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4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 id="290" r:id="rId36"/>
    <p:sldId id="344" r:id="rId37"/>
    <p:sldId id="291" r:id="rId38"/>
    <p:sldId id="345" r:id="rId39"/>
    <p:sldId id="292" r:id="rId40"/>
    <p:sldId id="293" r:id="rId41"/>
    <p:sldId id="294" r:id="rId42"/>
    <p:sldId id="295" r:id="rId43"/>
    <p:sldId id="296" r:id="rId44"/>
    <p:sldId id="297" r:id="rId45"/>
    <p:sldId id="298" r:id="rId46"/>
    <p:sldId id="346"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47" r:id="rId81"/>
    <p:sldId id="332" r:id="rId82"/>
    <p:sldId id="333" r:id="rId83"/>
    <p:sldId id="334" r:id="rId84"/>
    <p:sldId id="335" r:id="rId85"/>
    <p:sldId id="336" r:id="rId86"/>
    <p:sldId id="337" r:id="rId87"/>
    <p:sldId id="338" r:id="rId88"/>
    <p:sldId id="339" r:id="rId89"/>
    <p:sldId id="340" r:id="rId90"/>
    <p:sldId id="341" r:id="rId9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53" autoAdjust="0"/>
    <p:restoredTop sz="94434" autoAdjust="0"/>
  </p:normalViewPr>
  <p:slideViewPr>
    <p:cSldViewPr snapToGrid="0">
      <p:cViewPr>
        <p:scale>
          <a:sx n="75" d="100"/>
          <a:sy n="75" d="100"/>
        </p:scale>
        <p:origin x="-42" y="54"/>
      </p:cViewPr>
      <p:guideLst/>
    </p:cSldViewPr>
  </p:slideViewPr>
  <p:outlineViewPr>
    <p:cViewPr>
      <p:scale>
        <a:sx n="33" d="100"/>
        <a:sy n="33" d="100"/>
      </p:scale>
      <p:origin x="0" y="-966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EE108D8-1376-4A3A-A95E-694A32D49159}" type="datetimeFigureOut">
              <a:rPr lang="fa-IR" smtClean="0"/>
              <a:t>27/07/1444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107456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EE108D8-1376-4A3A-A95E-694A32D49159}" type="datetimeFigureOut">
              <a:rPr lang="fa-IR" smtClean="0"/>
              <a:t>27/07/1444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125187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EE108D8-1376-4A3A-A95E-694A32D49159}" type="datetimeFigureOut">
              <a:rPr lang="fa-IR" smtClean="0"/>
              <a:t>27/07/1444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273712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EE108D8-1376-4A3A-A95E-694A32D49159}" type="datetimeFigureOut">
              <a:rPr lang="fa-IR" smtClean="0"/>
              <a:t>27/07/1444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361981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108D8-1376-4A3A-A95E-694A32D49159}" type="datetimeFigureOut">
              <a:rPr lang="fa-IR" smtClean="0"/>
              <a:t>27/07/1444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150145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EE108D8-1376-4A3A-A95E-694A32D49159}" type="datetimeFigureOut">
              <a:rPr lang="fa-IR" smtClean="0"/>
              <a:t>27/07/1444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374035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EE108D8-1376-4A3A-A95E-694A32D49159}" type="datetimeFigureOut">
              <a:rPr lang="fa-IR" smtClean="0"/>
              <a:t>27/07/1444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159956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EE108D8-1376-4A3A-A95E-694A32D49159}" type="datetimeFigureOut">
              <a:rPr lang="fa-IR" smtClean="0"/>
              <a:t>27/07/1444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64376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108D8-1376-4A3A-A95E-694A32D49159}" type="datetimeFigureOut">
              <a:rPr lang="fa-IR" smtClean="0"/>
              <a:t>27/07/1444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48927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108D8-1376-4A3A-A95E-694A32D49159}" type="datetimeFigureOut">
              <a:rPr lang="fa-IR" smtClean="0"/>
              <a:t>27/07/1444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298476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108D8-1376-4A3A-A95E-694A32D49159}" type="datetimeFigureOut">
              <a:rPr lang="fa-IR" smtClean="0"/>
              <a:t>27/07/1444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85DAF6-54F1-449A-89F8-F9682D5D9FBE}" type="slidenum">
              <a:rPr lang="fa-IR" smtClean="0"/>
              <a:t>‹#›</a:t>
            </a:fld>
            <a:endParaRPr lang="fa-IR"/>
          </a:p>
        </p:txBody>
      </p:sp>
    </p:spTree>
    <p:extLst>
      <p:ext uri="{BB962C8B-B14F-4D97-AF65-F5344CB8AC3E}">
        <p14:creationId xmlns:p14="http://schemas.microsoft.com/office/powerpoint/2010/main" val="202222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EE108D8-1376-4A3A-A95E-694A32D49159}" type="datetimeFigureOut">
              <a:rPr lang="fa-IR" smtClean="0"/>
              <a:t>27/07/1444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F85DAF6-54F1-449A-89F8-F9682D5D9FBE}" type="slidenum">
              <a:rPr lang="fa-IR" smtClean="0"/>
              <a:t>‹#›</a:t>
            </a:fld>
            <a:endParaRPr lang="fa-IR"/>
          </a:p>
        </p:txBody>
      </p:sp>
    </p:spTree>
    <p:extLst>
      <p:ext uri="{BB962C8B-B14F-4D97-AF65-F5344CB8AC3E}">
        <p14:creationId xmlns:p14="http://schemas.microsoft.com/office/powerpoint/2010/main" val="311668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b="1" smtClean="0">
                <a:solidFill>
                  <a:srgbClr val="FF0000"/>
                </a:solidFill>
                <a:cs typeface="B Zar" panose="00000400000000000000" pitchFamily="2" charset="-78"/>
              </a:rPr>
              <a:t>عنوان مقاله</a:t>
            </a:r>
            <a:r>
              <a:rPr lang="fa-IR" b="1" smtClean="0">
                <a:cs typeface="B Zar" panose="00000400000000000000" pitchFamily="2" charset="-78"/>
              </a:rPr>
              <a:t>:نقش </a:t>
            </a:r>
            <a:r>
              <a:rPr lang="fa-IR" b="1">
                <a:cs typeface="B Zar" panose="00000400000000000000" pitchFamily="2" charset="-78"/>
              </a:rPr>
              <a:t>صداوسیما در تقویت اعتماد </a:t>
            </a:r>
            <a:r>
              <a:rPr lang="fa-IR" b="1">
                <a:cs typeface="B Zar" panose="00000400000000000000" pitchFamily="2" charset="-78"/>
              </a:rPr>
              <a:t>سیاسی</a:t>
            </a:r>
            <a:r>
              <a:rPr lang="fa-IR" smtClean="0">
                <a:cs typeface="B Zar" panose="00000400000000000000" pitchFamily="2" charset="-78"/>
              </a:rPr>
              <a:t> </a:t>
            </a:r>
            <a:endParaRPr lang="fa-IR">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Zar" panose="00000400000000000000" pitchFamily="2" charset="-78"/>
              </a:rPr>
              <a:t>تویسندگان:</a:t>
            </a:r>
          </a:p>
          <a:p>
            <a:r>
              <a:rPr lang="fa-IR" smtClean="0">
                <a:cs typeface="B Zar" panose="00000400000000000000" pitchFamily="2" charset="-78"/>
              </a:rPr>
              <a:t>محسن‌روحانی حمیدرضا‌حسینی‌دانا بی‌بی‌سادات‌میراسماعیلی امید‌جهانشاهی علی‌اکبر‌فرهنگی</a:t>
            </a:r>
          </a:p>
          <a:p>
            <a:r>
              <a:rPr lang="fa-IR" smtClean="0">
                <a:solidFill>
                  <a:srgbClr val="FF0000"/>
                </a:solidFill>
                <a:cs typeface="B Zar" panose="00000400000000000000" pitchFamily="2" charset="-78"/>
              </a:rPr>
              <a:t>منبع: </a:t>
            </a:r>
            <a:r>
              <a:rPr lang="fa-IR" smtClean="0">
                <a:cs typeface="B Zar" panose="00000400000000000000" pitchFamily="2" charset="-78"/>
              </a:rPr>
              <a:t>فصلنامه علمی وسایل ارتباط جمعی ـ سال سی وسوم شماره 2پیاپی 127 صص 5-28</a:t>
            </a:r>
            <a:endParaRPr lang="fa-IR">
              <a:cs typeface="B Zar" panose="00000400000000000000" pitchFamily="2" charset="-78"/>
            </a:endParaRPr>
          </a:p>
        </p:txBody>
      </p:sp>
    </p:spTree>
    <p:extLst>
      <p:ext uri="{BB962C8B-B14F-4D97-AF65-F5344CB8AC3E}">
        <p14:creationId xmlns:p14="http://schemas.microsoft.com/office/powerpoint/2010/main" val="379149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بنابراین لازم اســت، در این زمان كه مرزهای ارتباطی به واســطه وجــود ماهواره و اینترنت و</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شــبكه های تلفن همراه از بین رفته اســت، صداوســیمای جمهوری اســلامی ایران، به عنوان</a:t>
            </a:r>
            <a:r>
              <a:rPr lang="fa-IR" smtClean="0">
                <a:cs typeface="B Zar" panose="00000400000000000000" pitchFamily="2" charset="-78"/>
              </a:rPr>
              <a:t> </a:t>
            </a:r>
            <a:br>
              <a:rPr lang="fa-IR" smtClean="0">
                <a:cs typeface="B Zar" panose="00000400000000000000" pitchFamily="2" charset="-78"/>
              </a:rPr>
            </a:br>
            <a:r>
              <a:rPr lang="fa-IR" b="0" i="0" smtClean="0">
                <a:solidFill>
                  <a:srgbClr val="000000"/>
                </a:solidFill>
                <a:effectLst/>
                <a:latin typeface="IDLotusNormal"/>
                <a:cs typeface="B Zar" panose="00000400000000000000" pitchFamily="2" charset="-78"/>
              </a:rPr>
              <a:t>ســربازی كه در صف مقدم حراســت از اعتماد به نظام جمهوری اســلامی است، با تمام توان</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جهت صیانت از اعتماد به حاكمیت، راهبرد مشــخصی داشــته باشد. در همین راستا، هدف و</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مسئلة محوری پژوهش حاضر، تدوین راهبرد سازمان صداوسیما، جهت ارتقاء اعتماد سیاسی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در كشــور اســت که این راهبرد بخش مهم و تاثیرگذاری از راهبرد جامع و کلان این سازمان را</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شامل می شود.</a:t>
            </a:r>
          </a:p>
          <a:p>
            <a:pPr algn="just"/>
            <a:r>
              <a:rPr lang="fa-IR" b="0" i="0" smtClean="0">
                <a:solidFill>
                  <a:srgbClr val="000000"/>
                </a:solidFill>
                <a:effectLst/>
                <a:latin typeface="IDLotusNormal"/>
                <a:cs typeface="B Zar" panose="00000400000000000000" pitchFamily="2" charset="-78"/>
              </a:rPr>
              <a:t/>
            </a:r>
            <a:br>
              <a:rPr lang="fa-IR" b="0" i="0" smtClean="0">
                <a:solidFill>
                  <a:srgbClr val="000000"/>
                </a:solidFill>
                <a:effectLst/>
                <a:latin typeface="IDLotusNormal"/>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558240" y="4961235"/>
            <a:ext cx="4376519" cy="923330"/>
          </a:xfrm>
          <a:prstGeom prst="rect">
            <a:avLst/>
          </a:prstGeom>
          <a:noFill/>
        </p:spPr>
        <p:txBody>
          <a:bodyPr wrap="none" lIns="91440" tIns="45720" rIns="91440" bIns="45720">
            <a:spAutoFit/>
          </a:bodyPr>
          <a:lstStyle/>
          <a:p>
            <a:pPr algn="ctr"/>
            <a:r>
              <a:rPr lang="fa-IR" sz="5400" b="1" i="0" cap="none" spc="0" smtClean="0">
                <a:ln w="22225">
                  <a:solidFill>
                    <a:schemeClr val="accent2"/>
                  </a:solidFill>
                  <a:prstDash val="solid"/>
                </a:ln>
                <a:solidFill>
                  <a:schemeClr val="accent2">
                    <a:lumMod val="40000"/>
                    <a:lumOff val="60000"/>
                  </a:schemeClr>
                </a:solidFill>
                <a:effectLst/>
                <a:latin typeface="IDLotusNormal"/>
                <a:cs typeface="B Zar" panose="00000400000000000000" pitchFamily="2" charset="-78"/>
              </a:rPr>
              <a:t>مرزهای ارتباطی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454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400">
                <a:solidFill>
                  <a:srgbClr val="000000"/>
                </a:solidFill>
                <a:latin typeface="IDLotusNormal"/>
                <a:cs typeface="B Zar" panose="00000400000000000000" pitchFamily="2" charset="-78"/>
              </a:rPr>
              <a:t>با توجه به این مســئله، محقق بر آن شــد تا با بهره جســتن از نظر خبرگان </a:t>
            </a:r>
            <a:r>
              <a:rPr lang="fa-IR" sz="2400">
                <a:solidFill>
                  <a:srgbClr val="000000"/>
                </a:solidFill>
                <a:latin typeface="IDLotusNormal"/>
                <a:cs typeface="B Zar" panose="00000400000000000000" pitchFamily="2" charset="-78"/>
              </a:rPr>
              <a:t>حوزة </a:t>
            </a:r>
            <a:r>
              <a:rPr lang="fa-IR" sz="2400" smtClean="0">
                <a:solidFill>
                  <a:srgbClr val="000000"/>
                </a:solidFill>
                <a:latin typeface="IDLotusNormal"/>
                <a:cs typeface="B Zar" panose="00000400000000000000" pitchFamily="2" charset="-78"/>
              </a:rPr>
              <a:t>رســانه، جامعه </a:t>
            </a:r>
            <a:r>
              <a:rPr lang="fa-IR" sz="2400">
                <a:solidFill>
                  <a:srgbClr val="000000"/>
                </a:solidFill>
                <a:latin typeface="IDLotusNormal"/>
                <a:cs typeface="B Zar" panose="00000400000000000000" pitchFamily="2" charset="-78"/>
              </a:rPr>
              <a:t>شناســی و علوم سیاســی و اجماع نظرهای ایشــان، راهکارهایی را برای </a:t>
            </a:r>
            <a:r>
              <a:rPr lang="fa-IR" sz="2400">
                <a:solidFill>
                  <a:srgbClr val="000000"/>
                </a:solidFill>
                <a:latin typeface="IDLotusNormal"/>
                <a:cs typeface="B Zar" panose="00000400000000000000" pitchFamily="2" charset="-78"/>
              </a:rPr>
              <a:t>ارتقاء </a:t>
            </a:r>
            <a:r>
              <a:rPr lang="fa-IR" sz="2400" smtClean="0">
                <a:solidFill>
                  <a:srgbClr val="000000"/>
                </a:solidFill>
                <a:latin typeface="IDLotusNormal"/>
                <a:cs typeface="B Zar" panose="00000400000000000000" pitchFamily="2" charset="-78"/>
              </a:rPr>
              <a:t>اعتماد سیاسی </a:t>
            </a:r>
            <a:r>
              <a:rPr lang="fa-IR" sz="2400">
                <a:solidFill>
                  <a:srgbClr val="000000"/>
                </a:solidFill>
                <a:latin typeface="IDLotusNormal"/>
                <a:cs typeface="B Zar" panose="00000400000000000000" pitchFamily="2" charset="-78"/>
              </a:rPr>
              <a:t>در سازمان صداوسیما، شناسایی و احصا کند. از اهداف فرعی تحقیق، </a:t>
            </a:r>
            <a:r>
              <a:rPr lang="fa-IR" sz="2400">
                <a:solidFill>
                  <a:srgbClr val="000000"/>
                </a:solidFill>
                <a:latin typeface="IDLotusNormal"/>
                <a:cs typeface="B Zar" panose="00000400000000000000" pitchFamily="2" charset="-78"/>
              </a:rPr>
              <a:t>شناخت </a:t>
            </a:r>
            <a:r>
              <a:rPr lang="fa-IR" sz="2400" smtClean="0">
                <a:solidFill>
                  <a:srgbClr val="000000"/>
                </a:solidFill>
                <a:latin typeface="IDLotusNormal"/>
                <a:cs typeface="B Zar" panose="00000400000000000000" pitchFamily="2" charset="-78"/>
              </a:rPr>
              <a:t>عوامل تأثیرگذار </a:t>
            </a:r>
            <a:r>
              <a:rPr lang="fa-IR" sz="2400">
                <a:solidFill>
                  <a:srgbClr val="000000"/>
                </a:solidFill>
                <a:latin typeface="IDLotusNormal"/>
                <a:cs typeface="B Zar" panose="00000400000000000000" pitchFamily="2" charset="-78"/>
              </a:rPr>
              <a:t>بر اعتماد سیاســی، شــناخت راهكارها و الزام های رســانه ها بــرای </a:t>
            </a:r>
            <a:r>
              <a:rPr lang="fa-IR" sz="2400">
                <a:solidFill>
                  <a:srgbClr val="000000"/>
                </a:solidFill>
                <a:latin typeface="IDLotusNormal"/>
                <a:cs typeface="B Zar" panose="00000400000000000000" pitchFamily="2" charset="-78"/>
              </a:rPr>
              <a:t>افزایش </a:t>
            </a:r>
            <a:r>
              <a:rPr lang="fa-IR" sz="2400" smtClean="0">
                <a:solidFill>
                  <a:srgbClr val="000000"/>
                </a:solidFill>
                <a:latin typeface="IDLotusNormal"/>
                <a:cs typeface="B Zar" panose="00000400000000000000" pitchFamily="2" charset="-78"/>
              </a:rPr>
              <a:t>اعتماد سیاســی </a:t>
            </a:r>
            <a:r>
              <a:rPr lang="fa-IR" sz="2400">
                <a:solidFill>
                  <a:srgbClr val="000000"/>
                </a:solidFill>
                <a:latin typeface="IDLotusNormal"/>
                <a:cs typeface="B Zar" panose="00000400000000000000" pitchFamily="2" charset="-78"/>
              </a:rPr>
              <a:t>و شــناخت نقاط قوت و ضعف صداوســیما جهت </a:t>
            </a:r>
            <a:r>
              <a:rPr lang="fa-IR" sz="2400">
                <a:solidFill>
                  <a:srgbClr val="FF0000"/>
                </a:solidFill>
                <a:latin typeface="IDLotusNormal"/>
                <a:cs typeface="B Zar" panose="00000400000000000000" pitchFamily="2" charset="-78"/>
              </a:rPr>
              <a:t>ارتقاء اعتماد سیاسی </a:t>
            </a:r>
            <a:r>
              <a:rPr lang="fa-IR" sz="2400">
                <a:solidFill>
                  <a:srgbClr val="000000"/>
                </a:solidFill>
                <a:latin typeface="IDLotusNormal"/>
                <a:cs typeface="B Zar" panose="00000400000000000000" pitchFamily="2" charset="-78"/>
              </a:rPr>
              <a:t>و </a:t>
            </a:r>
            <a:r>
              <a:rPr lang="fa-IR" sz="2400" smtClean="0">
                <a:solidFill>
                  <a:srgbClr val="000000"/>
                </a:solidFill>
                <a:latin typeface="IDLotusNormal"/>
                <a:cs typeface="B Zar" panose="00000400000000000000" pitchFamily="2" charset="-78"/>
              </a:rPr>
              <a:t>درنهایت، مســئلة </a:t>
            </a:r>
            <a:r>
              <a:rPr lang="fa-IR" sz="2400">
                <a:solidFill>
                  <a:srgbClr val="000000"/>
                </a:solidFill>
                <a:latin typeface="IDLotusNormal"/>
                <a:cs typeface="B Zar" panose="00000400000000000000" pitchFamily="2" charset="-78"/>
              </a:rPr>
              <a:t>اصلی تحقیق، ارائة راهكارهایی به صداوسیمای جمهوری اسلامی ایران </a:t>
            </a:r>
            <a:r>
              <a:rPr lang="fa-IR" sz="2400">
                <a:solidFill>
                  <a:srgbClr val="000000"/>
                </a:solidFill>
                <a:latin typeface="IDLotusNormal"/>
                <a:cs typeface="B Zar" panose="00000400000000000000" pitchFamily="2" charset="-78"/>
              </a:rPr>
              <a:t>جهت </a:t>
            </a:r>
            <a:r>
              <a:rPr lang="fa-IR" sz="2400" smtClean="0">
                <a:solidFill>
                  <a:srgbClr val="000000"/>
                </a:solidFill>
                <a:latin typeface="IDLotusNormal"/>
                <a:cs typeface="B Zar" panose="00000400000000000000" pitchFamily="2" charset="-78"/>
              </a:rPr>
              <a:t>ارتقاء اعتماد </a:t>
            </a:r>
            <a:r>
              <a:rPr lang="fa-IR" sz="2400">
                <a:solidFill>
                  <a:srgbClr val="000000"/>
                </a:solidFill>
                <a:latin typeface="IDLotusNormal"/>
                <a:cs typeface="B Zar" panose="00000400000000000000" pitchFamily="2" charset="-78"/>
              </a:rPr>
              <a:t>سیاسی در ایران است</a:t>
            </a:r>
            <a:endParaRPr lang="fa-IR"/>
          </a:p>
        </p:txBody>
      </p:sp>
    </p:spTree>
    <p:extLst>
      <p:ext uri="{BB962C8B-B14F-4D97-AF65-F5344CB8AC3E}">
        <p14:creationId xmlns:p14="http://schemas.microsoft.com/office/powerpoint/2010/main" val="199613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پیشینة تحقیق</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IDLotusNormal"/>
                <a:cs typeface="B Zar" panose="00000400000000000000" pitchFamily="2" charset="-78"/>
              </a:rPr>
              <a:t>در بررسی پژوهش های گذشته، مشــخص می شود در خصوص راهبرد رسانه ها جهت تقویت</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اعتماد سیاســی، تحقیق مشــخصی انجام نشــده و تحقیق هایی در زمینة اعتماد متقابل رسانه و</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مخاطب و همچنین در خصوص اعتماد سیاسی انجام شده است.</a:t>
            </a:r>
          </a:p>
          <a:p>
            <a:pPr algn="just"/>
            <a:endParaRPr lang="fa-IR" b="0" i="0" smtClean="0">
              <a:solidFill>
                <a:srgbClr val="000000"/>
              </a:solidFill>
              <a:effectLst/>
              <a:latin typeface="IDLotusNormal"/>
              <a:cs typeface="B Zar" panose="00000400000000000000" pitchFamily="2" charset="-78"/>
            </a:endParaRPr>
          </a:p>
          <a:p>
            <a:pPr algn="just"/>
            <a:r>
              <a:rPr lang="fa-IR" b="0" i="0" smtClean="0">
                <a:solidFill>
                  <a:srgbClr val="000000"/>
                </a:solidFill>
                <a:effectLst/>
                <a:latin typeface="IDLotusNormal"/>
                <a:cs typeface="B Zar" panose="00000400000000000000" pitchFamily="2" charset="-78"/>
              </a:rPr>
              <a:t>دین ،</a:t>
            </a:r>
            <a:r>
              <a:rPr lang="fa-IR" sz="800" b="0" i="0" smtClean="0">
                <a:solidFill>
                  <a:srgbClr val="000000"/>
                </a:solidFill>
                <a:effectLst/>
                <a:latin typeface="IDLotusNormal"/>
                <a:cs typeface="B Zar" panose="00000400000000000000" pitchFamily="2" charset="-78"/>
              </a:rPr>
              <a:t>1</a:t>
            </a:r>
            <a:r>
              <a:rPr lang="fa-IR" b="0" i="0" smtClean="0">
                <a:solidFill>
                  <a:srgbClr val="000000"/>
                </a:solidFill>
                <a:effectLst/>
                <a:latin typeface="IDLotusNormal"/>
                <a:cs typeface="B Zar" panose="00000400000000000000" pitchFamily="2" charset="-78"/>
              </a:rPr>
              <a:t>ســال ،2016تحقیقی را با عنوان؛ </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اعتماد سیاســی جوانان</a:t>
            </a:r>
            <a:r>
              <a:rPr lang="fa-IR" sz="1800"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IDLotusNormal"/>
                <a:cs typeface="B Zar" panose="00000400000000000000" pitchFamily="2" charset="-78"/>
              </a:rPr>
              <a:t>و با هدف بررسی میزان اعتماد سیاســی بین جوانان، شهر کویتة کشور پاکستان انجام داد. نتایج این تحقیق، که با </a:t>
            </a:r>
            <a:r>
              <a:rPr lang="fa-IR" b="0" i="0" smtClean="0">
                <a:solidFill>
                  <a:srgbClr val="FF0000"/>
                </a:solidFill>
                <a:effectLst/>
                <a:latin typeface="IDLotusNormal"/>
                <a:cs typeface="B Zar" panose="00000400000000000000" pitchFamily="2" charset="-78"/>
              </a:rPr>
              <a:t>نمونة 400نفری از دانشــجویان 18تا 30ســالة سه دانشگاه بخش دولتی بلوچستان </a:t>
            </a:r>
            <a:r>
              <a:rPr lang="fa-IR" b="0" i="0" smtClean="0">
                <a:solidFill>
                  <a:srgbClr val="000000"/>
                </a:solidFill>
                <a:effectLst/>
                <a:latin typeface="IDLotusNormal"/>
                <a:cs typeface="B Zar" panose="00000400000000000000" pitchFamily="2" charset="-78"/>
              </a:rPr>
              <a:t>انجام شد، نشان داد، بین سن پاسخ دهندگان و اعتماد سیاسی همبستگی منفی وجود دارد؛ در حالی که دستور کار حزب و سیاست های دولت، با اعتماد سیاسی همبستگی مثبت دارند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009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a:cs typeface="B Zar" panose="00000400000000000000" pitchFamily="2" charset="-78"/>
              </a:rPr>
              <a:t>مارتین و </a:t>
            </a:r>
            <a:r>
              <a:rPr lang="fa-IR">
                <a:cs typeface="B Zar" panose="00000400000000000000" pitchFamily="2" charset="-78"/>
              </a:rPr>
              <a:t>اولیا </a:t>
            </a:r>
            <a:r>
              <a:rPr lang="fa-IR" smtClean="0">
                <a:cs typeface="B Zar" panose="00000400000000000000" pitchFamily="2" charset="-78"/>
              </a:rPr>
              <a:t>، ســال </a:t>
            </a:r>
            <a:r>
              <a:rPr lang="fa-IR">
                <a:cs typeface="B Zar" panose="00000400000000000000" pitchFamily="2" charset="-78"/>
              </a:rPr>
              <a:t>،2020در مقاله ای با عنوان "تأثیر رســانه های ســنتی و اجتماعی بر</a:t>
            </a:r>
            <a:br>
              <a:rPr lang="fa-IR">
                <a:cs typeface="B Zar" panose="00000400000000000000" pitchFamily="2" charset="-78"/>
              </a:rPr>
            </a:br>
            <a:r>
              <a:rPr lang="fa-IR">
                <a:cs typeface="B Zar" panose="00000400000000000000" pitchFamily="2" charset="-78"/>
              </a:rPr>
              <a:t>اعتماد سیاســی" به منظور بررســی تأثیر رســانه های اجتماعی بر اعتماد سیاسی، در مقایسه با</a:t>
            </a:r>
            <a:br>
              <a:rPr lang="fa-IR">
                <a:cs typeface="B Zar" panose="00000400000000000000" pitchFamily="2" charset="-78"/>
              </a:rPr>
            </a:br>
            <a:r>
              <a:rPr lang="fa-IR">
                <a:cs typeface="B Zar" panose="00000400000000000000" pitchFamily="2" charset="-78"/>
              </a:rPr>
              <a:t>رســانه های ســنتی ، از آزمون واریانس و مدل های رگرســیون خطی چندگانه سلســله مراتبی،</a:t>
            </a:r>
            <a:br>
              <a:rPr lang="fa-IR">
                <a:cs typeface="B Zar" panose="00000400000000000000" pitchFamily="2" charset="-78"/>
              </a:rPr>
            </a:br>
            <a:r>
              <a:rPr lang="fa-IR">
                <a:cs typeface="B Zar" panose="00000400000000000000" pitchFamily="2" charset="-78"/>
              </a:rPr>
              <a:t>طی انتخابات ریاســت جمهوری 2018در </a:t>
            </a:r>
            <a:r>
              <a:rPr lang="fa-IR">
                <a:solidFill>
                  <a:srgbClr val="FF0000"/>
                </a:solidFill>
                <a:cs typeface="B Zar" panose="00000400000000000000" pitchFamily="2" charset="-78"/>
              </a:rPr>
              <a:t>مکزیک</a:t>
            </a:r>
            <a:r>
              <a:rPr lang="fa-IR">
                <a:cs typeface="B Zar" panose="00000400000000000000" pitchFamily="2" charset="-78"/>
              </a:rPr>
              <a:t> بهره می برند. یافته ها نشــان از تأثیر مثبت</a:t>
            </a:r>
            <a:br>
              <a:rPr lang="fa-IR">
                <a:cs typeface="B Zar" panose="00000400000000000000" pitchFamily="2" charset="-78"/>
              </a:rPr>
            </a:br>
            <a:r>
              <a:rPr lang="fa-IR">
                <a:cs typeface="B Zar" panose="00000400000000000000" pitchFamily="2" charset="-78"/>
              </a:rPr>
              <a:t>رسانه های اجتماعی و به دنبال آن تلویزیون، بر اعتماد نهادی </a:t>
            </a:r>
            <a:r>
              <a:rPr lang="fa-IR">
                <a:cs typeface="B Zar" panose="00000400000000000000" pitchFamily="2" charset="-78"/>
              </a:rPr>
              <a:t>داشت</a:t>
            </a:r>
            <a:r>
              <a:rPr lang="fa-IR" smtClean="0">
                <a:cs typeface="B Zar" panose="00000400000000000000" pitchFamily="2" charset="-78"/>
              </a:rPr>
              <a:t>.</a:t>
            </a: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اولادیپوپ </a:t>
            </a:r>
            <a:r>
              <a:rPr lang="fa-IR">
                <a:cs typeface="B Zar" panose="00000400000000000000" pitchFamily="2" charset="-78"/>
              </a:rPr>
              <a:t>و</a:t>
            </a:r>
            <a:r>
              <a:rPr lang="fa-IR" smtClean="0">
                <a:cs typeface="B Zar" panose="00000400000000000000" pitchFamily="2" charset="-78"/>
              </a:rPr>
              <a:t> </a:t>
            </a:r>
            <a:r>
              <a:rPr lang="fa-IR">
                <a:cs typeface="B Zar" panose="00000400000000000000" pitchFamily="2" charset="-78"/>
              </a:rPr>
              <a:t>همكاران، ســال ،2020در مقاله ای با عنوان "رســانة اصلی، اعتماد </a:t>
            </a:r>
            <a:r>
              <a:rPr lang="fa-IR">
                <a:cs typeface="B Zar" panose="00000400000000000000" pitchFamily="2" charset="-78"/>
              </a:rPr>
              <a:t>به </a:t>
            </a:r>
            <a:r>
              <a:rPr lang="fa-IR" smtClean="0">
                <a:cs typeface="B Zar" panose="00000400000000000000" pitchFamily="2" charset="-78"/>
              </a:rPr>
              <a:t>رسانه و </a:t>
            </a:r>
            <a:r>
              <a:rPr lang="fa-IR">
                <a:cs typeface="B Zar" panose="00000400000000000000" pitchFamily="2" charset="-78"/>
              </a:rPr>
              <a:t>اعتماد سیاســی در </a:t>
            </a:r>
            <a:r>
              <a:rPr lang="fa-IR">
                <a:solidFill>
                  <a:srgbClr val="FF0000"/>
                </a:solidFill>
                <a:cs typeface="B Zar" panose="00000400000000000000" pitchFamily="2" charset="-78"/>
              </a:rPr>
              <a:t>نیجریه</a:t>
            </a:r>
            <a:r>
              <a:rPr lang="fa-IR">
                <a:cs typeface="B Zar" panose="00000400000000000000" pitchFamily="2" charset="-78"/>
              </a:rPr>
              <a:t>: نقش واســطه ای حزب گرایی" به بررسی تأثیر استفادة رسانه ای </a:t>
            </a:r>
            <a:r>
              <a:rPr lang="fa-IR">
                <a:cs typeface="B Zar" panose="00000400000000000000" pitchFamily="2" charset="-78"/>
              </a:rPr>
              <a:t>و</a:t>
            </a:r>
            <a:r>
              <a:rPr lang="fa-IR" smtClean="0">
                <a:cs typeface="B Zar" panose="00000400000000000000" pitchFamily="2" charset="-78"/>
              </a:rPr>
              <a:t> </a:t>
            </a:r>
            <a:r>
              <a:rPr lang="fa-IR" b="0" i="0" smtClean="0">
                <a:solidFill>
                  <a:srgbClr val="000000"/>
                </a:solidFill>
                <a:effectLst/>
                <a:latin typeface="IDLotusNormal"/>
                <a:cs typeface="B Zar" panose="00000400000000000000" pitchFamily="2" charset="-78"/>
              </a:rPr>
              <a:t>نقش میانجیگری حزب گرایی بر اعتماد مردم به دولت ها ، مؤسســه ها و ســازمان های دولتی در نیجریه می پردازد.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28737" y="5528627"/>
            <a:ext cx="2265363" cy="1296672"/>
          </a:xfrm>
          <a:prstGeom prst="rect">
            <a:avLst/>
          </a:prstGeom>
        </p:spPr>
      </p:pic>
      <p:pic>
        <p:nvPicPr>
          <p:cNvPr id="5" name="Picture 4"/>
          <p:cNvPicPr>
            <a:picLocks noChangeAspect="1"/>
          </p:cNvPicPr>
          <p:nvPr/>
        </p:nvPicPr>
        <p:blipFill>
          <a:blip r:embed="rId3"/>
          <a:stretch>
            <a:fillRect/>
          </a:stretch>
        </p:blipFill>
        <p:spPr>
          <a:xfrm>
            <a:off x="7477125" y="5343525"/>
            <a:ext cx="3028950" cy="1514475"/>
          </a:xfrm>
          <a:prstGeom prst="rect">
            <a:avLst/>
          </a:prstGeom>
        </p:spPr>
      </p:pic>
    </p:spTree>
    <p:extLst>
      <p:ext uri="{BB962C8B-B14F-4D97-AF65-F5344CB8AC3E}">
        <p14:creationId xmlns:p14="http://schemas.microsoft.com/office/powerpoint/2010/main" val="60953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یافته های این مطالعه نشــان می دهد که حزب گرایی، واســطة بین رسانه های اصلی و اعتماد سیاســی و همچنین بین اعتماد به رســانه ها و اعتماد سیاســی در نیجریه است. جدا از این، </a:t>
            </a:r>
            <a:r>
              <a:rPr lang="fa-IR" b="0" i="0" smtClean="0">
                <a:solidFill>
                  <a:srgbClr val="00B0F0"/>
                </a:solidFill>
                <a:effectLst/>
                <a:latin typeface="IDLotusNormal"/>
                <a:cs typeface="B Zar" panose="00000400000000000000" pitchFamily="2" charset="-78"/>
              </a:rPr>
              <a:t>بین استفاده از رسانه و اعتماد سیاسی</a:t>
            </a:r>
            <a:r>
              <a:rPr lang="fa-IR" b="0" i="0" smtClean="0">
                <a:solidFill>
                  <a:srgbClr val="000000"/>
                </a:solidFill>
                <a:effectLst/>
                <a:latin typeface="IDLotusNormal"/>
                <a:cs typeface="B Zar" panose="00000400000000000000" pitchFamily="2" charset="-78"/>
              </a:rPr>
              <a:t> و </a:t>
            </a:r>
            <a:r>
              <a:rPr lang="fa-IR" b="0" i="0" smtClean="0">
                <a:solidFill>
                  <a:srgbClr val="FF0000"/>
                </a:solidFill>
                <a:effectLst/>
                <a:latin typeface="IDLotusNormal"/>
                <a:cs typeface="B Zar" panose="00000400000000000000" pitchFamily="2" charset="-78"/>
              </a:rPr>
              <a:t>بین</a:t>
            </a:r>
            <a:r>
              <a:rPr lang="fa-IR" b="0" i="0" smtClean="0">
                <a:solidFill>
                  <a:srgbClr val="000000"/>
                </a:solidFill>
                <a:effectLst/>
                <a:latin typeface="IDLotusNormal"/>
                <a:cs typeface="B Zar" panose="00000400000000000000" pitchFamily="2" charset="-78"/>
              </a:rPr>
              <a:t> </a:t>
            </a:r>
            <a:r>
              <a:rPr lang="fa-IR" b="0" i="0" smtClean="0">
                <a:solidFill>
                  <a:srgbClr val="FF0000"/>
                </a:solidFill>
                <a:effectLst/>
                <a:latin typeface="IDLotusNormal"/>
                <a:cs typeface="B Zar" panose="00000400000000000000" pitchFamily="2" charset="-78"/>
              </a:rPr>
              <a:t>استفاده از رسانه و حزب گرایی روابط مثبتی وجود داشت</a:t>
            </a:r>
            <a:r>
              <a:rPr lang="fa-IR" smtClean="0">
                <a:solidFill>
                  <a:srgbClr val="FF0000"/>
                </a:solidFill>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8602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ناهویی زن </a:t>
            </a:r>
            <a:r>
              <a:rPr lang="fa-IR" sz="800" b="0" i="0" smtClean="0">
                <a:solidFill>
                  <a:srgbClr val="000000"/>
                </a:solidFill>
                <a:effectLst/>
                <a:latin typeface="IDLotusNormal"/>
                <a:cs typeface="B Zar" panose="00000400000000000000" pitchFamily="2" charset="-78"/>
              </a:rPr>
              <a:t>1</a:t>
            </a:r>
            <a:r>
              <a:rPr lang="fa-IR" b="0" i="0" smtClean="0">
                <a:solidFill>
                  <a:srgbClr val="000000"/>
                </a:solidFill>
                <a:effectLst/>
                <a:latin typeface="IDLotusNormal"/>
                <a:cs typeface="B Zar" panose="00000400000000000000" pitchFamily="2" charset="-78"/>
              </a:rPr>
              <a:t>و همکاران، ســال ،2017در چین در تحقیق خود با عنوان </a:t>
            </a:r>
            <a:r>
              <a:rPr lang="fa-IR" sz="1800" b="0" i="0" smtClean="0">
                <a:solidFill>
                  <a:srgbClr val="000000"/>
                </a:solidFill>
                <a:effectLst/>
                <a:latin typeface="TimesNewRomanPSMT"/>
                <a:cs typeface="B Zar" panose="00000400000000000000" pitchFamily="2" charset="-78"/>
              </a:rPr>
              <a:t>"</a:t>
            </a:r>
            <a:r>
              <a:rPr lang="fa-IR" b="0" i="0" smtClean="0">
                <a:solidFill>
                  <a:srgbClr val="00B0F0"/>
                </a:solidFill>
                <a:effectLst/>
                <a:latin typeface="IDLotusNormal"/>
                <a:cs typeface="B Zar" panose="00000400000000000000" pitchFamily="2" charset="-78"/>
              </a:rPr>
              <a:t>اعتماد سیاســی در چین: شواهدی از مصرف آب در شانگهای</a:t>
            </a:r>
            <a:r>
              <a:rPr lang="fa-IR" sz="1800"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IDLotusNormal"/>
                <a:cs typeface="B Zar" panose="00000400000000000000" pitchFamily="2" charset="-78"/>
              </a:rPr>
              <a:t>دریافت كه افراد تحصیل کرده و شهرنشین، نسبت به افراد کم تحصیلات و روستایی، اعتماد سیاسی کمتری دارند.</a:t>
            </a:r>
          </a:p>
          <a:p>
            <a:pPr marL="0" indent="0" algn="just">
              <a:buNone/>
            </a:pPr>
            <a:r>
              <a:rPr lang="fa-IR" b="0" i="0" smtClean="0">
                <a:solidFill>
                  <a:srgbClr val="000000"/>
                </a:solidFill>
                <a:effectLst/>
                <a:latin typeface="IDLotusNormal"/>
                <a:cs typeface="B Zar" panose="00000400000000000000" pitchFamily="2" charset="-78"/>
              </a:rPr>
              <a:t/>
            </a:r>
            <a:br>
              <a:rPr lang="fa-IR" b="0" i="0" smtClean="0">
                <a:solidFill>
                  <a:srgbClr val="000000"/>
                </a:solidFill>
                <a:effectLst/>
                <a:latin typeface="IDLotusNormal"/>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41512" y="4013994"/>
            <a:ext cx="2619375" cy="1743075"/>
          </a:xfrm>
          <a:prstGeom prst="rect">
            <a:avLst/>
          </a:prstGeom>
        </p:spPr>
      </p:pic>
      <p:sp>
        <p:nvSpPr>
          <p:cNvPr id="5" name="TextBox 4"/>
          <p:cNvSpPr txBox="1"/>
          <p:nvPr/>
        </p:nvSpPr>
        <p:spPr>
          <a:xfrm>
            <a:off x="4673599" y="4673600"/>
            <a:ext cx="1041401" cy="369332"/>
          </a:xfrm>
          <a:prstGeom prst="rect">
            <a:avLst/>
          </a:prstGeom>
          <a:noFill/>
        </p:spPr>
        <p:txBody>
          <a:bodyPr wrap="square" rtlCol="1">
            <a:spAutoFit/>
          </a:bodyPr>
          <a:lstStyle/>
          <a:p>
            <a:pPr algn="ctr"/>
            <a:r>
              <a:rPr lang="fa-IR" smtClean="0">
                <a:solidFill>
                  <a:srgbClr val="00B0F0"/>
                </a:solidFill>
                <a:cs typeface="B Zar" panose="00000400000000000000" pitchFamily="2" charset="-78"/>
              </a:rPr>
              <a:t>شانگهای</a:t>
            </a:r>
            <a:endParaRPr lang="fa-IR">
              <a:solidFill>
                <a:srgbClr val="00B0F0"/>
              </a:solidFill>
              <a:cs typeface="B Zar" panose="00000400000000000000" pitchFamily="2" charset="-78"/>
            </a:endParaRPr>
          </a:p>
        </p:txBody>
      </p:sp>
    </p:spTree>
    <p:extLst>
      <p:ext uri="{BB962C8B-B14F-4D97-AF65-F5344CB8AC3E}">
        <p14:creationId xmlns:p14="http://schemas.microsoft.com/office/powerpoint/2010/main" val="344778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srgbClr val="000000"/>
                </a:solidFill>
                <a:latin typeface="IDLotusNormal"/>
                <a:cs typeface="B Zar" panose="00000400000000000000" pitchFamily="2" charset="-78"/>
              </a:rPr>
              <a:t>رضوی و اسدی (1394)در تحقیقی با عنوان </a:t>
            </a:r>
            <a:r>
              <a:rPr lang="fa-IR" sz="1700">
                <a:solidFill>
                  <a:srgbClr val="000000"/>
                </a:solidFill>
                <a:latin typeface="TimesNewRomanPSMT"/>
                <a:cs typeface="B Zar" panose="00000400000000000000" pitchFamily="2" charset="-78"/>
              </a:rPr>
              <a:t>"</a:t>
            </a:r>
            <a:r>
              <a:rPr lang="fa-IR" sz="2600">
                <a:solidFill>
                  <a:srgbClr val="000000"/>
                </a:solidFill>
                <a:latin typeface="IDLotusNormal"/>
                <a:cs typeface="B Zar" panose="00000400000000000000" pitchFamily="2" charset="-78"/>
              </a:rPr>
              <a:t>اعتماد سیاسی در جامعة چند رسانه ای</a:t>
            </a:r>
            <a:r>
              <a:rPr lang="fa-IR" sz="1700">
                <a:solidFill>
                  <a:srgbClr val="000000"/>
                </a:solidFill>
                <a:latin typeface="TimesNewRomanPSMT"/>
                <a:cs typeface="B Zar" panose="00000400000000000000" pitchFamily="2" charset="-78"/>
              </a:rPr>
              <a:t>" </a:t>
            </a:r>
            <a:r>
              <a:rPr lang="fa-IR" sz="2600">
                <a:solidFill>
                  <a:srgbClr val="000000"/>
                </a:solidFill>
                <a:latin typeface="IDLotusNormal"/>
                <a:cs typeface="B Zar" panose="00000400000000000000" pitchFamily="2" charset="-78"/>
              </a:rPr>
              <a:t>در</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پی یافتن پاســخ این سئوال هســتند كه در دنیای چندرسانه ای كنونی، كه شهروندان در معرض</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رســانه های متعددی هســتند، اعتماد سیاسی چگونه حاصل می شــود؟ </a:t>
            </a:r>
            <a:r>
              <a:rPr lang="fa-IR" sz="2600">
                <a:solidFill>
                  <a:srgbClr val="FF0000"/>
                </a:solidFill>
                <a:latin typeface="IDLotusNormal"/>
                <a:cs typeface="B Zar" panose="00000400000000000000" pitchFamily="2" charset="-78"/>
              </a:rPr>
              <a:t>آیا اصولا فضای متكثر رســانه ای، نقش مؤثری بر اعتماد سیاســی دارد؟ </a:t>
            </a:r>
            <a:r>
              <a:rPr lang="fa-IR" sz="2600">
                <a:solidFill>
                  <a:srgbClr val="000000"/>
                </a:solidFill>
                <a:latin typeface="IDLotusNormal"/>
                <a:cs typeface="B Zar" panose="00000400000000000000" pitchFamily="2" charset="-78"/>
              </a:rPr>
              <a:t>اعتماد سیاسی به دست آمده در این فضا، چه</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ماهیت و كیفیتی دارد؟ یافته های پژوهش نشــان می دهند، در فضای چندرســانه ای، برای تولید</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و تقویت اعتماد سیاســی، در جامعة متحرك و پویای ایران كه گرایش های متنوع سیاسی دارد،</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بایستی ظرایف و راهبردهای رسانه ای اعتمادبخش اتخاذ شود و مرجعیت رسانة ملی را برای</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شهروند گزینش گر حفظ و تقویت کرد. تقویت اعتبار و مرجعیت رسانة رسمی داخلی، تقویت</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اعتماد سیاسی شهروندان ایرانی را به نظام سیاسی كشور در پی خواهد داشت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30325" y="5135562"/>
            <a:ext cx="3028950" cy="1514475"/>
          </a:xfrm>
          <a:prstGeom prst="rect">
            <a:avLst/>
          </a:prstGeom>
        </p:spPr>
      </p:pic>
    </p:spTree>
    <p:extLst>
      <p:ext uri="{BB962C8B-B14F-4D97-AF65-F5344CB8AC3E}">
        <p14:creationId xmlns:p14="http://schemas.microsoft.com/office/powerpoint/2010/main" val="137549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ســیدامامی و منتظری مقدم (1390) در تحقیقی با عنــوان </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نقش فرهنگ اعتماد و عملکرد نهادهای سیاســی در ایجاد اعتماد سیاســی</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 با توجه به تقسیم نظریه های اعتماد سیاسی به دو دســتة </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فرهنگی</a:t>
            </a:r>
            <a:r>
              <a:rPr lang="fa-IR" sz="1800"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IDLotusNormal"/>
                <a:cs typeface="B Zar" panose="00000400000000000000" pitchFamily="2" charset="-78"/>
              </a:rPr>
              <a:t>و </a:t>
            </a:r>
            <a:r>
              <a:rPr lang="fa-IR" sz="1800"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IDLotusNormal"/>
                <a:cs typeface="B Zar" panose="00000400000000000000" pitchFamily="2" charset="-78"/>
              </a:rPr>
              <a:t>نهادی</a:t>
            </a:r>
            <a:r>
              <a:rPr lang="fa-IR" sz="1800"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IDLotusNormal"/>
                <a:cs typeface="B Zar" panose="00000400000000000000" pitchFamily="2" charset="-78"/>
              </a:rPr>
              <a:t>بر پایة پیمایشــی که میان دانشجویان دانشگاه های تهران صورت گرفــت، هر دو نظریه و قــدرت تبیین هر یک از آن ها را آزموده اند. </a:t>
            </a:r>
            <a:r>
              <a:rPr lang="fa-IR" b="0" i="0" smtClean="0">
                <a:solidFill>
                  <a:srgbClr val="FF0000"/>
                </a:solidFill>
                <a:effectLst/>
                <a:latin typeface="IDLotusNormal"/>
                <a:cs typeface="B Zar" panose="00000400000000000000" pitchFamily="2" charset="-78"/>
              </a:rPr>
              <a:t>نتایج تحقیق نشــان داد که نظریه های نهادی اعتماد سیاســی، قدرت تبیین بیشتری، نســبت به نظریه های فرهنگی اعتماد سیاسی دارن</a:t>
            </a:r>
            <a:r>
              <a:rPr lang="fa-IR" b="0" i="0" smtClean="0">
                <a:solidFill>
                  <a:srgbClr val="000000"/>
                </a:solidFill>
                <a:effectLst/>
                <a:latin typeface="IDLotusNormal"/>
                <a:cs typeface="B Zar" panose="00000400000000000000" pitchFamily="2" charset="-78"/>
              </a:rPr>
              <a:t>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9234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دانایی فرد و همکاران ( 1393) در پژوهشــی با عنوان </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واكاوی سازوكارهای كلیدی تقویت اعتمــاد عمومی به دولــت </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به صورت پژوهشــی تركیبی در </a:t>
            </a:r>
            <a:r>
              <a:rPr lang="fa-IR" sz="3600" b="0" i="0" smtClean="0">
                <a:solidFill>
                  <a:srgbClr val="FF0000"/>
                </a:solidFill>
                <a:effectLst/>
                <a:latin typeface="IDLotusNormal"/>
                <a:cs typeface="B Zar" panose="00000400000000000000" pitchFamily="2" charset="-78"/>
              </a:rPr>
              <a:t>دو</a:t>
            </a:r>
            <a:r>
              <a:rPr lang="fa-IR" b="0" i="0" smtClean="0">
                <a:solidFill>
                  <a:srgbClr val="000000"/>
                </a:solidFill>
                <a:effectLst/>
                <a:latin typeface="IDLotusNormal"/>
                <a:cs typeface="B Zar" panose="00000400000000000000" pitchFamily="2" charset="-78"/>
              </a:rPr>
              <a:t> مرحله، ســازوكارهای تقویت اعتمــاد عمومی را از طریق مصاحبه و همچنین ادبیات موجــود تدوین کرده و در مرحلة دوم، این سازوكارها را در معرض قضاوت شهروندان می گذارد. نتایج، حاكی از آن است كه تفاوت معنا داری بین وضع موجود و وضع مطلوب وجود 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16037" y="5308600"/>
            <a:ext cx="868363" cy="868363"/>
          </a:xfrm>
          <a:prstGeom prst="rect">
            <a:avLst/>
          </a:prstGeom>
        </p:spPr>
      </p:pic>
    </p:spTree>
    <p:extLst>
      <p:ext uri="{BB962C8B-B14F-4D97-AF65-F5344CB8AC3E}">
        <p14:creationId xmlns:p14="http://schemas.microsoft.com/office/powerpoint/2010/main" val="416115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مــرادی و همــکاران (1396) در مقاله ای با عنوان </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فراتحلیل مطالعات اعتماد سیاســی در</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ایــران پس از انقلاب اســلامی</a:t>
            </a:r>
            <a:r>
              <a:rPr lang="fa-IR" sz="1800"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IDLotusNormal"/>
                <a:cs typeface="B Zar" panose="00000400000000000000" pitchFamily="2" charset="-78"/>
              </a:rPr>
              <a:t>و با روش توصیفی تحلیلی، به این نتایج می رســند كه عوامل</a:t>
            </a:r>
            <a:r>
              <a:rPr lang="fa-IR" smtClean="0">
                <a:cs typeface="B Zar" panose="00000400000000000000" pitchFamily="2" charset="-78"/>
              </a:rPr>
              <a:t> </a:t>
            </a:r>
            <a:br>
              <a:rPr lang="fa-IR" smtClean="0">
                <a:cs typeface="B Zar" panose="00000400000000000000" pitchFamily="2" charset="-78"/>
              </a:rPr>
            </a:br>
            <a:r>
              <a:rPr lang="fa-IR" b="0" i="0" smtClean="0">
                <a:solidFill>
                  <a:srgbClr val="000000"/>
                </a:solidFill>
                <a:effectLst/>
                <a:latin typeface="IDLotusNormal"/>
                <a:cs typeface="B Zar" panose="00000400000000000000" pitchFamily="2" charset="-78"/>
              </a:rPr>
              <a:t>اقتصادی و عملکرد دولت در سطح کلان، رسانههای جمعی و اعتماد عمومی در سطح میانی و</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میزان ادراک و دینداری افراد در سطح خرد بر اعتماد سیاسی تأثیرگذار بوده اند.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بدیــن ترتیب، تاکنون </a:t>
            </a:r>
            <a:r>
              <a:rPr lang="fa-IR" b="0" i="0" smtClean="0">
                <a:solidFill>
                  <a:srgbClr val="FF0000"/>
                </a:solidFill>
                <a:effectLst/>
                <a:latin typeface="IDLotusNormal"/>
                <a:cs typeface="B Zar" panose="00000400000000000000" pitchFamily="2" charset="-78"/>
              </a:rPr>
              <a:t>هیچ یک </a:t>
            </a:r>
            <a:r>
              <a:rPr lang="fa-IR" b="0" i="0" smtClean="0">
                <a:solidFill>
                  <a:srgbClr val="000000"/>
                </a:solidFill>
                <a:effectLst/>
                <a:latin typeface="IDLotusNormal"/>
                <a:cs typeface="B Zar" panose="00000400000000000000" pitchFamily="2" charset="-78"/>
              </a:rPr>
              <a:t>از پژوهش های پیشــین، تنها نقش یک رســانة خاص مانند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ســازمان صداوســیما را، بر اعتمادســازی سیاســی مخاطبان بررسی نکرده اســت و با تحقیق</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حاضــر از نظر موضــوع و ماهیت، افتراق دارند و این تحقیق می تواند فتح بابی مؤثر برای آغاز تحقیق های جزئی نگر به موضوع ارتباط نقش رسانه بر اعتمادسازی سیاسی مخاطبان باشد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6826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برخورداری یك دولت از اعتماد سیاســی شهروندانش، نشانگر برخورداری آن دولت از شاخصة مشروعیت نزد  اتباع خود است. با توجه به نقش و تاثیرگذاری که رسانهها بهویژه سازمان صداوسیما، از یک سو بر ابعاد مختلف زندگی مردم و همچنین بر ســاختار سیاســی از نظر ایجاد وحدت، همبستگی و مشروعیت دارند، بررسی علمی و تحقیق دربارة اینکه رسانه چگونه میتواند بیشترین نقش را در ارتقاء اعتماد سیاسی بازی کند، امری ضروری است. </a:t>
            </a:r>
            <a:endParaRPr lang="fa-IR">
              <a:cs typeface="B Zar" panose="00000400000000000000" pitchFamily="2" charset="-78"/>
            </a:endParaRPr>
          </a:p>
        </p:txBody>
      </p:sp>
      <p:sp>
        <p:nvSpPr>
          <p:cNvPr id="12" name="Rectangle 11"/>
          <p:cNvSpPr/>
          <p:nvPr/>
        </p:nvSpPr>
        <p:spPr>
          <a:xfrm>
            <a:off x="1231791" y="4973935"/>
            <a:ext cx="4750018" cy="923330"/>
          </a:xfrm>
          <a:prstGeom prst="rect">
            <a:avLst/>
          </a:prstGeom>
          <a:noFill/>
        </p:spPr>
        <p:txBody>
          <a:bodyPr wrap="none" lIns="91440" tIns="45720" rIns="91440" bIns="45720">
            <a:spAutoFit/>
          </a:bodyPr>
          <a:lstStyle/>
          <a:p>
            <a:pPr algn="ctr"/>
            <a:r>
              <a:rPr lang="fa-IR" sz="5400"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rPr>
              <a:t>ســاختار سیاســی </a:t>
            </a:r>
            <a:endParaRPr lang="fa-IR"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5840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i="0" smtClean="0">
                <a:solidFill>
                  <a:srgbClr val="FF0000"/>
                </a:solidFill>
                <a:effectLst/>
                <a:latin typeface="IDRoyaBold"/>
                <a:cs typeface="B Zar" panose="00000400000000000000" pitchFamily="2" charset="-78"/>
              </a:rPr>
              <a:t>ادبیات و مبانی نظری</a:t>
            </a:r>
            <a:br>
              <a:rPr lang="fa-IR" b="1" i="0" smtClean="0">
                <a:solidFill>
                  <a:srgbClr val="FF0000"/>
                </a:solidFill>
                <a:effectLst/>
                <a:latin typeface="IDRoyaBold"/>
                <a:cs typeface="B Zar" panose="00000400000000000000" pitchFamily="2" charset="-78"/>
              </a:rPr>
            </a:br>
            <a:r>
              <a:rPr lang="fa-IR" sz="4000" b="1" i="0" smtClean="0">
                <a:solidFill>
                  <a:srgbClr val="FF0000"/>
                </a:solidFill>
                <a:effectLst/>
                <a:latin typeface="IDRoyaBold"/>
                <a:cs typeface="B Zar" panose="00000400000000000000" pitchFamily="2" charset="-78"/>
              </a:rPr>
              <a:t>مفهوم اعتماد</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اعتمــاد ،</a:t>
            </a:r>
            <a:r>
              <a:rPr lang="fa-IR" sz="800" b="0" i="0" smtClean="0">
                <a:solidFill>
                  <a:srgbClr val="000000"/>
                </a:solidFill>
                <a:effectLst/>
                <a:latin typeface="IDLotusNormal"/>
                <a:cs typeface="B Zar" panose="00000400000000000000" pitchFamily="2" charset="-78"/>
              </a:rPr>
              <a:t>1</a:t>
            </a:r>
            <a:r>
              <a:rPr lang="fa-IR" b="0" i="0" smtClean="0">
                <a:solidFill>
                  <a:srgbClr val="000000"/>
                </a:solidFill>
                <a:effectLst/>
                <a:latin typeface="IDLotusNormal"/>
                <a:cs typeface="B Zar" panose="00000400000000000000" pitchFamily="2" charset="-78"/>
              </a:rPr>
              <a:t>مفهومــی پیچیده و انتزاعی اســت. این امــر خود، تعریف و فهم مفهــوم اعتماد را با مشــکل هایی مواجه کرده اســت؛ اما آنچه از فحوای این مفهوم برداشت می شود، این است که اعتماد، حاوی عناصری از پیوســتگی و همبســتگی بین دو شخص یا بین شخص و یک پدیده است.</a:t>
            </a:r>
          </a:p>
          <a:p>
            <a:pPr algn="just"/>
            <a:r>
              <a:rPr lang="fa-IR" b="0" i="0" smtClean="0">
                <a:solidFill>
                  <a:srgbClr val="000000"/>
                </a:solidFill>
                <a:effectLst/>
                <a:latin typeface="IDLotusNormal"/>
                <a:cs typeface="B Zar" panose="00000400000000000000" pitchFamily="2" charset="-78"/>
              </a:rPr>
              <a:t>گیدنز مفهوم اعتماد را، با تعریفی از فرهنگ آکســفورد، اطمینان یا اتکا به نوعی کیفیت، یا صفــت؛ یا اطمینان بــه حقیقت عبارت یا گفته ای توصیف می کند. به اعتقاد وی، مفهوم اطمینان و اتکا با هم مرتبط هستند (گیدنز، 1397؛ 40-44</a:t>
            </a:r>
            <a:r>
              <a:rPr lang="fa-IR" smtClean="0">
                <a:cs typeface="B Zar" panose="00000400000000000000" pitchFamily="2" charset="-78"/>
              </a:rPr>
              <a:t>)</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30338" y="4559300"/>
            <a:ext cx="1425248" cy="2095500"/>
          </a:xfrm>
          <a:prstGeom prst="rect">
            <a:avLst/>
          </a:prstGeom>
        </p:spPr>
      </p:pic>
      <p:sp>
        <p:nvSpPr>
          <p:cNvPr id="5" name="TextBox 4"/>
          <p:cNvSpPr txBox="1"/>
          <p:nvPr/>
        </p:nvSpPr>
        <p:spPr>
          <a:xfrm>
            <a:off x="3225800" y="5422384"/>
            <a:ext cx="749300"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گیدنز</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261755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800" b="1">
                <a:solidFill>
                  <a:srgbClr val="FF0000"/>
                </a:solidFill>
                <a:latin typeface="IDRoyaBold"/>
                <a:ea typeface="+mn-ea"/>
                <a:cs typeface="B Zar" panose="00000400000000000000" pitchFamily="2" charset="-78"/>
              </a:rPr>
              <a:t>انواع اعتماد از نظر بریتزر: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الــف. اعتماد افقی که اعتماد بین برابرهاســت؛ مثل اعتماد بین افراد هم رتبه یا بین شــرکت ها کــه خود به دو نوع </a:t>
            </a:r>
            <a:r>
              <a:rPr lang="fa-IR" b="0" i="0" smtClean="0">
                <a:solidFill>
                  <a:srgbClr val="FF0000"/>
                </a:solidFill>
                <a:effectLst/>
                <a:latin typeface="IDLotusNormal"/>
                <a:cs typeface="B Zar" panose="00000400000000000000" pitchFamily="2" charset="-78"/>
              </a:rPr>
              <a:t>اعتماد تعمیم یافتــه </a:t>
            </a:r>
            <a:r>
              <a:rPr lang="fa-IR" b="0" i="0" smtClean="0">
                <a:solidFill>
                  <a:srgbClr val="000000"/>
                </a:solidFill>
                <a:effectLst/>
                <a:latin typeface="IDLotusNormal"/>
                <a:cs typeface="B Zar" panose="00000400000000000000" pitchFamily="2" charset="-78"/>
              </a:rPr>
              <a:t>(اعتماد به دیگران) و </a:t>
            </a:r>
            <a:r>
              <a:rPr lang="fa-IR" b="0" i="0" smtClean="0">
                <a:solidFill>
                  <a:srgbClr val="FF0000"/>
                </a:solidFill>
                <a:effectLst/>
                <a:latin typeface="IDLotusNormal"/>
                <a:cs typeface="B Zar" panose="00000400000000000000" pitchFamily="2" charset="-78"/>
              </a:rPr>
              <a:t>اعتماد خاص </a:t>
            </a:r>
            <a:r>
              <a:rPr lang="fa-IR" b="0" i="0" smtClean="0">
                <a:solidFill>
                  <a:srgbClr val="000000"/>
                </a:solidFill>
                <a:effectLst/>
                <a:latin typeface="IDLotusNormal"/>
                <a:cs typeface="B Zar" panose="00000400000000000000" pitchFamily="2" charset="-78"/>
              </a:rPr>
              <a:t>(اعتماد مردم به دیگران خاص یا مردم یک منطقه خاص) تقسیم می شود.</a:t>
            </a:r>
          </a:p>
          <a:p>
            <a:pPr algn="just"/>
            <a:r>
              <a:rPr lang="fa-IR" b="0" i="0" smtClean="0">
                <a:solidFill>
                  <a:srgbClr val="000000"/>
                </a:solidFill>
                <a:effectLst/>
                <a:latin typeface="IDLotusNormal"/>
                <a:cs typeface="B Zar" panose="00000400000000000000" pitchFamily="2" charset="-78"/>
              </a:rPr>
              <a:t>ب. اعتماد عمودی که اعتماد بین نابرابرهاست؛ مثل اعتماد بین افراد و نهادها یا اعتماد افراد به دادگاه، بانک، دولت و ... (بریتزر، 2002؛ 5 ،</a:t>
            </a:r>
            <a:r>
              <a:rPr lang="fa-IR" sz="800" b="0" i="0" smtClean="0">
                <a:solidFill>
                  <a:srgbClr val="000000"/>
                </a:solidFill>
                <a:effectLst/>
                <a:latin typeface="IDLotusNormal"/>
                <a:cs typeface="B Zar" panose="00000400000000000000" pitchFamily="2" charset="-78"/>
              </a:rPr>
              <a:t>2</a:t>
            </a:r>
            <a:r>
              <a:rPr lang="fa-IR" b="0" i="0" smtClean="0">
                <a:solidFill>
                  <a:srgbClr val="000000"/>
                </a:solidFill>
                <a:effectLst/>
                <a:latin typeface="IDLotusNormal"/>
                <a:cs typeface="B Zar" panose="00000400000000000000" pitchFamily="2" charset="-78"/>
              </a:rPr>
              <a:t>؛ به نقل از شایگان .1394 )بریتزر، اعتماد سیاسی، (اعتماد بین مردم و دولت) را از نوع اعتماد عمودی می داند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07697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نظریة اعتماد سیاسی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لازارسفلد و مرتون، در مقاله ای تحت عنوان </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تأثیر رسانه ها بر اعتماد سیاسی</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 ریشة اعتماد را از واژة لاتین اعتماد به یکدیگر دانســته و آن را برای اعتماد به مسئولان سیاسی به کار برده اند. </a:t>
            </a:r>
            <a:r>
              <a:rPr lang="fa-IR" b="0" i="0" smtClean="0">
                <a:solidFill>
                  <a:srgbClr val="FF0000"/>
                </a:solidFill>
                <a:effectLst/>
                <a:latin typeface="IDLotusNormal"/>
                <a:cs typeface="B Zar" panose="00000400000000000000" pitchFamily="2" charset="-78"/>
              </a:rPr>
              <a:t>آنها معتقدند که رسانه ها، تأثیر زیادی بر اعتماد سیاسی مردم دارند</a:t>
            </a:r>
            <a:r>
              <a:rPr lang="fa-IR" b="0" i="0" smtClean="0">
                <a:solidFill>
                  <a:srgbClr val="000000"/>
                </a:solidFill>
                <a:effectLst/>
                <a:latin typeface="IDLotusNormal"/>
                <a:cs typeface="B Zar" panose="00000400000000000000" pitchFamily="2" charset="-78"/>
              </a:rPr>
              <a:t>.</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651000" y="3405115"/>
            <a:ext cx="8674100" cy="2906785"/>
          </a:xfrm>
          <a:prstGeom prst="rect">
            <a:avLst/>
          </a:prstGeom>
        </p:spPr>
      </p:pic>
    </p:spTree>
    <p:extLst>
      <p:ext uri="{BB962C8B-B14F-4D97-AF65-F5344CB8AC3E}">
        <p14:creationId xmlns:p14="http://schemas.microsoft.com/office/powerpoint/2010/main" val="227567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FF0000"/>
                </a:solidFill>
                <a:effectLst/>
                <a:latin typeface="IDLotusNormal"/>
                <a:cs typeface="B Zar" panose="00000400000000000000" pitchFamily="2" charset="-78"/>
              </a:rPr>
              <a:t>نوریس</a:t>
            </a:r>
            <a:r>
              <a:rPr lang="fa-IR" b="0" i="0" smtClean="0">
                <a:solidFill>
                  <a:srgbClr val="000000"/>
                </a:solidFill>
                <a:effectLst/>
                <a:latin typeface="IDLotusNormal"/>
                <a:cs typeface="B Zar" panose="00000400000000000000" pitchFamily="2" charset="-78"/>
              </a:rPr>
              <a:t> </a:t>
            </a:r>
            <a:r>
              <a:rPr lang="fa-IR" sz="800" b="0" i="0" smtClean="0">
                <a:solidFill>
                  <a:srgbClr val="000000"/>
                </a:solidFill>
                <a:effectLst/>
                <a:latin typeface="IDLotusNormal"/>
                <a:cs typeface="B Zar" panose="00000400000000000000" pitchFamily="2" charset="-78"/>
              </a:rPr>
              <a:t>1</a:t>
            </a:r>
            <a:r>
              <a:rPr lang="fa-IR" b="0" i="0" smtClean="0">
                <a:solidFill>
                  <a:srgbClr val="000000"/>
                </a:solidFill>
                <a:effectLst/>
                <a:latin typeface="IDLotusNormal"/>
                <a:cs typeface="B Zar" panose="00000400000000000000" pitchFamily="2" charset="-78"/>
              </a:rPr>
              <a:t>هم در تعریف اعتماد سیاسی، به پنج شاخصه می پردازد که عبارت اند از:</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.1حمایت از اجتماع سیاسی مثل ملت، کشور (حمایت از کشور در زمان جنگ)؛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.2حمایت از قانون اساسی کشور؛</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.3حمایت از امور اجرایی رژیم مثل دموکراسی و امثال آن؛</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.4حمایت از نهادها، مثل حکومت، مجلس، قوه قضائیه، پلیس، سیستم بورکراسی، احزاب</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سیاسی و ...؛</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.5حمایت از کنشگران سیاسی و رؤسای سیاسی و اجرایی (بریتزر، 2002؛ 6).</a:t>
            </a:r>
            <a:r>
              <a:rPr lang="fa-IR" smtClean="0">
                <a:cs typeface="B Zar" panose="00000400000000000000" pitchFamily="2" charset="-78"/>
              </a:rPr>
              <a:t> </a:t>
            </a:r>
          </a:p>
          <a:p>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88394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IDLotusNormal"/>
                <a:cs typeface="B Zar" panose="00000400000000000000" pitchFamily="2" charset="-78"/>
              </a:rPr>
              <a:t>نورن بریتزر، با نقد تعریف نوریس، به تعریف اعتماد سیاســی از ســطح عام تا ســطح خاص می پردازد و آن را شــامل اعتماد در ســه ســطح جامعه (اعتماد به اجتماع سیاســی و به روشی که دموکراســی عمل می کند) ســطح نهادهای سیاسی ـ که شامل اعتماد به حکومت و پارلمان و احزاب سیاسی است ـ و سطح کنشگران (اعتماد به کنشگران سیاسی و سیاستمداران) می داند ( همان، 7</a:t>
            </a:r>
            <a:r>
              <a:rPr lang="fa-IR" smtClean="0">
                <a:cs typeface="B Zar" panose="00000400000000000000" pitchFamily="2" charset="-78"/>
              </a:rPr>
              <a:t>)</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370903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44947" y="1690688"/>
            <a:ext cx="7902105" cy="4351338"/>
          </a:xfrm>
          <a:prstGeom prst="rect">
            <a:avLst/>
          </a:prstGeom>
        </p:spPr>
      </p:pic>
    </p:spTree>
    <p:extLst>
      <p:ext uri="{BB962C8B-B14F-4D97-AF65-F5344CB8AC3E}">
        <p14:creationId xmlns:p14="http://schemas.microsoft.com/office/powerpoint/2010/main" val="366050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عوامل مؤثر بر اعتماد سیاسی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اعتماد سیاســی، تحت تأثیر علــل و عوامل مختلفی قرار دارد. پژوهش هــای گوناگونی در این</a:t>
            </a:r>
          </a:p>
          <a:p>
            <a:r>
              <a:rPr lang="fa-IR" smtClean="0">
                <a:cs typeface="B Zar" panose="00000400000000000000" pitchFamily="2" charset="-78"/>
              </a:rPr>
              <a:t>موضوع انجام شده و برخی از عوامل آن استخراج شده است.</a:t>
            </a:r>
          </a:p>
          <a:p>
            <a:r>
              <a:rPr lang="fa-IR" smtClean="0">
                <a:cs typeface="B Zar" panose="00000400000000000000" pitchFamily="2" charset="-78"/>
              </a:rPr>
              <a:t>قابلیت اعتماد سیاسی دولت</a:t>
            </a:r>
          </a:p>
          <a:p>
            <a:pPr algn="just"/>
            <a:r>
              <a:rPr lang="fa-IR" smtClean="0">
                <a:cs typeface="B Zar" panose="00000400000000000000" pitchFamily="2" charset="-78"/>
              </a:rPr>
              <a:t>نظام سیاســی، باید برخی از قابلیت های خاص را کســب کند تا بتواند مورد اعتماد مردم قرار</a:t>
            </a:r>
            <a:r>
              <a:rPr lang="fa-IR">
                <a:solidFill>
                  <a:srgbClr val="000000"/>
                </a:solidFill>
                <a:latin typeface="IDLotusNormal"/>
                <a:cs typeface="B Zar" panose="00000400000000000000" pitchFamily="2" charset="-78"/>
              </a:rPr>
              <a:t> </a:t>
            </a:r>
            <a:r>
              <a:rPr lang="fa-IR" b="0" i="0" smtClean="0">
                <a:solidFill>
                  <a:srgbClr val="000000"/>
                </a:solidFill>
                <a:effectLst/>
                <a:latin typeface="IDLotusNormal"/>
                <a:cs typeface="B Zar" panose="00000400000000000000" pitchFamily="2" charset="-78"/>
              </a:rPr>
              <a:t>گیــرد. این قابلیت ها، حــول </a:t>
            </a:r>
            <a:r>
              <a:rPr lang="fa-IR" b="0" i="0" smtClean="0">
                <a:solidFill>
                  <a:srgbClr val="FF0000"/>
                </a:solidFill>
                <a:effectLst/>
                <a:latin typeface="IDLotusNormal"/>
                <a:cs typeface="B Zar" panose="00000400000000000000" pitchFamily="2" charset="-78"/>
              </a:rPr>
              <a:t>چهار محور اصلی </a:t>
            </a:r>
            <a:r>
              <a:rPr lang="fa-IR" b="0" i="0" smtClean="0">
                <a:solidFill>
                  <a:srgbClr val="000000"/>
                </a:solidFill>
                <a:effectLst/>
                <a:latin typeface="IDLotusNormal"/>
                <a:cs typeface="B Zar" panose="00000400000000000000" pitchFamily="2" charset="-78"/>
              </a:rPr>
              <a:t>دور می زند؛ این چهــار مورد، هر یک به نوعی باعث برآوردن انتظارات هنجاری مردم می شود و در نتیجه اعتماد سیاسی افزایش می یابد.</a:t>
            </a:r>
            <a:endParaRPr lang="fa-IR">
              <a:cs typeface="B Zar" panose="00000400000000000000" pitchFamily="2" charset="-78"/>
            </a:endParaRPr>
          </a:p>
        </p:txBody>
      </p:sp>
    </p:spTree>
    <p:extLst>
      <p:ext uri="{BB962C8B-B14F-4D97-AF65-F5344CB8AC3E}">
        <p14:creationId xmlns:p14="http://schemas.microsoft.com/office/powerpoint/2010/main" val="3546812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IDLotusBold"/>
                <a:cs typeface="B Zar" panose="00000400000000000000" pitchFamily="2" charset="-78"/>
              </a:rPr>
              <a:t>1- کیفیــت خروجیهای سیاســت: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smtClean="0">
                <a:solidFill>
                  <a:srgbClr val="000000"/>
                </a:solidFill>
                <a:latin typeface="IDLotusNormal"/>
                <a:cs typeface="B Zar" panose="00000400000000000000" pitchFamily="2" charset="-78"/>
              </a:rPr>
              <a:t>خروجی </a:t>
            </a:r>
            <a:r>
              <a:rPr lang="fa-IR" sz="2600">
                <a:solidFill>
                  <a:srgbClr val="000000"/>
                </a:solidFill>
                <a:latin typeface="IDLotusNormal"/>
                <a:cs typeface="B Zar" panose="00000400000000000000" pitchFamily="2" charset="-78"/>
              </a:rPr>
              <a:t>های سیاســت، در میزان اعتماد سیاســی </a:t>
            </a:r>
            <a:r>
              <a:rPr lang="fa-IR" sz="2600">
                <a:solidFill>
                  <a:srgbClr val="000000"/>
                </a:solidFill>
                <a:latin typeface="IDLotusNormal"/>
                <a:cs typeface="B Zar" panose="00000400000000000000" pitchFamily="2" charset="-78"/>
              </a:rPr>
              <a:t>مردم </a:t>
            </a:r>
            <a:r>
              <a:rPr lang="fa-IR" sz="2600" smtClean="0">
                <a:solidFill>
                  <a:srgbClr val="000000"/>
                </a:solidFill>
                <a:latin typeface="IDLotusNormal"/>
                <a:cs typeface="B Zar" panose="00000400000000000000" pitchFamily="2" charset="-78"/>
              </a:rPr>
              <a:t>تأثیر دارد</a:t>
            </a:r>
            <a:r>
              <a:rPr lang="fa-IR" sz="2600">
                <a:solidFill>
                  <a:srgbClr val="000000"/>
                </a:solidFill>
                <a:latin typeface="IDLotusNormal"/>
                <a:cs typeface="B Zar" panose="00000400000000000000" pitchFamily="2" charset="-78"/>
              </a:rPr>
              <a:t>. هرچه خروجی های سیاسی، به الویت های مردم نزدیک تر باشد، اعتماد </a:t>
            </a:r>
            <a:r>
              <a:rPr lang="fa-IR" sz="2600">
                <a:solidFill>
                  <a:srgbClr val="000000"/>
                </a:solidFill>
                <a:latin typeface="IDLotusNormal"/>
                <a:cs typeface="B Zar" panose="00000400000000000000" pitchFamily="2" charset="-78"/>
              </a:rPr>
              <a:t>سیاسی </a:t>
            </a:r>
            <a:r>
              <a:rPr lang="fa-IR" sz="2600" smtClean="0">
                <a:solidFill>
                  <a:srgbClr val="000000"/>
                </a:solidFill>
                <a:latin typeface="IDLotusNormal"/>
                <a:cs typeface="B Zar" panose="00000400000000000000" pitchFamily="2" charset="-78"/>
              </a:rPr>
              <a:t>مردم افزایش </a:t>
            </a:r>
            <a:r>
              <a:rPr lang="fa-IR" sz="2600">
                <a:solidFill>
                  <a:srgbClr val="000000"/>
                </a:solidFill>
                <a:latin typeface="IDLotusNormal"/>
                <a:cs typeface="B Zar" panose="00000400000000000000" pitchFamily="2" charset="-78"/>
              </a:rPr>
              <a:t>می یابد. سیاســت هایی که به ایجاد مؤثر آرامش و بهبود اقتصادی کمک کنند</a:t>
            </a:r>
            <a:r>
              <a:rPr lang="fa-IR" sz="2600">
                <a:solidFill>
                  <a:srgbClr val="000000"/>
                </a:solidFill>
                <a:latin typeface="IDLotusNormal"/>
                <a:cs typeface="B Zar" panose="00000400000000000000" pitchFamily="2" charset="-78"/>
              </a:rPr>
              <a:t>، </a:t>
            </a:r>
            <a:r>
              <a:rPr lang="fa-IR" sz="2600" smtClean="0">
                <a:solidFill>
                  <a:srgbClr val="000000"/>
                </a:solidFill>
                <a:latin typeface="IDLotusNormal"/>
                <a:cs typeface="B Zar" panose="00000400000000000000" pitchFamily="2" charset="-78"/>
              </a:rPr>
              <a:t>مانند افزایــش </a:t>
            </a:r>
            <a:r>
              <a:rPr lang="fa-IR" sz="2600">
                <a:solidFill>
                  <a:srgbClr val="000000"/>
                </a:solidFill>
                <a:latin typeface="IDLotusNormal"/>
                <a:cs typeface="B Zar" panose="00000400000000000000" pitchFamily="2" charset="-78"/>
              </a:rPr>
              <a:t>کیفیت کالاهای عمومی (آموزش</a:t>
            </a:r>
            <a:r>
              <a:rPr lang="fa-IR" sz="2600">
                <a:solidFill>
                  <a:srgbClr val="000000"/>
                </a:solidFill>
                <a:latin typeface="IDLotusNormal"/>
                <a:cs typeface="B Zar" panose="00000400000000000000" pitchFamily="2" charset="-78"/>
              </a:rPr>
              <a:t>، </a:t>
            </a:r>
            <a:r>
              <a:rPr lang="fa-IR" sz="2600" smtClean="0">
                <a:solidFill>
                  <a:srgbClr val="000000"/>
                </a:solidFill>
                <a:latin typeface="IDLotusNormal"/>
                <a:cs typeface="B Zar" panose="00000400000000000000" pitchFamily="2" charset="-78"/>
              </a:rPr>
              <a:t>جاده </a:t>
            </a:r>
            <a:r>
              <a:rPr lang="fa-IR" sz="2600">
                <a:solidFill>
                  <a:srgbClr val="000000"/>
                </a:solidFill>
                <a:latin typeface="IDLotusNormal"/>
                <a:cs typeface="B Zar" panose="00000400000000000000" pitchFamily="2" charset="-78"/>
              </a:rPr>
              <a:t>ها پارک و کتابخانه ها) بر </a:t>
            </a:r>
            <a:r>
              <a:rPr lang="fa-IR" sz="2600">
                <a:solidFill>
                  <a:srgbClr val="000000"/>
                </a:solidFill>
                <a:latin typeface="IDLotusNormal"/>
                <a:cs typeface="B Zar" panose="00000400000000000000" pitchFamily="2" charset="-78"/>
              </a:rPr>
              <a:t>اعتماد </a:t>
            </a:r>
            <a:r>
              <a:rPr lang="fa-IR" sz="2600" smtClean="0">
                <a:solidFill>
                  <a:srgbClr val="000000"/>
                </a:solidFill>
                <a:latin typeface="IDLotusNormal"/>
                <a:cs typeface="B Zar" panose="00000400000000000000" pitchFamily="2" charset="-78"/>
              </a:rPr>
              <a:t>سیاســی تأثیــر </a:t>
            </a:r>
            <a:r>
              <a:rPr lang="fa-IR" sz="2600">
                <a:solidFill>
                  <a:srgbClr val="000000"/>
                </a:solidFill>
                <a:latin typeface="IDLotusNormal"/>
                <a:cs typeface="B Zar" panose="00000400000000000000" pitchFamily="2" charset="-78"/>
              </a:rPr>
              <a:t>مثبــت دارد (ران و رادلف2005 .) ،</a:t>
            </a:r>
            <a:r>
              <a:rPr lang="fa-IR" sz="700">
                <a:solidFill>
                  <a:srgbClr val="FF0000"/>
                </a:solidFill>
                <a:latin typeface="IDLotusNormal"/>
                <a:cs typeface="B Zar" panose="00000400000000000000" pitchFamily="2" charset="-78"/>
              </a:rPr>
              <a:t>1</a:t>
            </a:r>
            <a:r>
              <a:rPr lang="fa-IR" sz="2600">
                <a:solidFill>
                  <a:srgbClr val="FF0000"/>
                </a:solidFill>
                <a:latin typeface="IDLotusNormal"/>
                <a:cs typeface="B Zar" panose="00000400000000000000" pitchFamily="2" charset="-78"/>
              </a:rPr>
              <a:t>بهبود واقعــی اقتصاد، یکی از روش </a:t>
            </a:r>
            <a:r>
              <a:rPr lang="fa-IR" sz="2600">
                <a:solidFill>
                  <a:srgbClr val="FF0000"/>
                </a:solidFill>
                <a:latin typeface="IDLotusNormal"/>
                <a:cs typeface="B Zar" panose="00000400000000000000" pitchFamily="2" charset="-78"/>
              </a:rPr>
              <a:t>های </a:t>
            </a:r>
            <a:r>
              <a:rPr lang="fa-IR" sz="2600" smtClean="0">
                <a:solidFill>
                  <a:srgbClr val="FF0000"/>
                </a:solidFill>
                <a:latin typeface="IDLotusNormal"/>
                <a:cs typeface="B Zar" panose="00000400000000000000" pitchFamily="2" charset="-78"/>
              </a:rPr>
              <a:t>محک زدن </a:t>
            </a:r>
            <a:r>
              <a:rPr lang="fa-IR" sz="2600">
                <a:solidFill>
                  <a:srgbClr val="FF0000"/>
                </a:solidFill>
                <a:latin typeface="IDLotusNormal"/>
                <a:cs typeface="B Zar" panose="00000400000000000000" pitchFamily="2" charset="-78"/>
              </a:rPr>
              <a:t>دولت توســط مردم است </a:t>
            </a:r>
            <a:r>
              <a:rPr lang="fa-IR" sz="2600">
                <a:solidFill>
                  <a:srgbClr val="000000"/>
                </a:solidFill>
                <a:latin typeface="IDLotusNormal"/>
                <a:cs typeface="B Zar" panose="00000400000000000000" pitchFamily="2" charset="-78"/>
              </a:rPr>
              <a:t>و باعث افزایش اعتماد مردم می شود؛ کارآمدی </a:t>
            </a:r>
            <a:r>
              <a:rPr lang="fa-IR" sz="2600">
                <a:solidFill>
                  <a:srgbClr val="000000"/>
                </a:solidFill>
                <a:latin typeface="IDLotusNormal"/>
                <a:cs typeface="B Zar" panose="00000400000000000000" pitchFamily="2" charset="-78"/>
              </a:rPr>
              <a:t>دولت </a:t>
            </a:r>
            <a:r>
              <a:rPr lang="fa-IR" sz="2600" smtClean="0">
                <a:solidFill>
                  <a:srgbClr val="000000"/>
                </a:solidFill>
                <a:latin typeface="IDLotusNormal"/>
                <a:cs typeface="B Zar" panose="00000400000000000000" pitchFamily="2" charset="-78"/>
              </a:rPr>
              <a:t>باعث افزایش </a:t>
            </a:r>
            <a:r>
              <a:rPr lang="fa-IR" sz="2600">
                <a:solidFill>
                  <a:srgbClr val="000000"/>
                </a:solidFill>
                <a:latin typeface="IDLotusNormal"/>
                <a:cs typeface="B Zar" panose="00000400000000000000" pitchFamily="2" charset="-78"/>
              </a:rPr>
              <a:t>اعتماد سیاسی می شود (ردادی،1390، </a:t>
            </a:r>
            <a:r>
              <a:rPr lang="fa-IR" sz="2600">
                <a:solidFill>
                  <a:srgbClr val="000000"/>
                </a:solidFill>
                <a:latin typeface="IDLotusNormal"/>
                <a:cs typeface="B Zar" panose="00000400000000000000" pitchFamily="2" charset="-78"/>
              </a:rPr>
              <a:t>164</a:t>
            </a:r>
            <a:r>
              <a:rPr lang="fa-IR" sz="2600" smtClean="0">
                <a:solidFill>
                  <a:srgbClr val="000000"/>
                </a:solidFill>
                <a:latin typeface="IDLotusNormal"/>
                <a:cs typeface="B Zar" panose="00000400000000000000" pitchFamily="2" charset="-78"/>
              </a:rPr>
              <a:t>.)</a:t>
            </a:r>
          </a:p>
          <a:p>
            <a:pPr algn="just"/>
            <a:endParaRPr lang="fa-IR">
              <a:cs typeface="B Zar" panose="00000400000000000000" pitchFamily="2" charset="-78"/>
            </a:endParaRPr>
          </a:p>
        </p:txBody>
      </p:sp>
    </p:spTree>
    <p:extLst>
      <p:ext uri="{BB962C8B-B14F-4D97-AF65-F5344CB8AC3E}">
        <p14:creationId xmlns:p14="http://schemas.microsoft.com/office/powerpoint/2010/main" val="57740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LotusBold"/>
                <a:cs typeface="B Zar" panose="00000400000000000000" pitchFamily="2" charset="-78"/>
              </a:rPr>
              <a:t>2-تناسب سیاســی: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هر چه الویت های سیاسی شهروندان، به الویت های مقام های سیاسی نزدیک تر باشد، اعتماد سیاسی شهروندان افزایش می یابد (ران و رادلف: 2005) نحوة عملکرد مسئولان در حوزه هایی که مورد علاقه مردم است، بر اعتماد سیاسی مردم تاثیر می گذارد اکنون اثبات شده است که </a:t>
            </a:r>
            <a:r>
              <a:rPr lang="fa-IR" b="0" i="0" smtClean="0">
                <a:solidFill>
                  <a:srgbClr val="00B0F0"/>
                </a:solidFill>
                <a:effectLst/>
                <a:latin typeface="IDLotusNormal"/>
                <a:cs typeface="B Zar" panose="00000400000000000000" pitchFamily="2" charset="-78"/>
              </a:rPr>
              <a:t>آزادی بیان</a:t>
            </a:r>
            <a:r>
              <a:rPr lang="fa-IR" b="0" i="0" smtClean="0">
                <a:solidFill>
                  <a:srgbClr val="000000"/>
                </a:solidFill>
                <a:effectLst/>
                <a:latin typeface="IDLotusNormal"/>
                <a:cs typeface="B Zar" panose="00000400000000000000" pitchFamily="2" charset="-78"/>
              </a:rPr>
              <a:t>، به تنهایی نمی تواند باعث رضایت شهروندان شود.</a:t>
            </a:r>
          </a:p>
          <a:p>
            <a:pPr algn="just"/>
            <a:r>
              <a:rPr lang="fa-IR" b="0" i="0" smtClean="0">
                <a:solidFill>
                  <a:srgbClr val="000000"/>
                </a:solidFill>
                <a:effectLst/>
                <a:latin typeface="IDLotusNormal"/>
                <a:cs typeface="B Zar" panose="00000400000000000000" pitchFamily="2" charset="-78"/>
              </a:rPr>
              <a:t/>
            </a:r>
            <a:br>
              <a:rPr lang="fa-IR" b="0" i="0" smtClean="0">
                <a:solidFill>
                  <a:srgbClr val="000000"/>
                </a:solidFill>
                <a:effectLst/>
                <a:latin typeface="IDLotusNormal"/>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25650" y="4267200"/>
            <a:ext cx="2857500" cy="1600200"/>
          </a:xfrm>
          <a:prstGeom prst="rect">
            <a:avLst/>
          </a:prstGeom>
        </p:spPr>
      </p:pic>
    </p:spTree>
    <p:extLst>
      <p:ext uri="{BB962C8B-B14F-4D97-AF65-F5344CB8AC3E}">
        <p14:creationId xmlns:p14="http://schemas.microsoft.com/office/powerpoint/2010/main" val="2254415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C00000"/>
                </a:solidFill>
                <a:latin typeface="IDLotusBold"/>
                <a:cs typeface="B Zar" panose="00000400000000000000" pitchFamily="2" charset="-78"/>
              </a:rPr>
              <a:t>3- رســیدگیهای روندی: </a:t>
            </a:r>
            <a:endParaRPr lang="fa-IR">
              <a:solidFill>
                <a:srgbClr val="C0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z="2400" smtClean="0">
                <a:solidFill>
                  <a:srgbClr val="000000"/>
                </a:solidFill>
                <a:latin typeface="IDLotusNormal"/>
                <a:cs typeface="B Zar" panose="00000400000000000000" pitchFamily="2" charset="-78"/>
              </a:rPr>
              <a:t>یکی </a:t>
            </a:r>
            <a:r>
              <a:rPr lang="fa-IR" sz="2400">
                <a:solidFill>
                  <a:srgbClr val="000000"/>
                </a:solidFill>
                <a:latin typeface="IDLotusNormal"/>
                <a:cs typeface="B Zar" panose="00000400000000000000" pitchFamily="2" charset="-78"/>
              </a:rPr>
              <a:t>دیگر از موضوع هایی که تأثیر آن بر اعتماد سیاسی اثبات شده</a:t>
            </a:r>
            <a:r>
              <a:rPr lang="fa-IR" sz="2400">
                <a:solidFill>
                  <a:srgbClr val="000000"/>
                </a:solidFill>
                <a:latin typeface="IDLotusNormal"/>
                <a:cs typeface="B Zar" panose="00000400000000000000" pitchFamily="2" charset="-78"/>
              </a:rPr>
              <a:t>، </a:t>
            </a:r>
            <a:r>
              <a:rPr lang="fa-IR" sz="2400" smtClean="0">
                <a:solidFill>
                  <a:srgbClr val="000000"/>
                </a:solidFill>
                <a:latin typeface="IDLotusNormal"/>
                <a:cs typeface="B Zar" panose="00000400000000000000" pitchFamily="2" charset="-78"/>
              </a:rPr>
              <a:t>وجود انصاف </a:t>
            </a:r>
            <a:r>
              <a:rPr lang="fa-IR" sz="2400">
                <a:solidFill>
                  <a:srgbClr val="000000"/>
                </a:solidFill>
                <a:latin typeface="IDLotusNormal"/>
                <a:cs typeface="B Zar" panose="00000400000000000000" pitchFamily="2" charset="-78"/>
              </a:rPr>
              <a:t>و عدالت در روندهای سیاسی است (همان) اعتماد به روندها، بیش از اعتماد به </a:t>
            </a:r>
            <a:r>
              <a:rPr lang="fa-IR" sz="2400">
                <a:solidFill>
                  <a:srgbClr val="000000"/>
                </a:solidFill>
                <a:latin typeface="IDLotusNormal"/>
                <a:cs typeface="B Zar" panose="00000400000000000000" pitchFamily="2" charset="-78"/>
              </a:rPr>
              <a:t>مقام </a:t>
            </a:r>
            <a:r>
              <a:rPr lang="fa-IR" sz="2400" smtClean="0">
                <a:solidFill>
                  <a:srgbClr val="000000"/>
                </a:solidFill>
                <a:latin typeface="IDLotusNormal"/>
                <a:cs typeface="B Zar" panose="00000400000000000000" pitchFamily="2" charset="-78"/>
              </a:rPr>
              <a:t>های سیاســی </a:t>
            </a:r>
            <a:r>
              <a:rPr lang="fa-IR" sz="2400">
                <a:solidFill>
                  <a:srgbClr val="000000"/>
                </a:solidFill>
                <a:latin typeface="IDLotusNormal"/>
                <a:cs typeface="B Zar" panose="00000400000000000000" pitchFamily="2" charset="-78"/>
              </a:rPr>
              <a:t>نزد مردم اهمیت یافته اســت. اگر مردم احساس کنند که شــیوه ها و </a:t>
            </a:r>
            <a:r>
              <a:rPr lang="fa-IR" sz="2400">
                <a:solidFill>
                  <a:srgbClr val="000000"/>
                </a:solidFill>
                <a:latin typeface="IDLotusNormal"/>
                <a:cs typeface="B Zar" panose="00000400000000000000" pitchFamily="2" charset="-78"/>
              </a:rPr>
              <a:t>روندهای </a:t>
            </a:r>
            <a:r>
              <a:rPr lang="fa-IR" sz="2400" smtClean="0">
                <a:solidFill>
                  <a:srgbClr val="000000"/>
                </a:solidFill>
                <a:latin typeface="IDLotusNormal"/>
                <a:cs typeface="B Zar" panose="00000400000000000000" pitchFamily="2" charset="-78"/>
              </a:rPr>
              <a:t>سیاسی عادلانه </a:t>
            </a:r>
            <a:r>
              <a:rPr lang="fa-IR" sz="2400">
                <a:solidFill>
                  <a:srgbClr val="000000"/>
                </a:solidFill>
                <a:latin typeface="IDLotusNormal"/>
                <a:cs typeface="B Zar" panose="00000400000000000000" pitchFamily="2" charset="-78"/>
              </a:rPr>
              <a:t>نیســت، اعتماد آنها به حکومت و نظام سیاسی کاهش می یابد. عادی شدن </a:t>
            </a:r>
            <a:r>
              <a:rPr lang="fa-IR" sz="2400">
                <a:solidFill>
                  <a:srgbClr val="000000"/>
                </a:solidFill>
                <a:latin typeface="IDLotusNormal"/>
                <a:cs typeface="B Zar" panose="00000400000000000000" pitchFamily="2" charset="-78"/>
              </a:rPr>
              <a:t>فساد </a:t>
            </a:r>
            <a:r>
              <a:rPr lang="fa-IR" sz="2400" smtClean="0">
                <a:solidFill>
                  <a:srgbClr val="000000"/>
                </a:solidFill>
                <a:latin typeface="IDLotusNormal"/>
                <a:cs typeface="B Zar" panose="00000400000000000000" pitchFamily="2" charset="-78"/>
              </a:rPr>
              <a:t>اداری، باعث </a:t>
            </a:r>
            <a:r>
              <a:rPr lang="fa-IR" sz="2400">
                <a:solidFill>
                  <a:srgbClr val="000000"/>
                </a:solidFill>
                <a:latin typeface="IDLotusNormal"/>
                <a:cs typeface="B Zar" panose="00000400000000000000" pitchFamily="2" charset="-78"/>
              </a:rPr>
              <a:t>کاهش اعتماد سیاســی می شــود، در مقابل، اراده برای مقابله با فســاد در جامعه</a:t>
            </a:r>
            <a:r>
              <a:rPr lang="fa-IR" sz="2400">
                <a:solidFill>
                  <a:srgbClr val="000000"/>
                </a:solidFill>
                <a:latin typeface="IDLotusNormal"/>
                <a:cs typeface="B Zar" panose="00000400000000000000" pitchFamily="2" charset="-78"/>
              </a:rPr>
              <a:t>، </a:t>
            </a:r>
            <a:r>
              <a:rPr lang="fa-IR" sz="2400" smtClean="0">
                <a:solidFill>
                  <a:srgbClr val="000000"/>
                </a:solidFill>
                <a:latin typeface="IDLotusNormal"/>
                <a:cs typeface="B Zar" panose="00000400000000000000" pitchFamily="2" charset="-78"/>
              </a:rPr>
              <a:t>اعتماد سیاســی </a:t>
            </a:r>
            <a:r>
              <a:rPr lang="fa-IR" sz="2400">
                <a:solidFill>
                  <a:srgbClr val="000000"/>
                </a:solidFill>
                <a:latin typeface="IDLotusNormal"/>
                <a:cs typeface="B Zar" panose="00000400000000000000" pitchFamily="2" charset="-78"/>
              </a:rPr>
              <a:t>را افزایش می دهد و از همین رو، </a:t>
            </a:r>
            <a:r>
              <a:rPr lang="fa-IR" sz="3200">
                <a:solidFill>
                  <a:srgbClr val="00B0F0"/>
                </a:solidFill>
                <a:latin typeface="IDLotusNormal"/>
                <a:cs typeface="B Zar" panose="00000400000000000000" pitchFamily="2" charset="-78"/>
              </a:rPr>
              <a:t>دروغگویی سیســتماتیک </a:t>
            </a:r>
            <a:r>
              <a:rPr lang="fa-IR" sz="2400">
                <a:solidFill>
                  <a:srgbClr val="000000"/>
                </a:solidFill>
                <a:latin typeface="IDLotusNormal"/>
                <a:cs typeface="B Zar" panose="00000400000000000000" pitchFamily="2" charset="-78"/>
              </a:rPr>
              <a:t>تهدیدی جدی </a:t>
            </a:r>
            <a:r>
              <a:rPr lang="fa-IR" sz="2400">
                <a:solidFill>
                  <a:srgbClr val="000000"/>
                </a:solidFill>
                <a:latin typeface="IDLotusNormal"/>
                <a:cs typeface="B Zar" panose="00000400000000000000" pitchFamily="2" charset="-78"/>
              </a:rPr>
              <a:t>علیه </a:t>
            </a:r>
            <a:r>
              <a:rPr lang="fa-IR" sz="2400" smtClean="0">
                <a:solidFill>
                  <a:srgbClr val="000000"/>
                </a:solidFill>
                <a:latin typeface="IDLotusNormal"/>
                <a:cs typeface="B Zar" panose="00000400000000000000" pitchFamily="2" charset="-78"/>
              </a:rPr>
              <a:t>نظام سیاسی </a:t>
            </a:r>
            <a:r>
              <a:rPr lang="fa-IR" sz="2400">
                <a:solidFill>
                  <a:srgbClr val="000000"/>
                </a:solidFill>
                <a:latin typeface="IDLotusNormal"/>
                <a:cs typeface="B Zar" panose="00000400000000000000" pitchFamily="2" charset="-78"/>
              </a:rPr>
              <a:t>دموکراتیک محسوب می شود. بنابراین، نظام های سیاسی که انصاف، عدالت و </a:t>
            </a:r>
            <a:r>
              <a:rPr lang="fa-IR" sz="2400">
                <a:solidFill>
                  <a:srgbClr val="000000"/>
                </a:solidFill>
                <a:latin typeface="IDLotusNormal"/>
                <a:cs typeface="B Zar" panose="00000400000000000000" pitchFamily="2" charset="-78"/>
              </a:rPr>
              <a:t>اعتدال </a:t>
            </a:r>
            <a:r>
              <a:rPr lang="fa-IR" sz="2400" smtClean="0">
                <a:solidFill>
                  <a:srgbClr val="000000"/>
                </a:solidFill>
                <a:latin typeface="IDLotusNormal"/>
                <a:cs typeface="B Zar" panose="00000400000000000000" pitchFamily="2" charset="-78"/>
              </a:rPr>
              <a:t>بر آن </a:t>
            </a:r>
            <a:r>
              <a:rPr lang="fa-IR" sz="2400">
                <a:solidFill>
                  <a:srgbClr val="000000"/>
                </a:solidFill>
                <a:latin typeface="IDLotusNormal"/>
                <a:cs typeface="B Zar" panose="00000400000000000000" pitchFamily="2" charset="-78"/>
              </a:rPr>
              <a:t>حاکم است، می توانند اعتماد سیاسی بیشتری تولید کنند (ردادی</a:t>
            </a:r>
            <a:r>
              <a:rPr lang="fa-IR" sz="2400">
                <a:solidFill>
                  <a:srgbClr val="000000"/>
                </a:solidFill>
                <a:latin typeface="IDLotusNormal"/>
                <a:cs typeface="B Zar" panose="00000400000000000000" pitchFamily="2" charset="-78"/>
              </a:rPr>
              <a:t>، </a:t>
            </a:r>
            <a:r>
              <a:rPr lang="fa-IR" sz="2400" smtClean="0">
                <a:solidFill>
                  <a:srgbClr val="000000"/>
                </a:solidFill>
                <a:latin typeface="IDLotusNormal"/>
                <a:cs typeface="B Zar" panose="00000400000000000000" pitchFamily="2" charset="-78"/>
              </a:rPr>
              <a:t>1390، ص 165)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55737" y="4001294"/>
            <a:ext cx="3103563" cy="2143125"/>
          </a:xfrm>
          <a:prstGeom prst="rect">
            <a:avLst/>
          </a:prstGeom>
        </p:spPr>
      </p:pic>
    </p:spTree>
    <p:extLst>
      <p:ext uri="{BB962C8B-B14F-4D97-AF65-F5344CB8AC3E}">
        <p14:creationId xmlns:p14="http://schemas.microsoft.com/office/powerpoint/2010/main" val="192511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بنابراین هدف این تحقیق، بررسی چگونگی نقشآفرینی سازمان صداوسیما بر ارتقاء </a:t>
            </a:r>
            <a:r>
              <a:rPr lang="fa-IR" sz="2600">
                <a:solidFill>
                  <a:prstClr val="black"/>
                </a:solidFill>
                <a:cs typeface="B Zar" panose="00000400000000000000" pitchFamily="2" charset="-78"/>
              </a:rPr>
              <a:t>اعتماد </a:t>
            </a:r>
            <a:r>
              <a:rPr lang="fa-IR" sz="2600" smtClean="0">
                <a:solidFill>
                  <a:prstClr val="black"/>
                </a:solidFill>
                <a:cs typeface="B Zar" panose="00000400000000000000" pitchFamily="2" charset="-78"/>
              </a:rPr>
              <a:t>سیاسی (مخاطبان</a:t>
            </a:r>
            <a:r>
              <a:rPr lang="fa-IR" sz="2600">
                <a:solidFill>
                  <a:prstClr val="black"/>
                </a:solidFill>
                <a:cs typeface="B Zar" panose="00000400000000000000" pitchFamily="2" charset="-78"/>
              </a:rPr>
              <a:t>) در جامعه است. روش تحقیق این پژوهش، کیفی است و دادهها از طریق مصاحبة عمیق با  12نفر از خبرگان حوزة رسانه وجامعهشناسی و علوم سیاسی جمعآوری و به شیوة تحلیل محتوای کیفی مورد تجزیه و تحلیل قرار گرفت. یافتههای تحقیق نشان میدهد سازمان صداوسیمای جمهوریاسلامیایران باید در زمینههای ارتقاء سوادرسانهای، توانمندسازی کارکنان، انعکاس مناسب صداهای مختلف در جامعه و استفاده از ظرفیتهایرسانههای اجتماعی وقالبهای جذاب و متنوع، جدید و امیدآفرین و تبیینچشماندازآیندهای روشن همت گمارد</a:t>
            </a:r>
          </a:p>
          <a:p>
            <a:endParaRPr lang="fa-IR">
              <a:cs typeface="B Zar" panose="00000400000000000000" pitchFamily="2" charset="-78"/>
            </a:endParaRPr>
          </a:p>
        </p:txBody>
      </p:sp>
      <p:sp>
        <p:nvSpPr>
          <p:cNvPr id="4" name="Flowchart: Decision 3"/>
          <p:cNvSpPr/>
          <p:nvPr/>
        </p:nvSpPr>
        <p:spPr>
          <a:xfrm>
            <a:off x="3949700" y="4775200"/>
            <a:ext cx="3467100" cy="125730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rgbClr val="FF0000"/>
                </a:solidFill>
                <a:cs typeface="B Zar" panose="00000400000000000000" pitchFamily="2" charset="-78"/>
              </a:rPr>
              <a:t>ارتقاء سواد رسانه ای</a:t>
            </a:r>
            <a:endParaRPr lang="fa-IR">
              <a:solidFill>
                <a:srgbClr val="FF0000"/>
              </a:solidFill>
            </a:endParaRPr>
          </a:p>
        </p:txBody>
      </p:sp>
    </p:spTree>
    <p:extLst>
      <p:ext uri="{BB962C8B-B14F-4D97-AF65-F5344CB8AC3E}">
        <p14:creationId xmlns:p14="http://schemas.microsoft.com/office/powerpoint/2010/main" val="3765185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LotusBold"/>
                <a:cs typeface="B Zar" panose="00000400000000000000" pitchFamily="2" charset="-78"/>
              </a:rPr>
              <a:t>4- ویژگیهای مقامهای سیاســی: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b="0" i="0" smtClean="0">
                <a:solidFill>
                  <a:srgbClr val="000000"/>
                </a:solidFill>
                <a:effectLst/>
                <a:latin typeface="IDLotusNormal"/>
                <a:cs typeface="B Zar" panose="00000400000000000000" pitchFamily="2" charset="-78"/>
              </a:rPr>
              <a:t>انتظار می رود که سیاســتمداران صلاحیت هایی داشته باشند فقدان شایســتگی های مورد انتظار مردم، موجب کاهش اعتماد سیاسی می شود. صلاحیت،خــود، باعث بهبود کیفیت خروجی های سیاســی می شــود و از این طریق نیــز به افزایش اعتراض های سیاســی کمــک می کند (ران و رادلف، .)2005بیشــترین نــوع بی اعتمادی به سیاســتمداران که در رســانه ها بازتاب می یابــد، مربوط به نقض اصــول اخلاقی مانند درستکاری و امانت داری است (اورن.1997،</a:t>
            </a:r>
            <a:r>
              <a:rPr lang="fa-IR" sz="800" b="0" i="0" smtClean="0">
                <a:solidFill>
                  <a:srgbClr val="000000"/>
                </a:solidFill>
                <a:effectLst/>
                <a:latin typeface="IDLotusNormal"/>
                <a:cs typeface="B Zar" panose="00000400000000000000" pitchFamily="2" charset="-78"/>
              </a:rPr>
              <a:t>2</a:t>
            </a:r>
            <a:r>
              <a:rPr lang="fa-IR" sz="2600" b="0" i="0" smtClean="0">
                <a:solidFill>
                  <a:srgbClr val="000000"/>
                </a:solidFill>
                <a:effectLst/>
                <a:latin typeface="IDLotusNormal"/>
                <a:cs typeface="B Zar" panose="00000400000000000000" pitchFamily="2" charset="-78"/>
              </a:rPr>
              <a:t>)</a:t>
            </a:r>
          </a:p>
          <a:p>
            <a:pPr marL="0" indent="0" algn="just">
              <a:buNone/>
            </a:pPr>
            <a:r>
              <a:rPr lang="fa-IR" b="0" i="0" smtClean="0">
                <a:solidFill>
                  <a:srgbClr val="FF0000"/>
                </a:solidFill>
                <a:effectLst/>
                <a:latin typeface="IDLotusNormal"/>
                <a:cs typeface="B Zar" panose="00000400000000000000" pitchFamily="2" charset="-78"/>
              </a:rPr>
              <a:t>هر چه این چهار ویژگی بیشــتر تامین شــود، اعتماد سیاســی بیشــتری تولید می شــود </a:t>
            </a:r>
            <a:r>
              <a:rPr lang="fa-IR" b="0" i="0" smtClean="0">
                <a:solidFill>
                  <a:srgbClr val="000000"/>
                </a:solidFill>
                <a:effectLst/>
                <a:latin typeface="IDLotusNormal"/>
                <a:cs typeface="B Zar" panose="00000400000000000000" pitchFamily="2" charset="-78"/>
              </a:rPr>
              <a:t>(ران و ردلف .</a:t>
            </a:r>
            <a:r>
              <a:rPr lang="fa-IR" smtClean="0">
                <a:cs typeface="B Zar" panose="00000400000000000000" pitchFamily="2" charset="-78"/>
              </a:rPr>
              <a:t> 2005)</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075879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انگیزه اعتماد سیاسی در شهروندان</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z="4000" b="0" i="0" smtClean="0">
                <a:solidFill>
                  <a:srgbClr val="000000"/>
                </a:solidFill>
                <a:effectLst/>
                <a:latin typeface="IDLotusNormal"/>
                <a:cs typeface="B Zar" panose="00000400000000000000" pitchFamily="2" charset="-78"/>
              </a:rPr>
              <a:t>ردادی در كتاب </a:t>
            </a:r>
            <a:r>
              <a:rPr lang="fa-IR" sz="4400" b="0" i="0" smtClean="0">
                <a:solidFill>
                  <a:srgbClr val="000000"/>
                </a:solidFill>
                <a:effectLst/>
                <a:latin typeface="IDLotusNormal"/>
                <a:cs typeface="B Zar" panose="00000400000000000000" pitchFamily="2" charset="-78"/>
              </a:rPr>
              <a:t>نظریه اعتماد سیاسی </a:t>
            </a:r>
            <a:r>
              <a:rPr lang="fa-IR" sz="4000" b="0" i="0" smtClean="0">
                <a:solidFill>
                  <a:srgbClr val="000000"/>
                </a:solidFill>
                <a:effectLst/>
                <a:latin typeface="IDLotusNormal"/>
                <a:cs typeface="B Zar" panose="00000400000000000000" pitchFamily="2" charset="-78"/>
              </a:rPr>
              <a:t>می نویسد:</a:t>
            </a:r>
            <a:br>
              <a:rPr lang="fa-IR" sz="4000" b="0" i="0" smtClean="0">
                <a:solidFill>
                  <a:srgbClr val="000000"/>
                </a:solidFill>
                <a:effectLst/>
                <a:latin typeface="IDLotusNormal"/>
                <a:cs typeface="B Zar" panose="00000400000000000000" pitchFamily="2" charset="-78"/>
              </a:rPr>
            </a:br>
            <a:r>
              <a:rPr lang="fa-IR" b="0" i="0" smtClean="0">
                <a:solidFill>
                  <a:srgbClr val="000000"/>
                </a:solidFill>
                <a:effectLst/>
                <a:latin typeface="IDRoyaNormal"/>
                <a:cs typeface="B Zar" panose="00000400000000000000" pitchFamily="2" charset="-78"/>
              </a:rPr>
              <a:t>برای‌برقراری‌رابطه‌اعتماد‌میان‌نظام‌سیاســی‌و‌مردم،‌بالا‌بودن‌انگیزه‌اعتماد‌شــهروندان‌نیز‌ضروری‌است.‌شهروندان‌و‌جامعه،‌باید‌برخی‌از‌ویژگی‌ها‌را‌دارا‌باشند‌تا‌بتوانند‌به‌دولت‌اعتماد‌نمایند.‌وی‌جهت‌تحقق‌این‌امر‌چهار‌ویژگی‌ذیل‌را‌بر‌می‌شمرد.</a:t>
            </a:r>
            <a:br>
              <a:rPr lang="fa-IR" b="0" i="0" smtClean="0">
                <a:solidFill>
                  <a:srgbClr val="000000"/>
                </a:solidFill>
                <a:effectLst/>
                <a:latin typeface="IDRoyaNormal"/>
                <a:cs typeface="B Zar" panose="00000400000000000000" pitchFamily="2" charset="-78"/>
              </a:rPr>
            </a:br>
            <a:endParaRPr lang="fa-IR" b="0" i="0" smtClean="0">
              <a:solidFill>
                <a:srgbClr val="000000"/>
              </a:solidFill>
              <a:effectLst/>
              <a:latin typeface="IDRoyaNormal"/>
              <a:cs typeface="B Zar" panose="00000400000000000000" pitchFamily="2" charset="-78"/>
            </a:endParaRPr>
          </a:p>
          <a:p>
            <a:r>
              <a:rPr lang="fa-IR" b="0" i="0" smtClean="0">
                <a:solidFill>
                  <a:srgbClr val="000000"/>
                </a:solidFill>
                <a:effectLst/>
                <a:latin typeface="IDRoyaNormal"/>
                <a:cs typeface="B Zar" panose="00000400000000000000" pitchFamily="2" charset="-78"/>
              </a:rPr>
              <a:t>‌.1ســرمایه‌اجتماعی؛‌‌ .2فرهنگ‌جامعه؛‌‌ .3آگاهی‌سیاســی‌مردم؛‌ ‌.4عوامل‌اقتصادی‌ـ‌اجتماعی‌</a:t>
            </a:r>
            <a:br>
              <a:rPr lang="fa-IR" b="0" i="0" smtClean="0">
                <a:solidFill>
                  <a:srgbClr val="000000"/>
                </a:solidFill>
                <a:effectLst/>
                <a:latin typeface="IDRoyaNormal"/>
                <a:cs typeface="B Zar" panose="00000400000000000000" pitchFamily="2" charset="-78"/>
              </a:rPr>
            </a:br>
            <a:r>
              <a:rPr lang="fa-IR" b="0" i="0" smtClean="0">
                <a:solidFill>
                  <a:srgbClr val="000000"/>
                </a:solidFill>
                <a:effectLst/>
                <a:latin typeface="IDRoyaNormal"/>
                <a:cs typeface="B Zar" panose="00000400000000000000" pitchFamily="2" charset="-78"/>
              </a:rPr>
              <a:t>(روادی،‌‌.)139</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91530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در مورد تأثیر آگاهی سیاسی شهروندان و اعتماد سیاسی دو نظریه وجود دارد: عده ای معتقدند</a:t>
            </a:r>
            <a:br>
              <a:rPr lang="fa-IR">
                <a:cs typeface="B Zar" panose="00000400000000000000" pitchFamily="2" charset="-78"/>
              </a:rPr>
            </a:br>
            <a:r>
              <a:rPr lang="fa-IR">
                <a:cs typeface="B Zar" panose="00000400000000000000" pitchFamily="2" charset="-78"/>
              </a:rPr>
              <a:t>که هرچه مردم، در مورد سیاست بیشتر بدانند، بیشتر به سیاستمداران بدبین می شوند (کاتربرگ</a:t>
            </a:r>
            <a:br>
              <a:rPr lang="fa-IR">
                <a:cs typeface="B Zar" panose="00000400000000000000" pitchFamily="2" charset="-78"/>
              </a:rPr>
            </a:br>
            <a:r>
              <a:rPr lang="fa-IR">
                <a:cs typeface="B Zar" panose="00000400000000000000" pitchFamily="2" charset="-78"/>
              </a:rPr>
              <a:t>و </a:t>
            </a:r>
            <a:r>
              <a:rPr lang="fa-IR">
                <a:cs typeface="B Zar" panose="00000400000000000000" pitchFamily="2" charset="-78"/>
              </a:rPr>
              <a:t>مورنو </a:t>
            </a:r>
            <a:r>
              <a:rPr lang="fa-IR" smtClean="0">
                <a:cs typeface="B Zar" panose="00000400000000000000" pitchFamily="2" charset="-78"/>
              </a:rPr>
              <a:t>.2006) به </a:t>
            </a:r>
            <a:r>
              <a:rPr lang="fa-IR">
                <a:cs typeface="B Zar" panose="00000400000000000000" pitchFamily="2" charset="-78"/>
              </a:rPr>
              <a:t>همین دلیل اعتماد سیاســی میان اقشــار تحصیلی كرده، كه آگاهی سیاســی</a:t>
            </a:r>
            <a:br>
              <a:rPr lang="fa-IR">
                <a:cs typeface="B Zar" panose="00000400000000000000" pitchFamily="2" charset="-78"/>
              </a:rPr>
            </a:br>
            <a:r>
              <a:rPr lang="fa-IR">
                <a:cs typeface="B Zar" panose="00000400000000000000" pitchFamily="2" charset="-78"/>
              </a:rPr>
              <a:t>بالاتری دارند، پایین تر است </a:t>
            </a:r>
            <a:r>
              <a:rPr lang="fa-IR">
                <a:cs typeface="B Zar" panose="00000400000000000000" pitchFamily="2" charset="-78"/>
              </a:rPr>
              <a:t>(</a:t>
            </a:r>
            <a:r>
              <a:rPr lang="fa-IR" smtClean="0">
                <a:cs typeface="B Zar" panose="00000400000000000000" pitchFamily="2" charset="-78"/>
              </a:rPr>
              <a:t>مچانیک.1996) </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نظریة دیگری، در مورد ارتباط آگاهی سیاســی شــهروندان و اعتماد سیاسی وجود دارد، که</a:t>
            </a:r>
            <a:br>
              <a:rPr lang="fa-IR">
                <a:cs typeface="B Zar" panose="00000400000000000000" pitchFamily="2" charset="-78"/>
              </a:rPr>
            </a:br>
            <a:r>
              <a:rPr lang="fa-IR">
                <a:cs typeface="B Zar" panose="00000400000000000000" pitchFamily="2" charset="-78"/>
              </a:rPr>
              <a:t>با نظریه های روان شناسی اجتماعی مطابقت بیشتری دارد و با استناد به نظریة انتخاب عقلانی،</a:t>
            </a:r>
            <a:br>
              <a:rPr lang="fa-IR">
                <a:cs typeface="B Zar" panose="00000400000000000000" pitchFamily="2" charset="-78"/>
              </a:rPr>
            </a:br>
            <a:r>
              <a:rPr lang="fa-IR">
                <a:cs typeface="B Zar" panose="00000400000000000000" pitchFamily="2" charset="-78"/>
              </a:rPr>
              <a:t>ادعــا می کند که مردم بــه حوزه هایی که با منفعت آنها گره خورده باشــد، علاقــه پیدا می کنند.</a:t>
            </a:r>
            <a:br>
              <a:rPr lang="fa-IR">
                <a:cs typeface="B Zar" panose="00000400000000000000" pitchFamily="2" charset="-78"/>
              </a:rPr>
            </a:br>
            <a:r>
              <a:rPr lang="fa-IR">
                <a:cs typeface="B Zar" panose="00000400000000000000" pitchFamily="2" charset="-78"/>
              </a:rPr>
              <a:t>بنابراین، هرچه دلبســتگی سیاســی بیشتر باشد، اعتماد سیاســی آنها بیشتر می شود (کاتربرگ و</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مورنو 2006)</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7505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برخی ویژگی های اقتصادی ـ اجتماعی مانند درآمد، تحصیلات، ســن، جنســیت، عضویت</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در سازمان ها و مذهبی بودن، با اعتماد سیاسی رابطه دارند. بر اساس تحقیقات، میزان درآمد با</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اعتقادات سیاســی رابطة مســتقیم دارد؛ در صورتی که میزان تحصیلات و اعتماد سیاسی رابطة</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معكوس دارند (مچانیک، 1996.)</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17202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RoyaBold"/>
                <a:cs typeface="B Zar" panose="00000400000000000000" pitchFamily="2" charset="-78"/>
              </a:rPr>
              <a:t>سازمان صداوسیما</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IDLotusNormal"/>
                <a:cs typeface="B Zar" panose="00000400000000000000" pitchFamily="2" charset="-78"/>
              </a:rPr>
              <a:t>ســازمان صداوسیما، بزرگ ترین دستگاه فرهنگی و ارتباطی کشور و همچنین با نفوذترین رسانة</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فرهنگ ســازی است. این ســازمان، با حرکت در مســیر اصول و ارزش های اسلامی، انقلابی و</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ایرانی، هویتی فراتر از کارکردهای تفریحی، ســرگرمی و اطلاع رسانی برای خویش تعریف کرده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اســت. </a:t>
            </a:r>
            <a:r>
              <a:rPr lang="fa-IR" b="0" i="0" smtClean="0">
                <a:solidFill>
                  <a:srgbClr val="FF0000"/>
                </a:solidFill>
                <a:effectLst/>
                <a:latin typeface="IDLotusNormal"/>
                <a:cs typeface="B Zar" panose="00000400000000000000" pitchFamily="2" charset="-78"/>
              </a:rPr>
              <a:t>مدیریت پیام و برنامه ریزی و برنامه ســازی </a:t>
            </a:r>
            <a:r>
              <a:rPr lang="fa-IR" b="0" i="0" smtClean="0">
                <a:solidFill>
                  <a:srgbClr val="000000"/>
                </a:solidFill>
                <a:effectLst/>
                <a:latin typeface="IDLotusNormal"/>
                <a:cs typeface="B Zar" panose="00000400000000000000" pitchFamily="2" charset="-78"/>
              </a:rPr>
              <a:t>در این ســازمان فرهنگی، بر اســاس اصول،</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ارزش ها و هنجارها با تکیه بر مفاهیم ارزشمند و والایی صورت می گیرد که صداوسیما را در طراز رسانه ای قرار می دهد که از آن به رسانه پاک تعبیر می شود. مأموریت اصلی رسانة ملی، مدیریت و هدایت فرهنگ و افکار عمومی جامعه است. جهت گیری راهبردی سازمان صداوسیما بایستی</a:t>
            </a:r>
            <a:r>
              <a:rPr lang="fa-IR" smtClean="0">
                <a:cs typeface="B Zar" panose="00000400000000000000" pitchFamily="2" charset="-78"/>
              </a:rPr>
              <a:t>  در </a:t>
            </a:r>
            <a:r>
              <a:rPr lang="fa-IR">
                <a:cs typeface="B Zar" panose="00000400000000000000" pitchFamily="2" charset="-78"/>
              </a:rPr>
              <a:t>راستای تحقق سند چشم انداز 20سالة کشور مبتنی بر فرمایش مقام معظم رهبری، </a:t>
            </a:r>
            <a:r>
              <a:rPr lang="fa-IR">
                <a:cs typeface="B Zar" panose="00000400000000000000" pitchFamily="2" charset="-78"/>
              </a:rPr>
              <a:t>حول </a:t>
            </a:r>
            <a:r>
              <a:rPr lang="fa-IR" smtClean="0">
                <a:cs typeface="B Zar" panose="00000400000000000000" pitchFamily="2" charset="-78"/>
              </a:rPr>
              <a:t>چهار محور </a:t>
            </a:r>
            <a:r>
              <a:rPr lang="fa-IR">
                <a:cs typeface="B Zar" panose="00000400000000000000" pitchFamily="2" charset="-78"/>
              </a:rPr>
              <a:t>ارزشی، دین، اخلاق، امید و آگاهی باشد (خجسته باقرزاده و </a:t>
            </a:r>
            <a:r>
              <a:rPr lang="fa-IR">
                <a:cs typeface="B Zar" panose="00000400000000000000" pitchFamily="2" charset="-78"/>
              </a:rPr>
              <a:t>علوی </a:t>
            </a:r>
            <a:r>
              <a:rPr lang="fa-IR" smtClean="0">
                <a:cs typeface="B Zar" panose="00000400000000000000" pitchFamily="2" charset="-78"/>
              </a:rPr>
              <a:t>وفا</a:t>
            </a:r>
            <a:r>
              <a:rPr lang="fa-IR">
                <a:cs typeface="B Zar" panose="00000400000000000000" pitchFamily="2" charset="-78"/>
              </a:rPr>
              <a:t> </a:t>
            </a:r>
            <a:r>
              <a:rPr lang="fa-IR" smtClean="0">
                <a:cs typeface="B Zar" panose="00000400000000000000" pitchFamily="2" charset="-78"/>
              </a:rPr>
              <a:t>1393، 64) </a:t>
            </a:r>
          </a:p>
          <a:p>
            <a:pPr algn="just"/>
            <a:r>
              <a:rPr lang="fa-IR" smtClean="0">
                <a:cs typeface="B Zar" panose="00000400000000000000" pitchFamily="2" charset="-78"/>
              </a:rPr>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26460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RoyaBold"/>
                <a:cs typeface="B Zar" panose="00000400000000000000" pitchFamily="2" charset="-78"/>
              </a:rPr>
              <a:t>کارکرد رسانه</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نظریه های غالب، در علوم سیاســی، دو رویکرد را مطرح می کنند: نهادگرایان و فرهنگ گرایان.</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نهادگرایــان، اعتماد را درون زا و مرتبط با عملکرد نهادها می دانند، بنابراین، این امر به عملکرد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رضایت بخش نهادها بستگی خواهد داشت که منجر به منافع افراد می شود.</a:t>
            </a:r>
          </a:p>
          <a:p>
            <a:pPr algn="just"/>
            <a:r>
              <a:rPr lang="fa-IR" b="0" i="0" smtClean="0">
                <a:solidFill>
                  <a:srgbClr val="000000"/>
                </a:solidFill>
                <a:effectLst/>
                <a:latin typeface="IDLotusNormal"/>
                <a:cs typeface="B Zar" panose="00000400000000000000" pitchFamily="2" charset="-78"/>
              </a:rPr>
              <a:t>از نظر فرهنگ گرایان، اعتماد برون گرا اســت و بر اســاس هنجارهای منتقل شــده به افراد،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طی فرایند جامعه پذیری شــکل می گیرد، همچنین منشأ آن خارج از حوزه سیاسی است. این به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عنوان گســترش اعتماد بین فردی دیده شــده که از طریق مؤسســه ها پیش بینی می شود و شامل</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فاکتورهــای اجتماعی ـ جمعیتی، زمینة ملی و برداشــت ذهنی از رفاه یا حتی مذهبی اســت که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ادعا می شــود (اینگلهارت ، 1997)</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72757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700">
                <a:solidFill>
                  <a:srgbClr val="000000"/>
                </a:solidFill>
                <a:latin typeface="IDLotusNormal"/>
                <a:cs typeface="B Zar" panose="00000400000000000000" pitchFamily="2" charset="-78"/>
              </a:rPr>
              <a:t>1</a:t>
            </a:r>
            <a:r>
              <a:rPr lang="fa-IR" sz="2600">
                <a:solidFill>
                  <a:srgbClr val="000000"/>
                </a:solidFill>
                <a:latin typeface="IDLotusNormal"/>
                <a:cs typeface="B Zar" panose="00000400000000000000" pitchFamily="2" charset="-78"/>
              </a:rPr>
              <a:t>جنبه های اقتصادی و سیاسی، به عملکرد </a:t>
            </a:r>
            <a:r>
              <a:rPr lang="fa-IR" sz="2600">
                <a:solidFill>
                  <a:srgbClr val="000000"/>
                </a:solidFill>
                <a:latin typeface="IDLotusNormal"/>
                <a:cs typeface="B Zar" panose="00000400000000000000" pitchFamily="2" charset="-78"/>
              </a:rPr>
              <a:t>سازمانی </a:t>
            </a:r>
            <a:r>
              <a:rPr lang="fa-IR" sz="2600" smtClean="0">
                <a:solidFill>
                  <a:srgbClr val="000000"/>
                </a:solidFill>
                <a:latin typeface="IDLotusNormal"/>
                <a:cs typeface="B Zar" panose="00000400000000000000" pitchFamily="2" charset="-78"/>
              </a:rPr>
              <a:t>مربوط می </a:t>
            </a:r>
            <a:r>
              <a:rPr lang="fa-IR" sz="2600">
                <a:solidFill>
                  <a:srgbClr val="000000"/>
                </a:solidFill>
                <a:latin typeface="IDLotusNormal"/>
                <a:cs typeface="B Zar" panose="00000400000000000000" pitchFamily="2" charset="-78"/>
              </a:rPr>
              <a:t>شــوند و شــهروندان با توجه بــه این عوامل، دربــارة دولت و فعــالان آن قضاوت </a:t>
            </a:r>
            <a:r>
              <a:rPr lang="fa-IR" sz="2600">
                <a:solidFill>
                  <a:srgbClr val="000000"/>
                </a:solidFill>
                <a:latin typeface="IDLotusNormal"/>
                <a:cs typeface="B Zar" panose="00000400000000000000" pitchFamily="2" charset="-78"/>
              </a:rPr>
              <a:t>می </a:t>
            </a:r>
            <a:r>
              <a:rPr lang="fa-IR" sz="2600" smtClean="0">
                <a:solidFill>
                  <a:srgbClr val="000000"/>
                </a:solidFill>
                <a:latin typeface="IDLotusNormal"/>
                <a:cs typeface="B Zar" panose="00000400000000000000" pitchFamily="2" charset="-78"/>
              </a:rPr>
              <a:t>کنند (هترینگتون </a:t>
            </a:r>
            <a:r>
              <a:rPr lang="fa-IR" sz="700">
                <a:solidFill>
                  <a:srgbClr val="000000"/>
                </a:solidFill>
                <a:latin typeface="IDLotusNormal"/>
                <a:cs typeface="B Zar" panose="00000400000000000000" pitchFamily="2" charset="-78"/>
              </a:rPr>
              <a:t>2</a:t>
            </a:r>
            <a:r>
              <a:rPr lang="fa-IR" sz="2600">
                <a:solidFill>
                  <a:srgbClr val="000000"/>
                </a:solidFill>
                <a:latin typeface="IDLotusNormal"/>
                <a:cs typeface="B Zar" panose="00000400000000000000" pitchFamily="2" charset="-78"/>
              </a:rPr>
              <a:t>و رادلف</a:t>
            </a:r>
            <a:r>
              <a:rPr lang="fa-IR" sz="2600">
                <a:solidFill>
                  <a:srgbClr val="000000"/>
                </a:solidFill>
                <a:latin typeface="IDLotusNormal"/>
                <a:cs typeface="B Zar" panose="00000400000000000000" pitchFamily="2" charset="-78"/>
              </a:rPr>
              <a:t>، </a:t>
            </a:r>
            <a:r>
              <a:rPr lang="fa-IR" sz="2600" smtClean="0">
                <a:solidFill>
                  <a:srgbClr val="000000"/>
                </a:solidFill>
                <a:latin typeface="IDLotusNormal"/>
                <a:cs typeface="B Zar" panose="00000400000000000000" pitchFamily="2" charset="-78"/>
              </a:rPr>
              <a:t>.2008) در </a:t>
            </a:r>
            <a:r>
              <a:rPr lang="fa-IR" sz="2600">
                <a:solidFill>
                  <a:srgbClr val="000000"/>
                </a:solidFill>
                <a:latin typeface="IDLotusNormal"/>
                <a:cs typeface="B Zar" panose="00000400000000000000" pitchFamily="2" charset="-78"/>
              </a:rPr>
              <a:t>این زمینه شهروندان با ارزیابی عملکرد دولت است که </a:t>
            </a:r>
            <a:r>
              <a:rPr lang="fa-IR" sz="2600">
                <a:solidFill>
                  <a:srgbClr val="000000"/>
                </a:solidFill>
                <a:latin typeface="IDLotusNormal"/>
                <a:cs typeface="B Zar" panose="00000400000000000000" pitchFamily="2" charset="-78"/>
              </a:rPr>
              <a:t>به </a:t>
            </a:r>
            <a:r>
              <a:rPr lang="fa-IR" sz="2600" smtClean="0">
                <a:solidFill>
                  <a:srgbClr val="000000"/>
                </a:solidFill>
                <a:latin typeface="IDLotusNormal"/>
                <a:cs typeface="B Zar" panose="00000400000000000000" pitchFamily="2" charset="-78"/>
              </a:rPr>
              <a:t>او اعتماد </a:t>
            </a:r>
            <a:r>
              <a:rPr lang="fa-IR" sz="2600">
                <a:solidFill>
                  <a:srgbClr val="000000"/>
                </a:solidFill>
                <a:latin typeface="IDLotusNormal"/>
                <a:cs typeface="B Zar" panose="00000400000000000000" pitchFamily="2" charset="-78"/>
              </a:rPr>
              <a:t>می کنند؛ حال این ارزیابی، بیشــتر از درک شــهروندان ناشی می شود نه از واقعیت ها</a:t>
            </a:r>
            <a:r>
              <a:rPr lang="fa-IR" sz="2600">
                <a:solidFill>
                  <a:srgbClr val="000000"/>
                </a:solidFill>
                <a:latin typeface="IDLotusNormal"/>
                <a:cs typeface="B Zar" panose="00000400000000000000" pitchFamily="2" charset="-78"/>
              </a:rPr>
              <a:t>. </a:t>
            </a:r>
            <a:r>
              <a:rPr lang="fa-IR" sz="2600" smtClean="0">
                <a:solidFill>
                  <a:srgbClr val="000000"/>
                </a:solidFill>
                <a:latin typeface="IDLotusNormal"/>
                <a:cs typeface="B Zar" panose="00000400000000000000" pitchFamily="2" charset="-78"/>
              </a:rPr>
              <a:t>در اینجا </a:t>
            </a:r>
            <a:r>
              <a:rPr lang="fa-IR" sz="2600">
                <a:solidFill>
                  <a:srgbClr val="000000"/>
                </a:solidFill>
                <a:latin typeface="IDLotusNormal"/>
                <a:cs typeface="B Zar" panose="00000400000000000000" pitchFamily="2" charset="-78"/>
              </a:rPr>
              <a:t>رسانه های جمعی می توانند در افزایش یا كاهش اعتماد از طریق تقویت </a:t>
            </a:r>
            <a:r>
              <a:rPr lang="fa-IR" sz="2600">
                <a:solidFill>
                  <a:srgbClr val="000000"/>
                </a:solidFill>
                <a:latin typeface="IDLotusNormal"/>
                <a:cs typeface="B Zar" panose="00000400000000000000" pitchFamily="2" charset="-78"/>
              </a:rPr>
              <a:t>تأثیر </a:t>
            </a:r>
            <a:r>
              <a:rPr lang="fa-IR" sz="2600" smtClean="0">
                <a:solidFill>
                  <a:srgbClr val="000000"/>
                </a:solidFill>
                <a:latin typeface="IDLotusNormal"/>
                <a:cs typeface="B Zar" panose="00000400000000000000" pitchFamily="2" charset="-78"/>
              </a:rPr>
              <a:t>رویدادهای مربوط </a:t>
            </a:r>
            <a:r>
              <a:rPr lang="fa-IR" sz="2600">
                <a:solidFill>
                  <a:srgbClr val="000000"/>
                </a:solidFill>
                <a:latin typeface="IDLotusNormal"/>
                <a:cs typeface="B Zar" panose="00000400000000000000" pitchFamily="2" charset="-78"/>
              </a:rPr>
              <a:t>به بازیگران و نهادهای سیاسی مؤثر باشند (موی و </a:t>
            </a:r>
            <a:r>
              <a:rPr lang="fa-IR" sz="2600">
                <a:solidFill>
                  <a:srgbClr val="000000"/>
                </a:solidFill>
                <a:latin typeface="IDLotusNormal"/>
                <a:cs typeface="B Zar" panose="00000400000000000000" pitchFamily="2" charset="-78"/>
              </a:rPr>
              <a:t>فائو</a:t>
            </a:r>
            <a:r>
              <a:rPr lang="fa-IR" sz="2600" smtClean="0">
                <a:solidFill>
                  <a:srgbClr val="000000"/>
                </a:solidFill>
                <a:latin typeface="IDLotusNormal"/>
                <a:cs typeface="B Zar" panose="00000400000000000000" pitchFamily="2" charset="-78"/>
              </a:rPr>
              <a:t>. 2000)</a:t>
            </a:r>
            <a:endParaRPr lang="fa-IR"/>
          </a:p>
        </p:txBody>
      </p:sp>
      <p:sp>
        <p:nvSpPr>
          <p:cNvPr id="4" name="Rectangle 3"/>
          <p:cNvSpPr/>
          <p:nvPr/>
        </p:nvSpPr>
        <p:spPr>
          <a:xfrm>
            <a:off x="2169283" y="4351635"/>
            <a:ext cx="7853432" cy="1754326"/>
          </a:xfrm>
          <a:prstGeom prst="rect">
            <a:avLst/>
          </a:prstGeom>
          <a:noFill/>
        </p:spPr>
        <p:txBody>
          <a:bodyPr wrap="none" lIns="91440" tIns="45720" rIns="91440" bIns="45720">
            <a:spAutoFit/>
          </a:bodyPr>
          <a:lstStyle/>
          <a:p>
            <a:pPr algn="ctr"/>
            <a:r>
              <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IDLotusNormal"/>
                <a:cs typeface="B Zar" panose="00000400000000000000" pitchFamily="2" charset="-78"/>
              </a:rPr>
              <a:t>تقویت </a:t>
            </a:r>
            <a:r>
              <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IDLotusNormal"/>
                <a:cs typeface="B Zar" panose="00000400000000000000" pitchFamily="2" charset="-78"/>
              </a:rPr>
              <a:t>تأثیر </a:t>
            </a: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IDLotusNormal"/>
                <a:cs typeface="B Zar" panose="00000400000000000000" pitchFamily="2" charset="-78"/>
              </a:rPr>
              <a:t>رویدادهای مربوط </a:t>
            </a:r>
          </a:p>
          <a:p>
            <a:pPr algn="ct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IDLotusNormal"/>
                <a:cs typeface="B Zar" panose="00000400000000000000" pitchFamily="2" charset="-78"/>
              </a:rPr>
              <a:t>به </a:t>
            </a:r>
            <a:r>
              <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IDLotusNormal"/>
                <a:cs typeface="B Zar" panose="00000400000000000000" pitchFamily="2" charset="-78"/>
              </a:rPr>
              <a:t>بازیگران و نهادهای سیاسی </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71015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این ادعا بر</a:t>
            </a:r>
            <a:r>
              <a:rPr lang="fa-IR" sz="3200" b="0" i="0" smtClean="0">
                <a:solidFill>
                  <a:srgbClr val="FF0000"/>
                </a:solidFill>
                <a:effectLst/>
                <a:latin typeface="IDLotusNormal"/>
                <a:cs typeface="B Zar" panose="00000400000000000000" pitchFamily="2" charset="-78"/>
              </a:rPr>
              <a:t> دو فرضیه </a:t>
            </a:r>
            <a:r>
              <a:rPr lang="fa-IR" b="0" i="0" smtClean="0">
                <a:solidFill>
                  <a:srgbClr val="000000"/>
                </a:solidFill>
                <a:effectLst/>
                <a:latin typeface="IDLotusNormal"/>
                <a:cs typeface="B Zar" panose="00000400000000000000" pitchFamily="2" charset="-78"/>
              </a:rPr>
              <a:t>اســتوار اســت، </a:t>
            </a:r>
            <a:r>
              <a:rPr lang="fa-IR" b="0" i="0" smtClean="0">
                <a:solidFill>
                  <a:srgbClr val="FF0000"/>
                </a:solidFill>
                <a:effectLst/>
                <a:latin typeface="IDLotusNormal"/>
                <a:cs typeface="B Zar" panose="00000400000000000000" pitchFamily="2" charset="-78"/>
              </a:rPr>
              <a:t>فرض نخســت</a:t>
            </a:r>
            <a:r>
              <a:rPr lang="fa-IR" b="0" i="0" smtClean="0">
                <a:solidFill>
                  <a:srgbClr val="000000"/>
                </a:solidFill>
                <a:effectLst/>
                <a:latin typeface="IDLotusNormal"/>
                <a:cs typeface="B Zar" panose="00000400000000000000" pitchFamily="2" charset="-78"/>
              </a:rPr>
              <a:t>، اینکه رســانه ها اطلاعاتی در مورد سیاســت به شکل پیشنهادها، گفتمان ها و اقدام های سیاستمداران، و همچنین برای واقعیت ها، نظرها و انتقادهای مربوط به آن ها دارند که بیشــتر مردم را به رســانه ها وابســته می کند اما در</a:t>
            </a:r>
            <a:br>
              <a:rPr lang="fa-IR" b="0" i="0" smtClean="0">
                <a:solidFill>
                  <a:srgbClr val="000000"/>
                </a:solidFill>
                <a:effectLst/>
                <a:latin typeface="IDLotusNormal"/>
                <a:cs typeface="B Zar" panose="00000400000000000000" pitchFamily="2" charset="-78"/>
              </a:rPr>
            </a:br>
            <a:r>
              <a:rPr lang="fa-IR" b="0" i="0" smtClean="0">
                <a:solidFill>
                  <a:srgbClr val="FF0000"/>
                </a:solidFill>
                <a:effectLst/>
                <a:latin typeface="IDLotusNormal"/>
                <a:cs typeface="B Zar" panose="00000400000000000000" pitchFamily="2" charset="-78"/>
              </a:rPr>
              <a:t>فرض دیگر</a:t>
            </a:r>
            <a:r>
              <a:rPr lang="fa-IR" b="0" i="0" smtClean="0">
                <a:solidFill>
                  <a:srgbClr val="000000"/>
                </a:solidFill>
                <a:effectLst/>
                <a:latin typeface="IDLotusNormal"/>
                <a:cs typeface="B Zar" panose="00000400000000000000" pitchFamily="2" charset="-78"/>
              </a:rPr>
              <a:t>، ممکن است تصور شود که رسانه ها به تفکر شهروندان در مورد یک موضوع شکل</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می دهنــد و آنهــا را تحریك می کنند تا کیفیت حاکمیت دموکراتیــک را ارزیابی کنند و عملکرد دولت را با دید مثبت یا منفی ببینند (نوریس، 2011)</a:t>
            </a:r>
          </a:p>
          <a:p>
            <a:pPr algn="just"/>
            <a:r>
              <a:rPr lang="fa-IR" b="0" i="0" smtClean="0">
                <a:solidFill>
                  <a:srgbClr val="000000"/>
                </a:solidFill>
                <a:effectLst/>
                <a:latin typeface="IDLotusNormal"/>
                <a:cs typeface="B Zar" panose="00000400000000000000" pitchFamily="2" charset="-78"/>
              </a:rPr>
              <a:t/>
            </a:r>
            <a:br>
              <a:rPr lang="fa-IR" b="0" i="0" smtClean="0">
                <a:solidFill>
                  <a:srgbClr val="000000"/>
                </a:solidFill>
                <a:effectLst/>
                <a:latin typeface="IDLotusNormal"/>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32932" y="4249420"/>
            <a:ext cx="3437467" cy="2062480"/>
          </a:xfrm>
          <a:prstGeom prst="rect">
            <a:avLst/>
          </a:prstGeom>
        </p:spPr>
      </p:pic>
    </p:spTree>
    <p:extLst>
      <p:ext uri="{BB962C8B-B14F-4D97-AF65-F5344CB8AC3E}">
        <p14:creationId xmlns:p14="http://schemas.microsoft.com/office/powerpoint/2010/main" val="357418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000000"/>
                </a:solidFill>
                <a:latin typeface="IDLotusNormal"/>
                <a:cs typeface="B Zar" panose="00000400000000000000" pitchFamily="2" charset="-78"/>
              </a:rPr>
              <a:t>بــا توجه به این موضوع، محققان نگرانی های فزاینده ای، در مورد تأثیر محتوای </a:t>
            </a:r>
            <a:r>
              <a:rPr lang="fa-IR" sz="2600">
                <a:solidFill>
                  <a:srgbClr val="000000"/>
                </a:solidFill>
                <a:latin typeface="IDLotusNormal"/>
                <a:cs typeface="B Zar" panose="00000400000000000000" pitchFamily="2" charset="-78"/>
              </a:rPr>
              <a:t>رســانه </a:t>
            </a:r>
            <a:r>
              <a:rPr lang="fa-IR" sz="2600" smtClean="0">
                <a:solidFill>
                  <a:srgbClr val="000000"/>
                </a:solidFill>
                <a:latin typeface="IDLotusNormal"/>
                <a:cs typeface="B Zar" panose="00000400000000000000" pitchFamily="2" charset="-78"/>
              </a:rPr>
              <a:t>های خبری </a:t>
            </a:r>
            <a:r>
              <a:rPr lang="fa-IR" sz="2600">
                <a:solidFill>
                  <a:srgbClr val="000000"/>
                </a:solidFill>
                <a:latin typeface="IDLotusNormal"/>
                <a:cs typeface="B Zar" panose="00000400000000000000" pitchFamily="2" charset="-78"/>
              </a:rPr>
              <a:t>و استفاده های آن ها، بر میزان اعتماد به نهادهای سیاسی نشان داده اند. در اینجا، </a:t>
            </a:r>
            <a:r>
              <a:rPr lang="fa-IR" sz="2600">
                <a:solidFill>
                  <a:srgbClr val="000000"/>
                </a:solidFill>
                <a:latin typeface="IDLotusNormal"/>
                <a:cs typeface="B Zar" panose="00000400000000000000" pitchFamily="2" charset="-78"/>
              </a:rPr>
              <a:t>نظریة </a:t>
            </a:r>
            <a:r>
              <a:rPr lang="fa-IR" sz="2600" smtClean="0">
                <a:solidFill>
                  <a:srgbClr val="000000"/>
                </a:solidFill>
                <a:latin typeface="IDLotusNormal"/>
                <a:cs typeface="B Zar" panose="00000400000000000000" pitchFamily="2" charset="-78"/>
              </a:rPr>
              <a:t>مربوط به </a:t>
            </a:r>
            <a:r>
              <a:rPr lang="fa-IR" sz="2600">
                <a:solidFill>
                  <a:srgbClr val="000000"/>
                </a:solidFill>
                <a:latin typeface="IDLotusNormal"/>
                <a:cs typeface="B Zar" panose="00000400000000000000" pitchFamily="2" charset="-78"/>
              </a:rPr>
              <a:t>اثرات رســانه بر اعتماد سیاســی، به دو جریان بزرگ تقسیم می شود، </a:t>
            </a:r>
            <a:r>
              <a:rPr lang="fa-IR" sz="2600">
                <a:solidFill>
                  <a:srgbClr val="FF0000"/>
                </a:solidFill>
                <a:latin typeface="IDLotusNormal"/>
                <a:cs typeface="B Zar" panose="00000400000000000000" pitchFamily="2" charset="-78"/>
              </a:rPr>
              <a:t>دستة نخست </a:t>
            </a:r>
            <a:r>
              <a:rPr lang="fa-IR" sz="2600">
                <a:solidFill>
                  <a:srgbClr val="000000"/>
                </a:solidFill>
                <a:latin typeface="IDLotusNormal"/>
                <a:cs typeface="B Zar" panose="00000400000000000000" pitchFamily="2" charset="-78"/>
              </a:rPr>
              <a:t>نظریه </a:t>
            </a:r>
            <a:r>
              <a:rPr lang="fa-IR" sz="2600" smtClean="0">
                <a:solidFill>
                  <a:srgbClr val="000000"/>
                </a:solidFill>
                <a:latin typeface="IDLotusNormal"/>
                <a:cs typeface="B Zar" panose="00000400000000000000" pitchFamily="2" charset="-78"/>
              </a:rPr>
              <a:t>هایی اســت </a:t>
            </a:r>
            <a:r>
              <a:rPr lang="fa-IR" sz="2600">
                <a:solidFill>
                  <a:srgbClr val="000000"/>
                </a:solidFill>
                <a:latin typeface="IDLotusNormal"/>
                <a:cs typeface="B Zar" panose="00000400000000000000" pitchFamily="2" charset="-78"/>
              </a:rPr>
              <a:t>که نقشی منفی برای رســانه قائل شــده و آن را موجب بی علاقگی، بدبینی و </a:t>
            </a:r>
            <a:r>
              <a:rPr lang="fa-IR" sz="2600">
                <a:solidFill>
                  <a:srgbClr val="000000"/>
                </a:solidFill>
                <a:latin typeface="IDLotusNormal"/>
                <a:cs typeface="B Zar" panose="00000400000000000000" pitchFamily="2" charset="-78"/>
              </a:rPr>
              <a:t>بی </a:t>
            </a:r>
            <a:r>
              <a:rPr lang="fa-IR" sz="2600" smtClean="0">
                <a:solidFill>
                  <a:srgbClr val="000000"/>
                </a:solidFill>
                <a:latin typeface="IDLotusNormal"/>
                <a:cs typeface="B Zar" panose="00000400000000000000" pitchFamily="2" charset="-78"/>
              </a:rPr>
              <a:t>اعتمادی سیاسی </a:t>
            </a:r>
            <a:r>
              <a:rPr lang="fa-IR" sz="2600">
                <a:solidFill>
                  <a:srgbClr val="000000"/>
                </a:solidFill>
                <a:latin typeface="IDLotusNormal"/>
                <a:cs typeface="B Zar" panose="00000400000000000000" pitchFamily="2" charset="-78"/>
              </a:rPr>
              <a:t>شهروندان، نسبت به مسئولان، نهادها و نظام سیاسی می دانند. </a:t>
            </a:r>
            <a:r>
              <a:rPr lang="fa-IR" sz="2600">
                <a:solidFill>
                  <a:srgbClr val="FF0000"/>
                </a:solidFill>
                <a:latin typeface="IDLotusNormal"/>
                <a:cs typeface="B Zar" panose="00000400000000000000" pitchFamily="2" charset="-78"/>
              </a:rPr>
              <a:t>دستة دوم</a:t>
            </a:r>
            <a:r>
              <a:rPr lang="fa-IR" sz="2600">
                <a:solidFill>
                  <a:srgbClr val="000000"/>
                </a:solidFill>
                <a:latin typeface="IDLotusNormal"/>
                <a:cs typeface="B Zar" panose="00000400000000000000" pitchFamily="2" charset="-78"/>
              </a:rPr>
              <a:t>، نظریه </a:t>
            </a:r>
            <a:r>
              <a:rPr lang="fa-IR" sz="2600">
                <a:solidFill>
                  <a:srgbClr val="000000"/>
                </a:solidFill>
                <a:latin typeface="IDLotusNormal"/>
                <a:cs typeface="B Zar" panose="00000400000000000000" pitchFamily="2" charset="-78"/>
              </a:rPr>
              <a:t>هایی </a:t>
            </a:r>
            <a:r>
              <a:rPr lang="fa-IR" sz="2600" smtClean="0">
                <a:solidFill>
                  <a:srgbClr val="000000"/>
                </a:solidFill>
                <a:latin typeface="IDLotusNormal"/>
                <a:cs typeface="B Zar" panose="00000400000000000000" pitchFamily="2" charset="-78"/>
              </a:rPr>
              <a:t>است که </a:t>
            </a:r>
            <a:r>
              <a:rPr lang="fa-IR" sz="2600">
                <a:solidFill>
                  <a:srgbClr val="000000"/>
                </a:solidFill>
                <a:latin typeface="IDLotusNormal"/>
                <a:cs typeface="B Zar" panose="00000400000000000000" pitchFamily="2" charset="-78"/>
              </a:rPr>
              <a:t>نقش رسانه را، مثبت و سازنده دانسته و آن را عامل تحرک و بسیج سیاسی می دانند</a:t>
            </a:r>
            <a:endParaRPr lang="fa-IR"/>
          </a:p>
        </p:txBody>
      </p:sp>
    </p:spTree>
    <p:extLst>
      <p:ext uri="{BB962C8B-B14F-4D97-AF65-F5344CB8AC3E}">
        <p14:creationId xmlns:p14="http://schemas.microsoft.com/office/powerpoint/2010/main" val="3116293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مهم ترین نظریه در گروه نخست، نظریة </a:t>
            </a:r>
            <a:r>
              <a:rPr lang="fa-IR" b="0" i="0" smtClean="0">
                <a:solidFill>
                  <a:srgbClr val="FF0000"/>
                </a:solidFill>
                <a:effectLst/>
                <a:latin typeface="IDLotusNormal"/>
                <a:cs typeface="B Zar" panose="00000400000000000000" pitchFamily="2" charset="-78"/>
              </a:rPr>
              <a:t>رخوت رسانه ای </a:t>
            </a:r>
            <a:r>
              <a:rPr lang="fa-IR" sz="800" b="0" i="0" smtClean="0">
                <a:solidFill>
                  <a:srgbClr val="000000"/>
                </a:solidFill>
                <a:effectLst/>
                <a:latin typeface="IDLotusNormal"/>
                <a:cs typeface="B Zar" panose="00000400000000000000" pitchFamily="2" charset="-78"/>
              </a:rPr>
              <a:t>1</a:t>
            </a:r>
            <a:r>
              <a:rPr lang="fa-IR" b="0" i="0" smtClean="0">
                <a:solidFill>
                  <a:srgbClr val="000000"/>
                </a:solidFill>
                <a:effectLst/>
                <a:latin typeface="IDLotusNormal"/>
                <a:cs typeface="B Zar" panose="00000400000000000000" pitchFamily="2" charset="-78"/>
              </a:rPr>
              <a:t>است. اصطلاح رخوت رسانه ای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را، نخســتین بار، کورت و گالدیس در ســال 1969به کار بردند (باقری دولت آبادی و شــفیعی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سیف آبادی، :1399: 155)مطابق دیدگاه این دو محقق، بین افزایش استفاده از اخبار پخش شده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از رســانه های جمعی در آمریکا و احســاس بی علاقگی شــهروندان به سیاست در این کشور</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ارتبــاط وجود دارد. این دو پژوهشــگر، همچنین ایــن دیدگاه را مطرح کردنــد که برنامه های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تلویزیونی، با تأکید بیش ازحد بر منازعات سیاســی و زیر ســؤال بردن فرایند سیاســتگذاری،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موجب نوعی بدبینی سیاسی عمومی شده اند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032268" y="4872335"/>
            <a:ext cx="9898864"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5400" b="1" i="0" cap="none" spc="0" smtClean="0">
                <a:ln/>
                <a:solidFill>
                  <a:schemeClr val="accent4"/>
                </a:solidFill>
                <a:effectLst/>
                <a:latin typeface="IDLotusNormal"/>
                <a:cs typeface="B Zar" panose="00000400000000000000" pitchFamily="2" charset="-78"/>
              </a:rPr>
              <a:t>تأکید بیش ازحد بر منازعات سیاســی و</a:t>
            </a:r>
          </a:p>
          <a:p>
            <a:pPr algn="ctr"/>
            <a:r>
              <a:rPr lang="fa-IR" sz="5400" b="1" i="0" cap="none" spc="0" smtClean="0">
                <a:ln/>
                <a:solidFill>
                  <a:schemeClr val="accent4"/>
                </a:solidFill>
                <a:effectLst/>
                <a:latin typeface="IDLotusNormal"/>
                <a:cs typeface="B Zar" panose="00000400000000000000" pitchFamily="2" charset="-78"/>
              </a:rPr>
              <a:t> زیر ســؤال بردن فرایند سیاســتگذاری</a:t>
            </a:r>
            <a:endParaRPr lang="fa-IR" sz="5400" b="1" cap="none" spc="0">
              <a:ln/>
              <a:solidFill>
                <a:schemeClr val="accent4"/>
              </a:solidFill>
              <a:effectLst/>
            </a:endParaRPr>
          </a:p>
        </p:txBody>
      </p:sp>
    </p:spTree>
    <p:extLst>
      <p:ext uri="{BB962C8B-B14F-4D97-AF65-F5344CB8AC3E}">
        <p14:creationId xmlns:p14="http://schemas.microsoft.com/office/powerpoint/2010/main" val="155246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LotusBold"/>
                <a:cs typeface="B Zar" panose="00000400000000000000" pitchFamily="2" charset="-78"/>
              </a:rPr>
              <a:t>کلیدواژه: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IDLotusNormal"/>
                <a:cs typeface="B Zar" panose="00000400000000000000" pitchFamily="2" charset="-78"/>
              </a:rPr>
              <a:t>رسانه، اعتمادسازی، اعتماد سیاسی، سازمان صداوسیما، مخاطبان</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108450" y="3263900"/>
            <a:ext cx="4151596" cy="2324894"/>
          </a:xfrm>
          <a:prstGeom prst="rect">
            <a:avLst/>
          </a:prstGeom>
        </p:spPr>
      </p:pic>
    </p:spTree>
    <p:extLst>
      <p:ext uri="{BB962C8B-B14F-4D97-AF65-F5344CB8AC3E}">
        <p14:creationId xmlns:p14="http://schemas.microsoft.com/office/powerpoint/2010/main" val="259166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با این حال، نظریة رخوت رســانه ای، با اثر میشل روبینسون در سال ،1976در کانون توجه قرار گرفت. روبینسون واژة </a:t>
            </a:r>
            <a:r>
              <a:rPr lang="fa-IR" b="0" i="0" smtClean="0">
                <a:solidFill>
                  <a:srgbClr val="FF0000"/>
                </a:solidFill>
                <a:effectLst/>
                <a:latin typeface="IDLotusNormal"/>
                <a:cs typeface="B Zar" panose="00000400000000000000" pitchFamily="2" charset="-78"/>
              </a:rPr>
              <a:t>رخوت ویدیویی </a:t>
            </a:r>
            <a:r>
              <a:rPr lang="fa-IR" sz="800" b="0" i="0" smtClean="0">
                <a:solidFill>
                  <a:srgbClr val="000000"/>
                </a:solidFill>
                <a:effectLst/>
                <a:latin typeface="IDLotusNormal"/>
                <a:cs typeface="B Zar" panose="00000400000000000000" pitchFamily="2" charset="-78"/>
              </a:rPr>
              <a:t>2</a:t>
            </a:r>
            <a:r>
              <a:rPr lang="fa-IR" b="0" i="0" smtClean="0">
                <a:solidFill>
                  <a:srgbClr val="000000"/>
                </a:solidFill>
                <a:effectLst/>
                <a:latin typeface="IDLotusNormal"/>
                <a:cs typeface="B Zar" panose="00000400000000000000" pitchFamily="2" charset="-78"/>
              </a:rPr>
              <a:t>را ابداع کرد تا از طریق آن، ارتباط میان گسترش استفاده از تلویزیون و افزایش احساس بدبینی، عدم اعتماد اجتماعی و احساس عدم اثربخشی را در شــهروندان توضیح دهد (اجاز:2018، 8) ،</a:t>
            </a:r>
            <a:r>
              <a:rPr lang="fa-IR" sz="800" b="0" i="0" smtClean="0">
                <a:solidFill>
                  <a:srgbClr val="000000"/>
                </a:solidFill>
                <a:effectLst/>
                <a:latin typeface="IDLotusNormal"/>
                <a:cs typeface="B Zar" panose="00000400000000000000" pitchFamily="2" charset="-78"/>
              </a:rPr>
              <a:t>3</a:t>
            </a:r>
            <a:r>
              <a:rPr lang="fa-IR" b="0" i="0" smtClean="0">
                <a:solidFill>
                  <a:srgbClr val="000000"/>
                </a:solidFill>
                <a:effectLst/>
                <a:latin typeface="IDLotusNormal"/>
                <a:cs typeface="B Zar" panose="00000400000000000000" pitchFamily="2" charset="-78"/>
              </a:rPr>
              <a:t>طبق این دیدگاه، هر رســانه سعی در تخریب سیاستمدارانی خواهد داشت که با خط مشی فکری آن رسانه همخوان نیستند؛ این امر موجب بدبینی سیاسی می شود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30145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در مجموع، نوع اخباری که رســانه ها پوشش می دهند، نوعی احساس بدبینی، عدم اعتماد و سوء ظن نسبت به سیاست و سیاستمداران ایجاد می کند. از سوی دیگر، انتشار مداوم اخبار و اطلاعات ســطحی و خلاصه شده از رســانه ها، که ممکن است در مواردی هم با هم تعارض داشته باشند، موجب سردرگمی، خستگی، بیگانگی و عدم اطمینان میان بسیاری از شهروندانی شود که فاقد اطلاعات، درک و انگیزه کافی برای فهم اخبار هستند (نیوتن، 1999، 578).</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04546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پاتنام اســتدلال می کند که فناوری و رسانه های اجتماعی، بیشــترین تأثیر نابودکننده را، بر اعتماد اعمال می کنند. همچنان که تأثیر تلویزیون به مناطق روســتایی و مناطق کم درآمد شــهری گســترش یافته اســت، شکل جدیدی از سرگرمی ظهور کرد که منجر به کاهش راه های ارتباطی چهره به چهره و بدون واسطه شد. برای برخی از افراد، تلویزیون به گونة افزایشی، میزان بیشتری از زمان را به خود اختصاص می دهد و تقریبا تبدیل به جایگزینی برای کنش متقابل چهره به چهره شــده اســت. درنتیجه، می توان چنین بیان کرد که از نظر پاتنام، </a:t>
            </a:r>
            <a:r>
              <a:rPr lang="fa-IR" b="0" i="0" smtClean="0">
                <a:solidFill>
                  <a:srgbClr val="FF0000"/>
                </a:solidFill>
                <a:effectLst/>
                <a:latin typeface="IDLotusNormal"/>
                <a:cs typeface="B Zar" panose="00000400000000000000" pitchFamily="2" charset="-78"/>
              </a:rPr>
              <a:t>تلویزیون به خصوصی ســازی اوقات فراغت کمک کرده </a:t>
            </a:r>
            <a:r>
              <a:rPr lang="fa-IR" b="0" i="0" smtClean="0">
                <a:solidFill>
                  <a:srgbClr val="000000"/>
                </a:solidFill>
                <a:effectLst/>
                <a:latin typeface="IDLotusNormal"/>
                <a:cs typeface="B Zar" panose="00000400000000000000" pitchFamily="2" charset="-78"/>
              </a:rPr>
              <a:t>و </a:t>
            </a:r>
            <a:r>
              <a:rPr lang="fa-IR" b="0" i="0" smtClean="0">
                <a:solidFill>
                  <a:srgbClr val="00B0F0"/>
                </a:solidFill>
                <a:effectLst/>
                <a:latin typeface="IDLotusNormal"/>
                <a:cs typeface="B Zar" panose="00000400000000000000" pitchFamily="2" charset="-78"/>
              </a:rPr>
              <a:t>افراد را از شرکت در اجتماع های گوناگون و فعالیت های مدنی باز می دارد </a:t>
            </a:r>
            <a:r>
              <a:rPr lang="fa-IR" b="0" i="0" smtClean="0">
                <a:solidFill>
                  <a:srgbClr val="000000"/>
                </a:solidFill>
                <a:effectLst/>
                <a:latin typeface="IDLotusNormal"/>
                <a:cs typeface="B Zar" panose="00000400000000000000" pitchFamily="2" charset="-78"/>
              </a:rPr>
              <a:t>(ظهیری نیا و همکاران، 1397، ص 59)</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598603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IDLotusNormal"/>
                <a:cs typeface="B Zar" panose="00000400000000000000" pitchFamily="2" charset="-78"/>
              </a:rPr>
              <a:t>در مقابل این دیدگاه، </a:t>
            </a:r>
            <a:r>
              <a:rPr lang="fa-IR" b="0" i="0" smtClean="0">
                <a:solidFill>
                  <a:srgbClr val="00B0F0"/>
                </a:solidFill>
                <a:effectLst/>
                <a:latin typeface="IDLotusNormal"/>
                <a:cs typeface="B Zar" panose="00000400000000000000" pitchFamily="2" charset="-78"/>
              </a:rPr>
              <a:t>نظریة بســیج رســانه ای </a:t>
            </a:r>
            <a:r>
              <a:rPr lang="fa-IR" b="0" i="0" smtClean="0">
                <a:solidFill>
                  <a:srgbClr val="000000"/>
                </a:solidFill>
                <a:effectLst/>
                <a:latin typeface="IDLotusNormal"/>
                <a:cs typeface="B Zar" panose="00000400000000000000" pitchFamily="2" charset="-78"/>
              </a:rPr>
              <a:t>،</a:t>
            </a:r>
            <a:r>
              <a:rPr lang="fa-IR" sz="800" b="0" i="0" smtClean="0">
                <a:solidFill>
                  <a:srgbClr val="000000"/>
                </a:solidFill>
                <a:effectLst/>
                <a:latin typeface="IDLotusNormal"/>
                <a:cs typeface="B Zar" panose="00000400000000000000" pitchFamily="2" charset="-78"/>
              </a:rPr>
              <a:t>4</a:t>
            </a:r>
            <a:r>
              <a:rPr lang="fa-IR" b="0" i="0" smtClean="0">
                <a:solidFill>
                  <a:srgbClr val="000000"/>
                </a:solidFill>
                <a:effectLst/>
                <a:latin typeface="IDLotusNormal"/>
                <a:cs typeface="B Zar" panose="00000400000000000000" pitchFamily="2" charset="-78"/>
              </a:rPr>
              <a:t>بر این اعتقاد اســت که رسانه های جمعی،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نه تنها باعث کاهش علاقة شــهروندان به فعالیت های سیاسی نمی شوند، بلکه برعکس، موجب</a:t>
            </a:r>
            <a:r>
              <a:rPr lang="fa-IR" smtClean="0">
                <a:cs typeface="B Zar" panose="00000400000000000000" pitchFamily="2" charset="-78"/>
              </a:rPr>
              <a:t> </a:t>
            </a:r>
            <a:br>
              <a:rPr lang="fa-IR" smtClean="0">
                <a:cs typeface="B Zar" panose="00000400000000000000" pitchFamily="2" charset="-78"/>
              </a:rPr>
            </a:br>
            <a:r>
              <a:rPr lang="fa-IR" b="0" i="0" smtClean="0">
                <a:solidFill>
                  <a:srgbClr val="000000"/>
                </a:solidFill>
                <a:effectLst/>
                <a:latin typeface="IDLotusNormal"/>
                <a:cs typeface="B Zar" panose="00000400000000000000" pitchFamily="2" charset="-78"/>
              </a:rPr>
              <a:t>بســیج سیاسی شهروندان می شــوند. برای مثال، نوریس بر این اعتقاد است که هرچند تماشای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تلویزیون به طورکلی، موجب بی علاقگی به سیاست می شود، اما برعکس دیدگاه نظریه رخوت</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رســانه ای، شــواهد حاکی از آن اســت که قرار گرفتن در معرض برنامه های سیاسی تلویزیون، موجب افزایش تمایل افراد برای مشارکت در فعالیت های سیاسی و اجتماعی می شود. همچنین نیوتن، در بررســی های خود، به این نتیجه دســت یافته که مطالعة روزنامه و همچنین تماشــای اخبار تلویزیون توســط شهروندان بریتانیایی، باعث افزایش دانش، علاقه و درک آنها نسبت به مسائل سیاسی شده است (اجاز، 2018، 8)</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49158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IDLotusNormal"/>
                <a:cs typeface="B Zar" panose="00000400000000000000" pitchFamily="2" charset="-78"/>
              </a:rPr>
              <a:t>وجه اشــتراک هر دو نظریه، این است که می پذیرند شــهروندان، تحت تأثیر رسانه ها قرار</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گرفته و شــناخت و ذهنیت آنها در حوزة مســائل سیاســی با گذشــت زمان عوض می شود. در</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خصوص چگونگی ایفای نقش رســانه هم، </a:t>
            </a:r>
            <a:r>
              <a:rPr lang="fa-IR" b="0" i="0" smtClean="0">
                <a:solidFill>
                  <a:srgbClr val="FF0000"/>
                </a:solidFill>
                <a:effectLst/>
                <a:latin typeface="IDLotusNormal"/>
                <a:cs typeface="B Zar" panose="00000400000000000000" pitchFamily="2" charset="-78"/>
              </a:rPr>
              <a:t>ســه</a:t>
            </a:r>
            <a:r>
              <a:rPr lang="fa-IR" b="0" i="0" smtClean="0">
                <a:solidFill>
                  <a:srgbClr val="000000"/>
                </a:solidFill>
                <a:effectLst/>
                <a:latin typeface="IDLotusNormal"/>
                <a:cs typeface="B Zar" panose="00000400000000000000" pitchFamily="2" charset="-78"/>
              </a:rPr>
              <a:t> نظریه </a:t>
            </a:r>
            <a:r>
              <a:rPr lang="fa-IR" b="0" i="0" smtClean="0">
                <a:solidFill>
                  <a:srgbClr val="00B0F0"/>
                </a:solidFill>
                <a:effectLst/>
                <a:latin typeface="IDLotusNormal"/>
                <a:cs typeface="B Zar" panose="00000400000000000000" pitchFamily="2" charset="-78"/>
              </a:rPr>
              <a:t>گلوله</a:t>
            </a:r>
            <a:r>
              <a:rPr lang="fa-IR" b="0" i="0" smtClean="0">
                <a:solidFill>
                  <a:srgbClr val="000000"/>
                </a:solidFill>
                <a:effectLst/>
                <a:latin typeface="IDLotusNormal"/>
                <a:cs typeface="B Zar" panose="00000400000000000000" pitchFamily="2" charset="-78"/>
              </a:rPr>
              <a:t> ،</a:t>
            </a:r>
            <a:r>
              <a:rPr lang="fa-IR" sz="800" b="0" i="0" smtClean="0">
                <a:solidFill>
                  <a:srgbClr val="FF0000"/>
                </a:solidFill>
                <a:effectLst/>
                <a:latin typeface="IDLotusNormal"/>
                <a:cs typeface="B Zar" panose="00000400000000000000" pitchFamily="2" charset="-78"/>
              </a:rPr>
              <a:t>1</a:t>
            </a:r>
            <a:r>
              <a:rPr lang="fa-IR" b="0" i="0" smtClean="0">
                <a:solidFill>
                  <a:srgbClr val="FF0000"/>
                </a:solidFill>
                <a:effectLst/>
                <a:latin typeface="IDLotusNormal"/>
                <a:cs typeface="B Zar" panose="00000400000000000000" pitchFamily="2" charset="-78"/>
              </a:rPr>
              <a:t>اثر محدود </a:t>
            </a:r>
            <a:r>
              <a:rPr lang="fa-IR" b="0" i="0" smtClean="0">
                <a:solidFill>
                  <a:srgbClr val="000000"/>
                </a:solidFill>
                <a:effectLst/>
                <a:latin typeface="IDLotusNormal"/>
                <a:cs typeface="B Zar" panose="00000400000000000000" pitchFamily="2" charset="-78"/>
              </a:rPr>
              <a:t>و </a:t>
            </a:r>
            <a:r>
              <a:rPr lang="fa-IR" b="0" i="0" smtClean="0">
                <a:solidFill>
                  <a:srgbClr val="0070C0"/>
                </a:solidFill>
                <a:effectLst/>
                <a:latin typeface="IDLotusNormal"/>
                <a:cs typeface="B Zar" panose="00000400000000000000" pitchFamily="2" charset="-78"/>
              </a:rPr>
              <a:t>نظریه کاشت </a:t>
            </a:r>
            <a:r>
              <a:rPr lang="fa-IR" b="0" i="0" smtClean="0">
                <a:solidFill>
                  <a:srgbClr val="000000"/>
                </a:solidFill>
                <a:effectLst/>
                <a:latin typeface="IDLotusNormal"/>
                <a:cs typeface="B Zar" panose="00000400000000000000" pitchFamily="2" charset="-78"/>
              </a:rPr>
              <a:t>قابل</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ارائه اســت. برخی از نظریه ها، همچون نظریة گلولــه، که از آن با عنوان نظریة کمربند انتقال یا ســوزن تزریقی نیز یاد می شــود، بر این اعتقادند که پیام های ارتبــاط جمعی بر همة مخاطبانی که در معرض آن قرار می گیرند، تأثیر شــدید و کمابیش یکســانی بر جای می گذارند (سورین و تانــکارد، .1397) گویی پیام ها، کلمه به کلمه در ذهن مخاطب ـ یعنی محل ذخیره احســاس ها و نگرش ها ـ می نشــیند و این احســاس ها و نگرش ها، رفتاری را ایجاد می کنند، که مطلوب منبع پیام بوده اســت (عیوضی، 1388، </a:t>
            </a:r>
            <a:r>
              <a:rPr lang="fa-IR" b="0" i="0" smtClean="0">
                <a:solidFill>
                  <a:srgbClr val="000000"/>
                </a:solidFill>
                <a:effectLst/>
                <a:latin typeface="IDLotusNormal"/>
                <a:cs typeface="B Zar" panose="00000400000000000000" pitchFamily="2" charset="-78"/>
              </a:rPr>
              <a:t>163</a:t>
            </a:r>
            <a:r>
              <a:rPr lang="fa-IR" b="0" i="0" smtClean="0">
                <a:solidFill>
                  <a:srgbClr val="000000"/>
                </a:solidFill>
                <a:effectLst/>
                <a:latin typeface="IDLotusNormal"/>
                <a:cs typeface="B Zar" panose="00000400000000000000" pitchFamily="2" charset="-78"/>
              </a:rPr>
              <a:t>)</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52537" y="5232400"/>
            <a:ext cx="944563" cy="944563"/>
          </a:xfrm>
          <a:prstGeom prst="rect">
            <a:avLst/>
          </a:prstGeom>
        </p:spPr>
      </p:pic>
    </p:spTree>
    <p:extLst>
      <p:ext uri="{BB962C8B-B14F-4D97-AF65-F5344CB8AC3E}">
        <p14:creationId xmlns:p14="http://schemas.microsoft.com/office/powerpoint/2010/main" val="236094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اما برخی نظریه های دیگر، چنین ادعایی را زیر سؤال برده معتقدند رســانه ها به صورت مســتقیم، بر ذهن مخاطبان تأثیر نمی گذارند، بلکه اثر خود را ازطریق عوامل واســطه ای برجای می نهند. از ســوی دیگر عوامل واسطه ای، رسانه را تبدیل به یک عامل ثانویه، و نه یک عامل علی، می سازند. این دیدگاه را که جوزف کالپر، در کتابی به نام </a:t>
            </a:r>
            <a:r>
              <a:rPr lang="fa-IR" sz="3200" b="0" i="0" smtClean="0">
                <a:solidFill>
                  <a:srgbClr val="000000"/>
                </a:solidFill>
                <a:effectLst/>
                <a:latin typeface="IDLotusNormal"/>
                <a:cs typeface="B Zar" panose="00000400000000000000" pitchFamily="2" charset="-78"/>
              </a:rPr>
              <a:t>اثرات ارتباط جمعی </a:t>
            </a:r>
            <a:r>
              <a:rPr lang="fa-IR" b="0" i="0" smtClean="0">
                <a:solidFill>
                  <a:srgbClr val="000000"/>
                </a:solidFill>
                <a:effectLst/>
                <a:latin typeface="IDLotusNormal"/>
                <a:cs typeface="B Zar" panose="00000400000000000000" pitchFamily="2" charset="-78"/>
              </a:rPr>
              <a:t>تشریح کرد و تحت عنوان نظریه اثر محدود رسانه ها از آن یاد می کند، اثر محدود رسانه را، تابع خواست مخاطب قرار می دهد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202898" y="4669135"/>
            <a:ext cx="3995004" cy="923330"/>
          </a:xfrm>
          <a:prstGeom prst="rect">
            <a:avLst/>
          </a:prstGeom>
          <a:noFill/>
        </p:spPr>
        <p:txBody>
          <a:bodyPr wrap="none" lIns="91440" tIns="45720" rIns="91440" bIns="45720">
            <a:spAutoFit/>
          </a:bodyPr>
          <a:lstStyle/>
          <a:p>
            <a:pPr algn="ctr"/>
            <a:r>
              <a:rPr lang="fa-IR" sz="5400" b="1" i="0"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IDLotusNormal"/>
                <a:cs typeface="B Zar" panose="00000400000000000000" pitchFamily="2" charset="-78"/>
              </a:rPr>
              <a:t>یک عامل ثانویه</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844361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srgbClr val="000000"/>
                </a:solidFill>
                <a:latin typeface="IDLotusNormal"/>
                <a:cs typeface="B Zar" panose="00000400000000000000" pitchFamily="2" charset="-78"/>
              </a:rPr>
              <a:t>در مقابل این دو نظریه، </a:t>
            </a:r>
            <a:r>
              <a:rPr lang="fa-IR">
                <a:solidFill>
                  <a:srgbClr val="FF0000"/>
                </a:solidFill>
                <a:latin typeface="IDLotusNormal"/>
                <a:cs typeface="B Zar" panose="00000400000000000000" pitchFamily="2" charset="-78"/>
              </a:rPr>
              <a:t>نظریة سومی </a:t>
            </a:r>
            <a:r>
              <a:rPr lang="fa-IR">
                <a:solidFill>
                  <a:srgbClr val="000000"/>
                </a:solidFill>
                <a:latin typeface="IDLotusNormal"/>
                <a:cs typeface="B Zar" panose="00000400000000000000" pitchFamily="2" charset="-78"/>
              </a:rPr>
              <a:t>وجود دارد که به </a:t>
            </a:r>
            <a:r>
              <a:rPr lang="fa-IR">
                <a:solidFill>
                  <a:srgbClr val="FF0000"/>
                </a:solidFill>
                <a:latin typeface="IDLotusNormal"/>
                <a:cs typeface="B Zar" panose="00000400000000000000" pitchFamily="2" charset="-78"/>
              </a:rPr>
              <a:t>نظریة کاشت </a:t>
            </a:r>
            <a:r>
              <a:rPr lang="fa-IR">
                <a:solidFill>
                  <a:srgbClr val="000000"/>
                </a:solidFill>
                <a:latin typeface="IDLotusNormal"/>
                <a:cs typeface="B Zar" panose="00000400000000000000" pitchFamily="2" charset="-78"/>
              </a:rPr>
              <a:t>معروف شده است. این</a:t>
            </a:r>
            <a:br>
              <a:rPr lang="fa-IR">
                <a:solidFill>
                  <a:srgbClr val="000000"/>
                </a:solidFill>
                <a:latin typeface="IDLotusNormal"/>
                <a:cs typeface="B Zar" panose="00000400000000000000" pitchFamily="2" charset="-78"/>
              </a:rPr>
            </a:br>
            <a:r>
              <a:rPr lang="fa-IR">
                <a:solidFill>
                  <a:srgbClr val="000000"/>
                </a:solidFill>
                <a:latin typeface="IDLotusNormal"/>
                <a:cs typeface="B Zar" panose="00000400000000000000" pitchFamily="2" charset="-78"/>
              </a:rPr>
              <a:t>نظریه که ازسوی گربنر و دیگران طرح شده، این ایده را مطرح می کند که رسانه ها با نفوذ فراگیر میان خانواده ها مبادرت به کاشــت جهان بینــی، نقش ها و ارزش های رایج در ذهن آنها می کنند (باصری و حاجیانی، .:1389، 83)</a:t>
            </a:r>
          </a:p>
          <a:p>
            <a:endParaRPr lang="fa-IR"/>
          </a:p>
        </p:txBody>
      </p:sp>
    </p:spTree>
    <p:extLst>
      <p:ext uri="{BB962C8B-B14F-4D97-AF65-F5344CB8AC3E}">
        <p14:creationId xmlns:p14="http://schemas.microsoft.com/office/powerpoint/2010/main" val="880756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آنچــه از مجموعه بحث های نظری می توان برداشــت کرد این اســت که رســانه می تواند،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به شــکل مستقیم و غیرمســتقیم، کارکردهایی همچون شکل دهی آگاهی عمومی، ارزشگذاری،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نمادسازی، متقاعدسازی و بسیج و انسجام بخشی را ایفا کند (باقری دولت آبادی، 1395 ص 119) نیازهای روزافزون گروه های وسیع انسانی به استفاده از وسایل ارتباطی، برای این وسایل وظایف اجتماعی متعددی پدید آورده که عبارت اند از</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730500" y="4775200"/>
            <a:ext cx="3263900" cy="12827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0" i="0" smtClean="0">
                <a:solidFill>
                  <a:srgbClr val="FF0000"/>
                </a:solidFill>
                <a:effectLst/>
                <a:latin typeface="IDLotusNormal"/>
                <a:cs typeface="B Zar" panose="00000400000000000000" pitchFamily="2" charset="-78"/>
              </a:rPr>
              <a:t>شکل دهی آگاهی عمومی، ارزشگذاری،</a:t>
            </a:r>
            <a:br>
              <a:rPr lang="fa-IR" sz="2000" b="0" i="0" smtClean="0">
                <a:solidFill>
                  <a:srgbClr val="FF0000"/>
                </a:solidFill>
                <a:effectLst/>
                <a:latin typeface="IDLotusNormal"/>
                <a:cs typeface="B Zar" panose="00000400000000000000" pitchFamily="2" charset="-78"/>
              </a:rPr>
            </a:br>
            <a:r>
              <a:rPr lang="fa-IR" sz="2000" b="0" i="0" smtClean="0">
                <a:solidFill>
                  <a:srgbClr val="FF0000"/>
                </a:solidFill>
                <a:effectLst/>
                <a:latin typeface="IDLotusNormal"/>
                <a:cs typeface="B Zar" panose="00000400000000000000" pitchFamily="2" charset="-78"/>
              </a:rPr>
              <a:t>نمادسازی، </a:t>
            </a:r>
          </a:p>
          <a:p>
            <a:pPr algn="ctr"/>
            <a:r>
              <a:rPr lang="fa-IR" sz="2000" b="0" i="0" smtClean="0">
                <a:solidFill>
                  <a:srgbClr val="FF0000"/>
                </a:solidFill>
                <a:effectLst/>
                <a:latin typeface="IDLotusNormal"/>
                <a:cs typeface="B Zar" panose="00000400000000000000" pitchFamily="2" charset="-78"/>
              </a:rPr>
              <a:t>متقاعدسازی و بسیج و انسجام بخشی</a:t>
            </a:r>
            <a:endParaRPr lang="fa-IR" sz="2000">
              <a:solidFill>
                <a:srgbClr val="FF0000"/>
              </a:solidFill>
            </a:endParaRPr>
          </a:p>
        </p:txBody>
      </p:sp>
    </p:spTree>
    <p:extLst>
      <p:ext uri="{BB962C8B-B14F-4D97-AF65-F5344CB8AC3E}">
        <p14:creationId xmlns:p14="http://schemas.microsoft.com/office/powerpoint/2010/main" val="2647524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RoyaBold"/>
                <a:cs typeface="B Zar" panose="00000400000000000000" pitchFamily="2" charset="-78"/>
              </a:rPr>
              <a:t>1- نقش سیاسی</a:t>
            </a:r>
            <a:r>
              <a:rPr lang="fa-IR" smtClean="0">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IDLotusNormal"/>
                <a:cs typeface="B Zar" panose="00000400000000000000" pitchFamily="2" charset="-78"/>
              </a:rPr>
              <a:t>رســانه ها، با اعمال حق نظارت خود در عرصة روابط سیاســی و ایجــاد تغییر و تحول در این</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روابــط، می توانند حیات سیاســی روزمره را جهت تازه ای دهند؛ بدین ترتیب ثبات سیاســی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داخلی کشــور را تحکم می بخشــند. می توان تأثیر اعمال حق نظارت رسانه ها بر ثبات سیاسی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را به </a:t>
            </a:r>
            <a:r>
              <a:rPr lang="fa-IR" b="0" i="0" smtClean="0">
                <a:solidFill>
                  <a:srgbClr val="FF0000"/>
                </a:solidFill>
                <a:effectLst/>
                <a:latin typeface="IDLotusNormal"/>
                <a:cs typeface="B Zar" panose="00000400000000000000" pitchFamily="2" charset="-78"/>
              </a:rPr>
              <a:t>چهار</a:t>
            </a:r>
            <a:r>
              <a:rPr lang="fa-IR" b="0" i="0" smtClean="0">
                <a:solidFill>
                  <a:srgbClr val="000000"/>
                </a:solidFill>
                <a:effectLst/>
                <a:latin typeface="IDLotusNormal"/>
                <a:cs typeface="B Zar" panose="00000400000000000000" pitchFamily="2" charset="-78"/>
              </a:rPr>
              <a:t> بخش تقسیم کرد: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الف. تغییر و تحول خواست های شهروندی؛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ب. تغییر و تحول در کار ویژه های دولت؛</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ج. تغییر و تحول در انسجام ایدئولوژیک؛</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د. تغییر و تحول در الگوی ثبات سیاسی (سورین و تانکارد، 1397.)</a:t>
            </a:r>
            <a:r>
              <a:rPr lang="fa-IR" smtClean="0">
                <a:cs typeface="B Zar" panose="00000400000000000000" pitchFamily="2" charset="-78"/>
              </a:rPr>
              <a:t>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31937" y="3670299"/>
            <a:ext cx="995363" cy="995363"/>
          </a:xfrm>
          <a:prstGeom prst="rect">
            <a:avLst/>
          </a:prstGeom>
        </p:spPr>
      </p:pic>
    </p:spTree>
    <p:extLst>
      <p:ext uri="{BB962C8B-B14F-4D97-AF65-F5344CB8AC3E}">
        <p14:creationId xmlns:p14="http://schemas.microsoft.com/office/powerpoint/2010/main" val="1169271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IDLotusNormal"/>
                <a:cs typeface="B Zar" panose="00000400000000000000" pitchFamily="2" charset="-78"/>
              </a:rPr>
              <a:t>نتیجه آنکه، اعمال نظارت رســانه ها، می تواند در</a:t>
            </a:r>
            <a:r>
              <a:rPr lang="fa-IR" sz="3200" b="0" i="0" smtClean="0">
                <a:solidFill>
                  <a:srgbClr val="FF0000"/>
                </a:solidFill>
                <a:effectLst/>
                <a:latin typeface="IDLotusNormal"/>
                <a:cs typeface="B Zar" panose="00000400000000000000" pitchFamily="2" charset="-78"/>
              </a:rPr>
              <a:t> چهار </a:t>
            </a:r>
            <a:r>
              <a:rPr lang="fa-IR" b="0" i="0" smtClean="0">
                <a:solidFill>
                  <a:srgbClr val="000000"/>
                </a:solidFill>
                <a:effectLst/>
                <a:latin typeface="IDLotusNormal"/>
                <a:cs typeface="B Zar" panose="00000400000000000000" pitchFamily="2" charset="-78"/>
              </a:rPr>
              <a:t>حوزة خواســت ها، کارکردها، انسجام</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ایدئولوژیک و همچنین نوع الگوی ثبات سیاســی در کشور، تأثیرهایی داشته باشد. این تأثیرها</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با توجه به تفکیکی که از الگوهای مختلف ثبات و بی ثباتی بیان شــد و با توجه به اینکه جامعه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در چه مرحله ای از بی ثباتی قرار دارد، مثبت و یا منفی ارزیابی می شود (علوی تبار، 1375، 32.)</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730500" y="4076700"/>
            <a:ext cx="3746500" cy="14859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0" i="0" smtClean="0">
                <a:solidFill>
                  <a:srgbClr val="FF0000"/>
                </a:solidFill>
                <a:effectLst/>
                <a:latin typeface="IDLotusNormal"/>
                <a:cs typeface="B Zar" panose="00000400000000000000" pitchFamily="2" charset="-78"/>
              </a:rPr>
              <a:t>خواســت ها، کارکردها، انسجام</a:t>
            </a:r>
            <a:br>
              <a:rPr lang="fa-IR" sz="2400" b="0" i="0" smtClean="0">
                <a:solidFill>
                  <a:srgbClr val="FF0000"/>
                </a:solidFill>
                <a:effectLst/>
                <a:latin typeface="IDLotusNormal"/>
                <a:cs typeface="B Zar" panose="00000400000000000000" pitchFamily="2" charset="-78"/>
              </a:rPr>
            </a:br>
            <a:r>
              <a:rPr lang="fa-IR" sz="2400" b="0" i="0" smtClean="0">
                <a:solidFill>
                  <a:srgbClr val="FF0000"/>
                </a:solidFill>
                <a:effectLst/>
                <a:latin typeface="IDLotusNormal"/>
                <a:cs typeface="B Zar" panose="00000400000000000000" pitchFamily="2" charset="-78"/>
              </a:rPr>
              <a:t>ایدئولوژیک و همچنین نوع الگوی ثبات سیاســی در کشور</a:t>
            </a:r>
            <a:endParaRPr lang="fa-IR" sz="2400">
              <a:solidFill>
                <a:srgbClr val="FF0000"/>
              </a:solidFill>
            </a:endParaRPr>
          </a:p>
        </p:txBody>
      </p:sp>
    </p:spTree>
    <p:extLst>
      <p:ext uri="{BB962C8B-B14F-4D97-AF65-F5344CB8AC3E}">
        <p14:creationId xmlns:p14="http://schemas.microsoft.com/office/powerpoint/2010/main" val="36734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a:xfrm>
            <a:off x="838200" y="1799867"/>
            <a:ext cx="10515600" cy="4351338"/>
          </a:xfrm>
        </p:spPr>
        <p:txBody>
          <a:bodyPr>
            <a:normAutofit/>
          </a:bodyPr>
          <a:lstStyle/>
          <a:p>
            <a:pPr algn="just"/>
            <a:r>
              <a:rPr lang="fa-IR" b="0" i="0" smtClean="0">
                <a:solidFill>
                  <a:srgbClr val="000000"/>
                </a:solidFill>
                <a:effectLst/>
                <a:latin typeface="IDLotusNormal"/>
                <a:cs typeface="B Zar" panose="00000400000000000000" pitchFamily="2" charset="-78"/>
              </a:rPr>
              <a:t>در عصــر ارتباطات و اطلاعات، رســانه ها یکی از مهم ترین ابزار دسترســی بــه اهداف تلقی می شــوند و به همین دلیل پس از جنگ جهانی دوم، از آن ها به شــدت استقبال شد. کارشناسان ارتباطات، رســانه های ارتباطی را مســیرهایی می داننــد که از طریق آن ها پیامــی به مخاطبان می رســد. با این مفهوم، رســانه ها باید تا حد مطلوب به مثابة گذرگاهی بی مقاومت برای پیام ها عمل کنند (فرهنگی و همکاران،1383)</a:t>
            </a:r>
          </a:p>
          <a:p>
            <a:pPr algn="just"/>
            <a:r>
              <a:rPr lang="fa-IR" b="0" i="0" smtClean="0">
                <a:solidFill>
                  <a:srgbClr val="000000"/>
                </a:solidFill>
                <a:effectLst/>
                <a:latin typeface="IDLotusNormal"/>
                <a:cs typeface="B Zar" panose="00000400000000000000" pitchFamily="2" charset="-78"/>
              </a:rPr>
              <a:t/>
            </a:r>
            <a:br>
              <a:rPr lang="fa-IR" b="0" i="0" smtClean="0">
                <a:solidFill>
                  <a:srgbClr val="000000"/>
                </a:solidFill>
                <a:effectLst/>
                <a:latin typeface="IDLotusNormal"/>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39912" y="4517309"/>
            <a:ext cx="2619375" cy="1743075"/>
          </a:xfrm>
          <a:prstGeom prst="rect">
            <a:avLst/>
          </a:prstGeom>
        </p:spPr>
      </p:pic>
      <p:sp>
        <p:nvSpPr>
          <p:cNvPr id="5" name="Flowchart: Process 4"/>
          <p:cNvSpPr/>
          <p:nvPr/>
        </p:nvSpPr>
        <p:spPr>
          <a:xfrm>
            <a:off x="6731000" y="5097105"/>
            <a:ext cx="3479800" cy="10541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0" i="0" smtClean="0">
                <a:solidFill>
                  <a:srgbClr val="FF0000"/>
                </a:solidFill>
                <a:effectLst/>
                <a:latin typeface="IDLotusNormal"/>
                <a:cs typeface="B Zar" panose="00000400000000000000" pitchFamily="2" charset="-78"/>
              </a:rPr>
              <a:t>گذرگاهی بی مقاومت برای پیام ها</a:t>
            </a:r>
            <a:endParaRPr lang="fa-IR" sz="2400">
              <a:solidFill>
                <a:srgbClr val="FF0000"/>
              </a:solidFill>
            </a:endParaRPr>
          </a:p>
        </p:txBody>
      </p:sp>
    </p:spTree>
    <p:extLst>
      <p:ext uri="{BB962C8B-B14F-4D97-AF65-F5344CB8AC3E}">
        <p14:creationId xmlns:p14="http://schemas.microsoft.com/office/powerpoint/2010/main" val="1981884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RoyaBold"/>
                <a:cs typeface="B Zar" panose="00000400000000000000" pitchFamily="2" charset="-78"/>
              </a:rPr>
              <a:t>2-نقش فرهنگی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b="0" i="0" smtClean="0">
                <a:solidFill>
                  <a:srgbClr val="000000"/>
                </a:solidFill>
                <a:effectLst/>
                <a:latin typeface="IDLotusNormal"/>
                <a:cs typeface="B Zar" panose="00000400000000000000" pitchFamily="2" charset="-78"/>
              </a:rPr>
              <a:t>رسانه ها، در حکم انتقال دهندة فرهنگ، برای انتقال اطلاعات، ارزش ها و هنجارها از یک نسل به نســل دیگر و از افراد جامعه به تازه واردها کاربرد دارند. آن ها از این راه، </a:t>
            </a:r>
            <a:r>
              <a:rPr lang="fa-IR" b="0" i="0" smtClean="0">
                <a:solidFill>
                  <a:srgbClr val="FF0000"/>
                </a:solidFill>
                <a:effectLst/>
                <a:latin typeface="IDLotusNormal"/>
                <a:cs typeface="B Zar" panose="00000400000000000000" pitchFamily="2" charset="-78"/>
              </a:rPr>
              <a:t>با گســترش بنیان تجربة مشترک، انسجام اجتماعی را افزایش می دهند</a:t>
            </a:r>
            <a:r>
              <a:rPr lang="fa-IR" b="0" i="0" smtClean="0">
                <a:solidFill>
                  <a:srgbClr val="000000"/>
                </a:solidFill>
                <a:effectLst/>
                <a:latin typeface="IDLotusNormal"/>
                <a:cs typeface="B Zar" panose="00000400000000000000" pitchFamily="2" charset="-78"/>
              </a:rPr>
              <a:t>. رسانه ها با استمرار اجتماعی شدن، پس از اتمام آموزش رســمی و نیز با شــروع آن در طول ســالیان پیش از مدرسه، به جذب افراد در جامعه کمک می کنند (سورین، 1397 452-53).</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41922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RoyaBold"/>
                <a:cs typeface="B Zar" panose="00000400000000000000" pitchFamily="2" charset="-78"/>
              </a:rPr>
              <a:t>3- نقش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IDLotusNormal"/>
                <a:cs typeface="B Zar" panose="00000400000000000000" pitchFamily="2" charset="-78"/>
              </a:rPr>
              <a:t>نقش های اجتماعی رسانه ها، متعددتر و اهمیت آن ها نیز بیشتر از دو نقش پیشین است:</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الف. همبستگی اجتماعی؛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ب. نقش آموزش؛</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ج. تفریحی و تبلیغی؛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د. خبری (دادگران، 1396)</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84312" y="2445036"/>
            <a:ext cx="6186488" cy="3731927"/>
          </a:xfrm>
          <a:prstGeom prst="rect">
            <a:avLst/>
          </a:prstGeom>
        </p:spPr>
      </p:pic>
    </p:spTree>
    <p:extLst>
      <p:ext uri="{BB962C8B-B14F-4D97-AF65-F5344CB8AC3E}">
        <p14:creationId xmlns:p14="http://schemas.microsoft.com/office/powerpoint/2010/main" val="3100773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برای آنکه انسان، بهتر بتواند به زندگی جمعی ادامه دهد و در صحنة فعالیت های اجتماعی، راه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مناســب تر را برگزیند و مســئولیت های فردی و عمومی را با آگاهی کامل به عهده بگیرد، باید</a:t>
            </a:r>
            <a:r>
              <a:rPr lang="fa-IR" smtClean="0">
                <a:cs typeface="B Zar" panose="00000400000000000000" pitchFamily="2" charset="-78"/>
              </a:rPr>
              <a:t> </a:t>
            </a:r>
            <a:br>
              <a:rPr lang="fa-IR" smtClean="0">
                <a:cs typeface="B Zar" panose="00000400000000000000" pitchFamily="2" charset="-78"/>
              </a:rPr>
            </a:br>
            <a:r>
              <a:rPr lang="fa-IR" b="0" i="0" smtClean="0">
                <a:solidFill>
                  <a:srgbClr val="000000"/>
                </a:solidFill>
                <a:effectLst/>
                <a:latin typeface="IDLotusNormal"/>
                <a:cs typeface="B Zar" panose="00000400000000000000" pitchFamily="2" charset="-78"/>
              </a:rPr>
              <a:t>همواره در جریان حوادث و اتفاقاتی قرار داشته باشد که در محیط اطراف و در دنیای بزرگ او</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روی می دهند (معتمدنژاد، 1392، 7)</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952603" y="4567535"/>
            <a:ext cx="8153194" cy="923330"/>
          </a:xfrm>
          <a:prstGeom prst="rect">
            <a:avLst/>
          </a:prstGeom>
          <a:noFill/>
        </p:spPr>
        <p:txBody>
          <a:bodyPr wrap="none" lIns="91440" tIns="45720" rIns="91440" bIns="45720">
            <a:spAutoFit/>
          </a:bodyPr>
          <a:lstStyle/>
          <a:p>
            <a:pPr algn="ctr"/>
            <a:r>
              <a:rPr lang="fa-IR" sz="5400" b="1" i="0" cap="none" spc="0" smtClean="0">
                <a:ln w="22225">
                  <a:solidFill>
                    <a:schemeClr val="accent2"/>
                  </a:solidFill>
                  <a:prstDash val="solid"/>
                </a:ln>
                <a:solidFill>
                  <a:schemeClr val="accent2">
                    <a:lumMod val="40000"/>
                    <a:lumOff val="60000"/>
                  </a:schemeClr>
                </a:solidFill>
                <a:effectLst/>
                <a:latin typeface="IDLotusNormal"/>
                <a:cs typeface="B Zar" panose="00000400000000000000" pitchFamily="2" charset="-78"/>
              </a:rPr>
              <a:t>مســئولیت های فردی و عمومی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03765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0" smtClean="0">
                <a:ln w="0"/>
                <a:solidFill>
                  <a:schemeClr val="accent1"/>
                </a:solidFill>
                <a:effectLst>
                  <a:outerShdw blurRad="38100" dist="25400" dir="5400000" algn="ctr" rotWithShape="0">
                    <a:srgbClr val="6E747A">
                      <a:alpha val="43000"/>
                    </a:srgbClr>
                  </a:outerShdw>
                </a:effectLst>
                <a:latin typeface="IDRoyaBold"/>
                <a:cs typeface="B Zar" panose="00000400000000000000" pitchFamily="2" charset="-78"/>
              </a:rPr>
              <a:t>چارچوب و مدل مفهومی</a:t>
            </a:r>
            <a:endParaRPr lang="fa-IR">
              <a:ln w="0"/>
              <a:solidFill>
                <a:schemeClr val="accent1"/>
              </a:solidFill>
              <a:effectLst>
                <a:outerShdw blurRad="38100" dist="25400" dir="5400000" algn="ctr" rotWithShape="0">
                  <a:srgbClr val="6E747A">
                    <a:alpha val="43000"/>
                  </a:srgbClr>
                </a:outerShdw>
              </a:effectLst>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IDLotusNormal"/>
                <a:cs typeface="B Zar" panose="00000400000000000000" pitchFamily="2" charset="-78"/>
              </a:rPr>
              <a:t>با توجه به اهداف تحقیق حاضر، </a:t>
            </a:r>
            <a:r>
              <a:rPr lang="fa-IR" sz="3200" b="0" i="0" smtClean="0">
                <a:solidFill>
                  <a:srgbClr val="FF0000"/>
                </a:solidFill>
                <a:effectLst/>
                <a:latin typeface="IDLotusNormal"/>
                <a:cs typeface="B Zar" panose="00000400000000000000" pitchFamily="2" charset="-78"/>
              </a:rPr>
              <a:t>دو </a:t>
            </a:r>
            <a:r>
              <a:rPr lang="fa-IR" b="0" i="0" smtClean="0">
                <a:solidFill>
                  <a:srgbClr val="000000"/>
                </a:solidFill>
                <a:effectLst/>
                <a:latin typeface="IDLotusNormal"/>
                <a:cs typeface="B Zar" panose="00000400000000000000" pitchFamily="2" charset="-78"/>
              </a:rPr>
              <a:t>نظریة </a:t>
            </a:r>
            <a:r>
              <a:rPr lang="fa-IR" b="0" i="0" smtClean="0">
                <a:solidFill>
                  <a:srgbClr val="FF0000"/>
                </a:solidFill>
                <a:effectLst/>
                <a:latin typeface="IDLotusNormal"/>
                <a:cs typeface="B Zar" panose="00000400000000000000" pitchFamily="2" charset="-78"/>
              </a:rPr>
              <a:t>اعتماد سیاسی بریتزر </a:t>
            </a:r>
            <a:r>
              <a:rPr lang="fa-IR" b="0" i="0" smtClean="0">
                <a:solidFill>
                  <a:srgbClr val="000000"/>
                </a:solidFill>
                <a:effectLst/>
                <a:latin typeface="IDLotusNormal"/>
                <a:cs typeface="B Zar" panose="00000400000000000000" pitchFamily="2" charset="-78"/>
              </a:rPr>
              <a:t>و </a:t>
            </a:r>
            <a:r>
              <a:rPr lang="fa-IR" b="0" i="0" smtClean="0">
                <a:solidFill>
                  <a:srgbClr val="0070C0"/>
                </a:solidFill>
                <a:effectLst/>
                <a:latin typeface="IDLotusNormal"/>
                <a:cs typeface="B Zar" panose="00000400000000000000" pitchFamily="2" charset="-78"/>
              </a:rPr>
              <a:t>کارکرد رسانه (نقش سیاسی رسانه)</a:t>
            </a:r>
            <a:r>
              <a:rPr lang="fa-IR" b="0" i="0" smtClean="0">
                <a:solidFill>
                  <a:srgbClr val="000000"/>
                </a:solidFill>
                <a:effectLst/>
                <a:latin typeface="IDLotusNormal"/>
                <a:cs typeface="B Zar" panose="00000400000000000000" pitchFamily="2" charset="-78"/>
              </a:rPr>
              <a:t> مبنای تئوری ـ نظری قرار می گیرد و بنا بر اصول این دو نظریه؛ مدل مفهومی و متغیرهای تحقیق در شکل 1ارائه می شود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43624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52892" y="1181100"/>
            <a:ext cx="8141263" cy="5072063"/>
          </a:xfrm>
          <a:prstGeom prst="rect">
            <a:avLst/>
          </a:prstGeom>
        </p:spPr>
      </p:pic>
    </p:spTree>
    <p:extLst>
      <p:ext uri="{BB962C8B-B14F-4D97-AF65-F5344CB8AC3E}">
        <p14:creationId xmlns:p14="http://schemas.microsoft.com/office/powerpoint/2010/main" val="1550223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روششناسی تحقیق</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تحقیــق حاضر از نظر روش، کیفی، بــه لحاظ هدف، کاربردی و روش جمع آوری داده های آن،</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مصاحبة عمیق (پرسشــنامه باز نیمه ساختاریافته) اســت. تعداد نمونة مورد بررسی، </a:t>
            </a:r>
            <a:r>
              <a:rPr lang="fa-IR" sz="3200" b="0" i="0" smtClean="0">
                <a:solidFill>
                  <a:srgbClr val="0070C0"/>
                </a:solidFill>
                <a:effectLst/>
                <a:latin typeface="IDLotusNormal"/>
                <a:cs typeface="B Zar" panose="00000400000000000000" pitchFamily="2" charset="-78"/>
              </a:rPr>
              <a:t>12نفر</a:t>
            </a:r>
            <a:r>
              <a:rPr lang="fa-IR" b="0" i="0" smtClean="0">
                <a:solidFill>
                  <a:srgbClr val="000000"/>
                </a:solidFill>
                <a:effectLst/>
                <a:latin typeface="IDLotusNormal"/>
                <a:cs typeface="B Zar" panose="00000400000000000000" pitchFamily="2" charset="-78"/>
              </a:rPr>
              <a:t> از</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گروه نخبگان و کارشناســان سه حوزة علوم سیاسی، علوم ارتباطات اجتماعی و جامعه شناسی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بودند که به شیوة هدفمند و غیر تصادفی انتخاب شدند. تحصیلات و حوزه كاری این افراد در</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جدول 1آمده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701800" y="5014515"/>
            <a:ext cx="1320800" cy="1016397"/>
          </a:xfrm>
          <a:prstGeom prst="rect">
            <a:avLst/>
          </a:prstGeom>
        </p:spPr>
      </p:pic>
    </p:spTree>
    <p:extLst>
      <p:ext uri="{BB962C8B-B14F-4D97-AF65-F5344CB8AC3E}">
        <p14:creationId xmlns:p14="http://schemas.microsoft.com/office/powerpoint/2010/main" val="2415998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85925" y="2867819"/>
            <a:ext cx="8820150" cy="2266950"/>
          </a:xfrm>
          <a:prstGeom prst="rect">
            <a:avLst/>
          </a:prstGeom>
        </p:spPr>
      </p:pic>
    </p:spTree>
    <p:extLst>
      <p:ext uri="{BB962C8B-B14F-4D97-AF65-F5344CB8AC3E}">
        <p14:creationId xmlns:p14="http://schemas.microsoft.com/office/powerpoint/2010/main" val="3577004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95400" y="736600"/>
            <a:ext cx="10079679" cy="5974305"/>
          </a:xfrm>
          <a:prstGeom prst="rect">
            <a:avLst/>
          </a:prstGeom>
        </p:spPr>
      </p:pic>
    </p:spTree>
    <p:extLst>
      <p:ext uri="{BB962C8B-B14F-4D97-AF65-F5344CB8AC3E}">
        <p14:creationId xmlns:p14="http://schemas.microsoft.com/office/powerpoint/2010/main" val="2867589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اطلاعات جمع آوری شــده، در این مرحله از طریق تداعی معنا تحلیل شــدند. به این ترتیب که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تحلیل داده ها با خواندن مكرر داده ها آغاز شــد تا درك كاملی از آن ها به دســت آید. ســپس، با اســتفاده از روش تحلیل کیفی و کدگذاری، مقوله بندی و درنهایت، با توجه به فراوانی مقوله ها</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و مفاهیم عمده جمع بندی شده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4940300" y="4622800"/>
            <a:ext cx="2311400" cy="1168400"/>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0" i="0" smtClean="0">
                <a:solidFill>
                  <a:srgbClr val="0070C0"/>
                </a:solidFill>
                <a:effectLst/>
                <a:latin typeface="IDLotusNormal"/>
                <a:cs typeface="B Zar" panose="00000400000000000000" pitchFamily="2" charset="-78"/>
              </a:rPr>
              <a:t>خواندن مكرر داده ها</a:t>
            </a:r>
            <a:endParaRPr lang="fa-IR">
              <a:solidFill>
                <a:srgbClr val="0070C0"/>
              </a:solidFill>
            </a:endParaRPr>
          </a:p>
        </p:txBody>
      </p:sp>
    </p:spTree>
    <p:extLst>
      <p:ext uri="{BB962C8B-B14F-4D97-AF65-F5344CB8AC3E}">
        <p14:creationId xmlns:p14="http://schemas.microsoft.com/office/powerpoint/2010/main" val="2416439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0070C0"/>
                </a:solidFill>
                <a:effectLst/>
                <a:latin typeface="IDRoyaBold"/>
                <a:cs typeface="B Zar" panose="00000400000000000000" pitchFamily="2" charset="-78"/>
              </a:rPr>
              <a:t>سنجش اعتماد و اعتبار تحقیق</a:t>
            </a:r>
            <a:r>
              <a:rPr lang="fa-IR" smtClean="0">
                <a:solidFill>
                  <a:srgbClr val="0070C0"/>
                </a:solidFill>
                <a:cs typeface="B Zar" panose="00000400000000000000" pitchFamily="2" charset="-78"/>
              </a:rPr>
              <a:t> </a:t>
            </a:r>
            <a:endParaRPr lang="fa-IR">
              <a:solidFill>
                <a:srgbClr val="0070C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توقف جمع آوری داده ها، با رســیدن به اشــباع نظری، دربرگیرندگی بالای سؤال های مصاحبه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و نظرتأییدی اســتادان و تازگی تحقیق از لحاظ روش، ملاک و معیار ســنجش پایایی و روایی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تحقیق قرار گرفت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Rectangle 3"/>
          <p:cNvSpPr/>
          <p:nvPr/>
        </p:nvSpPr>
        <p:spPr>
          <a:xfrm>
            <a:off x="1123749" y="5075535"/>
            <a:ext cx="3619902" cy="923330"/>
          </a:xfrm>
          <a:prstGeom prst="rect">
            <a:avLst/>
          </a:prstGeom>
          <a:noFill/>
        </p:spPr>
        <p:txBody>
          <a:bodyPr wrap="none" lIns="91440" tIns="45720" rIns="91440" bIns="45720">
            <a:spAutoFit/>
          </a:bodyPr>
          <a:lstStyle/>
          <a:p>
            <a:pPr algn="ctr"/>
            <a:r>
              <a:rPr lang="fa-IR" sz="5400" b="1" i="0"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IDLotusNormal"/>
                <a:cs typeface="B Zar" panose="00000400000000000000" pitchFamily="2" charset="-78"/>
              </a:rPr>
              <a:t>اشــباع نظری</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59569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srgbClr val="000000"/>
                </a:solidFill>
                <a:latin typeface="IDLotusNormal"/>
                <a:cs typeface="B Zar" panose="00000400000000000000" pitchFamily="2" charset="-78"/>
              </a:rPr>
              <a:t>از طرفی اعتماد، یکی از منابع کلیدی برای توســعة جوامع مدرن اســت. به همین ترتیب،</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اعتماد </a:t>
            </a:r>
            <a:r>
              <a:rPr lang="fa-IR" sz="2600" smtClean="0">
                <a:solidFill>
                  <a:srgbClr val="000000"/>
                </a:solidFill>
                <a:latin typeface="IDLotusNormal"/>
                <a:cs typeface="B Zar" panose="00000400000000000000" pitchFamily="2" charset="-78"/>
              </a:rPr>
              <a:t>سیاسی</a:t>
            </a:r>
            <a:r>
              <a:rPr lang="fa-IR" sz="2600">
                <a:solidFill>
                  <a:srgbClr val="000000"/>
                </a:solidFill>
                <a:latin typeface="IDLotusNormal"/>
                <a:cs typeface="B Zar" panose="00000400000000000000" pitchFamily="2" charset="-78"/>
              </a:rPr>
              <a:t>، اعتماد به دولت توصیف می شود. (زن </a:t>
            </a:r>
            <a:r>
              <a:rPr lang="fa-IR" sz="700">
                <a:solidFill>
                  <a:srgbClr val="000000"/>
                </a:solidFill>
                <a:latin typeface="IDLotusNormal"/>
                <a:cs typeface="B Zar" panose="00000400000000000000" pitchFamily="2" charset="-78"/>
              </a:rPr>
              <a:t>1</a:t>
            </a:r>
            <a:r>
              <a:rPr lang="fa-IR" sz="2600">
                <a:solidFill>
                  <a:srgbClr val="000000"/>
                </a:solidFill>
                <a:latin typeface="IDLotusNormal"/>
                <a:cs typeface="B Zar" panose="00000400000000000000" pitchFamily="2" charset="-78"/>
              </a:rPr>
              <a:t>و همکاران، .2019) نبود اعتماد سیاسی موجب می شــود، شــهروندان نسبت به سیستم سیاســی خود </a:t>
            </a:r>
            <a:r>
              <a:rPr lang="fa-IR" sz="2600">
                <a:solidFill>
                  <a:srgbClr val="FF0000"/>
                </a:solidFill>
                <a:latin typeface="IDLotusNormal"/>
                <a:cs typeface="B Zar" panose="00000400000000000000" pitchFamily="2" charset="-78"/>
              </a:rPr>
              <a:t>بدبین</a:t>
            </a:r>
            <a:r>
              <a:rPr lang="fa-IR" sz="2600">
                <a:solidFill>
                  <a:srgbClr val="000000"/>
                </a:solidFill>
                <a:latin typeface="IDLotusNormal"/>
                <a:cs typeface="B Zar" panose="00000400000000000000" pitchFamily="2" charset="-78"/>
              </a:rPr>
              <a:t> و از وضع موجود </a:t>
            </a:r>
            <a:r>
              <a:rPr lang="fa-IR" sz="2600">
                <a:solidFill>
                  <a:srgbClr val="FF0000"/>
                </a:solidFill>
                <a:latin typeface="IDLotusNormal"/>
                <a:cs typeface="B Zar" panose="00000400000000000000" pitchFamily="2" charset="-78"/>
              </a:rPr>
              <a:t>ناراضی</a:t>
            </a:r>
            <a:r>
              <a:rPr lang="fa-IR" sz="2600">
                <a:solidFill>
                  <a:srgbClr val="000000"/>
                </a:solidFill>
                <a:latin typeface="IDLotusNormal"/>
                <a:cs typeface="B Zar" panose="00000400000000000000" pitchFamily="2" charset="-78"/>
              </a:rPr>
              <a:t> شــوند (مارتینی و کوارانتا .2020) ،</a:t>
            </a:r>
            <a:r>
              <a:rPr lang="fa-IR" sz="700">
                <a:solidFill>
                  <a:srgbClr val="000000"/>
                </a:solidFill>
                <a:latin typeface="IDLotusNormal"/>
                <a:cs typeface="B Zar" panose="00000400000000000000" pitchFamily="2" charset="-78"/>
              </a:rPr>
              <a:t>2</a:t>
            </a:r>
            <a:r>
              <a:rPr lang="fa-IR" sz="2600">
                <a:solidFill>
                  <a:srgbClr val="000000"/>
                </a:solidFill>
                <a:latin typeface="IDLotusNormal"/>
                <a:cs typeface="B Zar" panose="00000400000000000000" pitchFamily="2" charset="-78"/>
              </a:rPr>
              <a:t>همچنین عدم اعتماد سیاســی، می تواند به از دســت دادن قدرت سیاسی حاکمان فعلی منجر شود (نیوتن </a:t>
            </a:r>
            <a:r>
              <a:rPr lang="fa-IR" sz="700">
                <a:solidFill>
                  <a:srgbClr val="000000"/>
                </a:solidFill>
                <a:latin typeface="IDLotusNormal"/>
                <a:cs typeface="B Zar" panose="00000400000000000000" pitchFamily="2" charset="-78"/>
              </a:rPr>
              <a:t>3</a:t>
            </a:r>
            <a:r>
              <a:rPr lang="fa-IR" sz="2600">
                <a:solidFill>
                  <a:srgbClr val="000000"/>
                </a:solidFill>
                <a:latin typeface="IDLotusNormal"/>
                <a:cs typeface="B Zar" panose="00000400000000000000" pitchFamily="2" charset="-78"/>
              </a:rPr>
              <a:t>و همکاران، 2018)</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01912" y="4001294"/>
            <a:ext cx="7343775" cy="2028825"/>
          </a:xfrm>
          <a:prstGeom prst="rect">
            <a:avLst/>
          </a:prstGeom>
        </p:spPr>
      </p:pic>
    </p:spTree>
    <p:extLst>
      <p:ext uri="{BB962C8B-B14F-4D97-AF65-F5344CB8AC3E}">
        <p14:creationId xmlns:p14="http://schemas.microsoft.com/office/powerpoint/2010/main" val="886824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یافته های تحقیق</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IDLotusNormal"/>
                <a:cs typeface="B Zar" panose="00000400000000000000" pitchFamily="2" charset="-78"/>
              </a:rPr>
              <a:t>بررســی داده های  ســؤال باز نیمه ســاختاریافتة تحقیــق، حاصل از </a:t>
            </a:r>
            <a:r>
              <a:rPr lang="fa-IR" sz="3600" b="0" i="0" smtClean="0">
                <a:solidFill>
                  <a:srgbClr val="0070C0"/>
                </a:solidFill>
                <a:effectLst/>
                <a:latin typeface="IDLotusNormal"/>
                <a:cs typeface="B Zar" panose="00000400000000000000" pitchFamily="2" charset="-78"/>
              </a:rPr>
              <a:t>مصاحبــة عمیق </a:t>
            </a:r>
            <a:r>
              <a:rPr lang="fa-IR" b="0" i="0" smtClean="0">
                <a:solidFill>
                  <a:srgbClr val="000000"/>
                </a:solidFill>
                <a:effectLst/>
                <a:latin typeface="IDLotusNormal"/>
                <a:cs typeface="B Zar" panose="00000400000000000000" pitchFamily="2" charset="-78"/>
              </a:rPr>
              <a:t>با گروه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کارشناســان، درکل، ما را به پاسخ ها و یافته های کلیدی رساند (استخراج 94مفهوم، 86مقولة</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فرعی و 15مقولة اصلی) که در ادامه ارائه می شود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87500" y="4301331"/>
            <a:ext cx="1422400" cy="1094581"/>
          </a:xfrm>
          <a:prstGeom prst="rect">
            <a:avLst/>
          </a:prstGeom>
        </p:spPr>
      </p:pic>
      <p:pic>
        <p:nvPicPr>
          <p:cNvPr id="5" name="Picture 4"/>
          <p:cNvPicPr>
            <a:picLocks noChangeAspect="1"/>
          </p:cNvPicPr>
          <p:nvPr/>
        </p:nvPicPr>
        <p:blipFill>
          <a:blip r:embed="rId3"/>
          <a:stretch>
            <a:fillRect/>
          </a:stretch>
        </p:blipFill>
        <p:spPr>
          <a:xfrm>
            <a:off x="4686300" y="4486528"/>
            <a:ext cx="1530350" cy="856996"/>
          </a:xfrm>
          <a:prstGeom prst="rect">
            <a:avLst/>
          </a:prstGeom>
        </p:spPr>
      </p:pic>
      <p:pic>
        <p:nvPicPr>
          <p:cNvPr id="6" name="Picture 5"/>
          <p:cNvPicPr>
            <a:picLocks noChangeAspect="1"/>
          </p:cNvPicPr>
          <p:nvPr/>
        </p:nvPicPr>
        <p:blipFill>
          <a:blip r:embed="rId4"/>
          <a:stretch>
            <a:fillRect/>
          </a:stretch>
        </p:blipFill>
        <p:spPr>
          <a:xfrm>
            <a:off x="7893050" y="4468812"/>
            <a:ext cx="1215588" cy="935433"/>
          </a:xfrm>
          <a:prstGeom prst="rect">
            <a:avLst/>
          </a:prstGeom>
        </p:spPr>
      </p:pic>
    </p:spTree>
    <p:extLst>
      <p:ext uri="{BB962C8B-B14F-4D97-AF65-F5344CB8AC3E}">
        <p14:creationId xmlns:p14="http://schemas.microsoft.com/office/powerpoint/2010/main" val="1158784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عناصر تاثیرگذار بر اعتماد سیاسی</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در خصوص عناصر تأثیرگذار بر اعتماد سیاســی، 29مفهوم احصا شد، همان طور كه در جدول</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2آمده است، این مفاهیم به 22مقوله و درنهایت به 3مقولة عمده تبدیل شد. طبق نظر خبرگان،</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مبارزه با فســاد؛ شــادابی و نشــاط و امید به آینده؛ رفع مشــكلات معیشــتی مردم؛ همدلی بین</a:t>
            </a:r>
            <a:r>
              <a:rPr lang="fa-IR" smtClean="0">
                <a:cs typeface="B Zar" panose="00000400000000000000" pitchFamily="2" charset="-78"/>
              </a:rPr>
              <a:t> </a:t>
            </a:r>
            <a:r>
              <a:rPr lang="fa-IR" smtClean="0">
                <a:cs typeface="B Zar" panose="00000400000000000000" pitchFamily="2" charset="-78"/>
              </a:rPr>
              <a:t>مســئولان، علی رغم داشتن دیدگاه های مختلف، جهت خدمت به مردم؛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85875" y="4186272"/>
            <a:ext cx="1406525" cy="944528"/>
          </a:xfrm>
          <a:prstGeom prst="rect">
            <a:avLst/>
          </a:prstGeom>
        </p:spPr>
      </p:pic>
    </p:spTree>
    <p:extLst>
      <p:ext uri="{BB962C8B-B14F-4D97-AF65-F5344CB8AC3E}">
        <p14:creationId xmlns:p14="http://schemas.microsoft.com/office/powerpoint/2010/main" val="1826554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تلاش </a:t>
            </a:r>
            <a:r>
              <a:rPr lang="fa-IR">
                <a:cs typeface="B Zar" panose="00000400000000000000" pitchFamily="2" charset="-78"/>
              </a:rPr>
              <a:t>مسئولان</a:t>
            </a:r>
            <a:r>
              <a:rPr lang="fa-IR">
                <a:cs typeface="B Zar" panose="00000400000000000000" pitchFamily="2" charset="-78"/>
              </a:rPr>
              <a:t>، </a:t>
            </a:r>
            <a:r>
              <a:rPr lang="fa-IR" smtClean="0">
                <a:cs typeface="B Zar" panose="00000400000000000000" pitchFamily="2" charset="-78"/>
              </a:rPr>
              <a:t>جهت بهبــود </a:t>
            </a:r>
            <a:r>
              <a:rPr lang="fa-IR">
                <a:cs typeface="B Zar" panose="00000400000000000000" pitchFamily="2" charset="-78"/>
              </a:rPr>
              <a:t>وضعیت معیشــتی مردم و عزم دولــت در پیگیری مطالبات مردمــی از مهم </a:t>
            </a:r>
            <a:r>
              <a:rPr lang="fa-IR">
                <a:cs typeface="B Zar" panose="00000400000000000000" pitchFamily="2" charset="-78"/>
              </a:rPr>
              <a:t>ترین </a:t>
            </a:r>
            <a:r>
              <a:rPr lang="fa-IR" smtClean="0">
                <a:cs typeface="B Zar" panose="00000400000000000000" pitchFamily="2" charset="-78"/>
              </a:rPr>
              <a:t>عناصر ارتقادهندة </a:t>
            </a:r>
            <a:r>
              <a:rPr lang="fa-IR">
                <a:cs typeface="B Zar" panose="00000400000000000000" pitchFamily="2" charset="-78"/>
              </a:rPr>
              <a:t>اعتماد سیاسی است. در كل، طبق نظر خبرگان، مقوله های مرتبط با </a:t>
            </a:r>
            <a:r>
              <a:rPr lang="fa-IR">
                <a:cs typeface="B Zar" panose="00000400000000000000" pitchFamily="2" charset="-78"/>
              </a:rPr>
              <a:t>عناصر </a:t>
            </a:r>
            <a:r>
              <a:rPr lang="fa-IR" smtClean="0">
                <a:cs typeface="B Zar" panose="00000400000000000000" pitchFamily="2" charset="-78"/>
              </a:rPr>
              <a:t>اقتصادی نیز</a:t>
            </a:r>
            <a:r>
              <a:rPr lang="fa-IR">
                <a:cs typeface="B Zar" panose="00000400000000000000" pitchFamily="2" charset="-78"/>
              </a:rPr>
              <a:t>، </a:t>
            </a:r>
            <a:r>
              <a:rPr lang="fa-IR">
                <a:solidFill>
                  <a:srgbClr val="0070C0"/>
                </a:solidFill>
                <a:cs typeface="B Zar" panose="00000400000000000000" pitchFamily="2" charset="-78"/>
              </a:rPr>
              <a:t>میانگین فراوانی </a:t>
            </a:r>
            <a:r>
              <a:rPr lang="fa-IR">
                <a:cs typeface="B Zar" panose="00000400000000000000" pitchFamily="2" charset="-78"/>
              </a:rPr>
              <a:t>بیشتری نسبت به عناصر اجتماعی فرهنگی و عناصر </a:t>
            </a:r>
            <a:r>
              <a:rPr lang="fa-IR">
                <a:cs typeface="B Zar" panose="00000400000000000000" pitchFamily="2" charset="-78"/>
              </a:rPr>
              <a:t>سیاسی </a:t>
            </a:r>
            <a:r>
              <a:rPr lang="fa-IR" smtClean="0">
                <a:cs typeface="B Zar" panose="00000400000000000000" pitchFamily="2" charset="-78"/>
              </a:rPr>
              <a:t>داشتند. </a:t>
            </a:r>
          </a:p>
          <a:p>
            <a:pPr algn="just"/>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93717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92312" y="1881188"/>
            <a:ext cx="8692656" cy="3405981"/>
          </a:xfrm>
          <a:prstGeom prst="rect">
            <a:avLst/>
          </a:prstGeom>
        </p:spPr>
      </p:pic>
    </p:spTree>
    <p:extLst>
      <p:ext uri="{BB962C8B-B14F-4D97-AF65-F5344CB8AC3E}">
        <p14:creationId xmlns:p14="http://schemas.microsoft.com/office/powerpoint/2010/main" val="3557541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81200" y="465226"/>
            <a:ext cx="8940800" cy="6054637"/>
          </a:xfrm>
          <a:prstGeom prst="rect">
            <a:avLst/>
          </a:prstGeom>
        </p:spPr>
      </p:pic>
    </p:spTree>
    <p:extLst>
      <p:ext uri="{BB962C8B-B14F-4D97-AF65-F5344CB8AC3E}">
        <p14:creationId xmlns:p14="http://schemas.microsoft.com/office/powerpoint/2010/main" val="4163408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39850" y="873877"/>
            <a:ext cx="9512300" cy="4980030"/>
          </a:xfrm>
          <a:prstGeom prst="rect">
            <a:avLst/>
          </a:prstGeom>
        </p:spPr>
      </p:pic>
    </p:spTree>
    <p:extLst>
      <p:ext uri="{BB962C8B-B14F-4D97-AF65-F5344CB8AC3E}">
        <p14:creationId xmlns:p14="http://schemas.microsoft.com/office/powerpoint/2010/main" val="3929368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0070C0"/>
                </a:solidFill>
                <a:effectLst/>
                <a:latin typeface="IDRoyaBold"/>
                <a:cs typeface="B Zar" panose="00000400000000000000" pitchFamily="2" charset="-78"/>
              </a:rPr>
              <a:t>راهكارها و الزامهای رسانهها برای افزایش اعتماد سیاسی</a:t>
            </a:r>
            <a:endParaRPr lang="fa-IR">
              <a:solidFill>
                <a:srgbClr val="0070C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در خصــوص الزام ها و راهكارهای رســانه ای مؤثر و افزایش دهندة اعتماد سیاســی، طبق نظر خبرگان، </a:t>
            </a:r>
            <a:r>
              <a:rPr lang="fa-IR" sz="3600" b="0" i="0" smtClean="0">
                <a:solidFill>
                  <a:srgbClr val="0070C0"/>
                </a:solidFill>
                <a:effectLst/>
                <a:latin typeface="IDLotusNormal"/>
                <a:cs typeface="B Zar" panose="00000400000000000000" pitchFamily="2" charset="-78"/>
              </a:rPr>
              <a:t>16</a:t>
            </a:r>
            <a:r>
              <a:rPr lang="fa-IR" b="0" i="0" smtClean="0">
                <a:solidFill>
                  <a:srgbClr val="000000"/>
                </a:solidFill>
                <a:effectLst/>
                <a:latin typeface="IDLotusNormal"/>
                <a:cs typeface="B Zar" panose="00000400000000000000" pitchFamily="2" charset="-78"/>
              </a:rPr>
              <a:t>مفهوم احصا شد كه در مرحلة بعد این مفاهیم طبق جدول 3در 15مقوله و 4مقولة عمده دسته بندی شده اند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93666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93740" y="736600"/>
            <a:ext cx="10333060" cy="5730563"/>
          </a:xfrm>
          <a:prstGeom prst="rect">
            <a:avLst/>
          </a:prstGeom>
        </p:spPr>
      </p:pic>
    </p:spTree>
    <p:extLst>
      <p:ext uri="{BB962C8B-B14F-4D97-AF65-F5344CB8AC3E}">
        <p14:creationId xmlns:p14="http://schemas.microsoft.com/office/powerpoint/2010/main" val="4285960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81187" y="1257300"/>
            <a:ext cx="8627925" cy="5049044"/>
          </a:xfrm>
          <a:prstGeom prst="rect">
            <a:avLst/>
          </a:prstGeom>
        </p:spPr>
      </p:pic>
    </p:spTree>
    <p:extLst>
      <p:ext uri="{BB962C8B-B14F-4D97-AF65-F5344CB8AC3E}">
        <p14:creationId xmlns:p14="http://schemas.microsoft.com/office/powerpoint/2010/main" val="275336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نقاط ضعف و قوت صداوسیما در اعتمادسازی سیاسی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IDLotusNormal"/>
                <a:cs typeface="B Zar" panose="00000400000000000000" pitchFamily="2" charset="-78"/>
              </a:rPr>
              <a:t>در جدول ،4ابتدا ضعف ها و سپس نقاط قوت صداوسیما در اعتمادسازی ارائه شده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88655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در بیشــتر جوامع، به دلیل عواملی نظیر از خود بیگانگی، فقدان ســرمایة اجتماعی، وجود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رســانه های انتقادی و به ویژه عدم پاسخگویی نهادها و ســازمان های عمومی، میزان اعتماد به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دولت و سازمان های تابعه کاهش یافته است. متأسفانه در ایران نیز مشكلات اقتصادی اخیر از</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یك سو و به صورت مضاعف، عملكرد نامناسب برخی از مسئولان از سوی دیگر، موجب شده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تا شاهد روند كاهش اعتماد مردم به دولتمردان و حاكمیت باشیم</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35200" y="4711700"/>
            <a:ext cx="2463800" cy="8128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0" i="0" smtClean="0">
                <a:solidFill>
                  <a:srgbClr val="FF0000"/>
                </a:solidFill>
                <a:effectLst/>
                <a:latin typeface="IDLotusNormal"/>
                <a:cs typeface="B Zar" panose="00000400000000000000" pitchFamily="2" charset="-78"/>
              </a:rPr>
              <a:t>عملكرد نامناسب برخی از مسئولان</a:t>
            </a:r>
            <a:endParaRPr lang="fa-IR">
              <a:solidFill>
                <a:srgbClr val="FF0000"/>
              </a:solidFill>
            </a:endParaRPr>
          </a:p>
        </p:txBody>
      </p:sp>
      <p:sp>
        <p:nvSpPr>
          <p:cNvPr id="5" name="Flowchart: Process 4"/>
          <p:cNvSpPr/>
          <p:nvPr/>
        </p:nvSpPr>
        <p:spPr>
          <a:xfrm>
            <a:off x="6832600" y="4711700"/>
            <a:ext cx="2387600" cy="8128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0" i="0" smtClean="0">
                <a:solidFill>
                  <a:srgbClr val="FF0000"/>
                </a:solidFill>
                <a:effectLst/>
                <a:latin typeface="IDLotusNormal"/>
                <a:cs typeface="B Zar" panose="00000400000000000000" pitchFamily="2" charset="-78"/>
              </a:rPr>
              <a:t>مشكلات اقتصادی</a:t>
            </a:r>
            <a:endParaRPr lang="fa-IR">
              <a:solidFill>
                <a:srgbClr val="FF0000"/>
              </a:solidFill>
            </a:endParaRPr>
          </a:p>
        </p:txBody>
      </p:sp>
      <p:sp>
        <p:nvSpPr>
          <p:cNvPr id="6" name="Plus 5"/>
          <p:cNvSpPr/>
          <p:nvPr/>
        </p:nvSpPr>
        <p:spPr>
          <a:xfrm>
            <a:off x="5391150" y="4851400"/>
            <a:ext cx="7493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62843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57300" y="596703"/>
            <a:ext cx="9042400" cy="5885060"/>
          </a:xfrm>
          <a:prstGeom prst="rect">
            <a:avLst/>
          </a:prstGeom>
        </p:spPr>
      </p:pic>
    </p:spTree>
    <p:extLst>
      <p:ext uri="{BB962C8B-B14F-4D97-AF65-F5344CB8AC3E}">
        <p14:creationId xmlns:p14="http://schemas.microsoft.com/office/powerpoint/2010/main" val="2438922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33500" y="621962"/>
            <a:ext cx="9664700" cy="6075701"/>
          </a:xfrm>
          <a:prstGeom prst="rect">
            <a:avLst/>
          </a:prstGeom>
        </p:spPr>
      </p:pic>
    </p:spTree>
    <p:extLst>
      <p:ext uri="{BB962C8B-B14F-4D97-AF65-F5344CB8AC3E}">
        <p14:creationId xmlns:p14="http://schemas.microsoft.com/office/powerpoint/2010/main" val="251134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39800" y="630110"/>
            <a:ext cx="9550399" cy="5699253"/>
          </a:xfrm>
          <a:prstGeom prst="rect">
            <a:avLst/>
          </a:prstGeom>
        </p:spPr>
      </p:pic>
    </p:spTree>
    <p:extLst>
      <p:ext uri="{BB962C8B-B14F-4D97-AF65-F5344CB8AC3E}">
        <p14:creationId xmlns:p14="http://schemas.microsoft.com/office/powerpoint/2010/main" val="4107627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0000"/>
                </a:solidFill>
                <a:effectLst/>
                <a:latin typeface="IDLotusNormal"/>
                <a:cs typeface="B Zar" panose="00000400000000000000" pitchFamily="2" charset="-78"/>
              </a:rPr>
              <a:t>در جدول 5مفاهیم و مقوله های به دســت آمده از پاســخ های کارشناســان، در سه مقولة عمده</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دسته بندی شده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843662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806700" y="876300"/>
            <a:ext cx="8292751" cy="5179383"/>
          </a:xfrm>
          <a:prstGeom prst="rect">
            <a:avLst/>
          </a:prstGeom>
        </p:spPr>
      </p:pic>
    </p:spTree>
    <p:extLst>
      <p:ext uri="{BB962C8B-B14F-4D97-AF65-F5344CB8AC3E}">
        <p14:creationId xmlns:p14="http://schemas.microsoft.com/office/powerpoint/2010/main" val="2045169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11337" y="1854200"/>
            <a:ext cx="8903199" cy="3888581"/>
          </a:xfrm>
          <a:prstGeom prst="rect">
            <a:avLst/>
          </a:prstGeom>
        </p:spPr>
      </p:pic>
    </p:spTree>
    <p:extLst>
      <p:ext uri="{BB962C8B-B14F-4D97-AF65-F5344CB8AC3E}">
        <p14:creationId xmlns:p14="http://schemas.microsoft.com/office/powerpoint/2010/main" val="18781182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33537" y="2146300"/>
            <a:ext cx="9387844" cy="3628231"/>
          </a:xfrm>
          <a:prstGeom prst="rect">
            <a:avLst/>
          </a:prstGeom>
        </p:spPr>
      </p:pic>
    </p:spTree>
    <p:extLst>
      <p:ext uri="{BB962C8B-B14F-4D97-AF65-F5344CB8AC3E}">
        <p14:creationId xmlns:p14="http://schemas.microsoft.com/office/powerpoint/2010/main" val="1512456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پس از بررسی نقاط قوت و ضعف مطرح شده در تحقیق، نتایج به دست آمده، مطابق با جدول ، 5 نشــان می دهد كه صداوســیما جهت افزایش اعتماد سیاســی، در مقولة ســاختار و تشكیلات، دارای مزایایی همچون نیروهای خلاق و شــجاع، تجهیزات فنی مناســب، اســتقلال از قوای سه گانه، تنوع و تكثر در شبكه های مختلف، مدیران متعهد و متخصص و مهم تر از همه نداشتن رقیب هم وزن اســت؛ اما در خصوص مقولة ساختار تشكیلات، داشتن ساختار گسترده و عدم انسجام سیاست های درون بخشی و نداشــتن استقلال در خصوص تصمیم گیری پخش اخبار، به خصوص در مواقع خاص و بحرانی مهم ترین نقاط ضعف صداوسیما هستند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1066800" y="5029199"/>
            <a:ext cx="3035300" cy="1033463"/>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0" i="0" smtClean="0">
                <a:solidFill>
                  <a:srgbClr val="0070C0"/>
                </a:solidFill>
                <a:effectLst/>
                <a:latin typeface="IDLotusNormal"/>
                <a:cs typeface="B Zar" panose="00000400000000000000" pitchFamily="2" charset="-78"/>
              </a:rPr>
              <a:t>ساختار تشكیلات</a:t>
            </a:r>
            <a:endParaRPr lang="fa-IR" sz="2400">
              <a:solidFill>
                <a:srgbClr val="0070C0"/>
              </a:solidFill>
            </a:endParaRPr>
          </a:p>
        </p:txBody>
      </p:sp>
    </p:spTree>
    <p:extLst>
      <p:ext uri="{BB962C8B-B14F-4D97-AF65-F5344CB8AC3E}">
        <p14:creationId xmlns:p14="http://schemas.microsoft.com/office/powerpoint/2010/main" val="658563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در زمینة كارآمدی و ناكارآمدی صداوســیما، محافظه كاری مدیران ارشد تصمیم ساز، عدم توفیق در برندسازی در شبكه های اجتماعی، توجه ناكافی به استقلال فرهنگی و هویت ایرانی ـ اسلامی و عدم مخاطب محوری از مهم ترین نقاط ضعف سازمان است. در همین راستا، داشتن شــبكه های تخصصی و همچنین پتانســیل ارتقاء سواد رســانه ای مردم و مسئولان از مهم ترین نقاط قوت ســازمان به شمار می رود. </a:t>
            </a:r>
            <a:r>
              <a:rPr lang="fa-IR" sz="3200" b="0" i="0" smtClean="0">
                <a:solidFill>
                  <a:srgbClr val="0070C0"/>
                </a:solidFill>
                <a:effectLst/>
                <a:latin typeface="IDLotusNormal"/>
                <a:cs typeface="B Zar" panose="00000400000000000000" pitchFamily="2" charset="-78"/>
              </a:rPr>
              <a:t>سواد رســانه ای </a:t>
            </a:r>
            <a:r>
              <a:rPr lang="fa-IR" b="0" i="0" smtClean="0">
                <a:solidFill>
                  <a:srgbClr val="000000"/>
                </a:solidFill>
                <a:effectLst/>
                <a:latin typeface="IDLotusNormal"/>
                <a:cs typeface="B Zar" panose="00000400000000000000" pitchFamily="2" charset="-78"/>
              </a:rPr>
              <a:t>این قابلیت را دارد که فرصت هایی برای دموکراســی، مشــارکت گفتمان و اعتماد به نظام سیاســی در عصر جوامع چندرسانه ای ایجاد می کند (اسدپور و مرادی، 1399، 74)</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25637" y="4395409"/>
            <a:ext cx="4564063" cy="2111753"/>
          </a:xfrm>
          <a:prstGeom prst="rect">
            <a:avLst/>
          </a:prstGeom>
        </p:spPr>
      </p:pic>
    </p:spTree>
    <p:extLst>
      <p:ext uri="{BB962C8B-B14F-4D97-AF65-F5344CB8AC3E}">
        <p14:creationId xmlns:p14="http://schemas.microsoft.com/office/powerpoint/2010/main" val="856810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در زمینة بازنمایی رســانه ای، وجود مخاطبان گستردة فارســی زبان، تولید محتوا در فضای مجــازی و تفســیر و تحلیــل اخبــار از مهم ترین نقاط قوت ســازمان اســت. در همین زمینه، ســوگیری های آشكار و عدم بهره گیری از تكنیك های القای رسانه ای و عدم جریان سازی مؤثر و بازنمایی ضعیف رسانه ای از نقاط ضعف صداو سیما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3467100" y="4017963"/>
            <a:ext cx="5257800" cy="21590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0" i="0" smtClean="0">
                <a:solidFill>
                  <a:srgbClr val="FF0000"/>
                </a:solidFill>
                <a:effectLst/>
                <a:latin typeface="IDLotusNormal"/>
                <a:cs typeface="B Zar" panose="00000400000000000000" pitchFamily="2" charset="-78"/>
              </a:rPr>
              <a:t>ســوگیری های آشكار </a:t>
            </a:r>
          </a:p>
          <a:p>
            <a:pPr algn="ctr"/>
            <a:r>
              <a:rPr lang="fa-IR" sz="2400" b="0" i="0" smtClean="0">
                <a:solidFill>
                  <a:srgbClr val="FF0000"/>
                </a:solidFill>
                <a:effectLst/>
                <a:latin typeface="IDLotusNormal"/>
                <a:cs typeface="B Zar" panose="00000400000000000000" pitchFamily="2" charset="-78"/>
              </a:rPr>
              <a:t> عدم بهره گیری از تكنیك های القای رسانه ای </a:t>
            </a:r>
          </a:p>
          <a:p>
            <a:pPr algn="ctr"/>
            <a:r>
              <a:rPr lang="fa-IR" sz="2400" b="0" i="0" smtClean="0">
                <a:solidFill>
                  <a:srgbClr val="FF0000"/>
                </a:solidFill>
                <a:effectLst/>
                <a:latin typeface="IDLotusNormal"/>
                <a:cs typeface="B Zar" panose="00000400000000000000" pitchFamily="2" charset="-78"/>
              </a:rPr>
              <a:t> عدم جریان سازی مؤثر </a:t>
            </a:r>
          </a:p>
          <a:p>
            <a:pPr algn="ctr"/>
            <a:r>
              <a:rPr lang="fa-IR" sz="2400" b="0" i="0" smtClean="0">
                <a:solidFill>
                  <a:srgbClr val="FF0000"/>
                </a:solidFill>
                <a:effectLst/>
                <a:latin typeface="IDLotusNormal"/>
                <a:cs typeface="B Zar" panose="00000400000000000000" pitchFamily="2" charset="-78"/>
              </a:rPr>
              <a:t> بازنمایی ضعیف رسانه ای</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300882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جمهوری اسلامی ایران، به دلیل تضاد منافع خود با كشورهای قدرتمند جهان، همواره مورد</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آماج دشــمنی ها بوده اســت و در حال حاضر جنگ رســانه ای تمام عیاری را تجربه می کند كه از مهم ترین اهداف آن، تضعیف حاكمیت و كاهش اعتماد مردم به نظام است. رهبر معظم، در بیانیة گام دوم انقلاب، كه در آستانة چهل سالگی انقلاب اسلامی ایران تبیین و ابلاغ كرده اند، به موضوع اهمیت امید به آینده و همچنین نقش رسانه های مختلف در تخریب آن اشاره داشته و می فرمایند:</a:t>
            </a:r>
          </a:p>
          <a:p>
            <a:pPr algn="just"/>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19199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202112" y="2561714"/>
            <a:ext cx="4598988" cy="3060417"/>
          </a:xfrm>
          <a:prstGeom prst="rect">
            <a:avLst/>
          </a:prstGeom>
        </p:spPr>
      </p:pic>
    </p:spTree>
    <p:extLst>
      <p:ext uri="{BB962C8B-B14F-4D97-AF65-F5344CB8AC3E}">
        <p14:creationId xmlns:p14="http://schemas.microsoft.com/office/powerpoint/2010/main" val="1935857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0070C0"/>
                </a:solidFill>
                <a:effectLst/>
                <a:latin typeface="IDRoyaBold"/>
                <a:cs typeface="B Zar" panose="00000400000000000000" pitchFamily="2" charset="-78"/>
              </a:rPr>
              <a:t>نتیجه گیری</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b="0" i="0" smtClean="0">
                <a:solidFill>
                  <a:srgbClr val="000000"/>
                </a:solidFill>
                <a:effectLst/>
                <a:latin typeface="IDLotusNormal"/>
                <a:cs typeface="B Zar" panose="00000400000000000000" pitchFamily="2" charset="-78"/>
              </a:rPr>
              <a:t>مســائل اجتماعی، دامنة گســترده ای دارند و حل آن ها به شناخت ریشــه های ظریف، عمیق و</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ارتباط دقیق تر و </a:t>
            </a:r>
            <a:r>
              <a:rPr lang="fa-IR" b="0" i="0" smtClean="0">
                <a:solidFill>
                  <a:srgbClr val="FF0000"/>
                </a:solidFill>
                <a:effectLst/>
                <a:latin typeface="IDLotusNormal"/>
                <a:cs typeface="B Zar" panose="00000400000000000000" pitchFamily="2" charset="-78"/>
              </a:rPr>
              <a:t>به ظاهر نامرئی </a:t>
            </a:r>
            <a:r>
              <a:rPr lang="fa-IR" b="0" i="0" smtClean="0">
                <a:solidFill>
                  <a:srgbClr val="000000"/>
                </a:solidFill>
                <a:effectLst/>
                <a:latin typeface="IDLotusNormal"/>
                <a:cs typeface="B Zar" panose="00000400000000000000" pitchFamily="2" charset="-78"/>
              </a:rPr>
              <a:t>آن ها با یکدیگر وابســته اســت. شناخت ریشه ها و علت ها، به نوبة خود مستلزم تسلط به روش های شناخت آن مسائل خاص است.</a:t>
            </a:r>
          </a:p>
          <a:p>
            <a:pPr algn="just"/>
            <a:r>
              <a:rPr lang="fa-IR" b="0" i="0" smtClean="0">
                <a:solidFill>
                  <a:srgbClr val="000000"/>
                </a:solidFill>
                <a:effectLst/>
                <a:latin typeface="IDLotusNormal"/>
                <a:cs typeface="B Zar" panose="00000400000000000000" pitchFamily="2" charset="-78"/>
              </a:rPr>
              <a:t>یکــی از ابزارهای بســیار مهــم اجتماعی که صاحب نظران رســانه و علــوم اجتماعی، در پژوهش های خود به آن توجه ویژه ای داشته اند، وسایل ارتباط جمعی است.</a:t>
            </a:r>
          </a:p>
          <a:p>
            <a:pPr algn="just"/>
            <a:r>
              <a:rPr lang="fa-IR" b="0" i="0" smtClean="0">
                <a:solidFill>
                  <a:srgbClr val="000000"/>
                </a:solidFill>
                <a:effectLst/>
                <a:latin typeface="IDLotusNormal"/>
                <a:cs typeface="B Zar" panose="00000400000000000000" pitchFamily="2" charset="-78"/>
              </a:rPr>
              <a:t>مســئلة مهم آن است که تأثیرات جانبی و مخرب وســایل ارتباط جمعی، همواره</a:t>
            </a:r>
            <a:r>
              <a:rPr lang="fa-IR" b="0" i="0" smtClean="0">
                <a:solidFill>
                  <a:srgbClr val="0070C0"/>
                </a:solidFill>
                <a:effectLst/>
                <a:latin typeface="IDLotusNormal"/>
                <a:cs typeface="B Zar" panose="00000400000000000000" pitchFamily="2" charset="-78"/>
              </a:rPr>
              <a:t> ملموس </a:t>
            </a:r>
            <a:r>
              <a:rPr lang="fa-IR" b="0" i="0" smtClean="0">
                <a:solidFill>
                  <a:srgbClr val="000000"/>
                </a:solidFill>
                <a:effectLst/>
                <a:latin typeface="IDLotusNormal"/>
                <a:cs typeface="B Zar" panose="00000400000000000000" pitchFamily="2" charset="-78"/>
              </a:rPr>
              <a:t>نیست و سنجش آن، نیاز به تکنیک خاص دارد؛ یکی از این روش ها، روش کیفی است. از طرفی، رســانه های جمعی در جامعة نو، بدل به نهادهای بســیار مهمی شده اند و ساخت فعلی رســانه ها از نظام هایی ناشــی شــده، که به منظور ایجاد یک جریان عمودی اطلاعاتی و ترغیبی از طبقات بالای جامعه به لایه های پایین طرح ریزی شده بودند، پژوهش های مربوط بهتأثیرگذاری رسانه، موضوع مهمی است که همیشه مورد توجه محققان بوده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4470041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در این راستا، تحقیق حاضر به موضوع مهمی در حوزة رسانه شناسی پرداخته و نقش رسانة عمومی وسنتی (صداوسیمای جمهوری اسلامی) را بر ارتقاء اعتماد سیاسی بررسی می کند. نتایــج حاکی از اســتخراج 94مفهوم، 88مقولة فرعی و 15مقولــة اصلی بود که در بخش یافته ها به تفصیل بیان شد و خلاصة نتایج، که بیشترین فراوانی را داشتند به این شرح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71600" y="4206478"/>
            <a:ext cx="1727200" cy="1329134"/>
          </a:xfrm>
          <a:prstGeom prst="rect">
            <a:avLst/>
          </a:prstGeom>
        </p:spPr>
      </p:pic>
      <p:pic>
        <p:nvPicPr>
          <p:cNvPr id="5" name="Picture 4"/>
          <p:cNvPicPr>
            <a:picLocks noChangeAspect="1"/>
          </p:cNvPicPr>
          <p:nvPr/>
        </p:nvPicPr>
        <p:blipFill>
          <a:blip r:embed="rId3"/>
          <a:stretch>
            <a:fillRect/>
          </a:stretch>
        </p:blipFill>
        <p:spPr>
          <a:xfrm>
            <a:off x="5003800" y="4297767"/>
            <a:ext cx="1652587" cy="1237845"/>
          </a:xfrm>
          <a:prstGeom prst="rect">
            <a:avLst/>
          </a:prstGeom>
        </p:spPr>
      </p:pic>
      <p:pic>
        <p:nvPicPr>
          <p:cNvPr id="7" name="Picture 6"/>
          <p:cNvPicPr>
            <a:picLocks noChangeAspect="1"/>
          </p:cNvPicPr>
          <p:nvPr/>
        </p:nvPicPr>
        <p:blipFill>
          <a:blip r:embed="rId4"/>
          <a:stretch>
            <a:fillRect/>
          </a:stretch>
        </p:blipFill>
        <p:spPr>
          <a:xfrm>
            <a:off x="8561387" y="4382392"/>
            <a:ext cx="1498600" cy="1153220"/>
          </a:xfrm>
          <a:prstGeom prst="rect">
            <a:avLst/>
          </a:prstGeom>
        </p:spPr>
      </p:pic>
    </p:spTree>
    <p:extLst>
      <p:ext uri="{BB962C8B-B14F-4D97-AF65-F5344CB8AC3E}">
        <p14:creationId xmlns:p14="http://schemas.microsoft.com/office/powerpoint/2010/main" val="3482335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عناصر تاثیرگذار بر اعتماد سیاسی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IDLotusNormal"/>
                <a:cs typeface="B Zar" panose="00000400000000000000" pitchFamily="2" charset="-78"/>
              </a:rPr>
              <a:t>پاســخ دهندگان، در مورد متغیــر </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عناصر تأثیرگذار بر اعتماد سیاســی</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 بــه ترتیب بر پیگیری مطالبات مردمی، ساده زیســتی مســئولان، رفع تبعیض و رفع مشكلات اقتصادی مردم (عناصر اقتصادی،) مبارزة مســتمر و همه جانبه با فســاد تأکید داشــتند، همچنین افزایش امید به آینده (عناصر اجتماعی فرهنگی،) همدلی قوی و مناســب رجال سیاســی با یکدیگر و پاســخگویی دولت (عناصر سیاسی) مورد توجه آنها بوده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641600" y="4165600"/>
            <a:ext cx="3454400" cy="16510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0" i="0" smtClean="0">
                <a:solidFill>
                  <a:srgbClr val="FF0000"/>
                </a:solidFill>
                <a:effectLst/>
                <a:latin typeface="IDLotusNormal"/>
                <a:cs typeface="B Zar" panose="00000400000000000000" pitchFamily="2" charset="-78"/>
              </a:rPr>
              <a:t>مطالبات مردمی، </a:t>
            </a:r>
          </a:p>
          <a:p>
            <a:pPr algn="ctr"/>
            <a:r>
              <a:rPr lang="fa-IR" b="0" i="0" smtClean="0">
                <a:solidFill>
                  <a:srgbClr val="FF0000"/>
                </a:solidFill>
                <a:effectLst/>
                <a:latin typeface="IDLotusNormal"/>
                <a:cs typeface="B Zar" panose="00000400000000000000" pitchFamily="2" charset="-78"/>
              </a:rPr>
              <a:t>ساده زیســتی مســئولان،</a:t>
            </a:r>
          </a:p>
          <a:p>
            <a:pPr algn="ctr"/>
            <a:r>
              <a:rPr lang="fa-IR" b="0" i="0" smtClean="0">
                <a:solidFill>
                  <a:srgbClr val="FF0000"/>
                </a:solidFill>
                <a:effectLst/>
                <a:latin typeface="IDLotusNormal"/>
                <a:cs typeface="B Zar" panose="00000400000000000000" pitchFamily="2" charset="-78"/>
              </a:rPr>
              <a:t> رفع تبعیض و رفع مشكلات اقتصادی مردم (عناصر اقتصادی،) </a:t>
            </a:r>
          </a:p>
          <a:p>
            <a:pPr algn="ctr"/>
            <a:r>
              <a:rPr lang="fa-IR" b="0" i="0" smtClean="0">
                <a:solidFill>
                  <a:srgbClr val="FF0000"/>
                </a:solidFill>
                <a:effectLst/>
                <a:latin typeface="IDLotusNormal"/>
                <a:cs typeface="B Zar" panose="00000400000000000000" pitchFamily="2" charset="-78"/>
              </a:rPr>
              <a:t>مبارزة مســتمر و همه جانبه با فســاد</a:t>
            </a:r>
            <a:endParaRPr lang="fa-IR">
              <a:solidFill>
                <a:srgbClr val="FF0000"/>
              </a:solidFill>
            </a:endParaRPr>
          </a:p>
        </p:txBody>
      </p:sp>
    </p:spTree>
    <p:extLst>
      <p:ext uri="{BB962C8B-B14F-4D97-AF65-F5344CB8AC3E}">
        <p14:creationId xmlns:p14="http://schemas.microsoft.com/office/powerpoint/2010/main" val="383949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RoyaBold"/>
                <a:cs typeface="B Zar" panose="00000400000000000000" pitchFamily="2" charset="-78"/>
              </a:rPr>
              <a:t>نقش رسانه بر اعتماد سیاسی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IDLotusNormal"/>
                <a:cs typeface="B Zar" panose="00000400000000000000" pitchFamily="2" charset="-78"/>
              </a:rPr>
              <a:t>تأکید پاسخ دهندگان در مورد متغیر </a:t>
            </a:r>
            <a:r>
              <a:rPr lang="fa-IR" sz="1800" b="0" i="0" smtClean="0">
                <a:solidFill>
                  <a:srgbClr val="000000"/>
                </a:solidFill>
                <a:effectLst/>
                <a:latin typeface="TimesNewRomanPSMT"/>
                <a:cs typeface="B Zar" panose="00000400000000000000" pitchFamily="2" charset="-78"/>
              </a:rPr>
              <a:t>"</a:t>
            </a:r>
            <a:r>
              <a:rPr lang="fa-IR" b="0" i="0" smtClean="0">
                <a:solidFill>
                  <a:srgbClr val="FF0000"/>
                </a:solidFill>
                <a:effectLst/>
                <a:latin typeface="IDLotusNormal"/>
                <a:cs typeface="B Zar" panose="00000400000000000000" pitchFamily="2" charset="-78"/>
              </a:rPr>
              <a:t>نقش رسانه در اعتماد سیاسی</a:t>
            </a:r>
            <a:r>
              <a:rPr lang="fa-IR" sz="1800" b="0" i="0" smtClean="0">
                <a:solidFill>
                  <a:srgbClr val="000000"/>
                </a:solidFill>
                <a:effectLst/>
                <a:latin typeface="TimesNewRomanPSMT"/>
                <a:cs typeface="B Zar" panose="00000400000000000000" pitchFamily="2" charset="-78"/>
              </a:rPr>
              <a:t>"</a:t>
            </a:r>
            <a:r>
              <a:rPr lang="fa-IR" b="0" i="0" smtClean="0">
                <a:solidFill>
                  <a:srgbClr val="000000"/>
                </a:solidFill>
                <a:effectLst/>
                <a:latin typeface="IDLotusNormal"/>
                <a:cs typeface="B Zar" panose="00000400000000000000" pitchFamily="2" charset="-78"/>
              </a:rPr>
              <a:t>، به ترتیب بر اعتماد و اعتبار رســانه (مرجعیت رسانه ای،) بی طرفی سیاسی رســانه، مطالبه گری رسانه، دسترسی رسانه ای و تکنیک های رسانه ای، بود.</a:t>
            </a:r>
            <a:br>
              <a:rPr lang="fa-IR" b="0" i="0" smtClean="0">
                <a:solidFill>
                  <a:srgbClr val="000000"/>
                </a:solidFill>
                <a:effectLst/>
                <a:latin typeface="IDLotusNormal"/>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978029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solidFill>
                  <a:srgbClr val="000000"/>
                </a:solidFill>
                <a:latin typeface="IDRoyaBold"/>
                <a:cs typeface="B Zar" panose="00000400000000000000" pitchFamily="2" charset="-78"/>
              </a:rPr>
              <a:t>نقاط ضعف و قوت صداوسیمای جمهوریاسلامیایران در اعتمادسازی سیاسی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smtClean="0">
                <a:solidFill>
                  <a:srgbClr val="000000"/>
                </a:solidFill>
                <a:latin typeface="IDLotusNormal"/>
                <a:cs typeface="B Zar" panose="00000400000000000000" pitchFamily="2" charset="-78"/>
              </a:rPr>
              <a:t>پاســخ </a:t>
            </a:r>
            <a:r>
              <a:rPr lang="fa-IR" sz="2600">
                <a:solidFill>
                  <a:srgbClr val="000000"/>
                </a:solidFill>
                <a:latin typeface="IDLotusNormal"/>
                <a:cs typeface="B Zar" panose="00000400000000000000" pitchFamily="2" charset="-78"/>
              </a:rPr>
              <a:t>دهندگان در مورد</a:t>
            </a:r>
            <a:r>
              <a:rPr lang="fa-IR" sz="2600">
                <a:solidFill>
                  <a:srgbClr val="FF0000"/>
                </a:solidFill>
                <a:latin typeface="IDLotusNormal"/>
                <a:cs typeface="B Zar" panose="00000400000000000000" pitchFamily="2" charset="-78"/>
              </a:rPr>
              <a:t> متغیر </a:t>
            </a:r>
            <a:r>
              <a:rPr lang="fa-IR" sz="1700">
                <a:solidFill>
                  <a:srgbClr val="000000"/>
                </a:solidFill>
                <a:latin typeface="TimesNewRomanPSMT"/>
                <a:cs typeface="B Zar" panose="00000400000000000000" pitchFamily="2" charset="-78"/>
              </a:rPr>
              <a:t>"</a:t>
            </a:r>
            <a:r>
              <a:rPr lang="fa-IR" sz="2600">
                <a:solidFill>
                  <a:srgbClr val="FF0000"/>
                </a:solidFill>
                <a:latin typeface="IDLotusNormal"/>
                <a:cs typeface="B Zar" panose="00000400000000000000" pitchFamily="2" charset="-78"/>
              </a:rPr>
              <a:t>نقاط ضعف و قوت صداوســیمای جمهوری اســلامی ایران در</a:t>
            </a:r>
            <a:br>
              <a:rPr lang="fa-IR" sz="2600">
                <a:solidFill>
                  <a:srgbClr val="FF0000"/>
                </a:solidFill>
                <a:latin typeface="IDLotusNormal"/>
                <a:cs typeface="B Zar" panose="00000400000000000000" pitchFamily="2" charset="-78"/>
              </a:rPr>
            </a:br>
            <a:r>
              <a:rPr lang="fa-IR" sz="2600">
                <a:solidFill>
                  <a:srgbClr val="FF0000"/>
                </a:solidFill>
                <a:latin typeface="IDLotusNormal"/>
                <a:cs typeface="B Zar" panose="00000400000000000000" pitchFamily="2" charset="-78"/>
              </a:rPr>
              <a:t>اعتمادســازی سیاســی</a:t>
            </a:r>
            <a:r>
              <a:rPr lang="fa-IR" sz="1700">
                <a:solidFill>
                  <a:srgbClr val="000000"/>
                </a:solidFill>
                <a:latin typeface="TimesNewRomanPSMT"/>
                <a:cs typeface="B Zar" panose="00000400000000000000" pitchFamily="2" charset="-78"/>
              </a:rPr>
              <a:t>"</a:t>
            </a:r>
            <a:r>
              <a:rPr lang="fa-IR" sz="2600">
                <a:solidFill>
                  <a:srgbClr val="000000"/>
                </a:solidFill>
                <a:latin typeface="IDLotusNormal"/>
                <a:cs typeface="B Zar" panose="00000400000000000000" pitchFamily="2" charset="-78"/>
              </a:rPr>
              <a:t>، در بخش نقاط ضعف، به ترتیب بر ســاختار و تشــکیلات سازمانی</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بزرگ، ناهماهنگی معاونت ها، نبود مخاطب محوری و عدم توفیق در برندســازی در </a:t>
            </a:r>
            <a:r>
              <a:rPr lang="fa-IR" sz="2600">
                <a:solidFill>
                  <a:srgbClr val="000000"/>
                </a:solidFill>
                <a:latin typeface="IDLotusNormal"/>
                <a:cs typeface="B Zar" panose="00000400000000000000" pitchFamily="2" charset="-78"/>
              </a:rPr>
              <a:t>شبكه </a:t>
            </a:r>
            <a:r>
              <a:rPr lang="fa-IR" sz="2600" smtClean="0">
                <a:solidFill>
                  <a:srgbClr val="000000"/>
                </a:solidFill>
                <a:latin typeface="IDLotusNormal"/>
                <a:cs typeface="B Zar" panose="00000400000000000000" pitchFamily="2" charset="-78"/>
              </a:rPr>
              <a:t>های</a:t>
            </a:r>
            <a:r>
              <a:rPr lang="fa-IR" sz="2600" smtClean="0">
                <a:solidFill>
                  <a:srgbClr val="000000"/>
                </a:solidFill>
                <a:latin typeface="IDLotusNormal"/>
                <a:cs typeface="B Zar" panose="00000400000000000000" pitchFamily="2" charset="-78"/>
              </a:rPr>
              <a:t> </a:t>
            </a:r>
            <a:r>
              <a:rPr lang="fa-IR" sz="2600" smtClean="0">
                <a:solidFill>
                  <a:srgbClr val="000000"/>
                </a:solidFill>
                <a:latin typeface="IDLotusNormal"/>
                <a:cs typeface="B Zar" panose="00000400000000000000" pitchFamily="2" charset="-78"/>
              </a:rPr>
              <a:t>اجتماعی </a:t>
            </a:r>
            <a:r>
              <a:rPr lang="fa-IR" sz="2600">
                <a:solidFill>
                  <a:srgbClr val="000000"/>
                </a:solidFill>
                <a:latin typeface="IDLotusNormal"/>
                <a:cs typeface="B Zar" panose="00000400000000000000" pitchFamily="2" charset="-78"/>
              </a:rPr>
              <a:t>تأکید داشــتند. در بخش نقاط قوت نیز به مواردی مانند تجربه، توسعة کمی </a:t>
            </a:r>
            <a:r>
              <a:rPr lang="fa-IR" sz="2600">
                <a:solidFill>
                  <a:srgbClr val="000000"/>
                </a:solidFill>
                <a:latin typeface="IDLotusNormal"/>
                <a:cs typeface="B Zar" panose="00000400000000000000" pitchFamily="2" charset="-78"/>
              </a:rPr>
              <a:t>شبکه </a:t>
            </a:r>
            <a:r>
              <a:rPr lang="fa-IR" sz="2600" smtClean="0">
                <a:solidFill>
                  <a:srgbClr val="000000"/>
                </a:solidFill>
                <a:latin typeface="IDLotusNormal"/>
                <a:cs typeface="B Zar" panose="00000400000000000000" pitchFamily="2" charset="-78"/>
              </a:rPr>
              <a:t>ها، تجهیزات </a:t>
            </a:r>
            <a:r>
              <a:rPr lang="fa-IR" sz="2600">
                <a:solidFill>
                  <a:srgbClr val="000000"/>
                </a:solidFill>
                <a:latin typeface="IDLotusNormal"/>
                <a:cs typeface="B Zar" panose="00000400000000000000" pitchFamily="2" charset="-78"/>
              </a:rPr>
              <a:t>فنی و فناوری ارتباطات قوی و ایجاد شبکة تخصصی و خبری، توجه کردند</a:t>
            </a:r>
            <a:endParaRPr lang="fa-IR">
              <a:cs typeface="B Zar" panose="00000400000000000000" pitchFamily="2" charset="-78"/>
            </a:endParaRPr>
          </a:p>
        </p:txBody>
      </p:sp>
    </p:spTree>
    <p:extLst>
      <p:ext uri="{BB962C8B-B14F-4D97-AF65-F5344CB8AC3E}">
        <p14:creationId xmlns:p14="http://schemas.microsoft.com/office/powerpoint/2010/main" val="12921686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000000"/>
                </a:solidFill>
                <a:effectLst/>
                <a:latin typeface="IDRoyaBold"/>
                <a:cs typeface="B Zar" panose="00000400000000000000" pitchFamily="2" charset="-78"/>
              </a:rPr>
              <a:t>راهکارهای اعتمادسازی صداوسیما</a:t>
            </a:r>
            <a:r>
              <a:rPr lang="fa-IR" smtClean="0">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sz="2400" b="1" i="0" smtClean="0">
                <a:solidFill>
                  <a:srgbClr val="FF0000"/>
                </a:solidFill>
                <a:effectLst/>
                <a:latin typeface="IDLotusBold"/>
                <a:cs typeface="B Zar" panose="00000400000000000000" pitchFamily="2" charset="-78"/>
              </a:rPr>
              <a:t>پیشــنهادهای عملیاتی</a:t>
            </a:r>
            <a:r>
              <a:rPr lang="fa-IR" sz="2400" b="1" i="0" smtClean="0">
                <a:solidFill>
                  <a:srgbClr val="000000"/>
                </a:solidFill>
                <a:effectLst/>
                <a:latin typeface="IDLotusBold"/>
                <a:cs typeface="B Zar" panose="00000400000000000000" pitchFamily="2" charset="-78"/>
              </a:rPr>
              <a:t>: </a:t>
            </a:r>
            <a:r>
              <a:rPr lang="fa-IR" b="0" i="0" smtClean="0">
                <a:solidFill>
                  <a:srgbClr val="000000"/>
                </a:solidFill>
                <a:effectLst/>
                <a:latin typeface="IDLotusNormal"/>
                <a:cs typeface="B Zar" panose="00000400000000000000" pitchFamily="2" charset="-78"/>
              </a:rPr>
              <a:t>ارتقاء اعتماد سیاسی در یک جامعه، به مؤلفه های گوناگونی چون میزان رفاه و رضایت مردم از زندگی، ســرمایة اجتماعی، افزایش مشــارکت مدنی، رابطة دولت و مردم، پاســخ گویی و ... بستگی دارد؛ رســانه ها یکی از این مؤلفه ها به شمار می روند. در واقع، عملکرد صداوسیما می تواند به ارتقاء اعتماد سیاسی کمک کند. که در این راستا، چند راهکار و پیشنهاد عملیاتی ارائه می شود:</a:t>
            </a:r>
          </a:p>
          <a:p>
            <a:pPr algn="just"/>
            <a:r>
              <a:rPr lang="fa-IR" b="0" i="0" smtClean="0">
                <a:solidFill>
                  <a:srgbClr val="000000"/>
                </a:solidFill>
                <a:effectLst/>
                <a:latin typeface="IDLotusNormal"/>
                <a:cs typeface="B Zar" panose="00000400000000000000" pitchFamily="2" charset="-78"/>
              </a:rPr>
              <a:t/>
            </a:r>
            <a:br>
              <a:rPr lang="fa-IR" b="0" i="0" smtClean="0">
                <a:solidFill>
                  <a:srgbClr val="000000"/>
                </a:solidFill>
                <a:effectLst/>
                <a:latin typeface="IDLotusNormal"/>
                <a:cs typeface="B Zar" panose="00000400000000000000" pitchFamily="2" charset="-78"/>
              </a:rPr>
            </a:br>
            <a:r>
              <a:rPr lang="fa-IR" sz="2400" b="1" i="0" smtClean="0">
                <a:solidFill>
                  <a:srgbClr val="FF0000"/>
                </a:solidFill>
                <a:effectLst/>
                <a:latin typeface="IDLotusBold"/>
                <a:cs typeface="B Zar" panose="00000400000000000000" pitchFamily="2" charset="-78"/>
              </a:rPr>
              <a:t>انعکاس صداهای مختلف در جامعه</a:t>
            </a:r>
            <a:r>
              <a:rPr lang="fa-IR" sz="2400" b="1" i="0" smtClean="0">
                <a:solidFill>
                  <a:srgbClr val="000000"/>
                </a:solidFill>
                <a:effectLst/>
                <a:latin typeface="IDLotusBold"/>
                <a:cs typeface="B Zar" panose="00000400000000000000" pitchFamily="2" charset="-78"/>
              </a:rPr>
              <a:t>: </a:t>
            </a:r>
            <a:r>
              <a:rPr lang="fa-IR" b="0" i="0" smtClean="0">
                <a:solidFill>
                  <a:srgbClr val="000000"/>
                </a:solidFill>
                <a:effectLst/>
                <a:latin typeface="IDLotusNormal"/>
                <a:cs typeface="B Zar" panose="00000400000000000000" pitchFamily="2" charset="-78"/>
              </a:rPr>
              <a:t>صدا دادن به اقشار مختلف مخاطبان، انعکاس دیدگاه ها و</a:t>
            </a:r>
            <a:r>
              <a:rPr lang="fa-IR" smtClean="0">
                <a:cs typeface="B Zar" panose="00000400000000000000" pitchFamily="2" charset="-78"/>
              </a:rPr>
              <a:t>  </a:t>
            </a:r>
            <a:r>
              <a:rPr lang="fa-IR" b="0" i="0" smtClean="0">
                <a:solidFill>
                  <a:srgbClr val="000000"/>
                </a:solidFill>
                <a:effectLst/>
                <a:latin typeface="IDLotusNormal"/>
                <a:cs typeface="B Zar" panose="00000400000000000000" pitchFamily="2" charset="-78"/>
              </a:rPr>
              <a:t>دغدغه ها و پیگیری مطالبات آنان در اخبار و گزارش ها، باعث می شــود گروه های مختلف</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اجتماعی، خود را در رســانة ملی ببینند و این خود، به نوعی اعتماد آن ها را به نظام سیاسی</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افزایــش می دهد. این پوشــش دیدگاه ها و صداها، باید به گونه ای باشــد کــه به همدلی و</a:t>
            </a:r>
            <a:br>
              <a:rPr lang="fa-IR" b="0" i="0" smtClean="0">
                <a:solidFill>
                  <a:srgbClr val="000000"/>
                </a:solidFill>
                <a:effectLst/>
                <a:latin typeface="IDLotusNormal"/>
                <a:cs typeface="B Zar" panose="00000400000000000000" pitchFamily="2" charset="-78"/>
              </a:rPr>
            </a:br>
            <a:r>
              <a:rPr lang="fa-IR" b="0" i="0" smtClean="0">
                <a:solidFill>
                  <a:srgbClr val="000000"/>
                </a:solidFill>
                <a:effectLst/>
                <a:latin typeface="IDLotusNormal"/>
                <a:cs typeface="B Zar" panose="00000400000000000000" pitchFamily="2" charset="-78"/>
              </a:rPr>
              <a:t>همبستگی ملی کمک کند و باعث امیدآفرینی شود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97012" y="4568825"/>
            <a:ext cx="2619375" cy="1743075"/>
          </a:xfrm>
          <a:prstGeom prst="rect">
            <a:avLst/>
          </a:prstGeom>
        </p:spPr>
      </p:pic>
    </p:spTree>
    <p:extLst>
      <p:ext uri="{BB962C8B-B14F-4D97-AF65-F5344CB8AC3E}">
        <p14:creationId xmlns:p14="http://schemas.microsoft.com/office/powerpoint/2010/main" val="8799765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z="2400" b="1" i="0" smtClean="0">
                <a:solidFill>
                  <a:srgbClr val="FF0000"/>
                </a:solidFill>
                <a:effectLst/>
                <a:latin typeface="IDLotusBold"/>
                <a:cs typeface="B Zar" panose="00000400000000000000" pitchFamily="2" charset="-78"/>
              </a:rPr>
              <a:t>برندسازی</a:t>
            </a:r>
            <a:r>
              <a:rPr lang="fa-IR" sz="2400" b="1" i="0" smtClean="0">
                <a:solidFill>
                  <a:srgbClr val="000000"/>
                </a:solidFill>
                <a:effectLst/>
                <a:latin typeface="IDLotusBold"/>
                <a:cs typeface="B Zar" panose="00000400000000000000" pitchFamily="2" charset="-78"/>
              </a:rPr>
              <a:t>: </a:t>
            </a:r>
            <a:r>
              <a:rPr lang="fa-IR" b="0" i="0" smtClean="0">
                <a:solidFill>
                  <a:srgbClr val="000000"/>
                </a:solidFill>
                <a:effectLst/>
                <a:latin typeface="IDLotusNormal"/>
                <a:cs typeface="B Zar" panose="00000400000000000000" pitchFamily="2" charset="-78"/>
              </a:rPr>
              <a:t>ارتقاء برند صداوسیما، به مثابة رسانة ملی و ویترین نظام جمهوری اسلامی، می تواند بر ارتقاء اعتماد سیاســی کشور نقش داشته باشد. برندســازی از برنامه های شاخص و نیز صفحه ها و اکانت های شبکه ها و تولیدات سازمان در فضای مجازی، می تواند </a:t>
            </a:r>
            <a:r>
              <a:rPr lang="fa-IR" b="0" i="0" smtClean="0">
                <a:solidFill>
                  <a:srgbClr val="FF0000"/>
                </a:solidFill>
                <a:effectLst/>
                <a:latin typeface="IDLotusNormal"/>
                <a:cs typeface="B Zar" panose="00000400000000000000" pitchFamily="2" charset="-78"/>
              </a:rPr>
              <a:t>جایگاه برند صداوسیما </a:t>
            </a:r>
            <a:r>
              <a:rPr lang="fa-IR" b="0" i="0" smtClean="0">
                <a:solidFill>
                  <a:srgbClr val="000000"/>
                </a:solidFill>
                <a:effectLst/>
                <a:latin typeface="IDLotusNormal"/>
                <a:cs typeface="B Zar" panose="00000400000000000000" pitchFamily="2" charset="-78"/>
              </a:rPr>
              <a:t>را در جامعه ارتقا دهد.</a:t>
            </a:r>
          </a:p>
          <a:p>
            <a:pPr algn="just"/>
            <a:r>
              <a:rPr lang="fa-IR" b="0" i="0" smtClean="0">
                <a:solidFill>
                  <a:srgbClr val="000000"/>
                </a:solidFill>
                <a:effectLst/>
                <a:latin typeface="IDLotusNormal"/>
                <a:cs typeface="B Zar" panose="00000400000000000000" pitchFamily="2" charset="-78"/>
              </a:rPr>
              <a:t/>
            </a:r>
            <a:br>
              <a:rPr lang="fa-IR" b="0" i="0" smtClean="0">
                <a:solidFill>
                  <a:srgbClr val="000000"/>
                </a:solidFill>
                <a:effectLst/>
                <a:latin typeface="IDLotusNormal"/>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812925" y="4001294"/>
            <a:ext cx="3028950" cy="1514475"/>
          </a:xfrm>
          <a:prstGeom prst="rect">
            <a:avLst/>
          </a:prstGeom>
        </p:spPr>
      </p:pic>
    </p:spTree>
    <p:extLst>
      <p:ext uri="{BB962C8B-B14F-4D97-AF65-F5344CB8AC3E}">
        <p14:creationId xmlns:p14="http://schemas.microsoft.com/office/powerpoint/2010/main" val="33454636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200" b="1">
                <a:solidFill>
                  <a:srgbClr val="FF0000"/>
                </a:solidFill>
                <a:latin typeface="IDLotusBold"/>
                <a:cs typeface="B Zar" panose="00000400000000000000" pitchFamily="2" charset="-78"/>
              </a:rPr>
              <a:t>ارتقاء ســواد سیاســی</a:t>
            </a:r>
            <a:r>
              <a:rPr lang="fa-IR" sz="2200" b="1">
                <a:solidFill>
                  <a:srgbClr val="000000"/>
                </a:solidFill>
                <a:latin typeface="IDLotusBold"/>
                <a:cs typeface="B Zar" panose="00000400000000000000" pitchFamily="2" charset="-78"/>
              </a:rPr>
              <a:t>: </a:t>
            </a:r>
            <a:r>
              <a:rPr lang="fa-IR" sz="2600">
                <a:solidFill>
                  <a:srgbClr val="000000"/>
                </a:solidFill>
                <a:latin typeface="IDLotusNormal"/>
                <a:cs typeface="B Zar" panose="00000400000000000000" pitchFamily="2" charset="-78"/>
              </a:rPr>
              <a:t>در کنار کارکردهای آموزشی و خبری، صداوسیما باید در راستای ارتقاء</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سواد سیاسی کار کنند برای آن برنامه ریزی جدی داشته باشند. مهم ترین مهارت های اصلی</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سواد سیاسی عبارت از تحقیق کردن، بحث کردن و مشارکت کردن است. منظور از مهارت</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تحقیق کردن آن اســت که شــهروند پرسشــگر و جست وجوگر باشــد. اگرچه آموزش این</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مهــارت را باید از مدرســه آغاز کرد، اما صداوســیما هم در این زمینه، بــا تقویت روحیه</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پرسشــگری در جامعه می تواند نقش داشته باشد. همچنین صداو سیما، باید در قالب های</a:t>
            </a:r>
            <a:br>
              <a:rPr lang="fa-IR" sz="2600">
                <a:solidFill>
                  <a:srgbClr val="000000"/>
                </a:solidFill>
                <a:latin typeface="IDLotusNormal"/>
                <a:cs typeface="B Zar" panose="00000400000000000000" pitchFamily="2" charset="-78"/>
              </a:rPr>
            </a:br>
            <a:r>
              <a:rPr lang="fa-IR" sz="2600">
                <a:solidFill>
                  <a:srgbClr val="000000"/>
                </a:solidFill>
                <a:latin typeface="IDLotusNormal"/>
                <a:cs typeface="B Zar" panose="00000400000000000000" pitchFamily="2" charset="-78"/>
              </a:rPr>
              <a:t>متنوع برنامه سازی، مهارت تفکر انتقادی را در جامعه ارتقا دهد.</a:t>
            </a:r>
            <a:endParaRPr lang="fa-IR">
              <a:cs typeface="B Zar" panose="00000400000000000000" pitchFamily="2" charset="-78"/>
            </a:endParaRPr>
          </a:p>
        </p:txBody>
      </p:sp>
    </p:spTree>
    <p:extLst>
      <p:ext uri="{BB962C8B-B14F-4D97-AF65-F5344CB8AC3E}">
        <p14:creationId xmlns:p14="http://schemas.microsoft.com/office/powerpoint/2010/main" val="1857786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LotusBold"/>
                <a:cs typeface="B Zar" panose="00000400000000000000" pitchFamily="2" charset="-78"/>
              </a:rPr>
              <a:t>توانمندسازی و آموزش کارکنان: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IDLotusNormal"/>
                <a:cs typeface="B Zar" panose="00000400000000000000" pitchFamily="2" charset="-78"/>
              </a:rPr>
              <a:t>کیفیت همة تولیداتی که به نوعی، با سیاست و عملکرد مسئولان ارتبــاط دارد، بر اعتماد سیاســی جامعه تأثیر می گذارد. لازم اســت برنامه های سیاســی و اجتماعی و اقتصادی، کاملا ً حرفه ای باشــند. اساسا سازمان های رسانه ای، میانه محورند و بدنة ســازمان تبیین کنندة کیفیت تولیدات به شــمار می رود. یکی از ابعاد ارتقاء سیاسی، آن است که مجموعة کارکنان و خبرنگاران حرفه ای، خلاق و برخوردار از دانش و توانایی های به روز باشــند؛ از این رو آموزش مهم اســت. برگزاری دوره های آموزشی و ارائة محتوای آموزشی، متناسب با نیازهای روز، برای کارکنان سازمان ضروری است</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5054600" y="4902200"/>
            <a:ext cx="2311400" cy="9779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0" i="0" smtClean="0">
                <a:solidFill>
                  <a:srgbClr val="FF0000"/>
                </a:solidFill>
                <a:effectLst/>
                <a:latin typeface="IDLotusNormal"/>
                <a:cs typeface="B Zar" panose="00000400000000000000" pitchFamily="2" charset="-78"/>
              </a:rPr>
              <a:t>ابعاد ارتقاء سیاسی</a:t>
            </a:r>
            <a:r>
              <a:rPr lang="fa-IR" b="0" i="0" smtClean="0">
                <a:solidFill>
                  <a:srgbClr val="000000"/>
                </a:solidFill>
                <a:effectLst/>
                <a:latin typeface="IDLotusNormal"/>
                <a:cs typeface="B Zar" panose="00000400000000000000" pitchFamily="2" charset="-78"/>
              </a:rPr>
              <a:t>،</a:t>
            </a:r>
            <a:endParaRPr lang="fa-IR"/>
          </a:p>
        </p:txBody>
      </p:sp>
    </p:spTree>
    <p:extLst>
      <p:ext uri="{BB962C8B-B14F-4D97-AF65-F5344CB8AC3E}">
        <p14:creationId xmlns:p14="http://schemas.microsoft.com/office/powerpoint/2010/main" val="393629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832100" y="1825625"/>
            <a:ext cx="8089900" cy="39020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800" b="0" i="0" smtClean="0">
                <a:solidFill>
                  <a:srgbClr val="000000"/>
                </a:solidFill>
                <a:effectLst/>
                <a:latin typeface="IDRoyaNormal"/>
                <a:cs typeface="B Zar" panose="00000400000000000000" pitchFamily="2" charset="-78"/>
              </a:rPr>
              <a:t>در‌طول‌این‌چهل‌ســال‌ـ‌و‌اکنون‌مانند‌همیشه‌ـ‌سیاســت‌تبلیغی‌و‌رسانه‌ای‌دشمن‌و‌فعال‌ترین‌برنامه‌های‌آن،‌مأیوس‌سازی‌مردم‌و‌حتی‌مسئولان‌و‌مدیران‌ما‌از‌آینده‌است.‌خبرهای‌دروغ،‌تحلیل‌های‌مغرضانه،‌وارونه‌‌نشان‌دادن‌واقعیت‌ها،‌پنهان‌کردن‌جلوه‌های‌امیدبخش،‌بزرگ‌کردن‌عیوب‌کوچک‌و‌کوچک‌نشــان‌دادن‌یا‌انکار‌محست ‌بزرگ،‌برنامة‌همیشگی‌هزاران ‌رسانة‌صوتی‌و‌تصویری‌و‌اینترنتی‌دشمنان‌ملّت‌ایران‌است؛‌و‌البته‌دنباله‌های‌آنان‌در‌داخل‌کشور‌نیزقابل‌مشاهده‌اند‌که‌با‌استفاده‌از‌آزادی‌ها‌در‌خدمت‌دشمن‌حرکت‌می‌کنند.‌</a:t>
            </a:r>
            <a:endParaRPr lang="fa-IR" sz="2800"/>
          </a:p>
        </p:txBody>
      </p:sp>
    </p:spTree>
    <p:extLst>
      <p:ext uri="{BB962C8B-B14F-4D97-AF65-F5344CB8AC3E}">
        <p14:creationId xmlns:p14="http://schemas.microsoft.com/office/powerpoint/2010/main" val="10159080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IDLotusBold"/>
                <a:cs typeface="B Zar" panose="00000400000000000000" pitchFamily="2" charset="-78"/>
              </a:rPr>
              <a:t>تدوین راهبردهای پیشــگام، در بهرهمندی از تمام ظرفیتهای رســانههای اجتماعی: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IDLotusNormal"/>
                <a:cs typeface="B Zar" panose="00000400000000000000" pitchFamily="2" charset="-78"/>
              </a:rPr>
              <a:t>رســانه های اجتماعــی، اکوسیســتم صنعــت رســانه را تغییر داده اند و به رســانه ای فراگیر و به شــدت تاثیرگذار تبدیل شــده اند. مطابق رهنمود مقام معظم رهبری، آرایش ســازمانی و رســانه ای صداوســیما، باید به نحوی باشــد که </a:t>
            </a:r>
            <a:r>
              <a:rPr lang="fa-IR" b="0" i="0" smtClean="0">
                <a:solidFill>
                  <a:srgbClr val="FF0000"/>
                </a:solidFill>
                <a:effectLst/>
                <a:latin typeface="IDLotusNormal"/>
                <a:cs typeface="B Zar" panose="00000400000000000000" pitchFamily="2" charset="-78"/>
              </a:rPr>
              <a:t>قابلیت تاب آوری</a:t>
            </a:r>
            <a:r>
              <a:rPr lang="fa-IR" b="0" i="0" smtClean="0">
                <a:solidFill>
                  <a:srgbClr val="000000"/>
                </a:solidFill>
                <a:effectLst/>
                <a:latin typeface="IDLotusNormal"/>
                <a:cs typeface="B Zar" panose="00000400000000000000" pitchFamily="2" charset="-78"/>
              </a:rPr>
              <a:t>، انعطاف پذیری و تطابق با شــرایط گوناگون و پیش بینی نشده را، با چالاکی و به صورت مؤثر داشته باشد. راهبرد صداوسیما، باید پاســخگوی نیازهای فضاهای پویای حال حاضر و آینده باشد و در هر بستری </a:t>
            </a:r>
            <a:r>
              <a:rPr lang="fa-IR" sz="800" b="0" i="0" smtClean="0">
                <a:solidFill>
                  <a:srgbClr val="000000"/>
                </a:solidFill>
                <a:effectLst/>
                <a:latin typeface="IDLotusNormal"/>
                <a:cs typeface="B Zar" panose="00000400000000000000" pitchFamily="2" charset="-78"/>
              </a:rPr>
              <a:t>1</a:t>
            </a:r>
            <a:r>
              <a:rPr lang="fa-IR" b="0" i="0" smtClean="0">
                <a:solidFill>
                  <a:srgbClr val="000000"/>
                </a:solidFill>
                <a:effectLst/>
                <a:latin typeface="IDLotusNormal"/>
                <a:cs typeface="B Zar" panose="00000400000000000000" pitchFamily="2" charset="-78"/>
              </a:rPr>
              <a:t>که مخاطب حضور دارد، خبر و برنامه های صداوســیما، باید حضوری پررنگ داشــته باشند و عرصه را برای رسانه هایی خالی نگذارند که قصد دارند به اعتماد سیاسی جامعه ضربه بزنند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692400" y="4775200"/>
            <a:ext cx="1549400" cy="87630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0" i="0" smtClean="0">
                <a:solidFill>
                  <a:srgbClr val="FF0000"/>
                </a:solidFill>
                <a:effectLst/>
                <a:latin typeface="IDLotusNormal"/>
                <a:cs typeface="B Zar" panose="00000400000000000000" pitchFamily="2" charset="-78"/>
              </a:rPr>
              <a:t>چالاکی</a:t>
            </a:r>
            <a:endParaRPr lang="fa-IR" sz="2000">
              <a:solidFill>
                <a:srgbClr val="FF0000"/>
              </a:solidFill>
            </a:endParaRPr>
          </a:p>
        </p:txBody>
      </p:sp>
      <p:pic>
        <p:nvPicPr>
          <p:cNvPr id="5" name="Picture 4"/>
          <p:cNvPicPr>
            <a:picLocks noChangeAspect="1"/>
          </p:cNvPicPr>
          <p:nvPr/>
        </p:nvPicPr>
        <p:blipFill>
          <a:blip r:embed="rId2"/>
          <a:stretch>
            <a:fillRect/>
          </a:stretch>
        </p:blipFill>
        <p:spPr>
          <a:xfrm>
            <a:off x="6473825" y="4662488"/>
            <a:ext cx="3028950" cy="1514475"/>
          </a:xfrm>
          <a:prstGeom prst="rect">
            <a:avLst/>
          </a:prstGeom>
        </p:spPr>
      </p:pic>
    </p:spTree>
    <p:extLst>
      <p:ext uri="{BB962C8B-B14F-4D97-AF65-F5344CB8AC3E}">
        <p14:creationId xmlns:p14="http://schemas.microsoft.com/office/powerpoint/2010/main" val="194784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4145</Words>
  <Application>Microsoft Office PowerPoint</Application>
  <PresentationFormat>Widescreen</PresentationFormat>
  <Paragraphs>199</Paragraphs>
  <Slides>90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90</vt:i4>
      </vt:variant>
    </vt:vector>
  </HeadingPairs>
  <TitlesOfParts>
    <vt:vector size="101" baseType="lpstr">
      <vt:lpstr>Arial</vt:lpstr>
      <vt:lpstr>B Zar</vt:lpstr>
      <vt:lpstr>Calibri</vt:lpstr>
      <vt:lpstr>Calibri Light</vt:lpstr>
      <vt:lpstr>IDLotusBold</vt:lpstr>
      <vt:lpstr>IDLotusNormal</vt:lpstr>
      <vt:lpstr>IDRoyaBold</vt:lpstr>
      <vt:lpstr>IDRoyaNormal</vt:lpstr>
      <vt:lpstr>Times New Roman</vt:lpstr>
      <vt:lpstr>TimesNewRomanPSMT</vt:lpstr>
      <vt:lpstr>Office Theme</vt:lpstr>
      <vt:lpstr>عنوان مقاله:نقش صداوسیما در تقویت اعتماد سیاسی </vt:lpstr>
      <vt:lpstr>PowerPoint Presentation</vt:lpstr>
      <vt:lpstr>PowerPoint Presentation</vt:lpstr>
      <vt:lpstr>کلیدواژه: </vt:lpstr>
      <vt:lpstr>مقدمه</vt:lpstr>
      <vt:lpstr>PowerPoint Presentation</vt:lpstr>
      <vt:lpstr>PowerPoint Presentation</vt:lpstr>
      <vt:lpstr>PowerPoint Presentation</vt:lpstr>
      <vt:lpstr>PowerPoint Presentation</vt:lpstr>
      <vt:lpstr>PowerPoint Presentation</vt:lpstr>
      <vt:lpstr>PowerPoint Presentation</vt:lpstr>
      <vt:lpstr>پیشینة تحقیق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ادبیات و مبانی نظری مفهوم اعتماد </vt:lpstr>
      <vt:lpstr>انواع اعتماد از نظر بریتزر:</vt:lpstr>
      <vt:lpstr>نظریة اعتماد سیاسی</vt:lpstr>
      <vt:lpstr>PowerPoint Presentation</vt:lpstr>
      <vt:lpstr>PowerPoint Presentation</vt:lpstr>
      <vt:lpstr>PowerPoint Presentation</vt:lpstr>
      <vt:lpstr>عوامل مؤثر بر اعتماد سیاسی</vt:lpstr>
      <vt:lpstr>1- کیفیــت خروجیهای سیاســت: </vt:lpstr>
      <vt:lpstr>2-تناسب سیاســی: </vt:lpstr>
      <vt:lpstr>3- رســیدگیهای روندی: </vt:lpstr>
      <vt:lpstr>4- ویژگیهای مقامهای سیاســی: </vt:lpstr>
      <vt:lpstr>انگیزه اعتماد سیاسی در شهروندان</vt:lpstr>
      <vt:lpstr>PowerPoint Presentation</vt:lpstr>
      <vt:lpstr>PowerPoint Presentation</vt:lpstr>
      <vt:lpstr>سازمان صداوسیما </vt:lpstr>
      <vt:lpstr>کارکرد رسانه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نقش سیاسی </vt:lpstr>
      <vt:lpstr>PowerPoint Presentation</vt:lpstr>
      <vt:lpstr>2-نقش فرهنگی</vt:lpstr>
      <vt:lpstr>3- نقش اجتماعی</vt:lpstr>
      <vt:lpstr>PowerPoint Presentation</vt:lpstr>
      <vt:lpstr>چارچوب و مدل مفهومی</vt:lpstr>
      <vt:lpstr>PowerPoint Presentation</vt:lpstr>
      <vt:lpstr>روششناسی تحقیق </vt:lpstr>
      <vt:lpstr>PowerPoint Presentation</vt:lpstr>
      <vt:lpstr>PowerPoint Presentation</vt:lpstr>
      <vt:lpstr>PowerPoint Presentation</vt:lpstr>
      <vt:lpstr>سنجش اعتماد و اعتبار تحقیق </vt:lpstr>
      <vt:lpstr>یافته های تحقیق</vt:lpstr>
      <vt:lpstr>عناصر تاثیرگذار بر اعتماد سیاسی </vt:lpstr>
      <vt:lpstr>PowerPoint Presentation</vt:lpstr>
      <vt:lpstr>PowerPoint Presentation</vt:lpstr>
      <vt:lpstr>PowerPoint Presentation</vt:lpstr>
      <vt:lpstr>PowerPoint Presentation</vt:lpstr>
      <vt:lpstr>راهكارها و الزامهای رسانهها برای افزایش اعتماد سیاسی</vt:lpstr>
      <vt:lpstr>PowerPoint Presentation</vt:lpstr>
      <vt:lpstr>PowerPoint Presentation</vt:lpstr>
      <vt:lpstr>نقاط ضعف و قوت صداوسیما در اعتمادسازی سیاسی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 </vt:lpstr>
      <vt:lpstr>PowerPoint Presentation</vt:lpstr>
      <vt:lpstr>عناصر تاثیرگذار بر اعتماد سیاسی</vt:lpstr>
      <vt:lpstr>نقش رسانه بر اعتماد سیاسی</vt:lpstr>
      <vt:lpstr>نقاط ضعف و قوت صداوسیمای جمهوریاسلامیایران در اعتمادسازی سیاسی</vt:lpstr>
      <vt:lpstr>راهکارهای اعتمادسازی صداوسیما </vt:lpstr>
      <vt:lpstr>PowerPoint Presentation</vt:lpstr>
      <vt:lpstr>PowerPoint Presentation</vt:lpstr>
      <vt:lpstr>توانمندسازی و آموزش کارکنان: </vt:lpstr>
      <vt:lpstr>تدوین راهبردهای پیشــگام، در بهرهمندی از تمام ظرفیتهای رســانههای اجتماعی: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16</cp:revision>
  <dcterms:created xsi:type="dcterms:W3CDTF">2023-02-17T13:52:37Z</dcterms:created>
  <dcterms:modified xsi:type="dcterms:W3CDTF">2023-02-17T15:38:48Z</dcterms:modified>
</cp:coreProperties>
</file>