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312" r:id="rId5"/>
    <p:sldId id="329" r:id="rId6"/>
    <p:sldId id="259" r:id="rId7"/>
    <p:sldId id="313" r:id="rId8"/>
    <p:sldId id="260" r:id="rId9"/>
    <p:sldId id="261" r:id="rId10"/>
    <p:sldId id="262" r:id="rId11"/>
    <p:sldId id="263" r:id="rId12"/>
    <p:sldId id="264" r:id="rId13"/>
    <p:sldId id="315" r:id="rId14"/>
    <p:sldId id="265" r:id="rId15"/>
    <p:sldId id="266" r:id="rId16"/>
    <p:sldId id="267" r:id="rId17"/>
    <p:sldId id="316" r:id="rId18"/>
    <p:sldId id="268" r:id="rId19"/>
    <p:sldId id="269" r:id="rId20"/>
    <p:sldId id="270" r:id="rId21"/>
    <p:sldId id="272" r:id="rId22"/>
    <p:sldId id="273" r:id="rId23"/>
    <p:sldId id="274" r:id="rId24"/>
    <p:sldId id="275" r:id="rId25"/>
    <p:sldId id="276" r:id="rId26"/>
    <p:sldId id="277" r:id="rId27"/>
    <p:sldId id="317" r:id="rId28"/>
    <p:sldId id="278" r:id="rId29"/>
    <p:sldId id="279" r:id="rId30"/>
    <p:sldId id="318" r:id="rId31"/>
    <p:sldId id="280" r:id="rId32"/>
    <p:sldId id="319" r:id="rId33"/>
    <p:sldId id="281" r:id="rId34"/>
    <p:sldId id="320" r:id="rId35"/>
    <p:sldId id="282" r:id="rId36"/>
    <p:sldId id="283" r:id="rId37"/>
    <p:sldId id="284" r:id="rId38"/>
    <p:sldId id="321" r:id="rId39"/>
    <p:sldId id="322" r:id="rId40"/>
    <p:sldId id="285" r:id="rId41"/>
    <p:sldId id="323" r:id="rId42"/>
    <p:sldId id="286" r:id="rId43"/>
    <p:sldId id="287" r:id="rId44"/>
    <p:sldId id="288" r:id="rId45"/>
    <p:sldId id="289" r:id="rId46"/>
    <p:sldId id="290" r:id="rId47"/>
    <p:sldId id="324" r:id="rId48"/>
    <p:sldId id="291" r:id="rId49"/>
    <p:sldId id="292" r:id="rId50"/>
    <p:sldId id="293" r:id="rId51"/>
    <p:sldId id="294" r:id="rId52"/>
    <p:sldId id="295" r:id="rId53"/>
    <p:sldId id="296" r:id="rId54"/>
    <p:sldId id="297" r:id="rId55"/>
    <p:sldId id="298" r:id="rId56"/>
    <p:sldId id="299" r:id="rId57"/>
    <p:sldId id="300" r:id="rId58"/>
    <p:sldId id="301" r:id="rId59"/>
    <p:sldId id="302" r:id="rId60"/>
    <p:sldId id="303" r:id="rId61"/>
    <p:sldId id="304" r:id="rId62"/>
    <p:sldId id="305" r:id="rId63"/>
    <p:sldId id="306" r:id="rId64"/>
    <p:sldId id="307" r:id="rId65"/>
    <p:sldId id="308" r:id="rId66"/>
    <p:sldId id="309" r:id="rId67"/>
    <p:sldId id="310" r:id="rId68"/>
    <p:sldId id="325" r:id="rId69"/>
    <p:sldId id="311" r:id="rId70"/>
    <p:sldId id="326" r:id="rId71"/>
    <p:sldId id="327" r:id="rId72"/>
    <p:sldId id="314" r:id="rId73"/>
    <p:sldId id="328" r:id="rId7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7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78" y="114"/>
      </p:cViewPr>
      <p:guideLst/>
    </p:cSldViewPr>
  </p:slideViewPr>
  <p:outlineViewPr>
    <p:cViewPr>
      <p:scale>
        <a:sx n="33" d="100"/>
        <a:sy n="33" d="100"/>
      </p:scale>
      <p:origin x="0" y="-735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736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655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578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236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119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445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368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72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94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78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230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6698E-159F-4F06-93B9-EFB0AD3CA0A6}" type="datetimeFigureOut">
              <a:rPr lang="fa-IR" smtClean="0"/>
              <a:t>21/08/1444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7B9F6-7889-419F-A6C4-A4DC5768F9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117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ef.co.za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600" smtClean="0">
                <a:solidFill>
                  <a:srgbClr val="FF0000"/>
                </a:solidFill>
                <a:cs typeface="B Zar" panose="00000400000000000000" pitchFamily="2" charset="-78"/>
              </a:rPr>
              <a:t>عنوان مقاله</a:t>
            </a:r>
            <a:r>
              <a:rPr lang="fa-IR" sz="3600" smtClean="0">
                <a:cs typeface="B Zar" panose="00000400000000000000" pitchFamily="2" charset="-78"/>
              </a:rPr>
              <a:t>: طراحي </a:t>
            </a:r>
            <a:r>
              <a:rPr lang="fa-IR" sz="3600">
                <a:cs typeface="B Zar" panose="00000400000000000000" pitchFamily="2" charset="-78"/>
              </a:rPr>
              <a:t>مدل مناسب تعالي سازماني در آموزش و پرورش</a:t>
            </a:r>
            <a:r>
              <a:rPr lang="fa-IR" sz="3600" smtClean="0">
                <a:cs typeface="B Zar" panose="00000400000000000000" pitchFamily="2" charset="-78"/>
              </a:rPr>
              <a:t>: (مدارس </a:t>
            </a:r>
            <a:r>
              <a:rPr lang="fa-IR" sz="3600">
                <a:cs typeface="B Zar" panose="00000400000000000000" pitchFamily="2" charset="-78"/>
              </a:rPr>
              <a:t>مقطع متوسطه </a:t>
            </a:r>
            <a:r>
              <a:rPr lang="fa-IR" sz="3600" smtClean="0">
                <a:cs typeface="B Zar" panose="00000400000000000000" pitchFamily="2" charset="-78"/>
              </a:rPr>
              <a:t>نظري) </a:t>
            </a:r>
            <a:endParaRPr lang="fa-IR" sz="3600"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نویسندگان</a:t>
            </a:r>
            <a:r>
              <a:rPr lang="fa-IR" smtClean="0">
                <a:cs typeface="B Zar" panose="00000400000000000000" pitchFamily="2" charset="-78"/>
              </a:rPr>
              <a:t>:  </a:t>
            </a:r>
            <a:r>
              <a:rPr lang="fa-IR">
                <a:cs typeface="B Zar" panose="00000400000000000000" pitchFamily="2" charset="-78"/>
              </a:rPr>
              <a:t>حسن </a:t>
            </a:r>
            <a:r>
              <a:rPr lang="fa-IR" smtClean="0">
                <a:cs typeface="B Zar" panose="00000400000000000000" pitchFamily="2" charset="-78"/>
              </a:rPr>
              <a:t>نودهي،</a:t>
            </a: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>
                <a:cs typeface="B Zar" panose="00000400000000000000" pitchFamily="2" charset="-78"/>
              </a:rPr>
              <a:t>محمد سعيد </a:t>
            </a:r>
            <a:r>
              <a:rPr lang="fa-IR" smtClean="0">
                <a:cs typeface="B Zar" panose="00000400000000000000" pitchFamily="2" charset="-78"/>
              </a:rPr>
              <a:t>تسليمي،</a:t>
            </a: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سيد </a:t>
            </a:r>
            <a:r>
              <a:rPr lang="fa-IR">
                <a:cs typeface="B Zar" panose="00000400000000000000" pitchFamily="2" charset="-78"/>
              </a:rPr>
              <a:t>محمد </a:t>
            </a:r>
            <a:r>
              <a:rPr lang="fa-IR" smtClean="0">
                <a:cs typeface="B Zar" panose="00000400000000000000" pitchFamily="2" charset="-78"/>
              </a:rPr>
              <a:t>ميركمالي</a:t>
            </a:r>
            <a:r>
              <a:rPr lang="fa-IR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؛</a:t>
            </a:r>
            <a:r>
              <a:rPr lang="fa-IR" smtClean="0">
                <a:cs typeface="B Zar" panose="00000400000000000000" pitchFamily="2" charset="-78"/>
              </a:rPr>
              <a:t>ناصر </a:t>
            </a:r>
            <a:r>
              <a:rPr lang="fa-IR">
                <a:cs typeface="B Zar" panose="00000400000000000000" pitchFamily="2" charset="-78"/>
              </a:rPr>
              <a:t>ميرسپاسي</a:t>
            </a:r>
            <a:r>
              <a:rPr lang="fa-IR" smtClean="0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منبع</a:t>
            </a:r>
            <a:r>
              <a:rPr lang="fa-IR" smtClean="0">
                <a:cs typeface="B Zar" panose="00000400000000000000" pitchFamily="2" charset="-78"/>
              </a:rPr>
              <a:t>:</a:t>
            </a:r>
            <a:r>
              <a:rPr lang="fa-IR">
                <a:cs typeface="B Zar" panose="00000400000000000000" pitchFamily="2" charset="-78"/>
              </a:rPr>
              <a:t>تعلیم و تربیت بهار 1389 - شماره </a:t>
            </a:r>
            <a:r>
              <a:rPr lang="fa-IR">
                <a:cs typeface="B Zar" panose="00000400000000000000" pitchFamily="2" charset="-78"/>
              </a:rPr>
              <a:t>101 </a:t>
            </a:r>
            <a:r>
              <a:rPr lang="en-US" smtClean="0">
                <a:cs typeface="B Zar" panose="00000400000000000000" pitchFamily="2" charset="-78"/>
              </a:rPr>
              <a:t> </a:t>
            </a:r>
            <a:r>
              <a:rPr lang="fa-IR">
                <a:cs typeface="B Zar" panose="00000400000000000000" pitchFamily="2" charset="-78"/>
              </a:rPr>
              <a:t>صفحه - از 7 </a:t>
            </a:r>
            <a:r>
              <a:rPr lang="fa-IR">
                <a:cs typeface="B Zar" panose="00000400000000000000" pitchFamily="2" charset="-78"/>
              </a:rPr>
              <a:t>تا </a:t>
            </a:r>
            <a:r>
              <a:rPr lang="fa-IR" smtClean="0">
                <a:cs typeface="B Zar" panose="00000400000000000000" pitchFamily="2" charset="-78"/>
              </a:rPr>
              <a:t>28</a:t>
            </a:r>
            <a:r>
              <a:rPr lang="fa-IR" smtClean="0">
                <a:cs typeface="B Zar" panose="00000400000000000000" pitchFamily="2" charset="-78"/>
              </a:rPr>
              <a:t/>
            </a:r>
            <a:br>
              <a:rPr lang="fa-IR" smtClean="0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2" y="4555700"/>
            <a:ext cx="4135900" cy="216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7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مدارس </a:t>
            </a:r>
            <a:r>
              <a:rPr lang="fa-IR">
                <a:cs typeface="B Zar" panose="00000400000000000000" pitchFamily="2" charset="-78"/>
              </a:rPr>
              <a:t>بايد در راستاي تدوين استراتژيهاي آينده خـود و نيـز </a:t>
            </a:r>
            <a:r>
              <a:rPr lang="fa-IR">
                <a:cs typeface="B Zar" panose="00000400000000000000" pitchFamily="2" charset="-78"/>
              </a:rPr>
              <a:t>در </a:t>
            </a:r>
            <a:r>
              <a:rPr lang="fa-IR" smtClean="0">
                <a:cs typeface="B Zar" panose="00000400000000000000" pitchFamily="2" charset="-78"/>
              </a:rPr>
              <a:t>راسـتايحركت </a:t>
            </a:r>
            <a:r>
              <a:rPr lang="fa-IR">
                <a:cs typeface="B Zar" panose="00000400000000000000" pitchFamily="2" charset="-78"/>
              </a:rPr>
              <a:t>به سمت تعالي، تلاشهاي لازم را براي شناسـايي انتظـارات ذينفعانـشان مبـذول دارنـد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امـا مدارس </a:t>
            </a:r>
            <a:r>
              <a:rPr lang="fa-IR">
                <a:cs typeface="B Zar" panose="00000400000000000000" pitchFamily="2" charset="-78"/>
              </a:rPr>
              <a:t>در به كارگيري اين مدلها در جهان تجربيات كمتري دارند و در ايران هيچ تجربهاي </a:t>
            </a:r>
            <a:r>
              <a:rPr lang="fa-IR">
                <a:cs typeface="B Zar" panose="00000400000000000000" pitchFamily="2" charset="-78"/>
              </a:rPr>
              <a:t>در </a:t>
            </a:r>
            <a:r>
              <a:rPr lang="fa-IR" smtClean="0">
                <a:cs typeface="B Zar" panose="00000400000000000000" pitchFamily="2" charset="-78"/>
              </a:rPr>
              <a:t>ايـن زمينه </a:t>
            </a:r>
            <a:r>
              <a:rPr lang="fa-IR">
                <a:cs typeface="B Zar" panose="00000400000000000000" pitchFamily="2" charset="-78"/>
              </a:rPr>
              <a:t>وجود ندارد. لذا اين مقاله، با مبنا قرار دادن مفهوم تعالي سازماني، ضمن طراحي </a:t>
            </a:r>
            <a:r>
              <a:rPr lang="fa-IR">
                <a:cs typeface="B Zar" panose="00000400000000000000" pitchFamily="2" charset="-78"/>
              </a:rPr>
              <a:t>مـدل </a:t>
            </a:r>
            <a:r>
              <a:rPr lang="fa-IR" smtClean="0">
                <a:cs typeface="B Zar" panose="00000400000000000000" pitchFamily="2" charset="-78"/>
              </a:rPr>
              <a:t>تعـالي مدارس </a:t>
            </a:r>
            <a:r>
              <a:rPr lang="fa-IR">
                <a:cs typeface="B Zar" panose="00000400000000000000" pitchFamily="2" charset="-78"/>
              </a:rPr>
              <a:t>متوسطه كشور، روششناسي جديدي را نيز براي طراحي مدل تعاليسازمانها معرفي </a:t>
            </a:r>
            <a:r>
              <a:rPr lang="fa-IR">
                <a:cs typeface="B Zar" panose="00000400000000000000" pitchFamily="2" charset="-78"/>
              </a:rPr>
              <a:t>ميكند</a:t>
            </a:r>
            <a:r>
              <a:rPr lang="fa-IR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574388" y="4712677"/>
            <a:ext cx="2743200" cy="1237957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شناسـايي انتظـارات ذينفعانـشان</a:t>
            </a:r>
            <a:endParaRPr lang="fa-IR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840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بيان مسئله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89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كيفيت </a:t>
            </a:r>
            <a:r>
              <a:rPr lang="fa-IR">
                <a:cs typeface="B Zar" panose="00000400000000000000" pitchFamily="2" charset="-78"/>
              </a:rPr>
              <a:t>در آموزش و پرورش، كليد اصلي رقابت ميان كـشورها و دغدغـه اصـلي برنامـهريـزان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آموزشي است، با وجود اين مطالعات بينالمللي، مـثلاً چهـارمين مطالعـات تيمـز در سـال ،2003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حاكي از كاهش شديد كيفيت آموزش و پرورش كشور است. كاهش روزافزون بودجـة </a:t>
            </a:r>
            <a:r>
              <a:rPr lang="fa-IR">
                <a:cs typeface="B Zar" panose="00000400000000000000" pitchFamily="2" charset="-78"/>
              </a:rPr>
              <a:t>آمـوزش </a:t>
            </a:r>
            <a:r>
              <a:rPr lang="fa-IR" smtClean="0">
                <a:cs typeface="B Zar" panose="00000400000000000000" pitchFamily="2" charset="-78"/>
              </a:rPr>
              <a:t>و پرورش </a:t>
            </a:r>
            <a:r>
              <a:rPr lang="fa-IR">
                <a:cs typeface="B Zar" panose="00000400000000000000" pitchFamily="2" charset="-78"/>
              </a:rPr>
              <a:t>و پايين بودن سطح دانش و مهارت دانشآموختگان، توجه به بهرهوري و كاهش </a:t>
            </a:r>
            <a:r>
              <a:rPr lang="fa-IR">
                <a:cs typeface="B Zar" panose="00000400000000000000" pitchFamily="2" charset="-78"/>
              </a:rPr>
              <a:t>هزينهها </a:t>
            </a:r>
            <a:r>
              <a:rPr lang="fa-IR" smtClean="0">
                <a:cs typeface="B Zar" panose="00000400000000000000" pitchFamily="2" charset="-78"/>
              </a:rPr>
              <a:t>را با </a:t>
            </a:r>
            <a:r>
              <a:rPr lang="fa-IR">
                <a:cs typeface="B Zar" panose="00000400000000000000" pitchFamily="2" charset="-78"/>
              </a:rPr>
              <a:t>افزايش كيفيت ضروري ساخته </a:t>
            </a:r>
            <a:r>
              <a:rPr lang="fa-IR">
                <a:cs typeface="B Zar" panose="00000400000000000000" pitchFamily="2" charset="-78"/>
              </a:rPr>
              <a:t>است </a:t>
            </a:r>
            <a:r>
              <a:rPr lang="fa-IR" smtClean="0">
                <a:cs typeface="B Zar" panose="00000400000000000000" pitchFamily="2" charset="-78"/>
              </a:rPr>
              <a:t>(توراني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.1382)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8602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>
                <a:cs typeface="B Zar" panose="00000400000000000000" pitchFamily="2" charset="-78"/>
              </a:rPr>
              <a:t>استقرار سيستم مديريت كيفيت و ارزيابي عملكرد مبتني بر آن، از جمله راهكارهاي مهم ارتقاي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كيفيت آموزش و پرورش و مدارس است. اما مروري اجمالي بر اهم تحولات اداري طـي 27سـال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پس از پيروزي انقلاب اسلامي، نشان ميدهد كه رويكردي مناسب براي نظارت بر عملكرد مدارس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به كار نرفته است. نظارتهاي موجود، فاقد ويژگيهاي نظارت اثربخش هستند. شاخصهاي موجود نيز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براي نمايانيدن وضعيت فعلي آموزش و پرورش در سطوح گوناگون مناسـب نيـستند</a:t>
            </a:r>
            <a:r>
              <a:rPr lang="fa-IR">
                <a:cs typeface="B Zar" panose="00000400000000000000" pitchFamily="2" charset="-78"/>
              </a:rPr>
              <a:t>. 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  <a:p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9462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لـذا </a:t>
            </a:r>
            <a:r>
              <a:rPr lang="fa-IR" smtClean="0">
                <a:cs typeface="B Zar" panose="00000400000000000000" pitchFamily="2" charset="-78"/>
              </a:rPr>
              <a:t>نيازمنـد طراحي </a:t>
            </a:r>
            <a:r>
              <a:rPr lang="fa-IR">
                <a:cs typeface="B Zar" panose="00000400000000000000" pitchFamily="2" charset="-78"/>
              </a:rPr>
              <a:t>مجدد سيستمهاي حمايتي با استفاده از فنون كيفيـت، بـراي ارتقـاي يـادگيري- </a:t>
            </a:r>
            <a:r>
              <a:rPr lang="fa-IR">
                <a:cs typeface="B Zar" panose="00000400000000000000" pitchFamily="2" charset="-78"/>
              </a:rPr>
              <a:t>يـاددهي </a:t>
            </a:r>
            <a:r>
              <a:rPr lang="fa-IR" smtClean="0">
                <a:cs typeface="B Zar" panose="00000400000000000000" pitchFamily="2" charset="-78"/>
              </a:rPr>
              <a:t>و عملكرد </a:t>
            </a:r>
            <a:r>
              <a:rPr lang="fa-IR">
                <a:cs typeface="B Zar" panose="00000400000000000000" pitchFamily="2" charset="-78"/>
              </a:rPr>
              <a:t>سازمانهاي آموزشي هستيم. در ميـان رويكردهـاي گونـاگون، مـديريت كيفيـت </a:t>
            </a:r>
            <a:r>
              <a:rPr lang="fa-IR">
                <a:cs typeface="B Zar" panose="00000400000000000000" pitchFamily="2" charset="-78"/>
              </a:rPr>
              <a:t>جـامع </a:t>
            </a:r>
            <a:r>
              <a:rPr lang="fa-IR" smtClean="0">
                <a:cs typeface="B Zar" panose="00000400000000000000" pitchFamily="2" charset="-78"/>
              </a:rPr>
              <a:t>در بسياري </a:t>
            </a:r>
            <a:r>
              <a:rPr lang="fa-IR">
                <a:cs typeface="B Zar" panose="00000400000000000000" pitchFamily="2" charset="-78"/>
              </a:rPr>
              <a:t>از عرصهها اميدواري و آرزوهاي رهبران آموزشي را بـراي بهبـود بخـشيدن بـه </a:t>
            </a:r>
            <a:r>
              <a:rPr lang="fa-IR">
                <a:cs typeface="B Zar" panose="00000400000000000000" pitchFamily="2" charset="-78"/>
              </a:rPr>
              <a:t>مـدارس </a:t>
            </a:r>
            <a:r>
              <a:rPr lang="fa-IR" smtClean="0">
                <a:cs typeface="B Zar" panose="00000400000000000000" pitchFamily="2" charset="-78"/>
              </a:rPr>
              <a:t>و جوامع </a:t>
            </a:r>
            <a:r>
              <a:rPr lang="fa-IR">
                <a:cs typeface="B Zar" panose="00000400000000000000" pitchFamily="2" charset="-78"/>
              </a:rPr>
              <a:t>فراهم </a:t>
            </a:r>
            <a:r>
              <a:rPr lang="fa-IR">
                <a:cs typeface="B Zar" panose="00000400000000000000" pitchFamily="2" charset="-78"/>
              </a:rPr>
              <a:t>ساخته </a:t>
            </a:r>
            <a:r>
              <a:rPr lang="fa-IR" smtClean="0">
                <a:cs typeface="B Zar" panose="00000400000000000000" pitchFamily="2" charset="-78"/>
              </a:rPr>
              <a:t>است (گلاتورن .)1994،1) در </a:t>
            </a:r>
            <a:r>
              <a:rPr lang="fa-IR">
                <a:cs typeface="B Zar" panose="00000400000000000000" pitchFamily="2" charset="-78"/>
              </a:rPr>
              <a:t>حال حاضر، فلـسفه و ديـدگاه و </a:t>
            </a:r>
            <a:r>
              <a:rPr lang="fa-IR">
                <a:cs typeface="B Zar" panose="00000400000000000000" pitchFamily="2" charset="-78"/>
              </a:rPr>
              <a:t>شـيوة </a:t>
            </a:r>
            <a:r>
              <a:rPr lang="fa-IR" smtClean="0">
                <a:cs typeface="B Zar" panose="00000400000000000000" pitchFamily="2" charset="-78"/>
              </a:rPr>
              <a:t>مـديريت كيفيت </a:t>
            </a:r>
            <a:r>
              <a:rPr lang="fa-IR">
                <a:cs typeface="B Zar" panose="00000400000000000000" pitchFamily="2" charset="-78"/>
              </a:rPr>
              <a:t>جامع در آموزش به عنوان يـك ضـرورت اجتنـابناپـذير در سراسـر جهـان </a:t>
            </a:r>
            <a:r>
              <a:rPr lang="fa-IR">
                <a:cs typeface="B Zar" panose="00000400000000000000" pitchFamily="2" charset="-78"/>
              </a:rPr>
              <a:t>مطـرح </a:t>
            </a:r>
            <a:r>
              <a:rPr lang="fa-IR" smtClean="0">
                <a:cs typeface="B Zar" panose="00000400000000000000" pitchFamily="2" charset="-78"/>
              </a:rPr>
              <a:t>اسـت (توراني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1382)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128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اگرچه، ديدگاه و شيوة مديريت كيفيت جامع، از جمله استفاده از مدلهاي تعالي در سازمانها، بـه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عنوان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مدل اجراي مكف </a:t>
            </a:r>
            <a:r>
              <a:rPr lang="fa-IR">
                <a:cs typeface="B Zar" panose="00000400000000000000" pitchFamily="2" charset="-78"/>
              </a:rPr>
              <a:t>و ارزيابي عملكرد مبتني بر آن، به طور قابل توجهي در ادبيات </a:t>
            </a:r>
            <a:r>
              <a:rPr lang="fa-IR">
                <a:cs typeface="B Zar" panose="00000400000000000000" pitchFamily="2" charset="-78"/>
              </a:rPr>
              <a:t>مورد </a:t>
            </a:r>
            <a:r>
              <a:rPr lang="fa-IR" smtClean="0">
                <a:cs typeface="B Zar" panose="00000400000000000000" pitchFamily="2" charset="-78"/>
              </a:rPr>
              <a:t>توجه قرار </a:t>
            </a:r>
            <a:r>
              <a:rPr lang="fa-IR">
                <a:cs typeface="B Zar" panose="00000400000000000000" pitchFamily="2" charset="-78"/>
              </a:rPr>
              <a:t>گرفته است. با اين حال، عموم اين منابع با تمركز بر فوايد به كارگيري آن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بهبودي مستمر و </a:t>
            </a:r>
            <a:r>
              <a:rPr lang="fa-IR">
                <a:cs typeface="B Zar" panose="00000400000000000000" pitchFamily="2" charset="-78"/>
              </a:rPr>
              <a:t>به صورت مرور ادبيات پرداختهاند و كمتر به كاربرد عملـي آنهـا بـراي خودارزيـابي </a:t>
            </a:r>
            <a:r>
              <a:rPr lang="fa-IR">
                <a:cs typeface="B Zar" panose="00000400000000000000" pitchFamily="2" charset="-78"/>
              </a:rPr>
              <a:t>در </a:t>
            </a:r>
            <a:r>
              <a:rPr lang="fa-IR" smtClean="0">
                <a:cs typeface="B Zar" panose="00000400000000000000" pitchFamily="2" charset="-78"/>
              </a:rPr>
              <a:t>محيطهـاي آموزشي </a:t>
            </a:r>
            <a:r>
              <a:rPr lang="fa-IR">
                <a:cs typeface="B Zar" panose="00000400000000000000" pitchFamily="2" charset="-78"/>
              </a:rPr>
              <a:t>توجه كردهاند. </a:t>
            </a:r>
            <a:r>
              <a:rPr lang="fa-IR" smtClean="0">
                <a:cs typeface="B Zar" panose="00000400000000000000" pitchFamily="2" charset="-78"/>
              </a:rPr>
              <a:t>. 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885071" y="4304714"/>
            <a:ext cx="3362178" cy="1266092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>
                <a:solidFill>
                  <a:srgbClr val="FF0000"/>
                </a:solidFill>
                <a:cs typeface="B Zar" panose="00000400000000000000" pitchFamily="2" charset="-78"/>
              </a:rPr>
              <a:t>استفاده از مدلهاي تعالي</a:t>
            </a:r>
          </a:p>
        </p:txBody>
      </p:sp>
    </p:spTree>
    <p:extLst>
      <p:ext uri="{BB962C8B-B14F-4D97-AF65-F5344CB8AC3E}">
        <p14:creationId xmlns:p14="http://schemas.microsoft.com/office/powerpoint/2010/main" val="2492676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در </a:t>
            </a:r>
            <a:r>
              <a:rPr lang="fa-IR">
                <a:cs typeface="B Zar" panose="00000400000000000000" pitchFamily="2" charset="-78"/>
              </a:rPr>
              <a:t>مورد كاربرد عملي نيز يافتههاي تحقيقات نشان ميدهـد كـه </a:t>
            </a:r>
            <a:r>
              <a:rPr lang="fa-IR">
                <a:cs typeface="B Zar" panose="00000400000000000000" pitchFamily="2" charset="-78"/>
              </a:rPr>
              <a:t>اسـتفاده </a:t>
            </a:r>
            <a:r>
              <a:rPr lang="fa-IR" smtClean="0">
                <a:cs typeface="B Zar" panose="00000400000000000000" pitchFamily="2" charset="-78"/>
              </a:rPr>
              <a:t>از برنامههاي </a:t>
            </a:r>
            <a:r>
              <a:rPr lang="fa-IR">
                <a:cs typeface="B Zar" panose="00000400000000000000" pitchFamily="2" charset="-78"/>
              </a:rPr>
              <a:t>تعاليسازماني در سازمان ممكن است با توجه به ساختار آنهـا و اينكـه در </a:t>
            </a:r>
            <a:r>
              <a:rPr lang="fa-IR">
                <a:cs typeface="B Zar" panose="00000400000000000000" pitchFamily="2" charset="-78"/>
              </a:rPr>
              <a:t>كـدام </a:t>
            </a:r>
            <a:r>
              <a:rPr lang="fa-IR" smtClean="0">
                <a:cs typeface="B Zar" panose="00000400000000000000" pitchFamily="2" charset="-78"/>
              </a:rPr>
              <a:t>بخـش صنعتي </a:t>
            </a:r>
            <a:r>
              <a:rPr lang="fa-IR">
                <a:cs typeface="B Zar" panose="00000400000000000000" pitchFamily="2" charset="-78"/>
              </a:rPr>
              <a:t>باشند، متفاوت </a:t>
            </a:r>
            <a:r>
              <a:rPr lang="fa-IR">
                <a:cs typeface="B Zar" panose="00000400000000000000" pitchFamily="2" charset="-78"/>
              </a:rPr>
              <a:t>باشد </a:t>
            </a:r>
            <a:r>
              <a:rPr lang="fa-IR" smtClean="0">
                <a:cs typeface="B Zar" panose="00000400000000000000" pitchFamily="2" charset="-78"/>
              </a:rPr>
              <a:t>(بويز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همكاران، 2005)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729132" y="3404382"/>
            <a:ext cx="3165231" cy="1378633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ساختار آنهـا و اينكـه در كـدام بخـش صنعتي</a:t>
            </a:r>
            <a:endParaRPr lang="fa-IR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3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كانجي (2000</a:t>
            </a:r>
            <a:r>
              <a:rPr lang="fa-IR">
                <a:cs typeface="B Zar" panose="00000400000000000000" pitchFamily="2" charset="-78"/>
              </a:rPr>
              <a:t>) </a:t>
            </a:r>
            <a:r>
              <a:rPr lang="fa-IR" smtClean="0">
                <a:cs typeface="B Zar" panose="00000400000000000000" pitchFamily="2" charset="-78"/>
              </a:rPr>
              <a:t>استاد </a:t>
            </a:r>
            <a:r>
              <a:rPr lang="fa-IR">
                <a:cs typeface="B Zar" panose="00000400000000000000" pitchFamily="2" charset="-78"/>
              </a:rPr>
              <a:t>و رئيس </a:t>
            </a:r>
            <a:r>
              <a:rPr lang="fa-IR">
                <a:cs typeface="B Zar" panose="00000400000000000000" pitchFamily="2" charset="-78"/>
              </a:rPr>
              <a:t>مركز </a:t>
            </a:r>
            <a:r>
              <a:rPr lang="fa-IR" smtClean="0">
                <a:cs typeface="B Zar" panose="00000400000000000000" pitchFamily="2" charset="-78"/>
              </a:rPr>
              <a:t>تعالي سازماني </a:t>
            </a:r>
            <a:r>
              <a:rPr lang="fa-IR">
                <a:cs typeface="B Zar" panose="00000400000000000000" pitchFamily="2" charset="-78"/>
              </a:rPr>
              <a:t>اروپايي دانشگاه شفيلد، با بررسـي خـود از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سه كشور آمريكا و انگليس و مالزي </a:t>
            </a:r>
            <a:r>
              <a:rPr lang="fa-IR">
                <a:cs typeface="B Zar" panose="00000400000000000000" pitchFamily="2" charset="-78"/>
              </a:rPr>
              <a:t>نشان داده كه تفاوتهاي فرهنگي در شاخصهاي تعـاليسـازماني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موثر است</a:t>
            </a:r>
            <a:r>
              <a:rPr lang="fa-IR">
                <a:cs typeface="B Zar" panose="00000400000000000000" pitchFamily="2" charset="-78"/>
              </a:rPr>
              <a:t>.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3512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او معتقد است، يكي از مشكلات مدلهاي تعـاليسـازماني از قبيـل مـدل </a:t>
            </a:r>
            <a:r>
              <a:rPr lang="fa-IR">
                <a:cs typeface="B Zar" panose="00000400000000000000" pitchFamily="2" charset="-78"/>
              </a:rPr>
              <a:t>بنيـاد </a:t>
            </a:r>
            <a:r>
              <a:rPr lang="fa-IR" smtClean="0">
                <a:cs typeface="B Zar" panose="00000400000000000000" pitchFamily="2" charset="-78"/>
              </a:rPr>
              <a:t>اروپـايي </a:t>
            </a:r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بالدريج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و دمينگ</a:t>
            </a:r>
            <a:r>
              <a:rPr lang="fa-IR">
                <a:cs typeface="B Zar" panose="00000400000000000000" pitchFamily="2" charset="-78"/>
              </a:rPr>
              <a:t> اين است كه برنامهريزان شركتهاي بزرگ مدلهاي تعالي سازماني را با </a:t>
            </a:r>
            <a:r>
              <a:rPr lang="fa-IR">
                <a:cs typeface="B Zar" panose="00000400000000000000" pitchFamily="2" charset="-78"/>
              </a:rPr>
              <a:t>ديد </a:t>
            </a:r>
            <a:r>
              <a:rPr lang="fa-IR" smtClean="0">
                <a:cs typeface="B Zar" panose="00000400000000000000" pitchFamily="2" charset="-78"/>
              </a:rPr>
              <a:t>تجاري و </a:t>
            </a:r>
            <a:r>
              <a:rPr lang="fa-IR">
                <a:cs typeface="B Zar" panose="00000400000000000000" pitchFamily="2" charset="-78"/>
              </a:rPr>
              <a:t>خاص خودشان، به منظور دريافت جوايز طراحي كردهاند. از اين رو، اگر چه بسياري </a:t>
            </a:r>
            <a:r>
              <a:rPr lang="fa-IR">
                <a:cs typeface="B Zar" panose="00000400000000000000" pitchFamily="2" charset="-78"/>
              </a:rPr>
              <a:t>از </a:t>
            </a:r>
            <a:r>
              <a:rPr lang="fa-IR" smtClean="0">
                <a:cs typeface="B Zar" panose="00000400000000000000" pitchFamily="2" charset="-78"/>
              </a:rPr>
              <a:t>سازمانها سعي </a:t>
            </a:r>
            <a:r>
              <a:rPr lang="fa-IR">
                <a:cs typeface="B Zar" panose="00000400000000000000" pitchFamily="2" charset="-78"/>
              </a:rPr>
              <a:t>در بهبود بخشيدن به عملكردشان به وسيله خودارزيابي با استفاده از </a:t>
            </a:r>
            <a:r>
              <a:rPr lang="fa-IR">
                <a:cs typeface="B Zar" panose="00000400000000000000" pitchFamily="2" charset="-78"/>
              </a:rPr>
              <a:t>مـدلهاي </a:t>
            </a:r>
            <a:r>
              <a:rPr lang="fa-IR" smtClean="0">
                <a:cs typeface="B Zar" panose="00000400000000000000" pitchFamily="2" charset="-78"/>
              </a:rPr>
              <a:t>تعـاليسـازماني دارند</a:t>
            </a:r>
            <a:r>
              <a:rPr lang="fa-IR">
                <a:cs typeface="B Zar" panose="00000400000000000000" pitchFamily="2" charset="-78"/>
              </a:rPr>
              <a:t>، ليكن در بسياري از آنها نارضايتيهايي به سبب اين اجرا به وجود آمده است. از </a:t>
            </a:r>
            <a:r>
              <a:rPr lang="fa-IR">
                <a:cs typeface="B Zar" panose="00000400000000000000" pitchFamily="2" charset="-78"/>
              </a:rPr>
              <a:t>دلايـل </a:t>
            </a:r>
            <a:r>
              <a:rPr lang="fa-IR" smtClean="0">
                <a:cs typeface="B Zar" panose="00000400000000000000" pitchFamily="2" charset="-78"/>
              </a:rPr>
              <a:t>مهـم اين </a:t>
            </a:r>
            <a:r>
              <a:rPr lang="fa-IR">
                <a:cs typeface="B Zar" panose="00000400000000000000" pitchFamily="2" charset="-78"/>
              </a:rPr>
              <a:t>امر، ميتوان به مرتبط و مفيد نبودن آنها اشاره كرد؛ مگر اينكـه بازنگريهـايي در ايـن </a:t>
            </a:r>
            <a:r>
              <a:rPr lang="fa-IR">
                <a:cs typeface="B Zar" panose="00000400000000000000" pitchFamily="2" charset="-78"/>
              </a:rPr>
              <a:t>مـدلها </a:t>
            </a:r>
            <a:r>
              <a:rPr lang="fa-IR" smtClean="0">
                <a:cs typeface="B Zar" panose="00000400000000000000" pitchFamily="2" charset="-78"/>
              </a:rPr>
              <a:t>بـه وجود </a:t>
            </a:r>
            <a:r>
              <a:rPr lang="fa-IR">
                <a:cs typeface="B Zar" panose="00000400000000000000" pitchFamily="2" charset="-78"/>
              </a:rPr>
              <a:t>آيد </a:t>
            </a:r>
            <a:r>
              <a:rPr lang="fa-IR" smtClean="0">
                <a:cs typeface="B Zar" panose="00000400000000000000" pitchFamily="2" charset="-78"/>
              </a:rPr>
              <a:t>(ويليامز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>
                <a:cs typeface="B Zar" panose="00000400000000000000" pitchFamily="2" charset="-78"/>
              </a:rPr>
              <a:t>همكاران</a:t>
            </a:r>
            <a:r>
              <a:rPr lang="fa-IR" smtClean="0">
                <a:cs typeface="B Zar" panose="00000400000000000000" pitchFamily="2" charset="-78"/>
              </a:rPr>
              <a:t>. 2005)</a:t>
            </a:r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764" y="4150995"/>
            <a:ext cx="1809750" cy="2524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02" y="4150995"/>
            <a:ext cx="1970063" cy="2472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23304" y="5202543"/>
            <a:ext cx="7725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بالدریج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7022" y="5260952"/>
            <a:ext cx="745588" cy="3664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دمینگ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397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مايك باتري (1993</a:t>
            </a:r>
            <a:r>
              <a:rPr lang="fa-IR">
                <a:cs typeface="B Zar" panose="00000400000000000000" pitchFamily="2" charset="-78"/>
              </a:rPr>
              <a:t>) </a:t>
            </a:r>
            <a:r>
              <a:rPr lang="fa-IR" smtClean="0">
                <a:cs typeface="B Zar" panose="00000400000000000000" pitchFamily="2" charset="-78"/>
              </a:rPr>
              <a:t>ر </a:t>
            </a:r>
            <a:r>
              <a:rPr lang="fa-IR">
                <a:cs typeface="B Zar" panose="00000400000000000000" pitchFamily="2" charset="-78"/>
              </a:rPr>
              <a:t>كتاب اخلاق در مديريت آموزشي، بـا اشـاره بـه گفتـة پيتـر دراكـر5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ميگويد كه اغلب نظريههايسازماني، مربوط به سازمانهاي اقتصادي و تجاري است كه نتـايج آنهـا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الزاماً، قابل تعميم به سازمانهاي آموزشي نيست. ضمن آنكه هر سازمان با سازمان ديگر </a:t>
            </a:r>
            <a:r>
              <a:rPr lang="fa-IR">
                <a:cs typeface="B Zar" panose="00000400000000000000" pitchFamily="2" charset="-78"/>
              </a:rPr>
              <a:t>تفاوت </a:t>
            </a:r>
            <a:r>
              <a:rPr lang="fa-IR" smtClean="0">
                <a:cs typeface="B Zar" panose="00000400000000000000" pitchFamily="2" charset="-78"/>
              </a:rPr>
              <a:t>دارد، و </a:t>
            </a:r>
            <a:r>
              <a:rPr lang="fa-IR">
                <a:cs typeface="B Zar" panose="00000400000000000000" pitchFamily="2" charset="-78"/>
              </a:rPr>
              <a:t>نيز سازمانهاي آموزشي تفاوت اساسي و قابل ملاحظـه بـا سـازمانهاي ديگـر </a:t>
            </a:r>
            <a:r>
              <a:rPr lang="fa-IR">
                <a:cs typeface="B Zar" panose="00000400000000000000" pitchFamily="2" charset="-78"/>
              </a:rPr>
              <a:t>دارنـد </a:t>
            </a:r>
            <a:r>
              <a:rPr lang="fa-IR" smtClean="0">
                <a:cs typeface="B Zar" panose="00000400000000000000" pitchFamily="2" charset="-78"/>
              </a:rPr>
              <a:t>(بـه </a:t>
            </a:r>
            <a:r>
              <a:rPr lang="fa-IR">
                <a:cs typeface="B Zar" panose="00000400000000000000" pitchFamily="2" charset="-78"/>
              </a:rPr>
              <a:t>نقـل </a:t>
            </a:r>
            <a:r>
              <a:rPr lang="fa-IR" smtClean="0">
                <a:cs typeface="B Zar" panose="00000400000000000000" pitchFamily="2" charset="-78"/>
              </a:rPr>
              <a:t>از ميركمالي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1381)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78966" y="4360985"/>
            <a:ext cx="2700997" cy="97067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قابل تعميم به سازمانهاي آموزشي نيست</a:t>
            </a:r>
          </a:p>
        </p:txBody>
      </p:sp>
    </p:spTree>
    <p:extLst>
      <p:ext uri="{BB962C8B-B14F-4D97-AF65-F5344CB8AC3E}">
        <p14:creationId xmlns:p14="http://schemas.microsoft.com/office/powerpoint/2010/main" val="317635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كاربرد </a:t>
            </a:r>
            <a:r>
              <a:rPr lang="fa-IR">
                <a:cs typeface="B Zar" panose="00000400000000000000" pitchFamily="2" charset="-78"/>
              </a:rPr>
              <a:t>مدلهاي </a:t>
            </a:r>
            <a:r>
              <a:rPr lang="fa-IR" smtClean="0">
                <a:cs typeface="B Zar" panose="00000400000000000000" pitchFamily="2" charset="-78"/>
              </a:rPr>
              <a:t>تعالي سازماني </a:t>
            </a:r>
            <a:r>
              <a:rPr lang="fa-IR">
                <a:cs typeface="B Zar" panose="00000400000000000000" pitchFamily="2" charset="-78"/>
              </a:rPr>
              <a:t>موجود نيز در آموزش و پرورش بدون مفهومسازي و تطبيق آنهـا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در آموزش و پرورش با مشكل رو به روست. همانطور كه </a:t>
            </a:r>
            <a:r>
              <a:rPr lang="fa-IR">
                <a:cs typeface="B Zar" panose="00000400000000000000" pitchFamily="2" charset="-78"/>
              </a:rPr>
              <a:t>اعتمادي </a:t>
            </a:r>
            <a:r>
              <a:rPr lang="fa-IR" smtClean="0">
                <a:cs typeface="B Zar" panose="00000400000000000000" pitchFamily="2" charset="-78"/>
              </a:rPr>
              <a:t>(1381)اظهار </a:t>
            </a:r>
            <a:r>
              <a:rPr lang="fa-IR">
                <a:cs typeface="B Zar" panose="00000400000000000000" pitchFamily="2" charset="-78"/>
              </a:rPr>
              <a:t>ميدارد مـدلهاي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تعالي سازماني، براي سازمانهايي </a:t>
            </a:r>
            <a:r>
              <a:rPr lang="fa-IR">
                <a:cs typeface="B Zar" panose="00000400000000000000" pitchFamily="2" charset="-78"/>
              </a:rPr>
              <a:t>با </a:t>
            </a:r>
            <a:r>
              <a:rPr lang="fa-IR" smtClean="0">
                <a:cs typeface="B Zar" panose="00000400000000000000" pitchFamily="2" charset="-78"/>
              </a:rPr>
              <a:t>ماهيت </a:t>
            </a:r>
            <a:r>
              <a:rPr lang="en-US">
                <a:cs typeface="B Zar" panose="00000400000000000000" pitchFamily="2" charset="-78"/>
              </a:rPr>
              <a:t>SBU</a:t>
            </a:r>
            <a:r>
              <a:rPr lang="fa-IR">
                <a:cs typeface="B Zar" panose="00000400000000000000" pitchFamily="2" charset="-78"/>
              </a:rPr>
              <a:t>و با فرض محيط رقابتي، مورد توجه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آزمايش </a:t>
            </a:r>
            <a:r>
              <a:rPr lang="fa-IR">
                <a:cs typeface="B Zar" panose="00000400000000000000" pitchFamily="2" charset="-78"/>
              </a:rPr>
              <a:t>قرار گرفتهاند</a:t>
            </a:r>
            <a:r>
              <a:rPr lang="fa-IR">
                <a:cs typeface="B Zar" panose="00000400000000000000" pitchFamily="2" charset="-78"/>
              </a:rPr>
              <a:t>.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183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922"/>
            <a:ext cx="10515600" cy="1325563"/>
          </a:xfrm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342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پژوهش </a:t>
            </a:r>
            <a:r>
              <a:rPr lang="fa-IR">
                <a:cs typeface="B Zar" panose="00000400000000000000" pitchFamily="2" charset="-78"/>
              </a:rPr>
              <a:t>حاضر با هدف طراحي مدل مناسب تعالي سازماني در آموزش و پرورش: مـوردي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از مدارس متوسطه نظري انجام پذيرفت. به اين منظور، مدارس متوسطه نظري شـهر تهـران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و كرج انتخاب شدند و با نمونهگيري </a:t>
            </a:r>
            <a:r>
              <a:rPr lang="fa-IR" smtClean="0">
                <a:cs typeface="B Zar" panose="00000400000000000000" pitchFamily="2" charset="-78"/>
              </a:rPr>
              <a:t>طبقه اي </a:t>
            </a:r>
            <a:r>
              <a:rPr lang="fa-IR">
                <a:cs typeface="B Zar" panose="00000400000000000000" pitchFamily="2" charset="-78"/>
              </a:rPr>
              <a:t>– خوشهاي انتظارات ذينفعان كليدي، شـامل</a:t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دانش آموزان</a:t>
            </a:r>
            <a:r>
              <a:rPr lang="fa-IR">
                <a:cs typeface="B Zar" panose="00000400000000000000" pitchFamily="2" charset="-78"/>
              </a:rPr>
              <a:t>، معلمان، مديران، اوليا و كارشناسان متوسطه نظـري بـه وسـيله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پرسـشنامه بـاز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پاسخ و تحليـل محتـواي آنهـا احـصا گرديـد. سـپس، از طريـق گـروه كـانوني جمعـي از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متخصصان مديريت، اقدامات مديريتي متناظر با اين انتظارات به عنـوان توانمنـدسـازها، بـه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همراه نتايج حاصل شده، در قالب رويكـرد سيـستمي، تـدوين، خوشـهبنـدي و نامگـذاري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شدند.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 smtClean="0">
                <a:cs typeface="B Zar" panose="00000400000000000000" pitchFamily="2" charset="-78"/>
              </a:rPr>
              <a:t/>
            </a:r>
            <a:br>
              <a:rPr lang="fa-IR" smtClean="0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76025" y="4906462"/>
            <a:ext cx="7219668" cy="1228298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انتظارات ذينفعان كليدي، شـامل</a:t>
            </a:r>
            <a:b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</a:br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دانش آموزان، معلمان، مديران، اوليا و كارشناسان متوسطه نظـري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01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در </a:t>
            </a:r>
            <a:r>
              <a:rPr lang="fa-IR">
                <a:cs typeface="B Zar" panose="00000400000000000000" pitchFamily="2" charset="-78"/>
              </a:rPr>
              <a:t>صورتي كه مديريت مدارس كشور تا حدودي متمركز است و با توجه </a:t>
            </a:r>
            <a:r>
              <a:rPr lang="fa-IR">
                <a:cs typeface="B Zar" panose="00000400000000000000" pitchFamily="2" charset="-78"/>
              </a:rPr>
              <a:t>بـه </a:t>
            </a:r>
            <a:r>
              <a:rPr lang="fa-IR" smtClean="0">
                <a:cs typeface="B Zar" panose="00000400000000000000" pitchFamily="2" charset="-78"/>
              </a:rPr>
              <a:t>حـوزه اختيارات </a:t>
            </a:r>
            <a:r>
              <a:rPr lang="fa-IR">
                <a:cs typeface="B Zar" panose="00000400000000000000" pitchFamily="2" charset="-78"/>
              </a:rPr>
              <a:t>مديران، به مدل تعالي خاص خود </a:t>
            </a:r>
            <a:r>
              <a:rPr lang="fa-IR">
                <a:cs typeface="B Zar" panose="00000400000000000000" pitchFamily="2" charset="-78"/>
              </a:rPr>
              <a:t>نياز </a:t>
            </a:r>
            <a:r>
              <a:rPr lang="fa-IR" smtClean="0">
                <a:cs typeface="B Zar" panose="00000400000000000000" pitchFamily="2" charset="-78"/>
              </a:rPr>
              <a:t>دارند.بر </a:t>
            </a:r>
            <a:r>
              <a:rPr lang="fa-IR">
                <a:cs typeface="B Zar" panose="00000400000000000000" pitchFamily="2" charset="-78"/>
              </a:rPr>
              <a:t>اين مبنا، نظر به اينكه آموزش و پرورش سازماني با ساختار و ويژگيهاي خاص </a:t>
            </a:r>
            <a:r>
              <a:rPr lang="fa-IR">
                <a:cs typeface="B Zar" panose="00000400000000000000" pitchFamily="2" charset="-78"/>
              </a:rPr>
              <a:t>خـود </a:t>
            </a:r>
            <a:r>
              <a:rPr lang="fa-IR" smtClean="0">
                <a:cs typeface="B Zar" panose="00000400000000000000" pitchFamily="2" charset="-78"/>
              </a:rPr>
              <a:t>اسـت، پس </a:t>
            </a:r>
            <a:r>
              <a:rPr lang="fa-IR">
                <a:cs typeface="B Zar" panose="00000400000000000000" pitchFamily="2" charset="-78"/>
              </a:rPr>
              <a:t>بروندادي متفاوت با شركتهاي تجاري دارد و هدف آن به حداكثر رساندن سود مـالي </a:t>
            </a:r>
            <a:r>
              <a:rPr lang="fa-IR">
                <a:cs typeface="B Zar" panose="00000400000000000000" pitchFamily="2" charset="-78"/>
              </a:rPr>
              <a:t>نيـست </a:t>
            </a:r>
            <a:r>
              <a:rPr lang="fa-IR" smtClean="0">
                <a:cs typeface="B Zar" panose="00000400000000000000" pitchFamily="2" charset="-78"/>
              </a:rPr>
              <a:t>و تجربيات </a:t>
            </a:r>
            <a:r>
              <a:rPr lang="fa-IR">
                <a:cs typeface="B Zar" panose="00000400000000000000" pitchFamily="2" charset="-78"/>
              </a:rPr>
              <a:t>نادري در جهان براي طراحي مدل تعالي سازماني در آموزش و پـرورش وجـود دارد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بـه منظور </a:t>
            </a:r>
            <a:r>
              <a:rPr lang="fa-IR">
                <a:cs typeface="B Zar" panose="00000400000000000000" pitchFamily="2" charset="-78"/>
              </a:rPr>
              <a:t>كاستن از مسائل كيفي آموزش و پرورش از </a:t>
            </a:r>
            <a:r>
              <a:rPr lang="fa-IR">
                <a:cs typeface="B Zar" panose="00000400000000000000" pitchFamily="2" charset="-78"/>
              </a:rPr>
              <a:t>جمله</a:t>
            </a:r>
            <a:r>
              <a:rPr lang="fa-IR">
                <a:cs typeface="B Zar" panose="00000400000000000000" pitchFamily="2" charset="-78"/>
              </a:rPr>
              <a:t> </a:t>
            </a:r>
            <a:r>
              <a:rPr lang="fa-IR">
                <a:cs typeface="B Zar" panose="00000400000000000000" pitchFamily="2" charset="-78"/>
              </a:rPr>
              <a:t>كاهش كيفيت عملكردي آموزشي و پرورشي براساس مطالعات بينالمللي و </a:t>
            </a:r>
            <a:r>
              <a:rPr lang="fa-IR">
                <a:cs typeface="B Zar" panose="00000400000000000000" pitchFamily="2" charset="-78"/>
              </a:rPr>
              <a:t>شواهد </a:t>
            </a:r>
            <a:r>
              <a:rPr lang="fa-IR" smtClean="0">
                <a:cs typeface="B Zar" panose="00000400000000000000" pitchFamily="2" charset="-78"/>
              </a:rPr>
              <a:t>امر</a:t>
            </a:r>
            <a:r>
              <a:rPr lang="fa-IR">
                <a:cs typeface="B Zar" panose="00000400000000000000" pitchFamily="2" charset="-78"/>
              </a:rPr>
              <a:t> لازم است طرحي ارائه شود كه چگونگي اجراي آن براي مسئولان آمـوزش و پـرورش كـشور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قابل درك باشد.</a:t>
            </a:r>
            <a:endParaRPr lang="fa-IR" smtClean="0">
              <a:cs typeface="B Zar" panose="00000400000000000000" pitchFamily="2" charset="-78"/>
            </a:endParaRPr>
          </a:p>
          <a:p>
            <a:r>
              <a:rPr lang="fa-IR" smtClean="0">
                <a:cs typeface="B Zar" panose="00000400000000000000" pitchFamily="2" charset="-78"/>
              </a:rPr>
              <a:t>* </a:t>
            </a:r>
            <a:r>
              <a:rPr lang="fa-IR">
                <a:cs typeface="B Zar" panose="00000400000000000000" pitchFamily="2" charset="-78"/>
              </a:rPr>
              <a:t>روش نبودن انتظارات اشخاص ذينفع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* افزايش بهرهوري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* كاهش هزينهها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729132" y="4586068"/>
            <a:ext cx="1955410" cy="82999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تجربيات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نادر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59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لذا </a:t>
            </a:r>
            <a:r>
              <a:rPr lang="fa-IR">
                <a:cs typeface="B Zar" panose="00000400000000000000" pitchFamily="2" charset="-78"/>
              </a:rPr>
              <a:t>اين مقاله در پي آن است كه با توجه به فقدان مدل </a:t>
            </a:r>
            <a:r>
              <a:rPr lang="fa-IR">
                <a:cs typeface="B Zar" panose="00000400000000000000" pitchFamily="2" charset="-78"/>
              </a:rPr>
              <a:t>مناسب </a:t>
            </a:r>
            <a:r>
              <a:rPr lang="fa-IR" smtClean="0">
                <a:cs typeface="B Zar" panose="00000400000000000000" pitchFamily="2" charset="-78"/>
              </a:rPr>
              <a:t>تعالي سازماني </a:t>
            </a:r>
            <a:r>
              <a:rPr lang="fa-IR">
                <a:cs typeface="B Zar" panose="00000400000000000000" pitchFamily="2" charset="-78"/>
              </a:rPr>
              <a:t>در آموزش و پرورش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كشور با هدف بهبود بخشيدن به كيفيت آموزش و پرورش در مدارس مقطـع متوسـطه نظـري، بـه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طراحي چنين مدلي بپردازد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068" y="4001294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3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سؤالهاي تحقيق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( </a:t>
            </a:r>
            <a:r>
              <a:rPr lang="fa-IR">
                <a:cs typeface="B Zar" panose="00000400000000000000" pitchFamily="2" charset="-78"/>
              </a:rPr>
              <a:t>1مدل مفهومي تعاليسازماني داراي چه اجزايي است؟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 smtClean="0">
              <a:cs typeface="B Zar" panose="00000400000000000000" pitchFamily="2" charset="-78"/>
            </a:endParaRPr>
          </a:p>
          <a:p>
            <a:r>
              <a:rPr lang="fa-IR" smtClean="0">
                <a:cs typeface="B Zar" panose="00000400000000000000" pitchFamily="2" charset="-78"/>
              </a:rPr>
              <a:t>1-1 انتظارات </a:t>
            </a:r>
            <a:r>
              <a:rPr lang="fa-IR">
                <a:cs typeface="B Zar" panose="00000400000000000000" pitchFamily="2" charset="-78"/>
              </a:rPr>
              <a:t>ذينفعان آموزش و پرورش از مدارس مقطع متوسطه نظري چيست؟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2-1 براي </a:t>
            </a:r>
            <a:r>
              <a:rPr lang="fa-IR">
                <a:cs typeface="B Zar" panose="00000400000000000000" pitchFamily="2" charset="-78"/>
              </a:rPr>
              <a:t>رسيدن به اين انتظارات و ارتقاي كيفيت آموزش و پرورش مدارس مقطـع متوسـطه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نظري چه اقدامات مديريتي لازم است؟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3-1 مدارس </a:t>
            </a:r>
            <a:r>
              <a:rPr lang="fa-IR">
                <a:cs typeface="B Zar" panose="00000400000000000000" pitchFamily="2" charset="-78"/>
              </a:rPr>
              <a:t>با اين اقدامات به چه نتايجي دست خواهند يافت؟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2627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پيشينه پژوهشي تحقيق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طي </a:t>
            </a:r>
            <a:r>
              <a:rPr lang="fa-IR">
                <a:cs typeface="B Zar" panose="00000400000000000000" pitchFamily="2" charset="-78"/>
              </a:rPr>
              <a:t>چند دهة گذشته، واژه تعاليسازماني در مديريت كيفيت، به طور مكرر مورد اسـتفاده قـرار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گرفته است. تعالي سازماني همانگونه كه به وسيلة بسياري از نويسندگان ادبيات كيفيت نوشـتهانـد،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همان واژه مديريت كيفيت جامع يا شبيه آن </a:t>
            </a:r>
            <a:r>
              <a:rPr lang="fa-IR">
                <a:cs typeface="B Zar" panose="00000400000000000000" pitchFamily="2" charset="-78"/>
              </a:rPr>
              <a:t>است </a:t>
            </a:r>
            <a:r>
              <a:rPr lang="fa-IR" smtClean="0">
                <a:cs typeface="B Zar" panose="00000400000000000000" pitchFamily="2" charset="-78"/>
              </a:rPr>
              <a:t>(كانجي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1999) در </a:t>
            </a:r>
            <a:r>
              <a:rPr lang="fa-IR">
                <a:cs typeface="B Zar" panose="00000400000000000000" pitchFamily="2" charset="-78"/>
              </a:rPr>
              <a:t>واقع، هدف مديريت </a:t>
            </a:r>
            <a:r>
              <a:rPr lang="fa-IR">
                <a:cs typeface="B Zar" panose="00000400000000000000" pitchFamily="2" charset="-78"/>
              </a:rPr>
              <a:t>كيفيـت</a:t>
            </a:r>
            <a:r>
              <a:rPr lang="fa-IR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7603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cs typeface="B Zar" panose="00000400000000000000" pitchFamily="2" charset="-78"/>
              </a:rPr>
              <a:t>فراگير افزايش رضايت مشتريان دروني و بيروني، بـا حـداقل منـابع </a:t>
            </a:r>
            <a:r>
              <a:rPr lang="fa-IR">
                <a:cs typeface="B Zar" panose="00000400000000000000" pitchFamily="2" charset="-78"/>
              </a:rPr>
              <a:t>اسـت </a:t>
            </a:r>
            <a:r>
              <a:rPr lang="fa-IR" smtClean="0">
                <a:cs typeface="B Zar" panose="00000400000000000000" pitchFamily="2" charset="-78"/>
              </a:rPr>
              <a:t>(هلـستن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>
                <a:cs typeface="B Zar" panose="00000400000000000000" pitchFamily="2" charset="-78"/>
              </a:rPr>
              <a:t>كلفـسجو</a:t>
            </a:r>
            <a:r>
              <a:rPr lang="fa-IR" smtClean="0">
                <a:cs typeface="B Zar" panose="00000400000000000000" pitchFamily="2" charset="-78"/>
              </a:rPr>
              <a:t>،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2000)به </a:t>
            </a:r>
            <a:r>
              <a:rPr lang="fa-IR">
                <a:cs typeface="B Zar" panose="00000400000000000000" pitchFamily="2" charset="-78"/>
              </a:rPr>
              <a:t>عبارتي، هدف </a:t>
            </a:r>
            <a:r>
              <a:rPr lang="fa-IR">
                <a:cs typeface="B Zar" panose="00000400000000000000" pitchFamily="2" charset="-78"/>
              </a:rPr>
              <a:t>كلي </a:t>
            </a:r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مكف</a:t>
            </a: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>
                <a:cs typeface="B Zar" panose="00000400000000000000" pitchFamily="2" charset="-78"/>
              </a:rPr>
              <a:t>دستيابي به رضـايت ذينفعـان يـا همـان </a:t>
            </a:r>
            <a:r>
              <a:rPr lang="fa-IR">
                <a:cs typeface="B Zar" panose="00000400000000000000" pitchFamily="2" charset="-78"/>
              </a:rPr>
              <a:t>تعـاليسـازماني </a:t>
            </a:r>
            <a:r>
              <a:rPr lang="fa-IR" smtClean="0">
                <a:cs typeface="B Zar" panose="00000400000000000000" pitchFamily="2" charset="-78"/>
              </a:rPr>
              <a:t>اسـت</a:t>
            </a:r>
            <a:r>
              <a:rPr lang="fa-IR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(نيلسون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>
                <a:cs typeface="B Zar" panose="00000400000000000000" pitchFamily="2" charset="-78"/>
              </a:rPr>
              <a:t>سامئلسون </a:t>
            </a:r>
            <a:r>
              <a:rPr lang="fa-IR" smtClean="0">
                <a:cs typeface="B Zar" panose="00000400000000000000" pitchFamily="2" charset="-78"/>
              </a:rPr>
              <a:t>.2000) اعتقاد </a:t>
            </a:r>
            <a:r>
              <a:rPr lang="fa-IR">
                <a:cs typeface="B Zar" panose="00000400000000000000" pitchFamily="2" charset="-78"/>
              </a:rPr>
              <a:t>بر اين است كه اين مدلها ميتوانند به عنوان </a:t>
            </a:r>
            <a:r>
              <a:rPr lang="fa-IR">
                <a:cs typeface="B Zar" panose="00000400000000000000" pitchFamily="2" charset="-78"/>
              </a:rPr>
              <a:t>مدلهاي </a:t>
            </a:r>
            <a:r>
              <a:rPr lang="fa-IR" smtClean="0">
                <a:cs typeface="B Zar" panose="00000400000000000000" pitchFamily="2" charset="-78"/>
              </a:rPr>
              <a:t>اجرايـي مديريت </a:t>
            </a:r>
            <a:r>
              <a:rPr lang="fa-IR">
                <a:cs typeface="B Zar" panose="00000400000000000000" pitchFamily="2" charset="-78"/>
              </a:rPr>
              <a:t>كيفيت جامع در سازمانها، مورد استفاده قرار </a:t>
            </a:r>
            <a:r>
              <a:rPr lang="fa-IR">
                <a:cs typeface="B Zar" panose="00000400000000000000" pitchFamily="2" charset="-78"/>
              </a:rPr>
              <a:t>گيرند </a:t>
            </a:r>
            <a:r>
              <a:rPr lang="fa-IR" smtClean="0">
                <a:cs typeface="B Zar" panose="00000400000000000000" pitchFamily="2" charset="-78"/>
              </a:rPr>
              <a:t>(صالح </a:t>
            </a:r>
            <a:r>
              <a:rPr lang="fa-IR">
                <a:cs typeface="B Zar" panose="00000400000000000000" pitchFamily="2" charset="-78"/>
              </a:rPr>
              <a:t>اوليا و </a:t>
            </a:r>
            <a:r>
              <a:rPr lang="fa-IR">
                <a:cs typeface="B Zar" panose="00000400000000000000" pitchFamily="2" charset="-78"/>
              </a:rPr>
              <a:t>همكاران </a:t>
            </a:r>
            <a:r>
              <a:rPr lang="fa-IR" smtClean="0">
                <a:cs typeface="B Zar" panose="00000400000000000000" pitchFamily="2" charset="-78"/>
              </a:rPr>
              <a:t>.1383)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0131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تعاليسازماني، روش كلـي كـار اسـت كـه منتهـي بـه دسـتيابي بـه رضـايت متعـادل ذينفعـان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(دانشآموزان </a:t>
            </a:r>
            <a:r>
              <a:rPr lang="fa-IR">
                <a:cs typeface="B Zar" panose="00000400000000000000" pitchFamily="2" charset="-78"/>
              </a:rPr>
              <a:t>و معلمان و كاركنان و سازمانهاي مرتبط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جامعه) </a:t>
            </a:r>
            <a:r>
              <a:rPr lang="fa-IR">
                <a:cs typeface="B Zar" panose="00000400000000000000" pitchFamily="2" charset="-78"/>
              </a:rPr>
              <a:t>ميشـود. بنـابراين سـبب افـزايش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احتمال موفقيت نظام آموزشي </a:t>
            </a:r>
            <a:r>
              <a:rPr lang="fa-IR">
                <a:cs typeface="B Zar" panose="00000400000000000000" pitchFamily="2" charset="-78"/>
              </a:rPr>
              <a:t>خواهد </a:t>
            </a:r>
            <a:r>
              <a:rPr lang="fa-IR" smtClean="0">
                <a:cs typeface="B Zar" panose="00000400000000000000" pitchFamily="2" charset="-78"/>
              </a:rPr>
              <a:t>شد</a:t>
            </a:r>
            <a:r>
              <a:rPr lang="en-US" smtClean="0">
                <a:cs typeface="B Zar" panose="00000400000000000000" pitchFamily="2" charset="-78"/>
              </a:rPr>
              <a:t>HEFCE) </a:t>
            </a:r>
            <a:r>
              <a:rPr lang="en-US">
                <a:cs typeface="B Zar" panose="00000400000000000000" pitchFamily="2" charset="-78"/>
              </a:rPr>
              <a:t>،</a:t>
            </a:r>
            <a:r>
              <a:rPr lang="en-US" smtClean="0">
                <a:cs typeface="B Zar" panose="00000400000000000000" pitchFamily="2" charset="-78"/>
              </a:rPr>
              <a:t>2003</a:t>
            </a:r>
            <a:r>
              <a:rPr lang="fa-IR" smtClean="0">
                <a:cs typeface="B Zar" panose="00000400000000000000" pitchFamily="2" charset="-78"/>
              </a:rPr>
              <a:t>)آنگونه </a:t>
            </a:r>
            <a:r>
              <a:rPr lang="fa-IR">
                <a:cs typeface="B Zar" panose="00000400000000000000" pitchFamily="2" charset="-78"/>
              </a:rPr>
              <a:t>كه </a:t>
            </a: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en-US">
                <a:cs typeface="B Zar" panose="00000400000000000000" pitchFamily="2" charset="-78"/>
              </a:rPr>
              <a:t>EFQM</a:t>
            </a:r>
            <a:r>
              <a:rPr lang="fa-IR">
                <a:cs typeface="B Zar" panose="00000400000000000000" pitchFamily="2" charset="-78"/>
              </a:rPr>
              <a:t>تعريف مـيكنـد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«</a:t>
            </a:r>
            <a:r>
              <a:rPr lang="fa-IR" smtClean="0">
                <a:solidFill>
                  <a:srgbClr val="00B0F0"/>
                </a:solidFill>
                <a:cs typeface="B Zar" panose="00000400000000000000" pitchFamily="2" charset="-78"/>
              </a:rPr>
              <a:t>تعالي </a:t>
            </a: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سازماني مجموعه اقدامات برجسته مديريت و رسيدن بـه نتـايج سـازمان بـر مبنـاي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هـشت</a:t>
            </a: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/>
            </a:r>
            <a:br>
              <a:rPr lang="fa-IR">
                <a:solidFill>
                  <a:srgbClr val="00B0F0"/>
                </a:solidFill>
                <a:cs typeface="B Zar" panose="00000400000000000000" pitchFamily="2" charset="-78"/>
              </a:rPr>
            </a:b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مفهوم اساسي، يعني: نتيجه محوري، مشتري مداري، رهبري، ثبات هدف، مديريت به وسيله فراينـد</a:t>
            </a:r>
            <a:br>
              <a:rPr lang="fa-IR">
                <a:solidFill>
                  <a:srgbClr val="00B0F0"/>
                </a:solidFill>
                <a:cs typeface="B Zar" panose="00000400000000000000" pitchFamily="2" charset="-78"/>
              </a:rPr>
            </a:b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قو حقاي و، توسعه افراد مشاركت، يادگيري مداوم، نوآوري و بهبود، افـزايش شـركا </a:t>
            </a: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و </a:t>
            </a:r>
            <a:r>
              <a:rPr lang="fa-IR" smtClean="0">
                <a:solidFill>
                  <a:srgbClr val="00B0F0"/>
                </a:solidFill>
                <a:cs typeface="B Zar" panose="00000400000000000000" pitchFamily="2" charset="-78"/>
              </a:rPr>
              <a:t>پاسـخگويي عمومي است»</a:t>
            </a:r>
            <a:r>
              <a:rPr lang="fa-IR" smtClean="0">
                <a:cs typeface="B Zar" panose="00000400000000000000" pitchFamily="2" charset="-78"/>
              </a:rPr>
              <a:t>. </a:t>
            </a:r>
            <a:r>
              <a:rPr lang="fa-IR">
                <a:cs typeface="B Zar" panose="00000400000000000000" pitchFamily="2" charset="-78"/>
              </a:rPr>
              <a:t>در غالب متون تعالي سازماني امروز، بـه ايـن تعريـف اسـتناد </a:t>
            </a:r>
            <a:r>
              <a:rPr lang="fa-IR">
                <a:cs typeface="B Zar" panose="00000400000000000000" pitchFamily="2" charset="-78"/>
              </a:rPr>
              <a:t>مـيشـود </a:t>
            </a:r>
            <a:r>
              <a:rPr lang="fa-IR" smtClean="0">
                <a:cs typeface="B Zar" panose="00000400000000000000" pitchFamily="2" charset="-78"/>
              </a:rPr>
              <a:t>(فرهنگنامـه ويكيپديا</a:t>
            </a:r>
            <a:r>
              <a:rPr lang="fa-IR">
                <a:cs typeface="B Zar" panose="00000400000000000000" pitchFamily="2" charset="-78"/>
              </a:rPr>
              <a:t>.</a:t>
            </a:r>
            <a:r>
              <a:rPr lang="fa-IR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)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024706"/>
            <a:ext cx="1934308" cy="128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706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مدلهاي تعالي چندي وجود دارد كه هر كدام به معيارهايي متفاوت اشاره كردهانـد، از آن جملـه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ميتوان به </a:t>
            </a: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خط مشي، نحوه سازماندهي فعاليتها، آموزش و بهسازي كاركنان، اسـتفاده از اطلاعـات،</a:t>
            </a:r>
            <a:br>
              <a:rPr lang="fa-IR">
                <a:solidFill>
                  <a:srgbClr val="00B0F0"/>
                </a:solidFill>
                <a:cs typeface="B Zar" panose="00000400000000000000" pitchFamily="2" charset="-78"/>
              </a:rPr>
            </a:b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نحوه تجزيه و تحليل مسائل سازمان، روشهاي استانداردسـازي، كنتـرل فعاليتهـا، تـضمين كيفيـت،</a:t>
            </a:r>
            <a:br>
              <a:rPr lang="fa-IR">
                <a:solidFill>
                  <a:srgbClr val="00B0F0"/>
                </a:solidFill>
                <a:cs typeface="B Zar" panose="00000400000000000000" pitchFamily="2" charset="-78"/>
              </a:rPr>
            </a:b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فعاليتهاي كنترل كيفي، برنامهريزي </a:t>
            </a: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آينده </a:t>
            </a:r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(مدل دمينگ)، </a:t>
            </a:r>
            <a:r>
              <a:rPr lang="fa-IR">
                <a:solidFill>
                  <a:srgbClr val="00B050"/>
                </a:solidFill>
                <a:cs typeface="B Zar" panose="00000400000000000000" pitchFamily="2" charset="-78"/>
              </a:rPr>
              <a:t>مديريت و برنامهريزي اسـتراتژيك</a:t>
            </a:r>
            <a:r>
              <a:rPr lang="fa-IR">
                <a:solidFill>
                  <a:srgbClr val="00B050"/>
                </a:solidFill>
                <a:cs typeface="B Zar" panose="00000400000000000000" pitchFamily="2" charset="-78"/>
              </a:rPr>
              <a:t>، </a:t>
            </a:r>
            <a:r>
              <a:rPr lang="fa-IR" smtClean="0">
                <a:solidFill>
                  <a:srgbClr val="00B050"/>
                </a:solidFill>
                <a:cs typeface="B Zar" panose="00000400000000000000" pitchFamily="2" charset="-78"/>
              </a:rPr>
              <a:t>تمركـز بر </a:t>
            </a:r>
            <a:r>
              <a:rPr lang="fa-IR">
                <a:solidFill>
                  <a:srgbClr val="00B050"/>
                </a:solidFill>
                <a:cs typeface="B Zar" panose="00000400000000000000" pitchFamily="2" charset="-78"/>
              </a:rPr>
              <a:t>بازار، مشتريمداري، تمركز بر منابع انساني، مديريت دانش، مديريت فرايند و نتايج كسب </a:t>
            </a:r>
            <a:r>
              <a:rPr lang="fa-IR">
                <a:solidFill>
                  <a:srgbClr val="00B050"/>
                </a:solidFill>
                <a:cs typeface="B Zar" panose="00000400000000000000" pitchFamily="2" charset="-78"/>
              </a:rPr>
              <a:t>و </a:t>
            </a:r>
            <a:r>
              <a:rPr lang="fa-IR" smtClean="0">
                <a:solidFill>
                  <a:srgbClr val="00B050"/>
                </a:solidFill>
                <a:cs typeface="B Zar" panose="00000400000000000000" pitchFamily="2" charset="-78"/>
              </a:rPr>
              <a:t>كار (مدل بالدريج)، </a:t>
            </a:r>
            <a:r>
              <a:rPr lang="fa-IR">
                <a:solidFill>
                  <a:srgbClr val="00B050"/>
                </a:solidFill>
                <a:cs typeface="B Zar" panose="00000400000000000000" pitchFamily="2" charset="-78"/>
              </a:rPr>
              <a:t>رهبري، خط مشي و استراتژي، مديريت افراد، منابع و فرايندها، نتايج مـالي</a:t>
            </a:r>
            <a:r>
              <a:rPr lang="fa-IR">
                <a:solidFill>
                  <a:srgbClr val="00B050"/>
                </a:solidFill>
                <a:cs typeface="B Zar" panose="00000400000000000000" pitchFamily="2" charset="-78"/>
              </a:rPr>
              <a:t>، </a:t>
            </a:r>
            <a:r>
              <a:rPr lang="fa-IR" smtClean="0">
                <a:solidFill>
                  <a:srgbClr val="00B050"/>
                </a:solidFill>
                <a:cs typeface="B Zar" panose="00000400000000000000" pitchFamily="2" charset="-78"/>
              </a:rPr>
              <a:t>نتـايج مشتري</a:t>
            </a:r>
            <a:r>
              <a:rPr lang="fa-IR">
                <a:solidFill>
                  <a:srgbClr val="00B050"/>
                </a:solidFill>
                <a:cs typeface="B Zar" panose="00000400000000000000" pitchFamily="2" charset="-78"/>
              </a:rPr>
              <a:t>، نتايج كاركنان و </a:t>
            </a:r>
            <a:r>
              <a:rPr lang="fa-IR">
                <a:solidFill>
                  <a:srgbClr val="00B050"/>
                </a:solidFill>
                <a:cs typeface="B Zar" panose="00000400000000000000" pitchFamily="2" charset="-78"/>
              </a:rPr>
              <a:t>نتايج </a:t>
            </a:r>
            <a:r>
              <a:rPr lang="fa-IR" smtClean="0">
                <a:solidFill>
                  <a:srgbClr val="00B050"/>
                </a:solidFill>
                <a:cs typeface="B Zar" panose="00000400000000000000" pitchFamily="2" charset="-78"/>
              </a:rPr>
              <a:t>جامعه</a:t>
            </a: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(</a:t>
            </a:r>
            <a:r>
              <a:rPr lang="en-US" smtClean="0">
                <a:solidFill>
                  <a:srgbClr val="FF0000"/>
                </a:solidFill>
                <a:cs typeface="B Zar" panose="00000400000000000000" pitchFamily="2" charset="-78"/>
              </a:rPr>
              <a:t>EFQM,1999</a:t>
            </a:r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) </a:t>
            </a:r>
            <a:r>
              <a:rPr lang="fa-IR" smtClean="0">
                <a:cs typeface="B Zar" panose="00000400000000000000" pitchFamily="2" charset="-78"/>
              </a:rPr>
              <a:t>رجوع </a:t>
            </a:r>
            <a:r>
              <a:rPr lang="fa-IR">
                <a:cs typeface="B Zar" panose="00000400000000000000" pitchFamily="2" charset="-78"/>
              </a:rPr>
              <a:t>شـود بـه شـكل شـماره ( 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1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4305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رضـايت مشتري</a:t>
            </a:r>
            <a:r>
              <a:rPr lang="fa-IR">
                <a:cs typeface="B Zar" panose="00000400000000000000" pitchFamily="2" charset="-78"/>
              </a:rPr>
              <a:t>، مديريت بر مبناي حقايق، مديريت افراد- محور و بهبـود مـستمر، كـار تيمـي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پيـشگيري، اندازهگيري</a:t>
            </a:r>
            <a:r>
              <a:rPr lang="fa-IR">
                <a:cs typeface="B Zar" panose="00000400000000000000" pitchFamily="2" charset="-78"/>
              </a:rPr>
              <a:t>، فرايند </a:t>
            </a:r>
            <a:r>
              <a:rPr lang="fa-IR">
                <a:cs typeface="B Zar" panose="00000400000000000000" pitchFamily="2" charset="-78"/>
              </a:rPr>
              <a:t>محوري </a:t>
            </a:r>
            <a:r>
              <a:rPr lang="fa-IR" smtClean="0">
                <a:cs typeface="B Zar" panose="00000400000000000000" pitchFamily="2" charset="-78"/>
              </a:rPr>
              <a:t>(كانجي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2004)، تاكيد </a:t>
            </a:r>
            <a:r>
              <a:rPr lang="fa-IR">
                <a:cs typeface="B Zar" panose="00000400000000000000" pitchFamily="2" charset="-78"/>
              </a:rPr>
              <a:t>بيشتر بر افـراد، مـديريت تغييـر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توانمندسـازي، ارتباط </a:t>
            </a:r>
            <a:r>
              <a:rPr lang="fa-IR">
                <a:cs typeface="B Zar" panose="00000400000000000000" pitchFamily="2" charset="-78"/>
              </a:rPr>
              <a:t>با عرضه </a:t>
            </a:r>
            <a:r>
              <a:rPr lang="fa-IR">
                <a:cs typeface="B Zar" panose="00000400000000000000" pitchFamily="2" charset="-78"/>
              </a:rPr>
              <a:t>كنندگان </a:t>
            </a:r>
            <a:r>
              <a:rPr lang="fa-IR" smtClean="0">
                <a:cs typeface="B Zar" panose="00000400000000000000" pitchFamily="2" charset="-78"/>
              </a:rPr>
              <a:t>(فونتين 2004) رضايت </a:t>
            </a:r>
            <a:r>
              <a:rPr lang="fa-IR">
                <a:cs typeface="B Zar" panose="00000400000000000000" pitchFamily="2" charset="-78"/>
              </a:rPr>
              <a:t>مشتري، رضـايت كاركنـان، تـأثير بـر </a:t>
            </a:r>
            <a:r>
              <a:rPr lang="fa-IR">
                <a:cs typeface="B Zar" panose="00000400000000000000" pitchFamily="2" charset="-78"/>
              </a:rPr>
              <a:t>جامعـه </a:t>
            </a:r>
            <a:r>
              <a:rPr lang="fa-IR" smtClean="0">
                <a:cs typeface="B Zar" panose="00000400000000000000" pitchFamily="2" charset="-78"/>
              </a:rPr>
              <a:t>و عملكرد </a:t>
            </a:r>
            <a:r>
              <a:rPr lang="fa-IR">
                <a:cs typeface="B Zar" panose="00000400000000000000" pitchFamily="2" charset="-78"/>
              </a:rPr>
              <a:t>شركا و حاميان از طريق رهبري، خط مشي و استراتژي، مديريت كاركنان، تأكيد </a:t>
            </a:r>
            <a:r>
              <a:rPr lang="fa-IR">
                <a:cs typeface="B Zar" panose="00000400000000000000" pitchFamily="2" charset="-78"/>
              </a:rPr>
              <a:t>بر </a:t>
            </a:r>
            <a:r>
              <a:rPr lang="fa-IR" smtClean="0">
                <a:cs typeface="B Zar" panose="00000400000000000000" pitchFamily="2" charset="-78"/>
              </a:rPr>
              <a:t>مشتري، منابع</a:t>
            </a:r>
            <a:r>
              <a:rPr lang="fa-IR">
                <a:cs typeface="B Zar" panose="00000400000000000000" pitchFamily="2" charset="-78"/>
              </a:rPr>
              <a:t>، مديريت اطلاعات و </a:t>
            </a:r>
            <a:r>
              <a:rPr lang="fa-IR">
                <a:cs typeface="B Zar" panose="00000400000000000000" pitchFamily="2" charset="-78"/>
              </a:rPr>
              <a:t>فرايند </a:t>
            </a:r>
            <a:r>
              <a:rPr lang="fa-IR" smtClean="0">
                <a:cs typeface="B Zar" panose="00000400000000000000" pitchFamily="2" charset="-78"/>
              </a:rPr>
              <a:t>(</a:t>
            </a:r>
            <a:r>
              <a:rPr lang="en-US" smtClean="0">
                <a:cs typeface="B Zar" panose="00000400000000000000" pitchFamily="2" charset="-78"/>
                <a:hlinkClick r:id="rId2"/>
              </a:rPr>
              <a:t>www.Saef.co.za</a:t>
            </a:r>
            <a:r>
              <a:rPr lang="fa-IR" smtClean="0">
                <a:cs typeface="B Zar" panose="00000400000000000000" pitchFamily="2" charset="-78"/>
              </a:rPr>
              <a:t>) اشاره كرد.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9942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9566" y="1825625"/>
            <a:ext cx="831286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95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در حوزة آموزش و پرورش، برنامه ملي كيفيت آمريكـا ، مـدل بالـدريج را در حـوزة آمـوزش،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تدوين و منتشر كرده است. اين مدل داراي هفت معيار )رهبري، برنامهريزي استراتژيك، </a:t>
            </a:r>
            <a:r>
              <a:rPr lang="fa-IR">
                <a:cs typeface="B Zar" panose="00000400000000000000" pitchFamily="2" charset="-78"/>
              </a:rPr>
              <a:t>تمركـز </a:t>
            </a:r>
            <a:r>
              <a:rPr lang="fa-IR" smtClean="0">
                <a:cs typeface="B Zar" panose="00000400000000000000" pitchFamily="2" charset="-78"/>
              </a:rPr>
              <a:t>بـر فراگير </a:t>
            </a:r>
            <a:r>
              <a:rPr lang="fa-IR">
                <a:cs typeface="B Zar" panose="00000400000000000000" pitchFamily="2" charset="-78"/>
              </a:rPr>
              <a:t>و افراد ذينفع، اطلاعات و تحليل، تمركز روي كادر آموزشي و كاركنـان، مـديريت </a:t>
            </a:r>
            <a:r>
              <a:rPr lang="fa-IR">
                <a:cs typeface="B Zar" panose="00000400000000000000" pitchFamily="2" charset="-78"/>
              </a:rPr>
              <a:t>فرآينـد </a:t>
            </a:r>
            <a:r>
              <a:rPr lang="fa-IR" smtClean="0">
                <a:cs typeface="B Zar" panose="00000400000000000000" pitchFamily="2" charset="-78"/>
              </a:rPr>
              <a:t>و دستاوردهاي عملكرد </a:t>
            </a:r>
            <a:r>
              <a:rPr lang="fa-IR">
                <a:cs typeface="B Zar" panose="00000400000000000000" pitchFamily="2" charset="-78"/>
              </a:rPr>
              <a:t>است </a:t>
            </a:r>
            <a:r>
              <a:rPr lang="fa-IR" smtClean="0">
                <a:cs typeface="B Zar" panose="00000400000000000000" pitchFamily="2" charset="-78"/>
              </a:rPr>
              <a:t>(چاوشي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.1383)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993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معيارهاي استخراج شـده مـدل در بعـد توانمندسـازها، شـامل مـديريت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رهبـري، مديريت </a:t>
            </a:r>
            <a:r>
              <a:rPr lang="fa-IR">
                <a:cs typeface="B Zar" panose="00000400000000000000" pitchFamily="2" charset="-78"/>
              </a:rPr>
              <a:t>اخلاق و مسئوليت اجتمـاعي، مـديريت </a:t>
            </a:r>
            <a:r>
              <a:rPr lang="fa-IR">
                <a:cs typeface="B Zar" panose="00000400000000000000" pitchFamily="2" charset="-78"/>
              </a:rPr>
              <a:t>منـابع </a:t>
            </a:r>
            <a:r>
              <a:rPr lang="fa-IR" smtClean="0">
                <a:cs typeface="B Zar" panose="00000400000000000000" pitchFamily="2" charset="-78"/>
              </a:rPr>
              <a:t>(فيزيكـي</a:t>
            </a:r>
            <a:r>
              <a:rPr lang="fa-IR">
                <a:cs typeface="B Zar" panose="00000400000000000000" pitchFamily="2" charset="-78"/>
              </a:rPr>
              <a:t>، مـالي، اوليـا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فناوريهـا)، مديريت </a:t>
            </a:r>
            <a:r>
              <a:rPr lang="fa-IR">
                <a:cs typeface="B Zar" panose="00000400000000000000" pitchFamily="2" charset="-78"/>
              </a:rPr>
              <a:t>يادگيري، روابط انساني، كاركنان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دانش آموزان </a:t>
            </a:r>
            <a:r>
              <a:rPr lang="fa-IR">
                <a:cs typeface="B Zar" panose="00000400000000000000" pitchFamily="2" charset="-78"/>
              </a:rPr>
              <a:t>و در بعد نتايج </a:t>
            </a:r>
            <a:r>
              <a:rPr lang="fa-IR">
                <a:cs typeface="B Zar" panose="00000400000000000000" pitchFamily="2" charset="-78"/>
              </a:rPr>
              <a:t>شامل </a:t>
            </a:r>
            <a:r>
              <a:rPr lang="fa-IR" smtClean="0">
                <a:cs typeface="B Zar" panose="00000400000000000000" pitchFamily="2" charset="-78"/>
              </a:rPr>
              <a:t>دانشآمـوزان، اوليا</a:t>
            </a:r>
            <a:r>
              <a:rPr lang="fa-IR">
                <a:cs typeface="B Zar" panose="00000400000000000000" pitchFamily="2" charset="-78"/>
              </a:rPr>
              <a:t>، كاركنان و عملكردي ميشود</a:t>
            </a:r>
            <a:r>
              <a:rPr lang="fa-IR">
                <a:cs typeface="B Zar" panose="00000400000000000000" pitchFamily="2" charset="-78"/>
              </a:rPr>
              <a:t>.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 smtClean="0">
                <a:cs typeface="B Zar" panose="00000400000000000000" pitchFamily="2" charset="-78"/>
              </a:rPr>
              <a:t/>
            </a:r>
            <a:br>
              <a:rPr lang="fa-IR" smtClean="0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3829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مدل تعالي مدارس سنگاپور كه معيارهاي آن برگرفته از معيارهـاي مـدل بالـدريج، مـدل بنيـاد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اروپايي و مدل ملي سنگاپور است، شامل: رهبري، برنامهريـزي اسـتراتژيك، مـديريت اسـتراتژيك، منابع، فرآيندهاي دانشآموز محور، نتايج مديريتي و عملياتي، نتايج كاركنان، نتايج جامعه و شـركاء و نتايج كليدي عملكرد است (تي و چان، 2008)</a:t>
            </a:r>
          </a:p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8135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5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بايد توجه داشت كه نظام آموزش و پرورش، ماهيتي متفاوت از ساير سازمانها دارد و نميتـوان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مفاهيم و تجربيات صنعت را، عيناً در آموزش و پرورش به كار برد. مهمترين بعد افتراق آمـوزش و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پرورش با ساير شركتها، در اين است كـه هـدف آن بـه جـاي توليـد كـالا و افـزايش سـود مـالي،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انـسان سـازي اسـت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0745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 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بنـابراين قـضاوت دربـارة اثربخـشي و </a:t>
            </a:r>
            <a:r>
              <a:rPr lang="fa-IR">
                <a:cs typeface="B Zar" panose="00000400000000000000" pitchFamily="2" charset="-78"/>
              </a:rPr>
              <a:t>معيارهـاي </a:t>
            </a:r>
            <a:r>
              <a:rPr lang="fa-IR" smtClean="0">
                <a:cs typeface="B Zar" panose="00000400000000000000" pitchFamily="2" charset="-78"/>
              </a:rPr>
              <a:t>تعـالي سـازماني مـدارس، عليالخصوص </a:t>
            </a:r>
            <a:r>
              <a:rPr lang="fa-IR">
                <a:cs typeface="B Zar" panose="00000400000000000000" pitchFamily="2" charset="-78"/>
              </a:rPr>
              <a:t>در بعد نتايج و زير معيارهاي آن متفاوت ميباشد. بنابراين، با اين توضـيح، </a:t>
            </a:r>
            <a:r>
              <a:rPr lang="fa-IR">
                <a:cs typeface="B Zar" panose="00000400000000000000" pitchFamily="2" charset="-78"/>
              </a:rPr>
              <a:t>يكـي </a:t>
            </a:r>
            <a:r>
              <a:rPr lang="fa-IR" smtClean="0">
                <a:cs typeface="B Zar" panose="00000400000000000000" pitchFamily="2" charset="-78"/>
              </a:rPr>
              <a:t>از مهمترين </a:t>
            </a:r>
            <a:r>
              <a:rPr lang="fa-IR">
                <a:cs typeface="B Zar" panose="00000400000000000000" pitchFamily="2" charset="-78"/>
              </a:rPr>
              <a:t>معيارهاي تعالي سازماني مورد انتظار مدارس نتايج دانشآموز خواهد بود؛ به </a:t>
            </a:r>
            <a:r>
              <a:rPr lang="fa-IR">
                <a:cs typeface="B Zar" panose="00000400000000000000" pitchFamily="2" charset="-78"/>
              </a:rPr>
              <a:t>طـوري </a:t>
            </a:r>
            <a:r>
              <a:rPr lang="fa-IR" smtClean="0">
                <a:cs typeface="B Zar" panose="00000400000000000000" pitchFamily="2" charset="-78"/>
              </a:rPr>
              <a:t>كـه، ساير </a:t>
            </a:r>
            <a:r>
              <a:rPr lang="fa-IR">
                <a:cs typeface="B Zar" panose="00000400000000000000" pitchFamily="2" charset="-78"/>
              </a:rPr>
              <a:t>معيارها هم در رابطه با اين عامل، قضاوت خواهند شد. </a:t>
            </a:r>
          </a:p>
          <a:p>
            <a:endParaRPr lang="fa-IR"/>
          </a:p>
        </p:txBody>
      </p:sp>
      <p:sp>
        <p:nvSpPr>
          <p:cNvPr id="4" name="Flowchart: Connector 3"/>
          <p:cNvSpPr/>
          <p:nvPr/>
        </p:nvSpPr>
        <p:spPr>
          <a:xfrm>
            <a:off x="2813538" y="4276578"/>
            <a:ext cx="2264899" cy="858130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متفاوت</a:t>
            </a:r>
            <a:endParaRPr lang="fa-IR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998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به طور مثال در راستاي اين معيار بر اخلاق و مسئوليت اجتماعي، در مدل تاكيد ميشود؛ چون،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تصميمات روزمره مديران مدارس مانند تقسيم كار و سازماندهي، تـدريس، اسـتفاده </a:t>
            </a:r>
            <a:r>
              <a:rPr lang="fa-IR">
                <a:cs typeface="B Zar" panose="00000400000000000000" pitchFamily="2" charset="-78"/>
              </a:rPr>
              <a:t>از </a:t>
            </a:r>
            <a:r>
              <a:rPr lang="fa-IR" smtClean="0">
                <a:cs typeface="B Zar" panose="00000400000000000000" pitchFamily="2" charset="-78"/>
              </a:rPr>
              <a:t>تكنولـوژي، نمره </a:t>
            </a:r>
            <a:r>
              <a:rPr lang="fa-IR">
                <a:cs typeface="B Zar" panose="00000400000000000000" pitchFamily="2" charset="-78"/>
              </a:rPr>
              <a:t>دادن، تشويق و تنبيه، بر افكار، شخصيت و رفتار كنوني و آتي دانشآموز، تاثير مثبـت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منفـي ميگذارد (ميركمالي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.1382)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53112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تعيين ارزشهاي اساسي، در نظر گـرفتن منـافع جامعـه در تـصميمات، اصلاح فرهنگ سازماني، الگوبودن، اعمال عدالت، خيرخواهي، حقشناسي، صـداقت و راسـتگويي، ايثار و قانون مداري از ابعاد اخلاق و مسئوليت اجتماعي است (همان منبع) بـه عبـارتي، مـيتـوان گفت در مدل تعالي سازماني آموزش و پرورش، بر "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ارزشهاي انساني</a:t>
            </a:r>
            <a:r>
              <a:rPr lang="fa-IR">
                <a:cs typeface="B Zar" panose="00000400000000000000" pitchFamily="2" charset="-78"/>
              </a:rPr>
              <a:t>" تأكيد ميشود. </a:t>
            </a:r>
          </a:p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66888"/>
            <a:ext cx="4948531" cy="23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67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از طرفي، برقراري روابط انساني، كليد تحقق انسانسازي اسـت كـه در مـديريت آموزشـگاهي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جايگاهي ديگر دارد كه با ساير مديريتها قابـل مقايـسه </a:t>
            </a:r>
            <a:r>
              <a:rPr lang="fa-IR">
                <a:cs typeface="B Zar" panose="00000400000000000000" pitchFamily="2" charset="-78"/>
              </a:rPr>
              <a:t>نيـست </a:t>
            </a:r>
            <a:r>
              <a:rPr lang="fa-IR" smtClean="0">
                <a:cs typeface="B Zar" panose="00000400000000000000" pitchFamily="2" charset="-78"/>
              </a:rPr>
              <a:t>(ميركمـالي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1381) از </a:t>
            </a:r>
            <a:r>
              <a:rPr lang="fa-IR">
                <a:cs typeface="B Zar" panose="00000400000000000000" pitchFamily="2" charset="-78"/>
              </a:rPr>
              <a:t>شاخـصهاي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روابط انساني، ميتوان به درك نيازها و استعدادها، پـذيرش تفاوتهـا، درك موقعيـت فـرد، دوسـت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داشتن ديگران، ارسال درست پيام و خود بياني، انتخاب رسانه يا مجراي درست، گوش دادن، بيـان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عواطف و احساسات، پيدا كردن نكات مثبت در ديگران، خودشناسي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ديگرشناسي، خـودكنترلـي، جو </a:t>
            </a:r>
            <a:r>
              <a:rPr lang="fa-IR">
                <a:cs typeface="B Zar" panose="00000400000000000000" pitchFamily="2" charset="-78"/>
              </a:rPr>
              <a:t>سازماني مناسب، فرهنگ سازماني و بهداشت رواني اشاره </a:t>
            </a:r>
            <a:r>
              <a:rPr lang="fa-IR">
                <a:cs typeface="B Zar" panose="00000400000000000000" pitchFamily="2" charset="-78"/>
              </a:rPr>
              <a:t>كرد </a:t>
            </a:r>
            <a:r>
              <a:rPr lang="fa-IR" smtClean="0">
                <a:cs typeface="B Zar" panose="00000400000000000000" pitchFamily="2" charset="-78"/>
              </a:rPr>
              <a:t>(همان منبع)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با مبنا قرار دادن ساختار مدل تعالي بنياد اروپايي و در نظر گـرفتن معيارهـاي مـدلهاي تعـالي و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مطالب ياد شده در بالا در خصوص ويژگيهاي مدارس، مدل مفهومي تحقيـق بـه شـكل زيـر ارايـه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ميگردد</a:t>
            </a:r>
            <a:r>
              <a:rPr lang="fa-IR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83096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0463" y="844615"/>
            <a:ext cx="6618844" cy="547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66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روش تحقيق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b="1">
                <a:cs typeface="B Zar" panose="00000400000000000000" pitchFamily="2" charset="-78"/>
              </a:rPr>
              <a:t/>
            </a:r>
            <a:br>
              <a:rPr lang="fa-IR" b="1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تحقيق حاضر از نظر هدف تحقيق، كـاربردي اسـت. در طراحـي يـك مـدل چنـدين گزينـه را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ميتوان مطرح كرد: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الف( از ميان مدلهاي موجود يكي را ميتوان انتخاب كرد.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ب( در مدلهاي موجود ميتوان تغييراتي ايجاد كرد.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ج( به طراحي مدل خاصسازمان با استفاده از روش مناسب اقدام كرد.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87486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در اين تحقيق با روش </a:t>
            </a:r>
            <a:r>
              <a:rPr lang="fa-IR">
                <a:cs typeface="B Zar" panose="00000400000000000000" pitchFamily="2" charset="-78"/>
              </a:rPr>
              <a:t>پيمايشي </a:t>
            </a:r>
            <a:r>
              <a:rPr lang="fa-IR" smtClean="0">
                <a:cs typeface="B Zar" panose="00000400000000000000" pitchFamily="2" charset="-78"/>
              </a:rPr>
              <a:t>با </a:t>
            </a:r>
            <a:r>
              <a:rPr lang="fa-IR">
                <a:cs typeface="B Zar" panose="00000400000000000000" pitchFamily="2" charset="-78"/>
              </a:rPr>
              <a:t>ماهيت </a:t>
            </a:r>
            <a:r>
              <a:rPr lang="fa-IR">
                <a:cs typeface="B Zar" panose="00000400000000000000" pitchFamily="2" charset="-78"/>
              </a:rPr>
              <a:t>اكتشافي </a:t>
            </a:r>
            <a:r>
              <a:rPr lang="fa-IR" smtClean="0">
                <a:cs typeface="B Zar" panose="00000400000000000000" pitchFamily="2" charset="-78"/>
              </a:rPr>
              <a:t>به </a:t>
            </a:r>
            <a:r>
              <a:rPr lang="fa-IR">
                <a:cs typeface="B Zar" panose="00000400000000000000" pitchFamily="2" charset="-78"/>
              </a:rPr>
              <a:t>همراه تحليل محتواو گروه كانوني كه از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روشهاي كيفي هستند، </a:t>
            </a:r>
            <a:r>
              <a:rPr lang="fa-IR">
                <a:cs typeface="B Zar" panose="00000400000000000000" pitchFamily="2" charset="-78"/>
              </a:rPr>
              <a:t>مدل </a:t>
            </a:r>
            <a:r>
              <a:rPr lang="fa-IR" smtClean="0">
                <a:cs typeface="B Zar" panose="00000400000000000000" pitchFamily="2" charset="-78"/>
              </a:rPr>
              <a:t>تعالي سازماني </a:t>
            </a:r>
            <a:r>
              <a:rPr lang="fa-IR">
                <a:cs typeface="B Zar" panose="00000400000000000000" pitchFamily="2" charset="-78"/>
              </a:rPr>
              <a:t>خاص مدارس متوسطه نظري طراحي شده است.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براي انجامدادن اين پژوهش مراحل زير طي شده </a:t>
            </a:r>
            <a:r>
              <a:rPr lang="fa-IR">
                <a:cs typeface="B Zar" panose="00000400000000000000" pitchFamily="2" charset="-78"/>
              </a:rPr>
              <a:t>است</a:t>
            </a:r>
            <a:r>
              <a:rPr lang="fa-IR" smtClean="0">
                <a:cs typeface="B Zar" panose="00000400000000000000" pitchFamily="2" charset="-78"/>
              </a:rPr>
              <a:t>: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57024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شناسايي مؤلفههاي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تشكيلدهنده </a:t>
            </a:r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تعالي سازماني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با استفاده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از</a:t>
            </a:r>
            <a:r>
              <a:rPr lang="fa-IR" smtClean="0">
                <a:cs typeface="B Zar" panose="00000400000000000000" pitchFamily="2" charset="-78"/>
              </a:rPr>
              <a:t>: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روش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ميداني </a:t>
            </a:r>
            <a:r>
              <a:rPr lang="fa-IR">
                <a:cs typeface="B Zar" panose="00000400000000000000" pitchFamily="2" charset="-78"/>
              </a:rPr>
              <a:t>اجراي پرسشنامه سئوال باز و بررسي اسناد و مدارك و تحليل محتواي آنها، به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منظور شناسايي انتظارات اشخاص ذينفع در مدارس متوسطه نظري و نتايج حاصل از برآورده كردن اين انتظارات . به منظور تحليل محتوا، از طريق كدگذاري به صورت اختـصاص دادن عـدد و رقـم (كد) به مقولهها بر اساس شباهتهاي واحد تحليل، متن پرسشنامه بررسي شد</a:t>
            </a:r>
            <a:endParaRPr lang="fa-IR"/>
          </a:p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25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به منظور طراحي مدل تعاليسـازماني مـدارس، </a:t>
            </a:r>
            <a:r>
              <a:rPr lang="fa-IR">
                <a:cs typeface="B Zar" panose="00000400000000000000" pitchFamily="2" charset="-78"/>
              </a:rPr>
              <a:t>از </a:t>
            </a:r>
            <a:r>
              <a:rPr lang="fa-IR" smtClean="0">
                <a:cs typeface="B Zar" panose="00000400000000000000" pitchFamily="2" charset="-78"/>
              </a:rPr>
              <a:t>آنجـا كه </a:t>
            </a:r>
            <a:r>
              <a:rPr lang="fa-IR">
                <a:cs typeface="B Zar" panose="00000400000000000000" pitchFamily="2" charset="-78"/>
              </a:rPr>
              <a:t>ادبيات موجود طراحي مدل هاي تعالي، براي شركتهاي بزرگ با ديـد تجـاري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خـاص خودشان</a:t>
            </a:r>
            <a:r>
              <a:rPr lang="fa-IR">
                <a:cs typeface="B Zar" panose="00000400000000000000" pitchFamily="2" charset="-78"/>
              </a:rPr>
              <a:t>، به منظور دريافت جوايز طراحي شده اند و بـسياري از سـازمانهاي كـه </a:t>
            </a:r>
            <a:r>
              <a:rPr lang="fa-IR">
                <a:cs typeface="B Zar" panose="00000400000000000000" pitchFamily="2" charset="-78"/>
              </a:rPr>
              <a:t>سـعي </a:t>
            </a:r>
            <a:r>
              <a:rPr lang="fa-IR" smtClean="0">
                <a:cs typeface="B Zar" panose="00000400000000000000" pitchFamily="2" charset="-78"/>
              </a:rPr>
              <a:t>در بهبود </a:t>
            </a:r>
            <a:r>
              <a:rPr lang="fa-IR">
                <a:cs typeface="B Zar" panose="00000400000000000000" pitchFamily="2" charset="-78"/>
              </a:rPr>
              <a:t>بخشيدن به عملكردشان به وسيله خودارزيابي با اسـتفاده از </a:t>
            </a:r>
            <a:r>
              <a:rPr lang="fa-IR">
                <a:cs typeface="B Zar" panose="00000400000000000000" pitchFamily="2" charset="-78"/>
              </a:rPr>
              <a:t>مـدلهاي </a:t>
            </a:r>
            <a:r>
              <a:rPr lang="fa-IR" smtClean="0">
                <a:cs typeface="B Zar" panose="00000400000000000000" pitchFamily="2" charset="-78"/>
              </a:rPr>
              <a:t>تعـاليسـازماني دارند</a:t>
            </a:r>
            <a:r>
              <a:rPr lang="fa-IR">
                <a:cs typeface="B Zar" panose="00000400000000000000" pitchFamily="2" charset="-78"/>
              </a:rPr>
              <a:t>، نارضايتيهايي به سبب اين اجرا دارند كه از دلايل مهم اين امر، ميتوان به </a:t>
            </a:r>
            <a:r>
              <a:rPr lang="fa-IR">
                <a:cs typeface="B Zar" panose="00000400000000000000" pitchFamily="2" charset="-78"/>
              </a:rPr>
              <a:t>مـرتبط </a:t>
            </a:r>
            <a:r>
              <a:rPr lang="fa-IR" smtClean="0">
                <a:cs typeface="B Zar" panose="00000400000000000000" pitchFamily="2" charset="-78"/>
              </a:rPr>
              <a:t>و  مفيد </a:t>
            </a:r>
            <a:r>
              <a:rPr lang="fa-IR">
                <a:cs typeface="B Zar" panose="00000400000000000000" pitchFamily="2" charset="-78"/>
              </a:rPr>
              <a:t>نبودن آنها اشاره كرد. در اين پژوهش، خود مفهوم تعالي سازماني مبنـا قـرار </a:t>
            </a:r>
            <a:r>
              <a:rPr lang="fa-IR">
                <a:cs typeface="B Zar" panose="00000400000000000000" pitchFamily="2" charset="-78"/>
              </a:rPr>
              <a:t>گرفتـه </a:t>
            </a:r>
            <a:r>
              <a:rPr lang="fa-IR" smtClean="0">
                <a:cs typeface="B Zar" panose="00000400000000000000" pitchFamily="2" charset="-78"/>
              </a:rPr>
              <a:t>و جريان </a:t>
            </a:r>
            <a:r>
              <a:rPr lang="fa-IR">
                <a:cs typeface="B Zar" panose="00000400000000000000" pitchFamily="2" charset="-78"/>
              </a:rPr>
              <a:t>پژوهش را هدايت كرده است. به اين ترتيب، روش شناسي جديـدي </a:t>
            </a:r>
            <a:r>
              <a:rPr lang="fa-IR">
                <a:cs typeface="B Zar" panose="00000400000000000000" pitchFamily="2" charset="-78"/>
              </a:rPr>
              <a:t>بـراي </a:t>
            </a:r>
            <a:r>
              <a:rPr lang="fa-IR" smtClean="0">
                <a:cs typeface="B Zar" panose="00000400000000000000" pitchFamily="2" charset="-78"/>
              </a:rPr>
              <a:t>طراحـي مدل </a:t>
            </a:r>
            <a:r>
              <a:rPr lang="fa-IR">
                <a:cs typeface="B Zar" panose="00000400000000000000" pitchFamily="2" charset="-78"/>
              </a:rPr>
              <a:t>تعاليسازماني معرفي شده است</a:t>
            </a:r>
            <a:endParaRPr lang="fa-IR"/>
          </a:p>
        </p:txBody>
      </p:sp>
      <p:sp>
        <p:nvSpPr>
          <p:cNvPr id="4" name="Flowchart: Process 3"/>
          <p:cNvSpPr/>
          <p:nvPr/>
        </p:nvSpPr>
        <p:spPr>
          <a:xfrm>
            <a:off x="2968283" y="5162843"/>
            <a:ext cx="2560320" cy="815926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>
                <a:solidFill>
                  <a:srgbClr val="FF0000"/>
                </a:solidFill>
                <a:cs typeface="B Zar" panose="00000400000000000000" pitchFamily="2" charset="-78"/>
              </a:rPr>
              <a:t>مـرتبط و  مفيد نبودن</a:t>
            </a:r>
            <a:endParaRPr lang="fa-IR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4905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تقسيمبندي اين انتظارات</a:t>
            </a:r>
            <a:r>
              <a:rPr lang="fa-IR">
                <a:cs typeface="B Zar" panose="00000400000000000000" pitchFamily="2" charset="-78"/>
              </a:rPr>
              <a:t>، بر اساس حيطه اختيارات مديران، به دو دسته انتظارات از مـديران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و انتظارات از ساير سطوح آموزش و پرورش كه در حيطه اختيارات مديران نيـست، بـا اسـتفاده از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مصاحبه گروهي با جمعي از </a:t>
            </a:r>
            <a:r>
              <a:rPr lang="fa-IR">
                <a:cs typeface="B Zar" panose="00000400000000000000" pitchFamily="2" charset="-78"/>
              </a:rPr>
              <a:t>مديران</a:t>
            </a:r>
            <a:r>
              <a:rPr lang="fa-IR" smtClean="0">
                <a:cs typeface="B Zar" panose="00000400000000000000" pitchFamily="2" charset="-78"/>
              </a:rPr>
              <a:t>.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648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تدوين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اقدامات متناظر مديريتي اين انتظارات و خوشهبنـدي و نامگـذاري آنهـا</a:t>
            </a:r>
            <a:r>
              <a:rPr lang="fa-IR">
                <a:cs typeface="B Zar" panose="00000400000000000000" pitchFamily="2" charset="-78"/>
              </a:rPr>
              <a:t>. بـراي ايـن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منظور از روش گروه كانوني استفاده شد. گروه كانوني، متشكل از هفت نفر از </a:t>
            </a:r>
            <a:r>
              <a:rPr lang="fa-IR">
                <a:cs typeface="B Zar" panose="00000400000000000000" pitchFamily="2" charset="-78"/>
              </a:rPr>
              <a:t>متخصصان </a:t>
            </a:r>
            <a:r>
              <a:rPr lang="fa-IR" smtClean="0">
                <a:cs typeface="B Zar" panose="00000400000000000000" pitchFamily="2" charset="-78"/>
              </a:rPr>
              <a:t>صـاحب نامي </a:t>
            </a:r>
            <a:r>
              <a:rPr lang="fa-IR">
                <a:cs typeface="B Zar" panose="00000400000000000000" pitchFamily="2" charset="-78"/>
              </a:rPr>
              <a:t>بود كه داراي مدرك تحصيلي و تدريس در زمينه مـديريت، مـديريت آمـوزش و </a:t>
            </a:r>
            <a:r>
              <a:rPr lang="fa-IR">
                <a:cs typeface="B Zar" panose="00000400000000000000" pitchFamily="2" charset="-78"/>
              </a:rPr>
              <a:t>پـرورش </a:t>
            </a:r>
            <a:r>
              <a:rPr lang="fa-IR" smtClean="0">
                <a:cs typeface="B Zar" panose="00000400000000000000" pitchFamily="2" charset="-78"/>
              </a:rPr>
              <a:t>يـا داراي </a:t>
            </a:r>
            <a:r>
              <a:rPr lang="fa-IR">
                <a:cs typeface="B Zar" panose="00000400000000000000" pitchFamily="2" charset="-78"/>
              </a:rPr>
              <a:t>تجربه در حوزه تعاليسازماني بودند. قبل از تشكيل جلسه، براي سهولت بخشيدن </a:t>
            </a:r>
            <a:r>
              <a:rPr lang="fa-IR">
                <a:cs typeface="B Zar" panose="00000400000000000000" pitchFamily="2" charset="-78"/>
              </a:rPr>
              <a:t>به </a:t>
            </a:r>
            <a:r>
              <a:rPr lang="fa-IR" smtClean="0">
                <a:cs typeface="B Zar" panose="00000400000000000000" pitchFamily="2" charset="-78"/>
              </a:rPr>
              <a:t>اجـراي اين </a:t>
            </a:r>
            <a:r>
              <a:rPr lang="fa-IR">
                <a:cs typeface="B Zar" panose="00000400000000000000" pitchFamily="2" charset="-78"/>
              </a:rPr>
              <a:t>امر، محقق اقدامات متناظر با هر كدام از انتظارات را بر اساس ادبيـات و مـدلهاي موجـود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بـه صورت </a:t>
            </a:r>
            <a:r>
              <a:rPr lang="fa-IR">
                <a:cs typeface="B Zar" panose="00000400000000000000" pitchFamily="2" charset="-78"/>
              </a:rPr>
              <a:t>خوشههاي پيشنهادي، تدوين كرد، سپس در اختيار اعضاي گروه قرارداد. در جلسه با </a:t>
            </a:r>
            <a:r>
              <a:rPr lang="fa-IR">
                <a:cs typeface="B Zar" panose="00000400000000000000" pitchFamily="2" charset="-78"/>
              </a:rPr>
              <a:t>تبادل </a:t>
            </a:r>
            <a:r>
              <a:rPr lang="fa-IR" smtClean="0">
                <a:cs typeface="B Zar" panose="00000400000000000000" pitchFamily="2" charset="-78"/>
              </a:rPr>
              <a:t> نظر </a:t>
            </a:r>
            <a:r>
              <a:rPr lang="fa-IR">
                <a:cs typeface="B Zar" panose="00000400000000000000" pitchFamily="2" charset="-78"/>
              </a:rPr>
              <a:t>و بحثهاي صورت گرفته ميان اعضا، بر اساس فراواني توافقـات، تعـديل و اصـلاحات </a:t>
            </a:r>
            <a:r>
              <a:rPr lang="fa-IR">
                <a:cs typeface="B Zar" panose="00000400000000000000" pitchFamily="2" charset="-78"/>
              </a:rPr>
              <a:t>لازم </a:t>
            </a:r>
            <a:r>
              <a:rPr lang="fa-IR" smtClean="0">
                <a:cs typeface="B Zar" panose="00000400000000000000" pitchFamily="2" charset="-78"/>
              </a:rPr>
              <a:t>در مورد </a:t>
            </a:r>
            <a:r>
              <a:rPr lang="fa-IR">
                <a:cs typeface="B Zar" panose="00000400000000000000" pitchFamily="2" charset="-78"/>
              </a:rPr>
              <a:t>اقدامات متناظر </a:t>
            </a:r>
            <a:r>
              <a:rPr lang="fa-IR">
                <a:cs typeface="B Zar" panose="00000400000000000000" pitchFamily="2" charset="-78"/>
              </a:rPr>
              <a:t>صورت </a:t>
            </a:r>
            <a:r>
              <a:rPr lang="fa-IR" smtClean="0">
                <a:cs typeface="B Zar" panose="00000400000000000000" pitchFamily="2" charset="-78"/>
              </a:rPr>
              <a:t>گرفت</a:t>
            </a:r>
          </a:p>
          <a:p>
            <a:pPr algn="just"/>
            <a:endParaRPr lang="fa-IR"/>
          </a:p>
        </p:txBody>
      </p:sp>
      <p:sp>
        <p:nvSpPr>
          <p:cNvPr id="4" name="Flowchart: Process 3"/>
          <p:cNvSpPr/>
          <p:nvPr/>
        </p:nvSpPr>
        <p:spPr>
          <a:xfrm>
            <a:off x="2447778" y="5064369"/>
            <a:ext cx="2250831" cy="675249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>
                <a:solidFill>
                  <a:srgbClr val="FF0000"/>
                </a:solidFill>
                <a:cs typeface="B Zar" panose="00000400000000000000" pitchFamily="2" charset="-78"/>
              </a:rPr>
              <a:t>گروه كانوني</a:t>
            </a:r>
            <a:endParaRPr lang="fa-IR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780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جامعه و نمونه تحقيق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mtClean="0">
                <a:cs typeface="B Zar" panose="00000400000000000000" pitchFamily="2" charset="-78"/>
              </a:rPr>
              <a:t>با </a:t>
            </a:r>
            <a:r>
              <a:rPr lang="fa-IR">
                <a:cs typeface="B Zar" panose="00000400000000000000" pitchFamily="2" charset="-78"/>
              </a:rPr>
              <a:t>توجه به روش تحقيق، زمان در دسترس و امكانات مالي و تعدد زير جامعههـا، جامعـه بـراي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طراحي مدل تعاليسازماني تمام اشخاص كليدي ذينفع در مـدارس متوسـطه نظـري اسـتان تهـران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هستند كه شامل زير جامعههايي با عناوين زيرند: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- مديران مقطع متوسطه نظري آموزش و پرورش استان تهران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- دانشآموزان مقطع متوسطه نظري استان تهران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- معلمان مقطع متوسطه نظري آموزش و پرورش استان تهران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- والدين دانشآموزان مقطع متوسطه نظري استان تهران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- مديران مقطع پيش دانشگاهي آموزش و پرورش استان تهران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-كارشناسان مقطع متوسط نظري استان تهران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69410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از ميان شهرهاي استان تهران، شهر تهران و كرج انتخـاب شـدند.</a:t>
            </a: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 روش نمونـهگيـري در مـورد</a:t>
            </a:r>
            <a:br>
              <a:rPr lang="fa-IR">
                <a:solidFill>
                  <a:srgbClr val="00B0F0"/>
                </a:solidFill>
                <a:cs typeface="B Zar" panose="00000400000000000000" pitchFamily="2" charset="-78"/>
              </a:rPr>
            </a:b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معلمان، دانشآموزان، مديران و اوليا</a:t>
            </a: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، </a:t>
            </a:r>
            <a:r>
              <a:rPr lang="fa-IR" smtClean="0">
                <a:solidFill>
                  <a:srgbClr val="00B0F0"/>
                </a:solidFill>
                <a:cs typeface="B Zar" panose="00000400000000000000" pitchFamily="2" charset="-78"/>
              </a:rPr>
              <a:t>طبقه اي- </a:t>
            </a: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چند </a:t>
            </a:r>
            <a:r>
              <a:rPr lang="fa-IR" smtClean="0">
                <a:solidFill>
                  <a:srgbClr val="00B0F0"/>
                </a:solidFill>
                <a:cs typeface="B Zar" panose="00000400000000000000" pitchFamily="2" charset="-78"/>
              </a:rPr>
              <a:t>مرحله اي </a:t>
            </a:r>
            <a:r>
              <a:rPr lang="fa-IR">
                <a:solidFill>
                  <a:srgbClr val="00B0F0"/>
                </a:solidFill>
                <a:cs typeface="B Zar" panose="00000400000000000000" pitchFamily="2" charset="-78"/>
              </a:rPr>
              <a:t>است</a:t>
            </a:r>
            <a:r>
              <a:rPr lang="fa-IR">
                <a:cs typeface="B Zar" panose="00000400000000000000" pitchFamily="2" charset="-78"/>
              </a:rPr>
              <a:t>. به اين صورت كه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شـهر تهـران</a:t>
            </a:r>
            <a:br>
              <a:rPr lang="fa-IR">
                <a:solidFill>
                  <a:srgbClr val="FF0000"/>
                </a:solidFill>
                <a:cs typeface="B Zar" panose="00000400000000000000" pitchFamily="2" charset="-78"/>
              </a:rPr>
            </a:b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به پنج ناحيه - شمالي، جنوبي، غربي، شرقي و مركزي تقسيم شد </a:t>
            </a:r>
            <a:r>
              <a:rPr lang="fa-IR">
                <a:cs typeface="B Zar" panose="00000400000000000000" pitchFamily="2" charset="-78"/>
              </a:rPr>
              <a:t>و از هر ناحيه يك منطقه و از هر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منطقه چهار </a:t>
            </a:r>
            <a:r>
              <a:rPr lang="fa-IR">
                <a:cs typeface="B Zar" panose="00000400000000000000" pitchFamily="2" charset="-78"/>
              </a:rPr>
              <a:t>دبيرستان </a:t>
            </a:r>
            <a:r>
              <a:rPr lang="fa-IR" smtClean="0">
                <a:cs typeface="B Zar" panose="00000400000000000000" pitchFamily="2" charset="-78"/>
              </a:rPr>
              <a:t>(دو </a:t>
            </a:r>
            <a:r>
              <a:rPr lang="fa-IR">
                <a:cs typeface="B Zar" panose="00000400000000000000" pitchFamily="2" charset="-78"/>
              </a:rPr>
              <a:t>مدرسه پسرانه و دو </a:t>
            </a:r>
            <a:r>
              <a:rPr lang="fa-IR">
                <a:cs typeface="B Zar" panose="00000400000000000000" pitchFamily="2" charset="-78"/>
              </a:rPr>
              <a:t>مدرسه </a:t>
            </a:r>
            <a:r>
              <a:rPr lang="fa-IR" smtClean="0">
                <a:cs typeface="B Zar" panose="00000400000000000000" pitchFamily="2" charset="-78"/>
              </a:rPr>
              <a:t>دخترانه) </a:t>
            </a:r>
            <a:r>
              <a:rPr lang="fa-IR">
                <a:cs typeface="B Zar" panose="00000400000000000000" pitchFamily="2" charset="-78"/>
              </a:rPr>
              <a:t>و از چهار منطقـه كـرج نيـز از هـر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منطقه چهار </a:t>
            </a:r>
            <a:r>
              <a:rPr lang="fa-IR">
                <a:cs typeface="B Zar" panose="00000400000000000000" pitchFamily="2" charset="-78"/>
              </a:rPr>
              <a:t>دبيرستان </a:t>
            </a:r>
            <a:r>
              <a:rPr lang="fa-IR" smtClean="0">
                <a:cs typeface="B Zar" panose="00000400000000000000" pitchFamily="2" charset="-78"/>
              </a:rPr>
              <a:t>(دو </a:t>
            </a:r>
            <a:r>
              <a:rPr lang="fa-IR">
                <a:cs typeface="B Zar" panose="00000400000000000000" pitchFamily="2" charset="-78"/>
              </a:rPr>
              <a:t>مدرسه پسرانه و دو </a:t>
            </a:r>
            <a:r>
              <a:rPr lang="fa-IR">
                <a:cs typeface="B Zar" panose="00000400000000000000" pitchFamily="2" charset="-78"/>
              </a:rPr>
              <a:t>مدرسه </a:t>
            </a:r>
            <a:r>
              <a:rPr lang="fa-IR" smtClean="0">
                <a:cs typeface="B Zar" panose="00000400000000000000" pitchFamily="2" charset="-78"/>
              </a:rPr>
              <a:t>دخترانه) </a:t>
            </a:r>
            <a:r>
              <a:rPr lang="fa-IR">
                <a:cs typeface="B Zar" panose="00000400000000000000" pitchFamily="2" charset="-78"/>
              </a:rPr>
              <a:t>بـه طـور تـصادفي انتخـاب شـدند.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كارشناسان مقطع متوسط نظري به طور سر شماري مد نظر قرار </a:t>
            </a:r>
            <a:r>
              <a:rPr lang="fa-IR">
                <a:cs typeface="B Zar" panose="00000400000000000000" pitchFamily="2" charset="-78"/>
              </a:rPr>
              <a:t>گرفتند</a:t>
            </a:r>
            <a:r>
              <a:rPr lang="fa-IR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19356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00B0F0"/>
                </a:solidFill>
                <a:cs typeface="B Zar" panose="00000400000000000000" pitchFamily="2" charset="-78"/>
              </a:rPr>
              <a:t>ابزار </a:t>
            </a:r>
            <a:r>
              <a:rPr lang="fa-IR" b="1">
                <a:solidFill>
                  <a:srgbClr val="00B0F0"/>
                </a:solidFill>
                <a:cs typeface="B Zar" panose="00000400000000000000" pitchFamily="2" charset="-78"/>
              </a:rPr>
              <a:t>گردآوري </a:t>
            </a:r>
            <a:r>
              <a:rPr lang="fa-IR" b="1" smtClean="0">
                <a:solidFill>
                  <a:srgbClr val="00B0F0"/>
                </a:solidFill>
                <a:cs typeface="B Zar" panose="00000400000000000000" pitchFamily="2" charset="-78"/>
              </a:rPr>
              <a:t>داده هاي </a:t>
            </a:r>
            <a:r>
              <a:rPr lang="fa-IR" b="1">
                <a:solidFill>
                  <a:srgbClr val="00B0F0"/>
                </a:solidFill>
                <a:cs typeface="B Zar" panose="00000400000000000000" pitchFamily="2" charset="-78"/>
              </a:rPr>
              <a:t>تحقيق</a:t>
            </a:r>
            <a:endParaRPr lang="fa-IR">
              <a:solidFill>
                <a:srgbClr val="00B0F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ابزارهاي </a:t>
            </a:r>
            <a:r>
              <a:rPr lang="fa-IR">
                <a:cs typeface="B Zar" panose="00000400000000000000" pitchFamily="2" charset="-78"/>
              </a:rPr>
              <a:t>مورد استفاده در اين تحقيق به شرح </a:t>
            </a:r>
            <a:r>
              <a:rPr lang="fa-IR">
                <a:cs typeface="B Zar" panose="00000400000000000000" pitchFamily="2" charset="-78"/>
              </a:rPr>
              <a:t>زيراند</a:t>
            </a:r>
            <a:r>
              <a:rPr lang="fa-IR" smtClean="0">
                <a:cs typeface="B Zar" panose="00000400000000000000" pitchFamily="2" charset="-78"/>
              </a:rPr>
              <a:t>:</a:t>
            </a:r>
          </a:p>
          <a:p>
            <a:pPr marL="0" indent="0" algn="just">
              <a:buNone/>
            </a:pP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 b="1" smtClean="0">
                <a:cs typeface="B Zar" panose="00000400000000000000" pitchFamily="2" charset="-78"/>
              </a:rPr>
              <a:t>پرسشنامه سؤال </a:t>
            </a:r>
            <a:r>
              <a:rPr lang="fa-IR" b="1">
                <a:cs typeface="B Zar" panose="00000400000000000000" pitchFamily="2" charset="-78"/>
              </a:rPr>
              <a:t>باز </a:t>
            </a:r>
            <a:r>
              <a:rPr lang="fa-IR" b="1">
                <a:cs typeface="B Zar" panose="00000400000000000000" pitchFamily="2" charset="-78"/>
              </a:rPr>
              <a:t>پاسخ </a:t>
            </a:r>
            <a:r>
              <a:rPr lang="fa-IR" b="1">
                <a:cs typeface="B Zar" panose="00000400000000000000" pitchFamily="2" charset="-78"/>
              </a:rPr>
              <a:t>:</a:t>
            </a:r>
            <a:r>
              <a:rPr lang="fa-IR" b="1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از </a:t>
            </a:r>
            <a:r>
              <a:rPr lang="fa-IR">
                <a:cs typeface="B Zar" panose="00000400000000000000" pitchFamily="2" charset="-78"/>
              </a:rPr>
              <a:t>اين سؤالات براي بررسي و مطالعة عقايد در زمينهاي خاص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استفاده </a:t>
            </a:r>
            <a:r>
              <a:rPr lang="fa-IR">
                <a:cs typeface="B Zar" panose="00000400000000000000" pitchFamily="2" charset="-78"/>
              </a:rPr>
              <a:t>ميشود </a:t>
            </a:r>
            <a:r>
              <a:rPr lang="fa-IR" smtClean="0">
                <a:cs typeface="B Zar" panose="00000400000000000000" pitchFamily="2" charset="-78"/>
              </a:rPr>
              <a:t>(سرمد </a:t>
            </a:r>
            <a:r>
              <a:rPr lang="fa-IR">
                <a:cs typeface="B Zar" panose="00000400000000000000" pitchFamily="2" charset="-78"/>
              </a:rPr>
              <a:t>و ديگران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.1376) با </a:t>
            </a:r>
            <a:r>
              <a:rPr lang="fa-IR">
                <a:cs typeface="B Zar" panose="00000400000000000000" pitchFamily="2" charset="-78"/>
              </a:rPr>
              <a:t>توجه به بي نامي پاسخدهندگان در سؤالهاي باز پاسخ،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در مقايسه با مصاحبه گروهي، پاسخهاي صادقانة بيشتري به دست ميآيد كه نتيجه </a:t>
            </a:r>
            <a:r>
              <a:rPr lang="fa-IR">
                <a:cs typeface="B Zar" panose="00000400000000000000" pitchFamily="2" charset="-78"/>
              </a:rPr>
              <a:t>پاسخ</a:t>
            </a:r>
            <a:r>
              <a:rPr lang="fa-IR">
                <a:cs typeface="B Zar" panose="00000400000000000000" pitchFamily="2" charset="-78"/>
              </a:rPr>
              <a:t> </a:t>
            </a:r>
            <a:r>
              <a:rPr lang="fa-IR">
                <a:cs typeface="B Zar" panose="00000400000000000000" pitchFamily="2" charset="-78"/>
              </a:rPr>
              <a:t>اسخگويان از ديدگاه مرجح خود هستند</a:t>
            </a:r>
            <a:r>
              <a:rPr lang="fa-IR">
                <a:cs typeface="B Zar" panose="00000400000000000000" pitchFamily="2" charset="-78"/>
              </a:rPr>
              <a:t>. </a:t>
            </a:r>
            <a:r>
              <a:rPr lang="fa-IR" smtClean="0">
                <a:cs typeface="B Zar" panose="00000400000000000000" pitchFamily="2" charset="-78"/>
              </a:rPr>
              <a:t>(كريپندروف .1986) اين </a:t>
            </a:r>
            <a:r>
              <a:rPr lang="fa-IR">
                <a:cs typeface="B Zar" panose="00000400000000000000" pitchFamily="2" charset="-78"/>
              </a:rPr>
              <a:t>نوع پرسشنامه دادههاي غني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براي محقق فرا </a:t>
            </a:r>
            <a:r>
              <a:rPr lang="fa-IR">
                <a:cs typeface="B Zar" panose="00000400000000000000" pitchFamily="2" charset="-78"/>
              </a:rPr>
              <a:t>هم </a:t>
            </a:r>
            <a:r>
              <a:rPr lang="fa-IR" smtClean="0">
                <a:cs typeface="B Zar" panose="00000400000000000000" pitchFamily="2" charset="-78"/>
              </a:rPr>
              <a:t>ميآورند(مايلز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هاپرمن 1994)</a:t>
            </a:r>
          </a:p>
          <a:p>
            <a:pPr marL="0" indent="0" algn="just">
              <a:buNone/>
            </a:pP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63056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در </a:t>
            </a:r>
            <a:r>
              <a:rPr lang="fa-IR">
                <a:cs typeface="B Zar" panose="00000400000000000000" pitchFamily="2" charset="-78"/>
              </a:rPr>
              <a:t>اين پژوهش، از اين نوع پرسشنامه براي بررسـي و شـناخت انتظـارات ذينفعـان آمـوزش و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پرورش استفاده شده است كه شامل پرسشنامة والدين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دانش آموزان</a:t>
            </a:r>
            <a:r>
              <a:rPr lang="fa-IR">
                <a:cs typeface="B Zar" panose="00000400000000000000" pitchFamily="2" charset="-78"/>
              </a:rPr>
              <a:t>، معلمان، مديران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كارشناسـان آموزش </a:t>
            </a:r>
            <a:r>
              <a:rPr lang="fa-IR">
                <a:cs typeface="B Zar" panose="00000400000000000000" pitchFamily="2" charset="-78"/>
              </a:rPr>
              <a:t>و پرورش متوسطه نظري </a:t>
            </a:r>
            <a:r>
              <a:rPr lang="fa-IR">
                <a:cs typeface="B Zar" panose="00000400000000000000" pitchFamily="2" charset="-78"/>
              </a:rPr>
              <a:t>است</a:t>
            </a:r>
            <a:r>
              <a:rPr lang="fa-IR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20670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b="1">
                <a:cs typeface="B Zar" panose="00000400000000000000" pitchFamily="2" charset="-78"/>
              </a:rPr>
              <a:t>مصاحبه گروهي: </a:t>
            </a:r>
            <a:r>
              <a:rPr lang="fa-IR">
                <a:cs typeface="B Zar" panose="00000400000000000000" pitchFamily="2" charset="-78"/>
              </a:rPr>
              <a:t>يافتههاي اين بخش با طرح پرسشها و پاسخهاي آنها ارائه ميشوند: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68121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يافته ها</a:t>
            </a:r>
            <a:endParaRPr lang="fa-IR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1- انتظارات </a:t>
            </a:r>
            <a:r>
              <a:rPr lang="fa-IR">
                <a:cs typeface="B Zar" panose="00000400000000000000" pitchFamily="2" charset="-78"/>
              </a:rPr>
              <a:t>ذينفعان آموزش و پرورش از مدارس مقطع متوسطه نظري چيست؟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نظر به اين كه هدف اصلي اين مقاله ارائة معيارها و زير معيارهاي مدل تعالي اسـت، بـه علـت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كثرت انتظارات از ذكر آنها خودداري شده است و فقـط نمونـهاي از انتظـارت بـه صـورت معيـار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كاركنان در جدول 1شماره ارائه شده </a:t>
            </a:r>
            <a:r>
              <a:rPr lang="fa-IR">
                <a:cs typeface="B Zar" panose="00000400000000000000" pitchFamily="2" charset="-78"/>
              </a:rPr>
              <a:t>است </a:t>
            </a:r>
            <a:r>
              <a:rPr lang="fa-IR" smtClean="0">
                <a:cs typeface="B Zar" panose="00000400000000000000" pitchFamily="2" charset="-78"/>
              </a:rPr>
              <a:t>(براي </a:t>
            </a:r>
            <a:r>
              <a:rPr lang="fa-IR">
                <a:cs typeface="B Zar" panose="00000400000000000000" pitchFamily="2" charset="-78"/>
              </a:rPr>
              <a:t>آگاهي بيشتر از ساير انتظـارات ذينفعـان، رجـوع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شود به نودهي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.1388)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2- براي </a:t>
            </a:r>
            <a:r>
              <a:rPr lang="fa-IR">
                <a:cs typeface="B Zar" panose="00000400000000000000" pitchFamily="2" charset="-78"/>
              </a:rPr>
              <a:t>رسيدن به اين انتظارات و ارتقاي كيفيت آمـوزش و پـرورش مـدارس مقطـع متوسـطه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نظري چه اقداماتي لازم است؟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13870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همان طور كه در پيشينه اشاره شد، تعاليسازماني مجموعه اقدامات برجستة مديران در بـرآورده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كردن انتظارات ذينفعان است، لذا ضرورت دارد، براي هر يك از انتظارات ذينفعـان، </a:t>
            </a:r>
            <a:r>
              <a:rPr lang="fa-IR">
                <a:cs typeface="B Zar" panose="00000400000000000000" pitchFamily="2" charset="-78"/>
              </a:rPr>
              <a:t>ايـن </a:t>
            </a:r>
            <a:r>
              <a:rPr lang="fa-IR" smtClean="0">
                <a:cs typeface="B Zar" panose="00000400000000000000" pitchFamily="2" charset="-78"/>
              </a:rPr>
              <a:t>اقـدامات متناظر </a:t>
            </a:r>
            <a:r>
              <a:rPr lang="fa-IR">
                <a:cs typeface="B Zar" panose="00000400000000000000" pitchFamily="2" charset="-78"/>
              </a:rPr>
              <a:t>تدوين شود؛ زيرا، كسب نتايج سازمان منوط به انجام شدن صحيح آنهاست. در </a:t>
            </a:r>
            <a:r>
              <a:rPr lang="fa-IR">
                <a:cs typeface="B Zar" panose="00000400000000000000" pitchFamily="2" charset="-78"/>
              </a:rPr>
              <a:t>مـدل </a:t>
            </a:r>
            <a:r>
              <a:rPr lang="fa-IR" smtClean="0">
                <a:cs typeface="B Zar" panose="00000400000000000000" pitchFamily="2" charset="-78"/>
              </a:rPr>
              <a:t>تعـالي سازماني</a:t>
            </a:r>
            <a:r>
              <a:rPr lang="fa-IR">
                <a:cs typeface="B Zar" panose="00000400000000000000" pitchFamily="2" charset="-78"/>
              </a:rPr>
              <a:t>، انجمن كيفيت اروپا اين اقـدامات و فرآينـدها و توانمنـدسـازها را تـشكيل مـيدهنـد</a:t>
            </a:r>
            <a:r>
              <a:rPr lang="fa-IR">
                <a:cs typeface="B Zar" panose="00000400000000000000" pitchFamily="2" charset="-78"/>
              </a:rPr>
              <a:t>. </a:t>
            </a:r>
            <a:r>
              <a:rPr lang="fa-IR" smtClean="0">
                <a:cs typeface="B Zar" panose="00000400000000000000" pitchFamily="2" charset="-78"/>
              </a:rPr>
              <a:t>در پژوهش </a:t>
            </a:r>
            <a:r>
              <a:rPr lang="fa-IR">
                <a:cs typeface="B Zar" panose="00000400000000000000" pitchFamily="2" charset="-78"/>
              </a:rPr>
              <a:t>حاضر، گروه كانوني اقدامات متناظر با انتظارات اشـخاص ذينفـع در مـدارس </a:t>
            </a:r>
            <a:r>
              <a:rPr lang="fa-IR">
                <a:cs typeface="B Zar" panose="00000400000000000000" pitchFamily="2" charset="-78"/>
              </a:rPr>
              <a:t>متوسـطه </a:t>
            </a:r>
            <a:r>
              <a:rPr lang="fa-IR" smtClean="0">
                <a:cs typeface="B Zar" panose="00000400000000000000" pitchFamily="2" charset="-78"/>
              </a:rPr>
              <a:t>را تدوين</a:t>
            </a:r>
            <a:r>
              <a:rPr lang="fa-IR">
                <a:cs typeface="B Zar" panose="00000400000000000000" pitchFamily="2" charset="-78"/>
              </a:rPr>
              <a:t>، دستهبندي و به عنوان معيار نامگذاري ميكننـد. جـدول </a:t>
            </a:r>
            <a:r>
              <a:rPr lang="fa-IR">
                <a:cs typeface="B Zar" panose="00000400000000000000" pitchFamily="2" charset="-78"/>
              </a:rPr>
              <a:t>شـماره </a:t>
            </a:r>
            <a:r>
              <a:rPr lang="fa-IR" smtClean="0">
                <a:cs typeface="B Zar" panose="00000400000000000000" pitchFamily="2" charset="-78"/>
              </a:rPr>
              <a:t>1نمونـه اي </a:t>
            </a:r>
            <a:r>
              <a:rPr lang="fa-IR">
                <a:cs typeface="B Zar" panose="00000400000000000000" pitchFamily="2" charset="-78"/>
              </a:rPr>
              <a:t>از </a:t>
            </a:r>
            <a:r>
              <a:rPr lang="fa-IR">
                <a:cs typeface="B Zar" panose="00000400000000000000" pitchFamily="2" charset="-78"/>
              </a:rPr>
              <a:t>انتظـارات </a:t>
            </a:r>
            <a:r>
              <a:rPr lang="fa-IR" smtClean="0">
                <a:cs typeface="B Zar" panose="00000400000000000000" pitchFamily="2" charset="-78"/>
              </a:rPr>
              <a:t>و اقدامات </a:t>
            </a:r>
            <a:r>
              <a:rPr lang="fa-IR">
                <a:cs typeface="B Zar" panose="00000400000000000000" pitchFamily="2" charset="-78"/>
              </a:rPr>
              <a:t>متناظر مديريتي در معيار مديريت كاركنان </a:t>
            </a:r>
            <a:r>
              <a:rPr lang="fa-IR">
                <a:cs typeface="B Zar" panose="00000400000000000000" pitchFamily="2" charset="-78"/>
              </a:rPr>
              <a:t>است</a:t>
            </a:r>
            <a:r>
              <a:rPr lang="fa-IR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912012" y="5036234"/>
            <a:ext cx="2180493" cy="675249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گروه كانوني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679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245" y="703088"/>
            <a:ext cx="11269014" cy="55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7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كليد واژه ها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مديريت </a:t>
            </a:r>
            <a:r>
              <a:rPr lang="fa-IR">
                <a:cs typeface="B Zar" panose="00000400000000000000" pitchFamily="2" charset="-78"/>
              </a:rPr>
              <a:t>كيفيت جامع</a:t>
            </a:r>
            <a:r>
              <a:rPr lang="fa-IR">
                <a:cs typeface="B Zar" panose="00000400000000000000" pitchFamily="2" charset="-78"/>
              </a:rPr>
              <a:t>؛ </a:t>
            </a:r>
            <a:r>
              <a:rPr lang="fa-IR" smtClean="0">
                <a:cs typeface="B Zar" panose="00000400000000000000" pitchFamily="2" charset="-78"/>
              </a:rPr>
              <a:t>تعالي سازماني</a:t>
            </a:r>
            <a:r>
              <a:rPr lang="fa-IR">
                <a:cs typeface="B Zar" panose="00000400000000000000" pitchFamily="2" charset="-78"/>
              </a:rPr>
              <a:t>؛ انتظارات ذينفعان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462" y="3615176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127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1- مديريت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و رهبري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>
                <a:cs typeface="B Zar" panose="00000400000000000000" pitchFamily="2" charset="-78"/>
              </a:rPr>
              <a:t>در نهايت همانند مراحل طي شده براي معيار كاركنان، ساير معيارهاي توانمندسازي بـا اجـزاي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زير تدوين شدند: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1مديريت و رهبري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1-1تهيه و تدوين آرمانها و ماموريت مدرسه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2-1بررسي و بازنگري ساختار و سبك مديريت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3-1حضور مدير در فعاليتهاي بهبود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4-1مديريت نظارت و كنترل برنامه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5-1پشتيباني از برنامهها با ايجاد انگيزه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6-1تدوين برنامة ارزيابي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7-1تعيين اولويتهاي بهبود با توجه به ارزيابي و مديريت زمان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8-1مديريت بخشنامهها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9-1تشويق خلاقيتها و نوآوريها و عملياتي كردن </a:t>
            </a:r>
            <a:r>
              <a:rPr lang="fa-IR">
                <a:cs typeface="B Zar" panose="00000400000000000000" pitchFamily="2" charset="-78"/>
              </a:rPr>
              <a:t>آنها</a:t>
            </a:r>
            <a:r>
              <a:rPr lang="fa-IR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r>
              <a:rPr lang="fa-IR" smtClean="0">
                <a:cs typeface="B Zar" panose="00000400000000000000" pitchFamily="2" charset="-78"/>
              </a:rPr>
              <a:t>10-1 ارتقاي </a:t>
            </a:r>
            <a:r>
              <a:rPr lang="fa-IR">
                <a:cs typeface="B Zar" panose="00000400000000000000" pitchFamily="2" charset="-78"/>
              </a:rPr>
              <a:t>مهارتها و دانشافزايي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58673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 2- مديريت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اخلاق و مسئوليت اجتماعي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. </a:t>
            </a:r>
            <a:r>
              <a:rPr lang="fa-IR">
                <a:cs typeface="B Zar" panose="00000400000000000000" pitchFamily="2" charset="-78"/>
              </a:rPr>
              <a:t>1-2تدوين منشور اخلاقي مدرسه با مشاركت كاركنان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2-2ايجاد فرصتهاي انتقال ارزشهاي منشور اخلاقي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3-2فراهم كردن الگوي عملي با پايبندي به منشور اخلاقي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4-2ايجاد سازكاري مناسب در جهت اطمينان از تحقق يافتن ارزشها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5-2برقراري ارتباط و تعامل متقابل با ساير نهادها از قبيل شهرداريها، فرهنگسراها و...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6-2جلوگيري از تخريب سلامتي و بهداشت رواني جامعه مثل ايجاد آلودگي صوتي و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04373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0000"/>
                </a:solidFill>
                <a:latin typeface="BLotus"/>
                <a:cs typeface="B Zar" panose="00000400000000000000" pitchFamily="2" charset="-78"/>
              </a:rPr>
              <a:t>3- مديريت </a:t>
            </a:r>
            <a:r>
              <a:rPr lang="fa-IR">
                <a:solidFill>
                  <a:srgbClr val="FF0000"/>
                </a:solidFill>
                <a:latin typeface="BLotus"/>
                <a:cs typeface="B Zar" panose="00000400000000000000" pitchFamily="2" charset="-78"/>
              </a:rPr>
              <a:t>منابع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mtClean="0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</a:t>
            </a: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1-3مديريت منابع فيزيكي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1-1-3شناسايي، ارزيابي و انتخاب تجهيزات با توجه به مسئله ارگونومي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2-1-3بهينهسازي موجودي منابع فيزيكي در راستاي نيازهاي ذينفعان و استانداردها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3-1-3نگهداري بهينه داراييها و حفظ ارزش و تعمير به موقع آنها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4-1-3صرفهجويي در مصرف داراييها و انرژي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5-1-3ايجاد سيستم امنيت منابع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2-3مديريت فناوريها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1-2-3شناسايي، ارزيابي و انتخاب فناوريهاي جديد و جايگزين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2-2-3تشويق و ترغيب در به كارگيري فناوريها، به منظوربهبود عملكرد سازمان</a:t>
            </a: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/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 smtClean="0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12521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>
                <a:solidFill>
                  <a:srgbClr val="FF0000"/>
                </a:solidFill>
                <a:latin typeface="BLotus"/>
                <a:cs typeface="B Zar" panose="00000400000000000000" pitchFamily="2" charset="-78"/>
              </a:rPr>
              <a:t>3- مديريت منابع</a:t>
            </a:r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 3-2-3بهبود فرايند دسترسي به دانش، اطلاعات و فناوري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3-3مديريت منابع مالي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1-3-3توسعه و بهبود فرايندهاي جذب كمكهاي مردمي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2-3-3بهرهبرداري بهينه از منابع مالي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4-3مديريت اوليا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1-4-3ايجاد سيستم اطلاعات اوليا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2-4-3شناسايي و جلب زمينههاي همكاري اوليا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3-4-3فرصتسازي براي برقراري ارتباط اوليا و كاركنان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4-4-3ايجاد سيستم بازخورد عملكرد دانشآموز به اوليا</a:t>
            </a:r>
            <a:b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</a:br>
            <a:r>
              <a:rPr lang="fa-IR">
                <a:solidFill>
                  <a:srgbClr val="000000"/>
                </a:solidFill>
                <a:latin typeface="BLotus"/>
                <a:cs typeface="B Zar" panose="00000400000000000000" pitchFamily="2" charset="-78"/>
              </a:rPr>
              <a:t>. 5-4-3برگزاري دورههاي آموزش خانواده</a:t>
            </a:r>
            <a:r>
              <a:rPr lang="fa-IR">
                <a:cs typeface="B Zar" panose="000004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31151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4- مديريت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فرآيند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. </a:t>
            </a:r>
            <a:r>
              <a:rPr lang="fa-IR">
                <a:cs typeface="B Zar" panose="00000400000000000000" pitchFamily="2" charset="-78"/>
              </a:rPr>
              <a:t>1-4مديريت يادگيري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1-1-4ايجاد فرصتهاي يادگيري با بهرهگيري از منابع متنوع براي دانشآموزان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2-1-4برقراري شيوههاي آموزشي متنوع با در نظر گرفتن تفاوتهاي فردي دانشآموزان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3-1-4برقرار كردن ارتباط آموزش با مسائل زندگي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4-1-4ايجاد فرصت يادگيري مشاركتي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5-1-4ايجاد نظام انگيزش دانشآموزان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6-1-4توسعه يادگيري از طريق مشاوره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7-1-4ايجاد نظام ارزيابي مستمر عملكرد دانشآموزا</a:t>
            </a:r>
            <a:r>
              <a:rPr lang="fa-IR">
                <a:cs typeface="B Zar" panose="00000400000000000000" pitchFamily="2" charset="-78"/>
              </a:rPr>
              <a:t> 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8-1-4برنامهريزي دورههاي فوق برنامه با توجه به انتظارات دانشآموزان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32086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>
                <a:cs typeface="B Zar" panose="00000400000000000000" pitchFamily="2" charset="-78"/>
              </a:rPr>
              <a:t>-</a:t>
            </a:r>
            <a:r>
              <a:rPr lang="fa-IR" smtClean="0">
                <a:cs typeface="B Zar" panose="00000400000000000000" pitchFamily="2" charset="-78"/>
              </a:rPr>
              <a:t>1-4برنامهريزي </a:t>
            </a:r>
            <a:r>
              <a:rPr lang="fa-IR">
                <a:cs typeface="B Zar" panose="00000400000000000000" pitchFamily="2" charset="-78"/>
              </a:rPr>
              <a:t>درسي مناسب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2-4مديريت كاركنان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1-2-4انطباق دانش و شايستگي كاركنان با نيازهاي مدرسه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2-2-4تدوين برنامه جذب و نگهداري منابع انساني شايسته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3-2-4ايجاد سيستم گردآوري و نگهداري اطلاعات منابع انساني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4-2-4ايجاد فرصت يادگيري مشاركتي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5-2-4ايجاد نظام ارزيابي مستمر عملكرد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6-2-4ايجاد فرصت و توسعه مهارتهاي حرفهاي با همكاري مديريت منطقه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7-2-4ايجاد نظام انگيزش كاركنان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8-2-4ايجاد فرصتهاي تبادل تجربه با همكاران درون و بيرون مدرسه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3-4مديريت روابط انساني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45272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cs typeface="B Zar" panose="00000400000000000000" pitchFamily="2" charset="-78"/>
              </a:rPr>
              <a:t>1-3-4استقرار و بهبود بخشيدن بـه نظـام پيـشنهادات و حمايـت از نظـرات دانـشآمـوزان و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كاركنان و اوليا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2-3-4ايجاد فرصتهايي در راستاي بهبود روابط انساني از قبيل اردوها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3-3-4شناسايي فعالانه مشكلات، تجزيه و تحليل و تلاش براي حل آنها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4-3-4برقراري ارتباط و تعامل صميمانه با دانشآموزان و كاركنان و اوليا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5-3-4ايجاد جو سازماني مناسب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4-4مديريت دانشآموز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33135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cs typeface="B Zar" panose="00000400000000000000" pitchFamily="2" charset="-78"/>
              </a:rPr>
              <a:t>1-4-4شناسايي، تدوين و اجراي برنامههايي در راستاي تامين نيازهاي خاص دورههاي سـني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دانشآموزان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2-4-4برنامهريزي در راستاي استعدادها و تفاوتهاي )نقاط قوت و ضعف( دانشآموزان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3-4-4تدوين برنامههاي انتقال ارزشها و جامعهپذيري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4-4-4ايجاد فرصتهاي مشاركت براي دانشآموزي از طريق تقويت تشكلهاي دانشآموزي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5-4-4أت مين بهداشت رواني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6-3-4ايجاد و توسعه مهارتهاي زندگي دانشآموزان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7-3-4مديريت انضباط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35159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سوال . 3-1مدارس با اين اقدامات به چه نتايجي دست مييابند؟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 smtClean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fa-IR" smtClean="0">
                <a:cs typeface="B Zar" panose="00000400000000000000" pitchFamily="2" charset="-78"/>
              </a:rPr>
              <a:t>در </a:t>
            </a:r>
            <a:r>
              <a:rPr lang="fa-IR">
                <a:cs typeface="B Zar" panose="00000400000000000000" pitchFamily="2" charset="-78"/>
              </a:rPr>
              <a:t>حوزة نتايج، انتظارات ذينفعـان و نتـايج حاصـل از اقـدامات مـديران مـورد ملاحظـه قـرار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ميگيرند. به عبارتي دستاوردهاي مدارس با ارتقاء توانمندسازهايشان چيست؟ بـر اسـاس سـوالات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باز پاسخ و بررسي اسناد و مدارك نتايج زير احصاء شد: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1نتايج دانشآموزان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1-1بهداشت رواني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1-1-1ميزان موفقيتهاي ورزشي، فرهنگي و اجتماعي دانشآموزان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2-1-1ميزان تخلفات ارجاع شدة دانشآموزان به مديريت منطقه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3-1-1ميزان رفتارهاي خطرناك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4-1-1ميزان ترك تحصيلكنندگان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3076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cs typeface="B Zar" panose="00000400000000000000" pitchFamily="2" charset="-78"/>
              </a:rPr>
              <a:t>. 5-1-1ميزان غيبت و بيماري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6-1-1ميزان شكايت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7-1-1ميزان رعايت نظم و مقررات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2-1پيشرفت تحصيلي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1-2-1در صد قبولي هر پايه تحصيلي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2-1-1در صد قبولي كل مدرسه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3-2-1نسبت دانشآموزان پذيرفته شده در مقاطع بالاتر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6-2-1ميانگين معدل دانشآموزان هر پايه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7-2-1در صد مردودي پايه اول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2نتايج كاركنان</a:t>
            </a:r>
          </a:p>
        </p:txBody>
      </p:sp>
    </p:spTree>
    <p:extLst>
      <p:ext uri="{BB962C8B-B14F-4D97-AF65-F5344CB8AC3E}">
        <p14:creationId xmlns:p14="http://schemas.microsoft.com/office/powerpoint/2010/main" val="360952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مقدمه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>
                <a:cs typeface="B Zar" panose="00000400000000000000" pitchFamily="2" charset="-78"/>
              </a:rPr>
              <a:t>بهبود كيفيت در زمينههايي مانند صنعت و توليد، بهداشت و آموزش و پرورش در جهان امروز،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ضرورت محسوب ميشود. در قلمـرو آمـوزش و پـرورش، بـه دلايلـي نظيـر كـاهش روز افـزون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بودجهها، پايين بودن سطح دانـش و مهـارت دانـشآموختگـان و پافـشاري مـردم و دولتهـا بـراي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بازسازي يا بهسازي نظامهاي آموزشي، توجه به كيفيت اهميت پيدا كـرده اسـت</a:t>
            </a:r>
            <a:r>
              <a:rPr lang="fa-IR" smtClean="0">
                <a:cs typeface="B Zar" panose="00000400000000000000" pitchFamily="2" charset="-78"/>
              </a:rPr>
              <a:t>. </a:t>
            </a:r>
            <a:r>
              <a:rPr lang="fa-IR" smtClean="0">
                <a:cs typeface="B Zar" panose="00000400000000000000" pitchFamily="2" charset="-78"/>
              </a:rPr>
              <a:t/>
            </a:r>
            <a:br>
              <a:rPr lang="fa-IR" smtClean="0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71818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cs typeface="B Zar" panose="00000400000000000000" pitchFamily="2" charset="-78"/>
              </a:rPr>
              <a:t>1-2توانمندسازي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1-1-2ميزان تقديرنامههاي دريافت شده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2-1-2ميزان گواهي نامههاي دريافت شده از گروههاي آموزشي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3-2-2ميزان رشد نمره ارزشيابي كاركنان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4-2-2ميزان مشاركت در جلسات دبيران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5-2-2ميزان مشاركت در گروههاي درسي مدرسه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6-2-2ميزان تاليفات كاركنان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2-2رضايتمندي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17759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cs typeface="B Zar" panose="00000400000000000000" pitchFamily="2" charset="-78"/>
              </a:rPr>
              <a:t>1-2-2ميزان تغييرات حاصله در شغل و ترك مدرسه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2-2-2ميزان رضايت از رابطه با همكاران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3-2-2ميزان شكايت افراد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3-2-2ميزان غيبت و بيماري افراد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4-2-2ميزان رضايت از ارائة تسهيلات رفاهي مانند اردوهاي تفريحي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5-2-2رضايتمندي كاركنان از پشتيبانيها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79913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3-نتايج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اوليا و جامعه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1-3مشاركتها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1-1-3ميزان مشاركت در جلسات اوليا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2-1-3ميزان آموزشهاي خانواده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3-1-3ميزان جذب كمكهاي مردمي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2-3رضايتمندي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1-2-3توصيه مدرسه به ديگران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2-2-3تعداد شكايت اوليا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3-2-3ميزان پاسخگويي به اوليا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3-3-3ميزان رضايت از كيفيت آموزش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24835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4-نتايج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عملكردي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>
                <a:cs typeface="B Zar" panose="00000400000000000000" pitchFamily="2" charset="-78"/>
              </a:rPr>
              <a:t>1-4رتبة به دست آمده از ارزيابي كيفيت مدارس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2-4تعداد تقديرنامههاي دريافتي مدرسه از مديريت منطقه و سازمان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3-4ميزان بهرهوري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46421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cs typeface="B Zar" panose="00000400000000000000" pitchFamily="2" charset="-78"/>
              </a:rPr>
              <a:t>4-4سرانه كتاب به دانشآموز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5-4سرانه فضاي سبز براي دانشآموز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6-4ميزان پيشنهادات پذيرفته و اجرا شده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7-4سرانه رايانه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. 8-4تعداد لوحههاي دريافتي به مناسبت اكتشافات و اختراعات دانشآموزان</a:t>
            </a:r>
            <a:r>
              <a:rPr lang="fa-IR">
                <a:cs typeface="B Zar" panose="00000400000000000000" pitchFamily="2" charset="-78"/>
              </a:rPr>
              <a:t> </a:t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06122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با </a:t>
            </a:r>
            <a:r>
              <a:rPr lang="fa-IR">
                <a:cs typeface="B Zar" panose="00000400000000000000" pitchFamily="2" charset="-78"/>
              </a:rPr>
              <a:t>توجه به گامهاي ياد شده، براساس رويكرد سيستمي و ساختار مدل تعالي بنياد اروپايي، مـدل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تعالي مدارس در دو </a:t>
            </a:r>
            <a:r>
              <a:rPr lang="fa-IR">
                <a:cs typeface="B Zar" panose="00000400000000000000" pitchFamily="2" charset="-78"/>
              </a:rPr>
              <a:t>بعد </a:t>
            </a:r>
            <a:r>
              <a:rPr lang="fa-IR" smtClean="0">
                <a:cs typeface="B Zar" panose="00000400000000000000" pitchFamily="2" charset="-78"/>
              </a:rPr>
              <a:t>(توانمندسازها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نتايج) (شكل </a:t>
            </a:r>
            <a:r>
              <a:rPr lang="fa-IR">
                <a:cs typeface="B Zar" panose="00000400000000000000" pitchFamily="2" charset="-78"/>
              </a:rPr>
              <a:t>شماره </a:t>
            </a:r>
            <a:r>
              <a:rPr lang="fa-IR" smtClean="0">
                <a:cs typeface="B Zar" panose="00000400000000000000" pitchFamily="2" charset="-78"/>
              </a:rPr>
              <a:t>3) ارائه </a:t>
            </a:r>
            <a:r>
              <a:rPr lang="fa-IR">
                <a:cs typeface="B Zar" panose="00000400000000000000" pitchFamily="2" charset="-78"/>
              </a:rPr>
              <a:t>و معيار اخلاق و مـسئوليت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اجتماعي همانند يك چتر و مديريت و رهبري در </a:t>
            </a:r>
            <a:r>
              <a:rPr lang="fa-IR">
                <a:cs typeface="B Zar" panose="00000400000000000000" pitchFamily="2" charset="-78"/>
              </a:rPr>
              <a:t>حكم </a:t>
            </a:r>
            <a:r>
              <a:rPr lang="fa-IR" smtClean="0">
                <a:cs typeface="B Zar" panose="00000400000000000000" pitchFamily="2" charset="-78"/>
              </a:rPr>
              <a:t>پايه اي </a:t>
            </a:r>
            <a:r>
              <a:rPr lang="fa-IR">
                <a:cs typeface="B Zar" panose="00000400000000000000" pitchFamily="2" charset="-78"/>
              </a:rPr>
              <a:t>كه بر ساير امور تاثيرگذار اسـت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در نظر </a:t>
            </a:r>
            <a:r>
              <a:rPr lang="fa-IR">
                <a:cs typeface="B Zar" panose="00000400000000000000" pitchFamily="2" charset="-78"/>
              </a:rPr>
              <a:t>گرفته شده </a:t>
            </a:r>
            <a:r>
              <a:rPr lang="fa-IR">
                <a:cs typeface="B Zar" panose="00000400000000000000" pitchFamily="2" charset="-78"/>
              </a:rPr>
              <a:t>است</a:t>
            </a:r>
            <a:r>
              <a:rPr lang="fa-IR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38200" y="4614203"/>
            <a:ext cx="3094892" cy="91440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توانمندسازها و نتايج</a:t>
            </a:r>
            <a:endParaRPr lang="fa-IR" sz="2000" b="1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855" y="380289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974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273" y="531549"/>
            <a:ext cx="8989454" cy="613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036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نتيجه گيري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به </a:t>
            </a:r>
            <a:r>
              <a:rPr lang="fa-IR">
                <a:cs typeface="B Zar" panose="00000400000000000000" pitchFamily="2" charset="-78"/>
              </a:rPr>
              <a:t>منظور طراحي بومي مدل مناسب تعاليسـازماني در آمـوزش و پـرورش، مـدارس متوسـطه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نظري )با توجه به اهميت آنها( براي پژوهش موردي انتخاب شد. در گام نخست با الهام گـرفتن از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تعريف تعاليسازماني انتظارات اشخاص ذينفع مدارس مشخص شد. سپس اقدامات مديريتي متناظر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با آنها و نتايج حاصل تدوين و به صورت </a:t>
            </a:r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رويكرد سيستمي </a:t>
            </a:r>
            <a:r>
              <a:rPr lang="fa-IR">
                <a:cs typeface="B Zar" panose="00000400000000000000" pitchFamily="2" charset="-78"/>
              </a:rPr>
              <a:t>ارائه </a:t>
            </a:r>
            <a:r>
              <a:rPr lang="fa-IR">
                <a:cs typeface="B Zar" panose="00000400000000000000" pitchFamily="2" charset="-78"/>
              </a:rPr>
              <a:t>شد</a:t>
            </a:r>
            <a:r>
              <a:rPr lang="fa-IR" smtClean="0">
                <a:cs typeface="B Zar" panose="00000400000000000000" pitchFamily="2" charset="-78"/>
              </a:rPr>
              <a:t>.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948" y="4462463"/>
            <a:ext cx="2657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26811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مدل تعاليسازماني مدارس شامل دو دسته است. دستة اول توانمنـدسـازها، در قالـب مـديريت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درونداد و فرايندها يعني مديريت مالي، فيزيكي، اوليـا و فناوريهـا بـه عنـوان مـديريت درونـداد و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مديريت يادگيري، كاركنان، روابط انساني و دانشآموز در مقـام مـديريت فراينـدها، و دسـته ديگـر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نتايج )دانشآموز، كاركنان، اوليا و جامعة عملكردي( است. اخلاق و مسئوليت اجتماعي و مديريت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و رهبري از معيارهاي ديگري هستند كه مانند چتر و پايهاي ساير معيارها را پوشش ميدهند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29730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پيشنهادها</a:t>
            </a:r>
            <a:endParaRPr lang="fa-IR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mtClean="0">
                <a:cs typeface="B Zar" panose="00000400000000000000" pitchFamily="2" charset="-78"/>
              </a:rPr>
              <a:t>● </a:t>
            </a:r>
            <a:r>
              <a:rPr lang="fa-IR">
                <a:cs typeface="B Zar" panose="00000400000000000000" pitchFamily="2" charset="-78"/>
              </a:rPr>
              <a:t>در فرايند استقرار نظامهاي كيفي در سازمانهاي آموزشي بايد شش مرحلة انديـشيدن، كـسب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تجربه اوليه، الگوپردازي دربارة ارزيابي كيفيت، بومي كردن فرايند ارزيابي، اشـاعه فرهنـگ )ايجـاد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دلبستگي( و سرانجام، ساختارسازي دنبال شود )بازرگان، .(1382بنابراين ضـروري اسـت، بعـد از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بوميسازي مدل تعالي در تحقيق حاضر به فرهنگسازي و ايجادكردن ساختارهاي حمـايتي لازم در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سطوح مختلفسازماني آموزش و پرورش پرداخته شود.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55" y="438318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0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در </a:t>
            </a:r>
            <a:r>
              <a:rPr lang="fa-IR">
                <a:cs typeface="B Zar" panose="00000400000000000000" pitchFamily="2" charset="-78"/>
              </a:rPr>
              <a:t>سـطح </a:t>
            </a:r>
            <a:r>
              <a:rPr lang="fa-IR" smtClean="0">
                <a:cs typeface="B Zar" panose="00000400000000000000" pitchFamily="2" charset="-78"/>
              </a:rPr>
              <a:t>جهـاني، اقداماتي </a:t>
            </a:r>
            <a:r>
              <a:rPr lang="fa-IR">
                <a:cs typeface="B Zar" panose="00000400000000000000" pitchFamily="2" charset="-78"/>
              </a:rPr>
              <a:t>نظير خودگردان كردن مدارس، ارج نهادن به ابتكارات مـديران و طـولاني </a:t>
            </a:r>
            <a:r>
              <a:rPr lang="fa-IR">
                <a:cs typeface="B Zar" panose="00000400000000000000" pitchFamily="2" charset="-78"/>
              </a:rPr>
              <a:t>كـردن </a:t>
            </a:r>
            <a:r>
              <a:rPr lang="fa-IR" smtClean="0">
                <a:cs typeface="B Zar" panose="00000400000000000000" pitchFamily="2" charset="-78"/>
              </a:rPr>
              <a:t>سـاعات درسي </a:t>
            </a:r>
            <a:r>
              <a:rPr lang="fa-IR">
                <a:cs typeface="B Zar" panose="00000400000000000000" pitchFamily="2" charset="-78"/>
              </a:rPr>
              <a:t>و سال تحصيلي، از نشانههاي بارز توجه بـه كيفيـت بـه شـمار مـيرونـد. در </a:t>
            </a:r>
            <a:r>
              <a:rPr lang="fa-IR">
                <a:cs typeface="B Zar" panose="00000400000000000000" pitchFamily="2" charset="-78"/>
              </a:rPr>
              <a:t>ايـن </a:t>
            </a:r>
            <a:r>
              <a:rPr lang="fa-IR" smtClean="0">
                <a:cs typeface="B Zar" panose="00000400000000000000" pitchFamily="2" charset="-78"/>
              </a:rPr>
              <a:t>شـرايط، صاحبنظران </a:t>
            </a:r>
            <a:r>
              <a:rPr lang="fa-IR">
                <a:cs typeface="B Zar" panose="00000400000000000000" pitchFamily="2" charset="-78"/>
              </a:rPr>
              <a:t>مـديريت در آمـوزش و پـرورش مفـاهيم مـديريت </a:t>
            </a:r>
            <a:r>
              <a:rPr lang="fa-IR">
                <a:cs typeface="B Zar" panose="00000400000000000000" pitchFamily="2" charset="-78"/>
              </a:rPr>
              <a:t>كيفيـت </a:t>
            </a: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>
                <a:cs typeface="B Zar" panose="00000400000000000000" pitchFamily="2" charset="-78"/>
              </a:rPr>
              <a:t>فراگيـر </a:t>
            </a:r>
            <a:r>
              <a:rPr lang="fa-IR" smtClean="0">
                <a:cs typeface="B Zar" panose="00000400000000000000" pitchFamily="2" charset="-78"/>
              </a:rPr>
              <a:t>(مكـف) را بـا مختصري </a:t>
            </a:r>
            <a:r>
              <a:rPr lang="fa-IR">
                <a:cs typeface="B Zar" panose="00000400000000000000" pitchFamily="2" charset="-78"/>
              </a:rPr>
              <a:t>تغيير و تعديل، ابزار مهمي براي بازسازي نظامهاي </a:t>
            </a:r>
            <a:r>
              <a:rPr lang="fa-IR">
                <a:cs typeface="B Zar" panose="00000400000000000000" pitchFamily="2" charset="-78"/>
              </a:rPr>
              <a:t>آموزش </a:t>
            </a:r>
            <a:r>
              <a:rPr lang="fa-IR" smtClean="0">
                <a:cs typeface="B Zar" panose="00000400000000000000" pitchFamily="2" charset="-78"/>
              </a:rPr>
              <a:t>و پـرورش </a:t>
            </a:r>
            <a:r>
              <a:rPr lang="fa-IR">
                <a:cs typeface="B Zar" panose="00000400000000000000" pitchFamily="2" charset="-78"/>
              </a:rPr>
              <a:t>قلمـداد </a:t>
            </a:r>
            <a:r>
              <a:rPr lang="fa-IR" smtClean="0">
                <a:cs typeface="B Zar" panose="00000400000000000000" pitchFamily="2" charset="-78"/>
              </a:rPr>
              <a:t>مـيكننـد (علاقه بند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1382)</a:t>
            </a:r>
            <a:endParaRPr lang="fa-IR"/>
          </a:p>
        </p:txBody>
      </p:sp>
      <p:sp>
        <p:nvSpPr>
          <p:cNvPr id="4" name="Flowchart: Process 3"/>
          <p:cNvSpPr/>
          <p:nvPr/>
        </p:nvSpPr>
        <p:spPr>
          <a:xfrm>
            <a:off x="2053883" y="4557932"/>
            <a:ext cx="2560320" cy="1139483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مـديريت كيفيـت  فراگيـر</a:t>
            </a:r>
            <a:endParaRPr lang="fa-IR" sz="2000" b="1">
              <a:solidFill>
                <a:srgbClr val="FF0000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611816" y="4248444"/>
            <a:ext cx="4262510" cy="1659986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>
                <a:solidFill>
                  <a:srgbClr val="FF0000"/>
                </a:solidFill>
                <a:cs typeface="B Zar" panose="00000400000000000000" pitchFamily="2" charset="-78"/>
              </a:rPr>
              <a:t>خودگردان كردن مدارس</a:t>
            </a:r>
            <a:r>
              <a:rPr lang="fa-IR" sz="2000">
                <a:solidFill>
                  <a:srgbClr val="FF0000"/>
                </a:solidFill>
                <a:cs typeface="B Zar" panose="00000400000000000000" pitchFamily="2" charset="-78"/>
              </a:rPr>
              <a:t>، </a:t>
            </a:r>
            <a:endParaRPr lang="fa-IR" sz="200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/>
            <a:r>
              <a:rPr lang="fa-IR" sz="2000" smtClean="0">
                <a:solidFill>
                  <a:srgbClr val="FF0000"/>
                </a:solidFill>
                <a:cs typeface="B Zar" panose="00000400000000000000" pitchFamily="2" charset="-78"/>
              </a:rPr>
              <a:t>ارج </a:t>
            </a:r>
            <a:r>
              <a:rPr lang="fa-IR" sz="2000">
                <a:solidFill>
                  <a:srgbClr val="FF0000"/>
                </a:solidFill>
                <a:cs typeface="B Zar" panose="00000400000000000000" pitchFamily="2" charset="-78"/>
              </a:rPr>
              <a:t>نهادن به ابتكارات </a:t>
            </a:r>
            <a:r>
              <a:rPr lang="fa-IR" sz="2000">
                <a:solidFill>
                  <a:srgbClr val="FF0000"/>
                </a:solidFill>
                <a:cs typeface="B Zar" panose="00000400000000000000" pitchFamily="2" charset="-78"/>
              </a:rPr>
              <a:t>مـديران </a:t>
            </a:r>
            <a:r>
              <a:rPr lang="fa-IR" sz="2000" smtClean="0">
                <a:solidFill>
                  <a:srgbClr val="FF0000"/>
                </a:solidFill>
                <a:cs typeface="B Zar" panose="00000400000000000000" pitchFamily="2" charset="-78"/>
              </a:rPr>
              <a:t>و</a:t>
            </a:r>
          </a:p>
          <a:p>
            <a:pPr algn="ctr"/>
            <a:r>
              <a:rPr lang="fa-IR" sz="2000" smtClean="0">
                <a:solidFill>
                  <a:srgbClr val="FF0000"/>
                </a:solidFill>
                <a:cs typeface="B Zar" panose="00000400000000000000" pitchFamily="2" charset="-78"/>
              </a:rPr>
              <a:t> </a:t>
            </a:r>
            <a:r>
              <a:rPr lang="fa-IR" sz="2000">
                <a:solidFill>
                  <a:srgbClr val="FF0000"/>
                </a:solidFill>
                <a:cs typeface="B Zar" panose="00000400000000000000" pitchFamily="2" charset="-78"/>
              </a:rPr>
              <a:t>طـولاني كـردن سـاعات درسي و سال تحصيلي</a:t>
            </a:r>
            <a:endParaRPr lang="fa-IR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937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● به منظور اعتبار بخشي بيشتر به مدل پيشنهاد ميشود، پس از اجراي مدل در تعداد محدودي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از مدارس و كسب تجربيات لازم، اجراي آن به تدريج بسط و توسعه يابد و در پژوهـشهاي آينـده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روابط ميان عوامل مورد بررسي قرار </a:t>
            </a:r>
            <a:r>
              <a:rPr lang="fa-IR">
                <a:cs typeface="B Zar" panose="00000400000000000000" pitchFamily="2" charset="-78"/>
              </a:rPr>
              <a:t>گيرد</a:t>
            </a:r>
            <a:r>
              <a:rPr lang="fa-IR" smtClean="0">
                <a:cs typeface="B Zar" panose="00000400000000000000" pitchFamily="2" charset="-78"/>
              </a:rPr>
              <a:t>.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852" y="324163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942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● تجربه نشان ميدهد كه مديران آموزش و پرورش به دليل نداشتن تحـصيلات دانـشگاهي در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زمينه مديريت و نداشتن فرصت لازم با مفاهيم تعاليسازماني و بسياري از عوامل ذكر شده در مدل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تعالي تحقيق و چگونگي تحقق بخشيدن به آنها آشنايي كافي ندارند. از آنجا كه مدل </a:t>
            </a:r>
            <a:r>
              <a:rPr lang="fa-IR">
                <a:cs typeface="B Zar" panose="00000400000000000000" pitchFamily="2" charset="-78"/>
              </a:rPr>
              <a:t>تعالي </a:t>
            </a:r>
            <a:r>
              <a:rPr lang="fa-IR" smtClean="0">
                <a:cs typeface="B Zar" panose="00000400000000000000" pitchFamily="2" charset="-78"/>
              </a:rPr>
              <a:t>مـذكور به </a:t>
            </a:r>
            <a:r>
              <a:rPr lang="fa-IR">
                <a:cs typeface="B Zar" panose="00000400000000000000" pitchFamily="2" charset="-78"/>
              </a:rPr>
              <a:t>نوعي در بر گيرنده بسياري از عوامل مـديريت كيفيـت آموزشـگاهي اسـت، </a:t>
            </a:r>
            <a:r>
              <a:rPr lang="fa-IR">
                <a:cs typeface="B Zar" panose="00000400000000000000" pitchFamily="2" charset="-78"/>
              </a:rPr>
              <a:t>بنـابراين </a:t>
            </a:r>
            <a:r>
              <a:rPr lang="fa-IR" smtClean="0">
                <a:cs typeface="B Zar" panose="00000400000000000000" pitchFamily="2" charset="-78"/>
              </a:rPr>
              <a:t>مـيتوانـد چارچوبي </a:t>
            </a:r>
            <a:r>
              <a:rPr lang="fa-IR">
                <a:cs typeface="B Zar" panose="00000400000000000000" pitchFamily="2" charset="-78"/>
              </a:rPr>
              <a:t>مناسب براي برنامهريزي آموزشهاي ضمن خدمت مديران مدارس با هدف </a:t>
            </a:r>
            <a:r>
              <a:rPr lang="fa-IR">
                <a:cs typeface="B Zar" panose="00000400000000000000" pitchFamily="2" charset="-78"/>
              </a:rPr>
              <a:t>حرفهاي </a:t>
            </a:r>
            <a:r>
              <a:rPr lang="fa-IR" smtClean="0">
                <a:cs typeface="B Zar" panose="00000400000000000000" pitchFamily="2" charset="-78"/>
              </a:rPr>
              <a:t>شدن آنها </a:t>
            </a:r>
            <a:r>
              <a:rPr lang="fa-IR">
                <a:cs typeface="B Zar" panose="00000400000000000000" pitchFamily="2" charset="-78"/>
              </a:rPr>
              <a:t>شود</a:t>
            </a:r>
            <a:endParaRPr lang="fa-IR"/>
          </a:p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597" y="403383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535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با </a:t>
            </a:r>
            <a:r>
              <a:rPr lang="fa-IR">
                <a:cs typeface="B Zar" panose="00000400000000000000" pitchFamily="2" charset="-78"/>
              </a:rPr>
              <a:t>وجود اينكه مورد انتخاب شدة پژوهش حاضر مدارس متوسطه هستند، ايـن </a:t>
            </a:r>
            <a:r>
              <a:rPr lang="fa-IR">
                <a:cs typeface="B Zar" panose="00000400000000000000" pitchFamily="2" charset="-78"/>
              </a:rPr>
              <a:t>مـدل </a:t>
            </a:r>
            <a:r>
              <a:rPr lang="fa-IR" smtClean="0">
                <a:cs typeface="B Zar" panose="00000400000000000000" pitchFamily="2" charset="-78"/>
              </a:rPr>
              <a:t>قابليـت كاربرد </a:t>
            </a:r>
            <a:r>
              <a:rPr lang="fa-IR">
                <a:cs typeface="B Zar" panose="00000400000000000000" pitchFamily="2" charset="-78"/>
              </a:rPr>
              <a:t>در ساير مقاطع تحصيلي را نيز </a:t>
            </a:r>
            <a:r>
              <a:rPr lang="fa-IR">
                <a:cs typeface="B Zar" panose="00000400000000000000" pitchFamily="2" charset="-78"/>
              </a:rPr>
              <a:t>دارد</a:t>
            </a:r>
            <a:r>
              <a:rPr lang="fa-IR" smtClean="0">
                <a:cs typeface="B Zar" panose="00000400000000000000" pitchFamily="2" charset="-78"/>
              </a:rPr>
              <a:t>.</a:t>
            </a:r>
          </a:p>
          <a:p>
            <a:pPr algn="just"/>
            <a:r>
              <a:rPr lang="fa-IR" smtClean="0">
                <a:cs typeface="B Zar" panose="00000400000000000000" pitchFamily="2" charset="-78"/>
              </a:rPr>
              <a:t>● </a:t>
            </a:r>
            <a:r>
              <a:rPr lang="fa-IR">
                <a:cs typeface="B Zar" panose="00000400000000000000" pitchFamily="2" charset="-78"/>
              </a:rPr>
              <a:t>از رويكرد استفاده شده در طراحي بومي مدل تعاليسازماني و مفهومسـازي آن </a:t>
            </a:r>
            <a:r>
              <a:rPr lang="fa-IR">
                <a:cs typeface="B Zar" panose="00000400000000000000" pitchFamily="2" charset="-78"/>
              </a:rPr>
              <a:t>در </a:t>
            </a:r>
            <a:r>
              <a:rPr lang="fa-IR" smtClean="0">
                <a:cs typeface="B Zar" panose="00000400000000000000" pitchFamily="2" charset="-78"/>
              </a:rPr>
              <a:t>مـديريت آموزشي </a:t>
            </a:r>
            <a:r>
              <a:rPr lang="fa-IR">
                <a:cs typeface="B Zar" panose="00000400000000000000" pitchFamily="2" charset="-78"/>
              </a:rPr>
              <a:t>كه مختص اين پژوهش است و در پژوهشهاي ديگـر مـشاهده نـشده اسـت، </a:t>
            </a:r>
            <a:r>
              <a:rPr lang="fa-IR">
                <a:cs typeface="B Zar" panose="00000400000000000000" pitchFamily="2" charset="-78"/>
              </a:rPr>
              <a:t>مـيتـوان </a:t>
            </a:r>
            <a:r>
              <a:rPr lang="fa-IR" smtClean="0">
                <a:cs typeface="B Zar" panose="00000400000000000000" pitchFamily="2" charset="-78"/>
              </a:rPr>
              <a:t>در طراحي </a:t>
            </a:r>
            <a:r>
              <a:rPr lang="fa-IR">
                <a:cs typeface="B Zar" panose="00000400000000000000" pitchFamily="2" charset="-78"/>
              </a:rPr>
              <a:t>مدل </a:t>
            </a:r>
            <a:r>
              <a:rPr lang="fa-IR" smtClean="0">
                <a:cs typeface="B Zar" panose="00000400000000000000" pitchFamily="2" charset="-78"/>
              </a:rPr>
              <a:t>تعالي سازماني </a:t>
            </a:r>
            <a:r>
              <a:rPr lang="fa-IR">
                <a:cs typeface="B Zar" panose="00000400000000000000" pitchFamily="2" charset="-78"/>
              </a:rPr>
              <a:t>ساير </a:t>
            </a:r>
            <a:r>
              <a:rPr lang="fa-IR" smtClean="0">
                <a:cs typeface="B Zar" panose="00000400000000000000" pitchFamily="2" charset="-78"/>
              </a:rPr>
              <a:t>سطوح سازماني </a:t>
            </a:r>
            <a:r>
              <a:rPr lang="fa-IR">
                <a:cs typeface="B Zar" panose="00000400000000000000" pitchFamily="2" charset="-78"/>
              </a:rPr>
              <a:t>آموزش و پرورش و ساير سازمانها استفاده كرد</a:t>
            </a:r>
            <a:r>
              <a:rPr lang="fa-IR">
                <a:cs typeface="B Zar" panose="00000400000000000000" pitchFamily="2" charset="-78"/>
              </a:rPr>
              <a:t>. </a:t>
            </a:r>
            <a:r>
              <a:rPr lang="fa-IR" smtClean="0">
                <a:cs typeface="B Zar" panose="00000400000000000000" pitchFamily="2" charset="-78"/>
              </a:rPr>
              <a:t>به عبارت </a:t>
            </a:r>
            <a:r>
              <a:rPr lang="fa-IR">
                <a:cs typeface="B Zar" panose="00000400000000000000" pitchFamily="2" charset="-78"/>
              </a:rPr>
              <a:t>ديگر، به منظور مفهومسازي در يك حوزه خاص دانش، تعريف مفهوم بايد </a:t>
            </a:r>
            <a:r>
              <a:rPr lang="fa-IR">
                <a:cs typeface="B Zar" panose="00000400000000000000" pitchFamily="2" charset="-78"/>
              </a:rPr>
              <a:t>رويكرد </a:t>
            </a:r>
            <a:r>
              <a:rPr lang="fa-IR" smtClean="0">
                <a:cs typeface="B Zar" panose="00000400000000000000" pitchFamily="2" charset="-78"/>
              </a:rPr>
              <a:t>پژوهش را </a:t>
            </a:r>
            <a:r>
              <a:rPr lang="fa-IR">
                <a:cs typeface="B Zar" panose="00000400000000000000" pitchFamily="2" charset="-78"/>
              </a:rPr>
              <a:t>هدايت </a:t>
            </a:r>
            <a:r>
              <a:rPr lang="fa-IR">
                <a:cs typeface="B Zar" panose="00000400000000000000" pitchFamily="2" charset="-78"/>
              </a:rPr>
              <a:t>كند</a:t>
            </a:r>
            <a:r>
              <a:rPr lang="fa-IR" smtClean="0"/>
              <a:t>.</a:t>
            </a:r>
          </a:p>
          <a:p>
            <a:pPr marL="0" indent="0" algn="just">
              <a:buNone/>
            </a:pPr>
            <a:r>
              <a:rPr lang="fa-IR"/>
              <a:t/>
            </a:r>
            <a:br>
              <a:rPr lang="fa-IR"/>
            </a:br>
            <a:r>
              <a:rPr lang="fa-IR"/>
              <a:t/>
            </a:r>
            <a:br>
              <a:rPr lang="fa-IR"/>
            </a:br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36" y="4412942"/>
            <a:ext cx="2145978" cy="2139881"/>
          </a:xfrm>
          <a:prstGeom prst="rect">
            <a:avLst/>
          </a:prstGeom>
        </p:spPr>
      </p:pic>
      <p:sp>
        <p:nvSpPr>
          <p:cNvPr id="5" name="Flowchart: Process 4"/>
          <p:cNvSpPr/>
          <p:nvPr/>
        </p:nvSpPr>
        <p:spPr>
          <a:xfrm>
            <a:off x="5162843" y="4979963"/>
            <a:ext cx="3770142" cy="886265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>
                <a:solidFill>
                  <a:srgbClr val="FF0000"/>
                </a:solidFill>
                <a:cs typeface="B Zar" panose="00000400000000000000" pitchFamily="2" charset="-78"/>
              </a:rPr>
              <a:t>طراحي مدل تعالي سازماني</a:t>
            </a:r>
          </a:p>
        </p:txBody>
      </p:sp>
    </p:spTree>
    <p:extLst>
      <p:ext uri="{BB962C8B-B14F-4D97-AF65-F5344CB8AC3E}">
        <p14:creationId xmlns:p14="http://schemas.microsoft.com/office/powerpoint/2010/main" val="11897733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/>
              <a:t>●</a:t>
            </a:r>
            <a:r>
              <a:rPr lang="fa-IR">
                <a:cs typeface="B Zar" panose="00000400000000000000" pitchFamily="2" charset="-78"/>
              </a:rPr>
              <a:t> لازم است خودارزيابيهاي مستمر بهبود بخشيدن به كيفيت، بر اساس مدل تعالي </a:t>
            </a:r>
            <a:r>
              <a:rPr lang="fa-IR">
                <a:cs typeface="B Zar" panose="00000400000000000000" pitchFamily="2" charset="-78"/>
              </a:rPr>
              <a:t>پـژوهش </a:t>
            </a:r>
            <a:r>
              <a:rPr lang="fa-IR" smtClean="0">
                <a:cs typeface="B Zar" panose="00000400000000000000" pitchFamily="2" charset="-78"/>
              </a:rPr>
              <a:t>در زمانهاي </a:t>
            </a:r>
            <a:r>
              <a:rPr lang="fa-IR">
                <a:cs typeface="B Zar" panose="00000400000000000000" pitchFamily="2" charset="-78"/>
              </a:rPr>
              <a:t>مشخص از طريق دفاتر ارزيابي ادارات منـاطق صـورت گيـرد و مـدارس بـر </a:t>
            </a:r>
            <a:r>
              <a:rPr lang="fa-IR">
                <a:cs typeface="B Zar" panose="00000400000000000000" pitchFamily="2" charset="-78"/>
              </a:rPr>
              <a:t>اسـاس </a:t>
            </a:r>
            <a:r>
              <a:rPr lang="fa-IR" smtClean="0">
                <a:cs typeface="B Zar" panose="00000400000000000000" pitchFamily="2" charset="-78"/>
              </a:rPr>
              <a:t>ايـن ارزيابيها </a:t>
            </a:r>
            <a:r>
              <a:rPr lang="fa-IR">
                <a:cs typeface="B Zar" panose="00000400000000000000" pitchFamily="2" charset="-78"/>
              </a:rPr>
              <a:t>رتبهبندي شود، سپس جوايزي مناسب دريافت كند. تبادل تجربيات مدارس موفق </a:t>
            </a:r>
            <a:r>
              <a:rPr lang="fa-IR">
                <a:cs typeface="B Zar" panose="00000400000000000000" pitchFamily="2" charset="-78"/>
              </a:rPr>
              <a:t>با </a:t>
            </a:r>
            <a:r>
              <a:rPr lang="fa-IR" smtClean="0">
                <a:cs typeface="B Zar" panose="00000400000000000000" pitchFamily="2" charset="-78"/>
              </a:rPr>
              <a:t>سـاير مدارس </a:t>
            </a:r>
            <a:r>
              <a:rPr lang="fa-IR">
                <a:cs typeface="B Zar" panose="00000400000000000000" pitchFamily="2" charset="-78"/>
              </a:rPr>
              <a:t>بعد از اين ارزيابيها يادگيريسازماني را بهبـود خواهـد بخـشيد. لازمـة ايـن </a:t>
            </a:r>
            <a:r>
              <a:rPr lang="fa-IR">
                <a:cs typeface="B Zar" panose="00000400000000000000" pitchFamily="2" charset="-78"/>
              </a:rPr>
              <a:t>امـر </a:t>
            </a:r>
            <a:r>
              <a:rPr lang="fa-IR" smtClean="0">
                <a:cs typeface="B Zar" panose="00000400000000000000" pitchFamily="2" charset="-78"/>
              </a:rPr>
              <a:t>بـازنگري وظايف </a:t>
            </a:r>
            <a:r>
              <a:rPr lang="fa-IR">
                <a:cs typeface="B Zar" panose="00000400000000000000" pitchFamily="2" charset="-78"/>
              </a:rPr>
              <a:t>واحدهاي ارزيابي ادارات مناطق خواهد بود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2841674" y="4417255"/>
            <a:ext cx="1758461" cy="1195754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بـازنگري</a:t>
            </a:r>
          </a:p>
        </p:txBody>
      </p:sp>
    </p:spTree>
    <p:extLst>
      <p:ext uri="{BB962C8B-B14F-4D97-AF65-F5344CB8AC3E}">
        <p14:creationId xmlns:p14="http://schemas.microsoft.com/office/powerpoint/2010/main" val="155303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>
                <a:cs typeface="B Zar" panose="00000400000000000000" pitchFamily="2" charset="-78"/>
              </a:rPr>
              <a:t>اما سازمانها به منظور بهرهگيري از مديريت كيفيت جـامع، نيازمنـد يـك مـدل هـستند )ديـل،2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1994</a:t>
            </a:r>
            <a:r>
              <a:rPr lang="fa-IR" smtClean="0">
                <a:cs typeface="B Zar" panose="00000400000000000000" pitchFamily="2" charset="-78"/>
              </a:rPr>
              <a:t>؛</a:t>
            </a:r>
            <a:r>
              <a:rPr lang="en-US" smtClean="0">
                <a:cs typeface="B Zar" panose="00000400000000000000" pitchFamily="2" charset="-78"/>
              </a:rPr>
              <a:t> 2003</a:t>
            </a:r>
            <a:r>
              <a:rPr lang="fa-IR" smtClean="0">
                <a:cs typeface="B Zar" panose="00000400000000000000" pitchFamily="2" charset="-78"/>
              </a:rPr>
              <a:t>، </a:t>
            </a:r>
            <a:r>
              <a:rPr lang="en-US">
                <a:cs typeface="B Zar" panose="00000400000000000000" pitchFamily="2" charset="-78"/>
              </a:rPr>
              <a:t>EFQM </a:t>
            </a:r>
            <a:r>
              <a:rPr lang="fa-IR" smtClean="0">
                <a:cs typeface="B Zar" panose="00000400000000000000" pitchFamily="2" charset="-78"/>
              </a:rPr>
              <a:t>) </a:t>
            </a:r>
            <a:r>
              <a:rPr lang="fa-IR" smtClean="0">
                <a:cs typeface="B Zar" panose="00000400000000000000" pitchFamily="2" charset="-78"/>
              </a:rPr>
              <a:t>اين </a:t>
            </a:r>
            <a:r>
              <a:rPr lang="fa-IR">
                <a:cs typeface="B Zar" panose="00000400000000000000" pitchFamily="2" charset="-78"/>
              </a:rPr>
              <a:t>مدلها </a:t>
            </a:r>
            <a:r>
              <a:rPr lang="fa-IR">
                <a:cs typeface="B Zar" panose="00000400000000000000" pitchFamily="2" charset="-78"/>
              </a:rPr>
              <a:t>چ</a:t>
            </a:r>
            <a:r>
              <a:rPr lang="fa-IR" smtClean="0">
                <a:cs typeface="B Zar" panose="00000400000000000000" pitchFamily="2" charset="-78"/>
              </a:rPr>
              <a:t>ارچوبي </a:t>
            </a:r>
            <a:r>
              <a:rPr lang="fa-IR">
                <a:cs typeface="B Zar" panose="00000400000000000000" pitchFamily="2" charset="-78"/>
              </a:rPr>
              <a:t>را ميسازند كه سعي در مفهومسازي مديريت </a:t>
            </a:r>
            <a:r>
              <a:rPr lang="fa-IR" smtClean="0">
                <a:cs typeface="B Zar" panose="00000400000000000000" pitchFamily="2" charset="-78"/>
              </a:rPr>
              <a:t>كيفيت جامع </a:t>
            </a:r>
            <a:r>
              <a:rPr lang="fa-IR">
                <a:cs typeface="B Zar" panose="00000400000000000000" pitchFamily="2" charset="-78"/>
              </a:rPr>
              <a:t>دارند </a:t>
            </a:r>
            <a:r>
              <a:rPr lang="fa-IR" smtClean="0">
                <a:cs typeface="B Zar" panose="00000400000000000000" pitchFamily="2" charset="-78"/>
              </a:rPr>
              <a:t>(پورتر </a:t>
            </a:r>
            <a:r>
              <a:rPr lang="fa-IR">
                <a:cs typeface="B Zar" panose="00000400000000000000" pitchFamily="2" charset="-78"/>
              </a:rPr>
              <a:t>و </a:t>
            </a:r>
            <a:r>
              <a:rPr lang="fa-IR" smtClean="0">
                <a:cs typeface="B Zar" panose="00000400000000000000" pitchFamily="2" charset="-78"/>
              </a:rPr>
              <a:t>فين1994، </a:t>
            </a:r>
            <a:r>
              <a:rPr lang="fa-IR">
                <a:cs typeface="B Zar" panose="00000400000000000000" pitchFamily="2" charset="-78"/>
              </a:rPr>
              <a:t>پـورتر و بلـك1994 </a:t>
            </a:r>
            <a:r>
              <a:rPr lang="fa-IR" smtClean="0">
                <a:cs typeface="B Zar" panose="00000400000000000000" pitchFamily="2" charset="-78"/>
              </a:rPr>
              <a:t>، </a:t>
            </a:r>
            <a:r>
              <a:rPr lang="fa-IR">
                <a:cs typeface="B Zar" panose="00000400000000000000" pitchFamily="2" charset="-78"/>
              </a:rPr>
              <a:t>پـاول1995 </a:t>
            </a:r>
            <a:r>
              <a:rPr lang="fa-IR" smtClean="0">
                <a:cs typeface="B Zar" panose="00000400000000000000" pitchFamily="2" charset="-78"/>
              </a:rPr>
              <a:t>، </a:t>
            </a:r>
            <a:r>
              <a:rPr lang="fa-IR">
                <a:cs typeface="B Zar" panose="00000400000000000000" pitchFamily="2" charset="-78"/>
              </a:rPr>
              <a:t>پيـو </a:t>
            </a:r>
            <a:r>
              <a:rPr lang="fa-IR" smtClean="0">
                <a:cs typeface="B Zar" panose="00000400000000000000" pitchFamily="2" charset="-78"/>
              </a:rPr>
              <a:t>2002) مـدلهاي</a:t>
            </a:r>
            <a:r>
              <a:rPr lang="fa-IR">
                <a:cs typeface="B Zar" panose="00000400000000000000" pitchFamily="2" charset="-78"/>
              </a:rPr>
              <a:t/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تعالي سازماني</a:t>
            </a:r>
            <a:r>
              <a:rPr lang="fa-IR">
                <a:cs typeface="B Zar" panose="00000400000000000000" pitchFamily="2" charset="-78"/>
              </a:rPr>
              <a:t>، از جمله اين مدلهاست كه سبب ارتقاي استفاده از فنـون خـود ارزيـابي شـده اسـت</a:t>
            </a:r>
            <a:br>
              <a:rPr lang="fa-IR">
                <a:cs typeface="B Zar" panose="00000400000000000000" pitchFamily="2" charset="-78"/>
              </a:rPr>
            </a:br>
            <a:r>
              <a:rPr lang="fa-IR" smtClean="0">
                <a:cs typeface="B Zar" panose="00000400000000000000" pitchFamily="2" charset="-78"/>
              </a:rPr>
              <a:t>(فورد </a:t>
            </a:r>
            <a:r>
              <a:rPr lang="fa-IR">
                <a:cs typeface="B Zar" panose="00000400000000000000" pitchFamily="2" charset="-78"/>
              </a:rPr>
              <a:t>و ايوانز2001 </a:t>
            </a:r>
            <a:r>
              <a:rPr lang="fa-IR" smtClean="0">
                <a:cs typeface="B Zar" panose="00000400000000000000" pitchFamily="2" charset="-78"/>
              </a:rPr>
              <a:t>، </a:t>
            </a:r>
            <a:r>
              <a:rPr lang="fa-IR">
                <a:cs typeface="B Zar" panose="00000400000000000000" pitchFamily="2" charset="-78"/>
              </a:rPr>
              <a:t>اكلند </a:t>
            </a:r>
            <a:r>
              <a:rPr lang="fa-IR" smtClean="0">
                <a:cs typeface="B Zar" panose="00000400000000000000" pitchFamily="2" charset="-78"/>
              </a:rPr>
              <a:t>.1999) سازمانهاي </a:t>
            </a:r>
            <a:r>
              <a:rPr lang="fa-IR">
                <a:cs typeface="B Zar" panose="00000400000000000000" pitchFamily="2" charset="-78"/>
              </a:rPr>
              <a:t>بسياري، با وجود جديد بودن اين مفهوم، سـعي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در ارتقاي تعالي و برآورده كردن انتظارات ذينفعان خود، بـا اسـتفاده از مـدلهاي تعـالي موجـود يـا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انطباق اين مدلها با </a:t>
            </a:r>
            <a:r>
              <a:rPr lang="fa-IR" smtClean="0">
                <a:cs typeface="B Zar" panose="00000400000000000000" pitchFamily="2" charset="-78"/>
              </a:rPr>
              <a:t>شرايط سازماني </a:t>
            </a:r>
            <a:r>
              <a:rPr lang="fa-IR">
                <a:cs typeface="B Zar" panose="00000400000000000000" pitchFamily="2" charset="-78"/>
              </a:rPr>
              <a:t>و فرهنگي محيط خود دارند</a:t>
            </a:r>
            <a:r>
              <a:rPr lang="fa-IR" smtClean="0">
                <a:cs typeface="B Zar" panose="00000400000000000000" pitchFamily="2" charset="-78"/>
              </a:rPr>
              <a:t>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 smtClean="0">
                <a:cs typeface="B Zar" panose="00000400000000000000" pitchFamily="2" charset="-78"/>
              </a:rPr>
              <a:t/>
            </a:r>
            <a:br>
              <a:rPr lang="fa-IR" smtClean="0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38200" y="5192225"/>
            <a:ext cx="3291840" cy="984738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>
                <a:solidFill>
                  <a:srgbClr val="FF0000"/>
                </a:solidFill>
                <a:cs typeface="B Zar" panose="00000400000000000000" pitchFamily="2" charset="-78"/>
              </a:rPr>
              <a:t>انطباق اين مدلها با شرايط سازماني و فرهنگي محيط</a:t>
            </a:r>
            <a:endParaRPr lang="fa-IR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1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سازمانهاي متعالي، درحكم سازمانهايي مسئول با ايجادكردن شفافيت و پاسخگويي مناسـب بـه</a:t>
            </a:r>
            <a:br>
              <a:rPr lang="fa-IR">
                <a:cs typeface="B Zar" panose="00000400000000000000" pitchFamily="2" charset="-78"/>
              </a:rPr>
            </a:br>
            <a:r>
              <a:rPr lang="fa-IR">
                <a:cs typeface="B Zar" panose="00000400000000000000" pitchFamily="2" charset="-78"/>
              </a:rPr>
              <a:t>ذينفعانشان در قبال عملكرد خود، مسير تعالي را ميپيمايند. پژوهشها </a:t>
            </a:r>
            <a:r>
              <a:rPr lang="fa-IR" smtClean="0">
                <a:cs typeface="B Zar" panose="00000400000000000000" pitchFamily="2" charset="-78"/>
              </a:rPr>
              <a:t>(ساريوا </a:t>
            </a:r>
            <a:r>
              <a:rPr lang="fa-IR">
                <a:cs typeface="B Zar" panose="00000400000000000000" pitchFamily="2" charset="-78"/>
              </a:rPr>
              <a:t>و همكاران2003 </a:t>
            </a:r>
            <a:r>
              <a:rPr lang="fa-IR" smtClean="0">
                <a:cs typeface="B Zar" panose="00000400000000000000" pitchFamily="2" charset="-78"/>
              </a:rPr>
              <a:t>،لورين</a:t>
            </a:r>
            <a:r>
              <a:rPr lang="fa-IR">
                <a:cs typeface="B Zar" panose="00000400000000000000" pitchFamily="2" charset="-78"/>
              </a:rPr>
              <a:t>، </a:t>
            </a:r>
            <a:r>
              <a:rPr lang="fa-IR" smtClean="0">
                <a:cs typeface="B Zar" panose="00000400000000000000" pitchFamily="2" charset="-78"/>
              </a:rPr>
              <a:t>2000) نيز </a:t>
            </a:r>
            <a:r>
              <a:rPr lang="fa-IR">
                <a:cs typeface="B Zar" panose="00000400000000000000" pitchFamily="2" charset="-78"/>
              </a:rPr>
              <a:t>نشان ميدهند كه </a:t>
            </a:r>
            <a:r>
              <a:rPr lang="fa-IR" smtClean="0">
                <a:cs typeface="B Zar" panose="00000400000000000000" pitchFamily="2" charset="-78"/>
              </a:rPr>
              <a:t>تعالي سازماني </a:t>
            </a:r>
            <a:r>
              <a:rPr lang="fa-IR">
                <a:cs typeface="B Zar" panose="00000400000000000000" pitchFamily="2" charset="-78"/>
              </a:rPr>
              <a:t>نقش قابل توجهي در بهبودبخـشيدن بـه كيفيـت</a:t>
            </a: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آموزش </a:t>
            </a:r>
            <a:r>
              <a:rPr lang="fa-IR">
                <a:cs typeface="B Zar" panose="00000400000000000000" pitchFamily="2" charset="-78"/>
              </a:rPr>
              <a:t>و پرورش </a:t>
            </a:r>
            <a:r>
              <a:rPr lang="fa-IR">
                <a:cs typeface="B Zar" panose="00000400000000000000" pitchFamily="2" charset="-78"/>
              </a:rPr>
              <a:t>دارد</a:t>
            </a:r>
            <a:r>
              <a:rPr lang="fa-IR" smtClean="0">
                <a:cs typeface="B Zar" panose="00000400000000000000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fa-IR" smtClean="0">
                <a:cs typeface="B Zar" panose="00000400000000000000" pitchFamily="2" charset="-78"/>
              </a:rPr>
              <a:t/>
            </a:r>
            <a:br>
              <a:rPr lang="fa-IR" smtClean="0">
                <a:cs typeface="B Zar" panose="00000400000000000000" pitchFamily="2" charset="-78"/>
              </a:rPr>
            </a:b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7218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1957</Words>
  <Application>Microsoft Office PowerPoint</Application>
  <PresentationFormat>Widescreen</PresentationFormat>
  <Paragraphs>145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Arial</vt:lpstr>
      <vt:lpstr>B Zar</vt:lpstr>
      <vt:lpstr>BLotus</vt:lpstr>
      <vt:lpstr>Calibri</vt:lpstr>
      <vt:lpstr>Calibri Light</vt:lpstr>
      <vt:lpstr>Times New Roman</vt:lpstr>
      <vt:lpstr>Office Theme</vt:lpstr>
      <vt:lpstr>عنوان مقاله: طراحي مدل مناسب تعالي سازماني در آموزش و پرورش: (مدارس مقطع متوسطه نظري) </vt:lpstr>
      <vt:lpstr>PowerPoint Presentation</vt:lpstr>
      <vt:lpstr>PowerPoint Presentation</vt:lpstr>
      <vt:lpstr>PowerPoint Presentation</vt:lpstr>
      <vt:lpstr>كليد واژه ها: </vt:lpstr>
      <vt:lpstr>مقدمه</vt:lpstr>
      <vt:lpstr>PowerPoint Presentation</vt:lpstr>
      <vt:lpstr>PowerPoint Presentation</vt:lpstr>
      <vt:lpstr>PowerPoint Presentation</vt:lpstr>
      <vt:lpstr>PowerPoint Presentation</vt:lpstr>
      <vt:lpstr>بيان مسئله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سؤالهاي تحقيق</vt:lpstr>
      <vt:lpstr>پيشينه پژوهشي تحقيق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روش تحقيق</vt:lpstr>
      <vt:lpstr>PowerPoint Presentation</vt:lpstr>
      <vt:lpstr> شناسايي مؤلفههاي تشكيلدهنده تعالي سازماني با استفاده از:</vt:lpstr>
      <vt:lpstr>PowerPoint Presentation</vt:lpstr>
      <vt:lpstr>PowerPoint Presentation</vt:lpstr>
      <vt:lpstr>جامعه و نمونه تحقيق</vt:lpstr>
      <vt:lpstr>PowerPoint Presentation</vt:lpstr>
      <vt:lpstr>ابزار گردآوري داده هاي تحقيق</vt:lpstr>
      <vt:lpstr>PowerPoint Presentation</vt:lpstr>
      <vt:lpstr>PowerPoint Presentation</vt:lpstr>
      <vt:lpstr>يافته ها</vt:lpstr>
      <vt:lpstr>PowerPoint Presentation</vt:lpstr>
      <vt:lpstr>PowerPoint Presentation</vt:lpstr>
      <vt:lpstr>1- مديريت و رهبري</vt:lpstr>
      <vt:lpstr> 2- مديريت اخلاق و مسئوليت اجتماعي</vt:lpstr>
      <vt:lpstr>3- مديريت منابع</vt:lpstr>
      <vt:lpstr>3- مديريت منابع</vt:lpstr>
      <vt:lpstr>4- مديريت فرآيند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3-نتايج اوليا و جامعه</vt:lpstr>
      <vt:lpstr>4-نتايج عملكردي</vt:lpstr>
      <vt:lpstr>PowerPoint Presentation</vt:lpstr>
      <vt:lpstr>PowerPoint Presentation</vt:lpstr>
      <vt:lpstr>PowerPoint Presentation</vt:lpstr>
      <vt:lpstr>نتيجه گيري</vt:lpstr>
      <vt:lpstr>PowerPoint Presentation</vt:lpstr>
      <vt:lpstr>پيشنهادها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طراحي مدل مناسب تعالي سازماني در آموزش و پرورش: )مدارس مقطع متوسطه نظري</dc:title>
  <dc:creator>MaZz!i</dc:creator>
  <cp:lastModifiedBy>MaZz!i</cp:lastModifiedBy>
  <cp:revision>15</cp:revision>
  <dcterms:created xsi:type="dcterms:W3CDTF">2023-03-13T11:40:07Z</dcterms:created>
  <dcterms:modified xsi:type="dcterms:W3CDTF">2023-03-13T19:21:57Z</dcterms:modified>
</cp:coreProperties>
</file>