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13" r:id="rId4"/>
    <p:sldId id="314" r:id="rId5"/>
    <p:sldId id="315"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6" r:id="rId24"/>
    <p:sldId id="275" r:id="rId25"/>
    <p:sldId id="277" r:id="rId26"/>
    <p:sldId id="278" r:id="rId27"/>
    <p:sldId id="316" r:id="rId28"/>
    <p:sldId id="279" r:id="rId29"/>
    <p:sldId id="280" r:id="rId30"/>
    <p:sldId id="317" r:id="rId31"/>
    <p:sldId id="281" r:id="rId32"/>
    <p:sldId id="282" r:id="rId33"/>
    <p:sldId id="318" r:id="rId34"/>
    <p:sldId id="283" r:id="rId35"/>
    <p:sldId id="284" r:id="rId36"/>
    <p:sldId id="319"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20" r:id="rId58"/>
    <p:sldId id="305" r:id="rId59"/>
    <p:sldId id="306" r:id="rId60"/>
    <p:sldId id="307" r:id="rId61"/>
    <p:sldId id="308" r:id="rId62"/>
    <p:sldId id="309" r:id="rId63"/>
    <p:sldId id="310" r:id="rId64"/>
    <p:sldId id="311" r:id="rId6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940" autoAdjust="0"/>
    <p:restoredTop sz="94660"/>
  </p:normalViewPr>
  <p:slideViewPr>
    <p:cSldViewPr snapToGrid="0">
      <p:cViewPr varScale="1">
        <p:scale>
          <a:sx n="74" d="100"/>
          <a:sy n="74" d="100"/>
        </p:scale>
        <p:origin x="5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6828511-ACE2-4E67-BBCF-3941997DE225}" type="datetimeFigureOut">
              <a:rPr lang="fa-IR" smtClean="0"/>
              <a:t>11/08/1444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1F4FF46-62B5-4F52-8F63-4A63617756D5}" type="slidenum">
              <a:rPr lang="fa-IR" smtClean="0"/>
              <a:t>‹#›</a:t>
            </a:fld>
            <a:endParaRPr lang="fa-IR"/>
          </a:p>
        </p:txBody>
      </p:sp>
    </p:spTree>
    <p:extLst>
      <p:ext uri="{BB962C8B-B14F-4D97-AF65-F5344CB8AC3E}">
        <p14:creationId xmlns:p14="http://schemas.microsoft.com/office/powerpoint/2010/main" val="271629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6828511-ACE2-4E67-BBCF-3941997DE225}" type="datetimeFigureOut">
              <a:rPr lang="fa-IR" smtClean="0"/>
              <a:t>11/08/1444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1F4FF46-62B5-4F52-8F63-4A63617756D5}" type="slidenum">
              <a:rPr lang="fa-IR" smtClean="0"/>
              <a:t>‹#›</a:t>
            </a:fld>
            <a:endParaRPr lang="fa-IR"/>
          </a:p>
        </p:txBody>
      </p:sp>
    </p:spTree>
    <p:extLst>
      <p:ext uri="{BB962C8B-B14F-4D97-AF65-F5344CB8AC3E}">
        <p14:creationId xmlns:p14="http://schemas.microsoft.com/office/powerpoint/2010/main" val="2204127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6828511-ACE2-4E67-BBCF-3941997DE225}" type="datetimeFigureOut">
              <a:rPr lang="fa-IR" smtClean="0"/>
              <a:t>11/08/1444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1F4FF46-62B5-4F52-8F63-4A63617756D5}" type="slidenum">
              <a:rPr lang="fa-IR" smtClean="0"/>
              <a:t>‹#›</a:t>
            </a:fld>
            <a:endParaRPr lang="fa-IR"/>
          </a:p>
        </p:txBody>
      </p:sp>
    </p:spTree>
    <p:extLst>
      <p:ext uri="{BB962C8B-B14F-4D97-AF65-F5344CB8AC3E}">
        <p14:creationId xmlns:p14="http://schemas.microsoft.com/office/powerpoint/2010/main" val="131985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6828511-ACE2-4E67-BBCF-3941997DE225}" type="datetimeFigureOut">
              <a:rPr lang="fa-IR" smtClean="0"/>
              <a:t>11/08/1444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1F4FF46-62B5-4F52-8F63-4A63617756D5}" type="slidenum">
              <a:rPr lang="fa-IR" smtClean="0"/>
              <a:t>‹#›</a:t>
            </a:fld>
            <a:endParaRPr lang="fa-IR"/>
          </a:p>
        </p:txBody>
      </p:sp>
    </p:spTree>
    <p:extLst>
      <p:ext uri="{BB962C8B-B14F-4D97-AF65-F5344CB8AC3E}">
        <p14:creationId xmlns:p14="http://schemas.microsoft.com/office/powerpoint/2010/main" val="299486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828511-ACE2-4E67-BBCF-3941997DE225}" type="datetimeFigureOut">
              <a:rPr lang="fa-IR" smtClean="0"/>
              <a:t>11/08/1444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1F4FF46-62B5-4F52-8F63-4A63617756D5}" type="slidenum">
              <a:rPr lang="fa-IR" smtClean="0"/>
              <a:t>‹#›</a:t>
            </a:fld>
            <a:endParaRPr lang="fa-IR"/>
          </a:p>
        </p:txBody>
      </p:sp>
    </p:spTree>
    <p:extLst>
      <p:ext uri="{BB962C8B-B14F-4D97-AF65-F5344CB8AC3E}">
        <p14:creationId xmlns:p14="http://schemas.microsoft.com/office/powerpoint/2010/main" val="2327548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6828511-ACE2-4E67-BBCF-3941997DE225}" type="datetimeFigureOut">
              <a:rPr lang="fa-IR" smtClean="0"/>
              <a:t>11/08/1444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1F4FF46-62B5-4F52-8F63-4A63617756D5}" type="slidenum">
              <a:rPr lang="fa-IR" smtClean="0"/>
              <a:t>‹#›</a:t>
            </a:fld>
            <a:endParaRPr lang="fa-IR"/>
          </a:p>
        </p:txBody>
      </p:sp>
    </p:spTree>
    <p:extLst>
      <p:ext uri="{BB962C8B-B14F-4D97-AF65-F5344CB8AC3E}">
        <p14:creationId xmlns:p14="http://schemas.microsoft.com/office/powerpoint/2010/main" val="371402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6828511-ACE2-4E67-BBCF-3941997DE225}" type="datetimeFigureOut">
              <a:rPr lang="fa-IR" smtClean="0"/>
              <a:t>11/08/1444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1F4FF46-62B5-4F52-8F63-4A63617756D5}" type="slidenum">
              <a:rPr lang="fa-IR" smtClean="0"/>
              <a:t>‹#›</a:t>
            </a:fld>
            <a:endParaRPr lang="fa-IR"/>
          </a:p>
        </p:txBody>
      </p:sp>
    </p:spTree>
    <p:extLst>
      <p:ext uri="{BB962C8B-B14F-4D97-AF65-F5344CB8AC3E}">
        <p14:creationId xmlns:p14="http://schemas.microsoft.com/office/powerpoint/2010/main" val="569542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6828511-ACE2-4E67-BBCF-3941997DE225}" type="datetimeFigureOut">
              <a:rPr lang="fa-IR" smtClean="0"/>
              <a:t>11/08/1444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1F4FF46-62B5-4F52-8F63-4A63617756D5}" type="slidenum">
              <a:rPr lang="fa-IR" smtClean="0"/>
              <a:t>‹#›</a:t>
            </a:fld>
            <a:endParaRPr lang="fa-IR"/>
          </a:p>
        </p:txBody>
      </p:sp>
    </p:spTree>
    <p:extLst>
      <p:ext uri="{BB962C8B-B14F-4D97-AF65-F5344CB8AC3E}">
        <p14:creationId xmlns:p14="http://schemas.microsoft.com/office/powerpoint/2010/main" val="2974328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28511-ACE2-4E67-BBCF-3941997DE225}" type="datetimeFigureOut">
              <a:rPr lang="fa-IR" smtClean="0"/>
              <a:t>11/08/1444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1F4FF46-62B5-4F52-8F63-4A63617756D5}" type="slidenum">
              <a:rPr lang="fa-IR" smtClean="0"/>
              <a:t>‹#›</a:t>
            </a:fld>
            <a:endParaRPr lang="fa-IR"/>
          </a:p>
        </p:txBody>
      </p:sp>
    </p:spTree>
    <p:extLst>
      <p:ext uri="{BB962C8B-B14F-4D97-AF65-F5344CB8AC3E}">
        <p14:creationId xmlns:p14="http://schemas.microsoft.com/office/powerpoint/2010/main" val="39203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28511-ACE2-4E67-BBCF-3941997DE225}" type="datetimeFigureOut">
              <a:rPr lang="fa-IR" smtClean="0"/>
              <a:t>11/08/1444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1F4FF46-62B5-4F52-8F63-4A63617756D5}" type="slidenum">
              <a:rPr lang="fa-IR" smtClean="0"/>
              <a:t>‹#›</a:t>
            </a:fld>
            <a:endParaRPr lang="fa-IR"/>
          </a:p>
        </p:txBody>
      </p:sp>
    </p:spTree>
    <p:extLst>
      <p:ext uri="{BB962C8B-B14F-4D97-AF65-F5344CB8AC3E}">
        <p14:creationId xmlns:p14="http://schemas.microsoft.com/office/powerpoint/2010/main" val="400689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28511-ACE2-4E67-BBCF-3941997DE225}" type="datetimeFigureOut">
              <a:rPr lang="fa-IR" smtClean="0"/>
              <a:t>11/08/1444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1F4FF46-62B5-4F52-8F63-4A63617756D5}" type="slidenum">
              <a:rPr lang="fa-IR" smtClean="0"/>
              <a:t>‹#›</a:t>
            </a:fld>
            <a:endParaRPr lang="fa-IR"/>
          </a:p>
        </p:txBody>
      </p:sp>
    </p:spTree>
    <p:extLst>
      <p:ext uri="{BB962C8B-B14F-4D97-AF65-F5344CB8AC3E}">
        <p14:creationId xmlns:p14="http://schemas.microsoft.com/office/powerpoint/2010/main" val="2350626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6828511-ACE2-4E67-BBCF-3941997DE225}" type="datetimeFigureOut">
              <a:rPr lang="fa-IR" smtClean="0"/>
              <a:t>11/08/1444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1F4FF46-62B5-4F52-8F63-4A63617756D5}" type="slidenum">
              <a:rPr lang="fa-IR" smtClean="0"/>
              <a:t>‹#›</a:t>
            </a:fld>
            <a:endParaRPr lang="fa-IR"/>
          </a:p>
        </p:txBody>
      </p:sp>
    </p:spTree>
    <p:extLst>
      <p:ext uri="{BB962C8B-B14F-4D97-AF65-F5344CB8AC3E}">
        <p14:creationId xmlns:p14="http://schemas.microsoft.com/office/powerpoint/2010/main" val="2957389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2800" b="1" i="0" smtClean="0">
                <a:solidFill>
                  <a:srgbClr val="FF0000"/>
                </a:solidFill>
                <a:effectLst/>
                <a:latin typeface="B Mitra" panose="00000400000000000000" pitchFamily="2" charset="-78"/>
                <a:cs typeface="B Mitra" panose="00000400000000000000" pitchFamily="2" charset="-78"/>
              </a:rPr>
              <a:t>عنوان مقاله</a:t>
            </a:r>
            <a:r>
              <a:rPr lang="fa-IR" sz="2800" b="1" i="0" smtClean="0">
                <a:solidFill>
                  <a:srgbClr val="000000"/>
                </a:solidFill>
                <a:effectLst/>
                <a:latin typeface="B Mitra" panose="00000400000000000000" pitchFamily="2" charset="-78"/>
                <a:cs typeface="B Mitra" panose="00000400000000000000" pitchFamily="2" charset="-78"/>
              </a:rPr>
              <a:t>: اثر اختیار مدیران و کنترل استراتژیک بر اثربخشی برنامهریزی</a:t>
            </a:r>
            <a:br>
              <a:rPr lang="fa-IR" sz="2800" b="1" i="0" smtClean="0">
                <a:solidFill>
                  <a:srgbClr val="000000"/>
                </a:solidFill>
                <a:effectLst/>
                <a:latin typeface="B Mitra" panose="00000400000000000000" pitchFamily="2" charset="-78"/>
                <a:cs typeface="B Mitra" panose="00000400000000000000" pitchFamily="2" charset="-78"/>
              </a:rPr>
            </a:br>
            <a:r>
              <a:rPr lang="fa-IR" sz="2800" b="1" i="0" smtClean="0">
                <a:solidFill>
                  <a:srgbClr val="000000"/>
                </a:solidFill>
                <a:effectLst/>
                <a:latin typeface="B Mitra" panose="00000400000000000000" pitchFamily="2" charset="-78"/>
                <a:cs typeface="B Mitra" panose="00000400000000000000" pitchFamily="2" charset="-78"/>
              </a:rPr>
              <a:t>استراتژیک</a:t>
            </a:r>
            <a:r>
              <a:rPr lang="fa-IR" sz="2800" smtClean="0"/>
              <a:t> </a:t>
            </a:r>
            <a:endParaRPr lang="fa-IR" sz="2800"/>
          </a:p>
        </p:txBody>
      </p:sp>
      <p:sp>
        <p:nvSpPr>
          <p:cNvPr id="3" name="Subtitle 2"/>
          <p:cNvSpPr>
            <a:spLocks noGrp="1"/>
          </p:cNvSpPr>
          <p:nvPr>
            <p:ph type="subTitle" idx="1"/>
          </p:nvPr>
        </p:nvSpPr>
        <p:spPr/>
        <p:txBody>
          <a:bodyPr>
            <a:normAutofit fontScale="92500" lnSpcReduction="10000"/>
          </a:bodyPr>
          <a:lstStyle/>
          <a:p>
            <a:r>
              <a:rPr lang="fa-IR" b="1" i="0" smtClean="0">
                <a:solidFill>
                  <a:srgbClr val="FF0000"/>
                </a:solidFill>
                <a:effectLst/>
                <a:latin typeface="B Mitra" panose="00000400000000000000" pitchFamily="2" charset="-78"/>
                <a:cs typeface="B Mitra" panose="00000400000000000000" pitchFamily="2" charset="-78"/>
              </a:rPr>
              <a:t>نویسنده: </a:t>
            </a:r>
            <a:r>
              <a:rPr lang="fa-IR" b="1" i="0" smtClean="0">
                <a:solidFill>
                  <a:srgbClr val="000000"/>
                </a:solidFill>
                <a:effectLst/>
                <a:latin typeface="B Mitra" panose="00000400000000000000" pitchFamily="2" charset="-78"/>
                <a:cs typeface="B Mitra" panose="00000400000000000000" pitchFamily="2" charset="-78"/>
              </a:rPr>
              <a:t>حسین رحمان سرشت، بهرام جبارزاده کرباسی</a:t>
            </a:r>
            <a:r>
              <a:rPr lang="fa-IR" smtClean="0"/>
              <a:t> </a:t>
            </a:r>
          </a:p>
          <a:p>
            <a:r>
              <a:rPr lang="fa-IR" smtClean="0">
                <a:solidFill>
                  <a:srgbClr val="FF0000"/>
                </a:solidFill>
                <a:latin typeface="B Zar]"/>
                <a:cs typeface="B Zar" panose="00000400000000000000" pitchFamily="2" charset="-78"/>
              </a:rPr>
              <a:t>منبع</a:t>
            </a:r>
            <a:r>
              <a:rPr lang="fa-IR" smtClean="0">
                <a:latin typeface="B Zar]"/>
                <a:cs typeface="B Zar" panose="00000400000000000000" pitchFamily="2" charset="-78"/>
              </a:rPr>
              <a:t>: </a:t>
            </a:r>
            <a:r>
              <a:rPr lang="fa-IR">
                <a:cs typeface="B Zar" panose="00000400000000000000" pitchFamily="2" charset="-78"/>
              </a:rPr>
              <a:t>چشمانداز مديريت </a:t>
            </a:r>
            <a:r>
              <a:rPr lang="fa-IR" smtClean="0">
                <a:cs typeface="B Zar" panose="00000400000000000000" pitchFamily="2" charset="-78"/>
              </a:rPr>
              <a:t>بازرگانی سال </a:t>
            </a:r>
            <a:r>
              <a:rPr lang="fa-IR">
                <a:cs typeface="B Zar" panose="00000400000000000000" pitchFamily="2" charset="-78"/>
              </a:rPr>
              <a:t>هجدهم، شماره ،38پیاپی </a:t>
            </a:r>
            <a:r>
              <a:rPr lang="fa-IR" smtClean="0">
                <a:cs typeface="B Zar" panose="00000400000000000000" pitchFamily="2" charset="-78"/>
              </a:rPr>
              <a:t>71 تابستان </a:t>
            </a:r>
            <a:r>
              <a:rPr lang="fa-IR">
                <a:cs typeface="B Zar" panose="00000400000000000000" pitchFamily="2" charset="-78"/>
              </a:rPr>
              <a:t>1398</a:t>
            </a:r>
            <a:br>
              <a:rPr lang="fa-IR">
                <a:cs typeface="B Zar" panose="00000400000000000000" pitchFamily="2" charset="-78"/>
              </a:rPr>
            </a:br>
            <a:r>
              <a:rPr lang="fa-IR" smtClean="0">
                <a:cs typeface="B Zar" panose="00000400000000000000" pitchFamily="2" charset="-78"/>
              </a:rPr>
              <a:t>153 </a:t>
            </a:r>
            <a:r>
              <a:rPr lang="fa-IR">
                <a:cs typeface="B Zar" panose="00000400000000000000" pitchFamily="2" charset="-78"/>
              </a:rPr>
              <a:t>-170 ص</a:t>
            </a:r>
            <a:r>
              <a:rPr lang="fa-IR" smtClean="0">
                <a:cs typeface="B Zar" panose="00000400000000000000" pitchFamily="2" charset="-78"/>
              </a:rPr>
              <a:t> </a:t>
            </a:r>
            <a:r>
              <a:rPr lang="fa-IR" smtClean="0"/>
              <a:t/>
            </a:r>
            <a:br>
              <a:rPr lang="fa-IR" smtClean="0"/>
            </a:br>
            <a:r>
              <a:rPr lang="fa-IR" smtClean="0"/>
              <a:t/>
            </a:r>
            <a:br>
              <a:rPr lang="fa-IR" smtClean="0"/>
            </a:br>
            <a:endParaRPr lang="fa-IR"/>
          </a:p>
        </p:txBody>
      </p:sp>
      <p:pic>
        <p:nvPicPr>
          <p:cNvPr id="4" name="Picture 3"/>
          <p:cNvPicPr>
            <a:picLocks noChangeAspect="1"/>
          </p:cNvPicPr>
          <p:nvPr/>
        </p:nvPicPr>
        <p:blipFill>
          <a:blip r:embed="rId2"/>
          <a:stretch>
            <a:fillRect/>
          </a:stretch>
        </p:blipFill>
        <p:spPr>
          <a:xfrm>
            <a:off x="794971" y="4658751"/>
            <a:ext cx="2724150" cy="1676400"/>
          </a:xfrm>
          <a:prstGeom prst="rect">
            <a:avLst/>
          </a:prstGeom>
        </p:spPr>
      </p:pic>
    </p:spTree>
    <p:extLst>
      <p:ext uri="{BB962C8B-B14F-4D97-AF65-F5344CB8AC3E}">
        <p14:creationId xmlns:p14="http://schemas.microsoft.com/office/powerpoint/2010/main" val="4076894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Mitra" panose="00000400000000000000" pitchFamily="2" charset="-78"/>
                <a:cs typeface="B Mitra" panose="00000400000000000000" pitchFamily="2" charset="-78"/>
              </a:rPr>
              <a:t>همانگونه كه پیشازاين اشاره شد، نرخ فزاينده تغییرات در بازارها امروزی به همراه تنوع مستمر نیازها و</a:t>
            </a:r>
            <a:br>
              <a:rPr lang="fa-IR" b="0" i="0" smtClean="0">
                <a:solidFill>
                  <a:srgbClr val="000000"/>
                </a:solidFill>
                <a:effectLst/>
                <a:latin typeface="B Mitra" panose="00000400000000000000" pitchFamily="2" charset="-78"/>
                <a:cs typeface="B Mitra" panose="00000400000000000000" pitchFamily="2" charset="-78"/>
              </a:rPr>
            </a:br>
            <a:r>
              <a:rPr lang="fa-IR" b="0" i="0" smtClean="0">
                <a:solidFill>
                  <a:srgbClr val="000000"/>
                </a:solidFill>
                <a:effectLst/>
                <a:latin typeface="B Mitra" panose="00000400000000000000" pitchFamily="2" charset="-78"/>
                <a:cs typeface="B Mitra" panose="00000400000000000000" pitchFamily="2" charset="-78"/>
              </a:rPr>
              <a:t>انتظارات مشتريان باعث شده است كه انطباقپذيری سازمانها به يکی از الزامات اساسی رقابت تبديل شود؛ به همین دلیل مطبوعات بازاريابی و استراتژی بهطور فزايندهای انعطافپذيری استراتژيك را بهعنوان شايستگی حیاتی برای دستیابی و حفظ و نگهداری مزيت رقابتی و عملکرد برتر مطرح میكنند (اصانلو و خدامی، 1393)</a:t>
            </a:r>
            <a:r>
              <a:rPr lang="fa-IR" smtClean="0"/>
              <a:t> </a:t>
            </a:r>
          </a:p>
          <a:p>
            <a:pPr algn="just"/>
            <a:r>
              <a:rPr lang="fa-IR" smtClean="0"/>
              <a:t/>
            </a:r>
            <a:br>
              <a:rPr lang="fa-IR" smtClean="0"/>
            </a:br>
            <a:endParaRPr lang="fa-IR"/>
          </a:p>
        </p:txBody>
      </p:sp>
    </p:spTree>
    <p:extLst>
      <p:ext uri="{BB962C8B-B14F-4D97-AF65-F5344CB8AC3E}">
        <p14:creationId xmlns:p14="http://schemas.microsoft.com/office/powerpoint/2010/main" val="3492348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Mitra" panose="00000400000000000000" pitchFamily="2" charset="-78"/>
                <a:cs typeface="B Mitra" panose="00000400000000000000" pitchFamily="2" charset="-78"/>
              </a:rPr>
              <a:t>صنايع كوچك در اقتصاد تمامی كشورها نقش بسیار مهمی دارند. سازمانهای كوچك بیش از 90درصد اقتصاد بسیاری از كشورها را شامل میشوند. اهمیت اين صنايع در كشورهای درحالتوسعه بسیار بیشتر است. تعداد واحدهای صنعتی كوچك درحال توسعه 90تا 95درصد از كل واحدهای صنعتی را تشکیل میدهد. ازلحاظ اشتغال سهم آنها 40تا 90درصد كارگران صنعتی را شامل میشود</a:t>
            </a:r>
            <a:r>
              <a:rPr lang="fa-IR" smtClean="0"/>
              <a:t> </a:t>
            </a:r>
          </a:p>
          <a:p>
            <a:pPr algn="just"/>
            <a:r>
              <a:rPr lang="fa-IR" smtClean="0"/>
              <a:t/>
            </a:r>
            <a:br>
              <a:rPr lang="fa-IR" smtClean="0"/>
            </a:br>
            <a:endParaRPr lang="fa-IR"/>
          </a:p>
        </p:txBody>
      </p:sp>
      <p:pic>
        <p:nvPicPr>
          <p:cNvPr id="4" name="Picture 3"/>
          <p:cNvPicPr>
            <a:picLocks noChangeAspect="1"/>
          </p:cNvPicPr>
          <p:nvPr/>
        </p:nvPicPr>
        <p:blipFill>
          <a:blip r:embed="rId2"/>
          <a:stretch>
            <a:fillRect/>
          </a:stretch>
        </p:blipFill>
        <p:spPr>
          <a:xfrm>
            <a:off x="838200" y="5113364"/>
            <a:ext cx="1641744" cy="1198536"/>
          </a:xfrm>
          <a:prstGeom prst="rect">
            <a:avLst/>
          </a:prstGeom>
        </p:spPr>
      </p:pic>
      <p:pic>
        <p:nvPicPr>
          <p:cNvPr id="5" name="Picture 4"/>
          <p:cNvPicPr>
            <a:picLocks noChangeAspect="1"/>
          </p:cNvPicPr>
          <p:nvPr/>
        </p:nvPicPr>
        <p:blipFill>
          <a:blip r:embed="rId3"/>
          <a:stretch>
            <a:fillRect/>
          </a:stretch>
        </p:blipFill>
        <p:spPr>
          <a:xfrm>
            <a:off x="9045526" y="5113364"/>
            <a:ext cx="1819934" cy="1328621"/>
          </a:xfrm>
          <a:prstGeom prst="rect">
            <a:avLst/>
          </a:prstGeom>
        </p:spPr>
      </p:pic>
    </p:spTree>
    <p:extLst>
      <p:ext uri="{BB962C8B-B14F-4D97-AF65-F5344CB8AC3E}">
        <p14:creationId xmlns:p14="http://schemas.microsoft.com/office/powerpoint/2010/main" val="2114444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Mitra" panose="00000400000000000000" pitchFamily="2" charset="-78"/>
                <a:cs typeface="B Mitra" panose="00000400000000000000" pitchFamily="2" charset="-78"/>
              </a:rPr>
              <a:t>كه 30تا 50درصد كل تولیدات صنعتی را به خود اختصاص میدهند (مانیان و همکاران، )1389؛ البته آسیبپذيری اين واحدها بسیار زياد است؛ بهطوریكه نرخ ورشکستگی در اين سازمانها فاجعهآمیز است. 20درصد اين صنايع در سال اول و 66درصد آنها در طی 7سال بعد ورشکست میشوند ( .)</a:t>
            </a:r>
            <a:r>
              <a:rPr lang="en-US" sz="1600" b="0" i="0" smtClean="0">
                <a:solidFill>
                  <a:srgbClr val="000000"/>
                </a:solidFill>
                <a:effectLst/>
                <a:latin typeface="Times New Roman" panose="02020603050405020304" pitchFamily="18" charset="0"/>
              </a:rPr>
              <a:t>Baumback,1998</a:t>
            </a:r>
            <a:r>
              <a:rPr lang="fa-IR" b="0" i="0" smtClean="0">
                <a:solidFill>
                  <a:srgbClr val="000000"/>
                </a:solidFill>
                <a:effectLst/>
                <a:latin typeface="B Mitra" panose="00000400000000000000" pitchFamily="2" charset="-78"/>
                <a:cs typeface="B Mitra" panose="00000400000000000000" pitchFamily="2" charset="-78"/>
              </a:rPr>
              <a:t>توسعه صنايع كوچك و متوسط، رمز توسعه اقتصادی دهه آينده است</a:t>
            </a:r>
            <a:r>
              <a:rPr lang="fa-IR" smtClean="0"/>
              <a:t> </a:t>
            </a:r>
          </a:p>
          <a:p>
            <a:pPr algn="just"/>
            <a:r>
              <a:rPr lang="fa-IR" smtClean="0"/>
              <a:t/>
            </a:r>
            <a:br>
              <a:rPr lang="fa-IR" smtClean="0"/>
            </a:br>
            <a:r>
              <a:rPr lang="fa-IR" smtClean="0"/>
              <a:t/>
            </a:r>
            <a:br>
              <a:rPr lang="fa-IR" smtClean="0"/>
            </a:br>
            <a:endParaRPr lang="fa-IR"/>
          </a:p>
        </p:txBody>
      </p:sp>
      <p:sp>
        <p:nvSpPr>
          <p:cNvPr id="4" name="Flowchart: Process 3"/>
          <p:cNvSpPr/>
          <p:nvPr/>
        </p:nvSpPr>
        <p:spPr>
          <a:xfrm>
            <a:off x="2757268" y="4304714"/>
            <a:ext cx="1997612" cy="104100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latin typeface="B Mitra" panose="00000400000000000000" pitchFamily="2" charset="-78"/>
                <a:cs typeface="B Mitra" panose="00000400000000000000" pitchFamily="2" charset="-78"/>
              </a:rPr>
              <a:t>نرخ ورشکستگی</a:t>
            </a:r>
            <a:endParaRPr lang="fa-IR" sz="2400">
              <a:solidFill>
                <a:srgbClr val="FF0000"/>
              </a:solidFill>
            </a:endParaRPr>
          </a:p>
        </p:txBody>
      </p:sp>
    </p:spTree>
    <p:extLst>
      <p:ext uri="{BB962C8B-B14F-4D97-AF65-F5344CB8AC3E}">
        <p14:creationId xmlns:p14="http://schemas.microsoft.com/office/powerpoint/2010/main" val="1012754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Mitra" panose="00000400000000000000" pitchFamily="2" charset="-78"/>
                <a:cs typeface="B Mitra" panose="00000400000000000000" pitchFamily="2" charset="-78"/>
              </a:rPr>
              <a:t>بهعلاوه شدتيافتن رقابت جهانی، افزايش بیاطمینانی و تقاضای فزاينده برای محصولات متنوع باعث شده است كه توجه به اين صنايع بیشتر شود. هرچند صنايع بزرگ بهعلت داشتن مزيتهای ناشی از اثر مقیاس انبوه، تجربه و اثر سازماندهی هنوز هم موردتوجه سیاستگذاران اقتصادی هستند، اما مزيتهای صنايع كوچك و متوسط بهعلت وجود اثر حملونقل، اندازه بازار، مؤثربودن انتخاب و كنترل، آنها را در تولید اغلب كالاها به انتخاب اول مبدل ساخته است (كريمی و همکاران، 1393)؛ بنابراين بررسی موضوعهای مرتبط با اين صنايع همچنان يکی از موضوعهای مهم و قابلتأمل در حوزه علمی و مديريتی است. با توجه به اين موارد </a:t>
            </a:r>
            <a:r>
              <a:rPr lang="fa-IR" b="0" i="0" smtClean="0">
                <a:solidFill>
                  <a:srgbClr val="FF0000"/>
                </a:solidFill>
                <a:effectLst/>
                <a:latin typeface="B Mitra" panose="00000400000000000000" pitchFamily="2" charset="-78"/>
                <a:cs typeface="B Mitra" panose="00000400000000000000" pitchFamily="2" charset="-78"/>
              </a:rPr>
              <a:t>هدف</a:t>
            </a:r>
            <a:r>
              <a:rPr lang="fa-IR" b="0" i="0" smtClean="0">
                <a:solidFill>
                  <a:srgbClr val="000000"/>
                </a:solidFill>
                <a:effectLst/>
                <a:latin typeface="B Mitra" panose="00000400000000000000" pitchFamily="2" charset="-78"/>
                <a:cs typeface="B Mitra" panose="00000400000000000000" pitchFamily="2" charset="-78"/>
              </a:rPr>
              <a:t> مطالعه حاضر، </a:t>
            </a:r>
            <a:r>
              <a:rPr lang="fa-IR" b="0" i="0" smtClean="0">
                <a:solidFill>
                  <a:srgbClr val="0070C0"/>
                </a:solidFill>
                <a:effectLst/>
                <a:latin typeface="B Mitra" panose="00000400000000000000" pitchFamily="2" charset="-78"/>
                <a:cs typeface="B Mitra" panose="00000400000000000000" pitchFamily="2" charset="-78"/>
              </a:rPr>
              <a:t>بررسی اثر اختیار مديران و كنترل استراتژيك بر سیاستهای سازمانی، انعطافپذيری استراتژيك و اثربخشی برنامهريزی استراتژيك در صنايع كوچك و متوسط است</a:t>
            </a:r>
            <a:r>
              <a:rPr lang="fa-IR" smtClean="0">
                <a:solidFill>
                  <a:srgbClr val="0070C0"/>
                </a:solidFill>
              </a:rPr>
              <a:t> </a:t>
            </a:r>
          </a:p>
          <a:p>
            <a:pPr algn="just"/>
            <a:r>
              <a:rPr lang="fa-IR" smtClean="0"/>
              <a:t/>
            </a:r>
            <a:br>
              <a:rPr lang="fa-IR" smtClean="0"/>
            </a:br>
            <a:endParaRPr lang="fa-IR"/>
          </a:p>
        </p:txBody>
      </p:sp>
    </p:spTree>
    <p:extLst>
      <p:ext uri="{BB962C8B-B14F-4D97-AF65-F5344CB8AC3E}">
        <p14:creationId xmlns:p14="http://schemas.microsoft.com/office/powerpoint/2010/main" val="3287602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i="0" smtClean="0">
                <a:solidFill>
                  <a:srgbClr val="000000"/>
                </a:solidFill>
                <a:effectLst/>
                <a:latin typeface="B Mitra" panose="00000400000000000000" pitchFamily="2" charset="-78"/>
                <a:cs typeface="B Mitra" panose="00000400000000000000" pitchFamily="2" charset="-78"/>
              </a:rPr>
              <a:t>2مبانی نظری و پیشینه پژوهش</a:t>
            </a:r>
            <a:endParaRPr lang="fa-IR"/>
          </a:p>
        </p:txBody>
      </p:sp>
      <p:sp>
        <p:nvSpPr>
          <p:cNvPr id="3" name="Content Placeholder 2"/>
          <p:cNvSpPr>
            <a:spLocks noGrp="1"/>
          </p:cNvSpPr>
          <p:nvPr>
            <p:ph idx="1"/>
          </p:nvPr>
        </p:nvSpPr>
        <p:spPr/>
        <p:txBody>
          <a:bodyPr>
            <a:normAutofit lnSpcReduction="10000"/>
          </a:bodyPr>
          <a:lstStyle/>
          <a:p>
            <a:pPr algn="just"/>
            <a:r>
              <a:rPr lang="fa-IR" sz="2400" b="1" i="0" smtClean="0">
                <a:solidFill>
                  <a:srgbClr val="000000"/>
                </a:solidFill>
                <a:effectLst/>
                <a:latin typeface="B Mitra" panose="00000400000000000000" pitchFamily="2" charset="-78"/>
                <a:cs typeface="B Mitra" panose="00000400000000000000" pitchFamily="2" charset="-78"/>
              </a:rPr>
              <a:t>اختیار مدیران. </a:t>
            </a:r>
            <a:r>
              <a:rPr lang="fa-IR" b="0" i="0" smtClean="0">
                <a:solidFill>
                  <a:srgbClr val="000000"/>
                </a:solidFill>
                <a:effectLst/>
                <a:latin typeface="B Mitra" panose="00000400000000000000" pitchFamily="2" charset="-78"/>
                <a:cs typeface="B Mitra" panose="00000400000000000000" pitchFamily="2" charset="-78"/>
              </a:rPr>
              <a:t>به اعتقاد بالکین و همکاران (2015) اختیار، شناختی است كه گرايشهای فردی به نقشهای كاری در سطوح فردی را منعکس میكند. به اعتقاد ماينارد و همکاران (2012) اختیار به خود تعیینی و حس فرد در مورد داشتن حق انتخاب در مورد آغاز و انجام اقدامات مربوط به فرآيندها و رفتارهای كاری اشاره دارد. اختیار مدير را میتوان اندازه ای كه مديران برای اجرای وظايف و كنترل كار خود آ</a:t>
            </a:r>
            <a:r>
              <a:rPr lang="fa-IR" b="0" i="0" smtClean="0">
                <a:solidFill>
                  <a:srgbClr val="FF0000"/>
                </a:solidFill>
                <a:effectLst/>
                <a:latin typeface="B Mitra" panose="00000400000000000000" pitchFamily="2" charset="-78"/>
                <a:cs typeface="B Mitra" panose="00000400000000000000" pitchFamily="2" charset="-78"/>
              </a:rPr>
              <a:t>زادی</a:t>
            </a:r>
            <a:r>
              <a:rPr lang="fa-IR" b="0" i="0" smtClean="0">
                <a:solidFill>
                  <a:srgbClr val="000000"/>
                </a:solidFill>
                <a:effectLst/>
                <a:latin typeface="B Mitra" panose="00000400000000000000" pitchFamily="2" charset="-78"/>
                <a:cs typeface="B Mitra" panose="00000400000000000000" pitchFamily="2" charset="-78"/>
              </a:rPr>
              <a:t> دارند، تعريف كرد و میزانی كه مديران سطح پايین مديريت عالی میتوانند تصمیمهای استراتژيك را اتخاذ كنند، منعکس میكند. آزادی مديران در تفکر، تصمیمگیری و اقدام بدون دخالت را نشان میدهد ( </a:t>
            </a:r>
            <a:r>
              <a:rPr lang="fa-IR" sz="1600" b="0" i="0" smtClean="0">
                <a:solidFill>
                  <a:srgbClr val="000000"/>
                </a:solidFill>
                <a:effectLst/>
                <a:latin typeface="Times New Roman" panose="02020603050405020304" pitchFamily="18" charset="0"/>
              </a:rPr>
              <a:t>&amp; </a:t>
            </a:r>
            <a:r>
              <a:rPr lang="en-US" sz="1600" b="0" i="0" smtClean="0">
                <a:solidFill>
                  <a:srgbClr val="000000"/>
                </a:solidFill>
                <a:effectLst/>
                <a:latin typeface="Times New Roman" panose="02020603050405020304" pitchFamily="18" charset="0"/>
              </a:rPr>
              <a:t>Hughes </a:t>
            </a:r>
            <a:r>
              <a:rPr lang="en-US" b="0" i="0" smtClean="0">
                <a:solidFill>
                  <a:srgbClr val="000000"/>
                </a:solidFill>
                <a:effectLst/>
                <a:latin typeface="B Mitra" panose="00000400000000000000" pitchFamily="2" charset="-78"/>
                <a:cs typeface="B Mitra" panose="00000400000000000000" pitchFamily="2" charset="-78"/>
              </a:rPr>
              <a:t>.</a:t>
            </a:r>
            <a:r>
              <a:rPr lang="en-US" sz="1600" b="0" i="0" smtClean="0">
                <a:solidFill>
                  <a:srgbClr val="000000"/>
                </a:solidFill>
                <a:effectLst/>
                <a:latin typeface="Times New Roman" panose="02020603050405020304" pitchFamily="18" charset="0"/>
              </a:rPr>
              <a:t>Morgan</a:t>
            </a:r>
            <a:r>
              <a:rPr lang="en-US" b="0" i="0" smtClean="0">
                <a:solidFill>
                  <a:srgbClr val="000000"/>
                </a:solidFill>
                <a:effectLst/>
                <a:latin typeface="Times New Roman" panose="02020603050405020304" pitchFamily="18" charset="0"/>
              </a:rPr>
              <a:t>,</a:t>
            </a:r>
            <a:r>
              <a:rPr lang="en-US" sz="1600" b="0" i="0" smtClean="0">
                <a:solidFill>
                  <a:srgbClr val="000000"/>
                </a:solidFill>
                <a:effectLst/>
                <a:latin typeface="Times New Roman" panose="02020603050405020304" pitchFamily="18" charset="0"/>
              </a:rPr>
              <a:t>2007</a:t>
            </a:r>
            <a:r>
              <a:rPr lang="fa-IR" sz="1600" b="0" i="0" smtClean="0">
                <a:solidFill>
                  <a:srgbClr val="000000"/>
                </a:solidFill>
                <a:effectLst/>
                <a:latin typeface="Times New Roman" panose="02020603050405020304" pitchFamily="18" charset="0"/>
              </a:rPr>
              <a:t>) </a:t>
            </a:r>
            <a:r>
              <a:rPr lang="fa-IR" b="0" i="0" smtClean="0">
                <a:solidFill>
                  <a:srgbClr val="000000"/>
                </a:solidFill>
                <a:effectLst/>
                <a:latin typeface="B Mitra" panose="00000400000000000000" pitchFamily="2" charset="-78"/>
                <a:cs typeface="B Mitra" panose="00000400000000000000" pitchFamily="2" charset="-78"/>
              </a:rPr>
              <a:t>به عقیده اوكاک و همکاران (2014) اختیار شامل </a:t>
            </a:r>
            <a:r>
              <a:rPr lang="fa-IR" b="0" i="0" smtClean="0">
                <a:solidFill>
                  <a:srgbClr val="FF0000"/>
                </a:solidFill>
                <a:effectLst/>
                <a:latin typeface="B Mitra" panose="00000400000000000000" pitchFamily="2" charset="-78"/>
                <a:cs typeface="B Mitra" panose="00000400000000000000" pitchFamily="2" charset="-78"/>
              </a:rPr>
              <a:t>دو</a:t>
            </a:r>
            <a:r>
              <a:rPr lang="fa-IR" b="0" i="0" smtClean="0">
                <a:solidFill>
                  <a:srgbClr val="000000"/>
                </a:solidFill>
                <a:effectLst/>
                <a:latin typeface="B Mitra" panose="00000400000000000000" pitchFamily="2" charset="-78"/>
                <a:cs typeface="B Mitra" panose="00000400000000000000" pitchFamily="2" charset="-78"/>
              </a:rPr>
              <a:t> بُعد است: 1- میزانی كه مديران مجاز به اتخاذ تصمیمی بدون نیاز به تأيید مديران سطوح بالا هستند و 2- توانايی مديران برای كار بدون كنترل و نظارت بیشتر</a:t>
            </a:r>
            <a:r>
              <a:rPr lang="fa-IR" smtClean="0"/>
              <a:t> </a:t>
            </a:r>
          </a:p>
          <a:p>
            <a:pPr algn="just"/>
            <a:r>
              <a:rPr lang="fa-IR" smtClean="0"/>
              <a:t/>
            </a:r>
            <a:br>
              <a:rPr lang="fa-IR" smtClean="0"/>
            </a:br>
            <a:endParaRPr lang="fa-IR"/>
          </a:p>
        </p:txBody>
      </p:sp>
      <p:pic>
        <p:nvPicPr>
          <p:cNvPr id="4" name="Picture 3"/>
          <p:cNvPicPr>
            <a:picLocks noChangeAspect="1"/>
          </p:cNvPicPr>
          <p:nvPr/>
        </p:nvPicPr>
        <p:blipFill>
          <a:blip r:embed="rId2"/>
          <a:stretch>
            <a:fillRect/>
          </a:stretch>
        </p:blipFill>
        <p:spPr>
          <a:xfrm>
            <a:off x="952500" y="4651326"/>
            <a:ext cx="3310011" cy="2206674"/>
          </a:xfrm>
          <a:prstGeom prst="rect">
            <a:avLst/>
          </a:prstGeom>
        </p:spPr>
      </p:pic>
    </p:spTree>
    <p:extLst>
      <p:ext uri="{BB962C8B-B14F-4D97-AF65-F5344CB8AC3E}">
        <p14:creationId xmlns:p14="http://schemas.microsoft.com/office/powerpoint/2010/main" val="3597178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latin typeface="B Mitra" panose="00000400000000000000" pitchFamily="2" charset="-78"/>
                <a:cs typeface="B Mitra" panose="00000400000000000000" pitchFamily="2" charset="-78"/>
              </a:rPr>
              <a:t>کنترل استراتژیک</a:t>
            </a:r>
            <a:endParaRPr lang="fa-I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Mitra" panose="00000400000000000000" pitchFamily="2" charset="-78"/>
                <a:cs typeface="B Mitra" panose="00000400000000000000" pitchFamily="2" charset="-78"/>
              </a:rPr>
              <a:t>كنترل ابزاری برای تعیین زمینه كسبوكار يك سازمان و مهمترين تضمینهای بقا و سوددهی در مقابل پیشامدهای يك </a:t>
            </a:r>
            <a:r>
              <a:rPr lang="fa-IR" b="0" i="0" smtClean="0">
                <a:solidFill>
                  <a:srgbClr val="FF0000"/>
                </a:solidFill>
                <a:effectLst/>
                <a:latin typeface="B Mitra" panose="00000400000000000000" pitchFamily="2" charset="-78"/>
                <a:cs typeface="B Mitra" panose="00000400000000000000" pitchFamily="2" charset="-78"/>
              </a:rPr>
              <a:t>آينده نامعلوم </a:t>
            </a:r>
            <a:r>
              <a:rPr lang="fa-IR" b="0" i="0" smtClean="0">
                <a:solidFill>
                  <a:srgbClr val="000000"/>
                </a:solidFill>
                <a:effectLst/>
                <a:latin typeface="B Mitra" panose="00000400000000000000" pitchFamily="2" charset="-78"/>
                <a:cs typeface="B Mitra" panose="00000400000000000000" pitchFamily="2" charset="-78"/>
              </a:rPr>
              <a:t>است. آرايش بین استراتژی و كنترل، رهبران را با بعضی تضمینها در مورد ظرفیت پیشبینی و پاسخ سريع به تغییر و در</a:t>
            </a:r>
            <a:r>
              <a:rPr lang="fa-IR" smtClean="0"/>
              <a:t> </a:t>
            </a:r>
            <a:r>
              <a:rPr lang="fa-IR">
                <a:solidFill>
                  <a:srgbClr val="000000"/>
                </a:solidFill>
                <a:latin typeface="B Mitra" panose="00000400000000000000" pitchFamily="2" charset="-78"/>
                <a:cs typeface="B Mitra" panose="00000400000000000000" pitchFamily="2" charset="-78"/>
              </a:rPr>
              <a:t>زمینه حفظ مزيت رقابتی آماده میكند (اربابی و همکاران، </a:t>
            </a:r>
            <a:r>
              <a:rPr lang="fa-IR" smtClean="0">
                <a:solidFill>
                  <a:srgbClr val="000000"/>
                </a:solidFill>
                <a:latin typeface="B Mitra" panose="00000400000000000000" pitchFamily="2" charset="-78"/>
                <a:cs typeface="B Mitra" panose="00000400000000000000" pitchFamily="2" charset="-78"/>
              </a:rPr>
              <a:t>1394)</a:t>
            </a:r>
          </a:p>
          <a:p>
            <a:pPr algn="just"/>
            <a:r>
              <a:rPr lang="fa-IR" smtClean="0"/>
              <a:t/>
            </a:r>
            <a:br>
              <a:rPr lang="fa-IR" smtClean="0"/>
            </a:br>
            <a:endParaRPr lang="fa-IR"/>
          </a:p>
        </p:txBody>
      </p:sp>
      <p:pic>
        <p:nvPicPr>
          <p:cNvPr id="4" name="Picture 3"/>
          <p:cNvPicPr>
            <a:picLocks noChangeAspect="1"/>
          </p:cNvPicPr>
          <p:nvPr/>
        </p:nvPicPr>
        <p:blipFill>
          <a:blip r:embed="rId2"/>
          <a:stretch>
            <a:fillRect/>
          </a:stretch>
        </p:blipFill>
        <p:spPr>
          <a:xfrm>
            <a:off x="1112006" y="3497115"/>
            <a:ext cx="5403692" cy="2814785"/>
          </a:xfrm>
          <a:prstGeom prst="rect">
            <a:avLst/>
          </a:prstGeom>
        </p:spPr>
      </p:pic>
    </p:spTree>
    <p:extLst>
      <p:ext uri="{BB962C8B-B14F-4D97-AF65-F5344CB8AC3E}">
        <p14:creationId xmlns:p14="http://schemas.microsoft.com/office/powerpoint/2010/main" val="1546745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Mitra" panose="00000400000000000000" pitchFamily="2" charset="-78"/>
                <a:cs typeface="B Mitra" panose="00000400000000000000" pitchFamily="2" charset="-78"/>
              </a:rPr>
              <a:t>مقصود از كنترل استراتژيك، فرايندی است كه به كنترل میزان موفقیت سازمان در اجرای راهبردهای خود میپردازد. در اين فرآيند، معیارهايی برای ارزيابی هدفهای استراتژيك تعیین و عملکرد سازمان بر اساس اين معیارها ارزيابی میشود (رحمانسرشت و حبیبی بدرآبادی، 1393) كنترل استراتژيك میتواند مديريت را از وجود مسائل و مشکلهايی كه دامنگیر سازمان خواهد شد، آگاه سازد تا شايد پیش از اينکه اوضاع بدتر شود، اقدامهای اصلاحی بهعمل آيد (صمصامی و همکاران، 1396)برای همسوشدن هدفهای فردی و سازمانی، گروههای مديريت عالی به دنبال كنترل رفتار مديريت میانی و تصمیمگیری اثربخش هستند</a:t>
            </a:r>
            <a:r>
              <a:rPr lang="fa-IR" smtClean="0"/>
              <a:t> </a:t>
            </a:r>
          </a:p>
          <a:p>
            <a:pPr algn="just"/>
            <a:r>
              <a:rPr lang="fa-IR" smtClean="0"/>
              <a:t/>
            </a:r>
            <a:br>
              <a:rPr lang="fa-IR" smtClean="0"/>
            </a:br>
            <a:endParaRPr lang="fa-IR"/>
          </a:p>
        </p:txBody>
      </p:sp>
      <p:sp>
        <p:nvSpPr>
          <p:cNvPr id="4" name="Flowchart: Connector 3"/>
          <p:cNvSpPr/>
          <p:nvPr/>
        </p:nvSpPr>
        <p:spPr>
          <a:xfrm>
            <a:off x="2658794" y="4895557"/>
            <a:ext cx="1674055" cy="886265"/>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latin typeface="B Mitra" panose="00000400000000000000" pitchFamily="2" charset="-78"/>
                <a:cs typeface="B Mitra" panose="00000400000000000000" pitchFamily="2" charset="-78"/>
              </a:rPr>
              <a:t>همسوشدن</a:t>
            </a:r>
            <a:endParaRPr lang="fa-IR" sz="2400">
              <a:solidFill>
                <a:srgbClr val="FF0000"/>
              </a:solidFill>
            </a:endParaRPr>
          </a:p>
        </p:txBody>
      </p:sp>
    </p:spTree>
    <p:extLst>
      <p:ext uri="{BB962C8B-B14F-4D97-AF65-F5344CB8AC3E}">
        <p14:creationId xmlns:p14="http://schemas.microsoft.com/office/powerpoint/2010/main" val="584369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 Mitra" panose="00000400000000000000" pitchFamily="2" charset="-78"/>
                <a:cs typeface="B Mitra" panose="00000400000000000000" pitchFamily="2" charset="-78"/>
              </a:rPr>
              <a:t>سیاستهای سازمانی</a:t>
            </a:r>
            <a:endParaRPr lang="fa-IR">
              <a:solidFill>
                <a:srgbClr val="FF0000"/>
              </a:solidFill>
            </a:endParaRPr>
          </a:p>
        </p:txBody>
      </p:sp>
      <p:sp>
        <p:nvSpPr>
          <p:cNvPr id="3" name="Content Placeholder 2"/>
          <p:cNvSpPr>
            <a:spLocks noGrp="1"/>
          </p:cNvSpPr>
          <p:nvPr>
            <p:ph idx="1"/>
          </p:nvPr>
        </p:nvSpPr>
        <p:spPr/>
        <p:txBody>
          <a:bodyPr/>
          <a:lstStyle/>
          <a:p>
            <a:pPr algn="just"/>
            <a:r>
              <a:rPr lang="fa-IR" sz="2400" b="1" i="0" smtClean="0">
                <a:solidFill>
                  <a:srgbClr val="000000"/>
                </a:solidFill>
                <a:effectLst/>
                <a:latin typeface="B Mitra" panose="00000400000000000000" pitchFamily="2" charset="-78"/>
                <a:cs typeface="B Mitra" panose="00000400000000000000" pitchFamily="2" charset="-78"/>
              </a:rPr>
              <a:t>. </a:t>
            </a:r>
            <a:r>
              <a:rPr lang="fa-IR" b="0" i="0" smtClean="0">
                <a:solidFill>
                  <a:srgbClr val="000000"/>
                </a:solidFill>
                <a:effectLst/>
                <a:latin typeface="B Mitra" panose="00000400000000000000" pitchFamily="2" charset="-78"/>
                <a:cs typeface="B Mitra" panose="00000400000000000000" pitchFamily="2" charset="-78"/>
              </a:rPr>
              <a:t>در نگرش سیاسی، سازمان بهعنوان سامانهای پیچیده و مركب از افراد و ائتلافها پنداشته میشود كه هر يك دارای منافع، باورها، ارزشها، سلیقه ها، انتظارات و پنداشتهای خاص خود هستند (رحمانسرشت و فیاضی، 1387) پتی گرو در مقاله خود در سال 1977بیان میكند تا زمانی كه سازمانها به عنوان سامانه های تسهیم منابع (منابع كمیاب) هستند، رفتار سیاسی در آنها اتفاق میافتد. اقدامات مهم سازمانی درگیر مسئله تضاد منافع و مسئله فنی تلاش برای اتخاذ بهترين تصمیم از میان ملاحظات متعدد است (</a:t>
            </a:r>
            <a:r>
              <a:rPr lang="en-US" b="0" i="0" smtClean="0">
                <a:solidFill>
                  <a:srgbClr val="000000"/>
                </a:solidFill>
                <a:effectLst/>
                <a:latin typeface="B Mitra" panose="00000400000000000000" pitchFamily="2" charset="-78"/>
                <a:cs typeface="B Mitra" panose="00000400000000000000" pitchFamily="2" charset="-78"/>
              </a:rPr>
              <a:t>(</a:t>
            </a:r>
            <a:r>
              <a:rPr lang="en-US" smtClean="0"/>
              <a:t>at el,2012  </a:t>
            </a:r>
            <a:r>
              <a:rPr lang="en-US" sz="2000" b="0" i="0" smtClean="0">
                <a:solidFill>
                  <a:srgbClr val="000000"/>
                </a:solidFill>
                <a:effectLst/>
                <a:latin typeface="Times New Roman" panose="02020603050405020304" pitchFamily="18" charset="0"/>
              </a:rPr>
              <a:t>Dayan</a:t>
            </a:r>
            <a:endParaRPr lang="fa-IR" sz="2000" b="0" i="0" smtClean="0">
              <a:solidFill>
                <a:srgbClr val="000000"/>
              </a:solidFill>
              <a:effectLst/>
              <a:latin typeface="Times New Roman" panose="02020603050405020304" pitchFamily="18" charset="0"/>
            </a:endParaRPr>
          </a:p>
          <a:p>
            <a:pPr algn="just"/>
            <a:r>
              <a:rPr lang="en-US" sz="2000" b="0" i="0" smtClean="0">
                <a:solidFill>
                  <a:srgbClr val="000000"/>
                </a:solidFill>
                <a:effectLst/>
                <a:latin typeface="Times New Roman" panose="02020603050405020304" pitchFamily="18" charset="0"/>
              </a:rPr>
              <a:t/>
            </a:r>
            <a:br>
              <a:rPr lang="en-US" sz="2000" b="0" i="0" smtClean="0">
                <a:solidFill>
                  <a:srgbClr val="000000"/>
                </a:solidFill>
                <a:effectLst/>
                <a:latin typeface="Times New Roman" panose="02020603050405020304" pitchFamily="18" charset="0"/>
              </a:rPr>
            </a:br>
            <a:r>
              <a:rPr lang="en-US" smtClean="0"/>
              <a:t/>
            </a:r>
            <a:br>
              <a:rPr lang="en-US" smtClean="0"/>
            </a:br>
            <a:endParaRPr lang="fa-IR"/>
          </a:p>
        </p:txBody>
      </p:sp>
      <p:sp>
        <p:nvSpPr>
          <p:cNvPr id="4" name="Flowchart: Process 3"/>
          <p:cNvSpPr/>
          <p:nvPr/>
        </p:nvSpPr>
        <p:spPr>
          <a:xfrm>
            <a:off x="1097280" y="4951828"/>
            <a:ext cx="2672862" cy="82999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latin typeface="B Mitra" panose="00000400000000000000" pitchFamily="2" charset="-78"/>
                <a:cs typeface="B Mitra" panose="00000400000000000000" pitchFamily="2" charset="-78"/>
              </a:rPr>
              <a:t>سامانه های تسهیم منابع</a:t>
            </a:r>
            <a:endParaRPr lang="fa-IR" sz="2400">
              <a:solidFill>
                <a:srgbClr val="FF0000"/>
              </a:solidFill>
            </a:endParaRPr>
          </a:p>
        </p:txBody>
      </p:sp>
    </p:spTree>
    <p:extLst>
      <p:ext uri="{BB962C8B-B14F-4D97-AF65-F5344CB8AC3E}">
        <p14:creationId xmlns:p14="http://schemas.microsoft.com/office/powerpoint/2010/main" val="386692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Mitra" panose="00000400000000000000" pitchFamily="2" charset="-78"/>
                <a:cs typeface="B Mitra" panose="00000400000000000000" pitchFamily="2" charset="-78"/>
              </a:rPr>
              <a:t>سايبرت و مارچ ( 1964) واقعگرايی سیاسی را در نظريه رفتاری سازمان جای میدهند. آنها معتقدند كه تضاد منافع بر مبنای اختلاف هدفهای گروههای مختلف سازمان است كه در هر حال ويژگی عادی فرهنگ سازمانی است؛ بنابراين اين پژوهشگران، فرآيندهای تصمیمگیری سازمانی را بهدلیل آنکه تصمیمگیرندگان با يکديگر فرق دارند و نیز انگیزههای مختلفی برای درگیرشدن در تصمیمهای متفاوت دارند، فرآيندی سیاسی میپندارند ( </a:t>
            </a:r>
            <a:r>
              <a:rPr lang="en-US" sz="2000" b="0" i="0" smtClean="0">
                <a:solidFill>
                  <a:srgbClr val="000000"/>
                </a:solidFill>
                <a:effectLst/>
                <a:latin typeface="Times New Roman" panose="02020603050405020304" pitchFamily="18" charset="0"/>
              </a:rPr>
              <a:t>Butler </a:t>
            </a:r>
            <a:r>
              <a:rPr lang="en-US">
                <a:solidFill>
                  <a:srgbClr val="000000"/>
                </a:solidFill>
                <a:latin typeface="Times New Roman" panose="02020603050405020304" pitchFamily="18" charset="0"/>
                <a:cs typeface="B Mitra" panose="00000400000000000000" pitchFamily="2" charset="-78"/>
              </a:rPr>
              <a:t>e</a:t>
            </a:r>
            <a:r>
              <a:rPr lang="en-US" sz="2000" b="0" i="0" smtClean="0">
                <a:solidFill>
                  <a:srgbClr val="000000"/>
                </a:solidFill>
                <a:effectLst/>
                <a:latin typeface="Times New Roman" panose="02020603050405020304" pitchFamily="18" charset="0"/>
              </a:rPr>
              <a:t>t el,2002</a:t>
            </a:r>
            <a:r>
              <a:rPr lang="en-US" smtClean="0"/>
              <a:t> </a:t>
            </a:r>
            <a:r>
              <a:rPr lang="fa-IR" smtClean="0"/>
              <a:t>)</a:t>
            </a:r>
          </a:p>
          <a:p>
            <a:pPr marL="0" indent="0" algn="just">
              <a:buNone/>
            </a:pPr>
            <a:r>
              <a:rPr lang="en-US" smtClean="0"/>
              <a:t/>
            </a:r>
            <a:br>
              <a:rPr lang="en-US" smtClean="0"/>
            </a:br>
            <a:endParaRPr lang="fa-IR"/>
          </a:p>
        </p:txBody>
      </p:sp>
      <p:sp>
        <p:nvSpPr>
          <p:cNvPr id="4" name="Flowchart: Process 3"/>
          <p:cNvSpPr/>
          <p:nvPr/>
        </p:nvSpPr>
        <p:spPr>
          <a:xfrm>
            <a:off x="838200" y="4529796"/>
            <a:ext cx="3024554" cy="1266092"/>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latin typeface="B Mitra" panose="00000400000000000000" pitchFamily="2" charset="-78"/>
                <a:cs typeface="B Mitra" panose="00000400000000000000" pitchFamily="2" charset="-78"/>
              </a:rPr>
              <a:t>فرآيندهای تصمیمگیری سازمانی</a:t>
            </a:r>
            <a:endParaRPr lang="fa-IR" sz="2400">
              <a:solidFill>
                <a:srgbClr val="FF0000"/>
              </a:solidFill>
            </a:endParaRPr>
          </a:p>
        </p:txBody>
      </p:sp>
      <p:pic>
        <p:nvPicPr>
          <p:cNvPr id="5" name="Picture 4"/>
          <p:cNvPicPr>
            <a:picLocks noChangeAspect="1"/>
          </p:cNvPicPr>
          <p:nvPr/>
        </p:nvPicPr>
        <p:blipFill>
          <a:blip r:embed="rId2"/>
          <a:stretch>
            <a:fillRect/>
          </a:stretch>
        </p:blipFill>
        <p:spPr>
          <a:xfrm>
            <a:off x="4882662" y="4001294"/>
            <a:ext cx="6471138" cy="2760034"/>
          </a:xfrm>
          <a:prstGeom prst="rect">
            <a:avLst/>
          </a:prstGeom>
        </p:spPr>
      </p:pic>
    </p:spTree>
    <p:extLst>
      <p:ext uri="{BB962C8B-B14F-4D97-AF65-F5344CB8AC3E}">
        <p14:creationId xmlns:p14="http://schemas.microsoft.com/office/powerpoint/2010/main" val="710732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Mitra" panose="00000400000000000000" pitchFamily="2" charset="-78"/>
                <a:cs typeface="B Mitra" panose="00000400000000000000" pitchFamily="2" charset="-78"/>
              </a:rPr>
              <a:t>بهعبارتديگر رفتار سیاسی اساساً بهواسطه تركیب وابستگی متقابل و اختلاف در میان افرادی كه بر سر منابع محدود باهم رقابت میكنند، بهوجود میآيد. اثر متقابل قدرت، منافع و تضاد میان افراد در سازمان به اين معنا است كه فرآيند تصمیمگیری میتواند بهطور طبیعی به شکلی سیاسی موردملاحظه قرار گیرد ()</a:t>
            </a:r>
            <a:r>
              <a:rPr lang="en-US" sz="1600" b="0" i="0" smtClean="0">
                <a:solidFill>
                  <a:srgbClr val="000000"/>
                </a:solidFill>
                <a:effectLst/>
                <a:latin typeface="Times New Roman" panose="02020603050405020304" pitchFamily="18" charset="0"/>
              </a:rPr>
              <a:t>Wilson,2003</a:t>
            </a:r>
            <a:r>
              <a:rPr lang="en-US" b="0" i="0" smtClean="0">
                <a:solidFill>
                  <a:srgbClr val="000000"/>
                </a:solidFill>
                <a:effectLst/>
                <a:latin typeface="B Mitra" panose="00000400000000000000" pitchFamily="2" charset="-78"/>
                <a:cs typeface="B Mitra" panose="00000400000000000000" pitchFamily="2" charset="-78"/>
              </a:rPr>
              <a:t>؛ </a:t>
            </a:r>
            <a:r>
              <a:rPr lang="fa-IR" b="0" i="0" smtClean="0">
                <a:solidFill>
                  <a:srgbClr val="000000"/>
                </a:solidFill>
                <a:effectLst/>
                <a:latin typeface="B Mitra" panose="00000400000000000000" pitchFamily="2" charset="-78"/>
                <a:cs typeface="B Mitra" panose="00000400000000000000" pitchFamily="2" charset="-78"/>
              </a:rPr>
              <a:t>به اين دلیل كه افراد و گروهها برای دفاع از موقعیت و منافعشان در سازمان به شکلی سیاسی رفتار میكنند</a:t>
            </a:r>
            <a:r>
              <a:rPr lang="fa-IR" smtClean="0"/>
              <a:t> </a:t>
            </a:r>
          </a:p>
          <a:p>
            <a:pPr marL="0" indent="0" algn="just">
              <a:buNone/>
            </a:pPr>
            <a:r>
              <a:rPr lang="fa-IR" smtClean="0"/>
              <a:t/>
            </a:r>
            <a:br>
              <a:rPr lang="fa-IR" smtClean="0"/>
            </a:br>
            <a:endParaRPr lang="fa-IR"/>
          </a:p>
        </p:txBody>
      </p:sp>
      <p:sp>
        <p:nvSpPr>
          <p:cNvPr id="4" name="Flowchart: Process 3"/>
          <p:cNvSpPr/>
          <p:nvPr/>
        </p:nvSpPr>
        <p:spPr>
          <a:xfrm>
            <a:off x="838200" y="4642338"/>
            <a:ext cx="2799471" cy="81592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latin typeface="B Mitra" panose="00000400000000000000" pitchFamily="2" charset="-78"/>
                <a:cs typeface="B Mitra" panose="00000400000000000000" pitchFamily="2" charset="-78"/>
              </a:rPr>
              <a:t>اثر متقابل قدرت، منافع و تضاد</a:t>
            </a:r>
            <a:endParaRPr lang="fa-IR" sz="2000">
              <a:solidFill>
                <a:srgbClr val="FF0000"/>
              </a:solidFill>
            </a:endParaRPr>
          </a:p>
        </p:txBody>
      </p:sp>
    </p:spTree>
    <p:extLst>
      <p:ext uri="{BB962C8B-B14F-4D97-AF65-F5344CB8AC3E}">
        <p14:creationId xmlns:p14="http://schemas.microsoft.com/office/powerpoint/2010/main" val="2921093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b="1" i="0" smtClean="0">
                <a:solidFill>
                  <a:srgbClr val="FF0000"/>
                </a:solidFill>
                <a:effectLst/>
                <a:latin typeface="B Mitra" panose="00000400000000000000" pitchFamily="2" charset="-78"/>
                <a:cs typeface="B Mitra" panose="00000400000000000000" pitchFamily="2" charset="-78"/>
              </a:rPr>
              <a:t>هدف: </a:t>
            </a:r>
            <a:r>
              <a:rPr lang="fa-IR" b="0" i="0" smtClean="0">
                <a:solidFill>
                  <a:srgbClr val="000000"/>
                </a:solidFill>
                <a:effectLst/>
                <a:latin typeface="B Mitra" panose="00000400000000000000" pitchFamily="2" charset="-78"/>
                <a:cs typeface="B Mitra" panose="00000400000000000000" pitchFamily="2" charset="-78"/>
              </a:rPr>
              <a:t>اهمیت برنامهريزی استراتژيك در سازمانهای امروزی با توجه به شرايط رقابتی روبه</a:t>
            </a:r>
            <a:r>
              <a:rPr lang="fa-IR" b="0" i="0" smtClean="0">
                <a:solidFill>
                  <a:srgbClr val="000000"/>
                </a:solidFill>
                <a:effectLst/>
                <a:latin typeface="Times New Roman" panose="02020603050405020304" pitchFamily="18" charset="0"/>
              </a:rPr>
              <a:t>- </a:t>
            </a:r>
            <a:r>
              <a:rPr lang="fa-IR" b="0" i="0" smtClean="0">
                <a:solidFill>
                  <a:srgbClr val="000000"/>
                </a:solidFill>
                <a:effectLst/>
                <a:latin typeface="B Mitra" panose="00000400000000000000" pitchFamily="2" charset="-78"/>
                <a:cs typeface="B Mitra" panose="00000400000000000000" pitchFamily="2" charset="-78"/>
              </a:rPr>
              <a:t>گسترش بر كسی پوشیده نیست و بهكارگیری آن توسط مديران میتواند در درازمدت ثمرات مثبتی برای سازمانها به بار آورد. اين مسئله، بهويژه در صنايع كوچك و متوسط، با توجه به نقش اين صنايع در اقتصاد كشور از اهمیت خاصی برخوردار است. اين مطالعه نیز با هدف بررسی اثر اختیار مديران و كنترل استراتژيك بر سیاستهای سازمانی، انعطافپذيری استراتژيك و اثربخشی برنامهريزی استراتژيك در صنايع كوچك و متوسط شركتهای واقع در نواحی صنعتی كرمان انجام شد. </a:t>
            </a:r>
          </a:p>
          <a:p>
            <a:pPr marL="0" indent="0" algn="just">
              <a:buNone/>
            </a:pPr>
            <a:r>
              <a:rPr lang="fa-IR" smtClean="0"/>
              <a:t/>
            </a:r>
            <a:br>
              <a:rPr lang="fa-IR" smtClean="0"/>
            </a:br>
            <a:endParaRPr lang="fa-IR"/>
          </a:p>
        </p:txBody>
      </p:sp>
      <p:pic>
        <p:nvPicPr>
          <p:cNvPr id="4" name="Picture 3"/>
          <p:cNvPicPr>
            <a:picLocks noChangeAspect="1"/>
          </p:cNvPicPr>
          <p:nvPr/>
        </p:nvPicPr>
        <p:blipFill>
          <a:blip r:embed="rId2"/>
          <a:stretch>
            <a:fillRect/>
          </a:stretch>
        </p:blipFill>
        <p:spPr>
          <a:xfrm>
            <a:off x="1734757" y="4434759"/>
            <a:ext cx="2952750" cy="1543050"/>
          </a:xfrm>
          <a:prstGeom prst="rect">
            <a:avLst/>
          </a:prstGeom>
        </p:spPr>
      </p:pic>
    </p:spTree>
    <p:extLst>
      <p:ext uri="{BB962C8B-B14F-4D97-AF65-F5344CB8AC3E}">
        <p14:creationId xmlns:p14="http://schemas.microsoft.com/office/powerpoint/2010/main" val="957026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 Mitra" panose="00000400000000000000" pitchFamily="2" charset="-78"/>
                <a:cs typeface="B Mitra" panose="00000400000000000000" pitchFamily="2" charset="-78"/>
              </a:rPr>
              <a:t>انعطافپذیری استراتژیک</a:t>
            </a:r>
            <a:endParaRPr lang="fa-IR">
              <a:solidFill>
                <a:srgbClr val="FF0000"/>
              </a:solidFill>
            </a:endParaRPr>
          </a:p>
        </p:txBody>
      </p:sp>
      <p:sp>
        <p:nvSpPr>
          <p:cNvPr id="3" name="Content Placeholder 2"/>
          <p:cNvSpPr>
            <a:spLocks noGrp="1"/>
          </p:cNvSpPr>
          <p:nvPr>
            <p:ph idx="1"/>
          </p:nvPr>
        </p:nvSpPr>
        <p:spPr/>
        <p:txBody>
          <a:bodyPr/>
          <a:lstStyle/>
          <a:p>
            <a:pPr algn="just"/>
            <a:r>
              <a:rPr lang="fa-IR" sz="2400" b="1" i="0" smtClean="0">
                <a:solidFill>
                  <a:srgbClr val="000000"/>
                </a:solidFill>
                <a:effectLst/>
                <a:latin typeface="B Mitra" panose="00000400000000000000" pitchFamily="2" charset="-78"/>
                <a:cs typeface="B Mitra" panose="00000400000000000000" pitchFamily="2" charset="-78"/>
              </a:rPr>
              <a:t>. </a:t>
            </a:r>
            <a:r>
              <a:rPr lang="fa-IR" b="0" i="0" smtClean="0">
                <a:solidFill>
                  <a:srgbClr val="000000"/>
                </a:solidFill>
                <a:effectLst/>
                <a:latin typeface="B Mitra" panose="00000400000000000000" pitchFamily="2" charset="-78"/>
                <a:cs typeface="B Mitra" panose="00000400000000000000" pitchFamily="2" charset="-78"/>
              </a:rPr>
              <a:t>نرخ فزآينده تغییرات در بازارهای امروزی به همراه تنوع مستمر نیازها و انتظارات مشتريان باعث شده است كه انطباق پذيری سازمانها به يکی از الزامات اساسی رقابت تبديل شود. از اين نظر، انعطافپذيری استراتژيك، توانايی سازمانی را برای مديريت تغییرات بازار ارائه میدهد كه اين عمل بهوسیله پاسخ سريع به تهديدها و فرصتهای بازار به شیوه فعالانه است (</a:t>
            </a:r>
            <a:r>
              <a:rPr lang="en-US" sz="2000" b="0" i="0" smtClean="0">
                <a:solidFill>
                  <a:srgbClr val="000000"/>
                </a:solidFill>
                <a:effectLst/>
                <a:latin typeface="Times New Roman" panose="02020603050405020304" pitchFamily="18" charset="0"/>
              </a:rPr>
              <a:t>Bock at el,2012</a:t>
            </a:r>
            <a:r>
              <a:rPr lang="fa-IR" sz="2000" b="0" i="0" smtClean="0">
                <a:solidFill>
                  <a:srgbClr val="000000"/>
                </a:solidFill>
                <a:effectLst/>
                <a:latin typeface="Times New Roman" panose="02020603050405020304" pitchFamily="18" charset="0"/>
              </a:rPr>
              <a:t>) </a:t>
            </a:r>
            <a:r>
              <a:rPr lang="fa-IR" b="0" i="0" smtClean="0">
                <a:solidFill>
                  <a:srgbClr val="000000"/>
                </a:solidFill>
                <a:effectLst/>
                <a:latin typeface="B Mitra" panose="00000400000000000000" pitchFamily="2" charset="-78"/>
                <a:cs typeface="B Mitra" panose="00000400000000000000" pitchFamily="2" charset="-78"/>
              </a:rPr>
              <a:t>انعطافپذيری استراتژيك توانايی اجرای استراتژی تمايز ذاتی است و بهسرعت روند بازار را شناسايی میكند و تقاضاهای جديد بازار را</a:t>
            </a:r>
            <a:r>
              <a:rPr lang="fa-IR" smtClean="0"/>
              <a:t> </a:t>
            </a:r>
            <a:r>
              <a:rPr lang="fa-IR">
                <a:solidFill>
                  <a:srgbClr val="000000"/>
                </a:solidFill>
                <a:latin typeface="B Mitra" panose="00000400000000000000" pitchFamily="2" charset="-78"/>
                <a:cs typeface="B Mitra" panose="00000400000000000000" pitchFamily="2" charset="-78"/>
              </a:rPr>
              <a:t>پاسخ میدهد. شركتهای انعطافپذير میتوانند بر اساس توانايی پاسخگويی خود به منابع ناپايدار و به آنچه نیاز است، تجهیز شوند كه اين عمل بهويژه در توسعه فعالیتهای سرمايهگذاری ارزشمند است ( </a:t>
            </a:r>
            <a:r>
              <a:rPr lang="en-US" sz="1600" smtClean="0">
                <a:solidFill>
                  <a:srgbClr val="000000"/>
                </a:solidFill>
                <a:latin typeface="Times New Roman" panose="02020603050405020304" pitchFamily="18" charset="0"/>
              </a:rPr>
              <a:t>Tang </a:t>
            </a:r>
            <a:r>
              <a:rPr lang="en-US" sz="1600">
                <a:solidFill>
                  <a:srgbClr val="000000"/>
                </a:solidFill>
                <a:latin typeface="Times New Roman" panose="02020603050405020304" pitchFamily="18" charset="0"/>
              </a:rPr>
              <a:t>&amp; </a:t>
            </a:r>
            <a:r>
              <a:rPr lang="en-US" sz="1600" smtClean="0">
                <a:solidFill>
                  <a:srgbClr val="000000"/>
                </a:solidFill>
                <a:latin typeface="Times New Roman" panose="02020603050405020304" pitchFamily="18" charset="0"/>
              </a:rPr>
              <a:t>Wang,2010(</a:t>
            </a:r>
            <a:r>
              <a:rPr lang="fa-IR" sz="1600" smtClean="0">
                <a:solidFill>
                  <a:srgbClr val="000000"/>
                </a:solidFill>
                <a:latin typeface="Times New Roman" panose="02020603050405020304" pitchFamily="18" charset="0"/>
              </a:rPr>
              <a:t>)</a:t>
            </a:r>
          </a:p>
          <a:p>
            <a:pPr algn="just"/>
            <a:r>
              <a:rPr lang="fa-IR" smtClean="0"/>
              <a:t/>
            </a:r>
            <a:br>
              <a:rPr lang="fa-IR" smtClean="0"/>
            </a:br>
            <a:endParaRPr lang="fa-IR"/>
          </a:p>
        </p:txBody>
      </p:sp>
      <p:sp>
        <p:nvSpPr>
          <p:cNvPr id="4" name="Rectangle 3"/>
          <p:cNvSpPr/>
          <p:nvPr/>
        </p:nvSpPr>
        <p:spPr>
          <a:xfrm>
            <a:off x="651993" y="4838338"/>
            <a:ext cx="5682967" cy="923330"/>
          </a:xfrm>
          <a:prstGeom prst="rect">
            <a:avLst/>
          </a:prstGeom>
          <a:noFill/>
        </p:spPr>
        <p:txBody>
          <a:bodyPr wrap="none" lIns="91440" tIns="45720" rIns="91440" bIns="45720">
            <a:spAutoFit/>
          </a:bodyPr>
          <a:lstStyle/>
          <a:p>
            <a:pPr algn="ctr"/>
            <a:r>
              <a:rPr lang="fa-IR" sz="5400" b="1" i="0" cap="none" spc="0" smtClean="0">
                <a:ln w="22225">
                  <a:solidFill>
                    <a:schemeClr val="accent2"/>
                  </a:solidFill>
                  <a:prstDash val="solid"/>
                </a:ln>
                <a:solidFill>
                  <a:schemeClr val="accent2">
                    <a:lumMod val="40000"/>
                    <a:lumOff val="60000"/>
                  </a:schemeClr>
                </a:solidFill>
                <a:effectLst/>
                <a:latin typeface="B Mitra" panose="00000400000000000000" pitchFamily="2" charset="-78"/>
                <a:cs typeface="B Mitra" panose="00000400000000000000" pitchFamily="2" charset="-78"/>
              </a:rPr>
              <a:t>انطباق پذيری سازمانها </a:t>
            </a:r>
            <a:endParaRPr lang="fa-I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071901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0" i="0" smtClean="0">
                <a:solidFill>
                  <a:srgbClr val="00B050"/>
                </a:solidFill>
                <a:effectLst/>
                <a:latin typeface="B Mitra" panose="00000400000000000000" pitchFamily="2" charset="-78"/>
                <a:cs typeface="B Mitra" panose="00000400000000000000" pitchFamily="2" charset="-78"/>
              </a:rPr>
              <a:t>انعطافپذيری استراتژيك </a:t>
            </a:r>
            <a:r>
              <a:rPr lang="fa-IR" b="0" i="0" smtClean="0">
                <a:solidFill>
                  <a:srgbClr val="000000"/>
                </a:solidFill>
                <a:effectLst/>
                <a:latin typeface="B Mitra" panose="00000400000000000000" pitchFamily="2" charset="-78"/>
                <a:cs typeface="B Mitra" panose="00000400000000000000" pitchFamily="2" charset="-78"/>
              </a:rPr>
              <a:t>را میتوان برحسب</a:t>
            </a:r>
            <a:r>
              <a:rPr lang="fa-IR" b="0" i="0" smtClean="0">
                <a:solidFill>
                  <a:srgbClr val="FF0000"/>
                </a:solidFill>
                <a:effectLst/>
                <a:latin typeface="B Mitra" panose="00000400000000000000" pitchFamily="2" charset="-78"/>
                <a:cs typeface="B Mitra" panose="00000400000000000000" pitchFamily="2" charset="-78"/>
              </a:rPr>
              <a:t> سه </a:t>
            </a:r>
            <a:r>
              <a:rPr lang="fa-IR" b="0" i="0" smtClean="0">
                <a:solidFill>
                  <a:srgbClr val="000000"/>
                </a:solidFill>
                <a:effectLst/>
                <a:latin typeface="B Mitra" panose="00000400000000000000" pitchFamily="2" charset="-78"/>
                <a:cs typeface="B Mitra" panose="00000400000000000000" pitchFamily="2" charset="-78"/>
              </a:rPr>
              <a:t>بُعد اصلی درک كرد كه عبارتاند از: </a:t>
            </a:r>
            <a:r>
              <a:rPr lang="fa-IR" b="0" i="0" smtClean="0">
                <a:solidFill>
                  <a:srgbClr val="FF0000"/>
                </a:solidFill>
                <a:effectLst/>
                <a:latin typeface="B Mitra" panose="00000400000000000000" pitchFamily="2" charset="-78"/>
                <a:cs typeface="B Mitra" panose="00000400000000000000" pitchFamily="2" charset="-78"/>
              </a:rPr>
              <a:t>سرعت تغییرات</a:t>
            </a:r>
            <a:r>
              <a:rPr lang="fa-IR" b="0" i="0" smtClean="0">
                <a:solidFill>
                  <a:srgbClr val="000000"/>
                </a:solidFill>
                <a:effectLst/>
                <a:latin typeface="B Mitra" panose="00000400000000000000" pitchFamily="2" charset="-78"/>
                <a:cs typeface="B Mitra" panose="00000400000000000000" pitchFamily="2" charset="-78"/>
              </a:rPr>
              <a:t>، </a:t>
            </a:r>
            <a:r>
              <a:rPr lang="fa-IR" b="0" i="0" smtClean="0">
                <a:solidFill>
                  <a:srgbClr val="00B0F0"/>
                </a:solidFill>
                <a:effectLst/>
                <a:latin typeface="B Mitra" panose="00000400000000000000" pitchFamily="2" charset="-78"/>
                <a:cs typeface="B Mitra" panose="00000400000000000000" pitchFamily="2" charset="-78"/>
              </a:rPr>
              <a:t>هزينه تغییر </a:t>
            </a:r>
            <a:r>
              <a:rPr lang="fa-IR" b="0" i="0" smtClean="0">
                <a:solidFill>
                  <a:srgbClr val="000000"/>
                </a:solidFill>
                <a:effectLst/>
                <a:latin typeface="B Mitra" panose="00000400000000000000" pitchFamily="2" charset="-78"/>
                <a:cs typeface="B Mitra" panose="00000400000000000000" pitchFamily="2" charset="-78"/>
              </a:rPr>
              <a:t>و </a:t>
            </a:r>
            <a:r>
              <a:rPr lang="fa-IR" b="0" i="0" smtClean="0">
                <a:solidFill>
                  <a:srgbClr val="FF0000"/>
                </a:solidFill>
                <a:effectLst/>
                <a:latin typeface="B Mitra" panose="00000400000000000000" pitchFamily="2" charset="-78"/>
                <a:cs typeface="B Mitra" panose="00000400000000000000" pitchFamily="2" charset="-78"/>
              </a:rPr>
              <a:t>میزان تغییر</a:t>
            </a:r>
            <a:r>
              <a:rPr lang="fa-IR" b="0" i="0" smtClean="0">
                <a:solidFill>
                  <a:srgbClr val="000000"/>
                </a:solidFill>
                <a:effectLst/>
                <a:latin typeface="B Mitra" panose="00000400000000000000" pitchFamily="2" charset="-78"/>
                <a:cs typeface="B Mitra" panose="00000400000000000000" pitchFamily="2" charset="-78"/>
              </a:rPr>
              <a:t>. سرعت تغییرات يا سرعتی كه سازمان میتواند خود را با تغییرات تطبیق دهد را میتوان از طريق زمان موردنیاز برای اجرای تغییرات در عناصر كلیدی استراتژی شركت اندازه گیری كرد ( </a:t>
            </a:r>
            <a:r>
              <a:rPr lang="en-US" sz="1600" b="0" i="0" smtClean="0">
                <a:solidFill>
                  <a:srgbClr val="000000"/>
                </a:solidFill>
                <a:effectLst/>
                <a:latin typeface="Times New Roman" panose="02020603050405020304" pitchFamily="18" charset="0"/>
              </a:rPr>
              <a:t>Das &amp; Elango,1995</a:t>
            </a:r>
            <a:r>
              <a:rPr lang="fa-IR" sz="1600" b="0" i="0" smtClean="0">
                <a:solidFill>
                  <a:srgbClr val="000000"/>
                </a:solidFill>
                <a:effectLst/>
                <a:latin typeface="Times New Roman" panose="02020603050405020304" pitchFamily="18" charset="0"/>
              </a:rPr>
              <a:t>) </a:t>
            </a:r>
            <a:r>
              <a:rPr lang="fa-IR" b="0" i="0" smtClean="0">
                <a:solidFill>
                  <a:srgbClr val="000000"/>
                </a:solidFill>
                <a:effectLst/>
                <a:latin typeface="B Mitra" panose="00000400000000000000" pitchFamily="2" charset="-78"/>
                <a:cs typeface="B Mitra" panose="00000400000000000000" pitchFamily="2" charset="-78"/>
              </a:rPr>
              <a:t>انعطافپذيری استراتژيك به توانايی شركت در تجديد ساختار درونی  و همچنین تجديد روابط خود با محیط بیرونی اشاره دارد</a:t>
            </a:r>
            <a:r>
              <a:rPr lang="fa-IR" smtClean="0"/>
              <a:t> </a:t>
            </a:r>
          </a:p>
          <a:p>
            <a:pPr algn="just"/>
            <a:r>
              <a:rPr lang="fa-IR" smtClean="0"/>
              <a:t/>
            </a:r>
            <a:br>
              <a:rPr lang="fa-IR" smtClean="0"/>
            </a:br>
            <a:endParaRPr lang="fa-IR"/>
          </a:p>
        </p:txBody>
      </p:sp>
      <p:pic>
        <p:nvPicPr>
          <p:cNvPr id="4" name="Picture 3"/>
          <p:cNvPicPr>
            <a:picLocks noChangeAspect="1"/>
          </p:cNvPicPr>
          <p:nvPr/>
        </p:nvPicPr>
        <p:blipFill>
          <a:blip r:embed="rId2"/>
          <a:stretch>
            <a:fillRect/>
          </a:stretch>
        </p:blipFill>
        <p:spPr>
          <a:xfrm>
            <a:off x="6304596" y="1124510"/>
            <a:ext cx="701115" cy="701115"/>
          </a:xfrm>
          <a:prstGeom prst="rect">
            <a:avLst/>
          </a:prstGeom>
        </p:spPr>
      </p:pic>
    </p:spTree>
    <p:extLst>
      <p:ext uri="{BB962C8B-B14F-4D97-AF65-F5344CB8AC3E}">
        <p14:creationId xmlns:p14="http://schemas.microsoft.com/office/powerpoint/2010/main" val="4221182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latin typeface="B Mitra" panose="00000400000000000000" pitchFamily="2" charset="-78"/>
                <a:cs typeface="B Mitra" panose="00000400000000000000" pitchFamily="2" charset="-78"/>
              </a:rPr>
              <a:t>برنامه ریزی </a:t>
            </a:r>
            <a:r>
              <a:rPr lang="fa-IR" b="1">
                <a:solidFill>
                  <a:srgbClr val="FF0000"/>
                </a:solidFill>
                <a:latin typeface="B Mitra" panose="00000400000000000000" pitchFamily="2" charset="-78"/>
                <a:cs typeface="B Mitra" panose="00000400000000000000" pitchFamily="2" charset="-78"/>
              </a:rPr>
              <a:t>استراتژیک</a:t>
            </a:r>
            <a:endParaRPr lang="fa-IR">
              <a:solidFill>
                <a:srgbClr val="FF0000"/>
              </a:solidFill>
            </a:endParaRPr>
          </a:p>
        </p:txBody>
      </p:sp>
      <p:sp>
        <p:nvSpPr>
          <p:cNvPr id="3" name="Content Placeholder 2"/>
          <p:cNvSpPr>
            <a:spLocks noGrp="1"/>
          </p:cNvSpPr>
          <p:nvPr>
            <p:ph idx="1"/>
          </p:nvPr>
        </p:nvSpPr>
        <p:spPr/>
        <p:txBody>
          <a:bodyPr>
            <a:normAutofit lnSpcReduction="10000"/>
          </a:bodyPr>
          <a:lstStyle/>
          <a:p>
            <a:pPr algn="just"/>
            <a:r>
              <a:rPr lang="fa-IR" sz="2400" b="1" i="0" smtClean="0">
                <a:solidFill>
                  <a:srgbClr val="000000"/>
                </a:solidFill>
                <a:effectLst/>
                <a:latin typeface="B Mitra" panose="00000400000000000000" pitchFamily="2" charset="-78"/>
                <a:cs typeface="B Mitra" panose="00000400000000000000" pitchFamily="2" charset="-78"/>
              </a:rPr>
              <a:t>. </a:t>
            </a:r>
            <a:r>
              <a:rPr lang="fa-IR" b="0" i="0" smtClean="0">
                <a:solidFill>
                  <a:srgbClr val="000000"/>
                </a:solidFill>
                <a:effectLst/>
                <a:latin typeface="B Mitra" panose="00000400000000000000" pitchFamily="2" charset="-78"/>
                <a:cs typeface="B Mitra" panose="00000400000000000000" pitchFamily="2" charset="-78"/>
              </a:rPr>
              <a:t>برنامهريزی استراتژيك فرآيند تعیین اهداف سازمان و تصمیمگیری درباره طرحهای جامع عملیاتی و اجرايی برای تحقق آن اهداف است. در نظام برنامهريزی استراتژيك عوامل گوناگونی تأثیرگذار هسنند كه مهمترين آنها عبارتاند از: </a:t>
            </a:r>
            <a:r>
              <a:rPr lang="fa-IR" b="0" i="0" smtClean="0">
                <a:solidFill>
                  <a:srgbClr val="00B050"/>
                </a:solidFill>
                <a:effectLst/>
                <a:latin typeface="B Mitra" panose="00000400000000000000" pitchFamily="2" charset="-78"/>
                <a:cs typeface="B Mitra" panose="00000400000000000000" pitchFamily="2" charset="-78"/>
              </a:rPr>
              <a:t>بزرگی يا كوچکی سازمان</a:t>
            </a:r>
            <a:r>
              <a:rPr lang="fa-IR" b="0" i="0" smtClean="0">
                <a:solidFill>
                  <a:srgbClr val="000000"/>
                </a:solidFill>
                <a:effectLst/>
                <a:latin typeface="B Mitra" panose="00000400000000000000" pitchFamily="2" charset="-78"/>
                <a:cs typeface="B Mitra" panose="00000400000000000000" pitchFamily="2" charset="-78"/>
              </a:rPr>
              <a:t>؛ </a:t>
            </a:r>
            <a:r>
              <a:rPr lang="fa-IR" b="0" i="0" smtClean="0">
                <a:solidFill>
                  <a:srgbClr val="00B050"/>
                </a:solidFill>
                <a:effectLst/>
                <a:latin typeface="B Mitra" panose="00000400000000000000" pitchFamily="2" charset="-78"/>
                <a:cs typeface="B Mitra" panose="00000400000000000000" pitchFamily="2" charset="-78"/>
              </a:rPr>
              <a:t>اندازه سازمان</a:t>
            </a:r>
            <a:r>
              <a:rPr lang="fa-IR" b="0" i="0" smtClean="0">
                <a:solidFill>
                  <a:srgbClr val="000000"/>
                </a:solidFill>
                <a:effectLst/>
                <a:latin typeface="B Mitra" panose="00000400000000000000" pitchFamily="2" charset="-78"/>
                <a:cs typeface="B Mitra" panose="00000400000000000000" pitchFamily="2" charset="-78"/>
              </a:rPr>
              <a:t>؛ </a:t>
            </a:r>
            <a:r>
              <a:rPr lang="fa-IR" b="0" i="0" smtClean="0">
                <a:solidFill>
                  <a:srgbClr val="FF0000"/>
                </a:solidFill>
                <a:effectLst/>
                <a:latin typeface="B Mitra" panose="00000400000000000000" pitchFamily="2" charset="-78"/>
                <a:cs typeface="B Mitra" panose="00000400000000000000" pitchFamily="2" charset="-78"/>
              </a:rPr>
              <a:t>نوع مديريت</a:t>
            </a:r>
            <a:r>
              <a:rPr lang="fa-IR" b="0" i="0" smtClean="0">
                <a:solidFill>
                  <a:srgbClr val="000000"/>
                </a:solidFill>
                <a:effectLst/>
                <a:latin typeface="B Mitra" panose="00000400000000000000" pitchFamily="2" charset="-78"/>
                <a:cs typeface="B Mitra" panose="00000400000000000000" pitchFamily="2" charset="-78"/>
              </a:rPr>
              <a:t>؛ </a:t>
            </a:r>
            <a:r>
              <a:rPr lang="fa-IR" b="0" i="0" smtClean="0">
                <a:solidFill>
                  <a:srgbClr val="00B0F0"/>
                </a:solidFill>
                <a:effectLst/>
                <a:latin typeface="B Mitra" panose="00000400000000000000" pitchFamily="2" charset="-78"/>
                <a:cs typeface="B Mitra" panose="00000400000000000000" pitchFamily="2" charset="-78"/>
              </a:rPr>
              <a:t>پیچیدگیهای شرايط محیطی؛ </a:t>
            </a:r>
            <a:r>
              <a:rPr lang="fa-IR" b="0" i="0" smtClean="0">
                <a:solidFill>
                  <a:srgbClr val="FF0000"/>
                </a:solidFill>
                <a:effectLst/>
                <a:latin typeface="B Mitra" panose="00000400000000000000" pitchFamily="2" charset="-78"/>
                <a:cs typeface="B Mitra" panose="00000400000000000000" pitchFamily="2" charset="-78"/>
              </a:rPr>
              <a:t>پیچیدگیهای فرآيند تولید</a:t>
            </a:r>
            <a:r>
              <a:rPr lang="fa-IR" b="0" i="0" smtClean="0">
                <a:solidFill>
                  <a:srgbClr val="000000"/>
                </a:solidFill>
                <a:effectLst/>
                <a:latin typeface="B Mitra" panose="00000400000000000000" pitchFamily="2" charset="-78"/>
                <a:cs typeface="B Mitra" panose="00000400000000000000" pitchFamily="2" charset="-78"/>
              </a:rPr>
              <a:t>؛ </a:t>
            </a:r>
            <a:r>
              <a:rPr lang="fa-IR" b="0" i="0" smtClean="0">
                <a:solidFill>
                  <a:srgbClr val="00B050"/>
                </a:solidFill>
                <a:effectLst/>
                <a:latin typeface="B Mitra" panose="00000400000000000000" pitchFamily="2" charset="-78"/>
                <a:cs typeface="B Mitra" panose="00000400000000000000" pitchFamily="2" charset="-78"/>
              </a:rPr>
              <a:t>انواع مشکلات </a:t>
            </a:r>
            <a:r>
              <a:rPr lang="fa-IR" b="0" i="0" smtClean="0">
                <a:solidFill>
                  <a:srgbClr val="000000"/>
                </a:solidFill>
                <a:effectLst/>
                <a:latin typeface="B Mitra" panose="00000400000000000000" pitchFamily="2" charset="-78"/>
                <a:cs typeface="B Mitra" panose="00000400000000000000" pitchFamily="2" charset="-78"/>
              </a:rPr>
              <a:t>و </a:t>
            </a:r>
            <a:r>
              <a:rPr lang="fa-IR" b="0" i="0" smtClean="0">
                <a:solidFill>
                  <a:srgbClr val="00B050"/>
                </a:solidFill>
                <a:effectLst/>
                <a:latin typeface="B Mitra" panose="00000400000000000000" pitchFamily="2" charset="-78"/>
                <a:cs typeface="B Mitra" panose="00000400000000000000" pitchFamily="2" charset="-78"/>
              </a:rPr>
              <a:t>اهداف نظام برنامهريزی سازمان </a:t>
            </a:r>
            <a:r>
              <a:rPr lang="fa-IR" b="0" i="0" smtClean="0">
                <a:solidFill>
                  <a:srgbClr val="000000"/>
                </a:solidFill>
                <a:effectLst/>
                <a:latin typeface="B Mitra" panose="00000400000000000000" pitchFamily="2" charset="-78"/>
                <a:cs typeface="B Mitra" panose="00000400000000000000" pitchFamily="2" charset="-78"/>
              </a:rPr>
              <a:t>(حقیقی و همکاران، .1388) فرآيند برنامهريزی استراتژيك اساساً فرآيندی هماهنگكننده بین منابع داخلی سازمان و فرصتهای خارجی آن است. هدف اين فرآيند، نگريستن از </a:t>
            </a:r>
            <a:r>
              <a:rPr lang="fa-IR" b="0" i="0" smtClean="0">
                <a:solidFill>
                  <a:srgbClr val="FF0000"/>
                </a:solidFill>
                <a:effectLst/>
                <a:latin typeface="B Mitra" panose="00000400000000000000" pitchFamily="2" charset="-78"/>
                <a:cs typeface="B Mitra" panose="00000400000000000000" pitchFamily="2" charset="-78"/>
              </a:rPr>
              <a:t>درون پنجره راهبردی </a:t>
            </a:r>
            <a:r>
              <a:rPr lang="fa-IR" b="0" i="0" smtClean="0">
                <a:solidFill>
                  <a:srgbClr val="000000"/>
                </a:solidFill>
                <a:effectLst/>
                <a:latin typeface="B Mitra" panose="00000400000000000000" pitchFamily="2" charset="-78"/>
                <a:cs typeface="B Mitra" panose="00000400000000000000" pitchFamily="2" charset="-78"/>
              </a:rPr>
              <a:t>و تعیین فرصتهايی است كه سازمان از آنها سود میبرد يا به آنها پاسخ میدهد؛ بنابراين میتوان برنامهريزی استراتژيك را نوعی برنامهريزی در محیطهای پويا قلمداد كرد كه از طريق مديران ارشد اجرايی و گروههای برنامهريزی بهصورت گروهی تهیه میشود (مبینی دهکردی و سلمانپور، 1385)</a:t>
            </a:r>
            <a:r>
              <a:rPr lang="fa-IR" smtClean="0"/>
              <a:t> </a:t>
            </a:r>
          </a:p>
          <a:p>
            <a:pPr algn="just"/>
            <a:r>
              <a:rPr lang="fa-IR" smtClean="0"/>
              <a:t/>
            </a:r>
            <a:br>
              <a:rPr lang="fa-IR" smtClean="0"/>
            </a:br>
            <a:endParaRPr lang="fa-IR"/>
          </a:p>
        </p:txBody>
      </p:sp>
      <p:pic>
        <p:nvPicPr>
          <p:cNvPr id="4" name="Picture 3"/>
          <p:cNvPicPr>
            <a:picLocks noChangeAspect="1"/>
          </p:cNvPicPr>
          <p:nvPr/>
        </p:nvPicPr>
        <p:blipFill>
          <a:blip r:embed="rId2"/>
          <a:stretch>
            <a:fillRect/>
          </a:stretch>
        </p:blipFill>
        <p:spPr>
          <a:xfrm>
            <a:off x="984299" y="4835525"/>
            <a:ext cx="3105150" cy="1476375"/>
          </a:xfrm>
          <a:prstGeom prst="rect">
            <a:avLst/>
          </a:prstGeom>
        </p:spPr>
      </p:pic>
    </p:spTree>
    <p:extLst>
      <p:ext uri="{BB962C8B-B14F-4D97-AF65-F5344CB8AC3E}">
        <p14:creationId xmlns:p14="http://schemas.microsoft.com/office/powerpoint/2010/main" val="4008542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latin typeface="B Mitra" panose="00000400000000000000" pitchFamily="2" charset="-78"/>
                <a:cs typeface="B Mitra" panose="00000400000000000000" pitchFamily="2" charset="-78"/>
              </a:rPr>
              <a:t>3-توسعه فرضیه ها </a:t>
            </a:r>
            <a:r>
              <a:rPr lang="fa-IR" b="1">
                <a:solidFill>
                  <a:srgbClr val="FF0000"/>
                </a:solidFill>
                <a:latin typeface="B Mitra" panose="00000400000000000000" pitchFamily="2" charset="-78"/>
                <a:cs typeface="B Mitra" panose="00000400000000000000" pitchFamily="2" charset="-78"/>
              </a:rPr>
              <a:t>و الگوی مفهومی</a:t>
            </a:r>
            <a:endParaRPr lang="fa-IR">
              <a:solidFill>
                <a:srgbClr val="FF0000"/>
              </a:solidFill>
            </a:endParaRPr>
          </a:p>
        </p:txBody>
      </p:sp>
      <p:sp>
        <p:nvSpPr>
          <p:cNvPr id="3" name="Content Placeholder 2"/>
          <p:cNvSpPr>
            <a:spLocks noGrp="1"/>
          </p:cNvSpPr>
          <p:nvPr>
            <p:ph idx="1"/>
          </p:nvPr>
        </p:nvSpPr>
        <p:spPr/>
        <p:txBody>
          <a:bodyPr/>
          <a:lstStyle/>
          <a:p>
            <a:r>
              <a:rPr lang="fa-IR" b="0" i="0" smtClean="0">
                <a:solidFill>
                  <a:srgbClr val="000000"/>
                </a:solidFill>
                <a:effectLst/>
                <a:latin typeface="B Mitra" panose="00000400000000000000" pitchFamily="2" charset="-78"/>
                <a:cs typeface="B Mitra" panose="00000400000000000000" pitchFamily="2" charset="-78"/>
              </a:rPr>
              <a:t>هدف پژوهش حاضر، بررسی اثر اختیار مديران و كنترل استراتژيك بر سیاستهای سازمانی، انعطافپذيری استراتژيك و اثربخشی برنامهريزی استراتژيك در صنايع كوچك و متوسط است. با توجه به مبانی نظری، </a:t>
            </a:r>
            <a:r>
              <a:rPr lang="fa-IR" b="0" i="0" smtClean="0">
                <a:solidFill>
                  <a:srgbClr val="FF0000"/>
                </a:solidFill>
                <a:effectLst/>
                <a:latin typeface="B Mitra" panose="00000400000000000000" pitchFamily="2" charset="-78"/>
                <a:cs typeface="B Mitra" panose="00000400000000000000" pitchFamily="2" charset="-78"/>
              </a:rPr>
              <a:t>فرضیه های پژوهش </a:t>
            </a:r>
            <a:r>
              <a:rPr lang="fa-IR" b="0" i="0" smtClean="0">
                <a:solidFill>
                  <a:srgbClr val="000000"/>
                </a:solidFill>
                <a:effectLst/>
                <a:latin typeface="B Mitra" panose="00000400000000000000" pitchFamily="2" charset="-78"/>
                <a:cs typeface="B Mitra" panose="00000400000000000000" pitchFamily="2" charset="-78"/>
              </a:rPr>
              <a:t>به شرح زير مطرح میشوند:</a:t>
            </a:r>
            <a:endParaRPr lang="fa-IR"/>
          </a:p>
        </p:txBody>
      </p:sp>
    </p:spTree>
    <p:extLst>
      <p:ext uri="{BB962C8B-B14F-4D97-AF65-F5344CB8AC3E}">
        <p14:creationId xmlns:p14="http://schemas.microsoft.com/office/powerpoint/2010/main" val="2135755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solidFill>
                  <a:srgbClr val="000000"/>
                </a:solidFill>
                <a:latin typeface="B Mitra" panose="00000400000000000000" pitchFamily="2" charset="-78"/>
                <a:cs typeface="B Mitra" panose="00000400000000000000" pitchFamily="2" charset="-78"/>
              </a:rPr>
              <a:t>اختیار مدیران و انعطافپذیری استراتژیک</a:t>
            </a:r>
            <a:endParaRPr lang="fa-IR"/>
          </a:p>
        </p:txBody>
      </p:sp>
      <p:sp>
        <p:nvSpPr>
          <p:cNvPr id="3" name="Content Placeholder 2"/>
          <p:cNvSpPr>
            <a:spLocks noGrp="1"/>
          </p:cNvSpPr>
          <p:nvPr>
            <p:ph idx="1"/>
          </p:nvPr>
        </p:nvSpPr>
        <p:spPr/>
        <p:txBody>
          <a:bodyPr/>
          <a:lstStyle/>
          <a:p>
            <a:pPr algn="just"/>
            <a:r>
              <a:rPr lang="fa-IR" b="1" i="0" smtClean="0">
                <a:solidFill>
                  <a:srgbClr val="000000"/>
                </a:solidFill>
                <a:effectLst/>
                <a:latin typeface="B Mitra" panose="00000400000000000000" pitchFamily="2" charset="-78"/>
                <a:cs typeface="B Mitra" panose="00000400000000000000" pitchFamily="2" charset="-78"/>
              </a:rPr>
              <a:t>. </a:t>
            </a:r>
            <a:r>
              <a:rPr lang="fa-IR" b="0" i="0" smtClean="0">
                <a:solidFill>
                  <a:srgbClr val="000000"/>
                </a:solidFill>
                <a:effectLst/>
                <a:latin typeface="B Mitra" panose="00000400000000000000" pitchFamily="2" charset="-78"/>
                <a:cs typeface="B Mitra" panose="00000400000000000000" pitchFamily="2" charset="-78"/>
              </a:rPr>
              <a:t>اختیار میتواند مسئولیتپذيری، كارايی كاركنان، نوآوری، توسعه بخشهای فرعی و انعطافپذيری را افزايش دهد و به سازمان اجازه میدهد از فرهنگ كنترلمدار به فرهنگ تعهدمحور تغییر جهت دهد ( .</a:t>
            </a:r>
            <a:r>
              <a:rPr lang="en-US" sz="2000" b="0" i="0" smtClean="0">
                <a:solidFill>
                  <a:srgbClr val="000000"/>
                </a:solidFill>
                <a:effectLst/>
                <a:latin typeface="Times New Roman" panose="02020603050405020304" pitchFamily="18" charset="0"/>
              </a:rPr>
              <a:t>Elbana,2016</a:t>
            </a:r>
            <a:r>
              <a:rPr lang="fa-IR" sz="2000" b="0" i="0" smtClean="0">
                <a:solidFill>
                  <a:srgbClr val="000000"/>
                </a:solidFill>
                <a:effectLst/>
                <a:latin typeface="Times New Roman" panose="02020603050405020304" pitchFamily="18" charset="0"/>
              </a:rPr>
              <a:t>) </a:t>
            </a:r>
            <a:r>
              <a:rPr lang="fa-IR" b="0" i="0" smtClean="0">
                <a:solidFill>
                  <a:srgbClr val="000000"/>
                </a:solidFill>
                <a:effectLst/>
                <a:latin typeface="B Mitra" panose="00000400000000000000" pitchFamily="2" charset="-78"/>
                <a:cs typeface="B Mitra" panose="00000400000000000000" pitchFamily="2" charset="-78"/>
              </a:rPr>
              <a:t>تانگ و وانگ ( 2010)معتقدند سطح اختیار مديران با ايجاد ارتباط بین موقعیتهای درونی و موقعیتهای بیرونی و سهولت تجزيهوتحلیل عناصر محیطی سازمان انعطافپذيری استراتژيك را افزايش میدهد و اين موضوع سبب پاسخگويی سريعتر از قبل به فرصتهای بازار و</a:t>
            </a:r>
            <a:r>
              <a:rPr lang="fa-IR" smtClean="0"/>
              <a:t> </a:t>
            </a:r>
          </a:p>
          <a:p>
            <a:pPr marL="0" indent="0" algn="just">
              <a:buNone/>
            </a:pPr>
            <a:r>
              <a:rPr lang="fa-IR" smtClean="0"/>
              <a:t/>
            </a:r>
            <a:br>
              <a:rPr lang="fa-IR" smtClean="0"/>
            </a:br>
            <a:endParaRPr lang="fa-IR"/>
          </a:p>
        </p:txBody>
      </p:sp>
    </p:spTree>
    <p:extLst>
      <p:ext uri="{BB962C8B-B14F-4D97-AF65-F5344CB8AC3E}">
        <p14:creationId xmlns:p14="http://schemas.microsoft.com/office/powerpoint/2010/main" val="225377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Mitra" panose="00000400000000000000" pitchFamily="2" charset="-78"/>
                <a:cs typeface="B Mitra" panose="00000400000000000000" pitchFamily="2" charset="-78"/>
              </a:rPr>
              <a:t>فرصتهای فناورانه از طريق تولید محصولات جديد بیشتر، پیشنهاد خطوط محصول وسیعتر و بهبود محصولات موجود با سرعت بالا میشود (اصانلو و خدامی، .1393) جانويچ (،2013)  معتقد است كه در سازمانهايی با </a:t>
            </a:r>
            <a:r>
              <a:rPr lang="fa-IR" b="0" i="0" smtClean="0">
                <a:solidFill>
                  <a:srgbClr val="FF0000"/>
                </a:solidFill>
                <a:effectLst/>
                <a:latin typeface="B Mitra" panose="00000400000000000000" pitchFamily="2" charset="-78"/>
                <a:cs typeface="B Mitra" panose="00000400000000000000" pitchFamily="2" charset="-78"/>
              </a:rPr>
              <a:t>فرهنگ غالب مشاركتی</a:t>
            </a:r>
            <a:r>
              <a:rPr lang="fa-IR" b="0" i="0" smtClean="0">
                <a:solidFill>
                  <a:srgbClr val="000000"/>
                </a:solidFill>
                <a:effectLst/>
                <a:latin typeface="B Mitra" panose="00000400000000000000" pitchFamily="2" charset="-78"/>
                <a:cs typeface="B Mitra" panose="00000400000000000000" pitchFamily="2" charset="-78"/>
              </a:rPr>
              <a:t>، تفويض اختیار و عدم تمركز كه كاركنان و مديران سطوح مختلف در آنها توانايی بیشتری در مشاركت در تصمیم و فرآيندهای سازمانی را دارند، انعطافپذيری بیشتری وجود دارد؛ بر اين اساس فرضیه نخست پژوهش به شرح زير خواهد بود</a:t>
            </a:r>
            <a:r>
              <a:rPr lang="fa-IR" smtClean="0"/>
              <a:t> </a:t>
            </a:r>
          </a:p>
          <a:p>
            <a:pPr algn="just"/>
            <a:r>
              <a:rPr lang="fa-IR" smtClean="0"/>
              <a:t/>
            </a:r>
            <a:br>
              <a:rPr lang="fa-IR" smtClean="0"/>
            </a:br>
            <a:endParaRPr lang="fa-IR"/>
          </a:p>
        </p:txBody>
      </p:sp>
      <p:sp>
        <p:nvSpPr>
          <p:cNvPr id="4" name="Flowchart: Alternate Process 3"/>
          <p:cNvSpPr/>
          <p:nvPr/>
        </p:nvSpPr>
        <p:spPr>
          <a:xfrm>
            <a:off x="838200" y="4586068"/>
            <a:ext cx="3235569" cy="1322363"/>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latin typeface="B Mitra" panose="00000400000000000000" pitchFamily="2" charset="-78"/>
                <a:cs typeface="B Mitra" panose="00000400000000000000" pitchFamily="2" charset="-78"/>
              </a:rPr>
              <a:t>فرهنگ غالب مشاركتی</a:t>
            </a:r>
            <a:endParaRPr lang="fa-IR" sz="2800">
              <a:solidFill>
                <a:srgbClr val="FF0000"/>
              </a:solidFill>
            </a:endParaRPr>
          </a:p>
        </p:txBody>
      </p:sp>
      <p:pic>
        <p:nvPicPr>
          <p:cNvPr id="5" name="Picture 4"/>
          <p:cNvPicPr>
            <a:picLocks noChangeAspect="1"/>
          </p:cNvPicPr>
          <p:nvPr/>
        </p:nvPicPr>
        <p:blipFill>
          <a:blip r:embed="rId2"/>
          <a:stretch>
            <a:fillRect/>
          </a:stretch>
        </p:blipFill>
        <p:spPr>
          <a:xfrm>
            <a:off x="6863568" y="4016365"/>
            <a:ext cx="4362450" cy="2295535"/>
          </a:xfrm>
          <a:prstGeom prst="rect">
            <a:avLst/>
          </a:prstGeom>
        </p:spPr>
      </p:pic>
    </p:spTree>
    <p:extLst>
      <p:ext uri="{BB962C8B-B14F-4D97-AF65-F5344CB8AC3E}">
        <p14:creationId xmlns:p14="http://schemas.microsoft.com/office/powerpoint/2010/main" val="3007996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 Mitra" panose="00000400000000000000" pitchFamily="2" charset="-78"/>
                <a:cs typeface="B Mitra" panose="00000400000000000000" pitchFamily="2" charset="-78"/>
              </a:rPr>
              <a:t>فرضیه </a:t>
            </a:r>
            <a:r>
              <a:rPr lang="fa-IR" b="1" smtClean="0">
                <a:solidFill>
                  <a:srgbClr val="FF0000"/>
                </a:solidFill>
                <a:latin typeface="B Mitra" panose="00000400000000000000" pitchFamily="2" charset="-78"/>
                <a:cs typeface="B Mitra" panose="00000400000000000000" pitchFamily="2" charset="-78"/>
              </a:rPr>
              <a:t>1</a:t>
            </a:r>
            <a:endParaRPr lang="fa-IR">
              <a:solidFill>
                <a:srgbClr val="FF0000"/>
              </a:solidFill>
            </a:endParaRPr>
          </a:p>
        </p:txBody>
      </p:sp>
      <p:sp>
        <p:nvSpPr>
          <p:cNvPr id="3" name="Content Placeholder 2"/>
          <p:cNvSpPr>
            <a:spLocks noGrp="1"/>
          </p:cNvSpPr>
          <p:nvPr>
            <p:ph idx="1"/>
          </p:nvPr>
        </p:nvSpPr>
        <p:spPr/>
        <p:txBody>
          <a:bodyPr/>
          <a:lstStyle/>
          <a:p>
            <a:pPr algn="ctr"/>
            <a:r>
              <a:rPr lang="fa-IR" b="0" i="0" smtClean="0">
                <a:solidFill>
                  <a:srgbClr val="00B0F0"/>
                </a:solidFill>
                <a:effectLst/>
                <a:latin typeface="B Mitra" panose="00000400000000000000" pitchFamily="2" charset="-78"/>
                <a:cs typeface="B Mitra" panose="00000400000000000000" pitchFamily="2" charset="-78"/>
              </a:rPr>
              <a:t>اختیار مديران بر انعطافپذيری استراتژيك در صنايع كوچك و متوسط مؤثر است.</a:t>
            </a:r>
          </a:p>
          <a:p>
            <a:endParaRPr lang="fa-IR"/>
          </a:p>
        </p:txBody>
      </p:sp>
      <p:pic>
        <p:nvPicPr>
          <p:cNvPr id="4" name="Picture 3"/>
          <p:cNvPicPr>
            <a:picLocks noChangeAspect="1"/>
          </p:cNvPicPr>
          <p:nvPr/>
        </p:nvPicPr>
        <p:blipFill>
          <a:blip r:embed="rId2"/>
          <a:stretch>
            <a:fillRect/>
          </a:stretch>
        </p:blipFill>
        <p:spPr>
          <a:xfrm>
            <a:off x="4474404" y="3713871"/>
            <a:ext cx="4075807" cy="2170235"/>
          </a:xfrm>
          <a:prstGeom prst="rect">
            <a:avLst/>
          </a:prstGeom>
        </p:spPr>
      </p:pic>
    </p:spTree>
    <p:extLst>
      <p:ext uri="{BB962C8B-B14F-4D97-AF65-F5344CB8AC3E}">
        <p14:creationId xmlns:p14="http://schemas.microsoft.com/office/powerpoint/2010/main" val="1991771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000000"/>
                </a:solidFill>
                <a:latin typeface="B Mitra" panose="00000400000000000000" pitchFamily="2" charset="-78"/>
                <a:cs typeface="B Mitra" panose="00000400000000000000" pitchFamily="2" charset="-78"/>
              </a:rPr>
              <a:t>اختیار مدیران و سیاستهای سازمانی. </a:t>
            </a:r>
            <a:endParaRPr lang="fa-IR"/>
          </a:p>
        </p:txBody>
      </p:sp>
      <p:sp>
        <p:nvSpPr>
          <p:cNvPr id="3" name="Content Placeholder 2"/>
          <p:cNvSpPr>
            <a:spLocks noGrp="1"/>
          </p:cNvSpPr>
          <p:nvPr>
            <p:ph idx="1"/>
          </p:nvPr>
        </p:nvSpPr>
        <p:spPr/>
        <p:txBody>
          <a:bodyPr/>
          <a:lstStyle/>
          <a:p>
            <a:pPr algn="just"/>
            <a:r>
              <a:rPr lang="fa-IR" smtClean="0">
                <a:solidFill>
                  <a:srgbClr val="000000"/>
                </a:solidFill>
                <a:latin typeface="B Mitra" panose="00000400000000000000" pitchFamily="2" charset="-78"/>
                <a:cs typeface="B Mitra" panose="00000400000000000000" pitchFamily="2" charset="-78"/>
              </a:rPr>
              <a:t>مطالعات </a:t>
            </a:r>
            <a:r>
              <a:rPr lang="fa-IR">
                <a:solidFill>
                  <a:srgbClr val="000000"/>
                </a:solidFill>
                <a:latin typeface="B Mitra" panose="00000400000000000000" pitchFamily="2" charset="-78"/>
                <a:cs typeface="B Mitra" panose="00000400000000000000" pitchFamily="2" charset="-78"/>
              </a:rPr>
              <a:t>نشان میدهد كه ارتباط بین اختیار و ديگر متغیرهای سازمانی، مانند سیاست، میتواند پیچیده باشد </a:t>
            </a:r>
            <a:r>
              <a:rPr lang="fa-IR" smtClean="0">
                <a:solidFill>
                  <a:srgbClr val="000000"/>
                </a:solidFill>
                <a:latin typeface="B Mitra" panose="00000400000000000000" pitchFamily="2" charset="-78"/>
                <a:cs typeface="B Mitra" panose="00000400000000000000" pitchFamily="2" charset="-78"/>
              </a:rPr>
              <a:t>(</a:t>
            </a:r>
            <a:r>
              <a:rPr lang="en-US" sz="1600" smtClean="0">
                <a:solidFill>
                  <a:srgbClr val="000000"/>
                </a:solidFill>
                <a:latin typeface="Times New Roman" panose="02020603050405020304" pitchFamily="18" charset="0"/>
              </a:rPr>
              <a:t>Dimitratos </a:t>
            </a:r>
            <a:r>
              <a:rPr lang="en-US" sz="1600">
                <a:solidFill>
                  <a:srgbClr val="000000"/>
                </a:solidFill>
                <a:latin typeface="Times New Roman" panose="02020603050405020304" pitchFamily="18" charset="0"/>
              </a:rPr>
              <a:t>at </a:t>
            </a:r>
            <a:r>
              <a:rPr lang="en-US" sz="1600" smtClean="0">
                <a:solidFill>
                  <a:srgbClr val="000000"/>
                </a:solidFill>
                <a:latin typeface="Times New Roman" panose="02020603050405020304" pitchFamily="18" charset="0"/>
              </a:rPr>
              <a:t>el,2014</a:t>
            </a:r>
            <a:r>
              <a:rPr lang="fa-IR" sz="1600" smtClean="0">
                <a:solidFill>
                  <a:srgbClr val="000000"/>
                </a:solidFill>
                <a:latin typeface="Times New Roman" panose="02020603050405020304" pitchFamily="18" charset="0"/>
              </a:rPr>
              <a:t>) </a:t>
            </a:r>
            <a:r>
              <a:rPr lang="fa-IR" smtClean="0">
                <a:solidFill>
                  <a:srgbClr val="000000"/>
                </a:solidFill>
                <a:latin typeface="B Mitra" panose="00000400000000000000" pitchFamily="2" charset="-78"/>
                <a:cs typeface="B Mitra" panose="00000400000000000000" pitchFamily="2" charset="-78"/>
              </a:rPr>
              <a:t>اين </a:t>
            </a:r>
            <a:r>
              <a:rPr lang="fa-IR">
                <a:solidFill>
                  <a:srgbClr val="000000"/>
                </a:solidFill>
                <a:latin typeface="B Mitra" panose="00000400000000000000" pitchFamily="2" charset="-78"/>
                <a:cs typeface="B Mitra" panose="00000400000000000000" pitchFamily="2" charset="-78"/>
              </a:rPr>
              <a:t>پیچیدگی را میتوان از </a:t>
            </a:r>
            <a:r>
              <a:rPr lang="fa-IR">
                <a:solidFill>
                  <a:srgbClr val="FF0000"/>
                </a:solidFill>
                <a:latin typeface="B Mitra" panose="00000400000000000000" pitchFamily="2" charset="-78"/>
                <a:cs typeface="B Mitra" panose="00000400000000000000" pitchFamily="2" charset="-78"/>
              </a:rPr>
              <a:t>دو </a:t>
            </a:r>
            <a:r>
              <a:rPr lang="fa-IR">
                <a:solidFill>
                  <a:srgbClr val="000000"/>
                </a:solidFill>
                <a:latin typeface="B Mitra" panose="00000400000000000000" pitchFamily="2" charset="-78"/>
                <a:cs typeface="B Mitra" panose="00000400000000000000" pitchFamily="2" charset="-78"/>
              </a:rPr>
              <a:t>ديدگاه مشاهده كرد: </a:t>
            </a:r>
            <a:r>
              <a:rPr lang="fa-IR">
                <a:solidFill>
                  <a:srgbClr val="FF0000"/>
                </a:solidFill>
                <a:latin typeface="B Mitra" panose="00000400000000000000" pitchFamily="2" charset="-78"/>
                <a:cs typeface="B Mitra" panose="00000400000000000000" pitchFamily="2" charset="-78"/>
              </a:rPr>
              <a:t>نخست </a:t>
            </a:r>
            <a:r>
              <a:rPr lang="fa-IR">
                <a:solidFill>
                  <a:srgbClr val="000000"/>
                </a:solidFill>
                <a:latin typeface="B Mitra" panose="00000400000000000000" pitchFamily="2" charset="-78"/>
                <a:cs typeface="B Mitra" panose="00000400000000000000" pitchFamily="2" charset="-78"/>
              </a:rPr>
              <a:t>اينکه اين ارتباط میتواند مستقیم يا غیرمستقیم باشد كه در آن اختیار از طريق بسیج يا تسهیل ساير متغیرهای سازمانی، مانند سیاستها و قابلیتهای سازمانی، بر نتايج سازمان اثر میگذارد </a:t>
            </a:r>
            <a:r>
              <a:rPr lang="fa-IR" smtClean="0">
                <a:solidFill>
                  <a:srgbClr val="000000"/>
                </a:solidFill>
                <a:latin typeface="B Mitra" panose="00000400000000000000" pitchFamily="2" charset="-78"/>
                <a:cs typeface="B Mitra" panose="00000400000000000000" pitchFamily="2" charset="-78"/>
              </a:rPr>
              <a:t>(</a:t>
            </a:r>
            <a:r>
              <a:rPr lang="en-US" sz="1600" smtClean="0">
                <a:solidFill>
                  <a:srgbClr val="000000"/>
                </a:solidFill>
                <a:latin typeface="Times New Roman" panose="02020603050405020304" pitchFamily="18" charset="0"/>
              </a:rPr>
              <a:t>Ouakouak </a:t>
            </a:r>
            <a:r>
              <a:rPr lang="en-US" sz="1600">
                <a:solidFill>
                  <a:srgbClr val="000000"/>
                </a:solidFill>
                <a:latin typeface="Times New Roman" panose="02020603050405020304" pitchFamily="18" charset="0"/>
              </a:rPr>
              <a:t>at </a:t>
            </a:r>
            <a:r>
              <a:rPr lang="en-US" sz="1600" smtClean="0">
                <a:solidFill>
                  <a:srgbClr val="000000"/>
                </a:solidFill>
                <a:latin typeface="Times New Roman" panose="02020603050405020304" pitchFamily="18" charset="0"/>
              </a:rPr>
              <a:t>el,2014(</a:t>
            </a:r>
            <a:r>
              <a:rPr lang="en-US" smtClean="0">
                <a:solidFill>
                  <a:srgbClr val="000000"/>
                </a:solidFill>
                <a:latin typeface="B Mitra" panose="00000400000000000000" pitchFamily="2" charset="-78"/>
                <a:cs typeface="B Mitra" panose="00000400000000000000" pitchFamily="2" charset="-78"/>
              </a:rPr>
              <a:t> </a:t>
            </a:r>
            <a:r>
              <a:rPr lang="fa-IR">
                <a:solidFill>
                  <a:srgbClr val="000000"/>
                </a:solidFill>
                <a:latin typeface="B Mitra" panose="00000400000000000000" pitchFamily="2" charset="-78"/>
                <a:cs typeface="B Mitra" panose="00000400000000000000" pitchFamily="2" charset="-78"/>
              </a:rPr>
              <a:t>دوم اينکه نتايج اختیار، تركیبی هستند و میتوانند بهصورت بالقوه آثار مثبت و منفی بر سازمانها داشته باشند ( </a:t>
            </a:r>
            <a:r>
              <a:rPr lang="en-US" sz="1600" smtClean="0">
                <a:solidFill>
                  <a:srgbClr val="000000"/>
                </a:solidFill>
                <a:latin typeface="Times New Roman" panose="02020603050405020304" pitchFamily="18" charset="0"/>
              </a:rPr>
              <a:t>Dim</a:t>
            </a:r>
            <a:r>
              <a:rPr lang="fa-IR" sz="1600" smtClean="0">
                <a:solidFill>
                  <a:srgbClr val="000000"/>
                </a:solidFill>
                <a:latin typeface="Times New Roman" panose="02020603050405020304" pitchFamily="18" charset="0"/>
              </a:rPr>
              <a:t>)</a:t>
            </a:r>
            <a:endParaRPr lang="fa-IR"/>
          </a:p>
        </p:txBody>
      </p:sp>
    </p:spTree>
    <p:extLst>
      <p:ext uri="{BB962C8B-B14F-4D97-AF65-F5344CB8AC3E}">
        <p14:creationId xmlns:p14="http://schemas.microsoft.com/office/powerpoint/2010/main" val="3912858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b="0" i="0" smtClean="0">
                <a:solidFill>
                  <a:srgbClr val="000000"/>
                </a:solidFill>
                <a:effectLst/>
                <a:latin typeface="B Mitra" panose="00000400000000000000" pitchFamily="2" charset="-78"/>
                <a:cs typeface="B Mitra" panose="00000400000000000000" pitchFamily="2" charset="-78"/>
              </a:rPr>
              <a:t>به اعتقاد پژوهشگران اگر مديران برای اتخاذ تصمیم</a:t>
            </a:r>
            <a:r>
              <a:rPr lang="fa-IR" b="0" i="0" smtClean="0">
                <a:solidFill>
                  <a:srgbClr val="000000"/>
                </a:solidFill>
                <a:effectLst/>
                <a:latin typeface="Times New Roman" panose="02020603050405020304" pitchFamily="18" charset="0"/>
              </a:rPr>
              <a:t>- </a:t>
            </a:r>
            <a:r>
              <a:rPr lang="fa-IR" b="0" i="0" smtClean="0">
                <a:solidFill>
                  <a:srgbClr val="000000"/>
                </a:solidFill>
                <a:effectLst/>
                <a:latin typeface="B Mitra" panose="00000400000000000000" pitchFamily="2" charset="-78"/>
                <a:cs typeface="B Mitra" panose="00000400000000000000" pitchFamily="2" charset="-78"/>
              </a:rPr>
              <a:t>های مرتبط با كار آزادی بیشتری داشته باشند، امکان رفتار سیاسی نیز بیشتر میشود؛ بهعبارتديگر در صورت وجود قدرت برای اقدام مصرانه برای دفاع از منافع، رفتار سیاسی مديران بیشتر میشود ( .)</a:t>
            </a:r>
            <a:r>
              <a:rPr lang="en-US" sz="2000" b="0" i="0" smtClean="0">
                <a:solidFill>
                  <a:srgbClr val="000000"/>
                </a:solidFill>
                <a:effectLst/>
                <a:latin typeface="Times New Roman" panose="02020603050405020304" pitchFamily="18" charset="0"/>
              </a:rPr>
              <a:t>Child at el,2010</a:t>
            </a:r>
            <a:r>
              <a:rPr lang="fa-IR" b="0" i="0" smtClean="0">
                <a:solidFill>
                  <a:srgbClr val="000000"/>
                </a:solidFill>
                <a:effectLst/>
                <a:latin typeface="B Mitra" panose="00000400000000000000" pitchFamily="2" charset="-78"/>
                <a:cs typeface="B Mitra" panose="00000400000000000000" pitchFamily="2" charset="-78"/>
              </a:rPr>
              <a:t>در مطالعهای ديگر مشخص شد كه اختیار نشان</a:t>
            </a:r>
            <a:r>
              <a:rPr lang="fa-IR" b="0" i="0" smtClean="0">
                <a:solidFill>
                  <a:srgbClr val="000000"/>
                </a:solidFill>
                <a:effectLst/>
                <a:latin typeface="Times New Roman" panose="02020603050405020304" pitchFamily="18" charset="0"/>
              </a:rPr>
              <a:t>- </a:t>
            </a:r>
            <a:r>
              <a:rPr lang="fa-IR" b="0" i="0" smtClean="0">
                <a:solidFill>
                  <a:srgbClr val="000000"/>
                </a:solidFill>
                <a:effectLst/>
                <a:latin typeface="B Mitra" panose="00000400000000000000" pitchFamily="2" charset="-78"/>
                <a:cs typeface="B Mitra" panose="00000400000000000000" pitchFamily="2" charset="-78"/>
              </a:rPr>
              <a:t>دهنده انگیزه درونی سیاستهای سازمانی است و بنابراين اختیار زياد احتمالاً به رفتار سیاسی منجر خواهد شد؛ درنتیجه اگر مديران در اتخاذ تصمیم اختیار زيادی داشته باشند، گستره تصمیمهای سیاسی افزايش خواهد يافت (.</a:t>
            </a:r>
            <a:r>
              <a:rPr lang="en-US" sz="2000" b="0" i="0" smtClean="0">
                <a:solidFill>
                  <a:srgbClr val="000000"/>
                </a:solidFill>
                <a:effectLst/>
                <a:latin typeface="Times New Roman" panose="02020603050405020304" pitchFamily="18" charset="0"/>
              </a:rPr>
              <a:t>Elbana,2016</a:t>
            </a:r>
            <a:r>
              <a:rPr lang="fa-IR" sz="2000" b="0" i="0" smtClean="0">
                <a:solidFill>
                  <a:srgbClr val="000000"/>
                </a:solidFill>
                <a:effectLst/>
                <a:latin typeface="Times New Roman" panose="02020603050405020304" pitchFamily="18" charset="0"/>
              </a:rPr>
              <a:t>)</a:t>
            </a:r>
            <a:r>
              <a:rPr lang="fa-IR" b="0" i="0" smtClean="0">
                <a:solidFill>
                  <a:srgbClr val="FF0000"/>
                </a:solidFill>
                <a:effectLst/>
                <a:latin typeface="B Mitra" panose="00000400000000000000" pitchFamily="2" charset="-78"/>
                <a:cs typeface="B Mitra" panose="00000400000000000000" pitchFamily="2" charset="-78"/>
              </a:rPr>
              <a:t>دفت</a:t>
            </a:r>
            <a:r>
              <a:rPr lang="fa-IR" b="0" i="0" smtClean="0">
                <a:solidFill>
                  <a:srgbClr val="000000"/>
                </a:solidFill>
                <a:effectLst/>
                <a:latin typeface="B Mitra" panose="00000400000000000000" pitchFamily="2" charset="-78"/>
                <a:cs typeface="B Mitra" panose="00000400000000000000" pitchFamily="2" charset="-78"/>
              </a:rPr>
              <a:t> (1984)معتقد است كه قدرت مديران كاركردی از اختیار آنها است كه بر درک آنها از سیاستهای سازمانی اثر میگذارد. با توجه به اين توضیحات فرضیه دوم پژوهش به شکل زير ارائه میشود</a:t>
            </a:r>
            <a:r>
              <a:rPr lang="fa-IR" smtClean="0"/>
              <a:t> </a:t>
            </a:r>
            <a:br>
              <a:rPr lang="fa-IR" smtClean="0"/>
            </a:br>
            <a:endParaRPr lang="fa-IR"/>
          </a:p>
        </p:txBody>
      </p:sp>
      <p:pic>
        <p:nvPicPr>
          <p:cNvPr id="4" name="Picture 3"/>
          <p:cNvPicPr>
            <a:picLocks noChangeAspect="1"/>
          </p:cNvPicPr>
          <p:nvPr/>
        </p:nvPicPr>
        <p:blipFill>
          <a:blip r:embed="rId2"/>
          <a:stretch>
            <a:fillRect/>
          </a:stretch>
        </p:blipFill>
        <p:spPr>
          <a:xfrm>
            <a:off x="2092715" y="4529504"/>
            <a:ext cx="2266950" cy="2019300"/>
          </a:xfrm>
          <a:prstGeom prst="rect">
            <a:avLst/>
          </a:prstGeom>
        </p:spPr>
      </p:pic>
      <p:sp>
        <p:nvSpPr>
          <p:cNvPr id="5" name="TextBox 4"/>
          <p:cNvSpPr txBox="1"/>
          <p:nvPr/>
        </p:nvSpPr>
        <p:spPr>
          <a:xfrm>
            <a:off x="4720881" y="5345723"/>
            <a:ext cx="1786597" cy="369332"/>
          </a:xfrm>
          <a:prstGeom prst="rect">
            <a:avLst/>
          </a:prstGeom>
          <a:noFill/>
        </p:spPr>
        <p:txBody>
          <a:bodyPr wrap="square" rtlCol="1">
            <a:spAutoFit/>
          </a:bodyPr>
          <a:lstStyle/>
          <a:p>
            <a:pPr algn="ctr"/>
            <a:r>
              <a:rPr lang="fa-IR" smtClean="0">
                <a:solidFill>
                  <a:srgbClr val="FF0000"/>
                </a:solidFill>
                <a:cs typeface="B Zar" panose="00000400000000000000" pitchFamily="2" charset="-78"/>
              </a:rPr>
              <a:t>ریچارد ال دفت</a:t>
            </a:r>
            <a:endParaRPr lang="fa-IR">
              <a:solidFill>
                <a:srgbClr val="FF0000"/>
              </a:solidFill>
              <a:cs typeface="B Zar" panose="00000400000000000000" pitchFamily="2" charset="-78"/>
            </a:endParaRPr>
          </a:p>
        </p:txBody>
      </p:sp>
    </p:spTree>
    <p:extLst>
      <p:ext uri="{BB962C8B-B14F-4D97-AF65-F5344CB8AC3E}">
        <p14:creationId xmlns:p14="http://schemas.microsoft.com/office/powerpoint/2010/main" val="326529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 Mitra" panose="00000400000000000000" pitchFamily="2" charset="-78"/>
                <a:cs typeface="B Mitra" panose="00000400000000000000" pitchFamily="2" charset="-78"/>
              </a:rPr>
              <a:t>فرضیه </a:t>
            </a:r>
            <a:r>
              <a:rPr lang="fa-IR" b="1" smtClean="0">
                <a:solidFill>
                  <a:srgbClr val="FF0000"/>
                </a:solidFill>
                <a:latin typeface="B Mitra" panose="00000400000000000000" pitchFamily="2" charset="-78"/>
                <a:cs typeface="B Mitra" panose="00000400000000000000" pitchFamily="2" charset="-78"/>
              </a:rPr>
              <a:t>2</a:t>
            </a:r>
            <a:endParaRPr lang="fa-IR">
              <a:solidFill>
                <a:srgbClr val="FF0000"/>
              </a:solidFill>
            </a:endParaRPr>
          </a:p>
        </p:txBody>
      </p:sp>
      <p:sp>
        <p:nvSpPr>
          <p:cNvPr id="3" name="Content Placeholder 2"/>
          <p:cNvSpPr>
            <a:spLocks noGrp="1"/>
          </p:cNvSpPr>
          <p:nvPr>
            <p:ph idx="1"/>
          </p:nvPr>
        </p:nvSpPr>
        <p:spPr/>
        <p:txBody>
          <a:bodyPr/>
          <a:lstStyle/>
          <a:p>
            <a:pPr algn="ctr"/>
            <a:r>
              <a:rPr lang="fa-IR" b="0" i="0" smtClean="0">
                <a:solidFill>
                  <a:srgbClr val="00B0F0"/>
                </a:solidFill>
                <a:effectLst/>
                <a:latin typeface="B Mitra" panose="00000400000000000000" pitchFamily="2" charset="-78"/>
                <a:cs typeface="B Mitra" panose="00000400000000000000" pitchFamily="2" charset="-78"/>
              </a:rPr>
              <a:t>اختیار مديران بر سیاستهای سازمانی در صنايع كوچك و متوسط مؤثر است.</a:t>
            </a:r>
          </a:p>
          <a:p>
            <a:pPr marL="0" indent="0" algn="just">
              <a:buNone/>
            </a:pPr>
            <a:r>
              <a:rPr lang="fa-IR" b="0" i="0" smtClean="0">
                <a:solidFill>
                  <a:srgbClr val="000000"/>
                </a:solidFill>
                <a:effectLst/>
                <a:latin typeface="B Mitra" panose="00000400000000000000" pitchFamily="2" charset="-78"/>
                <a:cs typeface="B Mitra" panose="00000400000000000000" pitchFamily="2" charset="-78"/>
              </a:rPr>
              <a:t/>
            </a:r>
            <a:br>
              <a:rPr lang="fa-IR" b="0" i="0" smtClean="0">
                <a:solidFill>
                  <a:srgbClr val="000000"/>
                </a:solidFill>
                <a:effectLst/>
                <a:latin typeface="B Mitra" panose="00000400000000000000" pitchFamily="2" charset="-78"/>
                <a:cs typeface="B Mitra" panose="00000400000000000000" pitchFamily="2" charset="-78"/>
              </a:rPr>
            </a:br>
            <a:endParaRPr lang="fa-IR" b="0" i="0" smtClean="0">
              <a:solidFill>
                <a:srgbClr val="000000"/>
              </a:solidFill>
              <a:effectLst/>
              <a:latin typeface="B Mitra" panose="00000400000000000000" pitchFamily="2" charset="-78"/>
              <a:cs typeface="B Mitra" panose="00000400000000000000" pitchFamily="2" charset="-78"/>
            </a:endParaRPr>
          </a:p>
          <a:p>
            <a:pPr marL="0" indent="0" algn="just">
              <a:buNone/>
            </a:pPr>
            <a:r>
              <a:rPr lang="fa-IR" smtClean="0"/>
              <a:t/>
            </a:r>
            <a:br>
              <a:rPr lang="fa-IR" smtClean="0"/>
            </a:br>
            <a:endParaRPr lang="fa-IR"/>
          </a:p>
        </p:txBody>
      </p:sp>
    </p:spTree>
    <p:extLst>
      <p:ext uri="{BB962C8B-B14F-4D97-AF65-F5344CB8AC3E}">
        <p14:creationId xmlns:p14="http://schemas.microsoft.com/office/powerpoint/2010/main" val="2938178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a:solidFill>
                  <a:srgbClr val="FF0000"/>
                </a:solidFill>
                <a:latin typeface="B Mitra" panose="00000400000000000000" pitchFamily="2" charset="-78"/>
                <a:cs typeface="B Mitra" panose="00000400000000000000" pitchFamily="2" charset="-78"/>
              </a:rPr>
              <a:t>روش</a:t>
            </a:r>
            <a:r>
              <a:rPr lang="fa-IR" b="1">
                <a:solidFill>
                  <a:srgbClr val="000000"/>
                </a:solidFill>
                <a:latin typeface="B Mitra" panose="00000400000000000000" pitchFamily="2" charset="-78"/>
                <a:cs typeface="B Mitra" panose="00000400000000000000" pitchFamily="2" charset="-78"/>
              </a:rPr>
              <a:t>: </a:t>
            </a:r>
            <a:r>
              <a:rPr lang="fa-IR">
                <a:solidFill>
                  <a:srgbClr val="000000"/>
                </a:solidFill>
                <a:latin typeface="B Mitra" panose="00000400000000000000" pitchFamily="2" charset="-78"/>
                <a:cs typeface="B Mitra" panose="00000400000000000000" pitchFamily="2" charset="-78"/>
              </a:rPr>
              <a:t>نوع پژوهش پیمايشی و جامعه آماری شامل مديران شاغل در شركتهای مستقر در نواحی صنعتی كرمان و ابزار گردآوری دادهها پرسشنامه است.</a:t>
            </a:r>
          </a:p>
          <a:p>
            <a:endParaRPr lang="fa-IR"/>
          </a:p>
        </p:txBody>
      </p:sp>
      <p:pic>
        <p:nvPicPr>
          <p:cNvPr id="4" name="Picture 3"/>
          <p:cNvPicPr>
            <a:picLocks noChangeAspect="1"/>
          </p:cNvPicPr>
          <p:nvPr/>
        </p:nvPicPr>
        <p:blipFill>
          <a:blip r:embed="rId2"/>
          <a:stretch>
            <a:fillRect/>
          </a:stretch>
        </p:blipFill>
        <p:spPr>
          <a:xfrm>
            <a:off x="2037948" y="3659344"/>
            <a:ext cx="3943350" cy="1162050"/>
          </a:xfrm>
          <a:prstGeom prst="rect">
            <a:avLst/>
          </a:prstGeom>
        </p:spPr>
      </p:pic>
    </p:spTree>
    <p:extLst>
      <p:ext uri="{BB962C8B-B14F-4D97-AF65-F5344CB8AC3E}">
        <p14:creationId xmlns:p14="http://schemas.microsoft.com/office/powerpoint/2010/main" val="174988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 Mitra" panose="00000400000000000000" pitchFamily="2" charset="-78"/>
                <a:cs typeface="B Mitra" panose="00000400000000000000" pitchFamily="2" charset="-78"/>
              </a:rPr>
              <a:t>کنترل استراتژیک و سیاستهای سازمانی</a:t>
            </a:r>
            <a:endParaRPr lang="fa-IR">
              <a:solidFill>
                <a:srgbClr val="FF0000"/>
              </a:solidFill>
            </a:endParaRPr>
          </a:p>
        </p:txBody>
      </p:sp>
      <p:sp>
        <p:nvSpPr>
          <p:cNvPr id="3" name="Content Placeholder 2"/>
          <p:cNvSpPr>
            <a:spLocks noGrp="1"/>
          </p:cNvSpPr>
          <p:nvPr>
            <p:ph idx="1"/>
          </p:nvPr>
        </p:nvSpPr>
        <p:spPr/>
        <p:txBody>
          <a:bodyPr/>
          <a:lstStyle/>
          <a:p>
            <a:pPr algn="just"/>
            <a:r>
              <a:rPr lang="fa-IR" b="1" smtClean="0">
                <a:solidFill>
                  <a:srgbClr val="000000"/>
                </a:solidFill>
                <a:latin typeface="B Mitra" panose="00000400000000000000" pitchFamily="2" charset="-78"/>
                <a:cs typeface="B Mitra" panose="00000400000000000000" pitchFamily="2" charset="-78"/>
              </a:rPr>
              <a:t>. </a:t>
            </a:r>
            <a:r>
              <a:rPr lang="fa-IR">
                <a:solidFill>
                  <a:srgbClr val="000000"/>
                </a:solidFill>
                <a:latin typeface="B Mitra" panose="00000400000000000000" pitchFamily="2" charset="-78"/>
                <a:cs typeface="B Mitra" panose="00000400000000000000" pitchFamily="2" charset="-78"/>
              </a:rPr>
              <a:t>به اعتقاد مالمی و بران ( </a:t>
            </a:r>
            <a:r>
              <a:rPr lang="fa-IR" smtClean="0">
                <a:solidFill>
                  <a:srgbClr val="000000"/>
                </a:solidFill>
                <a:latin typeface="B Mitra" panose="00000400000000000000" pitchFamily="2" charset="-78"/>
                <a:cs typeface="B Mitra" panose="00000400000000000000" pitchFamily="2" charset="-78"/>
              </a:rPr>
              <a:t>2008) كنترل </a:t>
            </a:r>
            <a:r>
              <a:rPr lang="fa-IR">
                <a:solidFill>
                  <a:srgbClr val="000000"/>
                </a:solidFill>
                <a:latin typeface="B Mitra" panose="00000400000000000000" pitchFamily="2" charset="-78"/>
                <a:cs typeface="B Mitra" panose="00000400000000000000" pitchFamily="2" charset="-78"/>
              </a:rPr>
              <a:t>استراتژيك، قواعد، سامانهها، ارزشها، اقدامات و ساير فعالیتهايی كه مديريت میپذيرد، به هدايت رفتار كاركنان در جهت رسیدن به هدفهای سازمانی، بهجای هدفهای شخصی، كمك میكند و میتواند معیارهايی را ارائه كند كه با هدفهای سازمانی مرتبط هستند؛ درنتیجه كنترل فعالیتهای افراد برای اطمینان از اينکه در مسیر نتايج مطلوب سازمانی قرار دارند، میسر میشود. كرتزر و همکاران </a:t>
            </a:r>
            <a:r>
              <a:rPr lang="fa-IR" smtClean="0">
                <a:solidFill>
                  <a:srgbClr val="000000"/>
                </a:solidFill>
                <a:latin typeface="B Mitra" panose="00000400000000000000" pitchFamily="2" charset="-78"/>
                <a:cs typeface="B Mitra" panose="00000400000000000000" pitchFamily="2" charset="-78"/>
              </a:rPr>
              <a:t>(2014) به </a:t>
            </a:r>
            <a:r>
              <a:rPr lang="fa-IR">
                <a:solidFill>
                  <a:srgbClr val="000000"/>
                </a:solidFill>
                <a:latin typeface="B Mitra" panose="00000400000000000000" pitchFamily="2" charset="-78"/>
                <a:cs typeface="B Mitra" panose="00000400000000000000" pitchFamily="2" charset="-78"/>
              </a:rPr>
              <a:t>اين نتیجه رسیدند كه شکلهای مختلف</a:t>
            </a:r>
            <a:r>
              <a:rPr lang="fa-IR"/>
              <a:t> </a:t>
            </a:r>
            <a:r>
              <a:rPr lang="fa-IR">
                <a:solidFill>
                  <a:srgbClr val="000000"/>
                </a:solidFill>
                <a:latin typeface="B Mitra" panose="00000400000000000000" pitchFamily="2" charset="-78"/>
                <a:cs typeface="B Mitra" panose="00000400000000000000" pitchFamily="2" charset="-78"/>
              </a:rPr>
              <a:t>كنترل سازمانی میتوانند اثر اقدامات سیاسی و زيانهای آن را كاهش دهند و احتمال ارزيابی شفاف كاركنان در خصوص هدفهای عملکردی مشخصی را در سازمانهای سیاسی افزايش دهند. </a:t>
            </a:r>
            <a:endParaRPr lang="fa-IR"/>
          </a:p>
          <a:p>
            <a:endParaRPr lang="fa-IR"/>
          </a:p>
        </p:txBody>
      </p:sp>
      <p:sp>
        <p:nvSpPr>
          <p:cNvPr id="4" name="Explosion 1 3"/>
          <p:cNvSpPr/>
          <p:nvPr/>
        </p:nvSpPr>
        <p:spPr>
          <a:xfrm>
            <a:off x="1083211" y="4727991"/>
            <a:ext cx="3291841" cy="1448972"/>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latin typeface="B Mitra" panose="00000400000000000000" pitchFamily="2" charset="-78"/>
                <a:cs typeface="B Mitra" panose="00000400000000000000" pitchFamily="2" charset="-78"/>
              </a:rPr>
              <a:t>هدفهای سازمانی</a:t>
            </a:r>
            <a:endParaRPr lang="fa-IR" sz="2400">
              <a:solidFill>
                <a:srgbClr val="FF0000"/>
              </a:solidFill>
            </a:endParaRPr>
          </a:p>
        </p:txBody>
      </p:sp>
    </p:spTree>
    <p:extLst>
      <p:ext uri="{BB962C8B-B14F-4D97-AF65-F5344CB8AC3E}">
        <p14:creationId xmlns:p14="http://schemas.microsoft.com/office/powerpoint/2010/main" val="1459659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Mitra" panose="00000400000000000000" pitchFamily="2" charset="-78"/>
                <a:cs typeface="B Mitra" panose="00000400000000000000" pitchFamily="2" charset="-78"/>
              </a:rPr>
              <a:t>بر اين اساس، فشار موجود در فرآيند كنترل درنهايت اقدامات سیاسی مديران برای رسیدن به هدفهای شخصی را نابود و يا كاهش میدهد. در اين راه، مديران میانی حتی ممکن است متوجه شوند كه كنترل استراتژيك با درگیرشدن در رفتارهای سیاسی شکلی مداخلهگرانه دارد؛ ازاينرو كنترل استراتژيك، مديران را از سوءاستفادهكردن از قدرتشان بهمنظور بهرهبردن از فرصتهای ايجادشده بر حذر میدارد. چنین كنترلی نشاندهنده قوانین سختگیرانه موردتوافق میان مديران است (</a:t>
            </a:r>
            <a:r>
              <a:rPr lang="en-US" sz="2000" b="0" i="0" smtClean="0">
                <a:solidFill>
                  <a:srgbClr val="000000"/>
                </a:solidFill>
                <a:effectLst/>
                <a:latin typeface="Times New Roman" panose="02020603050405020304" pitchFamily="18" charset="0"/>
              </a:rPr>
              <a:t>Atinc at el,2010</a:t>
            </a:r>
            <a:r>
              <a:rPr lang="fa-IR" sz="2000" b="0" i="0" smtClean="0">
                <a:solidFill>
                  <a:srgbClr val="000000"/>
                </a:solidFill>
                <a:effectLst/>
                <a:latin typeface="Times New Roman" panose="02020603050405020304" pitchFamily="18" charset="0"/>
              </a:rPr>
              <a:t>) </a:t>
            </a:r>
            <a:r>
              <a:rPr lang="fa-IR" b="0" i="0" smtClean="0">
                <a:solidFill>
                  <a:srgbClr val="000000"/>
                </a:solidFill>
                <a:effectLst/>
                <a:latin typeface="B Mitra" panose="00000400000000000000" pitchFamily="2" charset="-78"/>
                <a:cs typeface="B Mitra" panose="00000400000000000000" pitchFamily="2" charset="-78"/>
              </a:rPr>
              <a:t>بر اساس آنچه بیان شد، فرضیه سوم پژوهش به شرح زير خواهد بود</a:t>
            </a:r>
            <a:r>
              <a:rPr lang="fa-IR" smtClean="0"/>
              <a:t> </a:t>
            </a:r>
          </a:p>
          <a:p>
            <a:pPr algn="just"/>
            <a:r>
              <a:rPr lang="fa-IR" smtClean="0"/>
              <a:t/>
            </a:r>
            <a:br>
              <a:rPr lang="fa-IR" smtClean="0"/>
            </a:br>
            <a:endParaRPr lang="fa-IR"/>
          </a:p>
        </p:txBody>
      </p:sp>
    </p:spTree>
    <p:extLst>
      <p:ext uri="{BB962C8B-B14F-4D97-AF65-F5344CB8AC3E}">
        <p14:creationId xmlns:p14="http://schemas.microsoft.com/office/powerpoint/2010/main" val="2665316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 Mitra" panose="00000400000000000000" pitchFamily="2" charset="-78"/>
                <a:cs typeface="B Mitra" panose="00000400000000000000" pitchFamily="2" charset="-78"/>
              </a:rPr>
              <a:t>فرضیه </a:t>
            </a:r>
            <a:r>
              <a:rPr lang="fa-IR" b="1" smtClean="0">
                <a:solidFill>
                  <a:srgbClr val="FF0000"/>
                </a:solidFill>
                <a:latin typeface="B Mitra" panose="00000400000000000000" pitchFamily="2" charset="-78"/>
                <a:cs typeface="B Mitra" panose="00000400000000000000" pitchFamily="2" charset="-78"/>
              </a:rPr>
              <a:t>3</a:t>
            </a:r>
            <a:endParaRPr lang="fa-IR">
              <a:solidFill>
                <a:srgbClr val="FF0000"/>
              </a:solidFill>
            </a:endParaRPr>
          </a:p>
        </p:txBody>
      </p:sp>
      <p:sp>
        <p:nvSpPr>
          <p:cNvPr id="3" name="Content Placeholder 2"/>
          <p:cNvSpPr>
            <a:spLocks noGrp="1"/>
          </p:cNvSpPr>
          <p:nvPr>
            <p:ph idx="1"/>
          </p:nvPr>
        </p:nvSpPr>
        <p:spPr/>
        <p:txBody>
          <a:bodyPr/>
          <a:lstStyle/>
          <a:p>
            <a:pPr algn="ctr"/>
            <a:r>
              <a:rPr lang="fa-IR" b="0" i="0" smtClean="0">
                <a:solidFill>
                  <a:srgbClr val="00B0F0"/>
                </a:solidFill>
                <a:effectLst/>
                <a:latin typeface="B Mitra" panose="00000400000000000000" pitchFamily="2" charset="-78"/>
                <a:cs typeface="B Mitra" panose="00000400000000000000" pitchFamily="2" charset="-78"/>
              </a:rPr>
              <a:t>كنترل استراتژيك بر سیاستهای سازمانی در صنايع كوچك و متوسط مؤثر است</a:t>
            </a:r>
            <a:r>
              <a:rPr lang="fa-IR" b="0" i="0" smtClean="0">
                <a:solidFill>
                  <a:srgbClr val="000000"/>
                </a:solidFill>
                <a:effectLst/>
                <a:latin typeface="B Mitra" panose="00000400000000000000" pitchFamily="2" charset="-78"/>
                <a:cs typeface="B Mitra" panose="00000400000000000000" pitchFamily="2" charset="-78"/>
              </a:rPr>
              <a:t>.</a:t>
            </a:r>
          </a:p>
          <a:p>
            <a:pPr marL="0" indent="0" algn="just">
              <a:buNone/>
            </a:pPr>
            <a:r>
              <a:rPr lang="fa-IR" b="0" i="0" smtClean="0">
                <a:solidFill>
                  <a:srgbClr val="000000"/>
                </a:solidFill>
                <a:effectLst/>
                <a:latin typeface="B Mitra" panose="00000400000000000000" pitchFamily="2" charset="-78"/>
                <a:cs typeface="B Mitra" panose="00000400000000000000" pitchFamily="2" charset="-78"/>
              </a:rPr>
              <a:t/>
            </a:r>
            <a:br>
              <a:rPr lang="fa-IR" b="0" i="0" smtClean="0">
                <a:solidFill>
                  <a:srgbClr val="000000"/>
                </a:solidFill>
                <a:effectLst/>
                <a:latin typeface="B Mitra" panose="00000400000000000000" pitchFamily="2" charset="-78"/>
                <a:cs typeface="B Mitra" panose="00000400000000000000" pitchFamily="2" charset="-78"/>
              </a:rPr>
            </a:br>
            <a:r>
              <a:rPr lang="fa-IR" smtClean="0"/>
              <a:t/>
            </a:r>
            <a:br>
              <a:rPr lang="fa-IR" smtClean="0"/>
            </a:br>
            <a:endParaRPr lang="fa-IR"/>
          </a:p>
        </p:txBody>
      </p:sp>
    </p:spTree>
    <p:extLst>
      <p:ext uri="{BB962C8B-B14F-4D97-AF65-F5344CB8AC3E}">
        <p14:creationId xmlns:p14="http://schemas.microsoft.com/office/powerpoint/2010/main" val="1710835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 Mitra" panose="00000400000000000000" pitchFamily="2" charset="-78"/>
                <a:cs typeface="B Mitra" panose="00000400000000000000" pitchFamily="2" charset="-78"/>
              </a:rPr>
              <a:t>سیاستهای سازمانی و اثربخشی برنامهریزی استراتژیک</a:t>
            </a:r>
            <a:endParaRPr lang="fa-IR">
              <a:solidFill>
                <a:srgbClr val="FF0000"/>
              </a:solidFill>
            </a:endParaRPr>
          </a:p>
        </p:txBody>
      </p:sp>
      <p:sp>
        <p:nvSpPr>
          <p:cNvPr id="3" name="Content Placeholder 2"/>
          <p:cNvSpPr>
            <a:spLocks noGrp="1"/>
          </p:cNvSpPr>
          <p:nvPr>
            <p:ph idx="1"/>
          </p:nvPr>
        </p:nvSpPr>
        <p:spPr/>
        <p:txBody>
          <a:bodyPr/>
          <a:lstStyle/>
          <a:p>
            <a:pPr algn="just"/>
            <a:r>
              <a:rPr lang="fa-IR" b="1" smtClean="0">
                <a:solidFill>
                  <a:srgbClr val="000000"/>
                </a:solidFill>
                <a:latin typeface="B Mitra" panose="00000400000000000000" pitchFamily="2" charset="-78"/>
                <a:cs typeface="B Mitra" panose="00000400000000000000" pitchFamily="2" charset="-78"/>
              </a:rPr>
              <a:t>. </a:t>
            </a:r>
            <a:r>
              <a:rPr lang="fa-IR">
                <a:solidFill>
                  <a:srgbClr val="000000"/>
                </a:solidFill>
                <a:latin typeface="B Mitra" panose="00000400000000000000" pitchFamily="2" charset="-78"/>
                <a:cs typeface="B Mitra" panose="00000400000000000000" pitchFamily="2" charset="-78"/>
              </a:rPr>
              <a:t>سیرين و كوهتاماكی </a:t>
            </a:r>
            <a:r>
              <a:rPr lang="fa-IR" smtClean="0">
                <a:solidFill>
                  <a:srgbClr val="000000"/>
                </a:solidFill>
                <a:latin typeface="B Mitra" panose="00000400000000000000" pitchFamily="2" charset="-78"/>
                <a:cs typeface="B Mitra" panose="00000400000000000000" pitchFamily="2" charset="-78"/>
              </a:rPr>
              <a:t>(2016)نشان </a:t>
            </a:r>
            <a:r>
              <a:rPr lang="fa-IR">
                <a:solidFill>
                  <a:srgbClr val="000000"/>
                </a:solidFill>
                <a:latin typeface="B Mitra" panose="00000400000000000000" pitchFamily="2" charset="-78"/>
                <a:cs typeface="B Mitra" panose="00000400000000000000" pitchFamily="2" charset="-78"/>
              </a:rPr>
              <a:t>دادند كه هر چه سیاستهای سازمانی بیشتر باشد، اجماع میان مديران در مورد مأموريت سازمانی كمتر میشود. بهدلیل آنکه سیاستها زمانگیر هستند، میتوانند به تأخیر در تصمیمگیری و درنتیجه ازدسترفتن فرصتهای مهم و اتلاف منابع سازمان و تأخیر در اجرای استراتژی منجر شوند. مطالعات پیشین به اين نتیجه رسیدند كه سیاستهای سازمانی به شکلی معکوس بر نتايج سازمان اثر میگذارند</a:t>
            </a:r>
            <a:r>
              <a:rPr lang="fa-IR"/>
              <a:t> </a:t>
            </a:r>
          </a:p>
          <a:p>
            <a:endParaRPr lang="fa-IR"/>
          </a:p>
        </p:txBody>
      </p:sp>
      <p:sp>
        <p:nvSpPr>
          <p:cNvPr id="4" name="Flowchart: Process 3"/>
          <p:cNvSpPr/>
          <p:nvPr/>
        </p:nvSpPr>
        <p:spPr>
          <a:xfrm>
            <a:off x="4013981" y="4234375"/>
            <a:ext cx="4164037" cy="175846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latin typeface="B Mitra" panose="00000400000000000000" pitchFamily="2" charset="-78"/>
                <a:cs typeface="B Mitra" panose="00000400000000000000" pitchFamily="2" charset="-78"/>
              </a:rPr>
              <a:t>تأخیر در تصمیمگیری </a:t>
            </a:r>
            <a:endParaRPr lang="fa-IR" sz="2400" smtClean="0">
              <a:solidFill>
                <a:srgbClr val="FF0000"/>
              </a:solidFill>
              <a:latin typeface="B Mitra" panose="00000400000000000000" pitchFamily="2" charset="-78"/>
              <a:cs typeface="B Mitra" panose="00000400000000000000" pitchFamily="2" charset="-78"/>
            </a:endParaRPr>
          </a:p>
          <a:p>
            <a:pPr algn="ctr"/>
            <a:r>
              <a:rPr lang="fa-IR" sz="2400" smtClean="0">
                <a:solidFill>
                  <a:srgbClr val="FF0000"/>
                </a:solidFill>
                <a:latin typeface="B Mitra" panose="00000400000000000000" pitchFamily="2" charset="-78"/>
                <a:cs typeface="B Mitra" panose="00000400000000000000" pitchFamily="2" charset="-78"/>
              </a:rPr>
              <a:t> </a:t>
            </a:r>
            <a:r>
              <a:rPr lang="fa-IR" sz="2400">
                <a:solidFill>
                  <a:srgbClr val="FF0000"/>
                </a:solidFill>
                <a:latin typeface="B Mitra" panose="00000400000000000000" pitchFamily="2" charset="-78"/>
                <a:cs typeface="B Mitra" panose="00000400000000000000" pitchFamily="2" charset="-78"/>
              </a:rPr>
              <a:t>درنتیجه ازدسترفتن فرصتهای مهم </a:t>
            </a:r>
            <a:endParaRPr lang="fa-IR" sz="2400" smtClean="0">
              <a:solidFill>
                <a:srgbClr val="FF0000"/>
              </a:solidFill>
              <a:latin typeface="B Mitra" panose="00000400000000000000" pitchFamily="2" charset="-78"/>
              <a:cs typeface="B Mitra" panose="00000400000000000000" pitchFamily="2" charset="-78"/>
            </a:endParaRPr>
          </a:p>
          <a:p>
            <a:pPr algn="ctr"/>
            <a:r>
              <a:rPr lang="fa-IR" sz="2400" smtClean="0">
                <a:solidFill>
                  <a:srgbClr val="FF0000"/>
                </a:solidFill>
                <a:latin typeface="B Mitra" panose="00000400000000000000" pitchFamily="2" charset="-78"/>
                <a:cs typeface="B Mitra" panose="00000400000000000000" pitchFamily="2" charset="-78"/>
              </a:rPr>
              <a:t> </a:t>
            </a:r>
            <a:r>
              <a:rPr lang="fa-IR" sz="2400">
                <a:solidFill>
                  <a:srgbClr val="FF0000"/>
                </a:solidFill>
                <a:latin typeface="B Mitra" panose="00000400000000000000" pitchFamily="2" charset="-78"/>
                <a:cs typeface="B Mitra" panose="00000400000000000000" pitchFamily="2" charset="-78"/>
              </a:rPr>
              <a:t>اتلاف منابع سازمان </a:t>
            </a:r>
            <a:endParaRPr lang="fa-IR" sz="2400" smtClean="0">
              <a:solidFill>
                <a:srgbClr val="FF0000"/>
              </a:solidFill>
              <a:latin typeface="B Mitra" panose="00000400000000000000" pitchFamily="2" charset="-78"/>
              <a:cs typeface="B Mitra" panose="00000400000000000000" pitchFamily="2" charset="-78"/>
            </a:endParaRPr>
          </a:p>
          <a:p>
            <a:pPr algn="ctr"/>
            <a:r>
              <a:rPr lang="fa-IR" sz="2400" smtClean="0">
                <a:solidFill>
                  <a:srgbClr val="FF0000"/>
                </a:solidFill>
                <a:latin typeface="B Mitra" panose="00000400000000000000" pitchFamily="2" charset="-78"/>
                <a:cs typeface="B Mitra" panose="00000400000000000000" pitchFamily="2" charset="-78"/>
              </a:rPr>
              <a:t> </a:t>
            </a:r>
            <a:r>
              <a:rPr lang="fa-IR" sz="2400">
                <a:solidFill>
                  <a:srgbClr val="FF0000"/>
                </a:solidFill>
                <a:latin typeface="B Mitra" panose="00000400000000000000" pitchFamily="2" charset="-78"/>
                <a:cs typeface="B Mitra" panose="00000400000000000000" pitchFamily="2" charset="-78"/>
              </a:rPr>
              <a:t>تأخیر در اجرای استراتژی</a:t>
            </a:r>
            <a:endParaRPr lang="fa-IR" sz="2400">
              <a:solidFill>
                <a:srgbClr val="FF0000"/>
              </a:solidFill>
            </a:endParaRPr>
          </a:p>
        </p:txBody>
      </p:sp>
    </p:spTree>
    <p:extLst>
      <p:ext uri="{BB962C8B-B14F-4D97-AF65-F5344CB8AC3E}">
        <p14:creationId xmlns:p14="http://schemas.microsoft.com/office/powerpoint/2010/main" val="4240733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Mitra" panose="00000400000000000000" pitchFamily="2" charset="-78"/>
                <a:cs typeface="B Mitra" panose="00000400000000000000" pitchFamily="2" charset="-78"/>
              </a:rPr>
              <a:t>برای مثال، شواهدی وجود دارد كه نشان میدهد رابطه منفی میان سیاستهای سازمانی و عملکرد كلی شركت، عملکرد وظیفه ای، عملکرد طرحهای استراتژيك و عملکرد تصمیمهای استراتژيك وجود دارد. به همین ترتیب، پژوهشهای مديريت پروژه نشان میدهد كه </a:t>
            </a:r>
            <a:r>
              <a:rPr lang="fa-IR" b="0" i="0" smtClean="0">
                <a:solidFill>
                  <a:srgbClr val="FF0000"/>
                </a:solidFill>
                <a:effectLst/>
                <a:latin typeface="B Mitra" panose="00000400000000000000" pitchFamily="2" charset="-78"/>
                <a:cs typeface="B Mitra" panose="00000400000000000000" pitchFamily="2" charset="-78"/>
              </a:rPr>
              <a:t>سیاستها اثری منفی بر نتايج پروژه دارند</a:t>
            </a:r>
            <a:r>
              <a:rPr lang="fa-IR" b="0" i="0" smtClean="0">
                <a:solidFill>
                  <a:srgbClr val="000000"/>
                </a:solidFill>
                <a:effectLst/>
                <a:latin typeface="B Mitra" panose="00000400000000000000" pitchFamily="2" charset="-78"/>
                <a:cs typeface="B Mitra" panose="00000400000000000000" pitchFamily="2" charset="-78"/>
              </a:rPr>
              <a:t>. اين اثر منفی هم در كیفیت و هم كمیت كار تصمیمگیرندگان، اثربخشی اقدامات آنها و اثربخشی تعاملاتشان قابلمشاهده است (</a:t>
            </a:r>
            <a:r>
              <a:rPr lang="en-US" sz="2000" b="0" i="0" smtClean="0">
                <a:solidFill>
                  <a:srgbClr val="000000"/>
                </a:solidFill>
                <a:effectLst/>
                <a:latin typeface="Times New Roman" panose="02020603050405020304" pitchFamily="18" charset="0"/>
              </a:rPr>
              <a:t>Elbana &amp; Child,2007</a:t>
            </a:r>
            <a:r>
              <a:rPr lang="en-US" b="0" i="0" smtClean="0">
                <a:solidFill>
                  <a:srgbClr val="000000"/>
                </a:solidFill>
                <a:effectLst/>
                <a:latin typeface="B Mitra" panose="00000400000000000000" pitchFamily="2" charset="-78"/>
                <a:cs typeface="B Mitra" panose="00000400000000000000" pitchFamily="2" charset="-78"/>
              </a:rPr>
              <a:t>؛( </a:t>
            </a:r>
            <a:r>
              <a:rPr lang="fa-IR" b="0" i="0" smtClean="0">
                <a:solidFill>
                  <a:srgbClr val="000000"/>
                </a:solidFill>
                <a:effectLst/>
                <a:latin typeface="B Mitra" panose="00000400000000000000" pitchFamily="2" charset="-78"/>
                <a:cs typeface="B Mitra" panose="00000400000000000000" pitchFamily="2" charset="-78"/>
              </a:rPr>
              <a:t>بر اين اساس، فرضیه چهارم پژوهش به شرح زير خواهد بود</a:t>
            </a:r>
            <a:r>
              <a:rPr lang="fa-IR" smtClean="0"/>
              <a:t> </a:t>
            </a:r>
          </a:p>
          <a:p>
            <a:pPr marL="0" indent="0" algn="just">
              <a:buNone/>
            </a:pPr>
            <a:r>
              <a:rPr lang="fa-IR" smtClean="0"/>
              <a:t/>
            </a:r>
            <a:br>
              <a:rPr lang="fa-IR" smtClean="0"/>
            </a:br>
            <a:endParaRPr lang="fa-IR"/>
          </a:p>
        </p:txBody>
      </p:sp>
    </p:spTree>
    <p:extLst>
      <p:ext uri="{BB962C8B-B14F-4D97-AF65-F5344CB8AC3E}">
        <p14:creationId xmlns:p14="http://schemas.microsoft.com/office/powerpoint/2010/main" val="3956314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i="0" smtClean="0">
                <a:solidFill>
                  <a:srgbClr val="000000"/>
                </a:solidFill>
                <a:effectLst/>
                <a:latin typeface="B Mitra" panose="00000400000000000000" pitchFamily="2" charset="-78"/>
                <a:cs typeface="B Mitra" panose="00000400000000000000" pitchFamily="2" charset="-78"/>
              </a:rPr>
              <a:t>فرضیه .4</a:t>
            </a:r>
            <a:r>
              <a:rPr lang="fa-IR" b="0" i="0" smtClean="0">
                <a:solidFill>
                  <a:srgbClr val="000000"/>
                </a:solidFill>
                <a:effectLst/>
                <a:latin typeface="B Mitra" panose="00000400000000000000" pitchFamily="2" charset="-78"/>
                <a:cs typeface="B Mitra" panose="00000400000000000000" pitchFamily="2" charset="-78"/>
              </a:rPr>
              <a:t>سیاستهای سازمانی بر اثربخشی برنامهريزی استراتژيك مؤثر است.</a:t>
            </a:r>
          </a:p>
          <a:p>
            <a:pPr algn="just"/>
            <a:r>
              <a:rPr lang="fa-IR" b="0" i="0" smtClean="0">
                <a:solidFill>
                  <a:srgbClr val="000000"/>
                </a:solidFill>
                <a:effectLst/>
                <a:latin typeface="B Mitra" panose="00000400000000000000" pitchFamily="2" charset="-78"/>
                <a:cs typeface="B Mitra" panose="00000400000000000000" pitchFamily="2" charset="-78"/>
              </a:rPr>
              <a:t/>
            </a:r>
            <a:br>
              <a:rPr lang="fa-IR" b="0" i="0" smtClean="0">
                <a:solidFill>
                  <a:srgbClr val="000000"/>
                </a:solidFill>
                <a:effectLst/>
                <a:latin typeface="B Mitra" panose="00000400000000000000" pitchFamily="2" charset="-78"/>
                <a:cs typeface="B Mitra" panose="00000400000000000000" pitchFamily="2" charset="-78"/>
              </a:rPr>
            </a:br>
            <a:endParaRPr lang="fa-IR" smtClean="0"/>
          </a:p>
          <a:p>
            <a:pPr algn="just"/>
            <a:r>
              <a:rPr lang="fa-IR" smtClean="0"/>
              <a:t/>
            </a:r>
            <a:br>
              <a:rPr lang="fa-IR" smtClean="0"/>
            </a:br>
            <a:endParaRPr lang="fa-IR"/>
          </a:p>
        </p:txBody>
      </p:sp>
    </p:spTree>
    <p:extLst>
      <p:ext uri="{BB962C8B-B14F-4D97-AF65-F5344CB8AC3E}">
        <p14:creationId xmlns:p14="http://schemas.microsoft.com/office/powerpoint/2010/main" val="4055977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 Mitra" panose="00000400000000000000" pitchFamily="2" charset="-78"/>
                <a:cs typeface="B Mitra" panose="00000400000000000000" pitchFamily="2" charset="-78"/>
              </a:rPr>
              <a:t>انعطافپذیری استراتژیک و اثربخشی برنامهریزی استراتژیک</a:t>
            </a:r>
            <a:endParaRPr lang="fa-IR">
              <a:solidFill>
                <a:srgbClr val="FF0000"/>
              </a:solidFill>
            </a:endParaRPr>
          </a:p>
        </p:txBody>
      </p:sp>
      <p:sp>
        <p:nvSpPr>
          <p:cNvPr id="3" name="Content Placeholder 2"/>
          <p:cNvSpPr>
            <a:spLocks noGrp="1"/>
          </p:cNvSpPr>
          <p:nvPr>
            <p:ph idx="1"/>
          </p:nvPr>
        </p:nvSpPr>
        <p:spPr/>
        <p:txBody>
          <a:bodyPr/>
          <a:lstStyle/>
          <a:p>
            <a:pPr algn="just"/>
            <a:r>
              <a:rPr lang="fa-IR" b="1" smtClean="0">
                <a:solidFill>
                  <a:srgbClr val="000000"/>
                </a:solidFill>
                <a:latin typeface="B Mitra" panose="00000400000000000000" pitchFamily="2" charset="-78"/>
                <a:cs typeface="B Mitra" panose="00000400000000000000" pitchFamily="2" charset="-78"/>
              </a:rPr>
              <a:t>. </a:t>
            </a:r>
            <a:r>
              <a:rPr lang="fa-IR">
                <a:solidFill>
                  <a:srgbClr val="000000"/>
                </a:solidFill>
                <a:latin typeface="B Mitra" panose="00000400000000000000" pitchFamily="2" charset="-78"/>
                <a:cs typeface="B Mitra" panose="00000400000000000000" pitchFamily="2" charset="-78"/>
              </a:rPr>
              <a:t>سیرين و كوهتاماكی </a:t>
            </a:r>
            <a:r>
              <a:rPr lang="fa-IR" smtClean="0">
                <a:solidFill>
                  <a:srgbClr val="000000"/>
                </a:solidFill>
                <a:latin typeface="B Mitra" panose="00000400000000000000" pitchFamily="2" charset="-78"/>
                <a:cs typeface="B Mitra" panose="00000400000000000000" pitchFamily="2" charset="-78"/>
              </a:rPr>
              <a:t>(2016) نشان </a:t>
            </a:r>
            <a:r>
              <a:rPr lang="fa-IR">
                <a:solidFill>
                  <a:srgbClr val="000000"/>
                </a:solidFill>
                <a:latin typeface="B Mitra" panose="00000400000000000000" pitchFamily="2" charset="-78"/>
                <a:cs typeface="B Mitra" panose="00000400000000000000" pitchFamily="2" charset="-78"/>
              </a:rPr>
              <a:t>دادند كه انعطافپذيری استراتژيك میتواند با ايجاد ارتباط میان سطوح مختلف، سبب بهبود برنامهريزی استراتژيك شود و بهتبع آن مشخصكردن هدفها و دنبالنمودن آنها به شیوهای اثربخش و با استفاده بهینه از منابع به شركتهای كوچك و متوسط كمك میكند. از سويی مشکلات ناشی از رفتارهای سیاسی، اجماع در مورد </a:t>
            </a:r>
            <a:r>
              <a:rPr lang="fa-IR" smtClean="0">
                <a:solidFill>
                  <a:srgbClr val="000000"/>
                </a:solidFill>
                <a:latin typeface="B Mitra" panose="00000400000000000000" pitchFamily="2" charset="-78"/>
                <a:cs typeface="B Mitra" panose="00000400000000000000" pitchFamily="2" charset="-78"/>
              </a:rPr>
              <a:t>مسائل</a:t>
            </a:r>
            <a:r>
              <a:rPr lang="fa-IR">
                <a:solidFill>
                  <a:srgbClr val="000000"/>
                </a:solidFill>
                <a:latin typeface="B Mitra" panose="00000400000000000000" pitchFamily="2" charset="-78"/>
                <a:cs typeface="B Mitra" panose="00000400000000000000" pitchFamily="2" charset="-78"/>
              </a:rPr>
              <a:t> كلیدی استراتژيك و تقسیم مسئولیتپذيری، اجرای اثربخش استراتژی را محدود كند</a:t>
            </a:r>
            <a:endParaRPr lang="fa-IR"/>
          </a:p>
        </p:txBody>
      </p:sp>
      <p:sp>
        <p:nvSpPr>
          <p:cNvPr id="4" name="Flowchart: Process 3"/>
          <p:cNvSpPr/>
          <p:nvPr/>
        </p:nvSpPr>
        <p:spPr>
          <a:xfrm>
            <a:off x="1364566" y="4783015"/>
            <a:ext cx="2419643" cy="815927"/>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latin typeface="B Mitra" panose="00000400000000000000" pitchFamily="2" charset="-78"/>
                <a:cs typeface="B Mitra" panose="00000400000000000000" pitchFamily="2" charset="-78"/>
              </a:rPr>
              <a:t>استفاده بهینه از منابع</a:t>
            </a:r>
            <a:endParaRPr lang="fa-IR" sz="2400">
              <a:solidFill>
                <a:srgbClr val="FF0000"/>
              </a:solidFill>
            </a:endParaRPr>
          </a:p>
        </p:txBody>
      </p:sp>
    </p:spTree>
    <p:extLst>
      <p:ext uri="{BB962C8B-B14F-4D97-AF65-F5344CB8AC3E}">
        <p14:creationId xmlns:p14="http://schemas.microsoft.com/office/powerpoint/2010/main" val="899308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Mitra" panose="00000400000000000000" pitchFamily="2" charset="-78"/>
                <a:cs typeface="B Mitra" panose="00000400000000000000" pitchFamily="2" charset="-78"/>
              </a:rPr>
              <a:t>. به اعتقاد ويچیاتو (2015) انعطافپذيری استراتژيك نقش زيادی در اثربخشی برنامهريزی استراتژيك شركتها دارد. بیشتر شركتهای تولیدی كوچك سامانهها و رويههای سادهای دارند كه انعطافپذيری، بازخورد فوری، فهم بهتر و پاسخ سريعتر به نیازهای مصرفكننده را دربردارد. كارمندان شركتهای تولیدی كوچك اختیارها و مسئولیتهای مشخصی در حوزه كاری خود دارند كه باعث بهوجودآمدن پیوستگی و بالابردن هدفهای مشترک بین نیروی كار میشود و اين به نوبه خود باعث میشود تا مطمئن شوند كه كار بهخوبی انجام شده است. با توجه به اين توضیحات، فرضیه پنجم پژوهش بهصورت زير ارائه میشود</a:t>
            </a:r>
            <a:r>
              <a:rPr lang="fa-IR" smtClean="0"/>
              <a:t> </a:t>
            </a:r>
          </a:p>
          <a:p>
            <a:pPr algn="just"/>
            <a:r>
              <a:rPr lang="fa-IR" smtClean="0"/>
              <a:t/>
            </a:r>
            <a:br>
              <a:rPr lang="fa-IR" smtClean="0"/>
            </a:br>
            <a:endParaRPr lang="fa-IR"/>
          </a:p>
        </p:txBody>
      </p:sp>
      <p:sp>
        <p:nvSpPr>
          <p:cNvPr id="4" name="Flowchart: Process 3"/>
          <p:cNvSpPr/>
          <p:nvPr/>
        </p:nvSpPr>
        <p:spPr>
          <a:xfrm>
            <a:off x="4515729" y="4881489"/>
            <a:ext cx="3601329" cy="984739"/>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latin typeface="B Mitra" panose="00000400000000000000" pitchFamily="2" charset="-78"/>
                <a:cs typeface="B Mitra" panose="00000400000000000000" pitchFamily="2" charset="-78"/>
              </a:rPr>
              <a:t>به وجودآمدن </a:t>
            </a:r>
            <a:r>
              <a:rPr lang="fa-IR" sz="2000">
                <a:solidFill>
                  <a:srgbClr val="FF0000"/>
                </a:solidFill>
                <a:latin typeface="B Mitra" panose="00000400000000000000" pitchFamily="2" charset="-78"/>
                <a:cs typeface="B Mitra" panose="00000400000000000000" pitchFamily="2" charset="-78"/>
              </a:rPr>
              <a:t>پیوستگی و بالابردن هدفهای مشترک بین نیروی كار</a:t>
            </a:r>
            <a:endParaRPr lang="fa-IR" sz="2000">
              <a:solidFill>
                <a:srgbClr val="FF0000"/>
              </a:solidFill>
            </a:endParaRPr>
          </a:p>
        </p:txBody>
      </p:sp>
    </p:spTree>
    <p:extLst>
      <p:ext uri="{BB962C8B-B14F-4D97-AF65-F5344CB8AC3E}">
        <p14:creationId xmlns:p14="http://schemas.microsoft.com/office/powerpoint/2010/main" val="1655341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 Mitra" panose="00000400000000000000" pitchFamily="2" charset="-78"/>
                <a:cs typeface="B Mitra" panose="00000400000000000000" pitchFamily="2" charset="-78"/>
              </a:rPr>
              <a:t>فرضیه </a:t>
            </a:r>
            <a:r>
              <a:rPr lang="fa-IR" b="1" smtClean="0">
                <a:solidFill>
                  <a:srgbClr val="FF0000"/>
                </a:solidFill>
                <a:latin typeface="B Mitra" panose="00000400000000000000" pitchFamily="2" charset="-78"/>
                <a:cs typeface="B Mitra" panose="00000400000000000000" pitchFamily="2" charset="-78"/>
              </a:rPr>
              <a:t>5</a:t>
            </a:r>
            <a:endParaRPr lang="fa-IR">
              <a:solidFill>
                <a:srgbClr val="FF0000"/>
              </a:solidFill>
            </a:endParaRPr>
          </a:p>
        </p:txBody>
      </p:sp>
      <p:sp>
        <p:nvSpPr>
          <p:cNvPr id="3" name="Content Placeholder 2"/>
          <p:cNvSpPr>
            <a:spLocks noGrp="1"/>
          </p:cNvSpPr>
          <p:nvPr>
            <p:ph idx="1"/>
          </p:nvPr>
        </p:nvSpPr>
        <p:spPr/>
        <p:txBody>
          <a:bodyPr/>
          <a:lstStyle/>
          <a:p>
            <a:pPr algn="ctr"/>
            <a:r>
              <a:rPr lang="fa-IR" b="0" i="0" smtClean="0">
                <a:solidFill>
                  <a:srgbClr val="00B0F0"/>
                </a:solidFill>
                <a:effectLst/>
                <a:latin typeface="B Mitra" panose="00000400000000000000" pitchFamily="2" charset="-78"/>
                <a:cs typeface="B Mitra" panose="00000400000000000000" pitchFamily="2" charset="-78"/>
              </a:rPr>
              <a:t>انعطافپذيری استراتژيك بر اثربخشی برنامه ريزی استراتژيك مؤثر است</a:t>
            </a:r>
            <a:r>
              <a:rPr lang="fa-IR" smtClean="0">
                <a:solidFill>
                  <a:srgbClr val="00B0F0"/>
                </a:solidFill>
              </a:rPr>
              <a:t> </a:t>
            </a:r>
            <a:r>
              <a:rPr lang="fa-IR" smtClean="0"/>
              <a:t/>
            </a:r>
            <a:br>
              <a:rPr lang="fa-IR" smtClean="0"/>
            </a:br>
            <a:endParaRPr lang="fa-IR"/>
          </a:p>
        </p:txBody>
      </p:sp>
    </p:spTree>
    <p:extLst>
      <p:ext uri="{BB962C8B-B14F-4D97-AF65-F5344CB8AC3E}">
        <p14:creationId xmlns:p14="http://schemas.microsoft.com/office/powerpoint/2010/main" val="4064246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236019" y="2318199"/>
            <a:ext cx="7719961" cy="3036518"/>
          </a:xfrm>
          <a:prstGeom prst="rect">
            <a:avLst/>
          </a:prstGeom>
        </p:spPr>
      </p:pic>
    </p:spTree>
    <p:extLst>
      <p:ext uri="{BB962C8B-B14F-4D97-AF65-F5344CB8AC3E}">
        <p14:creationId xmlns:p14="http://schemas.microsoft.com/office/powerpoint/2010/main" val="2383086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smtClean="0">
                <a:solidFill>
                  <a:srgbClr val="FF0000"/>
                </a:solidFill>
                <a:latin typeface="B Mitra" panose="00000400000000000000" pitchFamily="2" charset="-78"/>
                <a:cs typeface="B Mitra" panose="00000400000000000000" pitchFamily="2" charset="-78"/>
              </a:rPr>
              <a:t>یافته ها</a:t>
            </a:r>
            <a:r>
              <a:rPr lang="fa-IR" b="1">
                <a:solidFill>
                  <a:srgbClr val="000000"/>
                </a:solidFill>
                <a:latin typeface="B Mitra" panose="00000400000000000000" pitchFamily="2" charset="-78"/>
                <a:cs typeface="B Mitra" panose="00000400000000000000" pitchFamily="2" charset="-78"/>
              </a:rPr>
              <a:t>: </a:t>
            </a:r>
            <a:r>
              <a:rPr lang="fa-IR">
                <a:solidFill>
                  <a:srgbClr val="000000"/>
                </a:solidFill>
                <a:latin typeface="B Mitra" panose="00000400000000000000" pitchFamily="2" charset="-78"/>
                <a:cs typeface="B Mitra" panose="00000400000000000000" pitchFamily="2" charset="-78"/>
              </a:rPr>
              <a:t>نتايج حاكی از آن است كه اختیار مديران بر انعطافپذيری استراتژيك مؤثر است؛ اما بر سیاستهای سازمانی اثری ندارد.</a:t>
            </a:r>
          </a:p>
          <a:p>
            <a:endParaRPr lang="fa-IR"/>
          </a:p>
        </p:txBody>
      </p:sp>
      <p:pic>
        <p:nvPicPr>
          <p:cNvPr id="4" name="Picture 3"/>
          <p:cNvPicPr>
            <a:picLocks noChangeAspect="1"/>
          </p:cNvPicPr>
          <p:nvPr/>
        </p:nvPicPr>
        <p:blipFill>
          <a:blip r:embed="rId2"/>
          <a:stretch>
            <a:fillRect/>
          </a:stretch>
        </p:blipFill>
        <p:spPr>
          <a:xfrm>
            <a:off x="2902844" y="3710725"/>
            <a:ext cx="2857500" cy="1600200"/>
          </a:xfrm>
          <a:prstGeom prst="rect">
            <a:avLst/>
          </a:prstGeom>
        </p:spPr>
      </p:pic>
    </p:spTree>
    <p:extLst>
      <p:ext uri="{BB962C8B-B14F-4D97-AF65-F5344CB8AC3E}">
        <p14:creationId xmlns:p14="http://schemas.microsoft.com/office/powerpoint/2010/main" val="878435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 Mitra" panose="00000400000000000000" pitchFamily="2" charset="-78"/>
                <a:cs typeface="B Mitra" panose="00000400000000000000" pitchFamily="2" charset="-78"/>
              </a:rPr>
              <a:t>4-روش شناسی پژوهش</a:t>
            </a:r>
            <a:endParaRPr lang="fa-IR">
              <a:solidFill>
                <a:srgbClr val="FF0000"/>
              </a:solidFill>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Mitra" panose="00000400000000000000" pitchFamily="2" charset="-78"/>
                <a:cs typeface="B Mitra" panose="00000400000000000000" pitchFamily="2" charset="-78"/>
              </a:rPr>
              <a:t>پژوهش حاضر از نظر هدف، كاربردی و به لحاظ روش از نوع پیمايشی است. جامعه آماری پژوهش شامل مديران شاغل در شركتهای مستقر در نواحی صنعتی كرمان است. ابزار گردآوری دادهها پرسشنامه است كه از دو قسمت سؤالهای جمعیتشناختی و سؤالهای مربوط به متغیرهای پژوهش تشکیل شده است. </a:t>
            </a:r>
            <a:r>
              <a:rPr lang="fa-IR" b="0" i="0" smtClean="0">
                <a:solidFill>
                  <a:srgbClr val="00B0F0"/>
                </a:solidFill>
                <a:effectLst/>
                <a:latin typeface="B Mitra" panose="00000400000000000000" pitchFamily="2" charset="-78"/>
                <a:cs typeface="B Mitra" panose="00000400000000000000" pitchFamily="2" charset="-78"/>
              </a:rPr>
              <a:t>اختیار مديران </a:t>
            </a:r>
            <a:r>
              <a:rPr lang="fa-IR" b="0" i="0" smtClean="0">
                <a:solidFill>
                  <a:srgbClr val="000000"/>
                </a:solidFill>
                <a:effectLst/>
                <a:latin typeface="B Mitra" panose="00000400000000000000" pitchFamily="2" charset="-78"/>
                <a:cs typeface="B Mitra" panose="00000400000000000000" pitchFamily="2" charset="-78"/>
              </a:rPr>
              <a:t>از طريق </a:t>
            </a:r>
            <a:r>
              <a:rPr lang="fa-IR" b="0" i="0" smtClean="0">
                <a:solidFill>
                  <a:srgbClr val="FF0000"/>
                </a:solidFill>
                <a:effectLst/>
                <a:latin typeface="B Mitra" panose="00000400000000000000" pitchFamily="2" charset="-78"/>
                <a:cs typeface="B Mitra" panose="00000400000000000000" pitchFamily="2" charset="-78"/>
              </a:rPr>
              <a:t>سه </a:t>
            </a:r>
            <a:r>
              <a:rPr lang="fa-IR" b="0" i="0" smtClean="0">
                <a:solidFill>
                  <a:srgbClr val="000000"/>
                </a:solidFill>
                <a:effectLst/>
                <a:latin typeface="B Mitra" panose="00000400000000000000" pitchFamily="2" charset="-78"/>
                <a:cs typeface="B Mitra" panose="00000400000000000000" pitchFamily="2" charset="-78"/>
              </a:rPr>
              <a:t>سؤال، </a:t>
            </a:r>
            <a:r>
              <a:rPr lang="fa-IR" b="0" i="0" smtClean="0">
                <a:solidFill>
                  <a:srgbClr val="00B0F0"/>
                </a:solidFill>
                <a:effectLst/>
                <a:latin typeface="B Mitra" panose="00000400000000000000" pitchFamily="2" charset="-78"/>
                <a:cs typeface="B Mitra" panose="00000400000000000000" pitchFamily="2" charset="-78"/>
              </a:rPr>
              <a:t>كنترل استراتژيك </a:t>
            </a:r>
            <a:r>
              <a:rPr lang="fa-IR" b="0" i="0" smtClean="0">
                <a:solidFill>
                  <a:srgbClr val="000000"/>
                </a:solidFill>
                <a:effectLst/>
                <a:latin typeface="B Mitra" panose="00000400000000000000" pitchFamily="2" charset="-78"/>
                <a:cs typeface="B Mitra" panose="00000400000000000000" pitchFamily="2" charset="-78"/>
              </a:rPr>
              <a:t>از طريق</a:t>
            </a:r>
            <a:r>
              <a:rPr lang="fa-IR" b="0" i="0" smtClean="0">
                <a:solidFill>
                  <a:srgbClr val="FF0000"/>
                </a:solidFill>
                <a:effectLst/>
                <a:latin typeface="B Mitra" panose="00000400000000000000" pitchFamily="2" charset="-78"/>
                <a:cs typeface="B Mitra" panose="00000400000000000000" pitchFamily="2" charset="-78"/>
              </a:rPr>
              <a:t> سه </a:t>
            </a:r>
            <a:r>
              <a:rPr lang="fa-IR" b="0" i="0" smtClean="0">
                <a:solidFill>
                  <a:srgbClr val="000000"/>
                </a:solidFill>
                <a:effectLst/>
                <a:latin typeface="B Mitra" panose="00000400000000000000" pitchFamily="2" charset="-78"/>
                <a:cs typeface="B Mitra" panose="00000400000000000000" pitchFamily="2" charset="-78"/>
              </a:rPr>
              <a:t>سؤال، </a:t>
            </a:r>
            <a:r>
              <a:rPr lang="fa-IR" b="0" i="0" smtClean="0">
                <a:solidFill>
                  <a:srgbClr val="00B0F0"/>
                </a:solidFill>
                <a:effectLst/>
                <a:latin typeface="B Mitra" panose="00000400000000000000" pitchFamily="2" charset="-78"/>
                <a:cs typeface="B Mitra" panose="00000400000000000000" pitchFamily="2" charset="-78"/>
              </a:rPr>
              <a:t>سیاستهای سازمانی </a:t>
            </a:r>
            <a:r>
              <a:rPr lang="fa-IR" b="0" i="0" smtClean="0">
                <a:solidFill>
                  <a:srgbClr val="000000"/>
                </a:solidFill>
                <a:effectLst/>
                <a:latin typeface="B Mitra" panose="00000400000000000000" pitchFamily="2" charset="-78"/>
                <a:cs typeface="B Mitra" panose="00000400000000000000" pitchFamily="2" charset="-78"/>
              </a:rPr>
              <a:t>از طريق </a:t>
            </a:r>
            <a:r>
              <a:rPr lang="fa-IR" b="0" i="0" smtClean="0">
                <a:solidFill>
                  <a:srgbClr val="FF0000"/>
                </a:solidFill>
                <a:effectLst/>
                <a:latin typeface="B Mitra" panose="00000400000000000000" pitchFamily="2" charset="-78"/>
                <a:cs typeface="B Mitra" panose="00000400000000000000" pitchFamily="2" charset="-78"/>
              </a:rPr>
              <a:t>پنج </a:t>
            </a:r>
            <a:r>
              <a:rPr lang="fa-IR" b="0" i="0" smtClean="0">
                <a:solidFill>
                  <a:srgbClr val="000000"/>
                </a:solidFill>
                <a:effectLst/>
                <a:latin typeface="B Mitra" panose="00000400000000000000" pitchFamily="2" charset="-78"/>
                <a:cs typeface="B Mitra" panose="00000400000000000000" pitchFamily="2" charset="-78"/>
              </a:rPr>
              <a:t>سؤال و </a:t>
            </a:r>
            <a:r>
              <a:rPr lang="fa-IR" b="0" i="0" smtClean="0">
                <a:solidFill>
                  <a:srgbClr val="00B0F0"/>
                </a:solidFill>
                <a:effectLst/>
                <a:latin typeface="B Mitra" panose="00000400000000000000" pitchFamily="2" charset="-78"/>
                <a:cs typeface="B Mitra" panose="00000400000000000000" pitchFamily="2" charset="-78"/>
              </a:rPr>
              <a:t>اثربخشی برنامه</a:t>
            </a:r>
            <a:r>
              <a:rPr lang="fa-IR" b="0" i="0" smtClean="0">
                <a:solidFill>
                  <a:srgbClr val="00B0F0"/>
                </a:solidFill>
                <a:effectLst/>
                <a:latin typeface="Times New Roman" panose="02020603050405020304" pitchFamily="18" charset="0"/>
              </a:rPr>
              <a:t>- </a:t>
            </a:r>
            <a:r>
              <a:rPr lang="fa-IR" b="0" i="0" smtClean="0">
                <a:solidFill>
                  <a:srgbClr val="00B0F0"/>
                </a:solidFill>
                <a:effectLst/>
                <a:latin typeface="B Mitra" panose="00000400000000000000" pitchFamily="2" charset="-78"/>
                <a:cs typeface="B Mitra" panose="00000400000000000000" pitchFamily="2" charset="-78"/>
              </a:rPr>
              <a:t>ريزی استراتژيك </a:t>
            </a:r>
            <a:r>
              <a:rPr lang="fa-IR" b="0" i="0" smtClean="0">
                <a:solidFill>
                  <a:srgbClr val="000000"/>
                </a:solidFill>
                <a:effectLst/>
                <a:latin typeface="B Mitra" panose="00000400000000000000" pitchFamily="2" charset="-78"/>
                <a:cs typeface="B Mitra" panose="00000400000000000000" pitchFamily="2" charset="-78"/>
              </a:rPr>
              <a:t>از طريق </a:t>
            </a:r>
            <a:r>
              <a:rPr lang="fa-IR" b="0" i="0" smtClean="0">
                <a:solidFill>
                  <a:srgbClr val="FF0000"/>
                </a:solidFill>
                <a:effectLst/>
                <a:latin typeface="B Mitra" panose="00000400000000000000" pitchFamily="2" charset="-78"/>
                <a:cs typeface="B Mitra" panose="00000400000000000000" pitchFamily="2" charset="-78"/>
              </a:rPr>
              <a:t>6 </a:t>
            </a:r>
            <a:r>
              <a:rPr lang="fa-IR" b="0" i="0" smtClean="0">
                <a:solidFill>
                  <a:srgbClr val="000000"/>
                </a:solidFill>
                <a:effectLst/>
                <a:latin typeface="B Mitra" panose="00000400000000000000" pitchFamily="2" charset="-78"/>
                <a:cs typeface="B Mitra" panose="00000400000000000000" pitchFamily="2" charset="-78"/>
              </a:rPr>
              <a:t>سؤال پرسشنامه اقتباس شده از پژوهش البانا (2016)مورد سنجش قرار گرفتند</a:t>
            </a:r>
            <a:r>
              <a:rPr lang="fa-IR" smtClean="0"/>
              <a:t> </a:t>
            </a:r>
          </a:p>
          <a:p>
            <a:pPr algn="just"/>
            <a:r>
              <a:rPr lang="fa-IR" smtClean="0"/>
              <a:t/>
            </a:r>
            <a:br>
              <a:rPr lang="fa-IR" smtClean="0"/>
            </a:br>
            <a:endParaRPr lang="fa-IR"/>
          </a:p>
        </p:txBody>
      </p:sp>
      <p:pic>
        <p:nvPicPr>
          <p:cNvPr id="4" name="Picture 3"/>
          <p:cNvPicPr>
            <a:picLocks noChangeAspect="1"/>
          </p:cNvPicPr>
          <p:nvPr/>
        </p:nvPicPr>
        <p:blipFill>
          <a:blip r:embed="rId2"/>
          <a:stretch>
            <a:fillRect/>
          </a:stretch>
        </p:blipFill>
        <p:spPr>
          <a:xfrm>
            <a:off x="1481064" y="4376738"/>
            <a:ext cx="2533650" cy="1800225"/>
          </a:xfrm>
          <a:prstGeom prst="rect">
            <a:avLst/>
          </a:prstGeom>
        </p:spPr>
      </p:pic>
    </p:spTree>
    <p:extLst>
      <p:ext uri="{BB962C8B-B14F-4D97-AF65-F5344CB8AC3E}">
        <p14:creationId xmlns:p14="http://schemas.microsoft.com/office/powerpoint/2010/main" val="2807771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Mitra" panose="00000400000000000000" pitchFamily="2" charset="-78"/>
                <a:cs typeface="B Mitra" panose="00000400000000000000" pitchFamily="2" charset="-78"/>
              </a:rPr>
              <a:t>در اين مطالعه انعطافپذيری استراتژيك از طريق شش سؤال پرسشنامه اقتباسشده از پژوهش يانگ و همکاران (2015) سنجیده شد. با توجه به هدف اين پژوهش، از پاسخدهندگان خواسته شد درصورتیكه شركت محل كار آنها دارای برنامه استراتژيك است به سؤالها پاسخ دهند. تاكنون 731واحد در داخل و خارج از شهرکها و نواحی صنعتی كرمان ثبت شده است و بهدلیل گستردگی شركتهای مختلف و عدمدسترسی به تمامی شركتهای مرتبط و همچنین عدماطلاع از اينکه آيا اين شركتها دارای برنامه استراتژيك</a:t>
            </a:r>
            <a:r>
              <a:rPr lang="fa-IR" smtClean="0"/>
              <a:t>  </a:t>
            </a:r>
            <a:r>
              <a:rPr lang="fa-IR" b="0" i="0" smtClean="0">
                <a:solidFill>
                  <a:srgbClr val="000000"/>
                </a:solidFill>
                <a:effectLst/>
                <a:latin typeface="B Mitra" panose="00000400000000000000" pitchFamily="2" charset="-78"/>
                <a:cs typeface="B Mitra" panose="00000400000000000000" pitchFamily="2" charset="-78"/>
              </a:rPr>
              <a:t>هستند يا خیر، نمونهگیری آماری بهصورت تصادفی ساده انجام شد. نمونه موردبررسی در اين پژوهش با توجه به توضیحات بالا 72نفر است. گويههای پرسشنامه به همراه روايی و پايايی آنها در جدول ،1ارائه شده ست</a:t>
            </a:r>
            <a:r>
              <a:rPr lang="fa-IR" smtClean="0"/>
              <a:t> </a:t>
            </a:r>
          </a:p>
          <a:p>
            <a:pPr algn="just"/>
            <a:r>
              <a:rPr lang="fa-IR" smtClean="0"/>
              <a:t/>
            </a:r>
            <a:br>
              <a:rPr lang="fa-IR" smtClean="0"/>
            </a:br>
            <a:endParaRPr lang="fa-IR"/>
          </a:p>
        </p:txBody>
      </p:sp>
      <p:pic>
        <p:nvPicPr>
          <p:cNvPr id="4" name="Picture 3"/>
          <p:cNvPicPr>
            <a:picLocks noChangeAspect="1"/>
          </p:cNvPicPr>
          <p:nvPr/>
        </p:nvPicPr>
        <p:blipFill>
          <a:blip r:embed="rId2"/>
          <a:stretch>
            <a:fillRect/>
          </a:stretch>
        </p:blipFill>
        <p:spPr>
          <a:xfrm>
            <a:off x="1562173" y="4768850"/>
            <a:ext cx="2962275" cy="1543050"/>
          </a:xfrm>
          <a:prstGeom prst="rect">
            <a:avLst/>
          </a:prstGeom>
        </p:spPr>
      </p:pic>
    </p:spTree>
    <p:extLst>
      <p:ext uri="{BB962C8B-B14F-4D97-AF65-F5344CB8AC3E}">
        <p14:creationId xmlns:p14="http://schemas.microsoft.com/office/powerpoint/2010/main" val="3857470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62094"/>
            <a:ext cx="10515600" cy="1325563"/>
          </a:xfrm>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004551" y="837127"/>
            <a:ext cx="10187189" cy="5339836"/>
          </a:xfrm>
          <a:prstGeom prst="rect">
            <a:avLst/>
          </a:prstGeom>
        </p:spPr>
      </p:pic>
    </p:spTree>
    <p:extLst>
      <p:ext uri="{BB962C8B-B14F-4D97-AF65-F5344CB8AC3E}">
        <p14:creationId xmlns:p14="http://schemas.microsoft.com/office/powerpoint/2010/main" val="3046439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223493" y="643944"/>
            <a:ext cx="10254080" cy="5507183"/>
          </a:xfrm>
          <a:prstGeom prst="rect">
            <a:avLst/>
          </a:prstGeom>
        </p:spPr>
      </p:pic>
    </p:spTree>
    <p:extLst>
      <p:ext uri="{BB962C8B-B14F-4D97-AF65-F5344CB8AC3E}">
        <p14:creationId xmlns:p14="http://schemas.microsoft.com/office/powerpoint/2010/main" val="510579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3109944" y="691986"/>
            <a:ext cx="7528005" cy="5484977"/>
          </a:xfrm>
          <a:prstGeom prst="rect">
            <a:avLst/>
          </a:prstGeom>
        </p:spPr>
      </p:pic>
    </p:spTree>
    <p:extLst>
      <p:ext uri="{BB962C8B-B14F-4D97-AF65-F5344CB8AC3E}">
        <p14:creationId xmlns:p14="http://schemas.microsoft.com/office/powerpoint/2010/main" val="3872885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 Mitra" panose="00000400000000000000" pitchFamily="2" charset="-78"/>
                <a:cs typeface="B Mitra" panose="00000400000000000000" pitchFamily="2" charset="-78"/>
              </a:rPr>
              <a:t>تحلیل داده ها با روش الگوی معادلات ساختاری</a:t>
            </a:r>
            <a:endParaRPr lang="fa-IR">
              <a:solidFill>
                <a:srgbClr val="FF0000"/>
              </a:solidFill>
            </a:endParaRPr>
          </a:p>
        </p:txBody>
      </p:sp>
      <p:sp>
        <p:nvSpPr>
          <p:cNvPr id="3" name="Content Placeholder 2"/>
          <p:cNvSpPr>
            <a:spLocks noGrp="1"/>
          </p:cNvSpPr>
          <p:nvPr>
            <p:ph idx="1"/>
          </p:nvPr>
        </p:nvSpPr>
        <p:spPr/>
        <p:txBody>
          <a:bodyPr/>
          <a:lstStyle/>
          <a:p>
            <a:pPr algn="just"/>
            <a:r>
              <a:rPr lang="fa-IR" sz="2400" b="1" i="0" smtClean="0">
                <a:solidFill>
                  <a:srgbClr val="000000"/>
                </a:solidFill>
                <a:effectLst/>
                <a:latin typeface="B Mitra" panose="00000400000000000000" pitchFamily="2" charset="-78"/>
                <a:cs typeface="B Mitra" panose="00000400000000000000" pitchFamily="2" charset="-78"/>
              </a:rPr>
              <a:t>. </a:t>
            </a:r>
            <a:r>
              <a:rPr lang="fa-IR" b="0" i="0" smtClean="0">
                <a:solidFill>
                  <a:srgbClr val="000000"/>
                </a:solidFill>
                <a:effectLst/>
                <a:latin typeface="B Mitra" panose="00000400000000000000" pitchFamily="2" charset="-78"/>
                <a:cs typeface="B Mitra" panose="00000400000000000000" pitchFamily="2" charset="-78"/>
              </a:rPr>
              <a:t>در اين قسمت با استفاده از الگوی معادلات ساختاری (</a:t>
            </a:r>
            <a:r>
              <a:rPr lang="en-US" sz="2000" b="0" i="0" smtClean="0">
                <a:solidFill>
                  <a:srgbClr val="000000"/>
                </a:solidFill>
                <a:effectLst/>
                <a:latin typeface="Times New Roman" panose="02020603050405020304" pitchFamily="18" charset="0"/>
              </a:rPr>
              <a:t>SEM</a:t>
            </a:r>
            <a:r>
              <a:rPr lang="fa-IR" sz="2000" b="0" i="0" smtClean="0">
                <a:solidFill>
                  <a:srgbClr val="000000"/>
                </a:solidFill>
                <a:effectLst/>
                <a:latin typeface="Times New Roman" panose="02020603050405020304" pitchFamily="18" charset="0"/>
              </a:rPr>
              <a:t>) </a:t>
            </a:r>
            <a:r>
              <a:rPr lang="fa-IR" b="0" i="0" smtClean="0">
                <a:solidFill>
                  <a:srgbClr val="000000"/>
                </a:solidFill>
                <a:effectLst/>
                <a:latin typeface="B Mitra" panose="00000400000000000000" pitchFamily="2" charset="-78"/>
                <a:cs typeface="B Mitra" panose="00000400000000000000" pitchFamily="2" charset="-78"/>
              </a:rPr>
              <a:t>بنرای بررسی دقیقتر فرضیه های پژوهش از رويکرد حداقل مربعات جزئی (</a:t>
            </a:r>
            <a:r>
              <a:rPr lang="fa-IR" sz="1400" b="0" i="0" smtClean="0">
                <a:solidFill>
                  <a:srgbClr val="000000"/>
                </a:solidFill>
                <a:effectLst/>
                <a:latin typeface="B Mitra" panose="00000400000000000000" pitchFamily="2" charset="-78"/>
                <a:cs typeface="B Mitra" panose="00000400000000000000" pitchFamily="2" charset="-78"/>
              </a:rPr>
              <a:t>2</a:t>
            </a:r>
            <a:r>
              <a:rPr lang="en-US" sz="2000" b="0" i="0" smtClean="0">
                <a:solidFill>
                  <a:srgbClr val="000000"/>
                </a:solidFill>
                <a:effectLst/>
                <a:latin typeface="Times New Roman" panose="02020603050405020304" pitchFamily="18" charset="0"/>
              </a:rPr>
              <a:t>PLS</a:t>
            </a:r>
            <a:r>
              <a:rPr lang="fa-IR" sz="2000" b="0" i="0" smtClean="0">
                <a:solidFill>
                  <a:srgbClr val="000000"/>
                </a:solidFill>
                <a:effectLst/>
                <a:latin typeface="Times New Roman" panose="02020603050405020304" pitchFamily="18" charset="0"/>
              </a:rPr>
              <a:t>)</a:t>
            </a:r>
            <a:r>
              <a:rPr lang="fa-IR" b="0" i="0" smtClean="0">
                <a:solidFill>
                  <a:srgbClr val="000000"/>
                </a:solidFill>
                <a:effectLst/>
                <a:latin typeface="B Mitra" panose="00000400000000000000" pitchFamily="2" charset="-78"/>
                <a:cs typeface="B Mitra" panose="00000400000000000000" pitchFamily="2" charset="-78"/>
              </a:rPr>
              <a:t>با نرمافزار </a:t>
            </a:r>
            <a:r>
              <a:rPr lang="en-US" sz="2000" b="0" i="0" smtClean="0">
                <a:solidFill>
                  <a:srgbClr val="000000"/>
                </a:solidFill>
                <a:effectLst/>
                <a:latin typeface="Times New Roman" panose="02020603050405020304" pitchFamily="18" charset="0"/>
              </a:rPr>
              <a:t>Smart PLS 2</a:t>
            </a:r>
            <a:r>
              <a:rPr lang="fa-IR" b="0" i="0" smtClean="0">
                <a:solidFill>
                  <a:srgbClr val="000000"/>
                </a:solidFill>
                <a:effectLst/>
                <a:latin typeface="B Mitra" panose="00000400000000000000" pitchFamily="2" charset="-78"/>
                <a:cs typeface="B Mitra" panose="00000400000000000000" pitchFamily="2" charset="-78"/>
              </a:rPr>
              <a:t>در دو بخش آزمون الگوی اندازه گیری و آزمون بخش الگوی ساختاری استفاده شده است. اعتبار شاخصها به وسیله بارهای عاملی بررسی می شود كه اين بار عاملی بايد بیشتر از 0/4باشد تا بتوان آن را معتبر دانست و آن را به عنوان سؤالی كه شاخص پژوهش را می سنجد در نظر گرفت</a:t>
            </a:r>
            <a:r>
              <a:rPr lang="fa-IR" smtClean="0"/>
              <a:t> </a:t>
            </a:r>
          </a:p>
          <a:p>
            <a:pPr algn="just"/>
            <a:r>
              <a:rPr lang="fa-IR" smtClean="0"/>
              <a:t/>
            </a:r>
            <a:br>
              <a:rPr lang="fa-IR" smtClean="0"/>
            </a:br>
            <a:endParaRPr lang="fa-IR"/>
          </a:p>
        </p:txBody>
      </p:sp>
      <p:sp>
        <p:nvSpPr>
          <p:cNvPr id="4" name="Flowchart: Process 3"/>
          <p:cNvSpPr/>
          <p:nvPr/>
        </p:nvSpPr>
        <p:spPr>
          <a:xfrm>
            <a:off x="2278966" y="4670474"/>
            <a:ext cx="2096086" cy="886264"/>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latin typeface="B Mitra" panose="00000400000000000000" pitchFamily="2" charset="-78"/>
                <a:cs typeface="B Mitra" panose="00000400000000000000" pitchFamily="2" charset="-78"/>
              </a:rPr>
              <a:t>آزمون الگوی اندازه گیری</a:t>
            </a:r>
            <a:endParaRPr lang="fa-IR" sz="2000">
              <a:solidFill>
                <a:srgbClr val="FF0000"/>
              </a:solidFill>
            </a:endParaRPr>
          </a:p>
        </p:txBody>
      </p:sp>
      <p:sp>
        <p:nvSpPr>
          <p:cNvPr id="5" name="Plus 4"/>
          <p:cNvSpPr/>
          <p:nvPr/>
        </p:nvSpPr>
        <p:spPr>
          <a:xfrm>
            <a:off x="4872111" y="4909624"/>
            <a:ext cx="1223889" cy="40796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Flowchart: Process 5"/>
          <p:cNvSpPr/>
          <p:nvPr/>
        </p:nvSpPr>
        <p:spPr>
          <a:xfrm>
            <a:off x="6474068" y="4670474"/>
            <a:ext cx="2250831" cy="88626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latin typeface="B Mitra" panose="00000400000000000000" pitchFamily="2" charset="-78"/>
                <a:cs typeface="B Mitra" panose="00000400000000000000" pitchFamily="2" charset="-78"/>
              </a:rPr>
              <a:t>آزمون بخش الگوی ساختاری</a:t>
            </a:r>
            <a:endParaRPr lang="fa-IR" sz="2000">
              <a:solidFill>
                <a:srgbClr val="FF0000"/>
              </a:solidFill>
            </a:endParaRPr>
          </a:p>
        </p:txBody>
      </p:sp>
    </p:spTree>
    <p:extLst>
      <p:ext uri="{BB962C8B-B14F-4D97-AF65-F5344CB8AC3E}">
        <p14:creationId xmlns:p14="http://schemas.microsoft.com/office/powerpoint/2010/main" val="2246053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algn="just"/>
            <a:r>
              <a:rPr lang="fa-IR" b="0" i="0" smtClean="0">
                <a:solidFill>
                  <a:srgbClr val="000000"/>
                </a:solidFill>
                <a:effectLst/>
                <a:latin typeface="B Mitra" panose="00000400000000000000" pitchFamily="2" charset="-78"/>
                <a:cs typeface="B Mitra" panose="00000400000000000000" pitchFamily="2" charset="-78"/>
              </a:rPr>
              <a:t>در صورتی كه بارهای عاملی كمتر از اين مقدار باشند، بايد سؤالهای و ابعاد نامناسب را تشخیص داد و با حذف سؤالهايی كه باعث كاهش بار عاملی شده اند، الگو را بهبود داد؛ همچننین برای برازش الگوهای اندازهگیری از شاخصهای آلفای كرونباخ و پايايی تركیبی و رواينی همگنرا </a:t>
            </a:r>
            <a:r>
              <a:rPr lang="en-US" sz="2000" b="0" i="0" smtClean="0">
                <a:solidFill>
                  <a:srgbClr val="000000"/>
                </a:solidFill>
                <a:effectLst/>
                <a:latin typeface="Times New Roman" panose="02020603050405020304" pitchFamily="18" charset="0"/>
              </a:rPr>
              <a:t>AVE</a:t>
            </a:r>
            <a:r>
              <a:rPr lang="en-US" b="0" i="0" smtClean="0">
                <a:solidFill>
                  <a:srgbClr val="000000"/>
                </a:solidFill>
                <a:effectLst/>
                <a:latin typeface="B Mitra" panose="00000400000000000000" pitchFamily="2" charset="-78"/>
                <a:cs typeface="B Mitra" panose="00000400000000000000" pitchFamily="2" charset="-78"/>
              </a:rPr>
              <a:t>)</a:t>
            </a:r>
            <a:r>
              <a:rPr lang="fa-IR" b="0" i="0" smtClean="0">
                <a:solidFill>
                  <a:srgbClr val="000000"/>
                </a:solidFill>
                <a:effectLst/>
                <a:latin typeface="B Mitra" panose="00000400000000000000" pitchFamily="2" charset="-78"/>
                <a:cs typeface="B Mitra" panose="00000400000000000000" pitchFamily="2" charset="-78"/>
              </a:rPr>
              <a:t>) و رواينی واگرا استفاده میشود. آلفای كرونباخ و پايايی تركیبی متغیرهای پژوهش از 0/7بیشتر است كه نشان از پايايی مناسب متغیرهای پژوهش دارد. روايی همگرا به بررسی میزان همبسنتگی هنر سازه با سؤالهای (شاخصها) خود میپردازد. مگنر و همکاران ( 1996) مقدار 0/4بنه بنالا را برای </a:t>
            </a:r>
            <a:r>
              <a:rPr lang="en-US" sz="2000" b="0" i="0" smtClean="0">
                <a:solidFill>
                  <a:srgbClr val="000000"/>
                </a:solidFill>
                <a:effectLst/>
                <a:latin typeface="Times New Roman" panose="02020603050405020304" pitchFamily="18" charset="0"/>
              </a:rPr>
              <a:t>AVE</a:t>
            </a:r>
            <a:r>
              <a:rPr lang="fa-IR" b="0" i="0" smtClean="0">
                <a:solidFill>
                  <a:srgbClr val="000000"/>
                </a:solidFill>
                <a:effectLst/>
                <a:latin typeface="B Mitra" panose="00000400000000000000" pitchFamily="2" charset="-78"/>
                <a:cs typeface="B Mitra" panose="00000400000000000000" pitchFamily="2" charset="-78"/>
              </a:rPr>
              <a:t>كافی دانسته اند. روايی واگرا از طريق مقايسنه مینزان همبسنتگی ينك سنازه بنا شاخصهايش در مقابل همبستگی آن سازه با ساير سازهها مشنخص منیشنود. روش فورننل</a:t>
            </a:r>
            <a:r>
              <a:rPr lang="fa-IR" smtClean="0"/>
              <a:t> </a:t>
            </a:r>
          </a:p>
          <a:p>
            <a:pPr algn="just"/>
            <a:r>
              <a:rPr lang="fa-IR" smtClean="0"/>
              <a:t/>
            </a:r>
            <a:br>
              <a:rPr lang="fa-IR" smtClean="0"/>
            </a:br>
            <a:r>
              <a:rPr lang="fa-IR" smtClean="0"/>
              <a:t/>
            </a:r>
            <a:br>
              <a:rPr lang="fa-IR" smtClean="0"/>
            </a:br>
            <a:endParaRPr lang="fa-IR"/>
          </a:p>
        </p:txBody>
      </p:sp>
      <p:sp>
        <p:nvSpPr>
          <p:cNvPr id="4" name="Flowchart: Process 3"/>
          <p:cNvSpPr/>
          <p:nvPr/>
        </p:nvSpPr>
        <p:spPr>
          <a:xfrm>
            <a:off x="2321169" y="4670473"/>
            <a:ext cx="2771336" cy="87219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latin typeface="B Mitra" panose="00000400000000000000" pitchFamily="2" charset="-78"/>
                <a:cs typeface="B Mitra" panose="00000400000000000000" pitchFamily="2" charset="-78"/>
              </a:rPr>
              <a:t>شاخصهای آلفای كرونباخ و پايايی تركیبی و رواينی </a:t>
            </a:r>
            <a:r>
              <a:rPr lang="fa-IR" b="1" smtClean="0">
                <a:solidFill>
                  <a:srgbClr val="FF0000"/>
                </a:solidFill>
                <a:latin typeface="B Mitra" panose="00000400000000000000" pitchFamily="2" charset="-78"/>
                <a:cs typeface="B Mitra" panose="00000400000000000000" pitchFamily="2" charset="-78"/>
              </a:rPr>
              <a:t>همگرا</a:t>
            </a:r>
            <a:endParaRPr lang="fa-IR" b="1">
              <a:solidFill>
                <a:srgbClr val="FF0000"/>
              </a:solidFill>
            </a:endParaRPr>
          </a:p>
        </p:txBody>
      </p:sp>
    </p:spTree>
    <p:extLst>
      <p:ext uri="{BB962C8B-B14F-4D97-AF65-F5344CB8AC3E}">
        <p14:creationId xmlns:p14="http://schemas.microsoft.com/office/powerpoint/2010/main" val="38962424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Mitra" panose="00000400000000000000" pitchFamily="2" charset="-78"/>
                <a:cs typeface="B Mitra" panose="00000400000000000000" pitchFamily="2" charset="-78"/>
              </a:rPr>
              <a:t>ولاركر (1981) ماتريسی ارائه میدهند كه بايد مقادير همبستگی روی قطر اصلی آن از خانه های زيرين آن بیشتر باشد كه نشاندهنده اين است كه سازه ها (متغیرهای مکنون) در الگو تعامل بیشتری با شاخصهای خود دارند تا با سازه های ديگر؛ به بیان ديگر روايی واگرای الگو در حد مناسبی است</a:t>
            </a:r>
            <a:r>
              <a:rPr lang="fa-IR" smtClean="0"/>
              <a:t> </a:t>
            </a:r>
          </a:p>
          <a:p>
            <a:pPr algn="just"/>
            <a:r>
              <a:rPr lang="fa-IR" smtClean="0"/>
              <a:t/>
            </a:r>
            <a:br>
              <a:rPr lang="fa-IR" smtClean="0"/>
            </a:br>
            <a:endParaRPr lang="fa-IR"/>
          </a:p>
        </p:txBody>
      </p:sp>
      <p:sp>
        <p:nvSpPr>
          <p:cNvPr id="4" name="Rectangle 3"/>
          <p:cNvSpPr/>
          <p:nvPr/>
        </p:nvSpPr>
        <p:spPr>
          <a:xfrm>
            <a:off x="1563293" y="4149022"/>
            <a:ext cx="9571851"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a-IR" sz="5400" b="1" i="0" cap="none" spc="0" smtClean="0">
                <a:ln/>
                <a:solidFill>
                  <a:schemeClr val="accent4"/>
                </a:solidFill>
                <a:effectLst/>
                <a:latin typeface="B Mitra" panose="00000400000000000000" pitchFamily="2" charset="-78"/>
                <a:cs typeface="B Mitra" panose="00000400000000000000" pitchFamily="2" charset="-78"/>
              </a:rPr>
              <a:t>سازه ها (متغیرهای مکنون) در الگو تعامل</a:t>
            </a:r>
          </a:p>
          <a:p>
            <a:pPr algn="ctr"/>
            <a:r>
              <a:rPr lang="fa-IR" sz="5400" b="1" i="0" cap="none" spc="0" smtClean="0">
                <a:ln/>
                <a:solidFill>
                  <a:schemeClr val="accent4"/>
                </a:solidFill>
                <a:effectLst/>
                <a:latin typeface="B Mitra" panose="00000400000000000000" pitchFamily="2" charset="-78"/>
                <a:cs typeface="B Mitra" panose="00000400000000000000" pitchFamily="2" charset="-78"/>
              </a:rPr>
              <a:t> بیشتری با شاخصهای خود دارند</a:t>
            </a:r>
            <a:endParaRPr lang="fa-IR" sz="5400" b="1" cap="none" spc="0">
              <a:ln/>
              <a:solidFill>
                <a:schemeClr val="accent4"/>
              </a:solidFill>
              <a:effectLst/>
            </a:endParaRPr>
          </a:p>
        </p:txBody>
      </p:sp>
    </p:spTree>
    <p:extLst>
      <p:ext uri="{BB962C8B-B14F-4D97-AF65-F5344CB8AC3E}">
        <p14:creationId xmlns:p14="http://schemas.microsoft.com/office/powerpoint/2010/main" val="1026928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894856" y="1825625"/>
            <a:ext cx="6402287" cy="4351338"/>
          </a:xfrm>
          <a:prstGeom prst="rect">
            <a:avLst/>
          </a:prstGeom>
        </p:spPr>
      </p:pic>
    </p:spTree>
    <p:extLst>
      <p:ext uri="{BB962C8B-B14F-4D97-AF65-F5344CB8AC3E}">
        <p14:creationId xmlns:p14="http://schemas.microsoft.com/office/powerpoint/2010/main" val="1600134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3124200" y="2815431"/>
            <a:ext cx="5943600" cy="2371725"/>
          </a:xfrm>
          <a:prstGeom prst="rect">
            <a:avLst/>
          </a:prstGeom>
        </p:spPr>
      </p:pic>
    </p:spTree>
    <p:extLst>
      <p:ext uri="{BB962C8B-B14F-4D97-AF65-F5344CB8AC3E}">
        <p14:creationId xmlns:p14="http://schemas.microsoft.com/office/powerpoint/2010/main" val="289422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b="1">
                <a:solidFill>
                  <a:srgbClr val="FF0000"/>
                </a:solidFill>
                <a:latin typeface="B Mitra" panose="00000400000000000000" pitchFamily="2" charset="-78"/>
                <a:cs typeface="B Mitra" panose="00000400000000000000" pitchFamily="2" charset="-78"/>
              </a:rPr>
              <a:t>نتایج</a:t>
            </a:r>
            <a:r>
              <a:rPr lang="fa-IR">
                <a:solidFill>
                  <a:srgbClr val="000000"/>
                </a:solidFill>
                <a:latin typeface="B Mitra" panose="00000400000000000000" pitchFamily="2" charset="-78"/>
                <a:cs typeface="B Mitra" panose="00000400000000000000" pitchFamily="2" charset="-78"/>
              </a:rPr>
              <a:t>: از طرفی مشخص شد كه كنترل استراتژيك بر سیاستهای سازمانی اثرگذار است و انعطافپذيری استراتژيك و سیاستهای سازمانی نیز بر اثربخشی برنامهريزی استراتژيك اثرگذارند</a:t>
            </a:r>
            <a:r>
              <a:rPr lang="fa-IR"/>
              <a:t> </a:t>
            </a:r>
          </a:p>
          <a:p>
            <a:endParaRPr lang="fa-IR"/>
          </a:p>
        </p:txBody>
      </p:sp>
      <p:pic>
        <p:nvPicPr>
          <p:cNvPr id="4" name="Picture 3"/>
          <p:cNvPicPr>
            <a:picLocks noChangeAspect="1"/>
          </p:cNvPicPr>
          <p:nvPr/>
        </p:nvPicPr>
        <p:blipFill>
          <a:blip r:embed="rId2"/>
          <a:stretch>
            <a:fillRect/>
          </a:stretch>
        </p:blipFill>
        <p:spPr>
          <a:xfrm>
            <a:off x="4770281" y="3787999"/>
            <a:ext cx="2857500" cy="1600200"/>
          </a:xfrm>
          <a:prstGeom prst="rect">
            <a:avLst/>
          </a:prstGeom>
        </p:spPr>
      </p:pic>
    </p:spTree>
    <p:extLst>
      <p:ext uri="{BB962C8B-B14F-4D97-AF65-F5344CB8AC3E}">
        <p14:creationId xmlns:p14="http://schemas.microsoft.com/office/powerpoint/2010/main" val="2129609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Mitra" panose="00000400000000000000" pitchFamily="2" charset="-78"/>
                <a:cs typeface="B Mitra" panose="00000400000000000000" pitchFamily="2" charset="-78"/>
              </a:rPr>
              <a:t>سؤالهايی كه بارهای عاملی كمتر از 0/4داشته باشند، حذف میشوند تا بررسی ساير معیارها تحت تأثیر آنها قرار نگیرد. ازآنجاكه تمامی سؤالها بارهای عاملی بیشتر از 0/4دارند، دارای كفايت لازم در تبیین متغیرهای پژوهش هستند و بهعبارتی متغیرها خوب سنجیده شدهاند و نیاز به حذف هیچ سؤالی نیست. آلفای كرونباخ و پايايی تركیبی متغیرهای پژوهش از 0/7بیشتر است كه نشان از پايايی مناسب متغیرهای پژوهش دارد؛ همچنین نتايج حاكی از روايی همگرا و روايی واگرا، مناسببودن الگو را نشان میدهد</a:t>
            </a:r>
            <a:r>
              <a:rPr lang="fa-IR" smtClean="0"/>
              <a:t> </a:t>
            </a:r>
          </a:p>
          <a:p>
            <a:pPr algn="just"/>
            <a:r>
              <a:rPr lang="fa-IR" smtClean="0"/>
              <a:t/>
            </a:r>
            <a:br>
              <a:rPr lang="fa-IR" smtClean="0"/>
            </a:br>
            <a:endParaRPr lang="fa-IR"/>
          </a:p>
        </p:txBody>
      </p:sp>
    </p:spTree>
    <p:extLst>
      <p:ext uri="{BB962C8B-B14F-4D97-AF65-F5344CB8AC3E}">
        <p14:creationId xmlns:p14="http://schemas.microsoft.com/office/powerpoint/2010/main" val="20125203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 Mitra" panose="00000400000000000000" pitchFamily="2" charset="-78"/>
                <a:cs typeface="B Mitra" panose="00000400000000000000" pitchFamily="2" charset="-78"/>
              </a:rPr>
              <a:t>بررسی ضرایب </a:t>
            </a:r>
            <a:r>
              <a:rPr lang="fa-IR" b="1" smtClean="0">
                <a:solidFill>
                  <a:srgbClr val="FF0000"/>
                </a:solidFill>
                <a:latin typeface="B Mitra" panose="00000400000000000000" pitchFamily="2" charset="-78"/>
                <a:cs typeface="B Mitra" panose="00000400000000000000" pitchFamily="2" charset="-78"/>
              </a:rPr>
              <a:t>معناداری</a:t>
            </a:r>
            <a:r>
              <a:rPr lang="en-US" b="1">
                <a:solidFill>
                  <a:srgbClr val="FF0000"/>
                </a:solidFill>
                <a:latin typeface="Times New Roman" panose="02020603050405020304" pitchFamily="18" charset="0"/>
              </a:rPr>
              <a:t>Z</a:t>
            </a:r>
            <a:r>
              <a:rPr lang="fa-IR" b="1" smtClean="0">
                <a:solidFill>
                  <a:srgbClr val="FF0000"/>
                </a:solidFill>
                <a:latin typeface="B Mitra" panose="00000400000000000000" pitchFamily="2" charset="-78"/>
                <a:cs typeface="B Mitra" panose="00000400000000000000" pitchFamily="2" charset="-78"/>
              </a:rPr>
              <a:t> </a:t>
            </a:r>
            <a:endParaRPr lang="fa-IR">
              <a:solidFill>
                <a:srgbClr val="FF0000"/>
              </a:solidFill>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Mitra" panose="00000400000000000000" pitchFamily="2" charset="-78"/>
                <a:cs typeface="B Mitra" panose="00000400000000000000" pitchFamily="2" charset="-78"/>
              </a:rPr>
              <a:t>برازش الگوی ساختاری با استفاده از ضرايب </a:t>
            </a:r>
            <a:r>
              <a:rPr lang="en-US" b="0" i="0" smtClean="0">
                <a:solidFill>
                  <a:srgbClr val="000000"/>
                </a:solidFill>
                <a:effectLst/>
                <a:latin typeface="B Mitra" panose="00000400000000000000" pitchFamily="2" charset="-78"/>
                <a:cs typeface="B Mitra" panose="00000400000000000000" pitchFamily="2" charset="-78"/>
              </a:rPr>
              <a:t> </a:t>
            </a:r>
            <a:r>
              <a:rPr lang="en-US" sz="2000" b="0" i="0" smtClean="0">
                <a:solidFill>
                  <a:srgbClr val="000000"/>
                </a:solidFill>
                <a:effectLst/>
                <a:latin typeface="Times New Roman" panose="02020603050405020304" pitchFamily="18" charset="0"/>
              </a:rPr>
              <a:t>Z</a:t>
            </a:r>
            <a:r>
              <a:rPr lang="fa-IR" b="0" i="0" smtClean="0">
                <a:solidFill>
                  <a:srgbClr val="000000"/>
                </a:solidFill>
                <a:effectLst/>
                <a:latin typeface="B Mitra" panose="00000400000000000000" pitchFamily="2" charset="-78"/>
                <a:cs typeface="B Mitra" panose="00000400000000000000" pitchFamily="2" charset="-78"/>
              </a:rPr>
              <a:t>به اين صورت است كه ضرايب بايد از 1/96بیشتر باشند تا بتوان در سطح اطمینان 95درصد معناداربودن آنها را تأيید كرد. با توجه به شکل ،3ضرايب معناداری </a:t>
            </a:r>
            <a:r>
              <a:rPr lang="en-US" sz="2000" b="0" i="0" smtClean="0">
                <a:solidFill>
                  <a:srgbClr val="000000"/>
                </a:solidFill>
                <a:effectLst/>
                <a:latin typeface="Times New Roman" panose="02020603050405020304" pitchFamily="18" charset="0"/>
              </a:rPr>
              <a:t>Z</a:t>
            </a:r>
            <a:r>
              <a:rPr lang="fa-IR" b="0" i="0" smtClean="0">
                <a:solidFill>
                  <a:srgbClr val="000000"/>
                </a:solidFill>
                <a:effectLst/>
                <a:latin typeface="B Mitra" panose="00000400000000000000" pitchFamily="2" charset="-78"/>
                <a:cs typeface="B Mitra" panose="00000400000000000000" pitchFamily="2" charset="-78"/>
              </a:rPr>
              <a:t>متغیرهايی كنه از 1/96بیشتر هستند، معناداربودن آنها را در سطح 95درصد تأيید میكند</a:t>
            </a:r>
            <a:r>
              <a:rPr lang="fa-IR" smtClean="0"/>
              <a:t> </a:t>
            </a:r>
          </a:p>
          <a:p>
            <a:pPr marL="0" indent="0" algn="just">
              <a:buNone/>
            </a:pPr>
            <a:r>
              <a:rPr lang="fa-IR" smtClean="0"/>
              <a:t/>
            </a:r>
            <a:br>
              <a:rPr lang="fa-IR" smtClean="0"/>
            </a:br>
            <a:endParaRPr lang="fa-IR"/>
          </a:p>
        </p:txBody>
      </p:sp>
    </p:spTree>
    <p:extLst>
      <p:ext uri="{BB962C8B-B14F-4D97-AF65-F5344CB8AC3E}">
        <p14:creationId xmlns:p14="http://schemas.microsoft.com/office/powerpoint/2010/main" val="1356961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911000" y="1825625"/>
            <a:ext cx="6369999" cy="4351338"/>
          </a:xfrm>
          <a:prstGeom prst="rect">
            <a:avLst/>
          </a:prstGeom>
        </p:spPr>
      </p:pic>
    </p:spTree>
    <p:extLst>
      <p:ext uri="{BB962C8B-B14F-4D97-AF65-F5344CB8AC3E}">
        <p14:creationId xmlns:p14="http://schemas.microsoft.com/office/powerpoint/2010/main" val="9464398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 Mitra" panose="00000400000000000000" pitchFamily="2" charset="-78"/>
                <a:cs typeface="B Mitra" panose="00000400000000000000" pitchFamily="2" charset="-78"/>
              </a:rPr>
              <a:t>نتایج </a:t>
            </a:r>
            <a:r>
              <a:rPr lang="fa-IR" b="1" smtClean="0">
                <a:solidFill>
                  <a:srgbClr val="FF0000"/>
                </a:solidFill>
                <a:latin typeface="B Mitra" panose="00000400000000000000" pitchFamily="2" charset="-78"/>
                <a:cs typeface="B Mitra" panose="00000400000000000000" pitchFamily="2" charset="-78"/>
              </a:rPr>
              <a:t>فرضیه های </a:t>
            </a:r>
            <a:r>
              <a:rPr lang="fa-IR" b="1">
                <a:solidFill>
                  <a:srgbClr val="FF0000"/>
                </a:solidFill>
                <a:latin typeface="B Mitra" panose="00000400000000000000" pitchFamily="2" charset="-78"/>
                <a:cs typeface="B Mitra" panose="00000400000000000000" pitchFamily="2" charset="-78"/>
              </a:rPr>
              <a:t>پژوهش</a:t>
            </a:r>
            <a:endParaRPr lang="fa-IR">
              <a:solidFill>
                <a:srgbClr val="FF0000"/>
              </a:solidFill>
            </a:endParaRPr>
          </a:p>
        </p:txBody>
      </p:sp>
      <p:sp>
        <p:nvSpPr>
          <p:cNvPr id="3" name="Content Placeholder 2"/>
          <p:cNvSpPr>
            <a:spLocks noGrp="1"/>
          </p:cNvSpPr>
          <p:nvPr>
            <p:ph idx="1"/>
          </p:nvPr>
        </p:nvSpPr>
        <p:spPr/>
        <p:txBody>
          <a:bodyPr/>
          <a:lstStyle/>
          <a:p>
            <a:r>
              <a:rPr lang="fa-IR" b="0" i="0" smtClean="0">
                <a:solidFill>
                  <a:srgbClr val="000000"/>
                </a:solidFill>
                <a:effectLst/>
                <a:latin typeface="B Mitra" panose="00000400000000000000" pitchFamily="2" charset="-78"/>
                <a:cs typeface="B Mitra" panose="00000400000000000000" pitchFamily="2" charset="-78"/>
              </a:rPr>
              <a:t>در جدول 4 مقادير ضرايب مسیر و آماره </a:t>
            </a:r>
            <a:r>
              <a:rPr lang="en-US" b="0" i="0" smtClean="0">
                <a:solidFill>
                  <a:srgbClr val="000000"/>
                </a:solidFill>
                <a:effectLst/>
                <a:latin typeface="Times New Roman" panose="02020603050405020304" pitchFamily="18" charset="0"/>
              </a:rPr>
              <a:t>t</a:t>
            </a:r>
            <a:r>
              <a:rPr lang="fa-IR" b="0" i="0" smtClean="0">
                <a:solidFill>
                  <a:srgbClr val="000000"/>
                </a:solidFill>
                <a:effectLst/>
                <a:latin typeface="Times New Roman" panose="02020603050405020304" pitchFamily="18" charset="0"/>
              </a:rPr>
              <a:t> </a:t>
            </a:r>
            <a:r>
              <a:rPr lang="fa-IR" b="0" i="0" smtClean="0">
                <a:solidFill>
                  <a:srgbClr val="000000"/>
                </a:solidFill>
                <a:effectLst/>
                <a:latin typeface="B Mitra" panose="00000400000000000000" pitchFamily="2" charset="-78"/>
                <a:cs typeface="B Mitra" panose="00000400000000000000" pitchFamily="2" charset="-78"/>
              </a:rPr>
              <a:t>و نتايج فرضیات با توجه به مقادير معنیداری در سطح </a:t>
            </a:r>
            <a:r>
              <a:rPr lang="fa-IR" sz="3200" b="0" i="0" smtClean="0">
                <a:solidFill>
                  <a:srgbClr val="000000"/>
                </a:solidFill>
                <a:effectLst/>
                <a:latin typeface="B Mitra" panose="00000400000000000000" pitchFamily="2" charset="-78"/>
                <a:cs typeface="B Mitra" panose="00000400000000000000" pitchFamily="2" charset="-78"/>
              </a:rPr>
              <a:t>95</a:t>
            </a:r>
            <a:br>
              <a:rPr lang="fa-IR" sz="3200" b="0" i="0" smtClean="0">
                <a:solidFill>
                  <a:srgbClr val="000000"/>
                </a:solidFill>
                <a:effectLst/>
                <a:latin typeface="B Mitra" panose="00000400000000000000" pitchFamily="2" charset="-78"/>
                <a:cs typeface="B Mitra" panose="00000400000000000000" pitchFamily="2" charset="-78"/>
              </a:rPr>
            </a:br>
            <a:r>
              <a:rPr lang="fa-IR" sz="3200" b="0" i="0" smtClean="0">
                <a:solidFill>
                  <a:srgbClr val="000000"/>
                </a:solidFill>
                <a:effectLst/>
                <a:latin typeface="B Mitra" panose="00000400000000000000" pitchFamily="2" charset="-78"/>
                <a:cs typeface="B Mitra" panose="00000400000000000000" pitchFamily="2" charset="-78"/>
              </a:rPr>
              <a:t>درصد </a:t>
            </a:r>
            <a:r>
              <a:rPr lang="fa-IR" b="0" i="0" smtClean="0">
                <a:solidFill>
                  <a:srgbClr val="000000"/>
                </a:solidFill>
                <a:effectLst/>
                <a:latin typeface="B Mitra" panose="00000400000000000000" pitchFamily="2" charset="-78"/>
                <a:cs typeface="B Mitra" panose="00000400000000000000" pitchFamily="2" charset="-78"/>
              </a:rPr>
              <a:t>ارائه شده است.</a:t>
            </a:r>
            <a:r>
              <a:rPr lang="fa-IR" smtClean="0"/>
              <a:t> </a:t>
            </a:r>
            <a:br>
              <a:rPr lang="fa-IR" smtClean="0"/>
            </a:br>
            <a:endParaRPr lang="fa-IR"/>
          </a:p>
        </p:txBody>
      </p:sp>
    </p:spTree>
    <p:extLst>
      <p:ext uri="{BB962C8B-B14F-4D97-AF65-F5344CB8AC3E}">
        <p14:creationId xmlns:p14="http://schemas.microsoft.com/office/powerpoint/2010/main" val="21177325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598255" y="2614411"/>
            <a:ext cx="9535737" cy="2438187"/>
          </a:xfrm>
          <a:prstGeom prst="rect">
            <a:avLst/>
          </a:prstGeom>
        </p:spPr>
      </p:pic>
    </p:spTree>
    <p:extLst>
      <p:ext uri="{BB962C8B-B14F-4D97-AF65-F5344CB8AC3E}">
        <p14:creationId xmlns:p14="http://schemas.microsoft.com/office/powerpoint/2010/main" val="9759742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533650" y="3344069"/>
            <a:ext cx="7124700" cy="1314450"/>
          </a:xfrm>
          <a:prstGeom prst="rect">
            <a:avLst/>
          </a:prstGeom>
        </p:spPr>
      </p:pic>
    </p:spTree>
    <p:extLst>
      <p:ext uri="{BB962C8B-B14F-4D97-AF65-F5344CB8AC3E}">
        <p14:creationId xmlns:p14="http://schemas.microsoft.com/office/powerpoint/2010/main" val="1880041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 Mitra" panose="00000400000000000000" pitchFamily="2" charset="-78"/>
                <a:cs typeface="B Mitra" panose="00000400000000000000" pitchFamily="2" charset="-78"/>
              </a:rPr>
              <a:t>6-نتیجه گیری و پیشنهادها</a:t>
            </a:r>
            <a:r>
              <a:rPr lang="fa-IR" smtClean="0">
                <a:solidFill>
                  <a:srgbClr val="FF0000"/>
                </a:solidFill>
              </a:rPr>
              <a:t> </a:t>
            </a:r>
            <a:endParaRPr lang="fa-IR">
              <a:solidFill>
                <a:srgbClr val="FF0000"/>
              </a:solidFill>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 Mitra" panose="00000400000000000000" pitchFamily="2" charset="-78"/>
                <a:cs typeface="B Mitra" panose="00000400000000000000" pitchFamily="2" charset="-78"/>
              </a:rPr>
              <a:t>پژوهش حاضر بهمنظور مطالعه اثر اختیار مديران و كنترل استراتژيك بر سیاستهای سازمانی، انعطافپذيری استراتژيك و اثربخشی برنامه ريزی استراتژيك در صنايع كوچك و متوسط صورت گرفت. بر اساس نتايج، مشخص شد كه ضريب معناداری بین متغیر اختیار مديران و انعطافپذيری استراتژيك 7/432است كه بیشتر از 1/96بوده و نشان از اثر اختیار مديران بر انعطافپذيری استراتژيك دارد. ضريب استانداردشده مسیر بین متغیر اختیار مديران و انعطافپذيری استراتژيك معدل 0/561بهدست آمد كه نشاندهنده اثر مستقیم اختیار مديران بر انعطافپذيری استراتژيك است و با نتايج پژوهش هوگس و مورگان (2007) همگرايی دارد. </a:t>
            </a:r>
            <a:endParaRPr lang="fa-IR" smtClean="0"/>
          </a:p>
          <a:p>
            <a:pPr algn="just"/>
            <a:r>
              <a:rPr lang="fa-IR" smtClean="0"/>
              <a:t/>
            </a:r>
            <a:br>
              <a:rPr lang="fa-IR" smtClean="0"/>
            </a:br>
            <a:endParaRPr lang="fa-IR"/>
          </a:p>
        </p:txBody>
      </p:sp>
      <p:pic>
        <p:nvPicPr>
          <p:cNvPr id="4" name="Picture 3"/>
          <p:cNvPicPr>
            <a:picLocks noChangeAspect="1"/>
          </p:cNvPicPr>
          <p:nvPr/>
        </p:nvPicPr>
        <p:blipFill>
          <a:blip r:embed="rId2"/>
          <a:stretch>
            <a:fillRect/>
          </a:stretch>
        </p:blipFill>
        <p:spPr>
          <a:xfrm>
            <a:off x="1324632" y="4249615"/>
            <a:ext cx="4232105" cy="2361102"/>
          </a:xfrm>
          <a:prstGeom prst="rect">
            <a:avLst/>
          </a:prstGeom>
        </p:spPr>
      </p:pic>
      <p:sp>
        <p:nvSpPr>
          <p:cNvPr id="5" name="Flowchart: Process 4"/>
          <p:cNvSpPr/>
          <p:nvPr/>
        </p:nvSpPr>
        <p:spPr>
          <a:xfrm>
            <a:off x="6949439" y="4727990"/>
            <a:ext cx="4164037" cy="186990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latin typeface="B Mitra" panose="00000400000000000000" pitchFamily="2" charset="-78"/>
                <a:cs typeface="B Mitra" panose="00000400000000000000" pitchFamily="2" charset="-78"/>
              </a:rPr>
              <a:t>سیاستهای سازمانی</a:t>
            </a:r>
            <a:r>
              <a:rPr lang="fa-IR" sz="2000" smtClean="0">
                <a:solidFill>
                  <a:srgbClr val="FF0000"/>
                </a:solidFill>
                <a:latin typeface="B Mitra" panose="00000400000000000000" pitchFamily="2" charset="-78"/>
                <a:cs typeface="B Mitra" panose="00000400000000000000" pitchFamily="2" charset="-78"/>
              </a:rPr>
              <a:t>،</a:t>
            </a:r>
          </a:p>
          <a:p>
            <a:pPr algn="ctr"/>
            <a:r>
              <a:rPr lang="fa-IR" sz="2000" smtClean="0">
                <a:solidFill>
                  <a:srgbClr val="FF0000"/>
                </a:solidFill>
                <a:latin typeface="B Mitra" panose="00000400000000000000" pitchFamily="2" charset="-78"/>
                <a:cs typeface="B Mitra" panose="00000400000000000000" pitchFamily="2" charset="-78"/>
              </a:rPr>
              <a:t> </a:t>
            </a:r>
            <a:r>
              <a:rPr lang="fa-IR" sz="2000">
                <a:solidFill>
                  <a:srgbClr val="FF0000"/>
                </a:solidFill>
                <a:latin typeface="B Mitra" panose="00000400000000000000" pitchFamily="2" charset="-78"/>
                <a:cs typeface="B Mitra" panose="00000400000000000000" pitchFamily="2" charset="-78"/>
              </a:rPr>
              <a:t>انعطافپذيری استراتژيك </a:t>
            </a:r>
            <a:endParaRPr lang="fa-IR" sz="2000" smtClean="0">
              <a:solidFill>
                <a:srgbClr val="FF0000"/>
              </a:solidFill>
              <a:latin typeface="B Mitra" panose="00000400000000000000" pitchFamily="2" charset="-78"/>
              <a:cs typeface="B Mitra" panose="00000400000000000000" pitchFamily="2" charset="-78"/>
            </a:endParaRPr>
          </a:p>
          <a:p>
            <a:pPr algn="ctr"/>
            <a:r>
              <a:rPr lang="fa-IR" sz="2000" smtClean="0">
                <a:solidFill>
                  <a:srgbClr val="FF0000"/>
                </a:solidFill>
                <a:latin typeface="B Mitra" panose="00000400000000000000" pitchFamily="2" charset="-78"/>
                <a:cs typeface="B Mitra" panose="00000400000000000000" pitchFamily="2" charset="-78"/>
              </a:rPr>
              <a:t>و </a:t>
            </a:r>
            <a:r>
              <a:rPr lang="fa-IR" sz="2000">
                <a:solidFill>
                  <a:srgbClr val="FF0000"/>
                </a:solidFill>
                <a:latin typeface="B Mitra" panose="00000400000000000000" pitchFamily="2" charset="-78"/>
                <a:cs typeface="B Mitra" panose="00000400000000000000" pitchFamily="2" charset="-78"/>
              </a:rPr>
              <a:t>اثربخشی برنامه ريزی استراتژي</a:t>
            </a:r>
            <a:endParaRPr lang="fa-IR" sz="2000">
              <a:solidFill>
                <a:srgbClr val="FF0000"/>
              </a:solidFill>
            </a:endParaRPr>
          </a:p>
        </p:txBody>
      </p:sp>
    </p:spTree>
    <p:extLst>
      <p:ext uri="{BB962C8B-B14F-4D97-AF65-F5344CB8AC3E}">
        <p14:creationId xmlns:p14="http://schemas.microsoft.com/office/powerpoint/2010/main" val="7522805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 Mitra" panose="00000400000000000000" pitchFamily="2" charset="-78"/>
                <a:cs typeface="B Mitra" panose="00000400000000000000" pitchFamily="2" charset="-78"/>
              </a:rPr>
              <a:t>به اعتقاد ديمیتراتوس و همکاران، </a:t>
            </a:r>
            <a:r>
              <a:rPr lang="fa-IR" smtClean="0">
                <a:solidFill>
                  <a:srgbClr val="000000"/>
                </a:solidFill>
                <a:latin typeface="B Mitra" panose="00000400000000000000" pitchFamily="2" charset="-78"/>
                <a:cs typeface="B Mitra" panose="00000400000000000000" pitchFamily="2" charset="-78"/>
              </a:rPr>
              <a:t>(2014) در </a:t>
            </a:r>
            <a:r>
              <a:rPr lang="fa-IR">
                <a:solidFill>
                  <a:srgbClr val="000000"/>
                </a:solidFill>
                <a:latin typeface="B Mitra" panose="00000400000000000000" pitchFamily="2" charset="-78"/>
                <a:cs typeface="B Mitra" panose="00000400000000000000" pitchFamily="2" charset="-78"/>
              </a:rPr>
              <a:t>صورت وجود آزادی و استفاده از آن در جهت درست و همسو با منافع سازمان، میتوان انتظار داشت كه سازمان از توانايی </a:t>
            </a:r>
            <a:r>
              <a:rPr lang="fa-IR" smtClean="0">
                <a:solidFill>
                  <a:srgbClr val="000000"/>
                </a:solidFill>
                <a:latin typeface="B Mitra" panose="00000400000000000000" pitchFamily="2" charset="-78"/>
                <a:cs typeface="B Mitra" panose="00000400000000000000" pitchFamily="2" charset="-78"/>
              </a:rPr>
              <a:t>قابل قبولی </a:t>
            </a:r>
            <a:r>
              <a:rPr lang="fa-IR">
                <a:solidFill>
                  <a:srgbClr val="000000"/>
                </a:solidFill>
                <a:latin typeface="B Mitra" panose="00000400000000000000" pitchFamily="2" charset="-78"/>
                <a:cs typeface="B Mitra" panose="00000400000000000000" pitchFamily="2" charset="-78"/>
              </a:rPr>
              <a:t>برای مديريت تغییرات بازار برخوردار شود كه اين عمل </a:t>
            </a:r>
            <a:r>
              <a:rPr lang="fa-IR" smtClean="0">
                <a:solidFill>
                  <a:srgbClr val="000000"/>
                </a:solidFill>
                <a:latin typeface="B Mitra" panose="00000400000000000000" pitchFamily="2" charset="-78"/>
                <a:cs typeface="B Mitra" panose="00000400000000000000" pitchFamily="2" charset="-78"/>
              </a:rPr>
              <a:t>به وسیله </a:t>
            </a:r>
            <a:r>
              <a:rPr lang="fa-IR">
                <a:solidFill>
                  <a:srgbClr val="000000"/>
                </a:solidFill>
                <a:latin typeface="B Mitra" panose="00000400000000000000" pitchFamily="2" charset="-78"/>
                <a:cs typeface="B Mitra" panose="00000400000000000000" pitchFamily="2" charset="-78"/>
              </a:rPr>
              <a:t>پاسخ سريع به تهديدها و فرصتهای بازار به شیوه فعالانه تعیین میشود. بر اين اساس پیشنهاد میشود میزان اختیار مديران میانی برای اتخاذ تصمیمها و انجام فرآيندهای كاری با درنظرگرفتن حساسیت موضوع افزايش يابد</a:t>
            </a:r>
            <a:endParaRPr lang="fa-IR"/>
          </a:p>
        </p:txBody>
      </p:sp>
      <p:sp>
        <p:nvSpPr>
          <p:cNvPr id="4" name="Rectangle 3"/>
          <p:cNvSpPr/>
          <p:nvPr/>
        </p:nvSpPr>
        <p:spPr>
          <a:xfrm>
            <a:off x="1434178" y="4852406"/>
            <a:ext cx="2430474" cy="923330"/>
          </a:xfrm>
          <a:prstGeom prst="rect">
            <a:avLst/>
          </a:prstGeom>
          <a:noFill/>
        </p:spPr>
        <p:txBody>
          <a:bodyPr wrap="none" lIns="91440" tIns="45720" rIns="91440" bIns="45720">
            <a:spAutoFit/>
          </a:bodyPr>
          <a:lstStyle/>
          <a:p>
            <a:pPr algn="ctr"/>
            <a:r>
              <a:rPr lang="fa-IR" sz="5400" b="1" cap="none" spc="0">
                <a:ln w="22225">
                  <a:solidFill>
                    <a:schemeClr val="accent2"/>
                  </a:solidFill>
                  <a:prstDash val="solid"/>
                </a:ln>
                <a:solidFill>
                  <a:schemeClr val="accent2">
                    <a:lumMod val="40000"/>
                    <a:lumOff val="60000"/>
                  </a:schemeClr>
                </a:solidFill>
                <a:effectLst/>
                <a:latin typeface="B Mitra" panose="00000400000000000000" pitchFamily="2" charset="-78"/>
                <a:cs typeface="B Mitra" panose="00000400000000000000" pitchFamily="2" charset="-78"/>
              </a:rPr>
              <a:t>حساسیت</a:t>
            </a:r>
            <a:endParaRPr lang="fa-I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4990031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Mitra" panose="00000400000000000000" pitchFamily="2" charset="-78"/>
                <a:cs typeface="B Mitra" panose="00000400000000000000" pitchFamily="2" charset="-78"/>
              </a:rPr>
              <a:t>طبق نتايج، ضريب معناداری بین متغیر اختیار مديران و سیاستهای سازمانی معادل 0/671و كمتر از 1/96است و نشان از مؤثرنبودن اختیار مديران بر سیاستهای سازمانی دارد كه با نتايج پژوهش البانا ( ،2016)واگرايی دارد. بر اساس پیشینه پژوهش، اگرچه توصیهشده است كه مديريت عالی بايد به مديران اختیاراتی واگذار كند (اوكاک و همکاران، 2014)اما انتظار اين است كه </a:t>
            </a:r>
            <a:r>
              <a:rPr lang="fa-IR" b="0" i="0" smtClean="0">
                <a:solidFill>
                  <a:srgbClr val="FF0000"/>
                </a:solidFill>
                <a:effectLst/>
                <a:latin typeface="B Mitra" panose="00000400000000000000" pitchFamily="2" charset="-78"/>
                <a:cs typeface="B Mitra" panose="00000400000000000000" pitchFamily="2" charset="-78"/>
              </a:rPr>
              <a:t>اختیار واگذارشده بیشتر به مديران در هنگام تصمیم گیری، توانايی آنان برای بازی سیاسی را افزايش دهد.</a:t>
            </a:r>
            <a:r>
              <a:rPr lang="fa-IR" b="0" i="0" smtClean="0">
                <a:solidFill>
                  <a:srgbClr val="000000"/>
                </a:solidFill>
                <a:effectLst/>
                <a:latin typeface="B Mitra" panose="00000400000000000000" pitchFamily="2" charset="-78"/>
                <a:cs typeface="B Mitra" panose="00000400000000000000" pitchFamily="2" charset="-78"/>
              </a:rPr>
              <a:t> اين مسئله بهويژه در زمانی كه شرايطی مانند كمبود منابع و يا روشننبودن رويههای مختلف در سازمان وجود دارد، رخ میدهد</a:t>
            </a:r>
            <a:r>
              <a:rPr lang="fa-IR" smtClean="0"/>
              <a:t> </a:t>
            </a:r>
          </a:p>
          <a:p>
            <a:pPr algn="just"/>
            <a:r>
              <a:rPr lang="fa-IR" smtClean="0"/>
              <a:t/>
            </a:r>
            <a:br>
              <a:rPr lang="fa-IR" smtClean="0"/>
            </a:br>
            <a:endParaRPr lang="fa-IR"/>
          </a:p>
        </p:txBody>
      </p:sp>
    </p:spTree>
    <p:extLst>
      <p:ext uri="{BB962C8B-B14F-4D97-AF65-F5344CB8AC3E}">
        <p14:creationId xmlns:p14="http://schemas.microsoft.com/office/powerpoint/2010/main" val="36321224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Mitra" panose="00000400000000000000" pitchFamily="2" charset="-78"/>
                <a:cs typeface="B Mitra" panose="00000400000000000000" pitchFamily="2" charset="-78"/>
              </a:rPr>
              <a:t>يکی ديگر از نتايجی كه اين پژوهش با توجه به ضريب استانداردشده مسیر بین متغیر كنترل استراتژيك و سیاستهای سازمانی (0/584-)به آن دست يافت، اثر منفی كنترل استراتژيك بر سیاستهای سازمانی است كه با پژوهشهای البانا (2016) و بری و همکاران (2009) همگرايی دارد. اين مسئله را اينگونه میتوان استدلال كرد كه فشار موجود در فرآيند كنترل درنهايت اقدامات سیاسی مديران برای رسیدن به هدفهای شخصی را محدود میكند؛ ازاينرو كنترل استراتژيك، مديران را از سوءاستفاده كردن از قدرت خود به منظور بهره بردن از</a:t>
            </a:r>
            <a:r>
              <a:rPr lang="fa-IR" smtClean="0"/>
              <a:t> </a:t>
            </a:r>
            <a:r>
              <a:rPr lang="fa-IR">
                <a:solidFill>
                  <a:srgbClr val="000000"/>
                </a:solidFill>
                <a:latin typeface="B Mitra" panose="00000400000000000000" pitchFamily="2" charset="-78"/>
                <a:cs typeface="B Mitra" panose="00000400000000000000" pitchFamily="2" charset="-78"/>
              </a:rPr>
              <a:t>فرصتهای ايجادشده بر حذر میدارد. درحقیقت كنترل استراتژيك با درگیرشدن در رفتارهای سیاسی شکلی مداخلهگرانه بر رفتارهای سیاسی مديران دارد ( </a:t>
            </a:r>
            <a:r>
              <a:rPr lang="en-US" sz="2000" smtClean="0">
                <a:solidFill>
                  <a:srgbClr val="000000"/>
                </a:solidFill>
                <a:latin typeface="Times New Roman" panose="02020603050405020304" pitchFamily="18" charset="0"/>
              </a:rPr>
              <a:t>Atinc </a:t>
            </a:r>
            <a:r>
              <a:rPr lang="en-US" sz="2000">
                <a:solidFill>
                  <a:srgbClr val="000000"/>
                </a:solidFill>
                <a:latin typeface="Times New Roman" panose="02020603050405020304" pitchFamily="18" charset="0"/>
              </a:rPr>
              <a:t>at </a:t>
            </a:r>
            <a:r>
              <a:rPr lang="en-US" sz="2000" smtClean="0">
                <a:solidFill>
                  <a:srgbClr val="000000"/>
                </a:solidFill>
                <a:latin typeface="Times New Roman" panose="02020603050405020304" pitchFamily="18" charset="0"/>
              </a:rPr>
              <a:t>el,2010</a:t>
            </a:r>
            <a:r>
              <a:rPr lang="fa-IR" sz="2000" smtClean="0">
                <a:solidFill>
                  <a:srgbClr val="000000"/>
                </a:solidFill>
                <a:latin typeface="Times New Roman" panose="02020603050405020304" pitchFamily="18" charset="0"/>
              </a:rPr>
              <a:t>)</a:t>
            </a:r>
            <a:endParaRPr lang="fa-IR" smtClean="0"/>
          </a:p>
          <a:p>
            <a:pPr marL="0" indent="0" algn="just">
              <a:buNone/>
            </a:pPr>
            <a:r>
              <a:rPr lang="fa-IR" smtClean="0"/>
              <a:t/>
            </a:r>
            <a:br>
              <a:rPr lang="fa-IR" smtClean="0"/>
            </a:br>
            <a:endParaRPr lang="fa-IR"/>
          </a:p>
        </p:txBody>
      </p:sp>
      <p:sp>
        <p:nvSpPr>
          <p:cNvPr id="4" name="Flowchart: Process 3"/>
          <p:cNvSpPr/>
          <p:nvPr/>
        </p:nvSpPr>
        <p:spPr>
          <a:xfrm>
            <a:off x="1463040" y="4895557"/>
            <a:ext cx="3263705" cy="102694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ln w="22225">
                  <a:solidFill>
                    <a:schemeClr val="accent2"/>
                  </a:solidFill>
                  <a:prstDash val="solid"/>
                </a:ln>
                <a:solidFill>
                  <a:schemeClr val="accent2">
                    <a:lumMod val="40000"/>
                    <a:lumOff val="60000"/>
                  </a:schemeClr>
                </a:solidFill>
                <a:latin typeface="B Mitra" panose="00000400000000000000" pitchFamily="2" charset="-78"/>
                <a:cs typeface="B Mitra" panose="00000400000000000000" pitchFamily="2" charset="-78"/>
              </a:rPr>
              <a:t>سوءاستفاده كردن از قدرت خود</a:t>
            </a:r>
            <a:endParaRPr lang="fa-IR" b="1">
              <a:ln w="22225">
                <a:solidFill>
                  <a:schemeClr val="accent2"/>
                </a:solidFill>
                <a:prstDash val="solid"/>
              </a:ln>
              <a:solidFill>
                <a:schemeClr val="accent2">
                  <a:lumMod val="40000"/>
                  <a:lumOff val="60000"/>
                </a:schemeClr>
              </a:solidFill>
            </a:endParaRPr>
          </a:p>
        </p:txBody>
      </p:sp>
      <p:pic>
        <p:nvPicPr>
          <p:cNvPr id="5" name="Picture 4"/>
          <p:cNvPicPr>
            <a:picLocks noChangeAspect="1"/>
          </p:cNvPicPr>
          <p:nvPr/>
        </p:nvPicPr>
        <p:blipFill>
          <a:blip r:embed="rId2"/>
          <a:stretch>
            <a:fillRect/>
          </a:stretch>
        </p:blipFill>
        <p:spPr>
          <a:xfrm>
            <a:off x="7044690" y="4818184"/>
            <a:ext cx="2857500" cy="1600200"/>
          </a:xfrm>
          <a:prstGeom prst="rect">
            <a:avLst/>
          </a:prstGeom>
        </p:spPr>
      </p:pic>
    </p:spTree>
    <p:extLst>
      <p:ext uri="{BB962C8B-B14F-4D97-AF65-F5344CB8AC3E}">
        <p14:creationId xmlns:p14="http://schemas.microsoft.com/office/powerpoint/2010/main" val="1584157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000000"/>
                </a:solidFill>
                <a:effectLst/>
                <a:latin typeface="B Mitra" panose="00000400000000000000" pitchFamily="2" charset="-78"/>
                <a:cs typeface="B Mitra" panose="00000400000000000000" pitchFamily="2" charset="-78"/>
              </a:rPr>
              <a:t>کلیدواژه ها: </a:t>
            </a:r>
            <a:endParaRPr lang="fa-IR"/>
          </a:p>
        </p:txBody>
      </p:sp>
      <p:sp>
        <p:nvSpPr>
          <p:cNvPr id="3" name="Content Placeholder 2"/>
          <p:cNvSpPr>
            <a:spLocks noGrp="1"/>
          </p:cNvSpPr>
          <p:nvPr>
            <p:ph idx="1"/>
          </p:nvPr>
        </p:nvSpPr>
        <p:spPr/>
        <p:txBody>
          <a:bodyPr/>
          <a:lstStyle/>
          <a:p>
            <a:r>
              <a:rPr lang="fa-IR" b="1" i="0" smtClean="0">
                <a:solidFill>
                  <a:srgbClr val="000000"/>
                </a:solidFill>
                <a:effectLst/>
                <a:latin typeface="B Mitra" panose="00000400000000000000" pitchFamily="2" charset="-78"/>
                <a:cs typeface="B Mitra" panose="00000400000000000000" pitchFamily="2" charset="-78"/>
              </a:rPr>
              <a:t>اختیار مدیران؛ کنترل استراتژیک؛ سیاستهای سازمانی؛ انعطافپذیری استراتژیک؛ اثربخشی برنامه ریزی استراتژیک</a:t>
            </a:r>
            <a:r>
              <a:rPr lang="fa-IR" smtClean="0"/>
              <a:t> </a:t>
            </a:r>
            <a:br>
              <a:rPr lang="fa-IR" smtClean="0"/>
            </a:br>
            <a:endParaRPr lang="fa-IR"/>
          </a:p>
        </p:txBody>
      </p:sp>
      <p:pic>
        <p:nvPicPr>
          <p:cNvPr id="4" name="Picture 3"/>
          <p:cNvPicPr>
            <a:picLocks noChangeAspect="1"/>
          </p:cNvPicPr>
          <p:nvPr/>
        </p:nvPicPr>
        <p:blipFill>
          <a:blip r:embed="rId2"/>
          <a:stretch>
            <a:fillRect/>
          </a:stretch>
        </p:blipFill>
        <p:spPr>
          <a:xfrm>
            <a:off x="4462462" y="3849374"/>
            <a:ext cx="3267075" cy="1400175"/>
          </a:xfrm>
          <a:prstGeom prst="rect">
            <a:avLst/>
          </a:prstGeom>
        </p:spPr>
      </p:pic>
    </p:spTree>
    <p:extLst>
      <p:ext uri="{BB962C8B-B14F-4D97-AF65-F5344CB8AC3E}">
        <p14:creationId xmlns:p14="http://schemas.microsoft.com/office/powerpoint/2010/main" val="36555883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 Mitra" panose="00000400000000000000" pitchFamily="2" charset="-78"/>
                <a:cs typeface="B Mitra" panose="00000400000000000000" pitchFamily="2" charset="-78"/>
              </a:rPr>
              <a:t>بر اين اساس پیشنهاد میشود </a:t>
            </a:r>
            <a:r>
              <a:rPr lang="fa-IR" b="0" i="0" smtClean="0">
                <a:solidFill>
                  <a:srgbClr val="FF0000"/>
                </a:solidFill>
                <a:effectLst/>
                <a:latin typeface="B Mitra" panose="00000400000000000000" pitchFamily="2" charset="-78"/>
                <a:cs typeface="B Mitra" panose="00000400000000000000" pitchFamily="2" charset="-78"/>
              </a:rPr>
              <a:t>به منظور جلوگیری از رفتارهای نامناسب سیاسی، میزان كنترل استراتژيك در بخشهای مختلف افزايش يابد. </a:t>
            </a:r>
            <a:r>
              <a:rPr lang="fa-IR" b="0" i="0" smtClean="0">
                <a:solidFill>
                  <a:srgbClr val="000000"/>
                </a:solidFill>
                <a:effectLst/>
                <a:latin typeface="B Mitra" panose="00000400000000000000" pitchFamily="2" charset="-78"/>
                <a:cs typeface="B Mitra" panose="00000400000000000000" pitchFamily="2" charset="-78"/>
              </a:rPr>
              <a:t>اين مسئله بايد با توجه نوع رفتارها صورت گیرد؛ از طرفی كنترلهای ايجادشده نبايد اختیارات مديران میانی را به حداقل برساند و سازمان شکلی مکانیکی به خود بگیرد. بررسی و تحلیل فرضیه چهارم نشان داد كه ضريب معناداری بین متغیر سیاستهای سازمانی و اثربخشی برنامهريزی استراتژيك 3/457است كه بیشتر از 1/96بوده و نشان از اثر سیاستهای سازمانی بر اثربخشی برنامهريزی استراتژيك دارد. ضريب استانداردشده مسیر بین متغیر سیاستهای سازمانی و اثربخشی برنامهريزی استراتژيك معادل 0/394-بهدست آمد كه نشاندهنده اثر معکوس سیاستهای سازمانی بر اثربخشی برنامهريزی استراتژيك است</a:t>
            </a:r>
            <a:r>
              <a:rPr lang="fa-IR" smtClean="0"/>
              <a:t> </a:t>
            </a:r>
          </a:p>
          <a:p>
            <a:pPr algn="just"/>
            <a:r>
              <a:rPr lang="fa-IR" smtClean="0"/>
              <a:t/>
            </a:r>
            <a:br>
              <a:rPr lang="fa-IR" smtClean="0"/>
            </a:br>
            <a:endParaRPr lang="fa-IR"/>
          </a:p>
        </p:txBody>
      </p:sp>
    </p:spTree>
    <p:extLst>
      <p:ext uri="{BB962C8B-B14F-4D97-AF65-F5344CB8AC3E}">
        <p14:creationId xmlns:p14="http://schemas.microsoft.com/office/powerpoint/2010/main" val="28637686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Mitra" panose="00000400000000000000" pitchFamily="2" charset="-78"/>
                <a:cs typeface="B Mitra" panose="00000400000000000000" pitchFamily="2" charset="-78"/>
              </a:rPr>
              <a:t>اين يافته با نتايج مطالعه البانا (2016) همگرايی دارد. وجود سطح بالايی از رفتار سیاسی در محیط كاری مضر است و تفرقهافکنی ايجاد میكند؛ بهگونهای كه كارايی و اثربخشی سازمانی را كاهش میدهد. </a:t>
            </a:r>
            <a:r>
              <a:rPr lang="fa-IR" b="0" i="0" smtClean="0">
                <a:solidFill>
                  <a:srgbClr val="FF0000"/>
                </a:solidFill>
                <a:effectLst/>
                <a:latin typeface="B Mitra" panose="00000400000000000000" pitchFamily="2" charset="-78"/>
                <a:cs typeface="B Mitra" panose="00000400000000000000" pitchFamily="2" charset="-78"/>
              </a:rPr>
              <a:t>محیط آكنده از رفتار سیاسی، ممکن است به جابهجايی، كاهش كیفیت كار، عدمتحقق اهداف، كاهش عملکرد كاركنان و افزايش تنش و فشار روانی بینجامد </a:t>
            </a:r>
            <a:r>
              <a:rPr lang="fa-IR" b="0" i="0" smtClean="0">
                <a:solidFill>
                  <a:srgbClr val="000000"/>
                </a:solidFill>
                <a:effectLst/>
                <a:latin typeface="B Mitra" panose="00000400000000000000" pitchFamily="2" charset="-78"/>
                <a:cs typeface="B Mitra" panose="00000400000000000000" pitchFamily="2" charset="-78"/>
              </a:rPr>
              <a:t>(فانی و همکاران، 1393) بهمنظور كاهش اثرات منفی رفتارهای سیاسی پیشنهاد میشود كه ارتباط اجتماعی صمیمانه در سازمان متناسب با بلوغ شخصیتی كاركنان ايجاد شود. ضروری است مديران مهارتهای برقراری ارتباط مؤثر را فراگیرند؛ از طرفی پیشنهاد میشود تا برای كاهش اثرات ابهام در مورد فرآيندهای سازمانی، بازخورد مناسب از نحوه انجام وظايف و رويههای سازمان ارائه شود.</a:t>
            </a:r>
            <a:r>
              <a:rPr lang="fa-IR" smtClean="0"/>
              <a:t> </a:t>
            </a:r>
          </a:p>
          <a:p>
            <a:pPr marL="0" indent="0" algn="just">
              <a:buNone/>
            </a:pPr>
            <a:r>
              <a:rPr lang="fa-IR" smtClean="0"/>
              <a:t/>
            </a:r>
            <a:br>
              <a:rPr lang="fa-IR" smtClean="0"/>
            </a:br>
            <a:endParaRPr lang="fa-IR"/>
          </a:p>
        </p:txBody>
      </p:sp>
    </p:spTree>
    <p:extLst>
      <p:ext uri="{BB962C8B-B14F-4D97-AF65-F5344CB8AC3E}">
        <p14:creationId xmlns:p14="http://schemas.microsoft.com/office/powerpoint/2010/main" val="27308232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Mitra" panose="00000400000000000000" pitchFamily="2" charset="-78"/>
                <a:cs typeface="B Mitra" panose="00000400000000000000" pitchFamily="2" charset="-78"/>
              </a:rPr>
              <a:t>نتايج بررسی فرضیه پنجم نشان داد ضريب معناداری بین متغیر انعطافپذيری استراتژيك و اثربخشی برنامهريزی استراتژيك 3/510است كه بیشتر از 1/96بوده و نشان از اثر انعطافپذيری استراتژيك بر اثربخشی برنامهريزی استراتژيك دارد. پژوهشگران در بررسیهای خود به نشانههای متعددی از اثرگذاری انعطافپذيری بر عملکرد و اثربخشی دست يافتهاند كه از آن جمله میتوان به مطالعه لوپز-كابرالس و گالان ( ،)2011اشاره كرد</a:t>
            </a:r>
            <a:r>
              <a:rPr lang="fa-IR" smtClean="0"/>
              <a:t> </a:t>
            </a:r>
          </a:p>
          <a:p>
            <a:pPr marL="0" indent="0" algn="just">
              <a:buNone/>
            </a:pPr>
            <a:r>
              <a:rPr lang="fa-IR" smtClean="0"/>
              <a:t/>
            </a:r>
            <a:br>
              <a:rPr lang="fa-IR" smtClean="0"/>
            </a:br>
            <a:endParaRPr lang="fa-IR"/>
          </a:p>
        </p:txBody>
      </p:sp>
    </p:spTree>
    <p:extLst>
      <p:ext uri="{BB962C8B-B14F-4D97-AF65-F5344CB8AC3E}">
        <p14:creationId xmlns:p14="http://schemas.microsoft.com/office/powerpoint/2010/main" val="3281949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 Mitra" panose="00000400000000000000" pitchFamily="2" charset="-78"/>
                <a:cs typeface="B Mitra" panose="00000400000000000000" pitchFamily="2" charset="-78"/>
              </a:rPr>
              <a:t>ويچیاتو (2015) معتقد است كه بیشتر شركتهای تولیدی كوچك، سامانهها و رويههای سادهای دارند كه انعطافپذيری، بازخورد فوری، فهم بهتر و پاسخ سريعتر به نیازهای مصرفكننده را دربردارد. كارمندان شركتهای تولیدی كوچك اختیارها و مسئولیتهای مشخصی در حوزه كاری خود دارند كه باعث بهوجودآمدن پیوستگی و بالابردن هدفهای مشترک بین نیروی كارمیشود و اين بهنوبه خود باعث میشود تا مطمئن شوند كه كار بهخوبی انجام شده است. بر اين اساس پیشنهاد میشود تا در سازماندهی و همچنین طراحی فرآيندها به سادگی آن توجه شود؛ ضمن</a:t>
            </a:r>
            <a:r>
              <a:rPr lang="fa-IR" smtClean="0"/>
              <a:t>  </a:t>
            </a:r>
            <a:r>
              <a:rPr lang="fa-IR" b="0" i="0" smtClean="0">
                <a:solidFill>
                  <a:srgbClr val="000000"/>
                </a:solidFill>
                <a:effectLst/>
                <a:latin typeface="B Mitra" panose="00000400000000000000" pitchFamily="2" charset="-78"/>
                <a:cs typeface="B Mitra" panose="00000400000000000000" pitchFamily="2" charset="-78"/>
              </a:rPr>
              <a:t> اينکه وجود اختیار و مسئولیتهای مشخص افراد میتواند به كاهش ناهماهنگیها و افزايش پیوستگی منجر شود</a:t>
            </a:r>
            <a:r>
              <a:rPr lang="fa-IR" smtClean="0"/>
              <a:t> </a:t>
            </a:r>
          </a:p>
          <a:p>
            <a:pPr marL="0" indent="0" algn="just">
              <a:buNone/>
            </a:pPr>
            <a:r>
              <a:rPr lang="fa-IR" smtClean="0"/>
              <a:t/>
            </a:r>
            <a:br>
              <a:rPr lang="fa-IR" smtClean="0"/>
            </a:br>
            <a:r>
              <a:rPr lang="fa-IR" smtClean="0"/>
              <a:t/>
            </a:r>
            <a:br>
              <a:rPr lang="fa-IR" smtClean="0"/>
            </a:br>
            <a:endParaRPr lang="fa-IR" smtClean="0"/>
          </a:p>
          <a:p>
            <a:endParaRPr lang="fa-IR"/>
          </a:p>
        </p:txBody>
      </p:sp>
      <p:sp>
        <p:nvSpPr>
          <p:cNvPr id="4" name="Flowchart: Process 3"/>
          <p:cNvSpPr/>
          <p:nvPr/>
        </p:nvSpPr>
        <p:spPr>
          <a:xfrm>
            <a:off x="2180492" y="4895558"/>
            <a:ext cx="2869809" cy="829994"/>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latin typeface="B Mitra" panose="00000400000000000000" pitchFamily="2" charset="-78"/>
                <a:cs typeface="B Mitra" panose="00000400000000000000" pitchFamily="2" charset="-78"/>
              </a:rPr>
              <a:t>پیوستگی و بالابردن هدفهای مشترک بین نیروی كار</a:t>
            </a:r>
            <a:endParaRPr lang="fa-IR" sz="2000">
              <a:solidFill>
                <a:srgbClr val="FF0000"/>
              </a:solidFill>
            </a:endParaRPr>
          </a:p>
        </p:txBody>
      </p:sp>
    </p:spTree>
    <p:extLst>
      <p:ext uri="{BB962C8B-B14F-4D97-AF65-F5344CB8AC3E}">
        <p14:creationId xmlns:p14="http://schemas.microsoft.com/office/powerpoint/2010/main" val="13562096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b="0" i="0" smtClean="0">
                <a:solidFill>
                  <a:srgbClr val="000000"/>
                </a:solidFill>
                <a:effectLst/>
                <a:latin typeface="B Mitra" panose="00000400000000000000" pitchFamily="2" charset="-78"/>
                <a:cs typeface="B Mitra" panose="00000400000000000000" pitchFamily="2" charset="-78"/>
              </a:rPr>
              <a:t>اين پژوهش نیز همانند هر مطالعهای با محدوديتهايی مواجه بود. از جمله میتوان به محدودبودن آن به شركتهای كوچك و متوسط كرمان اشاره كرد كه با توجه به آن نمیتوان نتايج را به ساير شركتها تعمیم داد؛ به همین دلیل به پژوهشگران پیشنهاد میشود در پژوهشهای آتی خود مقايسهای بین عوامل بالا در ساير استانها و بین شركتهای بزرگ و كوچك نیز انجام دهند. ازآنجا كه مطالعه حاضر بر اثرگذاری عوامل درون سازمان بر اثربخشیبرنامهريزی استراتژيك تأكید دارد،</a:t>
            </a:r>
            <a:r>
              <a:rPr lang="fa-IR" b="0" i="0" smtClean="0">
                <a:solidFill>
                  <a:srgbClr val="FF0000"/>
                </a:solidFill>
                <a:effectLst/>
                <a:latin typeface="B Mitra" panose="00000400000000000000" pitchFamily="2" charset="-78"/>
                <a:cs typeface="B Mitra" panose="00000400000000000000" pitchFamily="2" charset="-78"/>
              </a:rPr>
              <a:t> به پژوهشگران پیشنهاد میشود تا اثر عوامل بیرونی، مانند متغیرهای كلان محیطی و پیچیدگی و گسست محیطی را نیز بر اثربخشی برنامهريزی</a:t>
            </a:r>
            <a:br>
              <a:rPr lang="fa-IR" b="0" i="0" smtClean="0">
                <a:solidFill>
                  <a:srgbClr val="FF0000"/>
                </a:solidFill>
                <a:effectLst/>
                <a:latin typeface="B Mitra" panose="00000400000000000000" pitchFamily="2" charset="-78"/>
                <a:cs typeface="B Mitra" panose="00000400000000000000" pitchFamily="2" charset="-78"/>
              </a:rPr>
            </a:br>
            <a:r>
              <a:rPr lang="fa-IR" b="0" i="0" smtClean="0">
                <a:solidFill>
                  <a:srgbClr val="FF0000"/>
                </a:solidFill>
                <a:effectLst/>
                <a:latin typeface="B Mitra" panose="00000400000000000000" pitchFamily="2" charset="-78"/>
                <a:cs typeface="B Mitra" panose="00000400000000000000" pitchFamily="2" charset="-78"/>
              </a:rPr>
              <a:t>استراتژيك موردمطالعه قرار دهند</a:t>
            </a:r>
            <a:r>
              <a:rPr lang="fa-IR" smtClean="0">
                <a:solidFill>
                  <a:srgbClr val="FF0000"/>
                </a:solidFill>
              </a:rPr>
              <a:t> </a:t>
            </a:r>
            <a:r>
              <a:rPr lang="fa-IR" smtClean="0"/>
              <a:t/>
            </a:r>
            <a:br>
              <a:rPr lang="fa-IR" smtClean="0"/>
            </a:br>
            <a:endParaRPr lang="fa-IR"/>
          </a:p>
        </p:txBody>
      </p:sp>
    </p:spTree>
    <p:extLst>
      <p:ext uri="{BB962C8B-B14F-4D97-AF65-F5344CB8AC3E}">
        <p14:creationId xmlns:p14="http://schemas.microsoft.com/office/powerpoint/2010/main" val="358434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i="0" smtClean="0">
                <a:solidFill>
                  <a:srgbClr val="000000"/>
                </a:solidFill>
                <a:effectLst/>
                <a:latin typeface="B Mitra" panose="00000400000000000000" pitchFamily="2" charset="-78"/>
                <a:cs typeface="B Mitra" panose="00000400000000000000" pitchFamily="2" charset="-78"/>
              </a:rPr>
              <a:t>1- مقدمه</a:t>
            </a:r>
            <a:endParaRPr lang="fa-I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Mitra" panose="00000400000000000000" pitchFamily="2" charset="-78"/>
                <a:cs typeface="B Mitra" panose="00000400000000000000" pitchFamily="2" charset="-78"/>
              </a:rPr>
              <a:t>تحولات روزافزون فناوری، تغییر شرايط بازار، تغییر شیوه كسبوكار، انتظارات متفاوت و متغیر مشتريان و غیره، محیطی متلاطم و بازاری بهشدت رقابتی برای سازمانها ايجاد كرده است. مشکل اصلی برخی سازمانها برای غلبه بر رقبا و پاسخگويی به نیازهای متغیر مشتريان، نداشتن برنامه استراتژيك و يا عدم موفقیت در تدوين و اجرای آن است (حقیقی و همکاران، 1388)بر اين اساس، شناسايی عوامل مؤثر بر برنامهريزی استراتژيك میتواند شیوهای سودمند برای كنترل عوامل مثبت و منفی باشد. يکی از عواملی كه برنامهريزی استراتژيك را با مشکل مواجه میكند، سیاستهای سازمانی است ( </a:t>
            </a:r>
            <a:r>
              <a:rPr lang="fa-IR" sz="1600" b="0" i="0" smtClean="0">
                <a:solidFill>
                  <a:srgbClr val="000000"/>
                </a:solidFill>
                <a:effectLst/>
                <a:latin typeface="Times New Roman" panose="02020603050405020304" pitchFamily="18" charset="0"/>
              </a:rPr>
              <a:t>,</a:t>
            </a:r>
            <a:r>
              <a:rPr lang="en-US" sz="1600" b="0" i="0" smtClean="0">
                <a:solidFill>
                  <a:srgbClr val="000000"/>
                </a:solidFill>
                <a:effectLst/>
                <a:latin typeface="Times New Roman" panose="02020603050405020304" pitchFamily="18" charset="0"/>
              </a:rPr>
              <a:t>Andersen&amp; Nielsen 2009</a:t>
            </a:r>
            <a:r>
              <a:rPr lang="en-US" sz="1600" b="0" i="0" smtClean="0">
                <a:solidFill>
                  <a:srgbClr val="000000"/>
                </a:solidFill>
                <a:effectLst/>
                <a:latin typeface="B Mitra" panose="00000400000000000000" pitchFamily="2" charset="-78"/>
                <a:cs typeface="B Mitra" panose="00000400000000000000" pitchFamily="2" charset="-78"/>
              </a:rPr>
              <a:t>؛(</a:t>
            </a:r>
            <a:r>
              <a:rPr lang="en-US" smtClean="0"/>
              <a:t> </a:t>
            </a:r>
            <a:endParaRPr lang="fa-IR" smtClean="0"/>
          </a:p>
          <a:p>
            <a:pPr algn="just"/>
            <a:r>
              <a:rPr lang="en-US" smtClean="0"/>
              <a:t/>
            </a:r>
            <a:br>
              <a:rPr lang="en-US" smtClean="0"/>
            </a:br>
            <a:endParaRPr lang="fa-IR"/>
          </a:p>
        </p:txBody>
      </p:sp>
      <p:sp>
        <p:nvSpPr>
          <p:cNvPr id="4" name="Flowchart: Process 3"/>
          <p:cNvSpPr/>
          <p:nvPr/>
        </p:nvSpPr>
        <p:spPr>
          <a:xfrm>
            <a:off x="2349305" y="4712677"/>
            <a:ext cx="3024553" cy="106914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latin typeface="B Mitra" panose="00000400000000000000" pitchFamily="2" charset="-78"/>
                <a:cs typeface="B Mitra" panose="00000400000000000000" pitchFamily="2" charset="-78"/>
              </a:rPr>
              <a:t>نداشتن برنامه استراتژيك و يا عدم موفقیت در تدوين و اجرای آن</a:t>
            </a:r>
            <a:endParaRPr lang="fa-IR" sz="2000">
              <a:solidFill>
                <a:srgbClr val="FF0000"/>
              </a:solidFill>
            </a:endParaRPr>
          </a:p>
        </p:txBody>
      </p:sp>
    </p:spTree>
    <p:extLst>
      <p:ext uri="{BB962C8B-B14F-4D97-AF65-F5344CB8AC3E}">
        <p14:creationId xmlns:p14="http://schemas.microsoft.com/office/powerpoint/2010/main" val="266503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0" i="0" smtClean="0">
                <a:solidFill>
                  <a:srgbClr val="000000"/>
                </a:solidFill>
                <a:effectLst/>
                <a:latin typeface="B Mitra" panose="00000400000000000000" pitchFamily="2" charset="-78"/>
                <a:cs typeface="B Mitra" panose="00000400000000000000" pitchFamily="2" charset="-78"/>
              </a:rPr>
              <a:t>ديدگاه سیاسی در سازمان مواردی را دربرمیگیرد كه از طريق آن اعضای سازمان میتوانند از طريق كاربرد قدرت و يا انجام اقداماتی مانند تشکیل ائتلاف، كنترل جلسهها، تاكتیكهای زمانبندی، استفاده از مشاوران خارجی، چانهزنی يا مذاكره و تاكتیكهای كنترل يا دستكاری اطلاعات بر تصمیمهای سازمانی اثر بگذارند ( </a:t>
            </a:r>
            <a:r>
              <a:rPr lang="fa-IR" sz="1600" b="0" i="0" smtClean="0">
                <a:solidFill>
                  <a:srgbClr val="000000"/>
                </a:solidFill>
                <a:effectLst/>
                <a:latin typeface="Times New Roman" panose="02020603050405020304" pitchFamily="18" charset="0"/>
              </a:rPr>
              <a:t>&amp;</a:t>
            </a:r>
            <a:r>
              <a:rPr lang="en-US" sz="1600" b="0" i="0" smtClean="0">
                <a:solidFill>
                  <a:srgbClr val="000000"/>
                </a:solidFill>
                <a:effectLst/>
                <a:latin typeface="Times New Roman" panose="02020603050405020304" pitchFamily="18" charset="0"/>
              </a:rPr>
              <a:t>Elbanna </a:t>
            </a:r>
            <a:r>
              <a:rPr lang="en-US" b="0" i="0" smtClean="0">
                <a:solidFill>
                  <a:srgbClr val="000000"/>
                </a:solidFill>
                <a:effectLst/>
                <a:latin typeface="B Mitra" panose="00000400000000000000" pitchFamily="2" charset="-78"/>
                <a:cs typeface="B Mitra" panose="00000400000000000000" pitchFamily="2" charset="-78"/>
              </a:rPr>
              <a:t>. </a:t>
            </a:r>
            <a:r>
              <a:rPr lang="en-US" sz="1600" b="0" i="0" smtClean="0">
                <a:solidFill>
                  <a:srgbClr val="000000"/>
                </a:solidFill>
                <a:effectLst/>
                <a:latin typeface="Times New Roman" panose="02020603050405020304" pitchFamily="18" charset="0"/>
              </a:rPr>
              <a:t>Child,2007</a:t>
            </a:r>
            <a:r>
              <a:rPr lang="fa-IR" sz="1600" b="0" i="0" smtClean="0">
                <a:solidFill>
                  <a:srgbClr val="000000"/>
                </a:solidFill>
                <a:effectLst/>
                <a:latin typeface="Times New Roman" panose="02020603050405020304" pitchFamily="18" charset="0"/>
              </a:rPr>
              <a:t>)</a:t>
            </a:r>
            <a:r>
              <a:rPr lang="fa-IR" b="0" i="0" smtClean="0">
                <a:solidFill>
                  <a:srgbClr val="000000"/>
                </a:solidFill>
                <a:effectLst/>
                <a:latin typeface="B Mitra" panose="00000400000000000000" pitchFamily="2" charset="-78"/>
                <a:cs typeface="B Mitra" panose="00000400000000000000" pitchFamily="2" charset="-78"/>
              </a:rPr>
              <a:t>يکی از عوامل اثرگذار بر سیاستهای سازمانی، میزان اختیار است. اختیار مدير را میتوان میزانی كه مديران برای اجرای وظايف و كنترل كار خود آزادی دارند، تعريف كرد</a:t>
            </a:r>
            <a:br>
              <a:rPr lang="fa-IR" b="0" i="0" smtClean="0">
                <a:solidFill>
                  <a:srgbClr val="000000"/>
                </a:solidFill>
                <a:effectLst/>
                <a:latin typeface="B Mitra" panose="00000400000000000000" pitchFamily="2" charset="-78"/>
                <a:cs typeface="B Mitra" panose="00000400000000000000" pitchFamily="2" charset="-78"/>
              </a:rPr>
            </a:br>
            <a:r>
              <a:rPr lang="fa-IR" b="0" i="0" smtClean="0">
                <a:solidFill>
                  <a:srgbClr val="000000"/>
                </a:solidFill>
                <a:effectLst/>
                <a:latin typeface="B Mitra" panose="00000400000000000000" pitchFamily="2" charset="-78"/>
                <a:cs typeface="B Mitra" panose="00000400000000000000" pitchFamily="2" charset="-78"/>
              </a:rPr>
              <a:t>(</a:t>
            </a:r>
            <a:r>
              <a:rPr lang="en-US" sz="1600" b="0" i="0" smtClean="0">
                <a:solidFill>
                  <a:srgbClr val="000000"/>
                </a:solidFill>
                <a:effectLst/>
                <a:latin typeface="Times New Roman" panose="02020603050405020304" pitchFamily="18" charset="0"/>
              </a:rPr>
              <a:t>Dayan at el,2012</a:t>
            </a:r>
            <a:r>
              <a:rPr lang="en-US" sz="1600" b="0" i="0" smtClean="0">
                <a:solidFill>
                  <a:srgbClr val="000000"/>
                </a:solidFill>
                <a:effectLst/>
                <a:latin typeface="B Mitra" panose="00000400000000000000" pitchFamily="2" charset="-78"/>
                <a:cs typeface="B Mitra" panose="00000400000000000000" pitchFamily="2" charset="-78"/>
              </a:rPr>
              <a:t>؛ </a:t>
            </a:r>
            <a:r>
              <a:rPr lang="en-US" b="0" i="0" smtClean="0">
                <a:solidFill>
                  <a:srgbClr val="000000"/>
                </a:solidFill>
                <a:effectLst/>
                <a:latin typeface="B Mitra" panose="00000400000000000000" pitchFamily="2" charset="-78"/>
                <a:cs typeface="B Mitra" panose="00000400000000000000" pitchFamily="2" charset="-78"/>
              </a:rPr>
              <a:t>.(</a:t>
            </a:r>
            <a:r>
              <a:rPr lang="en-US" sz="1600" b="0" i="0" smtClean="0">
                <a:solidFill>
                  <a:srgbClr val="000000"/>
                </a:solidFill>
                <a:effectLst/>
                <a:latin typeface="Times New Roman" panose="02020603050405020304" pitchFamily="18" charset="0"/>
              </a:rPr>
              <a:t>Drafke &amp; Kossen,2002</a:t>
            </a:r>
            <a:r>
              <a:rPr lang="en-US"/>
              <a:t> </a:t>
            </a:r>
            <a:endParaRPr lang="fa-IR" smtClean="0"/>
          </a:p>
          <a:p>
            <a:pPr algn="just"/>
            <a:r>
              <a:rPr lang="en-US" smtClean="0"/>
              <a:t/>
            </a:r>
            <a:br>
              <a:rPr lang="en-US" smtClean="0"/>
            </a:br>
            <a:endParaRPr lang="fa-IR"/>
          </a:p>
        </p:txBody>
      </p:sp>
      <p:sp>
        <p:nvSpPr>
          <p:cNvPr id="4" name="Flowchart: Process 3"/>
          <p:cNvSpPr/>
          <p:nvPr/>
        </p:nvSpPr>
        <p:spPr>
          <a:xfrm>
            <a:off x="1814732" y="4740812"/>
            <a:ext cx="3545059" cy="99880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rgbClr val="FF0000"/>
                </a:solidFill>
                <a:latin typeface="B Mitra" panose="00000400000000000000" pitchFamily="2" charset="-78"/>
                <a:cs typeface="B Mitra" panose="00000400000000000000" pitchFamily="2" charset="-78"/>
              </a:rPr>
              <a:t>چانه زنی </a:t>
            </a:r>
            <a:r>
              <a:rPr lang="fa-IR" sz="2400">
                <a:solidFill>
                  <a:srgbClr val="FF0000"/>
                </a:solidFill>
                <a:latin typeface="B Mitra" panose="00000400000000000000" pitchFamily="2" charset="-78"/>
                <a:cs typeface="B Mitra" panose="00000400000000000000" pitchFamily="2" charset="-78"/>
              </a:rPr>
              <a:t>يا مذاكره و تاكتیكهای كنترل يا دستكاری اطلاعات</a:t>
            </a:r>
            <a:endParaRPr lang="fa-IR" sz="2400">
              <a:solidFill>
                <a:srgbClr val="FF0000"/>
              </a:solidFill>
            </a:endParaRPr>
          </a:p>
        </p:txBody>
      </p:sp>
    </p:spTree>
    <p:extLst>
      <p:ext uri="{BB962C8B-B14F-4D97-AF65-F5344CB8AC3E}">
        <p14:creationId xmlns:p14="http://schemas.microsoft.com/office/powerpoint/2010/main" val="668772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b="0" i="0" smtClean="0">
                <a:solidFill>
                  <a:srgbClr val="000000"/>
                </a:solidFill>
                <a:effectLst/>
                <a:latin typeface="B Mitra" panose="00000400000000000000" pitchFamily="2" charset="-78"/>
                <a:cs typeface="B Mitra" panose="00000400000000000000" pitchFamily="2" charset="-78"/>
              </a:rPr>
              <a:t>بر اساس نتايج مطالعات انجامشده در زمینه سیاستهای سازمانی، يکی از عواملی كه میتواند تا حدی اثر اين نوع رفتار را كاهش دهد، كنترل استراتژيك است. كنترل استراتژيك میتواند معیارهايی را ارائه كند كه با هدفهای سازمانی مرتبط هستند؛ درنتیجه كنترل فعالیتهای افراد برای اطمینان از اينکه در مسیر نتايج مطلوب سازمانی قرار دارند، میسر میشود </a:t>
            </a:r>
            <a:endParaRPr lang="fa-IR"/>
          </a:p>
        </p:txBody>
      </p:sp>
      <p:sp>
        <p:nvSpPr>
          <p:cNvPr id="4" name="Flowchart: Process 3"/>
          <p:cNvSpPr/>
          <p:nvPr/>
        </p:nvSpPr>
        <p:spPr>
          <a:xfrm>
            <a:off x="2137893" y="3902299"/>
            <a:ext cx="2189408" cy="74697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latin typeface="B Mitra" panose="00000400000000000000" pitchFamily="2" charset="-78"/>
                <a:cs typeface="B Mitra" panose="00000400000000000000" pitchFamily="2" charset="-78"/>
              </a:rPr>
              <a:t>هدفهای سازمانی</a:t>
            </a:r>
            <a:endParaRPr lang="fa-IR" sz="2400">
              <a:solidFill>
                <a:srgbClr val="FF0000"/>
              </a:solidFill>
            </a:endParaRPr>
          </a:p>
        </p:txBody>
      </p:sp>
    </p:spTree>
    <p:extLst>
      <p:ext uri="{BB962C8B-B14F-4D97-AF65-F5344CB8AC3E}">
        <p14:creationId xmlns:p14="http://schemas.microsoft.com/office/powerpoint/2010/main" val="2843075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4499</Words>
  <Application>Microsoft Office PowerPoint</Application>
  <PresentationFormat>Widescreen</PresentationFormat>
  <Paragraphs>148</Paragraphs>
  <Slides>64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Arial</vt:lpstr>
      <vt:lpstr>B Mitra</vt:lpstr>
      <vt:lpstr>B Zar</vt:lpstr>
      <vt:lpstr>B Zar]</vt:lpstr>
      <vt:lpstr>Calibri</vt:lpstr>
      <vt:lpstr>Calibri Light</vt:lpstr>
      <vt:lpstr>Times New Roman</vt:lpstr>
      <vt:lpstr>Office Theme</vt:lpstr>
      <vt:lpstr>عنوان مقاله: اثر اختیار مدیران و کنترل استراتژیک بر اثربخشی برنامهریزی استراتژیک </vt:lpstr>
      <vt:lpstr>PowerPoint Presentation</vt:lpstr>
      <vt:lpstr>PowerPoint Presentation</vt:lpstr>
      <vt:lpstr>PowerPoint Presentation</vt:lpstr>
      <vt:lpstr>PowerPoint Presentation</vt:lpstr>
      <vt:lpstr>کلیدواژه ها: </vt:lpstr>
      <vt:lpstr>1- مقدمه</vt:lpstr>
      <vt:lpstr>PowerPoint Presentation</vt:lpstr>
      <vt:lpstr>PowerPoint Presentation</vt:lpstr>
      <vt:lpstr>PowerPoint Presentation</vt:lpstr>
      <vt:lpstr>PowerPoint Presentation</vt:lpstr>
      <vt:lpstr>PowerPoint Presentation</vt:lpstr>
      <vt:lpstr>PowerPoint Presentation</vt:lpstr>
      <vt:lpstr>2مبانی نظری و پیشینه پژوهش</vt:lpstr>
      <vt:lpstr>کنترل استراتژیک</vt:lpstr>
      <vt:lpstr>PowerPoint Presentation</vt:lpstr>
      <vt:lpstr>سیاستهای سازمانی</vt:lpstr>
      <vt:lpstr>PowerPoint Presentation</vt:lpstr>
      <vt:lpstr>PowerPoint Presentation</vt:lpstr>
      <vt:lpstr>انعطافپذیری استراتژیک</vt:lpstr>
      <vt:lpstr>PowerPoint Presentation</vt:lpstr>
      <vt:lpstr>برنامه ریزی استراتژیک</vt:lpstr>
      <vt:lpstr>3-توسعه فرضیه ها و الگوی مفهومی</vt:lpstr>
      <vt:lpstr>اختیار مدیران و انعطافپذیری استراتژیک</vt:lpstr>
      <vt:lpstr>PowerPoint Presentation</vt:lpstr>
      <vt:lpstr>فرضیه 1</vt:lpstr>
      <vt:lpstr>اختیار مدیران و سیاستهای سازمانی. </vt:lpstr>
      <vt:lpstr>PowerPoint Presentation</vt:lpstr>
      <vt:lpstr>فرضیه 2</vt:lpstr>
      <vt:lpstr>کنترل استراتژیک و سیاستهای سازمانی</vt:lpstr>
      <vt:lpstr>PowerPoint Presentation</vt:lpstr>
      <vt:lpstr>فرضیه 3</vt:lpstr>
      <vt:lpstr>سیاستهای سازمانی و اثربخشی برنامهریزی استراتژیک</vt:lpstr>
      <vt:lpstr>PowerPoint Presentation</vt:lpstr>
      <vt:lpstr>PowerPoint Presentation</vt:lpstr>
      <vt:lpstr>انعطافپذیری استراتژیک و اثربخشی برنامهریزی استراتژیک</vt:lpstr>
      <vt:lpstr>PowerPoint Presentation</vt:lpstr>
      <vt:lpstr>فرضیه 5</vt:lpstr>
      <vt:lpstr>PowerPoint Presentation</vt:lpstr>
      <vt:lpstr>4-روش شناسی پژوهش</vt:lpstr>
      <vt:lpstr>PowerPoint Presentation</vt:lpstr>
      <vt:lpstr>PowerPoint Presentation</vt:lpstr>
      <vt:lpstr>PowerPoint Presentation</vt:lpstr>
      <vt:lpstr>PowerPoint Presentation</vt:lpstr>
      <vt:lpstr>تحلیل داده ها با روش الگوی معادلات ساختاری</vt:lpstr>
      <vt:lpstr>PowerPoint Presentation</vt:lpstr>
      <vt:lpstr>PowerPoint Presentation</vt:lpstr>
      <vt:lpstr>PowerPoint Presentation</vt:lpstr>
      <vt:lpstr>PowerPoint Presentation</vt:lpstr>
      <vt:lpstr>PowerPoint Presentation</vt:lpstr>
      <vt:lpstr>بررسی ضرایب معناداریZ </vt:lpstr>
      <vt:lpstr>PowerPoint Presentation</vt:lpstr>
      <vt:lpstr>نتایج فرضیه های پژوهش</vt:lpstr>
      <vt:lpstr>PowerPoint Presentation</vt:lpstr>
      <vt:lpstr>PowerPoint Presentation</vt:lpstr>
      <vt:lpstr>6-نتیجه گیری و پیشنهادها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اثر اختیار مدیران و کنترل استراتژیک بر اثربخشی برنامهریزی استراتژیک</dc:title>
  <dc:creator>MaZz!i</dc:creator>
  <cp:lastModifiedBy>MaZz!i</cp:lastModifiedBy>
  <cp:revision>19</cp:revision>
  <dcterms:created xsi:type="dcterms:W3CDTF">2023-03-03T10:05:16Z</dcterms:created>
  <dcterms:modified xsi:type="dcterms:W3CDTF">2023-03-03T16:51:59Z</dcterms:modified>
</cp:coreProperties>
</file>