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54" r:id="rId4"/>
    <p:sldId id="258" r:id="rId5"/>
    <p:sldId id="259" r:id="rId6"/>
    <p:sldId id="355" r:id="rId7"/>
    <p:sldId id="260" r:id="rId8"/>
    <p:sldId id="356" r:id="rId9"/>
    <p:sldId id="261" r:id="rId10"/>
    <p:sldId id="357" r:id="rId11"/>
    <p:sldId id="262" r:id="rId12"/>
    <p:sldId id="358" r:id="rId13"/>
    <p:sldId id="263" r:id="rId14"/>
    <p:sldId id="264" r:id="rId15"/>
    <p:sldId id="265" r:id="rId16"/>
    <p:sldId id="266" r:id="rId17"/>
    <p:sldId id="267" r:id="rId18"/>
    <p:sldId id="359" r:id="rId19"/>
    <p:sldId id="268" r:id="rId20"/>
    <p:sldId id="269" r:id="rId21"/>
    <p:sldId id="360" r:id="rId22"/>
    <p:sldId id="361" r:id="rId23"/>
    <p:sldId id="270" r:id="rId24"/>
    <p:sldId id="271" r:id="rId25"/>
    <p:sldId id="272" r:id="rId26"/>
    <p:sldId id="362" r:id="rId27"/>
    <p:sldId id="273" r:id="rId28"/>
    <p:sldId id="363" r:id="rId29"/>
    <p:sldId id="274" r:id="rId30"/>
    <p:sldId id="275" r:id="rId31"/>
    <p:sldId id="364"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365" r:id="rId45"/>
    <p:sldId id="288" r:id="rId46"/>
    <p:sldId id="366" r:id="rId47"/>
    <p:sldId id="290" r:id="rId48"/>
    <p:sldId id="291" r:id="rId49"/>
    <p:sldId id="292" r:id="rId50"/>
    <p:sldId id="294" r:id="rId51"/>
    <p:sldId id="295" r:id="rId52"/>
    <p:sldId id="296" r:id="rId53"/>
    <p:sldId id="367" r:id="rId54"/>
    <p:sldId id="297" r:id="rId55"/>
    <p:sldId id="298"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68" r:id="rId78"/>
    <p:sldId id="322" r:id="rId79"/>
    <p:sldId id="323" r:id="rId80"/>
    <p:sldId id="324" r:id="rId81"/>
    <p:sldId id="325" r:id="rId82"/>
    <p:sldId id="326" r:id="rId83"/>
    <p:sldId id="327" r:id="rId84"/>
    <p:sldId id="328"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7" r:id="rId102"/>
    <p:sldId id="348" r:id="rId103"/>
    <p:sldId id="349" r:id="rId104"/>
    <p:sldId id="350" r:id="rId105"/>
    <p:sldId id="351" r:id="rId106"/>
    <p:sldId id="352" r:id="rId107"/>
    <p:sldId id="353" r:id="rId10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4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12813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7388D04-F7BB-4731-A034-F532AEBA73C1}" type="datetimeFigureOut">
              <a:rPr lang="fa-IR" smtClean="0"/>
              <a:t>25/08/1444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428229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388D04-F7BB-4731-A034-F532AEBA73C1}" type="datetimeFigureOut">
              <a:rPr lang="fa-IR" smtClean="0"/>
              <a:t>25/08/1444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393733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388D04-F7BB-4731-A034-F532AEBA73C1}" type="datetimeFigureOut">
              <a:rPr lang="fa-IR" smtClean="0"/>
              <a:t>25/08/1444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17032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388D04-F7BB-4731-A034-F532AEBA73C1}" type="datetimeFigureOut">
              <a:rPr lang="fa-IR" smtClean="0"/>
              <a:t>25/08/1444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148893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88D04-F7BB-4731-A034-F532AEBA73C1}" type="datetimeFigureOut">
              <a:rPr lang="fa-IR" smtClean="0"/>
              <a:t>25/08/1444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224729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7388D04-F7BB-4731-A034-F532AEBA73C1}" type="datetimeFigureOut">
              <a:rPr lang="fa-IR" smtClean="0"/>
              <a:t>25/08/1444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39260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7388D04-F7BB-4731-A034-F532AEBA73C1}" type="datetimeFigureOut">
              <a:rPr lang="fa-IR" smtClean="0"/>
              <a:t>25/08/1444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162885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7388D04-F7BB-4731-A034-F532AEBA73C1}" type="datetimeFigureOut">
              <a:rPr lang="fa-IR" smtClean="0"/>
              <a:t>25/08/1444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199507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88D04-F7BB-4731-A034-F532AEBA73C1}" type="datetimeFigureOut">
              <a:rPr lang="fa-IR" smtClean="0"/>
              <a:t>25/08/1444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416393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88D04-F7BB-4731-A034-F532AEBA73C1}" type="datetimeFigureOut">
              <a:rPr lang="fa-IR" smtClean="0"/>
              <a:t>25/08/1444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18813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88D04-F7BB-4731-A034-F532AEBA73C1}" type="datetimeFigureOut">
              <a:rPr lang="fa-IR" smtClean="0"/>
              <a:t>25/08/1444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4D064B-58B1-460C-98B3-7E344D71C281}" type="slidenum">
              <a:rPr lang="fa-IR" smtClean="0"/>
              <a:t>‹#›</a:t>
            </a:fld>
            <a:endParaRPr lang="fa-IR"/>
          </a:p>
        </p:txBody>
      </p:sp>
    </p:spTree>
    <p:extLst>
      <p:ext uri="{BB962C8B-B14F-4D97-AF65-F5344CB8AC3E}">
        <p14:creationId xmlns:p14="http://schemas.microsoft.com/office/powerpoint/2010/main" val="396319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388D04-F7BB-4731-A034-F532AEBA73C1}" type="datetimeFigureOut">
              <a:rPr lang="fa-IR" smtClean="0"/>
              <a:t>25/08/1444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C4D064B-58B1-460C-98B3-7E344D71C281}" type="slidenum">
              <a:rPr lang="fa-IR" smtClean="0"/>
              <a:t>‹#›</a:t>
            </a:fld>
            <a:endParaRPr lang="fa-IR"/>
          </a:p>
        </p:txBody>
      </p:sp>
    </p:spTree>
    <p:extLst>
      <p:ext uri="{BB962C8B-B14F-4D97-AF65-F5344CB8AC3E}">
        <p14:creationId xmlns:p14="http://schemas.microsoft.com/office/powerpoint/2010/main" val="905355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b="1" smtClean="0">
                <a:solidFill>
                  <a:srgbClr val="FF0000"/>
                </a:solidFill>
                <a:cs typeface="B Zar" panose="00000400000000000000" pitchFamily="2" charset="-78"/>
              </a:rPr>
              <a:t>عنوان مقاله</a:t>
            </a:r>
            <a:r>
              <a:rPr lang="fa-IR" sz="4400" b="1" smtClean="0">
                <a:cs typeface="B Zar" panose="00000400000000000000" pitchFamily="2" charset="-78"/>
              </a:rPr>
              <a:t>: بررسي </a:t>
            </a:r>
            <a:r>
              <a:rPr lang="fa-IR" sz="4400" b="1">
                <a:cs typeface="B Zar" panose="00000400000000000000" pitchFamily="2" charset="-78"/>
              </a:rPr>
              <a:t>امكان پذيري برنامه منطقي نمودن اندازه دولت</a:t>
            </a:r>
            <a:r>
              <a:rPr lang="fa-IR" sz="4400" smtClean="0">
                <a:cs typeface="B Zar" panose="00000400000000000000" pitchFamily="2" charset="-78"/>
              </a:rPr>
              <a:t> </a:t>
            </a:r>
            <a:endParaRPr lang="fa-IR" sz="44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a:t>
            </a:r>
            <a:r>
              <a:rPr lang="fa-IR" smtClean="0">
                <a:cs typeface="B Zar" panose="00000400000000000000" pitchFamily="2" charset="-78"/>
              </a:rPr>
              <a:t>ناصر ميرسپاسي، جعفر </a:t>
            </a:r>
            <a:r>
              <a:rPr lang="fa-IR">
                <a:cs typeface="B Zar" panose="00000400000000000000" pitchFamily="2" charset="-78"/>
              </a:rPr>
              <a:t>بيك زاد</a:t>
            </a:r>
            <a:r>
              <a:rPr lang="fa-IR" smtClean="0">
                <a:cs typeface="B Zar" panose="00000400000000000000" pitchFamily="2" charset="-78"/>
              </a:rPr>
              <a:t> </a:t>
            </a:r>
            <a:br>
              <a:rPr lang="fa-IR" smtClean="0">
                <a:cs typeface="B Zar" panose="00000400000000000000" pitchFamily="2" charset="-78"/>
              </a:rPr>
            </a:br>
            <a:r>
              <a:rPr lang="fa-IR" smtClean="0">
                <a:solidFill>
                  <a:srgbClr val="FF0000"/>
                </a:solidFill>
                <a:cs typeface="B Zar" panose="00000400000000000000" pitchFamily="2" charset="-78"/>
              </a:rPr>
              <a:t>منبع</a:t>
            </a:r>
            <a:r>
              <a:rPr lang="fa-IR" smtClean="0">
                <a:cs typeface="B Zar" panose="00000400000000000000" pitchFamily="2" charset="-78"/>
              </a:rPr>
              <a:t>: </a:t>
            </a:r>
            <a:r>
              <a:rPr lang="fa-IR" smtClean="0">
                <a:cs typeface="B Zar" panose="00000400000000000000" pitchFamily="2" charset="-78"/>
              </a:rPr>
              <a:t>فراسوي مديريت</a:t>
            </a:r>
            <a:r>
              <a:rPr lang="fa-IR">
                <a:cs typeface="B Zar" panose="00000400000000000000" pitchFamily="2" charset="-78"/>
              </a:rPr>
              <a:t> </a:t>
            </a:r>
            <a:r>
              <a:rPr lang="fa-IR" smtClean="0">
                <a:cs typeface="B Zar" panose="00000400000000000000" pitchFamily="2" charset="-78"/>
              </a:rPr>
              <a:t>سال </a:t>
            </a:r>
            <a:r>
              <a:rPr lang="fa-IR">
                <a:cs typeface="B Zar" panose="00000400000000000000" pitchFamily="2" charset="-78"/>
              </a:rPr>
              <a:t>چهارم </a:t>
            </a:r>
            <a:r>
              <a:rPr lang="fa-IR" smtClean="0">
                <a:cs typeface="B Zar" panose="00000400000000000000" pitchFamily="2" charset="-78"/>
              </a:rPr>
              <a:t> </a:t>
            </a:r>
            <a:r>
              <a:rPr lang="fa-IR">
                <a:cs typeface="B Zar" panose="00000400000000000000" pitchFamily="2" charset="-78"/>
              </a:rPr>
              <a:t>شماره </a:t>
            </a:r>
            <a:r>
              <a:rPr lang="fa-IR" smtClean="0">
                <a:cs typeface="B Zar" panose="00000400000000000000" pitchFamily="2" charset="-78"/>
              </a:rPr>
              <a:t>13تابستان </a:t>
            </a:r>
            <a:r>
              <a:rPr lang="fa-IR">
                <a:cs typeface="B Zar" panose="00000400000000000000" pitchFamily="2" charset="-78"/>
              </a:rPr>
              <a:t>1389</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صص 85 </a:t>
            </a:r>
            <a:r>
              <a:rPr lang="fa-IR">
                <a:cs typeface="B Zar" panose="00000400000000000000" pitchFamily="2" charset="-78"/>
              </a:rPr>
              <a:t>-</a:t>
            </a:r>
            <a:r>
              <a:rPr lang="fa-IR" smtClean="0">
                <a:cs typeface="B Zar" panose="00000400000000000000" pitchFamily="2" charset="-78"/>
              </a:rPr>
              <a:t>119</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2212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بطوريكه تعداد استخدام هاي انجام شده از سقف </a:t>
            </a:r>
            <a:r>
              <a:rPr lang="fa-IR" smtClean="0">
                <a:cs typeface="B Zar" panose="00000400000000000000" pitchFamily="2" charset="-78"/>
              </a:rPr>
              <a:t>تعيين شده </a:t>
            </a:r>
            <a:r>
              <a:rPr lang="fa-IR">
                <a:cs typeface="B Zar" panose="00000400000000000000" pitchFamily="2" charset="-78"/>
              </a:rPr>
              <a:t>فراتر رفته، ادغام وزارتخانه ها و موسسات دولتي تاثيري در كاهش </a:t>
            </a:r>
            <a:r>
              <a:rPr lang="fa-IR" smtClean="0">
                <a:cs typeface="B Zar" panose="00000400000000000000" pitchFamily="2" charset="-78"/>
              </a:rPr>
              <a:t>تعداد نيروي </a:t>
            </a:r>
            <a:r>
              <a:rPr lang="fa-IR">
                <a:cs typeface="B Zar" panose="00000400000000000000" pitchFamily="2" charset="-78"/>
              </a:rPr>
              <a:t>انساني و يا حتي در كاهش جذب نيروهاي جديد نداشته است. </a:t>
            </a:r>
            <a:r>
              <a:rPr lang="fa-IR" smtClean="0">
                <a:cs typeface="B Zar" panose="00000400000000000000" pitchFamily="2" charset="-78"/>
              </a:rPr>
              <a:t>تعداد كاركنان </a:t>
            </a:r>
            <a:r>
              <a:rPr lang="fa-IR">
                <a:cs typeface="B Zar" panose="00000400000000000000" pitchFamily="2" charset="-78"/>
              </a:rPr>
              <a:t>دولت در فاصله سالهاي 1380 -1378نه تنها دو درصد كاهش نيافته </a:t>
            </a:r>
            <a:r>
              <a:rPr lang="fa-IR" smtClean="0">
                <a:cs typeface="B Zar" panose="00000400000000000000" pitchFamily="2" charset="-78"/>
              </a:rPr>
              <a:t>بلكه 3/3درصد </a:t>
            </a:r>
            <a:r>
              <a:rPr lang="fa-IR">
                <a:cs typeface="B Zar" panose="00000400000000000000" pitchFamily="2" charset="-78"/>
              </a:rPr>
              <a:t>نيز افزايش يافته است </a:t>
            </a:r>
            <a:r>
              <a:rPr lang="fa-IR" smtClean="0">
                <a:cs typeface="B Zar" panose="00000400000000000000" pitchFamily="2" charset="-78"/>
              </a:rPr>
              <a:t>(پورصفوي </a:t>
            </a:r>
            <a:r>
              <a:rPr lang="fa-IR">
                <a:cs typeface="B Zar" panose="00000400000000000000" pitchFamily="2" charset="-78"/>
              </a:rPr>
              <a:t>و ديگران </a:t>
            </a:r>
            <a:r>
              <a:rPr lang="fa-IR" smtClean="0">
                <a:cs typeface="B Zar" panose="00000400000000000000" pitchFamily="2" charset="-78"/>
              </a:rPr>
              <a:t>،، 1382 62-61) سهـم شـركتهـاي </a:t>
            </a:r>
            <a:r>
              <a:rPr lang="fa-IR">
                <a:cs typeface="B Zar" panose="00000400000000000000" pitchFamily="2" charset="-78"/>
              </a:rPr>
              <a:t>دولتـي در بـودجه كل كشور از 60درصد در سـال 1370بـه مـرز </a:t>
            </a:r>
            <a:r>
              <a:rPr lang="fa-IR" smtClean="0">
                <a:cs typeface="B Zar" panose="00000400000000000000" pitchFamily="2" charset="-78"/>
              </a:rPr>
              <a:t>70 درصد </a:t>
            </a:r>
            <a:r>
              <a:rPr lang="fa-IR">
                <a:cs typeface="B Zar" panose="00000400000000000000" pitchFamily="2" charset="-78"/>
              </a:rPr>
              <a:t>در سال 1380نزديك شده </a:t>
            </a:r>
            <a:r>
              <a:rPr lang="fa-IR" smtClean="0">
                <a:cs typeface="B Zar" panose="00000400000000000000" pitchFamily="2" charset="-78"/>
              </a:rPr>
              <a:t>است (گزارش، 1380، 9)</a:t>
            </a:r>
            <a:endParaRPr lang="fa-IR"/>
          </a:p>
        </p:txBody>
      </p:sp>
      <p:sp>
        <p:nvSpPr>
          <p:cNvPr id="4" name="Flowchart: Process 3"/>
          <p:cNvSpPr/>
          <p:nvPr/>
        </p:nvSpPr>
        <p:spPr>
          <a:xfrm>
            <a:off x="838200" y="4543864"/>
            <a:ext cx="2166425" cy="102694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سقف تعيين شده</a:t>
            </a:r>
            <a:endParaRPr lang="fa-IR" sz="2000" b="1">
              <a:solidFill>
                <a:srgbClr val="FF0000"/>
              </a:solidFill>
            </a:endParaRPr>
          </a:p>
        </p:txBody>
      </p:sp>
    </p:spTree>
    <p:extLst>
      <p:ext uri="{BB962C8B-B14F-4D97-AF65-F5344CB8AC3E}">
        <p14:creationId xmlns:p14="http://schemas.microsoft.com/office/powerpoint/2010/main" val="18762570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ميزان </a:t>
            </a:r>
            <a:r>
              <a:rPr lang="fa-IR">
                <a:cs typeface="B Zar" panose="00000400000000000000" pitchFamily="2" charset="-78"/>
              </a:rPr>
              <a:t>قابليت اجراي برنامه هاي چهارگانه برنامه منطقي نمـودن انـدازه دولـت </a:t>
            </a:r>
            <a:r>
              <a:rPr lang="fa-IR" smtClean="0">
                <a:cs typeface="B Zar" panose="00000400000000000000" pitchFamily="2" charset="-78"/>
              </a:rPr>
              <a:t>بـه يك </a:t>
            </a:r>
            <a:r>
              <a:rPr lang="fa-IR">
                <a:cs typeface="B Zar" panose="00000400000000000000" pitchFamily="2" charset="-78"/>
              </a:rPr>
              <a:t>اندازه مي باشد و اين برنامه ها از قابليت اجرايي پائيني برخوردار است</a:t>
            </a:r>
            <a:r>
              <a:rPr lang="fa-IR" smtClean="0">
                <a:cs typeface="B Zar" panose="00000400000000000000" pitchFamily="2" charset="-78"/>
              </a:rPr>
              <a:t>.</a:t>
            </a:r>
          </a:p>
          <a:p>
            <a:pPr algn="just"/>
            <a:endParaRPr lang="fa-IR" smtClean="0">
              <a:cs typeface="B Zar" panose="00000400000000000000" pitchFamily="2" charset="-78"/>
            </a:endParaRPr>
          </a:p>
          <a:p>
            <a:pPr algn="just"/>
            <a:r>
              <a:rPr lang="fa-IR" smtClean="0">
                <a:cs typeface="B Zar" panose="00000400000000000000" pitchFamily="2" charset="-78"/>
              </a:rPr>
              <a:t>عوامل</a:t>
            </a:r>
            <a:r>
              <a:rPr lang="fa-IR">
                <a:cs typeface="B Zar" panose="00000400000000000000" pitchFamily="2" charset="-78"/>
              </a:rPr>
              <a:t>؛ شـهودي بـودن تـصميمات افـراد و سـازمانها ، ناهمـسويي منـافع </a:t>
            </a:r>
            <a:r>
              <a:rPr lang="fa-IR" smtClean="0">
                <a:cs typeface="B Zar" panose="00000400000000000000" pitchFamily="2" charset="-78"/>
              </a:rPr>
              <a:t>تـصميم گيرندگان </a:t>
            </a:r>
            <a:r>
              <a:rPr lang="fa-IR">
                <a:cs typeface="B Zar" panose="00000400000000000000" pitchFamily="2" charset="-78"/>
              </a:rPr>
              <a:t>و سازمانها ، وجـود صـاحبان قـدرت درسـازمانهاي دولتـي و </a:t>
            </a:r>
            <a:r>
              <a:rPr lang="fa-IR" smtClean="0">
                <a:cs typeface="B Zar" panose="00000400000000000000" pitchFamily="2" charset="-78"/>
              </a:rPr>
              <a:t>ائـتلاف حاكم </a:t>
            </a:r>
            <a:r>
              <a:rPr lang="fa-IR">
                <a:cs typeface="B Zar" panose="00000400000000000000" pitchFamily="2" charset="-78"/>
              </a:rPr>
              <a:t>در قابليت اجراي پائين برنامه منطقي </a:t>
            </a:r>
            <a:r>
              <a:rPr lang="fa-IR" smtClean="0">
                <a:cs typeface="B Zar" panose="00000400000000000000" pitchFamily="2" charset="-78"/>
              </a:rPr>
              <a:t>نمودن </a:t>
            </a:r>
            <a:r>
              <a:rPr lang="fa-IR">
                <a:cs typeface="B Zar" panose="00000400000000000000" pitchFamily="2" charset="-78"/>
              </a:rPr>
              <a:t>اندازه دولت موثر است</a:t>
            </a:r>
            <a:r>
              <a:rPr lang="fa-IR" smtClean="0">
                <a:cs typeface="B Zar" panose="00000400000000000000" pitchFamily="2" charset="-78"/>
              </a:rPr>
              <a:t>.</a:t>
            </a:r>
          </a:p>
          <a:p>
            <a:pPr marL="0" indent="0" algn="just">
              <a:buNone/>
            </a:pPr>
            <a:endParaRPr lang="fa-IR" smtClean="0">
              <a:cs typeface="B Zar" panose="00000400000000000000" pitchFamily="2" charset="-78"/>
            </a:endParaRPr>
          </a:p>
          <a:p>
            <a:pPr algn="just"/>
            <a:r>
              <a:rPr lang="fa-IR" smtClean="0">
                <a:cs typeface="B Zar" panose="00000400000000000000" pitchFamily="2" charset="-78"/>
              </a:rPr>
              <a:t>ميزان </a:t>
            </a:r>
            <a:r>
              <a:rPr lang="fa-IR">
                <a:cs typeface="B Zar" panose="00000400000000000000" pitchFamily="2" charset="-78"/>
              </a:rPr>
              <a:t>تاثير عوامل اثرگذار چهارگانه در قابليت اجراي پائين برنامه منطقي </a:t>
            </a:r>
            <a:r>
              <a:rPr lang="fa-IR" smtClean="0">
                <a:cs typeface="B Zar" panose="00000400000000000000" pitchFamily="2" charset="-78"/>
              </a:rPr>
              <a:t>نمـودن انـدازه </a:t>
            </a:r>
            <a:r>
              <a:rPr lang="fa-IR">
                <a:cs typeface="B Zar" panose="00000400000000000000" pitchFamily="2" charset="-78"/>
              </a:rPr>
              <a:t>دولـت متفـاوت اسـت. بـدين صـورت كـه وجـود صـاحبان قـدرت در </a:t>
            </a:r>
            <a:r>
              <a:rPr lang="fa-IR">
                <a:cs typeface="B Zar" panose="00000400000000000000" pitchFamily="2" charset="-78"/>
              </a:rPr>
              <a:t>سازمانهاي دولتي بيشترين تاثير را در قابليت اجراي پـائين برنامـه مـذكور </a:t>
            </a:r>
            <a:r>
              <a:rPr lang="fa-IR">
                <a:cs typeface="B Zar" panose="00000400000000000000" pitchFamily="2" charset="-78"/>
              </a:rPr>
              <a:t>دارد </a:t>
            </a:r>
            <a:r>
              <a:rPr lang="fa-IR" smtClean="0">
                <a:cs typeface="B Zar" panose="00000400000000000000" pitchFamily="2" charset="-78"/>
              </a:rPr>
              <a:t>و بعد </a:t>
            </a:r>
            <a:r>
              <a:rPr lang="fa-IR">
                <a:cs typeface="B Zar" panose="00000400000000000000" pitchFamily="2" charset="-78"/>
              </a:rPr>
              <a:t>از آن، بترتيب ناهمسويي منافع تصميم گيرندگان و سازمانها، </a:t>
            </a:r>
            <a:r>
              <a:rPr lang="fa-IR">
                <a:cs typeface="B Zar" panose="00000400000000000000" pitchFamily="2" charset="-78"/>
              </a:rPr>
              <a:t>ائتلاف </a:t>
            </a:r>
            <a:r>
              <a:rPr lang="fa-IR" smtClean="0">
                <a:cs typeface="B Zar" panose="00000400000000000000" pitchFamily="2" charset="-78"/>
              </a:rPr>
              <a:t>حاكم و </a:t>
            </a:r>
            <a:r>
              <a:rPr lang="fa-IR">
                <a:cs typeface="B Zar" panose="00000400000000000000" pitchFamily="2" charset="-78"/>
              </a:rPr>
              <a:t>شهودي بودن تصميمات افراد و سازمانها قرار مي </a:t>
            </a:r>
            <a:r>
              <a:rPr lang="fa-IR">
                <a:cs typeface="B Zar" panose="00000400000000000000" pitchFamily="2" charset="-78"/>
              </a:rPr>
              <a:t>گيرند </a:t>
            </a:r>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9705004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ميزان تاثيرعوامل اثرگذار چهارگانه در قابليت اجراي پـائين برنامـه جـامع </a:t>
            </a:r>
            <a:r>
              <a:rPr lang="fa-IR" smtClean="0">
                <a:cs typeface="B Zar" panose="00000400000000000000" pitchFamily="2" charset="-78"/>
              </a:rPr>
              <a:t>نيـروي انساني </a:t>
            </a:r>
            <a:r>
              <a:rPr lang="fa-IR">
                <a:cs typeface="B Zar" panose="00000400000000000000" pitchFamily="2" charset="-78"/>
              </a:rPr>
              <a:t>بخش دولتي متفاوت است. بدين صورت كه وجـود صـاحبان قـدرت </a:t>
            </a:r>
            <a:r>
              <a:rPr lang="fa-IR" smtClean="0">
                <a:cs typeface="B Zar" panose="00000400000000000000" pitchFamily="2" charset="-78"/>
              </a:rPr>
              <a:t>در سازمانهاي </a:t>
            </a:r>
            <a:r>
              <a:rPr lang="fa-IR">
                <a:cs typeface="B Zar" panose="00000400000000000000" pitchFamily="2" charset="-78"/>
              </a:rPr>
              <a:t>دولتي بيشترين تاثير را در قابليت اجراي پـائين برنامـه مـذكور دارد </a:t>
            </a:r>
            <a:r>
              <a:rPr lang="fa-IR" smtClean="0">
                <a:cs typeface="B Zar" panose="00000400000000000000" pitchFamily="2" charset="-78"/>
              </a:rPr>
              <a:t>و بعد </a:t>
            </a:r>
            <a:r>
              <a:rPr lang="fa-IR">
                <a:cs typeface="B Zar" panose="00000400000000000000" pitchFamily="2" charset="-78"/>
              </a:rPr>
              <a:t>از آن، بترتيب ائتلاف حاكم ، ناهمسويي منافع تصميم گيرندگان و </a:t>
            </a:r>
            <a:r>
              <a:rPr lang="fa-IR" smtClean="0">
                <a:cs typeface="B Zar" panose="00000400000000000000" pitchFamily="2" charset="-78"/>
              </a:rPr>
              <a:t>سازمانها و </a:t>
            </a:r>
            <a:r>
              <a:rPr lang="fa-IR">
                <a:cs typeface="B Zar" panose="00000400000000000000" pitchFamily="2" charset="-78"/>
              </a:rPr>
              <a:t>شهودي بودن تصميمات افراد و سازمانها قرار مي گيرند.</a:t>
            </a:r>
            <a:br>
              <a:rPr lang="fa-IR">
                <a:cs typeface="B Zar" panose="00000400000000000000" pitchFamily="2" charset="-78"/>
              </a:rPr>
            </a:br>
            <a:endParaRPr lang="fa-IR" smtClean="0">
              <a:cs typeface="B Zar" panose="00000400000000000000" pitchFamily="2" charset="-78"/>
            </a:endParaRPr>
          </a:p>
          <a:p>
            <a:r>
              <a:rPr lang="fa-IR" smtClean="0">
                <a:cs typeface="B Zar" panose="00000400000000000000" pitchFamily="2" charset="-78"/>
              </a:rPr>
              <a:t>عوامل </a:t>
            </a:r>
            <a:r>
              <a:rPr lang="fa-IR">
                <a:cs typeface="B Zar" panose="00000400000000000000" pitchFamily="2" charset="-78"/>
              </a:rPr>
              <a:t>اثرگذار چهارگانه به يك اندازه در قابليت اجراي پـائين برنامـه </a:t>
            </a:r>
            <a:r>
              <a:rPr lang="fa-IR" smtClean="0">
                <a:cs typeface="B Zar" panose="00000400000000000000" pitchFamily="2" charset="-78"/>
              </a:rPr>
              <a:t>واگـذاري سهام </a:t>
            </a:r>
            <a:r>
              <a:rPr lang="fa-IR">
                <a:cs typeface="B Zar" panose="00000400000000000000" pitchFamily="2" charset="-78"/>
              </a:rPr>
              <a:t>، مديريت، انحلال و ادغام شركتهاي دولتي موثر هستند.</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764995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ميزان </a:t>
            </a:r>
            <a:r>
              <a:rPr lang="fa-IR">
                <a:cs typeface="B Zar" panose="00000400000000000000" pitchFamily="2" charset="-78"/>
              </a:rPr>
              <a:t>تاثير عوامل اثرگذار چهارگانـه در قابليـت اجـراي پـائين برنامـه </a:t>
            </a:r>
            <a:r>
              <a:rPr lang="fa-IR" smtClean="0">
                <a:cs typeface="B Zar" panose="00000400000000000000" pitchFamily="2" charset="-78"/>
              </a:rPr>
              <a:t>مـشاركت بخش </a:t>
            </a:r>
            <a:r>
              <a:rPr lang="fa-IR">
                <a:cs typeface="B Zar" panose="00000400000000000000" pitchFamily="2" charset="-78"/>
              </a:rPr>
              <a:t>غيردولتي براي انجـام خـدمات اجتمـاعي ، فرهنگـي ، رفـاهي و </a:t>
            </a:r>
            <a:r>
              <a:rPr lang="fa-IR" smtClean="0">
                <a:cs typeface="B Zar" panose="00000400000000000000" pitchFamily="2" charset="-78"/>
              </a:rPr>
              <a:t>خـدماتي متفاوت </a:t>
            </a:r>
            <a:r>
              <a:rPr lang="fa-IR">
                <a:cs typeface="B Zar" panose="00000400000000000000" pitchFamily="2" charset="-78"/>
              </a:rPr>
              <a:t>است . بدين صورت كه ناهمسويي منافع تصميم گيرنـدگان و </a:t>
            </a:r>
            <a:r>
              <a:rPr lang="fa-IR" smtClean="0">
                <a:cs typeface="B Zar" panose="00000400000000000000" pitchFamily="2" charset="-78"/>
              </a:rPr>
              <a:t>سـازمانها بيشترين </a:t>
            </a:r>
            <a:r>
              <a:rPr lang="fa-IR">
                <a:cs typeface="B Zar" panose="00000400000000000000" pitchFamily="2" charset="-78"/>
              </a:rPr>
              <a:t>تاثير را در قابليت اجراي پائين برنامه مذكور دارد و بعد از آن ، </a:t>
            </a:r>
            <a:r>
              <a:rPr lang="fa-IR" smtClean="0">
                <a:cs typeface="B Zar" panose="00000400000000000000" pitchFamily="2" charset="-78"/>
              </a:rPr>
              <a:t>بترتيـب وجود </a:t>
            </a:r>
            <a:r>
              <a:rPr lang="fa-IR">
                <a:cs typeface="B Zar" panose="00000400000000000000" pitchFamily="2" charset="-78"/>
              </a:rPr>
              <a:t>صاحبان قـدرت در سـازمانهاي دولتـي، ائـتلاف حـاكم و شـهودي </a:t>
            </a:r>
            <a:r>
              <a:rPr lang="fa-IR" smtClean="0">
                <a:cs typeface="B Zar" panose="00000400000000000000" pitchFamily="2" charset="-78"/>
              </a:rPr>
              <a:t>بـودن تصميمات </a:t>
            </a:r>
            <a:r>
              <a:rPr lang="fa-IR">
                <a:cs typeface="B Zar" panose="00000400000000000000" pitchFamily="2" charset="-78"/>
              </a:rPr>
              <a:t>افراد و سازمانها قرار مي گيرند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a:p>
            <a:endParaRPr lang="fa-IR">
              <a:cs typeface="B Zar" panose="00000400000000000000" pitchFamily="2" charset="-78"/>
            </a:endParaRPr>
          </a:p>
        </p:txBody>
      </p:sp>
      <p:sp>
        <p:nvSpPr>
          <p:cNvPr id="4" name="Flowchart: Process 3"/>
          <p:cNvSpPr/>
          <p:nvPr/>
        </p:nvSpPr>
        <p:spPr>
          <a:xfrm>
            <a:off x="2222695" y="4375052"/>
            <a:ext cx="4403188"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ناهمسويي منافع تصميم گيرنـدگان و سـازمانها</a:t>
            </a:r>
            <a:endParaRPr lang="fa-IR" sz="2000" b="1">
              <a:solidFill>
                <a:srgbClr val="FF0000"/>
              </a:solidFill>
            </a:endParaRPr>
          </a:p>
        </p:txBody>
      </p:sp>
    </p:spTree>
    <p:extLst>
      <p:ext uri="{BB962C8B-B14F-4D97-AF65-F5344CB8AC3E}">
        <p14:creationId xmlns:p14="http://schemas.microsoft.com/office/powerpoint/2010/main" val="100043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عوامل اثرگذار چهارگانه به يك انـدازه در قابليـت اجـراي پـائين برنامـه </a:t>
            </a:r>
            <a:r>
              <a:rPr lang="fa-IR" smtClean="0">
                <a:cs typeface="B Zar" panose="00000400000000000000" pitchFamily="2" charset="-78"/>
              </a:rPr>
              <a:t>اصـلاح ساختار </a:t>
            </a:r>
            <a:r>
              <a:rPr lang="fa-IR">
                <a:cs typeface="B Zar" panose="00000400000000000000" pitchFamily="2" charset="-78"/>
              </a:rPr>
              <a:t>و تشكيلات دستگاههاي اجرايي موثر </a:t>
            </a:r>
            <a:r>
              <a:rPr lang="fa-IR" smtClean="0">
                <a:cs typeface="B Zar" panose="00000400000000000000" pitchFamily="2" charset="-78"/>
              </a:rPr>
              <a:t>هستند. همان </a:t>
            </a:r>
            <a:r>
              <a:rPr lang="fa-IR">
                <a:cs typeface="B Zar" panose="00000400000000000000" pitchFamily="2" charset="-78"/>
              </a:rPr>
              <a:t>طور كه درگزارش عملكرد سال دوم اجراي برنامه پنج ساله سوم </a:t>
            </a:r>
            <a:r>
              <a:rPr lang="fa-IR" smtClean="0">
                <a:cs typeface="B Zar" panose="00000400000000000000" pitchFamily="2" charset="-78"/>
              </a:rPr>
              <a:t>آمده است «</a:t>
            </a:r>
            <a:r>
              <a:rPr lang="fa-IR" smtClean="0">
                <a:solidFill>
                  <a:srgbClr val="FF0000"/>
                </a:solidFill>
                <a:cs typeface="B Zar" panose="00000400000000000000" pitchFamily="2" charset="-78"/>
              </a:rPr>
              <a:t>به </a:t>
            </a:r>
            <a:r>
              <a:rPr lang="fa-IR">
                <a:solidFill>
                  <a:srgbClr val="FF0000"/>
                </a:solidFill>
                <a:cs typeface="B Zar" panose="00000400000000000000" pitchFamily="2" charset="-78"/>
              </a:rPr>
              <a:t>رغم تلاشهاي صورت پذيرفته نتايج برنامه تحول مطلوب نبوده </a:t>
            </a:r>
            <a:r>
              <a:rPr lang="fa-IR" smtClean="0">
                <a:solidFill>
                  <a:srgbClr val="FF0000"/>
                </a:solidFill>
                <a:cs typeface="B Zar" panose="00000400000000000000" pitchFamily="2" charset="-78"/>
              </a:rPr>
              <a:t>است</a:t>
            </a:r>
            <a:r>
              <a:rPr lang="fa-IR" smtClean="0">
                <a:cs typeface="B Zar" panose="00000400000000000000" pitchFamily="2" charset="-78"/>
              </a:rPr>
              <a:t>» </a:t>
            </a:r>
            <a:r>
              <a:rPr lang="fa-IR" b="1" smtClean="0">
                <a:cs typeface="B Zar" panose="00000400000000000000" pitchFamily="2" charset="-78"/>
              </a:rPr>
              <a:t>(</a:t>
            </a:r>
            <a:r>
              <a:rPr lang="fa-IR" smtClean="0">
                <a:cs typeface="B Zar" panose="00000400000000000000" pitchFamily="2" charset="-78"/>
              </a:rPr>
              <a:t>حيات</a:t>
            </a:r>
            <a:r>
              <a:rPr lang="fa-IR">
                <a:cs typeface="B Zar" panose="00000400000000000000" pitchFamily="2" charset="-78"/>
              </a:rPr>
              <a:t>، </a:t>
            </a:r>
            <a:r>
              <a:rPr lang="fa-IR" smtClean="0">
                <a:cs typeface="B Zar" panose="00000400000000000000" pitchFamily="2" charset="-78"/>
              </a:rPr>
              <a:t>. </a:t>
            </a:r>
            <a:r>
              <a:rPr lang="fa-IR">
                <a:cs typeface="B Zar" panose="00000400000000000000" pitchFamily="2" charset="-78"/>
              </a:rPr>
              <a:t>7 </a:t>
            </a:r>
            <a:r>
              <a:rPr lang="fa-IR" smtClean="0">
                <a:cs typeface="B Zar" panose="00000400000000000000" pitchFamily="2" charset="-78"/>
              </a:rPr>
              <a:t>،1381)تجارب </a:t>
            </a:r>
            <a:r>
              <a:rPr lang="fa-IR">
                <a:cs typeface="B Zar" panose="00000400000000000000" pitchFamily="2" charset="-78"/>
              </a:rPr>
              <a:t>موجود حاكي از آن است كه اغلب اقدامات </a:t>
            </a:r>
            <a:r>
              <a:rPr lang="fa-IR" smtClean="0">
                <a:cs typeface="B Zar" panose="00000400000000000000" pitchFamily="2" charset="-78"/>
              </a:rPr>
              <a:t>انجام شده </a:t>
            </a:r>
            <a:r>
              <a:rPr lang="fa-IR">
                <a:cs typeface="B Zar" panose="00000400000000000000" pitchFamily="2" charset="-78"/>
              </a:rPr>
              <a:t>در راستاي اصلاح بخش دولتي كمتر به تحقق اهداف موردنظر </a:t>
            </a:r>
            <a:r>
              <a:rPr lang="fa-IR" smtClean="0">
                <a:cs typeface="B Zar" panose="00000400000000000000" pitchFamily="2" charset="-78"/>
              </a:rPr>
              <a:t>انجاميده است</a:t>
            </a:r>
            <a:r>
              <a:rPr lang="fa-IR">
                <a:cs typeface="B Zar" panose="00000400000000000000" pitchFamily="2" charset="-78"/>
              </a:rPr>
              <a:t>؛ بطوريكه تعداد استخدام هاي انجام شده از سقف تعيين شده فراتر </a:t>
            </a:r>
            <a:r>
              <a:rPr lang="fa-IR" smtClean="0">
                <a:cs typeface="B Zar" panose="00000400000000000000" pitchFamily="2" charset="-78"/>
              </a:rPr>
              <a:t>رفته، ادغام </a:t>
            </a:r>
            <a:r>
              <a:rPr lang="fa-IR">
                <a:cs typeface="B Zar" panose="00000400000000000000" pitchFamily="2" charset="-78"/>
              </a:rPr>
              <a:t>وزارتخانه ها و موسسات دولتي تاثيري در كاهش تعداد نيروي انساني و يا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262734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حتي در كاهش جذب نيروهاي جديد نداشته است. تعداد كاركنان دولت در </a:t>
            </a:r>
            <a:r>
              <a:rPr lang="fa-IR" smtClean="0">
                <a:cs typeface="B Zar" panose="00000400000000000000" pitchFamily="2" charset="-78"/>
              </a:rPr>
              <a:t>فاصله سالهاي </a:t>
            </a:r>
            <a:r>
              <a:rPr lang="fa-IR">
                <a:cs typeface="B Zar" panose="00000400000000000000" pitchFamily="2" charset="-78"/>
              </a:rPr>
              <a:t>1380-1378نه تنها دو درصد كاهش نيافته بلكه 3/3درصد نيز </a:t>
            </a:r>
            <a:r>
              <a:rPr lang="fa-IR" smtClean="0">
                <a:cs typeface="B Zar" panose="00000400000000000000" pitchFamily="2" charset="-78"/>
              </a:rPr>
              <a:t>افزايش يافته </a:t>
            </a:r>
            <a:r>
              <a:rPr lang="fa-IR">
                <a:cs typeface="B Zar" panose="00000400000000000000" pitchFamily="2" charset="-78"/>
              </a:rPr>
              <a:t>است </a:t>
            </a:r>
            <a:r>
              <a:rPr lang="fa-IR" smtClean="0">
                <a:cs typeface="B Zar" panose="00000400000000000000" pitchFamily="2" charset="-78"/>
              </a:rPr>
              <a:t>(پورصفوي </a:t>
            </a:r>
            <a:r>
              <a:rPr lang="fa-IR">
                <a:cs typeface="B Zar" panose="00000400000000000000" pitchFamily="2" charset="-78"/>
              </a:rPr>
              <a:t>و ديگران ، </a:t>
            </a:r>
            <a:r>
              <a:rPr lang="fa-IR" smtClean="0">
                <a:cs typeface="B Zar" panose="00000400000000000000" pitchFamily="2" charset="-78"/>
              </a:rPr>
              <a:t>.62 </a:t>
            </a:r>
            <a:r>
              <a:rPr lang="fa-IR">
                <a:cs typeface="B Zar" panose="00000400000000000000" pitchFamily="2" charset="-78"/>
              </a:rPr>
              <a:t>- 61 ، </a:t>
            </a:r>
            <a:r>
              <a:rPr lang="fa-IR" smtClean="0">
                <a:cs typeface="B Zar" panose="00000400000000000000" pitchFamily="2" charset="-78"/>
              </a:rPr>
              <a:t>1382) سهـم </a:t>
            </a:r>
            <a:r>
              <a:rPr lang="fa-IR">
                <a:cs typeface="B Zar" panose="00000400000000000000" pitchFamily="2" charset="-78"/>
              </a:rPr>
              <a:t>شـركتهـاي دولتـي </a:t>
            </a:r>
            <a:r>
              <a:rPr lang="fa-IR" smtClean="0">
                <a:cs typeface="B Zar" panose="00000400000000000000" pitchFamily="2" charset="-78"/>
              </a:rPr>
              <a:t>در بـودجه </a:t>
            </a:r>
            <a:r>
              <a:rPr lang="fa-IR">
                <a:cs typeface="B Zar" panose="00000400000000000000" pitchFamily="2" charset="-78"/>
              </a:rPr>
              <a:t>كل كشور از 60درصد در سـال 1370بـه مـرز 70درصـد در سال </a:t>
            </a:r>
            <a:r>
              <a:rPr lang="fa-IR" smtClean="0">
                <a:cs typeface="B Zar" panose="00000400000000000000" pitchFamily="2" charset="-78"/>
              </a:rPr>
              <a:t>1380 نزديك </a:t>
            </a:r>
            <a:r>
              <a:rPr lang="fa-IR">
                <a:cs typeface="B Zar" panose="00000400000000000000" pitchFamily="2" charset="-78"/>
              </a:rPr>
              <a:t>شده </a:t>
            </a:r>
            <a:r>
              <a:rPr lang="fa-IR" smtClean="0">
                <a:cs typeface="B Zar" panose="00000400000000000000" pitchFamily="2" charset="-78"/>
              </a:rPr>
              <a:t>است </a:t>
            </a:r>
            <a:r>
              <a:rPr lang="fa-IR">
                <a:cs typeface="B Zar" panose="00000400000000000000" pitchFamily="2" charset="-78"/>
              </a:rPr>
              <a:t>،گزارش </a:t>
            </a:r>
            <a:r>
              <a:rPr lang="fa-IR" smtClean="0">
                <a:cs typeface="B Zar" panose="00000400000000000000" pitchFamily="2" charset="-78"/>
              </a:rPr>
              <a:t>، </a:t>
            </a:r>
            <a:r>
              <a:rPr lang="fa-IR">
                <a:cs typeface="B Zar" panose="00000400000000000000" pitchFamily="2" charset="-78"/>
              </a:rPr>
              <a:t>9 ،</a:t>
            </a:r>
            <a:r>
              <a:rPr lang="fa-IR" smtClean="0">
                <a:cs typeface="B Zar" panose="00000400000000000000" pitchFamily="2" charset="-78"/>
              </a:rPr>
              <a:t>1380)</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0064025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نتايج پژوهش حاضر نيز با توجه به </a:t>
            </a:r>
            <a:r>
              <a:rPr lang="fa-IR" smtClean="0">
                <a:cs typeface="B Zar" panose="00000400000000000000" pitchFamily="2" charset="-78"/>
              </a:rPr>
              <a:t>آزمون فرضيه </a:t>
            </a:r>
            <a:r>
              <a:rPr lang="fa-IR">
                <a:cs typeface="B Zar" panose="00000400000000000000" pitchFamily="2" charset="-78"/>
              </a:rPr>
              <a:t>هاي تحقيق كه در همه اين فرضيه ها پاسخگويان تحقيق برنامه </a:t>
            </a:r>
            <a:r>
              <a:rPr lang="fa-IR" smtClean="0">
                <a:cs typeface="B Zar" panose="00000400000000000000" pitchFamily="2" charset="-78"/>
              </a:rPr>
              <a:t>منطقي نمودن </a:t>
            </a:r>
            <a:r>
              <a:rPr lang="fa-IR">
                <a:cs typeface="B Zar" panose="00000400000000000000" pitchFamily="2" charset="-78"/>
              </a:rPr>
              <a:t>اندازه دولت و ريز برنامه هاي آن را داراي قابليت اجراي پايين </a:t>
            </a:r>
            <a:r>
              <a:rPr lang="fa-IR" smtClean="0">
                <a:cs typeface="B Zar" panose="00000400000000000000" pitchFamily="2" charset="-78"/>
              </a:rPr>
              <a:t>ارزيابي كرده </a:t>
            </a:r>
            <a:r>
              <a:rPr lang="fa-IR">
                <a:cs typeface="B Zar" panose="00000400000000000000" pitchFamily="2" charset="-78"/>
              </a:rPr>
              <a:t>اند و نيز با توجه به اين كه تاثير عوامل چهارگانه شهودي بودن </a:t>
            </a:r>
            <a:r>
              <a:rPr lang="fa-IR" smtClean="0">
                <a:cs typeface="B Zar" panose="00000400000000000000" pitchFamily="2" charset="-78"/>
              </a:rPr>
              <a:t>تصميمات افراد </a:t>
            </a:r>
            <a:r>
              <a:rPr lang="fa-IR">
                <a:cs typeface="B Zar" panose="00000400000000000000" pitchFamily="2" charset="-78"/>
              </a:rPr>
              <a:t>و سازمانها ، ناهمسويي منافع تصميم گيرندگان و </a:t>
            </a:r>
            <a:r>
              <a:rPr lang="fa-IR" smtClean="0">
                <a:cs typeface="B Zar" panose="00000400000000000000" pitchFamily="2" charset="-78"/>
              </a:rPr>
              <a:t>سازمانها، </a:t>
            </a:r>
            <a:r>
              <a:rPr lang="fa-IR">
                <a:cs typeface="B Zar" panose="00000400000000000000" pitchFamily="2" charset="-78"/>
              </a:rPr>
              <a:t>وجود </a:t>
            </a:r>
            <a:r>
              <a:rPr lang="fa-IR" smtClean="0">
                <a:cs typeface="B Zar" panose="00000400000000000000" pitchFamily="2" charset="-78"/>
              </a:rPr>
              <a:t>صاحبان قدرت </a:t>
            </a:r>
            <a:r>
              <a:rPr lang="fa-IR">
                <a:cs typeface="B Zar" panose="00000400000000000000" pitchFamily="2" charset="-78"/>
              </a:rPr>
              <a:t>در سـازمـانهـاي دولتـي و ائتـلاف حـاكـم بر قابليت اجراي برنامه </a:t>
            </a:r>
            <a:r>
              <a:rPr lang="fa-IR" smtClean="0">
                <a:cs typeface="B Zar" panose="00000400000000000000" pitchFamily="2" charset="-78"/>
              </a:rPr>
              <a:t>منطقي نمودن </a:t>
            </a:r>
            <a:r>
              <a:rPr lang="fa-IR">
                <a:cs typeface="B Zar" panose="00000400000000000000" pitchFamily="2" charset="-78"/>
              </a:rPr>
              <a:t>اندازه دولت در حد بالاتر از متوسط ارزيابي كرده اند، مي توان </a:t>
            </a:r>
            <a:r>
              <a:rPr lang="fa-IR" smtClean="0">
                <a:cs typeface="B Zar" panose="00000400000000000000" pitchFamily="2" charset="-78"/>
              </a:rPr>
              <a:t>نتيجه گرفت </a:t>
            </a:r>
            <a:r>
              <a:rPr lang="fa-IR">
                <a:cs typeface="B Zar" panose="00000400000000000000" pitchFamily="2" charset="-78"/>
              </a:rPr>
              <a:t>كه مطابق با </a:t>
            </a:r>
            <a:r>
              <a:rPr lang="fa-IR">
                <a:solidFill>
                  <a:srgbClr val="FF0000"/>
                </a:solidFill>
                <a:cs typeface="B Zar" panose="00000400000000000000" pitchFamily="2" charset="-78"/>
              </a:rPr>
              <a:t>نظريه - قدرت كنترل جان چايلد </a:t>
            </a:r>
            <a:r>
              <a:rPr lang="fa-IR">
                <a:cs typeface="B Zar" panose="00000400000000000000" pitchFamily="2" charset="-78"/>
              </a:rPr>
              <a:t>مبني بر موثر دانستن اين </a:t>
            </a:r>
            <a:r>
              <a:rPr lang="fa-IR" smtClean="0">
                <a:cs typeface="B Zar" panose="00000400000000000000" pitchFamily="2" charset="-78"/>
              </a:rPr>
              <a:t>چهار عامل </a:t>
            </a:r>
            <a:r>
              <a:rPr lang="fa-IR">
                <a:cs typeface="B Zar" panose="00000400000000000000" pitchFamily="2" charset="-78"/>
              </a:rPr>
              <a:t>در اجراي تدابير و راهكارهاي برنامه هاي تحول از جمله برنامه منطقي </a:t>
            </a:r>
            <a:r>
              <a:rPr lang="fa-IR" smtClean="0">
                <a:cs typeface="B Zar" panose="00000400000000000000" pitchFamily="2" charset="-78"/>
              </a:rPr>
              <a:t>نمودن اندازه دولت، </a:t>
            </a:r>
            <a:r>
              <a:rPr lang="fa-IR">
                <a:cs typeface="B Zar" panose="00000400000000000000" pitchFamily="2" charset="-78"/>
              </a:rPr>
              <a:t>اين عوامل در تحقيق حاضر به عنوان عوامل موثر بر قابليت </a:t>
            </a:r>
            <a:r>
              <a:rPr lang="fa-IR" smtClean="0">
                <a:cs typeface="B Zar" panose="00000400000000000000" pitchFamily="2" charset="-78"/>
              </a:rPr>
              <a:t>اجراي پايين </a:t>
            </a:r>
            <a:r>
              <a:rPr lang="fa-IR">
                <a:cs typeface="B Zar" panose="00000400000000000000" pitchFamily="2" charset="-78"/>
              </a:rPr>
              <a:t>برنامه منطقي نمودن اندازه دولت عمل كرده اند </a:t>
            </a:r>
          </a:p>
        </p:txBody>
      </p:sp>
    </p:spTree>
    <p:extLst>
      <p:ext uri="{BB962C8B-B14F-4D97-AF65-F5344CB8AC3E}">
        <p14:creationId xmlns:p14="http://schemas.microsoft.com/office/powerpoint/2010/main" val="33706889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پیشنهادات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a:cs typeface="B Zar" panose="00000400000000000000" pitchFamily="2" charset="-78"/>
              </a:rPr>
              <a:t>با توجه به نتايج تحقيق پيشنهاد مي گردد </a:t>
            </a:r>
            <a:r>
              <a:rPr lang="fa-IR" smtClean="0">
                <a:cs typeface="B Zar" panose="00000400000000000000" pitchFamily="2" charset="-78"/>
              </a:rPr>
              <a:t>:</a:t>
            </a:r>
          </a:p>
          <a:p>
            <a:pPr marL="0" indent="0" algn="just">
              <a:buNone/>
            </a:pPr>
            <a:endParaRPr lang="fa-IR" smtClean="0">
              <a:cs typeface="B Zar" panose="00000400000000000000" pitchFamily="2" charset="-78"/>
            </a:endParaRPr>
          </a:p>
          <a:p>
            <a:pPr marL="0" indent="0" algn="just">
              <a:buNone/>
            </a:pPr>
            <a:r>
              <a:rPr lang="fa-IR" smtClean="0">
                <a:cs typeface="B Zar" panose="00000400000000000000" pitchFamily="2" charset="-78"/>
              </a:rPr>
              <a:t>1-دراتخاذ </a:t>
            </a:r>
            <a:r>
              <a:rPr lang="fa-IR">
                <a:cs typeface="B Zar" panose="00000400000000000000" pitchFamily="2" charset="-78"/>
              </a:rPr>
              <a:t>تدابير، شناخت صاحبان قدرت در سازمانها و مراكز اجرايي لحاظ </a:t>
            </a:r>
            <a:r>
              <a:rPr lang="fa-IR" smtClean="0">
                <a:cs typeface="B Zar" panose="00000400000000000000" pitchFamily="2" charset="-78"/>
              </a:rPr>
              <a:t>شود و </a:t>
            </a:r>
            <a:r>
              <a:rPr lang="fa-IR">
                <a:cs typeface="B Zar" panose="00000400000000000000" pitchFamily="2" charset="-78"/>
              </a:rPr>
              <a:t>افـرادي كـه داراي پـست مـديريتي بـويژه پـستهاي ارشـد مـديريتي هـستند </a:t>
            </a:r>
            <a:r>
              <a:rPr lang="fa-IR" smtClean="0">
                <a:cs typeface="B Zar" panose="00000400000000000000" pitchFamily="2" charset="-78"/>
              </a:rPr>
              <a:t>و سازمانها </a:t>
            </a:r>
            <a:r>
              <a:rPr lang="fa-IR">
                <a:cs typeface="B Zar" panose="00000400000000000000" pitchFamily="2" charset="-78"/>
              </a:rPr>
              <a:t>به مهارت و تخصص آنها نياز دارند چنـان تـوجهي صـورت گيـرد </a:t>
            </a:r>
            <a:r>
              <a:rPr lang="fa-IR" smtClean="0">
                <a:cs typeface="B Zar" panose="00000400000000000000" pitchFamily="2" charset="-78"/>
              </a:rPr>
              <a:t>كـه امكان </a:t>
            </a:r>
            <a:r>
              <a:rPr lang="fa-IR">
                <a:cs typeface="B Zar" panose="00000400000000000000" pitchFamily="2" charset="-78"/>
              </a:rPr>
              <a:t>اخلال واعمال قدرت آنها در اجراي برنامه ها، تقليل يابد</a:t>
            </a:r>
            <a:r>
              <a:rPr lang="fa-IR" smtClean="0">
                <a:cs typeface="B Zar" panose="00000400000000000000" pitchFamily="2" charset="-78"/>
              </a:rPr>
              <a:t>.</a:t>
            </a:r>
          </a:p>
          <a:p>
            <a:pPr marL="0" indent="0" algn="just">
              <a:buNone/>
            </a:pPr>
            <a:endParaRPr lang="fa-IR" smtClean="0">
              <a:cs typeface="B Zar" panose="00000400000000000000" pitchFamily="2" charset="-78"/>
            </a:endParaRPr>
          </a:p>
          <a:p>
            <a:pPr marL="0" indent="0" algn="just">
              <a:buNone/>
            </a:pPr>
            <a:r>
              <a:rPr lang="fa-IR" smtClean="0">
                <a:cs typeface="B Zar" panose="00000400000000000000" pitchFamily="2" charset="-78"/>
              </a:rPr>
              <a:t>2- با </a:t>
            </a:r>
            <a:r>
              <a:rPr lang="fa-IR">
                <a:cs typeface="B Zar" panose="00000400000000000000" pitchFamily="2" charset="-78"/>
              </a:rPr>
              <a:t>عنايت به اينكه با منطقي نمودن اندازه دولت ، اصـلاحاتي در تركيـب </a:t>
            </a:r>
            <a:r>
              <a:rPr lang="fa-IR" smtClean="0">
                <a:cs typeface="B Zar" panose="00000400000000000000" pitchFamily="2" charset="-78"/>
              </a:rPr>
              <a:t>نيـروي انساني</a:t>
            </a:r>
            <a:r>
              <a:rPr lang="fa-IR">
                <a:cs typeface="B Zar" panose="00000400000000000000" pitchFamily="2" charset="-78"/>
              </a:rPr>
              <a:t>، كاهش قدرت ، تعداد واحدها و قسمتهاي سازماني صورت مـي گيـرد </a:t>
            </a:r>
            <a:r>
              <a:rPr lang="fa-IR" smtClean="0">
                <a:cs typeface="B Zar" panose="00000400000000000000" pitchFamily="2" charset="-78"/>
              </a:rPr>
              <a:t>و اين </a:t>
            </a:r>
            <a:r>
              <a:rPr lang="fa-IR">
                <a:cs typeface="B Zar" panose="00000400000000000000" pitchFamily="2" charset="-78"/>
              </a:rPr>
              <a:t>روند با منـافع مجريـان </a:t>
            </a:r>
            <a:r>
              <a:rPr lang="fa-IR" smtClean="0">
                <a:cs typeface="B Zar" panose="00000400000000000000" pitchFamily="2" charset="-78"/>
              </a:rPr>
              <a:t>(سـازمانها) </a:t>
            </a:r>
            <a:r>
              <a:rPr lang="fa-IR">
                <a:cs typeface="B Zar" panose="00000400000000000000" pitchFamily="2" charset="-78"/>
              </a:rPr>
              <a:t>همـاهنگي و سـازگاري نـدارد، پيــشنهاد مي گردد تدابير اتخاذي در خصوص منطقي نمودن انـدازه دولـت، بـا توجـه </a:t>
            </a:r>
            <a:r>
              <a:rPr lang="fa-IR" smtClean="0">
                <a:cs typeface="B Zar" panose="00000400000000000000" pitchFamily="2" charset="-78"/>
              </a:rPr>
              <a:t>بـه منافع </a:t>
            </a:r>
            <a:r>
              <a:rPr lang="fa-IR">
                <a:cs typeface="B Zar" panose="00000400000000000000" pitchFamily="2" charset="-78"/>
              </a:rPr>
              <a:t>تصميم گيرندگان و سازمانها تبيين شود و همسوئي منافع آنها نيـز تـا </a:t>
            </a:r>
            <a:r>
              <a:rPr lang="fa-IR" smtClean="0">
                <a:cs typeface="B Zar" panose="00000400000000000000" pitchFamily="2" charset="-78"/>
              </a:rPr>
              <a:t>جـاي ممكن </a:t>
            </a:r>
            <a:r>
              <a:rPr lang="fa-IR">
                <a:cs typeface="B Zar" panose="00000400000000000000" pitchFamily="2" charset="-78"/>
              </a:rPr>
              <a:t>در نظر گرفته شود.</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91983" y="578537"/>
            <a:ext cx="2619375" cy="1743075"/>
          </a:xfrm>
          <a:prstGeom prst="rect">
            <a:avLst/>
          </a:prstGeom>
        </p:spPr>
      </p:pic>
    </p:spTree>
    <p:extLst>
      <p:ext uri="{BB962C8B-B14F-4D97-AF65-F5344CB8AC3E}">
        <p14:creationId xmlns:p14="http://schemas.microsoft.com/office/powerpoint/2010/main" val="28889541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3- دراتخاذ </a:t>
            </a:r>
            <a:r>
              <a:rPr lang="fa-IR">
                <a:cs typeface="B Zar" panose="00000400000000000000" pitchFamily="2" charset="-78"/>
              </a:rPr>
              <a:t>تدابير به ائتلافهاي حـاكم كـه بـراي حفاظـت ، بهبـود و افـزايش </a:t>
            </a:r>
            <a:r>
              <a:rPr lang="fa-IR" smtClean="0">
                <a:cs typeface="B Zar" panose="00000400000000000000" pitchFamily="2" charset="-78"/>
              </a:rPr>
              <a:t>منـافع شكل </a:t>
            </a:r>
            <a:r>
              <a:rPr lang="fa-IR">
                <a:cs typeface="B Zar" panose="00000400000000000000" pitchFamily="2" charset="-78"/>
              </a:rPr>
              <a:t>مي گيرند ، توجه گردد</a:t>
            </a:r>
            <a:r>
              <a:rPr lang="fa-IR" smtClean="0">
                <a:cs typeface="B Zar" panose="00000400000000000000" pitchFamily="2" charset="-78"/>
              </a:rPr>
              <a:t>.</a:t>
            </a:r>
          </a:p>
          <a:p>
            <a:pPr algn="just"/>
            <a:endParaRPr lang="fa-IR" smtClean="0">
              <a:cs typeface="B Zar" panose="00000400000000000000" pitchFamily="2" charset="-78"/>
            </a:endParaRPr>
          </a:p>
          <a:p>
            <a:pPr algn="just"/>
            <a:r>
              <a:rPr lang="fa-IR" smtClean="0">
                <a:cs typeface="B Zar" panose="00000400000000000000" pitchFamily="2" charset="-78"/>
              </a:rPr>
              <a:t>4- دراتخـاذ </a:t>
            </a:r>
            <a:r>
              <a:rPr lang="fa-IR">
                <a:cs typeface="B Zar" panose="00000400000000000000" pitchFamily="2" charset="-78"/>
              </a:rPr>
              <a:t>تـدابير و يـا اصـلاح تـدابير موجـود، تـصميمات سـازماني را صـرفاً </a:t>
            </a:r>
            <a:r>
              <a:rPr lang="fa-IR" smtClean="0">
                <a:cs typeface="B Zar" panose="00000400000000000000" pitchFamily="2" charset="-78"/>
              </a:rPr>
              <a:t>بـا الگوهاي </a:t>
            </a:r>
            <a:r>
              <a:rPr lang="fa-IR">
                <a:cs typeface="B Zar" panose="00000400000000000000" pitchFamily="2" charset="-78"/>
              </a:rPr>
              <a:t>شهودي تبيين نكنند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5-مراجع </a:t>
            </a:r>
            <a:r>
              <a:rPr lang="fa-IR">
                <a:cs typeface="B Zar" panose="00000400000000000000" pitchFamily="2" charset="-78"/>
              </a:rPr>
              <a:t>اتخـاذ تـدابيـر به موانع اصلي اجراي برنامـه هـاي منطقـي نمـودن </a:t>
            </a:r>
            <a:r>
              <a:rPr lang="fa-IR" smtClean="0">
                <a:cs typeface="B Zar" panose="00000400000000000000" pitchFamily="2" charset="-78"/>
              </a:rPr>
              <a:t>انـدازه دولت </a:t>
            </a:r>
            <a:r>
              <a:rPr lang="fa-IR">
                <a:cs typeface="B Zar" panose="00000400000000000000" pitchFamily="2" charset="-78"/>
              </a:rPr>
              <a:t>توجه كنند تا با رفع آنها، زمينه را براي اجراي بهتر برنامه هاي خود </a:t>
            </a:r>
            <a:r>
              <a:rPr lang="fa-IR" smtClean="0">
                <a:cs typeface="B Zar" panose="00000400000000000000" pitchFamily="2" charset="-78"/>
              </a:rPr>
              <a:t>فراهم نمايند </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0782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 بررسي تشكيلات دولت ايران از جنبه هاي عملي و تاريخي </a:t>
            </a:r>
            <a:r>
              <a:rPr lang="fa-IR" smtClean="0">
                <a:cs typeface="B Zar" panose="00000400000000000000" pitchFamily="2" charset="-78"/>
              </a:rPr>
              <a:t>ملاحظه ميگردد </a:t>
            </a:r>
            <a:r>
              <a:rPr lang="fa-IR">
                <a:cs typeface="B Zar" panose="00000400000000000000" pitchFamily="2" charset="-78"/>
              </a:rPr>
              <a:t>كه اندازه دولت ايران از لحاظ شاخص اقتصادي تحت تاثير </a:t>
            </a:r>
            <a:r>
              <a:rPr lang="fa-IR" smtClean="0">
                <a:cs typeface="B Zar" panose="00000400000000000000" pitchFamily="2" charset="-78"/>
              </a:rPr>
              <a:t>درآمدهاي نفتي </a:t>
            </a:r>
            <a:r>
              <a:rPr lang="fa-IR">
                <a:cs typeface="B Zar" panose="00000400000000000000" pitchFamily="2" charset="-78"/>
              </a:rPr>
              <a:t>است. از اوايل دهه 1350به موازات افزايش درآمدهاي نفتي، اندازه دولت </a:t>
            </a:r>
            <a:r>
              <a:rPr lang="fa-IR" smtClean="0">
                <a:cs typeface="B Zar" panose="00000400000000000000" pitchFamily="2" charset="-78"/>
              </a:rPr>
              <a:t>نيز افزايش </a:t>
            </a:r>
            <a:r>
              <a:rPr lang="fa-IR">
                <a:cs typeface="B Zar" panose="00000400000000000000" pitchFamily="2" charset="-78"/>
              </a:rPr>
              <a:t>مييابد. از ابتداي دهه 1360نسبت هزينه هاي دولت از كل توليد </a:t>
            </a:r>
            <a:r>
              <a:rPr lang="fa-IR" smtClean="0">
                <a:cs typeface="B Zar" panose="00000400000000000000" pitchFamily="2" charset="-78"/>
              </a:rPr>
              <a:t>ناخالص ملي </a:t>
            </a:r>
            <a:r>
              <a:rPr lang="fa-IR">
                <a:cs typeface="B Zar" panose="00000400000000000000" pitchFamily="2" charset="-78"/>
              </a:rPr>
              <a:t>كاهش مي يابد و در نيمه دوم اين دهه بدنبال پايين آمدن قيمت </a:t>
            </a:r>
            <a:r>
              <a:rPr lang="fa-IR" smtClean="0">
                <a:cs typeface="B Zar" panose="00000400000000000000" pitchFamily="2" charset="-78"/>
              </a:rPr>
              <a:t>نفت، درآمدهاي </a:t>
            </a:r>
            <a:r>
              <a:rPr lang="fa-IR">
                <a:cs typeface="B Zar" panose="00000400000000000000" pitchFamily="2" charset="-78"/>
              </a:rPr>
              <a:t>نفتي نيز بشدت كاهش مي يابد و اين نسبت در اين زمان، به </a:t>
            </a:r>
            <a:r>
              <a:rPr lang="fa-IR" smtClean="0">
                <a:cs typeface="B Zar" panose="00000400000000000000" pitchFamily="2" charset="-78"/>
              </a:rPr>
              <a:t>حداقل خود </a:t>
            </a:r>
            <a:r>
              <a:rPr lang="fa-IR">
                <a:cs typeface="B Zar" panose="00000400000000000000" pitchFamily="2" charset="-78"/>
              </a:rPr>
              <a:t>مي رسد.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72939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ولي پس از پايان جنگ ، نسبت شاخص اقتصادي با روند </a:t>
            </a:r>
            <a:r>
              <a:rPr lang="fa-IR" smtClean="0">
                <a:cs typeface="B Zar" panose="00000400000000000000" pitchFamily="2" charset="-78"/>
              </a:rPr>
              <a:t>افزايشي مواجه </a:t>
            </a:r>
            <a:r>
              <a:rPr lang="fa-IR">
                <a:cs typeface="B Zar" panose="00000400000000000000" pitchFamily="2" charset="-78"/>
              </a:rPr>
              <a:t>ميشود. در اثر وقوع انقلاب و در پي آن جنگ، نسبت هزينه هاي دولتي </a:t>
            </a:r>
            <a:r>
              <a:rPr lang="fa-IR" smtClean="0">
                <a:cs typeface="B Zar" panose="00000400000000000000" pitchFamily="2" charset="-78"/>
              </a:rPr>
              <a:t>به توليد </a:t>
            </a:r>
            <a:r>
              <a:rPr lang="fa-IR">
                <a:cs typeface="B Zar" panose="00000400000000000000" pitchFamily="2" charset="-78"/>
              </a:rPr>
              <a:t>ناخالص ملي بطور ناگهاني از 63درصد سال 1355به 42درصد در </a:t>
            </a:r>
            <a:r>
              <a:rPr lang="fa-IR" smtClean="0">
                <a:cs typeface="B Zar" panose="00000400000000000000" pitchFamily="2" charset="-78"/>
              </a:rPr>
              <a:t>سال 1369كاهش </a:t>
            </a:r>
            <a:r>
              <a:rPr lang="fa-IR">
                <a:cs typeface="B Zar" panose="00000400000000000000" pitchFamily="2" charset="-78"/>
              </a:rPr>
              <a:t>پيدا كرد</a:t>
            </a:r>
            <a:endParaRPr lang="fa-IR"/>
          </a:p>
        </p:txBody>
      </p:sp>
      <p:sp>
        <p:nvSpPr>
          <p:cNvPr id="4" name="Flowchart: Process 3"/>
          <p:cNvSpPr/>
          <p:nvPr/>
        </p:nvSpPr>
        <p:spPr>
          <a:xfrm>
            <a:off x="838200" y="4001294"/>
            <a:ext cx="3559127"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نسبت شاخص اقتصادي</a:t>
            </a:r>
            <a:endParaRPr lang="fa-IR" sz="2400" b="1">
              <a:solidFill>
                <a:srgbClr val="FF0000"/>
              </a:solidFill>
            </a:endParaRPr>
          </a:p>
        </p:txBody>
      </p:sp>
    </p:spTree>
    <p:extLst>
      <p:ext uri="{BB962C8B-B14F-4D97-AF65-F5344CB8AC3E}">
        <p14:creationId xmlns:p14="http://schemas.microsoft.com/office/powerpoint/2010/main" val="3031509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ولي مجدداً با نرخ رشد بالايي در سال </a:t>
            </a:r>
            <a:r>
              <a:rPr lang="fa-IR" smtClean="0">
                <a:cs typeface="B Zar" panose="00000400000000000000" pitchFamily="2" charset="-78"/>
              </a:rPr>
              <a:t>1377به 71/3 درصد </a:t>
            </a:r>
            <a:r>
              <a:rPr lang="fa-IR">
                <a:cs typeface="B Zar" panose="00000400000000000000" pitchFamily="2" charset="-78"/>
              </a:rPr>
              <a:t>رسيد. نكته قابل توجه اينكه نرخ رشد بسيار بالاي هزينه بخش دولتي </a:t>
            </a:r>
            <a:r>
              <a:rPr lang="fa-IR" smtClean="0">
                <a:cs typeface="B Zar" panose="00000400000000000000" pitchFamily="2" charset="-78"/>
              </a:rPr>
              <a:t>در دورهاي </a:t>
            </a:r>
            <a:r>
              <a:rPr lang="fa-IR">
                <a:cs typeface="B Zar" panose="00000400000000000000" pitchFamily="2" charset="-78"/>
              </a:rPr>
              <a:t>اتفاق افتاد كه اولاً در جهان نرخ رشد هزينه هاي بخش عمومي كند </a:t>
            </a:r>
            <a:r>
              <a:rPr lang="fa-IR" smtClean="0">
                <a:cs typeface="B Zar" panose="00000400000000000000" pitchFamily="2" charset="-78"/>
              </a:rPr>
              <a:t>شده بـود</a:t>
            </a:r>
            <a:r>
              <a:rPr lang="fa-IR">
                <a:cs typeface="B Zar" panose="00000400000000000000" pitchFamily="2" charset="-78"/>
              </a:rPr>
              <a:t>، ثانياً در دو برنامه اول و دوم توسعه اقتصادي كشور، كاهش ابعاد بخش </a:t>
            </a:r>
            <a:r>
              <a:rPr lang="fa-IR" smtClean="0">
                <a:cs typeface="B Zar" panose="00000400000000000000" pitchFamily="2" charset="-78"/>
              </a:rPr>
              <a:t>دولتي ازاولويتهاي </a:t>
            </a:r>
            <a:r>
              <a:rPr lang="fa-IR">
                <a:cs typeface="B Zar" panose="00000400000000000000" pitchFamily="2" charset="-78"/>
              </a:rPr>
              <a:t>برنامه به حساب </a:t>
            </a:r>
            <a:r>
              <a:rPr lang="fa-IR" smtClean="0">
                <a:cs typeface="B Zar" panose="00000400000000000000" pitchFamily="2" charset="-78"/>
              </a:rPr>
              <a:t> </a:t>
            </a:r>
            <a:r>
              <a:rPr lang="fa-IR">
                <a:cs typeface="B Zar" panose="00000400000000000000" pitchFamily="2" charset="-78"/>
              </a:rPr>
              <a:t>مي آمد </a:t>
            </a:r>
            <a:r>
              <a:rPr lang="fa-IR" smtClean="0">
                <a:cs typeface="B Zar" panose="00000400000000000000" pitchFamily="2" charset="-78"/>
              </a:rPr>
              <a:t>(كاظمي </a:t>
            </a:r>
            <a:r>
              <a:rPr lang="fa-IR">
                <a:cs typeface="B Zar" panose="00000400000000000000" pitchFamily="2" charset="-78"/>
              </a:rPr>
              <a:t>ويسري</a:t>
            </a:r>
            <a:r>
              <a:rPr lang="fa-IR" smtClean="0">
                <a:cs typeface="B Zar" panose="00000400000000000000" pitchFamily="2" charset="-78"/>
              </a:rPr>
              <a:t>، 1382، 155)</a:t>
            </a: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39950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آمارهاي مربوط به هزينه هاي عمومي دولت در طول سالهاي 1345 -</a:t>
            </a:r>
            <a:r>
              <a:rPr lang="fa-IR" smtClean="0">
                <a:cs typeface="B Zar" panose="00000400000000000000" pitchFamily="2" charset="-78"/>
              </a:rPr>
              <a:t>1375 بيانگر </a:t>
            </a:r>
            <a:r>
              <a:rPr lang="fa-IR">
                <a:cs typeface="B Zar" panose="00000400000000000000" pitchFamily="2" charset="-78"/>
              </a:rPr>
              <a:t>اينست كه</a:t>
            </a:r>
            <a:r>
              <a:rPr lang="fa-IR">
                <a:solidFill>
                  <a:srgbClr val="FF0000"/>
                </a:solidFill>
                <a:cs typeface="B Zar" panose="00000400000000000000" pitchFamily="2" charset="-78"/>
              </a:rPr>
              <a:t> پس از </a:t>
            </a:r>
            <a:r>
              <a:rPr lang="fa-IR" smtClean="0">
                <a:solidFill>
                  <a:srgbClr val="FF0000"/>
                </a:solidFill>
                <a:cs typeface="B Zar" panose="00000400000000000000" pitchFamily="2" charset="-78"/>
              </a:rPr>
              <a:t>30 سال </a:t>
            </a:r>
            <a:r>
              <a:rPr lang="fa-IR">
                <a:solidFill>
                  <a:srgbClr val="FF0000"/>
                </a:solidFill>
                <a:cs typeface="B Zar" panose="00000400000000000000" pitchFamily="2" charset="-78"/>
              </a:rPr>
              <a:t>دولت </a:t>
            </a:r>
            <a:r>
              <a:rPr lang="fa-IR" smtClean="0">
                <a:solidFill>
                  <a:srgbClr val="FF0000"/>
                </a:solidFill>
                <a:cs typeface="B Zar" panose="00000400000000000000" pitchFamily="2" charset="-78"/>
              </a:rPr>
              <a:t>6 برابر </a:t>
            </a:r>
            <a:r>
              <a:rPr lang="fa-IR">
                <a:solidFill>
                  <a:srgbClr val="FF0000"/>
                </a:solidFill>
                <a:cs typeface="B Zar" panose="00000400000000000000" pitchFamily="2" charset="-78"/>
              </a:rPr>
              <a:t>بزرگ شده است </a:t>
            </a:r>
            <a:r>
              <a:rPr lang="fa-IR">
                <a:cs typeface="B Zar" panose="00000400000000000000" pitchFamily="2" charset="-78"/>
              </a:rPr>
              <a:t>و آمار مربوط </a:t>
            </a:r>
            <a:r>
              <a:rPr lang="fa-IR" smtClean="0">
                <a:cs typeface="B Zar" panose="00000400000000000000" pitchFamily="2" charset="-78"/>
              </a:rPr>
              <a:t>به سهم </a:t>
            </a:r>
            <a:r>
              <a:rPr lang="fa-IR">
                <a:cs typeface="B Zar" panose="00000400000000000000" pitchFamily="2" charset="-78"/>
              </a:rPr>
              <a:t>اشتغال دولتي دركل اشتغال نيز نشان مي دهد كه طي دوره مذكور </a:t>
            </a:r>
            <a:r>
              <a:rPr lang="fa-IR" smtClean="0">
                <a:cs typeface="B Zar" panose="00000400000000000000" pitchFamily="2" charset="-78"/>
              </a:rPr>
              <a:t>9/3 درصد سال </a:t>
            </a:r>
            <a:r>
              <a:rPr lang="fa-IR">
                <a:cs typeface="B Zar" panose="00000400000000000000" pitchFamily="2" charset="-78"/>
              </a:rPr>
              <a:t>1345به </a:t>
            </a:r>
            <a:r>
              <a:rPr lang="fa-IR" smtClean="0">
                <a:cs typeface="B Zar" panose="00000400000000000000" pitchFamily="2" charset="-78"/>
              </a:rPr>
              <a:t>29/22درصد </a:t>
            </a:r>
            <a:r>
              <a:rPr lang="fa-IR">
                <a:cs typeface="B Zar" panose="00000400000000000000" pitchFamily="2" charset="-78"/>
              </a:rPr>
              <a:t>در سال 1375رسيده است. در حاليكه جمعيت طي </a:t>
            </a:r>
            <a:r>
              <a:rPr lang="fa-IR" smtClean="0">
                <a:cs typeface="B Zar" panose="00000400000000000000" pitchFamily="2" charset="-78"/>
              </a:rPr>
              <a:t>اين زمان </a:t>
            </a:r>
            <a:r>
              <a:rPr lang="fa-IR">
                <a:cs typeface="B Zar" panose="00000400000000000000" pitchFamily="2" charset="-78"/>
              </a:rPr>
              <a:t>، </a:t>
            </a:r>
            <a:r>
              <a:rPr lang="fa-IR" smtClean="0">
                <a:cs typeface="B Zar" panose="00000400000000000000" pitchFamily="2" charset="-78"/>
              </a:rPr>
              <a:t>2/3 رابر </a:t>
            </a:r>
            <a:r>
              <a:rPr lang="fa-IR">
                <a:cs typeface="B Zar" panose="00000400000000000000" pitchFamily="2" charset="-78"/>
              </a:rPr>
              <a:t>شده است و با اين حساب بطور سرانه دولت </a:t>
            </a:r>
            <a:r>
              <a:rPr lang="fa-IR" smtClean="0">
                <a:cs typeface="B Zar" panose="00000400000000000000" pitchFamily="2" charset="-78"/>
              </a:rPr>
              <a:t>2/5 برابر </a:t>
            </a:r>
            <a:r>
              <a:rPr lang="fa-IR">
                <a:cs typeface="B Zar" panose="00000400000000000000" pitchFamily="2" charset="-78"/>
              </a:rPr>
              <a:t>شده </a:t>
            </a:r>
            <a:r>
              <a:rPr lang="fa-IR" smtClean="0">
                <a:cs typeface="B Zar" panose="00000400000000000000" pitchFamily="2" charset="-78"/>
              </a:rPr>
              <a:t>است (پورصفوي </a:t>
            </a:r>
            <a:r>
              <a:rPr lang="fa-IR">
                <a:cs typeface="B Zar" panose="00000400000000000000" pitchFamily="2" charset="-78"/>
              </a:rPr>
              <a:t>و </a:t>
            </a:r>
            <a:r>
              <a:rPr lang="fa-IR" smtClean="0">
                <a:cs typeface="B Zar" panose="00000400000000000000" pitchFamily="2" charset="-78"/>
              </a:rPr>
              <a:t>ديگران، 1382، 54)</a:t>
            </a: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87010" y="4682318"/>
            <a:ext cx="1629582" cy="1629582"/>
          </a:xfrm>
          <a:prstGeom prst="rect">
            <a:avLst/>
          </a:prstGeom>
        </p:spPr>
      </p:pic>
    </p:spTree>
    <p:extLst>
      <p:ext uri="{BB962C8B-B14F-4D97-AF65-F5344CB8AC3E}">
        <p14:creationId xmlns:p14="http://schemas.microsoft.com/office/powerpoint/2010/main" val="1262653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cs typeface="B Zar" panose="00000400000000000000" pitchFamily="2" charset="-78"/>
              </a:rPr>
              <a:t>همانطوريكه ملاحظه مي شود پس از پيروزي انقلاب اسلامي اندازه </a:t>
            </a:r>
            <a:r>
              <a:rPr lang="fa-IR" smtClean="0">
                <a:cs typeface="B Zar" panose="00000400000000000000" pitchFamily="2" charset="-78"/>
              </a:rPr>
              <a:t>دولت رشد </a:t>
            </a:r>
            <a:r>
              <a:rPr lang="fa-IR">
                <a:cs typeface="B Zar" panose="00000400000000000000" pitchFamily="2" charset="-78"/>
              </a:rPr>
              <a:t>خارق العادهاي داشته است كه مهمترين علل آن عبارتنداز</a:t>
            </a:r>
            <a:r>
              <a:rPr lang="fa-IR" smtClean="0">
                <a:cs typeface="B Zar" panose="00000400000000000000" pitchFamily="2" charset="-78"/>
              </a:rPr>
              <a:t>:</a:t>
            </a:r>
          </a:p>
          <a:p>
            <a:pPr marL="0" indent="0">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1- مصادره </a:t>
            </a:r>
            <a:r>
              <a:rPr lang="fa-IR">
                <a:cs typeface="B Zar" panose="00000400000000000000" pitchFamily="2" charset="-78"/>
              </a:rPr>
              <a:t>و ملي شدن بسياري ازشركتهاي خصوصي ازجملـه بانكهـا و </a:t>
            </a:r>
            <a:r>
              <a:rPr lang="fa-IR" smtClean="0">
                <a:cs typeface="B Zar" panose="00000400000000000000" pitchFamily="2" charset="-78"/>
              </a:rPr>
              <a:t>شـركتهاي بيمه </a:t>
            </a:r>
            <a:r>
              <a:rPr lang="fa-IR">
                <a:cs typeface="B Zar" panose="00000400000000000000" pitchFamily="2" charset="-78"/>
              </a:rPr>
              <a:t>خصوصي </a:t>
            </a:r>
            <a:endParaRPr lang="fa-IR" smtClean="0">
              <a:cs typeface="B Zar" panose="00000400000000000000" pitchFamily="2" charset="-78"/>
            </a:endParaRPr>
          </a:p>
          <a:p>
            <a:pPr marL="0" indent="0">
              <a:buNone/>
            </a:pPr>
            <a:r>
              <a:rPr lang="fa-IR" smtClean="0">
                <a:cs typeface="B Zar" panose="00000400000000000000" pitchFamily="2" charset="-78"/>
              </a:rPr>
              <a:t>2- وقوع </a:t>
            </a:r>
            <a:r>
              <a:rPr lang="fa-IR">
                <a:cs typeface="B Zar" panose="00000400000000000000" pitchFamily="2" charset="-78"/>
              </a:rPr>
              <a:t>جنگ </a:t>
            </a:r>
            <a:r>
              <a:rPr lang="fa-IR" smtClean="0">
                <a:cs typeface="B Zar" panose="00000400000000000000" pitchFamily="2" charset="-78"/>
              </a:rPr>
              <a:t>تحميلي</a:t>
            </a:r>
          </a:p>
          <a:p>
            <a:pPr marL="0" indent="0">
              <a:buNone/>
            </a:pPr>
            <a:r>
              <a:rPr lang="fa-IR" smtClean="0">
                <a:cs typeface="B Zar" panose="00000400000000000000" pitchFamily="2" charset="-78"/>
              </a:rPr>
              <a:t>3- تحريم </a:t>
            </a:r>
            <a:r>
              <a:rPr lang="fa-IR">
                <a:cs typeface="B Zar" panose="00000400000000000000" pitchFamily="2" charset="-78"/>
              </a:rPr>
              <a:t>هاي مالي و تجاري بين </a:t>
            </a:r>
            <a:r>
              <a:rPr lang="fa-IR" smtClean="0">
                <a:cs typeface="B Zar" panose="00000400000000000000" pitchFamily="2" charset="-78"/>
              </a:rPr>
              <a:t>المللي</a:t>
            </a:r>
          </a:p>
          <a:p>
            <a:pPr marL="0" indent="0">
              <a:buNone/>
            </a:pPr>
            <a:r>
              <a:rPr lang="fa-IR" smtClean="0">
                <a:cs typeface="B Zar" panose="00000400000000000000" pitchFamily="2" charset="-78"/>
              </a:rPr>
              <a:t>4- رويكرد </a:t>
            </a:r>
            <a:r>
              <a:rPr lang="fa-IR">
                <a:cs typeface="B Zar" panose="00000400000000000000" pitchFamily="2" charset="-78"/>
              </a:rPr>
              <a:t>اداره امور بصورت دولتي</a:t>
            </a:r>
            <a:br>
              <a:rPr lang="fa-IR">
                <a:cs typeface="B Zar" panose="00000400000000000000" pitchFamily="2" charset="-78"/>
              </a:rPr>
            </a:br>
            <a:r>
              <a:rPr lang="fa-IR" smtClean="0">
                <a:cs typeface="B Zar" panose="00000400000000000000" pitchFamily="2" charset="-78"/>
              </a:rPr>
              <a:t>5- مراجع </a:t>
            </a:r>
            <a:r>
              <a:rPr lang="fa-IR">
                <a:cs typeface="B Zar" panose="00000400000000000000" pitchFamily="2" charset="-78"/>
              </a:rPr>
              <a:t>متعدد تصميم گيري و اختيارات آنان در گسترش تشكيلات دولتي</a:t>
            </a:r>
            <a:br>
              <a:rPr lang="fa-IR">
                <a:cs typeface="B Zar" panose="00000400000000000000" pitchFamily="2" charset="-78"/>
              </a:rPr>
            </a:br>
            <a:r>
              <a:rPr lang="fa-IR" smtClean="0">
                <a:cs typeface="B Zar" panose="00000400000000000000" pitchFamily="2" charset="-78"/>
              </a:rPr>
              <a:t>6-عدم </a:t>
            </a:r>
            <a:r>
              <a:rPr lang="fa-IR">
                <a:cs typeface="B Zar" panose="00000400000000000000" pitchFamily="2" charset="-78"/>
              </a:rPr>
              <a:t>وجود تعريف روشني از دولت</a:t>
            </a:r>
            <a:br>
              <a:rPr lang="fa-IR">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53310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7- علاقه </a:t>
            </a:r>
            <a:r>
              <a:rPr lang="fa-IR">
                <a:cs typeface="B Zar" panose="00000400000000000000" pitchFamily="2" charset="-78"/>
              </a:rPr>
              <a:t>شديد مسئولان براي دولتي نمودن </a:t>
            </a:r>
            <a:r>
              <a:rPr lang="fa-IR" smtClean="0">
                <a:cs typeface="B Zar" panose="00000400000000000000" pitchFamily="2" charset="-78"/>
              </a:rPr>
              <a:t>خدمات </a:t>
            </a:r>
          </a:p>
          <a:p>
            <a:r>
              <a:rPr lang="fa-IR" smtClean="0">
                <a:cs typeface="B Zar" panose="00000400000000000000" pitchFamily="2" charset="-78"/>
              </a:rPr>
              <a:t>8- گسترده </a:t>
            </a:r>
            <a:r>
              <a:rPr lang="fa-IR">
                <a:cs typeface="B Zar" panose="00000400000000000000" pitchFamily="2" charset="-78"/>
              </a:rPr>
              <a:t>شدن خدمات اجتماعي دولت بدليل رشد جمعيت و رشد </a:t>
            </a:r>
            <a:r>
              <a:rPr lang="fa-IR" smtClean="0">
                <a:cs typeface="B Zar" panose="00000400000000000000" pitchFamily="2" charset="-78"/>
              </a:rPr>
              <a:t>شهرنشيني </a:t>
            </a:r>
          </a:p>
          <a:p>
            <a:r>
              <a:rPr lang="fa-IR" smtClean="0">
                <a:cs typeface="B Zar" panose="00000400000000000000" pitchFamily="2" charset="-78"/>
              </a:rPr>
              <a:t>9- انفعالي </a:t>
            </a:r>
            <a:r>
              <a:rPr lang="fa-IR">
                <a:cs typeface="B Zar" panose="00000400000000000000" pitchFamily="2" charset="-78"/>
              </a:rPr>
              <a:t>بودن نظام تصميم گيري دولت و مديران اجرايي كشور</a:t>
            </a:r>
            <a:br>
              <a:rPr lang="fa-IR">
                <a:cs typeface="B Zar" panose="00000400000000000000" pitchFamily="2" charset="-78"/>
              </a:rPr>
            </a:br>
            <a:r>
              <a:rPr lang="fa-IR" smtClean="0">
                <a:cs typeface="B Zar" panose="00000400000000000000" pitchFamily="2" charset="-78"/>
              </a:rPr>
              <a:t>10-تجزيــه </a:t>
            </a:r>
            <a:r>
              <a:rPr lang="fa-IR">
                <a:cs typeface="B Zar" panose="00000400000000000000" pitchFamily="2" charset="-78"/>
              </a:rPr>
              <a:t>وظــايف برخــي از وزارتخانــه هــا و ســازمانها و ايجــاد وزارتخانــه </a:t>
            </a:r>
            <a:r>
              <a:rPr lang="fa-IR" smtClean="0">
                <a:cs typeface="B Zar" panose="00000400000000000000" pitchFamily="2" charset="-78"/>
              </a:rPr>
              <a:t>و سازمانهاي </a:t>
            </a:r>
            <a:r>
              <a:rPr lang="fa-IR">
                <a:cs typeface="B Zar" panose="00000400000000000000" pitchFamily="2" charset="-78"/>
              </a:rPr>
              <a:t>جديد و رشد فزاينده شركتهاي دولتي نسل دوم و سوم </a:t>
            </a:r>
            <a:r>
              <a:rPr lang="fa-IR" smtClean="0">
                <a:cs typeface="B Zar" panose="00000400000000000000" pitchFamily="2" charset="-78"/>
              </a:rPr>
              <a:t>(عطوفي </a:t>
            </a:r>
            <a:r>
              <a:rPr lang="fa-IR">
                <a:cs typeface="B Zar" panose="00000400000000000000" pitchFamily="2" charset="-78"/>
              </a:rPr>
              <a:t>نيـا</a:t>
            </a:r>
            <a:r>
              <a:rPr lang="fa-IR" smtClean="0">
                <a:cs typeface="B Zar" panose="00000400000000000000" pitchFamily="2" charset="-78"/>
              </a:rPr>
              <a:t>، .8 </a:t>
            </a:r>
            <a:r>
              <a:rPr lang="fa-IR">
                <a:cs typeface="B Zar" panose="00000400000000000000" pitchFamily="2" charset="-78"/>
              </a:rPr>
              <a:t>،</a:t>
            </a:r>
            <a:r>
              <a:rPr lang="fa-IR" smtClean="0">
                <a:cs typeface="B Zar" panose="00000400000000000000" pitchFamily="2" charset="-78"/>
              </a:rPr>
              <a:t>1383)</a:t>
            </a:r>
            <a:endParaRPr lang="fa-IR">
              <a:cs typeface="B Zar" panose="00000400000000000000" pitchFamily="2" charset="-78"/>
            </a:endParaRPr>
          </a:p>
        </p:txBody>
      </p:sp>
    </p:spTree>
    <p:extLst>
      <p:ext uri="{BB962C8B-B14F-4D97-AF65-F5344CB8AC3E}">
        <p14:creationId xmlns:p14="http://schemas.microsoft.com/office/powerpoint/2010/main" val="3842023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آثار منفي اندازه بزرگ دولت از جمله كاهش نرخ رشد </a:t>
            </a:r>
            <a:r>
              <a:rPr lang="fa-IR" smtClean="0">
                <a:cs typeface="B Zar" panose="00000400000000000000" pitchFamily="2" charset="-78"/>
              </a:rPr>
              <a:t>توليد ناخالص </a:t>
            </a:r>
            <a:r>
              <a:rPr lang="fa-IR">
                <a:cs typeface="B Zar" panose="00000400000000000000" pitchFamily="2" charset="-78"/>
              </a:rPr>
              <a:t>ملي، تاثيرنامساعد در رشد اقتصادي، كاهش رشد بهره وري، </a:t>
            </a:r>
            <a:r>
              <a:rPr lang="fa-IR" smtClean="0">
                <a:cs typeface="B Zar" panose="00000400000000000000" pitchFamily="2" charset="-78"/>
              </a:rPr>
              <a:t>تخلفات مالياتي </a:t>
            </a:r>
            <a:r>
              <a:rPr lang="fa-IR">
                <a:cs typeface="B Zar" panose="00000400000000000000" pitchFamily="2" charset="-78"/>
              </a:rPr>
              <a:t>وافزايش نرخ بيكاري </a:t>
            </a:r>
            <a:r>
              <a:rPr lang="fa-IR" smtClean="0">
                <a:cs typeface="B Zar" panose="00000400000000000000" pitchFamily="2" charset="-78"/>
              </a:rPr>
              <a:t>( </a:t>
            </a:r>
            <a:r>
              <a:rPr lang="en-US">
                <a:cs typeface="B Zar" panose="00000400000000000000" pitchFamily="2" charset="-78"/>
              </a:rPr>
              <a:t>Gwartney et al, 1998 , 3 -</a:t>
            </a:r>
            <a:r>
              <a:rPr lang="en-US" smtClean="0">
                <a:cs typeface="B Zar" panose="00000400000000000000" pitchFamily="2" charset="-78"/>
              </a:rPr>
              <a:t>16</a:t>
            </a:r>
            <a:r>
              <a:rPr lang="fa-IR" smtClean="0">
                <a:cs typeface="B Zar" panose="00000400000000000000" pitchFamily="2" charset="-78"/>
              </a:rPr>
              <a:t>) كنترل </a:t>
            </a:r>
            <a:r>
              <a:rPr lang="fa-IR">
                <a:cs typeface="B Zar" panose="00000400000000000000" pitchFamily="2" charset="-78"/>
              </a:rPr>
              <a:t>روند </a:t>
            </a:r>
            <a:r>
              <a:rPr lang="fa-IR" smtClean="0">
                <a:cs typeface="B Zar" panose="00000400000000000000" pitchFamily="2" charset="-78"/>
              </a:rPr>
              <a:t>رو به </a:t>
            </a:r>
            <a:r>
              <a:rPr lang="fa-IR">
                <a:cs typeface="B Zar" panose="00000400000000000000" pitchFamily="2" charset="-78"/>
              </a:rPr>
              <a:t>گسترش اندازه دولت نياز به اتخاذ راهبردهاي مديريتي ويژه اي دارد.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77095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اين اساس اغلب كشورهاي در حال توسعه ، موضوع منطقي نمودن اندازه دولت را سرلوحه برنامه هاي اصلاحات اداري خود قرار دادهاند. در كشور ما نيز يكي از برنامه هاي هفتگانه تحول نظام اداري كه در نودويكمين جلسه </a:t>
            </a:r>
            <a:r>
              <a:rPr lang="fa-IR" smtClean="0">
                <a:cs typeface="B Zar" panose="00000400000000000000" pitchFamily="2" charset="-78"/>
              </a:rPr>
              <a:t>مورخ 1381/2/15 شورايعالي </a:t>
            </a:r>
            <a:r>
              <a:rPr lang="fa-IR">
                <a:cs typeface="B Zar" panose="00000400000000000000" pitchFamily="2" charset="-78"/>
              </a:rPr>
              <a:t>اداري به پيشنهاد سازمان مديريت و برنامه ريزي سابق به تصويب رسيد، برنامه منطقي نمودن اندازه دولت است. اين برنامه مشتمل بر </a:t>
            </a:r>
            <a:r>
              <a:rPr lang="fa-IR">
                <a:solidFill>
                  <a:srgbClr val="FF0000"/>
                </a:solidFill>
                <a:cs typeface="B Zar" panose="00000400000000000000" pitchFamily="2" charset="-78"/>
              </a:rPr>
              <a:t>سه طرح </a:t>
            </a:r>
            <a:r>
              <a:rPr lang="fa-IR">
                <a:cs typeface="B Zar" panose="00000400000000000000" pitchFamily="2" charset="-78"/>
              </a:rPr>
              <a:t>بشرح ذيل است : </a:t>
            </a:r>
          </a:p>
          <a:p>
            <a:endParaRPr lang="fa-IR"/>
          </a:p>
        </p:txBody>
      </p:sp>
      <p:pic>
        <p:nvPicPr>
          <p:cNvPr id="4" name="Picture 3"/>
          <p:cNvPicPr>
            <a:picLocks noChangeAspect="1"/>
          </p:cNvPicPr>
          <p:nvPr/>
        </p:nvPicPr>
        <p:blipFill>
          <a:blip r:embed="rId2"/>
          <a:stretch>
            <a:fillRect/>
          </a:stretch>
        </p:blipFill>
        <p:spPr>
          <a:xfrm>
            <a:off x="1366838" y="4756052"/>
            <a:ext cx="1038738" cy="1038738"/>
          </a:xfrm>
          <a:prstGeom prst="rect">
            <a:avLst/>
          </a:prstGeom>
        </p:spPr>
      </p:pic>
    </p:spTree>
    <p:extLst>
      <p:ext uri="{BB962C8B-B14F-4D97-AF65-F5344CB8AC3E}">
        <p14:creationId xmlns:p14="http://schemas.microsoft.com/office/powerpoint/2010/main" val="4099854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00B0F0"/>
                </a:solidFill>
                <a:cs typeface="B Zar" panose="00000400000000000000" pitchFamily="2" charset="-78"/>
              </a:rPr>
              <a:t>1-تهيه </a:t>
            </a:r>
            <a:r>
              <a:rPr lang="fa-IR">
                <a:solidFill>
                  <a:srgbClr val="00B0F0"/>
                </a:solidFill>
                <a:cs typeface="B Zar" panose="00000400000000000000" pitchFamily="2" charset="-78"/>
              </a:rPr>
              <a:t>طرح دولـت متناسـب </a:t>
            </a:r>
            <a:r>
              <a:rPr lang="fa-IR" smtClean="0">
                <a:solidFill>
                  <a:srgbClr val="00B0F0"/>
                </a:solidFill>
                <a:cs typeface="B Zar" panose="00000400000000000000" pitchFamily="2" charset="-78"/>
              </a:rPr>
              <a:t>(الگـوي </a:t>
            </a:r>
            <a:r>
              <a:rPr lang="fa-IR">
                <a:solidFill>
                  <a:srgbClr val="00B0F0"/>
                </a:solidFill>
                <a:cs typeface="B Zar" panose="00000400000000000000" pitchFamily="2" charset="-78"/>
              </a:rPr>
              <a:t>مناسـب انـدازه </a:t>
            </a:r>
            <a:r>
              <a:rPr lang="fa-IR" smtClean="0">
                <a:solidFill>
                  <a:srgbClr val="00B0F0"/>
                </a:solidFill>
                <a:cs typeface="B Zar" panose="00000400000000000000" pitchFamily="2" charset="-78"/>
              </a:rPr>
              <a:t>دولـت)  </a:t>
            </a:r>
            <a:r>
              <a:rPr lang="fa-IR">
                <a:cs typeface="B Zar" panose="00000400000000000000" pitchFamily="2" charset="-78"/>
              </a:rPr>
              <a:t>از طريـق تعيـين </a:t>
            </a:r>
            <a:r>
              <a:rPr lang="fa-IR" smtClean="0">
                <a:cs typeface="B Zar" panose="00000400000000000000" pitchFamily="2" charset="-78"/>
              </a:rPr>
              <a:t>و تفكيك </a:t>
            </a:r>
            <a:r>
              <a:rPr lang="fa-IR">
                <a:cs typeface="B Zar" panose="00000400000000000000" pitchFamily="2" charset="-78"/>
              </a:rPr>
              <a:t>اعمال حاكميت و تصدي براساس مفاد ماده 64قانون برنامه سوم توسعه </a:t>
            </a:r>
            <a:r>
              <a:rPr lang="fa-IR" smtClean="0">
                <a:cs typeface="B Zar" panose="00000400000000000000" pitchFamily="2" charset="-78"/>
              </a:rPr>
              <a:t> و </a:t>
            </a:r>
            <a:r>
              <a:rPr lang="fa-IR">
                <a:cs typeface="B Zar" panose="00000400000000000000" pitchFamily="2" charset="-78"/>
              </a:rPr>
              <a:t>تشخيص حجم مناسـب بـراي دولـت بعـلاوه تعريـف منطقـي دولـت و </a:t>
            </a:r>
            <a:r>
              <a:rPr lang="fa-IR" smtClean="0">
                <a:cs typeface="B Zar" panose="00000400000000000000" pitchFamily="2" charset="-78"/>
              </a:rPr>
              <a:t>تعيـين امكانات </a:t>
            </a:r>
            <a:r>
              <a:rPr lang="fa-IR">
                <a:cs typeface="B Zar" panose="00000400000000000000" pitchFamily="2" charset="-78"/>
              </a:rPr>
              <a:t>و منابعي كه مي تواند براي اداره امور، هزينه شود</a:t>
            </a:r>
            <a:r>
              <a:rPr lang="fa-IR" smtClean="0">
                <a:cs typeface="B Zar" panose="00000400000000000000" pitchFamily="2" charset="-78"/>
              </a:rPr>
              <a:t>.</a:t>
            </a:r>
          </a:p>
          <a:p>
            <a:pPr algn="just"/>
            <a:r>
              <a:rPr lang="fa-IR">
                <a:cs typeface="B Zar" panose="00000400000000000000" pitchFamily="2" charset="-78"/>
              </a:rPr>
              <a:t/>
            </a:r>
            <a:br>
              <a:rPr lang="fa-IR">
                <a:cs typeface="B Zar" panose="00000400000000000000" pitchFamily="2" charset="-78"/>
              </a:rPr>
            </a:br>
            <a:r>
              <a:rPr lang="fa-IR" smtClean="0">
                <a:solidFill>
                  <a:srgbClr val="FF0000"/>
                </a:solidFill>
                <a:cs typeface="B Zar" panose="00000400000000000000" pitchFamily="2" charset="-78"/>
              </a:rPr>
              <a:t>2-شناخـت </a:t>
            </a:r>
            <a:r>
              <a:rPr lang="fa-IR">
                <a:solidFill>
                  <a:srgbClr val="FF0000"/>
                </a:solidFill>
                <a:cs typeface="B Zar" panose="00000400000000000000" pitchFamily="2" charset="-78"/>
              </a:rPr>
              <a:t>راههـاي واگـذاري و تـوقف تـوسعه بخـش هـاي اعمال تصدي </a:t>
            </a:r>
            <a:r>
              <a:rPr lang="fa-IR" smtClean="0">
                <a:solidFill>
                  <a:srgbClr val="FF0000"/>
                </a:solidFill>
                <a:cs typeface="B Zar" panose="00000400000000000000" pitchFamily="2" charset="-78"/>
              </a:rPr>
              <a:t>دولت </a:t>
            </a:r>
            <a:r>
              <a:rPr lang="fa-IR" smtClean="0">
                <a:cs typeface="B Zar" panose="00000400000000000000" pitchFamily="2" charset="-78"/>
              </a:rPr>
              <a:t>در </a:t>
            </a:r>
            <a:r>
              <a:rPr lang="fa-IR">
                <a:cs typeface="B Zar" panose="00000400000000000000" pitchFamily="2" charset="-78"/>
              </a:rPr>
              <a:t>حوزه هـاي اجتمـاعي و اقتـصادي )آمـوزش و پـرورش، بهداشـت و </a:t>
            </a:r>
            <a:r>
              <a:rPr lang="fa-IR" smtClean="0">
                <a:cs typeface="B Zar" panose="00000400000000000000" pitchFamily="2" charset="-78"/>
              </a:rPr>
              <a:t>درمـان، شـركتهاي </a:t>
            </a:r>
            <a:r>
              <a:rPr lang="fa-IR">
                <a:cs typeface="B Zar" panose="00000400000000000000" pitchFamily="2" charset="-78"/>
              </a:rPr>
              <a:t>دولتـي و (... و تعيـين راههـاي مناسـب بـراي توسـعه فعاليـت </a:t>
            </a:r>
            <a:r>
              <a:rPr lang="fa-IR" smtClean="0">
                <a:cs typeface="B Zar" panose="00000400000000000000" pitchFamily="2" charset="-78"/>
              </a:rPr>
              <a:t>بخـش غيردولتي </a:t>
            </a:r>
            <a:r>
              <a:rPr lang="fa-IR">
                <a:cs typeface="B Zar" panose="00000400000000000000" pitchFamily="2" charset="-78"/>
              </a:rPr>
              <a:t>به موازات كاهش تصديگري دولت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64036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تحول نظام اداري ايران از جمله موضوعات مهمي است كه در سالهاي اخير ، ضرورت </a:t>
            </a:r>
            <a:r>
              <a:rPr lang="fa-IR" smtClean="0">
                <a:cs typeface="B Zar" panose="00000400000000000000" pitchFamily="2" charset="-78"/>
              </a:rPr>
              <a:t>آن بيش </a:t>
            </a:r>
            <a:r>
              <a:rPr lang="fa-IR">
                <a:cs typeface="B Zar" panose="00000400000000000000" pitchFamily="2" charset="-78"/>
              </a:rPr>
              <a:t>از هر زمان ديگري احساس و مورد امعان نظر قرار گرفته است. از جمله اقدامات متعدد </a:t>
            </a:r>
            <a:r>
              <a:rPr lang="fa-IR" smtClean="0">
                <a:cs typeface="B Zar" panose="00000400000000000000" pitchFamily="2" charset="-78"/>
              </a:rPr>
              <a:t>و متفاوت</a:t>
            </a:r>
            <a:r>
              <a:rPr lang="fa-IR">
                <a:cs typeface="B Zar" panose="00000400000000000000" pitchFamily="2" charset="-78"/>
              </a:rPr>
              <a:t>، برنامه هفتگانه تحول در نظام اداري كشور است. هدف اين مقاله بررسي </a:t>
            </a:r>
            <a:r>
              <a:rPr lang="fa-IR" smtClean="0">
                <a:cs typeface="B Zar" panose="00000400000000000000" pitchFamily="2" charset="-78"/>
              </a:rPr>
              <a:t>امكانپذيري يكي </a:t>
            </a:r>
            <a:r>
              <a:rPr lang="fa-IR">
                <a:cs typeface="B Zar" panose="00000400000000000000" pitchFamily="2" charset="-78"/>
              </a:rPr>
              <a:t>از اين برنامه ها، يعني برنامه منطقي نمودن اندازه دولت و همچنين شناسايي عوامل موثر </a:t>
            </a:r>
            <a:r>
              <a:rPr lang="fa-IR" smtClean="0">
                <a:cs typeface="B Zar" panose="00000400000000000000" pitchFamily="2" charset="-78"/>
              </a:rPr>
              <a:t>در اجراي </a:t>
            </a:r>
            <a:r>
              <a:rPr lang="fa-IR">
                <a:cs typeface="B Zar" panose="00000400000000000000" pitchFamily="2" charset="-78"/>
              </a:rPr>
              <a:t>برنامه مذكور است. براي اين منظور برنامه منطقي نمودن اندازه دولت در قالب چهار </a:t>
            </a:r>
            <a:r>
              <a:rPr lang="fa-IR" smtClean="0">
                <a:cs typeface="B Zar" panose="00000400000000000000" pitchFamily="2" charset="-78"/>
              </a:rPr>
              <a:t>برنامه دسته </a:t>
            </a:r>
            <a:r>
              <a:rPr lang="fa-IR">
                <a:cs typeface="B Zar" panose="00000400000000000000" pitchFamily="2" charset="-78"/>
              </a:rPr>
              <a:t>بندي و عوامل اثرگذار براساس </a:t>
            </a:r>
            <a:r>
              <a:rPr lang="fa-IR">
                <a:solidFill>
                  <a:srgbClr val="FF0000"/>
                </a:solidFill>
                <a:cs typeface="B Zar" panose="00000400000000000000" pitchFamily="2" charset="-78"/>
              </a:rPr>
              <a:t>نظريه قدرت ـ كنترل جان چايلد </a:t>
            </a:r>
            <a:r>
              <a:rPr lang="fa-IR">
                <a:cs typeface="B Zar" panose="00000400000000000000" pitchFamily="2" charset="-78"/>
              </a:rPr>
              <a:t>در </a:t>
            </a:r>
            <a:r>
              <a:rPr lang="fa-IR">
                <a:solidFill>
                  <a:srgbClr val="00B0F0"/>
                </a:solidFill>
                <a:cs typeface="B Zar" panose="00000400000000000000" pitchFamily="2" charset="-78"/>
              </a:rPr>
              <a:t>چهار</a:t>
            </a:r>
            <a:r>
              <a:rPr lang="fa-IR">
                <a:cs typeface="B Zar" panose="00000400000000000000" pitchFamily="2" charset="-78"/>
              </a:rPr>
              <a:t> عامل </a:t>
            </a:r>
            <a:r>
              <a:rPr lang="fa-IR" smtClean="0">
                <a:cs typeface="B Zar" panose="00000400000000000000" pitchFamily="2" charset="-78"/>
              </a:rPr>
              <a:t>تعريف گرديد</a:t>
            </a:r>
            <a:r>
              <a:rPr lang="fa-IR">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3735" y="4960748"/>
            <a:ext cx="1216215" cy="1216215"/>
          </a:xfrm>
          <a:prstGeom prst="rect">
            <a:avLst/>
          </a:prstGeom>
        </p:spPr>
      </p:pic>
    </p:spTree>
    <p:extLst>
      <p:ext uri="{BB962C8B-B14F-4D97-AF65-F5344CB8AC3E}">
        <p14:creationId xmlns:p14="http://schemas.microsoft.com/office/powerpoint/2010/main" val="637725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3- تعيين </a:t>
            </a:r>
            <a:r>
              <a:rPr lang="fa-IR">
                <a:cs typeface="B Zar" panose="00000400000000000000" pitchFamily="2" charset="-78"/>
              </a:rPr>
              <a:t>اهداف كمي براي واگذاري تصدي هاي دولتي و توسعه فعاليتهاي </a:t>
            </a:r>
            <a:r>
              <a:rPr lang="fa-IR" smtClean="0">
                <a:cs typeface="B Zar" panose="00000400000000000000" pitchFamily="2" charset="-78"/>
              </a:rPr>
              <a:t>بخـش غيردولتي </a:t>
            </a:r>
            <a:r>
              <a:rPr lang="fa-IR">
                <a:cs typeface="B Zar" panose="00000400000000000000" pitchFamily="2" charset="-78"/>
              </a:rPr>
              <a:t>متناسب با نتايج حاصل از مطالعات موضوع بندهاي </a:t>
            </a:r>
            <a:r>
              <a:rPr lang="fa-IR" smtClean="0">
                <a:cs typeface="B Zar" panose="00000400000000000000" pitchFamily="2" charset="-78"/>
              </a:rPr>
              <a:t> سياست </a:t>
            </a:r>
            <a:r>
              <a:rPr lang="fa-IR">
                <a:cs typeface="B Zar" panose="00000400000000000000" pitchFamily="2" charset="-78"/>
              </a:rPr>
              <a:t>هاي اجرايي برنامه منطقي نمودن اندازه دولت عبارتند </a:t>
            </a:r>
            <a:r>
              <a:rPr lang="fa-IR" smtClean="0">
                <a:cs typeface="B Zar" panose="00000400000000000000" pitchFamily="2" charset="-78"/>
              </a:rPr>
              <a:t>از:</a:t>
            </a:r>
          </a:p>
          <a:p>
            <a:r>
              <a:rPr lang="fa-IR" smtClean="0">
                <a:cs typeface="B Zar" panose="00000400000000000000" pitchFamily="2" charset="-78"/>
              </a:rPr>
              <a:t>1-دولت </a:t>
            </a:r>
            <a:r>
              <a:rPr lang="fa-IR">
                <a:cs typeface="B Zar" panose="00000400000000000000" pitchFamily="2" charset="-78"/>
              </a:rPr>
              <a:t>بايد وظايف حاكميتي رادرسطح كيفي مطلوب به نحوكارآمد و </a:t>
            </a:r>
            <a:r>
              <a:rPr lang="fa-IR" smtClean="0">
                <a:cs typeface="B Zar" panose="00000400000000000000" pitchFamily="2" charset="-78"/>
              </a:rPr>
              <a:t>اثربخش انجام </a:t>
            </a:r>
            <a:r>
              <a:rPr lang="fa-IR">
                <a:cs typeface="B Zar" panose="00000400000000000000" pitchFamily="2" charset="-78"/>
              </a:rPr>
              <a:t>دهد</a:t>
            </a:r>
            <a:r>
              <a:rPr lang="fa-IR" smtClean="0">
                <a:cs typeface="B Zar" panose="00000400000000000000" pitchFamily="2" charset="-78"/>
              </a:rPr>
              <a:t>.</a:t>
            </a:r>
          </a:p>
          <a:p>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72684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smtClean="0">
                <a:cs typeface="B Zar" panose="00000400000000000000" pitchFamily="2" charset="-78"/>
              </a:rPr>
              <a:t>2- وظايف </a:t>
            </a:r>
            <a:r>
              <a:rPr lang="fa-IR">
                <a:cs typeface="B Zar" panose="00000400000000000000" pitchFamily="2" charset="-78"/>
              </a:rPr>
              <a:t>مربوط به تصدي هاي اجتماعي دولت به </a:t>
            </a:r>
            <a:r>
              <a:rPr lang="fa-IR">
                <a:solidFill>
                  <a:srgbClr val="00B0F0"/>
                </a:solidFill>
                <a:cs typeface="B Zar" panose="00000400000000000000" pitchFamily="2" charset="-78"/>
              </a:rPr>
              <a:t>سه طريق </a:t>
            </a:r>
            <a:r>
              <a:rPr lang="fa-IR">
                <a:cs typeface="B Zar" panose="00000400000000000000" pitchFamily="2" charset="-78"/>
              </a:rPr>
              <a:t>زير انجام شود:</a:t>
            </a:r>
            <a:br>
              <a:rPr lang="fa-IR">
                <a:cs typeface="B Zar" panose="00000400000000000000" pitchFamily="2" charset="-78"/>
              </a:rPr>
            </a:br>
            <a:endParaRPr lang="fa-IR" smtClean="0">
              <a:cs typeface="B Zar" panose="00000400000000000000" pitchFamily="2" charset="-78"/>
            </a:endParaRPr>
          </a:p>
          <a:p>
            <a:r>
              <a:rPr lang="fa-IR" smtClean="0">
                <a:cs typeface="B Zar" panose="00000400000000000000" pitchFamily="2" charset="-78"/>
              </a:rPr>
              <a:t>الف) </a:t>
            </a:r>
            <a:r>
              <a:rPr lang="fa-IR">
                <a:cs typeface="B Zar" panose="00000400000000000000" pitchFamily="2" charset="-78"/>
              </a:rPr>
              <a:t>توسعه فعاليتهاي بخش غيردولتي با استفاده از حمايت و يارانه هاي دولت.</a:t>
            </a:r>
            <a:br>
              <a:rPr lang="fa-IR">
                <a:cs typeface="B Zar" panose="00000400000000000000" pitchFamily="2" charset="-78"/>
              </a:rPr>
            </a:br>
            <a:endParaRPr lang="fa-IR" smtClean="0">
              <a:cs typeface="B Zar" panose="00000400000000000000" pitchFamily="2" charset="-78"/>
            </a:endParaRPr>
          </a:p>
          <a:p>
            <a:pPr algn="just"/>
            <a:r>
              <a:rPr lang="fa-IR" smtClean="0">
                <a:cs typeface="B Zar" panose="00000400000000000000" pitchFamily="2" charset="-78"/>
              </a:rPr>
              <a:t>ب) پرداخت </a:t>
            </a:r>
            <a:r>
              <a:rPr lang="fa-IR">
                <a:cs typeface="B Zar" panose="00000400000000000000" pitchFamily="2" charset="-78"/>
              </a:rPr>
              <a:t>هزينه سرانه از بودجه دولت به هيات هاي امناي غيردولتي </a:t>
            </a:r>
            <a:r>
              <a:rPr lang="fa-IR" smtClean="0">
                <a:cs typeface="B Zar" panose="00000400000000000000" pitchFamily="2" charset="-78"/>
              </a:rPr>
              <a:t>مورد تاييد </a:t>
            </a:r>
            <a:r>
              <a:rPr lang="fa-IR">
                <a:cs typeface="B Zar" panose="00000400000000000000" pitchFamily="2" charset="-78"/>
              </a:rPr>
              <a:t>دستگاههاي مربوط به منظور انجام وظايف تصديگري تحت نظارت </a:t>
            </a:r>
            <a:r>
              <a:rPr lang="fa-IR" smtClean="0">
                <a:cs typeface="B Zar" panose="00000400000000000000" pitchFamily="2" charset="-78"/>
              </a:rPr>
              <a:t>و هدايت </a:t>
            </a:r>
            <a:r>
              <a:rPr lang="fa-IR">
                <a:cs typeface="B Zar" panose="00000400000000000000" pitchFamily="2" charset="-78"/>
              </a:rPr>
              <a:t>دولت نظير مدارس ، مراكز درماني، مراكز توان بخشي و دانشگاهها</a:t>
            </a:r>
            <a:r>
              <a:rPr lang="fa-IR" smtClean="0">
                <a:cs typeface="B Zar" panose="00000400000000000000" pitchFamily="2" charset="-78"/>
              </a:rPr>
              <a:t>.</a:t>
            </a:r>
          </a:p>
          <a:p>
            <a:pPr algn="just"/>
            <a:endParaRPr lang="fa-IR" smtClean="0">
              <a:cs typeface="B Zar" panose="00000400000000000000" pitchFamily="2" charset="-78"/>
            </a:endParaRPr>
          </a:p>
          <a:p>
            <a:pPr algn="just"/>
            <a:r>
              <a:rPr lang="fa-IR" smtClean="0">
                <a:cs typeface="B Zar" panose="00000400000000000000" pitchFamily="2" charset="-78"/>
              </a:rPr>
              <a:t>ج)  </a:t>
            </a:r>
            <a:r>
              <a:rPr lang="fa-IR">
                <a:cs typeface="B Zar" panose="00000400000000000000" pitchFamily="2" charset="-78"/>
              </a:rPr>
              <a:t>ايجاد و اداره مستقيم واحدهاي مربوطه در بخش ها و مناطقي كه </a:t>
            </a:r>
            <a:r>
              <a:rPr lang="fa-IR" smtClean="0">
                <a:cs typeface="B Zar" panose="00000400000000000000" pitchFamily="2" charset="-78"/>
              </a:rPr>
              <a:t>امكان اجراي </a:t>
            </a:r>
            <a:r>
              <a:rPr lang="fa-IR">
                <a:cs typeface="B Zar" panose="00000400000000000000" pitchFamily="2" charset="-78"/>
              </a:rPr>
              <a:t>دو بند فوق الذكر وجود ندارد</a:t>
            </a:r>
            <a:r>
              <a:rPr lang="fa-IR" smtClean="0">
                <a:cs typeface="B Zar" panose="00000400000000000000" pitchFamily="2" charset="-78"/>
              </a:rPr>
              <a:t>.</a:t>
            </a:r>
          </a:p>
          <a:p>
            <a:pPr algn="just"/>
            <a:endParaRPr lang="fa-IR"/>
          </a:p>
        </p:txBody>
      </p:sp>
      <p:pic>
        <p:nvPicPr>
          <p:cNvPr id="4" name="Picture 3"/>
          <p:cNvPicPr>
            <a:picLocks noChangeAspect="1"/>
          </p:cNvPicPr>
          <p:nvPr/>
        </p:nvPicPr>
        <p:blipFill>
          <a:blip r:embed="rId2"/>
          <a:stretch>
            <a:fillRect/>
          </a:stretch>
        </p:blipFill>
        <p:spPr>
          <a:xfrm>
            <a:off x="838200" y="2012851"/>
            <a:ext cx="1207551" cy="1207551"/>
          </a:xfrm>
          <a:prstGeom prst="rect">
            <a:avLst/>
          </a:prstGeom>
        </p:spPr>
      </p:pic>
    </p:spTree>
    <p:extLst>
      <p:ext uri="{BB962C8B-B14F-4D97-AF65-F5344CB8AC3E}">
        <p14:creationId xmlns:p14="http://schemas.microsoft.com/office/powerpoint/2010/main" val="772970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وظايف </a:t>
            </a:r>
            <a:r>
              <a:rPr lang="fa-IR">
                <a:cs typeface="B Zar" panose="00000400000000000000" pitchFamily="2" charset="-78"/>
              </a:rPr>
              <a:t>اعمال تصدي هاي اقتصادي با استفاده از روشهاي خـصوصي سـازي </a:t>
            </a:r>
            <a:r>
              <a:rPr lang="fa-IR" smtClean="0">
                <a:cs typeface="B Zar" panose="00000400000000000000" pitchFamily="2" charset="-78"/>
              </a:rPr>
              <a:t>بـه بخش </a:t>
            </a:r>
            <a:r>
              <a:rPr lang="fa-IR">
                <a:cs typeface="B Zar" panose="00000400000000000000" pitchFamily="2" charset="-78"/>
              </a:rPr>
              <a:t>غيردولتي واگذار گردد و سازوكارهاي لازم براي نظارت بر حسن </a:t>
            </a:r>
            <a:r>
              <a:rPr lang="fa-IR" smtClean="0">
                <a:cs typeface="B Zar" panose="00000400000000000000" pitchFamily="2" charset="-78"/>
              </a:rPr>
              <a:t>اجراي امور</a:t>
            </a:r>
            <a:r>
              <a:rPr lang="fa-IR">
                <a:cs typeface="B Zar" panose="00000400000000000000" pitchFamily="2" charset="-78"/>
              </a:rPr>
              <a:t>، پس از واگذاري به بخش غيردولتي ، پيش بيني شود</a:t>
            </a:r>
            <a:endParaRPr lang="fa-IR"/>
          </a:p>
          <a:p>
            <a:endParaRPr lang="fa-IR"/>
          </a:p>
        </p:txBody>
      </p:sp>
    </p:spTree>
    <p:extLst>
      <p:ext uri="{BB962C8B-B14F-4D97-AF65-F5344CB8AC3E}">
        <p14:creationId xmlns:p14="http://schemas.microsoft.com/office/powerpoint/2010/main" val="2428666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4- براي </a:t>
            </a:r>
            <a:r>
              <a:rPr lang="fa-IR">
                <a:cs typeface="B Zar" panose="00000400000000000000" pitchFamily="2" charset="-78"/>
              </a:rPr>
              <a:t>انجام خدمات زيربنايي و اجراي طرحهاي عمرانـي كـه الزامـاً بايـد </a:t>
            </a:r>
            <a:r>
              <a:rPr lang="fa-IR" smtClean="0">
                <a:cs typeface="B Zar" panose="00000400000000000000" pitchFamily="2" charset="-78"/>
              </a:rPr>
              <a:t>توسـط دولــت </a:t>
            </a:r>
            <a:r>
              <a:rPr lang="fa-IR">
                <a:cs typeface="B Zar" panose="00000400000000000000" pitchFamily="2" charset="-78"/>
              </a:rPr>
              <a:t>انجــام شــود، نظيــر ســاخت و احــداث راه هــا، ســدها، فرودگاههــا و ساختمانهاي اداري، با استفاده از روش قيمت تمـام شـده و مناقـصه گلوبـال و </a:t>
            </a:r>
            <a:r>
              <a:rPr lang="fa-IR" smtClean="0">
                <a:cs typeface="B Zar" panose="00000400000000000000" pitchFamily="2" charset="-78"/>
              </a:rPr>
              <a:t>از طريق </a:t>
            </a:r>
            <a:r>
              <a:rPr lang="fa-IR">
                <a:cs typeface="B Zar" panose="00000400000000000000" pitchFamily="2" charset="-78"/>
              </a:rPr>
              <a:t>بخش غيردولتي اقدام شود</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7283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5- نيروي </a:t>
            </a:r>
            <a:r>
              <a:rPr lang="fa-IR">
                <a:cs typeface="B Zar" panose="00000400000000000000" pitchFamily="2" charset="-78"/>
              </a:rPr>
              <a:t>انساني دستگاههاي مسئول اعمال حاكميـت و واحـدهاي ستــادي </a:t>
            </a:r>
            <a:r>
              <a:rPr lang="fa-IR" smtClean="0">
                <a:cs typeface="B Zar" panose="00000400000000000000" pitchFamily="2" charset="-78"/>
              </a:rPr>
              <a:t>بخــش تصـدي </a:t>
            </a:r>
            <a:r>
              <a:rPr lang="fa-IR">
                <a:cs typeface="B Zar" panose="00000400000000000000" pitchFamily="2" charset="-78"/>
              </a:rPr>
              <a:t>هاي اجتماعــي و اقتـصـادي </a:t>
            </a:r>
            <a:r>
              <a:rPr lang="fa-IR" smtClean="0">
                <a:cs typeface="B Zar" panose="00000400000000000000" pitchFamily="2" charset="-78"/>
              </a:rPr>
              <a:t>(مـذكور </a:t>
            </a:r>
            <a:r>
              <a:rPr lang="fa-IR">
                <a:cs typeface="B Zar" panose="00000400000000000000" pitchFamily="2" charset="-78"/>
              </a:rPr>
              <a:t>در مـاده 64قـانون برنامـه </a:t>
            </a:r>
            <a:r>
              <a:rPr lang="fa-IR" smtClean="0">
                <a:cs typeface="B Zar" panose="00000400000000000000" pitchFamily="2" charset="-78"/>
              </a:rPr>
              <a:t>سـوم توسعه) «كارمند دولت» </a:t>
            </a:r>
            <a:r>
              <a:rPr lang="fa-IR">
                <a:cs typeface="B Zar" panose="00000400000000000000" pitchFamily="2" charset="-78"/>
              </a:rPr>
              <a:t>تلقي مي گردنـد و مقـررات دولتـي بـر ايـن گـروه </a:t>
            </a:r>
            <a:r>
              <a:rPr lang="fa-IR" smtClean="0">
                <a:cs typeface="B Zar" panose="00000400000000000000" pitchFamily="2" charset="-78"/>
              </a:rPr>
              <a:t>از مستخدمان </a:t>
            </a:r>
            <a:r>
              <a:rPr lang="fa-IR">
                <a:cs typeface="B Zar" panose="00000400000000000000" pitchFamily="2" charset="-78"/>
              </a:rPr>
              <a:t>حاكم خواهد بود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6138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6- نيروي </a:t>
            </a:r>
            <a:r>
              <a:rPr lang="fa-IR">
                <a:cs typeface="B Zar" panose="00000400000000000000" pitchFamily="2" charset="-78"/>
              </a:rPr>
              <a:t>انساني بخش تصدي هاي اجتماعي كه با پرداخت سرانه يا يارانه از </a:t>
            </a:r>
            <a:r>
              <a:rPr lang="fa-IR" smtClean="0">
                <a:cs typeface="B Zar" panose="00000400000000000000" pitchFamily="2" charset="-78"/>
              </a:rPr>
              <a:t>طريق دولت </a:t>
            </a:r>
            <a:r>
              <a:rPr lang="fa-IR">
                <a:cs typeface="B Zar" panose="00000400000000000000" pitchFamily="2" charset="-78"/>
              </a:rPr>
              <a:t>اداره مي شوند، مشمول قانون كار و نظام تامين اجتماعي بوده و در </a:t>
            </a:r>
            <a:r>
              <a:rPr lang="fa-IR" smtClean="0">
                <a:cs typeface="B Zar" panose="00000400000000000000" pitchFamily="2" charset="-78"/>
              </a:rPr>
              <a:t>جذب و </a:t>
            </a:r>
            <a:r>
              <a:rPr lang="fa-IR">
                <a:cs typeface="B Zar" panose="00000400000000000000" pitchFamily="2" charset="-78"/>
              </a:rPr>
              <a:t>نگهداري و شرايط احراز و نظاير آن ، صرفاً از حداقل هاي مـورد نـظر </a:t>
            </a:r>
            <a:r>
              <a:rPr lang="fa-IR" smtClean="0">
                <a:cs typeface="B Zar" panose="00000400000000000000" pitchFamily="2" charset="-78"/>
              </a:rPr>
              <a:t>تبعيـت مي </a:t>
            </a:r>
            <a:r>
              <a:rPr lang="fa-IR">
                <a:cs typeface="B Zar" panose="00000400000000000000" pitchFamily="2" charset="-78"/>
              </a:rPr>
              <a:t>كنند و ساير اختيارات اداري و استخدامي به عهـده هيـات هـاي امنـاي </a:t>
            </a:r>
            <a:r>
              <a:rPr lang="fa-IR" smtClean="0">
                <a:cs typeface="B Zar" panose="00000400000000000000" pitchFamily="2" charset="-78"/>
              </a:rPr>
              <a:t>اداره كننده </a:t>
            </a:r>
            <a:r>
              <a:rPr lang="fa-IR">
                <a:cs typeface="B Zar" panose="00000400000000000000" pitchFamily="2" charset="-78"/>
              </a:rPr>
              <a:t>اين بخش ها مي باشد.</a:t>
            </a:r>
            <a:br>
              <a:rPr lang="fa-IR">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92228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7- امور </a:t>
            </a:r>
            <a:r>
              <a:rPr lang="fa-IR">
                <a:cs typeface="B Zar" panose="00000400000000000000" pitchFamily="2" charset="-78"/>
              </a:rPr>
              <a:t>مردم درشهرها، بخش ها و روستاها حتي الامكان، به تشكل هاي مردمي </a:t>
            </a:r>
            <a:r>
              <a:rPr lang="fa-IR" smtClean="0">
                <a:cs typeface="B Zar" panose="00000400000000000000" pitchFamily="2" charset="-78"/>
              </a:rPr>
              <a:t>و محلي </a:t>
            </a:r>
            <a:r>
              <a:rPr lang="fa-IR">
                <a:cs typeface="B Zar" panose="00000400000000000000" pitchFamily="2" charset="-78"/>
              </a:rPr>
              <a:t>نظير شهرداري ها، دهياري ها ، شوراهاي شهـر و روستــا واگـذار شـود </a:t>
            </a:r>
            <a:r>
              <a:rPr lang="fa-IR" smtClean="0">
                <a:cs typeface="B Zar" panose="00000400000000000000" pitchFamily="2" charset="-78"/>
              </a:rPr>
              <a:t>و در </a:t>
            </a:r>
            <a:r>
              <a:rPr lang="fa-IR">
                <a:cs typeface="B Zar" panose="00000400000000000000" pitchFamily="2" charset="-78"/>
              </a:rPr>
              <a:t>صـورت ضـرورت، دولـت بـه اينگونـه تـشكل </a:t>
            </a:r>
            <a:r>
              <a:rPr lang="fa-IR" smtClean="0">
                <a:cs typeface="B Zar" panose="00000400000000000000" pitchFamily="2" charset="-78"/>
              </a:rPr>
              <a:t>ها</a:t>
            </a:r>
            <a:r>
              <a:rPr lang="fa-IR">
                <a:cs typeface="B Zar" panose="00000400000000000000" pitchFamily="2" charset="-78"/>
              </a:rPr>
              <a:t>، </a:t>
            </a:r>
            <a:r>
              <a:rPr lang="fa-IR" smtClean="0">
                <a:cs typeface="B Zar" panose="00000400000000000000" pitchFamily="2" charset="-78"/>
              </a:rPr>
              <a:t>كمك مالي </a:t>
            </a:r>
            <a:r>
              <a:rPr lang="fa-IR">
                <a:cs typeface="B Zar" panose="00000400000000000000" pitchFamily="2" charset="-78"/>
              </a:rPr>
              <a:t>، فكـري </a:t>
            </a:r>
            <a:r>
              <a:rPr lang="fa-IR" smtClean="0">
                <a:cs typeface="B Zar" panose="00000400000000000000" pitchFamily="2" charset="-78"/>
              </a:rPr>
              <a:t>و اطلاعاتي </a:t>
            </a:r>
            <a:r>
              <a:rPr lang="fa-IR">
                <a:cs typeface="B Zar" panose="00000400000000000000" pitchFamily="2" charset="-78"/>
              </a:rPr>
              <a:t>نمايد ) معاونت توسعه مديريت و سـرمايه انـساني سـازمان مـديريت </a:t>
            </a:r>
            <a:r>
              <a:rPr lang="fa-IR" smtClean="0">
                <a:cs typeface="B Zar" panose="00000400000000000000" pitchFamily="2" charset="-78"/>
              </a:rPr>
              <a:t>و برنامه </a:t>
            </a:r>
            <a:r>
              <a:rPr lang="fa-IR">
                <a:cs typeface="B Zar" panose="00000400000000000000" pitchFamily="2" charset="-78"/>
              </a:rPr>
              <a:t>ريزي كشور، </a:t>
            </a:r>
            <a:r>
              <a:rPr lang="fa-IR" smtClean="0">
                <a:cs typeface="B Zar" panose="00000400000000000000" pitchFamily="2" charset="-78"/>
              </a:rPr>
              <a:t>14-18)</a:t>
            </a:r>
            <a:endParaRPr lang="fa-IR"/>
          </a:p>
        </p:txBody>
      </p:sp>
    </p:spTree>
    <p:extLst>
      <p:ext uri="{BB962C8B-B14F-4D97-AF65-F5344CB8AC3E}">
        <p14:creationId xmlns:p14="http://schemas.microsoft.com/office/powerpoint/2010/main" val="4289151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يكياز عوامل موثر در توسعه كشورها در ابعاد مختلف، فعاليتها و </a:t>
            </a:r>
            <a:r>
              <a:rPr lang="fa-IR" smtClean="0">
                <a:cs typeface="B Zar" panose="00000400000000000000" pitchFamily="2" charset="-78"/>
              </a:rPr>
              <a:t>برنامههاي بخش </a:t>
            </a:r>
            <a:r>
              <a:rPr lang="fa-IR">
                <a:cs typeface="B Zar" panose="00000400000000000000" pitchFamily="2" charset="-78"/>
              </a:rPr>
              <a:t>دولتي است. اين بخش زماني موثر خواهد بود كه بصورت علمي و </a:t>
            </a:r>
            <a:r>
              <a:rPr lang="fa-IR" smtClean="0">
                <a:cs typeface="B Zar" panose="00000400000000000000" pitchFamily="2" charset="-78"/>
              </a:rPr>
              <a:t>منطقي اداره </a:t>
            </a:r>
            <a:r>
              <a:rPr lang="fa-IR">
                <a:cs typeface="B Zar" panose="00000400000000000000" pitchFamily="2" charset="-78"/>
              </a:rPr>
              <a:t>شود و از هرگونه بوروكراسي و تشريفات زائد كه موجب اتلاف </a:t>
            </a:r>
            <a:r>
              <a:rPr lang="fa-IR" smtClean="0">
                <a:cs typeface="B Zar" panose="00000400000000000000" pitchFamily="2" charset="-78"/>
              </a:rPr>
              <a:t>منابع مي </a:t>
            </a:r>
            <a:r>
              <a:rPr lang="fa-IR">
                <a:cs typeface="B Zar" panose="00000400000000000000" pitchFamily="2" charset="-78"/>
              </a:rPr>
              <a:t>شود، جلوگيري كند. واقعيت اين است كه اغلب دولتها به سبب موازي </a:t>
            </a:r>
            <a:r>
              <a:rPr lang="fa-IR" smtClean="0">
                <a:cs typeface="B Zar" panose="00000400000000000000" pitchFamily="2" charset="-78"/>
              </a:rPr>
              <a:t>كاري و </a:t>
            </a:r>
            <a:r>
              <a:rPr lang="fa-IR">
                <a:cs typeface="B Zar" panose="00000400000000000000" pitchFamily="2" charset="-78"/>
              </a:rPr>
              <a:t>دوباره كاريهاي بيهوده ، منابع با ارزشي را از دست مي دهند كه اين نيز </a:t>
            </a:r>
            <a:r>
              <a:rPr lang="fa-IR" smtClean="0">
                <a:cs typeface="B Zar" panose="00000400000000000000" pitchFamily="2" charset="-78"/>
              </a:rPr>
              <a:t>باعث تضعيف </a:t>
            </a:r>
            <a:r>
              <a:rPr lang="fa-IR">
                <a:cs typeface="B Zar" panose="00000400000000000000" pitchFamily="2" charset="-78"/>
              </a:rPr>
              <a:t>بخش دولتي مي گردد</a:t>
            </a:r>
            <a:r>
              <a:rPr lang="fa-IR" smtClean="0">
                <a:cs typeface="B Zar" panose="00000400000000000000" pitchFamily="2" charset="-78"/>
              </a:rPr>
              <a:t>.</a:t>
            </a: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90238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از طرفي انجام همه امور توسط دولت، مورد تاييد صاحب نظران و اقتصاددانان نيست چرا كه معتقدند هر چقدر حجم تصدي گري دولت كاهش يابد ،كارايي بيشتري خواهد داشت. كاتسوكي، ترساوا و گتس د پژوهشي با عنوان «رابطه اندازه دولت و رشد اقتصادي»  در دولت ژاپن وكشورهاي عضو سازمان همكاري اقتصادي و توسعه به نتايج زير دست يافتند :</a:t>
            </a:r>
          </a:p>
        </p:txBody>
      </p:sp>
    </p:spTree>
    <p:extLst>
      <p:ext uri="{BB962C8B-B14F-4D97-AF65-F5344CB8AC3E}">
        <p14:creationId xmlns:p14="http://schemas.microsoft.com/office/powerpoint/2010/main" val="3514957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1- مخارج </a:t>
            </a:r>
            <a:r>
              <a:rPr lang="fa-IR">
                <a:cs typeface="B Zar" panose="00000400000000000000" pitchFamily="2" charset="-78"/>
              </a:rPr>
              <a:t>دولت با سطح كارائي كشورهاي صنعتي مرتبط است و اين روابط </a:t>
            </a:r>
            <a:r>
              <a:rPr lang="fa-IR" smtClean="0">
                <a:cs typeface="B Zar" panose="00000400000000000000" pitchFamily="2" charset="-78"/>
              </a:rPr>
              <a:t>با عملكرد </a:t>
            </a:r>
            <a:r>
              <a:rPr lang="fa-IR">
                <a:cs typeface="B Zar" panose="00000400000000000000" pitchFamily="2" charset="-78"/>
              </a:rPr>
              <a:t>اقتصادي و اندازه دولت هماهنگ است</a:t>
            </a:r>
            <a:r>
              <a:rPr lang="fa-IR" smtClean="0">
                <a:cs typeface="B Zar" panose="00000400000000000000" pitchFamily="2" charset="-78"/>
              </a:rPr>
              <a:t>.</a:t>
            </a:r>
          </a:p>
          <a:p>
            <a:pPr algn="just"/>
            <a:endParaRPr lang="fa-IR" smtClean="0">
              <a:cs typeface="B Zar" panose="00000400000000000000" pitchFamily="2" charset="-78"/>
            </a:endParaRPr>
          </a:p>
          <a:p>
            <a:pPr algn="just"/>
            <a:endParaRPr lang="fa-IR">
              <a:cs typeface="B Zar" panose="00000400000000000000" pitchFamily="2" charset="-78"/>
            </a:endParaRPr>
          </a:p>
          <a:p>
            <a:pPr algn="just"/>
            <a:r>
              <a:rPr lang="fa-IR" smtClean="0">
                <a:cs typeface="B Zar" panose="00000400000000000000" pitchFamily="2" charset="-78"/>
              </a:rPr>
              <a:t>2- براي </a:t>
            </a:r>
            <a:r>
              <a:rPr lang="fa-IR">
                <a:cs typeface="B Zar" panose="00000400000000000000" pitchFamily="2" charset="-78"/>
              </a:rPr>
              <a:t>اين كشورها عدم كارائي و رشد مفرط دولت با بازخور راي </a:t>
            </a:r>
            <a:r>
              <a:rPr lang="fa-IR" smtClean="0">
                <a:cs typeface="B Zar" panose="00000400000000000000" pitchFamily="2" charset="-78"/>
              </a:rPr>
              <a:t>دهندگان بعنوان </a:t>
            </a:r>
            <a:r>
              <a:rPr lang="fa-IR">
                <a:cs typeface="B Zar" panose="00000400000000000000" pitchFamily="2" charset="-78"/>
              </a:rPr>
              <a:t>ماليات دهندگان مشخص مي شود كه در نتيجه سود و هزينه برنامه </a:t>
            </a:r>
            <a:r>
              <a:rPr lang="fa-IR" smtClean="0">
                <a:cs typeface="B Zar" panose="00000400000000000000" pitchFamily="2" charset="-78"/>
              </a:rPr>
              <a:t>هاي دولت </a:t>
            </a:r>
            <a:r>
              <a:rPr lang="fa-IR">
                <a:cs typeface="B Zar" panose="00000400000000000000" pitchFamily="2" charset="-78"/>
              </a:rPr>
              <a:t>بصورت نامتقارن توزيع مي شود ، يعني برنامه ها به سمت سود </a:t>
            </a:r>
            <a:r>
              <a:rPr lang="fa-IR" smtClean="0">
                <a:cs typeface="B Zar" panose="00000400000000000000" pitchFamily="2" charset="-78"/>
              </a:rPr>
              <a:t>اكثريت راي </a:t>
            </a:r>
            <a:r>
              <a:rPr lang="fa-IR">
                <a:cs typeface="B Zar" panose="00000400000000000000" pitchFamily="2" charset="-78"/>
              </a:rPr>
              <a:t>دهندگان موافق و به ضرر اقليت مقابل تمام مي شود. اين وضعيت </a:t>
            </a:r>
            <a:r>
              <a:rPr lang="fa-IR" smtClean="0">
                <a:cs typeface="B Zar" panose="00000400000000000000" pitchFamily="2" charset="-78"/>
              </a:rPr>
              <a:t>باعث بحراني </a:t>
            </a:r>
            <a:r>
              <a:rPr lang="fa-IR">
                <a:cs typeface="B Zar" panose="00000400000000000000" pitchFamily="2" charset="-78"/>
              </a:rPr>
              <a:t>شدن سيستم مالياتي به ضرر اقليت مي گردد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50831" y="5092505"/>
            <a:ext cx="2489981" cy="9847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00B0F0"/>
                </a:solidFill>
                <a:cs typeface="B Zar" panose="00000400000000000000" pitchFamily="2" charset="-78"/>
              </a:rPr>
              <a:t>به ضرر اقليت</a:t>
            </a:r>
            <a:endParaRPr lang="fa-IR" sz="2400" b="1">
              <a:solidFill>
                <a:srgbClr val="00B0F0"/>
              </a:solidFill>
            </a:endParaRPr>
          </a:p>
        </p:txBody>
      </p:sp>
    </p:spTree>
    <p:extLst>
      <p:ext uri="{BB962C8B-B14F-4D97-AF65-F5344CB8AC3E}">
        <p14:creationId xmlns:p14="http://schemas.microsoft.com/office/powerpoint/2010/main" val="94073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براساس عوامل چهارگانه و شاخصهاي تعريف شده برنامه هاي چهارگانه، پرسشنامه ايي ماتريسي تنظيم گرديد، و پس از سنجش روايي و پايايي آن در اختيار اعضاي نمونه آماري قرار گرفت. اطلاعات حاصله تلخيص، طبقه بندي و با استفاده از آزمون هاي آمار استنباطي </a:t>
            </a:r>
            <a:r>
              <a:rPr lang="fa-IR" smtClean="0">
                <a:cs typeface="B Zar" panose="00000400000000000000" pitchFamily="2" charset="-78"/>
              </a:rPr>
              <a:t>(آزمونهاي </a:t>
            </a:r>
            <a:r>
              <a:rPr lang="en-US">
                <a:cs typeface="B Zar" panose="00000400000000000000" pitchFamily="2" charset="-78"/>
              </a:rPr>
              <a:t>t</a:t>
            </a:r>
            <a:r>
              <a:rPr lang="fa-IR">
                <a:cs typeface="B Zar" panose="00000400000000000000" pitchFamily="2" charset="-78"/>
              </a:rPr>
              <a:t>تك گروهي و </a:t>
            </a:r>
            <a:r>
              <a:rPr lang="fa-IR" smtClean="0">
                <a:cs typeface="B Zar" panose="00000400000000000000" pitchFamily="2" charset="-78"/>
              </a:rPr>
              <a:t>فريدمن) </a:t>
            </a:r>
            <a:r>
              <a:rPr lang="fa-IR">
                <a:cs typeface="B Zar" panose="00000400000000000000" pitchFamily="2" charset="-78"/>
              </a:rPr>
              <a:t>مورد تجزيه و تحليل آماري قرار گرفت. نتايج حاصل بيانگر آن است كه </a:t>
            </a:r>
            <a:r>
              <a:rPr lang="fa-IR" smtClean="0">
                <a:cs typeface="B Zar" panose="00000400000000000000" pitchFamily="2" charset="-78"/>
              </a:rPr>
              <a:t>ميزان </a:t>
            </a:r>
            <a:r>
              <a:rPr lang="fa-IR">
                <a:cs typeface="B Zar" panose="00000400000000000000" pitchFamily="2" charset="-78"/>
              </a:rPr>
              <a:t>قابليت اجراي برنامه منطقي نمودن اندازه دولت در سطح پائين است و صاحبان قدرت در سازمانهاي دولتي بيشترين تاثير را در قابليت اجراي پائين برنامه مذكور دارد و بعد از آن ، بترتيب ناهمسويي منافع تصميم گيرندگان و سازمانها، ائتلاف حاكم و تصميمات شهودي افراد و سازمانها قرار مي گيرند </a:t>
            </a:r>
          </a:p>
          <a:p>
            <a:endParaRPr lang="fa-IR"/>
          </a:p>
        </p:txBody>
      </p:sp>
      <p:sp>
        <p:nvSpPr>
          <p:cNvPr id="4" name="Flowchart: Process 3"/>
          <p:cNvSpPr/>
          <p:nvPr/>
        </p:nvSpPr>
        <p:spPr>
          <a:xfrm>
            <a:off x="1800665" y="5022166"/>
            <a:ext cx="2743200" cy="8581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آزمون هاي آمار استنباطي</a:t>
            </a:r>
            <a:endParaRPr lang="fa-IR" sz="2000" b="1">
              <a:solidFill>
                <a:srgbClr val="FF0000"/>
              </a:solidFill>
            </a:endParaRPr>
          </a:p>
        </p:txBody>
      </p:sp>
    </p:spTree>
    <p:extLst>
      <p:ext uri="{BB962C8B-B14F-4D97-AF65-F5344CB8AC3E}">
        <p14:creationId xmlns:p14="http://schemas.microsoft.com/office/powerpoint/2010/main" val="1547853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3- برنامه </a:t>
            </a:r>
            <a:r>
              <a:rPr lang="fa-IR">
                <a:cs typeface="B Zar" panose="00000400000000000000" pitchFamily="2" charset="-78"/>
              </a:rPr>
              <a:t>هاي كاهش اندازه دولت همراه با كاهش رشد اقتصادي و سهيم </a:t>
            </a:r>
            <a:r>
              <a:rPr lang="fa-IR" smtClean="0">
                <a:cs typeface="B Zar" panose="00000400000000000000" pitchFamily="2" charset="-78"/>
              </a:rPr>
              <a:t>شدن همه </a:t>
            </a:r>
            <a:r>
              <a:rPr lang="fa-IR">
                <a:cs typeface="B Zar" panose="00000400000000000000" pitchFamily="2" charset="-78"/>
              </a:rPr>
              <a:t>آحاد جامعه در ضرر و هزينه ها مي شود و اينطور نيست كه برنامه </a:t>
            </a:r>
            <a:r>
              <a:rPr lang="fa-IR" smtClean="0">
                <a:cs typeface="B Zar" panose="00000400000000000000" pitchFamily="2" charset="-78"/>
              </a:rPr>
              <a:t>هاي كاهش </a:t>
            </a:r>
            <a:r>
              <a:rPr lang="fa-IR">
                <a:cs typeface="B Zar" panose="00000400000000000000" pitchFamily="2" charset="-78"/>
              </a:rPr>
              <a:t>اندازه دولت در جهت تسهيم سود براي اكثريت و تقسيم ضرر يا </a:t>
            </a:r>
            <a:r>
              <a:rPr lang="fa-IR" smtClean="0">
                <a:cs typeface="B Zar" panose="00000400000000000000" pitchFamily="2" charset="-78"/>
              </a:rPr>
              <a:t>هزينه . ( </a:t>
            </a:r>
            <a:r>
              <a:rPr lang="en-US" smtClean="0">
                <a:cs typeface="B Zar" panose="00000400000000000000" pitchFamily="2" charset="-78"/>
              </a:rPr>
              <a:t>Katsuaki </a:t>
            </a:r>
            <a:r>
              <a:rPr lang="en-US">
                <a:cs typeface="B Zar" panose="00000400000000000000" pitchFamily="2" charset="-78"/>
              </a:rPr>
              <a:t>et al, 1998, 195 </a:t>
            </a:r>
            <a:r>
              <a:rPr lang="fa-IR" smtClean="0">
                <a:cs typeface="B Zar" panose="00000400000000000000" pitchFamily="2" charset="-78"/>
              </a:rPr>
              <a:t>) براي </a:t>
            </a:r>
            <a:r>
              <a:rPr lang="fa-IR">
                <a:cs typeface="B Zar" panose="00000400000000000000" pitchFamily="2" charset="-78"/>
              </a:rPr>
              <a:t>اقليت باشد</a:t>
            </a:r>
            <a:br>
              <a:rPr lang="fa-IR">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560320" y="3713872"/>
            <a:ext cx="3474720"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00B0F0"/>
                </a:solidFill>
                <a:cs typeface="B Zar" panose="00000400000000000000" pitchFamily="2" charset="-78"/>
              </a:rPr>
              <a:t>كاهش رشد اقتصادي و سهيم شدن همه آحاد جامعه در ضرر و هزينه ها</a:t>
            </a:r>
          </a:p>
        </p:txBody>
      </p:sp>
    </p:spTree>
    <p:extLst>
      <p:ext uri="{BB962C8B-B14F-4D97-AF65-F5344CB8AC3E}">
        <p14:creationId xmlns:p14="http://schemas.microsoft.com/office/powerpoint/2010/main" val="2583617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نتايج تحقيقي با عنوان </a:t>
            </a:r>
            <a:r>
              <a:rPr lang="fa-IR" smtClean="0">
                <a:cs typeface="B Zar" panose="00000400000000000000" pitchFamily="2" charset="-78"/>
              </a:rPr>
              <a:t>«بررسي </a:t>
            </a:r>
            <a:r>
              <a:rPr lang="fa-IR">
                <a:cs typeface="B Zar" panose="00000400000000000000" pitchFamily="2" charset="-78"/>
              </a:rPr>
              <a:t>نقش ساختار سازماني و طرحهاي ادغام </a:t>
            </a:r>
            <a:r>
              <a:rPr lang="fa-IR" smtClean="0">
                <a:cs typeface="B Zar" panose="00000400000000000000" pitchFamily="2" charset="-78"/>
              </a:rPr>
              <a:t>در حل </a:t>
            </a:r>
            <a:r>
              <a:rPr lang="fa-IR">
                <a:cs typeface="B Zar" panose="00000400000000000000" pitchFamily="2" charset="-78"/>
              </a:rPr>
              <a:t>مسائل سياسي و اقتصادي ناشي از خصوصي سازي در </a:t>
            </a:r>
            <a:r>
              <a:rPr lang="fa-IR" smtClean="0">
                <a:cs typeface="B Zar" panose="00000400000000000000" pitchFamily="2" charset="-78"/>
              </a:rPr>
              <a:t>آلمان» </a:t>
            </a:r>
            <a:r>
              <a:rPr lang="fa-IR">
                <a:cs typeface="B Zar" panose="00000400000000000000" pitchFamily="2" charset="-78"/>
              </a:rPr>
              <a:t>كه </a:t>
            </a:r>
            <a:r>
              <a:rPr lang="fa-IR" smtClean="0">
                <a:cs typeface="B Zar" panose="00000400000000000000" pitchFamily="2" charset="-78"/>
              </a:rPr>
              <a:t>توسط الكساندر </a:t>
            </a:r>
            <a:r>
              <a:rPr lang="fa-IR">
                <a:cs typeface="B Zar" panose="00000400000000000000" pitchFamily="2" charset="-78"/>
              </a:rPr>
              <a:t>ديك و هوپر راك انجام شده است، نشان مي دهد كه سازمانهاي </a:t>
            </a:r>
            <a:r>
              <a:rPr lang="fa-IR" smtClean="0">
                <a:cs typeface="B Zar" panose="00000400000000000000" pitchFamily="2" charset="-78"/>
              </a:rPr>
              <a:t>ساخت يافته </a:t>
            </a:r>
            <a:r>
              <a:rPr lang="fa-IR">
                <a:cs typeface="B Zar" panose="00000400000000000000" pitchFamily="2" charset="-78"/>
              </a:rPr>
              <a:t>)سازمان يافته قوي( آلمان و روش ادغام سازي آنها ، واگذاري دولت را </a:t>
            </a:r>
            <a:r>
              <a:rPr lang="fa-IR" smtClean="0">
                <a:cs typeface="B Zar" panose="00000400000000000000" pitchFamily="2" charset="-78"/>
              </a:rPr>
              <a:t>قابل اعتماد </a:t>
            </a:r>
            <a:r>
              <a:rPr lang="fa-IR">
                <a:cs typeface="B Zar" panose="00000400000000000000" pitchFamily="2" charset="-78"/>
              </a:rPr>
              <a:t>كرده و خصوصي سازي را تسريع كرده است. همچنين اتفاق فوق ، </a:t>
            </a:r>
            <a:r>
              <a:rPr lang="fa-IR" smtClean="0">
                <a:cs typeface="B Zar" panose="00000400000000000000" pitchFamily="2" charset="-78"/>
              </a:rPr>
              <a:t>دولت آلمان </a:t>
            </a:r>
            <a:r>
              <a:rPr lang="fa-IR">
                <a:cs typeface="B Zar" panose="00000400000000000000" pitchFamily="2" charset="-78"/>
              </a:rPr>
              <a:t>را توانا كرد تا مديران بااستعداد بخش خصوصي را به برنامه </a:t>
            </a:r>
            <a:r>
              <a:rPr lang="fa-IR" smtClean="0">
                <a:cs typeface="B Zar" panose="00000400000000000000" pitchFamily="2" charset="-78"/>
              </a:rPr>
              <a:t>هاي خصوصي </a:t>
            </a:r>
            <a:r>
              <a:rPr lang="fa-IR">
                <a:cs typeface="B Zar" panose="00000400000000000000" pitchFamily="2" charset="-78"/>
              </a:rPr>
              <a:t>جذب كند. اين امر با ايجاد آژانس خصوصي سازي مستقل شروع </a:t>
            </a:r>
            <a:r>
              <a:rPr lang="fa-IR" smtClean="0">
                <a:cs typeface="B Zar" panose="00000400000000000000" pitchFamily="2" charset="-78"/>
              </a:rPr>
              <a:t>شد(</a:t>
            </a:r>
            <a:r>
              <a:rPr lang="sv-SE"/>
              <a:t>Alexander Dyck &amp; Hopper Wruck, 1998, 265 </a:t>
            </a:r>
            <a:r>
              <a:rPr lang="fa-IR" smtClean="0"/>
              <a:t>)</a:t>
            </a:r>
          </a:p>
          <a:p>
            <a:pPr algn="just"/>
            <a:endParaRPr lang="fa-IR" smtClean="0">
              <a:cs typeface="B Zar" panose="00000400000000000000" pitchFamily="2" charset="-78"/>
            </a:endParaRPr>
          </a:p>
          <a:p>
            <a:pPr algn="just"/>
            <a:r>
              <a:rPr lang="fa-IR" smtClean="0">
                <a:cs typeface="B Zar" panose="00000400000000000000" pitchFamily="2" charset="-78"/>
              </a:rPr>
              <a:t>.</a:t>
            </a:r>
            <a:endParaRPr lang="fa-IR"/>
          </a:p>
        </p:txBody>
      </p:sp>
    </p:spTree>
    <p:extLst>
      <p:ext uri="{BB962C8B-B14F-4D97-AF65-F5344CB8AC3E}">
        <p14:creationId xmlns:p14="http://schemas.microsoft.com/office/powerpoint/2010/main" val="1229766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پژوهشانجامشدهتوسط اكهارت بوهمر </a:t>
            </a:r>
            <a:r>
              <a:rPr lang="fa-IR">
                <a:cs typeface="B Zar" panose="00000400000000000000" pitchFamily="2" charset="-78"/>
              </a:rPr>
              <a:t>و همكاران با </a:t>
            </a:r>
            <a:r>
              <a:rPr lang="fa-IR" smtClean="0">
                <a:cs typeface="B Zar" panose="00000400000000000000" pitchFamily="2" charset="-78"/>
              </a:rPr>
              <a:t>عنوان «خصوصيسازي بانك </a:t>
            </a:r>
            <a:r>
              <a:rPr lang="fa-IR">
                <a:cs typeface="B Zar" panose="00000400000000000000" pitchFamily="2" charset="-78"/>
              </a:rPr>
              <a:t>در كشورهاي توسعه يافته و درحال </a:t>
            </a:r>
            <a:r>
              <a:rPr lang="fa-IR" smtClean="0">
                <a:cs typeface="B Zar" panose="00000400000000000000" pitchFamily="2" charset="-78"/>
              </a:rPr>
              <a:t>توسعه» </a:t>
            </a:r>
            <a:r>
              <a:rPr lang="fa-IR">
                <a:cs typeface="B Zar" panose="00000400000000000000" pitchFamily="2" charset="-78"/>
              </a:rPr>
              <a:t>نشان مي دهد كه در 101كشور در حال توسعه طي سالهاي ،1982 -2000عوامل سياسي بطور معني داري </a:t>
            </a:r>
            <a:r>
              <a:rPr lang="fa-IR" smtClean="0">
                <a:cs typeface="B Zar" panose="00000400000000000000" pitchFamily="2" charset="-78"/>
              </a:rPr>
              <a:t>در واگذاري </a:t>
            </a:r>
            <a:r>
              <a:rPr lang="fa-IR">
                <a:cs typeface="B Zar" panose="00000400000000000000" pitchFamily="2" charset="-78"/>
              </a:rPr>
              <a:t>بانكهاي دولتي موثر بوده اند، مخصوصاً در كشورهاي غير عضو </a:t>
            </a:r>
            <a:r>
              <a:rPr lang="fa-IR" smtClean="0">
                <a:cs typeface="B Zar" panose="00000400000000000000" pitchFamily="2" charset="-78"/>
              </a:rPr>
              <a:t>سازمان همكاري </a:t>
            </a:r>
            <a:r>
              <a:rPr lang="fa-IR">
                <a:cs typeface="B Zar" panose="00000400000000000000" pitchFamily="2" charset="-78"/>
              </a:rPr>
              <a:t>اقتصادي و توسعه واگذاري بانكها، دولت را در مقابل مردم </a:t>
            </a:r>
            <a:r>
              <a:rPr lang="fa-IR" smtClean="0">
                <a:cs typeface="B Zar" panose="00000400000000000000" pitchFamily="2" charset="-78"/>
              </a:rPr>
              <a:t>بيشتر مسئوليت </a:t>
            </a:r>
            <a:r>
              <a:rPr lang="fa-IR">
                <a:cs typeface="B Zar" panose="00000400000000000000" pitchFamily="2" charset="-78"/>
              </a:rPr>
              <a:t>پذير مي كند، در حاليكه هيچ يك از متغيرهاي سياسي در </a:t>
            </a:r>
            <a:r>
              <a:rPr lang="fa-IR" smtClean="0">
                <a:cs typeface="B Zar" panose="00000400000000000000" pitchFamily="2" charset="-78"/>
              </a:rPr>
              <a:t>كشورهاي توسعه </a:t>
            </a:r>
            <a:r>
              <a:rPr lang="fa-IR">
                <a:cs typeface="B Zar" panose="00000400000000000000" pitchFamily="2" charset="-78"/>
              </a:rPr>
              <a:t>يافته بر تصميمات واگذاري بانكها موثر نبوده است.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459459"/>
            <a:ext cx="2391508" cy="1364566"/>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متغيرهاي سياسي</a:t>
            </a:r>
            <a:endParaRPr lang="fa-IR" sz="2000" b="1">
              <a:solidFill>
                <a:srgbClr val="FF0000"/>
              </a:solidFill>
            </a:endParaRPr>
          </a:p>
        </p:txBody>
      </p:sp>
    </p:spTree>
    <p:extLst>
      <p:ext uri="{BB962C8B-B14F-4D97-AF65-F5344CB8AC3E}">
        <p14:creationId xmlns:p14="http://schemas.microsoft.com/office/powerpoint/2010/main" val="1014773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عوامل </a:t>
            </a:r>
            <a:r>
              <a:rPr lang="fa-IR">
                <a:cs typeface="B Zar" panose="00000400000000000000" pitchFamily="2" charset="-78"/>
              </a:rPr>
              <a:t>اقتصادي </a:t>
            </a:r>
            <a:r>
              <a:rPr lang="fa-IR" smtClean="0">
                <a:cs typeface="B Zar" panose="00000400000000000000" pitchFamily="2" charset="-78"/>
              </a:rPr>
              <a:t>مانند كيفيت </a:t>
            </a:r>
            <a:r>
              <a:rPr lang="fa-IR">
                <a:cs typeface="B Zar" panose="00000400000000000000" pitchFamily="2" charset="-78"/>
              </a:rPr>
              <a:t>بانكداري بطور معني داري در كشورهاي عضو و غير عضو </a:t>
            </a:r>
            <a:r>
              <a:rPr lang="fa-IR" smtClean="0">
                <a:cs typeface="B Zar" panose="00000400000000000000" pitchFamily="2" charset="-78"/>
              </a:rPr>
              <a:t>سازمان همكاري </a:t>
            </a:r>
            <a:r>
              <a:rPr lang="fa-IR">
                <a:cs typeface="B Zar" panose="00000400000000000000" pitchFamily="2" charset="-78"/>
              </a:rPr>
              <a:t>اقتصادي و توسعه با تصميمات واگذاري بانكها مرتبط بوده </a:t>
            </a:r>
            <a:r>
              <a:rPr lang="fa-IR" smtClean="0">
                <a:cs typeface="B Zar" panose="00000400000000000000" pitchFamily="2" charset="-78"/>
              </a:rPr>
              <a:t>است</a:t>
            </a:r>
          </a:p>
          <a:p>
            <a:pPr algn="just"/>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62677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cs typeface="B Zar" panose="00000400000000000000" pitchFamily="2" charset="-78"/>
              </a:rPr>
              <a:t>مطالعات ايوزين، جي و كيو با عنوان </a:t>
            </a:r>
            <a:r>
              <a:rPr lang="fa-IR" smtClean="0">
                <a:cs typeface="B Zar" panose="00000400000000000000" pitchFamily="2" charset="-78"/>
              </a:rPr>
              <a:t> «</a:t>
            </a:r>
            <a:r>
              <a:rPr lang="fa-IR" smtClean="0">
                <a:solidFill>
                  <a:srgbClr val="FF0000"/>
                </a:solidFill>
                <a:cs typeface="B Zar" panose="00000400000000000000" pitchFamily="2" charset="-78"/>
              </a:rPr>
              <a:t>آيا </a:t>
            </a:r>
            <a:r>
              <a:rPr lang="fa-IR">
                <a:solidFill>
                  <a:srgbClr val="FF0000"/>
                </a:solidFill>
                <a:cs typeface="B Zar" panose="00000400000000000000" pitchFamily="2" charset="-78"/>
              </a:rPr>
              <a:t>مي توان عملكرد شركتهاي </a:t>
            </a:r>
            <a:r>
              <a:rPr lang="fa-IR" smtClean="0">
                <a:solidFill>
                  <a:srgbClr val="FF0000"/>
                </a:solidFill>
                <a:cs typeface="B Zar" panose="00000400000000000000" pitchFamily="2" charset="-78"/>
              </a:rPr>
              <a:t>دولتي را </a:t>
            </a:r>
            <a:r>
              <a:rPr lang="fa-IR">
                <a:solidFill>
                  <a:srgbClr val="FF0000"/>
                </a:solidFill>
                <a:cs typeface="B Zar" panose="00000400000000000000" pitchFamily="2" charset="-78"/>
              </a:rPr>
              <a:t>بدون واگذاري بهبود </a:t>
            </a:r>
            <a:r>
              <a:rPr lang="fa-IR" smtClean="0">
                <a:solidFill>
                  <a:srgbClr val="FF0000"/>
                </a:solidFill>
                <a:cs typeface="B Zar" panose="00000400000000000000" pitchFamily="2" charset="-78"/>
              </a:rPr>
              <a:t>بخشيد</a:t>
            </a:r>
            <a:r>
              <a:rPr lang="fa-IR" smtClean="0">
                <a:cs typeface="B Zar" panose="00000400000000000000" pitchFamily="2" charset="-78"/>
              </a:rPr>
              <a:t>» </a:t>
            </a:r>
            <a:r>
              <a:rPr lang="fa-IR">
                <a:cs typeface="B Zar" panose="00000400000000000000" pitchFamily="2" charset="-78"/>
              </a:rPr>
              <a:t>كه برنامه مهم اصلاح بنگاههاي دولتي در </a:t>
            </a:r>
            <a:r>
              <a:rPr lang="fa-IR" smtClean="0">
                <a:cs typeface="B Zar" panose="00000400000000000000" pitchFamily="2" charset="-78"/>
              </a:rPr>
              <a:t>چين راكه </a:t>
            </a:r>
            <a:r>
              <a:rPr lang="fa-IR">
                <a:cs typeface="B Zar" panose="00000400000000000000" pitchFamily="2" charset="-78"/>
              </a:rPr>
              <a:t>بازسازي ساخت مالكيت </a:t>
            </a:r>
            <a:r>
              <a:rPr lang="en-US">
                <a:cs typeface="B Zar" panose="00000400000000000000" pitchFamily="2" charset="-78"/>
              </a:rPr>
              <a:t>SOE</a:t>
            </a:r>
            <a:r>
              <a:rPr lang="fa-IR">
                <a:cs typeface="B Zar" panose="00000400000000000000" pitchFamily="2" charset="-78"/>
              </a:rPr>
              <a:t>ها بدون خصوصي سازي ناميده مي </a:t>
            </a:r>
            <a:r>
              <a:rPr lang="fa-IR" smtClean="0">
                <a:cs typeface="B Zar" panose="00000400000000000000" pitchFamily="2" charset="-78"/>
              </a:rPr>
              <a:t>شود، توضيح </a:t>
            </a:r>
            <a:r>
              <a:rPr lang="fa-IR">
                <a:cs typeface="B Zar" panose="00000400000000000000" pitchFamily="2" charset="-78"/>
              </a:rPr>
              <a:t>مي دهد، نشان داد كه بازسازي ساختار مالكيت اثر مثبت معني داري </a:t>
            </a:r>
            <a:r>
              <a:rPr lang="fa-IR" smtClean="0">
                <a:cs typeface="B Zar" panose="00000400000000000000" pitchFamily="2" charset="-78"/>
              </a:rPr>
              <a:t>بر عملكرد </a:t>
            </a:r>
            <a:r>
              <a:rPr lang="fa-IR">
                <a:cs typeface="B Zar" panose="00000400000000000000" pitchFamily="2" charset="-78"/>
              </a:rPr>
              <a:t>بنگاههاي دولتي داشته است و حتي بدون واگذاري كامل موسسات </a:t>
            </a:r>
            <a:r>
              <a:rPr lang="fa-IR" smtClean="0">
                <a:cs typeface="B Zar" panose="00000400000000000000" pitchFamily="2" charset="-78"/>
              </a:rPr>
              <a:t>دولتي مي </a:t>
            </a:r>
            <a:r>
              <a:rPr lang="fa-IR">
                <a:cs typeface="B Zar" panose="00000400000000000000" pitchFamily="2" charset="-78"/>
              </a:rPr>
              <a:t>توان عملكرد آنها را بهبود بخشيد و بازسازي ساختار مالكيت بنگاههاي </a:t>
            </a:r>
            <a:r>
              <a:rPr lang="fa-IR" smtClean="0">
                <a:cs typeface="B Zar" panose="00000400000000000000" pitchFamily="2" charset="-78"/>
              </a:rPr>
              <a:t>دولتي تشويق </a:t>
            </a:r>
            <a:r>
              <a:rPr lang="fa-IR">
                <a:cs typeface="B Zar" panose="00000400000000000000" pitchFamily="2" charset="-78"/>
              </a:rPr>
              <a:t>مضاعف بر مديران و مكانيزمهاي انگيزشي بوجود مي آورد كه باعث </a:t>
            </a:r>
            <a:r>
              <a:rPr lang="fa-IR" smtClean="0">
                <a:cs typeface="B Zar" panose="00000400000000000000" pitchFamily="2" charset="-78"/>
              </a:rPr>
              <a:t>بهبود عملكرد </a:t>
            </a:r>
            <a:r>
              <a:rPr lang="fa-IR">
                <a:cs typeface="B Zar" panose="00000400000000000000" pitchFamily="2" charset="-78"/>
              </a:rPr>
              <a:t>موسسات مي گردد. آنها بيان مي كنند نتايج تحقيق را نبايستي </a:t>
            </a:r>
            <a:r>
              <a:rPr lang="fa-IR" smtClean="0">
                <a:cs typeface="B Zar" panose="00000400000000000000" pitchFamily="2" charset="-78"/>
              </a:rPr>
              <a:t>غيرضروري بودن </a:t>
            </a:r>
            <a:r>
              <a:rPr lang="fa-IR">
                <a:cs typeface="B Zar" panose="00000400000000000000" pitchFamily="2" charset="-78"/>
              </a:rPr>
              <a:t>خصوصي سازي تلقي كرد. بازسازي ساختار مالكيت مي تواند </a:t>
            </a:r>
            <a:r>
              <a:rPr lang="fa-IR" smtClean="0">
                <a:cs typeface="B Zar" panose="00000400000000000000" pitchFamily="2" charset="-78"/>
              </a:rPr>
              <a:t>ارزش بنگاههاي </a:t>
            </a:r>
            <a:r>
              <a:rPr lang="fa-IR">
                <a:cs typeface="B Zar" panose="00000400000000000000" pitchFamily="2" charset="-78"/>
              </a:rPr>
              <a:t>دولتي را فزايش دهد و در نتيجه دولتها را براي ايجاد منافع زياد از </a:t>
            </a:r>
            <a:r>
              <a:rPr lang="fa-IR" smtClean="0">
                <a:cs typeface="B Zar" panose="00000400000000000000" pitchFamily="2" charset="-78"/>
              </a:rPr>
              <a:t>طريق</a:t>
            </a:r>
            <a:r>
              <a:rPr lang="fa-IR">
                <a:cs typeface="B Zar" panose="00000400000000000000" pitchFamily="2" charset="-78"/>
              </a:rPr>
              <a:t> واگذاري مشروط توانا سازد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t>
            </a:r>
            <a:br>
              <a:rPr lang="fa-IR">
                <a:cs typeface="B Zar" panose="00000400000000000000" pitchFamily="2" charset="-78"/>
              </a:rPr>
            </a:br>
            <a:r>
              <a:rPr lang="fa-IR">
                <a:cs typeface="B Zar" panose="00000400000000000000" pitchFamily="2" charset="-78"/>
              </a:rPr>
              <a:t>.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7746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مارچليوهمكاران درتحقيقي ضمن بررسي سياست هاي تمركززداييو واگذاري آموزش </a:t>
            </a:r>
            <a:r>
              <a:rPr lang="fa-IR">
                <a:cs typeface="B Zar" panose="00000400000000000000" pitchFamily="2" charset="-78"/>
              </a:rPr>
              <a:t>در برنامه اصلاح آموزش و پرورش السالوادر در سالهاي 1995 -</a:t>
            </a:r>
            <a:r>
              <a:rPr lang="fa-IR" smtClean="0">
                <a:cs typeface="B Zar" panose="00000400000000000000" pitchFamily="2" charset="-78"/>
              </a:rPr>
              <a:t>2005به عوامل </a:t>
            </a:r>
            <a:r>
              <a:rPr lang="fa-IR">
                <a:cs typeface="B Zar" panose="00000400000000000000" pitchFamily="2" charset="-78"/>
              </a:rPr>
              <a:t>بالقوه موفقيت و محدوديتهاي احتمالي پرداخته است. آنان نتيجه گرفته </a:t>
            </a:r>
            <a:r>
              <a:rPr lang="fa-IR" smtClean="0">
                <a:cs typeface="B Zar" panose="00000400000000000000" pitchFamily="2" charset="-78"/>
              </a:rPr>
              <a:t>اند سياستهاي </a:t>
            </a:r>
            <a:r>
              <a:rPr lang="fa-IR">
                <a:cs typeface="B Zar" panose="00000400000000000000" pitchFamily="2" charset="-78"/>
              </a:rPr>
              <a:t>تمركز زدايي و واگذاري، نتايج متعدد و چندگانه اي بهمراه دارد. </a:t>
            </a:r>
            <a:r>
              <a:rPr lang="fa-IR" smtClean="0">
                <a:cs typeface="B Zar" panose="00000400000000000000" pitchFamily="2" charset="-78"/>
              </a:rPr>
              <a:t>در جستجو </a:t>
            </a:r>
            <a:r>
              <a:rPr lang="fa-IR">
                <a:cs typeface="B Zar" panose="00000400000000000000" pitchFamily="2" charset="-78"/>
              </a:rPr>
              <a:t>براي يافتن سيستم آموزش بهتر، اين سياستها نه تنها به دولت السالوادر راههاي جديدي براي كاهش كنترل خود نداده بلكه مشكلات و مسائل جديدي </a:t>
            </a:r>
            <a:r>
              <a:rPr lang="fa-IR" smtClean="0">
                <a:cs typeface="B Zar" panose="00000400000000000000" pitchFamily="2" charset="-78"/>
              </a:rPr>
              <a:t>را افزوده </a:t>
            </a:r>
            <a:r>
              <a:rPr lang="fa-IR">
                <a:cs typeface="B Zar" panose="00000400000000000000" pitchFamily="2" charset="-78"/>
              </a:rPr>
              <a:t>است.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417256"/>
            <a:ext cx="3348110" cy="1434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سياستهاي تمركز زدايي و واگذاري</a:t>
            </a:r>
            <a:endParaRPr lang="fa-IR" sz="2000" b="1">
              <a:solidFill>
                <a:srgbClr val="FF0000"/>
              </a:solidFill>
            </a:endParaRPr>
          </a:p>
        </p:txBody>
      </p:sp>
    </p:spTree>
    <p:extLst>
      <p:ext uri="{BB962C8B-B14F-4D97-AF65-F5344CB8AC3E}">
        <p14:creationId xmlns:p14="http://schemas.microsoft.com/office/powerpoint/2010/main" val="1176229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ممكن </a:t>
            </a:r>
            <a:r>
              <a:rPr lang="fa-IR">
                <a:cs typeface="B Zar" panose="00000400000000000000" pitchFamily="2" charset="-78"/>
              </a:rPr>
              <a:t>است سياستهاي عالي براي حل رضايتبخش همه ضعفها </a:t>
            </a:r>
            <a:r>
              <a:rPr lang="fa-IR" smtClean="0">
                <a:cs typeface="B Zar" panose="00000400000000000000" pitchFamily="2" charset="-78"/>
              </a:rPr>
              <a:t>در سيستم </a:t>
            </a:r>
            <a:r>
              <a:rPr lang="fa-IR">
                <a:cs typeface="B Zar" panose="00000400000000000000" pitchFamily="2" charset="-78"/>
              </a:rPr>
              <a:t>آموزشي نداشته باشد، اما بايستي حاميان آموزش و سياستگذاران، </a:t>
            </a:r>
            <a:r>
              <a:rPr lang="fa-IR" smtClean="0">
                <a:cs typeface="B Zar" panose="00000400000000000000" pitchFamily="2" charset="-78"/>
              </a:rPr>
              <a:t>تجربه موجود </a:t>
            </a:r>
            <a:r>
              <a:rPr lang="fa-IR">
                <a:cs typeface="B Zar" panose="00000400000000000000" pitchFamily="2" charset="-78"/>
              </a:rPr>
              <a:t>را بررسي و آن را بهبود بخشند </a:t>
            </a:r>
            <a:r>
              <a:rPr lang="fa-IR" smtClean="0">
                <a:cs typeface="B Zar" panose="00000400000000000000" pitchFamily="2" charset="-78"/>
              </a:rPr>
              <a:t> (</a:t>
            </a:r>
            <a:r>
              <a:rPr lang="en-US" smtClean="0">
                <a:cs typeface="B Zar" panose="00000400000000000000" pitchFamily="2" charset="-78"/>
              </a:rPr>
              <a:t>Marchelli </a:t>
            </a:r>
            <a:r>
              <a:rPr lang="en-US">
                <a:cs typeface="B Zar" panose="00000400000000000000" pitchFamily="2" charset="-78"/>
              </a:rPr>
              <a:t>et al , </a:t>
            </a:r>
            <a:r>
              <a:rPr lang="en-US" smtClean="0">
                <a:cs typeface="B Zar" panose="00000400000000000000" pitchFamily="2" charset="-78"/>
              </a:rPr>
              <a:t>2003,164 </a:t>
            </a:r>
            <a:r>
              <a:rPr lang="fa-IR" smtClean="0">
                <a:cs typeface="B Zar" panose="00000400000000000000" pitchFamily="2" charset="-78"/>
              </a:rPr>
              <a:t>)</a:t>
            </a:r>
            <a:r>
              <a:rPr lang="en-US">
                <a:cs typeface="B Zar" panose="00000400000000000000" pitchFamily="2" charset="-78"/>
              </a:rPr>
              <a:t/>
            </a:r>
            <a:br>
              <a:rPr lang="en-US">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832851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در پژوهشي كه توسط حسن علي عضو </a:t>
            </a:r>
            <a:r>
              <a:rPr lang="fa-IR" smtClean="0">
                <a:cs typeface="B Zar" panose="00000400000000000000" pitchFamily="2" charset="-78"/>
              </a:rPr>
              <a:t>هيات </a:t>
            </a:r>
            <a:r>
              <a:rPr lang="fa-IR">
                <a:cs typeface="B Zar" panose="00000400000000000000" pitchFamily="2" charset="-78"/>
              </a:rPr>
              <a:t>علمي دانشگاه ايالتي اوهايو </a:t>
            </a:r>
            <a:r>
              <a:rPr lang="fa-IR" smtClean="0">
                <a:cs typeface="B Zar" panose="00000400000000000000" pitchFamily="2" charset="-78"/>
              </a:rPr>
              <a:t>و مارك </a:t>
            </a:r>
            <a:r>
              <a:rPr lang="fa-IR">
                <a:cs typeface="B Zar" panose="00000400000000000000" pitchFamily="2" charset="-78"/>
              </a:rPr>
              <a:t>استرازيچ عضو </a:t>
            </a:r>
            <a:r>
              <a:rPr lang="fa-IR" smtClean="0">
                <a:cs typeface="B Zar" panose="00000400000000000000" pitchFamily="2" charset="-78"/>
              </a:rPr>
              <a:t>هيات </a:t>
            </a:r>
            <a:r>
              <a:rPr lang="fa-IR">
                <a:cs typeface="B Zar" panose="00000400000000000000" pitchFamily="2" charset="-78"/>
              </a:rPr>
              <a:t>علمي دانشگاه فلوريداي مركزي با عنوان </a:t>
            </a:r>
            <a:r>
              <a:rPr lang="fa-IR" smtClean="0">
                <a:cs typeface="B Zar" panose="00000400000000000000" pitchFamily="2" charset="-78"/>
              </a:rPr>
              <a:t>«</a:t>
            </a:r>
            <a:r>
              <a:rPr lang="fa-IR" smtClean="0">
                <a:solidFill>
                  <a:srgbClr val="FF0000"/>
                </a:solidFill>
                <a:cs typeface="B Zar" panose="00000400000000000000" pitchFamily="2" charset="-78"/>
              </a:rPr>
              <a:t>آيا اندازه  دولت </a:t>
            </a:r>
            <a:r>
              <a:rPr lang="fa-IR">
                <a:solidFill>
                  <a:srgbClr val="FF0000"/>
                </a:solidFill>
                <a:cs typeface="B Zar" panose="00000400000000000000" pitchFamily="2" charset="-78"/>
              </a:rPr>
              <a:t>در كشورهاي عرب حوزه خليج فارس بهينه است</a:t>
            </a:r>
            <a:r>
              <a:rPr lang="fa-IR" smtClean="0">
                <a:solidFill>
                  <a:srgbClr val="FF0000"/>
                </a:solidFill>
                <a:cs typeface="B Zar" panose="00000400000000000000" pitchFamily="2" charset="-78"/>
              </a:rPr>
              <a:t>؟»  </a:t>
            </a:r>
            <a:r>
              <a:rPr lang="fa-IR">
                <a:cs typeface="B Zar" panose="00000400000000000000" pitchFamily="2" charset="-78"/>
              </a:rPr>
              <a:t>انجام شده است </a:t>
            </a:r>
            <a:r>
              <a:rPr lang="fa-IR" smtClean="0">
                <a:cs typeface="B Zar" panose="00000400000000000000" pitchFamily="2" charset="-78"/>
              </a:rPr>
              <a:t>نتايج نشان </a:t>
            </a:r>
            <a:r>
              <a:rPr lang="fa-IR">
                <a:cs typeface="B Zar" panose="00000400000000000000" pitchFamily="2" charset="-78"/>
              </a:rPr>
              <a:t>ميدهد </a:t>
            </a:r>
            <a:r>
              <a:rPr lang="fa-IR" smtClean="0">
                <a:cs typeface="B Zar" panose="00000400000000000000" pitchFamily="2" charset="-78"/>
              </a:rPr>
              <a:t>كه </a:t>
            </a:r>
            <a:r>
              <a:rPr lang="fa-IR" smtClean="0">
                <a:solidFill>
                  <a:srgbClr val="00B0F0"/>
                </a:solidFill>
                <a:cs typeface="B Zar" panose="00000400000000000000" pitchFamily="2" charset="-78"/>
              </a:rPr>
              <a:t>متوسط اندازه در اين كشورها حدوداً دوبرابر اندازه بهينه ميباشد</a:t>
            </a:r>
            <a:r>
              <a:rPr lang="fa-IR" smtClean="0">
                <a:cs typeface="B Zar" panose="00000400000000000000" pitchFamily="2" charset="-78"/>
              </a:rPr>
              <a:t>. متوسط </a:t>
            </a:r>
            <a:r>
              <a:rPr lang="fa-IR">
                <a:cs typeface="B Zar" panose="00000400000000000000" pitchFamily="2" charset="-78"/>
              </a:rPr>
              <a:t>اندازه در دوره مورد </a:t>
            </a:r>
            <a:r>
              <a:rPr lang="fa-IR" smtClean="0">
                <a:cs typeface="B Zar" panose="00000400000000000000" pitchFamily="2" charset="-78"/>
              </a:rPr>
              <a:t>بررسي (1970-1992)از </a:t>
            </a:r>
            <a:r>
              <a:rPr lang="fa-IR">
                <a:cs typeface="B Zar" panose="00000400000000000000" pitchFamily="2" charset="-78"/>
              </a:rPr>
              <a:t>حد پائين %17در </a:t>
            </a:r>
            <a:r>
              <a:rPr lang="fa-IR" smtClean="0">
                <a:cs typeface="B Zar" panose="00000400000000000000" pitchFamily="2" charset="-78"/>
              </a:rPr>
              <a:t>عربستان سعودي </a:t>
            </a:r>
            <a:r>
              <a:rPr lang="fa-IR">
                <a:cs typeface="B Zar" panose="00000400000000000000" pitchFamily="2" charset="-78"/>
              </a:rPr>
              <a:t>تا حد </a:t>
            </a:r>
            <a:r>
              <a:rPr lang="fa-IR" smtClean="0">
                <a:cs typeface="B Zar" panose="00000400000000000000" pitchFamily="2" charset="-78"/>
              </a:rPr>
              <a:t>بالاي </a:t>
            </a:r>
            <a:r>
              <a:rPr lang="fa-IR">
                <a:cs typeface="B Zar" panose="00000400000000000000" pitchFamily="2" charset="-78"/>
              </a:rPr>
              <a:t>%29در عمان تغيير مي كند </a:t>
            </a:r>
            <a:r>
              <a:rPr lang="fa-IR" smtClean="0">
                <a:cs typeface="B Zar" panose="00000400000000000000" pitchFamily="2" charset="-78"/>
              </a:rPr>
              <a:t>(عطوفي </a:t>
            </a:r>
            <a:r>
              <a:rPr lang="fa-IR">
                <a:cs typeface="B Zar" panose="00000400000000000000" pitchFamily="2" charset="-78"/>
              </a:rPr>
              <a:t>نيا </a:t>
            </a:r>
            <a:r>
              <a:rPr lang="fa-IR" smtClean="0">
                <a:cs typeface="B Zar" panose="00000400000000000000" pitchFamily="2" charset="-78"/>
              </a:rPr>
              <a:t>، 1383)</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89221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نغمه حيات در پژوهشي با عنوان </a:t>
            </a:r>
            <a:r>
              <a:rPr lang="fa-IR" smtClean="0">
                <a:cs typeface="B Zar" panose="00000400000000000000" pitchFamily="2" charset="-78"/>
              </a:rPr>
              <a:t>«</a:t>
            </a:r>
            <a:r>
              <a:rPr lang="fa-IR" smtClean="0">
                <a:solidFill>
                  <a:srgbClr val="FF0000"/>
                </a:solidFill>
                <a:cs typeface="B Zar" panose="00000400000000000000" pitchFamily="2" charset="-78"/>
              </a:rPr>
              <a:t>بررسي </a:t>
            </a:r>
            <a:r>
              <a:rPr lang="fa-IR">
                <a:solidFill>
                  <a:srgbClr val="FF0000"/>
                </a:solidFill>
                <a:cs typeface="B Zar" panose="00000400000000000000" pitchFamily="2" charset="-78"/>
              </a:rPr>
              <a:t>و ارائه الگو براي ايجاد </a:t>
            </a:r>
            <a:r>
              <a:rPr lang="fa-IR" smtClean="0">
                <a:solidFill>
                  <a:srgbClr val="FF0000"/>
                </a:solidFill>
                <a:cs typeface="B Zar" panose="00000400000000000000" pitchFamily="2" charset="-78"/>
              </a:rPr>
              <a:t>تحول درنظام </a:t>
            </a:r>
            <a:r>
              <a:rPr lang="fa-IR">
                <a:solidFill>
                  <a:srgbClr val="FF0000"/>
                </a:solidFill>
                <a:cs typeface="B Zar" panose="00000400000000000000" pitchFamily="2" charset="-78"/>
              </a:rPr>
              <a:t>اداري </a:t>
            </a:r>
            <a:r>
              <a:rPr lang="fa-IR" smtClean="0">
                <a:solidFill>
                  <a:srgbClr val="FF0000"/>
                </a:solidFill>
                <a:cs typeface="B Zar" panose="00000400000000000000" pitchFamily="2" charset="-78"/>
              </a:rPr>
              <a:t>ايران</a:t>
            </a:r>
            <a:r>
              <a:rPr lang="fa-IR" smtClean="0">
                <a:cs typeface="B Zar" panose="00000400000000000000" pitchFamily="2" charset="-78"/>
              </a:rPr>
              <a:t>» </a:t>
            </a:r>
            <a:r>
              <a:rPr lang="fa-IR">
                <a:cs typeface="B Zar" panose="00000400000000000000" pitchFamily="2" charset="-78"/>
              </a:rPr>
              <a:t>در قالب پايان نامه دكتري مديريت دولتي در پي </a:t>
            </a:r>
            <a:r>
              <a:rPr lang="fa-IR" smtClean="0">
                <a:cs typeface="B Zar" panose="00000400000000000000" pitchFamily="2" charset="-78"/>
              </a:rPr>
              <a:t>شناسايي ترتيب </a:t>
            </a:r>
            <a:r>
              <a:rPr lang="fa-IR">
                <a:cs typeface="B Zar" panose="00000400000000000000" pitchFamily="2" charset="-78"/>
              </a:rPr>
              <a:t>اولويت عوامل و اجزاء دخيل در فرآيند تحول در ايران ، تدوين </a:t>
            </a:r>
            <a:r>
              <a:rPr lang="fa-IR" smtClean="0">
                <a:cs typeface="B Zar" panose="00000400000000000000" pitchFamily="2" charset="-78"/>
              </a:rPr>
              <a:t>شاخصهاي پيشنهادي </a:t>
            </a:r>
            <a:r>
              <a:rPr lang="fa-IR">
                <a:cs typeface="B Zar" panose="00000400000000000000" pitchFamily="2" charset="-78"/>
              </a:rPr>
              <a:t>جهت ارزيابي و تحليل تغيير ايجاد شده بر اثر برنامه هاي تحول در </a:t>
            </a:r>
            <a:r>
              <a:rPr lang="fa-IR" smtClean="0">
                <a:cs typeface="B Zar" panose="00000400000000000000" pitchFamily="2" charset="-78"/>
              </a:rPr>
              <a:t>نظام اداري </a:t>
            </a:r>
            <a:r>
              <a:rPr lang="fa-IR">
                <a:cs typeface="B Zar" panose="00000400000000000000" pitchFamily="2" charset="-78"/>
              </a:rPr>
              <a:t>در برنامه سوم و ارائه الگويي جديد براي ايجاد تحول در نظام اداري با </a:t>
            </a:r>
            <a:r>
              <a:rPr lang="fa-IR" smtClean="0">
                <a:cs typeface="B Zar" panose="00000400000000000000" pitchFamily="2" charset="-78"/>
              </a:rPr>
              <a:t>تاكيد بر </a:t>
            </a:r>
            <a:r>
              <a:rPr lang="fa-IR">
                <a:cs typeface="B Zar" panose="00000400000000000000" pitchFamily="2" charset="-78"/>
              </a:rPr>
              <a:t>آسيب شناسي فرآيند فعلي مي باشد. نتايج اين تحقيق نشان مي دهد كه </a:t>
            </a:r>
            <a:r>
              <a:rPr lang="fa-IR" smtClean="0">
                <a:cs typeface="B Zar" panose="00000400000000000000" pitchFamily="2" charset="-78"/>
              </a:rPr>
              <a:t>در ايران </a:t>
            </a:r>
            <a:r>
              <a:rPr lang="fa-IR">
                <a:cs typeface="B Zar" panose="00000400000000000000" pitchFamily="2" charset="-78"/>
              </a:rPr>
              <a:t>نوعي عدم انطباق بين توجه واقعي به عوامل موثر در فرآيند تحول و </a:t>
            </a:r>
            <a:r>
              <a:rPr lang="fa-IR" smtClean="0">
                <a:cs typeface="B Zar" panose="00000400000000000000" pitchFamily="2" charset="-78"/>
              </a:rPr>
              <a:t>توجهي كه </a:t>
            </a:r>
            <a:r>
              <a:rPr lang="fa-IR">
                <a:cs typeface="B Zar" panose="00000400000000000000" pitchFamily="2" charset="-78"/>
              </a:rPr>
              <a:t>مورد نياز است ، وجود دارد </a:t>
            </a:r>
            <a:r>
              <a:rPr lang="fa-IR" smtClean="0">
                <a:cs typeface="B Zar" panose="00000400000000000000" pitchFamily="2" charset="-78"/>
              </a:rPr>
              <a:t>(حيات ، 1381)</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826464"/>
            <a:ext cx="3446584"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ترتيب اولويت عوامل و اجزاء دخيل در فرآيند تحول در ايران</a:t>
            </a:r>
            <a:endParaRPr lang="fa-IR" sz="2000" b="1">
              <a:solidFill>
                <a:srgbClr val="FF0000"/>
              </a:solidFill>
            </a:endParaRPr>
          </a:p>
        </p:txBody>
      </p:sp>
    </p:spTree>
    <p:extLst>
      <p:ext uri="{BB962C8B-B14F-4D97-AF65-F5344CB8AC3E}">
        <p14:creationId xmlns:p14="http://schemas.microsoft.com/office/powerpoint/2010/main" val="258082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عباس منوريان در پژوهشي با عنوان </a:t>
            </a:r>
            <a:r>
              <a:rPr lang="fa-IR" smtClean="0">
                <a:cs typeface="B Zar" panose="00000400000000000000" pitchFamily="2" charset="-78"/>
              </a:rPr>
              <a:t>«</a:t>
            </a:r>
            <a:r>
              <a:rPr lang="fa-IR" smtClean="0">
                <a:solidFill>
                  <a:srgbClr val="FF0000"/>
                </a:solidFill>
                <a:cs typeface="B Zar" panose="00000400000000000000" pitchFamily="2" charset="-78"/>
              </a:rPr>
              <a:t>تحليل </a:t>
            </a:r>
            <a:r>
              <a:rPr lang="fa-IR">
                <a:solidFill>
                  <a:srgbClr val="FF0000"/>
                </a:solidFill>
                <a:cs typeface="B Zar" panose="00000400000000000000" pitchFamily="2" charset="-78"/>
              </a:rPr>
              <a:t>ميزان موفقيت اصلاح نظام </a:t>
            </a:r>
            <a:r>
              <a:rPr lang="fa-IR" smtClean="0">
                <a:solidFill>
                  <a:srgbClr val="FF0000"/>
                </a:solidFill>
                <a:cs typeface="B Zar" panose="00000400000000000000" pitchFamily="2" charset="-78"/>
              </a:rPr>
              <a:t>اداري در </a:t>
            </a:r>
            <a:r>
              <a:rPr lang="fa-IR">
                <a:solidFill>
                  <a:srgbClr val="FF0000"/>
                </a:solidFill>
                <a:cs typeface="B Zar" panose="00000400000000000000" pitchFamily="2" charset="-78"/>
              </a:rPr>
              <a:t>برنامه پنج ساله اول توسعه اقتصادي – </a:t>
            </a:r>
            <a:r>
              <a:rPr lang="fa-IR" smtClean="0">
                <a:solidFill>
                  <a:srgbClr val="FF0000"/>
                </a:solidFill>
                <a:cs typeface="B Zar" panose="00000400000000000000" pitchFamily="2" charset="-78"/>
              </a:rPr>
              <a:t>اجتماعي</a:t>
            </a:r>
            <a:r>
              <a:rPr lang="fa-IR" smtClean="0">
                <a:cs typeface="B Zar" panose="00000400000000000000" pitchFamily="2" charset="-78"/>
              </a:rPr>
              <a:t>»  </a:t>
            </a:r>
            <a:r>
              <a:rPr lang="fa-IR">
                <a:cs typeface="B Zar" panose="00000400000000000000" pitchFamily="2" charset="-78"/>
              </a:rPr>
              <a:t>در قالب پايان نامه دكتري </a:t>
            </a:r>
            <a:r>
              <a:rPr lang="fa-IR" smtClean="0">
                <a:cs typeface="B Zar" panose="00000400000000000000" pitchFamily="2" charset="-78"/>
              </a:rPr>
              <a:t>در دانشگاه </a:t>
            </a:r>
            <a:r>
              <a:rPr lang="fa-IR">
                <a:cs typeface="B Zar" panose="00000400000000000000" pitchFamily="2" charset="-78"/>
              </a:rPr>
              <a:t>فليندرز استراليا طي سالهاي ،1995 -1998ادراكات و </a:t>
            </a:r>
            <a:r>
              <a:rPr lang="fa-IR" smtClean="0">
                <a:cs typeface="B Zar" panose="00000400000000000000" pitchFamily="2" charset="-78"/>
              </a:rPr>
              <a:t>ديدگاههاي مسئولان </a:t>
            </a:r>
            <a:r>
              <a:rPr lang="fa-IR">
                <a:cs typeface="B Zar" panose="00000400000000000000" pitchFamily="2" charset="-78"/>
              </a:rPr>
              <a:t>اصلاح اداري در مورد ميزان موفقيت اصلاح اداري در طول دوره </a:t>
            </a:r>
            <a:r>
              <a:rPr lang="fa-IR" smtClean="0">
                <a:cs typeface="B Zar" panose="00000400000000000000" pitchFamily="2" charset="-78"/>
              </a:rPr>
              <a:t>اولين برنامه </a:t>
            </a:r>
            <a:r>
              <a:rPr lang="fa-IR">
                <a:cs typeface="B Zar" panose="00000400000000000000" pitchFamily="2" charset="-78"/>
              </a:rPr>
              <a:t>پنج ساله مورد ارزيابي و تحليل قرار داده است . نتايج كلي پژوهش مبين </a:t>
            </a:r>
            <a:r>
              <a:rPr lang="fa-IR" smtClean="0">
                <a:cs typeface="B Zar" panose="00000400000000000000" pitchFamily="2" charset="-78"/>
              </a:rPr>
              <a:t>آن است </a:t>
            </a:r>
            <a:r>
              <a:rPr lang="fa-IR">
                <a:cs typeface="B Zar" panose="00000400000000000000" pitchFamily="2" charset="-78"/>
              </a:rPr>
              <a:t>كه برنامه اصلاح نظام اداري، آنگونه كه انتظار مي رفت، موفق نبوده است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64203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عوامل مهم و اساسي موثر در توسعه در ابعاد مختلف ، نظام اداري </a:t>
            </a:r>
            <a:r>
              <a:rPr lang="fa-IR" smtClean="0">
                <a:cs typeface="B Zar" panose="00000400000000000000" pitchFamily="2" charset="-78"/>
              </a:rPr>
              <a:t>مناسب و </a:t>
            </a:r>
            <a:r>
              <a:rPr lang="fa-IR">
                <a:cs typeface="B Zar" panose="00000400000000000000" pitchFamily="2" charset="-78"/>
              </a:rPr>
              <a:t>سالم است. از ويژگيهاي سالم و مناسب بودن نظام اداري ، اندازه آن مي </a:t>
            </a:r>
            <a:r>
              <a:rPr lang="fa-IR" smtClean="0">
                <a:cs typeface="B Zar" panose="00000400000000000000" pitchFamily="2" charset="-78"/>
              </a:rPr>
              <a:t>باشد. بر </a:t>
            </a:r>
            <a:r>
              <a:rPr lang="fa-IR">
                <a:cs typeface="B Zar" panose="00000400000000000000" pitchFamily="2" charset="-78"/>
              </a:rPr>
              <a:t>اين اساس نيز اغلب كشورها بخصوص در حال توسعه ، موضوع منطقي </a:t>
            </a:r>
            <a:r>
              <a:rPr lang="fa-IR" smtClean="0">
                <a:cs typeface="B Zar" panose="00000400000000000000" pitchFamily="2" charset="-78"/>
              </a:rPr>
              <a:t>نمودن اندازه </a:t>
            </a:r>
            <a:r>
              <a:rPr lang="fa-IR">
                <a:cs typeface="B Zar" panose="00000400000000000000" pitchFamily="2" charset="-78"/>
              </a:rPr>
              <a:t>دولت را سرلوحه </a:t>
            </a:r>
            <a:r>
              <a:rPr lang="fa-IR" smtClean="0">
                <a:cs typeface="B Zar" panose="00000400000000000000" pitchFamily="2" charset="-78"/>
              </a:rPr>
              <a:t>برنامه هاي </a:t>
            </a:r>
            <a:r>
              <a:rPr lang="fa-IR">
                <a:cs typeface="B Zar" panose="00000400000000000000" pitchFamily="2" charset="-78"/>
              </a:rPr>
              <a:t>اصلاحات اداري قرار داده اند. به گفته رايني </a:t>
            </a:r>
            <a:r>
              <a:rPr lang="fa-IR" smtClean="0">
                <a:cs typeface="B Zar" panose="00000400000000000000" pitchFamily="2" charset="-78"/>
              </a:rPr>
              <a:t>در دهه </a:t>
            </a:r>
            <a:r>
              <a:rPr lang="fa-IR">
                <a:cs typeface="B Zar" panose="00000400000000000000" pitchFamily="2" charset="-78"/>
              </a:rPr>
              <a:t>هشتاد، يك روند ضد دولتي در سراسر جهان، نهضتي را در بسياري </a:t>
            </a:r>
            <a:r>
              <a:rPr lang="fa-IR" smtClean="0">
                <a:cs typeface="B Zar" panose="00000400000000000000" pitchFamily="2" charset="-78"/>
              </a:rPr>
              <a:t>از كشورها </a:t>
            </a:r>
            <a:r>
              <a:rPr lang="fa-IR">
                <a:cs typeface="B Zar" panose="00000400000000000000" pitchFamily="2" charset="-78"/>
              </a:rPr>
              <a:t>به راه انداخته است كه در نهايت ، اختيارات دولتي را كاهش و </a:t>
            </a:r>
            <a:r>
              <a:rPr lang="fa-IR" smtClean="0">
                <a:cs typeface="B Zar" panose="00000400000000000000" pitchFamily="2" charset="-78"/>
              </a:rPr>
              <a:t>فعاليتهاي خصوصي </a:t>
            </a:r>
            <a:r>
              <a:rPr lang="fa-IR">
                <a:cs typeface="B Zar" panose="00000400000000000000" pitchFamily="2" charset="-78"/>
              </a:rPr>
              <a:t>را افزايش داده است </a:t>
            </a:r>
            <a:r>
              <a:rPr lang="fa-IR" smtClean="0">
                <a:cs typeface="B Zar" panose="00000400000000000000" pitchFamily="2" charset="-78"/>
              </a:rPr>
              <a:t>( </a:t>
            </a:r>
            <a:r>
              <a:rPr lang="en-US">
                <a:cs typeface="B Zar" panose="00000400000000000000" pitchFamily="2" charset="-78"/>
              </a:rPr>
              <a:t>Rainey, 1991, </a:t>
            </a:r>
            <a:r>
              <a:rPr lang="en-US" smtClean="0">
                <a:cs typeface="B Zar" panose="00000400000000000000" pitchFamily="2" charset="-78"/>
              </a:rPr>
              <a:t>1</a:t>
            </a:r>
            <a:r>
              <a:rPr lang="fa-IR" smtClean="0">
                <a:cs typeface="B Zar" panose="00000400000000000000" pitchFamily="2" charset="-78"/>
              </a:rPr>
              <a:t>) بطور </a:t>
            </a:r>
            <a:r>
              <a:rPr lang="fa-IR">
                <a:cs typeface="B Zar" panose="00000400000000000000" pitchFamily="2" charset="-78"/>
              </a:rPr>
              <a:t>كلي دهه هشتاد، </a:t>
            </a:r>
            <a:r>
              <a:rPr lang="fa-IR" smtClean="0">
                <a:cs typeface="B Zar" panose="00000400000000000000" pitchFamily="2" charset="-78"/>
              </a:rPr>
              <a:t>دوران حملات </a:t>
            </a:r>
            <a:r>
              <a:rPr lang="fa-IR">
                <a:cs typeface="B Zar" panose="00000400000000000000" pitchFamily="2" charset="-78"/>
              </a:rPr>
              <a:t>تقريباً شديد به اندازه و قابليت بخش امور دولتي بود </a:t>
            </a:r>
            <a:r>
              <a:rPr lang="fa-IR" smtClean="0">
                <a:cs typeface="B Zar" panose="00000400000000000000" pitchFamily="2" charset="-78"/>
              </a:rPr>
              <a:t>(هيوز ، 1381، 19)</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5036234"/>
            <a:ext cx="2771336" cy="7315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منطقي نمودن اندازه دولت</a:t>
            </a:r>
            <a:endParaRPr lang="fa-IR" sz="2000" b="1">
              <a:solidFill>
                <a:srgbClr val="FF0000"/>
              </a:solidFill>
            </a:endParaRPr>
          </a:p>
        </p:txBody>
      </p:sp>
    </p:spTree>
    <p:extLst>
      <p:ext uri="{BB962C8B-B14F-4D97-AF65-F5344CB8AC3E}">
        <p14:creationId xmlns:p14="http://schemas.microsoft.com/office/powerpoint/2010/main" val="2999837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فقدان مشاركت گروههاي كليدي در طراحي و اجراي برنامه، نبود تطبيق </a:t>
            </a:r>
            <a:r>
              <a:rPr lang="fa-IR" smtClean="0">
                <a:cs typeface="B Zar" panose="00000400000000000000" pitchFamily="2" charset="-78"/>
              </a:rPr>
              <a:t>و هماهنگي </a:t>
            </a:r>
            <a:r>
              <a:rPr lang="fa-IR">
                <a:cs typeface="B Zar" panose="00000400000000000000" pitchFamily="2" charset="-78"/>
              </a:rPr>
              <a:t>ميان هدفهاي اصلاحي و ماموريتهاي سازمانهاي دولتي، پراكندگي </a:t>
            </a:r>
            <a:r>
              <a:rPr lang="fa-IR" smtClean="0">
                <a:cs typeface="B Zar" panose="00000400000000000000" pitchFamily="2" charset="-78"/>
              </a:rPr>
              <a:t>و ناهماهنگي </a:t>
            </a:r>
            <a:r>
              <a:rPr lang="fa-IR">
                <a:cs typeface="B Zar" panose="00000400000000000000" pitchFamily="2" charset="-78"/>
              </a:rPr>
              <a:t>واحدهاي مسئول تدوين و اجراي برنامه اصلاحي و كمي انگيزه و </a:t>
            </a:r>
            <a:r>
              <a:rPr lang="fa-IR" smtClean="0">
                <a:cs typeface="B Zar" panose="00000400000000000000" pitchFamily="2" charset="-78"/>
              </a:rPr>
              <a:t>تعهد مديران </a:t>
            </a:r>
            <a:r>
              <a:rPr lang="fa-IR">
                <a:cs typeface="B Zar" panose="00000400000000000000" pitchFamily="2" charset="-78"/>
              </a:rPr>
              <a:t>مياني و ارشد از جمله موانع موجود بر سر راه موفقيت برنامه اصلاح </a:t>
            </a:r>
            <a:r>
              <a:rPr lang="fa-IR" smtClean="0">
                <a:cs typeface="B Zar" panose="00000400000000000000" pitchFamily="2" charset="-78"/>
              </a:rPr>
              <a:t>اداري ذكر </a:t>
            </a:r>
            <a:r>
              <a:rPr lang="fa-IR">
                <a:cs typeface="B Zar" panose="00000400000000000000" pitchFamily="2" charset="-78"/>
              </a:rPr>
              <a:t>شده </a:t>
            </a:r>
            <a:r>
              <a:rPr lang="fa-IR" smtClean="0">
                <a:cs typeface="B Zar" panose="00000400000000000000" pitchFamily="2" charset="-78"/>
              </a:rPr>
              <a:t>اند (منوريان</a:t>
            </a:r>
            <a:r>
              <a:rPr lang="fa-IR">
                <a:cs typeface="B Zar" panose="00000400000000000000" pitchFamily="2" charset="-78"/>
              </a:rPr>
              <a:t>، </a:t>
            </a:r>
            <a:r>
              <a:rPr lang="fa-IR" smtClean="0">
                <a:cs typeface="B Zar" panose="00000400000000000000" pitchFamily="2" charset="-78"/>
              </a:rPr>
              <a:t>1377)</a:t>
            </a:r>
            <a:r>
              <a:rPr lang="fa-IR">
                <a:cs typeface="B Zar" panose="00000400000000000000" pitchFamily="2" charset="-78"/>
              </a:rPr>
              <a:t> </a:t>
            </a:r>
            <a:r>
              <a:rPr lang="fa-IR" smtClean="0">
                <a:cs typeface="B Zar" panose="00000400000000000000" pitchFamily="2" charset="-78"/>
              </a:rPr>
              <a:t>هـر </a:t>
            </a:r>
            <a:r>
              <a:rPr lang="fa-IR">
                <a:cs typeface="B Zar" panose="00000400000000000000" pitchFamily="2" charset="-78"/>
              </a:rPr>
              <a:t>دولتـي خـط مشـي و بـرنـامه هاي كلان خـود را با هدف به اجرا </a:t>
            </a:r>
            <a:r>
              <a:rPr lang="fa-IR" smtClean="0">
                <a:cs typeface="B Zar" panose="00000400000000000000" pitchFamily="2" charset="-78"/>
              </a:rPr>
              <a:t>درآمدن وضع </a:t>
            </a:r>
            <a:r>
              <a:rPr lang="fa-IR">
                <a:cs typeface="B Zar" panose="00000400000000000000" pitchFamily="2" charset="-78"/>
              </a:rPr>
              <a:t>مي كند، امـا بررسي هاي علمي پيرامون اجراي برنـامه ها نشان داده انـد </a:t>
            </a:r>
            <a:r>
              <a:rPr lang="fa-IR" smtClean="0">
                <a:cs typeface="B Zar" panose="00000400000000000000" pitchFamily="2" charset="-78"/>
              </a:rPr>
              <a:t>كـه گـاهـي </a:t>
            </a:r>
            <a:r>
              <a:rPr lang="fa-IR">
                <a:cs typeface="B Zar" panose="00000400000000000000" pitchFamily="2" charset="-78"/>
              </a:rPr>
              <a:t>اوقـات برنـامه هاي بسيار ساده هم در اجـرا با شكست مـواجه مي </a:t>
            </a:r>
            <a:r>
              <a:rPr lang="fa-IR" smtClean="0">
                <a:cs typeface="B Zar" panose="00000400000000000000" pitchFamily="2" charset="-78"/>
              </a:rPr>
              <a:t>شوند</a:t>
            </a:r>
            <a:r>
              <a:rPr lang="en-US" smtClean="0">
                <a:cs typeface="B Zar" panose="00000400000000000000" pitchFamily="2" charset="-78"/>
              </a:rPr>
              <a:t>Hamilton </a:t>
            </a:r>
            <a:r>
              <a:rPr lang="en-US">
                <a:cs typeface="B Zar" panose="00000400000000000000" pitchFamily="2" charset="-78"/>
              </a:rPr>
              <a:t>, 2000 , 12 ) </a:t>
            </a:r>
            <a:r>
              <a:rPr lang="fa-IR" smtClean="0">
                <a:cs typeface="B Zar" panose="00000400000000000000" pitchFamily="2" charset="-78"/>
              </a:rPr>
              <a:t>)</a:t>
            </a:r>
          </a:p>
          <a:p>
            <a:pPr marL="0" indent="0" algn="just">
              <a:buNone/>
            </a:pPr>
            <a:r>
              <a:rPr lang="en-US">
                <a:cs typeface="B Zar" panose="00000400000000000000" pitchFamily="2" charset="-78"/>
              </a:rPr>
              <a:t/>
            </a:r>
            <a:br>
              <a:rPr lang="en-US">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742059"/>
            <a:ext cx="2658794" cy="1434904"/>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كمي انگيزه و تعهد مديران مياني و ارشد</a:t>
            </a:r>
            <a:endParaRPr lang="fa-IR" sz="2000" b="1">
              <a:solidFill>
                <a:srgbClr val="FF0000"/>
              </a:solidFill>
            </a:endParaRPr>
          </a:p>
        </p:txBody>
      </p:sp>
    </p:spTree>
    <p:extLst>
      <p:ext uri="{BB962C8B-B14F-4D97-AF65-F5344CB8AC3E}">
        <p14:creationId xmlns:p14="http://schemas.microsoft.com/office/powerpoint/2010/main" val="3829169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در كشور ما برنامه هائي كه به منظور ايجاد تحول نظام اداري تهيه و </a:t>
            </a:r>
            <a:r>
              <a:rPr lang="fa-IR" smtClean="0">
                <a:cs typeface="B Zar" panose="00000400000000000000" pitchFamily="2" charset="-78"/>
              </a:rPr>
              <a:t>تدوين شده </a:t>
            </a:r>
            <a:r>
              <a:rPr lang="fa-IR">
                <a:cs typeface="B Zar" panose="00000400000000000000" pitchFamily="2" charset="-78"/>
              </a:rPr>
              <a:t>است به دلايلي نتوانسته اند در مرحله عمل بطور كامل به اجرا </a:t>
            </a:r>
            <a:r>
              <a:rPr lang="fa-IR" smtClean="0">
                <a:cs typeface="B Zar" panose="00000400000000000000" pitchFamily="2" charset="-78"/>
              </a:rPr>
              <a:t>درآيند. شناسايي </a:t>
            </a:r>
            <a:r>
              <a:rPr lang="fa-IR">
                <a:cs typeface="B Zar" panose="00000400000000000000" pitchFamily="2" charset="-78"/>
              </a:rPr>
              <a:t>عوامل بازدارنده مي تواند ما را در راهبري هر چه بهتر برنامه ها و </a:t>
            </a:r>
            <a:r>
              <a:rPr lang="fa-IR" smtClean="0">
                <a:cs typeface="B Zar" panose="00000400000000000000" pitchFamily="2" charset="-78"/>
              </a:rPr>
              <a:t>اهداف تحول </a:t>
            </a:r>
            <a:r>
              <a:rPr lang="fa-IR">
                <a:cs typeface="B Zar" panose="00000400000000000000" pitchFamily="2" charset="-78"/>
              </a:rPr>
              <a:t>نظام اداري ياري نمايد . مهمترين موانع تحقق تحول بنيادين در نظام </a:t>
            </a:r>
            <a:r>
              <a:rPr lang="fa-IR" smtClean="0">
                <a:cs typeface="B Zar" panose="00000400000000000000" pitchFamily="2" charset="-78"/>
              </a:rPr>
              <a:t>اداري كشور </a:t>
            </a:r>
            <a:r>
              <a:rPr lang="fa-IR">
                <a:cs typeface="B Zar" panose="00000400000000000000" pitchFamily="2" charset="-78"/>
              </a:rPr>
              <a:t>عبارتند </a:t>
            </a:r>
            <a:r>
              <a:rPr lang="fa-IR" smtClean="0">
                <a:cs typeface="B Zar" panose="00000400000000000000" pitchFamily="2" charset="-78"/>
              </a:rPr>
              <a:t>از: </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385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a:solidFill>
                  <a:srgbClr val="FF0000"/>
                </a:solidFill>
                <a:cs typeface="B Zar" panose="00000400000000000000" pitchFamily="2" charset="-78"/>
              </a:rPr>
              <a:t>مهمترين موانع تحقق تحول بنيادين در نظام اداري كشور</a:t>
            </a:r>
          </a:p>
        </p:txBody>
      </p:sp>
      <p:sp>
        <p:nvSpPr>
          <p:cNvPr id="3" name="Content Placeholder 2"/>
          <p:cNvSpPr>
            <a:spLocks noGrp="1"/>
          </p:cNvSpPr>
          <p:nvPr>
            <p:ph idx="1"/>
          </p:nvPr>
        </p:nvSpPr>
        <p:spPr/>
        <p:txBody>
          <a:bodyPr/>
          <a:lstStyle/>
          <a:p>
            <a:r>
              <a:rPr lang="fa-IR" smtClean="0">
                <a:cs typeface="B Zar" panose="00000400000000000000" pitchFamily="2" charset="-78"/>
              </a:rPr>
              <a:t>1- عدم </a:t>
            </a:r>
            <a:r>
              <a:rPr lang="fa-IR">
                <a:cs typeface="B Zar" panose="00000400000000000000" pitchFamily="2" charset="-78"/>
              </a:rPr>
              <a:t>عزم ملي و احساس ضرورت در مورد تحول نظام اداري كشور.</a:t>
            </a:r>
            <a:br>
              <a:rPr lang="fa-IR">
                <a:cs typeface="B Zar" panose="00000400000000000000" pitchFamily="2" charset="-78"/>
              </a:rPr>
            </a:br>
            <a:r>
              <a:rPr lang="fa-IR" smtClean="0">
                <a:cs typeface="B Zar" panose="00000400000000000000" pitchFamily="2" charset="-78"/>
              </a:rPr>
              <a:t>2- عدم </a:t>
            </a:r>
            <a:r>
              <a:rPr lang="fa-IR">
                <a:cs typeface="B Zar" panose="00000400000000000000" pitchFamily="2" charset="-78"/>
              </a:rPr>
              <a:t>وجود يك نهاد مقتـدر ملـي و فرابخـشي كـلان در زمينـه </a:t>
            </a:r>
            <a:r>
              <a:rPr lang="fa-IR" smtClean="0">
                <a:cs typeface="B Zar" panose="00000400000000000000" pitchFamily="2" charset="-78"/>
              </a:rPr>
              <a:t>سياسـتگذاري، برنامه </a:t>
            </a:r>
            <a:r>
              <a:rPr lang="fa-IR">
                <a:cs typeface="B Zar" panose="00000400000000000000" pitchFamily="2" charset="-78"/>
              </a:rPr>
              <a:t>ريزي و هدايت برنامه تحول اداري.</a:t>
            </a:r>
            <a:br>
              <a:rPr lang="fa-IR">
                <a:cs typeface="B Zar" panose="00000400000000000000" pitchFamily="2" charset="-78"/>
              </a:rPr>
            </a:br>
            <a:r>
              <a:rPr lang="fa-IR" smtClean="0">
                <a:cs typeface="B Zar" panose="00000400000000000000" pitchFamily="2" charset="-78"/>
              </a:rPr>
              <a:t>3- عــدم </a:t>
            </a:r>
            <a:r>
              <a:rPr lang="fa-IR">
                <a:cs typeface="B Zar" panose="00000400000000000000" pitchFamily="2" charset="-78"/>
              </a:rPr>
              <a:t>مــشاركت جــدي صــاحب نظــران و دســتگاه هــاي اجرايــي در </a:t>
            </a:r>
            <a:r>
              <a:rPr lang="fa-IR" smtClean="0">
                <a:cs typeface="B Zar" panose="00000400000000000000" pitchFamily="2" charset="-78"/>
              </a:rPr>
              <a:t>ايجــاد اصلاحات </a:t>
            </a:r>
            <a:r>
              <a:rPr lang="fa-IR">
                <a:cs typeface="B Zar" panose="00000400000000000000" pitchFamily="2" charset="-78"/>
              </a:rPr>
              <a:t>اداري .</a:t>
            </a:r>
            <a:br>
              <a:rPr lang="fa-IR">
                <a:cs typeface="B Zar" panose="00000400000000000000" pitchFamily="2" charset="-78"/>
              </a:rPr>
            </a:br>
            <a:r>
              <a:rPr lang="fa-IR" smtClean="0">
                <a:cs typeface="B Zar" panose="00000400000000000000" pitchFamily="2" charset="-78"/>
              </a:rPr>
              <a:t>4- فقدان </a:t>
            </a:r>
            <a:r>
              <a:rPr lang="fa-IR">
                <a:cs typeface="B Zar" panose="00000400000000000000" pitchFamily="2" charset="-78"/>
              </a:rPr>
              <a:t>رهيافت مناسب براي حاكميت ديدگاه هاي ارزش گرايانه .</a:t>
            </a:r>
            <a:br>
              <a:rPr lang="fa-IR">
                <a:cs typeface="B Zar" panose="00000400000000000000" pitchFamily="2" charset="-78"/>
              </a:rPr>
            </a:br>
            <a:r>
              <a:rPr lang="fa-IR" smtClean="0">
                <a:cs typeface="B Zar" panose="00000400000000000000" pitchFamily="2" charset="-78"/>
              </a:rPr>
              <a:t>5- كم </a:t>
            </a:r>
            <a:r>
              <a:rPr lang="fa-IR">
                <a:cs typeface="B Zar" panose="00000400000000000000" pitchFamily="2" charset="-78"/>
              </a:rPr>
              <a:t>توجهي به واقعيات مربوط به تحول نظام </a:t>
            </a:r>
            <a:r>
              <a:rPr lang="fa-IR" smtClean="0">
                <a:cs typeface="B Zar" panose="00000400000000000000" pitchFamily="2" charset="-78"/>
              </a:rPr>
              <a:t>اداري (كيال </a:t>
            </a:r>
            <a:r>
              <a:rPr lang="fa-IR">
                <a:cs typeface="B Zar" panose="00000400000000000000" pitchFamily="2" charset="-78"/>
              </a:rPr>
              <a:t>، </a:t>
            </a:r>
            <a:r>
              <a:rPr lang="fa-IR" smtClean="0">
                <a:cs typeface="B Zar" panose="00000400000000000000" pitchFamily="2" charset="-78"/>
              </a:rPr>
              <a:t>73 </a:t>
            </a:r>
            <a:r>
              <a:rPr lang="fa-IR">
                <a:cs typeface="B Zar" panose="00000400000000000000" pitchFamily="2" charset="-78"/>
              </a:rPr>
              <a:t>– 72 ،</a:t>
            </a:r>
            <a:r>
              <a:rPr lang="fa-IR" smtClean="0">
                <a:cs typeface="B Zar" panose="00000400000000000000" pitchFamily="2" charset="-78"/>
              </a:rPr>
              <a:t>1378)</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6- لحاظ </a:t>
            </a:r>
            <a:r>
              <a:rPr lang="fa-IR">
                <a:cs typeface="B Zar" panose="00000400000000000000" pitchFamily="2" charset="-78"/>
              </a:rPr>
              <a:t>نمودن هزينه و فايده سياسي حاصل از تحول اداري .</a:t>
            </a:r>
            <a:br>
              <a:rPr lang="fa-IR">
                <a:cs typeface="B Zar" panose="00000400000000000000" pitchFamily="2" charset="-78"/>
              </a:rPr>
            </a:br>
            <a:r>
              <a:rPr lang="fa-IR" smtClean="0">
                <a:cs typeface="B Zar" panose="00000400000000000000" pitchFamily="2" charset="-78"/>
              </a:rPr>
              <a:t>7- ارتباط </a:t>
            </a:r>
            <a:r>
              <a:rPr lang="fa-IR">
                <a:cs typeface="B Zar" panose="00000400000000000000" pitchFamily="2" charset="-78"/>
              </a:rPr>
              <a:t>و پيوند اندك با محيطهاي بين المللي) گزارش برنامه تحـول در </a:t>
            </a:r>
            <a:r>
              <a:rPr lang="fa-IR" smtClean="0">
                <a:cs typeface="B Zar" panose="00000400000000000000" pitchFamily="2" charset="-78"/>
              </a:rPr>
              <a:t>نظـام اداري </a:t>
            </a:r>
            <a:r>
              <a:rPr lang="fa-IR">
                <a:cs typeface="B Zar" panose="00000400000000000000" pitchFamily="2" charset="-78"/>
              </a:rPr>
              <a:t>كشور، .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99634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8- مقاومت </a:t>
            </a:r>
            <a:r>
              <a:rPr lang="fa-IR">
                <a:cs typeface="B Zar" panose="00000400000000000000" pitchFamily="2" charset="-78"/>
              </a:rPr>
              <a:t>گروه هاي متاثر از اصلاحات : متضررين اصلاحات و ذينفعان </a:t>
            </a:r>
            <a:r>
              <a:rPr lang="fa-IR" smtClean="0">
                <a:cs typeface="B Zar" panose="00000400000000000000" pitchFamily="2" charset="-78"/>
              </a:rPr>
              <a:t>وضع موجود </a:t>
            </a:r>
            <a:r>
              <a:rPr lang="fa-IR">
                <a:cs typeface="B Zar" panose="00000400000000000000" pitchFamily="2" charset="-78"/>
              </a:rPr>
              <a:t>.</a:t>
            </a:r>
            <a:br>
              <a:rPr lang="fa-IR">
                <a:cs typeface="B Zar" panose="00000400000000000000" pitchFamily="2" charset="-78"/>
              </a:rPr>
            </a:br>
            <a:r>
              <a:rPr lang="fa-IR" smtClean="0">
                <a:cs typeface="B Zar" panose="00000400000000000000" pitchFamily="2" charset="-78"/>
              </a:rPr>
              <a:t>9- اختلاف </a:t>
            </a:r>
            <a:r>
              <a:rPr lang="fa-IR">
                <a:cs typeface="B Zar" panose="00000400000000000000" pitchFamily="2" charset="-78"/>
              </a:rPr>
              <a:t>نظر در هدفها ، چشم اندازها و آينـده مطلـوب نظـام اداري در </a:t>
            </a:r>
            <a:r>
              <a:rPr lang="fa-IR" smtClean="0">
                <a:cs typeface="B Zar" panose="00000400000000000000" pitchFamily="2" charset="-78"/>
              </a:rPr>
              <a:t>سـطح كلان </a:t>
            </a:r>
            <a:r>
              <a:rPr lang="fa-IR">
                <a:cs typeface="B Zar" panose="00000400000000000000" pitchFamily="2" charset="-78"/>
              </a:rPr>
              <a:t>كشور .</a:t>
            </a:r>
            <a:br>
              <a:rPr lang="fa-IR">
                <a:cs typeface="B Zar" panose="00000400000000000000" pitchFamily="2" charset="-78"/>
              </a:rPr>
            </a:br>
            <a:r>
              <a:rPr lang="fa-IR" smtClean="0">
                <a:cs typeface="B Zar" panose="00000400000000000000" pitchFamily="2" charset="-78"/>
              </a:rPr>
              <a:t>10- اختلاف </a:t>
            </a:r>
            <a:r>
              <a:rPr lang="fa-IR">
                <a:cs typeface="B Zar" panose="00000400000000000000" pitchFamily="2" charset="-78"/>
              </a:rPr>
              <a:t>نظر و عدم همگرايي در تعيين خط مـشي هـا و راهكارهـاي </a:t>
            </a:r>
            <a:r>
              <a:rPr lang="fa-IR" smtClean="0">
                <a:cs typeface="B Zar" panose="00000400000000000000" pitchFamily="2" charset="-78"/>
              </a:rPr>
              <a:t>تحـول اداري(عسگري </a:t>
            </a:r>
            <a:r>
              <a:rPr lang="fa-IR">
                <a:cs typeface="B Zar" panose="00000400000000000000" pitchFamily="2" charset="-78"/>
              </a:rPr>
              <a:t>ساجدي </a:t>
            </a:r>
            <a:r>
              <a:rPr lang="fa-IR" smtClean="0">
                <a:cs typeface="B Zar" panose="00000400000000000000" pitchFamily="2" charset="-78"/>
              </a:rPr>
              <a:t>48–47، </a:t>
            </a:r>
            <a:r>
              <a:rPr lang="fa-IR">
                <a:cs typeface="B Zar" panose="00000400000000000000" pitchFamily="2" charset="-78"/>
              </a:rPr>
              <a:t>1384)</a:t>
            </a:r>
            <a:br>
              <a:rPr lang="fa-IR">
                <a:cs typeface="B Zar" panose="00000400000000000000" pitchFamily="2" charset="-78"/>
              </a:rPr>
            </a:br>
            <a:r>
              <a:rPr lang="fa-IR" smtClean="0">
                <a:cs typeface="B Zar" panose="00000400000000000000" pitchFamily="2" charset="-78"/>
              </a:rPr>
              <a:t>11- ناهمگوني </a:t>
            </a:r>
            <a:r>
              <a:rPr lang="fa-IR">
                <a:cs typeface="B Zar" panose="00000400000000000000" pitchFamily="2" charset="-78"/>
              </a:rPr>
              <a:t>ميان اهداف برنامههاي اصلاحي و ماموريتهاي سازمانهاي صف </a:t>
            </a:r>
            <a:r>
              <a:rPr lang="fa-IR" smtClean="0">
                <a:cs typeface="B Zar" panose="00000400000000000000" pitchFamily="2" charset="-78"/>
              </a:rPr>
              <a:t>به عنوان </a:t>
            </a:r>
            <a:r>
              <a:rPr lang="fa-IR">
                <a:cs typeface="B Zar" panose="00000400000000000000" pitchFamily="2" charset="-78"/>
              </a:rPr>
              <a:t>مجريان برنامه .</a:t>
            </a:r>
            <a:br>
              <a:rPr lang="fa-IR">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93877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12- گستردگي و ناهمگوني واحدهاي مسئول اصلاح نظام اداري.</a:t>
            </a:r>
            <a:br>
              <a:rPr lang="fa-IR">
                <a:cs typeface="B Zar" panose="00000400000000000000" pitchFamily="2" charset="-78"/>
              </a:rPr>
            </a:br>
            <a:r>
              <a:rPr lang="fa-IR">
                <a:cs typeface="B Zar" panose="00000400000000000000" pitchFamily="2" charset="-78"/>
              </a:rPr>
              <a:t>13- کم بودن اشتياق، علاقمندي و تعهد مديران مياني و ارشد نسبت به اصلاحات اداري.</a:t>
            </a:r>
            <a:br>
              <a:rPr lang="fa-IR">
                <a:cs typeface="B Zar" panose="00000400000000000000" pitchFamily="2" charset="-78"/>
              </a:rPr>
            </a:br>
            <a:r>
              <a:rPr lang="fa-IR">
                <a:cs typeface="B Zar" panose="00000400000000000000" pitchFamily="2" charset="-78"/>
              </a:rPr>
              <a:t>14- كمبـود دانـش ، تخـصص و مهـارت عوامـل اصـلاح «طراحـان و مجريـان» </a:t>
            </a:r>
            <a:r>
              <a:rPr lang="fa-IR" b="1">
                <a:cs typeface="B Zar" panose="00000400000000000000" pitchFamily="2" charset="-78"/>
              </a:rPr>
              <a:t> (</a:t>
            </a:r>
            <a:r>
              <a:rPr lang="fa-IR">
                <a:cs typeface="B Zar" panose="00000400000000000000" pitchFamily="2" charset="-78"/>
              </a:rPr>
              <a:t>منوريان ،  32 ،1377)</a:t>
            </a:r>
            <a:br>
              <a:rPr lang="fa-IR">
                <a:cs typeface="B Zar" panose="00000400000000000000" pitchFamily="2" charset="-78"/>
              </a:rPr>
            </a:br>
            <a:r>
              <a:rPr lang="fa-IR">
                <a:cs typeface="B Zar" panose="00000400000000000000" pitchFamily="2" charset="-78"/>
              </a:rPr>
              <a:t>15- عدم باور جمعي طراحان برنامه هاي اصلاحي به اجراي اين برنامه ها .</a:t>
            </a:r>
            <a:endParaRPr lang="fa-IR"/>
          </a:p>
        </p:txBody>
      </p:sp>
    </p:spTree>
    <p:extLst>
      <p:ext uri="{BB962C8B-B14F-4D97-AF65-F5344CB8AC3E}">
        <p14:creationId xmlns:p14="http://schemas.microsoft.com/office/powerpoint/2010/main" val="292833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تامين مقتضيـات مـديـريتي براي اجراي برنامهها از دغدغههاي هميشگي </a:t>
            </a:r>
            <a:r>
              <a:rPr lang="fa-IR" smtClean="0">
                <a:cs typeface="B Zar" panose="00000400000000000000" pitchFamily="2" charset="-78"/>
              </a:rPr>
              <a:t>نظام اداري </a:t>
            </a:r>
            <a:r>
              <a:rPr lang="fa-IR">
                <a:cs typeface="B Zar" panose="00000400000000000000" pitchFamily="2" charset="-78"/>
              </a:rPr>
              <a:t>بوده است . لذا اجراي موفقيت آميز چنين برنامه ها و تدابيري بسيار </a:t>
            </a:r>
            <a:r>
              <a:rPr lang="fa-IR" smtClean="0">
                <a:cs typeface="B Zar" panose="00000400000000000000" pitchFamily="2" charset="-78"/>
              </a:rPr>
              <a:t>ارزشمند است</a:t>
            </a:r>
            <a:r>
              <a:rPr lang="fa-IR">
                <a:cs typeface="B Zar" panose="00000400000000000000" pitchFamily="2" charset="-78"/>
              </a:rPr>
              <a:t>. چرا كه در صورت عدم موفقيت، كارگزاران و شهروندان را نسبت </a:t>
            </a:r>
            <a:r>
              <a:rPr lang="fa-IR" smtClean="0">
                <a:cs typeface="B Zar" panose="00000400000000000000" pitchFamily="2" charset="-78"/>
              </a:rPr>
              <a:t>به عملكرد </a:t>
            </a:r>
            <a:r>
              <a:rPr lang="fa-IR">
                <a:cs typeface="B Zar" panose="00000400000000000000" pitchFamily="2" charset="-78"/>
              </a:rPr>
              <a:t>بخش دولتي بدبين خواهد كرد. عوامل بسياري در اجراي موفقيت </a:t>
            </a:r>
            <a:r>
              <a:rPr lang="fa-IR" smtClean="0">
                <a:cs typeface="B Zar" panose="00000400000000000000" pitchFamily="2" charset="-78"/>
              </a:rPr>
              <a:t>آميز خط </a:t>
            </a:r>
            <a:r>
              <a:rPr lang="fa-IR">
                <a:cs typeface="B Zar" panose="00000400000000000000" pitchFamily="2" charset="-78"/>
              </a:rPr>
              <a:t>مشي ها و برنامه هاي تحول اداري و منطقي نمودن اندازه دولت موثر </a:t>
            </a:r>
            <a:r>
              <a:rPr lang="fa-IR" smtClean="0">
                <a:cs typeface="B Zar" panose="00000400000000000000" pitchFamily="2" charset="-78"/>
              </a:rPr>
              <a:t>است، يكي </a:t>
            </a:r>
            <a:r>
              <a:rPr lang="fa-IR">
                <a:cs typeface="B Zar" panose="00000400000000000000" pitchFamily="2" charset="-78"/>
              </a:rPr>
              <a:t>از مهمترين اين عوامل، </a:t>
            </a:r>
            <a:r>
              <a:rPr lang="fa-IR" smtClean="0">
                <a:cs typeface="B Zar" panose="00000400000000000000" pitchFamily="2" charset="-78"/>
              </a:rPr>
              <a:t>بررسي امكان پذيري است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321169" y="4389120"/>
            <a:ext cx="2489982"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بررسي امكان پذيري</a:t>
            </a:r>
            <a:endParaRPr lang="fa-IR" sz="2400" b="1">
              <a:solidFill>
                <a:srgbClr val="FF0000"/>
              </a:solidFill>
            </a:endParaRPr>
          </a:p>
        </p:txBody>
      </p:sp>
    </p:spTree>
    <p:extLst>
      <p:ext uri="{BB962C8B-B14F-4D97-AF65-F5344CB8AC3E}">
        <p14:creationId xmlns:p14="http://schemas.microsoft.com/office/powerpoint/2010/main" val="2944720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چرا كه با اين </a:t>
            </a:r>
            <a:r>
              <a:rPr lang="fa-IR" smtClean="0">
                <a:cs typeface="B Zar" panose="00000400000000000000" pitchFamily="2" charset="-78"/>
              </a:rPr>
              <a:t>بررسي، ميزان </a:t>
            </a:r>
            <a:r>
              <a:rPr lang="fa-IR">
                <a:cs typeface="B Zar" panose="00000400000000000000" pitchFamily="2" charset="-78"/>
              </a:rPr>
              <a:t>قابليت اجراي برنامه مشخص مي گردد و معلوم ميشود كه موانع </a:t>
            </a:r>
            <a:r>
              <a:rPr lang="fa-IR" smtClean="0">
                <a:cs typeface="B Zar" panose="00000400000000000000" pitchFamily="2" charset="-78"/>
              </a:rPr>
              <a:t>اجراي كامل </a:t>
            </a:r>
            <a:r>
              <a:rPr lang="fa-IR">
                <a:cs typeface="B Zar" panose="00000400000000000000" pitchFamily="2" charset="-78"/>
              </a:rPr>
              <a:t>برنامهها چيست. با رفع موانع ، مي توان ميزان قابليت اجرا و موفقيت برنامه </a:t>
            </a:r>
            <a:r>
              <a:rPr lang="fa-IR" smtClean="0">
                <a:cs typeface="B Zar" panose="00000400000000000000" pitchFamily="2" charset="-78"/>
              </a:rPr>
              <a:t>را افزايش </a:t>
            </a:r>
            <a:r>
              <a:rPr lang="fa-IR">
                <a:cs typeface="B Zar" panose="00000400000000000000" pitchFamily="2" charset="-78"/>
              </a:rPr>
              <a:t>داد. مضاف بر اينكه بسياري از مشكلات برنامه نيز در ساير مراحل تحليل </a:t>
            </a:r>
            <a:r>
              <a:rPr lang="fa-IR" smtClean="0">
                <a:cs typeface="B Zar" panose="00000400000000000000" pitchFamily="2" charset="-78"/>
              </a:rPr>
              <a:t>و</a:t>
            </a:r>
            <a:r>
              <a:rPr lang="fa-IR">
                <a:cs typeface="B Zar" panose="00000400000000000000" pitchFamily="2" charset="-78"/>
              </a:rPr>
              <a:t> طراحي، بخودي خود برطرف خواهد شد. بر اين اساس هدف اصلي تحقيق </a:t>
            </a:r>
            <a:r>
              <a:rPr lang="fa-IR" smtClean="0">
                <a:cs typeface="B Zar" panose="00000400000000000000" pitchFamily="2" charset="-78"/>
              </a:rPr>
              <a:t>حاضر بررسي </a:t>
            </a:r>
            <a:r>
              <a:rPr lang="fa-IR">
                <a:cs typeface="B Zar" panose="00000400000000000000" pitchFamily="2" charset="-78"/>
              </a:rPr>
              <a:t>امكان پذيري برنامه منطقي بودن اندازه دولت و ريز برنامه هاي آن </a:t>
            </a:r>
            <a:r>
              <a:rPr lang="fa-IR" smtClean="0">
                <a:cs typeface="B Zar" panose="00000400000000000000" pitchFamily="2" charset="-78"/>
              </a:rPr>
              <a:t>و شناسايي </a:t>
            </a:r>
            <a:r>
              <a:rPr lang="fa-IR">
                <a:cs typeface="B Zar" panose="00000400000000000000" pitchFamily="2" charset="-78"/>
              </a:rPr>
              <a:t>عوامل موثر بر قابليت اجراي آن با توجه به </a:t>
            </a:r>
            <a:r>
              <a:rPr lang="fa-IR">
                <a:solidFill>
                  <a:srgbClr val="00B050"/>
                </a:solidFill>
                <a:cs typeface="B Zar" panose="00000400000000000000" pitchFamily="2" charset="-78"/>
              </a:rPr>
              <a:t>نظريه قدرت-كنترل </a:t>
            </a:r>
            <a:r>
              <a:rPr lang="fa-IR" smtClean="0">
                <a:solidFill>
                  <a:srgbClr val="00B050"/>
                </a:solidFill>
                <a:cs typeface="B Zar" panose="00000400000000000000" pitchFamily="2" charset="-78"/>
              </a:rPr>
              <a:t>جان چايلد </a:t>
            </a:r>
            <a:r>
              <a:rPr lang="fa-IR">
                <a:cs typeface="B Zar" panose="00000400000000000000" pitchFamily="2" charset="-78"/>
              </a:rPr>
              <a:t>است </a:t>
            </a:r>
            <a:endParaRPr lang="fa-IR" smtClean="0">
              <a:cs typeface="B Zar" panose="00000400000000000000" pitchFamily="2" charset="-78"/>
            </a:endParaRPr>
          </a:p>
          <a:p>
            <a:pPr algn="just"/>
            <a:endParaRPr lang="fa-IR"/>
          </a:p>
        </p:txBody>
      </p:sp>
      <p:sp>
        <p:nvSpPr>
          <p:cNvPr id="4" name="Flowchart: Process 3"/>
          <p:cNvSpPr/>
          <p:nvPr/>
        </p:nvSpPr>
        <p:spPr>
          <a:xfrm>
            <a:off x="2574388" y="4600135"/>
            <a:ext cx="3179298"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شناسايي عوامل موثر بر قابليت اجراي آن</a:t>
            </a:r>
            <a:endParaRPr lang="fa-IR" sz="2000" b="1">
              <a:solidFill>
                <a:srgbClr val="FF0000"/>
              </a:solidFill>
            </a:endParaRPr>
          </a:p>
        </p:txBody>
      </p:sp>
    </p:spTree>
    <p:extLst>
      <p:ext uri="{BB962C8B-B14F-4D97-AF65-F5344CB8AC3E}">
        <p14:creationId xmlns:p14="http://schemas.microsoft.com/office/powerpoint/2010/main" val="892751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نظريه قدرت- كنترل جان چايلد اساساً بسط فرضيه استراتژي- ساختار است </a:t>
            </a:r>
            <a:r>
              <a:rPr lang="fa-IR" smtClean="0">
                <a:cs typeface="B Zar" panose="00000400000000000000" pitchFamily="2" charset="-78"/>
              </a:rPr>
              <a:t>و براساس </a:t>
            </a:r>
            <a:r>
              <a:rPr lang="fa-IR">
                <a:cs typeface="B Zar" panose="00000400000000000000" pitchFamily="2" charset="-78"/>
              </a:rPr>
              <a:t>اين نظريه </a:t>
            </a:r>
            <a:r>
              <a:rPr lang="fa-IR">
                <a:solidFill>
                  <a:srgbClr val="FF0000"/>
                </a:solidFill>
                <a:cs typeface="B Zar" panose="00000400000000000000" pitchFamily="2" charset="-78"/>
              </a:rPr>
              <a:t>عوامل چهارگانه </a:t>
            </a:r>
            <a:r>
              <a:rPr lang="fa-IR">
                <a:cs typeface="B Zar" panose="00000400000000000000" pitchFamily="2" charset="-78"/>
              </a:rPr>
              <a:t>زير ، قدرت تحت تاثير قرار دادن </a:t>
            </a:r>
            <a:r>
              <a:rPr lang="fa-IR" smtClean="0">
                <a:cs typeface="B Zar" panose="00000400000000000000" pitchFamily="2" charset="-78"/>
              </a:rPr>
              <a:t>راهكارهاي ساختاري </a:t>
            </a:r>
            <a:r>
              <a:rPr lang="fa-IR">
                <a:cs typeface="B Zar" panose="00000400000000000000" pitchFamily="2" charset="-78"/>
              </a:rPr>
              <a:t>را كه منجر به پيدايش ساختار و اثربخشي مي گردد ، دارد. به عبارتي </a:t>
            </a:r>
            <a:r>
              <a:rPr lang="fa-IR" smtClean="0">
                <a:cs typeface="B Zar" panose="00000400000000000000" pitchFamily="2" charset="-78"/>
              </a:rPr>
              <a:t>اين عوامل </a:t>
            </a:r>
            <a:r>
              <a:rPr lang="fa-IR">
                <a:cs typeface="B Zar" panose="00000400000000000000" pitchFamily="2" charset="-78"/>
              </a:rPr>
              <a:t>مي توانند دراجراي تدابير و راهكارها و درميزان قابليت اجرايي </a:t>
            </a:r>
            <a:r>
              <a:rPr lang="fa-IR" smtClean="0">
                <a:cs typeface="B Zar" panose="00000400000000000000" pitchFamily="2" charset="-78"/>
              </a:rPr>
              <a:t>موثر باشد (رابينز </a:t>
            </a:r>
            <a:r>
              <a:rPr lang="fa-IR">
                <a:cs typeface="B Zar" panose="00000400000000000000" pitchFamily="2" charset="-78"/>
              </a:rPr>
              <a:t>، </a:t>
            </a:r>
            <a:r>
              <a:rPr lang="fa-IR" smtClean="0">
                <a:cs typeface="B Zar" panose="00000400000000000000" pitchFamily="2" charset="-78"/>
              </a:rPr>
              <a:t>1376، 206-225)</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576775" y="3756073"/>
            <a:ext cx="3699803" cy="15474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پيدايش ساختار و اثربخشي</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8237807" y="4038527"/>
            <a:ext cx="1264992" cy="1264992"/>
          </a:xfrm>
          <a:prstGeom prst="rect">
            <a:avLst/>
          </a:prstGeom>
        </p:spPr>
      </p:pic>
    </p:spTree>
    <p:extLst>
      <p:ext uri="{BB962C8B-B14F-4D97-AF65-F5344CB8AC3E}">
        <p14:creationId xmlns:p14="http://schemas.microsoft.com/office/powerpoint/2010/main" val="3367265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solidFill>
                  <a:srgbClr val="FF0000"/>
                </a:solidFill>
                <a:cs typeface="B Zar" panose="00000400000000000000" pitchFamily="2" charset="-78"/>
              </a:rPr>
              <a:t>1-  شهودي </a:t>
            </a:r>
            <a:r>
              <a:rPr lang="fa-IR">
                <a:solidFill>
                  <a:srgbClr val="FF0000"/>
                </a:solidFill>
                <a:cs typeface="B Zar" panose="00000400000000000000" pitchFamily="2" charset="-78"/>
              </a:rPr>
              <a:t>بودن تصميمات افراد و سازمانها </a:t>
            </a:r>
            <a:r>
              <a:rPr lang="fa-IR">
                <a:cs typeface="B Zar" panose="00000400000000000000" pitchFamily="2" charset="-78"/>
              </a:rPr>
              <a:t>: كه افراد و سازمانها نمي تواننـد </a:t>
            </a:r>
            <a:r>
              <a:rPr lang="fa-IR" smtClean="0">
                <a:cs typeface="B Zar" panose="00000400000000000000" pitchFamily="2" charset="-78"/>
              </a:rPr>
              <a:t>بطـور عقلايي </a:t>
            </a:r>
            <a:r>
              <a:rPr lang="fa-IR">
                <a:cs typeface="B Zar" panose="00000400000000000000" pitchFamily="2" charset="-78"/>
              </a:rPr>
              <a:t>كامل تصميم گيـري نماينـد و ايـن ناشـي از اطلاعـات نـاقص انـسانها </a:t>
            </a:r>
            <a:r>
              <a:rPr lang="fa-IR" smtClean="0">
                <a:cs typeface="B Zar" panose="00000400000000000000" pitchFamily="2" charset="-78"/>
              </a:rPr>
              <a:t>و اهداف </a:t>
            </a:r>
            <a:r>
              <a:rPr lang="fa-IR">
                <a:cs typeface="B Zar" panose="00000400000000000000" pitchFamily="2" charset="-78"/>
              </a:rPr>
              <a:t>چندگانه سازمانها است ) رابينز ، </a:t>
            </a:r>
            <a:r>
              <a:rPr lang="fa-IR" smtClean="0">
                <a:cs typeface="B Zar" panose="00000400000000000000" pitchFamily="2" charset="-78"/>
              </a:rPr>
              <a:t>. 1376، 211-212)</a:t>
            </a: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pPr algn="just"/>
            <a:r>
              <a:rPr lang="fa-IR" smtClean="0">
                <a:solidFill>
                  <a:srgbClr val="FF0000"/>
                </a:solidFill>
                <a:cs typeface="B Zar" panose="00000400000000000000" pitchFamily="2" charset="-78"/>
              </a:rPr>
              <a:t>2- ناهمسو </a:t>
            </a:r>
            <a:r>
              <a:rPr lang="fa-IR">
                <a:solidFill>
                  <a:srgbClr val="FF0000"/>
                </a:solidFill>
                <a:cs typeface="B Zar" panose="00000400000000000000" pitchFamily="2" charset="-78"/>
              </a:rPr>
              <a:t>بودن منافع تصميم گيرنـدگان و سـازمانها </a:t>
            </a:r>
            <a:r>
              <a:rPr lang="fa-IR">
                <a:cs typeface="B Zar" panose="00000400000000000000" pitchFamily="2" charset="-78"/>
              </a:rPr>
              <a:t>: منـافع تـصميم گيرنـدگان </a:t>
            </a:r>
            <a:r>
              <a:rPr lang="fa-IR" smtClean="0">
                <a:cs typeface="B Zar" panose="00000400000000000000" pitchFamily="2" charset="-78"/>
              </a:rPr>
              <a:t>و سازمانها </a:t>
            </a:r>
            <a:r>
              <a:rPr lang="fa-IR">
                <a:cs typeface="B Zar" panose="00000400000000000000" pitchFamily="2" charset="-78"/>
              </a:rPr>
              <a:t>يكي نيست و علت آن است كه تصميم گيرندگان و مجريان </a:t>
            </a:r>
            <a:r>
              <a:rPr lang="fa-IR" smtClean="0">
                <a:cs typeface="B Zar" panose="00000400000000000000" pitchFamily="2" charset="-78"/>
              </a:rPr>
              <a:t>(سازمانها) براساس </a:t>
            </a:r>
            <a:r>
              <a:rPr lang="fa-IR">
                <a:cs typeface="B Zar" panose="00000400000000000000" pitchFamily="2" charset="-78"/>
              </a:rPr>
              <a:t>منافع شخصي خود عمل مي كنند </a:t>
            </a:r>
            <a:r>
              <a:rPr lang="fa-IR" smtClean="0">
                <a:cs typeface="B Zar" panose="00000400000000000000" pitchFamily="2" charset="-78"/>
              </a:rPr>
              <a:t>(رابينز، 1376، 213)</a:t>
            </a:r>
          </a:p>
          <a:p>
            <a:pPr algn="just"/>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91771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solidFill>
                  <a:srgbClr val="FF0000"/>
                </a:solidFill>
                <a:cs typeface="B Zar" panose="00000400000000000000" pitchFamily="2" charset="-78"/>
              </a:rPr>
              <a:t>3- صاحبان </a:t>
            </a:r>
            <a:r>
              <a:rPr lang="fa-IR">
                <a:solidFill>
                  <a:srgbClr val="FF0000"/>
                </a:solidFill>
                <a:cs typeface="B Zar" panose="00000400000000000000" pitchFamily="2" charset="-78"/>
              </a:rPr>
              <a:t>قدرت در سازمانهاي دولتي </a:t>
            </a:r>
            <a:r>
              <a:rPr lang="fa-IR">
                <a:cs typeface="B Zar" panose="00000400000000000000" pitchFamily="2" charset="-78"/>
              </a:rPr>
              <a:t>: منظور افراد داراي اختيار زيـاد در </a:t>
            </a:r>
            <a:r>
              <a:rPr lang="fa-IR" smtClean="0">
                <a:cs typeface="B Zar" panose="00000400000000000000" pitchFamily="2" charset="-78"/>
              </a:rPr>
              <a:t>سلـسله مراتب</a:t>
            </a:r>
            <a:r>
              <a:rPr lang="fa-IR">
                <a:cs typeface="B Zar" panose="00000400000000000000" pitchFamily="2" charset="-78"/>
              </a:rPr>
              <a:t>، </a:t>
            </a:r>
            <a:r>
              <a:rPr lang="fa-IR" smtClean="0">
                <a:cs typeface="B Zar" panose="00000400000000000000" pitchFamily="2" charset="-78"/>
              </a:rPr>
              <a:t>مثل مديران </a:t>
            </a:r>
            <a:r>
              <a:rPr lang="fa-IR">
                <a:cs typeface="B Zar" panose="00000400000000000000" pitchFamily="2" charset="-78"/>
              </a:rPr>
              <a:t>ارشد يا با قدرت كنتـرل منـابع كميـاب يـا در مركـز </a:t>
            </a:r>
            <a:r>
              <a:rPr lang="fa-IR" smtClean="0">
                <a:cs typeface="B Zar" panose="00000400000000000000" pitchFamily="2" charset="-78"/>
              </a:rPr>
              <a:t>شـبكه بودن </a:t>
            </a:r>
            <a:r>
              <a:rPr lang="fa-IR">
                <a:cs typeface="B Zar" panose="00000400000000000000" pitchFamily="2" charset="-78"/>
              </a:rPr>
              <a:t>و واقع شدن در جاي درست و مناسب درون سازمان است </a:t>
            </a:r>
            <a:r>
              <a:rPr lang="fa-IR" smtClean="0">
                <a:cs typeface="B Zar" panose="00000400000000000000" pitchFamily="2" charset="-78"/>
              </a:rPr>
              <a:t>(رابينـز </a:t>
            </a:r>
            <a:r>
              <a:rPr lang="fa-IR">
                <a:cs typeface="B Zar" panose="00000400000000000000" pitchFamily="2" charset="-78"/>
              </a:rPr>
              <a:t>، </a:t>
            </a:r>
            <a:r>
              <a:rPr lang="fa-IR" smtClean="0">
                <a:cs typeface="B Zar" panose="00000400000000000000" pitchFamily="2" charset="-78"/>
              </a:rPr>
              <a:t>1376، 219)</a:t>
            </a:r>
            <a:endParaRPr lang="fa-IR">
              <a:cs typeface="B Zar" panose="00000400000000000000" pitchFamily="2" charset="-78"/>
            </a:endParaRPr>
          </a:p>
          <a:p>
            <a:pPr marL="0" indent="0">
              <a:buNone/>
            </a:pPr>
            <a:endParaRPr lang="fa-IR" smtClean="0">
              <a:cs typeface="B Zar" panose="00000400000000000000" pitchFamily="2" charset="-78"/>
            </a:endParaRPr>
          </a:p>
          <a:p>
            <a:pPr marL="0" indent="0">
              <a:buNone/>
            </a:pPr>
            <a:r>
              <a:rPr lang="fa-IR" smtClean="0">
                <a:solidFill>
                  <a:srgbClr val="FF0000"/>
                </a:solidFill>
                <a:cs typeface="B Zar" panose="00000400000000000000" pitchFamily="2" charset="-78"/>
              </a:rPr>
              <a:t>4-ائتلاف </a:t>
            </a:r>
            <a:r>
              <a:rPr lang="fa-IR">
                <a:solidFill>
                  <a:srgbClr val="FF0000"/>
                </a:solidFill>
                <a:cs typeface="B Zar" panose="00000400000000000000" pitchFamily="2" charset="-78"/>
              </a:rPr>
              <a:t>حاكم </a:t>
            </a:r>
            <a:r>
              <a:rPr lang="fa-IR">
                <a:cs typeface="B Zar" panose="00000400000000000000" pitchFamily="2" charset="-78"/>
              </a:rPr>
              <a:t>: عبارت است از ائـتلاف افـراد داراي اطلاعـات كليـدي </a:t>
            </a:r>
            <a:r>
              <a:rPr lang="fa-IR" smtClean="0">
                <a:cs typeface="B Zar" panose="00000400000000000000" pitchFamily="2" charset="-78"/>
              </a:rPr>
              <a:t>ومنـابع مهم </a:t>
            </a:r>
            <a:r>
              <a:rPr lang="fa-IR">
                <a:cs typeface="B Zar" panose="00000400000000000000" pitchFamily="2" charset="-78"/>
              </a:rPr>
              <a:t>ديگر كه براي عمليات سازماني ضروري و حياتي است يـا ائـتلاف افـرادي كه براي حفاظت ، بهبود و افزايش منافع وسيع خـود تـلاش مـي كننـد </a:t>
            </a:r>
            <a:r>
              <a:rPr lang="fa-IR" smtClean="0">
                <a:cs typeface="B Zar" panose="00000400000000000000" pitchFamily="2" charset="-78"/>
              </a:rPr>
              <a:t>(رابينـز  </a:t>
            </a:r>
            <a:r>
              <a:rPr lang="fa-IR">
                <a:cs typeface="B Zar" panose="00000400000000000000" pitchFamily="2" charset="-78"/>
              </a:rPr>
              <a:t>215 – 214 ، 1376 </a:t>
            </a:r>
            <a:r>
              <a:rPr lang="fa-IR" smtClean="0">
                <a:cs typeface="B Zar" panose="00000400000000000000" pitchFamily="2" charset="-78"/>
              </a:rPr>
              <a:t>)</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6963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مقايسه شاخصهاي سنجش اندازه دولت ايران با ساير كشورها بيانگر اين </a:t>
            </a:r>
            <a:r>
              <a:rPr lang="fa-IR" smtClean="0">
                <a:cs typeface="B Zar" panose="00000400000000000000" pitchFamily="2" charset="-78"/>
              </a:rPr>
              <a:t>است كه </a:t>
            </a:r>
            <a:r>
              <a:rPr lang="fa-IR">
                <a:cs typeface="B Zar" panose="00000400000000000000" pitchFamily="2" charset="-78"/>
              </a:rPr>
              <a:t>اندازه دولت كشور ايران ، يكي از بزرگترين </a:t>
            </a:r>
            <a:r>
              <a:rPr lang="fa-IR" smtClean="0">
                <a:cs typeface="B Zar" panose="00000400000000000000" pitchFamily="2" charset="-78"/>
              </a:rPr>
              <a:t>دولتهاست (پورصفوي </a:t>
            </a:r>
            <a:r>
              <a:rPr lang="fa-IR">
                <a:cs typeface="B Zar" panose="00000400000000000000" pitchFamily="2" charset="-78"/>
              </a:rPr>
              <a:t>و ديگران</a:t>
            </a:r>
            <a:r>
              <a:rPr lang="fa-IR" smtClean="0">
                <a:cs typeface="B Zar" panose="00000400000000000000" pitchFamily="2" charset="-78"/>
              </a:rPr>
              <a:t>، . </a:t>
            </a:r>
            <a:r>
              <a:rPr lang="fa-IR">
                <a:cs typeface="B Zar" panose="00000400000000000000" pitchFamily="2" charset="-78"/>
              </a:rPr>
              <a:t>60 ،</a:t>
            </a:r>
            <a:r>
              <a:rPr lang="fa-IR" smtClean="0">
                <a:cs typeface="B Zar" panose="00000400000000000000" pitchFamily="2" charset="-78"/>
              </a:rPr>
              <a:t>1382)پس </a:t>
            </a:r>
            <a:r>
              <a:rPr lang="fa-IR">
                <a:cs typeface="B Zar" panose="00000400000000000000" pitchFamily="2" charset="-78"/>
              </a:rPr>
              <a:t>از پيروزي انقلاب اسلامي مجموعه اي از عوامل و </a:t>
            </a:r>
            <a:r>
              <a:rPr lang="fa-IR" smtClean="0">
                <a:cs typeface="B Zar" panose="00000400000000000000" pitchFamily="2" charset="-78"/>
              </a:rPr>
              <a:t>حركتهايي باعث </a:t>
            </a:r>
            <a:r>
              <a:rPr lang="fa-IR">
                <a:cs typeface="B Zar" panose="00000400000000000000" pitchFamily="2" charset="-78"/>
              </a:rPr>
              <a:t>شد بخش دولتي بتدريج بزرگتر گردد؛ دولتي شدن بسياري از امور و </a:t>
            </a:r>
            <a:r>
              <a:rPr lang="fa-IR" smtClean="0">
                <a:cs typeface="B Zar" panose="00000400000000000000" pitchFamily="2" charset="-78"/>
              </a:rPr>
              <a:t>تجزيه وظايف </a:t>
            </a:r>
            <a:r>
              <a:rPr lang="fa-IR">
                <a:cs typeface="B Zar" panose="00000400000000000000" pitchFamily="2" charset="-78"/>
              </a:rPr>
              <a:t>برخي از وزراتخانه ها و سازمانها ، باعث ايجاد وزارتخانه ها و </a:t>
            </a:r>
            <a:r>
              <a:rPr lang="fa-IR" smtClean="0">
                <a:cs typeface="B Zar" panose="00000400000000000000" pitchFamily="2" charset="-78"/>
              </a:rPr>
              <a:t>سازمانها، موسسات </a:t>
            </a:r>
            <a:r>
              <a:rPr lang="fa-IR">
                <a:cs typeface="B Zar" panose="00000400000000000000" pitchFamily="2" charset="-78"/>
              </a:rPr>
              <a:t>و شركتهاي دولتي جديد شد، همچنين انفعالي بودن نظام تصميم </a:t>
            </a:r>
            <a:r>
              <a:rPr lang="fa-IR" smtClean="0">
                <a:cs typeface="B Zar" panose="00000400000000000000" pitchFamily="2" charset="-78"/>
              </a:rPr>
              <a:t>گيري دولت </a:t>
            </a:r>
            <a:r>
              <a:rPr lang="fa-IR">
                <a:cs typeface="B Zar" panose="00000400000000000000" pitchFamily="2" charset="-78"/>
              </a:rPr>
              <a:t>و مديران اجرايي كشور و حل موردي مسائل و مشكلات بدون توجه به </a:t>
            </a:r>
            <a:r>
              <a:rPr lang="fa-IR" smtClean="0">
                <a:cs typeface="B Zar" panose="00000400000000000000" pitchFamily="2" charset="-78"/>
              </a:rPr>
              <a:t>آثار و </a:t>
            </a:r>
            <a:r>
              <a:rPr lang="fa-IR">
                <a:cs typeface="B Zar" panose="00000400000000000000" pitchFamily="2" charset="-78"/>
              </a:rPr>
              <a:t>تبعات تصميمات متخذه در آينده به گسترش بخش دولتي دامن زد.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642339"/>
            <a:ext cx="2208628" cy="1294228"/>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انفعالي بودن</a:t>
            </a:r>
            <a:endParaRPr lang="fa-IR" sz="2000" b="1">
              <a:solidFill>
                <a:srgbClr val="FF0000"/>
              </a:solidFill>
            </a:endParaRPr>
          </a:p>
        </p:txBody>
      </p:sp>
    </p:spTree>
    <p:extLst>
      <p:ext uri="{BB962C8B-B14F-4D97-AF65-F5344CB8AC3E}">
        <p14:creationId xmlns:p14="http://schemas.microsoft.com/office/powerpoint/2010/main" val="2330746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مواد و روشها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پژوهش </a:t>
            </a:r>
            <a:r>
              <a:rPr lang="fa-IR">
                <a:cs typeface="B Zar" panose="00000400000000000000" pitchFamily="2" charset="-78"/>
              </a:rPr>
              <a:t>حاضر از نظر روش، پيمايشي و از حيث هدف،كاربردي </a:t>
            </a:r>
            <a:r>
              <a:rPr lang="fa-IR" smtClean="0">
                <a:cs typeface="B Zar" panose="00000400000000000000" pitchFamily="2" charset="-78"/>
              </a:rPr>
              <a:t>است. جامعه </a:t>
            </a:r>
            <a:r>
              <a:rPr lang="fa-IR">
                <a:cs typeface="B Zar" panose="00000400000000000000" pitchFamily="2" charset="-78"/>
              </a:rPr>
              <a:t>آماري اين تحقيق خبرگاني بوده اند كه سـوابـق اجرايي </a:t>
            </a:r>
            <a:r>
              <a:rPr lang="fa-IR" smtClean="0">
                <a:cs typeface="B Zar" panose="00000400000000000000" pitchFamily="2" charset="-78"/>
              </a:rPr>
              <a:t>(حداقل 5سال سابقه </a:t>
            </a:r>
            <a:r>
              <a:rPr lang="fa-IR">
                <a:cs typeface="B Zar" panose="00000400000000000000" pitchFamily="2" charset="-78"/>
              </a:rPr>
              <a:t>مديريت يا كارشناس مسئولي در سازمان </a:t>
            </a:r>
            <a:r>
              <a:rPr lang="fa-IR" smtClean="0">
                <a:cs typeface="B Zar" panose="00000400000000000000" pitchFamily="2" charset="-78"/>
              </a:rPr>
              <a:t>مـديريت وبرنامه ريزي </a:t>
            </a:r>
            <a:r>
              <a:rPr lang="fa-IR">
                <a:cs typeface="B Zar" panose="00000400000000000000" pitchFamily="2" charset="-78"/>
              </a:rPr>
              <a:t>سابق </a:t>
            </a:r>
            <a:r>
              <a:rPr lang="fa-IR" smtClean="0">
                <a:cs typeface="B Zar" panose="00000400000000000000" pitchFamily="2" charset="-78"/>
              </a:rPr>
              <a:t>يا ادارات </a:t>
            </a:r>
            <a:r>
              <a:rPr lang="fa-IR">
                <a:cs typeface="B Zar" panose="00000400000000000000" pitchFamily="2" charset="-78"/>
              </a:rPr>
              <a:t>تشكيلات و روشهاي </a:t>
            </a:r>
            <a:r>
              <a:rPr lang="fa-IR" smtClean="0">
                <a:cs typeface="B Zar" panose="00000400000000000000" pitchFamily="2" charset="-78"/>
              </a:rPr>
              <a:t>وزارتخانه ها </a:t>
            </a:r>
            <a:r>
              <a:rPr lang="fa-IR">
                <a:cs typeface="B Zar" panose="00000400000000000000" pitchFamily="2" charset="-78"/>
              </a:rPr>
              <a:t>يا خط </a:t>
            </a:r>
            <a:r>
              <a:rPr lang="fa-IR" smtClean="0">
                <a:cs typeface="B Zar" panose="00000400000000000000" pitchFamily="2" charset="-78"/>
              </a:rPr>
              <a:t>مشيگذاري) </a:t>
            </a:r>
            <a:r>
              <a:rPr lang="fa-IR">
                <a:cs typeface="B Zar" panose="00000400000000000000" pitchFamily="2" charset="-78"/>
              </a:rPr>
              <a:t>حـداقل يك </a:t>
            </a:r>
            <a:r>
              <a:rPr lang="fa-IR" smtClean="0">
                <a:cs typeface="B Zar" panose="00000400000000000000" pitchFamily="2" charset="-78"/>
              </a:rPr>
              <a:t>دوره نمايندگي </a:t>
            </a:r>
            <a:r>
              <a:rPr lang="fa-IR">
                <a:cs typeface="B Zar" panose="00000400000000000000" pitchFamily="2" charset="-78"/>
              </a:rPr>
              <a:t>و عضويت در كميسيون بـرنـامـه و بـودجـه مجلس شوراي </a:t>
            </a:r>
            <a:r>
              <a:rPr lang="fa-IR" smtClean="0">
                <a:cs typeface="B Zar" panose="00000400000000000000" pitchFamily="2" charset="-78"/>
              </a:rPr>
              <a:t>اسلامي(يا علمي)اساتيد </a:t>
            </a:r>
            <a:r>
              <a:rPr lang="fa-IR">
                <a:cs typeface="B Zar" panose="00000400000000000000" pitchFamily="2" charset="-78"/>
              </a:rPr>
              <a:t>مديريت دولتي با گرايش خط مشي گذاري يا سابقه تدريس </a:t>
            </a:r>
            <a:r>
              <a:rPr lang="fa-IR" smtClean="0">
                <a:cs typeface="B Zar" panose="00000400000000000000" pitchFamily="2" charset="-78"/>
              </a:rPr>
              <a:t>دروس بهبود </a:t>
            </a:r>
            <a:r>
              <a:rPr lang="fa-IR">
                <a:cs typeface="B Zar" panose="00000400000000000000" pitchFamily="2" charset="-78"/>
              </a:rPr>
              <a:t>و بازسازي سازمان، مديريت تحول و خط مشيگذاري( و متخصص </a:t>
            </a:r>
            <a:r>
              <a:rPr lang="fa-IR" smtClean="0">
                <a:cs typeface="B Zar" panose="00000400000000000000" pitchFamily="2" charset="-78"/>
              </a:rPr>
              <a:t>در</a:t>
            </a:r>
            <a:r>
              <a:rPr lang="fa-IR">
                <a:cs typeface="B Zar" panose="00000400000000000000" pitchFamily="2" charset="-78"/>
              </a:rPr>
              <a:t> </a:t>
            </a:r>
            <a:r>
              <a:rPr lang="fa-IR" smtClean="0">
                <a:cs typeface="B Zar" panose="00000400000000000000" pitchFamily="2" charset="-78"/>
              </a:rPr>
              <a:t>موضوع </a:t>
            </a:r>
            <a:r>
              <a:rPr lang="fa-IR">
                <a:cs typeface="B Zar" panose="00000400000000000000" pitchFamily="2" charset="-78"/>
              </a:rPr>
              <a:t>مورد نظر يعني برنامه منطقي نمودن اندازه دولت داشتهاند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039298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جهت محاسبه حجم نمونه آماري مورد نظر بدليل </a:t>
            </a:r>
            <a:r>
              <a:rPr lang="fa-IR">
                <a:solidFill>
                  <a:srgbClr val="FF0000"/>
                </a:solidFill>
                <a:cs typeface="B Zar" panose="00000400000000000000" pitchFamily="2" charset="-78"/>
              </a:rPr>
              <a:t>نامشخص بودن </a:t>
            </a:r>
            <a:r>
              <a:rPr lang="fa-IR" smtClean="0">
                <a:solidFill>
                  <a:srgbClr val="FF0000"/>
                </a:solidFill>
                <a:cs typeface="B Zar" panose="00000400000000000000" pitchFamily="2" charset="-78"/>
              </a:rPr>
              <a:t>واريانس صفت </a:t>
            </a:r>
            <a:r>
              <a:rPr lang="fa-IR">
                <a:solidFill>
                  <a:srgbClr val="FF0000"/>
                </a:solidFill>
                <a:cs typeface="B Zar" panose="00000400000000000000" pitchFamily="2" charset="-78"/>
              </a:rPr>
              <a:t>مورد مطالعه در جامعه آماري </a:t>
            </a:r>
            <a:r>
              <a:rPr lang="fa-IR">
                <a:cs typeface="B Zar" panose="00000400000000000000" pitchFamily="2" charset="-78"/>
              </a:rPr>
              <a:t>از روش تعيين حجم نمونه ماكزيمم </a:t>
            </a:r>
            <a:r>
              <a:rPr lang="fa-IR" smtClean="0">
                <a:cs typeface="B Zar" panose="00000400000000000000" pitchFamily="2" charset="-78"/>
              </a:rPr>
              <a:t>استفاده شد </a:t>
            </a:r>
            <a:r>
              <a:rPr lang="fa-IR">
                <a:cs typeface="B Zar" panose="00000400000000000000" pitchFamily="2" charset="-78"/>
              </a:rPr>
              <a:t>و حجم نمونه آماري 43نفر برآورد گرديد. براي انتخاب اعضاي نمونه </a:t>
            </a:r>
            <a:r>
              <a:rPr lang="fa-IR" smtClean="0">
                <a:cs typeface="B Zar" panose="00000400000000000000" pitchFamily="2" charset="-78"/>
              </a:rPr>
              <a:t>آماري در </a:t>
            </a:r>
            <a:r>
              <a:rPr lang="fa-IR">
                <a:cs typeface="B Zar" panose="00000400000000000000" pitchFamily="2" charset="-78"/>
              </a:rPr>
              <a:t>هر يك از طبقات چهارگانه خبرگان مورد نظر در اين تحقيق، از روش </a:t>
            </a:r>
            <a:r>
              <a:rPr lang="fa-IR" smtClean="0">
                <a:cs typeface="B Zar" panose="00000400000000000000" pitchFamily="2" charset="-78"/>
              </a:rPr>
              <a:t>تصادفي ساده </a:t>
            </a:r>
            <a:r>
              <a:rPr lang="fa-IR">
                <a:cs typeface="B Zar" panose="00000400000000000000" pitchFamily="2" charset="-78"/>
              </a:rPr>
              <a:t>متناسب با حجم هر يك از طبقات استفاده گرديده است. به اين ترتيب كه </a:t>
            </a:r>
            <a:r>
              <a:rPr lang="fa-IR" smtClean="0">
                <a:cs typeface="B Zar" panose="00000400000000000000" pitchFamily="2" charset="-78"/>
              </a:rPr>
              <a:t>از كارشناسان </a:t>
            </a:r>
            <a:r>
              <a:rPr lang="fa-IR">
                <a:cs typeface="B Zar" panose="00000400000000000000" pitchFamily="2" charset="-78"/>
              </a:rPr>
              <a:t>برنامه تحول نظام اداري در سازمان مديريت و برنامه ريزي سابق </a:t>
            </a:r>
            <a:r>
              <a:rPr lang="fa-IR" smtClean="0">
                <a:cs typeface="B Zar" panose="00000400000000000000" pitchFamily="2" charset="-78"/>
              </a:rPr>
              <a:t>9نفر، از </a:t>
            </a:r>
            <a:r>
              <a:rPr lang="fa-IR">
                <a:cs typeface="B Zar" panose="00000400000000000000" pitchFamily="2" charset="-78"/>
              </a:rPr>
              <a:t>نمايندگان عضو كميسيون برنامه و بودجه مجلس شوراي اسلامي 10نفر، </a:t>
            </a:r>
            <a:r>
              <a:rPr lang="fa-IR" smtClean="0">
                <a:cs typeface="B Zar" panose="00000400000000000000" pitchFamily="2" charset="-78"/>
              </a:rPr>
              <a:t>از اساتيد </a:t>
            </a:r>
            <a:r>
              <a:rPr lang="fa-IR">
                <a:cs typeface="B Zar" panose="00000400000000000000" pitchFamily="2" charset="-78"/>
              </a:rPr>
              <a:t>مديريت دولتي دانشگاه هاي تهران با گرايش خط مشي گذاري و </a:t>
            </a:r>
            <a:r>
              <a:rPr lang="fa-IR" smtClean="0">
                <a:cs typeface="B Zar" panose="00000400000000000000" pitchFamily="2" charset="-78"/>
              </a:rPr>
              <a:t>مديريت تحول </a:t>
            </a:r>
            <a:r>
              <a:rPr lang="fa-IR">
                <a:cs typeface="B Zar" panose="00000400000000000000" pitchFamily="2" charset="-78"/>
              </a:rPr>
              <a:t>كه در مقطع تحصيلات تكميلي تدريس مي كنند 14نفر و از </a:t>
            </a:r>
            <a:r>
              <a:rPr lang="fa-IR" smtClean="0">
                <a:cs typeface="B Zar" panose="00000400000000000000" pitchFamily="2" charset="-78"/>
              </a:rPr>
              <a:t>كارشناسان مسئول </a:t>
            </a:r>
            <a:r>
              <a:rPr lang="fa-IR">
                <a:cs typeface="B Zar" panose="00000400000000000000" pitchFamily="2" charset="-78"/>
              </a:rPr>
              <a:t>تشكيلات و روش هاي وزارتخانه ها 10نفر به عنوان نمونه تحقيق </a:t>
            </a:r>
            <a:r>
              <a:rPr lang="fa-IR" smtClean="0">
                <a:cs typeface="B Zar" panose="00000400000000000000" pitchFamily="2" charset="-78"/>
              </a:rPr>
              <a:t>انتخاب گرديدند </a:t>
            </a: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85331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براي جمع آوري اطلاعات از جامعه آماري به منظور آزمون فرضيه </a:t>
            </a:r>
            <a:r>
              <a:rPr lang="fa-IR" smtClean="0">
                <a:cs typeface="B Zar" panose="00000400000000000000" pitchFamily="2" charset="-78"/>
              </a:rPr>
              <a:t>ها، ازپرسشنامه </a:t>
            </a:r>
            <a:r>
              <a:rPr lang="fa-IR">
                <a:cs typeface="B Zar" panose="00000400000000000000" pitchFamily="2" charset="-78"/>
              </a:rPr>
              <a:t>اي كه با توجه به تعريف متغيرهاي تحقيق و عملياتي نمودن آنها </a:t>
            </a:r>
            <a:r>
              <a:rPr lang="fa-IR" smtClean="0">
                <a:cs typeface="B Zar" panose="00000400000000000000" pitchFamily="2" charset="-78"/>
              </a:rPr>
              <a:t>تنظيم شده </a:t>
            </a:r>
            <a:r>
              <a:rPr lang="fa-IR">
                <a:cs typeface="B Zar" panose="00000400000000000000" pitchFamily="2" charset="-78"/>
              </a:rPr>
              <a:t>است ، استفاده گرديد. پرسشنامه تحقيق متشكل از دو دسته سؤال است؛ </a:t>
            </a:r>
            <a:r>
              <a:rPr lang="fa-IR" smtClean="0">
                <a:cs typeface="B Zar" panose="00000400000000000000" pitchFamily="2" charset="-78"/>
              </a:rPr>
              <a:t>دسته اول </a:t>
            </a:r>
            <a:r>
              <a:rPr lang="fa-IR">
                <a:cs typeface="B Zar" panose="00000400000000000000" pitchFamily="2" charset="-78"/>
              </a:rPr>
              <a:t>سؤالات در قالب چهار پرسشنامه الف، ب، پ و ت بصورت ماتريسي </a:t>
            </a:r>
            <a:r>
              <a:rPr lang="fa-IR" smtClean="0">
                <a:cs typeface="B Zar" panose="00000400000000000000" pitchFamily="2" charset="-78"/>
              </a:rPr>
              <a:t>بمنظور بررسي </a:t>
            </a:r>
            <a:r>
              <a:rPr lang="fa-IR">
                <a:cs typeface="B Zar" panose="00000400000000000000" pitchFamily="2" charset="-78"/>
              </a:rPr>
              <a:t>ميزان قابليت اجراي برنامه هاي چهارگانه برنامه منطقـي نمـودن </a:t>
            </a:r>
            <a:r>
              <a:rPr lang="fa-IR" smtClean="0">
                <a:cs typeface="B Zar" panose="00000400000000000000" pitchFamily="2" charset="-78"/>
              </a:rPr>
              <a:t>انـدازه دولـت </a:t>
            </a:r>
            <a:r>
              <a:rPr lang="fa-IR">
                <a:cs typeface="B Zar" panose="00000400000000000000" pitchFamily="2" charset="-78"/>
              </a:rPr>
              <a:t>و دستـه دوم سؤالات در قالب چهـار پـرسشنامه ث ، ج ، چ و ح </a:t>
            </a:r>
            <a:r>
              <a:rPr lang="fa-IR" smtClean="0">
                <a:cs typeface="B Zar" panose="00000400000000000000" pitchFamily="2" charset="-78"/>
              </a:rPr>
              <a:t>بصـورت مـاتريسي </a:t>
            </a:r>
            <a:r>
              <a:rPr lang="fa-IR">
                <a:cs typeface="B Zar" panose="00000400000000000000" pitchFamily="2" charset="-78"/>
              </a:rPr>
              <a:t>در خصـوص بـررسي تاثير عوامل اثرگذار در قابليت </a:t>
            </a:r>
            <a:r>
              <a:rPr lang="fa-IR" smtClean="0">
                <a:cs typeface="B Zar" panose="00000400000000000000" pitchFamily="2" charset="-78"/>
              </a:rPr>
              <a:t>پائين اجراي بـرنامه منطقي </a:t>
            </a:r>
            <a:r>
              <a:rPr lang="fa-IR">
                <a:cs typeface="B Zar" panose="00000400000000000000" pitchFamily="2" charset="-78"/>
              </a:rPr>
              <a:t>نمودن انـدازه دولت تنظيم شـده است.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03758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روائي پرسشنامه با استفاده از روش نمادي و بدليل استفاده از نظرات و پيشنهادهاي اساتيد و كارشناسان امر مورد تائيد است. براي برآورد پايائي آن نيز از ضريب آلفاي كرونباخ استفاده شد كه مقدار آن 83/1درصد بدست آمده و پايائي پرسشنامه تائيد شده است</a:t>
            </a:r>
            <a:endParaRPr lang="fa-IR"/>
          </a:p>
        </p:txBody>
      </p:sp>
    </p:spTree>
    <p:extLst>
      <p:ext uri="{BB962C8B-B14F-4D97-AF65-F5344CB8AC3E}">
        <p14:creationId xmlns:p14="http://schemas.microsoft.com/office/powerpoint/2010/main" val="8005699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70847" y="2614412"/>
            <a:ext cx="7650306" cy="2113063"/>
          </a:xfrm>
          <a:prstGeom prst="rect">
            <a:avLst/>
          </a:prstGeom>
        </p:spPr>
      </p:pic>
    </p:spTree>
    <p:extLst>
      <p:ext uri="{BB962C8B-B14F-4D97-AF65-F5344CB8AC3E}">
        <p14:creationId xmlns:p14="http://schemas.microsoft.com/office/powerpoint/2010/main" val="477796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نتايج و بحث</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آزمون </a:t>
            </a:r>
            <a:r>
              <a:rPr lang="fa-IR">
                <a:solidFill>
                  <a:srgbClr val="FF0000"/>
                </a:solidFill>
                <a:cs typeface="B Zar" panose="00000400000000000000" pitchFamily="2" charset="-78"/>
              </a:rPr>
              <a:t>فرضيه اول و فرضيه هاي فرعي آن </a:t>
            </a:r>
            <a:r>
              <a:rPr lang="fa-IR">
                <a:cs typeface="B Zar" panose="00000400000000000000" pitchFamily="2" charset="-78"/>
              </a:rPr>
              <a:t>: براي آزمون فرضيه هاي تحقيق </a:t>
            </a:r>
            <a:r>
              <a:rPr lang="fa-IR" smtClean="0">
                <a:cs typeface="B Zar" panose="00000400000000000000" pitchFamily="2" charset="-78"/>
              </a:rPr>
              <a:t>و بررسي </a:t>
            </a:r>
            <a:r>
              <a:rPr lang="fa-IR">
                <a:cs typeface="B Zar" panose="00000400000000000000" pitchFamily="2" charset="-78"/>
              </a:rPr>
              <a:t>اين كه قابليت اجراي برنامه منطقي نمودن اندازه دولت و ريز برنامه </a:t>
            </a:r>
            <a:r>
              <a:rPr lang="fa-IR" smtClean="0">
                <a:cs typeface="B Zar" panose="00000400000000000000" pitchFamily="2" charset="-78"/>
              </a:rPr>
              <a:t>هاي چهارگانه </a:t>
            </a:r>
            <a:r>
              <a:rPr lang="fa-IR">
                <a:cs typeface="B Zar" panose="00000400000000000000" pitchFamily="2" charset="-78"/>
              </a:rPr>
              <a:t>آن در سطح متوسط و بالاتر از آن قرار دارد يا اين كه در حد پايين تر </a:t>
            </a:r>
            <a:r>
              <a:rPr lang="fa-IR" smtClean="0">
                <a:cs typeface="B Zar" panose="00000400000000000000" pitchFamily="2" charset="-78"/>
              </a:rPr>
              <a:t>از متوسط </a:t>
            </a:r>
            <a:r>
              <a:rPr lang="fa-IR">
                <a:cs typeface="B Zar" panose="00000400000000000000" pitchFamily="2" charset="-78"/>
              </a:rPr>
              <a:t>قرار دارد، از آزمون </a:t>
            </a:r>
            <a:r>
              <a:rPr lang="en-US">
                <a:cs typeface="B Zar" panose="00000400000000000000" pitchFamily="2" charset="-78"/>
              </a:rPr>
              <a:t>t</a:t>
            </a:r>
            <a:r>
              <a:rPr lang="fa-IR">
                <a:cs typeface="B Zar" panose="00000400000000000000" pitchFamily="2" charset="-78"/>
              </a:rPr>
              <a:t>تك گروهي استفاده گرديده است. مبناي </a:t>
            </a:r>
            <a:r>
              <a:rPr lang="fa-IR" smtClean="0">
                <a:cs typeface="B Zar" panose="00000400000000000000" pitchFamily="2" charset="-78"/>
              </a:rPr>
              <a:t>نتيجه گيري </a:t>
            </a:r>
            <a:r>
              <a:rPr lang="fa-IR">
                <a:cs typeface="B Zar" panose="00000400000000000000" pitchFamily="2" charset="-78"/>
              </a:rPr>
              <a:t>از اين آزمون آماري اين است كه چنانچه پاسخگويان تحقيق ميزان </a:t>
            </a:r>
            <a:r>
              <a:rPr lang="fa-IR" smtClean="0">
                <a:cs typeface="B Zar" panose="00000400000000000000" pitchFamily="2" charset="-78"/>
              </a:rPr>
              <a:t>قابليت اجراي </a:t>
            </a:r>
            <a:r>
              <a:rPr lang="fa-IR">
                <a:cs typeface="B Zar" panose="00000400000000000000" pitchFamily="2" charset="-78"/>
              </a:rPr>
              <a:t>برنامه منطقي نمودن اندازه دولت و ريز برنامه هاي چهارگانه آن را در </a:t>
            </a:r>
            <a:r>
              <a:rPr lang="fa-IR" smtClean="0">
                <a:cs typeface="B Zar" panose="00000400000000000000" pitchFamily="2" charset="-78"/>
              </a:rPr>
              <a:t>حد متوسط </a:t>
            </a:r>
            <a:r>
              <a:rPr lang="fa-IR">
                <a:cs typeface="B Zar" panose="00000400000000000000" pitchFamily="2" charset="-78"/>
              </a:rPr>
              <a:t>يا پايين تر از مقدار متوسط ابزار اندازه گيري اين تحقيق </a:t>
            </a:r>
            <a:r>
              <a:rPr lang="fa-IR" smtClean="0">
                <a:cs typeface="B Zar" panose="00000400000000000000" pitchFamily="2" charset="-78"/>
              </a:rPr>
              <a:t>(كه </a:t>
            </a:r>
            <a:r>
              <a:rPr lang="fa-IR">
                <a:cs typeface="B Zar" panose="00000400000000000000" pitchFamily="2" charset="-78"/>
              </a:rPr>
              <a:t>براي هر يك از متغيرهاي اصلي وفرعي به طور مجزا محاسبه شده و نگرش هاي پاسخگويان با هر كدام از اين مقادير مقايسه گرديده </a:t>
            </a:r>
            <a:r>
              <a:rPr lang="fa-IR" smtClean="0">
                <a:cs typeface="B Zar" panose="00000400000000000000" pitchFamily="2" charset="-78"/>
              </a:rPr>
              <a:t>اند) </a:t>
            </a:r>
            <a:r>
              <a:rPr lang="fa-IR">
                <a:cs typeface="B Zar" panose="00000400000000000000" pitchFamily="2" charset="-78"/>
              </a:rPr>
              <a:t>ارزيابي كرده باشند ، نتيجه گرفته شده است كه فرضيه هاي تحقيق تاييد شده اند و در صورتي كه آن را بالاتر از مقدار متوسط ارزيابي كنند ، اين فرضيه ها رد مي گردند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50143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آزمون فرضيه </a:t>
            </a:r>
            <a:r>
              <a:rPr lang="fa-IR" b="1" smtClean="0">
                <a:solidFill>
                  <a:srgbClr val="FF0000"/>
                </a:solidFill>
                <a:cs typeface="B Zar" panose="00000400000000000000" pitchFamily="2" charset="-78"/>
              </a:rPr>
              <a:t>1:</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en-US" b="1" smtClean="0">
                <a:cs typeface="B Zar" panose="00000400000000000000" pitchFamily="2" charset="-78"/>
              </a:rPr>
              <a:t>H1:</a:t>
            </a:r>
            <a:r>
              <a:rPr lang="fa-IR" b="1" smtClean="0">
                <a:cs typeface="B Zar" panose="00000400000000000000" pitchFamily="2" charset="-78"/>
              </a:rPr>
              <a:t>: </a:t>
            </a:r>
            <a:r>
              <a:rPr lang="fa-IR" smtClean="0">
                <a:cs typeface="B Zar" panose="00000400000000000000" pitchFamily="2" charset="-78"/>
              </a:rPr>
              <a:t>ميزان </a:t>
            </a:r>
            <a:r>
              <a:rPr lang="fa-IR">
                <a:cs typeface="B Zar" panose="00000400000000000000" pitchFamily="2" charset="-78"/>
              </a:rPr>
              <a:t>قابليت اجراي برنامه منطقي نمودن اندازه دولت در سطح پائين است.</a:t>
            </a:r>
            <a:br>
              <a:rPr lang="fa-IR">
                <a:cs typeface="B Zar" panose="00000400000000000000" pitchFamily="2" charset="-78"/>
              </a:rPr>
            </a:br>
            <a:r>
              <a:rPr lang="en-US" smtClean="0">
                <a:cs typeface="B Zar" panose="00000400000000000000" pitchFamily="2" charset="-78"/>
              </a:rPr>
              <a:t>)</a:t>
            </a:r>
            <a:r>
              <a:rPr lang="fa-IR">
                <a:cs typeface="B Zar" panose="00000400000000000000" pitchFamily="2" charset="-78"/>
              </a:rPr>
              <a:t>ميانگين قابليت اجراي برنامه منطقي نمودن اندازه دولت پايين تر از متوسط مي باشد</a:t>
            </a:r>
            <a:r>
              <a:rPr lang="fa-IR" smtClean="0">
                <a:cs typeface="B Zar" panose="00000400000000000000" pitchFamily="2" charset="-78"/>
              </a:rPr>
              <a:t>.)</a:t>
            </a:r>
            <a:r>
              <a:rPr lang="fa-IR">
                <a:cs typeface="B Zar" panose="00000400000000000000" pitchFamily="2" charset="-78"/>
              </a:rPr>
              <a:t/>
            </a:r>
            <a:br>
              <a:rPr lang="fa-IR">
                <a:cs typeface="B Zar" panose="00000400000000000000" pitchFamily="2" charset="-78"/>
              </a:rPr>
            </a:br>
            <a:endParaRPr lang="fa-IR" smtClean="0">
              <a:cs typeface="B Zar" panose="00000400000000000000" pitchFamily="2" charset="-78"/>
            </a:endParaRPr>
          </a:p>
          <a:p>
            <a:r>
              <a:rPr lang="en-US" b="1" smtClean="0">
                <a:cs typeface="B Zar" panose="00000400000000000000" pitchFamily="2" charset="-78"/>
              </a:rPr>
              <a:t>: H0</a:t>
            </a:r>
            <a:r>
              <a:rPr lang="en-US" smtClean="0">
                <a:cs typeface="B Zar" panose="00000400000000000000" pitchFamily="2" charset="-78"/>
              </a:rPr>
              <a:t>:</a:t>
            </a:r>
            <a:r>
              <a:rPr lang="fa-IR" smtClean="0">
                <a:cs typeface="B Zar" panose="00000400000000000000" pitchFamily="2" charset="-78"/>
              </a:rPr>
              <a:t>ميزان </a:t>
            </a:r>
            <a:r>
              <a:rPr lang="fa-IR">
                <a:cs typeface="B Zar" panose="00000400000000000000" pitchFamily="2" charset="-78"/>
              </a:rPr>
              <a:t>قابليت اجراي برنامه منطقي نمودن اندازه دولت در سطح پائين نيست.</a:t>
            </a:r>
            <a:br>
              <a:rPr lang="fa-IR">
                <a:cs typeface="B Zar" panose="00000400000000000000" pitchFamily="2" charset="-78"/>
              </a:rPr>
            </a:br>
            <a:r>
              <a:rPr lang="en-US" smtClean="0">
                <a:cs typeface="B Zar" panose="00000400000000000000" pitchFamily="2" charset="-78"/>
              </a:rPr>
              <a:t>)</a:t>
            </a:r>
            <a:r>
              <a:rPr lang="fa-IR">
                <a:cs typeface="B Zar" panose="00000400000000000000" pitchFamily="2" charset="-78"/>
              </a:rPr>
              <a:t>ميانگين قابليت اجراي برنامه منطقي نمودن اندازه دولت بالاتر از متوسط مي باشد. </a:t>
            </a:r>
            <a:r>
              <a:rPr lang="fa-IR" smtClean="0">
                <a:cs typeface="B Zar" panose="00000400000000000000" pitchFamily="2" charset="-78"/>
              </a:rPr>
              <a:t>)</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041501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00766" y="875764"/>
            <a:ext cx="9350062" cy="5455746"/>
          </a:xfrm>
          <a:prstGeom prst="rect">
            <a:avLst/>
          </a:prstGeom>
        </p:spPr>
      </p:pic>
    </p:spTree>
    <p:extLst>
      <p:ext uri="{BB962C8B-B14F-4D97-AF65-F5344CB8AC3E}">
        <p14:creationId xmlns:p14="http://schemas.microsoft.com/office/powerpoint/2010/main" val="4365408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اينكه ميانگين نگرش پاسخگويان نسبت به قابليت اجراي </a:t>
            </a:r>
            <a:r>
              <a:rPr lang="fa-IR" smtClean="0">
                <a:cs typeface="B Zar" panose="00000400000000000000" pitchFamily="2" charset="-78"/>
              </a:rPr>
              <a:t>برنامه منطقي </a:t>
            </a:r>
            <a:r>
              <a:rPr lang="fa-IR">
                <a:cs typeface="B Zar" panose="00000400000000000000" pitchFamily="2" charset="-78"/>
              </a:rPr>
              <a:t>نمودن اندازه دولت بر اساس پرسشنامه 264سؤالي كه جواب هاي </a:t>
            </a:r>
            <a:r>
              <a:rPr lang="fa-IR" smtClean="0">
                <a:cs typeface="B Zar" panose="00000400000000000000" pitchFamily="2" charset="-78"/>
              </a:rPr>
              <a:t>مربوط به </a:t>
            </a:r>
            <a:r>
              <a:rPr lang="fa-IR">
                <a:cs typeface="B Zar" panose="00000400000000000000" pitchFamily="2" charset="-78"/>
              </a:rPr>
              <a:t>هر سؤال در طيف پنج گزينه اي </a:t>
            </a:r>
            <a:r>
              <a:rPr lang="fa-IR" smtClean="0">
                <a:cs typeface="B Zar" panose="00000400000000000000" pitchFamily="2" charset="-78"/>
              </a:rPr>
              <a:t>(خيلي </a:t>
            </a:r>
            <a:r>
              <a:rPr lang="fa-IR">
                <a:cs typeface="B Zar" panose="00000400000000000000" pitchFamily="2" charset="-78"/>
              </a:rPr>
              <a:t>كم ، كم ، متوسط ، زياد و خيلي </a:t>
            </a:r>
            <a:r>
              <a:rPr lang="fa-IR" smtClean="0">
                <a:cs typeface="B Zar" panose="00000400000000000000" pitchFamily="2" charset="-78"/>
              </a:rPr>
              <a:t>زياد)</a:t>
            </a:r>
            <a:r>
              <a:rPr lang="fa-IR">
                <a:cs typeface="B Zar" panose="00000400000000000000" pitchFamily="2" charset="-78"/>
              </a:rPr>
              <a:t> </a:t>
            </a:r>
            <a:r>
              <a:rPr lang="fa-IR" smtClean="0">
                <a:cs typeface="B Zar" panose="00000400000000000000" pitchFamily="2" charset="-78"/>
              </a:rPr>
              <a:t>مورد </a:t>
            </a:r>
            <a:r>
              <a:rPr lang="fa-IR">
                <a:cs typeface="B Zar" panose="00000400000000000000" pitchFamily="2" charset="-78"/>
              </a:rPr>
              <a:t>سؤال قرار گرفته اند، برابر </a:t>
            </a:r>
            <a:r>
              <a:rPr lang="fa-IR" smtClean="0">
                <a:cs typeface="B Zar" panose="00000400000000000000" pitchFamily="2" charset="-78"/>
              </a:rPr>
              <a:t>636/70 بوده </a:t>
            </a:r>
            <a:r>
              <a:rPr lang="fa-IR">
                <a:cs typeface="B Zar" panose="00000400000000000000" pitchFamily="2" charset="-78"/>
              </a:rPr>
              <a:t>و اين مقدار از 792كه مقدار </a:t>
            </a:r>
            <a:r>
              <a:rPr lang="fa-IR" smtClean="0">
                <a:cs typeface="B Zar" panose="00000400000000000000" pitchFamily="2" charset="-78"/>
              </a:rPr>
              <a:t>متوسط اين </a:t>
            </a:r>
            <a:r>
              <a:rPr lang="fa-IR">
                <a:cs typeface="B Zar" panose="00000400000000000000" pitchFamily="2" charset="-78"/>
              </a:rPr>
              <a:t>متغير محاسبه گرديده است، كوچك تر بوده و اين تفاوت بين ميانگين ها </a:t>
            </a:r>
            <a:r>
              <a:rPr lang="fa-IR" smtClean="0">
                <a:cs typeface="B Zar" panose="00000400000000000000" pitchFamily="2" charset="-78"/>
              </a:rPr>
              <a:t>با توجه </a:t>
            </a:r>
            <a:r>
              <a:rPr lang="fa-IR">
                <a:cs typeface="B Zar" panose="00000400000000000000" pitchFamily="2" charset="-78"/>
              </a:rPr>
              <a:t>به سطح معني داري تفاوت در آزمون </a:t>
            </a:r>
            <a:r>
              <a:rPr lang="en-US">
                <a:cs typeface="B Zar" panose="00000400000000000000" pitchFamily="2" charset="-78"/>
              </a:rPr>
              <a:t>t</a:t>
            </a:r>
            <a:r>
              <a:rPr lang="fa-IR">
                <a:cs typeface="B Zar" panose="00000400000000000000" pitchFamily="2" charset="-78"/>
              </a:rPr>
              <a:t>كه </a:t>
            </a:r>
            <a:r>
              <a:rPr lang="fa-IR" smtClean="0">
                <a:cs typeface="B Zar" panose="00000400000000000000" pitchFamily="2" charset="-78"/>
              </a:rPr>
              <a:t>0/000مي </a:t>
            </a:r>
            <a:r>
              <a:rPr lang="fa-IR">
                <a:cs typeface="B Zar" panose="00000400000000000000" pitchFamily="2" charset="-78"/>
              </a:rPr>
              <a:t>باشد، </a:t>
            </a:r>
            <a:r>
              <a:rPr lang="fa-IR" smtClean="0">
                <a:cs typeface="B Zar" panose="00000400000000000000" pitchFamily="2" charset="-78"/>
              </a:rPr>
              <a:t>بنابراين مي </a:t>
            </a:r>
            <a:r>
              <a:rPr lang="fa-IR">
                <a:cs typeface="B Zar" panose="00000400000000000000" pitchFamily="2" charset="-78"/>
              </a:rPr>
              <a:t>توان نتيجه گرفت كه از نظر پاسخگويان ، ميانگين قابليت اجراي برنامه </a:t>
            </a:r>
            <a:r>
              <a:rPr lang="fa-IR" smtClean="0">
                <a:cs typeface="B Zar" panose="00000400000000000000" pitchFamily="2" charset="-78"/>
              </a:rPr>
              <a:t>منطقي نمودن </a:t>
            </a:r>
            <a:r>
              <a:rPr lang="fa-IR">
                <a:cs typeface="B Zar" panose="00000400000000000000" pitchFamily="2" charset="-78"/>
              </a:rPr>
              <a:t>اندازه دولت پايين تر از متوسط مي باشد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56345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آزمون فرضيه </a:t>
            </a:r>
            <a:r>
              <a:rPr lang="fa-IR" b="1" smtClean="0">
                <a:solidFill>
                  <a:srgbClr val="FF0000"/>
                </a:solidFill>
                <a:cs typeface="B Zar" panose="00000400000000000000" pitchFamily="2" charset="-78"/>
              </a:rPr>
              <a:t>1-1</a:t>
            </a:r>
            <a:r>
              <a:rPr lang="fa-IR" smtClean="0">
                <a:solidFill>
                  <a:srgbClr val="FF0000"/>
                </a:solidFill>
                <a:cs typeface="B Zar" panose="00000400000000000000" pitchFamily="2" charset="-78"/>
              </a:rPr>
              <a:t> </a:t>
            </a:r>
            <a:r>
              <a:rPr lang="fa-IR" b="1">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en-US" b="1" smtClean="0">
                <a:cs typeface="B Zar" panose="00000400000000000000" pitchFamily="2" charset="-78"/>
              </a:rPr>
              <a:t>: H1:</a:t>
            </a:r>
            <a:r>
              <a:rPr lang="fa-IR" smtClean="0">
                <a:cs typeface="B Zar" panose="00000400000000000000" pitchFamily="2" charset="-78"/>
              </a:rPr>
              <a:t>ميزان </a:t>
            </a:r>
            <a:r>
              <a:rPr lang="fa-IR">
                <a:cs typeface="B Zar" panose="00000400000000000000" pitchFamily="2" charset="-78"/>
              </a:rPr>
              <a:t>قابليت اجراي برنامه جامع نيروي انساني بخش دولتي در سطح پائين است.</a:t>
            </a:r>
            <a:br>
              <a:rPr lang="fa-IR">
                <a:cs typeface="B Zar" panose="00000400000000000000" pitchFamily="2" charset="-78"/>
              </a:rPr>
            </a:br>
            <a:r>
              <a:rPr lang="en-US" b="1">
                <a:cs typeface="B Zar" panose="00000400000000000000" pitchFamily="2" charset="-78"/>
              </a:rPr>
              <a:t/>
            </a:r>
            <a:br>
              <a:rPr lang="en-US" b="1">
                <a:cs typeface="B Zar" panose="00000400000000000000" pitchFamily="2" charset="-78"/>
              </a:rPr>
            </a:br>
            <a:r>
              <a:rPr lang="en-US" b="1" smtClean="0">
                <a:cs typeface="B Zar" panose="00000400000000000000" pitchFamily="2" charset="-78"/>
              </a:rPr>
              <a:t>H0</a:t>
            </a:r>
            <a:r>
              <a:rPr lang="en-US">
                <a:cs typeface="B Zar" panose="00000400000000000000" pitchFamily="2" charset="-78"/>
              </a:rPr>
              <a:t>: </a:t>
            </a:r>
            <a:r>
              <a:rPr lang="fa-IR" smtClean="0">
                <a:cs typeface="B Zar" panose="00000400000000000000" pitchFamily="2" charset="-78"/>
              </a:rPr>
              <a:t>: ميزان </a:t>
            </a:r>
            <a:r>
              <a:rPr lang="fa-IR">
                <a:cs typeface="B Zar" panose="00000400000000000000" pitchFamily="2" charset="-78"/>
              </a:rPr>
              <a:t>قابليت اجراي برنامه جامع نيروي انساني بخش دولتي در سطح پائين نيست.</a:t>
            </a:r>
            <a:br>
              <a:rPr lang="fa-IR">
                <a:cs typeface="B Zar" panose="00000400000000000000" pitchFamily="2" charset="-78"/>
              </a:rPr>
            </a:br>
            <a:r>
              <a:rPr lang="en-US">
                <a:cs typeface="B Zar" panose="00000400000000000000" pitchFamily="2" charset="-78"/>
              </a:rPr>
              <a:t/>
            </a:r>
            <a:br>
              <a:rPr lang="en-US">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38414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بطوريكه تعداد </a:t>
            </a:r>
            <a:r>
              <a:rPr lang="fa-IR">
                <a:cs typeface="B Zar" panose="00000400000000000000" pitchFamily="2" charset="-78"/>
              </a:rPr>
              <a:t>كاركنان دولت چهار برابر و تعداد </a:t>
            </a:r>
            <a:r>
              <a:rPr lang="fa-IR" smtClean="0">
                <a:cs typeface="B Zar" panose="00000400000000000000" pitchFamily="2" charset="-78"/>
              </a:rPr>
              <a:t>وزارتخانه ها</a:t>
            </a:r>
            <a:r>
              <a:rPr lang="fa-IR">
                <a:cs typeface="B Zar" panose="00000400000000000000" pitchFamily="2" charset="-78"/>
              </a:rPr>
              <a:t>، موسسات و شركتهاي </a:t>
            </a:r>
            <a:r>
              <a:rPr lang="fa-IR" smtClean="0">
                <a:cs typeface="B Zar" panose="00000400000000000000" pitchFamily="2" charset="-78"/>
              </a:rPr>
              <a:t>دولتي بيش </a:t>
            </a:r>
            <a:r>
              <a:rPr lang="fa-IR">
                <a:cs typeface="B Zar" panose="00000400000000000000" pitchFamily="2" charset="-78"/>
              </a:rPr>
              <a:t>از دو برابر و تعداد پست هاي مديريتي طي دو دهه گذشته 60درصد </a:t>
            </a:r>
            <a:r>
              <a:rPr lang="fa-IR" smtClean="0">
                <a:cs typeface="B Zar" panose="00000400000000000000" pitchFamily="2" charset="-78"/>
              </a:rPr>
              <a:t>رشد داشته </a:t>
            </a:r>
            <a:r>
              <a:rPr lang="fa-IR">
                <a:cs typeface="B Zar" panose="00000400000000000000" pitchFamily="2" charset="-78"/>
              </a:rPr>
              <a:t>است. همه اين عوامل باعث گرديده است تا از طرفي ، توان مالي دولت </a:t>
            </a:r>
            <a:r>
              <a:rPr lang="fa-IR" smtClean="0">
                <a:cs typeface="B Zar" panose="00000400000000000000" pitchFamily="2" charset="-78"/>
              </a:rPr>
              <a:t>براي تامين </a:t>
            </a:r>
            <a:r>
              <a:rPr lang="fa-IR">
                <a:cs typeface="B Zar" panose="00000400000000000000" pitchFamily="2" charset="-78"/>
              </a:rPr>
              <a:t>هزينه هاي جاري كاهش يابد و قدرت خريد كاركنان دولت به ميزان </a:t>
            </a:r>
            <a:r>
              <a:rPr lang="fa-IR" smtClean="0">
                <a:cs typeface="B Zar" panose="00000400000000000000" pitchFamily="2" charset="-78"/>
              </a:rPr>
              <a:t>50 درصد </a:t>
            </a:r>
            <a:r>
              <a:rPr lang="fa-IR">
                <a:cs typeface="B Zar" panose="00000400000000000000" pitchFamily="2" charset="-78"/>
              </a:rPr>
              <a:t>نسبت به گذشته تنزل نمايد و از طرفي ديگر كارايي و اثربخشي دستگاهها </a:t>
            </a:r>
            <a:r>
              <a:rPr lang="fa-IR" smtClean="0">
                <a:cs typeface="B Zar" panose="00000400000000000000" pitchFamily="2" charset="-78"/>
              </a:rPr>
              <a:t>و سازمانهاي </a:t>
            </a:r>
            <a:r>
              <a:rPr lang="fa-IR">
                <a:cs typeface="B Zar" panose="00000400000000000000" pitchFamily="2" charset="-78"/>
              </a:rPr>
              <a:t>دولتي رو به افول </a:t>
            </a:r>
            <a:r>
              <a:rPr lang="fa-IR" smtClean="0">
                <a:cs typeface="B Zar" panose="00000400000000000000" pitchFamily="2" charset="-78"/>
              </a:rPr>
              <a:t>گذارد</a:t>
            </a:r>
          </a:p>
          <a:p>
            <a:pPr algn="just"/>
            <a:endParaRPr lang="fa-IR"/>
          </a:p>
        </p:txBody>
      </p:sp>
      <p:sp>
        <p:nvSpPr>
          <p:cNvPr id="4" name="Flowchart: Process 3"/>
          <p:cNvSpPr/>
          <p:nvPr/>
        </p:nvSpPr>
        <p:spPr>
          <a:xfrm>
            <a:off x="3460651" y="4403187"/>
            <a:ext cx="5500469"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تعداد پست هاي مديريتي طي دو دهه گذشته 60درصد رشد داشته است</a:t>
            </a:r>
            <a:endParaRPr lang="fa-IR" sz="2000" b="1">
              <a:solidFill>
                <a:srgbClr val="FF0000"/>
              </a:solidFill>
            </a:endParaRPr>
          </a:p>
        </p:txBody>
      </p:sp>
    </p:spTree>
    <p:extLst>
      <p:ext uri="{BB962C8B-B14F-4D97-AF65-F5344CB8AC3E}">
        <p14:creationId xmlns:p14="http://schemas.microsoft.com/office/powerpoint/2010/main" val="4076924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47309" y="1416677"/>
            <a:ext cx="7934196" cy="4731298"/>
          </a:xfrm>
          <a:prstGeom prst="rect">
            <a:avLst/>
          </a:prstGeom>
        </p:spPr>
      </p:pic>
    </p:spTree>
    <p:extLst>
      <p:ext uri="{BB962C8B-B14F-4D97-AF65-F5344CB8AC3E}">
        <p14:creationId xmlns:p14="http://schemas.microsoft.com/office/powerpoint/2010/main" val="5513336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اينكه ميانگين نگرش پاسخگويان نسبت به قابليت اجراي </a:t>
            </a:r>
            <a:r>
              <a:rPr lang="fa-IR" smtClean="0">
                <a:cs typeface="B Zar" panose="00000400000000000000" pitchFamily="2" charset="-78"/>
              </a:rPr>
              <a:t>برنامه جامع </a:t>
            </a:r>
            <a:r>
              <a:rPr lang="fa-IR">
                <a:cs typeface="B Zar" panose="00000400000000000000" pitchFamily="2" charset="-78"/>
              </a:rPr>
              <a:t>نيروي انساني بخش دولتي بر اساس پرسشنامه 44سؤالي كه جواب </a:t>
            </a:r>
            <a:r>
              <a:rPr lang="fa-IR" smtClean="0">
                <a:cs typeface="B Zar" panose="00000400000000000000" pitchFamily="2" charset="-78"/>
              </a:rPr>
              <a:t>هاي مربوط </a:t>
            </a:r>
            <a:r>
              <a:rPr lang="fa-IR">
                <a:cs typeface="B Zar" panose="00000400000000000000" pitchFamily="2" charset="-78"/>
              </a:rPr>
              <a:t>به هر سؤال در طيف پنج گزينه اي )خيلي كم ، كم ، متوسط ، زياد و </a:t>
            </a:r>
            <a:r>
              <a:rPr lang="fa-IR" smtClean="0">
                <a:cs typeface="B Zar" panose="00000400000000000000" pitchFamily="2" charset="-78"/>
              </a:rPr>
              <a:t>خيلي زياد</a:t>
            </a:r>
            <a:r>
              <a:rPr lang="fa-IR">
                <a:cs typeface="B Zar" panose="00000400000000000000" pitchFamily="2" charset="-78"/>
              </a:rPr>
              <a:t>( مورد سؤال قرار گرفته اند، برابر 102/81بوده و اين مقدار از 132كه </a:t>
            </a:r>
            <a:r>
              <a:rPr lang="fa-IR" smtClean="0">
                <a:cs typeface="B Zar" panose="00000400000000000000" pitchFamily="2" charset="-78"/>
              </a:rPr>
              <a:t>مقدار متوسط </a:t>
            </a:r>
            <a:r>
              <a:rPr lang="fa-IR">
                <a:cs typeface="B Zar" panose="00000400000000000000" pitchFamily="2" charset="-78"/>
              </a:rPr>
              <a:t>اين متغير محاسبه گرديده است،كوچك تر بوده و اين تفاوت بين </a:t>
            </a:r>
            <a:r>
              <a:rPr lang="fa-IR" smtClean="0">
                <a:cs typeface="B Zar" panose="00000400000000000000" pitchFamily="2" charset="-78"/>
              </a:rPr>
              <a:t>ميانگين ها </a:t>
            </a:r>
            <a:r>
              <a:rPr lang="fa-IR">
                <a:cs typeface="B Zar" panose="00000400000000000000" pitchFamily="2" charset="-78"/>
              </a:rPr>
              <a:t>با توجه به سطح معني داري تفاوت در آزمون </a:t>
            </a:r>
            <a:r>
              <a:rPr lang="en-US">
                <a:cs typeface="B Zar" panose="00000400000000000000" pitchFamily="2" charset="-78"/>
              </a:rPr>
              <a:t>t</a:t>
            </a:r>
            <a:r>
              <a:rPr lang="fa-IR">
                <a:cs typeface="B Zar" panose="00000400000000000000" pitchFamily="2" charset="-78"/>
              </a:rPr>
              <a:t>كه </a:t>
            </a:r>
            <a:r>
              <a:rPr lang="fa-IR" smtClean="0">
                <a:cs typeface="B Zar" panose="00000400000000000000" pitchFamily="2" charset="-78"/>
              </a:rPr>
              <a:t>0/000مي </a:t>
            </a:r>
            <a:r>
              <a:rPr lang="fa-IR">
                <a:cs typeface="B Zar" panose="00000400000000000000" pitchFamily="2" charset="-78"/>
              </a:rPr>
              <a:t>باشد، </a:t>
            </a:r>
            <a:r>
              <a:rPr lang="fa-IR" smtClean="0">
                <a:cs typeface="B Zar" panose="00000400000000000000" pitchFamily="2" charset="-78"/>
              </a:rPr>
              <a:t>بنابراين مي </a:t>
            </a:r>
            <a:r>
              <a:rPr lang="fa-IR">
                <a:cs typeface="B Zar" panose="00000400000000000000" pitchFamily="2" charset="-78"/>
              </a:rPr>
              <a:t>توان نتيجه گرفت كه </a:t>
            </a:r>
            <a:r>
              <a:rPr lang="fa-IR">
                <a:solidFill>
                  <a:srgbClr val="FF0000"/>
                </a:solidFill>
                <a:cs typeface="B Zar" panose="00000400000000000000" pitchFamily="2" charset="-78"/>
              </a:rPr>
              <a:t>از نظر پاسخگويان، ميانگين قابليت اجراي برنامه </a:t>
            </a:r>
            <a:r>
              <a:rPr lang="fa-IR" smtClean="0">
                <a:solidFill>
                  <a:srgbClr val="FF0000"/>
                </a:solidFill>
                <a:cs typeface="B Zar" panose="00000400000000000000" pitchFamily="2" charset="-78"/>
              </a:rPr>
              <a:t>جامع نيروي </a:t>
            </a:r>
            <a:r>
              <a:rPr lang="fa-IR">
                <a:solidFill>
                  <a:srgbClr val="FF0000"/>
                </a:solidFill>
                <a:cs typeface="B Zar" panose="00000400000000000000" pitchFamily="2" charset="-78"/>
              </a:rPr>
              <a:t>انساني بخش دولتي پايين تر از متوسط مي باشد </a:t>
            </a:r>
            <a:endParaRPr lang="fa-IR" smtClean="0">
              <a:solidFill>
                <a:srgbClr val="FF0000"/>
              </a:solidFill>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953687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آزمون فرضيه </a:t>
            </a:r>
            <a:r>
              <a:rPr lang="fa-IR" b="1" smtClean="0">
                <a:solidFill>
                  <a:srgbClr val="FF0000"/>
                </a:solidFill>
                <a:cs typeface="B Zar" panose="00000400000000000000" pitchFamily="2" charset="-78"/>
              </a:rPr>
              <a:t>1-2</a:t>
            </a:r>
            <a:r>
              <a:rPr lang="fa-IR" b="1">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cs typeface="B Zar" panose="00000400000000000000" pitchFamily="2" charset="-78"/>
              </a:rPr>
              <a:t>:</a:t>
            </a:r>
            <a:r>
              <a:rPr lang="en-US" b="1" smtClean="0">
                <a:cs typeface="B Zar" panose="00000400000000000000" pitchFamily="2" charset="-78"/>
              </a:rPr>
              <a:t>::H1</a:t>
            </a:r>
            <a:r>
              <a:rPr lang="fa-IR" smtClean="0">
                <a:cs typeface="B Zar" panose="00000400000000000000" pitchFamily="2" charset="-78"/>
              </a:rPr>
              <a:t>ميزان </a:t>
            </a:r>
            <a:r>
              <a:rPr lang="fa-IR">
                <a:cs typeface="B Zar" panose="00000400000000000000" pitchFamily="2" charset="-78"/>
              </a:rPr>
              <a:t>قابليت اجراي برنامه واگذاري سهام ، مديريت ، انحلال و ادغام </a:t>
            </a:r>
            <a:r>
              <a:rPr lang="fa-IR" smtClean="0">
                <a:cs typeface="B Zar" panose="00000400000000000000" pitchFamily="2" charset="-78"/>
              </a:rPr>
              <a:t>شركتهاي دولتي </a:t>
            </a:r>
            <a:r>
              <a:rPr lang="fa-IR">
                <a:cs typeface="B Zar" panose="00000400000000000000" pitchFamily="2" charset="-78"/>
              </a:rPr>
              <a:t>در سطح پائين است. </a:t>
            </a:r>
            <a:endParaRPr lang="fa-IR" smtClean="0">
              <a:cs typeface="B Zar" panose="00000400000000000000" pitchFamily="2" charset="-78"/>
            </a:endParaRPr>
          </a:p>
          <a:p>
            <a:pPr marL="0" indent="0" algn="just">
              <a:buNone/>
            </a:pPr>
            <a:r>
              <a:rPr lang="en-US" b="1">
                <a:cs typeface="B Zar" panose="00000400000000000000" pitchFamily="2" charset="-78"/>
              </a:rPr>
              <a:t/>
            </a:r>
            <a:br>
              <a:rPr lang="en-US" b="1">
                <a:cs typeface="B Zar" panose="00000400000000000000" pitchFamily="2" charset="-78"/>
              </a:rPr>
            </a:br>
            <a:endParaRPr lang="fa-IR" b="1" smtClean="0">
              <a:cs typeface="B Zar" panose="00000400000000000000" pitchFamily="2" charset="-78"/>
            </a:endParaRPr>
          </a:p>
          <a:p>
            <a:pPr algn="just"/>
            <a:r>
              <a:rPr lang="en-US" b="1" smtClean="0">
                <a:cs typeface="B Zar" panose="00000400000000000000" pitchFamily="2" charset="-78"/>
              </a:rPr>
              <a:t>:H2:</a:t>
            </a:r>
            <a:r>
              <a:rPr lang="fa-IR" smtClean="0">
                <a:cs typeface="B Zar" panose="00000400000000000000" pitchFamily="2" charset="-78"/>
              </a:rPr>
              <a:t>ميزان </a:t>
            </a:r>
            <a:r>
              <a:rPr lang="fa-IR">
                <a:cs typeface="B Zar" panose="00000400000000000000" pitchFamily="2" charset="-78"/>
              </a:rPr>
              <a:t>قابليت اجراي برنامه واگذاري سهام ، مديريت ، انحلال و ادغام </a:t>
            </a:r>
            <a:r>
              <a:rPr lang="fa-IR" smtClean="0">
                <a:cs typeface="B Zar" panose="00000400000000000000" pitchFamily="2" charset="-78"/>
              </a:rPr>
              <a:t>شركتهاي دولتي در سطح </a:t>
            </a:r>
            <a:r>
              <a:rPr lang="fa-IR">
                <a:cs typeface="B Zar" panose="00000400000000000000" pitchFamily="2" charset="-78"/>
              </a:rPr>
              <a:t>پائين است. </a:t>
            </a:r>
            <a:endParaRPr lang="fa-IR" smtClean="0">
              <a:cs typeface="B Zar" panose="00000400000000000000" pitchFamily="2" charset="-78"/>
            </a:endParaRPr>
          </a:p>
          <a:p>
            <a:pPr marL="0" indent="0" algn="just">
              <a:buNone/>
            </a:pPr>
            <a:r>
              <a:rPr lang="en-US">
                <a:cs typeface="B Zar" panose="00000400000000000000" pitchFamily="2" charset="-78"/>
              </a:rPr>
              <a:t/>
            </a:r>
            <a:br>
              <a:rPr lang="en-US">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392207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81728" y="2086378"/>
            <a:ext cx="9171104" cy="3177180"/>
          </a:xfrm>
          <a:prstGeom prst="rect">
            <a:avLst/>
          </a:prstGeom>
        </p:spPr>
      </p:pic>
    </p:spTree>
    <p:extLst>
      <p:ext uri="{BB962C8B-B14F-4D97-AF65-F5344CB8AC3E}">
        <p14:creationId xmlns:p14="http://schemas.microsoft.com/office/powerpoint/2010/main" val="3181426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48289" y="2253803"/>
            <a:ext cx="8219524" cy="2914303"/>
          </a:xfrm>
          <a:prstGeom prst="rect">
            <a:avLst/>
          </a:prstGeom>
        </p:spPr>
      </p:pic>
    </p:spTree>
    <p:extLst>
      <p:ext uri="{BB962C8B-B14F-4D97-AF65-F5344CB8AC3E}">
        <p14:creationId xmlns:p14="http://schemas.microsoft.com/office/powerpoint/2010/main" val="30360686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اينكه ميانگين نگرش پاسخگويان نسبت به قابليت اجراي </a:t>
            </a:r>
            <a:r>
              <a:rPr lang="fa-IR" smtClean="0">
                <a:cs typeface="B Zar" panose="00000400000000000000" pitchFamily="2" charset="-78"/>
              </a:rPr>
              <a:t>برنامه واگذاري </a:t>
            </a:r>
            <a:r>
              <a:rPr lang="fa-IR">
                <a:cs typeface="B Zar" panose="00000400000000000000" pitchFamily="2" charset="-78"/>
              </a:rPr>
              <a:t>سهام، مديريت، انحلال و ادغام شركتهاي دولتي بر اساس پرسشنامه </a:t>
            </a:r>
            <a:r>
              <a:rPr lang="fa-IR" smtClean="0">
                <a:cs typeface="B Zar" panose="00000400000000000000" pitchFamily="2" charset="-78"/>
              </a:rPr>
              <a:t>112 سؤالي </a:t>
            </a:r>
            <a:r>
              <a:rPr lang="fa-IR">
                <a:cs typeface="B Zar" panose="00000400000000000000" pitchFamily="2" charset="-78"/>
              </a:rPr>
              <a:t>كه جواب هاي مربوط به هر سؤال در طيف پنج </a:t>
            </a:r>
            <a:r>
              <a:rPr lang="fa-IR" smtClean="0">
                <a:cs typeface="B Zar" panose="00000400000000000000" pitchFamily="2" charset="-78"/>
              </a:rPr>
              <a:t>(گزينه </a:t>
            </a:r>
            <a:r>
              <a:rPr lang="fa-IR">
                <a:cs typeface="B Zar" panose="00000400000000000000" pitchFamily="2" charset="-78"/>
              </a:rPr>
              <a:t>اي خيلي كم ، كم </a:t>
            </a:r>
            <a:r>
              <a:rPr lang="fa-IR" smtClean="0">
                <a:cs typeface="B Zar" panose="00000400000000000000" pitchFamily="2" charset="-78"/>
              </a:rPr>
              <a:t>، متوسط</a:t>
            </a:r>
            <a:r>
              <a:rPr lang="fa-IR">
                <a:cs typeface="B Zar" panose="00000400000000000000" pitchFamily="2" charset="-78"/>
              </a:rPr>
              <a:t>، زياد و خيلي </a:t>
            </a:r>
            <a:r>
              <a:rPr lang="fa-IR" smtClean="0">
                <a:cs typeface="B Zar" panose="00000400000000000000" pitchFamily="2" charset="-78"/>
              </a:rPr>
              <a:t>زياد) </a:t>
            </a:r>
            <a:r>
              <a:rPr lang="fa-IR">
                <a:cs typeface="B Zar" panose="00000400000000000000" pitchFamily="2" charset="-78"/>
              </a:rPr>
              <a:t>مورد سؤال قرار گرفته اند، برابر </a:t>
            </a:r>
            <a:r>
              <a:rPr lang="fa-IR" smtClean="0">
                <a:cs typeface="B Zar" panose="00000400000000000000" pitchFamily="2" charset="-78"/>
              </a:rPr>
              <a:t>270/30 </a:t>
            </a:r>
            <a:r>
              <a:rPr lang="fa-IR" smtClean="0">
                <a:cs typeface="B Zar" panose="00000400000000000000" pitchFamily="2" charset="-78"/>
              </a:rPr>
              <a:t>بوده</a:t>
            </a:r>
            <a:r>
              <a:rPr lang="fa-IR" smtClean="0">
                <a:cs typeface="B Zar" panose="00000400000000000000" pitchFamily="2" charset="-78"/>
              </a:rPr>
              <a:t> </a:t>
            </a:r>
            <a:r>
              <a:rPr lang="fa-IR">
                <a:cs typeface="B Zar" panose="00000400000000000000" pitchFamily="2" charset="-78"/>
              </a:rPr>
              <a:t>و </a:t>
            </a:r>
            <a:r>
              <a:rPr lang="fa-IR" smtClean="0">
                <a:cs typeface="B Zar" panose="00000400000000000000" pitchFamily="2" charset="-78"/>
              </a:rPr>
              <a:t>اين مقدار </a:t>
            </a:r>
            <a:r>
              <a:rPr lang="fa-IR">
                <a:cs typeface="B Zar" panose="00000400000000000000" pitchFamily="2" charset="-78"/>
              </a:rPr>
              <a:t>از 336كه مقدار متوسط اين متغير محاسبه گرديده است، كوچك تر بوده </a:t>
            </a:r>
            <a:r>
              <a:rPr lang="fa-IR" smtClean="0">
                <a:cs typeface="B Zar" panose="00000400000000000000" pitchFamily="2" charset="-78"/>
              </a:rPr>
              <a:t>و اين </a:t>
            </a:r>
            <a:r>
              <a:rPr lang="fa-IR">
                <a:cs typeface="B Zar" panose="00000400000000000000" pitchFamily="2" charset="-78"/>
              </a:rPr>
              <a:t>تفاوت بين ميانگين ها با توجه به سطح معني داري تفاوت در آزمون </a:t>
            </a:r>
            <a:r>
              <a:rPr lang="en-US">
                <a:cs typeface="B Zar" panose="00000400000000000000" pitchFamily="2" charset="-78"/>
              </a:rPr>
              <a:t>t</a:t>
            </a:r>
            <a:r>
              <a:rPr lang="fa-IR" smtClean="0">
                <a:cs typeface="B Zar" panose="00000400000000000000" pitchFamily="2" charset="-78"/>
              </a:rPr>
              <a:t>كه </a:t>
            </a:r>
            <a:r>
              <a:rPr lang="fa-IR" smtClean="0">
                <a:cs typeface="B Zar" panose="00000400000000000000" pitchFamily="2" charset="-78"/>
              </a:rPr>
              <a:t>0/000 مي </a:t>
            </a:r>
            <a:r>
              <a:rPr lang="fa-IR">
                <a:cs typeface="B Zar" panose="00000400000000000000" pitchFamily="2" charset="-78"/>
              </a:rPr>
              <a:t>باشد، بنابراين مي توان نتيجه گرفت كه از نظر پاسخگويان، </a:t>
            </a:r>
            <a:r>
              <a:rPr lang="fa-IR" smtClean="0">
                <a:cs typeface="B Zar" panose="00000400000000000000" pitchFamily="2" charset="-78"/>
              </a:rPr>
              <a:t>ميانگين قابليت </a:t>
            </a:r>
            <a:r>
              <a:rPr lang="fa-IR">
                <a:cs typeface="B Zar" panose="00000400000000000000" pitchFamily="2" charset="-78"/>
              </a:rPr>
              <a:t>اجراي برنامه واگذاري سهام، مديريت، انحلال و ادغام شركتهاي </a:t>
            </a:r>
            <a:r>
              <a:rPr lang="fa-IR" smtClean="0">
                <a:cs typeface="B Zar" panose="00000400000000000000" pitchFamily="2" charset="-78"/>
              </a:rPr>
              <a:t>دولتي پايين </a:t>
            </a:r>
            <a:r>
              <a:rPr lang="fa-IR">
                <a:cs typeface="B Zar" panose="00000400000000000000" pitchFamily="2" charset="-78"/>
              </a:rPr>
              <a:t>تر از متوسط مي باشد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42475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آزمون فرضيه </a:t>
            </a:r>
            <a:r>
              <a:rPr lang="fa-IR" b="1" smtClean="0">
                <a:solidFill>
                  <a:srgbClr val="FF0000"/>
                </a:solidFill>
                <a:cs typeface="B Zar" panose="00000400000000000000" pitchFamily="2" charset="-78"/>
              </a:rPr>
              <a:t>1-3</a:t>
            </a:r>
            <a:r>
              <a:rPr lang="fa-IR" b="1">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en-US" b="1" smtClean="0">
                <a:cs typeface="B Zar" panose="00000400000000000000" pitchFamily="2" charset="-78"/>
              </a:rPr>
              <a:t>: H1</a:t>
            </a:r>
            <a:r>
              <a:rPr lang="fa-IR" smtClean="0">
                <a:cs typeface="B Zar" panose="00000400000000000000" pitchFamily="2" charset="-78"/>
              </a:rPr>
              <a:t>ميزان </a:t>
            </a:r>
            <a:r>
              <a:rPr lang="fa-IR">
                <a:cs typeface="B Zar" panose="00000400000000000000" pitchFamily="2" charset="-78"/>
              </a:rPr>
              <a:t>قابليت اجراي برنامه مشاركت بخش غيردولتي براي انجام خدمات </a:t>
            </a:r>
            <a:r>
              <a:rPr lang="fa-IR" smtClean="0">
                <a:cs typeface="B Zar" panose="00000400000000000000" pitchFamily="2" charset="-78"/>
              </a:rPr>
              <a:t>اجتماعي، فرهنگي </a:t>
            </a:r>
            <a:r>
              <a:rPr lang="fa-IR">
                <a:cs typeface="B Zar" panose="00000400000000000000" pitchFamily="2" charset="-78"/>
              </a:rPr>
              <a:t>، رفاهي و خدماتي در سطح پائين است. </a:t>
            </a:r>
            <a:r>
              <a:rPr lang="en-US" b="1">
                <a:cs typeface="B Zar" panose="00000400000000000000" pitchFamily="2" charset="-78"/>
              </a:rPr>
              <a:t/>
            </a:r>
            <a:br>
              <a:rPr lang="en-US" b="1">
                <a:cs typeface="B Zar" panose="00000400000000000000" pitchFamily="2" charset="-78"/>
              </a:rPr>
            </a:br>
            <a:endParaRPr lang="fa-IR" b="1" smtClean="0">
              <a:cs typeface="B Zar" panose="00000400000000000000" pitchFamily="2" charset="-78"/>
            </a:endParaRPr>
          </a:p>
          <a:p>
            <a:r>
              <a:rPr lang="en-US" b="1" smtClean="0">
                <a:cs typeface="B Zar" panose="00000400000000000000" pitchFamily="2" charset="-78"/>
              </a:rPr>
              <a:t>H2</a:t>
            </a:r>
            <a:r>
              <a:rPr lang="en-US" smtClean="0">
                <a:cs typeface="B Zar" panose="00000400000000000000" pitchFamily="2" charset="-78"/>
              </a:rPr>
              <a:t> </a:t>
            </a:r>
            <a:r>
              <a:rPr lang="fa-IR" smtClean="0">
                <a:cs typeface="B Zar" panose="00000400000000000000" pitchFamily="2" charset="-78"/>
              </a:rPr>
              <a:t>: ميزان </a:t>
            </a:r>
            <a:r>
              <a:rPr lang="fa-IR">
                <a:cs typeface="B Zar" panose="00000400000000000000" pitchFamily="2" charset="-78"/>
              </a:rPr>
              <a:t>قابليت اجراي برنامه مشاركت بخش غيردولتي براي انجام خدمات اجتماعي </a:t>
            </a:r>
            <a:r>
              <a:rPr lang="fa-IR" smtClean="0">
                <a:cs typeface="B Zar" panose="00000400000000000000" pitchFamily="2" charset="-78"/>
              </a:rPr>
              <a:t>، فرهنگي </a:t>
            </a:r>
            <a:r>
              <a:rPr lang="fa-IR">
                <a:cs typeface="B Zar" panose="00000400000000000000" pitchFamily="2" charset="-78"/>
              </a:rPr>
              <a:t>، رفاهي و خدماتي در سطح پائين نيست. </a:t>
            </a:r>
            <a:r>
              <a:rPr lang="en-US">
                <a:cs typeface="B Zar" panose="00000400000000000000" pitchFamily="2" charset="-78"/>
              </a:rPr>
              <a:t/>
            </a:r>
            <a:br>
              <a:rPr lang="en-US">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298758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75226" y="2686930"/>
            <a:ext cx="9227883" cy="1859048"/>
          </a:xfrm>
          <a:prstGeom prst="rect">
            <a:avLst/>
          </a:prstGeom>
        </p:spPr>
      </p:pic>
    </p:spTree>
    <p:extLst>
      <p:ext uri="{BB962C8B-B14F-4D97-AF65-F5344CB8AC3E}">
        <p14:creationId xmlns:p14="http://schemas.microsoft.com/office/powerpoint/2010/main" val="2669766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14478" y="2489981"/>
            <a:ext cx="7346250" cy="2800191"/>
          </a:xfrm>
          <a:prstGeom prst="rect">
            <a:avLst/>
          </a:prstGeom>
        </p:spPr>
      </p:pic>
    </p:spTree>
    <p:extLst>
      <p:ext uri="{BB962C8B-B14F-4D97-AF65-F5344CB8AC3E}">
        <p14:creationId xmlns:p14="http://schemas.microsoft.com/office/powerpoint/2010/main" val="31761224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اينكه ميانگين نگرش پاسخگويان نسبت به قابليت اجراي </a:t>
            </a:r>
            <a:r>
              <a:rPr lang="fa-IR" smtClean="0">
                <a:cs typeface="B Zar" panose="00000400000000000000" pitchFamily="2" charset="-78"/>
              </a:rPr>
              <a:t>برنامه جامع </a:t>
            </a:r>
            <a:r>
              <a:rPr lang="fa-IR">
                <a:cs typeface="B Zar" panose="00000400000000000000" pitchFamily="2" charset="-78"/>
              </a:rPr>
              <a:t>نيروي انساني بخش دولتي بر اساس پرسشنامه 88سؤالي كه جواب </a:t>
            </a:r>
            <a:r>
              <a:rPr lang="fa-IR" smtClean="0">
                <a:cs typeface="B Zar" panose="00000400000000000000" pitchFamily="2" charset="-78"/>
              </a:rPr>
              <a:t>هاي مربوط </a:t>
            </a:r>
            <a:r>
              <a:rPr lang="fa-IR">
                <a:cs typeface="B Zar" panose="00000400000000000000" pitchFamily="2" charset="-78"/>
              </a:rPr>
              <a:t>به هر سؤال در طيف پنج گزينه اي )خيلي كم ، كم ، متوسط ، زياد و </a:t>
            </a:r>
            <a:r>
              <a:rPr lang="fa-IR" smtClean="0">
                <a:cs typeface="B Zar" panose="00000400000000000000" pitchFamily="2" charset="-78"/>
              </a:rPr>
              <a:t>خيلي زياد</a:t>
            </a:r>
            <a:r>
              <a:rPr lang="fa-IR">
                <a:cs typeface="B Zar" panose="00000400000000000000" pitchFamily="2" charset="-78"/>
              </a:rPr>
              <a:t>( مورد سؤال قرار گرفته اند، برابر 213/37بوده و اين مقدار از 264كه </a:t>
            </a:r>
            <a:r>
              <a:rPr lang="fa-IR" smtClean="0">
                <a:cs typeface="B Zar" panose="00000400000000000000" pitchFamily="2" charset="-78"/>
              </a:rPr>
              <a:t>مقدار متوسط </a:t>
            </a:r>
            <a:r>
              <a:rPr lang="fa-IR">
                <a:cs typeface="B Zar" panose="00000400000000000000" pitchFamily="2" charset="-78"/>
              </a:rPr>
              <a:t>اين متغير محاسبه گرديده است، كوچك تر بوده و اين تفاوت بين </a:t>
            </a:r>
            <a:r>
              <a:rPr lang="fa-IR" smtClean="0">
                <a:cs typeface="B Zar" panose="00000400000000000000" pitchFamily="2" charset="-78"/>
              </a:rPr>
              <a:t>ميانگين ها </a:t>
            </a:r>
            <a:r>
              <a:rPr lang="fa-IR">
                <a:cs typeface="B Zar" panose="00000400000000000000" pitchFamily="2" charset="-78"/>
              </a:rPr>
              <a:t>با توجه به سطح معني داري تفاوت در آزمون </a:t>
            </a:r>
            <a:r>
              <a:rPr lang="en-US">
                <a:cs typeface="B Zar" panose="00000400000000000000" pitchFamily="2" charset="-78"/>
              </a:rPr>
              <a:t>t</a:t>
            </a:r>
            <a:r>
              <a:rPr lang="fa-IR">
                <a:cs typeface="B Zar" panose="00000400000000000000" pitchFamily="2" charset="-78"/>
              </a:rPr>
              <a:t>كه </a:t>
            </a:r>
            <a:r>
              <a:rPr lang="fa-IR" smtClean="0">
                <a:cs typeface="B Zar" panose="00000400000000000000" pitchFamily="2" charset="-78"/>
              </a:rPr>
              <a:t>0/000مي </a:t>
            </a:r>
            <a:r>
              <a:rPr lang="fa-IR">
                <a:cs typeface="B Zar" panose="00000400000000000000" pitchFamily="2" charset="-78"/>
              </a:rPr>
              <a:t>باشد، </a:t>
            </a:r>
            <a:r>
              <a:rPr lang="fa-IR" smtClean="0">
                <a:cs typeface="B Zar" panose="00000400000000000000" pitchFamily="2" charset="-78"/>
              </a:rPr>
              <a:t>بنابراين مي </a:t>
            </a:r>
            <a:r>
              <a:rPr lang="fa-IR">
                <a:cs typeface="B Zar" panose="00000400000000000000" pitchFamily="2" charset="-78"/>
              </a:rPr>
              <a:t>توان نتيجه گرفت كه از نظر پاسخگويان، ميانگين قابليت اجراي </a:t>
            </a:r>
            <a:r>
              <a:rPr lang="fa-IR" smtClean="0">
                <a:cs typeface="B Zar" panose="00000400000000000000" pitchFamily="2" charset="-78"/>
              </a:rPr>
              <a:t>برنامه مشاركت </a:t>
            </a:r>
            <a:r>
              <a:rPr lang="fa-IR">
                <a:cs typeface="B Zar" panose="00000400000000000000" pitchFamily="2" charset="-78"/>
              </a:rPr>
              <a:t>بخش غيردولتي براي انجام خدمات اجتماعي، فرهنگي، رفاهي </a:t>
            </a:r>
            <a:r>
              <a:rPr lang="fa-IR" smtClean="0">
                <a:cs typeface="B Zar" panose="00000400000000000000" pitchFamily="2" charset="-78"/>
              </a:rPr>
              <a:t>و دماتي </a:t>
            </a:r>
            <a:r>
              <a:rPr lang="fa-IR">
                <a:cs typeface="B Zar" panose="00000400000000000000" pitchFamily="2" charset="-78"/>
              </a:rPr>
              <a:t>پايين تر از متوسط مي باشد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2681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بسياري ناكارآمدي مديريتي در دستگاههاي اجرايي، بالا بودن بودجه و عدم تحقق برنامه هاي اصلاحي در حوزه اقتصاد را </a:t>
            </a:r>
            <a:r>
              <a:rPr lang="fa-IR" smtClean="0">
                <a:cs typeface="B Zar" panose="00000400000000000000" pitchFamily="2" charset="-78"/>
              </a:rPr>
              <a:t>با اين </a:t>
            </a:r>
            <a:r>
              <a:rPr lang="fa-IR">
                <a:cs typeface="B Zar" panose="00000400000000000000" pitchFamily="2" charset="-78"/>
              </a:rPr>
              <a:t>موضوع مرتبط مي دانند </a:t>
            </a:r>
            <a:r>
              <a:rPr lang="fa-IR" smtClean="0">
                <a:cs typeface="B Zar" panose="00000400000000000000" pitchFamily="2" charset="-78"/>
              </a:rPr>
              <a:t>(معاونت </a:t>
            </a:r>
            <a:r>
              <a:rPr lang="fa-IR">
                <a:cs typeface="B Zar" panose="00000400000000000000" pitchFamily="2" charset="-78"/>
              </a:rPr>
              <a:t>توسعه مديريت و سرمايه انساني </a:t>
            </a:r>
            <a:r>
              <a:rPr lang="fa-IR" smtClean="0">
                <a:cs typeface="B Zar" panose="00000400000000000000" pitchFamily="2" charset="-78"/>
              </a:rPr>
              <a:t>سازمان مديريت </a:t>
            </a:r>
            <a:r>
              <a:rPr lang="fa-IR">
                <a:cs typeface="B Zar" panose="00000400000000000000" pitchFamily="2" charset="-78"/>
              </a:rPr>
              <a:t>و برنامه ريزي ، </a:t>
            </a:r>
            <a:r>
              <a:rPr lang="fa-IR" smtClean="0">
                <a:cs typeface="B Zar" panose="00000400000000000000" pitchFamily="2" charset="-78"/>
              </a:rPr>
              <a:t>1383- 10-9) </a:t>
            </a:r>
            <a:r>
              <a:rPr lang="fa-IR">
                <a:cs typeface="B Zar" panose="00000400000000000000" pitchFamily="2" charset="-78"/>
              </a:rPr>
              <a:t> </a:t>
            </a:r>
            <a:r>
              <a:rPr lang="fa-IR" smtClean="0">
                <a:cs typeface="B Zar" panose="00000400000000000000" pitchFamily="2" charset="-78"/>
              </a:rPr>
              <a:t>با </a:t>
            </a:r>
            <a:r>
              <a:rPr lang="fa-IR">
                <a:cs typeface="B Zar" panose="00000400000000000000" pitchFamily="2" charset="-78"/>
              </a:rPr>
              <a:t>توجه به وضعيت حاكم ، تحول نظام اداري ايران از جمله موضوعات </a:t>
            </a:r>
            <a:r>
              <a:rPr lang="fa-IR" smtClean="0">
                <a:cs typeface="B Zar" panose="00000400000000000000" pitchFamily="2" charset="-78"/>
              </a:rPr>
              <a:t>مهمي است </a:t>
            </a:r>
            <a:r>
              <a:rPr lang="fa-IR">
                <a:cs typeface="B Zar" panose="00000400000000000000" pitchFamily="2" charset="-78"/>
              </a:rPr>
              <a:t>كه در سالهاي اخير ، ضرورت آن بيش از هر زمان ديگري احساس و </a:t>
            </a:r>
            <a:r>
              <a:rPr lang="fa-IR" smtClean="0">
                <a:cs typeface="B Zar" panose="00000400000000000000" pitchFamily="2" charset="-78"/>
              </a:rPr>
              <a:t>مورد امعان </a:t>
            </a:r>
            <a:r>
              <a:rPr lang="fa-IR">
                <a:cs typeface="B Zar" panose="00000400000000000000" pitchFamily="2" charset="-78"/>
              </a:rPr>
              <a:t>نظر قرار گرفته است.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3845168" y="4501662"/>
            <a:ext cx="4501663" cy="1434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ناكارآمدي مديريتي در دستگاههاي اجرايي، بالا بودن بودجه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 </a:t>
            </a:r>
            <a:r>
              <a:rPr lang="fa-IR" sz="2000" b="1">
                <a:solidFill>
                  <a:srgbClr val="FF0000"/>
                </a:solidFill>
                <a:cs typeface="B Zar" panose="00000400000000000000" pitchFamily="2" charset="-78"/>
              </a:rPr>
              <a:t>عدم تحقق برنامه هاي اصلاحي در حوزه اقتصاد</a:t>
            </a:r>
            <a:endParaRPr lang="fa-IR" sz="2000" b="1">
              <a:solidFill>
                <a:srgbClr val="FF0000"/>
              </a:solidFill>
            </a:endParaRPr>
          </a:p>
        </p:txBody>
      </p:sp>
    </p:spTree>
    <p:extLst>
      <p:ext uri="{BB962C8B-B14F-4D97-AF65-F5344CB8AC3E}">
        <p14:creationId xmlns:p14="http://schemas.microsoft.com/office/powerpoint/2010/main" val="26425493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آزمون فرضيه 1-4: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en-US" b="1" smtClean="0">
                <a:cs typeface="B Zar" panose="00000400000000000000" pitchFamily="2" charset="-78"/>
              </a:rPr>
              <a:t>:H1</a:t>
            </a:r>
            <a:r>
              <a:rPr lang="fa-IR" smtClean="0">
                <a:cs typeface="B Zar" panose="00000400000000000000" pitchFamily="2" charset="-78"/>
              </a:rPr>
              <a:t>ميزان </a:t>
            </a:r>
            <a:r>
              <a:rPr lang="fa-IR">
                <a:cs typeface="B Zar" panose="00000400000000000000" pitchFamily="2" charset="-78"/>
              </a:rPr>
              <a:t>قابليت اجراي برنامه اصلاح ساختار و تشكيلات دستگاههاي اجرايي </a:t>
            </a:r>
            <a:r>
              <a:rPr lang="fa-IR" smtClean="0">
                <a:cs typeface="B Zar" panose="00000400000000000000" pitchFamily="2" charset="-78"/>
              </a:rPr>
              <a:t>در سطح </a:t>
            </a:r>
            <a:r>
              <a:rPr lang="fa-IR">
                <a:cs typeface="B Zar" panose="00000400000000000000" pitchFamily="2" charset="-78"/>
              </a:rPr>
              <a:t>پائين است. </a:t>
            </a:r>
            <a:r>
              <a:rPr lang="en-US" b="1">
                <a:cs typeface="B Zar" panose="00000400000000000000" pitchFamily="2" charset="-78"/>
              </a:rPr>
              <a:t/>
            </a:r>
            <a:br>
              <a:rPr lang="en-US" b="1">
                <a:cs typeface="B Zar" panose="00000400000000000000" pitchFamily="2" charset="-78"/>
              </a:rPr>
            </a:br>
            <a:endParaRPr lang="fa-IR" b="1" smtClean="0">
              <a:cs typeface="B Zar" panose="00000400000000000000" pitchFamily="2" charset="-78"/>
            </a:endParaRPr>
          </a:p>
          <a:p>
            <a:r>
              <a:rPr lang="en-US" b="1" smtClean="0">
                <a:cs typeface="B Zar" panose="00000400000000000000" pitchFamily="2" charset="-78"/>
              </a:rPr>
              <a:t>H2</a:t>
            </a:r>
            <a:r>
              <a:rPr lang="en-US" smtClean="0">
                <a:cs typeface="B Zar" panose="00000400000000000000" pitchFamily="2" charset="-78"/>
              </a:rPr>
              <a:t> </a:t>
            </a:r>
            <a:r>
              <a:rPr lang="fa-IR" smtClean="0">
                <a:cs typeface="B Zar" panose="00000400000000000000" pitchFamily="2" charset="-78"/>
              </a:rPr>
              <a:t>: ميزان </a:t>
            </a:r>
            <a:r>
              <a:rPr lang="fa-IR">
                <a:cs typeface="B Zar" panose="00000400000000000000" pitchFamily="2" charset="-78"/>
              </a:rPr>
              <a:t>قابليت اجراي برنامه اصلاح ساختار و تشكيلات دستگاههاي اجرايي </a:t>
            </a:r>
            <a:r>
              <a:rPr lang="fa-IR" smtClean="0">
                <a:cs typeface="B Zar" panose="00000400000000000000" pitchFamily="2" charset="-78"/>
              </a:rPr>
              <a:t>در سطح </a:t>
            </a:r>
            <a:r>
              <a:rPr lang="fa-IR">
                <a:cs typeface="B Zar" panose="00000400000000000000" pitchFamily="2" charset="-78"/>
              </a:rPr>
              <a:t>پائين نيست. </a:t>
            </a:r>
            <a:r>
              <a:rPr lang="en-US">
                <a:cs typeface="B Zar" panose="00000400000000000000" pitchFamily="2" charset="-78"/>
              </a:rPr>
              <a:t/>
            </a:r>
            <a:br>
              <a:rPr lang="en-US">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88461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64566" y="365125"/>
            <a:ext cx="9702875" cy="5811838"/>
          </a:xfrm>
          <a:prstGeom prst="rect">
            <a:avLst/>
          </a:prstGeom>
        </p:spPr>
      </p:pic>
    </p:spTree>
    <p:extLst>
      <p:ext uri="{BB962C8B-B14F-4D97-AF65-F5344CB8AC3E}">
        <p14:creationId xmlns:p14="http://schemas.microsoft.com/office/powerpoint/2010/main" val="814617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اينكه ميانگين نگرش پاسخگويان نسبت به قابليت اجراي </a:t>
            </a:r>
            <a:r>
              <a:rPr lang="fa-IR" smtClean="0">
                <a:cs typeface="B Zar" panose="00000400000000000000" pitchFamily="2" charset="-78"/>
              </a:rPr>
              <a:t>برنامه اصلاح </a:t>
            </a:r>
            <a:r>
              <a:rPr lang="fa-IR">
                <a:cs typeface="B Zar" panose="00000400000000000000" pitchFamily="2" charset="-78"/>
              </a:rPr>
              <a:t>ساختار و تشكيلات دستگاههاي اجرايي بر اساس پرسشنامه 20سؤالي </a:t>
            </a:r>
            <a:r>
              <a:rPr lang="fa-IR" smtClean="0">
                <a:cs typeface="B Zar" panose="00000400000000000000" pitchFamily="2" charset="-78"/>
              </a:rPr>
              <a:t>كه جواب </a:t>
            </a:r>
            <a:r>
              <a:rPr lang="fa-IR">
                <a:cs typeface="B Zar" panose="00000400000000000000" pitchFamily="2" charset="-78"/>
              </a:rPr>
              <a:t>هاي مربوط به هر سؤال در طيف پنج گزينه اي )خيلي كم، كم، </a:t>
            </a:r>
            <a:r>
              <a:rPr lang="fa-IR" smtClean="0">
                <a:cs typeface="B Zar" panose="00000400000000000000" pitchFamily="2" charset="-78"/>
              </a:rPr>
              <a:t>متوسط، زياد </a:t>
            </a:r>
            <a:r>
              <a:rPr lang="fa-IR">
                <a:cs typeface="B Zar" panose="00000400000000000000" pitchFamily="2" charset="-78"/>
              </a:rPr>
              <a:t>و خيلي زياد( مورد سؤال قرار گرفته اند، برابر 50/21بوده و اين مقدار از </a:t>
            </a:r>
            <a:r>
              <a:rPr lang="fa-IR" smtClean="0">
                <a:cs typeface="B Zar" panose="00000400000000000000" pitchFamily="2" charset="-78"/>
              </a:rPr>
              <a:t>60 كه </a:t>
            </a:r>
            <a:r>
              <a:rPr lang="fa-IR">
                <a:cs typeface="B Zar" panose="00000400000000000000" pitchFamily="2" charset="-78"/>
              </a:rPr>
              <a:t>مقدار متوسط اين متغير محاسبه گرديده است ، كوچك تر بوده و اين </a:t>
            </a:r>
            <a:r>
              <a:rPr lang="fa-IR" smtClean="0">
                <a:cs typeface="B Zar" panose="00000400000000000000" pitchFamily="2" charset="-78"/>
              </a:rPr>
              <a:t>تفاوت بين </a:t>
            </a:r>
            <a:r>
              <a:rPr lang="fa-IR">
                <a:cs typeface="B Zar" panose="00000400000000000000" pitchFamily="2" charset="-78"/>
              </a:rPr>
              <a:t>ميانگينها با توجه به سطح معنيداري تفاوت در آزمون </a:t>
            </a:r>
            <a:r>
              <a:rPr lang="en-US">
                <a:cs typeface="B Zar" panose="00000400000000000000" pitchFamily="2" charset="-78"/>
              </a:rPr>
              <a:t>t</a:t>
            </a:r>
            <a:r>
              <a:rPr lang="fa-IR">
                <a:cs typeface="B Zar" panose="00000400000000000000" pitchFamily="2" charset="-78"/>
              </a:rPr>
              <a:t>كه </a:t>
            </a:r>
            <a:r>
              <a:rPr lang="fa-IR" smtClean="0">
                <a:cs typeface="B Zar" panose="00000400000000000000" pitchFamily="2" charset="-78"/>
              </a:rPr>
              <a:t>0/000مي </a:t>
            </a:r>
            <a:r>
              <a:rPr lang="fa-IR" smtClean="0">
                <a:cs typeface="B Zar" panose="00000400000000000000" pitchFamily="2" charset="-78"/>
              </a:rPr>
              <a:t>باشد، بنابراين </a:t>
            </a:r>
            <a:r>
              <a:rPr lang="fa-IR">
                <a:cs typeface="B Zar" panose="00000400000000000000" pitchFamily="2" charset="-78"/>
              </a:rPr>
              <a:t>مي توان نتيجه گرفت كه </a:t>
            </a:r>
            <a:r>
              <a:rPr lang="fa-IR">
                <a:solidFill>
                  <a:srgbClr val="FF0000"/>
                </a:solidFill>
                <a:cs typeface="B Zar" panose="00000400000000000000" pitchFamily="2" charset="-78"/>
              </a:rPr>
              <a:t>از نظر پاسخگويان ، ميانگين قابليت اجراي </a:t>
            </a:r>
            <a:r>
              <a:rPr lang="fa-IR" smtClean="0">
                <a:solidFill>
                  <a:srgbClr val="FF0000"/>
                </a:solidFill>
                <a:cs typeface="B Zar" panose="00000400000000000000" pitchFamily="2" charset="-78"/>
              </a:rPr>
              <a:t>برنامه اصلاح </a:t>
            </a:r>
            <a:r>
              <a:rPr lang="fa-IR">
                <a:solidFill>
                  <a:srgbClr val="FF0000"/>
                </a:solidFill>
                <a:cs typeface="B Zar" panose="00000400000000000000" pitchFamily="2" charset="-78"/>
              </a:rPr>
              <a:t>ساختار و تشكيلات دستگاههاي اجرايي پايين تر از متوسط مي باشد </a:t>
            </a:r>
            <a:endParaRPr lang="fa-IR" smtClean="0">
              <a:solidFill>
                <a:srgbClr val="FF0000"/>
              </a:solidFill>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977352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آزمون فرضيه </a:t>
            </a:r>
            <a:r>
              <a:rPr lang="fa-IR" b="1" smtClean="0">
                <a:solidFill>
                  <a:srgbClr val="FF0000"/>
                </a:solidFill>
                <a:cs typeface="B Zar" panose="00000400000000000000" pitchFamily="2" charset="-78"/>
              </a:rPr>
              <a:t>2</a:t>
            </a:r>
            <a:r>
              <a:rPr lang="fa-IR" b="1">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براي </a:t>
            </a:r>
            <a:r>
              <a:rPr lang="fa-IR">
                <a:cs typeface="B Zar" panose="00000400000000000000" pitchFamily="2" charset="-78"/>
              </a:rPr>
              <a:t>تعيين تفاوت قابليت اجراي برنامه هاي چهارگانه برنامه منطقي </a:t>
            </a:r>
            <a:r>
              <a:rPr lang="fa-IR" smtClean="0">
                <a:cs typeface="B Zar" panose="00000400000000000000" pitchFamily="2" charset="-78"/>
              </a:rPr>
              <a:t>نمودن اندازه </a:t>
            </a:r>
            <a:r>
              <a:rPr lang="fa-IR">
                <a:cs typeface="B Zar" panose="00000400000000000000" pitchFamily="2" charset="-78"/>
              </a:rPr>
              <a:t>دولت به منظور رتبه بندي از آزمون فريدمن استفاده شد و نتايج حاصل </a:t>
            </a:r>
            <a:r>
              <a:rPr lang="fa-IR" smtClean="0">
                <a:cs typeface="B Zar" panose="00000400000000000000" pitchFamily="2" charset="-78"/>
              </a:rPr>
              <a:t>در جدول </a:t>
            </a:r>
            <a:r>
              <a:rPr lang="fa-IR">
                <a:cs typeface="B Zar" panose="00000400000000000000" pitchFamily="2" charset="-78"/>
              </a:rPr>
              <a:t>شماره </a:t>
            </a:r>
            <a:r>
              <a:rPr lang="fa-IR" smtClean="0">
                <a:cs typeface="B Zar" panose="00000400000000000000" pitchFamily="2" charset="-78"/>
              </a:rPr>
              <a:t> </a:t>
            </a:r>
            <a:r>
              <a:rPr lang="fa-IR">
                <a:cs typeface="B Zar" panose="00000400000000000000" pitchFamily="2" charset="-78"/>
              </a:rPr>
              <a:t>12آمده </a:t>
            </a:r>
            <a:r>
              <a:rPr lang="fa-IR" smtClean="0">
                <a:cs typeface="B Zar" panose="00000400000000000000" pitchFamily="2" charset="-78"/>
              </a:rPr>
              <a:t>است </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87189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619887" y="2349305"/>
            <a:ext cx="7647521" cy="3040441"/>
          </a:xfrm>
          <a:prstGeom prst="rect">
            <a:avLst/>
          </a:prstGeom>
        </p:spPr>
      </p:pic>
    </p:spTree>
    <p:extLst>
      <p:ext uri="{BB962C8B-B14F-4D97-AF65-F5344CB8AC3E}">
        <p14:creationId xmlns:p14="http://schemas.microsoft.com/office/powerpoint/2010/main" val="4094880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چنانكه در جدول شماره 12ملاحظه مي گردد، سطح معني داري </a:t>
            </a:r>
            <a:r>
              <a:rPr lang="fa-IR" smtClean="0">
                <a:cs typeface="B Zar" panose="00000400000000000000" pitchFamily="2" charset="-78"/>
              </a:rPr>
              <a:t>آزمون فريدمن </a:t>
            </a:r>
            <a:r>
              <a:rPr lang="fa-IR">
                <a:cs typeface="B Zar" panose="00000400000000000000" pitchFamily="2" charset="-78"/>
              </a:rPr>
              <a:t>انجام شده كه برابر </a:t>
            </a:r>
            <a:r>
              <a:rPr lang="fa-IR" smtClean="0">
                <a:cs typeface="B Zar" panose="00000400000000000000" pitchFamily="2" charset="-78"/>
              </a:rPr>
              <a:t>0/378مي </a:t>
            </a:r>
            <a:r>
              <a:rPr lang="fa-IR">
                <a:cs typeface="B Zar" panose="00000400000000000000" pitchFamily="2" charset="-78"/>
              </a:rPr>
              <a:t>باشد از </a:t>
            </a:r>
            <a:r>
              <a:rPr lang="fa-IR" smtClean="0">
                <a:cs typeface="B Zar" panose="00000400000000000000" pitchFamily="2" charset="-78"/>
              </a:rPr>
              <a:t>0/05 بزرگتر </a:t>
            </a:r>
            <a:r>
              <a:rPr lang="fa-IR">
                <a:cs typeface="B Zar" panose="00000400000000000000" pitchFamily="2" charset="-78"/>
              </a:rPr>
              <a:t>مي باشد، و </a:t>
            </a:r>
            <a:r>
              <a:rPr lang="el-GR">
                <a:cs typeface="B Zar" panose="00000400000000000000" pitchFamily="2" charset="-78"/>
              </a:rPr>
              <a:t>χ 2</a:t>
            </a:r>
            <a:r>
              <a:rPr lang="fa-IR" smtClean="0">
                <a:cs typeface="B Zar" panose="00000400000000000000" pitchFamily="2" charset="-78"/>
              </a:rPr>
              <a:t>محاسبه شده </a:t>
            </a:r>
            <a:r>
              <a:rPr lang="fa-IR">
                <a:cs typeface="B Zar" panose="00000400000000000000" pitchFamily="2" charset="-78"/>
              </a:rPr>
              <a:t>با درجه آزادي 3كه برابر </a:t>
            </a:r>
            <a:r>
              <a:rPr lang="fa-IR" smtClean="0">
                <a:cs typeface="B Zar" panose="00000400000000000000" pitchFamily="2" charset="-78"/>
              </a:rPr>
              <a:t>3/090 است </a:t>
            </a:r>
            <a:r>
              <a:rPr lang="fa-IR">
                <a:cs typeface="B Zar" panose="00000400000000000000" pitchFamily="2" charset="-78"/>
              </a:rPr>
              <a:t>از مقدار بحراني </a:t>
            </a:r>
            <a:r>
              <a:rPr lang="fa-IR" smtClean="0">
                <a:cs typeface="B Zar" panose="00000400000000000000" pitchFamily="2" charset="-78"/>
              </a:rPr>
              <a:t>(7/81) </a:t>
            </a:r>
            <a:r>
              <a:rPr lang="el-GR">
                <a:cs typeface="B Zar" panose="00000400000000000000" pitchFamily="2" charset="-78"/>
              </a:rPr>
              <a:t>χ 2</a:t>
            </a:r>
            <a:r>
              <a:rPr lang="fa-IR" smtClean="0">
                <a:cs typeface="B Zar" panose="00000400000000000000" pitchFamily="2" charset="-78"/>
              </a:rPr>
              <a:t>كوچكتر مي </a:t>
            </a:r>
            <a:r>
              <a:rPr lang="fa-IR">
                <a:cs typeface="B Zar" panose="00000400000000000000" pitchFamily="2" charset="-78"/>
              </a:rPr>
              <a:t>باشد. لذا بين برنامه هاي چهارگانه برنامه منطقي نمودن اندازه دولت </a:t>
            </a:r>
            <a:r>
              <a:rPr lang="fa-IR" smtClean="0">
                <a:cs typeface="B Zar" panose="00000400000000000000" pitchFamily="2" charset="-78"/>
              </a:rPr>
              <a:t>ازنظر قابليت </a:t>
            </a:r>
            <a:r>
              <a:rPr lang="fa-IR">
                <a:cs typeface="B Zar" panose="00000400000000000000" pitchFamily="2" charset="-78"/>
              </a:rPr>
              <a:t>اجرا تفاوت معني داري وجود ندارد، </a:t>
            </a:r>
            <a:r>
              <a:rPr lang="fa-IR" smtClean="0">
                <a:cs typeface="B Zar" panose="00000400000000000000" pitchFamily="2" charset="-78"/>
              </a:rPr>
              <a:t>و نمي </a:t>
            </a:r>
            <a:r>
              <a:rPr lang="fa-IR">
                <a:cs typeface="B Zar" panose="00000400000000000000" pitchFamily="2" charset="-78"/>
              </a:rPr>
              <a:t>توان برنامه هاي </a:t>
            </a:r>
            <a:r>
              <a:rPr lang="fa-IR" smtClean="0">
                <a:cs typeface="B Zar" panose="00000400000000000000" pitchFamily="2" charset="-78"/>
              </a:rPr>
              <a:t>چهارگانه مذكور </a:t>
            </a:r>
            <a:r>
              <a:rPr lang="fa-IR">
                <a:cs typeface="B Zar" panose="00000400000000000000" pitchFamily="2" charset="-78"/>
              </a:rPr>
              <a:t>را از نظر قابليت اجرا رتبه بندي كرد. و ميزان قابليت اجراي آنها تقريباً</a:t>
            </a:r>
            <a:br>
              <a:rPr lang="fa-IR">
                <a:cs typeface="B Zar" panose="00000400000000000000" pitchFamily="2" charset="-78"/>
              </a:rPr>
            </a:br>
            <a:r>
              <a:rPr lang="fa-IR">
                <a:cs typeface="B Zar" panose="00000400000000000000" pitchFamily="2" charset="-78"/>
              </a:rPr>
              <a:t>يكسان است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134054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آزمون فرضيه هاي سوم، چهارم، پنجم و ششم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براي </a:t>
            </a:r>
            <a:r>
              <a:rPr lang="fa-IR">
                <a:cs typeface="B Zar" panose="00000400000000000000" pitchFamily="2" charset="-78"/>
              </a:rPr>
              <a:t>آزمون فرضيه هاي سوم، چهارم، پنجم و ششم تحقيق و بررسي اين </a:t>
            </a:r>
            <a:r>
              <a:rPr lang="fa-IR" smtClean="0">
                <a:cs typeface="B Zar" panose="00000400000000000000" pitchFamily="2" charset="-78"/>
              </a:rPr>
              <a:t>كه تاثير </a:t>
            </a:r>
            <a:r>
              <a:rPr lang="fa-IR">
                <a:cs typeface="B Zar" panose="00000400000000000000" pitchFamily="2" charset="-78"/>
              </a:rPr>
              <a:t>متغيرهاي چهارگانه اثرگذار بر قابليت اجراي پائين برنامه منطقي نمودن </a:t>
            </a:r>
            <a:r>
              <a:rPr lang="fa-IR" smtClean="0">
                <a:cs typeface="B Zar" panose="00000400000000000000" pitchFamily="2" charset="-78"/>
              </a:rPr>
              <a:t>اندازه دولت </a:t>
            </a:r>
            <a:r>
              <a:rPr lang="fa-IR">
                <a:cs typeface="B Zar" panose="00000400000000000000" pitchFamily="2" charset="-78"/>
              </a:rPr>
              <a:t>شامل: شهودي بودن تصميمات افراد و سازمانها ، ناهمسويي منافع </a:t>
            </a:r>
            <a:r>
              <a:rPr lang="fa-IR" smtClean="0">
                <a:cs typeface="B Zar" panose="00000400000000000000" pitchFamily="2" charset="-78"/>
              </a:rPr>
              <a:t>تصميم گيرندگان </a:t>
            </a:r>
            <a:r>
              <a:rPr lang="fa-IR">
                <a:cs typeface="B Zar" panose="00000400000000000000" pitchFamily="2" charset="-78"/>
              </a:rPr>
              <a:t>و سازمانها ، وجود صاحبان قدرت در سـازمـانهـاي دولتـي و </a:t>
            </a:r>
            <a:r>
              <a:rPr lang="fa-IR" smtClean="0">
                <a:cs typeface="B Zar" panose="00000400000000000000" pitchFamily="2" charset="-78"/>
              </a:rPr>
              <a:t>ائتـلاف حـاكـم </a:t>
            </a:r>
            <a:r>
              <a:rPr lang="fa-IR">
                <a:cs typeface="B Zar" panose="00000400000000000000" pitchFamily="2" charset="-78"/>
              </a:rPr>
              <a:t>آن در سطح متوسط و بالاتر از آن قرار دارد يا اين كه در حد پايين تر </a:t>
            </a:r>
            <a:r>
              <a:rPr lang="fa-IR" smtClean="0">
                <a:cs typeface="B Zar" panose="00000400000000000000" pitchFamily="2" charset="-78"/>
              </a:rPr>
              <a:t>از متوسط </a:t>
            </a:r>
            <a:r>
              <a:rPr lang="fa-IR">
                <a:cs typeface="B Zar" panose="00000400000000000000" pitchFamily="2" charset="-78"/>
              </a:rPr>
              <a:t>قرار دارد ، از آزمون </a:t>
            </a:r>
            <a:r>
              <a:rPr lang="en-US">
                <a:cs typeface="B Zar" panose="00000400000000000000" pitchFamily="2" charset="-78"/>
              </a:rPr>
              <a:t>t</a:t>
            </a:r>
            <a:r>
              <a:rPr lang="fa-IR">
                <a:cs typeface="B Zar" panose="00000400000000000000" pitchFamily="2" charset="-78"/>
              </a:rPr>
              <a:t>تك گروهي استفاده گرديده است</a:t>
            </a:r>
            <a:r>
              <a:rPr lang="fa-IR" smtClean="0">
                <a:cs typeface="B Zar" panose="00000400000000000000" pitchFamily="2" charset="-78"/>
              </a:rPr>
              <a:t>.</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001720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مبناي نتيجه گيري از اين آزمون آماري اين است كه چنانچه پاسخگويان تحقيق ميزان تاثير متغيرهاي چهارگانه اثرگذار بر قابليت اجراي پائين برنامه منطقي نمودن اندازه دولت را در حد متوسط يا پايين تر از مقدار متوسط ابزار اندازه گيري اين تحقيق )كه براي هر يك از متغيرهاي چهارگانه به طور مجزا محاسبه شده و نگرش هاي پاسخگويان با هر كدام از اين مقادير مقايسه گرديده اند ارزيابي كرده باشند، نتيجه گرفته شده است كه فرضيه هاي تحقيق تاييد شده اند و در صورتي كه آن را بالاتر از مقدار متوسط ارزيابي كنند ، اين فرضيه ها رد مي گردند </a:t>
            </a:r>
          </a:p>
          <a:p>
            <a:endParaRPr lang="fa-IR">
              <a:cs typeface="B Zar" panose="00000400000000000000" pitchFamily="2" charset="-78"/>
            </a:endParaRPr>
          </a:p>
          <a:p>
            <a:endParaRPr lang="fa-IR"/>
          </a:p>
        </p:txBody>
      </p:sp>
    </p:spTree>
    <p:extLst>
      <p:ext uri="{BB962C8B-B14F-4D97-AF65-F5344CB8AC3E}">
        <p14:creationId xmlns:p14="http://schemas.microsoft.com/office/powerpoint/2010/main" val="5258686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97601" y="2003152"/>
            <a:ext cx="7546731" cy="3511958"/>
          </a:xfrm>
          <a:prstGeom prst="rect">
            <a:avLst/>
          </a:prstGeom>
        </p:spPr>
      </p:pic>
    </p:spTree>
    <p:extLst>
      <p:ext uri="{BB962C8B-B14F-4D97-AF65-F5344CB8AC3E}">
        <p14:creationId xmlns:p14="http://schemas.microsoft.com/office/powerpoint/2010/main" val="4233583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77904" y="1420838"/>
            <a:ext cx="7885152" cy="4483478"/>
          </a:xfrm>
          <a:prstGeom prst="rect">
            <a:avLst/>
          </a:prstGeom>
        </p:spPr>
      </p:pic>
    </p:spTree>
    <p:extLst>
      <p:ext uri="{BB962C8B-B14F-4D97-AF65-F5344CB8AC3E}">
        <p14:creationId xmlns:p14="http://schemas.microsoft.com/office/powerpoint/2010/main" val="412350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بطوريكه در دهه هاي اخير به منظور ايجاد تحول </a:t>
            </a:r>
            <a:r>
              <a:rPr lang="fa-IR" smtClean="0">
                <a:cs typeface="B Zar" panose="00000400000000000000" pitchFamily="2" charset="-78"/>
              </a:rPr>
              <a:t>در نظام </a:t>
            </a:r>
            <a:r>
              <a:rPr lang="fa-IR">
                <a:cs typeface="B Zar" panose="00000400000000000000" pitchFamily="2" charset="-78"/>
              </a:rPr>
              <a:t>اداري، اقدامات متعدد و متفاوتي به عمل آمده است. آنچه كه در اين </a:t>
            </a:r>
            <a:r>
              <a:rPr lang="fa-IR" smtClean="0">
                <a:cs typeface="B Zar" panose="00000400000000000000" pitchFamily="2" charset="-78"/>
              </a:rPr>
              <a:t>بين، شاهكار </a:t>
            </a:r>
            <a:r>
              <a:rPr lang="fa-IR">
                <a:cs typeface="B Zar" panose="00000400000000000000" pitchFamily="2" charset="-78"/>
              </a:rPr>
              <a:t>حركت دولت بوده و پس از بررسي و مطالعه تمام اقدامات انجام شده </a:t>
            </a:r>
            <a:r>
              <a:rPr lang="fa-IR" smtClean="0">
                <a:cs typeface="B Zar" panose="00000400000000000000" pitchFamily="2" charset="-78"/>
              </a:rPr>
              <a:t>در سالهاي </a:t>
            </a:r>
            <a:r>
              <a:rPr lang="fa-IR">
                <a:cs typeface="B Zar" panose="00000400000000000000" pitchFamily="2" charset="-78"/>
              </a:rPr>
              <a:t>پس از پيروزي انقلاب اسلامي در اين زمينه مي باشد، برنامه هفتگانه </a:t>
            </a:r>
            <a:r>
              <a:rPr lang="fa-IR" smtClean="0">
                <a:cs typeface="B Zar" panose="00000400000000000000" pitchFamily="2" charset="-78"/>
              </a:rPr>
              <a:t>تحول در </a:t>
            </a:r>
            <a:r>
              <a:rPr lang="fa-IR">
                <a:cs typeface="B Zar" panose="00000400000000000000" pitchFamily="2" charset="-78"/>
              </a:rPr>
              <a:t>نظام اداري كشور است، كه در سال 1381ابتدا به تصويب هيات وزيران </a:t>
            </a:r>
            <a:r>
              <a:rPr lang="fa-IR" smtClean="0">
                <a:cs typeface="B Zar" panose="00000400000000000000" pitchFamily="2" charset="-78"/>
              </a:rPr>
              <a:t>و سپس </a:t>
            </a:r>
            <a:r>
              <a:rPr lang="fa-IR">
                <a:cs typeface="B Zar" panose="00000400000000000000" pitchFamily="2" charset="-78"/>
              </a:rPr>
              <a:t>شوراي عالي اداري رسيد. و يكي از آنها ، برنامه منطقي نمودن اندازه </a:t>
            </a:r>
            <a:r>
              <a:rPr lang="fa-IR" smtClean="0">
                <a:cs typeface="B Zar" panose="00000400000000000000" pitchFamily="2" charset="-78"/>
              </a:rPr>
              <a:t>دولت است</a:t>
            </a:r>
          </a:p>
          <a:p>
            <a:pPr algn="just"/>
            <a:endParaRPr lang="fa-IR"/>
          </a:p>
        </p:txBody>
      </p:sp>
    </p:spTree>
    <p:extLst>
      <p:ext uri="{BB962C8B-B14F-4D97-AF65-F5344CB8AC3E}">
        <p14:creationId xmlns:p14="http://schemas.microsoft.com/office/powerpoint/2010/main" val="11513216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با توجه به اينكه ميانگين نگرش پاسخگويان نسبت به تاثير شهودي </a:t>
            </a:r>
            <a:r>
              <a:rPr lang="fa-IR" smtClean="0">
                <a:cs typeface="B Zar" panose="00000400000000000000" pitchFamily="2" charset="-78"/>
              </a:rPr>
              <a:t>بودن تصميمات </a:t>
            </a:r>
            <a:r>
              <a:rPr lang="fa-IR">
                <a:cs typeface="B Zar" panose="00000400000000000000" pitchFamily="2" charset="-78"/>
              </a:rPr>
              <a:t>افراد و سازمانها ، ناهمسويي منافع تصميم گيرندگان و سازمانها، </a:t>
            </a:r>
            <a:r>
              <a:rPr lang="fa-IR" smtClean="0">
                <a:cs typeface="B Zar" panose="00000400000000000000" pitchFamily="2" charset="-78"/>
              </a:rPr>
              <a:t>صاحبان قدرت </a:t>
            </a:r>
            <a:r>
              <a:rPr lang="fa-IR">
                <a:cs typeface="B Zar" panose="00000400000000000000" pitchFamily="2" charset="-78"/>
              </a:rPr>
              <a:t>در سـازمـانهـاي دولتـي و ائتـلاف حـاكـم در قابليت اجراي پائين </a:t>
            </a:r>
            <a:r>
              <a:rPr lang="fa-IR" smtClean="0">
                <a:cs typeface="B Zar" panose="00000400000000000000" pitchFamily="2" charset="-78"/>
              </a:rPr>
              <a:t>برنامه منطقي </a:t>
            </a:r>
            <a:r>
              <a:rPr lang="fa-IR">
                <a:cs typeface="B Zar" panose="00000400000000000000" pitchFamily="2" charset="-78"/>
              </a:rPr>
              <a:t>نمودن اندازه دولت بر اساس پرسشنامه هاي ث ، ج ، چ و ح </a:t>
            </a:r>
            <a:r>
              <a:rPr lang="fa-IR" smtClean="0">
                <a:cs typeface="B Zar" panose="00000400000000000000" pitchFamily="2" charset="-78"/>
              </a:rPr>
              <a:t> (41سؤال)  </a:t>
            </a:r>
            <a:endParaRPr lang="fa-IR">
              <a:cs typeface="B Zar" panose="00000400000000000000" pitchFamily="2" charset="-78"/>
            </a:endParaRPr>
          </a:p>
        </p:txBody>
      </p:sp>
    </p:spTree>
    <p:extLst>
      <p:ext uri="{BB962C8B-B14F-4D97-AF65-F5344CB8AC3E}">
        <p14:creationId xmlns:p14="http://schemas.microsoft.com/office/powerpoint/2010/main" val="39374151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كه جوابهاي مربوط به هر سؤال در طيف پنج گزينه اي </a:t>
            </a:r>
            <a:r>
              <a:rPr lang="fa-IR" smtClean="0">
                <a:cs typeface="B Zar" panose="00000400000000000000" pitchFamily="2" charset="-78"/>
              </a:rPr>
              <a:t>(خيلي كم</a:t>
            </a:r>
            <a:r>
              <a:rPr lang="fa-IR">
                <a:cs typeface="B Zar" panose="00000400000000000000" pitchFamily="2" charset="-78"/>
              </a:rPr>
              <a:t>، كم، متوسط </a:t>
            </a:r>
            <a:r>
              <a:rPr lang="fa-IR" smtClean="0">
                <a:cs typeface="B Zar" panose="00000400000000000000" pitchFamily="2" charset="-78"/>
              </a:rPr>
              <a:t>، زياد </a:t>
            </a:r>
            <a:r>
              <a:rPr lang="fa-IR">
                <a:cs typeface="B Zar" panose="00000400000000000000" pitchFamily="2" charset="-78"/>
              </a:rPr>
              <a:t>و خيلي </a:t>
            </a:r>
            <a:r>
              <a:rPr lang="fa-IR" smtClean="0">
                <a:cs typeface="B Zar" panose="00000400000000000000" pitchFamily="2" charset="-78"/>
              </a:rPr>
              <a:t>زياد) </a:t>
            </a:r>
            <a:r>
              <a:rPr lang="fa-IR">
                <a:cs typeface="B Zar" panose="00000400000000000000" pitchFamily="2" charset="-78"/>
              </a:rPr>
              <a:t>مورد سؤال قرار گرفته اند، بترتيب برابر ، 165/67 ،</a:t>
            </a:r>
            <a:r>
              <a:rPr lang="fa-IR" smtClean="0">
                <a:cs typeface="B Zar" panose="00000400000000000000" pitchFamily="2" charset="-78"/>
              </a:rPr>
              <a:t>157/56 168/77و </a:t>
            </a:r>
            <a:r>
              <a:rPr lang="fa-IR">
                <a:cs typeface="B Zar" panose="00000400000000000000" pitchFamily="2" charset="-78"/>
              </a:rPr>
              <a:t>163/05بوده و اين مقدارها از 123كه مقدار متوسط اين متغير </a:t>
            </a:r>
            <a:r>
              <a:rPr lang="fa-IR" smtClean="0">
                <a:cs typeface="B Zar" panose="00000400000000000000" pitchFamily="2" charset="-78"/>
              </a:rPr>
              <a:t>محاسبه گرديده </a:t>
            </a:r>
            <a:r>
              <a:rPr lang="fa-IR">
                <a:cs typeface="B Zar" panose="00000400000000000000" pitchFamily="2" charset="-78"/>
              </a:rPr>
              <a:t>است ، بزرگتر بوده و اين تفاوت بين ميانگين ها با توجه به سطح </a:t>
            </a:r>
            <a:r>
              <a:rPr lang="fa-IR" smtClean="0">
                <a:cs typeface="B Zar" panose="00000400000000000000" pitchFamily="2" charset="-78"/>
              </a:rPr>
              <a:t>معني داري </a:t>
            </a:r>
            <a:r>
              <a:rPr lang="fa-IR">
                <a:cs typeface="B Zar" panose="00000400000000000000" pitchFamily="2" charset="-78"/>
              </a:rPr>
              <a:t>تفاوت در آزمون </a:t>
            </a:r>
            <a:r>
              <a:rPr lang="en-US">
                <a:cs typeface="B Zar" panose="00000400000000000000" pitchFamily="2" charset="-78"/>
              </a:rPr>
              <a:t>t</a:t>
            </a:r>
            <a:r>
              <a:rPr lang="fa-IR">
                <a:cs typeface="B Zar" panose="00000400000000000000" pitchFamily="2" charset="-78"/>
              </a:rPr>
              <a:t>كه </a:t>
            </a:r>
            <a:r>
              <a:rPr lang="fa-IR" smtClean="0">
                <a:cs typeface="B Zar" panose="00000400000000000000" pitchFamily="2" charset="-78"/>
              </a:rPr>
              <a:t>0/000مي </a:t>
            </a:r>
            <a:r>
              <a:rPr lang="fa-IR">
                <a:cs typeface="B Zar" panose="00000400000000000000" pitchFamily="2" charset="-78"/>
              </a:rPr>
              <a:t>باشد ، بنابراين مي توان نتيجه گرفت </a:t>
            </a:r>
            <a:r>
              <a:rPr lang="fa-IR" smtClean="0">
                <a:cs typeface="B Zar" panose="00000400000000000000" pitchFamily="2" charset="-78"/>
              </a:rPr>
              <a:t>كه از </a:t>
            </a:r>
            <a:r>
              <a:rPr lang="fa-IR">
                <a:cs typeface="B Zar" panose="00000400000000000000" pitchFamily="2" charset="-78"/>
              </a:rPr>
              <a:t>نظر پاسخگويان ، شهودي بودن تصميمات افراد و سازمانها ، ناهمسويي </a:t>
            </a:r>
            <a:r>
              <a:rPr lang="fa-IR" smtClean="0">
                <a:cs typeface="B Zar" panose="00000400000000000000" pitchFamily="2" charset="-78"/>
              </a:rPr>
              <a:t>منافع تصميم </a:t>
            </a:r>
            <a:r>
              <a:rPr lang="fa-IR">
                <a:cs typeface="B Zar" panose="00000400000000000000" pitchFamily="2" charset="-78"/>
              </a:rPr>
              <a:t>گيرندگان و سازمانها ، صاحبان قدرت در سـازمـانهـاي دولتـي و </a:t>
            </a:r>
            <a:r>
              <a:rPr lang="fa-IR" smtClean="0">
                <a:cs typeface="B Zar" panose="00000400000000000000" pitchFamily="2" charset="-78"/>
              </a:rPr>
              <a:t>ائتـلاف حـاكـم </a:t>
            </a:r>
            <a:r>
              <a:rPr lang="fa-IR">
                <a:cs typeface="B Zar" panose="00000400000000000000" pitchFamily="2" charset="-78"/>
              </a:rPr>
              <a:t>در قابليت اجراي پائين برنامه منطقي نمودن اندازه دولت موثر است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291716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آزمون فرضيه </a:t>
            </a:r>
            <a:r>
              <a:rPr lang="fa-IR" b="1" smtClean="0">
                <a:solidFill>
                  <a:srgbClr val="FF0000"/>
                </a:solidFill>
                <a:cs typeface="B Zar" panose="00000400000000000000" pitchFamily="2" charset="-78"/>
              </a:rPr>
              <a:t>7</a:t>
            </a:r>
            <a:r>
              <a:rPr lang="fa-IR" b="1">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براي </a:t>
            </a:r>
            <a:r>
              <a:rPr lang="fa-IR">
                <a:cs typeface="B Zar" panose="00000400000000000000" pitchFamily="2" charset="-78"/>
              </a:rPr>
              <a:t>تعيين تفاوت تاثير عوامل اثرگذار درعدم موفقيت كامل اجراي </a:t>
            </a:r>
            <a:r>
              <a:rPr lang="fa-IR" smtClean="0">
                <a:cs typeface="B Zar" panose="00000400000000000000" pitchFamily="2" charset="-78"/>
              </a:rPr>
              <a:t>برنامه منطقي </a:t>
            </a:r>
            <a:r>
              <a:rPr lang="fa-IR">
                <a:cs typeface="B Zar" panose="00000400000000000000" pitchFamily="2" charset="-78"/>
              </a:rPr>
              <a:t>نمودن اندازه دولت به منظور رتبه بندي از آزمون فريدمن استفاده شد. </a:t>
            </a:r>
            <a:r>
              <a:rPr lang="fa-IR" smtClean="0">
                <a:cs typeface="B Zar" panose="00000400000000000000" pitchFamily="2" charset="-78"/>
              </a:rPr>
              <a:t>نتايج حاصل </a:t>
            </a:r>
            <a:r>
              <a:rPr lang="fa-IR">
                <a:cs typeface="B Zar" panose="00000400000000000000" pitchFamily="2" charset="-78"/>
              </a:rPr>
              <a:t>در جدول شماره </a:t>
            </a:r>
            <a:r>
              <a:rPr lang="fa-IR" smtClean="0">
                <a:cs typeface="B Zar" panose="00000400000000000000" pitchFamily="2" charset="-78"/>
              </a:rPr>
              <a:t> </a:t>
            </a:r>
            <a:r>
              <a:rPr lang="fa-IR">
                <a:cs typeface="B Zar" panose="00000400000000000000" pitchFamily="2" charset="-78"/>
              </a:rPr>
              <a:t>14آمده </a:t>
            </a:r>
            <a:r>
              <a:rPr lang="fa-IR" smtClean="0">
                <a:cs typeface="B Zar" panose="00000400000000000000" pitchFamily="2" charset="-78"/>
              </a:rPr>
              <a:t>است </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3795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34221" y="1547446"/>
            <a:ext cx="8924603" cy="3986494"/>
          </a:xfrm>
          <a:prstGeom prst="rect">
            <a:avLst/>
          </a:prstGeom>
        </p:spPr>
      </p:pic>
    </p:spTree>
    <p:extLst>
      <p:ext uri="{BB962C8B-B14F-4D97-AF65-F5344CB8AC3E}">
        <p14:creationId xmlns:p14="http://schemas.microsoft.com/office/powerpoint/2010/main" val="14921291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چنانچه درجدول شماره 14ملاحظه مي گردد، چون </a:t>
            </a:r>
            <a:r>
              <a:rPr lang="el-GR">
                <a:cs typeface="B Zar" panose="00000400000000000000" pitchFamily="2" charset="-78"/>
              </a:rPr>
              <a:t>χ 2</a:t>
            </a:r>
            <a:r>
              <a:rPr lang="fa-IR">
                <a:cs typeface="B Zar" panose="00000400000000000000" pitchFamily="2" charset="-78"/>
              </a:rPr>
              <a:t>محاسبه شده </a:t>
            </a:r>
            <a:r>
              <a:rPr lang="fa-IR" smtClean="0">
                <a:cs typeface="B Zar" panose="00000400000000000000" pitchFamily="2" charset="-78"/>
              </a:rPr>
              <a:t>كه برابر </a:t>
            </a:r>
            <a:r>
              <a:rPr lang="fa-IR">
                <a:cs typeface="B Zar" panose="00000400000000000000" pitchFamily="2" charset="-78"/>
              </a:rPr>
              <a:t>13/06است از مقدار بحراني </a:t>
            </a:r>
            <a:r>
              <a:rPr lang="el-GR">
                <a:cs typeface="B Zar" panose="00000400000000000000" pitchFamily="2" charset="-78"/>
              </a:rPr>
              <a:t>χ 2</a:t>
            </a:r>
            <a:r>
              <a:rPr lang="fa-IR">
                <a:cs typeface="B Zar" panose="00000400000000000000" pitchFamily="2" charset="-78"/>
              </a:rPr>
              <a:t>كه برابر </a:t>
            </a:r>
            <a:r>
              <a:rPr lang="fa-IR" smtClean="0">
                <a:cs typeface="B Zar" panose="00000400000000000000" pitchFamily="2" charset="-78"/>
              </a:rPr>
              <a:t>7/81 است،بزرگتر </a:t>
            </a:r>
            <a:r>
              <a:rPr lang="fa-IR">
                <a:cs typeface="B Zar" panose="00000400000000000000" pitchFamily="2" charset="-78"/>
              </a:rPr>
              <a:t>مي باشد، </a:t>
            </a:r>
            <a:r>
              <a:rPr lang="fa-IR" smtClean="0">
                <a:cs typeface="B Zar" panose="00000400000000000000" pitchFamily="2" charset="-78"/>
              </a:rPr>
              <a:t>وسطح معني </a:t>
            </a:r>
            <a:r>
              <a:rPr lang="fa-IR">
                <a:cs typeface="B Zar" panose="00000400000000000000" pitchFamily="2" charset="-78"/>
              </a:rPr>
              <a:t>داري آزمون فريدمن انجام شده كه برابر </a:t>
            </a:r>
            <a:r>
              <a:rPr lang="fa-IR" smtClean="0">
                <a:cs typeface="B Zar" panose="00000400000000000000" pitchFamily="2" charset="-78"/>
              </a:rPr>
              <a:t>0/004 است از 0/05 كوچكتر مي </a:t>
            </a:r>
            <a:r>
              <a:rPr lang="fa-IR">
                <a:cs typeface="B Zar" panose="00000400000000000000" pitchFamily="2" charset="-78"/>
              </a:rPr>
              <a:t>باشد. لذا بين عوامل اثرگذار از نظر ميزان تاثيرگذاري در قابليت اجراي پائين </a:t>
            </a:r>
            <a:r>
              <a:rPr lang="fa-IR">
                <a:cs typeface="B Zar" panose="00000400000000000000" pitchFamily="2" charset="-78"/>
              </a:rPr>
              <a:t>برنامه منطقي نمودن اندازه دولت تفاوت معني داري وجود دارد. و مي </a:t>
            </a:r>
            <a:r>
              <a:rPr lang="fa-IR">
                <a:cs typeface="B Zar" panose="00000400000000000000" pitchFamily="2" charset="-78"/>
              </a:rPr>
              <a:t>توان </a:t>
            </a:r>
            <a:r>
              <a:rPr lang="fa-IR" smtClean="0">
                <a:cs typeface="B Zar" panose="00000400000000000000" pitchFamily="2" charset="-78"/>
              </a:rPr>
              <a:t>عوامل اثرگذار </a:t>
            </a:r>
            <a:r>
              <a:rPr lang="fa-IR">
                <a:cs typeface="B Zar" panose="00000400000000000000" pitchFamily="2" charset="-78"/>
              </a:rPr>
              <a:t>را از نظر ميزان تاثيرگذاري در قابليت اجراي پائين برنامه </a:t>
            </a:r>
            <a:r>
              <a:rPr lang="fa-IR">
                <a:cs typeface="B Zar" panose="00000400000000000000" pitchFamily="2" charset="-78"/>
              </a:rPr>
              <a:t>مذكور </a:t>
            </a:r>
            <a:r>
              <a:rPr lang="fa-IR" smtClean="0">
                <a:cs typeface="B Zar" panose="00000400000000000000" pitchFamily="2" charset="-78"/>
              </a:rPr>
              <a:t>بصورتجدول </a:t>
            </a:r>
            <a:r>
              <a:rPr lang="fa-IR">
                <a:cs typeface="B Zar" panose="00000400000000000000" pitchFamily="2" charset="-78"/>
              </a:rPr>
              <a:t>شماره </a:t>
            </a:r>
            <a:r>
              <a:rPr lang="fa-IR" smtClean="0">
                <a:cs typeface="B Zar" panose="00000400000000000000" pitchFamily="2" charset="-78"/>
              </a:rPr>
              <a:t> </a:t>
            </a:r>
            <a:r>
              <a:rPr lang="fa-IR">
                <a:cs typeface="B Zar" panose="00000400000000000000" pitchFamily="2" charset="-78"/>
              </a:rPr>
              <a:t>15رتبه </a:t>
            </a:r>
            <a:r>
              <a:rPr lang="fa-IR">
                <a:cs typeface="B Zar" panose="00000400000000000000" pitchFamily="2" charset="-78"/>
              </a:rPr>
              <a:t>بندي </a:t>
            </a:r>
            <a:r>
              <a:rPr lang="fa-IR" smtClean="0">
                <a:cs typeface="B Zar" panose="00000400000000000000" pitchFamily="2" charset="-78"/>
              </a:rPr>
              <a:t>كرد </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715073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75754" y="1533379"/>
            <a:ext cx="8657088" cy="3995579"/>
          </a:xfrm>
          <a:prstGeom prst="rect">
            <a:avLst/>
          </a:prstGeom>
        </p:spPr>
      </p:pic>
    </p:spTree>
    <p:extLst>
      <p:ext uri="{BB962C8B-B14F-4D97-AF65-F5344CB8AC3E}">
        <p14:creationId xmlns:p14="http://schemas.microsoft.com/office/powerpoint/2010/main" val="8558739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ctr"/>
            <a:r>
              <a:rPr lang="fa-IR" b="1" smtClean="0">
                <a:solidFill>
                  <a:srgbClr val="FF0000"/>
                </a:solidFill>
                <a:cs typeface="B Zar" panose="00000400000000000000" pitchFamily="2" charset="-78"/>
              </a:rPr>
              <a:t>آزمون </a:t>
            </a:r>
            <a:r>
              <a:rPr lang="fa-IR" b="1">
                <a:solidFill>
                  <a:srgbClr val="FF0000"/>
                </a:solidFill>
                <a:cs typeface="B Zar" panose="00000400000000000000" pitchFamily="2" charset="-78"/>
              </a:rPr>
              <a:t>رتبه بندي تاثير عوامـل اثرگـذار در قابليـت اجـراي پـائين برنامـه هـاي</a:t>
            </a:r>
            <a:br>
              <a:rPr lang="fa-IR" b="1">
                <a:solidFill>
                  <a:srgbClr val="FF0000"/>
                </a:solidFill>
                <a:cs typeface="B Zar" panose="00000400000000000000" pitchFamily="2" charset="-78"/>
              </a:rPr>
            </a:br>
            <a:r>
              <a:rPr lang="fa-IR" b="1">
                <a:solidFill>
                  <a:srgbClr val="FF0000"/>
                </a:solidFill>
                <a:cs typeface="B Zar" panose="00000400000000000000" pitchFamily="2" charset="-78"/>
              </a:rPr>
              <a:t>چهارگانه برنامه منطقي نمودن اندازه دولت </a:t>
            </a:r>
            <a:endParaRPr lang="fa-IR">
              <a:solidFill>
                <a:srgbClr val="FF0000"/>
              </a:solidFill>
              <a:cs typeface="B Zar" panose="00000400000000000000" pitchFamily="2" charset="-78"/>
            </a:endParaRPr>
          </a:p>
          <a:p>
            <a:r>
              <a:rPr lang="fa-IR" smtClean="0">
                <a:cs typeface="B Zar" panose="00000400000000000000" pitchFamily="2" charset="-78"/>
              </a:rPr>
              <a:t>نتايج </a:t>
            </a:r>
            <a:r>
              <a:rPr lang="fa-IR" smtClean="0">
                <a:cs typeface="B Zar" panose="00000400000000000000" pitchFamily="2" charset="-78"/>
              </a:rPr>
              <a:t>حاصل از آزمون فريدمن به منظور رتبه بندي تاثير عوامل اثرگذار </a:t>
            </a:r>
            <a:r>
              <a:rPr lang="fa-IR" smtClean="0">
                <a:cs typeface="B Zar" panose="00000400000000000000" pitchFamily="2" charset="-78"/>
              </a:rPr>
              <a:t>در قابليت </a:t>
            </a:r>
            <a:r>
              <a:rPr lang="fa-IR" smtClean="0">
                <a:cs typeface="B Zar" panose="00000400000000000000" pitchFamily="2" charset="-78"/>
              </a:rPr>
              <a:t>اجراي پائين برنامه جامع نيروي انساني بخش دولتي در جدول شماره </a:t>
            </a:r>
            <a:r>
              <a:rPr lang="fa-IR" smtClean="0">
                <a:cs typeface="B Zar" panose="00000400000000000000" pitchFamily="2" charset="-78"/>
              </a:rPr>
              <a:t>16 آمده </a:t>
            </a:r>
            <a:r>
              <a:rPr lang="fa-IR" smtClean="0">
                <a:cs typeface="B Zar" panose="00000400000000000000" pitchFamily="2" charset="-78"/>
              </a:rPr>
              <a:t>است :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173532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24175" y="2677319"/>
            <a:ext cx="6343650" cy="2647950"/>
          </a:xfrm>
          <a:prstGeom prst="rect">
            <a:avLst/>
          </a:prstGeom>
        </p:spPr>
      </p:pic>
    </p:spTree>
    <p:extLst>
      <p:ext uri="{BB962C8B-B14F-4D97-AF65-F5344CB8AC3E}">
        <p14:creationId xmlns:p14="http://schemas.microsoft.com/office/powerpoint/2010/main" val="25586072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چنانچه درجدول شماره 16ملاحظه مي گردد، چون </a:t>
            </a:r>
            <a:r>
              <a:rPr lang="el-GR">
                <a:cs typeface="B Zar" panose="00000400000000000000" pitchFamily="2" charset="-78"/>
              </a:rPr>
              <a:t>χ 2</a:t>
            </a:r>
            <a:r>
              <a:rPr lang="fa-IR">
                <a:cs typeface="B Zar" panose="00000400000000000000" pitchFamily="2" charset="-78"/>
              </a:rPr>
              <a:t>محاسبه شده </a:t>
            </a:r>
            <a:r>
              <a:rPr lang="fa-IR" smtClean="0">
                <a:cs typeface="B Zar" panose="00000400000000000000" pitchFamily="2" charset="-78"/>
              </a:rPr>
              <a:t>كه برابر </a:t>
            </a:r>
            <a:r>
              <a:rPr lang="fa-IR">
                <a:cs typeface="B Zar" panose="00000400000000000000" pitchFamily="2" charset="-78"/>
              </a:rPr>
              <a:t>10/673است از مقدار بحراني </a:t>
            </a:r>
            <a:r>
              <a:rPr lang="el-GR">
                <a:cs typeface="B Zar" panose="00000400000000000000" pitchFamily="2" charset="-78"/>
              </a:rPr>
              <a:t>χ 2</a:t>
            </a:r>
            <a:r>
              <a:rPr lang="fa-IR">
                <a:cs typeface="B Zar" panose="00000400000000000000" pitchFamily="2" charset="-78"/>
              </a:rPr>
              <a:t>كه برابر </a:t>
            </a:r>
            <a:r>
              <a:rPr lang="fa-IR" smtClean="0">
                <a:cs typeface="B Zar" panose="00000400000000000000" pitchFamily="2" charset="-78"/>
              </a:rPr>
              <a:t>7/81 است،بزرگتر </a:t>
            </a:r>
            <a:r>
              <a:rPr lang="fa-IR">
                <a:cs typeface="B Zar" panose="00000400000000000000" pitchFamily="2" charset="-78"/>
              </a:rPr>
              <a:t>مي </a:t>
            </a:r>
            <a:r>
              <a:rPr lang="fa-IR" smtClean="0">
                <a:cs typeface="B Zar" panose="00000400000000000000" pitchFamily="2" charset="-78"/>
              </a:rPr>
              <a:t>باشد، وسطح </a:t>
            </a:r>
            <a:r>
              <a:rPr lang="fa-IR">
                <a:cs typeface="B Zar" panose="00000400000000000000" pitchFamily="2" charset="-78"/>
              </a:rPr>
              <a:t>معنيداري آزمون فريدمن انجام شده كه برابر </a:t>
            </a:r>
            <a:r>
              <a:rPr lang="fa-IR" smtClean="0">
                <a:cs typeface="B Zar" panose="00000400000000000000" pitchFamily="2" charset="-78"/>
              </a:rPr>
              <a:t>0/014 است </a:t>
            </a:r>
            <a:r>
              <a:rPr lang="fa-IR">
                <a:cs typeface="B Zar" panose="00000400000000000000" pitchFamily="2" charset="-78"/>
              </a:rPr>
              <a:t>از </a:t>
            </a:r>
            <a:r>
              <a:rPr lang="fa-IR" smtClean="0">
                <a:cs typeface="B Zar" panose="00000400000000000000" pitchFamily="2" charset="-78"/>
              </a:rPr>
              <a:t>0/05 كوچكتر مي </a:t>
            </a:r>
            <a:r>
              <a:rPr lang="fa-IR">
                <a:cs typeface="B Zar" panose="00000400000000000000" pitchFamily="2" charset="-78"/>
              </a:rPr>
              <a:t>باشد، لذا بين عوامل اثرگذار از نظر ميزان تاثيرگذاري در قابليت اجراي </a:t>
            </a:r>
            <a:r>
              <a:rPr lang="fa-IR" smtClean="0">
                <a:cs typeface="B Zar" panose="00000400000000000000" pitchFamily="2" charset="-78"/>
              </a:rPr>
              <a:t>پائين برنامه </a:t>
            </a:r>
            <a:r>
              <a:rPr lang="fa-IR">
                <a:cs typeface="B Zar" panose="00000400000000000000" pitchFamily="2" charset="-78"/>
              </a:rPr>
              <a:t>جامع نيروي انساني بخش دولتي تفاوت معني داري وجود دارد. و مي </a:t>
            </a:r>
            <a:r>
              <a:rPr lang="fa-IR" smtClean="0">
                <a:cs typeface="B Zar" panose="00000400000000000000" pitchFamily="2" charset="-78"/>
              </a:rPr>
              <a:t>توان عوامل </a:t>
            </a:r>
            <a:r>
              <a:rPr lang="fa-IR">
                <a:cs typeface="B Zar" panose="00000400000000000000" pitchFamily="2" charset="-78"/>
              </a:rPr>
              <a:t>اثرگذار را از نظر ميزان تاثيرگذاري در قابليت اجراي پائين برنامه </a:t>
            </a:r>
            <a:r>
              <a:rPr lang="fa-IR" smtClean="0">
                <a:cs typeface="B Zar" panose="00000400000000000000" pitchFamily="2" charset="-78"/>
              </a:rPr>
              <a:t>مذكور بصورت </a:t>
            </a:r>
            <a:r>
              <a:rPr lang="fa-IR">
                <a:cs typeface="B Zar" panose="00000400000000000000" pitchFamily="2" charset="-78"/>
              </a:rPr>
              <a:t>جدول شماره . 17رتبه بندي كرد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622393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071812" y="2620169"/>
            <a:ext cx="6048375" cy="2762250"/>
          </a:xfrm>
          <a:prstGeom prst="rect">
            <a:avLst/>
          </a:prstGeom>
        </p:spPr>
      </p:pic>
    </p:spTree>
    <p:extLst>
      <p:ext uri="{BB962C8B-B14F-4D97-AF65-F5344CB8AC3E}">
        <p14:creationId xmlns:p14="http://schemas.microsoft.com/office/powerpoint/2010/main" val="330646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برنامه هاي تحول اداري در اجرا با مشكلات عديده اي مواجه مي </a:t>
            </a:r>
            <a:r>
              <a:rPr lang="fa-IR" smtClean="0">
                <a:cs typeface="B Zar" panose="00000400000000000000" pitchFamily="2" charset="-78"/>
              </a:rPr>
              <a:t>شوندكه دستيابي </a:t>
            </a:r>
            <a:r>
              <a:rPr lang="fa-IR">
                <a:cs typeface="B Zar" panose="00000400000000000000" pitchFamily="2" charset="-78"/>
              </a:rPr>
              <a:t>به اهداف برنامه را عقيم مي گذارد. درگزارش عملكرد سال دوم </a:t>
            </a:r>
            <a:r>
              <a:rPr lang="fa-IR" smtClean="0">
                <a:cs typeface="B Zar" panose="00000400000000000000" pitchFamily="2" charset="-78"/>
              </a:rPr>
              <a:t>اجراي برنامه </a:t>
            </a:r>
            <a:r>
              <a:rPr lang="fa-IR">
                <a:cs typeface="B Zar" panose="00000400000000000000" pitchFamily="2" charset="-78"/>
              </a:rPr>
              <a:t>پنج ساله سوم آمده است </a:t>
            </a:r>
            <a:r>
              <a:rPr lang="fa-IR" smtClean="0">
                <a:cs typeface="B Zar" panose="00000400000000000000" pitchFamily="2" charset="-78"/>
              </a:rPr>
              <a:t>«به </a:t>
            </a:r>
            <a:r>
              <a:rPr lang="fa-IR">
                <a:cs typeface="B Zar" panose="00000400000000000000" pitchFamily="2" charset="-78"/>
              </a:rPr>
              <a:t>رغم تلاشهاي صورت پذيرفته نتايج </a:t>
            </a:r>
            <a:r>
              <a:rPr lang="fa-IR" smtClean="0">
                <a:cs typeface="B Zar" panose="00000400000000000000" pitchFamily="2" charset="-78"/>
              </a:rPr>
              <a:t>برنامه تحول </a:t>
            </a:r>
            <a:r>
              <a:rPr lang="fa-IR">
                <a:cs typeface="B Zar" panose="00000400000000000000" pitchFamily="2" charset="-78"/>
              </a:rPr>
              <a:t>مطلوب نبوده </a:t>
            </a:r>
            <a:r>
              <a:rPr lang="fa-IR" smtClean="0">
                <a:cs typeface="B Zar" panose="00000400000000000000" pitchFamily="2" charset="-78"/>
              </a:rPr>
              <a:t>است»</a:t>
            </a:r>
            <a:r>
              <a:rPr lang="fa-IR" b="1" smtClean="0">
                <a:cs typeface="B Zar" panose="00000400000000000000" pitchFamily="2" charset="-78"/>
              </a:rPr>
              <a:t> </a:t>
            </a:r>
            <a:r>
              <a:rPr lang="fa-IR" smtClean="0">
                <a:cs typeface="B Zar" panose="00000400000000000000" pitchFamily="2" charset="-78"/>
              </a:rPr>
              <a:t>(حیات، 1381، 7) تجارب </a:t>
            </a:r>
            <a:r>
              <a:rPr lang="fa-IR">
                <a:cs typeface="B Zar" panose="00000400000000000000" pitchFamily="2" charset="-78"/>
              </a:rPr>
              <a:t>موجود حاكي از آن </a:t>
            </a:r>
            <a:r>
              <a:rPr lang="fa-IR" smtClean="0">
                <a:cs typeface="B Zar" panose="00000400000000000000" pitchFamily="2" charset="-78"/>
              </a:rPr>
              <a:t>است كه </a:t>
            </a:r>
            <a:r>
              <a:rPr lang="fa-IR">
                <a:cs typeface="B Zar" panose="00000400000000000000" pitchFamily="2" charset="-78"/>
              </a:rPr>
              <a:t>اغلب اقدامات انجام شده در راستاي اصلاح بخش دولتي كمتر به تحقق </a:t>
            </a:r>
            <a:r>
              <a:rPr lang="fa-IR" smtClean="0">
                <a:cs typeface="B Zar" panose="00000400000000000000" pitchFamily="2" charset="-78"/>
              </a:rPr>
              <a:t>اهداف موردنظر </a:t>
            </a:r>
            <a:r>
              <a:rPr lang="fa-IR">
                <a:cs typeface="B Zar" panose="00000400000000000000" pitchFamily="2" charset="-78"/>
              </a:rPr>
              <a:t>انجاميده است؛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455267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نتايج حاصل از آزمون فريدمن به منظور رتبه بندي تاثير عوامل اثرگذار </a:t>
            </a:r>
            <a:r>
              <a:rPr lang="fa-IR" smtClean="0">
                <a:cs typeface="B Zar" panose="00000400000000000000" pitchFamily="2" charset="-78"/>
              </a:rPr>
              <a:t>در قابليت </a:t>
            </a:r>
            <a:r>
              <a:rPr lang="fa-IR">
                <a:cs typeface="B Zar" panose="00000400000000000000" pitchFamily="2" charset="-78"/>
              </a:rPr>
              <a:t>اجراي پائين برنامه واگذاري سهام ، مديريت، انحلال و ادغام </a:t>
            </a:r>
            <a:r>
              <a:rPr lang="fa-IR" smtClean="0">
                <a:cs typeface="B Zar" panose="00000400000000000000" pitchFamily="2" charset="-78"/>
              </a:rPr>
              <a:t>شركتهاي دولتي </a:t>
            </a:r>
            <a:r>
              <a:rPr lang="fa-IR">
                <a:cs typeface="B Zar" panose="00000400000000000000" pitchFamily="2" charset="-78"/>
              </a:rPr>
              <a:t>در جدول شماره 18آمده است :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8383808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50374" y="1690688"/>
            <a:ext cx="9592540" cy="3903772"/>
          </a:xfrm>
          <a:prstGeom prst="rect">
            <a:avLst/>
          </a:prstGeom>
        </p:spPr>
      </p:pic>
    </p:spTree>
    <p:extLst>
      <p:ext uri="{BB962C8B-B14F-4D97-AF65-F5344CB8AC3E}">
        <p14:creationId xmlns:p14="http://schemas.microsoft.com/office/powerpoint/2010/main" val="14689377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چنانچه درجدول شماره 188ملاحظه مي گردد، چون </a:t>
            </a:r>
            <a:r>
              <a:rPr lang="el-GR">
                <a:cs typeface="B Zar" panose="00000400000000000000" pitchFamily="2" charset="-78"/>
              </a:rPr>
              <a:t>χ 2</a:t>
            </a:r>
            <a:r>
              <a:rPr lang="fa-IR">
                <a:cs typeface="B Zar" panose="00000400000000000000" pitchFamily="2" charset="-78"/>
              </a:rPr>
              <a:t>محاسبه شده </a:t>
            </a:r>
            <a:r>
              <a:rPr lang="fa-IR" smtClean="0">
                <a:cs typeface="B Zar" panose="00000400000000000000" pitchFamily="2" charset="-78"/>
              </a:rPr>
              <a:t>كه برابر </a:t>
            </a:r>
            <a:r>
              <a:rPr lang="fa-IR" smtClean="0">
                <a:cs typeface="B Zar" panose="00000400000000000000" pitchFamily="2" charset="-78"/>
              </a:rPr>
              <a:t>5/092 </a:t>
            </a:r>
            <a:r>
              <a:rPr lang="fa-IR" smtClean="0">
                <a:cs typeface="B Zar" panose="00000400000000000000" pitchFamily="2" charset="-78"/>
              </a:rPr>
              <a:t>ست </a:t>
            </a:r>
            <a:r>
              <a:rPr lang="fa-IR">
                <a:cs typeface="B Zar" panose="00000400000000000000" pitchFamily="2" charset="-78"/>
              </a:rPr>
              <a:t>از مقدار بحراني </a:t>
            </a:r>
            <a:r>
              <a:rPr lang="el-GR">
                <a:cs typeface="B Zar" panose="00000400000000000000" pitchFamily="2" charset="-78"/>
              </a:rPr>
              <a:t>χ 2</a:t>
            </a:r>
            <a:r>
              <a:rPr lang="fa-IR">
                <a:cs typeface="B Zar" panose="00000400000000000000" pitchFamily="2" charset="-78"/>
              </a:rPr>
              <a:t>كه برابر </a:t>
            </a:r>
            <a:r>
              <a:rPr lang="fa-IR" smtClean="0">
                <a:cs typeface="B Zar" panose="00000400000000000000" pitchFamily="2" charset="-78"/>
              </a:rPr>
              <a:t>7/81 است،كوچكتر </a:t>
            </a:r>
            <a:r>
              <a:rPr lang="fa-IR">
                <a:cs typeface="B Zar" panose="00000400000000000000" pitchFamily="2" charset="-78"/>
              </a:rPr>
              <a:t>مي باشد </a:t>
            </a:r>
            <a:r>
              <a:rPr lang="fa-IR" smtClean="0">
                <a:cs typeface="B Zar" panose="00000400000000000000" pitchFamily="2" charset="-78"/>
              </a:rPr>
              <a:t>، وسطح </a:t>
            </a:r>
            <a:r>
              <a:rPr lang="fa-IR">
                <a:cs typeface="B Zar" panose="00000400000000000000" pitchFamily="2" charset="-78"/>
              </a:rPr>
              <a:t>معني داري آزمون فريدمن انجام شده كه برابر </a:t>
            </a:r>
            <a:r>
              <a:rPr lang="fa-IR" smtClean="0">
                <a:cs typeface="B Zar" panose="00000400000000000000" pitchFamily="2" charset="-78"/>
              </a:rPr>
              <a:t>0/165 است </a:t>
            </a:r>
            <a:r>
              <a:rPr lang="fa-IR">
                <a:cs typeface="B Zar" panose="00000400000000000000" pitchFamily="2" charset="-78"/>
              </a:rPr>
              <a:t>از </a:t>
            </a:r>
            <a:r>
              <a:rPr lang="fa-IR" smtClean="0">
                <a:cs typeface="B Zar" panose="00000400000000000000" pitchFamily="2" charset="-78"/>
              </a:rPr>
              <a:t>0/05 كوچكتر</a:t>
            </a:r>
            <a:r>
              <a:rPr lang="fa-IR">
                <a:cs typeface="B Zar" panose="00000400000000000000" pitchFamily="2" charset="-78"/>
              </a:rPr>
              <a:t> </a:t>
            </a:r>
            <a:r>
              <a:rPr lang="fa-IR" smtClean="0">
                <a:cs typeface="B Zar" panose="00000400000000000000" pitchFamily="2" charset="-78"/>
              </a:rPr>
              <a:t>مي </a:t>
            </a:r>
            <a:r>
              <a:rPr lang="fa-IR">
                <a:cs typeface="B Zar" panose="00000400000000000000" pitchFamily="2" charset="-78"/>
              </a:rPr>
              <a:t>باشد، لذا بين عوامل اثرگذار از نظر ميزان تاثيرگذاري در قابليت اجراي </a:t>
            </a:r>
            <a:r>
              <a:rPr lang="fa-IR" smtClean="0">
                <a:cs typeface="B Zar" panose="00000400000000000000" pitchFamily="2" charset="-78"/>
              </a:rPr>
              <a:t>پائين برنامه </a:t>
            </a:r>
            <a:r>
              <a:rPr lang="fa-IR">
                <a:cs typeface="B Zar" panose="00000400000000000000" pitchFamily="2" charset="-78"/>
              </a:rPr>
              <a:t>واگذاري سهام ، مديريت، انحلال و ادغام شركتهاي دولتي تفاوت </a:t>
            </a:r>
            <a:r>
              <a:rPr lang="fa-IR" smtClean="0">
                <a:cs typeface="B Zar" panose="00000400000000000000" pitchFamily="2" charset="-78"/>
              </a:rPr>
              <a:t>معني داري </a:t>
            </a:r>
            <a:r>
              <a:rPr lang="fa-IR">
                <a:cs typeface="B Zar" panose="00000400000000000000" pitchFamily="2" charset="-78"/>
              </a:rPr>
              <a:t>وجود ندارد، و نمي توان عوامل اثرگذار را از نظر ميزان تاثيرگذاري </a:t>
            </a:r>
            <a:r>
              <a:rPr lang="fa-IR" smtClean="0">
                <a:cs typeface="B Zar" panose="00000400000000000000" pitchFamily="2" charset="-78"/>
              </a:rPr>
              <a:t>در قابليت </a:t>
            </a:r>
            <a:r>
              <a:rPr lang="fa-IR">
                <a:cs typeface="B Zar" panose="00000400000000000000" pitchFamily="2" charset="-78"/>
              </a:rPr>
              <a:t>اجراي پائين برنامه مذكور رتبه بندي كرد. و ميزان تاثير </a:t>
            </a:r>
            <a:r>
              <a:rPr lang="fa-IR" smtClean="0">
                <a:cs typeface="B Zar" panose="00000400000000000000" pitchFamily="2" charset="-78"/>
              </a:rPr>
              <a:t>عوامل اثرگذارتقريباً </a:t>
            </a:r>
            <a:r>
              <a:rPr lang="fa-IR">
                <a:cs typeface="B Zar" panose="00000400000000000000" pitchFamily="2" charset="-78"/>
              </a:rPr>
              <a:t>يكسان است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1254875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نتايج حاصل از آزمون فريدمن به منظور رتبه بندي تاثير عوامل اثرگذار </a:t>
            </a:r>
            <a:r>
              <a:rPr lang="fa-IR" smtClean="0">
                <a:cs typeface="B Zar" panose="00000400000000000000" pitchFamily="2" charset="-78"/>
              </a:rPr>
              <a:t>در قابليت </a:t>
            </a:r>
            <a:r>
              <a:rPr lang="fa-IR">
                <a:cs typeface="B Zar" panose="00000400000000000000" pitchFamily="2" charset="-78"/>
              </a:rPr>
              <a:t>اجراي پائين برنامه مشاركت بخش غير دولتي براي انجام خدمات </a:t>
            </a:r>
            <a:r>
              <a:rPr lang="fa-IR" smtClean="0">
                <a:cs typeface="B Zar" panose="00000400000000000000" pitchFamily="2" charset="-78"/>
              </a:rPr>
              <a:t>اجتماعي، فرهنگي </a:t>
            </a:r>
            <a:r>
              <a:rPr lang="fa-IR">
                <a:cs typeface="B Zar" panose="00000400000000000000" pitchFamily="2" charset="-78"/>
              </a:rPr>
              <a:t>، رفاهي و خدماتي در جدول شماره :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4843905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000375" y="2729706"/>
            <a:ext cx="6191250" cy="2543175"/>
          </a:xfrm>
          <a:prstGeom prst="rect">
            <a:avLst/>
          </a:prstGeom>
        </p:spPr>
      </p:pic>
    </p:spTree>
    <p:extLst>
      <p:ext uri="{BB962C8B-B14F-4D97-AF65-F5344CB8AC3E}">
        <p14:creationId xmlns:p14="http://schemas.microsoft.com/office/powerpoint/2010/main" val="20407259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چنانچه درجدول شماره 19ملاحظه مي گردد، چون </a:t>
            </a:r>
            <a:r>
              <a:rPr lang="el-GR">
                <a:cs typeface="B Zar" panose="00000400000000000000" pitchFamily="2" charset="-78"/>
              </a:rPr>
              <a:t>χ 2</a:t>
            </a:r>
            <a:r>
              <a:rPr lang="fa-IR">
                <a:cs typeface="B Zar" panose="00000400000000000000" pitchFamily="2" charset="-78"/>
              </a:rPr>
              <a:t>محاسبه شده </a:t>
            </a:r>
            <a:r>
              <a:rPr lang="fa-IR" smtClean="0">
                <a:cs typeface="B Zar" panose="00000400000000000000" pitchFamily="2" charset="-78"/>
              </a:rPr>
              <a:t>كه برابر </a:t>
            </a:r>
            <a:r>
              <a:rPr lang="fa-IR">
                <a:cs typeface="B Zar" panose="00000400000000000000" pitchFamily="2" charset="-78"/>
              </a:rPr>
              <a:t>28/369است از مقدار بحراني </a:t>
            </a:r>
            <a:r>
              <a:rPr lang="el-GR">
                <a:cs typeface="B Zar" panose="00000400000000000000" pitchFamily="2" charset="-78"/>
              </a:rPr>
              <a:t>χ 2</a:t>
            </a:r>
            <a:r>
              <a:rPr lang="fa-IR">
                <a:cs typeface="B Zar" panose="00000400000000000000" pitchFamily="2" charset="-78"/>
              </a:rPr>
              <a:t>كه برابر </a:t>
            </a:r>
            <a:r>
              <a:rPr lang="fa-IR" smtClean="0">
                <a:cs typeface="B Zar" panose="00000400000000000000" pitchFamily="2" charset="-78"/>
              </a:rPr>
              <a:t>7/81 است،بزرگتر </a:t>
            </a:r>
            <a:r>
              <a:rPr lang="fa-IR">
                <a:cs typeface="B Zar" panose="00000400000000000000" pitchFamily="2" charset="-78"/>
              </a:rPr>
              <a:t>مي باشد، </a:t>
            </a:r>
            <a:r>
              <a:rPr lang="fa-IR" smtClean="0">
                <a:cs typeface="B Zar" panose="00000400000000000000" pitchFamily="2" charset="-78"/>
              </a:rPr>
              <a:t>و سطح </a:t>
            </a:r>
            <a:r>
              <a:rPr lang="fa-IR">
                <a:cs typeface="B Zar" panose="00000400000000000000" pitchFamily="2" charset="-78"/>
              </a:rPr>
              <a:t>معني داري آزمون فريدمن انجام شده كه برابر </a:t>
            </a:r>
            <a:r>
              <a:rPr lang="fa-IR" smtClean="0">
                <a:cs typeface="B Zar" panose="00000400000000000000" pitchFamily="2" charset="-78"/>
              </a:rPr>
              <a:t>0/014است </a:t>
            </a:r>
            <a:r>
              <a:rPr lang="fa-IR">
                <a:cs typeface="B Zar" panose="00000400000000000000" pitchFamily="2" charset="-78"/>
              </a:rPr>
              <a:t>از </a:t>
            </a:r>
            <a:r>
              <a:rPr lang="fa-IR" smtClean="0">
                <a:cs typeface="B Zar" panose="00000400000000000000" pitchFamily="2" charset="-78"/>
              </a:rPr>
              <a:t>0/05 كوچكتر</a:t>
            </a:r>
            <a:r>
              <a:rPr lang="fa-IR">
                <a:cs typeface="B Zar" panose="00000400000000000000" pitchFamily="2" charset="-78"/>
              </a:rPr>
              <a:t> </a:t>
            </a:r>
            <a:r>
              <a:rPr lang="fa-IR" smtClean="0">
                <a:cs typeface="B Zar" panose="00000400000000000000" pitchFamily="2" charset="-78"/>
              </a:rPr>
              <a:t>مي </a:t>
            </a:r>
            <a:r>
              <a:rPr lang="fa-IR">
                <a:cs typeface="B Zar" panose="00000400000000000000" pitchFamily="2" charset="-78"/>
              </a:rPr>
              <a:t>باشد، لذا بين عوامل اثرگذار از نظر ميزان تاثيرگذاري در قابليت اجراي </a:t>
            </a:r>
            <a:r>
              <a:rPr lang="fa-IR" smtClean="0">
                <a:cs typeface="B Zar" panose="00000400000000000000" pitchFamily="2" charset="-78"/>
              </a:rPr>
              <a:t>پائين برنامه </a:t>
            </a:r>
            <a:r>
              <a:rPr lang="fa-IR">
                <a:cs typeface="B Zar" panose="00000400000000000000" pitchFamily="2" charset="-78"/>
              </a:rPr>
              <a:t>مشاركت بخش غير دولتي براي انجام خدمات اجتماعي ، فرهنگي ، رفاهي </a:t>
            </a:r>
            <a:r>
              <a:rPr lang="fa-IR" smtClean="0">
                <a:cs typeface="B Zar" panose="00000400000000000000" pitchFamily="2" charset="-78"/>
              </a:rPr>
              <a:t>و خدماتي </a:t>
            </a:r>
            <a:r>
              <a:rPr lang="fa-IR">
                <a:cs typeface="B Zar" panose="00000400000000000000" pitchFamily="2" charset="-78"/>
              </a:rPr>
              <a:t>تفاوت معني داري وجود دارد. و مي توان عوامل اثرگذار را از نظر </a:t>
            </a:r>
            <a:r>
              <a:rPr lang="fa-IR" smtClean="0">
                <a:cs typeface="B Zar" panose="00000400000000000000" pitchFamily="2" charset="-78"/>
              </a:rPr>
              <a:t>ميزان تاثيرگذاري </a:t>
            </a:r>
            <a:r>
              <a:rPr lang="fa-IR">
                <a:cs typeface="B Zar" panose="00000400000000000000" pitchFamily="2" charset="-78"/>
              </a:rPr>
              <a:t>در قابليت اجراي پائين برنامه مذكور بصورت جدول شماره </a:t>
            </a:r>
            <a:r>
              <a:rPr lang="fa-IR" smtClean="0">
                <a:cs typeface="B Zar" panose="00000400000000000000" pitchFamily="2" charset="-78"/>
              </a:rPr>
              <a:t>20رتبه بندي </a:t>
            </a:r>
            <a:r>
              <a:rPr lang="fa-IR">
                <a:cs typeface="B Zar" panose="00000400000000000000" pitchFamily="2" charset="-78"/>
              </a:rPr>
              <a:t>كرد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071168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67025" y="2610644"/>
            <a:ext cx="6457950" cy="2781300"/>
          </a:xfrm>
          <a:prstGeom prst="rect">
            <a:avLst/>
          </a:prstGeom>
        </p:spPr>
      </p:pic>
    </p:spTree>
    <p:extLst>
      <p:ext uri="{BB962C8B-B14F-4D97-AF65-F5344CB8AC3E}">
        <p14:creationId xmlns:p14="http://schemas.microsoft.com/office/powerpoint/2010/main" val="2515723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نتايج حاصل از آزمون فريدمن به منظور رتبه بندي تاثير عوامل اثرگذار </a:t>
            </a:r>
            <a:r>
              <a:rPr lang="fa-IR" smtClean="0">
                <a:cs typeface="B Zar" panose="00000400000000000000" pitchFamily="2" charset="-78"/>
              </a:rPr>
              <a:t>در قابليت </a:t>
            </a:r>
            <a:r>
              <a:rPr lang="fa-IR">
                <a:cs typeface="B Zar" panose="00000400000000000000" pitchFamily="2" charset="-78"/>
              </a:rPr>
              <a:t>اجراي پائين برنامه اصلاح ساختار و تشكيلات دستگاههاي اجرايي </a:t>
            </a:r>
            <a:r>
              <a:rPr lang="fa-IR" smtClean="0">
                <a:cs typeface="B Zar" panose="00000400000000000000" pitchFamily="2" charset="-78"/>
              </a:rPr>
              <a:t>در جدول </a:t>
            </a:r>
            <a:r>
              <a:rPr lang="fa-IR">
                <a:cs typeface="B Zar" panose="00000400000000000000" pitchFamily="2" charset="-78"/>
              </a:rPr>
              <a:t>شماره </a:t>
            </a:r>
            <a:r>
              <a:rPr lang="fa-IR" smtClean="0">
                <a:cs typeface="B Zar" panose="00000400000000000000" pitchFamily="2" charset="-78"/>
              </a:rPr>
              <a:t>21: </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80248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86087" y="2734469"/>
            <a:ext cx="6219825" cy="2533650"/>
          </a:xfrm>
          <a:prstGeom prst="rect">
            <a:avLst/>
          </a:prstGeom>
        </p:spPr>
      </p:pic>
    </p:spTree>
    <p:extLst>
      <p:ext uri="{BB962C8B-B14F-4D97-AF65-F5344CB8AC3E}">
        <p14:creationId xmlns:p14="http://schemas.microsoft.com/office/powerpoint/2010/main" val="33047152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چنانچه درجدول شماره 21ملاحظه مي گردد، </a:t>
            </a:r>
            <a:r>
              <a:rPr lang="fa-IR">
                <a:cs typeface="B Zar" panose="00000400000000000000" pitchFamily="2" charset="-78"/>
              </a:rPr>
              <a:t>چون </a:t>
            </a:r>
            <a:r>
              <a:rPr lang="el-GR">
                <a:cs typeface="B Zar" panose="00000400000000000000" pitchFamily="2" charset="-78"/>
              </a:rPr>
              <a:t>χ 2</a:t>
            </a:r>
            <a:r>
              <a:rPr lang="fa-IR">
                <a:cs typeface="B Zar" panose="00000400000000000000" pitchFamily="2" charset="-78"/>
              </a:rPr>
              <a:t>محاسبه شده </a:t>
            </a:r>
            <a:r>
              <a:rPr lang="fa-IR" smtClean="0">
                <a:cs typeface="B Zar" panose="00000400000000000000" pitchFamily="2" charset="-78"/>
              </a:rPr>
              <a:t>كه برابر 7/236 است </a:t>
            </a:r>
            <a:r>
              <a:rPr lang="fa-IR">
                <a:cs typeface="B Zar" panose="00000400000000000000" pitchFamily="2" charset="-78"/>
              </a:rPr>
              <a:t>از مقدار بحراني </a:t>
            </a:r>
            <a:r>
              <a:rPr lang="el-GR">
                <a:cs typeface="B Zar" panose="00000400000000000000" pitchFamily="2" charset="-78"/>
              </a:rPr>
              <a:t>χ 2</a:t>
            </a:r>
            <a:r>
              <a:rPr lang="fa-IR">
                <a:cs typeface="B Zar" panose="00000400000000000000" pitchFamily="2" charset="-78"/>
              </a:rPr>
              <a:t>كه برابر </a:t>
            </a:r>
            <a:r>
              <a:rPr lang="fa-IR" smtClean="0">
                <a:cs typeface="B Zar" panose="00000400000000000000" pitchFamily="2" charset="-78"/>
              </a:rPr>
              <a:t>7/81 است،كوچكتر </a:t>
            </a:r>
            <a:r>
              <a:rPr lang="fa-IR">
                <a:cs typeface="B Zar" panose="00000400000000000000" pitchFamily="2" charset="-78"/>
              </a:rPr>
              <a:t>مي باشد، </a:t>
            </a:r>
            <a:r>
              <a:rPr lang="fa-IR" smtClean="0">
                <a:cs typeface="B Zar" panose="00000400000000000000" pitchFamily="2" charset="-78"/>
              </a:rPr>
              <a:t>و سطح </a:t>
            </a:r>
            <a:r>
              <a:rPr lang="fa-IR">
                <a:cs typeface="B Zar" panose="00000400000000000000" pitchFamily="2" charset="-78"/>
              </a:rPr>
              <a:t>معني داري آزمون فريدمن انجام شده كه برابر </a:t>
            </a:r>
            <a:r>
              <a:rPr lang="fa-IR" smtClean="0">
                <a:cs typeface="B Zar" panose="00000400000000000000" pitchFamily="2" charset="-78"/>
              </a:rPr>
              <a:t>0/065 است </a:t>
            </a:r>
            <a:r>
              <a:rPr lang="fa-IR">
                <a:cs typeface="B Zar" panose="00000400000000000000" pitchFamily="2" charset="-78"/>
              </a:rPr>
              <a:t>از </a:t>
            </a:r>
            <a:r>
              <a:rPr lang="fa-IR" smtClean="0">
                <a:cs typeface="B Zar" panose="00000400000000000000" pitchFamily="2" charset="-78"/>
              </a:rPr>
              <a:t>0/05 بزرگتر مي </a:t>
            </a:r>
            <a:r>
              <a:rPr lang="fa-IR">
                <a:cs typeface="B Zar" panose="00000400000000000000" pitchFamily="2" charset="-78"/>
              </a:rPr>
              <a:t>باشد، لذا بين عوامل اثرگذار از نظر ميزان تاثيرگذاري در قابليت اجراي </a:t>
            </a:r>
            <a:r>
              <a:rPr lang="fa-IR" smtClean="0">
                <a:cs typeface="B Zar" panose="00000400000000000000" pitchFamily="2" charset="-78"/>
              </a:rPr>
              <a:t>پائين برنامه </a:t>
            </a:r>
            <a:r>
              <a:rPr lang="fa-IR">
                <a:cs typeface="B Zar" panose="00000400000000000000" pitchFamily="2" charset="-78"/>
              </a:rPr>
              <a:t>اصلاح ساختار و تشكيلات دستگاههاي اجرايي تفاوت معني داري </a:t>
            </a:r>
            <a:r>
              <a:rPr lang="fa-IR" smtClean="0">
                <a:cs typeface="B Zar" panose="00000400000000000000" pitchFamily="2" charset="-78"/>
              </a:rPr>
              <a:t>وجود ندارد</a:t>
            </a:r>
            <a:r>
              <a:rPr lang="fa-IR">
                <a:cs typeface="B Zar" panose="00000400000000000000" pitchFamily="2" charset="-78"/>
              </a:rPr>
              <a:t>، و نمي توان عوامل اثرگذار را از نظر ميزان تاثيرگذاري در قابليت </a:t>
            </a:r>
            <a:r>
              <a:rPr lang="fa-IR" smtClean="0">
                <a:cs typeface="B Zar" panose="00000400000000000000" pitchFamily="2" charset="-78"/>
              </a:rPr>
              <a:t>اجراي پائين </a:t>
            </a:r>
            <a:r>
              <a:rPr lang="fa-IR">
                <a:cs typeface="B Zar" panose="00000400000000000000" pitchFamily="2" charset="-78"/>
              </a:rPr>
              <a:t>برنامه مذكور رتبه بندي كرد. و ميزان تاثير عوامل اثرگذارتقريباً يكسان </a:t>
            </a:r>
            <a:r>
              <a:rPr lang="fa-IR" smtClean="0">
                <a:cs typeface="B Zar" panose="00000400000000000000" pitchFamily="2" charset="-78"/>
              </a:rPr>
              <a:t>است. نتايج </a:t>
            </a:r>
            <a:r>
              <a:rPr lang="fa-IR">
                <a:cs typeface="B Zar" panose="00000400000000000000" pitchFamily="2" charset="-78"/>
              </a:rPr>
              <a:t>حاصل از بررسي و آزمون فرضيه هاي تحقيق حاضر نشان مي دهد </a:t>
            </a:r>
            <a:r>
              <a:rPr lang="fa-IR">
                <a:solidFill>
                  <a:srgbClr val="FF0000"/>
                </a:solidFill>
                <a:cs typeface="B Zar" panose="00000400000000000000" pitchFamily="2" charset="-78"/>
              </a:rPr>
              <a:t>قابليت اجراي برنامه منطقي نمودن اندازه دولت در قالـب برنامـه </a:t>
            </a:r>
            <a:r>
              <a:rPr lang="fa-IR">
                <a:solidFill>
                  <a:srgbClr val="FF0000"/>
                </a:solidFill>
                <a:cs typeface="B Zar" panose="00000400000000000000" pitchFamily="2" charset="-78"/>
              </a:rPr>
              <a:t>هـاي </a:t>
            </a:r>
            <a:r>
              <a:rPr lang="fa-IR" smtClean="0">
                <a:solidFill>
                  <a:srgbClr val="FF0000"/>
                </a:solidFill>
                <a:cs typeface="B Zar" panose="00000400000000000000" pitchFamily="2" charset="-78"/>
              </a:rPr>
              <a:t>چهارگانـه درسطح </a:t>
            </a:r>
            <a:r>
              <a:rPr lang="fa-IR">
                <a:solidFill>
                  <a:srgbClr val="FF0000"/>
                </a:solidFill>
                <a:cs typeface="B Zar" panose="00000400000000000000" pitchFamily="2" charset="-78"/>
              </a:rPr>
              <a:t>پائين است.</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42425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6677</Words>
  <Application>Microsoft Office PowerPoint</Application>
  <PresentationFormat>Widescreen</PresentationFormat>
  <Paragraphs>200</Paragraphs>
  <Slides>107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Arial</vt:lpstr>
      <vt:lpstr>B Zar</vt:lpstr>
      <vt:lpstr>Calibri</vt:lpstr>
      <vt:lpstr>Calibri Light</vt:lpstr>
      <vt:lpstr>Times New Roman</vt:lpstr>
      <vt:lpstr>Office Theme</vt:lpstr>
      <vt:lpstr>عنوان مقاله: بررسي امكان پذيري برنامه منطقي نمودن اندازه دولت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مهمترين موانع تحقق تحول بنيادين در نظام اداري كشور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مواد و روشها</vt:lpstr>
      <vt:lpstr>PowerPoint Presentation</vt:lpstr>
      <vt:lpstr>PowerPoint Presentation</vt:lpstr>
      <vt:lpstr>PowerPoint Presentation</vt:lpstr>
      <vt:lpstr>PowerPoint Presentation</vt:lpstr>
      <vt:lpstr>نتايج و بحث</vt:lpstr>
      <vt:lpstr>آزمون فرضيه 1:</vt:lpstr>
      <vt:lpstr>PowerPoint Presentation</vt:lpstr>
      <vt:lpstr>PowerPoint Presentation</vt:lpstr>
      <vt:lpstr>آزمون فرضيه 1-1 :</vt:lpstr>
      <vt:lpstr>PowerPoint Presentation</vt:lpstr>
      <vt:lpstr>PowerPoint Presentation</vt:lpstr>
      <vt:lpstr>آزمون فرضيه 1-2:</vt:lpstr>
      <vt:lpstr>PowerPoint Presentation</vt:lpstr>
      <vt:lpstr>PowerPoint Presentation</vt:lpstr>
      <vt:lpstr>PowerPoint Presentation</vt:lpstr>
      <vt:lpstr>آزمون فرضيه 1-3:</vt:lpstr>
      <vt:lpstr>PowerPoint Presentation</vt:lpstr>
      <vt:lpstr>PowerPoint Presentation</vt:lpstr>
      <vt:lpstr>PowerPoint Presentation</vt:lpstr>
      <vt:lpstr>آزمون فرضيه 1-4: </vt:lpstr>
      <vt:lpstr>PowerPoint Presentation</vt:lpstr>
      <vt:lpstr>PowerPoint Presentation</vt:lpstr>
      <vt:lpstr>آزمون فرضيه 2:</vt:lpstr>
      <vt:lpstr>PowerPoint Presentation</vt:lpstr>
      <vt:lpstr>PowerPoint Presentation</vt:lpstr>
      <vt:lpstr>آزمون فرضيه هاي سوم، چهارم، پنجم و ششم :</vt:lpstr>
      <vt:lpstr>PowerPoint Presentation</vt:lpstr>
      <vt:lpstr>PowerPoint Presentation</vt:lpstr>
      <vt:lpstr>PowerPoint Presentation</vt:lpstr>
      <vt:lpstr>PowerPoint Presentation</vt:lpstr>
      <vt:lpstr>PowerPoint Presentation</vt:lpstr>
      <vt:lpstr>آزمون فرضيه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پیشنهادات</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39</cp:revision>
  <dcterms:created xsi:type="dcterms:W3CDTF">2023-03-13T11:34:27Z</dcterms:created>
  <dcterms:modified xsi:type="dcterms:W3CDTF">2023-03-17T16:06:02Z</dcterms:modified>
</cp:coreProperties>
</file>