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327" r:id="rId5"/>
    <p:sldId id="259" r:id="rId6"/>
    <p:sldId id="260" r:id="rId7"/>
    <p:sldId id="328" r:id="rId8"/>
    <p:sldId id="261" r:id="rId9"/>
    <p:sldId id="262" r:id="rId10"/>
    <p:sldId id="263" r:id="rId11"/>
    <p:sldId id="264" r:id="rId12"/>
    <p:sldId id="265" r:id="rId13"/>
    <p:sldId id="329" r:id="rId14"/>
    <p:sldId id="266" r:id="rId15"/>
    <p:sldId id="267" r:id="rId16"/>
    <p:sldId id="268" r:id="rId17"/>
    <p:sldId id="330"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9" r:id="rId36"/>
    <p:sldId id="286" r:id="rId37"/>
    <p:sldId id="287" r:id="rId38"/>
    <p:sldId id="288" r:id="rId39"/>
    <p:sldId id="290" r:id="rId40"/>
    <p:sldId id="291" r:id="rId41"/>
    <p:sldId id="292" r:id="rId42"/>
    <p:sldId id="293" r:id="rId43"/>
    <p:sldId id="294" r:id="rId44"/>
    <p:sldId id="295" r:id="rId45"/>
    <p:sldId id="296" r:id="rId46"/>
    <p:sldId id="331" r:id="rId47"/>
    <p:sldId id="298" r:id="rId48"/>
    <p:sldId id="299" r:id="rId49"/>
    <p:sldId id="300" r:id="rId50"/>
    <p:sldId id="301" r:id="rId51"/>
    <p:sldId id="302" r:id="rId52"/>
    <p:sldId id="332" r:id="rId53"/>
    <p:sldId id="303" r:id="rId54"/>
    <p:sldId id="304" r:id="rId55"/>
    <p:sldId id="307" r:id="rId56"/>
    <p:sldId id="308" r:id="rId57"/>
    <p:sldId id="306" r:id="rId58"/>
    <p:sldId id="309" r:id="rId59"/>
    <p:sldId id="310" r:id="rId60"/>
    <p:sldId id="311" r:id="rId61"/>
    <p:sldId id="312" r:id="rId62"/>
    <p:sldId id="313" r:id="rId63"/>
    <p:sldId id="314" r:id="rId64"/>
    <p:sldId id="333" r:id="rId65"/>
    <p:sldId id="315" r:id="rId66"/>
    <p:sldId id="316" r:id="rId67"/>
    <p:sldId id="317" r:id="rId68"/>
    <p:sldId id="318" r:id="rId69"/>
    <p:sldId id="319" r:id="rId70"/>
    <p:sldId id="320" r:id="rId71"/>
    <p:sldId id="321" r:id="rId72"/>
    <p:sldId id="322" r:id="rId73"/>
    <p:sldId id="323" r:id="rId74"/>
    <p:sldId id="325" r:id="rId75"/>
    <p:sldId id="326" r:id="rId76"/>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543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1C454DD-4D71-4DBA-82D7-D8AECD05B34F}" type="datetimeFigureOut">
              <a:rPr lang="fa-IR" smtClean="0"/>
              <a:t>29/09/1444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B1578E7-087C-4E8B-9333-0604C60639CD}" type="slidenum">
              <a:rPr lang="fa-IR" smtClean="0"/>
              <a:t>‹#›</a:t>
            </a:fld>
            <a:endParaRPr lang="fa-IR"/>
          </a:p>
        </p:txBody>
      </p:sp>
    </p:spTree>
    <p:extLst>
      <p:ext uri="{BB962C8B-B14F-4D97-AF65-F5344CB8AC3E}">
        <p14:creationId xmlns:p14="http://schemas.microsoft.com/office/powerpoint/2010/main" val="1817951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1C454DD-4D71-4DBA-82D7-D8AECD05B34F}" type="datetimeFigureOut">
              <a:rPr lang="fa-IR" smtClean="0"/>
              <a:t>29/09/1444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B1578E7-087C-4E8B-9333-0604C60639CD}" type="slidenum">
              <a:rPr lang="fa-IR" smtClean="0"/>
              <a:t>‹#›</a:t>
            </a:fld>
            <a:endParaRPr lang="fa-IR"/>
          </a:p>
        </p:txBody>
      </p:sp>
    </p:spTree>
    <p:extLst>
      <p:ext uri="{BB962C8B-B14F-4D97-AF65-F5344CB8AC3E}">
        <p14:creationId xmlns:p14="http://schemas.microsoft.com/office/powerpoint/2010/main" val="223771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1C454DD-4D71-4DBA-82D7-D8AECD05B34F}" type="datetimeFigureOut">
              <a:rPr lang="fa-IR" smtClean="0"/>
              <a:t>29/09/1444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B1578E7-087C-4E8B-9333-0604C60639CD}" type="slidenum">
              <a:rPr lang="fa-IR" smtClean="0"/>
              <a:t>‹#›</a:t>
            </a:fld>
            <a:endParaRPr lang="fa-IR"/>
          </a:p>
        </p:txBody>
      </p:sp>
    </p:spTree>
    <p:extLst>
      <p:ext uri="{BB962C8B-B14F-4D97-AF65-F5344CB8AC3E}">
        <p14:creationId xmlns:p14="http://schemas.microsoft.com/office/powerpoint/2010/main" val="217696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1C454DD-4D71-4DBA-82D7-D8AECD05B34F}" type="datetimeFigureOut">
              <a:rPr lang="fa-IR" smtClean="0"/>
              <a:t>29/09/1444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B1578E7-087C-4E8B-9333-0604C60639CD}" type="slidenum">
              <a:rPr lang="fa-IR" smtClean="0"/>
              <a:t>‹#›</a:t>
            </a:fld>
            <a:endParaRPr lang="fa-IR"/>
          </a:p>
        </p:txBody>
      </p:sp>
    </p:spTree>
    <p:extLst>
      <p:ext uri="{BB962C8B-B14F-4D97-AF65-F5344CB8AC3E}">
        <p14:creationId xmlns:p14="http://schemas.microsoft.com/office/powerpoint/2010/main" val="2923336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C454DD-4D71-4DBA-82D7-D8AECD05B34F}" type="datetimeFigureOut">
              <a:rPr lang="fa-IR" smtClean="0"/>
              <a:t>29/09/1444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B1578E7-087C-4E8B-9333-0604C60639CD}" type="slidenum">
              <a:rPr lang="fa-IR" smtClean="0"/>
              <a:t>‹#›</a:t>
            </a:fld>
            <a:endParaRPr lang="fa-IR"/>
          </a:p>
        </p:txBody>
      </p:sp>
    </p:spTree>
    <p:extLst>
      <p:ext uri="{BB962C8B-B14F-4D97-AF65-F5344CB8AC3E}">
        <p14:creationId xmlns:p14="http://schemas.microsoft.com/office/powerpoint/2010/main" val="176983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1C454DD-4D71-4DBA-82D7-D8AECD05B34F}" type="datetimeFigureOut">
              <a:rPr lang="fa-IR" smtClean="0"/>
              <a:t>29/09/1444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B1578E7-087C-4E8B-9333-0604C60639CD}" type="slidenum">
              <a:rPr lang="fa-IR" smtClean="0"/>
              <a:t>‹#›</a:t>
            </a:fld>
            <a:endParaRPr lang="fa-IR"/>
          </a:p>
        </p:txBody>
      </p:sp>
    </p:spTree>
    <p:extLst>
      <p:ext uri="{BB962C8B-B14F-4D97-AF65-F5344CB8AC3E}">
        <p14:creationId xmlns:p14="http://schemas.microsoft.com/office/powerpoint/2010/main" val="42169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1C454DD-4D71-4DBA-82D7-D8AECD05B34F}" type="datetimeFigureOut">
              <a:rPr lang="fa-IR" smtClean="0"/>
              <a:t>29/09/1444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B1578E7-087C-4E8B-9333-0604C60639CD}" type="slidenum">
              <a:rPr lang="fa-IR" smtClean="0"/>
              <a:t>‹#›</a:t>
            </a:fld>
            <a:endParaRPr lang="fa-IR"/>
          </a:p>
        </p:txBody>
      </p:sp>
    </p:spTree>
    <p:extLst>
      <p:ext uri="{BB962C8B-B14F-4D97-AF65-F5344CB8AC3E}">
        <p14:creationId xmlns:p14="http://schemas.microsoft.com/office/powerpoint/2010/main" val="1289533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1C454DD-4D71-4DBA-82D7-D8AECD05B34F}" type="datetimeFigureOut">
              <a:rPr lang="fa-IR" smtClean="0"/>
              <a:t>29/09/1444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B1578E7-087C-4E8B-9333-0604C60639CD}" type="slidenum">
              <a:rPr lang="fa-IR" smtClean="0"/>
              <a:t>‹#›</a:t>
            </a:fld>
            <a:endParaRPr lang="fa-IR"/>
          </a:p>
        </p:txBody>
      </p:sp>
    </p:spTree>
    <p:extLst>
      <p:ext uri="{BB962C8B-B14F-4D97-AF65-F5344CB8AC3E}">
        <p14:creationId xmlns:p14="http://schemas.microsoft.com/office/powerpoint/2010/main" val="315098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454DD-4D71-4DBA-82D7-D8AECD05B34F}" type="datetimeFigureOut">
              <a:rPr lang="fa-IR" smtClean="0"/>
              <a:t>29/09/1444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B1578E7-087C-4E8B-9333-0604C60639CD}" type="slidenum">
              <a:rPr lang="fa-IR" smtClean="0"/>
              <a:t>‹#›</a:t>
            </a:fld>
            <a:endParaRPr lang="fa-IR"/>
          </a:p>
        </p:txBody>
      </p:sp>
    </p:spTree>
    <p:extLst>
      <p:ext uri="{BB962C8B-B14F-4D97-AF65-F5344CB8AC3E}">
        <p14:creationId xmlns:p14="http://schemas.microsoft.com/office/powerpoint/2010/main" val="401268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454DD-4D71-4DBA-82D7-D8AECD05B34F}" type="datetimeFigureOut">
              <a:rPr lang="fa-IR" smtClean="0"/>
              <a:t>29/09/1444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B1578E7-087C-4E8B-9333-0604C60639CD}" type="slidenum">
              <a:rPr lang="fa-IR" smtClean="0"/>
              <a:t>‹#›</a:t>
            </a:fld>
            <a:endParaRPr lang="fa-IR"/>
          </a:p>
        </p:txBody>
      </p:sp>
    </p:spTree>
    <p:extLst>
      <p:ext uri="{BB962C8B-B14F-4D97-AF65-F5344CB8AC3E}">
        <p14:creationId xmlns:p14="http://schemas.microsoft.com/office/powerpoint/2010/main" val="167238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454DD-4D71-4DBA-82D7-D8AECD05B34F}" type="datetimeFigureOut">
              <a:rPr lang="fa-IR" smtClean="0"/>
              <a:t>29/09/1444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B1578E7-087C-4E8B-9333-0604C60639CD}" type="slidenum">
              <a:rPr lang="fa-IR" smtClean="0"/>
              <a:t>‹#›</a:t>
            </a:fld>
            <a:endParaRPr lang="fa-IR"/>
          </a:p>
        </p:txBody>
      </p:sp>
    </p:spTree>
    <p:extLst>
      <p:ext uri="{BB962C8B-B14F-4D97-AF65-F5344CB8AC3E}">
        <p14:creationId xmlns:p14="http://schemas.microsoft.com/office/powerpoint/2010/main" val="55236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1C454DD-4D71-4DBA-82D7-D8AECD05B34F}" type="datetimeFigureOut">
              <a:rPr lang="fa-IR" smtClean="0"/>
              <a:t>29/09/1444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B1578E7-087C-4E8B-9333-0604C60639CD}" type="slidenum">
              <a:rPr lang="fa-IR" smtClean="0"/>
              <a:t>‹#›</a:t>
            </a:fld>
            <a:endParaRPr lang="fa-IR"/>
          </a:p>
        </p:txBody>
      </p:sp>
    </p:spTree>
    <p:extLst>
      <p:ext uri="{BB962C8B-B14F-4D97-AF65-F5344CB8AC3E}">
        <p14:creationId xmlns:p14="http://schemas.microsoft.com/office/powerpoint/2010/main" val="3129474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mtClean="0">
                <a:solidFill>
                  <a:srgbClr val="FF0000"/>
                </a:solidFill>
                <a:cs typeface="B Zar" panose="00000400000000000000" pitchFamily="2" charset="-78"/>
              </a:rPr>
              <a:t>عنوان مقاله</a:t>
            </a:r>
            <a:r>
              <a:rPr lang="fa-IR" smtClean="0">
                <a:cs typeface="B Zar" panose="00000400000000000000" pitchFamily="2" charset="-78"/>
              </a:rPr>
              <a:t>: تجزیه </a:t>
            </a:r>
            <a:r>
              <a:rPr lang="fa-IR" smtClean="0">
                <a:cs typeface="B Zar" panose="00000400000000000000" pitchFamily="2" charset="-78"/>
              </a:rPr>
              <a:t>و تحلیل صنعت </a:t>
            </a:r>
            <a:r>
              <a:rPr lang="fa-IR" smtClean="0">
                <a:cs typeface="B Zar" panose="00000400000000000000" pitchFamily="2" charset="-78"/>
              </a:rPr>
              <a:t>نرم افزار </a:t>
            </a:r>
            <a:r>
              <a:rPr lang="fa-IR" smtClean="0">
                <a:cs typeface="B Zar" panose="00000400000000000000" pitchFamily="2" charset="-78"/>
              </a:rPr>
              <a:t>در ایران</a:t>
            </a:r>
            <a:endParaRPr lang="fa-IR">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نویسنده</a:t>
            </a:r>
            <a:r>
              <a:rPr lang="fa-IR" smtClean="0">
                <a:cs typeface="B Zar" panose="00000400000000000000" pitchFamily="2" charset="-78"/>
              </a:rPr>
              <a:t>: سید محمد </a:t>
            </a:r>
            <a:r>
              <a:rPr lang="fa-IR" smtClean="0">
                <a:cs typeface="B Zar" panose="00000400000000000000" pitchFamily="2" charset="-78"/>
              </a:rPr>
              <a:t>اعرابی،پریناز شعاریان</a:t>
            </a:r>
          </a:p>
          <a:p>
            <a:r>
              <a:rPr lang="fa-IR" smtClean="0">
                <a:solidFill>
                  <a:srgbClr val="FF0000"/>
                </a:solidFill>
                <a:cs typeface="B Zar" panose="00000400000000000000" pitchFamily="2" charset="-78"/>
              </a:rPr>
              <a:t>منبع</a:t>
            </a:r>
            <a:r>
              <a:rPr lang="fa-IR" smtClean="0">
                <a:cs typeface="B Zar" panose="00000400000000000000" pitchFamily="2" charset="-78"/>
              </a:rPr>
              <a:t>: </a:t>
            </a:r>
            <a:r>
              <a:rPr lang="fa-IR">
                <a:cs typeface="B Zar" panose="00000400000000000000" pitchFamily="2" charset="-78"/>
              </a:rPr>
              <a:t>مطالعات مدیریت صنعتی 1384 </a:t>
            </a:r>
            <a:r>
              <a:rPr lang="fa-IR">
                <a:cs typeface="B Zar" panose="00000400000000000000" pitchFamily="2" charset="-78"/>
              </a:rPr>
              <a:t>شماره </a:t>
            </a:r>
            <a:r>
              <a:rPr lang="fa-IR" smtClean="0">
                <a:cs typeface="B Zar" panose="00000400000000000000" pitchFamily="2" charset="-78"/>
              </a:rPr>
              <a:t>8</a:t>
            </a:r>
          </a:p>
          <a:p>
            <a:r>
              <a:rPr lang="fa-IR" smtClean="0">
                <a:cs typeface="B Zar" panose="00000400000000000000" pitchFamily="2" charset="-78"/>
              </a:rPr>
              <a:t>صص 53-29</a:t>
            </a:r>
            <a:endParaRPr lang="fa-IR" smtClean="0">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2956927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جدول </a:t>
            </a:r>
            <a:r>
              <a:rPr lang="fa-IR" smtClean="0">
                <a:solidFill>
                  <a:srgbClr val="FF0000"/>
                </a:solidFill>
                <a:cs typeface="B Zar" panose="00000400000000000000" pitchFamily="2" charset="-78"/>
              </a:rPr>
              <a:t>شماره 1 نشان دهنده تعداد کامپیوتر و ضریب نفوذ آن در ایران است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ctr"/>
            <a:r>
              <a:rPr lang="fa-IR" smtClean="0">
                <a:solidFill>
                  <a:srgbClr val="FF0000"/>
                </a:solidFill>
                <a:cs typeface="B Zar" panose="00000400000000000000" pitchFamily="2" charset="-78"/>
              </a:rPr>
              <a:t>جدول 1- تعداد و ضریب نفوذ کامپیوتر (سال های 80-83)</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38237" y="2911296"/>
            <a:ext cx="9915525" cy="2838450"/>
          </a:xfrm>
          <a:prstGeom prst="rect">
            <a:avLst/>
          </a:prstGeom>
        </p:spPr>
      </p:pic>
    </p:spTree>
    <p:extLst>
      <p:ext uri="{BB962C8B-B14F-4D97-AF65-F5344CB8AC3E}">
        <p14:creationId xmlns:p14="http://schemas.microsoft.com/office/powerpoint/2010/main" val="288637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جدول شماره 2 نشان دهنده نسبت توزیع کامپیوتر بین گروه های مختلف کاربران در ایران می باشد.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174718" y="3100521"/>
            <a:ext cx="8048625" cy="2047875"/>
          </a:xfrm>
          <a:prstGeom prst="rect">
            <a:avLst/>
          </a:prstGeom>
        </p:spPr>
      </p:pic>
    </p:spTree>
    <p:extLst>
      <p:ext uri="{BB962C8B-B14F-4D97-AF65-F5344CB8AC3E}">
        <p14:creationId xmlns:p14="http://schemas.microsoft.com/office/powerpoint/2010/main" val="2476142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به دلیل پشتیبانی جدی دولت از تولید داهلی هم اکنون بخشهایی از کامپیوتر مانند بدنه صفحه کلید موس، مونیتور مودم بلندگو به صورت داخلی تولید می شوند</a:t>
            </a:r>
          </a:p>
          <a:p>
            <a:pPr algn="just"/>
            <a:endParaRPr lang="fa-IR">
              <a:cs typeface="B Zar" panose="00000400000000000000" pitchFamily="2" charset="-78"/>
            </a:endParaRPr>
          </a:p>
        </p:txBody>
      </p:sp>
    </p:spTree>
    <p:extLst>
      <p:ext uri="{BB962C8B-B14F-4D97-AF65-F5344CB8AC3E}">
        <p14:creationId xmlns:p14="http://schemas.microsoft.com/office/powerpoint/2010/main" val="966341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2- نرم افزار </a:t>
            </a:r>
            <a:r>
              <a:rPr lang="fa-IR">
                <a:solidFill>
                  <a:srgbClr val="FF0000"/>
                </a:solidFill>
                <a:cs typeface="B Zar" panose="00000400000000000000" pitchFamily="2" charset="-78"/>
              </a:rPr>
              <a:t>و </a:t>
            </a:r>
            <a:r>
              <a:rPr lang="fa-IR" smtClean="0">
                <a:solidFill>
                  <a:srgbClr val="FF0000"/>
                </a:solidFill>
                <a:cs typeface="B Zar" panose="00000400000000000000" pitchFamily="2" charset="-78"/>
              </a:rPr>
              <a:t>خدمات</a:t>
            </a:r>
            <a:endParaRPr lang="fa-IR">
              <a:solidFill>
                <a:srgbClr val="FF0000"/>
              </a:solidFill>
            </a:endParaRPr>
          </a:p>
        </p:txBody>
      </p:sp>
      <p:sp>
        <p:nvSpPr>
          <p:cNvPr id="3" name="Content Placeholder 2"/>
          <p:cNvSpPr>
            <a:spLocks noGrp="1"/>
          </p:cNvSpPr>
          <p:nvPr>
            <p:ph idx="1"/>
          </p:nvPr>
        </p:nvSpPr>
        <p:spPr/>
        <p:txBody>
          <a:bodyPr>
            <a:normAutofit/>
          </a:bodyPr>
          <a:lstStyle/>
          <a:p>
            <a:pPr lvl="0" algn="just"/>
            <a:r>
              <a:rPr lang="fa-IR" sz="2200" smtClean="0">
                <a:solidFill>
                  <a:prstClr val="black"/>
                </a:solidFill>
                <a:cs typeface="B Zar" panose="00000400000000000000" pitchFamily="2" charset="-78"/>
              </a:rPr>
              <a:t>طی </a:t>
            </a:r>
            <a:r>
              <a:rPr lang="fa-IR" sz="2200">
                <a:solidFill>
                  <a:prstClr val="black"/>
                </a:solidFill>
                <a:cs typeface="B Zar" panose="00000400000000000000" pitchFamily="2" charset="-78"/>
              </a:rPr>
              <a:t>دو سال گذشته بازار نرم افزار با نرخ رشد سالانه 41 درصد جهش بزرگی داشته است. این رشد ناشی از به کارگیری طرح توسعه کاربردی فن آوری اطلاعات (تکفا) می باشد که در آن تولید کنندگان نرم ازفرا و محتوا مورد حمایت  های خاص دولت قرار می گیرند. </a:t>
            </a:r>
          </a:p>
          <a:p>
            <a:pPr lvl="0" algn="just"/>
            <a:r>
              <a:rPr lang="fa-IR" sz="2200">
                <a:solidFill>
                  <a:prstClr val="black"/>
                </a:solidFill>
                <a:cs typeface="B Zar" panose="00000400000000000000" pitchFamily="2" charset="-78"/>
              </a:rPr>
              <a:t>مهم ترین خدمات ارائه شده در این بخش عبارتند از: </a:t>
            </a:r>
          </a:p>
          <a:p>
            <a:pPr lvl="0" algn="just"/>
            <a:r>
              <a:rPr lang="fa-IR" sz="2200">
                <a:solidFill>
                  <a:prstClr val="black"/>
                </a:solidFill>
                <a:cs typeface="B Zar" panose="00000400000000000000" pitchFamily="2" charset="-78"/>
              </a:rPr>
              <a:t>مشاوره </a:t>
            </a:r>
          </a:p>
          <a:p>
            <a:pPr lvl="0" algn="just"/>
            <a:r>
              <a:rPr lang="fa-IR" sz="2200">
                <a:solidFill>
                  <a:prstClr val="black"/>
                </a:solidFill>
                <a:cs typeface="B Zar" panose="00000400000000000000" pitchFamily="2" charset="-78"/>
              </a:rPr>
              <a:t>مهندسی مجدد فرایند تجاری</a:t>
            </a:r>
          </a:p>
          <a:p>
            <a:pPr lvl="0" algn="just"/>
            <a:r>
              <a:rPr lang="fa-IR" sz="2200">
                <a:solidFill>
                  <a:prstClr val="black"/>
                </a:solidFill>
                <a:cs typeface="B Zar" panose="00000400000000000000" pitchFamily="2" charset="-78"/>
              </a:rPr>
              <a:t>تحلیل طراحی و پیاده سازی سیستم </a:t>
            </a:r>
          </a:p>
          <a:p>
            <a:pPr lvl="0" algn="just"/>
            <a:r>
              <a:rPr lang="fa-IR" sz="2200">
                <a:solidFill>
                  <a:prstClr val="black"/>
                </a:solidFill>
                <a:cs typeface="B Zar" panose="00000400000000000000" pitchFamily="2" charset="-78"/>
              </a:rPr>
              <a:t>تولید نرم افزارهای سفارشی</a:t>
            </a:r>
          </a:p>
          <a:p>
            <a:pPr lvl="0" algn="just"/>
            <a:r>
              <a:rPr lang="fa-IR" sz="2200">
                <a:solidFill>
                  <a:prstClr val="black"/>
                </a:solidFill>
                <a:cs typeface="B Zar" panose="00000400000000000000" pitchFamily="2" charset="-78"/>
              </a:rPr>
              <a:t>نظارت پروژه </a:t>
            </a:r>
          </a:p>
          <a:p>
            <a:pPr lvl="0" algn="just"/>
            <a:r>
              <a:rPr lang="fa-IR" sz="2200">
                <a:solidFill>
                  <a:prstClr val="black"/>
                </a:solidFill>
                <a:cs typeface="B Zar" panose="00000400000000000000" pitchFamily="2" charset="-78"/>
              </a:rPr>
              <a:t>اموزش</a:t>
            </a:r>
          </a:p>
          <a:p>
            <a:endParaRPr lang="fa-IR"/>
          </a:p>
        </p:txBody>
      </p:sp>
    </p:spTree>
    <p:extLst>
      <p:ext uri="{BB962C8B-B14F-4D97-AF65-F5344CB8AC3E}">
        <p14:creationId xmlns:p14="http://schemas.microsoft.com/office/powerpoint/2010/main" val="1712523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وضعیت صنعت را می توان </a:t>
            </a:r>
            <a:r>
              <a:rPr lang="fa-IR" smtClean="0">
                <a:cs typeface="B Zar" panose="00000400000000000000" pitchFamily="2" charset="-78"/>
              </a:rPr>
              <a:t>به طور </a:t>
            </a:r>
            <a:r>
              <a:rPr lang="fa-IR" smtClean="0">
                <a:cs typeface="B Zar" panose="00000400000000000000" pitchFamily="2" charset="-78"/>
              </a:rPr>
              <a:t>ح</a:t>
            </a:r>
            <a:r>
              <a:rPr lang="fa-IR" smtClean="0">
                <a:cs typeface="B Zar" panose="00000400000000000000" pitchFamily="2" charset="-78"/>
              </a:rPr>
              <a:t>جمی توصیف </a:t>
            </a:r>
            <a:r>
              <a:rPr lang="fa-IR" smtClean="0">
                <a:cs typeface="B Zar" panose="00000400000000000000" pitchFamily="2" charset="-78"/>
              </a:rPr>
              <a:t>کرد: </a:t>
            </a:r>
          </a:p>
          <a:p>
            <a:pPr algn="just"/>
            <a:r>
              <a:rPr lang="fa-IR" smtClean="0">
                <a:cs typeface="B Zar" panose="00000400000000000000" pitchFamily="2" charset="-78"/>
              </a:rPr>
              <a:t>حدود 500 شرکت کامپیوتری فعال در حوزه نرم افزار وجود دارد. </a:t>
            </a:r>
          </a:p>
          <a:p>
            <a:pPr algn="just"/>
            <a:r>
              <a:rPr lang="fa-IR" smtClean="0">
                <a:cs typeface="B Zar" panose="00000400000000000000" pitchFamily="2" charset="-78"/>
              </a:rPr>
              <a:t>نسبت سهم نرم افزار به سهم بازار فن آوری اطلاعات 25 درصد می باشد</a:t>
            </a:r>
          </a:p>
          <a:p>
            <a:pPr algn="just"/>
            <a:r>
              <a:rPr lang="fa-IR">
                <a:cs typeface="B Zar" panose="00000400000000000000" pitchFamily="2" charset="-78"/>
              </a:rPr>
              <a:t> </a:t>
            </a:r>
            <a:r>
              <a:rPr lang="fa-IR" smtClean="0">
                <a:cs typeface="B Zar" panose="00000400000000000000" pitchFamily="2" charset="-78"/>
              </a:rPr>
              <a:t>حجم کلی بازار نرم افزار و خدمات ایران در سال 2002 ، 400 میلیون دلار تخمین زده شد. </a:t>
            </a:r>
          </a:p>
        </p:txBody>
      </p:sp>
    </p:spTree>
    <p:extLst>
      <p:ext uri="{BB962C8B-B14F-4D97-AF65-F5344CB8AC3E}">
        <p14:creationId xmlns:p14="http://schemas.microsoft.com/office/powerpoint/2010/main" val="3223148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lvl="0" indent="-228600">
              <a:spcBef>
                <a:spcPts val="1000"/>
              </a:spcBef>
            </a:pPr>
            <a:r>
              <a:rPr lang="fa-IR" sz="2800">
                <a:solidFill>
                  <a:prstClr val="black"/>
                </a:solidFill>
                <a:latin typeface="Calibri" panose="020F0502020204030204"/>
                <a:ea typeface="+mn-ea"/>
                <a:cs typeface="B Zar" panose="00000400000000000000" pitchFamily="2" charset="-78"/>
              </a:rPr>
              <a:t>جدول شماره 2 ، انواع بسته های نرم افزاری ثبت شده را نشان  می دهد</a:t>
            </a:r>
            <a:r>
              <a:rPr lang="fa-IR" sz="2800">
                <a:solidFill>
                  <a:prstClr val="black"/>
                </a:solidFill>
                <a:latin typeface="Calibri" panose="020F0502020204030204"/>
                <a:ea typeface="+mn-ea"/>
                <a:cs typeface="B Zar" panose="00000400000000000000" pitchFamily="2" charset="-78"/>
              </a:rPr>
              <a:t>: </a:t>
            </a: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475722" y="1825625"/>
            <a:ext cx="5240556" cy="4351338"/>
          </a:xfrm>
          <a:prstGeom prst="rect">
            <a:avLst/>
          </a:prstGeom>
        </p:spPr>
      </p:pic>
    </p:spTree>
    <p:extLst>
      <p:ext uri="{BB962C8B-B14F-4D97-AF65-F5344CB8AC3E}">
        <p14:creationId xmlns:p14="http://schemas.microsoft.com/office/powerpoint/2010/main" val="144295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برنامه ریزی برای صادرات نرم افزار یکی از برنامه هایی است که دولت در رابطه با این صنعت در برنامه های توسعه خود دارد.</a:t>
            </a:r>
          </a:p>
          <a:p>
            <a:pPr algn="just"/>
            <a:r>
              <a:rPr lang="fa-IR" smtClean="0">
                <a:cs typeface="B Zar" panose="00000400000000000000" pitchFamily="2" charset="-78"/>
              </a:rPr>
              <a:t>از</a:t>
            </a:r>
            <a:r>
              <a:rPr lang="fa-IR" smtClean="0">
                <a:cs typeface="B Zar" panose="00000400000000000000" pitchFamily="2" charset="-78"/>
              </a:rPr>
              <a:t>: </a:t>
            </a:r>
            <a:endParaRPr lang="fa-IR">
              <a:cs typeface="B Zar" panose="00000400000000000000" pitchFamily="2" charset="-78"/>
            </a:endParaRPr>
          </a:p>
        </p:txBody>
      </p:sp>
    </p:spTree>
    <p:extLst>
      <p:ext uri="{BB962C8B-B14F-4D97-AF65-F5344CB8AC3E}">
        <p14:creationId xmlns:p14="http://schemas.microsoft.com/office/powerpoint/2010/main" val="1252455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3- صنایع تولید </a:t>
            </a:r>
            <a:r>
              <a:rPr lang="fa-IR">
                <a:solidFill>
                  <a:srgbClr val="FF0000"/>
                </a:solidFill>
                <a:cs typeface="B Zar" panose="00000400000000000000" pitchFamily="2" charset="-78"/>
              </a:rPr>
              <a:t>تجهیزات </a:t>
            </a:r>
            <a:r>
              <a:rPr lang="fa-IR" smtClean="0">
                <a:solidFill>
                  <a:srgbClr val="FF0000"/>
                </a:solidFill>
                <a:cs typeface="B Zar" panose="00000400000000000000" pitchFamily="2" charset="-78"/>
              </a:rPr>
              <a:t>مخابراتی</a:t>
            </a:r>
            <a:endParaRPr lang="fa-IR">
              <a:solidFill>
                <a:srgbClr val="FF0000"/>
              </a:solidFill>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a:t>
            </a:r>
            <a:r>
              <a:rPr lang="fa-IR">
                <a:cs typeface="B Zar" panose="00000400000000000000" pitchFamily="2" charset="-78"/>
              </a:rPr>
              <a:t>توجه به حجم بالای تقاضای امکانات مخابراتی در ایران در حال حاضر ، 120 شرکت در طراحی و تولید تجهیزات ارتباطی فعالیت دارند، این شرکت ها و نوع فعالیت ان ها عبارتند</a:t>
            </a:r>
            <a:endParaRPr lang="fa-IR"/>
          </a:p>
        </p:txBody>
      </p:sp>
    </p:spTree>
    <p:extLst>
      <p:ext uri="{BB962C8B-B14F-4D97-AF65-F5344CB8AC3E}">
        <p14:creationId xmlns:p14="http://schemas.microsoft.com/office/powerpoint/2010/main" val="926490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09737" y="2048669"/>
            <a:ext cx="8772525" cy="3905250"/>
          </a:xfrm>
          <a:prstGeom prst="rect">
            <a:avLst/>
          </a:prstGeom>
        </p:spPr>
      </p:pic>
    </p:spTree>
    <p:extLst>
      <p:ext uri="{BB962C8B-B14F-4D97-AF65-F5344CB8AC3E}">
        <p14:creationId xmlns:p14="http://schemas.microsoft.com/office/powerpoint/2010/main" val="1138700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فعالیت های اصلی و </a:t>
            </a:r>
            <a:r>
              <a:rPr lang="fa-IR">
                <a:cs typeface="B Zar" panose="00000400000000000000" pitchFamily="2" charset="-78"/>
              </a:rPr>
              <a:t>پشتبانی </a:t>
            </a:r>
            <a:r>
              <a:rPr lang="fa-IR" smtClean="0">
                <a:cs typeface="B Zar" panose="00000400000000000000" pitchFamily="2" charset="-78"/>
              </a:rPr>
              <a:t>در صنعت نرم افزار</a:t>
            </a:r>
          </a:p>
          <a:p>
            <a:pPr algn="just"/>
            <a:r>
              <a:rPr lang="fa-IR" smtClean="0">
                <a:cs typeface="B Zar" panose="00000400000000000000" pitchFamily="2" charset="-78"/>
              </a:rPr>
              <a:t>فعالیت های متعددی در عرصه این صنعت در حال انجام می باشد که می توان آنها را به دو دسته عمده فعالیت های اصلی  و پشتیبانی تقسیم نمود. فعالیت های اصلی شامل فعالیت های داخل شرکتی، عملیات، فعالیت های برون شرکتی، فروش و بازاریابی و ارائه خدمات می باشد در حالی که فعالیتهای پشتیبانی در برگیرنده زیر ساختار شرکت ، مدیریت منابع انسانی، توسعه تکنولوژی  و خرید است. بهره برداری از فعالیت های یاد شده جهت دستیابی به اهداف تعیین شده ، افزایش سود و بهره وری و ارتقا سطح توانمندیها مطابق با ساختار عنوان شده در نمودار شماره 1: شکل یافته و مورد توجه و دقت قرار داده می شود. </a:t>
            </a:r>
            <a:endParaRPr lang="fa-IR">
              <a:cs typeface="B Zar" panose="00000400000000000000" pitchFamily="2" charset="-78"/>
            </a:endParaRPr>
          </a:p>
        </p:txBody>
      </p:sp>
      <p:sp>
        <p:nvSpPr>
          <p:cNvPr id="4" name="Flowchart: Process 3"/>
          <p:cNvSpPr/>
          <p:nvPr/>
        </p:nvSpPr>
        <p:spPr>
          <a:xfrm>
            <a:off x="956603" y="5369365"/>
            <a:ext cx="2644726" cy="942535"/>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ارتقا سطح توانمندیها</a:t>
            </a:r>
            <a:endParaRPr lang="fa-IR" sz="2000" b="1">
              <a:solidFill>
                <a:srgbClr val="FF0000"/>
              </a:solidFill>
            </a:endParaRPr>
          </a:p>
        </p:txBody>
      </p:sp>
    </p:spTree>
    <p:extLst>
      <p:ext uri="{BB962C8B-B14F-4D97-AF65-F5344CB8AC3E}">
        <p14:creationId xmlns:p14="http://schemas.microsoft.com/office/powerpoint/2010/main" val="1468273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چکیده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بررسی محیطی عبارت است از نظارت ارزیابی و نشر اطلاعات بدست آمده مربوط به محیط های داخلی و خارجی سازمان که از عوامل بسیار مهم در تدونی استراتژی و برنامه ریزی بشمار می رود(اعرابی، ایزدی، 1381، 59) با توجه به گسترش روز افزون صنعت نرم افزار در کشور بررسی و تجزیه و تحلیل این صنعت از ضروریات است. برای این منظور پس از بررسی مدل های مختلف مدل </a:t>
            </a:r>
            <a:r>
              <a:rPr lang="en-US" smtClean="0">
                <a:solidFill>
                  <a:srgbClr val="FF0000"/>
                </a:solidFill>
                <a:cs typeface="B Zar" panose="00000400000000000000" pitchFamily="2" charset="-78"/>
              </a:rPr>
              <a:t>PEST</a:t>
            </a:r>
            <a:r>
              <a:rPr lang="fa-IR" smtClean="0">
                <a:cs typeface="B Zar" panose="00000400000000000000" pitchFamily="2" charset="-78"/>
              </a:rPr>
              <a:t> جهت تجزیه و تحلیل عوامل موثر بر صنعت نرم افزار در ایران به کار گرفته شد. بر اساس این مدل شاخص های مناسب در زمینه عوامل سیاسی، </a:t>
            </a:r>
            <a:r>
              <a:rPr lang="fa-IR" smtClean="0">
                <a:cs typeface="B Zar" panose="00000400000000000000" pitchFamily="2" charset="-78"/>
              </a:rPr>
              <a:t>اقتصادی، </a:t>
            </a:r>
            <a:r>
              <a:rPr lang="fa-IR" smtClean="0">
                <a:cs typeface="B Zar" panose="00000400000000000000" pitchFamily="2" charset="-78"/>
              </a:rPr>
              <a:t>اجتماعی و تکنولوژی شناسایی و بررسی شد و نتایج ان ارائه گردیده است که نشان دهنده فرصت ها و تهدید های موجود در این صنعت است که مبنایی برای برنامه ریزی خواهد بود. برای تعیین فرصت ها و تهدید ها از نظر سنجی خبرگان استفاده کند. </a:t>
            </a:r>
            <a:endParaRPr lang="fa-IR">
              <a:cs typeface="B Zar" panose="00000400000000000000" pitchFamily="2" charset="-78"/>
            </a:endParaRPr>
          </a:p>
        </p:txBody>
      </p:sp>
      <p:sp>
        <p:nvSpPr>
          <p:cNvPr id="4" name="Flowchart: Process 3"/>
          <p:cNvSpPr/>
          <p:nvPr/>
        </p:nvSpPr>
        <p:spPr>
          <a:xfrm>
            <a:off x="1883391" y="5186149"/>
            <a:ext cx="2429302" cy="92804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مبنایی برای برنامه </a:t>
            </a:r>
            <a:r>
              <a:rPr lang="fa-IR" b="1">
                <a:solidFill>
                  <a:srgbClr val="FF0000"/>
                </a:solidFill>
                <a:cs typeface="B Zar" panose="00000400000000000000" pitchFamily="2" charset="-78"/>
              </a:rPr>
              <a:t>ریزی</a:t>
            </a:r>
            <a:endParaRPr lang="fa-IR" b="1">
              <a:solidFill>
                <a:srgbClr val="FF0000"/>
              </a:solidFill>
            </a:endParaRPr>
          </a:p>
        </p:txBody>
      </p:sp>
    </p:spTree>
    <p:extLst>
      <p:ext uri="{BB962C8B-B14F-4D97-AF65-F5344CB8AC3E}">
        <p14:creationId xmlns:p14="http://schemas.microsoft.com/office/powerpoint/2010/main" val="969079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78040" y="527387"/>
            <a:ext cx="9666668" cy="5649576"/>
          </a:xfrm>
          <a:prstGeom prst="rect">
            <a:avLst/>
          </a:prstGeom>
        </p:spPr>
      </p:pic>
    </p:spTree>
    <p:extLst>
      <p:ext uri="{BB962C8B-B14F-4D97-AF65-F5344CB8AC3E}">
        <p14:creationId xmlns:p14="http://schemas.microsoft.com/office/powerpoint/2010/main" val="831420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cs typeface="B Zar" panose="00000400000000000000" pitchFamily="2" charset="-78"/>
              </a:rPr>
              <a:t>مسیر فعالیت جهت تولید یا ارائه محصول و کالا به جامعه در صنعت نرم افزار</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صنعت نرم افزار همانند سایر صنایع دارای مسیر فعالیت و اقدامات ویژه ای است که در برگیرنده کلیه فعالیتها از مراحل ابتدایی تا اخذ نتیجه می باشد. این مسیر از تامین نیروی انسانی ، منابع مالی، ابزار و دانش فنی و سخت افزار  تجهیزات تا ارائه خدمات و محصولات به بازار مصرف که شامل بخش های دولتی و خصوصی می باشد را پوشش داده  و کلیه اجزاء تشکیل دهنده و دخیل در صنعت را مورد بحث و بررسی قرار می دهد. مسیر فعالیت یاد شده و اجزاء دخیل در آن در نمودار شماره 2 نمایش داده شده است. </a:t>
            </a:r>
            <a:endParaRPr lang="fa-IR">
              <a:cs typeface="B Zar" panose="00000400000000000000" pitchFamily="2" charset="-78"/>
            </a:endParaRPr>
          </a:p>
        </p:txBody>
      </p:sp>
    </p:spTree>
    <p:extLst>
      <p:ext uri="{BB962C8B-B14F-4D97-AF65-F5344CB8AC3E}">
        <p14:creationId xmlns:p14="http://schemas.microsoft.com/office/powerpoint/2010/main" val="2531753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38648" y="669959"/>
            <a:ext cx="8950817" cy="5841855"/>
          </a:xfrm>
          <a:prstGeom prst="rect">
            <a:avLst/>
          </a:prstGeom>
        </p:spPr>
      </p:pic>
    </p:spTree>
    <p:extLst>
      <p:ext uri="{BB962C8B-B14F-4D97-AF65-F5344CB8AC3E}">
        <p14:creationId xmlns:p14="http://schemas.microsoft.com/office/powerpoint/2010/main" val="1547187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مسیرعنوان شده در زمینه تولید و ارائه محصولات و خدمات شامل تامین کنندگان ورودی فرایند خروجی و بازار مصرف می باشد. عملکرد هر یکی از بخش هی چهار گانه می تواند بر روند عملیات و نتایج به دست امده در بازار مصرف تاثیر گذاشته و حیطه آثار قابل مشاهده را دچار تغییر نماید. بر اساس مسیر نمایش داده شده، تولید و ارائه محصولات و خدمات نرم افزاری تحت تاثیر عوامل متعددی بوده که بیشترین تاثیر توسط تامین کنندگان ثبت گردیده است. مسلا بهره برداری از امکان دریافت بازخورد از عملکرد های انجام شده بررسی و اخذ نتایج از آنها می تواند آثار بهتری را ارائه  دهد. از سوی دیگر اقدامات انجامشده جهت مشخص کردن روند فعالیت در صنعت نرم افزار و تعیین میزان تاثیرگذاری هر یک از اجراء آن بر سایر اجزاء موجب شده که روندی مطابق با نمودار شماره 3 بدست آید و تصویر شفاف و کاملتری از نیروهای دخلی در این صنعت را ارائه دهد. </a:t>
            </a:r>
            <a:endParaRPr lang="fa-IR">
              <a:cs typeface="B Zar" panose="00000400000000000000" pitchFamily="2" charset="-78"/>
            </a:endParaRPr>
          </a:p>
        </p:txBody>
      </p:sp>
    </p:spTree>
    <p:extLst>
      <p:ext uri="{BB962C8B-B14F-4D97-AF65-F5344CB8AC3E}">
        <p14:creationId xmlns:p14="http://schemas.microsoft.com/office/powerpoint/2010/main" val="2040430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87887" y="620330"/>
            <a:ext cx="9878096" cy="5556633"/>
          </a:xfrm>
          <a:prstGeom prst="rect">
            <a:avLst/>
          </a:prstGeom>
        </p:spPr>
      </p:pic>
    </p:spTree>
    <p:extLst>
      <p:ext uri="{BB962C8B-B14F-4D97-AF65-F5344CB8AC3E}">
        <p14:creationId xmlns:p14="http://schemas.microsoft.com/office/powerpoint/2010/main" val="140508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علاوه بر موارد یاد شده و عوامل کلیدی دیگری نیز به عنوان عوامل تاثیر گذار داخلی و خارجی مورد توجه قرار می گیرند عوامل یاد شده توانایی ایجاد تغییر و دگرگونی د رسیر حرکتی صنعت نرم افزار را دارا می باشند. این عوامل به سه بخش تقسیم شده اند که در نمودار شماره 4 نمایش داده شده است. </a:t>
            </a:r>
            <a:endParaRPr lang="fa-IR">
              <a:cs typeface="B Zar" panose="00000400000000000000" pitchFamily="2" charset="-78"/>
            </a:endParaRPr>
          </a:p>
        </p:txBody>
      </p:sp>
    </p:spTree>
    <p:extLst>
      <p:ext uri="{BB962C8B-B14F-4D97-AF65-F5344CB8AC3E}">
        <p14:creationId xmlns:p14="http://schemas.microsoft.com/office/powerpoint/2010/main" val="3792682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15921" y="463639"/>
            <a:ext cx="8912180" cy="5975797"/>
          </a:xfrm>
          <a:prstGeom prst="rect">
            <a:avLst/>
          </a:prstGeom>
        </p:spPr>
      </p:pic>
    </p:spTree>
    <p:extLst>
      <p:ext uri="{BB962C8B-B14F-4D97-AF65-F5344CB8AC3E}">
        <p14:creationId xmlns:p14="http://schemas.microsoft.com/office/powerpoint/2010/main" val="2624566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دیدگاه به دست آمده از اطلاعات فوق و توجه و دقت در خصوص اهداف بلند مدت بهره برداری از صنعت نرم ازفار مشخص کننده برنامه های در نظر گرفته شده بوده  و ساختار برنامه ریزی استراتژیک آن صنعت را نمایان می سازد. </a:t>
            </a:r>
            <a:endParaRPr lang="fa-IR">
              <a:cs typeface="B Zar" panose="00000400000000000000" pitchFamily="2" charset="-78"/>
            </a:endParaRPr>
          </a:p>
        </p:txBody>
      </p:sp>
    </p:spTree>
    <p:extLst>
      <p:ext uri="{BB962C8B-B14F-4D97-AF65-F5344CB8AC3E}">
        <p14:creationId xmlns:p14="http://schemas.microsoft.com/office/powerpoint/2010/main" val="403913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cs typeface="B Zar" panose="00000400000000000000" pitchFamily="2" charset="-78"/>
              </a:rPr>
              <a:t>برنامه ریزی استراتژیک در صنعت نرم افزار</a:t>
            </a:r>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هر یک از صنایع موجود و شناخته شده در جامعه دارای برنامه ای استراتژیک در جهت بهره برداری از امکانات و توانمندی های صنعت و دستیابی به اهداف کوئاه، میان و بلند مدت در ظنر گرفته شده برای آن صنعت می باشد. </a:t>
            </a:r>
          </a:p>
          <a:p>
            <a:pPr algn="just"/>
            <a:r>
              <a:rPr lang="fa-IR" smtClean="0">
                <a:cs typeface="B Zar" panose="00000400000000000000" pitchFamily="2" charset="-78"/>
              </a:rPr>
              <a:t>برنامه ریزی استراتژیک صنعت نرم افزار که در نمودار شماره 5 ارائه شده است گویای اجزاء   و بخش های در نظر گرفته شده جهت تحقق اهداف بلند مدت صنعت نرم افزار بوده و  و تصویر شایسته ای از نحوه استفاده از امکانات و توانمندی های موجود  در این زمینه ارائه می دهد. بر اساس مطابل ارائه شده در این نمودار، هدف غایی و نهایی از برنامه استراتژیک در صنعت یاد شده ایجاد برتری و مزیت رقابتی  در صنعت نرم افزار می باشد. جهت تحلیل و بررسی این صنعت همچون سایر صایع تحلیل های داخلی و خارجی جهت شناسایی فرصت ها، تهدید ها، برترین ها و ضعف ها مد نظر و توجه قرار دارد. به طور مسلم ارزیابی استراتژی ها، پروژه ها و اقدامات اجرایی جهخت تعیین اولویت ها و تخصیص مناسب و شایسته منابع از ارزش ویژه ای برخوردار است که طی مسیر کنونی بیان توجه شده است. </a:t>
            </a:r>
            <a:endParaRPr lang="fa-IR">
              <a:cs typeface="B Zar" panose="00000400000000000000" pitchFamily="2" charset="-78"/>
            </a:endParaRPr>
          </a:p>
        </p:txBody>
      </p:sp>
    </p:spTree>
    <p:extLst>
      <p:ext uri="{BB962C8B-B14F-4D97-AF65-F5344CB8AC3E}">
        <p14:creationId xmlns:p14="http://schemas.microsoft.com/office/powerpoint/2010/main" val="3883703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41679" y="696342"/>
            <a:ext cx="9156879" cy="5480621"/>
          </a:xfrm>
          <a:prstGeom prst="rect">
            <a:avLst/>
          </a:prstGeom>
        </p:spPr>
      </p:pic>
    </p:spTree>
    <p:extLst>
      <p:ext uri="{BB962C8B-B14F-4D97-AF65-F5344CB8AC3E}">
        <p14:creationId xmlns:p14="http://schemas.microsoft.com/office/powerpoint/2010/main" val="3475774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هر یک از صنایع موجود در جاعه دارای جایگتاه و ارزشی خاص بوده و با توجه به  موقعیت کسب شده توسط آنها در خصوص هر یک اظهار نظر شده و در زمینه  بهبود شرایط موجود و ارتقا سطح عملکردی نعت تلاش و کوشش های شایسته انجام می شود. شناسایی  جایگاه یاد شده توسط بررسی و شناسایی عوامل داخحلی و خارجی که بر عملکرد تاثیر می گذارند، میسر بوده و می تواند علاوه بر وضعیت و شرایط کنونی صنعت مورد نظر میزان توجه و علاقه آحاد جامعه به آن صنعت را نیز نمایش دهد. صنعت نرم افزار که یکی از صنیاع نوین جامعه محسوب می شود میز دراای چنین موقعیتی می باشد . </a:t>
            </a:r>
            <a:endParaRPr lang="fa-IR">
              <a:cs typeface="B Zar" panose="00000400000000000000" pitchFamily="2" charset="-78"/>
            </a:endParaRPr>
          </a:p>
        </p:txBody>
      </p:sp>
    </p:spTree>
    <p:extLst>
      <p:ext uri="{BB962C8B-B14F-4D97-AF65-F5344CB8AC3E}">
        <p14:creationId xmlns:p14="http://schemas.microsoft.com/office/powerpoint/2010/main" val="2574556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cs typeface="B Zar" panose="00000400000000000000" pitchFamily="2" charset="-78"/>
              </a:rPr>
              <a:t>ارزیابی صنعت نرم افزار</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اختیار داشتن اطلاعات می تواند شرکت ها، موسسات وسارمان ها را در زمینه برنامه ریزی و تعیین اهداف بلندمدت یاری نموده و برساختار فعالیت آنها اثر بگذارد. صنعت نرم ازفرا نیز همانند دیگر صنایع تحت تاثیر عوامل کلیدی متعددی می باشد وجود عوامل متعدد موجب گردیده که این صنعت از افت و یخزهای بسیاری در کلیه کشورهای جهان برخوردار باشد با توجه به معرفی و ارائه شدن مدل های متنوع جهت بررسی و ارزیابی صنایع (به خصوص نرم افزار) بررسی مدل های معرفی شده در زمینه ارزیابی صنعت ، مشخص نمودن عوامل موثر بر ان  و تعیین کارآفرینی مدل که بتوان در تمامی شرایط از آن جهت ارزیابی صنعت و تعیین جایگاه ان بهره برد.  از اهمیت ویژه ای نزد صاحبان صنایع و سرمایه گذاران برخوردار می باشد. </a:t>
            </a:r>
            <a:endParaRPr lang="fa-IR">
              <a:cs typeface="B Zar" panose="00000400000000000000" pitchFamily="2" charset="-78"/>
            </a:endParaRPr>
          </a:p>
        </p:txBody>
      </p:sp>
    </p:spTree>
    <p:extLst>
      <p:ext uri="{BB962C8B-B14F-4D97-AF65-F5344CB8AC3E}">
        <p14:creationId xmlns:p14="http://schemas.microsoft.com/office/powerpoint/2010/main" val="153575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 اساس اطلاعات ارائهشده در منابع گوناگون اطلاعاتی در خصوص مدل ها روش ها و ابزارهای قابل بهره برداری جهخت ارزیابی صنایع ف جدول 5 جهت ارائه اطلاعات در زمینه نحوه استفاده از انها شایسته می باشد. </a:t>
            </a:r>
          </a:p>
          <a:p>
            <a:pPr marL="0" indent="0" algn="just">
              <a:buNone/>
            </a:pPr>
            <a:r>
              <a:rPr lang="fa-IR" smtClean="0">
                <a:cs typeface="B Zar" panose="00000400000000000000" pitchFamily="2" charset="-78"/>
              </a:rPr>
              <a:t>با توجه به به این امر که مدل های یاد شده در طیف فوق جهت بررسی صنعت از یددگاهی خاص مورد استفاده قرار می گیرند. یافتن ئمدل کارا و شایسته متناسب با دیدگاه مورد نظر صاحبان صنایع و سرمایه گذار و سایر بخش های تاثیرگذار بر این مد نظر بود. هدف از این تحقیق بررسی صنعت نرم افزار ابعاد مختلف بود و توجه و دقت در خصوص توانمندی های مدل ها عناصر تشکیل دهنده، زمینه های بهره برداری و حیطه کاربرد آنها موجب گردید که از یمان مدل های عنوان شده  مدل تجزیه و تحلیل </a:t>
            </a:r>
            <a:r>
              <a:rPr lang="en-US" smtClean="0">
                <a:cs typeface="B Zar" panose="00000400000000000000" pitchFamily="2" charset="-78"/>
              </a:rPr>
              <a:t>PEST</a:t>
            </a:r>
            <a:r>
              <a:rPr lang="fa-IR" smtClean="0">
                <a:cs typeface="B Zar" panose="00000400000000000000" pitchFamily="2" charset="-78"/>
              </a:rPr>
              <a:t> به عنوان مدل شایسته و کارا جهت ازییاب جامع صنعت تعیین گردد. </a:t>
            </a:r>
            <a:endParaRPr lang="fa-IR">
              <a:cs typeface="B Zar" panose="00000400000000000000" pitchFamily="2" charset="-78"/>
            </a:endParaRPr>
          </a:p>
        </p:txBody>
      </p:sp>
    </p:spTree>
    <p:extLst>
      <p:ext uri="{BB962C8B-B14F-4D97-AF65-F5344CB8AC3E}">
        <p14:creationId xmlns:p14="http://schemas.microsoft.com/office/powerpoint/2010/main" val="1500836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cs typeface="B Zar" panose="00000400000000000000" pitchFamily="2" charset="-78"/>
              </a:rPr>
              <a:t>مدل تجزیه و تحلیل </a:t>
            </a:r>
            <a:r>
              <a:rPr lang="en-US" smtClean="0">
                <a:cs typeface="B Zar" panose="00000400000000000000" pitchFamily="2" charset="-78"/>
              </a:rPr>
              <a:t>PEST</a:t>
            </a:r>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تجزیه و تحلیل </a:t>
            </a:r>
            <a:r>
              <a:rPr lang="en-US" smtClean="0">
                <a:solidFill>
                  <a:srgbClr val="FF0000"/>
                </a:solidFill>
                <a:cs typeface="B Zar" panose="00000400000000000000" pitchFamily="2" charset="-78"/>
              </a:rPr>
              <a:t>PEST</a:t>
            </a:r>
            <a:r>
              <a:rPr lang="fa-IR" smtClean="0">
                <a:cs typeface="B Zar" panose="00000400000000000000" pitchFamily="2" charset="-78"/>
              </a:rPr>
              <a:t> چارچوبی مرتبط با استراتژی  است که مشاورین فعال در زمینه استراتژی از ان جهت بررسی و توجه به محیط کلان خارجی که شرکت ها در ان فعلیت می نمایند، استفاده می کنند. کلمات تکشیل دهنده نام این مدل از اختصار نام عوامل ذیل ایجاد می شوند: </a:t>
            </a:r>
          </a:p>
          <a:p>
            <a:pPr marL="0" indent="0" algn="just">
              <a:buNone/>
            </a:pPr>
            <a:r>
              <a:rPr lang="fa-IR" smtClean="0">
                <a:cs typeface="B Zar" panose="00000400000000000000" pitchFamily="2" charset="-78"/>
              </a:rPr>
              <a:t>عوامل سیاسی(</a:t>
            </a:r>
            <a:r>
              <a:rPr lang="en-US" smtClean="0">
                <a:solidFill>
                  <a:srgbClr val="FF0000"/>
                </a:solidFill>
                <a:cs typeface="B Zar" panose="00000400000000000000" pitchFamily="2" charset="-78"/>
              </a:rPr>
              <a:t>P</a:t>
            </a:r>
            <a:r>
              <a:rPr lang="en-US" smtClean="0">
                <a:cs typeface="B Zar" panose="00000400000000000000" pitchFamily="2" charset="-78"/>
              </a:rPr>
              <a:t>olitical</a:t>
            </a:r>
            <a:r>
              <a:rPr lang="fa-IR" smtClean="0">
                <a:cs typeface="B Zar" panose="00000400000000000000" pitchFamily="2" charset="-78"/>
              </a:rPr>
              <a:t>)</a:t>
            </a:r>
          </a:p>
          <a:p>
            <a:pPr marL="0" indent="0" algn="just">
              <a:buNone/>
            </a:pPr>
            <a:r>
              <a:rPr lang="fa-IR" smtClean="0">
                <a:cs typeface="B Zar" panose="00000400000000000000" pitchFamily="2" charset="-78"/>
              </a:rPr>
              <a:t> عوامل اقتصادی(</a:t>
            </a:r>
            <a:r>
              <a:rPr lang="en-US" smtClean="0">
                <a:solidFill>
                  <a:srgbClr val="FF0000"/>
                </a:solidFill>
                <a:cs typeface="B Zar" panose="00000400000000000000" pitchFamily="2" charset="-78"/>
              </a:rPr>
              <a:t>E</a:t>
            </a:r>
            <a:r>
              <a:rPr lang="en-US" smtClean="0">
                <a:cs typeface="B Zar" panose="00000400000000000000" pitchFamily="2" charset="-78"/>
              </a:rPr>
              <a:t>conomic</a:t>
            </a:r>
            <a:r>
              <a:rPr lang="fa-IR" smtClean="0">
                <a:cs typeface="B Zar" panose="00000400000000000000" pitchFamily="2" charset="-78"/>
              </a:rPr>
              <a:t>)</a:t>
            </a:r>
          </a:p>
          <a:p>
            <a:pPr marL="0" indent="0" algn="just">
              <a:buNone/>
            </a:pPr>
            <a:r>
              <a:rPr lang="fa-IR" smtClean="0">
                <a:cs typeface="B Zar" panose="00000400000000000000" pitchFamily="2" charset="-78"/>
              </a:rPr>
              <a:t>عوامل اجتماعی(</a:t>
            </a:r>
            <a:r>
              <a:rPr lang="en-US" smtClean="0">
                <a:solidFill>
                  <a:srgbClr val="FF0000"/>
                </a:solidFill>
                <a:cs typeface="B Zar" panose="00000400000000000000" pitchFamily="2" charset="-78"/>
              </a:rPr>
              <a:t>S</a:t>
            </a:r>
            <a:r>
              <a:rPr lang="en-US" smtClean="0">
                <a:cs typeface="B Zar" panose="00000400000000000000" pitchFamily="2" charset="-78"/>
              </a:rPr>
              <a:t>ocial</a:t>
            </a:r>
            <a:r>
              <a:rPr lang="fa-IR" smtClean="0">
                <a:cs typeface="B Zar" panose="00000400000000000000" pitchFamily="2" charset="-78"/>
              </a:rPr>
              <a:t>)</a:t>
            </a:r>
          </a:p>
          <a:p>
            <a:pPr marL="0" indent="0" algn="just">
              <a:buNone/>
            </a:pPr>
            <a:r>
              <a:rPr lang="fa-IR" smtClean="0">
                <a:cs typeface="B Zar" panose="00000400000000000000" pitchFamily="2" charset="-78"/>
              </a:rPr>
              <a:t>عوامل تکنولوژیکی (</a:t>
            </a:r>
            <a:r>
              <a:rPr lang="en-US" smtClean="0">
                <a:solidFill>
                  <a:srgbClr val="FF0000"/>
                </a:solidFill>
                <a:cs typeface="B Zar" panose="00000400000000000000" pitchFamily="2" charset="-78"/>
              </a:rPr>
              <a:t>T</a:t>
            </a:r>
            <a:r>
              <a:rPr lang="en-US" smtClean="0">
                <a:cs typeface="B Zar" panose="00000400000000000000" pitchFamily="2" charset="-78"/>
              </a:rPr>
              <a:t>echnoilogic</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1100145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656823"/>
            <a:ext cx="10900895" cy="5520140"/>
          </a:xfrm>
          <a:prstGeom prst="rect">
            <a:avLst/>
          </a:prstGeom>
        </p:spPr>
      </p:pic>
    </p:spTree>
    <p:extLst>
      <p:ext uri="{BB962C8B-B14F-4D97-AF65-F5344CB8AC3E}">
        <p14:creationId xmlns:p14="http://schemas.microsoft.com/office/powerpoint/2010/main" val="1588853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76885" y="1027906"/>
            <a:ext cx="10438229" cy="5429988"/>
          </a:xfrm>
          <a:prstGeom prst="rect">
            <a:avLst/>
          </a:prstGeom>
        </p:spPr>
      </p:pic>
    </p:spTree>
    <p:extLst>
      <p:ext uri="{BB962C8B-B14F-4D97-AF65-F5344CB8AC3E}">
        <p14:creationId xmlns:p14="http://schemas.microsoft.com/office/powerpoint/2010/main" val="2977350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عوامل عنوان شده نقش کلیدی در فرصت های ایجاد ارزش مرتبط با استراتژی ایفا می نمایند. این عوامل در شرایط عادی به عنوان تهدید ها  و فرصت ها مورد بررسی قرار می گیرند. توجه به این نکته ضروری است که عوامل اقتصاد کلان می توانند در هر قاره کشور یا منطقه متفاوت باشند. اما تجزیه و تحلیل </a:t>
            </a:r>
            <a:r>
              <a:rPr lang="en-US" smtClean="0">
                <a:cs typeface="B Zar" panose="00000400000000000000" pitchFamily="2" charset="-78"/>
              </a:rPr>
              <a:t>PEST</a:t>
            </a:r>
            <a:r>
              <a:rPr lang="fa-IR" smtClean="0">
                <a:cs typeface="B Zar" panose="00000400000000000000" pitchFamily="2" charset="-78"/>
              </a:rPr>
              <a:t> به طور نرمال در سطح کشوری انجام می شود و آثار عوامل تشکیل دهنده تجزیه و تحلیل یاد شده بر توسعه استراتژیک کسب و ار را مورد بررسی قرار می دهد. تعیین آثار </a:t>
            </a:r>
            <a:r>
              <a:rPr lang="en-US" smtClean="0">
                <a:cs typeface="B Zar" panose="00000400000000000000" pitchFamily="2" charset="-78"/>
              </a:rPr>
              <a:t>PEST</a:t>
            </a:r>
            <a:r>
              <a:rPr lang="fa-IR" smtClean="0">
                <a:cs typeface="B Zar" panose="00000400000000000000" pitchFamily="2" charset="-78"/>
              </a:rPr>
              <a:t> روشی اسان برای خلاصه نمودن محیط خارجی که کسب و کار در ان انجام می شودف محسوب می گردد. (اعرابی، ایزدی. 1381، 92-59 و اعرابی، پارساییان 1382 269-265)</a:t>
            </a:r>
            <a:endParaRPr lang="fa-IR">
              <a:cs typeface="B Zar" panose="00000400000000000000" pitchFamily="2" charset="-78"/>
            </a:endParaRPr>
          </a:p>
        </p:txBody>
      </p:sp>
    </p:spTree>
    <p:extLst>
      <p:ext uri="{BB962C8B-B14F-4D97-AF65-F5344CB8AC3E}">
        <p14:creationId xmlns:p14="http://schemas.microsoft.com/office/powerpoint/2010/main" val="4195484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993276" y="1481070"/>
            <a:ext cx="10205448" cy="4889076"/>
          </a:xfrm>
          <a:prstGeom prst="rect">
            <a:avLst/>
          </a:prstGeom>
        </p:spPr>
      </p:pic>
    </p:spTree>
    <p:extLst>
      <p:ext uri="{BB962C8B-B14F-4D97-AF65-F5344CB8AC3E}">
        <p14:creationId xmlns:p14="http://schemas.microsoft.com/office/powerpoint/2010/main" val="30058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58140" y="1378040"/>
            <a:ext cx="10195660" cy="5017864"/>
          </a:xfrm>
          <a:prstGeom prst="rect">
            <a:avLst/>
          </a:prstGeom>
        </p:spPr>
      </p:pic>
    </p:spTree>
    <p:extLst>
      <p:ext uri="{BB962C8B-B14F-4D97-AF65-F5344CB8AC3E}">
        <p14:creationId xmlns:p14="http://schemas.microsoft.com/office/powerpoint/2010/main" val="2015866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95400" y="3239294"/>
            <a:ext cx="9601200" cy="1524000"/>
          </a:xfrm>
          <a:prstGeom prst="rect">
            <a:avLst/>
          </a:prstGeom>
        </p:spPr>
      </p:pic>
    </p:spTree>
    <p:extLst>
      <p:ext uri="{BB962C8B-B14F-4D97-AF65-F5344CB8AC3E}">
        <p14:creationId xmlns:p14="http://schemas.microsoft.com/office/powerpoint/2010/main" val="2347801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fa-IR" smtClean="0">
                <a:cs typeface="B Zar" panose="00000400000000000000" pitchFamily="2" charset="-78"/>
              </a:rPr>
              <a:t>نتایج به دست امده</a:t>
            </a:r>
            <a:br>
              <a:rPr lang="fa-IR" smtClean="0">
                <a:cs typeface="B Zar" panose="00000400000000000000" pitchFamily="2" charset="-78"/>
              </a:rPr>
            </a:br>
            <a:r>
              <a:rPr lang="fa-IR" smtClean="0">
                <a:cs typeface="B Zar" panose="00000400000000000000" pitchFamily="2" charset="-78"/>
              </a:rPr>
              <a:t>عوامل اقتصادی</a:t>
            </a:r>
            <a:br>
              <a:rPr lang="fa-IR" smtClean="0">
                <a:cs typeface="B Zar" panose="00000400000000000000" pitchFamily="2" charset="-78"/>
              </a:rPr>
            </a:br>
            <a:r>
              <a:rPr lang="fa-IR" smtClean="0">
                <a:cs typeface="B Zar" panose="00000400000000000000" pitchFamily="2" charset="-78"/>
              </a:rPr>
              <a:t>رشد اقتصادی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بررسی شاخص اصلی رشد اقتصادی «تولید ناخالص ملی، که رشد آن در طی سال های کنونی از روند مثبت تبعیت نموده (5/7 درصد در سال 2001، 6/2 درصد در سال 2002  و 6/2 درصد در سال 2002 ) می توان نتیجه گرفت که کشور ایارن از رشد خوبی برخوردار بوده سات. در این روند رو به رشد صنعت نرم افزار نیز می تواند سهمی را به خود اختصاص دهد. </a:t>
            </a:r>
            <a:endParaRPr lang="fa-IR">
              <a:cs typeface="B Zar" panose="00000400000000000000" pitchFamily="2" charset="-78"/>
            </a:endParaRPr>
          </a:p>
        </p:txBody>
      </p:sp>
    </p:spTree>
    <p:extLst>
      <p:ext uri="{BB962C8B-B14F-4D97-AF65-F5344CB8AC3E}">
        <p14:creationId xmlns:p14="http://schemas.microsoft.com/office/powerpoint/2010/main" val="1820445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از این رو بررسی و تحلیل این صنعت و شناسایی شرایط حاکم بر ان می تواند راهنمایی شایسته و مناسبی جهت ادامه با اغاز فعالیت ها زمینه صنعت نرم افزار و جایگاه ان در جامعه اعلام نظر نمود، شناسایی صنعت یادشده ابعاد و توانمندی های ان لازم و ضروری است. با توجه به چنین نیازی توصیف و تشریح این صنعت در مقاله حاضر انجام شده است. </a:t>
            </a:r>
          </a:p>
          <a:p>
            <a:endParaRPr lang="fa-IR"/>
          </a:p>
        </p:txBody>
      </p:sp>
      <p:sp>
        <p:nvSpPr>
          <p:cNvPr id="4" name="Flowchart: Process 3"/>
          <p:cNvSpPr/>
          <p:nvPr/>
        </p:nvSpPr>
        <p:spPr>
          <a:xfrm>
            <a:off x="1659988" y="3953022"/>
            <a:ext cx="3446584" cy="135049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شناسایی شرایط حاکم </a:t>
            </a:r>
            <a:r>
              <a:rPr lang="fa-IR" sz="2400" b="1">
                <a:solidFill>
                  <a:srgbClr val="FF0000"/>
                </a:solidFill>
                <a:cs typeface="B Zar" panose="00000400000000000000" pitchFamily="2" charset="-78"/>
              </a:rPr>
              <a:t>بر </a:t>
            </a:r>
            <a:r>
              <a:rPr lang="fa-IR" sz="2400" b="1" smtClean="0">
                <a:solidFill>
                  <a:srgbClr val="FF0000"/>
                </a:solidFill>
                <a:cs typeface="B Zar" panose="00000400000000000000" pitchFamily="2" charset="-78"/>
              </a:rPr>
              <a:t>آن</a:t>
            </a:r>
            <a:endParaRPr lang="fa-IR" sz="2400" b="1">
              <a:solidFill>
                <a:srgbClr val="FF0000"/>
              </a:solidFill>
            </a:endParaRPr>
          </a:p>
        </p:txBody>
      </p:sp>
    </p:spTree>
    <p:extLst>
      <p:ext uri="{BB962C8B-B14F-4D97-AF65-F5344CB8AC3E}">
        <p14:creationId xmlns:p14="http://schemas.microsoft.com/office/powerpoint/2010/main" val="3828048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سیاست های پولی/ نرخ </a:t>
            </a:r>
            <a:r>
              <a:rPr lang="fa-IR">
                <a:solidFill>
                  <a:srgbClr val="FF0000"/>
                </a:solidFill>
                <a:cs typeface="B Zar" panose="00000400000000000000" pitchFamily="2" charset="-78"/>
              </a:rPr>
              <a:t>های </a:t>
            </a:r>
            <a:r>
              <a:rPr lang="fa-IR" smtClean="0">
                <a:solidFill>
                  <a:srgbClr val="FF0000"/>
                </a:solidFill>
                <a:cs typeface="B Zar" panose="00000400000000000000" pitchFamily="2" charset="-78"/>
              </a:rPr>
              <a:t>بهره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a:t>
            </a:r>
            <a:r>
              <a:rPr lang="fa-IR" smtClean="0">
                <a:cs typeface="B Zar" panose="00000400000000000000" pitchFamily="2" charset="-78"/>
              </a:rPr>
              <a:t>طور قطع شرکت های فعال در عرصه نرم افزار علاوه بر منابع مالی که در اخیترا دارند به علت کمبود نقدینگی به منابع دیگری جهت ادامه با بسط فعالیت خود نیاز داشته و در جست و جوی یافتن و در اختیار گرفتن  چنین منابعی هستند.با توجه به «</a:t>
            </a:r>
            <a:r>
              <a:rPr lang="fa-IR" smtClean="0">
                <a:solidFill>
                  <a:srgbClr val="FF0000"/>
                </a:solidFill>
                <a:cs typeface="B Zar" panose="00000400000000000000" pitchFamily="2" charset="-78"/>
              </a:rPr>
              <a:t>پایین بودن گردش مالی و سود حاصل از </a:t>
            </a:r>
            <a:r>
              <a:rPr lang="fa-IR">
                <a:solidFill>
                  <a:srgbClr val="FF0000"/>
                </a:solidFill>
                <a:cs typeface="B Zar" panose="00000400000000000000" pitchFamily="2" charset="-78"/>
              </a:rPr>
              <a:t>آ</a:t>
            </a:r>
            <a:r>
              <a:rPr lang="fa-IR" smtClean="0">
                <a:solidFill>
                  <a:srgbClr val="FF0000"/>
                </a:solidFill>
                <a:cs typeface="B Zar" panose="00000400000000000000" pitchFamily="2" charset="-78"/>
              </a:rPr>
              <a:t>ن</a:t>
            </a:r>
            <a:r>
              <a:rPr lang="fa-IR" smtClean="0">
                <a:cs typeface="B Zar" panose="00000400000000000000" pitchFamily="2" charset="-78"/>
              </a:rPr>
              <a:t>» در این صنعت از یکس و و «نرخ بهره بالا قابل ارائه  توسط بانک ها از سوی دیگر ، افراد و موسسات تمایل به سرمایه گذاری  در این صنعت نداشته و سرمایه ها را به سوی بانک ها هدایت می کنند. </a:t>
            </a:r>
            <a:endParaRPr lang="fa-IR">
              <a:cs typeface="B Zar" panose="00000400000000000000" pitchFamily="2" charset="-78"/>
            </a:endParaRPr>
          </a:p>
        </p:txBody>
      </p:sp>
    </p:spTree>
    <p:extLst>
      <p:ext uri="{BB962C8B-B14F-4D97-AF65-F5344CB8AC3E}">
        <p14:creationId xmlns:p14="http://schemas.microsoft.com/office/powerpoint/2010/main" val="239731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solidFill>
                  <a:srgbClr val="FF0000"/>
                </a:solidFill>
                <a:cs typeface="B Zar" panose="00000400000000000000" pitchFamily="2" charset="-78"/>
              </a:rPr>
              <a:t>م</a:t>
            </a:r>
            <a:r>
              <a:rPr lang="fa-IR">
                <a:solidFill>
                  <a:srgbClr val="FF0000"/>
                </a:solidFill>
                <a:cs typeface="B Zar" panose="00000400000000000000" pitchFamily="2" charset="-78"/>
              </a:rPr>
              <a:t>ب</a:t>
            </a:r>
            <a:r>
              <a:rPr lang="fa-IR" smtClean="0">
                <a:solidFill>
                  <a:srgbClr val="FF0000"/>
                </a:solidFill>
                <a:cs typeface="B Zar" panose="00000400000000000000" pitchFamily="2" charset="-78"/>
              </a:rPr>
              <a:t>الغ </a:t>
            </a:r>
            <a:r>
              <a:rPr lang="fa-IR">
                <a:solidFill>
                  <a:srgbClr val="FF0000"/>
                </a:solidFill>
                <a:cs typeface="B Zar" panose="00000400000000000000" pitchFamily="2" charset="-78"/>
              </a:rPr>
              <a:t>صرف شده </a:t>
            </a:r>
            <a:r>
              <a:rPr lang="fa-IR">
                <a:solidFill>
                  <a:srgbClr val="FF0000"/>
                </a:solidFill>
                <a:cs typeface="B Zar" panose="00000400000000000000" pitchFamily="2" charset="-78"/>
              </a:rPr>
              <a:t>توسط </a:t>
            </a:r>
            <a:r>
              <a:rPr lang="fa-IR" smtClean="0">
                <a:solidFill>
                  <a:srgbClr val="FF0000"/>
                </a:solidFill>
                <a:cs typeface="B Zar" panose="00000400000000000000" pitchFamily="2" charset="-78"/>
              </a:rPr>
              <a:t>دولت</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a:t>
            </a:r>
            <a:r>
              <a:rPr lang="fa-IR" smtClean="0">
                <a:cs typeface="B Zar" panose="00000400000000000000" pitchFamily="2" charset="-78"/>
              </a:rPr>
              <a:t>هر کشوری دولت در سیاست گذاری خود، بودجه ای را در راستای کممک و حمایت از صنایع در ایجاد زمینه های جدید فعالیت و گسترش آنها ارتقا سطح دانش نیروهای فعال، جذب نیروهای جوان، افزایش تان مالی جهت کسب نتایج بهتر در نظر می  گیرند. </a:t>
            </a:r>
          </a:p>
          <a:p>
            <a:pPr algn="just"/>
            <a:r>
              <a:rPr lang="fa-IR" smtClean="0">
                <a:cs typeface="B Zar" panose="00000400000000000000" pitchFamily="2" charset="-78"/>
              </a:rPr>
              <a:t>طی سال های کنونی دولت با اجرای طرح تکفا در کشور و با صرف بودجه ای حدود 220 میلیارد تومان برای پیشبرد اهداف فوق و اختصاص سایر مبالغ بودجه ای به این امر موجب افزایش سطح فعالیت ها و گسترش ان در </a:t>
            </a:r>
            <a:r>
              <a:rPr lang="fa-IR" smtClean="0">
                <a:cs typeface="B Zar" panose="00000400000000000000" pitchFamily="2" charset="-78"/>
              </a:rPr>
              <a:t>صنعت، </a:t>
            </a:r>
            <a:r>
              <a:rPr lang="fa-IR" smtClean="0">
                <a:cs typeface="B Zar" panose="00000400000000000000" pitchFamily="2" charset="-78"/>
              </a:rPr>
              <a:t>ارتقا  رقابت ها و حضور بیش از پیش بخش خصوصی در اقدامات مرتبط با فن آوری اطلاعات  کشور شده است. </a:t>
            </a:r>
            <a:endParaRPr lang="fa-IR">
              <a:cs typeface="B Zar" panose="00000400000000000000" pitchFamily="2" charset="-78"/>
            </a:endParaRPr>
          </a:p>
        </p:txBody>
      </p:sp>
      <p:sp>
        <p:nvSpPr>
          <p:cNvPr id="4" name="Flowchart: Connector 3"/>
          <p:cNvSpPr/>
          <p:nvPr/>
        </p:nvSpPr>
        <p:spPr>
          <a:xfrm>
            <a:off x="2194560" y="4811151"/>
            <a:ext cx="2574388" cy="1547446"/>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ارتقا  رقابت </a:t>
            </a:r>
            <a:r>
              <a:rPr lang="fa-IR" b="1">
                <a:solidFill>
                  <a:srgbClr val="FF0000"/>
                </a:solidFill>
                <a:cs typeface="B Zar" panose="00000400000000000000" pitchFamily="2" charset="-78"/>
              </a:rPr>
              <a:t>ها</a:t>
            </a:r>
            <a:endParaRPr lang="fa-IR" b="1">
              <a:solidFill>
                <a:srgbClr val="FF0000"/>
              </a:solidFill>
            </a:endParaRPr>
          </a:p>
        </p:txBody>
      </p:sp>
    </p:spTree>
    <p:extLst>
      <p:ext uri="{BB962C8B-B14F-4D97-AF65-F5344CB8AC3E}">
        <p14:creationId xmlns:p14="http://schemas.microsoft.com/office/powerpoint/2010/main" val="328602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سیاست های مالیاتی و نحوه تعیین </a:t>
            </a:r>
            <a:r>
              <a:rPr lang="fa-IR" smtClean="0">
                <a:solidFill>
                  <a:srgbClr val="FF0000"/>
                </a:solidFill>
                <a:cs typeface="B Zar" panose="00000400000000000000" pitchFamily="2" charset="-78"/>
              </a:rPr>
              <a:t>آن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محدویت منابع مالی شرکت های درون صنعت نرم افزار سیاست های اعلام شده تسط دولت در راستای مساعدت به آنها همچون مطرح و اجرا نمودن معافیت های مالیاتی کاهش نرخ مالیات از عناوین ومرد توجه شرکت ها بوده  و با استفاده از نتایج چنین سیاست هایی مسیر فعالیت در صنعت را مشخص و نرخ رشد صنعت را رقم می </a:t>
            </a:r>
            <a:r>
              <a:rPr lang="fa-IR" smtClean="0">
                <a:cs typeface="B Zar" panose="00000400000000000000" pitchFamily="2" charset="-78"/>
              </a:rPr>
              <a:t>زنند، </a:t>
            </a:r>
            <a:r>
              <a:rPr lang="fa-IR" smtClean="0">
                <a:cs typeface="B Zar" panose="00000400000000000000" pitchFamily="2" charset="-78"/>
              </a:rPr>
              <a:t>لازم به ذکر است که تاکنون سیسیتم  مالیاتی مشخصی که به نوعی به نفع شرکت های نرم افزاری باشد. وضع نشده است زیرا تاکنون صنعت نرم افزار به عنوان یک صنعت شنخته نشده و جزو خدمات محسوب می شده بنابراین قوانین مالیاتی بر پایه خدمات طرح ریزی شده است. </a:t>
            </a:r>
            <a:endParaRPr lang="fa-IR">
              <a:cs typeface="B Zar" panose="00000400000000000000" pitchFamily="2" charset="-78"/>
            </a:endParaRPr>
          </a:p>
        </p:txBody>
      </p:sp>
      <p:sp>
        <p:nvSpPr>
          <p:cNvPr id="4" name="Flowchart: Decision 3"/>
          <p:cNvSpPr/>
          <p:nvPr/>
        </p:nvSpPr>
        <p:spPr>
          <a:xfrm>
            <a:off x="689316" y="4619943"/>
            <a:ext cx="3756074" cy="1557020"/>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اجرا نمودن معافیت های مالیاتی</a:t>
            </a:r>
            <a:endParaRPr lang="fa-IR" sz="2000" b="1">
              <a:solidFill>
                <a:srgbClr val="FF0000"/>
              </a:solidFill>
            </a:endParaRPr>
          </a:p>
        </p:txBody>
      </p:sp>
    </p:spTree>
    <p:extLst>
      <p:ext uri="{BB962C8B-B14F-4D97-AF65-F5344CB8AC3E}">
        <p14:creationId xmlns:p14="http://schemas.microsoft.com/office/powerpoint/2010/main" val="903174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نرخ تبدیل ارزها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این که صنعت نرم افزار منابع زیرساختی اصلی خود را از خارج از کشور تامین کرده و همچنین خریداری حق امتیاز از شرکت های معتبر خارجی برای استفاده از محصولات و خدمات آن ها پایداری و ثبات نرخ تبدیل ارزها را طلب می کند. </a:t>
            </a:r>
            <a:endParaRPr lang="fa-IR">
              <a:cs typeface="B Zar" panose="00000400000000000000" pitchFamily="2" charset="-78"/>
            </a:endParaRPr>
          </a:p>
        </p:txBody>
      </p:sp>
      <p:sp>
        <p:nvSpPr>
          <p:cNvPr id="4" name="Flowchart: Process 3"/>
          <p:cNvSpPr/>
          <p:nvPr/>
        </p:nvSpPr>
        <p:spPr>
          <a:xfrm>
            <a:off x="838200" y="4375052"/>
            <a:ext cx="2785403" cy="97067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منابع زیرساختی اصلی خود</a:t>
            </a:r>
            <a:endParaRPr lang="fa-IR" sz="2000" b="1">
              <a:solidFill>
                <a:srgbClr val="FF0000"/>
              </a:solidFill>
            </a:endParaRPr>
          </a:p>
        </p:txBody>
      </p:sp>
    </p:spTree>
    <p:extLst>
      <p:ext uri="{BB962C8B-B14F-4D97-AF65-F5344CB8AC3E}">
        <p14:creationId xmlns:p14="http://schemas.microsoft.com/office/powerpoint/2010/main" val="3117594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نرخ های تورم</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نرخ تورم </a:t>
            </a:r>
            <a:r>
              <a:rPr lang="fa-IR" smtClean="0">
                <a:cs typeface="B Zar" panose="00000400000000000000" pitchFamily="2" charset="-78"/>
              </a:rPr>
              <a:t>از دیگر مواردی است که آثار متعددی از جنبه اقتصادی بر صنعت دارد. با توجه به نرخ بالیا تورم در ایران که حدود 15/3 درصد اعلام شده است. هزینه تولید در سال نسبت به سال قبل افزایش میابد و در نتیجه محصولات تولید شده در هنگام فروش با قیمت های ناپایداری ارائه می شوند. </a:t>
            </a:r>
            <a:endParaRPr lang="fa-IR">
              <a:cs typeface="B Zar" panose="00000400000000000000" pitchFamily="2" charset="-78"/>
            </a:endParaRPr>
          </a:p>
        </p:txBody>
      </p:sp>
    </p:spTree>
    <p:extLst>
      <p:ext uri="{BB962C8B-B14F-4D97-AF65-F5344CB8AC3E}">
        <p14:creationId xmlns:p14="http://schemas.microsoft.com/office/powerpoint/2010/main" val="1723120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موقعیت در چرخه کسب و کار</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نکته مهم و غیر قابل انکار آن است که عوامل اقتصادی می تواند پیشرفت و ارتقا عملرکد شرکت ها و کسب موقعیت آن ها در چرخه کسب و کار گردد. طی سال های کنونی و با بهره برداری از قوانین و مصوبات دولت و مجلس فرایندهای متنوعی برای حمایت از ایجاد یا گسترش فعالیت شرکت ها در صنعت، معرفی و به مرحله اجرا در آمده اند که می توان به طرح حمایت از ایجاد شرکت های کوچ اشاره نمود. </a:t>
            </a:r>
            <a:endParaRPr lang="fa-IR">
              <a:cs typeface="B Zar" panose="00000400000000000000" pitchFamily="2" charset="-78"/>
            </a:endParaRPr>
          </a:p>
        </p:txBody>
      </p:sp>
    </p:spTree>
    <p:extLst>
      <p:ext uri="{BB962C8B-B14F-4D97-AF65-F5344CB8AC3E}">
        <p14:creationId xmlns:p14="http://schemas.microsoft.com/office/powerpoint/2010/main" val="2110346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این طرح کمک به ایجاد زمینه های نوین فعالیت، بهبود و ارتقاء سطح عملکرد  و افزایش توان رقابتی را مد نظر قرار داده  باعث قرار گیری شرکت ها در جایگاه مناسب چرخه کسب و کار و اخذ </a:t>
            </a:r>
            <a:r>
              <a:rPr lang="fa-IR">
                <a:cs typeface="B Zar" panose="00000400000000000000" pitchFamily="2" charset="-78"/>
              </a:rPr>
              <a:t>نتایج </a:t>
            </a:r>
            <a:r>
              <a:rPr lang="fa-IR" smtClean="0">
                <a:cs typeface="B Zar" panose="00000400000000000000" pitchFamily="2" charset="-78"/>
              </a:rPr>
              <a:t>بهتر، </a:t>
            </a:r>
            <a:r>
              <a:rPr lang="fa-IR">
                <a:cs typeface="B Zar" panose="00000400000000000000" pitchFamily="2" charset="-78"/>
              </a:rPr>
              <a:t>ارائه شده است. علاوه </a:t>
            </a:r>
            <a:r>
              <a:rPr lang="fa-IR">
                <a:cs typeface="B Zar" panose="00000400000000000000" pitchFamily="2" charset="-78"/>
              </a:rPr>
              <a:t>بر </a:t>
            </a:r>
            <a:r>
              <a:rPr lang="fa-IR" smtClean="0">
                <a:cs typeface="B Zar" panose="00000400000000000000" pitchFamily="2" charset="-78"/>
              </a:rPr>
              <a:t>موارد </a:t>
            </a:r>
            <a:r>
              <a:rPr lang="fa-IR">
                <a:cs typeface="B Zar" panose="00000400000000000000" pitchFamily="2" charset="-78"/>
              </a:rPr>
              <a:t>یادشده، </a:t>
            </a:r>
            <a:r>
              <a:rPr lang="fa-IR">
                <a:cs typeface="B Zar" panose="00000400000000000000" pitchFamily="2" charset="-78"/>
              </a:rPr>
              <a:t>حمایت </a:t>
            </a:r>
            <a:r>
              <a:rPr lang="fa-IR" smtClean="0">
                <a:cs typeface="B Zar" panose="00000400000000000000" pitchFamily="2" charset="-78"/>
              </a:rPr>
              <a:t>های </a:t>
            </a:r>
            <a:r>
              <a:rPr lang="fa-IR">
                <a:cs typeface="B Zar" panose="00000400000000000000" pitchFamily="2" charset="-78"/>
              </a:rPr>
              <a:t>دولتی در خصوص راه انداری پارک های فن آوری در کشور در راستای افزایش توانمندی شرکت ها و رشد صنعت اتخاذ  و به مرحله </a:t>
            </a:r>
            <a:r>
              <a:rPr lang="fa-IR">
                <a:cs typeface="B Zar" panose="00000400000000000000" pitchFamily="2" charset="-78"/>
              </a:rPr>
              <a:t>اجرا </a:t>
            </a:r>
            <a:r>
              <a:rPr lang="fa-IR" smtClean="0">
                <a:cs typeface="B Zar" panose="00000400000000000000" pitchFamily="2" charset="-78"/>
              </a:rPr>
              <a:t>درآمده </a:t>
            </a:r>
            <a:r>
              <a:rPr lang="fa-IR">
                <a:cs typeface="B Zar" panose="00000400000000000000" pitchFamily="2" charset="-78"/>
              </a:rPr>
              <a:t>است تا ضمن فراهم نمودن شرایط مناسب فعالیت بر توان رقابتی و ایجاد آن نیز توجه شایسه مبذول گردد.  </a:t>
            </a:r>
          </a:p>
          <a:p>
            <a:endParaRPr lang="fa-IR"/>
          </a:p>
        </p:txBody>
      </p:sp>
      <p:sp>
        <p:nvSpPr>
          <p:cNvPr id="4" name="Flowchart: Process 3"/>
          <p:cNvSpPr/>
          <p:nvPr/>
        </p:nvSpPr>
        <p:spPr>
          <a:xfrm>
            <a:off x="2124222" y="4459458"/>
            <a:ext cx="2560320" cy="1167619"/>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افزایش توان رقابتی</a:t>
            </a:r>
            <a:endParaRPr lang="fa-IR" sz="2400" b="1">
              <a:solidFill>
                <a:srgbClr val="FF0000"/>
              </a:solidFill>
            </a:endParaRPr>
          </a:p>
        </p:txBody>
      </p:sp>
    </p:spTree>
    <p:extLst>
      <p:ext uri="{BB962C8B-B14F-4D97-AF65-F5344CB8AC3E}">
        <p14:creationId xmlns:p14="http://schemas.microsoft.com/office/powerpoint/2010/main" val="2858169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عوامل </a:t>
            </a:r>
            <a:r>
              <a:rPr lang="fa-IR" smtClean="0">
                <a:solidFill>
                  <a:srgbClr val="FF0000"/>
                </a:solidFill>
                <a:cs typeface="B Zar" panose="00000400000000000000" pitchFamily="2" charset="-78"/>
              </a:rPr>
              <a:t>تکنولوژیکی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ctr"/>
            <a:r>
              <a:rPr lang="fa-IR" smtClean="0">
                <a:solidFill>
                  <a:srgbClr val="FF0000"/>
                </a:solidFill>
                <a:cs typeface="B Zar" panose="00000400000000000000" pitchFamily="2" charset="-78"/>
              </a:rPr>
              <a:t>بودجه تحقیقاتی ارائه شده توسط دولت </a:t>
            </a:r>
          </a:p>
          <a:p>
            <a:pPr algn="just"/>
            <a:r>
              <a:rPr lang="fa-IR" smtClean="0">
                <a:cs typeface="B Zar" panose="00000400000000000000" pitchFamily="2" charset="-78"/>
              </a:rPr>
              <a:t>در نظر گرفتن حجم مبالغ اختصاص یافته (بودجه) به تحقیقات در زمینه تکنولوژی های نوین از سوی دولت، گویای اهمیت این عامل و نتایج قال اخذ از آن می باشد. به هر میزانی که دامنه تحقیقات  هدایت شده توسط دولت ها گسترده تر می شود، حساسیت در خصوص کسب نتایج شایسته از تحقیقات افزایش می یابد. علت دیگر ایجاد حساسیت ها نسبت به کسب نتایج  را می توان  در تاثیر مستقیم  با غیر مستقیم آن ها بر فعالیت در صنعت و تغییر فرایند های کنونی جست و جو نمودف بر اساس امار های ارائه شده مبالغ صرف شده در بخش تحقیق و توسعه ایران  نزدیک به 0/5 درصد عنوان شده که بسیار کم می باشد. </a:t>
            </a:r>
            <a:endParaRPr lang="fa-IR">
              <a:cs typeface="B Zar" panose="00000400000000000000" pitchFamily="2" charset="-78"/>
            </a:endParaRPr>
          </a:p>
        </p:txBody>
      </p:sp>
    </p:spTree>
    <p:extLst>
      <p:ext uri="{BB962C8B-B14F-4D97-AF65-F5344CB8AC3E}">
        <p14:creationId xmlns:p14="http://schemas.microsoft.com/office/powerpoint/2010/main" val="1033813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تمرکز صنعت بر بهره داری و استفاده </a:t>
            </a:r>
            <a:r>
              <a:rPr lang="fa-IR">
                <a:solidFill>
                  <a:srgbClr val="FF0000"/>
                </a:solidFill>
                <a:cs typeface="B Zar" panose="00000400000000000000" pitchFamily="2" charset="-78"/>
              </a:rPr>
              <a:t>از </a:t>
            </a:r>
            <a:r>
              <a:rPr lang="fa-IR" smtClean="0">
                <a:solidFill>
                  <a:srgbClr val="FF0000"/>
                </a:solidFill>
                <a:cs typeface="B Zar" panose="00000400000000000000" pitchFamily="2" charset="-78"/>
              </a:rPr>
              <a:t>تکنولوژی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استفاده از تکنولوژی های نوین و نحوه بهره برداری از ان ها د رراستای ارتقاء کمی و کیفی محصولات و خدمات تولید خدمات و محصولات جدید، مبحثی مهم  و تاثیر گذار می باشد که زمان صرف شده برای تولید و هزینه را کاهش می دهد استفاده از تکنولوژی های نوین در ایران بیشتر مختص تولید کنندگان محصولات و خدمات نرم افزاری است و مشتریان که کاربران نهایی این قبیل محصولات می باشند. تمایل چندانی به استفاده از آن ها ندارندکه ا</a:t>
            </a:r>
            <a:r>
              <a:rPr lang="fa-IR">
                <a:cs typeface="B Zar" panose="00000400000000000000" pitchFamily="2" charset="-78"/>
              </a:rPr>
              <a:t>ی</a:t>
            </a:r>
            <a:r>
              <a:rPr lang="fa-IR" smtClean="0">
                <a:cs typeface="B Zar" panose="00000400000000000000" pitchFamily="2" charset="-78"/>
              </a:rPr>
              <a:t>ن امر  عاملی بازدارنده در اصلاح فرایند ها محسوب می گردد.  </a:t>
            </a:r>
            <a:endParaRPr lang="fa-IR">
              <a:cs typeface="B Zar" panose="00000400000000000000" pitchFamily="2" charset="-78"/>
            </a:endParaRPr>
          </a:p>
        </p:txBody>
      </p:sp>
      <p:sp>
        <p:nvSpPr>
          <p:cNvPr id="4" name="Flowchart: Process 3"/>
          <p:cNvSpPr/>
          <p:nvPr/>
        </p:nvSpPr>
        <p:spPr>
          <a:xfrm>
            <a:off x="1505243" y="4501662"/>
            <a:ext cx="2715065" cy="9425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عاملی بازدارنده</a:t>
            </a:r>
            <a:endParaRPr lang="fa-IR" sz="2000" b="1">
              <a:solidFill>
                <a:srgbClr val="FF0000"/>
              </a:solidFill>
            </a:endParaRPr>
          </a:p>
        </p:txBody>
      </p:sp>
    </p:spTree>
    <p:extLst>
      <p:ext uri="{BB962C8B-B14F-4D97-AF65-F5344CB8AC3E}">
        <p14:creationId xmlns:p14="http://schemas.microsoft.com/office/powerpoint/2010/main" val="973886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1273"/>
            <a:ext cx="10515600" cy="1325563"/>
          </a:xfrm>
        </p:spPr>
        <p:txBody>
          <a:bodyPr/>
          <a:lstStyle/>
          <a:p>
            <a:pPr algn="ctr"/>
            <a:r>
              <a:rPr lang="fa-IR">
                <a:solidFill>
                  <a:srgbClr val="FF0000"/>
                </a:solidFill>
                <a:cs typeface="B Zar" panose="00000400000000000000" pitchFamily="2" charset="-78"/>
              </a:rPr>
              <a:t>نوآوری ها و </a:t>
            </a:r>
            <a:r>
              <a:rPr lang="fa-IR">
                <a:solidFill>
                  <a:srgbClr val="FF0000"/>
                </a:solidFill>
                <a:cs typeface="B Zar" panose="00000400000000000000" pitchFamily="2" charset="-78"/>
              </a:rPr>
              <a:t>توسعه </a:t>
            </a:r>
            <a:r>
              <a:rPr lang="fa-IR" smtClean="0">
                <a:solidFill>
                  <a:srgbClr val="FF0000"/>
                </a:solidFill>
                <a:cs typeface="B Zar" panose="00000400000000000000" pitchFamily="2" charset="-78"/>
              </a:rPr>
              <a:t>نوین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هر صنعتی توجه به تولید نوارری ها موجب باروری و رشد صنعت شده و افزایش منافع  شرکت ها و جامعه را در پی دارد. نوآوری عموما در مقیاس خرد و در راستای تولید محصول بهینه انجام می شود. در ایران به علت عدم حمایت از نیروی انسانی خلاق و علیرغم وجود پتانسیل بالا در این زمینه، </a:t>
            </a:r>
            <a:r>
              <a:rPr lang="fa-IR" smtClean="0">
                <a:solidFill>
                  <a:srgbClr val="FF0000"/>
                </a:solidFill>
                <a:cs typeface="B Zar" panose="00000400000000000000" pitchFamily="2" charset="-78"/>
              </a:rPr>
              <a:t>نرخ نوآوری نزدیک به صفر بوده </a:t>
            </a:r>
            <a:r>
              <a:rPr lang="fa-IR" smtClean="0">
                <a:cs typeface="B Zar" panose="00000400000000000000" pitchFamily="2" charset="-78"/>
              </a:rPr>
              <a:t>و تعداد حق اختراع یک نفر از هر یک میلیون نفر می باشد. </a:t>
            </a:r>
            <a:endParaRPr lang="fa-IR">
              <a:cs typeface="B Zar" panose="00000400000000000000" pitchFamily="2" charset="-78"/>
            </a:endParaRPr>
          </a:p>
        </p:txBody>
      </p:sp>
    </p:spTree>
    <p:extLst>
      <p:ext uri="{BB962C8B-B14F-4D97-AF65-F5344CB8AC3E}">
        <p14:creationId xmlns:p14="http://schemas.microsoft.com/office/powerpoint/2010/main" val="1266533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کلید واژه 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صنعت نرم </a:t>
            </a:r>
            <a:r>
              <a:rPr lang="fa-IR" smtClean="0">
                <a:cs typeface="B Zar" panose="00000400000000000000" pitchFamily="2" charset="-78"/>
              </a:rPr>
              <a:t>افزار، </a:t>
            </a:r>
            <a:r>
              <a:rPr lang="fa-IR" smtClean="0">
                <a:cs typeface="B Zar" panose="00000400000000000000" pitchFamily="2" charset="-78"/>
              </a:rPr>
              <a:t>مدل های تجزیه و تحلیل، مدل </a:t>
            </a:r>
            <a:r>
              <a:rPr lang="en-US" smtClean="0">
                <a:cs typeface="B Zar" panose="00000400000000000000" pitchFamily="2" charset="-78"/>
              </a:rPr>
              <a:t>PEST</a:t>
            </a:r>
            <a:endParaRPr lang="fa-IR">
              <a:cs typeface="B Zar" panose="00000400000000000000" pitchFamily="2" charset="-78"/>
            </a:endParaRPr>
          </a:p>
        </p:txBody>
      </p:sp>
    </p:spTree>
    <p:extLst>
      <p:ext uri="{BB962C8B-B14F-4D97-AF65-F5344CB8AC3E}">
        <p14:creationId xmlns:p14="http://schemas.microsoft.com/office/powerpoint/2010/main" val="12751938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نرخ انتقال تکنولوژی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شرکت های فعال در صنعت نرم افزار برای ادامه حیات خود و همچنین رقابت با محصولات شرکت های خارجی  مجبور به استفاده از تکنولوژی های نوین می باشند. با توجه به این که نرخ تولید تکنولوژی در کشور امریکا بیش از سایر کشورها است . کشورمان مورد تجحریم اقتصادی توسط کشور امریکا قرار دارد. شرکت ها از دستیابی به تکنولوژی های کارامد و به روز محروم می باشند(هر چند که از راه های غیر رسمی تا حدودی این کار انجام می پذیرد)</a:t>
            </a:r>
          </a:p>
          <a:p>
            <a:pPr algn="just"/>
            <a:endParaRPr lang="fa-IR">
              <a:cs typeface="B Zar" panose="00000400000000000000" pitchFamily="2" charset="-78"/>
            </a:endParaRPr>
          </a:p>
        </p:txBody>
      </p:sp>
      <p:sp>
        <p:nvSpPr>
          <p:cNvPr id="4" name="Flowchart: Process 3"/>
          <p:cNvSpPr/>
          <p:nvPr/>
        </p:nvSpPr>
        <p:spPr>
          <a:xfrm>
            <a:off x="838200" y="4375052"/>
            <a:ext cx="2743200" cy="113948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مجبور به استفاده از تکنولوژی های نوین</a:t>
            </a:r>
            <a:endParaRPr lang="fa-IR" sz="2000" b="1">
              <a:solidFill>
                <a:srgbClr val="FF0000"/>
              </a:solidFill>
            </a:endParaRPr>
          </a:p>
        </p:txBody>
      </p:sp>
    </p:spTree>
    <p:extLst>
      <p:ext uri="{BB962C8B-B14F-4D97-AF65-F5344CB8AC3E}">
        <p14:creationId xmlns:p14="http://schemas.microsoft.com/office/powerpoint/2010/main" val="9506367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چرخه زندگی و سرعت منسوخ شدن تکنولوژی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این که سرعت تغییرات در تکنولوژ یهای مربتط با صنعت نرم افزار بسیار زیاد است و چرخه عمر تکنولوژی همراه با سرعت پذیرش و تقاضای تکنولوژی نوین همواره مد نظر می باشد. تکنولوژی های نوین بر اساس امکانات توانمندی هاف سهولت بهره برداری  و میزان پاسخ گویی به نیازها انتخاب میگردند. </a:t>
            </a:r>
            <a:endParaRPr lang="fa-IR">
              <a:cs typeface="B Zar" panose="00000400000000000000" pitchFamily="2" charset="-78"/>
            </a:endParaRPr>
          </a:p>
        </p:txBody>
      </p:sp>
    </p:spTree>
    <p:extLst>
      <p:ext uri="{BB962C8B-B14F-4D97-AF65-F5344CB8AC3E}">
        <p14:creationId xmlns:p14="http://schemas.microsoft.com/office/powerpoint/2010/main" val="22216200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از آن جا که استفاده از تکنولوژی نوین اکثرا نیاز به زیرساخت دارد و ایران از لحاظ زیرساختی از جایگاه مناسبی برخوردار نیست(شاخص دسترسی به تکنولوژی های مربوط به فن آوری اطلاعات بسیار پایین می باشد) </a:t>
            </a:r>
            <a:r>
              <a:rPr lang="fa-IR">
                <a:solidFill>
                  <a:srgbClr val="FF0000"/>
                </a:solidFill>
                <a:cs typeface="B Zar" panose="00000400000000000000" pitchFamily="2" charset="-78"/>
              </a:rPr>
              <a:t>اطمیان از استفاده از تکنولوژی های نوین </a:t>
            </a:r>
            <a:r>
              <a:rPr lang="fa-IR">
                <a:cs typeface="B Zar" panose="00000400000000000000" pitchFamily="2" charset="-78"/>
              </a:rPr>
              <a:t>وجود ندارد، همچنین به دلیل آن که پذیرش تکنولوژی  در ایران با یک فاصله زمانی طولانی صورت می پذیرد و زمانی تکنولوژی مورد استفاده قرار می گیرد که عموما از نیمه عمر خود گذشته است و به یک </a:t>
            </a:r>
            <a:r>
              <a:rPr lang="fa-IR">
                <a:cs typeface="B Zar" panose="00000400000000000000" pitchFamily="2" charset="-78"/>
              </a:rPr>
              <a:t>تکنولوژی </a:t>
            </a:r>
            <a:r>
              <a:rPr lang="fa-IR" smtClean="0">
                <a:cs typeface="B Zar" panose="00000400000000000000" pitchFamily="2" charset="-78"/>
              </a:rPr>
              <a:t>کامل </a:t>
            </a:r>
            <a:r>
              <a:rPr lang="fa-IR">
                <a:cs typeface="B Zar" panose="00000400000000000000" pitchFamily="2" charset="-78"/>
              </a:rPr>
              <a:t>عمومی  مبدل شده، احتمال این که به زمان منسوخ شدن ان تکنولوژی نزدیک شده باشد، وجود دارد</a:t>
            </a:r>
          </a:p>
          <a:p>
            <a:endParaRPr lang="fa-IR"/>
          </a:p>
        </p:txBody>
      </p:sp>
    </p:spTree>
    <p:extLst>
      <p:ext uri="{BB962C8B-B14F-4D97-AF65-F5344CB8AC3E}">
        <p14:creationId xmlns:p14="http://schemas.microsoft.com/office/powerpoint/2010/main" val="3505309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ازطرفی مشتریان این صنعت تمایل چندانی به استفاده از تکنولوژی های نوین ندارند و این احتمال وجود دارد که بعد از گذشت نیمه عمر تکنولوژی نیز از آن استفاده نکنند تا زمانی که محبور به استفاده از آن شوند که در ان زمان هزینه نگهداری و تکنولوژی قدیمی بسیار بالا می باشد. </a:t>
            </a:r>
            <a:endParaRPr lang="fa-IR">
              <a:cs typeface="B Zar" panose="00000400000000000000" pitchFamily="2" charset="-78"/>
            </a:endParaRPr>
          </a:p>
        </p:txBody>
      </p:sp>
      <p:sp>
        <p:nvSpPr>
          <p:cNvPr id="4" name="Flowchart: Process 3"/>
          <p:cNvSpPr/>
          <p:nvPr/>
        </p:nvSpPr>
        <p:spPr>
          <a:xfrm>
            <a:off x="838200" y="4149969"/>
            <a:ext cx="3615397" cy="1533379"/>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هزینه نگهداری و تکنولوژی قدیمی</a:t>
            </a:r>
            <a:endParaRPr lang="fa-IR" sz="2000" b="1">
              <a:solidFill>
                <a:srgbClr val="FF0000"/>
              </a:solidFill>
            </a:endParaRPr>
          </a:p>
        </p:txBody>
      </p:sp>
    </p:spTree>
    <p:extLst>
      <p:ext uri="{BB962C8B-B14F-4D97-AF65-F5344CB8AC3E}">
        <p14:creationId xmlns:p14="http://schemas.microsoft.com/office/powerpoint/2010/main" val="11532016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مصرف انرژی و هزینه های مرتبط</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بیشترین هزینه  مربوط به صنعت نرم افزار هزینه نیروی انسانی متخصص است که سرمایه اصلی این صنعت محسوب می گردد. ابزار ها و سایر امکانات در درجه دوم قرار می گیرند. سرعت بسیار زیاد تغییرات و آموزش  نیروی انسانی و کسب  دانش فنی و مدیریتی به روز، از دیگر  مواردی هستند که </a:t>
            </a:r>
            <a:r>
              <a:rPr lang="fa-IR" smtClean="0">
                <a:solidFill>
                  <a:srgbClr val="FF0000"/>
                </a:solidFill>
                <a:cs typeface="B Zar" panose="00000400000000000000" pitchFamily="2" charset="-78"/>
              </a:rPr>
              <a:t>هزینه نسبتا بالایی </a:t>
            </a:r>
            <a:r>
              <a:rPr lang="fa-IR" smtClean="0">
                <a:cs typeface="B Zar" panose="00000400000000000000" pitchFamily="2" charset="-78"/>
              </a:rPr>
              <a:t>را به خود اختصاص می دهد. </a:t>
            </a:r>
            <a:endParaRPr lang="fa-IR">
              <a:cs typeface="B Zar" panose="00000400000000000000" pitchFamily="2" charset="-78"/>
            </a:endParaRPr>
          </a:p>
        </p:txBody>
      </p:sp>
    </p:spTree>
    <p:extLst>
      <p:ext uri="{BB962C8B-B14F-4D97-AF65-F5344CB8AC3E}">
        <p14:creationId xmlns:p14="http://schemas.microsoft.com/office/powerpoint/2010/main" val="984571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عوامل اجتماعی</a:t>
            </a:r>
            <a:r>
              <a:rPr lang="fa-IR">
                <a:solidFill>
                  <a:srgbClr val="FF0000"/>
                </a:solidFill>
                <a:cs typeface="B Zar" panose="00000400000000000000" pitchFamily="2" charset="-78"/>
              </a:rPr>
              <a:t/>
            </a:r>
            <a:br>
              <a:rPr lang="fa-IR">
                <a:solidFill>
                  <a:srgbClr val="FF0000"/>
                </a:solidFill>
                <a:cs typeface="B Zar" panose="00000400000000000000" pitchFamily="2" charset="-78"/>
              </a:rPr>
            </a:br>
            <a:r>
              <a:rPr lang="fa-IR" smtClean="0">
                <a:solidFill>
                  <a:srgbClr val="FF0000"/>
                </a:solidFill>
                <a:cs typeface="B Zar" panose="00000400000000000000" pitchFamily="2" charset="-78"/>
              </a:rPr>
              <a:t>توزیع درآمد</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توزیع درامد و توان اقتصادی مردم ازمهم ترین عواملی است که بر میزان استفاده ان ها در صنعت نرم افزار تاثیر دارد. با توجه به این که افراد فقیر، </a:t>
            </a:r>
            <a:r>
              <a:rPr lang="fa-IR" smtClean="0">
                <a:solidFill>
                  <a:srgbClr val="FF0000"/>
                </a:solidFill>
                <a:cs typeface="B Zar" panose="00000400000000000000" pitchFamily="2" charset="-78"/>
              </a:rPr>
              <a:t>40  درصد </a:t>
            </a:r>
            <a:r>
              <a:rPr lang="fa-IR" smtClean="0">
                <a:cs typeface="B Zar" panose="00000400000000000000" pitchFamily="2" charset="-78"/>
              </a:rPr>
              <a:t>از کل جامعه ایران را تشکیل می دهند و قدرت خرید سرانه مردم نیز رقم بسیار کمی می باشد توان خرید در جامعه بسیار پایین است. </a:t>
            </a:r>
            <a:endParaRPr lang="fa-IR">
              <a:cs typeface="B Zar" panose="00000400000000000000" pitchFamily="2" charset="-78"/>
            </a:endParaRPr>
          </a:p>
        </p:txBody>
      </p:sp>
    </p:spTree>
    <p:extLst>
      <p:ext uri="{BB962C8B-B14F-4D97-AF65-F5344CB8AC3E}">
        <p14:creationId xmlns:p14="http://schemas.microsoft.com/office/powerpoint/2010/main" val="3097635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ساختارهای سنی جامعه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جهت بررسی نیازها و تقاضاهای  مجود در خصوص هر صنعت از لحاظ اجتماعی، توجه به ساختار سنی جامعه می تواند راه گشا باشد. جدول شماره 8  بافت سنی کشورمان را نشان می دهد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926397" y="3075712"/>
            <a:ext cx="4200171" cy="3370164"/>
          </a:xfrm>
          <a:prstGeom prst="rect">
            <a:avLst/>
          </a:prstGeom>
        </p:spPr>
      </p:pic>
    </p:spTree>
    <p:extLst>
      <p:ext uri="{BB962C8B-B14F-4D97-AF65-F5344CB8AC3E}">
        <p14:creationId xmlns:p14="http://schemas.microsoft.com/office/powerpoint/2010/main" val="37978258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59821" y="1275009"/>
            <a:ext cx="9258184" cy="5017864"/>
          </a:xfrm>
          <a:prstGeom prst="rect">
            <a:avLst/>
          </a:prstGeom>
        </p:spPr>
      </p:pic>
    </p:spTree>
    <p:extLst>
      <p:ext uri="{BB962C8B-B14F-4D97-AF65-F5344CB8AC3E}">
        <p14:creationId xmlns:p14="http://schemas.microsoft.com/office/powerpoint/2010/main" val="37462597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آمار فوق نشان می دهد که اکثریت جمعیت ایران جوان هستند، نیروهای جوان پتانسیل جذب شدن در این صنعت با ساتفاده از آن (کاربردی) را بسیار دارند. </a:t>
            </a:r>
            <a:endParaRPr lang="fa-IR">
              <a:cs typeface="B Zar" panose="00000400000000000000" pitchFamily="2" charset="-78"/>
            </a:endParaRPr>
          </a:p>
        </p:txBody>
      </p:sp>
    </p:spTree>
    <p:extLst>
      <p:ext uri="{BB962C8B-B14F-4D97-AF65-F5344CB8AC3E}">
        <p14:creationId xmlns:p14="http://schemas.microsoft.com/office/powerpoint/2010/main" val="26807746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اشتغال از عواملی است که </a:t>
            </a:r>
            <a:r>
              <a:rPr lang="fa-IR">
                <a:cs typeface="B Zar" panose="00000400000000000000" pitchFamily="2" charset="-78"/>
              </a:rPr>
              <a:t>می </a:t>
            </a:r>
            <a:r>
              <a:rPr lang="fa-IR" smtClean="0">
                <a:cs typeface="B Zar" panose="00000400000000000000" pitchFamily="2" charset="-78"/>
              </a:rPr>
              <a:t>تواند به طور مستقیم بر روی صنعت تاثیر داشته باشد با توجه به بالا بودن نرخ بیکاری در ایران که  حدود 16/3 درصد است می توان با ارایه اموزش های کوتاه مدت به افراد یاد شده  و استفاده از توان بالقوه آن ها، فرصت های شغلی را برای آنها ایجاد نمود و صنعت را به سمت رونق و شکوفایی هدایت نمود. </a:t>
            </a:r>
            <a:endParaRPr lang="fa-IR">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4010076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مدل و روش پژوهش</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مدل های منتخب جهت تجزیه و تحلیل صنعت نرم افزار در ایران بررسی شد(نتایج ان در قالب جدول شماره 5 ارائه شده است) و در نهایت مدل</a:t>
            </a:r>
            <a:r>
              <a:rPr lang="en-US" smtClean="0">
                <a:cs typeface="B Zar" panose="00000400000000000000" pitchFamily="2" charset="-78"/>
              </a:rPr>
              <a:t>PEST </a:t>
            </a:r>
            <a:r>
              <a:rPr lang="fa-IR" smtClean="0">
                <a:cs typeface="B Zar" panose="00000400000000000000" pitchFamily="2" charset="-78"/>
              </a:rPr>
              <a:t> بدلیل جامعیت انتخاب شد. در این پژوهش با استفاده از نظر خبرگان عوامل موثر بر صنعت نرم افزار ایران تحلیل شد. </a:t>
            </a:r>
            <a:endParaRPr lang="fa-IR">
              <a:cs typeface="B Zar" panose="00000400000000000000" pitchFamily="2" charset="-78"/>
            </a:endParaRPr>
          </a:p>
        </p:txBody>
      </p:sp>
      <p:sp>
        <p:nvSpPr>
          <p:cNvPr id="4" name="Rectangle 3"/>
          <p:cNvSpPr/>
          <p:nvPr/>
        </p:nvSpPr>
        <p:spPr>
          <a:xfrm>
            <a:off x="838200" y="4739864"/>
            <a:ext cx="2127505" cy="923330"/>
          </a:xfrm>
          <a:prstGeom prst="rect">
            <a:avLst/>
          </a:prstGeom>
          <a:noFill/>
        </p:spPr>
        <p:txBody>
          <a:bodyPr wrap="none" lIns="91440" tIns="45720" rIns="91440" bIns="45720">
            <a:spAutoFit/>
          </a:bodyPr>
          <a:lstStyle/>
          <a:p>
            <a:pPr algn="ctr"/>
            <a:r>
              <a:rPr lang="fa-IR" sz="5400" b="1" cap="none" spc="0" smtClean="0">
                <a:ln w="22225">
                  <a:solidFill>
                    <a:schemeClr val="accent2"/>
                  </a:solidFill>
                  <a:prstDash val="solid"/>
                </a:ln>
                <a:solidFill>
                  <a:schemeClr val="accent2">
                    <a:lumMod val="40000"/>
                    <a:lumOff val="60000"/>
                  </a:schemeClr>
                </a:solidFill>
                <a:effectLst/>
                <a:cs typeface="B Zar" panose="00000400000000000000" pitchFamily="2" charset="-78"/>
              </a:rPr>
              <a:t>جامعیت</a:t>
            </a:r>
            <a:endParaRPr lang="fa-I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2548064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تغییرات مرتبط با نحوه زندگی و سبک ها و عادات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کشور ها، موارد متنوعی از سبک ها و عادات زندگی مردم مورد بررسی قرار می گیرد که هر یک ازآن ها به نحوی در صنایع مختلف در جامعه اثر می گذارند. در این راستا به مباحثی همچون چگونگی انجام کار در منزل تعداد  خانه داران مجرد یا فرهنگ کار از راه دور و عدم نیاز به حضور در محیط های کاری و ... مورد توجه قرار می گیرد. در صنعت نرم افزار با توجه به سطح علمی جامعه و امکانات موجود در زمینه فن آوری اطلاعات و  موارد فرهنگی مربوطه می توان راه کارهای موثری را به جامعه ارائه نمود و موجب رشد صنعت را فراهم کرد. </a:t>
            </a:r>
            <a:endParaRPr lang="fa-IR">
              <a:cs typeface="B Zar" panose="00000400000000000000" pitchFamily="2" charset="-78"/>
            </a:endParaRPr>
          </a:p>
        </p:txBody>
      </p:sp>
      <p:sp>
        <p:nvSpPr>
          <p:cNvPr id="4" name="Flowchart: Process 3"/>
          <p:cNvSpPr/>
          <p:nvPr/>
        </p:nvSpPr>
        <p:spPr>
          <a:xfrm>
            <a:off x="838200" y="4515730"/>
            <a:ext cx="4831080" cy="166123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چگونگی انجام کار در </a:t>
            </a:r>
            <a:r>
              <a:rPr lang="fa-IR" sz="2000" b="1">
                <a:solidFill>
                  <a:srgbClr val="FF0000"/>
                </a:solidFill>
                <a:cs typeface="B Zar" panose="00000400000000000000" pitchFamily="2" charset="-78"/>
              </a:rPr>
              <a:t>منزل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تعداد  </a:t>
            </a:r>
            <a:r>
              <a:rPr lang="fa-IR" sz="2000" b="1">
                <a:solidFill>
                  <a:srgbClr val="FF0000"/>
                </a:solidFill>
                <a:cs typeface="B Zar" panose="00000400000000000000" pitchFamily="2" charset="-78"/>
              </a:rPr>
              <a:t>خانه داران مجرد یا فرهنگ کار از راه </a:t>
            </a:r>
            <a:r>
              <a:rPr lang="fa-IR" sz="2000" b="1">
                <a:solidFill>
                  <a:srgbClr val="FF0000"/>
                </a:solidFill>
                <a:cs typeface="B Zar" panose="00000400000000000000" pitchFamily="2" charset="-78"/>
              </a:rPr>
              <a:t>دور </a:t>
            </a:r>
            <a:r>
              <a:rPr lang="fa-IR" sz="2000" b="1" smtClean="0">
                <a:solidFill>
                  <a:srgbClr val="FF0000"/>
                </a:solidFill>
                <a:cs typeface="B Zar" panose="00000400000000000000" pitchFamily="2" charset="-78"/>
              </a:rPr>
              <a:t>و</a:t>
            </a:r>
          </a:p>
          <a:p>
            <a:pPr algn="ctr"/>
            <a:r>
              <a:rPr lang="fa-IR" sz="2000" b="1" smtClean="0">
                <a:solidFill>
                  <a:srgbClr val="FF0000"/>
                </a:solidFill>
                <a:cs typeface="B Zar" panose="00000400000000000000" pitchFamily="2" charset="-78"/>
              </a:rPr>
              <a:t> </a:t>
            </a:r>
            <a:r>
              <a:rPr lang="fa-IR" sz="2000" b="1">
                <a:solidFill>
                  <a:srgbClr val="FF0000"/>
                </a:solidFill>
                <a:cs typeface="B Zar" panose="00000400000000000000" pitchFamily="2" charset="-78"/>
              </a:rPr>
              <a:t>عدم نیاز به حضور در محیط های کاری</a:t>
            </a:r>
            <a:endParaRPr lang="fa-IR" sz="2000" b="1">
              <a:solidFill>
                <a:srgbClr val="FF0000"/>
              </a:solidFill>
            </a:endParaRPr>
          </a:p>
        </p:txBody>
      </p:sp>
    </p:spTree>
    <p:extLst>
      <p:ext uri="{BB962C8B-B14F-4D97-AF65-F5344CB8AC3E}">
        <p14:creationId xmlns:p14="http://schemas.microsoft.com/office/powerpoint/2010/main" val="3386838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دیگر مسائل اجتماعی تاثیر گذار در این زمینه حضور خانم ها در دانشگاه ها و صنایع مرتبط با فن آوری اطلاعات می باشد. از سوی دیگر با توجه به گسترش نسبی این صنعت در جامعه و خانواده ها (علی رغم عدم زیر ساخت مناسب و هزینه های بالای آن) زمینه مناسبی برای رشد ان فراهم شده است. </a:t>
            </a:r>
            <a:endParaRPr lang="fa-IR">
              <a:cs typeface="B Zar" panose="00000400000000000000" pitchFamily="2" charset="-78"/>
            </a:endParaRPr>
          </a:p>
        </p:txBody>
      </p:sp>
    </p:spTree>
    <p:extLst>
      <p:ext uri="{BB962C8B-B14F-4D97-AF65-F5344CB8AC3E}">
        <p14:creationId xmlns:p14="http://schemas.microsoft.com/office/powerpoint/2010/main" val="24717481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آموزش</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اموزش نیروی انسانی به منظور هدایت آن ها به صنعتی خاص با ارتقائ سطح علمی نیروهای متخصص یک صنعت همواره از عوامل مهم در رشد  و بر پایی یک صنعت می باشد. با توجه به این که نرخ سواد در ایرن حدود 79 درصد می باشد و ایران دارای جمعیت جوانی است. می توان امیدوار بود که این جمعیت جوان و با سواد با توجه به رشد صنعت فن آوری اطلاعات و سطح نفوذ آن در بسیاری از امور، خواهان ورود با استفاده از این صنعت  باشند. از طرفی با توجه به این که کمبود نیروی متخصص در صنعت به وضوح فاقل مشاهده می باشد. نقش دانشگاه ها و موسسات اموزشی مرتبط با اموزش فن آوری اطلاعات در کشور پر رنگ می شود. </a:t>
            </a:r>
            <a:endParaRPr lang="fa-IR">
              <a:cs typeface="B Zar" panose="00000400000000000000" pitchFamily="2" charset="-78"/>
            </a:endParaRPr>
          </a:p>
        </p:txBody>
      </p:sp>
    </p:spTree>
    <p:extLst>
      <p:ext uri="{BB962C8B-B14F-4D97-AF65-F5344CB8AC3E}">
        <p14:creationId xmlns:p14="http://schemas.microsoft.com/office/powerpoint/2010/main" val="25968108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عوامل سیاسی</a:t>
            </a:r>
            <a:br>
              <a:rPr lang="fa-IR" smtClean="0">
                <a:solidFill>
                  <a:srgbClr val="FF0000"/>
                </a:solidFill>
                <a:cs typeface="B Zar" panose="00000400000000000000" pitchFamily="2" charset="-78"/>
              </a:rPr>
            </a:br>
            <a:r>
              <a:rPr lang="fa-IR" smtClean="0">
                <a:solidFill>
                  <a:srgbClr val="FF0000"/>
                </a:solidFill>
                <a:cs typeface="B Zar" panose="00000400000000000000" pitchFamily="2" charset="-78"/>
              </a:rPr>
              <a:t>قواعد و محدودیت های تجارت بین المللی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هر صنعتی علاوه بر تاثیر قواعد و قواین داخل کشور از قواعد و قوانین  بین المللی نیز متاثر می گردد. شرکت هیا فعال در صنعت نرم افزار  جهت ارتقا  و اعتلای فعالیت های خود  به دانش و بهره برداری  از تکنولوژی  های نوینف استفاده از دانش و تجربه نیروهیا متخصص بهره بردرای از خدمات پشتیبانی و ... نیاز دارد. </a:t>
            </a:r>
          </a:p>
        </p:txBody>
      </p:sp>
    </p:spTree>
    <p:extLst>
      <p:ext uri="{BB962C8B-B14F-4D97-AF65-F5344CB8AC3E}">
        <p14:creationId xmlns:p14="http://schemas.microsoft.com/office/powerpoint/2010/main" val="6135512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قواعد و محدودیت های بین المللی اعمال شده بر علیه یک کشور می تواند بر ثمره دستیابی  و استفاده از منابع و امکانات فوق تاثیر گذارد و حتی مشکلات بزرگی را ربای انیئ صنعت به وجود اورد. صنعت نرم افزارنیز مانند سایر صنایع  از تحریم اقتصادی آمریکا علیه کشورمان دچار خسارت گردیده  است. از سوی دیگر قوانین و قواعد اعمال شده توسط </a:t>
            </a:r>
            <a:r>
              <a:rPr lang="fa-IR">
                <a:solidFill>
                  <a:srgbClr val="FF0000"/>
                </a:solidFill>
                <a:cs typeface="B Zar" panose="00000400000000000000" pitchFamily="2" charset="-78"/>
              </a:rPr>
              <a:t>موسسه بین المللی </a:t>
            </a:r>
            <a:r>
              <a:rPr lang="en-US">
                <a:solidFill>
                  <a:srgbClr val="FF0000"/>
                </a:solidFill>
                <a:cs typeface="B Zar" panose="00000400000000000000" pitchFamily="2" charset="-78"/>
              </a:rPr>
              <a:t>WIPO</a:t>
            </a:r>
            <a:r>
              <a:rPr lang="fa-IR">
                <a:solidFill>
                  <a:srgbClr val="FF0000"/>
                </a:solidFill>
                <a:cs typeface="B Zar" panose="00000400000000000000" pitchFamily="2" charset="-78"/>
              </a:rPr>
              <a:t> </a:t>
            </a:r>
            <a:r>
              <a:rPr lang="fa-IR">
                <a:cs typeface="B Zar" panose="00000400000000000000" pitchFamily="2" charset="-78"/>
              </a:rPr>
              <a:t> که در راستای حفظ مالکیت معنوی بهره برداری از نوآوری ها و اختراعات درآمدها و منافع حاصل از آن  و ... تدوین و به جامعه ارائه می گردند، موجب می شود شرکت ها و موسسات ایرانی در زمینه های انتقال تکنولوژی های نوین، بهره برداری از منابعف صدور محصولات و خدمات به کشورهای دیگر و ... با مسائل و مشکلات متعدد روبرو شوند.  </a:t>
            </a:r>
          </a:p>
          <a:p>
            <a:endParaRPr lang="fa-IR"/>
          </a:p>
        </p:txBody>
      </p:sp>
    </p:spTree>
    <p:extLst>
      <p:ext uri="{BB962C8B-B14F-4D97-AF65-F5344CB8AC3E}">
        <p14:creationId xmlns:p14="http://schemas.microsoft.com/office/powerpoint/2010/main" val="30028430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ضوابط و قوانین حاکم بر پیمان ها </a:t>
            </a:r>
            <a:r>
              <a:rPr lang="fa-IR">
                <a:solidFill>
                  <a:srgbClr val="FF0000"/>
                </a:solidFill>
                <a:cs typeface="B Zar" panose="00000400000000000000" pitchFamily="2" charset="-78"/>
              </a:rPr>
              <a:t>و </a:t>
            </a:r>
            <a:r>
              <a:rPr lang="fa-IR" smtClean="0">
                <a:solidFill>
                  <a:srgbClr val="FF0000"/>
                </a:solidFill>
                <a:cs typeface="B Zar" panose="00000400000000000000" pitchFamily="2" charset="-78"/>
              </a:rPr>
              <a:t>قراردادها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چگونگی تعامل و فعالیت بین بخش های مختلف با توجه به ضوابط حاکم بر قرار داد ها و ضمانت اجرایی آن ها مشخص می شود. </a:t>
            </a:r>
            <a:r>
              <a:rPr lang="fa-IR" smtClean="0">
                <a:solidFill>
                  <a:srgbClr val="FF0000"/>
                </a:solidFill>
                <a:cs typeface="B Zar" panose="00000400000000000000" pitchFamily="2" charset="-78"/>
              </a:rPr>
              <a:t>شفاف و دقیق بودن ضوابط یاد شده </a:t>
            </a:r>
            <a:r>
              <a:rPr lang="fa-IR" smtClean="0">
                <a:cs typeface="B Zar" panose="00000400000000000000" pitchFamily="2" charset="-78"/>
              </a:rPr>
              <a:t>حدود فعالیت شرکت ها، نحوه حمایت از عملکرد طرفن قرار داد ها توسط قوانین تصویب شده ضمانت اجرای قرارداده ها را تامین نموده و موجب دلگرمی مشتری و فعالیت موثرتر شرکت تولید کننده در عرصه صنعت می شود که این امر خود زمینه ساز شکوفایی و باروری صنعت است. در حال حاضر پیمان های محکم و ضمانت اجرایی مناسبی در خصوص قرار دادهای منعقد شده در کشور وجود ندرا که این امر مشکلات متعددی را برای شرکت های نرم افزاری و مشتریان پدید آورده است البته شایان ذکر است که انجمن شرکت های انفورماتیک طرحی را برای حل این مشکل در دست اقدام دارد. </a:t>
            </a:r>
            <a:endParaRPr lang="fa-IR">
              <a:cs typeface="B Zar" panose="00000400000000000000" pitchFamily="2" charset="-78"/>
            </a:endParaRPr>
          </a:p>
        </p:txBody>
      </p:sp>
    </p:spTree>
    <p:extLst>
      <p:ext uri="{BB962C8B-B14F-4D97-AF65-F5344CB8AC3E}">
        <p14:creationId xmlns:p14="http://schemas.microsoft.com/office/powerpoint/2010/main" val="36557956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قانون کار و اشتغال</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قانون کار مشخص کننده روابط بین کارفرما و پیمان کار، حیطه  مسئولیت ها و تعهدات هر یک از آن ها در مقابل دیگری نحوه اختصاصی درامد به نیروهای متخصص و ... می باشد. وجود و به اجرا در امدن قانون کار جامع و کامل که منافع کارفرما و پیمان کار را تضمین نماید. موجب دلگرمی و تشویق طرفین جهت فعالیت بیشتر و همکاری صمیمانه تر می گردد که این امر در نهایت منافع متعدد و گسترده ای را به صنعت ارایه می دهد. مسلما عدم جود یا جاری نبودن چنین قانون باعث بروز جو عدم اطمینان بین طرفین شده و احتمال همکاری بدون تنش را کاهش می دهد. در این حالت ریسک سرمایه گذاری در چنین شرایطی بالا بوده و زیان های بسیاری را شاهد خواهیم بود. در حال حاضر قانون کار کشورکان چنین وضعیتی را دارا می باشد که نیاز به اعمال  اصلاحات در ان مورد تاکید قرار گر</a:t>
            </a:r>
            <a:r>
              <a:rPr lang="fa-IR">
                <a:cs typeface="B Zar" panose="00000400000000000000" pitchFamily="2" charset="-78"/>
              </a:rPr>
              <a:t>ف</a:t>
            </a:r>
            <a:r>
              <a:rPr lang="fa-IR" smtClean="0">
                <a:cs typeface="B Zar" panose="00000400000000000000" pitchFamily="2" charset="-78"/>
              </a:rPr>
              <a:t>ته است. </a:t>
            </a:r>
            <a:endParaRPr lang="fa-IR">
              <a:cs typeface="B Zar" panose="00000400000000000000" pitchFamily="2" charset="-78"/>
            </a:endParaRPr>
          </a:p>
        </p:txBody>
      </p:sp>
    </p:spTree>
    <p:extLst>
      <p:ext uri="{BB962C8B-B14F-4D97-AF65-F5344CB8AC3E}">
        <p14:creationId xmlns:p14="http://schemas.microsoft.com/office/powerpoint/2010/main" val="20260488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a:solidFill>
                  <a:srgbClr val="FF0000"/>
                </a:solidFill>
                <a:cs typeface="B Zar" panose="00000400000000000000" pitchFamily="2" charset="-78"/>
              </a:rPr>
              <a:t>قواعد مرتبط با </a:t>
            </a:r>
            <a:r>
              <a:rPr lang="fa-IR">
                <a:solidFill>
                  <a:srgbClr val="FF0000"/>
                </a:solidFill>
                <a:cs typeface="B Zar" panose="00000400000000000000" pitchFamily="2" charset="-78"/>
              </a:rPr>
              <a:t>رقابت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طور مسلم حکومتی ئکه اجزاه فعالیت و رقابت گسترده به شرکت ها و موسسات موجود در ان را ارائه دهد. شاهد شکوفایی و پشیرفت همه جانبه در کلیه ابعاد خواهد بود. بسته بودند اقتصاد (ایران از این جنبه دارای رتبه 148 در میان 156 کشور می باشد) باعث می شود سرمایه گذاران داخلی و خارجی با کم میلی به صنعت به صنعت وارد شده و به بازگشت سرمایه خود ایمد نداشته باشند. از سوی دیگر سیسات گذاری های دولت در خصوص رقابت تسهیلات و توافق ها موجب می گردد تجارت بین کشورها سمت و سوی یافته و امکان رقابت در داخل و خارج مهیا شود. لازم به ذکر است که ایران در خصوص شرایط حاکم بر تجارت رتبه 101 از 106 کشور را اخذ نموده است. </a:t>
            </a:r>
            <a:endParaRPr lang="fa-IR">
              <a:cs typeface="B Zar" panose="00000400000000000000" pitchFamily="2" charset="-78"/>
            </a:endParaRPr>
          </a:p>
        </p:txBody>
      </p:sp>
    </p:spTree>
    <p:extLst>
      <p:ext uri="{BB962C8B-B14F-4D97-AF65-F5344CB8AC3E}">
        <p14:creationId xmlns:p14="http://schemas.microsoft.com/office/powerpoint/2010/main" val="32580388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پایداری </a:t>
            </a:r>
            <a:r>
              <a:rPr lang="fa-IR" smtClean="0">
                <a:solidFill>
                  <a:srgbClr val="FF0000"/>
                </a:solidFill>
                <a:cs typeface="B Zar" panose="00000400000000000000" pitchFamily="2" charset="-78"/>
              </a:rPr>
              <a:t>سیاسی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زمانی که رونق یک صنعت در یک کشور مورد بررسی قرار می گیرد، پایداری سیاسی در آن بسیار اهمیت پیدا می کند، جامعه ای که ثبات سیاسی دارد محیط مناسب و مساعدی برای جذب نیرو و سرمایه گذاران فراهم نموده و باعث تشویق صاحبان شرکت ها جهت ادامه فعالیت و بهبود سطح آن شده و افزایش روند سرمایه گذاری ها در داخل و خارج از کشور را موجب می شود. </a:t>
            </a:r>
            <a:endParaRPr lang="fa-IR">
              <a:cs typeface="B Zar" panose="00000400000000000000" pitchFamily="2" charset="-78"/>
            </a:endParaRPr>
          </a:p>
        </p:txBody>
      </p:sp>
      <p:sp>
        <p:nvSpPr>
          <p:cNvPr id="4" name="Flowchart: Process 3"/>
          <p:cNvSpPr/>
          <p:nvPr/>
        </p:nvSpPr>
        <p:spPr>
          <a:xfrm>
            <a:off x="838200" y="4445390"/>
            <a:ext cx="3305908" cy="132236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تشویق صاحبان شرکت </a:t>
            </a:r>
            <a:r>
              <a:rPr lang="fa-IR">
                <a:cs typeface="B Zar" panose="00000400000000000000" pitchFamily="2" charset="-78"/>
              </a:rPr>
              <a:t>ها</a:t>
            </a:r>
            <a:endParaRPr lang="fa-IR"/>
          </a:p>
        </p:txBody>
      </p:sp>
    </p:spTree>
    <p:extLst>
      <p:ext uri="{BB962C8B-B14F-4D97-AF65-F5344CB8AC3E}">
        <p14:creationId xmlns:p14="http://schemas.microsoft.com/office/powerpoint/2010/main" val="32427311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قواعد امنیت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استقرار امنیت در یک کشور از دیگر عوامل مهمی است که به رشد یک صنعت  و به خصوص صنعتی که اکثریت عوامل تشکیل دهنده ان دانسته به کشورهای خارجی است کمک می کند.   بر مبنای گزارش ماه اگوست موسسه بیزنیس مانیتور کشور ایران از نظر ریسک اقتصادی کوتاه مدت در رتبه  87 و از نظر ریسک بلند مدت اقتصادی ه رتبه 94 جهانی نزول کرده است که نشانی از افزایش ریسک و کاهشامنیت سرماهی گذاری است. </a:t>
            </a:r>
          </a:p>
          <a:p>
            <a:pPr algn="just"/>
            <a:r>
              <a:rPr lang="fa-IR">
                <a:cs typeface="B Zar" panose="00000400000000000000" pitchFamily="2" charset="-78"/>
              </a:rPr>
              <a:t>ج</a:t>
            </a:r>
            <a:r>
              <a:rPr lang="fa-IR" smtClean="0">
                <a:cs typeface="B Zar" panose="00000400000000000000" pitchFamily="2" charset="-78"/>
              </a:rPr>
              <a:t>مع بندی نظارت خبرگان در قالب جدول شماره 9 ارائه شده است.</a:t>
            </a:r>
            <a:endParaRPr lang="fa-IR">
              <a:cs typeface="B Zar" panose="00000400000000000000" pitchFamily="2" charset="-78"/>
            </a:endParaRPr>
          </a:p>
        </p:txBody>
      </p:sp>
    </p:spTree>
    <p:extLst>
      <p:ext uri="{BB962C8B-B14F-4D97-AF65-F5344CB8AC3E}">
        <p14:creationId xmlns:p14="http://schemas.microsoft.com/office/powerpoint/2010/main" val="1435843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997" y="2869174"/>
            <a:ext cx="10515600" cy="1325563"/>
          </a:xfrm>
        </p:spPr>
        <p:txBody>
          <a:bodyPr/>
          <a:lstStyle/>
          <a:p>
            <a:pPr algn="ctr"/>
            <a:r>
              <a:rPr lang="fa-IR" b="1">
                <a:solidFill>
                  <a:srgbClr val="FF0000"/>
                </a:solidFill>
                <a:cs typeface="B Zar" panose="00000400000000000000" pitchFamily="2" charset="-78"/>
              </a:rPr>
              <a:t>مبانی نظری و پیشینه</a:t>
            </a:r>
            <a:endParaRPr lang="fa-IR" b="1">
              <a:solidFill>
                <a:srgbClr val="FF0000"/>
              </a:solidFill>
            </a:endParaRPr>
          </a:p>
        </p:txBody>
      </p:sp>
    </p:spTree>
    <p:extLst>
      <p:ext uri="{BB962C8B-B14F-4D97-AF65-F5344CB8AC3E}">
        <p14:creationId xmlns:p14="http://schemas.microsoft.com/office/powerpoint/2010/main" val="12773978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نتیجه گیری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گسترش روز افزون تولید و استفاده از فن آوری ها و تبلور صنعت نرم افزار در جای جیا زنگی بشری از یک طرف و پیشرفت این صنعت در کشور در نتیجه وجود نیرویها مستعد و بسترسازی انجام شده در چند سال اخیر، شناسایی و تحلیل این صنعت  اهمیت بسزایی یافته است. از این رو پس از برریس مدل های متعددی که برای تجزیه و تحلیل و بررسی عوامل وجود  دارد. به دلیل جامعیت و بررسی عوامل کلان، مدل</a:t>
            </a:r>
            <a:r>
              <a:rPr lang="en-US">
                <a:cs typeface="B Zar" panose="00000400000000000000" pitchFamily="2" charset="-78"/>
              </a:rPr>
              <a:t> </a:t>
            </a:r>
            <a:r>
              <a:rPr lang="en-US" smtClean="0">
                <a:solidFill>
                  <a:srgbClr val="FF0000"/>
                </a:solidFill>
                <a:cs typeface="B Zar" panose="00000400000000000000" pitchFamily="2" charset="-78"/>
              </a:rPr>
              <a:t>PEST</a:t>
            </a:r>
            <a:r>
              <a:rPr lang="fa-IR" smtClean="0">
                <a:cs typeface="B Zar" panose="00000400000000000000" pitchFamily="2" charset="-78"/>
              </a:rPr>
              <a:t>انتخاب گردیدو اقدام به بررسی عوامل سیاسی، اقتصادی و اجتماعی و تکنولوژیکی در یان صنعت شد. با استفاده زا منابع موجود در این زمینه و نظر سنجی از خبرگان، شاخصه هایی در هر دسته از عوامل شناسایی  و بررسی گردید و نتایج آن در قالب جدول شماره 9 ارائه گردید. در نتیجه مشخص شد که تهدید های فراوانی بر سر راه این صنعت وجود دارد که با استفاده از استراتژی های مناسب و استفاده از قوت ها و فرصت ها می توان بر ان ها غلبه نمود. </a:t>
            </a:r>
            <a:endParaRPr lang="fa-IR">
              <a:cs typeface="B Zar" panose="00000400000000000000" pitchFamily="2" charset="-78"/>
            </a:endParaRPr>
          </a:p>
        </p:txBody>
      </p:sp>
    </p:spTree>
    <p:extLst>
      <p:ext uri="{BB962C8B-B14F-4D97-AF65-F5344CB8AC3E}">
        <p14:creationId xmlns:p14="http://schemas.microsoft.com/office/powerpoint/2010/main" val="5979249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352" y="274973"/>
            <a:ext cx="10515600" cy="1325563"/>
          </a:xfrm>
        </p:spPr>
        <p:txBody>
          <a:bodyPr/>
          <a:lstStyle/>
          <a:p>
            <a:pPr algn="ctr"/>
            <a:r>
              <a:rPr lang="fa-IR" smtClean="0">
                <a:solidFill>
                  <a:srgbClr val="FF0000"/>
                </a:solidFill>
                <a:cs typeface="B Zar" panose="00000400000000000000" pitchFamily="2" charset="-78"/>
              </a:rPr>
              <a:t>نظرات نخبگان: عوامل سیاسی(تهدید ها)</a:t>
            </a:r>
            <a:endParaRPr lang="fa-IR">
              <a:solidFill>
                <a:srgbClr val="FF0000"/>
              </a:solidFill>
              <a:cs typeface="B Zar" panose="00000400000000000000" pitchFamily="2" charset="-78"/>
            </a:endParaRPr>
          </a:p>
        </p:txBody>
      </p:sp>
      <p:sp>
        <p:nvSpPr>
          <p:cNvPr id="5" name="Content Placeholder 4"/>
          <p:cNvSpPr>
            <a:spLocks noGrp="1"/>
          </p:cNvSpPr>
          <p:nvPr>
            <p:ph idx="1"/>
          </p:nvPr>
        </p:nvSpPr>
        <p:spPr>
          <a:xfrm>
            <a:off x="1173051" y="1623119"/>
            <a:ext cx="10515600" cy="4351338"/>
          </a:xfrm>
        </p:spPr>
        <p:txBody>
          <a:bodyPr>
            <a:normAutofit fontScale="92500" lnSpcReduction="20000"/>
          </a:bodyPr>
          <a:lstStyle/>
          <a:p>
            <a:pPr algn="just"/>
            <a:r>
              <a:rPr lang="fa-IR" smtClean="0">
                <a:cs typeface="B Zar" panose="00000400000000000000" pitchFamily="2" charset="-78"/>
              </a:rPr>
              <a:t>تاثیر نا مناسب مالیات وضع شده بر فن آوری اطلاعات</a:t>
            </a:r>
          </a:p>
          <a:p>
            <a:pPr algn="just"/>
            <a:r>
              <a:rPr lang="fa-IR" smtClean="0">
                <a:cs typeface="B Zar" panose="00000400000000000000" pitchFamily="2" charset="-78"/>
              </a:rPr>
              <a:t>تاثیر پذیری صنعت از قوانین داخلی و خارجی</a:t>
            </a:r>
          </a:p>
          <a:p>
            <a:pPr algn="just"/>
            <a:r>
              <a:rPr lang="fa-IR" smtClean="0">
                <a:cs typeface="B Zar" panose="00000400000000000000" pitchFamily="2" charset="-78"/>
              </a:rPr>
              <a:t>تعامل و فعالیت بین بخش های دولتی و خصوصی</a:t>
            </a:r>
          </a:p>
          <a:p>
            <a:pPr algn="just"/>
            <a:r>
              <a:rPr lang="fa-IR" smtClean="0">
                <a:cs typeface="B Zar" panose="00000400000000000000" pitchFamily="2" charset="-78"/>
              </a:rPr>
              <a:t>عدم تناسب قانون کارکشور با فعالیت های عرصه نرم افزار </a:t>
            </a:r>
          </a:p>
          <a:p>
            <a:pPr algn="just"/>
            <a:r>
              <a:rPr lang="fa-IR" smtClean="0">
                <a:cs typeface="B Zar" panose="00000400000000000000" pitchFamily="2" charset="-78"/>
              </a:rPr>
              <a:t>ساختار بسته دولتی و ثابت بودن روش عملکرد ان </a:t>
            </a:r>
          </a:p>
          <a:p>
            <a:pPr algn="just"/>
            <a:r>
              <a:rPr lang="fa-IR" smtClean="0">
                <a:cs typeface="B Zar" panose="00000400000000000000" pitchFamily="2" charset="-78"/>
              </a:rPr>
              <a:t>جایگاه اقتصاد بسته ایران در میان اقتصاد کشورها (رتبه 148 از 156 کشور)</a:t>
            </a:r>
          </a:p>
          <a:p>
            <a:pPr algn="just"/>
            <a:r>
              <a:rPr lang="fa-IR" smtClean="0">
                <a:cs typeface="B Zar" panose="00000400000000000000" pitchFamily="2" charset="-78"/>
              </a:rPr>
              <a:t>عدم امکان رقابت مناسب در داخل و خارج (رتبه 101 از 106 )</a:t>
            </a:r>
          </a:p>
          <a:p>
            <a:pPr algn="just"/>
            <a:r>
              <a:rPr lang="fa-IR" smtClean="0">
                <a:cs typeface="B Zar" panose="00000400000000000000" pitchFamily="2" charset="-78"/>
              </a:rPr>
              <a:t>عدم رویت پایداری سیاسی توسط سایر کشورها</a:t>
            </a:r>
          </a:p>
          <a:p>
            <a:pPr algn="just"/>
            <a:r>
              <a:rPr lang="fa-IR" smtClean="0">
                <a:cs typeface="B Zar" panose="00000400000000000000" pitchFamily="2" charset="-78"/>
              </a:rPr>
              <a:t>معرفی شدن ایران به عنوان کشوری بدون امنیت در میان سایر کشورها</a:t>
            </a:r>
          </a:p>
          <a:p>
            <a:pPr algn="just"/>
            <a:r>
              <a:rPr lang="fa-IR" smtClean="0">
                <a:cs typeface="B Zar" panose="00000400000000000000" pitchFamily="2" charset="-78"/>
              </a:rPr>
              <a:t>عدم معرفی منساب صنعت به سایر کشورها توسط مجامع رسمی </a:t>
            </a:r>
            <a:endParaRPr lang="fa-IR">
              <a:cs typeface="B Zar" panose="00000400000000000000" pitchFamily="2" charset="-78"/>
            </a:endParaRPr>
          </a:p>
        </p:txBody>
      </p:sp>
    </p:spTree>
    <p:extLst>
      <p:ext uri="{BB962C8B-B14F-4D97-AF65-F5344CB8AC3E}">
        <p14:creationId xmlns:p14="http://schemas.microsoft.com/office/powerpoint/2010/main" val="24812160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نظرات نخبگان عوامل اقتصادی(تهدیدها)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محدود بودن تعداد شرکت ها و شاغلین صنعت نرم افزار (60000 نفر)</a:t>
            </a:r>
          </a:p>
          <a:p>
            <a:pPr algn="just"/>
            <a:r>
              <a:rPr lang="fa-IR" smtClean="0">
                <a:cs typeface="B Zar" panose="00000400000000000000" pitchFamily="2" charset="-78"/>
              </a:rPr>
              <a:t>پایین بودن گردش مالی در صنعت و سود حاصل از آن</a:t>
            </a:r>
          </a:p>
          <a:p>
            <a:pPr algn="just"/>
            <a:r>
              <a:rPr lang="fa-IR" smtClean="0">
                <a:cs typeface="B Zar" panose="00000400000000000000" pitchFamily="2" charset="-78"/>
              </a:rPr>
              <a:t>اجرای طرح های مقابله ای با عدم اشتغال در صنعت و عدم موفقیت سیاست ها</a:t>
            </a:r>
          </a:p>
          <a:p>
            <a:pPr algn="just"/>
            <a:r>
              <a:rPr lang="fa-IR" smtClean="0">
                <a:cs typeface="B Zar" panose="00000400000000000000" pitchFamily="2" charset="-78"/>
              </a:rPr>
              <a:t>عدم وجود سیاست مالیاتی مناسب برای شرکت های نرم افزاری</a:t>
            </a:r>
          </a:p>
          <a:p>
            <a:pPr algn="just"/>
            <a:r>
              <a:rPr lang="fa-IR" smtClean="0">
                <a:cs typeface="B Zar" panose="00000400000000000000" pitchFamily="2" charset="-78"/>
              </a:rPr>
              <a:t>معضل نرخ تبدیل ارزها</a:t>
            </a:r>
          </a:p>
          <a:p>
            <a:pPr algn="just"/>
            <a:r>
              <a:rPr lang="fa-IR" smtClean="0">
                <a:cs typeface="B Zar" panose="00000400000000000000" pitchFamily="2" charset="-78"/>
              </a:rPr>
              <a:t>نرخ بالای تورم (15/2 درصد)</a:t>
            </a:r>
          </a:p>
          <a:p>
            <a:pPr algn="just"/>
            <a:r>
              <a:rPr lang="fa-IR" smtClean="0">
                <a:cs typeface="B Zar" panose="00000400000000000000" pitchFamily="2" charset="-78"/>
              </a:rPr>
              <a:t>افزایش هزینه تولید و ناپایداری قیمت محصولات</a:t>
            </a:r>
          </a:p>
          <a:p>
            <a:pPr algn="just"/>
            <a:endParaRPr lang="fa-IR" smtClean="0">
              <a:cs typeface="B Zar" panose="00000400000000000000" pitchFamily="2" charset="-78"/>
            </a:endParaRPr>
          </a:p>
        </p:txBody>
      </p:sp>
    </p:spTree>
    <p:extLst>
      <p:ext uri="{BB962C8B-B14F-4D97-AF65-F5344CB8AC3E}">
        <p14:creationId xmlns:p14="http://schemas.microsoft.com/office/powerpoint/2010/main" val="11400428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نظرات نخبگان: عوامل اجتماعی (تهدید 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عدم توزیع نامناسب درامد و پایین بودن قدرت خرید سرانه</a:t>
            </a:r>
          </a:p>
          <a:p>
            <a:pPr algn="just"/>
            <a:r>
              <a:rPr lang="fa-IR" smtClean="0">
                <a:cs typeface="B Zar" panose="00000400000000000000" pitchFamily="2" charset="-78"/>
              </a:rPr>
              <a:t>جوان بودن اکثریت جامعه ایران (65/9 درصد جمعیت) و امکان ارائه اموزش های مناسب</a:t>
            </a:r>
          </a:p>
          <a:p>
            <a:pPr algn="just"/>
            <a:r>
              <a:rPr lang="fa-IR" smtClean="0">
                <a:cs typeface="B Zar" panose="00000400000000000000" pitchFamily="2" charset="-78"/>
              </a:rPr>
              <a:t>بالا بودن نرخ بیکاری در جامعه (16/2 درصد)</a:t>
            </a:r>
          </a:p>
          <a:p>
            <a:pPr algn="just"/>
            <a:r>
              <a:rPr lang="fa-IR" smtClean="0">
                <a:cs typeface="B Zar" panose="00000400000000000000" pitchFamily="2" charset="-78"/>
              </a:rPr>
              <a:t>تغییرات مشاهده شده در سبک ها و عادات زندگی و عدم تناسب ان با روند فعالیت های در جامعه. </a:t>
            </a:r>
          </a:p>
          <a:p>
            <a:pPr algn="just"/>
            <a:r>
              <a:rPr lang="fa-IR" smtClean="0">
                <a:cs typeface="B Zar" panose="00000400000000000000" pitchFamily="2" charset="-78"/>
              </a:rPr>
              <a:t>بالابردن نرخ افراد باسواد (79 درصد) و عدم تناسب ان با تعداد دانشجویان کشور (7 درصد افراد بین 20 تا 24 سال کشور</a:t>
            </a:r>
          </a:p>
          <a:p>
            <a:pPr algn="just"/>
            <a:r>
              <a:rPr lang="fa-IR" smtClean="0">
                <a:cs typeface="B Zar" panose="00000400000000000000" pitchFamily="2" charset="-78"/>
              </a:rPr>
              <a:t>شاخص رشد نیروی انسانی (رتبه 98  از 173 در سال 2000، رتبه 106 در سال 2001)</a:t>
            </a:r>
          </a:p>
          <a:p>
            <a:pPr algn="just"/>
            <a:r>
              <a:rPr lang="fa-IR" smtClean="0">
                <a:cs typeface="B Zar" panose="00000400000000000000" pitchFamily="2" charset="-78"/>
              </a:rPr>
              <a:t>شاخص توسعه وابسته به جنسیت (رتبه 86</a:t>
            </a:r>
            <a:r>
              <a:rPr lang="en-US" smtClean="0">
                <a:cs typeface="B Zar" panose="00000400000000000000" pitchFamily="2" charset="-78"/>
              </a:rPr>
              <a:t> </a:t>
            </a:r>
            <a:r>
              <a:rPr lang="fa-IR" smtClean="0">
                <a:cs typeface="B Zar" panose="00000400000000000000" pitchFamily="2" charset="-78"/>
              </a:rPr>
              <a:t>و ارزش 0/702 در سال 2001)</a:t>
            </a:r>
            <a:endParaRPr lang="fa-IR">
              <a:cs typeface="B Zar" panose="00000400000000000000" pitchFamily="2" charset="-78"/>
            </a:endParaRPr>
          </a:p>
        </p:txBody>
      </p:sp>
    </p:spTree>
    <p:extLst>
      <p:ext uri="{BB962C8B-B14F-4D97-AF65-F5344CB8AC3E}">
        <p14:creationId xmlns:p14="http://schemas.microsoft.com/office/powerpoint/2010/main" val="38476087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نظرات نخبگان: عوامل تکنولوژیکی(تهدیدها)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پایین بودن حجم مبالغ صرف شده توسط دولت در زمینه تحقیقات (نزدیک به 0/5 درصد )</a:t>
            </a:r>
          </a:p>
          <a:p>
            <a:pPr algn="just"/>
            <a:r>
              <a:rPr lang="fa-IR" smtClean="0">
                <a:cs typeface="B Zar" panose="00000400000000000000" pitchFamily="2" charset="-78"/>
              </a:rPr>
              <a:t>استفاده از تکنولوژی های نوین در ایران توسط تولید کنندگان  محصولات و خدمات نرم افزاری و عدم استفاده یا استقبال از محصولات و خدمات نرم افزاری و عدم استفاده یا استقبال از محصولات تولید شده بر اساس تکنولوژی نوین</a:t>
            </a:r>
          </a:p>
          <a:p>
            <a:pPr algn="just"/>
            <a:r>
              <a:rPr lang="fa-IR" smtClean="0">
                <a:cs typeface="B Zar" panose="00000400000000000000" pitchFamily="2" charset="-78"/>
              </a:rPr>
              <a:t>کم بودن تعداد نواوری(نزدیک صفر) و حق اختراع (یک نفر از یک میلیون)</a:t>
            </a:r>
          </a:p>
          <a:p>
            <a:pPr algn="just"/>
            <a:r>
              <a:rPr lang="fa-IR" smtClean="0">
                <a:cs typeface="B Zar" panose="00000400000000000000" pitchFamily="2" charset="-78"/>
              </a:rPr>
              <a:t>تحریم اقتصادی امریکا و مشکل انتقال تکنولوژی</a:t>
            </a:r>
          </a:p>
          <a:p>
            <a:pPr algn="just"/>
            <a:r>
              <a:rPr lang="fa-IR" smtClean="0">
                <a:cs typeface="B Zar" panose="00000400000000000000" pitchFamily="2" charset="-78"/>
              </a:rPr>
              <a:t>بالابردن هزینه اموزش نیروی انسانی و کسب دانش فنی و مدیریتی به روز</a:t>
            </a:r>
          </a:p>
          <a:p>
            <a:pPr algn="just"/>
            <a:r>
              <a:rPr lang="fa-IR" smtClean="0">
                <a:cs typeface="B Zar" panose="00000400000000000000" pitchFamily="2" charset="-78"/>
              </a:rPr>
              <a:t>سرعت زیاد روند منسوخ شدن تکنولوژی پایین بودن شاخص دسترسی به تکنولوژی های نوین کند بودن فرایند پذیرش تکنولوژی، عدم اطمینان در زمینه استفاده از تکنولوژی های نوین</a:t>
            </a:r>
            <a:endParaRPr lang="fa-IR">
              <a:cs typeface="B Zar" panose="00000400000000000000" pitchFamily="2" charset="-78"/>
            </a:endParaRPr>
          </a:p>
        </p:txBody>
      </p:sp>
    </p:spTree>
    <p:extLst>
      <p:ext uri="{BB962C8B-B14F-4D97-AF65-F5344CB8AC3E}">
        <p14:creationId xmlns:p14="http://schemas.microsoft.com/office/powerpoint/2010/main" val="997641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نظرات نخبگان:عوامل اقتصادی: (فرصتها)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روند مثبت </a:t>
            </a:r>
            <a:r>
              <a:rPr lang="en-US" smtClean="0">
                <a:cs typeface="B Zar" panose="00000400000000000000" pitchFamily="2" charset="-78"/>
              </a:rPr>
              <a:t>GDP</a:t>
            </a:r>
            <a:r>
              <a:rPr lang="fa-IR" smtClean="0">
                <a:cs typeface="B Zar" panose="00000400000000000000" pitchFamily="2" charset="-78"/>
              </a:rPr>
              <a:t> طی سال های گذشته، </a:t>
            </a:r>
          </a:p>
          <a:p>
            <a:pPr algn="just"/>
            <a:r>
              <a:rPr lang="fa-IR" smtClean="0">
                <a:cs typeface="B Zar" panose="00000400000000000000" pitchFamily="2" charset="-78"/>
              </a:rPr>
              <a:t>مطرح شدن طرح تکفا با بودجه یک میلیارد دلار جهت افزایش سطح فعالیت ها در صنعت، ارتقای رقابت ها و حضور بیش از پیش بخش خصوصی در فعالیت ها</a:t>
            </a:r>
          </a:p>
          <a:p>
            <a:pPr algn="just"/>
            <a:r>
              <a:rPr lang="fa-IR" smtClean="0">
                <a:cs typeface="B Zar" panose="00000400000000000000" pitchFamily="2" charset="-78"/>
              </a:rPr>
              <a:t>حمایت های دولتی شامل ارائه طرح های حمایت از ایجاد شرکت های کوچک، پارک های فن آوری و...</a:t>
            </a:r>
            <a:endParaRPr lang="fa-IR">
              <a:cs typeface="B Zar" panose="00000400000000000000" pitchFamily="2" charset="-78"/>
            </a:endParaRPr>
          </a:p>
        </p:txBody>
      </p:sp>
    </p:spTree>
    <p:extLst>
      <p:ext uri="{BB962C8B-B14F-4D97-AF65-F5344CB8AC3E}">
        <p14:creationId xmlns:p14="http://schemas.microsoft.com/office/powerpoint/2010/main" val="2510921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mtClean="0">
                <a:solidFill>
                  <a:srgbClr val="FF0000"/>
                </a:solidFill>
                <a:cs typeface="B Zar" panose="00000400000000000000" pitchFamily="2" charset="-78"/>
              </a:rPr>
              <a:t>بررسی </a:t>
            </a:r>
            <a:r>
              <a:rPr lang="fa-IR" smtClean="0">
                <a:solidFill>
                  <a:srgbClr val="FF0000"/>
                </a:solidFill>
                <a:cs typeface="B Zar" panose="00000400000000000000" pitchFamily="2" charset="-78"/>
              </a:rPr>
              <a:t>زیرساخت صنایع فن آوری اطلاعات و ارتباطات و نرم افزار در ایران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تولیدات و خدتا مرتبط با فن آوری اطلاعات و ارتباطات را می توان در سه گروه زیر دسته بندی کرد: </a:t>
            </a:r>
          </a:p>
          <a:p>
            <a:pPr algn="just"/>
            <a:r>
              <a:rPr lang="fa-IR" smtClean="0">
                <a:cs typeface="B Zar" panose="00000400000000000000" pitchFamily="2" charset="-78"/>
              </a:rPr>
              <a:t>1- سخت افزار و تجهزیات کامگیوتری</a:t>
            </a:r>
          </a:p>
          <a:p>
            <a:pPr algn="just"/>
            <a:r>
              <a:rPr lang="fa-IR" smtClean="0">
                <a:cs typeface="B Zar" panose="00000400000000000000" pitchFamily="2" charset="-78"/>
              </a:rPr>
              <a:t>2- نرم افزار و خدمات</a:t>
            </a:r>
          </a:p>
          <a:p>
            <a:pPr marL="0" indent="0" algn="just">
              <a:buNone/>
            </a:pPr>
            <a:r>
              <a:rPr lang="fa-IR" smtClean="0">
                <a:cs typeface="B Zar" panose="00000400000000000000" pitchFamily="2" charset="-78"/>
              </a:rPr>
              <a:t>3- </a:t>
            </a:r>
            <a:r>
              <a:rPr lang="fa-IR" smtClean="0">
                <a:cs typeface="B Zar" panose="00000400000000000000" pitchFamily="2" charset="-78"/>
              </a:rPr>
              <a:t>صنایع </a:t>
            </a:r>
            <a:r>
              <a:rPr lang="fa-IR" smtClean="0">
                <a:cs typeface="B Zar" panose="00000400000000000000" pitchFamily="2" charset="-78"/>
              </a:rPr>
              <a:t>تولید تجهیزات مخابراتی</a:t>
            </a:r>
          </a:p>
          <a:p>
            <a:pPr algn="just"/>
            <a:r>
              <a:rPr lang="fa-IR" smtClean="0">
                <a:cs typeface="B Zar" panose="00000400000000000000" pitchFamily="2" charset="-78"/>
              </a:rPr>
              <a:t>اگر چه هر یک از این گروه ها مشخصه های خاص خود را دارد اما به تدریج مرز میان آنها کمرنگ شده و به هم نزدیکتر شده اند (وضعیت فن آوری اطلاعات و ارتباطات در ایران، بهار 1383)</a:t>
            </a:r>
            <a:endParaRPr lang="fa-IR">
              <a:cs typeface="B Zar" panose="00000400000000000000" pitchFamily="2" charset="-78"/>
            </a:endParaRPr>
          </a:p>
        </p:txBody>
      </p:sp>
    </p:spTree>
    <p:extLst>
      <p:ext uri="{BB962C8B-B14F-4D97-AF65-F5344CB8AC3E}">
        <p14:creationId xmlns:p14="http://schemas.microsoft.com/office/powerpoint/2010/main" val="3927705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1- سخت افزار و تجهیزات کامپیوتری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گروه یکی از بخش های پر منفعت بازار فن اوری اطلاعات و ارتباطات ایران است. درامد شرکت های فعال در این بخش سالانه 25 درصد دارد و در زمینه سخت افزار مطالب ذیل مورد توجه است: </a:t>
            </a:r>
          </a:p>
          <a:p>
            <a:pPr algn="just"/>
            <a:r>
              <a:rPr lang="fa-IR" smtClean="0">
                <a:cs typeface="B Zar" panose="00000400000000000000" pitchFamily="2" charset="-78"/>
              </a:rPr>
              <a:t>حدود 730 شرکت فعال در حوزه سخت افزار </a:t>
            </a:r>
          </a:p>
          <a:p>
            <a:pPr algn="just"/>
            <a:r>
              <a:rPr lang="fa-IR" smtClean="0">
                <a:cs typeface="B Zar" panose="00000400000000000000" pitchFamily="2" charset="-78"/>
              </a:rPr>
              <a:t>حدود 3000 فروشگاه عرضه خدمات سخت افزاری</a:t>
            </a:r>
          </a:p>
          <a:p>
            <a:pPr algn="just"/>
            <a:r>
              <a:rPr lang="fa-IR" smtClean="0">
                <a:cs typeface="B Zar" panose="00000400000000000000" pitchFamily="2" charset="-78"/>
              </a:rPr>
              <a:t>نسبت سهم سخت افزار به سهم بازار فن آوری اطلاعات 60 درصد می باشد. </a:t>
            </a:r>
          </a:p>
          <a:p>
            <a:pPr algn="just"/>
            <a:r>
              <a:rPr lang="fa-IR" smtClean="0">
                <a:cs typeface="B Zar" panose="00000400000000000000" pitchFamily="2" charset="-78"/>
              </a:rPr>
              <a:t>حجم کلی بازار سخت افزار در سال 2004 بیش از 1200 میلیون دلار تخمین زده شد. </a:t>
            </a:r>
          </a:p>
          <a:p>
            <a:pPr algn="just"/>
            <a:r>
              <a:rPr lang="fa-IR" smtClean="0">
                <a:cs typeface="B Zar" panose="00000400000000000000" pitchFamily="2" charset="-78"/>
              </a:rPr>
              <a:t>بیش از 50 درصد دستگاه ها دارای شبکه </a:t>
            </a:r>
            <a:r>
              <a:rPr lang="en-US" smtClean="0">
                <a:cs typeface="B Zar" panose="00000400000000000000" pitchFamily="2" charset="-78"/>
              </a:rPr>
              <a:t>LAN</a:t>
            </a:r>
            <a:r>
              <a:rPr lang="fa-IR" smtClean="0">
                <a:cs typeface="B Zar" panose="00000400000000000000" pitchFamily="2" charset="-78"/>
              </a:rPr>
              <a:t> هستند. </a:t>
            </a:r>
          </a:p>
          <a:p>
            <a:pPr algn="just"/>
            <a:endParaRPr lang="fa-IR" smtClean="0">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3828958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5654</Words>
  <Application>Microsoft Office PowerPoint</Application>
  <PresentationFormat>Widescreen</PresentationFormat>
  <Paragraphs>180</Paragraphs>
  <Slides>75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B Zar</vt:lpstr>
      <vt:lpstr>Calibri</vt:lpstr>
      <vt:lpstr>Calibri Light</vt:lpstr>
      <vt:lpstr>Times New Roman</vt:lpstr>
      <vt:lpstr>Office Theme</vt:lpstr>
      <vt:lpstr>عنوان مقاله: تجزیه و تحلیل صنعت نرم افزار در ایران</vt:lpstr>
      <vt:lpstr>چکیده</vt:lpstr>
      <vt:lpstr>PowerPoint Presentation</vt:lpstr>
      <vt:lpstr>PowerPoint Presentation</vt:lpstr>
      <vt:lpstr>کلید واژه ها:</vt:lpstr>
      <vt:lpstr>مدل و روش پژوهش</vt:lpstr>
      <vt:lpstr>مبانی نظری و پیشینه</vt:lpstr>
      <vt:lpstr>بررسی زیرساخت صنایع فن آوری اطلاعات و ارتباطات و نرم افزار در ایران</vt:lpstr>
      <vt:lpstr>1- سخت افزار و تجهیزات کامپیوتری </vt:lpstr>
      <vt:lpstr>جدول شماره 1 نشان دهنده تعداد کامپیوتر و ضریب نفوذ آن در ایران است</vt:lpstr>
      <vt:lpstr>PowerPoint Presentation</vt:lpstr>
      <vt:lpstr>PowerPoint Presentation</vt:lpstr>
      <vt:lpstr>2- نرم افزار و خدمات</vt:lpstr>
      <vt:lpstr>PowerPoint Presentation</vt:lpstr>
      <vt:lpstr>جدول شماره 2 ، انواع بسته های نرم افزاری ثبت شده را نشان  می دهد: </vt:lpstr>
      <vt:lpstr>PowerPoint Presentation</vt:lpstr>
      <vt:lpstr>3- صنایع تولید تجهیزات مخابراتی</vt:lpstr>
      <vt:lpstr>PowerPoint Presentation</vt:lpstr>
      <vt:lpstr>PowerPoint Presentation</vt:lpstr>
      <vt:lpstr>PowerPoint Presentation</vt:lpstr>
      <vt:lpstr>مسیر فعالیت جهت تولید یا ارائه محصول و کالا به جامعه در صنعت نرم افزار</vt:lpstr>
      <vt:lpstr>PowerPoint Presentation</vt:lpstr>
      <vt:lpstr>PowerPoint Presentation</vt:lpstr>
      <vt:lpstr>PowerPoint Presentation</vt:lpstr>
      <vt:lpstr>PowerPoint Presentation</vt:lpstr>
      <vt:lpstr>PowerPoint Presentation</vt:lpstr>
      <vt:lpstr>PowerPoint Presentation</vt:lpstr>
      <vt:lpstr>برنامه ریزی استراتژیک در صنعت نرم افزار</vt:lpstr>
      <vt:lpstr>PowerPoint Presentation</vt:lpstr>
      <vt:lpstr>ارزیابی صنعت نرم افزار</vt:lpstr>
      <vt:lpstr>PowerPoint Presentation</vt:lpstr>
      <vt:lpstr>مدل تجزیه و تحلیل PEST</vt:lpstr>
      <vt:lpstr>PowerPoint Presentation</vt:lpstr>
      <vt:lpstr>PowerPoint Presentation</vt:lpstr>
      <vt:lpstr>PowerPoint Presentation</vt:lpstr>
      <vt:lpstr>PowerPoint Presentation</vt:lpstr>
      <vt:lpstr>PowerPoint Presentation</vt:lpstr>
      <vt:lpstr>PowerPoint Presentation</vt:lpstr>
      <vt:lpstr>نتایج به دست امده عوامل اقتصادی رشد اقتصادی</vt:lpstr>
      <vt:lpstr>سیاست های پولی/ نرخ های بهره</vt:lpstr>
      <vt:lpstr>مبالغ صرف شده توسط دولت</vt:lpstr>
      <vt:lpstr>سیاست های مالیاتی و نحوه تعیین آن</vt:lpstr>
      <vt:lpstr>نرخ تبدیل ارزها</vt:lpstr>
      <vt:lpstr>نرخ های تورم</vt:lpstr>
      <vt:lpstr>موقعیت در چرخه کسب و کار</vt:lpstr>
      <vt:lpstr>PowerPoint Presentation</vt:lpstr>
      <vt:lpstr>عوامل تکنولوژیکی</vt:lpstr>
      <vt:lpstr>تمرکز صنعت بر بهره داری و استفاده از تکنولوژی</vt:lpstr>
      <vt:lpstr>نوآوری ها و توسعه نوین</vt:lpstr>
      <vt:lpstr>نرخ انتقال تکنولوژی</vt:lpstr>
      <vt:lpstr>چرخه زندگی و سرعت منسوخ شدن تکنولوژی</vt:lpstr>
      <vt:lpstr>PowerPoint Presentation</vt:lpstr>
      <vt:lpstr>PowerPoint Presentation</vt:lpstr>
      <vt:lpstr>مصرف انرژی و هزینه های مرتبط</vt:lpstr>
      <vt:lpstr>عوامل اجتماعی توزیع درآمد</vt:lpstr>
      <vt:lpstr>ساختارهای سنی جامعه</vt:lpstr>
      <vt:lpstr>PowerPoint Presentation</vt:lpstr>
      <vt:lpstr>PowerPoint Presentation</vt:lpstr>
      <vt:lpstr>PowerPoint Presentation</vt:lpstr>
      <vt:lpstr>تغییرات مرتبط با نحوه زندگی و سبک ها و عادات</vt:lpstr>
      <vt:lpstr>PowerPoint Presentation</vt:lpstr>
      <vt:lpstr>آموزش</vt:lpstr>
      <vt:lpstr>عوامل سیاسی قواعد و محدودیت های تجارت بین المللی</vt:lpstr>
      <vt:lpstr>PowerPoint Presentation</vt:lpstr>
      <vt:lpstr>ضوابط و قوانین حاکم بر پیمان ها و قراردادها</vt:lpstr>
      <vt:lpstr>قانون کار و اشتغال</vt:lpstr>
      <vt:lpstr>قواعد مرتبط با رقابت </vt:lpstr>
      <vt:lpstr>پایداری سیاسی</vt:lpstr>
      <vt:lpstr>قواعد امنیت</vt:lpstr>
      <vt:lpstr>نتیجه گیری</vt:lpstr>
      <vt:lpstr>نظرات نخبگان: عوامل سیاسی(تهدید ها)</vt:lpstr>
      <vt:lpstr>نظرات نخبگان عوامل اقتصادی(تهدیدها)</vt:lpstr>
      <vt:lpstr>نظرات نخبگان: عوامل اجتماعی (تهدید ها)</vt:lpstr>
      <vt:lpstr>نظرات نخبگان: عوامل تکنولوژیکی(تهدیدها)</vt:lpstr>
      <vt:lpstr>نظرات نخبگان:عوامل اقتصادی: (فرصتها)</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تجزیه و تحلیل صنعت نرم افزار در ایران</dc:title>
  <dc:creator>MaZz!i</dc:creator>
  <cp:lastModifiedBy>MaZz!i</cp:lastModifiedBy>
  <cp:revision>38</cp:revision>
  <dcterms:created xsi:type="dcterms:W3CDTF">2023-04-18T15:05:36Z</dcterms:created>
  <dcterms:modified xsi:type="dcterms:W3CDTF">2023-04-19T14:23:01Z</dcterms:modified>
</cp:coreProperties>
</file>