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49" r:id="rId4"/>
    <p:sldId id="346" r:id="rId5"/>
    <p:sldId id="348" r:id="rId6"/>
    <p:sldId id="347" r:id="rId7"/>
    <p:sldId id="258" r:id="rId8"/>
    <p:sldId id="259" r:id="rId9"/>
    <p:sldId id="350" r:id="rId10"/>
    <p:sldId id="260" r:id="rId11"/>
    <p:sldId id="351" r:id="rId12"/>
    <p:sldId id="261" r:id="rId13"/>
    <p:sldId id="262" r:id="rId14"/>
    <p:sldId id="263" r:id="rId15"/>
    <p:sldId id="264" r:id="rId16"/>
    <p:sldId id="352" r:id="rId17"/>
    <p:sldId id="265" r:id="rId18"/>
    <p:sldId id="353" r:id="rId19"/>
    <p:sldId id="266" r:id="rId20"/>
    <p:sldId id="354" r:id="rId21"/>
    <p:sldId id="355" r:id="rId22"/>
    <p:sldId id="267" r:id="rId23"/>
    <p:sldId id="356" r:id="rId24"/>
    <p:sldId id="268" r:id="rId25"/>
    <p:sldId id="357" r:id="rId26"/>
    <p:sldId id="269" r:id="rId27"/>
    <p:sldId id="358" r:id="rId28"/>
    <p:sldId id="270" r:id="rId29"/>
    <p:sldId id="359" r:id="rId30"/>
    <p:sldId id="271" r:id="rId31"/>
    <p:sldId id="272" r:id="rId32"/>
    <p:sldId id="360" r:id="rId33"/>
    <p:sldId id="273" r:id="rId34"/>
    <p:sldId id="274" r:id="rId35"/>
    <p:sldId id="275" r:id="rId36"/>
    <p:sldId id="276" r:id="rId37"/>
    <p:sldId id="277" r:id="rId38"/>
    <p:sldId id="361" r:id="rId39"/>
    <p:sldId id="278" r:id="rId40"/>
    <p:sldId id="363" r:id="rId41"/>
    <p:sldId id="362" r:id="rId42"/>
    <p:sldId id="279" r:id="rId43"/>
    <p:sldId id="280" r:id="rId44"/>
    <p:sldId id="282" r:id="rId45"/>
    <p:sldId id="283" r:id="rId46"/>
    <p:sldId id="284" r:id="rId47"/>
    <p:sldId id="364" r:id="rId48"/>
    <p:sldId id="285" r:id="rId49"/>
    <p:sldId id="365" r:id="rId50"/>
    <p:sldId id="287" r:id="rId51"/>
    <p:sldId id="366" r:id="rId52"/>
    <p:sldId id="288" r:id="rId53"/>
    <p:sldId id="367" r:id="rId54"/>
    <p:sldId id="290" r:id="rId55"/>
    <p:sldId id="291" r:id="rId56"/>
    <p:sldId id="292" r:id="rId57"/>
    <p:sldId id="368" r:id="rId58"/>
    <p:sldId id="293" r:id="rId59"/>
    <p:sldId id="369" r:id="rId60"/>
    <p:sldId id="295" r:id="rId61"/>
    <p:sldId id="296" r:id="rId62"/>
    <p:sldId id="297" r:id="rId63"/>
    <p:sldId id="298" r:id="rId64"/>
    <p:sldId id="299" r:id="rId65"/>
    <p:sldId id="370" r:id="rId66"/>
    <p:sldId id="301" r:id="rId67"/>
    <p:sldId id="302" r:id="rId68"/>
    <p:sldId id="304" r:id="rId69"/>
    <p:sldId id="305" r:id="rId70"/>
    <p:sldId id="307" r:id="rId71"/>
    <p:sldId id="308" r:id="rId72"/>
    <p:sldId id="309" r:id="rId73"/>
    <p:sldId id="310" r:id="rId74"/>
    <p:sldId id="371" r:id="rId75"/>
    <p:sldId id="311" r:id="rId76"/>
    <p:sldId id="312" r:id="rId77"/>
    <p:sldId id="313" r:id="rId78"/>
    <p:sldId id="314" r:id="rId79"/>
    <p:sldId id="315" r:id="rId80"/>
    <p:sldId id="316" r:id="rId81"/>
    <p:sldId id="317" r:id="rId82"/>
    <p:sldId id="318" r:id="rId83"/>
    <p:sldId id="319" r:id="rId84"/>
    <p:sldId id="372" r:id="rId85"/>
    <p:sldId id="320" r:id="rId86"/>
    <p:sldId id="321" r:id="rId87"/>
    <p:sldId id="373" r:id="rId88"/>
    <p:sldId id="374" r:id="rId89"/>
    <p:sldId id="322" r:id="rId90"/>
    <p:sldId id="323" r:id="rId91"/>
    <p:sldId id="324" r:id="rId92"/>
    <p:sldId id="325" r:id="rId93"/>
    <p:sldId id="375" r:id="rId94"/>
    <p:sldId id="326" r:id="rId95"/>
    <p:sldId id="376" r:id="rId96"/>
    <p:sldId id="327" r:id="rId97"/>
    <p:sldId id="328" r:id="rId98"/>
    <p:sldId id="329" r:id="rId99"/>
    <p:sldId id="377" r:id="rId100"/>
    <p:sldId id="330" r:id="rId101"/>
    <p:sldId id="331" r:id="rId102"/>
    <p:sldId id="378" r:id="rId103"/>
    <p:sldId id="333" r:id="rId104"/>
    <p:sldId id="334" r:id="rId105"/>
    <p:sldId id="379" r:id="rId106"/>
    <p:sldId id="335" r:id="rId107"/>
    <p:sldId id="336" r:id="rId108"/>
    <p:sldId id="337" r:id="rId109"/>
    <p:sldId id="338" r:id="rId110"/>
    <p:sldId id="339" r:id="rId111"/>
    <p:sldId id="380" r:id="rId112"/>
    <p:sldId id="340" r:id="rId113"/>
    <p:sldId id="341" r:id="rId114"/>
    <p:sldId id="381" r:id="rId115"/>
    <p:sldId id="342" r:id="rId116"/>
    <p:sldId id="382" r:id="rId117"/>
    <p:sldId id="343" r:id="rId118"/>
    <p:sldId id="344" r:id="rId11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4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1403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2AC566C-19A8-4A4E-B709-5133A6BED474}" type="datetimeFigureOut">
              <a:rPr lang="fa-IR" smtClean="0"/>
              <a:t>27/09/1444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372874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2AC566C-19A8-4A4E-B709-5133A6BED474}" type="datetimeFigureOut">
              <a:rPr lang="fa-IR" smtClean="0"/>
              <a:t>27/09/1444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151236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2AC566C-19A8-4A4E-B709-5133A6BED474}" type="datetimeFigureOut">
              <a:rPr lang="fa-IR" smtClean="0"/>
              <a:t>27/09/1444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290959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2AC566C-19A8-4A4E-B709-5133A6BED474}" type="datetimeFigureOut">
              <a:rPr lang="fa-IR" smtClean="0"/>
              <a:t>27/09/1444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213432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AC566C-19A8-4A4E-B709-5133A6BED474}" type="datetimeFigureOut">
              <a:rPr lang="fa-IR" smtClean="0"/>
              <a:t>27/09/1444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33566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2AC566C-19A8-4A4E-B709-5133A6BED474}" type="datetimeFigureOut">
              <a:rPr lang="fa-IR" smtClean="0"/>
              <a:t>27/09/1444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211833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2AC566C-19A8-4A4E-B709-5133A6BED474}" type="datetimeFigureOut">
              <a:rPr lang="fa-IR" smtClean="0"/>
              <a:t>27/09/1444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373239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2AC566C-19A8-4A4E-B709-5133A6BED474}" type="datetimeFigureOut">
              <a:rPr lang="fa-IR" smtClean="0"/>
              <a:t>27/09/1444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313236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C566C-19A8-4A4E-B709-5133A6BED474}" type="datetimeFigureOut">
              <a:rPr lang="fa-IR" smtClean="0"/>
              <a:t>27/09/1444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133810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C566C-19A8-4A4E-B709-5133A6BED474}" type="datetimeFigureOut">
              <a:rPr lang="fa-IR" smtClean="0"/>
              <a:t>27/09/1444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19627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C566C-19A8-4A4E-B709-5133A6BED474}" type="datetimeFigureOut">
              <a:rPr lang="fa-IR" smtClean="0"/>
              <a:t>27/09/1444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29C1106-3CC9-4A43-A51A-F2B7354A9876}" type="slidenum">
              <a:rPr lang="fa-IR" smtClean="0"/>
              <a:t>‹#›</a:t>
            </a:fld>
            <a:endParaRPr lang="fa-IR"/>
          </a:p>
        </p:txBody>
      </p:sp>
    </p:spTree>
    <p:extLst>
      <p:ext uri="{BB962C8B-B14F-4D97-AF65-F5344CB8AC3E}">
        <p14:creationId xmlns:p14="http://schemas.microsoft.com/office/powerpoint/2010/main" val="213262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AC566C-19A8-4A4E-B709-5133A6BED474}" type="datetimeFigureOut">
              <a:rPr lang="fa-IR" smtClean="0"/>
              <a:t>27/09/1444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29C1106-3CC9-4A43-A51A-F2B7354A9876}" type="slidenum">
              <a:rPr lang="fa-IR" smtClean="0"/>
              <a:t>‹#›</a:t>
            </a:fld>
            <a:endParaRPr lang="fa-IR"/>
          </a:p>
        </p:txBody>
      </p:sp>
    </p:spTree>
    <p:extLst>
      <p:ext uri="{BB962C8B-B14F-4D97-AF65-F5344CB8AC3E}">
        <p14:creationId xmlns:p14="http://schemas.microsoft.com/office/powerpoint/2010/main" val="1079139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just"/>
            <a:r>
              <a:rPr lang="fa-IR" sz="3200" i="0" smtClean="0">
                <a:solidFill>
                  <a:srgbClr val="FF0000"/>
                </a:solidFill>
                <a:effectLst/>
                <a:latin typeface="BTitrBold"/>
                <a:cs typeface="B Zar" panose="00000400000000000000" pitchFamily="2" charset="-78"/>
              </a:rPr>
              <a:t>عنوان مقاله</a:t>
            </a:r>
            <a:r>
              <a:rPr lang="fa-IR" sz="3200" i="0" smtClean="0">
                <a:solidFill>
                  <a:srgbClr val="000000"/>
                </a:solidFill>
                <a:effectLst/>
                <a:latin typeface="BTitrBold"/>
                <a:cs typeface="B Zar" panose="00000400000000000000" pitchFamily="2" charset="-78"/>
              </a:rPr>
              <a:t>: مدرسه </a:t>
            </a:r>
            <a:r>
              <a:rPr lang="fa-IR" sz="3200" i="0" smtClean="0">
                <a:solidFill>
                  <a:srgbClr val="000000"/>
                </a:solidFill>
                <a:effectLst/>
                <a:latin typeface="BTitrBold"/>
                <a:cs typeface="B Zar" panose="00000400000000000000" pitchFamily="2" charset="-78"/>
              </a:rPr>
              <a:t>و برساخت سوژگی </a:t>
            </a:r>
            <a:r>
              <a:rPr lang="fa-IR" sz="3200" smtClean="0">
                <a:solidFill>
                  <a:srgbClr val="000000"/>
                </a:solidFill>
                <a:latin typeface="BTitrBold"/>
                <a:cs typeface="B Zar" panose="00000400000000000000" pitchFamily="2" charset="-78"/>
              </a:rPr>
              <a:t>دانش آموزان </a:t>
            </a:r>
            <a:r>
              <a:rPr lang="fa-IR" sz="3200">
                <a:solidFill>
                  <a:srgbClr val="000000"/>
                </a:solidFill>
                <a:latin typeface="BTitrBold"/>
                <a:cs typeface="B Zar" panose="00000400000000000000" pitchFamily="2" charset="-78"/>
              </a:rPr>
              <a:t>در </a:t>
            </a:r>
            <a:r>
              <a:rPr lang="fa-IR" sz="3200" i="0" smtClean="0">
                <a:solidFill>
                  <a:srgbClr val="000000"/>
                </a:solidFill>
                <a:effectLst/>
                <a:latin typeface="BTitrBold"/>
                <a:cs typeface="B Zar" panose="00000400000000000000" pitchFamily="2" charset="-78"/>
              </a:rPr>
              <a:t>امر مشارکت </a:t>
            </a:r>
            <a:r>
              <a:rPr lang="fa-IR" sz="3200" i="0" smtClean="0">
                <a:solidFill>
                  <a:srgbClr val="000000"/>
                </a:solidFill>
                <a:effectLst/>
                <a:latin typeface="BTitrBold"/>
                <a:cs typeface="B Zar" panose="00000400000000000000" pitchFamily="2" charset="-78"/>
              </a:rPr>
              <a:t>اجتماعی (مطالعه </a:t>
            </a:r>
            <a:r>
              <a:rPr lang="fa-IR" sz="3200" i="0" smtClean="0">
                <a:solidFill>
                  <a:srgbClr val="000000"/>
                </a:solidFill>
                <a:effectLst/>
                <a:latin typeface="BTitrBold"/>
                <a:cs typeface="B Zar" panose="00000400000000000000" pitchFamily="2" charset="-78"/>
              </a:rPr>
              <a:t>کیفی مدارس شهر </a:t>
            </a:r>
            <a:r>
              <a:rPr lang="fa-IR" sz="3200" i="0" smtClean="0">
                <a:solidFill>
                  <a:srgbClr val="000000"/>
                </a:solidFill>
                <a:effectLst/>
                <a:latin typeface="BTitrBold"/>
                <a:cs typeface="B Zar" panose="00000400000000000000" pitchFamily="2" charset="-78"/>
              </a:rPr>
              <a:t>اصفهان</a:t>
            </a:r>
            <a:r>
              <a:rPr lang="fa-IR" sz="3200">
                <a:solidFill>
                  <a:srgbClr val="000000"/>
                </a:solidFill>
                <a:latin typeface="BTitrBold"/>
                <a:cs typeface="B Zar" panose="00000400000000000000" pitchFamily="2" charset="-78"/>
              </a:rPr>
              <a:t>)</a:t>
            </a:r>
            <a:endParaRPr lang="fa-IR" sz="3200">
              <a:cs typeface="B Zar" panose="00000400000000000000" pitchFamily="2" charset="-78"/>
            </a:endParaRPr>
          </a:p>
        </p:txBody>
      </p:sp>
      <p:sp>
        <p:nvSpPr>
          <p:cNvPr id="3" name="Subtitle 2"/>
          <p:cNvSpPr>
            <a:spLocks noGrp="1"/>
          </p:cNvSpPr>
          <p:nvPr>
            <p:ph type="subTitle" idx="1"/>
          </p:nvPr>
        </p:nvSpPr>
        <p:spPr/>
        <p:txBody>
          <a:bodyPr/>
          <a:lstStyle/>
          <a:p>
            <a:r>
              <a:rPr lang="fa-IR" i="0" smtClean="0">
                <a:solidFill>
                  <a:srgbClr val="FF0000"/>
                </a:solidFill>
                <a:effectLst/>
                <a:latin typeface="BMitraBold"/>
                <a:cs typeface="B Zar" panose="00000400000000000000" pitchFamily="2" charset="-78"/>
              </a:rPr>
              <a:t>نویسندگان</a:t>
            </a:r>
            <a:r>
              <a:rPr lang="fa-IR" i="0" smtClean="0">
                <a:solidFill>
                  <a:srgbClr val="000000"/>
                </a:solidFill>
                <a:effectLst/>
                <a:latin typeface="BMitraBold"/>
                <a:cs typeface="B Zar" panose="00000400000000000000" pitchFamily="2" charset="-78"/>
              </a:rPr>
              <a:t>: لیلا فاتحی، اسماعیل </a:t>
            </a:r>
            <a:r>
              <a:rPr lang="fa-IR" i="0" smtClean="0">
                <a:solidFill>
                  <a:srgbClr val="000000"/>
                </a:solidFill>
                <a:effectLst/>
                <a:latin typeface="BMitraBold"/>
                <a:cs typeface="B Zar" panose="00000400000000000000" pitchFamily="2" charset="-78"/>
              </a:rPr>
              <a:t>عالیزاد</a:t>
            </a:r>
            <a:r>
              <a:rPr lang="fa-IR" smtClean="0">
                <a:cs typeface="B Zar" panose="00000400000000000000" pitchFamily="2" charset="-78"/>
              </a:rPr>
              <a:t> </a:t>
            </a:r>
            <a:endParaRPr lang="fa-IR" smtClean="0">
              <a:cs typeface="B Zar" panose="00000400000000000000" pitchFamily="2" charset="-78"/>
            </a:endParaRPr>
          </a:p>
          <a:p>
            <a:r>
              <a:rPr lang="fa-IR" smtClean="0">
                <a:solidFill>
                  <a:srgbClr val="FF0000"/>
                </a:solidFill>
                <a:cs typeface="B Zar" panose="00000400000000000000" pitchFamily="2" charset="-78"/>
              </a:rPr>
              <a:t>منبع</a:t>
            </a:r>
            <a:r>
              <a:rPr lang="fa-IR" smtClean="0">
                <a:cs typeface="B Zar" panose="00000400000000000000" pitchFamily="2" charset="-78"/>
              </a:rPr>
              <a:t>: تداوم </a:t>
            </a:r>
            <a:r>
              <a:rPr lang="fa-IR">
                <a:cs typeface="B Zar" panose="00000400000000000000" pitchFamily="2" charset="-78"/>
              </a:rPr>
              <a:t>و تغییر اجتماعی</a:t>
            </a:r>
            <a:br>
              <a:rPr lang="fa-IR">
                <a:cs typeface="B Zar" panose="00000400000000000000" pitchFamily="2" charset="-78"/>
              </a:rPr>
            </a:br>
            <a:r>
              <a:rPr lang="fa-IR">
                <a:cs typeface="B Zar" panose="00000400000000000000" pitchFamily="2" charset="-78"/>
              </a:rPr>
              <a:t>سال </a:t>
            </a:r>
            <a:r>
              <a:rPr lang="fa-IR" smtClean="0">
                <a:cs typeface="B Zar" panose="00000400000000000000" pitchFamily="2" charset="-78"/>
              </a:rPr>
              <a:t>اول، </a:t>
            </a:r>
            <a:r>
              <a:rPr lang="fa-IR">
                <a:cs typeface="B Zar" panose="00000400000000000000" pitchFamily="2" charset="-78"/>
              </a:rPr>
              <a:t>شماره </a:t>
            </a:r>
            <a:r>
              <a:rPr lang="fa-IR" smtClean="0">
                <a:cs typeface="B Zar" panose="00000400000000000000" pitchFamily="2" charset="-78"/>
              </a:rPr>
              <a:t>اول، </a:t>
            </a:r>
            <a:r>
              <a:rPr lang="fa-IR">
                <a:cs typeface="B Zar" panose="00000400000000000000" pitchFamily="2" charset="-78"/>
              </a:rPr>
              <a:t>بهار و </a:t>
            </a:r>
            <a:r>
              <a:rPr lang="fa-IR">
                <a:cs typeface="B Zar" panose="00000400000000000000" pitchFamily="2" charset="-78"/>
              </a:rPr>
              <a:t>تابستان </a:t>
            </a:r>
            <a:r>
              <a:rPr lang="fa-IR" smtClean="0">
                <a:cs typeface="B Zar" panose="00000400000000000000" pitchFamily="2" charset="-78"/>
              </a:rPr>
              <a:t>1401صفحات 98-77 </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22899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این میان لازم به تأکید است که در حیات اجتماعی انسانها، کسب آگاهی و مهارت در امور اجتماعی، امري اکتسابی اسـت و </a:t>
            </a:r>
            <a:r>
              <a:rPr lang="fa-IR" smtClean="0">
                <a:cs typeface="B Zar" panose="00000400000000000000" pitchFamily="2" charset="-78"/>
              </a:rPr>
              <a:t>در جریان </a:t>
            </a:r>
            <a:r>
              <a:rPr lang="fa-IR" smtClean="0">
                <a:cs typeface="B Zar" panose="00000400000000000000" pitchFamily="2" charset="-78"/>
              </a:rPr>
              <a:t>مستمر اجتماعیشدن حاصل میگردد. تحقق امر مشارکت و شـکلگیري انسـانهاي مشـارکتجو نیـز در همـین فراینـد </a:t>
            </a:r>
            <a:r>
              <a:rPr lang="fa-IR" smtClean="0">
                <a:cs typeface="B Zar" panose="00000400000000000000" pitchFamily="2" charset="-78"/>
              </a:rPr>
              <a:t>ممکـن میشود</a:t>
            </a:r>
            <a:r>
              <a:rPr lang="fa-IR" smtClean="0">
                <a:cs typeface="B Zar" panose="00000400000000000000" pitchFamily="2" charset="-78"/>
              </a:rPr>
              <a:t>. دستیابی به چنین فرصت و امکانی، بهویژه، معطوف به عملکرد نهادهاي اجتماعی هنجارگذار همچون خـانواده، دیـن، آمـوزش </a:t>
            </a:r>
            <a:r>
              <a:rPr lang="fa-IR" smtClean="0">
                <a:cs typeface="B Zar" panose="00000400000000000000" pitchFamily="2" charset="-78"/>
              </a:rPr>
              <a:t>و پرورش </a:t>
            </a:r>
            <a:r>
              <a:rPr lang="fa-IR" smtClean="0">
                <a:cs typeface="B Zar" panose="00000400000000000000" pitchFamily="2" charset="-78"/>
              </a:rPr>
              <a:t>و رسانههاي جمعی است. در میان این نهادهاي اجتماعی، نهاد آموزش و پرورش و بهگونه اخص مدرسه، نقش حائز اهمیتی </a:t>
            </a:r>
            <a:r>
              <a:rPr lang="fa-IR" smtClean="0">
                <a:cs typeface="B Zar" panose="00000400000000000000" pitchFamily="2" charset="-78"/>
              </a:rPr>
              <a:t>دارند و </a:t>
            </a:r>
            <a:r>
              <a:rPr lang="fa-IR" smtClean="0">
                <a:cs typeface="B Zar" panose="00000400000000000000" pitchFamily="2" charset="-78"/>
              </a:rPr>
              <a:t>در سیاستهاي اعمال شده در نظام جمهوري اسلامی نیز بر اهمیت این نهاد تأکید شده است. </a:t>
            </a:r>
            <a:endParaRPr lang="fa-IR">
              <a:cs typeface="B Zar" panose="00000400000000000000" pitchFamily="2" charset="-78"/>
            </a:endParaRPr>
          </a:p>
        </p:txBody>
      </p:sp>
    </p:spTree>
    <p:extLst>
      <p:ext uri="{BB962C8B-B14F-4D97-AF65-F5344CB8AC3E}">
        <p14:creationId xmlns:p14="http://schemas.microsoft.com/office/powerpoint/2010/main" val="27115917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دانشآموز موظّف به رعایت نظم تحمیلی است و این نظم را براي </a:t>
            </a:r>
            <a:r>
              <a:rPr lang="fa-IR" b="0" i="0" smtClean="0">
                <a:solidFill>
                  <a:srgbClr val="000000"/>
                </a:solidFill>
                <a:effectLst/>
                <a:latin typeface="BMitra"/>
                <a:cs typeface="B Zar" panose="00000400000000000000" pitchFamily="2" charset="-78"/>
              </a:rPr>
              <a:t>حصول موفّقیت </a:t>
            </a:r>
            <a:r>
              <a:rPr lang="fa-IR" b="0" i="0" smtClean="0">
                <a:solidFill>
                  <a:srgbClr val="000000"/>
                </a:solidFill>
                <a:effectLst/>
                <a:latin typeface="BMitra"/>
                <a:cs typeface="B Zar" panose="00000400000000000000" pitchFamily="2" charset="-78"/>
              </a:rPr>
              <a:t>طبیعی و ضروري میپندارد، چراکه براي آنها بدیل دیگري تعریف نشده است. عـلاوه بـر ایـن، بیـرون از کـلاس، </a:t>
            </a:r>
            <a:r>
              <a:rPr lang="fa-IR" b="0" i="0" smtClean="0">
                <a:solidFill>
                  <a:srgbClr val="000000"/>
                </a:solidFill>
                <a:effectLst/>
                <a:latin typeface="BMitra"/>
                <a:cs typeface="B Zar" panose="00000400000000000000" pitchFamily="2" charset="-78"/>
              </a:rPr>
              <a:t>کـلاسهـاي مجاورند </a:t>
            </a:r>
            <a:r>
              <a:rPr lang="fa-IR" b="0" i="0" smtClean="0">
                <a:solidFill>
                  <a:srgbClr val="000000"/>
                </a:solidFill>
                <a:effectLst/>
                <a:latin typeface="BMitra"/>
                <a:cs typeface="B Zar" panose="00000400000000000000" pitchFamily="2" charset="-78"/>
              </a:rPr>
              <a:t>و صداي دیگر کلاسها، لاجرم به </a:t>
            </a:r>
            <a:r>
              <a:rPr lang="fa-IR" b="0" i="0" smtClean="0">
                <a:solidFill>
                  <a:srgbClr val="000000"/>
                </a:solidFill>
                <a:effectLst/>
                <a:latin typeface="BMitra"/>
                <a:cs typeface="B Zar" panose="00000400000000000000" pitchFamily="2" charset="-78"/>
              </a:rPr>
              <a:t>بسته شدن </a:t>
            </a:r>
            <a:r>
              <a:rPr lang="fa-IR" b="0" i="0" smtClean="0">
                <a:solidFill>
                  <a:srgbClr val="000000"/>
                </a:solidFill>
                <a:effectLst/>
                <a:latin typeface="BMitra"/>
                <a:cs typeface="B Zar" panose="00000400000000000000" pitchFamily="2" charset="-78"/>
              </a:rPr>
              <a:t>در کلاسها منجر میشود. از این جهت، هیچ امکان کالبدي براي مشارکت </a:t>
            </a:r>
            <a:r>
              <a:rPr lang="fa-IR" b="0" i="0" smtClean="0">
                <a:solidFill>
                  <a:srgbClr val="000000"/>
                </a:solidFill>
                <a:effectLst/>
                <a:latin typeface="BMitra"/>
                <a:cs typeface="B Zar" panose="00000400000000000000" pitchFamily="2" charset="-78"/>
              </a:rPr>
              <a:t>میـان کلاسها </a:t>
            </a:r>
            <a:r>
              <a:rPr lang="fa-IR" b="0" i="0" smtClean="0">
                <a:solidFill>
                  <a:srgbClr val="000000"/>
                </a:solidFill>
                <a:effectLst/>
                <a:latin typeface="BMitra"/>
                <a:cs typeface="B Zar" panose="00000400000000000000" pitchFamily="2" charset="-78"/>
              </a:rPr>
              <a:t>و دیگر معلّمان که مورد تأکید مدیران است وجود ندارد. کلاسها کاملاً مجزا از بیرون هستند و فقدان سالنهـاي </a:t>
            </a:r>
            <a:r>
              <a:rPr lang="fa-IR" b="0" i="0" smtClean="0">
                <a:solidFill>
                  <a:srgbClr val="000000"/>
                </a:solidFill>
                <a:effectLst/>
                <a:latin typeface="BMitra"/>
                <a:cs typeface="B Zar" panose="00000400000000000000" pitchFamily="2" charset="-78"/>
              </a:rPr>
              <a:t>آمفـی تئـاتر و سالنهاي </a:t>
            </a:r>
            <a:r>
              <a:rPr lang="fa-IR" b="0" i="0" smtClean="0">
                <a:solidFill>
                  <a:srgbClr val="000000"/>
                </a:solidFill>
                <a:effectLst/>
                <a:latin typeface="BMitra"/>
                <a:cs typeface="B Zar" panose="00000400000000000000" pitchFamily="2" charset="-78"/>
              </a:rPr>
              <a:t>اجلاس یا سمینار عملاً این مسأله را فاقد موضوعیت مینماید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491284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i="0" smtClean="0">
                <a:solidFill>
                  <a:srgbClr val="FF0000"/>
                </a:solidFill>
                <a:effectLst/>
                <a:latin typeface="BMitraBold"/>
                <a:cs typeface="B Zar" panose="00000400000000000000" pitchFamily="2" charset="-78"/>
              </a:rPr>
              <a:t>7- زنگهاي </a:t>
            </a:r>
            <a:r>
              <a:rPr lang="fa-IR" b="1" i="0" smtClean="0">
                <a:solidFill>
                  <a:srgbClr val="FF0000"/>
                </a:solidFill>
                <a:effectLst/>
                <a:latin typeface="BMitraBold"/>
                <a:cs typeface="B Zar" panose="00000400000000000000" pitchFamily="2" charset="-78"/>
              </a:rPr>
              <a:t>تفریح: مقاومت در برابر نظم مدرسه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پس از اتمام کلاس، دانشآموزان در زنگهاي تفریح به حیاطها میروند. حیاط در زنگهاي تفریحی، فضاي فراغت است. با ایـن </a:t>
            </a:r>
            <a:r>
              <a:rPr lang="fa-IR" b="0" i="0" smtClean="0">
                <a:solidFill>
                  <a:srgbClr val="000000"/>
                </a:solidFill>
                <a:effectLst/>
                <a:latin typeface="BMitra"/>
                <a:cs typeface="B Zar" panose="00000400000000000000" pitchFamily="2" charset="-78"/>
              </a:rPr>
              <a:t>همـه، در </a:t>
            </a:r>
            <a:r>
              <a:rPr lang="fa-IR" b="0" i="0" smtClean="0">
                <a:solidFill>
                  <a:srgbClr val="000000"/>
                </a:solidFill>
                <a:effectLst/>
                <a:latin typeface="BMitra"/>
                <a:cs typeface="B Zar" panose="00000400000000000000" pitchFamily="2" charset="-78"/>
              </a:rPr>
              <a:t>برابر دفتر مدرسه قرار میگیرد و مدیر از بالا و ناظم در درون حیاط ناظرند. ناظم در حیاط آهسته قدم میزند و به برخی که گوشی </a:t>
            </a:r>
            <a:r>
              <a:rPr lang="fa-IR" b="0" i="0" smtClean="0">
                <a:solidFill>
                  <a:srgbClr val="000000"/>
                </a:solidFill>
                <a:effectLst/>
                <a:latin typeface="BMitra"/>
                <a:cs typeface="B Zar" panose="00000400000000000000" pitchFamily="2" charset="-78"/>
              </a:rPr>
              <a:t>بـه همراه </a:t>
            </a:r>
            <a:r>
              <a:rPr lang="fa-IR" b="0" i="0" smtClean="0">
                <a:solidFill>
                  <a:srgbClr val="000000"/>
                </a:solidFill>
                <a:effectLst/>
                <a:latin typeface="BMitra"/>
                <a:cs typeface="B Zar" panose="00000400000000000000" pitchFamily="2" charset="-78"/>
              </a:rPr>
              <a:t>دارند یا دست به پرخاش و لودگی میزنند تذکّر میدهد. امّا مدارس، خصوصاً مدارس بزرگتر و قدیمیتر، پستوها و جاهایی </a:t>
            </a:r>
            <a:r>
              <a:rPr lang="fa-IR" b="0" i="0" smtClean="0">
                <a:solidFill>
                  <a:srgbClr val="000000"/>
                </a:solidFill>
                <a:effectLst/>
                <a:latin typeface="BMitra"/>
                <a:cs typeface="B Zar" panose="00000400000000000000" pitchFamily="2" charset="-78"/>
              </a:rPr>
              <a:t>دنجـی دارند </a:t>
            </a:r>
            <a:r>
              <a:rPr lang="fa-IR" b="0" i="0" smtClean="0">
                <a:solidFill>
                  <a:srgbClr val="000000"/>
                </a:solidFill>
                <a:effectLst/>
                <a:latin typeface="BMitra"/>
                <a:cs typeface="B Zar" panose="00000400000000000000" pitchFamily="2" charset="-78"/>
              </a:rPr>
              <a:t>که در آن دانشآموزان آسوده از نگاه ناظر به فعّالیتهایی دست میزنند که بوي همدلی و اعتمـاد مـیدهـد. رفتارهـایی کـه </a:t>
            </a:r>
            <a:r>
              <a:rPr lang="fa-IR" b="0" i="0" smtClean="0">
                <a:solidFill>
                  <a:srgbClr val="000000"/>
                </a:solidFill>
                <a:effectLst/>
                <a:latin typeface="BMitra"/>
                <a:cs typeface="B Zar" panose="00000400000000000000" pitchFamily="2" charset="-78"/>
              </a:rPr>
              <a:t>اغلـب مجرمانه </a:t>
            </a:r>
            <a:r>
              <a:rPr lang="fa-IR" b="0" i="0" smtClean="0">
                <a:solidFill>
                  <a:srgbClr val="000000"/>
                </a:solidFill>
                <a:effectLst/>
                <a:latin typeface="BMitra"/>
                <a:cs typeface="B Zar" panose="00000400000000000000" pitchFamily="2" charset="-78"/>
              </a:rPr>
              <a:t>نیست </a:t>
            </a:r>
            <a:r>
              <a:rPr lang="fa-IR" b="0" i="0" smtClean="0">
                <a:solidFill>
                  <a:srgbClr val="000000"/>
                </a:solidFill>
                <a:effectLst/>
                <a:latin typeface="BMitra"/>
                <a:cs typeface="B Zar" panose="00000400000000000000" pitchFamily="2" charset="-78"/>
              </a:rPr>
              <a:t>امّا </a:t>
            </a:r>
            <a:r>
              <a:rPr lang="fa-IR" b="0" i="0" smtClean="0">
                <a:solidFill>
                  <a:srgbClr val="000000"/>
                </a:solidFill>
                <a:effectLst/>
                <a:latin typeface="BMitra"/>
                <a:cs typeface="B Zar" panose="00000400000000000000" pitchFamily="2" charset="-78"/>
              </a:rPr>
              <a:t>در برابر نظم تعریف شدة مدرسه قرار میگیرد.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0297647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فوتبـال گـل کوچیـک، نمایـانکـردن گوشـی، معاملـه، شـوخیهـاي غیرعرفی، قمار، مصرف سیگار و ماري جوانا، شوخیهاي جنسی، الفاظ رکیک، یادگاري روي دیوارهـا، شعارنویسـی و... همگـی بـه طـور خاص در چنین فضاهایی رخ میدهند. پشت درختها یا دستشوییها، پشت تانکرهاي بزرگ سوخت مدارس، حیاط پشتی، و همۀ پشـت </a:t>
            </a:r>
            <a:r>
              <a:rPr lang="fa-IR">
                <a:solidFill>
                  <a:srgbClr val="000000"/>
                </a:solidFill>
                <a:latin typeface="BMitra"/>
                <a:cs typeface="B Zar" panose="00000400000000000000" pitchFamily="2" charset="-78"/>
              </a:rPr>
              <a:t>و </a:t>
            </a:r>
            <a:r>
              <a:rPr lang="fa-IR" smtClean="0">
                <a:solidFill>
                  <a:srgbClr val="000000"/>
                </a:solidFill>
                <a:latin typeface="BMitra"/>
                <a:cs typeface="B Zar" panose="00000400000000000000" pitchFamily="2" charset="-78"/>
              </a:rPr>
              <a:t>پستوها</a:t>
            </a:r>
            <a:r>
              <a:rPr lang="fa-IR">
                <a:cs typeface="B Zar" panose="00000400000000000000" pitchFamily="2" charset="-78"/>
              </a:rPr>
              <a:t> چنین فضاهایی صرفاً در بزنگاهها ایجاد میشوند، یعنی ترکیبی پیچیده از زمان و مکان و بخت و اقبـال. در ده پـانزده دقیقـه زنـگ</a:t>
            </a:r>
            <a:br>
              <a:rPr lang="fa-IR">
                <a:cs typeface="B Zar" panose="00000400000000000000" pitchFamily="2" charset="-78"/>
              </a:rPr>
            </a:br>
            <a:r>
              <a:rPr lang="fa-IR">
                <a:cs typeface="B Zar" panose="00000400000000000000" pitchFamily="2" charset="-78"/>
              </a:rPr>
              <a:t>تفریح پیداکردن جاي خلوت، دور هم جمع شدن و خوششانسی ناشی از غفلت ناظم و ناظر، امکان تحقق چنین چیزي را </a:t>
            </a:r>
            <a:r>
              <a:rPr lang="fa-IR">
                <a:cs typeface="B Zar" panose="00000400000000000000" pitchFamily="2" charset="-78"/>
              </a:rPr>
              <a:t>فراهم </a:t>
            </a:r>
            <a:r>
              <a:rPr lang="fa-IR" smtClean="0">
                <a:cs typeface="B Zar" panose="00000400000000000000" pitchFamily="2" charset="-78"/>
              </a:rPr>
              <a:t>میسازد. امّا </a:t>
            </a:r>
            <a:r>
              <a:rPr lang="fa-IR">
                <a:cs typeface="B Zar" panose="00000400000000000000" pitchFamily="2" charset="-78"/>
              </a:rPr>
              <a:t>زنگ ورود به کلاسها، این فضاي کوچک تازه شکل گرفته را به تعطیلی میکشاند و پس از این باز نوبت کلاس میرسد </a:t>
            </a:r>
          </a:p>
        </p:txBody>
      </p:sp>
    </p:spTree>
    <p:extLst>
      <p:ext uri="{BB962C8B-B14F-4D97-AF65-F5344CB8AC3E}">
        <p14:creationId xmlns:p14="http://schemas.microsoft.com/office/powerpoint/2010/main" val="17687311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فضا امري فراتر از مکان و زمان است. فضا صرفاً ساختمان و بناها نیست. بلکه مفهومی است که محیط فیزیکـی، افـراد، رویـدادها، </a:t>
            </a:r>
            <a:r>
              <a:rPr lang="fa-IR" b="0" i="0" smtClean="0">
                <a:solidFill>
                  <a:srgbClr val="000000"/>
                </a:solidFill>
                <a:effectLst/>
                <a:latin typeface="BMitra"/>
                <a:cs typeface="B Zar" panose="00000400000000000000" pitchFamily="2" charset="-78"/>
              </a:rPr>
              <a:t>و همچنین </a:t>
            </a:r>
            <a:r>
              <a:rPr lang="fa-IR" b="0" i="0" smtClean="0">
                <a:solidFill>
                  <a:srgbClr val="000000"/>
                </a:solidFill>
                <a:effectLst/>
                <a:latin typeface="BMitra"/>
                <a:cs typeface="B Zar" panose="00000400000000000000" pitchFamily="2" charset="-78"/>
              </a:rPr>
              <a:t>روابط بین آنها را نیز در برمیگیرد </a:t>
            </a:r>
            <a:r>
              <a:rPr lang="fa-IR" b="0" i="0" smtClean="0">
                <a:solidFill>
                  <a:srgbClr val="000000"/>
                </a:solidFill>
                <a:effectLst/>
                <a:latin typeface="BMitra"/>
                <a:cs typeface="B Zar" panose="00000400000000000000" pitchFamily="2" charset="-78"/>
              </a:rPr>
              <a:t>(مدنی </a:t>
            </a:r>
            <a:r>
              <a:rPr lang="fa-IR" b="0" i="0" smtClean="0">
                <a:solidFill>
                  <a:srgbClr val="000000"/>
                </a:solidFill>
                <a:effectLst/>
                <a:latin typeface="BMitra"/>
                <a:cs typeface="B Zar" panose="00000400000000000000" pitchFamily="2" charset="-78"/>
              </a:rPr>
              <a:t>پور، </a:t>
            </a:r>
            <a:r>
              <a:rPr lang="fa-IR" b="0" i="0" smtClean="0">
                <a:solidFill>
                  <a:srgbClr val="000000"/>
                </a:solidFill>
                <a:effectLst/>
                <a:latin typeface="BMitra"/>
                <a:cs typeface="B Zar" panose="00000400000000000000" pitchFamily="2" charset="-78"/>
              </a:rPr>
              <a:t>1379) اینجا </a:t>
            </a:r>
            <a:r>
              <a:rPr lang="fa-IR" b="0" i="0" smtClean="0">
                <a:solidFill>
                  <a:srgbClr val="000000"/>
                </a:solidFill>
                <a:effectLst/>
                <a:latin typeface="BMitra"/>
                <a:cs typeface="B Zar" panose="00000400000000000000" pitchFamily="2" charset="-78"/>
              </a:rPr>
              <a:t>در واقع با چند پرسش مواجه میشویم، بناي مدرسه به </a:t>
            </a:r>
            <a:r>
              <a:rPr lang="fa-IR" b="0" i="0" smtClean="0">
                <a:solidFill>
                  <a:srgbClr val="000000"/>
                </a:solidFill>
                <a:effectLst/>
                <a:latin typeface="BMitra"/>
                <a:cs typeface="B Zar" panose="00000400000000000000" pitchFamily="2" charset="-78"/>
              </a:rPr>
              <a:t>دانشآموزان چه </a:t>
            </a:r>
            <a:r>
              <a:rPr lang="fa-IR" b="0" i="0" smtClean="0">
                <a:solidFill>
                  <a:srgbClr val="000000"/>
                </a:solidFill>
                <a:effectLst/>
                <a:latin typeface="BMitra"/>
                <a:cs typeface="B Zar" panose="00000400000000000000" pitchFamily="2" charset="-78"/>
              </a:rPr>
              <a:t>میدهد و از آنها چه چیزي میخواهد؟ زمان مدرسه به دانشآموزان چه میدهد و از آنها چه میخواهد؟ دربارة معلّمان نیـز بـه </a:t>
            </a:r>
            <a:r>
              <a:rPr lang="fa-IR" b="0" i="0" smtClean="0">
                <a:solidFill>
                  <a:srgbClr val="000000"/>
                </a:solidFill>
                <a:effectLst/>
                <a:latin typeface="BMitra"/>
                <a:cs typeface="B Zar" panose="00000400000000000000" pitchFamily="2" charset="-78"/>
              </a:rPr>
              <a:t>همـین شکل</a:t>
            </a:r>
            <a:r>
              <a:rPr lang="fa-IR" b="0" i="0" smtClean="0">
                <a:solidFill>
                  <a:srgbClr val="000000"/>
                </a:solidFill>
                <a:effectLst/>
                <a:latin typeface="BMitra"/>
                <a:cs typeface="B Zar" panose="00000400000000000000" pitchFamily="2" charset="-78"/>
              </a:rPr>
              <a:t>.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3094892" y="4065564"/>
            <a:ext cx="5767754" cy="165998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ln w="22225">
                  <a:solidFill>
                    <a:schemeClr val="accent2"/>
                  </a:solidFill>
                  <a:prstDash val="solid"/>
                </a:ln>
                <a:solidFill>
                  <a:schemeClr val="accent2">
                    <a:lumMod val="40000"/>
                    <a:lumOff val="60000"/>
                  </a:schemeClr>
                </a:solidFill>
                <a:latin typeface="BMitra"/>
                <a:cs typeface="B Zar" panose="00000400000000000000" pitchFamily="2" charset="-78"/>
              </a:rPr>
              <a:t>آیا فضا </a:t>
            </a:r>
            <a:r>
              <a:rPr lang="fa-IR" sz="2000" b="1">
                <a:ln w="22225">
                  <a:solidFill>
                    <a:schemeClr val="accent2"/>
                  </a:solidFill>
                  <a:prstDash val="solid"/>
                </a:ln>
                <a:solidFill>
                  <a:schemeClr val="accent2">
                    <a:lumMod val="40000"/>
                    <a:lumOff val="60000"/>
                  </a:schemeClr>
                </a:solidFill>
                <a:latin typeface="BMitra"/>
                <a:cs typeface="B Zar" panose="00000400000000000000" pitchFamily="2" charset="-78"/>
              </a:rPr>
              <a:t>از </a:t>
            </a:r>
            <a:r>
              <a:rPr lang="fa-IR" sz="2000" b="1" smtClean="0">
                <a:ln w="22225">
                  <a:solidFill>
                    <a:schemeClr val="accent2"/>
                  </a:solidFill>
                  <a:prstDash val="solid"/>
                </a:ln>
                <a:solidFill>
                  <a:schemeClr val="accent2">
                    <a:lumMod val="40000"/>
                    <a:lumOff val="60000"/>
                  </a:schemeClr>
                </a:solidFill>
                <a:latin typeface="BMitra"/>
                <a:cs typeface="B Zar" panose="00000400000000000000" pitchFamily="2" charset="-78"/>
              </a:rPr>
              <a:t>دانش آموز </a:t>
            </a:r>
            <a:r>
              <a:rPr lang="fa-IR" sz="2000" b="1">
                <a:ln w="22225">
                  <a:solidFill>
                    <a:schemeClr val="accent2"/>
                  </a:solidFill>
                  <a:prstDash val="solid"/>
                </a:ln>
                <a:solidFill>
                  <a:schemeClr val="accent2">
                    <a:lumMod val="40000"/>
                    <a:lumOff val="60000"/>
                  </a:schemeClr>
                </a:solidFill>
                <a:latin typeface="BMitra"/>
                <a:cs typeface="B Zar" panose="00000400000000000000" pitchFamily="2" charset="-78"/>
              </a:rPr>
              <a:t>سرکوبشدن، سلطهپذیري، شنوندگی، اطاعت و فردیت را میطلبد؟</a:t>
            </a:r>
            <a:r>
              <a:rPr lang="fa-IR" sz="2000" b="1">
                <a:ln w="22225">
                  <a:solidFill>
                    <a:schemeClr val="accent2"/>
                  </a:solidFill>
                  <a:prstDash val="solid"/>
                </a:ln>
                <a:solidFill>
                  <a:schemeClr val="accent2">
                    <a:lumMod val="40000"/>
                    <a:lumOff val="60000"/>
                  </a:schemeClr>
                </a:solidFill>
                <a:cs typeface="B Zar" panose="00000400000000000000" pitchFamily="2" charset="-78"/>
              </a:rPr>
              <a:t> </a:t>
            </a:r>
          </a:p>
        </p:txBody>
      </p:sp>
    </p:spTree>
    <p:extLst>
      <p:ext uri="{BB962C8B-B14F-4D97-AF65-F5344CB8AC3E}">
        <p14:creationId xmlns:p14="http://schemas.microsoft.com/office/powerpoint/2010/main" val="10245770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i="0" smtClean="0">
                <a:ln w="22225">
                  <a:solidFill>
                    <a:schemeClr val="accent2"/>
                  </a:solidFill>
                  <a:prstDash val="solid"/>
                </a:ln>
                <a:solidFill>
                  <a:schemeClr val="accent2">
                    <a:lumMod val="40000"/>
                    <a:lumOff val="60000"/>
                  </a:schemeClr>
                </a:solidFill>
                <a:latin typeface="BMitra"/>
                <a:cs typeface="B Zar" panose="00000400000000000000" pitchFamily="2" charset="-78"/>
              </a:rPr>
              <a:t>فضا </a:t>
            </a:r>
            <a:r>
              <a:rPr lang="fa-IR" b="0" i="0" smtClean="0">
                <a:solidFill>
                  <a:srgbClr val="000000"/>
                </a:solidFill>
                <a:effectLst/>
                <a:latin typeface="BMitra"/>
                <a:cs typeface="B Zar" panose="00000400000000000000" pitchFamily="2" charset="-78"/>
              </a:rPr>
              <a:t>از حیث اجتماعی داراي ماهیتی دوگانه است. فرد خود را به فضا پیوند داده و خود را در فضا درمییابد و سوژگی خود را به </a:t>
            </a:r>
            <a:r>
              <a:rPr lang="fa-IR" b="0" i="0" smtClean="0">
                <a:solidFill>
                  <a:srgbClr val="000000"/>
                </a:solidFill>
                <a:effectLst/>
                <a:latin typeface="BMitra"/>
                <a:cs typeface="B Zar" panose="00000400000000000000" pitchFamily="2" charset="-78"/>
              </a:rPr>
              <a:t>دسـت آورد</a:t>
            </a:r>
            <a:r>
              <a:rPr lang="fa-IR" b="0" i="0" smtClean="0">
                <a:solidFill>
                  <a:srgbClr val="000000"/>
                </a:solidFill>
                <a:effectLst/>
                <a:latin typeface="BMitra"/>
                <a:cs typeface="B Zar" panose="00000400000000000000" pitchFamily="2" charset="-78"/>
              </a:rPr>
              <a:t>. در واقعمی ، فرد از خود بهعنوان </a:t>
            </a:r>
            <a:r>
              <a:rPr lang="fa-IR" b="0" i="0" smtClean="0">
                <a:solidFill>
                  <a:srgbClr val="000000"/>
                </a:solidFill>
                <a:effectLst/>
                <a:latin typeface="BMitra"/>
                <a:cs typeface="B Zar" panose="00000400000000000000" pitchFamily="2" charset="-78"/>
              </a:rPr>
              <a:t>شاخصیبراي </a:t>
            </a:r>
            <a:r>
              <a:rPr lang="fa-IR" b="0" i="0" smtClean="0">
                <a:solidFill>
                  <a:srgbClr val="000000"/>
                </a:solidFill>
                <a:effectLst/>
                <a:latin typeface="BMitra"/>
                <a:cs typeface="B Zar" panose="00000400000000000000" pitchFamily="2" charset="-78"/>
              </a:rPr>
              <a:t>صورتبندي فضا استفاده میکند و از سوي دیگر، فارغ از نوع فرم، انسـان در </a:t>
            </a:r>
            <a:r>
              <a:rPr lang="fa-IR" b="0" i="0" smtClean="0">
                <a:solidFill>
                  <a:srgbClr val="000000"/>
                </a:solidFill>
                <a:effectLst/>
                <a:latin typeface="BMitra"/>
                <a:cs typeface="B Zar" panose="00000400000000000000" pitchFamily="2" charset="-78"/>
              </a:rPr>
              <a:t>تـلاش است </a:t>
            </a:r>
            <a:r>
              <a:rPr lang="fa-IR" b="0" i="0" smtClean="0">
                <a:solidFill>
                  <a:srgbClr val="000000"/>
                </a:solidFill>
                <a:effectLst/>
                <a:latin typeface="BMitra"/>
                <a:cs typeface="B Zar" panose="00000400000000000000" pitchFamily="2" charset="-78"/>
              </a:rPr>
              <a:t>بهعنوان سوژه، فضایی که در آن حضور می یابد را درك کند </a:t>
            </a:r>
            <a:r>
              <a:rPr lang="fa-IR" b="0" i="0" smtClean="0">
                <a:solidFill>
                  <a:srgbClr val="000000"/>
                </a:solidFill>
                <a:effectLst/>
                <a:latin typeface="BMitra"/>
                <a:cs typeface="B Zar" panose="00000400000000000000" pitchFamily="2" charset="-78"/>
              </a:rPr>
              <a:t>.(</a:t>
            </a:r>
            <a:r>
              <a:rPr lang="en-US" sz="2400" b="0" i="0" smtClean="0">
                <a:solidFill>
                  <a:srgbClr val="000000"/>
                </a:solidFill>
                <a:effectLst/>
                <a:latin typeface="TimesNewRomanPSMT"/>
                <a:cs typeface="B Zar" panose="00000400000000000000" pitchFamily="2" charset="-78"/>
              </a:rPr>
              <a:t>Lefebvre, </a:t>
            </a:r>
            <a:r>
              <a:rPr lang="en-US" sz="2400" b="0" i="0" smtClean="0">
                <a:solidFill>
                  <a:srgbClr val="000000"/>
                </a:solidFill>
                <a:effectLst/>
                <a:latin typeface="TimesNewRomanPSMT"/>
                <a:cs typeface="B Zar" panose="00000400000000000000" pitchFamily="2" charset="-78"/>
              </a:rPr>
              <a:t>1991:182</a:t>
            </a:r>
            <a:r>
              <a:rPr lang="fa-IR" sz="2400" b="0" i="0" smtClean="0">
                <a:solidFill>
                  <a:srgbClr val="000000"/>
                </a:solidFill>
                <a:effectLst/>
                <a:latin typeface="TimesNewRomanPSMT"/>
                <a:cs typeface="B Zar" panose="00000400000000000000" pitchFamily="2" charset="-78"/>
              </a:rPr>
              <a:t>) </a:t>
            </a:r>
            <a:r>
              <a:rPr lang="fa-IR" b="0" i="0" smtClean="0">
                <a:solidFill>
                  <a:srgbClr val="000000"/>
                </a:solidFill>
                <a:effectLst/>
                <a:latin typeface="BMitra"/>
                <a:cs typeface="B Zar" panose="00000400000000000000" pitchFamily="2" charset="-78"/>
              </a:rPr>
              <a:t>از </a:t>
            </a:r>
            <a:r>
              <a:rPr lang="fa-IR" b="0" i="0" smtClean="0">
                <a:solidFill>
                  <a:srgbClr val="000000"/>
                </a:solidFill>
                <a:effectLst/>
                <a:latin typeface="BMitra"/>
                <a:cs typeface="B Zar" panose="00000400000000000000" pitchFamily="2" charset="-78"/>
              </a:rPr>
              <a:t>این </a:t>
            </a:r>
            <a:r>
              <a:rPr lang="fa-IR" b="0" i="0" smtClean="0">
                <a:solidFill>
                  <a:srgbClr val="000000"/>
                </a:solidFill>
                <a:effectLst/>
                <a:latin typeface="BMitra"/>
                <a:cs typeface="B Zar" panose="00000400000000000000" pitchFamily="2" charset="-78"/>
              </a:rPr>
              <a:t>جهت مفهوم </a:t>
            </a:r>
            <a:r>
              <a:rPr lang="fa-IR" b="0" i="0" smtClean="0">
                <a:solidFill>
                  <a:srgbClr val="000000"/>
                </a:solidFill>
                <a:effectLst/>
                <a:latin typeface="BMitra"/>
                <a:cs typeface="B Zar" panose="00000400000000000000" pitchFamily="2" charset="-78"/>
              </a:rPr>
              <a:t>فضا، با </a:t>
            </a:r>
            <a:r>
              <a:rPr lang="fa-IR" b="0" i="0" smtClean="0">
                <a:solidFill>
                  <a:srgbClr val="000000"/>
                </a:solidFill>
                <a:effectLst/>
                <a:latin typeface="BMitra"/>
                <a:cs typeface="B Zar" panose="00000400000000000000" pitchFamily="2" charset="-78"/>
              </a:rPr>
              <a:t>حضـوریافتن است </a:t>
            </a:r>
            <a:r>
              <a:rPr lang="fa-IR" b="0" i="0" smtClean="0">
                <a:solidFill>
                  <a:srgbClr val="000000"/>
                </a:solidFill>
                <a:effectLst/>
                <a:latin typeface="BMitra"/>
                <a:cs typeface="B Zar" panose="00000400000000000000" pitchFamily="2" charset="-78"/>
              </a:rPr>
              <a:t>که عینیت داده میشود. فضا یک کالبد یا حجم صرف، یا </a:t>
            </a:r>
            <a:r>
              <a:rPr lang="fa-IR" b="0" i="0" smtClean="0">
                <a:solidFill>
                  <a:srgbClr val="000000"/>
                </a:solidFill>
                <a:effectLst/>
                <a:latin typeface="BMitra"/>
                <a:cs typeface="B Zar" panose="00000400000000000000" pitchFamily="2" charset="-78"/>
              </a:rPr>
              <a:t>ظرفی ممزوج </a:t>
            </a:r>
            <a:r>
              <a:rPr lang="fa-IR" b="0" i="0" smtClean="0">
                <a:solidFill>
                  <a:srgbClr val="000000"/>
                </a:solidFill>
                <a:effectLst/>
                <a:latin typeface="BMitra"/>
                <a:cs typeface="B Zar" panose="00000400000000000000" pitchFamily="2" charset="-78"/>
              </a:rPr>
              <a:t>از زمان و مکان نیست بلکه با کنشـگري و فهـم انسـان، </a:t>
            </a:r>
            <a:r>
              <a:rPr lang="fa-IR" b="0" i="0" smtClean="0">
                <a:solidFill>
                  <a:srgbClr val="000000"/>
                </a:solidFill>
                <a:effectLst/>
                <a:latin typeface="BMitra"/>
                <a:cs typeface="B Zar" panose="00000400000000000000" pitchFamily="2" charset="-78"/>
              </a:rPr>
              <a:t>و فهمی </a:t>
            </a:r>
            <a:r>
              <a:rPr lang="fa-IR" b="0" i="0" smtClean="0">
                <a:solidFill>
                  <a:srgbClr val="000000"/>
                </a:solidFill>
                <a:effectLst/>
                <a:latin typeface="BMitra"/>
                <a:cs typeface="B Zar" panose="00000400000000000000" pitchFamily="2" charset="-78"/>
              </a:rPr>
              <a:t>که آن فضا بر انسان حمل میکند فهمیده میشود. </a:t>
            </a:r>
            <a:endParaRPr lang="fa-IR">
              <a:cs typeface="B Zar" panose="00000400000000000000" pitchFamily="2" charset="-78"/>
            </a:endParaRPr>
          </a:p>
        </p:txBody>
      </p:sp>
      <p:sp>
        <p:nvSpPr>
          <p:cNvPr id="4" name="Rectangle 3"/>
          <p:cNvSpPr/>
          <p:nvPr/>
        </p:nvSpPr>
        <p:spPr>
          <a:xfrm>
            <a:off x="1463391" y="4908676"/>
            <a:ext cx="3159839" cy="923330"/>
          </a:xfrm>
          <a:prstGeom prst="rect">
            <a:avLst/>
          </a:prstGeom>
          <a:noFill/>
        </p:spPr>
        <p:txBody>
          <a:bodyPr wrap="none" lIns="91440" tIns="45720" rIns="91440" bIns="45720">
            <a:spAutoFit/>
          </a:bodyPr>
          <a:lstStyle/>
          <a:p>
            <a:pPr algn="ctr"/>
            <a:r>
              <a:rPr lang="fa-IR" sz="5400" b="0" i="0" cap="none" spc="0" smtClean="0">
                <a:ln w="0"/>
                <a:solidFill>
                  <a:schemeClr val="accent1"/>
                </a:solidFill>
                <a:effectLst>
                  <a:outerShdw blurRad="38100" dist="25400" dir="5400000" algn="ctr" rotWithShape="0">
                    <a:srgbClr val="6E747A">
                      <a:alpha val="43000"/>
                    </a:srgbClr>
                  </a:outerShdw>
                </a:effectLst>
                <a:latin typeface="BMitra"/>
                <a:cs typeface="B Zar" panose="00000400000000000000" pitchFamily="2" charset="-78"/>
              </a:rPr>
              <a:t>ماهیتی دوگانه </a:t>
            </a:r>
            <a:endParaRPr lang="fa-IR" sz="5400"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627522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a:solidFill>
                  <a:srgbClr val="000000"/>
                </a:solidFill>
                <a:latin typeface="BMitra"/>
                <a:cs typeface="B Zar" panose="00000400000000000000" pitchFamily="2" charset="-78"/>
              </a:rPr>
              <a:t>بنابراین فضاي مدرسه تاریخ مدرسه است، از مکتبخانه و ترکه </a:t>
            </a:r>
            <a:r>
              <a:rPr lang="fa-IR">
                <a:solidFill>
                  <a:srgbClr val="000000"/>
                </a:solidFill>
                <a:latin typeface="BMitra"/>
                <a:cs typeface="B Zar" panose="00000400000000000000" pitchFamily="2" charset="-78"/>
              </a:rPr>
              <a:t>و </a:t>
            </a:r>
            <a:r>
              <a:rPr lang="fa-IR" smtClean="0">
                <a:solidFill>
                  <a:srgbClr val="000000"/>
                </a:solidFill>
                <a:latin typeface="BMitra"/>
                <a:cs typeface="B Zar" panose="00000400000000000000" pitchFamily="2" charset="-78"/>
              </a:rPr>
              <a:t>فلـکشـدن، مجموعه </a:t>
            </a:r>
            <a:r>
              <a:rPr lang="fa-IR">
                <a:solidFill>
                  <a:srgbClr val="000000"/>
                </a:solidFill>
                <a:latin typeface="BMitra"/>
                <a:cs typeface="B Zar" panose="00000400000000000000" pitchFamily="2" charset="-78"/>
              </a:rPr>
              <a:t>قوانین، آییننامهها و بخشنامهها، آموزگاران کنکوري و جناحی، دیوارهاي بلند و صفوف مدرسـه، طبقـات </a:t>
            </a:r>
            <a:r>
              <a:rPr lang="fa-IR">
                <a:solidFill>
                  <a:srgbClr val="000000"/>
                </a:solidFill>
                <a:latin typeface="BMitra"/>
                <a:cs typeface="B Zar" panose="00000400000000000000" pitchFamily="2" charset="-78"/>
              </a:rPr>
              <a:t>اجتمـاعی </a:t>
            </a:r>
            <a:r>
              <a:rPr lang="fa-IR" smtClean="0">
                <a:solidFill>
                  <a:srgbClr val="000000"/>
                </a:solidFill>
                <a:latin typeface="BMitra"/>
                <a:cs typeface="B Zar" panose="00000400000000000000" pitchFamily="2" charset="-78"/>
              </a:rPr>
              <a:t>اقتصـادي دانشآموزان</a:t>
            </a:r>
            <a:r>
              <a:rPr lang="fa-IR">
                <a:solidFill>
                  <a:srgbClr val="000000"/>
                </a:solidFill>
                <a:latin typeface="BMitra"/>
                <a:cs typeface="B Zar" panose="00000400000000000000" pitchFamily="2" charset="-78"/>
              </a:rPr>
              <a:t>، شبکههاي مجازي و دانشآموزان با همۀ تفاوتهایشان. بیهرکدام از این عناصر، ما با فضایی متفاوت رو بـه رو هسـتیم</a:t>
            </a:r>
            <a:r>
              <a:rPr lang="fa-IR">
                <a:solidFill>
                  <a:srgbClr val="000000"/>
                </a:solidFill>
                <a:latin typeface="BMitra"/>
                <a:cs typeface="B Zar" panose="00000400000000000000" pitchFamily="2" charset="-78"/>
              </a:rPr>
              <a:t>. </a:t>
            </a:r>
            <a:r>
              <a:rPr lang="fa-IR" smtClean="0">
                <a:solidFill>
                  <a:srgbClr val="000000"/>
                </a:solidFill>
                <a:latin typeface="BMitra"/>
                <a:cs typeface="B Zar" panose="00000400000000000000" pitchFamily="2" charset="-78"/>
              </a:rPr>
              <a:t>از این </a:t>
            </a:r>
            <a:r>
              <a:rPr lang="fa-IR">
                <a:solidFill>
                  <a:srgbClr val="000000"/>
                </a:solidFill>
                <a:latin typeface="BMitra"/>
                <a:cs typeface="B Zar" panose="00000400000000000000" pitchFamily="2" charset="-78"/>
              </a:rPr>
              <a:t>جهت، فضا امري تنیده در انسان و مجموعه روابط بین آنهاست، فضا برساختهاي اجتماعی است که خود امر اجتماعی </a:t>
            </a:r>
            <a:r>
              <a:rPr lang="fa-IR">
                <a:solidFill>
                  <a:srgbClr val="000000"/>
                </a:solidFill>
                <a:latin typeface="BMitra"/>
                <a:cs typeface="B Zar" panose="00000400000000000000" pitchFamily="2" charset="-78"/>
              </a:rPr>
              <a:t>مانند </a:t>
            </a:r>
            <a:r>
              <a:rPr lang="fa-IR" smtClean="0">
                <a:solidFill>
                  <a:srgbClr val="000000"/>
                </a:solidFill>
                <a:latin typeface="BMitra"/>
                <a:cs typeface="B Zar" panose="00000400000000000000" pitchFamily="2" charset="-78"/>
              </a:rPr>
              <a:t>مشـارکت را </a:t>
            </a:r>
            <a:r>
              <a:rPr lang="fa-IR">
                <a:solidFill>
                  <a:srgbClr val="000000"/>
                </a:solidFill>
                <a:latin typeface="BMitra"/>
                <a:cs typeface="B Zar" panose="00000400000000000000" pitchFamily="2" charset="-78"/>
              </a:rPr>
              <a:t>محقق میسازد. میتوان فضا را محصول روابط و معانی دانست که انسانها بدان میدهند، امّا خود فضا به نحوي بـه روابـط </a:t>
            </a:r>
            <a:r>
              <a:rPr lang="fa-IR">
                <a:solidFill>
                  <a:srgbClr val="000000"/>
                </a:solidFill>
                <a:latin typeface="BMitra"/>
                <a:cs typeface="B Zar" panose="00000400000000000000" pitchFamily="2" charset="-78"/>
              </a:rPr>
              <a:t>انسـانی </a:t>
            </a:r>
            <a:r>
              <a:rPr lang="fa-IR" smtClean="0">
                <a:solidFill>
                  <a:srgbClr val="000000"/>
                </a:solidFill>
                <a:latin typeface="BMitra"/>
                <a:cs typeface="B Zar" panose="00000400000000000000" pitchFamily="2" charset="-78"/>
              </a:rPr>
              <a:t>و معانی </a:t>
            </a:r>
            <a:r>
              <a:rPr lang="fa-IR">
                <a:solidFill>
                  <a:srgbClr val="000000"/>
                </a:solidFill>
                <a:latin typeface="BMitra"/>
                <a:cs typeface="B Zar" panose="00000400000000000000" pitchFamily="2" charset="-78"/>
              </a:rPr>
              <a:t>سمت و سو میدهد. عاملان اجتماعی مصرفکنندة صرف فضا نبوده و با امکان تردید در معانی مسلّط، خوانشی جدید به </a:t>
            </a:r>
            <a:r>
              <a:rPr lang="fa-IR">
                <a:solidFill>
                  <a:srgbClr val="000000"/>
                </a:solidFill>
                <a:latin typeface="BMitra"/>
                <a:cs typeface="B Zar" panose="00000400000000000000" pitchFamily="2" charset="-78"/>
              </a:rPr>
              <a:t>فضـا </a:t>
            </a:r>
            <a:r>
              <a:rPr lang="fa-IR" smtClean="0">
                <a:solidFill>
                  <a:srgbClr val="000000"/>
                </a:solidFill>
                <a:latin typeface="BMitra"/>
                <a:cs typeface="B Zar" panose="00000400000000000000" pitchFamily="2" charset="-78"/>
              </a:rPr>
              <a:t>داده و </a:t>
            </a:r>
            <a:r>
              <a:rPr lang="fa-IR">
                <a:solidFill>
                  <a:srgbClr val="000000"/>
                </a:solidFill>
                <a:latin typeface="BMitra"/>
                <a:cs typeface="B Zar" panose="00000400000000000000" pitchFamily="2" charset="-78"/>
              </a:rPr>
              <a:t>آن نادیده و حتی منکوبش </a:t>
            </a:r>
            <a:r>
              <a:rPr lang="fa-IR">
                <a:solidFill>
                  <a:srgbClr val="000000"/>
                </a:solidFill>
                <a:latin typeface="BMitra"/>
                <a:cs typeface="B Zar" panose="00000400000000000000" pitchFamily="2" charset="-78"/>
              </a:rPr>
              <a:t>میکنند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2250831" y="4867422"/>
            <a:ext cx="2419643"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فضاي مدرسه تاریخ مدرسه است</a:t>
            </a:r>
            <a:endParaRPr lang="fa-IR" sz="2000" b="1">
              <a:solidFill>
                <a:srgbClr val="FF0000"/>
              </a:solidFill>
            </a:endParaRPr>
          </a:p>
        </p:txBody>
      </p:sp>
    </p:spTree>
    <p:extLst>
      <p:ext uri="{BB962C8B-B14F-4D97-AF65-F5344CB8AC3E}">
        <p14:creationId xmlns:p14="http://schemas.microsoft.com/office/powerpoint/2010/main" val="29981444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اهمّیت مفهوم </a:t>
            </a:r>
            <a:r>
              <a:rPr lang="fa-IR" b="0" i="0" smtClean="0">
                <a:solidFill>
                  <a:srgbClr val="FF0000"/>
                </a:solidFill>
                <a:effectLst/>
                <a:latin typeface="BMitra"/>
                <a:cs typeface="B Zar" panose="00000400000000000000" pitchFamily="2" charset="-78"/>
              </a:rPr>
              <a:t>بزنگاه</a:t>
            </a:r>
            <a:r>
              <a:rPr lang="fa-IR" b="0" i="0" smtClean="0">
                <a:solidFill>
                  <a:srgbClr val="000000"/>
                </a:solidFill>
                <a:effectLst/>
                <a:latin typeface="BMitra"/>
                <a:cs typeface="B Zar" panose="00000400000000000000" pitchFamily="2" charset="-78"/>
              </a:rPr>
              <a:t> نیز در همین امر است. گفتیم که اساساً فضاي مدرسه از قبیل بخش ها، آیـیننامه نامـههـا، مشـکلات </a:t>
            </a:r>
            <a:r>
              <a:rPr lang="fa-IR" b="0" i="0" smtClean="0">
                <a:solidFill>
                  <a:srgbClr val="000000"/>
                </a:solidFill>
                <a:effectLst/>
                <a:latin typeface="BMitra"/>
                <a:cs typeface="B Zar" panose="00000400000000000000" pitchFamily="2" charset="-78"/>
              </a:rPr>
              <a:t>معیشـتی معلّمان </a:t>
            </a:r>
            <a:r>
              <a:rPr lang="fa-IR" b="0" i="0" smtClean="0">
                <a:solidFill>
                  <a:srgbClr val="000000"/>
                </a:solidFill>
                <a:effectLst/>
                <a:latin typeface="BMitra"/>
                <a:cs typeface="B Zar" panose="00000400000000000000" pitchFamily="2" charset="-78"/>
              </a:rPr>
              <a:t>و عدم ارتقاي شغل آنها، فضاي کالبدي مدرسه، زمان مدرسه همگی رو به سوي موفّقیت و کنکوريشدن دارند. ما در مدرسـه </a:t>
            </a:r>
            <a:r>
              <a:rPr lang="fa-IR" b="0" i="0" smtClean="0">
                <a:solidFill>
                  <a:srgbClr val="000000"/>
                </a:solidFill>
                <a:effectLst/>
                <a:latin typeface="BMitra"/>
                <a:cs typeface="B Zar" panose="00000400000000000000" pitchFamily="2" charset="-78"/>
              </a:rPr>
              <a:t>دو تیپ </a:t>
            </a:r>
            <a:r>
              <a:rPr lang="fa-IR" b="0" i="0" smtClean="0">
                <a:solidFill>
                  <a:srgbClr val="000000"/>
                </a:solidFill>
                <a:effectLst/>
                <a:latin typeface="BMitra"/>
                <a:cs typeface="B Zar" panose="00000400000000000000" pitchFamily="2" charset="-78"/>
              </a:rPr>
              <a:t>از مقاومت را به طور خاص از خلال مشاهدات دریافت نمودیم. مقاومت نخست در برابر گفتمان انقلابی و دینـی اسـت. </a:t>
            </a:r>
            <a:r>
              <a:rPr lang="fa-IR" b="0" i="0" smtClean="0">
                <a:solidFill>
                  <a:srgbClr val="000000"/>
                </a:solidFill>
                <a:effectLst/>
                <a:latin typeface="BMitra"/>
                <a:cs typeface="B Zar" panose="00000400000000000000" pitchFamily="2" charset="-78"/>
              </a:rPr>
              <a:t>بـیاعتنـایی دانشآموزان </a:t>
            </a:r>
            <a:r>
              <a:rPr lang="fa-IR" b="0" i="0" smtClean="0">
                <a:solidFill>
                  <a:srgbClr val="000000"/>
                </a:solidFill>
                <a:effectLst/>
                <a:latin typeface="BMitra"/>
                <a:cs typeface="B Zar" panose="00000400000000000000" pitchFamily="2" charset="-78"/>
              </a:rPr>
              <a:t>براي شرکت در مراسم صبحگاهی، نماز جماعت و دیگر برنامهها و عدماعتنا به نظم دینی مدرسه از قبیل نوع پوشش، </a:t>
            </a:r>
            <a:r>
              <a:rPr lang="fa-IR" b="0" i="0" smtClean="0">
                <a:solidFill>
                  <a:srgbClr val="000000"/>
                </a:solidFill>
                <a:effectLst/>
                <a:latin typeface="BMitra"/>
                <a:cs typeface="B Zar" panose="00000400000000000000" pitchFamily="2" charset="-78"/>
              </a:rPr>
              <a:t>امري است </a:t>
            </a:r>
            <a:r>
              <a:rPr lang="fa-IR" b="0" i="0" smtClean="0">
                <a:solidFill>
                  <a:srgbClr val="000000"/>
                </a:solidFill>
                <a:effectLst/>
                <a:latin typeface="BMitra"/>
                <a:cs typeface="B Zar" panose="00000400000000000000" pitchFamily="2" charset="-78"/>
              </a:rPr>
              <a:t>که به مرور موجب حذف یا کمرنگشدن بسیاري از این برنامهها در مدارس شده است. چنین تیپی از مقاومت تقریباً در </a:t>
            </a:r>
            <a:r>
              <a:rPr lang="fa-IR" b="0" i="0" smtClean="0">
                <a:solidFill>
                  <a:srgbClr val="000000"/>
                </a:solidFill>
                <a:effectLst/>
                <a:latin typeface="BMitra"/>
                <a:cs typeface="B Zar" panose="00000400000000000000" pitchFamily="2" charset="-78"/>
              </a:rPr>
              <a:t>بـین عمـوم</a:t>
            </a:r>
            <a:r>
              <a:rPr lang="fa-IR">
                <a:solidFill>
                  <a:srgbClr val="000000"/>
                </a:solidFill>
                <a:latin typeface="BMitra"/>
                <a:cs typeface="B Zar" panose="00000400000000000000" pitchFamily="2" charset="-78"/>
              </a:rPr>
              <a:t> </a:t>
            </a:r>
            <a:r>
              <a:rPr lang="fa-IR" b="0" i="0" smtClean="0">
                <a:solidFill>
                  <a:srgbClr val="000000"/>
                </a:solidFill>
                <a:effectLst/>
                <a:latin typeface="BMitra"/>
                <a:cs typeface="B Zar" panose="00000400000000000000" pitchFamily="2" charset="-78"/>
              </a:rPr>
              <a:t>دانشآموزان </a:t>
            </a:r>
            <a:r>
              <a:rPr lang="fa-IR" b="0" i="0" smtClean="0">
                <a:solidFill>
                  <a:srgbClr val="000000"/>
                </a:solidFill>
                <a:effectLst/>
                <a:latin typeface="BMitra"/>
                <a:cs typeface="B Zar" panose="00000400000000000000" pitchFamily="2" charset="-78"/>
              </a:rPr>
              <a:t>دیده میشود و میل چندانی براي در صفماندن دیده نمیشود</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1252025" y="5190978"/>
            <a:ext cx="2475913" cy="1055077"/>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000000"/>
                </a:solidFill>
                <a:latin typeface="BMitra"/>
                <a:cs typeface="B Zar" panose="00000400000000000000" pitchFamily="2" charset="-78"/>
              </a:rPr>
              <a:t>بـیاعتنـایی دانشآموزان</a:t>
            </a:r>
            <a:endParaRPr lang="fa-IR"/>
          </a:p>
        </p:txBody>
      </p:sp>
    </p:spTree>
    <p:extLst>
      <p:ext uri="{BB962C8B-B14F-4D97-AF65-F5344CB8AC3E}">
        <p14:creationId xmlns:p14="http://schemas.microsoft.com/office/powerpoint/2010/main" val="37796854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امّا چرخش به سوي گفتمان موفّقیت با همهگیري فرهنگ نئولیبرالی و کارآفرینی، خـود از سـوي دیگـر مسـبب تقویـت </a:t>
            </a:r>
            <a:r>
              <a:rPr lang="fa-IR" b="0" i="0" smtClean="0">
                <a:solidFill>
                  <a:srgbClr val="000000"/>
                </a:solidFill>
                <a:effectLst/>
                <a:latin typeface="BMitra"/>
                <a:cs typeface="B Zar" panose="00000400000000000000" pitchFamily="2" charset="-78"/>
              </a:rPr>
              <a:t>سـویه هـاي آموزشی </a:t>
            </a:r>
            <a:r>
              <a:rPr lang="fa-IR" b="0" i="0" smtClean="0">
                <a:solidFill>
                  <a:srgbClr val="000000"/>
                </a:solidFill>
                <a:effectLst/>
                <a:latin typeface="BMitra"/>
                <a:cs typeface="B Zar" panose="00000400000000000000" pitchFamily="2" charset="-78"/>
              </a:rPr>
              <a:t>مدرسه شده است. سوژة شکلگرفته در این فضا، یگانه راه موفّقیت خود را در تلاش فردي میبیند. تلاشی که بدون </a:t>
            </a:r>
            <a:r>
              <a:rPr lang="fa-IR" b="0" i="0" smtClean="0">
                <a:solidFill>
                  <a:srgbClr val="000000"/>
                </a:solidFill>
                <a:effectLst/>
                <a:latin typeface="BMitra"/>
                <a:cs typeface="B Zar" panose="00000400000000000000" pitchFamily="2" charset="-78"/>
              </a:rPr>
              <a:t>گوشدادن، همواره </a:t>
            </a:r>
            <a:r>
              <a:rPr lang="fa-IR" b="0" i="0" smtClean="0">
                <a:solidFill>
                  <a:srgbClr val="000000"/>
                </a:solidFill>
                <a:effectLst/>
                <a:latin typeface="BMitra"/>
                <a:cs typeface="B Zar" panose="00000400000000000000" pitchFamily="2" charset="-78"/>
              </a:rPr>
              <a:t>یادداشتبرداري کردن، منظّم بودن، نمرة بالا گرفتن، کسب رضایت معلّم و مدرسه و بازتولید فضاي غیرمشـارکتی و </a:t>
            </a:r>
            <a:r>
              <a:rPr lang="fa-IR" b="0" i="0" smtClean="0">
                <a:solidFill>
                  <a:srgbClr val="000000"/>
                </a:solidFill>
                <a:effectLst/>
                <a:latin typeface="BMitra"/>
                <a:cs typeface="B Zar" panose="00000400000000000000" pitchFamily="2" charset="-78"/>
              </a:rPr>
              <a:t>تـکصـدایی حاصل </a:t>
            </a:r>
            <a:r>
              <a:rPr lang="fa-IR" b="0" i="0" smtClean="0">
                <a:solidFill>
                  <a:srgbClr val="000000"/>
                </a:solidFill>
                <a:effectLst/>
                <a:latin typeface="BMitra"/>
                <a:cs typeface="B Zar" panose="00000400000000000000" pitchFamily="2" charset="-78"/>
              </a:rPr>
              <a:t>نمیشود. چنین دانشآموزي اساساً به کنش مشارکتی جز در صورتی که در راستاي موفّقیتش باشد دست نمیزند. این </a:t>
            </a:r>
            <a:r>
              <a:rPr lang="fa-IR" b="0" i="0" smtClean="0">
                <a:solidFill>
                  <a:srgbClr val="000000"/>
                </a:solidFill>
                <a:effectLst/>
                <a:latin typeface="BMitra"/>
                <a:cs typeface="B Zar" panose="00000400000000000000" pitchFamily="2" charset="-78"/>
              </a:rPr>
              <a:t>دانشآمـوز، محصّلی </a:t>
            </a:r>
            <a:r>
              <a:rPr lang="fa-IR" b="0" i="0" smtClean="0">
                <a:solidFill>
                  <a:srgbClr val="000000"/>
                </a:solidFill>
                <a:effectLst/>
                <a:latin typeface="BMitra"/>
                <a:cs typeface="B Zar" panose="00000400000000000000" pitchFamily="2" charset="-78"/>
              </a:rPr>
              <a:t>نرمال است، چراکه دیگر وجوه کنشگرياش قلع و قمع شده تا به موفّقیت نائـل آیـد. بنـابراین حـداقل در بـین </a:t>
            </a:r>
            <a:r>
              <a:rPr lang="fa-IR" b="0" i="0" smtClean="0">
                <a:solidFill>
                  <a:srgbClr val="000000"/>
                </a:solidFill>
                <a:effectLst/>
                <a:latin typeface="BMitra"/>
                <a:cs typeface="B Zar" panose="00000400000000000000" pitchFamily="2" charset="-78"/>
              </a:rPr>
              <a:t>درسخـوانهـا نمیتوان </a:t>
            </a:r>
            <a:r>
              <a:rPr lang="fa-IR" b="0" i="0" smtClean="0">
                <a:solidFill>
                  <a:srgbClr val="000000"/>
                </a:solidFill>
                <a:effectLst/>
                <a:latin typeface="BMitra"/>
                <a:cs typeface="B Zar" panose="00000400000000000000" pitchFamily="2" charset="-78"/>
              </a:rPr>
              <a:t>انتظار مشارکت داشت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942536" y="5107818"/>
            <a:ext cx="3038622"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تقویـت سـویه هـاي آموزشی</a:t>
            </a:r>
            <a:endParaRPr lang="fa-IR" sz="2000" b="1">
              <a:solidFill>
                <a:srgbClr val="FF0000"/>
              </a:solidFill>
            </a:endParaRPr>
          </a:p>
        </p:txBody>
      </p:sp>
    </p:spTree>
    <p:extLst>
      <p:ext uri="{BB962C8B-B14F-4D97-AF65-F5344CB8AC3E}">
        <p14:creationId xmlns:p14="http://schemas.microsoft.com/office/powerpoint/2010/main" val="38382224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امّا همۀ دانشآموزان چنین امکانی را براي خود محقق نمیدانند و لزوماً خود را در ذیل دو گفتمان موفّقیت و گفتمان انقلابی خـود </a:t>
            </a:r>
            <a:r>
              <a:rPr lang="fa-IR" b="0" i="0" smtClean="0">
                <a:solidFill>
                  <a:srgbClr val="000000"/>
                </a:solidFill>
                <a:effectLst/>
                <a:latin typeface="BMitra"/>
                <a:cs typeface="B Zar" panose="00000400000000000000" pitchFamily="2" charset="-78"/>
              </a:rPr>
              <a:t>را تعریف </a:t>
            </a:r>
            <a:r>
              <a:rPr lang="fa-IR" b="0" i="0" smtClean="0">
                <a:solidFill>
                  <a:srgbClr val="000000"/>
                </a:solidFill>
                <a:effectLst/>
                <a:latin typeface="BMitra"/>
                <a:cs typeface="B Zar" panose="00000400000000000000" pitchFamily="2" charset="-78"/>
              </a:rPr>
              <a:t>نمیکنند. این </a:t>
            </a:r>
            <a:r>
              <a:rPr lang="fa-IR" b="0" i="0" smtClean="0">
                <a:solidFill>
                  <a:srgbClr val="000000"/>
                </a:solidFill>
                <a:effectLst/>
                <a:latin typeface="BMitra"/>
                <a:cs typeface="B Zar" panose="00000400000000000000" pitchFamily="2" charset="-78"/>
              </a:rPr>
              <a:t>دانش آموزان </a:t>
            </a:r>
            <a:r>
              <a:rPr lang="fa-IR" b="0" i="0" smtClean="0">
                <a:solidFill>
                  <a:srgbClr val="000000"/>
                </a:solidFill>
                <a:effectLst/>
                <a:latin typeface="BMitra"/>
                <a:cs typeface="B Zar" panose="00000400000000000000" pitchFamily="2" charset="-78"/>
              </a:rPr>
              <a:t>در هر بزنگاهی، به مقاومت هرچند از طریق کجروانه دسـت مـیزننـد. فضـاهاي درون فضـایی ایجـا</a:t>
            </a:r>
            <a:r>
              <a:rPr lang="fa-IR" smtClean="0">
                <a:cs typeface="B Zar" panose="00000400000000000000" pitchFamily="2" charset="-78"/>
              </a:rPr>
              <a:t> </a:t>
            </a:r>
            <a:r>
              <a:rPr lang="fa-IR">
                <a:solidFill>
                  <a:srgbClr val="000000"/>
                </a:solidFill>
                <a:latin typeface="BMitra"/>
                <a:cs typeface="B Zar" panose="00000400000000000000" pitchFamily="2" charset="-78"/>
              </a:rPr>
              <a:t>میکنند و خود را از نظارت چشمان ناظر، اعم از مدیر، معلّم، بخشنامه و کنکور دور نگه میدارند. با فردیت فزاینده و اخلاقیشـدن </a:t>
            </a:r>
            <a:r>
              <a:rPr lang="fa-IR">
                <a:solidFill>
                  <a:srgbClr val="000000"/>
                </a:solidFill>
                <a:latin typeface="BMitra"/>
                <a:cs typeface="B Zar" panose="00000400000000000000" pitchFamily="2" charset="-78"/>
              </a:rPr>
              <a:t>آن </a:t>
            </a:r>
            <a:r>
              <a:rPr lang="fa-IR" smtClean="0">
                <a:solidFill>
                  <a:srgbClr val="000000"/>
                </a:solidFill>
                <a:latin typeface="BMitra"/>
                <a:cs typeface="B Zar" panose="00000400000000000000" pitchFamily="2" charset="-78"/>
              </a:rPr>
              <a:t>از طریق </a:t>
            </a:r>
            <a:r>
              <a:rPr lang="fa-IR">
                <a:solidFill>
                  <a:srgbClr val="000000"/>
                </a:solidFill>
                <a:latin typeface="BMitra"/>
                <a:cs typeface="B Zar" panose="00000400000000000000" pitchFamily="2" charset="-78"/>
              </a:rPr>
              <a:t>درونیشدن گفتمان، مشارکت صرفاً میتواند خود را در تقلّبهاي </a:t>
            </a:r>
            <a:r>
              <a:rPr lang="fa-IR">
                <a:solidFill>
                  <a:srgbClr val="000000"/>
                </a:solidFill>
                <a:latin typeface="BMitra"/>
                <a:cs typeface="B Zar" panose="00000400000000000000" pitchFamily="2" charset="-78"/>
              </a:rPr>
              <a:t>امتحان </a:t>
            </a:r>
            <a:r>
              <a:rPr lang="fa-IR" smtClean="0">
                <a:solidFill>
                  <a:srgbClr val="000000"/>
                </a:solidFill>
                <a:latin typeface="BMitra"/>
                <a:cs typeface="B Zar" panose="00000400000000000000" pitchFamily="2" charset="-78"/>
              </a:rPr>
              <a:t>(کمک </a:t>
            </a:r>
            <a:r>
              <a:rPr lang="fa-IR">
                <a:solidFill>
                  <a:srgbClr val="000000"/>
                </a:solidFill>
                <a:latin typeface="BMitra"/>
                <a:cs typeface="B Zar" panose="00000400000000000000" pitchFamily="2" charset="-78"/>
              </a:rPr>
              <a:t>به دیگري براي </a:t>
            </a:r>
            <a:r>
              <a:rPr lang="fa-IR">
                <a:solidFill>
                  <a:srgbClr val="000000"/>
                </a:solidFill>
                <a:latin typeface="BMitra"/>
                <a:cs typeface="B Zar" panose="00000400000000000000" pitchFamily="2" charset="-78"/>
              </a:rPr>
              <a:t>پاسکردن </a:t>
            </a:r>
            <a:r>
              <a:rPr lang="fa-IR" smtClean="0">
                <a:solidFill>
                  <a:srgbClr val="000000"/>
                </a:solidFill>
                <a:latin typeface="BMitra"/>
                <a:cs typeface="B Zar" panose="00000400000000000000" pitchFamily="2" charset="-78"/>
              </a:rPr>
              <a:t>درس)، جمعشدنهاي پشتِ </a:t>
            </a:r>
            <a:r>
              <a:rPr lang="fa-IR">
                <a:solidFill>
                  <a:srgbClr val="000000"/>
                </a:solidFill>
                <a:latin typeface="BMitra"/>
                <a:cs typeface="B Zar" panose="00000400000000000000" pitchFamily="2" charset="-78"/>
              </a:rPr>
              <a:t>مدرسه و حتی مصرف دستجمعی سیگار در پس درختها و توالتهاي مدارس، متجلّـی سـازد</a:t>
            </a:r>
            <a:r>
              <a:rPr lang="fa-IR">
                <a:solidFill>
                  <a:srgbClr val="000000"/>
                </a:solidFill>
                <a:latin typeface="BMitra"/>
                <a:cs typeface="B Zar" panose="00000400000000000000" pitchFamily="2" charset="-78"/>
              </a:rPr>
              <a:t>. </a:t>
            </a:r>
            <a:endParaRPr lang="fa-IR" smtClean="0">
              <a:solidFill>
                <a:srgbClr val="000000"/>
              </a:solidFill>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470797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FF0000"/>
                </a:solidFill>
                <a:effectLst/>
                <a:latin typeface="BMitra"/>
                <a:cs typeface="B Zar" panose="00000400000000000000" pitchFamily="2" charset="-78"/>
              </a:rPr>
              <a:t>فضـاي </a:t>
            </a:r>
            <a:r>
              <a:rPr lang="fa-IR" b="0" i="0" smtClean="0">
                <a:solidFill>
                  <a:srgbClr val="FF0000"/>
                </a:solidFill>
                <a:effectLst/>
                <a:latin typeface="BMitra"/>
                <a:cs typeface="B Zar" panose="00000400000000000000" pitchFamily="2" charset="-78"/>
              </a:rPr>
              <a:t>مدرسـه، در </a:t>
            </a:r>
            <a:r>
              <a:rPr lang="fa-IR" b="0" i="0" smtClean="0">
                <a:solidFill>
                  <a:srgbClr val="FF0000"/>
                </a:solidFill>
                <a:effectLst/>
                <a:latin typeface="BMitra"/>
                <a:cs typeface="B Zar" panose="00000400000000000000" pitchFamily="2" charset="-78"/>
              </a:rPr>
              <a:t>دانـشآمـوزان بهنجار </a:t>
            </a:r>
            <a:r>
              <a:rPr lang="fa-IR" b="0" i="0" smtClean="0">
                <a:solidFill>
                  <a:srgbClr val="FF0000"/>
                </a:solidFill>
                <a:effectLst/>
                <a:latin typeface="BMitra"/>
                <a:cs typeface="B Zar" panose="00000400000000000000" pitchFamily="2" charset="-78"/>
              </a:rPr>
              <a:t>و آموزگاران به هیچ طریقی، دعوتکننده به مشارکت نیست</a:t>
            </a:r>
            <a:r>
              <a:rPr lang="fa-IR" b="0" i="0" smtClean="0">
                <a:solidFill>
                  <a:srgbClr val="000000"/>
                </a:solidFill>
                <a:effectLst/>
                <a:latin typeface="BMitra"/>
                <a:cs typeface="B Zar" panose="00000400000000000000" pitchFamily="2" charset="-78"/>
              </a:rPr>
              <a:t>. بنابراین آموزش و پرورش در ایران، در بخش آمـوزش رو بـه </a:t>
            </a:r>
            <a:r>
              <a:rPr lang="fa-IR" b="0" i="0" smtClean="0">
                <a:solidFill>
                  <a:srgbClr val="000000"/>
                </a:solidFill>
                <a:effectLst/>
                <a:latin typeface="BMitra"/>
                <a:cs typeface="B Zar" panose="00000400000000000000" pitchFamily="2" charset="-78"/>
              </a:rPr>
              <a:t>سـوي هژمونیکشدن </a:t>
            </a:r>
            <a:r>
              <a:rPr lang="fa-IR" b="0" i="0" smtClean="0">
                <a:solidFill>
                  <a:srgbClr val="000000"/>
                </a:solidFill>
                <a:effectLst/>
                <a:latin typeface="BMitra"/>
                <a:cs typeface="B Zar" panose="00000400000000000000" pitchFamily="2" charset="-78"/>
              </a:rPr>
              <a:t>کنکور و موفّقیت در حرکت است و در بخش پرورش، با درجازدن در گفتمان انقلابی-دینی، هژمونی سابق خود را از </a:t>
            </a:r>
            <a:r>
              <a:rPr lang="fa-IR" b="0" i="0" smtClean="0">
                <a:solidFill>
                  <a:srgbClr val="000000"/>
                </a:solidFill>
                <a:effectLst/>
                <a:latin typeface="BMitra"/>
                <a:cs typeface="B Zar" panose="00000400000000000000" pitchFamily="2" charset="-78"/>
              </a:rPr>
              <a:t>دست داده </a:t>
            </a:r>
            <a:r>
              <a:rPr lang="fa-IR" b="0" i="0" smtClean="0">
                <a:solidFill>
                  <a:srgbClr val="000000"/>
                </a:solidFill>
                <a:effectLst/>
                <a:latin typeface="BMitra"/>
                <a:cs typeface="B Zar" panose="00000400000000000000" pitchFamily="2" charset="-78"/>
              </a:rPr>
              <a:t>و دانشآموزان در برابر آن مقاومت بسیار بیشتري نسبت به گفتمان موفّقیت میکنند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4886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براي مثال، آ نامه اجرایین یی مدارس کـه در راستاي اجراي قانون برنامه چهارم توسعه تدوین شده است بر مشارکت عناصر درون و برون مدرسه تأکید دارد. همین توان بـه طور می بند  23سند تحول بنیادین اشاره کرد که بهطور مستقیم بر اهمیت مشارکت اجتماعی و پرورش روحیه جمعی تأکید میکند ( سـند تحـول بنیادین آموزش،  .1391) بهطور کلی، مروري بر قوانین و مقررات وضع شده حکایت از این دارد که تربیت سـوژه (شـهروند) مشـارکتجو، یکی از اهداف اساسی نظام آموزش و پرورش ایران است و مدرسه به عنوان یکی از نهادهایی شناخته میشـود کـه در رهبـري فکـري و اخلاقی جامعه ایفاي نقش کرده و سوژههاي انسانی )دانشآموزان( را هویتیابی میکند.</a:t>
            </a:r>
          </a:p>
          <a:p>
            <a:pPr algn="just"/>
            <a:endParaRPr lang="fa-IR">
              <a:cs typeface="B Zar" panose="00000400000000000000" pitchFamily="2" charset="-78"/>
            </a:endParaRPr>
          </a:p>
        </p:txBody>
      </p:sp>
      <p:sp>
        <p:nvSpPr>
          <p:cNvPr id="4" name="Flowchart: Process 3"/>
          <p:cNvSpPr/>
          <p:nvPr/>
        </p:nvSpPr>
        <p:spPr>
          <a:xfrm>
            <a:off x="1575582" y="4656406"/>
            <a:ext cx="3643532"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تربیت سـوژه (شـهروند) مشـارکتجو</a:t>
            </a:r>
            <a:endParaRPr lang="fa-IR" sz="2000" b="1">
              <a:solidFill>
                <a:srgbClr val="FF0000"/>
              </a:solidFill>
            </a:endParaRPr>
          </a:p>
        </p:txBody>
      </p:sp>
    </p:spTree>
    <p:extLst>
      <p:ext uri="{BB962C8B-B14F-4D97-AF65-F5344CB8AC3E}">
        <p14:creationId xmlns:p14="http://schemas.microsoft.com/office/powerpoint/2010/main" val="8175139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ما نشان دادیم که در سیاستهاي ابلاغی از سوي آموزش و پرورش، به طور کلّ ،ی در عین تأکید بر انقلابیگري و حفظ ارزشها، </a:t>
            </a:r>
            <a:r>
              <a:rPr lang="fa-IR" b="0" i="0" smtClean="0">
                <a:solidFill>
                  <a:srgbClr val="000000"/>
                </a:solidFill>
                <a:effectLst/>
                <a:latin typeface="BMitra"/>
                <a:cs typeface="B Zar" panose="00000400000000000000" pitchFamily="2" charset="-78"/>
              </a:rPr>
              <a:t>توصـیه و </a:t>
            </a:r>
            <a:r>
              <a:rPr lang="fa-IR" b="0" i="0" smtClean="0">
                <a:solidFill>
                  <a:srgbClr val="000000"/>
                </a:solidFill>
                <a:effectLst/>
                <a:latin typeface="BMitra"/>
                <a:cs typeface="B Zar" panose="00000400000000000000" pitchFamily="2" charset="-78"/>
              </a:rPr>
              <a:t>پذیرش آموزش مشارکتی و ادغام انواع محیطها و روشهاي یادگیري مورد تأکید میباشد. </a:t>
            </a:r>
            <a:r>
              <a:rPr lang="fa-IR" b="0" i="0" smtClean="0">
                <a:solidFill>
                  <a:srgbClr val="FF0000"/>
                </a:solidFill>
                <a:effectLst/>
                <a:latin typeface="BMitra"/>
                <a:cs typeface="B Zar" panose="00000400000000000000" pitchFamily="2" charset="-78"/>
              </a:rPr>
              <a:t>نوع مشارکت مورد پذیرش نظام آموزشـی </a:t>
            </a:r>
            <a:r>
              <a:rPr lang="fa-IR" b="0" i="0" smtClean="0">
                <a:solidFill>
                  <a:srgbClr val="FF0000"/>
                </a:solidFill>
                <a:effectLst/>
                <a:latin typeface="BMitra"/>
                <a:cs typeface="B Zar" panose="00000400000000000000" pitchFamily="2" charset="-78"/>
              </a:rPr>
              <a:t>را امّا </a:t>
            </a:r>
            <a:r>
              <a:rPr lang="fa-IR" b="0" i="0" smtClean="0">
                <a:solidFill>
                  <a:srgbClr val="FF0000"/>
                </a:solidFill>
                <a:effectLst/>
                <a:latin typeface="BMitra"/>
                <a:cs typeface="B Zar" panose="00000400000000000000" pitchFamily="2" charset="-78"/>
              </a:rPr>
              <a:t>نمیتوان مشارکت آموزشی نامید</a:t>
            </a:r>
            <a:r>
              <a:rPr lang="fa-IR" b="0" i="0" smtClean="0">
                <a:solidFill>
                  <a:srgbClr val="000000"/>
                </a:solidFill>
                <a:effectLst/>
                <a:latin typeface="BMitra"/>
                <a:cs typeface="B Zar" panose="00000400000000000000" pitchFamily="2" charset="-78"/>
              </a:rPr>
              <a:t>. مشارکت آموزشی تمرکززداست، و قدرت را در بین مطرودین و </a:t>
            </a:r>
            <a:r>
              <a:rPr lang="fa-IR" b="0" i="0" smtClean="0">
                <a:solidFill>
                  <a:srgbClr val="000000"/>
                </a:solidFill>
                <a:effectLst/>
                <a:latin typeface="BMitra"/>
                <a:cs typeface="B Zar" panose="00000400000000000000" pitchFamily="2" charset="-78"/>
              </a:rPr>
              <a:t>درحاشـیه مانـدگان </a:t>
            </a:r>
            <a:r>
              <a:rPr lang="fa-IR" b="0" i="0" smtClean="0">
                <a:solidFill>
                  <a:srgbClr val="000000"/>
                </a:solidFill>
                <a:effectLst/>
                <a:latin typeface="BMitra"/>
                <a:cs typeface="B Zar" panose="00000400000000000000" pitchFamily="2" charset="-78"/>
              </a:rPr>
              <a:t>آموزشـی اعـم </a:t>
            </a:r>
            <a:r>
              <a:rPr lang="fa-IR" b="0" i="0" smtClean="0">
                <a:solidFill>
                  <a:srgbClr val="000000"/>
                </a:solidFill>
                <a:effectLst/>
                <a:latin typeface="BMitra"/>
                <a:cs typeface="B Zar" panose="00000400000000000000" pitchFamily="2" charset="-78"/>
              </a:rPr>
              <a:t>از معلّمان </a:t>
            </a:r>
            <a:r>
              <a:rPr lang="fa-IR" b="0" i="0" smtClean="0">
                <a:solidFill>
                  <a:srgbClr val="000000"/>
                </a:solidFill>
                <a:effectLst/>
                <a:latin typeface="BMitra"/>
                <a:cs typeface="B Zar" panose="00000400000000000000" pitchFamily="2" charset="-78"/>
              </a:rPr>
              <a:t>و دانشآموزان بازتوزیع میکند، امّا جنس مشارکت بازنمایی شده در سیاستهاي ابلاغی، برمبناي شرکت بـکردن و سـهیم ودن </a:t>
            </a:r>
            <a:r>
              <a:rPr lang="fa-IR" b="0" i="0" smtClean="0">
                <a:solidFill>
                  <a:srgbClr val="000000"/>
                </a:solidFill>
                <a:effectLst/>
                <a:latin typeface="BMitra"/>
                <a:cs typeface="B Zar" panose="00000400000000000000" pitchFamily="2" charset="-78"/>
              </a:rPr>
              <a:t>در بازتولید </a:t>
            </a:r>
            <a:r>
              <a:rPr lang="fa-IR" b="0" i="0" smtClean="0">
                <a:solidFill>
                  <a:srgbClr val="000000"/>
                </a:solidFill>
                <a:effectLst/>
                <a:latin typeface="BMitra"/>
                <a:cs typeface="B Zar" panose="00000400000000000000" pitchFamily="2" charset="-78"/>
              </a:rPr>
              <a:t>گفتمان سیاسی غالب تعریف شده است.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558279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بنابراین نه تنها سبب بازتوزیع قدرت و پذیرش صداهاي دیگر نیست بلکه در پی جذب و همراهی دیگران در جهت همصدایی است. از این رو، در سیاستهاي ابلاغی، نمیتوان اثري سیستماتیک، یکدسـت و مـؤثر از مشـارکت یافت. چنین امري در مدرسه مشارکت دانشآموزان را به همراهی در برگزاري مراسمها و مناسـک دینـی و ملّـی و تئاترهـا غیرتجربـی و مبتذل تقلیل داده است</a:t>
            </a:r>
            <a:endParaRPr lang="fa-IR">
              <a:cs typeface="B Zar" panose="00000400000000000000" pitchFamily="2" charset="-78"/>
            </a:endParaRPr>
          </a:p>
        </p:txBody>
      </p:sp>
    </p:spTree>
    <p:extLst>
      <p:ext uri="{BB962C8B-B14F-4D97-AF65-F5344CB8AC3E}">
        <p14:creationId xmlns:p14="http://schemas.microsoft.com/office/powerpoint/2010/main" val="37728625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Mitra"/>
                <a:cs typeface="B Zar" panose="00000400000000000000" pitchFamily="2" charset="-78"/>
              </a:rPr>
              <a:t>از سوي دیگر، نظام آموزش و پرورش چه در حوزة سیاستگذاري و چـه در عمـل، بـر خصوصـیسـازي مـدارس، افـزایش </a:t>
            </a:r>
            <a:r>
              <a:rPr lang="fa-IR" b="0" i="0" smtClean="0">
                <a:solidFill>
                  <a:srgbClr val="000000"/>
                </a:solidFill>
                <a:effectLst/>
                <a:latin typeface="BMitra"/>
                <a:cs typeface="B Zar" panose="00000400000000000000" pitchFamily="2" charset="-78"/>
              </a:rPr>
              <a:t>مـدارس غیردولتی </a:t>
            </a:r>
            <a:r>
              <a:rPr lang="fa-IR" b="0" i="0" smtClean="0">
                <a:solidFill>
                  <a:srgbClr val="000000"/>
                </a:solidFill>
                <a:effectLst/>
                <a:latin typeface="BMitra"/>
                <a:cs typeface="B Zar" panose="00000400000000000000" pitchFamily="2" charset="-78"/>
              </a:rPr>
              <a:t>و غیرانتفاعی و کاهش مدارس شبانهروزي که به طور خاص به مناطق محروم اختصاص دارد، دست میزند. چنین امري </a:t>
            </a:r>
            <a:r>
              <a:rPr lang="fa-IR" b="0" i="0" smtClean="0">
                <a:solidFill>
                  <a:srgbClr val="000000"/>
                </a:solidFill>
                <a:effectLst/>
                <a:latin typeface="BMitra"/>
                <a:cs typeface="B Zar" panose="00000400000000000000" pitchFamily="2" charset="-78"/>
              </a:rPr>
              <a:t>گـاهی با </a:t>
            </a:r>
            <a:r>
              <a:rPr lang="fa-IR" b="0" i="0" smtClean="0">
                <a:solidFill>
                  <a:srgbClr val="000000"/>
                </a:solidFill>
                <a:effectLst/>
                <a:latin typeface="BMitra"/>
                <a:cs typeface="B Zar" panose="00000400000000000000" pitchFamily="2" charset="-78"/>
              </a:rPr>
              <a:t>بهانه و با برجستهسازي کسري بودجه آموزش و پرورش و اغلب با یکسان نگریستن به خصوصیسازي و توسعه صورت میگیرد. امّا </a:t>
            </a:r>
            <a:r>
              <a:rPr lang="fa-IR" b="0" i="0" smtClean="0">
                <a:solidFill>
                  <a:srgbClr val="000000"/>
                </a:solidFill>
                <a:effectLst/>
                <a:latin typeface="BMitra"/>
                <a:cs typeface="B Zar" panose="00000400000000000000" pitchFamily="2" charset="-78"/>
              </a:rPr>
              <a:t>در عمل</a:t>
            </a:r>
            <a:r>
              <a:rPr lang="fa-IR" b="0" i="0" smtClean="0">
                <a:solidFill>
                  <a:srgbClr val="000000"/>
                </a:solidFill>
                <a:effectLst/>
                <a:latin typeface="BMitra"/>
                <a:cs typeface="B Zar" panose="00000400000000000000" pitchFamily="2" charset="-78"/>
              </a:rPr>
              <a:t>، نادیدهگیري معیشت معلّمان و فقدان ارتقاي شغلی از یک سو منجر به پولیشدن هر چـه بیشـتر نظـام آموزشـی از طریـق </a:t>
            </a:r>
            <a:r>
              <a:rPr lang="fa-IR" b="0" i="0" smtClean="0">
                <a:solidFill>
                  <a:srgbClr val="000000"/>
                </a:solidFill>
                <a:effectLst/>
                <a:latin typeface="BMitra"/>
                <a:cs typeface="B Zar" panose="00000400000000000000" pitchFamily="2" charset="-78"/>
              </a:rPr>
              <a:t>جـذب معلّمان </a:t>
            </a:r>
            <a:r>
              <a:rPr lang="fa-IR" b="0" i="0" smtClean="0">
                <a:solidFill>
                  <a:srgbClr val="000000"/>
                </a:solidFill>
                <a:effectLst/>
                <a:latin typeface="BMitra"/>
                <a:cs typeface="B Zar" panose="00000400000000000000" pitchFamily="2" charset="-78"/>
              </a:rPr>
              <a:t>به کلاسهاي کنکور و مدارس غیرانتفاعی شده، و از سوي دیگر با </a:t>
            </a:r>
            <a:r>
              <a:rPr lang="fa-IR" b="0" i="0" smtClean="0">
                <a:solidFill>
                  <a:srgbClr val="FF0000"/>
                </a:solidFill>
                <a:effectLst/>
                <a:latin typeface="BMitra"/>
                <a:cs typeface="B Zar" panose="00000400000000000000" pitchFamily="2" charset="-78"/>
              </a:rPr>
              <a:t>جذب معلّمان در جناحها و لابیهاي قدرت، </a:t>
            </a:r>
            <a:r>
              <a:rPr lang="fa-IR" b="0" i="0" smtClean="0">
                <a:solidFill>
                  <a:srgbClr val="000000"/>
                </a:solidFill>
                <a:effectLst/>
                <a:latin typeface="BMitra"/>
                <a:cs typeface="B Zar" panose="00000400000000000000" pitchFamily="2" charset="-78"/>
              </a:rPr>
              <a:t>مسـبب از </a:t>
            </a:r>
            <a:r>
              <a:rPr lang="fa-IR" b="0" i="0" smtClean="0">
                <a:solidFill>
                  <a:srgbClr val="000000"/>
                </a:solidFill>
                <a:effectLst/>
                <a:latin typeface="BMitra"/>
                <a:cs typeface="B Zar" panose="00000400000000000000" pitchFamily="2" charset="-78"/>
              </a:rPr>
              <a:t>دسـت رفتن </a:t>
            </a:r>
            <a:r>
              <a:rPr lang="fa-IR" b="0" i="0" smtClean="0">
                <a:solidFill>
                  <a:srgbClr val="000000"/>
                </a:solidFill>
                <a:effectLst/>
                <a:latin typeface="BMitra"/>
                <a:cs typeface="B Zar" panose="00000400000000000000" pitchFamily="2" charset="-78"/>
              </a:rPr>
              <a:t>همدلی و اعتماد که از شاخصهاي اساسی مشارکتاند شده است. معلّمان از این دو طریق، راه را به سـوي موفّقیـتهـاي شـغلی </a:t>
            </a:r>
            <a:r>
              <a:rPr lang="fa-IR" b="0" i="0" smtClean="0">
                <a:solidFill>
                  <a:srgbClr val="000000"/>
                </a:solidFill>
                <a:effectLst/>
                <a:latin typeface="BMitra"/>
                <a:cs typeface="B Zar" panose="00000400000000000000" pitchFamily="2" charset="-78"/>
              </a:rPr>
              <a:t>و اقتصادي </a:t>
            </a:r>
            <a:r>
              <a:rPr lang="fa-IR" b="0" i="0" smtClean="0">
                <a:solidFill>
                  <a:srgbClr val="000000"/>
                </a:solidFill>
                <a:effectLst/>
                <a:latin typeface="BMitra"/>
                <a:cs typeface="B Zar" panose="00000400000000000000" pitchFamily="2" charset="-78"/>
              </a:rPr>
              <a:t>میانبر میزنند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Connector 3"/>
          <p:cNvSpPr/>
          <p:nvPr/>
        </p:nvSpPr>
        <p:spPr>
          <a:xfrm>
            <a:off x="984738" y="5185239"/>
            <a:ext cx="2293033" cy="112666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دسـت رفتن همدلی و اعتماد</a:t>
            </a:r>
            <a:endParaRPr lang="fa-IR" sz="2000" b="1">
              <a:solidFill>
                <a:srgbClr val="FF0000"/>
              </a:solidFill>
            </a:endParaRPr>
          </a:p>
        </p:txBody>
      </p:sp>
    </p:spTree>
    <p:extLst>
      <p:ext uri="{BB962C8B-B14F-4D97-AF65-F5344CB8AC3E}">
        <p14:creationId xmlns:p14="http://schemas.microsoft.com/office/powerpoint/2010/main" val="28146918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دانشآموزان، با افزایش رقابت ناشی از عینیشدن همین گفتمان، بدون آگاهی نسبی از روابط قدرت، سعی در موفّقیـت تحصـیلی </a:t>
            </a:r>
            <a:r>
              <a:rPr lang="fa-IR" b="0" i="0" smtClean="0">
                <a:solidFill>
                  <a:srgbClr val="000000"/>
                </a:solidFill>
                <a:effectLst/>
                <a:latin typeface="BMitra"/>
                <a:cs typeface="B Zar" panose="00000400000000000000" pitchFamily="2" charset="-78"/>
              </a:rPr>
              <a:t>بـا تکیه </a:t>
            </a:r>
            <a:r>
              <a:rPr lang="fa-IR" b="0" i="0" smtClean="0">
                <a:solidFill>
                  <a:srgbClr val="000000"/>
                </a:solidFill>
                <a:effectLst/>
                <a:latin typeface="BMitra"/>
                <a:cs typeface="B Zar" panose="00000400000000000000" pitchFamily="2" charset="-78"/>
              </a:rPr>
              <a:t>بر تلاش فردي دارند، در حالی که سه عامل مدارس کنکوري، سرمایههاي فرهنگی و اقتصـادي والـدین و دسترسـی بـه منـابع، </a:t>
            </a:r>
            <a:r>
              <a:rPr lang="fa-IR" b="0" i="0" smtClean="0">
                <a:solidFill>
                  <a:srgbClr val="000000"/>
                </a:solidFill>
                <a:effectLst/>
                <a:latin typeface="BMitra"/>
                <a:cs typeface="B Zar" panose="00000400000000000000" pitchFamily="2" charset="-78"/>
              </a:rPr>
              <a:t>در واقع </a:t>
            </a:r>
            <a:r>
              <a:rPr lang="fa-IR" b="0" i="0" smtClean="0">
                <a:solidFill>
                  <a:srgbClr val="000000"/>
                </a:solidFill>
                <a:effectLst/>
                <a:latin typeface="BMitra"/>
                <a:cs typeface="B Zar" panose="00000400000000000000" pitchFamily="2" charset="-78"/>
              </a:rPr>
              <a:t>أت ، ثیر بسیار چشمگیرتري نسبت به تلاش فردي دارند.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927465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با سستشدن هژمونی تفکّر انقلابی، موفّقیت با تعـدیل و ترازکـردن خـود در تطابق با گفتمان انقلابی به خوبی و بیهیچ تعارضی مبدّل به هژمونی غالب مدارس ایرانی شده است. </a:t>
            </a:r>
            <a:r>
              <a:rPr lang="fa-IR">
                <a:solidFill>
                  <a:srgbClr val="FF0000"/>
                </a:solidFill>
                <a:latin typeface="BMitra"/>
                <a:cs typeface="B Zar" panose="00000400000000000000" pitchFamily="2" charset="-78"/>
              </a:rPr>
              <a:t>دگردیسی صورت گرفته و حرکـت از گفتمان انقلابی که در آن ارزشهایی مانند ایثار، نفی فردیت و ارجحیت نظام بر منافع شخصی بـود، بـه سـوي خودپرسـتی، ارجحیـت منافع فردي و اولویتیافتن فردانیت تغییر کرده است. این </a:t>
            </a:r>
            <a:r>
              <a:rPr lang="fa-IR">
                <a:solidFill>
                  <a:srgbClr val="000000"/>
                </a:solidFill>
                <a:latin typeface="BMitra"/>
                <a:cs typeface="B Zar" panose="00000400000000000000" pitchFamily="2" charset="-78"/>
              </a:rPr>
              <a:t>دگردیسی با ساخت فلسفهاي همراه بوده که اساساً به پـذیرش وضـع موجـود و کنارآمدن با آن ممکن است</a:t>
            </a:r>
            <a:endParaRPr lang="fa-IR">
              <a:cs typeface="B Zar" panose="00000400000000000000" pitchFamily="2" charset="-78"/>
            </a:endParaRPr>
          </a:p>
        </p:txBody>
      </p:sp>
    </p:spTree>
    <p:extLst>
      <p:ext uri="{BB962C8B-B14F-4D97-AF65-F5344CB8AC3E}">
        <p14:creationId xmlns:p14="http://schemas.microsoft.com/office/powerpoint/2010/main" val="10503297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گفتمان انقلابی از طریق نفی منافع فرد و قربانیکردن آن براي ساختارها و آرمانها، و گفتمان موفّقیت با برجسـتهسـازي فردانیـت </a:t>
            </a:r>
            <a:r>
              <a:rPr lang="fa-IR" b="0" i="0" smtClean="0">
                <a:solidFill>
                  <a:srgbClr val="000000"/>
                </a:solidFill>
                <a:effectLst/>
                <a:latin typeface="BMitra"/>
                <a:cs typeface="B Zar" panose="00000400000000000000" pitchFamily="2" charset="-78"/>
              </a:rPr>
              <a:t>و منافع </a:t>
            </a:r>
            <a:r>
              <a:rPr lang="fa-IR" b="0" i="0" smtClean="0">
                <a:solidFill>
                  <a:srgbClr val="000000"/>
                </a:solidFill>
                <a:effectLst/>
                <a:latin typeface="BMitra"/>
                <a:cs typeface="B Zar" panose="00000400000000000000" pitchFamily="2" charset="-78"/>
              </a:rPr>
              <a:t>و نادیدهگیري ساختارهاي کلان و نظامهاي قدرت، عملاً در یک راستا یعنی مقاومتنکردن در برابر درت شکل میق گیرند. بـا </a:t>
            </a:r>
            <a:r>
              <a:rPr lang="fa-IR" b="0" i="0" smtClean="0">
                <a:solidFill>
                  <a:srgbClr val="000000"/>
                </a:solidFill>
                <a:effectLst/>
                <a:latin typeface="BMitra"/>
                <a:cs typeface="B Zar" panose="00000400000000000000" pitchFamily="2" charset="-78"/>
              </a:rPr>
              <a:t>ایـن تفاوت </a:t>
            </a:r>
            <a:r>
              <a:rPr lang="fa-IR" b="0" i="0" smtClean="0">
                <a:solidFill>
                  <a:srgbClr val="000000"/>
                </a:solidFill>
                <a:effectLst/>
                <a:latin typeface="BMitra"/>
                <a:cs typeface="B Zar" panose="00000400000000000000" pitchFamily="2" charset="-78"/>
              </a:rPr>
              <a:t>که در گفتمان انقلابی، فرد شیفتۀ قدرت عینی بیرونی است، امّا در گفتمان موفّقیت، فرد چیـزي بـه اسـم فضـا و سـاختار را </a:t>
            </a:r>
            <a:r>
              <a:rPr lang="fa-IR" b="0" i="0" smtClean="0">
                <a:solidFill>
                  <a:srgbClr val="000000"/>
                </a:solidFill>
                <a:effectLst/>
                <a:latin typeface="BMitra"/>
                <a:cs typeface="B Zar" panose="00000400000000000000" pitchFamily="2" charset="-78"/>
              </a:rPr>
              <a:t>درك نمیکند</a:t>
            </a:r>
            <a:r>
              <a:rPr lang="fa-IR" b="0" i="0" smtClean="0">
                <a:solidFill>
                  <a:srgbClr val="000000"/>
                </a:solidFill>
                <a:effectLst/>
                <a:latin typeface="BMitra"/>
                <a:cs typeface="B Zar" panose="00000400000000000000" pitchFamily="2" charset="-78"/>
              </a:rPr>
              <a:t>، و از این جهت نسبت به آن بیتفاوت است و همین امر، هرگونه امکان مقاومت را سلب میکند.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smtClean="0">
              <a:cs typeface="B Zar" panose="00000400000000000000" pitchFamily="2" charset="-78"/>
            </a:endParaRPr>
          </a:p>
          <a:p>
            <a:pPr algn="just"/>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40485483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مدرسه امتداد امر بیرونی اسـت، واسطهاي است که همهچیز در آن تشدید، تأیید و تکرار میشود. دانشآموزانی که سرمایههاي فرهنگی، اقتصادي بـالاتري دارنـد و زبـان آنها به واسطۀ </a:t>
            </a:r>
            <a:r>
              <a:rPr lang="fa-IR">
                <a:solidFill>
                  <a:srgbClr val="000000"/>
                </a:solidFill>
                <a:latin typeface="BMitra"/>
                <a:cs typeface="B Zar" panose="00000400000000000000" pitchFamily="2" charset="-78"/>
              </a:rPr>
              <a:t>همین </a:t>
            </a:r>
            <a:r>
              <a:rPr lang="fa-IR" smtClean="0">
                <a:solidFill>
                  <a:srgbClr val="000000"/>
                </a:solidFill>
                <a:latin typeface="BMitra"/>
                <a:cs typeface="B Zar" panose="00000400000000000000" pitchFamily="2" charset="-78"/>
              </a:rPr>
              <a:t>سرمایه    ها </a:t>
            </a:r>
            <a:r>
              <a:rPr lang="fa-IR">
                <a:solidFill>
                  <a:srgbClr val="000000"/>
                </a:solidFill>
                <a:latin typeface="BMitra"/>
                <a:cs typeface="B Zar" panose="00000400000000000000" pitchFamily="2" charset="-78"/>
              </a:rPr>
              <a:t>براي حضور در کلاسها مستدلتر </a:t>
            </a:r>
            <a:r>
              <a:rPr lang="fa-IR">
                <a:solidFill>
                  <a:srgbClr val="000000"/>
                </a:solidFill>
                <a:latin typeface="BMitra"/>
                <a:cs typeface="B Zar" panose="00000400000000000000" pitchFamily="2" charset="-78"/>
              </a:rPr>
              <a:t>و </a:t>
            </a:r>
            <a:r>
              <a:rPr lang="fa-IR" smtClean="0">
                <a:solidFill>
                  <a:srgbClr val="000000"/>
                </a:solidFill>
                <a:latin typeface="BMitra"/>
                <a:cs typeface="B Zar" panose="00000400000000000000" pitchFamily="2" charset="-78"/>
              </a:rPr>
              <a:t>گسترش یافتهتر </a:t>
            </a:r>
            <a:r>
              <a:rPr lang="fa-IR">
                <a:solidFill>
                  <a:srgbClr val="000000"/>
                </a:solidFill>
                <a:latin typeface="BMitra"/>
                <a:cs typeface="B Zar" panose="00000400000000000000" pitchFamily="2" charset="-78"/>
              </a:rPr>
              <a:t>است، با استفاده از منابع موجود و مدارس بـه شـدّت پرهزینۀ کنکوري، شانس بسیار بالاتري براي موفّقیت در دل گفتمان موفّقیت به دست میآورند</a:t>
            </a:r>
            <a:endParaRPr lang="fa-IR">
              <a:cs typeface="B Zar" panose="00000400000000000000" pitchFamily="2" charset="-78"/>
            </a:endParaRPr>
          </a:p>
        </p:txBody>
      </p:sp>
    </p:spTree>
    <p:extLst>
      <p:ext uri="{BB962C8B-B14F-4D97-AF65-F5344CB8AC3E}">
        <p14:creationId xmlns:p14="http://schemas.microsoft.com/office/powerpoint/2010/main" val="40462940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Mitra"/>
                <a:cs typeface="B Zar" panose="00000400000000000000" pitchFamily="2" charset="-78"/>
              </a:rPr>
              <a:t>فضایی که ماحصل این روابط به شدّت فردي و عقلانی شده است قویاً غیرمشارکتی است و به تمرکز گستردهتر و پیچیـدهتـر </a:t>
            </a:r>
            <a:r>
              <a:rPr lang="fa-IR" b="0" i="0" smtClean="0">
                <a:solidFill>
                  <a:srgbClr val="000000"/>
                </a:solidFill>
                <a:effectLst/>
                <a:latin typeface="BMitra"/>
                <a:cs typeface="B Zar" panose="00000400000000000000" pitchFamily="2" charset="-78"/>
              </a:rPr>
              <a:t>قـدرت منجر </a:t>
            </a:r>
            <a:r>
              <a:rPr lang="fa-IR" b="0" i="0" smtClean="0">
                <a:solidFill>
                  <a:srgbClr val="000000"/>
                </a:solidFill>
                <a:effectLst/>
                <a:latin typeface="BMitra"/>
                <a:cs typeface="B Zar" panose="00000400000000000000" pitchFamily="2" charset="-78"/>
              </a:rPr>
              <a:t>شده </a:t>
            </a:r>
            <a:r>
              <a:rPr lang="fa-IR">
                <a:solidFill>
                  <a:srgbClr val="000000"/>
                </a:solidFill>
                <a:latin typeface="BMitra"/>
                <a:cs typeface="B Zar" panose="00000400000000000000" pitchFamily="2" charset="-78"/>
              </a:rPr>
              <a:t>ا</a:t>
            </a:r>
            <a:r>
              <a:rPr lang="fa-IR" b="0" i="0" smtClean="0">
                <a:solidFill>
                  <a:srgbClr val="000000"/>
                </a:solidFill>
                <a:effectLst/>
                <a:latin typeface="BMitra"/>
                <a:cs typeface="B Zar" panose="00000400000000000000" pitchFamily="2" charset="-78"/>
              </a:rPr>
              <a:t>ست</a:t>
            </a:r>
            <a:r>
              <a:rPr lang="fa-IR" b="0" i="0" smtClean="0">
                <a:solidFill>
                  <a:srgbClr val="000000"/>
                </a:solidFill>
                <a:effectLst/>
                <a:latin typeface="BMitra"/>
                <a:cs typeface="B Zar" panose="00000400000000000000" pitchFamily="2" charset="-78"/>
              </a:rPr>
              <a:t>. نسبت به گفتمان انقلابی، گفتمان موفّقیت بنا بر ذات ضدجمعگرایش، اندك فضاهاي مشارکتی گفتمان پیشین را نیز </a:t>
            </a:r>
            <a:r>
              <a:rPr lang="fa-IR" b="0" i="0" smtClean="0">
                <a:solidFill>
                  <a:srgbClr val="000000"/>
                </a:solidFill>
                <a:effectLst/>
                <a:latin typeface="BMitra"/>
                <a:cs typeface="B Zar" panose="00000400000000000000" pitchFamily="2" charset="-78"/>
              </a:rPr>
              <a:t>به محاق </a:t>
            </a:r>
            <a:r>
              <a:rPr lang="fa-IR" b="0" i="0" smtClean="0">
                <a:solidFill>
                  <a:srgbClr val="000000"/>
                </a:solidFill>
                <a:effectLst/>
                <a:latin typeface="BMitra"/>
                <a:cs typeface="B Zar" panose="00000400000000000000" pitchFamily="2" charset="-78"/>
              </a:rPr>
              <a:t>برده و همه چیز را به حد اعلاي ناهمدلی سوق داده است.</a:t>
            </a:r>
            <a:r>
              <a:rPr lang="fa-IR" b="0" i="0" smtClean="0">
                <a:solidFill>
                  <a:srgbClr val="FF0000"/>
                </a:solidFill>
                <a:effectLst/>
                <a:latin typeface="BMitra"/>
                <a:cs typeface="B Zar" panose="00000400000000000000" pitchFamily="2" charset="-78"/>
              </a:rPr>
              <a:t> فضاي مدرسـه بـا همـۀ شـاخصهـایش کـه هرگـز جـدا از هـم </a:t>
            </a:r>
            <a:r>
              <a:rPr lang="fa-IR" b="0" i="0" smtClean="0">
                <a:solidFill>
                  <a:srgbClr val="FF0000"/>
                </a:solidFill>
                <a:effectLst/>
                <a:latin typeface="BMitra"/>
                <a:cs typeface="B Zar" panose="00000400000000000000" pitchFamily="2" charset="-78"/>
              </a:rPr>
              <a:t>درك نمیشوند</a:t>
            </a:r>
            <a:r>
              <a:rPr lang="fa-IR" b="0" i="0" smtClean="0">
                <a:solidFill>
                  <a:srgbClr val="000000"/>
                </a:solidFill>
                <a:effectLst/>
                <a:latin typeface="BMitra"/>
                <a:cs typeface="B Zar" panose="00000400000000000000" pitchFamily="2" charset="-78"/>
              </a:rPr>
              <a:t>، از قبیل بخشنامهها، قوانین، برنامهها، آموزگاران، معلّمان، </a:t>
            </a:r>
            <a:r>
              <a:rPr lang="fa-IR" b="0" i="0" smtClean="0">
                <a:solidFill>
                  <a:srgbClr val="000000"/>
                </a:solidFill>
                <a:effectLst/>
                <a:latin typeface="BMitra"/>
                <a:cs typeface="B Zar" panose="00000400000000000000" pitchFamily="2" charset="-78"/>
              </a:rPr>
              <a:t>فضاي کالبدي</a:t>
            </a:r>
            <a:r>
              <a:rPr lang="fa-IR" b="0" i="0" smtClean="0">
                <a:solidFill>
                  <a:srgbClr val="000000"/>
                </a:solidFill>
                <a:effectLst/>
                <a:latin typeface="BMitra"/>
                <a:cs typeface="B Zar" panose="00000400000000000000" pitchFamily="2" charset="-78"/>
              </a:rPr>
              <a:t>، چیـدمان حجـمهـا، زمـان مدرسـه، و حتـی </a:t>
            </a:r>
            <a:r>
              <a:rPr lang="fa-IR" b="0" i="0" smtClean="0">
                <a:solidFill>
                  <a:srgbClr val="000000"/>
                </a:solidFill>
                <a:effectLst/>
                <a:latin typeface="BMitra"/>
                <a:cs typeface="B Zar" panose="00000400000000000000" pitchFamily="2" charset="-78"/>
              </a:rPr>
              <a:t>فضـاي رسانهاي </a:t>
            </a:r>
            <a:r>
              <a:rPr lang="fa-IR" b="0" i="0" smtClean="0">
                <a:solidFill>
                  <a:srgbClr val="000000"/>
                </a:solidFill>
                <a:effectLst/>
                <a:latin typeface="BMitra"/>
                <a:cs typeface="B Zar" panose="00000400000000000000" pitchFamily="2" charset="-78"/>
              </a:rPr>
              <a:t>اعم از فضاي مجازي و رسمی، همه و همه در راستاي فضاي غیرمشارکتی و فردانیت و عقلانیت ابزاري گام برمیدارند و از </a:t>
            </a:r>
            <a:r>
              <a:rPr lang="fa-IR" b="0" i="0" smtClean="0">
                <a:solidFill>
                  <a:srgbClr val="000000"/>
                </a:solidFill>
                <a:effectLst/>
                <a:latin typeface="BMitra"/>
                <a:cs typeface="B Zar" panose="00000400000000000000" pitchFamily="2" charset="-78"/>
              </a:rPr>
              <a:t>این جهت</a:t>
            </a:r>
            <a:r>
              <a:rPr lang="fa-IR" b="0" i="0" smtClean="0">
                <a:solidFill>
                  <a:srgbClr val="000000"/>
                </a:solidFill>
                <a:effectLst/>
                <a:latin typeface="BMitra"/>
                <a:cs typeface="B Zar" panose="00000400000000000000" pitchFamily="2" charset="-78"/>
              </a:rPr>
              <a:t>، اساساً مشارکت فاقد موضوعیت براي سوژة غیرمشارکتی میگردد. بنابراین نوع مشارکتی که مدارس تعریـف مـیکننـد، </a:t>
            </a:r>
            <a:r>
              <a:rPr lang="fa-IR" b="0" i="0" smtClean="0">
                <a:solidFill>
                  <a:srgbClr val="000000"/>
                </a:solidFill>
                <a:effectLst/>
                <a:latin typeface="BMitra"/>
                <a:cs typeface="B Zar" panose="00000400000000000000" pitchFamily="2" charset="-78"/>
              </a:rPr>
              <a:t>مشـارکت صوري </a:t>
            </a:r>
            <a:r>
              <a:rPr lang="fa-IR" b="0" i="0" smtClean="0">
                <a:solidFill>
                  <a:srgbClr val="000000"/>
                </a:solidFill>
                <a:effectLst/>
                <a:latin typeface="BMitra"/>
                <a:cs typeface="B Zar" panose="00000400000000000000" pitchFamily="2" charset="-78"/>
              </a:rPr>
              <a:t>و غیر ؤم ثر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8170503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در نظم موجود، مشارکت تنها زمانی معنا پیدا میکند که در راستاي منافع فردي قرار گیرد. در غیر این صورت، فاقد معناست و </a:t>
            </a:r>
            <a:r>
              <a:rPr lang="fa-IR" b="0" i="0" smtClean="0">
                <a:solidFill>
                  <a:srgbClr val="000000"/>
                </a:solidFill>
                <a:effectLst/>
                <a:latin typeface="BMitra"/>
                <a:cs typeface="B Zar" panose="00000400000000000000" pitchFamily="2" charset="-78"/>
              </a:rPr>
              <a:t>سـوژة شکل </a:t>
            </a:r>
            <a:r>
              <a:rPr lang="fa-IR" b="0" i="0" smtClean="0">
                <a:solidFill>
                  <a:srgbClr val="000000"/>
                </a:solidFill>
                <a:effectLst/>
                <a:latin typeface="BMitra"/>
                <a:cs typeface="B Zar" panose="00000400000000000000" pitchFamily="2" charset="-78"/>
              </a:rPr>
              <a:t>گرفته در مدارس، سوژة غیرمشارکتی، و منفعتطلب خواهد بود که جز در مواردي، در قالـب حصـول بـه موفّقیـت خـود را </a:t>
            </a:r>
            <a:r>
              <a:rPr lang="fa-IR" b="0" i="0" smtClean="0">
                <a:solidFill>
                  <a:srgbClr val="000000"/>
                </a:solidFill>
                <a:effectLst/>
                <a:latin typeface="BMitra"/>
                <a:cs typeface="B Zar" panose="00000400000000000000" pitchFamily="2" charset="-78"/>
              </a:rPr>
              <a:t>تعریـف میکند</a:t>
            </a:r>
            <a:r>
              <a:rPr lang="fa-IR" b="0" i="0" smtClean="0">
                <a:solidFill>
                  <a:srgbClr val="000000"/>
                </a:solidFill>
                <a:effectLst/>
                <a:latin typeface="BMitra"/>
                <a:cs typeface="B Zar" panose="00000400000000000000" pitchFamily="2" charset="-78"/>
              </a:rPr>
              <a:t>. مشارکتهاي جسته گریخته درون مدارس، صرفاً محدود به زمانها و مکانهایی است که سایههاي حصـول موفّقیـت </a:t>
            </a:r>
            <a:r>
              <a:rPr lang="fa-IR" b="0" i="0" smtClean="0">
                <a:solidFill>
                  <a:srgbClr val="000000"/>
                </a:solidFill>
                <a:effectLst/>
                <a:latin typeface="BMitra"/>
                <a:cs typeface="B Zar" panose="00000400000000000000" pitchFamily="2" charset="-78"/>
              </a:rPr>
              <a:t>ناپیـداتـر میشوند</a:t>
            </a:r>
            <a:r>
              <a:rPr lang="fa-IR" b="0" i="0" smtClean="0">
                <a:solidFill>
                  <a:srgbClr val="000000"/>
                </a:solidFill>
                <a:effectLst/>
                <a:latin typeface="BMitra"/>
                <a:cs typeface="B Zar" panose="00000400000000000000" pitchFamily="2" charset="-78"/>
              </a:rPr>
              <a:t>، که نمونۀ آن زنگ ورزش و زنگهاي تفریح میباشد؛ مقاومتی که صرفاً از جهت عدم همراهی حـائز اهمیـت اسـت نـه از </a:t>
            </a:r>
            <a:r>
              <a:rPr lang="fa-IR" b="0" i="0" smtClean="0">
                <a:solidFill>
                  <a:srgbClr val="000000"/>
                </a:solidFill>
                <a:effectLst/>
                <a:latin typeface="BMitra"/>
                <a:cs typeface="B Zar" panose="00000400000000000000" pitchFamily="2" charset="-78"/>
              </a:rPr>
              <a:t>نظـر آگاهیبخشی</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702191" y="4839286"/>
            <a:ext cx="1322363" cy="133643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000000"/>
                </a:solidFill>
                <a:latin typeface="BMitra"/>
                <a:cs typeface="B Zar" panose="00000400000000000000" pitchFamily="2" charset="-78"/>
              </a:rPr>
              <a:t> </a:t>
            </a:r>
            <a:r>
              <a:rPr lang="fa-IR" sz="2000">
                <a:solidFill>
                  <a:srgbClr val="FF0000"/>
                </a:solidFill>
                <a:latin typeface="BMitra"/>
                <a:cs typeface="B Zar" panose="00000400000000000000" pitchFamily="2" charset="-78"/>
              </a:rPr>
              <a:t>عدم همراهی </a:t>
            </a:r>
            <a:endParaRPr lang="fa-IR">
              <a:solidFill>
                <a:srgbClr val="FF0000"/>
              </a:solidFill>
            </a:endParaRPr>
          </a:p>
        </p:txBody>
      </p:sp>
    </p:spTree>
    <p:extLst>
      <p:ext uri="{BB962C8B-B14F-4D97-AF65-F5344CB8AC3E}">
        <p14:creationId xmlns:p14="http://schemas.microsoft.com/office/powerpoint/2010/main" val="3888125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 از چنین منظري بر مقوله مشارکت اجتماعی نظر افکنیم، در مییابیم که مطالعه و بررسی سوژههاي انسانی و شیوههاي </a:t>
            </a:r>
            <a:r>
              <a:rPr lang="fa-IR" smtClean="0">
                <a:cs typeface="B Zar" panose="00000400000000000000" pitchFamily="2" charset="-78"/>
              </a:rPr>
              <a:t>برساخت سوژگی </a:t>
            </a:r>
            <a:r>
              <a:rPr lang="fa-IR" smtClean="0">
                <a:cs typeface="B Zar" panose="00000400000000000000" pitchFamily="2" charset="-78"/>
              </a:rPr>
              <a:t>در مدارس، یکی از راههاي مناسب کسب شناخت پیرامون مقوله مشـارکت اجتمـاعی خواهـد بـود. یعنـی بررسـی نحـوه </a:t>
            </a:r>
            <a:r>
              <a:rPr lang="fa-IR" smtClean="0">
                <a:cs typeface="B Zar" panose="00000400000000000000" pitchFamily="2" charset="-78"/>
              </a:rPr>
              <a:t>تربیـت انسانهایی </a:t>
            </a:r>
            <a:r>
              <a:rPr lang="fa-IR" smtClean="0">
                <a:cs typeface="B Zar" panose="00000400000000000000" pitchFamily="2" charset="-78"/>
              </a:rPr>
              <a:t>که در آینده، نقشها و مسئولیتهاي اجتماعی گوناگون را عهدهدار خواهند بود، نقشها و مسئولیتهایی کـه بسـیاري از </a:t>
            </a:r>
            <a:r>
              <a:rPr lang="fa-IR" smtClean="0">
                <a:cs typeface="B Zar" panose="00000400000000000000" pitchFamily="2" charset="-78"/>
              </a:rPr>
              <a:t>آنهـا مشارکتمحورند</a:t>
            </a:r>
            <a:r>
              <a:rPr lang="fa-IR" smtClean="0">
                <a:cs typeface="B Zar" panose="00000400000000000000" pitchFamily="2" charset="-78"/>
              </a:rPr>
              <a:t>. این که در فرایند برساخت سوژگی، مدارس ما کنشگران فعال یا مشارکتجو تربیت میکنند و یا انسانهایی منفعل </a:t>
            </a:r>
            <a:r>
              <a:rPr lang="fa-IR" smtClean="0">
                <a:cs typeface="B Zar" panose="00000400000000000000" pitchFamily="2" charset="-78"/>
              </a:rPr>
              <a:t>کـه از </a:t>
            </a:r>
            <a:r>
              <a:rPr lang="fa-IR" smtClean="0">
                <a:cs typeface="B Zar" panose="00000400000000000000" pitchFamily="2" charset="-78"/>
              </a:rPr>
              <a:t>مشارکت اجتماعی پرهیز دارند، دغدغه اصلی این پژوهش است. پژوهشهایی از این دست در نوع خود مقـدّماتی بـراي برنامـهریزي </a:t>
            </a:r>
            <a:r>
              <a:rPr lang="fa-IR" smtClean="0">
                <a:cs typeface="B Zar" panose="00000400000000000000" pitchFamily="2" charset="-78"/>
              </a:rPr>
              <a:t>و سیاستگذاري </a:t>
            </a:r>
            <a:r>
              <a:rPr lang="fa-IR" smtClean="0">
                <a:cs typeface="B Zar" panose="00000400000000000000" pitchFamily="2" charset="-78"/>
              </a:rPr>
              <a:t>فراهم </a:t>
            </a:r>
            <a:r>
              <a:rPr lang="fa-IR" smtClean="0">
                <a:cs typeface="B Zar" panose="00000400000000000000" pitchFamily="2" charset="-78"/>
              </a:rPr>
              <a:t>میآورند</a:t>
            </a:r>
          </a:p>
          <a:p>
            <a:pPr algn="just"/>
            <a:endParaRPr lang="fa-IR">
              <a:cs typeface="B Zar" panose="00000400000000000000" pitchFamily="2" charset="-78"/>
            </a:endParaRPr>
          </a:p>
        </p:txBody>
      </p:sp>
      <p:sp>
        <p:nvSpPr>
          <p:cNvPr id="4" name="Flowchart: Process 3"/>
          <p:cNvSpPr/>
          <p:nvPr/>
        </p:nvSpPr>
        <p:spPr>
          <a:xfrm>
            <a:off x="1336431" y="4937760"/>
            <a:ext cx="3221501"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فرایند </a:t>
            </a:r>
            <a:r>
              <a:rPr lang="fa-IR" sz="2000" b="1">
                <a:solidFill>
                  <a:srgbClr val="FF0000"/>
                </a:solidFill>
                <a:cs typeface="B Zar" panose="00000400000000000000" pitchFamily="2" charset="-78"/>
              </a:rPr>
              <a:t>برساخت </a:t>
            </a:r>
            <a:r>
              <a:rPr lang="fa-IR" sz="2000" b="1" smtClean="0">
                <a:solidFill>
                  <a:srgbClr val="FF0000"/>
                </a:solidFill>
                <a:cs typeface="B Zar" panose="00000400000000000000" pitchFamily="2" charset="-78"/>
              </a:rPr>
              <a:t>سوژگی</a:t>
            </a:r>
            <a:endParaRPr lang="fa-IR" sz="2000" b="1">
              <a:solidFill>
                <a:srgbClr val="FF0000"/>
              </a:solidFill>
            </a:endParaRPr>
          </a:p>
        </p:txBody>
      </p:sp>
    </p:spTree>
    <p:extLst>
      <p:ext uri="{BB962C8B-B14F-4D97-AF65-F5344CB8AC3E}">
        <p14:creationId xmlns:p14="http://schemas.microsoft.com/office/powerpoint/2010/main" val="331339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بر پایۀ شناخت حاصل از این چنین پژوهشهایی میتوان به درون و اذهان سوژههاي انسانی، به مثابه فاعلان شناسایی پی برد، </a:t>
            </a:r>
            <a:r>
              <a:rPr lang="fa-IR" smtClean="0">
                <a:cs typeface="B Zar" panose="00000400000000000000" pitchFamily="2" charset="-78"/>
              </a:rPr>
              <a:t>یعنی همان </a:t>
            </a:r>
            <a:r>
              <a:rPr lang="fa-IR" smtClean="0">
                <a:cs typeface="B Zar" panose="00000400000000000000" pitchFamily="2" charset="-78"/>
              </a:rPr>
              <a:t>چیزي که محصول فرایند اجتماعیشدن است. چنین شناختی در کنار مطالعه و بررسی ابژههاي اجتماعی تکمیل میشود، ولی </a:t>
            </a:r>
            <a:r>
              <a:rPr lang="fa-IR" smtClean="0">
                <a:cs typeface="B Zar" panose="00000400000000000000" pitchFamily="2" charset="-78"/>
              </a:rPr>
              <a:t>ایـن پژوهش </a:t>
            </a:r>
            <a:r>
              <a:rPr lang="fa-IR" smtClean="0">
                <a:cs typeface="B Zar" panose="00000400000000000000" pitchFamily="2" charset="-78"/>
              </a:rPr>
              <a:t>به واسطه محدودیتها و مقتضیاتش صرفاً بر سوژه و برساخت سوژگی متمرکز خواهد بود و </a:t>
            </a:r>
            <a:r>
              <a:rPr lang="fa-IR" smtClean="0">
                <a:solidFill>
                  <a:srgbClr val="FF0000"/>
                </a:solidFill>
                <a:cs typeface="B Zar" panose="00000400000000000000" pitchFamily="2" charset="-78"/>
              </a:rPr>
              <a:t>پرسشهایی</a:t>
            </a:r>
            <a:r>
              <a:rPr lang="fa-IR" smtClean="0">
                <a:cs typeface="B Zar" panose="00000400000000000000" pitchFamily="2" charset="-78"/>
              </a:rPr>
              <a:t> از این دست را </a:t>
            </a:r>
            <a:r>
              <a:rPr lang="fa-IR" smtClean="0">
                <a:cs typeface="B Zar" panose="00000400000000000000" pitchFamily="2" charset="-78"/>
              </a:rPr>
              <a:t>پـیشرو قرار </a:t>
            </a:r>
            <a:r>
              <a:rPr lang="fa-IR" smtClean="0">
                <a:cs typeface="B Zar" panose="00000400000000000000" pitchFamily="2" charset="-78"/>
              </a:rPr>
              <a:t>خواهد داد که: </a:t>
            </a:r>
            <a:endParaRPr lang="fa-IR" smtClean="0">
              <a:cs typeface="B Zar" panose="00000400000000000000" pitchFamily="2" charset="-78"/>
            </a:endParaRPr>
          </a:p>
          <a:p>
            <a:pPr algn="just"/>
            <a:r>
              <a:rPr lang="fa-IR" smtClean="0">
                <a:cs typeface="B Zar" panose="00000400000000000000" pitchFamily="2" charset="-78"/>
              </a:rPr>
              <a:t>در </a:t>
            </a:r>
            <a:r>
              <a:rPr lang="fa-IR" smtClean="0">
                <a:cs typeface="B Zar" panose="00000400000000000000" pitchFamily="2" charset="-78"/>
              </a:rPr>
              <a:t>برساخت سوژگی دانشآموزان مدارس، چه سطحی از مشارکت اجتماعی و حتی چه تعریفی از آن نهادینه میشـود؟</a:t>
            </a:r>
          </a:p>
          <a:p>
            <a:pPr algn="just"/>
            <a:r>
              <a:rPr lang="fa-IR" smtClean="0">
                <a:cs typeface="B Zar" panose="00000400000000000000" pitchFamily="2" charset="-78"/>
              </a:rPr>
              <a:t>مدرسه به عنوان یکی از عناصر سازنده سوژه انسانی، اخلاق و رفتار مشـارکتجویانه را چگونـه در نـزد دانشآمـوزان پـرورش میدهـد؟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96973" y="5510713"/>
            <a:ext cx="902165" cy="964527"/>
          </a:xfrm>
          <a:prstGeom prst="rect">
            <a:avLst/>
          </a:prstGeom>
        </p:spPr>
      </p:pic>
    </p:spTree>
    <p:extLst>
      <p:ext uri="{BB962C8B-B14F-4D97-AF65-F5344CB8AC3E}">
        <p14:creationId xmlns:p14="http://schemas.microsoft.com/office/powerpoint/2010/main" val="332062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متأسفانه، بررسیهایی که تا کنون صورت پذیرفته، صرفاً در حد گمانهزنی است و تا کنون پژوهش مستقلی در باب مسأله مطرح شده </a:t>
            </a:r>
            <a:r>
              <a:rPr lang="fa-IR" b="0" i="0" smtClean="0">
                <a:solidFill>
                  <a:srgbClr val="000000"/>
                </a:solidFill>
                <a:effectLst/>
                <a:latin typeface="BMitra"/>
                <a:cs typeface="B Zar" panose="00000400000000000000" pitchFamily="2" charset="-78"/>
              </a:rPr>
              <a:t>بـه انجام </a:t>
            </a:r>
            <a:r>
              <a:rPr lang="fa-IR" b="0" i="0" smtClean="0">
                <a:solidFill>
                  <a:srgbClr val="000000"/>
                </a:solidFill>
                <a:effectLst/>
                <a:latin typeface="BMitra"/>
                <a:cs typeface="B Zar" panose="00000400000000000000" pitchFamily="2" charset="-78"/>
              </a:rPr>
              <a:t>نرسیده است. حال آن که در اهمیت این شناخت جاي تردیدي نیست و این که چنین شـناختی از ملزومـات اساسـی </a:t>
            </a:r>
            <a:r>
              <a:rPr lang="fa-IR" b="0" i="0" smtClean="0">
                <a:solidFill>
                  <a:srgbClr val="000000"/>
                </a:solidFill>
                <a:effectLst/>
                <a:latin typeface="BMitra"/>
                <a:cs typeface="B Zar" panose="00000400000000000000" pitchFamily="2" charset="-78"/>
              </a:rPr>
              <a:t>برنامـه ریزي و سیاستگذاري </a:t>
            </a:r>
            <a:r>
              <a:rPr lang="fa-IR" b="0" i="0" smtClean="0">
                <a:solidFill>
                  <a:srgbClr val="000000"/>
                </a:solidFill>
                <a:effectLst/>
                <a:latin typeface="BMitra"/>
                <a:cs typeface="B Zar" panose="00000400000000000000" pitchFamily="2" charset="-78"/>
              </a:rPr>
              <a:t>معطوف به توسعه و رفاه اجتماعی است</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731520" y="4149969"/>
            <a:ext cx="3657600" cy="160371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latin typeface="BMitra"/>
                <a:cs typeface="B Zar" panose="00000400000000000000" pitchFamily="2" charset="-78"/>
              </a:rPr>
              <a:t>شـناخت </a:t>
            </a:r>
            <a:r>
              <a:rPr lang="fa-IR" sz="2000" b="1">
                <a:solidFill>
                  <a:srgbClr val="FF0000"/>
                </a:solidFill>
                <a:latin typeface="BMitra"/>
                <a:cs typeface="B Zar" panose="00000400000000000000" pitchFamily="2" charset="-78"/>
              </a:rPr>
              <a:t>از ملزومـات اساسـی برنامـه ریزي و سیاستگذاري</a:t>
            </a:r>
            <a:endParaRPr lang="fa-IR" sz="2000" b="1">
              <a:solidFill>
                <a:srgbClr val="FF0000"/>
              </a:solidFill>
            </a:endParaRPr>
          </a:p>
        </p:txBody>
      </p:sp>
    </p:spTree>
    <p:extLst>
      <p:ext uri="{BB962C8B-B14F-4D97-AF65-F5344CB8AC3E}">
        <p14:creationId xmlns:p14="http://schemas.microsoft.com/office/powerpoint/2010/main" val="273931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i="0" smtClean="0">
                <a:solidFill>
                  <a:srgbClr val="FF0000"/>
                </a:solidFill>
                <a:effectLst/>
                <a:latin typeface="BMitraBold"/>
                <a:cs typeface="B Zar" panose="00000400000000000000" pitchFamily="2" charset="-78"/>
              </a:rPr>
              <a:t>برساخت اجتماعی</a:t>
            </a:r>
            <a:r>
              <a:rPr lang="fa-IR" b="1" i="0" smtClean="0">
                <a:solidFill>
                  <a:srgbClr val="000000"/>
                </a:solidFill>
                <a:effectLst/>
                <a:latin typeface="BMitraBold"/>
                <a:cs typeface="B Zar" panose="00000400000000000000" pitchFamily="2" charset="-78"/>
              </a:rPr>
              <a:t>: </a:t>
            </a:r>
            <a:r>
              <a:rPr lang="fa-IR" b="0" i="0" smtClean="0">
                <a:solidFill>
                  <a:srgbClr val="000000"/>
                </a:solidFill>
                <a:effectLst/>
                <a:latin typeface="BMitra"/>
                <a:cs typeface="B Zar" panose="00000400000000000000" pitchFamily="2" charset="-78"/>
              </a:rPr>
              <a:t>رویکرد برساختگرایانه به مسائل اجتماعی آن »رویکردي است که ما را به اندیشیدن به جهان </a:t>
            </a:r>
            <a:r>
              <a:rPr lang="fa-IR" b="0" i="0" smtClean="0">
                <a:solidFill>
                  <a:srgbClr val="000000"/>
                </a:solidFill>
                <a:effectLst/>
                <a:latin typeface="BMitra"/>
                <a:cs typeface="B Zar" panose="00000400000000000000" pitchFamily="2" charset="-78"/>
              </a:rPr>
              <a:t>اطرافمان وا </a:t>
            </a:r>
            <a:r>
              <a:rPr lang="fa-IR" b="0" i="0" smtClean="0">
                <a:solidFill>
                  <a:srgbClr val="000000"/>
                </a:solidFill>
                <a:effectLst/>
                <a:latin typeface="BMitra"/>
                <a:cs typeface="B Zar" panose="00000400000000000000" pitchFamily="2" charset="-78"/>
              </a:rPr>
              <a:t>میدارد یعنی جهانی که انسانها معانی آن را ایجاد و حفظ کرده و تغییر دادهاند </a:t>
            </a:r>
            <a:r>
              <a:rPr lang="fa-IR" b="0" i="0" smtClean="0">
                <a:solidFill>
                  <a:srgbClr val="000000"/>
                </a:solidFill>
                <a:effectLst/>
                <a:latin typeface="BMitra"/>
                <a:cs typeface="B Zar" panose="00000400000000000000" pitchFamily="2" charset="-78"/>
              </a:rPr>
              <a:t>« (لوزیک .272 </a:t>
            </a:r>
            <a:r>
              <a:rPr lang="fa-IR" b="0" i="0" smtClean="0">
                <a:solidFill>
                  <a:srgbClr val="000000"/>
                </a:solidFill>
                <a:effectLst/>
                <a:latin typeface="BMitra"/>
                <a:cs typeface="B Zar" panose="00000400000000000000" pitchFamily="2" charset="-78"/>
              </a:rPr>
              <a:t>:</a:t>
            </a:r>
            <a:r>
              <a:rPr lang="fa-IR" b="0" i="0" smtClean="0">
                <a:solidFill>
                  <a:srgbClr val="000000"/>
                </a:solidFill>
                <a:effectLst/>
                <a:latin typeface="BMitra"/>
                <a:cs typeface="B Zar" panose="00000400000000000000" pitchFamily="2" charset="-78"/>
              </a:rPr>
              <a:t>1391) </a:t>
            </a:r>
            <a:r>
              <a:rPr lang="fa-IR" b="0" i="0" smtClean="0">
                <a:solidFill>
                  <a:srgbClr val="000000"/>
                </a:solidFill>
                <a:effectLst/>
                <a:latin typeface="BMitra"/>
                <a:cs typeface="B Zar" panose="00000400000000000000" pitchFamily="2" charset="-78"/>
              </a:rPr>
              <a:t>، </a:t>
            </a:r>
            <a:r>
              <a:rPr lang="fa-IR" sz="1400" b="0" i="0" smtClean="0">
                <a:solidFill>
                  <a:srgbClr val="000000"/>
                </a:solidFill>
                <a:effectLst/>
                <a:latin typeface="BMitra"/>
                <a:cs typeface="B Zar" panose="00000400000000000000" pitchFamily="2" charset="-78"/>
              </a:rPr>
              <a:t>1</a:t>
            </a:r>
            <a:r>
              <a:rPr lang="fa-IR" b="0" i="0" smtClean="0">
                <a:solidFill>
                  <a:srgbClr val="000000"/>
                </a:solidFill>
                <a:effectLst/>
                <a:latin typeface="BMitra"/>
                <a:cs typeface="B Zar" panose="00000400000000000000" pitchFamily="2" charset="-78"/>
              </a:rPr>
              <a:t>برساختگرایـی اجتمـاعی </a:t>
            </a:r>
            <a:r>
              <a:rPr lang="fa-IR" b="0" i="0" smtClean="0">
                <a:solidFill>
                  <a:srgbClr val="000000"/>
                </a:solidFill>
                <a:effectLst/>
                <a:latin typeface="BMitra"/>
                <a:cs typeface="B Zar" panose="00000400000000000000" pitchFamily="2" charset="-78"/>
              </a:rPr>
              <a:t>بـه این </a:t>
            </a:r>
            <a:r>
              <a:rPr lang="fa-IR" b="0" i="0" smtClean="0">
                <a:solidFill>
                  <a:srgbClr val="000000"/>
                </a:solidFill>
                <a:effectLst/>
                <a:latin typeface="BMitra"/>
                <a:cs typeface="B Zar" panose="00000400000000000000" pitchFamily="2" charset="-78"/>
              </a:rPr>
              <a:t>میپردازد که افراد در کنشهاي روزمره خود و معناي آنها مشارکت فعال دارند و واقعیتهاي جهان خود را مـیسـازند </a:t>
            </a:r>
            <a:r>
              <a:rPr lang="fa-IR" b="0" i="0" smtClean="0">
                <a:solidFill>
                  <a:srgbClr val="000000"/>
                </a:solidFill>
                <a:effectLst/>
                <a:latin typeface="BMitra"/>
                <a:cs typeface="B Zar" panose="00000400000000000000" pitchFamily="2" charset="-78"/>
              </a:rPr>
              <a:t>(</a:t>
            </a:r>
            <a:r>
              <a:rPr lang="fa-IR" b="0" i="0" smtClean="0">
                <a:solidFill>
                  <a:srgbClr val="000000"/>
                </a:solidFill>
                <a:effectLst/>
                <a:latin typeface="TimesNewRomanPSMT"/>
                <a:cs typeface="B Zar" panose="00000400000000000000" pitchFamily="2" charset="-78"/>
              </a:rPr>
              <a:t>&amp; </a:t>
            </a:r>
            <a:r>
              <a:rPr lang="en-US" sz="2400">
                <a:solidFill>
                  <a:srgbClr val="000000"/>
                </a:solidFill>
                <a:latin typeface="BMitra"/>
                <a:cs typeface="B Zar" panose="00000400000000000000" pitchFamily="2" charset="-78"/>
              </a:rPr>
              <a:t>(</a:t>
            </a:r>
            <a:r>
              <a:rPr lang="en-US" sz="2400" b="0" i="0" smtClean="0">
                <a:solidFill>
                  <a:srgbClr val="000000"/>
                </a:solidFill>
                <a:effectLst/>
                <a:latin typeface="TimesNewRomanPSMT"/>
                <a:cs typeface="B Zar" panose="00000400000000000000" pitchFamily="2" charset="-78"/>
              </a:rPr>
              <a:t>DePoyGitlin</a:t>
            </a:r>
            <a:r>
              <a:rPr lang="en-US" sz="2400" b="0" i="0" smtClean="0">
                <a:solidFill>
                  <a:srgbClr val="000000"/>
                </a:solidFill>
                <a:effectLst/>
                <a:latin typeface="TimesNewRomanPSMT"/>
                <a:cs typeface="B Zar" panose="00000400000000000000" pitchFamily="2" charset="-78"/>
              </a:rPr>
              <a:t>, 2005</a:t>
            </a:r>
            <a:r>
              <a:rPr lang="fa-IR" b="0" i="0" smtClean="0">
                <a:solidFill>
                  <a:srgbClr val="000000"/>
                </a:solidFill>
                <a:effectLst/>
                <a:latin typeface="BMitra"/>
                <a:cs typeface="B Zar" panose="00000400000000000000" pitchFamily="2" charset="-78"/>
              </a:rPr>
              <a:t>در تعریف برساختگرایی اجتماعی ویژگیهاي زیر را براي آن بر میشمرند که میتوان بـر مبنـاي آن فهـم بهتـري </a:t>
            </a:r>
            <a:r>
              <a:rPr lang="fa-IR" b="0" i="0" smtClean="0">
                <a:solidFill>
                  <a:srgbClr val="000000"/>
                </a:solidFill>
                <a:effectLst/>
                <a:latin typeface="BMitra"/>
                <a:cs typeface="B Zar" panose="00000400000000000000" pitchFamily="2" charset="-78"/>
              </a:rPr>
              <a:t>از برساختگرایی </a:t>
            </a:r>
            <a:r>
              <a:rPr lang="fa-IR" b="0" i="0" smtClean="0">
                <a:solidFill>
                  <a:srgbClr val="000000"/>
                </a:solidFill>
                <a:effectLst/>
                <a:latin typeface="BMitra"/>
                <a:cs typeface="B Zar" panose="00000400000000000000" pitchFamily="2" charset="-78"/>
              </a:rPr>
              <a:t>اجتماعی به دست آورد</a:t>
            </a:r>
            <a:r>
              <a:rPr lang="fa-IR" b="0" i="0" smtClean="0">
                <a:solidFill>
                  <a:srgbClr val="000000"/>
                </a:solidFill>
                <a:effectLst/>
                <a:latin typeface="BMitra"/>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603717" y="4698609"/>
            <a:ext cx="2897945"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فهـم بهتـري از برساختگرایی اجتماعی</a:t>
            </a:r>
            <a:endParaRPr lang="fa-IR" sz="2000" b="1">
              <a:solidFill>
                <a:srgbClr val="FF0000"/>
              </a:solidFill>
            </a:endParaRPr>
          </a:p>
        </p:txBody>
      </p:sp>
    </p:spTree>
    <p:extLst>
      <p:ext uri="{BB962C8B-B14F-4D97-AF65-F5344CB8AC3E}">
        <p14:creationId xmlns:p14="http://schemas.microsoft.com/office/powerpoint/2010/main" val="223412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a:r>
              <a:rPr lang="fa-IR" smtClean="0">
                <a:solidFill>
                  <a:srgbClr val="000000"/>
                </a:solidFill>
                <a:latin typeface="BMitra"/>
                <a:cs typeface="B Zar" panose="00000400000000000000" pitchFamily="2" charset="-78"/>
              </a:rPr>
              <a:t>1) در </a:t>
            </a:r>
            <a:r>
              <a:rPr lang="fa-IR">
                <a:solidFill>
                  <a:srgbClr val="000000"/>
                </a:solidFill>
                <a:latin typeface="BMitra"/>
                <a:cs typeface="B Zar" panose="00000400000000000000" pitchFamily="2" charset="-78"/>
              </a:rPr>
              <a:t>تقابل با رویکردهاي اثباتگرا و تجربهگرا برساختگرایی اجتماعی تأکید میکند که باید به آن دست از شیوههـاي درك جهـان که بدیهی تلقی کردیم با دیدي انتقادي </a:t>
            </a:r>
            <a:r>
              <a:rPr lang="fa-IR">
                <a:solidFill>
                  <a:srgbClr val="000000"/>
                </a:solidFill>
                <a:latin typeface="BMitra"/>
                <a:cs typeface="B Zar" panose="00000400000000000000" pitchFamily="2" charset="-78"/>
              </a:rPr>
              <a:t>بنگریم</a:t>
            </a:r>
            <a:r>
              <a:rPr lang="fa-IR" smtClean="0">
                <a:solidFill>
                  <a:srgbClr val="000000"/>
                </a:solidFill>
                <a:latin typeface="BMitra"/>
                <a:cs typeface="B Zar" panose="00000400000000000000" pitchFamily="2" charset="-78"/>
              </a:rPr>
              <a:t>.</a:t>
            </a:r>
          </a:p>
          <a:p>
            <a:pPr algn="just"/>
            <a:r>
              <a:rPr lang="fa-IR">
                <a:solidFill>
                  <a:srgbClr val="000000"/>
                </a:solidFill>
                <a:latin typeface="BMitra"/>
                <a:cs typeface="B Zar" panose="00000400000000000000" pitchFamily="2" charset="-78"/>
              </a:rPr>
              <a:t/>
            </a:r>
            <a:br>
              <a:rPr lang="fa-IR">
                <a:solidFill>
                  <a:srgbClr val="000000"/>
                </a:solidFill>
                <a:latin typeface="BMitra"/>
                <a:cs typeface="B Zar" panose="00000400000000000000" pitchFamily="2" charset="-78"/>
              </a:rPr>
            </a:br>
            <a:endParaRPr lang="fa-IR">
              <a:solidFill>
                <a:srgbClr val="000000"/>
              </a:solidFill>
              <a:latin typeface="BMitra"/>
              <a:cs typeface="B Zar" panose="00000400000000000000" pitchFamily="2" charset="-78"/>
            </a:endParaRPr>
          </a:p>
          <a:p>
            <a:pPr algn="just"/>
            <a:r>
              <a:rPr lang="fa-IR" smtClean="0">
                <a:solidFill>
                  <a:srgbClr val="000000"/>
                </a:solidFill>
                <a:latin typeface="BMitra"/>
                <a:cs typeface="B Zar" panose="00000400000000000000" pitchFamily="2" charset="-78"/>
              </a:rPr>
              <a:t>2) شیوه </a:t>
            </a:r>
            <a:r>
              <a:rPr lang="fa-IR">
                <a:solidFill>
                  <a:srgbClr val="000000"/>
                </a:solidFill>
                <a:latin typeface="BMitra"/>
                <a:cs typeface="B Zar" panose="00000400000000000000" pitchFamily="2" charset="-78"/>
              </a:rPr>
              <a:t>هاي درك امور از لحاظ تاریخی، فرهنگی نسبیاند و دانش و فرهنگهاي مختلف ساختهي آن فرهنگ </a:t>
            </a:r>
            <a:r>
              <a:rPr lang="fa-IR">
                <a:solidFill>
                  <a:srgbClr val="000000"/>
                </a:solidFill>
                <a:latin typeface="BMitra"/>
                <a:cs typeface="B Zar" panose="00000400000000000000" pitchFamily="2" charset="-78"/>
              </a:rPr>
              <a:t>است</a:t>
            </a:r>
            <a:r>
              <a:rPr lang="fa-IR" smtClean="0">
                <a:solidFill>
                  <a:srgbClr val="000000"/>
                </a:solidFill>
                <a:latin typeface="BMitra"/>
                <a:cs typeface="B Zar" panose="00000400000000000000" pitchFamily="2" charset="-78"/>
              </a:rPr>
              <a:t>.</a:t>
            </a:r>
          </a:p>
          <a:p>
            <a:pPr algn="just"/>
            <a:r>
              <a:rPr lang="fa-IR">
                <a:solidFill>
                  <a:srgbClr val="000000"/>
                </a:solidFill>
                <a:latin typeface="BMitra"/>
                <a:cs typeface="B Zar" panose="00000400000000000000" pitchFamily="2" charset="-78"/>
              </a:rPr>
              <a:t/>
            </a:r>
            <a:br>
              <a:rPr lang="fa-IR">
                <a:solidFill>
                  <a:srgbClr val="000000"/>
                </a:solidFill>
                <a:latin typeface="BMitra"/>
                <a:cs typeface="B Zar" panose="00000400000000000000" pitchFamily="2" charset="-78"/>
              </a:rPr>
            </a:br>
            <a:endParaRPr lang="fa-IR">
              <a:solidFill>
                <a:srgbClr val="000000"/>
              </a:solidFill>
              <a:latin typeface="BMitra"/>
              <a:cs typeface="B Zar" panose="00000400000000000000" pitchFamily="2" charset="-78"/>
            </a:endParaRPr>
          </a:p>
          <a:p>
            <a:pPr algn="just"/>
            <a:r>
              <a:rPr lang="fa-IR" smtClean="0">
                <a:solidFill>
                  <a:srgbClr val="000000"/>
                </a:solidFill>
                <a:latin typeface="BMitra"/>
                <a:cs typeface="B Zar" panose="00000400000000000000" pitchFamily="2" charset="-78"/>
              </a:rPr>
              <a:t>3) فرایندهاي </a:t>
            </a:r>
            <a:r>
              <a:rPr lang="fa-IR">
                <a:solidFill>
                  <a:srgbClr val="000000"/>
                </a:solidFill>
                <a:latin typeface="BMitra"/>
                <a:cs typeface="B Zar" panose="00000400000000000000" pitchFamily="2" charset="-78"/>
              </a:rPr>
              <a:t>اجتماعی در حفظ و استمرار دانش نقش دارند و دانش از تعاملهاي روزمره ناشی </a:t>
            </a:r>
            <a:r>
              <a:rPr lang="fa-IR">
                <a:solidFill>
                  <a:srgbClr val="000000"/>
                </a:solidFill>
                <a:latin typeface="BMitra"/>
                <a:cs typeface="B Zar" panose="00000400000000000000" pitchFamily="2" charset="-78"/>
              </a:rPr>
              <a:t>میشود</a:t>
            </a:r>
            <a:r>
              <a:rPr lang="fa-IR" smtClean="0">
                <a:solidFill>
                  <a:srgbClr val="000000"/>
                </a:solidFill>
                <a:latin typeface="BMitra"/>
                <a:cs typeface="B Zar" panose="00000400000000000000" pitchFamily="2" charset="-78"/>
              </a:rPr>
              <a:t>.</a:t>
            </a:r>
          </a:p>
          <a:p>
            <a:pPr algn="just"/>
            <a:r>
              <a:rPr lang="fa-IR">
                <a:solidFill>
                  <a:srgbClr val="000000"/>
                </a:solidFill>
                <a:latin typeface="BMitra"/>
                <a:cs typeface="B Zar" panose="00000400000000000000" pitchFamily="2" charset="-78"/>
              </a:rPr>
              <a:t/>
            </a:r>
            <a:br>
              <a:rPr lang="fa-IR">
                <a:solidFill>
                  <a:srgbClr val="000000"/>
                </a:solidFill>
                <a:latin typeface="BMitra"/>
                <a:cs typeface="B Zar" panose="00000400000000000000" pitchFamily="2" charset="-78"/>
              </a:rPr>
            </a:br>
            <a:endParaRPr lang="fa-IR">
              <a:solidFill>
                <a:srgbClr val="000000"/>
              </a:solidFill>
              <a:latin typeface="BMitra"/>
              <a:cs typeface="B Zar" panose="00000400000000000000" pitchFamily="2" charset="-78"/>
            </a:endParaRPr>
          </a:p>
          <a:p>
            <a:pPr algn="just"/>
            <a:r>
              <a:rPr lang="fa-IR" smtClean="0">
                <a:solidFill>
                  <a:srgbClr val="000000"/>
                </a:solidFill>
                <a:latin typeface="BMitra"/>
                <a:cs typeface="B Zar" panose="00000400000000000000" pitchFamily="2" charset="-78"/>
              </a:rPr>
              <a:t>4) وجود </a:t>
            </a:r>
            <a:r>
              <a:rPr lang="fa-IR">
                <a:solidFill>
                  <a:srgbClr val="000000"/>
                </a:solidFill>
                <a:latin typeface="BMitra"/>
                <a:cs typeface="B Zar" panose="00000400000000000000" pitchFamily="2" charset="-78"/>
              </a:rPr>
              <a:t>برساختهاي زیادي از جهان ممکن است و هر برساخت برانگیزاننده کنش انسـانی متفـاوتی </a:t>
            </a:r>
            <a:r>
              <a:rPr lang="fa-IR">
                <a:solidFill>
                  <a:srgbClr val="000000"/>
                </a:solidFill>
                <a:latin typeface="BMitra"/>
                <a:cs typeface="B Zar" panose="00000400000000000000" pitchFamily="2" charset="-78"/>
              </a:rPr>
              <a:t>اسـت </a:t>
            </a:r>
            <a:r>
              <a:rPr lang="fa-IR" smtClean="0">
                <a:solidFill>
                  <a:srgbClr val="000000"/>
                </a:solidFill>
                <a:latin typeface="BMitra"/>
                <a:cs typeface="B Zar" panose="00000400000000000000" pitchFamily="2" charset="-78"/>
              </a:rPr>
              <a:t>(یورگنسـن </a:t>
            </a:r>
            <a:r>
              <a:rPr lang="fa-IR">
                <a:solidFill>
                  <a:srgbClr val="000000"/>
                </a:solidFill>
                <a:latin typeface="BMitra"/>
                <a:cs typeface="B Zar" panose="00000400000000000000" pitchFamily="2" charset="-78"/>
              </a:rPr>
              <a:t>و فیلیـپس</a:t>
            </a:r>
            <a:r>
              <a:rPr lang="fa-IR">
                <a:solidFill>
                  <a:srgbClr val="000000"/>
                </a:solidFill>
                <a:latin typeface="BMitra"/>
                <a:cs typeface="B Zar" panose="00000400000000000000" pitchFamily="2" charset="-78"/>
              </a:rPr>
              <a:t>، </a:t>
            </a:r>
            <a:r>
              <a:rPr lang="fa-IR" smtClean="0">
                <a:solidFill>
                  <a:srgbClr val="000000"/>
                </a:solidFill>
                <a:latin typeface="BMitra"/>
                <a:cs typeface="B Zar" panose="00000400000000000000" pitchFamily="2" charset="-78"/>
              </a:rPr>
              <a:t>23-24 </a:t>
            </a:r>
            <a:r>
              <a:rPr lang="fa-IR">
                <a:solidFill>
                  <a:srgbClr val="000000"/>
                </a:solidFill>
                <a:latin typeface="BMitra"/>
                <a:cs typeface="B Zar" panose="00000400000000000000" pitchFamily="2" charset="-78"/>
              </a:rPr>
              <a:t>:</a:t>
            </a:r>
            <a:r>
              <a:rPr lang="fa-IR" smtClean="0">
                <a:solidFill>
                  <a:srgbClr val="000000"/>
                </a:solidFill>
                <a:latin typeface="BMitra"/>
                <a:cs typeface="B Zar" panose="00000400000000000000" pitchFamily="2" charset="-78"/>
              </a:rPr>
              <a:t>1389)</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550740"/>
            <a:ext cx="954332" cy="954332"/>
          </a:xfrm>
          <a:prstGeom prst="rect">
            <a:avLst/>
          </a:prstGeom>
        </p:spPr>
      </p:pic>
    </p:spTree>
    <p:extLst>
      <p:ext uri="{BB962C8B-B14F-4D97-AF65-F5344CB8AC3E}">
        <p14:creationId xmlns:p14="http://schemas.microsoft.com/office/powerpoint/2010/main" val="463261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از این جهت در برساختگرایی اجتماعی، رویکرد انتقادي به دانش یا وضعیت بدیهی انگاشته شده، تاریخی و فرهنگی بودن </a:t>
            </a:r>
            <a:r>
              <a:rPr lang="fa-IR" b="0" i="0" smtClean="0">
                <a:solidFill>
                  <a:srgbClr val="000000"/>
                </a:solidFill>
                <a:effectLst/>
                <a:latin typeface="BMitra"/>
                <a:cs typeface="B Zar" panose="00000400000000000000" pitchFamily="2" charset="-78"/>
              </a:rPr>
              <a:t>پدیدههـا، پیوند </a:t>
            </a:r>
            <a:r>
              <a:rPr lang="fa-IR" b="0" i="0" smtClean="0">
                <a:solidFill>
                  <a:srgbClr val="000000"/>
                </a:solidFill>
                <a:effectLst/>
                <a:latin typeface="BMitra"/>
                <a:cs typeface="B Zar" panose="00000400000000000000" pitchFamily="2" charset="-78"/>
              </a:rPr>
              <a:t>میان دانش، فرایندهاي اجتماعی و کنش اجتماعی تأکید میگردد و عاملیت سوژه مطرح میشود. باید متذکر شد که برساخته </a:t>
            </a:r>
            <a:r>
              <a:rPr lang="fa-IR" b="0" i="0" smtClean="0">
                <a:solidFill>
                  <a:srgbClr val="000000"/>
                </a:solidFill>
                <a:effectLst/>
                <a:latin typeface="BMitra"/>
                <a:cs typeface="B Zar" panose="00000400000000000000" pitchFamily="2" charset="-78"/>
              </a:rPr>
              <a:t>بـودن مفاهیم </a:t>
            </a:r>
            <a:r>
              <a:rPr lang="fa-IR" b="0" i="0" smtClean="0">
                <a:solidFill>
                  <a:srgbClr val="000000"/>
                </a:solidFill>
                <a:effectLst/>
                <a:latin typeface="BMitra"/>
                <a:cs typeface="B Zar" panose="00000400000000000000" pitchFamily="2" charset="-78"/>
              </a:rPr>
              <a:t>چنانچه بر</a:t>
            </a:r>
            <a:r>
              <a:rPr lang="fa-IR" sz="1400" b="0" i="0" smtClean="0">
                <a:solidFill>
                  <a:srgbClr val="000000"/>
                </a:solidFill>
                <a:effectLst/>
                <a:latin typeface="BMitra"/>
                <a:cs typeface="B Zar" panose="00000400000000000000" pitchFamily="2" charset="-78"/>
              </a:rPr>
              <a:t>3</a:t>
            </a:r>
            <a:r>
              <a:rPr lang="fa-IR" b="0" i="0" smtClean="0">
                <a:solidFill>
                  <a:srgbClr val="000000"/>
                </a:solidFill>
                <a:effectLst/>
                <a:latin typeface="BMitra"/>
                <a:cs typeface="B Zar" panose="00000400000000000000" pitchFamily="2" charset="-78"/>
              </a:rPr>
              <a:t>بیان میدارد به مفهوم ردّ جبرگرایی و بیان توانایی انسانها در شـکلدهـی بـه مفـاهیم نیسـت و اجبـار انسـانهـا </a:t>
            </a:r>
            <a:r>
              <a:rPr lang="fa-IR" b="0" i="0" smtClean="0">
                <a:solidFill>
                  <a:srgbClr val="000000"/>
                </a:solidFill>
                <a:effectLst/>
                <a:latin typeface="BMitra"/>
                <a:cs typeface="B Zar" panose="00000400000000000000" pitchFamily="2" charset="-78"/>
              </a:rPr>
              <a:t>در برساختن </a:t>
            </a:r>
            <a:r>
              <a:rPr lang="fa-IR" b="0" i="0" smtClean="0">
                <a:solidFill>
                  <a:srgbClr val="000000"/>
                </a:solidFill>
                <a:effectLst/>
                <a:latin typeface="BMitra"/>
                <a:cs typeface="B Zar" panose="00000400000000000000" pitchFamily="2" charset="-78"/>
              </a:rPr>
              <a:t>مفاهیم اجتماعی را انکار نمیکند. بلکه به طور م کّؤ د در مقابل ذاتگرایی قرار میگیرد که ساخت واقعیت را جدا از ذهـن </a:t>
            </a:r>
            <a:r>
              <a:rPr lang="fa-IR" b="0" i="0" smtClean="0">
                <a:solidFill>
                  <a:srgbClr val="000000"/>
                </a:solidFill>
                <a:effectLst/>
                <a:latin typeface="BMitra"/>
                <a:cs typeface="B Zar" panose="00000400000000000000" pitchFamily="2" charset="-78"/>
              </a:rPr>
              <a:t>انسـان در </a:t>
            </a:r>
            <a:r>
              <a:rPr lang="fa-IR" b="0" i="0" smtClean="0">
                <a:solidFill>
                  <a:srgbClr val="000000"/>
                </a:solidFill>
                <a:effectLst/>
                <a:latin typeface="BMitra"/>
                <a:cs typeface="B Zar" panose="00000400000000000000" pitchFamily="2" charset="-78"/>
              </a:rPr>
              <a:t>نظر میگیرد </a:t>
            </a:r>
            <a:r>
              <a:rPr lang="fa-IR">
                <a:solidFill>
                  <a:srgbClr val="000000"/>
                </a:solidFill>
                <a:latin typeface="BMitra"/>
                <a:cs typeface="B Zar" panose="00000400000000000000" pitchFamily="2" charset="-78"/>
              </a:rPr>
              <a:t>(</a:t>
            </a:r>
            <a:r>
              <a:rPr lang="fa-IR" b="0" i="0" smtClean="0">
                <a:solidFill>
                  <a:srgbClr val="000000"/>
                </a:solidFill>
                <a:effectLst/>
                <a:latin typeface="BMitra"/>
                <a:cs typeface="B Zar" panose="00000400000000000000" pitchFamily="2" charset="-78"/>
              </a:rPr>
              <a:t>بر</a:t>
            </a:r>
            <a:r>
              <a:rPr lang="fa-IR" b="0" i="0" smtClean="0">
                <a:solidFill>
                  <a:srgbClr val="000000"/>
                </a:solidFill>
                <a:effectLst/>
                <a:latin typeface="BMitra"/>
                <a:cs typeface="B Zar" panose="00000400000000000000" pitchFamily="2" charset="-78"/>
              </a:rPr>
              <a:t>، </a:t>
            </a:r>
            <a:r>
              <a:rPr lang="fa-IR" b="0" i="0" smtClean="0">
                <a:solidFill>
                  <a:srgbClr val="000000"/>
                </a:solidFill>
                <a:effectLst/>
                <a:latin typeface="BMitra"/>
                <a:cs typeface="B Zar" panose="00000400000000000000" pitchFamily="2" charset="-78"/>
              </a:rPr>
              <a:t>.1394)</a:t>
            </a:r>
            <a:r>
              <a:rPr lang="fa-IR" b="0" i="0" smtClean="0">
                <a:solidFill>
                  <a:srgbClr val="000000"/>
                </a:solidFill>
                <a:effectLst/>
                <a:latin typeface="BMitra"/>
                <a:cs typeface="B Zar" panose="00000400000000000000" pitchFamily="2" charset="-78"/>
              </a:rPr>
              <a:t/>
            </a:r>
            <a:br>
              <a:rPr lang="fa-IR" b="0" i="0" smtClean="0">
                <a:solidFill>
                  <a:srgbClr val="000000"/>
                </a:solidFill>
                <a:effectLst/>
                <a:latin typeface="BMitra"/>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62366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000000"/>
                </a:solidFill>
                <a:latin typeface="BMitra"/>
                <a:cs typeface="B Zar" panose="00000400000000000000" pitchFamily="2" charset="-78"/>
              </a:rPr>
              <a:t>برساختگرایی اجتماعی، فرهنگی بـا مسـائل اجتمـاعی فرهنگـی بـه عنـوان ادراکـات و معـانی ذهنـی سـر و کـار دارد. </a:t>
            </a:r>
            <a:r>
              <a:rPr lang="fa-IR">
                <a:solidFill>
                  <a:srgbClr val="000000"/>
                </a:solidFill>
                <a:latin typeface="BMitra"/>
                <a:cs typeface="B Zar" panose="00000400000000000000" pitchFamily="2" charset="-78"/>
              </a:rPr>
              <a:t>در </a:t>
            </a:r>
            <a:r>
              <a:rPr lang="fa-IR" smtClean="0">
                <a:solidFill>
                  <a:srgbClr val="000000"/>
                </a:solidFill>
                <a:latin typeface="BMitra"/>
                <a:cs typeface="B Zar" panose="00000400000000000000" pitchFamily="2" charset="-78"/>
              </a:rPr>
              <a:t>رویکـرد برساختگرایی </a:t>
            </a:r>
            <a:r>
              <a:rPr lang="fa-IR">
                <a:solidFill>
                  <a:srgbClr val="000000"/>
                </a:solidFill>
                <a:latin typeface="BMitra"/>
                <a:cs typeface="B Zar" panose="00000400000000000000" pitchFamily="2" charset="-78"/>
              </a:rPr>
              <a:t>انسان از طریق ادراکات نسبت به جهان و مسائل اجتماعی فرهنگی واکنش نشان میدهد. در ایـن نگـرش </a:t>
            </a:r>
            <a:r>
              <a:rPr lang="fa-IR">
                <a:solidFill>
                  <a:srgbClr val="000000"/>
                </a:solidFill>
                <a:latin typeface="BMitra"/>
                <a:cs typeface="B Zar" panose="00000400000000000000" pitchFamily="2" charset="-78"/>
              </a:rPr>
              <a:t>عبـارات </a:t>
            </a:r>
            <a:r>
              <a:rPr lang="fa-IR" smtClean="0">
                <a:solidFill>
                  <a:srgbClr val="000000"/>
                </a:solidFill>
                <a:latin typeface="BMitra"/>
                <a:cs typeface="B Zar" panose="00000400000000000000" pitchFamily="2" charset="-78"/>
              </a:rPr>
              <a:t>خیلـی ساده </a:t>
            </a:r>
            <a:r>
              <a:rPr lang="fa-IR">
                <a:solidFill>
                  <a:srgbClr val="000000"/>
                </a:solidFill>
                <a:latin typeface="BMitra"/>
                <a:cs typeface="B Zar" panose="00000400000000000000" pitchFamily="2" charset="-78"/>
              </a:rPr>
              <a:t>و معمولی اهمیت دارد زیرا حتی این عبارات داراي معنا هستند. برساختگرایی جهان اطراف و مسائل اجتمـاعی مربـوط بـه آن </a:t>
            </a:r>
            <a:r>
              <a:rPr lang="fa-IR">
                <a:solidFill>
                  <a:srgbClr val="000000"/>
                </a:solidFill>
                <a:latin typeface="BMitra"/>
                <a:cs typeface="B Zar" panose="00000400000000000000" pitchFamily="2" charset="-78"/>
              </a:rPr>
              <a:t>را </a:t>
            </a:r>
            <a:r>
              <a:rPr lang="fa-IR" smtClean="0">
                <a:solidFill>
                  <a:srgbClr val="000000"/>
                </a:solidFill>
                <a:latin typeface="BMitra"/>
                <a:cs typeface="B Zar" panose="00000400000000000000" pitchFamily="2" charset="-78"/>
              </a:rPr>
              <a:t>از کانال </a:t>
            </a:r>
            <a:r>
              <a:rPr lang="fa-IR">
                <a:solidFill>
                  <a:srgbClr val="000000"/>
                </a:solidFill>
                <a:latin typeface="BMitra"/>
                <a:cs typeface="B Zar" panose="00000400000000000000" pitchFamily="2" charset="-78"/>
              </a:rPr>
              <a:t>مقولات ذهنی در اختیار قرار میدهد. بخشی از تجربۀ همۀ ما </a:t>
            </a:r>
            <a:r>
              <a:rPr lang="fa-IR">
                <a:solidFill>
                  <a:srgbClr val="000000"/>
                </a:solidFill>
                <a:latin typeface="BMitra"/>
                <a:cs typeface="B Zar" panose="00000400000000000000" pitchFamily="2" charset="-78"/>
              </a:rPr>
              <a:t>انسانها </a:t>
            </a:r>
            <a:r>
              <a:rPr lang="fa-IR" smtClean="0">
                <a:solidFill>
                  <a:srgbClr val="000000"/>
                </a:solidFill>
                <a:latin typeface="BMitra"/>
                <a:cs typeface="B Zar" panose="00000400000000000000" pitchFamily="2" charset="-78"/>
              </a:rPr>
              <a:t>مقوله بندي کردن </a:t>
            </a:r>
            <a:r>
              <a:rPr lang="fa-IR">
                <a:solidFill>
                  <a:srgbClr val="000000"/>
                </a:solidFill>
                <a:latin typeface="BMitra"/>
                <a:cs typeface="B Zar" panose="00000400000000000000" pitchFamily="2" charset="-78"/>
              </a:rPr>
              <a:t>است. نامهایی که ما براي اعیان </a:t>
            </a:r>
            <a:r>
              <a:rPr lang="fa-IR">
                <a:solidFill>
                  <a:srgbClr val="000000"/>
                </a:solidFill>
                <a:latin typeface="BMitra"/>
                <a:cs typeface="B Zar" panose="00000400000000000000" pitchFamily="2" charset="-78"/>
              </a:rPr>
              <a:t>در </a:t>
            </a:r>
            <a:r>
              <a:rPr lang="fa-IR" smtClean="0">
                <a:solidFill>
                  <a:srgbClr val="000000"/>
                </a:solidFill>
                <a:latin typeface="BMitra"/>
                <a:cs typeface="B Zar" panose="00000400000000000000" pitchFamily="2" charset="-78"/>
              </a:rPr>
              <a:t>جهـان بیرون </a:t>
            </a:r>
            <a:r>
              <a:rPr lang="fa-IR">
                <a:solidFill>
                  <a:srgbClr val="000000"/>
                </a:solidFill>
                <a:latin typeface="BMitra"/>
                <a:cs typeface="B Zar" panose="00000400000000000000" pitchFamily="2" charset="-78"/>
              </a:rPr>
              <a:t>از خودمان میگذاریم در واقع برچسبهایی براي انواع چیزها یا انواع افراد </a:t>
            </a:r>
            <a:r>
              <a:rPr lang="fa-IR">
                <a:solidFill>
                  <a:srgbClr val="000000"/>
                </a:solidFill>
                <a:latin typeface="BMitra"/>
                <a:cs typeface="B Zar" panose="00000400000000000000" pitchFamily="2" charset="-78"/>
              </a:rPr>
              <a:t>هستند </a:t>
            </a:r>
            <a:r>
              <a:rPr lang="fa-IR" smtClean="0">
                <a:solidFill>
                  <a:srgbClr val="000000"/>
                </a:solidFill>
                <a:latin typeface="BMitra"/>
                <a:cs typeface="B Zar" panose="00000400000000000000" pitchFamily="2" charset="-78"/>
              </a:rPr>
              <a:t>(لوزیک</a:t>
            </a:r>
            <a:r>
              <a:rPr lang="fa-IR">
                <a:solidFill>
                  <a:srgbClr val="000000"/>
                </a:solidFill>
                <a:latin typeface="BMitra"/>
                <a:cs typeface="B Zar" panose="00000400000000000000" pitchFamily="2" charset="-78"/>
              </a:rPr>
              <a:t>، </a:t>
            </a:r>
            <a:r>
              <a:rPr lang="fa-IR" smtClean="0">
                <a:solidFill>
                  <a:srgbClr val="000000"/>
                </a:solidFill>
                <a:latin typeface="BMitra"/>
                <a:cs typeface="B Zar" panose="00000400000000000000" pitchFamily="2" charset="-78"/>
              </a:rPr>
              <a:t>.1391، 39)</a:t>
            </a:r>
          </a:p>
          <a:p>
            <a:pPr algn="just"/>
            <a:endParaRPr lang="fa-IR" sz="3600">
              <a:cs typeface="B Zar" panose="00000400000000000000" pitchFamily="2" charset="-78"/>
            </a:endParaRPr>
          </a:p>
        </p:txBody>
      </p:sp>
      <p:sp>
        <p:nvSpPr>
          <p:cNvPr id="4" name="Flowchart: Process 3"/>
          <p:cNvSpPr/>
          <p:nvPr/>
        </p:nvSpPr>
        <p:spPr>
          <a:xfrm>
            <a:off x="970670" y="4994031"/>
            <a:ext cx="1828800" cy="82999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مقوله بندي کردن</a:t>
            </a:r>
            <a:endParaRPr lang="fa-IR" sz="2000" b="1">
              <a:solidFill>
                <a:srgbClr val="FF0000"/>
              </a:solidFill>
            </a:endParaRPr>
          </a:p>
        </p:txBody>
      </p:sp>
    </p:spTree>
    <p:extLst>
      <p:ext uri="{BB962C8B-B14F-4D97-AF65-F5344CB8AC3E}">
        <p14:creationId xmlns:p14="http://schemas.microsoft.com/office/powerpoint/2010/main" val="124918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بنـابراین برسـاختگرایـی</a:t>
            </a:r>
            <a:r>
              <a:rPr lang="fa-IR" smtClean="0">
                <a:cs typeface="B Zar" panose="00000400000000000000" pitchFamily="2" charset="-78"/>
              </a:rPr>
              <a:t> </a:t>
            </a:r>
            <a:r>
              <a:rPr lang="fa-IR" b="0" i="0" smtClean="0">
                <a:solidFill>
                  <a:srgbClr val="000000"/>
                </a:solidFill>
                <a:effectLst/>
                <a:latin typeface="BMitra"/>
                <a:cs typeface="B Zar" panose="00000400000000000000" pitchFamily="2" charset="-78"/>
              </a:rPr>
              <a:t>رویکردي </a:t>
            </a:r>
            <a:r>
              <a:rPr lang="fa-IR" b="0" i="0" smtClean="0">
                <a:solidFill>
                  <a:srgbClr val="000000"/>
                </a:solidFill>
                <a:effectLst/>
                <a:latin typeface="BMitra"/>
                <a:cs typeface="B Zar" panose="00000400000000000000" pitchFamily="2" charset="-78"/>
              </a:rPr>
              <a:t>است که جهان اجتماعی را به شکلی سیّال و غیرساختارمند پیش روي ما قرار میدهد و نقش کنشگران و نیز برداشت و </a:t>
            </a:r>
            <a:r>
              <a:rPr lang="fa-IR" b="0" i="0" smtClean="0">
                <a:solidFill>
                  <a:srgbClr val="000000"/>
                </a:solidFill>
                <a:effectLst/>
                <a:latin typeface="BMitra"/>
                <a:cs typeface="B Zar" panose="00000400000000000000" pitchFamily="2" charset="-78"/>
              </a:rPr>
              <a:t>تجارب آنها </a:t>
            </a:r>
            <a:r>
              <a:rPr lang="fa-IR" b="0" i="0" smtClean="0">
                <a:solidFill>
                  <a:srgbClr val="000000"/>
                </a:solidFill>
                <a:effectLst/>
                <a:latin typeface="BMitra"/>
                <a:cs typeface="B Zar" panose="00000400000000000000" pitchFamily="2" charset="-78"/>
              </a:rPr>
              <a:t>را پررنگ میسازد</a:t>
            </a:r>
            <a:r>
              <a:rPr lang="fa-IR" b="0" i="0" smtClean="0">
                <a:solidFill>
                  <a:srgbClr val="000000"/>
                </a:solidFill>
                <a:effectLst/>
                <a:latin typeface="BMitra"/>
                <a:cs typeface="B Zar" panose="00000400000000000000" pitchFamily="2" charset="-78"/>
              </a:rPr>
              <a:t>.</a:t>
            </a:r>
          </a:p>
          <a:p>
            <a:pPr marL="0" indent="0" algn="just">
              <a:buNone/>
            </a:pPr>
            <a:r>
              <a:rPr lang="fa-IR" b="0" i="0" smtClean="0">
                <a:solidFill>
                  <a:srgbClr val="000000"/>
                </a:solidFill>
                <a:effectLst/>
                <a:latin typeface="BMitra"/>
                <a:cs typeface="B Zar" panose="00000400000000000000" pitchFamily="2" charset="-78"/>
              </a:rPr>
              <a:t/>
            </a:r>
            <a:br>
              <a:rPr lang="fa-IR" b="0" i="0" smtClean="0">
                <a:solidFill>
                  <a:srgbClr val="000000"/>
                </a:solidFill>
                <a:effectLst/>
                <a:latin typeface="BMitra"/>
                <a:cs typeface="B Zar" panose="00000400000000000000" pitchFamily="2" charset="-78"/>
              </a:rPr>
            </a:b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23524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زمینه </a:t>
            </a:r>
            <a:r>
              <a:rPr lang="fa-IR" smtClean="0">
                <a:cs typeface="B Zar" panose="00000400000000000000" pitchFamily="2" charset="-78"/>
              </a:rPr>
              <a:t>و هدف: تحقق توسعه در همۀ ابعاد آن به شکل عام و دستیابی به رفاه اجتماعی بهطور خاص، منوط به همراهی و مشارکت گستردة کنشـگران </a:t>
            </a:r>
            <a:r>
              <a:rPr lang="fa-IR" smtClean="0">
                <a:cs typeface="B Zar" panose="00000400000000000000" pitchFamily="2" charset="-78"/>
              </a:rPr>
              <a:t>اجتمـاعی است</a:t>
            </a:r>
            <a:r>
              <a:rPr lang="fa-IR" smtClean="0">
                <a:cs typeface="B Zar" panose="00000400000000000000" pitchFamily="2" charset="-78"/>
              </a:rPr>
              <a:t>. تحقق امر مشارکت، منوط به ایجاد زیرساختهاي ضروري و فضاسازيهاي لازم است. هدف از انجام این پژوهش توصیف و تحلیل سوژگی </a:t>
            </a:r>
            <a:r>
              <a:rPr lang="fa-IR" smtClean="0">
                <a:cs typeface="B Zar" panose="00000400000000000000" pitchFamily="2" charset="-78"/>
              </a:rPr>
              <a:t>دانشآمـوزان مدارس </a:t>
            </a:r>
            <a:r>
              <a:rPr lang="fa-IR" smtClean="0">
                <a:cs typeface="B Zar" panose="00000400000000000000" pitchFamily="2" charset="-78"/>
              </a:rPr>
              <a:t>در زمینۀ مشارکت اجتماعی است. حصول چنین شناختی از ملزومات اساسی سیاستگذاري معطـوف بـه توسـعه و رفـاه اجتمـاعی و در نهایـت </a:t>
            </a:r>
            <a:r>
              <a:rPr lang="fa-IR" smtClean="0">
                <a:cs typeface="B Zar" panose="00000400000000000000" pitchFamily="2" charset="-78"/>
              </a:rPr>
              <a:t>مشـارکت اجتماعی است</a:t>
            </a:r>
            <a:endParaRPr lang="fa-IR" smtClean="0">
              <a:cs typeface="B Zar" panose="00000400000000000000" pitchFamily="2" charset="-78"/>
            </a:endParaRPr>
          </a:p>
        </p:txBody>
      </p:sp>
    </p:spTree>
    <p:extLst>
      <p:ext uri="{BB962C8B-B14F-4D97-AF65-F5344CB8AC3E}">
        <p14:creationId xmlns:p14="http://schemas.microsoft.com/office/powerpoint/2010/main" val="2827339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latin typeface="BMitraBold"/>
                <a:cs typeface="B Zar" panose="00000400000000000000" pitchFamily="2" charset="-78"/>
              </a:rPr>
              <a:t>2- سوژگی</a:t>
            </a:r>
            <a:r>
              <a:rPr lang="fa-IR" b="1">
                <a:solidFill>
                  <a:srgbClr val="FF0000"/>
                </a:solidFill>
                <a:latin typeface="BMitraBold"/>
                <a:cs typeface="B Zar" panose="00000400000000000000" pitchFamily="2" charset="-78"/>
              </a:rPr>
              <a:t>: </a:t>
            </a:r>
            <a:r>
              <a:rPr lang="fa-IR">
                <a:solidFill>
                  <a:srgbClr val="000000"/>
                </a:solidFill>
                <a:latin typeface="BMitra"/>
                <a:cs typeface="B Zar" panose="00000400000000000000" pitchFamily="2" charset="-78"/>
              </a:rPr>
              <a:t>سوژه معمولاً به معناي فاعل شناسا است. سوژه امر درونی، ذهنی و نفسانی است و صـورتی غیرمـادي دارد. </a:t>
            </a:r>
            <a:r>
              <a:rPr lang="fa-IR">
                <a:solidFill>
                  <a:srgbClr val="000000"/>
                </a:solidFill>
                <a:latin typeface="BMitra"/>
                <a:cs typeface="B Zar" panose="00000400000000000000" pitchFamily="2" charset="-78"/>
              </a:rPr>
              <a:t>در </a:t>
            </a:r>
            <a:r>
              <a:rPr lang="fa-IR" smtClean="0">
                <a:solidFill>
                  <a:srgbClr val="000000"/>
                </a:solidFill>
                <a:latin typeface="BMitra"/>
                <a:cs typeface="B Zar" panose="00000400000000000000" pitchFamily="2" charset="-78"/>
              </a:rPr>
              <a:t>حـالی که </a:t>
            </a:r>
            <a:r>
              <a:rPr lang="fa-IR">
                <a:solidFill>
                  <a:srgbClr val="000000"/>
                </a:solidFill>
                <a:latin typeface="BMitra"/>
                <a:cs typeface="B Zar" panose="00000400000000000000" pitchFamily="2" charset="-78"/>
              </a:rPr>
              <a:t>اُبژه میتواند به دنیاي طبیعی یا به جهان اجتماعی یا به جنبههایی از آنان برگردد. این </a:t>
            </a:r>
            <a:r>
              <a:rPr lang="fa-IR">
                <a:solidFill>
                  <a:srgbClr val="000000"/>
                </a:solidFill>
                <a:latin typeface="BMitra"/>
                <a:cs typeface="B Zar" panose="00000400000000000000" pitchFamily="2" charset="-78"/>
              </a:rPr>
              <a:t>مفهوم </a:t>
            </a:r>
            <a:r>
              <a:rPr lang="fa-IR" smtClean="0">
                <a:solidFill>
                  <a:srgbClr val="000000"/>
                </a:solidFill>
                <a:latin typeface="BMitra"/>
                <a:cs typeface="B Zar" panose="00000400000000000000" pitchFamily="2" charset="-78"/>
              </a:rPr>
              <a:t>(اُبژه) </a:t>
            </a:r>
            <a:r>
              <a:rPr lang="fa-IR">
                <a:solidFill>
                  <a:srgbClr val="000000"/>
                </a:solidFill>
                <a:latin typeface="BMitra"/>
                <a:cs typeface="B Zar" panose="00000400000000000000" pitchFamily="2" charset="-78"/>
              </a:rPr>
              <a:t>در نگاه نخست همواره </a:t>
            </a:r>
            <a:r>
              <a:rPr lang="fa-IR">
                <a:solidFill>
                  <a:srgbClr val="000000"/>
                </a:solidFill>
                <a:latin typeface="BMitra"/>
                <a:cs typeface="B Zar" panose="00000400000000000000" pitchFamily="2" charset="-78"/>
              </a:rPr>
              <a:t>ارجاع </a:t>
            </a:r>
            <a:r>
              <a:rPr lang="fa-IR" smtClean="0">
                <a:solidFill>
                  <a:srgbClr val="000000"/>
                </a:solidFill>
                <a:latin typeface="BMitra"/>
                <a:cs typeface="B Zar" panose="00000400000000000000" pitchFamily="2" charset="-78"/>
              </a:rPr>
              <a:t>بـه امر </a:t>
            </a:r>
            <a:r>
              <a:rPr lang="fa-IR">
                <a:solidFill>
                  <a:srgbClr val="000000"/>
                </a:solidFill>
                <a:latin typeface="BMitra"/>
                <a:cs typeface="B Zar" panose="00000400000000000000" pitchFamily="2" charset="-78"/>
              </a:rPr>
              <a:t>بیرونی/خارجی و مادي میدهد. سوژه آن فاعل شناسا یا همان انسان است و ابـژه متعلّـق شناساسـت. بنـابراین سـوژه آن </a:t>
            </a:r>
            <a:r>
              <a:rPr lang="fa-IR">
                <a:solidFill>
                  <a:srgbClr val="000000"/>
                </a:solidFill>
                <a:latin typeface="BMitra"/>
                <a:cs typeface="B Zar" panose="00000400000000000000" pitchFamily="2" charset="-78"/>
              </a:rPr>
              <a:t>اسـت </a:t>
            </a:r>
            <a:r>
              <a:rPr lang="fa-IR" smtClean="0">
                <a:solidFill>
                  <a:srgbClr val="000000"/>
                </a:solidFill>
                <a:latin typeface="BMitra"/>
                <a:cs typeface="B Zar" panose="00000400000000000000" pitchFamily="2" charset="-78"/>
              </a:rPr>
              <a:t>کـه میشناسد </a:t>
            </a:r>
            <a:r>
              <a:rPr lang="fa-IR">
                <a:solidFill>
                  <a:srgbClr val="000000"/>
                </a:solidFill>
                <a:latin typeface="BMitra"/>
                <a:cs typeface="B Zar" panose="00000400000000000000" pitchFamily="2" charset="-78"/>
              </a:rPr>
              <a:t>و ابژه آن است که شناخته میشود و مورد مطالعه و مداقه قرار میگیرد. ما به ازاي امر بیرونی، ذهنی وجود دارد که </a:t>
            </a:r>
            <a:r>
              <a:rPr lang="fa-IR">
                <a:solidFill>
                  <a:srgbClr val="000000"/>
                </a:solidFill>
                <a:latin typeface="BMitra"/>
                <a:cs typeface="B Zar" panose="00000400000000000000" pitchFamily="2" charset="-78"/>
              </a:rPr>
              <a:t>میتوانـد </a:t>
            </a:r>
            <a:r>
              <a:rPr lang="fa-IR" smtClean="0">
                <a:solidFill>
                  <a:srgbClr val="000000"/>
                </a:solidFill>
                <a:latin typeface="BMitra"/>
                <a:cs typeface="B Zar" panose="00000400000000000000" pitchFamily="2" charset="-78"/>
              </a:rPr>
              <a:t>از راههاي </a:t>
            </a:r>
            <a:r>
              <a:rPr lang="fa-IR">
                <a:solidFill>
                  <a:srgbClr val="000000"/>
                </a:solidFill>
                <a:latin typeface="BMitra"/>
                <a:cs typeface="B Zar" panose="00000400000000000000" pitchFamily="2" charset="-78"/>
              </a:rPr>
              <a:t>گوناگون از جمله تجربههاي حسّی، چیزهایی بیرون خود یا خودش را همچون چیزي بشناسد</a:t>
            </a:r>
            <a:r>
              <a:rPr lang="fa-IR">
                <a:solidFill>
                  <a:srgbClr val="000000"/>
                </a:solidFill>
                <a:latin typeface="BMitra"/>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415508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srgbClr val="000000"/>
                </a:solidFill>
                <a:latin typeface="BMitra"/>
                <a:cs typeface="B Zar" panose="00000400000000000000" pitchFamily="2" charset="-78"/>
              </a:rPr>
              <a:t>بنابراین سوژه</a:t>
            </a:r>
            <a:r>
              <a:rPr lang="fa-IR" sz="1400">
                <a:solidFill>
                  <a:srgbClr val="000000"/>
                </a:solidFill>
                <a:latin typeface="BMitra"/>
                <a:cs typeface="B Zar" panose="00000400000000000000" pitchFamily="2" charset="-78"/>
              </a:rPr>
              <a:t>1</a:t>
            </a:r>
            <a:r>
              <a:rPr lang="fa-IR">
                <a:solidFill>
                  <a:srgbClr val="000000"/>
                </a:solidFill>
                <a:latin typeface="BMitra"/>
                <a:cs typeface="B Zar" panose="00000400000000000000" pitchFamily="2" charset="-78"/>
              </a:rPr>
              <a:t>در عامترین وجه، به معناي »</a:t>
            </a:r>
            <a:r>
              <a:rPr lang="fa-IR">
                <a:solidFill>
                  <a:srgbClr val="FF0000"/>
                </a:solidFill>
                <a:latin typeface="BMitra"/>
                <a:cs typeface="B Zar" panose="00000400000000000000" pitchFamily="2" charset="-78"/>
              </a:rPr>
              <a:t>فاعل شناسا</a:t>
            </a:r>
            <a:r>
              <a:rPr lang="fa-IR">
                <a:solidFill>
                  <a:srgbClr val="000000"/>
                </a:solidFill>
                <a:latin typeface="BMitra"/>
                <a:cs typeface="B Zar" panose="00000400000000000000" pitchFamily="2" charset="-78"/>
              </a:rPr>
              <a:t>« است. سوژه آن فاعل شناسا یا همان انسان است و ابژه متعلّق شناساست</a:t>
            </a:r>
            <a:r>
              <a:rPr lang="fa-IR" sz="2400">
                <a:solidFill>
                  <a:srgbClr val="000000"/>
                </a:solidFill>
                <a:latin typeface="TimesNewRomanPSMT"/>
                <a:cs typeface="B Zar" panose="00000400000000000000" pitchFamily="2" charset="-78"/>
              </a:rPr>
              <a:t>. </a:t>
            </a:r>
            <a:r>
              <a:rPr lang="fa-IR">
                <a:solidFill>
                  <a:srgbClr val="000000"/>
                </a:solidFill>
                <a:latin typeface="BMitra"/>
                <a:cs typeface="B Zar" panose="00000400000000000000" pitchFamily="2" charset="-78"/>
              </a:rPr>
              <a:t>ایـن مفهـوم البتّـه در طـول تـاریخ و </a:t>
            </a:r>
            <a:r>
              <a:rPr lang="fa-IR">
                <a:solidFill>
                  <a:srgbClr val="000000"/>
                </a:solidFill>
                <a:latin typeface="BMitra"/>
                <a:cs typeface="B Zar" panose="00000400000000000000" pitchFamily="2" charset="-78"/>
              </a:rPr>
              <a:t>در </a:t>
            </a:r>
            <a:r>
              <a:rPr lang="fa-IR" smtClean="0">
                <a:solidFill>
                  <a:srgbClr val="000000"/>
                </a:solidFill>
                <a:latin typeface="BMitra"/>
                <a:cs typeface="B Zar" panose="00000400000000000000" pitchFamily="2" charset="-78"/>
              </a:rPr>
              <a:t>نحله هاي </a:t>
            </a:r>
            <a:r>
              <a:rPr lang="fa-IR">
                <a:solidFill>
                  <a:srgbClr val="000000"/>
                </a:solidFill>
                <a:latin typeface="BMitra"/>
                <a:cs typeface="B Zar" panose="00000400000000000000" pitchFamily="2" charset="-78"/>
              </a:rPr>
              <a:t>فکري متنوع، مضامینی متفاوت به خود گرفته است (وارد 190- 191 :1396) ، </a:t>
            </a:r>
            <a:r>
              <a:rPr lang="fa-IR" sz="1400">
                <a:solidFill>
                  <a:srgbClr val="000000"/>
                </a:solidFill>
                <a:latin typeface="BMitra"/>
                <a:cs typeface="B Zar" panose="00000400000000000000" pitchFamily="2" charset="-78"/>
              </a:rPr>
              <a:t>2</a:t>
            </a:r>
            <a:r>
              <a:rPr lang="fa-IR">
                <a:solidFill>
                  <a:srgbClr val="000000"/>
                </a:solidFill>
                <a:latin typeface="BMitra"/>
                <a:cs typeface="B Zar" panose="00000400000000000000" pitchFamily="2" charset="-78"/>
              </a:rPr>
              <a:t>سوژه به مفهوم آگاهی فردي و اختیار بـر عمـل و استقلال از جهان، ارجاع </a:t>
            </a:r>
            <a:r>
              <a:rPr lang="fa-IR">
                <a:solidFill>
                  <a:srgbClr val="000000"/>
                </a:solidFill>
                <a:latin typeface="BMitra"/>
                <a:cs typeface="B Zar" panose="00000400000000000000" pitchFamily="2" charset="-78"/>
              </a:rPr>
              <a:t>دارد </a:t>
            </a:r>
            <a:r>
              <a:rPr lang="fa-IR" smtClean="0">
                <a:solidFill>
                  <a:srgbClr val="000000"/>
                </a:solidFill>
                <a:latin typeface="BMitra"/>
                <a:cs typeface="B Zar" panose="00000400000000000000" pitchFamily="2" charset="-78"/>
              </a:rPr>
              <a:t>(</a:t>
            </a:r>
            <a:r>
              <a:rPr lang="en-US" smtClean="0">
                <a:solidFill>
                  <a:srgbClr val="000000"/>
                </a:solidFill>
                <a:latin typeface="BMitra"/>
                <a:cs typeface="B Zar" panose="00000400000000000000" pitchFamily="2" charset="-78"/>
              </a:rPr>
              <a:t>Sokolowski, 2000</a:t>
            </a:r>
            <a:r>
              <a:rPr lang="fa-IR" smtClean="0">
                <a:solidFill>
                  <a:srgbClr val="000000"/>
                </a:solidFill>
                <a:latin typeface="BMitra"/>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838200" y="4001294"/>
            <a:ext cx="4079631" cy="18288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Mitra"/>
                <a:cs typeface="B Zar" panose="00000400000000000000" pitchFamily="2" charset="-78"/>
              </a:rPr>
              <a:t>آگاهی فردي و اختیار بـر عمـل و استقلال از جهان</a:t>
            </a:r>
            <a:endParaRPr lang="fa-IR" sz="2000" b="1">
              <a:solidFill>
                <a:srgbClr val="FF0000"/>
              </a:solidFill>
            </a:endParaRPr>
          </a:p>
        </p:txBody>
      </p:sp>
    </p:spTree>
    <p:extLst>
      <p:ext uri="{BB962C8B-B14F-4D97-AF65-F5344CB8AC3E}">
        <p14:creationId xmlns:p14="http://schemas.microsoft.com/office/powerpoint/2010/main" val="522889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مداقه در این تعاریف نشان میدهد که سوژگی بیشتر بر فرایندهاي برساخت سوژه دلالت دارد، در واقع سوژگی، فرایندهایی است ه </a:t>
            </a:r>
            <a:r>
              <a:rPr lang="fa-IR" b="0" i="0" smtClean="0">
                <a:solidFill>
                  <a:srgbClr val="000000"/>
                </a:solidFill>
                <a:effectLst/>
                <a:latin typeface="BMitra"/>
                <a:cs typeface="B Zar" panose="00000400000000000000" pitchFamily="2" charset="-78"/>
              </a:rPr>
              <a:t>کـ ما </a:t>
            </a:r>
            <a:r>
              <a:rPr lang="fa-IR" b="0" i="0" smtClean="0">
                <a:solidFill>
                  <a:srgbClr val="000000"/>
                </a:solidFill>
                <a:effectLst/>
                <a:latin typeface="BMitra"/>
                <a:cs typeface="B Zar" panose="00000400000000000000" pitchFamily="2" charset="-78"/>
              </a:rPr>
              <a:t>از طریق آن به انسان بدل میشویم، ما از طریق سوژگی، هم از لحاظ فرهنگی و هم از لحاظ زیستشناختی، بـه مثابـه سـوژه </a:t>
            </a:r>
            <a:r>
              <a:rPr lang="fa-IR" b="0" i="0" smtClean="0">
                <a:solidFill>
                  <a:srgbClr val="000000"/>
                </a:solidFill>
                <a:effectLst/>
                <a:latin typeface="BMitra"/>
                <a:cs typeface="B Zar" panose="00000400000000000000" pitchFamily="2" charset="-78"/>
              </a:rPr>
              <a:t>شـکل میگیریم</a:t>
            </a:r>
            <a:r>
              <a:rPr lang="fa-IR" b="0" i="0" smtClean="0">
                <a:solidFill>
                  <a:srgbClr val="000000"/>
                </a:solidFill>
                <a:effectLst/>
                <a:latin typeface="BMitra"/>
                <a:cs typeface="B Zar" panose="00000400000000000000" pitchFamily="2" charset="-78"/>
              </a:rPr>
              <a:t>. ضرورت استفاده از مفهوم سوژگی به جاي ذهنیت یا برداشت در این تحقیق نیز از همین سیّالیت و دلالتزایـی مفهـوم </a:t>
            </a:r>
            <a:r>
              <a:rPr lang="fa-IR" b="0" i="0" smtClean="0">
                <a:solidFill>
                  <a:srgbClr val="000000"/>
                </a:solidFill>
                <a:effectLst/>
                <a:latin typeface="BMitra"/>
                <a:cs typeface="B Zar" panose="00000400000000000000" pitchFamily="2" charset="-78"/>
              </a:rPr>
              <a:t>سـوژه است </a:t>
            </a:r>
            <a:r>
              <a:rPr lang="fa-IR" b="0" i="0" smtClean="0">
                <a:solidFill>
                  <a:srgbClr val="000000"/>
                </a:solidFill>
                <a:effectLst/>
                <a:latin typeface="BMitra"/>
                <a:cs typeface="B Zar" panose="00000400000000000000" pitchFamily="2" charset="-78"/>
              </a:rPr>
              <a:t>چرا که مابهازاي هر سوژه وجود ایدئولوژي و گفتمان است. </a:t>
            </a:r>
            <a:endParaRPr lang="fa-IR">
              <a:cs typeface="B Zar" panose="00000400000000000000" pitchFamily="2" charset="-78"/>
            </a:endParaRPr>
          </a:p>
        </p:txBody>
      </p:sp>
    </p:spTree>
    <p:extLst>
      <p:ext uri="{BB962C8B-B14F-4D97-AF65-F5344CB8AC3E}">
        <p14:creationId xmlns:p14="http://schemas.microsoft.com/office/powerpoint/2010/main" val="151030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srgbClr val="000000"/>
                </a:solidFill>
                <a:latin typeface="BMitra"/>
                <a:cs typeface="B Zar" panose="00000400000000000000" pitchFamily="2" charset="-78"/>
              </a:rPr>
              <a:t>ما از این منظر به برداشت دانشآموزان از مشارکت و نیز، کنشهـاي آن مینگریم. در واقع برداشتهاي این دانشآموزان از مشارکت و نیز کنشهاي همگانی و مشارکتی آنها بر اساس سازوکارهاي ایدئولوژیکی است که بر دانشآموزان، معلّمان و نظام آموزشی تحمیل شده و به کارگیري مفاهیم سوژه و سوژگی دقیقاً در همین نقطه است که مزیت ردیابی این ایدئولوژيها را به ما میدهد. شکلگیري سوژه با ظهور یا تدوام نوع خاصّی از ذهنیت ارتباط برقرار پیدا میکند کـه چـه بسـا، سلطه یا هژمونی گروههاي خاصی را تحکیم </a:t>
            </a:r>
            <a:r>
              <a:rPr lang="fa-IR">
                <a:solidFill>
                  <a:srgbClr val="000000"/>
                </a:solidFill>
                <a:latin typeface="BMitra"/>
                <a:cs typeface="B Zar" panose="00000400000000000000" pitchFamily="2" charset="-78"/>
              </a:rPr>
              <a:t>بخشد</a:t>
            </a:r>
            <a:r>
              <a:rPr lang="fa-IR">
                <a:solidFill>
                  <a:prstClr val="black"/>
                </a:solidFill>
                <a:cs typeface="B Zar" panose="00000400000000000000" pitchFamily="2" charset="-78"/>
              </a:rPr>
              <a:t> </a:t>
            </a:r>
            <a:endParaRPr lang="fa-IR" smtClean="0">
              <a:solidFill>
                <a:prstClr val="black"/>
              </a:solidFill>
              <a:cs typeface="B Zar" panose="00000400000000000000" pitchFamily="2" charset="-78"/>
            </a:endParaRPr>
          </a:p>
          <a:p>
            <a:pPr marL="0" lvl="0" indent="0" algn="just">
              <a:buNone/>
            </a:pPr>
            <a:r>
              <a:rPr lang="fa-IR">
                <a:solidFill>
                  <a:prstClr val="black"/>
                </a:solidFill>
                <a:cs typeface="B Zar" panose="00000400000000000000" pitchFamily="2" charset="-78"/>
              </a:rPr>
              <a:t/>
            </a:r>
            <a:br>
              <a:rPr lang="fa-IR">
                <a:solidFill>
                  <a:prstClr val="black"/>
                </a:solidFill>
                <a:cs typeface="B Zar" panose="00000400000000000000" pitchFamily="2" charset="-78"/>
              </a:rPr>
            </a:br>
            <a:endParaRPr lang="fa-IR">
              <a:solidFill>
                <a:prstClr val="black"/>
              </a:solidFill>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4375052"/>
            <a:ext cx="2447778"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به کارگیري مفاهیم سوژه و سوژگی</a:t>
            </a:r>
            <a:endParaRPr lang="fa-IR" sz="2000" b="1">
              <a:solidFill>
                <a:srgbClr val="FF0000"/>
              </a:solidFill>
            </a:endParaRPr>
          </a:p>
        </p:txBody>
      </p:sp>
    </p:spTree>
    <p:extLst>
      <p:ext uri="{BB962C8B-B14F-4D97-AF65-F5344CB8AC3E}">
        <p14:creationId xmlns:p14="http://schemas.microsoft.com/office/powerpoint/2010/main" val="33268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latin typeface="BMitraBold"/>
                <a:cs typeface="B Zar" panose="00000400000000000000" pitchFamily="2" charset="-78"/>
              </a:rPr>
              <a:t>3- مشارکت </a:t>
            </a:r>
            <a:r>
              <a:rPr lang="fa-IR" b="1">
                <a:solidFill>
                  <a:srgbClr val="FF0000"/>
                </a:solidFill>
                <a:latin typeface="BMitraBold"/>
                <a:cs typeface="B Zar" panose="00000400000000000000" pitchFamily="2" charset="-78"/>
              </a:rPr>
              <a:t>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i="0" smtClean="0">
                <a:solidFill>
                  <a:srgbClr val="000000"/>
                </a:solidFill>
                <a:effectLst/>
                <a:latin typeface="BMitraBold"/>
                <a:cs typeface="B Zar" panose="00000400000000000000" pitchFamily="2" charset="-78"/>
              </a:rPr>
              <a:t>: </a:t>
            </a:r>
            <a:r>
              <a:rPr lang="fa-IR" b="0" i="0" smtClean="0">
                <a:solidFill>
                  <a:srgbClr val="000000"/>
                </a:solidFill>
                <a:effectLst/>
                <a:latin typeface="BMitra"/>
                <a:cs typeface="B Zar" panose="00000400000000000000" pitchFamily="2" charset="-78"/>
              </a:rPr>
              <a:t>مشارکت به معناي حضور فعالانه در حوزههاي اجتماعی مانند آموزش، سیاست و اقتصاد </a:t>
            </a:r>
            <a:r>
              <a:rPr lang="fa-IR" b="0" i="0" smtClean="0">
                <a:solidFill>
                  <a:srgbClr val="000000"/>
                </a:solidFill>
                <a:effectLst/>
                <a:latin typeface="BMitra"/>
                <a:cs typeface="B Zar" panose="00000400000000000000" pitchFamily="2" charset="-78"/>
              </a:rPr>
              <a:t>( </a:t>
            </a:r>
            <a:r>
              <a:rPr lang="en-US" b="0" i="0" smtClean="0">
                <a:solidFill>
                  <a:srgbClr val="000000"/>
                </a:solidFill>
                <a:effectLst/>
                <a:latin typeface="BMitra"/>
                <a:cs typeface="B Zar" panose="00000400000000000000" pitchFamily="2" charset="-78"/>
              </a:rPr>
              <a:t>(</a:t>
            </a:r>
            <a:r>
              <a:rPr lang="en-US" sz="2400" b="0" i="0" smtClean="0">
                <a:solidFill>
                  <a:srgbClr val="000000"/>
                </a:solidFill>
                <a:effectLst/>
                <a:latin typeface="TimesNewRomanPSMT"/>
                <a:cs typeface="B Zar" panose="00000400000000000000" pitchFamily="2" charset="-78"/>
              </a:rPr>
              <a:t>Dollimore </a:t>
            </a:r>
            <a:r>
              <a:rPr lang="en-US" b="0" i="0" smtClean="0">
                <a:solidFill>
                  <a:srgbClr val="000000"/>
                </a:solidFill>
                <a:effectLst/>
                <a:latin typeface="BMitra"/>
                <a:cs typeface="B Zar" panose="00000400000000000000" pitchFamily="2" charset="-78"/>
              </a:rPr>
              <a:t>.e</a:t>
            </a:r>
            <a:r>
              <a:rPr lang="en-US" sz="2400" b="0" i="0" smtClean="0">
                <a:solidFill>
                  <a:srgbClr val="000000"/>
                </a:solidFill>
                <a:effectLst/>
                <a:latin typeface="TimesNewRomanPSMT"/>
                <a:cs typeface="B Zar" panose="00000400000000000000" pitchFamily="2" charset="-78"/>
              </a:rPr>
              <a:t>t </a:t>
            </a:r>
            <a:r>
              <a:rPr lang="en-US" sz="2400" b="0" i="0" smtClean="0">
                <a:solidFill>
                  <a:srgbClr val="000000"/>
                </a:solidFill>
                <a:effectLst/>
                <a:latin typeface="TimesNewRomanPSMT"/>
                <a:cs typeface="B Zar" panose="00000400000000000000" pitchFamily="2" charset="-78"/>
              </a:rPr>
              <a:t>al. 2004</a:t>
            </a:r>
            <a:r>
              <a:rPr lang="fa-IR" b="0" i="0" smtClean="0">
                <a:solidFill>
                  <a:srgbClr val="000000"/>
                </a:solidFill>
                <a:effectLst/>
                <a:latin typeface="BMitra"/>
                <a:cs typeface="B Zar" panose="00000400000000000000" pitchFamily="2" charset="-78"/>
              </a:rPr>
              <a:t>دسترسی به منابع به صورت برابر و توانایی براي تغییر شـرایط و منـابع تعریـف شـده اسـت </a:t>
            </a:r>
            <a:r>
              <a:rPr lang="fa-IR" b="0" i="0" smtClean="0">
                <a:solidFill>
                  <a:srgbClr val="000000"/>
                </a:solidFill>
                <a:effectLst/>
                <a:latin typeface="BMitra"/>
                <a:cs typeface="B Zar" panose="00000400000000000000" pitchFamily="2" charset="-78"/>
              </a:rPr>
              <a:t>(</a:t>
            </a:r>
            <a:r>
              <a:rPr lang="en-US" sz="2400" b="0" i="0" smtClean="0">
                <a:solidFill>
                  <a:srgbClr val="000000"/>
                </a:solidFill>
                <a:effectLst/>
                <a:latin typeface="TimesNewRomanPSMT"/>
                <a:cs typeface="B Zar" panose="00000400000000000000" pitchFamily="2" charset="-78"/>
              </a:rPr>
              <a:t>Gomez </a:t>
            </a:r>
            <a:r>
              <a:rPr lang="en-US" sz="2400" b="0" i="0" smtClean="0">
                <a:solidFill>
                  <a:srgbClr val="000000"/>
                </a:solidFill>
                <a:effectLst/>
                <a:latin typeface="TimesNewRomanPSMT"/>
                <a:cs typeface="B Zar" panose="00000400000000000000" pitchFamily="2" charset="-78"/>
              </a:rPr>
              <a:t>et al. </a:t>
            </a:r>
            <a:r>
              <a:rPr lang="en-US" sz="2400" b="0" i="0" smtClean="0">
                <a:solidFill>
                  <a:srgbClr val="000000"/>
                </a:solidFill>
                <a:effectLst/>
                <a:latin typeface="TimesNewRomanPSMT"/>
                <a:cs typeface="B Zar" panose="00000400000000000000" pitchFamily="2" charset="-78"/>
              </a:rPr>
              <a:t>1995 </a:t>
            </a:r>
            <a:r>
              <a:rPr lang="fa-IR" sz="2400" b="0" i="0" smtClean="0">
                <a:solidFill>
                  <a:srgbClr val="000000"/>
                </a:solidFill>
                <a:effectLst/>
                <a:latin typeface="TimesNewRomanPSMT"/>
                <a:cs typeface="B Zar" panose="00000400000000000000" pitchFamily="2" charset="-78"/>
              </a:rPr>
              <a:t>) </a:t>
            </a:r>
            <a:r>
              <a:rPr lang="fa-IR" b="0" i="0" smtClean="0">
                <a:solidFill>
                  <a:srgbClr val="000000"/>
                </a:solidFill>
                <a:effectLst/>
                <a:latin typeface="BMitra"/>
                <a:cs typeface="B Zar" panose="00000400000000000000" pitchFamily="2" charset="-78"/>
              </a:rPr>
              <a:t>بنابراین </a:t>
            </a:r>
            <a:r>
              <a:rPr lang="fa-IR" b="0" i="0" smtClean="0">
                <a:solidFill>
                  <a:srgbClr val="000000"/>
                </a:solidFill>
                <a:effectLst/>
                <a:latin typeface="BMitra"/>
                <a:cs typeface="B Zar" panose="00000400000000000000" pitchFamily="2" charset="-78"/>
              </a:rPr>
              <a:t>تعاریف، مشارکت اجتماعی مبتنی بر وجوه عادلانۀ آن است و مبتنی بر </a:t>
            </a:r>
            <a:r>
              <a:rPr lang="fa-IR" b="0" i="0" smtClean="0">
                <a:solidFill>
                  <a:srgbClr val="000000"/>
                </a:solidFill>
                <a:effectLst/>
                <a:latin typeface="BMitra"/>
                <a:cs typeface="B Zar" panose="00000400000000000000" pitchFamily="2" charset="-78"/>
              </a:rPr>
              <a:t>سهیم بودن </a:t>
            </a:r>
            <a:r>
              <a:rPr lang="fa-IR" b="0" i="0" smtClean="0">
                <a:solidFill>
                  <a:srgbClr val="000000"/>
                </a:solidFill>
                <a:effectLst/>
                <a:latin typeface="BMitra"/>
                <a:cs typeface="B Zar" panose="00000400000000000000" pitchFamily="2" charset="-78"/>
              </a:rPr>
              <a:t>همۀ افـراد فـارغ از جنسـیت، مـذهب، </a:t>
            </a:r>
            <a:r>
              <a:rPr lang="fa-IR" b="0" i="0" smtClean="0">
                <a:solidFill>
                  <a:srgbClr val="000000"/>
                </a:solidFill>
                <a:effectLst/>
                <a:latin typeface="BMitra"/>
                <a:cs typeface="B Zar" panose="00000400000000000000" pitchFamily="2" charset="-78"/>
              </a:rPr>
              <a:t>طبقـه، قومیت </a:t>
            </a:r>
            <a:r>
              <a:rPr lang="fa-IR" b="0" i="0" smtClean="0">
                <a:solidFill>
                  <a:srgbClr val="000000"/>
                </a:solidFill>
                <a:effectLst/>
                <a:latin typeface="BMitra"/>
                <a:cs typeface="B Zar" panose="00000400000000000000" pitchFamily="2" charset="-78"/>
              </a:rPr>
              <a:t>و سایر متغیرهاست. میتوان مصادیق مشارکت آموزشی در مدرسه را عضویت در انجمنهاي علمـی، فرهنگـی و ورزشـی، </a:t>
            </a:r>
            <a:r>
              <a:rPr lang="fa-IR" b="0" i="0" smtClean="0">
                <a:solidFill>
                  <a:srgbClr val="000000"/>
                </a:solidFill>
                <a:effectLst/>
                <a:latin typeface="BMitra"/>
                <a:cs typeface="B Zar" panose="00000400000000000000" pitchFamily="2" charset="-78"/>
              </a:rPr>
              <a:t>قـدرت تصمیمگیري </a:t>
            </a:r>
            <a:r>
              <a:rPr lang="fa-IR" b="0" i="0" smtClean="0">
                <a:solidFill>
                  <a:srgbClr val="000000"/>
                </a:solidFill>
                <a:effectLst/>
                <a:latin typeface="BMitra"/>
                <a:cs typeface="B Zar" panose="00000400000000000000" pitchFamily="2" charset="-78"/>
              </a:rPr>
              <a:t>و کنشگري فعّالانه </a:t>
            </a:r>
            <a:r>
              <a:rPr lang="fa-IR" b="0" i="0" smtClean="0">
                <a:solidFill>
                  <a:srgbClr val="000000"/>
                </a:solidFill>
                <a:effectLst/>
                <a:latin typeface="BMitra"/>
                <a:cs typeface="B Zar" panose="00000400000000000000" pitchFamily="2" charset="-78"/>
              </a:rPr>
              <a:t>دانش آموزان</a:t>
            </a:r>
            <a:r>
              <a:rPr lang="fa-IR" b="0" i="0" smtClean="0">
                <a:solidFill>
                  <a:srgbClr val="000000"/>
                </a:solidFill>
                <a:effectLst/>
                <a:latin typeface="BMitra"/>
                <a:cs typeface="B Zar" panose="00000400000000000000" pitchFamily="2" charset="-78"/>
              </a:rPr>
              <a:t>، معلّمان و مدیران مدارس در تصمیمگیريهاي خرد و کلان عنوان نمود.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772529" y="4628271"/>
            <a:ext cx="3305908" cy="135049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latin typeface="BMitra"/>
                <a:cs typeface="B Zar" panose="00000400000000000000" pitchFamily="2" charset="-78"/>
              </a:rPr>
              <a:t>تصمیمگیري هاي </a:t>
            </a:r>
            <a:r>
              <a:rPr lang="fa-IR" sz="2000" b="1">
                <a:solidFill>
                  <a:srgbClr val="FF0000"/>
                </a:solidFill>
                <a:latin typeface="BMitra"/>
                <a:cs typeface="B Zar" panose="00000400000000000000" pitchFamily="2" charset="-78"/>
              </a:rPr>
              <a:t>خرد و کلان</a:t>
            </a:r>
            <a:endParaRPr lang="fa-IR" sz="2000" b="1">
              <a:solidFill>
                <a:srgbClr val="FF0000"/>
              </a:solidFill>
            </a:endParaRPr>
          </a:p>
        </p:txBody>
      </p:sp>
    </p:spTree>
    <p:extLst>
      <p:ext uri="{BB962C8B-B14F-4D97-AF65-F5344CB8AC3E}">
        <p14:creationId xmlns:p14="http://schemas.microsoft.com/office/powerpoint/2010/main" val="2175650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امّا به طـور کلّـی در تعریف مفهوم مشارکت، ما از سویی به وجه عدالتمحور این مفهوم تأکید داریم و از سوي دیگر به دو سطح عینی و ذهنـی مشـارکت یعنی عمل و انگیزش و ذهنیت دانشآموزان و معلّمان از این امر، و قدرت آنها در سیاستهاي اجرایی تأکید خواهیم داشت</a:t>
            </a:r>
            <a:endParaRPr lang="fa-IR">
              <a:cs typeface="B Zar" panose="00000400000000000000" pitchFamily="2" charset="-78"/>
            </a:endParaRPr>
          </a:p>
        </p:txBody>
      </p:sp>
      <p:sp>
        <p:nvSpPr>
          <p:cNvPr id="4" name="Flowchart: Process 3"/>
          <p:cNvSpPr/>
          <p:nvPr/>
        </p:nvSpPr>
        <p:spPr>
          <a:xfrm>
            <a:off x="838200" y="4164037"/>
            <a:ext cx="2349305" cy="12520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وجه عدالتمحور</a:t>
            </a:r>
            <a:endParaRPr lang="fa-IR" sz="2000" b="1">
              <a:solidFill>
                <a:srgbClr val="FF0000"/>
              </a:solidFill>
            </a:endParaRPr>
          </a:p>
        </p:txBody>
      </p:sp>
    </p:spTree>
    <p:extLst>
      <p:ext uri="{BB962C8B-B14F-4D97-AF65-F5344CB8AC3E}">
        <p14:creationId xmlns:p14="http://schemas.microsoft.com/office/powerpoint/2010/main" val="1773195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چارچوب مفهومی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همانگونه که پیش از این در بیان مسأله نشان داده شد هدف از انجام این تحقیق بررسی فرایند سوژگی دانـشآمـوزان در امـر </a:t>
            </a:r>
            <a:r>
              <a:rPr lang="fa-IR" b="0" i="0" smtClean="0">
                <a:solidFill>
                  <a:srgbClr val="000000"/>
                </a:solidFill>
                <a:effectLst/>
                <a:latin typeface="BMitra"/>
                <a:cs typeface="B Zar" panose="00000400000000000000" pitchFamily="2" charset="-78"/>
              </a:rPr>
              <a:t>مشـارکت اجتماعی </a:t>
            </a:r>
            <a:r>
              <a:rPr lang="fa-IR" b="0" i="0" smtClean="0">
                <a:solidFill>
                  <a:srgbClr val="000000"/>
                </a:solidFill>
                <a:effectLst/>
                <a:latin typeface="BMitra"/>
                <a:cs typeface="B Zar" panose="00000400000000000000" pitchFamily="2" charset="-78"/>
              </a:rPr>
              <a:t>است. براي رسیدن به این مهم، سه مفهوم برساخت، سوژگی و مشارکت اجتماعی تشریح و تدقیق گردیدند. اکنون باید دید کـه</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Mitra"/>
                <a:cs typeface="B Zar" panose="00000400000000000000" pitchFamily="2" charset="-78"/>
              </a:rPr>
              <a:t>این </a:t>
            </a:r>
            <a:r>
              <a:rPr lang="fa-IR" b="0" i="0" smtClean="0">
                <a:solidFill>
                  <a:srgbClr val="000000"/>
                </a:solidFill>
                <a:effectLst/>
                <a:latin typeface="BMitra"/>
                <a:cs typeface="B Zar" panose="00000400000000000000" pitchFamily="2" charset="-78"/>
              </a:rPr>
              <a:t>مفاهیم در کنار هم چه امکانات و محدودیتهایی را پیش روي این پژوهش مینهند. در این بخش در درجه نخست باید پرسـید </a:t>
            </a:r>
            <a:r>
              <a:rPr lang="fa-IR" b="0" i="0" smtClean="0">
                <a:solidFill>
                  <a:srgbClr val="000000"/>
                </a:solidFill>
                <a:effectLst/>
                <a:latin typeface="BMitra"/>
                <a:cs typeface="B Zar" panose="00000400000000000000" pitchFamily="2" charset="-78"/>
              </a:rPr>
              <a:t>کـه چرا </a:t>
            </a:r>
            <a:r>
              <a:rPr lang="fa-IR" b="0" i="0" smtClean="0">
                <a:solidFill>
                  <a:srgbClr val="000000"/>
                </a:solidFill>
                <a:effectLst/>
                <a:latin typeface="BMitra"/>
                <a:cs typeface="B Zar" panose="00000400000000000000" pitchFamily="2" charset="-78"/>
              </a:rPr>
              <a:t>به جاي برساخت از مفهومی، مانند ساخت یا ساختار استفاده نشده است</a:t>
            </a:r>
            <a:r>
              <a:rPr lang="fa-IR" b="0" i="0" smtClean="0">
                <a:solidFill>
                  <a:srgbClr val="000000"/>
                </a:solidFill>
                <a:effectLst/>
                <a:latin typeface="BMitra"/>
                <a:cs typeface="B Zar" panose="00000400000000000000" pitchFamily="2" charset="-78"/>
              </a:rPr>
              <a:t>؟</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938713"/>
            <a:ext cx="1238250" cy="1238250"/>
          </a:xfrm>
          <a:prstGeom prst="rect">
            <a:avLst/>
          </a:prstGeom>
        </p:spPr>
      </p:pic>
    </p:spTree>
    <p:extLst>
      <p:ext uri="{BB962C8B-B14F-4D97-AF65-F5344CB8AC3E}">
        <p14:creationId xmlns:p14="http://schemas.microsoft.com/office/powerpoint/2010/main" val="333828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 وقتی از نظرگاه برساختگرایی اجتماعی به جهان مینگـریم میگویم که یک واقعیت برساخته شده است و در واقع ساخته و پرداخته جامعه است. یعنی ساختاري از پیش تعیـین شـده وجـود نـدارد و کنشگران در متن زندگی روزمره با کنشهاي خود در حال ساختن واقعیت اجتماعی هستند. در حال ساختن به این معناسـت کـه هـر آن امکان بازنگري و تغییر آن وجود دارد و به عبارتی معنا در اینجا زمانمند و مکانمند بودن واقعیت نیز هست. افراد خـود آفریننـدگان دنیـاي اجتماعی تلقی میشوند و همواره میتوانند شرایطی را که دنیايشان برپایهي آن ساخته شده است را از نو بسازند. خلق و انتقـال معنـا در کنش متقابل اتفاق میافتد و افراد معنا و واقعیتها را در جامعه میسازند</a:t>
            </a:r>
            <a:r>
              <a:rPr lang="fa-IR">
                <a:cs typeface="B Zar" panose="00000400000000000000" pitchFamily="2" charset="-78"/>
              </a:rPr>
              <a:t> </a:t>
            </a:r>
          </a:p>
        </p:txBody>
      </p:sp>
      <p:sp>
        <p:nvSpPr>
          <p:cNvPr id="4" name="Flowchart: Process 3"/>
          <p:cNvSpPr/>
          <p:nvPr/>
        </p:nvSpPr>
        <p:spPr>
          <a:xfrm>
            <a:off x="838200" y="4994031"/>
            <a:ext cx="2405575" cy="9003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زمانمند و مکانمند بودن واقعیت</a:t>
            </a:r>
            <a:endParaRPr lang="fa-IR" sz="2000" b="1">
              <a:solidFill>
                <a:srgbClr val="FF0000"/>
              </a:solidFill>
            </a:endParaRPr>
          </a:p>
        </p:txBody>
      </p:sp>
    </p:spTree>
    <p:extLst>
      <p:ext uri="{BB962C8B-B14F-4D97-AF65-F5344CB8AC3E}">
        <p14:creationId xmlns:p14="http://schemas.microsoft.com/office/powerpoint/2010/main" val="3151552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جامعه در اینجا به منزلۀ بخشی از جهان آدمی، که ساختۀ آدمیان است، انسانها در آن سکونت دارند و به نوبۀ خود در فراینـد </a:t>
            </a:r>
            <a:r>
              <a:rPr lang="fa-IR" b="0" i="0" smtClean="0">
                <a:solidFill>
                  <a:srgbClr val="000000"/>
                </a:solidFill>
                <a:effectLst/>
                <a:latin typeface="BMitra"/>
                <a:cs typeface="B Zar" panose="00000400000000000000" pitchFamily="2" charset="-78"/>
              </a:rPr>
              <a:t>تـاریخ پیشرونده</a:t>
            </a:r>
            <a:r>
              <a:rPr lang="fa-IR" b="0" i="0" smtClean="0">
                <a:solidFill>
                  <a:srgbClr val="000000"/>
                </a:solidFill>
                <a:effectLst/>
                <a:latin typeface="BMitra"/>
                <a:cs typeface="B Zar" panose="00000400000000000000" pitchFamily="2" charset="-78"/>
              </a:rPr>
              <a:t>، زیست جهان خود را برساخت میکنند تعریف شده است. بنابراین با استفاده از این مفهوم، دانشآمـوز بـه معنـی اُبـژه </a:t>
            </a:r>
            <a:r>
              <a:rPr lang="fa-IR" b="0" i="0" smtClean="0">
                <a:solidFill>
                  <a:srgbClr val="000000"/>
                </a:solidFill>
                <a:effectLst/>
                <a:latin typeface="BMitra"/>
                <a:cs typeface="B Zar" panose="00000400000000000000" pitchFamily="2" charset="-78"/>
              </a:rPr>
              <a:t>منفعـل تعریف </a:t>
            </a:r>
            <a:r>
              <a:rPr lang="fa-IR" b="0" i="0" smtClean="0">
                <a:solidFill>
                  <a:srgbClr val="000000"/>
                </a:solidFill>
                <a:effectLst/>
                <a:latin typeface="BMitra"/>
                <a:cs typeface="B Zar" panose="00000400000000000000" pitchFamily="2" charset="-78"/>
              </a:rPr>
              <a:t>نشده و خود او در فضاسازي مؤثر و سهیم تصور شده است.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828800" y="4009292"/>
            <a:ext cx="2208628" cy="1688123"/>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اُبـژه منفعـل</a:t>
            </a:r>
            <a:endParaRPr lang="fa-IR" sz="2000" b="1">
              <a:solidFill>
                <a:srgbClr val="FF0000"/>
              </a:solidFill>
            </a:endParaRPr>
          </a:p>
        </p:txBody>
      </p:sp>
    </p:spTree>
    <p:extLst>
      <p:ext uri="{BB962C8B-B14F-4D97-AF65-F5344CB8AC3E}">
        <p14:creationId xmlns:p14="http://schemas.microsoft.com/office/powerpoint/2010/main" val="914933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این نوع برداشت با مفهوم سوژگی نیز همسویی دارد. سوژگی بیشتر بر فرایندها و به عبارتی دقیقتر فرایندهاي برساخت سوژه دلالت دارد،</a:t>
            </a:r>
            <a:r>
              <a:rPr lang="fa-IR">
                <a:solidFill>
                  <a:srgbClr val="FF0000"/>
                </a:solidFill>
                <a:latin typeface="BMitra"/>
                <a:cs typeface="B Zar" panose="00000400000000000000" pitchFamily="2" charset="-78"/>
              </a:rPr>
              <a:t> و در واقع شرط هستی فرد است</a:t>
            </a:r>
            <a:r>
              <a:rPr lang="fa-IR">
                <a:solidFill>
                  <a:srgbClr val="000000"/>
                </a:solidFill>
                <a:latin typeface="BMitra"/>
                <a:cs typeface="B Zar" panose="00000400000000000000" pitchFamily="2" charset="-78"/>
              </a:rPr>
              <a:t>؛ در واقع سـوژهبـودگی، فراینـدهایی است که ما از طریق آن به انسان بدل میشویم یا به عبارتی دقیقتر، فرایندهایی است که ما به واسطه آنها، هم از لحاظ فرهنگی </a:t>
            </a:r>
            <a:r>
              <a:rPr lang="fa-IR">
                <a:solidFill>
                  <a:srgbClr val="000000"/>
                </a:solidFill>
                <a:latin typeface="BMitra"/>
                <a:cs typeface="B Zar" panose="00000400000000000000" pitchFamily="2" charset="-78"/>
              </a:rPr>
              <a:t>و </a:t>
            </a:r>
            <a:r>
              <a:rPr lang="fa-IR" smtClean="0">
                <a:solidFill>
                  <a:srgbClr val="000000"/>
                </a:solidFill>
                <a:latin typeface="BMitra"/>
                <a:cs typeface="B Zar" panose="00000400000000000000" pitchFamily="2" charset="-78"/>
              </a:rPr>
              <a:t>هـم از </a:t>
            </a:r>
            <a:r>
              <a:rPr lang="fa-IR">
                <a:solidFill>
                  <a:srgbClr val="000000"/>
                </a:solidFill>
                <a:latin typeface="BMitra"/>
                <a:cs typeface="B Zar" panose="00000400000000000000" pitchFamily="2" charset="-78"/>
              </a:rPr>
              <a:t>لحاظ زیستشناختی، به مثابه سوژه شکل میگیریم</a:t>
            </a:r>
            <a:endParaRPr lang="fa-IR">
              <a:cs typeface="B Zar" panose="00000400000000000000" pitchFamily="2" charset="-78"/>
            </a:endParaRPr>
          </a:p>
        </p:txBody>
      </p:sp>
    </p:spTree>
    <p:extLst>
      <p:ext uri="{BB962C8B-B14F-4D97-AF65-F5344CB8AC3E}">
        <p14:creationId xmlns:p14="http://schemas.microsoft.com/office/powerpoint/2010/main" val="50409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cs typeface="B Zar" panose="00000400000000000000" pitchFamily="2" charset="-78"/>
              </a:rPr>
              <a:t>روش داده ها: </a:t>
            </a:r>
          </a:p>
        </p:txBody>
      </p:sp>
      <p:sp>
        <p:nvSpPr>
          <p:cNvPr id="3" name="Content Placeholder 2"/>
          <p:cNvSpPr>
            <a:spLocks noGrp="1"/>
          </p:cNvSpPr>
          <p:nvPr>
            <p:ph idx="1"/>
          </p:nvPr>
        </p:nvSpPr>
        <p:spPr/>
        <p:txBody>
          <a:bodyPr/>
          <a:lstStyle/>
          <a:p>
            <a:pPr marL="0" lvl="0" indent="0" algn="just">
              <a:buNone/>
            </a:pPr>
            <a:r>
              <a:rPr lang="fa-IR" smtClean="0">
                <a:solidFill>
                  <a:prstClr val="black"/>
                </a:solidFill>
                <a:cs typeface="B Zar" panose="00000400000000000000" pitchFamily="2" charset="-78"/>
              </a:rPr>
              <a:t>محققان </a:t>
            </a:r>
            <a:r>
              <a:rPr lang="fa-IR">
                <a:solidFill>
                  <a:prstClr val="black"/>
                </a:solidFill>
                <a:cs typeface="B Zar" panose="00000400000000000000" pitchFamily="2" charset="-78"/>
              </a:rPr>
              <a:t>براي دستیابی به هدف مذکور، با استفاده از دو تکنیک تحلیل محتواي انتقادي و انجام انـواع تکنیـکهـاي مصـاحبههاي عمیـق بـه مطالعهي میدانی مدارس متوسطه شهر اصفهان دست زدهاند. رویکرد انتقادي به سیاست آموزشی، به مباحثی همچون بازتولید اجتماعی در فرایند سیاسـتگـذاري آموزشی تمرکز دارند. براي جمعآوري اطلاعات از میدان پژوهش از تکنیکهاي مصـاحبۀ عمیـق، یعنـی مصـاحبه مسـألهمحور، روایـی و اپیزودیـک و مشـاهده مشارکتی استفاده شده است.</a:t>
            </a:r>
          </a:p>
          <a:p>
            <a:pPr algn="just"/>
            <a:endParaRPr lang="fa-IR">
              <a:cs typeface="B Zar" panose="00000400000000000000" pitchFamily="2" charset="-78"/>
            </a:endParaRPr>
          </a:p>
        </p:txBody>
      </p:sp>
    </p:spTree>
    <p:extLst>
      <p:ext uri="{BB962C8B-B14F-4D97-AF65-F5344CB8AC3E}">
        <p14:creationId xmlns:p14="http://schemas.microsoft.com/office/powerpoint/2010/main" val="2470913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فهم فرایندهاي شکلگیري فوقالذکر که در مفهوم سوژگی مندرج است کاملاً همسو با امکاناتی است که مفهوم برسـاختگرایـی </a:t>
            </a:r>
            <a:r>
              <a:rPr lang="fa-IR" b="0" i="0" smtClean="0">
                <a:solidFill>
                  <a:srgbClr val="000000"/>
                </a:solidFill>
                <a:effectLst/>
                <a:latin typeface="BMitra"/>
                <a:cs typeface="B Zar" panose="00000400000000000000" pitchFamily="2" charset="-78"/>
              </a:rPr>
              <a:t>در اختیار </a:t>
            </a:r>
            <a:r>
              <a:rPr lang="fa-IR" b="0" i="0" smtClean="0">
                <a:solidFill>
                  <a:srgbClr val="000000"/>
                </a:solidFill>
                <a:effectLst/>
                <a:latin typeface="BMitra"/>
                <a:cs typeface="B Zar" panose="00000400000000000000" pitchFamily="2" charset="-78"/>
              </a:rPr>
              <a:t>ما قرار میدهد. ما با به عاریتگرفتن این دو مفهوم متجانس و همسو به برداشت دانشآموزان از مشـارکت و نیـز، کـنشهـاي </a:t>
            </a:r>
            <a:r>
              <a:rPr lang="fa-IR" b="0" i="0" smtClean="0">
                <a:solidFill>
                  <a:srgbClr val="000000"/>
                </a:solidFill>
                <a:effectLst/>
                <a:latin typeface="BMitra"/>
                <a:cs typeface="B Zar" panose="00000400000000000000" pitchFamily="2" charset="-78"/>
              </a:rPr>
              <a:t>آن نگاه </a:t>
            </a:r>
            <a:r>
              <a:rPr lang="fa-IR" b="0" i="0" smtClean="0">
                <a:solidFill>
                  <a:srgbClr val="000000"/>
                </a:solidFill>
                <a:effectLst/>
                <a:latin typeface="BMitra"/>
                <a:cs typeface="B Zar" panose="00000400000000000000" pitchFamily="2" charset="-78"/>
              </a:rPr>
              <a:t>خواهیم کرد. و از منظر آگاهی، باور و کنشهایی که مربوط به سوژهاند به دستگاههاي ایدئولوژیک نظر خواهیم داشت. این </a:t>
            </a:r>
            <a:r>
              <a:rPr lang="fa-IR" b="0" i="0" smtClean="0">
                <a:solidFill>
                  <a:srgbClr val="000000"/>
                </a:solidFill>
                <a:effectLst/>
                <a:latin typeface="BMitra"/>
                <a:cs typeface="B Zar" panose="00000400000000000000" pitchFamily="2" charset="-78"/>
              </a:rPr>
              <a:t>چارچوب از </a:t>
            </a:r>
            <a:r>
              <a:rPr lang="fa-IR" b="0" i="0" smtClean="0">
                <a:solidFill>
                  <a:srgbClr val="000000"/>
                </a:solidFill>
                <a:effectLst/>
                <a:latin typeface="BMitra"/>
                <a:cs typeface="B Zar" panose="00000400000000000000" pitchFamily="2" charset="-78"/>
              </a:rPr>
              <a:t>یکسو ایدهها و کنشگري دانشآموزان و معلّمان در مورد مشارکت اجتماعی را پوشش خواهد داد و هـم از سـوي دیگـر </a:t>
            </a:r>
            <a:r>
              <a:rPr lang="fa-IR" b="0" i="0" smtClean="0">
                <a:solidFill>
                  <a:srgbClr val="000000"/>
                </a:solidFill>
                <a:effectLst/>
                <a:latin typeface="BMitra"/>
                <a:cs typeface="B Zar" panose="00000400000000000000" pitchFamily="2" charset="-78"/>
              </a:rPr>
              <a:t>سـازوکارهاي ایدئولوژیک</a:t>
            </a:r>
            <a:r>
              <a:rPr lang="fa-IR" b="0" i="0" smtClean="0">
                <a:solidFill>
                  <a:srgbClr val="000000"/>
                </a:solidFill>
                <a:effectLst/>
                <a:latin typeface="BMitra"/>
                <a:cs typeface="B Zar" panose="00000400000000000000" pitchFamily="2" charset="-78"/>
              </a:rPr>
              <a:t>، فرافردي و از پیش تعیینشده را مورد مطالعه قرار خواهد داد. نتیجتاً دانشآموز به عنوان سوژه، در برساخت، قـوامبخشـی </a:t>
            </a:r>
            <a:r>
              <a:rPr lang="fa-IR" b="0" i="0" smtClean="0">
                <a:solidFill>
                  <a:srgbClr val="000000"/>
                </a:solidFill>
                <a:effectLst/>
                <a:latin typeface="BMitra"/>
                <a:cs typeface="B Zar" panose="00000400000000000000" pitchFamily="2" charset="-78"/>
              </a:rPr>
              <a:t>یـا تخریب </a:t>
            </a:r>
            <a:r>
              <a:rPr lang="fa-IR" b="0" i="0" smtClean="0">
                <a:solidFill>
                  <a:srgbClr val="000000"/>
                </a:solidFill>
                <a:effectLst/>
                <a:latin typeface="BMitra"/>
                <a:cs typeface="B Zar" panose="00000400000000000000" pitchFamily="2" charset="-78"/>
              </a:rPr>
              <a:t>ساختارها مؤ ر میال متصوّثر و فعّ شود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547446" y="4909625"/>
            <a:ext cx="2715065"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دستگاههاي ایدئولوژیک</a:t>
            </a:r>
            <a:endParaRPr lang="fa-IR" sz="2000" b="1">
              <a:solidFill>
                <a:srgbClr val="FF0000"/>
              </a:solidFill>
            </a:endParaRPr>
          </a:p>
        </p:txBody>
      </p:sp>
    </p:spTree>
    <p:extLst>
      <p:ext uri="{BB962C8B-B14F-4D97-AF65-F5344CB8AC3E}">
        <p14:creationId xmlns:p14="http://schemas.microsoft.com/office/powerpoint/2010/main" val="1322031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روش و داده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خش روش این تحقیق با چند تکنیک دنبال میشود که این چندگانگی متأثر از نوع مسأله تحقیق است. پاسخ به پرسش تحقیق، ابتدا </a:t>
            </a:r>
            <a:r>
              <a:rPr lang="fa-IR" b="0" i="0" smtClean="0">
                <a:solidFill>
                  <a:srgbClr val="000000"/>
                </a:solidFill>
                <a:effectLst/>
                <a:latin typeface="BMitra"/>
                <a:cs typeface="B Zar" panose="00000400000000000000" pitchFamily="2" charset="-78"/>
              </a:rPr>
              <a:t>به ساکن</a:t>
            </a:r>
            <a:r>
              <a:rPr lang="fa-IR" b="0" i="0" smtClean="0">
                <a:solidFill>
                  <a:srgbClr val="000000"/>
                </a:solidFill>
                <a:effectLst/>
                <a:latin typeface="BMitra"/>
                <a:cs typeface="B Zar" panose="00000400000000000000" pitchFamily="2" charset="-78"/>
              </a:rPr>
              <a:t>، نیازمند تشریح راهبردها و سیاستهاي موجود در رابطه با مشارکت در مدارس است. روش مورد اسـتفاده در ایـن بخـش، </a:t>
            </a:r>
            <a:r>
              <a:rPr lang="fa-IR" b="0" i="0" smtClean="0">
                <a:solidFill>
                  <a:srgbClr val="000000"/>
                </a:solidFill>
                <a:effectLst/>
                <a:latin typeface="BMitra"/>
                <a:cs typeface="B Zar" panose="00000400000000000000" pitchFamily="2" charset="-78"/>
              </a:rPr>
              <a:t>تحلیـل انتقادي </a:t>
            </a:r>
            <a:r>
              <a:rPr lang="fa-IR" b="0" i="0" smtClean="0">
                <a:solidFill>
                  <a:srgbClr val="000000"/>
                </a:solidFill>
                <a:effectLst/>
                <a:latin typeface="BMitra"/>
                <a:cs typeface="B Zar" panose="00000400000000000000" pitchFamily="2" charset="-78"/>
              </a:rPr>
              <a:t>سیاستهاي آموزشی است، این روش بررسی نحوة اتخاذ تصمیمات و نحوة اعمال قدرت در فرایندهاي سیاستگذاري آموزشـی </a:t>
            </a:r>
            <a:r>
              <a:rPr lang="fa-IR" b="0" i="0" smtClean="0">
                <a:solidFill>
                  <a:srgbClr val="000000"/>
                </a:solidFill>
                <a:effectLst/>
                <a:latin typeface="BMitra"/>
                <a:cs typeface="B Zar" panose="00000400000000000000" pitchFamily="2" charset="-78"/>
              </a:rPr>
              <a:t>را مورد </a:t>
            </a:r>
            <a:r>
              <a:rPr lang="fa-IR" b="0" i="0" smtClean="0">
                <a:solidFill>
                  <a:srgbClr val="000000"/>
                </a:solidFill>
                <a:effectLst/>
                <a:latin typeface="BMitra"/>
                <a:cs typeface="B Zar" panose="00000400000000000000" pitchFamily="2" charset="-78"/>
              </a:rPr>
              <a:t>توجه قرار داده و روشهایی را براي تحلیل آن ایجاد کرده است </a:t>
            </a:r>
            <a:r>
              <a:rPr lang="fa-IR" b="0" i="0" smtClean="0">
                <a:solidFill>
                  <a:srgbClr val="000000"/>
                </a:solidFill>
                <a:effectLst/>
                <a:latin typeface="BMitra"/>
                <a:cs typeface="B Zar" panose="00000400000000000000" pitchFamily="2" charset="-78"/>
              </a:rPr>
              <a:t>(عباسپور </a:t>
            </a:r>
            <a:r>
              <a:rPr lang="fa-IR" b="0" i="0" smtClean="0">
                <a:solidFill>
                  <a:srgbClr val="000000"/>
                </a:solidFill>
                <a:effectLst/>
                <a:latin typeface="BMitra"/>
                <a:cs typeface="B Zar" panose="00000400000000000000" pitchFamily="2" charset="-78"/>
              </a:rPr>
              <a:t>و مرادي، </a:t>
            </a:r>
            <a:r>
              <a:rPr lang="fa-IR" b="0" i="0" smtClean="0">
                <a:solidFill>
                  <a:srgbClr val="000000"/>
                </a:solidFill>
                <a:effectLst/>
                <a:latin typeface="BMitra"/>
                <a:cs typeface="B Zar" panose="00000400000000000000" pitchFamily="2" charset="-78"/>
              </a:rPr>
              <a:t>137 </a:t>
            </a:r>
            <a:r>
              <a:rPr lang="fa-IR" b="0" i="0" smtClean="0">
                <a:solidFill>
                  <a:srgbClr val="000000"/>
                </a:solidFill>
                <a:effectLst/>
                <a:latin typeface="BMitra"/>
                <a:cs typeface="B Zar" panose="00000400000000000000" pitchFamily="2" charset="-78"/>
              </a:rPr>
              <a:t>:</a:t>
            </a:r>
            <a:r>
              <a:rPr lang="fa-IR" b="0" i="0" smtClean="0">
                <a:solidFill>
                  <a:srgbClr val="000000"/>
                </a:solidFill>
                <a:effectLst/>
                <a:latin typeface="BMitra"/>
                <a:cs typeface="B Zar" panose="00000400000000000000" pitchFamily="2" charset="-78"/>
              </a:rPr>
              <a:t>1396)</a:t>
            </a:r>
          </a:p>
          <a:p>
            <a:pPr marL="0" indent="0" algn="just">
              <a:buNone/>
            </a:pPr>
            <a:r>
              <a:rPr lang="fa-IR" b="0" i="0" smtClean="0">
                <a:solidFill>
                  <a:srgbClr val="000000"/>
                </a:solidFill>
                <a:effectLst/>
                <a:latin typeface="BMitra"/>
                <a:cs typeface="B Zar" panose="00000400000000000000" pitchFamily="2" charset="-78"/>
              </a:rPr>
              <a:t/>
            </a:r>
            <a:br>
              <a:rPr lang="fa-IR" b="0" i="0" smtClean="0">
                <a:solidFill>
                  <a:srgbClr val="000000"/>
                </a:solidFill>
                <a:effectLst/>
                <a:latin typeface="BMitra"/>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79802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رویکرد انتقادي به سیاست آموزشی، به مباحثی همچون بازتولید اجتماعی؛ نـابرابريهـاي سیاسـی و نادیـدهگیـري علایـق و منـافع مطرودین در فرایند سیاستگذاري آموزشی و حفظ منافع صاحبان قدرت تمرکز دارد. تحلیلگر در این رویکرد، باید در </a:t>
            </a:r>
            <a:r>
              <a:rPr lang="fa-IR">
                <a:solidFill>
                  <a:srgbClr val="000000"/>
                </a:solidFill>
                <a:latin typeface="BMitra"/>
                <a:cs typeface="B Zar" panose="00000400000000000000" pitchFamily="2" charset="-78"/>
              </a:rPr>
              <a:t>پـی </a:t>
            </a:r>
            <a:r>
              <a:rPr lang="fa-IR" smtClean="0">
                <a:solidFill>
                  <a:srgbClr val="000000"/>
                </a:solidFill>
                <a:latin typeface="BMitra"/>
                <a:cs typeface="B Zar" panose="00000400000000000000" pitchFamily="2" charset="-78"/>
              </a:rPr>
              <a:t>شـالوده افکنـی </a:t>
            </a:r>
            <a:r>
              <a:rPr lang="fa-IR">
                <a:solidFill>
                  <a:srgbClr val="000000"/>
                </a:solidFill>
                <a:latin typeface="BMitra"/>
                <a:cs typeface="B Zar" panose="00000400000000000000" pitchFamily="2" charset="-78"/>
              </a:rPr>
              <a:t>سیاستهاي مستمري باشد که در آن امکان دیدهشدن مطرودین و سرکوبشدگان محقق شده </a:t>
            </a:r>
            <a:r>
              <a:rPr lang="fa-IR">
                <a:solidFill>
                  <a:srgbClr val="000000"/>
                </a:solidFill>
                <a:latin typeface="BMitra"/>
                <a:cs typeface="B Zar" panose="00000400000000000000" pitchFamily="2" charset="-78"/>
              </a:rPr>
              <a:t>باشد </a:t>
            </a:r>
            <a:r>
              <a:rPr lang="fa-IR" smtClean="0">
                <a:solidFill>
                  <a:srgbClr val="000000"/>
                </a:solidFill>
                <a:latin typeface="BMitra"/>
                <a:cs typeface="B Zar" panose="00000400000000000000" pitchFamily="2" charset="-78"/>
              </a:rPr>
              <a:t>(همان). </a:t>
            </a:r>
            <a:endParaRPr lang="fa-IR">
              <a:cs typeface="B Zar" panose="00000400000000000000" pitchFamily="2" charset="-78"/>
            </a:endParaRPr>
          </a:p>
        </p:txBody>
      </p:sp>
      <p:sp>
        <p:nvSpPr>
          <p:cNvPr id="4" name="Flowchart: Process 3"/>
          <p:cNvSpPr/>
          <p:nvPr/>
        </p:nvSpPr>
        <p:spPr>
          <a:xfrm>
            <a:off x="838200" y="4346918"/>
            <a:ext cx="2532185" cy="126609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شـالوده افکنـی </a:t>
            </a:r>
            <a:r>
              <a:rPr lang="fa-IR" sz="2000" b="1">
                <a:solidFill>
                  <a:srgbClr val="FF0000"/>
                </a:solidFill>
                <a:latin typeface="BMitra"/>
                <a:cs typeface="B Zar" panose="00000400000000000000" pitchFamily="2" charset="-78"/>
              </a:rPr>
              <a:t>سیاستهاي </a:t>
            </a:r>
            <a:r>
              <a:rPr lang="fa-IR" sz="2000" b="1" smtClean="0">
                <a:solidFill>
                  <a:srgbClr val="FF0000"/>
                </a:solidFill>
                <a:latin typeface="BMitra"/>
                <a:cs typeface="B Zar" panose="00000400000000000000" pitchFamily="2" charset="-78"/>
              </a:rPr>
              <a:t>مستمر</a:t>
            </a:r>
            <a:endParaRPr lang="fa-IR" sz="2000" b="1">
              <a:solidFill>
                <a:srgbClr val="FF0000"/>
              </a:solidFill>
            </a:endParaRPr>
          </a:p>
        </p:txBody>
      </p:sp>
    </p:spTree>
    <p:extLst>
      <p:ext uri="{BB962C8B-B14F-4D97-AF65-F5344CB8AC3E}">
        <p14:creationId xmlns:p14="http://schemas.microsoft.com/office/powerpoint/2010/main" val="63886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پس از این در تلاشیم </a:t>
            </a:r>
            <a:r>
              <a:rPr lang="fa-IR">
                <a:solidFill>
                  <a:srgbClr val="000000"/>
                </a:solidFill>
                <a:latin typeface="BMitra"/>
                <a:cs typeface="B Zar" panose="00000400000000000000" pitchFamily="2" charset="-78"/>
              </a:rPr>
              <a:t>که </a:t>
            </a:r>
            <a:r>
              <a:rPr lang="fa-IR" smtClean="0">
                <a:solidFill>
                  <a:srgbClr val="000000"/>
                </a:solidFill>
                <a:latin typeface="BMitra"/>
                <a:cs typeface="B Zar" panose="00000400000000000000" pitchFamily="2" charset="-78"/>
              </a:rPr>
              <a:t>با </a:t>
            </a:r>
            <a:r>
              <a:rPr lang="fa-IR" b="0" i="0" smtClean="0">
                <a:solidFill>
                  <a:srgbClr val="000000"/>
                </a:solidFill>
                <a:effectLst/>
                <a:latin typeface="BMitra"/>
                <a:cs typeface="B Zar" panose="00000400000000000000" pitchFamily="2" charset="-78"/>
              </a:rPr>
              <a:t>استفاده </a:t>
            </a:r>
            <a:r>
              <a:rPr lang="fa-IR" b="0" i="0" smtClean="0">
                <a:solidFill>
                  <a:srgbClr val="000000"/>
                </a:solidFill>
                <a:effectLst/>
                <a:latin typeface="BMitra"/>
                <a:cs typeface="B Zar" panose="00000400000000000000" pitchFamily="2" charset="-78"/>
              </a:rPr>
              <a:t>از سه تکینک مصاحبۀ عمیق کیفی، یعنی مصاحبه </a:t>
            </a:r>
            <a:r>
              <a:rPr lang="fa-IR" b="0" i="0" smtClean="0">
                <a:solidFill>
                  <a:srgbClr val="000000"/>
                </a:solidFill>
                <a:effectLst/>
                <a:latin typeface="BMitra"/>
                <a:cs typeface="B Zar" panose="00000400000000000000" pitchFamily="2" charset="-78"/>
              </a:rPr>
              <a:t>مسأله محور </a:t>
            </a:r>
            <a:r>
              <a:rPr lang="fa-IR" b="0" i="0" smtClean="0">
                <a:solidFill>
                  <a:srgbClr val="000000"/>
                </a:solidFill>
                <a:effectLst/>
                <a:latin typeface="BMitra"/>
                <a:cs typeface="B Zar" panose="00000400000000000000" pitchFamily="2" charset="-78"/>
              </a:rPr>
              <a:t>، </a:t>
            </a:r>
            <a:r>
              <a:rPr lang="fa-IR" sz="1400" b="0" i="0" smtClean="0">
                <a:solidFill>
                  <a:srgbClr val="000000"/>
                </a:solidFill>
                <a:effectLst/>
                <a:latin typeface="BMitra"/>
                <a:cs typeface="B Zar" panose="00000400000000000000" pitchFamily="2" charset="-78"/>
              </a:rPr>
              <a:t>1</a:t>
            </a:r>
            <a:r>
              <a:rPr lang="fa-IR" b="0" i="0" smtClean="0">
                <a:solidFill>
                  <a:srgbClr val="000000"/>
                </a:solidFill>
                <a:effectLst/>
                <a:latin typeface="BMitra"/>
                <a:cs typeface="B Zar" panose="00000400000000000000" pitchFamily="2" charset="-78"/>
              </a:rPr>
              <a:t>روایی</a:t>
            </a:r>
            <a:r>
              <a:rPr lang="fa-IR" sz="1400" b="0" i="0" smtClean="0">
                <a:solidFill>
                  <a:srgbClr val="000000"/>
                </a:solidFill>
                <a:effectLst/>
                <a:latin typeface="BMitra"/>
                <a:cs typeface="B Zar" panose="00000400000000000000" pitchFamily="2" charset="-78"/>
              </a:rPr>
              <a:t>2</a:t>
            </a:r>
            <a:r>
              <a:rPr lang="fa-IR" b="0" i="0" smtClean="0">
                <a:solidFill>
                  <a:srgbClr val="000000"/>
                </a:solidFill>
                <a:effectLst/>
                <a:latin typeface="BMitra"/>
                <a:cs typeface="B Zar" panose="00000400000000000000" pitchFamily="2" charset="-78"/>
              </a:rPr>
              <a:t>واپیزودیک</a:t>
            </a:r>
            <a:r>
              <a:rPr lang="fa-IR" sz="1400" b="0" i="0" smtClean="0">
                <a:solidFill>
                  <a:srgbClr val="000000"/>
                </a:solidFill>
                <a:effectLst/>
                <a:latin typeface="BMitra"/>
                <a:cs typeface="B Zar" panose="00000400000000000000" pitchFamily="2" charset="-78"/>
              </a:rPr>
              <a:t>3</a:t>
            </a:r>
            <a:r>
              <a:rPr lang="fa-IR" b="0" i="0" smtClean="0">
                <a:solidFill>
                  <a:srgbClr val="000000"/>
                </a:solidFill>
                <a:effectLst/>
                <a:latin typeface="BMitra"/>
                <a:cs typeface="B Zar" panose="00000400000000000000" pitchFamily="2" charset="-78"/>
              </a:rPr>
              <a:t>همـراه </a:t>
            </a:r>
            <a:r>
              <a:rPr lang="fa-IR" b="0" i="0" smtClean="0">
                <a:solidFill>
                  <a:srgbClr val="000000"/>
                </a:solidFill>
                <a:effectLst/>
                <a:latin typeface="BMitra"/>
                <a:cs typeface="B Zar" panose="00000400000000000000" pitchFamily="2" charset="-78"/>
              </a:rPr>
              <a:t>بـا مشـاهده مشـارکتی بـه </a:t>
            </a:r>
            <a:r>
              <a:rPr lang="fa-IR" b="0" i="0" smtClean="0">
                <a:solidFill>
                  <a:srgbClr val="000000"/>
                </a:solidFill>
                <a:effectLst/>
                <a:latin typeface="BMitra"/>
                <a:cs typeface="B Zar" panose="00000400000000000000" pitchFamily="2" charset="-78"/>
              </a:rPr>
              <a:t>جمـعآوري اطلاعات </a:t>
            </a:r>
            <a:r>
              <a:rPr lang="fa-IR" b="0" i="0" smtClean="0">
                <a:solidFill>
                  <a:srgbClr val="000000"/>
                </a:solidFill>
                <a:effectLst/>
                <a:latin typeface="BMitra"/>
                <a:cs typeface="B Zar" panose="00000400000000000000" pitchFamily="2" charset="-78"/>
              </a:rPr>
              <a:t>از میدان پژوهش دست زنیم. جامعه آماري این پژوهش، دانش </a:t>
            </a:r>
            <a:r>
              <a:rPr lang="fa-IR" b="0" i="0" smtClean="0">
                <a:solidFill>
                  <a:srgbClr val="000000"/>
                </a:solidFill>
                <a:effectLst/>
                <a:latin typeface="BMitra"/>
                <a:cs typeface="B Zar" panose="00000400000000000000" pitchFamily="2" charset="-78"/>
              </a:rPr>
              <a:t>آموزان </a:t>
            </a:r>
            <a:r>
              <a:rPr lang="fa-IR" b="0" i="0" smtClean="0">
                <a:solidFill>
                  <a:srgbClr val="000000"/>
                </a:solidFill>
                <a:effectLst/>
                <a:latin typeface="BMitra"/>
                <a:cs typeface="B Zar" panose="00000400000000000000" pitchFamily="2" charset="-78"/>
              </a:rPr>
              <a:t>و </a:t>
            </a:r>
            <a:r>
              <a:rPr lang="fa-IR" b="0" i="0" smtClean="0">
                <a:solidFill>
                  <a:srgbClr val="000000"/>
                </a:solidFill>
                <a:effectLst/>
                <a:latin typeface="BMitra"/>
                <a:cs typeface="B Zar" panose="00000400000000000000" pitchFamily="2" charset="-78"/>
              </a:rPr>
              <a:t>معلّمان چهار </a:t>
            </a:r>
            <a:r>
              <a:rPr lang="fa-IR" b="0" i="0" smtClean="0">
                <a:solidFill>
                  <a:srgbClr val="000000"/>
                </a:solidFill>
                <a:effectLst/>
                <a:latin typeface="BMitra"/>
                <a:cs typeface="B Zar" panose="00000400000000000000" pitchFamily="2" charset="-78"/>
              </a:rPr>
              <a:t>مدرسه مندرج در جـدول 1و چنـد تـن </a:t>
            </a:r>
            <a:r>
              <a:rPr lang="fa-IR" b="0" i="0" smtClean="0">
                <a:solidFill>
                  <a:srgbClr val="000000"/>
                </a:solidFill>
                <a:effectLst/>
                <a:latin typeface="BMitra"/>
                <a:cs typeface="B Zar" panose="00000400000000000000" pitchFamily="2" charset="-78"/>
              </a:rPr>
              <a:t>از مدیران </a:t>
            </a:r>
            <a:r>
              <a:rPr lang="fa-IR" b="0" i="0" smtClean="0">
                <a:solidFill>
                  <a:srgbClr val="000000"/>
                </a:solidFill>
                <a:effectLst/>
                <a:latin typeface="BMitra"/>
                <a:cs typeface="B Zar" panose="00000400000000000000" pitchFamily="2" charset="-78"/>
              </a:rPr>
              <a:t>آموزش پرورش استان اصفهان هستند</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364566" y="3671668"/>
            <a:ext cx="3263705"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مصاحبه مسأله محور ، </a:t>
            </a:r>
            <a:r>
              <a:rPr lang="fa-IR" sz="1100" b="1">
                <a:solidFill>
                  <a:srgbClr val="FF0000"/>
                </a:solidFill>
                <a:latin typeface="BMitra"/>
                <a:cs typeface="B Zar" panose="00000400000000000000" pitchFamily="2" charset="-78"/>
              </a:rPr>
              <a:t>1</a:t>
            </a:r>
            <a:r>
              <a:rPr lang="fa-IR" sz="2000" b="1">
                <a:solidFill>
                  <a:srgbClr val="FF0000"/>
                </a:solidFill>
                <a:latin typeface="BMitra"/>
                <a:cs typeface="B Zar" panose="00000400000000000000" pitchFamily="2" charset="-78"/>
              </a:rPr>
              <a:t>روایی</a:t>
            </a:r>
            <a:r>
              <a:rPr lang="fa-IR" sz="1100" b="1">
                <a:solidFill>
                  <a:srgbClr val="FF0000"/>
                </a:solidFill>
                <a:latin typeface="BMitra"/>
                <a:cs typeface="B Zar" panose="00000400000000000000" pitchFamily="2" charset="-78"/>
              </a:rPr>
              <a:t>2</a:t>
            </a:r>
            <a:r>
              <a:rPr lang="fa-IR" sz="2000" b="1">
                <a:solidFill>
                  <a:srgbClr val="FF0000"/>
                </a:solidFill>
                <a:latin typeface="BMitra"/>
                <a:cs typeface="B Zar" panose="00000400000000000000" pitchFamily="2" charset="-78"/>
              </a:rPr>
              <a:t>واپیزودیک</a:t>
            </a:r>
            <a:endParaRPr lang="fa-IR" sz="2000" b="1">
              <a:solidFill>
                <a:srgbClr val="FF0000"/>
              </a:solidFill>
            </a:endParaRPr>
          </a:p>
        </p:txBody>
      </p:sp>
    </p:spTree>
    <p:extLst>
      <p:ext uri="{BB962C8B-B14F-4D97-AF65-F5344CB8AC3E}">
        <p14:creationId xmlns:p14="http://schemas.microsoft.com/office/powerpoint/2010/main" val="2624209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34096" y="790380"/>
            <a:ext cx="10290219" cy="5386583"/>
          </a:xfrm>
          <a:prstGeom prst="rect">
            <a:avLst/>
          </a:prstGeom>
        </p:spPr>
      </p:pic>
    </p:spTree>
    <p:extLst>
      <p:ext uri="{BB962C8B-B14F-4D97-AF65-F5344CB8AC3E}">
        <p14:creationId xmlns:p14="http://schemas.microsoft.com/office/powerpoint/2010/main" val="4130651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03067" y="2099258"/>
            <a:ext cx="8872734" cy="3230104"/>
          </a:xfrm>
          <a:prstGeom prst="rect">
            <a:avLst/>
          </a:prstGeom>
        </p:spPr>
      </p:pic>
    </p:spTree>
    <p:extLst>
      <p:ext uri="{BB962C8B-B14F-4D97-AF65-F5344CB8AC3E}">
        <p14:creationId xmlns:p14="http://schemas.microsoft.com/office/powerpoint/2010/main" val="4014611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از مناطق مختلف شهر که نمایندگی پایگاههاي اجتماعی، اقتصادي مختلف حـاکم بـر شـهر اصـفهان را دارنـد، مدارسـی را </a:t>
            </a:r>
            <a:r>
              <a:rPr lang="fa-IR" b="0" i="0" smtClean="0">
                <a:solidFill>
                  <a:srgbClr val="000000"/>
                </a:solidFill>
                <a:effectLst/>
                <a:latin typeface="BMitra"/>
                <a:cs typeface="B Zar" panose="00000400000000000000" pitchFamily="2" charset="-78"/>
              </a:rPr>
              <a:t>بصـورت خوشهاي </a:t>
            </a:r>
            <a:r>
              <a:rPr lang="fa-IR" b="0" i="0" smtClean="0">
                <a:solidFill>
                  <a:srgbClr val="000000"/>
                </a:solidFill>
                <a:effectLst/>
                <a:latin typeface="BMitra"/>
                <a:cs typeface="B Zar" panose="00000400000000000000" pitchFamily="2" charset="-78"/>
              </a:rPr>
              <a:t>انتخاب کرده و از میان آنها بصورت هدفمند با معلّمان و دانشآمـوزانی کـه در زمینـه مشـارکت در فضـاهاي مدرسـهاي </a:t>
            </a:r>
            <a:r>
              <a:rPr lang="fa-IR" b="0" i="0" smtClean="0">
                <a:solidFill>
                  <a:srgbClr val="000000"/>
                </a:solidFill>
                <a:effectLst/>
                <a:latin typeface="BMitra"/>
                <a:cs typeface="B Zar" panose="00000400000000000000" pitchFamily="2" charset="-78"/>
              </a:rPr>
              <a:t>داراي تجارب </a:t>
            </a:r>
            <a:r>
              <a:rPr lang="fa-IR" b="0" i="0" smtClean="0">
                <a:solidFill>
                  <a:srgbClr val="000000"/>
                </a:solidFill>
                <a:effectLst/>
                <a:latin typeface="BMitra"/>
                <a:cs typeface="B Zar" panose="00000400000000000000" pitchFamily="2" charset="-78"/>
              </a:rPr>
              <a:t>یا ایدههایی بودهاند، مصاحبه کردهایم و تا زمان حصول اشباع نظري، به انتخاب نمونههاي موجود در </a:t>
            </a:r>
            <a:r>
              <a:rPr lang="fa-IR" b="0" i="0" smtClean="0">
                <a:solidFill>
                  <a:srgbClr val="000000"/>
                </a:solidFill>
                <a:effectLst/>
                <a:latin typeface="BMitra"/>
                <a:cs typeface="B Zar" panose="00000400000000000000" pitchFamily="2" charset="-78"/>
              </a:rPr>
              <a:t>مدرسه دست </a:t>
            </a:r>
            <a:r>
              <a:rPr lang="fa-IR" b="0" i="0" smtClean="0">
                <a:solidFill>
                  <a:srgbClr val="000000"/>
                </a:solidFill>
                <a:effectLst/>
                <a:latin typeface="BMitra"/>
                <a:cs typeface="B Zar" panose="00000400000000000000" pitchFamily="2" charset="-78"/>
              </a:rPr>
              <a:t>ادامه دادیم</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083213" y="4262511"/>
            <a:ext cx="2025747" cy="128016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اشباع نظري</a:t>
            </a:r>
            <a:endParaRPr lang="fa-IR" sz="2000" b="1">
              <a:solidFill>
                <a:srgbClr val="FF0000"/>
              </a:solidFill>
            </a:endParaRPr>
          </a:p>
        </p:txBody>
      </p:sp>
    </p:spTree>
    <p:extLst>
      <p:ext uri="{BB962C8B-B14F-4D97-AF65-F5344CB8AC3E}">
        <p14:creationId xmlns:p14="http://schemas.microsoft.com/office/powerpoint/2010/main" val="224215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یافتههاي این تحقیق بر اساس طرح سه مرحلهاي اشتراوس و کوربین </a:t>
            </a:r>
            <a:r>
              <a:rPr lang="fa-IR" b="0" i="0" smtClean="0">
                <a:solidFill>
                  <a:srgbClr val="000000"/>
                </a:solidFill>
                <a:effectLst/>
                <a:latin typeface="BMitra"/>
                <a:cs typeface="B Zar" panose="00000400000000000000" pitchFamily="2" charset="-78"/>
              </a:rPr>
              <a:t>(</a:t>
            </a:r>
            <a:r>
              <a:rPr lang="fa-IR" b="0" i="0" smtClean="0">
                <a:solidFill>
                  <a:srgbClr val="000000"/>
                </a:solidFill>
                <a:effectLst/>
                <a:latin typeface="BMitra"/>
                <a:cs typeface="B Zar" panose="00000400000000000000" pitchFamily="2" charset="-78"/>
              </a:rPr>
              <a:t>61 :</a:t>
            </a:r>
            <a:r>
              <a:rPr lang="fa-IR" b="0" i="0" smtClean="0">
                <a:solidFill>
                  <a:srgbClr val="000000"/>
                </a:solidFill>
                <a:effectLst/>
                <a:latin typeface="BMitra"/>
                <a:cs typeface="B Zar" panose="00000400000000000000" pitchFamily="2" charset="-78"/>
              </a:rPr>
              <a:t>1385) </a:t>
            </a:r>
            <a:r>
              <a:rPr lang="fa-IR" sz="1400" b="0" i="0" smtClean="0">
                <a:solidFill>
                  <a:srgbClr val="000000"/>
                </a:solidFill>
                <a:effectLst/>
                <a:latin typeface="BMitra"/>
                <a:cs typeface="B Zar" panose="00000400000000000000" pitchFamily="2" charset="-78"/>
              </a:rPr>
              <a:t>1</a:t>
            </a:r>
            <a:r>
              <a:rPr lang="fa-IR" b="0" i="0" smtClean="0">
                <a:solidFill>
                  <a:srgbClr val="000000"/>
                </a:solidFill>
                <a:effectLst/>
                <a:latin typeface="BMitra"/>
                <a:cs typeface="B Zar" panose="00000400000000000000" pitchFamily="2" charset="-78"/>
              </a:rPr>
              <a:t>کدگذاري و تحلیل شده است. فراینـد آورجمـع </a:t>
            </a:r>
            <a:r>
              <a:rPr lang="fa-IR" b="0" i="0" smtClean="0">
                <a:solidFill>
                  <a:srgbClr val="000000"/>
                </a:solidFill>
                <a:effectLst/>
                <a:latin typeface="BMitra"/>
                <a:cs typeface="B Zar" panose="00000400000000000000" pitchFamily="2" charset="-78"/>
              </a:rPr>
              <a:t>ي و تحلیل </a:t>
            </a:r>
            <a:r>
              <a:rPr lang="fa-IR" b="0" i="0" smtClean="0">
                <a:solidFill>
                  <a:srgbClr val="000000"/>
                </a:solidFill>
                <a:effectLst/>
                <a:latin typeface="BMitra"/>
                <a:cs typeface="B Zar" panose="00000400000000000000" pitchFamily="2" charset="-78"/>
              </a:rPr>
              <a:t>دادهها به صورت همزمان رخ میدهد. امّا به طور کلی، بعد از فرایند </a:t>
            </a:r>
            <a:r>
              <a:rPr lang="fa-IR" b="0" i="0" smtClean="0">
                <a:solidFill>
                  <a:srgbClr val="000000"/>
                </a:solidFill>
                <a:effectLst/>
                <a:latin typeface="BMitra"/>
                <a:cs typeface="B Zar" panose="00000400000000000000" pitchFamily="2" charset="-78"/>
              </a:rPr>
              <a:t>کدگذاري </a:t>
            </a:r>
            <a:r>
              <a:rPr lang="fa-IR" b="0" i="0" smtClean="0">
                <a:solidFill>
                  <a:srgbClr val="000000"/>
                </a:solidFill>
                <a:effectLst/>
                <a:latin typeface="BMitra"/>
                <a:cs typeface="B Zar" panose="00000400000000000000" pitchFamily="2" charset="-78"/>
              </a:rPr>
              <a:t>به استخراج و </a:t>
            </a:r>
            <a:r>
              <a:rPr lang="fa-IR" b="0" i="0" smtClean="0">
                <a:solidFill>
                  <a:srgbClr val="000000"/>
                </a:solidFill>
                <a:effectLst/>
                <a:latin typeface="BMitra"/>
                <a:cs typeface="B Zar" panose="00000400000000000000" pitchFamily="2" charset="-78"/>
              </a:rPr>
              <a:t>تحلیل </a:t>
            </a:r>
            <a:r>
              <a:rPr lang="fa-IR" b="0" i="0" smtClean="0">
                <a:solidFill>
                  <a:srgbClr val="000000"/>
                </a:solidFill>
                <a:effectLst/>
                <a:latin typeface="BMitra"/>
                <a:cs typeface="B Zar" panose="00000400000000000000" pitchFamily="2" charset="-78"/>
              </a:rPr>
              <a:t>محتواي </a:t>
            </a:r>
            <a:r>
              <a:rPr lang="fa-IR" b="0" i="0" smtClean="0">
                <a:solidFill>
                  <a:srgbClr val="000000"/>
                </a:solidFill>
                <a:effectLst/>
                <a:latin typeface="BMitra"/>
                <a:cs typeface="B Zar" panose="00000400000000000000" pitchFamily="2" charset="-78"/>
              </a:rPr>
              <a:t>مصاحبه ها پرداخته خواهد </a:t>
            </a:r>
            <a:r>
              <a:rPr lang="fa-IR" b="0" i="0" smtClean="0">
                <a:solidFill>
                  <a:srgbClr val="000000"/>
                </a:solidFill>
                <a:effectLst/>
                <a:latin typeface="BMitra"/>
                <a:cs typeface="B Zar" panose="00000400000000000000" pitchFamily="2" charset="-78"/>
              </a:rPr>
              <a:t>شد </a:t>
            </a:r>
            <a:r>
              <a:rPr lang="fa-IR" b="0" i="0" smtClean="0">
                <a:solidFill>
                  <a:srgbClr val="000000"/>
                </a:solidFill>
                <a:effectLst/>
                <a:latin typeface="BMitra"/>
                <a:cs typeface="B Zar" panose="00000400000000000000" pitchFamily="2" charset="-78"/>
              </a:rPr>
              <a:t>  </a:t>
            </a:r>
          </a:p>
          <a:p>
            <a:pPr marL="0" indent="0" algn="just">
              <a:buNone/>
            </a:pPr>
            <a:r>
              <a:rPr lang="fa-IR" b="0" i="0" smtClean="0">
                <a:solidFill>
                  <a:srgbClr val="000000"/>
                </a:solidFill>
                <a:effectLst/>
                <a:latin typeface="BMitra"/>
                <a:cs typeface="B Zar" panose="00000400000000000000" pitchFamily="2" charset="-78"/>
              </a:rPr>
              <a:t>(استراوس </a:t>
            </a:r>
            <a:r>
              <a:rPr lang="fa-IR" b="0" i="0" smtClean="0">
                <a:solidFill>
                  <a:srgbClr val="000000"/>
                </a:solidFill>
                <a:effectLst/>
                <a:latin typeface="BMitra"/>
                <a:cs typeface="B Zar" panose="00000400000000000000" pitchFamily="2" charset="-78"/>
              </a:rPr>
              <a:t>و کوربین، </a:t>
            </a:r>
            <a:r>
              <a:rPr lang="fa-IR" b="0" i="0" smtClean="0">
                <a:solidFill>
                  <a:srgbClr val="000000"/>
                </a:solidFill>
                <a:effectLst/>
                <a:latin typeface="BMitra"/>
                <a:cs typeface="B Zar" panose="00000400000000000000" pitchFamily="2" charset="-78"/>
              </a:rPr>
              <a:t>.20 </a:t>
            </a:r>
            <a:r>
              <a:rPr lang="fa-IR" b="0" i="0" smtClean="0">
                <a:solidFill>
                  <a:srgbClr val="000000"/>
                </a:solidFill>
                <a:effectLst/>
                <a:latin typeface="BMitra"/>
                <a:cs typeface="B Zar" panose="00000400000000000000" pitchFamily="2" charset="-78"/>
              </a:rPr>
              <a:t>:</a:t>
            </a:r>
            <a:r>
              <a:rPr lang="fa-IR" b="0" i="0" smtClean="0">
                <a:solidFill>
                  <a:srgbClr val="000000"/>
                </a:solidFill>
                <a:effectLst/>
                <a:latin typeface="BMitra"/>
                <a:cs typeface="B Zar" panose="00000400000000000000" pitchFamily="2" charset="-78"/>
              </a:rPr>
              <a:t>1385) هدفمان </a:t>
            </a:r>
            <a:r>
              <a:rPr lang="fa-IR" b="0" i="0" smtClean="0">
                <a:solidFill>
                  <a:srgbClr val="000000"/>
                </a:solidFill>
                <a:effectLst/>
                <a:latin typeface="BMitra"/>
                <a:cs typeface="B Zar" panose="00000400000000000000" pitchFamily="2" charset="-78"/>
              </a:rPr>
              <a:t>در </a:t>
            </a:r>
            <a:r>
              <a:rPr lang="fa-IR" b="0" i="0" smtClean="0">
                <a:solidFill>
                  <a:srgbClr val="000000"/>
                </a:solidFill>
                <a:effectLst/>
                <a:latin typeface="BMitra"/>
                <a:cs typeface="B Zar" panose="00000400000000000000" pitchFamily="2" charset="-78"/>
              </a:rPr>
              <a:t>تحلیل مصاحبه ها </a:t>
            </a:r>
            <a:r>
              <a:rPr lang="fa-IR" b="0" i="0" smtClean="0">
                <a:solidFill>
                  <a:srgbClr val="000000"/>
                </a:solidFill>
                <a:effectLst/>
                <a:latin typeface="BMitra"/>
                <a:cs typeface="B Zar" panose="00000400000000000000" pitchFamily="2" charset="-78"/>
              </a:rPr>
              <a:t>رسیدن به اهداف و پاسخ به مسأله تحقیـق اسـت. در </a:t>
            </a:r>
            <a:r>
              <a:rPr lang="fa-IR" b="0" i="0" smtClean="0">
                <a:solidFill>
                  <a:srgbClr val="000000"/>
                </a:solidFill>
                <a:effectLst/>
                <a:latin typeface="BMitra"/>
                <a:cs typeface="B Zar" panose="00000400000000000000" pitchFamily="2" charset="-78"/>
              </a:rPr>
              <a:t>فراینـد کدگذار </a:t>
            </a:r>
            <a:r>
              <a:rPr lang="fa-IR" b="0" i="0" smtClean="0">
                <a:solidFill>
                  <a:srgbClr val="000000"/>
                </a:solidFill>
                <a:effectLst/>
                <a:latin typeface="BMitra"/>
                <a:cs typeface="B Zar" panose="00000400000000000000" pitchFamily="2" charset="-78"/>
              </a:rPr>
              <a:t>،ي واحد </a:t>
            </a:r>
            <a:r>
              <a:rPr lang="fa-IR" b="0" i="0" smtClean="0">
                <a:solidFill>
                  <a:srgbClr val="000000"/>
                </a:solidFill>
                <a:effectLst/>
                <a:latin typeface="BMitra"/>
                <a:cs typeface="B Zar" panose="00000400000000000000" pitchFamily="2" charset="-78"/>
              </a:rPr>
              <a:t>تحلیل </a:t>
            </a:r>
            <a:r>
              <a:rPr lang="fa-IR" b="0" i="0" smtClean="0">
                <a:solidFill>
                  <a:srgbClr val="000000"/>
                </a:solidFill>
                <a:effectLst/>
                <a:latin typeface="BMitra"/>
                <a:cs typeface="B Zar" panose="00000400000000000000" pitchFamily="2" charset="-78"/>
              </a:rPr>
              <a:t>مفهوم است. به عبارت دیگر، کدگذاري روند تجزیـه و تحلیـل </a:t>
            </a:r>
            <a:r>
              <a:rPr lang="fa-IR" b="0" i="0" smtClean="0">
                <a:solidFill>
                  <a:srgbClr val="000000"/>
                </a:solidFill>
                <a:effectLst/>
                <a:latin typeface="BMitra"/>
                <a:cs typeface="B Zar" panose="00000400000000000000" pitchFamily="2" charset="-78"/>
              </a:rPr>
              <a:t>داده هاسـت ( استرواس </a:t>
            </a:r>
            <a:r>
              <a:rPr lang="fa-IR" b="0" i="0" smtClean="0">
                <a:solidFill>
                  <a:srgbClr val="000000"/>
                </a:solidFill>
                <a:effectLst/>
                <a:latin typeface="BMitra"/>
                <a:cs typeface="B Zar" panose="00000400000000000000" pitchFamily="2" charset="-78"/>
              </a:rPr>
              <a:t>و </a:t>
            </a:r>
            <a:r>
              <a:rPr lang="fa-IR" b="0" i="0" smtClean="0">
                <a:solidFill>
                  <a:srgbClr val="000000"/>
                </a:solidFill>
                <a:effectLst/>
                <a:latin typeface="BMitra"/>
                <a:cs typeface="B Zar" panose="00000400000000000000" pitchFamily="2" charset="-78"/>
              </a:rPr>
              <a:t>کـوربین</a:t>
            </a:r>
            <a:r>
              <a:rPr lang="fa-IR" b="0" i="0" smtClean="0">
                <a:solidFill>
                  <a:srgbClr val="000000"/>
                </a:solidFill>
                <a:effectLst/>
                <a:latin typeface="BMitra"/>
                <a:cs typeface="B Zar" panose="00000400000000000000" pitchFamily="2" charset="-78"/>
              </a:rPr>
              <a:t>، </a:t>
            </a:r>
            <a:r>
              <a:rPr lang="fa-IR" b="0" i="0" smtClean="0">
                <a:solidFill>
                  <a:srgbClr val="000000"/>
                </a:solidFill>
                <a:effectLst/>
                <a:latin typeface="BMitra"/>
                <a:cs typeface="B Zar" panose="00000400000000000000" pitchFamily="2" charset="-78"/>
              </a:rPr>
              <a:t>.61 </a:t>
            </a:r>
            <a:r>
              <a:rPr lang="fa-IR" b="0" i="0" smtClean="0">
                <a:solidFill>
                  <a:srgbClr val="000000"/>
                </a:solidFill>
                <a:effectLst/>
                <a:latin typeface="BMitra"/>
                <a:cs typeface="B Zar" panose="00000400000000000000" pitchFamily="2" charset="-78"/>
              </a:rPr>
              <a:t>:</a:t>
            </a:r>
            <a:r>
              <a:rPr lang="fa-IR" b="0" i="0" smtClean="0">
                <a:solidFill>
                  <a:srgbClr val="000000"/>
                </a:solidFill>
                <a:effectLst/>
                <a:latin typeface="BMitra"/>
                <a:cs typeface="B Zar" panose="00000400000000000000" pitchFamily="2" charset="-78"/>
              </a:rPr>
              <a:t>1385)</a:t>
            </a:r>
          </a:p>
          <a:p>
            <a:pPr algn="just"/>
            <a:endParaRPr lang="fa-IR">
              <a:solidFill>
                <a:srgbClr val="000000"/>
              </a:solidFill>
              <a:latin typeface="BMitra"/>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378634" y="4698609"/>
            <a:ext cx="3305908"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کدگذاري روند تجزیـه و تحلیـل داده هاسـت</a:t>
            </a:r>
            <a:endParaRPr lang="fa-IR" sz="2000" b="1">
              <a:solidFill>
                <a:srgbClr val="FF0000"/>
              </a:solidFill>
            </a:endParaRPr>
          </a:p>
        </p:txBody>
      </p:sp>
    </p:spTree>
    <p:extLst>
      <p:ext uri="{BB962C8B-B14F-4D97-AF65-F5344CB8AC3E}">
        <p14:creationId xmlns:p14="http://schemas.microsoft.com/office/powerpoint/2010/main" val="3279227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srgbClr val="000000"/>
                </a:solidFill>
                <a:latin typeface="BMitra"/>
                <a:cs typeface="B Zar" panose="00000400000000000000" pitchFamily="2" charset="-78"/>
              </a:rPr>
              <a:t>در </a:t>
            </a:r>
            <a:r>
              <a:rPr lang="fa-IR" sz="2600">
                <a:solidFill>
                  <a:srgbClr val="000000"/>
                </a:solidFill>
                <a:latin typeface="BMitra"/>
                <a:cs typeface="B Zar" panose="00000400000000000000" pitchFamily="2" charset="-78"/>
              </a:rPr>
              <a:t>کدگذاري </a:t>
            </a:r>
            <a:r>
              <a:rPr lang="fa-IR" sz="2600" smtClean="0">
                <a:solidFill>
                  <a:srgbClr val="000000"/>
                </a:solidFill>
                <a:latin typeface="BMitra"/>
                <a:cs typeface="B Zar" panose="00000400000000000000" pitchFamily="2" charset="-78"/>
              </a:rPr>
              <a:t>سه مرحلهاي </a:t>
            </a:r>
            <a:r>
              <a:rPr lang="fa-IR" sz="2600">
                <a:solidFill>
                  <a:srgbClr val="000000"/>
                </a:solidFill>
                <a:latin typeface="BMitra"/>
                <a:cs typeface="B Zar" panose="00000400000000000000" pitchFamily="2" charset="-78"/>
              </a:rPr>
              <a:t>تجزیه و تحلیل بر اساس </a:t>
            </a:r>
            <a:r>
              <a:rPr lang="fa-IR" sz="2600">
                <a:solidFill>
                  <a:srgbClr val="FF0000"/>
                </a:solidFill>
                <a:latin typeface="BMitra"/>
                <a:cs typeface="B Zar" panose="00000400000000000000" pitchFamily="2" charset="-78"/>
              </a:rPr>
              <a:t>سه نوع کدگـذاري </a:t>
            </a:r>
            <a:r>
              <a:rPr lang="fa-IR" sz="2600">
                <a:solidFill>
                  <a:srgbClr val="000000"/>
                </a:solidFill>
                <a:latin typeface="BMitra"/>
                <a:cs typeface="B Zar" panose="00000400000000000000" pitchFamily="2" charset="-78"/>
              </a:rPr>
              <a:t>صـورت مـیپـذیرد: </a:t>
            </a:r>
          </a:p>
          <a:p>
            <a:pPr lvl="0" algn="just"/>
            <a:endParaRPr lang="fa-IR" sz="2600">
              <a:solidFill>
                <a:srgbClr val="000000"/>
              </a:solidFill>
              <a:latin typeface="BMitra"/>
              <a:cs typeface="B Zar" panose="00000400000000000000" pitchFamily="2" charset="-78"/>
            </a:endParaRPr>
          </a:p>
          <a:p>
            <a:pPr lvl="0" algn="just"/>
            <a:r>
              <a:rPr lang="fa-IR" sz="2600">
                <a:solidFill>
                  <a:srgbClr val="000000"/>
                </a:solidFill>
                <a:latin typeface="BMitra"/>
                <a:cs typeface="B Zar" panose="00000400000000000000" pitchFamily="2" charset="-78"/>
              </a:rPr>
              <a:t>(1کدگـذاري اولیـه، </a:t>
            </a:r>
          </a:p>
          <a:p>
            <a:pPr lvl="0" algn="just"/>
            <a:r>
              <a:rPr lang="fa-IR" sz="2600">
                <a:solidFill>
                  <a:srgbClr val="000000"/>
                </a:solidFill>
                <a:latin typeface="BMitra"/>
                <a:cs typeface="B Zar" panose="00000400000000000000" pitchFamily="2" charset="-78"/>
              </a:rPr>
              <a:t>(2کدگـذاري متمرکـز، </a:t>
            </a:r>
          </a:p>
          <a:p>
            <a:pPr lvl="0" algn="just"/>
            <a:r>
              <a:rPr lang="fa-IR" sz="2600">
                <a:solidFill>
                  <a:srgbClr val="000000"/>
                </a:solidFill>
                <a:latin typeface="BMitra"/>
                <a:cs typeface="B Zar" panose="00000400000000000000" pitchFamily="2" charset="-78"/>
              </a:rPr>
              <a:t>(3کدگذاري گزینشی یا سطح سوم</a:t>
            </a:r>
            <a:r>
              <a:rPr lang="fa-IR" sz="2600">
                <a:solidFill>
                  <a:prstClr val="black"/>
                </a:solidFill>
                <a:cs typeface="B Zar" panose="00000400000000000000" pitchFamily="2" charset="-78"/>
              </a:rPr>
              <a:t> </a:t>
            </a:r>
          </a:p>
          <a:p>
            <a:pPr algn="just"/>
            <a:endParaRPr lang="fa-IR">
              <a:cs typeface="B Zar" panose="00000400000000000000" pitchFamily="2" charset="-78"/>
            </a:endParaRPr>
          </a:p>
        </p:txBody>
      </p:sp>
    </p:spTree>
    <p:extLst>
      <p:ext uri="{BB962C8B-B14F-4D97-AF65-F5344CB8AC3E}">
        <p14:creationId xmlns:p14="http://schemas.microsoft.com/office/powerpoint/2010/main" val="731528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i="0" smtClean="0">
                <a:solidFill>
                  <a:srgbClr val="FF0000"/>
                </a:solidFill>
                <a:effectLst/>
                <a:latin typeface="BMitraBold"/>
                <a:cs typeface="B Zar" panose="00000400000000000000" pitchFamily="2" charset="-78"/>
              </a:rPr>
              <a:t>کدگذاري باز</a:t>
            </a:r>
            <a:r>
              <a:rPr lang="fa-IR" b="1" i="0" smtClean="0">
                <a:solidFill>
                  <a:srgbClr val="000000"/>
                </a:solidFill>
                <a:effectLst/>
                <a:latin typeface="BMitraBold"/>
                <a:cs typeface="B Zar" panose="00000400000000000000" pitchFamily="2" charset="-78"/>
              </a:rPr>
              <a:t>: </a:t>
            </a:r>
            <a:r>
              <a:rPr lang="fa-IR" b="0" i="0" smtClean="0">
                <a:solidFill>
                  <a:srgbClr val="000000"/>
                </a:solidFill>
                <a:effectLst/>
                <a:latin typeface="BMitra"/>
                <a:cs typeface="B Zar" panose="00000400000000000000" pitchFamily="2" charset="-78"/>
              </a:rPr>
              <a:t>فرایندي </a:t>
            </a:r>
            <a:r>
              <a:rPr lang="fa-IR" b="0" i="0" smtClean="0">
                <a:solidFill>
                  <a:srgbClr val="000000"/>
                </a:solidFill>
                <a:effectLst/>
                <a:latin typeface="BMitra"/>
                <a:cs typeface="B Zar" panose="00000400000000000000" pitchFamily="2" charset="-78"/>
              </a:rPr>
              <a:t>تحلیل </a:t>
            </a:r>
            <a:r>
              <a:rPr lang="fa-IR" b="0" i="0" smtClean="0">
                <a:solidFill>
                  <a:srgbClr val="000000"/>
                </a:solidFill>
                <a:effectLst/>
                <a:latin typeface="BMitra"/>
                <a:cs typeface="B Zar" panose="00000400000000000000" pitchFamily="2" charset="-78"/>
              </a:rPr>
              <a:t>است که </a:t>
            </a:r>
            <a:r>
              <a:rPr lang="fa-IR" b="0" i="0" smtClean="0">
                <a:solidFill>
                  <a:srgbClr val="000000"/>
                </a:solidFill>
                <a:effectLst/>
                <a:latin typeface="BMitra"/>
                <a:cs typeface="B Zar" panose="00000400000000000000" pitchFamily="2" charset="-78"/>
              </a:rPr>
              <a:t>این </a:t>
            </a:r>
            <a:r>
              <a:rPr lang="fa-IR" b="0" i="0" smtClean="0">
                <a:solidFill>
                  <a:srgbClr val="000000"/>
                </a:solidFill>
                <a:effectLst/>
                <a:latin typeface="BMitra"/>
                <a:cs typeface="B Zar" panose="00000400000000000000" pitchFamily="2" charset="-78"/>
              </a:rPr>
              <a:t>اعمال بر اساس آن انجام </a:t>
            </a:r>
            <a:r>
              <a:rPr lang="fa-IR" b="0" i="0" smtClean="0">
                <a:solidFill>
                  <a:srgbClr val="000000"/>
                </a:solidFill>
                <a:effectLst/>
                <a:latin typeface="BMitra"/>
                <a:cs typeface="B Zar" panose="00000400000000000000" pitchFamily="2" charset="-78"/>
              </a:rPr>
              <a:t>می گیرد: </a:t>
            </a:r>
            <a:r>
              <a:rPr lang="fa-IR" b="0" i="0" smtClean="0">
                <a:solidFill>
                  <a:srgbClr val="000000"/>
                </a:solidFill>
                <a:effectLst/>
                <a:latin typeface="BMitra"/>
                <a:cs typeface="B Zar" panose="00000400000000000000" pitchFamily="2" charset="-78"/>
              </a:rPr>
              <a:t>طرح پرسش درباره دادهها، مقایسه وقایع، </a:t>
            </a:r>
            <a:r>
              <a:rPr lang="fa-IR" b="0" i="0" smtClean="0">
                <a:solidFill>
                  <a:srgbClr val="000000"/>
                </a:solidFill>
                <a:effectLst/>
                <a:latin typeface="BMitra"/>
                <a:cs typeface="B Zar" panose="00000400000000000000" pitchFamily="2" charset="-78"/>
              </a:rPr>
              <a:t>رویـدادها و سایر </a:t>
            </a:r>
            <a:r>
              <a:rPr lang="fa-IR" b="0" i="0" smtClean="0">
                <a:solidFill>
                  <a:srgbClr val="000000"/>
                </a:solidFill>
                <a:effectLst/>
                <a:latin typeface="BMitra"/>
                <a:cs typeface="B Zar" panose="00000400000000000000" pitchFamily="2" charset="-78"/>
              </a:rPr>
              <a:t>پدیدهها بر اساس مشابهتها و تفاوتهايشان </a:t>
            </a:r>
            <a:r>
              <a:rPr lang="fa-IR" b="0" i="0" smtClean="0">
                <a:solidFill>
                  <a:srgbClr val="000000"/>
                </a:solidFill>
                <a:effectLst/>
                <a:latin typeface="BMitra"/>
                <a:cs typeface="B Zar" panose="00000400000000000000" pitchFamily="2" charset="-78"/>
              </a:rPr>
              <a:t>(استراوس </a:t>
            </a:r>
            <a:r>
              <a:rPr lang="fa-IR" b="0" i="0" smtClean="0">
                <a:solidFill>
                  <a:srgbClr val="000000"/>
                </a:solidFill>
                <a:effectLst/>
                <a:latin typeface="BMitra"/>
                <a:cs typeface="B Zar" panose="00000400000000000000" pitchFamily="2" charset="-78"/>
              </a:rPr>
              <a:t>و کوربین، 125 ،123 :</a:t>
            </a:r>
            <a:r>
              <a:rPr lang="fa-IR" b="0" i="0" smtClean="0">
                <a:solidFill>
                  <a:srgbClr val="000000"/>
                </a:solidFill>
                <a:effectLst/>
                <a:latin typeface="BMitra"/>
                <a:cs typeface="B Zar" panose="00000400000000000000" pitchFamily="2" charset="-78"/>
              </a:rPr>
              <a:t>1385</a:t>
            </a:r>
            <a:r>
              <a:rPr lang="fa-IR" smtClean="0">
                <a:solidFill>
                  <a:srgbClr val="000000"/>
                </a:solidFill>
                <a:latin typeface="BMitra"/>
                <a:cs typeface="B Zar" panose="00000400000000000000" pitchFamily="2" charset="-78"/>
              </a:rPr>
              <a:t>)</a:t>
            </a:r>
          </a:p>
          <a:p>
            <a:pPr marL="0" indent="0" algn="just">
              <a:buNone/>
            </a:pPr>
            <a:r>
              <a:rPr lang="fa-IR" b="0" i="0" smtClean="0">
                <a:solidFill>
                  <a:srgbClr val="000000"/>
                </a:solidFill>
                <a:effectLst/>
                <a:latin typeface="BMitra"/>
                <a:cs typeface="B Zar" panose="00000400000000000000" pitchFamily="2" charset="-78"/>
              </a:rPr>
              <a:t/>
            </a:r>
            <a:br>
              <a:rPr lang="fa-IR" b="0" i="0" smtClean="0">
                <a:solidFill>
                  <a:srgbClr val="000000"/>
                </a:solidFill>
                <a:effectLst/>
                <a:latin typeface="BMitra"/>
                <a:cs typeface="B Zar" panose="00000400000000000000" pitchFamily="2" charset="-78"/>
              </a:rPr>
            </a:br>
            <a:r>
              <a:rPr lang="fa-IR" b="0" i="0" smtClean="0">
                <a:solidFill>
                  <a:srgbClr val="000000"/>
                </a:solidFill>
                <a:effectLst/>
                <a:latin typeface="BMitra"/>
                <a:cs typeface="B Zar" panose="00000400000000000000" pitchFamily="2" charset="-78"/>
              </a:rPr>
              <a:t/>
            </a:r>
            <a:br>
              <a:rPr lang="fa-IR" b="0" i="0" smtClean="0">
                <a:solidFill>
                  <a:srgbClr val="000000"/>
                </a:solidFill>
                <a:effectLst/>
                <a:latin typeface="BMitra"/>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75880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cs typeface="B Zar" panose="00000400000000000000" pitchFamily="2" charset="-78"/>
              </a:rPr>
              <a:t>یافته ها : </a:t>
            </a:r>
          </a:p>
        </p:txBody>
      </p:sp>
      <p:sp>
        <p:nvSpPr>
          <p:cNvPr id="3" name="Content Placeholder 2"/>
          <p:cNvSpPr>
            <a:spLocks noGrp="1"/>
          </p:cNvSpPr>
          <p:nvPr>
            <p:ph idx="1"/>
          </p:nvPr>
        </p:nvSpPr>
        <p:spPr/>
        <p:txBody>
          <a:bodyPr/>
          <a:lstStyle/>
          <a:p>
            <a:pPr lvl="0" algn="just"/>
            <a:r>
              <a:rPr lang="fa-IR" smtClean="0">
                <a:solidFill>
                  <a:prstClr val="black"/>
                </a:solidFill>
                <a:cs typeface="B Zar" panose="00000400000000000000" pitchFamily="2" charset="-78"/>
              </a:rPr>
              <a:t>مدرسه</a:t>
            </a:r>
            <a:r>
              <a:rPr lang="fa-IR">
                <a:solidFill>
                  <a:prstClr val="black"/>
                </a:solidFill>
                <a:cs typeface="B Zar" panose="00000400000000000000" pitchFamily="2" charset="-78"/>
              </a:rPr>
              <a:t>، ادامه و استمرار نظم حاکم است و گفتمان انقلابی که مبتنی بر مشارکت اجتماعی در قدرت بوده، در سمدار ایرانی به آرامی جـاي خـود </a:t>
            </a:r>
            <a:r>
              <a:rPr lang="fa-IR">
                <a:solidFill>
                  <a:prstClr val="black"/>
                </a:solidFill>
                <a:cs typeface="B Zar" panose="00000400000000000000" pitchFamily="2" charset="-78"/>
              </a:rPr>
              <a:t>را </a:t>
            </a:r>
            <a:r>
              <a:rPr lang="fa-IR" smtClean="0">
                <a:solidFill>
                  <a:prstClr val="black"/>
                </a:solidFill>
                <a:cs typeface="B Zar" panose="00000400000000000000" pitchFamily="2" charset="-78"/>
              </a:rPr>
              <a:t>بـه گفتمان </a:t>
            </a:r>
            <a:r>
              <a:rPr lang="fa-IR">
                <a:solidFill>
                  <a:prstClr val="black"/>
                </a:solidFill>
                <a:cs typeface="B Zar" panose="00000400000000000000" pitchFamily="2" charset="-78"/>
              </a:rPr>
              <a:t>موفقیت داده است که در آن اساساً جایگاهی براي مشارکت وجود ندارد</a:t>
            </a:r>
            <a:r>
              <a:rPr lang="fa-IR" sz="1800">
                <a:solidFill>
                  <a:prstClr val="black"/>
                </a:solidFill>
                <a:cs typeface="B Zar" panose="00000400000000000000" pitchFamily="2" charset="-78"/>
              </a:rPr>
              <a:t>.</a:t>
            </a:r>
          </a:p>
          <a:p>
            <a:pPr algn="just"/>
            <a:endParaRPr lang="fa-IR">
              <a:cs typeface="B Zar" panose="00000400000000000000" pitchFamily="2" charset="-78"/>
            </a:endParaRPr>
          </a:p>
        </p:txBody>
      </p:sp>
    </p:spTree>
    <p:extLst>
      <p:ext uri="{BB962C8B-B14F-4D97-AF65-F5344CB8AC3E}">
        <p14:creationId xmlns:p14="http://schemas.microsoft.com/office/powerpoint/2010/main" val="4108992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latin typeface="BMitraBold"/>
                <a:cs typeface="B Zar" panose="00000400000000000000" pitchFamily="2" charset="-78"/>
              </a:rPr>
              <a:t>کدگذاري </a:t>
            </a:r>
            <a:r>
              <a:rPr lang="fa-IR" b="1">
                <a:solidFill>
                  <a:srgbClr val="FF0000"/>
                </a:solidFill>
                <a:latin typeface="BMitraBold"/>
                <a:cs typeface="B Zar" panose="00000400000000000000" pitchFamily="2" charset="-78"/>
              </a:rPr>
              <a:t>محوري </a:t>
            </a:r>
            <a:r>
              <a:rPr lang="fa-IR" b="1" smtClean="0">
                <a:solidFill>
                  <a:srgbClr val="FF0000"/>
                </a:solidFill>
                <a:latin typeface="BMitraBold"/>
                <a:cs typeface="B Zar" panose="00000400000000000000" pitchFamily="2" charset="-78"/>
              </a:rPr>
              <a:t>(سطح </a:t>
            </a:r>
            <a:r>
              <a:rPr lang="fa-IR" b="1">
                <a:solidFill>
                  <a:srgbClr val="FF0000"/>
                </a:solidFill>
                <a:latin typeface="BMitraBold"/>
                <a:cs typeface="B Zar" panose="00000400000000000000" pitchFamily="2" charset="-78"/>
              </a:rPr>
              <a:t>دوم </a:t>
            </a:r>
            <a:r>
              <a:rPr lang="fa-IR" b="1" smtClean="0">
                <a:solidFill>
                  <a:srgbClr val="FF0000"/>
                </a:solidFill>
                <a:latin typeface="BMitraBold"/>
                <a:cs typeface="B Zar" panose="00000400000000000000" pitchFamily="2" charset="-78"/>
              </a:rPr>
              <a:t>کدگذاري) </a:t>
            </a:r>
            <a:r>
              <a:rPr lang="fa-IR">
                <a:solidFill>
                  <a:srgbClr val="000000"/>
                </a:solidFill>
                <a:latin typeface="BMitra"/>
                <a:cs typeface="B Zar" panose="00000400000000000000" pitchFamily="2" charset="-78"/>
              </a:rPr>
              <a:t>اختصاراً پس از کدگذاري باز </a:t>
            </a:r>
            <a:r>
              <a:rPr lang="fa-IR">
                <a:solidFill>
                  <a:srgbClr val="000000"/>
                </a:solidFill>
                <a:latin typeface="BMitra"/>
                <a:cs typeface="B Zar" panose="00000400000000000000" pitchFamily="2" charset="-78"/>
              </a:rPr>
              <a:t>با </a:t>
            </a:r>
            <a:r>
              <a:rPr lang="fa-IR" smtClean="0">
                <a:solidFill>
                  <a:srgbClr val="000000"/>
                </a:solidFill>
                <a:latin typeface="BMitra"/>
                <a:cs typeface="B Zar" panose="00000400000000000000" pitchFamily="2" charset="-78"/>
              </a:rPr>
              <a:t>برقراری پيونـد بـین </a:t>
            </a:r>
            <a:r>
              <a:rPr lang="fa-IR">
                <a:solidFill>
                  <a:srgbClr val="000000"/>
                </a:solidFill>
                <a:latin typeface="BMitra"/>
                <a:cs typeface="B Zar" panose="00000400000000000000" pitchFamily="2" charset="-78"/>
              </a:rPr>
              <a:t>مقـولات، بـه </a:t>
            </a:r>
            <a:r>
              <a:rPr lang="fa-IR">
                <a:solidFill>
                  <a:srgbClr val="000000"/>
                </a:solidFill>
                <a:latin typeface="BMitra"/>
                <a:cs typeface="B Zar" panose="00000400000000000000" pitchFamily="2" charset="-78"/>
              </a:rPr>
              <a:t>شـیوة </a:t>
            </a:r>
            <a:r>
              <a:rPr lang="fa-IR" smtClean="0">
                <a:solidFill>
                  <a:srgbClr val="000000"/>
                </a:solidFill>
                <a:latin typeface="BMitra"/>
                <a:cs typeface="B Zar" panose="00000400000000000000" pitchFamily="2" charset="-78"/>
              </a:rPr>
              <a:t>جدیـد اطلاعات </a:t>
            </a:r>
            <a:r>
              <a:rPr lang="fa-IR">
                <a:solidFill>
                  <a:srgbClr val="000000"/>
                </a:solidFill>
                <a:latin typeface="BMitra"/>
                <a:cs typeface="B Zar" panose="00000400000000000000" pitchFamily="2" charset="-78"/>
              </a:rPr>
              <a:t>به یکدیگر </a:t>
            </a:r>
            <a:r>
              <a:rPr lang="fa-IR">
                <a:solidFill>
                  <a:srgbClr val="000000"/>
                </a:solidFill>
                <a:latin typeface="BMitra"/>
                <a:cs typeface="B Zar" panose="00000400000000000000" pitchFamily="2" charset="-78"/>
              </a:rPr>
              <a:t>ربط </a:t>
            </a:r>
            <a:r>
              <a:rPr lang="fa-IR" smtClean="0">
                <a:solidFill>
                  <a:srgbClr val="000000"/>
                </a:solidFill>
                <a:latin typeface="BMitra"/>
                <a:cs typeface="B Zar" panose="00000400000000000000" pitchFamily="2" charset="-78"/>
              </a:rPr>
              <a:t>می دهد </a:t>
            </a:r>
            <a:r>
              <a:rPr lang="fa-IR">
                <a:solidFill>
                  <a:srgbClr val="000000"/>
                </a:solidFill>
                <a:latin typeface="BMitra"/>
                <a:cs typeface="B Zar" panose="00000400000000000000" pitchFamily="2" charset="-78"/>
              </a:rPr>
              <a:t>لازمه </a:t>
            </a:r>
            <a:r>
              <a:rPr lang="fa-IR" smtClean="0">
                <a:solidFill>
                  <a:srgbClr val="000000"/>
                </a:solidFill>
                <a:latin typeface="BMitra"/>
                <a:cs typeface="B Zar" panose="00000400000000000000" pitchFamily="2" charset="-78"/>
              </a:rPr>
              <a:t>این </a:t>
            </a:r>
            <a:r>
              <a:rPr lang="fa-IR">
                <a:solidFill>
                  <a:srgbClr val="000000"/>
                </a:solidFill>
                <a:latin typeface="BMitra"/>
                <a:cs typeface="B Zar" panose="00000400000000000000" pitchFamily="2" charset="-78"/>
              </a:rPr>
              <a:t>مرحله مقایسه دائمی </a:t>
            </a:r>
            <a:r>
              <a:rPr lang="fa-IR">
                <a:solidFill>
                  <a:srgbClr val="000000"/>
                </a:solidFill>
                <a:latin typeface="BMitra"/>
                <a:cs typeface="B Zar" panose="00000400000000000000" pitchFamily="2" charset="-78"/>
              </a:rPr>
              <a:t>دادههاست </a:t>
            </a:r>
            <a:r>
              <a:rPr lang="fa-IR" smtClean="0">
                <a:solidFill>
                  <a:srgbClr val="000000"/>
                </a:solidFill>
                <a:latin typeface="BMitra"/>
                <a:cs typeface="B Zar" panose="00000400000000000000" pitchFamily="2" charset="-78"/>
              </a:rPr>
              <a:t>(استراوس </a:t>
            </a:r>
            <a:r>
              <a:rPr lang="fa-IR">
                <a:solidFill>
                  <a:srgbClr val="000000"/>
                </a:solidFill>
                <a:latin typeface="BMitra"/>
                <a:cs typeface="B Zar" panose="00000400000000000000" pitchFamily="2" charset="-78"/>
              </a:rPr>
              <a:t>و کوربین، 145 </a:t>
            </a:r>
            <a:r>
              <a:rPr lang="fa-IR">
                <a:solidFill>
                  <a:srgbClr val="000000"/>
                </a:solidFill>
                <a:latin typeface="BMitra"/>
                <a:cs typeface="B Zar" panose="00000400000000000000" pitchFamily="2" charset="-78"/>
              </a:rPr>
              <a:t>:</a:t>
            </a:r>
            <a:r>
              <a:rPr lang="fa-IR" smtClean="0">
                <a:solidFill>
                  <a:srgbClr val="000000"/>
                </a:solidFill>
                <a:latin typeface="BMitra"/>
                <a:cs typeface="B Zar" panose="00000400000000000000" pitchFamily="2" charset="-78"/>
              </a:rPr>
              <a:t>1385 146)؛</a:t>
            </a:r>
            <a:endParaRPr lang="fa-IR">
              <a:cs typeface="B Zar" panose="00000400000000000000" pitchFamily="2" charset="-78"/>
            </a:endParaRPr>
          </a:p>
        </p:txBody>
      </p:sp>
    </p:spTree>
    <p:extLst>
      <p:ext uri="{BB962C8B-B14F-4D97-AF65-F5344CB8AC3E}">
        <p14:creationId xmlns:p14="http://schemas.microsoft.com/office/powerpoint/2010/main" val="1818577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b="1">
                <a:solidFill>
                  <a:srgbClr val="FF0000"/>
                </a:solidFill>
                <a:latin typeface="BMitraBold"/>
                <a:cs typeface="B Zar" panose="00000400000000000000" pitchFamily="2" charset="-78"/>
              </a:rPr>
              <a:t>کدگذاري </a:t>
            </a:r>
            <a:r>
              <a:rPr lang="fa-IR" b="1">
                <a:solidFill>
                  <a:srgbClr val="FF0000"/>
                </a:solidFill>
                <a:latin typeface="BMitraBold"/>
                <a:cs typeface="B Zar" panose="00000400000000000000" pitchFamily="2" charset="-78"/>
              </a:rPr>
              <a:t>گزینشی </a:t>
            </a:r>
            <a:r>
              <a:rPr lang="fa-IR" b="1" smtClean="0">
                <a:solidFill>
                  <a:srgbClr val="FF0000"/>
                </a:solidFill>
                <a:latin typeface="BMitraBold"/>
                <a:cs typeface="B Zar" panose="00000400000000000000" pitchFamily="2" charset="-78"/>
              </a:rPr>
              <a:t>(کدگذاري </a:t>
            </a:r>
            <a:r>
              <a:rPr lang="fa-IR" b="1">
                <a:solidFill>
                  <a:srgbClr val="FF0000"/>
                </a:solidFill>
                <a:latin typeface="BMitraBold"/>
                <a:cs typeface="B Zar" panose="00000400000000000000" pitchFamily="2" charset="-78"/>
              </a:rPr>
              <a:t>سطح </a:t>
            </a:r>
            <a:r>
              <a:rPr lang="fa-IR" b="1" smtClean="0">
                <a:solidFill>
                  <a:srgbClr val="FF0000"/>
                </a:solidFill>
                <a:latin typeface="BMitraBold"/>
                <a:cs typeface="B Zar" panose="00000400000000000000" pitchFamily="2" charset="-78"/>
              </a:rPr>
              <a:t>سوم) </a:t>
            </a:r>
            <a:r>
              <a:rPr lang="fa-IR" b="1" smtClean="0">
                <a:solidFill>
                  <a:srgbClr val="000000"/>
                </a:solidFill>
                <a:latin typeface="BMitraBold"/>
                <a:cs typeface="B Zar" panose="00000400000000000000" pitchFamily="2" charset="-78"/>
              </a:rPr>
              <a:t>: </a:t>
            </a:r>
            <a:r>
              <a:rPr lang="fa-IR">
                <a:solidFill>
                  <a:srgbClr val="000000"/>
                </a:solidFill>
                <a:latin typeface="BMitra"/>
                <a:cs typeface="B Zar" panose="00000400000000000000" pitchFamily="2" charset="-78"/>
              </a:rPr>
              <a:t>کدگذاري انتخابی روند انتخاب مقولۀ اصلی و ارتباط دادن آن با ریاس </a:t>
            </a:r>
            <a:r>
              <a:rPr lang="fa-IR">
                <a:solidFill>
                  <a:srgbClr val="000000"/>
                </a:solidFill>
                <a:latin typeface="BMitra"/>
                <a:cs typeface="B Zar" panose="00000400000000000000" pitchFamily="2" charset="-78"/>
              </a:rPr>
              <a:t>مقولـهها </a:t>
            </a:r>
            <a:r>
              <a:rPr lang="fa-IR" smtClean="0">
                <a:solidFill>
                  <a:srgbClr val="000000"/>
                </a:solidFill>
                <a:latin typeface="BMitra"/>
                <a:cs typeface="B Zar" panose="00000400000000000000" pitchFamily="2" charset="-78"/>
              </a:rPr>
              <a:t>و اعتبار </a:t>
            </a:r>
            <a:r>
              <a:rPr lang="fa-IR">
                <a:solidFill>
                  <a:srgbClr val="000000"/>
                </a:solidFill>
                <a:latin typeface="BMitra"/>
                <a:cs typeface="B Zar" panose="00000400000000000000" pitchFamily="2" charset="-78"/>
              </a:rPr>
              <a:t>بخشیدن به روابط و پرکردن جاهاي خالی با مقولاتی که نیاز به اصلاح و گسترش بیشتري دارد. حاصل ایـن مرحلـه </a:t>
            </a:r>
            <a:r>
              <a:rPr lang="fa-IR">
                <a:solidFill>
                  <a:srgbClr val="000000"/>
                </a:solidFill>
                <a:latin typeface="BMitra"/>
                <a:cs typeface="B Zar" panose="00000400000000000000" pitchFamily="2" charset="-78"/>
              </a:rPr>
              <a:t>طبقـه </a:t>
            </a:r>
            <a:r>
              <a:rPr lang="fa-IR" smtClean="0">
                <a:solidFill>
                  <a:srgbClr val="000000"/>
                </a:solidFill>
                <a:latin typeface="BMitra"/>
                <a:cs typeface="B Zar" panose="00000400000000000000" pitchFamily="2" charset="-78"/>
              </a:rPr>
              <a:t>اصـلی است </a:t>
            </a:r>
            <a:r>
              <a:rPr lang="fa-IR">
                <a:solidFill>
                  <a:srgbClr val="000000"/>
                </a:solidFill>
                <a:latin typeface="BMitra"/>
                <a:cs typeface="B Zar" panose="00000400000000000000" pitchFamily="2" charset="-78"/>
              </a:rPr>
              <a:t>که با سا ری ط داطبقات ارتبا و در آنها </a:t>
            </a:r>
            <a:r>
              <a:rPr lang="fa-IR">
                <a:solidFill>
                  <a:srgbClr val="000000"/>
                </a:solidFill>
                <a:latin typeface="BMitra"/>
                <a:cs typeface="B Zar" panose="00000400000000000000" pitchFamily="2" charset="-78"/>
              </a:rPr>
              <a:t>را </a:t>
            </a:r>
            <a:r>
              <a:rPr lang="fa-IR" smtClean="0">
                <a:solidFill>
                  <a:srgbClr val="000000"/>
                </a:solidFill>
                <a:latin typeface="BMitra"/>
                <a:cs typeface="B Zar" panose="00000400000000000000" pitchFamily="2" charset="-78"/>
              </a:rPr>
              <a:t>توضیح می دهد </a:t>
            </a:r>
            <a:r>
              <a:rPr lang="fa-IR">
                <a:solidFill>
                  <a:srgbClr val="000000"/>
                </a:solidFill>
                <a:latin typeface="BMitra"/>
                <a:cs typeface="B Zar" panose="00000400000000000000" pitchFamily="2" charset="-78"/>
              </a:rPr>
              <a:t>و در </a:t>
            </a:r>
            <a:r>
              <a:rPr lang="fa-IR">
                <a:solidFill>
                  <a:srgbClr val="000000"/>
                </a:solidFill>
                <a:latin typeface="BMitra"/>
                <a:cs typeface="B Zar" panose="00000400000000000000" pitchFamily="2" charset="-78"/>
              </a:rPr>
              <a:t>حقیقت </a:t>
            </a:r>
            <a:r>
              <a:rPr lang="fa-IR" smtClean="0">
                <a:solidFill>
                  <a:srgbClr val="000000"/>
                </a:solidFill>
                <a:latin typeface="BMitra"/>
                <a:cs typeface="B Zar" panose="00000400000000000000" pitchFamily="2" charset="-78"/>
              </a:rPr>
              <a:t>پالایش </a:t>
            </a:r>
            <a:r>
              <a:rPr lang="fa-IR">
                <a:solidFill>
                  <a:srgbClr val="000000"/>
                </a:solidFill>
                <a:latin typeface="BMitra"/>
                <a:cs typeface="B Zar" panose="00000400000000000000" pitchFamily="2" charset="-78"/>
              </a:rPr>
              <a:t>شده مرحله نخست پژوهش است. </a:t>
            </a:r>
            <a:r>
              <a:rPr lang="fa-IR">
                <a:solidFill>
                  <a:srgbClr val="000000"/>
                </a:solidFill>
                <a:latin typeface="BMitra"/>
                <a:cs typeface="B Zar" panose="00000400000000000000" pitchFamily="2" charset="-78"/>
              </a:rPr>
              <a:t>در </a:t>
            </a:r>
            <a:r>
              <a:rPr lang="fa-IR" smtClean="0">
                <a:solidFill>
                  <a:srgbClr val="000000"/>
                </a:solidFill>
                <a:latin typeface="BMitra"/>
                <a:cs typeface="B Zar" panose="00000400000000000000" pitchFamily="2" charset="-78"/>
              </a:rPr>
              <a:t>این مرحله وظیفـه محقق </a:t>
            </a:r>
            <a:r>
              <a:rPr lang="fa-IR">
                <a:solidFill>
                  <a:srgbClr val="000000"/>
                </a:solidFill>
                <a:latin typeface="BMitra"/>
                <a:cs typeface="B Zar" panose="00000400000000000000" pitchFamily="2" charset="-78"/>
              </a:rPr>
              <a:t>مرتبط ساختن مقولات به همدیگر است. ادغام مقولات پایانی به گونه يا انتخاب و نامگذار یم ي شوند تا </a:t>
            </a:r>
            <a:r>
              <a:rPr lang="fa-IR">
                <a:solidFill>
                  <a:srgbClr val="000000"/>
                </a:solidFill>
                <a:latin typeface="BMitra"/>
                <a:cs typeface="B Zar" panose="00000400000000000000" pitchFamily="2" charset="-78"/>
              </a:rPr>
              <a:t>تمام </a:t>
            </a:r>
            <a:r>
              <a:rPr lang="fa-IR" smtClean="0">
                <a:solidFill>
                  <a:srgbClr val="000000"/>
                </a:solidFill>
                <a:latin typeface="BMitra"/>
                <a:cs typeface="B Zar" panose="00000400000000000000" pitchFamily="2" charset="-78"/>
              </a:rPr>
              <a:t>مفاهیم </a:t>
            </a:r>
            <a:r>
              <a:rPr lang="fa-IR">
                <a:solidFill>
                  <a:srgbClr val="000000"/>
                </a:solidFill>
                <a:latin typeface="BMitra"/>
                <a:cs typeface="B Zar" panose="00000400000000000000" pitchFamily="2" charset="-78"/>
              </a:rPr>
              <a:t>را </a:t>
            </a:r>
            <a:r>
              <a:rPr lang="fa-IR">
                <a:solidFill>
                  <a:srgbClr val="000000"/>
                </a:solidFill>
                <a:latin typeface="BMitra"/>
                <a:cs typeface="B Zar" panose="00000400000000000000" pitchFamily="2" charset="-78"/>
              </a:rPr>
              <a:t>در </a:t>
            </a:r>
            <a:r>
              <a:rPr lang="fa-IR" smtClean="0">
                <a:solidFill>
                  <a:srgbClr val="000000"/>
                </a:solidFill>
                <a:latin typeface="BMitra"/>
                <a:cs typeface="B Zar" panose="00000400000000000000" pitchFamily="2" charset="-78"/>
              </a:rPr>
              <a:t>خـود جاي </a:t>
            </a:r>
            <a:r>
              <a:rPr lang="fa-IR">
                <a:solidFill>
                  <a:srgbClr val="000000"/>
                </a:solidFill>
                <a:latin typeface="BMitra"/>
                <a:cs typeface="B Zar" panose="00000400000000000000" pitchFamily="2" charset="-78"/>
              </a:rPr>
              <a:t>دهد. همچن نیا نی مقولات به گونه </a:t>
            </a:r>
            <a:r>
              <a:rPr lang="fa-IR">
                <a:solidFill>
                  <a:srgbClr val="000000"/>
                </a:solidFill>
                <a:latin typeface="BMitra"/>
                <a:cs typeface="B Zar" panose="00000400000000000000" pitchFamily="2" charset="-78"/>
              </a:rPr>
              <a:t>يا </a:t>
            </a:r>
            <a:r>
              <a:rPr lang="fa-IR" smtClean="0">
                <a:solidFill>
                  <a:srgbClr val="000000"/>
                </a:solidFill>
                <a:latin typeface="BMitra"/>
                <a:cs typeface="B Zar" panose="00000400000000000000" pitchFamily="2" charset="-78"/>
              </a:rPr>
              <a:t>نامگذاری مي </a:t>
            </a:r>
            <a:r>
              <a:rPr lang="fa-IR">
                <a:solidFill>
                  <a:srgbClr val="000000"/>
                </a:solidFill>
                <a:latin typeface="BMitra"/>
                <a:cs typeface="B Zar" panose="00000400000000000000" pitchFamily="2" charset="-78"/>
              </a:rPr>
              <a:t>شوند کـه داراي کلیـت باشـد </a:t>
            </a:r>
            <a:r>
              <a:rPr lang="fa-IR">
                <a:solidFill>
                  <a:srgbClr val="000000"/>
                </a:solidFill>
                <a:latin typeface="BMitra"/>
                <a:cs typeface="B Zar" panose="00000400000000000000" pitchFamily="2" charset="-78"/>
              </a:rPr>
              <a:t>و </a:t>
            </a:r>
            <a:r>
              <a:rPr lang="fa-IR" smtClean="0">
                <a:solidFill>
                  <a:srgbClr val="000000"/>
                </a:solidFill>
                <a:latin typeface="BMitra"/>
                <a:cs typeface="B Zar" panose="00000400000000000000" pitchFamily="2" charset="-78"/>
              </a:rPr>
              <a:t>مفـاهیم زیـر مجموعـه ي </a:t>
            </a:r>
            <a:r>
              <a:rPr lang="fa-IR">
                <a:solidFill>
                  <a:srgbClr val="000000"/>
                </a:solidFill>
                <a:latin typeface="BMitra"/>
                <a:cs typeface="B Zar" panose="00000400000000000000" pitchFamily="2" charset="-78"/>
              </a:rPr>
              <a:t>خـود را </a:t>
            </a:r>
            <a:r>
              <a:rPr lang="fa-IR">
                <a:solidFill>
                  <a:srgbClr val="000000"/>
                </a:solidFill>
                <a:latin typeface="BMitra"/>
                <a:cs typeface="B Zar" panose="00000400000000000000" pitchFamily="2" charset="-78"/>
              </a:rPr>
              <a:t>در </a:t>
            </a:r>
            <a:r>
              <a:rPr lang="fa-IR" smtClean="0">
                <a:solidFill>
                  <a:srgbClr val="000000"/>
                </a:solidFill>
                <a:latin typeface="BMitra"/>
                <a:cs typeface="B Zar" panose="00000400000000000000" pitchFamily="2" charset="-78"/>
              </a:rPr>
              <a:t>برگیرنـد (استراوس </a:t>
            </a:r>
            <a:r>
              <a:rPr lang="fa-IR">
                <a:solidFill>
                  <a:srgbClr val="000000"/>
                </a:solidFill>
                <a:latin typeface="BMitra"/>
                <a:cs typeface="B Zar" panose="00000400000000000000" pitchFamily="2" charset="-78"/>
              </a:rPr>
              <a:t>و کوربین</a:t>
            </a:r>
            <a:r>
              <a:rPr lang="fa-IR">
                <a:solidFill>
                  <a:srgbClr val="000000"/>
                </a:solidFill>
                <a:latin typeface="BMitra"/>
                <a:cs typeface="B Zar" panose="00000400000000000000" pitchFamily="2" charset="-78"/>
              </a:rPr>
              <a:t>، </a:t>
            </a:r>
            <a:r>
              <a:rPr lang="fa-IR" smtClean="0">
                <a:solidFill>
                  <a:srgbClr val="000000"/>
                </a:solidFill>
                <a:latin typeface="BMitra"/>
                <a:cs typeface="B Zar" panose="00000400000000000000" pitchFamily="2" charset="-78"/>
              </a:rPr>
              <a:t> </a:t>
            </a:r>
            <a:r>
              <a:rPr lang="fa-IR">
                <a:solidFill>
                  <a:srgbClr val="000000"/>
                </a:solidFill>
                <a:latin typeface="BMitra"/>
                <a:cs typeface="B Zar" panose="00000400000000000000" pitchFamily="2" charset="-78"/>
              </a:rPr>
              <a:t>168-166 </a:t>
            </a:r>
            <a:r>
              <a:rPr lang="fa-IR">
                <a:solidFill>
                  <a:srgbClr val="000000"/>
                </a:solidFill>
                <a:latin typeface="BMitra"/>
                <a:cs typeface="B Zar" panose="00000400000000000000" pitchFamily="2" charset="-78"/>
              </a:rPr>
              <a:t>:</a:t>
            </a:r>
            <a:r>
              <a:rPr lang="fa-IR" smtClean="0">
                <a:solidFill>
                  <a:srgbClr val="000000"/>
                </a:solidFill>
                <a:latin typeface="BMitra"/>
                <a:cs typeface="B Zar" panose="00000400000000000000" pitchFamily="2" charset="-78"/>
              </a:rPr>
              <a:t>1385</a:t>
            </a:r>
            <a:r>
              <a:rPr lang="fa-IR" smtClean="0">
                <a:solidFill>
                  <a:prstClr val="black"/>
                </a:solidFill>
                <a:cs typeface="B Zar" panose="00000400000000000000" pitchFamily="2" charset="-78"/>
              </a:rPr>
              <a:t> )</a:t>
            </a:r>
          </a:p>
          <a:p>
            <a:pPr lvl="0" algn="just"/>
            <a:r>
              <a:rPr lang="fa-IR" sz="2200">
                <a:solidFill>
                  <a:prstClr val="black"/>
                </a:solidFill>
                <a:cs typeface="B Zar" panose="00000400000000000000" pitchFamily="2" charset="-78"/>
              </a:rPr>
              <a:t/>
            </a:r>
            <a:br>
              <a:rPr lang="fa-IR" sz="2200">
                <a:solidFill>
                  <a:prstClr val="black"/>
                </a:solidFill>
                <a:cs typeface="B Zar" panose="00000400000000000000" pitchFamily="2" charset="-78"/>
              </a:rPr>
            </a:br>
            <a:endParaRPr lang="fa-IR" sz="2200">
              <a:solidFill>
                <a:prstClr val="black"/>
              </a:solidFill>
              <a:cs typeface="B Zar" panose="00000400000000000000" pitchFamily="2" charset="-78"/>
            </a:endParaRPr>
          </a:p>
        </p:txBody>
      </p:sp>
      <p:sp>
        <p:nvSpPr>
          <p:cNvPr id="4" name="Flowchart: Connector 3"/>
          <p:cNvSpPr/>
          <p:nvPr/>
        </p:nvSpPr>
        <p:spPr>
          <a:xfrm>
            <a:off x="1012874" y="5150022"/>
            <a:ext cx="1997612" cy="102694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پالایش شده</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3481528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i="0" smtClean="0">
                <a:solidFill>
                  <a:srgbClr val="FF0000"/>
                </a:solidFill>
                <a:effectLst/>
                <a:latin typeface="BMitraBold"/>
                <a:cs typeface="B Zar" panose="00000400000000000000" pitchFamily="2" charset="-78"/>
              </a:rPr>
              <a:t>یافته ها</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پس از کدگذاري باز و صورتبندي دادهها اعم از اسناد، مشاهدات و مصاحبههاي صورت گرفته در قالب مفاهیم، مرحلـه بعـدي </a:t>
            </a:r>
            <a:r>
              <a:rPr lang="fa-IR" b="0" i="0" smtClean="0">
                <a:solidFill>
                  <a:srgbClr val="000000"/>
                </a:solidFill>
                <a:effectLst/>
                <a:latin typeface="BMitra"/>
                <a:cs typeface="B Zar" panose="00000400000000000000" pitchFamily="2" charset="-78"/>
              </a:rPr>
              <a:t>بـالابردن سطح </a:t>
            </a:r>
            <a:r>
              <a:rPr lang="fa-IR" b="0" i="0" smtClean="0">
                <a:solidFill>
                  <a:srgbClr val="000000"/>
                </a:solidFill>
                <a:effectLst/>
                <a:latin typeface="BMitra"/>
                <a:cs typeface="B Zar" panose="00000400000000000000" pitchFamily="2" charset="-78"/>
              </a:rPr>
              <a:t>انتزاع این مفاهیم و گزارهها در قالب مقولات فرعی است. یا ده اصلی در تکوین استقرایی مقولهها، برگرفتـه از حساسـیت نظـري </a:t>
            </a:r>
            <a:r>
              <a:rPr lang="fa-IR" b="0" i="0" smtClean="0">
                <a:solidFill>
                  <a:srgbClr val="000000"/>
                </a:solidFill>
                <a:effectLst/>
                <a:latin typeface="BMitra"/>
                <a:cs typeface="B Zar" panose="00000400000000000000" pitchFamily="2" charset="-78"/>
              </a:rPr>
              <a:t>و مسأله </a:t>
            </a:r>
            <a:r>
              <a:rPr lang="fa-IR" b="0" i="0" smtClean="0">
                <a:solidFill>
                  <a:srgbClr val="000000"/>
                </a:solidFill>
                <a:effectLst/>
                <a:latin typeface="BMitra"/>
                <a:cs typeface="B Zar" panose="00000400000000000000" pitchFamily="2" charset="-78"/>
              </a:rPr>
              <a:t>پژوهش میباشد. مقولات ماخوذ از یافته جدول ها به شرح </a:t>
            </a:r>
            <a:r>
              <a:rPr lang="fa-IR" b="0" i="0" smtClean="0">
                <a:solidFill>
                  <a:srgbClr val="000000"/>
                </a:solidFill>
                <a:effectLst/>
                <a:latin typeface="BMitra"/>
                <a:cs typeface="B Zar" panose="00000400000000000000" pitchFamily="2" charset="-78"/>
              </a:rPr>
              <a:t>2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2011680" y="3854548"/>
            <a:ext cx="1547446" cy="1378634"/>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حساسـیت نظـري</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4776567" y="3854548"/>
            <a:ext cx="5359791" cy="2077256"/>
          </a:xfrm>
          <a:prstGeom prst="rect">
            <a:avLst/>
          </a:prstGeom>
        </p:spPr>
      </p:pic>
    </p:spTree>
    <p:extLst>
      <p:ext uri="{BB962C8B-B14F-4D97-AF65-F5344CB8AC3E}">
        <p14:creationId xmlns:p14="http://schemas.microsoft.com/office/powerpoint/2010/main" val="70652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470" y="426344"/>
            <a:ext cx="10515600" cy="1325563"/>
          </a:xfrm>
        </p:spPr>
        <p:txBody>
          <a:bodyPr/>
          <a:lstStyle/>
          <a:p>
            <a:pPr algn="just"/>
            <a:r>
              <a:rPr lang="fa-IR" b="1" i="0" smtClean="0">
                <a:solidFill>
                  <a:srgbClr val="FF0000"/>
                </a:solidFill>
                <a:effectLst/>
                <a:latin typeface="BMitraBold"/>
                <a:cs typeface="B Zar" panose="00000400000000000000" pitchFamily="2" charset="-78"/>
              </a:rPr>
              <a:t>1-تناقضهاي </a:t>
            </a:r>
            <a:r>
              <a:rPr lang="fa-IR" b="1" i="0" smtClean="0">
                <a:solidFill>
                  <a:srgbClr val="FF0000"/>
                </a:solidFill>
                <a:effectLst/>
                <a:latin typeface="BMitraBold"/>
                <a:cs typeface="B Zar" panose="00000400000000000000" pitchFamily="2" charset="-78"/>
              </a:rPr>
              <a:t>سیاستی </a:t>
            </a:r>
            <a:r>
              <a:rPr lang="fa-IR" b="1" i="0" smtClean="0">
                <a:solidFill>
                  <a:srgbClr val="FF0000"/>
                </a:solidFill>
                <a:effectLst/>
                <a:latin typeface="BMitraBold"/>
                <a:cs typeface="B Zar" panose="00000400000000000000" pitchFamily="2" charset="-78"/>
              </a:rPr>
              <a:t>(در </a:t>
            </a:r>
            <a:r>
              <a:rPr lang="fa-IR" b="1" i="0" smtClean="0">
                <a:solidFill>
                  <a:srgbClr val="FF0000"/>
                </a:solidFill>
                <a:effectLst/>
                <a:latin typeface="BMitraBold"/>
                <a:cs typeface="B Zar" panose="00000400000000000000" pitchFamily="2" charset="-78"/>
              </a:rPr>
              <a:t>سیاستهاي </a:t>
            </a:r>
            <a:r>
              <a:rPr lang="fa-IR" b="1" i="0" smtClean="0">
                <a:solidFill>
                  <a:srgbClr val="FF0000"/>
                </a:solidFill>
                <a:effectLst/>
                <a:latin typeface="BMitraBold"/>
                <a:cs typeface="B Zar" panose="00000400000000000000" pitchFamily="2" charset="-78"/>
              </a:rPr>
              <a:t>ابلاغی)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پیش از ورود به میدان پژوهش و شرح و بسط سطوح و چگونگی مشارکت، بررسـی و تحلیـل رویکـرد کلّـی نظـام آموزشـی بـه </a:t>
            </a:r>
            <a:r>
              <a:rPr lang="fa-IR" b="0" i="0" smtClean="0">
                <a:solidFill>
                  <a:srgbClr val="000000"/>
                </a:solidFill>
                <a:effectLst/>
                <a:latin typeface="BMitra"/>
                <a:cs typeface="B Zar" panose="00000400000000000000" pitchFamily="2" charset="-78"/>
              </a:rPr>
              <a:t>مسـأله مشارکت </a:t>
            </a:r>
            <a:r>
              <a:rPr lang="fa-IR" b="0" i="0" smtClean="0">
                <a:solidFill>
                  <a:srgbClr val="000000"/>
                </a:solidFill>
                <a:effectLst/>
                <a:latin typeface="BMitra"/>
                <a:cs typeface="B Zar" panose="00000400000000000000" pitchFamily="2" charset="-78"/>
              </a:rPr>
              <a:t>داراي ضرورت است. ضرورت بررسی برنامهها از این جهت است که ما را با برداشت نظام از مشـارکت و فضـاي آموزشـی </a:t>
            </a:r>
            <a:r>
              <a:rPr lang="fa-IR" b="0" i="0" smtClean="0">
                <a:solidFill>
                  <a:srgbClr val="000000"/>
                </a:solidFill>
                <a:effectLst/>
                <a:latin typeface="BMitra"/>
                <a:cs typeface="B Zar" panose="00000400000000000000" pitchFamily="2" charset="-78"/>
              </a:rPr>
              <a:t>آشـنا میسازد </a:t>
            </a:r>
            <a:r>
              <a:rPr lang="fa-IR" b="0" i="0" smtClean="0">
                <a:solidFill>
                  <a:srgbClr val="000000"/>
                </a:solidFill>
                <a:effectLst/>
                <a:latin typeface="BMitra"/>
                <a:cs typeface="B Zar" panose="00000400000000000000" pitchFamily="2" charset="-78"/>
              </a:rPr>
              <a:t>و به بیانی دیگر تکلیف ما را یکسره میسازد. در برنامههاي توسعه به عنوان راهبردهاي کلّی نظام از </a:t>
            </a:r>
            <a:r>
              <a:rPr lang="fa-IR" b="0" i="0" smtClean="0">
                <a:solidFill>
                  <a:srgbClr val="000000"/>
                </a:solidFill>
                <a:effectLst/>
                <a:latin typeface="BMitra"/>
                <a:cs typeface="B Zar" panose="00000400000000000000" pitchFamily="2" charset="-78"/>
              </a:rPr>
              <a:t>یـک سـو </a:t>
            </a:r>
            <a:r>
              <a:rPr lang="fa-IR" b="0" i="0" smtClean="0">
                <a:solidFill>
                  <a:srgbClr val="000000"/>
                </a:solidFill>
                <a:effectLst/>
                <a:latin typeface="BMitra"/>
                <a:cs typeface="B Zar" panose="00000400000000000000" pitchFamily="2" charset="-78"/>
              </a:rPr>
              <a:t>مشـکل اساسـی،</a:t>
            </a:r>
            <a:r>
              <a:rPr lang="fa-IR" smtClean="0">
                <a:cs typeface="B Zar" panose="00000400000000000000" pitchFamily="2" charset="-78"/>
              </a:rPr>
              <a:t> </a:t>
            </a:r>
            <a:r>
              <a:rPr lang="fa-IR">
                <a:solidFill>
                  <a:srgbClr val="000000"/>
                </a:solidFill>
                <a:latin typeface="BMitra"/>
                <a:cs typeface="B Zar" panose="00000400000000000000" pitchFamily="2" charset="-78"/>
              </a:rPr>
              <a:t>عدم اشارة مستقیم به مشارکت آموزشی و از سوي دیگر، تکرار مکـرّرات، </a:t>
            </a:r>
            <a:r>
              <a:rPr lang="fa-IR">
                <a:solidFill>
                  <a:srgbClr val="000000"/>
                </a:solidFill>
                <a:latin typeface="BMitra"/>
                <a:cs typeface="B Zar" panose="00000400000000000000" pitchFamily="2" charset="-78"/>
              </a:rPr>
              <a:t>مفـاهیم </a:t>
            </a:r>
            <a:r>
              <a:rPr lang="fa-IR" smtClean="0">
                <a:solidFill>
                  <a:srgbClr val="000000"/>
                </a:solidFill>
                <a:latin typeface="BMitra"/>
                <a:cs typeface="B Zar" panose="00000400000000000000" pitchFamily="2" charset="-78"/>
              </a:rPr>
              <a:t>بـی مصـداق </a:t>
            </a:r>
            <a:r>
              <a:rPr lang="fa-IR">
                <a:solidFill>
                  <a:srgbClr val="000000"/>
                </a:solidFill>
                <a:latin typeface="BMitra"/>
                <a:cs typeface="B Zar" panose="00000400000000000000" pitchFamily="2" charset="-78"/>
              </a:rPr>
              <a:t>و سـطح بسـیار بـالاي انتـزاع </a:t>
            </a:r>
            <a:r>
              <a:rPr lang="fa-IR">
                <a:solidFill>
                  <a:srgbClr val="000000"/>
                </a:solidFill>
                <a:latin typeface="BMitra"/>
                <a:cs typeface="B Zar" panose="00000400000000000000" pitchFamily="2" charset="-78"/>
              </a:rPr>
              <a:t>مفـاهیم </a:t>
            </a:r>
            <a:r>
              <a:rPr lang="fa-IR" smtClean="0">
                <a:solidFill>
                  <a:srgbClr val="000000"/>
                </a:solidFill>
                <a:latin typeface="BMitra"/>
                <a:cs typeface="B Zar" panose="00000400000000000000" pitchFamily="2" charset="-78"/>
              </a:rPr>
              <a:t>و گزارههاي </a:t>
            </a:r>
            <a:r>
              <a:rPr lang="fa-IR">
                <a:solidFill>
                  <a:srgbClr val="000000"/>
                </a:solidFill>
                <a:latin typeface="BMitra"/>
                <a:cs typeface="B Zar" panose="00000400000000000000" pitchFamily="2" charset="-78"/>
              </a:rPr>
              <a:t>ذکر شده حتی در برنامههاي خُردتر میباشد</a:t>
            </a:r>
            <a:r>
              <a:rPr lang="fa-IR">
                <a:solidFill>
                  <a:srgbClr val="000000"/>
                </a:solidFill>
                <a:latin typeface="BMitra"/>
                <a:cs typeface="B Zar" panose="00000400000000000000" pitchFamily="2" charset="-78"/>
              </a:rPr>
              <a:t>. </a:t>
            </a:r>
            <a:r>
              <a:rPr lang="fa-IR">
                <a:solidFill>
                  <a:srgbClr val="000000"/>
                </a:solidFill>
                <a:latin typeface="BMitra"/>
                <a:cs typeface="B Zar" panose="00000400000000000000" pitchFamily="2" charset="-78"/>
              </a:rPr>
              <a:t>این امر البتّه با توجه به سطح فراگیر و گستردة برنامههاي توسعه </a:t>
            </a:r>
            <a:r>
              <a:rPr lang="fa-IR">
                <a:solidFill>
                  <a:srgbClr val="000000"/>
                </a:solidFill>
                <a:latin typeface="BMitra"/>
                <a:cs typeface="B Zar" panose="00000400000000000000" pitchFamily="2" charset="-78"/>
              </a:rPr>
              <a:t>میتوانـد </a:t>
            </a:r>
            <a:r>
              <a:rPr lang="fa-IR" smtClean="0">
                <a:solidFill>
                  <a:srgbClr val="000000"/>
                </a:solidFill>
                <a:latin typeface="BMitra"/>
                <a:cs typeface="B Zar" panose="00000400000000000000" pitchFamily="2" charset="-78"/>
              </a:rPr>
              <a:t>امـري طبیعی </a:t>
            </a:r>
            <a:r>
              <a:rPr lang="fa-IR">
                <a:solidFill>
                  <a:srgbClr val="000000"/>
                </a:solidFill>
                <a:latin typeface="BMitra"/>
                <a:cs typeface="B Zar" panose="00000400000000000000" pitchFamily="2" charset="-78"/>
              </a:rPr>
              <a:t>باشد.</a:t>
            </a:r>
            <a:r>
              <a:rPr lang="fa-IR">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842868" y="4881489"/>
            <a:ext cx="3193366"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عدم اشارة مستقیم به مشارکت آموزشی</a:t>
            </a:r>
            <a:endParaRPr lang="fa-IR" sz="2000" b="1">
              <a:solidFill>
                <a:srgbClr val="FF0000"/>
              </a:solidFill>
            </a:endParaRPr>
          </a:p>
        </p:txBody>
      </p:sp>
    </p:spTree>
    <p:extLst>
      <p:ext uri="{BB962C8B-B14F-4D97-AF65-F5344CB8AC3E}">
        <p14:creationId xmlns:p14="http://schemas.microsoft.com/office/powerpoint/2010/main" val="3534963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31" y="360608"/>
            <a:ext cx="10515600" cy="1325563"/>
          </a:xfrm>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77285" y="708338"/>
            <a:ext cx="8937938" cy="5468625"/>
          </a:xfrm>
          <a:prstGeom prst="rect">
            <a:avLst/>
          </a:prstGeom>
        </p:spPr>
      </p:pic>
    </p:spTree>
    <p:extLst>
      <p:ext uri="{BB962C8B-B14F-4D97-AF65-F5344CB8AC3E}">
        <p14:creationId xmlns:p14="http://schemas.microsoft.com/office/powerpoint/2010/main" val="461846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82712" y="2240923"/>
            <a:ext cx="7098630" cy="2958977"/>
          </a:xfrm>
          <a:prstGeom prst="rect">
            <a:avLst/>
          </a:prstGeom>
        </p:spPr>
      </p:pic>
    </p:spTree>
    <p:extLst>
      <p:ext uri="{BB962C8B-B14F-4D97-AF65-F5344CB8AC3E}">
        <p14:creationId xmlns:p14="http://schemas.microsoft.com/office/powerpoint/2010/main" val="2535102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برنامهها، بسیار انتزاعی و اغلب فاقد مصداقاند، امّا در عمل میتوان پرسید کـه تحقـق </a:t>
            </a:r>
            <a:r>
              <a:rPr lang="fa-IR" smtClean="0">
                <a:cs typeface="B Zar" panose="00000400000000000000" pitchFamily="2" charset="-78"/>
              </a:rPr>
              <a:t>شـرکتهـاي دانـشبنیـان</a:t>
            </a:r>
            <a:r>
              <a:rPr lang="fa-IR">
                <a:cs typeface="B Zar" panose="00000400000000000000" pitchFamily="2" charset="-78"/>
              </a:rPr>
              <a:t>، تنـوّعبخشـی </a:t>
            </a:r>
            <a:r>
              <a:rPr lang="fa-IR" smtClean="0">
                <a:cs typeface="B Zar" panose="00000400000000000000" pitchFamily="2" charset="-78"/>
              </a:rPr>
              <a:t>بـه درآمدهاي </a:t>
            </a:r>
            <a:r>
              <a:rPr lang="fa-IR">
                <a:cs typeface="B Zar" panose="00000400000000000000" pitchFamily="2" charset="-78"/>
              </a:rPr>
              <a:t>آموزش و پرورش یا کلیه برنامههایی که مبناي آنها پرورش الیت یا بسترسازي براي کارآفرینی و بازار آزاد است چه تناسبی </a:t>
            </a:r>
            <a:r>
              <a:rPr lang="fa-IR" smtClean="0">
                <a:cs typeface="B Zar" panose="00000400000000000000" pitchFamily="2" charset="-78"/>
              </a:rPr>
              <a:t>بـا سیاستهاي </a:t>
            </a:r>
            <a:r>
              <a:rPr lang="fa-IR">
                <a:cs typeface="B Zar" panose="00000400000000000000" pitchFamily="2" charset="-78"/>
              </a:rPr>
              <a:t>عدالتمحور </a:t>
            </a:r>
            <a:r>
              <a:rPr lang="fa-IR" smtClean="0">
                <a:cs typeface="B Zar" panose="00000400000000000000" pitchFamily="2" charset="-78"/>
              </a:rPr>
              <a:t>(به </a:t>
            </a:r>
            <a:r>
              <a:rPr lang="fa-IR">
                <a:cs typeface="B Zar" panose="00000400000000000000" pitchFamily="2" charset="-78"/>
              </a:rPr>
              <a:t>عنوان یکی از شاخصهاي مشارکت </a:t>
            </a:r>
            <a:r>
              <a:rPr lang="fa-IR" smtClean="0">
                <a:cs typeface="B Zar" panose="00000400000000000000" pitchFamily="2" charset="-78"/>
              </a:rPr>
              <a:t>اجتماعی)  </a:t>
            </a:r>
            <a:r>
              <a:rPr lang="fa-IR">
                <a:cs typeface="B Zar" panose="00000400000000000000" pitchFamily="2" charset="-78"/>
              </a:rPr>
              <a:t>در همین برنامهها دارد؟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501626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دیگر برنامـههـاي موجـود ماننـد »سندچشم انداز تحول بنیادین آموزش و پرورش (مواد  3-6) قانون شوراهاي آموزش و پـرورش مـاده (1) برنامـه درسـی ملـی«، (مواد 7-9 ،10 3- ، 3-4 ، 3-3و  8-9) بر مشارکت فعال دانشآموزان و معلّمان تأکید شده است. همچنین طرحهاي بسیاري مانند »طـرح تعالی مدیریت مدرسه« (1393) بخشنامهها و دستورالعملهاي بسیاري در آموزش و پرورش چه در سطح منطقهاي و چه در سطح ملـی دیده میشود که در آن بر مشارکت آموزشی دانشآموزان در مدیریت مدرسه و بازشدن فضاي آموزشی مدارس تأکید شده است</a:t>
            </a:r>
          </a:p>
        </p:txBody>
      </p:sp>
      <p:sp>
        <p:nvSpPr>
          <p:cNvPr id="4" name="Flowchart: Process 3"/>
          <p:cNvSpPr/>
          <p:nvPr/>
        </p:nvSpPr>
        <p:spPr>
          <a:xfrm>
            <a:off x="2124222" y="4459458"/>
            <a:ext cx="3488787" cy="149117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مشارکت آموزشی دانشآموزان در مدیریت مدرسه و بازشدن فضاي آموزشی مدارس</a:t>
            </a:r>
            <a:endParaRPr lang="fa-IR" sz="2000" b="1">
              <a:solidFill>
                <a:srgbClr val="FF0000"/>
              </a:solidFill>
            </a:endParaRPr>
          </a:p>
        </p:txBody>
      </p:sp>
    </p:spTree>
    <p:extLst>
      <p:ext uri="{BB962C8B-B14F-4D97-AF65-F5344CB8AC3E}">
        <p14:creationId xmlns:p14="http://schemas.microsoft.com/office/powerpoint/2010/main" val="2135412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pPr algn="just"/>
            <a:r>
              <a:rPr lang="fa-IR" sz="3800" b="0" i="0" smtClean="0">
                <a:solidFill>
                  <a:srgbClr val="000000"/>
                </a:solidFill>
                <a:effectLst/>
                <a:latin typeface="BMitra"/>
                <a:cs typeface="B Zar" panose="00000400000000000000" pitchFamily="2" charset="-78"/>
              </a:rPr>
              <a:t>بهطور کلی و بر اساس مصاحبههاي صورت گرفته با آموزگاران و متصدیان آموزش و پرورش، این برنامهها به طـور کلّـی داراي </a:t>
            </a:r>
            <a:r>
              <a:rPr lang="fa-IR" sz="3800" b="0" i="0" smtClean="0">
                <a:solidFill>
                  <a:srgbClr val="FF0000"/>
                </a:solidFill>
                <a:effectLst/>
                <a:latin typeface="BMitra"/>
                <a:cs typeface="B Zar" panose="00000400000000000000" pitchFamily="2" charset="-78"/>
              </a:rPr>
              <a:t>سـه تیپ </a:t>
            </a:r>
            <a:r>
              <a:rPr lang="fa-IR" sz="3800" b="0" i="0" smtClean="0">
                <a:solidFill>
                  <a:srgbClr val="FF0000"/>
                </a:solidFill>
                <a:effectLst/>
                <a:latin typeface="BMitra"/>
                <a:cs typeface="B Zar" panose="00000400000000000000" pitchFamily="2" charset="-78"/>
              </a:rPr>
              <a:t>تناقضاند</a:t>
            </a:r>
            <a:r>
              <a:rPr lang="fa-IR" sz="3800" b="0" i="0" smtClean="0">
                <a:solidFill>
                  <a:srgbClr val="000000"/>
                </a:solidFill>
                <a:effectLst/>
                <a:latin typeface="BMitra"/>
                <a:cs typeface="B Zar" panose="00000400000000000000" pitchFamily="2" charset="-78"/>
              </a:rPr>
              <a:t>:</a:t>
            </a:r>
          </a:p>
          <a:p>
            <a:pPr marL="0" indent="0" algn="just">
              <a:buNone/>
            </a:pPr>
            <a:r>
              <a:rPr lang="fa-IR" sz="3800" b="0" i="0" smtClean="0">
                <a:solidFill>
                  <a:srgbClr val="000000"/>
                </a:solidFill>
                <a:effectLst/>
                <a:latin typeface="BMitra"/>
                <a:cs typeface="B Zar" panose="00000400000000000000" pitchFamily="2" charset="-78"/>
              </a:rPr>
              <a:t/>
            </a:r>
            <a:br>
              <a:rPr lang="fa-IR" sz="3800" b="0" i="0" smtClean="0">
                <a:solidFill>
                  <a:srgbClr val="000000"/>
                </a:solidFill>
                <a:effectLst/>
                <a:latin typeface="BMitra"/>
                <a:cs typeface="B Zar" panose="00000400000000000000" pitchFamily="2" charset="-78"/>
              </a:rPr>
            </a:br>
            <a:endParaRPr lang="fa-IR" sz="3800" b="0" i="0" smtClean="0">
              <a:solidFill>
                <a:srgbClr val="000000"/>
              </a:solidFill>
              <a:effectLst/>
              <a:latin typeface="BMitra"/>
              <a:cs typeface="B Zar" panose="00000400000000000000" pitchFamily="2" charset="-78"/>
            </a:endParaRPr>
          </a:p>
          <a:p>
            <a:pPr algn="just"/>
            <a:r>
              <a:rPr lang="fa-IR" sz="3800" b="0" i="0" smtClean="0">
                <a:solidFill>
                  <a:srgbClr val="000000"/>
                </a:solidFill>
                <a:effectLst/>
                <a:latin typeface="BMitra"/>
                <a:cs typeface="B Zar" panose="00000400000000000000" pitchFamily="2" charset="-78"/>
              </a:rPr>
              <a:t>(1تاکید </a:t>
            </a:r>
            <a:r>
              <a:rPr lang="fa-IR" sz="3800" b="0" i="0" smtClean="0">
                <a:solidFill>
                  <a:srgbClr val="000000"/>
                </a:solidFill>
                <a:effectLst/>
                <a:latin typeface="BMitra"/>
                <a:cs typeface="B Zar" panose="00000400000000000000" pitchFamily="2" charset="-78"/>
              </a:rPr>
              <a:t>بر انقلابیگري و حفظ ارزشها، در کلیه سطوح از یک سو و از سوي دیگر، توصیه و پـذیرش آمـوزش مشـارکتی و </a:t>
            </a:r>
            <a:r>
              <a:rPr lang="fa-IR" sz="3800" b="0" i="0" smtClean="0">
                <a:solidFill>
                  <a:srgbClr val="000000"/>
                </a:solidFill>
                <a:effectLst/>
                <a:latin typeface="BMitra"/>
                <a:cs typeface="B Zar" panose="00000400000000000000" pitchFamily="2" charset="-78"/>
              </a:rPr>
              <a:t>ادغـام انواع </a:t>
            </a:r>
            <a:r>
              <a:rPr lang="fa-IR" sz="3800" b="0" i="0" smtClean="0">
                <a:solidFill>
                  <a:srgbClr val="000000"/>
                </a:solidFill>
                <a:effectLst/>
                <a:latin typeface="BMitra"/>
                <a:cs typeface="B Zar" panose="00000400000000000000" pitchFamily="2" charset="-78"/>
              </a:rPr>
              <a:t>محیطها و روشهاي یادگیري</a:t>
            </a:r>
            <a:r>
              <a:rPr lang="fa-IR" sz="3800" b="0" i="0" smtClean="0">
                <a:solidFill>
                  <a:srgbClr val="000000"/>
                </a:solidFill>
                <a:effectLst/>
                <a:latin typeface="BMitra"/>
                <a:cs typeface="B Zar" panose="00000400000000000000" pitchFamily="2" charset="-78"/>
              </a:rPr>
              <a:t>.</a:t>
            </a:r>
          </a:p>
          <a:p>
            <a:pPr marL="0" indent="0" algn="just">
              <a:buNone/>
            </a:pPr>
            <a:r>
              <a:rPr lang="fa-IR" sz="3800" b="0" i="0" smtClean="0">
                <a:solidFill>
                  <a:srgbClr val="000000"/>
                </a:solidFill>
                <a:effectLst/>
                <a:latin typeface="BMitra"/>
                <a:cs typeface="B Zar" panose="00000400000000000000" pitchFamily="2" charset="-78"/>
              </a:rPr>
              <a:t/>
            </a:r>
            <a:br>
              <a:rPr lang="fa-IR" sz="3800" b="0" i="0" smtClean="0">
                <a:solidFill>
                  <a:srgbClr val="000000"/>
                </a:solidFill>
                <a:effectLst/>
                <a:latin typeface="BMitra"/>
                <a:cs typeface="B Zar" panose="00000400000000000000" pitchFamily="2" charset="-78"/>
              </a:rPr>
            </a:br>
            <a:endParaRPr lang="fa-IR" sz="3800" b="0" i="0" smtClean="0">
              <a:solidFill>
                <a:srgbClr val="000000"/>
              </a:solidFill>
              <a:effectLst/>
              <a:latin typeface="BMitra"/>
              <a:cs typeface="B Zar" panose="00000400000000000000" pitchFamily="2" charset="-78"/>
            </a:endParaRPr>
          </a:p>
          <a:p>
            <a:pPr algn="just"/>
            <a:r>
              <a:rPr lang="fa-IR" sz="3800" b="0" i="0" smtClean="0">
                <a:solidFill>
                  <a:srgbClr val="000000"/>
                </a:solidFill>
                <a:effectLst/>
                <a:latin typeface="BMitra"/>
                <a:cs typeface="B Zar" panose="00000400000000000000" pitchFamily="2" charset="-78"/>
              </a:rPr>
              <a:t>2) تاکید </a:t>
            </a:r>
            <a:r>
              <a:rPr lang="fa-IR" sz="3800" b="0" i="0" smtClean="0">
                <a:solidFill>
                  <a:srgbClr val="000000"/>
                </a:solidFill>
                <a:effectLst/>
                <a:latin typeface="BMitra"/>
                <a:cs typeface="B Zar" panose="00000400000000000000" pitchFamily="2" charset="-78"/>
              </a:rPr>
              <a:t>بر کشف و شناسایی استعدادهاي درخشان از یک سو، و اصرار بر حق آموزش همگانی و عدالت آموزشی</a:t>
            </a:r>
            <a:r>
              <a:rPr lang="fa-IR" sz="3800" b="0" i="0" smtClean="0">
                <a:solidFill>
                  <a:srgbClr val="000000"/>
                </a:solidFill>
                <a:effectLst/>
                <a:latin typeface="BMitra"/>
                <a:cs typeface="B Zar" panose="00000400000000000000" pitchFamily="2" charset="-78"/>
              </a:rPr>
              <a:t>.</a:t>
            </a:r>
          </a:p>
          <a:p>
            <a:pPr algn="just"/>
            <a:r>
              <a:rPr lang="fa-IR" sz="3800" b="0" i="0" smtClean="0">
                <a:solidFill>
                  <a:srgbClr val="000000"/>
                </a:solidFill>
                <a:effectLst/>
                <a:latin typeface="BMitra"/>
                <a:cs typeface="B Zar" panose="00000400000000000000" pitchFamily="2" charset="-78"/>
              </a:rPr>
              <a:t/>
            </a:r>
            <a:br>
              <a:rPr lang="fa-IR" sz="3800" b="0" i="0" smtClean="0">
                <a:solidFill>
                  <a:srgbClr val="000000"/>
                </a:solidFill>
                <a:effectLst/>
                <a:latin typeface="BMitra"/>
                <a:cs typeface="B Zar" panose="00000400000000000000" pitchFamily="2" charset="-78"/>
              </a:rPr>
            </a:br>
            <a:endParaRPr lang="fa-IR" sz="3800" b="0" i="0" smtClean="0">
              <a:solidFill>
                <a:srgbClr val="000000"/>
              </a:solidFill>
              <a:effectLst/>
              <a:latin typeface="BMitra"/>
              <a:cs typeface="B Zar" panose="00000400000000000000" pitchFamily="2" charset="-78"/>
            </a:endParaRPr>
          </a:p>
          <a:p>
            <a:pPr algn="just"/>
            <a:r>
              <a:rPr lang="fa-IR" sz="3800" b="0" i="0" smtClean="0">
                <a:solidFill>
                  <a:srgbClr val="000000"/>
                </a:solidFill>
                <a:effectLst/>
                <a:latin typeface="BMitra"/>
                <a:cs typeface="B Zar" panose="00000400000000000000" pitchFamily="2" charset="-78"/>
              </a:rPr>
              <a:t>(3تاکید </a:t>
            </a:r>
            <a:r>
              <a:rPr lang="fa-IR" sz="3800" b="0" i="0" smtClean="0">
                <a:solidFill>
                  <a:srgbClr val="000000"/>
                </a:solidFill>
                <a:effectLst/>
                <a:latin typeface="BMitra"/>
                <a:cs typeface="B Zar" panose="00000400000000000000" pitchFamily="2" charset="-78"/>
              </a:rPr>
              <a:t>بر به رسمیت شناختن علائق و سلائق دانشآموزان از یک سو و از سوي دیگر اصرار بر حفظ ارزشهاي انقلابی، و </a:t>
            </a:r>
            <a:r>
              <a:rPr lang="fa-IR" sz="3800" b="0" i="0" smtClean="0">
                <a:solidFill>
                  <a:srgbClr val="000000"/>
                </a:solidFill>
                <a:effectLst/>
                <a:latin typeface="BMitra"/>
                <a:cs typeface="B Zar" panose="00000400000000000000" pitchFamily="2" charset="-78"/>
              </a:rPr>
              <a:t>تطبیـق علائق </a:t>
            </a:r>
            <a:r>
              <a:rPr lang="fa-IR" sz="3800" b="0" i="0" smtClean="0">
                <a:solidFill>
                  <a:srgbClr val="000000"/>
                </a:solidFill>
                <a:effectLst/>
                <a:latin typeface="BMitra"/>
                <a:cs typeface="B Zar" panose="00000400000000000000" pitchFamily="2" charset="-78"/>
              </a:rPr>
              <a:t>و منافع با نظام بازار از طریق شرکتهاي دانشبنیان و نیازهاي بازار روز</a:t>
            </a:r>
            <a:r>
              <a:rPr lang="fa-IR" sz="3800" smtClean="0">
                <a:cs typeface="B Zar" panose="00000400000000000000" pitchFamily="2" charset="-78"/>
              </a:rPr>
              <a:t> </a:t>
            </a:r>
            <a:endParaRPr lang="fa-IR" sz="3800"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45852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lvl="0" algn="just"/>
            <a:r>
              <a:rPr lang="fa-IR" sz="2600">
                <a:solidFill>
                  <a:srgbClr val="000000"/>
                </a:solidFill>
                <a:latin typeface="BMitra"/>
                <a:cs typeface="B Zar" panose="00000400000000000000" pitchFamily="2" charset="-78"/>
              </a:rPr>
              <a:t>آموزگاران این بخشنامهها را با کلماتی مانند »بی أت ثیر«، »کاغذبازي«، »جنگ قدرت« و »سیاسیبازي« توصیف میکننـد کـه از نظر آنها داراي </a:t>
            </a:r>
            <a:r>
              <a:rPr lang="fa-IR" sz="2600">
                <a:solidFill>
                  <a:srgbClr val="FF0000"/>
                </a:solidFill>
                <a:latin typeface="BMitra"/>
                <a:cs typeface="B Zar" panose="00000400000000000000" pitchFamily="2" charset="-78"/>
              </a:rPr>
              <a:t>سه ویژگی </a:t>
            </a:r>
            <a:r>
              <a:rPr lang="fa-IR" sz="2600">
                <a:solidFill>
                  <a:srgbClr val="000000"/>
                </a:solidFill>
                <a:latin typeface="BMitra"/>
                <a:cs typeface="B Zar" panose="00000400000000000000" pitchFamily="2" charset="-78"/>
              </a:rPr>
              <a:t>عمده </a:t>
            </a:r>
            <a:r>
              <a:rPr lang="fa-IR" sz="2600">
                <a:solidFill>
                  <a:srgbClr val="000000"/>
                </a:solidFill>
                <a:latin typeface="BMitra"/>
                <a:cs typeface="B Zar" panose="00000400000000000000" pitchFamily="2" charset="-78"/>
              </a:rPr>
              <a:t>هستند</a:t>
            </a:r>
            <a:r>
              <a:rPr lang="fa-IR" sz="2600" smtClean="0">
                <a:solidFill>
                  <a:srgbClr val="000000"/>
                </a:solidFill>
                <a:latin typeface="BMitra"/>
                <a:cs typeface="B Zar" panose="00000400000000000000" pitchFamily="2" charset="-78"/>
              </a:rPr>
              <a:t>:</a:t>
            </a:r>
          </a:p>
          <a:p>
            <a:pPr marL="0" lvl="0" indent="0" algn="just">
              <a:buNone/>
            </a:pPr>
            <a:r>
              <a:rPr lang="fa-IR" sz="2600">
                <a:solidFill>
                  <a:srgbClr val="000000"/>
                </a:solidFill>
                <a:latin typeface="BMitra"/>
                <a:cs typeface="B Zar" panose="00000400000000000000" pitchFamily="2" charset="-78"/>
              </a:rPr>
              <a:t/>
            </a:r>
            <a:br>
              <a:rPr lang="fa-IR" sz="2600">
                <a:solidFill>
                  <a:srgbClr val="000000"/>
                </a:solidFill>
                <a:latin typeface="BMitra"/>
                <a:cs typeface="B Zar" panose="00000400000000000000" pitchFamily="2" charset="-78"/>
              </a:rPr>
            </a:br>
            <a:endParaRPr lang="fa-IR" sz="2600">
              <a:solidFill>
                <a:srgbClr val="000000"/>
              </a:solidFill>
              <a:latin typeface="BMitra"/>
              <a:cs typeface="B Zar" panose="00000400000000000000" pitchFamily="2" charset="-78"/>
            </a:endParaRPr>
          </a:p>
          <a:p>
            <a:pPr lvl="0" algn="just"/>
            <a:r>
              <a:rPr lang="fa-IR" sz="2600" smtClean="0">
                <a:solidFill>
                  <a:srgbClr val="000000"/>
                </a:solidFill>
                <a:latin typeface="BMitra"/>
                <a:cs typeface="B Zar" panose="00000400000000000000" pitchFamily="2" charset="-78"/>
              </a:rPr>
              <a:t>(1بسیار </a:t>
            </a:r>
            <a:r>
              <a:rPr lang="fa-IR" sz="2600">
                <a:solidFill>
                  <a:srgbClr val="000000"/>
                </a:solidFill>
                <a:latin typeface="BMitra"/>
                <a:cs typeface="B Zar" panose="00000400000000000000" pitchFamily="2" charset="-78"/>
              </a:rPr>
              <a:t>انتزاعی و فاقد </a:t>
            </a:r>
            <a:r>
              <a:rPr lang="fa-IR" sz="2600">
                <a:solidFill>
                  <a:srgbClr val="000000"/>
                </a:solidFill>
                <a:latin typeface="BMitra"/>
                <a:cs typeface="B Zar" panose="00000400000000000000" pitchFamily="2" charset="-78"/>
              </a:rPr>
              <a:t>مصداقاند</a:t>
            </a:r>
            <a:r>
              <a:rPr lang="fa-IR" sz="2600" smtClean="0">
                <a:solidFill>
                  <a:srgbClr val="000000"/>
                </a:solidFill>
                <a:latin typeface="BMitra"/>
                <a:cs typeface="B Zar" panose="00000400000000000000" pitchFamily="2" charset="-78"/>
              </a:rPr>
              <a:t>.</a:t>
            </a:r>
          </a:p>
          <a:p>
            <a:pPr marL="0" lvl="0" indent="0" algn="just">
              <a:buNone/>
            </a:pPr>
            <a:r>
              <a:rPr lang="fa-IR" sz="2600">
                <a:solidFill>
                  <a:srgbClr val="000000"/>
                </a:solidFill>
                <a:latin typeface="BMitra"/>
                <a:cs typeface="B Zar" panose="00000400000000000000" pitchFamily="2" charset="-78"/>
              </a:rPr>
              <a:t/>
            </a:r>
            <a:br>
              <a:rPr lang="fa-IR" sz="2600">
                <a:solidFill>
                  <a:srgbClr val="000000"/>
                </a:solidFill>
                <a:latin typeface="BMitra"/>
                <a:cs typeface="B Zar" panose="00000400000000000000" pitchFamily="2" charset="-78"/>
              </a:rPr>
            </a:br>
            <a:r>
              <a:rPr lang="fa-IR" sz="2600">
                <a:solidFill>
                  <a:srgbClr val="000000"/>
                </a:solidFill>
                <a:latin typeface="BMitra"/>
                <a:cs typeface="B Zar" panose="00000400000000000000" pitchFamily="2" charset="-78"/>
              </a:rPr>
              <a:t>(2سیاستها و آیین نامههاي جدید، اغلب تکرار </a:t>
            </a:r>
            <a:r>
              <a:rPr lang="fa-IR" sz="2600">
                <a:solidFill>
                  <a:srgbClr val="000000"/>
                </a:solidFill>
                <a:latin typeface="BMitra"/>
                <a:cs typeface="B Zar" panose="00000400000000000000" pitchFamily="2" charset="-78"/>
              </a:rPr>
              <a:t>مکرّراتاند</a:t>
            </a:r>
            <a:r>
              <a:rPr lang="fa-IR" sz="2600" smtClean="0">
                <a:solidFill>
                  <a:srgbClr val="000000"/>
                </a:solidFill>
                <a:latin typeface="BMitra"/>
                <a:cs typeface="B Zar" panose="00000400000000000000" pitchFamily="2" charset="-78"/>
              </a:rPr>
              <a:t>.</a:t>
            </a:r>
          </a:p>
          <a:p>
            <a:pPr marL="0" lvl="0" indent="0" algn="just">
              <a:buNone/>
            </a:pPr>
            <a:r>
              <a:rPr lang="fa-IR" sz="2600">
                <a:solidFill>
                  <a:srgbClr val="000000"/>
                </a:solidFill>
                <a:latin typeface="BMitra"/>
                <a:cs typeface="B Zar" panose="00000400000000000000" pitchFamily="2" charset="-78"/>
              </a:rPr>
              <a:t/>
            </a:r>
            <a:br>
              <a:rPr lang="fa-IR" sz="2600">
                <a:solidFill>
                  <a:srgbClr val="000000"/>
                </a:solidFill>
                <a:latin typeface="BMitra"/>
                <a:cs typeface="B Zar" panose="00000400000000000000" pitchFamily="2" charset="-78"/>
              </a:rPr>
            </a:br>
            <a:endParaRPr lang="fa-IR" sz="2600" smtClean="0">
              <a:solidFill>
                <a:srgbClr val="000000"/>
              </a:solidFill>
              <a:latin typeface="BMitra"/>
              <a:cs typeface="B Zar" panose="00000400000000000000" pitchFamily="2" charset="-78"/>
            </a:endParaRPr>
          </a:p>
          <a:p>
            <a:pPr marL="0" lvl="0" indent="0" algn="just">
              <a:buNone/>
            </a:pPr>
            <a:r>
              <a:rPr lang="fa-IR" sz="2600" smtClean="0">
                <a:solidFill>
                  <a:srgbClr val="000000"/>
                </a:solidFill>
                <a:latin typeface="BMitra"/>
                <a:cs typeface="B Zar" panose="00000400000000000000" pitchFamily="2" charset="-78"/>
              </a:rPr>
              <a:t>(</a:t>
            </a:r>
            <a:r>
              <a:rPr lang="fa-IR" sz="2600">
                <a:solidFill>
                  <a:srgbClr val="000000"/>
                </a:solidFill>
                <a:latin typeface="BMitra"/>
                <a:cs typeface="B Zar" panose="00000400000000000000" pitchFamily="2" charset="-78"/>
              </a:rPr>
              <a:t>3کثرت و انباشت اسناد ابلاغی بالادستی است که تداعیکنندة سندرم کالینز است. در این سندرم، </a:t>
            </a:r>
            <a:r>
              <a:rPr lang="fa-IR" sz="2600">
                <a:solidFill>
                  <a:srgbClr val="000000"/>
                </a:solidFill>
                <a:latin typeface="BMitra"/>
                <a:cs typeface="B Zar" panose="00000400000000000000" pitchFamily="2" charset="-78"/>
              </a:rPr>
              <a:t>یک </a:t>
            </a:r>
            <a:r>
              <a:rPr lang="fa-IR" sz="2600" smtClean="0">
                <a:solidFill>
                  <a:srgbClr val="000000"/>
                </a:solidFill>
                <a:latin typeface="BMitra"/>
                <a:cs typeface="B Zar" panose="00000400000000000000" pitchFamily="2" charset="-78"/>
              </a:rPr>
              <a:t>سیستم </a:t>
            </a:r>
            <a:r>
              <a:rPr lang="fa-IR" sz="2600">
                <a:solidFill>
                  <a:srgbClr val="000000"/>
                </a:solidFill>
                <a:latin typeface="BMitra"/>
                <a:cs typeface="B Zar" panose="00000400000000000000" pitchFamily="2" charset="-78"/>
              </a:rPr>
              <a:t>چنان از مواد </a:t>
            </a:r>
            <a:r>
              <a:rPr lang="fa-IR" sz="2600">
                <a:solidFill>
                  <a:srgbClr val="000000"/>
                </a:solidFill>
                <a:latin typeface="BMitra"/>
                <a:cs typeface="B Zar" panose="00000400000000000000" pitchFamily="2" charset="-78"/>
              </a:rPr>
              <a:t>و </a:t>
            </a:r>
            <a:r>
              <a:rPr lang="fa-IR" sz="2600" smtClean="0">
                <a:solidFill>
                  <a:srgbClr val="000000"/>
                </a:solidFill>
                <a:latin typeface="BMitra"/>
                <a:cs typeface="B Zar" panose="00000400000000000000" pitchFamily="2" charset="-78"/>
              </a:rPr>
              <a:t>اسناد لبریز </a:t>
            </a:r>
            <a:r>
              <a:rPr lang="fa-IR" sz="2600">
                <a:solidFill>
                  <a:srgbClr val="000000"/>
                </a:solidFill>
                <a:latin typeface="BMitra"/>
                <a:cs typeface="B Zar" panose="00000400000000000000" pitchFamily="2" charset="-78"/>
              </a:rPr>
              <a:t>میشود که عملاً دچار انفعال </a:t>
            </a:r>
            <a:r>
              <a:rPr lang="fa-IR" sz="2600">
                <a:solidFill>
                  <a:srgbClr val="000000"/>
                </a:solidFill>
                <a:latin typeface="BMitra"/>
                <a:cs typeface="B Zar" panose="00000400000000000000" pitchFamily="2" charset="-78"/>
              </a:rPr>
              <a:t>میشود</a:t>
            </a:r>
            <a:r>
              <a:rPr lang="fa-IR" sz="2600">
                <a:solidFill>
                  <a:prstClr val="black"/>
                </a:solidFill>
                <a:cs typeface="B Zar" panose="00000400000000000000" pitchFamily="2" charset="-78"/>
              </a:rPr>
              <a:t> </a:t>
            </a:r>
            <a:endParaRPr lang="fa-IR" sz="2600" smtClean="0">
              <a:solidFill>
                <a:prstClr val="black"/>
              </a:solidFill>
              <a:cs typeface="B Zar" panose="00000400000000000000" pitchFamily="2" charset="-78"/>
            </a:endParaRPr>
          </a:p>
          <a:p>
            <a:pPr marL="0" lvl="0" indent="0" algn="just">
              <a:buNone/>
            </a:pPr>
            <a:r>
              <a:rPr lang="fa-IR" sz="2600">
                <a:solidFill>
                  <a:prstClr val="black"/>
                </a:solidFill>
                <a:cs typeface="B Zar" panose="00000400000000000000" pitchFamily="2" charset="-78"/>
              </a:rPr>
              <a:t/>
            </a:r>
            <a:br>
              <a:rPr lang="fa-IR" sz="2600">
                <a:solidFill>
                  <a:prstClr val="black"/>
                </a:solidFill>
                <a:cs typeface="B Zar" panose="00000400000000000000" pitchFamily="2" charset="-78"/>
              </a:rPr>
            </a:br>
            <a:endParaRPr lang="fa-IR" sz="2600">
              <a:solidFill>
                <a:prstClr val="black"/>
              </a:solidFill>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156975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cs typeface="B Zar" panose="00000400000000000000" pitchFamily="2" charset="-78"/>
              </a:rPr>
              <a:t>نتیجه گیري: </a:t>
            </a:r>
          </a:p>
        </p:txBody>
      </p:sp>
      <p:sp>
        <p:nvSpPr>
          <p:cNvPr id="3" name="Content Placeholder 2"/>
          <p:cNvSpPr>
            <a:spLocks noGrp="1"/>
          </p:cNvSpPr>
          <p:nvPr>
            <p:ph idx="1"/>
          </p:nvPr>
        </p:nvSpPr>
        <p:spPr/>
        <p:txBody>
          <a:bodyPr/>
          <a:lstStyle/>
          <a:p>
            <a:pPr lvl="0" algn="just"/>
            <a:r>
              <a:rPr lang="fa-IR" sz="2400" smtClean="0">
                <a:solidFill>
                  <a:prstClr val="black"/>
                </a:solidFill>
                <a:cs typeface="B Zar" panose="00000400000000000000" pitchFamily="2" charset="-78"/>
              </a:rPr>
              <a:t>بخش نامه ها</a:t>
            </a:r>
            <a:r>
              <a:rPr lang="fa-IR" sz="2400">
                <a:solidFill>
                  <a:prstClr val="black"/>
                </a:solidFill>
                <a:cs typeface="B Zar" panose="00000400000000000000" pitchFamily="2" charset="-78"/>
              </a:rPr>
              <a:t>، قوانین، وضعیت معیشتی معلّمان و خصوصیشدن مدارس، مدیریت مدارس، آموزگاران، معلّمان، فضاي کالبدي، زمان مدرسه، </a:t>
            </a:r>
            <a:r>
              <a:rPr lang="fa-IR" sz="2400">
                <a:solidFill>
                  <a:prstClr val="black"/>
                </a:solidFill>
                <a:cs typeface="B Zar" panose="00000400000000000000" pitchFamily="2" charset="-78"/>
              </a:rPr>
              <a:t>و </a:t>
            </a:r>
            <a:r>
              <a:rPr lang="fa-IR" sz="2400" smtClean="0">
                <a:solidFill>
                  <a:prstClr val="black"/>
                </a:solidFill>
                <a:cs typeface="B Zar" panose="00000400000000000000" pitchFamily="2" charset="-78"/>
              </a:rPr>
              <a:t>حتی فضاي </a:t>
            </a:r>
            <a:r>
              <a:rPr lang="fa-IR" sz="2400">
                <a:solidFill>
                  <a:prstClr val="black"/>
                </a:solidFill>
                <a:cs typeface="B Zar" panose="00000400000000000000" pitchFamily="2" charset="-78"/>
              </a:rPr>
              <a:t>رسانهاي در ذیل مفهوم فضاي مدرسه، آموزاندانش را به سوي فردیت بیشتر سوق داده و سبب زدایش هرگونه شاخصهاي مشارکتی از قبیل همدلی</a:t>
            </a:r>
            <a:r>
              <a:rPr lang="fa-IR" sz="2400">
                <a:solidFill>
                  <a:prstClr val="black"/>
                </a:solidFill>
                <a:cs typeface="B Zar" panose="00000400000000000000" pitchFamily="2" charset="-78"/>
              </a:rPr>
              <a:t>، </a:t>
            </a:r>
            <a:r>
              <a:rPr lang="fa-IR" sz="2400" smtClean="0">
                <a:solidFill>
                  <a:prstClr val="black"/>
                </a:solidFill>
                <a:cs typeface="B Zar" panose="00000400000000000000" pitchFamily="2" charset="-78"/>
              </a:rPr>
              <a:t>ایثار و </a:t>
            </a:r>
            <a:r>
              <a:rPr lang="fa-IR" sz="2400">
                <a:solidFill>
                  <a:prstClr val="black"/>
                </a:solidFill>
                <a:cs typeface="B Zar" panose="00000400000000000000" pitchFamily="2" charset="-78"/>
              </a:rPr>
              <a:t>اعتماد از فضاي مدارس شده است.</a:t>
            </a:r>
          </a:p>
          <a:p>
            <a:pPr algn="just"/>
            <a:endParaRPr lang="fa-IR">
              <a:cs typeface="B Zar" panose="00000400000000000000" pitchFamily="2" charset="-78"/>
            </a:endParaRPr>
          </a:p>
        </p:txBody>
      </p:sp>
    </p:spTree>
    <p:extLst>
      <p:ext uri="{BB962C8B-B14F-4D97-AF65-F5344CB8AC3E}">
        <p14:creationId xmlns:p14="http://schemas.microsoft.com/office/powerpoint/2010/main" val="2032559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حتی به فرض تمایل واقعی آموزش و پرورش به مسألۀ مشارکت، از حیث تناسب دانشآموز به معلّم یا دانشآموز به فضـاي </a:t>
            </a:r>
            <a:r>
              <a:rPr lang="fa-IR" b="0" i="0" smtClean="0">
                <a:solidFill>
                  <a:srgbClr val="000000"/>
                </a:solidFill>
                <a:effectLst/>
                <a:latin typeface="BMitra"/>
                <a:cs typeface="B Zar" panose="00000400000000000000" pitchFamily="2" charset="-78"/>
              </a:rPr>
              <a:t>کـلاس، چنین </a:t>
            </a:r>
            <a:r>
              <a:rPr lang="fa-IR" b="0" i="0" smtClean="0">
                <a:solidFill>
                  <a:srgbClr val="000000"/>
                </a:solidFill>
                <a:effectLst/>
                <a:latin typeface="BMitra"/>
                <a:cs typeface="B Zar" panose="00000400000000000000" pitchFamily="2" charset="-78"/>
              </a:rPr>
              <a:t>امکانی محقق نیست. در برساخت محدودیتهاي جمعیتی، ما با مسأله شلوغی کلاسها و تعداد دانشآموزان در مدارس </a:t>
            </a:r>
            <a:r>
              <a:rPr lang="fa-IR" b="0" i="0" smtClean="0">
                <a:solidFill>
                  <a:srgbClr val="000000"/>
                </a:solidFill>
                <a:effectLst/>
                <a:latin typeface="BMitra"/>
                <a:cs typeface="B Zar" panose="00000400000000000000" pitchFamily="2" charset="-78"/>
              </a:rPr>
              <a:t>مواجـهایـم که </a:t>
            </a:r>
            <a:r>
              <a:rPr lang="fa-IR" b="0" i="0" smtClean="0">
                <a:solidFill>
                  <a:srgbClr val="000000"/>
                </a:solidFill>
                <a:effectLst/>
                <a:latin typeface="BMitra"/>
                <a:cs typeface="B Zar" panose="00000400000000000000" pitchFamily="2" charset="-78"/>
              </a:rPr>
              <a:t>سدّي عملی در برابر مشارکت </a:t>
            </a:r>
            <a:r>
              <a:rPr lang="fa-IR" b="0" i="0" smtClean="0">
                <a:solidFill>
                  <a:srgbClr val="000000"/>
                </a:solidFill>
                <a:effectLst/>
                <a:latin typeface="BMitra"/>
                <a:cs typeface="B Zar" panose="00000400000000000000" pitchFamily="2" charset="-78"/>
              </a:rPr>
              <a:t>است. بر </a:t>
            </a:r>
            <a:r>
              <a:rPr lang="fa-IR" b="0" i="0" smtClean="0">
                <a:solidFill>
                  <a:srgbClr val="000000"/>
                </a:solidFill>
                <a:effectLst/>
                <a:latin typeface="BMitra"/>
                <a:cs typeface="B Zar" panose="00000400000000000000" pitchFamily="2" charset="-78"/>
              </a:rPr>
              <a:t>خلاف باورها، جمعیت دانشآموزان ایرانی به علل مختلفی من جمله ازدواج و زادآوري متولّدین دهه </a:t>
            </a:r>
            <a:r>
              <a:rPr lang="fa-IR" b="0" i="0" smtClean="0">
                <a:solidFill>
                  <a:srgbClr val="000000"/>
                </a:solidFill>
                <a:effectLst/>
                <a:latin typeface="BMitra"/>
                <a:cs typeface="B Zar" panose="00000400000000000000" pitchFamily="2" charset="-78"/>
              </a:rPr>
              <a:t>60افـزایش یافتـه </a:t>
            </a:r>
            <a:r>
              <a:rPr lang="fa-IR" b="0" i="0" smtClean="0">
                <a:solidFill>
                  <a:srgbClr val="000000"/>
                </a:solidFill>
                <a:effectLst/>
                <a:latin typeface="BMitra"/>
                <a:cs typeface="B Zar" panose="00000400000000000000" pitchFamily="2" charset="-78"/>
              </a:rPr>
              <a:t>اسـت.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09329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بـر اساس گزارش مجلس، جمعیت دانشآموزان پیشدبستانی در سال تحصیلی 464 1390-1389از هزار نفر به 672در سال </a:t>
            </a:r>
            <a:r>
              <a:rPr lang="fa-IR">
                <a:solidFill>
                  <a:srgbClr val="000000"/>
                </a:solidFill>
                <a:latin typeface="BMitra"/>
                <a:cs typeface="B Zar" panose="00000400000000000000" pitchFamily="2" charset="-78"/>
              </a:rPr>
              <a:t>تحصـلی </a:t>
            </a:r>
            <a:r>
              <a:rPr lang="fa-IR">
                <a:solidFill>
                  <a:srgbClr val="000000"/>
                </a:solidFill>
                <a:latin typeface="BMitra"/>
                <a:cs typeface="B Zar" panose="00000400000000000000" pitchFamily="2" charset="-78"/>
              </a:rPr>
              <a:t>94</a:t>
            </a:r>
            <a:r>
              <a:rPr lang="fa-IR" smtClean="0">
                <a:solidFill>
                  <a:srgbClr val="000000"/>
                </a:solidFill>
                <a:latin typeface="BMitra"/>
                <a:cs typeface="B Zar" panose="00000400000000000000" pitchFamily="2" charset="-78"/>
              </a:rPr>
              <a:t>-93 افزایش </a:t>
            </a:r>
            <a:r>
              <a:rPr lang="fa-IR">
                <a:solidFill>
                  <a:srgbClr val="000000"/>
                </a:solidFill>
                <a:latin typeface="BMitra"/>
                <a:cs typeface="B Zar" panose="00000400000000000000" pitchFamily="2" charset="-78"/>
              </a:rPr>
              <a:t>یافته است. در همین مدت، 150هزار نفر نیز به شمار </a:t>
            </a:r>
            <a:r>
              <a:rPr lang="fa-IR">
                <a:solidFill>
                  <a:srgbClr val="000000"/>
                </a:solidFill>
                <a:latin typeface="BMitra"/>
                <a:cs typeface="B Zar" panose="00000400000000000000" pitchFamily="2" charset="-78"/>
              </a:rPr>
              <a:t>دانشآموزان </a:t>
            </a:r>
            <a:r>
              <a:rPr lang="fa-IR" smtClean="0">
                <a:solidFill>
                  <a:srgbClr val="000000"/>
                </a:solidFill>
                <a:latin typeface="BMitra"/>
                <a:cs typeface="B Zar" panose="00000400000000000000" pitchFamily="2" charset="-78"/>
              </a:rPr>
              <a:t>ثبت نامی </a:t>
            </a:r>
            <a:r>
              <a:rPr lang="fa-IR">
                <a:solidFill>
                  <a:srgbClr val="000000"/>
                </a:solidFill>
                <a:latin typeface="BMitra"/>
                <a:cs typeface="B Zar" panose="00000400000000000000" pitchFamily="2" charset="-78"/>
              </a:rPr>
              <a:t>در مقطع ابتـدایی افـزوده شـده اسـت (معاونـت پژوهشهاي اجتماعی ف- رهنگی مجلس، .3 :1394) به رغم افزایش جمعیت دانشآموزان، تعداد معلّمها در بـازة 1389-1390نسـبت بـه پنج سال بعد، 19هزار نفر کاهش پیدا کرده است )سالنامه آماري وزارت آموزش و پرورش، سـال تحصـیلی ( 1394-1393) در ادامـه بـه برخی دیگر از موانع در شکلگیري سوژه مشارکتجو، خواهیم پرداخت</a:t>
            </a:r>
            <a:endParaRPr lang="fa-IR">
              <a:cs typeface="B Zar" panose="00000400000000000000" pitchFamily="2" charset="-78"/>
            </a:endParaRPr>
          </a:p>
        </p:txBody>
      </p:sp>
    </p:spTree>
    <p:extLst>
      <p:ext uri="{BB962C8B-B14F-4D97-AF65-F5344CB8AC3E}">
        <p14:creationId xmlns:p14="http://schemas.microsoft.com/office/powerpoint/2010/main" val="1089176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MitraBold"/>
                <a:cs typeface="B Zar" panose="00000400000000000000" pitchFamily="2" charset="-78"/>
              </a:rPr>
              <a:t>دروس تحمیلی بر مدرسه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همۀ </a:t>
            </a:r>
            <a:r>
              <a:rPr lang="fa-IR" b="0" i="0" smtClean="0">
                <a:solidFill>
                  <a:srgbClr val="000000"/>
                </a:solidFill>
                <a:effectLst/>
                <a:latin typeface="BMitra"/>
                <a:cs typeface="B Zar" panose="00000400000000000000" pitchFamily="2" charset="-78"/>
              </a:rPr>
              <a:t>کسانی که در مدرسه تحصیل میکنند موظّف به طیکردن راندمان و پروسهاي از پیش بستهبندي شده هستند که ضرورتاً تناسبی </a:t>
            </a:r>
            <a:r>
              <a:rPr lang="fa-IR" b="0" i="0" smtClean="0">
                <a:solidFill>
                  <a:srgbClr val="000000"/>
                </a:solidFill>
                <a:effectLst/>
                <a:latin typeface="BMitra"/>
                <a:cs typeface="B Zar" panose="00000400000000000000" pitchFamily="2" charset="-78"/>
              </a:rPr>
              <a:t>با علائق </a:t>
            </a:r>
            <a:r>
              <a:rPr lang="fa-IR" b="0" i="0" smtClean="0">
                <a:solidFill>
                  <a:srgbClr val="000000"/>
                </a:solidFill>
                <a:effectLst/>
                <a:latin typeface="BMitra"/>
                <a:cs typeface="B Zar" panose="00000400000000000000" pitchFamily="2" charset="-78"/>
              </a:rPr>
              <a:t>و منافع آنها ندارد. کتابهاي درسی به صورت سربسته، توسط »دفتر تألیف کتابهاي درسـی ابتـدایی و متوسـط نظـري« </a:t>
            </a:r>
            <a:r>
              <a:rPr lang="fa-IR" b="0" i="0" smtClean="0">
                <a:solidFill>
                  <a:srgbClr val="000000"/>
                </a:solidFill>
                <a:effectLst/>
                <a:latin typeface="BMitra"/>
                <a:cs typeface="B Zar" panose="00000400000000000000" pitchFamily="2" charset="-78"/>
              </a:rPr>
              <a:t>تـألیف میشوند</a:t>
            </a:r>
            <a:r>
              <a:rPr lang="fa-IR" b="0" i="0" smtClean="0">
                <a:solidFill>
                  <a:srgbClr val="000000"/>
                </a:solidFill>
                <a:effectLst/>
                <a:latin typeface="BMitra"/>
                <a:cs typeface="B Zar" panose="00000400000000000000" pitchFamily="2" charset="-78"/>
              </a:rPr>
              <a:t>. دروس تصویب شده که هر دانشآموزي موظّف به گذراندن آنهاست توسط شورایی طرّاحی میشـوند کـه اساسـاً بدنـهاي از </a:t>
            </a:r>
            <a:r>
              <a:rPr lang="fa-IR" b="0" i="0" smtClean="0">
                <a:solidFill>
                  <a:srgbClr val="000000"/>
                </a:solidFill>
                <a:effectLst/>
                <a:latin typeface="BMitra"/>
                <a:cs typeface="B Zar" panose="00000400000000000000" pitchFamily="2" charset="-78"/>
              </a:rPr>
              <a:t>آن غیرمدرسهاي </a:t>
            </a:r>
            <a:r>
              <a:rPr lang="fa-IR" b="0" i="0" smtClean="0">
                <a:solidFill>
                  <a:srgbClr val="000000"/>
                </a:solidFill>
                <a:effectLst/>
                <a:latin typeface="BMitra"/>
                <a:cs typeface="B Zar" panose="00000400000000000000" pitchFamily="2" charset="-78"/>
              </a:rPr>
              <a:t>است. اعضاي این شورا اغلب اساتید دانشگاههاي برتر و اشخاص معتمد و تأیید شده هستند.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949427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بـراي نمونـه طراحـان دروس علوم اجتماعی، برخی اساتید حوزوي گروه جامعهشناسی دانشگاه تهران میباشند. دروس تحمیلی، تنها در برابر دانشآموزان قرار ندارنـد و آموزگاران نیز بر اساس سیلابس درسها موظّف به اتمام کتاب در طول ترم هستند. از این جهـت، آمـوزش شـکلی شـتابزده، از بـالا و مبتنی بر اتمام کتب است</a:t>
            </a:r>
            <a:r>
              <a:rPr lang="fa-IR">
                <a:solidFill>
                  <a:srgbClr val="000000"/>
                </a:solidFill>
                <a:latin typeface="BMitra"/>
                <a:cs typeface="B Zar" panose="00000400000000000000" pitchFamily="2" charset="-78"/>
              </a:rPr>
              <a:t>. </a:t>
            </a:r>
            <a:endParaRPr lang="fa-IR" smtClean="0">
              <a:solidFill>
                <a:srgbClr val="000000"/>
              </a:solidFill>
              <a:latin typeface="BMitra"/>
              <a:cs typeface="B Zar" panose="00000400000000000000" pitchFamily="2" charset="-78"/>
            </a:endParaRPr>
          </a:p>
          <a:p>
            <a:pPr algn="just"/>
            <a:r>
              <a:rPr lang="fa-IR" smtClean="0">
                <a:solidFill>
                  <a:srgbClr val="FF0000"/>
                </a:solidFill>
                <a:latin typeface="BMitra"/>
                <a:cs typeface="B Zar" panose="00000400000000000000" pitchFamily="2" charset="-78"/>
              </a:rPr>
              <a:t>معلّم مدرسه</a:t>
            </a:r>
            <a:r>
              <a:rPr lang="fa-IR">
                <a:solidFill>
                  <a:srgbClr val="FF0000"/>
                </a:solidFill>
                <a:latin typeface="BMitra"/>
                <a:cs typeface="B Zar" panose="00000400000000000000" pitchFamily="2" charset="-78"/>
              </a:rPr>
              <a:t> </a:t>
            </a:r>
            <a:r>
              <a:rPr lang="fa-IR" smtClean="0">
                <a:solidFill>
                  <a:srgbClr val="FF0000"/>
                </a:solidFill>
                <a:latin typeface="BMitra"/>
                <a:cs typeface="B Zar" panose="00000400000000000000" pitchFamily="2" charset="-78"/>
              </a:rPr>
              <a:t>:</a:t>
            </a:r>
          </a:p>
          <a:p>
            <a:pPr algn="just"/>
            <a:endParaRPr lang="fa-IR">
              <a:solidFill>
                <a:srgbClr val="000000"/>
              </a:solidFill>
              <a:latin typeface="BMitra"/>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2874498" y="4304714"/>
            <a:ext cx="6443003" cy="139270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000" b="1">
                <a:solidFill>
                  <a:srgbClr val="FF0000"/>
                </a:solidFill>
                <a:latin typeface="BMitra"/>
                <a:cs typeface="B Zar" panose="00000400000000000000" pitchFamily="2" charset="-78"/>
              </a:rPr>
              <a:t>تمام کردن کتاب تنها قانونی هستش که اینجا وجود داره. معلّم میتونه دو جلسه نیاد ولی دست آخر بایـد کتاب رو تموم کنه حالا با هر روش و </a:t>
            </a:r>
            <a:r>
              <a:rPr lang="fa-IR" sz="2000" b="1">
                <a:solidFill>
                  <a:srgbClr val="FF0000"/>
                </a:solidFill>
                <a:latin typeface="BMitra"/>
                <a:cs typeface="B Zar" panose="00000400000000000000" pitchFamily="2" charset="-78"/>
              </a:rPr>
              <a:t>قیمتی </a:t>
            </a:r>
            <a:r>
              <a:rPr lang="fa-IR" sz="2000" b="1" smtClean="0">
                <a:solidFill>
                  <a:srgbClr val="FF0000"/>
                </a:solidFill>
                <a:latin typeface="BMitra"/>
                <a:cs typeface="B Zar" panose="00000400000000000000" pitchFamily="2" charset="-78"/>
              </a:rPr>
              <a:t>(1396/10/16 )</a:t>
            </a:r>
            <a:endParaRPr lang="fa-IR" sz="2000" b="1">
              <a:solidFill>
                <a:srgbClr val="FF0000"/>
              </a:solidFill>
              <a:latin typeface="BMitra"/>
              <a:cs typeface="B Zar" panose="00000400000000000000" pitchFamily="2" charset="-78"/>
            </a:endParaRPr>
          </a:p>
        </p:txBody>
      </p:sp>
    </p:spTree>
    <p:extLst>
      <p:ext uri="{BB962C8B-B14F-4D97-AF65-F5344CB8AC3E}">
        <p14:creationId xmlns:p14="http://schemas.microsoft.com/office/powerpoint/2010/main" val="1021816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فشردگی دروس تحمیلی با نزدیکشدن به کنکور شکل حادتري به خود میگیرد. در این مقطع، دانشآمـوز صـرفاً موظّـف بـه </a:t>
            </a:r>
            <a:r>
              <a:rPr lang="fa-IR" b="0" i="0" smtClean="0">
                <a:solidFill>
                  <a:srgbClr val="000000"/>
                </a:solidFill>
                <a:effectLst/>
                <a:latin typeface="BMitra"/>
                <a:cs typeface="B Zar" panose="00000400000000000000" pitchFamily="2" charset="-78"/>
              </a:rPr>
              <a:t>پـاس کردن </a:t>
            </a:r>
            <a:r>
              <a:rPr lang="fa-IR" b="0" i="0" smtClean="0">
                <a:solidFill>
                  <a:srgbClr val="000000"/>
                </a:solidFill>
                <a:effectLst/>
                <a:latin typeface="BMitra"/>
                <a:cs typeface="B Zar" panose="00000400000000000000" pitchFamily="2" charset="-78"/>
              </a:rPr>
              <a:t>96واحد درسی نیست؛ بلکه با نزدیکشدن به کنکور، خصوصاً در مدارس نمونه یا مدارس کنکوري، حجم دروس و فشـردگی </a:t>
            </a:r>
            <a:r>
              <a:rPr lang="fa-IR" b="0" i="0" smtClean="0">
                <a:solidFill>
                  <a:srgbClr val="000000"/>
                </a:solidFill>
                <a:effectLst/>
                <a:latin typeface="BMitra"/>
                <a:cs typeface="B Zar" panose="00000400000000000000" pitchFamily="2" charset="-78"/>
              </a:rPr>
              <a:t>آنهـا بیشتر </a:t>
            </a:r>
            <a:r>
              <a:rPr lang="fa-IR" b="0" i="0" smtClean="0">
                <a:solidFill>
                  <a:srgbClr val="000000"/>
                </a:solidFill>
                <a:effectLst/>
                <a:latin typeface="BMitra"/>
                <a:cs typeface="B Zar" panose="00000400000000000000" pitchFamily="2" charset="-78"/>
              </a:rPr>
              <a:t>و بیشتر میگردد. </a:t>
            </a:r>
            <a:endParaRPr lang="fa-IR" b="0" i="0" smtClean="0">
              <a:solidFill>
                <a:srgbClr val="000000"/>
              </a:solidFill>
              <a:effectLst/>
              <a:latin typeface="BMitra"/>
              <a:cs typeface="B Zar" panose="00000400000000000000" pitchFamily="2" charset="-78"/>
            </a:endParaRPr>
          </a:p>
          <a:p>
            <a:pPr algn="just"/>
            <a:r>
              <a:rPr lang="fa-IR" b="0" i="0" smtClean="0">
                <a:solidFill>
                  <a:srgbClr val="FF0000"/>
                </a:solidFill>
                <a:effectLst/>
                <a:latin typeface="BMitra"/>
                <a:cs typeface="B Zar" panose="00000400000000000000" pitchFamily="2" charset="-78"/>
              </a:rPr>
              <a:t>دانش آموز </a:t>
            </a:r>
            <a:r>
              <a:rPr lang="fa-IR" b="0" i="0" smtClean="0">
                <a:solidFill>
                  <a:srgbClr val="FF0000"/>
                </a:solidFill>
                <a:effectLst/>
                <a:latin typeface="BMitra"/>
                <a:cs typeface="B Zar" panose="00000400000000000000" pitchFamily="2" charset="-78"/>
              </a:rPr>
              <a:t>مدرسه نمونه</a:t>
            </a:r>
            <a:r>
              <a:rPr lang="fa-IR" smtClean="0">
                <a:solidFill>
                  <a:srgbClr val="FF0000"/>
                </a:solidFill>
                <a:cs typeface="B Zar" panose="00000400000000000000" pitchFamily="2" charset="-78"/>
              </a:rPr>
              <a:t> </a:t>
            </a:r>
            <a:r>
              <a:rPr lang="fa-IR" smtClean="0">
                <a:solidFill>
                  <a:srgbClr val="FF0000"/>
                </a:solidFill>
                <a:cs typeface="B Zar" panose="00000400000000000000" pitchFamily="2" charset="-78"/>
              </a:rPr>
              <a:t>:</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3015175" y="4346917"/>
            <a:ext cx="6161649" cy="140676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2000" b="1">
                <a:solidFill>
                  <a:srgbClr val="FF0000"/>
                </a:solidFill>
                <a:latin typeface="BMitra"/>
                <a:cs typeface="B Zar" panose="00000400000000000000" pitchFamily="2" charset="-78"/>
              </a:rPr>
              <a:t>خودشون توي مدرسه میگن اگه بخواید به جایی برسید باید از همون اوّل دبیرسـتان روزي 5-6سـاعت درس بخونید. راست هم </a:t>
            </a:r>
            <a:r>
              <a:rPr lang="fa-IR" sz="2000" b="1">
                <a:solidFill>
                  <a:srgbClr val="FF0000"/>
                </a:solidFill>
                <a:latin typeface="BMitra"/>
                <a:cs typeface="B Zar" panose="00000400000000000000" pitchFamily="2" charset="-78"/>
              </a:rPr>
              <a:t>می </a:t>
            </a:r>
            <a:r>
              <a:rPr lang="fa-IR" sz="2000" b="1" smtClean="0">
                <a:solidFill>
                  <a:srgbClr val="FF0000"/>
                </a:solidFill>
                <a:latin typeface="BMitra"/>
                <a:cs typeface="B Zar" panose="00000400000000000000" pitchFamily="2" charset="-78"/>
              </a:rPr>
              <a:t>12گن(1396/12/10)</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1343297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معلّم موظّف است به هر طریقی کتب درسی را به اتمام رساند و از این جهت، عمده زمان کلاس در طول ترم، به بازگویی </a:t>
            </a:r>
            <a:r>
              <a:rPr lang="fa-IR" b="0" i="0" smtClean="0">
                <a:solidFill>
                  <a:srgbClr val="000000"/>
                </a:solidFill>
                <a:effectLst/>
                <a:latin typeface="BMitra"/>
                <a:cs typeface="B Zar" panose="00000400000000000000" pitchFamily="2" charset="-78"/>
              </a:rPr>
              <a:t>تک گویانـه متن </a:t>
            </a:r>
            <a:r>
              <a:rPr lang="fa-IR" b="0" i="0" smtClean="0">
                <a:solidFill>
                  <a:srgbClr val="000000"/>
                </a:solidFill>
                <a:effectLst/>
                <a:latin typeface="BMitra"/>
                <a:cs typeface="B Zar" panose="00000400000000000000" pitchFamily="2" charset="-78"/>
              </a:rPr>
              <a:t>درس از سوي آموزگار اختصاص مییابد. دروسی که دانشآموزان آنها را با مفاهیمی ماننـد »</a:t>
            </a:r>
            <a:r>
              <a:rPr lang="fa-IR" b="0" i="0" smtClean="0">
                <a:solidFill>
                  <a:srgbClr val="FF0000"/>
                </a:solidFill>
                <a:effectLst/>
                <a:latin typeface="BMitra"/>
                <a:cs typeface="B Zar" panose="00000400000000000000" pitchFamily="2" charset="-78"/>
              </a:rPr>
              <a:t>خسـته کننـده</a:t>
            </a:r>
            <a:r>
              <a:rPr lang="fa-IR" b="0" i="0" smtClean="0">
                <a:solidFill>
                  <a:srgbClr val="000000"/>
                </a:solidFill>
                <a:effectLst/>
                <a:latin typeface="BMitra"/>
                <a:cs typeface="B Zar" panose="00000400000000000000" pitchFamily="2" charset="-78"/>
              </a:rPr>
              <a:t>«، »</a:t>
            </a:r>
            <a:r>
              <a:rPr lang="fa-IR" b="0" i="0" smtClean="0">
                <a:solidFill>
                  <a:srgbClr val="FF0000"/>
                </a:solidFill>
                <a:effectLst/>
                <a:latin typeface="BMitra"/>
                <a:cs typeface="B Zar" panose="00000400000000000000" pitchFamily="2" charset="-78"/>
              </a:rPr>
              <a:t>سـنگین</a:t>
            </a:r>
            <a:r>
              <a:rPr lang="fa-IR" b="0" i="0" smtClean="0">
                <a:solidFill>
                  <a:srgbClr val="000000"/>
                </a:solidFill>
                <a:effectLst/>
                <a:latin typeface="BMitra"/>
                <a:cs typeface="B Zar" panose="00000400000000000000" pitchFamily="2" charset="-78"/>
              </a:rPr>
              <a:t>«، »</a:t>
            </a:r>
            <a:r>
              <a:rPr lang="fa-IR" b="0" i="0" smtClean="0">
                <a:solidFill>
                  <a:srgbClr val="FF0000"/>
                </a:solidFill>
                <a:effectLst/>
                <a:latin typeface="BMitra"/>
                <a:cs typeface="B Zar" panose="00000400000000000000" pitchFamily="2" charset="-78"/>
              </a:rPr>
              <a:t>زیـاد</a:t>
            </a:r>
            <a:r>
              <a:rPr lang="fa-IR" b="0" i="0" smtClean="0">
                <a:solidFill>
                  <a:srgbClr val="000000"/>
                </a:solidFill>
                <a:effectLst/>
                <a:latin typeface="BMitra"/>
                <a:cs typeface="B Zar" panose="00000400000000000000" pitchFamily="2" charset="-78"/>
              </a:rPr>
              <a:t>« </a:t>
            </a:r>
            <a:r>
              <a:rPr lang="fa-IR" b="0" i="0" smtClean="0">
                <a:solidFill>
                  <a:srgbClr val="000000"/>
                </a:solidFill>
                <a:effectLst/>
                <a:latin typeface="BMitra"/>
                <a:cs typeface="B Zar" panose="00000400000000000000" pitchFamily="2" charset="-78"/>
              </a:rPr>
              <a:t>و »</a:t>
            </a:r>
            <a:r>
              <a:rPr lang="fa-IR" b="0" i="0" smtClean="0">
                <a:solidFill>
                  <a:srgbClr val="FF0000"/>
                </a:solidFill>
                <a:effectLst/>
                <a:latin typeface="BMitra"/>
                <a:cs typeface="B Zar" panose="00000400000000000000" pitchFamily="2" charset="-78"/>
              </a:rPr>
              <a:t>مثل هم</a:t>
            </a:r>
            <a:r>
              <a:rPr lang="fa-IR" b="0" i="0" smtClean="0">
                <a:solidFill>
                  <a:srgbClr val="000000"/>
                </a:solidFill>
                <a:effectLst/>
                <a:latin typeface="BMitra"/>
                <a:cs typeface="B Zar" panose="00000400000000000000" pitchFamily="2" charset="-78"/>
              </a:rPr>
              <a:t>« تعریف میکنند. به واسطۀ فشار سیلابس، زمان چندانی براي مشارکت باقی نمیماند. بنابراین دروس سنگین و فشرده در </a:t>
            </a:r>
            <a:r>
              <a:rPr lang="fa-IR" b="0" i="0" smtClean="0">
                <a:solidFill>
                  <a:srgbClr val="000000"/>
                </a:solidFill>
                <a:effectLst/>
                <a:latin typeface="BMitra"/>
                <a:cs typeface="B Zar" panose="00000400000000000000" pitchFamily="2" charset="-78"/>
              </a:rPr>
              <a:t>زمان محدودي </a:t>
            </a:r>
            <a:r>
              <a:rPr lang="fa-IR" b="0" i="0" smtClean="0">
                <a:solidFill>
                  <a:srgbClr val="000000"/>
                </a:solidFill>
                <a:effectLst/>
                <a:latin typeface="BMitra"/>
                <a:cs typeface="B Zar" panose="00000400000000000000" pitchFamily="2" charset="-78"/>
              </a:rPr>
              <a:t>که در اختیار معلّمان است آنها را مجاب به تدریس شتابزده میکند و در نهایت همـین دروس سـنگین و فشـرده، مجـال </a:t>
            </a:r>
            <a:r>
              <a:rPr lang="fa-IR" b="0" i="0" smtClean="0">
                <a:solidFill>
                  <a:srgbClr val="000000"/>
                </a:solidFill>
                <a:effectLst/>
                <a:latin typeface="BMitra"/>
                <a:cs typeface="B Zar" panose="00000400000000000000" pitchFamily="2" charset="-78"/>
              </a:rPr>
              <a:t>هـر کنش </a:t>
            </a:r>
            <a:r>
              <a:rPr lang="fa-IR" b="0" i="0" smtClean="0">
                <a:solidFill>
                  <a:srgbClr val="000000"/>
                </a:solidFill>
                <a:effectLst/>
                <a:latin typeface="BMitra"/>
                <a:cs typeface="B Zar" panose="00000400000000000000" pitchFamily="2" charset="-78"/>
              </a:rPr>
              <a:t>غیرآموزشی را از دانشآموزان سلب میکند </a:t>
            </a:r>
            <a:r>
              <a:rPr lang="fa-IR" b="0" i="0" smtClean="0">
                <a:solidFill>
                  <a:srgbClr val="000000"/>
                </a:solidFill>
                <a:effectLst/>
                <a:latin typeface="BMitra"/>
                <a:cs typeface="B Zar" panose="00000400000000000000" pitchFamily="2" charset="-78"/>
              </a:rPr>
              <a:t>و آنان </a:t>
            </a:r>
            <a:r>
              <a:rPr lang="fa-IR" b="0" i="0" smtClean="0">
                <a:solidFill>
                  <a:srgbClr val="000000"/>
                </a:solidFill>
                <a:effectLst/>
                <a:latin typeface="BMitra"/>
                <a:cs typeface="B Zar" panose="00000400000000000000" pitchFamily="2" charset="-78"/>
              </a:rPr>
              <a:t>را صرفاً به یادگیرندة منفعل علوم از بالا طراحی </a:t>
            </a:r>
            <a:r>
              <a:rPr lang="fa-IR" b="0" i="0" smtClean="0">
                <a:solidFill>
                  <a:srgbClr val="000000"/>
                </a:solidFill>
                <a:effectLst/>
                <a:latin typeface="BMitra"/>
                <a:cs typeface="B Zar" panose="00000400000000000000" pitchFamily="2" charset="-78"/>
              </a:rPr>
              <a:t>شکل </a:t>
            </a:r>
            <a:r>
              <a:rPr lang="fa-IR" b="0" i="0" smtClean="0">
                <a:solidFill>
                  <a:srgbClr val="000000"/>
                </a:solidFill>
                <a:effectLst/>
                <a:latin typeface="BMitra"/>
                <a:cs typeface="B Zar" panose="00000400000000000000" pitchFamily="2" charset="-78"/>
              </a:rPr>
              <a:t>میده، </a:t>
            </a:r>
            <a:r>
              <a:rPr lang="fa-IR" b="0" i="0" smtClean="0">
                <a:solidFill>
                  <a:srgbClr val="000000"/>
                </a:solidFill>
                <a:effectLst/>
                <a:latin typeface="BMitra"/>
                <a:cs typeface="B Zar" panose="00000400000000000000" pitchFamily="2" charset="-78"/>
              </a:rPr>
              <a:t>مبدل کند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34636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latin typeface="BMitraBold"/>
                <a:cs typeface="B Zar" panose="00000400000000000000" pitchFamily="2" charset="-78"/>
              </a:rPr>
              <a:t>3-لابیگري </a:t>
            </a:r>
            <a:r>
              <a:rPr lang="fa-IR" b="1">
                <a:solidFill>
                  <a:srgbClr val="FF0000"/>
                </a:solidFill>
                <a:latin typeface="BMitraBold"/>
                <a:cs typeface="B Zar" panose="00000400000000000000" pitchFamily="2" charset="-78"/>
              </a:rPr>
              <a:t>و باندبازي </a:t>
            </a:r>
            <a:r>
              <a:rPr lang="fa-IR" b="1">
                <a:solidFill>
                  <a:srgbClr val="FF0000"/>
                </a:solidFill>
                <a:latin typeface="BMitraBold"/>
                <a:cs typeface="B Zar" panose="00000400000000000000" pitchFamily="2" charset="-78"/>
              </a:rPr>
              <a:t>در </a:t>
            </a:r>
            <a:r>
              <a:rPr lang="fa-IR" b="1" smtClean="0">
                <a:solidFill>
                  <a:srgbClr val="FF0000"/>
                </a:solidFill>
                <a:latin typeface="BMitraBold"/>
                <a:cs typeface="B Zar" panose="00000400000000000000" pitchFamily="2" charset="-78"/>
              </a:rPr>
              <a:t>آموزش وپرورش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آموزگاران </a:t>
            </a:r>
            <a:r>
              <a:rPr lang="fa-IR" b="0" i="0" smtClean="0">
                <a:solidFill>
                  <a:srgbClr val="000000"/>
                </a:solidFill>
                <a:effectLst/>
                <a:latin typeface="BMitra"/>
                <a:cs typeface="B Zar" panose="00000400000000000000" pitchFamily="2" charset="-78"/>
              </a:rPr>
              <a:t>از جمله اقشاري هستند که از حیث درآمدي و مزایاي شغلی به ردههاي پایین تعلّق دارند. حقـوق آنهـا در بـدو امـر بـر </a:t>
            </a:r>
            <a:r>
              <a:rPr lang="fa-IR" b="0" i="0" smtClean="0">
                <a:solidFill>
                  <a:srgbClr val="000000"/>
                </a:solidFill>
                <a:effectLst/>
                <a:latin typeface="BMitra"/>
                <a:cs typeface="B Zar" panose="00000400000000000000" pitchFamily="2" charset="-78"/>
              </a:rPr>
              <a:t>اسـاس مصاحبه ها</a:t>
            </a:r>
            <a:r>
              <a:rPr lang="fa-IR" b="0" i="0" smtClean="0">
                <a:solidFill>
                  <a:srgbClr val="000000"/>
                </a:solidFill>
                <a:effectLst/>
                <a:latin typeface="BMitra"/>
                <a:cs typeface="B Zar" panose="00000400000000000000" pitchFamily="2" charset="-78"/>
              </a:rPr>
              <a:t>، چیزي در حدود 4میلیون تومان </a:t>
            </a:r>
            <a:r>
              <a:rPr lang="fa-IR" b="0" i="0" smtClean="0">
                <a:solidFill>
                  <a:srgbClr val="000000"/>
                </a:solidFill>
                <a:effectLst/>
                <a:latin typeface="BMitra"/>
                <a:cs typeface="B Zar" panose="00000400000000000000" pitchFamily="2" charset="-78"/>
              </a:rPr>
              <a:t>(سال 1399) در </a:t>
            </a:r>
            <a:r>
              <a:rPr lang="fa-IR" b="0" i="0" smtClean="0">
                <a:solidFill>
                  <a:srgbClr val="000000"/>
                </a:solidFill>
                <a:effectLst/>
                <a:latin typeface="BMitra"/>
                <a:cs typeface="B Zar" panose="00000400000000000000" pitchFamily="2" charset="-78"/>
              </a:rPr>
              <a:t>سال است که با افزایش سنوات با روندي کنـد افـزایش مـییابـد.</a:t>
            </a:r>
            <a:r>
              <a:rPr lang="fa-IR" b="0" i="0" smtClean="0">
                <a:solidFill>
                  <a:srgbClr val="FF0000"/>
                </a:solidFill>
                <a:effectLst/>
                <a:latin typeface="BMitra"/>
                <a:cs typeface="B Zar" panose="00000400000000000000" pitchFamily="2" charset="-78"/>
              </a:rPr>
              <a:t> </a:t>
            </a:r>
            <a:r>
              <a:rPr lang="fa-IR" b="0" i="0" smtClean="0">
                <a:solidFill>
                  <a:srgbClr val="FF0000"/>
                </a:solidFill>
                <a:effectLst/>
                <a:latin typeface="BMitra"/>
                <a:cs typeface="B Zar" panose="00000400000000000000" pitchFamily="2" charset="-78"/>
              </a:rPr>
              <a:t>همچنـین معلّمان </a:t>
            </a:r>
            <a:r>
              <a:rPr lang="fa-IR" b="0" i="0" smtClean="0">
                <a:solidFill>
                  <a:srgbClr val="FF0000"/>
                </a:solidFill>
                <a:effectLst/>
                <a:latin typeface="BMitra"/>
                <a:cs typeface="B Zar" panose="00000400000000000000" pitchFamily="2" charset="-78"/>
              </a:rPr>
              <a:t>نسبت به دیگر مشاغل از خدمات </a:t>
            </a:r>
            <a:r>
              <a:rPr lang="fa-IR" b="0" i="0" smtClean="0">
                <a:solidFill>
                  <a:srgbClr val="FF0000"/>
                </a:solidFill>
                <a:effectLst/>
                <a:latin typeface="BMitra"/>
                <a:cs typeface="B Zar" panose="00000400000000000000" pitchFamily="2" charset="-78"/>
              </a:rPr>
              <a:t>بیمه اي </a:t>
            </a:r>
            <a:r>
              <a:rPr lang="fa-IR" b="0" i="0" smtClean="0">
                <a:solidFill>
                  <a:srgbClr val="FF0000"/>
                </a:solidFill>
                <a:effectLst/>
                <a:latin typeface="BMitra"/>
                <a:cs typeface="B Zar" panose="00000400000000000000" pitchFamily="2" charset="-78"/>
              </a:rPr>
              <a:t>مناسب برخوردار نیستند</a:t>
            </a:r>
            <a:r>
              <a:rPr lang="fa-IR" b="0" i="0" smtClean="0">
                <a:solidFill>
                  <a:srgbClr val="000000"/>
                </a:solidFill>
                <a:effectLst/>
                <a:latin typeface="BMitra"/>
                <a:cs typeface="B Zar" panose="00000400000000000000" pitchFamily="2" charset="-78"/>
              </a:rPr>
              <a:t>. در این شغل، خبري از </a:t>
            </a:r>
            <a:r>
              <a:rPr lang="fa-IR" b="0" i="0" smtClean="0">
                <a:solidFill>
                  <a:srgbClr val="000000"/>
                </a:solidFill>
                <a:effectLst/>
                <a:latin typeface="BMitra"/>
                <a:cs typeface="B Zar" panose="00000400000000000000" pitchFamily="2" charset="-78"/>
              </a:rPr>
              <a:t>اضافه کاري </a:t>
            </a:r>
            <a:r>
              <a:rPr lang="fa-IR" b="0" i="0" smtClean="0">
                <a:solidFill>
                  <a:srgbClr val="000000"/>
                </a:solidFill>
                <a:effectLst/>
                <a:latin typeface="BMitra"/>
                <a:cs typeface="B Zar" panose="00000400000000000000" pitchFamily="2" charset="-78"/>
              </a:rPr>
              <a:t>یا کارانه نیست، </a:t>
            </a:r>
            <a:r>
              <a:rPr lang="fa-IR" b="0" i="0" smtClean="0">
                <a:solidFill>
                  <a:srgbClr val="000000"/>
                </a:solidFill>
                <a:effectLst/>
                <a:latin typeface="BMitra"/>
                <a:cs typeface="B Zar" panose="00000400000000000000" pitchFamily="2" charset="-78"/>
              </a:rPr>
              <a:t>همینطـور </a:t>
            </a:r>
            <a:r>
              <a:rPr lang="fa-IR" b="0" i="0" smtClean="0">
                <a:solidFill>
                  <a:srgbClr val="FF0000"/>
                </a:solidFill>
                <a:effectLst/>
                <a:latin typeface="BMitra"/>
                <a:cs typeface="B Zar" panose="00000400000000000000" pitchFamily="2" charset="-78"/>
              </a:rPr>
              <a:t>ماموریت </a:t>
            </a:r>
            <a:r>
              <a:rPr lang="fa-IR" b="0" i="0" smtClean="0">
                <a:solidFill>
                  <a:srgbClr val="FF0000"/>
                </a:solidFill>
                <a:effectLst/>
                <a:latin typeface="BMitra"/>
                <a:cs typeface="B Zar" panose="00000400000000000000" pitchFamily="2" charset="-78"/>
              </a:rPr>
              <a:t>و اضافه دریافتِ سختی مشاغل معمولاً شامل حال آنها نمیگرد</a:t>
            </a:r>
            <a:r>
              <a:rPr lang="fa-IR" b="0" i="0" smtClean="0">
                <a:solidFill>
                  <a:srgbClr val="000000"/>
                </a:solidFill>
                <a:effectLst/>
                <a:latin typeface="BMitra"/>
                <a:cs typeface="B Zar" panose="00000400000000000000" pitchFamily="2" charset="-78"/>
              </a:rPr>
              <a:t>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71072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از این جهت حقوق معلّمان، حقوقی مقطوع و مشخص و نسبتاً ثابت است. چنین امري آموزگاران را نسبت به تغییر روش تدریس، افزایش سواد و تقویت بنیه علمی خود و بهادادن به دانشآموزان </a:t>
            </a:r>
            <a:r>
              <a:rPr lang="fa-IR">
                <a:solidFill>
                  <a:srgbClr val="000000"/>
                </a:solidFill>
                <a:latin typeface="BMitra"/>
                <a:cs typeface="B Zar" panose="00000400000000000000" pitchFamily="2" charset="-78"/>
              </a:rPr>
              <a:t>کاملاً </a:t>
            </a:r>
            <a:r>
              <a:rPr lang="fa-IR" smtClean="0">
                <a:solidFill>
                  <a:srgbClr val="000000"/>
                </a:solidFill>
                <a:latin typeface="BMitra"/>
                <a:cs typeface="B Zar" panose="00000400000000000000" pitchFamily="2" charset="-78"/>
              </a:rPr>
              <a:t>بی انگیزه </a:t>
            </a:r>
            <a:r>
              <a:rPr lang="fa-IR">
                <a:solidFill>
                  <a:srgbClr val="000000"/>
                </a:solidFill>
                <a:latin typeface="BMitra"/>
                <a:cs typeface="B Zar" panose="00000400000000000000" pitchFamily="2" charset="-78"/>
              </a:rPr>
              <a:t>کرده است و بسیاري از آنان را به سوي مشاغلی دیگر، سوق داده است. به همین طریق، عـدّهاي از آنهـا، خصوصـاً آموزگـاران جوانتر، به تدریس خصوصی روي آوردهاند. این امکان البتّه تنها براي دروس تخصصی و کنکوري مانند زیست یا عربـی ممکـن اسـت و آموزگاران برخی از دروس دیگر مانند ورزش، هنر، یا جغرافیا اساساً از این شانس نیز برخوردار نیستند</a:t>
            </a:r>
            <a:endParaRPr lang="fa-IR">
              <a:cs typeface="B Zar" panose="00000400000000000000" pitchFamily="2" charset="-78"/>
            </a:endParaRPr>
          </a:p>
        </p:txBody>
      </p:sp>
      <p:sp>
        <p:nvSpPr>
          <p:cNvPr id="4" name="Flowchart: Process 3"/>
          <p:cNvSpPr/>
          <p:nvPr/>
        </p:nvSpPr>
        <p:spPr>
          <a:xfrm>
            <a:off x="2194560" y="4726745"/>
            <a:ext cx="4783015" cy="12520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تغییر روش تدریس، افزایش سواد و تقویت بنیه علمی خود و بهادادن به دانشآموزان</a:t>
            </a:r>
            <a:endParaRPr lang="fa-IR" sz="2000" b="1">
              <a:solidFill>
                <a:srgbClr val="FF0000"/>
              </a:solidFill>
            </a:endParaRPr>
          </a:p>
        </p:txBody>
      </p:sp>
    </p:spTree>
    <p:extLst>
      <p:ext uri="{BB962C8B-B14F-4D97-AF65-F5344CB8AC3E}">
        <p14:creationId xmlns:p14="http://schemas.microsoft.com/office/powerpoint/2010/main" val="4089306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اولویتیافتن درآمد، به علّت کمبود آن از این جهت، معلّمها را از هر انگیزهاي غیر از به پایانرساندن درس در محیط مدرسه دور </a:t>
            </a:r>
            <a:r>
              <a:rPr lang="fa-IR" b="0" i="0" smtClean="0">
                <a:solidFill>
                  <a:srgbClr val="000000"/>
                </a:solidFill>
                <a:effectLst/>
                <a:latin typeface="BMitra"/>
                <a:cs typeface="B Zar" panose="00000400000000000000" pitchFamily="2" charset="-78"/>
              </a:rPr>
              <a:t>کرده است</a:t>
            </a:r>
            <a:r>
              <a:rPr lang="fa-IR" b="0" i="0" smtClean="0">
                <a:solidFill>
                  <a:srgbClr val="000000"/>
                </a:solidFill>
                <a:effectLst/>
                <a:latin typeface="BMitra"/>
                <a:cs typeface="B Zar" panose="00000400000000000000" pitchFamily="2" charset="-78"/>
              </a:rPr>
              <a:t>. علاوه بر درآمد نازل، تثبیت موقعیت شغلی و عدم امکان ارتقاي شغلی علاوه بر درآمد کم، لابیگري سیاسی در بـین ایـن قشـر </a:t>
            </a:r>
            <a:r>
              <a:rPr lang="fa-IR" b="0" i="0" smtClean="0">
                <a:solidFill>
                  <a:srgbClr val="000000"/>
                </a:solidFill>
                <a:effectLst/>
                <a:latin typeface="BMitra"/>
                <a:cs typeface="B Zar" panose="00000400000000000000" pitchFamily="2" charset="-78"/>
              </a:rPr>
              <a:t>را افزایش </a:t>
            </a:r>
            <a:r>
              <a:rPr lang="fa-IR" b="0" i="0" smtClean="0">
                <a:solidFill>
                  <a:srgbClr val="000000"/>
                </a:solidFill>
                <a:effectLst/>
                <a:latin typeface="BMitra"/>
                <a:cs typeface="B Zar" panose="00000400000000000000" pitchFamily="2" charset="-78"/>
              </a:rPr>
              <a:t>داده است. در واقع، یگانه امکان محقق براي ارتقاي شغل مـدیریت مـدارس یـا ورود بـه سـازمان آمـوزش و پـرورش از </a:t>
            </a:r>
            <a:r>
              <a:rPr lang="fa-IR" b="0" i="0" smtClean="0">
                <a:solidFill>
                  <a:srgbClr val="000000"/>
                </a:solidFill>
                <a:effectLst/>
                <a:latin typeface="BMitra"/>
                <a:cs typeface="B Zar" panose="00000400000000000000" pitchFamily="2" charset="-78"/>
              </a:rPr>
              <a:t>طریـق لابیگري </a:t>
            </a:r>
            <a:r>
              <a:rPr lang="fa-IR" b="0" i="0" smtClean="0">
                <a:solidFill>
                  <a:srgbClr val="000000"/>
                </a:solidFill>
                <a:effectLst/>
                <a:latin typeface="BMitra"/>
                <a:cs typeface="B Zar" panose="00000400000000000000" pitchFamily="2" charset="-78"/>
              </a:rPr>
              <a:t>است. آموزگاران در سالهاي واپسین تدریس، تلاش بسیار زیادي در جهت تصاحب سِمت مدیریت میکنند.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73569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000000"/>
                </a:solidFill>
                <a:latin typeface="BMitra"/>
                <a:cs typeface="B Zar" panose="00000400000000000000" pitchFamily="2" charset="-78"/>
              </a:rPr>
              <a:t>دسـتیابی بـه ایـن سِمت شغلی در آستانه بازنشستگی از این جهت داراي اهمیت است که بر اساس قانون بازنشستگی، میزان پرداختـی یـک سـال آخـر بـه عنوان معیار پرداختی به کارمندان در نظر گرفته میشود. با توجه به تفاوت دریافتی حدود 300هزار تومانی مـدیران نسـبت بـه معلّمـان، کوشش فراوانی براي تصاحب این سِمت در مدارس به طور خاص در سالهاي واپسین صورت میگیرد. امّـا راه رسـیدن بـه ایـن سـِمت چیست؟ </a:t>
            </a:r>
          </a:p>
          <a:p>
            <a:pPr algn="just"/>
            <a:r>
              <a:rPr lang="fa-IR" smtClean="0">
                <a:solidFill>
                  <a:srgbClr val="FF0000"/>
                </a:solidFill>
                <a:latin typeface="BMitra"/>
                <a:cs typeface="B Zar" panose="00000400000000000000" pitchFamily="2" charset="-78"/>
              </a:rPr>
              <a:t>مدیر سابق مدرسه و معلّم کنونی:</a:t>
            </a:r>
            <a:endParaRPr lang="fa-IR">
              <a:solidFill>
                <a:srgbClr val="FF0000"/>
              </a:solidFill>
              <a:cs typeface="B Zar" panose="00000400000000000000" pitchFamily="2" charset="-78"/>
            </a:endParaRPr>
          </a:p>
        </p:txBody>
      </p:sp>
      <p:sp>
        <p:nvSpPr>
          <p:cNvPr id="4" name="Flowchart: Process 3"/>
          <p:cNvSpPr/>
          <p:nvPr/>
        </p:nvSpPr>
        <p:spPr>
          <a:xfrm>
            <a:off x="2715066" y="4600135"/>
            <a:ext cx="6625882" cy="191320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400" b="1">
                <a:solidFill>
                  <a:srgbClr val="FF0000"/>
                </a:solidFill>
                <a:latin typeface="BMitra"/>
                <a:cs typeface="B Zar" panose="00000400000000000000" pitchFamily="2" charset="-78"/>
              </a:rPr>
              <a:t>ببینید همش رابطه است. اگه رابطه داشته باشی میتونن یه شـب تـو رو مـدیر منطقـه کـنن </a:t>
            </a:r>
            <a:r>
              <a:rPr lang="fa-IR" sz="2400" b="1">
                <a:solidFill>
                  <a:srgbClr val="FF0000"/>
                </a:solidFill>
                <a:latin typeface="BMitra"/>
                <a:cs typeface="B Zar" panose="00000400000000000000" pitchFamily="2" charset="-78"/>
              </a:rPr>
              <a:t>چـه </a:t>
            </a:r>
            <a:r>
              <a:rPr lang="fa-IR" sz="2400" b="1" smtClean="0">
                <a:solidFill>
                  <a:srgbClr val="FF0000"/>
                </a:solidFill>
                <a:latin typeface="BMitra"/>
                <a:cs typeface="B Zar" panose="00000400000000000000" pitchFamily="2" charset="-78"/>
              </a:rPr>
              <a:t>برسـه مدرسه</a:t>
            </a:r>
            <a:r>
              <a:rPr lang="fa-IR" sz="2400" b="1">
                <a:solidFill>
                  <a:srgbClr val="FF0000"/>
                </a:solidFill>
                <a:latin typeface="BMitra"/>
                <a:cs typeface="B Zar" panose="00000400000000000000" pitchFamily="2" charset="-78"/>
              </a:rPr>
              <a:t>. اینجا میگن سطح سواد، رزومه علمی، سابقه آموزشی و... ولی همه میدونن کـه </a:t>
            </a:r>
            <a:r>
              <a:rPr lang="fa-IR" sz="2400" b="1">
                <a:solidFill>
                  <a:srgbClr val="FF0000"/>
                </a:solidFill>
                <a:latin typeface="BMitra"/>
                <a:cs typeface="B Zar" panose="00000400000000000000" pitchFamily="2" charset="-78"/>
              </a:rPr>
              <a:t>مسـأله </a:t>
            </a:r>
            <a:r>
              <a:rPr lang="fa-IR" sz="2400" b="1" smtClean="0">
                <a:solidFill>
                  <a:srgbClr val="FF0000"/>
                </a:solidFill>
                <a:latin typeface="BMitra"/>
                <a:cs typeface="B Zar" panose="00000400000000000000" pitchFamily="2" charset="-78"/>
              </a:rPr>
              <a:t>همـون رابطه </a:t>
            </a:r>
            <a:r>
              <a:rPr lang="fa-IR" sz="2400" b="1">
                <a:solidFill>
                  <a:srgbClr val="FF0000"/>
                </a:solidFill>
                <a:latin typeface="BMitra"/>
                <a:cs typeface="B Zar" panose="00000400000000000000" pitchFamily="2" charset="-78"/>
              </a:rPr>
              <a:t>داشتنه </a:t>
            </a:r>
            <a:r>
              <a:rPr lang="fa-IR" sz="2400" b="1" smtClean="0">
                <a:solidFill>
                  <a:srgbClr val="FF0000"/>
                </a:solidFill>
                <a:latin typeface="BMitra"/>
                <a:cs typeface="B Zar" panose="00000400000000000000" pitchFamily="2" charset="-78"/>
              </a:rPr>
              <a:t>(1396/9/18 )</a:t>
            </a:r>
            <a:endParaRPr lang="fa-IR" sz="2400" b="1">
              <a:solidFill>
                <a:srgbClr val="FF0000"/>
              </a:solidFill>
              <a:cs typeface="B Zar" panose="00000400000000000000" pitchFamily="2" charset="-78"/>
            </a:endParaRPr>
          </a:p>
        </p:txBody>
      </p:sp>
    </p:spTree>
    <p:extLst>
      <p:ext uri="{BB962C8B-B14F-4D97-AF65-F5344CB8AC3E}">
        <p14:creationId xmlns:p14="http://schemas.microsoft.com/office/powerpoint/2010/main" val="348055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cs typeface="B Zar" panose="00000400000000000000" pitchFamily="2" charset="-78"/>
              </a:rPr>
              <a:t>واژگان </a:t>
            </a:r>
            <a:r>
              <a:rPr lang="fa-IR" smtClean="0">
                <a:solidFill>
                  <a:srgbClr val="FF0000"/>
                </a:solidFill>
                <a:cs typeface="B Zar" panose="00000400000000000000" pitchFamily="2" charset="-78"/>
              </a:rPr>
              <a:t>کلیدي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موفقیت</a:t>
            </a:r>
            <a:r>
              <a:rPr lang="fa-IR">
                <a:cs typeface="B Zar" panose="00000400000000000000" pitchFamily="2" charset="-78"/>
              </a:rPr>
              <a:t>، فضاي غیرمشارکتی</a:t>
            </a:r>
            <a:r>
              <a:rPr lang="fa-IR">
                <a:cs typeface="B Zar" panose="00000400000000000000" pitchFamily="2" charset="-78"/>
              </a:rPr>
              <a:t>، </a:t>
            </a:r>
            <a:r>
              <a:rPr lang="fa-IR" smtClean="0">
                <a:cs typeface="B Zar" panose="00000400000000000000" pitchFamily="2" charset="-78"/>
              </a:rPr>
              <a:t>دانش آموز</a:t>
            </a:r>
            <a:r>
              <a:rPr lang="fa-IR">
                <a:cs typeface="B Zar" panose="00000400000000000000" pitchFamily="2" charset="-78"/>
              </a:rPr>
              <a:t>، بزنگاه، مقاومت</a:t>
            </a:r>
          </a:p>
          <a:p>
            <a:pPr algn="just"/>
            <a:endParaRPr lang="fa-IR">
              <a:cs typeface="B Zar" panose="00000400000000000000" pitchFamily="2" charset="-78"/>
            </a:endParaRPr>
          </a:p>
        </p:txBody>
      </p:sp>
    </p:spTree>
    <p:extLst>
      <p:ext uri="{BB962C8B-B14F-4D97-AF65-F5344CB8AC3E}">
        <p14:creationId xmlns:p14="http://schemas.microsoft.com/office/powerpoint/2010/main" val="31274581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اوج لابیگري در انتخابات مجلس شوراي اسلامی و شوراي شهرهاست. آموزگاران به </a:t>
            </a:r>
            <a:r>
              <a:rPr lang="fa-IR" b="0" i="0" smtClean="0">
                <a:solidFill>
                  <a:srgbClr val="000000"/>
                </a:solidFill>
                <a:effectLst/>
                <a:latin typeface="BMitra"/>
                <a:cs typeface="B Zar" panose="00000400000000000000" pitchFamily="2" charset="-78"/>
              </a:rPr>
              <a:t>علّت سروکار </a:t>
            </a:r>
            <a:r>
              <a:rPr lang="fa-IR" b="0" i="0" smtClean="0">
                <a:solidFill>
                  <a:srgbClr val="000000"/>
                </a:solidFill>
                <a:effectLst/>
                <a:latin typeface="BMitra"/>
                <a:cs typeface="B Zar" panose="00000400000000000000" pitchFamily="2" charset="-78"/>
              </a:rPr>
              <a:t>داشتن با دانشآمـوزان و </a:t>
            </a:r>
            <a:r>
              <a:rPr lang="fa-IR" b="0" i="0" smtClean="0">
                <a:solidFill>
                  <a:srgbClr val="000000"/>
                </a:solidFill>
                <a:effectLst/>
                <a:latin typeface="BMitra"/>
                <a:cs typeface="B Zar" panose="00000400000000000000" pitchFamily="2" charset="-78"/>
              </a:rPr>
              <a:t>والـدین آنها </a:t>
            </a:r>
            <a:r>
              <a:rPr lang="fa-IR" b="0" i="0" smtClean="0">
                <a:solidFill>
                  <a:srgbClr val="000000"/>
                </a:solidFill>
                <a:effectLst/>
                <a:latin typeface="BMitra"/>
                <a:cs typeface="B Zar" panose="00000400000000000000" pitchFamily="2" charset="-78"/>
              </a:rPr>
              <a:t>اغلب از سرمایه اجتماعی وسیعی برخوردار هستند و افزایش ارتباطات آنها با دیگر معلّمها این شبکه روابط را قدرتمند و گسترده </a:t>
            </a:r>
            <a:r>
              <a:rPr lang="fa-IR" b="0" i="0" smtClean="0">
                <a:solidFill>
                  <a:srgbClr val="000000"/>
                </a:solidFill>
                <a:effectLst/>
                <a:latin typeface="BMitra"/>
                <a:cs typeface="B Zar" panose="00000400000000000000" pitchFamily="2" charset="-78"/>
              </a:rPr>
              <a:t>کرده است</a:t>
            </a:r>
            <a:r>
              <a:rPr lang="fa-IR" b="0" i="0" smtClean="0">
                <a:solidFill>
                  <a:srgbClr val="000000"/>
                </a:solidFill>
                <a:effectLst/>
                <a:latin typeface="BMitra"/>
                <a:cs typeface="B Zar" panose="00000400000000000000" pitchFamily="2" charset="-78"/>
              </a:rPr>
              <a:t>. این شبکه روابط در بلندمدت به صورت شبکه قدرتی نمایان میگردد که منافع همۀ اعضا را پوشش میدهد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631228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FF0000"/>
                </a:solidFill>
                <a:effectLst/>
                <a:latin typeface="BMitra"/>
                <a:cs typeface="B Zar" panose="00000400000000000000" pitchFamily="2" charset="-78"/>
              </a:rPr>
              <a:t>معلم مدرسه: </a:t>
            </a:r>
          </a:p>
          <a:p>
            <a:pPr algn="just"/>
            <a:endParaRPr lang="fa-IR" b="0" i="0" smtClean="0">
              <a:solidFill>
                <a:srgbClr val="000000"/>
              </a:solidFill>
              <a:effectLst/>
              <a:latin typeface="BMitra"/>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321169" y="2896980"/>
            <a:ext cx="7244862" cy="22086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400" b="1">
                <a:solidFill>
                  <a:srgbClr val="FF0000"/>
                </a:solidFill>
                <a:latin typeface="BMitra"/>
                <a:cs typeface="B Zar" panose="00000400000000000000" pitchFamily="2" charset="-78"/>
              </a:rPr>
              <a:t>شما ببینید هر انتخاباتی میشه، حداقل هفت هشت تا معلّم و مدیر کاندید میشن. کلّی معلّـم دیگـه هـم دنبالشون میرن. براي تبلیغات و اینجور چیزا هم به راحتی میتونن مرخصی بگیرن و هماهنگ کـنن. در حالی که به صورت عادي اینجور همکاريهایی صورت </a:t>
            </a:r>
            <a:r>
              <a:rPr lang="fa-IR" sz="2400" b="1">
                <a:solidFill>
                  <a:srgbClr val="FF0000"/>
                </a:solidFill>
                <a:latin typeface="BMitra"/>
                <a:cs typeface="B Zar" panose="00000400000000000000" pitchFamily="2" charset="-78"/>
              </a:rPr>
              <a:t>نمیگیره </a:t>
            </a:r>
            <a:r>
              <a:rPr lang="fa-IR" sz="2400" b="1" smtClean="0">
                <a:solidFill>
                  <a:srgbClr val="FF0000"/>
                </a:solidFill>
                <a:latin typeface="BMitra"/>
                <a:cs typeface="B Zar" panose="00000400000000000000" pitchFamily="2" charset="-78"/>
              </a:rPr>
              <a:t>(1396/9/27</a:t>
            </a:r>
            <a:r>
              <a:rPr lang="fa-IR" sz="2000" smtClean="0">
                <a:solidFill>
                  <a:srgbClr val="FF0000"/>
                </a:solidFill>
                <a:latin typeface="BMitra"/>
                <a:cs typeface="B Zar" panose="00000400000000000000" pitchFamily="2" charset="-78"/>
              </a:rPr>
              <a:t>)</a:t>
            </a:r>
            <a:endParaRPr lang="fa-IR" sz="2000">
              <a:solidFill>
                <a:srgbClr val="FF0000"/>
              </a:solidFill>
              <a:cs typeface="B Zar" panose="00000400000000000000" pitchFamily="2" charset="-78"/>
            </a:endParaRPr>
          </a:p>
        </p:txBody>
      </p:sp>
    </p:spTree>
    <p:extLst>
      <p:ext uri="{BB962C8B-B14F-4D97-AF65-F5344CB8AC3E}">
        <p14:creationId xmlns:p14="http://schemas.microsoft.com/office/powerpoint/2010/main" val="843826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به طور </a:t>
            </a:r>
            <a:r>
              <a:rPr lang="fa-IR" b="0" i="0" smtClean="0">
                <a:solidFill>
                  <a:srgbClr val="000000"/>
                </a:solidFill>
                <a:effectLst/>
                <a:latin typeface="BMitra"/>
                <a:cs typeface="B Zar" panose="00000400000000000000" pitchFamily="2" charset="-78"/>
              </a:rPr>
              <a:t>کلّی </a:t>
            </a:r>
            <a:r>
              <a:rPr lang="fa-IR" b="0" i="0" smtClean="0">
                <a:solidFill>
                  <a:srgbClr val="000000"/>
                </a:solidFill>
                <a:effectLst/>
                <a:latin typeface="BMitra"/>
                <a:cs typeface="B Zar" panose="00000400000000000000" pitchFamily="2" charset="-78"/>
              </a:rPr>
              <a:t>زمانی که معلّمی براي انتخابات کاندید میشود، در صورت ورود به مجلس مستقیماً در انتخاب ریاست آمـوزش </a:t>
            </a:r>
            <a:r>
              <a:rPr lang="fa-IR" b="0" i="0" smtClean="0">
                <a:solidFill>
                  <a:srgbClr val="000000"/>
                </a:solidFill>
                <a:effectLst/>
                <a:latin typeface="BMitra"/>
                <a:cs typeface="B Zar" panose="00000400000000000000" pitchFamily="2" charset="-78"/>
              </a:rPr>
              <a:t>پـرورش استان</a:t>
            </a:r>
            <a:r>
              <a:rPr lang="fa-IR" b="0" i="0" smtClean="0">
                <a:solidFill>
                  <a:srgbClr val="000000"/>
                </a:solidFill>
                <a:effectLst/>
                <a:latin typeface="BMitra"/>
                <a:cs typeface="B Zar" panose="00000400000000000000" pitchFamily="2" charset="-78"/>
              </a:rPr>
              <a:t>، شهرستان، مناطق و نواحی لابیگري میکند. وزیر آموزش و پرورش براي حفظ منافع و سِمت و افزایش قدرت، ناگزیر به </a:t>
            </a:r>
            <a:r>
              <a:rPr lang="fa-IR" b="0" i="0" smtClean="0">
                <a:solidFill>
                  <a:srgbClr val="000000"/>
                </a:solidFill>
                <a:effectLst/>
                <a:latin typeface="BMitra"/>
                <a:cs typeface="B Zar" panose="00000400000000000000" pitchFamily="2" charset="-78"/>
              </a:rPr>
              <a:t>باج دهی به </a:t>
            </a:r>
            <a:r>
              <a:rPr lang="fa-IR" b="0" i="0" smtClean="0">
                <a:solidFill>
                  <a:srgbClr val="000000"/>
                </a:solidFill>
                <a:effectLst/>
                <a:latin typeface="BMitra"/>
                <a:cs typeface="B Zar" panose="00000400000000000000" pitchFamily="2" charset="-78"/>
              </a:rPr>
              <a:t>نمایندگان خصوصاً </a:t>
            </a:r>
            <a:r>
              <a:rPr lang="fa-IR" b="0" i="0" smtClean="0">
                <a:effectLst/>
                <a:latin typeface="BMitra"/>
                <a:cs typeface="B Zar" panose="00000400000000000000" pitchFamily="2" charset="-78"/>
              </a:rPr>
              <a:t>نمایندگان فرهنگی </a:t>
            </a:r>
            <a:r>
              <a:rPr lang="fa-IR" b="0" i="0" smtClean="0">
                <a:solidFill>
                  <a:srgbClr val="000000"/>
                </a:solidFill>
                <a:effectLst/>
                <a:latin typeface="BMitra"/>
                <a:cs typeface="B Zar" panose="00000400000000000000" pitchFamily="2" charset="-78"/>
              </a:rPr>
              <a:t>است. از این جهت، به رؤساي پیشنهادي نمایندگان تن داده و از این طریـق دسـت خـود را </a:t>
            </a:r>
            <a:r>
              <a:rPr lang="fa-IR" b="0" i="0" smtClean="0">
                <a:solidFill>
                  <a:srgbClr val="000000"/>
                </a:solidFill>
                <a:effectLst/>
                <a:latin typeface="BMitra"/>
                <a:cs typeface="B Zar" panose="00000400000000000000" pitchFamily="2" charset="-78"/>
              </a:rPr>
              <a:t>در ادارة </a:t>
            </a:r>
            <a:r>
              <a:rPr lang="fa-IR" b="0" i="0" smtClean="0">
                <a:solidFill>
                  <a:srgbClr val="000000"/>
                </a:solidFill>
                <a:effectLst/>
                <a:latin typeface="BMitra"/>
                <a:cs typeface="B Zar" panose="00000400000000000000" pitchFamily="2" charset="-78"/>
              </a:rPr>
              <a:t>سازمان و ادامۀ وزارت باز میکند. با انتخاب ریاست آموزش </a:t>
            </a:r>
            <a:r>
              <a:rPr lang="fa-IR" b="0" i="0" smtClean="0">
                <a:solidFill>
                  <a:srgbClr val="000000"/>
                </a:solidFill>
                <a:effectLst/>
                <a:latin typeface="BMitra"/>
                <a:cs typeface="B Zar" panose="00000400000000000000" pitchFamily="2" charset="-78"/>
              </a:rPr>
              <a:t>و پرورش </a:t>
            </a:r>
            <a:r>
              <a:rPr lang="fa-IR" b="0" i="0" smtClean="0">
                <a:solidFill>
                  <a:srgbClr val="000000"/>
                </a:solidFill>
                <a:effectLst/>
                <a:latin typeface="BMitra"/>
                <a:cs typeface="B Zar" panose="00000400000000000000" pitchFamily="2" charset="-78"/>
              </a:rPr>
              <a:t>هر استان، صدها سمت شغلی دست به دست میشود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24947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به این ترتیب، آموزگاران حامی نماینده، به جاي تدریس، به مشاغلی مانند ریاست ناحیه و معاونت فرهنگی اسـتان دسـت </a:t>
            </a:r>
            <a:r>
              <a:rPr lang="fa-IR" b="0" i="0" smtClean="0">
                <a:solidFill>
                  <a:srgbClr val="000000"/>
                </a:solidFill>
                <a:effectLst/>
                <a:latin typeface="BMitra"/>
                <a:cs typeface="B Zar" panose="00000400000000000000" pitchFamily="2" charset="-78"/>
              </a:rPr>
              <a:t>مـییابنـد. بنابراین </a:t>
            </a:r>
            <a:r>
              <a:rPr lang="fa-IR" b="0" i="0" smtClean="0">
                <a:solidFill>
                  <a:srgbClr val="000000"/>
                </a:solidFill>
                <a:effectLst/>
                <a:latin typeface="BMitra"/>
                <a:cs typeface="B Zar" panose="00000400000000000000" pitchFamily="2" charset="-78"/>
              </a:rPr>
              <a:t>زمانی که گفته میشود سیاسیترین سازمان آموزش و پرورش است منظور از سیاست نه فعالیت صنفی در راستاي حقوق </a:t>
            </a:r>
            <a:r>
              <a:rPr lang="fa-IR" b="0" i="0" smtClean="0">
                <a:solidFill>
                  <a:srgbClr val="000000"/>
                </a:solidFill>
                <a:effectLst/>
                <a:latin typeface="BMitra"/>
                <a:cs typeface="B Zar" panose="00000400000000000000" pitchFamily="2" charset="-78"/>
              </a:rPr>
              <a:t>معلّمـان و </a:t>
            </a:r>
            <a:r>
              <a:rPr lang="fa-IR" b="0" i="0" smtClean="0">
                <a:solidFill>
                  <a:srgbClr val="000000"/>
                </a:solidFill>
                <a:effectLst/>
                <a:latin typeface="BMitra"/>
                <a:cs typeface="B Zar" panose="00000400000000000000" pitchFamily="2" charset="-78"/>
              </a:rPr>
              <a:t>فعالیت سندیکاهاي آموزشی است؛ بلکه معناي آن، لابیگري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772529" y="4065563"/>
            <a:ext cx="3010486" cy="150524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latin typeface="BMitra"/>
                <a:cs typeface="B Zar" panose="00000400000000000000" pitchFamily="2" charset="-78"/>
              </a:rPr>
              <a:t>سیاسی ترین </a:t>
            </a:r>
            <a:r>
              <a:rPr lang="fa-IR" sz="2000" b="1">
                <a:solidFill>
                  <a:srgbClr val="FF0000"/>
                </a:solidFill>
                <a:latin typeface="BMitra"/>
                <a:cs typeface="B Zar" panose="00000400000000000000" pitchFamily="2" charset="-78"/>
              </a:rPr>
              <a:t>سازمان آموزش و پرورش است</a:t>
            </a:r>
            <a:endParaRPr lang="fa-IR" sz="2000" b="1">
              <a:solidFill>
                <a:srgbClr val="FF0000"/>
              </a:solidFill>
            </a:endParaRPr>
          </a:p>
        </p:txBody>
      </p:sp>
    </p:spTree>
    <p:extLst>
      <p:ext uri="{BB962C8B-B14F-4D97-AF65-F5344CB8AC3E}">
        <p14:creationId xmlns:p14="http://schemas.microsoft.com/office/powerpoint/2010/main" val="11792466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سندیکا و انجمنهاي صنفی با تمرکز بر شفافیت و امتیازگیري براي کلّ معلّمان و نه گروهی خاص از آنـان، اساسـاً منـافع </a:t>
            </a:r>
            <a:r>
              <a:rPr lang="fa-IR" b="0" i="0" smtClean="0">
                <a:solidFill>
                  <a:srgbClr val="000000"/>
                </a:solidFill>
                <a:effectLst/>
                <a:latin typeface="BMitra"/>
                <a:cs typeface="B Zar" panose="00000400000000000000" pitchFamily="2" charset="-78"/>
              </a:rPr>
              <a:t>همـین لابیهاي </a:t>
            </a:r>
            <a:r>
              <a:rPr lang="fa-IR" b="0" i="0" smtClean="0">
                <a:solidFill>
                  <a:srgbClr val="000000"/>
                </a:solidFill>
                <a:effectLst/>
                <a:latin typeface="BMitra"/>
                <a:cs typeface="B Zar" panose="00000400000000000000" pitchFamily="2" charset="-78"/>
              </a:rPr>
              <a:t>قدرت در نظام آموزش و پرورش را در خطر میاندازند. آموزگاران نشان میدهند که اغلب سـنگانـدازيهـاي مقابـل </a:t>
            </a:r>
            <a:r>
              <a:rPr lang="fa-IR" b="0" i="0" smtClean="0">
                <a:solidFill>
                  <a:srgbClr val="000000"/>
                </a:solidFill>
                <a:effectLst/>
                <a:latin typeface="BMitra"/>
                <a:cs typeface="B Zar" panose="00000400000000000000" pitchFamily="2" charset="-78"/>
              </a:rPr>
              <a:t>اعضـاي شوراها </a:t>
            </a:r>
            <a:r>
              <a:rPr lang="fa-IR" b="0" i="0" smtClean="0">
                <a:solidFill>
                  <a:srgbClr val="000000"/>
                </a:solidFill>
                <a:effectLst/>
                <a:latin typeface="BMitra"/>
                <a:cs typeface="B Zar" panose="00000400000000000000" pitchFamily="2" charset="-78"/>
              </a:rPr>
              <a:t>توسط خود معلّمها صورت میگیرد. معلّمانی که سوداي ریاست و ارتقاي پست دارند. </a:t>
            </a:r>
            <a:endParaRPr lang="fa-IR" b="0" i="0" smtClean="0">
              <a:solidFill>
                <a:srgbClr val="000000"/>
              </a:solidFill>
              <a:effectLst/>
              <a:latin typeface="BMitra"/>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350693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فقدان جناحبنديهاي شفاف سیاسی به علّت خفقان، اغلب گروهبنديها را در ذیل منافع بوروکراتیک و مالی تعریف نموده و از این جهت، به جاي نظام آموزشی که دغدغـۀ عـدالت و</a:t>
            </a:r>
            <a:r>
              <a:rPr lang="fa-IR">
                <a:cs typeface="B Zar" panose="00000400000000000000" pitchFamily="2" charset="-78"/>
              </a:rPr>
              <a:t> </a:t>
            </a:r>
            <a:r>
              <a:rPr lang="fa-IR">
                <a:solidFill>
                  <a:srgbClr val="000000"/>
                </a:solidFill>
                <a:latin typeface="BMitra"/>
                <a:cs typeface="B Zar" panose="00000400000000000000" pitchFamily="2" charset="-78"/>
              </a:rPr>
              <a:t>مشارکت آموزشی براي معلّمان و دانشآموزان را داشته باشد با لابیهاي چندلایۀ قدرت و ثروت در این بدنه مواجه مـیشـویم</a:t>
            </a:r>
            <a:r>
              <a:rPr lang="fa-IR">
                <a:solidFill>
                  <a:srgbClr val="000000"/>
                </a:solidFill>
                <a:latin typeface="BMitra"/>
                <a:cs typeface="B Zar" panose="00000400000000000000" pitchFamily="2" charset="-78"/>
              </a:rPr>
              <a:t>. </a:t>
            </a:r>
            <a:r>
              <a:rPr lang="fa-IR" smtClean="0">
                <a:solidFill>
                  <a:srgbClr val="000000"/>
                </a:solidFill>
                <a:latin typeface="BMitra"/>
                <a:cs typeface="B Zar" panose="00000400000000000000" pitchFamily="2" charset="-78"/>
              </a:rPr>
              <a:t>بنـابراین عدم امکان ارتقاي شغلی و درآمد نازل معلّمان، </a:t>
            </a:r>
            <a:r>
              <a:rPr lang="fa-IR">
                <a:solidFill>
                  <a:srgbClr val="000000"/>
                </a:solidFill>
                <a:latin typeface="BMitra"/>
                <a:cs typeface="B Zar" panose="00000400000000000000" pitchFamily="2" charset="-78"/>
              </a:rPr>
              <a:t>دو مانع عمده براي توجه آنها به مشارکت و عدالت آموزشی </a:t>
            </a:r>
            <a:r>
              <a:rPr lang="fa-IR">
                <a:solidFill>
                  <a:srgbClr val="000000"/>
                </a:solidFill>
                <a:latin typeface="BMitra"/>
                <a:cs typeface="B Zar" panose="00000400000000000000" pitchFamily="2" charset="-78"/>
              </a:rPr>
              <a:t>است</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a:p>
            <a:pPr algn="just"/>
            <a:endParaRPr lang="fa-IR">
              <a:cs typeface="B Zar" panose="00000400000000000000" pitchFamily="2" charset="-78"/>
            </a:endParaRPr>
          </a:p>
        </p:txBody>
      </p:sp>
      <p:sp>
        <p:nvSpPr>
          <p:cNvPr id="4" name="Flowchart: Connector 3"/>
          <p:cNvSpPr/>
          <p:nvPr/>
        </p:nvSpPr>
        <p:spPr>
          <a:xfrm>
            <a:off x="1983545" y="4121834"/>
            <a:ext cx="2532184" cy="1688123"/>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عدم امکان ارتقاي شغلی و درآمد نازل معلّمان</a:t>
            </a:r>
            <a:endParaRPr lang="fa-IR" sz="2000" b="1">
              <a:solidFill>
                <a:srgbClr val="FF0000"/>
              </a:solidFill>
            </a:endParaRPr>
          </a:p>
        </p:txBody>
      </p:sp>
    </p:spTree>
    <p:extLst>
      <p:ext uri="{BB962C8B-B14F-4D97-AF65-F5344CB8AC3E}">
        <p14:creationId xmlns:p14="http://schemas.microsoft.com/office/powerpoint/2010/main" val="845167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i="0" smtClean="0">
                <a:solidFill>
                  <a:srgbClr val="FF0000"/>
                </a:solidFill>
                <a:effectLst/>
                <a:latin typeface="BMitraBold"/>
                <a:cs typeface="B Zar" panose="00000400000000000000" pitchFamily="2" charset="-78"/>
              </a:rPr>
              <a:t>4-پولی شدن </a:t>
            </a:r>
            <a:r>
              <a:rPr lang="fa-IR" b="1" i="0" smtClean="0">
                <a:solidFill>
                  <a:srgbClr val="FF0000"/>
                </a:solidFill>
                <a:effectLst/>
                <a:latin typeface="BMitraBold"/>
                <a:cs typeface="B Zar" panose="00000400000000000000" pitchFamily="2" charset="-78"/>
              </a:rPr>
              <a:t>مدرسه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یکی از سیاستهاي کلّی نظام آموزشی، حداقل به روي کاغذ، مسألۀ عدالت آموزشی است که بـه طـور خـاص خـود را در حـقّ </a:t>
            </a:r>
            <a:r>
              <a:rPr lang="fa-IR" b="0" i="0" smtClean="0">
                <a:solidFill>
                  <a:srgbClr val="000000"/>
                </a:solidFill>
                <a:effectLst/>
                <a:latin typeface="BMitra"/>
                <a:cs typeface="B Zar" panose="00000400000000000000" pitchFamily="2" charset="-78"/>
              </a:rPr>
              <a:t>تحصـیل رایگان </a:t>
            </a:r>
            <a:r>
              <a:rPr lang="fa-IR" b="0" i="0" smtClean="0">
                <a:solidFill>
                  <a:srgbClr val="000000"/>
                </a:solidFill>
                <a:effectLst/>
                <a:latin typeface="BMitra"/>
                <a:cs typeface="B Zar" panose="00000400000000000000" pitchFamily="2" charset="-78"/>
              </a:rPr>
              <a:t>و حقّ آموزش براي همۀ اقشار و گروهها متجلّی میسازد. امّا نگاهی به آمارها و واقعیتهاي موجود نشان از این دارد که با </a:t>
            </a:r>
            <a:r>
              <a:rPr lang="fa-IR" b="0" i="0" smtClean="0">
                <a:solidFill>
                  <a:srgbClr val="000000"/>
                </a:solidFill>
                <a:effectLst/>
                <a:latin typeface="BMitra"/>
                <a:cs typeface="B Zar" panose="00000400000000000000" pitchFamily="2" charset="-78"/>
              </a:rPr>
              <a:t>گذشت زمان</a:t>
            </a:r>
            <a:r>
              <a:rPr lang="fa-IR" b="0" i="0" smtClean="0">
                <a:solidFill>
                  <a:srgbClr val="000000"/>
                </a:solidFill>
                <a:effectLst/>
                <a:latin typeface="BMitra"/>
                <a:cs typeface="B Zar" panose="00000400000000000000" pitchFamily="2" charset="-78"/>
              </a:rPr>
              <a:t>، هرچه بیشتر و بیشتر از این ایده دور میشویم. بر اساس گزارش مرکز پژوهشهاي مجلس، شمار دانشآموزان مدارس </a:t>
            </a:r>
            <a:r>
              <a:rPr lang="fa-IR" b="0" i="0" smtClean="0">
                <a:solidFill>
                  <a:srgbClr val="000000"/>
                </a:solidFill>
                <a:effectLst/>
                <a:latin typeface="BMitra"/>
                <a:cs typeface="B Zar" panose="00000400000000000000" pitchFamily="2" charset="-78"/>
              </a:rPr>
              <a:t>شـبانه روزي 18/93درصد </a:t>
            </a:r>
            <a:r>
              <a:rPr lang="fa-IR" b="0" i="0" smtClean="0">
                <a:solidFill>
                  <a:srgbClr val="000000"/>
                </a:solidFill>
                <a:effectLst/>
                <a:latin typeface="BMitra"/>
                <a:cs typeface="B Zar" panose="00000400000000000000" pitchFamily="2" charset="-78"/>
              </a:rPr>
              <a:t>در سال ،1394نسبت به سال 1389کاهش یافته است و در طی همین مدت، دانشآموزان شاغل به تحصـیل در </a:t>
            </a:r>
            <a:r>
              <a:rPr lang="fa-IR" b="0" i="0" smtClean="0">
                <a:solidFill>
                  <a:srgbClr val="000000"/>
                </a:solidFill>
                <a:effectLst/>
                <a:latin typeface="BMitra"/>
                <a:cs typeface="B Zar" panose="00000400000000000000" pitchFamily="2" charset="-78"/>
              </a:rPr>
              <a:t>مـدارس نمونه </a:t>
            </a:r>
            <a:r>
              <a:rPr lang="fa-IR" b="0" i="0" smtClean="0">
                <a:solidFill>
                  <a:srgbClr val="000000"/>
                </a:solidFill>
                <a:effectLst/>
                <a:latin typeface="BMitra"/>
                <a:cs typeface="B Zar" panose="00000400000000000000" pitchFamily="2" charset="-78"/>
              </a:rPr>
              <a:t>دولتی 74/31درصد رشد داشته و از 194هزار نفر به 339هزار نفر در سال تحصیلی 1394-1393افزایش یافتـه اسـت </a:t>
            </a:r>
            <a:r>
              <a:rPr lang="fa-IR" b="0" i="0" smtClean="0">
                <a:solidFill>
                  <a:srgbClr val="000000"/>
                </a:solidFill>
                <a:effectLst/>
                <a:latin typeface="BMitra"/>
                <a:cs typeface="B Zar" panose="00000400000000000000" pitchFamily="2" charset="-78"/>
              </a:rPr>
              <a:t>(معاونـت پژوهشهاي </a:t>
            </a:r>
            <a:r>
              <a:rPr lang="fa-IR" b="0" i="0" smtClean="0">
                <a:solidFill>
                  <a:srgbClr val="000000"/>
                </a:solidFill>
                <a:effectLst/>
                <a:latin typeface="BMitra"/>
                <a:cs typeface="B Zar" panose="00000400000000000000" pitchFamily="2" charset="-78"/>
              </a:rPr>
              <a:t>اجتماعی-فرهنگی مجلس، </a:t>
            </a:r>
            <a:r>
              <a:rPr lang="fa-IR" b="0" i="0" smtClean="0">
                <a:solidFill>
                  <a:srgbClr val="000000"/>
                </a:solidFill>
                <a:effectLst/>
                <a:latin typeface="BMitra"/>
                <a:cs typeface="B Zar" panose="00000400000000000000" pitchFamily="2" charset="-78"/>
              </a:rPr>
              <a:t>1394:4)</a:t>
            </a:r>
            <a:r>
              <a:rPr lang="fa-IR" smtClean="0">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153551" y="4867422"/>
            <a:ext cx="2855741" cy="130954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latin typeface="BMitra"/>
                <a:cs typeface="B Zar" panose="00000400000000000000" pitchFamily="2" charset="-78"/>
              </a:rPr>
              <a:t>حـقّ تحصـیل رایگان</a:t>
            </a:r>
            <a:endParaRPr lang="fa-IR" b="1">
              <a:solidFill>
                <a:srgbClr val="FF0000"/>
              </a:solidFill>
            </a:endParaRPr>
          </a:p>
        </p:txBody>
      </p:sp>
    </p:spTree>
    <p:extLst>
      <p:ext uri="{BB962C8B-B14F-4D97-AF65-F5344CB8AC3E}">
        <p14:creationId xmlns:p14="http://schemas.microsoft.com/office/powerpoint/2010/main" val="17148325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گرچه مدارس نمونهدولتی مبلغ چندانی براي ثبتنام از دانشآموزان نمیگیرند اامّ ، رویکرد آنها مبتنی ر آزمـونبـ هـاي ورودي </a:t>
            </a:r>
            <a:r>
              <a:rPr lang="fa-IR" b="0" i="0" smtClean="0">
                <a:solidFill>
                  <a:srgbClr val="000000"/>
                </a:solidFill>
                <a:effectLst/>
                <a:latin typeface="BMitra"/>
                <a:cs typeface="B Zar" panose="00000400000000000000" pitchFamily="2" charset="-78"/>
              </a:rPr>
              <a:t>اسـت. درست </a:t>
            </a:r>
            <a:r>
              <a:rPr lang="fa-IR" b="0" i="0" smtClean="0">
                <a:solidFill>
                  <a:srgbClr val="000000"/>
                </a:solidFill>
                <a:effectLst/>
                <a:latin typeface="BMitra"/>
                <a:cs typeface="B Zar" panose="00000400000000000000" pitchFamily="2" charset="-78"/>
              </a:rPr>
              <a:t>مانند اتفاقی که در کنکور میافتد؛ دانشآموزانی که به معلّمها، فضاي آموزشی و کلاسهاي تقویتی و منابع بهتر دسترسی </a:t>
            </a:r>
            <a:r>
              <a:rPr lang="fa-IR" b="0" i="0" smtClean="0">
                <a:solidFill>
                  <a:srgbClr val="000000"/>
                </a:solidFill>
                <a:effectLst/>
                <a:latin typeface="BMitra"/>
                <a:cs typeface="B Zar" panose="00000400000000000000" pitchFamily="2" charset="-78"/>
              </a:rPr>
              <a:t>دارنـد، از </a:t>
            </a:r>
            <a:r>
              <a:rPr lang="fa-IR" b="0" i="0" smtClean="0">
                <a:solidFill>
                  <a:srgbClr val="000000"/>
                </a:solidFill>
                <a:effectLst/>
                <a:latin typeface="BMitra"/>
                <a:cs typeface="B Zar" panose="00000400000000000000" pitchFamily="2" charset="-78"/>
              </a:rPr>
              <a:t>شانس بسیار بالاتري براي ورود به این مدارس برخوردارند. </a:t>
            </a:r>
            <a:endParaRPr lang="fa-IR" b="0" i="0" smtClean="0">
              <a:solidFill>
                <a:srgbClr val="000000"/>
              </a:solidFill>
              <a:effectLst/>
              <a:latin typeface="BMitra"/>
              <a:cs typeface="B Zar" panose="00000400000000000000" pitchFamily="2" charset="-78"/>
            </a:endParaRPr>
          </a:p>
          <a:p>
            <a:pPr algn="just"/>
            <a:endParaRPr lang="fa-IR" b="0" i="0" smtClean="0">
              <a:solidFill>
                <a:srgbClr val="000000"/>
              </a:solidFill>
              <a:effectLst/>
              <a:latin typeface="BMitra"/>
              <a:cs typeface="B Zar" panose="00000400000000000000" pitchFamily="2" charset="-78"/>
            </a:endParaRPr>
          </a:p>
          <a:p>
            <a:pPr algn="just"/>
            <a:r>
              <a:rPr lang="fa-IR" b="0" i="0" smtClean="0">
                <a:solidFill>
                  <a:srgbClr val="000000"/>
                </a:solidFill>
                <a:effectLst/>
                <a:latin typeface="BMitra"/>
                <a:cs typeface="B Zar" panose="00000400000000000000" pitchFamily="2" charset="-78"/>
              </a:rPr>
              <a:t>مصاحبه </a:t>
            </a:r>
            <a:r>
              <a:rPr lang="fa-IR" b="0" i="0" smtClean="0">
                <a:solidFill>
                  <a:srgbClr val="000000"/>
                </a:solidFill>
                <a:effectLst/>
                <a:latin typeface="BMitra"/>
                <a:cs typeface="B Zar" panose="00000400000000000000" pitchFamily="2" charset="-78"/>
              </a:rPr>
              <a:t>با معلّم مناطق عشایري منطقه ریگ </a:t>
            </a:r>
            <a:r>
              <a:rPr lang="fa-IR" b="0" i="0" smtClean="0">
                <a:solidFill>
                  <a:srgbClr val="000000"/>
                </a:solidFill>
                <a:effectLst/>
                <a:latin typeface="BMitra"/>
                <a:cs typeface="B Zar" panose="00000400000000000000" pitchFamily="2" charset="-78"/>
              </a:rPr>
              <a:t>شهرستان لردگان</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smtClean="0">
              <a:cs typeface="B Zar" panose="00000400000000000000" pitchFamily="2" charset="-78"/>
            </a:endParaRPr>
          </a:p>
        </p:txBody>
      </p:sp>
      <p:sp>
        <p:nvSpPr>
          <p:cNvPr id="4" name="Flowchart: Process 3"/>
          <p:cNvSpPr/>
          <p:nvPr/>
        </p:nvSpPr>
        <p:spPr>
          <a:xfrm>
            <a:off x="3559126" y="4783015"/>
            <a:ext cx="5458265" cy="152888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000" b="1">
                <a:solidFill>
                  <a:srgbClr val="FF0000"/>
                </a:solidFill>
                <a:latin typeface="BMitra"/>
                <a:cs typeface="B Zar" panose="00000400000000000000" pitchFamily="2" charset="-78"/>
              </a:rPr>
              <a:t>بودجه مدرسۀ ما، 120هزار تومن است. حتی براي خرید گچ کلاس باید فـاکتور بـه آمـوزش و پـرورش میدادیم و از این 120تومن تجاوز نمیکرد. از این دانش آموزها البتّه چیزي هم درنمی آد (1397/2/21)</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2979122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11528" y="2665926"/>
            <a:ext cx="9855996" cy="2434431"/>
          </a:xfrm>
          <a:prstGeom prst="rect">
            <a:avLst/>
          </a:prstGeom>
        </p:spPr>
      </p:pic>
    </p:spTree>
    <p:extLst>
      <p:ext uri="{BB962C8B-B14F-4D97-AF65-F5344CB8AC3E}">
        <p14:creationId xmlns:p14="http://schemas.microsoft.com/office/powerpoint/2010/main" val="3132496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بهطور کلّی مدارس غیرانتفاعی دو دسته هستند، مدارس دیپلمی و مدارس کنکوري. مدارس دیپلمی نسبت به مدارس کنکوري </a:t>
            </a:r>
            <a:r>
              <a:rPr lang="fa-IR" b="0" i="0" smtClean="0">
                <a:solidFill>
                  <a:srgbClr val="000000"/>
                </a:solidFill>
                <a:effectLst/>
                <a:latin typeface="BMitra"/>
                <a:cs typeface="B Zar" panose="00000400000000000000" pitchFamily="2" charset="-78"/>
              </a:rPr>
              <a:t>بسـیار ارزانترند </a:t>
            </a:r>
            <a:r>
              <a:rPr lang="fa-IR" b="0" i="0" smtClean="0">
                <a:solidFill>
                  <a:srgbClr val="000000"/>
                </a:solidFill>
                <a:effectLst/>
                <a:latin typeface="BMitra"/>
                <a:cs typeface="B Zar" panose="00000400000000000000" pitchFamily="2" charset="-78"/>
              </a:rPr>
              <a:t>و شهریۀ آنها معمولاً زیر 5میلیون تومان است. این مدارس بیشتر به مدارس بزرگسالان شبیه هستند و در آنها افراد بازمانده </a:t>
            </a:r>
            <a:r>
              <a:rPr lang="fa-IR" b="0" i="0" smtClean="0">
                <a:solidFill>
                  <a:srgbClr val="000000"/>
                </a:solidFill>
                <a:effectLst/>
                <a:latin typeface="BMitra"/>
                <a:cs typeface="B Zar" panose="00000400000000000000" pitchFamily="2" charset="-78"/>
              </a:rPr>
              <a:t>از تحصیل</a:t>
            </a:r>
            <a:r>
              <a:rPr lang="fa-IR" b="0" i="0" smtClean="0">
                <a:solidFill>
                  <a:srgbClr val="000000"/>
                </a:solidFill>
                <a:effectLst/>
                <a:latin typeface="BMitra"/>
                <a:cs typeface="B Zar" panose="00000400000000000000" pitchFamily="2" charset="-78"/>
              </a:rPr>
              <a:t>، براي کسب مدرك دیپلم، در ازاي پول و با امتحانهاي صوري کسب مدرك میکنند. مدارس کنکوري امّا </a:t>
            </a:r>
            <a:r>
              <a:rPr lang="fa-IR" b="0" i="0" smtClean="0">
                <a:solidFill>
                  <a:srgbClr val="000000"/>
                </a:solidFill>
                <a:effectLst/>
                <a:latin typeface="BMitra"/>
                <a:cs typeface="B Zar" panose="00000400000000000000" pitchFamily="2" charset="-78"/>
              </a:rPr>
              <a:t>با استفاده </a:t>
            </a:r>
            <a:r>
              <a:rPr lang="fa-IR" b="0" i="0" smtClean="0">
                <a:solidFill>
                  <a:srgbClr val="000000"/>
                </a:solidFill>
                <a:effectLst/>
                <a:latin typeface="BMitra"/>
                <a:cs typeface="B Zar" panose="00000400000000000000" pitchFamily="2" charset="-78"/>
              </a:rPr>
              <a:t>از بهتـرین</a:t>
            </a:r>
            <a:r>
              <a:rPr lang="fa-IR" smtClean="0">
                <a:cs typeface="B Zar" panose="00000400000000000000" pitchFamily="2" charset="-78"/>
              </a:rPr>
              <a:t> </a:t>
            </a:r>
            <a:r>
              <a:rPr lang="fa-IR">
                <a:solidFill>
                  <a:srgbClr val="000000"/>
                </a:solidFill>
                <a:latin typeface="BMitra"/>
                <a:cs typeface="B Zar" panose="00000400000000000000" pitchFamily="2" charset="-78"/>
              </a:rPr>
              <a:t>و مجربترین کادر آموزشی و کلاسهاي تقویتی، برنامههاي فشرده و بلندمدت آموزشی، فروش تست و کتابهاي آموزشی، </a:t>
            </a:r>
            <a:r>
              <a:rPr lang="fa-IR">
                <a:solidFill>
                  <a:srgbClr val="000000"/>
                </a:solidFill>
                <a:latin typeface="BMitra"/>
                <a:cs typeface="B Zar" panose="00000400000000000000" pitchFamily="2" charset="-78"/>
              </a:rPr>
              <a:t>بازاري </a:t>
            </a:r>
            <a:r>
              <a:rPr lang="fa-IR" smtClean="0">
                <a:solidFill>
                  <a:srgbClr val="000000"/>
                </a:solidFill>
                <a:latin typeface="BMitra"/>
                <a:cs typeface="B Zar" panose="00000400000000000000" pitchFamily="2" charset="-78"/>
              </a:rPr>
              <a:t>براي کسب </a:t>
            </a:r>
            <a:r>
              <a:rPr lang="fa-IR">
                <a:solidFill>
                  <a:srgbClr val="000000"/>
                </a:solidFill>
                <a:latin typeface="BMitra"/>
                <a:cs typeface="B Zar" panose="00000400000000000000" pitchFamily="2" charset="-78"/>
              </a:rPr>
              <a:t>موفّقیت در کنکور ایجاد کردهاند. دانشآموزان این مدارس، بیشک از اقشاري هستند که توانـایی سـرمایهگـذاري سـالانه چنـد ده</a:t>
            </a:r>
            <a:br>
              <a:rPr lang="fa-IR">
                <a:solidFill>
                  <a:srgbClr val="000000"/>
                </a:solidFill>
                <a:latin typeface="BMitra"/>
                <a:cs typeface="B Zar" panose="00000400000000000000" pitchFamily="2" charset="-78"/>
              </a:rPr>
            </a:br>
            <a:r>
              <a:rPr lang="fa-IR">
                <a:solidFill>
                  <a:srgbClr val="000000"/>
                </a:solidFill>
                <a:latin typeface="BMitra"/>
                <a:cs typeface="B Zar" panose="00000400000000000000" pitchFamily="2" charset="-78"/>
              </a:rPr>
              <a:t>میلیونی را براي موفّقیت فرزندان خود دارند</a:t>
            </a:r>
            <a:r>
              <a:rPr lang="fa-IR">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688123" y="4909625"/>
            <a:ext cx="1688123" cy="128016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مدارس کنکوري</a:t>
            </a:r>
            <a:endParaRPr lang="fa-IR" sz="2000" b="1">
              <a:solidFill>
                <a:srgbClr val="FF0000"/>
              </a:solidFill>
            </a:endParaRPr>
          </a:p>
        </p:txBody>
      </p:sp>
    </p:spTree>
    <p:extLst>
      <p:ext uri="{BB962C8B-B14F-4D97-AF65-F5344CB8AC3E}">
        <p14:creationId xmlns:p14="http://schemas.microsoft.com/office/powerpoint/2010/main" val="11279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پیام اصلی</a:t>
            </a:r>
            <a:r>
              <a:rPr lang="fa-IR" smtClean="0">
                <a:cs typeface="B Zar" panose="00000400000000000000" pitchFamily="2" charset="-78"/>
              </a:rPr>
              <a:t>: فضاي نظام آموزشی کشور، در حال مشارکتزدایی شدن است و عناصر مشارکتی و همدلانه جاي خود را به عناصر و گفتمان موفقیت داده است. </a:t>
            </a:r>
            <a:r>
              <a:rPr lang="fa-IR" smtClean="0">
                <a:cs typeface="B Zar" panose="00000400000000000000" pitchFamily="2" charset="-78"/>
              </a:rPr>
              <a:t>در این </a:t>
            </a:r>
            <a:r>
              <a:rPr lang="fa-IR" smtClean="0">
                <a:cs typeface="B Zar" panose="00000400000000000000" pitchFamily="2" charset="-78"/>
              </a:rPr>
              <a:t>مقاله نشان داده میشود که چگونه فضاي نظام آموزشی، از جهات گوناگون در ذیل گفتمان موفقیت تعریف شده </a:t>
            </a:r>
            <a:r>
              <a:rPr lang="fa-IR" smtClean="0">
                <a:cs typeface="B Zar" panose="00000400000000000000" pitchFamily="2" charset="-78"/>
              </a:rPr>
              <a:t>است. </a:t>
            </a:r>
          </a:p>
          <a:p>
            <a:pPr algn="just"/>
            <a:endParaRPr lang="fa-IR">
              <a:cs typeface="B Zar" panose="00000400000000000000" pitchFamily="2" charset="-78"/>
            </a:endParaRPr>
          </a:p>
        </p:txBody>
      </p:sp>
    </p:spTree>
    <p:extLst>
      <p:ext uri="{BB962C8B-B14F-4D97-AF65-F5344CB8AC3E}">
        <p14:creationId xmlns:p14="http://schemas.microsoft.com/office/powerpoint/2010/main" val="7327332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در گزارش مجلس براي جبران کسري بودجۀ شدید آموزش و پرورش، پس از اخذ مالیات، دومـین منبـع پیشـنهادي توسـعۀ </a:t>
            </a:r>
            <a:r>
              <a:rPr lang="fa-IR" b="0" i="0" smtClean="0">
                <a:solidFill>
                  <a:srgbClr val="000000"/>
                </a:solidFill>
                <a:effectLst/>
                <a:latin typeface="BMitra"/>
                <a:cs typeface="B Zar" panose="00000400000000000000" pitchFamily="2" charset="-78"/>
              </a:rPr>
              <a:t>مـدارس غیردولتی </a:t>
            </a:r>
            <a:r>
              <a:rPr lang="fa-IR" b="0" i="0" smtClean="0">
                <a:solidFill>
                  <a:srgbClr val="000000"/>
                </a:solidFill>
                <a:effectLst/>
                <a:latin typeface="BMitra"/>
                <a:cs typeface="B Zar" panose="00000400000000000000" pitchFamily="2" charset="-78"/>
              </a:rPr>
              <a:t>عنوان شده است </a:t>
            </a:r>
            <a:r>
              <a:rPr lang="fa-IR" b="0" i="0" smtClean="0">
                <a:solidFill>
                  <a:srgbClr val="000000"/>
                </a:solidFill>
                <a:effectLst/>
                <a:latin typeface="BMitra"/>
                <a:cs typeface="B Zar" panose="00000400000000000000" pitchFamily="2" charset="-78"/>
              </a:rPr>
              <a:t>(مرکز </a:t>
            </a:r>
            <a:r>
              <a:rPr lang="fa-IR" b="0" i="0" smtClean="0">
                <a:solidFill>
                  <a:srgbClr val="000000"/>
                </a:solidFill>
                <a:effectLst/>
                <a:latin typeface="BMitra"/>
                <a:cs typeface="B Zar" panose="00000400000000000000" pitchFamily="2" charset="-78"/>
              </a:rPr>
              <a:t>پژوهشهاي مجلس، </a:t>
            </a:r>
            <a:r>
              <a:rPr lang="fa-IR" b="0" i="0" smtClean="0">
                <a:solidFill>
                  <a:srgbClr val="000000"/>
                </a:solidFill>
                <a:effectLst/>
                <a:latin typeface="BMitra"/>
                <a:cs typeface="B Zar" panose="00000400000000000000" pitchFamily="2" charset="-78"/>
              </a:rPr>
              <a:t>16 </a:t>
            </a:r>
            <a:r>
              <a:rPr lang="fa-IR" b="0" i="0" smtClean="0">
                <a:solidFill>
                  <a:srgbClr val="000000"/>
                </a:solidFill>
                <a:effectLst/>
                <a:latin typeface="BMitra"/>
                <a:cs typeface="B Zar" panose="00000400000000000000" pitchFamily="2" charset="-78"/>
              </a:rPr>
              <a:t>:</a:t>
            </a:r>
            <a:r>
              <a:rPr lang="fa-IR" b="0" i="0" smtClean="0">
                <a:solidFill>
                  <a:srgbClr val="000000"/>
                </a:solidFill>
                <a:effectLst/>
                <a:latin typeface="BMitra"/>
                <a:cs typeface="B Zar" panose="00000400000000000000" pitchFamily="2" charset="-78"/>
              </a:rPr>
              <a:t>1394) دامنزدن </a:t>
            </a:r>
            <a:r>
              <a:rPr lang="fa-IR" b="0" i="0" smtClean="0">
                <a:solidFill>
                  <a:srgbClr val="000000"/>
                </a:solidFill>
                <a:effectLst/>
                <a:latin typeface="BMitra"/>
                <a:cs typeface="B Zar" panose="00000400000000000000" pitchFamily="2" charset="-78"/>
              </a:rPr>
              <a:t>به کسري بودجه با توجه بـه ایـن </a:t>
            </a:r>
            <a:r>
              <a:rPr lang="fa-IR" b="0" i="0" smtClean="0">
                <a:solidFill>
                  <a:srgbClr val="000000"/>
                </a:solidFill>
                <a:effectLst/>
                <a:latin typeface="BMitra"/>
                <a:cs typeface="B Zar" panose="00000400000000000000" pitchFamily="2" charset="-78"/>
              </a:rPr>
              <a:t>کـه مدارس </a:t>
            </a:r>
            <a:r>
              <a:rPr lang="fa-IR" b="0" i="0" smtClean="0">
                <a:solidFill>
                  <a:srgbClr val="000000"/>
                </a:solidFill>
                <a:effectLst/>
                <a:latin typeface="BMitra"/>
                <a:cs typeface="B Zar" panose="00000400000000000000" pitchFamily="2" charset="-78"/>
              </a:rPr>
              <a:t>دولتـی </a:t>
            </a:r>
            <a:r>
              <a:rPr lang="fa-IR" b="0" i="0" smtClean="0">
                <a:solidFill>
                  <a:srgbClr val="000000"/>
                </a:solidFill>
                <a:effectLst/>
                <a:latin typeface="BMitra"/>
                <a:cs typeface="B Zar" panose="00000400000000000000" pitchFamily="2" charset="-78"/>
              </a:rPr>
              <a:t>بـا حداقلها </a:t>
            </a:r>
            <a:r>
              <a:rPr lang="fa-IR" b="0" i="0" smtClean="0">
                <a:solidFill>
                  <a:srgbClr val="000000"/>
                </a:solidFill>
                <a:effectLst/>
                <a:latin typeface="BMitra"/>
                <a:cs typeface="B Zar" panose="00000400000000000000" pitchFamily="2" charset="-78"/>
              </a:rPr>
              <a:t>اداره میشوند، چیزي جز توجیه پولیکردن مدارس و خصوصیسازي آنها نیست </a:t>
            </a:r>
            <a:r>
              <a:rPr lang="fa-IR" b="0" i="0" smtClean="0">
                <a:solidFill>
                  <a:srgbClr val="000000"/>
                </a:solidFill>
                <a:effectLst/>
                <a:latin typeface="BMitra"/>
                <a:cs typeface="B Zar" panose="00000400000000000000" pitchFamily="2" charset="-78"/>
              </a:rPr>
              <a:t>اما </a:t>
            </a:r>
            <a:r>
              <a:rPr lang="fa-IR" b="0" i="0" smtClean="0">
                <a:solidFill>
                  <a:srgbClr val="000000"/>
                </a:solidFill>
                <a:effectLst/>
                <a:latin typeface="BMitra"/>
                <a:cs typeface="B Zar" panose="00000400000000000000" pitchFamily="2" charset="-78"/>
              </a:rPr>
              <a:t>قطعاً وجه دیگر </a:t>
            </a:r>
            <a:r>
              <a:rPr lang="fa-IR" b="0" i="0" smtClean="0">
                <a:solidFill>
                  <a:srgbClr val="000000"/>
                </a:solidFill>
                <a:effectLst/>
                <a:latin typeface="BMitra"/>
                <a:cs typeface="B Zar" panose="00000400000000000000" pitchFamily="2" charset="-78"/>
              </a:rPr>
              <a:t>مساله</a:t>
            </a:r>
            <a:r>
              <a:rPr lang="fa-IR" b="0" i="0" smtClean="0">
                <a:solidFill>
                  <a:srgbClr val="000000"/>
                </a:solidFill>
                <a:effectLst/>
                <a:latin typeface="BMitra"/>
                <a:cs typeface="B Zar" panose="00000400000000000000" pitchFamily="2" charset="-78"/>
              </a:rPr>
              <a:t>، پررنگسازي </a:t>
            </a:r>
            <a:r>
              <a:rPr lang="fa-IR" b="0" i="0" smtClean="0">
                <a:solidFill>
                  <a:srgbClr val="000000"/>
                </a:solidFill>
                <a:effectLst/>
                <a:latin typeface="BMitra"/>
                <a:cs typeface="B Zar" panose="00000400000000000000" pitchFamily="2" charset="-78"/>
              </a:rPr>
              <a:t>گفتمان موفّقیت </a:t>
            </a:r>
            <a:r>
              <a:rPr lang="fa-IR" b="0" i="0" smtClean="0">
                <a:solidFill>
                  <a:srgbClr val="000000"/>
                </a:solidFill>
                <a:effectLst/>
                <a:latin typeface="BMitra"/>
                <a:cs typeface="B Zar" panose="00000400000000000000" pitchFamily="2" charset="-78"/>
              </a:rPr>
              <a:t>در جامعه است که بسیاري از ارزشهاي دیگر مانند ایثار، همدلی، اعتماد و مشارکت را زائل ساخته است. این مفاهیم اکنون </a:t>
            </a:r>
            <a:r>
              <a:rPr lang="fa-IR" b="0" i="0" smtClean="0">
                <a:solidFill>
                  <a:srgbClr val="000000"/>
                </a:solidFill>
                <a:effectLst/>
                <a:latin typeface="BMitra"/>
                <a:cs typeface="B Zar" panose="00000400000000000000" pitchFamily="2" charset="-78"/>
              </a:rPr>
              <a:t>جاي خود </a:t>
            </a:r>
            <a:r>
              <a:rPr lang="fa-IR" b="0" i="0" smtClean="0">
                <a:solidFill>
                  <a:srgbClr val="000000"/>
                </a:solidFill>
                <a:effectLst/>
                <a:latin typeface="BMitra"/>
                <a:cs typeface="B Zar" panose="00000400000000000000" pitchFamily="2" charset="-78"/>
              </a:rPr>
              <a:t>را به موفّقیت، فردانیت مصرفی، خودپسندي، عقلانیت ابزاري و شخصمحوري دادهاند</a:t>
            </a:r>
            <a:r>
              <a:rPr lang="fa-IR" b="0" i="0" smtClean="0">
                <a:solidFill>
                  <a:srgbClr val="000000"/>
                </a:solidFill>
                <a:effectLst/>
                <a:latin typeface="BMitra"/>
                <a:cs typeface="B Zar" panose="00000400000000000000" pitchFamily="2" charset="-78"/>
              </a:rPr>
              <a:t>.</a:t>
            </a:r>
          </a:p>
          <a:p>
            <a:pPr algn="just"/>
            <a:endParaRPr lang="fa-IR">
              <a:solidFill>
                <a:srgbClr val="000000"/>
              </a:solidFill>
              <a:latin typeface="BMitra"/>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93909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FF0000"/>
                </a:solidFill>
                <a:latin typeface="BMitra"/>
                <a:cs typeface="B Zar" panose="00000400000000000000" pitchFamily="2" charset="-78"/>
              </a:rPr>
              <a:t> </a:t>
            </a:r>
            <a:r>
              <a:rPr lang="fa-IR" smtClean="0">
                <a:solidFill>
                  <a:srgbClr val="FF0000"/>
                </a:solidFill>
                <a:latin typeface="BMitra"/>
                <a:cs typeface="B Zar" panose="00000400000000000000" pitchFamily="2" charset="-78"/>
              </a:rPr>
              <a:t>دانش آموز </a:t>
            </a:r>
            <a:r>
              <a:rPr lang="fa-IR">
                <a:solidFill>
                  <a:srgbClr val="FF0000"/>
                </a:solidFill>
                <a:latin typeface="BMitra"/>
                <a:cs typeface="B Zar" panose="00000400000000000000" pitchFamily="2" charset="-78"/>
              </a:rPr>
              <a:t>سال </a:t>
            </a:r>
            <a:r>
              <a:rPr lang="fa-IR">
                <a:solidFill>
                  <a:srgbClr val="FF0000"/>
                </a:solidFill>
                <a:latin typeface="BMitra"/>
                <a:cs typeface="B Zar" panose="00000400000000000000" pitchFamily="2" charset="-78"/>
              </a:rPr>
              <a:t>سوم</a:t>
            </a:r>
            <a:r>
              <a:rPr lang="fa-IR">
                <a:solidFill>
                  <a:srgbClr val="FF0000"/>
                </a:solidFill>
                <a:cs typeface="B Zar" panose="00000400000000000000" pitchFamily="2" charset="-78"/>
              </a:rPr>
              <a:t> </a:t>
            </a:r>
            <a:r>
              <a:rPr lang="fa-IR" smtClean="0">
                <a:solidFill>
                  <a:srgbClr val="FF0000"/>
                </a:solidFill>
                <a:cs typeface="B Zar" panose="00000400000000000000" pitchFamily="2" charset="-78"/>
              </a:rPr>
              <a:t>:</a:t>
            </a:r>
          </a:p>
          <a:p>
            <a:pPr algn="just"/>
            <a:endParaRPr lang="fa-IR" b="0" i="0" smtClean="0">
              <a:solidFill>
                <a:srgbClr val="000000"/>
              </a:solidFill>
              <a:effectLst/>
              <a:latin typeface="BMitra"/>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968283" y="2841675"/>
            <a:ext cx="6597748" cy="233523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400" b="1">
                <a:solidFill>
                  <a:srgbClr val="FF0000"/>
                </a:solidFill>
                <a:latin typeface="BMitra"/>
                <a:cs typeface="B Zar" panose="00000400000000000000" pitchFamily="2" charset="-78"/>
              </a:rPr>
              <a:t>الان ما یه فامیلمون پزشکی شیراز قبول شده، البتّه باباش پزشک بود. فقط واسه زبان </a:t>
            </a:r>
            <a:r>
              <a:rPr lang="fa-IR" sz="2400" b="1">
                <a:solidFill>
                  <a:srgbClr val="FF0000"/>
                </a:solidFill>
                <a:latin typeface="BMitra"/>
                <a:cs typeface="B Zar" panose="00000400000000000000" pitchFamily="2" charset="-78"/>
              </a:rPr>
              <a:t>یادگرفتن </a:t>
            </a:r>
            <a:r>
              <a:rPr lang="fa-IR" sz="2400" b="1" smtClean="0">
                <a:solidFill>
                  <a:srgbClr val="FF0000"/>
                </a:solidFill>
                <a:latin typeface="BMitra"/>
                <a:cs typeface="B Zar" panose="00000400000000000000" pitchFamily="2" charset="-78"/>
              </a:rPr>
              <a:t>تابسـتونا میرفتن </a:t>
            </a:r>
            <a:r>
              <a:rPr lang="fa-IR" sz="2400" b="1">
                <a:solidFill>
                  <a:srgbClr val="FF0000"/>
                </a:solidFill>
                <a:latin typeface="BMitra"/>
                <a:cs typeface="B Zar" panose="00000400000000000000" pitchFamily="2" charset="-78"/>
              </a:rPr>
              <a:t>انگلیس. خیلی خرجش کردن از همون بچگی. ولی خب الان بابام میگه ببین دختر </a:t>
            </a:r>
            <a:r>
              <a:rPr lang="fa-IR" sz="2400" b="1">
                <a:solidFill>
                  <a:srgbClr val="FF0000"/>
                </a:solidFill>
                <a:latin typeface="BMitra"/>
                <a:cs typeface="B Zar" panose="00000400000000000000" pitchFamily="2" charset="-78"/>
              </a:rPr>
              <a:t>دکتر </a:t>
            </a:r>
            <a:r>
              <a:rPr lang="fa-IR" sz="2400" b="1" smtClean="0">
                <a:solidFill>
                  <a:srgbClr val="FF0000"/>
                </a:solidFill>
                <a:latin typeface="BMitra"/>
                <a:cs typeface="B Zar" panose="00000400000000000000" pitchFamily="2" charset="-78"/>
              </a:rPr>
              <a:t>محبـی دکتري </a:t>
            </a:r>
            <a:r>
              <a:rPr lang="fa-IR" sz="2400" b="1">
                <a:solidFill>
                  <a:srgbClr val="FF0000"/>
                </a:solidFill>
                <a:latin typeface="BMitra"/>
                <a:cs typeface="B Zar" panose="00000400000000000000" pitchFamily="2" charset="-78"/>
              </a:rPr>
              <a:t>قبول شد تو هم باید مثل اون </a:t>
            </a:r>
            <a:r>
              <a:rPr lang="fa-IR" sz="2400" b="1">
                <a:solidFill>
                  <a:srgbClr val="FF0000"/>
                </a:solidFill>
                <a:latin typeface="BMitra"/>
                <a:cs typeface="B Zar" panose="00000400000000000000" pitchFamily="2" charset="-78"/>
              </a:rPr>
              <a:t>بشی </a:t>
            </a:r>
            <a:r>
              <a:rPr lang="fa-IR" sz="2400" b="1" smtClean="0">
                <a:solidFill>
                  <a:srgbClr val="FF0000"/>
                </a:solidFill>
                <a:latin typeface="BMitra"/>
                <a:cs typeface="B Zar" panose="00000400000000000000" pitchFamily="2" charset="-78"/>
              </a:rPr>
              <a:t>(1396/10/7)</a:t>
            </a:r>
            <a:endParaRPr lang="fa-IR" sz="2400" b="1">
              <a:solidFill>
                <a:srgbClr val="FF0000"/>
              </a:solidFill>
              <a:cs typeface="B Zar" panose="00000400000000000000" pitchFamily="2" charset="-78"/>
            </a:endParaRPr>
          </a:p>
        </p:txBody>
      </p:sp>
    </p:spTree>
    <p:extLst>
      <p:ext uri="{BB962C8B-B14F-4D97-AF65-F5344CB8AC3E}">
        <p14:creationId xmlns:p14="http://schemas.microsoft.com/office/powerpoint/2010/main" val="14022014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Mitra"/>
                <a:cs typeface="B Zar" panose="00000400000000000000" pitchFamily="2" charset="-78"/>
              </a:rPr>
              <a:t>زمانی که از گفتمان حرف میزنیم صحبت از فضاي معرفتی است که افراد درون این فضا به سوژگی میرسند. فضایی که </a:t>
            </a:r>
            <a:r>
              <a:rPr lang="fa-IR" b="0" i="0" smtClean="0">
                <a:solidFill>
                  <a:srgbClr val="000000"/>
                </a:solidFill>
                <a:effectLst/>
                <a:latin typeface="BMitra"/>
                <a:cs typeface="B Zar" panose="00000400000000000000" pitchFamily="2" charset="-78"/>
              </a:rPr>
              <a:t>دانشآموز، معلّم </a:t>
            </a:r>
            <a:r>
              <a:rPr lang="fa-IR" b="0" i="0" smtClean="0">
                <a:solidFill>
                  <a:srgbClr val="000000"/>
                </a:solidFill>
                <a:effectLst/>
                <a:latin typeface="BMitra"/>
                <a:cs typeface="B Zar" panose="00000400000000000000" pitchFamily="2" charset="-78"/>
              </a:rPr>
              <a:t>و دیگر افراد جامعه، جهان خود را به واسطۀ این فضا به طرق مشخّصی درك میکنند. تواناییهـاي فـردي، بـا وجـود تـأثیر </a:t>
            </a:r>
            <a:r>
              <a:rPr lang="fa-IR" b="0" i="0" smtClean="0">
                <a:solidFill>
                  <a:srgbClr val="000000"/>
                </a:solidFill>
                <a:effectLst/>
                <a:latin typeface="BMitra"/>
                <a:cs typeface="B Zar" panose="00000400000000000000" pitchFamily="2" charset="-78"/>
              </a:rPr>
              <a:t>بسـیار ناچیزشان </a:t>
            </a:r>
            <a:r>
              <a:rPr lang="fa-IR" b="0" i="0" smtClean="0">
                <a:solidFill>
                  <a:srgbClr val="000000"/>
                </a:solidFill>
                <a:effectLst/>
                <a:latin typeface="BMitra"/>
                <a:cs typeface="B Zar" panose="00000400000000000000" pitchFamily="2" charset="-78"/>
              </a:rPr>
              <a:t>در موفّقیت عامل اصلی آن قلمداد میشوند و به فقدانهاي ساختاري مشروعیت میدهند. امّا اکنـون چنانکـه از مصـاحبۀ </a:t>
            </a:r>
            <a:r>
              <a:rPr lang="fa-IR" b="0" i="0" smtClean="0">
                <a:solidFill>
                  <a:srgbClr val="000000"/>
                </a:solidFill>
                <a:effectLst/>
                <a:latin typeface="BMitra"/>
                <a:cs typeface="B Zar" panose="00000400000000000000" pitchFamily="2" charset="-78"/>
              </a:rPr>
              <a:t>بـالا آشکار </a:t>
            </a:r>
            <a:r>
              <a:rPr lang="fa-IR" b="0" i="0" smtClean="0">
                <a:solidFill>
                  <a:srgbClr val="000000"/>
                </a:solidFill>
                <a:effectLst/>
                <a:latin typeface="BMitra"/>
                <a:cs typeface="B Zar" panose="00000400000000000000" pitchFamily="2" charset="-78"/>
              </a:rPr>
              <a:t>است، در درون گفتمان صداهاي متفاوتی شنیده میشود. سطح تفاوتها و تبعیض به قدري عیان شده که دانشآموزان نیز </a:t>
            </a:r>
            <a:r>
              <a:rPr lang="fa-IR" b="0" i="0" smtClean="0">
                <a:solidFill>
                  <a:srgbClr val="000000"/>
                </a:solidFill>
                <a:effectLst/>
                <a:latin typeface="BMitra"/>
                <a:cs typeface="B Zar" panose="00000400000000000000" pitchFamily="2" charset="-78"/>
              </a:rPr>
              <a:t>بدانهـا دیده </a:t>
            </a:r>
            <a:r>
              <a:rPr lang="fa-IR" b="0" i="0" smtClean="0">
                <a:solidFill>
                  <a:srgbClr val="000000"/>
                </a:solidFill>
                <a:effectLst/>
                <a:latin typeface="BMitra"/>
                <a:cs typeface="B Zar" panose="00000400000000000000" pitchFamily="2" charset="-78"/>
              </a:rPr>
              <a:t>تردید مینگرند و مسأله را در چیزي غیر از موفّقیت فردي میبینند. آنها بر این امر واقفند که موفّقیت در کنکور و مدرسه، گرچه </a:t>
            </a:r>
            <a:r>
              <a:rPr lang="fa-IR" b="0" i="0" smtClean="0">
                <a:solidFill>
                  <a:srgbClr val="000000"/>
                </a:solidFill>
                <a:effectLst/>
                <a:latin typeface="BMitra"/>
                <a:cs typeface="B Zar" panose="00000400000000000000" pitchFamily="2" charset="-78"/>
              </a:rPr>
              <a:t>بـه تلاش </a:t>
            </a:r>
            <a:r>
              <a:rPr lang="fa-IR" b="0" i="0" smtClean="0">
                <a:solidFill>
                  <a:srgbClr val="000000"/>
                </a:solidFill>
                <a:effectLst/>
                <a:latin typeface="BMitra"/>
                <a:cs typeface="B Zar" panose="00000400000000000000" pitchFamily="2" charset="-78"/>
              </a:rPr>
              <a:t>فردي وابسته است امّا پیششرط ضرورياش، امکانات و شرایطی است که از طریق پول و </a:t>
            </a:r>
            <a:r>
              <a:rPr lang="fa-IR" b="0" i="0" smtClean="0">
                <a:solidFill>
                  <a:srgbClr val="000000"/>
                </a:solidFill>
                <a:effectLst/>
                <a:latin typeface="BMitra"/>
                <a:cs typeface="B Zar" panose="00000400000000000000" pitchFamily="2" charset="-78"/>
              </a:rPr>
              <a:t>سرمایه فرهنگی </a:t>
            </a:r>
            <a:r>
              <a:rPr lang="fa-IR" b="0" i="0" smtClean="0">
                <a:solidFill>
                  <a:srgbClr val="000000"/>
                </a:solidFill>
                <a:effectLst/>
                <a:latin typeface="BMitra"/>
                <a:cs typeface="B Zar" panose="00000400000000000000" pitchFamily="2" charset="-78"/>
              </a:rPr>
              <a:t>والدین میسر میگردد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956603" y="5192224"/>
            <a:ext cx="2152357" cy="9847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فقدانهاي ساختاري</a:t>
            </a:r>
            <a:endParaRPr lang="fa-IR" sz="2000" b="1">
              <a:solidFill>
                <a:srgbClr val="FF0000"/>
              </a:solidFill>
            </a:endParaRPr>
          </a:p>
        </p:txBody>
      </p:sp>
    </p:spTree>
    <p:extLst>
      <p:ext uri="{BB962C8B-B14F-4D97-AF65-F5344CB8AC3E}">
        <p14:creationId xmlns:p14="http://schemas.microsoft.com/office/powerpoint/2010/main" val="1628393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در مصاحبۀ بالا، پدر پزشک دانشآموز که از حیث تصاحب انواع سرمایه در سطح بالایی است، با وقوف بر شرایط و در جهت </a:t>
            </a:r>
            <a:r>
              <a:rPr lang="fa-IR" b="0" i="0" smtClean="0">
                <a:solidFill>
                  <a:srgbClr val="000000"/>
                </a:solidFill>
                <a:effectLst/>
                <a:latin typeface="BMitra"/>
                <a:cs typeface="B Zar" panose="00000400000000000000" pitchFamily="2" charset="-78"/>
              </a:rPr>
              <a:t>بازتولیـد سرمایه </a:t>
            </a:r>
            <a:r>
              <a:rPr lang="fa-IR" b="0" i="0" smtClean="0">
                <a:solidFill>
                  <a:srgbClr val="000000"/>
                </a:solidFill>
                <a:effectLst/>
                <a:latin typeface="BMitra"/>
                <a:cs typeface="B Zar" panose="00000400000000000000" pitchFamily="2" charset="-78"/>
              </a:rPr>
              <a:t>در فرزندش، از ابتدا او را در به سیاق زیستی درویشوار تربیت کرده و براي تحصیل فرزندش برنامهاي متمولانه و در عـین </a:t>
            </a:r>
            <a:r>
              <a:rPr lang="fa-IR" b="0" i="0" smtClean="0">
                <a:solidFill>
                  <a:srgbClr val="000000"/>
                </a:solidFill>
                <a:effectLst/>
                <a:latin typeface="BMitra"/>
                <a:cs typeface="B Zar" panose="00000400000000000000" pitchFamily="2" charset="-78"/>
              </a:rPr>
              <a:t>حـال سختگیرانه </a:t>
            </a:r>
            <a:r>
              <a:rPr lang="fa-IR" b="0" i="0" smtClean="0">
                <a:solidFill>
                  <a:srgbClr val="000000"/>
                </a:solidFill>
                <a:effectLst/>
                <a:latin typeface="BMitra"/>
                <a:cs typeface="B Zar" panose="00000400000000000000" pitchFamily="2" charset="-78"/>
              </a:rPr>
              <a:t>تمهید نموده که چینش آن، صرفاً منوط به سرمایه اقتصادي نیست. چنین پدري بر نظام آموزشی و شرط موفّقیت در </a:t>
            </a:r>
            <a:r>
              <a:rPr lang="fa-IR" b="0" i="0" smtClean="0">
                <a:solidFill>
                  <a:srgbClr val="000000"/>
                </a:solidFill>
                <a:effectLst/>
                <a:latin typeface="BMitra"/>
                <a:cs typeface="B Zar" panose="00000400000000000000" pitchFamily="2" charset="-78"/>
              </a:rPr>
              <a:t>کنکـور آگاه </a:t>
            </a:r>
            <a:r>
              <a:rPr lang="fa-IR" b="0" i="0" smtClean="0">
                <a:solidFill>
                  <a:srgbClr val="000000"/>
                </a:solidFill>
                <a:effectLst/>
                <a:latin typeface="BMitra"/>
                <a:cs typeface="B Zar" panose="00000400000000000000" pitchFamily="2" charset="-78"/>
              </a:rPr>
              <a:t>است، این آگاهی ماحصل سرمایههاي فرهنگی و اجتماعی است و از این جهت، با ترکیب سرمایهها، طرحی پیچیده و بلندمـدت </a:t>
            </a:r>
            <a:r>
              <a:rPr lang="fa-IR" b="0" i="0" smtClean="0">
                <a:solidFill>
                  <a:srgbClr val="000000"/>
                </a:solidFill>
                <a:effectLst/>
                <a:latin typeface="BMitra"/>
                <a:cs typeface="B Zar" panose="00000400000000000000" pitchFamily="2" charset="-78"/>
              </a:rPr>
              <a:t>اعـم از </a:t>
            </a:r>
            <a:r>
              <a:rPr lang="fa-IR" b="0" i="0" smtClean="0">
                <a:solidFill>
                  <a:srgbClr val="000000"/>
                </a:solidFill>
                <a:effectLst/>
                <a:latin typeface="BMitra"/>
                <a:cs typeface="B Zar" panose="00000400000000000000" pitchFamily="2" charset="-78"/>
              </a:rPr>
              <a:t>انواع کلاس و سفرهاي خارجی هدفمند را براي فرزند خود تعبیر کرده است.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0014299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بنابراین شانس فرزند او براي حصول موفّقیـت، از شـانس فرزند افرادي که صرفاً سرمایههاي اقتصادي مساوي با او دارند بالاتر است. این وضعیت، یعنـی تـلاش بـراي بـه دسـت آوردن </a:t>
            </a:r>
            <a:r>
              <a:rPr lang="fa-IR">
                <a:solidFill>
                  <a:srgbClr val="000000"/>
                </a:solidFill>
                <a:latin typeface="BMitra"/>
                <a:cs typeface="B Zar" panose="00000400000000000000" pitchFamily="2" charset="-78"/>
              </a:rPr>
              <a:t>بهتـرین </a:t>
            </a:r>
            <a:r>
              <a:rPr lang="fa-IR" smtClean="0">
                <a:solidFill>
                  <a:srgbClr val="000000"/>
                </a:solidFill>
                <a:latin typeface="BMitra"/>
                <a:cs typeface="B Zar" panose="00000400000000000000" pitchFamily="2" charset="-78"/>
              </a:rPr>
              <a:t>رتبه هاي </a:t>
            </a:r>
            <a:r>
              <a:rPr lang="fa-IR">
                <a:solidFill>
                  <a:srgbClr val="000000"/>
                </a:solidFill>
                <a:latin typeface="BMitra"/>
                <a:cs typeface="B Zar" panose="00000400000000000000" pitchFamily="2" charset="-78"/>
              </a:rPr>
              <a:t>دانشگاهی، فضاي مدرسه را کاملاً به سیطره درآورده است. گفتمان عمدة حاکم بر مدرسه به جاي مشارکت، عـدالت، همـدلی و اعتماد، موفّقیت است. موفّقیتی که مدلی به نسبت پیچیده دارد و همه بر مبناي آن دست به تعریف وضعیت می زنند</a:t>
            </a:r>
            <a:endParaRPr lang="fa-IR">
              <a:cs typeface="B Zar" panose="00000400000000000000" pitchFamily="2" charset="-78"/>
            </a:endParaRPr>
          </a:p>
        </p:txBody>
      </p:sp>
      <p:sp>
        <p:nvSpPr>
          <p:cNvPr id="4" name="Flowchart: Process 3"/>
          <p:cNvSpPr/>
          <p:nvPr/>
        </p:nvSpPr>
        <p:spPr>
          <a:xfrm>
            <a:off x="1772529" y="4332849"/>
            <a:ext cx="3305908" cy="123795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latin typeface="BMitra"/>
                <a:cs typeface="B Zar" panose="00000400000000000000" pitchFamily="2" charset="-78"/>
              </a:rPr>
              <a:t>تلاش </a:t>
            </a:r>
            <a:r>
              <a:rPr lang="fa-IR" sz="2000" b="1">
                <a:solidFill>
                  <a:srgbClr val="FF0000"/>
                </a:solidFill>
                <a:latin typeface="BMitra"/>
                <a:cs typeface="B Zar" panose="00000400000000000000" pitchFamily="2" charset="-78"/>
              </a:rPr>
              <a:t>بـراي بـه دسـت آوردن بهتـرین رتبه هاي دانشگاهی</a:t>
            </a:r>
            <a:endParaRPr lang="fa-IR" sz="2000" b="1">
              <a:solidFill>
                <a:srgbClr val="FF0000"/>
              </a:solidFill>
            </a:endParaRPr>
          </a:p>
        </p:txBody>
      </p:sp>
    </p:spTree>
    <p:extLst>
      <p:ext uri="{BB962C8B-B14F-4D97-AF65-F5344CB8AC3E}">
        <p14:creationId xmlns:p14="http://schemas.microsoft.com/office/powerpoint/2010/main" val="6362626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167062" y="2410619"/>
            <a:ext cx="5857875" cy="3181350"/>
          </a:xfrm>
          <a:prstGeom prst="rect">
            <a:avLst/>
          </a:prstGeom>
        </p:spPr>
      </p:pic>
    </p:spTree>
    <p:extLst>
      <p:ext uri="{BB962C8B-B14F-4D97-AF65-F5344CB8AC3E}">
        <p14:creationId xmlns:p14="http://schemas.microsoft.com/office/powerpoint/2010/main" val="2645519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چنانچه در نمودار 1دیده میشود، ایستایی شغلی و فقدان چشمانداز براي دستیابی به </a:t>
            </a:r>
            <a:r>
              <a:rPr lang="fa-IR" b="0" i="0" smtClean="0">
                <a:solidFill>
                  <a:srgbClr val="000000"/>
                </a:solidFill>
                <a:effectLst/>
                <a:latin typeface="BMitra"/>
                <a:cs typeface="B Zar" panose="00000400000000000000" pitchFamily="2" charset="-78"/>
              </a:rPr>
              <a:t>سمت ها ی بالاتر</a:t>
            </a:r>
            <a:r>
              <a:rPr lang="fa-IR" b="0" i="0" smtClean="0">
                <a:solidFill>
                  <a:srgbClr val="000000"/>
                </a:solidFill>
                <a:effectLst/>
                <a:latin typeface="BMitra"/>
                <a:cs typeface="B Zar" panose="00000400000000000000" pitchFamily="2" charset="-78"/>
              </a:rPr>
              <a:t>، معلّمان را براي لابیگـري </a:t>
            </a:r>
            <a:r>
              <a:rPr lang="fa-IR" b="0" i="0" smtClean="0">
                <a:solidFill>
                  <a:srgbClr val="000000"/>
                </a:solidFill>
                <a:effectLst/>
                <a:latin typeface="BMitra"/>
                <a:cs typeface="B Zar" panose="00000400000000000000" pitchFamily="2" charset="-78"/>
              </a:rPr>
              <a:t>وکسب </a:t>
            </a:r>
            <a:r>
              <a:rPr lang="fa-IR" b="0" i="0" smtClean="0">
                <a:solidFill>
                  <a:srgbClr val="000000"/>
                </a:solidFill>
                <a:effectLst/>
                <a:latin typeface="BMitra"/>
                <a:cs typeface="B Zar" panose="00000400000000000000" pitchFamily="2" charset="-78"/>
              </a:rPr>
              <a:t>پست به صرافت انداخته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2053883" y="3334043"/>
            <a:ext cx="2377440" cy="161778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latin typeface="BMitra"/>
                <a:cs typeface="B Zar" panose="00000400000000000000" pitchFamily="2" charset="-78"/>
              </a:rPr>
              <a:t>ایستایی شغلی</a:t>
            </a:r>
            <a:endParaRPr lang="fa-IR" b="1">
              <a:solidFill>
                <a:srgbClr val="FF0000"/>
              </a:solidFill>
            </a:endParaRPr>
          </a:p>
        </p:txBody>
      </p:sp>
    </p:spTree>
    <p:extLst>
      <p:ext uri="{BB962C8B-B14F-4D97-AF65-F5344CB8AC3E}">
        <p14:creationId xmlns:p14="http://schemas.microsoft.com/office/powerpoint/2010/main" val="7957781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28875" y="1934369"/>
            <a:ext cx="7334250" cy="4133850"/>
          </a:xfrm>
          <a:prstGeom prst="rect">
            <a:avLst/>
          </a:prstGeom>
        </p:spPr>
      </p:pic>
    </p:spTree>
    <p:extLst>
      <p:ext uri="{BB962C8B-B14F-4D97-AF65-F5344CB8AC3E}">
        <p14:creationId xmlns:p14="http://schemas.microsoft.com/office/powerpoint/2010/main" val="511344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برخی دیگر از معلّمان که فاقد سرمایههاي اجتماعی و مهارتهاي لازم براي دسترسی به فرصت در نظام آموزش و پـرورش </a:t>
            </a:r>
            <a:r>
              <a:rPr lang="fa-IR" smtClean="0">
                <a:cs typeface="B Zar" panose="00000400000000000000" pitchFamily="2" charset="-78"/>
              </a:rPr>
              <a:t>هسـتند نیز </a:t>
            </a:r>
            <a:r>
              <a:rPr lang="fa-IR">
                <a:cs typeface="B Zar" panose="00000400000000000000" pitchFamily="2" charset="-78"/>
              </a:rPr>
              <a:t>از طریق فرصتهایی که دولت به واسطۀ خصوصیسازي، کنکوريسازي و واگـذاري مـدارس فـراهم آورده، فرصـت را بـراي </a:t>
            </a:r>
            <a:r>
              <a:rPr lang="fa-IR" smtClean="0">
                <a:cs typeface="B Zar" panose="00000400000000000000" pitchFamily="2" charset="-78"/>
              </a:rPr>
              <a:t>بهبـود وضعیت </a:t>
            </a:r>
            <a:r>
              <a:rPr lang="fa-IR">
                <a:cs typeface="B Zar" panose="00000400000000000000" pitchFamily="2" charset="-78"/>
              </a:rPr>
              <a:t>بد معیشتی مغتنم شمردهاند. </a:t>
            </a:r>
            <a:r>
              <a:rPr lang="fa-IR" smtClean="0">
                <a:cs typeface="B Zar" panose="00000400000000000000" pitchFamily="2" charset="-78"/>
              </a:rPr>
              <a:t>کنکوري شدن </a:t>
            </a:r>
            <a:r>
              <a:rPr lang="fa-IR">
                <a:cs typeface="B Zar" panose="00000400000000000000" pitchFamily="2" charset="-78"/>
              </a:rPr>
              <a:t>و لابیگري، دو عاملی است که معلّمان را از یک سو نسبت به سرنوشت </a:t>
            </a:r>
            <a:r>
              <a:rPr lang="fa-IR" smtClean="0">
                <a:cs typeface="B Zar" panose="00000400000000000000" pitchFamily="2" charset="-78"/>
              </a:rPr>
              <a:t>دانشآموزان و </a:t>
            </a:r>
            <a:r>
              <a:rPr lang="fa-IR">
                <a:cs typeface="B Zar" panose="00000400000000000000" pitchFamily="2" charset="-78"/>
              </a:rPr>
              <a:t>جامعۀ معلّمان دور ساخته و از سوي دیگر، بسیاري از ارزشها مانند همدلی، اعتماد و ایثار را از فضاي مدرسه و آموزش زدوده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505243" y="4543865"/>
            <a:ext cx="2841674"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کنکوري شدن و لابیگري</a:t>
            </a:r>
            <a:endParaRPr lang="fa-IR" sz="2000" b="1">
              <a:solidFill>
                <a:srgbClr val="FF0000"/>
              </a:solidFill>
            </a:endParaRPr>
          </a:p>
        </p:txBody>
      </p:sp>
    </p:spTree>
    <p:extLst>
      <p:ext uri="{BB962C8B-B14F-4D97-AF65-F5344CB8AC3E}">
        <p14:creationId xmlns:p14="http://schemas.microsoft.com/office/powerpoint/2010/main" val="1404915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857137" y="1825625"/>
            <a:ext cx="4477725" cy="4351338"/>
          </a:xfrm>
          <a:prstGeom prst="rect">
            <a:avLst/>
          </a:prstGeom>
        </p:spPr>
      </p:pic>
    </p:spTree>
    <p:extLst>
      <p:ext uri="{BB962C8B-B14F-4D97-AF65-F5344CB8AC3E}">
        <p14:creationId xmlns:p14="http://schemas.microsoft.com/office/powerpoint/2010/main" val="275422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تحقق توسعه در همه ابعاد آن بهطور عام و دستیابی به رفاه اجتماعی بهطور خاص منـوط بـه همراهـی و مشـارکت گسـترده </a:t>
            </a:r>
            <a:r>
              <a:rPr lang="fa-IR" smtClean="0">
                <a:cs typeface="B Zar" panose="00000400000000000000" pitchFamily="2" charset="-78"/>
              </a:rPr>
              <a:t>کنشـگران اجتماعی </a:t>
            </a:r>
            <a:r>
              <a:rPr lang="fa-IR" smtClean="0">
                <a:cs typeface="B Zar" panose="00000400000000000000" pitchFamily="2" charset="-78"/>
              </a:rPr>
              <a:t>است. هر جامعهاي که قدم در راه توسعه نهاده است نمیتواند بدون مشارکت فعال اعضایش به خوبی گامهاي توسعه را بردارد </a:t>
            </a:r>
            <a:r>
              <a:rPr lang="fa-IR" smtClean="0">
                <a:cs typeface="B Zar" panose="00000400000000000000" pitchFamily="2" charset="-78"/>
              </a:rPr>
              <a:t>و در </a:t>
            </a:r>
            <a:r>
              <a:rPr lang="fa-IR" smtClean="0">
                <a:cs typeface="B Zar" panose="00000400000000000000" pitchFamily="2" charset="-78"/>
              </a:rPr>
              <a:t>راه آن توفیقاتی بهدست آورد. این قاعدهاي استثناناپذیر است و جامعه ما نیز میبایست مسیر توسعه خویش را بر پایه همین قاعده </a:t>
            </a:r>
            <a:r>
              <a:rPr lang="fa-IR" smtClean="0">
                <a:cs typeface="B Zar" panose="00000400000000000000" pitchFamily="2" charset="-78"/>
              </a:rPr>
              <a:t>طی نماید</a:t>
            </a:r>
            <a:r>
              <a:rPr lang="fa-IR" smtClean="0">
                <a:cs typeface="B Zar" panose="00000400000000000000" pitchFamily="2" charset="-78"/>
              </a:rPr>
              <a:t>. آنچه تا کنون تجربه شده حاکی از آن است که در نظام برنامهریزي و سیاستگذاري معطوف به توسعه و رفاه اجتماعی ایران پس </a:t>
            </a:r>
            <a:r>
              <a:rPr lang="fa-IR" smtClean="0">
                <a:cs typeface="B Zar" panose="00000400000000000000" pitchFamily="2" charset="-78"/>
              </a:rPr>
              <a:t>از انقلاب </a:t>
            </a:r>
            <a:r>
              <a:rPr lang="fa-IR" smtClean="0">
                <a:cs typeface="B Zar" panose="00000400000000000000" pitchFamily="2" charset="-78"/>
              </a:rPr>
              <a:t>اسلامی، توجه ویژهاي به مقوله مشارکت اجتماعی به عمل آمده است. </a:t>
            </a:r>
            <a:endParaRPr lang="fa-IR">
              <a:cs typeface="B Zar" panose="00000400000000000000" pitchFamily="2" charset="-78"/>
            </a:endParaRPr>
          </a:p>
        </p:txBody>
      </p:sp>
    </p:spTree>
    <p:extLst>
      <p:ext uri="{BB962C8B-B14F-4D97-AF65-F5344CB8AC3E}">
        <p14:creationId xmlns:p14="http://schemas.microsoft.com/office/powerpoint/2010/main" val="28438900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دیگر مدل مقوله سوژة غیرمشارکتی، سوي دیگر فضاي آموزشـی یعنـی دانـشآمـوزان را شـامل مـیشـود. در ایـن مـدل، </a:t>
            </a:r>
            <a:r>
              <a:rPr lang="fa-IR" b="0" i="0" smtClean="0">
                <a:solidFill>
                  <a:srgbClr val="000000"/>
                </a:solidFill>
                <a:effectLst/>
                <a:latin typeface="BMitra"/>
                <a:cs typeface="B Zar" panose="00000400000000000000" pitchFamily="2" charset="-78"/>
              </a:rPr>
              <a:t>موفّقیـت دانش آموزان</a:t>
            </a:r>
            <a:r>
              <a:rPr lang="fa-IR" b="0" i="0" smtClean="0">
                <a:solidFill>
                  <a:srgbClr val="000000"/>
                </a:solidFill>
                <a:effectLst/>
                <a:latin typeface="BMitra"/>
                <a:cs typeface="B Zar" panose="00000400000000000000" pitchFamily="2" charset="-78"/>
              </a:rPr>
              <a:t>، به </a:t>
            </a:r>
            <a:r>
              <a:rPr lang="fa-IR" b="0" i="0" smtClean="0">
                <a:solidFill>
                  <a:srgbClr val="FF0000"/>
                </a:solidFill>
                <a:effectLst/>
                <a:latin typeface="BMitra"/>
                <a:cs typeface="B Zar" panose="00000400000000000000" pitchFamily="2" charset="-78"/>
              </a:rPr>
              <a:t>چهار </a:t>
            </a:r>
            <a:r>
              <a:rPr lang="fa-IR" b="0" i="0" smtClean="0">
                <a:solidFill>
                  <a:srgbClr val="000000"/>
                </a:solidFill>
                <a:effectLst/>
                <a:latin typeface="BMitra"/>
                <a:cs typeface="B Zar" panose="00000400000000000000" pitchFamily="2" charset="-78"/>
              </a:rPr>
              <a:t>عامل: تلاش و توانایی فردي، دسترسی به منابع آموزشی، سرمایۀ فرهنگی و اقتصادي والدین و مـدارس </a:t>
            </a:r>
            <a:r>
              <a:rPr lang="fa-IR" b="0" i="0" smtClean="0">
                <a:solidFill>
                  <a:srgbClr val="000000"/>
                </a:solidFill>
                <a:effectLst/>
                <a:latin typeface="BMitra"/>
                <a:cs typeface="B Zar" panose="00000400000000000000" pitchFamily="2" charset="-78"/>
              </a:rPr>
              <a:t>کنکـوري نسبت </a:t>
            </a:r>
            <a:r>
              <a:rPr lang="fa-IR" b="0" i="0" smtClean="0">
                <a:solidFill>
                  <a:srgbClr val="000000"/>
                </a:solidFill>
                <a:effectLst/>
                <a:latin typeface="BMitra"/>
                <a:cs typeface="B Zar" panose="00000400000000000000" pitchFamily="2" charset="-78"/>
              </a:rPr>
              <a:t>داده شده است، امّا هژمونی کارآفرینی و گفتمان موفّقیت همهچیز را بـه تـلاش و توانـایی فـردي، آن هـم در </a:t>
            </a:r>
            <a:r>
              <a:rPr lang="fa-IR" b="0" i="0" smtClean="0">
                <a:solidFill>
                  <a:srgbClr val="000000"/>
                </a:solidFill>
                <a:effectLst/>
                <a:latin typeface="BMitra"/>
                <a:cs typeface="B Zar" panose="00000400000000000000" pitchFamily="2" charset="-78"/>
              </a:rPr>
              <a:t>غیراجتمـاعیتـرین مفهومی </a:t>
            </a:r>
            <a:r>
              <a:rPr lang="fa-IR" b="0" i="0" smtClean="0">
                <a:solidFill>
                  <a:srgbClr val="000000"/>
                </a:solidFill>
                <a:effectLst/>
                <a:latin typeface="BMitra"/>
                <a:cs typeface="B Zar" panose="00000400000000000000" pitchFamily="2" charset="-78"/>
              </a:rPr>
              <a:t>که از فرد استنتاج میگردد تقلیل داده است؛ یعنی فردیت مصرفی.</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617785" y="4248443"/>
            <a:ext cx="5261317" cy="164592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Mitra"/>
                <a:cs typeface="B Zar" panose="00000400000000000000" pitchFamily="2" charset="-78"/>
              </a:rPr>
              <a:t>تلاش و توانایی </a:t>
            </a:r>
            <a:r>
              <a:rPr lang="fa-IR" sz="2000">
                <a:solidFill>
                  <a:srgbClr val="FF0000"/>
                </a:solidFill>
                <a:latin typeface="BMitra"/>
                <a:cs typeface="B Zar" panose="00000400000000000000" pitchFamily="2" charset="-78"/>
              </a:rPr>
              <a:t>فردي</a:t>
            </a:r>
            <a:r>
              <a:rPr lang="fa-IR" sz="2000" smtClean="0">
                <a:solidFill>
                  <a:srgbClr val="FF0000"/>
                </a:solidFill>
                <a:latin typeface="BMitra"/>
                <a:cs typeface="B Zar" panose="00000400000000000000" pitchFamily="2" charset="-78"/>
              </a:rPr>
              <a:t>،</a:t>
            </a:r>
          </a:p>
          <a:p>
            <a:pPr algn="ctr"/>
            <a:r>
              <a:rPr lang="fa-IR" sz="2000" smtClean="0">
                <a:solidFill>
                  <a:srgbClr val="FF0000"/>
                </a:solidFill>
                <a:latin typeface="BMitra"/>
                <a:cs typeface="B Zar" panose="00000400000000000000" pitchFamily="2" charset="-78"/>
              </a:rPr>
              <a:t> </a:t>
            </a:r>
            <a:r>
              <a:rPr lang="fa-IR" sz="2000">
                <a:solidFill>
                  <a:srgbClr val="FF0000"/>
                </a:solidFill>
                <a:latin typeface="BMitra"/>
                <a:cs typeface="B Zar" panose="00000400000000000000" pitchFamily="2" charset="-78"/>
              </a:rPr>
              <a:t>دسترسی به منابع </a:t>
            </a:r>
            <a:r>
              <a:rPr lang="fa-IR" sz="2000">
                <a:solidFill>
                  <a:srgbClr val="FF0000"/>
                </a:solidFill>
                <a:latin typeface="BMitra"/>
                <a:cs typeface="B Zar" panose="00000400000000000000" pitchFamily="2" charset="-78"/>
              </a:rPr>
              <a:t>آموزشی</a:t>
            </a:r>
            <a:r>
              <a:rPr lang="fa-IR" sz="2000" smtClean="0">
                <a:solidFill>
                  <a:srgbClr val="FF0000"/>
                </a:solidFill>
                <a:latin typeface="BMitra"/>
                <a:cs typeface="B Zar" panose="00000400000000000000" pitchFamily="2" charset="-78"/>
              </a:rPr>
              <a:t>،</a:t>
            </a:r>
          </a:p>
          <a:p>
            <a:pPr algn="ctr"/>
            <a:r>
              <a:rPr lang="fa-IR" sz="2000" smtClean="0">
                <a:solidFill>
                  <a:srgbClr val="FF0000"/>
                </a:solidFill>
                <a:latin typeface="BMitra"/>
                <a:cs typeface="B Zar" panose="00000400000000000000" pitchFamily="2" charset="-78"/>
              </a:rPr>
              <a:t> </a:t>
            </a:r>
            <a:r>
              <a:rPr lang="fa-IR" sz="2000">
                <a:solidFill>
                  <a:srgbClr val="FF0000"/>
                </a:solidFill>
                <a:latin typeface="BMitra"/>
                <a:cs typeface="B Zar" panose="00000400000000000000" pitchFamily="2" charset="-78"/>
              </a:rPr>
              <a:t>سرمایۀ فرهنگی و </a:t>
            </a:r>
            <a:r>
              <a:rPr lang="fa-IR" sz="2000">
                <a:solidFill>
                  <a:srgbClr val="FF0000"/>
                </a:solidFill>
                <a:latin typeface="BMitra"/>
                <a:cs typeface="B Zar" panose="00000400000000000000" pitchFamily="2" charset="-78"/>
              </a:rPr>
              <a:t>اقتصادي </a:t>
            </a:r>
            <a:endParaRPr lang="fa-IR" sz="2000" smtClean="0">
              <a:solidFill>
                <a:srgbClr val="FF0000"/>
              </a:solidFill>
              <a:latin typeface="BMitra"/>
              <a:cs typeface="B Zar" panose="00000400000000000000" pitchFamily="2" charset="-78"/>
            </a:endParaRPr>
          </a:p>
          <a:p>
            <a:pPr algn="ctr"/>
            <a:r>
              <a:rPr lang="fa-IR" sz="2000" smtClean="0">
                <a:solidFill>
                  <a:srgbClr val="FF0000"/>
                </a:solidFill>
                <a:latin typeface="BMitra"/>
                <a:cs typeface="B Zar" panose="00000400000000000000" pitchFamily="2" charset="-78"/>
              </a:rPr>
              <a:t>والدین </a:t>
            </a:r>
            <a:r>
              <a:rPr lang="fa-IR" sz="2000">
                <a:solidFill>
                  <a:srgbClr val="FF0000"/>
                </a:solidFill>
                <a:latin typeface="BMitra"/>
                <a:cs typeface="B Zar" panose="00000400000000000000" pitchFamily="2" charset="-78"/>
              </a:rPr>
              <a:t>و مـدارس کنکـوري</a:t>
            </a:r>
            <a:endParaRPr lang="fa-IR" sz="2000">
              <a:solidFill>
                <a:srgbClr val="FF0000"/>
              </a:solidFill>
            </a:endParaRPr>
          </a:p>
        </p:txBody>
      </p:sp>
    </p:spTree>
    <p:extLst>
      <p:ext uri="{BB962C8B-B14F-4D97-AF65-F5344CB8AC3E}">
        <p14:creationId xmlns:p14="http://schemas.microsoft.com/office/powerpoint/2010/main" val="3892309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i="0" smtClean="0">
                <a:solidFill>
                  <a:srgbClr val="FF0000"/>
                </a:solidFill>
                <a:effectLst/>
                <a:latin typeface="BMitraBold"/>
                <a:cs typeface="B Zar" panose="00000400000000000000" pitchFamily="2" charset="-78"/>
              </a:rPr>
              <a:t>5-مشارکت </a:t>
            </a:r>
            <a:r>
              <a:rPr lang="fa-IR" b="1" i="0" smtClean="0">
                <a:solidFill>
                  <a:srgbClr val="FF0000"/>
                </a:solidFill>
                <a:effectLst/>
                <a:latin typeface="BMitraBold"/>
                <a:cs typeface="B Zar" panose="00000400000000000000" pitchFamily="2" charset="-78"/>
              </a:rPr>
              <a:t>ایدئولوژیک</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تا اینجا نشان دادیم نظام آموزشی با </a:t>
            </a:r>
            <a:r>
              <a:rPr lang="fa-IR" b="0" i="0" smtClean="0">
                <a:solidFill>
                  <a:srgbClr val="FF0000"/>
                </a:solidFill>
                <a:effectLst/>
                <a:latin typeface="BMitra"/>
                <a:cs typeface="B Zar" panose="00000400000000000000" pitchFamily="2" charset="-78"/>
              </a:rPr>
              <a:t>گرایش شدید به </a:t>
            </a:r>
            <a:r>
              <a:rPr lang="fa-IR" b="0" i="0" smtClean="0">
                <a:solidFill>
                  <a:srgbClr val="FF0000"/>
                </a:solidFill>
                <a:effectLst/>
                <a:latin typeface="BMitra"/>
                <a:cs typeface="B Zar" panose="00000400000000000000" pitchFamily="2" charset="-78"/>
              </a:rPr>
              <a:t>خصوصی سازي </a:t>
            </a:r>
            <a:r>
              <a:rPr lang="fa-IR" b="0" i="0" smtClean="0">
                <a:solidFill>
                  <a:srgbClr val="FF0000"/>
                </a:solidFill>
                <a:effectLst/>
                <a:latin typeface="BMitra"/>
                <a:cs typeface="B Zar" panose="00000400000000000000" pitchFamily="2" charset="-78"/>
              </a:rPr>
              <a:t>و </a:t>
            </a:r>
            <a:r>
              <a:rPr lang="fa-IR" b="0" i="0" smtClean="0">
                <a:solidFill>
                  <a:srgbClr val="FF0000"/>
                </a:solidFill>
                <a:effectLst/>
                <a:latin typeface="BMitra"/>
                <a:cs typeface="B Zar" panose="00000400000000000000" pitchFamily="2" charset="-78"/>
              </a:rPr>
              <a:t>پولی شدن </a:t>
            </a:r>
            <a:r>
              <a:rPr lang="fa-IR" b="0" i="0" smtClean="0">
                <a:solidFill>
                  <a:srgbClr val="FF0000"/>
                </a:solidFill>
                <a:effectLst/>
                <a:latin typeface="BMitra"/>
                <a:cs typeface="B Zar" panose="00000400000000000000" pitchFamily="2" charset="-78"/>
              </a:rPr>
              <a:t>روابط و مناسبات، مسبب خلـق سـوژة غیرمشـارکتی </a:t>
            </a:r>
            <a:r>
              <a:rPr lang="fa-IR" b="0" i="0" smtClean="0">
                <a:solidFill>
                  <a:srgbClr val="FF0000"/>
                </a:solidFill>
                <a:effectLst/>
                <a:latin typeface="BMitra"/>
                <a:cs typeface="B Zar" panose="00000400000000000000" pitchFamily="2" charset="-78"/>
              </a:rPr>
              <a:t>و منفعت جو </a:t>
            </a:r>
            <a:r>
              <a:rPr lang="fa-IR" b="0" i="0" smtClean="0">
                <a:solidFill>
                  <a:srgbClr val="FF0000"/>
                </a:solidFill>
                <a:effectLst/>
                <a:latin typeface="BMitra"/>
                <a:cs typeface="B Zar" panose="00000400000000000000" pitchFamily="2" charset="-78"/>
              </a:rPr>
              <a:t>در مدارس </a:t>
            </a:r>
            <a:r>
              <a:rPr lang="fa-IR" b="0" i="0" smtClean="0">
                <a:solidFill>
                  <a:srgbClr val="000000"/>
                </a:solidFill>
                <a:effectLst/>
                <a:latin typeface="BMitra"/>
                <a:cs typeface="B Zar" panose="00000400000000000000" pitchFamily="2" charset="-78"/>
              </a:rPr>
              <a:t>گردیده است </a:t>
            </a:r>
            <a:r>
              <a:rPr lang="fa-IR" b="0" i="0" smtClean="0">
                <a:solidFill>
                  <a:srgbClr val="000000"/>
                </a:solidFill>
                <a:effectLst/>
                <a:latin typeface="BMitra"/>
                <a:cs typeface="B Zar" panose="00000400000000000000" pitchFamily="2" charset="-78"/>
              </a:rPr>
              <a:t>اما </a:t>
            </a:r>
            <a:r>
              <a:rPr lang="fa-IR" b="0" i="0" smtClean="0">
                <a:solidFill>
                  <a:srgbClr val="000000"/>
                </a:solidFill>
                <a:effectLst/>
                <a:latin typeface="BMitra"/>
                <a:cs typeface="B Zar" panose="00000400000000000000" pitchFamily="2" charset="-78"/>
              </a:rPr>
              <a:t>نگاهی به برنامههاي دستوري و عملی نظام آموزشی نشان میدهد که در درون مدارس </a:t>
            </a:r>
            <a:r>
              <a:rPr lang="fa-IR" b="0" i="0" smtClean="0">
                <a:solidFill>
                  <a:srgbClr val="000000"/>
                </a:solidFill>
                <a:effectLst/>
                <a:latin typeface="BMitra"/>
                <a:cs typeface="B Zar" panose="00000400000000000000" pitchFamily="2" charset="-78"/>
              </a:rPr>
              <a:t>سویههایی از </a:t>
            </a:r>
            <a:r>
              <a:rPr lang="fa-IR" b="0" i="0" smtClean="0">
                <a:solidFill>
                  <a:srgbClr val="000000"/>
                </a:solidFill>
                <a:effectLst/>
                <a:latin typeface="BMitra"/>
                <a:cs typeface="B Zar" panose="00000400000000000000" pitchFamily="2" charset="-78"/>
              </a:rPr>
              <a:t>مشارکت دستوري وجود دارد. به طور کلّ ،ی برنامههاي مشارکتی رسمی درون مدارس را به سه دسته میتوان تقسیم کرد: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05739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algn="just"/>
            <a:r>
              <a:rPr lang="fa-IR" b="0" i="0" smtClean="0">
                <a:solidFill>
                  <a:srgbClr val="000000"/>
                </a:solidFill>
                <a:effectLst/>
                <a:latin typeface="BMitra"/>
                <a:cs typeface="B Zar" panose="00000400000000000000" pitchFamily="2" charset="-78"/>
              </a:rPr>
              <a:t>(1</a:t>
            </a:r>
            <a:r>
              <a:rPr lang="fa-IR" b="0" i="0" smtClean="0">
                <a:solidFill>
                  <a:srgbClr val="FF0000"/>
                </a:solidFill>
                <a:effectLst/>
                <a:latin typeface="BMitra"/>
                <a:cs typeface="B Zar" panose="00000400000000000000" pitchFamily="2" charset="-78"/>
              </a:rPr>
              <a:t>شوراي </a:t>
            </a:r>
            <a:r>
              <a:rPr lang="fa-IR" b="0" i="0" smtClean="0">
                <a:solidFill>
                  <a:srgbClr val="FF0000"/>
                </a:solidFill>
                <a:effectLst/>
                <a:latin typeface="BMitra"/>
                <a:cs typeface="B Zar" panose="00000400000000000000" pitchFamily="2" charset="-78"/>
              </a:rPr>
              <a:t>دانشآموزان</a:t>
            </a:r>
          </a:p>
          <a:p>
            <a:pPr algn="just"/>
            <a:r>
              <a:rPr lang="fa-IR" b="0" i="0" smtClean="0">
                <a:solidFill>
                  <a:srgbClr val="000000"/>
                </a:solidFill>
                <a:effectLst/>
                <a:latin typeface="BMitra"/>
                <a:cs typeface="B Zar" panose="00000400000000000000" pitchFamily="2" charset="-78"/>
              </a:rPr>
              <a:t/>
            </a:r>
            <a:br>
              <a:rPr lang="fa-IR" b="0" i="0" smtClean="0">
                <a:solidFill>
                  <a:srgbClr val="000000"/>
                </a:solidFill>
                <a:effectLst/>
                <a:latin typeface="BMitra"/>
                <a:cs typeface="B Zar" panose="00000400000000000000" pitchFamily="2" charset="-78"/>
              </a:rPr>
            </a:br>
            <a:endParaRPr lang="fa-IR" b="0" i="0" smtClean="0">
              <a:solidFill>
                <a:srgbClr val="000000"/>
              </a:solidFill>
              <a:effectLst/>
              <a:latin typeface="BMitra"/>
              <a:cs typeface="B Zar" panose="00000400000000000000" pitchFamily="2" charset="-78"/>
            </a:endParaRPr>
          </a:p>
          <a:p>
            <a:pPr algn="just"/>
            <a:r>
              <a:rPr lang="fa-IR" b="0" i="0" smtClean="0">
                <a:solidFill>
                  <a:srgbClr val="000000"/>
                </a:solidFill>
                <a:effectLst/>
                <a:latin typeface="BMitra"/>
                <a:cs typeface="B Zar" panose="00000400000000000000" pitchFamily="2" charset="-78"/>
              </a:rPr>
              <a:t>(</a:t>
            </a:r>
            <a:r>
              <a:rPr lang="fa-IR" b="0" i="0" smtClean="0">
                <a:solidFill>
                  <a:srgbClr val="000000"/>
                </a:solidFill>
                <a:effectLst/>
                <a:latin typeface="BMitra"/>
                <a:cs typeface="B Zar" panose="00000400000000000000" pitchFamily="2" charset="-78"/>
              </a:rPr>
              <a:t>2</a:t>
            </a:r>
            <a:r>
              <a:rPr lang="fa-IR" b="0" i="0" smtClean="0">
                <a:solidFill>
                  <a:srgbClr val="FF0000"/>
                </a:solidFill>
                <a:effectLst/>
                <a:latin typeface="BMitra"/>
                <a:cs typeface="B Zar" panose="00000400000000000000" pitchFamily="2" charset="-78"/>
              </a:rPr>
              <a:t>برنامههاي رسمی و مناسکی </a:t>
            </a:r>
            <a:r>
              <a:rPr lang="fa-IR" b="0" i="0" smtClean="0">
                <a:solidFill>
                  <a:srgbClr val="000000"/>
                </a:solidFill>
                <a:effectLst/>
                <a:latin typeface="BMitra"/>
                <a:cs typeface="B Zar" panose="00000400000000000000" pitchFamily="2" charset="-78"/>
              </a:rPr>
              <a:t>مانند شرکت در جشن دانشآموزي، صف مدارس و نماز جماعت، گروههاي سرود و </a:t>
            </a:r>
            <a:r>
              <a:rPr lang="fa-IR" b="0" i="0" smtClean="0">
                <a:solidFill>
                  <a:srgbClr val="000000"/>
                </a:solidFill>
                <a:effectLst/>
                <a:latin typeface="BMitra"/>
                <a:cs typeface="B Zar" panose="00000400000000000000" pitchFamily="2" charset="-78"/>
              </a:rPr>
              <a:t>تئاتر</a:t>
            </a:r>
          </a:p>
          <a:p>
            <a:pPr marL="0" indent="0" algn="just">
              <a:buNone/>
            </a:pPr>
            <a:r>
              <a:rPr lang="fa-IR" b="0" i="0" smtClean="0">
                <a:solidFill>
                  <a:srgbClr val="000000"/>
                </a:solidFill>
                <a:effectLst/>
                <a:latin typeface="BMitra"/>
                <a:cs typeface="B Zar" panose="00000400000000000000" pitchFamily="2" charset="-78"/>
              </a:rPr>
              <a:t/>
            </a:r>
            <a:br>
              <a:rPr lang="fa-IR" b="0" i="0" smtClean="0">
                <a:solidFill>
                  <a:srgbClr val="000000"/>
                </a:solidFill>
                <a:effectLst/>
                <a:latin typeface="BMitra"/>
                <a:cs typeface="B Zar" panose="00000400000000000000" pitchFamily="2" charset="-78"/>
              </a:rPr>
            </a:br>
            <a:endParaRPr lang="fa-IR" b="0" i="0" smtClean="0">
              <a:solidFill>
                <a:srgbClr val="000000"/>
              </a:solidFill>
              <a:effectLst/>
              <a:latin typeface="BMitra"/>
              <a:cs typeface="B Zar" panose="00000400000000000000" pitchFamily="2" charset="-78"/>
            </a:endParaRPr>
          </a:p>
          <a:p>
            <a:pPr algn="just"/>
            <a:r>
              <a:rPr lang="fa-IR" b="0" i="0" smtClean="0">
                <a:solidFill>
                  <a:srgbClr val="000000"/>
                </a:solidFill>
                <a:effectLst/>
                <a:latin typeface="BMitra"/>
                <a:cs typeface="B Zar" panose="00000400000000000000" pitchFamily="2" charset="-78"/>
              </a:rPr>
              <a:t>(</a:t>
            </a:r>
            <a:r>
              <a:rPr lang="fa-IR" b="0" i="0" smtClean="0">
                <a:solidFill>
                  <a:srgbClr val="000000"/>
                </a:solidFill>
                <a:effectLst/>
                <a:latin typeface="BMitra"/>
                <a:cs typeface="B Zar" panose="00000400000000000000" pitchFamily="2" charset="-78"/>
              </a:rPr>
              <a:t>3</a:t>
            </a:r>
            <a:r>
              <a:rPr lang="fa-IR" b="0" i="0" smtClean="0">
                <a:solidFill>
                  <a:srgbClr val="FF0000"/>
                </a:solidFill>
                <a:effectLst/>
                <a:latin typeface="BMitra"/>
                <a:cs typeface="B Zar" panose="00000400000000000000" pitchFamily="2" charset="-78"/>
              </a:rPr>
              <a:t>برنامههاي </a:t>
            </a:r>
            <a:r>
              <a:rPr lang="fa-IR" b="0" i="0" smtClean="0">
                <a:solidFill>
                  <a:srgbClr val="FF0000"/>
                </a:solidFill>
                <a:effectLst/>
                <a:latin typeface="BMitra"/>
                <a:cs typeface="B Zar" panose="00000400000000000000" pitchFamily="2" charset="-78"/>
              </a:rPr>
              <a:t>ورزشی </a:t>
            </a:r>
            <a:r>
              <a:rPr lang="fa-IR" b="0" i="0" smtClean="0">
                <a:solidFill>
                  <a:srgbClr val="000000"/>
                </a:solidFill>
                <a:effectLst/>
                <a:latin typeface="BMitra"/>
                <a:cs typeface="B Zar" panose="00000400000000000000" pitchFamily="2" charset="-78"/>
              </a:rPr>
              <a:t>طرح </a:t>
            </a:r>
            <a:r>
              <a:rPr lang="fa-IR" b="0" i="0" smtClean="0">
                <a:solidFill>
                  <a:srgbClr val="000000"/>
                </a:solidFill>
                <a:effectLst/>
                <a:latin typeface="BMitra"/>
                <a:cs typeface="B Zar" panose="00000400000000000000" pitchFamily="2" charset="-78"/>
              </a:rPr>
              <a:t>شوراي دانشآموزان به منظور ایجاد زمینۀ مساعد براي تربیت اجتماعی، تکریم شخصیت دانشآموزان و ایجاد ارتباط صـحیح </a:t>
            </a:r>
            <a:r>
              <a:rPr lang="fa-IR" b="0" i="0" smtClean="0">
                <a:solidFill>
                  <a:srgbClr val="000000"/>
                </a:solidFill>
                <a:effectLst/>
                <a:latin typeface="BMitra"/>
                <a:cs typeface="B Zar" panose="00000400000000000000" pitchFamily="2" charset="-78"/>
              </a:rPr>
              <a:t>و مستقیم </a:t>
            </a:r>
            <a:r>
              <a:rPr lang="fa-IR" b="0" i="0" smtClean="0">
                <a:solidFill>
                  <a:srgbClr val="000000"/>
                </a:solidFill>
                <a:effectLst/>
                <a:latin typeface="BMitra"/>
                <a:cs typeface="B Zar" panose="00000400000000000000" pitchFamily="2" charset="-78"/>
              </a:rPr>
              <a:t>بین دانشآموزان و اولیاي مدرسه در سال 79-80در مدارس اجرایی گردید. نخستین هدف شورا، تحکیم اهداف انقلابی اسـت </a:t>
            </a:r>
            <a:r>
              <a:rPr lang="fa-IR" b="0" i="0" smtClean="0">
                <a:solidFill>
                  <a:srgbClr val="000000"/>
                </a:solidFill>
                <a:effectLst/>
                <a:latin typeface="BMitra"/>
                <a:cs typeface="B Zar" panose="00000400000000000000" pitchFamily="2" charset="-78"/>
              </a:rPr>
              <a:t>و پس </a:t>
            </a:r>
            <a:r>
              <a:rPr lang="fa-IR" b="0" i="0" smtClean="0">
                <a:solidFill>
                  <a:srgbClr val="000000"/>
                </a:solidFill>
                <a:effectLst/>
                <a:latin typeface="BMitra"/>
                <a:cs typeface="B Zar" panose="00000400000000000000" pitchFamily="2" charset="-78"/>
              </a:rPr>
              <a:t>از آن حفظ ارزشهاي مشارکتی و شخصیتبخشی عنوان گردید. این که ایـن ارزشهـا چـه چیـزي هسـتند و چگونـه مـیشـود </a:t>
            </a:r>
            <a:r>
              <a:rPr lang="fa-IR" b="0" i="0" smtClean="0">
                <a:solidFill>
                  <a:srgbClr val="000000"/>
                </a:solidFill>
                <a:effectLst/>
                <a:latin typeface="BMitra"/>
                <a:cs typeface="B Zar" panose="00000400000000000000" pitchFamily="2" charset="-78"/>
              </a:rPr>
              <a:t>در محدودیتهاي </a:t>
            </a:r>
            <a:r>
              <a:rPr lang="fa-IR" b="0" i="0" smtClean="0">
                <a:solidFill>
                  <a:srgbClr val="000000"/>
                </a:solidFill>
                <a:effectLst/>
                <a:latin typeface="BMitra"/>
                <a:cs typeface="B Zar" panose="00000400000000000000" pitchFamily="2" charset="-78"/>
              </a:rPr>
              <a:t>موجود آنها را محقق کرد نیز بیپاسخ میماند، امّا به هر طریق انتخابات شورا در نیمـۀ نخسـت آبـان برگـزار مـیگـردد </a:t>
            </a:r>
            <a:r>
              <a:rPr lang="fa-IR" b="0" i="0" smtClean="0">
                <a:solidFill>
                  <a:srgbClr val="000000"/>
                </a:solidFill>
                <a:effectLst/>
                <a:latin typeface="BMitra"/>
                <a:cs typeface="B Zar" panose="00000400000000000000" pitchFamily="2" charset="-78"/>
              </a:rPr>
              <a:t>و دانشآموزان</a:t>
            </a:r>
            <a:r>
              <a:rPr lang="fa-IR" b="0" i="0" smtClean="0">
                <a:solidFill>
                  <a:srgbClr val="000000"/>
                </a:solidFill>
                <a:effectLst/>
                <a:latin typeface="BMitra"/>
                <a:cs typeface="B Zar" panose="00000400000000000000" pitchFamily="2" charset="-78"/>
              </a:rPr>
              <a:t>، اعضاي شوراي دانشآموزان را انتخاب میکنند. فرم انتخابات </a:t>
            </a:r>
            <a:r>
              <a:rPr lang="fa-IR" b="0" i="0" smtClean="0">
                <a:solidFill>
                  <a:srgbClr val="000000"/>
                </a:solidFill>
                <a:effectLst/>
                <a:latin typeface="BMitra"/>
                <a:cs typeface="B Zar" panose="00000400000000000000" pitchFamily="2" charset="-78"/>
              </a:rPr>
              <a:t>به صورت </a:t>
            </a:r>
            <a:r>
              <a:rPr lang="fa-IR" b="0" i="0" smtClean="0">
                <a:solidFill>
                  <a:srgbClr val="000000"/>
                </a:solidFill>
                <a:effectLst/>
                <a:latin typeface="BMitra"/>
                <a:cs typeface="B Zar" panose="00000400000000000000" pitchFamily="2" charset="-78"/>
              </a:rPr>
              <a:t>استاندارد برگزار میشود، اما دست آخر، آنگونه کـه</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768341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دانشآموزان اعضاي شوراي مدارس میگویند وظیفه آنها چیزي جز دستیاري معاون و مدارس در برخی از موارد خـاص نیسـت. بـه </a:t>
            </a:r>
            <a:r>
              <a:rPr lang="fa-IR" b="0" i="0" smtClean="0">
                <a:solidFill>
                  <a:srgbClr val="000000"/>
                </a:solidFill>
                <a:effectLst/>
                <a:latin typeface="BMitra"/>
                <a:cs typeface="B Zar" panose="00000400000000000000" pitchFamily="2" charset="-78"/>
              </a:rPr>
              <a:t>ایـن طریق</a:t>
            </a:r>
            <a:r>
              <a:rPr lang="fa-IR" b="0" i="0" smtClean="0">
                <a:solidFill>
                  <a:srgbClr val="000000"/>
                </a:solidFill>
                <a:effectLst/>
                <a:latin typeface="BMitra"/>
                <a:cs typeface="B Zar" panose="00000400000000000000" pitchFamily="2" charset="-78"/>
              </a:rPr>
              <a:t>، همه چیز در فرم باقی میماند. بنا به گفته اعضاي شوراي مدرسه، وظیفه اعضاي شوراي مدرسه هماهنگی بـراي برگـزاري </a:t>
            </a:r>
            <a:r>
              <a:rPr lang="fa-IR" b="0" i="0" smtClean="0">
                <a:solidFill>
                  <a:srgbClr val="000000"/>
                </a:solidFill>
                <a:effectLst/>
                <a:latin typeface="BMitra"/>
                <a:cs typeface="B Zar" panose="00000400000000000000" pitchFamily="2" charset="-78"/>
              </a:rPr>
              <a:t>انـواع مراسمهاي </a:t>
            </a:r>
            <a:r>
              <a:rPr lang="fa-IR" b="0" i="0" smtClean="0">
                <a:solidFill>
                  <a:srgbClr val="000000"/>
                </a:solidFill>
                <a:effectLst/>
                <a:latin typeface="BMitra"/>
                <a:cs typeface="B Zar" panose="00000400000000000000" pitchFamily="2" charset="-78"/>
              </a:rPr>
              <a:t>دینی در مدرسه مانند جشن، سوگ، مُکبّري نماز جماعت و هماهنگی براي انجام یکی دو بار اردو در </a:t>
            </a:r>
            <a:r>
              <a:rPr lang="fa-IR" b="0" i="0" smtClean="0">
                <a:solidFill>
                  <a:srgbClr val="000000"/>
                </a:solidFill>
                <a:effectLst/>
                <a:latin typeface="BMitra"/>
                <a:cs typeface="B Zar" panose="00000400000000000000" pitchFamily="2" charset="-78"/>
              </a:rPr>
              <a:t>سال است </a:t>
            </a:r>
            <a:r>
              <a:rPr lang="fa-IR" b="0" i="0" smtClean="0">
                <a:solidFill>
                  <a:srgbClr val="000000"/>
                </a:solidFill>
                <a:effectLst/>
                <a:latin typeface="BMitra"/>
                <a:cs typeface="B Zar" panose="00000400000000000000" pitchFamily="2" charset="-78"/>
              </a:rPr>
              <a:t>که هدف </a:t>
            </a:r>
            <a:r>
              <a:rPr lang="fa-IR" b="0" i="0" smtClean="0">
                <a:solidFill>
                  <a:srgbClr val="000000"/>
                </a:solidFill>
                <a:effectLst/>
                <a:latin typeface="BMitra"/>
                <a:cs typeface="B Zar" panose="00000400000000000000" pitchFamily="2" charset="-78"/>
              </a:rPr>
              <a:t>آخر تنها </a:t>
            </a:r>
            <a:r>
              <a:rPr lang="fa-IR" b="0" i="0" smtClean="0">
                <a:solidFill>
                  <a:srgbClr val="000000"/>
                </a:solidFill>
                <a:effectLst/>
                <a:latin typeface="BMitra"/>
                <a:cs typeface="B Zar" panose="00000400000000000000" pitchFamily="2" charset="-78"/>
              </a:rPr>
              <a:t>در </a:t>
            </a:r>
            <a:r>
              <a:rPr lang="fa-IR" b="0" i="0" smtClean="0">
                <a:solidFill>
                  <a:srgbClr val="000000"/>
                </a:solidFill>
                <a:effectLst/>
                <a:latin typeface="BMitra"/>
                <a:cs typeface="B Zar" panose="00000400000000000000" pitchFamily="2" charset="-78"/>
              </a:rPr>
              <a:t>پاره اي </a:t>
            </a:r>
            <a:r>
              <a:rPr lang="fa-IR" b="0" i="0" smtClean="0">
                <a:solidFill>
                  <a:srgbClr val="000000"/>
                </a:solidFill>
                <a:effectLst/>
                <a:latin typeface="BMitra"/>
                <a:cs typeface="B Zar" panose="00000400000000000000" pitchFamily="2" charset="-78"/>
              </a:rPr>
              <a:t>از موارد با موفّقیت انجام میشود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86530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اعضاي شوراي مدرسه، بر خلاف آنچه که در اهداف اجرایی آن آمده، هیچ ورودي به تصمیمات اخذ شده ندارند. از این جهـت سـطح مشارکت در امور اجرایی مدرسه که تعیینکننده میباشد عملاً صفر است و جنس مشارکت، نیز فرمالیتـه اسـت. بـه نظـر وجـود شـوراي دانشآموزي، برمبناي بخشنامه و نه ضرورتهاي شوراییشدن و مشارکت دانشآموزان است.</a:t>
            </a:r>
            <a:endParaRPr lang="fa-IR">
              <a:cs typeface="B Zar" panose="00000400000000000000" pitchFamily="2" charset="-78"/>
            </a:endParaRPr>
          </a:p>
        </p:txBody>
      </p:sp>
    </p:spTree>
    <p:extLst>
      <p:ext uri="{BB962C8B-B14F-4D97-AF65-F5344CB8AC3E}">
        <p14:creationId xmlns:p14="http://schemas.microsoft.com/office/powerpoint/2010/main" val="9799072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آنچه </a:t>
            </a:r>
            <a:r>
              <a:rPr lang="fa-IR" b="0" i="0" smtClean="0">
                <a:solidFill>
                  <a:srgbClr val="000000"/>
                </a:solidFill>
                <a:effectLst/>
                <a:latin typeface="BMitra"/>
                <a:cs typeface="B Zar" panose="00000400000000000000" pitchFamily="2" charset="-78"/>
              </a:rPr>
              <a:t>اینجا به چشم میآید، یک تیپ </a:t>
            </a:r>
            <a:r>
              <a:rPr lang="fa-IR" b="0" i="0" smtClean="0">
                <a:solidFill>
                  <a:srgbClr val="000000"/>
                </a:solidFill>
                <a:effectLst/>
                <a:latin typeface="BMitra"/>
                <a:cs typeface="B Zar" panose="00000400000000000000" pitchFamily="2" charset="-78"/>
              </a:rPr>
              <a:t>انجام وظیفه </a:t>
            </a:r>
            <a:r>
              <a:rPr lang="fa-IR" b="0" i="0" smtClean="0">
                <a:solidFill>
                  <a:srgbClr val="000000"/>
                </a:solidFill>
                <a:effectLst/>
                <a:latin typeface="BMitra"/>
                <a:cs typeface="B Zar" panose="00000400000000000000" pitchFamily="2" charset="-78"/>
              </a:rPr>
              <a:t>و دستوري است که از بالا مبنی بر وجود شورا در مدارس تحمیل شده است و همـین امـر، از سـویی اعضـاي شـورا را مبـدّل </a:t>
            </a:r>
            <a:r>
              <a:rPr lang="fa-IR" b="0" i="0" smtClean="0">
                <a:solidFill>
                  <a:srgbClr val="000000"/>
                </a:solidFill>
                <a:effectLst/>
                <a:latin typeface="BMitra"/>
                <a:cs typeface="B Zar" panose="00000400000000000000" pitchFamily="2" charset="-78"/>
              </a:rPr>
              <a:t>بـه همراهان </a:t>
            </a:r>
            <a:r>
              <a:rPr lang="fa-IR" b="0" i="0" smtClean="0">
                <a:solidFill>
                  <a:srgbClr val="000000"/>
                </a:solidFill>
                <a:effectLst/>
                <a:latin typeface="BMitra"/>
                <a:cs typeface="B Zar" panose="00000400000000000000" pitchFamily="2" charset="-78"/>
              </a:rPr>
              <a:t>مدیریت و معاونت و نه نمایندگان دانشآموزان مبدّل کرده که در نهایت، به زعم خود به پیشنهادهاي مدیریت و معلّم </a:t>
            </a:r>
            <a:r>
              <a:rPr lang="fa-IR" b="0" i="0" smtClean="0">
                <a:solidFill>
                  <a:srgbClr val="000000"/>
                </a:solidFill>
                <a:effectLst/>
                <a:latin typeface="BMitra"/>
                <a:cs typeface="B Zar" panose="00000400000000000000" pitchFamily="2" charset="-78"/>
              </a:rPr>
              <a:t>پرورشـی پاسخ </a:t>
            </a:r>
            <a:r>
              <a:rPr lang="fa-IR" b="0" i="0" smtClean="0">
                <a:solidFill>
                  <a:srgbClr val="000000"/>
                </a:solidFill>
                <a:effectLst/>
                <a:latin typeface="BMitra"/>
                <a:cs typeface="B Zar" panose="00000400000000000000" pitchFamily="2" charset="-78"/>
              </a:rPr>
              <a:t>مثبت میدهند. بنابراین، میتوان ادّعا نمود که اگر آموزش و پرورش ایران، داراي دو وجه آموزشی و پرورشی است، بخش </a:t>
            </a:r>
            <a:r>
              <a:rPr lang="fa-IR" b="0" i="0" smtClean="0">
                <a:solidFill>
                  <a:srgbClr val="000000"/>
                </a:solidFill>
                <a:effectLst/>
                <a:latin typeface="BMitra"/>
                <a:cs typeface="B Zar" panose="00000400000000000000" pitchFamily="2" charset="-78"/>
              </a:rPr>
              <a:t>نخسـت آن</a:t>
            </a:r>
            <a:r>
              <a:rPr lang="fa-IR" b="0" i="0" smtClean="0">
                <a:solidFill>
                  <a:srgbClr val="000000"/>
                </a:solidFill>
                <a:effectLst/>
                <a:latin typeface="BMitra"/>
                <a:cs typeface="B Zar" panose="00000400000000000000" pitchFamily="2" charset="-78"/>
              </a:rPr>
              <a:t>، یعنی آموزش پولی و فردانی و وجه دوم آن یعنی پرورش صوري و ایدئولوژیک است</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096086" y="4360986"/>
            <a:ext cx="1983545" cy="77372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Mitra"/>
                <a:cs typeface="B Zar" panose="00000400000000000000" pitchFamily="2" charset="-78"/>
              </a:rPr>
              <a:t>انجام وظیفه و دستوري</a:t>
            </a:r>
            <a:endParaRPr lang="fa-IR" sz="2000">
              <a:solidFill>
                <a:srgbClr val="FF0000"/>
              </a:solidFill>
            </a:endParaRPr>
          </a:p>
        </p:txBody>
      </p:sp>
    </p:spTree>
    <p:extLst>
      <p:ext uri="{BB962C8B-B14F-4D97-AF65-F5344CB8AC3E}">
        <p14:creationId xmlns:p14="http://schemas.microsoft.com/office/powerpoint/2010/main" val="25995182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i="0" smtClean="0">
                <a:solidFill>
                  <a:srgbClr val="FF0000"/>
                </a:solidFill>
                <a:effectLst/>
                <a:latin typeface="BMitraBold"/>
                <a:cs typeface="B Zar" panose="00000400000000000000" pitchFamily="2" charset="-78"/>
              </a:rPr>
              <a:t>6- فضاي </a:t>
            </a:r>
            <a:r>
              <a:rPr lang="fa-IR" b="1" i="0" smtClean="0">
                <a:solidFill>
                  <a:srgbClr val="FF0000"/>
                </a:solidFill>
                <a:effectLst/>
                <a:latin typeface="BMitraBold"/>
                <a:cs typeface="B Zar" panose="00000400000000000000" pitchFamily="2" charset="-78"/>
              </a:rPr>
              <a:t>غیرمشارکتی مدرسه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نظام آموزشی ایران از حیث ایّام تعطیل، یکی از بالاترین نظامهاي آموزشی در جهان است. با احتساب همـۀ روزهـاي تعطیلـی </a:t>
            </a:r>
            <a:r>
              <a:rPr lang="fa-IR" b="0" i="0" smtClean="0">
                <a:solidFill>
                  <a:srgbClr val="000000"/>
                </a:solidFill>
                <a:effectLst/>
                <a:latin typeface="BMitra"/>
                <a:cs typeface="B Zar" panose="00000400000000000000" pitchFamily="2" charset="-78"/>
              </a:rPr>
              <a:t>مـیتـوان گفت </a:t>
            </a:r>
            <a:r>
              <a:rPr lang="fa-IR" b="0" i="0" smtClean="0">
                <a:solidFill>
                  <a:srgbClr val="000000"/>
                </a:solidFill>
                <a:effectLst/>
                <a:latin typeface="BMitra"/>
                <a:cs typeface="B Zar" panose="00000400000000000000" pitchFamily="2" charset="-78"/>
              </a:rPr>
              <a:t>دانشآموزان در هفت ماه فشرده باید دو ترم تحصیلی را بگذرانند. کلاسها معمولاً ساعت 8آغاز و ساعت </a:t>
            </a:r>
            <a:r>
              <a:rPr lang="fa-IR" b="0" i="0" smtClean="0">
                <a:solidFill>
                  <a:srgbClr val="000000"/>
                </a:solidFill>
                <a:effectLst/>
                <a:latin typeface="BMitra"/>
                <a:cs typeface="B Zar" panose="00000400000000000000" pitchFamily="2" charset="-78"/>
              </a:rPr>
              <a:t>12/5 به </a:t>
            </a:r>
            <a:r>
              <a:rPr lang="fa-IR" b="0" i="0" smtClean="0">
                <a:solidFill>
                  <a:srgbClr val="000000"/>
                </a:solidFill>
                <a:effectLst/>
                <a:latin typeface="BMitra"/>
                <a:cs typeface="B Zar" panose="00000400000000000000" pitchFamily="2" charset="-78"/>
              </a:rPr>
              <a:t>اتمام </a:t>
            </a:r>
            <a:r>
              <a:rPr lang="fa-IR" b="0" i="0" smtClean="0">
                <a:solidFill>
                  <a:srgbClr val="000000"/>
                </a:solidFill>
                <a:effectLst/>
                <a:latin typeface="BMitra"/>
                <a:cs typeface="B Zar" panose="00000400000000000000" pitchFamily="2" charset="-78"/>
              </a:rPr>
              <a:t>میرسـند، پس </a:t>
            </a:r>
            <a:r>
              <a:rPr lang="fa-IR" b="0" i="0" smtClean="0">
                <a:solidFill>
                  <a:srgbClr val="000000"/>
                </a:solidFill>
                <a:effectLst/>
                <a:latin typeface="BMitra"/>
                <a:cs typeface="B Zar" panose="00000400000000000000" pitchFamily="2" charset="-78"/>
              </a:rPr>
              <a:t>از این زمان همۀ دانشآموزان موظّف به خروج از مدرسه . بنابراینهستند ، ما در چهار ساعت، سه کلاس متفاوت را تجربـه </a:t>
            </a:r>
            <a:r>
              <a:rPr lang="fa-IR" b="0" i="0" smtClean="0">
                <a:solidFill>
                  <a:srgbClr val="000000"/>
                </a:solidFill>
                <a:effectLst/>
                <a:latin typeface="BMitra"/>
                <a:cs typeface="B Zar" panose="00000400000000000000" pitchFamily="2" charset="-78"/>
              </a:rPr>
              <a:t>خـواهیم کرد</a:t>
            </a:r>
            <a:r>
              <a:rPr lang="fa-IR" b="0" i="0" smtClean="0">
                <a:solidFill>
                  <a:srgbClr val="000000"/>
                </a:solidFill>
                <a:effectLst/>
                <a:latin typeface="BMitra"/>
                <a:cs typeface="B Zar" panose="00000400000000000000" pitchFamily="2" charset="-78"/>
              </a:rPr>
              <a:t>. متوسط هر کلاس حدود 75دقیقه و زمان زنگ تفریح، 15دقیقه است</a:t>
            </a:r>
            <a:r>
              <a:rPr lang="fa-IR" b="0" i="0" smtClean="0">
                <a:solidFill>
                  <a:srgbClr val="000000"/>
                </a:solidFill>
                <a:effectLst/>
                <a:latin typeface="BMitra"/>
                <a:cs typeface="B Zar" panose="00000400000000000000" pitchFamily="2" charset="-78"/>
              </a:rPr>
              <a:t>.</a:t>
            </a:r>
          </a:p>
          <a:p>
            <a:pPr marL="0" indent="0" algn="just">
              <a:buNone/>
            </a:pPr>
            <a:r>
              <a:rPr lang="fa-IR" b="0" i="0" smtClean="0">
                <a:solidFill>
                  <a:srgbClr val="000000"/>
                </a:solidFill>
                <a:effectLst/>
                <a:latin typeface="BMitra"/>
                <a:cs typeface="B Zar" panose="00000400000000000000" pitchFamily="2" charset="-78"/>
              </a:rPr>
              <a:t/>
            </a:r>
            <a:br>
              <a:rPr lang="fa-IR" b="0" i="0" smtClean="0">
                <a:solidFill>
                  <a:srgbClr val="000000"/>
                </a:solidFill>
                <a:effectLst/>
                <a:latin typeface="BMitra"/>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152185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000000"/>
                </a:solidFill>
                <a:latin typeface="BMitra"/>
                <a:cs typeface="B Zar" panose="00000400000000000000" pitchFamily="2" charset="-78"/>
              </a:rPr>
              <a:t>دانشآموز ملزم است که پیش از ورود معلّم خود را به مدرسه برساند. اگر معلّمها در طول این چهار ساعت، یک درس خاص </a:t>
            </a:r>
            <a:r>
              <a:rPr lang="fa-IR">
                <a:solidFill>
                  <a:srgbClr val="000000"/>
                </a:solidFill>
                <a:latin typeface="BMitra"/>
                <a:cs typeface="B Zar" panose="00000400000000000000" pitchFamily="2" charset="-78"/>
              </a:rPr>
              <a:t>را </a:t>
            </a:r>
            <a:r>
              <a:rPr lang="fa-IR" smtClean="0">
                <a:solidFill>
                  <a:srgbClr val="000000"/>
                </a:solidFill>
                <a:latin typeface="BMitra"/>
                <a:cs typeface="B Zar" panose="00000400000000000000" pitchFamily="2" charset="-78"/>
              </a:rPr>
              <a:t>ارائـه میکنند </a:t>
            </a:r>
            <a:r>
              <a:rPr lang="fa-IR">
                <a:solidFill>
                  <a:srgbClr val="000000"/>
                </a:solidFill>
                <a:latin typeface="BMitra"/>
                <a:cs typeface="B Zar" panose="00000400000000000000" pitchFamily="2" charset="-78"/>
              </a:rPr>
              <a:t>دانشآموزان در طول همین چهار ساعت باید با سه درس کاملاً متفاوت مانند جغرافیا، زبان عربی و ریاضی که هـیچ </a:t>
            </a:r>
            <a:r>
              <a:rPr lang="fa-IR">
                <a:solidFill>
                  <a:srgbClr val="000000"/>
                </a:solidFill>
                <a:latin typeface="BMitra"/>
                <a:cs typeface="B Zar" panose="00000400000000000000" pitchFamily="2" charset="-78"/>
              </a:rPr>
              <a:t>تناسـبی </a:t>
            </a:r>
            <a:r>
              <a:rPr lang="fa-IR" smtClean="0">
                <a:solidFill>
                  <a:srgbClr val="000000"/>
                </a:solidFill>
                <a:latin typeface="BMitra"/>
                <a:cs typeface="B Zar" panose="00000400000000000000" pitchFamily="2" charset="-78"/>
              </a:rPr>
              <a:t>بـا یکدیگر </a:t>
            </a:r>
            <a:r>
              <a:rPr lang="fa-IR">
                <a:solidFill>
                  <a:srgbClr val="000000"/>
                </a:solidFill>
                <a:latin typeface="BMitra"/>
                <a:cs typeface="B Zar" panose="00000400000000000000" pitchFamily="2" charset="-78"/>
              </a:rPr>
              <a:t>ندارند سر کنند. درسها، با توجه به زیق وقت به سرعت ارائه میشود و پس از زنگخوردن، دانشآموزان از پلهها و </a:t>
            </a:r>
            <a:r>
              <a:rPr lang="fa-IR">
                <a:solidFill>
                  <a:srgbClr val="000000"/>
                </a:solidFill>
                <a:latin typeface="BMitra"/>
                <a:cs typeface="B Zar" panose="00000400000000000000" pitchFamily="2" charset="-78"/>
              </a:rPr>
              <a:t>راهروهـا </a:t>
            </a:r>
            <a:r>
              <a:rPr lang="fa-IR" smtClean="0">
                <a:solidFill>
                  <a:srgbClr val="000000"/>
                </a:solidFill>
                <a:latin typeface="BMitra"/>
                <a:cs typeface="B Zar" panose="00000400000000000000" pitchFamily="2" charset="-78"/>
              </a:rPr>
              <a:t>بـه حیات </a:t>
            </a:r>
            <a:r>
              <a:rPr lang="fa-IR">
                <a:solidFill>
                  <a:srgbClr val="000000"/>
                </a:solidFill>
                <a:latin typeface="BMitra"/>
                <a:cs typeface="B Zar" panose="00000400000000000000" pitchFamily="2" charset="-78"/>
              </a:rPr>
              <a:t>مدرسه سرازیر میشوند تا زمان تفریح را از </a:t>
            </a:r>
            <a:r>
              <a:rPr lang="fa-IR">
                <a:solidFill>
                  <a:srgbClr val="000000"/>
                </a:solidFill>
                <a:latin typeface="BMitra"/>
                <a:cs typeface="B Zar" panose="00000400000000000000" pitchFamily="2" charset="-78"/>
              </a:rPr>
              <a:t>دست </a:t>
            </a:r>
            <a:r>
              <a:rPr lang="fa-IR" smtClean="0">
                <a:solidFill>
                  <a:srgbClr val="000000"/>
                </a:solidFill>
                <a:latin typeface="BMitra"/>
                <a:cs typeface="B Zar" panose="00000400000000000000" pitchFamily="2" charset="-78"/>
              </a:rPr>
              <a:t>ندهند. </a:t>
            </a:r>
            <a:r>
              <a:rPr lang="fa-IR" smtClean="0">
                <a:solidFill>
                  <a:srgbClr val="FF0000"/>
                </a:solidFill>
                <a:latin typeface="BMitra"/>
                <a:cs typeface="B Zar" panose="00000400000000000000" pitchFamily="2" charset="-78"/>
              </a:rPr>
              <a:t>زنگ </a:t>
            </a:r>
            <a:r>
              <a:rPr lang="fa-IR">
                <a:solidFill>
                  <a:srgbClr val="FF0000"/>
                </a:solidFill>
                <a:latin typeface="BMitra"/>
                <a:cs typeface="B Zar" panose="00000400000000000000" pitchFamily="2" charset="-78"/>
              </a:rPr>
              <a:t>تفریح، براي دانشآموزان مقطع متوسطه، زنگ دیالوگ است</a:t>
            </a:r>
            <a:r>
              <a:rPr lang="fa-IR">
                <a:solidFill>
                  <a:srgbClr val="000000"/>
                </a:solidFill>
                <a:latin typeface="BMitra"/>
                <a:cs typeface="B Zar" panose="00000400000000000000" pitchFamily="2" charset="-78"/>
              </a:rPr>
              <a:t>. </a:t>
            </a:r>
            <a:endParaRPr lang="fa-IR" smtClean="0">
              <a:solidFill>
                <a:srgbClr val="000000"/>
              </a:solidFill>
              <a:latin typeface="BMitra"/>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11586645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زنگی که به سوي تماشـاي تصـاویر و برنامـههـاي اینسـتاگرام و دیدن سلبریتی در حال چرخش است و این اندك مجال مشارکت و دیالوگ نیز در استثمار رسانهها قرار میگیرد. با این همه، حتـی عمـل دیدن نیز جمعی است، در مدارس خصوصاً مدارس دخترانه کمتر دانشآموزي را میتـوان تنهـا مشـاهده کـرد و اغلـب دانـشآمـوزان در گروههاي چند نفري در حال صحبت و شوخیکردن، هستند. زمان امّا همواره به یک صورت نمیگذرد، این امر براي دانـشآمـوزان البتّـه داراي یک روند مشترکاً مشخص است</a:t>
            </a:r>
            <a:endParaRPr lang="fa-IR">
              <a:cs typeface="B Zar" panose="00000400000000000000" pitchFamily="2" charset="-78"/>
            </a:endParaRPr>
          </a:p>
        </p:txBody>
      </p:sp>
      <p:sp>
        <p:nvSpPr>
          <p:cNvPr id="4" name="Flowchart: Process 3"/>
          <p:cNvSpPr/>
          <p:nvPr/>
        </p:nvSpPr>
        <p:spPr>
          <a:xfrm>
            <a:off x="4217963" y="4586067"/>
            <a:ext cx="3756073" cy="12238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Mitra"/>
                <a:cs typeface="B Zar" panose="00000400000000000000" pitchFamily="2" charset="-78"/>
              </a:rPr>
              <a:t>تماشـاي تصـاویر و برنامـههـاي اینسـتاگرام و دیدن سلبریتی</a:t>
            </a:r>
            <a:endParaRPr lang="fa-IR" sz="2000">
              <a:solidFill>
                <a:srgbClr val="FF0000"/>
              </a:solidFill>
            </a:endParaRPr>
          </a:p>
        </p:txBody>
      </p:sp>
    </p:spTree>
    <p:extLst>
      <p:ext uri="{BB962C8B-B14F-4D97-AF65-F5344CB8AC3E}">
        <p14:creationId xmlns:p14="http://schemas.microsoft.com/office/powerpoint/2010/main" val="50092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3460652" y="3179298"/>
            <a:ext cx="5430130" cy="20398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000" b="1">
                <a:solidFill>
                  <a:srgbClr val="FF0000"/>
                </a:solidFill>
                <a:latin typeface="BMitra"/>
                <a:cs typeface="B Zar" panose="00000400000000000000" pitchFamily="2" charset="-78"/>
              </a:rPr>
              <a:t>وقتی سر کلاسیم، هرچه بیشتر میگذره همه بیشتر خسته میشن. البتّه به کلاسشـم بسـتگی </a:t>
            </a:r>
            <a:r>
              <a:rPr lang="fa-IR" sz="2000" b="1">
                <a:solidFill>
                  <a:srgbClr val="FF0000"/>
                </a:solidFill>
                <a:latin typeface="BMitra"/>
                <a:cs typeface="B Zar" panose="00000400000000000000" pitchFamily="2" charset="-78"/>
              </a:rPr>
              <a:t>داره </a:t>
            </a:r>
            <a:r>
              <a:rPr lang="fa-IR" sz="2000" b="1" smtClean="0">
                <a:solidFill>
                  <a:srgbClr val="FF0000"/>
                </a:solidFill>
                <a:latin typeface="BMitra"/>
                <a:cs typeface="B Zar" panose="00000400000000000000" pitchFamily="2" charset="-78"/>
              </a:rPr>
              <a:t>ولـی وقتی </a:t>
            </a:r>
            <a:r>
              <a:rPr lang="fa-IR" sz="2000" b="1">
                <a:solidFill>
                  <a:srgbClr val="FF0000"/>
                </a:solidFill>
                <a:latin typeface="BMitra"/>
                <a:cs typeface="B Zar" panose="00000400000000000000" pitchFamily="2" charset="-78"/>
              </a:rPr>
              <a:t>زنگ آخر میرسه دیگه آدم جون نداره، همه هی میخوان زودتر زنـگ بخـوره </a:t>
            </a:r>
            <a:r>
              <a:rPr lang="fa-IR" sz="2000" b="1">
                <a:solidFill>
                  <a:srgbClr val="FF0000"/>
                </a:solidFill>
                <a:latin typeface="BMitra"/>
                <a:cs typeface="B Zar" panose="00000400000000000000" pitchFamily="2" charset="-78"/>
              </a:rPr>
              <a:t>بـرن </a:t>
            </a:r>
            <a:r>
              <a:rPr lang="fa-IR" sz="2000" b="1" smtClean="0">
                <a:solidFill>
                  <a:srgbClr val="FF0000"/>
                </a:solidFill>
                <a:latin typeface="BMitra"/>
                <a:cs typeface="B Zar" panose="00000400000000000000" pitchFamily="2" charset="-78"/>
              </a:rPr>
              <a:t>خونـههاشـون (1396/10/6)</a:t>
            </a:r>
            <a:endParaRPr lang="fa-IR" sz="2000" b="1">
              <a:solidFill>
                <a:srgbClr val="FF0000"/>
              </a:solidFill>
            </a:endParaRPr>
          </a:p>
        </p:txBody>
      </p:sp>
    </p:spTree>
    <p:extLst>
      <p:ext uri="{BB962C8B-B14F-4D97-AF65-F5344CB8AC3E}">
        <p14:creationId xmlns:p14="http://schemas.microsoft.com/office/powerpoint/2010/main" val="94040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اسناد بالادستی، امر مشـارکت اجتمـاعی را بـهعنوان یـک اصل پرورشی و یکی از ابعاد اصلی توسعه انسانی مد نظر قرار دادهاند. در قانون اساسی، سیاستهاي کلی مقام معظم رهبـري برنامـههاي توسعه اقتصادي، اجتماعی و فرهنگی جمهوري اسلامی ایران بهطور مستقیم و غیرمستقیم بر مشارکتپذیري و فراتر از آن مشارکتجویی و فراهمکردن زمینه براي آن تأکید شده است. براي نمونه، در بند ج» « ماده  52قانون برنامه چهارم توسعه به بهرهگیري از مشارکتهاي مردمی و جامعه محلی براي توسعه اقتصادي، اجتماعی، فرهنگی کشور تأکید و توجه ویژه شده است.</a:t>
            </a:r>
          </a:p>
          <a:p>
            <a:pPr algn="just"/>
            <a:endParaRPr lang="fa-IR">
              <a:cs typeface="B Zar" panose="00000400000000000000" pitchFamily="2" charset="-78"/>
            </a:endParaRPr>
          </a:p>
        </p:txBody>
      </p:sp>
      <p:sp>
        <p:nvSpPr>
          <p:cNvPr id="4" name="Flowchart: Process 3"/>
          <p:cNvSpPr/>
          <p:nvPr/>
        </p:nvSpPr>
        <p:spPr>
          <a:xfrm>
            <a:off x="838200" y="4760758"/>
            <a:ext cx="2101755" cy="8188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اسناد بالادستی</a:t>
            </a:r>
            <a:endParaRPr lang="fa-IR" sz="2000">
              <a:solidFill>
                <a:srgbClr val="FF0000"/>
              </a:solidFill>
            </a:endParaRPr>
          </a:p>
        </p:txBody>
      </p:sp>
    </p:spTree>
    <p:extLst>
      <p:ext uri="{BB962C8B-B14F-4D97-AF65-F5344CB8AC3E}">
        <p14:creationId xmlns:p14="http://schemas.microsoft.com/office/powerpoint/2010/main" val="5821374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دانشآموزان اغلب با احساس ملال و پسزنی به زمانی که در مدرسه طی میکنند برخورد میکنند. چیـزي بـه اسـم لـذّتبـردن </a:t>
            </a:r>
            <a:r>
              <a:rPr lang="fa-IR" b="0" i="0" smtClean="0">
                <a:solidFill>
                  <a:srgbClr val="000000"/>
                </a:solidFill>
                <a:effectLst/>
                <a:latin typeface="BMitra"/>
                <a:cs typeface="B Zar" panose="00000400000000000000" pitchFamily="2" charset="-78"/>
              </a:rPr>
              <a:t>در مدرسه </a:t>
            </a:r>
            <a:r>
              <a:rPr lang="fa-IR" b="0" i="0" smtClean="0">
                <a:solidFill>
                  <a:srgbClr val="000000"/>
                </a:solidFill>
                <a:effectLst/>
                <a:latin typeface="BMitra"/>
                <a:cs typeface="B Zar" panose="00000400000000000000" pitchFamily="2" charset="-78"/>
              </a:rPr>
              <a:t>حس نمیشود. این مسأله به خصوص با نزدیکشدن به کنکور، پررنگ میشود. با نزدیکشدن به کنکور زمانهایی که در </a:t>
            </a:r>
            <a:r>
              <a:rPr lang="fa-IR" b="0" i="0" smtClean="0">
                <a:solidFill>
                  <a:srgbClr val="000000"/>
                </a:solidFill>
                <a:effectLst/>
                <a:latin typeface="BMitra"/>
                <a:cs typeface="B Zar" panose="00000400000000000000" pitchFamily="2" charset="-78"/>
              </a:rPr>
              <a:t>کلاس، صرف </a:t>
            </a:r>
            <a:r>
              <a:rPr lang="fa-IR" b="0" i="0" smtClean="0">
                <a:solidFill>
                  <a:srgbClr val="000000"/>
                </a:solidFill>
                <a:effectLst/>
                <a:latin typeface="BMitra"/>
                <a:cs typeface="B Zar" panose="00000400000000000000" pitchFamily="2" charset="-78"/>
              </a:rPr>
              <a:t>شوخی، بزلهگویی، کنفرانس یا همدلی میشده، به مرور جاي خود را به اضطرابِ آینده میدهد. بنابراین، فشردگی زمان و </a:t>
            </a:r>
            <a:r>
              <a:rPr lang="fa-IR" b="0" i="0" smtClean="0">
                <a:solidFill>
                  <a:srgbClr val="000000"/>
                </a:solidFill>
                <a:effectLst/>
                <a:latin typeface="BMitra"/>
                <a:cs typeface="B Zar" panose="00000400000000000000" pitchFamily="2" charset="-78"/>
              </a:rPr>
              <a:t>برجسـته شدن </a:t>
            </a:r>
            <a:r>
              <a:rPr lang="fa-IR" b="0" i="0" smtClean="0">
                <a:solidFill>
                  <a:srgbClr val="000000"/>
                </a:solidFill>
                <a:effectLst/>
                <a:latin typeface="BMitra"/>
                <a:cs typeface="B Zar" panose="00000400000000000000" pitchFamily="2" charset="-78"/>
              </a:rPr>
              <a:t>آینده، تلاش و عمل فردي را تشدید میکند</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336431" y="4614203"/>
            <a:ext cx="2518117"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فشردگی زمان و برجسـته شدن آینده</a:t>
            </a:r>
            <a:endParaRPr lang="fa-IR" sz="2000" b="1">
              <a:solidFill>
                <a:srgbClr val="FF0000"/>
              </a:solidFill>
            </a:endParaRPr>
          </a:p>
        </p:txBody>
      </p:sp>
    </p:spTree>
    <p:extLst>
      <p:ext uri="{BB962C8B-B14F-4D97-AF65-F5344CB8AC3E}">
        <p14:creationId xmlns:p14="http://schemas.microsoft.com/office/powerpoint/2010/main" val="10834533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امّا </a:t>
            </a:r>
            <a:r>
              <a:rPr lang="fa-IR" b="0" i="0" smtClean="0">
                <a:solidFill>
                  <a:srgbClr val="000000"/>
                </a:solidFill>
                <a:effectLst/>
                <a:latin typeface="BMitra"/>
                <a:cs typeface="B Zar" panose="00000400000000000000" pitchFamily="2" charset="-78"/>
              </a:rPr>
              <a:t>مساله </a:t>
            </a:r>
            <a:r>
              <a:rPr lang="fa-IR" b="0" i="0" smtClean="0">
                <a:solidFill>
                  <a:srgbClr val="000000"/>
                </a:solidFill>
                <a:effectLst/>
                <a:latin typeface="BMitra"/>
                <a:cs typeface="B Zar" panose="00000400000000000000" pitchFamily="2" charset="-78"/>
              </a:rPr>
              <a:t>برجسته در فقدان مشارکت در مدرسه، مکان است، مدارس فضاهاي نیمهمستقلی از بیرون هستند که بـا دیوارهـاي بلنـد </a:t>
            </a:r>
            <a:r>
              <a:rPr lang="fa-IR" b="0" i="0" smtClean="0">
                <a:solidFill>
                  <a:srgbClr val="000000"/>
                </a:solidFill>
                <a:effectLst/>
                <a:latin typeface="BMitra"/>
                <a:cs typeface="B Zar" panose="00000400000000000000" pitchFamily="2" charset="-78"/>
              </a:rPr>
              <a:t>و تابلویی </a:t>
            </a:r>
            <a:r>
              <a:rPr lang="fa-IR" b="0" i="0" smtClean="0">
                <a:solidFill>
                  <a:srgbClr val="000000"/>
                </a:solidFill>
                <a:effectLst/>
                <a:latin typeface="BMitra"/>
                <a:cs typeface="B Zar" panose="00000400000000000000" pitchFamily="2" charset="-78"/>
              </a:rPr>
              <a:t>که نام مدرسه بر آن حک شده، از مجاور خود متمایز شده است. مدارس ایرانی، به سـبک منـازل قـدیم اکثـراً بـا دري در </a:t>
            </a:r>
            <a:r>
              <a:rPr lang="fa-IR" b="0" i="0" smtClean="0">
                <a:solidFill>
                  <a:srgbClr val="000000"/>
                </a:solidFill>
                <a:effectLst/>
                <a:latin typeface="BMitra"/>
                <a:cs typeface="B Zar" panose="00000400000000000000" pitchFamily="2" charset="-78"/>
              </a:rPr>
              <a:t>حیـاط طراحی </a:t>
            </a:r>
            <a:r>
              <a:rPr lang="fa-IR" b="0" i="0" smtClean="0">
                <a:solidFill>
                  <a:srgbClr val="000000"/>
                </a:solidFill>
                <a:effectLst/>
                <a:latin typeface="BMitra"/>
                <a:cs typeface="B Zar" panose="00000400000000000000" pitchFamily="2" charset="-78"/>
              </a:rPr>
              <a:t>شدهاند که بیرون را از اندرونی متمایز میکند. حیاط، مجال حضور مستقیم دانشآموزان در کلاسهـا را سـلب کـرده و آنهـا را </a:t>
            </a:r>
            <a:r>
              <a:rPr lang="fa-IR" b="0" i="0" smtClean="0">
                <a:solidFill>
                  <a:srgbClr val="000000"/>
                </a:solidFill>
                <a:effectLst/>
                <a:latin typeface="BMitra"/>
                <a:cs typeface="B Zar" panose="00000400000000000000" pitchFamily="2" charset="-78"/>
              </a:rPr>
              <a:t>در آغاز </a:t>
            </a:r>
            <a:r>
              <a:rPr lang="fa-IR" b="0" i="0" smtClean="0">
                <a:solidFill>
                  <a:srgbClr val="000000"/>
                </a:solidFill>
                <a:effectLst/>
                <a:latin typeface="BMitra"/>
                <a:cs typeface="B Zar" panose="00000400000000000000" pitchFamily="2" charset="-78"/>
              </a:rPr>
              <a:t>با صفهایی پادگانی و سان صبحگاه رو به رو میکند. صفها بر اساس ترتیب قد و زمان رسیدن در مدرسه تشکیل میشوند. </a:t>
            </a:r>
            <a:r>
              <a:rPr lang="fa-IR" b="0" i="0" smtClean="0">
                <a:solidFill>
                  <a:srgbClr val="FF0000"/>
                </a:solidFill>
                <a:effectLst/>
                <a:latin typeface="BMitra"/>
                <a:cs typeface="B Zar" panose="00000400000000000000" pitchFamily="2" charset="-78"/>
              </a:rPr>
              <a:t>کسـی براي </a:t>
            </a:r>
            <a:r>
              <a:rPr lang="fa-IR" b="0" i="0" smtClean="0">
                <a:solidFill>
                  <a:srgbClr val="FF0000"/>
                </a:solidFill>
                <a:effectLst/>
                <a:latin typeface="BMitra"/>
                <a:cs typeface="B Zar" panose="00000400000000000000" pitchFamily="2" charset="-78"/>
              </a:rPr>
              <a:t>در صف قرار گرفتن، </a:t>
            </a:r>
            <a:r>
              <a:rPr lang="fa-IR" b="0" i="0" smtClean="0">
                <a:solidFill>
                  <a:srgbClr val="FF0000"/>
                </a:solidFill>
                <a:effectLst/>
                <a:latin typeface="BMitra"/>
                <a:cs typeface="B Zar" panose="00000400000000000000" pitchFamily="2" charset="-78"/>
              </a:rPr>
              <a:t>عجله اي </a:t>
            </a:r>
            <a:r>
              <a:rPr lang="fa-IR" b="0" i="0" smtClean="0">
                <a:solidFill>
                  <a:srgbClr val="FF0000"/>
                </a:solidFill>
                <a:effectLst/>
                <a:latin typeface="BMitra"/>
                <a:cs typeface="B Zar" panose="00000400000000000000" pitchFamily="2" charset="-78"/>
              </a:rPr>
              <a:t>ندارد</a:t>
            </a:r>
            <a:r>
              <a:rPr lang="fa-IR" b="0" i="0" smtClean="0">
                <a:solidFill>
                  <a:srgbClr val="000000"/>
                </a:solidFill>
                <a:effectLst/>
                <a:latin typeface="BMitra"/>
                <a:cs typeface="B Zar" panose="00000400000000000000" pitchFamily="2" charset="-78"/>
              </a:rPr>
              <a:t>. </a:t>
            </a:r>
            <a:endParaRPr lang="fa-IR" b="0" i="0" smtClean="0">
              <a:solidFill>
                <a:srgbClr val="000000"/>
              </a:solidFill>
              <a:effectLst/>
              <a:latin typeface="BMitra"/>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5182770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000000"/>
                </a:solidFill>
                <a:latin typeface="BMitra"/>
                <a:cs typeface="B Zar" panose="00000400000000000000" pitchFamily="2" charset="-78"/>
              </a:rPr>
              <a:t>صفبستن زمانی معنادار است که شخص براي امر ضروري یا چیزي که دسترسی بدان به </a:t>
            </a:r>
            <a:r>
              <a:rPr lang="fa-IR" smtClean="0">
                <a:solidFill>
                  <a:srgbClr val="000000"/>
                </a:solidFill>
                <a:latin typeface="BMitra"/>
                <a:cs typeface="B Zar" panose="00000400000000000000" pitchFamily="2" charset="-78"/>
              </a:rPr>
              <a:t>زمان بستگی </a:t>
            </a:r>
            <a:r>
              <a:rPr lang="fa-IR">
                <a:solidFill>
                  <a:srgbClr val="000000"/>
                </a:solidFill>
                <a:latin typeface="BMitra"/>
                <a:cs typeface="B Zar" panose="00000400000000000000" pitchFamily="2" charset="-78"/>
              </a:rPr>
              <a:t>دارد مرتبط باشد، در غیر این صورت، باید شوقی براي شنیدن یا دیدن در کار باشد. امّا جنس این صف، بـه معنـاي دسـتیابی </a:t>
            </a:r>
            <a:r>
              <a:rPr lang="fa-IR" smtClean="0">
                <a:solidFill>
                  <a:srgbClr val="000000"/>
                </a:solidFill>
                <a:latin typeface="BMitra"/>
                <a:cs typeface="B Zar" panose="00000400000000000000" pitchFamily="2" charset="-78"/>
              </a:rPr>
              <a:t>بـه چیزي </a:t>
            </a:r>
            <a:r>
              <a:rPr lang="fa-IR">
                <a:solidFill>
                  <a:srgbClr val="000000"/>
                </a:solidFill>
                <a:latin typeface="BMitra"/>
                <a:cs typeface="B Zar" panose="00000400000000000000" pitchFamily="2" charset="-78"/>
              </a:rPr>
              <a:t>نیست، مناسکی است که در آن دانشآموز در برابر هیمنۀ بناي مدرسه، مدیر و مجري برنامه قرار میگیرد. از این جهت، میتوان </a:t>
            </a:r>
            <a:r>
              <a:rPr lang="fa-IR" smtClean="0">
                <a:solidFill>
                  <a:srgbClr val="000000"/>
                </a:solidFill>
                <a:latin typeface="BMitra"/>
                <a:cs typeface="B Zar" panose="00000400000000000000" pitchFamily="2" charset="-78"/>
              </a:rPr>
              <a:t>از منظر </a:t>
            </a:r>
            <a:r>
              <a:rPr lang="fa-IR">
                <a:solidFill>
                  <a:srgbClr val="000000"/>
                </a:solidFill>
                <a:latin typeface="BMitra"/>
                <a:cs typeface="B Zar" panose="00000400000000000000" pitchFamily="2" charset="-78"/>
              </a:rPr>
              <a:t>رودررویی با قدرت به این مناسک نگریست. </a:t>
            </a:r>
            <a:endParaRPr lang="fa-IR" sz="4000">
              <a:cs typeface="B Zar" panose="00000400000000000000" pitchFamily="2" charset="-78"/>
            </a:endParaRPr>
          </a:p>
        </p:txBody>
      </p:sp>
    </p:spTree>
    <p:extLst>
      <p:ext uri="{BB962C8B-B14F-4D97-AF65-F5344CB8AC3E}">
        <p14:creationId xmlns:p14="http://schemas.microsoft.com/office/powerpoint/2010/main" val="13182357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srgbClr val="000000"/>
                </a:solidFill>
                <a:latin typeface="BMitra"/>
                <a:cs typeface="B Zar" panose="00000400000000000000" pitchFamily="2" charset="-78"/>
              </a:rPr>
              <a:t>صفها بر اساس آنچه که از پیش تعیین شده مانند کـلاس و مقطـع تحصـیلی شـکل میگیرد و ناظم یا مدیر گاهی با قدمزدن در بین صفوف دانشآموزان را چک میکند. دانشآموزان علّت این مسأله را بررسی سـر و تیـپ خود میدانند، </a:t>
            </a:r>
            <a:r>
              <a:rPr lang="fa-IR">
                <a:solidFill>
                  <a:srgbClr val="FF0000"/>
                </a:solidFill>
                <a:latin typeface="BMitra"/>
                <a:cs typeface="B Zar" panose="00000400000000000000" pitchFamily="2" charset="-78"/>
              </a:rPr>
              <a:t>امّا مسأله بسیار مهم، دیدن </a:t>
            </a:r>
            <a:r>
              <a:rPr lang="fa-IR">
                <a:solidFill>
                  <a:srgbClr val="FF0000"/>
                </a:solidFill>
                <a:latin typeface="BMitra"/>
                <a:cs typeface="B Zar" panose="00000400000000000000" pitchFamily="2" charset="-78"/>
              </a:rPr>
              <a:t>و </a:t>
            </a:r>
            <a:r>
              <a:rPr lang="fa-IR" smtClean="0">
                <a:solidFill>
                  <a:srgbClr val="FF0000"/>
                </a:solidFill>
                <a:latin typeface="BMitra"/>
                <a:cs typeface="B Zar" panose="00000400000000000000" pitchFamily="2" charset="-78"/>
              </a:rPr>
              <a:t>دیده شدن </a:t>
            </a:r>
            <a:r>
              <a:rPr lang="fa-IR">
                <a:solidFill>
                  <a:srgbClr val="FF0000"/>
                </a:solidFill>
                <a:latin typeface="BMitra"/>
                <a:cs typeface="B Zar" panose="00000400000000000000" pitchFamily="2" charset="-78"/>
              </a:rPr>
              <a:t>و حضور است</a:t>
            </a:r>
            <a:r>
              <a:rPr lang="fa-IR">
                <a:solidFill>
                  <a:srgbClr val="000000"/>
                </a:solidFill>
                <a:latin typeface="BMitra"/>
                <a:cs typeface="B Zar" panose="00000400000000000000" pitchFamily="2" charset="-78"/>
              </a:rPr>
              <a:t>. متصدیان، در حالی که تنها و صورتها، اجبـاراً رو بـه سـوي بنـا و محل برگزاري مراسم است، خلاف جهت حرکت کرده تا اگر لازم شد دست به تحقیر غیرعاديها زنند</a:t>
            </a:r>
            <a:endParaRPr lang="fa-IR" sz="4000">
              <a:solidFill>
                <a:prstClr val="black"/>
              </a:solidFill>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11887535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مراسم، با تلاوت آیات قران آغاز میشود. پس از این، مدیر یا ناظم، بنا بر گفته دانشآموزان در مواقعی به سخنرانی دربارة </a:t>
            </a:r>
            <a:r>
              <a:rPr lang="fa-IR" b="0" i="0" smtClean="0">
                <a:solidFill>
                  <a:srgbClr val="000000"/>
                </a:solidFill>
                <a:effectLst/>
                <a:latin typeface="BMitra"/>
                <a:cs typeface="B Zar" panose="00000400000000000000" pitchFamily="2" charset="-78"/>
              </a:rPr>
              <a:t>برنامههاي مدرسه </a:t>
            </a:r>
            <a:r>
              <a:rPr lang="fa-IR" b="0" i="0" smtClean="0">
                <a:solidFill>
                  <a:srgbClr val="000000"/>
                </a:solidFill>
                <a:effectLst/>
                <a:latin typeface="BMitra"/>
                <a:cs typeface="B Zar" panose="00000400000000000000" pitchFamily="2" charset="-78"/>
              </a:rPr>
              <a:t>و بعضاً رویدادهاي سیاسی/دینی میپردازند و در صورت لزوم هنگام ورود به درون کلاسها، ناخن و گوشیهاي موبایل را البتّه </a:t>
            </a:r>
            <a:r>
              <a:rPr lang="fa-IR" b="0" i="0" smtClean="0">
                <a:solidFill>
                  <a:srgbClr val="000000"/>
                </a:solidFill>
                <a:effectLst/>
                <a:latin typeface="BMitra"/>
                <a:cs typeface="B Zar" panose="00000400000000000000" pitchFamily="2" charset="-78"/>
              </a:rPr>
              <a:t>در صورت </a:t>
            </a:r>
            <a:r>
              <a:rPr lang="fa-IR" b="0" i="0" smtClean="0">
                <a:solidFill>
                  <a:srgbClr val="000000"/>
                </a:solidFill>
                <a:effectLst/>
                <a:latin typeface="BMitra"/>
                <a:cs typeface="B Zar" panose="00000400000000000000" pitchFamily="2" charset="-78"/>
              </a:rPr>
              <a:t>یافتن چک میکنند. تا اینجا چیزي که در مشارکت هویداست، تکرار شعائر و دعاهایی است که در بلندگو به گوش </a:t>
            </a:r>
            <a:r>
              <a:rPr lang="fa-IR" b="0" i="0" smtClean="0">
                <a:solidFill>
                  <a:srgbClr val="000000"/>
                </a:solidFill>
                <a:effectLst/>
                <a:latin typeface="BMitra"/>
                <a:cs typeface="B Zar" panose="00000400000000000000" pitchFamily="2" charset="-78"/>
              </a:rPr>
              <a:t>دانـشآمـوزان میرسد</a:t>
            </a:r>
            <a:r>
              <a:rPr lang="fa-IR" b="0" i="0" smtClean="0">
                <a:solidFill>
                  <a:srgbClr val="000000"/>
                </a:solidFill>
                <a:effectLst/>
                <a:latin typeface="BMitra"/>
                <a:cs typeface="B Zar" panose="00000400000000000000" pitchFamily="2" charset="-78"/>
              </a:rPr>
              <a:t>، تکرار حتی اگر به صورت جمعی باشد، مشارکت قلمداد نمیگردد. صفها در آغاز به آرامی و نوبت به کلاسها راهی </a:t>
            </a:r>
            <a:r>
              <a:rPr lang="fa-IR" b="0" i="0" smtClean="0">
                <a:solidFill>
                  <a:srgbClr val="000000"/>
                </a:solidFill>
                <a:effectLst/>
                <a:latin typeface="BMitra"/>
                <a:cs typeface="B Zar" panose="00000400000000000000" pitchFamily="2" charset="-78"/>
              </a:rPr>
              <a:t>مـیشـوند؛ امّا </a:t>
            </a:r>
            <a:r>
              <a:rPr lang="fa-IR" b="0" i="0" smtClean="0">
                <a:solidFill>
                  <a:srgbClr val="000000"/>
                </a:solidFill>
                <a:effectLst/>
                <a:latin typeface="BMitra"/>
                <a:cs typeface="B Zar" panose="00000400000000000000" pitchFamily="2" charset="-78"/>
              </a:rPr>
              <a:t>تقریباً پس از ورود نیمی از بچهها، تهصف ماندهها به کلاسها سرازیر میشوند</a:t>
            </a:r>
            <a:r>
              <a:rPr lang="fa-IR" b="0" i="0" smtClean="0">
                <a:solidFill>
                  <a:srgbClr val="000000"/>
                </a:solidFill>
                <a:effectLst/>
                <a:latin typeface="BMitra"/>
                <a:cs typeface="B Zar" panose="00000400000000000000" pitchFamily="2" charset="-78"/>
              </a:rPr>
              <a:t>.</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281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 از حالا تا یکی دو دقیقه بعد که معلّمها سر کلاسهـا حاضر شوند مجالی براي گفتگو است. دانشآموزان کیفها را بروي نیمکتها و جاي مقرر میگذارند و در کلاس راه میروند یا روي میـز مینشینند امّ ، ا زمانی که معلّم در راهرو پیدا میشود همه به سرعت سر جاي خود مینشینند و فریادهـا و خنـدههـا بـه همهمـه و سـپس سکوت تبدیل میشود. با صداي برپاي نمایندة کلاس، همه بلند میشوند، و سپس معلّم سلام میکند و بیآنکه نماینده برجا گفتـه باشـد همه مینشینند. </a:t>
            </a:r>
            <a:r>
              <a:rPr lang="fa-IR">
                <a:solidFill>
                  <a:srgbClr val="FF0000"/>
                </a:solidFill>
                <a:latin typeface="BMitra"/>
                <a:cs typeface="B Zar" panose="00000400000000000000" pitchFamily="2" charset="-78"/>
              </a:rPr>
              <a:t>این مناسک البتّه در مدارس کنکوري و غیرانتقاعی به هیچ وجه دیده نمیشود</a:t>
            </a:r>
            <a:r>
              <a:rPr lang="fa-IR">
                <a:solidFill>
                  <a:srgbClr val="FF0000"/>
                </a:solidFill>
                <a:cs typeface="B Zar" panose="00000400000000000000" pitchFamily="2" charset="-78"/>
              </a:rPr>
              <a:t> </a:t>
            </a:r>
          </a:p>
        </p:txBody>
      </p:sp>
    </p:spTree>
    <p:extLst>
      <p:ext uri="{BB962C8B-B14F-4D97-AF65-F5344CB8AC3E}">
        <p14:creationId xmlns:p14="http://schemas.microsoft.com/office/powerpoint/2010/main" val="40337568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فضاي کلاسها، چیزي مانند صف مدرسه است با این تفاوت که اینجا مکان دانشآموز کاملاً مشخص و مقـرر اسـت و او </a:t>
            </a:r>
            <a:r>
              <a:rPr lang="fa-IR" b="0" i="0" smtClean="0">
                <a:solidFill>
                  <a:srgbClr val="000000"/>
                </a:solidFill>
                <a:effectLst/>
                <a:latin typeface="BMitra"/>
                <a:cs typeface="B Zar" panose="00000400000000000000" pitchFamily="2" charset="-78"/>
              </a:rPr>
              <a:t>مـیتوانـد بشیند</a:t>
            </a:r>
            <a:r>
              <a:rPr lang="fa-IR" b="0" i="0" smtClean="0">
                <a:solidFill>
                  <a:srgbClr val="000000"/>
                </a:solidFill>
                <a:effectLst/>
                <a:latin typeface="BMitra"/>
                <a:cs typeface="B Zar" panose="00000400000000000000" pitchFamily="2" charset="-78"/>
              </a:rPr>
              <a:t>، سؤال بپرسد، و گاهی پاسخ دهد و نظرش را به همکلاسیها و معلّم منتقل کند. میزها در دو الی سه ردیف، به صورت دو نفـره </a:t>
            </a:r>
            <a:r>
              <a:rPr lang="fa-IR" b="0" i="0" smtClean="0">
                <a:solidFill>
                  <a:srgbClr val="000000"/>
                </a:solidFill>
                <a:effectLst/>
                <a:latin typeface="BMitra"/>
                <a:cs typeface="B Zar" panose="00000400000000000000" pitchFamily="2" charset="-78"/>
              </a:rPr>
              <a:t>یـا سه </a:t>
            </a:r>
            <a:r>
              <a:rPr lang="fa-IR" b="0" i="0" smtClean="0">
                <a:solidFill>
                  <a:srgbClr val="000000"/>
                </a:solidFill>
                <a:effectLst/>
                <a:latin typeface="BMitra"/>
                <a:cs typeface="B Zar" panose="00000400000000000000" pitchFamily="2" charset="-78"/>
              </a:rPr>
              <a:t>نفره، پشت به هم و رو به تختهسیاه کلاساند. از این جهت، و از حیث کالبدي دانشآموز صرفاً با نفر بغلدستی خود می </a:t>
            </a:r>
            <a:r>
              <a:rPr lang="fa-IR" b="0" i="0" smtClean="0">
                <a:solidFill>
                  <a:srgbClr val="000000"/>
                </a:solidFill>
                <a:effectLst/>
                <a:latin typeface="BMitra"/>
                <a:cs typeface="B Zar" panose="00000400000000000000" pitchFamily="2" charset="-78"/>
              </a:rPr>
              <a:t>تواند مراوده رودررو </a:t>
            </a:r>
            <a:r>
              <a:rPr lang="fa-IR" b="0" i="0" smtClean="0">
                <a:solidFill>
                  <a:srgbClr val="000000"/>
                </a:solidFill>
                <a:effectLst/>
                <a:latin typeface="BMitra"/>
                <a:cs typeface="B Zar" panose="00000400000000000000" pitchFamily="2" charset="-78"/>
              </a:rPr>
              <a:t>داشته باشد و هر نوع ارتباطی تنها به یک نفر غیر از معلّم ختم </a:t>
            </a:r>
            <a:r>
              <a:rPr lang="fa-IR" b="0" i="0" smtClean="0">
                <a:solidFill>
                  <a:srgbClr val="000000"/>
                </a:solidFill>
                <a:effectLst/>
                <a:latin typeface="BMitra"/>
                <a:cs typeface="B Zar" panose="00000400000000000000" pitchFamily="2" charset="-78"/>
              </a:rPr>
              <a:t>خواهد شد</a:t>
            </a:r>
            <a:r>
              <a:rPr lang="fa-IR" b="0" i="0" smtClean="0">
                <a:solidFill>
                  <a:srgbClr val="000000"/>
                </a:solidFill>
                <a:effectLst/>
                <a:latin typeface="BMitra"/>
                <a:cs typeface="B Zar" panose="00000400000000000000" pitchFamily="2" charset="-78"/>
              </a:rPr>
              <a:t>. این چینش، اساساً ضدمشارکتی، منجمد و </a:t>
            </a:r>
            <a:r>
              <a:rPr lang="fa-IR" b="0" i="0" smtClean="0">
                <a:solidFill>
                  <a:srgbClr val="000000"/>
                </a:solidFill>
                <a:effectLst/>
                <a:latin typeface="BMitra"/>
                <a:cs typeface="B Zar" panose="00000400000000000000" pitchFamily="2" charset="-78"/>
              </a:rPr>
              <a:t>دیکتـه شـده</a:t>
            </a:r>
            <a:r>
              <a:rPr lang="fa-IR" smtClean="0">
                <a:cs typeface="B Zar" panose="00000400000000000000" pitchFamily="2" charset="-78"/>
              </a:rPr>
              <a:t> </a:t>
            </a:r>
            <a:r>
              <a:rPr lang="fa-IR">
                <a:solidFill>
                  <a:srgbClr val="000000"/>
                </a:solidFill>
                <a:latin typeface="BMitra"/>
                <a:cs typeface="B Zar" panose="00000400000000000000" pitchFamily="2" charset="-78"/>
              </a:rPr>
              <a:t>است.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252025" y="4754880"/>
            <a:ext cx="3601329"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ضدمشارکتی، منجمد و دیکتـه شـده</a:t>
            </a:r>
            <a:endParaRPr lang="fa-IR" sz="2000" b="1">
              <a:solidFill>
                <a:srgbClr val="FF0000"/>
              </a:solidFill>
            </a:endParaRPr>
          </a:p>
        </p:txBody>
      </p:sp>
    </p:spTree>
    <p:extLst>
      <p:ext uri="{BB962C8B-B14F-4D97-AF65-F5344CB8AC3E}">
        <p14:creationId xmlns:p14="http://schemas.microsoft.com/office/powerpoint/2010/main" val="31895803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در </a:t>
            </a:r>
            <a:r>
              <a:rPr lang="fa-IR" b="0" i="0" smtClean="0">
                <a:solidFill>
                  <a:srgbClr val="000000"/>
                </a:solidFill>
                <a:effectLst/>
                <a:latin typeface="BMitra"/>
                <a:cs typeface="B Zar" panose="00000400000000000000" pitchFamily="2" charset="-78"/>
              </a:rPr>
              <a:t>برابر مدلهاي دیگر چینش مانند مدور که دانشآموز به جاي رو در رویی با صورت معلّم در کنار و مجاورت صورتها خواهد </a:t>
            </a:r>
            <a:r>
              <a:rPr lang="fa-IR" b="0" i="0" smtClean="0">
                <a:solidFill>
                  <a:srgbClr val="000000"/>
                </a:solidFill>
                <a:effectLst/>
                <a:latin typeface="BMitra"/>
                <a:cs typeface="B Zar" panose="00000400000000000000" pitchFamily="2" charset="-78"/>
              </a:rPr>
              <a:t>بود قرار </a:t>
            </a:r>
            <a:r>
              <a:rPr lang="fa-IR" b="0" i="0" smtClean="0">
                <a:solidFill>
                  <a:srgbClr val="000000"/>
                </a:solidFill>
                <a:effectLst/>
                <a:latin typeface="BMitra"/>
                <a:cs typeface="B Zar" panose="00000400000000000000" pitchFamily="2" charset="-78"/>
              </a:rPr>
              <a:t>میگیرد. از این جهت، تحلیل فیزیکی و حجمی میزها در کلاس اساساً با </a:t>
            </a:r>
            <a:r>
              <a:rPr lang="fa-IR" b="0" i="0" smtClean="0">
                <a:solidFill>
                  <a:srgbClr val="FF0000"/>
                </a:solidFill>
                <a:effectLst/>
                <a:latin typeface="BMitra"/>
                <a:cs typeface="B Zar" panose="00000400000000000000" pitchFamily="2" charset="-78"/>
              </a:rPr>
              <a:t>مشارکت</a:t>
            </a:r>
            <a:r>
              <a:rPr lang="fa-IR" b="0" i="0" smtClean="0">
                <a:solidFill>
                  <a:srgbClr val="000000"/>
                </a:solidFill>
                <a:effectLst/>
                <a:latin typeface="BMitra"/>
                <a:cs typeface="B Zar" panose="00000400000000000000" pitchFamily="2" charset="-78"/>
              </a:rPr>
              <a:t> در تناقض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025748" y="4051495"/>
            <a:ext cx="3108960"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Mitra"/>
                <a:cs typeface="B Zar" panose="00000400000000000000" pitchFamily="2" charset="-78"/>
              </a:rPr>
              <a:t>تحلیل فیزیکی و حجمی میزها</a:t>
            </a:r>
            <a:endParaRPr lang="fa-IR" sz="2000" b="1">
              <a:solidFill>
                <a:srgbClr val="FF0000"/>
              </a:solidFill>
            </a:endParaRPr>
          </a:p>
        </p:txBody>
      </p:sp>
    </p:spTree>
    <p:extLst>
      <p:ext uri="{BB962C8B-B14F-4D97-AF65-F5344CB8AC3E}">
        <p14:creationId xmlns:p14="http://schemas.microsoft.com/office/powerpoint/2010/main" val="27145236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دیگر رابطۀ مهم</a:t>
            </a:r>
            <a:r>
              <a:rPr lang="fa-IR" b="0" i="0" smtClean="0">
                <a:solidFill>
                  <a:srgbClr val="000000"/>
                </a:solidFill>
                <a:effectLst/>
                <a:latin typeface="BMitra"/>
                <a:cs typeface="B Zar" panose="00000400000000000000" pitchFamily="2" charset="-78"/>
              </a:rPr>
              <a:t>، </a:t>
            </a:r>
            <a:r>
              <a:rPr lang="fa-IR" b="0" i="0" smtClean="0">
                <a:solidFill>
                  <a:srgbClr val="FF0000"/>
                </a:solidFill>
                <a:effectLst/>
                <a:latin typeface="BMitra"/>
                <a:cs typeface="B Zar" panose="00000400000000000000" pitchFamily="2" charset="-78"/>
              </a:rPr>
              <a:t>رابطۀ معلّم و دانشآموز </a:t>
            </a:r>
            <a:r>
              <a:rPr lang="fa-IR" b="0" i="0" smtClean="0">
                <a:solidFill>
                  <a:srgbClr val="000000"/>
                </a:solidFill>
                <a:effectLst/>
                <a:latin typeface="BMitra"/>
                <a:cs typeface="B Zar" panose="00000400000000000000" pitchFamily="2" charset="-78"/>
              </a:rPr>
              <a:t>است. </a:t>
            </a:r>
            <a:r>
              <a:rPr lang="fa-IR" b="0" i="0" smtClean="0">
                <a:solidFill>
                  <a:srgbClr val="000000"/>
                </a:solidFill>
                <a:effectLst/>
                <a:latin typeface="BMitra"/>
                <a:cs typeface="B Zar" panose="00000400000000000000" pitchFamily="2" charset="-78"/>
              </a:rPr>
              <a:t>ما از ضیق وقت، فشردگی دروس و اضطراب کنکور سخن گفتیم، بنـابراین </a:t>
            </a:r>
            <a:r>
              <a:rPr lang="fa-IR" b="0" i="0" smtClean="0">
                <a:solidFill>
                  <a:srgbClr val="000000"/>
                </a:solidFill>
                <a:effectLst/>
                <a:latin typeface="BMitra"/>
                <a:cs typeface="B Zar" panose="00000400000000000000" pitchFamily="2" charset="-78"/>
              </a:rPr>
              <a:t>بهتـرین معلّم </a:t>
            </a:r>
            <a:r>
              <a:rPr lang="fa-IR" b="0" i="0" smtClean="0">
                <a:solidFill>
                  <a:srgbClr val="000000"/>
                </a:solidFill>
                <a:effectLst/>
                <a:latin typeface="BMitra"/>
                <a:cs typeface="B Zar" panose="00000400000000000000" pitchFamily="2" charset="-78"/>
              </a:rPr>
              <a:t>کسی است که سریع درسش را بدهد. اگر نیاز به تمرین و حل مسأله است، او پشت به کلاس و رو به تخته چیـزي را مـینویسـد </a:t>
            </a:r>
            <a:r>
              <a:rPr lang="fa-IR" b="0" i="0" smtClean="0">
                <a:solidFill>
                  <a:srgbClr val="000000"/>
                </a:solidFill>
                <a:effectLst/>
                <a:latin typeface="BMitra"/>
                <a:cs typeface="B Zar" panose="00000400000000000000" pitchFamily="2" charset="-78"/>
              </a:rPr>
              <a:t>ودانشآموزان </a:t>
            </a:r>
            <a:r>
              <a:rPr lang="fa-IR" b="0" i="0" smtClean="0">
                <a:solidFill>
                  <a:srgbClr val="000000"/>
                </a:solidFill>
                <a:effectLst/>
                <a:latin typeface="BMitra"/>
                <a:cs typeface="B Zar" panose="00000400000000000000" pitchFamily="2" charset="-78"/>
              </a:rPr>
              <a:t>عیناً از روي متن یادداشتبرداري میکنند و به حرفهاي معلّم گوش میدهند. اگر به تمرین نیازي نیسـت معلّـم بیشـتر </a:t>
            </a:r>
            <a:r>
              <a:rPr lang="fa-IR" b="0" i="0" smtClean="0">
                <a:solidFill>
                  <a:srgbClr val="000000"/>
                </a:solidFill>
                <a:effectLst/>
                <a:latin typeface="BMitra"/>
                <a:cs typeface="B Zar" panose="00000400000000000000" pitchFamily="2" charset="-78"/>
              </a:rPr>
              <a:t>بـا دانشآموزان </a:t>
            </a:r>
            <a:r>
              <a:rPr lang="fa-IR" b="0" i="0" smtClean="0">
                <a:solidFill>
                  <a:srgbClr val="000000"/>
                </a:solidFill>
                <a:effectLst/>
                <a:latin typeface="BMitra"/>
                <a:cs typeface="B Zar" panose="00000400000000000000" pitchFamily="2" charset="-78"/>
              </a:rPr>
              <a:t>وارد دیالوگ میشود و رو به دانشآموزان، سخن میگوید. در هر دو صورت، صداي غالب و ممتـد و مسـتمر، صـداي </a:t>
            </a:r>
            <a:r>
              <a:rPr lang="fa-IR" b="0" i="0" smtClean="0">
                <a:solidFill>
                  <a:srgbClr val="000000"/>
                </a:solidFill>
                <a:effectLst/>
                <a:latin typeface="BMitra"/>
                <a:cs typeface="B Zar" panose="00000400000000000000" pitchFamily="2" charset="-78"/>
              </a:rPr>
              <a:t>معلّـم است</a:t>
            </a:r>
            <a:r>
              <a:rPr lang="fa-IR" b="0" i="0" smtClean="0">
                <a:solidFill>
                  <a:srgbClr val="000000"/>
                </a:solidFill>
                <a:effectLst/>
                <a:latin typeface="BMitra"/>
                <a:cs typeface="B Zar" panose="00000400000000000000" pitchFamily="2" charset="-78"/>
              </a:rPr>
              <a:t>. او در بالاي سکّو قرار گرفته و نشسته بر صندلیاش، یک نیم تنه از دانشآموزان بلندتر است، فضاي کلاس از این جهت مثلثی </a:t>
            </a:r>
            <a:r>
              <a:rPr lang="fa-IR" b="0" i="0" smtClean="0">
                <a:solidFill>
                  <a:srgbClr val="000000"/>
                </a:solidFill>
                <a:effectLst/>
                <a:latin typeface="BMitra"/>
                <a:cs typeface="B Zar" panose="00000400000000000000" pitchFamily="2" charset="-78"/>
              </a:rPr>
              <a:t>بین معلّم</a:t>
            </a:r>
            <a:r>
              <a:rPr lang="fa-IR" b="0" i="0" smtClean="0">
                <a:solidFill>
                  <a:srgbClr val="000000"/>
                </a:solidFill>
                <a:effectLst/>
                <a:latin typeface="BMitra"/>
                <a:cs typeface="B Zar" panose="00000400000000000000" pitchFamily="2" charset="-78"/>
              </a:rPr>
              <a:t>، دانشآموز و تخته است که به معلّم ختم میشود. </a:t>
            </a:r>
            <a:endParaRPr lang="fa-IR">
              <a:cs typeface="B Zar" panose="00000400000000000000" pitchFamily="2" charset="-78"/>
            </a:endParaRPr>
          </a:p>
        </p:txBody>
      </p:sp>
    </p:spTree>
    <p:extLst>
      <p:ext uri="{BB962C8B-B14F-4D97-AF65-F5344CB8AC3E}">
        <p14:creationId xmlns:p14="http://schemas.microsoft.com/office/powerpoint/2010/main" val="36142407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معلّم میتواند در کلاس چاي بنوشد، قدم بزند، بنویسد و بخواند، </a:t>
            </a:r>
            <a:r>
              <a:rPr lang="fa-IR">
                <a:solidFill>
                  <a:srgbClr val="000000"/>
                </a:solidFill>
                <a:latin typeface="BMitra"/>
                <a:cs typeface="B Zar" panose="00000400000000000000" pitchFamily="2" charset="-78"/>
              </a:rPr>
              <a:t>امّـا </a:t>
            </a:r>
            <a:r>
              <a:rPr lang="fa-IR" smtClean="0">
                <a:solidFill>
                  <a:srgbClr val="000000"/>
                </a:solidFill>
                <a:latin typeface="BMitra"/>
                <a:cs typeface="B Zar" panose="00000400000000000000" pitchFamily="2" charset="-78"/>
              </a:rPr>
              <a:t>دانـشآمـوز حتی </a:t>
            </a:r>
            <a:r>
              <a:rPr lang="fa-IR">
                <a:solidFill>
                  <a:srgbClr val="000000"/>
                </a:solidFill>
                <a:latin typeface="BMitra"/>
                <a:cs typeface="B Zar" panose="00000400000000000000" pitchFamily="2" charset="-78"/>
              </a:rPr>
              <a:t>براي اعمال زیستی </a:t>
            </a:r>
            <a:r>
              <a:rPr lang="fa-IR">
                <a:solidFill>
                  <a:srgbClr val="000000"/>
                </a:solidFill>
                <a:latin typeface="BMitra"/>
                <a:cs typeface="B Zar" panose="00000400000000000000" pitchFamily="2" charset="-78"/>
              </a:rPr>
              <a:t>مانند </a:t>
            </a:r>
            <a:r>
              <a:rPr lang="fa-IR" smtClean="0">
                <a:solidFill>
                  <a:srgbClr val="000000"/>
                </a:solidFill>
                <a:latin typeface="BMitra"/>
                <a:cs typeface="B Zar" panose="00000400000000000000" pitchFamily="2" charset="-78"/>
              </a:rPr>
              <a:t>دستشویی رفتن</a:t>
            </a:r>
            <a:r>
              <a:rPr lang="fa-IR">
                <a:solidFill>
                  <a:srgbClr val="000000"/>
                </a:solidFill>
                <a:latin typeface="BMitra"/>
                <a:cs typeface="B Zar" panose="00000400000000000000" pitchFamily="2" charset="-78"/>
              </a:rPr>
              <a:t>، به مجوّز کلامی معلّم نیازمند است. تخته سیاه و دیوارهاي عـاري از تصـویر</a:t>
            </a:r>
            <a:r>
              <a:rPr lang="fa-IR">
                <a:solidFill>
                  <a:srgbClr val="000000"/>
                </a:solidFill>
                <a:latin typeface="BMitra"/>
                <a:cs typeface="B Zar" panose="00000400000000000000" pitchFamily="2" charset="-78"/>
              </a:rPr>
              <a:t>، </a:t>
            </a:r>
            <a:r>
              <a:rPr lang="fa-IR" smtClean="0">
                <a:solidFill>
                  <a:srgbClr val="000000"/>
                </a:solidFill>
                <a:latin typeface="BMitra"/>
                <a:cs typeface="B Zar" panose="00000400000000000000" pitchFamily="2" charset="-78"/>
              </a:rPr>
              <a:t>تأکیدي بر کلام </a:t>
            </a:r>
            <a:r>
              <a:rPr lang="fa-IR">
                <a:solidFill>
                  <a:srgbClr val="000000"/>
                </a:solidFill>
                <a:latin typeface="BMitra"/>
                <a:cs typeface="B Zar" panose="00000400000000000000" pitchFamily="2" charset="-78"/>
              </a:rPr>
              <a:t>معلّم و خود اوست. او با تخته سیاه، کلامش را در صورت </a:t>
            </a:r>
            <a:r>
              <a:rPr lang="fa-IR">
                <a:solidFill>
                  <a:srgbClr val="000000"/>
                </a:solidFill>
                <a:latin typeface="BMitra"/>
                <a:cs typeface="B Zar" panose="00000400000000000000" pitchFamily="2" charset="-78"/>
              </a:rPr>
              <a:t>لزوم </a:t>
            </a:r>
            <a:r>
              <a:rPr lang="fa-IR" smtClean="0">
                <a:solidFill>
                  <a:srgbClr val="000000"/>
                </a:solidFill>
                <a:latin typeface="BMitra"/>
                <a:cs typeface="B Zar" panose="00000400000000000000" pitchFamily="2" charset="-78"/>
              </a:rPr>
              <a:t>در اندازههاي </a:t>
            </a:r>
            <a:r>
              <a:rPr lang="fa-IR">
                <a:solidFill>
                  <a:srgbClr val="000000"/>
                </a:solidFill>
                <a:latin typeface="BMitra"/>
                <a:cs typeface="B Zar" panose="00000400000000000000" pitchFamily="2" charset="-78"/>
              </a:rPr>
              <a:t>هرچقدر بزرگ به دانشآموزان منتقل میکنـد</a:t>
            </a:r>
            <a:r>
              <a:rPr lang="fa-IR">
                <a:solidFill>
                  <a:srgbClr val="000000"/>
                </a:solidFill>
                <a:latin typeface="BMitra"/>
                <a:cs typeface="B Zar" panose="00000400000000000000" pitchFamily="2" charset="-78"/>
              </a:rPr>
              <a:t>. </a:t>
            </a:r>
            <a:r>
              <a:rPr lang="fa-IR" smtClean="0">
                <a:solidFill>
                  <a:srgbClr val="000000"/>
                </a:solidFill>
                <a:latin typeface="BMitra"/>
                <a:cs typeface="B Zar" panose="00000400000000000000" pitchFamily="2" charset="-78"/>
              </a:rPr>
              <a:t>فضـاي کلاس</a:t>
            </a:r>
            <a:r>
              <a:rPr lang="fa-IR">
                <a:solidFill>
                  <a:srgbClr val="000000"/>
                </a:solidFill>
                <a:latin typeface="BMitra"/>
                <a:cs typeface="B Zar" panose="00000400000000000000" pitchFamily="2" charset="-78"/>
              </a:rPr>
              <a:t>، اساساً به دو بخش همجوار تقسیم میشود، فضاي معلّم و </a:t>
            </a:r>
            <a:r>
              <a:rPr lang="fa-IR">
                <a:solidFill>
                  <a:srgbClr val="000000"/>
                </a:solidFill>
                <a:latin typeface="BMitra"/>
                <a:cs typeface="B Zar" panose="00000400000000000000" pitchFamily="2" charset="-78"/>
              </a:rPr>
              <a:t>فضاي </a:t>
            </a:r>
            <a:r>
              <a:rPr lang="fa-IR" smtClean="0">
                <a:solidFill>
                  <a:srgbClr val="000000"/>
                </a:solidFill>
                <a:latin typeface="BMitra"/>
                <a:cs typeface="B Zar" panose="00000400000000000000" pitchFamily="2" charset="-78"/>
              </a:rPr>
              <a:t>دانش آموزان</a:t>
            </a:r>
            <a:r>
              <a:rPr lang="fa-IR">
                <a:solidFill>
                  <a:srgbClr val="000000"/>
                </a:solidFill>
                <a:latin typeface="BMitra"/>
                <a:cs typeface="B Zar" panose="00000400000000000000" pitchFamily="2" charset="-78"/>
              </a:rPr>
              <a:t>، فضاي ناقل و فضاي شنونده، </a:t>
            </a:r>
            <a:r>
              <a:rPr lang="fa-IR">
                <a:solidFill>
                  <a:srgbClr val="FF0000"/>
                </a:solidFill>
                <a:latin typeface="BMitra"/>
                <a:cs typeface="B Zar" panose="00000400000000000000" pitchFamily="2" charset="-78"/>
              </a:rPr>
              <a:t>از این جهت، </a:t>
            </a:r>
            <a:r>
              <a:rPr lang="fa-IR">
                <a:solidFill>
                  <a:srgbClr val="FF0000"/>
                </a:solidFill>
                <a:latin typeface="BMitra"/>
                <a:cs typeface="B Zar" panose="00000400000000000000" pitchFamily="2" charset="-78"/>
              </a:rPr>
              <a:t>در </a:t>
            </a:r>
            <a:r>
              <a:rPr lang="fa-IR" smtClean="0">
                <a:solidFill>
                  <a:srgbClr val="FF0000"/>
                </a:solidFill>
                <a:latin typeface="BMitra"/>
                <a:cs typeface="B Zar" panose="00000400000000000000" pitchFamily="2" charset="-78"/>
              </a:rPr>
              <a:t>این فضاي </a:t>
            </a:r>
            <a:r>
              <a:rPr lang="fa-IR">
                <a:solidFill>
                  <a:srgbClr val="FF0000"/>
                </a:solidFill>
                <a:latin typeface="BMitra"/>
                <a:cs typeface="B Zar" panose="00000400000000000000" pitchFamily="2" charset="-78"/>
              </a:rPr>
              <a:t>نظارتی و نابرابر، صحبت از مشارکت امري بیهوده </a:t>
            </a:r>
            <a:r>
              <a:rPr lang="fa-IR">
                <a:solidFill>
                  <a:srgbClr val="FF0000"/>
                </a:solidFill>
                <a:latin typeface="BMitra"/>
                <a:cs typeface="B Zar" panose="00000400000000000000" pitchFamily="2" charset="-78"/>
              </a:rPr>
              <a:t>ا</a:t>
            </a:r>
            <a:r>
              <a:rPr lang="fa-IR">
                <a:solidFill>
                  <a:srgbClr val="000000"/>
                </a:solidFill>
                <a:latin typeface="BMitra"/>
                <a:cs typeface="B Zar" panose="00000400000000000000" pitchFamily="2" charset="-78"/>
              </a:rPr>
              <a:t>ست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880812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9840</Words>
  <Application>Microsoft Office PowerPoint</Application>
  <PresentationFormat>Widescreen</PresentationFormat>
  <Paragraphs>280</Paragraphs>
  <Slides>118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118</vt:i4>
      </vt:variant>
    </vt:vector>
  </HeadingPairs>
  <TitlesOfParts>
    <vt:vector size="128" baseType="lpstr">
      <vt:lpstr>Arial</vt:lpstr>
      <vt:lpstr>B Zar</vt:lpstr>
      <vt:lpstr>BMitra</vt:lpstr>
      <vt:lpstr>BMitraBold</vt:lpstr>
      <vt:lpstr>BTitrBold</vt:lpstr>
      <vt:lpstr>Calibri</vt:lpstr>
      <vt:lpstr>Calibri Light</vt:lpstr>
      <vt:lpstr>Times New Roman</vt:lpstr>
      <vt:lpstr>TimesNewRomanPSMT</vt:lpstr>
      <vt:lpstr>Office Theme</vt:lpstr>
      <vt:lpstr>عنوان مقاله: مدرسه و برساخت سوژگی دانش آموزان در امر مشارکت اجتماعی (مطالعه کیفی مدارس شهر اصفهان)</vt:lpstr>
      <vt:lpstr>چکیده</vt:lpstr>
      <vt:lpstr>روش داده ها: </vt:lpstr>
      <vt:lpstr>یافته ها : </vt:lpstr>
      <vt:lpstr>نتیجه گیري: </vt:lpstr>
      <vt:lpstr>واژگان کلیدي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مشارکت اجتماعی</vt:lpstr>
      <vt:lpstr>PowerPoint Presentation</vt:lpstr>
      <vt:lpstr>چارچوب مفهومی</vt:lpstr>
      <vt:lpstr>PowerPoint Presentation</vt:lpstr>
      <vt:lpstr>PowerPoint Presentation</vt:lpstr>
      <vt:lpstr>PowerPoint Presentation</vt:lpstr>
      <vt:lpstr>PowerPoint Presentation</vt:lpstr>
      <vt:lpstr>روش و داده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یافته ها </vt:lpstr>
      <vt:lpstr>1-تناقضهاي سیاستی (در سیاستهاي ابلاغی)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دروس تحمیلی بر مدرسه</vt:lpstr>
      <vt:lpstr>PowerPoint Presentation</vt:lpstr>
      <vt:lpstr>PowerPoint Presentation</vt:lpstr>
      <vt:lpstr>PowerPoint Presentation</vt:lpstr>
      <vt:lpstr>3-لابیگري و باندبازي در آموزش وپرورش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4-پولی شدن مدرسه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5-مشارکت ایدئولوژیک</vt:lpstr>
      <vt:lpstr>PowerPoint Presentation</vt:lpstr>
      <vt:lpstr>PowerPoint Presentation</vt:lpstr>
      <vt:lpstr>PowerPoint Presentation</vt:lpstr>
      <vt:lpstr>PowerPoint Presentation</vt:lpstr>
      <vt:lpstr>6- فضاي غیرمشارکتی مدرسه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زنگهاي تفریح: مقاومت در برابر نظم مدرسه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مدرسه و برساخت سوژگی آموزاندانش در امر مشارکت اجتماعی )مطالعه کیفی مدارس شهر اصفهان(۱</dc:title>
  <dc:creator>MaZz!i</dc:creator>
  <cp:lastModifiedBy>MaZz!i</cp:lastModifiedBy>
  <cp:revision>33</cp:revision>
  <dcterms:created xsi:type="dcterms:W3CDTF">2023-04-15T14:53:33Z</dcterms:created>
  <dcterms:modified xsi:type="dcterms:W3CDTF">2023-04-17T18:51:19Z</dcterms:modified>
</cp:coreProperties>
</file>