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00" r:id="rId4"/>
    <p:sldId id="301" r:id="rId5"/>
    <p:sldId id="258" r:id="rId6"/>
    <p:sldId id="302" r:id="rId7"/>
    <p:sldId id="259" r:id="rId8"/>
    <p:sldId id="303" r:id="rId9"/>
    <p:sldId id="260" r:id="rId10"/>
    <p:sldId id="261" r:id="rId11"/>
    <p:sldId id="262" r:id="rId12"/>
    <p:sldId id="304" r:id="rId13"/>
    <p:sldId id="263" r:id="rId14"/>
    <p:sldId id="264" r:id="rId15"/>
    <p:sldId id="305" r:id="rId16"/>
    <p:sldId id="265" r:id="rId17"/>
    <p:sldId id="306" r:id="rId18"/>
    <p:sldId id="307" r:id="rId19"/>
    <p:sldId id="266" r:id="rId20"/>
    <p:sldId id="309" r:id="rId21"/>
    <p:sldId id="308" r:id="rId22"/>
    <p:sldId id="267" r:id="rId23"/>
    <p:sldId id="310" r:id="rId24"/>
    <p:sldId id="268" r:id="rId25"/>
    <p:sldId id="311" r:id="rId26"/>
    <p:sldId id="269" r:id="rId27"/>
    <p:sldId id="312" r:id="rId28"/>
    <p:sldId id="270" r:id="rId29"/>
    <p:sldId id="271" r:id="rId30"/>
    <p:sldId id="313" r:id="rId31"/>
    <p:sldId id="272" r:id="rId32"/>
    <p:sldId id="273" r:id="rId33"/>
    <p:sldId id="274" r:id="rId34"/>
    <p:sldId id="314" r:id="rId35"/>
    <p:sldId id="275" r:id="rId36"/>
    <p:sldId id="276" r:id="rId37"/>
    <p:sldId id="315"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316" r:id="rId59"/>
    <p:sldId id="297" r:id="rId60"/>
    <p:sldId id="317" r:id="rId61"/>
    <p:sldId id="298" r:id="rId62"/>
    <p:sldId id="318" r:id="rId63"/>
    <p:sldId id="299" r:id="rId6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555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439CE2B-8DCE-4499-8C15-B5BDE6650905}" type="datetimeFigureOut">
              <a:rPr lang="fa-IR" smtClean="0"/>
              <a:t>11/09/1444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60CBAAE-9ADC-44AC-87B5-FF281273756A}" type="slidenum">
              <a:rPr lang="fa-IR" smtClean="0"/>
              <a:t>‹#›</a:t>
            </a:fld>
            <a:endParaRPr lang="fa-IR"/>
          </a:p>
        </p:txBody>
      </p:sp>
    </p:spTree>
    <p:extLst>
      <p:ext uri="{BB962C8B-B14F-4D97-AF65-F5344CB8AC3E}">
        <p14:creationId xmlns:p14="http://schemas.microsoft.com/office/powerpoint/2010/main" val="44207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39CE2B-8DCE-4499-8C15-B5BDE6650905}" type="datetimeFigureOut">
              <a:rPr lang="fa-IR" smtClean="0"/>
              <a:t>11/09/1444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60CBAAE-9ADC-44AC-87B5-FF281273756A}" type="slidenum">
              <a:rPr lang="fa-IR" smtClean="0"/>
              <a:t>‹#›</a:t>
            </a:fld>
            <a:endParaRPr lang="fa-IR"/>
          </a:p>
        </p:txBody>
      </p:sp>
    </p:spTree>
    <p:extLst>
      <p:ext uri="{BB962C8B-B14F-4D97-AF65-F5344CB8AC3E}">
        <p14:creationId xmlns:p14="http://schemas.microsoft.com/office/powerpoint/2010/main" val="287054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39CE2B-8DCE-4499-8C15-B5BDE6650905}" type="datetimeFigureOut">
              <a:rPr lang="fa-IR" smtClean="0"/>
              <a:t>11/09/1444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60CBAAE-9ADC-44AC-87B5-FF281273756A}" type="slidenum">
              <a:rPr lang="fa-IR" smtClean="0"/>
              <a:t>‹#›</a:t>
            </a:fld>
            <a:endParaRPr lang="fa-IR"/>
          </a:p>
        </p:txBody>
      </p:sp>
    </p:spTree>
    <p:extLst>
      <p:ext uri="{BB962C8B-B14F-4D97-AF65-F5344CB8AC3E}">
        <p14:creationId xmlns:p14="http://schemas.microsoft.com/office/powerpoint/2010/main" val="214488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439CE2B-8DCE-4499-8C15-B5BDE6650905}" type="datetimeFigureOut">
              <a:rPr lang="fa-IR" smtClean="0"/>
              <a:t>11/09/1444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60CBAAE-9ADC-44AC-87B5-FF281273756A}" type="slidenum">
              <a:rPr lang="fa-IR" smtClean="0"/>
              <a:t>‹#›</a:t>
            </a:fld>
            <a:endParaRPr lang="fa-IR"/>
          </a:p>
        </p:txBody>
      </p:sp>
    </p:spTree>
    <p:extLst>
      <p:ext uri="{BB962C8B-B14F-4D97-AF65-F5344CB8AC3E}">
        <p14:creationId xmlns:p14="http://schemas.microsoft.com/office/powerpoint/2010/main" val="261629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9CE2B-8DCE-4499-8C15-B5BDE6650905}" type="datetimeFigureOut">
              <a:rPr lang="fa-IR" smtClean="0"/>
              <a:t>11/09/1444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60CBAAE-9ADC-44AC-87B5-FF281273756A}" type="slidenum">
              <a:rPr lang="fa-IR" smtClean="0"/>
              <a:t>‹#›</a:t>
            </a:fld>
            <a:endParaRPr lang="fa-IR"/>
          </a:p>
        </p:txBody>
      </p:sp>
    </p:spTree>
    <p:extLst>
      <p:ext uri="{BB962C8B-B14F-4D97-AF65-F5344CB8AC3E}">
        <p14:creationId xmlns:p14="http://schemas.microsoft.com/office/powerpoint/2010/main" val="198764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439CE2B-8DCE-4499-8C15-B5BDE6650905}" type="datetimeFigureOut">
              <a:rPr lang="fa-IR" smtClean="0"/>
              <a:t>11/09/1444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60CBAAE-9ADC-44AC-87B5-FF281273756A}" type="slidenum">
              <a:rPr lang="fa-IR" smtClean="0"/>
              <a:t>‹#›</a:t>
            </a:fld>
            <a:endParaRPr lang="fa-IR"/>
          </a:p>
        </p:txBody>
      </p:sp>
    </p:spTree>
    <p:extLst>
      <p:ext uri="{BB962C8B-B14F-4D97-AF65-F5344CB8AC3E}">
        <p14:creationId xmlns:p14="http://schemas.microsoft.com/office/powerpoint/2010/main" val="155800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439CE2B-8DCE-4499-8C15-B5BDE6650905}" type="datetimeFigureOut">
              <a:rPr lang="fa-IR" smtClean="0"/>
              <a:t>11/09/1444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60CBAAE-9ADC-44AC-87B5-FF281273756A}" type="slidenum">
              <a:rPr lang="fa-IR" smtClean="0"/>
              <a:t>‹#›</a:t>
            </a:fld>
            <a:endParaRPr lang="fa-IR"/>
          </a:p>
        </p:txBody>
      </p:sp>
    </p:spTree>
    <p:extLst>
      <p:ext uri="{BB962C8B-B14F-4D97-AF65-F5344CB8AC3E}">
        <p14:creationId xmlns:p14="http://schemas.microsoft.com/office/powerpoint/2010/main" val="366760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C439CE2B-8DCE-4499-8C15-B5BDE6650905}" type="datetimeFigureOut">
              <a:rPr lang="fa-IR" smtClean="0"/>
              <a:t>11/09/1444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60CBAAE-9ADC-44AC-87B5-FF281273756A}" type="slidenum">
              <a:rPr lang="fa-IR" smtClean="0"/>
              <a:t>‹#›</a:t>
            </a:fld>
            <a:endParaRPr lang="fa-IR"/>
          </a:p>
        </p:txBody>
      </p:sp>
    </p:spTree>
    <p:extLst>
      <p:ext uri="{BB962C8B-B14F-4D97-AF65-F5344CB8AC3E}">
        <p14:creationId xmlns:p14="http://schemas.microsoft.com/office/powerpoint/2010/main" val="61912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9CE2B-8DCE-4499-8C15-B5BDE6650905}" type="datetimeFigureOut">
              <a:rPr lang="fa-IR" smtClean="0"/>
              <a:t>11/09/1444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60CBAAE-9ADC-44AC-87B5-FF281273756A}" type="slidenum">
              <a:rPr lang="fa-IR" smtClean="0"/>
              <a:t>‹#›</a:t>
            </a:fld>
            <a:endParaRPr lang="fa-IR"/>
          </a:p>
        </p:txBody>
      </p:sp>
    </p:spTree>
    <p:extLst>
      <p:ext uri="{BB962C8B-B14F-4D97-AF65-F5344CB8AC3E}">
        <p14:creationId xmlns:p14="http://schemas.microsoft.com/office/powerpoint/2010/main" val="234594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9CE2B-8DCE-4499-8C15-B5BDE6650905}" type="datetimeFigureOut">
              <a:rPr lang="fa-IR" smtClean="0"/>
              <a:t>11/09/1444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60CBAAE-9ADC-44AC-87B5-FF281273756A}" type="slidenum">
              <a:rPr lang="fa-IR" smtClean="0"/>
              <a:t>‹#›</a:t>
            </a:fld>
            <a:endParaRPr lang="fa-IR"/>
          </a:p>
        </p:txBody>
      </p:sp>
    </p:spTree>
    <p:extLst>
      <p:ext uri="{BB962C8B-B14F-4D97-AF65-F5344CB8AC3E}">
        <p14:creationId xmlns:p14="http://schemas.microsoft.com/office/powerpoint/2010/main" val="3153611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9CE2B-8DCE-4499-8C15-B5BDE6650905}" type="datetimeFigureOut">
              <a:rPr lang="fa-IR" smtClean="0"/>
              <a:t>11/09/1444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60CBAAE-9ADC-44AC-87B5-FF281273756A}" type="slidenum">
              <a:rPr lang="fa-IR" smtClean="0"/>
              <a:t>‹#›</a:t>
            </a:fld>
            <a:endParaRPr lang="fa-IR"/>
          </a:p>
        </p:txBody>
      </p:sp>
    </p:spTree>
    <p:extLst>
      <p:ext uri="{BB962C8B-B14F-4D97-AF65-F5344CB8AC3E}">
        <p14:creationId xmlns:p14="http://schemas.microsoft.com/office/powerpoint/2010/main" val="31526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39CE2B-8DCE-4499-8C15-B5BDE6650905}" type="datetimeFigureOut">
              <a:rPr lang="fa-IR" smtClean="0"/>
              <a:t>11/09/1444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60CBAAE-9ADC-44AC-87B5-FF281273756A}" type="slidenum">
              <a:rPr lang="fa-IR" smtClean="0"/>
              <a:t>‹#›</a:t>
            </a:fld>
            <a:endParaRPr lang="fa-IR"/>
          </a:p>
        </p:txBody>
      </p:sp>
    </p:spTree>
    <p:extLst>
      <p:ext uri="{BB962C8B-B14F-4D97-AF65-F5344CB8AC3E}">
        <p14:creationId xmlns:p14="http://schemas.microsoft.com/office/powerpoint/2010/main" val="3014594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smtClean="0">
                <a:solidFill>
                  <a:srgbClr val="FF0000"/>
                </a:solidFill>
                <a:cs typeface="B Zar" panose="00000400000000000000" pitchFamily="2" charset="-78"/>
              </a:rPr>
              <a:t>عنوان مقاله</a:t>
            </a:r>
            <a:r>
              <a:rPr lang="fa-IR" smtClean="0">
                <a:cs typeface="B Zar" panose="00000400000000000000" pitchFamily="2" charset="-78"/>
              </a:rPr>
              <a:t>: تحلیل داده بنیاد </a:t>
            </a:r>
            <a:r>
              <a:rPr lang="fa-IR">
                <a:cs typeface="B Zar" panose="00000400000000000000" pitchFamily="2" charset="-78"/>
              </a:rPr>
              <a:t>فرهنگ بیگانگی شغلی در نظام بوروکراسی </a:t>
            </a:r>
            <a:r>
              <a:rPr lang="fa-IR" smtClean="0">
                <a:cs typeface="B Zar" panose="00000400000000000000" pitchFamily="2" charset="-78"/>
              </a:rPr>
              <a:t>ایران</a:t>
            </a:r>
            <a:endParaRPr lang="fa-IR">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اعظم رقیمی ،محمدحسین پوریانی  علیرضا محسنی تبریزی </a:t>
            </a:r>
          </a:p>
          <a:p>
            <a:r>
              <a:rPr lang="fa-IR" smtClean="0">
                <a:solidFill>
                  <a:srgbClr val="FF0000"/>
                </a:solidFill>
                <a:cs typeface="B Zar" panose="00000400000000000000" pitchFamily="2" charset="-78"/>
              </a:rPr>
              <a:t>منبع</a:t>
            </a:r>
            <a:r>
              <a:rPr lang="fa-IR" smtClean="0">
                <a:cs typeface="B Zar" panose="00000400000000000000" pitchFamily="2" charset="-78"/>
              </a:rPr>
              <a:t>: فصلنامه علمی جامعه شناسی فرهنگ و هنر</a:t>
            </a:r>
          </a:p>
          <a:p>
            <a:r>
              <a:rPr lang="fa-IR" smtClean="0">
                <a:cs typeface="B Zar" panose="00000400000000000000" pitchFamily="2" charset="-78"/>
              </a:rPr>
              <a:t>دوره چهارم شماره سوم. پاییز 1401، صص 194-183</a:t>
            </a:r>
          </a:p>
          <a:p>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276005" y="4760943"/>
            <a:ext cx="3395663" cy="1930662"/>
          </a:xfrm>
          <a:prstGeom prst="rect">
            <a:avLst/>
          </a:prstGeom>
        </p:spPr>
      </p:pic>
    </p:spTree>
    <p:extLst>
      <p:ext uri="{BB962C8B-B14F-4D97-AF65-F5344CB8AC3E}">
        <p14:creationId xmlns:p14="http://schemas.microsoft.com/office/powerpoint/2010/main" val="304742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در پژوهش حاضر، با اتکا به نمونۀ آرمانی وبر از بوروکراسی، بهمثابه شیوهی خاصی از سازماندهی، کوشش شده است تا </a:t>
            </a:r>
            <a:r>
              <a:rPr lang="fa-IR" smtClean="0">
                <a:cs typeface="B Zar" panose="00000400000000000000" pitchFamily="2" charset="-78"/>
              </a:rPr>
              <a:t>بسترهای شکلگیری </a:t>
            </a:r>
            <a:r>
              <a:rPr lang="fa-IR">
                <a:cs typeface="B Zar" panose="00000400000000000000" pitchFamily="2" charset="-78"/>
              </a:rPr>
              <a:t>فرهنگ بیگانگی شغلی درون سازمانها کاویده شود. از این منظر، بوروکراسی پدیدهای است که زمینه فراهم </a:t>
            </a:r>
            <a:r>
              <a:rPr lang="fa-IR" smtClean="0">
                <a:cs typeface="B Zar" panose="00000400000000000000" pitchFamily="2" charset="-78"/>
              </a:rPr>
              <a:t>میکن تا </a:t>
            </a:r>
            <a:r>
              <a:rPr lang="fa-IR">
                <a:cs typeface="B Zar" panose="00000400000000000000" pitchFamily="2" charset="-78"/>
              </a:rPr>
              <a:t>سازمانها نهفقط به ارتقای ارتقای کارآیی و دستیابی به اهداف سازمانی همت بگمارند بلکه ناخواسته زمینه برای </a:t>
            </a:r>
            <a:r>
              <a:rPr lang="fa-IR" smtClean="0">
                <a:cs typeface="B Zar" panose="00000400000000000000" pitchFamily="2" charset="-78"/>
              </a:rPr>
              <a:t>برساخت فضایی </a:t>
            </a:r>
            <a:r>
              <a:rPr lang="fa-IR">
                <a:cs typeface="B Zar" panose="00000400000000000000" pitchFamily="2" charset="-78"/>
              </a:rPr>
              <a:t>غیرشخصی که در آن افراد از خود و از دنیای پیرامونشان بیگانه میشوند را مهیا میسازند. بوروکراسی بههماناندازه </a:t>
            </a:r>
            <a:r>
              <a:rPr lang="fa-IR" smtClean="0">
                <a:cs typeface="B Zar" panose="00000400000000000000" pitchFamily="2" charset="-78"/>
              </a:rPr>
              <a:t>که شیوه ای کارآ </a:t>
            </a:r>
            <a:r>
              <a:rPr lang="fa-IR">
                <a:cs typeface="B Zar" panose="00000400000000000000" pitchFamily="2" charset="-78"/>
              </a:rPr>
              <a:t>و دقیق در راستای ابزار اعمال قدرت در تأمین منافع و منابع است (</a:t>
            </a:r>
            <a:r>
              <a:rPr lang="fa-IR" smtClean="0">
                <a:cs typeface="B Zar" panose="00000400000000000000" pitchFamily="2" charset="-78"/>
              </a:rPr>
              <a:t>رابینز، 1385، 39) نقشی </a:t>
            </a:r>
            <a:r>
              <a:rPr lang="fa-IR">
                <a:cs typeface="B Zar" panose="00000400000000000000" pitchFamily="2" charset="-78"/>
              </a:rPr>
              <a:t>کلیدی </a:t>
            </a:r>
            <a:r>
              <a:rPr lang="fa-IR" smtClean="0">
                <a:cs typeface="B Zar" panose="00000400000000000000" pitchFamily="2" charset="-78"/>
              </a:rPr>
              <a:t>در ازخودبیگانهشدن </a:t>
            </a:r>
            <a:r>
              <a:rPr lang="fa-IR">
                <a:cs typeface="B Zar" panose="00000400000000000000" pitchFamily="2" charset="-78"/>
              </a:rPr>
              <a:t>افراد دارد</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082018" y="5134708"/>
            <a:ext cx="4051496" cy="10422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ابزار اعمال قدرت در تأمین منافع و منابع</a:t>
            </a:r>
            <a:endParaRPr lang="fa-IR" sz="2000" b="1">
              <a:solidFill>
                <a:srgbClr val="FF0000"/>
              </a:solidFill>
            </a:endParaRPr>
          </a:p>
        </p:txBody>
      </p:sp>
    </p:spTree>
    <p:extLst>
      <p:ext uri="{BB962C8B-B14F-4D97-AF65-F5344CB8AC3E}">
        <p14:creationId xmlns:p14="http://schemas.microsoft.com/office/powerpoint/2010/main" val="209065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امروزه فعالیتهای هماهنگ دیوانسالارانه از </a:t>
            </a:r>
            <a:r>
              <a:rPr lang="fa-IR" b="0" i="0" smtClean="0">
                <a:solidFill>
                  <a:srgbClr val="000000"/>
                </a:solidFill>
                <a:effectLst/>
                <a:latin typeface="BNazanin"/>
                <a:cs typeface="B Zar" panose="00000400000000000000" pitchFamily="2" charset="-78"/>
              </a:rPr>
              <a:t>نشانه های </a:t>
            </a:r>
            <a:r>
              <a:rPr lang="fa-IR" b="0" i="0" smtClean="0">
                <a:solidFill>
                  <a:srgbClr val="000000"/>
                </a:solidFill>
                <a:effectLst/>
                <a:latin typeface="BNazanin"/>
                <a:cs typeface="B Zar" panose="00000400000000000000" pitchFamily="2" charset="-78"/>
              </a:rPr>
              <a:t>نمایان عصر نوین و اصول عقلایی و رشد</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ارتقای فرهنگ و هنر مدیریت سازمانی است که بر پایه دستیابی به اهداف سازمانها شکل میگیرد و با توجه به اینکه ادارات و سازمانها </a:t>
            </a:r>
            <a:r>
              <a:rPr lang="fa-IR" b="0" i="0" smtClean="0">
                <a:solidFill>
                  <a:srgbClr val="000000"/>
                </a:solidFill>
                <a:effectLst/>
                <a:latin typeface="BNazanin"/>
                <a:cs typeface="B Zar" panose="00000400000000000000" pitchFamily="2" charset="-78"/>
              </a:rPr>
              <a:t>به صورت سلسله مراتبی </a:t>
            </a:r>
            <a:r>
              <a:rPr lang="fa-IR" b="0" i="0" smtClean="0">
                <a:solidFill>
                  <a:srgbClr val="000000"/>
                </a:solidFill>
                <a:effectLst/>
                <a:latin typeface="BNazanin"/>
                <a:cs typeface="B Zar" panose="00000400000000000000" pitchFamily="2" charset="-78"/>
              </a:rPr>
              <a:t>هستند و با ضوابط غیرشخصی عمل میکنند، مسئولان وظایف خاص و </a:t>
            </a:r>
            <a:r>
              <a:rPr lang="fa-IR" b="0" i="0" smtClean="0">
                <a:solidFill>
                  <a:srgbClr val="000000"/>
                </a:solidFill>
                <a:effectLst/>
                <a:latin typeface="BNazanin"/>
                <a:cs typeface="B Zar" panose="00000400000000000000" pitchFamily="2" charset="-78"/>
              </a:rPr>
              <a:t>مرزبندی شده ای </a:t>
            </a:r>
            <a:r>
              <a:rPr lang="fa-IR" b="0" i="0" smtClean="0">
                <a:solidFill>
                  <a:srgbClr val="000000"/>
                </a:solidFill>
                <a:effectLst/>
                <a:latin typeface="BNazanin"/>
                <a:cs typeface="B Zar" panose="00000400000000000000" pitchFamily="2" charset="-78"/>
              </a:rPr>
              <a:t>دارند و هر یک باید در حوزه خاصی که به آنها اختصاص داده شده است، اعمال مدیریت کنند. </a:t>
            </a:r>
            <a:endParaRPr lang="fa-IR" b="0" i="0" smtClean="0">
              <a:solidFill>
                <a:srgbClr val="000000"/>
              </a:solidFill>
              <a:effectLst/>
              <a:latin typeface="BNazanin"/>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504049" y="4600135"/>
            <a:ext cx="4318782" cy="129422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latin typeface="BNazanin"/>
                <a:cs typeface="B Zar" panose="00000400000000000000" pitchFamily="2" charset="-78"/>
              </a:rPr>
              <a:t>سلسله مراتبی </a:t>
            </a:r>
            <a:r>
              <a:rPr lang="fa-IR" sz="2000" b="1">
                <a:solidFill>
                  <a:srgbClr val="FF0000"/>
                </a:solidFill>
                <a:latin typeface="BNazanin"/>
                <a:cs typeface="B Zar" panose="00000400000000000000" pitchFamily="2" charset="-78"/>
              </a:rPr>
              <a:t>هستند و با ضوابط غیرشخصی</a:t>
            </a:r>
            <a:endParaRPr lang="fa-IR" sz="2000" b="1">
              <a:solidFill>
                <a:srgbClr val="FF0000"/>
              </a:solidFill>
            </a:endParaRPr>
          </a:p>
        </p:txBody>
      </p:sp>
    </p:spTree>
    <p:extLst>
      <p:ext uri="{BB962C8B-B14F-4D97-AF65-F5344CB8AC3E}">
        <p14:creationId xmlns:p14="http://schemas.microsoft.com/office/powerpoint/2010/main" val="393172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لذا در بوروکراسی معمولاً بر این تأکید میشود که انتصابها برحسب شایستگیهای خلاقانه و هنرمندانه و متخصصانه حاصل شود نه بر وفق معیارهای انتسابی (کوزر، </a:t>
            </a:r>
            <a:r>
              <a:rPr lang="fa-IR" smtClean="0">
                <a:solidFill>
                  <a:srgbClr val="000000"/>
                </a:solidFill>
                <a:latin typeface="BNazanin"/>
                <a:cs typeface="B Zar" panose="00000400000000000000" pitchFamily="2" charset="-78"/>
              </a:rPr>
              <a:t>1388، 41) چرا </a:t>
            </a:r>
            <a:r>
              <a:rPr lang="fa-IR">
                <a:solidFill>
                  <a:srgbClr val="000000"/>
                </a:solidFill>
                <a:latin typeface="BNazanin"/>
                <a:cs typeface="B Zar" panose="00000400000000000000" pitchFamily="2" charset="-78"/>
              </a:rPr>
              <a:t>که اگر بوروکراسی در وجهه منفی خود مورد استفاده قرار گیرد، در سازمانها صرفاً با نماد تشریفات اداری و </a:t>
            </a:r>
            <a:r>
              <a:rPr lang="fa-IR" smtClean="0">
                <a:solidFill>
                  <a:srgbClr val="000000"/>
                </a:solidFill>
                <a:latin typeface="BNazanin"/>
                <a:cs typeface="B Zar" panose="00000400000000000000" pitchFamily="2" charset="-78"/>
              </a:rPr>
              <a:t>تک بعدی </a:t>
            </a:r>
            <a:r>
              <a:rPr lang="fa-IR">
                <a:solidFill>
                  <a:srgbClr val="000000"/>
                </a:solidFill>
                <a:latin typeface="BNazanin"/>
                <a:cs typeface="B Zar" panose="00000400000000000000" pitchFamily="2" charset="-78"/>
              </a:rPr>
              <a:t>خود را نمایان ساخته و نمیتوانند از بعد عقلانی و فرهنگی آن به اهدافشان در جامعه مدرن دست یابند و گاه چنان</a:t>
            </a:r>
            <a:endParaRPr lang="fa-IR"/>
          </a:p>
        </p:txBody>
      </p:sp>
      <p:sp>
        <p:nvSpPr>
          <p:cNvPr id="4" name="Flowchart: Connector 3"/>
          <p:cNvSpPr/>
          <p:nvPr/>
        </p:nvSpPr>
        <p:spPr>
          <a:xfrm>
            <a:off x="2447778" y="4079631"/>
            <a:ext cx="1997613" cy="1308295"/>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latin typeface="BNazanin"/>
                <a:cs typeface="B Zar" panose="00000400000000000000" pitchFamily="2" charset="-78"/>
              </a:rPr>
              <a:t>نماد تشریفات اداری و تک بعدی</a:t>
            </a:r>
            <a:endParaRPr lang="fa-IR" b="1">
              <a:solidFill>
                <a:srgbClr val="FF0000"/>
              </a:solidFill>
            </a:endParaRPr>
          </a:p>
        </p:txBody>
      </p:sp>
    </p:spTree>
    <p:extLst>
      <p:ext uri="{BB962C8B-B14F-4D97-AF65-F5344CB8AC3E}">
        <p14:creationId xmlns:p14="http://schemas.microsoft.com/office/powerpoint/2010/main" val="773349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خشک آن را بهکار میگیرند که از آن بهمانند یک قفس آهنین در سازمان استفاده میکنند. وبر معتقد است این همان میراث مدرنیته است، مدرنیته ای که بنا بود بشر را به آزادی و خلاقیت برساند، اما برایش قفس آهنین ساخته و انسان مدرن را درون خود محبوس کرده است و چیزی جز نقصان و فرهنگ بیگانگی شغلی برآمده از ساختار نظام اداری را به همراه نداشته است. در</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چنین حالتی اشت که کارکنان احساس پوچی و بیمعنایی کرده و نمیتوانند نقشی در رشد توسعه و موفقیت سازمانی داشته باشند (انصاری و همکاران، </a:t>
            </a:r>
            <a:r>
              <a:rPr lang="fa-IR" b="0" i="0" smtClean="0">
                <a:solidFill>
                  <a:srgbClr val="000000"/>
                </a:solidFill>
                <a:effectLst/>
                <a:latin typeface="BNazanin"/>
                <a:cs typeface="B Zar" panose="00000400000000000000" pitchFamily="2" charset="-78"/>
              </a:rPr>
              <a:t>1393)</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264898" y="4529796"/>
            <a:ext cx="2574388" cy="1223889"/>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احساس پوچی و </a:t>
            </a:r>
            <a:r>
              <a:rPr lang="fa-IR" sz="2000" b="1" smtClean="0">
                <a:solidFill>
                  <a:srgbClr val="FF0000"/>
                </a:solidFill>
                <a:latin typeface="BNazanin"/>
                <a:cs typeface="B Zar" panose="00000400000000000000" pitchFamily="2" charset="-78"/>
              </a:rPr>
              <a:t>بی معنایی</a:t>
            </a:r>
            <a:endParaRPr lang="fa-IR" sz="2000" b="1">
              <a:solidFill>
                <a:srgbClr val="FF0000"/>
              </a:solidFill>
            </a:endParaRPr>
          </a:p>
        </p:txBody>
      </p:sp>
    </p:spTree>
    <p:extLst>
      <p:ext uri="{BB962C8B-B14F-4D97-AF65-F5344CB8AC3E}">
        <p14:creationId xmlns:p14="http://schemas.microsoft.com/office/powerpoint/2010/main" val="2815549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به تعبیری </a:t>
            </a:r>
            <a:r>
              <a:rPr lang="fa-IR" b="0" i="0" smtClean="0">
                <a:solidFill>
                  <a:srgbClr val="000000"/>
                </a:solidFill>
                <a:effectLst/>
                <a:latin typeface="BNazanin"/>
                <a:cs typeface="B Zar" panose="00000400000000000000" pitchFamily="2" charset="-78"/>
              </a:rPr>
              <a:t>کارکنان شاغل معمولاً فشار زیادی بر دوش خود متحمل شده، چرا که معمولاً</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تقسیمکاری وجود نداشته و ساعتهای کاری معمولاً متغیر بوده و نظارتی بر عملکرد آنها وجود ندارد و تنها به دلیل بعد مالی و گذران زندگی فشار آن را تحمل کرده و معمولاً از انجام آن رضایتی ندارند ( صداقتی فرد و همکاران، 1388) در محیطهای کاری و در چنین شرایطی، ساختاری قانونمند در سازمانها به چشم نخورده و سلسهمراتب اداری بر اساس ضوابط حاصل نمیگردد و اینها همه گویای این است که نظا م بوروکراسی در جامعه بطور شایسته عمل نکرده و درون سازمانهای بوروکراسی قوانین صرفاً وسیلهای جهت تسهیل امور غیراخلاقی در سازمان است. </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282889" y="4967785"/>
            <a:ext cx="4808421" cy="120917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ln w="22225">
                  <a:solidFill>
                    <a:schemeClr val="accent2"/>
                  </a:solidFill>
                  <a:prstDash val="solid"/>
                </a:ln>
                <a:solidFill>
                  <a:schemeClr val="accent2">
                    <a:lumMod val="40000"/>
                    <a:lumOff val="60000"/>
                  </a:schemeClr>
                </a:solidFill>
                <a:latin typeface="BNazanin"/>
                <a:cs typeface="B Zar" panose="00000400000000000000" pitchFamily="2" charset="-78"/>
              </a:rPr>
              <a:t>نظا م بوروکراسی در جامعه بطور شایسته عمل نکرده</a:t>
            </a:r>
            <a:endParaRPr lang="fa-I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03849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solidFill>
                  <a:srgbClr val="000000"/>
                </a:solidFill>
                <a:latin typeface="BNazanin"/>
                <a:cs typeface="B Zar" panose="00000400000000000000" pitchFamily="2" charset="-78"/>
              </a:rPr>
              <a:t>از این حیث، قصد </a:t>
            </a:r>
            <a:r>
              <a:rPr lang="fa-IR">
                <a:solidFill>
                  <a:srgbClr val="FF0000"/>
                </a:solidFill>
                <a:latin typeface="BNazanin"/>
                <a:cs typeface="B Zar" panose="00000400000000000000" pitchFamily="2" charset="-78"/>
              </a:rPr>
              <a:t>اصلی این پژوهش </a:t>
            </a:r>
            <a:r>
              <a:rPr lang="fa-IR">
                <a:solidFill>
                  <a:srgbClr val="000000"/>
                </a:solidFill>
                <a:latin typeface="BNazanin"/>
                <a:cs typeface="B Zar" panose="00000400000000000000" pitchFamily="2" charset="-78"/>
              </a:rPr>
              <a:t>کنکاش در چیستی همین پدیده و ایضاح این مسئله است که مکانیسمها، مجراها، شیوهها و رویههای شکلگیری فرهنگ بیگانگی شغلی در نظام بوروکراسی- اداری در ایران </a:t>
            </a:r>
            <a:r>
              <a:rPr lang="fa-IR" smtClean="0">
                <a:solidFill>
                  <a:srgbClr val="000000"/>
                </a:solidFill>
                <a:latin typeface="BNazanin"/>
                <a:cs typeface="B Zar" panose="00000400000000000000" pitchFamily="2" charset="-78"/>
              </a:rPr>
              <a:t>کدام اند</a:t>
            </a:r>
            <a:r>
              <a:rPr lang="fa-IR">
                <a:solidFill>
                  <a:srgbClr val="000000"/>
                </a:solidFill>
                <a:latin typeface="BNazanin"/>
                <a:cs typeface="B Zar" panose="00000400000000000000" pitchFamily="2" charset="-78"/>
              </a:rPr>
              <a:t>؟</a:t>
            </a:r>
            <a:r>
              <a:rPr lang="fa-IR">
                <a:cs typeface="B Zar" panose="00000400000000000000" pitchFamily="2" charset="-78"/>
              </a:rPr>
              <a:t> </a:t>
            </a:r>
          </a:p>
          <a:p>
            <a:endParaRPr lang="fa-IR"/>
          </a:p>
        </p:txBody>
      </p:sp>
      <p:pic>
        <p:nvPicPr>
          <p:cNvPr id="4" name="Picture 3"/>
          <p:cNvPicPr>
            <a:picLocks noChangeAspect="1"/>
          </p:cNvPicPr>
          <p:nvPr/>
        </p:nvPicPr>
        <p:blipFill>
          <a:blip r:embed="rId2"/>
          <a:stretch>
            <a:fillRect/>
          </a:stretch>
        </p:blipFill>
        <p:spPr>
          <a:xfrm>
            <a:off x="838200" y="3792341"/>
            <a:ext cx="2143125" cy="2143125"/>
          </a:xfrm>
          <a:prstGeom prst="rect">
            <a:avLst/>
          </a:prstGeom>
        </p:spPr>
      </p:pic>
    </p:spTree>
    <p:extLst>
      <p:ext uri="{BB962C8B-B14F-4D97-AF65-F5344CB8AC3E}">
        <p14:creationId xmlns:p14="http://schemas.microsoft.com/office/powerpoint/2010/main" val="740647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نظریه ازخودبیگانگی در 1844توسط مارکس در دستنوشتههای اقتصادی و فلسفی ارائه و در 1932در چهار رویکرد </a:t>
            </a:r>
            <a:r>
              <a:rPr lang="fa-IR" smtClean="0">
                <a:cs typeface="B Zar" panose="00000400000000000000" pitchFamily="2" charset="-78"/>
              </a:rPr>
              <a:t>اقتصادی، اجتماعی</a:t>
            </a:r>
            <a:r>
              <a:rPr lang="fa-IR">
                <a:cs typeface="B Zar" panose="00000400000000000000" pitchFamily="2" charset="-78"/>
              </a:rPr>
              <a:t>، فرهنگی و سیاسی مطرح شد و در بعد اجتماعی و فرهنگی آن را حالتی از زندگی افراد در جامعهای از طبقات </a:t>
            </a:r>
            <a:r>
              <a:rPr lang="fa-IR" smtClean="0">
                <a:cs typeface="B Zar" panose="00000400000000000000" pitchFamily="2" charset="-78"/>
              </a:rPr>
              <a:t>اجتماعی مختلف </a:t>
            </a:r>
            <a:r>
              <a:rPr lang="fa-IR">
                <a:cs typeface="B Zar" panose="00000400000000000000" pitchFamily="2" charset="-78"/>
              </a:rPr>
              <a:t>توصیف میکند که افراد با قرارگیری در طبقات اجتماعی پایینتر( طبقات کارگری) امکان دارد از طبیعت انسانی </a:t>
            </a:r>
            <a:r>
              <a:rPr lang="fa-IR" smtClean="0">
                <a:cs typeface="B Zar" panose="00000400000000000000" pitchFamily="2" charset="-78"/>
              </a:rPr>
              <a:t>خود احساس </a:t>
            </a:r>
            <a:r>
              <a:rPr lang="fa-IR">
                <a:cs typeface="B Zar" panose="00000400000000000000" pitchFamily="2" charset="-78"/>
              </a:rPr>
              <a:t>دوری و بیگانگی کنند. در بعد اقتصادی و سیاسی اساس ازخودبیگانگی در بحث تولید و نظام سرمایهداری مطرح </a:t>
            </a:r>
            <a:r>
              <a:rPr lang="fa-IR" smtClean="0">
                <a:cs typeface="B Zar" panose="00000400000000000000" pitchFamily="2" charset="-78"/>
              </a:rPr>
              <a:t>میشود و </a:t>
            </a:r>
            <a:r>
              <a:rPr lang="fa-IR">
                <a:cs typeface="B Zar" panose="00000400000000000000" pitchFamily="2" charset="-78"/>
              </a:rPr>
              <a:t>شخص کارگر معمولاً حق اختیار و تصمیمگیری </a:t>
            </a:r>
            <a:r>
              <a:rPr lang="fa-IR" smtClean="0">
                <a:cs typeface="B Zar" panose="00000400000000000000" pitchFamily="2" charset="-78"/>
              </a:rPr>
              <a:t>ندارد</a:t>
            </a:r>
            <a:br>
              <a:rPr lang="fa-IR" smtClean="0">
                <a:cs typeface="B Zar" panose="00000400000000000000" pitchFamily="2" charset="-78"/>
              </a:rPr>
            </a:br>
            <a:r>
              <a:rPr lang="fa-IR" smtClean="0">
                <a:cs typeface="B Zar" panose="00000400000000000000" pitchFamily="2" charset="-78"/>
              </a:rPr>
              <a:t>.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09650" y="4576763"/>
            <a:ext cx="2857500" cy="1600200"/>
          </a:xfrm>
          <a:prstGeom prst="rect">
            <a:avLst/>
          </a:prstGeom>
        </p:spPr>
      </p:pic>
    </p:spTree>
    <p:extLst>
      <p:ext uri="{BB962C8B-B14F-4D97-AF65-F5344CB8AC3E}">
        <p14:creationId xmlns:p14="http://schemas.microsoft.com/office/powerpoint/2010/main" val="400866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اگرچه کارگر یک انسان خودمختار و خودآگاه است، اما این کارگر به عنوان یک نهاد اقتصادی به سمت اهداف و فعالیتهایی توسط </a:t>
            </a:r>
            <a:r>
              <a:rPr lang="fa-IR" smtClean="0">
                <a:cs typeface="B Zar" panose="00000400000000000000" pitchFamily="2" charset="-78"/>
              </a:rPr>
              <a:t>بورژوازی </a:t>
            </a:r>
            <a:r>
              <a:rPr lang="fa-IR">
                <a:cs typeface="B Zar" panose="00000400000000000000" pitchFamily="2" charset="-78"/>
              </a:rPr>
              <a:t>که صاحبان ابزار تولید هدایت میشود. در ایران پژوهش- های بسیاری دربارۀ فرهنگ بیگانگی شغلی به انجام رسیده است که در ادامه چند مورد از آنها بهعنوان نمونه بازخوانی میشود</a:t>
            </a:r>
            <a:r>
              <a:rPr lang="fa-IR" smtClean="0">
                <a:cs typeface="B Zar" panose="00000400000000000000" pitchFamily="2" charset="-78"/>
              </a:rPr>
              <a:t>:.</a:t>
            </a:r>
            <a:endParaRPr lang="fa-IR"/>
          </a:p>
        </p:txBody>
      </p:sp>
    </p:spTree>
    <p:extLst>
      <p:ext uri="{BB962C8B-B14F-4D97-AF65-F5344CB8AC3E}">
        <p14:creationId xmlns:p14="http://schemas.microsoft.com/office/powerpoint/2010/main" val="406977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کرمی و همکاران </a:t>
            </a:r>
            <a:r>
              <a:rPr lang="fa-IR" smtClean="0">
                <a:cs typeface="B Zar" panose="00000400000000000000" pitchFamily="2" charset="-78"/>
              </a:rPr>
              <a:t>(1398) در </a:t>
            </a:r>
            <a:r>
              <a:rPr lang="fa-IR">
                <a:cs typeface="B Zar" panose="00000400000000000000" pitchFamily="2" charset="-78"/>
              </a:rPr>
              <a:t>تحقیقی باعنوان ت</a:t>
            </a:r>
            <a:r>
              <a:rPr lang="fa-IR">
                <a:solidFill>
                  <a:srgbClr val="FF0000"/>
                </a:solidFill>
                <a:cs typeface="B Zar" panose="00000400000000000000" pitchFamily="2" charset="-78"/>
              </a:rPr>
              <a:t>أثیر منابع قدرت و بوروکراتمداری در پیشبینی فرسودگی شغلی </a:t>
            </a:r>
            <a:r>
              <a:rPr lang="fa-IR">
                <a:cs typeface="B Zar" panose="00000400000000000000" pitchFamily="2" charset="-78"/>
              </a:rPr>
              <a:t>(</a:t>
            </a:r>
            <a:r>
              <a:rPr lang="fa-IR" smtClean="0">
                <a:solidFill>
                  <a:srgbClr val="00B0F0"/>
                </a:solidFill>
                <a:cs typeface="B Zar" panose="00000400000000000000" pitchFamily="2" charset="-78"/>
              </a:rPr>
              <a:t>موردمطالعه: کارمندان </a:t>
            </a:r>
            <a:r>
              <a:rPr lang="fa-IR">
                <a:solidFill>
                  <a:srgbClr val="00B0F0"/>
                </a:solidFill>
                <a:cs typeface="B Zar" panose="00000400000000000000" pitchFamily="2" charset="-78"/>
              </a:rPr>
              <a:t>اداره امور مالیاتی شیراز</a:t>
            </a:r>
            <a:r>
              <a:rPr lang="fa-IR">
                <a:cs typeface="B Zar" panose="00000400000000000000" pitchFamily="2" charset="-78"/>
              </a:rPr>
              <a:t>)، فرسودگی شغلی را سبب کاهش کارایی و از دست رفتن نیروی انسانی و عوارض روحی در کارکنان دانسته و بین شاخص گرایش به بوروکراسی با فرسودگی شغلی رابطه به معکوس را دریافتند و فرمودند تصدی سطوح مختلف قدرت سازمانی نمیتواند فرسودگی شغلی را تبیین نماید</a:t>
            </a:r>
            <a:endParaRPr lang="fa-IR"/>
          </a:p>
        </p:txBody>
      </p:sp>
      <p:sp>
        <p:nvSpPr>
          <p:cNvPr id="4" name="Flowchart: Connector 3"/>
          <p:cNvSpPr/>
          <p:nvPr/>
        </p:nvSpPr>
        <p:spPr>
          <a:xfrm>
            <a:off x="838200" y="4276578"/>
            <a:ext cx="2293034" cy="140677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فرسودگی شغلی</a:t>
            </a:r>
            <a:endParaRPr lang="fa-IR" sz="2000">
              <a:solidFill>
                <a:srgbClr val="FF0000"/>
              </a:solidFill>
            </a:endParaRPr>
          </a:p>
        </p:txBody>
      </p:sp>
    </p:spTree>
    <p:extLst>
      <p:ext uri="{BB962C8B-B14F-4D97-AF65-F5344CB8AC3E}">
        <p14:creationId xmlns:p14="http://schemas.microsoft.com/office/powerpoint/2010/main" val="362516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Zar" panose="00000400000000000000" pitchFamily="2" charset="-78"/>
              </a:rPr>
              <a:t>و شیوههای ارزیابی منابع انسانی در سازمان نقش کلیدی </a:t>
            </a:r>
            <a:r>
              <a:rPr lang="fa-IR" smtClean="0">
                <a:cs typeface="B Zar" panose="00000400000000000000" pitchFamily="2" charset="-78"/>
              </a:rPr>
              <a:t>در تعدیل </a:t>
            </a:r>
            <a:r>
              <a:rPr lang="fa-IR">
                <a:cs typeface="B Zar" panose="00000400000000000000" pitchFamily="2" charset="-78"/>
              </a:rPr>
              <a:t>تنشهای تجربه شده در محیط کار را داشته، پس حرکت به سمت بوروکراسی میتواند در کاهش فرسودگی </a:t>
            </a:r>
            <a:r>
              <a:rPr lang="fa-IR" smtClean="0">
                <a:cs typeface="B Zar" panose="00000400000000000000" pitchFamily="2" charset="-78"/>
              </a:rPr>
              <a:t>شغلی کارکنان </a:t>
            </a:r>
            <a:r>
              <a:rPr lang="fa-IR">
                <a:cs typeface="B Zar" panose="00000400000000000000" pitchFamily="2" charset="-78"/>
              </a:rPr>
              <a:t>و مدیران و افزایش کیفیت خدمات و بهرهوری سازمان مؤثر باشد. </a:t>
            </a:r>
          </a:p>
        </p:txBody>
      </p:sp>
      <p:sp>
        <p:nvSpPr>
          <p:cNvPr id="4" name="Flowchart: Decision 3"/>
          <p:cNvSpPr/>
          <p:nvPr/>
        </p:nvSpPr>
        <p:spPr>
          <a:xfrm>
            <a:off x="4063218" y="4001294"/>
            <a:ext cx="4065563" cy="1659988"/>
          </a:xfrm>
          <a:prstGeom prst="flowChartDecisi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افزایش کیفیت خدمات و بهره وری</a:t>
            </a:r>
            <a:endParaRPr lang="fa-IR" sz="2000" b="1">
              <a:solidFill>
                <a:srgbClr val="FF0000"/>
              </a:solidFill>
            </a:endParaRPr>
          </a:p>
        </p:txBody>
      </p:sp>
    </p:spTree>
    <p:extLst>
      <p:ext uri="{BB962C8B-B14F-4D97-AF65-F5344CB8AC3E}">
        <p14:creationId xmlns:p14="http://schemas.microsoft.com/office/powerpoint/2010/main" val="294382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قصد این جستار تحلیل دادهبنیاد فرهنگ بیگانگی شغلی در نظام بوروکراسی- اداری در ایران است. از آنجا که پژوهش حاضر در چارچوب رویکرد کیفی و بهطور مشخص نظریه زمینهای اشتراوس و کوربین به انجام رسیده است میکوشد شرایط علی، زمینه ها، عوامل مداخلهگر، راهبردها و پیامدهای بیگانگی شغلی را مطالعه کند. پژوهش با استفاده از شیوۀ نمونهگیری گلوله برفی با  15نفر از کارکنان شاغل در بخش اداری مصاحبه عمیق فردی به عمل آورده است. دادهها در مراحل سهگانه کدگذاری تحلیل شدند و نتایج نشان داد که بیگانگی شغلی که امروزه به شکل نوعی فرهنگ درآمده است محصول برخی شرایط علی مثل بیعدالتی، طرد و احساس ناامنی است</a:t>
            </a:r>
            <a:endParaRPr lang="fa-IR">
              <a:cs typeface="B Zar" panose="00000400000000000000" pitchFamily="2" charset="-78"/>
            </a:endParaRPr>
          </a:p>
        </p:txBody>
      </p:sp>
      <p:sp>
        <p:nvSpPr>
          <p:cNvPr id="4" name="Flowchart: Process 3"/>
          <p:cNvSpPr/>
          <p:nvPr/>
        </p:nvSpPr>
        <p:spPr>
          <a:xfrm>
            <a:off x="2101755" y="5090615"/>
            <a:ext cx="2866030" cy="106452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یگانگی شغلی که امروزه به شکل نوعی فرهنگ درآمده است </a:t>
            </a:r>
            <a:endParaRPr lang="fa-IR" sz="2000">
              <a:solidFill>
                <a:srgbClr val="FF0000"/>
              </a:solidFill>
            </a:endParaRPr>
          </a:p>
        </p:txBody>
      </p:sp>
    </p:spTree>
    <p:extLst>
      <p:ext uri="{BB962C8B-B14F-4D97-AF65-F5344CB8AC3E}">
        <p14:creationId xmlns:p14="http://schemas.microsoft.com/office/powerpoint/2010/main" val="2268581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همچنین نبوی و همکاران </a:t>
            </a:r>
            <a:r>
              <a:rPr lang="fa-IR" smtClean="0">
                <a:cs typeface="B Zar" panose="00000400000000000000" pitchFamily="2" charset="-78"/>
              </a:rPr>
              <a:t>(1392) در </a:t>
            </a:r>
            <a:r>
              <a:rPr lang="fa-IR">
                <a:cs typeface="B Zar" panose="00000400000000000000" pitchFamily="2" charset="-78"/>
              </a:rPr>
              <a:t>تحقیقی با عنوان؛ مطالعه تاثیر ویژگیهای بوروکراتیک سازمان بر بیگانگی از کار کارمندان سازمانهای اداری (مطالعه کارمندان سازمانهای دولتی شهرستان اهواز) در بررسی تأثیر بوروکراسی در بیگانگی از کار در نظام اداری ایران دریافتند که سلسلهمراتب اقتدار و شرح وظایف قویترین </a:t>
            </a:r>
            <a:r>
              <a:rPr lang="fa-IR" smtClean="0">
                <a:cs typeface="B Zar" panose="00000400000000000000" pitchFamily="2" charset="-78"/>
              </a:rPr>
              <a:t>پیشبین های </a:t>
            </a:r>
            <a:r>
              <a:rPr lang="fa-IR">
                <a:cs typeface="B Zar" panose="00000400000000000000" pitchFamily="2" charset="-78"/>
              </a:rPr>
              <a:t>بیگانگی از کار هستند و تحصیلات در بیگانگی از کار و ویژگیهای زمینهای در مقایسه با ویژگیهای بوروکراتیک سازمان در تبیین بیگانگی از کار از اهمیت کمتری برخوردارند. </a:t>
            </a:r>
          </a:p>
          <a:p>
            <a:endParaRPr lang="fa-IR"/>
          </a:p>
        </p:txBody>
      </p:sp>
      <p:sp>
        <p:nvSpPr>
          <p:cNvPr id="4" name="Flowchart: Process 3"/>
          <p:cNvSpPr/>
          <p:nvPr/>
        </p:nvSpPr>
        <p:spPr>
          <a:xfrm>
            <a:off x="2011680" y="4417255"/>
            <a:ext cx="2954215" cy="13223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سلسلهمراتب اقتدار و شرح وظایف</a:t>
            </a:r>
            <a:endParaRPr lang="fa-IR" sz="2000">
              <a:solidFill>
                <a:srgbClr val="FF0000"/>
              </a:solidFill>
            </a:endParaRPr>
          </a:p>
        </p:txBody>
      </p:sp>
    </p:spTree>
    <p:extLst>
      <p:ext uri="{BB962C8B-B14F-4D97-AF65-F5344CB8AC3E}">
        <p14:creationId xmlns:p14="http://schemas.microsoft.com/office/powerpoint/2010/main" val="2243080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همین قیاس، یارمحمد توسکی </a:t>
            </a:r>
            <a:r>
              <a:rPr lang="fa-IR" smtClean="0">
                <a:cs typeface="B Zar" panose="00000400000000000000" pitchFamily="2" charset="-78"/>
              </a:rPr>
              <a:t>و همکاران (1392) در </a:t>
            </a:r>
            <a:r>
              <a:rPr lang="fa-IR">
                <a:cs typeface="B Zar" panose="00000400000000000000" pitchFamily="2" charset="-78"/>
              </a:rPr>
              <a:t>تحقیقی باعنوان تحلیل جامعهشناختی بیگانگی از کار در ساختار نظام اداری ایران- ( 1391مطالعه </a:t>
            </a:r>
            <a:r>
              <a:rPr lang="fa-IR" smtClean="0">
                <a:cs typeface="B Zar" panose="00000400000000000000" pitchFamily="2" charset="-78"/>
              </a:rPr>
              <a:t>موردی: سازمانای </a:t>
            </a:r>
            <a:r>
              <a:rPr lang="fa-IR">
                <a:cs typeface="B Zar" panose="00000400000000000000" pitchFamily="2" charset="-78"/>
              </a:rPr>
              <a:t>زیرمجموعه وزارت تعاون، کار و رفاه اجتماعی استان مرکزی)، دنیای پیچیده ومتغیر و بیگانگی نظام اداری را عامل</a:t>
            </a:r>
            <a:br>
              <a:rPr lang="fa-IR">
                <a:cs typeface="B Zar" panose="00000400000000000000" pitchFamily="2" charset="-78"/>
              </a:rPr>
            </a:br>
            <a:r>
              <a:rPr lang="fa-IR">
                <a:cs typeface="B Zar" panose="00000400000000000000" pitchFamily="2" charset="-78"/>
              </a:rPr>
              <a:t>تزلزل و آسیب آن دانسته؛ و بی توجهی به آن را سبب بروز مسائل وعوارض روانی-اجتماعی دیگری درمحیط کار دانسته که </a:t>
            </a:r>
            <a:r>
              <a:rPr lang="fa-IR" smtClean="0">
                <a:cs typeface="B Zar" panose="00000400000000000000" pitchFamily="2" charset="-78"/>
              </a:rPr>
              <a:t>از نظریه </a:t>
            </a:r>
            <a:r>
              <a:rPr lang="fa-IR">
                <a:cs typeface="B Zar" panose="00000400000000000000" pitchFamily="2" charset="-78"/>
              </a:rPr>
              <a:t>های کارل مارکس، وبر، هابر و ...آن را مورد بررسی قرار داده است </a:t>
            </a:r>
            <a:endParaRPr lang="fa-IR" smtClean="0">
              <a:cs typeface="B Zar" panose="00000400000000000000" pitchFamily="2" charset="-78"/>
            </a:endParaRPr>
          </a:p>
          <a:p>
            <a:pPr marL="0" indent="0" algn="just">
              <a:buNone/>
            </a:pPr>
            <a:r>
              <a:rPr lang="fa-IR">
                <a:cs typeface="B Zar" panose="00000400000000000000" pitchFamily="2" charset="-78"/>
              </a:rPr>
              <a:t/>
            </a:r>
            <a:br>
              <a:rPr lang="fa-IR">
                <a:cs typeface="B Zar" panose="00000400000000000000" pitchFamily="2" charset="-78"/>
              </a:rPr>
            </a:br>
            <a:endParaRPr lang="fa-IR">
              <a:cs typeface="B Zar" panose="00000400000000000000" pitchFamily="2" charset="-78"/>
            </a:endParaRPr>
          </a:p>
          <a:p>
            <a:endParaRPr lang="fa-IR"/>
          </a:p>
        </p:txBody>
      </p:sp>
      <p:sp>
        <p:nvSpPr>
          <p:cNvPr id="4" name="Rectangle 3"/>
          <p:cNvSpPr/>
          <p:nvPr/>
        </p:nvSpPr>
        <p:spPr>
          <a:xfrm>
            <a:off x="838200" y="4768000"/>
            <a:ext cx="10573728" cy="923330"/>
          </a:xfrm>
          <a:prstGeom prst="rect">
            <a:avLst/>
          </a:prstGeom>
          <a:noFill/>
        </p:spPr>
        <p:txBody>
          <a:bodyPr wrap="none" lIns="91440" tIns="45720" rIns="91440" bIns="45720">
            <a:spAutoFit/>
          </a:bodyPr>
          <a:lstStyle/>
          <a:p>
            <a:pPr algn="ctr"/>
            <a:r>
              <a:rPr lang="fa-IR" sz="5400" b="1" cap="none" spc="0">
                <a:ln w="22225">
                  <a:solidFill>
                    <a:schemeClr val="accent2"/>
                  </a:solidFill>
                  <a:prstDash val="solid"/>
                </a:ln>
                <a:solidFill>
                  <a:schemeClr val="accent2">
                    <a:lumMod val="40000"/>
                    <a:lumOff val="60000"/>
                  </a:schemeClr>
                </a:solidFill>
                <a:effectLst/>
                <a:cs typeface="B Zar" panose="00000400000000000000" pitchFamily="2" charset="-78"/>
              </a:rPr>
              <a:t>دنیای پیچیده ومتغیر و بیگانگی نظام اداری </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102210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a:cs typeface="B Zar" panose="00000400000000000000" pitchFamily="2" charset="-78"/>
              </a:rPr>
              <a:t>پلایگر </a:t>
            </a:r>
            <a:r>
              <a:rPr lang="fa-IR" smtClean="0">
                <a:cs typeface="B Zar" panose="00000400000000000000" pitchFamily="2" charset="-78"/>
              </a:rPr>
              <a:t>و </a:t>
            </a:r>
            <a:r>
              <a:rPr lang="fa-IR">
                <a:cs typeface="B Zar" panose="00000400000000000000" pitchFamily="2" charset="-78"/>
              </a:rPr>
              <a:t>همکاران </a:t>
            </a:r>
            <a:r>
              <a:rPr lang="fa-IR" smtClean="0">
                <a:cs typeface="B Zar" panose="00000400000000000000" pitchFamily="2" charset="-78"/>
              </a:rPr>
              <a:t>(2015) در </a:t>
            </a:r>
            <a:r>
              <a:rPr lang="fa-IR">
                <a:cs typeface="B Zar" panose="00000400000000000000" pitchFamily="2" charset="-78"/>
              </a:rPr>
              <a:t>تحقیقی باعنوان استرسهای زندگی به عنوان عامل خطر بالقوه برای افسردگی و فرسودگی </a:t>
            </a:r>
            <a:r>
              <a:rPr lang="fa-IR" smtClean="0">
                <a:cs typeface="B Zar" panose="00000400000000000000" pitchFamily="2" charset="-78"/>
              </a:rPr>
              <a:t>روانی و </a:t>
            </a:r>
            <a:r>
              <a:rPr lang="fa-IR">
                <a:cs typeface="B Zar" panose="00000400000000000000" pitchFamily="2" charset="-78"/>
              </a:rPr>
              <a:t>شغلی، افسردگی و خستگی را دو عامل سبب شناسی روانی دانسته که بر زندگی یک فرد رنجدیده تاثیر میگذارد و </a:t>
            </a:r>
            <a:r>
              <a:rPr lang="fa-IR" smtClean="0">
                <a:cs typeface="B Zar" panose="00000400000000000000" pitchFamily="2" charset="-78"/>
              </a:rPr>
              <a:t>فرسودگی روانی </a:t>
            </a:r>
            <a:r>
              <a:rPr lang="fa-IR">
                <a:cs typeface="B Zar" panose="00000400000000000000" pitchFamily="2" charset="-78"/>
              </a:rPr>
              <a:t>و خستگی بیش از حد حوزه شغلی فرد را محدود میکند. به نظر میرسد که افسردگی تحتتاثیر عوامل استرسزا و </a:t>
            </a:r>
            <a:r>
              <a:rPr lang="fa-IR" smtClean="0">
                <a:cs typeface="B Zar" panose="00000400000000000000" pitchFamily="2" charset="-78"/>
              </a:rPr>
              <a:t>فشار زندگی </a:t>
            </a:r>
            <a:r>
              <a:rPr lang="fa-IR">
                <a:cs typeface="B Zar" panose="00000400000000000000" pitchFamily="2" charset="-78"/>
              </a:rPr>
              <a:t>میباشد و هرچه رویدادهای استرسی که یک فرد در زندگی خود تجربه میکند شدیدتر باشند، آن فرد را نسبت </a:t>
            </a:r>
            <a:r>
              <a:rPr lang="fa-IR" smtClean="0">
                <a:cs typeface="B Zar" panose="00000400000000000000" pitchFamily="2" charset="-78"/>
              </a:rPr>
              <a:t>به افسردگی </a:t>
            </a:r>
            <a:r>
              <a:rPr lang="fa-IR">
                <a:cs typeface="B Zar" panose="00000400000000000000" pitchFamily="2" charset="-78"/>
              </a:rPr>
              <a:t>آسیب پذیر تر میکنند.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275192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همانطور که میبینیم در اینجا نظریه گسترده اما بحث برانگیزی وجود دارد که بیان میکند فرسودگی روانی از علائم مقدماتی افسردگی میباشد و مطالعه فعلی بررسی میکند که آیا رویدادهای پراسترس زندگی نیز در افزایش احتمال خطر فرسودگی روانی نقش دارد یا نه. یافتهها در هر دو نمونه گویای این بود که رابطه بین فشار زندگی، فرسودگی روانی شغلی، و افسردگی برای </a:t>
            </a:r>
            <a:r>
              <a:rPr lang="fa-IR">
                <a:cs typeface="B Zar" panose="00000400000000000000" pitchFamily="2" charset="-78"/>
              </a:rPr>
              <a:t>اثرات </a:t>
            </a:r>
            <a:r>
              <a:rPr lang="fa-IR" smtClean="0">
                <a:cs typeface="B Zar" panose="00000400000000000000" pitchFamily="2" charset="-78"/>
              </a:rPr>
              <a:t>واسطه ها </a:t>
            </a:r>
            <a:r>
              <a:rPr lang="fa-IR">
                <a:cs typeface="B Zar" panose="00000400000000000000" pitchFamily="2" charset="-78"/>
              </a:rPr>
              <a:t>و </a:t>
            </a:r>
            <a:r>
              <a:rPr lang="fa-IR" smtClean="0">
                <a:cs typeface="B Zar" panose="00000400000000000000" pitchFamily="2" charset="-78"/>
              </a:rPr>
              <a:t>تعدیل کننده های </a:t>
            </a:r>
            <a:r>
              <a:rPr lang="fa-IR">
                <a:cs typeface="B Zar" panose="00000400000000000000" pitchFamily="2" charset="-78"/>
              </a:rPr>
              <a:t>احتمالی کنترل میشده و همچنین اثر سن را نیز در نظر می گیرد.</a:t>
            </a:r>
            <a:endParaRPr lang="fa-IR"/>
          </a:p>
        </p:txBody>
      </p:sp>
      <p:sp>
        <p:nvSpPr>
          <p:cNvPr id="4" name="Flowchart: Connector 3"/>
          <p:cNvSpPr/>
          <p:nvPr/>
        </p:nvSpPr>
        <p:spPr>
          <a:xfrm>
            <a:off x="2504049" y="4403188"/>
            <a:ext cx="2897945" cy="1406769"/>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B0F0"/>
                </a:solidFill>
                <a:cs typeface="B Zar" panose="00000400000000000000" pitchFamily="2" charset="-78"/>
              </a:rPr>
              <a:t>اثر سن</a:t>
            </a:r>
            <a:endParaRPr lang="fa-IR" sz="2800" b="1">
              <a:solidFill>
                <a:srgbClr val="00B0F0"/>
              </a:solidFill>
            </a:endParaRPr>
          </a:p>
        </p:txBody>
      </p:sp>
    </p:spTree>
    <p:extLst>
      <p:ext uri="{BB962C8B-B14F-4D97-AF65-F5344CB8AC3E}">
        <p14:creationId xmlns:p14="http://schemas.microsoft.com/office/powerpoint/2010/main" val="343352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لذا با در نظر گرفتن تاثیر فشار زندگی می توان بیان کرد که تاثیرافسردگی و فشار روانی در زندگی و محیط کاری </a:t>
            </a:r>
            <a:r>
              <a:rPr lang="fa-IR" b="0" i="0" smtClean="0">
                <a:solidFill>
                  <a:srgbClr val="000000"/>
                </a:solidFill>
                <a:effectLst/>
                <a:latin typeface="BNazanin"/>
                <a:cs typeface="B Zar" panose="00000400000000000000" pitchFamily="2" charset="-78"/>
              </a:rPr>
              <a:t>یکسان نبوده </a:t>
            </a:r>
            <a:r>
              <a:rPr lang="fa-IR" b="0" i="0" smtClean="0">
                <a:solidFill>
                  <a:srgbClr val="000000"/>
                </a:solidFill>
                <a:effectLst/>
                <a:latin typeface="BNazanin"/>
                <a:cs typeface="B Zar" panose="00000400000000000000" pitchFamily="2" charset="-78"/>
              </a:rPr>
              <a:t>است.مشابه این تحقیق، سیا </a:t>
            </a:r>
            <a:r>
              <a:rPr lang="fa-IR" sz="1400" b="0" i="0" smtClean="0">
                <a:solidFill>
                  <a:srgbClr val="000000"/>
                </a:solidFill>
                <a:effectLst/>
                <a:latin typeface="BNazanin"/>
                <a:cs typeface="B Zar" panose="00000400000000000000" pitchFamily="2" charset="-78"/>
              </a:rPr>
              <a:t>2</a:t>
            </a:r>
            <a:r>
              <a:rPr lang="fa-IR" b="0" i="0" smtClean="0">
                <a:solidFill>
                  <a:srgbClr val="000000"/>
                </a:solidFill>
                <a:effectLst/>
                <a:latin typeface="BNazanin"/>
                <a:cs typeface="B Zar" panose="00000400000000000000" pitchFamily="2" charset="-78"/>
              </a:rPr>
              <a:t>و همکاران </a:t>
            </a:r>
            <a:r>
              <a:rPr lang="fa-IR" b="0" i="0" smtClean="0">
                <a:solidFill>
                  <a:srgbClr val="000000"/>
                </a:solidFill>
                <a:effectLst/>
                <a:latin typeface="BNazanin"/>
                <a:cs typeface="B Zar" panose="00000400000000000000" pitchFamily="2" charset="-78"/>
              </a:rPr>
              <a:t>(2020) در </a:t>
            </a:r>
            <a:r>
              <a:rPr lang="fa-IR" b="0" i="0" smtClean="0">
                <a:solidFill>
                  <a:srgbClr val="000000"/>
                </a:solidFill>
                <a:effectLst/>
                <a:latin typeface="BNazanin"/>
                <a:cs typeface="B Zar" panose="00000400000000000000" pitchFamily="2" charset="-78"/>
              </a:rPr>
              <a:t>تحقیقی باعنوان </a:t>
            </a:r>
            <a:r>
              <a:rPr lang="fa-IR" sz="3200" b="0" i="0" smtClean="0">
                <a:solidFill>
                  <a:srgbClr val="000000"/>
                </a:solidFill>
                <a:effectLst/>
                <a:latin typeface="BNazanin"/>
                <a:cs typeface="B Zar" panose="00000400000000000000" pitchFamily="2" charset="-78"/>
              </a:rPr>
              <a:t>چرا و چه زمانی عوامل استرسزای شغلی بر </a:t>
            </a:r>
            <a:r>
              <a:rPr lang="fa-IR" sz="3200" b="0" i="0" smtClean="0">
                <a:solidFill>
                  <a:srgbClr val="000000"/>
                </a:solidFill>
                <a:effectLst/>
                <a:latin typeface="BNazanin"/>
                <a:cs typeface="B Zar" panose="00000400000000000000" pitchFamily="2" charset="-78"/>
              </a:rPr>
              <a:t>روی رفتار </a:t>
            </a:r>
            <a:r>
              <a:rPr lang="fa-IR" sz="3200" b="0" i="0" smtClean="0">
                <a:solidFill>
                  <a:srgbClr val="000000"/>
                </a:solidFill>
                <a:effectLst/>
                <a:latin typeface="BNazanin"/>
                <a:cs typeface="B Zar" panose="00000400000000000000" pitchFamily="2" charset="-78"/>
              </a:rPr>
              <a:t>صدا تأثیر میگذارند: چشمانداز تخلیه نفس </a:t>
            </a:r>
            <a:r>
              <a:rPr lang="fa-IR" b="0" i="0" smtClean="0">
                <a:solidFill>
                  <a:srgbClr val="000000"/>
                </a:solidFill>
                <a:effectLst/>
                <a:latin typeface="BNazanin"/>
                <a:cs typeface="B Zar" panose="00000400000000000000" pitchFamily="2" charset="-78"/>
              </a:rPr>
              <a:t>استدلال میکنند که در بیشتر تحقیقات فرض بر این است که عوامل </a:t>
            </a:r>
            <a:r>
              <a:rPr lang="fa-IR" b="0" i="0" smtClean="0">
                <a:solidFill>
                  <a:srgbClr val="000000"/>
                </a:solidFill>
                <a:effectLst/>
                <a:latin typeface="BNazanin"/>
                <a:cs typeface="B Zar" panose="00000400000000000000" pitchFamily="2" charset="-78"/>
              </a:rPr>
              <a:t>استرسزا موجب تضعیف رفتار صدا در </a:t>
            </a:r>
            <a:r>
              <a:rPr lang="fa-IR" b="0" i="0" smtClean="0">
                <a:solidFill>
                  <a:srgbClr val="000000"/>
                </a:solidFill>
                <a:effectLst/>
                <a:latin typeface="BNazanin"/>
                <a:cs typeface="B Zar" panose="00000400000000000000" pitchFamily="2" charset="-78"/>
              </a:rPr>
              <a:t>کارکنان میشوند. اما با نگاهی به تحقیقات موجود در مورد عوامل استرسزای شغلی و او- </a:t>
            </a:r>
            <a:r>
              <a:rPr lang="fa-IR" b="0" i="0" smtClean="0">
                <a:solidFill>
                  <a:srgbClr val="000000"/>
                </a:solidFill>
                <a:effectLst/>
                <a:latin typeface="BNazanin"/>
                <a:cs typeface="B Zar" panose="00000400000000000000" pitchFamily="2" charset="-78"/>
              </a:rPr>
              <a:t>سی- بی </a:t>
            </a:r>
            <a:r>
              <a:rPr lang="fa-IR" b="0" i="0" smtClean="0">
                <a:solidFill>
                  <a:srgbClr val="000000"/>
                </a:solidFill>
                <a:effectLst/>
                <a:latin typeface="BNazanin"/>
                <a:cs typeface="B Zar" panose="00000400000000000000" pitchFamily="2" charset="-78"/>
              </a:rPr>
              <a:t>(از جمله صدا)، میتوان دریافت که همه انواع عوامل استرسزا اثرات یکسانی ندارند، لذا با استفاده از نظریه تخلیه </a:t>
            </a:r>
            <a:r>
              <a:rPr lang="fa-IR" b="0" i="0" smtClean="0">
                <a:solidFill>
                  <a:srgbClr val="000000"/>
                </a:solidFill>
                <a:effectLst/>
                <a:latin typeface="BNazanin"/>
                <a:cs typeface="B Zar" panose="00000400000000000000" pitchFamily="2" charset="-78"/>
              </a:rPr>
              <a:t>نفس رابطه </a:t>
            </a:r>
            <a:r>
              <a:rPr lang="fa-IR" b="0" i="0" smtClean="0">
                <a:solidFill>
                  <a:srgbClr val="000000"/>
                </a:solidFill>
                <a:effectLst/>
                <a:latin typeface="BNazanin"/>
                <a:cs typeface="B Zar" panose="00000400000000000000" pitchFamily="2" charset="-78"/>
              </a:rPr>
              <a:t>بین عوامل استرسزا و رفتار صدا با تغییر تخلیه نفس کارمندان تعدیل </a:t>
            </a:r>
            <a:r>
              <a:rPr lang="fa-IR" b="0" i="0" smtClean="0">
                <a:solidFill>
                  <a:srgbClr val="000000"/>
                </a:solidFill>
                <a:effectLst/>
                <a:latin typeface="BNazanin"/>
                <a:cs typeface="B Zar" panose="00000400000000000000" pitchFamily="2" charset="-78"/>
              </a:rPr>
              <a:t>شد</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250831" y="4951828"/>
            <a:ext cx="2419643"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latin typeface="BNazanin"/>
                <a:cs typeface="B Zar" panose="00000400000000000000" pitchFamily="2" charset="-78"/>
              </a:rPr>
              <a:t>تضعیف رفتار صدا</a:t>
            </a:r>
            <a:endParaRPr lang="fa-IR" sz="2400">
              <a:solidFill>
                <a:srgbClr val="FF0000"/>
              </a:solidFill>
            </a:endParaRPr>
          </a:p>
        </p:txBody>
      </p:sp>
    </p:spTree>
    <p:extLst>
      <p:ext uri="{BB962C8B-B14F-4D97-AF65-F5344CB8AC3E}">
        <p14:creationId xmlns:p14="http://schemas.microsoft.com/office/powerpoint/2010/main" val="385472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و علاوه بر این اثر تعدیلکننده رابطه رهبر- پیرو (ال ام ایکس) را در رابطه بین عوامل استرسزا و تخلیه نفس ناشی از آن بررسی شد .و نتایج حاصله گویای این بود که تخلیه نفس رابطه بین عوامل استرسزا و رفتار صدا را تعدیل میکند و همچنین </a:t>
            </a:r>
            <a:r>
              <a:rPr lang="fa-IR">
                <a:solidFill>
                  <a:srgbClr val="000000"/>
                </a:solidFill>
                <a:latin typeface="BNazanin"/>
                <a:cs typeface="B Zar" panose="00000400000000000000" pitchFamily="2" charset="-78"/>
              </a:rPr>
              <a:t>ال </a:t>
            </a:r>
            <a:r>
              <a:rPr lang="fa-IR" smtClean="0">
                <a:solidFill>
                  <a:srgbClr val="000000"/>
                </a:solidFill>
                <a:latin typeface="BNazanin"/>
                <a:cs typeface="B Zar" panose="00000400000000000000" pitchFamily="2" charset="-78"/>
              </a:rPr>
              <a:t>ام </a:t>
            </a:r>
            <a:r>
              <a:rPr lang="fa-IR">
                <a:solidFill>
                  <a:srgbClr val="000000"/>
                </a:solidFill>
                <a:latin typeface="BNazanin"/>
                <a:cs typeface="B Zar" panose="00000400000000000000" pitchFamily="2" charset="-78"/>
              </a:rPr>
              <a:t>ایکس رابطه مثبت بین عوامل استرسزا بازدارنده و تخلیه نفس را تقویت میکند</a:t>
            </a:r>
            <a:endParaRPr lang="fa-IR"/>
          </a:p>
        </p:txBody>
      </p:sp>
      <p:sp>
        <p:nvSpPr>
          <p:cNvPr id="4" name="Flowchart: Connector 3"/>
          <p:cNvSpPr/>
          <p:nvPr/>
        </p:nvSpPr>
        <p:spPr>
          <a:xfrm>
            <a:off x="838200" y="4001294"/>
            <a:ext cx="1786597" cy="115355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تخلیه نفس</a:t>
            </a:r>
            <a:endParaRPr lang="fa-IR" sz="2000" b="1">
              <a:solidFill>
                <a:srgbClr val="FF0000"/>
              </a:solidFill>
            </a:endParaRPr>
          </a:p>
        </p:txBody>
      </p:sp>
    </p:spTree>
    <p:extLst>
      <p:ext uri="{BB962C8B-B14F-4D97-AF65-F5344CB8AC3E}">
        <p14:creationId xmlns:p14="http://schemas.microsoft.com/office/powerpoint/2010/main" val="2792015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برساخت و معنای تحولیافتهی بوروکراسی در ابتدای قرن هجدهم توسط وینست دوگورنی </a:t>
            </a:r>
            <a:r>
              <a:rPr lang="fa-IR" sz="1400" b="0" i="0" smtClean="0">
                <a:solidFill>
                  <a:srgbClr val="000000"/>
                </a:solidFill>
                <a:effectLst/>
                <a:latin typeface="BNazanin"/>
                <a:cs typeface="B Zar" panose="00000400000000000000" pitchFamily="2" charset="-78"/>
              </a:rPr>
              <a:t>3</a:t>
            </a:r>
            <a:r>
              <a:rPr lang="fa-IR" b="0" i="0" smtClean="0">
                <a:solidFill>
                  <a:srgbClr val="000000"/>
                </a:solidFill>
                <a:effectLst/>
                <a:latin typeface="BNazanin"/>
                <a:cs typeface="B Zar" panose="00000400000000000000" pitchFamily="2" charset="-78"/>
              </a:rPr>
              <a:t>مطرح شد ( یاسینی، </a:t>
            </a:r>
            <a:r>
              <a:rPr lang="fa-IR" b="0" i="0" smtClean="0">
                <a:solidFill>
                  <a:srgbClr val="000000"/>
                </a:solidFill>
                <a:effectLst/>
                <a:latin typeface="BNazanin"/>
                <a:cs typeface="B Zar" panose="00000400000000000000" pitchFamily="2" charset="-78"/>
              </a:rPr>
              <a:t>1401) ولی </a:t>
            </a:r>
            <a:r>
              <a:rPr lang="fa-IR" b="0" i="0" smtClean="0">
                <a:solidFill>
                  <a:srgbClr val="000000"/>
                </a:solidFill>
                <a:effectLst/>
                <a:latin typeface="BNazanin"/>
                <a:cs typeface="B Zar" panose="00000400000000000000" pitchFamily="2" charset="-78"/>
              </a:rPr>
              <a:t>در 1910بود که ماکس وبر آن را مورد بحث و بررسی قرار داد و اظهار داشت که بوروکراسی از دو کلمه بیرو به معنی </a:t>
            </a:r>
            <a:r>
              <a:rPr lang="fa-IR" b="0" i="0" smtClean="0">
                <a:solidFill>
                  <a:srgbClr val="000000"/>
                </a:solidFill>
                <a:effectLst/>
                <a:latin typeface="BNazanin"/>
                <a:cs typeface="B Zar" panose="00000400000000000000" pitchFamily="2" charset="-78"/>
              </a:rPr>
              <a:t>دفتر کارکنان </a:t>
            </a:r>
            <a:r>
              <a:rPr lang="fa-IR" b="0" i="0" smtClean="0">
                <a:solidFill>
                  <a:srgbClr val="000000"/>
                </a:solidFill>
                <a:effectLst/>
                <a:latin typeface="BNazanin"/>
                <a:cs typeface="B Zar" panose="00000400000000000000" pitchFamily="2" charset="-78"/>
              </a:rPr>
              <a:t>سازمانهای دولتی و کراسی به معنای حکومت و اداره کردنتشکیل شده است و با توجه به مفهوم و اهمیت آن </a:t>
            </a:r>
            <a:r>
              <a:rPr lang="fa-IR" b="0" i="0" smtClean="0">
                <a:solidFill>
                  <a:srgbClr val="000000"/>
                </a:solidFill>
                <a:effectLst/>
                <a:latin typeface="BNazanin"/>
                <a:cs typeface="B Zar" panose="00000400000000000000" pitchFamily="2" charset="-78"/>
              </a:rPr>
              <a:t>ایجاد سازمانهای </a:t>
            </a:r>
            <a:r>
              <a:rPr lang="fa-IR" b="0" i="0" smtClean="0">
                <a:solidFill>
                  <a:srgbClr val="000000"/>
                </a:solidFill>
                <a:effectLst/>
                <a:latin typeface="BNazanin"/>
                <a:cs typeface="B Zar" panose="00000400000000000000" pitchFamily="2" charset="-78"/>
              </a:rPr>
              <a:t>بوروکراتیک غیرقابلاجتناب </a:t>
            </a:r>
            <a:r>
              <a:rPr lang="fa-IR" b="0" i="0" smtClean="0">
                <a:solidFill>
                  <a:srgbClr val="000000"/>
                </a:solidFill>
                <a:effectLst/>
                <a:latin typeface="BNazanin"/>
                <a:cs typeface="B Zar" panose="00000400000000000000" pitchFamily="2" charset="-78"/>
              </a:rPr>
              <a:t>است</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4143916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چرا که سازمانها بهواسطه رشد و توسعه خود و دستیابی به اهدافشان نیازمند تخصصگرایی، رعایت سلسلهمراتب و تبعیت از قوانین میباشند که تمام اینها تنها در بوروکراسی خلاصه میگردد (بکایی و همکاران، 1394) در حقیقت نظریه بوروکراسی، بر اساس </a:t>
            </a:r>
            <a:r>
              <a:rPr lang="fa-IR">
                <a:solidFill>
                  <a:srgbClr val="000000"/>
                </a:solidFill>
                <a:latin typeface="BNazanin"/>
                <a:cs typeface="B Zar" panose="00000400000000000000" pitchFamily="2" charset="-78"/>
              </a:rPr>
              <a:t>مدل </a:t>
            </a:r>
            <a:r>
              <a:rPr lang="fa-IR" smtClean="0">
                <a:solidFill>
                  <a:srgbClr val="000000"/>
                </a:solidFill>
                <a:latin typeface="BNazanin"/>
                <a:cs typeface="B Zar" panose="00000400000000000000" pitchFamily="2" charset="-78"/>
              </a:rPr>
              <a:t>ماشین گونه </a:t>
            </a:r>
            <a:r>
              <a:rPr lang="fa-IR">
                <a:solidFill>
                  <a:srgbClr val="000000"/>
                </a:solidFill>
                <a:latin typeface="BNazanin"/>
                <a:cs typeface="B Zar" panose="00000400000000000000" pitchFamily="2" charset="-78"/>
              </a:rPr>
              <a:t>سازمانها </a:t>
            </a:r>
            <a:r>
              <a:rPr lang="fa-IR" smtClean="0">
                <a:solidFill>
                  <a:srgbClr val="000000"/>
                </a:solidFill>
                <a:latin typeface="BNazanin"/>
                <a:cs typeface="B Zar" panose="00000400000000000000" pitchFamily="2" charset="-78"/>
              </a:rPr>
              <a:t>پایه ریزی </a:t>
            </a:r>
            <a:r>
              <a:rPr lang="fa-IR">
                <a:solidFill>
                  <a:srgbClr val="000000"/>
                </a:solidFill>
                <a:latin typeface="BNazanin"/>
                <a:cs typeface="B Zar" panose="00000400000000000000" pitchFamily="2" charset="-78"/>
              </a:rPr>
              <a:t>شده است و یکی از مفاهیم جنجالی </a:t>
            </a:r>
            <a:r>
              <a:rPr lang="fa-IR">
                <a:solidFill>
                  <a:srgbClr val="000000"/>
                </a:solidFill>
                <a:latin typeface="BNazanin"/>
                <a:cs typeface="B Zar" panose="00000400000000000000" pitchFamily="2" charset="-78"/>
              </a:rPr>
              <a:t>و </a:t>
            </a:r>
            <a:r>
              <a:rPr lang="fa-IR" smtClean="0">
                <a:solidFill>
                  <a:srgbClr val="000000"/>
                </a:solidFill>
                <a:latin typeface="BNazanin"/>
                <a:cs typeface="B Zar" panose="00000400000000000000" pitchFamily="2" charset="-78"/>
              </a:rPr>
              <a:t>چالش برانگیز </a:t>
            </a:r>
            <a:r>
              <a:rPr lang="fa-IR">
                <a:solidFill>
                  <a:srgbClr val="000000"/>
                </a:solidFill>
                <a:latin typeface="BNazanin"/>
                <a:cs typeface="B Zar" panose="00000400000000000000" pitchFamily="2" charset="-78"/>
              </a:rPr>
              <a:t>محافل آکادمیک مدیریت است که در قرن هجدهم پا به عرصه گذاشته و از لحاظ نظری همگام با پیدایش ابر سازمانها و ابر صنایع بوده است و همگام با مدرنیته در راستای شکل گیری سازمان های مدرن می باشد( هدایتی، 1398</a:t>
            </a:r>
            <a:r>
              <a:rPr lang="fa-IR">
                <a:solidFill>
                  <a:prstClr val="black"/>
                </a:solidFill>
                <a:cs typeface="B Zar" panose="00000400000000000000" pitchFamily="2" charset="-78"/>
              </a:rPr>
              <a:t> )</a:t>
            </a:r>
            <a:endParaRPr lang="fa-IR"/>
          </a:p>
        </p:txBody>
      </p:sp>
      <p:sp>
        <p:nvSpPr>
          <p:cNvPr id="4" name="Flowchart: Connector 3"/>
          <p:cNvSpPr/>
          <p:nvPr/>
        </p:nvSpPr>
        <p:spPr>
          <a:xfrm>
            <a:off x="2321169" y="4937760"/>
            <a:ext cx="2926080" cy="1280160"/>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latin typeface="BNazanin"/>
                <a:cs typeface="B Zar" panose="00000400000000000000" pitchFamily="2" charset="-78"/>
              </a:rPr>
              <a:t>مدل ماشین گونه سازمانها</a:t>
            </a:r>
            <a:endParaRPr lang="fa-IR" sz="2400" b="1">
              <a:solidFill>
                <a:srgbClr val="FF0000"/>
              </a:solidFill>
            </a:endParaRPr>
          </a:p>
        </p:txBody>
      </p:sp>
    </p:spTree>
    <p:extLst>
      <p:ext uri="{BB962C8B-B14F-4D97-AF65-F5344CB8AC3E}">
        <p14:creationId xmlns:p14="http://schemas.microsoft.com/office/powerpoint/2010/main" val="66597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بوروکراسی از نظر اصطلاحی به معنای اداره نمودن از طریق دفاتر و قوانین و مقررات است و از نظر عموم، </a:t>
            </a:r>
            <a:r>
              <a:rPr lang="fa-IR" b="0" i="0" smtClean="0">
                <a:solidFill>
                  <a:srgbClr val="000000"/>
                </a:solidFill>
                <a:effectLst/>
                <a:latin typeface="BNazanin"/>
                <a:cs typeface="B Zar" panose="00000400000000000000" pitchFamily="2" charset="-78"/>
              </a:rPr>
              <a:t>مفهومی منفی </a:t>
            </a:r>
            <a:r>
              <a:rPr lang="fa-IR" b="0" i="0" smtClean="0">
                <a:solidFill>
                  <a:srgbClr val="000000"/>
                </a:solidFill>
                <a:effectLst/>
                <a:latin typeface="BNazanin"/>
                <a:cs typeface="B Zar" panose="00000400000000000000" pitchFamily="2" charset="-78"/>
              </a:rPr>
              <a:t>و انتقادپذیر داشته و مواردی همچون کاغذبازی و کندی جریان امور اداری را در بر دارد و در جایی دیگر</a:t>
            </a:r>
            <a:r>
              <a:rPr lang="fa-IR" b="0" i="0" smtClean="0">
                <a:solidFill>
                  <a:srgbClr val="FF0000"/>
                </a:solidFill>
                <a:effectLst/>
                <a:latin typeface="BNazanin"/>
                <a:cs typeface="B Zar" panose="00000400000000000000" pitchFamily="2" charset="-78"/>
              </a:rPr>
              <a:t> بالزاک </a:t>
            </a:r>
            <a:r>
              <a:rPr lang="fa-IR" b="0" i="0" smtClean="0">
                <a:solidFill>
                  <a:srgbClr val="000000"/>
                </a:solidFill>
                <a:effectLst/>
                <a:latin typeface="BNazanin"/>
                <a:cs typeface="B Zar" panose="00000400000000000000" pitchFamily="2" charset="-78"/>
              </a:rPr>
              <a:t>از آن </a:t>
            </a:r>
            <a:r>
              <a:rPr lang="fa-IR" b="0" i="0" smtClean="0">
                <a:solidFill>
                  <a:srgbClr val="000000"/>
                </a:solidFill>
                <a:effectLst/>
                <a:latin typeface="BNazanin"/>
                <a:cs typeface="B Zar" panose="00000400000000000000" pitchFamily="2" charset="-78"/>
              </a:rPr>
              <a:t>به عنوان </a:t>
            </a:r>
            <a:r>
              <a:rPr lang="fa-IR" b="0" i="0" smtClean="0">
                <a:solidFill>
                  <a:srgbClr val="000000"/>
                </a:solidFill>
                <a:effectLst/>
                <a:latin typeface="BNazanin"/>
                <a:cs typeface="B Zar" panose="00000400000000000000" pitchFamily="2" charset="-78"/>
              </a:rPr>
              <a:t>قدرت </a:t>
            </a:r>
            <a:r>
              <a:rPr lang="fa-IR" b="0" i="0" smtClean="0">
                <a:solidFill>
                  <a:srgbClr val="000000"/>
                </a:solidFill>
                <a:effectLst/>
                <a:latin typeface="BNazanin"/>
                <a:cs typeface="B Zar" panose="00000400000000000000" pitchFamily="2" charset="-78"/>
              </a:rPr>
              <a:t>بی مهاری </a:t>
            </a:r>
            <a:r>
              <a:rPr lang="fa-IR" b="0" i="0" smtClean="0">
                <a:solidFill>
                  <a:srgbClr val="000000"/>
                </a:solidFill>
                <a:effectLst/>
                <a:latin typeface="BNazanin"/>
                <a:cs typeface="B Zar" panose="00000400000000000000" pitchFamily="2" charset="-78"/>
              </a:rPr>
              <a:t>یاد نموده و در کتاب خود از آن باعنوان قدرتی هیولایی نیز یاد کرده است. در جایی دیگر به معنی </a:t>
            </a:r>
            <a:r>
              <a:rPr lang="fa-IR" b="0" i="0" smtClean="0">
                <a:solidFill>
                  <a:srgbClr val="000000"/>
                </a:solidFill>
                <a:effectLst/>
                <a:latin typeface="BNazanin"/>
                <a:cs typeface="B Zar" panose="00000400000000000000" pitchFamily="2" charset="-78"/>
              </a:rPr>
              <a:t>یک روش </a:t>
            </a:r>
            <a:r>
              <a:rPr lang="fa-IR" b="0" i="0" smtClean="0">
                <a:solidFill>
                  <a:srgbClr val="000000"/>
                </a:solidFill>
                <a:effectLst/>
                <a:latin typeface="BNazanin"/>
                <a:cs typeface="B Zar" panose="00000400000000000000" pitchFamily="2" charset="-78"/>
              </a:rPr>
              <a:t>سازماندهی و مدیریت است که در آن رعایت قوانین و مقررات، رعایت سلسلهمراتب، تخصصگرایی و ساختار رسمی </a:t>
            </a:r>
            <a:r>
              <a:rPr lang="fa-IR" b="0" i="0" smtClean="0">
                <a:solidFill>
                  <a:srgbClr val="000000"/>
                </a:solidFill>
                <a:effectLst/>
                <a:latin typeface="BNazanin"/>
                <a:cs typeface="B Zar" panose="00000400000000000000" pitchFamily="2" charset="-78"/>
              </a:rPr>
              <a:t>بسیار مهم </a:t>
            </a:r>
            <a:r>
              <a:rPr lang="fa-IR" b="0" i="0" smtClean="0">
                <a:solidFill>
                  <a:srgbClr val="000000"/>
                </a:solidFill>
                <a:effectLst/>
                <a:latin typeface="BNazanin"/>
                <a:cs typeface="B Zar" panose="00000400000000000000" pitchFamily="2" charset="-78"/>
              </a:rPr>
              <a:t>میباشد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440615" y="5096060"/>
            <a:ext cx="1631853" cy="1012873"/>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000000"/>
                </a:solidFill>
                <a:latin typeface="BNazanin"/>
                <a:cs typeface="B Zar" panose="00000400000000000000" pitchFamily="2" charset="-78"/>
              </a:rPr>
              <a:t>قدرت </a:t>
            </a:r>
            <a:r>
              <a:rPr lang="fa-IR">
                <a:solidFill>
                  <a:srgbClr val="000000"/>
                </a:solidFill>
                <a:latin typeface="BNazanin"/>
                <a:cs typeface="B Zar" panose="00000400000000000000" pitchFamily="2" charset="-78"/>
              </a:rPr>
              <a:t>بی </a:t>
            </a:r>
            <a:r>
              <a:rPr lang="fa-IR" smtClean="0">
                <a:solidFill>
                  <a:srgbClr val="000000"/>
                </a:solidFill>
                <a:latin typeface="BNazanin"/>
                <a:cs typeface="B Zar" panose="00000400000000000000" pitchFamily="2" charset="-78"/>
              </a:rPr>
              <a:t>مهار</a:t>
            </a:r>
            <a:endParaRPr lang="fa-IR"/>
          </a:p>
        </p:txBody>
      </p:sp>
      <p:pic>
        <p:nvPicPr>
          <p:cNvPr id="5" name="Picture 4"/>
          <p:cNvPicPr>
            <a:picLocks noChangeAspect="1"/>
          </p:cNvPicPr>
          <p:nvPr/>
        </p:nvPicPr>
        <p:blipFill>
          <a:blip r:embed="rId2"/>
          <a:stretch>
            <a:fillRect/>
          </a:stretch>
        </p:blipFill>
        <p:spPr>
          <a:xfrm>
            <a:off x="838200" y="4001294"/>
            <a:ext cx="3621186" cy="2485390"/>
          </a:xfrm>
          <a:prstGeom prst="rect">
            <a:avLst/>
          </a:prstGeom>
        </p:spPr>
      </p:pic>
    </p:spTree>
    <p:extLst>
      <p:ext uri="{BB962C8B-B14F-4D97-AF65-F5344CB8AC3E}">
        <p14:creationId xmlns:p14="http://schemas.microsoft.com/office/powerpoint/2010/main" val="524673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ماکس وبر از جمله اندیشمندان جامعهشناسی سیاسی است که مفهوم بوروکراسی را در قدرت، اقتدار و مشروعیت، در </a:t>
            </a:r>
            <a:r>
              <a:rPr lang="fa-IR" b="0" i="0" smtClean="0">
                <a:solidFill>
                  <a:srgbClr val="000000"/>
                </a:solidFill>
                <a:effectLst/>
                <a:latin typeface="BNazanin"/>
                <a:cs typeface="B Zar" panose="00000400000000000000" pitchFamily="2" charset="-78"/>
              </a:rPr>
              <a:t>قالب سه </a:t>
            </a:r>
            <a:r>
              <a:rPr lang="fa-IR" b="0" i="0" smtClean="0">
                <a:solidFill>
                  <a:srgbClr val="000000"/>
                </a:solidFill>
                <a:effectLst/>
                <a:latin typeface="BNazanin"/>
                <a:cs typeface="B Zar" panose="00000400000000000000" pitchFamily="2" charset="-78"/>
              </a:rPr>
              <a:t>جامعه متفاوت سنتی ،</a:t>
            </a:r>
            <a:r>
              <a:rPr lang="fa-IR" sz="1400" b="0" i="0" smtClean="0">
                <a:solidFill>
                  <a:srgbClr val="000000"/>
                </a:solidFill>
                <a:effectLst/>
                <a:latin typeface="BNazanin"/>
                <a:cs typeface="B Zar" panose="00000400000000000000" pitchFamily="2" charset="-78"/>
              </a:rPr>
              <a:t>4</a:t>
            </a:r>
            <a:r>
              <a:rPr lang="fa-IR" b="0" i="0" smtClean="0">
                <a:solidFill>
                  <a:srgbClr val="000000"/>
                </a:solidFill>
                <a:effectLst/>
                <a:latin typeface="BNazanin"/>
                <a:cs typeface="B Zar" panose="00000400000000000000" pitchFamily="2" charset="-78"/>
              </a:rPr>
              <a:t>کاریزما </a:t>
            </a:r>
            <a:r>
              <a:rPr lang="fa-IR" sz="1400" b="0" i="0" smtClean="0">
                <a:solidFill>
                  <a:srgbClr val="000000"/>
                </a:solidFill>
                <a:effectLst/>
                <a:latin typeface="BNazanin"/>
                <a:cs typeface="B Zar" panose="00000400000000000000" pitchFamily="2" charset="-78"/>
              </a:rPr>
              <a:t>5</a:t>
            </a:r>
            <a:r>
              <a:rPr lang="fa-IR" b="0" i="0" smtClean="0">
                <a:solidFill>
                  <a:srgbClr val="000000"/>
                </a:solidFill>
                <a:effectLst/>
                <a:latin typeface="BNazanin"/>
                <a:cs typeface="B Zar" panose="00000400000000000000" pitchFamily="2" charset="-78"/>
              </a:rPr>
              <a:t>و بوروکراتیک </a:t>
            </a:r>
            <a:r>
              <a:rPr lang="fa-IR" sz="1400" b="0" i="0" smtClean="0">
                <a:solidFill>
                  <a:srgbClr val="000000"/>
                </a:solidFill>
                <a:effectLst/>
                <a:latin typeface="BNazanin"/>
                <a:cs typeface="B Zar" panose="00000400000000000000" pitchFamily="2" charset="-78"/>
              </a:rPr>
              <a:t>6</a:t>
            </a:r>
            <a:r>
              <a:rPr lang="fa-IR" b="0" i="0" smtClean="0">
                <a:solidFill>
                  <a:srgbClr val="000000"/>
                </a:solidFill>
                <a:effectLst/>
                <a:latin typeface="BNazanin"/>
                <a:cs typeface="B Zar" panose="00000400000000000000" pitchFamily="2" charset="-78"/>
              </a:rPr>
              <a:t>توضیح داده است. در جامعه با چهار نوع کنش اجتماعی (کنش </a:t>
            </a:r>
            <a:r>
              <a:rPr lang="fa-IR" b="0" i="0" smtClean="0">
                <a:solidFill>
                  <a:srgbClr val="000000"/>
                </a:solidFill>
                <a:effectLst/>
                <a:latin typeface="BNazanin"/>
                <a:cs typeface="B Zar" panose="00000400000000000000" pitchFamily="2" charset="-78"/>
              </a:rPr>
              <a:t>عقلانی </a:t>
            </a:r>
            <a:r>
              <a:rPr lang="fa-IR" sz="800" b="0" i="0" smtClean="0">
                <a:solidFill>
                  <a:srgbClr val="000000"/>
                </a:solidFill>
                <a:effectLst/>
                <a:latin typeface="Calibri" panose="020F0502020204030204" pitchFamily="34" charset="0"/>
                <a:cs typeface="B Zar" panose="00000400000000000000" pitchFamily="2" charset="-78"/>
              </a:rPr>
              <a:t>1</a:t>
            </a:r>
            <a:r>
              <a:rPr lang="fa-IR" smtClean="0">
                <a:cs typeface="B Zar" panose="00000400000000000000" pitchFamily="2" charset="-78"/>
              </a:rPr>
              <a:t> </a:t>
            </a:r>
            <a:r>
              <a:rPr lang="fa-IR" b="0" i="0" smtClean="0">
                <a:solidFill>
                  <a:srgbClr val="000000"/>
                </a:solidFill>
                <a:effectLst/>
                <a:latin typeface="BNazanin"/>
                <a:cs typeface="B Zar" panose="00000400000000000000" pitchFamily="2" charset="-78"/>
              </a:rPr>
              <a:t>هدفمند، کنش عقلانی مبتنی بر ارزش ، کنش سنتی و کنش عاطفی) خود را نمایان می کند. به عقیده وی سیاست رابطه </a:t>
            </a:r>
            <a:r>
              <a:rPr lang="fa-IR" b="0" i="0" smtClean="0">
                <a:solidFill>
                  <a:srgbClr val="000000"/>
                </a:solidFill>
                <a:effectLst/>
                <a:latin typeface="BNazanin"/>
                <a:cs typeface="B Zar" panose="00000400000000000000" pitchFamily="2" charset="-78"/>
              </a:rPr>
              <a:t>کنش حکم </a:t>
            </a:r>
            <a:r>
              <a:rPr lang="fa-IR" b="0" i="0" smtClean="0">
                <a:solidFill>
                  <a:srgbClr val="000000"/>
                </a:solidFill>
                <a:effectLst/>
                <a:latin typeface="BNazanin"/>
                <a:cs typeface="B Zar" panose="00000400000000000000" pitchFamily="2" charset="-78"/>
              </a:rPr>
              <a:t>و اطاعت میان بازیگران است. اتباع نیز به موجب همان سنتها از حکومت اطاعت کنند، در آن صورت نوع اقتدار یا </a:t>
            </a:r>
            <a:r>
              <a:rPr lang="fa-IR" b="0" i="0" smtClean="0">
                <a:solidFill>
                  <a:srgbClr val="000000"/>
                </a:solidFill>
                <a:effectLst/>
                <a:latin typeface="BNazanin"/>
                <a:cs typeface="B Zar" panose="00000400000000000000" pitchFamily="2" charset="-78"/>
              </a:rPr>
              <a:t>سلطه یا </a:t>
            </a:r>
            <a:r>
              <a:rPr lang="fa-IR" b="0" i="0" smtClean="0">
                <a:solidFill>
                  <a:srgbClr val="000000"/>
                </a:solidFill>
                <a:effectLst/>
                <a:latin typeface="BNazanin"/>
                <a:cs typeface="B Zar" panose="00000400000000000000" pitchFamily="2" charset="-78"/>
              </a:rPr>
              <a:t>مشروعیت سنتی است. </a:t>
            </a:r>
            <a:endParaRPr lang="fa-IR" b="0" i="0" smtClean="0">
              <a:solidFill>
                <a:srgbClr val="000000"/>
              </a:solidFill>
              <a:effectLst/>
              <a:latin typeface="BNazanin"/>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83323" y="4001294"/>
            <a:ext cx="1828800" cy="2505075"/>
          </a:xfrm>
          <a:prstGeom prst="rect">
            <a:avLst/>
          </a:prstGeom>
        </p:spPr>
      </p:pic>
      <p:sp>
        <p:nvSpPr>
          <p:cNvPr id="5" name="Flowchart: Process 4"/>
          <p:cNvSpPr/>
          <p:nvPr/>
        </p:nvSpPr>
        <p:spPr>
          <a:xfrm>
            <a:off x="5472332" y="4515729"/>
            <a:ext cx="3615397" cy="133643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سه جامعه متفاوت سنتی ،</a:t>
            </a:r>
            <a:r>
              <a:rPr lang="fa-IR" sz="1100" b="1">
                <a:solidFill>
                  <a:srgbClr val="FF0000"/>
                </a:solidFill>
                <a:latin typeface="BNazanin"/>
                <a:cs typeface="B Zar" panose="00000400000000000000" pitchFamily="2" charset="-78"/>
              </a:rPr>
              <a:t>4</a:t>
            </a:r>
            <a:r>
              <a:rPr lang="fa-IR" sz="2000" b="1">
                <a:solidFill>
                  <a:srgbClr val="FF0000"/>
                </a:solidFill>
                <a:latin typeface="BNazanin"/>
                <a:cs typeface="B Zar" panose="00000400000000000000" pitchFamily="2" charset="-78"/>
              </a:rPr>
              <a:t>کاریزما </a:t>
            </a:r>
            <a:r>
              <a:rPr lang="fa-IR" sz="1100" b="1">
                <a:solidFill>
                  <a:srgbClr val="FF0000"/>
                </a:solidFill>
                <a:latin typeface="BNazanin"/>
                <a:cs typeface="B Zar" panose="00000400000000000000" pitchFamily="2" charset="-78"/>
              </a:rPr>
              <a:t>5</a:t>
            </a:r>
            <a:r>
              <a:rPr lang="fa-IR" sz="2000" b="1">
                <a:solidFill>
                  <a:srgbClr val="FF0000"/>
                </a:solidFill>
                <a:latin typeface="BNazanin"/>
                <a:cs typeface="B Zar" panose="00000400000000000000" pitchFamily="2" charset="-78"/>
              </a:rPr>
              <a:t>و بوروکراتیک</a:t>
            </a:r>
            <a:endParaRPr lang="fa-IR" sz="2000" b="1">
              <a:solidFill>
                <a:srgbClr val="FF0000"/>
              </a:solidFill>
            </a:endParaRPr>
          </a:p>
        </p:txBody>
      </p:sp>
    </p:spTree>
    <p:extLst>
      <p:ext uri="{BB962C8B-B14F-4D97-AF65-F5344CB8AC3E}">
        <p14:creationId xmlns:p14="http://schemas.microsoft.com/office/powerpoint/2010/main" val="257129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 همچنین از برخی زمینهها نظیر بیانگیزشی، احساس تنهایی و فقدان تخصص تأثیر میپذیرد. این شرایط و </a:t>
            </a:r>
            <a:r>
              <a:rPr lang="fa-IR" smtClean="0">
                <a:cs typeface="B Zar" panose="00000400000000000000" pitchFamily="2" charset="-78"/>
              </a:rPr>
              <a:t>زمینه ها </a:t>
            </a:r>
            <a:r>
              <a:rPr lang="fa-IR">
                <a:cs typeface="B Zar" panose="00000400000000000000" pitchFamily="2" charset="-78"/>
              </a:rPr>
              <a:t>در کنار اثرات عوامل مداخلهای مثل نوسانات و تغییرات اداری بر شدت بیگانگی شغلی میافزایند. برخی از راهبردهایی که سازمانها میتوانند برای مواجهه با این پدیده استفاده کنند عبارتند از انگیزهبخشی، مهارتزایی و ایجاد روحیه تعامل و همدلی در میان افراد. </a:t>
            </a:r>
            <a:endParaRPr lang="fa-IR"/>
          </a:p>
        </p:txBody>
      </p:sp>
      <p:sp>
        <p:nvSpPr>
          <p:cNvPr id="4" name="Flowchart: Process 3"/>
          <p:cNvSpPr/>
          <p:nvPr/>
        </p:nvSpPr>
        <p:spPr>
          <a:xfrm>
            <a:off x="2504049" y="4459458"/>
            <a:ext cx="4740813" cy="126609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انگیزهبخشی، مهارتزایی و ایجاد روحیه تعامل و همدلی در میان افراد</a:t>
            </a:r>
            <a:endParaRPr lang="fa-IR" sz="2000" b="1">
              <a:solidFill>
                <a:srgbClr val="FF0000"/>
              </a:solidFill>
            </a:endParaRPr>
          </a:p>
        </p:txBody>
      </p:sp>
    </p:spTree>
    <p:extLst>
      <p:ext uri="{BB962C8B-B14F-4D97-AF65-F5344CB8AC3E}">
        <p14:creationId xmlns:p14="http://schemas.microsoft.com/office/powerpoint/2010/main" val="1702719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اما وقتی رابطه حکم و اطاعت رابطهای عاطفی و مبتنی بر ارادت شخصی باشد، اقتدار و مشروعیت کاریزمایی خواهد بود. نهایتاً وقتی حکم و اطاعت بر اساس قوانین و هنجارهای عینی صورت بگیرد، چنین سیاست و سلطهای بوروکراتیک، قانونی و مبتنی بر کنش عقلانی است. در حاکمیتهای سنتی، مرسومترین اصل تشکیلاتی این است که مهمترین مناصب و مقامات را به وابستگان و خویشاوندان حاکم بدهند، چرا که این نوع سیادت در عمل </a:t>
            </a:r>
            <a:r>
              <a:rPr lang="fa-IR">
                <a:solidFill>
                  <a:srgbClr val="000000"/>
                </a:solidFill>
                <a:latin typeface="BNazanin"/>
                <a:cs typeface="B Zar" panose="00000400000000000000" pitchFamily="2" charset="-78"/>
              </a:rPr>
              <a:t>به </a:t>
            </a:r>
            <a:r>
              <a:rPr lang="fa-IR" smtClean="0">
                <a:solidFill>
                  <a:srgbClr val="000000"/>
                </a:solidFill>
                <a:latin typeface="BNazanin"/>
                <a:cs typeface="B Zar" panose="00000400000000000000" pitchFamily="2" charset="-78"/>
              </a:rPr>
              <a:t>شخصی شدن </a:t>
            </a:r>
            <a:r>
              <a:rPr lang="fa-IR">
                <a:solidFill>
                  <a:srgbClr val="000000"/>
                </a:solidFill>
                <a:latin typeface="BNazanin"/>
                <a:cs typeface="B Zar" panose="00000400000000000000" pitchFamily="2" charset="-78"/>
              </a:rPr>
              <a:t>گرایش دارد. البته در عمل برخی از کارویژههای اجتماعی به طور سنتی به وسیله برخی از شئون و طبقات اجتماعی مشخص انجام میشود، برای نمونه روحانیون کارویژههای گستردهای در زمینه آموزش عمومی و قضاوت دارند</a:t>
            </a:r>
            <a:r>
              <a:rPr lang="fa-IR">
                <a:cs typeface="B Zar" panose="00000400000000000000" pitchFamily="2" charset="-78"/>
              </a:rPr>
              <a:t> </a:t>
            </a:r>
          </a:p>
          <a:p>
            <a:endParaRPr lang="fa-IR"/>
          </a:p>
        </p:txBody>
      </p:sp>
      <p:sp>
        <p:nvSpPr>
          <p:cNvPr id="4" name="Flowchart: Decision 3"/>
          <p:cNvSpPr/>
          <p:nvPr/>
        </p:nvSpPr>
        <p:spPr>
          <a:xfrm>
            <a:off x="1899138" y="4937760"/>
            <a:ext cx="3207434" cy="1434905"/>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latin typeface="BNazanin"/>
                <a:cs typeface="B Zar" panose="00000400000000000000" pitchFamily="2" charset="-78"/>
              </a:rPr>
              <a:t>شخصی شدن</a:t>
            </a:r>
            <a:endParaRPr lang="fa-IR" sz="2800">
              <a:solidFill>
                <a:srgbClr val="FF0000"/>
              </a:solidFill>
            </a:endParaRPr>
          </a:p>
        </p:txBody>
      </p:sp>
    </p:spTree>
    <p:extLst>
      <p:ext uri="{BB962C8B-B14F-4D97-AF65-F5344CB8AC3E}">
        <p14:creationId xmlns:p14="http://schemas.microsoft.com/office/powerpoint/2010/main" val="3633552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a:r>
              <a:rPr lang="fa-IR" b="0" i="0" smtClean="0">
                <a:solidFill>
                  <a:srgbClr val="000000"/>
                </a:solidFill>
                <a:effectLst/>
                <a:latin typeface="BNazanin"/>
                <a:cs typeface="B Zar" panose="00000400000000000000" pitchFamily="2" charset="-78"/>
              </a:rPr>
              <a:t>بنابراین وبر </a:t>
            </a:r>
            <a:r>
              <a:rPr lang="fa-IR" b="0" i="0" smtClean="0">
                <a:solidFill>
                  <a:srgbClr val="FF0000"/>
                </a:solidFill>
                <a:effectLst/>
                <a:latin typeface="BNazanin"/>
                <a:cs typeface="B Zar" panose="00000400000000000000" pitchFamily="2" charset="-78"/>
              </a:rPr>
              <a:t>انواع اقتدار </a:t>
            </a:r>
            <a:r>
              <a:rPr lang="fa-IR" b="0" i="0" smtClean="0">
                <a:solidFill>
                  <a:srgbClr val="000000"/>
                </a:solidFill>
                <a:effectLst/>
                <a:latin typeface="BNazanin"/>
                <a:cs typeface="B Zar" panose="00000400000000000000" pitchFamily="2" charset="-78"/>
              </a:rPr>
              <a:t>را براساس منابع و انواع مشروعیّت طبقهبندی میکند و به سهگونه اقتدار معتقد است که عبارتند از</a:t>
            </a:r>
            <a:r>
              <a:rPr lang="fa-IR" b="0" i="0" smtClean="0">
                <a:solidFill>
                  <a:srgbClr val="000000"/>
                </a:solidFill>
                <a:effectLst/>
                <a:latin typeface="Tahoma" panose="020B0604030504040204" pitchFamily="34" charset="0"/>
                <a:cs typeface="B Zar" panose="00000400000000000000" pitchFamily="2" charset="-78"/>
              </a:rPr>
              <a:t>:</a:t>
            </a:r>
          </a:p>
          <a:p>
            <a:pPr algn="just"/>
            <a:r>
              <a:rPr lang="fa-IR" b="0" i="0" smtClean="0">
                <a:solidFill>
                  <a:srgbClr val="FF0000"/>
                </a:solidFill>
                <a:effectLst/>
                <a:latin typeface="BNazanin"/>
                <a:cs typeface="B Zar" panose="00000400000000000000" pitchFamily="2" charset="-78"/>
              </a:rPr>
              <a:t>- اقتدار کاریزماتیک</a:t>
            </a:r>
            <a:r>
              <a:rPr lang="fa-IR" b="0" i="0" smtClean="0">
                <a:solidFill>
                  <a:srgbClr val="000000"/>
                </a:solidFill>
                <a:effectLst/>
                <a:latin typeface="BNazanin"/>
                <a:cs typeface="B Zar" panose="00000400000000000000" pitchFamily="2" charset="-78"/>
              </a:rPr>
              <a:t>: در این نوع اقتدار افراد دستورهای مافوق را به علت نفوذ شخصیت او که از قدرت، تهوّر و تجربیاتش مایه میگیرد، میپذیرند؛</a:t>
            </a:r>
          </a:p>
          <a:p>
            <a:pPr algn="just"/>
            <a:r>
              <a:rPr lang="fa-IR" b="0" i="0" smtClean="0">
                <a:solidFill>
                  <a:srgbClr val="FF0000"/>
                </a:solidFill>
                <a:effectLst/>
                <a:latin typeface="BNazanin"/>
                <a:cs typeface="B Zar" panose="00000400000000000000" pitchFamily="2" charset="-78"/>
              </a:rPr>
              <a:t>- اقتدار سنتی: </a:t>
            </a:r>
            <a:r>
              <a:rPr lang="fa-IR" b="0" i="0" smtClean="0">
                <a:solidFill>
                  <a:srgbClr val="000000"/>
                </a:solidFill>
                <a:effectLst/>
                <a:latin typeface="BNazanin"/>
                <a:cs typeface="B Zar" panose="00000400000000000000" pitchFamily="2" charset="-78"/>
              </a:rPr>
              <a:t>این گونه اقتدار که ناشی از احترام به عادات، رسوم و سنتهاست.</a:t>
            </a:r>
          </a:p>
          <a:p>
            <a:pPr algn="just"/>
            <a:r>
              <a:rPr lang="fa-IR" b="0" i="0" smtClean="0">
                <a:solidFill>
                  <a:srgbClr val="FF0000"/>
                </a:solidFill>
                <a:effectLst/>
                <a:latin typeface="BNazanin"/>
                <a:cs typeface="B Zar" panose="00000400000000000000" pitchFamily="2" charset="-78"/>
              </a:rPr>
              <a:t>- اقتدار عقلانی </a:t>
            </a:r>
            <a:r>
              <a:rPr lang="fa-IR" b="0" i="0" smtClean="0">
                <a:solidFill>
                  <a:srgbClr val="FF0000"/>
                </a:solidFill>
                <a:effectLst/>
                <a:latin typeface="Arial" panose="020B0604020202020204" pitchFamily="34" charset="0"/>
                <a:cs typeface="B Zar" panose="00000400000000000000" pitchFamily="2" charset="-78"/>
              </a:rPr>
              <a:t>– </a:t>
            </a:r>
            <a:r>
              <a:rPr lang="fa-IR" b="0" i="0" smtClean="0">
                <a:solidFill>
                  <a:srgbClr val="FF0000"/>
                </a:solidFill>
                <a:effectLst/>
                <a:latin typeface="BNazanin"/>
                <a:cs typeface="B Zar" panose="00000400000000000000" pitchFamily="2" charset="-78"/>
              </a:rPr>
              <a:t>قانونی</a:t>
            </a:r>
            <a:r>
              <a:rPr lang="fa-IR" b="0" i="0" smtClean="0">
                <a:solidFill>
                  <a:srgbClr val="000000"/>
                </a:solidFill>
                <a:effectLst/>
                <a:latin typeface="BNazanin"/>
                <a:cs typeface="B Zar" panose="00000400000000000000" pitchFamily="2" charset="-78"/>
              </a:rPr>
              <a:t>: سبب اطاعت افراد از این نوع اقتدار آن است که معتقدند شخصی که دستور میدهد، بر طبق قوانین و مقررات وضع شده به شیوه عقلانی عمل میکند و چون افراد مشروعیت قوانین را پذیرفتهاند آن را اطاعت میکنند. این نوع اقتدار برای نظریههای سازمان امروزی از همه مهمتر است و اقتدار است که ویژه سازمانهای بوروکراتیک است. از نظر وبر، برجستهترین نمونه سلطه قانونی، بوروکراسی است</a:t>
            </a:r>
            <a:r>
              <a:rPr lang="fa-IR" smtClean="0">
                <a:cs typeface="B Zar" panose="00000400000000000000" pitchFamily="2" charset="-78"/>
              </a:rPr>
              <a:t> </a:t>
            </a: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59880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b="0" i="0" smtClean="0">
                <a:solidFill>
                  <a:srgbClr val="000000"/>
                </a:solidFill>
                <a:effectLst/>
                <a:latin typeface="BNazanin"/>
                <a:cs typeface="B Zar" panose="00000400000000000000" pitchFamily="2" charset="-78"/>
              </a:rPr>
              <a:t>وبر برای بوروکراسی </a:t>
            </a:r>
            <a:r>
              <a:rPr lang="fa-IR" b="0" i="0" smtClean="0">
                <a:solidFill>
                  <a:srgbClr val="FF0000"/>
                </a:solidFill>
                <a:effectLst/>
                <a:latin typeface="BNazanin"/>
                <a:cs typeface="B Zar" panose="00000400000000000000" pitchFamily="2" charset="-78"/>
              </a:rPr>
              <a:t>شش </a:t>
            </a:r>
            <a:r>
              <a:rPr lang="fa-IR" b="0" i="0" smtClean="0">
                <a:solidFill>
                  <a:srgbClr val="000000"/>
                </a:solidFill>
                <a:effectLst/>
                <a:latin typeface="BNazanin"/>
                <a:cs typeface="B Zar" panose="00000400000000000000" pitchFamily="2" charset="-78"/>
              </a:rPr>
              <a:t>ویژگی قایل شده است:</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 </a:t>
            </a:r>
            <a:r>
              <a:rPr lang="fa-IR" b="0" i="0" smtClean="0">
                <a:solidFill>
                  <a:srgbClr val="FF0000"/>
                </a:solidFill>
                <a:effectLst/>
                <a:latin typeface="BNazanin"/>
                <a:cs typeface="B Zar" panose="00000400000000000000" pitchFamily="2" charset="-78"/>
              </a:rPr>
              <a:t>اصول ثابت و قلمرو قانونی </a:t>
            </a:r>
            <a:r>
              <a:rPr lang="fa-IR" b="0" i="0" smtClean="0">
                <a:solidFill>
                  <a:srgbClr val="000000"/>
                </a:solidFill>
                <a:effectLst/>
                <a:latin typeface="BNazanin"/>
                <a:cs typeface="B Zar" panose="00000400000000000000" pitchFamily="2" charset="-78"/>
              </a:rPr>
              <a:t>که در آن لازم است کارهای مشخص و ثابتی تنظیم و </a:t>
            </a:r>
            <a:r>
              <a:rPr lang="fa-IR" b="0" i="0" smtClean="0">
                <a:solidFill>
                  <a:srgbClr val="000000"/>
                </a:solidFill>
                <a:effectLst/>
                <a:latin typeface="BNazanin"/>
                <a:cs typeface="B Zar" panose="00000400000000000000" pitchFamily="2" charset="-78"/>
              </a:rPr>
              <a:t>وظایف مشخص </a:t>
            </a:r>
            <a:r>
              <a:rPr lang="fa-IR" b="0" i="0" smtClean="0">
                <a:solidFill>
                  <a:srgbClr val="000000"/>
                </a:solidFill>
                <a:effectLst/>
                <a:latin typeface="BNazanin"/>
                <a:cs typeface="B Zar" panose="00000400000000000000" pitchFamily="2" charset="-78"/>
              </a:rPr>
              <a:t>برای </a:t>
            </a:r>
            <a:r>
              <a:rPr lang="fa-IR" b="0" i="0" smtClean="0">
                <a:solidFill>
                  <a:srgbClr val="000000"/>
                </a:solidFill>
                <a:effectLst/>
                <a:latin typeface="BNazanin"/>
                <a:cs typeface="B Zar" panose="00000400000000000000" pitchFamily="2" charset="-78"/>
              </a:rPr>
              <a:t>کارکنان در </a:t>
            </a:r>
            <a:r>
              <a:rPr lang="fa-IR" b="0" i="0" smtClean="0">
                <a:solidFill>
                  <a:srgbClr val="000000"/>
                </a:solidFill>
                <a:effectLst/>
                <a:latin typeface="BNazanin"/>
                <a:cs typeface="B Zar" panose="00000400000000000000" pitchFamily="2" charset="-78"/>
              </a:rPr>
              <a:t>نظر گرفته و همچنین با اعمال قوانین و مقررات در سلسله مراتب مشخص توسط مسئولین، افرادی اصلح را </a:t>
            </a:r>
            <a:r>
              <a:rPr lang="fa-IR" b="0" i="0" smtClean="0">
                <a:solidFill>
                  <a:srgbClr val="000000"/>
                </a:solidFill>
                <a:effectLst/>
                <a:latin typeface="BNazanin"/>
                <a:cs typeface="B Zar" panose="00000400000000000000" pitchFamily="2" charset="-78"/>
              </a:rPr>
              <a:t>در راستای </a:t>
            </a:r>
            <a:r>
              <a:rPr lang="fa-IR" b="0" i="0" smtClean="0">
                <a:solidFill>
                  <a:srgbClr val="000000"/>
                </a:solidFill>
                <a:effectLst/>
                <a:latin typeface="BNazanin"/>
                <a:cs typeface="B Zar" panose="00000400000000000000" pitchFamily="2" charset="-78"/>
              </a:rPr>
              <a:t>رسیدن به اهداف سازمانی در نظر گیرند.</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 </a:t>
            </a:r>
            <a:r>
              <a:rPr lang="fa-IR" b="0" i="0" smtClean="0">
                <a:solidFill>
                  <a:srgbClr val="FF0000"/>
                </a:solidFill>
                <a:effectLst/>
                <a:latin typeface="BNazanin"/>
                <a:cs typeface="B Zar" panose="00000400000000000000" pitchFamily="2" charset="-78"/>
              </a:rPr>
              <a:t>تعیین سلسلهمراتب اداری </a:t>
            </a:r>
            <a:r>
              <a:rPr lang="fa-IR" b="0" i="0" smtClean="0">
                <a:solidFill>
                  <a:srgbClr val="000000"/>
                </a:solidFill>
                <a:effectLst/>
                <a:latin typeface="BNazanin"/>
                <a:cs typeface="B Zar" panose="00000400000000000000" pitchFamily="2" charset="-78"/>
              </a:rPr>
              <a:t>به طوری که کارکنان در سطوح مختلف سازمانی قرار گرفته و سطوح پایینتر </a:t>
            </a:r>
            <a:r>
              <a:rPr lang="fa-IR" b="0" i="0" smtClean="0">
                <a:solidFill>
                  <a:srgbClr val="000000"/>
                </a:solidFill>
                <a:effectLst/>
                <a:latin typeface="BNazanin"/>
                <a:cs typeface="B Zar" panose="00000400000000000000" pitchFamily="2" charset="-78"/>
              </a:rPr>
              <a:t>توسط ردههای </a:t>
            </a:r>
            <a:r>
              <a:rPr lang="fa-IR" b="0" i="0" smtClean="0">
                <a:solidFill>
                  <a:srgbClr val="000000"/>
                </a:solidFill>
                <a:effectLst/>
                <a:latin typeface="BNazanin"/>
                <a:cs typeface="B Zar" panose="00000400000000000000" pitchFamily="2" charset="-78"/>
              </a:rPr>
              <a:t>بالای سازمانی اعمال مدیریت گردند.</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 </a:t>
            </a:r>
            <a:r>
              <a:rPr lang="fa-IR" b="0" i="0" smtClean="0">
                <a:solidFill>
                  <a:srgbClr val="FF0000"/>
                </a:solidFill>
                <a:effectLst/>
                <a:latin typeface="BNazanin"/>
                <a:cs typeface="B Zar" panose="00000400000000000000" pitchFamily="2" charset="-78"/>
              </a:rPr>
              <a:t>مدیریت بر اساس اسناد و مدارک برجایمانده</a:t>
            </a:r>
            <a:r>
              <a:rPr lang="fa-IR" b="0" i="0" smtClean="0">
                <a:solidFill>
                  <a:srgbClr val="000000"/>
                </a:solidFill>
                <a:effectLst/>
                <a:latin typeface="BNazanin"/>
                <a:cs typeface="B Zar" panose="00000400000000000000" pitchFamily="2" charset="-78"/>
              </a:rPr>
              <a:t>.</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 </a:t>
            </a:r>
            <a:r>
              <a:rPr lang="fa-IR" b="0" i="0" smtClean="0">
                <a:solidFill>
                  <a:srgbClr val="FF0000"/>
                </a:solidFill>
                <a:effectLst/>
                <a:latin typeface="BNazanin"/>
                <a:cs typeface="B Zar" panose="00000400000000000000" pitchFamily="2" charset="-78"/>
              </a:rPr>
              <a:t>آموزش تخصصی و عمومی </a:t>
            </a:r>
            <a:r>
              <a:rPr lang="fa-IR" b="0" i="0" smtClean="0">
                <a:solidFill>
                  <a:srgbClr val="000000"/>
                </a:solidFill>
                <a:effectLst/>
                <a:latin typeface="BNazanin"/>
                <a:cs typeface="B Zar" panose="00000400000000000000" pitchFamily="2" charset="-78"/>
              </a:rPr>
              <a:t>مدیران در مراکز دولتی و خصوصی.</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 </a:t>
            </a:r>
            <a:r>
              <a:rPr lang="fa-IR" b="0" i="0" smtClean="0">
                <a:solidFill>
                  <a:srgbClr val="FF0000"/>
                </a:solidFill>
                <a:effectLst/>
                <a:latin typeface="BNazanin"/>
                <a:cs typeface="B Zar" panose="00000400000000000000" pitchFamily="2" charset="-78"/>
              </a:rPr>
              <a:t>استفاده از تمام ظرفیت کاری </a:t>
            </a:r>
            <a:r>
              <a:rPr lang="fa-IR" b="0" i="0" smtClean="0">
                <a:solidFill>
                  <a:srgbClr val="000000"/>
                </a:solidFill>
                <a:effectLst/>
                <a:latin typeface="BNazanin"/>
                <a:cs typeface="B Zar" panose="00000400000000000000" pitchFamily="2" charset="-78"/>
              </a:rPr>
              <a:t>سازمانی بعد از گسترش سازمان.</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 </a:t>
            </a:r>
            <a:r>
              <a:rPr lang="fa-IR" b="0" i="0" smtClean="0">
                <a:solidFill>
                  <a:srgbClr val="FF0000"/>
                </a:solidFill>
                <a:effectLst/>
                <a:latin typeface="BNazanin"/>
                <a:cs typeface="B Zar" panose="00000400000000000000" pitchFamily="2" charset="-78"/>
              </a:rPr>
              <a:t>به کار گیری متد های به روز و نوین </a:t>
            </a:r>
            <a:r>
              <a:rPr lang="fa-IR" b="0" i="0" smtClean="0">
                <a:solidFill>
                  <a:srgbClr val="000000"/>
                </a:solidFill>
                <a:effectLst/>
                <a:latin typeface="BNazanin"/>
                <a:cs typeface="B Zar" panose="00000400000000000000" pitchFamily="2" charset="-78"/>
              </a:rPr>
              <a:t>در سازمان ها به دلیل همگامی با تغییرات (بکایی و همکاران، .</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502627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بیگانگی از کار پدیدهای رایج در جوامع، بهویژه در جوامع در حال توسعه، است که در میان همه کارکنان از پایینترین تا </a:t>
            </a:r>
            <a:r>
              <a:rPr lang="fa-IR" b="0" i="0" smtClean="0">
                <a:solidFill>
                  <a:srgbClr val="000000"/>
                </a:solidFill>
                <a:effectLst/>
                <a:latin typeface="BNazanin"/>
                <a:cs typeface="B Zar" panose="00000400000000000000" pitchFamily="2" charset="-78"/>
              </a:rPr>
              <a:t>بالاترین پست </a:t>
            </a:r>
            <a:r>
              <a:rPr lang="fa-IR" b="0" i="0" smtClean="0">
                <a:solidFill>
                  <a:srgbClr val="000000"/>
                </a:solidFill>
                <a:effectLst/>
                <a:latin typeface="BNazanin"/>
                <a:cs typeface="B Zar" panose="00000400000000000000" pitchFamily="2" charset="-78"/>
              </a:rPr>
              <a:t>در ارگانهای بزرگ و کوچک اداری و صد البته در سازمانهای پیچیده اداری وجود دارد و معمولاً زمانی به فرهنگ </a:t>
            </a:r>
            <a:r>
              <a:rPr lang="fa-IR" b="0" i="0" smtClean="0">
                <a:solidFill>
                  <a:srgbClr val="000000"/>
                </a:solidFill>
                <a:effectLst/>
                <a:latin typeface="BNazanin"/>
                <a:cs typeface="B Zar" panose="00000400000000000000" pitchFamily="2" charset="-78"/>
              </a:rPr>
              <a:t>تبدیل گردیده </a:t>
            </a:r>
            <a:r>
              <a:rPr lang="fa-IR" b="0" i="0" smtClean="0">
                <a:solidFill>
                  <a:srgbClr val="000000"/>
                </a:solidFill>
                <a:effectLst/>
                <a:latin typeface="BNazanin"/>
                <a:cs typeface="B Zar" panose="00000400000000000000" pitchFamily="2" charset="-78"/>
              </a:rPr>
              <a:t>که جامعه بر سر آن توافق کرده یعنی افراد آنقدر در محیطهای کاری سرخورده شده اند که در میانه راه دیگر توان </a:t>
            </a:r>
            <a:r>
              <a:rPr lang="fa-IR" b="0" i="0" smtClean="0">
                <a:solidFill>
                  <a:srgbClr val="000000"/>
                </a:solidFill>
                <a:effectLst/>
                <a:latin typeface="BNazanin"/>
                <a:cs typeface="B Zar" panose="00000400000000000000" pitchFamily="2" charset="-78"/>
              </a:rPr>
              <a:t>مقابله با </a:t>
            </a:r>
            <a:r>
              <a:rPr lang="fa-IR" b="0" i="0" smtClean="0">
                <a:solidFill>
                  <a:srgbClr val="000000"/>
                </a:solidFill>
                <a:effectLst/>
                <a:latin typeface="BNazanin"/>
                <a:cs typeface="B Zar" panose="00000400000000000000" pitchFamily="2" charset="-78"/>
              </a:rPr>
              <a:t>آن را ندارند و کار را رها می کنند. این سبب شده که جامعه به راحتی آن را بپذیرد و به جای تلاش برای رفع این معضل </a:t>
            </a:r>
            <a:r>
              <a:rPr lang="fa-IR" b="0" i="0" smtClean="0">
                <a:solidFill>
                  <a:srgbClr val="000000"/>
                </a:solidFill>
                <a:effectLst/>
                <a:latin typeface="BNazanin"/>
                <a:cs typeface="B Zar" panose="00000400000000000000" pitchFamily="2" charset="-78"/>
              </a:rPr>
              <a:t>به پذبرش </a:t>
            </a:r>
            <a:r>
              <a:rPr lang="fa-IR" b="0" i="0" smtClean="0">
                <a:solidFill>
                  <a:srgbClr val="000000"/>
                </a:solidFill>
                <a:effectLst/>
                <a:latin typeface="BNazanin"/>
                <a:cs typeface="B Zar" panose="00000400000000000000" pitchFamily="2" charset="-78"/>
              </a:rPr>
              <a:t>دامن زند و همبن امر باعث شده که امروزه به دلیل بروز فرهنگ بیگانگی از کار، فرایند کار دچار مشکل شود. </a:t>
            </a:r>
            <a:endParaRPr lang="fa-IR" b="0" i="0" smtClean="0">
              <a:solidFill>
                <a:srgbClr val="000000"/>
              </a:solidFill>
              <a:effectLst/>
              <a:latin typeface="BNazanin"/>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241850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solidFill>
                  <a:srgbClr val="000000"/>
                </a:solidFill>
                <a:latin typeface="BNazanin"/>
                <a:cs typeface="B Zar" panose="00000400000000000000" pitchFamily="2" charset="-78"/>
              </a:rPr>
              <a:t>این باعث میشود که کار نتواند در ابعاد مختلف فردی، اقتصادی و اجتماعی به توسعه برسد و معمولاً از ظاهر نابهنجار و نامطلوب برخوردار است و سبب توقف رشد و پویایی فرهنگی و ازهمپاشیدگی ساخت و سوءانسجام اجتماعی و میگردد و تداوم سازمانی را به خطر میاندازد. این امر تبعاتی همچون عدمپویایی، عقبماندگی و ناهنجاریهای محیط کار، بیانگیزگی و غیره را به همراه دارد</a:t>
            </a:r>
            <a:endParaRPr lang="fa-IR"/>
          </a:p>
        </p:txBody>
      </p:sp>
      <p:sp>
        <p:nvSpPr>
          <p:cNvPr id="4" name="Flowchart: Process 3"/>
          <p:cNvSpPr/>
          <p:nvPr/>
        </p:nvSpPr>
        <p:spPr>
          <a:xfrm>
            <a:off x="4232031" y="4586068"/>
            <a:ext cx="3727938" cy="114722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latin typeface="BNazanin"/>
                <a:cs typeface="B Zar" panose="00000400000000000000" pitchFamily="2" charset="-78"/>
              </a:rPr>
              <a:t>عدم پویایی</a:t>
            </a:r>
            <a:r>
              <a:rPr lang="fa-IR" sz="2000" b="1">
                <a:solidFill>
                  <a:srgbClr val="FF0000"/>
                </a:solidFill>
                <a:latin typeface="BNazanin"/>
                <a:cs typeface="B Zar" panose="00000400000000000000" pitchFamily="2" charset="-78"/>
              </a:rPr>
              <a:t>، عقبماندگی و ناهنجاریهای محیط کار</a:t>
            </a:r>
            <a:r>
              <a:rPr lang="fa-IR" sz="2000" b="1">
                <a:solidFill>
                  <a:srgbClr val="FF0000"/>
                </a:solidFill>
                <a:latin typeface="BNazanin"/>
                <a:cs typeface="B Zar" panose="00000400000000000000" pitchFamily="2" charset="-78"/>
              </a:rPr>
              <a:t>، </a:t>
            </a:r>
            <a:r>
              <a:rPr lang="fa-IR" sz="2000" b="1" smtClean="0">
                <a:solidFill>
                  <a:srgbClr val="FF0000"/>
                </a:solidFill>
                <a:latin typeface="BNazanin"/>
                <a:cs typeface="B Zar" panose="00000400000000000000" pitchFamily="2" charset="-78"/>
              </a:rPr>
              <a:t>بی انگیزگی</a:t>
            </a:r>
            <a:endParaRPr lang="fa-IR" sz="2000" b="1">
              <a:solidFill>
                <a:srgbClr val="FF0000"/>
              </a:solidFill>
            </a:endParaRPr>
          </a:p>
        </p:txBody>
      </p:sp>
    </p:spTree>
    <p:extLst>
      <p:ext uri="{BB962C8B-B14F-4D97-AF65-F5344CB8AC3E}">
        <p14:creationId xmlns:p14="http://schemas.microsoft.com/office/powerpoint/2010/main" val="2911463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این امر </a:t>
            </a:r>
            <a:r>
              <a:rPr lang="fa-IR" b="0" i="0" smtClean="0">
                <a:solidFill>
                  <a:srgbClr val="000000"/>
                </a:solidFill>
                <a:effectLst/>
                <a:latin typeface="BNazanin"/>
                <a:cs typeface="B Zar" panose="00000400000000000000" pitchFamily="2" charset="-78"/>
              </a:rPr>
              <a:t>همچنین سبب عدم امنیت شغلی در پرسنل گشته و باعث میشود که آنها احساس کنند قادر به کنترل جایگاه خود </a:t>
            </a:r>
            <a:r>
              <a:rPr lang="fa-IR" b="0" i="0" smtClean="0">
                <a:solidFill>
                  <a:srgbClr val="000000"/>
                </a:solidFill>
                <a:effectLst/>
                <a:latin typeface="BNazanin"/>
                <a:cs typeface="B Zar" panose="00000400000000000000" pitchFamily="2" charset="-78"/>
              </a:rPr>
              <a:t>نیستند و </a:t>
            </a:r>
            <a:r>
              <a:rPr lang="fa-IR" b="0" i="0" smtClean="0">
                <a:solidFill>
                  <a:srgbClr val="000000"/>
                </a:solidFill>
                <a:effectLst/>
                <a:latin typeface="BNazanin"/>
                <a:cs typeface="B Zar" panose="00000400000000000000" pitchFamily="2" charset="-78"/>
              </a:rPr>
              <a:t>از طرف مدیران نادیده گرفته شده و نقشی در اداره امور ندارند. این تصور در آنها غالب میشود که ناگزیرند طبق </a:t>
            </a:r>
            <a:r>
              <a:rPr lang="fa-IR" b="0" i="0" smtClean="0">
                <a:solidFill>
                  <a:srgbClr val="000000"/>
                </a:solidFill>
                <a:effectLst/>
                <a:latin typeface="BNazanin"/>
                <a:cs typeface="B Zar" panose="00000400000000000000" pitchFamily="2" charset="-78"/>
              </a:rPr>
              <a:t>برنامهریزی دیگران </a:t>
            </a:r>
            <a:r>
              <a:rPr lang="fa-IR" b="0" i="0" smtClean="0">
                <a:solidFill>
                  <a:srgbClr val="000000"/>
                </a:solidFill>
                <a:effectLst/>
                <a:latin typeface="BNazanin"/>
                <a:cs typeface="B Zar" panose="00000400000000000000" pitchFamily="2" charset="-78"/>
              </a:rPr>
              <a:t>کار کنند و هیچ گونه ملاک شایستگی و لیاقت در ارتقاء شغلیشان موثر نیست. همین است که آنها را دچار بیگانگی</a:t>
            </a:r>
            <a:r>
              <a:rPr lang="fa-IR" smtClean="0">
                <a:cs typeface="B Zar" panose="00000400000000000000" pitchFamily="2" charset="-78"/>
              </a:rPr>
              <a:t> </a:t>
            </a:r>
            <a:r>
              <a:rPr lang="fa-IR" smtClean="0">
                <a:cs typeface="B Zar" panose="00000400000000000000" pitchFamily="2" charset="-78"/>
              </a:rPr>
              <a:t> </a:t>
            </a:r>
            <a:r>
              <a:rPr lang="fa-IR" b="0" i="0" smtClean="0">
                <a:solidFill>
                  <a:srgbClr val="000000"/>
                </a:solidFill>
                <a:effectLst/>
                <a:latin typeface="BNazanin"/>
                <a:cs typeface="B Zar" panose="00000400000000000000" pitchFamily="2" charset="-78"/>
              </a:rPr>
              <a:t>شغلی </a:t>
            </a:r>
            <a:r>
              <a:rPr lang="fa-IR" b="0" i="0" smtClean="0">
                <a:solidFill>
                  <a:srgbClr val="000000"/>
                </a:solidFill>
                <a:effectLst/>
                <a:latin typeface="BNazanin"/>
                <a:cs typeface="B Zar" panose="00000400000000000000" pitchFamily="2" charset="-78"/>
              </a:rPr>
              <a:t>میکند و در نهایت تندادن به این فرایند </a:t>
            </a:r>
            <a:r>
              <a:rPr lang="fa-IR" b="0" i="0" smtClean="0">
                <a:solidFill>
                  <a:srgbClr val="000000"/>
                </a:solidFill>
                <a:effectLst/>
                <a:latin typeface="BNazanin"/>
                <a:cs typeface="B Zar" panose="00000400000000000000" pitchFamily="2" charset="-78"/>
              </a:rPr>
              <a:t>ارزش زدایی در </a:t>
            </a:r>
            <a:r>
              <a:rPr lang="fa-IR" b="0" i="0" smtClean="0">
                <a:solidFill>
                  <a:srgbClr val="000000"/>
                </a:solidFill>
                <a:effectLst/>
                <a:latin typeface="BNazanin"/>
                <a:cs typeface="B Zar" panose="00000400000000000000" pitchFamily="2" charset="-78"/>
              </a:rPr>
              <a:t>سازمانها سبب میشود که سازمانها در رسیدن به اهدافشان </a:t>
            </a:r>
            <a:r>
              <a:rPr lang="fa-IR" b="0" i="0" smtClean="0">
                <a:solidFill>
                  <a:srgbClr val="000000"/>
                </a:solidFill>
                <a:effectLst/>
                <a:latin typeface="BNazanin"/>
                <a:cs typeface="B Zar" panose="00000400000000000000" pitchFamily="2" charset="-78"/>
              </a:rPr>
              <a:t>با مشکل </a:t>
            </a:r>
            <a:r>
              <a:rPr lang="fa-IR" b="0" i="0" smtClean="0">
                <a:solidFill>
                  <a:srgbClr val="000000"/>
                </a:solidFill>
                <a:effectLst/>
                <a:latin typeface="BNazanin"/>
                <a:cs typeface="B Zar" panose="00000400000000000000" pitchFamily="2" charset="-78"/>
              </a:rPr>
              <a:t>رو برو شده و مانع مشارکت افراد سازمان در رشد و ترقی آن شوند</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Decision 3"/>
          <p:cNvSpPr/>
          <p:nvPr/>
        </p:nvSpPr>
        <p:spPr>
          <a:xfrm>
            <a:off x="2461846" y="4923693"/>
            <a:ext cx="2743200" cy="1083212"/>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ln w="22225">
                  <a:solidFill>
                    <a:schemeClr val="accent2"/>
                  </a:solidFill>
                  <a:prstDash val="solid"/>
                </a:ln>
                <a:solidFill>
                  <a:schemeClr val="accent2">
                    <a:lumMod val="40000"/>
                    <a:lumOff val="60000"/>
                  </a:schemeClr>
                </a:solidFill>
                <a:latin typeface="BNazanin"/>
                <a:cs typeface="B Zar" panose="00000400000000000000" pitchFamily="2" charset="-78"/>
              </a:rPr>
              <a:t>ارزش زدایی</a:t>
            </a:r>
            <a:endParaRPr lang="fa-I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711035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0" i="0" smtClean="0">
                <a:solidFill>
                  <a:srgbClr val="0070C0"/>
                </a:solidFill>
                <a:effectLst/>
                <a:latin typeface="BNazanin"/>
                <a:cs typeface="B Zar" panose="00000400000000000000" pitchFamily="2" charset="-78"/>
              </a:rPr>
              <a:t>3-روش </a:t>
            </a:r>
            <a:r>
              <a:rPr lang="fa-IR" b="0" i="0" smtClean="0">
                <a:solidFill>
                  <a:srgbClr val="0070C0"/>
                </a:solidFill>
                <a:effectLst/>
                <a:latin typeface="BNazanin"/>
                <a:cs typeface="B Zar" panose="00000400000000000000" pitchFamily="2" charset="-78"/>
              </a:rPr>
              <a:t>پژوهش</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b="0" i="0" smtClean="0">
                <a:solidFill>
                  <a:srgbClr val="000000"/>
                </a:solidFill>
                <a:effectLst/>
                <a:latin typeface="BNazanin"/>
                <a:cs typeface="B Zar" panose="00000400000000000000" pitchFamily="2" charset="-78"/>
              </a:rPr>
              <a:t>در این مطالعه، روش کیفی دادهبنیاد استفاده شده است که کمک میکند یک مدل پارادایمی در خصوص بیگانگی </a:t>
            </a:r>
            <a:r>
              <a:rPr lang="fa-IR" b="0" i="0" smtClean="0">
                <a:solidFill>
                  <a:srgbClr val="000000"/>
                </a:solidFill>
                <a:effectLst/>
                <a:latin typeface="BNazanin"/>
                <a:cs typeface="B Zar" panose="00000400000000000000" pitchFamily="2" charset="-78"/>
              </a:rPr>
              <a:t>شغلی در </a:t>
            </a:r>
            <a:r>
              <a:rPr lang="fa-IR" b="0" i="0" smtClean="0">
                <a:solidFill>
                  <a:srgbClr val="000000"/>
                </a:solidFill>
                <a:effectLst/>
                <a:latin typeface="BNazanin"/>
                <a:cs typeface="B Zar" panose="00000400000000000000" pitchFamily="2" charset="-78"/>
              </a:rPr>
              <a:t>نهایت استنتاج شود. نمونهگیری با استفاده از روش گلوله برفی انجام شده که طی آن با 15نفر از کارکنان شاغل در </a:t>
            </a:r>
            <a:r>
              <a:rPr lang="fa-IR" b="0" i="0" smtClean="0">
                <a:solidFill>
                  <a:srgbClr val="000000"/>
                </a:solidFill>
                <a:effectLst/>
                <a:latin typeface="BNazanin"/>
                <a:cs typeface="B Zar" panose="00000400000000000000" pitchFamily="2" charset="-78"/>
              </a:rPr>
              <a:t>بخش اداری </a:t>
            </a:r>
            <a:r>
              <a:rPr lang="fa-IR" b="0" i="0" smtClean="0">
                <a:solidFill>
                  <a:srgbClr val="000000"/>
                </a:solidFill>
                <a:effectLst/>
                <a:latin typeface="BNazanin"/>
                <a:cs typeface="B Zar" panose="00000400000000000000" pitchFamily="2" charset="-78"/>
              </a:rPr>
              <a:t>مصاحبه عمیق کیفی به عمل آمده است. فرایند گردآوری و تحلیل دادهها تقریباً همزمان بود. تکنیک مصاحبه عمیق </a:t>
            </a:r>
            <a:r>
              <a:rPr lang="fa-IR" b="0" i="0" smtClean="0">
                <a:solidFill>
                  <a:srgbClr val="000000"/>
                </a:solidFill>
                <a:effectLst/>
                <a:latin typeface="BNazanin"/>
                <a:cs typeface="B Zar" panose="00000400000000000000" pitchFamily="2" charset="-78"/>
              </a:rPr>
              <a:t>فردی به </a:t>
            </a:r>
            <a:r>
              <a:rPr lang="fa-IR" b="0" i="0" smtClean="0">
                <a:solidFill>
                  <a:srgbClr val="000000"/>
                </a:solidFill>
                <a:effectLst/>
                <a:latin typeface="BNazanin"/>
                <a:cs typeface="B Zar" panose="00000400000000000000" pitchFamily="2" charset="-78"/>
              </a:rPr>
              <a:t>شیوه نیمهساختیافته ابزار اصلی گردآوری دادهها بود و مصاحبهها در قالب فایل صوتی بین 20تا 45دقیقه ثبت و </a:t>
            </a:r>
            <a:r>
              <a:rPr lang="fa-IR" b="0" i="0" smtClean="0">
                <a:solidFill>
                  <a:srgbClr val="000000"/>
                </a:solidFill>
                <a:effectLst/>
                <a:latin typeface="BNazanin"/>
                <a:cs typeface="B Zar" panose="00000400000000000000" pitchFamily="2" charset="-78"/>
              </a:rPr>
              <a:t>ضبط شدند</a:t>
            </a:r>
            <a:r>
              <a:rPr lang="fa-IR" b="0" i="0" smtClean="0">
                <a:solidFill>
                  <a:srgbClr val="000000"/>
                </a:solidFill>
                <a:effectLst/>
                <a:latin typeface="BNazanin"/>
                <a:cs typeface="B Zar" panose="00000400000000000000" pitchFamily="2" charset="-78"/>
              </a:rPr>
              <a:t>. پیشروی روند پژوهش به گونهای بود که در مصاحبه شماره 15اشباع دادهها حاصل شد، یعنی هیچ ایده و بینش </a:t>
            </a:r>
            <a:r>
              <a:rPr lang="fa-IR" b="0" i="0" smtClean="0">
                <a:solidFill>
                  <a:srgbClr val="000000"/>
                </a:solidFill>
                <a:effectLst/>
                <a:latin typeface="BNazanin"/>
                <a:cs typeface="B Zar" panose="00000400000000000000" pitchFamily="2" charset="-78"/>
              </a:rPr>
              <a:t>جدیدی از </a:t>
            </a:r>
            <a:r>
              <a:rPr lang="fa-IR" b="0" i="0" smtClean="0">
                <a:solidFill>
                  <a:srgbClr val="000000"/>
                </a:solidFill>
                <a:effectLst/>
                <a:latin typeface="BNazanin"/>
                <a:cs typeface="B Zar" panose="00000400000000000000" pitchFamily="2" charset="-78"/>
              </a:rPr>
              <a:t>گسترش بیشتر نمونهها حاصل نگردید. همچنین برای مرحلۀ تحلیل دادهها از مراحل </a:t>
            </a:r>
            <a:r>
              <a:rPr lang="fa-IR" b="0" i="0" smtClean="0">
                <a:solidFill>
                  <a:srgbClr val="000000"/>
                </a:solidFill>
                <a:effectLst/>
                <a:latin typeface="BNazanin"/>
                <a:cs typeface="B Zar" panose="00000400000000000000" pitchFamily="2" charset="-78"/>
              </a:rPr>
              <a:t>سه گانه </a:t>
            </a:r>
            <a:r>
              <a:rPr lang="fa-IR" b="0" i="0" smtClean="0">
                <a:solidFill>
                  <a:srgbClr val="000000"/>
                </a:solidFill>
                <a:effectLst/>
                <a:latin typeface="BNazanin"/>
                <a:cs typeface="B Zar" panose="00000400000000000000" pitchFamily="2" charset="-78"/>
              </a:rPr>
              <a:t>کُدگذاری باز ،</a:t>
            </a:r>
            <a:r>
              <a:rPr lang="fa-IR" sz="1400" b="0" i="0" smtClean="0">
                <a:solidFill>
                  <a:srgbClr val="000000"/>
                </a:solidFill>
                <a:effectLst/>
                <a:latin typeface="BNazanin"/>
                <a:cs typeface="B Zar" panose="00000400000000000000" pitchFamily="2" charset="-78"/>
              </a:rPr>
              <a:t>1</a:t>
            </a:r>
            <a:r>
              <a:rPr lang="fa-IR" b="0" i="0" smtClean="0">
                <a:solidFill>
                  <a:srgbClr val="000000"/>
                </a:solidFill>
                <a:effectLst/>
                <a:latin typeface="BNazanin"/>
                <a:cs typeface="B Zar" panose="00000400000000000000" pitchFamily="2" charset="-78"/>
              </a:rPr>
              <a:t>محوری </a:t>
            </a:r>
            <a:r>
              <a:rPr lang="fa-IR" sz="1400" b="0" i="0" smtClean="0">
                <a:solidFill>
                  <a:srgbClr val="000000"/>
                </a:solidFill>
                <a:effectLst/>
                <a:latin typeface="BNazanin"/>
                <a:cs typeface="B Zar" panose="00000400000000000000" pitchFamily="2" charset="-78"/>
              </a:rPr>
              <a:t>2</a:t>
            </a:r>
            <a:r>
              <a:rPr lang="fa-IR" b="0" i="0" smtClean="0">
                <a:solidFill>
                  <a:srgbClr val="000000"/>
                </a:solidFill>
                <a:effectLst/>
                <a:latin typeface="BNazanin"/>
                <a:cs typeface="B Zar" panose="00000400000000000000" pitchFamily="2" charset="-78"/>
              </a:rPr>
              <a:t>و گزینشی </a:t>
            </a:r>
            <a:r>
              <a:rPr lang="fa-IR" sz="1400" b="0" i="0" smtClean="0">
                <a:solidFill>
                  <a:srgbClr val="000000"/>
                </a:solidFill>
                <a:effectLst/>
                <a:latin typeface="BNazanin"/>
                <a:cs typeface="B Zar" panose="00000400000000000000" pitchFamily="2" charset="-78"/>
              </a:rPr>
              <a:t>3</a:t>
            </a:r>
            <a:r>
              <a:rPr lang="fa-IR" b="0" i="0" smtClean="0">
                <a:solidFill>
                  <a:srgbClr val="000000"/>
                </a:solidFill>
                <a:effectLst/>
                <a:latin typeface="BNazanin"/>
                <a:cs typeface="B Zar" panose="00000400000000000000" pitchFamily="2" charset="-78"/>
              </a:rPr>
              <a:t>بهره گرفته شده است. </a:t>
            </a:r>
            <a:endParaRPr lang="fa-IR" b="0" i="0" smtClean="0">
              <a:solidFill>
                <a:srgbClr val="000000"/>
              </a:solidFill>
              <a:effectLst/>
              <a:latin typeface="BNazanin"/>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28691" y="5008098"/>
            <a:ext cx="1397390" cy="1469267"/>
          </a:xfrm>
          <a:prstGeom prst="rect">
            <a:avLst/>
          </a:prstGeom>
        </p:spPr>
      </p:pic>
      <p:sp>
        <p:nvSpPr>
          <p:cNvPr id="5" name="Flowchart: Process 4"/>
          <p:cNvSpPr/>
          <p:nvPr/>
        </p:nvSpPr>
        <p:spPr>
          <a:xfrm>
            <a:off x="5795889" y="4937759"/>
            <a:ext cx="3826412"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latin typeface="BNazanin"/>
                <a:cs typeface="B Zar" panose="00000400000000000000" pitchFamily="2" charset="-78"/>
              </a:rPr>
              <a:t>مراحل سه گانه کُدگذاری باز ،</a:t>
            </a:r>
            <a:r>
              <a:rPr lang="fa-IR" sz="1100">
                <a:solidFill>
                  <a:srgbClr val="FF0000"/>
                </a:solidFill>
                <a:latin typeface="BNazanin"/>
                <a:cs typeface="B Zar" panose="00000400000000000000" pitchFamily="2" charset="-78"/>
              </a:rPr>
              <a:t>1</a:t>
            </a:r>
            <a:r>
              <a:rPr lang="fa-IR" sz="2000">
                <a:solidFill>
                  <a:srgbClr val="FF0000"/>
                </a:solidFill>
                <a:latin typeface="BNazanin"/>
                <a:cs typeface="B Zar" panose="00000400000000000000" pitchFamily="2" charset="-78"/>
              </a:rPr>
              <a:t>محوری </a:t>
            </a:r>
            <a:r>
              <a:rPr lang="fa-IR" sz="1100">
                <a:solidFill>
                  <a:srgbClr val="FF0000"/>
                </a:solidFill>
                <a:latin typeface="BNazanin"/>
                <a:cs typeface="B Zar" panose="00000400000000000000" pitchFamily="2" charset="-78"/>
              </a:rPr>
              <a:t>2</a:t>
            </a:r>
            <a:r>
              <a:rPr lang="fa-IR" sz="2000">
                <a:solidFill>
                  <a:srgbClr val="FF0000"/>
                </a:solidFill>
                <a:latin typeface="BNazanin"/>
                <a:cs typeface="B Zar" panose="00000400000000000000" pitchFamily="2" charset="-78"/>
              </a:rPr>
              <a:t>و گزینشی</a:t>
            </a:r>
            <a:endParaRPr lang="fa-IR" sz="2000">
              <a:solidFill>
                <a:srgbClr val="FF0000"/>
              </a:solidFill>
            </a:endParaRPr>
          </a:p>
        </p:txBody>
      </p:sp>
    </p:spTree>
    <p:extLst>
      <p:ext uri="{BB962C8B-B14F-4D97-AF65-F5344CB8AC3E}">
        <p14:creationId xmlns:p14="http://schemas.microsoft.com/office/powerpoint/2010/main" val="3155874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بر مبنای نظریه استراوس و </a:t>
            </a:r>
            <a:r>
              <a:rPr lang="fa-IR">
                <a:solidFill>
                  <a:srgbClr val="000000"/>
                </a:solidFill>
                <a:latin typeface="BNazanin"/>
                <a:cs typeface="B Zar" panose="00000400000000000000" pitchFamily="2" charset="-78"/>
              </a:rPr>
              <a:t>کوربین </a:t>
            </a:r>
            <a:r>
              <a:rPr lang="fa-IR" smtClean="0">
                <a:solidFill>
                  <a:srgbClr val="000000"/>
                </a:solidFill>
                <a:latin typeface="BNazanin"/>
                <a:cs typeface="B Zar" panose="00000400000000000000" pitchFamily="2" charset="-78"/>
              </a:rPr>
              <a:t>(1391)کدگذاری </a:t>
            </a:r>
            <a:r>
              <a:rPr lang="fa-IR">
                <a:solidFill>
                  <a:srgbClr val="000000"/>
                </a:solidFill>
                <a:latin typeface="BNazanin"/>
                <a:cs typeface="B Zar" panose="00000400000000000000" pitchFamily="2" charset="-78"/>
              </a:rPr>
              <a:t>باز در دو مرحله مفهومسازی و مقولهبندی</a:t>
            </a:r>
            <a:br>
              <a:rPr lang="fa-IR">
                <a:solidFill>
                  <a:srgbClr val="000000"/>
                </a:solidFill>
                <a:latin typeface="BNazanin"/>
                <a:cs typeface="B Zar" panose="00000400000000000000" pitchFamily="2" charset="-78"/>
              </a:rPr>
            </a:br>
            <a:r>
              <a:rPr lang="fa-IR">
                <a:solidFill>
                  <a:srgbClr val="000000"/>
                </a:solidFill>
                <a:latin typeface="BNazanin"/>
                <a:cs typeface="B Zar" panose="00000400000000000000" pitchFamily="2" charset="-78"/>
              </a:rPr>
              <a:t>بود. در مرحله مفهومسازی برای بخشبندی و تقطیع دادهها روش سطربهسطر استفاده شد که طی آن دادهها به </a:t>
            </a:r>
            <a:r>
              <a:rPr lang="fa-IR">
                <a:solidFill>
                  <a:srgbClr val="000000"/>
                </a:solidFill>
                <a:latin typeface="BNazanin"/>
                <a:cs typeface="B Zar" panose="00000400000000000000" pitchFamily="2" charset="-78"/>
              </a:rPr>
              <a:t>بخشهای </a:t>
            </a:r>
            <a:r>
              <a:rPr lang="fa-IR" smtClean="0">
                <a:solidFill>
                  <a:srgbClr val="000000"/>
                </a:solidFill>
                <a:latin typeface="BNazanin"/>
                <a:cs typeface="B Zar" panose="00000400000000000000" pitchFamily="2" charset="-78"/>
              </a:rPr>
              <a:t>مجزا تفکیک </a:t>
            </a:r>
            <a:r>
              <a:rPr lang="fa-IR">
                <a:solidFill>
                  <a:srgbClr val="000000"/>
                </a:solidFill>
                <a:latin typeface="BNazanin"/>
                <a:cs typeface="B Zar" panose="00000400000000000000" pitchFamily="2" charset="-78"/>
              </a:rPr>
              <a:t>شدند و پس از بررسی دقیق شباهتها و تفاوتهای موجود بین واحدهای متنی مورد نظر، به هر کدام از بخشها </a:t>
            </a:r>
            <a:r>
              <a:rPr lang="fa-IR">
                <a:solidFill>
                  <a:srgbClr val="000000"/>
                </a:solidFill>
                <a:latin typeface="BNazanin"/>
                <a:cs typeface="B Zar" panose="00000400000000000000" pitchFamily="2" charset="-78"/>
              </a:rPr>
              <a:t>با </a:t>
            </a:r>
            <a:r>
              <a:rPr lang="fa-IR" smtClean="0">
                <a:solidFill>
                  <a:srgbClr val="000000"/>
                </a:solidFill>
                <a:latin typeface="BNazanin"/>
                <a:cs typeface="B Zar" panose="00000400000000000000" pitchFamily="2" charset="-78"/>
              </a:rPr>
              <a:t>توجه به </a:t>
            </a:r>
            <a:r>
              <a:rPr lang="fa-IR">
                <a:solidFill>
                  <a:srgbClr val="000000"/>
                </a:solidFill>
                <a:latin typeface="BNazanin"/>
                <a:cs typeface="B Zar" panose="00000400000000000000" pitchFamily="2" charset="-78"/>
              </a:rPr>
              <a:t>بار معنایی یا ایده اصلی موجود در آن، عناوین مفهومی معینی اختصاص یافت. در نامگذاری مفاهیم سعی گردید </a:t>
            </a:r>
            <a:r>
              <a:rPr lang="fa-IR">
                <a:solidFill>
                  <a:srgbClr val="000000"/>
                </a:solidFill>
                <a:latin typeface="BNazanin"/>
                <a:cs typeface="B Zar" panose="00000400000000000000" pitchFamily="2" charset="-78"/>
              </a:rPr>
              <a:t>از </a:t>
            </a:r>
            <a:r>
              <a:rPr lang="fa-IR" smtClean="0">
                <a:solidFill>
                  <a:srgbClr val="000000"/>
                </a:solidFill>
                <a:latin typeface="BNazanin"/>
                <a:cs typeface="B Zar" panose="00000400000000000000" pitchFamily="2" charset="-78"/>
              </a:rPr>
              <a:t>کدهای جنینی </a:t>
            </a:r>
            <a:r>
              <a:rPr lang="fa-IR">
                <a:solidFill>
                  <a:srgbClr val="000000"/>
                </a:solidFill>
                <a:latin typeface="BNazanin"/>
                <a:cs typeface="B Zar" panose="00000400000000000000" pitchFamily="2" charset="-78"/>
              </a:rPr>
              <a:t>و تفسیری استفاده شود</a:t>
            </a:r>
            <a:endParaRPr lang="fa-IR"/>
          </a:p>
        </p:txBody>
      </p:sp>
      <p:sp>
        <p:nvSpPr>
          <p:cNvPr id="4" name="Explosion 1 3"/>
          <p:cNvSpPr/>
          <p:nvPr/>
        </p:nvSpPr>
        <p:spPr>
          <a:xfrm>
            <a:off x="838200" y="4173612"/>
            <a:ext cx="3896750" cy="2138288"/>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بار معنایی یا ایده اصلی موجود در آن</a:t>
            </a:r>
            <a:endParaRPr lang="fa-IR" sz="2000" b="1">
              <a:solidFill>
                <a:srgbClr val="FF0000"/>
              </a:solidFill>
            </a:endParaRPr>
          </a:p>
        </p:txBody>
      </p:sp>
    </p:spTree>
    <p:extLst>
      <p:ext uri="{BB962C8B-B14F-4D97-AF65-F5344CB8AC3E}">
        <p14:creationId xmlns:p14="http://schemas.microsoft.com/office/powerpoint/2010/main" val="656329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81069" y="675593"/>
            <a:ext cx="9710671" cy="5810463"/>
          </a:xfrm>
          <a:prstGeom prst="rect">
            <a:avLst/>
          </a:prstGeom>
        </p:spPr>
      </p:pic>
    </p:spTree>
    <p:extLst>
      <p:ext uri="{BB962C8B-B14F-4D97-AF65-F5344CB8AC3E}">
        <p14:creationId xmlns:p14="http://schemas.microsoft.com/office/powerpoint/2010/main" val="3175911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0" i="0" smtClean="0">
                <a:solidFill>
                  <a:srgbClr val="0070C0"/>
                </a:solidFill>
                <a:effectLst/>
                <a:latin typeface="BNazanin"/>
                <a:cs typeface="B Zar" panose="00000400000000000000" pitchFamily="2" charset="-78"/>
              </a:rPr>
              <a:t>4-تحلیل یافته ها</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در </a:t>
            </a:r>
            <a:r>
              <a:rPr lang="fa-IR" b="0" i="0" smtClean="0">
                <a:solidFill>
                  <a:srgbClr val="000000"/>
                </a:solidFill>
                <a:effectLst/>
                <a:latin typeface="BNazanin"/>
                <a:cs typeface="B Zar" panose="00000400000000000000" pitchFamily="2" charset="-78"/>
              </a:rPr>
              <a:t>این بخش نتایج حاصل از مصاحبه با مصاحبهشوندگان در قالب کدکذاری باز و محوری و انتخابی به شرح زیر ارائه خواهد </a:t>
            </a:r>
            <a:r>
              <a:rPr lang="fa-IR" b="0" i="0" smtClean="0">
                <a:solidFill>
                  <a:srgbClr val="000000"/>
                </a:solidFill>
                <a:effectLst/>
                <a:latin typeface="BNazanin"/>
                <a:cs typeface="B Zar" panose="00000400000000000000" pitchFamily="2" charset="-78"/>
              </a:rPr>
              <a:t>شد؛ در مرحله کدگذاری </a:t>
            </a:r>
            <a:r>
              <a:rPr lang="fa-IR" b="0" i="0" smtClean="0">
                <a:solidFill>
                  <a:srgbClr val="000000"/>
                </a:solidFill>
                <a:effectLst/>
                <a:latin typeface="BNazanin"/>
                <a:cs typeface="B Zar" panose="00000400000000000000" pitchFamily="2" charset="-78"/>
              </a:rPr>
              <a:t>باز، </a:t>
            </a:r>
            <a:r>
              <a:rPr lang="fa-IR" b="0" i="0" smtClean="0">
                <a:solidFill>
                  <a:srgbClr val="000000"/>
                </a:solidFill>
                <a:effectLst/>
                <a:latin typeface="BNazanin"/>
                <a:cs typeface="B Zar" panose="00000400000000000000" pitchFamily="2" charset="-78"/>
              </a:rPr>
              <a:t>مصاحبه شوندگان </a:t>
            </a:r>
            <a:r>
              <a:rPr lang="fa-IR" b="0" i="0" smtClean="0">
                <a:solidFill>
                  <a:srgbClr val="000000"/>
                </a:solidFill>
                <a:effectLst/>
                <a:latin typeface="BNazanin"/>
                <a:cs typeface="B Zar" panose="00000400000000000000" pitchFamily="2" charset="-78"/>
              </a:rPr>
              <a:t>در پاسخ به سوالات مرتبط با هر یک از ابعاد مدل پارادایمی به تشریح نظام </a:t>
            </a:r>
            <a:r>
              <a:rPr lang="fa-IR" b="0" i="0" smtClean="0">
                <a:solidFill>
                  <a:srgbClr val="000000"/>
                </a:solidFill>
                <a:effectLst/>
                <a:latin typeface="BNazanin"/>
                <a:cs typeface="B Zar" panose="00000400000000000000" pitchFamily="2" charset="-78"/>
              </a:rPr>
              <a:t>بروکرواسی موثر </a:t>
            </a:r>
            <a:r>
              <a:rPr lang="fa-IR" b="0" i="0" smtClean="0">
                <a:solidFill>
                  <a:srgbClr val="000000"/>
                </a:solidFill>
                <a:effectLst/>
                <a:latin typeface="BNazanin"/>
                <a:cs typeface="B Zar" panose="00000400000000000000" pitchFamily="2" charset="-78"/>
              </a:rPr>
              <a:t>بر بیگانگی از کار در نظام اداری پرداختند که از تحلیل </a:t>
            </a:r>
            <a:r>
              <a:rPr lang="fa-IR" b="0" i="0" smtClean="0">
                <a:solidFill>
                  <a:srgbClr val="000000"/>
                </a:solidFill>
                <a:effectLst/>
                <a:latin typeface="BNazanin"/>
                <a:cs typeface="B Zar" panose="00000400000000000000" pitchFamily="2" charset="-78"/>
              </a:rPr>
              <a:t>نمونه عبارات </a:t>
            </a:r>
            <a:r>
              <a:rPr lang="fa-IR" b="0" i="0" smtClean="0">
                <a:solidFill>
                  <a:srgbClr val="000000"/>
                </a:solidFill>
                <a:effectLst/>
                <a:latin typeface="BNazanin"/>
                <a:cs typeface="B Zar" panose="00000400000000000000" pitchFamily="2" charset="-78"/>
              </a:rPr>
              <a:t>و دیدگاههای آنان کدهای اولیه ( باز) در قابل </a:t>
            </a:r>
            <a:r>
              <a:rPr lang="fa-IR" b="0" i="0" smtClean="0">
                <a:solidFill>
                  <a:srgbClr val="000000"/>
                </a:solidFill>
                <a:effectLst/>
                <a:latin typeface="BNazanin"/>
                <a:cs typeface="B Zar" panose="00000400000000000000" pitchFamily="2" charset="-78"/>
              </a:rPr>
              <a:t>76مفهوم استخراج </a:t>
            </a:r>
            <a:r>
              <a:rPr lang="fa-IR" b="0" i="0" smtClean="0">
                <a:solidFill>
                  <a:srgbClr val="000000"/>
                </a:solidFill>
                <a:effectLst/>
                <a:latin typeface="BNazanin"/>
                <a:cs typeface="B Zar" panose="00000400000000000000" pitchFamily="2" charset="-78"/>
              </a:rPr>
              <a:t>گردید. نتایج در جدول شماره 2آمده است.</a:t>
            </a:r>
            <a:r>
              <a:rPr lang="fa-IR" smtClean="0">
                <a:cs typeface="B Zar" panose="00000400000000000000" pitchFamily="2" charset="-78"/>
              </a:rPr>
              <a:t> </a:t>
            </a:r>
            <a:endParaRPr lang="fa-IR" smtClean="0">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Connector 3"/>
          <p:cNvSpPr/>
          <p:nvPr/>
        </p:nvSpPr>
        <p:spPr>
          <a:xfrm>
            <a:off x="838200" y="4234376"/>
            <a:ext cx="2321169" cy="1561514"/>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مدل پارادایمی</a:t>
            </a:r>
            <a:endParaRPr lang="fa-IR" sz="2000" b="1">
              <a:solidFill>
                <a:srgbClr val="FF0000"/>
              </a:solidFill>
            </a:endParaRPr>
          </a:p>
        </p:txBody>
      </p:sp>
    </p:spTree>
    <p:extLst>
      <p:ext uri="{BB962C8B-B14F-4D97-AF65-F5344CB8AC3E}">
        <p14:creationId xmlns:p14="http://schemas.microsoft.com/office/powerpoint/2010/main" val="181865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صورت عدم اتخاذ راهبردها، فرهنگ بیگانگی شغلی میتواند به گسترش نفرت، انزجار، افسردگی، و طرد متقابل میان اعضا دامن بزند. در کل عوامل متعددی در بسط فرهنگ بیگانگی شغلی در نظام بوروکراسی- اداری نقش دارند و شناسایی آنها در سازمانهای اداری امکان توسعه اقدامات پیشگیرانه برای جلوگیری از بیگانگی شغلی را فراهم میکند</a:t>
            </a:r>
          </a:p>
          <a:p>
            <a:endParaRPr lang="fa-IR"/>
          </a:p>
        </p:txBody>
      </p:sp>
      <p:sp>
        <p:nvSpPr>
          <p:cNvPr id="4" name="Flowchart: Process 3"/>
          <p:cNvSpPr/>
          <p:nvPr/>
        </p:nvSpPr>
        <p:spPr>
          <a:xfrm>
            <a:off x="2307102" y="4375052"/>
            <a:ext cx="3080824"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گسترش نفرت، انزجار، افسردگی، و طرد متقابل میان اعضا</a:t>
            </a:r>
            <a:endParaRPr lang="fa-IR" sz="2000" b="1">
              <a:solidFill>
                <a:srgbClr val="FF0000"/>
              </a:solidFill>
            </a:endParaRPr>
          </a:p>
        </p:txBody>
      </p:sp>
    </p:spTree>
    <p:extLst>
      <p:ext uri="{BB962C8B-B14F-4D97-AF65-F5344CB8AC3E}">
        <p14:creationId xmlns:p14="http://schemas.microsoft.com/office/powerpoint/2010/main" val="236147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797168" y="1027906"/>
            <a:ext cx="10556632" cy="5043622"/>
          </a:xfrm>
          <a:prstGeom prst="rect">
            <a:avLst/>
          </a:prstGeom>
        </p:spPr>
      </p:pic>
    </p:spTree>
    <p:extLst>
      <p:ext uri="{BB962C8B-B14F-4D97-AF65-F5344CB8AC3E}">
        <p14:creationId xmlns:p14="http://schemas.microsoft.com/office/powerpoint/2010/main" val="2639032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748048" y="1881114"/>
            <a:ext cx="10515600" cy="4111571"/>
          </a:xfrm>
          <a:prstGeom prst="rect">
            <a:avLst/>
          </a:prstGeom>
        </p:spPr>
      </p:pic>
    </p:spTree>
    <p:extLst>
      <p:ext uri="{BB962C8B-B14F-4D97-AF65-F5344CB8AC3E}">
        <p14:creationId xmlns:p14="http://schemas.microsoft.com/office/powerpoint/2010/main" val="357309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0" i="0" smtClean="0">
                <a:solidFill>
                  <a:srgbClr val="FF0000"/>
                </a:solidFill>
                <a:effectLst/>
                <a:latin typeface="BNazanin"/>
                <a:cs typeface="B Zar" panose="00000400000000000000" pitchFamily="2" charset="-78"/>
              </a:rPr>
              <a:t>کدگذاری محوری و گزینشی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0" i="0" smtClean="0">
                <a:solidFill>
                  <a:srgbClr val="000000"/>
                </a:solidFill>
                <a:effectLst/>
                <a:latin typeface="BNazanin"/>
                <a:cs typeface="B Zar" panose="00000400000000000000" pitchFamily="2" charset="-78"/>
              </a:rPr>
              <a:t>در این مرحله سعی بر این بود که به ایجاد رابطه بین مقولههای تولیدشده (در مرحله کدگذاری باز) پرداخته شود. این </a:t>
            </a:r>
            <a:r>
              <a:rPr lang="fa-IR" b="0" i="0" smtClean="0">
                <a:solidFill>
                  <a:srgbClr val="000000"/>
                </a:solidFill>
                <a:effectLst/>
                <a:latin typeface="BNazanin"/>
                <a:cs typeface="B Zar" panose="00000400000000000000" pitchFamily="2" charset="-78"/>
              </a:rPr>
              <a:t>عمل معمولاً </a:t>
            </a:r>
            <a:r>
              <a:rPr lang="fa-IR" b="0" i="0" smtClean="0">
                <a:solidFill>
                  <a:srgbClr val="000000"/>
                </a:solidFill>
                <a:effectLst/>
                <a:latin typeface="BNazanin"/>
                <a:cs typeface="B Zar" panose="00000400000000000000" pitchFamily="2" charset="-78"/>
              </a:rPr>
              <a:t>بر اساس الگوی پاردایمی انجام میشود که این امر به منظور کمک به سهولت در فرایند </a:t>
            </a:r>
            <a:r>
              <a:rPr lang="fa-IR" b="0" i="0" smtClean="0">
                <a:solidFill>
                  <a:srgbClr val="000000"/>
                </a:solidFill>
                <a:effectLst/>
                <a:latin typeface="BNazanin"/>
                <a:cs typeface="B Zar" panose="00000400000000000000" pitchFamily="2" charset="-78"/>
              </a:rPr>
              <a:t>نظریه پردازی </a:t>
            </a:r>
            <a:r>
              <a:rPr lang="fa-IR" b="0" i="0" smtClean="0">
                <a:solidFill>
                  <a:srgbClr val="000000"/>
                </a:solidFill>
                <a:effectLst/>
                <a:latin typeface="BNazanin"/>
                <a:cs typeface="B Zar" panose="00000400000000000000" pitchFamily="2" charset="-78"/>
              </a:rPr>
              <a:t>انجام خواهد </a:t>
            </a:r>
            <a:r>
              <a:rPr lang="fa-IR" b="0" i="0" smtClean="0">
                <a:solidFill>
                  <a:srgbClr val="000000"/>
                </a:solidFill>
                <a:effectLst/>
                <a:latin typeface="BNazanin"/>
                <a:cs typeface="B Zar" panose="00000400000000000000" pitchFamily="2" charset="-78"/>
              </a:rPr>
              <a:t>شد. اساس ارتباط دهی </a:t>
            </a:r>
            <a:r>
              <a:rPr lang="fa-IR" b="0" i="0" smtClean="0">
                <a:solidFill>
                  <a:srgbClr val="000000"/>
                </a:solidFill>
                <a:effectLst/>
                <a:latin typeface="BNazanin"/>
                <a:cs typeface="B Zar" panose="00000400000000000000" pitchFamily="2" charset="-78"/>
              </a:rPr>
              <a:t>در کدگذاری محوری بر بسط و گسترش یکی از مقولهها قرار دارد که در این مرحله سعی بر آن شده </a:t>
            </a:r>
            <a:r>
              <a:rPr lang="fa-IR" b="0" i="0" smtClean="0">
                <a:solidFill>
                  <a:srgbClr val="000000"/>
                </a:solidFill>
                <a:effectLst/>
                <a:latin typeface="BNazanin"/>
                <a:cs typeface="B Zar" panose="00000400000000000000" pitchFamily="2" charset="-78"/>
              </a:rPr>
              <a:t>کلیه عملکردی </a:t>
            </a:r>
            <a:r>
              <a:rPr lang="fa-IR" b="0" i="0" smtClean="0">
                <a:solidFill>
                  <a:srgbClr val="000000"/>
                </a:solidFill>
                <a:effectLst/>
                <a:latin typeface="BNazanin"/>
                <a:cs typeface="B Zar" panose="00000400000000000000" pitchFamily="2" charset="-78"/>
              </a:rPr>
              <a:t>که حاصل شده است به مضامین و مفاهیم تبدیل شود و نتایج حاصل از این کار </a:t>
            </a:r>
            <a:r>
              <a:rPr lang="fa-IR" b="0" i="0" smtClean="0">
                <a:solidFill>
                  <a:srgbClr val="000000"/>
                </a:solidFill>
                <a:effectLst/>
                <a:latin typeface="BNazanin"/>
                <a:cs typeface="B Zar" panose="00000400000000000000" pitchFamily="2" charset="-78"/>
              </a:rPr>
              <a:t>در جدول </a:t>
            </a:r>
            <a:r>
              <a:rPr lang="fa-IR" b="0" i="0" smtClean="0">
                <a:solidFill>
                  <a:srgbClr val="000000"/>
                </a:solidFill>
                <a:effectLst/>
                <a:latin typeface="BNazanin"/>
                <a:cs typeface="B Zar" panose="00000400000000000000" pitchFamily="2" charset="-78"/>
              </a:rPr>
              <a:t>3ترسیم شده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1209822" y="4923692"/>
            <a:ext cx="3066756" cy="91440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سهولت در فرایند نظریه پردازی</a:t>
            </a:r>
            <a:endParaRPr lang="fa-IR" sz="2000" b="1">
              <a:solidFill>
                <a:srgbClr val="FF0000"/>
              </a:solidFill>
            </a:endParaRPr>
          </a:p>
        </p:txBody>
      </p:sp>
    </p:spTree>
    <p:extLst>
      <p:ext uri="{BB962C8B-B14F-4D97-AF65-F5344CB8AC3E}">
        <p14:creationId xmlns:p14="http://schemas.microsoft.com/office/powerpoint/2010/main" val="3714004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00683" y="1825625"/>
            <a:ext cx="9390634" cy="4351338"/>
          </a:xfrm>
          <a:prstGeom prst="rect">
            <a:avLst/>
          </a:prstGeom>
        </p:spPr>
      </p:pic>
    </p:spTree>
    <p:extLst>
      <p:ext uri="{BB962C8B-B14F-4D97-AF65-F5344CB8AC3E}">
        <p14:creationId xmlns:p14="http://schemas.microsoft.com/office/powerpoint/2010/main" val="2788388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14400" y="1867694"/>
            <a:ext cx="10363200" cy="4267200"/>
          </a:xfrm>
          <a:prstGeom prst="rect">
            <a:avLst/>
          </a:prstGeom>
        </p:spPr>
      </p:pic>
    </p:spTree>
    <p:extLst>
      <p:ext uri="{BB962C8B-B14F-4D97-AF65-F5344CB8AC3E}">
        <p14:creationId xmlns:p14="http://schemas.microsoft.com/office/powerpoint/2010/main" val="683514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85825" y="3453606"/>
            <a:ext cx="10420350" cy="1095375"/>
          </a:xfrm>
          <a:prstGeom prst="rect">
            <a:avLst/>
          </a:prstGeom>
        </p:spPr>
      </p:pic>
    </p:spTree>
    <p:extLst>
      <p:ext uri="{BB962C8B-B14F-4D97-AF65-F5344CB8AC3E}">
        <p14:creationId xmlns:p14="http://schemas.microsoft.com/office/powerpoint/2010/main" val="2987343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r>
              <a:rPr lang="fa-IR" b="0" i="0" smtClean="0">
                <a:solidFill>
                  <a:srgbClr val="000000"/>
                </a:solidFill>
                <a:effectLst/>
                <a:latin typeface="BNazanin"/>
                <a:cs typeface="B Zar" panose="00000400000000000000" pitchFamily="2" charset="-78"/>
              </a:rPr>
              <a:t>همانطور که از موارد مطرحشده از نظرات 15نفر مشارکتکننده طی مصاحبههای عمیق بر میآید در تحقیق 20علت در</a:t>
            </a:r>
            <a:r>
              <a:rPr lang="fa-IR" b="0" i="0" smtClean="0">
                <a:solidFill>
                  <a:srgbClr val="FF0000"/>
                </a:solidFill>
                <a:effectLst/>
                <a:latin typeface="BNazanin"/>
                <a:cs typeface="B Zar" panose="00000400000000000000" pitchFamily="2" charset="-78"/>
              </a:rPr>
              <a:t> </a:t>
            </a:r>
            <a:r>
              <a:rPr lang="fa-IR" b="0" i="0" smtClean="0">
                <a:solidFill>
                  <a:srgbClr val="FF0000"/>
                </a:solidFill>
                <a:effectLst/>
                <a:latin typeface="BNazanin"/>
                <a:cs typeface="B Zar" panose="00000400000000000000" pitchFamily="2" charset="-78"/>
              </a:rPr>
              <a:t>4 مضمون </a:t>
            </a:r>
            <a:r>
              <a:rPr lang="fa-IR" b="0" i="0" smtClean="0">
                <a:solidFill>
                  <a:srgbClr val="FF0000"/>
                </a:solidFill>
                <a:effectLst/>
                <a:latin typeface="BNazanin"/>
                <a:cs typeface="B Zar" panose="00000400000000000000" pitchFamily="2" charset="-78"/>
              </a:rPr>
              <a:t>فرعی </a:t>
            </a:r>
            <a:endParaRPr lang="fa-IR" b="0" i="0" smtClean="0">
              <a:solidFill>
                <a:srgbClr val="FF0000"/>
              </a:solidFill>
              <a:effectLst/>
              <a:latin typeface="BNazanin"/>
              <a:cs typeface="B Zar" panose="00000400000000000000" pitchFamily="2" charset="-78"/>
            </a:endParaRPr>
          </a:p>
          <a:p>
            <a:r>
              <a:rPr lang="fa-IR" b="0" i="0" smtClean="0">
                <a:solidFill>
                  <a:srgbClr val="000000"/>
                </a:solidFill>
                <a:effectLst/>
                <a:latin typeface="BNazanin"/>
                <a:cs typeface="B Zar" panose="00000400000000000000" pitchFamily="2" charset="-78"/>
              </a:rPr>
              <a:t>(1)بی انگیزگی</a:t>
            </a:r>
            <a:r>
              <a:rPr lang="fa-IR" b="0" i="0" smtClean="0">
                <a:solidFill>
                  <a:srgbClr val="000000"/>
                </a:solidFill>
                <a:effectLst/>
                <a:latin typeface="BNazanin"/>
                <a:cs typeface="B Zar" panose="00000400000000000000" pitchFamily="2" charset="-78"/>
              </a:rPr>
              <a:t>، فعالیتهای خشک و یکنواخت، بیتوجهی به توانمندی کارکنان، عدم ترفیع، زور و اجبار، </a:t>
            </a:r>
            <a:r>
              <a:rPr lang="fa-IR" b="0" i="0" smtClean="0">
                <a:solidFill>
                  <a:srgbClr val="000000"/>
                </a:solidFill>
                <a:effectLst/>
                <a:latin typeface="BNazanin"/>
                <a:cs typeface="B Zar" panose="00000400000000000000" pitchFamily="2" charset="-78"/>
              </a:rPr>
              <a:t>عدم- انعطاف</a:t>
            </a:r>
            <a:r>
              <a:rPr lang="fa-IR" b="0" i="0" smtClean="0">
                <a:solidFill>
                  <a:srgbClr val="000000"/>
                </a:solidFill>
                <a:effectLst/>
                <a:latin typeface="BNazanin"/>
                <a:cs typeface="B Zar" panose="00000400000000000000" pitchFamily="2" charset="-78"/>
              </a:rPr>
              <a:t>، </a:t>
            </a:r>
            <a:endParaRPr lang="fa-IR" b="0" i="0" smtClean="0">
              <a:solidFill>
                <a:srgbClr val="000000"/>
              </a:solidFill>
              <a:effectLst/>
              <a:latin typeface="BNazanin"/>
              <a:cs typeface="B Zar" panose="00000400000000000000" pitchFamily="2" charset="-78"/>
            </a:endParaRPr>
          </a:p>
          <a:p>
            <a:r>
              <a:rPr lang="fa-IR" b="0" i="0" smtClean="0">
                <a:solidFill>
                  <a:srgbClr val="000000"/>
                </a:solidFill>
                <a:effectLst/>
                <a:latin typeface="BNazanin"/>
                <a:cs typeface="B Zar" panose="00000400000000000000" pitchFamily="2" charset="-78"/>
              </a:rPr>
              <a:t>(2)الیناسیون</a:t>
            </a:r>
            <a:r>
              <a:rPr lang="fa-IR" b="0" i="0" smtClean="0">
                <a:solidFill>
                  <a:srgbClr val="000000"/>
                </a:solidFill>
                <a:effectLst/>
                <a:latin typeface="BNazanin"/>
                <a:cs typeface="B Zar" panose="00000400000000000000" pitchFamily="2" charset="-78"/>
              </a:rPr>
              <a:t>؛ انفصال و جدایی، احساس پوچی، اختلال و ناهنجاری، عدم پشتیبانی و حمایت جمعی و فردی، </a:t>
            </a:r>
            <a:r>
              <a:rPr lang="fa-IR" b="0" i="0" smtClean="0">
                <a:solidFill>
                  <a:srgbClr val="000000"/>
                </a:solidFill>
                <a:effectLst/>
                <a:latin typeface="BNazanin"/>
                <a:cs typeface="B Zar" panose="00000400000000000000" pitchFamily="2" charset="-78"/>
              </a:rPr>
              <a:t>عدم مشارکت</a:t>
            </a:r>
            <a:r>
              <a:rPr lang="fa-IR" b="0" i="0" smtClean="0">
                <a:solidFill>
                  <a:srgbClr val="000000"/>
                </a:solidFill>
                <a:effectLst/>
                <a:latin typeface="BNazanin"/>
                <a:cs typeface="B Zar" panose="00000400000000000000" pitchFamily="2" charset="-78"/>
              </a:rPr>
              <a:t>، </a:t>
            </a:r>
            <a:endParaRPr lang="fa-IR" b="0" i="0" smtClean="0">
              <a:solidFill>
                <a:srgbClr val="000000"/>
              </a:solidFill>
              <a:effectLst/>
              <a:latin typeface="BNazanin"/>
              <a:cs typeface="B Zar" panose="00000400000000000000" pitchFamily="2" charset="-78"/>
            </a:endParaRPr>
          </a:p>
          <a:p>
            <a:r>
              <a:rPr lang="fa-IR" b="0" i="0" smtClean="0">
                <a:solidFill>
                  <a:srgbClr val="000000"/>
                </a:solidFill>
                <a:effectLst/>
                <a:latin typeface="BNazanin"/>
                <a:cs typeface="B Zar" panose="00000400000000000000" pitchFamily="2" charset="-78"/>
              </a:rPr>
              <a:t>(3) بیعدالتی</a:t>
            </a:r>
            <a:r>
              <a:rPr lang="fa-IR" b="0" i="0" smtClean="0">
                <a:solidFill>
                  <a:srgbClr val="000000"/>
                </a:solidFill>
                <a:effectLst/>
                <a:latin typeface="BNazanin"/>
                <a:cs typeface="B Zar" panose="00000400000000000000" pitchFamily="2" charset="-78"/>
              </a:rPr>
              <a:t>؛ عدم عدالت رویهای، عدم هدایت افراد توانمند، تبعیض، عدم تعهد سازمان در برابر کارکنان، عدم </a:t>
            </a:r>
            <a:r>
              <a:rPr lang="fa-IR" b="0" i="0" smtClean="0">
                <a:solidFill>
                  <a:srgbClr val="000000"/>
                </a:solidFill>
                <a:effectLst/>
                <a:latin typeface="BNazanin"/>
                <a:cs typeface="B Zar" panose="00000400000000000000" pitchFamily="2" charset="-78"/>
              </a:rPr>
              <a:t>امنیت شغلی</a:t>
            </a:r>
            <a:r>
              <a:rPr lang="fa-IR" b="0" i="0" smtClean="0">
                <a:solidFill>
                  <a:srgbClr val="000000"/>
                </a:solidFill>
                <a:effectLst/>
                <a:latin typeface="BNazanin"/>
                <a:cs typeface="B Zar" panose="00000400000000000000" pitchFamily="2" charset="-78"/>
              </a:rPr>
              <a:t>، </a:t>
            </a:r>
            <a:endParaRPr lang="fa-IR" b="0" i="0" smtClean="0">
              <a:solidFill>
                <a:srgbClr val="000000"/>
              </a:solidFill>
              <a:effectLst/>
              <a:latin typeface="BNazanin"/>
              <a:cs typeface="B Zar" panose="00000400000000000000" pitchFamily="2" charset="-78"/>
            </a:endParaRPr>
          </a:p>
          <a:p>
            <a:r>
              <a:rPr lang="fa-IR" b="0" i="0" smtClean="0">
                <a:solidFill>
                  <a:srgbClr val="000000"/>
                </a:solidFill>
                <a:effectLst/>
                <a:latin typeface="BNazanin"/>
                <a:cs typeface="B Zar" panose="00000400000000000000" pitchFamily="2" charset="-78"/>
              </a:rPr>
              <a:t>(4)بیتجربگی </a:t>
            </a:r>
            <a:r>
              <a:rPr lang="fa-IR" b="0" i="0" smtClean="0">
                <a:solidFill>
                  <a:srgbClr val="000000"/>
                </a:solidFill>
                <a:effectLst/>
                <a:latin typeface="BNazanin"/>
                <a:cs typeface="B Zar" panose="00000400000000000000" pitchFamily="2" charset="-78"/>
              </a:rPr>
              <a:t>عدم تخصص، عدم بهکارگیری ابزار و تجهیزات، عدم تجهیز و بهروز بودن) را در سازمانها از </a:t>
            </a:r>
            <a:r>
              <a:rPr lang="fa-IR" b="0" i="0" smtClean="0">
                <a:solidFill>
                  <a:srgbClr val="000000"/>
                </a:solidFill>
                <a:effectLst/>
                <a:latin typeface="BNazanin"/>
                <a:cs typeface="B Zar" panose="00000400000000000000" pitchFamily="2" charset="-78"/>
              </a:rPr>
              <a:t>مهمترین دلایل </a:t>
            </a:r>
            <a:r>
              <a:rPr lang="fa-IR" b="0" i="0" smtClean="0">
                <a:solidFill>
                  <a:srgbClr val="000000"/>
                </a:solidFill>
                <a:effectLst/>
                <a:latin typeface="BNazanin"/>
                <a:cs typeface="B Zar" panose="00000400000000000000" pitchFamily="2" charset="-78"/>
              </a:rPr>
              <a:t>برساخت فرهنگ بیگانگی شغلی در بستر نظام بوروکراسی- اداری در ایران در بعد عللی امر بوده است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49358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در مرحله «کُدگذاری محوری»، با استفاده از تکنیک «مقایسه ثابت» مقولهها و زیر مقولههای به دست آمده در سطح </a:t>
            </a:r>
            <a:r>
              <a:rPr lang="fa-IR" b="0" i="0" smtClean="0">
                <a:solidFill>
                  <a:srgbClr val="000000"/>
                </a:solidFill>
                <a:effectLst/>
                <a:latin typeface="BNazanin"/>
                <a:cs typeface="B Zar" panose="00000400000000000000" pitchFamily="2" charset="-78"/>
              </a:rPr>
              <a:t>ویژگیها و </a:t>
            </a:r>
            <a:r>
              <a:rPr lang="fa-IR" b="0" i="0" smtClean="0">
                <a:solidFill>
                  <a:srgbClr val="000000"/>
                </a:solidFill>
                <a:effectLst/>
                <a:latin typeface="BNazanin"/>
                <a:cs typeface="B Zar" panose="00000400000000000000" pitchFamily="2" charset="-78"/>
              </a:rPr>
              <a:t>ابعاد به یکدیگر مرتبط شدند. در مرحله کدگذاری گزینشی نیز با بهرهگیری از تکنیک </a:t>
            </a:r>
            <a:r>
              <a:rPr lang="fa-IR" b="0" i="0" smtClean="0">
                <a:solidFill>
                  <a:srgbClr val="000000"/>
                </a:solidFill>
                <a:effectLst/>
                <a:latin typeface="BNazanin"/>
                <a:cs typeface="B Zar" panose="00000400000000000000" pitchFamily="2" charset="-78"/>
              </a:rPr>
              <a:t>«</a:t>
            </a:r>
            <a:r>
              <a:rPr lang="fa-IR" b="0" i="0" smtClean="0">
                <a:solidFill>
                  <a:srgbClr val="FF0000"/>
                </a:solidFill>
                <a:effectLst/>
                <a:latin typeface="BNazanin"/>
                <a:cs typeface="B Zar" panose="00000400000000000000" pitchFamily="2" charset="-78"/>
              </a:rPr>
              <a:t>داستان توصیفی</a:t>
            </a:r>
            <a:r>
              <a:rPr lang="fa-IR" b="0" i="0" smtClean="0">
                <a:solidFill>
                  <a:srgbClr val="000000"/>
                </a:solidFill>
                <a:effectLst/>
                <a:latin typeface="BNazanin"/>
                <a:cs typeface="B Zar" panose="00000400000000000000" pitchFamily="2" charset="-78"/>
              </a:rPr>
              <a:t>»</a:t>
            </a:r>
            <a:r>
              <a:rPr lang="fa-IR" sz="1400" b="0" i="0" smtClean="0">
                <a:solidFill>
                  <a:srgbClr val="000000"/>
                </a:solidFill>
                <a:effectLst/>
                <a:latin typeface="BNazanin"/>
                <a:cs typeface="B Zar" panose="00000400000000000000" pitchFamily="2" charset="-78"/>
              </a:rPr>
              <a:t>1</a:t>
            </a:r>
            <a:r>
              <a:rPr lang="fa-IR" b="0" i="0" smtClean="0">
                <a:solidFill>
                  <a:srgbClr val="000000"/>
                </a:solidFill>
                <a:effectLst/>
                <a:latin typeface="BNazanin"/>
                <a:cs typeface="B Zar" panose="00000400000000000000" pitchFamily="2" charset="-78"/>
              </a:rPr>
              <a:t>مقولات </a:t>
            </a:r>
            <a:r>
              <a:rPr lang="fa-IR" b="0" i="0" smtClean="0">
                <a:solidFill>
                  <a:srgbClr val="000000"/>
                </a:solidFill>
                <a:effectLst/>
                <a:latin typeface="BNazanin"/>
                <a:cs typeface="B Zar" panose="00000400000000000000" pitchFamily="2" charset="-78"/>
              </a:rPr>
              <a:t>حول </a:t>
            </a:r>
            <a:r>
              <a:rPr lang="fa-IR" b="0" i="0" smtClean="0">
                <a:solidFill>
                  <a:srgbClr val="000000"/>
                </a:solidFill>
                <a:effectLst/>
                <a:latin typeface="BNazanin"/>
                <a:cs typeface="B Zar" panose="00000400000000000000" pitchFamily="2" charset="-78"/>
              </a:rPr>
              <a:t>یک مقوله </a:t>
            </a:r>
            <a:r>
              <a:rPr lang="fa-IR" b="0" i="0" smtClean="0">
                <a:solidFill>
                  <a:srgbClr val="000000"/>
                </a:solidFill>
                <a:effectLst/>
                <a:latin typeface="BNazanin"/>
                <a:cs typeface="B Zar" panose="00000400000000000000" pitchFamily="2" charset="-78"/>
              </a:rPr>
              <a:t>مرکزی (</a:t>
            </a:r>
            <a:r>
              <a:rPr lang="fa-IR" b="0" i="0" smtClean="0">
                <a:solidFill>
                  <a:srgbClr val="000000"/>
                </a:solidFill>
                <a:effectLst/>
                <a:latin typeface="BNazanin"/>
                <a:cs typeface="B Zar" panose="00000400000000000000" pitchFamily="2" charset="-78"/>
              </a:rPr>
              <a:t>مقوله هسته</a:t>
            </a:r>
            <a:r>
              <a:rPr lang="fa-IR" b="0" i="0" smtClean="0">
                <a:solidFill>
                  <a:srgbClr val="000000"/>
                </a:solidFill>
                <a:effectLst/>
                <a:latin typeface="BNazanin"/>
                <a:cs typeface="B Zar" panose="00000400000000000000" pitchFamily="2" charset="-78"/>
              </a:rPr>
              <a:t>) که قدرت توضیحدهندگی دارد، مرتب و </a:t>
            </a:r>
            <a:r>
              <a:rPr lang="fa-IR" b="0" i="0" smtClean="0">
                <a:solidFill>
                  <a:srgbClr val="000000"/>
                </a:solidFill>
                <a:effectLst/>
                <a:latin typeface="BNazanin"/>
                <a:cs typeface="B Zar" panose="00000400000000000000" pitchFamily="2" charset="-78"/>
              </a:rPr>
              <a:t>یکپارچه </a:t>
            </a:r>
            <a:r>
              <a:rPr lang="fa-IR" b="0" i="0" smtClean="0">
                <a:solidFill>
                  <a:srgbClr val="000000"/>
                </a:solidFill>
                <a:effectLst/>
                <a:latin typeface="BNazanin"/>
                <a:cs typeface="B Zar" panose="00000400000000000000" pitchFamily="2" charset="-78"/>
              </a:rPr>
              <a:t>شدند و نظام نظری خاصی ارائه گردید. (</a:t>
            </a:r>
            <a:r>
              <a:rPr lang="fa-IR" b="0" i="0" smtClean="0">
                <a:solidFill>
                  <a:srgbClr val="000000"/>
                </a:solidFill>
                <a:effectLst/>
                <a:latin typeface="BNazanin"/>
                <a:cs typeface="B Zar" panose="00000400000000000000" pitchFamily="2" charset="-78"/>
              </a:rPr>
              <a:t>استراوس و </a:t>
            </a:r>
            <a:r>
              <a:rPr lang="fa-IR" b="0" i="0" smtClean="0">
                <a:solidFill>
                  <a:srgbClr val="000000"/>
                </a:solidFill>
                <a:effectLst/>
                <a:latin typeface="BNazanin"/>
                <a:cs typeface="B Zar" panose="00000400000000000000" pitchFamily="2" charset="-78"/>
              </a:rPr>
              <a:t>کوربین، 170-169 :1391؛ بیرکس و میلز </a:t>
            </a:r>
            <a:r>
              <a:rPr lang="fa-IR" b="0" i="0" smtClean="0">
                <a:solidFill>
                  <a:srgbClr val="000000"/>
                </a:solidFill>
                <a:effectLst/>
                <a:latin typeface="BNazanin"/>
                <a:cs typeface="B Zar" panose="00000400000000000000" pitchFamily="2" charset="-78"/>
              </a:rPr>
              <a:t>97 </a:t>
            </a:r>
            <a:r>
              <a:rPr lang="fa-IR" b="0" i="0" smtClean="0">
                <a:solidFill>
                  <a:srgbClr val="000000"/>
                </a:solidFill>
                <a:effectLst/>
                <a:latin typeface="BNazanin"/>
                <a:cs typeface="B Zar" panose="00000400000000000000" pitchFamily="2" charset="-78"/>
              </a:rPr>
              <a:t>:</a:t>
            </a:r>
            <a:r>
              <a:rPr lang="fa-IR" b="0" i="0" smtClean="0">
                <a:solidFill>
                  <a:srgbClr val="000000"/>
                </a:solidFill>
                <a:effectLst/>
                <a:latin typeface="BNazanin"/>
                <a:cs typeface="B Zar" panose="00000400000000000000" pitchFamily="2" charset="-78"/>
              </a:rPr>
              <a:t>2011) </a:t>
            </a:r>
            <a:r>
              <a:rPr lang="fa-IR" b="0" i="0" smtClean="0">
                <a:solidFill>
                  <a:srgbClr val="000000"/>
                </a:solidFill>
                <a:effectLst/>
                <a:latin typeface="BNazanin"/>
                <a:cs typeface="B Zar" panose="00000400000000000000" pitchFamily="2" charset="-78"/>
              </a:rPr>
              <a:t>،</a:t>
            </a:r>
            <a:r>
              <a:rPr lang="fa-IR" sz="1400" b="0" i="0" smtClean="0">
                <a:solidFill>
                  <a:srgbClr val="000000"/>
                </a:solidFill>
                <a:effectLst/>
                <a:latin typeface="BNazanin"/>
                <a:cs typeface="B Zar" panose="00000400000000000000" pitchFamily="2" charset="-78"/>
              </a:rPr>
              <a:t>2</a:t>
            </a:r>
            <a:r>
              <a:rPr lang="fa-IR" b="0" i="0" smtClean="0">
                <a:solidFill>
                  <a:srgbClr val="000000"/>
                </a:solidFill>
                <a:effectLst/>
                <a:latin typeface="BNazanin"/>
                <a:cs typeface="B Zar" panose="00000400000000000000" pitchFamily="2" charset="-78"/>
              </a:rPr>
              <a:t>در این پژوهش برای رسیدن به معیار قابلیت اعتماد به </a:t>
            </a:r>
            <a:r>
              <a:rPr lang="fa-IR" b="0" i="0" smtClean="0">
                <a:solidFill>
                  <a:srgbClr val="000000"/>
                </a:solidFill>
                <a:effectLst/>
                <a:latin typeface="BNazanin"/>
                <a:cs typeface="B Zar" panose="00000400000000000000" pitchFamily="2" charset="-78"/>
              </a:rPr>
              <a:t>دادههای خام </a:t>
            </a:r>
            <a:r>
              <a:rPr lang="fa-IR" b="0" i="0" smtClean="0">
                <a:solidFill>
                  <a:srgbClr val="000000"/>
                </a:solidFill>
                <a:effectLst/>
                <a:latin typeface="BNazanin"/>
                <a:cs typeface="B Zar" panose="00000400000000000000" pitchFamily="2" charset="-78"/>
              </a:rPr>
              <a:t>رجوع گردید تا ساختبندی نظریه با دادههای خام مقایسه و ارزیابی گردد (</a:t>
            </a:r>
            <a:r>
              <a:rPr lang="fa-IR" b="0" i="0" smtClean="0">
                <a:solidFill>
                  <a:srgbClr val="000000"/>
                </a:solidFill>
                <a:effectLst/>
                <a:latin typeface="BNazanin"/>
                <a:cs typeface="B Zar" panose="00000400000000000000" pitchFamily="2" charset="-78"/>
              </a:rPr>
              <a:t>مقایسه های </a:t>
            </a:r>
            <a:r>
              <a:rPr lang="fa-IR" b="0" i="0" smtClean="0">
                <a:solidFill>
                  <a:srgbClr val="000000"/>
                </a:solidFill>
                <a:effectLst/>
                <a:latin typeface="BNazanin"/>
                <a:cs typeface="B Zar" panose="00000400000000000000" pitchFamily="2" charset="-78"/>
              </a:rPr>
              <a:t>تحلیل.) همچنین در مراحل </a:t>
            </a:r>
            <a:r>
              <a:rPr lang="fa-IR" b="0" i="0" smtClean="0">
                <a:solidFill>
                  <a:srgbClr val="000000"/>
                </a:solidFill>
                <a:effectLst/>
                <a:latin typeface="BNazanin"/>
                <a:cs typeface="B Zar" panose="00000400000000000000" pitchFamily="2" charset="-78"/>
              </a:rPr>
              <a:t>تحقیق چند </a:t>
            </a:r>
            <a:r>
              <a:rPr lang="fa-IR" b="0" i="0" smtClean="0">
                <a:solidFill>
                  <a:srgbClr val="000000"/>
                </a:solidFill>
                <a:effectLst/>
                <a:latin typeface="BNazanin"/>
                <a:cs typeface="B Zar" panose="00000400000000000000" pitchFamily="2" charset="-78"/>
              </a:rPr>
              <a:t>متخصص در کار نظریه زمینهای، برای مراحل کدگذاری، مفهومسازی و استخراج مقولات، نظارت داشتند (استفاده از </a:t>
            </a:r>
            <a:r>
              <a:rPr lang="fa-IR" b="0" i="0" smtClean="0">
                <a:solidFill>
                  <a:srgbClr val="000000"/>
                </a:solidFill>
                <a:effectLst/>
                <a:latin typeface="BNazanin"/>
                <a:cs typeface="B Zar" panose="00000400000000000000" pitchFamily="2" charset="-78"/>
              </a:rPr>
              <a:t>تکنیک ممیزی</a:t>
            </a:r>
            <a:r>
              <a:rPr lang="fa-IR" b="0" i="0" smtClean="0">
                <a:solidFill>
                  <a:srgbClr val="000000"/>
                </a:solidFill>
                <a:effectLst/>
                <a:latin typeface="BNazanin"/>
                <a:cs typeface="B Zar" panose="00000400000000000000" pitchFamily="2" charset="-78"/>
              </a:rPr>
              <a:t>.)</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73758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00251" y="1413501"/>
            <a:ext cx="9391497" cy="4351338"/>
          </a:xfrm>
          <a:prstGeom prst="rect">
            <a:avLst/>
          </a:prstGeom>
        </p:spPr>
      </p:pic>
    </p:spTree>
    <p:extLst>
      <p:ext uri="{BB962C8B-B14F-4D97-AF65-F5344CB8AC3E}">
        <p14:creationId xmlns:p14="http://schemas.microsoft.com/office/powerpoint/2010/main" val="3485836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24260" y="1825625"/>
            <a:ext cx="8543480" cy="4351338"/>
          </a:xfrm>
          <a:prstGeom prst="rect">
            <a:avLst/>
          </a:prstGeom>
        </p:spPr>
      </p:pic>
    </p:spTree>
    <p:extLst>
      <p:ext uri="{BB962C8B-B14F-4D97-AF65-F5344CB8AC3E}">
        <p14:creationId xmlns:p14="http://schemas.microsoft.com/office/powerpoint/2010/main" val="172781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در جوامع معاصر، جهت بسترسازی و فرهنگسازی سازمانها و نظامهای بوروکراسی- اداری ، علاوه بر بهروزرسانی، تغییر و تعدیل ساختارها و افزایش سرمایههای انسانی، با ایجاد عادات درست در ابعاد مختلف فنی، اخلاقی، فکری و فرهنگی، به منظور دستیابی به اهداف سازمانی از توانمندیها، تخصص، هنرهای خلاقانه و استعدادها بهره میگیرند (خانی و حقیقیراد، 1395،109)</a:t>
            </a: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318453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r>
              <a:rPr lang="fa-IR" b="0" i="0" smtClean="0">
                <a:solidFill>
                  <a:srgbClr val="000000"/>
                </a:solidFill>
                <a:effectLst/>
                <a:latin typeface="BNazanin"/>
                <a:cs typeface="B Zar" panose="00000400000000000000" pitchFamily="2" charset="-78"/>
              </a:rPr>
              <a:t>جدول 4بیانگر آن 21مفهوم، 4مضمون فرعی و 1مضمون اصلی است: </a:t>
            </a:r>
            <a:endParaRPr lang="fa-IR" b="0" i="0" smtClean="0">
              <a:solidFill>
                <a:srgbClr val="000000"/>
              </a:solidFill>
              <a:effectLst/>
              <a:latin typeface="BNazanin"/>
              <a:cs typeface="B Zar" panose="00000400000000000000" pitchFamily="2" charset="-78"/>
            </a:endParaRPr>
          </a:p>
          <a:p>
            <a:r>
              <a:rPr lang="fa-IR" b="0" i="0" smtClean="0">
                <a:solidFill>
                  <a:srgbClr val="000000"/>
                </a:solidFill>
                <a:effectLst/>
                <a:latin typeface="BNazanin"/>
                <a:cs typeface="B Zar" panose="00000400000000000000" pitchFamily="2" charset="-78"/>
              </a:rPr>
              <a:t>(1)</a:t>
            </a:r>
            <a:r>
              <a:rPr lang="fa-IR" b="0" i="0" smtClean="0">
                <a:solidFill>
                  <a:srgbClr val="FF0000"/>
                </a:solidFill>
                <a:effectLst/>
                <a:latin typeface="BNazanin"/>
                <a:cs typeface="B Zar" panose="00000400000000000000" pitchFamily="2" charset="-78"/>
              </a:rPr>
              <a:t>اجتماعی</a:t>
            </a:r>
            <a:r>
              <a:rPr lang="fa-IR" b="0" i="0" smtClean="0">
                <a:solidFill>
                  <a:srgbClr val="000000"/>
                </a:solidFill>
                <a:effectLst/>
                <a:latin typeface="BNazanin"/>
                <a:cs typeface="B Zar" panose="00000400000000000000" pitchFamily="2" charset="-78"/>
              </a:rPr>
              <a:t>؛ بیمعنایی، بیهنجاری، احساس بیزاری،</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(2) </a:t>
            </a:r>
            <a:r>
              <a:rPr lang="fa-IR" b="0" i="0" smtClean="0">
                <a:solidFill>
                  <a:srgbClr val="FF0000"/>
                </a:solidFill>
                <a:effectLst/>
                <a:latin typeface="BNazanin"/>
                <a:cs typeface="B Zar" panose="00000400000000000000" pitchFamily="2" charset="-78"/>
              </a:rPr>
              <a:t>اقتصادی</a:t>
            </a:r>
            <a:r>
              <a:rPr lang="fa-IR" b="0" i="0" smtClean="0">
                <a:solidFill>
                  <a:srgbClr val="000000"/>
                </a:solidFill>
                <a:effectLst/>
                <a:latin typeface="BNazanin"/>
                <a:cs typeface="B Zar" panose="00000400000000000000" pitchFamily="2" charset="-78"/>
              </a:rPr>
              <a:t>؛ دوگانگی بازار کار، نرخ تورم، نوسانهای بازار، متغیرهای دستمزد</a:t>
            </a:r>
            <a:r>
              <a:rPr lang="fa-IR" b="0" i="0" smtClean="0">
                <a:solidFill>
                  <a:srgbClr val="000000"/>
                </a:solidFill>
                <a:effectLst/>
                <a:latin typeface="BNazanin"/>
                <a:cs typeface="B Zar" panose="00000400000000000000" pitchFamily="2" charset="-78"/>
              </a:rPr>
              <a:t>،</a:t>
            </a:r>
          </a:p>
          <a:p>
            <a:r>
              <a:rPr lang="fa-IR" b="0" i="0" smtClean="0">
                <a:solidFill>
                  <a:srgbClr val="000000"/>
                </a:solidFill>
                <a:effectLst/>
                <a:latin typeface="BNazanin"/>
                <a:cs typeface="B Zar" panose="00000400000000000000" pitchFamily="2" charset="-78"/>
              </a:rPr>
              <a:t> (3) </a:t>
            </a:r>
            <a:r>
              <a:rPr lang="fa-IR" b="0" i="0" smtClean="0">
                <a:solidFill>
                  <a:srgbClr val="FF0000"/>
                </a:solidFill>
                <a:effectLst/>
                <a:latin typeface="BNazanin"/>
                <a:cs typeface="B Zar" panose="00000400000000000000" pitchFamily="2" charset="-78"/>
              </a:rPr>
              <a:t>فرهنگی</a:t>
            </a:r>
            <a:r>
              <a:rPr lang="fa-IR" b="0" i="0" smtClean="0">
                <a:solidFill>
                  <a:srgbClr val="000000"/>
                </a:solidFill>
                <a:effectLst/>
                <a:latin typeface="BNazanin"/>
                <a:cs typeface="B Zar" panose="00000400000000000000" pitchFamily="2" charset="-78"/>
              </a:rPr>
              <a:t>؛ نگرشها، ارزشهای </a:t>
            </a:r>
            <a:r>
              <a:rPr lang="fa-IR" b="0" i="0" smtClean="0">
                <a:solidFill>
                  <a:srgbClr val="000000"/>
                </a:solidFill>
                <a:effectLst/>
                <a:latin typeface="BNazanin"/>
                <a:cs typeface="B Zar" panose="00000400000000000000" pitchFamily="2" charset="-78"/>
              </a:rPr>
              <a:t>مشترک، اعتقادات</a:t>
            </a:r>
            <a:r>
              <a:rPr lang="fa-IR" b="0" i="0" smtClean="0">
                <a:solidFill>
                  <a:srgbClr val="000000"/>
                </a:solidFill>
                <a:effectLst/>
                <a:latin typeface="BNazanin"/>
                <a:cs typeface="B Zar" panose="00000400000000000000" pitchFamily="2" charset="-78"/>
              </a:rPr>
              <a:t>، احساسات، عادتها، تعاملات مشترک، </a:t>
            </a:r>
            <a:endParaRPr lang="fa-IR" b="0" i="0" smtClean="0">
              <a:solidFill>
                <a:srgbClr val="000000"/>
              </a:solidFill>
              <a:effectLst/>
              <a:latin typeface="BNazanin"/>
              <a:cs typeface="B Zar" panose="00000400000000000000" pitchFamily="2" charset="-78"/>
            </a:endParaRPr>
          </a:p>
          <a:p>
            <a:pPr algn="just"/>
            <a:r>
              <a:rPr lang="fa-IR" b="0" i="0" smtClean="0">
                <a:solidFill>
                  <a:srgbClr val="000000"/>
                </a:solidFill>
                <a:effectLst/>
                <a:latin typeface="BNazanin"/>
                <a:cs typeface="B Zar" panose="00000400000000000000" pitchFamily="2" charset="-78"/>
              </a:rPr>
              <a:t>(4) </a:t>
            </a:r>
            <a:r>
              <a:rPr lang="fa-IR" b="0" i="0" smtClean="0">
                <a:solidFill>
                  <a:srgbClr val="FF0000"/>
                </a:solidFill>
                <a:effectLst/>
                <a:latin typeface="BNazanin"/>
                <a:cs typeface="B Zar" panose="00000400000000000000" pitchFamily="2" charset="-78"/>
              </a:rPr>
              <a:t>سیاسی</a:t>
            </a:r>
            <a:r>
              <a:rPr lang="fa-IR" b="0" i="0" smtClean="0">
                <a:solidFill>
                  <a:srgbClr val="000000"/>
                </a:solidFill>
                <a:effectLst/>
                <a:latin typeface="BNazanin"/>
                <a:cs typeface="B Zar" panose="00000400000000000000" pitchFamily="2" charset="-78"/>
              </a:rPr>
              <a:t>؛ سیاستهای مدیریتی، سیاستهای مداخلهای، سیاستهای </a:t>
            </a:r>
            <a:r>
              <a:rPr lang="fa-IR" b="0" i="0" smtClean="0">
                <a:solidFill>
                  <a:srgbClr val="000000"/>
                </a:solidFill>
                <a:effectLst/>
                <a:latin typeface="BNazanin"/>
                <a:cs typeface="B Zar" panose="00000400000000000000" pitchFamily="2" charset="-78"/>
              </a:rPr>
              <a:t>نوسانی، سیاستهای </a:t>
            </a:r>
            <a:r>
              <a:rPr lang="fa-IR" b="0" i="0" smtClean="0">
                <a:solidFill>
                  <a:srgbClr val="000000"/>
                </a:solidFill>
                <a:effectLst/>
                <a:latin typeface="BNazanin"/>
                <a:cs typeface="B Zar" panose="00000400000000000000" pitchFamily="2" charset="-78"/>
              </a:rPr>
              <a:t>کوتاهمدت، سیاستهای بلندمدت، سیاستهای اقتصاد کلان، سیاستهای محدودیت دستمزد و بیقدرتی را </a:t>
            </a:r>
            <a:r>
              <a:rPr lang="fa-IR" b="0" i="0" smtClean="0">
                <a:solidFill>
                  <a:srgbClr val="000000"/>
                </a:solidFill>
                <a:effectLst/>
                <a:latin typeface="BNazanin"/>
                <a:cs typeface="B Zar" panose="00000400000000000000" pitchFamily="2" charset="-78"/>
              </a:rPr>
              <a:t>در سازمانها </a:t>
            </a:r>
            <a:r>
              <a:rPr lang="fa-IR" b="0" i="0" smtClean="0">
                <a:solidFill>
                  <a:srgbClr val="000000"/>
                </a:solidFill>
                <a:effectLst/>
                <a:latin typeface="BNazanin"/>
                <a:cs typeface="B Zar" panose="00000400000000000000" pitchFamily="2" charset="-78"/>
              </a:rPr>
              <a:t>از مهمترین زمینههای برساخت فرهنگ بیگانگی شغلی در بستر نظام بوروکراسی- اداری در ایران معرفی نموده اند</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098710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در این بخش کدهای محوری شامل 5مضمون اصلی و 15مضمون فرعی است که از دل 76کد باز استخراج شده حاصل </a:t>
            </a:r>
            <a:r>
              <a:rPr lang="fa-IR" b="0" i="0" smtClean="0">
                <a:solidFill>
                  <a:srgbClr val="000000"/>
                </a:solidFill>
                <a:effectLst/>
                <a:latin typeface="BNazanin"/>
                <a:cs typeface="B Zar" panose="00000400000000000000" pitchFamily="2" charset="-78"/>
              </a:rPr>
              <a:t>شده است </a:t>
            </a:r>
            <a:r>
              <a:rPr lang="fa-IR" b="0" i="0" smtClean="0">
                <a:solidFill>
                  <a:srgbClr val="000000"/>
                </a:solidFill>
                <a:effectLst/>
                <a:latin typeface="BNazanin"/>
                <a:cs typeface="B Zar" panose="00000400000000000000" pitchFamily="2" charset="-78"/>
              </a:rPr>
              <a:t>و از ایجاد رابطه بین مفاهیم و مقولهها، مبتنی بر برساخت فرهنگ بیگانگی شغلی حاصل شده است. بیگانگی شغلی </a:t>
            </a:r>
            <a:r>
              <a:rPr lang="fa-IR" b="0" i="0" smtClean="0">
                <a:solidFill>
                  <a:srgbClr val="000000"/>
                </a:solidFill>
                <a:effectLst/>
                <a:latin typeface="BNazanin"/>
                <a:cs typeface="B Zar" panose="00000400000000000000" pitchFamily="2" charset="-78"/>
              </a:rPr>
              <a:t>در نظام </a:t>
            </a:r>
            <a:r>
              <a:rPr lang="fa-IR" b="0" i="0" smtClean="0">
                <a:solidFill>
                  <a:srgbClr val="000000"/>
                </a:solidFill>
                <a:effectLst/>
                <a:latin typeface="BNazanin"/>
                <a:cs typeface="B Zar" panose="00000400000000000000" pitchFamily="2" charset="-78"/>
              </a:rPr>
              <a:t>اداری ایران به عنوان کد های محوری در این بخش می باشد و درفرآیند کد گذاری گزینشی ( انتخابی) به انتخاب </a:t>
            </a:r>
            <a:r>
              <a:rPr lang="fa-IR" b="0" i="0" smtClean="0">
                <a:solidFill>
                  <a:srgbClr val="000000"/>
                </a:solidFill>
                <a:effectLst/>
                <a:latin typeface="BNazanin"/>
                <a:cs typeface="B Zar" panose="00000400000000000000" pitchFamily="2" charset="-78"/>
              </a:rPr>
              <a:t>دسته بندی </a:t>
            </a:r>
            <a:r>
              <a:rPr lang="fa-IR" b="0" i="0" smtClean="0">
                <a:solidFill>
                  <a:srgbClr val="000000"/>
                </a:solidFill>
                <a:effectLst/>
                <a:latin typeface="BNazanin"/>
                <a:cs typeface="B Zar" panose="00000400000000000000" pitchFamily="2" charset="-78"/>
              </a:rPr>
              <a:t>اصلی پرداخته که در این تحقیق این دسته بندی با استفاده از مرتبط کردن نظام مند دسته بندی ها با هم ، </a:t>
            </a:r>
            <a:r>
              <a:rPr lang="fa-IR" b="0" i="0" smtClean="0">
                <a:solidFill>
                  <a:srgbClr val="000000"/>
                </a:solidFill>
                <a:effectLst/>
                <a:latin typeface="BNazanin"/>
                <a:cs typeface="B Zar" panose="00000400000000000000" pitchFamily="2" charset="-78"/>
              </a:rPr>
              <a:t>تأیید اعتبار </a:t>
            </a:r>
            <a:r>
              <a:rPr lang="fa-IR" b="0" i="0" smtClean="0">
                <a:solidFill>
                  <a:srgbClr val="000000"/>
                </a:solidFill>
                <a:effectLst/>
                <a:latin typeface="BNazanin"/>
                <a:cs typeface="B Zar" panose="00000400000000000000" pitchFamily="2" charset="-78"/>
              </a:rPr>
              <a:t>روابط، و تکمیل دسته بندی هایی که نیاز به اصلاح و توسعه بیشتری دارندحاصل گردیده است کد بر اساس </a:t>
            </a:r>
            <a:r>
              <a:rPr lang="fa-IR" b="0" i="0" smtClean="0">
                <a:solidFill>
                  <a:srgbClr val="000000"/>
                </a:solidFill>
                <a:effectLst/>
                <a:latin typeface="BNazanin"/>
                <a:cs typeface="B Zar" panose="00000400000000000000" pitchFamily="2" charset="-78"/>
              </a:rPr>
              <a:t>نتایج کدگذاری </a:t>
            </a:r>
            <a:r>
              <a:rPr lang="fa-IR" b="0" i="0" smtClean="0">
                <a:solidFill>
                  <a:srgbClr val="000000"/>
                </a:solidFill>
                <a:effectLst/>
                <a:latin typeface="BNazanin"/>
                <a:cs typeface="B Zar" panose="00000400000000000000" pitchFamily="2" charset="-78"/>
              </a:rPr>
              <a:t>باز و کدگذاری محوری، حاصل شده و در حقیقت مرحله اصلی نظریه پردازی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110154" y="4909625"/>
            <a:ext cx="2349304"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ln w="22225">
                  <a:solidFill>
                    <a:schemeClr val="accent2"/>
                  </a:solidFill>
                  <a:prstDash val="solid"/>
                </a:ln>
                <a:solidFill>
                  <a:schemeClr val="accent2">
                    <a:lumMod val="40000"/>
                    <a:lumOff val="60000"/>
                  </a:schemeClr>
                </a:solidFill>
                <a:latin typeface="BNazanin"/>
                <a:cs typeface="B Zar" panose="00000400000000000000" pitchFamily="2" charset="-78"/>
              </a:rPr>
              <a:t>نتایج کدگذاری باز و کدگذاری محوری</a:t>
            </a:r>
            <a:endParaRPr lang="fa-IR" sz="20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028286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86283" y="1825625"/>
            <a:ext cx="8619433" cy="4351338"/>
          </a:xfrm>
          <a:prstGeom prst="rect">
            <a:avLst/>
          </a:prstGeom>
        </p:spPr>
      </p:pic>
    </p:spTree>
    <p:extLst>
      <p:ext uri="{BB962C8B-B14F-4D97-AF65-F5344CB8AC3E}">
        <p14:creationId xmlns:p14="http://schemas.microsoft.com/office/powerpoint/2010/main" val="42414865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2832368"/>
            <a:ext cx="10515600" cy="2337851"/>
          </a:xfrm>
          <a:prstGeom prst="rect">
            <a:avLst/>
          </a:prstGeom>
        </p:spPr>
      </p:pic>
    </p:spTree>
    <p:extLst>
      <p:ext uri="{BB962C8B-B14F-4D97-AF65-F5344CB8AC3E}">
        <p14:creationId xmlns:p14="http://schemas.microsoft.com/office/powerpoint/2010/main" val="4101936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در جدول فوق، 15مفهوم و 2مضمون فرعی و 1مضمون اصلی مطرح شده است: </a:t>
            </a:r>
            <a:endParaRPr lang="fa-IR" b="0" i="0" smtClean="0">
              <a:solidFill>
                <a:srgbClr val="000000"/>
              </a:solidFill>
              <a:effectLst/>
              <a:latin typeface="BNazanin"/>
              <a:cs typeface="B Zar" panose="00000400000000000000" pitchFamily="2" charset="-78"/>
            </a:endParaRPr>
          </a:p>
          <a:p>
            <a:r>
              <a:rPr lang="fa-IR" b="0" i="0" smtClean="0">
                <a:solidFill>
                  <a:srgbClr val="000000"/>
                </a:solidFill>
                <a:effectLst/>
                <a:latin typeface="BNazanin"/>
                <a:cs typeface="B Zar" panose="00000400000000000000" pitchFamily="2" charset="-78"/>
              </a:rPr>
              <a:t>(1)</a:t>
            </a:r>
            <a:r>
              <a:rPr lang="fa-IR" b="0" i="0" smtClean="0">
                <a:solidFill>
                  <a:srgbClr val="FF0000"/>
                </a:solidFill>
                <a:effectLst/>
                <a:latin typeface="BNazanin"/>
                <a:cs typeface="B Zar" panose="00000400000000000000" pitchFamily="2" charset="-78"/>
              </a:rPr>
              <a:t> تغییرات</a:t>
            </a:r>
            <a:r>
              <a:rPr lang="fa-IR" b="0" i="0" smtClean="0">
                <a:solidFill>
                  <a:srgbClr val="000000"/>
                </a:solidFill>
                <a:effectLst/>
                <a:latin typeface="BNazanin"/>
                <a:cs typeface="B Zar" panose="00000400000000000000" pitchFamily="2" charset="-78"/>
              </a:rPr>
              <a:t>؛ بیتوجهی به الگوهای </a:t>
            </a:r>
            <a:r>
              <a:rPr lang="fa-IR" b="0" i="0" smtClean="0">
                <a:solidFill>
                  <a:srgbClr val="000000"/>
                </a:solidFill>
                <a:effectLst/>
                <a:latin typeface="BNazanin"/>
                <a:cs typeface="B Zar" panose="00000400000000000000" pitchFamily="2" charset="-78"/>
              </a:rPr>
              <a:t>جدید شغلی</a:t>
            </a:r>
            <a:r>
              <a:rPr lang="fa-IR" b="0" i="0" smtClean="0">
                <a:solidFill>
                  <a:srgbClr val="000000"/>
                </a:solidFill>
                <a:effectLst/>
                <a:latin typeface="BNazanin"/>
                <a:cs typeface="B Zar" panose="00000400000000000000" pitchFamily="2" charset="-78"/>
              </a:rPr>
              <a:t>، بهروز نبودن، دستگاهها و تجهیزات قدیمی، عدم خلاقیت، بیتوجهی به تغییرات، بیاعتنایی به ایدهها و تجهیزات، </a:t>
            </a:r>
            <a:r>
              <a:rPr lang="fa-IR" b="0" i="0" smtClean="0">
                <a:solidFill>
                  <a:srgbClr val="000000"/>
                </a:solidFill>
                <a:effectLst/>
                <a:latin typeface="BNazanin"/>
                <a:cs typeface="B Zar" panose="00000400000000000000" pitchFamily="2" charset="-78"/>
              </a:rPr>
              <a:t>نادیده- گرفتن </a:t>
            </a:r>
            <a:r>
              <a:rPr lang="fa-IR" b="0" i="0" smtClean="0">
                <a:solidFill>
                  <a:srgbClr val="000000"/>
                </a:solidFill>
                <a:effectLst/>
                <a:latin typeface="BNazanin"/>
                <a:cs typeface="B Zar" panose="00000400000000000000" pitchFamily="2" charset="-78"/>
              </a:rPr>
              <a:t>کاهش ارزش پول، جو نامناسب، بحرانها و چالشهای مقطعی و مشکلات اقتصادی و معیشتی کارکنان، </a:t>
            </a:r>
            <a:endParaRPr lang="fa-IR" b="0" i="0" smtClean="0">
              <a:solidFill>
                <a:srgbClr val="000000"/>
              </a:solidFill>
              <a:effectLst/>
              <a:latin typeface="BNazanin"/>
              <a:cs typeface="B Zar" panose="00000400000000000000" pitchFamily="2" charset="-78"/>
            </a:endParaRPr>
          </a:p>
          <a:p>
            <a:endParaRPr lang="fa-IR" b="0" i="0" smtClean="0">
              <a:solidFill>
                <a:srgbClr val="000000"/>
              </a:solidFill>
              <a:effectLst/>
              <a:latin typeface="BNazanin"/>
              <a:cs typeface="B Zar" panose="00000400000000000000" pitchFamily="2" charset="-78"/>
            </a:endParaRPr>
          </a:p>
          <a:p>
            <a:r>
              <a:rPr lang="fa-IR" b="0" i="0" smtClean="0">
                <a:solidFill>
                  <a:srgbClr val="000000"/>
                </a:solidFill>
                <a:effectLst/>
                <a:latin typeface="BNazanin"/>
                <a:cs typeface="B Zar" panose="00000400000000000000" pitchFamily="2" charset="-78"/>
              </a:rPr>
              <a:t>(2) </a:t>
            </a:r>
            <a:r>
              <a:rPr lang="fa-IR" b="0" i="0" smtClean="0">
                <a:solidFill>
                  <a:srgbClr val="FF0000"/>
                </a:solidFill>
                <a:effectLst/>
                <a:latin typeface="BNazanin"/>
                <a:cs typeface="B Zar" panose="00000400000000000000" pitchFamily="2" charset="-78"/>
              </a:rPr>
              <a:t>نوسانات</a:t>
            </a:r>
            <a:r>
              <a:rPr lang="fa-IR" b="0" i="0" smtClean="0">
                <a:solidFill>
                  <a:srgbClr val="000000"/>
                </a:solidFill>
                <a:effectLst/>
                <a:latin typeface="BNazanin"/>
                <a:cs typeface="B Zar" panose="00000400000000000000" pitchFamily="2" charset="-78"/>
              </a:rPr>
              <a:t>؛</a:t>
            </a:r>
            <a:r>
              <a:rPr lang="fa-IR" smtClean="0">
                <a:cs typeface="B Zar" panose="00000400000000000000" pitchFamily="2" charset="-78"/>
              </a:rPr>
              <a:t> </a:t>
            </a:r>
            <a:r>
              <a:rPr lang="fa-IR" smtClean="0">
                <a:cs typeface="B Zar" panose="00000400000000000000" pitchFamily="2" charset="-78"/>
              </a:rPr>
              <a:t> </a:t>
            </a:r>
            <a:r>
              <a:rPr lang="fa-IR" b="0" i="0" smtClean="0">
                <a:solidFill>
                  <a:srgbClr val="000000"/>
                </a:solidFill>
                <a:effectLst/>
                <a:latin typeface="BNazanin"/>
                <a:cs typeface="B Zar" panose="00000400000000000000" pitchFamily="2" charset="-78"/>
              </a:rPr>
              <a:t>نوسانهای </a:t>
            </a:r>
            <a:r>
              <a:rPr lang="fa-IR" b="0" i="0" smtClean="0">
                <a:solidFill>
                  <a:srgbClr val="000000"/>
                </a:solidFill>
                <a:effectLst/>
                <a:latin typeface="BNazanin"/>
                <a:cs typeface="B Zar" panose="00000400000000000000" pitchFamily="2" charset="-78"/>
              </a:rPr>
              <a:t>بازار، تورم، بازار رقابتی، تنوع سلیقه و عدم آیندهنگری، را در سازمانها از مهمترین عوامل مداخلهگر در </a:t>
            </a:r>
            <a:r>
              <a:rPr lang="fa-IR" b="0" i="0" smtClean="0">
                <a:solidFill>
                  <a:srgbClr val="000000"/>
                </a:solidFill>
                <a:effectLst/>
                <a:latin typeface="BNazanin"/>
                <a:cs typeface="B Zar" panose="00000400000000000000" pitchFamily="2" charset="-78"/>
              </a:rPr>
              <a:t>برساخت فرهنگ </a:t>
            </a:r>
            <a:r>
              <a:rPr lang="fa-IR" b="0" i="0" smtClean="0">
                <a:solidFill>
                  <a:srgbClr val="000000"/>
                </a:solidFill>
                <a:effectLst/>
                <a:latin typeface="BNazanin"/>
                <a:cs typeface="B Zar" panose="00000400000000000000" pitchFamily="2" charset="-78"/>
              </a:rPr>
              <a:t>بیگانگی شغلی در بستر نظام بوروکراسی- اداری در ایران معرفی نمودهاند</a:t>
            </a:r>
            <a:r>
              <a:rPr lang="fa-IR" smtClean="0">
                <a:cs typeface="B Zar" panose="00000400000000000000" pitchFamily="2" charset="-78"/>
              </a:rPr>
              <a:t> </a:t>
            </a:r>
            <a:br>
              <a:rPr lang="fa-IR" smtClean="0">
                <a:cs typeface="B Zar" panose="00000400000000000000" pitchFamily="2" charset="-78"/>
              </a:rPr>
            </a:b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649417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868" y="300730"/>
            <a:ext cx="10515600" cy="1325563"/>
          </a:xfrm>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31637" y="1127687"/>
            <a:ext cx="8699495" cy="5178065"/>
          </a:xfrm>
          <a:prstGeom prst="rect">
            <a:avLst/>
          </a:prstGeom>
        </p:spPr>
      </p:pic>
    </p:spTree>
    <p:extLst>
      <p:ext uri="{BB962C8B-B14F-4D97-AF65-F5344CB8AC3E}">
        <p14:creationId xmlns:p14="http://schemas.microsoft.com/office/powerpoint/2010/main" val="2549486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r>
              <a:rPr lang="fa-IR" b="0" i="0" smtClean="0">
                <a:solidFill>
                  <a:srgbClr val="000000"/>
                </a:solidFill>
                <a:effectLst/>
                <a:latin typeface="BNazanin"/>
                <a:cs typeface="B Zar" panose="00000400000000000000" pitchFamily="2" charset="-78"/>
              </a:rPr>
              <a:t>طبق جدول فوق، 11مفهوم و 3مضمون فرعی و 1مضمون اصلی استنتاج شده است؛ </a:t>
            </a:r>
            <a:endParaRPr lang="fa-IR" b="0" i="0" smtClean="0">
              <a:solidFill>
                <a:srgbClr val="000000"/>
              </a:solidFill>
              <a:effectLst/>
              <a:latin typeface="BNazanin"/>
              <a:cs typeface="B Zar" panose="00000400000000000000" pitchFamily="2" charset="-78"/>
            </a:endParaRPr>
          </a:p>
          <a:p>
            <a:r>
              <a:rPr lang="fa-IR" b="0" i="0" smtClean="0">
                <a:solidFill>
                  <a:srgbClr val="000000"/>
                </a:solidFill>
                <a:effectLst/>
                <a:latin typeface="BNazanin"/>
                <a:cs typeface="B Zar" panose="00000400000000000000" pitchFamily="2" charset="-78"/>
              </a:rPr>
              <a:t>(1)</a:t>
            </a:r>
            <a:r>
              <a:rPr lang="fa-IR" b="0" i="0" smtClean="0">
                <a:solidFill>
                  <a:srgbClr val="FF0000"/>
                </a:solidFill>
                <a:effectLst/>
                <a:latin typeface="BNazanin"/>
                <a:cs typeface="B Zar" panose="00000400000000000000" pitchFamily="2" charset="-78"/>
              </a:rPr>
              <a:t>انگیزشی</a:t>
            </a:r>
            <a:r>
              <a:rPr lang="fa-IR" b="0" i="0" smtClean="0">
                <a:solidFill>
                  <a:srgbClr val="000000"/>
                </a:solidFill>
                <a:effectLst/>
                <a:latin typeface="BNazanin"/>
                <a:cs typeface="B Zar" panose="00000400000000000000" pitchFamily="2" charset="-78"/>
              </a:rPr>
              <a:t>؛ عدم اعتمادبهنفس، </a:t>
            </a:r>
            <a:r>
              <a:rPr lang="fa-IR" b="0" i="0" smtClean="0">
                <a:solidFill>
                  <a:srgbClr val="000000"/>
                </a:solidFill>
                <a:effectLst/>
                <a:latin typeface="BNazanin"/>
                <a:cs typeface="B Zar" panose="00000400000000000000" pitchFamily="2" charset="-78"/>
              </a:rPr>
              <a:t>نبود حمایت </a:t>
            </a:r>
            <a:r>
              <a:rPr lang="fa-IR" b="0" i="0" smtClean="0">
                <a:solidFill>
                  <a:srgbClr val="000000"/>
                </a:solidFill>
                <a:effectLst/>
                <a:latin typeface="BNazanin"/>
                <a:cs typeface="B Zar" panose="00000400000000000000" pitchFamily="2" charset="-78"/>
              </a:rPr>
              <a:t>درونی و بیرونی، عدم تفهیم موارد جدید حاصل از تغییرات، </a:t>
            </a:r>
            <a:endParaRPr lang="fa-IR" b="0" i="0" smtClean="0">
              <a:solidFill>
                <a:srgbClr val="000000"/>
              </a:solidFill>
              <a:effectLst/>
              <a:latin typeface="BNazanin"/>
              <a:cs typeface="B Zar" panose="00000400000000000000" pitchFamily="2" charset="-78"/>
            </a:endParaRPr>
          </a:p>
          <a:p>
            <a:r>
              <a:rPr lang="fa-IR" b="0" i="0" smtClean="0">
                <a:solidFill>
                  <a:srgbClr val="000000"/>
                </a:solidFill>
                <a:effectLst/>
                <a:latin typeface="BNazanin"/>
                <a:cs typeface="B Zar" panose="00000400000000000000" pitchFamily="2" charset="-78"/>
              </a:rPr>
              <a:t>(2)</a:t>
            </a:r>
            <a:r>
              <a:rPr lang="fa-IR" b="0" i="0" smtClean="0">
                <a:solidFill>
                  <a:srgbClr val="FF0000"/>
                </a:solidFill>
                <a:effectLst/>
                <a:latin typeface="BNazanin"/>
                <a:cs typeface="B Zar" panose="00000400000000000000" pitchFamily="2" charset="-78"/>
              </a:rPr>
              <a:t>تخصصگرایی</a:t>
            </a:r>
            <a:r>
              <a:rPr lang="fa-IR" b="0" i="0" smtClean="0">
                <a:solidFill>
                  <a:srgbClr val="000000"/>
                </a:solidFill>
                <a:effectLst/>
                <a:latin typeface="BNazanin"/>
                <a:cs typeface="B Zar" panose="00000400000000000000" pitchFamily="2" charset="-78"/>
              </a:rPr>
              <a:t>؛ فاقد مهارت کافی، عدم ارائه </a:t>
            </a:r>
            <a:r>
              <a:rPr lang="fa-IR" b="0" i="0" smtClean="0">
                <a:solidFill>
                  <a:srgbClr val="000000"/>
                </a:solidFill>
                <a:effectLst/>
                <a:latin typeface="BNazanin"/>
                <a:cs typeface="B Zar" panose="00000400000000000000" pitchFamily="2" charset="-78"/>
              </a:rPr>
              <a:t>آموزشهای درست </a:t>
            </a:r>
            <a:r>
              <a:rPr lang="fa-IR" b="0" i="0" smtClean="0">
                <a:solidFill>
                  <a:srgbClr val="000000"/>
                </a:solidFill>
                <a:effectLst/>
                <a:latin typeface="BNazanin"/>
                <a:cs typeface="B Zar" panose="00000400000000000000" pitchFamily="2" charset="-78"/>
              </a:rPr>
              <a:t>و کافی، </a:t>
            </a:r>
            <a:endParaRPr lang="fa-IR" b="0" i="0" smtClean="0">
              <a:solidFill>
                <a:srgbClr val="000000"/>
              </a:solidFill>
              <a:effectLst/>
              <a:latin typeface="BNazanin"/>
              <a:cs typeface="B Zar" panose="00000400000000000000" pitchFamily="2" charset="-78"/>
            </a:endParaRPr>
          </a:p>
          <a:p>
            <a:pPr algn="just"/>
            <a:r>
              <a:rPr lang="fa-IR" b="0" i="0" smtClean="0">
                <a:solidFill>
                  <a:srgbClr val="000000"/>
                </a:solidFill>
                <a:effectLst/>
                <a:latin typeface="BNazanin"/>
                <a:cs typeface="B Zar" panose="00000400000000000000" pitchFamily="2" charset="-78"/>
              </a:rPr>
              <a:t>(3)</a:t>
            </a:r>
            <a:r>
              <a:rPr lang="fa-IR" b="0" i="0" smtClean="0">
                <a:solidFill>
                  <a:srgbClr val="FF0000"/>
                </a:solidFill>
                <a:effectLst/>
                <a:latin typeface="BNazanin"/>
                <a:cs typeface="B Zar" panose="00000400000000000000" pitchFamily="2" charset="-78"/>
              </a:rPr>
              <a:t>بیخیالی</a:t>
            </a:r>
            <a:r>
              <a:rPr lang="fa-IR" b="0" i="0" smtClean="0">
                <a:solidFill>
                  <a:srgbClr val="000000"/>
                </a:solidFill>
                <a:effectLst/>
                <a:latin typeface="BNazanin"/>
                <a:cs typeface="B Zar" panose="00000400000000000000" pitchFamily="2" charset="-78"/>
              </a:rPr>
              <a:t>؛ افسردگی، فقدان احساسات نرمال، نداشتن احساس استقلال درونی، عدم علاقه به انجام امور و</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منزویبودن را در سازمانها از مهمترین استراتژیها در برساخت فرهنگ بیگانگی شغلی در بستر نظام بوروکراسی- اداری </a:t>
            </a:r>
            <a:r>
              <a:rPr lang="fa-IR" b="0" i="0" smtClean="0">
                <a:solidFill>
                  <a:srgbClr val="000000"/>
                </a:solidFill>
                <a:effectLst/>
                <a:latin typeface="BNazanin"/>
                <a:cs typeface="B Zar" panose="00000400000000000000" pitchFamily="2" charset="-78"/>
              </a:rPr>
              <a:t>در ایران </a:t>
            </a:r>
            <a:r>
              <a:rPr lang="fa-IR" b="0" i="0" smtClean="0">
                <a:solidFill>
                  <a:srgbClr val="000000"/>
                </a:solidFill>
                <a:effectLst/>
                <a:latin typeface="BNazanin"/>
                <a:cs typeface="B Zar" panose="00000400000000000000" pitchFamily="2" charset="-78"/>
              </a:rPr>
              <a:t>معرفی نمودهاند. این امر در سازمانهای علیالخصوص فعال زیر نظر بخش دولتی </a:t>
            </a:r>
            <a:r>
              <a:rPr lang="fa-IR" b="0" i="0" smtClean="0">
                <a:solidFill>
                  <a:srgbClr val="000000"/>
                </a:solidFill>
                <a:effectLst/>
                <a:latin typeface="BNazanin"/>
                <a:cs typeface="B Zar" panose="00000400000000000000" pitchFamily="2" charset="-78"/>
              </a:rPr>
              <a:t>معمولا</a:t>
            </a:r>
            <a:r>
              <a:rPr lang="fa-IR" b="0" i="0" smtClean="0">
                <a:solidFill>
                  <a:srgbClr val="000000"/>
                </a:solidFill>
                <a:effectLst/>
                <a:latin typeface="Calibri" panose="020F0502020204030204" pitchFamily="34" charset="0"/>
                <a:cs typeface="B Zar" panose="00000400000000000000" pitchFamily="2" charset="-78"/>
              </a:rPr>
              <a:t> </a:t>
            </a:r>
            <a:r>
              <a:rPr lang="fa-IR" b="0" i="0" smtClean="0">
                <a:solidFill>
                  <a:srgbClr val="000000"/>
                </a:solidFill>
                <a:effectLst/>
                <a:latin typeface="BNazanin"/>
                <a:cs typeface="B Zar" panose="00000400000000000000" pitchFamily="2" charset="-78"/>
              </a:rPr>
              <a:t>در بعد استراتژیها با اینکه </a:t>
            </a:r>
            <a:r>
              <a:rPr lang="fa-IR" b="0" i="0" smtClean="0">
                <a:solidFill>
                  <a:srgbClr val="000000"/>
                </a:solidFill>
                <a:effectLst/>
                <a:latin typeface="BNazanin"/>
                <a:cs typeface="B Zar" panose="00000400000000000000" pitchFamily="2" charset="-78"/>
              </a:rPr>
              <a:t>با مضامین </a:t>
            </a:r>
            <a:r>
              <a:rPr lang="fa-IR" b="0" i="0" smtClean="0">
                <a:solidFill>
                  <a:srgbClr val="000000"/>
                </a:solidFill>
                <a:effectLst/>
                <a:latin typeface="BNazanin"/>
                <a:cs typeface="B Zar" panose="00000400000000000000" pitchFamily="2" charset="-78"/>
              </a:rPr>
              <a:t>انگیزشی، تخصصگرایی و بیخیالی مواجه بودهایم اما در واقع به هیچ کدام از مضامین توجه نشده و تقریباً به </a:t>
            </a:r>
            <a:r>
              <a:rPr lang="fa-IR" b="0" i="0" smtClean="0">
                <a:solidFill>
                  <a:srgbClr val="000000"/>
                </a:solidFill>
                <a:effectLst/>
                <a:latin typeface="BNazanin"/>
                <a:cs typeface="B Zar" panose="00000400000000000000" pitchFamily="2" charset="-78"/>
              </a:rPr>
              <a:t>سمت معکوس </a:t>
            </a:r>
            <a:r>
              <a:rPr lang="fa-IR" b="0" i="0" smtClean="0">
                <a:solidFill>
                  <a:srgbClr val="000000"/>
                </a:solidFill>
                <a:effectLst/>
                <a:latin typeface="BNazanin"/>
                <a:cs typeface="B Zar" panose="00000400000000000000" pitchFamily="2" charset="-78"/>
              </a:rPr>
              <a:t>آن متمایل شده و در بعد استراتژیها بهگونهای با بیخیالی و عدممدیریت پیش رفته است</a:t>
            </a:r>
            <a:r>
              <a:rPr lang="fa-IR" smtClean="0">
                <a:cs typeface="B Zar" panose="00000400000000000000" pitchFamily="2" charset="-78"/>
              </a:rPr>
              <a:t> </a:t>
            </a:r>
            <a:endParaRPr lang="fa-IR" smtClean="0">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348066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0" i="0" smtClean="0">
                <a:solidFill>
                  <a:srgbClr val="FF0000"/>
                </a:solidFill>
                <a:effectLst/>
                <a:latin typeface="BNazanin"/>
                <a:cs typeface="B Zar" panose="00000400000000000000" pitchFamily="2" charset="-78"/>
              </a:rPr>
              <a:t>5-بحث </a:t>
            </a:r>
            <a:r>
              <a:rPr lang="fa-IR" b="0" i="0" smtClean="0">
                <a:solidFill>
                  <a:srgbClr val="FF0000"/>
                </a:solidFill>
                <a:effectLst/>
                <a:latin typeface="BNazanin"/>
                <a:cs typeface="B Zar" panose="00000400000000000000" pitchFamily="2" charset="-78"/>
              </a:rPr>
              <a:t>و نتیجهگیری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مدل مفهومی پژوهش حاضر درصدد تحلیل شرایط علّی، عوامل زمینهای، شرایط مداخلهگر، راهبردها و پیامدهای مرتبط </a:t>
            </a:r>
            <a:r>
              <a:rPr lang="fa-IR" b="0" i="0" smtClean="0">
                <a:solidFill>
                  <a:srgbClr val="000000"/>
                </a:solidFill>
                <a:effectLst/>
                <a:latin typeface="BNazanin"/>
                <a:cs typeface="B Zar" panose="00000400000000000000" pitchFamily="2" charset="-78"/>
              </a:rPr>
              <a:t>با شکلگیری </a:t>
            </a:r>
            <a:r>
              <a:rPr lang="fa-IR" b="0" i="0" smtClean="0">
                <a:solidFill>
                  <a:srgbClr val="000000"/>
                </a:solidFill>
                <a:effectLst/>
                <a:latin typeface="BNazanin"/>
                <a:cs typeface="B Zar" panose="00000400000000000000" pitchFamily="2" charset="-78"/>
              </a:rPr>
              <a:t>فرهنگ بیگانگی شغلی است که همۀ اینها بهمثابه مقولات و مفاهیم و مضامین اصلی و فرعی در شبکهای از </a:t>
            </a:r>
            <a:r>
              <a:rPr lang="fa-IR" b="0" i="0" smtClean="0">
                <a:solidFill>
                  <a:srgbClr val="000000"/>
                </a:solidFill>
                <a:effectLst/>
                <a:latin typeface="BNazanin"/>
                <a:cs typeface="B Zar" panose="00000400000000000000" pitchFamily="2" charset="-78"/>
              </a:rPr>
              <a:t>مناسبات و </a:t>
            </a:r>
            <a:r>
              <a:rPr lang="fa-IR" b="0" i="0" smtClean="0">
                <a:solidFill>
                  <a:srgbClr val="000000"/>
                </a:solidFill>
                <a:effectLst/>
                <a:latin typeface="BNazanin"/>
                <a:cs typeface="B Zar" panose="00000400000000000000" pitchFamily="2" charset="-78"/>
              </a:rPr>
              <a:t>تعاملها به هم پیوند خوردهاند. این شبکۀ مضامین و مفاهیم تبیینگر شیوههای برساخت بیگانگی شغلی در متن نظام </a:t>
            </a:r>
            <a:r>
              <a:rPr lang="fa-IR" b="0" i="0" smtClean="0">
                <a:solidFill>
                  <a:srgbClr val="000000"/>
                </a:solidFill>
                <a:effectLst/>
                <a:latin typeface="BNazanin"/>
                <a:cs typeface="B Zar" panose="00000400000000000000" pitchFamily="2" charset="-78"/>
              </a:rPr>
              <a:t>بوروکراتیم حاکم </a:t>
            </a:r>
            <a:r>
              <a:rPr lang="fa-IR" b="0" i="0" smtClean="0">
                <a:solidFill>
                  <a:srgbClr val="000000"/>
                </a:solidFill>
                <a:effectLst/>
                <a:latin typeface="BNazanin"/>
                <a:cs typeface="B Zar" panose="00000400000000000000" pitchFamily="2" charset="-78"/>
              </a:rPr>
              <a:t>بر سازمانها در ایران هستند. </a:t>
            </a:r>
            <a:endParaRPr lang="fa-IR" b="0" i="0" smtClean="0">
              <a:solidFill>
                <a:srgbClr val="000000"/>
              </a:solidFill>
              <a:effectLst/>
              <a:latin typeface="BNazanin"/>
              <a:cs typeface="B Zar" panose="00000400000000000000" pitchFamily="2" charset="-78"/>
            </a:endParaRPr>
          </a:p>
          <a:p>
            <a:pPr marL="0" indent="0" algn="just">
              <a:buNone/>
            </a:pP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
        <p:nvSpPr>
          <p:cNvPr id="4" name="Flowchart: Process 3"/>
          <p:cNvSpPr/>
          <p:nvPr/>
        </p:nvSpPr>
        <p:spPr>
          <a:xfrm>
            <a:off x="2264898" y="4121834"/>
            <a:ext cx="2715065" cy="115355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latin typeface="BNazanin"/>
                <a:cs typeface="B Zar" panose="00000400000000000000" pitchFamily="2" charset="-78"/>
              </a:rPr>
              <a:t>فرهنگ بیگانگی شغلی</a:t>
            </a:r>
            <a:endParaRPr lang="fa-IR" sz="2400">
              <a:solidFill>
                <a:srgbClr val="FF0000"/>
              </a:solidFill>
            </a:endParaRPr>
          </a:p>
        </p:txBody>
      </p:sp>
    </p:spTree>
    <p:extLst>
      <p:ext uri="{BB962C8B-B14F-4D97-AF65-F5344CB8AC3E}">
        <p14:creationId xmlns:p14="http://schemas.microsoft.com/office/powerpoint/2010/main" val="25365401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داده ها در مراحل سه گانه کدگذاری تحلیل شدند و نتایج نشان داد که بیگانگی شغلی که</a:t>
            </a:r>
            <a:br>
              <a:rPr lang="fa-IR">
                <a:solidFill>
                  <a:srgbClr val="000000"/>
                </a:solidFill>
                <a:latin typeface="BNazanin"/>
                <a:cs typeface="B Zar" panose="00000400000000000000" pitchFamily="2" charset="-78"/>
              </a:rPr>
            </a:br>
            <a:r>
              <a:rPr lang="fa-IR">
                <a:solidFill>
                  <a:srgbClr val="000000"/>
                </a:solidFill>
                <a:latin typeface="BNazanin"/>
                <a:cs typeface="B Zar" panose="00000400000000000000" pitchFamily="2" charset="-78"/>
              </a:rPr>
              <a:t>امروزه به شکل نوعی فرهنگ درآمده است محصول برخی شرایط علی مثل بیعدالتی، طرد و احساس ناامنی است و همچنین از برخی زمینهها نظیر بی انگیزشی، احساس تنهایی و فقدان تخصص تأثیر می پذیرد. این شرایط و زمینهها در کنار اثرات عوامل مداخلهای مثل نوسانات و تغییرات اداری بر شدت بیگانگی شغلی میافزایند. برخی از راهبردهایی که سازمانها میتوانند برای مواجهه با این پدیده استفاده کنند عبارتند از انگیزهبخشی، مهارتزایی و ایجاد روحیه تعامل و همدلی در میان افراد. در صورت</a:t>
            </a:r>
            <a:r>
              <a:rPr lang="fa-IR">
                <a:cs typeface="B Zar" panose="00000400000000000000" pitchFamily="2" charset="-78"/>
              </a:rPr>
              <a:t> </a:t>
            </a:r>
          </a:p>
          <a:p>
            <a:endParaRPr lang="fa-IR"/>
          </a:p>
        </p:txBody>
      </p:sp>
    </p:spTree>
    <p:extLst>
      <p:ext uri="{BB962C8B-B14F-4D97-AF65-F5344CB8AC3E}">
        <p14:creationId xmlns:p14="http://schemas.microsoft.com/office/powerpoint/2010/main" val="3272923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b="0" i="0" smtClean="0">
                <a:solidFill>
                  <a:srgbClr val="000000"/>
                </a:solidFill>
                <a:effectLst/>
                <a:latin typeface="BNazanin"/>
                <a:cs typeface="B Zar" panose="00000400000000000000" pitchFamily="2" charset="-78"/>
              </a:rPr>
              <a:t>عدم اتخاذ راهبردها، فرهنگ بیگانگی شغلی میتواند به گسترش نفرت، انزجار، افسردگی، و طرد متقابل میان اعضا دامن </a:t>
            </a:r>
            <a:r>
              <a:rPr lang="fa-IR" b="0" i="0" smtClean="0">
                <a:solidFill>
                  <a:srgbClr val="000000"/>
                </a:solidFill>
                <a:effectLst/>
                <a:latin typeface="BNazanin"/>
                <a:cs typeface="B Zar" panose="00000400000000000000" pitchFamily="2" charset="-78"/>
              </a:rPr>
              <a:t>بزند. در </a:t>
            </a:r>
            <a:r>
              <a:rPr lang="fa-IR" b="0" i="0" smtClean="0">
                <a:solidFill>
                  <a:srgbClr val="000000"/>
                </a:solidFill>
                <a:effectLst/>
                <a:latin typeface="BNazanin"/>
                <a:cs typeface="B Zar" panose="00000400000000000000" pitchFamily="2" charset="-78"/>
              </a:rPr>
              <a:t>کل عوامل متعددی در بسط فرهنگ بیگانگی شغلی در نظام بوروکراسی- اداری نقش دارند و شناسایی آنها در </a:t>
            </a:r>
            <a:r>
              <a:rPr lang="fa-IR" b="0" i="0" smtClean="0">
                <a:solidFill>
                  <a:srgbClr val="000000"/>
                </a:solidFill>
                <a:effectLst/>
                <a:latin typeface="BNazanin"/>
                <a:cs typeface="B Zar" panose="00000400000000000000" pitchFamily="2" charset="-78"/>
              </a:rPr>
              <a:t>سازمانهای اداری </a:t>
            </a:r>
            <a:r>
              <a:rPr lang="fa-IR" b="0" i="0" smtClean="0">
                <a:solidFill>
                  <a:srgbClr val="000000"/>
                </a:solidFill>
                <a:effectLst/>
                <a:latin typeface="BNazanin"/>
                <a:cs typeface="B Zar" panose="00000400000000000000" pitchFamily="2" charset="-78"/>
              </a:rPr>
              <a:t>امکان توسعه اقدامات پیشگیرانه برای جلوگیری از بیگانگی شغلی را فراهم </a:t>
            </a:r>
            <a:r>
              <a:rPr lang="fa-IR" b="0" i="0" smtClean="0">
                <a:solidFill>
                  <a:srgbClr val="000000"/>
                </a:solidFill>
                <a:effectLst/>
                <a:latin typeface="BNazanin"/>
                <a:cs typeface="B Zar" panose="00000400000000000000" pitchFamily="2" charset="-78"/>
              </a:rPr>
              <a:t>میکند</a:t>
            </a:r>
            <a:r>
              <a:rPr lang="fa-IR" b="0" i="0" smtClean="0">
                <a:solidFill>
                  <a:srgbClr val="000000"/>
                </a:solidFill>
                <a:effectLst/>
                <a:latin typeface="TimesNewRomanPSMT"/>
                <a:cs typeface="B Zar" panose="00000400000000000000" pitchFamily="2" charset="-78"/>
              </a:rPr>
              <a:t>. </a:t>
            </a:r>
            <a:r>
              <a:rPr lang="fa-IR" b="0" i="0" smtClean="0">
                <a:solidFill>
                  <a:srgbClr val="000000"/>
                </a:solidFill>
                <a:effectLst/>
                <a:latin typeface="BNazanin"/>
                <a:cs typeface="B Zar" panose="00000400000000000000" pitchFamily="2" charset="-78"/>
              </a:rPr>
              <a:t>در </a:t>
            </a:r>
            <a:r>
              <a:rPr lang="fa-IR" b="0" i="0" smtClean="0">
                <a:solidFill>
                  <a:srgbClr val="000000"/>
                </a:solidFill>
                <a:effectLst/>
                <a:latin typeface="BNazanin"/>
                <a:cs typeface="B Zar" panose="00000400000000000000" pitchFamily="2" charset="-78"/>
              </a:rPr>
              <a:t>ارتباط با شرایط علی میتوان گفت که برای اینکه شرایط علی در نظام بروکرواسی موثر بر بیگانگی از کار در نظام اداری ایران</a:t>
            </a:r>
            <a:br>
              <a:rPr lang="fa-IR" b="0" i="0" smtClean="0">
                <a:solidFill>
                  <a:srgbClr val="000000"/>
                </a:solidFill>
                <a:effectLst/>
                <a:latin typeface="BNazanin"/>
                <a:cs typeface="B Zar" panose="00000400000000000000" pitchFamily="2" charset="-78"/>
              </a:rPr>
            </a:br>
            <a:r>
              <a:rPr lang="fa-IR" b="0" i="0" smtClean="0">
                <a:solidFill>
                  <a:srgbClr val="000000"/>
                </a:solidFill>
                <a:effectLst/>
                <a:latin typeface="BNazanin"/>
                <a:cs typeface="B Zar" panose="00000400000000000000" pitchFamily="2" charset="-78"/>
              </a:rPr>
              <a:t>در نظر گرفته شود، لازم است شرایط عمومی که شامل کلیه شروطی که یک فرد را به بیگانگی از کار در نظام بروکرواسی </a:t>
            </a:r>
            <a:r>
              <a:rPr lang="fa-IR" b="0" i="0" smtClean="0">
                <a:solidFill>
                  <a:srgbClr val="000000"/>
                </a:solidFill>
                <a:effectLst/>
                <a:latin typeface="BNazanin"/>
                <a:cs typeface="B Zar" panose="00000400000000000000" pitchFamily="2" charset="-78"/>
              </a:rPr>
              <a:t>- اداری </a:t>
            </a:r>
            <a:r>
              <a:rPr lang="fa-IR" b="0" i="0" smtClean="0">
                <a:solidFill>
                  <a:srgbClr val="000000"/>
                </a:solidFill>
                <a:effectLst/>
                <a:latin typeface="BNazanin"/>
                <a:cs typeface="B Zar" panose="00000400000000000000" pitchFamily="2" charset="-78"/>
              </a:rPr>
              <a:t>سوق میدهد لحاظ شود. </a:t>
            </a:r>
            <a:endParaRPr lang="fa-IR" b="0" i="0" smtClean="0">
              <a:solidFill>
                <a:srgbClr val="000000"/>
              </a:solidFill>
              <a:effectLst/>
              <a:latin typeface="BNazanin"/>
              <a:cs typeface="B Zar" panose="00000400000000000000" pitchFamily="2" charset="-78"/>
            </a:endParaRPr>
          </a:p>
          <a:p>
            <a:pPr algn="just"/>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21546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مقصود این است که با استفاده از مسائل مطرح در فرهنگ بیگانگی از کار، علیالخصوص در علوم انسانی و جامعهشناسی ابعاد و مولفههای سنجش و اندازهگیری آن و همچنین اختلافنظرها را هم مدنظر قرار دهند، چرا که فرهنگ بیگانگی شغلی معمولاً با فاصلهگرفتن فرد از فرهنگ است که فرد را از سایر اجزای سازمان جدا و دور نموده و احساس بیگانگی و غریبگی با کار را حاصل مینماید، طوریکه دیگر کار برایش جذاب نمیباشد و به قطع ارتباط با کار منجر میگردد و همین امر فرد را مستعد </a:t>
            </a:r>
            <a:r>
              <a:rPr lang="fa-IR" smtClean="0">
                <a:solidFill>
                  <a:srgbClr val="000000"/>
                </a:solidFill>
                <a:latin typeface="BNazanin"/>
                <a:cs typeface="B Zar" panose="00000400000000000000" pitchFamily="2" charset="-78"/>
              </a:rPr>
              <a:t>عدم تعادل </a:t>
            </a:r>
            <a:r>
              <a:rPr lang="fa-IR">
                <a:solidFill>
                  <a:srgbClr val="000000"/>
                </a:solidFill>
                <a:latin typeface="BNazanin"/>
                <a:cs typeface="B Zar" panose="00000400000000000000" pitchFamily="2" charset="-78"/>
              </a:rPr>
              <a:t>روانی و سوءرفتار شغلی کرده، بهگونهای که به فقدان عملکرد منجر شده که از نشانههای عمده بروز فرهنگ بیگانگی شغلی است (دادخواه و قیتانی، </a:t>
            </a:r>
            <a:r>
              <a:rPr lang="fa-IR" smtClean="0">
                <a:solidFill>
                  <a:srgbClr val="000000"/>
                </a:solidFill>
                <a:latin typeface="BNazanin"/>
                <a:cs typeface="B Zar" panose="00000400000000000000" pitchFamily="2" charset="-78"/>
              </a:rPr>
              <a:t>1400،118)</a:t>
            </a:r>
            <a:r>
              <a:rPr lang="fa-IR" smtClean="0">
                <a:cs typeface="B Zar" panose="00000400000000000000" pitchFamily="2" charset="-78"/>
              </a:rPr>
              <a:t> </a:t>
            </a:r>
            <a:endParaRPr lang="fa-IR">
              <a:cs typeface="B Zar" panose="00000400000000000000" pitchFamily="2" charset="-78"/>
            </a:endParaRPr>
          </a:p>
        </p:txBody>
      </p:sp>
      <p:sp>
        <p:nvSpPr>
          <p:cNvPr id="4" name="Flowchart: Process 3"/>
          <p:cNvSpPr/>
          <p:nvPr/>
        </p:nvSpPr>
        <p:spPr>
          <a:xfrm>
            <a:off x="1561514" y="4825218"/>
            <a:ext cx="2954215" cy="94253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latin typeface="BNazanin"/>
                <a:cs typeface="B Zar" panose="00000400000000000000" pitchFamily="2" charset="-78"/>
              </a:rPr>
              <a:t>عدم تعادل روانی و سوءرفتار شغلی</a:t>
            </a:r>
            <a:endParaRPr lang="fa-IR" sz="2000">
              <a:solidFill>
                <a:srgbClr val="FF0000"/>
              </a:solidFill>
            </a:endParaRPr>
          </a:p>
        </p:txBody>
      </p:sp>
    </p:spTree>
    <p:extLst>
      <p:ext uri="{BB962C8B-B14F-4D97-AF65-F5344CB8AC3E}">
        <p14:creationId xmlns:p14="http://schemas.microsoft.com/office/powerpoint/2010/main" val="2269253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000000"/>
                </a:solidFill>
                <a:latin typeface="BNazanin"/>
                <a:cs typeface="B Zar" panose="00000400000000000000" pitchFamily="2" charset="-78"/>
              </a:rPr>
              <a:t>این شرایط غالباً نیروی انسانی را در مواجهه با حقکشیها و ناعدالتیها قرار داده و سازمانها را</a:t>
            </a:r>
            <a:br>
              <a:rPr lang="fa-IR">
                <a:solidFill>
                  <a:srgbClr val="000000"/>
                </a:solidFill>
                <a:latin typeface="BNazanin"/>
                <a:cs typeface="B Zar" panose="00000400000000000000" pitchFamily="2" charset="-78"/>
              </a:rPr>
            </a:br>
            <a:r>
              <a:rPr lang="fa-IR">
                <a:solidFill>
                  <a:srgbClr val="000000"/>
                </a:solidFill>
                <a:latin typeface="BNazanin"/>
                <a:cs typeface="B Zar" panose="00000400000000000000" pitchFamily="2" charset="-78"/>
              </a:rPr>
              <a:t>به پیروی از دیسیپلینهای خاص و قوانین معین ملزم میکند. از آنجاکه همچنان روابط سلسلهمراتبی بر سازمانها </a:t>
            </a:r>
            <a:r>
              <a:rPr lang="fa-IR">
                <a:solidFill>
                  <a:srgbClr val="000000"/>
                </a:solidFill>
                <a:latin typeface="BNazanin"/>
                <a:cs typeface="B Zar" panose="00000400000000000000" pitchFamily="2" charset="-78"/>
              </a:rPr>
              <a:t>حاکم </a:t>
            </a:r>
            <a:r>
              <a:rPr lang="fa-IR" smtClean="0">
                <a:solidFill>
                  <a:srgbClr val="000000"/>
                </a:solidFill>
                <a:latin typeface="BNazanin"/>
                <a:cs typeface="B Zar" panose="00000400000000000000" pitchFamily="2" charset="-78"/>
              </a:rPr>
              <a:t>است، لذا </a:t>
            </a:r>
            <a:r>
              <a:rPr lang="fa-IR">
                <a:solidFill>
                  <a:srgbClr val="000000"/>
                </a:solidFill>
                <a:latin typeface="BNazanin"/>
                <a:cs typeface="B Zar" panose="00000400000000000000" pitchFamily="2" charset="-78"/>
              </a:rPr>
              <a:t>فضای مشارکت در تصمیمات کمرنگ است و اتخاذ سیاستها امری ازپیشتعیینشده میباشد. وضعیتی که </a:t>
            </a:r>
            <a:r>
              <a:rPr lang="fa-IR">
                <a:solidFill>
                  <a:srgbClr val="000000"/>
                </a:solidFill>
                <a:latin typeface="BNazanin"/>
                <a:cs typeface="B Zar" panose="00000400000000000000" pitchFamily="2" charset="-78"/>
              </a:rPr>
              <a:t>سبب </a:t>
            </a:r>
            <a:r>
              <a:rPr lang="fa-IR" smtClean="0">
                <a:solidFill>
                  <a:srgbClr val="000000"/>
                </a:solidFill>
                <a:latin typeface="BNazanin"/>
                <a:cs typeface="B Zar" panose="00000400000000000000" pitchFamily="2" charset="-78"/>
              </a:rPr>
              <a:t>میشود کارکنان </a:t>
            </a:r>
            <a:r>
              <a:rPr lang="fa-IR">
                <a:solidFill>
                  <a:srgbClr val="000000"/>
                </a:solidFill>
                <a:latin typeface="BNazanin"/>
                <a:cs typeface="B Zar" panose="00000400000000000000" pitchFamily="2" charset="-78"/>
              </a:rPr>
              <a:t>از رسیککردن هراس داشته باشند و جز بهندرت با مقولهای به اسم پاداش و تشویق </a:t>
            </a:r>
            <a:r>
              <a:rPr lang="fa-IR">
                <a:solidFill>
                  <a:srgbClr val="000000"/>
                </a:solidFill>
                <a:latin typeface="BNazanin"/>
                <a:cs typeface="B Zar" panose="00000400000000000000" pitchFamily="2" charset="-78"/>
              </a:rPr>
              <a:t>مواجه </a:t>
            </a:r>
            <a:r>
              <a:rPr lang="fa-IR" smtClean="0">
                <a:solidFill>
                  <a:srgbClr val="000000"/>
                </a:solidFill>
                <a:latin typeface="BNazanin"/>
                <a:cs typeface="B Zar" panose="00000400000000000000" pitchFamily="2" charset="-78"/>
              </a:rPr>
              <a:t>نشوند</a:t>
            </a:r>
          </a:p>
          <a:p>
            <a:pPr algn="just"/>
            <a:endParaRPr lang="fa-IR"/>
          </a:p>
        </p:txBody>
      </p:sp>
      <p:sp>
        <p:nvSpPr>
          <p:cNvPr id="4" name="Rectangle 3"/>
          <p:cNvSpPr/>
          <p:nvPr/>
        </p:nvSpPr>
        <p:spPr>
          <a:xfrm>
            <a:off x="279454" y="4613255"/>
            <a:ext cx="11436144" cy="923330"/>
          </a:xfrm>
          <a:prstGeom prst="rect">
            <a:avLst/>
          </a:prstGeom>
          <a:noFill/>
        </p:spPr>
        <p:txBody>
          <a:bodyPr wrap="none" lIns="91440" tIns="45720" rIns="91440" bIns="45720">
            <a:spAutoFit/>
          </a:bodyPr>
          <a:lstStyle/>
          <a:p>
            <a:pPr algn="ctr"/>
            <a:r>
              <a:rPr lang="fa-IR" sz="5400" b="1" cap="none" spc="0" smtClean="0">
                <a:ln w="22225">
                  <a:solidFill>
                    <a:schemeClr val="accent2"/>
                  </a:solidFill>
                  <a:prstDash val="solid"/>
                </a:ln>
                <a:solidFill>
                  <a:schemeClr val="accent2">
                    <a:lumMod val="40000"/>
                    <a:lumOff val="60000"/>
                  </a:schemeClr>
                </a:solidFill>
                <a:effectLst/>
                <a:latin typeface="BNazanin"/>
                <a:cs typeface="B Zar" panose="00000400000000000000" pitchFamily="2" charset="-78"/>
              </a:rPr>
              <a:t>لذا </a:t>
            </a:r>
            <a:r>
              <a:rPr lang="fa-IR" sz="5400" b="1" cap="none" spc="0">
                <a:ln w="22225">
                  <a:solidFill>
                    <a:schemeClr val="accent2"/>
                  </a:solidFill>
                  <a:prstDash val="solid"/>
                </a:ln>
                <a:solidFill>
                  <a:schemeClr val="accent2">
                    <a:lumMod val="40000"/>
                    <a:lumOff val="60000"/>
                  </a:schemeClr>
                </a:solidFill>
                <a:effectLst/>
                <a:latin typeface="BNazanin"/>
                <a:cs typeface="B Zar" panose="00000400000000000000" pitchFamily="2" charset="-78"/>
              </a:rPr>
              <a:t>فضای مشارکت در تصمیمات کمرنگ است </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310756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b="0" i="0" smtClean="0">
                <a:solidFill>
                  <a:srgbClr val="000000"/>
                </a:solidFill>
                <a:effectLst/>
                <a:latin typeface="BNazanin"/>
                <a:cs typeface="B Zar" panose="00000400000000000000" pitchFamily="2" charset="-78"/>
              </a:rPr>
              <a:t>درخصوص شرایط زمینهای برسازندۀ بیگانگی شغلی میتوان به احساس بیقدرتی، سیطرۀ بیهنجاری، نقش تفاوتهای </a:t>
            </a:r>
            <a:r>
              <a:rPr lang="fa-IR" b="0" i="0" smtClean="0">
                <a:solidFill>
                  <a:srgbClr val="000000"/>
                </a:solidFill>
                <a:effectLst/>
                <a:latin typeface="BNazanin"/>
                <a:cs typeface="B Zar" panose="00000400000000000000" pitchFamily="2" charset="-78"/>
              </a:rPr>
              <a:t>فرهنگی، تقابل </a:t>
            </a:r>
            <a:r>
              <a:rPr lang="fa-IR" b="0" i="0" smtClean="0">
                <a:solidFill>
                  <a:srgbClr val="000000"/>
                </a:solidFill>
                <a:effectLst/>
                <a:latin typeface="BNazanin"/>
                <a:cs typeface="B Zar" panose="00000400000000000000" pitchFamily="2" charset="-78"/>
              </a:rPr>
              <a:t>نگرشها و عادتها و سایر انواع دوگانگیها اشاره کرد که نهفقط سیاستهای مدیریتی را تحت الشعاع قرار داده بلکه </a:t>
            </a:r>
            <a:r>
              <a:rPr lang="fa-IR" b="0" i="0" smtClean="0">
                <a:solidFill>
                  <a:srgbClr val="000000"/>
                </a:solidFill>
                <a:effectLst/>
                <a:latin typeface="BNazanin"/>
                <a:cs typeface="B Zar" panose="00000400000000000000" pitchFamily="2" charset="-78"/>
              </a:rPr>
              <a:t>در درازمدت </a:t>
            </a:r>
            <a:r>
              <a:rPr lang="fa-IR" b="0" i="0" smtClean="0">
                <a:solidFill>
                  <a:srgbClr val="000000"/>
                </a:solidFill>
                <a:effectLst/>
                <a:latin typeface="BNazanin"/>
                <a:cs typeface="B Zar" panose="00000400000000000000" pitchFamily="2" charset="-78"/>
              </a:rPr>
              <a:t>و کوتاهمدت بر محدودیت بر دستمزدها اعمال میگردد که از دلایل مهم بیگانگی از کار به شمار میرود. </a:t>
            </a:r>
            <a:r>
              <a:rPr lang="fa-IR" smtClean="0">
                <a:cs typeface="B Zar" panose="00000400000000000000" pitchFamily="2" charset="-78"/>
              </a:rPr>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320280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solidFill>
                  <a:srgbClr val="000000"/>
                </a:solidFill>
                <a:latin typeface="BNazanin"/>
                <a:cs typeface="B Zar" panose="00000400000000000000" pitchFamily="2" charset="-78"/>
              </a:rPr>
              <a:t>همچنین در ارتباط با شرایط مداخلهگر ذکر این نکته لازم است که در دو بعد تغییرات و نوسانها، به دلیل همگامنشدن سازمانها با تغییراتی که در جوامع مدرن رخ میهد بوروکراسی ایرانی نتوانسته جو مساعد سازمانی برای کارکنان فراهم سازد. بههمین دلیل، سازمانها در اتخاذ استراتژیهای کارآمد هم ناتوان بوده و در سه بعد انگیزشی، تخصصی و سلامت روان امکانها و فضاهایی مساعد برای کارکنان مهیا نکردهاند. عدماستفاده از نخبگان و سرآمدان و نداشتن خلاقیت و نوآوری در سازمانها نشان دیگری از همین استیصال بورکراتیک است که اثرات مستقیمی بر بیگانگی شغلی دارد</a:t>
            </a:r>
            <a:endParaRPr lang="fa-IR"/>
          </a:p>
        </p:txBody>
      </p:sp>
      <p:sp>
        <p:nvSpPr>
          <p:cNvPr id="4" name="Flowchart: Decision 3"/>
          <p:cNvSpPr/>
          <p:nvPr/>
        </p:nvSpPr>
        <p:spPr>
          <a:xfrm>
            <a:off x="2363372" y="4839286"/>
            <a:ext cx="2377440" cy="956603"/>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latin typeface="BNazanin"/>
                <a:cs typeface="B Zar" panose="00000400000000000000" pitchFamily="2" charset="-78"/>
              </a:rPr>
              <a:t>استیصال بورکراتیک</a:t>
            </a:r>
            <a:endParaRPr lang="fa-IR" sz="2000" b="1">
              <a:solidFill>
                <a:srgbClr val="FF0000"/>
              </a:solidFill>
            </a:endParaRPr>
          </a:p>
        </p:txBody>
      </p:sp>
    </p:spTree>
    <p:extLst>
      <p:ext uri="{BB962C8B-B14F-4D97-AF65-F5344CB8AC3E}">
        <p14:creationId xmlns:p14="http://schemas.microsoft.com/office/powerpoint/2010/main" val="5821388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0070C0"/>
                </a:solidFill>
                <a:latin typeface="BNazanin"/>
                <a:cs typeface="B Zar" panose="00000400000000000000" pitchFamily="2" charset="-78"/>
              </a:rPr>
              <a:t>ملاحظات اخلاقی</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b="0" i="0" smtClean="0">
                <a:solidFill>
                  <a:srgbClr val="0070C0"/>
                </a:solidFill>
                <a:effectLst/>
                <a:latin typeface="BNazanin"/>
                <a:cs typeface="B Zar" panose="00000400000000000000" pitchFamily="2" charset="-78"/>
              </a:rPr>
              <a:t>پیروی </a:t>
            </a:r>
            <a:r>
              <a:rPr lang="fa-IR" b="0" i="0" smtClean="0">
                <a:solidFill>
                  <a:srgbClr val="0070C0"/>
                </a:solidFill>
                <a:effectLst/>
                <a:latin typeface="BNazanin"/>
                <a:cs typeface="B Zar" panose="00000400000000000000" pitchFamily="2" charset="-78"/>
              </a:rPr>
              <a:t>از اصول اخلاق پژوهش</a:t>
            </a:r>
            <a:br>
              <a:rPr lang="fa-IR" b="0" i="0" smtClean="0">
                <a:solidFill>
                  <a:srgbClr val="0070C0"/>
                </a:solidFill>
                <a:effectLst/>
                <a:latin typeface="BNazanin"/>
                <a:cs typeface="B Zar" panose="00000400000000000000" pitchFamily="2" charset="-78"/>
              </a:rPr>
            </a:br>
            <a:r>
              <a:rPr lang="fa-IR" b="0" i="0" smtClean="0">
                <a:solidFill>
                  <a:srgbClr val="0D0D0D"/>
                </a:solidFill>
                <a:effectLst/>
                <a:latin typeface="BNazanin"/>
                <a:cs typeface="B Zar" panose="00000400000000000000" pitchFamily="2" charset="-78"/>
              </a:rPr>
              <a:t>در مطالعه حاضر فرمهای رضایت نامه آگاهانه توسط تمامی آزمودنیها تکمیل شد.</a:t>
            </a:r>
            <a:br>
              <a:rPr lang="fa-IR" b="0" i="0" smtClean="0">
                <a:solidFill>
                  <a:srgbClr val="0D0D0D"/>
                </a:solidFill>
                <a:effectLst/>
                <a:latin typeface="BNazanin"/>
                <a:cs typeface="B Zar" panose="00000400000000000000" pitchFamily="2" charset="-78"/>
              </a:rPr>
            </a:br>
            <a:r>
              <a:rPr lang="fa-IR" b="0" i="0" smtClean="0">
                <a:solidFill>
                  <a:srgbClr val="0070C0"/>
                </a:solidFill>
                <a:effectLst/>
                <a:latin typeface="BNazanin"/>
                <a:cs typeface="B Zar" panose="00000400000000000000" pitchFamily="2" charset="-78"/>
              </a:rPr>
              <a:t>حامی مالی</a:t>
            </a:r>
            <a:br>
              <a:rPr lang="fa-IR" b="0" i="0" smtClean="0">
                <a:solidFill>
                  <a:srgbClr val="0070C0"/>
                </a:solidFill>
                <a:effectLst/>
                <a:latin typeface="BNazanin"/>
                <a:cs typeface="B Zar" panose="00000400000000000000" pitchFamily="2" charset="-78"/>
              </a:rPr>
            </a:br>
            <a:r>
              <a:rPr lang="fa-IR" b="0" i="0" smtClean="0">
                <a:solidFill>
                  <a:srgbClr val="0D0D0D"/>
                </a:solidFill>
                <a:effectLst/>
                <a:latin typeface="BNazanin"/>
                <a:cs typeface="B Zar" panose="00000400000000000000" pitchFamily="2" charset="-78"/>
              </a:rPr>
              <a:t>هزینههای مطالعه حاضر توسط نویسندگان مقاله تامین شد.</a:t>
            </a:r>
            <a:br>
              <a:rPr lang="fa-IR" b="0" i="0" smtClean="0">
                <a:solidFill>
                  <a:srgbClr val="0D0D0D"/>
                </a:solidFill>
                <a:effectLst/>
                <a:latin typeface="BNazanin"/>
                <a:cs typeface="B Zar" panose="00000400000000000000" pitchFamily="2" charset="-78"/>
              </a:rPr>
            </a:br>
            <a:r>
              <a:rPr lang="fa-IR" b="0" i="0" smtClean="0">
                <a:solidFill>
                  <a:srgbClr val="0070C0"/>
                </a:solidFill>
                <a:effectLst/>
                <a:latin typeface="BNazanin"/>
                <a:cs typeface="B Zar" panose="00000400000000000000" pitchFamily="2" charset="-78"/>
              </a:rPr>
              <a:t>تعارض منافع</a:t>
            </a:r>
            <a:br>
              <a:rPr lang="fa-IR" b="0" i="0" smtClean="0">
                <a:solidFill>
                  <a:srgbClr val="0070C0"/>
                </a:solidFill>
                <a:effectLst/>
                <a:latin typeface="BNazanin"/>
                <a:cs typeface="B Zar" panose="00000400000000000000" pitchFamily="2" charset="-78"/>
              </a:rPr>
            </a:br>
            <a:r>
              <a:rPr lang="fa-IR" b="0" i="0" smtClean="0">
                <a:solidFill>
                  <a:srgbClr val="0D0D0D"/>
                </a:solidFill>
                <a:effectLst/>
                <a:latin typeface="BNazanin"/>
                <a:cs typeface="B Zar" panose="00000400000000000000" pitchFamily="2" charset="-78"/>
              </a:rPr>
              <a:t>بنابر اظهار نویسندگان مقاله حاضر فاقد هرگونه تعارض منافع بوده است</a:t>
            </a:r>
            <a:r>
              <a:rPr lang="fa-IR" smtClean="0">
                <a:cs typeface="B Zar" panose="00000400000000000000" pitchFamily="2" charset="-78"/>
              </a:rPr>
              <a:t> </a:t>
            </a:r>
            <a:br>
              <a:rPr lang="fa-IR" smtClean="0">
                <a:cs typeface="B Zar" panose="00000400000000000000" pitchFamily="2" charset="-78"/>
              </a:rPr>
            </a:br>
            <a:endParaRPr lang="fa-IR">
              <a:cs typeface="B Zar" panose="00000400000000000000" pitchFamily="2" charset="-78"/>
            </a:endParaRPr>
          </a:p>
        </p:txBody>
      </p:sp>
    </p:spTree>
    <p:extLst>
      <p:ext uri="{BB962C8B-B14F-4D97-AF65-F5344CB8AC3E}">
        <p14:creationId xmlns:p14="http://schemas.microsoft.com/office/powerpoint/2010/main" val="131573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ایران، با ظهور مدرنیته و رشد شهرنشینی، شاهد پیدایش معضلات زیرساختی و اجرایی در بوروکراسی، شکافهای طبقاتی گسترده، بحرانهای اجتماعی نو، بیاعتمادی و ناهنجاریهای فرهنگی و ناسازگاریهای عینی و ذهنی برآمده بوروکراسی هستیم (بزمی، حقیقتیان، انصاری، وحیدا 1393، 10)</a:t>
            </a:r>
            <a:endParaRPr lang="fa-IR">
              <a:cs typeface="B Zar" panose="00000400000000000000" pitchFamily="2" charset="-78"/>
            </a:endParaRPr>
          </a:p>
        </p:txBody>
      </p:sp>
      <p:sp>
        <p:nvSpPr>
          <p:cNvPr id="4" name="Rectangle 3"/>
          <p:cNvSpPr/>
          <p:nvPr/>
        </p:nvSpPr>
        <p:spPr>
          <a:xfrm>
            <a:off x="626039" y="4627323"/>
            <a:ext cx="6888425" cy="923330"/>
          </a:xfrm>
          <a:prstGeom prst="rect">
            <a:avLst/>
          </a:prstGeom>
          <a:noFill/>
        </p:spPr>
        <p:txBody>
          <a:bodyPr wrap="none" lIns="91440" tIns="45720" rIns="91440" bIns="45720">
            <a:spAutoFit/>
          </a:bodyPr>
          <a:lstStyle/>
          <a:p>
            <a:pPr algn="ctr"/>
            <a:r>
              <a:rPr lang="fa-IR" sz="5400" b="1" cap="none" spc="0" smtClean="0">
                <a:ln w="22225">
                  <a:solidFill>
                    <a:schemeClr val="accent2"/>
                  </a:solidFill>
                  <a:prstDash val="solid"/>
                </a:ln>
                <a:solidFill>
                  <a:schemeClr val="accent2">
                    <a:lumMod val="40000"/>
                    <a:lumOff val="60000"/>
                  </a:schemeClr>
                </a:solidFill>
                <a:effectLst/>
                <a:cs typeface="B Zar" panose="00000400000000000000" pitchFamily="2" charset="-78"/>
              </a:rPr>
              <a:t>ناسازگاریهای عینی و ذهنی </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95363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این بوروکراسی درعینحال واجد یکسری زیرساختهای فرهنگی نیز هست که مواردی چون اختیارات قانونی، نظم سلسلهمراتبی، عملکردن بر اساس مـستندات و بایگانیها، جدایی کار از زندگی شخصی، آموزش تخصصی، استخدام کارکنان تمـاموقـت و پیروی از قوانین و از این قیبل را شامل میشود (</a:t>
            </a:r>
            <a:r>
              <a:rPr lang="fa-IR" smtClean="0">
                <a:cs typeface="B Zar" panose="00000400000000000000" pitchFamily="2" charset="-78"/>
              </a:rPr>
              <a:t>وبر2000، 770) معضلاتِ </a:t>
            </a:r>
            <a:r>
              <a:rPr lang="fa-IR">
                <a:cs typeface="B Zar" panose="00000400000000000000" pitchFamily="2" charset="-78"/>
              </a:rPr>
              <a:t>فرهنگیِ برآمده از بوروکراسی در ایران بعد از انقلاب، که خاصه طی دوران جنگ نمود عینی یافت، سبب شد که تناسب لازم بین رشد بوروکراسی و توسعه اقتصادی و صنعتی برقرار نگردد و نظام اجتماعی صرفاً در بخش خدمات به بالاترین درصد نرخ رشد دست یابد. </a:t>
            </a:r>
          </a:p>
          <a:p>
            <a:endParaRPr lang="fa-IR"/>
          </a:p>
        </p:txBody>
      </p:sp>
      <p:sp>
        <p:nvSpPr>
          <p:cNvPr id="4" name="Flowchart: Process 3"/>
          <p:cNvSpPr/>
          <p:nvPr/>
        </p:nvSpPr>
        <p:spPr>
          <a:xfrm>
            <a:off x="1589649" y="4895557"/>
            <a:ext cx="4093699" cy="102694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معضلاتِ فرهنگیِ برآمده از بوروکراسی </a:t>
            </a:r>
            <a:endParaRPr lang="fa-IR" sz="2000" b="1">
              <a:solidFill>
                <a:srgbClr val="FF0000"/>
              </a:solidFill>
            </a:endParaRPr>
          </a:p>
        </p:txBody>
      </p:sp>
    </p:spTree>
    <p:extLst>
      <p:ext uri="{BB962C8B-B14F-4D97-AF65-F5344CB8AC3E}">
        <p14:creationId xmlns:p14="http://schemas.microsoft.com/office/powerpoint/2010/main" val="143809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 این امر خود گویای موانع بسیاری در شکلگیری بوروکراسی کارآمد در ایران بوده و از طرفی نیز ویژگیهای تشکیلاتی دولت ایران از دوره قاجار تا شروع انقلاب اسلامی (ویژگیهایی مثل حاکمیت اصل خویشاوندی، موروثیگرایی و روابط شخصی در میان مدیران و نخبگان نظام اجتماعی) سبب شد که این امر به سطح سازمانها رخنه کرده و مدیریت سازمانها در جهت منافع و اهداف سازمانی قرار نگرفته و در نهایت منجر به جابجاشدن اهداف (از اهداف سازمانی به فردی) شود، پدیدهای که تأثیری مخرب در عملکرد اعضای سازمان گذاشته و بی ثباتی، اختلافات درونسازمانی و تضاد بین سازمانها و حاکمیت و تشکیلات اداری ضعیف و ناقص را به بار آورد و ماحصل آن بهویژه طی دو دهه اخیر، فعالیتهای سازمانی غیراخلاقی بر مبنای (رشوه، پارتی و رانت ) بوده است.</a:t>
            </a:r>
            <a:endParaRPr lang="fa-IR">
              <a:cs typeface="B Zar" panose="00000400000000000000" pitchFamily="2" charset="-78"/>
            </a:endParaRPr>
          </a:p>
        </p:txBody>
      </p:sp>
      <p:sp>
        <p:nvSpPr>
          <p:cNvPr id="4" name="Flowchart: Process 3"/>
          <p:cNvSpPr/>
          <p:nvPr/>
        </p:nvSpPr>
        <p:spPr>
          <a:xfrm>
            <a:off x="2419642" y="5162843"/>
            <a:ext cx="4881489" cy="126609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بی ثباتی، اختلافات درونسازمانی و تضاد بین سازمانها و حاکمیت و تشکیلات اداری ضعیف و ناقص</a:t>
            </a:r>
            <a:endParaRPr lang="fa-IR" sz="2000" b="1">
              <a:solidFill>
                <a:srgbClr val="FF0000"/>
              </a:solidFill>
            </a:endParaRPr>
          </a:p>
        </p:txBody>
      </p:sp>
    </p:spTree>
    <p:extLst>
      <p:ext uri="{BB962C8B-B14F-4D97-AF65-F5344CB8AC3E}">
        <p14:creationId xmlns:p14="http://schemas.microsoft.com/office/powerpoint/2010/main" val="2728252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4303</Words>
  <Application>Microsoft Office PowerPoint</Application>
  <PresentationFormat>Widescreen</PresentationFormat>
  <Paragraphs>129</Paragraphs>
  <Slides>63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B Zar</vt:lpstr>
      <vt:lpstr>BNazanin</vt:lpstr>
      <vt:lpstr>Calibri</vt:lpstr>
      <vt:lpstr>Calibri Light</vt:lpstr>
      <vt:lpstr>Tahoma</vt:lpstr>
      <vt:lpstr>Times New Roman</vt:lpstr>
      <vt:lpstr>TimesNewRomanPSMT</vt:lpstr>
      <vt:lpstr>Office Theme</vt:lpstr>
      <vt:lpstr>عنوان مقاله: تحلیل داده بنیاد فرهنگ بیگانگی شغلی در نظام بوروکراسی ایران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3-روش پژوهش</vt:lpstr>
      <vt:lpstr>PowerPoint Presentation</vt:lpstr>
      <vt:lpstr>PowerPoint Presentation</vt:lpstr>
      <vt:lpstr>4-تحلیل یافته ها</vt:lpstr>
      <vt:lpstr>PowerPoint Presentation</vt:lpstr>
      <vt:lpstr>PowerPoint Presentation</vt:lpstr>
      <vt:lpstr>کدگذاری محوری و گزینشی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5-بحث و نتیجهگیری</vt:lpstr>
      <vt:lpstr>PowerPoint Presentation</vt:lpstr>
      <vt:lpstr>PowerPoint Presentation</vt:lpstr>
      <vt:lpstr>PowerPoint Presentation</vt:lpstr>
      <vt:lpstr>PowerPoint Presentation</vt:lpstr>
      <vt:lpstr>PowerPoint Presentation</vt:lpstr>
      <vt:lpstr>ملاحظات اخلاقی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13</cp:revision>
  <dcterms:created xsi:type="dcterms:W3CDTF">2023-04-01T08:55:46Z</dcterms:created>
  <dcterms:modified xsi:type="dcterms:W3CDTF">2023-04-01T15:08:54Z</dcterms:modified>
</cp:coreProperties>
</file>