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83" r:id="rId10"/>
    <p:sldId id="264" r:id="rId11"/>
    <p:sldId id="28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8" r:id="rId25"/>
    <p:sldId id="279" r:id="rId26"/>
    <p:sldId id="280" r:id="rId27"/>
    <p:sldId id="281" r:id="rId28"/>
    <p:sldId id="282" r:id="rId29"/>
    <p:sldId id="277" r:id="rId3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47" autoAdjust="0"/>
    <p:restoredTop sz="94434" autoAdjust="0"/>
  </p:normalViewPr>
  <p:slideViewPr>
    <p:cSldViewPr snapToGrid="0">
      <p:cViewPr varScale="1">
        <p:scale>
          <a:sx n="68" d="100"/>
          <a:sy n="68" d="100"/>
        </p:scale>
        <p:origin x="78" y="114"/>
      </p:cViewPr>
      <p:guideLst/>
    </p:cSldViewPr>
  </p:slideViewPr>
  <p:outlineViewPr>
    <p:cViewPr>
      <p:scale>
        <a:sx n="33" d="100"/>
        <a:sy n="33" d="100"/>
      </p:scale>
      <p:origin x="0" y="-3112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7CA482C9-B4D5-4FB3-AFDF-75756A31A87C}" type="datetimeFigureOut">
              <a:rPr lang="fa-IR" smtClean="0"/>
              <a:t>02/11/1444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127D8D-04E3-4B28-9727-6A279C150FF4}" type="slidenum">
              <a:rPr lang="fa-IR" smtClean="0"/>
              <a:t>‹#›</a:t>
            </a:fld>
            <a:endParaRPr lang="fa-IR"/>
          </a:p>
        </p:txBody>
      </p:sp>
    </p:spTree>
    <p:extLst>
      <p:ext uri="{BB962C8B-B14F-4D97-AF65-F5344CB8AC3E}">
        <p14:creationId xmlns:p14="http://schemas.microsoft.com/office/powerpoint/2010/main" val="2992630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CA482C9-B4D5-4FB3-AFDF-75756A31A87C}" type="datetimeFigureOut">
              <a:rPr lang="fa-IR" smtClean="0"/>
              <a:t>02/11/1444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127D8D-04E3-4B28-9727-6A279C150FF4}" type="slidenum">
              <a:rPr lang="fa-IR" smtClean="0"/>
              <a:t>‹#›</a:t>
            </a:fld>
            <a:endParaRPr lang="fa-IR"/>
          </a:p>
        </p:txBody>
      </p:sp>
    </p:spTree>
    <p:extLst>
      <p:ext uri="{BB962C8B-B14F-4D97-AF65-F5344CB8AC3E}">
        <p14:creationId xmlns:p14="http://schemas.microsoft.com/office/powerpoint/2010/main" val="391133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CA482C9-B4D5-4FB3-AFDF-75756A31A87C}" type="datetimeFigureOut">
              <a:rPr lang="fa-IR" smtClean="0"/>
              <a:t>02/11/1444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127D8D-04E3-4B28-9727-6A279C150FF4}" type="slidenum">
              <a:rPr lang="fa-IR" smtClean="0"/>
              <a:t>‹#›</a:t>
            </a:fld>
            <a:endParaRPr lang="fa-IR"/>
          </a:p>
        </p:txBody>
      </p:sp>
    </p:spTree>
    <p:extLst>
      <p:ext uri="{BB962C8B-B14F-4D97-AF65-F5344CB8AC3E}">
        <p14:creationId xmlns:p14="http://schemas.microsoft.com/office/powerpoint/2010/main" val="174180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CA482C9-B4D5-4FB3-AFDF-75756A31A87C}" type="datetimeFigureOut">
              <a:rPr lang="fa-IR" smtClean="0"/>
              <a:t>02/11/1444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127D8D-04E3-4B28-9727-6A279C150FF4}" type="slidenum">
              <a:rPr lang="fa-IR" smtClean="0"/>
              <a:t>‹#›</a:t>
            </a:fld>
            <a:endParaRPr lang="fa-IR"/>
          </a:p>
        </p:txBody>
      </p:sp>
    </p:spTree>
    <p:extLst>
      <p:ext uri="{BB962C8B-B14F-4D97-AF65-F5344CB8AC3E}">
        <p14:creationId xmlns:p14="http://schemas.microsoft.com/office/powerpoint/2010/main" val="368546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A482C9-B4D5-4FB3-AFDF-75756A31A87C}" type="datetimeFigureOut">
              <a:rPr lang="fa-IR" smtClean="0"/>
              <a:t>02/11/1444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127D8D-04E3-4B28-9727-6A279C150FF4}" type="slidenum">
              <a:rPr lang="fa-IR" smtClean="0"/>
              <a:t>‹#›</a:t>
            </a:fld>
            <a:endParaRPr lang="fa-IR"/>
          </a:p>
        </p:txBody>
      </p:sp>
    </p:spTree>
    <p:extLst>
      <p:ext uri="{BB962C8B-B14F-4D97-AF65-F5344CB8AC3E}">
        <p14:creationId xmlns:p14="http://schemas.microsoft.com/office/powerpoint/2010/main" val="388145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7CA482C9-B4D5-4FB3-AFDF-75756A31A87C}" type="datetimeFigureOut">
              <a:rPr lang="fa-IR" smtClean="0"/>
              <a:t>02/11/1444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127D8D-04E3-4B28-9727-6A279C150FF4}" type="slidenum">
              <a:rPr lang="fa-IR" smtClean="0"/>
              <a:t>‹#›</a:t>
            </a:fld>
            <a:endParaRPr lang="fa-IR"/>
          </a:p>
        </p:txBody>
      </p:sp>
    </p:spTree>
    <p:extLst>
      <p:ext uri="{BB962C8B-B14F-4D97-AF65-F5344CB8AC3E}">
        <p14:creationId xmlns:p14="http://schemas.microsoft.com/office/powerpoint/2010/main" val="277288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7CA482C9-B4D5-4FB3-AFDF-75756A31A87C}" type="datetimeFigureOut">
              <a:rPr lang="fa-IR" smtClean="0"/>
              <a:t>02/11/1444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2127D8D-04E3-4B28-9727-6A279C150FF4}" type="slidenum">
              <a:rPr lang="fa-IR" smtClean="0"/>
              <a:t>‹#›</a:t>
            </a:fld>
            <a:endParaRPr lang="fa-IR"/>
          </a:p>
        </p:txBody>
      </p:sp>
    </p:spTree>
    <p:extLst>
      <p:ext uri="{BB962C8B-B14F-4D97-AF65-F5344CB8AC3E}">
        <p14:creationId xmlns:p14="http://schemas.microsoft.com/office/powerpoint/2010/main" val="818278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7CA482C9-B4D5-4FB3-AFDF-75756A31A87C}" type="datetimeFigureOut">
              <a:rPr lang="fa-IR" smtClean="0"/>
              <a:t>02/11/1444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2127D8D-04E3-4B28-9727-6A279C150FF4}" type="slidenum">
              <a:rPr lang="fa-IR" smtClean="0"/>
              <a:t>‹#›</a:t>
            </a:fld>
            <a:endParaRPr lang="fa-IR"/>
          </a:p>
        </p:txBody>
      </p:sp>
    </p:spTree>
    <p:extLst>
      <p:ext uri="{BB962C8B-B14F-4D97-AF65-F5344CB8AC3E}">
        <p14:creationId xmlns:p14="http://schemas.microsoft.com/office/powerpoint/2010/main" val="1040214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482C9-B4D5-4FB3-AFDF-75756A31A87C}" type="datetimeFigureOut">
              <a:rPr lang="fa-IR" smtClean="0"/>
              <a:t>02/11/1444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2127D8D-04E3-4B28-9727-6A279C150FF4}" type="slidenum">
              <a:rPr lang="fa-IR" smtClean="0"/>
              <a:t>‹#›</a:t>
            </a:fld>
            <a:endParaRPr lang="fa-IR"/>
          </a:p>
        </p:txBody>
      </p:sp>
    </p:spTree>
    <p:extLst>
      <p:ext uri="{BB962C8B-B14F-4D97-AF65-F5344CB8AC3E}">
        <p14:creationId xmlns:p14="http://schemas.microsoft.com/office/powerpoint/2010/main" val="205649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482C9-B4D5-4FB3-AFDF-75756A31A87C}" type="datetimeFigureOut">
              <a:rPr lang="fa-IR" smtClean="0"/>
              <a:t>02/11/1444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127D8D-04E3-4B28-9727-6A279C150FF4}" type="slidenum">
              <a:rPr lang="fa-IR" smtClean="0"/>
              <a:t>‹#›</a:t>
            </a:fld>
            <a:endParaRPr lang="fa-IR"/>
          </a:p>
        </p:txBody>
      </p:sp>
    </p:spTree>
    <p:extLst>
      <p:ext uri="{BB962C8B-B14F-4D97-AF65-F5344CB8AC3E}">
        <p14:creationId xmlns:p14="http://schemas.microsoft.com/office/powerpoint/2010/main" val="376439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482C9-B4D5-4FB3-AFDF-75756A31A87C}" type="datetimeFigureOut">
              <a:rPr lang="fa-IR" smtClean="0"/>
              <a:t>02/11/1444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127D8D-04E3-4B28-9727-6A279C150FF4}" type="slidenum">
              <a:rPr lang="fa-IR" smtClean="0"/>
              <a:t>‹#›</a:t>
            </a:fld>
            <a:endParaRPr lang="fa-IR"/>
          </a:p>
        </p:txBody>
      </p:sp>
    </p:spTree>
    <p:extLst>
      <p:ext uri="{BB962C8B-B14F-4D97-AF65-F5344CB8AC3E}">
        <p14:creationId xmlns:p14="http://schemas.microsoft.com/office/powerpoint/2010/main" val="1137289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A482C9-B4D5-4FB3-AFDF-75756A31A87C}" type="datetimeFigureOut">
              <a:rPr lang="fa-IR" smtClean="0"/>
              <a:t>02/11/1444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127D8D-04E3-4B28-9727-6A279C150FF4}" type="slidenum">
              <a:rPr lang="fa-IR" smtClean="0"/>
              <a:t>‹#›</a:t>
            </a:fld>
            <a:endParaRPr lang="fa-IR"/>
          </a:p>
        </p:txBody>
      </p:sp>
    </p:spTree>
    <p:extLst>
      <p:ext uri="{BB962C8B-B14F-4D97-AF65-F5344CB8AC3E}">
        <p14:creationId xmlns:p14="http://schemas.microsoft.com/office/powerpoint/2010/main" val="2611492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4438"/>
            <a:ext cx="9144000" cy="2387600"/>
          </a:xfrm>
        </p:spPr>
        <p:txBody>
          <a:bodyPr>
            <a:normAutofit/>
          </a:bodyPr>
          <a:lstStyle/>
          <a:p>
            <a:r>
              <a:rPr lang="fa-IR" sz="4000" smtClean="0">
                <a:solidFill>
                  <a:srgbClr val="FF0000"/>
                </a:solidFill>
                <a:cs typeface="B Zar" panose="00000400000000000000" pitchFamily="2" charset="-78"/>
              </a:rPr>
              <a:t>عنوان مقاله</a:t>
            </a:r>
            <a:r>
              <a:rPr lang="fa-IR" sz="4000" smtClean="0">
                <a:cs typeface="B Zar" panose="00000400000000000000" pitchFamily="2" charset="-78"/>
              </a:rPr>
              <a:t>: </a:t>
            </a:r>
            <a:r>
              <a:rPr lang="fa-IR" sz="2800" smtClean="0">
                <a:cs typeface="B Zar" panose="00000400000000000000" pitchFamily="2" charset="-78"/>
              </a:rPr>
              <a:t>اصلاحات ارضی و نگرش سیاسی روستاییان</a:t>
            </a:r>
            <a:br>
              <a:rPr lang="fa-IR" sz="2800" smtClean="0">
                <a:cs typeface="B Zar" panose="00000400000000000000" pitchFamily="2" charset="-78"/>
              </a:rPr>
            </a:br>
            <a:r>
              <a:rPr lang="fa-IR" sz="2800" smtClean="0">
                <a:cs typeface="B Zar" panose="00000400000000000000" pitchFamily="2" charset="-78"/>
              </a:rPr>
              <a:t>نقد و بررسی کتاب: زمین و انقلاب در ایران</a:t>
            </a:r>
            <a:br>
              <a:rPr lang="fa-IR" sz="2800" smtClean="0">
                <a:cs typeface="B Zar" panose="00000400000000000000" pitchFamily="2" charset="-78"/>
              </a:rPr>
            </a:br>
            <a:r>
              <a:rPr lang="fa-IR" sz="2800" smtClean="0">
                <a:cs typeface="B Zar" panose="00000400000000000000" pitchFamily="2" charset="-78"/>
              </a:rPr>
              <a:t>اریک هوگلند، ترجمه فیروزه مهاجر</a:t>
            </a:r>
            <a:br>
              <a:rPr lang="fa-IR" sz="2800" smtClean="0">
                <a:cs typeface="B Zar" panose="00000400000000000000" pitchFamily="2" charset="-78"/>
              </a:rPr>
            </a:br>
            <a:r>
              <a:rPr lang="fa-IR" sz="2800" smtClean="0">
                <a:cs typeface="B Zar" panose="00000400000000000000" pitchFamily="2" charset="-78"/>
              </a:rPr>
              <a:t>نشر و پژوهش شیرازه </a:t>
            </a:r>
            <a:br>
              <a:rPr lang="fa-IR" sz="2800" smtClean="0">
                <a:cs typeface="B Zar" panose="00000400000000000000" pitchFamily="2" charset="-78"/>
              </a:rPr>
            </a:br>
            <a:r>
              <a:rPr lang="fa-IR" sz="2800" smtClean="0">
                <a:cs typeface="B Zar" panose="00000400000000000000" pitchFamily="2" charset="-78"/>
              </a:rPr>
              <a:t>2200 نسخه، 1381</a:t>
            </a:r>
            <a:endParaRPr lang="fa-IR" sz="28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مصطفی ازکیا</a:t>
            </a:r>
          </a:p>
          <a:p>
            <a:r>
              <a:rPr lang="fa-IR" smtClean="0">
                <a:solidFill>
                  <a:srgbClr val="FF0000"/>
                </a:solidFill>
                <a:cs typeface="B Zar" panose="00000400000000000000" pitchFamily="2" charset="-78"/>
              </a:rPr>
              <a:t>منبع</a:t>
            </a:r>
            <a:r>
              <a:rPr lang="fa-IR" smtClean="0">
                <a:cs typeface="B Zar" panose="00000400000000000000" pitchFamily="2" charset="-78"/>
              </a:rPr>
              <a:t>: کتاب ماه علوم اجتماعی مهر ماه 81</a:t>
            </a:r>
          </a:p>
          <a:p>
            <a:r>
              <a:rPr lang="fa-IR" smtClean="0">
                <a:cs typeface="B Zar" panose="00000400000000000000" pitchFamily="2" charset="-78"/>
              </a:rPr>
              <a:t>صص 8-4</a:t>
            </a:r>
            <a:endParaRPr lang="fa-IR">
              <a:cs typeface="B Zar" panose="00000400000000000000" pitchFamily="2" charset="-78"/>
            </a:endParaRPr>
          </a:p>
        </p:txBody>
      </p:sp>
    </p:spTree>
    <p:extLst>
      <p:ext uri="{BB962C8B-B14F-4D97-AF65-F5344CB8AC3E}">
        <p14:creationId xmlns:p14="http://schemas.microsoft.com/office/powerpoint/2010/main" val="75493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حاصل این مطالعات کتابی که تحت عنوان زمین و انقلاب در ایران به فارسی ترجمه شده و د راختیار علاقه مندان  به مسائل روستایی ایران قرار گرفته است. کتاب در دو بخش تنظیم شده است. در بخش اول که تحت عنوان  </a:t>
            </a:r>
            <a:r>
              <a:rPr lang="fa-IR" smtClean="0">
                <a:solidFill>
                  <a:srgbClr val="FF0000"/>
                </a:solidFill>
                <a:cs typeface="B Zar" panose="00000400000000000000" pitchFamily="2" charset="-78"/>
              </a:rPr>
              <a:t>سابقه اصلاحات ارضی </a:t>
            </a:r>
            <a:r>
              <a:rPr lang="fa-IR" smtClean="0">
                <a:cs typeface="B Zar" panose="00000400000000000000" pitchFamily="2" charset="-78"/>
              </a:rPr>
              <a:t>است به اوضاع  و احوال روستاهای ایران به ویژه زندگی معیشتی آنان قبل از اصلاحات ارضی پرداخته و روستانشینان را از نظر موفقیت طبقاتی که در ارتباط با زمین دارند به اقشار دهقانان و خوش نشینان تقسیم کرده است سپس به سابقه اصلاحات ارضی  و قوانین اصلاحات ارضی پرداخت. </a:t>
            </a:r>
            <a:endParaRPr lang="fa-IR">
              <a:cs typeface="B Zar" panose="00000400000000000000" pitchFamily="2" charset="-78"/>
            </a:endParaRPr>
          </a:p>
        </p:txBody>
      </p:sp>
    </p:spTree>
    <p:extLst>
      <p:ext uri="{BB962C8B-B14F-4D97-AF65-F5344CB8AC3E}">
        <p14:creationId xmlns:p14="http://schemas.microsoft.com/office/powerpoint/2010/main" val="3711533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بخش دوم به </a:t>
            </a:r>
            <a:r>
              <a:rPr lang="fa-IR">
                <a:solidFill>
                  <a:srgbClr val="FF0000"/>
                </a:solidFill>
                <a:cs typeface="B Zar" panose="00000400000000000000" pitchFamily="2" charset="-78"/>
              </a:rPr>
              <a:t>تاثیرات اصلاحات ارضی در جامعه روستایی </a:t>
            </a:r>
            <a:r>
              <a:rPr lang="fa-IR">
                <a:solidFill>
                  <a:prstClr val="black"/>
                </a:solidFill>
                <a:cs typeface="B Zar" panose="00000400000000000000" pitchFamily="2" charset="-78"/>
              </a:rPr>
              <a:t>اشاره کرده و در آن به زمین داری و اشکال مالکیت پس از اجرای قوانین ارضی، مشکلات بهره برداری  های دهقانی از نظر چند پارگی اراضی ، نابرابری زمین ها، مسائل و مشکلات آبیاری، تغییرات اجتماعی و اقتصادی روستایی پرداخته و در نهایت به </a:t>
            </a:r>
            <a:r>
              <a:rPr lang="fa-IR">
                <a:solidFill>
                  <a:srgbClr val="FF0000"/>
                </a:solidFill>
                <a:cs typeface="B Zar" panose="00000400000000000000" pitchFamily="2" charset="-78"/>
              </a:rPr>
              <a:t>نقش دهقانان در انقلاب ایران </a:t>
            </a:r>
            <a:r>
              <a:rPr lang="fa-IR">
                <a:solidFill>
                  <a:prstClr val="black"/>
                </a:solidFill>
                <a:cs typeface="B Zar" panose="00000400000000000000" pitchFamily="2" charset="-78"/>
              </a:rPr>
              <a:t>پرداخته است. </a:t>
            </a:r>
          </a:p>
          <a:p>
            <a:endParaRPr lang="fa-IR"/>
          </a:p>
        </p:txBody>
      </p:sp>
    </p:spTree>
    <p:extLst>
      <p:ext uri="{BB962C8B-B14F-4D97-AF65-F5344CB8AC3E}">
        <p14:creationId xmlns:p14="http://schemas.microsoft.com/office/powerpoint/2010/main" val="3973928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3268459" y="2877536"/>
            <a:ext cx="5819269" cy="180700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400" b="1" smtClean="0">
                <a:solidFill>
                  <a:srgbClr val="FF0000"/>
                </a:solidFill>
                <a:cs typeface="B Zar" panose="00000400000000000000" pitchFamily="2" charset="-78"/>
              </a:rPr>
              <a:t>به اعتقاد هوگلند، اراده شاه سابق در اجرای قوانین ارضی از دلایل مهم تقسیم ارضی در ایران است زیرا شاه می دید که ایران تنها کشور خاورمیانه است  که در آن اصلاحات ارضی صورت نگرفته است</a:t>
            </a:r>
            <a:endParaRPr lang="fa-IR" sz="2400" b="1">
              <a:solidFill>
                <a:srgbClr val="FF0000"/>
              </a:solidFill>
              <a:cs typeface="B Zar" panose="00000400000000000000" pitchFamily="2" charset="-78"/>
            </a:endParaRPr>
          </a:p>
        </p:txBody>
      </p:sp>
    </p:spTree>
    <p:extLst>
      <p:ext uri="{BB962C8B-B14F-4D97-AF65-F5344CB8AC3E}">
        <p14:creationId xmlns:p14="http://schemas.microsoft.com/office/powerpoint/2010/main" val="1510615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شیوه مطالعه هوگلند در مورد بررسی مسائل اصلاحات ارضی و روستایی ترکیبی از کار کتابخانه ای و مشاهده مستقیم در مناطق مختلف روستایی ایران است. همان طور که مول</a:t>
            </a:r>
            <a:r>
              <a:rPr lang="fa-IR" smtClean="0">
                <a:cs typeface="B Zar" panose="00000400000000000000" pitchFamily="2" charset="-78"/>
              </a:rPr>
              <a:t>ف</a:t>
            </a:r>
            <a:r>
              <a:rPr lang="fa-IR" smtClean="0">
                <a:cs typeface="B Zar" panose="00000400000000000000" pitchFamily="2" charset="-78"/>
              </a:rPr>
              <a:t> نیز اشاره می کند ارتباط وی با موسسه مطالعات و تحقیقات اجتماعی در دهه های 40 و 50 که شاید در آن دوره تنها موسسه مطالعاتی و تحقیقاتی در زمینه های مختلف اجتماعی بود، سبب شد که نامبرده به گنجینه ای از مطالعات روستایی دسترسی پیدا کند که در آن دوره به دلیل جو سیاسی حاکم بر جامعه، امکان  انتشار آن در نسخ متعدد نبود. آشنایی وی با پژوهشگران روستایی که در ان دهه به بیش از 40 نفر بالغ می شدند در تنویر افکار نامبرده پیرامون امر اصلاحات ارضی بسیار تاثیرگذار بود چنانچه محقق خود نیز به این موضوع اعتراف دارد</a:t>
            </a:r>
            <a:endParaRPr lang="fa-IR">
              <a:cs typeface="B Zar" panose="00000400000000000000" pitchFamily="2" charset="-78"/>
            </a:endParaRPr>
          </a:p>
        </p:txBody>
      </p:sp>
      <p:sp>
        <p:nvSpPr>
          <p:cNvPr id="4" name="Flowchart: Process 3"/>
          <p:cNvSpPr/>
          <p:nvPr/>
        </p:nvSpPr>
        <p:spPr>
          <a:xfrm>
            <a:off x="838200" y="4951828"/>
            <a:ext cx="2883877"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جو سیاسی حاکم بر جامعه</a:t>
            </a:r>
            <a:endParaRPr lang="fa-IR" sz="2000" b="1">
              <a:solidFill>
                <a:srgbClr val="FF0000"/>
              </a:solidFill>
            </a:endParaRPr>
          </a:p>
        </p:txBody>
      </p:sp>
    </p:spTree>
    <p:extLst>
      <p:ext uri="{BB962C8B-B14F-4D97-AF65-F5344CB8AC3E}">
        <p14:creationId xmlns:p14="http://schemas.microsoft.com/office/powerpoint/2010/main" val="3867122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بررسی محتوی کتاب نشان می دهد که اصلاحات ارضی از منظر سیاسی مورد توجه قرار گرفته است. هوگلند مدعی است که اراده شاه سابق در اجرای قوانین ارضی از دلایل مهم تقسیم ارضی در ایران است(نگاه کنید به صفحات 77 تا 90) زیرا شاه می دید که ایران تنها کشور خاورمیانه است که در آن اصلاحات ارضی صورت نگرفته است. کتاب به تاثیر مکاتب نظری که در آن دهه پیرامون اصلاحات ارضی- به ویژه  </a:t>
            </a:r>
            <a:r>
              <a:rPr lang="fa-IR" smtClean="0">
                <a:solidFill>
                  <a:srgbClr val="FF0000"/>
                </a:solidFill>
                <a:cs typeface="B Zar" panose="00000400000000000000" pitchFamily="2" charset="-78"/>
              </a:rPr>
              <a:t>مکتب اکلا </a:t>
            </a:r>
            <a:r>
              <a:rPr lang="en-US" smtClean="0">
                <a:cs typeface="B Zar" panose="00000400000000000000" pitchFamily="2" charset="-78"/>
              </a:rPr>
              <a:t>Economic commission of Latin America </a:t>
            </a:r>
            <a:r>
              <a:rPr lang="fa-IR" smtClean="0">
                <a:cs typeface="B Zar" panose="00000400000000000000" pitchFamily="2" charset="-78"/>
              </a:rPr>
              <a:t> در جهان سوم به خصوص در آمریکای لایتن فوق العاده شایع  بود و قدرت های بزرگ آن زمان (دهه 1960) نظیر ایالات متحده  و شوروی سابق از استراتژی اصلاحات ارضی حمایت می کردند بحثی نکرده است</a:t>
            </a:r>
            <a:endParaRPr lang="fa-IR">
              <a:cs typeface="B Zar" panose="00000400000000000000" pitchFamily="2" charset="-78"/>
            </a:endParaRPr>
          </a:p>
        </p:txBody>
      </p:sp>
    </p:spTree>
    <p:extLst>
      <p:ext uri="{BB962C8B-B14F-4D97-AF65-F5344CB8AC3E}">
        <p14:creationId xmlns:p14="http://schemas.microsoft.com/office/powerpoint/2010/main" val="2656863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قسمت هایی از کتاب هوگلند که به تاثیر اصلاحات ارضی در ساخت قدرت در ده اختصاص دارد و نخبگان روستایی را با حکومت های محلی و مرکزی پیوند می دهد و از انان به عنوان حافظان منافع رژیم حاکم، سخن می راند(صفحات 219-251) از فصول پرارزش کتاب است. هوگلند توجه خوانندگان  را به این نکته جلب می کند که ماموران دولتی، پایگاه مسلطی ر که قبلا مالکان  در ده اشغال کرده بودن به تصرف خود در آوردند. </a:t>
            </a:r>
            <a:endParaRPr lang="fa-IR">
              <a:cs typeface="B Zar" panose="00000400000000000000" pitchFamily="2" charset="-78"/>
            </a:endParaRPr>
          </a:p>
        </p:txBody>
      </p:sp>
      <p:sp>
        <p:nvSpPr>
          <p:cNvPr id="4" name="Rectangle 3"/>
          <p:cNvSpPr/>
          <p:nvPr/>
        </p:nvSpPr>
        <p:spPr>
          <a:xfrm>
            <a:off x="2025317" y="4416308"/>
            <a:ext cx="8619667" cy="175432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نخبگان روستایی را با حکومت های</a:t>
            </a:r>
          </a:p>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 محلی و مرکزی پیوند می دهد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797217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مطالعات وی حاکی از این نکته است  که اصلاحات ارضی به افزایش قدرت رژیم شاه سابق در مناطق روستایی از طریق نفوذ دستگاه های دولتی، </a:t>
            </a:r>
            <a:r>
              <a:rPr lang="fa-IR">
                <a:solidFill>
                  <a:srgbClr val="FF0000"/>
                </a:solidFill>
                <a:cs typeface="B Zar" panose="00000400000000000000" pitchFamily="2" charset="-78"/>
              </a:rPr>
              <a:t>تعویض قدرت مالکان به بوروکرات های  شهری و بی قدرتی دهقانان ایران</a:t>
            </a:r>
            <a:r>
              <a:rPr lang="fa-IR">
                <a:solidFill>
                  <a:prstClr val="black"/>
                </a:solidFill>
                <a:cs typeface="B Zar" panose="00000400000000000000" pitchFamily="2" charset="-78"/>
              </a:rPr>
              <a:t> انجامید و می نویسد که دهقانان ایران مثل قبل از اصلاحات ارضی بی قدرت اند. هوگلند به مطالعات عمیقی که در این زمینه به عمل می آورد می نویسد که اصلاحات ارضی فقط به منظور استفاده قشر ممتاز جامعه روستایی در ایران طرح ریزی شده بود این امر سبب شد که روستاییان فقیر چاره ای جز فروش نیروی کار خود در شهرها نداشته باشند. (صفحات 245-251)</a:t>
            </a:r>
          </a:p>
          <a:p>
            <a:endParaRPr lang="fa-IR">
              <a:cs typeface="B Zar" panose="00000400000000000000" pitchFamily="2" charset="-78"/>
            </a:endParaRPr>
          </a:p>
        </p:txBody>
      </p:sp>
    </p:spTree>
    <p:extLst>
      <p:ext uri="{BB962C8B-B14F-4D97-AF65-F5344CB8AC3E}">
        <p14:creationId xmlns:p14="http://schemas.microsoft.com/office/powerpoint/2010/main" val="103439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نقاط قوت کتاب مذکور در پیوند بخشی میان پیامدهای اصلاحات ارضی نظیر مهاجرت های روستایی و زندگی حاشیه نشینی مردم روستایی در شهرها و انقلاب اسلامی است. وی معتقد است  مهاجرت 2 میلیون روستایی به شهر  و تماس آنان با خاستگاه اولیه شان در تنویر افکار روستاییان نسبت به حکومت موثر بوده است.</a:t>
            </a:r>
            <a:r>
              <a:rPr lang="fa-IR" smtClean="0">
                <a:solidFill>
                  <a:srgbClr val="FF0000"/>
                </a:solidFill>
                <a:cs typeface="B Zar" panose="00000400000000000000" pitchFamily="2" charset="-78"/>
              </a:rPr>
              <a:t> هوگلند در صدد است که ثابت کند در حرکت های انقلاب های اسلامی، روستاییان ایران دخالت داشته اند و نمی توان از ان ها به عنوان گروه های منفعل  در انقلاب یاد کرد</a:t>
            </a:r>
            <a:r>
              <a:rPr lang="fa-IR" smtClean="0">
                <a:cs typeface="B Zar" panose="00000400000000000000" pitchFamily="2" charset="-78"/>
              </a:rPr>
              <a:t>. اما همان طور که نامبرده ذکر می کند حرکت های انقلابی مردم روستا و پیوستن آنان به انقلابیون در روستاهای نزدکی به شهر انفاق افتاد و روستاهای کم جمعیت و دور افتاده در این زمینه نقش چندانی نداشتند. </a:t>
            </a:r>
          </a:p>
          <a:p>
            <a:endParaRPr lang="fa-IR">
              <a:cs typeface="B Zar" panose="00000400000000000000" pitchFamily="2" charset="-78"/>
            </a:endParaRPr>
          </a:p>
        </p:txBody>
      </p:sp>
    </p:spTree>
    <p:extLst>
      <p:ext uri="{BB962C8B-B14F-4D97-AF65-F5344CB8AC3E}">
        <p14:creationId xmlns:p14="http://schemas.microsoft.com/office/powerpoint/2010/main" val="3183069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علاوه نامبرده به این نکته اشاره می کند که گرایش سیاسی روستاییان به رژیم سابق در میان اقشار روستایی متفاوت بود. آن دسته از دهقانان خرده پا و خوش نشینان که از مواهب اصلاحات ارضی سودی نبردند در مقایسه با زارعان ثروتمند نسبت به حکومت بیشتر بدبین بودند و نسبت به بی عدالتی ها شکوه ها می کردند و به بیان اریک هوگلند</a:t>
            </a:r>
            <a:r>
              <a:rPr lang="en-US" smtClean="0">
                <a:cs typeface="B Zar" panose="00000400000000000000" pitchFamily="2" charset="-78"/>
              </a:rPr>
              <a:t>  “</a:t>
            </a:r>
            <a:r>
              <a:rPr lang="fa-IR" smtClean="0">
                <a:cs typeface="B Zar" panose="00000400000000000000" pitchFamily="2" charset="-78"/>
              </a:rPr>
              <a:t>این افراد بدبینی شدیدی نسبت به نقش حکومتی داشتند بیشتر برنامه ها از جمله خود اصلاحات ارضی را شدیدا به ریشخند می گرفتند و حتی از آن بیزار بودند... و در بیشتر نواحی عدم اعتماد نسبت به حکومت گسترده بود»</a:t>
            </a:r>
            <a:endParaRPr lang="fa-IR">
              <a:cs typeface="B Zar" panose="00000400000000000000" pitchFamily="2" charset="-78"/>
            </a:endParaRPr>
          </a:p>
        </p:txBody>
      </p:sp>
      <p:sp>
        <p:nvSpPr>
          <p:cNvPr id="4" name="Flowchart: Decision 3"/>
          <p:cNvSpPr/>
          <p:nvPr/>
        </p:nvSpPr>
        <p:spPr>
          <a:xfrm>
            <a:off x="838200" y="4459458"/>
            <a:ext cx="3390313" cy="1420837"/>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بدبینی شدید</a:t>
            </a:r>
            <a:endParaRPr lang="fa-IR" sz="2400" b="1">
              <a:solidFill>
                <a:srgbClr val="FF0000"/>
              </a:solidFill>
            </a:endParaRPr>
          </a:p>
        </p:txBody>
      </p:sp>
    </p:spTree>
    <p:extLst>
      <p:ext uri="{BB962C8B-B14F-4D97-AF65-F5344CB8AC3E}">
        <p14:creationId xmlns:p14="http://schemas.microsoft.com/office/powerpoint/2010/main" val="735348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نویسنده در این کتاب نشان می دهد که علی رغم بی تفاوتی روستاییان  در اوایل انقلاب در اواخر سال 1357 و اضمحلال قدرت حکومت در آذرماه همان سال و از دست دادن ابزارهای فشار توسط اقشار ممتاز و مرفه الحال جامعه روستایی، مهاجرانی که به روستا برگشته بودند در سازماندهی و بسیج دهقانان در پشتیبانی از انقلاب نقش موثری ار ایفا کردند. </a:t>
            </a:r>
            <a:endParaRPr lang="fa-IR">
              <a:cs typeface="B Zar" panose="00000400000000000000" pitchFamily="2" charset="-78"/>
            </a:endParaRPr>
          </a:p>
        </p:txBody>
      </p:sp>
      <p:sp>
        <p:nvSpPr>
          <p:cNvPr id="4" name="Flowchart: Connector 3"/>
          <p:cNvSpPr/>
          <p:nvPr/>
        </p:nvSpPr>
        <p:spPr>
          <a:xfrm>
            <a:off x="838200" y="4001294"/>
            <a:ext cx="2250831" cy="1631852"/>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دست دادن ابزارهای فشار</a:t>
            </a:r>
            <a:endParaRPr lang="fa-IR" sz="2000" b="1">
              <a:solidFill>
                <a:srgbClr val="FF0000"/>
              </a:solidFill>
            </a:endParaRPr>
          </a:p>
        </p:txBody>
      </p:sp>
    </p:spTree>
    <p:extLst>
      <p:ext uri="{BB962C8B-B14F-4D97-AF65-F5344CB8AC3E}">
        <p14:creationId xmlns:p14="http://schemas.microsoft.com/office/powerpoint/2010/main" val="2540296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مقدمه</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اکثر مطالعاتی که درباره مسائل روستایی ایران طی دهه های اخیر توسط پژوهشگران خارجی صورت گرفته بیشتر به تجزیه و تحلیل نتایج اقتصادی و اجتماعی اصلاحات ارضی دهه 1340 اختصاص دارد. اگرچه به دنبال اجرای قوانین ارضی  در دهه مذکور برنامه های دیگری در زمینه توسعه روستایی  نظیر ایجاد انواع نظام های بهره برداری جدید نظیر کشت و صنعت ها، شرکت های سهامی زراعی، تعاونی های تولید و...به مرحله اجرا درآمده ولی کمتر مورد توجه این پژوهشگران قرار گرفته است. </a:t>
            </a:r>
            <a:endParaRPr lang="fa-IR">
              <a:cs typeface="B Zar" panose="00000400000000000000" pitchFamily="2" charset="-78"/>
            </a:endParaRPr>
          </a:p>
        </p:txBody>
      </p:sp>
    </p:spTree>
    <p:extLst>
      <p:ext uri="{BB962C8B-B14F-4D97-AF65-F5344CB8AC3E}">
        <p14:creationId xmlns:p14="http://schemas.microsoft.com/office/powerpoint/2010/main" val="3343166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 طور که در ابتدای این مقاله اشاره شد کتاب «</a:t>
            </a:r>
            <a:r>
              <a:rPr lang="fa-IR" smtClean="0">
                <a:solidFill>
                  <a:srgbClr val="FF0000"/>
                </a:solidFill>
                <a:cs typeface="B Zar" panose="00000400000000000000" pitchFamily="2" charset="-78"/>
              </a:rPr>
              <a:t>زمین و انقلاب</a:t>
            </a:r>
            <a:r>
              <a:rPr lang="fa-IR" smtClean="0">
                <a:cs typeface="B Zar" panose="00000400000000000000" pitchFamily="2" charset="-78"/>
              </a:rPr>
              <a:t>» از لحاظ بررسی نگرش سیاسی مردم روستایی اثر فوق العاده ای است که پژوهشگران روستایی کمتر به ان پرداخته و هم اکنون نیز که بیش از بیست و دوسال از نگارش کتاب می گذرد می توان گفت که کمتر محققی در زمینه نگرش سنجی سیاسی مردم روستایی به پژوهش پرداخته است. شاید ترجمه کتاب – با توجه به این که بسیار دیر صورت گرفته است- انگیزه و بحرانی برای جامعه شناسان روستایی باشد تا با الهام از این قبیل کارها و پژوهش ها بتواند زمینه های سیاسی، جامعه روستایی را بشکافند و رسالاتی در این زمینه به رشته تحریر دراورند. </a:t>
            </a:r>
            <a:endParaRPr lang="fa-IR">
              <a:cs typeface="B Zar" panose="00000400000000000000" pitchFamily="2" charset="-78"/>
            </a:endParaRPr>
          </a:p>
        </p:txBody>
      </p:sp>
    </p:spTree>
    <p:extLst>
      <p:ext uri="{BB962C8B-B14F-4D97-AF65-F5344CB8AC3E}">
        <p14:creationId xmlns:p14="http://schemas.microsoft.com/office/powerpoint/2010/main" val="2209365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علی رغم اهمیت کتاب مذکور نکاتی چند نی زدر ان به چشم می خورد که اینجانب  چه شفاها و کتبا نویسنده ارجمند کتاب را سال ها قبل از انتشار  کتاب فارسی در جریان قرار داده ام که به برهی از انان اشاره می کنم: </a:t>
            </a:r>
            <a:endParaRPr lang="fa-IR">
              <a:cs typeface="B Zar" panose="00000400000000000000" pitchFamily="2" charset="-78"/>
            </a:endParaRPr>
          </a:p>
        </p:txBody>
      </p:sp>
    </p:spTree>
    <p:extLst>
      <p:ext uri="{BB962C8B-B14F-4D97-AF65-F5344CB8AC3E}">
        <p14:creationId xmlns:p14="http://schemas.microsoft.com/office/powerpoint/2010/main" val="2448104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نویسنده در بخش اول کتاب میان برخی از مفاهیم  و اصلاحات نظیر گاوبندی و گاوبندان(که در واقع اولی به معنی حق نسق و دومی به معنای گروه اجتماعی از روستاییان است که به اجازه دادن گاو به منظور شخم به کشاورزان مبادرت می کردند) تمیز و تفاوتی قای نشد  که ادغام این مفاهیم و برداشت یکسن از ان چندان درست به نظر نمی رسد  همین ایراد پیرامون تقسیم محصول بر اساس اصول مزارعه وارد است که نویسنده سهم هر یک از عوامل تولید  را یکسان  در نظر گرفته و به سنت و عرف جامعه روستایی که نقش مهمی در تقسیم محصول داشته اند اشاره نکرده است. </a:t>
            </a:r>
            <a:endParaRPr lang="fa-IR">
              <a:cs typeface="B Zar" panose="00000400000000000000" pitchFamily="2" charset="-78"/>
            </a:endParaRPr>
          </a:p>
        </p:txBody>
      </p:sp>
      <p:sp>
        <p:nvSpPr>
          <p:cNvPr id="4" name="Flowchart: Decision 3"/>
          <p:cNvSpPr/>
          <p:nvPr/>
        </p:nvSpPr>
        <p:spPr>
          <a:xfrm>
            <a:off x="838200" y="4698609"/>
            <a:ext cx="3207434" cy="1308295"/>
          </a:xfrm>
          <a:prstGeom prst="flowChartDecis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اصول مزارعه</a:t>
            </a:r>
            <a:endParaRPr lang="fa-IR" sz="2400" b="1">
              <a:solidFill>
                <a:srgbClr val="FF0000"/>
              </a:solidFill>
            </a:endParaRPr>
          </a:p>
        </p:txBody>
      </p:sp>
    </p:spTree>
    <p:extLst>
      <p:ext uri="{BB962C8B-B14F-4D97-AF65-F5344CB8AC3E}">
        <p14:creationId xmlns:p14="http://schemas.microsoft.com/office/powerpoint/2010/main" val="915894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2- اهداف اصلاحات ارضی به لحاظ اقتصادی، اجتماعی و درون ساختاری که  مکتب اکلا به ان اشاره کرده است مورد توجه نویسنده قرار نگرفته و ابعاد بیرونی در اجرای قوانین ارضی مورد تاکید قرار گرفته است. به طور کلی کتاب فاقد دیدگاه نظری است تا بتوان در پرتو آن اصلاحات ارضی را مورد تجزیه و تحلیل  قرار داد، در حالی که استراتژی اکلا پیرامون جایگزینی واردات که در دهه 1960  در کشورهای جهان سوم رایج شده بود و دولت وقت در ان زمان در برنامه های عمرانی خود از این سیاست و استراتژی سود می برد، امر اصلاحات ارضی را به معنای در هم فروریختن نظام بزرگ مالکی به منظور آزاد سازی نیروهای جامعه روستایی که بتوانند جذاب جامعه شهری  و صنفی بشوند مورد توجه قرار داده بود و بی مناسبت نیست که ملاحظه شود در این دهه در اکثر کشورهای جهان سوم به ویژه آمریکای لاتین  و همچنین کشور ایران که برای صنعتی شدن گام بر می داشت با الهام از این نظریه به اصلاحات ارضی مبادرت شد. </a:t>
            </a:r>
            <a:endParaRPr lang="fa-IR">
              <a:cs typeface="B Zar" panose="00000400000000000000" pitchFamily="2" charset="-78"/>
            </a:endParaRPr>
          </a:p>
        </p:txBody>
      </p:sp>
    </p:spTree>
    <p:extLst>
      <p:ext uri="{BB962C8B-B14F-4D97-AF65-F5344CB8AC3E}">
        <p14:creationId xmlns:p14="http://schemas.microsoft.com/office/powerpoint/2010/main" val="46325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آمار های گردآوری شده که د راین کتاب مورد استفاده قرار گرفته است نظیر 2/1 میلیون نفر زارع  و یا 7/9 هکتار زمین زارعی و با تعداد مالکان و خرده مالکان (صفحات 146-147) و ...بیشتر براوردهای کارشناسی است و با آمارهای مرکز آمار ایران که طی دهه های 1340 و 1350 صورت گرفت. به ویژه آمارگیری کشاورزی سال 1353 همخوانی ندارد و به همین دلیل نتیجه گیری های محقق پیرامون اندازه زمین در اختیار مالکان و یا مقدار زمینی که در اختیار دهقانانی قرار گرفت چندان واقعی به نظر نمی رسد .یا برخی اشتباهات در صفحه 161 در زیرنویس که از شرکت های تعاونی روستایی صحبت شده است در حالی که د رمتن بحث پیرامون شرکت های سهامی زراعی است. </a:t>
            </a:r>
            <a:endParaRPr lang="fa-IR">
              <a:cs typeface="B Zar" panose="00000400000000000000" pitchFamily="2" charset="-78"/>
            </a:endParaRPr>
          </a:p>
        </p:txBody>
      </p:sp>
    </p:spTree>
    <p:extLst>
      <p:ext uri="{BB962C8B-B14F-4D97-AF65-F5344CB8AC3E}">
        <p14:creationId xmlns:p14="http://schemas.microsoft.com/office/powerpoint/2010/main" val="2076214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به نظر می رسد که اشتباهات حاصله ناشی از عدم تفکیک نقش شرکت های سهامی زراعی به مثابه یک نظام بهره برداری است در حالی که تعاونی های اعتباری بیشتر برای جایگزین شدن خلاء مالکیت تدبیر و طراحی گردیده است و این دو با یکدیگر اختلاف ماهوی دارند. </a:t>
            </a:r>
            <a:endParaRPr lang="en-US" smtClean="0">
              <a:cs typeface="B Zar" panose="00000400000000000000" pitchFamily="2" charset="-78"/>
            </a:endParaRPr>
          </a:p>
          <a:p>
            <a:pPr marL="0" indent="0" algn="just">
              <a:buNone/>
            </a:pPr>
            <a:r>
              <a:rPr lang="fa-IR" smtClean="0">
                <a:cs typeface="B Zar" panose="00000400000000000000" pitchFamily="2" charset="-78"/>
              </a:rPr>
              <a:t>4- در ص 163 امده است که برخی از شرکت های سهامی زراعی پس از انقلاب به وسیله دهقانان به صورت جمعی اداره می شدند و به صورت اشتراکی باقی ماندند و کشاورزان درباره نوع محصول جدول بندی اراضی زیرکشت تصمیم می گرفتند تا ان جا که مطالعات پیرامون شرکت های سهامی زراعی ابقا شده پس از انقلاب نشان می دهد که چنین اتفاقی نیفتاده است این مطلب </a:t>
            </a:r>
            <a:r>
              <a:rPr lang="fa-IR" smtClean="0">
                <a:solidFill>
                  <a:srgbClr val="FF0000"/>
                </a:solidFill>
                <a:cs typeface="B Zar" panose="00000400000000000000" pitchFamily="2" charset="-78"/>
              </a:rPr>
              <a:t>نوعی بدفهمی از دگرگونی های</a:t>
            </a:r>
            <a:r>
              <a:rPr lang="fa-IR" smtClean="0">
                <a:cs typeface="B Zar" panose="00000400000000000000" pitchFamily="2" charset="-78"/>
              </a:rPr>
              <a:t> ناشی از شرکت های سهامی زراعی منحله، ابقا شده و راه اندازی شده است که نویسنده متوجه آن نشده است. </a:t>
            </a:r>
            <a:endParaRPr lang="fa-IR">
              <a:cs typeface="B Zar" panose="00000400000000000000" pitchFamily="2" charset="-78"/>
            </a:endParaRPr>
          </a:p>
        </p:txBody>
      </p:sp>
    </p:spTree>
    <p:extLst>
      <p:ext uri="{BB962C8B-B14F-4D97-AF65-F5344CB8AC3E}">
        <p14:creationId xmlns:p14="http://schemas.microsoft.com/office/powerpoint/2010/main" val="2510624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ص 165 در قانون اصلاحات ارضی مرحله دوم  بند فروش به تراضی به معنی این است که به نظر مالک در مورد فروش ارضی به دهقانان باید به دست می آمد و لذا مطالبی که پیرامون  نقش اعمال نفوذ کدخدایان و سربند ها در این مورد آمده است به طوری که سربندها و کدخدایان می توانستند  با مالک کنار امده و زمین بیشتری  و یا بهتری بخرند بی اساس است و نتیجه گیری  ها چندان به حقیقت نزدیک نیست البته این کدخدایان و سربندها در برخی از مواقع به اعمال تفوذ می پرداختند قابل قبول است  اما نه در شق فروش نه تراضی که مولف از آن یاد می کند همین اشتباه نیز در صفحات 165 و 166 صورت گرفته است. زیرا اساسا زمین بر اساس میزان نسق زراعی رعایا تقسیم می شد و اعمال نفوذی که پژوهشگر نام می برد که از سوی کدخدایان وسربندها برای کسب زمین بیشتر برای خویشان و آشنایان آنان صورت می  گرفته است اغراق آمیز است. </a:t>
            </a:r>
            <a:endParaRPr lang="fa-IR">
              <a:cs typeface="B Zar" panose="00000400000000000000" pitchFamily="2" charset="-78"/>
            </a:endParaRPr>
          </a:p>
        </p:txBody>
      </p:sp>
    </p:spTree>
    <p:extLst>
      <p:ext uri="{BB962C8B-B14F-4D97-AF65-F5344CB8AC3E}">
        <p14:creationId xmlns:p14="http://schemas.microsoft.com/office/powerpoint/2010/main" val="1052489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6- در صفحه 185 نویسنده به </a:t>
            </a:r>
            <a:r>
              <a:rPr lang="fa-IR" smtClean="0">
                <a:solidFill>
                  <a:srgbClr val="FF0000"/>
                </a:solidFill>
                <a:cs typeface="B Zar" panose="00000400000000000000" pitchFamily="2" charset="-78"/>
              </a:rPr>
              <a:t>پاشیدگی بند </a:t>
            </a:r>
            <a:r>
              <a:rPr lang="fa-IR" smtClean="0">
                <a:cs typeface="B Zar" panose="00000400000000000000" pitchFamily="2" charset="-78"/>
              </a:rPr>
              <a:t>به عنوان یکی از پیامدهای اجرای قانون اصلاحات ارضی اشاره کرده است. اما به باقی ماندن بندآب یا گروه های هم آب که هنوز هم در بسیاری از نقاط ایران متدوال است توجهی نکرده است. همچنین در صفحه 187 مولف اشاره کرده است که مالکان نقشی در اداره امور کشاورزی روسا نداشتند و بیشترین نقش از کدخدایان و سربندها بوده است. این موضوع به دور از حقیقت است. مالکان قبل از اصلاحات ارضی حداقل در امور کشاورزی بیش از پانزده وظیفه مهم در زمینه های امور آبیاری و تنقیه قنات، اداره امور اجتماعی ده و حفاظت از روستا و...بر عهده داشته اند که  در این زمینه آثار متعددی وجود دارد که می توان به آن مراجعه کرد(رجوع کنید به آثا جواد صفی نژاد:طالب آباد و بنه  و نیز مصطفی ازکیا جامعه شناسی توسعه وتوسعه نیافتگی روستایی در ایران)</a:t>
            </a:r>
            <a:endParaRPr lang="fa-IR">
              <a:cs typeface="B Zar" panose="00000400000000000000" pitchFamily="2" charset="-78"/>
            </a:endParaRPr>
          </a:p>
        </p:txBody>
      </p:sp>
    </p:spTree>
    <p:extLst>
      <p:ext uri="{BB962C8B-B14F-4D97-AF65-F5344CB8AC3E}">
        <p14:creationId xmlns:p14="http://schemas.microsoft.com/office/powerpoint/2010/main" val="3148794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7- یکی از نکات بسیار مهم که از ضعف های عمده کتاب به شمار می رود تک سبب بینی نویسنده است پیرامون برقرار ارتباط میان فقر و اصلاحات ارضی به نظر می رسد که پدیده فقر در جامعه روستایی علل متعددی داشته باشد و نمی توان تنها آن را </a:t>
            </a:r>
            <a:r>
              <a:rPr lang="fa-IR" smtClean="0">
                <a:solidFill>
                  <a:srgbClr val="FF0000"/>
                </a:solidFill>
                <a:cs typeface="B Zar" panose="00000400000000000000" pitchFamily="2" charset="-78"/>
              </a:rPr>
              <a:t>معلول اصلاحات ارضی </a:t>
            </a:r>
            <a:r>
              <a:rPr lang="fa-IR" smtClean="0">
                <a:cs typeface="B Zar" panose="00000400000000000000" pitchFamily="2" charset="-78"/>
              </a:rPr>
              <a:t>دانست و بالاخره می توان گفت که کتاب از لحاظ ابعاد اجتماعی، تغییرات نظام قشربندی در جامعه روستایی، تحرک اجتماعی تحلیل جامعه شناختی، پیرامن قطب بندی اجتماعی حاصله از اصلاحات ارضی بسیار ضعیف است. البته ناگفته نماند که پژوهشگر متخصص روابط بین المللی است و در این زمینه دکترا گرفته است.  </a:t>
            </a:r>
            <a:endParaRPr lang="fa-IR">
              <a:cs typeface="B Zar" panose="00000400000000000000" pitchFamily="2" charset="-78"/>
            </a:endParaRPr>
          </a:p>
        </p:txBody>
      </p:sp>
    </p:spTree>
    <p:extLst>
      <p:ext uri="{BB962C8B-B14F-4D97-AF65-F5344CB8AC3E}">
        <p14:creationId xmlns:p14="http://schemas.microsoft.com/office/powerpoint/2010/main" val="2398729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38200" y="703385"/>
            <a:ext cx="10275277" cy="5473578"/>
          </a:xfrm>
          <a:prstGeom prst="rect">
            <a:avLst/>
          </a:prstGeom>
        </p:spPr>
      </p:pic>
    </p:spTree>
    <p:extLst>
      <p:ext uri="{BB962C8B-B14F-4D97-AF65-F5344CB8AC3E}">
        <p14:creationId xmlns:p14="http://schemas.microsoft.com/office/powerpoint/2010/main" val="1580694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8600" lvl="0" indent="-228600">
              <a:spcBef>
                <a:spcPts val="1000"/>
              </a:spcBef>
            </a:pPr>
            <a:r>
              <a:rPr lang="fa-IR" sz="2800">
                <a:solidFill>
                  <a:prstClr val="black"/>
                </a:solidFill>
                <a:latin typeface="Calibri" panose="020F0502020204030204"/>
                <a:ea typeface="+mn-ea"/>
                <a:cs typeface="B Zar" panose="00000400000000000000" pitchFamily="2" charset="-78"/>
              </a:rPr>
              <a:t>کتب و مقالات پیرامون اصلاحات ارضی را می توان به دو دسته وسیع نقسیم </a:t>
            </a:r>
            <a:r>
              <a:rPr lang="fa-IR" sz="2800">
                <a:solidFill>
                  <a:prstClr val="black"/>
                </a:solidFill>
                <a:latin typeface="Calibri" panose="020F0502020204030204"/>
                <a:ea typeface="+mn-ea"/>
                <a:cs typeface="B Zar" panose="00000400000000000000" pitchFamily="2" charset="-78"/>
              </a:rPr>
              <a:t>کرد</a:t>
            </a:r>
            <a:r>
              <a:rPr lang="fa-IR" sz="2800" smtClean="0">
                <a:solidFill>
                  <a:prstClr val="black"/>
                </a:solidFill>
                <a:latin typeface="Calibri" panose="020F0502020204030204"/>
                <a:ea typeface="+mn-ea"/>
                <a:cs typeface="B Zar" panose="00000400000000000000" pitchFamily="2" charset="-78"/>
              </a:rPr>
              <a:t>:</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دسته اول </a:t>
            </a:r>
            <a:r>
              <a:rPr lang="fa-IR" smtClean="0">
                <a:cs typeface="B Zar" panose="00000400000000000000" pitchFamily="2" charset="-78"/>
              </a:rPr>
              <a:t>تبدیل مطالعات کلی است که در باب اصلاحات ارضی انجام شده و از آن به دلیل شکستن مناسبات ظالمانه ارباب  و رعیتی دفاع شده است. لمبتون و وارینر از حامیان این دیدگاه هستند. برخی دیگر از محققان اصلاحات ارضی را یک رفرم بوروژازی قلمداد کرده اند. کدی ، ابراهامیان، ریچاردز  در این دسته جای دارند. این گروه از اصلاحات ارضی به عنوان طرحی که سعی در ایجاد یک قشر بورژوازی روستایی به زیان سایر قشر های فقیر دهقان</a:t>
            </a:r>
            <a:r>
              <a:rPr lang="fa-IR" smtClean="0">
                <a:cs typeface="B Zar" panose="00000400000000000000" pitchFamily="2" charset="-78"/>
              </a:rPr>
              <a:t>ی</a:t>
            </a:r>
            <a:r>
              <a:rPr lang="fa-IR" smtClean="0">
                <a:cs typeface="B Zar" panose="00000400000000000000" pitchFamily="2" charset="-78"/>
              </a:rPr>
              <a:t> دارد سخن گفته اند.</a:t>
            </a:r>
            <a:endParaRPr lang="fa-IR">
              <a:cs typeface="B Zar" panose="00000400000000000000" pitchFamily="2" charset="-78"/>
            </a:endParaRPr>
          </a:p>
        </p:txBody>
      </p:sp>
      <p:sp>
        <p:nvSpPr>
          <p:cNvPr id="4" name="Flowchart: Process 3"/>
          <p:cNvSpPr/>
          <p:nvPr/>
        </p:nvSpPr>
        <p:spPr>
          <a:xfrm>
            <a:off x="3781864" y="4557932"/>
            <a:ext cx="4628272"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سعی در ایجاد یک قشر بورژوازی روستایی</a:t>
            </a:r>
            <a:endParaRPr lang="fa-IR" sz="2000" b="1">
              <a:solidFill>
                <a:srgbClr val="FF0000"/>
              </a:solidFill>
            </a:endParaRPr>
          </a:p>
        </p:txBody>
      </p:sp>
    </p:spTree>
    <p:extLst>
      <p:ext uri="{BB962C8B-B14F-4D97-AF65-F5344CB8AC3E}">
        <p14:creationId xmlns:p14="http://schemas.microsoft.com/office/powerpoint/2010/main" val="1794108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پاره ای از محققان  اصلاحات ارضی را پاسخی بر ناآرامی های  دهقانان از سوی دولت قلمداد کرده اند و بیشتر اصلاحات ارضی را از منظر سیاسی مورد توجه قرار داده اند که در این گروه باید به محققانی  نظیر مک لاخلن، گراهام، هالیدی ، هوگلند اشاره کرد که اصلاحات ارضی را با دیدی کاملا انتقادی ارزیابی کرده اند. برخی از محققان نامبرده که در گروه اول قرار دارند در تحلیل از ساخت اجتماعی روستایی ایران و تاثیر اصلاحات ارضی بر ان موفق نبوده اند بعضی از آنان به موضوعات مهمی از این قبیل که ساخت سیاسی ده بر اثر اصلاحات ارضی تا چه حد تغییر پیدا کرد یا این که واقعا چه مقدار زمین تقسیم شد و چه گروه هایی از دهقانان از برنامه اصلاحات ارضی سود جستند اشاره چندانی نکرده اند </a:t>
            </a:r>
            <a:endParaRPr lang="fa-IR">
              <a:cs typeface="B Zar" panose="00000400000000000000" pitchFamily="2" charset="-78"/>
            </a:endParaRPr>
          </a:p>
        </p:txBody>
      </p:sp>
      <p:sp>
        <p:nvSpPr>
          <p:cNvPr id="4" name="Flowchart: Process 3"/>
          <p:cNvSpPr/>
          <p:nvPr/>
        </p:nvSpPr>
        <p:spPr>
          <a:xfrm>
            <a:off x="838200" y="4994030"/>
            <a:ext cx="3235569" cy="9847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واقعا چه مقدار زمین تقسیم شد</a:t>
            </a:r>
            <a:endParaRPr lang="fa-IR" sz="2000" b="1">
              <a:solidFill>
                <a:srgbClr val="FF0000"/>
              </a:solidFill>
            </a:endParaRPr>
          </a:p>
        </p:txBody>
      </p:sp>
    </p:spTree>
    <p:extLst>
      <p:ext uri="{BB962C8B-B14F-4D97-AF65-F5344CB8AC3E}">
        <p14:creationId xmlns:p14="http://schemas.microsoft.com/office/powerpoint/2010/main" val="2011231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طور کلی پژوهشگران خارجی درباره سیر برنامه های توسعه روستایی مطالعات مهم و با ارزشی انجام نداده اند و لذا این برنامه ها فقط به اختصار توصیف شده اند و برخی سوالات مهم نظیر  این که چه گروه هایی در روستا این این برنامه ها سود برده اند و اجرای این قبیل برنامه های توسعه روستایی تا چه اندازه به کاهش نابرابری در جامعه دهقانی منجر شد بدون جواب باقی مانده است. </a:t>
            </a:r>
            <a:endParaRPr lang="fa-IR">
              <a:cs typeface="B Zar" panose="00000400000000000000" pitchFamily="2" charset="-78"/>
            </a:endParaRPr>
          </a:p>
        </p:txBody>
      </p:sp>
      <p:sp>
        <p:nvSpPr>
          <p:cNvPr id="4" name="Flowchart: Process 3"/>
          <p:cNvSpPr/>
          <p:nvPr/>
        </p:nvSpPr>
        <p:spPr>
          <a:xfrm>
            <a:off x="838200" y="4164036"/>
            <a:ext cx="3221502" cy="92846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کاهش نابرابری در جامعه دهقان</a:t>
            </a:r>
            <a:r>
              <a:rPr lang="fa-IR" smtClean="0">
                <a:cs typeface="B Zar" panose="00000400000000000000" pitchFamily="2" charset="-78"/>
              </a:rPr>
              <a:t>ی</a:t>
            </a:r>
            <a:endParaRPr lang="fa-IR"/>
          </a:p>
        </p:txBody>
      </p:sp>
    </p:spTree>
    <p:extLst>
      <p:ext uri="{BB962C8B-B14F-4D97-AF65-F5344CB8AC3E}">
        <p14:creationId xmlns:p14="http://schemas.microsoft.com/office/powerpoint/2010/main" val="4286767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prstClr val="black"/>
                </a:solidFill>
                <a:cs typeface="B Zar" panose="00000400000000000000" pitchFamily="2" charset="-78"/>
              </a:rPr>
              <a:t>ناگفته نماند که اثر  اریک هوگلند در این زمینه مستثنی است. دسته سوم محققانی هستند که برای درک چگونگی انتقال  جامعه روستایی سنتی ایرن به یک جامعه مدرن از نظریه نوسازی (</a:t>
            </a:r>
            <a:r>
              <a:rPr lang="en-US">
                <a:solidFill>
                  <a:prstClr val="black"/>
                </a:solidFill>
                <a:cs typeface="B Zar" panose="00000400000000000000" pitchFamily="2" charset="-78"/>
              </a:rPr>
              <a:t>Modernization Theory</a:t>
            </a:r>
            <a:r>
              <a:rPr lang="fa-IR">
                <a:solidFill>
                  <a:prstClr val="black"/>
                </a:solidFill>
                <a:cs typeface="B Zar" panose="00000400000000000000" pitchFamily="2" charset="-78"/>
              </a:rPr>
              <a:t>) کمک گرفته اند. این شیوه برخورد  دلایل  توسعه نیافتگی را نتیجه نقایص ساختی- کارکردی درون جامعه می داند، به بیان دیگر </a:t>
            </a:r>
            <a:r>
              <a:rPr lang="fa-IR">
                <a:solidFill>
                  <a:prstClr val="black"/>
                </a:solidFill>
                <a:cs typeface="B Zar" panose="00000400000000000000" pitchFamily="2" charset="-78"/>
              </a:rPr>
              <a:t>عوامل </a:t>
            </a:r>
            <a:r>
              <a:rPr lang="fa-IR" smtClean="0">
                <a:solidFill>
                  <a:prstClr val="black"/>
                </a:solidFill>
                <a:cs typeface="B Zar" panose="00000400000000000000" pitchFamily="2" charset="-78"/>
              </a:rPr>
              <a:t>نظیر </a:t>
            </a:r>
            <a:r>
              <a:rPr lang="fa-IR">
                <a:solidFill>
                  <a:prstClr val="black"/>
                </a:solidFill>
                <a:cs typeface="B Zar" panose="00000400000000000000" pitchFamily="2" charset="-78"/>
              </a:rPr>
              <a:t>وجهه نظرهای سنتی نسبت به زندگی، فقدان </a:t>
            </a:r>
            <a:r>
              <a:rPr lang="fa-IR">
                <a:solidFill>
                  <a:prstClr val="black"/>
                </a:solidFill>
                <a:cs typeface="B Zar" panose="00000400000000000000" pitchFamily="2" charset="-78"/>
              </a:rPr>
              <a:t>انگیزه </a:t>
            </a:r>
            <a:r>
              <a:rPr lang="fa-IR" smtClean="0">
                <a:solidFill>
                  <a:prstClr val="black"/>
                </a:solidFill>
                <a:cs typeface="B Zar" panose="00000400000000000000" pitchFamily="2" charset="-78"/>
              </a:rPr>
              <a:t>پیشرفت، فقدان روحیه سرمایه گذاری، وجود روحیه تقدیر گرایی و... را به عنوان موانع توسعه نیافتگی جامعه روستایی ایران ذکر کرده اند. از میان محققینی که در تحلیل مسائل روستایی و کشاروزی ایران این دیدگاه را انتخاب کرده اند می توان به آرسویک، ابرت، فریر،  دغن و جال اشاره کرد. مطالعاتشان پیرامون روستاهای ایران و مسئله اصلاحات ارضی </a:t>
            </a:r>
            <a:r>
              <a:rPr lang="fa-IR" smtClean="0">
                <a:solidFill>
                  <a:srgbClr val="FF0000"/>
                </a:solidFill>
                <a:cs typeface="B Zar" panose="00000400000000000000" pitchFamily="2" charset="-78"/>
              </a:rPr>
              <a:t>فاقد هر گونه تحلیل اقتصادی </a:t>
            </a:r>
            <a:r>
              <a:rPr lang="fa-IR" smtClean="0">
                <a:solidFill>
                  <a:prstClr val="black"/>
                </a:solidFill>
                <a:cs typeface="B Zar" panose="00000400000000000000" pitchFamily="2" charset="-78"/>
              </a:rPr>
              <a:t>است. </a:t>
            </a:r>
            <a:endParaRPr lang="fa-IR">
              <a:cs typeface="B Zar" panose="00000400000000000000" pitchFamily="2" charset="-78"/>
            </a:endParaRPr>
          </a:p>
        </p:txBody>
      </p:sp>
    </p:spTree>
    <p:extLst>
      <p:ext uri="{BB962C8B-B14F-4D97-AF65-F5344CB8AC3E}">
        <p14:creationId xmlns:p14="http://schemas.microsoft.com/office/powerpoint/2010/main" val="938685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طرفی به محققانی هم می توان اشاره کرد که درباره زندگی اجتماعی و توسعه کشاورزی و روستایی در سطوح ملی و منطقه ای انجام داده اند. این پژوهشگران بیشتر به توصیف منطاق روستایی پرداخته اند تا به تحلیل آن. وانگهی آنان نیز اساسا به تغییرات سیاسی و اجتماعی ناشی از اجرای اصلاحات ارضی اشاره ای نکرده اند و تنها تصویری کلی از زندگی روستایی در ایران ارائه کرده اند از  میان آنان می توان به کینگ و میلر اشاره کرد. </a:t>
            </a:r>
          </a:p>
          <a:p>
            <a:endParaRPr lang="fa-IR">
              <a:cs typeface="B Zar" panose="00000400000000000000" pitchFamily="2" charset="-78"/>
            </a:endParaRPr>
          </a:p>
        </p:txBody>
      </p:sp>
      <p:sp>
        <p:nvSpPr>
          <p:cNvPr id="4" name="Flowchart: Process 3"/>
          <p:cNvSpPr/>
          <p:nvPr/>
        </p:nvSpPr>
        <p:spPr>
          <a:xfrm>
            <a:off x="838200" y="4001294"/>
            <a:ext cx="3123027"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تغییرات سیاسی و اجتماعی ناشی از اجرای اصلاحات ارضی</a:t>
            </a:r>
            <a:endParaRPr lang="fa-IR" sz="2000" b="1">
              <a:solidFill>
                <a:srgbClr val="FF0000"/>
              </a:solidFill>
            </a:endParaRPr>
          </a:p>
        </p:txBody>
      </p:sp>
    </p:spTree>
    <p:extLst>
      <p:ext uri="{BB962C8B-B14F-4D97-AF65-F5344CB8AC3E}">
        <p14:creationId xmlns:p14="http://schemas.microsoft.com/office/powerpoint/2010/main" val="1403372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از آن جا که هدف از نگارش این سطور بررسی اثر هوگلند، زمین و انقلاب در ایران است که در واقع تجزیه  و تحللی اصلاحات ارضی دهه 1340 در ایران است و به تازگی به فارسی منتشر شده از توضیح پیرامون سایر آثار خودداری می شود. </a:t>
            </a:r>
          </a:p>
        </p:txBody>
      </p:sp>
    </p:spTree>
    <p:extLst>
      <p:ext uri="{BB962C8B-B14F-4D97-AF65-F5344CB8AC3E}">
        <p14:creationId xmlns:p14="http://schemas.microsoft.com/office/powerpoint/2010/main" val="205181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همان طور که مولف در پیشگفتار کتاب نیز اشاره کردند کتاب زمین و انقلاب ملهم از رساله دکتری نامبرده تحت عنوان </a:t>
            </a:r>
            <a:r>
              <a:rPr lang="en-US">
                <a:solidFill>
                  <a:prstClr val="black"/>
                </a:solidFill>
                <a:cs typeface="B Zar" panose="00000400000000000000" pitchFamily="2" charset="-78"/>
              </a:rPr>
              <a:t>The effect of landreform proframms on rural Iran</a:t>
            </a:r>
            <a:r>
              <a:rPr lang="fa-IR">
                <a:solidFill>
                  <a:prstClr val="black"/>
                </a:solidFill>
                <a:cs typeface="B Zar" panose="00000400000000000000" pitchFamily="2" charset="-78"/>
              </a:rPr>
              <a:t> است که در سال 1975  در دانشگاه جان هاپکینز  در ایالات متحده ارائه  شده است . نوینسده از علاقه مندان به ایران و جامعه ایرانی است. وی سه سفر مطالعاتی پس از اخذ دکتری خود به ایران داشته است.  اریک هوگلند، در سفر آخر خود حدود </a:t>
            </a:r>
            <a:r>
              <a:rPr lang="fa-IR">
                <a:solidFill>
                  <a:srgbClr val="FF0000"/>
                </a:solidFill>
                <a:cs typeface="B Zar" panose="00000400000000000000" pitchFamily="2" charset="-78"/>
              </a:rPr>
              <a:t>چهارده ماه را در یکی از روستاهای فارس به نام «گیوم» که در سی کیلومتری شیراز </a:t>
            </a:r>
            <a:r>
              <a:rPr lang="fa-IR">
                <a:solidFill>
                  <a:prstClr val="black"/>
                </a:solidFill>
                <a:cs typeface="B Zar" panose="00000400000000000000" pitchFamily="2" charset="-78"/>
              </a:rPr>
              <a:t>واقع است به تحقیق و مطالعه گذراند.  </a:t>
            </a:r>
          </a:p>
          <a:p>
            <a:endParaRPr lang="fa-IR"/>
          </a:p>
        </p:txBody>
      </p:sp>
    </p:spTree>
    <p:extLst>
      <p:ext uri="{BB962C8B-B14F-4D97-AF65-F5344CB8AC3E}">
        <p14:creationId xmlns:p14="http://schemas.microsoft.com/office/powerpoint/2010/main" val="3402711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2951</Words>
  <Application>Microsoft Office PowerPoint</Application>
  <PresentationFormat>Widescreen</PresentationFormat>
  <Paragraphs>44</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B Zar</vt:lpstr>
      <vt:lpstr>Calibri</vt:lpstr>
      <vt:lpstr>Calibri Light</vt:lpstr>
      <vt:lpstr>Times New Roman</vt:lpstr>
      <vt:lpstr>Office Theme</vt:lpstr>
      <vt:lpstr>عنوان مقاله: اصلاحات ارضی و نگرش سیاسی روستاییان نقد و بررسی کتاب: زمین و انقلاب در ایران اریک هوگلند، ترجمه فیروزه مهاجر نشر و پژوهش شیرازه  2200 نسخه، 1381</vt:lpstr>
      <vt:lpstr>مقدمه</vt:lpstr>
      <vt:lpstr>کتب و مقالات پیرامون اصلاحات ارضی را می توان به دو دسته وسیع نقسیم کرد: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اصلاحات ارضی و نگرش سیاسی روستاییان</dc:title>
  <dc:creator>MaZz!i</dc:creator>
  <cp:lastModifiedBy>MaZz!i</cp:lastModifiedBy>
  <cp:revision>25</cp:revision>
  <dcterms:created xsi:type="dcterms:W3CDTF">2023-05-21T08:23:14Z</dcterms:created>
  <dcterms:modified xsi:type="dcterms:W3CDTF">2023-05-21T14:11:22Z</dcterms:modified>
</cp:coreProperties>
</file>