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31" r:id="rId4"/>
    <p:sldId id="258" r:id="rId5"/>
    <p:sldId id="259" r:id="rId6"/>
    <p:sldId id="260" r:id="rId7"/>
    <p:sldId id="261" r:id="rId8"/>
    <p:sldId id="262" r:id="rId9"/>
    <p:sldId id="263" r:id="rId10"/>
    <p:sldId id="332" r:id="rId11"/>
    <p:sldId id="264" r:id="rId12"/>
    <p:sldId id="333" r:id="rId13"/>
    <p:sldId id="265" r:id="rId14"/>
    <p:sldId id="266" r:id="rId15"/>
    <p:sldId id="335" r:id="rId16"/>
    <p:sldId id="267" r:id="rId17"/>
    <p:sldId id="336"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337" r:id="rId36"/>
    <p:sldId id="338" r:id="rId37"/>
    <p:sldId id="285" r:id="rId38"/>
    <p:sldId id="286" r:id="rId39"/>
    <p:sldId id="287" r:id="rId40"/>
    <p:sldId id="288" r:id="rId41"/>
    <p:sldId id="339" r:id="rId42"/>
    <p:sldId id="289" r:id="rId43"/>
    <p:sldId id="290" r:id="rId44"/>
    <p:sldId id="340" r:id="rId45"/>
    <p:sldId id="291" r:id="rId46"/>
    <p:sldId id="292" r:id="rId47"/>
    <p:sldId id="293" r:id="rId48"/>
    <p:sldId id="294" r:id="rId49"/>
    <p:sldId id="295" r:id="rId50"/>
    <p:sldId id="296" r:id="rId51"/>
    <p:sldId id="341" r:id="rId52"/>
    <p:sldId id="297" r:id="rId53"/>
    <p:sldId id="342" r:id="rId54"/>
    <p:sldId id="298" r:id="rId55"/>
    <p:sldId id="299" r:id="rId56"/>
    <p:sldId id="300" r:id="rId57"/>
    <p:sldId id="343" r:id="rId58"/>
    <p:sldId id="301" r:id="rId59"/>
    <p:sldId id="302" r:id="rId60"/>
    <p:sldId id="303" r:id="rId61"/>
    <p:sldId id="344" r:id="rId62"/>
    <p:sldId id="304" r:id="rId63"/>
    <p:sldId id="305" r:id="rId64"/>
    <p:sldId id="306" r:id="rId65"/>
    <p:sldId id="307" r:id="rId66"/>
    <p:sldId id="308" r:id="rId67"/>
    <p:sldId id="345" r:id="rId68"/>
    <p:sldId id="309" r:id="rId69"/>
    <p:sldId id="346" r:id="rId70"/>
    <p:sldId id="310" r:id="rId71"/>
    <p:sldId id="311" r:id="rId72"/>
    <p:sldId id="312" r:id="rId73"/>
    <p:sldId id="347" r:id="rId74"/>
    <p:sldId id="313" r:id="rId75"/>
    <p:sldId id="314" r:id="rId76"/>
    <p:sldId id="315" r:id="rId77"/>
    <p:sldId id="316" r:id="rId78"/>
    <p:sldId id="317" r:id="rId79"/>
    <p:sldId id="348" r:id="rId80"/>
    <p:sldId id="318" r:id="rId81"/>
    <p:sldId id="319" r:id="rId82"/>
    <p:sldId id="320" r:id="rId83"/>
    <p:sldId id="321" r:id="rId84"/>
    <p:sldId id="322" r:id="rId85"/>
    <p:sldId id="323" r:id="rId86"/>
    <p:sldId id="324" r:id="rId87"/>
    <p:sldId id="325" r:id="rId88"/>
    <p:sldId id="326" r:id="rId89"/>
    <p:sldId id="327" r:id="rId90"/>
    <p:sldId id="349" r:id="rId91"/>
    <p:sldId id="328" r:id="rId92"/>
    <p:sldId id="350" r:id="rId93"/>
    <p:sldId id="329" r:id="rId94"/>
    <p:sldId id="330" r:id="rId95"/>
    <p:sldId id="351" r:id="rId96"/>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953" autoAdjust="0"/>
    <p:restoredTop sz="94434" autoAdjust="0"/>
  </p:normalViewPr>
  <p:slideViewPr>
    <p:cSldViewPr snapToGrid="0">
      <p:cViewPr varScale="1">
        <p:scale>
          <a:sx n="68" d="100"/>
          <a:sy n="68" d="100"/>
        </p:scale>
        <p:origin x="78" y="114"/>
      </p:cViewPr>
      <p:guideLst/>
    </p:cSldViewPr>
  </p:slideViewPr>
  <p:outlineViewPr>
    <p:cViewPr>
      <p:scale>
        <a:sx n="33" d="100"/>
        <a:sy n="33" d="100"/>
      </p:scale>
      <p:origin x="0" y="-11440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9ABDC50A-BC77-43CC-9777-894C53350A37}" type="datetimeFigureOut">
              <a:rPr lang="fa-IR" smtClean="0"/>
              <a:t>01/11/1444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4A30DAC-3330-42FE-ACC0-65DFB6D76060}" type="slidenum">
              <a:rPr lang="fa-IR" smtClean="0"/>
              <a:t>‹#›</a:t>
            </a:fld>
            <a:endParaRPr lang="fa-IR"/>
          </a:p>
        </p:txBody>
      </p:sp>
    </p:spTree>
    <p:extLst>
      <p:ext uri="{BB962C8B-B14F-4D97-AF65-F5344CB8AC3E}">
        <p14:creationId xmlns:p14="http://schemas.microsoft.com/office/powerpoint/2010/main" val="2601984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ABDC50A-BC77-43CC-9777-894C53350A37}" type="datetimeFigureOut">
              <a:rPr lang="fa-IR" smtClean="0"/>
              <a:t>01/11/1444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4A30DAC-3330-42FE-ACC0-65DFB6D76060}" type="slidenum">
              <a:rPr lang="fa-IR" smtClean="0"/>
              <a:t>‹#›</a:t>
            </a:fld>
            <a:endParaRPr lang="fa-IR"/>
          </a:p>
        </p:txBody>
      </p:sp>
    </p:spTree>
    <p:extLst>
      <p:ext uri="{BB962C8B-B14F-4D97-AF65-F5344CB8AC3E}">
        <p14:creationId xmlns:p14="http://schemas.microsoft.com/office/powerpoint/2010/main" val="1788675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ABDC50A-BC77-43CC-9777-894C53350A37}" type="datetimeFigureOut">
              <a:rPr lang="fa-IR" smtClean="0"/>
              <a:t>01/11/1444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4A30DAC-3330-42FE-ACC0-65DFB6D76060}" type="slidenum">
              <a:rPr lang="fa-IR" smtClean="0"/>
              <a:t>‹#›</a:t>
            </a:fld>
            <a:endParaRPr lang="fa-IR"/>
          </a:p>
        </p:txBody>
      </p:sp>
    </p:spTree>
    <p:extLst>
      <p:ext uri="{BB962C8B-B14F-4D97-AF65-F5344CB8AC3E}">
        <p14:creationId xmlns:p14="http://schemas.microsoft.com/office/powerpoint/2010/main" val="3877998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ABDC50A-BC77-43CC-9777-894C53350A37}" type="datetimeFigureOut">
              <a:rPr lang="fa-IR" smtClean="0"/>
              <a:t>01/11/1444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4A30DAC-3330-42FE-ACC0-65DFB6D76060}" type="slidenum">
              <a:rPr lang="fa-IR" smtClean="0"/>
              <a:t>‹#›</a:t>
            </a:fld>
            <a:endParaRPr lang="fa-IR"/>
          </a:p>
        </p:txBody>
      </p:sp>
    </p:spTree>
    <p:extLst>
      <p:ext uri="{BB962C8B-B14F-4D97-AF65-F5344CB8AC3E}">
        <p14:creationId xmlns:p14="http://schemas.microsoft.com/office/powerpoint/2010/main" val="4290978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BDC50A-BC77-43CC-9777-894C53350A37}" type="datetimeFigureOut">
              <a:rPr lang="fa-IR" smtClean="0"/>
              <a:t>01/11/1444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4A30DAC-3330-42FE-ACC0-65DFB6D76060}" type="slidenum">
              <a:rPr lang="fa-IR" smtClean="0"/>
              <a:t>‹#›</a:t>
            </a:fld>
            <a:endParaRPr lang="fa-IR"/>
          </a:p>
        </p:txBody>
      </p:sp>
    </p:spTree>
    <p:extLst>
      <p:ext uri="{BB962C8B-B14F-4D97-AF65-F5344CB8AC3E}">
        <p14:creationId xmlns:p14="http://schemas.microsoft.com/office/powerpoint/2010/main" val="426139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9ABDC50A-BC77-43CC-9777-894C53350A37}" type="datetimeFigureOut">
              <a:rPr lang="fa-IR" smtClean="0"/>
              <a:t>01/11/1444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4A30DAC-3330-42FE-ACC0-65DFB6D76060}" type="slidenum">
              <a:rPr lang="fa-IR" smtClean="0"/>
              <a:t>‹#›</a:t>
            </a:fld>
            <a:endParaRPr lang="fa-IR"/>
          </a:p>
        </p:txBody>
      </p:sp>
    </p:spTree>
    <p:extLst>
      <p:ext uri="{BB962C8B-B14F-4D97-AF65-F5344CB8AC3E}">
        <p14:creationId xmlns:p14="http://schemas.microsoft.com/office/powerpoint/2010/main" val="3312194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9ABDC50A-BC77-43CC-9777-894C53350A37}" type="datetimeFigureOut">
              <a:rPr lang="fa-IR" smtClean="0"/>
              <a:t>01/11/1444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4A30DAC-3330-42FE-ACC0-65DFB6D76060}" type="slidenum">
              <a:rPr lang="fa-IR" smtClean="0"/>
              <a:t>‹#›</a:t>
            </a:fld>
            <a:endParaRPr lang="fa-IR"/>
          </a:p>
        </p:txBody>
      </p:sp>
    </p:spTree>
    <p:extLst>
      <p:ext uri="{BB962C8B-B14F-4D97-AF65-F5344CB8AC3E}">
        <p14:creationId xmlns:p14="http://schemas.microsoft.com/office/powerpoint/2010/main" val="18976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9ABDC50A-BC77-43CC-9777-894C53350A37}" type="datetimeFigureOut">
              <a:rPr lang="fa-IR" smtClean="0"/>
              <a:t>01/11/1444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4A30DAC-3330-42FE-ACC0-65DFB6D76060}" type="slidenum">
              <a:rPr lang="fa-IR" smtClean="0"/>
              <a:t>‹#›</a:t>
            </a:fld>
            <a:endParaRPr lang="fa-IR"/>
          </a:p>
        </p:txBody>
      </p:sp>
    </p:spTree>
    <p:extLst>
      <p:ext uri="{BB962C8B-B14F-4D97-AF65-F5344CB8AC3E}">
        <p14:creationId xmlns:p14="http://schemas.microsoft.com/office/powerpoint/2010/main" val="3399895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DC50A-BC77-43CC-9777-894C53350A37}" type="datetimeFigureOut">
              <a:rPr lang="fa-IR" smtClean="0"/>
              <a:t>01/11/1444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4A30DAC-3330-42FE-ACC0-65DFB6D76060}" type="slidenum">
              <a:rPr lang="fa-IR" smtClean="0"/>
              <a:t>‹#›</a:t>
            </a:fld>
            <a:endParaRPr lang="fa-IR"/>
          </a:p>
        </p:txBody>
      </p:sp>
    </p:spTree>
    <p:extLst>
      <p:ext uri="{BB962C8B-B14F-4D97-AF65-F5344CB8AC3E}">
        <p14:creationId xmlns:p14="http://schemas.microsoft.com/office/powerpoint/2010/main" val="25182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BDC50A-BC77-43CC-9777-894C53350A37}" type="datetimeFigureOut">
              <a:rPr lang="fa-IR" smtClean="0"/>
              <a:t>01/11/1444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4A30DAC-3330-42FE-ACC0-65DFB6D76060}" type="slidenum">
              <a:rPr lang="fa-IR" smtClean="0"/>
              <a:t>‹#›</a:t>
            </a:fld>
            <a:endParaRPr lang="fa-IR"/>
          </a:p>
        </p:txBody>
      </p:sp>
    </p:spTree>
    <p:extLst>
      <p:ext uri="{BB962C8B-B14F-4D97-AF65-F5344CB8AC3E}">
        <p14:creationId xmlns:p14="http://schemas.microsoft.com/office/powerpoint/2010/main" val="891808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BDC50A-BC77-43CC-9777-894C53350A37}" type="datetimeFigureOut">
              <a:rPr lang="fa-IR" smtClean="0"/>
              <a:t>01/11/1444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4A30DAC-3330-42FE-ACC0-65DFB6D76060}" type="slidenum">
              <a:rPr lang="fa-IR" smtClean="0"/>
              <a:t>‹#›</a:t>
            </a:fld>
            <a:endParaRPr lang="fa-IR"/>
          </a:p>
        </p:txBody>
      </p:sp>
    </p:spTree>
    <p:extLst>
      <p:ext uri="{BB962C8B-B14F-4D97-AF65-F5344CB8AC3E}">
        <p14:creationId xmlns:p14="http://schemas.microsoft.com/office/powerpoint/2010/main" val="35168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ABDC50A-BC77-43CC-9777-894C53350A37}" type="datetimeFigureOut">
              <a:rPr lang="fa-IR" smtClean="0"/>
              <a:t>01/11/1444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4A30DAC-3330-42FE-ACC0-65DFB6D76060}" type="slidenum">
              <a:rPr lang="fa-IR" smtClean="0"/>
              <a:t>‹#›</a:t>
            </a:fld>
            <a:endParaRPr lang="fa-IR"/>
          </a:p>
        </p:txBody>
      </p:sp>
    </p:spTree>
    <p:extLst>
      <p:ext uri="{BB962C8B-B14F-4D97-AF65-F5344CB8AC3E}">
        <p14:creationId xmlns:p14="http://schemas.microsoft.com/office/powerpoint/2010/main" val="914753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14438"/>
            <a:ext cx="9144000" cy="2387600"/>
          </a:xfrm>
        </p:spPr>
        <p:txBody>
          <a:bodyPr>
            <a:normAutofit/>
          </a:bodyPr>
          <a:lstStyle/>
          <a:p>
            <a:r>
              <a:rPr lang="fa-IR" i="0" smtClean="0">
                <a:solidFill>
                  <a:srgbClr val="000000"/>
                </a:solidFill>
                <a:effectLst/>
                <a:latin typeface="BLotusBold"/>
                <a:cs typeface="B Zar" panose="00000400000000000000" pitchFamily="2" charset="-78"/>
              </a:rPr>
              <a:t/>
            </a:r>
            <a:br>
              <a:rPr lang="fa-IR" i="0" smtClean="0">
                <a:solidFill>
                  <a:srgbClr val="000000"/>
                </a:solidFill>
                <a:effectLst/>
                <a:latin typeface="BLotusBold"/>
                <a:cs typeface="B Zar" panose="00000400000000000000" pitchFamily="2" charset="-78"/>
              </a:rPr>
            </a:br>
            <a:r>
              <a:rPr lang="fa-IR" sz="4000" i="0" smtClean="0">
                <a:solidFill>
                  <a:srgbClr val="FF0000"/>
                </a:solidFill>
                <a:effectLst/>
                <a:latin typeface="BLotusBold"/>
                <a:cs typeface="B Zar" panose="00000400000000000000" pitchFamily="2" charset="-78"/>
              </a:rPr>
              <a:t>عنوان مقاله</a:t>
            </a:r>
            <a:r>
              <a:rPr lang="fa-IR" i="0" smtClean="0">
                <a:solidFill>
                  <a:srgbClr val="000000"/>
                </a:solidFill>
                <a:effectLst/>
                <a:latin typeface="BLotusBold"/>
                <a:cs typeface="B Zar" panose="00000400000000000000" pitchFamily="2" charset="-78"/>
              </a:rPr>
              <a:t>:</a:t>
            </a:r>
            <a:r>
              <a:rPr lang="fa-IR" sz="3200" i="0" smtClean="0">
                <a:solidFill>
                  <a:srgbClr val="000000"/>
                </a:solidFill>
                <a:effectLst/>
                <a:latin typeface="BMitraBold"/>
                <a:cs typeface="B Zar" panose="00000400000000000000" pitchFamily="2" charset="-78"/>
              </a:rPr>
              <a:t>مطالعة </a:t>
            </a:r>
            <a:r>
              <a:rPr lang="fa-IR" sz="3200" i="0" smtClean="0">
                <a:solidFill>
                  <a:srgbClr val="000000"/>
                </a:solidFill>
                <a:effectLst/>
                <a:latin typeface="BMitraBold"/>
                <a:cs typeface="B Zar" panose="00000400000000000000" pitchFamily="2" charset="-78"/>
              </a:rPr>
              <a:t>جامعهشناختي انتظارات زنان جوان از همسرانشان:</a:t>
            </a:r>
            <a:br>
              <a:rPr lang="fa-IR" sz="3200" i="0" smtClean="0">
                <a:solidFill>
                  <a:srgbClr val="000000"/>
                </a:solidFill>
                <a:effectLst/>
                <a:latin typeface="BMitraBold"/>
                <a:cs typeface="B Zar" panose="00000400000000000000" pitchFamily="2" charset="-78"/>
              </a:rPr>
            </a:br>
            <a:r>
              <a:rPr lang="fa-IR" sz="3200" i="0" smtClean="0">
                <a:solidFill>
                  <a:srgbClr val="000000"/>
                </a:solidFill>
                <a:effectLst/>
                <a:latin typeface="BMitraBold"/>
                <a:cs typeface="B Zar" panose="00000400000000000000" pitchFamily="2" charset="-78"/>
              </a:rPr>
              <a:t>ارائة نظريه اي زمينه اي</a:t>
            </a:r>
            <a:r>
              <a:rPr lang="fa-IR" sz="3200" smtClean="0">
                <a:cs typeface="B Zar" panose="00000400000000000000" pitchFamily="2" charset="-78"/>
              </a:rPr>
              <a:t> </a:t>
            </a:r>
            <a:endParaRPr lang="fa-IR" sz="3200">
              <a:cs typeface="B Zar" panose="00000400000000000000" pitchFamily="2" charset="-78"/>
            </a:endParaRPr>
          </a:p>
        </p:txBody>
      </p:sp>
      <p:sp>
        <p:nvSpPr>
          <p:cNvPr id="3" name="Subtitle 2"/>
          <p:cNvSpPr>
            <a:spLocks noGrp="1"/>
          </p:cNvSpPr>
          <p:nvPr>
            <p:ph type="subTitle" idx="1"/>
          </p:nvPr>
        </p:nvSpPr>
        <p:spPr/>
        <p:txBody>
          <a:bodyPr/>
          <a:lstStyle/>
          <a:p>
            <a:r>
              <a:rPr lang="fa-IR" i="0" smtClean="0">
                <a:solidFill>
                  <a:srgbClr val="FF0000"/>
                </a:solidFill>
                <a:effectLst/>
                <a:latin typeface="BLotusBold"/>
                <a:cs typeface="B Zar" panose="00000400000000000000" pitchFamily="2" charset="-78"/>
              </a:rPr>
              <a:t>نویسنده</a:t>
            </a:r>
            <a:r>
              <a:rPr lang="fa-IR" i="0" smtClean="0">
                <a:solidFill>
                  <a:srgbClr val="000000"/>
                </a:solidFill>
                <a:effectLst/>
                <a:latin typeface="BLotusBold"/>
                <a:cs typeface="B Zar" panose="00000400000000000000" pitchFamily="2" charset="-78"/>
              </a:rPr>
              <a:t>: </a:t>
            </a:r>
            <a:r>
              <a:rPr lang="fa-IR" sz="2800" i="0" smtClean="0">
                <a:solidFill>
                  <a:srgbClr val="000000"/>
                </a:solidFill>
                <a:effectLst/>
                <a:latin typeface="BLotusBold"/>
                <a:cs typeface="B Zar" panose="00000400000000000000" pitchFamily="2" charset="-78"/>
              </a:rPr>
              <a:t>مصطفي </a:t>
            </a:r>
            <a:r>
              <a:rPr lang="fa-IR" sz="2800" i="0" smtClean="0">
                <a:solidFill>
                  <a:srgbClr val="000000"/>
                </a:solidFill>
                <a:effectLst/>
                <a:latin typeface="BLotusBold"/>
                <a:cs typeface="B Zar" panose="00000400000000000000" pitchFamily="2" charset="-78"/>
              </a:rPr>
              <a:t>ازكيا* فاطمه میمندی</a:t>
            </a:r>
            <a:r>
              <a:rPr lang="fa-IR" sz="1200" i="0" smtClean="0">
                <a:solidFill>
                  <a:srgbClr val="000000"/>
                </a:solidFill>
                <a:effectLst/>
                <a:latin typeface="BLotusBold"/>
                <a:cs typeface="B Zar" panose="00000400000000000000" pitchFamily="2" charset="-78"/>
              </a:rPr>
              <a:t/>
            </a:r>
            <a:br>
              <a:rPr lang="fa-IR" sz="1200" i="0" smtClean="0">
                <a:solidFill>
                  <a:srgbClr val="000000"/>
                </a:solidFill>
                <a:effectLst/>
                <a:latin typeface="BLotusBold"/>
                <a:cs typeface="B Zar" panose="00000400000000000000" pitchFamily="2" charset="-78"/>
              </a:rPr>
            </a:br>
            <a:r>
              <a:rPr lang="fa-IR" sz="2000" i="0" smtClean="0">
                <a:solidFill>
                  <a:srgbClr val="FF0000"/>
                </a:solidFill>
                <a:effectLst/>
                <a:latin typeface="BLotusBold"/>
                <a:cs typeface="B Zar" panose="00000400000000000000" pitchFamily="2" charset="-78"/>
              </a:rPr>
              <a:t>منبع: </a:t>
            </a:r>
            <a:r>
              <a:rPr lang="fa-IR" i="0" smtClean="0">
                <a:solidFill>
                  <a:srgbClr val="000000"/>
                </a:solidFill>
                <a:effectLst/>
                <a:latin typeface="BLotusBold"/>
                <a:cs typeface="B Zar" panose="00000400000000000000" pitchFamily="2" charset="-78"/>
              </a:rPr>
              <a:t>پژوهشنامة </a:t>
            </a:r>
            <a:r>
              <a:rPr lang="fa-IR" i="0" smtClean="0">
                <a:solidFill>
                  <a:srgbClr val="000000"/>
                </a:solidFill>
                <a:effectLst/>
                <a:latin typeface="BLotusBold"/>
                <a:cs typeface="B Zar" panose="00000400000000000000" pitchFamily="2" charset="-78"/>
              </a:rPr>
              <a:t>زنان، پژوهشگاه علوم انساني و مطالعات فرهنگي</a:t>
            </a:r>
            <a:br>
              <a:rPr lang="fa-IR" i="0" smtClean="0">
                <a:solidFill>
                  <a:srgbClr val="000000"/>
                </a:solidFill>
                <a:effectLst/>
                <a:latin typeface="BLotusBold"/>
                <a:cs typeface="B Zar" panose="00000400000000000000" pitchFamily="2" charset="-78"/>
              </a:rPr>
            </a:br>
            <a:r>
              <a:rPr lang="fa-IR" i="0" smtClean="0">
                <a:solidFill>
                  <a:srgbClr val="000000"/>
                </a:solidFill>
                <a:effectLst/>
                <a:latin typeface="BLotusBold"/>
                <a:cs typeface="B Zar" panose="00000400000000000000" pitchFamily="2" charset="-78"/>
              </a:rPr>
              <a:t>سال ششم، شمارة سوم، پاييز ،1394صص 23-1</a:t>
            </a:r>
            <a:endParaRPr lang="fa-IR">
              <a:cs typeface="B Zar" panose="00000400000000000000" pitchFamily="2" charset="-78"/>
            </a:endParaRPr>
          </a:p>
        </p:txBody>
      </p:sp>
    </p:spTree>
    <p:extLst>
      <p:ext uri="{BB962C8B-B14F-4D97-AF65-F5344CB8AC3E}">
        <p14:creationId xmlns:p14="http://schemas.microsoft.com/office/powerpoint/2010/main" val="243126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Lotus"/>
                <a:cs typeface="B Zar" panose="00000400000000000000" pitchFamily="2" charset="-78"/>
              </a:rPr>
              <a:t>پژوهشهاي گوناگون حاكي از آن است كه انتظارات زوجها از همسرانشـان در ميـزان رضايتشان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زندگي،زناشويي </a:t>
            </a:r>
            <a:r>
              <a:rPr lang="fa-IR">
                <a:solidFill>
                  <a:srgbClr val="000000"/>
                </a:solidFill>
                <a:latin typeface="BLotus"/>
                <a:cs typeface="B Zar" panose="00000400000000000000" pitchFamily="2" charset="-78"/>
              </a:rPr>
              <a:t>كيفيت زندگي مشترك و ميزان آسـيبهـاي خـانواده ماننـد .(</a:t>
            </a:r>
            <a:r>
              <a:rPr lang="en-US" sz="2000">
                <a:solidFill>
                  <a:srgbClr val="000000"/>
                </a:solidFill>
                <a:latin typeface="TimesNewRomanPSMT"/>
                <a:cs typeface="B Zar" panose="00000400000000000000" pitchFamily="2" charset="-78"/>
              </a:rPr>
              <a:t>Kelly and Burgoon, 1991; Staines and Libby, 1986</a:t>
            </a:r>
            <a:r>
              <a:rPr lang="en-US">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 طلاق نقش مهمي دارد از اين رو، </a:t>
            </a:r>
            <a:r>
              <a:rPr lang="fa-IR">
                <a:solidFill>
                  <a:srgbClr val="000000"/>
                </a:solidFill>
                <a:latin typeface="BLotus"/>
                <a:cs typeface="B Zar" panose="00000400000000000000" pitchFamily="2" charset="-78"/>
              </a:rPr>
              <a:t>شناخت </a:t>
            </a:r>
            <a:r>
              <a:rPr lang="fa-IR" smtClean="0">
                <a:solidFill>
                  <a:srgbClr val="000000"/>
                </a:solidFill>
                <a:latin typeface="BLotus"/>
                <a:cs typeface="B Zar" panose="00000400000000000000" pitchFamily="2" charset="-78"/>
              </a:rPr>
              <a:t>انتظـارات </a:t>
            </a:r>
            <a:r>
              <a:rPr lang="fa-IR">
                <a:solidFill>
                  <a:srgbClr val="000000"/>
                </a:solidFill>
                <a:latin typeface="BLotus"/>
                <a:cs typeface="B Zar" panose="00000400000000000000" pitchFamily="2" charset="-78"/>
              </a:rPr>
              <a:t>زنـان از همسرانشـان در ابعـاد گونـاگون مـا را در فهـم گرايشهاي ذهني و ترجيحهاي ارتباطي زنان، نحوة تعاملات درون خانواده، نحوة نگـرش آنها به ازدواج و نيز انواع آسيبهاي خانواده ياري ميرساند</a:t>
            </a:r>
            <a:r>
              <a:rPr lang="fa-IR">
                <a:solidFill>
                  <a:prstClr val="black"/>
                </a:solidFill>
                <a:cs typeface="B Zar" panose="00000400000000000000" pitchFamily="2" charset="-78"/>
              </a:rPr>
              <a:t> </a:t>
            </a:r>
          </a:p>
        </p:txBody>
      </p:sp>
      <p:sp>
        <p:nvSpPr>
          <p:cNvPr id="4" name="Flowchart: Process 3"/>
          <p:cNvSpPr/>
          <p:nvPr/>
        </p:nvSpPr>
        <p:spPr>
          <a:xfrm>
            <a:off x="838200" y="4459458"/>
            <a:ext cx="3896751" cy="99880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گرايشهاي ذهني و ترجيحهاي ارتباطي</a:t>
            </a:r>
            <a:endParaRPr lang="fa-IR" sz="2000" b="1">
              <a:solidFill>
                <a:srgbClr val="FF0000"/>
              </a:solidFill>
            </a:endParaRPr>
          </a:p>
        </p:txBody>
      </p:sp>
    </p:spTree>
    <p:extLst>
      <p:ext uri="{BB962C8B-B14F-4D97-AF65-F5344CB8AC3E}">
        <p14:creationId xmlns:p14="http://schemas.microsoft.com/office/powerpoint/2010/main" val="3909819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cs typeface="B Zar" panose="00000400000000000000" pitchFamily="2" charset="-78"/>
              </a:rPr>
              <a:t>مطالعة نحوة تعاملات زنان در خانواده و انتظارات آنان از همسرانشان، بهويـژه در </a:t>
            </a:r>
            <a:r>
              <a:rPr lang="fa-IR" smtClean="0">
                <a:cs typeface="B Zar" panose="00000400000000000000" pitchFamily="2" charset="-78"/>
              </a:rPr>
              <a:t>ميـان زنــان </a:t>
            </a:r>
            <a:r>
              <a:rPr lang="fa-IR" smtClean="0">
                <a:cs typeface="B Zar" panose="00000400000000000000" pitchFamily="2" charset="-78"/>
              </a:rPr>
              <a:t>جــوان ،1كــه در مقايســه بــا نســلهــاي پيشــين از تغييــرات ارزشــي و </a:t>
            </a:r>
            <a:r>
              <a:rPr lang="fa-IR" smtClean="0">
                <a:cs typeface="B Zar" panose="00000400000000000000" pitchFamily="2" charset="-78"/>
              </a:rPr>
              <a:t>تحــولات اجتماعيـ </a:t>
            </a:r>
            <a:r>
              <a:rPr lang="fa-IR" smtClean="0">
                <a:cs typeface="B Zar" panose="00000400000000000000" pitchFamily="2" charset="-78"/>
              </a:rPr>
              <a:t>فرهنگي در سطح جامعه بيشتر متأثرند، ضروري است. نسل جواني كه كمتر </a:t>
            </a:r>
            <a:r>
              <a:rPr lang="fa-IR" smtClean="0">
                <a:cs typeface="B Zar" panose="00000400000000000000" pitchFamily="2" charset="-78"/>
              </a:rPr>
              <a:t>از نسلهاي </a:t>
            </a:r>
            <a:r>
              <a:rPr lang="fa-IR" smtClean="0">
                <a:cs typeface="B Zar" panose="00000400000000000000" pitchFamily="2" charset="-78"/>
              </a:rPr>
              <a:t>پيشين به ارزش پايهاي سنتي بندند و در حوزة اشتغال و تحصيلات، در مقايسه </a:t>
            </a:r>
            <a:r>
              <a:rPr lang="fa-IR" smtClean="0">
                <a:cs typeface="B Zar" panose="00000400000000000000" pitchFamily="2" charset="-78"/>
              </a:rPr>
              <a:t>با نسلهاي </a:t>
            </a:r>
            <a:r>
              <a:rPr lang="fa-IR" smtClean="0">
                <a:cs typeface="B Zar" panose="00000400000000000000" pitchFamily="2" charset="-78"/>
              </a:rPr>
              <a:t>پيشين، مشاركت بيشتري دارند </a:t>
            </a:r>
            <a:r>
              <a:rPr lang="fa-IR" smtClean="0">
                <a:cs typeface="B Zar" panose="00000400000000000000" pitchFamily="2" charset="-78"/>
              </a:rPr>
              <a:t>(آزاد </a:t>
            </a:r>
            <a:r>
              <a:rPr lang="fa-IR" smtClean="0">
                <a:cs typeface="B Zar" panose="00000400000000000000" pitchFamily="2" charset="-78"/>
              </a:rPr>
              <a:t>ارمكي و ديگران، </a:t>
            </a:r>
            <a:r>
              <a:rPr lang="fa-IR" smtClean="0">
                <a:cs typeface="B Zar" panose="00000400000000000000" pitchFamily="2" charset="-78"/>
              </a:rPr>
              <a:t>.1382)</a:t>
            </a:r>
            <a:endParaRPr lang="fa-IR" smtClean="0">
              <a:cs typeface="B Zar" panose="00000400000000000000" pitchFamily="2" charset="-78"/>
            </a:endParaRPr>
          </a:p>
        </p:txBody>
      </p:sp>
    </p:spTree>
    <p:extLst>
      <p:ext uri="{BB962C8B-B14F-4D97-AF65-F5344CB8AC3E}">
        <p14:creationId xmlns:p14="http://schemas.microsoft.com/office/powerpoint/2010/main" val="2430537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r>
              <a:rPr lang="fa-IR" sz="2600">
                <a:solidFill>
                  <a:prstClr val="black"/>
                </a:solidFill>
                <a:cs typeface="B Zar" panose="00000400000000000000" pitchFamily="2" charset="-78"/>
              </a:rPr>
              <a:t>بر اين اساس، پژوهش حاضر درصدد پاسخ به پرسشهاي زير در زمينة انتظارات زنـان جوان از همسرانشان است:</a:t>
            </a:r>
          </a:p>
          <a:p>
            <a:pPr marL="0" lvl="0" indent="0">
              <a:buNone/>
            </a:pPr>
            <a:r>
              <a:rPr lang="fa-IR" sz="2600" smtClean="0">
                <a:solidFill>
                  <a:prstClr val="black"/>
                </a:solidFill>
                <a:cs typeface="B Zar" panose="00000400000000000000" pitchFamily="2" charset="-78"/>
              </a:rPr>
              <a:t>1-چه </a:t>
            </a:r>
            <a:r>
              <a:rPr lang="fa-IR" sz="2600">
                <a:solidFill>
                  <a:prstClr val="black"/>
                </a:solidFill>
                <a:cs typeface="B Zar" panose="00000400000000000000" pitchFamily="2" charset="-78"/>
              </a:rPr>
              <a:t>عواملي در شكل انتظاراتگيري زنان جوان از همسرانشان اثرگذار است؟</a:t>
            </a:r>
          </a:p>
          <a:p>
            <a:pPr marL="0" lvl="0" indent="0">
              <a:buNone/>
            </a:pPr>
            <a:r>
              <a:rPr lang="fa-IR" sz="2600" smtClean="0">
                <a:solidFill>
                  <a:prstClr val="black"/>
                </a:solidFill>
                <a:cs typeface="B Zar" panose="00000400000000000000" pitchFamily="2" charset="-78"/>
              </a:rPr>
              <a:t>2-انتظارات </a:t>
            </a:r>
            <a:r>
              <a:rPr lang="fa-IR" sz="2600">
                <a:solidFill>
                  <a:prstClr val="black"/>
                </a:solidFill>
                <a:cs typeface="B Zar" panose="00000400000000000000" pitchFamily="2" charset="-78"/>
              </a:rPr>
              <a:t>زنان جوان از همسرانشان حول چه پديدة مركزياي ميگردد و </a:t>
            </a:r>
            <a:r>
              <a:rPr lang="fa-IR" sz="2600">
                <a:solidFill>
                  <a:prstClr val="black"/>
                </a:solidFill>
                <a:cs typeface="B Zar" panose="00000400000000000000" pitchFamily="2" charset="-78"/>
              </a:rPr>
              <a:t>زنان </a:t>
            </a:r>
            <a:r>
              <a:rPr lang="fa-IR" sz="2600" smtClean="0">
                <a:solidFill>
                  <a:prstClr val="black"/>
                </a:solidFill>
                <a:cs typeface="B Zar" panose="00000400000000000000" pitchFamily="2" charset="-78"/>
              </a:rPr>
              <a:t>جوان از </a:t>
            </a:r>
            <a:r>
              <a:rPr lang="fa-IR" sz="2600">
                <a:solidFill>
                  <a:prstClr val="black"/>
                </a:solidFill>
                <a:cs typeface="B Zar" panose="00000400000000000000" pitchFamily="2" charset="-78"/>
              </a:rPr>
              <a:t>چه راهبردهايي در راستاي تحقق انتظار از همسرانشان بهره ميجويند؟</a:t>
            </a:r>
          </a:p>
          <a:p>
            <a:pPr marL="0" lvl="0" indent="0">
              <a:buNone/>
            </a:pPr>
            <a:r>
              <a:rPr lang="fa-IR" sz="2600" smtClean="0">
                <a:solidFill>
                  <a:prstClr val="black"/>
                </a:solidFill>
                <a:cs typeface="B Zar" panose="00000400000000000000" pitchFamily="2" charset="-78"/>
              </a:rPr>
              <a:t>3- انتظارات </a:t>
            </a:r>
            <a:r>
              <a:rPr lang="fa-IR" sz="2600">
                <a:solidFill>
                  <a:prstClr val="black"/>
                </a:solidFill>
                <a:cs typeface="B Zar" panose="00000400000000000000" pitchFamily="2" charset="-78"/>
              </a:rPr>
              <a:t>زنان جوان از همسرانشان چه پيامدهايي به همراه دارد؟</a:t>
            </a:r>
          </a:p>
          <a:p>
            <a:endParaRPr lang="fa-IR"/>
          </a:p>
        </p:txBody>
      </p:sp>
      <p:pic>
        <p:nvPicPr>
          <p:cNvPr id="4" name="Picture 3"/>
          <p:cNvPicPr>
            <a:picLocks noChangeAspect="1"/>
          </p:cNvPicPr>
          <p:nvPr/>
        </p:nvPicPr>
        <p:blipFill>
          <a:blip r:embed="rId2"/>
          <a:stretch>
            <a:fillRect/>
          </a:stretch>
        </p:blipFill>
        <p:spPr>
          <a:xfrm>
            <a:off x="838200" y="4754880"/>
            <a:ext cx="1389539" cy="1389539"/>
          </a:xfrm>
          <a:prstGeom prst="rect">
            <a:avLst/>
          </a:prstGeom>
        </p:spPr>
      </p:pic>
    </p:spTree>
    <p:extLst>
      <p:ext uri="{BB962C8B-B14F-4D97-AF65-F5344CB8AC3E}">
        <p14:creationId xmlns:p14="http://schemas.microsoft.com/office/powerpoint/2010/main" val="4041515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MitraBold"/>
                <a:cs typeface="B Zar" panose="00000400000000000000" pitchFamily="2" charset="-78"/>
              </a:rPr>
              <a:t>2-پيشينة </a:t>
            </a:r>
            <a:r>
              <a:rPr lang="fa-IR" b="1" i="0" smtClean="0">
                <a:solidFill>
                  <a:srgbClr val="FF0000"/>
                </a:solidFill>
                <a:effectLst/>
                <a:latin typeface="BMitraBold"/>
                <a:cs typeface="B Zar" panose="00000400000000000000" pitchFamily="2" charset="-78"/>
              </a:rPr>
              <a:t>تجربي موضوع</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Lotus"/>
                <a:cs typeface="B Zar" panose="00000400000000000000" pitchFamily="2" charset="-78"/>
              </a:rPr>
              <a:t>در ايران پژوهش مشخصي در حوزة انتظار از همسران صورت نگرفته است، امـا در </a:t>
            </a:r>
            <a:r>
              <a:rPr lang="fa-IR" b="0" i="0" smtClean="0">
                <a:solidFill>
                  <a:srgbClr val="000000"/>
                </a:solidFill>
                <a:effectLst/>
                <a:latin typeface="BLotus"/>
                <a:cs typeface="B Zar" panose="00000400000000000000" pitchFamily="2" charset="-78"/>
              </a:rPr>
              <a:t>سـاير كشورها </a:t>
            </a:r>
            <a:r>
              <a:rPr lang="fa-IR" b="0" i="0" smtClean="0">
                <a:solidFill>
                  <a:srgbClr val="000000"/>
                </a:solidFill>
                <a:effectLst/>
                <a:latin typeface="BLotus"/>
                <a:cs typeface="B Zar" panose="00000400000000000000" pitchFamily="2" charset="-78"/>
              </a:rPr>
              <a:t>در اين حوزه تحقيقاتي انجام گرفته است كه در ادامه به مرور آنها </a:t>
            </a:r>
            <a:r>
              <a:rPr lang="fa-IR" b="0" i="0" smtClean="0">
                <a:solidFill>
                  <a:srgbClr val="000000"/>
                </a:solidFill>
                <a:effectLst/>
                <a:latin typeface="BLotus"/>
                <a:cs typeface="B Zar" panose="00000400000000000000" pitchFamily="2" charset="-78"/>
              </a:rPr>
              <a:t>ميپردازيم. پژوهشهاي گوناگوني </a:t>
            </a:r>
            <a:r>
              <a:rPr lang="fa-IR" b="0" i="0" smtClean="0">
                <a:solidFill>
                  <a:srgbClr val="000000"/>
                </a:solidFill>
                <a:effectLst/>
                <a:latin typeface="BLotus"/>
                <a:cs typeface="B Zar" panose="00000400000000000000" pitchFamily="2" charset="-78"/>
              </a:rPr>
              <a:t>بـر عوامـل مـؤثر در انتظـارات زناشـويي مطالعـه و </a:t>
            </a:r>
            <a:r>
              <a:rPr lang="fa-IR" b="0" i="0" smtClean="0">
                <a:solidFill>
                  <a:srgbClr val="000000"/>
                </a:solidFill>
                <a:effectLst/>
                <a:latin typeface="BLotus"/>
                <a:cs typeface="B Zar" panose="00000400000000000000" pitchFamily="2" charset="-78"/>
              </a:rPr>
              <a:t>تمركـز كردهاند</a:t>
            </a:r>
            <a:r>
              <a:rPr lang="fa-IR" b="0" i="0" smtClean="0">
                <a:solidFill>
                  <a:srgbClr val="000000"/>
                </a:solidFill>
                <a:effectLst/>
                <a:latin typeface="BLotus"/>
                <a:cs typeface="B Zar" panose="00000400000000000000" pitchFamily="2" charset="-78"/>
              </a:rPr>
              <a:t>. اين پژوهشها برخي عوامل مانند خانوادة مبدأ </a:t>
            </a:r>
            <a:r>
              <a:rPr lang="fa-IR" b="0" i="0" smtClean="0">
                <a:solidFill>
                  <a:srgbClr val="000000"/>
                </a:solidFill>
                <a:effectLst/>
                <a:latin typeface="BLotus"/>
                <a:cs typeface="B Zar" panose="00000400000000000000" pitchFamily="2" charset="-78"/>
              </a:rPr>
              <a:t>(</a:t>
            </a:r>
            <a:r>
              <a:rPr lang="en-US" sz="2000" b="0" i="0" smtClean="0">
                <a:solidFill>
                  <a:srgbClr val="000000"/>
                </a:solidFill>
                <a:effectLst/>
                <a:latin typeface="TimesNewRomanPSMT"/>
                <a:cs typeface="B Zar" panose="00000400000000000000" pitchFamily="2" charset="-78"/>
              </a:rPr>
              <a:t>Reid, </a:t>
            </a:r>
            <a:r>
              <a:rPr lang="en-US" sz="2000" b="0" i="0" smtClean="0">
                <a:solidFill>
                  <a:srgbClr val="000000"/>
                </a:solidFill>
                <a:effectLst/>
                <a:latin typeface="TimesNewRomanPSMT"/>
                <a:cs typeface="B Zar" panose="00000400000000000000" pitchFamily="2" charset="-78"/>
              </a:rPr>
              <a:t>2003</a:t>
            </a:r>
            <a:r>
              <a:rPr lang="fa-IR" sz="2000" b="0" i="0" smtClean="0">
                <a:solidFill>
                  <a:srgbClr val="000000"/>
                </a:solidFill>
                <a:effectLst/>
                <a:latin typeface="TimesNewRomanPSMT"/>
                <a:cs typeface="B Zar" panose="00000400000000000000" pitchFamily="2" charset="-78"/>
              </a:rPr>
              <a:t>) </a:t>
            </a:r>
            <a:r>
              <a:rPr lang="fa-IR">
                <a:solidFill>
                  <a:srgbClr val="000000"/>
                </a:solidFill>
                <a:latin typeface="BLotus"/>
                <a:cs typeface="B Zar" panose="00000400000000000000" pitchFamily="2" charset="-78"/>
              </a:rPr>
              <a:t>روند </a:t>
            </a:r>
            <a:r>
              <a:rPr lang="fa-IR" smtClean="0">
                <a:solidFill>
                  <a:srgbClr val="000000"/>
                </a:solidFill>
                <a:latin typeface="BLotus"/>
                <a:cs typeface="B Zar" panose="00000400000000000000" pitchFamily="2" charset="-78"/>
              </a:rPr>
              <a:t>اجتمـاعي شدن  </a:t>
            </a:r>
            <a:r>
              <a:rPr lang="en-US" sz="2000" b="0" i="0" smtClean="0">
                <a:solidFill>
                  <a:srgbClr val="000000"/>
                </a:solidFill>
                <a:effectLst/>
                <a:latin typeface="TimesNewRomanPSMT"/>
                <a:cs typeface="B Zar" panose="00000400000000000000" pitchFamily="2" charset="-78"/>
              </a:rPr>
              <a:t>Harris </a:t>
            </a:r>
            <a:r>
              <a:rPr lang="en-US" sz="2000" b="0" i="0" smtClean="0">
                <a:solidFill>
                  <a:srgbClr val="000000"/>
                </a:solidFill>
                <a:effectLst/>
                <a:latin typeface="TimesNewRomanPSMT"/>
                <a:cs typeface="B Zar" panose="00000400000000000000" pitchFamily="2" charset="-78"/>
              </a:rPr>
              <a:t>and Lee, 2007</a:t>
            </a:r>
            <a:r>
              <a:rPr lang="en-US" b="0" i="0" smtClean="0">
                <a:solidFill>
                  <a:srgbClr val="000000"/>
                </a:solidFill>
                <a:effectLst/>
                <a:latin typeface="BLotus"/>
                <a:cs typeface="B Zar" panose="00000400000000000000" pitchFamily="2" charset="-78"/>
              </a:rPr>
              <a:t>)، </a:t>
            </a:r>
            <a:r>
              <a:rPr lang="fa-IR" b="0" i="0" smtClean="0">
                <a:solidFill>
                  <a:srgbClr val="000000"/>
                </a:solidFill>
                <a:effectLst/>
                <a:latin typeface="BLotus"/>
                <a:cs typeface="B Zar" panose="00000400000000000000" pitchFamily="2" charset="-78"/>
              </a:rPr>
              <a:t>) ساختار </a:t>
            </a:r>
            <a:r>
              <a:rPr lang="fa-IR" b="0" i="0" smtClean="0">
                <a:solidFill>
                  <a:srgbClr val="000000"/>
                </a:solidFill>
                <a:effectLst/>
                <a:latin typeface="BLotus"/>
                <a:cs typeface="B Zar" panose="00000400000000000000" pitchFamily="2" charset="-78"/>
              </a:rPr>
              <a:t>فرصتهـا</a:t>
            </a:r>
            <a:r>
              <a:rPr lang="en-US" sz="2000" b="0" i="0" smtClean="0">
                <a:solidFill>
                  <a:srgbClr val="000000"/>
                </a:solidFill>
                <a:effectLst/>
                <a:latin typeface="TimesNewRomanPSMT"/>
                <a:cs typeface="B Zar" panose="00000400000000000000" pitchFamily="2" charset="-78"/>
              </a:rPr>
              <a:t>Harris and Lee, 2007</a:t>
            </a:r>
            <a:r>
              <a:rPr lang="en-US" b="0" i="0" smtClean="0">
                <a:solidFill>
                  <a:srgbClr val="000000"/>
                </a:solidFill>
                <a:effectLst/>
                <a:latin typeface="BLotus"/>
                <a:cs typeface="B Zar" panose="00000400000000000000" pitchFamily="2" charset="-78"/>
              </a:rPr>
              <a:t>) </a:t>
            </a:r>
            <a:r>
              <a:rPr lang="fa-IR">
                <a:solidFill>
                  <a:srgbClr val="000000"/>
                </a:solidFill>
                <a:latin typeface="BLotus"/>
                <a:cs typeface="B Zar" panose="00000400000000000000" pitchFamily="2" charset="-78"/>
              </a:rPr>
              <a:t>) و فرهنـگ (</a:t>
            </a:r>
            <a:r>
              <a:rPr lang="en-US" sz="2000" b="0" i="0" smtClean="0">
                <a:solidFill>
                  <a:srgbClr val="000000"/>
                </a:solidFill>
                <a:effectLst/>
                <a:latin typeface="TimesNewRomanPSMT"/>
                <a:cs typeface="B Zar" panose="00000400000000000000" pitchFamily="2" charset="-78"/>
              </a:rPr>
              <a:t>Reid, </a:t>
            </a:r>
            <a:r>
              <a:rPr lang="en-US" sz="2000" b="0" i="0" smtClean="0">
                <a:solidFill>
                  <a:srgbClr val="000000"/>
                </a:solidFill>
                <a:effectLst/>
                <a:latin typeface="TimesNewRomanPSMT"/>
                <a:cs typeface="B Zar" panose="00000400000000000000" pitchFamily="2" charset="-78"/>
              </a:rPr>
              <a:t>2003</a:t>
            </a:r>
            <a:r>
              <a:rPr lang="fa-IR" sz="2000" b="0" i="0" smtClean="0">
                <a:solidFill>
                  <a:srgbClr val="000000"/>
                </a:solidFill>
                <a:effectLst/>
                <a:latin typeface="TimesNewRomanPSMT"/>
                <a:cs typeface="B Zar" panose="00000400000000000000" pitchFamily="2" charset="-78"/>
              </a:rPr>
              <a:t>) </a:t>
            </a:r>
            <a:r>
              <a:rPr lang="fa-IR" b="0" i="0" smtClean="0">
                <a:solidFill>
                  <a:srgbClr val="000000"/>
                </a:solidFill>
                <a:effectLst/>
                <a:latin typeface="TimesNewRomanPSMT"/>
                <a:cs typeface="B Zar" panose="00000400000000000000" pitchFamily="2" charset="-78"/>
              </a:rPr>
              <a:t>را در </a:t>
            </a:r>
            <a:r>
              <a:rPr lang="fa-IR" b="0" i="0" smtClean="0">
                <a:solidFill>
                  <a:srgbClr val="000000"/>
                </a:solidFill>
                <a:effectLst/>
                <a:latin typeface="BLotus"/>
                <a:cs typeface="B Zar" panose="00000400000000000000" pitchFamily="2" charset="-78"/>
              </a:rPr>
              <a:t>شكل گيري </a:t>
            </a:r>
            <a:r>
              <a:rPr lang="fa-IR" b="0" i="0" smtClean="0">
                <a:solidFill>
                  <a:srgbClr val="000000"/>
                </a:solidFill>
                <a:effectLst/>
                <a:latin typeface="BLotus"/>
                <a:cs typeface="B Zar" panose="00000400000000000000" pitchFamily="2" charset="-78"/>
              </a:rPr>
              <a:t>انتظارات زناشويي مؤثر </a:t>
            </a:r>
            <a:r>
              <a:rPr lang="fa-IR" b="0" i="0" smtClean="0">
                <a:solidFill>
                  <a:srgbClr val="000000"/>
                </a:solidFill>
                <a:effectLst/>
                <a:latin typeface="BLotus"/>
                <a:cs typeface="B Zar" panose="00000400000000000000" pitchFamily="2" charset="-78"/>
              </a:rPr>
              <a:t>ميدانند.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724045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بيهاتي (</a:t>
            </a:r>
            <a:r>
              <a:rPr lang="en-US" sz="2000">
                <a:solidFill>
                  <a:srgbClr val="000000"/>
                </a:solidFill>
                <a:latin typeface="TimesNewRomanPSMT"/>
                <a:cs typeface="B Zar" panose="00000400000000000000" pitchFamily="2" charset="-78"/>
              </a:rPr>
              <a:t>Bhatti, 1993</a:t>
            </a:r>
            <a:r>
              <a:rPr lang="fa-IR" sz="2000">
                <a:solidFill>
                  <a:srgbClr val="000000"/>
                </a:solidFill>
                <a:latin typeface="TimesNewRomanPSMT"/>
                <a:cs typeface="B Zar" panose="00000400000000000000" pitchFamily="2" charset="-78"/>
              </a:rPr>
              <a:t>) بر </a:t>
            </a:r>
            <a:r>
              <a:rPr lang="fa-IR">
                <a:solidFill>
                  <a:srgbClr val="000000"/>
                </a:solidFill>
                <a:latin typeface="BLotus"/>
                <a:cs typeface="B Zar" panose="00000400000000000000" pitchFamily="2" charset="-78"/>
              </a:rPr>
              <a:t>این باور است كه كيفيت زندگي زناشويي به </a:t>
            </a:r>
            <a:r>
              <a:rPr lang="fa-IR">
                <a:solidFill>
                  <a:srgbClr val="FF0000"/>
                </a:solidFill>
                <a:latin typeface="BLotus"/>
                <a:cs typeface="B Zar" panose="00000400000000000000" pitchFamily="2" charset="-78"/>
              </a:rPr>
              <a:t>پنج عامل </a:t>
            </a:r>
            <a:r>
              <a:rPr lang="fa-IR">
                <a:solidFill>
                  <a:srgbClr val="000000"/>
                </a:solidFill>
                <a:latin typeface="BLotus"/>
                <a:cs typeface="B Zar" panose="00000400000000000000" pitchFamily="2" charset="-78"/>
              </a:rPr>
              <a:t>بستگي دارد و زوجهايي كه پيمان زناشويي ميبندند پيوندشـان را بـا ايـن مـوارد آغـاز مـيكننـد</a:t>
            </a:r>
            <a:endParaRPr lang="fa-IR" b="0" i="0" smtClean="0">
              <a:solidFill>
                <a:srgbClr val="000000"/>
              </a:solidFill>
              <a:effectLst/>
              <a:latin typeface="BLotus"/>
              <a:cs typeface="B Zar" panose="00000400000000000000" pitchFamily="2" charset="-78"/>
            </a:endParaRPr>
          </a:p>
          <a:p>
            <a:r>
              <a:rPr lang="fa-IR" b="0" i="0" smtClean="0">
                <a:solidFill>
                  <a:srgbClr val="000000"/>
                </a:solidFill>
                <a:effectLst/>
                <a:latin typeface="BLotus"/>
                <a:cs typeface="B Zar" panose="00000400000000000000" pitchFamily="2" charset="-78"/>
              </a:rPr>
              <a:t>1- انتظارات </a:t>
            </a:r>
            <a:r>
              <a:rPr lang="fa-IR" b="0" i="0" smtClean="0">
                <a:solidFill>
                  <a:srgbClr val="000000"/>
                </a:solidFill>
                <a:effectLst/>
                <a:latin typeface="BLotus"/>
                <a:cs typeface="B Zar" panose="00000400000000000000" pitchFamily="2" charset="-78"/>
              </a:rPr>
              <a:t>از يكديگر در مقـام همسـر، </a:t>
            </a:r>
            <a:endParaRPr lang="fa-IR" b="0" i="0" smtClean="0">
              <a:solidFill>
                <a:srgbClr val="000000"/>
              </a:solidFill>
              <a:effectLst/>
              <a:latin typeface="BLotus"/>
              <a:cs typeface="B Zar" panose="00000400000000000000" pitchFamily="2" charset="-78"/>
            </a:endParaRPr>
          </a:p>
          <a:p>
            <a:r>
              <a:rPr lang="fa-IR" smtClean="0">
                <a:solidFill>
                  <a:srgbClr val="000000"/>
                </a:solidFill>
                <a:latin typeface="BLotus"/>
                <a:cs typeface="B Zar" panose="00000400000000000000" pitchFamily="2" charset="-78"/>
              </a:rPr>
              <a:t>2- </a:t>
            </a:r>
            <a:r>
              <a:rPr lang="fa-IR" b="0" i="0" smtClean="0">
                <a:solidFill>
                  <a:srgbClr val="000000"/>
                </a:solidFill>
                <a:effectLst/>
                <a:latin typeface="BLotus"/>
                <a:cs typeface="B Zar" panose="00000400000000000000" pitchFamily="2" charset="-78"/>
              </a:rPr>
              <a:t>انتظـارات </a:t>
            </a:r>
            <a:r>
              <a:rPr lang="fa-IR" b="0" i="0" smtClean="0">
                <a:solidFill>
                  <a:srgbClr val="000000"/>
                </a:solidFill>
                <a:effectLst/>
                <a:latin typeface="BLotus"/>
                <a:cs typeface="B Zar" panose="00000400000000000000" pitchFamily="2" charset="-78"/>
              </a:rPr>
              <a:t>از ازدواج</a:t>
            </a:r>
            <a:r>
              <a:rPr lang="fa-IR" b="0" i="0" smtClean="0">
                <a:solidFill>
                  <a:srgbClr val="000000"/>
                </a:solidFill>
                <a:effectLst/>
                <a:latin typeface="BLotus"/>
                <a:cs typeface="B Zar" panose="00000400000000000000" pitchFamily="2" charset="-78"/>
              </a:rPr>
              <a:t>،</a:t>
            </a:r>
          </a:p>
          <a:p>
            <a:r>
              <a:rPr lang="fa-IR" b="0" i="0" smtClean="0">
                <a:solidFill>
                  <a:srgbClr val="000000"/>
                </a:solidFill>
                <a:effectLst/>
                <a:latin typeface="BLotus"/>
                <a:cs typeface="B Zar" panose="00000400000000000000" pitchFamily="2" charset="-78"/>
              </a:rPr>
              <a:t> 3-انتظـارات </a:t>
            </a:r>
            <a:r>
              <a:rPr lang="fa-IR" b="0" i="0" smtClean="0">
                <a:solidFill>
                  <a:srgbClr val="000000"/>
                </a:solidFill>
                <a:effectLst/>
                <a:latin typeface="BLotus"/>
                <a:cs typeface="B Zar" panose="00000400000000000000" pitchFamily="2" charset="-78"/>
              </a:rPr>
              <a:t>از </a:t>
            </a:r>
            <a:r>
              <a:rPr lang="fa-IR" b="0" i="0" smtClean="0">
                <a:solidFill>
                  <a:srgbClr val="000000"/>
                </a:solidFill>
                <a:effectLst/>
                <a:latin typeface="BLotus"/>
                <a:cs typeface="B Zar" panose="00000400000000000000" pitchFamily="2" charset="-78"/>
              </a:rPr>
              <a:t>خـانوادة همسر</a:t>
            </a:r>
            <a:r>
              <a:rPr lang="fa-IR" b="0" i="0" smtClean="0">
                <a:solidFill>
                  <a:srgbClr val="000000"/>
                </a:solidFill>
                <a:effectLst/>
                <a:latin typeface="BLotus"/>
                <a:cs typeface="B Zar" panose="00000400000000000000" pitchFamily="2" charset="-78"/>
              </a:rPr>
              <a:t>، </a:t>
            </a:r>
            <a:endParaRPr lang="fa-IR" b="0" i="0" smtClean="0">
              <a:solidFill>
                <a:srgbClr val="000000"/>
              </a:solidFill>
              <a:effectLst/>
              <a:latin typeface="BLotus"/>
              <a:cs typeface="B Zar" panose="00000400000000000000" pitchFamily="2" charset="-78"/>
            </a:endParaRPr>
          </a:p>
          <a:p>
            <a:r>
              <a:rPr lang="fa-IR" b="0" i="0" smtClean="0">
                <a:solidFill>
                  <a:srgbClr val="000000"/>
                </a:solidFill>
                <a:effectLst/>
                <a:latin typeface="BLotus"/>
                <a:cs typeface="B Zar" panose="00000400000000000000" pitchFamily="2" charset="-78"/>
              </a:rPr>
              <a:t>4- انتظارات </a:t>
            </a:r>
            <a:r>
              <a:rPr lang="fa-IR" b="0" i="0" smtClean="0">
                <a:solidFill>
                  <a:srgbClr val="000000"/>
                </a:solidFill>
                <a:effectLst/>
                <a:latin typeface="BLotus"/>
                <a:cs typeface="B Zar" panose="00000400000000000000" pitchFamily="2" charset="-78"/>
              </a:rPr>
              <a:t>از نهاد ازدواج، </a:t>
            </a:r>
            <a:endParaRPr lang="fa-IR" b="0" i="0" smtClean="0">
              <a:solidFill>
                <a:srgbClr val="000000"/>
              </a:solidFill>
              <a:effectLst/>
              <a:latin typeface="BLotus"/>
              <a:cs typeface="B Zar" panose="00000400000000000000" pitchFamily="2" charset="-78"/>
            </a:endParaRPr>
          </a:p>
          <a:p>
            <a:r>
              <a:rPr lang="fa-IR" smtClean="0">
                <a:solidFill>
                  <a:srgbClr val="000000"/>
                </a:solidFill>
                <a:latin typeface="BLotus"/>
                <a:cs typeface="B Zar" panose="00000400000000000000" pitchFamily="2" charset="-78"/>
              </a:rPr>
              <a:t>5- </a:t>
            </a:r>
            <a:r>
              <a:rPr lang="fa-IR" b="0" i="0" smtClean="0">
                <a:solidFill>
                  <a:srgbClr val="000000"/>
                </a:solidFill>
                <a:effectLst/>
                <a:latin typeface="BLotus"/>
                <a:cs typeface="B Zar" panose="00000400000000000000" pitchFamily="2" charset="-78"/>
              </a:rPr>
              <a:t>تصوير </a:t>
            </a:r>
            <a:r>
              <a:rPr lang="fa-IR" b="0" i="0" smtClean="0">
                <a:solidFill>
                  <a:srgbClr val="000000"/>
                </a:solidFill>
                <a:effectLst/>
                <a:latin typeface="BLotus"/>
                <a:cs typeface="B Zar" panose="00000400000000000000" pitchFamily="2" charset="-78"/>
              </a:rPr>
              <a:t>يا مفهومي از »شريك زندگي ايدهآل .«</a:t>
            </a:r>
            <a:br>
              <a:rPr lang="fa-IR" b="0" i="0" smtClean="0">
                <a:solidFill>
                  <a:srgbClr val="000000"/>
                </a:solidFill>
                <a:effectLst/>
                <a:latin typeface="BLotus"/>
                <a:cs typeface="B Zar" panose="00000400000000000000" pitchFamily="2" charset="-78"/>
              </a:rPr>
            </a:b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116403" y="3115378"/>
            <a:ext cx="1106293" cy="885916"/>
          </a:xfrm>
          <a:prstGeom prst="rect">
            <a:avLst/>
          </a:prstGeom>
        </p:spPr>
      </p:pic>
    </p:spTree>
    <p:extLst>
      <p:ext uri="{BB962C8B-B14F-4D97-AF65-F5344CB8AC3E}">
        <p14:creationId xmlns:p14="http://schemas.microsoft.com/office/powerpoint/2010/main" val="1913780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بيهاتي </a:t>
            </a:r>
            <a:r>
              <a:rPr lang="fa-IR">
                <a:solidFill>
                  <a:srgbClr val="000000"/>
                </a:solidFill>
                <a:latin typeface="BLotus"/>
                <a:cs typeface="B Zar" panose="00000400000000000000" pitchFamily="2" charset="-78"/>
              </a:rPr>
              <a:t>همچنين </a:t>
            </a:r>
            <a:r>
              <a:rPr lang="fa-IR" smtClean="0">
                <a:solidFill>
                  <a:srgbClr val="000000"/>
                </a:solidFill>
                <a:latin typeface="BLotus"/>
                <a:cs typeface="B Zar" panose="00000400000000000000" pitchFamily="2" charset="-78"/>
              </a:rPr>
              <a:t>شكل گيري </a:t>
            </a:r>
            <a:r>
              <a:rPr lang="fa-IR">
                <a:solidFill>
                  <a:srgbClr val="000000"/>
                </a:solidFill>
                <a:latin typeface="BLotus"/>
                <a:cs typeface="B Zar" panose="00000400000000000000" pitchFamily="2" charset="-78"/>
              </a:rPr>
              <a:t>چنين انتظاراتي را تحت تأثير </a:t>
            </a:r>
            <a:r>
              <a:rPr lang="fa-IR">
                <a:solidFill>
                  <a:srgbClr val="000000"/>
                </a:solidFill>
                <a:latin typeface="BLotus"/>
                <a:cs typeface="B Zar" panose="00000400000000000000" pitchFamily="2" charset="-78"/>
              </a:rPr>
              <a:t>زمينههاي </a:t>
            </a:r>
            <a:r>
              <a:rPr lang="fa-IR" smtClean="0">
                <a:solidFill>
                  <a:srgbClr val="000000"/>
                </a:solidFill>
                <a:latin typeface="BLotus"/>
                <a:cs typeface="B Zar" panose="00000400000000000000" pitchFamily="2" charset="-78"/>
              </a:rPr>
              <a:t>اجتماعي ـ فرهنگي اي </a:t>
            </a:r>
            <a:r>
              <a:rPr lang="fa-IR">
                <a:solidFill>
                  <a:srgbClr val="000000"/>
                </a:solidFill>
                <a:latin typeface="BLotus"/>
                <a:cs typeface="B Zar" panose="00000400000000000000" pitchFamily="2" charset="-78"/>
              </a:rPr>
              <a:t>ميداند كه افراد پيرامون آنها زندگي ميكنند؛ زيرا ازدواج بر پايـة قواعـد اجتمـاعي، دينـي و حقوقي است كه نحوة بروز و ظهور انتظارات زوجها را شكل ميدهند. اسلوسارز  (</a:t>
            </a:r>
            <a:r>
              <a:rPr lang="en-US" sz="2000">
                <a:solidFill>
                  <a:srgbClr val="000000"/>
                </a:solidFill>
                <a:latin typeface="TimesNewRomanPSMT"/>
                <a:cs typeface="B Zar" panose="00000400000000000000" pitchFamily="2" charset="-78"/>
              </a:rPr>
              <a:t>Slosarz, 2010</a:t>
            </a:r>
            <a:r>
              <a:rPr lang="fa-IR" sz="2000">
                <a:solidFill>
                  <a:srgbClr val="000000"/>
                </a:solidFill>
                <a:latin typeface="TimesNewRomanPSMT"/>
                <a:cs typeface="B Zar" panose="00000400000000000000" pitchFamily="2" charset="-78"/>
              </a:rPr>
              <a:t>) </a:t>
            </a:r>
            <a:r>
              <a:rPr lang="fa-IR">
                <a:solidFill>
                  <a:srgbClr val="000000"/>
                </a:solidFill>
                <a:latin typeface="BLotus"/>
                <a:cs typeface="B Zar" panose="00000400000000000000" pitchFamily="2" charset="-78"/>
              </a:rPr>
              <a:t>در پژوهشي با عنوان »</a:t>
            </a:r>
            <a:r>
              <a:rPr lang="fa-IR">
                <a:solidFill>
                  <a:srgbClr val="FF0000"/>
                </a:solidFill>
                <a:latin typeface="BLotus"/>
                <a:cs typeface="B Zar" panose="00000400000000000000" pitchFamily="2" charset="-78"/>
              </a:rPr>
              <a:t>انتظارات از ازدواج</a:t>
            </a:r>
            <a:r>
              <a:rPr lang="fa-IR">
                <a:solidFill>
                  <a:srgbClr val="000000"/>
                </a:solidFill>
                <a:latin typeface="BLotus"/>
                <a:cs typeface="B Zar" panose="00000400000000000000" pitchFamily="2" charset="-78"/>
              </a:rPr>
              <a:t>«، كـه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لهسـتان انجام </a:t>
            </a:r>
            <a:r>
              <a:rPr lang="fa-IR">
                <a:solidFill>
                  <a:srgbClr val="000000"/>
                </a:solidFill>
                <a:latin typeface="BLotus"/>
                <a:cs typeface="B Zar" panose="00000400000000000000" pitchFamily="2" charset="-78"/>
              </a:rPr>
              <a:t>داده است، دوستي متقابل و اعتماد دوطرفه را دو مقوله از 40مقولهاي دانسته كه افراد بدان اشاره كردهاند</a:t>
            </a:r>
            <a:endParaRPr lang="fa-IR"/>
          </a:p>
        </p:txBody>
      </p:sp>
    </p:spTree>
    <p:extLst>
      <p:ext uri="{BB962C8B-B14F-4D97-AF65-F5344CB8AC3E}">
        <p14:creationId xmlns:p14="http://schemas.microsoft.com/office/powerpoint/2010/main" val="4195911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Lotus"/>
                <a:cs typeface="B Zar" panose="00000400000000000000" pitchFamily="2" charset="-78"/>
              </a:rPr>
              <a:t>در اين ميان، يكي از انواع تحقيقات رايج در حـوزة انتظـارات نقـش زناشـويي، </a:t>
            </a:r>
            <a:r>
              <a:rPr lang="fa-IR" b="0" i="0" smtClean="0">
                <a:solidFill>
                  <a:srgbClr val="000000"/>
                </a:solidFill>
                <a:effectLst/>
                <a:latin typeface="BLotus"/>
                <a:cs typeface="B Zar" panose="00000400000000000000" pitchFamily="2" charset="-78"/>
              </a:rPr>
              <a:t>انجـام مطالعات </a:t>
            </a:r>
            <a:r>
              <a:rPr lang="fa-IR" b="0" i="0" smtClean="0">
                <a:solidFill>
                  <a:srgbClr val="000000"/>
                </a:solidFill>
                <a:effectLst/>
                <a:latin typeface="BLotus"/>
                <a:cs typeface="B Zar" panose="00000400000000000000" pitchFamily="2" charset="-78"/>
              </a:rPr>
              <a:t>طولي </a:t>
            </a:r>
            <a:r>
              <a:rPr lang="fa-IR" b="0" i="0" smtClean="0">
                <a:solidFill>
                  <a:srgbClr val="000000"/>
                </a:solidFill>
                <a:effectLst/>
                <a:latin typeface="BLotus"/>
                <a:cs typeface="B Zar" panose="00000400000000000000" pitchFamily="2" charset="-78"/>
              </a:rPr>
              <a:t>(</a:t>
            </a:r>
            <a:r>
              <a:rPr lang="en-US" sz="2000" b="0" i="0" smtClean="0">
                <a:solidFill>
                  <a:srgbClr val="000000"/>
                </a:solidFill>
                <a:effectLst/>
                <a:latin typeface="TimesNewRomanPSMT"/>
                <a:cs typeface="B Zar" panose="00000400000000000000" pitchFamily="2" charset="-78"/>
              </a:rPr>
              <a:t>longitudinal </a:t>
            </a:r>
            <a:r>
              <a:rPr lang="en-US" sz="2000" b="0" i="0" smtClean="0">
                <a:solidFill>
                  <a:srgbClr val="000000"/>
                </a:solidFill>
                <a:effectLst/>
                <a:latin typeface="TimesNewRomanPSMT"/>
                <a:cs typeface="B Zar" panose="00000400000000000000" pitchFamily="2" charset="-78"/>
              </a:rPr>
              <a:t>studies</a:t>
            </a:r>
            <a:r>
              <a:rPr lang="fa-IR" sz="2000" b="0" i="0" smtClean="0">
                <a:solidFill>
                  <a:srgbClr val="000000"/>
                </a:solidFill>
                <a:effectLst/>
                <a:latin typeface="TimesNewRomanPSMT"/>
                <a:cs typeface="B Zar" panose="00000400000000000000" pitchFamily="2" charset="-78"/>
              </a:rPr>
              <a:t>) </a:t>
            </a:r>
            <a:r>
              <a:rPr lang="fa-IR" b="0" i="0" smtClean="0">
                <a:solidFill>
                  <a:srgbClr val="000000"/>
                </a:solidFill>
                <a:effectLst/>
                <a:latin typeface="BLotus"/>
                <a:cs typeface="B Zar" panose="00000400000000000000" pitchFamily="2" charset="-78"/>
              </a:rPr>
              <a:t>دربارة </a:t>
            </a:r>
            <a:r>
              <a:rPr lang="fa-IR" b="0" i="0" smtClean="0">
                <a:solidFill>
                  <a:srgbClr val="000000"/>
                </a:solidFill>
                <a:effectLst/>
                <a:latin typeface="BLotus"/>
                <a:cs typeface="B Zar" panose="00000400000000000000" pitchFamily="2" charset="-78"/>
              </a:rPr>
              <a:t>جمعيتهاي گوناگون، بهويژه </a:t>
            </a:r>
            <a:r>
              <a:rPr lang="fa-IR" b="0" i="0" smtClean="0">
                <a:solidFill>
                  <a:srgbClr val="000000"/>
                </a:solidFill>
                <a:effectLst/>
                <a:latin typeface="BLotus"/>
                <a:cs typeface="B Zar" panose="00000400000000000000" pitchFamily="2" charset="-78"/>
              </a:rPr>
              <a:t>دانـشجويـان است </a:t>
            </a:r>
            <a:r>
              <a:rPr lang="fa-IR" b="0" i="0" smtClean="0">
                <a:solidFill>
                  <a:srgbClr val="000000"/>
                </a:solidFill>
                <a:effectLst/>
                <a:latin typeface="BLotus"/>
                <a:cs typeface="B Zar" panose="00000400000000000000" pitchFamily="2" charset="-78"/>
              </a:rPr>
              <a:t>كه از جملة معروف </a:t>
            </a:r>
            <a:r>
              <a:rPr lang="fa-IR" b="0" i="0" smtClean="0">
                <a:solidFill>
                  <a:srgbClr val="000000"/>
                </a:solidFill>
                <a:effectLst/>
                <a:latin typeface="BLotus"/>
                <a:cs typeface="B Zar" panose="00000400000000000000" pitchFamily="2" charset="-78"/>
              </a:rPr>
              <a:t>ترین </a:t>
            </a:r>
            <a:r>
              <a:rPr lang="fa-IR" b="0" i="0" smtClean="0">
                <a:solidFill>
                  <a:srgbClr val="000000"/>
                </a:solidFill>
                <a:effectLst/>
                <a:latin typeface="BLotus"/>
                <a:cs typeface="B Zar" panose="00000400000000000000" pitchFamily="2" charset="-78"/>
              </a:rPr>
              <a:t>آنها، </a:t>
            </a:r>
            <a:r>
              <a:rPr lang="fa-IR" b="0" i="0" smtClean="0">
                <a:solidFill>
                  <a:srgbClr val="000000"/>
                </a:solidFill>
                <a:effectLst/>
                <a:latin typeface="BLotus"/>
                <a:cs typeface="B Zar" panose="00000400000000000000" pitchFamily="2" charset="-78"/>
              </a:rPr>
              <a:t>نيز پژوهش </a:t>
            </a:r>
            <a:r>
              <a:rPr lang="fa-IR" b="0" i="0" smtClean="0">
                <a:solidFill>
                  <a:srgbClr val="000000"/>
                </a:solidFill>
                <a:effectLst/>
                <a:latin typeface="BLotus"/>
                <a:cs typeface="B Zar" panose="00000400000000000000" pitchFamily="2" charset="-78"/>
              </a:rPr>
              <a:t>باتك و همكارانش </a:t>
            </a:r>
            <a:r>
              <a:rPr lang="fa-IR" b="0" i="0" smtClean="0">
                <a:solidFill>
                  <a:srgbClr val="000000"/>
                </a:solidFill>
                <a:effectLst/>
                <a:latin typeface="BLotus"/>
                <a:cs typeface="B Zar" panose="00000400000000000000" pitchFamily="2" charset="-78"/>
              </a:rPr>
              <a:t>(</a:t>
            </a:r>
            <a:r>
              <a:rPr lang="en-US" sz="2000" b="0" i="0" smtClean="0">
                <a:solidFill>
                  <a:srgbClr val="000000"/>
                </a:solidFill>
                <a:effectLst/>
                <a:latin typeface="TimesNewRomanPSMT"/>
                <a:cs typeface="B Zar" panose="00000400000000000000" pitchFamily="2" charset="-78"/>
              </a:rPr>
              <a:t>Botkin, </a:t>
            </a:r>
            <a:r>
              <a:rPr lang="en-US" sz="2000" b="0" i="0" smtClean="0">
                <a:solidFill>
                  <a:srgbClr val="000000"/>
                </a:solidFill>
                <a:effectLst/>
                <a:latin typeface="TimesNewRomanPSMT"/>
                <a:cs typeface="B Zar" panose="00000400000000000000" pitchFamily="2" charset="-78"/>
              </a:rPr>
              <a:t>2000</a:t>
            </a:r>
            <a:r>
              <a:rPr lang="fa-IR" sz="2000" b="0" i="0" smtClean="0">
                <a:solidFill>
                  <a:srgbClr val="000000"/>
                </a:solidFill>
                <a:effectLst/>
                <a:latin typeface="TimesNewRomanPSMT"/>
                <a:cs typeface="B Zar" panose="00000400000000000000" pitchFamily="2" charset="-78"/>
              </a:rPr>
              <a:t>) </a:t>
            </a:r>
            <a:r>
              <a:rPr lang="fa-IR" b="0" i="0" smtClean="0">
                <a:solidFill>
                  <a:srgbClr val="000000"/>
                </a:solidFill>
                <a:effectLst/>
                <a:latin typeface="BLotus"/>
                <a:cs typeface="B Zar" panose="00000400000000000000" pitchFamily="2" charset="-78"/>
              </a:rPr>
              <a:t>اسـت. در </a:t>
            </a:r>
            <a:r>
              <a:rPr lang="fa-IR" b="0" i="0" smtClean="0">
                <a:solidFill>
                  <a:srgbClr val="000000"/>
                </a:solidFill>
                <a:effectLst/>
                <a:latin typeface="BLotus"/>
                <a:cs typeface="B Zar" panose="00000400000000000000" pitchFamily="2" charset="-78"/>
              </a:rPr>
              <a:t>اين </a:t>
            </a:r>
            <a:r>
              <a:rPr lang="fa-IR" b="0" i="0" smtClean="0">
                <a:solidFill>
                  <a:srgbClr val="000000"/>
                </a:solidFill>
                <a:effectLst/>
                <a:latin typeface="BLotus"/>
                <a:cs typeface="B Zar" panose="00000400000000000000" pitchFamily="2" charset="-78"/>
              </a:rPr>
              <a:t>پژوهش از طريق </a:t>
            </a:r>
            <a:r>
              <a:rPr lang="fa-IR" b="0" i="0" smtClean="0">
                <a:solidFill>
                  <a:srgbClr val="000000"/>
                </a:solidFill>
                <a:effectLst/>
                <a:latin typeface="BLotus"/>
                <a:cs typeface="B Zar" panose="00000400000000000000" pitchFamily="2" charset="-78"/>
              </a:rPr>
              <a:t>شش مطالعه، كه به صورت طولي طـي سـالهـاي ،1972 ،</a:t>
            </a:r>
            <a:r>
              <a:rPr lang="fa-IR" b="0" i="0" smtClean="0">
                <a:solidFill>
                  <a:srgbClr val="000000"/>
                </a:solidFill>
                <a:effectLst/>
                <a:latin typeface="BLotus"/>
                <a:cs typeface="B Zar" panose="00000400000000000000" pitchFamily="2" charset="-78"/>
              </a:rPr>
              <a:t>1961 1990 </a:t>
            </a:r>
            <a:r>
              <a:rPr lang="fa-IR" b="0" i="0" smtClean="0">
                <a:solidFill>
                  <a:srgbClr val="000000"/>
                </a:solidFill>
                <a:effectLst/>
                <a:latin typeface="BLotus"/>
                <a:cs typeface="B Zar" panose="00000400000000000000" pitchFamily="2" charset="-78"/>
              </a:rPr>
              <a:t>،1984 ،1978و 1996انجام شده است، تفاوتهاي انتظارات نقش دختـران و </a:t>
            </a:r>
            <a:r>
              <a:rPr lang="fa-IR" b="0" i="0" smtClean="0">
                <a:solidFill>
                  <a:srgbClr val="000000"/>
                </a:solidFill>
                <a:effectLst/>
                <a:latin typeface="BLotus"/>
                <a:cs typeface="B Zar" panose="00000400000000000000" pitchFamily="2" charset="-78"/>
              </a:rPr>
              <a:t>زنـان دانشجو </a:t>
            </a:r>
            <a:r>
              <a:rPr lang="fa-IR" b="0" i="0" smtClean="0">
                <a:solidFill>
                  <a:srgbClr val="000000"/>
                </a:solidFill>
                <a:effectLst/>
                <a:latin typeface="BLotus"/>
                <a:cs typeface="B Zar" panose="00000400000000000000" pitchFamily="2" charset="-78"/>
              </a:rPr>
              <a:t>بررسي شده است </a:t>
            </a:r>
            <a:r>
              <a:rPr lang="fa-IR" b="0" i="0" smtClean="0">
                <a:solidFill>
                  <a:srgbClr val="000000"/>
                </a:solidFill>
                <a:effectLst/>
                <a:latin typeface="BLotus"/>
                <a:cs typeface="B Zar" panose="00000400000000000000" pitchFamily="2" charset="-78"/>
              </a:rPr>
              <a:t>(آخرين </a:t>
            </a:r>
            <a:r>
              <a:rPr lang="fa-IR" b="0" i="0" smtClean="0">
                <a:solidFill>
                  <a:srgbClr val="000000"/>
                </a:solidFill>
                <a:effectLst/>
                <a:latin typeface="BLotus"/>
                <a:cs typeface="B Zar" panose="00000400000000000000" pitchFamily="2" charset="-78"/>
              </a:rPr>
              <a:t>نمونة آنها 159نفر بوده </a:t>
            </a:r>
            <a:r>
              <a:rPr lang="fa-IR" b="0" i="0" smtClean="0">
                <a:solidFill>
                  <a:srgbClr val="000000"/>
                </a:solidFill>
                <a:effectLst/>
                <a:latin typeface="BLotus"/>
                <a:cs typeface="B Zar" panose="00000400000000000000" pitchFamily="2" charset="-78"/>
              </a:rPr>
              <a:t>است) </a:t>
            </a:r>
            <a:r>
              <a:rPr lang="fa-IR" b="0" i="0" smtClean="0">
                <a:solidFill>
                  <a:srgbClr val="000000"/>
                </a:solidFill>
                <a:effectLst/>
                <a:latin typeface="BLotus"/>
                <a:cs typeface="B Zar" panose="00000400000000000000" pitchFamily="2" charset="-78"/>
              </a:rPr>
              <a:t>نتـايج ايـن </a:t>
            </a:r>
            <a:r>
              <a:rPr lang="fa-IR" b="0" i="0" smtClean="0">
                <a:solidFill>
                  <a:srgbClr val="000000"/>
                </a:solidFill>
                <a:effectLst/>
                <a:latin typeface="BLotus"/>
                <a:cs typeface="B Zar" panose="00000400000000000000" pitchFamily="2" charset="-78"/>
              </a:rPr>
              <a:t>پـژوهش نشان مي دهد </a:t>
            </a:r>
            <a:r>
              <a:rPr lang="fa-IR" b="0" i="0" smtClean="0">
                <a:solidFill>
                  <a:srgbClr val="000000"/>
                </a:solidFill>
                <a:effectLst/>
                <a:latin typeface="BLotus"/>
                <a:cs typeface="B Zar" panose="00000400000000000000" pitchFamily="2" charset="-78"/>
              </a:rPr>
              <a:t>كه انتظارات تساويگرايانـه </a:t>
            </a:r>
            <a:r>
              <a:rPr lang="fa-IR" b="0" i="0" smtClean="0">
                <a:solidFill>
                  <a:srgbClr val="000000"/>
                </a:solidFill>
                <a:effectLst/>
                <a:latin typeface="BLotus"/>
                <a:cs typeface="B Zar" panose="00000400000000000000" pitchFamily="2" charset="-78"/>
              </a:rPr>
              <a:t> (</a:t>
            </a:r>
            <a:r>
              <a:rPr lang="en-US" sz="2000" b="0" i="0" smtClean="0">
                <a:solidFill>
                  <a:srgbClr val="000000"/>
                </a:solidFill>
                <a:effectLst/>
                <a:latin typeface="TimesNewRomanPSMT"/>
                <a:cs typeface="B Zar" panose="00000400000000000000" pitchFamily="2" charset="-78"/>
              </a:rPr>
              <a:t>egalitarian</a:t>
            </a:r>
            <a:r>
              <a:rPr lang="fa-IR" sz="2000" b="0" i="0" smtClean="0">
                <a:solidFill>
                  <a:srgbClr val="000000"/>
                </a:solidFill>
                <a:effectLst/>
                <a:latin typeface="TimesNewRomanPSMT"/>
                <a:cs typeface="B Zar" panose="00000400000000000000" pitchFamily="2" charset="-78"/>
              </a:rPr>
              <a:t>) </a:t>
            </a:r>
            <a:r>
              <a:rPr lang="fa-IR" b="0" i="0" smtClean="0">
                <a:solidFill>
                  <a:srgbClr val="000000"/>
                </a:solidFill>
                <a:effectLst/>
                <a:latin typeface="BLotus"/>
                <a:cs typeface="B Zar" panose="00000400000000000000" pitchFamily="2" charset="-78"/>
              </a:rPr>
              <a:t>بـهتـدريج </a:t>
            </a:r>
            <a:r>
              <a:rPr lang="fa-IR" b="0" i="0" smtClean="0">
                <a:solidFill>
                  <a:srgbClr val="000000"/>
                </a:solidFill>
                <a:effectLst/>
                <a:latin typeface="BLotus"/>
                <a:cs typeface="B Zar" panose="00000400000000000000" pitchFamily="2" charset="-78"/>
              </a:rPr>
              <a:t>جـاي انتظـارت </a:t>
            </a:r>
            <a:r>
              <a:rPr lang="fa-IR" b="0" i="0" smtClean="0">
                <a:solidFill>
                  <a:srgbClr val="000000"/>
                </a:solidFill>
                <a:effectLst/>
                <a:latin typeface="BLotus"/>
                <a:cs typeface="B Zar" panose="00000400000000000000" pitchFamily="2" charset="-78"/>
              </a:rPr>
              <a:t>سـنتي (</a:t>
            </a:r>
            <a:r>
              <a:rPr lang="en-US" sz="2000" b="0" i="0" smtClean="0">
                <a:solidFill>
                  <a:srgbClr val="000000"/>
                </a:solidFill>
                <a:effectLst/>
                <a:latin typeface="TimesNewRomanPSMT"/>
                <a:cs typeface="B Zar" panose="00000400000000000000" pitchFamily="2" charset="-78"/>
              </a:rPr>
              <a:t>traditional</a:t>
            </a:r>
            <a:r>
              <a:rPr lang="fa-IR" sz="2000" b="0" i="0" smtClean="0">
                <a:solidFill>
                  <a:srgbClr val="000000"/>
                </a:solidFill>
                <a:effectLst/>
                <a:latin typeface="TimesNewRomanPSMT"/>
                <a:cs typeface="B Zar" panose="00000400000000000000" pitchFamily="2" charset="-78"/>
              </a:rPr>
              <a:t>) </a:t>
            </a:r>
            <a:r>
              <a:rPr lang="fa-IR" b="0" i="0" smtClean="0">
                <a:solidFill>
                  <a:srgbClr val="000000"/>
                </a:solidFill>
                <a:effectLst/>
                <a:latin typeface="BLotus"/>
                <a:cs typeface="B Zar" panose="00000400000000000000" pitchFamily="2" charset="-78"/>
              </a:rPr>
              <a:t>را </a:t>
            </a:r>
            <a:r>
              <a:rPr lang="fa-IR" b="0" i="0" smtClean="0">
                <a:solidFill>
                  <a:srgbClr val="000000"/>
                </a:solidFill>
                <a:effectLst/>
                <a:latin typeface="BLotus"/>
                <a:cs typeface="B Zar" panose="00000400000000000000" pitchFamily="2" charset="-78"/>
              </a:rPr>
              <a:t>گرفته است. </a:t>
            </a:r>
            <a:endParaRPr lang="fa-IR" b="0" i="0" smtClean="0">
              <a:solidFill>
                <a:srgbClr val="000000"/>
              </a:solidFill>
              <a:effectLst/>
              <a:latin typeface="BLotus"/>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Connector 3"/>
          <p:cNvSpPr/>
          <p:nvPr/>
        </p:nvSpPr>
        <p:spPr>
          <a:xfrm>
            <a:off x="838200" y="4670474"/>
            <a:ext cx="2293034" cy="1237957"/>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انتظارات تساويگرايانـه</a:t>
            </a:r>
            <a:endParaRPr lang="fa-IR" sz="2000" b="1">
              <a:solidFill>
                <a:srgbClr val="FF0000"/>
              </a:solidFill>
            </a:endParaRPr>
          </a:p>
        </p:txBody>
      </p:sp>
    </p:spTree>
    <p:extLst>
      <p:ext uri="{BB962C8B-B14F-4D97-AF65-F5344CB8AC3E}">
        <p14:creationId xmlns:p14="http://schemas.microsoft.com/office/powerpoint/2010/main" val="65678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آنها اين تفاوت را در </a:t>
            </a:r>
            <a:r>
              <a:rPr lang="fa-IR">
                <a:solidFill>
                  <a:srgbClr val="FF0000"/>
                </a:solidFill>
                <a:latin typeface="BLotus"/>
                <a:cs typeface="B Zar" panose="00000400000000000000" pitchFamily="2" charset="-78"/>
              </a:rPr>
              <a:t>هفت</a:t>
            </a:r>
            <a:r>
              <a:rPr lang="fa-IR">
                <a:solidFill>
                  <a:srgbClr val="000000"/>
                </a:solidFill>
                <a:latin typeface="BLotus"/>
                <a:cs typeface="B Zar" panose="00000400000000000000" pitchFamily="2" charset="-78"/>
              </a:rPr>
              <a:t> مقولـه (</a:t>
            </a:r>
            <a:r>
              <a:rPr lang="fa-IR">
                <a:solidFill>
                  <a:srgbClr val="FF0000"/>
                </a:solidFill>
                <a:latin typeface="BLotus"/>
                <a:cs typeface="B Zar" panose="00000400000000000000" pitchFamily="2" charset="-78"/>
              </a:rPr>
              <a:t>اختيـارات</a:t>
            </a:r>
            <a:r>
              <a:rPr lang="fa-IR">
                <a:solidFill>
                  <a:srgbClr val="000000"/>
                </a:solidFill>
                <a:latin typeface="BLotus"/>
                <a:cs typeface="B Zar" panose="00000400000000000000" pitchFamily="2" charset="-78"/>
              </a:rPr>
              <a:t>، </a:t>
            </a:r>
            <a:r>
              <a:rPr lang="fa-IR">
                <a:solidFill>
                  <a:srgbClr val="00B050"/>
                </a:solidFill>
                <a:latin typeface="BLotus"/>
                <a:cs typeface="B Zar" panose="00000400000000000000" pitchFamily="2" charset="-78"/>
              </a:rPr>
              <a:t>امـور منـزل</a:t>
            </a:r>
            <a:r>
              <a:rPr lang="fa-IR">
                <a:solidFill>
                  <a:srgbClr val="000000"/>
                </a:solidFill>
                <a:latin typeface="BLotus"/>
                <a:cs typeface="B Zar" panose="00000400000000000000" pitchFamily="2" charset="-78"/>
              </a:rPr>
              <a:t>، </a:t>
            </a:r>
            <a:r>
              <a:rPr lang="fa-IR">
                <a:solidFill>
                  <a:srgbClr val="0070C0"/>
                </a:solidFill>
                <a:latin typeface="BLotus"/>
                <a:cs typeface="B Zar" panose="00000400000000000000" pitchFamily="2" charset="-78"/>
              </a:rPr>
              <a:t>نگهداري از كودك</a:t>
            </a:r>
            <a:r>
              <a:rPr lang="fa-IR">
                <a:solidFill>
                  <a:srgbClr val="000000"/>
                </a:solidFill>
                <a:latin typeface="BLotus"/>
                <a:cs typeface="B Zar" panose="00000400000000000000" pitchFamily="2" charset="-78"/>
              </a:rPr>
              <a:t>، </a:t>
            </a:r>
            <a:r>
              <a:rPr lang="fa-IR">
                <a:solidFill>
                  <a:srgbClr val="FF0000"/>
                </a:solidFill>
                <a:latin typeface="BLotus"/>
                <a:cs typeface="B Zar" panose="00000400000000000000" pitchFamily="2" charset="-78"/>
              </a:rPr>
              <a:t>ويژگيهـاي شخصـيتي</a:t>
            </a:r>
            <a:r>
              <a:rPr lang="fa-IR">
                <a:solidFill>
                  <a:srgbClr val="000000"/>
                </a:solidFill>
                <a:latin typeface="BLotus"/>
                <a:cs typeface="B Zar" panose="00000400000000000000" pitchFamily="2" charset="-78"/>
              </a:rPr>
              <a:t>، </a:t>
            </a:r>
            <a:r>
              <a:rPr lang="fa-IR">
                <a:solidFill>
                  <a:srgbClr val="00B0F0"/>
                </a:solidFill>
                <a:latin typeface="BLotus"/>
                <a:cs typeface="B Zar" panose="00000400000000000000" pitchFamily="2" charset="-78"/>
              </a:rPr>
              <a:t>مشـاركت اجتمـاعي</a:t>
            </a:r>
            <a:r>
              <a:rPr lang="fa-IR">
                <a:solidFill>
                  <a:srgbClr val="000000"/>
                </a:solidFill>
                <a:latin typeface="BLotus"/>
                <a:cs typeface="B Zar" panose="00000400000000000000" pitchFamily="2" charset="-78"/>
              </a:rPr>
              <a:t>، </a:t>
            </a:r>
            <a:r>
              <a:rPr lang="fa-IR">
                <a:solidFill>
                  <a:srgbClr val="00B050"/>
                </a:solidFill>
                <a:latin typeface="BLotus"/>
                <a:cs typeface="B Zar" panose="00000400000000000000" pitchFamily="2" charset="-78"/>
              </a:rPr>
              <a:t>تحصـيلات و</a:t>
            </a:r>
            <a:r>
              <a:rPr lang="fa-IR">
                <a:solidFill>
                  <a:srgbClr val="FF0000"/>
                </a:solidFill>
                <a:latin typeface="BLotus"/>
                <a:cs typeface="B Zar" panose="00000400000000000000" pitchFamily="2" charset="-78"/>
              </a:rPr>
              <a:t> اشـتغال</a:t>
            </a:r>
            <a:r>
              <a:rPr lang="fa-IR">
                <a:solidFill>
                  <a:srgbClr val="000000"/>
                </a:solidFill>
                <a:latin typeface="BLotus"/>
                <a:cs typeface="B Zar" panose="00000400000000000000" pitchFamily="2" charset="-78"/>
              </a:rPr>
              <a:t>) بررسي كرده و به اين نتيجه رسيدهاند كه بيشترين تفاوت مربوط به حوزة اختيارات است</a:t>
            </a:r>
            <a:endParaRPr lang="fa-IR"/>
          </a:p>
        </p:txBody>
      </p:sp>
    </p:spTree>
    <p:extLst>
      <p:ext uri="{BB962C8B-B14F-4D97-AF65-F5344CB8AC3E}">
        <p14:creationId xmlns:p14="http://schemas.microsoft.com/office/powerpoint/2010/main" val="696413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Lotus"/>
                <a:cs typeface="B Zar" panose="00000400000000000000" pitchFamily="2" charset="-78"/>
              </a:rPr>
              <a:t>بار و سـيمونز </a:t>
            </a:r>
            <a:r>
              <a:rPr lang="fa-IR" b="0" i="0" smtClean="0">
                <a:solidFill>
                  <a:srgbClr val="000000"/>
                </a:solidFill>
                <a:effectLst/>
                <a:latin typeface="BZar"/>
                <a:cs typeface="B Zar" panose="00000400000000000000" pitchFamily="2" charset="-78"/>
              </a:rPr>
              <a:t>(</a:t>
            </a:r>
            <a:r>
              <a:rPr lang="en-US" sz="2000" b="0" i="0" smtClean="0">
                <a:solidFill>
                  <a:srgbClr val="000000"/>
                </a:solidFill>
                <a:effectLst/>
                <a:latin typeface="TimesNewRomanPSMT"/>
                <a:cs typeface="B Zar" panose="00000400000000000000" pitchFamily="2" charset="-78"/>
              </a:rPr>
              <a:t>Simons and Barr, </a:t>
            </a:r>
            <a:r>
              <a:rPr lang="en-US" sz="2000" b="0" i="0" smtClean="0">
                <a:solidFill>
                  <a:srgbClr val="000000"/>
                </a:solidFill>
                <a:effectLst/>
                <a:latin typeface="TimesNewRomanPSMT"/>
                <a:cs typeface="B Zar" panose="00000400000000000000" pitchFamily="2" charset="-78"/>
              </a:rPr>
              <a:t>2012</a:t>
            </a:r>
            <a:r>
              <a:rPr lang="fa-IR" b="0" i="0" smtClean="0">
                <a:solidFill>
                  <a:srgbClr val="000000"/>
                </a:solidFill>
                <a:effectLst/>
                <a:latin typeface="BLotus"/>
                <a:cs typeface="B Zar" panose="00000400000000000000" pitchFamily="2" charset="-78"/>
              </a:rPr>
              <a:t>) نيـز </a:t>
            </a:r>
            <a:r>
              <a:rPr lang="fa-IR" b="0" i="0" smtClean="0">
                <a:solidFill>
                  <a:srgbClr val="000000"/>
                </a:solidFill>
                <a:effectLst/>
                <a:latin typeface="BLotus"/>
                <a:cs typeface="B Zar" panose="00000400000000000000" pitchFamily="2" charset="-78"/>
              </a:rPr>
              <a:t>در پژوهشـي انتظـارات ازدواج در </a:t>
            </a:r>
            <a:r>
              <a:rPr lang="fa-IR" b="0" i="0" smtClean="0">
                <a:solidFill>
                  <a:srgbClr val="000000"/>
                </a:solidFill>
                <a:effectLst/>
                <a:latin typeface="BLotus"/>
                <a:cs typeface="B Zar" panose="00000400000000000000" pitchFamily="2" charset="-78"/>
              </a:rPr>
              <a:t>ميـان زوجهاي </a:t>
            </a:r>
            <a:r>
              <a:rPr lang="fa-IR" b="0" i="0" smtClean="0">
                <a:solidFill>
                  <a:srgbClr val="000000"/>
                </a:solidFill>
                <a:effectLst/>
                <a:latin typeface="BLotus"/>
                <a:cs typeface="B Zar" panose="00000400000000000000" pitchFamily="2" charset="-78"/>
              </a:rPr>
              <a:t>افريقاييـ امريكايي را بررسي كردهاند. به بيان آنها </a:t>
            </a:r>
            <a:r>
              <a:rPr lang="fa-IR" b="0" i="0" smtClean="0">
                <a:solidFill>
                  <a:srgbClr val="FF0000"/>
                </a:solidFill>
                <a:effectLst/>
                <a:latin typeface="BLotus"/>
                <a:cs typeface="B Zar" panose="00000400000000000000" pitchFamily="2" charset="-78"/>
              </a:rPr>
              <a:t>انتظـارت افـراد از ازدواج </a:t>
            </a:r>
            <a:r>
              <a:rPr lang="fa-IR" b="0" i="0" smtClean="0">
                <a:solidFill>
                  <a:srgbClr val="FF0000"/>
                </a:solidFill>
                <a:effectLst/>
                <a:latin typeface="BLotus"/>
                <a:cs typeface="B Zar" panose="00000400000000000000" pitchFamily="2" charset="-78"/>
              </a:rPr>
              <a:t>نـه تنها </a:t>
            </a:r>
            <a:r>
              <a:rPr lang="fa-IR" b="0" i="0" smtClean="0">
                <a:solidFill>
                  <a:srgbClr val="FF0000"/>
                </a:solidFill>
                <a:effectLst/>
                <a:latin typeface="BLotus"/>
                <a:cs typeface="B Zar" panose="00000400000000000000" pitchFamily="2" charset="-78"/>
              </a:rPr>
              <a:t>از تجارب شخصي، بلكه </a:t>
            </a:r>
            <a:r>
              <a:rPr lang="fa-IR" b="0" i="0" smtClean="0">
                <a:solidFill>
                  <a:srgbClr val="FF0000"/>
                </a:solidFill>
                <a:effectLst/>
                <a:latin typeface="BLotus"/>
                <a:cs typeface="B Zar" panose="00000400000000000000" pitchFamily="2" charset="-78"/>
              </a:rPr>
              <a:t>به شـدت </a:t>
            </a:r>
            <a:r>
              <a:rPr lang="fa-IR" b="0" i="0" smtClean="0">
                <a:solidFill>
                  <a:srgbClr val="FF0000"/>
                </a:solidFill>
                <a:effectLst/>
                <a:latin typeface="BLotus"/>
                <a:cs typeface="B Zar" panose="00000400000000000000" pitchFamily="2" charset="-78"/>
              </a:rPr>
              <a:t>از انتظـارات طـرف مقابلشـان متـأثر اسـت</a:t>
            </a:r>
            <a:r>
              <a:rPr lang="fa-IR" b="0" i="0" smtClean="0">
                <a:solidFill>
                  <a:srgbClr val="000000"/>
                </a:solidFill>
                <a:effectLst/>
                <a:latin typeface="BLotus"/>
                <a:cs typeface="B Zar" panose="00000400000000000000" pitchFamily="2" charset="-78"/>
              </a:rPr>
              <a:t>. </a:t>
            </a:r>
            <a:r>
              <a:rPr lang="fa-IR" b="0" i="0" smtClean="0">
                <a:solidFill>
                  <a:srgbClr val="000000"/>
                </a:solidFill>
                <a:effectLst/>
                <a:latin typeface="BLotus"/>
                <a:cs typeface="B Zar" panose="00000400000000000000" pitchFamily="2" charset="-78"/>
              </a:rPr>
              <a:t>نتـايج پژوهشهايي </a:t>
            </a:r>
            <a:r>
              <a:rPr lang="fa-IR" b="0" i="0" smtClean="0">
                <a:solidFill>
                  <a:srgbClr val="000000"/>
                </a:solidFill>
                <a:effectLst/>
                <a:latin typeface="BLotus"/>
                <a:cs typeface="B Zar" panose="00000400000000000000" pitchFamily="2" charset="-78"/>
              </a:rPr>
              <a:t>از اين دست بيانگر اين نكتة مهم اسـت كـه مباحـث مربـوط بـه خـانواده </a:t>
            </a:r>
            <a:r>
              <a:rPr lang="fa-IR" b="0" i="0" smtClean="0">
                <a:solidFill>
                  <a:srgbClr val="000000"/>
                </a:solidFill>
                <a:effectLst/>
                <a:latin typeface="BLotus"/>
                <a:cs typeface="B Zar" panose="00000400000000000000" pitchFamily="2" charset="-78"/>
              </a:rPr>
              <a:t>و ازدواج </a:t>
            </a:r>
            <a:r>
              <a:rPr lang="fa-IR" b="0" i="0" smtClean="0">
                <a:solidFill>
                  <a:srgbClr val="000000"/>
                </a:solidFill>
                <a:effectLst/>
                <a:latin typeface="BLotus"/>
                <a:cs typeface="B Zar" panose="00000400000000000000" pitchFamily="2" charset="-78"/>
              </a:rPr>
              <a:t>بهشدت تحت تأثير نگرش اعضاي خانواده است</a:t>
            </a:r>
            <a:r>
              <a:rPr lang="fa-IR" smtClean="0">
                <a:cs typeface="B Zar" panose="00000400000000000000" pitchFamily="2" charset="-78"/>
              </a:rPr>
              <a:t> </a:t>
            </a:r>
            <a:endParaRPr lang="fa-IR" smtClean="0">
              <a:cs typeface="B Zar" panose="00000400000000000000" pitchFamily="2" charset="-78"/>
            </a:endParaRP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250345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MitraBold"/>
                <a:cs typeface="B Zar" panose="00000400000000000000" pitchFamily="2" charset="-78"/>
              </a:rPr>
              <a:t>3-روش </a:t>
            </a:r>
            <a:r>
              <a:rPr lang="fa-IR" b="1">
                <a:solidFill>
                  <a:srgbClr val="FF0000"/>
                </a:solidFill>
                <a:latin typeface="BMitraBold"/>
                <a:cs typeface="B Zar" panose="00000400000000000000" pitchFamily="2" charset="-78"/>
              </a:rPr>
              <a:t>پژوهش</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Lotus"/>
                <a:cs typeface="B Zar" panose="00000400000000000000" pitchFamily="2" charset="-78"/>
              </a:rPr>
              <a:t>با </a:t>
            </a:r>
            <a:r>
              <a:rPr lang="fa-IR" b="0" i="0" smtClean="0">
                <a:solidFill>
                  <a:srgbClr val="000000"/>
                </a:solidFill>
                <a:effectLst/>
                <a:latin typeface="BLotus"/>
                <a:cs typeface="B Zar" panose="00000400000000000000" pitchFamily="2" charset="-78"/>
              </a:rPr>
              <a:t>توجه به پرسشهاي اين پژوهش، روش نظرية زمينهاي ) (</a:t>
            </a:r>
            <a:r>
              <a:rPr lang="en-US" sz="2000" b="0" i="0" smtClean="0">
                <a:solidFill>
                  <a:srgbClr val="000000"/>
                </a:solidFill>
                <a:effectLst/>
                <a:latin typeface="TimesNewRomanPSMT"/>
                <a:cs typeface="B Zar" panose="00000400000000000000" pitchFamily="2" charset="-78"/>
              </a:rPr>
              <a:t>grounded theory</a:t>
            </a:r>
            <a:r>
              <a:rPr lang="fa-IR" b="0" i="0" smtClean="0">
                <a:solidFill>
                  <a:srgbClr val="000000"/>
                </a:solidFill>
                <a:effectLst/>
                <a:latin typeface="BLotus"/>
                <a:cs typeface="B Zar" panose="00000400000000000000" pitchFamily="2" charset="-78"/>
              </a:rPr>
              <a:t>يا </a:t>
            </a:r>
            <a:r>
              <a:rPr lang="fa-IR" b="0" i="0" smtClean="0">
                <a:solidFill>
                  <a:srgbClr val="000000"/>
                </a:solidFill>
                <a:effectLst/>
                <a:latin typeface="BLotus"/>
                <a:cs typeface="B Zar" panose="00000400000000000000" pitchFamily="2" charset="-78"/>
              </a:rPr>
              <a:t>نظرية مبنايي </a:t>
            </a:r>
            <a:r>
              <a:rPr lang="fa-IR" b="0" i="0" smtClean="0">
                <a:solidFill>
                  <a:srgbClr val="000000"/>
                </a:solidFill>
                <a:effectLst/>
                <a:latin typeface="BLotus"/>
                <a:cs typeface="B Zar" panose="00000400000000000000" pitchFamily="2" charset="-78"/>
              </a:rPr>
              <a:t>را از ميان روشهاي كيفي به منزلة روش گردآوري و تحليل دادهها به كار </a:t>
            </a:r>
            <a:r>
              <a:rPr lang="fa-IR" b="0" i="0" smtClean="0">
                <a:solidFill>
                  <a:srgbClr val="000000"/>
                </a:solidFill>
                <a:effectLst/>
                <a:latin typeface="BLotus"/>
                <a:cs typeface="B Zar" panose="00000400000000000000" pitchFamily="2" charset="-78"/>
              </a:rPr>
              <a:t>بستيم. نظرية </a:t>
            </a:r>
            <a:r>
              <a:rPr lang="fa-IR" b="0" i="0" smtClean="0">
                <a:solidFill>
                  <a:srgbClr val="000000"/>
                </a:solidFill>
                <a:effectLst/>
                <a:latin typeface="BLotus"/>
                <a:cs typeface="B Zar" panose="00000400000000000000" pitchFamily="2" charset="-78"/>
              </a:rPr>
              <a:t>مبنايي روش تحقيق كيفي است كه سلسله رويههاي سيستماتيك را به كار </a:t>
            </a:r>
            <a:r>
              <a:rPr lang="fa-IR" b="0" i="0" smtClean="0">
                <a:solidFill>
                  <a:srgbClr val="000000"/>
                </a:solidFill>
                <a:effectLst/>
                <a:latin typeface="BLotus"/>
                <a:cs typeface="B Zar" panose="00000400000000000000" pitchFamily="2" charset="-78"/>
              </a:rPr>
              <a:t>ميگيرد تا </a:t>
            </a:r>
            <a:r>
              <a:rPr lang="fa-IR" b="0" i="0" smtClean="0">
                <a:solidFill>
                  <a:srgbClr val="000000"/>
                </a:solidFill>
                <a:effectLst/>
                <a:latin typeface="BLotus"/>
                <a:cs typeface="B Zar" panose="00000400000000000000" pitchFamily="2" charset="-78"/>
              </a:rPr>
              <a:t>براي پديدهها نظريهاي مبتني بر استقرا بيان كند. </a:t>
            </a:r>
            <a:endParaRPr lang="fa-IR" smtClean="0">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897041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چکیده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Lotus"/>
                <a:cs typeface="B Zar" panose="00000400000000000000" pitchFamily="2" charset="-78"/>
              </a:rPr>
              <a:t>مطالعة حاضر پژوهشي كيفي است كه با هدف درك انتظارات زنان جوان از </a:t>
            </a:r>
            <a:r>
              <a:rPr lang="fa-IR" b="0" i="0" smtClean="0">
                <a:solidFill>
                  <a:srgbClr val="000000"/>
                </a:solidFill>
                <a:effectLst/>
                <a:latin typeface="BLotus"/>
                <a:cs typeface="B Zar" panose="00000400000000000000" pitchFamily="2" charset="-78"/>
              </a:rPr>
              <a:t>همسرانشان صورت </a:t>
            </a:r>
            <a:r>
              <a:rPr lang="fa-IR" b="0" i="0" smtClean="0">
                <a:solidFill>
                  <a:srgbClr val="000000"/>
                </a:solidFill>
                <a:effectLst/>
                <a:latin typeface="BLotus"/>
                <a:cs typeface="B Zar" panose="00000400000000000000" pitchFamily="2" charset="-78"/>
              </a:rPr>
              <a:t>گرفته است. در اين راستا با كاربست روش نظرية زمينهاي و تكنيـك </a:t>
            </a:r>
            <a:r>
              <a:rPr lang="fa-IR" b="0" i="0" smtClean="0">
                <a:solidFill>
                  <a:srgbClr val="000000"/>
                </a:solidFill>
                <a:effectLst/>
                <a:latin typeface="BLotus"/>
                <a:cs typeface="B Zar" panose="00000400000000000000" pitchFamily="2" charset="-78"/>
              </a:rPr>
              <a:t>مصـاحبة عميق </a:t>
            </a:r>
            <a:r>
              <a:rPr lang="fa-IR" b="0" i="0" smtClean="0">
                <a:solidFill>
                  <a:srgbClr val="000000"/>
                </a:solidFill>
                <a:effectLst/>
                <a:latin typeface="BLotus"/>
                <a:cs typeface="B Zar" panose="00000400000000000000" pitchFamily="2" charset="-78"/>
              </a:rPr>
              <a:t>به مطالعة انتظارات زنان پرداختهايم. تحليل دادهها نشان ميدهد كه انتظارات </a:t>
            </a:r>
            <a:r>
              <a:rPr lang="fa-IR" b="0" i="0" smtClean="0">
                <a:solidFill>
                  <a:srgbClr val="000000"/>
                </a:solidFill>
                <a:effectLst/>
                <a:latin typeface="BLotus"/>
                <a:cs typeface="B Zar" panose="00000400000000000000" pitchFamily="2" charset="-78"/>
              </a:rPr>
              <a:t>زنان جوان </a:t>
            </a:r>
            <a:r>
              <a:rPr lang="fa-IR" b="0" i="0" smtClean="0">
                <a:solidFill>
                  <a:srgbClr val="000000"/>
                </a:solidFill>
                <a:effectLst/>
                <a:latin typeface="BLotus"/>
                <a:cs typeface="B Zar" panose="00000400000000000000" pitchFamily="2" charset="-78"/>
              </a:rPr>
              <a:t>بر اساس گرا شي هاي فكري برابرخواهانه، ازدواج با زمينههاي مدرن، اشتغال و </a:t>
            </a:r>
            <a:r>
              <a:rPr lang="fa-IR" b="0" i="0" smtClean="0">
                <a:solidFill>
                  <a:srgbClr val="000000"/>
                </a:solidFill>
                <a:effectLst/>
                <a:latin typeface="BLotus"/>
                <a:cs typeface="B Zar" panose="00000400000000000000" pitchFamily="2" charset="-78"/>
              </a:rPr>
              <a:t>... شكل </a:t>
            </a:r>
            <a:r>
              <a:rPr lang="fa-IR" b="0" i="0" smtClean="0">
                <a:solidFill>
                  <a:srgbClr val="000000"/>
                </a:solidFill>
                <a:effectLst/>
                <a:latin typeface="BLotus"/>
                <a:cs typeface="B Zar" panose="00000400000000000000" pitchFamily="2" charset="-78"/>
              </a:rPr>
              <a:t>گرفته است. </a:t>
            </a:r>
            <a:endParaRPr lang="fa-IR" b="0" i="0" smtClean="0">
              <a:solidFill>
                <a:srgbClr val="000000"/>
              </a:solidFill>
              <a:effectLst/>
              <a:latin typeface="BLotus"/>
              <a:cs typeface="B Zar" panose="00000400000000000000" pitchFamily="2" charset="-78"/>
            </a:endParaRP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62562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يافتههاي تحقيق شامل تنظيم نظري واقعيت</a:t>
            </a:r>
            <a:r>
              <a:rPr lang="fa-IR">
                <a:cs typeface="B Zar" panose="00000400000000000000" pitchFamily="2" charset="-78"/>
              </a:rPr>
              <a:t> </a:t>
            </a:r>
            <a:r>
              <a:rPr lang="fa-IR" b="0" i="0" smtClean="0">
                <a:solidFill>
                  <a:srgbClr val="000000"/>
                </a:solidFill>
                <a:effectLst/>
                <a:latin typeface="BLotus"/>
                <a:cs typeface="B Zar" panose="00000400000000000000" pitchFamily="2" charset="-78"/>
              </a:rPr>
              <a:t>بررسيشده </a:t>
            </a:r>
            <a:r>
              <a:rPr lang="fa-IR" b="0" i="0" smtClean="0">
                <a:solidFill>
                  <a:srgbClr val="000000"/>
                </a:solidFill>
                <a:effectLst/>
                <a:latin typeface="BLotus"/>
                <a:cs typeface="B Zar" panose="00000400000000000000" pitchFamily="2" charset="-78"/>
              </a:rPr>
              <a:t>است؛ نه سلسلهاي از ارقام يا مجموعهاي از مطالب كه به يكديگر متصل </a:t>
            </a:r>
            <a:r>
              <a:rPr lang="fa-IR" b="0" i="0" smtClean="0">
                <a:solidFill>
                  <a:srgbClr val="000000"/>
                </a:solidFill>
                <a:effectLst/>
                <a:latin typeface="BLotus"/>
                <a:cs typeface="B Zar" panose="00000400000000000000" pitchFamily="2" charset="-78"/>
              </a:rPr>
              <a:t>شدهاند. با </a:t>
            </a:r>
            <a:r>
              <a:rPr lang="fa-IR" b="0" i="0" smtClean="0">
                <a:solidFill>
                  <a:srgbClr val="000000"/>
                </a:solidFill>
                <a:effectLst/>
                <a:latin typeface="BLotus"/>
                <a:cs typeface="B Zar" panose="00000400000000000000" pitchFamily="2" charset="-78"/>
              </a:rPr>
              <a:t>اين روش، نه تنها ميان يافتهها رابطه برقرار ميشود، بلكـه موقتـاً آزمـايش نيـز </a:t>
            </a:r>
            <a:r>
              <a:rPr lang="fa-IR" b="0" i="0" smtClean="0">
                <a:solidFill>
                  <a:srgbClr val="000000"/>
                </a:solidFill>
                <a:effectLst/>
                <a:latin typeface="BLotus"/>
                <a:cs typeface="B Zar" panose="00000400000000000000" pitchFamily="2" charset="-78"/>
              </a:rPr>
              <a:t>مـيشـوند (استراوس </a:t>
            </a:r>
            <a:r>
              <a:rPr lang="fa-IR" b="0" i="0" smtClean="0">
                <a:solidFill>
                  <a:srgbClr val="000000"/>
                </a:solidFill>
                <a:effectLst/>
                <a:latin typeface="BLotus"/>
                <a:cs typeface="B Zar" panose="00000400000000000000" pitchFamily="2" charset="-78"/>
              </a:rPr>
              <a:t>و كوربين، </a:t>
            </a:r>
            <a:r>
              <a:rPr lang="fa-IR" b="0" i="0" smtClean="0">
                <a:solidFill>
                  <a:srgbClr val="000000"/>
                </a:solidFill>
                <a:effectLst/>
                <a:latin typeface="BLotus"/>
                <a:cs typeface="B Zar" panose="00000400000000000000" pitchFamily="2" charset="-78"/>
              </a:rPr>
              <a:t>23 </a:t>
            </a:r>
            <a:r>
              <a:rPr lang="fa-IR" b="0" i="0" smtClean="0">
                <a:solidFill>
                  <a:srgbClr val="000000"/>
                </a:solidFill>
                <a:effectLst/>
                <a:latin typeface="BLotus"/>
                <a:cs typeface="B Zar" panose="00000400000000000000" pitchFamily="2" charset="-78"/>
              </a:rPr>
              <a:t>:</a:t>
            </a:r>
            <a:r>
              <a:rPr lang="fa-IR" b="0" i="0" smtClean="0">
                <a:solidFill>
                  <a:srgbClr val="000000"/>
                </a:solidFill>
                <a:effectLst/>
                <a:latin typeface="BLotus"/>
                <a:cs typeface="B Zar" panose="00000400000000000000" pitchFamily="2" charset="-78"/>
              </a:rPr>
              <a:t>1385) در </a:t>
            </a:r>
            <a:r>
              <a:rPr lang="fa-IR" b="0" i="0" smtClean="0">
                <a:solidFill>
                  <a:srgbClr val="000000"/>
                </a:solidFill>
                <a:effectLst/>
                <a:latin typeface="BLotus"/>
                <a:cs typeface="B Zar" panose="00000400000000000000" pitchFamily="2" charset="-78"/>
              </a:rPr>
              <a:t>حقيقت </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نظرية </a:t>
            </a:r>
            <a:r>
              <a:rPr lang="fa-IR" b="0" i="0" smtClean="0">
                <a:solidFill>
                  <a:srgbClr val="000000"/>
                </a:solidFill>
                <a:effectLst/>
                <a:latin typeface="BLotus"/>
                <a:cs typeface="B Zar" panose="00000400000000000000" pitchFamily="2" charset="-78"/>
              </a:rPr>
              <a:t>زمينهاي مستقيماً از دادههايي </a:t>
            </a:r>
            <a:r>
              <a:rPr lang="fa-IR" b="0" i="0" smtClean="0">
                <a:solidFill>
                  <a:srgbClr val="000000"/>
                </a:solidFill>
                <a:effectLst/>
                <a:latin typeface="BLotus"/>
                <a:cs typeface="B Zar" panose="00000400000000000000" pitchFamily="2" charset="-78"/>
              </a:rPr>
              <a:t>استخراج ميشود </a:t>
            </a:r>
            <a:r>
              <a:rPr lang="fa-IR" b="0" i="0" smtClean="0">
                <a:solidFill>
                  <a:srgbClr val="000000"/>
                </a:solidFill>
                <a:effectLst/>
                <a:latin typeface="BLotus"/>
                <a:cs typeface="B Zar" panose="00000400000000000000" pitchFamily="2" charset="-78"/>
              </a:rPr>
              <a:t>كه در جريان پژوهش به صورت منظم گرد آمده و تحليل شدهانـد. در ايـن </a:t>
            </a:r>
            <a:r>
              <a:rPr lang="fa-IR" b="0" i="0" smtClean="0">
                <a:solidFill>
                  <a:srgbClr val="000000"/>
                </a:solidFill>
                <a:effectLst/>
                <a:latin typeface="BLotus"/>
                <a:cs typeface="B Zar" panose="00000400000000000000" pitchFamily="2" charset="-78"/>
              </a:rPr>
              <a:t>روش، گردآوري </a:t>
            </a:r>
            <a:r>
              <a:rPr lang="fa-IR" b="0" i="0" smtClean="0">
                <a:solidFill>
                  <a:srgbClr val="000000"/>
                </a:solidFill>
                <a:effectLst/>
                <a:latin typeface="BLotus"/>
                <a:cs typeface="B Zar" panose="00000400000000000000" pitchFamily="2" charset="-78"/>
              </a:rPr>
              <a:t>دادهها و تحليل و نظرية نهايي با يكديگر ارتباطي تنگاتنگ دارند. در ايـن </a:t>
            </a:r>
            <a:r>
              <a:rPr lang="fa-IR" b="0" i="0" smtClean="0">
                <a:solidFill>
                  <a:srgbClr val="000000"/>
                </a:solidFill>
                <a:effectLst/>
                <a:latin typeface="BLotus"/>
                <a:cs typeface="B Zar" panose="00000400000000000000" pitchFamily="2" charset="-78"/>
              </a:rPr>
              <a:t>روش پژوهشگر </a:t>
            </a:r>
            <a:r>
              <a:rPr lang="fa-IR" b="0" i="0" smtClean="0">
                <a:solidFill>
                  <a:srgbClr val="000000"/>
                </a:solidFill>
                <a:effectLst/>
                <a:latin typeface="BLotus"/>
                <a:cs typeface="B Zar" panose="00000400000000000000" pitchFamily="2" charset="-78"/>
              </a:rPr>
              <a:t>كار را با نظريهاي كه از قبل در ذهن دارد آغاز نميكند؛ بلكه كـار را در </a:t>
            </a:r>
            <a:r>
              <a:rPr lang="fa-IR" b="0" i="0" smtClean="0">
                <a:solidFill>
                  <a:srgbClr val="000000"/>
                </a:solidFill>
                <a:effectLst/>
                <a:latin typeface="BLotus"/>
                <a:cs typeface="B Zar" panose="00000400000000000000" pitchFamily="2" charset="-78"/>
              </a:rPr>
              <a:t>عرصـة واقعيت </a:t>
            </a:r>
            <a:r>
              <a:rPr lang="fa-IR" b="0" i="0" smtClean="0">
                <a:solidFill>
                  <a:srgbClr val="000000"/>
                </a:solidFill>
                <a:effectLst/>
                <a:latin typeface="BLotus"/>
                <a:cs typeface="B Zar" panose="00000400000000000000" pitchFamily="2" charset="-78"/>
              </a:rPr>
              <a:t>آغاز ميكند و اجازه ميدهد نظريه از درون دادههايي كه گردآوري ميكنـد پديـدار</a:t>
            </a:r>
            <a:br>
              <a:rPr lang="fa-IR" b="0" i="0" smtClean="0">
                <a:solidFill>
                  <a:srgbClr val="000000"/>
                </a:solidFill>
                <a:effectLst/>
                <a:latin typeface="BLotus"/>
                <a:cs typeface="B Zar" panose="00000400000000000000" pitchFamily="2" charset="-78"/>
              </a:rPr>
            </a:br>
            <a:r>
              <a:rPr lang="fa-IR" b="0" i="0" smtClean="0">
                <a:solidFill>
                  <a:srgbClr val="000000"/>
                </a:solidFill>
                <a:effectLst/>
                <a:latin typeface="BLotus"/>
                <a:cs typeface="B Zar" panose="00000400000000000000" pitchFamily="2" charset="-78"/>
              </a:rPr>
              <a:t>شود </a:t>
            </a:r>
            <a:r>
              <a:rPr lang="fa-IR" b="0" i="0" smtClean="0">
                <a:solidFill>
                  <a:srgbClr val="000000"/>
                </a:solidFill>
                <a:effectLst/>
                <a:latin typeface="BLotus"/>
                <a:cs typeface="B Zar" panose="00000400000000000000" pitchFamily="2" charset="-78"/>
              </a:rPr>
              <a:t>(استراوس </a:t>
            </a:r>
            <a:r>
              <a:rPr lang="fa-IR" b="0" i="0" smtClean="0">
                <a:solidFill>
                  <a:srgbClr val="000000"/>
                </a:solidFill>
                <a:effectLst/>
                <a:latin typeface="BLotus"/>
                <a:cs typeface="B Zar" panose="00000400000000000000" pitchFamily="2" charset="-78"/>
              </a:rPr>
              <a:t>و كوربين</a:t>
            </a:r>
            <a:r>
              <a:rPr lang="fa-IR" b="0" i="0" smtClean="0">
                <a:solidFill>
                  <a:srgbClr val="000000"/>
                </a:solidFill>
                <a:effectLst/>
                <a:latin typeface="BLotus"/>
                <a:cs typeface="B Zar" panose="00000400000000000000" pitchFamily="2" charset="-78"/>
              </a:rPr>
              <a:t>، 1390، 34)</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Rectangle 3"/>
          <p:cNvSpPr/>
          <p:nvPr/>
        </p:nvSpPr>
        <p:spPr>
          <a:xfrm>
            <a:off x="838200" y="5099745"/>
            <a:ext cx="6734536" cy="1077218"/>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fa-IR" sz="3200" b="1" i="0" cap="none" spc="0" smtClean="0">
                <a:ln w="22225">
                  <a:solidFill>
                    <a:schemeClr val="accent2"/>
                  </a:solidFill>
                  <a:prstDash val="solid"/>
                </a:ln>
                <a:solidFill>
                  <a:schemeClr val="accent2">
                    <a:lumMod val="40000"/>
                    <a:lumOff val="60000"/>
                  </a:schemeClr>
                </a:solidFill>
                <a:effectLst/>
                <a:latin typeface="BLotus"/>
                <a:cs typeface="B Zar" panose="00000400000000000000" pitchFamily="2" charset="-78"/>
              </a:rPr>
              <a:t>. در ايـن </a:t>
            </a:r>
            <a:r>
              <a:rPr lang="fa-IR" sz="3200" b="1" i="0" cap="none" spc="0" smtClean="0">
                <a:ln w="22225">
                  <a:solidFill>
                    <a:schemeClr val="accent2"/>
                  </a:solidFill>
                  <a:prstDash val="solid"/>
                </a:ln>
                <a:solidFill>
                  <a:schemeClr val="accent2">
                    <a:lumMod val="40000"/>
                    <a:lumOff val="60000"/>
                  </a:schemeClr>
                </a:solidFill>
                <a:effectLst/>
                <a:latin typeface="BLotus"/>
                <a:cs typeface="B Zar" panose="00000400000000000000" pitchFamily="2" charset="-78"/>
              </a:rPr>
              <a:t>روش پژوهشگر </a:t>
            </a:r>
            <a:r>
              <a:rPr lang="fa-IR" sz="3200" b="1" i="0" cap="none" spc="0" smtClean="0">
                <a:ln w="22225">
                  <a:solidFill>
                    <a:schemeClr val="accent2"/>
                  </a:solidFill>
                  <a:prstDash val="solid"/>
                </a:ln>
                <a:solidFill>
                  <a:schemeClr val="accent2">
                    <a:lumMod val="40000"/>
                    <a:lumOff val="60000"/>
                  </a:schemeClr>
                </a:solidFill>
                <a:effectLst/>
                <a:latin typeface="BLotus"/>
                <a:cs typeface="B Zar" panose="00000400000000000000" pitchFamily="2" charset="-78"/>
              </a:rPr>
              <a:t>كار را با نظريهاي </a:t>
            </a:r>
            <a:r>
              <a:rPr lang="fa-IR" sz="3200" b="1" i="0" cap="none" spc="0" smtClean="0">
                <a:ln w="22225">
                  <a:solidFill>
                    <a:schemeClr val="accent2"/>
                  </a:solidFill>
                  <a:prstDash val="solid"/>
                </a:ln>
                <a:solidFill>
                  <a:schemeClr val="accent2">
                    <a:lumMod val="40000"/>
                    <a:lumOff val="60000"/>
                  </a:schemeClr>
                </a:solidFill>
                <a:effectLst/>
                <a:latin typeface="BLotus"/>
                <a:cs typeface="B Zar" panose="00000400000000000000" pitchFamily="2" charset="-78"/>
              </a:rPr>
              <a:t>كه</a:t>
            </a:r>
          </a:p>
          <a:p>
            <a:pPr algn="ctr"/>
            <a:r>
              <a:rPr lang="fa-IR" sz="3200" b="1" i="0" cap="none" spc="0" smtClean="0">
                <a:ln w="22225">
                  <a:solidFill>
                    <a:schemeClr val="accent2"/>
                  </a:solidFill>
                  <a:prstDash val="solid"/>
                </a:ln>
                <a:solidFill>
                  <a:schemeClr val="accent2">
                    <a:lumMod val="40000"/>
                    <a:lumOff val="60000"/>
                  </a:schemeClr>
                </a:solidFill>
                <a:effectLst/>
                <a:latin typeface="BLotus"/>
                <a:cs typeface="B Zar" panose="00000400000000000000" pitchFamily="2" charset="-78"/>
              </a:rPr>
              <a:t> </a:t>
            </a:r>
            <a:r>
              <a:rPr lang="fa-IR" sz="3200" b="1" i="0" cap="none" spc="0" smtClean="0">
                <a:ln w="22225">
                  <a:solidFill>
                    <a:schemeClr val="accent2"/>
                  </a:solidFill>
                  <a:prstDash val="solid"/>
                </a:ln>
                <a:solidFill>
                  <a:schemeClr val="accent2">
                    <a:lumMod val="40000"/>
                    <a:lumOff val="60000"/>
                  </a:schemeClr>
                </a:solidFill>
                <a:effectLst/>
                <a:latin typeface="BLotus"/>
                <a:cs typeface="B Zar" panose="00000400000000000000" pitchFamily="2" charset="-78"/>
              </a:rPr>
              <a:t>از قبل در ذهن دارد آغاز نميكند؛ </a:t>
            </a:r>
            <a:endParaRPr lang="fa-IR" sz="32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126409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Lotus"/>
                <a:cs typeface="B Zar" panose="00000400000000000000" pitchFamily="2" charset="-78"/>
              </a:rPr>
              <a:t>رهيافت نظرية بنياني براي نوعي از پژوهش اجتماعي مناسـب اسـت كـه بـه </a:t>
            </a:r>
            <a:r>
              <a:rPr lang="fa-IR" b="0" i="0" smtClean="0">
                <a:solidFill>
                  <a:srgbClr val="000000"/>
                </a:solidFill>
                <a:effectLst/>
                <a:latin typeface="BLotus"/>
                <a:cs typeface="B Zar" panose="00000400000000000000" pitchFamily="2" charset="-78"/>
              </a:rPr>
              <a:t>تعـاملات انساني </a:t>
            </a:r>
            <a:r>
              <a:rPr lang="fa-IR" b="0" i="0" smtClean="0">
                <a:solidFill>
                  <a:srgbClr val="000000"/>
                </a:solidFill>
                <a:effectLst/>
                <a:latin typeface="BLotus"/>
                <a:cs typeface="B Zar" panose="00000400000000000000" pitchFamily="2" charset="-78"/>
              </a:rPr>
              <a:t>توجه ميكند. از اين رو، پژوهش حاضر بـر اسـاس </a:t>
            </a:r>
            <a:r>
              <a:rPr lang="fa-IR" b="0" i="0" smtClean="0">
                <a:solidFill>
                  <a:srgbClr val="FF0000"/>
                </a:solidFill>
                <a:effectLst/>
                <a:latin typeface="BLotus"/>
                <a:cs typeface="B Zar" panose="00000400000000000000" pitchFamily="2" charset="-78"/>
              </a:rPr>
              <a:t>روش كيفـي و رهيافـت </a:t>
            </a:r>
            <a:r>
              <a:rPr lang="fa-IR" b="0" i="0" smtClean="0">
                <a:solidFill>
                  <a:srgbClr val="FF0000"/>
                </a:solidFill>
                <a:effectLst/>
                <a:latin typeface="BLotus"/>
                <a:cs typeface="B Zar" panose="00000400000000000000" pitchFamily="2" charset="-78"/>
              </a:rPr>
              <a:t>نظريـة بنياني </a:t>
            </a:r>
            <a:r>
              <a:rPr lang="fa-IR" b="0" i="0" smtClean="0">
                <a:solidFill>
                  <a:srgbClr val="000000"/>
                </a:solidFill>
                <a:effectLst/>
                <a:latin typeface="BLotus"/>
                <a:cs typeface="B Zar" panose="00000400000000000000" pitchFamily="2" charset="-78"/>
              </a:rPr>
              <a:t>انجام شده است. از سوي ديگر، از آنجا كه تاكنون نگرش و تعـاملات زنـان </a:t>
            </a:r>
            <a:r>
              <a:rPr lang="fa-IR" b="0" i="0" smtClean="0">
                <a:solidFill>
                  <a:srgbClr val="000000"/>
                </a:solidFill>
                <a:effectLst/>
                <a:latin typeface="BLotus"/>
                <a:cs typeface="B Zar" panose="00000400000000000000" pitchFamily="2" charset="-78"/>
              </a:rPr>
              <a:t>جـوان ايراني </a:t>
            </a:r>
            <a:r>
              <a:rPr lang="fa-IR" b="0" i="0" smtClean="0">
                <a:solidFill>
                  <a:srgbClr val="000000"/>
                </a:solidFill>
                <a:effectLst/>
                <a:latin typeface="BLotus"/>
                <a:cs typeface="B Zar" panose="00000400000000000000" pitchFamily="2" charset="-78"/>
              </a:rPr>
              <a:t>در زمينة انتظارات از همسر از منظر جامعهشـناختي بررسـي نشـده اسـت؛ </a:t>
            </a:r>
            <a:r>
              <a:rPr lang="fa-IR" b="0" i="0" smtClean="0">
                <a:solidFill>
                  <a:srgbClr val="000000"/>
                </a:solidFill>
                <a:effectLst/>
                <a:latin typeface="BLotus"/>
                <a:cs typeface="B Zar" panose="00000400000000000000" pitchFamily="2" charset="-78"/>
              </a:rPr>
              <a:t>بنـابراين تحقيق </a:t>
            </a:r>
            <a:r>
              <a:rPr lang="fa-IR" b="0" i="0" smtClean="0">
                <a:solidFill>
                  <a:srgbClr val="000000"/>
                </a:solidFill>
                <a:effectLst/>
                <a:latin typeface="BLotus"/>
                <a:cs typeface="B Zar" panose="00000400000000000000" pitchFamily="2" charset="-78"/>
              </a:rPr>
              <a:t>حاضر، براي بررسي دقيق موضوع و روشن شدن ابعاد گوناگون پديدة مـد نظـر </a:t>
            </a:r>
            <a:r>
              <a:rPr lang="fa-IR" b="0" i="0" smtClean="0">
                <a:solidFill>
                  <a:srgbClr val="000000"/>
                </a:solidFill>
                <a:effectLst/>
                <a:latin typeface="BLotus"/>
                <a:cs typeface="B Zar" panose="00000400000000000000" pitchFamily="2" charset="-78"/>
              </a:rPr>
              <a:t>بـا استفاده </a:t>
            </a:r>
            <a:r>
              <a:rPr lang="fa-IR" b="0" i="0" smtClean="0">
                <a:solidFill>
                  <a:srgbClr val="000000"/>
                </a:solidFill>
                <a:effectLst/>
                <a:latin typeface="BLotus"/>
                <a:cs typeface="B Zar" panose="00000400000000000000" pitchFamily="2" charset="-78"/>
              </a:rPr>
              <a:t>از روش نظرية زمينهاي پژوهشي اكتشافي به شمار ميرود</a:t>
            </a:r>
            <a:r>
              <a:rPr lang="fa-IR" smtClean="0">
                <a:cs typeface="B Zar" panose="00000400000000000000" pitchFamily="2" charset="-78"/>
              </a:rPr>
              <a:t> </a:t>
            </a:r>
            <a:endParaRPr lang="fa-IR" smtClean="0">
              <a:cs typeface="B Zar" panose="00000400000000000000" pitchFamily="2" charset="-78"/>
            </a:endParaRP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393092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0" smtClean="0">
                <a:solidFill>
                  <a:srgbClr val="FF0000"/>
                </a:solidFill>
                <a:effectLst/>
                <a:latin typeface="BLotusBold"/>
                <a:cs typeface="B Zar" panose="00000400000000000000" pitchFamily="2" charset="-78"/>
              </a:rPr>
              <a:t>3-ميدان </a:t>
            </a:r>
            <a:r>
              <a:rPr lang="fa-IR" b="1" i="0" smtClean="0">
                <a:solidFill>
                  <a:srgbClr val="FF0000"/>
                </a:solidFill>
                <a:effectLst/>
                <a:latin typeface="BLotusBold"/>
                <a:cs typeface="B Zar" panose="00000400000000000000" pitchFamily="2" charset="-78"/>
              </a:rPr>
              <a:t>تحقيق و شيوة نمونهگيري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b="0" i="0" smtClean="0">
                <a:solidFill>
                  <a:srgbClr val="000000"/>
                </a:solidFill>
                <a:effectLst/>
                <a:latin typeface="BLotus"/>
                <a:cs typeface="B Zar" panose="00000400000000000000" pitchFamily="2" charset="-78"/>
              </a:rPr>
              <a:t>ميدان مطالعه در اين تحقيق </a:t>
            </a:r>
            <a:r>
              <a:rPr lang="fa-IR" sz="3200" b="0" i="0" smtClean="0">
                <a:solidFill>
                  <a:srgbClr val="FF0000"/>
                </a:solidFill>
                <a:effectLst/>
                <a:latin typeface="BLotus"/>
                <a:cs typeface="B Zar" panose="00000400000000000000" pitchFamily="2" charset="-78"/>
              </a:rPr>
              <a:t>18</a:t>
            </a:r>
            <a:r>
              <a:rPr lang="fa-IR" b="0" i="0" smtClean="0">
                <a:solidFill>
                  <a:srgbClr val="000000"/>
                </a:solidFill>
                <a:effectLst/>
                <a:latin typeface="BLotus"/>
                <a:cs typeface="B Zar" panose="00000400000000000000" pitchFamily="2" charset="-78"/>
              </a:rPr>
              <a:t>زن جوان متأهل ساكن در منطقة 5شهر تهران است. </a:t>
            </a:r>
            <a:r>
              <a:rPr lang="fa-IR" b="0" i="0" smtClean="0">
                <a:solidFill>
                  <a:srgbClr val="000000"/>
                </a:solidFill>
                <a:effectLst/>
                <a:latin typeface="BLotus"/>
                <a:cs typeface="B Zar" panose="00000400000000000000" pitchFamily="2" charset="-78"/>
              </a:rPr>
              <a:t>از يكسو </a:t>
            </a:r>
            <a:r>
              <a:rPr lang="fa-IR" b="0" i="0" smtClean="0">
                <a:solidFill>
                  <a:srgbClr val="000000"/>
                </a:solidFill>
                <a:effectLst/>
                <a:latin typeface="BLotus"/>
                <a:cs typeface="B Zar" panose="00000400000000000000" pitchFamily="2" charset="-78"/>
              </a:rPr>
              <a:t>برخلاف پژوهش كمي، كه در آن با استفاده از فنون گوناگون نمونهگيري </a:t>
            </a:r>
            <a:r>
              <a:rPr lang="fa-IR" b="0" i="0" smtClean="0">
                <a:solidFill>
                  <a:srgbClr val="000000"/>
                </a:solidFill>
                <a:effectLst/>
                <a:latin typeface="BLotus"/>
                <a:cs typeface="B Zar" panose="00000400000000000000" pitchFamily="2" charset="-78"/>
              </a:rPr>
              <a:t>احتمالي مواردي </a:t>
            </a:r>
            <a:r>
              <a:rPr lang="fa-IR" b="0" i="0" smtClean="0">
                <a:solidFill>
                  <a:srgbClr val="000000"/>
                </a:solidFill>
                <a:effectLst/>
                <a:latin typeface="BLotus"/>
                <a:cs typeface="B Zar" panose="00000400000000000000" pitchFamily="2" charset="-78"/>
              </a:rPr>
              <a:t>انتخاب ميشوند كه نمايندة واقعي كل جامعهاند، در پژوهش كيفي، نمونهها به </a:t>
            </a:r>
            <a:r>
              <a:rPr lang="fa-IR" b="0" i="0" smtClean="0">
                <a:solidFill>
                  <a:srgbClr val="000000"/>
                </a:solidFill>
                <a:effectLst/>
                <a:latin typeface="BLotus"/>
                <a:cs typeface="B Zar" panose="00000400000000000000" pitchFamily="2" charset="-78"/>
              </a:rPr>
              <a:t>طور هدفمند </a:t>
            </a:r>
            <a:r>
              <a:rPr lang="fa-IR" b="0" i="0" smtClean="0">
                <a:solidFill>
                  <a:srgbClr val="000000"/>
                </a:solidFill>
                <a:effectLst/>
                <a:latin typeface="BLotus"/>
                <a:cs typeface="B Zar" panose="00000400000000000000" pitchFamily="2" charset="-78"/>
              </a:rPr>
              <a:t>انتخاب ميشوند و پژوهشگر عمداً به انتخاب محيطها، افراد يا </a:t>
            </a:r>
            <a:r>
              <a:rPr lang="fa-IR" b="0" i="0" smtClean="0">
                <a:solidFill>
                  <a:srgbClr val="000000"/>
                </a:solidFill>
                <a:effectLst/>
                <a:latin typeface="BLotus"/>
                <a:cs typeface="B Zar" panose="00000400000000000000" pitchFamily="2" charset="-78"/>
              </a:rPr>
              <a:t>رخدادهاي ويژهاي </a:t>
            </a:r>
            <a:r>
              <a:rPr lang="fa-IR" b="0" i="0" smtClean="0">
                <a:solidFill>
                  <a:srgbClr val="000000"/>
                </a:solidFill>
                <a:effectLst/>
                <a:latin typeface="BLotus"/>
                <a:cs typeface="B Zar" panose="00000400000000000000" pitchFamily="2" charset="-78"/>
              </a:rPr>
              <a:t>ميپردازد كه اطلاعات مهمي را تأمين ميكنند، اطلاعاتي كه به دست آوردنشان </a:t>
            </a:r>
            <a:r>
              <a:rPr lang="fa-IR" b="0" i="0" smtClean="0">
                <a:solidFill>
                  <a:srgbClr val="000000"/>
                </a:solidFill>
                <a:effectLst/>
                <a:latin typeface="BLotus"/>
                <a:cs typeface="B Zar" panose="00000400000000000000" pitchFamily="2" charset="-78"/>
              </a:rPr>
              <a:t>از طريق </a:t>
            </a:r>
            <a:r>
              <a:rPr lang="fa-IR" b="0" i="0" smtClean="0">
                <a:solidFill>
                  <a:srgbClr val="000000"/>
                </a:solidFill>
                <a:effectLst/>
                <a:latin typeface="BLotus"/>
                <a:cs typeface="B Zar" panose="00000400000000000000" pitchFamily="2" charset="-78"/>
              </a:rPr>
              <a:t>ساير انتخابها ميسر نيست و مهمترين اصلي كه در نظر گرفته ميشود </a:t>
            </a:r>
            <a:r>
              <a:rPr lang="fa-IR" b="0" i="0" smtClean="0">
                <a:solidFill>
                  <a:srgbClr val="000000"/>
                </a:solidFill>
                <a:effectLst/>
                <a:latin typeface="BLotus"/>
                <a:cs typeface="B Zar" panose="00000400000000000000" pitchFamily="2" charset="-78"/>
              </a:rPr>
              <a:t>انتخاب محيطها</a:t>
            </a:r>
            <a:r>
              <a:rPr lang="fa-IR" b="0" i="0" smtClean="0">
                <a:solidFill>
                  <a:srgbClr val="000000"/>
                </a:solidFill>
                <a:effectLst/>
                <a:latin typeface="BLotus"/>
                <a:cs typeface="B Zar" panose="00000400000000000000" pitchFamily="2" charset="-78"/>
              </a:rPr>
              <a:t>، زمانها و افرادي است كه قادرند براي پاسخ به پرسشهاي پژوهش اطلاعات </a:t>
            </a:r>
            <a:r>
              <a:rPr lang="fa-IR" b="0" i="0" smtClean="0">
                <a:solidFill>
                  <a:srgbClr val="000000"/>
                </a:solidFill>
                <a:effectLst/>
                <a:latin typeface="BLotus"/>
                <a:cs typeface="B Zar" panose="00000400000000000000" pitchFamily="2" charset="-78"/>
              </a:rPr>
              <a:t>لازم را </a:t>
            </a:r>
            <a:r>
              <a:rPr lang="fa-IR" b="0" i="0" smtClean="0">
                <a:solidFill>
                  <a:srgbClr val="000000"/>
                </a:solidFill>
                <a:effectLst/>
                <a:latin typeface="BLotus"/>
                <a:cs typeface="B Zar" panose="00000400000000000000" pitchFamily="2" charset="-78"/>
              </a:rPr>
              <a:t>فراهم كنند </a:t>
            </a:r>
            <a:r>
              <a:rPr lang="fa-IR" b="0" i="0" smtClean="0">
                <a:solidFill>
                  <a:srgbClr val="000000"/>
                </a:solidFill>
                <a:effectLst/>
                <a:latin typeface="BLotus"/>
                <a:cs typeface="B Zar" panose="00000400000000000000" pitchFamily="2" charset="-78"/>
              </a:rPr>
              <a:t>(ازكيا </a:t>
            </a:r>
            <a:r>
              <a:rPr lang="fa-IR" b="0" i="0" smtClean="0">
                <a:solidFill>
                  <a:srgbClr val="000000"/>
                </a:solidFill>
                <a:effectLst/>
                <a:latin typeface="BLotus"/>
                <a:cs typeface="B Zar" panose="00000400000000000000" pitchFamily="2" charset="-78"/>
              </a:rPr>
              <a:t>و ايماني، </a:t>
            </a:r>
            <a:r>
              <a:rPr lang="fa-IR" b="0" i="0" smtClean="0">
                <a:solidFill>
                  <a:srgbClr val="000000"/>
                </a:solidFill>
                <a:effectLst/>
                <a:latin typeface="BLotus"/>
                <a:cs typeface="B Zar" panose="00000400000000000000" pitchFamily="2" charset="-78"/>
              </a:rPr>
              <a:t>60 </a:t>
            </a:r>
            <a:r>
              <a:rPr lang="fa-IR" b="0" i="0" smtClean="0">
                <a:solidFill>
                  <a:srgbClr val="000000"/>
                </a:solidFill>
                <a:effectLst/>
                <a:latin typeface="BLotus"/>
                <a:cs typeface="B Zar" panose="00000400000000000000" pitchFamily="2" charset="-78"/>
              </a:rPr>
              <a:t>:</a:t>
            </a:r>
            <a:r>
              <a:rPr lang="fa-IR" b="0" i="0" smtClean="0">
                <a:solidFill>
                  <a:srgbClr val="000000"/>
                </a:solidFill>
                <a:effectLst/>
                <a:latin typeface="BLotus"/>
                <a:cs typeface="B Zar" panose="00000400000000000000" pitchFamily="2" charset="-78"/>
              </a:rPr>
              <a:t>1390) از </a:t>
            </a:r>
            <a:r>
              <a:rPr lang="fa-IR" b="0" i="0" smtClean="0">
                <a:solidFill>
                  <a:srgbClr val="000000"/>
                </a:solidFill>
                <a:effectLst/>
                <a:latin typeface="BLotus"/>
                <a:cs typeface="B Zar" panose="00000400000000000000" pitchFamily="2" charset="-78"/>
              </a:rPr>
              <a:t>اين رو، براي انتخاب نمونة مد نظر در </a:t>
            </a:r>
            <a:r>
              <a:rPr lang="fa-IR" b="0" i="0" smtClean="0">
                <a:solidFill>
                  <a:srgbClr val="000000"/>
                </a:solidFill>
                <a:effectLst/>
                <a:latin typeface="BLotus"/>
                <a:cs typeface="B Zar" panose="00000400000000000000" pitchFamily="2" charset="-78"/>
              </a:rPr>
              <a:t>اين پژوهش</a:t>
            </a:r>
            <a:r>
              <a:rPr lang="fa-IR" b="0" i="0" smtClean="0">
                <a:solidFill>
                  <a:srgbClr val="000000"/>
                </a:solidFill>
                <a:effectLst/>
                <a:latin typeface="BLotus"/>
                <a:cs typeface="B Zar" panose="00000400000000000000" pitchFamily="2" charset="-78"/>
              </a:rPr>
              <a:t>، از روش </a:t>
            </a:r>
            <a:r>
              <a:rPr lang="fa-IR" b="0" i="0" smtClean="0">
                <a:solidFill>
                  <a:srgbClr val="FF0000"/>
                </a:solidFill>
                <a:effectLst/>
                <a:latin typeface="BLotus"/>
                <a:cs typeface="B Zar" panose="00000400000000000000" pitchFamily="2" charset="-78"/>
              </a:rPr>
              <a:t>نمونهگيري هدفمند </a:t>
            </a:r>
            <a:r>
              <a:rPr lang="fa-IR" b="0" i="0" smtClean="0">
                <a:solidFill>
                  <a:srgbClr val="000000"/>
                </a:solidFill>
                <a:effectLst/>
                <a:latin typeface="BLotus"/>
                <a:cs typeface="B Zar" panose="00000400000000000000" pitchFamily="2" charset="-78"/>
              </a:rPr>
              <a:t>(</a:t>
            </a:r>
            <a:r>
              <a:rPr lang="en-US" sz="2000" b="0" i="0" smtClean="0">
                <a:solidFill>
                  <a:srgbClr val="000000"/>
                </a:solidFill>
                <a:effectLst/>
                <a:latin typeface="TimesNewRomanPSMT"/>
                <a:cs typeface="B Zar" panose="00000400000000000000" pitchFamily="2" charset="-78"/>
              </a:rPr>
              <a:t>purposive </a:t>
            </a:r>
            <a:r>
              <a:rPr lang="en-US" sz="2000" b="0" i="0" smtClean="0">
                <a:solidFill>
                  <a:srgbClr val="000000"/>
                </a:solidFill>
                <a:effectLst/>
                <a:latin typeface="TimesNewRomanPSMT"/>
                <a:cs typeface="B Zar" panose="00000400000000000000" pitchFamily="2" charset="-78"/>
              </a:rPr>
              <a:t>sampling</a:t>
            </a:r>
            <a:r>
              <a:rPr lang="fa-IR" sz="2000" b="0" i="0" smtClean="0">
                <a:solidFill>
                  <a:srgbClr val="000000"/>
                </a:solidFill>
                <a:effectLst/>
                <a:latin typeface="TimesNewRomanPSMT"/>
                <a:cs typeface="B Zar" panose="00000400000000000000" pitchFamily="2" charset="-78"/>
              </a:rPr>
              <a:t>) </a:t>
            </a:r>
            <a:r>
              <a:rPr lang="fa-IR" b="0" i="0" smtClean="0">
                <a:solidFill>
                  <a:srgbClr val="000000"/>
                </a:solidFill>
                <a:effectLst/>
                <a:latin typeface="BLotus"/>
                <a:cs typeface="B Zar" panose="00000400000000000000" pitchFamily="2" charset="-78"/>
              </a:rPr>
              <a:t>كه </a:t>
            </a:r>
            <a:r>
              <a:rPr lang="fa-IR" b="0" i="0" smtClean="0">
                <a:solidFill>
                  <a:srgbClr val="000000"/>
                </a:solidFill>
                <a:effectLst/>
                <a:latin typeface="BLotus"/>
                <a:cs typeface="B Zar" panose="00000400000000000000" pitchFamily="2" charset="-78"/>
              </a:rPr>
              <a:t>با تحقيقات </a:t>
            </a:r>
            <a:r>
              <a:rPr lang="fa-IR" b="0" i="0" smtClean="0">
                <a:solidFill>
                  <a:srgbClr val="000000"/>
                </a:solidFill>
                <a:effectLst/>
                <a:latin typeface="BLotus"/>
                <a:cs typeface="B Zar" panose="00000400000000000000" pitchFamily="2" charset="-78"/>
              </a:rPr>
              <a:t>كيفي سنخيت </a:t>
            </a:r>
            <a:r>
              <a:rPr lang="fa-IR" b="0" i="0" smtClean="0">
                <a:solidFill>
                  <a:srgbClr val="000000"/>
                </a:solidFill>
                <a:effectLst/>
                <a:latin typeface="BLotus"/>
                <a:cs typeface="B Zar" panose="00000400000000000000" pitchFamily="2" charset="-78"/>
              </a:rPr>
              <a:t>بيشتري دارد، استفاده شده است </a:t>
            </a:r>
            <a:r>
              <a:rPr lang="fa-IR" b="0" i="0" smtClean="0">
                <a:solidFill>
                  <a:srgbClr val="000000"/>
                </a:solidFill>
                <a:effectLst/>
                <a:latin typeface="BLotus"/>
                <a:cs typeface="B Zar" panose="00000400000000000000" pitchFamily="2" charset="-78"/>
              </a:rPr>
              <a:t>.</a:t>
            </a:r>
            <a:r>
              <a:rPr lang="fa-IR" smtClean="0">
                <a:cs typeface="B Zar" panose="00000400000000000000" pitchFamily="2" charset="-78"/>
              </a:rPr>
              <a:t> </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598222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Lotus"/>
                <a:cs typeface="B Zar" panose="00000400000000000000" pitchFamily="2" charset="-78"/>
              </a:rPr>
              <a:t>همچنين براي توسـعة مقولـههـاي در حـال ظهـور و نهـايي و سـودمندتر كـردن آنهـا </a:t>
            </a:r>
            <a:r>
              <a:rPr lang="fa-IR" b="0" i="0" smtClean="0">
                <a:solidFill>
                  <a:srgbClr val="000000"/>
                </a:solidFill>
                <a:effectLst/>
                <a:latin typeface="BLotus"/>
                <a:cs typeface="B Zar" panose="00000400000000000000" pitchFamily="2" charset="-78"/>
              </a:rPr>
              <a:t>از نمونهگيري </a:t>
            </a:r>
            <a:r>
              <a:rPr lang="fa-IR" b="0" i="0" smtClean="0">
                <a:solidFill>
                  <a:srgbClr val="000000"/>
                </a:solidFill>
                <a:effectLst/>
                <a:latin typeface="BLotus"/>
                <a:cs typeface="B Zar" panose="00000400000000000000" pitchFamily="2" charset="-78"/>
              </a:rPr>
              <a:t>نظري </a:t>
            </a:r>
            <a:r>
              <a:rPr lang="fa-IR" b="0" i="0" smtClean="0">
                <a:solidFill>
                  <a:srgbClr val="000000"/>
                </a:solidFill>
                <a:effectLst/>
                <a:latin typeface="BLotus"/>
                <a:cs typeface="B Zar" panose="00000400000000000000" pitchFamily="2" charset="-78"/>
              </a:rPr>
              <a:t>(</a:t>
            </a:r>
            <a:r>
              <a:rPr lang="en-US" sz="2000" b="0" i="0" smtClean="0">
                <a:solidFill>
                  <a:srgbClr val="000000"/>
                </a:solidFill>
                <a:effectLst/>
                <a:latin typeface="TimesNewRomanPSMT"/>
                <a:cs typeface="B Zar" panose="00000400000000000000" pitchFamily="2" charset="-78"/>
              </a:rPr>
              <a:t>theoretical </a:t>
            </a:r>
            <a:r>
              <a:rPr lang="en-US" sz="2000" b="0" i="0" smtClean="0">
                <a:solidFill>
                  <a:srgbClr val="000000"/>
                </a:solidFill>
                <a:effectLst/>
                <a:latin typeface="TimesNewRomanPSMT"/>
                <a:cs typeface="B Zar" panose="00000400000000000000" pitchFamily="2" charset="-78"/>
              </a:rPr>
              <a:t>sampling</a:t>
            </a:r>
            <a:r>
              <a:rPr lang="fa-IR" sz="2000" b="0" i="0" smtClean="0">
                <a:solidFill>
                  <a:srgbClr val="000000"/>
                </a:solidFill>
                <a:effectLst/>
                <a:latin typeface="TimesNewRomanPSMT"/>
                <a:cs typeface="B Zar" panose="00000400000000000000" pitchFamily="2" charset="-78"/>
              </a:rPr>
              <a:t>) </a:t>
            </a:r>
            <a:r>
              <a:rPr lang="fa-IR" b="0" i="0" smtClean="0">
                <a:solidFill>
                  <a:srgbClr val="000000"/>
                </a:solidFill>
                <a:effectLst/>
                <a:latin typeface="BLotus"/>
                <a:cs typeface="B Zar" panose="00000400000000000000" pitchFamily="2" charset="-78"/>
              </a:rPr>
              <a:t>استفاده </a:t>
            </a:r>
            <a:r>
              <a:rPr lang="fa-IR" b="0" i="0" smtClean="0">
                <a:solidFill>
                  <a:srgbClr val="000000"/>
                </a:solidFill>
                <a:effectLst/>
                <a:latin typeface="BLotus"/>
                <a:cs typeface="B Zar" panose="00000400000000000000" pitchFamily="2" charset="-78"/>
              </a:rPr>
              <a:t>شده است. نمونهگيـري نظـري در </a:t>
            </a:r>
            <a:r>
              <a:rPr lang="fa-IR" b="0" i="0" smtClean="0">
                <a:solidFill>
                  <a:srgbClr val="000000"/>
                </a:solidFill>
                <a:effectLst/>
                <a:latin typeface="BLotus"/>
                <a:cs typeface="B Zar" panose="00000400000000000000" pitchFamily="2" charset="-78"/>
              </a:rPr>
              <a:t>شناسـايي </a:t>
            </a:r>
            <a:r>
              <a:rPr lang="fa-IR" b="0" i="0" smtClean="0">
                <a:solidFill>
                  <a:srgbClr val="FF0000"/>
                </a:solidFill>
                <a:effectLst/>
                <a:latin typeface="BLotus"/>
                <a:cs typeface="B Zar" panose="00000400000000000000" pitchFamily="2" charset="-78"/>
              </a:rPr>
              <a:t>مرزهاي </a:t>
            </a:r>
            <a:r>
              <a:rPr lang="fa-IR" b="0" i="0" smtClean="0">
                <a:solidFill>
                  <a:srgbClr val="FF0000"/>
                </a:solidFill>
                <a:effectLst/>
                <a:latin typeface="BLotus"/>
                <a:cs typeface="B Zar" panose="00000400000000000000" pitchFamily="2" charset="-78"/>
              </a:rPr>
              <a:t>مفهومي و تعيين انطباق و تناسب </a:t>
            </a:r>
            <a:r>
              <a:rPr lang="fa-IR" b="0" i="0" smtClean="0">
                <a:solidFill>
                  <a:srgbClr val="FF0000"/>
                </a:solidFill>
                <a:effectLst/>
                <a:latin typeface="BLotus"/>
                <a:cs typeface="B Zar" panose="00000400000000000000" pitchFamily="2" charset="-78"/>
              </a:rPr>
              <a:t>مقوله ها </a:t>
            </a:r>
            <a:r>
              <a:rPr lang="fa-IR" b="0" i="0" smtClean="0">
                <a:solidFill>
                  <a:srgbClr val="000000"/>
                </a:solidFill>
                <a:effectLst/>
                <a:latin typeface="BLotus"/>
                <a:cs typeface="B Zar" panose="00000400000000000000" pitchFamily="2" charset="-78"/>
              </a:rPr>
              <a:t>به ما كمك ميكند </a:t>
            </a:r>
            <a:r>
              <a:rPr lang="fa-IR" b="0" i="0" smtClean="0">
                <a:solidFill>
                  <a:srgbClr val="000000"/>
                </a:solidFill>
                <a:effectLst/>
                <a:latin typeface="BLotus"/>
                <a:cs typeface="B Zar" panose="00000400000000000000" pitchFamily="2" charset="-78"/>
              </a:rPr>
              <a:t>.</a:t>
            </a:r>
            <a:r>
              <a:rPr lang="fa-IR" smtClean="0">
                <a:cs typeface="B Zar" panose="00000400000000000000" pitchFamily="2" charset="-78"/>
              </a:rPr>
              <a:t> </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00204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فرايند اين نوع نمونهگيري ماهيتي تكراري دارد؛ به اين صورت كـه محقـق نمونـة اوليـه </a:t>
            </a:r>
            <a:r>
              <a:rPr lang="fa-IR" smtClean="0">
                <a:solidFill>
                  <a:srgbClr val="000000"/>
                </a:solidFill>
                <a:latin typeface="BLotus"/>
                <a:cs typeface="B Zar" panose="00000400000000000000" pitchFamily="2" charset="-78"/>
              </a:rPr>
              <a:t>را برميدارد</a:t>
            </a:r>
            <a:r>
              <a:rPr lang="fa-IR">
                <a:solidFill>
                  <a:srgbClr val="000000"/>
                </a:solidFill>
                <a:latin typeface="BLotus"/>
                <a:cs typeface="B Zar" panose="00000400000000000000" pitchFamily="2" charset="-78"/>
              </a:rPr>
              <a:t>، دادهها را تحليل ميكند و سپس </a:t>
            </a:r>
            <a:r>
              <a:rPr lang="fa-IR" smtClean="0">
                <a:solidFill>
                  <a:srgbClr val="000000"/>
                </a:solidFill>
                <a:latin typeface="BLotus"/>
                <a:cs typeface="B Zar" panose="00000400000000000000" pitchFamily="2" charset="-78"/>
              </a:rPr>
              <a:t>نمونه هاي </a:t>
            </a:r>
            <a:r>
              <a:rPr lang="fa-IR">
                <a:solidFill>
                  <a:srgbClr val="000000"/>
                </a:solidFill>
                <a:latin typeface="BLotus"/>
                <a:cs typeface="B Zar" panose="00000400000000000000" pitchFamily="2" charset="-78"/>
              </a:rPr>
              <a:t>بيشتر را بـراي پـالايش مقولـههـا </a:t>
            </a:r>
            <a:r>
              <a:rPr lang="fa-IR" smtClean="0">
                <a:solidFill>
                  <a:srgbClr val="000000"/>
                </a:solidFill>
                <a:latin typeface="BLotus"/>
                <a:cs typeface="B Zar" panose="00000400000000000000" pitchFamily="2" charset="-78"/>
              </a:rPr>
              <a:t>و نظريههاي </a:t>
            </a:r>
            <a:r>
              <a:rPr lang="fa-IR">
                <a:solidFill>
                  <a:srgbClr val="000000"/>
                </a:solidFill>
                <a:latin typeface="BLotus"/>
                <a:cs typeface="B Zar" panose="00000400000000000000" pitchFamily="2" charset="-78"/>
              </a:rPr>
              <a:t>در حال ظهور خود مجدداً برميدارد. اين فرايند تا زماني ادامه مييابد كه </a:t>
            </a:r>
            <a:r>
              <a:rPr lang="fa-IR" smtClean="0">
                <a:solidFill>
                  <a:srgbClr val="000000"/>
                </a:solidFill>
                <a:latin typeface="BLotus"/>
                <a:cs typeface="B Zar" panose="00000400000000000000" pitchFamily="2" charset="-78"/>
              </a:rPr>
              <a:t>محقـق به </a:t>
            </a:r>
            <a:r>
              <a:rPr lang="fa-IR">
                <a:solidFill>
                  <a:srgbClr val="000000"/>
                </a:solidFill>
                <a:latin typeface="BLotus"/>
                <a:cs typeface="B Zar" panose="00000400000000000000" pitchFamily="2" charset="-78"/>
              </a:rPr>
              <a:t>مرحلة اشباع دادهها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data </a:t>
            </a:r>
            <a:r>
              <a:rPr lang="en-US" sz="2000" smtClean="0">
                <a:solidFill>
                  <a:srgbClr val="000000"/>
                </a:solidFill>
                <a:latin typeface="TimesNewRomanPSMT"/>
                <a:cs typeface="B Zar" panose="00000400000000000000" pitchFamily="2" charset="-78"/>
              </a:rPr>
              <a:t>saturation</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برسد</a:t>
            </a:r>
            <a:r>
              <a:rPr lang="fa-IR">
                <a:solidFill>
                  <a:srgbClr val="000000"/>
                </a:solidFill>
                <a:latin typeface="BLotus"/>
                <a:cs typeface="B Zar" panose="00000400000000000000" pitchFamily="2" charset="-78"/>
              </a:rPr>
              <a:t>؛ يعني مرحلهاي كه ازدر آن گسترش </a:t>
            </a:r>
            <a:r>
              <a:rPr lang="fa-IR" smtClean="0">
                <a:solidFill>
                  <a:srgbClr val="000000"/>
                </a:solidFill>
                <a:latin typeface="BLotus"/>
                <a:cs typeface="B Zar" panose="00000400000000000000" pitchFamily="2" charset="-78"/>
              </a:rPr>
              <a:t>بيشتر نمونهها </a:t>
            </a:r>
            <a:r>
              <a:rPr lang="fa-IR">
                <a:solidFill>
                  <a:srgbClr val="000000"/>
                </a:solidFill>
                <a:latin typeface="BLotus"/>
                <a:cs typeface="B Zar" panose="00000400000000000000" pitchFamily="2" charset="-78"/>
              </a:rPr>
              <a:t>هيچ بينش و ايدة جديدي حاصل نمـيشـود </a:t>
            </a:r>
            <a:r>
              <a:rPr lang="fa-IR" smtClean="0">
                <a:solidFill>
                  <a:srgbClr val="000000"/>
                </a:solidFill>
                <a:latin typeface="BLotus"/>
                <a:cs typeface="B Zar" panose="00000400000000000000" pitchFamily="2" charset="-78"/>
              </a:rPr>
              <a:t>(محمـدپور</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1390 ب ، 41) </a:t>
            </a:r>
            <a:r>
              <a:rPr lang="fa-IR" smtClean="0">
                <a:solidFill>
                  <a:srgbClr val="000000"/>
                </a:solidFill>
                <a:latin typeface="BLotus"/>
                <a:cs typeface="B Zar" panose="00000400000000000000" pitchFamily="2" charset="-78"/>
              </a:rPr>
              <a:t>ـر ايـن اساس </a:t>
            </a:r>
            <a:r>
              <a:rPr lang="fa-IR">
                <a:solidFill>
                  <a:srgbClr val="000000"/>
                </a:solidFill>
                <a:latin typeface="BLotus"/>
                <a:cs typeface="B Zar" panose="00000400000000000000" pitchFamily="2" charset="-78"/>
              </a:rPr>
              <a:t>در پژوهش حاضر، پس از اتمام هجده مصاحبه اشباع دادهها حاصل شد</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Decision 3"/>
          <p:cNvSpPr/>
          <p:nvPr/>
        </p:nvSpPr>
        <p:spPr>
          <a:xfrm>
            <a:off x="2349305" y="4572000"/>
            <a:ext cx="2194560" cy="1111348"/>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اشباع </a:t>
            </a:r>
            <a:r>
              <a:rPr lang="fa-IR" sz="2000" b="1" smtClean="0">
                <a:solidFill>
                  <a:srgbClr val="FF0000"/>
                </a:solidFill>
                <a:latin typeface="BLotus"/>
                <a:cs typeface="B Zar" panose="00000400000000000000" pitchFamily="2" charset="-78"/>
              </a:rPr>
              <a:t>داده ها</a:t>
            </a:r>
            <a:endParaRPr lang="fa-IR" sz="2000" b="1">
              <a:solidFill>
                <a:srgbClr val="FF0000"/>
              </a:solidFill>
            </a:endParaRPr>
          </a:p>
        </p:txBody>
      </p:sp>
    </p:spTree>
    <p:extLst>
      <p:ext uri="{BB962C8B-B14F-4D97-AF65-F5344CB8AC3E}">
        <p14:creationId xmlns:p14="http://schemas.microsoft.com/office/powerpoint/2010/main" val="800348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LotusBold"/>
                <a:cs typeface="B Zar" panose="00000400000000000000" pitchFamily="2" charset="-78"/>
              </a:rPr>
              <a:t>گردآوري </a:t>
            </a:r>
            <a:r>
              <a:rPr lang="fa-IR" b="1">
                <a:solidFill>
                  <a:srgbClr val="FF0000"/>
                </a:solidFill>
                <a:latin typeface="BLotusBold"/>
                <a:cs typeface="B Zar" panose="00000400000000000000" pitchFamily="2" charset="-78"/>
              </a:rPr>
              <a:t>و </a:t>
            </a:r>
            <a:r>
              <a:rPr lang="fa-IR" b="1" smtClean="0">
                <a:solidFill>
                  <a:srgbClr val="FF0000"/>
                </a:solidFill>
                <a:latin typeface="BLotusBold"/>
                <a:cs typeface="B Zar" panose="00000400000000000000" pitchFamily="2" charset="-78"/>
              </a:rPr>
              <a:t>تجزيه تحليل داده 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در </a:t>
            </a:r>
            <a:r>
              <a:rPr lang="fa-IR">
                <a:solidFill>
                  <a:srgbClr val="000000"/>
                </a:solidFill>
                <a:latin typeface="BLotus"/>
                <a:cs typeface="B Zar" panose="00000400000000000000" pitchFamily="2" charset="-78"/>
              </a:rPr>
              <a:t>اين تحقيق در مرحلـة گـردآوري دادههـا از تكنيـك مصـاحبة كيفـي عميـق بـه </a:t>
            </a:r>
            <a:r>
              <a:rPr lang="fa-IR" smtClean="0">
                <a:solidFill>
                  <a:srgbClr val="000000"/>
                </a:solidFill>
                <a:latin typeface="BLotus"/>
                <a:cs typeface="B Zar" panose="00000400000000000000" pitchFamily="2" charset="-78"/>
              </a:rPr>
              <a:t>شـيوة نيمهساختيافته (</a:t>
            </a:r>
            <a:r>
              <a:rPr lang="en-US" sz="2000" smtClean="0">
                <a:solidFill>
                  <a:srgbClr val="000000"/>
                </a:solidFill>
                <a:latin typeface="TimesNewRomanPSMT"/>
                <a:cs typeface="B Zar" panose="00000400000000000000" pitchFamily="2" charset="-78"/>
              </a:rPr>
              <a:t>semi-structured</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استفاده </a:t>
            </a:r>
            <a:r>
              <a:rPr lang="fa-IR">
                <a:solidFill>
                  <a:srgbClr val="000000"/>
                </a:solidFill>
                <a:latin typeface="BLotus"/>
                <a:cs typeface="B Zar" panose="00000400000000000000" pitchFamily="2" charset="-78"/>
              </a:rPr>
              <a:t>شده اسـت. ايـن نـوع مصـاحبه بـا اسـتفاده </a:t>
            </a:r>
            <a:r>
              <a:rPr lang="fa-IR" smtClean="0">
                <a:solidFill>
                  <a:srgbClr val="000000"/>
                </a:solidFill>
                <a:latin typeface="BLotus"/>
                <a:cs typeface="B Zar" panose="00000400000000000000" pitchFamily="2" charset="-78"/>
              </a:rPr>
              <a:t>از راهنماي </a:t>
            </a:r>
            <a:r>
              <a:rPr lang="fa-IR">
                <a:solidFill>
                  <a:srgbClr val="000000"/>
                </a:solidFill>
                <a:latin typeface="BLotus"/>
                <a:cs typeface="B Zar" panose="00000400000000000000" pitchFamily="2" charset="-78"/>
              </a:rPr>
              <a:t>مصاحبه صورت ميگيرد؛ يعني فهرستي از پرسشها و موضوعهـاي مكتـوبي </a:t>
            </a:r>
            <a:r>
              <a:rPr lang="fa-IR" smtClean="0">
                <a:solidFill>
                  <a:srgbClr val="000000"/>
                </a:solidFill>
                <a:latin typeface="BLotus"/>
                <a:cs typeface="B Zar" panose="00000400000000000000" pitchFamily="2" charset="-78"/>
              </a:rPr>
              <a:t>كـه بايد </a:t>
            </a:r>
            <a:r>
              <a:rPr lang="fa-IR">
                <a:solidFill>
                  <a:srgbClr val="000000"/>
                </a:solidFill>
                <a:latin typeface="BLotus"/>
                <a:cs typeface="B Zar" panose="00000400000000000000" pitchFamily="2" charset="-78"/>
              </a:rPr>
              <a:t>در توالي خاصي دنبال شوند </a:t>
            </a:r>
            <a:r>
              <a:rPr lang="fa-IR" smtClean="0">
                <a:solidFill>
                  <a:srgbClr val="000000"/>
                </a:solidFill>
                <a:latin typeface="BLotus"/>
                <a:cs typeface="B Zar" panose="00000400000000000000" pitchFamily="2" charset="-78"/>
              </a:rPr>
              <a:t>(محمدپور</a:t>
            </a:r>
            <a:r>
              <a:rPr lang="fa-IR">
                <a:solidFill>
                  <a:srgbClr val="000000"/>
                </a:solidFill>
                <a:latin typeface="BLotus"/>
                <a:cs typeface="B Zar" panose="00000400000000000000" pitchFamily="2" charset="-78"/>
              </a:rPr>
              <a:t>، 1390الف: </a:t>
            </a:r>
            <a:r>
              <a:rPr lang="fa-IR" smtClean="0">
                <a:solidFill>
                  <a:srgbClr val="000000"/>
                </a:solidFill>
                <a:latin typeface="BLotus"/>
                <a:cs typeface="B Zar" panose="00000400000000000000" pitchFamily="2" charset="-78"/>
              </a:rPr>
              <a:t>161)</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در </a:t>
            </a:r>
            <a:r>
              <a:rPr lang="fa-IR">
                <a:solidFill>
                  <a:srgbClr val="000000"/>
                </a:solidFill>
                <a:latin typeface="BLotus"/>
                <a:cs typeface="B Zar" panose="00000400000000000000" pitchFamily="2" charset="-78"/>
              </a:rPr>
              <a:t>اين پژوهش فرايند تحليل دادهها با توجه به اهميت آن در رويكـرد نظريـة </a:t>
            </a:r>
            <a:r>
              <a:rPr lang="fa-IR" smtClean="0">
                <a:solidFill>
                  <a:srgbClr val="000000"/>
                </a:solidFill>
                <a:latin typeface="BLotus"/>
                <a:cs typeface="B Zar" panose="00000400000000000000" pitchFamily="2" charset="-78"/>
              </a:rPr>
              <a:t>زمينـهاي طي </a:t>
            </a:r>
            <a:r>
              <a:rPr lang="fa-IR">
                <a:solidFill>
                  <a:srgbClr val="FF0000"/>
                </a:solidFill>
                <a:latin typeface="BLotus"/>
                <a:cs typeface="B Zar" panose="00000400000000000000" pitchFamily="2" charset="-78"/>
              </a:rPr>
              <a:t>سه</a:t>
            </a:r>
            <a:r>
              <a:rPr lang="fa-IR">
                <a:solidFill>
                  <a:srgbClr val="000000"/>
                </a:solidFill>
                <a:latin typeface="BLotus"/>
                <a:cs typeface="B Zar" panose="00000400000000000000" pitchFamily="2" charset="-78"/>
              </a:rPr>
              <a:t> مرحله كدگذاري شده است كـه عبـارتانـد از </a:t>
            </a:r>
            <a:endParaRPr lang="fa-IR" smtClean="0">
              <a:solidFill>
                <a:srgbClr val="000000"/>
              </a:solidFill>
              <a:latin typeface="BLotus"/>
              <a:cs typeface="B Zar" panose="00000400000000000000" pitchFamily="2" charset="-78"/>
            </a:endParaRPr>
          </a:p>
          <a:p>
            <a:r>
              <a:rPr lang="fa-IR" smtClean="0">
                <a:solidFill>
                  <a:srgbClr val="000000"/>
                </a:solidFill>
                <a:latin typeface="BLotus"/>
                <a:cs typeface="B Zar" panose="00000400000000000000" pitchFamily="2" charset="-78"/>
              </a:rPr>
              <a:t>1- كدگـذاري </a:t>
            </a:r>
            <a:r>
              <a:rPr lang="fa-IR">
                <a:solidFill>
                  <a:srgbClr val="000000"/>
                </a:solidFill>
                <a:latin typeface="BLotus"/>
                <a:cs typeface="B Zar" panose="00000400000000000000" pitchFamily="2" charset="-78"/>
              </a:rPr>
              <a:t>بـاز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open </a:t>
            </a:r>
            <a:r>
              <a:rPr lang="en-US" sz="2000" smtClean="0">
                <a:solidFill>
                  <a:srgbClr val="000000"/>
                </a:solidFill>
                <a:latin typeface="TimesNewRomanPSMT"/>
                <a:cs typeface="B Zar" panose="00000400000000000000" pitchFamily="2" charset="-78"/>
              </a:rPr>
              <a:t>coding</a:t>
            </a:r>
            <a:r>
              <a:rPr lang="en-US" smtClean="0">
                <a:solidFill>
                  <a:srgbClr val="000000"/>
                </a:solidFill>
                <a:latin typeface="BLotus"/>
                <a:cs typeface="B Zar" panose="00000400000000000000" pitchFamily="2" charset="-78"/>
              </a:rPr>
              <a:t>؛</a:t>
            </a:r>
          </a:p>
          <a:p>
            <a:r>
              <a:rPr lang="en-US" smtClean="0">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2-كدگــذاري </a:t>
            </a:r>
            <a:r>
              <a:rPr lang="fa-IR">
                <a:solidFill>
                  <a:srgbClr val="000000"/>
                </a:solidFill>
                <a:latin typeface="BLotus"/>
                <a:cs typeface="B Zar" panose="00000400000000000000" pitchFamily="2" charset="-78"/>
              </a:rPr>
              <a:t>محــوري </a:t>
            </a:r>
            <a:r>
              <a:rPr lang="fa-IR" smtClean="0">
                <a:solidFill>
                  <a:srgbClr val="000000"/>
                </a:solidFill>
                <a:latin typeface="BLotus"/>
                <a:cs typeface="B Zar" panose="00000400000000000000" pitchFamily="2" charset="-78"/>
              </a:rPr>
              <a:t>(</a:t>
            </a:r>
            <a:r>
              <a:rPr lang="en-US" smtClean="0">
                <a:solidFill>
                  <a:srgbClr val="000000"/>
                </a:solidFill>
                <a:latin typeface="BLotus"/>
                <a:cs typeface="B Zar" panose="00000400000000000000" pitchFamily="2" charset="-78"/>
              </a:rPr>
              <a:t>(</a:t>
            </a:r>
            <a:r>
              <a:rPr lang="en-US" sz="2000" smtClean="0">
                <a:solidFill>
                  <a:srgbClr val="000000"/>
                </a:solidFill>
                <a:latin typeface="TimesNewRomanPSMT"/>
                <a:cs typeface="B Zar" panose="00000400000000000000" pitchFamily="2" charset="-78"/>
              </a:rPr>
              <a:t>axial coding</a:t>
            </a:r>
            <a:r>
              <a:rPr lang="en-US" smtClean="0">
                <a:solidFill>
                  <a:srgbClr val="000000"/>
                </a:solidFill>
                <a:latin typeface="BLotus"/>
                <a:cs typeface="B Zar" panose="00000400000000000000" pitchFamily="2" charset="-78"/>
              </a:rPr>
              <a:t>؛ </a:t>
            </a:r>
          </a:p>
          <a:p>
            <a:r>
              <a:rPr lang="fa-IR" smtClean="0">
                <a:solidFill>
                  <a:srgbClr val="000000"/>
                </a:solidFill>
                <a:latin typeface="BLotus"/>
                <a:cs typeface="B Zar" panose="00000400000000000000" pitchFamily="2" charset="-78"/>
              </a:rPr>
              <a:t>3-كدگــذاري انتخــابي</a:t>
            </a:r>
            <a:r>
              <a:rPr lang="en-US"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Strauss and Corbin, 1998</a:t>
            </a:r>
            <a:r>
              <a:rPr lang="en-US" smtClean="0">
                <a:solidFill>
                  <a:srgbClr val="000000"/>
                </a:solidFill>
                <a:latin typeface="BLotus"/>
                <a:cs typeface="B Zar" panose="00000400000000000000" pitchFamily="2" charset="-78"/>
              </a:rPr>
              <a:t>)</a:t>
            </a:r>
            <a:r>
              <a:rPr lang="en-US">
                <a:solidFill>
                  <a:srgbClr val="000000"/>
                </a:solidFill>
                <a:latin typeface="TimesNewRomanPSMT"/>
                <a:cs typeface="B Zar" panose="00000400000000000000" pitchFamily="2" charset="-78"/>
              </a:rPr>
              <a:t> </a:t>
            </a:r>
            <a:r>
              <a:rPr lang="en-US" smtClean="0">
                <a:solidFill>
                  <a:srgbClr val="000000"/>
                </a:solidFill>
                <a:latin typeface="TimesNewRomanPSMT"/>
                <a:cs typeface="B Zar" panose="00000400000000000000" pitchFamily="2" charset="-78"/>
              </a:rPr>
              <a:t>(selective coding)</a:t>
            </a:r>
            <a:r>
              <a:rPr lang="en-US" smtClean="0">
                <a:cs typeface="B Zar" panose="00000400000000000000" pitchFamily="2" charset="-78"/>
              </a:rPr>
              <a:t> </a:t>
            </a:r>
            <a:r>
              <a:rPr lang="en-US">
                <a:cs typeface="B Zar" panose="00000400000000000000" pitchFamily="2" charset="-78"/>
              </a:rPr>
              <a:t/>
            </a:r>
            <a:br>
              <a:rPr lang="en-US">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4001294"/>
            <a:ext cx="912129" cy="912129"/>
          </a:xfrm>
          <a:prstGeom prst="rect">
            <a:avLst/>
          </a:prstGeom>
        </p:spPr>
      </p:pic>
    </p:spTree>
    <p:extLst>
      <p:ext uri="{BB962C8B-B14F-4D97-AF65-F5344CB8AC3E}">
        <p14:creationId xmlns:p14="http://schemas.microsoft.com/office/powerpoint/2010/main" val="2736975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در اين مراحل، كه به صورت پيوسته دنبال ميشوند، مصاحبههاي انجامشده به </a:t>
            </a:r>
            <a:r>
              <a:rPr lang="fa-IR" smtClean="0">
                <a:solidFill>
                  <a:srgbClr val="000000"/>
                </a:solidFill>
                <a:latin typeface="BLotus"/>
                <a:cs typeface="B Zar" panose="00000400000000000000" pitchFamily="2" charset="-78"/>
              </a:rPr>
              <a:t>صورت خط </a:t>
            </a:r>
            <a:r>
              <a:rPr lang="fa-IR">
                <a:solidFill>
                  <a:srgbClr val="000000"/>
                </a:solidFill>
                <a:latin typeface="BLotus"/>
                <a:cs typeface="B Zar" panose="00000400000000000000" pitchFamily="2" charset="-78"/>
              </a:rPr>
              <a:t>به خط تحليل و كدگذاري ميشوند. در آغاز و در قالب مرحلة كدگذاري بـاز بـه </a:t>
            </a:r>
            <a:r>
              <a:rPr lang="fa-IR" smtClean="0">
                <a:solidFill>
                  <a:srgbClr val="000000"/>
                </a:solidFill>
                <a:latin typeface="BLotus"/>
                <a:cs typeface="B Zar" panose="00000400000000000000" pitchFamily="2" charset="-78"/>
              </a:rPr>
              <a:t>هـر مفهوم </a:t>
            </a:r>
            <a:r>
              <a:rPr lang="fa-IR">
                <a:solidFill>
                  <a:srgbClr val="000000"/>
                </a:solidFill>
                <a:latin typeface="BLotus"/>
                <a:cs typeface="B Zar" panose="00000400000000000000" pitchFamily="2" charset="-78"/>
              </a:rPr>
              <a:t>موجود در مصاحبه برچسبي الصاق ميشود و بر اساس ويژگيها و ابعاد هر </a:t>
            </a:r>
            <a:r>
              <a:rPr lang="fa-IR" smtClean="0">
                <a:solidFill>
                  <a:srgbClr val="000000"/>
                </a:solidFill>
                <a:latin typeface="BLotus"/>
                <a:cs typeface="B Zar" panose="00000400000000000000" pitchFamily="2" charset="-78"/>
              </a:rPr>
              <a:t>مفهـوم، بسياريتعداد </a:t>
            </a:r>
            <a:r>
              <a:rPr lang="fa-IR">
                <a:solidFill>
                  <a:srgbClr val="000000"/>
                </a:solidFill>
                <a:latin typeface="BLotus"/>
                <a:cs typeface="B Zar" panose="00000400000000000000" pitchFamily="2" charset="-78"/>
              </a:rPr>
              <a:t>كدهاي باز و خام پديدار ميشود. در ادامه و در مرحلة كدگـذاري </a:t>
            </a:r>
            <a:r>
              <a:rPr lang="fa-IR" smtClean="0">
                <a:solidFill>
                  <a:srgbClr val="000000"/>
                </a:solidFill>
                <a:latin typeface="BLotus"/>
                <a:cs typeface="B Zar" panose="00000400000000000000" pitchFamily="2" charset="-78"/>
              </a:rPr>
              <a:t>محـوري، هر </a:t>
            </a:r>
            <a:r>
              <a:rPr lang="fa-IR">
                <a:solidFill>
                  <a:srgbClr val="000000"/>
                </a:solidFill>
                <a:latin typeface="BLotus"/>
                <a:cs typeface="B Zar" panose="00000400000000000000" pitchFamily="2" charset="-78"/>
              </a:rPr>
              <a:t>تعداد از كدهايي كه به لحاظ مفهوم و خصايص مرتبط بودند گردآوري و به </a:t>
            </a:r>
            <a:r>
              <a:rPr lang="fa-IR" smtClean="0">
                <a:solidFill>
                  <a:srgbClr val="000000"/>
                </a:solidFill>
                <a:latin typeface="BLotus"/>
                <a:cs typeface="B Zar" panose="00000400000000000000" pitchFamily="2" charset="-78"/>
              </a:rPr>
              <a:t>محوريـت يك </a:t>
            </a:r>
            <a:r>
              <a:rPr lang="fa-IR">
                <a:solidFill>
                  <a:srgbClr val="000000"/>
                </a:solidFill>
                <a:latin typeface="BLotus"/>
                <a:cs typeface="B Zar" panose="00000400000000000000" pitchFamily="2" charset="-78"/>
              </a:rPr>
              <a:t>مقوله سازماندهي ميشوند. بدين ترتيب پس از فرايند خرد كردن مصاحبهها به كدها </a:t>
            </a:r>
            <a:r>
              <a:rPr lang="fa-IR" smtClean="0">
                <a:solidFill>
                  <a:srgbClr val="000000"/>
                </a:solidFill>
                <a:latin typeface="BLotus"/>
                <a:cs typeface="B Zar" panose="00000400000000000000" pitchFamily="2" charset="-78"/>
              </a:rPr>
              <a:t>و زيرمقولهها </a:t>
            </a:r>
            <a:r>
              <a:rPr lang="fa-IR">
                <a:solidFill>
                  <a:srgbClr val="000000"/>
                </a:solidFill>
                <a:latin typeface="BLotus"/>
                <a:cs typeface="B Zar" panose="00000400000000000000" pitchFamily="2" charset="-78"/>
              </a:rPr>
              <a:t>در كدگذاري بـاز، در ايـن مرحلـه </a:t>
            </a:r>
            <a:r>
              <a:rPr lang="fa-IR" smtClean="0">
                <a:solidFill>
                  <a:srgbClr val="000000"/>
                </a:solidFill>
                <a:latin typeface="BLotus"/>
                <a:cs typeface="B Zar" panose="00000400000000000000" pitchFamily="2" charset="-78"/>
              </a:rPr>
              <a:t>(كدگـذاري محـوري) </a:t>
            </a:r>
            <a:r>
              <a:rPr lang="fa-IR">
                <a:solidFill>
                  <a:srgbClr val="000000"/>
                </a:solidFill>
                <a:latin typeface="BLotus"/>
                <a:cs typeface="B Zar" panose="00000400000000000000" pitchFamily="2" charset="-78"/>
              </a:rPr>
              <a:t>بـه مـرتبط كـردن </a:t>
            </a:r>
            <a:r>
              <a:rPr lang="fa-IR" smtClean="0">
                <a:solidFill>
                  <a:srgbClr val="000000"/>
                </a:solidFill>
                <a:latin typeface="BLotus"/>
                <a:cs typeface="B Zar" panose="00000400000000000000" pitchFamily="2" charset="-78"/>
              </a:rPr>
              <a:t>و دستهبندي </a:t>
            </a:r>
            <a:r>
              <a:rPr lang="fa-IR">
                <a:solidFill>
                  <a:srgbClr val="000000"/>
                </a:solidFill>
                <a:latin typeface="BLotus"/>
                <a:cs typeface="B Zar" panose="00000400000000000000" pitchFamily="2" charset="-78"/>
              </a:rPr>
              <a:t>آنها حول محور موضوعات اصلي پرداخته ميشود</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5036233"/>
            <a:ext cx="3362178" cy="71745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latin typeface="BLotus"/>
                <a:cs typeface="B Zar" panose="00000400000000000000" pitchFamily="2" charset="-78"/>
              </a:rPr>
              <a:t>سازماندهی به </a:t>
            </a:r>
            <a:r>
              <a:rPr lang="fa-IR" sz="2000" b="1">
                <a:solidFill>
                  <a:srgbClr val="FF0000"/>
                </a:solidFill>
                <a:latin typeface="BLotus"/>
                <a:cs typeface="B Zar" panose="00000400000000000000" pitchFamily="2" charset="-78"/>
              </a:rPr>
              <a:t>محوريـت يك </a:t>
            </a:r>
            <a:r>
              <a:rPr lang="fa-IR" sz="2000" b="1">
                <a:solidFill>
                  <a:srgbClr val="FF0000"/>
                </a:solidFill>
                <a:latin typeface="BLotus"/>
                <a:cs typeface="B Zar" panose="00000400000000000000" pitchFamily="2" charset="-78"/>
              </a:rPr>
              <a:t>مقوله </a:t>
            </a:r>
            <a:endParaRPr lang="fa-IR" sz="2000" b="1">
              <a:solidFill>
                <a:srgbClr val="FF0000"/>
              </a:solidFill>
            </a:endParaRPr>
          </a:p>
        </p:txBody>
      </p:sp>
    </p:spTree>
    <p:extLst>
      <p:ext uri="{BB962C8B-B14F-4D97-AF65-F5344CB8AC3E}">
        <p14:creationId xmlns:p14="http://schemas.microsoft.com/office/powerpoint/2010/main" val="8578375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كدگذاري گزينشي نيز با استفاده از انتخاب مفاهيم و موضوعاتي كه در استخراج </a:t>
            </a:r>
            <a:r>
              <a:rPr lang="fa-IR" smtClean="0">
                <a:solidFill>
                  <a:srgbClr val="000000"/>
                </a:solidFill>
                <a:latin typeface="BLotus"/>
                <a:cs typeface="B Zar" panose="00000400000000000000" pitchFamily="2" charset="-78"/>
              </a:rPr>
              <a:t>مضـمون اصلي </a:t>
            </a:r>
            <a:r>
              <a:rPr lang="fa-IR">
                <a:solidFill>
                  <a:srgbClr val="000000"/>
                </a:solidFill>
                <a:latin typeface="BLotus"/>
                <a:cs typeface="B Zar" panose="00000400000000000000" pitchFamily="2" charset="-78"/>
              </a:rPr>
              <a:t>پژوهش مؤثر به نظر ميرسند دنبال ميشود. اين مرحله با هدف يـكپارچـهسـازي </a:t>
            </a:r>
            <a:r>
              <a:rPr lang="fa-IR" smtClean="0">
                <a:solidFill>
                  <a:srgbClr val="000000"/>
                </a:solidFill>
                <a:latin typeface="BLotus"/>
                <a:cs typeface="B Zar" panose="00000400000000000000" pitchFamily="2" charset="-78"/>
              </a:rPr>
              <a:t>و پالايش </a:t>
            </a:r>
            <a:r>
              <a:rPr lang="fa-IR">
                <a:solidFill>
                  <a:srgbClr val="000000"/>
                </a:solidFill>
                <a:latin typeface="BLotus"/>
                <a:cs typeface="B Zar" panose="00000400000000000000" pitchFamily="2" charset="-78"/>
              </a:rPr>
              <a:t>دادهها، به منظور پديداري مقولة اصلي و نظريه، انجام ميشود. در كدگذاري </a:t>
            </a:r>
            <a:r>
              <a:rPr lang="fa-IR" smtClean="0">
                <a:solidFill>
                  <a:srgbClr val="000000"/>
                </a:solidFill>
                <a:latin typeface="BLotus"/>
                <a:cs typeface="B Zar" panose="00000400000000000000" pitchFamily="2" charset="-78"/>
              </a:rPr>
              <a:t>گزينشي تلاش </a:t>
            </a:r>
            <a:r>
              <a:rPr lang="fa-IR">
                <a:solidFill>
                  <a:srgbClr val="000000"/>
                </a:solidFill>
                <a:latin typeface="BLotus"/>
                <a:cs typeface="B Zar" panose="00000400000000000000" pitchFamily="2" charset="-78"/>
              </a:rPr>
              <a:t>ميشود انتخاب مقولهها به گونهاي صورت گيرد كه مقولة اصلي استخراجشده عمده</a:t>
            </a:r>
            <a:r>
              <a:rPr lang="fa-IR">
                <a:cs typeface="B Zar" panose="00000400000000000000" pitchFamily="2" charset="-78"/>
              </a:rPr>
              <a:t> </a:t>
            </a:r>
            <a:r>
              <a:rPr lang="fa-IR">
                <a:solidFill>
                  <a:srgbClr val="000000"/>
                </a:solidFill>
                <a:latin typeface="BLotus"/>
                <a:cs typeface="B Zar" panose="00000400000000000000" pitchFamily="2" charset="-78"/>
              </a:rPr>
              <a:t>فاهيم پديدآمده در مراحل قبل را پوشش </a:t>
            </a:r>
            <a:r>
              <a:rPr lang="fa-IR">
                <a:solidFill>
                  <a:srgbClr val="000000"/>
                </a:solidFill>
                <a:latin typeface="BLotus"/>
                <a:cs typeface="B Zar" panose="00000400000000000000" pitchFamily="2" charset="-78"/>
              </a:rPr>
              <a:t>دهد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Strauss and Corbin, 1998</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21</a:t>
            </a:r>
            <a:r>
              <a:rPr lang="fa-IR" sz="2000" smtClean="0">
                <a:solidFill>
                  <a:srgbClr val="000000"/>
                </a:solidFill>
                <a:latin typeface="TimesNewRomanPSMT"/>
                <a:cs typeface="B Zar" panose="00000400000000000000" pitchFamily="2" charset="-78"/>
              </a:rPr>
              <a:t>)</a:t>
            </a: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Connector 3"/>
          <p:cNvSpPr/>
          <p:nvPr/>
        </p:nvSpPr>
        <p:spPr>
          <a:xfrm>
            <a:off x="1631852" y="4389120"/>
            <a:ext cx="1885071" cy="1294228"/>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كدگذاري گزينشي</a:t>
            </a:r>
            <a:endParaRPr lang="fa-IR" sz="2000" b="1">
              <a:solidFill>
                <a:srgbClr val="FF0000"/>
              </a:solidFill>
            </a:endParaRPr>
          </a:p>
        </p:txBody>
      </p:sp>
    </p:spTree>
    <p:extLst>
      <p:ext uri="{BB962C8B-B14F-4D97-AF65-F5344CB8AC3E}">
        <p14:creationId xmlns:p14="http://schemas.microsoft.com/office/powerpoint/2010/main" val="18257661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mtClean="0">
                <a:solidFill>
                  <a:srgbClr val="000000"/>
                </a:solidFill>
                <a:latin typeface="BLotus"/>
                <a:cs typeface="B Zar" panose="00000400000000000000" pitchFamily="2" charset="-78"/>
              </a:rPr>
              <a:t>بـر ايـن اساس</a:t>
            </a:r>
            <a:r>
              <a:rPr lang="fa-IR">
                <a:solidFill>
                  <a:srgbClr val="000000"/>
                </a:solidFill>
                <a:latin typeface="BLotus"/>
                <a:cs typeface="B Zar" panose="00000400000000000000" pitchFamily="2" charset="-78"/>
              </a:rPr>
              <a:t>، يندر ا پژوهش از ميان 505جملة دادهيا پاسخگويان، 152مفهوم و در نهايـت </a:t>
            </a:r>
            <a:r>
              <a:rPr lang="fa-IR" smtClean="0">
                <a:solidFill>
                  <a:srgbClr val="000000"/>
                </a:solidFill>
                <a:latin typeface="BLotus"/>
                <a:cs typeface="B Zar" panose="00000400000000000000" pitchFamily="2" charset="-78"/>
              </a:rPr>
              <a:t>32 مقولة </a:t>
            </a:r>
            <a:r>
              <a:rPr lang="fa-IR">
                <a:solidFill>
                  <a:srgbClr val="000000"/>
                </a:solidFill>
                <a:latin typeface="BLotus"/>
                <a:cs typeface="B Zar" panose="00000400000000000000" pitchFamily="2" charset="-78"/>
              </a:rPr>
              <a:t>اصلي به همراه يك مقولة مركزي استخراج شد.</a:t>
            </a:r>
            <a:br>
              <a:rPr lang="fa-IR">
                <a:solidFill>
                  <a:srgbClr val="000000"/>
                </a:solidFill>
                <a:latin typeface="BLotus"/>
                <a:cs typeface="B Zar" panose="00000400000000000000" pitchFamily="2" charset="-78"/>
              </a:rPr>
            </a:br>
            <a:r>
              <a:rPr lang="fa-IR">
                <a:solidFill>
                  <a:srgbClr val="000000"/>
                </a:solidFill>
                <a:latin typeface="BLotus"/>
                <a:cs typeface="B Zar" panose="00000400000000000000" pitchFamily="2" charset="-78"/>
              </a:rPr>
              <a:t>همچنين در حين مراحل كدگذاري سهگانه، از ابـزار تحليلـي پـارادايم، مطـابق </a:t>
            </a:r>
            <a:r>
              <a:rPr lang="fa-IR" smtClean="0">
                <a:solidFill>
                  <a:srgbClr val="000000"/>
                </a:solidFill>
                <a:latin typeface="BLotus"/>
                <a:cs typeface="B Zar" panose="00000400000000000000" pitchFamily="2" charset="-78"/>
              </a:rPr>
              <a:t>آنچـه استراوس </a:t>
            </a:r>
            <a:r>
              <a:rPr lang="fa-IR">
                <a:solidFill>
                  <a:srgbClr val="000000"/>
                </a:solidFill>
                <a:latin typeface="BLotus"/>
                <a:cs typeface="B Zar" panose="00000400000000000000" pitchFamily="2" charset="-78"/>
              </a:rPr>
              <a:t>و كوربين مد نظر داشتهاند، استفاده شده است. پارادايم استفادهشده از سه </a:t>
            </a:r>
            <a:r>
              <a:rPr lang="fa-IR" smtClean="0">
                <a:solidFill>
                  <a:srgbClr val="000000"/>
                </a:solidFill>
                <a:latin typeface="BLotus"/>
                <a:cs typeface="B Zar" panose="00000400000000000000" pitchFamily="2" charset="-78"/>
              </a:rPr>
              <a:t>بخـش شرايط</a:t>
            </a:r>
            <a:r>
              <a:rPr lang="fa-IR">
                <a:solidFill>
                  <a:srgbClr val="000000"/>
                </a:solidFill>
                <a:latin typeface="BLotus"/>
                <a:cs typeface="B Zar" panose="00000400000000000000" pitchFamily="2" charset="-78"/>
              </a:rPr>
              <a:t>، راهبردها و پيامدها تشكيل شده اسـت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Glaser and Strauss, </a:t>
            </a:r>
            <a:r>
              <a:rPr lang="en-US" sz="2000" smtClean="0">
                <a:solidFill>
                  <a:srgbClr val="000000"/>
                </a:solidFill>
                <a:latin typeface="TimesNewRomanPSMT"/>
                <a:cs typeface="B Zar" panose="00000400000000000000" pitchFamily="2" charset="-78"/>
              </a:rPr>
              <a:t>1967</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ايـن پـارادايم سهگانه </a:t>
            </a:r>
            <a:r>
              <a:rPr lang="fa-IR">
                <a:solidFill>
                  <a:srgbClr val="000000"/>
                </a:solidFill>
                <a:latin typeface="BLotus"/>
                <a:cs typeface="B Zar" panose="00000400000000000000" pitchFamily="2" charset="-78"/>
              </a:rPr>
              <a:t>در تمامي مراحل پژوهش، از طرح پرسشها تا خلق نظريه، به مثابة راهنمايي </a:t>
            </a:r>
            <a:r>
              <a:rPr lang="fa-IR" smtClean="0">
                <a:solidFill>
                  <a:srgbClr val="000000"/>
                </a:solidFill>
                <a:latin typeface="BLotus"/>
                <a:cs typeface="B Zar" panose="00000400000000000000" pitchFamily="2" charset="-78"/>
              </a:rPr>
              <a:t>بـراي محققان </a:t>
            </a:r>
            <a:r>
              <a:rPr lang="fa-IR">
                <a:solidFill>
                  <a:srgbClr val="000000"/>
                </a:solidFill>
                <a:latin typeface="BLotus"/>
                <a:cs typeface="B Zar" panose="00000400000000000000" pitchFamily="2" charset="-78"/>
              </a:rPr>
              <a:t>عمل كرده و سبب سازماندهي بيشتر يافتهها شده </a:t>
            </a:r>
            <a:r>
              <a:rPr lang="fa-IR" smtClean="0">
                <a:solidFill>
                  <a:srgbClr val="000000"/>
                </a:solidFill>
                <a:latin typeface="BLotus"/>
                <a:cs typeface="B Zar" panose="00000400000000000000" pitchFamily="2" charset="-78"/>
              </a:rPr>
              <a:t>است. مشخصات </a:t>
            </a:r>
            <a:r>
              <a:rPr lang="fa-IR">
                <a:solidFill>
                  <a:srgbClr val="000000"/>
                </a:solidFill>
                <a:latin typeface="BLotus"/>
                <a:cs typeface="B Zar" panose="00000400000000000000" pitchFamily="2" charset="-78"/>
              </a:rPr>
              <a:t>پاسخگويان در اين پژوهش بر اساس برخي از متغيرهاي زمينـهاي آنـان </a:t>
            </a:r>
            <a:r>
              <a:rPr lang="fa-IR" smtClean="0">
                <a:solidFill>
                  <a:srgbClr val="000000"/>
                </a:solidFill>
                <a:latin typeface="BLotus"/>
                <a:cs typeface="B Zar" panose="00000400000000000000" pitchFamily="2" charset="-78"/>
              </a:rPr>
              <a:t>بـه شرح </a:t>
            </a:r>
            <a:r>
              <a:rPr lang="fa-IR">
                <a:solidFill>
                  <a:srgbClr val="000000"/>
                </a:solidFill>
                <a:latin typeface="BLotus"/>
                <a:cs typeface="B Zar" panose="00000400000000000000" pitchFamily="2" charset="-78"/>
              </a:rPr>
              <a:t>جدول زير است:</a:t>
            </a:r>
            <a:r>
              <a:rPr lang="fa-IR">
                <a:cs typeface="B Zar" panose="00000400000000000000" pitchFamily="2" charset="-78"/>
              </a:rPr>
              <a:t>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9030032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266683" y="817804"/>
            <a:ext cx="8603086" cy="5326615"/>
          </a:xfrm>
          <a:prstGeom prst="rect">
            <a:avLst/>
          </a:prstGeom>
        </p:spPr>
      </p:pic>
    </p:spTree>
    <p:extLst>
      <p:ext uri="{BB962C8B-B14F-4D97-AF65-F5344CB8AC3E}">
        <p14:creationId xmlns:p14="http://schemas.microsoft.com/office/powerpoint/2010/main" val="2933150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چکیده</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lvl="0" algn="just"/>
            <a:r>
              <a:rPr lang="fa-IR">
                <a:solidFill>
                  <a:srgbClr val="000000"/>
                </a:solidFill>
                <a:latin typeface="BLotus"/>
                <a:cs typeface="B Zar" panose="00000400000000000000" pitchFamily="2" charset="-78"/>
              </a:rPr>
              <a:t>همچنين زنان جوان از راهبردهاي متفاوتي استفاده ميكنند؛ از جملـه بازگويي شفاف انتظارات، به چالش كشيدن نـابرابري جنسـيتي، مـادري محدودشـده و تأكيد بر من فاعلي. بر اساس اين راهبردها پيامدهايي حاصل ميشود؛ از جمله نزديكـي فعال، بازتوليد ارتباط دوسويه و حفظ حوزة خصوصي. يافتهها نشان ميدهند زنان جوان در خلال انتظاراتشان در جستوجوي گذار از پايگـاه اجتمـاعي فروتـر بـه پـايگـاه اجتماعي برترند و در اين راستا با كاربست منابعي كه برايشان قـدرت توليـد مـيكنـد، به سطوح بالاتر براي زندگيشان ميانديشند و براي گذار منزلتي تلاش ميكنند</a:t>
            </a:r>
            <a:r>
              <a:rPr lang="fa-IR">
                <a:solidFill>
                  <a:prstClr val="black"/>
                </a:solidFill>
                <a:cs typeface="B Zar" panose="00000400000000000000" pitchFamily="2" charset="-78"/>
              </a:rPr>
              <a:t> </a:t>
            </a:r>
          </a:p>
          <a:p>
            <a:endParaRPr lang="fa-IR"/>
          </a:p>
        </p:txBody>
      </p:sp>
      <p:sp>
        <p:nvSpPr>
          <p:cNvPr id="4" name="Flowchart: Process 3"/>
          <p:cNvSpPr/>
          <p:nvPr/>
        </p:nvSpPr>
        <p:spPr>
          <a:xfrm>
            <a:off x="838200" y="4783015"/>
            <a:ext cx="3474720" cy="120982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جستوجوي گذار از پايگـاه اجتمـاعي فروتـر بـه پـايگـاه اجتماعي برترند</a:t>
            </a:r>
            <a:endParaRPr lang="fa-IR" sz="2000" b="1">
              <a:solidFill>
                <a:srgbClr val="FF0000"/>
              </a:solidFill>
            </a:endParaRPr>
          </a:p>
        </p:txBody>
      </p:sp>
    </p:spTree>
    <p:extLst>
      <p:ext uri="{BB962C8B-B14F-4D97-AF65-F5344CB8AC3E}">
        <p14:creationId xmlns:p14="http://schemas.microsoft.com/office/powerpoint/2010/main" val="3288823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MitraBold"/>
                <a:cs typeface="B Zar" panose="00000400000000000000" pitchFamily="2" charset="-78"/>
              </a:rPr>
              <a:t>4-يافتههاي </a:t>
            </a:r>
            <a:r>
              <a:rPr lang="fa-IR" b="1">
                <a:solidFill>
                  <a:srgbClr val="FF0000"/>
                </a:solidFill>
                <a:latin typeface="BMitraBold"/>
                <a:cs typeface="B Zar" panose="00000400000000000000" pitchFamily="2" charset="-78"/>
              </a:rPr>
              <a:t>پژوهش</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این </a:t>
            </a:r>
            <a:r>
              <a:rPr lang="fa-IR">
                <a:solidFill>
                  <a:srgbClr val="000000"/>
                </a:solidFill>
                <a:latin typeface="BLotus"/>
                <a:cs typeface="B Zar" panose="00000400000000000000" pitchFamily="2" charset="-78"/>
              </a:rPr>
              <a:t>پژوهش ابعاد گوناگون انتظارات زنان جوان از همسرانشان بررسي شده است. بر </a:t>
            </a:r>
            <a:r>
              <a:rPr lang="fa-IR" smtClean="0">
                <a:solidFill>
                  <a:srgbClr val="000000"/>
                </a:solidFill>
                <a:latin typeface="BLotus"/>
                <a:cs typeface="B Zar" panose="00000400000000000000" pitchFamily="2" charset="-78"/>
              </a:rPr>
              <a:t>اين اساس</a:t>
            </a:r>
            <a:r>
              <a:rPr lang="fa-IR">
                <a:solidFill>
                  <a:srgbClr val="000000"/>
                </a:solidFill>
                <a:latin typeface="BLotus"/>
                <a:cs typeface="B Zar" panose="00000400000000000000" pitchFamily="2" charset="-78"/>
              </a:rPr>
              <a:t>، پس از گردآوري دادهها و تجزيه و تحليل آنها بر اساس </a:t>
            </a:r>
            <a:r>
              <a:rPr lang="fa-IR">
                <a:solidFill>
                  <a:srgbClr val="FF0000"/>
                </a:solidFill>
                <a:latin typeface="BLotus"/>
                <a:cs typeface="B Zar" panose="00000400000000000000" pitchFamily="2" charset="-78"/>
              </a:rPr>
              <a:t>مراحل كدگذاري </a:t>
            </a:r>
            <a:r>
              <a:rPr lang="fa-IR" smtClean="0">
                <a:solidFill>
                  <a:srgbClr val="FF0000"/>
                </a:solidFill>
                <a:latin typeface="BLotus"/>
                <a:cs typeface="B Zar" panose="00000400000000000000" pitchFamily="2" charset="-78"/>
              </a:rPr>
              <a:t>سه گانـة »نظرية </a:t>
            </a:r>
            <a:r>
              <a:rPr lang="fa-IR">
                <a:solidFill>
                  <a:srgbClr val="FF0000"/>
                </a:solidFill>
                <a:latin typeface="BLotus"/>
                <a:cs typeface="B Zar" panose="00000400000000000000" pitchFamily="2" charset="-78"/>
              </a:rPr>
              <a:t>بنياني« </a:t>
            </a:r>
            <a:r>
              <a:rPr lang="fa-IR">
                <a:solidFill>
                  <a:srgbClr val="000000"/>
                </a:solidFill>
                <a:latin typeface="BLotus"/>
                <a:cs typeface="B Zar" panose="00000400000000000000" pitchFamily="2" charset="-78"/>
              </a:rPr>
              <a:t>در پاسخ به پرسشهاي پژوهش، مـدل پـارادايمي انتظـارات زنـان جـوان </a:t>
            </a:r>
            <a:r>
              <a:rPr lang="fa-IR" smtClean="0">
                <a:solidFill>
                  <a:srgbClr val="000000"/>
                </a:solidFill>
                <a:latin typeface="BLotus"/>
                <a:cs typeface="B Zar" panose="00000400000000000000" pitchFamily="2" charset="-78"/>
              </a:rPr>
              <a:t>از همسرانشان </a:t>
            </a:r>
            <a:r>
              <a:rPr lang="fa-IR">
                <a:solidFill>
                  <a:srgbClr val="000000"/>
                </a:solidFill>
                <a:latin typeface="BLotus"/>
                <a:cs typeface="B Zar" panose="00000400000000000000" pitchFamily="2" charset="-78"/>
              </a:rPr>
              <a:t>حول پديدة مركزيِ گذار از پايگاه اجتماعي فروتر به پايگـاه اجتمـاعي </a:t>
            </a:r>
            <a:r>
              <a:rPr lang="fa-IR" smtClean="0">
                <a:solidFill>
                  <a:srgbClr val="000000"/>
                </a:solidFill>
                <a:latin typeface="BLotus"/>
                <a:cs typeface="B Zar" panose="00000400000000000000" pitchFamily="2" charset="-78"/>
              </a:rPr>
              <a:t>برتـر حاصل </a:t>
            </a:r>
            <a:r>
              <a:rPr lang="fa-IR">
                <a:solidFill>
                  <a:srgbClr val="000000"/>
                </a:solidFill>
                <a:latin typeface="BLotus"/>
                <a:cs typeface="B Zar" panose="00000400000000000000" pitchFamily="2" charset="-78"/>
              </a:rPr>
              <a:t>شد. بر اين اساس، </a:t>
            </a:r>
            <a:r>
              <a:rPr lang="fa-IR" smtClean="0">
                <a:solidFill>
                  <a:srgbClr val="FF0000"/>
                </a:solidFill>
                <a:latin typeface="BLotus"/>
                <a:cs typeface="B Zar" panose="00000400000000000000" pitchFamily="2" charset="-78"/>
              </a:rPr>
              <a:t>مصاحبه هاي </a:t>
            </a:r>
            <a:r>
              <a:rPr lang="fa-IR">
                <a:solidFill>
                  <a:srgbClr val="FF0000"/>
                </a:solidFill>
                <a:latin typeface="BLotus"/>
                <a:cs typeface="B Zar" panose="00000400000000000000" pitchFamily="2" charset="-78"/>
              </a:rPr>
              <a:t>كيفي عميق </a:t>
            </a:r>
            <a:r>
              <a:rPr lang="fa-IR">
                <a:solidFill>
                  <a:srgbClr val="000000"/>
                </a:solidFill>
                <a:latin typeface="BLotus"/>
                <a:cs typeface="B Zar" panose="00000400000000000000" pitchFamily="2" charset="-78"/>
              </a:rPr>
              <a:t>در اين پژوهش نشان داد كه </a:t>
            </a:r>
            <a:r>
              <a:rPr lang="fa-IR" smtClean="0">
                <a:solidFill>
                  <a:srgbClr val="000000"/>
                </a:solidFill>
                <a:latin typeface="BLotus"/>
                <a:cs typeface="B Zar" panose="00000400000000000000" pitchFamily="2" charset="-78"/>
              </a:rPr>
              <a:t>انتظـارات زنان </a:t>
            </a:r>
            <a:r>
              <a:rPr lang="fa-IR">
                <a:solidFill>
                  <a:srgbClr val="000000"/>
                </a:solidFill>
                <a:latin typeface="BLotus"/>
                <a:cs typeface="B Zar" panose="00000400000000000000" pitchFamily="2" charset="-78"/>
              </a:rPr>
              <a:t>جوان از همسرانشان، دستيابي به گذار منزلتي از پايگاه اجتماعي فروتر به پـايگـاه</a:t>
            </a:r>
            <a:r>
              <a:rPr lang="fa-IR">
                <a:cs typeface="B Zar" panose="00000400000000000000" pitchFamily="2" charset="-78"/>
              </a:rPr>
              <a:t> </a:t>
            </a:r>
            <a:r>
              <a:rPr lang="fa-IR">
                <a:solidFill>
                  <a:srgbClr val="000000"/>
                </a:solidFill>
                <a:latin typeface="BLotus"/>
                <a:cs typeface="B Zar" panose="00000400000000000000" pitchFamily="2" charset="-78"/>
              </a:rPr>
              <a:t>اجتماعي برتر است.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382116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Lotus"/>
                <a:cs typeface="B Zar" panose="00000400000000000000" pitchFamily="2" charset="-78"/>
              </a:rPr>
              <a:t>با </a:t>
            </a:r>
            <a:r>
              <a:rPr lang="fa-IR">
                <a:solidFill>
                  <a:srgbClr val="000000"/>
                </a:solidFill>
                <a:latin typeface="BLotus"/>
                <a:cs typeface="B Zar" panose="00000400000000000000" pitchFamily="2" charset="-78"/>
              </a:rPr>
              <a:t>توجه به تكرار مكرر اين پديده در خلال پاسخهاي كنشگـران و </a:t>
            </a:r>
            <a:r>
              <a:rPr lang="fa-IR" smtClean="0">
                <a:solidFill>
                  <a:srgbClr val="000000"/>
                </a:solidFill>
                <a:latin typeface="BLotus"/>
                <a:cs typeface="B Zar" panose="00000400000000000000" pitchFamily="2" charset="-78"/>
              </a:rPr>
              <a:t>در مفاهيم </a:t>
            </a:r>
            <a:r>
              <a:rPr lang="fa-IR">
                <a:solidFill>
                  <a:srgbClr val="000000"/>
                </a:solidFill>
                <a:latin typeface="BLotus"/>
                <a:cs typeface="B Zar" panose="00000400000000000000" pitchFamily="2" charset="-78"/>
              </a:rPr>
              <a:t>و مقولههاي برآمده از تحقيق، اين پديده </a:t>
            </a:r>
            <a:r>
              <a:rPr lang="fa-IR" smtClean="0">
                <a:solidFill>
                  <a:srgbClr val="000000"/>
                </a:solidFill>
                <a:latin typeface="BLotus"/>
                <a:cs typeface="B Zar" panose="00000400000000000000" pitchFamily="2" charset="-78"/>
              </a:rPr>
              <a:t>با </a:t>
            </a:r>
            <a:r>
              <a:rPr lang="fa-IR">
                <a:solidFill>
                  <a:srgbClr val="000000"/>
                </a:solidFill>
                <a:latin typeface="BLotus"/>
                <a:cs typeface="B Zar" panose="00000400000000000000" pitchFamily="2" charset="-78"/>
              </a:rPr>
              <a:t>عنـوان </a:t>
            </a:r>
            <a:r>
              <a:rPr lang="fa-IR">
                <a:solidFill>
                  <a:srgbClr val="FF0000"/>
                </a:solidFill>
                <a:latin typeface="BLotus"/>
                <a:cs typeface="B Zar" panose="00000400000000000000" pitchFamily="2" charset="-78"/>
              </a:rPr>
              <a:t>مقولـة مركـزي </a:t>
            </a:r>
            <a:r>
              <a:rPr lang="fa-IR" smtClean="0">
                <a:solidFill>
                  <a:srgbClr val="000000"/>
                </a:solidFill>
                <a:latin typeface="BLotus"/>
                <a:cs typeface="B Zar" panose="00000400000000000000" pitchFamily="2" charset="-78"/>
              </a:rPr>
              <a:t>(</a:t>
            </a:r>
            <a:r>
              <a:rPr lang="en-US" sz="2000" smtClean="0">
                <a:solidFill>
                  <a:srgbClr val="000000"/>
                </a:solidFill>
                <a:latin typeface="TimesNewRomanPSMT"/>
                <a:cs typeface="B Zar" panose="00000400000000000000" pitchFamily="2" charset="-78"/>
              </a:rPr>
              <a:t>core category </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برگزيده </a:t>
            </a:r>
            <a:r>
              <a:rPr lang="fa-IR">
                <a:solidFill>
                  <a:srgbClr val="000000"/>
                </a:solidFill>
                <a:latin typeface="BLotus"/>
                <a:cs typeface="B Zar" panose="00000400000000000000" pitchFamily="2" charset="-78"/>
              </a:rPr>
              <a:t>شد. انتخاب اين پديده دلايل ديگري نيز داشـت؛ از جملـه قـدرت جـذب </a:t>
            </a:r>
            <a:r>
              <a:rPr lang="fa-IR" smtClean="0">
                <a:solidFill>
                  <a:srgbClr val="000000"/>
                </a:solidFill>
                <a:latin typeface="BLotus"/>
                <a:cs typeface="B Zar" panose="00000400000000000000" pitchFamily="2" charset="-78"/>
              </a:rPr>
              <a:t>سـاير مقولهها </a:t>
            </a:r>
            <a:r>
              <a:rPr lang="fa-IR">
                <a:solidFill>
                  <a:srgbClr val="000000"/>
                </a:solidFill>
                <a:latin typeface="BLotus"/>
                <a:cs typeface="B Zar" panose="00000400000000000000" pitchFamily="2" charset="-78"/>
              </a:rPr>
              <a:t>در خود، يكپارچگي ساير مقولات پيرامون آن و برتري نظـري آن در مقايسـه </a:t>
            </a:r>
            <a:r>
              <a:rPr lang="fa-IR" smtClean="0">
                <a:solidFill>
                  <a:srgbClr val="000000"/>
                </a:solidFill>
                <a:latin typeface="BLotus"/>
                <a:cs typeface="B Zar" panose="00000400000000000000" pitchFamily="2" charset="-78"/>
              </a:rPr>
              <a:t>بـا ساير </a:t>
            </a:r>
            <a:r>
              <a:rPr lang="fa-IR">
                <a:solidFill>
                  <a:srgbClr val="000000"/>
                </a:solidFill>
                <a:latin typeface="BLotus"/>
                <a:cs typeface="B Zar" panose="00000400000000000000" pitchFamily="2" charset="-78"/>
              </a:rPr>
              <a:t>مقولهها. در ادامه مدل زمينهاي برآمده از تحقيق حول اين پديده ارائه و شـرايط </a:t>
            </a:r>
            <a:r>
              <a:rPr lang="fa-IR" smtClean="0">
                <a:solidFill>
                  <a:srgbClr val="000000"/>
                </a:solidFill>
                <a:latin typeface="BLotus"/>
                <a:cs typeface="B Zar" panose="00000400000000000000" pitchFamily="2" charset="-78"/>
              </a:rPr>
              <a:t>علّـي، زمينهاي </a:t>
            </a:r>
            <a:r>
              <a:rPr lang="fa-IR">
                <a:solidFill>
                  <a:srgbClr val="000000"/>
                </a:solidFill>
                <a:latin typeface="BLotus"/>
                <a:cs typeface="B Zar" panose="00000400000000000000" pitchFamily="2" charset="-78"/>
              </a:rPr>
              <a:t>و مداخلهگر اين پديده به همراه راهبردها و پيامدهايش شرح داده شده است</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194471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292440" y="450467"/>
            <a:ext cx="8474298" cy="5726496"/>
          </a:xfrm>
          <a:prstGeom prst="rect">
            <a:avLst/>
          </a:prstGeom>
        </p:spPr>
      </p:pic>
    </p:spTree>
    <p:extLst>
      <p:ext uri="{BB962C8B-B14F-4D97-AF65-F5344CB8AC3E}">
        <p14:creationId xmlns:p14="http://schemas.microsoft.com/office/powerpoint/2010/main" val="25411997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LotusBold"/>
                <a:cs typeface="B Zar" panose="00000400000000000000" pitchFamily="2" charset="-78"/>
              </a:rPr>
              <a:t>1.4شرايط علّي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Lotus"/>
                <a:cs typeface="B Zar" panose="00000400000000000000" pitchFamily="2" charset="-78"/>
              </a:rPr>
              <a:t>كدگذاري </a:t>
            </a:r>
            <a:r>
              <a:rPr lang="fa-IR">
                <a:solidFill>
                  <a:srgbClr val="000000"/>
                </a:solidFill>
                <a:latin typeface="BLotus"/>
                <a:cs typeface="B Zar" panose="00000400000000000000" pitchFamily="2" charset="-78"/>
              </a:rPr>
              <a:t>مصاحبههاي عميق با زنان جوان پاسخگو در اين پژوهش نشان ميدهد كه </a:t>
            </a:r>
            <a:r>
              <a:rPr lang="fa-IR" smtClean="0">
                <a:solidFill>
                  <a:srgbClr val="000000"/>
                </a:solidFill>
                <a:latin typeface="BLotus"/>
                <a:cs typeface="B Zar" panose="00000400000000000000" pitchFamily="2" charset="-78"/>
              </a:rPr>
              <a:t>آنچه موجب </a:t>
            </a:r>
            <a:r>
              <a:rPr lang="fa-IR">
                <a:solidFill>
                  <a:srgbClr val="000000"/>
                </a:solidFill>
                <a:latin typeface="BLotus"/>
                <a:cs typeface="B Zar" panose="00000400000000000000" pitchFamily="2" charset="-78"/>
              </a:rPr>
              <a:t>پيدايش گذار از پايگاه اجتماعي فروتر به پايگاه اجتماعي برتر يا بـه بيـاني </a:t>
            </a:r>
            <a:r>
              <a:rPr lang="fa-IR" smtClean="0">
                <a:solidFill>
                  <a:srgbClr val="000000"/>
                </a:solidFill>
                <a:latin typeface="BLotus"/>
                <a:cs typeface="B Zar" panose="00000400000000000000" pitchFamily="2" charset="-78"/>
              </a:rPr>
              <a:t>ديگـر شرايط </a:t>
            </a:r>
            <a:r>
              <a:rPr lang="fa-IR">
                <a:solidFill>
                  <a:srgbClr val="000000"/>
                </a:solidFill>
                <a:latin typeface="BLotus"/>
                <a:cs typeface="B Zar" panose="00000400000000000000" pitchFamily="2" charset="-78"/>
              </a:rPr>
              <a:t>علّي اين پديده ميشود، برخـي عوامـل اسـت؛ از جملـه </a:t>
            </a:r>
            <a:r>
              <a:rPr lang="fa-IR">
                <a:solidFill>
                  <a:srgbClr val="FF0000"/>
                </a:solidFill>
                <a:latin typeface="BLotus"/>
                <a:cs typeface="B Zar" panose="00000400000000000000" pitchFamily="2" charset="-78"/>
              </a:rPr>
              <a:t>سـنتزدايـي</a:t>
            </a:r>
            <a:r>
              <a:rPr lang="fa-IR">
                <a:solidFill>
                  <a:srgbClr val="000000"/>
                </a:solidFill>
                <a:latin typeface="BLotus"/>
                <a:cs typeface="B Zar" panose="00000400000000000000" pitchFamily="2" charset="-78"/>
              </a:rPr>
              <a:t>، </a:t>
            </a:r>
            <a:r>
              <a:rPr lang="fa-IR" smtClean="0">
                <a:solidFill>
                  <a:srgbClr val="00B0F0"/>
                </a:solidFill>
                <a:latin typeface="BLotus"/>
                <a:cs typeface="B Zar" panose="00000400000000000000" pitchFamily="2" charset="-78"/>
              </a:rPr>
              <a:t>فردگرايـي</a:t>
            </a:r>
            <a:r>
              <a:rPr lang="fa-IR" smtClean="0">
                <a:solidFill>
                  <a:srgbClr val="000000"/>
                </a:solidFill>
                <a:latin typeface="BLotus"/>
                <a:cs typeface="B Zar" panose="00000400000000000000" pitchFamily="2" charset="-78"/>
              </a:rPr>
              <a:t>، </a:t>
            </a:r>
            <a:r>
              <a:rPr lang="fa-IR" smtClean="0">
                <a:solidFill>
                  <a:srgbClr val="00B050"/>
                </a:solidFill>
                <a:latin typeface="BLotus"/>
                <a:cs typeface="B Zar" panose="00000400000000000000" pitchFamily="2" charset="-78"/>
              </a:rPr>
              <a:t>گرايشهاي </a:t>
            </a:r>
            <a:r>
              <a:rPr lang="fa-IR">
                <a:solidFill>
                  <a:srgbClr val="00B050"/>
                </a:solidFill>
                <a:latin typeface="BLotus"/>
                <a:cs typeface="B Zar" panose="00000400000000000000" pitchFamily="2" charset="-78"/>
              </a:rPr>
              <a:t>فكري برابرخواهانه،</a:t>
            </a:r>
            <a:r>
              <a:rPr lang="fa-IR">
                <a:solidFill>
                  <a:srgbClr val="000000"/>
                </a:solidFill>
                <a:latin typeface="BLotus"/>
                <a:cs typeface="B Zar" panose="00000400000000000000" pitchFamily="2" charset="-78"/>
              </a:rPr>
              <a:t> </a:t>
            </a:r>
            <a:r>
              <a:rPr lang="fa-IR">
                <a:solidFill>
                  <a:srgbClr val="FF0000"/>
                </a:solidFill>
                <a:latin typeface="BLotus"/>
                <a:cs typeface="B Zar" panose="00000400000000000000" pitchFamily="2" charset="-78"/>
              </a:rPr>
              <a:t>سطح برابرپذيري همسـر</a:t>
            </a:r>
            <a:r>
              <a:rPr lang="fa-IR">
                <a:solidFill>
                  <a:srgbClr val="000000"/>
                </a:solidFill>
                <a:latin typeface="BLotus"/>
                <a:cs typeface="B Zar" panose="00000400000000000000" pitchFamily="2" charset="-78"/>
              </a:rPr>
              <a:t>، </a:t>
            </a:r>
            <a:r>
              <a:rPr lang="fa-IR">
                <a:solidFill>
                  <a:srgbClr val="0070C0"/>
                </a:solidFill>
                <a:latin typeface="BLotus"/>
                <a:cs typeface="B Zar" panose="00000400000000000000" pitchFamily="2" charset="-78"/>
              </a:rPr>
              <a:t>ازدواج بـا </a:t>
            </a:r>
            <a:r>
              <a:rPr lang="fa-IR" smtClean="0">
                <a:solidFill>
                  <a:srgbClr val="0070C0"/>
                </a:solidFill>
                <a:latin typeface="BLotus"/>
                <a:cs typeface="B Zar" panose="00000400000000000000" pitchFamily="2" charset="-78"/>
              </a:rPr>
              <a:t>زمينـه هـاي </a:t>
            </a:r>
            <a:r>
              <a:rPr lang="fa-IR">
                <a:solidFill>
                  <a:srgbClr val="0070C0"/>
                </a:solidFill>
                <a:latin typeface="BLotus"/>
                <a:cs typeface="B Zar" panose="00000400000000000000" pitchFamily="2" charset="-78"/>
              </a:rPr>
              <a:t>مـدرن </a:t>
            </a:r>
            <a:r>
              <a:rPr lang="fa-IR" smtClean="0">
                <a:solidFill>
                  <a:srgbClr val="000000"/>
                </a:solidFill>
                <a:latin typeface="BLotus"/>
                <a:cs typeface="B Zar" panose="00000400000000000000" pitchFamily="2" charset="-78"/>
              </a:rPr>
              <a:t>و </a:t>
            </a:r>
            <a:r>
              <a:rPr lang="fa-IR" smtClean="0">
                <a:solidFill>
                  <a:srgbClr val="00B050"/>
                </a:solidFill>
                <a:latin typeface="BLotus"/>
                <a:cs typeface="B Zar" panose="00000400000000000000" pitchFamily="2" charset="-78"/>
              </a:rPr>
              <a:t>متعین </a:t>
            </a:r>
            <a:r>
              <a:rPr lang="fa-IR">
                <a:solidFill>
                  <a:srgbClr val="00B050"/>
                </a:solidFill>
                <a:latin typeface="BLotus"/>
                <a:cs typeface="B Zar" panose="00000400000000000000" pitchFamily="2" charset="-78"/>
              </a:rPr>
              <a:t>هاي زماني</a:t>
            </a:r>
            <a:r>
              <a:rPr lang="fa-IR">
                <a:solidFill>
                  <a:srgbClr val="00B050"/>
                </a:solidFill>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8849617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در دنياي امروز اين تصور وجود دارد كه افراد خلاقيت بيشتري دارند و بدون </a:t>
            </a:r>
            <a:r>
              <a:rPr lang="fa-IR" smtClean="0">
                <a:solidFill>
                  <a:srgbClr val="000000"/>
                </a:solidFill>
                <a:latin typeface="BLotus"/>
                <a:cs typeface="B Zar" panose="00000400000000000000" pitchFamily="2" charset="-78"/>
              </a:rPr>
              <a:t>ايـنكـه تابع </a:t>
            </a:r>
            <a:r>
              <a:rPr lang="fa-IR">
                <a:solidFill>
                  <a:srgbClr val="000000"/>
                </a:solidFill>
                <a:latin typeface="BLotus"/>
                <a:cs typeface="B Zar" panose="00000400000000000000" pitchFamily="2" charset="-78"/>
              </a:rPr>
              <a:t>الزامات سنتي نسلهاي پيشين باشند ميتواننـد در مـورد سـبك زنـدگيشـان </a:t>
            </a:r>
            <a:r>
              <a:rPr lang="fa-IR" smtClean="0">
                <a:solidFill>
                  <a:srgbClr val="000000"/>
                </a:solidFill>
                <a:latin typeface="BLotus"/>
                <a:cs typeface="B Zar" panose="00000400000000000000" pitchFamily="2" charset="-78"/>
              </a:rPr>
              <a:t>تصـميم بگيرند</a:t>
            </a:r>
            <a:r>
              <a:rPr lang="fa-IR">
                <a:solidFill>
                  <a:srgbClr val="000000"/>
                </a:solidFill>
                <a:latin typeface="BLotus"/>
                <a:cs typeface="B Zar" panose="00000400000000000000" pitchFamily="2" charset="-78"/>
              </a:rPr>
              <a:t>. آنها قادرند با كساني كه مايلاند ارتباط داشته باشند و رابطهشان را بـا كسـاني </a:t>
            </a:r>
            <a:r>
              <a:rPr lang="fa-IR" smtClean="0">
                <a:solidFill>
                  <a:srgbClr val="000000"/>
                </a:solidFill>
                <a:latin typeface="BLotus"/>
                <a:cs typeface="B Zar" panose="00000400000000000000" pitchFamily="2" charset="-78"/>
              </a:rPr>
              <a:t>كـه علاقهاي </a:t>
            </a:r>
            <a:r>
              <a:rPr lang="fa-IR">
                <a:solidFill>
                  <a:srgbClr val="000000"/>
                </a:solidFill>
                <a:latin typeface="BLotus"/>
                <a:cs typeface="B Zar" panose="00000400000000000000" pitchFamily="2" charset="-78"/>
              </a:rPr>
              <a:t>به آنها ندارند قطع كنند. در عين حـال در ايـن مـورد دسـت بـه بازانديشـي </a:t>
            </a:r>
            <a:r>
              <a:rPr lang="fa-IR" smtClean="0">
                <a:solidFill>
                  <a:srgbClr val="000000"/>
                </a:solidFill>
                <a:latin typeface="BLotus"/>
                <a:cs typeface="B Zar" panose="00000400000000000000" pitchFamily="2" charset="-78"/>
              </a:rPr>
              <a:t>نيـز ميزنند</a:t>
            </a:r>
            <a:r>
              <a:rPr lang="fa-IR">
                <a:solidFill>
                  <a:srgbClr val="000000"/>
                </a:solidFill>
                <a:latin typeface="BLotus"/>
                <a:cs typeface="B Zar" panose="00000400000000000000" pitchFamily="2" charset="-78"/>
              </a:rPr>
              <a:t>؛ يعني آنچه از گذشته باقي مانده و مايل به بودن آنانـد حفـظ مـيكننـد و </a:t>
            </a:r>
            <a:r>
              <a:rPr lang="fa-IR" smtClean="0">
                <a:solidFill>
                  <a:srgbClr val="000000"/>
                </a:solidFill>
                <a:latin typeface="BLotus"/>
                <a:cs typeface="B Zar" panose="00000400000000000000" pitchFamily="2" charset="-78"/>
              </a:rPr>
              <a:t>آنچـه تمايلي </a:t>
            </a:r>
            <a:r>
              <a:rPr lang="fa-IR">
                <a:solidFill>
                  <a:srgbClr val="000000"/>
                </a:solidFill>
                <a:latin typeface="BLotus"/>
                <a:cs typeface="B Zar" panose="00000400000000000000" pitchFamily="2" charset="-78"/>
              </a:rPr>
              <a:t>به حفظش ندارند از پيش پايشان برميدارند، تحـولي كـه در جامعـهشناسـي بـه </a:t>
            </a:r>
            <a:r>
              <a:rPr lang="fa-IR" smtClean="0">
                <a:solidFill>
                  <a:srgbClr val="000000"/>
                </a:solidFill>
                <a:latin typeface="BLotus"/>
                <a:cs typeface="B Zar" panose="00000400000000000000" pitchFamily="2" charset="-78"/>
              </a:rPr>
              <a:t>آن سنت زدايي </a:t>
            </a:r>
            <a:r>
              <a:rPr lang="fa-IR">
                <a:solidFill>
                  <a:srgbClr val="000000"/>
                </a:solidFill>
                <a:latin typeface="BLotus"/>
                <a:cs typeface="B Zar" panose="00000400000000000000" pitchFamily="2" charset="-78"/>
              </a:rPr>
              <a:t>گفته ميشود </a:t>
            </a:r>
            <a:r>
              <a:rPr lang="fa-IR" smtClean="0">
                <a:solidFill>
                  <a:srgbClr val="000000"/>
                </a:solidFill>
                <a:latin typeface="BLotus"/>
                <a:cs typeface="B Zar" panose="00000400000000000000" pitchFamily="2" charset="-78"/>
              </a:rPr>
              <a:t>(مك </a:t>
            </a:r>
            <a:r>
              <a:rPr lang="fa-IR">
                <a:solidFill>
                  <a:srgbClr val="000000"/>
                </a:solidFill>
                <a:latin typeface="BLotus"/>
                <a:cs typeface="B Zar" panose="00000400000000000000" pitchFamily="2" charset="-78"/>
              </a:rPr>
              <a:t>كارتي و ادواردز، </a:t>
            </a:r>
            <a:r>
              <a:rPr lang="fa-IR" smtClean="0">
                <a:solidFill>
                  <a:srgbClr val="000000"/>
                </a:solidFill>
                <a:latin typeface="BLotus"/>
                <a:cs typeface="B Zar" panose="00000400000000000000" pitchFamily="2" charset="-78"/>
              </a:rPr>
              <a:t>434 </a:t>
            </a:r>
            <a:r>
              <a:rPr lang="fa-IR">
                <a:solidFill>
                  <a:srgbClr val="000000"/>
                </a:solidFill>
                <a:latin typeface="BLotus"/>
                <a:cs typeface="B Zar" panose="00000400000000000000" pitchFamily="2" charset="-78"/>
              </a:rPr>
              <a:t>:</a:t>
            </a:r>
            <a:r>
              <a:rPr lang="fa-IR" smtClean="0">
                <a:solidFill>
                  <a:srgbClr val="000000"/>
                </a:solidFill>
                <a:latin typeface="BLotus"/>
                <a:cs typeface="B Zar" panose="00000400000000000000" pitchFamily="2" charset="-78"/>
              </a:rPr>
              <a:t>1390)</a:t>
            </a: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Connector 3"/>
          <p:cNvSpPr/>
          <p:nvPr/>
        </p:nvSpPr>
        <p:spPr>
          <a:xfrm>
            <a:off x="838200" y="4557932"/>
            <a:ext cx="2560320" cy="1491175"/>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Lotus"/>
                <a:cs typeface="B Zar" panose="00000400000000000000" pitchFamily="2" charset="-78"/>
              </a:rPr>
              <a:t>سنت زدايي</a:t>
            </a:r>
            <a:endParaRPr lang="fa-IR" sz="2400" b="1">
              <a:solidFill>
                <a:srgbClr val="FF0000"/>
              </a:solidFill>
            </a:endParaRPr>
          </a:p>
        </p:txBody>
      </p:sp>
    </p:spTree>
    <p:extLst>
      <p:ext uri="{BB962C8B-B14F-4D97-AF65-F5344CB8AC3E}">
        <p14:creationId xmlns:p14="http://schemas.microsoft.com/office/powerpoint/2010/main" val="36961854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Lotus"/>
                <a:cs typeface="B Zar" panose="00000400000000000000" pitchFamily="2" charset="-78"/>
              </a:rPr>
              <a:t>در همين راسـتا، نتـايج ايـن پژوهش نشان داده است زنان جوان در كنشها و تعاملاتشان، چه در سـطح </a:t>
            </a:r>
            <a:r>
              <a:rPr lang="fa-IR" sz="2600">
                <a:solidFill>
                  <a:srgbClr val="000000"/>
                </a:solidFill>
                <a:latin typeface="BLotus"/>
                <a:cs typeface="B Zar" panose="00000400000000000000" pitchFamily="2" charset="-78"/>
              </a:rPr>
              <a:t>خـرد </a:t>
            </a:r>
            <a:r>
              <a:rPr lang="fa-IR" sz="2600" smtClean="0">
                <a:solidFill>
                  <a:srgbClr val="000000"/>
                </a:solidFill>
                <a:latin typeface="BLotus"/>
                <a:cs typeface="B Zar" panose="00000400000000000000" pitchFamily="2" charset="-78"/>
              </a:rPr>
              <a:t>(شـامل </a:t>
            </a:r>
            <a:r>
              <a:rPr lang="fa-IR" sz="2600">
                <a:solidFill>
                  <a:srgbClr val="000000"/>
                </a:solidFill>
                <a:latin typeface="BLotus"/>
                <a:cs typeface="B Zar" panose="00000400000000000000" pitchFamily="2" charset="-78"/>
              </a:rPr>
              <a:t>همسر، خانواده </a:t>
            </a:r>
            <a:r>
              <a:rPr lang="fa-IR" sz="2600">
                <a:solidFill>
                  <a:srgbClr val="000000"/>
                </a:solidFill>
                <a:latin typeface="BLotus"/>
                <a:cs typeface="B Zar" panose="00000400000000000000" pitchFamily="2" charset="-78"/>
              </a:rPr>
              <a:t>و </a:t>
            </a:r>
            <a:r>
              <a:rPr lang="fa-IR" sz="2600" smtClean="0">
                <a:solidFill>
                  <a:srgbClr val="000000"/>
                </a:solidFill>
                <a:latin typeface="BLotus"/>
                <a:cs typeface="B Zar" panose="00000400000000000000" pitchFamily="2" charset="-78"/>
              </a:rPr>
              <a:t>خويشان) </a:t>
            </a:r>
            <a:r>
              <a:rPr lang="fa-IR" sz="2600">
                <a:solidFill>
                  <a:srgbClr val="000000"/>
                </a:solidFill>
                <a:latin typeface="BLotus"/>
                <a:cs typeface="B Zar" panose="00000400000000000000" pitchFamily="2" charset="-78"/>
              </a:rPr>
              <a:t>و چه در سطح </a:t>
            </a:r>
            <a:r>
              <a:rPr lang="fa-IR" sz="2600">
                <a:solidFill>
                  <a:srgbClr val="000000"/>
                </a:solidFill>
                <a:latin typeface="BLotus"/>
                <a:cs typeface="B Zar" panose="00000400000000000000" pitchFamily="2" charset="-78"/>
              </a:rPr>
              <a:t>كـلان </a:t>
            </a:r>
            <a:r>
              <a:rPr lang="fa-IR" sz="2600" smtClean="0">
                <a:solidFill>
                  <a:srgbClr val="000000"/>
                </a:solidFill>
                <a:latin typeface="BLotus"/>
                <a:cs typeface="B Zar" panose="00000400000000000000" pitchFamily="2" charset="-78"/>
              </a:rPr>
              <a:t>(جامعـه)، </a:t>
            </a:r>
            <a:r>
              <a:rPr lang="fa-IR" sz="2600">
                <a:solidFill>
                  <a:srgbClr val="000000"/>
                </a:solidFill>
                <a:latin typeface="BLotus"/>
                <a:cs typeface="B Zar" panose="00000400000000000000" pitchFamily="2" charset="-78"/>
              </a:rPr>
              <a:t>رويـة سـنتزدايـي در پـيش گرفتهاند. از اين رو، عادتبا وارههاي نسلهاي پيش از خود مخالفت و گاه مقابله ميكننـد</a:t>
            </a:r>
            <a:r>
              <a:rPr lang="fa-IR" sz="2600">
                <a:solidFill>
                  <a:srgbClr val="000000"/>
                </a:solidFill>
                <a:latin typeface="BLotus"/>
                <a:cs typeface="B Zar" panose="00000400000000000000" pitchFamily="2" charset="-78"/>
              </a:rPr>
              <a:t>. </a:t>
            </a:r>
            <a:endParaRPr lang="fa-IR"/>
          </a:p>
        </p:txBody>
      </p:sp>
    </p:spTree>
    <p:extLst>
      <p:ext uri="{BB962C8B-B14F-4D97-AF65-F5344CB8AC3E}">
        <p14:creationId xmlns:p14="http://schemas.microsoft.com/office/powerpoint/2010/main" val="29175604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smtClean="0">
                <a:solidFill>
                  <a:srgbClr val="000000"/>
                </a:solidFill>
                <a:latin typeface="BLotus"/>
                <a:cs typeface="B Zar" panose="00000400000000000000" pitchFamily="2" charset="-78"/>
              </a:rPr>
              <a:t>سوژه هاي </a:t>
            </a:r>
            <a:r>
              <a:rPr lang="fa-IR" sz="2600">
                <a:solidFill>
                  <a:srgbClr val="000000"/>
                </a:solidFill>
                <a:latin typeface="BLotus"/>
                <a:cs typeface="B Zar" panose="00000400000000000000" pitchFamily="2" charset="-78"/>
              </a:rPr>
              <a:t>جوان روابط نسل پيشين را، كه عمدتاً بر پاية تعاملات پدرسالارانه است، مطلوب نميدانند و درصدد </a:t>
            </a:r>
            <a:r>
              <a:rPr lang="fa-IR" sz="2600">
                <a:solidFill>
                  <a:srgbClr val="000000"/>
                </a:solidFill>
                <a:latin typeface="BLotus"/>
                <a:cs typeface="B Zar" panose="00000400000000000000" pitchFamily="2" charset="-78"/>
              </a:rPr>
              <a:t>تغيير </a:t>
            </a:r>
            <a:r>
              <a:rPr lang="fa-IR" sz="2600" smtClean="0">
                <a:solidFill>
                  <a:srgbClr val="000000"/>
                </a:solidFill>
                <a:latin typeface="BLotus"/>
                <a:cs typeface="B Zar" panose="00000400000000000000" pitchFamily="2" charset="-78"/>
              </a:rPr>
              <a:t>این </a:t>
            </a:r>
            <a:r>
              <a:rPr lang="fa-IR" sz="2600">
                <a:solidFill>
                  <a:srgbClr val="000000"/>
                </a:solidFill>
                <a:latin typeface="BLotus"/>
                <a:cs typeface="B Zar" panose="00000400000000000000" pitchFamily="2" charset="-78"/>
              </a:rPr>
              <a:t>گونه روابط نابرابر ميان خود </a:t>
            </a:r>
            <a:r>
              <a:rPr lang="fa-IR" sz="2600">
                <a:solidFill>
                  <a:srgbClr val="000000"/>
                </a:solidFill>
                <a:latin typeface="BLotus"/>
                <a:cs typeface="B Zar" panose="00000400000000000000" pitchFamily="2" charset="-78"/>
              </a:rPr>
              <a:t>و </a:t>
            </a:r>
            <a:r>
              <a:rPr lang="fa-IR" sz="2600" smtClean="0">
                <a:solidFill>
                  <a:srgbClr val="000000"/>
                </a:solidFill>
                <a:latin typeface="BLotus"/>
                <a:cs typeface="B Zar" panose="00000400000000000000" pitchFamily="2" charset="-78"/>
              </a:rPr>
              <a:t>همسرانشان اند </a:t>
            </a:r>
            <a:r>
              <a:rPr lang="fa-IR" sz="2600">
                <a:solidFill>
                  <a:srgbClr val="000000"/>
                </a:solidFill>
                <a:latin typeface="BLotus"/>
                <a:cs typeface="B Zar" panose="00000400000000000000" pitchFamily="2" charset="-78"/>
              </a:rPr>
              <a:t>و در این راسـتا، به گرايشهاي فكري برابرخواهانه </a:t>
            </a:r>
            <a:r>
              <a:rPr lang="fa-IR" sz="2600">
                <a:solidFill>
                  <a:srgbClr val="000000"/>
                </a:solidFill>
                <a:latin typeface="BLotus"/>
                <a:cs typeface="B Zar" panose="00000400000000000000" pitchFamily="2" charset="-78"/>
              </a:rPr>
              <a:t>روي </a:t>
            </a:r>
            <a:r>
              <a:rPr lang="fa-IR" sz="2600">
                <a:solidFill>
                  <a:srgbClr val="000000"/>
                </a:solidFill>
                <a:latin typeface="BLotus"/>
                <a:cs typeface="B Zar" panose="00000400000000000000" pitchFamily="2" charset="-78"/>
              </a:rPr>
              <a:t>م</a:t>
            </a:r>
            <a:r>
              <a:rPr lang="fa-IR" sz="2600" smtClean="0">
                <a:solidFill>
                  <a:srgbClr val="000000"/>
                </a:solidFill>
                <a:latin typeface="BLotus"/>
                <a:cs typeface="B Zar" panose="00000400000000000000" pitchFamily="2" charset="-78"/>
              </a:rPr>
              <a:t>ي </a:t>
            </a:r>
            <a:r>
              <a:rPr lang="fa-IR" sz="2600">
                <a:solidFill>
                  <a:srgbClr val="000000"/>
                </a:solidFill>
                <a:latin typeface="BLotus"/>
                <a:cs typeface="B Zar" panose="00000400000000000000" pitchFamily="2" charset="-78"/>
              </a:rPr>
              <a:t>آورند. گرايشهاي فكري برابرخواهانة روابط از </a:t>
            </a:r>
            <a:r>
              <a:rPr lang="fa-IR" sz="2600">
                <a:solidFill>
                  <a:srgbClr val="FF0000"/>
                </a:solidFill>
                <a:latin typeface="BLotus"/>
                <a:cs typeface="B Zar" panose="00000400000000000000" pitchFamily="2" charset="-78"/>
              </a:rPr>
              <a:t>نوع فرادستي و فرودسـتي </a:t>
            </a:r>
            <a:r>
              <a:rPr lang="fa-IR" sz="2600">
                <a:solidFill>
                  <a:srgbClr val="000000"/>
                </a:solidFill>
                <a:latin typeface="BLotus"/>
                <a:cs typeface="B Zar" panose="00000400000000000000" pitchFamily="2" charset="-78"/>
              </a:rPr>
              <a:t>را، كـه بـر محـور برتـري و تسـلط مردانـه در خـانواده اسـت، نميپذيرند و درصدد تقويت روابط دوسويه و برابرند</a:t>
            </a:r>
            <a:r>
              <a:rPr lang="fa-IR" sz="2600">
                <a:solidFill>
                  <a:prstClr val="black"/>
                </a:solidFill>
                <a:cs typeface="B Zar" panose="00000400000000000000" pitchFamily="2" charset="-78"/>
              </a:rPr>
              <a:t> </a:t>
            </a:r>
            <a:endParaRPr lang="fa-IR">
              <a:solidFill>
                <a:prstClr val="black"/>
              </a:solidFill>
            </a:endParaRPr>
          </a:p>
          <a:p>
            <a:endParaRPr lang="fa-IR"/>
          </a:p>
        </p:txBody>
      </p:sp>
    </p:spTree>
    <p:extLst>
      <p:ext uri="{BB962C8B-B14F-4D97-AF65-F5344CB8AC3E}">
        <p14:creationId xmlns:p14="http://schemas.microsoft.com/office/powerpoint/2010/main" val="41157646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sz="3200">
                <a:solidFill>
                  <a:srgbClr val="000000"/>
                </a:solidFill>
                <a:latin typeface="BLotus"/>
                <a:cs typeface="B Zar" panose="00000400000000000000" pitchFamily="2" charset="-78"/>
              </a:rPr>
              <a:t>ساناز 37ساله كه شش سال از ازدواجش گذشته است </a:t>
            </a:r>
            <a:r>
              <a:rPr lang="fa-IR" sz="3200">
                <a:solidFill>
                  <a:srgbClr val="000000"/>
                </a:solidFill>
                <a:latin typeface="BLotus"/>
                <a:cs typeface="B Zar" panose="00000400000000000000" pitchFamily="2" charset="-78"/>
              </a:rPr>
              <a:t>مي </a:t>
            </a:r>
            <a:r>
              <a:rPr lang="fa-IR" sz="3200">
                <a:solidFill>
                  <a:srgbClr val="000000"/>
                </a:solidFill>
                <a:latin typeface="BLotus"/>
                <a:cs typeface="B Zar" panose="00000400000000000000" pitchFamily="2" charset="-78"/>
              </a:rPr>
              <a:t>گويد:</a:t>
            </a:r>
            <a:br>
              <a:rPr lang="fa-IR" sz="3200">
                <a:solidFill>
                  <a:srgbClr val="000000"/>
                </a:solidFill>
                <a:latin typeface="BLotus"/>
                <a:cs typeface="B Zar" panose="00000400000000000000" pitchFamily="2" charset="-78"/>
              </a:rPr>
            </a:br>
            <a:r>
              <a:rPr lang="fa-IR">
                <a:solidFill>
                  <a:srgbClr val="000000"/>
                </a:solidFill>
                <a:latin typeface="BLotus"/>
                <a:cs typeface="B Zar" panose="00000400000000000000" pitchFamily="2" charset="-78"/>
              </a:rPr>
              <a:t/>
            </a:r>
            <a:br>
              <a:rPr lang="fa-IR">
                <a:solidFill>
                  <a:srgbClr val="000000"/>
                </a:solidFill>
                <a:latin typeface="BLotus"/>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2770147" y="2656442"/>
            <a:ext cx="7817476" cy="240835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800">
                <a:solidFill>
                  <a:srgbClr val="FF0000"/>
                </a:solidFill>
                <a:latin typeface="BLotus"/>
                <a:cs typeface="B Zar" panose="00000400000000000000" pitchFamily="2" charset="-78"/>
              </a:rPr>
              <a:t>به همسرم انتظارات و تقاضام رو </a:t>
            </a:r>
            <a:r>
              <a:rPr lang="fa-IR" sz="2800" smtClean="0">
                <a:solidFill>
                  <a:srgbClr val="FF0000"/>
                </a:solidFill>
                <a:latin typeface="BLotus"/>
                <a:cs typeface="B Zar" panose="00000400000000000000" pitchFamily="2" charset="-78"/>
              </a:rPr>
              <a:t>مي </a:t>
            </a:r>
            <a:r>
              <a:rPr lang="fa-IR" sz="2800">
                <a:solidFill>
                  <a:srgbClr val="FF0000"/>
                </a:solidFill>
                <a:latin typeface="BLotus"/>
                <a:cs typeface="B Zar" panose="00000400000000000000" pitchFamily="2" charset="-78"/>
              </a:rPr>
              <a:t>گم </a:t>
            </a:r>
            <a:r>
              <a:rPr lang="fa-IR" sz="2800" smtClean="0">
                <a:solidFill>
                  <a:srgbClr val="FF0000"/>
                </a:solidFill>
                <a:latin typeface="BLotus"/>
                <a:cs typeface="B Zar" panose="00000400000000000000" pitchFamily="2" charset="-78"/>
              </a:rPr>
              <a:t>بعد </a:t>
            </a:r>
            <a:r>
              <a:rPr lang="fa-IR" sz="2800">
                <a:solidFill>
                  <a:srgbClr val="FF0000"/>
                </a:solidFill>
                <a:latin typeface="BLotus"/>
                <a:cs typeface="B Zar" panose="00000400000000000000" pitchFamily="2" charset="-78"/>
              </a:rPr>
              <a:t>بهش </a:t>
            </a:r>
            <a:r>
              <a:rPr lang="fa-IR" sz="2800" smtClean="0">
                <a:solidFill>
                  <a:srgbClr val="FF0000"/>
                </a:solidFill>
                <a:latin typeface="BLotus"/>
                <a:cs typeface="B Zar" panose="00000400000000000000" pitchFamily="2" charset="-78"/>
              </a:rPr>
              <a:t>می گم این </a:t>
            </a:r>
            <a:r>
              <a:rPr lang="fa-IR" sz="2800">
                <a:solidFill>
                  <a:srgbClr val="FF0000"/>
                </a:solidFill>
                <a:latin typeface="BLotus"/>
                <a:cs typeface="B Zar" panose="00000400000000000000" pitchFamily="2" charset="-78"/>
              </a:rPr>
              <a:t>تقاضاي منه، </a:t>
            </a:r>
            <a:r>
              <a:rPr lang="fa-IR" sz="2800" smtClean="0">
                <a:solidFill>
                  <a:srgbClr val="FF0000"/>
                </a:solidFill>
                <a:latin typeface="BLotus"/>
                <a:cs typeface="B Zar" panose="00000400000000000000" pitchFamily="2" charset="-78"/>
              </a:rPr>
              <a:t>باید سعي </a:t>
            </a:r>
            <a:r>
              <a:rPr lang="fa-IR" sz="2800" smtClean="0">
                <a:solidFill>
                  <a:srgbClr val="FF0000"/>
                </a:solidFill>
                <a:latin typeface="BLotus"/>
                <a:cs typeface="B Zar" panose="00000400000000000000" pitchFamily="2" charset="-78"/>
              </a:rPr>
              <a:t>كني قبول </a:t>
            </a:r>
            <a:r>
              <a:rPr lang="fa-IR" sz="2800" smtClean="0">
                <a:solidFill>
                  <a:srgbClr val="FF0000"/>
                </a:solidFill>
                <a:latin typeface="BLotus"/>
                <a:cs typeface="B Zar" panose="00000400000000000000" pitchFamily="2" charset="-78"/>
              </a:rPr>
              <a:t>كني </a:t>
            </a:r>
            <a:r>
              <a:rPr lang="fa-IR" sz="2800">
                <a:solidFill>
                  <a:srgbClr val="FF0000"/>
                </a:solidFill>
                <a:latin typeface="BLotus"/>
                <a:cs typeface="B Zar" panose="00000400000000000000" pitchFamily="2" charset="-78"/>
              </a:rPr>
              <a:t>حتي اگر دوست نداري ... </a:t>
            </a:r>
            <a:r>
              <a:rPr lang="fa-IR" sz="2800" smtClean="0">
                <a:solidFill>
                  <a:srgbClr val="FF0000"/>
                </a:solidFill>
                <a:latin typeface="BLotus"/>
                <a:cs typeface="B Zar" panose="00000400000000000000" pitchFamily="2" charset="-78"/>
              </a:rPr>
              <a:t>یك </a:t>
            </a:r>
            <a:r>
              <a:rPr lang="fa-IR" sz="2800">
                <a:solidFill>
                  <a:srgbClr val="FF0000"/>
                </a:solidFill>
                <a:latin typeface="BLotus"/>
                <a:cs typeface="B Zar" panose="00000400000000000000" pitchFamily="2" charset="-78"/>
              </a:rPr>
              <a:t>زن و شوهر </a:t>
            </a:r>
            <a:r>
              <a:rPr lang="fa-IR" sz="2800" smtClean="0">
                <a:solidFill>
                  <a:srgbClr val="FF0000"/>
                </a:solidFill>
                <a:latin typeface="BLotus"/>
                <a:cs typeface="B Zar" panose="00000400000000000000" pitchFamily="2" charset="-78"/>
              </a:rPr>
              <a:t>باید  </a:t>
            </a:r>
            <a:r>
              <a:rPr lang="fa-IR" sz="2800">
                <a:solidFill>
                  <a:srgbClr val="FF0000"/>
                </a:solidFill>
                <a:latin typeface="BLotus"/>
                <a:cs typeface="B Zar" panose="00000400000000000000" pitchFamily="2" charset="-78"/>
              </a:rPr>
              <a:t>با هم </a:t>
            </a:r>
            <a:r>
              <a:rPr lang="fa-IR" sz="2800" smtClean="0">
                <a:solidFill>
                  <a:srgbClr val="FF0000"/>
                </a:solidFill>
                <a:latin typeface="BLotus"/>
                <a:cs typeface="B Zar" panose="00000400000000000000" pitchFamily="2" charset="-78"/>
              </a:rPr>
              <a:t>مسالمت آمیز </a:t>
            </a:r>
            <a:r>
              <a:rPr lang="fa-IR" sz="2800">
                <a:solidFill>
                  <a:srgbClr val="FF0000"/>
                </a:solidFill>
                <a:latin typeface="BLotus"/>
                <a:cs typeface="B Zar" panose="00000400000000000000" pitchFamily="2" charset="-78"/>
              </a:rPr>
              <a:t>كنار </a:t>
            </a:r>
            <a:r>
              <a:rPr lang="fa-IR" sz="2800" smtClean="0">
                <a:solidFill>
                  <a:srgbClr val="FF0000"/>
                </a:solidFill>
                <a:latin typeface="BLotus"/>
                <a:cs typeface="B Zar" panose="00000400000000000000" pitchFamily="2" charset="-78"/>
              </a:rPr>
              <a:t>بیایند نه رو به روي </a:t>
            </a:r>
            <a:r>
              <a:rPr lang="fa-IR" sz="2800">
                <a:solidFill>
                  <a:srgbClr val="FF0000"/>
                </a:solidFill>
                <a:latin typeface="BLotus"/>
                <a:cs typeface="B Zar" panose="00000400000000000000" pitchFamily="2" charset="-78"/>
              </a:rPr>
              <a:t>هم وايستن. </a:t>
            </a:r>
            <a:r>
              <a:rPr lang="fa-IR" sz="2800" smtClean="0">
                <a:solidFill>
                  <a:srgbClr val="FF0000"/>
                </a:solidFill>
                <a:latin typeface="BLotus"/>
                <a:cs typeface="B Zar" panose="00000400000000000000" pitchFamily="2" charset="-78"/>
              </a:rPr>
              <a:t>باید </a:t>
            </a:r>
            <a:r>
              <a:rPr lang="fa-IR" sz="2800">
                <a:solidFill>
                  <a:srgbClr val="FF0000"/>
                </a:solidFill>
                <a:latin typeface="BLotus"/>
                <a:cs typeface="B Zar" panose="00000400000000000000" pitchFamily="2" charset="-78"/>
              </a:rPr>
              <a:t>به </a:t>
            </a:r>
            <a:r>
              <a:rPr lang="fa-IR" sz="2800" smtClean="0">
                <a:solidFill>
                  <a:srgbClr val="FF0000"/>
                </a:solidFill>
                <a:latin typeface="BLotus"/>
                <a:cs typeface="B Zar" panose="00000400000000000000" pitchFamily="2" charset="-78"/>
              </a:rPr>
              <a:t>خواسته هاي </a:t>
            </a:r>
            <a:r>
              <a:rPr lang="fa-IR" sz="2800">
                <a:solidFill>
                  <a:srgbClr val="FF0000"/>
                </a:solidFill>
                <a:latin typeface="BLotus"/>
                <a:cs typeface="B Zar" panose="00000400000000000000" pitchFamily="2" charset="-78"/>
              </a:rPr>
              <a:t>هم احترام بگذارند و تا اونجايي كه در </a:t>
            </a:r>
            <a:r>
              <a:rPr lang="fa-IR" sz="2800" smtClean="0">
                <a:solidFill>
                  <a:srgbClr val="FF0000"/>
                </a:solidFill>
                <a:latin typeface="BLotus"/>
                <a:cs typeface="B Zar" panose="00000400000000000000" pitchFamily="2" charset="-78"/>
              </a:rPr>
              <a:t>توانشونه </a:t>
            </a:r>
            <a:r>
              <a:rPr lang="fa-IR" sz="2800" smtClean="0">
                <a:solidFill>
                  <a:srgbClr val="FF0000"/>
                </a:solidFill>
                <a:latin typeface="BLotus"/>
                <a:cs typeface="B Zar" panose="00000400000000000000" pitchFamily="2" charset="-78"/>
              </a:rPr>
              <a:t>خواسته هاي </a:t>
            </a:r>
            <a:r>
              <a:rPr lang="fa-IR" sz="2800">
                <a:solidFill>
                  <a:srgbClr val="FF0000"/>
                </a:solidFill>
                <a:latin typeface="BLotus"/>
                <a:cs typeface="B Zar" panose="00000400000000000000" pitchFamily="2" charset="-78"/>
              </a:rPr>
              <a:t>هم رو اجرا </a:t>
            </a:r>
            <a:r>
              <a:rPr lang="fa-IR" sz="2800" smtClean="0">
                <a:solidFill>
                  <a:srgbClr val="FF0000"/>
                </a:solidFill>
                <a:latin typeface="BLotus"/>
                <a:cs typeface="B Zar" panose="00000400000000000000" pitchFamily="2" charset="-78"/>
              </a:rPr>
              <a:t>كنند</a:t>
            </a:r>
            <a:r>
              <a:rPr lang="fa-IR" sz="2400" smtClean="0">
                <a:solidFill>
                  <a:srgbClr val="FF0000"/>
                </a:solidFill>
                <a:latin typeface="BLotus"/>
                <a:cs typeface="B Zar" panose="00000400000000000000" pitchFamily="2" charset="-78"/>
              </a:rPr>
              <a:t>.</a:t>
            </a:r>
            <a:endParaRPr lang="fa-IR" sz="2400">
              <a:solidFill>
                <a:srgbClr val="FF0000"/>
              </a:solidFill>
              <a:cs typeface="B Zar" panose="00000400000000000000" pitchFamily="2" charset="-78"/>
            </a:endParaRPr>
          </a:p>
        </p:txBody>
      </p:sp>
    </p:spTree>
    <p:extLst>
      <p:ext uri="{BB962C8B-B14F-4D97-AF65-F5344CB8AC3E}">
        <p14:creationId xmlns:p14="http://schemas.microsoft.com/office/powerpoint/2010/main" val="1323376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lvl="0" algn="just"/>
            <a:r>
              <a:rPr lang="fa-IR" sz="3000">
                <a:solidFill>
                  <a:srgbClr val="000000"/>
                </a:solidFill>
                <a:latin typeface="BLotus"/>
                <a:cs typeface="B Zar" panose="00000400000000000000" pitchFamily="2" charset="-78"/>
              </a:rPr>
              <a:t>در اين ميان نكتة حائز اهميت آن است كه در طي زندگي مشترك بسياري از تفاوتهـا</a:t>
            </a:r>
            <a:br>
              <a:rPr lang="fa-IR" sz="3000">
                <a:solidFill>
                  <a:srgbClr val="000000"/>
                </a:solidFill>
                <a:latin typeface="BLotus"/>
                <a:cs typeface="B Zar" panose="00000400000000000000" pitchFamily="2" charset="-78"/>
              </a:rPr>
            </a:br>
            <a:r>
              <a:rPr lang="fa-IR" sz="3000">
                <a:solidFill>
                  <a:srgbClr val="000000"/>
                </a:solidFill>
                <a:latin typeface="BLotus"/>
                <a:cs typeface="B Zar" panose="00000400000000000000" pitchFamily="2" charset="-78"/>
              </a:rPr>
              <a:t>و اختلافها باعث اصلاح شدن و تغيير انتظارات و توقـعهـاي شـريك زنـدگي در مـورد</a:t>
            </a:r>
            <a:r>
              <a:rPr lang="fa-IR" sz="2600">
                <a:solidFill>
                  <a:prstClr val="black"/>
                </a:solidFill>
                <a:cs typeface="B Zar" panose="00000400000000000000" pitchFamily="2" charset="-78"/>
              </a:rPr>
              <a:t> </a:t>
            </a:r>
            <a:r>
              <a:rPr lang="fa-IR">
                <a:solidFill>
                  <a:srgbClr val="000000"/>
                </a:solidFill>
                <a:latin typeface="BLotus"/>
                <a:cs typeface="B Zar" panose="00000400000000000000" pitchFamily="2" charset="-78"/>
              </a:rPr>
              <a:t>يكديگر و روابطشان ميشود (</a:t>
            </a:r>
            <a:r>
              <a:rPr lang="en-US" sz="2000">
                <a:solidFill>
                  <a:srgbClr val="000000"/>
                </a:solidFill>
                <a:latin typeface="TimesNewRomanPSMT"/>
                <a:cs typeface="B Zar" panose="00000400000000000000" pitchFamily="2" charset="-78"/>
              </a:rPr>
              <a:t>Slosarz, 2010</a:t>
            </a:r>
            <a:r>
              <a:rPr lang="fa-IR">
                <a:solidFill>
                  <a:srgbClr val="000000"/>
                </a:solidFill>
                <a:latin typeface="BLotus"/>
                <a:cs typeface="B Zar" panose="00000400000000000000" pitchFamily="2" charset="-78"/>
              </a:rPr>
              <a:t>ا) ز اين رو، نحوة تعاملات و انتظارات </a:t>
            </a:r>
            <a:r>
              <a:rPr lang="fa-IR">
                <a:solidFill>
                  <a:srgbClr val="000000"/>
                </a:solidFill>
                <a:latin typeface="BLotus"/>
                <a:cs typeface="B Zar" panose="00000400000000000000" pitchFamily="2" charset="-78"/>
              </a:rPr>
              <a:t>افراد </a:t>
            </a:r>
            <a:r>
              <a:rPr lang="fa-IR" smtClean="0">
                <a:solidFill>
                  <a:srgbClr val="000000"/>
                </a:solidFill>
                <a:latin typeface="BLotus"/>
                <a:cs typeface="B Zar" panose="00000400000000000000" pitchFamily="2" charset="-78"/>
              </a:rPr>
              <a:t>از همسرانشان </a:t>
            </a:r>
            <a:r>
              <a:rPr lang="fa-IR">
                <a:solidFill>
                  <a:srgbClr val="000000"/>
                </a:solidFill>
                <a:latin typeface="BLotus"/>
                <a:cs typeface="B Zar" panose="00000400000000000000" pitchFamily="2" charset="-78"/>
              </a:rPr>
              <a:t>با </a:t>
            </a:r>
            <a:r>
              <a:rPr lang="fa-IR">
                <a:solidFill>
                  <a:srgbClr val="FF0000"/>
                </a:solidFill>
                <a:latin typeface="BLotus"/>
                <a:cs typeface="B Zar" panose="00000400000000000000" pitchFamily="2" charset="-78"/>
              </a:rPr>
              <a:t>واكنشهـا و گـرايشهـاي ذهنـي </a:t>
            </a:r>
            <a:r>
              <a:rPr lang="fa-IR">
                <a:solidFill>
                  <a:srgbClr val="000000"/>
                </a:solidFill>
                <a:latin typeface="BLotus"/>
                <a:cs typeface="B Zar" panose="00000400000000000000" pitchFamily="2" charset="-78"/>
              </a:rPr>
              <a:t>همسـر ارتبـاطي مسـتقيم دارد</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marL="0" lvl="0" indent="0" algn="just">
              <a:buNone/>
            </a:pPr>
            <a:r>
              <a:rPr lang="fa-IR" sz="2600">
                <a:solidFill>
                  <a:prstClr val="black"/>
                </a:solidFill>
                <a:cs typeface="B Zar" panose="00000400000000000000" pitchFamily="2" charset="-78"/>
              </a:rPr>
              <a:t/>
            </a:r>
            <a:br>
              <a:rPr lang="fa-IR" sz="2600">
                <a:solidFill>
                  <a:prstClr val="black"/>
                </a:solidFill>
                <a:cs typeface="B Zar" panose="00000400000000000000" pitchFamily="2" charset="-78"/>
              </a:rPr>
            </a:br>
            <a:endParaRPr lang="fa-IR" sz="2600">
              <a:solidFill>
                <a:prstClr val="black"/>
              </a:solidFill>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4261610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Lotus"/>
                <a:cs typeface="B Zar" panose="00000400000000000000" pitchFamily="2" charset="-78"/>
              </a:rPr>
              <a:t>هرچـه گرايشهاي </a:t>
            </a:r>
            <a:r>
              <a:rPr lang="fa-IR">
                <a:solidFill>
                  <a:srgbClr val="000000"/>
                </a:solidFill>
                <a:latin typeface="BLotus"/>
                <a:cs typeface="B Zar" panose="00000400000000000000" pitchFamily="2" charset="-78"/>
              </a:rPr>
              <a:t>ذهني شوهران با گرايشهاي فكـري برابرخواهانـة زنـان انطبـاق و </a:t>
            </a:r>
            <a:r>
              <a:rPr lang="fa-IR" smtClean="0">
                <a:solidFill>
                  <a:srgbClr val="000000"/>
                </a:solidFill>
                <a:latin typeface="BLotus"/>
                <a:cs typeface="B Zar" panose="00000400000000000000" pitchFamily="2" charset="-78"/>
              </a:rPr>
              <a:t>هـمسـويي بيشتري </a:t>
            </a:r>
            <a:r>
              <a:rPr lang="fa-IR">
                <a:solidFill>
                  <a:srgbClr val="000000"/>
                </a:solidFill>
                <a:latin typeface="BLotus"/>
                <a:cs typeface="B Zar" panose="00000400000000000000" pitchFamily="2" charset="-78"/>
              </a:rPr>
              <a:t>داشته باشد، زنان با سهولت بيشتري مي توانند در راستاي انتظـارات و </a:t>
            </a:r>
            <a:r>
              <a:rPr lang="fa-IR" smtClean="0">
                <a:solidFill>
                  <a:srgbClr val="000000"/>
                </a:solidFill>
                <a:latin typeface="BLotus"/>
                <a:cs typeface="B Zar" panose="00000400000000000000" pitchFamily="2" charset="-78"/>
              </a:rPr>
              <a:t>تعـاملات برابرخواهانه </a:t>
            </a:r>
            <a:r>
              <a:rPr lang="fa-IR">
                <a:solidFill>
                  <a:srgbClr val="000000"/>
                </a:solidFill>
                <a:latin typeface="BLotus"/>
                <a:cs typeface="B Zar" panose="00000400000000000000" pitchFamily="2" charset="-78"/>
              </a:rPr>
              <a:t>حركت كنند. ايـن در حـالي اسـت كـه هرچـه سـطح برابرپـذيري همسـر </a:t>
            </a:r>
            <a:r>
              <a:rPr lang="fa-IR" smtClean="0">
                <a:solidFill>
                  <a:srgbClr val="000000"/>
                </a:solidFill>
                <a:latin typeface="BLotus"/>
                <a:cs typeface="B Zar" panose="00000400000000000000" pitchFamily="2" charset="-78"/>
              </a:rPr>
              <a:t>و گرايشهاي </a:t>
            </a:r>
            <a:r>
              <a:rPr lang="fa-IR">
                <a:solidFill>
                  <a:srgbClr val="000000"/>
                </a:solidFill>
                <a:latin typeface="BLotus"/>
                <a:cs typeface="B Zar" panose="00000400000000000000" pitchFamily="2" charset="-78"/>
              </a:rPr>
              <a:t>فكري برابرخواهانة كنشگر شدت و ميزان بيشتري داشته باشد پديدة گذار </a:t>
            </a:r>
            <a:r>
              <a:rPr lang="fa-IR" smtClean="0">
                <a:solidFill>
                  <a:srgbClr val="000000"/>
                </a:solidFill>
                <a:latin typeface="BLotus"/>
                <a:cs typeface="B Zar" panose="00000400000000000000" pitchFamily="2" charset="-78"/>
              </a:rPr>
              <a:t>از پايگاه </a:t>
            </a:r>
            <a:r>
              <a:rPr lang="fa-IR">
                <a:solidFill>
                  <a:srgbClr val="000000"/>
                </a:solidFill>
                <a:latin typeface="BLotus"/>
                <a:cs typeface="B Zar" panose="00000400000000000000" pitchFamily="2" charset="-78"/>
              </a:rPr>
              <a:t>اجتماعي فروتر به پايگاه اجتماعي برتر با شدت و ميزان بيشتري رخ خواهد داد</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4375052"/>
            <a:ext cx="3868616"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گرايشهاي فكـري برابرخواهانـة زنـان</a:t>
            </a:r>
            <a:endParaRPr lang="fa-IR" sz="2000" b="1">
              <a:solidFill>
                <a:srgbClr val="FF0000"/>
              </a:solidFill>
            </a:endParaRPr>
          </a:p>
        </p:txBody>
      </p:sp>
    </p:spTree>
    <p:extLst>
      <p:ext uri="{BB962C8B-B14F-4D97-AF65-F5344CB8AC3E}">
        <p14:creationId xmlns:p14="http://schemas.microsoft.com/office/powerpoint/2010/main" val="3207172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MitraBold"/>
                <a:cs typeface="B Zar" panose="00000400000000000000" pitchFamily="2" charset="-78"/>
              </a:rPr>
              <a:t>كليدواژه ها</a:t>
            </a:r>
            <a:r>
              <a:rPr lang="fa-IR" b="1">
                <a:solidFill>
                  <a:srgbClr val="FF0000"/>
                </a:solidFill>
                <a:latin typeface="BMitraBold"/>
                <a:cs typeface="B Zar" panose="00000400000000000000" pitchFamily="2" charset="-78"/>
              </a:rPr>
              <a:t>: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fa-IR" b="0" i="0" smtClean="0">
                <a:solidFill>
                  <a:srgbClr val="000000"/>
                </a:solidFill>
                <a:effectLst/>
                <a:latin typeface="BLotus"/>
                <a:cs typeface="B Zar" panose="00000400000000000000" pitchFamily="2" charset="-78"/>
              </a:rPr>
              <a:t>انتظـارات </a:t>
            </a:r>
            <a:r>
              <a:rPr lang="fa-IR" b="0" i="0" smtClean="0">
                <a:solidFill>
                  <a:srgbClr val="000000"/>
                </a:solidFill>
                <a:effectLst/>
                <a:latin typeface="BLotus"/>
                <a:cs typeface="B Zar" panose="00000400000000000000" pitchFamily="2" charset="-78"/>
              </a:rPr>
              <a:t>از همسـر، سـنتزدايـي، گـذار منزلتـي، انتظـارات </a:t>
            </a:r>
            <a:r>
              <a:rPr lang="fa-IR" b="0" i="0" smtClean="0">
                <a:solidFill>
                  <a:srgbClr val="000000"/>
                </a:solidFill>
                <a:effectLst/>
                <a:latin typeface="BLotus"/>
                <a:cs typeface="B Zar" panose="00000400000000000000" pitchFamily="2" charset="-78"/>
              </a:rPr>
              <a:t>حـداكثري برابرخواهانه</a:t>
            </a:r>
            <a:r>
              <a:rPr lang="fa-IR" b="0" i="0" smtClean="0">
                <a:solidFill>
                  <a:srgbClr val="000000"/>
                </a:solidFill>
                <a:effectLst/>
                <a:latin typeface="BLotus"/>
                <a:cs typeface="B Zar" panose="00000400000000000000" pitchFamily="2" charset="-78"/>
              </a:rPr>
              <a:t>، نظرية زمينهاي</a:t>
            </a:r>
            <a:r>
              <a:rPr lang="fa-IR" smtClean="0">
                <a:cs typeface="B Zar" panose="00000400000000000000" pitchFamily="2" charset="-78"/>
              </a:rPr>
              <a:t> </a:t>
            </a:r>
            <a:br>
              <a:rPr lang="fa-IR" smtClean="0">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3587262" y="3008707"/>
            <a:ext cx="5584873" cy="2684531"/>
          </a:xfrm>
          <a:prstGeom prst="rect">
            <a:avLst/>
          </a:prstGeom>
        </p:spPr>
      </p:pic>
    </p:spTree>
    <p:extLst>
      <p:ext uri="{BB962C8B-B14F-4D97-AF65-F5344CB8AC3E}">
        <p14:creationId xmlns:p14="http://schemas.microsoft.com/office/powerpoint/2010/main" val="35046418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يكي از عوامل ديگري كه در شكلگيري انتظارات زنان جوان به مثابة گذار منزلتي </a:t>
            </a:r>
            <a:r>
              <a:rPr lang="fa-IR" smtClean="0">
                <a:solidFill>
                  <a:srgbClr val="000000"/>
                </a:solidFill>
                <a:latin typeface="BLotus"/>
                <a:cs typeface="B Zar" panose="00000400000000000000" pitchFamily="2" charset="-78"/>
              </a:rPr>
              <a:t>ايفاي نقش </a:t>
            </a:r>
            <a:r>
              <a:rPr lang="fa-IR">
                <a:solidFill>
                  <a:srgbClr val="000000"/>
                </a:solidFill>
                <a:latin typeface="BLotus"/>
                <a:cs typeface="B Zar" panose="00000400000000000000" pitchFamily="2" charset="-78"/>
              </a:rPr>
              <a:t>ميكند فردگرايي است. </a:t>
            </a:r>
            <a:r>
              <a:rPr lang="fa-IR" b="1">
                <a:solidFill>
                  <a:srgbClr val="FF0000"/>
                </a:solidFill>
                <a:latin typeface="BLotus"/>
                <a:cs typeface="B Zar" panose="00000400000000000000" pitchFamily="2" charset="-78"/>
              </a:rPr>
              <a:t>فردگرايي</a:t>
            </a:r>
            <a:r>
              <a:rPr lang="fa-IR">
                <a:solidFill>
                  <a:srgbClr val="000000"/>
                </a:solidFill>
                <a:latin typeface="BLotus"/>
                <a:cs typeface="B Zar" panose="00000400000000000000" pitchFamily="2" charset="-78"/>
              </a:rPr>
              <a:t> روندي است كـه بسـياري از تعـاملات اجتمـاعي </a:t>
            </a:r>
            <a:r>
              <a:rPr lang="fa-IR" smtClean="0">
                <a:solidFill>
                  <a:srgbClr val="000000"/>
                </a:solidFill>
                <a:latin typeface="BLotus"/>
                <a:cs typeface="B Zar" panose="00000400000000000000" pitchFamily="2" charset="-78"/>
              </a:rPr>
              <a:t>و خويشاوندي </a:t>
            </a:r>
            <a:r>
              <a:rPr lang="fa-IR">
                <a:solidFill>
                  <a:srgbClr val="000000"/>
                </a:solidFill>
                <a:latin typeface="BLotus"/>
                <a:cs typeface="B Zar" panose="00000400000000000000" pitchFamily="2" charset="-78"/>
              </a:rPr>
              <a:t>در خانوادههاي امروز را تحت تأثير قرار داده است. فردگرايي دربارة خانواده </a:t>
            </a:r>
            <a:r>
              <a:rPr lang="fa-IR" smtClean="0">
                <a:solidFill>
                  <a:srgbClr val="000000"/>
                </a:solidFill>
                <a:latin typeface="BLotus"/>
                <a:cs typeface="B Zar" panose="00000400000000000000" pitchFamily="2" charset="-78"/>
              </a:rPr>
              <a:t>به دگرگوني </a:t>
            </a:r>
            <a:r>
              <a:rPr lang="fa-IR">
                <a:solidFill>
                  <a:srgbClr val="000000"/>
                </a:solidFill>
                <a:latin typeface="BLotus"/>
                <a:cs typeface="B Zar" panose="00000400000000000000" pitchFamily="2" charset="-78"/>
              </a:rPr>
              <a:t>يو تحـول عميـق و بنيـادين در زنـدگي، روابـط خـانوادگي، آرزوهـا، توقعـات </a:t>
            </a:r>
            <a:r>
              <a:rPr lang="fa-IR" smtClean="0">
                <a:solidFill>
                  <a:srgbClr val="000000"/>
                </a:solidFill>
                <a:latin typeface="BLotus"/>
                <a:cs typeface="B Zar" panose="00000400000000000000" pitchFamily="2" charset="-78"/>
              </a:rPr>
              <a:t>و انتظارات </a:t>
            </a:r>
            <a:r>
              <a:rPr lang="fa-IR">
                <a:solidFill>
                  <a:srgbClr val="000000"/>
                </a:solidFill>
                <a:latin typeface="BLotus"/>
                <a:cs typeface="B Zar" panose="00000400000000000000" pitchFamily="2" charset="-78"/>
              </a:rPr>
              <a:t>افراد اشاره دارد. فردگرايي تداعيكنندة اين معناست كـه خـانوادههـاي امـروزي </a:t>
            </a:r>
            <a:r>
              <a:rPr lang="fa-IR" smtClean="0">
                <a:solidFill>
                  <a:srgbClr val="000000"/>
                </a:solidFill>
                <a:latin typeface="BLotus"/>
                <a:cs typeface="B Zar" panose="00000400000000000000" pitchFamily="2" charset="-78"/>
              </a:rPr>
              <a:t>از افرادي </a:t>
            </a:r>
            <a:r>
              <a:rPr lang="fa-IR">
                <a:solidFill>
                  <a:srgbClr val="000000"/>
                </a:solidFill>
                <a:latin typeface="BLotus"/>
                <a:cs typeface="B Zar" panose="00000400000000000000" pitchFamily="2" charset="-78"/>
              </a:rPr>
              <a:t>تشكيل شدهاند كه به گونهاي در كنار مه بوده و با هم تعامل و همكاري دارند، اما </a:t>
            </a:r>
            <a:r>
              <a:rPr lang="fa-IR" smtClean="0">
                <a:solidFill>
                  <a:srgbClr val="000000"/>
                </a:solidFill>
                <a:latin typeface="BLotus"/>
                <a:cs typeface="B Zar" panose="00000400000000000000" pitchFamily="2" charset="-78"/>
              </a:rPr>
              <a:t>اين با </a:t>
            </a:r>
            <a:r>
              <a:rPr lang="fa-IR">
                <a:solidFill>
                  <a:srgbClr val="000000"/>
                </a:solidFill>
                <a:latin typeface="BLotus"/>
                <a:cs typeface="B Zar" panose="00000400000000000000" pitchFamily="2" charset="-78"/>
              </a:rPr>
              <a:t>هم بودن فقط تا زماني تداوم مييابد كه آنها از حضور در كنار يكديگر احساس </a:t>
            </a:r>
            <a:r>
              <a:rPr lang="fa-IR" smtClean="0">
                <a:solidFill>
                  <a:srgbClr val="000000"/>
                </a:solidFill>
                <a:latin typeface="BLotus"/>
                <a:cs typeface="B Zar" panose="00000400000000000000" pitchFamily="2" charset="-78"/>
              </a:rPr>
              <a:t>رضايت كنند</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5093012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Lotus"/>
                <a:cs typeface="B Zar" panose="00000400000000000000" pitchFamily="2" charset="-78"/>
              </a:rPr>
              <a:t>به عبارت ديگر، در خانوادههاي امروزي هيچ الزام و تعهد بيروني وجود ندارد </a:t>
            </a:r>
            <a:r>
              <a:rPr lang="fa-IR" sz="2600">
                <a:solidFill>
                  <a:srgbClr val="000000"/>
                </a:solidFill>
                <a:latin typeface="BLotus"/>
                <a:cs typeface="B Zar" panose="00000400000000000000" pitchFamily="2" charset="-78"/>
              </a:rPr>
              <a:t>و </a:t>
            </a:r>
            <a:r>
              <a:rPr lang="fa-IR" sz="2600" smtClean="0">
                <a:solidFill>
                  <a:srgbClr val="000000"/>
                </a:solidFill>
                <a:latin typeface="BLotus"/>
                <a:cs typeface="B Zar" panose="00000400000000000000" pitchFamily="2" charset="-78"/>
              </a:rPr>
              <a:t>افـراد فقط </a:t>
            </a:r>
            <a:r>
              <a:rPr lang="fa-IR" sz="2600">
                <a:solidFill>
                  <a:srgbClr val="000000"/>
                </a:solidFill>
                <a:latin typeface="BLotus"/>
                <a:cs typeface="B Zar" panose="00000400000000000000" pitchFamily="2" charset="-78"/>
              </a:rPr>
              <a:t>بر اساس خواستههاي شخصيشان ماندن در كنار ديگر اعضاي خانواده را </a:t>
            </a:r>
            <a:r>
              <a:rPr lang="fa-IR" sz="2600">
                <a:solidFill>
                  <a:srgbClr val="000000"/>
                </a:solidFill>
                <a:latin typeface="BLotus"/>
                <a:cs typeface="B Zar" panose="00000400000000000000" pitchFamily="2" charset="-78"/>
              </a:rPr>
              <a:t>ميپذيرنـد </a:t>
            </a:r>
            <a:r>
              <a:rPr lang="fa-IR" sz="2600" smtClean="0">
                <a:solidFill>
                  <a:srgbClr val="000000"/>
                </a:solidFill>
                <a:latin typeface="BLotus"/>
                <a:cs typeface="B Zar" panose="00000400000000000000" pitchFamily="2" charset="-78"/>
              </a:rPr>
              <a:t>و هر </a:t>
            </a:r>
            <a:r>
              <a:rPr lang="fa-IR" sz="2600">
                <a:solidFill>
                  <a:srgbClr val="000000"/>
                </a:solidFill>
                <a:latin typeface="BLotus"/>
                <a:cs typeface="B Zar" panose="00000400000000000000" pitchFamily="2" charset="-78"/>
              </a:rPr>
              <a:t>زمان اين احساس از دست برود، از آنجا كه حفظ پيوندهاي خانوادگي به </a:t>
            </a:r>
            <a:r>
              <a:rPr lang="fa-IR" sz="2600">
                <a:solidFill>
                  <a:srgbClr val="000000"/>
                </a:solidFill>
                <a:latin typeface="BLotus"/>
                <a:cs typeface="B Zar" panose="00000400000000000000" pitchFamily="2" charset="-78"/>
              </a:rPr>
              <a:t>خودي </a:t>
            </a:r>
            <a:r>
              <a:rPr lang="fa-IR" sz="2600" smtClean="0">
                <a:solidFill>
                  <a:srgbClr val="000000"/>
                </a:solidFill>
                <a:latin typeface="BLotus"/>
                <a:cs typeface="B Zar" panose="00000400000000000000" pitchFamily="2" charset="-78"/>
              </a:rPr>
              <a:t>خـود ارزش </a:t>
            </a:r>
            <a:r>
              <a:rPr lang="fa-IR" sz="2600">
                <a:solidFill>
                  <a:srgbClr val="000000"/>
                </a:solidFill>
                <a:latin typeface="BLotus"/>
                <a:cs typeface="B Zar" panose="00000400000000000000" pitchFamily="2" charset="-78"/>
              </a:rPr>
              <a:t>چنداني ندارد، خود را از اين جمع جدا </a:t>
            </a:r>
            <a:r>
              <a:rPr lang="fa-IR" sz="2600">
                <a:solidFill>
                  <a:srgbClr val="000000"/>
                </a:solidFill>
                <a:latin typeface="BLotus"/>
                <a:cs typeface="B Zar" panose="00000400000000000000" pitchFamily="2" charset="-78"/>
              </a:rPr>
              <a:t>ميكنند </a:t>
            </a:r>
            <a:r>
              <a:rPr lang="fa-IR" sz="2600" smtClean="0">
                <a:solidFill>
                  <a:srgbClr val="000000"/>
                </a:solidFill>
                <a:latin typeface="BLotus"/>
                <a:cs typeface="B Zar" panose="00000400000000000000" pitchFamily="2" charset="-78"/>
              </a:rPr>
              <a:t>(مك </a:t>
            </a:r>
            <a:r>
              <a:rPr lang="fa-IR" sz="2600">
                <a:solidFill>
                  <a:srgbClr val="000000"/>
                </a:solidFill>
                <a:latin typeface="BLotus"/>
                <a:cs typeface="B Zar" panose="00000400000000000000" pitchFamily="2" charset="-78"/>
              </a:rPr>
              <a:t>كارتي و ادواردز</a:t>
            </a:r>
            <a:r>
              <a:rPr lang="fa-IR" sz="2600">
                <a:solidFill>
                  <a:srgbClr val="000000"/>
                </a:solidFill>
                <a:latin typeface="BLotus"/>
                <a:cs typeface="B Zar" panose="00000400000000000000" pitchFamily="2" charset="-78"/>
              </a:rPr>
              <a:t>، </a:t>
            </a:r>
            <a:r>
              <a:rPr lang="fa-IR" sz="2600" smtClean="0">
                <a:solidFill>
                  <a:srgbClr val="000000"/>
                </a:solidFill>
                <a:latin typeface="BLotus"/>
                <a:cs typeface="B Zar" panose="00000400000000000000" pitchFamily="2" charset="-78"/>
              </a:rPr>
              <a:t>431 </a:t>
            </a:r>
            <a:r>
              <a:rPr lang="fa-IR" sz="2600">
                <a:solidFill>
                  <a:srgbClr val="000000"/>
                </a:solidFill>
                <a:latin typeface="BLotus"/>
                <a:cs typeface="B Zar" panose="00000400000000000000" pitchFamily="2" charset="-78"/>
              </a:rPr>
              <a:t>:</a:t>
            </a:r>
            <a:r>
              <a:rPr lang="fa-IR" sz="2600" smtClean="0">
                <a:solidFill>
                  <a:srgbClr val="000000"/>
                </a:solidFill>
                <a:latin typeface="BLotus"/>
                <a:cs typeface="B Zar" panose="00000400000000000000" pitchFamily="2" charset="-78"/>
              </a:rPr>
              <a:t>1390) از </a:t>
            </a:r>
            <a:r>
              <a:rPr lang="fa-IR" sz="2600">
                <a:solidFill>
                  <a:srgbClr val="000000"/>
                </a:solidFill>
                <a:latin typeface="BLotus"/>
                <a:cs typeface="B Zar" panose="00000400000000000000" pitchFamily="2" charset="-78"/>
              </a:rPr>
              <a:t>اين رو، در فردگرايي كنشگران بستري براي لذتهـاي فـرديشـان فـراهم </a:t>
            </a:r>
            <a:r>
              <a:rPr lang="fa-IR" sz="2600">
                <a:solidFill>
                  <a:srgbClr val="000000"/>
                </a:solidFill>
                <a:latin typeface="BLotus"/>
                <a:cs typeface="B Zar" panose="00000400000000000000" pitchFamily="2" charset="-78"/>
              </a:rPr>
              <a:t>مـيكننـد </a:t>
            </a:r>
            <a:r>
              <a:rPr lang="fa-IR" sz="2600" smtClean="0">
                <a:solidFill>
                  <a:srgbClr val="000000"/>
                </a:solidFill>
                <a:latin typeface="BLotus"/>
                <a:cs typeface="B Zar" panose="00000400000000000000" pitchFamily="2" charset="-78"/>
              </a:rPr>
              <a:t>يـا ميكوشند </a:t>
            </a:r>
            <a:r>
              <a:rPr lang="fa-IR" sz="2600">
                <a:solidFill>
                  <a:srgbClr val="000000"/>
                </a:solidFill>
                <a:latin typeface="BLotus"/>
                <a:cs typeface="B Zar" panose="00000400000000000000" pitchFamily="2" charset="-78"/>
              </a:rPr>
              <a:t>به خواستههاي درونيشان پاسخ دهند</a:t>
            </a:r>
            <a:endParaRPr lang="fa-IR"/>
          </a:p>
        </p:txBody>
      </p:sp>
      <p:sp>
        <p:nvSpPr>
          <p:cNvPr id="4" name="Flowchart: Process 3"/>
          <p:cNvSpPr/>
          <p:nvPr/>
        </p:nvSpPr>
        <p:spPr>
          <a:xfrm>
            <a:off x="1041009" y="4290647"/>
            <a:ext cx="3587262" cy="120982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هيچ الزام و تعهد بيروني وجود ندارد</a:t>
            </a:r>
            <a:endParaRPr lang="fa-IR" sz="2000" b="1">
              <a:solidFill>
                <a:srgbClr val="FF0000"/>
              </a:solidFill>
            </a:endParaRPr>
          </a:p>
        </p:txBody>
      </p:sp>
    </p:spTree>
    <p:extLst>
      <p:ext uri="{BB962C8B-B14F-4D97-AF65-F5344CB8AC3E}">
        <p14:creationId xmlns:p14="http://schemas.microsoft.com/office/powerpoint/2010/main" val="38946750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z="3200">
                <a:solidFill>
                  <a:srgbClr val="000000"/>
                </a:solidFill>
                <a:latin typeface="BLotus"/>
                <a:cs typeface="B Zar" panose="00000400000000000000" pitchFamily="2" charset="-78"/>
              </a:rPr>
              <a:t>آناهيتا 27ساله در اين باره </a:t>
            </a:r>
            <a:r>
              <a:rPr lang="fa-IR" sz="3200" smtClean="0">
                <a:solidFill>
                  <a:srgbClr val="000000"/>
                </a:solidFill>
                <a:latin typeface="BLotus"/>
                <a:cs typeface="B Zar" panose="00000400000000000000" pitchFamily="2" charset="-78"/>
              </a:rPr>
              <a:t>می </a:t>
            </a:r>
            <a:r>
              <a:rPr lang="fa-IR" sz="3200">
                <a:solidFill>
                  <a:srgbClr val="000000"/>
                </a:solidFill>
                <a:latin typeface="BLotus"/>
                <a:cs typeface="B Zar" panose="00000400000000000000" pitchFamily="2" charset="-78"/>
              </a:rPr>
              <a:t>گو </a:t>
            </a:r>
            <a:r>
              <a:rPr lang="fa-IR" sz="3200" smtClean="0">
                <a:solidFill>
                  <a:srgbClr val="000000"/>
                </a:solidFill>
                <a:latin typeface="BLotus"/>
                <a:cs typeface="B Zar" panose="00000400000000000000" pitchFamily="2" charset="-78"/>
              </a:rPr>
              <a:t>يد </a:t>
            </a:r>
            <a:r>
              <a:rPr lang="fa-IR" sz="3200">
                <a:solidFill>
                  <a:srgbClr val="000000"/>
                </a:solidFill>
                <a:latin typeface="BLotus"/>
                <a:cs typeface="B Zar" panose="00000400000000000000" pitchFamily="2" charset="-78"/>
              </a:rPr>
              <a:t>:</a:t>
            </a:r>
            <a:br>
              <a:rPr lang="fa-IR" sz="3200">
                <a:solidFill>
                  <a:srgbClr val="000000"/>
                </a:solidFill>
                <a:latin typeface="BLotus"/>
                <a:cs typeface="B Zar" panose="00000400000000000000" pitchFamily="2" charset="-78"/>
              </a:rPr>
            </a:br>
            <a:r>
              <a:rPr lang="fa-IR" smtClean="0">
                <a:solidFill>
                  <a:srgbClr val="000000"/>
                </a:solidFill>
                <a:latin typeface="BLotus"/>
                <a:cs typeface="B Zar" panose="00000400000000000000" pitchFamily="2" charset="-78"/>
              </a:rPr>
              <a:t>.</a:t>
            </a:r>
            <a:r>
              <a:rPr lang="fa-IR" smtClean="0">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139483" y="2644726"/>
            <a:ext cx="9411285" cy="28276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400" smtClean="0">
                <a:solidFill>
                  <a:srgbClr val="FF0000"/>
                </a:solidFill>
                <a:latin typeface="BLotus"/>
                <a:cs typeface="B Zar" panose="00000400000000000000" pitchFamily="2" charset="-78"/>
              </a:rPr>
              <a:t>این </a:t>
            </a:r>
            <a:r>
              <a:rPr lang="fa-IR" sz="2400">
                <a:solidFill>
                  <a:srgbClr val="FF0000"/>
                </a:solidFill>
                <a:latin typeface="BLotus"/>
                <a:cs typeface="B Zar" panose="00000400000000000000" pitchFamily="2" charset="-78"/>
              </a:rPr>
              <a:t>كه </a:t>
            </a:r>
            <a:r>
              <a:rPr lang="fa-IR" sz="2400" smtClean="0">
                <a:solidFill>
                  <a:srgbClr val="FF0000"/>
                </a:solidFill>
                <a:latin typeface="BLotus"/>
                <a:cs typeface="B Zar" panose="00000400000000000000" pitchFamily="2" charset="-78"/>
              </a:rPr>
              <a:t>(شوهر </a:t>
            </a:r>
            <a:r>
              <a:rPr lang="fa-IR" sz="2400">
                <a:solidFill>
                  <a:srgbClr val="FF0000"/>
                </a:solidFill>
                <a:latin typeface="BLotus"/>
                <a:cs typeface="B Zar" panose="00000400000000000000" pitchFamily="2" charset="-78"/>
              </a:rPr>
              <a:t>يا ديگر اعضاي </a:t>
            </a:r>
            <a:r>
              <a:rPr lang="fa-IR" sz="2400" smtClean="0">
                <a:solidFill>
                  <a:srgbClr val="FF0000"/>
                </a:solidFill>
                <a:latin typeface="BLotus"/>
                <a:cs typeface="B Zar" panose="00000400000000000000" pitchFamily="2" charset="-78"/>
              </a:rPr>
              <a:t>خانواده) بخواهند </a:t>
            </a:r>
            <a:r>
              <a:rPr lang="fa-IR" sz="2400">
                <a:solidFill>
                  <a:srgbClr val="FF0000"/>
                </a:solidFill>
                <a:latin typeface="BLotus"/>
                <a:cs typeface="B Zar" panose="00000400000000000000" pitchFamily="2" charset="-78"/>
              </a:rPr>
              <a:t>تو </a:t>
            </a:r>
            <a:r>
              <a:rPr lang="fa-IR" sz="2400" smtClean="0">
                <a:solidFill>
                  <a:srgbClr val="FF0000"/>
                </a:solidFill>
                <a:latin typeface="BLotus"/>
                <a:cs typeface="B Zar" panose="00000400000000000000" pitchFamily="2" charset="-78"/>
              </a:rPr>
              <a:t>روي لای منگنه </a:t>
            </a:r>
            <a:r>
              <a:rPr lang="fa-IR" sz="2400">
                <a:solidFill>
                  <a:srgbClr val="FF0000"/>
                </a:solidFill>
                <a:latin typeface="BLotus"/>
                <a:cs typeface="B Zar" panose="00000400000000000000" pitchFamily="2" charset="-78"/>
              </a:rPr>
              <a:t>بگذارند مورد قبول </a:t>
            </a:r>
            <a:r>
              <a:rPr lang="fa-IR" sz="2400" smtClean="0">
                <a:solidFill>
                  <a:srgbClr val="FF0000"/>
                </a:solidFill>
                <a:latin typeface="BLotus"/>
                <a:cs typeface="B Zar" panose="00000400000000000000" pitchFamily="2" charset="-78"/>
              </a:rPr>
              <a:t>مـن نيست </a:t>
            </a:r>
            <a:r>
              <a:rPr lang="fa-IR" sz="2400">
                <a:solidFill>
                  <a:srgbClr val="FF0000"/>
                </a:solidFill>
                <a:latin typeface="BLotus"/>
                <a:cs typeface="B Zar" panose="00000400000000000000" pitchFamily="2" charset="-78"/>
              </a:rPr>
              <a:t>و اگه </a:t>
            </a:r>
            <a:r>
              <a:rPr lang="fa-IR" sz="2400" smtClean="0">
                <a:solidFill>
                  <a:srgbClr val="FF0000"/>
                </a:solidFill>
                <a:latin typeface="BLotus"/>
                <a:cs typeface="B Zar" panose="00000400000000000000" pitchFamily="2" charset="-78"/>
              </a:rPr>
              <a:t>به همچنين موقعيتي </a:t>
            </a:r>
            <a:r>
              <a:rPr lang="fa-IR" sz="2400">
                <a:solidFill>
                  <a:srgbClr val="FF0000"/>
                </a:solidFill>
                <a:latin typeface="BLotus"/>
                <a:cs typeface="B Zar" panose="00000400000000000000" pitchFamily="2" charset="-78"/>
              </a:rPr>
              <a:t>باشه مطمئن باشيد من اون زندگي رو ترك </a:t>
            </a:r>
            <a:r>
              <a:rPr lang="fa-IR" sz="2400" smtClean="0">
                <a:solidFill>
                  <a:srgbClr val="FF0000"/>
                </a:solidFill>
                <a:latin typeface="BLotus"/>
                <a:cs typeface="B Zar" panose="00000400000000000000" pitchFamily="2" charset="-78"/>
              </a:rPr>
              <a:t>می </a:t>
            </a:r>
            <a:r>
              <a:rPr lang="fa-IR" sz="2400">
                <a:solidFill>
                  <a:srgbClr val="FF0000"/>
                </a:solidFill>
                <a:latin typeface="BLotus"/>
                <a:cs typeface="B Zar" panose="00000400000000000000" pitchFamily="2" charset="-78"/>
              </a:rPr>
              <a:t>كـنم. </a:t>
            </a:r>
            <a:r>
              <a:rPr lang="fa-IR" sz="2400" smtClean="0">
                <a:solidFill>
                  <a:srgbClr val="FF0000"/>
                </a:solidFill>
                <a:latin typeface="BLotus"/>
                <a:cs typeface="B Zar" panose="00000400000000000000" pitchFamily="2" charset="-78"/>
              </a:rPr>
              <a:t>اگـر نخواهند </a:t>
            </a:r>
            <a:r>
              <a:rPr lang="fa-IR" sz="2400">
                <a:solidFill>
                  <a:srgbClr val="FF0000"/>
                </a:solidFill>
                <a:latin typeface="BLotus"/>
                <a:cs typeface="B Zar" panose="00000400000000000000" pitchFamily="2" charset="-78"/>
              </a:rPr>
              <a:t>حقوق من رو </a:t>
            </a:r>
            <a:r>
              <a:rPr lang="fa-IR" sz="2400" smtClean="0">
                <a:solidFill>
                  <a:srgbClr val="FF0000"/>
                </a:solidFill>
                <a:latin typeface="BLotus"/>
                <a:cs typeface="B Zar" panose="00000400000000000000" pitchFamily="2" charset="-78"/>
              </a:rPr>
              <a:t>رعایت </a:t>
            </a:r>
            <a:r>
              <a:rPr lang="fa-IR" sz="2400">
                <a:solidFill>
                  <a:srgbClr val="FF0000"/>
                </a:solidFill>
                <a:latin typeface="BLotus"/>
                <a:cs typeface="B Zar" panose="00000400000000000000" pitchFamily="2" charset="-78"/>
              </a:rPr>
              <a:t>كنند نه من </a:t>
            </a:r>
            <a:r>
              <a:rPr lang="fa-IR" sz="2400" smtClean="0">
                <a:solidFill>
                  <a:srgbClr val="FF0000"/>
                </a:solidFill>
                <a:latin typeface="BLotus"/>
                <a:cs typeface="B Zar" panose="00000400000000000000" pitchFamily="2" charset="-78"/>
              </a:rPr>
              <a:t>هیچ </a:t>
            </a:r>
            <a:r>
              <a:rPr lang="fa-IR" sz="2400">
                <a:solidFill>
                  <a:srgbClr val="FF0000"/>
                </a:solidFill>
                <a:latin typeface="BLotus"/>
                <a:cs typeface="B Zar" panose="00000400000000000000" pitchFamily="2" charset="-78"/>
              </a:rPr>
              <a:t>كاري براشون انجام نميدم، دعـوا هـم </a:t>
            </a:r>
            <a:r>
              <a:rPr lang="fa-IR" sz="2400" smtClean="0">
                <a:solidFill>
                  <a:srgbClr val="FF0000"/>
                </a:solidFill>
                <a:latin typeface="BLotus"/>
                <a:cs typeface="B Zar" panose="00000400000000000000" pitchFamily="2" charset="-78"/>
              </a:rPr>
              <a:t>بـا كسي </a:t>
            </a:r>
            <a:r>
              <a:rPr lang="fa-IR" sz="2400">
                <a:solidFill>
                  <a:srgbClr val="FF0000"/>
                </a:solidFill>
                <a:latin typeface="BLotus"/>
                <a:cs typeface="B Zar" panose="00000400000000000000" pitchFamily="2" charset="-78"/>
              </a:rPr>
              <a:t>نميكنم، بهشون ميگم تا الان من بودم تحملتون كرد ام تا الانم </a:t>
            </a:r>
            <a:r>
              <a:rPr lang="fa-IR" sz="2400" smtClean="0">
                <a:solidFill>
                  <a:srgbClr val="FF0000"/>
                </a:solidFill>
                <a:latin typeface="BLotus"/>
                <a:cs typeface="B Zar" panose="00000400000000000000" pitchFamily="2" charset="-78"/>
              </a:rPr>
              <a:t>این سرویس </a:t>
            </a:r>
            <a:r>
              <a:rPr lang="fa-IR" sz="2400">
                <a:solidFill>
                  <a:srgbClr val="FF0000"/>
                </a:solidFill>
                <a:latin typeface="BLotus"/>
                <a:cs typeface="B Zar" panose="00000400000000000000" pitchFamily="2" charset="-78"/>
              </a:rPr>
              <a:t>هـا </a:t>
            </a:r>
            <a:r>
              <a:rPr lang="fa-IR" sz="2400" smtClean="0">
                <a:solidFill>
                  <a:srgbClr val="FF0000"/>
                </a:solidFill>
                <a:latin typeface="BLotus"/>
                <a:cs typeface="B Zar" panose="00000400000000000000" pitchFamily="2" charset="-78"/>
              </a:rPr>
              <a:t>رو بهتون </a:t>
            </a:r>
            <a:r>
              <a:rPr lang="fa-IR" sz="2400">
                <a:solidFill>
                  <a:srgbClr val="FF0000"/>
                </a:solidFill>
                <a:latin typeface="BLotus"/>
                <a:cs typeface="B Zar" panose="00000400000000000000" pitchFamily="2" charset="-78"/>
              </a:rPr>
              <a:t>ميدادم؛ از </a:t>
            </a:r>
            <a:r>
              <a:rPr lang="fa-IR" sz="2400" smtClean="0">
                <a:solidFill>
                  <a:srgbClr val="FF0000"/>
                </a:solidFill>
                <a:latin typeface="BLotus"/>
                <a:cs typeface="B Zar" panose="00000400000000000000" pitchFamily="2" charset="-78"/>
              </a:rPr>
              <a:t>اين </a:t>
            </a:r>
            <a:r>
              <a:rPr lang="fa-IR" sz="2400">
                <a:solidFill>
                  <a:srgbClr val="FF0000"/>
                </a:solidFill>
                <a:latin typeface="BLotus"/>
                <a:cs typeface="B Zar" panose="00000400000000000000" pitchFamily="2" charset="-78"/>
              </a:rPr>
              <a:t>به بعدم نميتونم. شما هم بر دي به زندگي خودتون </a:t>
            </a:r>
            <a:r>
              <a:rPr lang="fa-IR" sz="2400" smtClean="0">
                <a:solidFill>
                  <a:srgbClr val="FF0000"/>
                </a:solidFill>
                <a:latin typeface="BLotus"/>
                <a:cs typeface="B Zar" panose="00000400000000000000" pitchFamily="2" charset="-78"/>
              </a:rPr>
              <a:t>برسین</a:t>
            </a:r>
            <a:endParaRPr lang="fa-IR" sz="2400">
              <a:solidFill>
                <a:srgbClr val="FF0000"/>
              </a:solidFill>
              <a:cs typeface="B Zar" panose="00000400000000000000" pitchFamily="2" charset="-78"/>
            </a:endParaRPr>
          </a:p>
        </p:txBody>
      </p:sp>
    </p:spTree>
    <p:extLst>
      <p:ext uri="{BB962C8B-B14F-4D97-AF65-F5344CB8AC3E}">
        <p14:creationId xmlns:p14="http://schemas.microsoft.com/office/powerpoint/2010/main" val="28710151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مدرنیته </a:t>
            </a:r>
            <a:r>
              <a:rPr lang="fa-IR">
                <a:solidFill>
                  <a:srgbClr val="000000"/>
                </a:solidFill>
                <a:latin typeface="BLotus"/>
                <a:cs typeface="B Zar" panose="00000400000000000000" pitchFamily="2" charset="-78"/>
              </a:rPr>
              <a:t>بازانديشانه به </a:t>
            </a:r>
            <a:r>
              <a:rPr lang="fa-IR" smtClean="0">
                <a:solidFill>
                  <a:srgbClr val="000000"/>
                </a:solidFill>
                <a:latin typeface="BLotus"/>
                <a:cs typeface="B Zar" panose="00000400000000000000" pitchFamily="2" charset="-78"/>
              </a:rPr>
              <a:t>شيوهای </a:t>
            </a:r>
            <a:r>
              <a:rPr lang="fa-IR">
                <a:solidFill>
                  <a:srgbClr val="000000"/>
                </a:solidFill>
                <a:latin typeface="BLotus"/>
                <a:cs typeface="B Zar" panose="00000400000000000000" pitchFamily="2" charset="-78"/>
              </a:rPr>
              <a:t>اشاره </a:t>
            </a:r>
            <a:r>
              <a:rPr lang="fa-IR" smtClean="0">
                <a:solidFill>
                  <a:srgbClr val="000000"/>
                </a:solidFill>
                <a:latin typeface="BLotus"/>
                <a:cs typeface="B Zar" panose="00000400000000000000" pitchFamily="2" charset="-78"/>
              </a:rPr>
              <a:t>می </a:t>
            </a:r>
            <a:r>
              <a:rPr lang="fa-IR">
                <a:solidFill>
                  <a:srgbClr val="000000"/>
                </a:solidFill>
                <a:latin typeface="BLotus"/>
                <a:cs typeface="B Zar" panose="00000400000000000000" pitchFamily="2" charset="-78"/>
              </a:rPr>
              <a:t>كند كه در آن سطح آگاهي عمومي جامعه </a:t>
            </a:r>
            <a:r>
              <a:rPr lang="fa-IR" smtClean="0">
                <a:solidFill>
                  <a:srgbClr val="000000"/>
                </a:solidFill>
                <a:latin typeface="BLotus"/>
                <a:cs typeface="B Zar" panose="00000400000000000000" pitchFamily="2" charset="-78"/>
              </a:rPr>
              <a:t>ارتقـا و </a:t>
            </a:r>
            <a:r>
              <a:rPr lang="fa-IR">
                <a:solidFill>
                  <a:srgbClr val="000000"/>
                </a:solidFill>
                <a:latin typeface="BLotus"/>
                <a:cs typeface="B Zar" panose="00000400000000000000" pitchFamily="2" charset="-78"/>
              </a:rPr>
              <a:t>وضع اقتصادي بهبود مييابد و فناوريهاي </a:t>
            </a:r>
            <a:r>
              <a:rPr lang="fa-IR" smtClean="0">
                <a:solidFill>
                  <a:srgbClr val="000000"/>
                </a:solidFill>
                <a:latin typeface="BLotus"/>
                <a:cs typeface="B Zar" panose="00000400000000000000" pitchFamily="2" charset="-78"/>
              </a:rPr>
              <a:t>نوین  </a:t>
            </a:r>
            <a:r>
              <a:rPr lang="fa-IR">
                <a:solidFill>
                  <a:srgbClr val="000000"/>
                </a:solidFill>
                <a:latin typeface="BLotus"/>
                <a:cs typeface="B Zar" panose="00000400000000000000" pitchFamily="2" charset="-78"/>
              </a:rPr>
              <a:t>افراد را از الزامات سنتي رها </a:t>
            </a:r>
            <a:r>
              <a:rPr lang="fa-IR" smtClean="0">
                <a:solidFill>
                  <a:srgbClr val="000000"/>
                </a:solidFill>
                <a:latin typeface="BLotus"/>
                <a:cs typeface="B Zar" panose="00000400000000000000" pitchFamily="2" charset="-78"/>
              </a:rPr>
              <a:t>ميكنـد و </a:t>
            </a:r>
            <a:r>
              <a:rPr lang="fa-IR">
                <a:solidFill>
                  <a:srgbClr val="000000"/>
                </a:solidFill>
                <a:latin typeface="BLotus"/>
                <a:cs typeface="B Zar" panose="00000400000000000000" pitchFamily="2" charset="-78"/>
              </a:rPr>
              <a:t>به آنها در انتخاب سبك زندگي فـردي </a:t>
            </a:r>
            <a:r>
              <a:rPr lang="fa-IR" smtClean="0">
                <a:solidFill>
                  <a:srgbClr val="000000"/>
                </a:solidFill>
                <a:latin typeface="BLotus"/>
                <a:cs typeface="B Zar" panose="00000400000000000000" pitchFamily="2" charset="-78"/>
              </a:rPr>
              <a:t>و خـانوادگی </a:t>
            </a:r>
            <a:r>
              <a:rPr lang="fa-IR">
                <a:solidFill>
                  <a:srgbClr val="000000"/>
                </a:solidFill>
                <a:latin typeface="BLotus"/>
                <a:cs typeface="B Zar" panose="00000400000000000000" pitchFamily="2" charset="-78"/>
              </a:rPr>
              <a:t>اختيـار </a:t>
            </a:r>
            <a:r>
              <a:rPr lang="fa-IR" smtClean="0">
                <a:solidFill>
                  <a:srgbClr val="000000"/>
                </a:solidFill>
                <a:latin typeface="BLotus"/>
                <a:cs typeface="B Zar" panose="00000400000000000000" pitchFamily="2" charset="-78"/>
              </a:rPr>
              <a:t>و آزادی </a:t>
            </a:r>
            <a:r>
              <a:rPr lang="fa-IR">
                <a:solidFill>
                  <a:srgbClr val="000000"/>
                </a:solidFill>
                <a:latin typeface="BLotus"/>
                <a:cs typeface="B Zar" panose="00000400000000000000" pitchFamily="2" charset="-78"/>
              </a:rPr>
              <a:t>عمـل </a:t>
            </a:r>
            <a:r>
              <a:rPr lang="fa-IR" smtClean="0">
                <a:solidFill>
                  <a:srgbClr val="000000"/>
                </a:solidFill>
                <a:latin typeface="BLotus"/>
                <a:cs typeface="B Zar" panose="00000400000000000000" pitchFamily="2" charset="-78"/>
              </a:rPr>
              <a:t>بـيشتـري</a:t>
            </a:r>
            <a:r>
              <a:rPr lang="fa-IR" smtClean="0">
                <a:cs typeface="B Zar" panose="00000400000000000000" pitchFamily="2" charset="-78"/>
              </a:rPr>
              <a:t>  </a:t>
            </a:r>
            <a:r>
              <a:rPr lang="fa-IR" smtClean="0">
                <a:solidFill>
                  <a:srgbClr val="000000"/>
                </a:solidFill>
                <a:latin typeface="BLotus"/>
                <a:cs typeface="B Zar" panose="00000400000000000000" pitchFamily="2" charset="-78"/>
              </a:rPr>
              <a:t>ميدهد و اینك می </a:t>
            </a:r>
            <a:r>
              <a:rPr lang="fa-IR">
                <a:solidFill>
                  <a:srgbClr val="000000"/>
                </a:solidFill>
                <a:latin typeface="BLotus"/>
                <a:cs typeface="B Zar" panose="00000400000000000000" pitchFamily="2" charset="-78"/>
              </a:rPr>
              <a:t>توانند مطابق </a:t>
            </a:r>
            <a:r>
              <a:rPr lang="fa-IR" smtClean="0">
                <a:solidFill>
                  <a:srgbClr val="000000"/>
                </a:solidFill>
                <a:latin typeface="BLotus"/>
                <a:cs typeface="B Zar" panose="00000400000000000000" pitchFamily="2" charset="-78"/>
              </a:rPr>
              <a:t>خواسته ها امیال و </a:t>
            </a:r>
            <a:r>
              <a:rPr lang="fa-IR">
                <a:solidFill>
                  <a:srgbClr val="000000"/>
                </a:solidFill>
                <a:latin typeface="BLotus"/>
                <a:cs typeface="B Zar" panose="00000400000000000000" pitchFamily="2" charset="-78"/>
              </a:rPr>
              <a:t>منافعشـان عمـل كننـد </a:t>
            </a:r>
            <a:r>
              <a:rPr lang="fa-IR" smtClean="0">
                <a:solidFill>
                  <a:srgbClr val="000000"/>
                </a:solidFill>
                <a:latin typeface="BLotus"/>
                <a:cs typeface="B Zar" panose="00000400000000000000" pitchFamily="2" charset="-78"/>
              </a:rPr>
              <a:t>(همـان</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.434) نتايج </a:t>
            </a:r>
            <a:r>
              <a:rPr lang="fa-IR">
                <a:solidFill>
                  <a:srgbClr val="000000"/>
                </a:solidFill>
                <a:latin typeface="BLotus"/>
                <a:cs typeface="B Zar" panose="00000400000000000000" pitchFamily="2" charset="-78"/>
              </a:rPr>
              <a:t>اين پژوهش نشان </a:t>
            </a:r>
            <a:r>
              <a:rPr lang="fa-IR" smtClean="0">
                <a:solidFill>
                  <a:srgbClr val="000000"/>
                </a:solidFill>
                <a:latin typeface="BLotus"/>
                <a:cs typeface="B Zar" panose="00000400000000000000" pitchFamily="2" charset="-78"/>
              </a:rPr>
              <a:t>داده </a:t>
            </a:r>
            <a:r>
              <a:rPr lang="fa-IR">
                <a:solidFill>
                  <a:srgbClr val="000000"/>
                </a:solidFill>
                <a:latin typeface="BLotus"/>
                <a:cs typeface="B Zar" panose="00000400000000000000" pitchFamily="2" charset="-78"/>
              </a:rPr>
              <a:t>است فرايند انتخاب همسر كنشگـران جـوان نيـز عمـدتاً </a:t>
            </a:r>
            <a:r>
              <a:rPr lang="fa-IR" smtClean="0">
                <a:solidFill>
                  <a:srgbClr val="000000"/>
                </a:solidFill>
                <a:latin typeface="BLotus"/>
                <a:cs typeface="B Zar" panose="00000400000000000000" pitchFamily="2" charset="-78"/>
              </a:rPr>
              <a:t>بـا زمينههاي </a:t>
            </a:r>
            <a:r>
              <a:rPr lang="fa-IR">
                <a:solidFill>
                  <a:srgbClr val="000000"/>
                </a:solidFill>
                <a:latin typeface="BLotus"/>
                <a:cs typeface="B Zar" panose="00000400000000000000" pitchFamily="2" charset="-78"/>
              </a:rPr>
              <a:t>مدرن رخ ميدهد، فرايندي كه بر فردگرايي عاطفي و خودمحوري سـوژه </a:t>
            </a:r>
            <a:r>
              <a:rPr lang="fa-IR" smtClean="0">
                <a:solidFill>
                  <a:srgbClr val="000000"/>
                </a:solidFill>
                <a:latin typeface="BLotus"/>
                <a:cs typeface="B Zar" panose="00000400000000000000" pitchFamily="2" charset="-78"/>
              </a:rPr>
              <a:t>مبتنـي است</a:t>
            </a:r>
            <a:r>
              <a:rPr lang="fa-IR">
                <a:solidFill>
                  <a:srgbClr val="000000"/>
                </a:solidFill>
                <a:latin typeface="BLotus"/>
                <a:cs typeface="B Zar" panose="00000400000000000000" pitchFamily="2" charset="-78"/>
              </a:rPr>
              <a:t>. </a:t>
            </a:r>
            <a:endParaRPr lang="fa-IR">
              <a:cs typeface="B Zar" panose="00000400000000000000" pitchFamily="2" charset="-78"/>
            </a:endParaRPr>
          </a:p>
        </p:txBody>
      </p:sp>
      <p:sp>
        <p:nvSpPr>
          <p:cNvPr id="4" name="Flowchart: Connector 3"/>
          <p:cNvSpPr/>
          <p:nvPr/>
        </p:nvSpPr>
        <p:spPr>
          <a:xfrm>
            <a:off x="838200" y="4572000"/>
            <a:ext cx="2560320" cy="998806"/>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الزامات سنتي</a:t>
            </a:r>
            <a:endParaRPr lang="fa-IR" sz="2000" b="1">
              <a:solidFill>
                <a:srgbClr val="FF0000"/>
              </a:solidFill>
            </a:endParaRPr>
          </a:p>
        </p:txBody>
      </p:sp>
    </p:spTree>
    <p:extLst>
      <p:ext uri="{BB962C8B-B14F-4D97-AF65-F5344CB8AC3E}">
        <p14:creationId xmlns:p14="http://schemas.microsoft.com/office/powerpoint/2010/main" val="766282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000000"/>
                </a:solidFill>
                <a:latin typeface="BLotus"/>
                <a:cs typeface="B Zar" panose="00000400000000000000" pitchFamily="2" charset="-78"/>
              </a:rPr>
              <a:t>زنان جوان، برخلاف نسـلهـاي قبـل، بـه ازدواجهـاي خودخواسـته </a:t>
            </a:r>
            <a:r>
              <a:rPr lang="fa-IR" sz="2600">
                <a:solidFill>
                  <a:srgbClr val="000000"/>
                </a:solidFill>
                <a:latin typeface="BLotus"/>
                <a:cs typeface="B Zar" panose="00000400000000000000" pitchFamily="2" charset="-78"/>
              </a:rPr>
              <a:t>تمايـل </a:t>
            </a:r>
            <a:r>
              <a:rPr lang="fa-IR" sz="2600" smtClean="0">
                <a:solidFill>
                  <a:srgbClr val="000000"/>
                </a:solidFill>
                <a:latin typeface="BLotus"/>
                <a:cs typeface="B Zar" panose="00000400000000000000" pitchFamily="2" charset="-78"/>
              </a:rPr>
              <a:t>دارنـد، ازدواجهايي </a:t>
            </a:r>
            <a:r>
              <a:rPr lang="fa-IR" sz="2600">
                <a:solidFill>
                  <a:srgbClr val="000000"/>
                </a:solidFill>
                <a:latin typeface="BLotus"/>
                <a:cs typeface="B Zar" panose="00000400000000000000" pitchFamily="2" charset="-78"/>
              </a:rPr>
              <a:t>كه با انتخاب و اختيار سوژه آغاز شده و با تعاملات برابرخواهانة </a:t>
            </a:r>
            <a:r>
              <a:rPr lang="fa-IR" sz="2600">
                <a:solidFill>
                  <a:srgbClr val="000000"/>
                </a:solidFill>
                <a:latin typeface="BLotus"/>
                <a:cs typeface="B Zar" panose="00000400000000000000" pitchFamily="2" charset="-78"/>
              </a:rPr>
              <a:t>زنـان </a:t>
            </a:r>
            <a:r>
              <a:rPr lang="fa-IR" sz="2600" smtClean="0">
                <a:solidFill>
                  <a:srgbClr val="000000"/>
                </a:solidFill>
                <a:latin typeface="BLotus"/>
                <a:cs typeface="B Zar" panose="00000400000000000000" pitchFamily="2" charset="-78"/>
              </a:rPr>
              <a:t>همـراه است</a:t>
            </a:r>
            <a:r>
              <a:rPr lang="fa-IR" sz="2600">
                <a:solidFill>
                  <a:srgbClr val="000000"/>
                </a:solidFill>
                <a:latin typeface="BLotus"/>
                <a:cs typeface="B Zar" panose="00000400000000000000" pitchFamily="2" charset="-78"/>
              </a:rPr>
              <a:t>. هنگامي كه ازدواج با زمينههاي مدرن رخ ميدهد، زوجها ازدواجشان </a:t>
            </a:r>
            <a:r>
              <a:rPr lang="fa-IR" sz="2600">
                <a:solidFill>
                  <a:srgbClr val="FF0000"/>
                </a:solidFill>
                <a:latin typeface="BLotus"/>
                <a:cs typeface="B Zar" panose="00000400000000000000" pitchFamily="2" charset="-78"/>
              </a:rPr>
              <a:t>خودخواسته </a:t>
            </a:r>
            <a:r>
              <a:rPr lang="fa-IR" sz="2600" smtClean="0">
                <a:latin typeface="BLotus"/>
                <a:cs typeface="B Zar" panose="00000400000000000000" pitchFamily="2" charset="-78"/>
              </a:rPr>
              <a:t>و فاعلانه </a:t>
            </a:r>
            <a:r>
              <a:rPr lang="fa-IR" sz="2600">
                <a:solidFill>
                  <a:srgbClr val="000000"/>
                </a:solidFill>
                <a:latin typeface="BLotus"/>
                <a:cs typeface="B Zar" panose="00000400000000000000" pitchFamily="2" charset="-78"/>
              </a:rPr>
              <a:t>است؛ در اين حالت آنها يكديگر را از قبل ميشناختند. بر اين اساس، </a:t>
            </a:r>
            <a:r>
              <a:rPr lang="fa-IR" sz="2600">
                <a:solidFill>
                  <a:srgbClr val="000000"/>
                </a:solidFill>
                <a:latin typeface="BLotus"/>
                <a:cs typeface="B Zar" panose="00000400000000000000" pitchFamily="2" charset="-78"/>
              </a:rPr>
              <a:t>اگر </a:t>
            </a:r>
            <a:r>
              <a:rPr lang="fa-IR" sz="2600" smtClean="0">
                <a:solidFill>
                  <a:srgbClr val="000000"/>
                </a:solidFill>
                <a:latin typeface="BLotus"/>
                <a:cs typeface="B Zar" panose="00000400000000000000" pitchFamily="2" charset="-78"/>
              </a:rPr>
              <a:t>ازدواج با </a:t>
            </a:r>
            <a:r>
              <a:rPr lang="fa-IR" sz="2600">
                <a:solidFill>
                  <a:srgbClr val="000000"/>
                </a:solidFill>
                <a:latin typeface="BLotus"/>
                <a:cs typeface="B Zar" panose="00000400000000000000" pitchFamily="2" charset="-78"/>
              </a:rPr>
              <a:t>زمينههاي مدرن از شدت و ميزان بالايي برخوردار باشد، گرايش كـنشگـران </a:t>
            </a:r>
            <a:r>
              <a:rPr lang="fa-IR" sz="2600">
                <a:solidFill>
                  <a:srgbClr val="000000"/>
                </a:solidFill>
                <a:latin typeface="BLotus"/>
                <a:cs typeface="B Zar" panose="00000400000000000000" pitchFamily="2" charset="-78"/>
              </a:rPr>
              <a:t>بـه </a:t>
            </a:r>
            <a:r>
              <a:rPr lang="fa-IR" sz="2600" smtClean="0">
                <a:solidFill>
                  <a:srgbClr val="000000"/>
                </a:solidFill>
                <a:latin typeface="BLotus"/>
                <a:cs typeface="B Zar" panose="00000400000000000000" pitchFamily="2" charset="-78"/>
              </a:rPr>
              <a:t>تحقـق انتظارات </a:t>
            </a:r>
            <a:r>
              <a:rPr lang="fa-IR" sz="2600">
                <a:solidFill>
                  <a:srgbClr val="000000"/>
                </a:solidFill>
                <a:latin typeface="BLotus"/>
                <a:cs typeface="B Zar" panose="00000400000000000000" pitchFamily="2" charset="-78"/>
              </a:rPr>
              <a:t>حداكثري از همسر افزايش مييابد </a:t>
            </a:r>
            <a:r>
              <a:rPr lang="fa-IR" sz="2600">
                <a:solidFill>
                  <a:srgbClr val="000000"/>
                </a:solidFill>
                <a:latin typeface="BLotus"/>
                <a:cs typeface="B Zar" panose="00000400000000000000" pitchFamily="2" charset="-78"/>
              </a:rPr>
              <a:t>و </a:t>
            </a:r>
            <a:r>
              <a:rPr lang="fa-IR" sz="2600" smtClean="0">
                <a:solidFill>
                  <a:srgbClr val="000000"/>
                </a:solidFill>
                <a:latin typeface="BLotus"/>
                <a:cs typeface="B Zar" panose="00000400000000000000" pitchFamily="2" charset="-78"/>
              </a:rPr>
              <a:t>پدیده </a:t>
            </a:r>
            <a:r>
              <a:rPr lang="fa-IR" sz="2600">
                <a:solidFill>
                  <a:srgbClr val="000000"/>
                </a:solidFill>
                <a:latin typeface="BLotus"/>
                <a:cs typeface="B Zar" panose="00000400000000000000" pitchFamily="2" charset="-78"/>
              </a:rPr>
              <a:t>گذار از پايگـاه اجتمـاعي </a:t>
            </a:r>
            <a:r>
              <a:rPr lang="fa-IR" sz="2600">
                <a:solidFill>
                  <a:srgbClr val="000000"/>
                </a:solidFill>
                <a:latin typeface="BLotus"/>
                <a:cs typeface="B Zar" panose="00000400000000000000" pitchFamily="2" charset="-78"/>
              </a:rPr>
              <a:t>فروتـر </a:t>
            </a:r>
            <a:r>
              <a:rPr lang="fa-IR" sz="2600" smtClean="0">
                <a:solidFill>
                  <a:srgbClr val="000000"/>
                </a:solidFill>
                <a:latin typeface="BLotus"/>
                <a:cs typeface="B Zar" panose="00000400000000000000" pitchFamily="2" charset="-78"/>
              </a:rPr>
              <a:t>بـه پايگاه </a:t>
            </a:r>
            <a:r>
              <a:rPr lang="fa-IR" sz="2600">
                <a:solidFill>
                  <a:srgbClr val="000000"/>
                </a:solidFill>
                <a:latin typeface="BLotus"/>
                <a:cs typeface="B Zar" panose="00000400000000000000" pitchFamily="2" charset="-78"/>
              </a:rPr>
              <a:t>اجتماعي برتر با شدت و ميزان شيب تري رخ </a:t>
            </a:r>
            <a:r>
              <a:rPr lang="fa-IR" sz="2600">
                <a:solidFill>
                  <a:srgbClr val="000000"/>
                </a:solidFill>
                <a:latin typeface="BLotus"/>
                <a:cs typeface="B Zar" panose="00000400000000000000" pitchFamily="2" charset="-78"/>
              </a:rPr>
              <a:t>ميدهد</a:t>
            </a:r>
            <a:r>
              <a:rPr lang="fa-IR" sz="2600">
                <a:solidFill>
                  <a:prstClr val="black"/>
                </a:solidFill>
                <a:cs typeface="B Zar" panose="00000400000000000000" pitchFamily="2" charset="-78"/>
              </a:rPr>
              <a:t> </a:t>
            </a:r>
            <a:endParaRPr lang="fa-IR" sz="2600" smtClean="0">
              <a:solidFill>
                <a:prstClr val="black"/>
              </a:solidFill>
              <a:cs typeface="B Zar" panose="00000400000000000000" pitchFamily="2" charset="-78"/>
            </a:endParaRPr>
          </a:p>
          <a:p>
            <a:pPr marL="0" lvl="0" indent="0" algn="just">
              <a:buNone/>
            </a:pPr>
            <a:r>
              <a:rPr lang="fa-IR" sz="2600">
                <a:solidFill>
                  <a:prstClr val="black"/>
                </a:solidFill>
                <a:cs typeface="B Zar" panose="00000400000000000000" pitchFamily="2" charset="-78"/>
              </a:rPr>
              <a:t/>
            </a:r>
            <a:br>
              <a:rPr lang="fa-IR" sz="2600">
                <a:solidFill>
                  <a:prstClr val="black"/>
                </a:solidFill>
                <a:cs typeface="B Zar" panose="00000400000000000000" pitchFamily="2" charset="-78"/>
              </a:rPr>
            </a:br>
            <a:endParaRPr lang="fa-IR" sz="2600">
              <a:solidFill>
                <a:prstClr val="black"/>
              </a:solidFill>
              <a:cs typeface="B Zar" panose="00000400000000000000" pitchFamily="2" charset="-78"/>
            </a:endParaRPr>
          </a:p>
          <a:p>
            <a:endParaRPr lang="fa-IR"/>
          </a:p>
        </p:txBody>
      </p:sp>
    </p:spTree>
    <p:extLst>
      <p:ext uri="{BB962C8B-B14F-4D97-AF65-F5344CB8AC3E}">
        <p14:creationId xmlns:p14="http://schemas.microsoft.com/office/powerpoint/2010/main" val="15193101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solidFill>
                  <a:srgbClr val="000000"/>
                </a:solidFill>
                <a:latin typeface="BLotus"/>
                <a:cs typeface="B Zar" panose="00000400000000000000" pitchFamily="2" charset="-78"/>
              </a:rPr>
              <a:t>سارا 30ساله دربارة نحوة ازدواج مدرنش ميگويد:</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sz="3200">
                <a:solidFill>
                  <a:srgbClr val="000000"/>
                </a:solidFill>
                <a:latin typeface="BLotus"/>
                <a:cs typeface="B Zar" panose="00000400000000000000" pitchFamily="2" charset="-78"/>
              </a:rPr>
              <a:t/>
            </a:r>
            <a:br>
              <a:rPr lang="fa-IR" sz="3200">
                <a:solidFill>
                  <a:srgbClr val="000000"/>
                </a:solidFill>
                <a:latin typeface="BLotus"/>
                <a:cs typeface="B Zar" panose="00000400000000000000" pitchFamily="2" charset="-78"/>
              </a:rPr>
            </a:b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2726787" y="2940148"/>
            <a:ext cx="6738425" cy="2349305"/>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fa-IR" sz="2000" b="1">
                <a:solidFill>
                  <a:srgbClr val="FF0000"/>
                </a:solidFill>
                <a:latin typeface="BLotus"/>
                <a:cs typeface="B Zar" panose="00000400000000000000" pitchFamily="2" charset="-78"/>
              </a:rPr>
              <a:t>من 24سالگي ازدواج كردم. با همسرم توي اينترنت آشنا شـدم؛ از طريـق چـت. </a:t>
            </a:r>
            <a:r>
              <a:rPr lang="fa-IR" sz="2000" b="1" smtClean="0">
                <a:solidFill>
                  <a:srgbClr val="FF0000"/>
                </a:solidFill>
                <a:latin typeface="BLotus"/>
                <a:cs typeface="B Zar" panose="00000400000000000000" pitchFamily="2" charset="-78"/>
              </a:rPr>
              <a:t>بعـدش مدتي </a:t>
            </a:r>
            <a:r>
              <a:rPr lang="fa-IR" sz="2000" b="1">
                <a:solidFill>
                  <a:srgbClr val="FF0000"/>
                </a:solidFill>
                <a:latin typeface="BLotus"/>
                <a:cs typeface="B Zar" panose="00000400000000000000" pitchFamily="2" charset="-78"/>
              </a:rPr>
              <a:t>با هم رفت و آمد داشتيم و همديگر را شناختيم و بعد اومـدن خواسـتگاري بـا </a:t>
            </a:r>
            <a:r>
              <a:rPr lang="fa-IR" sz="2000" b="1" smtClean="0">
                <a:solidFill>
                  <a:srgbClr val="FF0000"/>
                </a:solidFill>
                <a:latin typeface="BLotus"/>
                <a:cs typeface="B Zar" panose="00000400000000000000" pitchFamily="2" charset="-78"/>
              </a:rPr>
              <a:t>هـم ازدواج </a:t>
            </a:r>
            <a:r>
              <a:rPr lang="fa-IR" sz="2000" b="1">
                <a:solidFill>
                  <a:srgbClr val="FF0000"/>
                </a:solidFill>
                <a:latin typeface="BLotus"/>
                <a:cs typeface="B Zar" panose="00000400000000000000" pitchFamily="2" charset="-78"/>
              </a:rPr>
              <a:t>كرديم</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11889271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علاوه بر موارد مذكور، »متع ني هاي زماني« مقولة ديگري اسـت كـه در انتظـارات </a:t>
            </a:r>
            <a:r>
              <a:rPr lang="fa-IR" smtClean="0">
                <a:solidFill>
                  <a:srgbClr val="000000"/>
                </a:solidFill>
                <a:latin typeface="BLotus"/>
                <a:cs typeface="B Zar" panose="00000400000000000000" pitchFamily="2" charset="-78"/>
              </a:rPr>
              <a:t>زنـان جوان </a:t>
            </a:r>
            <a:r>
              <a:rPr lang="fa-IR">
                <a:solidFill>
                  <a:srgbClr val="000000"/>
                </a:solidFill>
                <a:latin typeface="BLotus"/>
                <a:cs typeface="B Zar" panose="00000400000000000000" pitchFamily="2" charset="-78"/>
              </a:rPr>
              <a:t>از همسرانشان </a:t>
            </a:r>
            <a:r>
              <a:rPr lang="fa-IR" smtClean="0">
                <a:solidFill>
                  <a:srgbClr val="000000"/>
                </a:solidFill>
                <a:latin typeface="BLotus"/>
                <a:cs typeface="B Zar" panose="00000400000000000000" pitchFamily="2" charset="-78"/>
              </a:rPr>
              <a:t>تاثیر می گذارد</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متعين </a:t>
            </a:r>
            <a:r>
              <a:rPr lang="fa-IR">
                <a:solidFill>
                  <a:srgbClr val="000000"/>
                </a:solidFill>
                <a:latin typeface="BLotus"/>
                <a:cs typeface="B Zar" panose="00000400000000000000" pitchFamily="2" charset="-78"/>
              </a:rPr>
              <a:t>هاي زماني به مجموعه مـواردي اشـاره دارد </a:t>
            </a:r>
            <a:r>
              <a:rPr lang="fa-IR" smtClean="0">
                <a:solidFill>
                  <a:srgbClr val="000000"/>
                </a:solidFill>
                <a:latin typeface="BLotus"/>
                <a:cs typeface="B Zar" panose="00000400000000000000" pitchFamily="2" charset="-78"/>
              </a:rPr>
              <a:t>كـه زمان </a:t>
            </a:r>
            <a:r>
              <a:rPr lang="fa-IR">
                <a:solidFill>
                  <a:srgbClr val="000000"/>
                </a:solidFill>
                <a:latin typeface="BLotus"/>
                <a:cs typeface="B Zar" panose="00000400000000000000" pitchFamily="2" charset="-78"/>
              </a:rPr>
              <a:t>در آنها ايفاي نقش ميكند. مقولة متعينهاي زمـاني بـراي زنـان جـوان بـه </a:t>
            </a:r>
            <a:r>
              <a:rPr lang="fa-IR" smtClean="0">
                <a:solidFill>
                  <a:srgbClr val="000000"/>
                </a:solidFill>
                <a:latin typeface="BLotus"/>
                <a:cs typeface="B Zar" panose="00000400000000000000" pitchFamily="2" charset="-78"/>
              </a:rPr>
              <a:t>صـورت فرصت </a:t>
            </a:r>
            <a:r>
              <a:rPr lang="fa-IR">
                <a:solidFill>
                  <a:srgbClr val="000000"/>
                </a:solidFill>
                <a:latin typeface="BLotus"/>
                <a:cs typeface="B Zar" panose="00000400000000000000" pitchFamily="2" charset="-78"/>
              </a:rPr>
              <a:t>ايفاي نقش ميكند. در </a:t>
            </a:r>
            <a:r>
              <a:rPr lang="fa-IR" smtClean="0">
                <a:solidFill>
                  <a:srgbClr val="000000"/>
                </a:solidFill>
                <a:latin typeface="BLotus"/>
                <a:cs typeface="B Zar" panose="00000400000000000000" pitchFamily="2" charset="-78"/>
              </a:rPr>
              <a:t>متعین </a:t>
            </a:r>
            <a:r>
              <a:rPr lang="fa-IR">
                <a:solidFill>
                  <a:srgbClr val="000000"/>
                </a:solidFill>
                <a:latin typeface="BLotus"/>
                <a:cs typeface="B Zar" panose="00000400000000000000" pitchFamily="2" charset="-78"/>
              </a:rPr>
              <a:t>هاي زماني كنشگر بـراي انتخـاب همسـر فرصـت </a:t>
            </a:r>
            <a:r>
              <a:rPr lang="fa-IR" smtClean="0">
                <a:solidFill>
                  <a:srgbClr val="000000"/>
                </a:solidFill>
                <a:latin typeface="BLotus"/>
                <a:cs typeface="B Zar" panose="00000400000000000000" pitchFamily="2" charset="-78"/>
              </a:rPr>
              <a:t>و وقت </a:t>
            </a:r>
            <a:r>
              <a:rPr lang="fa-IR">
                <a:solidFill>
                  <a:srgbClr val="000000"/>
                </a:solidFill>
                <a:latin typeface="BLotus"/>
                <a:cs typeface="B Zar" panose="00000400000000000000" pitchFamily="2" charset="-78"/>
              </a:rPr>
              <a:t>كافي </a:t>
            </a:r>
            <a:r>
              <a:rPr lang="fa-IR" smtClean="0">
                <a:solidFill>
                  <a:srgbClr val="000000"/>
                </a:solidFill>
                <a:latin typeface="BLotus"/>
                <a:cs typeface="B Zar" panose="00000400000000000000" pitchFamily="2" charset="-78"/>
              </a:rPr>
              <a:t>مي </a:t>
            </a:r>
            <a:r>
              <a:rPr lang="fa-IR">
                <a:solidFill>
                  <a:srgbClr val="000000"/>
                </a:solidFill>
                <a:latin typeface="BLotus"/>
                <a:cs typeface="B Zar" panose="00000400000000000000" pitchFamily="2" charset="-78"/>
              </a:rPr>
              <a:t>گذارد و با او رفت و آمد ميكند تا او را قبل از ازدواج بشناسد. آنقدر </a:t>
            </a:r>
            <a:r>
              <a:rPr lang="fa-IR" smtClean="0">
                <a:solidFill>
                  <a:srgbClr val="000000"/>
                </a:solidFill>
                <a:latin typeface="BLotus"/>
                <a:cs typeface="B Zar" panose="00000400000000000000" pitchFamily="2" charset="-78"/>
              </a:rPr>
              <a:t>وقت دارد </a:t>
            </a:r>
            <a:r>
              <a:rPr lang="fa-IR">
                <a:solidFill>
                  <a:srgbClr val="000000"/>
                </a:solidFill>
                <a:latin typeface="BLotus"/>
                <a:cs typeface="B Zar" panose="00000400000000000000" pitchFamily="2" charset="-78"/>
              </a:rPr>
              <a:t>تا جزئيـات اخلاقـياش را بشناسـد و انتظـاراتش از همسـرش را در ابعـاد </a:t>
            </a:r>
            <a:r>
              <a:rPr lang="fa-IR" smtClean="0">
                <a:solidFill>
                  <a:srgbClr val="000000"/>
                </a:solidFill>
                <a:latin typeface="BLotus"/>
                <a:cs typeface="B Zar" panose="00000400000000000000" pitchFamily="2" charset="-78"/>
              </a:rPr>
              <a:t>گونـاگون شناسايي </a:t>
            </a:r>
            <a:r>
              <a:rPr lang="fa-IR">
                <a:solidFill>
                  <a:srgbClr val="000000"/>
                </a:solidFill>
                <a:latin typeface="BLotus"/>
                <a:cs typeface="B Zar" panose="00000400000000000000" pitchFamily="2" charset="-78"/>
              </a:rPr>
              <a:t>و تنظيم كند</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Decision 3"/>
          <p:cNvSpPr/>
          <p:nvPr/>
        </p:nvSpPr>
        <p:spPr>
          <a:xfrm>
            <a:off x="838200" y="4276579"/>
            <a:ext cx="3432517" cy="1379880"/>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مقولة متعينهاي زمـاني</a:t>
            </a:r>
            <a:endParaRPr lang="fa-IR" sz="2000" b="1">
              <a:solidFill>
                <a:srgbClr val="FF0000"/>
              </a:solidFill>
            </a:endParaRPr>
          </a:p>
        </p:txBody>
      </p:sp>
    </p:spTree>
    <p:extLst>
      <p:ext uri="{BB962C8B-B14F-4D97-AF65-F5344CB8AC3E}">
        <p14:creationId xmlns:p14="http://schemas.microsoft.com/office/powerpoint/2010/main" val="30805924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FF0000"/>
                </a:solidFill>
                <a:latin typeface="BLotus"/>
                <a:cs typeface="B Zar" panose="00000400000000000000" pitchFamily="2" charset="-78"/>
              </a:rPr>
              <a:t>متعينهاي زماني پيرامون زمان فرزندآوري پس از ازدواج نيز ايفاي نقش مـيكنـد</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زنـان جوان </a:t>
            </a:r>
            <a:r>
              <a:rPr lang="fa-IR">
                <a:solidFill>
                  <a:srgbClr val="000000"/>
                </a:solidFill>
                <a:latin typeface="BLotus"/>
                <a:cs typeface="B Zar" panose="00000400000000000000" pitchFamily="2" charset="-78"/>
              </a:rPr>
              <a:t>در اين پژوهش بر اين باورند كه فرزندآوري زودهنگام فرصت مناسب بـراي </a:t>
            </a:r>
            <a:r>
              <a:rPr lang="fa-IR" smtClean="0">
                <a:solidFill>
                  <a:srgbClr val="000000"/>
                </a:solidFill>
                <a:latin typeface="BLotus"/>
                <a:cs typeface="B Zar" panose="00000400000000000000" pitchFamily="2" charset="-78"/>
              </a:rPr>
              <a:t>تحكـيم روابط </a:t>
            </a:r>
            <a:r>
              <a:rPr lang="fa-IR">
                <a:solidFill>
                  <a:srgbClr val="000000"/>
                </a:solidFill>
                <a:latin typeface="BLotus"/>
                <a:cs typeface="B Zar" panose="00000400000000000000" pitchFamily="2" charset="-78"/>
              </a:rPr>
              <a:t>را از زوجها </a:t>
            </a:r>
            <a:r>
              <a:rPr lang="fa-IR" smtClean="0">
                <a:solidFill>
                  <a:srgbClr val="000000"/>
                </a:solidFill>
                <a:latin typeface="BLotus"/>
                <a:cs typeface="B Zar" panose="00000400000000000000" pitchFamily="2" charset="-78"/>
              </a:rPr>
              <a:t>مي گيرد</a:t>
            </a:r>
            <a:r>
              <a:rPr lang="fa-IR">
                <a:solidFill>
                  <a:srgbClr val="000000"/>
                </a:solidFill>
                <a:latin typeface="BLotus"/>
                <a:cs typeface="B Zar" panose="00000400000000000000" pitchFamily="2" charset="-78"/>
              </a:rPr>
              <a:t>. از اين رو، كنشگران جوان براي شناخت </a:t>
            </a:r>
            <a:r>
              <a:rPr lang="fa-IR" smtClean="0">
                <a:solidFill>
                  <a:srgbClr val="000000"/>
                </a:solidFill>
                <a:latin typeface="BLotus"/>
                <a:cs typeface="B Zar" panose="00000400000000000000" pitchFamily="2" charset="-78"/>
              </a:rPr>
              <a:t>بیشتر </a:t>
            </a:r>
            <a:r>
              <a:rPr lang="fa-IR">
                <a:solidFill>
                  <a:srgbClr val="000000"/>
                </a:solidFill>
                <a:latin typeface="BLotus"/>
                <a:cs typeface="B Zar" panose="00000400000000000000" pitchFamily="2" charset="-78"/>
              </a:rPr>
              <a:t>از يكديگـر </a:t>
            </a:r>
            <a:r>
              <a:rPr lang="fa-IR" smtClean="0">
                <a:solidFill>
                  <a:srgbClr val="000000"/>
                </a:solidFill>
                <a:latin typeface="BLotus"/>
                <a:cs typeface="B Zar" panose="00000400000000000000" pitchFamily="2" charset="-78"/>
              </a:rPr>
              <a:t>و آمادگي </a:t>
            </a:r>
            <a:r>
              <a:rPr lang="fa-IR">
                <a:solidFill>
                  <a:srgbClr val="000000"/>
                </a:solidFill>
                <a:latin typeface="BLotus"/>
                <a:cs typeface="B Zar" panose="00000400000000000000" pitchFamily="2" charset="-78"/>
              </a:rPr>
              <a:t>به لحاظ </a:t>
            </a:r>
            <a:r>
              <a:rPr lang="fa-IR" smtClean="0">
                <a:solidFill>
                  <a:srgbClr val="000000"/>
                </a:solidFill>
                <a:latin typeface="BLotus"/>
                <a:cs typeface="B Zar" panose="00000400000000000000" pitchFamily="2" charset="-78"/>
              </a:rPr>
              <a:t>رواني </a:t>
            </a:r>
            <a:r>
              <a:rPr lang="fa-IR">
                <a:solidFill>
                  <a:srgbClr val="000000"/>
                </a:solidFill>
                <a:latin typeface="BLotus"/>
                <a:cs typeface="B Zar" panose="00000400000000000000" pitchFamily="2" charset="-78"/>
              </a:rPr>
              <a:t>مادي براي مادر شدن و روند </a:t>
            </a:r>
            <a:r>
              <a:rPr lang="fa-IR" smtClean="0">
                <a:solidFill>
                  <a:srgbClr val="000000"/>
                </a:solidFill>
                <a:latin typeface="BLotus"/>
                <a:cs typeface="B Zar" panose="00000400000000000000" pitchFamily="2" charset="-78"/>
              </a:rPr>
              <a:t>مادري </a:t>
            </a:r>
            <a:r>
              <a:rPr lang="fa-IR">
                <a:solidFill>
                  <a:srgbClr val="000000"/>
                </a:solidFill>
                <a:latin typeface="BLotus"/>
                <a:cs typeface="B Zar" panose="00000400000000000000" pitchFamily="2" charset="-78"/>
              </a:rPr>
              <a:t>به خود و همسرانشان </a:t>
            </a:r>
            <a:r>
              <a:rPr lang="fa-IR" smtClean="0">
                <a:solidFill>
                  <a:srgbClr val="000000"/>
                </a:solidFill>
                <a:latin typeface="BLotus"/>
                <a:cs typeface="B Zar" panose="00000400000000000000" pitchFamily="2" charset="-78"/>
              </a:rPr>
              <a:t>فرصت می دهند </a:t>
            </a:r>
            <a:r>
              <a:rPr lang="fa-IR">
                <a:solidFill>
                  <a:srgbClr val="000000"/>
                </a:solidFill>
                <a:latin typeface="BLotus"/>
                <a:cs typeface="B Zar" panose="00000400000000000000" pitchFamily="2" charset="-78"/>
              </a:rPr>
              <a:t>. سوژه براي آنكه براي فضاي خصوصي خود و همسرش فرصت كافي داشته </a:t>
            </a:r>
            <a:r>
              <a:rPr lang="fa-IR" smtClean="0">
                <a:solidFill>
                  <a:srgbClr val="000000"/>
                </a:solidFill>
                <a:latin typeface="BLotus"/>
                <a:cs typeface="B Zar" panose="00000400000000000000" pitchFamily="2" charset="-78"/>
              </a:rPr>
              <a:t>باشد روند </a:t>
            </a:r>
            <a:r>
              <a:rPr lang="fa-IR">
                <a:solidFill>
                  <a:srgbClr val="000000"/>
                </a:solidFill>
                <a:latin typeface="BLotus"/>
                <a:cs typeface="B Zar" panose="00000400000000000000" pitchFamily="2" charset="-78"/>
              </a:rPr>
              <a:t>فرزندآوري در خانواده را محدود ميكند و به تعويق مياندازد. از اين رو، به نظر </a:t>
            </a:r>
            <a:r>
              <a:rPr lang="fa-IR" smtClean="0">
                <a:solidFill>
                  <a:srgbClr val="000000"/>
                </a:solidFill>
                <a:latin typeface="BLotus"/>
                <a:cs typeface="B Zar" panose="00000400000000000000" pitchFamily="2" charset="-78"/>
              </a:rPr>
              <a:t>برخي از </a:t>
            </a:r>
            <a:r>
              <a:rPr lang="fa-IR">
                <a:solidFill>
                  <a:srgbClr val="000000"/>
                </a:solidFill>
                <a:latin typeface="BLotus"/>
                <a:cs typeface="B Zar" panose="00000400000000000000" pitchFamily="2" charset="-78"/>
              </a:rPr>
              <a:t>كنشگران </a:t>
            </a:r>
            <a:r>
              <a:rPr lang="fa-IR" smtClean="0">
                <a:solidFill>
                  <a:srgbClr val="000000"/>
                </a:solidFill>
                <a:latin typeface="BLotus"/>
                <a:cs typeface="B Zar" panose="00000400000000000000" pitchFamily="2" charset="-78"/>
              </a:rPr>
              <a:t>یك </a:t>
            </a:r>
            <a:r>
              <a:rPr lang="fa-IR">
                <a:solidFill>
                  <a:srgbClr val="000000"/>
                </a:solidFill>
                <a:latin typeface="BLotus"/>
                <a:cs typeface="B Zar" panose="00000400000000000000" pitchFamily="2" charset="-78"/>
              </a:rPr>
              <a:t>فرزند هم براي خانواده زياد است و گاهي با </a:t>
            </a:r>
            <a:r>
              <a:rPr lang="fa-IR">
                <a:solidFill>
                  <a:srgbClr val="000000"/>
                </a:solidFill>
                <a:latin typeface="BLotus"/>
                <a:cs typeface="B Zar" panose="00000400000000000000" pitchFamily="2" charset="-78"/>
              </a:rPr>
              <a:t>يك </a:t>
            </a:r>
            <a:r>
              <a:rPr lang="fa-IR">
                <a:solidFill>
                  <a:srgbClr val="000000"/>
                </a:solidFill>
                <a:latin typeface="BLotus"/>
                <a:cs typeface="B Zar" panose="00000400000000000000" pitchFamily="2" charset="-78"/>
              </a:rPr>
              <a:t>فرزند خـانواده را </a:t>
            </a:r>
            <a:r>
              <a:rPr lang="fa-IR" smtClean="0">
                <a:solidFill>
                  <a:srgbClr val="000000"/>
                </a:solidFill>
                <a:latin typeface="BLotus"/>
                <a:cs typeface="B Zar" panose="00000400000000000000" pitchFamily="2" charset="-78"/>
              </a:rPr>
              <a:t>كامـل دانسته </a:t>
            </a:r>
            <a:r>
              <a:rPr lang="fa-IR">
                <a:solidFill>
                  <a:srgbClr val="000000"/>
                </a:solidFill>
                <a:latin typeface="BLotus"/>
                <a:cs typeface="B Zar" panose="00000400000000000000" pitchFamily="2" charset="-78"/>
              </a:rPr>
              <a:t>و قصد </a:t>
            </a:r>
            <a:r>
              <a:rPr lang="fa-IR" smtClean="0">
                <a:solidFill>
                  <a:srgbClr val="000000"/>
                </a:solidFill>
                <a:latin typeface="BLotus"/>
                <a:cs typeface="B Zar" panose="00000400000000000000" pitchFamily="2" charset="-78"/>
              </a:rPr>
              <a:t>افزایش </a:t>
            </a:r>
            <a:r>
              <a:rPr lang="fa-IR">
                <a:solidFill>
                  <a:srgbClr val="000000"/>
                </a:solidFill>
                <a:latin typeface="BLotus"/>
                <a:cs typeface="B Zar" panose="00000400000000000000" pitchFamily="2" charset="-78"/>
              </a:rPr>
              <a:t>بعد خانوار از </a:t>
            </a:r>
            <a:r>
              <a:rPr lang="fa-IR" smtClean="0">
                <a:solidFill>
                  <a:srgbClr val="000000"/>
                </a:solidFill>
                <a:latin typeface="BLotus"/>
                <a:cs typeface="B Zar" panose="00000400000000000000" pitchFamily="2" charset="-78"/>
              </a:rPr>
              <a:t>طريق </a:t>
            </a:r>
            <a:r>
              <a:rPr lang="fa-IR">
                <a:solidFill>
                  <a:srgbClr val="000000"/>
                </a:solidFill>
                <a:latin typeface="BLotus"/>
                <a:cs typeface="B Zar" panose="00000400000000000000" pitchFamily="2" charset="-78"/>
              </a:rPr>
              <a:t>فرزندآوري را مردود </a:t>
            </a:r>
            <a:r>
              <a:rPr lang="fa-IR" smtClean="0">
                <a:solidFill>
                  <a:srgbClr val="000000"/>
                </a:solidFill>
                <a:latin typeface="BLotus"/>
                <a:cs typeface="B Zar" panose="00000400000000000000" pitchFamily="2" charset="-78"/>
              </a:rPr>
              <a:t>دانسته اند</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0239501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a:solidFill>
                  <a:srgbClr val="000000"/>
                </a:solidFill>
                <a:latin typeface="BLotus"/>
                <a:cs typeface="B Zar" panose="00000400000000000000" pitchFamily="2" charset="-78"/>
              </a:rPr>
              <a:t>ا آنان در صـورتي </a:t>
            </a:r>
            <a:r>
              <a:rPr lang="fa-IR">
                <a:solidFill>
                  <a:srgbClr val="000000"/>
                </a:solidFill>
                <a:latin typeface="BLotus"/>
                <a:cs typeface="B Zar" panose="00000400000000000000" pitchFamily="2" charset="-78"/>
              </a:rPr>
              <a:t>دو فرزند موافقاند كه فاصلة فرزندآوري يز اد باشد تا كنشگر فرصت كافي براي </a:t>
            </a:r>
            <a:r>
              <a:rPr lang="fa-IR" smtClean="0">
                <a:solidFill>
                  <a:srgbClr val="000000"/>
                </a:solidFill>
                <a:latin typeface="BLotus"/>
                <a:cs typeface="B Zar" panose="00000400000000000000" pitchFamily="2" charset="-78"/>
              </a:rPr>
              <a:t>گذراندن و </a:t>
            </a:r>
            <a:r>
              <a:rPr lang="fa-IR">
                <a:solidFill>
                  <a:srgbClr val="000000"/>
                </a:solidFill>
                <a:latin typeface="BLotus"/>
                <a:cs typeface="B Zar" panose="00000400000000000000" pitchFamily="2" charset="-78"/>
              </a:rPr>
              <a:t>در اختيار داشتن فضاي خصوصي نيب خود و همسرش را داشته </a:t>
            </a:r>
            <a:r>
              <a:rPr lang="fa-IR" smtClean="0">
                <a:solidFill>
                  <a:srgbClr val="000000"/>
                </a:solidFill>
                <a:latin typeface="BLotus"/>
                <a:cs typeface="B Zar" panose="00000400000000000000" pitchFamily="2" charset="-78"/>
              </a:rPr>
              <a:t>باشد</a:t>
            </a:r>
            <a:r>
              <a:rPr lang="fa-IR" smtClean="0">
                <a:cs typeface="B Zar" panose="00000400000000000000" pitchFamily="2" charset="-78"/>
              </a:rPr>
              <a:t> </a:t>
            </a:r>
            <a:r>
              <a:rPr lang="fa-IR">
                <a:cs typeface="B Zar" panose="00000400000000000000" pitchFamily="2" charset="-78"/>
              </a:rPr>
              <a:t/>
            </a:r>
            <a:br>
              <a:rPr lang="fa-IR">
                <a:cs typeface="B Zar" panose="00000400000000000000" pitchFamily="2" charset="-78"/>
              </a:rPr>
            </a:b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2960648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a:solidFill>
                  <a:prstClr val="black"/>
                </a:solidFill>
                <a:latin typeface="Calibri" panose="020F0502020204030204"/>
                <a:ea typeface="+mn-ea"/>
                <a:cs typeface="B Zar" panose="00000400000000000000" pitchFamily="2" charset="-78"/>
              </a:rPr>
              <a:t>مژ</a:t>
            </a:r>
            <a:r>
              <a:rPr lang="fa-IR" sz="3200">
                <a:solidFill>
                  <a:srgbClr val="000000"/>
                </a:solidFill>
                <a:latin typeface="BLotus"/>
                <a:ea typeface="+mn-ea"/>
                <a:cs typeface="B Zar" panose="00000400000000000000" pitchFamily="2" charset="-78"/>
              </a:rPr>
              <a:t>ده 31ساله كه ده سال است ازدواج كرده و يك فرزند دارد، دربارة رابطـه بـين بعـد</a:t>
            </a:r>
            <a:br>
              <a:rPr lang="fa-IR" sz="3200">
                <a:solidFill>
                  <a:srgbClr val="000000"/>
                </a:solidFill>
                <a:latin typeface="BLotus"/>
                <a:ea typeface="+mn-ea"/>
                <a:cs typeface="B Zar" panose="00000400000000000000" pitchFamily="2" charset="-78"/>
              </a:rPr>
            </a:br>
            <a:r>
              <a:rPr lang="fa-IR" sz="3200">
                <a:solidFill>
                  <a:srgbClr val="000000"/>
                </a:solidFill>
                <a:latin typeface="BLotus"/>
                <a:ea typeface="+mn-ea"/>
                <a:cs typeface="B Zar" panose="00000400000000000000" pitchFamily="2" charset="-78"/>
              </a:rPr>
              <a:t>خانوار و ارتباط زوجها </a:t>
            </a:r>
            <a:r>
              <a:rPr lang="fa-IR" sz="3200">
                <a:solidFill>
                  <a:srgbClr val="000000"/>
                </a:solidFill>
                <a:latin typeface="BLotus"/>
                <a:ea typeface="+mn-ea"/>
                <a:cs typeface="B Zar" panose="00000400000000000000" pitchFamily="2" charset="-78"/>
              </a:rPr>
              <a:t>ميگويد</a:t>
            </a:r>
            <a:r>
              <a:rPr lang="fa-IR" sz="3200" smtClean="0">
                <a:solidFill>
                  <a:srgbClr val="000000"/>
                </a:solidFill>
                <a:latin typeface="BLotus"/>
                <a:ea typeface="+mn-ea"/>
                <a:cs typeface="B Zar" panose="00000400000000000000" pitchFamily="2" charset="-78"/>
              </a:rPr>
              <a:t>:</a:t>
            </a:r>
            <a:endParaRPr lang="fa-IR">
              <a:cs typeface="B Zar" panose="00000400000000000000" pitchFamily="2" charset="-78"/>
            </a:endParaRPr>
          </a:p>
        </p:txBody>
      </p:sp>
      <p:sp>
        <p:nvSpPr>
          <p:cNvPr id="3" name="Content Placeholder 2"/>
          <p:cNvSpPr>
            <a:spLocks noGrp="1"/>
          </p:cNvSpPr>
          <p:nvPr>
            <p:ph idx="1"/>
          </p:nvPr>
        </p:nvSpPr>
        <p:spPr/>
        <p:txBody>
          <a:bodyPr/>
          <a:lstStyle/>
          <a:p>
            <a:endParaRPr lang="fa-IR"/>
          </a:p>
        </p:txBody>
      </p:sp>
      <p:sp>
        <p:nvSpPr>
          <p:cNvPr id="4" name="Flowchart: Process 3"/>
          <p:cNvSpPr/>
          <p:nvPr/>
        </p:nvSpPr>
        <p:spPr>
          <a:xfrm>
            <a:off x="2677551" y="3038621"/>
            <a:ext cx="6836898" cy="254625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800" b="1">
                <a:solidFill>
                  <a:srgbClr val="FF0000"/>
                </a:solidFill>
                <a:latin typeface="BLotus"/>
                <a:cs typeface="B Zar" panose="00000400000000000000" pitchFamily="2" charset="-78"/>
              </a:rPr>
              <a:t>تعداد بچه نبايد طوري باشه كه به رابطة پدر و مادر لطمه بزنه. بايد يك طوري باشه كه </a:t>
            </a:r>
            <a:r>
              <a:rPr lang="fa-IR" sz="2800" b="1" smtClean="0">
                <a:solidFill>
                  <a:srgbClr val="FF0000"/>
                </a:solidFill>
                <a:latin typeface="BLotus"/>
                <a:cs typeface="B Zar" panose="00000400000000000000" pitchFamily="2" charset="-78"/>
              </a:rPr>
              <a:t>پدر و </a:t>
            </a:r>
            <a:r>
              <a:rPr lang="fa-IR" sz="2800" b="1">
                <a:solidFill>
                  <a:srgbClr val="FF0000"/>
                </a:solidFill>
                <a:latin typeface="BLotus"/>
                <a:cs typeface="B Zar" panose="00000400000000000000" pitchFamily="2" charset="-78"/>
              </a:rPr>
              <a:t>مادر لحظاتي را براي خودشون داشته باشند و بتونند به دور از بچه و خواستههاش با </a:t>
            </a:r>
            <a:r>
              <a:rPr lang="fa-IR" sz="2800" b="1" smtClean="0">
                <a:solidFill>
                  <a:srgbClr val="FF0000"/>
                </a:solidFill>
                <a:latin typeface="BLotus"/>
                <a:cs typeface="B Zar" panose="00000400000000000000" pitchFamily="2" charset="-78"/>
              </a:rPr>
              <a:t>هم خلوت </a:t>
            </a:r>
            <a:r>
              <a:rPr lang="fa-IR" sz="2800" b="1">
                <a:solidFill>
                  <a:srgbClr val="FF0000"/>
                </a:solidFill>
                <a:latin typeface="BLotus"/>
                <a:cs typeface="B Zar" panose="00000400000000000000" pitchFamily="2" charset="-78"/>
              </a:rPr>
              <a:t>كنند و به هم برسند</a:t>
            </a:r>
            <a:endParaRPr lang="fa-IR" sz="2800" b="1">
              <a:solidFill>
                <a:srgbClr val="FF0000"/>
              </a:solidFill>
              <a:cs typeface="B Zar" panose="00000400000000000000" pitchFamily="2" charset="-78"/>
            </a:endParaRPr>
          </a:p>
        </p:txBody>
      </p:sp>
    </p:spTree>
    <p:extLst>
      <p:ext uri="{BB962C8B-B14F-4D97-AF65-F5344CB8AC3E}">
        <p14:creationId xmlns:p14="http://schemas.microsoft.com/office/powerpoint/2010/main" val="1601897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MitraBold"/>
                <a:cs typeface="B Zar" panose="00000400000000000000" pitchFamily="2" charset="-78"/>
              </a:rPr>
              <a:t>1-مقدمه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838200" y="1786988"/>
            <a:ext cx="10515600" cy="4351338"/>
          </a:xfrm>
        </p:spPr>
        <p:txBody>
          <a:bodyPr/>
          <a:lstStyle/>
          <a:p>
            <a:pPr marL="0" indent="0" algn="just">
              <a:buNone/>
            </a:pPr>
            <a:r>
              <a:rPr lang="fa-IR" b="0" i="0" smtClean="0">
                <a:solidFill>
                  <a:srgbClr val="FF0000"/>
                </a:solidFill>
                <a:effectLst/>
                <a:latin typeface="BLotus"/>
                <a:cs typeface="B Zar" panose="00000400000000000000" pitchFamily="2" charset="-78"/>
              </a:rPr>
              <a:t>نهاد </a:t>
            </a:r>
            <a:r>
              <a:rPr lang="fa-IR" b="0" i="0" smtClean="0">
                <a:solidFill>
                  <a:srgbClr val="FF0000"/>
                </a:solidFill>
                <a:effectLst/>
                <a:latin typeface="BLotus"/>
                <a:cs typeface="B Zar" panose="00000400000000000000" pitchFamily="2" charset="-78"/>
              </a:rPr>
              <a:t>خانواده</a:t>
            </a:r>
            <a:r>
              <a:rPr lang="fa-IR" b="0" i="0" smtClean="0">
                <a:solidFill>
                  <a:srgbClr val="000000"/>
                </a:solidFill>
                <a:effectLst/>
                <a:latin typeface="BLotus"/>
                <a:cs typeface="B Zar" panose="00000400000000000000" pitchFamily="2" charset="-78"/>
              </a:rPr>
              <a:t>، يكي از اركان مهم در جامعه، در طي تاريخ دستخوش تحولات گونـاگوني</a:t>
            </a:r>
            <a:r>
              <a:rPr lang="fa-IR" smtClean="0">
                <a:cs typeface="B Zar" panose="00000400000000000000" pitchFamily="2" charset="-78"/>
              </a:rPr>
              <a:t> </a:t>
            </a:r>
            <a:r>
              <a:rPr lang="fa-IR" smtClean="0">
                <a:cs typeface="B Zar" panose="00000400000000000000" pitchFamily="2" charset="-78"/>
              </a:rPr>
              <a:t> </a:t>
            </a:r>
            <a:r>
              <a:rPr lang="fa-IR" b="0" i="0" smtClean="0">
                <a:solidFill>
                  <a:srgbClr val="000000"/>
                </a:solidFill>
                <a:effectLst/>
                <a:latin typeface="BLotus"/>
                <a:cs typeface="B Zar" panose="00000400000000000000" pitchFamily="2" charset="-78"/>
              </a:rPr>
              <a:t>شده </a:t>
            </a:r>
            <a:r>
              <a:rPr lang="fa-IR" b="0" i="0" smtClean="0">
                <a:solidFill>
                  <a:srgbClr val="000000"/>
                </a:solidFill>
                <a:effectLst/>
                <a:latin typeface="BLotus"/>
                <a:cs typeface="B Zar" panose="00000400000000000000" pitchFamily="2" charset="-78"/>
              </a:rPr>
              <a:t>است. از نظر مورخان، در جوامع پيشرفتة امروزي تحول خانواده امـري عـادي و </a:t>
            </a:r>
            <a:r>
              <a:rPr lang="fa-IR" b="0" i="0" smtClean="0">
                <a:solidFill>
                  <a:srgbClr val="000000"/>
                </a:solidFill>
                <a:effectLst/>
                <a:latin typeface="BLotus"/>
                <a:cs typeface="B Zar" panose="00000400000000000000" pitchFamily="2" charset="-78"/>
              </a:rPr>
              <a:t>از ويژگيهاي </a:t>
            </a:r>
            <a:r>
              <a:rPr lang="fa-IR" b="0" i="0" smtClean="0">
                <a:solidFill>
                  <a:srgbClr val="000000"/>
                </a:solidFill>
                <a:effectLst/>
                <a:latin typeface="BLotus"/>
                <a:cs typeface="B Zar" panose="00000400000000000000" pitchFamily="2" charset="-78"/>
              </a:rPr>
              <a:t>ذاتي خانواده است؛ زيرا در طي قرنها چنـين تحـولاتي روي داده و </a:t>
            </a:r>
            <a:r>
              <a:rPr lang="fa-IR" b="0" i="0" smtClean="0">
                <a:solidFill>
                  <a:srgbClr val="000000"/>
                </a:solidFill>
                <a:effectLst/>
                <a:latin typeface="BLotus"/>
                <a:cs typeface="B Zar" panose="00000400000000000000" pitchFamily="2" charset="-78"/>
              </a:rPr>
              <a:t>خواهـد داد</a:t>
            </a:r>
            <a:r>
              <a:rPr lang="fa-IR" b="0" i="0" smtClean="0">
                <a:solidFill>
                  <a:srgbClr val="000000"/>
                </a:solidFill>
                <a:effectLst/>
                <a:latin typeface="BLotus"/>
                <a:cs typeface="B Zar" panose="00000400000000000000" pitchFamily="2" charset="-78"/>
              </a:rPr>
              <a:t>. اين تحولات خانواده را هم </a:t>
            </a:r>
            <a:r>
              <a:rPr lang="fa-IR" b="0" i="0" smtClean="0">
                <a:solidFill>
                  <a:srgbClr val="000000"/>
                </a:solidFill>
                <a:effectLst/>
                <a:latin typeface="BLotus"/>
                <a:cs typeface="B Zar" panose="00000400000000000000" pitchFamily="2" charset="-78"/>
              </a:rPr>
              <a:t>از درون </a:t>
            </a:r>
            <a:r>
              <a:rPr lang="fa-IR" b="0" i="0" smtClean="0">
                <a:solidFill>
                  <a:srgbClr val="000000"/>
                </a:solidFill>
                <a:effectLst/>
                <a:latin typeface="BLotus"/>
                <a:cs typeface="B Zar" panose="00000400000000000000" pitchFamily="2" charset="-78"/>
              </a:rPr>
              <a:t>و هـم از بيـرون تحـت تـأثير قـرار خواهـد </a:t>
            </a:r>
            <a:r>
              <a:rPr lang="fa-IR" b="0" i="0" smtClean="0">
                <a:solidFill>
                  <a:srgbClr val="000000"/>
                </a:solidFill>
                <a:effectLst/>
                <a:latin typeface="BLotus"/>
                <a:cs typeface="B Zar" panose="00000400000000000000" pitchFamily="2" charset="-78"/>
              </a:rPr>
              <a:t>داد (مككارتي </a:t>
            </a:r>
            <a:r>
              <a:rPr lang="fa-IR" b="0" i="0" smtClean="0">
                <a:solidFill>
                  <a:srgbClr val="000000"/>
                </a:solidFill>
                <a:effectLst/>
                <a:latin typeface="BLotus"/>
                <a:cs typeface="B Zar" panose="00000400000000000000" pitchFamily="2" charset="-78"/>
              </a:rPr>
              <a:t>و ادواردز، </a:t>
            </a:r>
            <a:r>
              <a:rPr lang="fa-IR" smtClean="0">
                <a:solidFill>
                  <a:srgbClr val="000000"/>
                </a:solidFill>
                <a:latin typeface="BLotus"/>
                <a:cs typeface="B Zar" panose="00000400000000000000" pitchFamily="2" charset="-78"/>
              </a:rPr>
              <a:t>1390، 272)</a:t>
            </a:r>
            <a:endParaRPr lang="fa-IR">
              <a:cs typeface="B Zar" panose="00000400000000000000" pitchFamily="2" charset="-78"/>
            </a:endParaRPr>
          </a:p>
        </p:txBody>
      </p:sp>
    </p:spTree>
    <p:extLst>
      <p:ext uri="{BB962C8B-B14F-4D97-AF65-F5344CB8AC3E}">
        <p14:creationId xmlns:p14="http://schemas.microsoft.com/office/powerpoint/2010/main" val="17803894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LotusBold"/>
                <a:cs typeface="B Zar" panose="00000400000000000000" pitchFamily="2" charset="-78"/>
              </a:rPr>
              <a:t>4-زمينه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این </a:t>
            </a:r>
            <a:r>
              <a:rPr lang="fa-IR">
                <a:solidFill>
                  <a:srgbClr val="000000"/>
                </a:solidFill>
                <a:latin typeface="BLotus"/>
                <a:cs typeface="B Zar" panose="00000400000000000000" pitchFamily="2" charset="-78"/>
              </a:rPr>
              <a:t>پژوهش در منطقة 5شهر تهران انجام شده است. همة زنان جوان متأهل </a:t>
            </a:r>
            <a:r>
              <a:rPr lang="fa-IR">
                <a:solidFill>
                  <a:srgbClr val="000000"/>
                </a:solidFill>
                <a:latin typeface="BLotus"/>
                <a:cs typeface="B Zar" panose="00000400000000000000" pitchFamily="2" charset="-78"/>
              </a:rPr>
              <a:t>پاسخگو </a:t>
            </a:r>
            <a:r>
              <a:rPr lang="fa-IR" smtClean="0">
                <a:solidFill>
                  <a:srgbClr val="000000"/>
                </a:solidFill>
                <a:latin typeface="BLotus"/>
                <a:cs typeface="B Zar" panose="00000400000000000000" pitchFamily="2" charset="-78"/>
              </a:rPr>
              <a:t>ساكن</a:t>
            </a:r>
            <a:r>
              <a:rPr lang="fa-IR" smtClean="0">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این </a:t>
            </a:r>
            <a:r>
              <a:rPr lang="fa-IR">
                <a:solidFill>
                  <a:srgbClr val="000000"/>
                </a:solidFill>
                <a:latin typeface="BLotus"/>
                <a:cs typeface="B Zar" panose="00000400000000000000" pitchFamily="2" charset="-78"/>
              </a:rPr>
              <a:t>منطقه بودهاند و همة مصاحبهها در بازة زماني بهـار 1391تـا </a:t>
            </a:r>
            <a:r>
              <a:rPr lang="fa-IR">
                <a:solidFill>
                  <a:srgbClr val="000000"/>
                </a:solidFill>
                <a:latin typeface="BLotus"/>
                <a:cs typeface="B Zar" panose="00000400000000000000" pitchFamily="2" charset="-78"/>
              </a:rPr>
              <a:t>تابسـتان </a:t>
            </a:r>
            <a:r>
              <a:rPr lang="fa-IR" smtClean="0">
                <a:solidFill>
                  <a:srgbClr val="000000"/>
                </a:solidFill>
                <a:latin typeface="BLotus"/>
                <a:cs typeface="B Zar" panose="00000400000000000000" pitchFamily="2" charset="-78"/>
              </a:rPr>
              <a:t>1392صـورت گرفته </a:t>
            </a:r>
            <a:r>
              <a:rPr lang="fa-IR">
                <a:solidFill>
                  <a:srgbClr val="000000"/>
                </a:solidFill>
                <a:latin typeface="BLotus"/>
                <a:cs typeface="B Zar" panose="00000400000000000000" pitchFamily="2" charset="-78"/>
              </a:rPr>
              <a:t>است.</a:t>
            </a:r>
            <a:br>
              <a:rPr lang="fa-IR">
                <a:solidFill>
                  <a:srgbClr val="000000"/>
                </a:solidFill>
                <a:latin typeface="BLotus"/>
                <a:cs typeface="B Zar" panose="00000400000000000000" pitchFamily="2" charset="-78"/>
              </a:rPr>
            </a:br>
            <a:r>
              <a:rPr lang="fa-IR">
                <a:solidFill>
                  <a:srgbClr val="000000"/>
                </a:solidFill>
                <a:latin typeface="BLotus"/>
                <a:cs typeface="B Zar" panose="00000400000000000000" pitchFamily="2" charset="-78"/>
              </a:rPr>
              <a:t>اتخاذ و بسط راهبردهاي زنان در حوزة انتظارات از همسر به زمينة پديدة </a:t>
            </a:r>
            <a:r>
              <a:rPr lang="fa-IR">
                <a:solidFill>
                  <a:srgbClr val="000000"/>
                </a:solidFill>
                <a:latin typeface="BLotus"/>
                <a:cs typeface="B Zar" panose="00000400000000000000" pitchFamily="2" charset="-78"/>
              </a:rPr>
              <a:t>گذار </a:t>
            </a:r>
            <a:r>
              <a:rPr lang="fa-IR" smtClean="0">
                <a:solidFill>
                  <a:srgbClr val="000000"/>
                </a:solidFill>
                <a:latin typeface="BLotus"/>
                <a:cs typeface="B Zar" panose="00000400000000000000" pitchFamily="2" charset="-78"/>
              </a:rPr>
              <a:t>بسـتگي دارد</a:t>
            </a:r>
            <a:r>
              <a:rPr lang="fa-IR">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همة </a:t>
            </a:r>
            <a:r>
              <a:rPr lang="fa-IR" smtClean="0">
                <a:solidFill>
                  <a:srgbClr val="000000"/>
                </a:solidFill>
                <a:latin typeface="BLotus"/>
                <a:cs typeface="B Zar" panose="00000400000000000000" pitchFamily="2" charset="-78"/>
              </a:rPr>
              <a:t>مصاحبه شونده ها </a:t>
            </a:r>
            <a:r>
              <a:rPr lang="fa-IR">
                <a:solidFill>
                  <a:srgbClr val="000000"/>
                </a:solidFill>
                <a:latin typeface="BLotus"/>
                <a:cs typeface="B Zar" panose="00000400000000000000" pitchFamily="2" charset="-78"/>
              </a:rPr>
              <a:t>به پديدة گذار از پايگاه اجتماعي فروتر به </a:t>
            </a:r>
            <a:r>
              <a:rPr lang="fa-IR">
                <a:solidFill>
                  <a:srgbClr val="000000"/>
                </a:solidFill>
                <a:latin typeface="BLotus"/>
                <a:cs typeface="B Zar" panose="00000400000000000000" pitchFamily="2" charset="-78"/>
              </a:rPr>
              <a:t>پـايگـاه </a:t>
            </a:r>
            <a:r>
              <a:rPr lang="fa-IR" smtClean="0">
                <a:solidFill>
                  <a:srgbClr val="000000"/>
                </a:solidFill>
                <a:latin typeface="BLotus"/>
                <a:cs typeface="B Zar" panose="00000400000000000000" pitchFamily="2" charset="-78"/>
              </a:rPr>
              <a:t>اجتمـاعي برتر </a:t>
            </a:r>
            <a:r>
              <a:rPr lang="fa-IR">
                <a:solidFill>
                  <a:srgbClr val="000000"/>
                </a:solidFill>
                <a:latin typeface="BLotus"/>
                <a:cs typeface="B Zar" panose="00000400000000000000" pitchFamily="2" charset="-78"/>
              </a:rPr>
              <a:t>اشاره كردهاند، اما شدت و ميزان اين پديده در آن باها توجه به شـدت و </a:t>
            </a:r>
            <a:r>
              <a:rPr lang="fa-IR">
                <a:solidFill>
                  <a:srgbClr val="000000"/>
                </a:solidFill>
                <a:latin typeface="BLotus"/>
                <a:cs typeface="B Zar" panose="00000400000000000000" pitchFamily="2" charset="-78"/>
              </a:rPr>
              <a:t>ميـزان </a:t>
            </a:r>
            <a:r>
              <a:rPr lang="fa-IR" smtClean="0">
                <a:solidFill>
                  <a:srgbClr val="000000"/>
                </a:solidFill>
                <a:latin typeface="BLotus"/>
                <a:cs typeface="B Zar" panose="00000400000000000000" pitchFamily="2" charset="-78"/>
              </a:rPr>
              <a:t>سـاير عوامل </a:t>
            </a:r>
            <a:r>
              <a:rPr lang="fa-IR">
                <a:solidFill>
                  <a:srgbClr val="000000"/>
                </a:solidFill>
                <a:latin typeface="BLotus"/>
                <a:cs typeface="B Zar" panose="00000400000000000000" pitchFamily="2" charset="-78"/>
              </a:rPr>
              <a:t>يلّع متفاوت بوده است</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Connector 3"/>
          <p:cNvSpPr/>
          <p:nvPr/>
        </p:nvSpPr>
        <p:spPr>
          <a:xfrm>
            <a:off x="998806" y="4783015"/>
            <a:ext cx="2053883" cy="1252025"/>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زمينة پديدة گذار</a:t>
            </a:r>
            <a:endParaRPr lang="fa-IR" sz="2000" b="1">
              <a:solidFill>
                <a:srgbClr val="FF0000"/>
              </a:solidFill>
            </a:endParaRPr>
          </a:p>
        </p:txBody>
      </p:sp>
      <p:sp>
        <p:nvSpPr>
          <p:cNvPr id="5" name="Rectangle 4"/>
          <p:cNvSpPr/>
          <p:nvPr/>
        </p:nvSpPr>
        <p:spPr>
          <a:xfrm>
            <a:off x="3981157" y="4116365"/>
            <a:ext cx="6654018" cy="2585323"/>
          </a:xfrm>
          <a:prstGeom prst="rect">
            <a:avLst/>
          </a:prstGeom>
          <a:noFill/>
        </p:spPr>
        <p:txBody>
          <a:bodyPr wrap="square" lIns="91440" tIns="45720" rIns="91440" bIns="45720">
            <a:spAutoFit/>
          </a:bodyPr>
          <a:lstStyle/>
          <a:p>
            <a:pPr algn="ctr"/>
            <a:r>
              <a:rPr lang="fa-IR" sz="54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latin typeface="BLotus"/>
                <a:cs typeface="B Zar" panose="00000400000000000000" pitchFamily="2" charset="-78"/>
              </a:rPr>
              <a:t>پديدة گذار از پايگاه </a:t>
            </a:r>
            <a:r>
              <a:rPr lang="fa-IR" sz="54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latin typeface="BLotus"/>
                <a:cs typeface="B Zar" panose="00000400000000000000" pitchFamily="2" charset="-78"/>
              </a:rPr>
              <a:t>اجتماعي </a:t>
            </a:r>
            <a:r>
              <a:rPr lang="fa-IR" sz="5400" b="1" cap="none" spc="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BLotus"/>
                <a:cs typeface="B Zar" panose="00000400000000000000" pitchFamily="2" charset="-78"/>
              </a:rPr>
              <a:t>فروتر</a:t>
            </a:r>
          </a:p>
          <a:p>
            <a:pPr algn="ctr"/>
            <a:r>
              <a:rPr lang="fa-IR" sz="5400" b="1" cap="none" spc="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BLotus"/>
                <a:cs typeface="B Zar" panose="00000400000000000000" pitchFamily="2" charset="-78"/>
              </a:rPr>
              <a:t> </a:t>
            </a:r>
            <a:r>
              <a:rPr lang="fa-IR" sz="54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latin typeface="BLotus"/>
                <a:cs typeface="B Zar" panose="00000400000000000000" pitchFamily="2" charset="-78"/>
              </a:rPr>
              <a:t>به </a:t>
            </a:r>
            <a:r>
              <a:rPr lang="fa-IR" sz="54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latin typeface="BLotus"/>
                <a:cs typeface="B Zar" panose="00000400000000000000" pitchFamily="2" charset="-78"/>
              </a:rPr>
              <a:t>پـايگـاه </a:t>
            </a:r>
            <a:r>
              <a:rPr lang="fa-IR" sz="5400" b="1" cap="none" spc="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BLotus"/>
                <a:cs typeface="B Zar" panose="00000400000000000000" pitchFamily="2" charset="-78"/>
              </a:rPr>
              <a:t>اجتمـاعي برتر </a:t>
            </a:r>
            <a:endParaRPr lang="fa-IR" sz="54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29011759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Lotus"/>
                <a:cs typeface="B Zar" panose="00000400000000000000" pitchFamily="2" charset="-78"/>
              </a:rPr>
              <a:t>به بیان دیگر، هرچه سنتزدايي، فردگرايي و گـرايشهـاي فكري برابرخواهانه در ميان زنان، زمينههاي ازدواج مدرن، سطح برابرپذيري همسر و توجه به متعین هاي زماني در راستاي تنظ مي و ارتقاي انتظارات شيب تر باشد، پديدة گذار از پايگاه اجتماعي فروتر به پايگاه اجتماعي برتر شدت و میزان شيب تري خواهد داشت</a:t>
            </a:r>
            <a:r>
              <a:rPr lang="fa-IR">
                <a:solidFill>
                  <a:prstClr val="black"/>
                </a:solidFill>
                <a:cs typeface="B Zar" panose="00000400000000000000" pitchFamily="2" charset="-78"/>
              </a:rPr>
              <a:t> </a:t>
            </a:r>
          </a:p>
          <a:p>
            <a:endParaRPr lang="fa-IR"/>
          </a:p>
        </p:txBody>
      </p:sp>
    </p:spTree>
    <p:extLst>
      <p:ext uri="{BB962C8B-B14F-4D97-AF65-F5344CB8AC3E}">
        <p14:creationId xmlns:p14="http://schemas.microsoft.com/office/powerpoint/2010/main" val="17356244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a:solidFill>
                  <a:srgbClr val="000000"/>
                </a:solidFill>
                <a:latin typeface="BLotus"/>
                <a:cs typeface="B Zar" panose="00000400000000000000" pitchFamily="2" charset="-78"/>
              </a:rPr>
              <a:t>همة پاسخگويان به رفتار پدر با مادرشان اعتراض داشتهاند. زنان جوان صـبوري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رفتـار سازشكارانه </a:t>
            </a:r>
            <a:r>
              <a:rPr lang="fa-IR">
                <a:solidFill>
                  <a:srgbClr val="000000"/>
                </a:solidFill>
                <a:latin typeface="BLotus"/>
                <a:cs typeface="B Zar" panose="00000400000000000000" pitchFamily="2" charset="-78"/>
              </a:rPr>
              <a:t>و منفعلانة نسل پيش از خود را نميپذيرند. آنان معتقدند مادرانشان به </a:t>
            </a:r>
            <a:r>
              <a:rPr lang="fa-IR">
                <a:solidFill>
                  <a:srgbClr val="000000"/>
                </a:solidFill>
                <a:latin typeface="BLotus"/>
                <a:cs typeface="B Zar" panose="00000400000000000000" pitchFamily="2" charset="-78"/>
              </a:rPr>
              <a:t>دليل </a:t>
            </a:r>
            <a:r>
              <a:rPr lang="fa-IR" smtClean="0">
                <a:solidFill>
                  <a:srgbClr val="000000"/>
                </a:solidFill>
                <a:latin typeface="BLotus"/>
                <a:cs typeface="B Zar" panose="00000400000000000000" pitchFamily="2" charset="-78"/>
              </a:rPr>
              <a:t>در دسترس </a:t>
            </a:r>
            <a:r>
              <a:rPr lang="fa-IR">
                <a:solidFill>
                  <a:srgbClr val="000000"/>
                </a:solidFill>
                <a:latin typeface="BLotus"/>
                <a:cs typeface="B Zar" panose="00000400000000000000" pitchFamily="2" charset="-78"/>
              </a:rPr>
              <a:t>نبودن منابع مجبور بودند با منابع شوهرانشان زندگي را سپري كنند. از ايـن رو</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بـا هر </a:t>
            </a:r>
            <a:r>
              <a:rPr lang="fa-IR">
                <a:solidFill>
                  <a:srgbClr val="000000"/>
                </a:solidFill>
                <a:latin typeface="BLotus"/>
                <a:cs typeface="B Zar" panose="00000400000000000000" pitchFamily="2" charset="-78"/>
              </a:rPr>
              <a:t>شرايطي به زندگي مشترك ادامه ميدادند. زنان جوان به دليل داشتن تحصيلات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شغل خود </a:t>
            </a:r>
            <a:r>
              <a:rPr lang="fa-IR">
                <a:solidFill>
                  <a:srgbClr val="000000"/>
                </a:solidFill>
                <a:latin typeface="BLotus"/>
                <a:cs typeface="B Zar" panose="00000400000000000000" pitchFamily="2" charset="-78"/>
              </a:rPr>
              <a:t>داراي منابع و توليدكنندة سرمايه در زندگي مشتركاند</a:t>
            </a:r>
            <a:r>
              <a:rPr lang="fa-IR">
                <a:solidFill>
                  <a:srgbClr val="000000"/>
                </a:solidFill>
                <a:latin typeface="BLotus"/>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994781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از اين رو، اگر زندگي مشترك برايشان سخت </a:t>
            </a:r>
            <a:r>
              <a:rPr lang="fa-IR">
                <a:solidFill>
                  <a:srgbClr val="000000"/>
                </a:solidFill>
                <a:latin typeface="BLotus"/>
                <a:cs typeface="B Zar" panose="00000400000000000000" pitchFamily="2" charset="-78"/>
              </a:rPr>
              <a:t>يا </a:t>
            </a:r>
            <a:r>
              <a:rPr lang="fa-IR" smtClean="0">
                <a:solidFill>
                  <a:srgbClr val="000000"/>
                </a:solidFill>
                <a:latin typeface="BLotus"/>
                <a:cs typeface="B Zar" panose="00000400000000000000" pitchFamily="2" charset="-78"/>
              </a:rPr>
              <a:t>تحمل ناپذير </a:t>
            </a:r>
            <a:r>
              <a:rPr lang="fa-IR">
                <a:solidFill>
                  <a:srgbClr val="000000"/>
                </a:solidFill>
                <a:latin typeface="BLotus"/>
                <a:cs typeface="B Zar" panose="00000400000000000000" pitchFamily="2" charset="-78"/>
              </a:rPr>
              <a:t>باشد، مجبور به ادامه و تحمل آن نيستند. كـنشگـران بـراي خود منزلتي را تعريف ميكنند كه مادرانشان و نسلهاي پيشين براي خـود تعريـف نكـرده بودند؛ البته </a:t>
            </a:r>
            <a:r>
              <a:rPr lang="fa-IR">
                <a:solidFill>
                  <a:srgbClr val="FF0000"/>
                </a:solidFill>
                <a:latin typeface="BLotus"/>
                <a:cs typeface="B Zar" panose="00000400000000000000" pitchFamily="2" charset="-78"/>
              </a:rPr>
              <a:t>تعريف منزلت و تغيير پايگاه در سطوح گوناگون براي زنان جوان </a:t>
            </a:r>
            <a:r>
              <a:rPr lang="fa-IR">
                <a:solidFill>
                  <a:srgbClr val="000000"/>
                </a:solidFill>
                <a:latin typeface="BLotus"/>
                <a:cs typeface="B Zar" panose="00000400000000000000" pitchFamily="2" charset="-78"/>
              </a:rPr>
              <a:t>نيز شدت و ميزان متفاوتي دارد. هرچه دسترسي به منابع براي زنان جوان بيشتر باشد، پـايگـاهي كـه براي خود تعريف ميكنند در سطحي بـالاتر </a:t>
            </a:r>
            <a:r>
              <a:rPr lang="fa-IR">
                <a:solidFill>
                  <a:srgbClr val="000000"/>
                </a:solidFill>
                <a:latin typeface="BLotus"/>
                <a:cs typeface="B Zar" panose="00000400000000000000" pitchFamily="2" charset="-78"/>
              </a:rPr>
              <a:t>تعيـين </a:t>
            </a:r>
            <a:r>
              <a:rPr lang="fa-IR" smtClean="0">
                <a:solidFill>
                  <a:srgbClr val="000000"/>
                </a:solidFill>
                <a:latin typeface="BLotus"/>
                <a:cs typeface="B Zar" panose="00000400000000000000" pitchFamily="2" charset="-78"/>
              </a:rPr>
              <a:t>مـي شـود</a:t>
            </a:r>
            <a:r>
              <a:rPr lang="fa-IR">
                <a:solidFill>
                  <a:srgbClr val="000000"/>
                </a:solidFill>
                <a:latin typeface="BLotus"/>
                <a:cs typeface="B Zar" panose="00000400000000000000" pitchFamily="2" charset="-78"/>
              </a:rPr>
              <a:t>؛</a:t>
            </a:r>
            <a:endParaRPr lang="fa-IR"/>
          </a:p>
        </p:txBody>
      </p:sp>
    </p:spTree>
    <p:extLst>
      <p:ext uri="{BB962C8B-B14F-4D97-AF65-F5344CB8AC3E}">
        <p14:creationId xmlns:p14="http://schemas.microsoft.com/office/powerpoint/2010/main" val="22780065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در حقيقـت هرچـه </a:t>
            </a:r>
            <a:r>
              <a:rPr lang="fa-IR">
                <a:solidFill>
                  <a:srgbClr val="000000"/>
                </a:solidFill>
                <a:latin typeface="BLotus"/>
                <a:cs typeface="B Zar" panose="00000400000000000000" pitchFamily="2" charset="-78"/>
              </a:rPr>
              <a:t>سـطح</a:t>
            </a:r>
            <a:r>
              <a:rPr lang="fa-IR">
                <a:cs typeface="B Zar" panose="00000400000000000000" pitchFamily="2" charset="-78"/>
              </a:rPr>
              <a:t> </a:t>
            </a:r>
            <a:r>
              <a:rPr lang="fa-IR">
                <a:cs typeface="B Zar" panose="00000400000000000000" pitchFamily="2" charset="-78"/>
              </a:rPr>
              <a:t>دسترسي به منابع افزايش يابد، سطح پايگاه اجتماعي زنان جوان نيز متناسـب بـا </a:t>
            </a:r>
            <a:r>
              <a:rPr lang="fa-IR">
                <a:cs typeface="B Zar" panose="00000400000000000000" pitchFamily="2" charset="-78"/>
              </a:rPr>
              <a:t>آن </a:t>
            </a:r>
            <a:r>
              <a:rPr lang="fa-IR" smtClean="0">
                <a:cs typeface="B Zar" panose="00000400000000000000" pitchFamily="2" charset="-78"/>
              </a:rPr>
              <a:t>ارتقـا مييابد</a:t>
            </a:r>
            <a:r>
              <a:rPr lang="fa-IR">
                <a:cs typeface="B Zar" panose="00000400000000000000" pitchFamily="2" charset="-78"/>
              </a:rPr>
              <a:t>. بر همين اساس، آنها انتظاراتشان از همسرانشان را تعريف و تنظيم </a:t>
            </a:r>
            <a:r>
              <a:rPr lang="fa-IR">
                <a:cs typeface="B Zar" panose="00000400000000000000" pitchFamily="2" charset="-78"/>
              </a:rPr>
              <a:t>ميكنند</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6999127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LotusBold"/>
                <a:cs typeface="B Zar" panose="00000400000000000000" pitchFamily="2" charset="-78"/>
              </a:rPr>
              <a:t>3.4شرايط </a:t>
            </a:r>
            <a:r>
              <a:rPr lang="fa-IR" b="1" smtClean="0">
                <a:solidFill>
                  <a:srgbClr val="FF0000"/>
                </a:solidFill>
                <a:latin typeface="BLotusBold"/>
                <a:cs typeface="B Zar" panose="00000400000000000000" pitchFamily="2" charset="-78"/>
              </a:rPr>
              <a:t>مداخله گر</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Lotus"/>
                <a:cs typeface="B Zar" panose="00000400000000000000" pitchFamily="2" charset="-78"/>
              </a:rPr>
              <a:t>اين </a:t>
            </a:r>
            <a:r>
              <a:rPr lang="fa-IR">
                <a:solidFill>
                  <a:srgbClr val="000000"/>
                </a:solidFill>
                <a:latin typeface="BLotus"/>
                <a:cs typeface="B Zar" panose="00000400000000000000" pitchFamily="2" charset="-78"/>
              </a:rPr>
              <a:t>شرايط عواملي را در بر ميگيرند كه در اتخاذ راهبردهاي زنـان </a:t>
            </a:r>
            <a:r>
              <a:rPr lang="fa-IR">
                <a:solidFill>
                  <a:srgbClr val="000000"/>
                </a:solidFill>
                <a:latin typeface="BLotus"/>
                <a:cs typeface="B Zar" panose="00000400000000000000" pitchFamily="2" charset="-78"/>
              </a:rPr>
              <a:t>جـوان </a:t>
            </a:r>
            <a:r>
              <a:rPr lang="fa-IR" smtClean="0">
                <a:solidFill>
                  <a:srgbClr val="000000"/>
                </a:solidFill>
                <a:latin typeface="BLotus"/>
                <a:cs typeface="B Zar" panose="00000400000000000000" pitchFamily="2" charset="-78"/>
              </a:rPr>
              <a:t>تأثيرگذارنـد. شرايط </a:t>
            </a:r>
            <a:r>
              <a:rPr lang="fa-IR">
                <a:solidFill>
                  <a:srgbClr val="000000"/>
                </a:solidFill>
                <a:latin typeface="BLotus"/>
                <a:cs typeface="B Zar" panose="00000400000000000000" pitchFamily="2" charset="-78"/>
              </a:rPr>
              <a:t>مداخلهگر برآمده از اين تحقيق عبارتاند از: اشتغال، برخورداري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سرمايههاي اقتصادي </a:t>
            </a:r>
            <a:r>
              <a:rPr lang="fa-IR">
                <a:solidFill>
                  <a:srgbClr val="000000"/>
                </a:solidFill>
                <a:latin typeface="BLotus"/>
                <a:cs typeface="B Zar" panose="00000400000000000000" pitchFamily="2" charset="-78"/>
              </a:rPr>
              <a:t>ـ فرهنگي بالا، سـرماية اجتمـاعي بـرونگروهـي، تجربـههـاي تـاريخي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زمينـة خانوادگي </a:t>
            </a:r>
            <a:r>
              <a:rPr lang="fa-IR">
                <a:solidFill>
                  <a:srgbClr val="000000"/>
                </a:solidFill>
                <a:latin typeface="BLotus"/>
                <a:cs typeface="B Zar" panose="00000400000000000000" pitchFamily="2" charset="-78"/>
              </a:rPr>
              <a:t>در راستاي انتظارات فزايندة </a:t>
            </a:r>
            <a:r>
              <a:rPr lang="fa-IR">
                <a:solidFill>
                  <a:srgbClr val="000000"/>
                </a:solidFill>
                <a:latin typeface="BLotus"/>
                <a:cs typeface="B Zar" panose="00000400000000000000" pitchFamily="2" charset="-78"/>
              </a:rPr>
              <a:t>سوژه</a:t>
            </a:r>
            <a:r>
              <a:rPr lang="fa-IR">
                <a:cs typeface="B Zar" panose="00000400000000000000" pitchFamily="2" charset="-78"/>
              </a:rPr>
              <a:t> </a:t>
            </a:r>
            <a:r>
              <a:rPr lang="fa-IR" sz="2600">
                <a:solidFill>
                  <a:srgbClr val="000000"/>
                </a:solidFill>
                <a:latin typeface="BLotus"/>
                <a:cs typeface="B Zar" panose="00000400000000000000" pitchFamily="2" charset="-78"/>
              </a:rPr>
              <a:t>نتايج اين پژوهش نشان ميدهد كه هرچه كنشگران سرمايههاي اقتصادي </a:t>
            </a:r>
            <a:r>
              <a:rPr lang="fa-IR" sz="2600">
                <a:solidFill>
                  <a:srgbClr val="000000"/>
                </a:solidFill>
                <a:latin typeface="BLotus"/>
                <a:cs typeface="B Zar" panose="00000400000000000000" pitchFamily="2" charset="-78"/>
              </a:rPr>
              <a:t>ــ </a:t>
            </a:r>
            <a:r>
              <a:rPr lang="fa-IR" sz="2600" smtClean="0">
                <a:solidFill>
                  <a:srgbClr val="000000"/>
                </a:solidFill>
                <a:latin typeface="BLotus"/>
                <a:cs typeface="B Zar" panose="00000400000000000000" pitchFamily="2" charset="-78"/>
              </a:rPr>
              <a:t>فرهنگـي بالاتري </a:t>
            </a:r>
            <a:r>
              <a:rPr lang="fa-IR" sz="2600">
                <a:solidFill>
                  <a:srgbClr val="000000"/>
                </a:solidFill>
                <a:latin typeface="BLotus"/>
                <a:cs typeface="B Zar" panose="00000400000000000000" pitchFamily="2" charset="-78"/>
              </a:rPr>
              <a:t>داشته باشند، پايگاه اجتماعياي كه براي خود تعيين ميكنند در </a:t>
            </a:r>
            <a:r>
              <a:rPr lang="fa-IR" sz="2600">
                <a:solidFill>
                  <a:srgbClr val="000000"/>
                </a:solidFill>
                <a:latin typeface="BLotus"/>
                <a:cs typeface="B Zar" panose="00000400000000000000" pitchFamily="2" charset="-78"/>
              </a:rPr>
              <a:t>سطحي </a:t>
            </a:r>
            <a:r>
              <a:rPr lang="fa-IR" sz="2600" smtClean="0">
                <a:solidFill>
                  <a:srgbClr val="000000"/>
                </a:solidFill>
                <a:latin typeface="BLotus"/>
                <a:cs typeface="B Zar" panose="00000400000000000000" pitchFamily="2" charset="-78"/>
              </a:rPr>
              <a:t>بـالاتري قرار </a:t>
            </a:r>
            <a:r>
              <a:rPr lang="fa-IR" sz="2600">
                <a:solidFill>
                  <a:srgbClr val="000000"/>
                </a:solidFill>
                <a:latin typeface="BLotus"/>
                <a:cs typeface="B Zar" panose="00000400000000000000" pitchFamily="2" charset="-78"/>
              </a:rPr>
              <a:t>دارد و انتظاراتي كه از همسرانشان دارند نيز ارتقايافتهتر است</a:t>
            </a:r>
            <a:r>
              <a:rPr lang="fa-IR" sz="2600">
                <a:solidFill>
                  <a:srgbClr val="000000"/>
                </a:solidFill>
                <a:latin typeface="BLotus"/>
                <a:cs typeface="B Zar" panose="00000400000000000000" pitchFamily="2" charset="-78"/>
              </a:rPr>
              <a:t>. </a:t>
            </a:r>
            <a:endParaRPr lang="fa-IR" sz="2600" smtClean="0">
              <a:solidFill>
                <a:srgbClr val="000000"/>
              </a:solidFill>
              <a:latin typeface="BLotus"/>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Decision 3"/>
          <p:cNvSpPr/>
          <p:nvPr/>
        </p:nvSpPr>
        <p:spPr>
          <a:xfrm>
            <a:off x="838200" y="4431322"/>
            <a:ext cx="3643532" cy="1519311"/>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FF0000"/>
                </a:solidFill>
                <a:latin typeface="BLotus"/>
                <a:cs typeface="B Zar" panose="00000400000000000000" pitchFamily="2" charset="-78"/>
              </a:rPr>
              <a:t>اتخاذ </a:t>
            </a:r>
            <a:r>
              <a:rPr lang="fa-IR" sz="2400" b="1" smtClean="0">
                <a:solidFill>
                  <a:srgbClr val="FF0000"/>
                </a:solidFill>
                <a:latin typeface="BLotus"/>
                <a:cs typeface="B Zar" panose="00000400000000000000" pitchFamily="2" charset="-78"/>
              </a:rPr>
              <a:t>راهبرد</a:t>
            </a:r>
            <a:endParaRPr lang="fa-IR" sz="2400" b="1">
              <a:solidFill>
                <a:srgbClr val="FF0000"/>
              </a:solidFill>
            </a:endParaRPr>
          </a:p>
        </p:txBody>
      </p:sp>
    </p:spTree>
    <p:extLst>
      <p:ext uri="{BB962C8B-B14F-4D97-AF65-F5344CB8AC3E}">
        <p14:creationId xmlns:p14="http://schemas.microsoft.com/office/powerpoint/2010/main" val="24756028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4164036" y="1825625"/>
            <a:ext cx="7189763" cy="4351338"/>
          </a:xfrm>
        </p:spPr>
        <p:txBody>
          <a:bodyPr>
            <a:normAutofit/>
          </a:bodyPr>
          <a:lstStyle/>
          <a:p>
            <a:pPr algn="just"/>
            <a:r>
              <a:rPr lang="fa-IR" smtClean="0">
                <a:solidFill>
                  <a:srgbClr val="000000"/>
                </a:solidFill>
                <a:latin typeface="BLotus"/>
                <a:cs typeface="B Zar" panose="00000400000000000000" pitchFamily="2" charset="-78"/>
              </a:rPr>
              <a:t>در </a:t>
            </a:r>
            <a:r>
              <a:rPr lang="fa-IR">
                <a:solidFill>
                  <a:srgbClr val="000000"/>
                </a:solidFill>
                <a:latin typeface="BLotus"/>
                <a:cs typeface="B Zar" panose="00000400000000000000" pitchFamily="2" charset="-78"/>
              </a:rPr>
              <a:t>اين ميـان</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اشـتغال زنان </a:t>
            </a:r>
            <a:r>
              <a:rPr lang="fa-IR">
                <a:solidFill>
                  <a:srgbClr val="000000"/>
                </a:solidFill>
                <a:latin typeface="BLotus"/>
                <a:cs typeface="B Zar" panose="00000400000000000000" pitchFamily="2" charset="-78"/>
              </a:rPr>
              <a:t>به دليل تقسيم قدرت در تعاملات زوجها و انتظارات از همسر نقش </a:t>
            </a:r>
            <a:r>
              <a:rPr lang="fa-IR">
                <a:solidFill>
                  <a:srgbClr val="000000"/>
                </a:solidFill>
                <a:latin typeface="BLotus"/>
                <a:cs typeface="B Zar" panose="00000400000000000000" pitchFamily="2" charset="-78"/>
              </a:rPr>
              <a:t>بـهسـزايي </a:t>
            </a:r>
            <a:r>
              <a:rPr lang="fa-IR" smtClean="0">
                <a:solidFill>
                  <a:srgbClr val="000000"/>
                </a:solidFill>
                <a:latin typeface="BLotus"/>
                <a:cs typeface="B Zar" panose="00000400000000000000" pitchFamily="2" charset="-78"/>
              </a:rPr>
              <a:t>دارد. تحقيقي </a:t>
            </a:r>
            <a:r>
              <a:rPr lang="fa-IR">
                <a:solidFill>
                  <a:srgbClr val="000000"/>
                </a:solidFill>
                <a:latin typeface="BLotus"/>
                <a:cs typeface="B Zar" panose="00000400000000000000" pitchFamily="2" charset="-78"/>
              </a:rPr>
              <a:t>كه آندره ميشل در 1866انجام داده است نوعي همبستگي را ميان اشتغال </a:t>
            </a:r>
            <a:r>
              <a:rPr lang="fa-IR">
                <a:solidFill>
                  <a:srgbClr val="000000"/>
                </a:solidFill>
                <a:latin typeface="BLotus"/>
                <a:cs typeface="B Zar" panose="00000400000000000000" pitchFamily="2" charset="-78"/>
              </a:rPr>
              <a:t>زنـان </a:t>
            </a:r>
            <a:r>
              <a:rPr lang="fa-IR" smtClean="0">
                <a:solidFill>
                  <a:srgbClr val="000000"/>
                </a:solidFill>
                <a:latin typeface="BLotus"/>
                <a:cs typeface="B Zar" panose="00000400000000000000" pitchFamily="2" charset="-78"/>
              </a:rPr>
              <a:t>و توزيع </a:t>
            </a:r>
            <a:r>
              <a:rPr lang="fa-IR">
                <a:solidFill>
                  <a:srgbClr val="000000"/>
                </a:solidFill>
                <a:latin typeface="BLotus"/>
                <a:cs typeface="B Zar" panose="00000400000000000000" pitchFamily="2" charset="-78"/>
              </a:rPr>
              <a:t>عادلانهتر نقشها و وظايف نشان ميدهد. بر اين اساس هرچه اعتبـار آن </a:t>
            </a:r>
            <a:r>
              <a:rPr lang="fa-IR">
                <a:solidFill>
                  <a:srgbClr val="000000"/>
                </a:solidFill>
                <a:latin typeface="BLotus"/>
                <a:cs typeface="B Zar" panose="00000400000000000000" pitchFamily="2" charset="-78"/>
              </a:rPr>
              <a:t>بخـش </a:t>
            </a:r>
            <a:r>
              <a:rPr lang="fa-IR" smtClean="0">
                <a:solidFill>
                  <a:srgbClr val="000000"/>
                </a:solidFill>
                <a:latin typeface="BLotus"/>
                <a:cs typeface="B Zar" panose="00000400000000000000" pitchFamily="2" charset="-78"/>
              </a:rPr>
              <a:t>از فعاليتهاي </a:t>
            </a:r>
            <a:r>
              <a:rPr lang="fa-IR">
                <a:solidFill>
                  <a:srgbClr val="000000"/>
                </a:solidFill>
                <a:latin typeface="BLotus"/>
                <a:cs typeface="B Zar" panose="00000400000000000000" pitchFamily="2" charset="-78"/>
              </a:rPr>
              <a:t>اقتصادي كه زنان در آن اشتغال داشتند بيشتر ميشد و هرچه </a:t>
            </a:r>
            <a:r>
              <a:rPr lang="fa-IR">
                <a:solidFill>
                  <a:srgbClr val="000000"/>
                </a:solidFill>
                <a:latin typeface="BLotus"/>
                <a:cs typeface="B Zar" panose="00000400000000000000" pitchFamily="2" charset="-78"/>
              </a:rPr>
              <a:t>تخصص </a:t>
            </a:r>
            <a:r>
              <a:rPr lang="fa-IR" smtClean="0">
                <a:solidFill>
                  <a:srgbClr val="000000"/>
                </a:solidFill>
                <a:latin typeface="BLotus"/>
                <a:cs typeface="B Zar" panose="00000400000000000000" pitchFamily="2" charset="-78"/>
              </a:rPr>
              <a:t>زنـان شاغل </a:t>
            </a:r>
            <a:r>
              <a:rPr lang="fa-IR">
                <a:solidFill>
                  <a:srgbClr val="000000"/>
                </a:solidFill>
                <a:latin typeface="BLotus"/>
                <a:cs typeface="B Zar" panose="00000400000000000000" pitchFamily="2" charset="-78"/>
              </a:rPr>
              <a:t>افزايش مييافت، موقعيتشان در توازن قدرت زوجميان ها بهتر </a:t>
            </a:r>
            <a:r>
              <a:rPr lang="fa-IR">
                <a:solidFill>
                  <a:srgbClr val="000000"/>
                </a:solidFill>
                <a:latin typeface="BLotus"/>
                <a:cs typeface="B Zar" panose="00000400000000000000" pitchFamily="2" charset="-78"/>
              </a:rPr>
              <a:t>مـيشـد</a:t>
            </a:r>
            <a:r>
              <a:rPr lang="fa-IR" smtClean="0">
                <a:solidFill>
                  <a:srgbClr val="000000"/>
                </a:solidFill>
                <a:latin typeface="BLotus"/>
                <a:cs typeface="B Zar" panose="00000400000000000000" pitchFamily="2" charset="-78"/>
              </a:rPr>
              <a:t>.</a:t>
            </a: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3101926" cy="2363372"/>
          </a:xfrm>
          <a:prstGeom prst="rect">
            <a:avLst/>
          </a:prstGeom>
        </p:spPr>
      </p:pic>
      <p:sp>
        <p:nvSpPr>
          <p:cNvPr id="5" name="TextBox 4"/>
          <p:cNvSpPr txBox="1"/>
          <p:nvPr/>
        </p:nvSpPr>
        <p:spPr>
          <a:xfrm>
            <a:off x="1631852" y="4529797"/>
            <a:ext cx="1561514" cy="492443"/>
          </a:xfrm>
          <a:prstGeom prst="rect">
            <a:avLst/>
          </a:prstGeom>
          <a:noFill/>
        </p:spPr>
        <p:txBody>
          <a:bodyPr wrap="square" rtlCol="1">
            <a:spAutoFit/>
          </a:bodyPr>
          <a:lstStyle/>
          <a:p>
            <a:pPr algn="ctr"/>
            <a:r>
              <a:rPr lang="fa-IR" sz="2600" b="1">
                <a:solidFill>
                  <a:srgbClr val="FF0000"/>
                </a:solidFill>
                <a:latin typeface="BLotus"/>
                <a:cs typeface="B Zar" panose="00000400000000000000" pitchFamily="2" charset="-78"/>
              </a:rPr>
              <a:t>آندره ميشل</a:t>
            </a:r>
            <a:endParaRPr lang="fa-IR" b="1">
              <a:solidFill>
                <a:srgbClr val="FF0000"/>
              </a:solidFill>
            </a:endParaRPr>
          </a:p>
        </p:txBody>
      </p:sp>
    </p:spTree>
    <p:extLst>
      <p:ext uri="{BB962C8B-B14F-4D97-AF65-F5344CB8AC3E}">
        <p14:creationId xmlns:p14="http://schemas.microsoft.com/office/powerpoint/2010/main" val="36881424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srgbClr val="000000"/>
                </a:solidFill>
                <a:latin typeface="BLotus"/>
                <a:cs typeface="B Zar" panose="00000400000000000000" pitchFamily="2" charset="-78"/>
              </a:rPr>
              <a:t> هـمچنـين عامل تعيينكننده در اين ميان سطح درآمد زن، بـهويـژه تفـاوتش بـا درآمـد شـوهر، بـود (سگالن، 274 :1388) بر اين اساس، زنان جوان متأهل در اين پژوهش نيز داشـتن شـغل را براي خود منزلت قلمداد ميكردند. شاغل بودن در برابرانگاري زن با مرد مؤثر است</a:t>
            </a:r>
            <a:r>
              <a:rPr lang="fa-IR" sz="2600">
                <a:solidFill>
                  <a:prstClr val="black"/>
                </a:solidFill>
                <a:cs typeface="B Zar" panose="00000400000000000000" pitchFamily="2" charset="-78"/>
              </a:rPr>
              <a:t> </a:t>
            </a:r>
          </a:p>
          <a:p>
            <a:endParaRPr lang="fa-IR"/>
          </a:p>
        </p:txBody>
      </p:sp>
    </p:spTree>
    <p:extLst>
      <p:ext uri="{BB962C8B-B14F-4D97-AF65-F5344CB8AC3E}">
        <p14:creationId xmlns:p14="http://schemas.microsoft.com/office/powerpoint/2010/main" val="33323761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a:solidFill>
                  <a:srgbClr val="000000"/>
                </a:solidFill>
                <a:latin typeface="BLotus"/>
                <a:cs typeface="B Zar" panose="00000400000000000000" pitchFamily="2" charset="-78"/>
              </a:rPr>
              <a:t>اين گروه از كنشگران درآمد و تحصيلات برابر و گاهي بـالاتر از </a:t>
            </a:r>
            <a:r>
              <a:rPr lang="fa-IR">
                <a:solidFill>
                  <a:srgbClr val="000000"/>
                </a:solidFill>
                <a:latin typeface="BLotus"/>
                <a:cs typeface="B Zar" panose="00000400000000000000" pitchFamily="2" charset="-78"/>
              </a:rPr>
              <a:t>همسرانشـان </a:t>
            </a:r>
            <a:r>
              <a:rPr lang="fa-IR" smtClean="0">
                <a:solidFill>
                  <a:srgbClr val="000000"/>
                </a:solidFill>
                <a:latin typeface="BLotus"/>
                <a:cs typeface="B Zar" panose="00000400000000000000" pitchFamily="2" charset="-78"/>
              </a:rPr>
              <a:t>دارنـد. آنان </a:t>
            </a:r>
            <a:r>
              <a:rPr lang="fa-IR">
                <a:solidFill>
                  <a:srgbClr val="000000"/>
                </a:solidFill>
                <a:latin typeface="BLotus"/>
                <a:cs typeface="B Zar" panose="00000400000000000000" pitchFamily="2" charset="-78"/>
              </a:rPr>
              <a:t>خود را براي تصميمگيري و مشاركت برابر در هر زمينـهاي از زنـدگي </a:t>
            </a:r>
            <a:r>
              <a:rPr lang="fa-IR">
                <a:solidFill>
                  <a:srgbClr val="000000"/>
                </a:solidFill>
                <a:latin typeface="BLotus"/>
                <a:cs typeface="B Zar" panose="00000400000000000000" pitchFamily="2" charset="-78"/>
              </a:rPr>
              <a:t>مشـترك </a:t>
            </a:r>
            <a:r>
              <a:rPr lang="fa-IR" smtClean="0">
                <a:solidFill>
                  <a:srgbClr val="000000"/>
                </a:solidFill>
                <a:latin typeface="BLotus"/>
                <a:cs typeface="B Zar" panose="00000400000000000000" pitchFamily="2" charset="-78"/>
              </a:rPr>
              <a:t>محـق ميدانند </a:t>
            </a:r>
            <a:r>
              <a:rPr lang="fa-IR">
                <a:solidFill>
                  <a:srgbClr val="000000"/>
                </a:solidFill>
                <a:latin typeface="BLotus"/>
                <a:cs typeface="B Zar" panose="00000400000000000000" pitchFamily="2" charset="-78"/>
              </a:rPr>
              <a:t>و پايگاه اجتماعيشان را با همسرانشان برابر تعريف ميكنند. از سوي ديگـر</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ايـن كنشگر </a:t>
            </a:r>
            <a:r>
              <a:rPr lang="fa-IR">
                <a:solidFill>
                  <a:srgbClr val="000000"/>
                </a:solidFill>
                <a:latin typeface="BLotus"/>
                <a:cs typeface="B Zar" panose="00000400000000000000" pitchFamily="2" charset="-78"/>
              </a:rPr>
              <a:t>نا جوان براي داشتن شغل اهم تي يو ژه يا قائلاند؛ به گونهاي كـه گـاهي آن </a:t>
            </a:r>
            <a:r>
              <a:rPr lang="fa-IR">
                <a:solidFill>
                  <a:srgbClr val="000000"/>
                </a:solidFill>
                <a:latin typeface="BLotus"/>
                <a:cs typeface="B Zar" panose="00000400000000000000" pitchFamily="2" charset="-78"/>
              </a:rPr>
              <a:t>را </a:t>
            </a:r>
            <a:r>
              <a:rPr lang="fa-IR" smtClean="0">
                <a:solidFill>
                  <a:srgbClr val="000000"/>
                </a:solidFill>
                <a:latin typeface="BLotus"/>
                <a:cs typeface="B Zar" panose="00000400000000000000" pitchFamily="2" charset="-78"/>
              </a:rPr>
              <a:t>بـر فرزندآوري </a:t>
            </a:r>
            <a:r>
              <a:rPr lang="fa-IR">
                <a:solidFill>
                  <a:srgbClr val="000000"/>
                </a:solidFill>
                <a:latin typeface="BLotus"/>
                <a:cs typeface="B Zar" panose="00000400000000000000" pitchFamily="2" charset="-78"/>
              </a:rPr>
              <a:t>و تداوم نسل ارجح </a:t>
            </a:r>
            <a:r>
              <a:rPr lang="fa-IR">
                <a:solidFill>
                  <a:srgbClr val="000000"/>
                </a:solidFill>
                <a:latin typeface="BLotus"/>
                <a:cs typeface="B Zar" panose="00000400000000000000" pitchFamily="2" charset="-78"/>
              </a:rPr>
              <a:t>ميدانند</a:t>
            </a:r>
            <a:r>
              <a:rPr lang="fa-IR" smtClean="0">
                <a:solidFill>
                  <a:srgbClr val="000000"/>
                </a:solidFill>
                <a:latin typeface="BLotus"/>
                <a:cs typeface="B Zar" panose="00000400000000000000" pitchFamily="2" charset="-78"/>
              </a:rPr>
              <a:t>.</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2580801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a:solidFill>
                  <a:srgbClr val="000000"/>
                </a:solidFill>
                <a:latin typeface="BLotus"/>
                <a:ea typeface="+mn-ea"/>
                <a:cs typeface="B Zar" panose="00000400000000000000" pitchFamily="2" charset="-78"/>
              </a:rPr>
              <a:t> نرگس 29ساله در اين باره مي گويد</a:t>
            </a:r>
            <a:endParaRPr lang="fa-IR">
              <a:cs typeface="B Zar" panose="00000400000000000000" pitchFamily="2" charset="-78"/>
            </a:endParaRPr>
          </a:p>
        </p:txBody>
      </p:sp>
      <p:sp>
        <p:nvSpPr>
          <p:cNvPr id="3" name="Content Placeholder 2"/>
          <p:cNvSpPr>
            <a:spLocks noGrp="1"/>
          </p:cNvSpPr>
          <p:nvPr>
            <p:ph idx="1"/>
          </p:nvPr>
        </p:nvSpPr>
        <p:spPr/>
        <p:txBody>
          <a:bodyPr/>
          <a:lstStyle/>
          <a:p>
            <a:endParaRPr lang="fa-IR"/>
          </a:p>
        </p:txBody>
      </p:sp>
      <p:sp>
        <p:nvSpPr>
          <p:cNvPr id="4" name="Flowchart: Process 3"/>
          <p:cNvSpPr/>
          <p:nvPr/>
        </p:nvSpPr>
        <p:spPr>
          <a:xfrm>
            <a:off x="1955409" y="2363373"/>
            <a:ext cx="8651631" cy="3249636"/>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400" b="1">
                <a:solidFill>
                  <a:srgbClr val="FF0000"/>
                </a:solidFill>
                <a:cs typeface="B Zar" panose="00000400000000000000" pitchFamily="2" charset="-78"/>
              </a:rPr>
              <a:t>من با شوهرم صحبت كردم به </a:t>
            </a:r>
            <a:r>
              <a:rPr lang="fa-IR" sz="2400" b="1">
                <a:solidFill>
                  <a:srgbClr val="FF0000"/>
                </a:solidFill>
                <a:cs typeface="B Zar" panose="00000400000000000000" pitchFamily="2" charset="-78"/>
              </a:rPr>
              <a:t>شرط </a:t>
            </a:r>
            <a:r>
              <a:rPr lang="fa-IR" sz="2400" b="1" smtClean="0">
                <a:solidFill>
                  <a:srgbClr val="FF0000"/>
                </a:solidFill>
                <a:cs typeface="B Zar" panose="00000400000000000000" pitchFamily="2" charset="-78"/>
              </a:rPr>
              <a:t>اين </a:t>
            </a:r>
            <a:r>
              <a:rPr lang="fa-IR" sz="2400" b="1">
                <a:solidFill>
                  <a:srgbClr val="FF0000"/>
                </a:solidFill>
                <a:cs typeface="B Zar" panose="00000400000000000000" pitchFamily="2" charset="-78"/>
              </a:rPr>
              <a:t>كه بتونم بعد از بچه هم برم سر كار </a:t>
            </a:r>
            <a:r>
              <a:rPr lang="fa-IR" sz="2400" b="1">
                <a:solidFill>
                  <a:srgbClr val="FF0000"/>
                </a:solidFill>
                <a:cs typeface="B Zar" panose="00000400000000000000" pitchFamily="2" charset="-78"/>
              </a:rPr>
              <a:t>راضـي </a:t>
            </a:r>
            <a:r>
              <a:rPr lang="fa-IR" sz="2400" b="1" smtClean="0">
                <a:solidFill>
                  <a:srgbClr val="FF0000"/>
                </a:solidFill>
                <a:cs typeface="B Zar" panose="00000400000000000000" pitchFamily="2" charset="-78"/>
              </a:rPr>
              <a:t>شـدم سال </a:t>
            </a:r>
            <a:r>
              <a:rPr lang="fa-IR" sz="2400" b="1">
                <a:solidFill>
                  <a:srgbClr val="FF0000"/>
                </a:solidFill>
                <a:cs typeface="B Zar" panose="00000400000000000000" pitchFamily="2" charset="-78"/>
              </a:rPr>
              <a:t>آينده براي بچه اقدام كنم. شوهرم با مهد براي بچه مشكلي نداره، ولـي </a:t>
            </a:r>
            <a:r>
              <a:rPr lang="fa-IR" sz="2400" b="1">
                <a:solidFill>
                  <a:srgbClr val="FF0000"/>
                </a:solidFill>
                <a:cs typeface="B Zar" panose="00000400000000000000" pitchFamily="2" charset="-78"/>
              </a:rPr>
              <a:t>مـيگـه </a:t>
            </a:r>
            <a:r>
              <a:rPr lang="fa-IR" sz="2400" b="1" smtClean="0">
                <a:solidFill>
                  <a:srgbClr val="FF0000"/>
                </a:solidFill>
                <a:cs typeface="B Zar" panose="00000400000000000000" pitchFamily="2" charset="-78"/>
              </a:rPr>
              <a:t>نبايـد پیش </a:t>
            </a:r>
            <a:r>
              <a:rPr lang="fa-IR" sz="2400" b="1">
                <a:solidFill>
                  <a:srgbClr val="FF0000"/>
                </a:solidFill>
                <a:cs typeface="B Zar" panose="00000400000000000000" pitchFamily="2" charset="-78"/>
              </a:rPr>
              <a:t>پدر </a:t>
            </a:r>
            <a:r>
              <a:rPr lang="fa-IR" sz="2400" b="1">
                <a:solidFill>
                  <a:srgbClr val="FF0000"/>
                </a:solidFill>
                <a:cs typeface="B Zar" panose="00000400000000000000" pitchFamily="2" charset="-78"/>
              </a:rPr>
              <a:t>مادرامون </a:t>
            </a:r>
            <a:r>
              <a:rPr lang="fa-IR" sz="2400" b="1" smtClean="0">
                <a:solidFill>
                  <a:srgbClr val="FF0000"/>
                </a:solidFill>
                <a:cs typeface="B Zar" panose="00000400000000000000" pitchFamily="2" charset="-78"/>
              </a:rPr>
              <a:t>بگذاریم </a:t>
            </a:r>
            <a:r>
              <a:rPr lang="fa-IR" sz="2400" b="1">
                <a:solidFill>
                  <a:srgbClr val="FF0000"/>
                </a:solidFill>
                <a:cs typeface="B Zar" panose="00000400000000000000" pitchFamily="2" charset="-78"/>
              </a:rPr>
              <a:t>چون اونها زحمتهاشون رو كشيدند. منم بـا </a:t>
            </a:r>
            <a:r>
              <a:rPr lang="fa-IR" sz="2400" b="1">
                <a:solidFill>
                  <a:srgbClr val="FF0000"/>
                </a:solidFill>
                <a:cs typeface="B Zar" panose="00000400000000000000" pitchFamily="2" charset="-78"/>
              </a:rPr>
              <a:t>مهـد </a:t>
            </a:r>
            <a:r>
              <a:rPr lang="fa-IR" sz="2400" b="1" smtClean="0">
                <a:solidFill>
                  <a:srgbClr val="FF0000"/>
                </a:solidFill>
                <a:cs typeface="B Zar" panose="00000400000000000000" pitchFamily="2" charset="-78"/>
              </a:rPr>
              <a:t>مشـكلي ندارم</a:t>
            </a:r>
            <a:r>
              <a:rPr lang="fa-IR" sz="2400" b="1">
                <a:solidFill>
                  <a:srgbClr val="FF0000"/>
                </a:solidFill>
                <a:cs typeface="B Zar" panose="00000400000000000000" pitchFamily="2" charset="-78"/>
              </a:rPr>
              <a:t>، ولي </a:t>
            </a:r>
            <a:r>
              <a:rPr lang="fa-IR" sz="2400" b="1">
                <a:solidFill>
                  <a:srgbClr val="FF0000"/>
                </a:solidFill>
                <a:cs typeface="B Zar" panose="00000400000000000000" pitchFamily="2" charset="-78"/>
              </a:rPr>
              <a:t>با </a:t>
            </a:r>
            <a:r>
              <a:rPr lang="fa-IR" sz="2400" b="1" smtClean="0">
                <a:solidFill>
                  <a:srgbClr val="FF0000"/>
                </a:solidFill>
                <a:cs typeface="B Zar" panose="00000400000000000000" pitchFamily="2" charset="-78"/>
              </a:rPr>
              <a:t>این </a:t>
            </a:r>
            <a:r>
              <a:rPr lang="fa-IR" sz="2400" b="1">
                <a:solidFill>
                  <a:srgbClr val="FF0000"/>
                </a:solidFill>
                <a:cs typeface="B Zar" panose="00000400000000000000" pitchFamily="2" charset="-78"/>
              </a:rPr>
              <a:t>كه به بهانة </a:t>
            </a:r>
            <a:r>
              <a:rPr lang="fa-IR" sz="2400" b="1">
                <a:solidFill>
                  <a:srgbClr val="FF0000"/>
                </a:solidFill>
                <a:cs typeface="B Zar" panose="00000400000000000000" pitchFamily="2" charset="-78"/>
              </a:rPr>
              <a:t>بچه </a:t>
            </a:r>
            <a:r>
              <a:rPr lang="fa-IR" sz="2400" b="1" smtClean="0">
                <a:solidFill>
                  <a:srgbClr val="FF0000"/>
                </a:solidFill>
                <a:cs typeface="B Zar" panose="00000400000000000000" pitchFamily="2" charset="-78"/>
              </a:rPr>
              <a:t>يا </a:t>
            </a:r>
            <a:r>
              <a:rPr lang="fa-IR" sz="2400" b="1">
                <a:solidFill>
                  <a:srgbClr val="FF0000"/>
                </a:solidFill>
                <a:cs typeface="B Zar" panose="00000400000000000000" pitchFamily="2" charset="-78"/>
              </a:rPr>
              <a:t>هر </a:t>
            </a:r>
            <a:r>
              <a:rPr lang="fa-IR" sz="2400" b="1" smtClean="0">
                <a:solidFill>
                  <a:srgbClr val="FF0000"/>
                </a:solidFill>
                <a:cs typeface="B Zar" panose="00000400000000000000" pitchFamily="2" charset="-78"/>
              </a:rPr>
              <a:t>چیز دیگه </a:t>
            </a:r>
            <a:r>
              <a:rPr lang="fa-IR" sz="2400" b="1">
                <a:solidFill>
                  <a:srgbClr val="FF0000"/>
                </a:solidFill>
                <a:cs typeface="B Zar" panose="00000400000000000000" pitchFamily="2" charset="-78"/>
              </a:rPr>
              <a:t>نخوام برم سر كار مشكل </a:t>
            </a:r>
            <a:r>
              <a:rPr lang="fa-IR" sz="2400" b="1">
                <a:solidFill>
                  <a:srgbClr val="FF0000"/>
                </a:solidFill>
                <a:cs typeface="B Zar" panose="00000400000000000000" pitchFamily="2" charset="-78"/>
              </a:rPr>
              <a:t>دارم</a:t>
            </a:r>
            <a:r>
              <a:rPr lang="fa-IR" sz="2400" b="1">
                <a:solidFill>
                  <a:srgbClr val="FF0000"/>
                </a:solidFill>
                <a:cs typeface="B Zar" panose="00000400000000000000" pitchFamily="2" charset="-78"/>
              </a:rPr>
              <a:t> </a:t>
            </a:r>
            <a:endParaRPr lang="fa-IR" sz="2400" b="1" smtClean="0">
              <a:solidFill>
                <a:srgbClr val="FF0000"/>
              </a:solidFill>
              <a:cs typeface="B Zar" panose="00000400000000000000" pitchFamily="2" charset="-78"/>
            </a:endParaRPr>
          </a:p>
          <a:p>
            <a:pPr algn="just"/>
            <a:r>
              <a:rPr lang="fa-IR" sz="2400">
                <a:solidFill>
                  <a:srgbClr val="FF0000"/>
                </a:solidFill>
                <a:cs typeface="B Zar" panose="00000400000000000000" pitchFamily="2" charset="-78"/>
              </a:rPr>
              <a:t/>
            </a:r>
            <a:br>
              <a:rPr lang="fa-IR" sz="2400">
                <a:solidFill>
                  <a:srgbClr val="FF0000"/>
                </a:solidFill>
                <a:cs typeface="B Zar" panose="00000400000000000000" pitchFamily="2" charset="-78"/>
              </a:rPr>
            </a:br>
            <a:endParaRPr lang="fa-IR" sz="2400">
              <a:solidFill>
                <a:srgbClr val="FF0000"/>
              </a:solidFill>
              <a:cs typeface="B Zar" panose="00000400000000000000" pitchFamily="2" charset="-78"/>
            </a:endParaRPr>
          </a:p>
        </p:txBody>
      </p:sp>
    </p:spTree>
    <p:extLst>
      <p:ext uri="{BB962C8B-B14F-4D97-AF65-F5344CB8AC3E}">
        <p14:creationId xmlns:p14="http://schemas.microsoft.com/office/powerpoint/2010/main" val="2719189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Lotus"/>
                <a:cs typeface="B Zar" panose="00000400000000000000" pitchFamily="2" charset="-78"/>
              </a:rPr>
              <a:t>عمــدهتــر ني تغييــرات در ايــن نهــاد پــس از انقــلاب صــنعتي روي داده </a:t>
            </a:r>
            <a:r>
              <a:rPr lang="fa-IR" b="0" i="0" smtClean="0">
                <a:solidFill>
                  <a:srgbClr val="000000"/>
                </a:solidFill>
                <a:effectLst/>
                <a:latin typeface="BLotus"/>
                <a:cs typeface="B Zar" panose="00000400000000000000" pitchFamily="2" charset="-78"/>
              </a:rPr>
              <a:t>اســت (يگ </a:t>
            </a:r>
            <a:r>
              <a:rPr lang="fa-IR" b="0" i="0" smtClean="0">
                <a:solidFill>
                  <a:srgbClr val="000000"/>
                </a:solidFill>
                <a:effectLst/>
                <a:latin typeface="BLotus"/>
                <a:cs typeface="B Zar" panose="00000400000000000000" pitchFamily="2" charset="-78"/>
              </a:rPr>
              <a:t>دنز، 1386؛ </a:t>
            </a:r>
            <a:r>
              <a:rPr lang="en-US" sz="2000" b="0" i="0" smtClean="0">
                <a:solidFill>
                  <a:srgbClr val="000000"/>
                </a:solidFill>
                <a:effectLst/>
                <a:latin typeface="TimesNewRomanPSMT"/>
                <a:cs typeface="B Zar" panose="00000400000000000000" pitchFamily="2" charset="-78"/>
              </a:rPr>
              <a:t>Goldthorpe</a:t>
            </a:r>
            <a:r>
              <a:rPr lang="en-US" sz="2000" b="0" i="0" smtClean="0">
                <a:solidFill>
                  <a:srgbClr val="000000"/>
                </a:solidFill>
                <a:effectLst/>
                <a:latin typeface="TimesNewRomanPSMT"/>
                <a:cs typeface="B Zar" panose="00000400000000000000" pitchFamily="2" charset="-78"/>
              </a:rPr>
              <a:t>, </a:t>
            </a:r>
            <a:r>
              <a:rPr lang="en-US" sz="2000" b="0" i="0" smtClean="0">
                <a:solidFill>
                  <a:srgbClr val="000000"/>
                </a:solidFill>
                <a:effectLst/>
                <a:latin typeface="TimesNewRomanPSMT"/>
                <a:cs typeface="B Zar" panose="00000400000000000000" pitchFamily="2" charset="-78"/>
              </a:rPr>
              <a:t>1987</a:t>
            </a:r>
            <a:r>
              <a:rPr lang="fa-IR" sz="2000" b="0" i="0" smtClean="0">
                <a:solidFill>
                  <a:srgbClr val="000000"/>
                </a:solidFill>
                <a:effectLst/>
                <a:latin typeface="TimesNewRomanPSMT"/>
                <a:cs typeface="B Zar" panose="00000400000000000000" pitchFamily="2" charset="-78"/>
              </a:rPr>
              <a:t>) </a:t>
            </a:r>
            <a:r>
              <a:rPr lang="fa-IR" b="0" i="0" smtClean="0">
                <a:solidFill>
                  <a:srgbClr val="000000"/>
                </a:solidFill>
                <a:effectLst/>
                <a:latin typeface="BLotus"/>
                <a:cs typeface="B Zar" panose="00000400000000000000" pitchFamily="2" charset="-78"/>
              </a:rPr>
              <a:t>انقـلاب </a:t>
            </a:r>
            <a:r>
              <a:rPr lang="fa-IR" b="0" i="0" smtClean="0">
                <a:solidFill>
                  <a:srgbClr val="000000"/>
                </a:solidFill>
                <a:effectLst/>
                <a:latin typeface="BLotus"/>
                <a:cs typeface="B Zar" panose="00000400000000000000" pitchFamily="2" charset="-78"/>
              </a:rPr>
              <a:t>صـنعتي ايـن امكـان را بـه زنـان داد كـه </a:t>
            </a:r>
            <a:r>
              <a:rPr lang="fa-IR" b="0" i="0" smtClean="0">
                <a:solidFill>
                  <a:srgbClr val="000000"/>
                </a:solidFill>
                <a:effectLst/>
                <a:latin typeface="BLotus"/>
                <a:cs typeface="B Zar" panose="00000400000000000000" pitchFamily="2" charset="-78"/>
              </a:rPr>
              <a:t>در مح </a:t>
            </a:r>
            <a:r>
              <a:rPr lang="fa-IR" b="0" i="0" smtClean="0">
                <a:solidFill>
                  <a:srgbClr val="000000"/>
                </a:solidFill>
                <a:effectLst/>
                <a:latin typeface="BLotus"/>
                <a:cs typeface="B Zar" panose="00000400000000000000" pitchFamily="2" charset="-78"/>
              </a:rPr>
              <a:t>طي هاي كاريشان اعتبارسنجي شوند تا مشخص شود زنان در كارهايي كـه تـا آن </a:t>
            </a:r>
            <a:r>
              <a:rPr lang="fa-IR">
                <a:solidFill>
                  <a:srgbClr val="000000"/>
                </a:solidFill>
                <a:latin typeface="BLotus"/>
                <a:cs typeface="B Zar" panose="00000400000000000000" pitchFamily="2" charset="-78"/>
              </a:rPr>
              <a:t>زمـان </a:t>
            </a:r>
            <a:r>
              <a:rPr lang="fa-IR" smtClean="0">
                <a:solidFill>
                  <a:srgbClr val="000000"/>
                </a:solidFill>
                <a:latin typeface="BLotus"/>
                <a:cs typeface="B Zar" panose="00000400000000000000" pitchFamily="2" charset="-78"/>
              </a:rPr>
              <a:t>تعريفي مردانه </a:t>
            </a:r>
            <a:r>
              <a:rPr lang="fa-IR">
                <a:solidFill>
                  <a:srgbClr val="000000"/>
                </a:solidFill>
                <a:latin typeface="BLotus"/>
                <a:cs typeface="B Zar" panose="00000400000000000000" pitchFamily="2" charset="-78"/>
              </a:rPr>
              <a:t>داشت </a:t>
            </a:r>
            <a:r>
              <a:rPr lang="fa-IR" smtClean="0">
                <a:solidFill>
                  <a:srgbClr val="000000"/>
                </a:solidFill>
                <a:latin typeface="BLotus"/>
                <a:cs typeface="B Zar" panose="00000400000000000000" pitchFamily="2" charset="-78"/>
              </a:rPr>
              <a:t>قابلی</a:t>
            </a:r>
            <a:r>
              <a:rPr lang="fa-IR" b="0" i="0" smtClean="0">
                <a:solidFill>
                  <a:srgbClr val="000000"/>
                </a:solidFill>
                <a:effectLst/>
                <a:latin typeface="BLotus"/>
                <a:cs typeface="B Zar" panose="00000400000000000000" pitchFamily="2" charset="-78"/>
              </a:rPr>
              <a:t>ت </a:t>
            </a:r>
            <a:r>
              <a:rPr lang="fa-IR" b="0" i="0" smtClean="0">
                <a:solidFill>
                  <a:srgbClr val="000000"/>
                </a:solidFill>
                <a:effectLst/>
                <a:latin typeface="BLotus"/>
                <a:cs typeface="B Zar" panose="00000400000000000000" pitchFamily="2" charset="-78"/>
              </a:rPr>
              <a:t>حضور فعـال دارنـد يـا خيـر. گسـترش و </a:t>
            </a:r>
            <a:r>
              <a:rPr lang="fa-IR" b="0" i="0" smtClean="0">
                <a:solidFill>
                  <a:srgbClr val="000000"/>
                </a:solidFill>
                <a:effectLst/>
                <a:latin typeface="BLotus"/>
                <a:cs typeface="B Zar" panose="00000400000000000000" pitchFamily="2" charset="-78"/>
              </a:rPr>
              <a:t>پـیشرفـت علـم، تكنولوژي </a:t>
            </a:r>
            <a:r>
              <a:rPr lang="fa-IR" b="0" i="0" smtClean="0">
                <a:solidFill>
                  <a:srgbClr val="000000"/>
                </a:solidFill>
                <a:effectLst/>
                <a:latin typeface="BLotus"/>
                <a:cs typeface="B Zar" panose="00000400000000000000" pitchFamily="2" charset="-78"/>
              </a:rPr>
              <a:t>و رخدادي همچون جنگهاي جهاني اول و دوم </a:t>
            </a:r>
            <a:r>
              <a:rPr lang="fa-IR" b="0" i="0" smtClean="0">
                <a:solidFill>
                  <a:srgbClr val="000000"/>
                </a:solidFill>
                <a:effectLst/>
                <a:latin typeface="BLotus"/>
                <a:cs typeface="B Zar" panose="00000400000000000000" pitchFamily="2" charset="-78"/>
              </a:rPr>
              <a:t>این </a:t>
            </a:r>
            <a:r>
              <a:rPr lang="fa-IR" b="0" i="0" smtClean="0">
                <a:solidFill>
                  <a:srgbClr val="000000"/>
                </a:solidFill>
                <a:effectLst/>
                <a:latin typeface="BLotus"/>
                <a:cs typeface="B Zar" panose="00000400000000000000" pitchFamily="2" charset="-78"/>
              </a:rPr>
              <a:t>امكان را به زنـان داد تـا </a:t>
            </a:r>
            <a:r>
              <a:rPr lang="fa-IR" b="0" i="0" smtClean="0">
                <a:solidFill>
                  <a:srgbClr val="000000"/>
                </a:solidFill>
                <a:effectLst/>
                <a:latin typeface="BLotus"/>
                <a:cs typeface="B Zar" panose="00000400000000000000" pitchFamily="2" charset="-78"/>
              </a:rPr>
              <a:t>از شان نقش </a:t>
            </a:r>
            <a:r>
              <a:rPr lang="fa-IR" b="0" i="0" smtClean="0">
                <a:solidFill>
                  <a:srgbClr val="000000"/>
                </a:solidFill>
                <a:effectLst/>
                <a:latin typeface="BLotus"/>
                <a:cs typeface="B Zar" panose="00000400000000000000" pitchFamily="2" charset="-78"/>
              </a:rPr>
              <a:t>در جامعه </a:t>
            </a:r>
            <a:r>
              <a:rPr lang="fa-IR" b="0" i="0" smtClean="0">
                <a:solidFill>
                  <a:srgbClr val="000000"/>
                </a:solidFill>
                <a:effectLst/>
                <a:latin typeface="BLotus"/>
                <a:cs typeface="B Zar" panose="00000400000000000000" pitchFamily="2" charset="-78"/>
              </a:rPr>
              <a:t>تعريفي جدیدي </a:t>
            </a:r>
            <a:r>
              <a:rPr lang="fa-IR" b="0" i="0" smtClean="0">
                <a:solidFill>
                  <a:srgbClr val="000000"/>
                </a:solidFill>
                <a:effectLst/>
                <a:latin typeface="BLotus"/>
                <a:cs typeface="B Zar" panose="00000400000000000000" pitchFamily="2" charset="-78"/>
              </a:rPr>
              <a:t>همراه با شاخصهايي از </a:t>
            </a:r>
            <a:r>
              <a:rPr lang="fa-IR" b="0" i="0" smtClean="0">
                <a:solidFill>
                  <a:srgbClr val="000000"/>
                </a:solidFill>
                <a:effectLst/>
                <a:latin typeface="BLotus"/>
                <a:cs typeface="B Zar" panose="00000400000000000000" pitchFamily="2" charset="-78"/>
              </a:rPr>
              <a:t>هو</a:t>
            </a:r>
            <a:r>
              <a:rPr lang="fa-IR" smtClean="0">
                <a:solidFill>
                  <a:srgbClr val="000000"/>
                </a:solidFill>
                <a:latin typeface="BLotus"/>
                <a:cs typeface="B Zar" panose="00000400000000000000" pitchFamily="2" charset="-78"/>
              </a:rPr>
              <a:t>يت </a:t>
            </a:r>
            <a:r>
              <a:rPr lang="fa-IR" b="0" i="0" smtClean="0">
                <a:solidFill>
                  <a:srgbClr val="000000"/>
                </a:solidFill>
                <a:effectLst/>
                <a:latin typeface="BLotus"/>
                <a:cs typeface="B Zar" panose="00000400000000000000" pitchFamily="2" charset="-78"/>
              </a:rPr>
              <a:t>اجتماعي ارائه </a:t>
            </a:r>
            <a:r>
              <a:rPr lang="fa-IR" b="0" i="0" smtClean="0">
                <a:solidFill>
                  <a:srgbClr val="000000"/>
                </a:solidFill>
                <a:effectLst/>
                <a:latin typeface="BLotus"/>
                <a:cs typeface="B Zar" panose="00000400000000000000" pitchFamily="2" charset="-78"/>
              </a:rPr>
              <a:t>دهند. در </a:t>
            </a:r>
            <a:r>
              <a:rPr lang="fa-IR" b="0" i="0" smtClean="0">
                <a:solidFill>
                  <a:srgbClr val="000000"/>
                </a:solidFill>
                <a:effectLst/>
                <a:latin typeface="BLotus"/>
                <a:cs typeface="B Zar" panose="00000400000000000000" pitchFamily="2" charset="-78"/>
              </a:rPr>
              <a:t>سالهاي نخست پس از جنگ جهاني دوم مجموعهاي از قوانين جديد بـه </a:t>
            </a:r>
            <a:r>
              <a:rPr lang="fa-IR" b="0" i="0" smtClean="0">
                <a:solidFill>
                  <a:srgbClr val="000000"/>
                </a:solidFill>
                <a:effectLst/>
                <a:latin typeface="BLotus"/>
                <a:cs typeface="B Zar" panose="00000400000000000000" pitchFamily="2" charset="-78"/>
              </a:rPr>
              <a:t>تصـويب رسيد </a:t>
            </a:r>
            <a:r>
              <a:rPr lang="fa-IR" b="0" i="0" smtClean="0">
                <a:solidFill>
                  <a:srgbClr val="000000"/>
                </a:solidFill>
                <a:effectLst/>
                <a:latin typeface="BLotus"/>
                <a:cs typeface="B Zar" panose="00000400000000000000" pitchFamily="2" charset="-78"/>
              </a:rPr>
              <a:t>و بر اساس آن، تساوي زن و مرد در تحصـيلات، ادارة امـوال، دسـتمـزد و </a:t>
            </a:r>
            <a:r>
              <a:rPr lang="fa-IR" b="0" i="0" smtClean="0">
                <a:solidFill>
                  <a:srgbClr val="000000"/>
                </a:solidFill>
                <a:effectLst/>
                <a:latin typeface="BLotus"/>
                <a:cs typeface="B Zar" panose="00000400000000000000" pitchFamily="2" charset="-78"/>
              </a:rPr>
              <a:t>حقـوق اجتماعي </a:t>
            </a:r>
            <a:r>
              <a:rPr lang="fa-IR" b="0" i="0" smtClean="0">
                <a:solidFill>
                  <a:srgbClr val="000000"/>
                </a:solidFill>
                <a:effectLst/>
                <a:latin typeface="BLotus"/>
                <a:cs typeface="B Zar" panose="00000400000000000000" pitchFamily="2" charset="-78"/>
              </a:rPr>
              <a:t>تثبيت شد </a:t>
            </a:r>
            <a:r>
              <a:rPr lang="fa-IR" b="0" i="0" smtClean="0">
                <a:solidFill>
                  <a:srgbClr val="000000"/>
                </a:solidFill>
                <a:effectLst/>
                <a:latin typeface="BLotus"/>
                <a:cs typeface="B Zar" panose="00000400000000000000" pitchFamily="2" charset="-78"/>
              </a:rPr>
              <a:t>(سگالن</a:t>
            </a:r>
            <a:r>
              <a:rPr lang="fa-IR" b="0" i="0" smtClean="0">
                <a:solidFill>
                  <a:srgbClr val="000000"/>
                </a:solidFill>
                <a:effectLst/>
                <a:latin typeface="BLotus"/>
                <a:cs typeface="B Zar" panose="00000400000000000000" pitchFamily="2" charset="-78"/>
              </a:rPr>
              <a:t>، </a:t>
            </a:r>
            <a:r>
              <a:rPr lang="fa-IR" b="0" i="0" smtClean="0">
                <a:solidFill>
                  <a:srgbClr val="000000"/>
                </a:solidFill>
                <a:effectLst/>
                <a:latin typeface="BLotus"/>
                <a:cs typeface="B Zar" panose="00000400000000000000" pitchFamily="2" charset="-78"/>
              </a:rPr>
              <a:t>1370، 330)</a:t>
            </a: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Connector 3"/>
          <p:cNvSpPr/>
          <p:nvPr/>
        </p:nvSpPr>
        <p:spPr>
          <a:xfrm>
            <a:off x="1814732" y="4951828"/>
            <a:ext cx="1659988" cy="984738"/>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هويت اجتماعي</a:t>
            </a:r>
            <a:endParaRPr lang="fa-IR" sz="2000" b="1">
              <a:solidFill>
                <a:srgbClr val="FF0000"/>
              </a:solidFill>
            </a:endParaRPr>
          </a:p>
        </p:txBody>
      </p:sp>
    </p:spTree>
    <p:extLst>
      <p:ext uri="{BB962C8B-B14F-4D97-AF65-F5344CB8AC3E}">
        <p14:creationId xmlns:p14="http://schemas.microsoft.com/office/powerpoint/2010/main" val="1757570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افزون بر موارد مذكور، سطح گروهي كه كنشگر با آنها در ارتباط است نيز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تعريف پايسطح </a:t>
            </a:r>
            <a:r>
              <a:rPr lang="fa-IR">
                <a:solidFill>
                  <a:srgbClr val="000000"/>
                </a:solidFill>
                <a:latin typeface="BLotus"/>
                <a:cs typeface="B Zar" panose="00000400000000000000" pitchFamily="2" charset="-78"/>
              </a:rPr>
              <a:t>گاه اجتماعياش نقش بهسزايي دارد؛ در نتيجه هرچه كنشگر قادر </a:t>
            </a:r>
            <a:r>
              <a:rPr lang="fa-IR">
                <a:solidFill>
                  <a:srgbClr val="000000"/>
                </a:solidFill>
                <a:latin typeface="BLotus"/>
                <a:cs typeface="B Zar" panose="00000400000000000000" pitchFamily="2" charset="-78"/>
              </a:rPr>
              <a:t>باشد </a:t>
            </a:r>
            <a:r>
              <a:rPr lang="fa-IR" smtClean="0">
                <a:solidFill>
                  <a:srgbClr val="000000"/>
                </a:solidFill>
                <a:latin typeface="BLotus"/>
                <a:cs typeface="B Zar" panose="00000400000000000000" pitchFamily="2" charset="-78"/>
              </a:rPr>
              <a:t>انباشـت سرماية </a:t>
            </a:r>
            <a:r>
              <a:rPr lang="fa-IR">
                <a:solidFill>
                  <a:srgbClr val="000000"/>
                </a:solidFill>
                <a:latin typeface="BLotus"/>
                <a:cs typeface="B Zar" panose="00000400000000000000" pitchFamily="2" charset="-78"/>
              </a:rPr>
              <a:t>اجتماعي برونگروهياش را با شدت و ميزان بيشتري جمـعآوري كنـد</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پـايگـاه اجتماعياش </a:t>
            </a:r>
            <a:r>
              <a:rPr lang="fa-IR">
                <a:solidFill>
                  <a:srgbClr val="000000"/>
                </a:solidFill>
                <a:latin typeface="BLotus"/>
                <a:cs typeface="B Zar" panose="00000400000000000000" pitchFamily="2" charset="-78"/>
              </a:rPr>
              <a:t>را در سطحي بالاتر تعيين ميكند. منظور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سرمايه هاي </a:t>
            </a:r>
            <a:r>
              <a:rPr lang="fa-IR">
                <a:solidFill>
                  <a:srgbClr val="000000"/>
                </a:solidFill>
                <a:latin typeface="BLotus"/>
                <a:cs typeface="B Zar" panose="00000400000000000000" pitchFamily="2" charset="-78"/>
              </a:rPr>
              <a:t>اجتماعي </a:t>
            </a:r>
            <a:r>
              <a:rPr lang="fa-IR" smtClean="0">
                <a:solidFill>
                  <a:srgbClr val="000000"/>
                </a:solidFill>
                <a:latin typeface="BLotus"/>
                <a:cs typeface="B Zar" panose="00000400000000000000" pitchFamily="2" charset="-78"/>
              </a:rPr>
              <a:t>برونگروهي، ارتباطاتي </a:t>
            </a:r>
            <a:r>
              <a:rPr lang="fa-IR">
                <a:solidFill>
                  <a:srgbClr val="000000"/>
                </a:solidFill>
                <a:latin typeface="BLotus"/>
                <a:cs typeface="B Zar" panose="00000400000000000000" pitchFamily="2" charset="-78"/>
              </a:rPr>
              <a:t>است كه زن با افرادي به غير از خويشان و نزديكان يا همسرش دارد</a:t>
            </a:r>
            <a:r>
              <a:rPr lang="fa-IR">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در حقيقت روابط فراخويشاوندي را گويند </a:t>
            </a:r>
            <a:r>
              <a:rPr lang="fa-IR">
                <a:solidFill>
                  <a:srgbClr val="000000"/>
                </a:solidFill>
                <a:latin typeface="BLotus"/>
                <a:cs typeface="B Zar" panose="00000400000000000000" pitchFamily="2" charset="-78"/>
              </a:rPr>
              <a:t>كه </a:t>
            </a:r>
            <a:r>
              <a:rPr lang="fa-IR" smtClean="0">
                <a:solidFill>
                  <a:srgbClr val="000000"/>
                </a:solidFill>
                <a:latin typeface="BLotus"/>
                <a:cs typeface="B Zar" panose="00000400000000000000" pitchFamily="2" charset="-78"/>
              </a:rPr>
              <a:t>بـه طـرق </a:t>
            </a:r>
            <a:r>
              <a:rPr lang="fa-IR">
                <a:solidFill>
                  <a:srgbClr val="000000"/>
                </a:solidFill>
                <a:latin typeface="BLotus"/>
                <a:cs typeface="B Zar" panose="00000400000000000000" pitchFamily="2" charset="-78"/>
              </a:rPr>
              <a:t>مختلـف </a:t>
            </a:r>
            <a:r>
              <a:rPr lang="fa-IR">
                <a:solidFill>
                  <a:srgbClr val="000000"/>
                </a:solidFill>
                <a:latin typeface="BLotus"/>
                <a:cs typeface="B Zar" panose="00000400000000000000" pitchFamily="2" charset="-78"/>
              </a:rPr>
              <a:t>برقـرار </a:t>
            </a:r>
            <a:r>
              <a:rPr lang="fa-IR" smtClean="0">
                <a:solidFill>
                  <a:srgbClr val="000000"/>
                </a:solidFill>
                <a:latin typeface="BLotus"/>
                <a:cs typeface="B Zar" panose="00000400000000000000" pitchFamily="2" charset="-78"/>
              </a:rPr>
              <a:t>مـيشـود</a:t>
            </a: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997612" y="4459458"/>
            <a:ext cx="3165231" cy="104101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سرمايه هاي اجتماعي برونگروهي</a:t>
            </a:r>
            <a:endParaRPr lang="fa-IR" sz="2000" b="1">
              <a:solidFill>
                <a:srgbClr val="FF0000"/>
              </a:solidFill>
            </a:endParaRPr>
          </a:p>
        </p:txBody>
      </p:sp>
    </p:spTree>
    <p:extLst>
      <p:ext uri="{BB962C8B-B14F-4D97-AF65-F5344CB8AC3E}">
        <p14:creationId xmlns:p14="http://schemas.microsoft.com/office/powerpoint/2010/main" val="35224006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هنگـاهي </a:t>
            </a:r>
            <a:r>
              <a:rPr lang="fa-IR">
                <a:solidFill>
                  <a:srgbClr val="000000"/>
                </a:solidFill>
                <a:latin typeface="BLotus"/>
                <a:cs typeface="B Zar" panose="00000400000000000000" pitchFamily="2" charset="-78"/>
              </a:rPr>
              <a:t>كـه </a:t>
            </a:r>
            <a:r>
              <a:rPr lang="fa-IR" smtClean="0">
                <a:solidFill>
                  <a:srgbClr val="000000"/>
                </a:solidFill>
                <a:latin typeface="BLotus"/>
                <a:cs typeface="B Zar" panose="00000400000000000000" pitchFamily="2" charset="-78"/>
              </a:rPr>
              <a:t>زن ارتباطات </a:t>
            </a:r>
            <a:r>
              <a:rPr lang="fa-IR">
                <a:solidFill>
                  <a:srgbClr val="000000"/>
                </a:solidFill>
                <a:latin typeface="BLotus"/>
                <a:cs typeface="B Zar" panose="00000400000000000000" pitchFamily="2" charset="-78"/>
              </a:rPr>
              <a:t>برونگروهي دارد يا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شبكه هاي </a:t>
            </a:r>
            <a:r>
              <a:rPr lang="fa-IR">
                <a:solidFill>
                  <a:srgbClr val="000000"/>
                </a:solidFill>
                <a:latin typeface="BLotus"/>
                <a:cs typeface="B Zar" panose="00000400000000000000" pitchFamily="2" charset="-78"/>
              </a:rPr>
              <a:t>ارتباطي فعال است، با توجه به </a:t>
            </a:r>
            <a:r>
              <a:rPr lang="fa-IR">
                <a:solidFill>
                  <a:srgbClr val="FF0000"/>
                </a:solidFill>
                <a:latin typeface="BLotus"/>
                <a:cs typeface="B Zar" panose="00000400000000000000" pitchFamily="2" charset="-78"/>
              </a:rPr>
              <a:t>تيپ </a:t>
            </a:r>
            <a:r>
              <a:rPr lang="fa-IR">
                <a:solidFill>
                  <a:srgbClr val="FF0000"/>
                </a:solidFill>
                <a:latin typeface="BLotus"/>
                <a:cs typeface="B Zar" panose="00000400000000000000" pitchFamily="2" charset="-78"/>
              </a:rPr>
              <a:t>ارتبـاطي </a:t>
            </a:r>
            <a:r>
              <a:rPr lang="fa-IR" smtClean="0">
                <a:solidFill>
                  <a:srgbClr val="FF0000"/>
                </a:solidFill>
                <a:latin typeface="BLotus"/>
                <a:cs typeface="B Zar" panose="00000400000000000000" pitchFamily="2" charset="-78"/>
              </a:rPr>
              <a:t>و سطح </a:t>
            </a:r>
            <a:r>
              <a:rPr lang="fa-IR">
                <a:solidFill>
                  <a:srgbClr val="FF0000"/>
                </a:solidFill>
                <a:latin typeface="BLotus"/>
                <a:cs typeface="B Zar" panose="00000400000000000000" pitchFamily="2" charset="-78"/>
              </a:rPr>
              <a:t>ارتباط</a:t>
            </a:r>
            <a:r>
              <a:rPr lang="fa-IR">
                <a:solidFill>
                  <a:srgbClr val="000000"/>
                </a:solidFill>
                <a:latin typeface="BLotus"/>
                <a:cs typeface="B Zar" panose="00000400000000000000" pitchFamily="2" charset="-78"/>
              </a:rPr>
              <a:t>، تأثيرپذير و تأثيرگذار خواهد بود. يكي از تأثيرات اينگونه روابـط</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انتظـارات بهروزشوندة </a:t>
            </a:r>
            <a:r>
              <a:rPr lang="fa-IR">
                <a:solidFill>
                  <a:srgbClr val="000000"/>
                </a:solidFill>
                <a:latin typeface="BLotus"/>
                <a:cs typeface="B Zar" panose="00000400000000000000" pitchFamily="2" charset="-78"/>
              </a:rPr>
              <a:t>زن است كه از شوهر انتظار برآورده كردنشان را دارد</a:t>
            </a:r>
            <a:endParaRPr lang="fa-IR"/>
          </a:p>
        </p:txBody>
      </p:sp>
    </p:spTree>
    <p:extLst>
      <p:ext uri="{BB962C8B-B14F-4D97-AF65-F5344CB8AC3E}">
        <p14:creationId xmlns:p14="http://schemas.microsoft.com/office/powerpoint/2010/main" val="38213159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solidFill>
                  <a:srgbClr val="000000"/>
                </a:solidFill>
                <a:latin typeface="BLotus"/>
                <a:cs typeface="B Zar" panose="00000400000000000000" pitchFamily="2" charset="-78"/>
              </a:rPr>
              <a:t>مهشيد 36ساله در اين باره ميگويد:</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2511380" y="2405575"/>
            <a:ext cx="8573962" cy="26815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400">
                <a:solidFill>
                  <a:srgbClr val="FF0000"/>
                </a:solidFill>
                <a:latin typeface="BLotus"/>
                <a:cs typeface="B Zar" panose="00000400000000000000" pitchFamily="2" charset="-78"/>
              </a:rPr>
              <a:t>تا 22سالگي، يعني زماني كه پسرم مدرسه نرفته بود، آيه و حجت برام مادرم بـود</a:t>
            </a:r>
            <a:r>
              <a:rPr lang="fa-IR" sz="2400">
                <a:solidFill>
                  <a:srgbClr val="FF0000"/>
                </a:solidFill>
                <a:latin typeface="BLotus"/>
                <a:cs typeface="B Zar" panose="00000400000000000000" pitchFamily="2" charset="-78"/>
              </a:rPr>
              <a:t>. </a:t>
            </a:r>
            <a:r>
              <a:rPr lang="fa-IR" sz="2400" smtClean="0">
                <a:solidFill>
                  <a:srgbClr val="FF0000"/>
                </a:solidFill>
                <a:latin typeface="BLotus"/>
                <a:cs typeface="B Zar" panose="00000400000000000000" pitchFamily="2" charset="-78"/>
              </a:rPr>
              <a:t>دنيـاي من </a:t>
            </a:r>
            <a:r>
              <a:rPr lang="fa-IR" sz="2400">
                <a:solidFill>
                  <a:srgbClr val="FF0000"/>
                </a:solidFill>
                <a:latin typeface="BLotus"/>
                <a:cs typeface="B Zar" panose="00000400000000000000" pitchFamily="2" charset="-78"/>
              </a:rPr>
              <a:t>فقط اين بود ببينم مامانم چطور رفتار ميكنه، چه با شوهرش چه با خانوادة شوهر</a:t>
            </a:r>
            <a:r>
              <a:rPr lang="fa-IR" sz="2400">
                <a:solidFill>
                  <a:srgbClr val="FF0000"/>
                </a:solidFill>
                <a:latin typeface="BLotus"/>
                <a:cs typeface="B Zar" panose="00000400000000000000" pitchFamily="2" charset="-78"/>
              </a:rPr>
              <a:t>، </a:t>
            </a:r>
            <a:r>
              <a:rPr lang="fa-IR" sz="2400" smtClean="0">
                <a:solidFill>
                  <a:srgbClr val="FF0000"/>
                </a:solidFill>
                <a:latin typeface="BLotus"/>
                <a:cs typeface="B Zar" panose="00000400000000000000" pitchFamily="2" charset="-78"/>
              </a:rPr>
              <a:t>ولي وقتي </a:t>
            </a:r>
            <a:r>
              <a:rPr lang="fa-IR" sz="2400">
                <a:solidFill>
                  <a:srgbClr val="FF0000"/>
                </a:solidFill>
                <a:latin typeface="BLotus"/>
                <a:cs typeface="B Zar" panose="00000400000000000000" pitchFamily="2" charset="-78"/>
              </a:rPr>
              <a:t>پسرم رفت مدرسه، دنيام فرق كرد؛ چون قبلش روابطم خيلي محدود بود </a:t>
            </a:r>
            <a:r>
              <a:rPr lang="fa-IR" sz="2400">
                <a:solidFill>
                  <a:srgbClr val="FF0000"/>
                </a:solidFill>
                <a:latin typeface="BLotus"/>
                <a:cs typeface="B Zar" panose="00000400000000000000" pitchFamily="2" charset="-78"/>
              </a:rPr>
              <a:t>به </a:t>
            </a:r>
            <a:r>
              <a:rPr lang="fa-IR" sz="2400" smtClean="0">
                <a:solidFill>
                  <a:srgbClr val="FF0000"/>
                </a:solidFill>
                <a:latin typeface="BLotus"/>
                <a:cs typeface="B Zar" panose="00000400000000000000" pitchFamily="2" charset="-78"/>
              </a:rPr>
              <a:t>خونواده، اما </a:t>
            </a:r>
            <a:r>
              <a:rPr lang="fa-IR" sz="2400">
                <a:solidFill>
                  <a:srgbClr val="FF0000"/>
                </a:solidFill>
                <a:latin typeface="BLotus"/>
                <a:cs typeface="B Zar" panose="00000400000000000000" pitchFamily="2" charset="-78"/>
              </a:rPr>
              <a:t>بعدش با آدمهاي جديدي آشنا شدم و زندگيهاي ديگران رو هم ديدم. اون </a:t>
            </a:r>
            <a:r>
              <a:rPr lang="fa-IR" sz="2400">
                <a:solidFill>
                  <a:srgbClr val="FF0000"/>
                </a:solidFill>
                <a:latin typeface="BLotus"/>
                <a:cs typeface="B Zar" panose="00000400000000000000" pitchFamily="2" charset="-78"/>
              </a:rPr>
              <a:t>موقع </a:t>
            </a:r>
            <a:r>
              <a:rPr lang="fa-IR" sz="2400" smtClean="0">
                <a:solidFill>
                  <a:srgbClr val="FF0000"/>
                </a:solidFill>
                <a:latin typeface="BLotus"/>
                <a:cs typeface="B Zar" panose="00000400000000000000" pitchFamily="2" charset="-78"/>
              </a:rPr>
              <a:t>بـود كه </a:t>
            </a:r>
            <a:r>
              <a:rPr lang="fa-IR" sz="2400">
                <a:solidFill>
                  <a:srgbClr val="FF0000"/>
                </a:solidFill>
                <a:latin typeface="BLotus"/>
                <a:cs typeface="B Zar" panose="00000400000000000000" pitchFamily="2" charset="-78"/>
              </a:rPr>
              <a:t>فهميدم دنيايي كه مادرم داره زندگي ميكنه خيلي دنياي ايـدهآلـي نيسـت. </a:t>
            </a:r>
            <a:r>
              <a:rPr lang="fa-IR" sz="2400">
                <a:solidFill>
                  <a:srgbClr val="FF0000"/>
                </a:solidFill>
                <a:latin typeface="BLotus"/>
                <a:cs typeface="B Zar" panose="00000400000000000000" pitchFamily="2" charset="-78"/>
              </a:rPr>
              <a:t>الان </a:t>
            </a:r>
            <a:r>
              <a:rPr lang="fa-IR" sz="2400" smtClean="0">
                <a:solidFill>
                  <a:srgbClr val="FF0000"/>
                </a:solidFill>
                <a:latin typeface="BLotus"/>
                <a:cs typeface="B Zar" panose="00000400000000000000" pitchFamily="2" charset="-78"/>
              </a:rPr>
              <a:t>ايـده آل مادرم </a:t>
            </a:r>
            <a:r>
              <a:rPr lang="fa-IR" sz="2400">
                <a:solidFill>
                  <a:srgbClr val="FF0000"/>
                </a:solidFill>
                <a:latin typeface="BLotus"/>
                <a:cs typeface="B Zar" panose="00000400000000000000" pitchFamily="2" charset="-78"/>
              </a:rPr>
              <a:t>و من خيلي فرق ميكنه و من انتظاراتم از زندگي و همسرم با اون خيلي متفاوته</a:t>
            </a:r>
            <a:endParaRPr lang="fa-IR" sz="2400">
              <a:solidFill>
                <a:srgbClr val="FF0000"/>
              </a:solidFill>
              <a:cs typeface="B Zar" panose="00000400000000000000" pitchFamily="2" charset="-78"/>
            </a:endParaRPr>
          </a:p>
        </p:txBody>
      </p:sp>
    </p:spTree>
    <p:extLst>
      <p:ext uri="{BB962C8B-B14F-4D97-AF65-F5344CB8AC3E}">
        <p14:creationId xmlns:p14="http://schemas.microsoft.com/office/powerpoint/2010/main" val="1680436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افزون بر اين موارد، تجربـههـاي تـاريخي و هـمچنـين زمينـة خـانوادگي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راسـتاي انتظارات </a:t>
            </a:r>
            <a:r>
              <a:rPr lang="fa-IR">
                <a:solidFill>
                  <a:srgbClr val="000000"/>
                </a:solidFill>
                <a:latin typeface="BLotus"/>
                <a:cs typeface="B Zar" panose="00000400000000000000" pitchFamily="2" charset="-78"/>
              </a:rPr>
              <a:t>فزايندة سوژه نيز در انتظارات زنان از همسرانشان </a:t>
            </a:r>
            <a:r>
              <a:rPr lang="fa-IR">
                <a:solidFill>
                  <a:srgbClr val="000000"/>
                </a:solidFill>
                <a:latin typeface="BLotus"/>
                <a:cs typeface="B Zar" panose="00000400000000000000" pitchFamily="2" charset="-78"/>
              </a:rPr>
              <a:t>حول </a:t>
            </a:r>
            <a:r>
              <a:rPr lang="fa-IR" smtClean="0">
                <a:solidFill>
                  <a:srgbClr val="000000"/>
                </a:solidFill>
                <a:latin typeface="BLotus"/>
                <a:cs typeface="B Zar" panose="00000400000000000000" pitchFamily="2" charset="-78"/>
              </a:rPr>
              <a:t>پديدة </a:t>
            </a:r>
            <a:r>
              <a:rPr lang="fa-IR">
                <a:solidFill>
                  <a:srgbClr val="000000"/>
                </a:solidFill>
                <a:latin typeface="BLotus"/>
                <a:cs typeface="B Zar" panose="00000400000000000000" pitchFamily="2" charset="-78"/>
              </a:rPr>
              <a:t>گـذار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پـايگـاه اجتماعي </a:t>
            </a:r>
            <a:r>
              <a:rPr lang="fa-IR">
                <a:solidFill>
                  <a:srgbClr val="000000"/>
                </a:solidFill>
                <a:latin typeface="BLotus"/>
                <a:cs typeface="B Zar" panose="00000400000000000000" pitchFamily="2" charset="-78"/>
              </a:rPr>
              <a:t>فروتر به پايگاه اجتماعي برتر </a:t>
            </a:r>
            <a:r>
              <a:rPr lang="fa-IR">
                <a:solidFill>
                  <a:srgbClr val="000000"/>
                </a:solidFill>
                <a:latin typeface="BLotus"/>
                <a:cs typeface="B Zar" panose="00000400000000000000" pitchFamily="2" charset="-78"/>
              </a:rPr>
              <a:t>نقش </a:t>
            </a:r>
            <a:r>
              <a:rPr lang="fa-IR" smtClean="0">
                <a:solidFill>
                  <a:srgbClr val="000000"/>
                </a:solidFill>
                <a:latin typeface="BLotus"/>
                <a:cs typeface="B Zar" panose="00000400000000000000" pitchFamily="2" charset="-78"/>
              </a:rPr>
              <a:t>به سزايي </a:t>
            </a:r>
            <a:r>
              <a:rPr lang="fa-IR">
                <a:solidFill>
                  <a:srgbClr val="000000"/>
                </a:solidFill>
                <a:latin typeface="BLotus"/>
                <a:cs typeface="B Zar" panose="00000400000000000000" pitchFamily="2" charset="-78"/>
              </a:rPr>
              <a:t>دارد. در تجربة تاريخي </a:t>
            </a:r>
            <a:r>
              <a:rPr lang="fa-IR">
                <a:solidFill>
                  <a:srgbClr val="000000"/>
                </a:solidFill>
                <a:latin typeface="BLotus"/>
                <a:cs typeface="B Zar" panose="00000400000000000000" pitchFamily="2" charset="-78"/>
              </a:rPr>
              <a:t>ميان </a:t>
            </a:r>
            <a:r>
              <a:rPr lang="fa-IR" smtClean="0">
                <a:solidFill>
                  <a:srgbClr val="000000"/>
                </a:solidFill>
                <a:latin typeface="BLotus"/>
                <a:cs typeface="B Zar" panose="00000400000000000000" pitchFamily="2" charset="-78"/>
              </a:rPr>
              <a:t>كنشگر و تجربه </a:t>
            </a:r>
            <a:r>
              <a:rPr lang="fa-IR">
                <a:solidFill>
                  <a:srgbClr val="000000"/>
                </a:solidFill>
                <a:latin typeface="BLotus"/>
                <a:cs typeface="B Zar" panose="00000400000000000000" pitchFamily="2" charset="-78"/>
              </a:rPr>
              <a:t>زيستة او پيوندي ناگسستني برقرار است. بر اين اساس</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تجربه هاي </a:t>
            </a:r>
            <a:r>
              <a:rPr lang="fa-IR">
                <a:solidFill>
                  <a:srgbClr val="000000"/>
                </a:solidFill>
                <a:latin typeface="BLotus"/>
                <a:cs typeface="B Zar" panose="00000400000000000000" pitchFamily="2" charset="-78"/>
              </a:rPr>
              <a:t>تـاريخي </a:t>
            </a:r>
            <a:r>
              <a:rPr lang="fa-IR" smtClean="0">
                <a:solidFill>
                  <a:srgbClr val="000000"/>
                </a:solidFill>
                <a:latin typeface="BLotus"/>
                <a:cs typeface="B Zar" panose="00000400000000000000" pitchFamily="2" charset="-78"/>
              </a:rPr>
              <a:t>زنـان جوان </a:t>
            </a:r>
            <a:r>
              <a:rPr lang="fa-IR">
                <a:solidFill>
                  <a:srgbClr val="000000"/>
                </a:solidFill>
                <a:latin typeface="BLotus"/>
                <a:cs typeface="B Zar" panose="00000400000000000000" pitchFamily="2" charset="-78"/>
              </a:rPr>
              <a:t>از نحوة تعامل ميان والدينشان و تحقق نيافتن انتظارات مـادران آنهـا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همسرانشـان منجر </a:t>
            </a:r>
            <a:r>
              <a:rPr lang="fa-IR">
                <a:solidFill>
                  <a:srgbClr val="000000"/>
                </a:solidFill>
                <a:latin typeface="BLotus"/>
                <a:cs typeface="B Zar" panose="00000400000000000000" pitchFamily="2" charset="-78"/>
              </a:rPr>
              <a:t>به اين ميشود كه آنان انتظاراتشان را به شيوهاي شفاف بيـان كننـد و </a:t>
            </a:r>
            <a:r>
              <a:rPr lang="fa-IR">
                <a:solidFill>
                  <a:srgbClr val="000000"/>
                </a:solidFill>
                <a:latin typeface="BLotus"/>
                <a:cs typeface="B Zar" panose="00000400000000000000" pitchFamily="2" charset="-78"/>
              </a:rPr>
              <a:t>بـراي </a:t>
            </a:r>
            <a:r>
              <a:rPr lang="fa-IR" smtClean="0">
                <a:solidFill>
                  <a:srgbClr val="000000"/>
                </a:solidFill>
                <a:latin typeface="BLotus"/>
                <a:cs typeface="B Zar" panose="00000400000000000000" pitchFamily="2" charset="-78"/>
              </a:rPr>
              <a:t>عمليـاتي كردنش </a:t>
            </a:r>
            <a:r>
              <a:rPr lang="fa-IR">
                <a:solidFill>
                  <a:srgbClr val="000000"/>
                </a:solidFill>
                <a:latin typeface="BLotus"/>
                <a:cs typeface="B Zar" panose="00000400000000000000" pitchFamily="2" charset="-78"/>
              </a:rPr>
              <a:t>اصرار داشته </a:t>
            </a:r>
            <a:r>
              <a:rPr lang="fa-IR">
                <a:solidFill>
                  <a:srgbClr val="000000"/>
                </a:solidFill>
                <a:latin typeface="BLotus"/>
                <a:cs typeface="B Zar" panose="00000400000000000000" pitchFamily="2" charset="-78"/>
              </a:rPr>
              <a:t>باشند</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3742005" y="4557933"/>
            <a:ext cx="4979963" cy="147710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در تجربة تاريخي ميان كنشگر و تجربه زيستة او پيوندي ناگسستني برقرار است</a:t>
            </a:r>
            <a:endParaRPr lang="fa-IR" sz="2000" b="1">
              <a:solidFill>
                <a:srgbClr val="FF0000"/>
              </a:solidFill>
            </a:endParaRPr>
          </a:p>
        </p:txBody>
      </p:sp>
    </p:spTree>
    <p:extLst>
      <p:ext uri="{BB962C8B-B14F-4D97-AF65-F5344CB8AC3E}">
        <p14:creationId xmlns:p14="http://schemas.microsoft.com/office/powerpoint/2010/main" val="29321785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a:solidFill>
                  <a:srgbClr val="000000"/>
                </a:solidFill>
                <a:latin typeface="BLotus"/>
                <a:cs typeface="B Zar" panose="00000400000000000000" pitchFamily="2" charset="-78"/>
              </a:rPr>
              <a:t>از آنجا كه تجربة زيستة روابط ميان پدر و مادر و نسلهاي پيشـين بـراي </a:t>
            </a:r>
            <a:r>
              <a:rPr lang="fa-IR">
                <a:solidFill>
                  <a:srgbClr val="000000"/>
                </a:solidFill>
                <a:latin typeface="BLotus"/>
                <a:cs typeface="B Zar" panose="00000400000000000000" pitchFamily="2" charset="-78"/>
              </a:rPr>
              <a:t>زنـان </a:t>
            </a:r>
            <a:r>
              <a:rPr lang="fa-IR" smtClean="0">
                <a:solidFill>
                  <a:srgbClr val="000000"/>
                </a:solidFill>
                <a:latin typeface="BLotus"/>
                <a:cs typeface="B Zar" panose="00000400000000000000" pitchFamily="2" charset="-78"/>
              </a:rPr>
              <a:t>جـوان عمدتاً </a:t>
            </a:r>
            <a:r>
              <a:rPr lang="fa-IR">
                <a:solidFill>
                  <a:srgbClr val="000000"/>
                </a:solidFill>
                <a:latin typeface="BLotus"/>
                <a:cs typeface="B Zar" panose="00000400000000000000" pitchFamily="2" charset="-78"/>
              </a:rPr>
              <a:t>پذيرفتني نيست، آنها اين روابط را به دليل پايين بودن پايگـاه </a:t>
            </a:r>
            <a:r>
              <a:rPr lang="fa-IR">
                <a:solidFill>
                  <a:srgbClr val="000000"/>
                </a:solidFill>
                <a:latin typeface="BLotus"/>
                <a:cs typeface="B Zar" panose="00000400000000000000" pitchFamily="2" charset="-78"/>
              </a:rPr>
              <a:t>اجتمـاعي </a:t>
            </a:r>
            <a:r>
              <a:rPr lang="fa-IR" smtClean="0">
                <a:solidFill>
                  <a:srgbClr val="000000"/>
                </a:solidFill>
                <a:latin typeface="BLotus"/>
                <a:cs typeface="B Zar" panose="00000400000000000000" pitchFamily="2" charset="-78"/>
              </a:rPr>
              <a:t>مادرشـان ميدانند </a:t>
            </a:r>
            <a:r>
              <a:rPr lang="fa-IR">
                <a:solidFill>
                  <a:srgbClr val="000000"/>
                </a:solidFill>
                <a:latin typeface="BLotus"/>
                <a:cs typeface="B Zar" panose="00000400000000000000" pitchFamily="2" charset="-78"/>
              </a:rPr>
              <a:t>و بر اين باورند كه پايگاه آنان در مقايسه با مادرانشان ارتقا يافته اسـت</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بنـابراين، زنان </a:t>
            </a:r>
            <a:r>
              <a:rPr lang="fa-IR">
                <a:solidFill>
                  <a:srgbClr val="000000"/>
                </a:solidFill>
                <a:latin typeface="BLotus"/>
                <a:cs typeface="B Zar" panose="00000400000000000000" pitchFamily="2" charset="-78"/>
              </a:rPr>
              <a:t>جوان ميكوشند روابط با همسرانشان را تغيير داده و به سوي روابط </a:t>
            </a:r>
            <a:r>
              <a:rPr lang="fa-IR">
                <a:solidFill>
                  <a:srgbClr val="000000"/>
                </a:solidFill>
                <a:latin typeface="BLotus"/>
                <a:cs typeface="B Zar" panose="00000400000000000000" pitchFamily="2" charset="-78"/>
              </a:rPr>
              <a:t>برابرخواهانه </a:t>
            </a:r>
            <a:r>
              <a:rPr lang="fa-IR" smtClean="0">
                <a:solidFill>
                  <a:srgbClr val="000000"/>
                </a:solidFill>
                <a:latin typeface="BLotus"/>
                <a:cs typeface="B Zar" panose="00000400000000000000" pitchFamily="2" charset="-78"/>
              </a:rPr>
              <a:t>سوق دهند</a:t>
            </a:r>
            <a:r>
              <a:rPr lang="fa-IR">
                <a:solidFill>
                  <a:srgbClr val="000000"/>
                </a:solidFill>
                <a:latin typeface="BLotus"/>
                <a:cs typeface="B Zar" panose="00000400000000000000" pitchFamily="2" charset="-78"/>
              </a:rPr>
              <a:t>. در اين راستا، كنشگر كوشيده جايگاه اجتماعياي به غير از جايگاه </a:t>
            </a:r>
            <a:r>
              <a:rPr lang="fa-IR">
                <a:solidFill>
                  <a:srgbClr val="000000"/>
                </a:solidFill>
                <a:latin typeface="BLotus"/>
                <a:cs typeface="B Zar" panose="00000400000000000000" pitchFamily="2" charset="-78"/>
              </a:rPr>
              <a:t>خانواده </a:t>
            </a:r>
            <a:r>
              <a:rPr lang="fa-IR" smtClean="0">
                <a:solidFill>
                  <a:srgbClr val="000000"/>
                </a:solidFill>
                <a:latin typeface="BLotus"/>
                <a:cs typeface="B Zar" panose="00000400000000000000" pitchFamily="2" charset="-78"/>
              </a:rPr>
              <a:t>بـراي خود </a:t>
            </a:r>
            <a:r>
              <a:rPr lang="fa-IR">
                <a:solidFill>
                  <a:srgbClr val="000000"/>
                </a:solidFill>
                <a:latin typeface="BLotus"/>
                <a:cs typeface="B Zar" panose="00000400000000000000" pitchFamily="2" charset="-78"/>
              </a:rPr>
              <a:t>ايجاد كند</a:t>
            </a:r>
            <a:r>
              <a:rPr lang="fa-IR">
                <a:solidFill>
                  <a:srgbClr val="000000"/>
                </a:solidFill>
                <a:latin typeface="BLotus"/>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1975393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از اين رو، تجربههاي تاريخي به تعامـل و تحقـق خواسـتههـا و انتظـارات</a:t>
            </a:r>
            <a:r>
              <a:rPr lang="fa-IR">
                <a:solidFill>
                  <a:prstClr val="black"/>
                </a:solidFill>
                <a:cs typeface="B Zar" panose="00000400000000000000" pitchFamily="2" charset="-78"/>
              </a:rPr>
              <a:t> </a:t>
            </a:r>
            <a:r>
              <a:rPr lang="fa-IR" smtClean="0">
                <a:solidFill>
                  <a:srgbClr val="000000"/>
                </a:solidFill>
                <a:latin typeface="BLotus"/>
                <a:cs typeface="B Zar" panose="00000400000000000000" pitchFamily="2" charset="-78"/>
              </a:rPr>
              <a:t>كنشگر </a:t>
            </a:r>
            <a:r>
              <a:rPr lang="fa-IR">
                <a:solidFill>
                  <a:srgbClr val="000000"/>
                </a:solidFill>
                <a:latin typeface="BLotus"/>
                <a:cs typeface="B Zar" panose="00000400000000000000" pitchFamily="2" charset="-78"/>
              </a:rPr>
              <a:t>كمك ميكند. بر اين اساس، زمينههاي خانوادگي ممكـن اسـت بـه </a:t>
            </a:r>
            <a:r>
              <a:rPr lang="fa-IR">
                <a:solidFill>
                  <a:srgbClr val="000000"/>
                </a:solidFill>
                <a:latin typeface="BLotus"/>
                <a:cs typeface="B Zar" panose="00000400000000000000" pitchFamily="2" charset="-78"/>
              </a:rPr>
              <a:t>تسـهيل </a:t>
            </a:r>
            <a:r>
              <a:rPr lang="fa-IR" smtClean="0">
                <a:solidFill>
                  <a:srgbClr val="000000"/>
                </a:solidFill>
                <a:latin typeface="BLotus"/>
                <a:cs typeface="B Zar" panose="00000400000000000000" pitchFamily="2" charset="-78"/>
              </a:rPr>
              <a:t>تغييـر پايگاه </a:t>
            </a:r>
            <a:r>
              <a:rPr lang="fa-IR">
                <a:solidFill>
                  <a:srgbClr val="000000"/>
                </a:solidFill>
                <a:latin typeface="BLotus"/>
                <a:cs typeface="B Zar" panose="00000400000000000000" pitchFamily="2" charset="-78"/>
              </a:rPr>
              <a:t>اجتماعي كنشگران منجر شود. هرچه زمينههـاي خـانوادگي در </a:t>
            </a:r>
            <a:r>
              <a:rPr lang="fa-IR">
                <a:solidFill>
                  <a:srgbClr val="000000"/>
                </a:solidFill>
                <a:latin typeface="BLotus"/>
                <a:cs typeface="B Zar" panose="00000400000000000000" pitchFamily="2" charset="-78"/>
              </a:rPr>
              <a:t>راسـتاي </a:t>
            </a:r>
            <a:r>
              <a:rPr lang="fa-IR" smtClean="0">
                <a:solidFill>
                  <a:srgbClr val="000000"/>
                </a:solidFill>
                <a:latin typeface="BLotus"/>
                <a:cs typeface="B Zar" panose="00000400000000000000" pitchFamily="2" charset="-78"/>
              </a:rPr>
              <a:t>انتظـارات فزايندة </a:t>
            </a:r>
            <a:r>
              <a:rPr lang="fa-IR">
                <a:solidFill>
                  <a:srgbClr val="000000"/>
                </a:solidFill>
                <a:latin typeface="BLotus"/>
                <a:cs typeface="B Zar" panose="00000400000000000000" pitchFamily="2" charset="-78"/>
              </a:rPr>
              <a:t>سوژه شدت و ميزان بيشتري داشته باشد، تحقق تغيير پايگاه و ارتقـاي </a:t>
            </a:r>
            <a:r>
              <a:rPr lang="fa-IR">
                <a:solidFill>
                  <a:srgbClr val="000000"/>
                </a:solidFill>
                <a:latin typeface="BLotus"/>
                <a:cs typeface="B Zar" panose="00000400000000000000" pitchFamily="2" charset="-78"/>
              </a:rPr>
              <a:t>سـطح </a:t>
            </a:r>
            <a:r>
              <a:rPr lang="fa-IR" smtClean="0">
                <a:solidFill>
                  <a:srgbClr val="000000"/>
                </a:solidFill>
                <a:latin typeface="BLotus"/>
                <a:cs typeface="B Zar" panose="00000400000000000000" pitchFamily="2" charset="-78"/>
              </a:rPr>
              <a:t>آن </a:t>
            </a:r>
            <a:r>
              <a:rPr lang="fa-IR" smtClean="0">
                <a:solidFill>
                  <a:srgbClr val="FF0000"/>
                </a:solidFill>
                <a:latin typeface="BLotus"/>
                <a:cs typeface="B Zar" panose="00000400000000000000" pitchFamily="2" charset="-78"/>
              </a:rPr>
              <a:t>شدت </a:t>
            </a:r>
            <a:r>
              <a:rPr lang="fa-IR">
                <a:solidFill>
                  <a:srgbClr val="FF0000"/>
                </a:solidFill>
                <a:latin typeface="BLotus"/>
                <a:cs typeface="B Zar" panose="00000400000000000000" pitchFamily="2" charset="-78"/>
              </a:rPr>
              <a:t>و ميزان بيشتري </a:t>
            </a:r>
            <a:r>
              <a:rPr lang="fa-IR">
                <a:solidFill>
                  <a:srgbClr val="000000"/>
                </a:solidFill>
                <a:latin typeface="BLotus"/>
                <a:cs typeface="B Zar" panose="00000400000000000000" pitchFamily="2" charset="-78"/>
              </a:rPr>
              <a:t>خواهد داشت</a:t>
            </a:r>
            <a:r>
              <a:rPr lang="fa-IR">
                <a:cs typeface="B Zar" panose="00000400000000000000" pitchFamily="2" charset="-78"/>
              </a:rPr>
              <a:t>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266093" y="4276578"/>
            <a:ext cx="3151163" cy="1294227"/>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تسـهيل تغييـر پايگاه اجتماعي</a:t>
            </a:r>
            <a:endParaRPr lang="fa-IR" sz="2000" b="1">
              <a:solidFill>
                <a:srgbClr val="FF0000"/>
              </a:solidFill>
            </a:endParaRPr>
          </a:p>
        </p:txBody>
      </p:sp>
    </p:spTree>
    <p:extLst>
      <p:ext uri="{BB962C8B-B14F-4D97-AF65-F5344CB8AC3E}">
        <p14:creationId xmlns:p14="http://schemas.microsoft.com/office/powerpoint/2010/main" val="31728012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LotusBold"/>
                <a:cs typeface="B Zar" panose="00000400000000000000" pitchFamily="2" charset="-78"/>
              </a:rPr>
              <a:t>4-پديدة </a:t>
            </a:r>
            <a:r>
              <a:rPr lang="fa-IR" b="1">
                <a:solidFill>
                  <a:srgbClr val="FF0000"/>
                </a:solidFill>
                <a:latin typeface="BLotusBold"/>
                <a:cs typeface="B Zar" panose="00000400000000000000" pitchFamily="2" charset="-78"/>
              </a:rPr>
              <a:t>ناشي از شرايط علّي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مجموع </a:t>
            </a:r>
            <a:r>
              <a:rPr lang="fa-IR">
                <a:solidFill>
                  <a:srgbClr val="000000"/>
                </a:solidFill>
                <a:latin typeface="BLotus"/>
                <a:cs typeface="B Zar" panose="00000400000000000000" pitchFamily="2" charset="-78"/>
              </a:rPr>
              <a:t>شرايط علّي به </a:t>
            </a:r>
            <a:r>
              <a:rPr lang="fa-IR">
                <a:solidFill>
                  <a:srgbClr val="000000"/>
                </a:solidFill>
                <a:latin typeface="BLotus"/>
                <a:cs typeface="B Zar" panose="00000400000000000000" pitchFamily="2" charset="-78"/>
              </a:rPr>
              <a:t>همراه </a:t>
            </a:r>
            <a:r>
              <a:rPr lang="fa-IR" smtClean="0">
                <a:solidFill>
                  <a:srgbClr val="000000"/>
                </a:solidFill>
                <a:latin typeface="BLotus"/>
                <a:cs typeface="B Zar" panose="00000400000000000000" pitchFamily="2" charset="-78"/>
              </a:rPr>
              <a:t>مداخله شرايط </a:t>
            </a:r>
            <a:r>
              <a:rPr lang="fa-IR">
                <a:solidFill>
                  <a:srgbClr val="000000"/>
                </a:solidFill>
                <a:latin typeface="BLotus"/>
                <a:cs typeface="B Zar" panose="00000400000000000000" pitchFamily="2" charset="-78"/>
              </a:rPr>
              <a:t>گر موجب شده كنشگـران گـذار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پـايگـاه اجتماعي </a:t>
            </a:r>
            <a:r>
              <a:rPr lang="fa-IR">
                <a:solidFill>
                  <a:srgbClr val="000000"/>
                </a:solidFill>
                <a:latin typeface="BLotus"/>
                <a:cs typeface="B Zar" panose="00000400000000000000" pitchFamily="2" charset="-78"/>
              </a:rPr>
              <a:t>فروتر به پايگاه اجتماعي برتر را طي كنند. </a:t>
            </a:r>
            <a:r>
              <a:rPr lang="fa-IR">
                <a:solidFill>
                  <a:srgbClr val="FF0000"/>
                </a:solidFill>
                <a:latin typeface="BLotus"/>
                <a:cs typeface="B Zar" panose="00000400000000000000" pitchFamily="2" charset="-78"/>
              </a:rPr>
              <a:t>تجربة زيسـته و </a:t>
            </a:r>
            <a:r>
              <a:rPr lang="fa-IR">
                <a:solidFill>
                  <a:srgbClr val="FF0000"/>
                </a:solidFill>
                <a:latin typeface="BLotus"/>
                <a:cs typeface="B Zar" panose="00000400000000000000" pitchFamily="2" charset="-78"/>
              </a:rPr>
              <a:t>تـاريخي </a:t>
            </a:r>
            <a:r>
              <a:rPr lang="fa-IR" smtClean="0">
                <a:solidFill>
                  <a:srgbClr val="FF0000"/>
                </a:solidFill>
                <a:latin typeface="BLotus"/>
                <a:cs typeface="B Zar" panose="00000400000000000000" pitchFamily="2" charset="-78"/>
              </a:rPr>
              <a:t>كـنشگـران جوان</a:t>
            </a:r>
            <a:r>
              <a:rPr lang="fa-IR">
                <a:solidFill>
                  <a:srgbClr val="000000"/>
                </a:solidFill>
                <a:latin typeface="BLotus"/>
                <a:cs typeface="B Zar" panose="00000400000000000000" pitchFamily="2" charset="-78"/>
              </a:rPr>
              <a:t>، رفتار نامناسبي كه مردان با </a:t>
            </a:r>
            <a:r>
              <a:rPr lang="fa-IR">
                <a:solidFill>
                  <a:srgbClr val="000000"/>
                </a:solidFill>
                <a:latin typeface="BLotus"/>
                <a:cs typeface="B Zar" panose="00000400000000000000" pitchFamily="2" charset="-78"/>
              </a:rPr>
              <a:t>زنان </a:t>
            </a:r>
            <a:r>
              <a:rPr lang="fa-IR" smtClean="0">
                <a:solidFill>
                  <a:srgbClr val="000000"/>
                </a:solidFill>
                <a:latin typeface="BLotus"/>
                <a:cs typeface="B Zar" panose="00000400000000000000" pitchFamily="2" charset="-78"/>
              </a:rPr>
              <a:t>داشته اند</a:t>
            </a:r>
            <a:r>
              <a:rPr lang="fa-IR">
                <a:solidFill>
                  <a:srgbClr val="000000"/>
                </a:solidFill>
                <a:latin typeface="BLotus"/>
                <a:cs typeface="B Zar" panose="00000400000000000000" pitchFamily="2" charset="-78"/>
              </a:rPr>
              <a:t>، صبري كه براي نسـلهـاي پـيش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آنهـا ارزش </a:t>
            </a:r>
            <a:r>
              <a:rPr lang="fa-IR">
                <a:solidFill>
                  <a:srgbClr val="000000"/>
                </a:solidFill>
                <a:latin typeface="BLotus"/>
                <a:cs typeface="B Zar" panose="00000400000000000000" pitchFamily="2" charset="-78"/>
              </a:rPr>
              <a:t>بوده، همه و همه باعث شده است كنشگران </a:t>
            </a:r>
            <a:r>
              <a:rPr lang="fa-IR">
                <a:solidFill>
                  <a:srgbClr val="000000"/>
                </a:solidFill>
                <a:latin typeface="BLotus"/>
                <a:cs typeface="B Zar" panose="00000400000000000000" pitchFamily="2" charset="-78"/>
              </a:rPr>
              <a:t>سنتها </a:t>
            </a:r>
            <a:r>
              <a:rPr lang="fa-IR" smtClean="0">
                <a:solidFill>
                  <a:srgbClr val="000000"/>
                </a:solidFill>
                <a:latin typeface="BLotus"/>
                <a:cs typeface="B Zar" panose="00000400000000000000" pitchFamily="2" charset="-78"/>
              </a:rPr>
              <a:t>را </a:t>
            </a:r>
            <a:r>
              <a:rPr lang="fa-IR">
                <a:solidFill>
                  <a:srgbClr val="000000"/>
                </a:solidFill>
                <a:latin typeface="BLotus"/>
                <a:cs typeface="B Zar" panose="00000400000000000000" pitchFamily="2" charset="-78"/>
              </a:rPr>
              <a:t>از </a:t>
            </a:r>
            <a:r>
              <a:rPr lang="fa-IR">
                <a:solidFill>
                  <a:srgbClr val="000000"/>
                </a:solidFill>
                <a:latin typeface="BLotus"/>
                <a:cs typeface="B Zar" panose="00000400000000000000" pitchFamily="2" charset="-78"/>
              </a:rPr>
              <a:t>عادت</a:t>
            </a:r>
            <a:r>
              <a:rPr lang="fa-IR" smtClean="0">
                <a:solidFill>
                  <a:srgbClr val="000000"/>
                </a:solidFill>
                <a:latin typeface="BLotus"/>
                <a:cs typeface="B Zar" panose="00000400000000000000" pitchFamily="2" charset="-78"/>
              </a:rPr>
              <a:t>وارههايشان </a:t>
            </a:r>
            <a:r>
              <a:rPr lang="fa-IR">
                <a:solidFill>
                  <a:srgbClr val="000000"/>
                </a:solidFill>
                <a:latin typeface="BLotus"/>
                <a:cs typeface="B Zar" panose="00000400000000000000" pitchFamily="2" charset="-78"/>
              </a:rPr>
              <a:t>تا </a:t>
            </a:r>
            <a:r>
              <a:rPr lang="fa-IR" smtClean="0">
                <a:solidFill>
                  <a:srgbClr val="000000"/>
                </a:solidFill>
                <a:latin typeface="BLotus"/>
                <a:cs typeface="B Zar" panose="00000400000000000000" pitchFamily="2" charset="-78"/>
              </a:rPr>
              <a:t>حد امكان </a:t>
            </a:r>
            <a:r>
              <a:rPr lang="fa-IR">
                <a:solidFill>
                  <a:srgbClr val="000000"/>
                </a:solidFill>
                <a:latin typeface="BLotus"/>
                <a:cs typeface="B Zar" panose="00000400000000000000" pitchFamily="2" charset="-78"/>
              </a:rPr>
              <a:t>بزدايند. آنان مانند مادرانشان نيستند كه كمترين سرماية اقتصادي، فرهنگي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اجتماعي را </a:t>
            </a:r>
            <a:r>
              <a:rPr lang="fa-IR">
                <a:solidFill>
                  <a:srgbClr val="000000"/>
                </a:solidFill>
                <a:latin typeface="BLotus"/>
                <a:cs typeface="B Zar" panose="00000400000000000000" pitchFamily="2" charset="-78"/>
              </a:rPr>
              <a:t>داشته باشند. به باور آنان، به لحاظ سرمايه از همسرانشان كم ندارند و قدرتشان </a:t>
            </a:r>
            <a:r>
              <a:rPr lang="fa-IR">
                <a:solidFill>
                  <a:srgbClr val="000000"/>
                </a:solidFill>
                <a:latin typeface="BLotus"/>
                <a:cs typeface="B Zar" panose="00000400000000000000" pitchFamily="2" charset="-78"/>
              </a:rPr>
              <a:t>با </a:t>
            </a:r>
            <a:r>
              <a:rPr lang="fa-IR" smtClean="0">
                <a:solidFill>
                  <a:srgbClr val="000000"/>
                </a:solidFill>
                <a:latin typeface="BLotus"/>
                <a:cs typeface="B Zar" panose="00000400000000000000" pitchFamily="2" charset="-78"/>
              </a:rPr>
              <a:t>قدرت شوهرانشان </a:t>
            </a:r>
            <a:r>
              <a:rPr lang="fa-IR">
                <a:solidFill>
                  <a:srgbClr val="000000"/>
                </a:solidFill>
                <a:latin typeface="BLotus"/>
                <a:cs typeface="B Zar" panose="00000400000000000000" pitchFamily="2" charset="-78"/>
              </a:rPr>
              <a:t>برابر است</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800440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Lotus"/>
                <a:cs typeface="B Zar" panose="00000400000000000000" pitchFamily="2" charset="-78"/>
              </a:rPr>
              <a:t>در نتيجـه حقـوق و منزلـت خـانوادگي و اجتمـاعيشـان </a:t>
            </a:r>
            <a:r>
              <a:rPr lang="fa-IR" sz="2600">
                <a:solidFill>
                  <a:srgbClr val="000000"/>
                </a:solidFill>
                <a:latin typeface="BLotus"/>
                <a:cs typeface="B Zar" panose="00000400000000000000" pitchFamily="2" charset="-78"/>
              </a:rPr>
              <a:t>بايـد </a:t>
            </a:r>
            <a:r>
              <a:rPr lang="fa-IR" sz="2600" smtClean="0">
                <a:solidFill>
                  <a:srgbClr val="000000"/>
                </a:solidFill>
                <a:latin typeface="BLotus"/>
                <a:cs typeface="B Zar" panose="00000400000000000000" pitchFamily="2" charset="-78"/>
              </a:rPr>
              <a:t>بـا شوهرانشان </a:t>
            </a:r>
            <a:r>
              <a:rPr lang="fa-IR" sz="2600">
                <a:solidFill>
                  <a:srgbClr val="000000"/>
                </a:solidFill>
                <a:latin typeface="BLotus"/>
                <a:cs typeface="B Zar" panose="00000400000000000000" pitchFamily="2" charset="-78"/>
              </a:rPr>
              <a:t>برابر باشد. آنان جايگاه زنان نسلهاي پيشين را نمـيپذيرنـد و بـا </a:t>
            </a:r>
            <a:r>
              <a:rPr lang="fa-IR" sz="2600">
                <a:solidFill>
                  <a:srgbClr val="000000"/>
                </a:solidFill>
                <a:latin typeface="BLotus"/>
                <a:cs typeface="B Zar" panose="00000400000000000000" pitchFamily="2" charset="-78"/>
              </a:rPr>
              <a:t>اسـتفاده </a:t>
            </a:r>
            <a:r>
              <a:rPr lang="fa-IR" sz="2600" smtClean="0">
                <a:solidFill>
                  <a:srgbClr val="000000"/>
                </a:solidFill>
                <a:latin typeface="BLotus"/>
                <a:cs typeface="B Zar" panose="00000400000000000000" pitchFamily="2" charset="-78"/>
              </a:rPr>
              <a:t>از سنتزدايي</a:t>
            </a:r>
            <a:r>
              <a:rPr lang="fa-IR" sz="2600">
                <a:solidFill>
                  <a:srgbClr val="000000"/>
                </a:solidFill>
                <a:latin typeface="BLotus"/>
                <a:cs typeface="B Zar" panose="00000400000000000000" pitchFamily="2" charset="-78"/>
              </a:rPr>
              <a:t>، فردگرايي و گرايشهاي فكري برابرخواهانه براي گذار از </a:t>
            </a:r>
            <a:r>
              <a:rPr lang="fa-IR" sz="2600">
                <a:solidFill>
                  <a:srgbClr val="000000"/>
                </a:solidFill>
                <a:latin typeface="BLotus"/>
                <a:cs typeface="B Zar" panose="00000400000000000000" pitchFamily="2" charset="-78"/>
              </a:rPr>
              <a:t>جـايگـاه </a:t>
            </a:r>
            <a:r>
              <a:rPr lang="fa-IR" sz="2600" smtClean="0">
                <a:solidFill>
                  <a:srgbClr val="000000"/>
                </a:solidFill>
                <a:latin typeface="BLotus"/>
                <a:cs typeface="B Zar" panose="00000400000000000000" pitchFamily="2" charset="-78"/>
              </a:rPr>
              <a:t>اجتمـاعي فروتر </a:t>
            </a:r>
            <a:r>
              <a:rPr lang="fa-IR" sz="2600">
                <a:solidFill>
                  <a:srgbClr val="000000"/>
                </a:solidFill>
                <a:latin typeface="BLotus"/>
                <a:cs typeface="B Zar" panose="00000400000000000000" pitchFamily="2" charset="-78"/>
              </a:rPr>
              <a:t>به جايگاه اجتماعي بالاتر ميكوشند. از اين رو، همة انتظارات آنـان </a:t>
            </a:r>
            <a:r>
              <a:rPr lang="fa-IR" sz="2600">
                <a:solidFill>
                  <a:srgbClr val="000000"/>
                </a:solidFill>
                <a:latin typeface="BLotus"/>
                <a:cs typeface="B Zar" panose="00000400000000000000" pitchFamily="2" charset="-78"/>
              </a:rPr>
              <a:t>از </a:t>
            </a:r>
            <a:r>
              <a:rPr lang="fa-IR" sz="2600" smtClean="0">
                <a:solidFill>
                  <a:srgbClr val="000000"/>
                </a:solidFill>
                <a:latin typeface="BLotus"/>
                <a:cs typeface="B Zar" panose="00000400000000000000" pitchFamily="2" charset="-78"/>
              </a:rPr>
              <a:t>همسرانشـان حول </a:t>
            </a:r>
            <a:r>
              <a:rPr lang="fa-IR" sz="2600">
                <a:solidFill>
                  <a:srgbClr val="000000"/>
                </a:solidFill>
                <a:latin typeface="BLotus"/>
                <a:cs typeface="B Zar" panose="00000400000000000000" pitchFamily="2" charset="-78"/>
              </a:rPr>
              <a:t>اين خواست و تمايل به گذار منزلتي ميگردد؛ روندي كه به ارتقاي نقشي، </a:t>
            </a:r>
            <a:r>
              <a:rPr lang="fa-IR" sz="2600">
                <a:solidFill>
                  <a:srgbClr val="000000"/>
                </a:solidFill>
                <a:latin typeface="BLotus"/>
                <a:cs typeface="B Zar" panose="00000400000000000000" pitchFamily="2" charset="-78"/>
              </a:rPr>
              <a:t>منزلتـي </a:t>
            </a:r>
            <a:r>
              <a:rPr lang="fa-IR" sz="2600" smtClean="0">
                <a:solidFill>
                  <a:srgbClr val="000000"/>
                </a:solidFill>
                <a:latin typeface="BLotus"/>
                <a:cs typeface="B Zar" panose="00000400000000000000" pitchFamily="2" charset="-78"/>
              </a:rPr>
              <a:t>و ارتقاي </a:t>
            </a:r>
            <a:r>
              <a:rPr lang="fa-IR" sz="2600">
                <a:solidFill>
                  <a:srgbClr val="000000"/>
                </a:solidFill>
                <a:latin typeface="BLotus"/>
                <a:cs typeface="B Zar" panose="00000400000000000000" pitchFamily="2" charset="-78"/>
              </a:rPr>
              <a:t>جايگاه اقتصادي و اجتماعي در ميان زنان </a:t>
            </a:r>
            <a:r>
              <a:rPr lang="fa-IR" sz="2600">
                <a:solidFill>
                  <a:srgbClr val="000000"/>
                </a:solidFill>
                <a:latin typeface="BLotus"/>
                <a:cs typeface="B Zar" panose="00000400000000000000" pitchFamily="2" charset="-78"/>
              </a:rPr>
              <a:t>منجر </a:t>
            </a:r>
            <a:r>
              <a:rPr lang="fa-IR" sz="2600" smtClean="0">
                <a:solidFill>
                  <a:srgbClr val="000000"/>
                </a:solidFill>
                <a:latin typeface="BLotus"/>
                <a:cs typeface="B Zar" panose="00000400000000000000" pitchFamily="2" charset="-78"/>
              </a:rPr>
              <a:t>ميشود</a:t>
            </a:r>
          </a:p>
          <a:p>
            <a:pPr marL="0" indent="0" algn="just">
              <a:buNone/>
            </a:pPr>
            <a:endParaRPr lang="fa-IR"/>
          </a:p>
        </p:txBody>
      </p:sp>
      <p:sp>
        <p:nvSpPr>
          <p:cNvPr id="4" name="Flowchart: Process 3"/>
          <p:cNvSpPr/>
          <p:nvPr/>
        </p:nvSpPr>
        <p:spPr>
          <a:xfrm>
            <a:off x="4541520" y="4318782"/>
            <a:ext cx="3108960" cy="94253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سنتزدايي، فردگرايي و گرايشهاي فكري برابرخواهانه</a:t>
            </a:r>
            <a:endParaRPr lang="fa-IR" sz="2000" b="1">
              <a:solidFill>
                <a:srgbClr val="FF0000"/>
              </a:solidFill>
            </a:endParaRPr>
          </a:p>
        </p:txBody>
      </p:sp>
    </p:spTree>
    <p:extLst>
      <p:ext uri="{BB962C8B-B14F-4D97-AF65-F5344CB8AC3E}">
        <p14:creationId xmlns:p14="http://schemas.microsoft.com/office/powerpoint/2010/main" val="23792793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LotusBold"/>
                <a:cs typeface="B Zar" panose="00000400000000000000" pitchFamily="2" charset="-78"/>
              </a:rPr>
              <a:t>4-راهبردها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راهبردهايي </a:t>
            </a:r>
            <a:r>
              <a:rPr lang="fa-IR">
                <a:solidFill>
                  <a:srgbClr val="000000"/>
                </a:solidFill>
                <a:latin typeface="BLotus"/>
                <a:cs typeface="B Zar" panose="00000400000000000000" pitchFamily="2" charset="-78"/>
              </a:rPr>
              <a:t>كه كنشگران در راستاي تحقق انتظاراتشان به مثابة گذار از </a:t>
            </a:r>
            <a:r>
              <a:rPr lang="fa-IR">
                <a:solidFill>
                  <a:srgbClr val="000000"/>
                </a:solidFill>
                <a:latin typeface="BLotus"/>
                <a:cs typeface="B Zar" panose="00000400000000000000" pitchFamily="2" charset="-78"/>
              </a:rPr>
              <a:t>پايگـاه </a:t>
            </a:r>
            <a:r>
              <a:rPr lang="fa-IR" smtClean="0">
                <a:solidFill>
                  <a:srgbClr val="000000"/>
                </a:solidFill>
                <a:latin typeface="BLotus"/>
                <a:cs typeface="B Zar" panose="00000400000000000000" pitchFamily="2" charset="-78"/>
              </a:rPr>
              <a:t>اجتمـاعي فروتر </a:t>
            </a:r>
            <a:r>
              <a:rPr lang="fa-IR">
                <a:solidFill>
                  <a:srgbClr val="000000"/>
                </a:solidFill>
                <a:latin typeface="BLotus"/>
                <a:cs typeface="B Zar" panose="00000400000000000000" pitchFamily="2" charset="-78"/>
              </a:rPr>
              <a:t>به پايگاه برتر به كار ميبرند عبارتاند از: بازگويي شفاف انتظـارات، </a:t>
            </a:r>
            <a:r>
              <a:rPr lang="fa-IR">
                <a:solidFill>
                  <a:srgbClr val="000000"/>
                </a:solidFill>
                <a:latin typeface="BLotus"/>
                <a:cs typeface="B Zar" panose="00000400000000000000" pitchFamily="2" charset="-78"/>
              </a:rPr>
              <a:t>مقاومـت </a:t>
            </a:r>
            <a:r>
              <a:rPr lang="fa-IR" smtClean="0">
                <a:solidFill>
                  <a:srgbClr val="000000"/>
                </a:solidFill>
                <a:latin typeface="BLotus"/>
                <a:cs typeface="B Zar" panose="00000400000000000000" pitchFamily="2" charset="-78"/>
              </a:rPr>
              <a:t>در راستاي </a:t>
            </a:r>
            <a:r>
              <a:rPr lang="fa-IR">
                <a:solidFill>
                  <a:srgbClr val="000000"/>
                </a:solidFill>
                <a:latin typeface="BLotus"/>
                <a:cs typeface="B Zar" panose="00000400000000000000" pitchFamily="2" charset="-78"/>
              </a:rPr>
              <a:t>تحقـق انتظـارات، بـه چـالش كشـيدن نـابرابري جنسـيتي، </a:t>
            </a:r>
            <a:r>
              <a:rPr lang="fa-IR">
                <a:solidFill>
                  <a:srgbClr val="000000"/>
                </a:solidFill>
                <a:latin typeface="BLotus"/>
                <a:cs typeface="B Zar" panose="00000400000000000000" pitchFamily="2" charset="-78"/>
              </a:rPr>
              <a:t>انتظـارات </a:t>
            </a:r>
            <a:r>
              <a:rPr lang="fa-IR" smtClean="0">
                <a:solidFill>
                  <a:srgbClr val="000000"/>
                </a:solidFill>
                <a:latin typeface="BLotus"/>
                <a:cs typeface="B Zar" panose="00000400000000000000" pitchFamily="2" charset="-78"/>
              </a:rPr>
              <a:t>حـداكثري برابرخواهانه</a:t>
            </a:r>
            <a:r>
              <a:rPr lang="fa-IR">
                <a:solidFill>
                  <a:srgbClr val="000000"/>
                </a:solidFill>
                <a:latin typeface="BLotus"/>
                <a:cs typeface="B Zar" panose="00000400000000000000" pitchFamily="2" charset="-78"/>
              </a:rPr>
              <a:t>، انتظار تأمين متقابل خواستههاي زناشويي، گفـتوگـوي زناشـويي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مـادري محدودشده</a:t>
            </a:r>
            <a:r>
              <a:rPr lang="fa-IR">
                <a:solidFill>
                  <a:srgbClr val="000000"/>
                </a:solidFill>
                <a:latin typeface="BLotus"/>
                <a:cs typeface="B Zar" panose="00000400000000000000" pitchFamily="2" charset="-78"/>
              </a:rPr>
              <a:t>، تعاملات مبتني بر خودمحوري، نگاه حقـوقي، نگـاه فراينـدي</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لـذتجـويي، فرمانبرداري </a:t>
            </a:r>
            <a:r>
              <a:rPr lang="fa-IR">
                <a:solidFill>
                  <a:srgbClr val="000000"/>
                </a:solidFill>
                <a:latin typeface="BLotus"/>
                <a:cs typeface="B Zar" panose="00000400000000000000" pitchFamily="2" charset="-78"/>
              </a:rPr>
              <a:t>تقليليافته و تأكيد بر من فاعلي</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8077821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كنشگران در راستاي تحقـق انتظاراتشـان و در پي تغيير در پايگاه اجتماعيشان به بازگويي شفاف انتظارات خود روي آوردهاند. آنان نگران بازخورد همسرانشان در قبال بيان انتظاراتشان نيستند. به نظر زنان جوان پاسـخگـو،</a:t>
            </a:r>
            <a:r>
              <a:rPr lang="fa-IR">
                <a:solidFill>
                  <a:prstClr val="black"/>
                </a:solidFill>
                <a:cs typeface="B Zar" panose="00000400000000000000" pitchFamily="2" charset="-78"/>
              </a:rPr>
              <a:t> </a:t>
            </a:r>
            <a:r>
              <a:rPr lang="fa-IR">
                <a:solidFill>
                  <a:srgbClr val="000000"/>
                </a:solidFill>
                <a:latin typeface="BLotus"/>
                <a:cs typeface="B Zar" panose="00000400000000000000" pitchFamily="2" charset="-78"/>
              </a:rPr>
              <a:t>اگر شوهر ميتواند خواستهاي داشته باشـد و آن را بيـان كنـد، زن هـم مـيتوانـد و بايـد خواستهاش را مطرح كند</a:t>
            </a:r>
            <a:endParaRPr lang="fa-IR"/>
          </a:p>
        </p:txBody>
      </p:sp>
    </p:spTree>
    <p:extLst>
      <p:ext uri="{BB962C8B-B14F-4D97-AF65-F5344CB8AC3E}">
        <p14:creationId xmlns:p14="http://schemas.microsoft.com/office/powerpoint/2010/main" val="91214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Lotus"/>
                <a:cs typeface="B Zar" panose="00000400000000000000" pitchFamily="2" charset="-78"/>
              </a:rPr>
              <a:t>در </a:t>
            </a:r>
            <a:r>
              <a:rPr lang="fa-IR" b="0" i="0" smtClean="0">
                <a:solidFill>
                  <a:srgbClr val="000000"/>
                </a:solidFill>
                <a:effectLst/>
                <a:latin typeface="BLotus"/>
                <a:cs typeface="B Zar" panose="00000400000000000000" pitchFamily="2" charset="-78"/>
              </a:rPr>
              <a:t>جامعه </a:t>
            </a:r>
            <a:r>
              <a:rPr lang="fa-IR" b="0" i="0" smtClean="0">
                <a:solidFill>
                  <a:srgbClr val="000000"/>
                </a:solidFill>
                <a:effectLst/>
                <a:latin typeface="BLotus"/>
                <a:cs typeface="B Zar" panose="00000400000000000000" pitchFamily="2" charset="-78"/>
              </a:rPr>
              <a:t>ايراني اين تحولات چند دهه پس از تحولات در كشورهاي غربـي رخ داد </a:t>
            </a:r>
            <a:r>
              <a:rPr lang="fa-IR" b="0" i="0" smtClean="0">
                <a:solidFill>
                  <a:srgbClr val="000000"/>
                </a:solidFill>
                <a:effectLst/>
                <a:latin typeface="BLotus"/>
                <a:cs typeface="B Zar" panose="00000400000000000000" pitchFamily="2" charset="-78"/>
              </a:rPr>
              <a:t>و خانواده ها </a:t>
            </a:r>
            <a:r>
              <a:rPr lang="fa-IR" b="0" i="0" smtClean="0">
                <a:solidFill>
                  <a:srgbClr val="000000"/>
                </a:solidFill>
                <a:effectLst/>
                <a:latin typeface="BLotus"/>
                <a:cs typeface="B Zar" panose="00000400000000000000" pitchFamily="2" charset="-78"/>
              </a:rPr>
              <a:t>را درگير خود كرد. پايگاه زنان در جامعة ايران در چند دهة اخير دگرگون </a:t>
            </a:r>
            <a:r>
              <a:rPr lang="fa-IR" b="0" i="0" smtClean="0">
                <a:solidFill>
                  <a:srgbClr val="000000"/>
                </a:solidFill>
                <a:effectLst/>
                <a:latin typeface="BLotus"/>
                <a:cs typeface="B Zar" panose="00000400000000000000" pitchFamily="2" charset="-78"/>
              </a:rPr>
              <a:t>شـد. امروزه </a:t>
            </a:r>
            <a:r>
              <a:rPr lang="fa-IR" b="0" i="0" smtClean="0">
                <a:solidFill>
                  <a:srgbClr val="000000"/>
                </a:solidFill>
                <a:effectLst/>
                <a:latin typeface="BLotus"/>
                <a:cs typeface="B Zar" panose="00000400000000000000" pitchFamily="2" charset="-78"/>
              </a:rPr>
              <a:t>زنان خواستار پايگاه اجتماعي بالاتر و مشاركت </a:t>
            </a:r>
            <a:r>
              <a:rPr lang="fa-IR" b="0" i="0" smtClean="0">
                <a:solidFill>
                  <a:srgbClr val="000000"/>
                </a:solidFill>
                <a:effectLst/>
                <a:latin typeface="BLotus"/>
                <a:cs typeface="B Zar" panose="00000400000000000000" pitchFamily="2" charset="-78"/>
              </a:rPr>
              <a:t>در تصميم گيريهـاي جامعـه انـد؛ فرايندي </a:t>
            </a:r>
            <a:r>
              <a:rPr lang="fa-IR" b="0" i="0" smtClean="0">
                <a:solidFill>
                  <a:srgbClr val="000000"/>
                </a:solidFill>
                <a:effectLst/>
                <a:latin typeface="BLotus"/>
                <a:cs typeface="B Zar" panose="00000400000000000000" pitchFamily="2" charset="-78"/>
              </a:rPr>
              <a:t>كه با انتظارات ارتقايافتة زنان ايراني همراه است </a:t>
            </a:r>
            <a:r>
              <a:rPr lang="fa-IR" b="0" i="0" smtClean="0">
                <a:solidFill>
                  <a:srgbClr val="000000"/>
                </a:solidFill>
                <a:effectLst/>
                <a:latin typeface="BLotus"/>
                <a:cs typeface="B Zar" panose="00000400000000000000" pitchFamily="2" charset="-78"/>
              </a:rPr>
              <a:t>(شادي طلـب</a:t>
            </a:r>
            <a:r>
              <a:rPr lang="fa-IR" b="0" i="0" smtClean="0">
                <a:solidFill>
                  <a:srgbClr val="000000"/>
                </a:solidFill>
                <a:effectLst/>
                <a:latin typeface="BLotus"/>
                <a:cs typeface="B Zar" panose="00000400000000000000" pitchFamily="2" charset="-78"/>
              </a:rPr>
              <a:t>، </a:t>
            </a:r>
            <a:r>
              <a:rPr lang="fa-IR" b="0" i="0" smtClean="0">
                <a:solidFill>
                  <a:srgbClr val="000000"/>
                </a:solidFill>
                <a:effectLst/>
                <a:latin typeface="BLotus"/>
                <a:cs typeface="B Zar" panose="00000400000000000000" pitchFamily="2" charset="-78"/>
              </a:rPr>
              <a:t>.1380) از </a:t>
            </a:r>
            <a:r>
              <a:rPr lang="fa-IR" b="0" i="0" smtClean="0">
                <a:solidFill>
                  <a:srgbClr val="000000"/>
                </a:solidFill>
                <a:effectLst/>
                <a:latin typeface="BLotus"/>
                <a:cs typeface="B Zar" panose="00000400000000000000" pitchFamily="2" charset="-78"/>
              </a:rPr>
              <a:t>ايـن </a:t>
            </a:r>
            <a:r>
              <a:rPr lang="fa-IR" b="0" i="0" smtClean="0">
                <a:solidFill>
                  <a:srgbClr val="000000"/>
                </a:solidFill>
                <a:effectLst/>
                <a:latin typeface="BLotus"/>
                <a:cs typeface="B Zar" panose="00000400000000000000" pitchFamily="2" charset="-78"/>
              </a:rPr>
              <a:t>رو، تودة </a:t>
            </a:r>
            <a:r>
              <a:rPr lang="fa-IR" b="0" i="0" smtClean="0">
                <a:solidFill>
                  <a:srgbClr val="000000"/>
                </a:solidFill>
                <a:effectLst/>
                <a:latin typeface="BLotus"/>
                <a:cs typeface="B Zar" panose="00000400000000000000" pitchFamily="2" charset="-78"/>
              </a:rPr>
              <a:t>زنان با افزايش ميزان سواد و گسترش آموزش عالي به توانمنديهاي خود واقف </a:t>
            </a:r>
            <a:r>
              <a:rPr lang="fa-IR" b="0" i="0" smtClean="0">
                <a:solidFill>
                  <a:srgbClr val="000000"/>
                </a:solidFill>
                <a:effectLst/>
                <a:latin typeface="BLotus"/>
                <a:cs typeface="B Zar" panose="00000400000000000000" pitchFamily="2" charset="-78"/>
              </a:rPr>
              <a:t>شده و </a:t>
            </a:r>
            <a:r>
              <a:rPr lang="fa-IR" b="0" i="0" smtClean="0">
                <a:solidFill>
                  <a:srgbClr val="000000"/>
                </a:solidFill>
                <a:effectLst/>
                <a:latin typeface="BLotus"/>
                <a:cs typeface="B Zar" panose="00000400000000000000" pitchFamily="2" charset="-78"/>
              </a:rPr>
              <a:t>طالب سهم بيشتري از مديريت خانواده و </a:t>
            </a:r>
            <a:r>
              <a:rPr lang="fa-IR" b="0" i="0" smtClean="0">
                <a:solidFill>
                  <a:srgbClr val="000000"/>
                </a:solidFill>
                <a:effectLst/>
                <a:latin typeface="BLotus"/>
                <a:cs typeface="B Zar" panose="00000400000000000000" pitchFamily="2" charset="-78"/>
              </a:rPr>
              <a:t>جامعه اند </a:t>
            </a:r>
            <a:r>
              <a:rPr lang="fa-IR" b="0" i="0" smtClean="0">
                <a:solidFill>
                  <a:srgbClr val="000000"/>
                </a:solidFill>
                <a:effectLst/>
                <a:latin typeface="BLotus"/>
                <a:cs typeface="B Zar" panose="00000400000000000000" pitchFamily="2" charset="-78"/>
              </a:rPr>
              <a:t>و انتظـار پـايگـاه و </a:t>
            </a:r>
            <a:r>
              <a:rPr lang="fa-IR" b="0" i="0" smtClean="0">
                <a:solidFill>
                  <a:srgbClr val="000000"/>
                </a:solidFill>
                <a:effectLst/>
                <a:latin typeface="BLotus"/>
                <a:cs typeface="B Zar" panose="00000400000000000000" pitchFamily="2" charset="-78"/>
              </a:rPr>
              <a:t>موقعيـتهـاي بالاتري </a:t>
            </a:r>
            <a:r>
              <a:rPr lang="fa-IR" b="0" i="0" smtClean="0">
                <a:solidFill>
                  <a:srgbClr val="000000"/>
                </a:solidFill>
                <a:effectLst/>
                <a:latin typeface="BLotus"/>
                <a:cs typeface="B Zar" panose="00000400000000000000" pitchFamily="2" charset="-78"/>
              </a:rPr>
              <a:t>دارند </a:t>
            </a:r>
            <a:r>
              <a:rPr lang="fa-IR" b="0" i="0" smtClean="0">
                <a:solidFill>
                  <a:srgbClr val="000000"/>
                </a:solidFill>
                <a:effectLst/>
                <a:latin typeface="BLotus"/>
                <a:cs typeface="B Zar" panose="00000400000000000000" pitchFamily="2" charset="-78"/>
              </a:rPr>
              <a:t>(جليلوند</a:t>
            </a:r>
            <a:r>
              <a:rPr lang="fa-IR" b="0" i="0" smtClean="0">
                <a:solidFill>
                  <a:srgbClr val="000000"/>
                </a:solidFill>
                <a:effectLst/>
                <a:latin typeface="BLotus"/>
                <a:cs typeface="B Zar" panose="00000400000000000000" pitchFamily="2" charset="-78"/>
              </a:rPr>
              <a:t>، </a:t>
            </a:r>
            <a:r>
              <a:rPr lang="fa-IR" smtClean="0">
                <a:solidFill>
                  <a:srgbClr val="000000"/>
                </a:solidFill>
                <a:latin typeface="BLotus"/>
                <a:cs typeface="B Zar" panose="00000400000000000000" pitchFamily="2" charset="-78"/>
              </a:rPr>
              <a:t>135-130)</a:t>
            </a:r>
            <a:endParaRPr lang="fa-IR">
              <a:cs typeface="B Zar" panose="00000400000000000000" pitchFamily="2" charset="-78"/>
            </a:endParaRPr>
          </a:p>
        </p:txBody>
      </p:sp>
      <p:sp>
        <p:nvSpPr>
          <p:cNvPr id="4" name="Flowchart: Connector 3"/>
          <p:cNvSpPr/>
          <p:nvPr/>
        </p:nvSpPr>
        <p:spPr>
          <a:xfrm>
            <a:off x="838200" y="4502907"/>
            <a:ext cx="2636520" cy="1448972"/>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انتظارات ارتقايافتة زنان</a:t>
            </a:r>
            <a:endParaRPr lang="fa-IR" sz="2000" b="1">
              <a:solidFill>
                <a:srgbClr val="FF0000"/>
              </a:solidFill>
            </a:endParaRPr>
          </a:p>
        </p:txBody>
      </p:sp>
    </p:spTree>
    <p:extLst>
      <p:ext uri="{BB962C8B-B14F-4D97-AF65-F5344CB8AC3E}">
        <p14:creationId xmlns:p14="http://schemas.microsoft.com/office/powerpoint/2010/main" val="215918278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solidFill>
                  <a:srgbClr val="000000"/>
                </a:solidFill>
                <a:latin typeface="BLotus"/>
                <a:cs typeface="B Zar" panose="00000400000000000000" pitchFamily="2" charset="-78"/>
              </a:rPr>
              <a:t>شراره 25ساله در اين باره ميگويد:</a:t>
            </a:r>
            <a:endParaRPr lang="fa-IR">
              <a:cs typeface="B Zar" panose="00000400000000000000" pitchFamily="2" charset="-78"/>
            </a:endParaRPr>
          </a:p>
        </p:txBody>
      </p:sp>
      <p:sp>
        <p:nvSpPr>
          <p:cNvPr id="3" name="Content Placeholder 2"/>
          <p:cNvSpPr>
            <a:spLocks noGrp="1"/>
          </p:cNvSpPr>
          <p:nvPr>
            <p:ph idx="1"/>
          </p:nvPr>
        </p:nvSpPr>
        <p:spPr/>
        <p:txBody>
          <a:bodyPr/>
          <a:lstStyle/>
          <a:p>
            <a:endParaRPr lang="fa-IR"/>
          </a:p>
        </p:txBody>
      </p:sp>
      <p:sp>
        <p:nvSpPr>
          <p:cNvPr id="4" name="Flowchart: Process 3"/>
          <p:cNvSpPr/>
          <p:nvPr/>
        </p:nvSpPr>
        <p:spPr>
          <a:xfrm>
            <a:off x="2472743" y="2025749"/>
            <a:ext cx="8049891" cy="3190196"/>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800">
                <a:solidFill>
                  <a:srgbClr val="FF0000"/>
                </a:solidFill>
                <a:latin typeface="BLotus"/>
                <a:cs typeface="B Zar" panose="00000400000000000000" pitchFamily="2" charset="-78"/>
              </a:rPr>
              <a:t>من هر انتظاري داشته باشم واضح به او ميگم. اون ميخواد براي من زندگي كنه </a:t>
            </a:r>
            <a:r>
              <a:rPr lang="fa-IR" sz="2800">
                <a:solidFill>
                  <a:srgbClr val="FF0000"/>
                </a:solidFill>
                <a:latin typeface="BLotus"/>
                <a:cs typeface="B Zar" panose="00000400000000000000" pitchFamily="2" charset="-78"/>
              </a:rPr>
              <a:t>پس </a:t>
            </a:r>
            <a:r>
              <a:rPr lang="fa-IR" sz="2800" smtClean="0">
                <a:solidFill>
                  <a:srgbClr val="FF0000"/>
                </a:solidFill>
                <a:latin typeface="BLotus"/>
                <a:cs typeface="B Zar" panose="00000400000000000000" pitchFamily="2" charset="-78"/>
              </a:rPr>
              <a:t>مـنم ميگم </a:t>
            </a:r>
            <a:r>
              <a:rPr lang="fa-IR" sz="2800">
                <a:solidFill>
                  <a:srgbClr val="FF0000"/>
                </a:solidFill>
                <a:latin typeface="BLotus"/>
                <a:cs typeface="B Zar" panose="00000400000000000000" pitchFamily="2" charset="-78"/>
              </a:rPr>
              <a:t>كه انجام بده. بعد از چند سال كه پير شديم فايده نداره يادمون بيفته </a:t>
            </a:r>
            <a:r>
              <a:rPr lang="fa-IR" sz="2800">
                <a:solidFill>
                  <a:srgbClr val="FF0000"/>
                </a:solidFill>
                <a:latin typeface="BLotus"/>
                <a:cs typeface="B Zar" panose="00000400000000000000" pitchFamily="2" charset="-78"/>
              </a:rPr>
              <a:t>يـك </a:t>
            </a:r>
            <a:r>
              <a:rPr lang="fa-IR" sz="2800" smtClean="0">
                <a:solidFill>
                  <a:srgbClr val="FF0000"/>
                </a:solidFill>
                <a:latin typeface="BLotus"/>
                <a:cs typeface="B Zar" panose="00000400000000000000" pitchFamily="2" charset="-78"/>
              </a:rPr>
              <a:t>كارهـايي ميخواستيم </a:t>
            </a:r>
            <a:r>
              <a:rPr lang="fa-IR" sz="2800">
                <a:solidFill>
                  <a:srgbClr val="FF0000"/>
                </a:solidFill>
                <a:latin typeface="BLotus"/>
                <a:cs typeface="B Zar" panose="00000400000000000000" pitchFamily="2" charset="-78"/>
              </a:rPr>
              <a:t>براي هم بكنيم، اما نكرديم. من بهش انتظـاراتم رو مـيگـم انتظـارات </a:t>
            </a:r>
            <a:r>
              <a:rPr lang="fa-IR" sz="2800">
                <a:solidFill>
                  <a:srgbClr val="FF0000"/>
                </a:solidFill>
                <a:latin typeface="BLotus"/>
                <a:cs typeface="B Zar" panose="00000400000000000000" pitchFamily="2" charset="-78"/>
              </a:rPr>
              <a:t>مـن </a:t>
            </a:r>
            <a:r>
              <a:rPr lang="fa-IR" sz="2800" smtClean="0">
                <a:solidFill>
                  <a:srgbClr val="FF0000"/>
                </a:solidFill>
                <a:latin typeface="BLotus"/>
                <a:cs typeface="B Zar" panose="00000400000000000000" pitchFamily="2" charset="-78"/>
              </a:rPr>
              <a:t>از چيزهاي </a:t>
            </a:r>
            <a:r>
              <a:rPr lang="fa-IR" sz="2800">
                <a:solidFill>
                  <a:srgbClr val="FF0000"/>
                </a:solidFill>
                <a:latin typeface="BLotus"/>
                <a:cs typeface="B Zar" panose="00000400000000000000" pitchFamily="2" charset="-78"/>
              </a:rPr>
              <a:t>ريز مثل نظافت شخصي و لباس پوشيدنش هست تا مسائل بزرگتر</a:t>
            </a:r>
            <a:r>
              <a:rPr lang="fa-IR" sz="2800">
                <a:solidFill>
                  <a:srgbClr val="FF0000"/>
                </a:solidFill>
                <a:latin typeface="BLotus"/>
                <a:cs typeface="B Zar" panose="00000400000000000000" pitchFamily="2" charset="-78"/>
              </a:rPr>
              <a:t>.</a:t>
            </a:r>
            <a:r>
              <a:rPr lang="fa-IR" sz="2800">
                <a:solidFill>
                  <a:srgbClr val="FF0000"/>
                </a:solidFill>
                <a:cs typeface="B Zar" panose="00000400000000000000" pitchFamily="2" charset="-78"/>
              </a:rPr>
              <a:t> </a:t>
            </a:r>
            <a:endParaRPr lang="fa-IR" sz="2800" smtClean="0">
              <a:solidFill>
                <a:srgbClr val="FF0000"/>
              </a:solidFill>
              <a:cs typeface="B Zar" panose="00000400000000000000" pitchFamily="2" charset="-78"/>
            </a:endParaRPr>
          </a:p>
          <a:p>
            <a:pPr algn="just"/>
            <a:r>
              <a:rPr lang="fa-IR"/>
              <a:t/>
            </a:r>
            <a:br>
              <a:rPr lang="fa-IR"/>
            </a:br>
            <a:endParaRPr lang="fa-IR"/>
          </a:p>
        </p:txBody>
      </p:sp>
    </p:spTree>
    <p:extLst>
      <p:ext uri="{BB962C8B-B14F-4D97-AF65-F5344CB8AC3E}">
        <p14:creationId xmlns:p14="http://schemas.microsoft.com/office/powerpoint/2010/main" val="13448189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solidFill>
                  <a:srgbClr val="000000"/>
                </a:solidFill>
                <a:latin typeface="BLotus"/>
                <a:cs typeface="B Zar" panose="00000400000000000000" pitchFamily="2" charset="-78"/>
              </a:rPr>
              <a:t>مريم </a:t>
            </a:r>
            <a:r>
              <a:rPr lang="fa-IR">
                <a:solidFill>
                  <a:srgbClr val="000000"/>
                </a:solidFill>
                <a:latin typeface="BLotus"/>
                <a:cs typeface="B Zar" panose="00000400000000000000" pitchFamily="2" charset="-78"/>
              </a:rPr>
              <a:t>30ساله نيز در زمينة بازگويي شفاف انتظارات عاطفي يو روان اش اينچنين ميگويد:</a:t>
            </a:r>
            <a:endParaRPr lang="fa-IR">
              <a:cs typeface="B Zar" panose="00000400000000000000" pitchFamily="2" charset="-78"/>
            </a:endParaRPr>
          </a:p>
        </p:txBody>
      </p:sp>
      <p:sp>
        <p:nvSpPr>
          <p:cNvPr id="3" name="Content Placeholder 2"/>
          <p:cNvSpPr>
            <a:spLocks noGrp="1"/>
          </p:cNvSpPr>
          <p:nvPr>
            <p:ph idx="1"/>
          </p:nvPr>
        </p:nvSpPr>
        <p:spPr>
          <a:xfrm>
            <a:off x="954110" y="1690688"/>
            <a:ext cx="10515600" cy="4351338"/>
          </a:xfrm>
        </p:spPr>
        <p:txBody>
          <a:bodyPr/>
          <a:lstStyle/>
          <a:p>
            <a:r>
              <a:rPr lang="fa-IR" sz="3200">
                <a:solidFill>
                  <a:srgbClr val="000000"/>
                </a:solidFill>
                <a:latin typeface="BLotus"/>
                <a:cs typeface="B Zar" panose="00000400000000000000" pitchFamily="2" charset="-78"/>
              </a:rPr>
              <a:t/>
            </a:r>
            <a:br>
              <a:rPr lang="fa-IR" sz="3200">
                <a:solidFill>
                  <a:srgbClr val="000000"/>
                </a:solidFill>
                <a:latin typeface="BLotus"/>
                <a:cs typeface="B Zar" panose="00000400000000000000" pitchFamily="2" charset="-78"/>
              </a:rPr>
            </a:b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2053883" y="2644726"/>
            <a:ext cx="8834511" cy="318940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400">
                <a:solidFill>
                  <a:srgbClr val="FF0000"/>
                </a:solidFill>
                <a:latin typeface="BLotus"/>
                <a:cs typeface="B Zar" panose="00000400000000000000" pitchFamily="2" charset="-78"/>
              </a:rPr>
              <a:t>من </a:t>
            </a:r>
            <a:r>
              <a:rPr lang="fa-IR" sz="2400">
                <a:solidFill>
                  <a:srgbClr val="FF0000"/>
                </a:solidFill>
                <a:latin typeface="BLotus"/>
                <a:cs typeface="B Zar" panose="00000400000000000000" pitchFamily="2" charset="-78"/>
              </a:rPr>
              <a:t>انتظارات </a:t>
            </a:r>
            <a:r>
              <a:rPr lang="fa-IR" sz="2400" smtClean="0">
                <a:solidFill>
                  <a:srgbClr val="FF0000"/>
                </a:solidFill>
                <a:latin typeface="BLotus"/>
                <a:cs typeface="B Zar" panose="00000400000000000000" pitchFamily="2" charset="-78"/>
              </a:rPr>
              <a:t>عاطفي ام </a:t>
            </a:r>
            <a:r>
              <a:rPr lang="fa-IR" sz="2400">
                <a:solidFill>
                  <a:srgbClr val="FF0000"/>
                </a:solidFill>
                <a:latin typeface="BLotus"/>
                <a:cs typeface="B Zar" panose="00000400000000000000" pitchFamily="2" charset="-78"/>
              </a:rPr>
              <a:t>را به شوهرم ميگم؛ حتي اگر فشارهاي رواني سر كار </a:t>
            </a:r>
            <a:r>
              <a:rPr lang="fa-IR" sz="2400">
                <a:solidFill>
                  <a:srgbClr val="FF0000"/>
                </a:solidFill>
                <a:latin typeface="BLotus"/>
                <a:cs typeface="B Zar" panose="00000400000000000000" pitchFamily="2" charset="-78"/>
              </a:rPr>
              <a:t>داشـته </a:t>
            </a:r>
            <a:r>
              <a:rPr lang="fa-IR" sz="2400" smtClean="0">
                <a:solidFill>
                  <a:srgbClr val="FF0000"/>
                </a:solidFill>
                <a:latin typeface="BLotus"/>
                <a:cs typeface="B Zar" panose="00000400000000000000" pitchFamily="2" charset="-78"/>
              </a:rPr>
              <a:t>باشـم بازم </a:t>
            </a:r>
            <a:r>
              <a:rPr lang="fa-IR" sz="2400">
                <a:solidFill>
                  <a:srgbClr val="FF0000"/>
                </a:solidFill>
                <a:latin typeface="BLotus"/>
                <a:cs typeface="B Zar" panose="00000400000000000000" pitchFamily="2" charset="-78"/>
              </a:rPr>
              <a:t>بهش ميگم. براي جفتمون خوبه. اگر نگم حواسش نيست اون روز نـاراحتم</a:t>
            </a:r>
            <a:r>
              <a:rPr lang="fa-IR" sz="2400">
                <a:solidFill>
                  <a:srgbClr val="FF0000"/>
                </a:solidFill>
                <a:latin typeface="BLotus"/>
                <a:cs typeface="B Zar" panose="00000400000000000000" pitchFamily="2" charset="-78"/>
              </a:rPr>
              <a:t>، </a:t>
            </a:r>
            <a:r>
              <a:rPr lang="fa-IR" sz="2400" smtClean="0">
                <a:solidFill>
                  <a:srgbClr val="FF0000"/>
                </a:solidFill>
                <a:latin typeface="BLotus"/>
                <a:cs typeface="B Zar" panose="00000400000000000000" pitchFamily="2" charset="-78"/>
              </a:rPr>
              <a:t>ممكنـه رعايتم </a:t>
            </a:r>
            <a:r>
              <a:rPr lang="fa-IR" sz="2400">
                <a:solidFill>
                  <a:srgbClr val="FF0000"/>
                </a:solidFill>
                <a:latin typeface="BLotus"/>
                <a:cs typeface="B Zar" panose="00000400000000000000" pitchFamily="2" charset="-78"/>
              </a:rPr>
              <a:t>رو نكنه منم عصباني بشم. اونوقت جفتمون حالمون گرفته ميشه. از </a:t>
            </a:r>
            <a:r>
              <a:rPr lang="fa-IR" sz="2400">
                <a:solidFill>
                  <a:srgbClr val="FF0000"/>
                </a:solidFill>
                <a:latin typeface="BLotus"/>
                <a:cs typeface="B Zar" panose="00000400000000000000" pitchFamily="2" charset="-78"/>
              </a:rPr>
              <a:t>طرف </a:t>
            </a:r>
            <a:r>
              <a:rPr lang="fa-IR" sz="2400" smtClean="0">
                <a:solidFill>
                  <a:srgbClr val="FF0000"/>
                </a:solidFill>
                <a:latin typeface="BLotus"/>
                <a:cs typeface="B Zar" panose="00000400000000000000" pitchFamily="2" charset="-78"/>
              </a:rPr>
              <a:t>ديگـه هم </a:t>
            </a:r>
            <a:r>
              <a:rPr lang="fa-IR" sz="2400">
                <a:solidFill>
                  <a:srgbClr val="FF0000"/>
                </a:solidFill>
                <a:latin typeface="BLotus"/>
                <a:cs typeface="B Zar" panose="00000400000000000000" pitchFamily="2" charset="-78"/>
              </a:rPr>
              <a:t>حواسش بهم بيشتر ميشه، اون روز بيشتر محبت ميكنه تا آروم شم. در </a:t>
            </a:r>
            <a:r>
              <a:rPr lang="fa-IR" sz="2400">
                <a:solidFill>
                  <a:srgbClr val="FF0000"/>
                </a:solidFill>
                <a:latin typeface="BLotus"/>
                <a:cs typeface="B Zar" panose="00000400000000000000" pitchFamily="2" charset="-78"/>
              </a:rPr>
              <a:t>كـل </a:t>
            </a:r>
            <a:r>
              <a:rPr lang="fa-IR" sz="2400" smtClean="0">
                <a:solidFill>
                  <a:srgbClr val="FF0000"/>
                </a:solidFill>
                <a:latin typeface="BLotus"/>
                <a:cs typeface="B Zar" panose="00000400000000000000" pitchFamily="2" charset="-78"/>
              </a:rPr>
              <a:t>گفـتن نيازهاي </a:t>
            </a:r>
            <a:r>
              <a:rPr lang="fa-IR" sz="2400">
                <a:solidFill>
                  <a:srgbClr val="FF0000"/>
                </a:solidFill>
                <a:latin typeface="BLotus"/>
                <a:cs typeface="B Zar" panose="00000400000000000000" pitchFamily="2" charset="-78"/>
              </a:rPr>
              <a:t>رواني براي زندگي خوبه و براي زن و شوهر خوب ميشه</a:t>
            </a:r>
            <a:endParaRPr lang="fa-IR" sz="2400">
              <a:solidFill>
                <a:srgbClr val="FF0000"/>
              </a:solidFill>
              <a:cs typeface="B Zar" panose="00000400000000000000" pitchFamily="2" charset="-78"/>
            </a:endParaRPr>
          </a:p>
        </p:txBody>
      </p:sp>
    </p:spTree>
    <p:extLst>
      <p:ext uri="{BB962C8B-B14F-4D97-AF65-F5344CB8AC3E}">
        <p14:creationId xmlns:p14="http://schemas.microsoft.com/office/powerpoint/2010/main" val="42522567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راهبرد ديگري كه كنشگران در راستاي دستيابي به پديدة گـذار منزلتـي بـه </a:t>
            </a:r>
            <a:r>
              <a:rPr lang="fa-IR">
                <a:solidFill>
                  <a:srgbClr val="000000"/>
                </a:solidFill>
                <a:latin typeface="BLotus"/>
                <a:cs typeface="B Zar" panose="00000400000000000000" pitchFamily="2" charset="-78"/>
              </a:rPr>
              <a:t>آن </a:t>
            </a:r>
            <a:r>
              <a:rPr lang="fa-IR" smtClean="0">
                <a:solidFill>
                  <a:srgbClr val="000000"/>
                </a:solidFill>
                <a:latin typeface="BLotus"/>
                <a:cs typeface="B Zar" panose="00000400000000000000" pitchFamily="2" charset="-78"/>
              </a:rPr>
              <a:t>عمـل ميكنند </a:t>
            </a:r>
            <a:r>
              <a:rPr lang="fa-IR">
                <a:solidFill>
                  <a:srgbClr val="000000"/>
                </a:solidFill>
                <a:latin typeface="BLotus"/>
                <a:cs typeface="B Zar" panose="00000400000000000000" pitchFamily="2" charset="-78"/>
              </a:rPr>
              <a:t>مقاومت در راستاي تحقق انتظارات است. كنشگر اصرار دارد انتظاراتش </a:t>
            </a:r>
            <a:r>
              <a:rPr lang="fa-IR">
                <a:solidFill>
                  <a:srgbClr val="000000"/>
                </a:solidFill>
                <a:latin typeface="BLotus"/>
                <a:cs typeface="B Zar" panose="00000400000000000000" pitchFamily="2" charset="-78"/>
              </a:rPr>
              <a:t>تحقق </a:t>
            </a:r>
            <a:r>
              <a:rPr lang="fa-IR" smtClean="0">
                <a:solidFill>
                  <a:srgbClr val="000000"/>
                </a:solidFill>
                <a:latin typeface="BLotus"/>
                <a:cs typeface="B Zar" panose="00000400000000000000" pitchFamily="2" charset="-78"/>
              </a:rPr>
              <a:t>يابد و </a:t>
            </a:r>
            <a:r>
              <a:rPr lang="fa-IR">
                <a:solidFill>
                  <a:srgbClr val="000000"/>
                </a:solidFill>
                <a:latin typeface="BLotus"/>
                <a:cs typeface="B Zar" panose="00000400000000000000" pitchFamily="2" charset="-78"/>
              </a:rPr>
              <a:t>در اين مسير از راههاي گوناگوني </a:t>
            </a:r>
            <a:r>
              <a:rPr lang="fa-IR">
                <a:solidFill>
                  <a:srgbClr val="000000"/>
                </a:solidFill>
                <a:latin typeface="BLotus"/>
                <a:cs typeface="B Zar" panose="00000400000000000000" pitchFamily="2" charset="-78"/>
              </a:rPr>
              <a:t>كه </a:t>
            </a:r>
            <a:r>
              <a:rPr lang="fa-IR" smtClean="0">
                <a:solidFill>
                  <a:srgbClr val="000000"/>
                </a:solidFill>
                <a:latin typeface="BLotus"/>
                <a:cs typeface="B Zar" panose="00000400000000000000" pitchFamily="2" charset="-78"/>
              </a:rPr>
              <a:t>نتيجه اش </a:t>
            </a:r>
            <a:r>
              <a:rPr lang="fa-IR">
                <a:solidFill>
                  <a:srgbClr val="000000"/>
                </a:solidFill>
                <a:latin typeface="BLotus"/>
                <a:cs typeface="B Zar" panose="00000400000000000000" pitchFamily="2" charset="-78"/>
              </a:rPr>
              <a:t>عملياتي كردن انتظـاراتش </a:t>
            </a:r>
            <a:r>
              <a:rPr lang="fa-IR">
                <a:solidFill>
                  <a:srgbClr val="000000"/>
                </a:solidFill>
                <a:latin typeface="BLotus"/>
                <a:cs typeface="B Zar" panose="00000400000000000000" pitchFamily="2" charset="-78"/>
              </a:rPr>
              <a:t>اسـت </a:t>
            </a:r>
            <a:r>
              <a:rPr lang="fa-IR" smtClean="0">
                <a:solidFill>
                  <a:srgbClr val="000000"/>
                </a:solidFill>
                <a:latin typeface="BLotus"/>
                <a:cs typeface="B Zar" panose="00000400000000000000" pitchFamily="2" charset="-78"/>
              </a:rPr>
              <a:t>اسـتفاده ميكند</a:t>
            </a:r>
            <a:r>
              <a:rPr lang="fa-IR">
                <a:solidFill>
                  <a:srgbClr val="000000"/>
                </a:solidFill>
                <a:latin typeface="BLotus"/>
                <a:cs typeface="B Zar" panose="00000400000000000000" pitchFamily="2" charset="-78"/>
              </a:rPr>
              <a:t>. كنشگر در برابر مخالفت يا مقاومت همسرش در قبال </a:t>
            </a:r>
            <a:r>
              <a:rPr lang="fa-IR">
                <a:solidFill>
                  <a:srgbClr val="000000"/>
                </a:solidFill>
                <a:latin typeface="BLotus"/>
                <a:cs typeface="B Zar" panose="00000400000000000000" pitchFamily="2" charset="-78"/>
              </a:rPr>
              <a:t>خواسته </a:t>
            </a:r>
            <a:r>
              <a:rPr lang="fa-IR" smtClean="0">
                <a:solidFill>
                  <a:srgbClr val="000000"/>
                </a:solidFill>
                <a:latin typeface="BLotus"/>
                <a:cs typeface="B Zar" panose="00000400000000000000" pitchFamily="2" charset="-78"/>
              </a:rPr>
              <a:t>اش </a:t>
            </a:r>
            <a:r>
              <a:rPr lang="fa-IR">
                <a:solidFill>
                  <a:srgbClr val="000000"/>
                </a:solidFill>
                <a:latin typeface="BLotus"/>
                <a:cs typeface="B Zar" panose="00000400000000000000" pitchFamily="2" charset="-78"/>
              </a:rPr>
              <a:t>سازش </a:t>
            </a:r>
            <a:r>
              <a:rPr lang="fa-IR" smtClean="0">
                <a:solidFill>
                  <a:srgbClr val="000000"/>
                </a:solidFill>
                <a:latin typeface="BLotus"/>
                <a:cs typeface="B Zar" panose="00000400000000000000" pitchFamily="2" charset="-78"/>
              </a:rPr>
              <a:t>نمی كند، بلكه </a:t>
            </a:r>
            <a:r>
              <a:rPr lang="fa-IR">
                <a:solidFill>
                  <a:srgbClr val="000000"/>
                </a:solidFill>
                <a:latin typeface="BLotus"/>
                <a:cs typeface="B Zar" panose="00000400000000000000" pitchFamily="2" charset="-78"/>
              </a:rPr>
              <a:t>مقاومت ميكند. كنشگر جايگاه اجتماعياش را با همسرش برابر ميداند. </a:t>
            </a:r>
            <a:r>
              <a:rPr lang="fa-IR">
                <a:solidFill>
                  <a:srgbClr val="000000"/>
                </a:solidFill>
                <a:latin typeface="BLotus"/>
                <a:cs typeface="B Zar" panose="00000400000000000000" pitchFamily="2" charset="-78"/>
              </a:rPr>
              <a:t>پاسـخ </a:t>
            </a:r>
            <a:r>
              <a:rPr lang="fa-IR" smtClean="0">
                <a:solidFill>
                  <a:srgbClr val="000000"/>
                </a:solidFill>
                <a:latin typeface="BLotus"/>
                <a:cs typeface="B Zar" panose="00000400000000000000" pitchFamily="2" charset="-78"/>
              </a:rPr>
              <a:t>بـه انتظاراتش </a:t>
            </a:r>
            <a:r>
              <a:rPr lang="fa-IR">
                <a:solidFill>
                  <a:srgbClr val="000000"/>
                </a:solidFill>
                <a:latin typeface="BLotus"/>
                <a:cs typeface="B Zar" panose="00000400000000000000" pitchFamily="2" charset="-78"/>
              </a:rPr>
              <a:t>را همپاية پاسخ به انتظارات شوهرش ميداند</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Decision 3"/>
          <p:cNvSpPr/>
          <p:nvPr/>
        </p:nvSpPr>
        <p:spPr>
          <a:xfrm>
            <a:off x="942534" y="4713923"/>
            <a:ext cx="3179299" cy="1463040"/>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عملياتي كردن انتظـاراتش</a:t>
            </a:r>
            <a:endParaRPr lang="fa-IR" sz="2000" b="1">
              <a:solidFill>
                <a:srgbClr val="FF0000"/>
              </a:solidFill>
            </a:endParaRPr>
          </a:p>
        </p:txBody>
      </p:sp>
    </p:spTree>
    <p:extLst>
      <p:ext uri="{BB962C8B-B14F-4D97-AF65-F5344CB8AC3E}">
        <p14:creationId xmlns:p14="http://schemas.microsoft.com/office/powerpoint/2010/main" val="4415918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براي اجرايي نشدن </a:t>
            </a:r>
            <a:r>
              <a:rPr lang="fa-IR">
                <a:solidFill>
                  <a:srgbClr val="000000"/>
                </a:solidFill>
                <a:latin typeface="BLotus"/>
                <a:cs typeface="B Zar" panose="00000400000000000000" pitchFamily="2" charset="-78"/>
              </a:rPr>
              <a:t>خواستهاش </a:t>
            </a:r>
            <a:r>
              <a:rPr lang="fa-IR" smtClean="0">
                <a:solidFill>
                  <a:srgbClr val="000000"/>
                </a:solidFill>
                <a:latin typeface="BLotus"/>
                <a:cs typeface="B Zar" panose="00000400000000000000" pitchFamily="2" charset="-78"/>
              </a:rPr>
              <a:t>از شوهر </a:t>
            </a:r>
            <a:r>
              <a:rPr lang="fa-IR">
                <a:solidFill>
                  <a:srgbClr val="000000"/>
                </a:solidFill>
                <a:latin typeface="BLotus"/>
                <a:cs typeface="B Zar" panose="00000400000000000000" pitchFamily="2" charset="-78"/>
              </a:rPr>
              <a:t>دليل موجه و منطقي ميطلبد، در غير ايـن صـورت او نيـز در برابـر </a:t>
            </a:r>
            <a:r>
              <a:rPr lang="fa-IR">
                <a:solidFill>
                  <a:srgbClr val="000000"/>
                </a:solidFill>
                <a:latin typeface="BLotus"/>
                <a:cs typeface="B Zar" panose="00000400000000000000" pitchFamily="2" charset="-78"/>
              </a:rPr>
              <a:t>اجرايـي </a:t>
            </a:r>
            <a:r>
              <a:rPr lang="fa-IR" smtClean="0">
                <a:solidFill>
                  <a:srgbClr val="000000"/>
                </a:solidFill>
                <a:latin typeface="BLotus"/>
                <a:cs typeface="B Zar" panose="00000400000000000000" pitchFamily="2" charset="-78"/>
              </a:rPr>
              <a:t>شـدن خواستة </a:t>
            </a:r>
            <a:r>
              <a:rPr lang="fa-IR">
                <a:solidFill>
                  <a:srgbClr val="000000"/>
                </a:solidFill>
                <a:latin typeface="BLotus"/>
                <a:cs typeface="B Zar" panose="00000400000000000000" pitchFamily="2" charset="-78"/>
              </a:rPr>
              <a:t>همسرش مقاومت ميكند. هرچه پديدة گذار از پايگاه اجتماعي فروتر </a:t>
            </a:r>
            <a:r>
              <a:rPr lang="fa-IR">
                <a:solidFill>
                  <a:srgbClr val="000000"/>
                </a:solidFill>
                <a:latin typeface="BLotus"/>
                <a:cs typeface="B Zar" panose="00000400000000000000" pitchFamily="2" charset="-78"/>
              </a:rPr>
              <a:t>به </a:t>
            </a:r>
            <a:r>
              <a:rPr lang="fa-IR" smtClean="0">
                <a:solidFill>
                  <a:srgbClr val="000000"/>
                </a:solidFill>
                <a:latin typeface="BLotus"/>
                <a:cs typeface="B Zar" panose="00000400000000000000" pitchFamily="2" charset="-78"/>
              </a:rPr>
              <a:t>پايگـاه اجتماعي </a:t>
            </a:r>
            <a:r>
              <a:rPr lang="fa-IR">
                <a:solidFill>
                  <a:srgbClr val="000000"/>
                </a:solidFill>
                <a:latin typeface="BLotus"/>
                <a:cs typeface="B Zar" panose="00000400000000000000" pitchFamily="2" charset="-78"/>
              </a:rPr>
              <a:t>برتر از شدت و ميزان بـيشتـري برخـوردار باشـد، مقاومـت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راستای تحقـق انتظارات </a:t>
            </a:r>
            <a:r>
              <a:rPr lang="fa-IR">
                <a:solidFill>
                  <a:srgbClr val="000000"/>
                </a:solidFill>
                <a:latin typeface="BLotus"/>
                <a:cs typeface="B Zar" panose="00000400000000000000" pitchFamily="2" charset="-78"/>
              </a:rPr>
              <a:t>از شدت و ميزان بيشتري برخوردار است</a:t>
            </a:r>
            <a:endParaRPr lang="fa-IR"/>
          </a:p>
        </p:txBody>
      </p:sp>
    </p:spTree>
    <p:extLst>
      <p:ext uri="{BB962C8B-B14F-4D97-AF65-F5344CB8AC3E}">
        <p14:creationId xmlns:p14="http://schemas.microsoft.com/office/powerpoint/2010/main" val="19489785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زنان جوان برخلاف </a:t>
            </a:r>
            <a:r>
              <a:rPr lang="fa-IR">
                <a:solidFill>
                  <a:srgbClr val="000000"/>
                </a:solidFill>
                <a:latin typeface="BLotus"/>
                <a:cs typeface="B Zar" panose="00000400000000000000" pitchFamily="2" charset="-78"/>
              </a:rPr>
              <a:t>نسلهاي </a:t>
            </a:r>
            <a:r>
              <a:rPr lang="fa-IR" smtClean="0">
                <a:solidFill>
                  <a:srgbClr val="000000"/>
                </a:solidFill>
                <a:latin typeface="BLotus"/>
                <a:cs typeface="B Zar" panose="00000400000000000000" pitchFamily="2" charset="-78"/>
              </a:rPr>
              <a:t>گذشته نابرابري </a:t>
            </a:r>
            <a:r>
              <a:rPr lang="fa-IR">
                <a:solidFill>
                  <a:srgbClr val="000000"/>
                </a:solidFill>
                <a:latin typeface="BLotus"/>
                <a:cs typeface="B Zar" panose="00000400000000000000" pitchFamily="2" charset="-78"/>
              </a:rPr>
              <a:t>جنسيتي را به چالش ميكشند. به نظر آنان نابرابري جنسيتي در گذشته به </a:t>
            </a:r>
            <a:r>
              <a:rPr lang="fa-IR">
                <a:solidFill>
                  <a:srgbClr val="000000"/>
                </a:solidFill>
                <a:latin typeface="BLotus"/>
                <a:cs typeface="B Zar" panose="00000400000000000000" pitchFamily="2" charset="-78"/>
              </a:rPr>
              <a:t>اين </a:t>
            </a:r>
            <a:r>
              <a:rPr lang="fa-IR" smtClean="0">
                <a:solidFill>
                  <a:srgbClr val="000000"/>
                </a:solidFill>
                <a:latin typeface="BLotus"/>
                <a:cs typeface="B Zar" panose="00000400000000000000" pitchFamily="2" charset="-78"/>
              </a:rPr>
              <a:t>دليل بود </a:t>
            </a:r>
            <a:r>
              <a:rPr lang="fa-IR">
                <a:solidFill>
                  <a:srgbClr val="000000"/>
                </a:solidFill>
                <a:latin typeface="BLotus"/>
                <a:cs typeface="B Zar" panose="00000400000000000000" pitchFamily="2" charset="-78"/>
              </a:rPr>
              <a:t>كه مادران به منابع قدرت دسترسي نداشتند؛ به همين علت زنان اين مسـئله </a:t>
            </a:r>
            <a:r>
              <a:rPr lang="fa-IR">
                <a:solidFill>
                  <a:srgbClr val="000000"/>
                </a:solidFill>
                <a:latin typeface="BLotus"/>
                <a:cs typeface="B Zar" panose="00000400000000000000" pitchFamily="2" charset="-78"/>
              </a:rPr>
              <a:t>را </a:t>
            </a:r>
            <a:r>
              <a:rPr lang="fa-IR" smtClean="0">
                <a:solidFill>
                  <a:srgbClr val="000000"/>
                </a:solidFill>
                <a:latin typeface="BLotus"/>
                <a:cs typeface="B Zar" panose="00000400000000000000" pitchFamily="2" charset="-78"/>
              </a:rPr>
              <a:t>پذيرفتـه بودند</a:t>
            </a:r>
            <a:r>
              <a:rPr lang="fa-IR">
                <a:solidFill>
                  <a:srgbClr val="000000"/>
                </a:solidFill>
                <a:latin typeface="BLotus"/>
                <a:cs typeface="B Zar" panose="00000400000000000000" pitchFamily="2" charset="-78"/>
              </a:rPr>
              <a:t>؛ </a:t>
            </a:r>
            <a:r>
              <a:rPr lang="fa-IR">
                <a:solidFill>
                  <a:srgbClr val="FF0000"/>
                </a:solidFill>
                <a:latin typeface="BLotus"/>
                <a:cs typeface="B Zar" panose="00000400000000000000" pitchFamily="2" charset="-78"/>
              </a:rPr>
              <a:t>آنان درست يا نادرست فرودستي در برابر شوهران و عملكرد شوهران دربارة </a:t>
            </a:r>
            <a:r>
              <a:rPr lang="fa-IR">
                <a:solidFill>
                  <a:srgbClr val="FF0000"/>
                </a:solidFill>
                <a:latin typeface="BLotus"/>
                <a:cs typeface="B Zar" panose="00000400000000000000" pitchFamily="2" charset="-78"/>
              </a:rPr>
              <a:t>خود </a:t>
            </a:r>
            <a:r>
              <a:rPr lang="fa-IR" smtClean="0">
                <a:solidFill>
                  <a:srgbClr val="FF0000"/>
                </a:solidFill>
                <a:latin typeface="BLotus"/>
                <a:cs typeface="B Zar" panose="00000400000000000000" pitchFamily="2" charset="-78"/>
              </a:rPr>
              <a:t>را پذيرفته </a:t>
            </a:r>
            <a:r>
              <a:rPr lang="fa-IR">
                <a:solidFill>
                  <a:srgbClr val="FF0000"/>
                </a:solidFill>
                <a:latin typeface="BLotus"/>
                <a:cs typeface="B Zar" panose="00000400000000000000" pitchFamily="2" charset="-78"/>
              </a:rPr>
              <a:t>بودند</a:t>
            </a:r>
            <a:r>
              <a:rPr lang="fa-IR">
                <a:solidFill>
                  <a:srgbClr val="000000"/>
                </a:solidFill>
                <a:latin typeface="BLotus"/>
                <a:cs typeface="B Zar" panose="00000400000000000000" pitchFamily="2" charset="-78"/>
              </a:rPr>
              <a:t>. اين در حالي است كه زنان جوان اين نـابرابري را، كـه بـر </a:t>
            </a:r>
            <a:r>
              <a:rPr lang="fa-IR">
                <a:solidFill>
                  <a:srgbClr val="000000"/>
                </a:solidFill>
                <a:latin typeface="BLotus"/>
                <a:cs typeface="B Zar" panose="00000400000000000000" pitchFamily="2" charset="-78"/>
              </a:rPr>
              <a:t>اسـاس </a:t>
            </a:r>
            <a:r>
              <a:rPr lang="fa-IR" smtClean="0">
                <a:solidFill>
                  <a:srgbClr val="000000"/>
                </a:solidFill>
                <a:latin typeface="BLotus"/>
                <a:cs typeface="B Zar" panose="00000400000000000000" pitchFamily="2" charset="-78"/>
              </a:rPr>
              <a:t>جنسـيت است</a:t>
            </a:r>
            <a:r>
              <a:rPr lang="fa-IR">
                <a:solidFill>
                  <a:srgbClr val="000000"/>
                </a:solidFill>
                <a:latin typeface="BLotus"/>
                <a:cs typeface="B Zar" panose="00000400000000000000" pitchFamily="2" charset="-78"/>
              </a:rPr>
              <a:t>، نميپذيرند و آن را به چالش ميكشند. آنان بر اساس دسترسيشان به </a:t>
            </a:r>
            <a:r>
              <a:rPr lang="fa-IR">
                <a:solidFill>
                  <a:srgbClr val="000000"/>
                </a:solidFill>
                <a:latin typeface="BLotus"/>
                <a:cs typeface="B Zar" panose="00000400000000000000" pitchFamily="2" charset="-78"/>
              </a:rPr>
              <a:t>منابع </a:t>
            </a:r>
            <a:r>
              <a:rPr lang="fa-IR" smtClean="0">
                <a:solidFill>
                  <a:srgbClr val="000000"/>
                </a:solidFill>
                <a:latin typeface="BLotus"/>
                <a:cs typeface="B Zar" panose="00000400000000000000" pitchFamily="2" charset="-78"/>
              </a:rPr>
              <a:t>اقتصادي، فرهنگي </a:t>
            </a:r>
            <a:r>
              <a:rPr lang="fa-IR">
                <a:solidFill>
                  <a:srgbClr val="000000"/>
                </a:solidFill>
                <a:latin typeface="BLotus"/>
                <a:cs typeface="B Zar" panose="00000400000000000000" pitchFamily="2" charset="-78"/>
              </a:rPr>
              <a:t>و اجتماعي خواهان برابري با مرداناند و نابرابري را امري ظالمانه و </a:t>
            </a:r>
            <a:r>
              <a:rPr lang="fa-IR">
                <a:solidFill>
                  <a:srgbClr val="000000"/>
                </a:solidFill>
                <a:latin typeface="BLotus"/>
                <a:cs typeface="B Zar" panose="00000400000000000000" pitchFamily="2" charset="-78"/>
              </a:rPr>
              <a:t>برساختة </a:t>
            </a:r>
            <a:r>
              <a:rPr lang="fa-IR" smtClean="0">
                <a:solidFill>
                  <a:srgbClr val="000000"/>
                </a:solidFill>
                <a:latin typeface="BLotus"/>
                <a:cs typeface="B Zar" panose="00000400000000000000" pitchFamily="2" charset="-78"/>
              </a:rPr>
              <a:t>مردان مي دانند.</a:t>
            </a: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46044023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solidFill>
                  <a:srgbClr val="000000"/>
                </a:solidFill>
                <a:latin typeface="BLotus"/>
                <a:cs typeface="B Zar" panose="00000400000000000000" pitchFamily="2" charset="-78"/>
              </a:rPr>
              <a:t>هرچه </a:t>
            </a:r>
            <a:r>
              <a:rPr lang="fa-IR">
                <a:solidFill>
                  <a:srgbClr val="000000"/>
                </a:solidFill>
                <a:latin typeface="BLotus"/>
                <a:cs typeface="B Zar" panose="00000400000000000000" pitchFamily="2" charset="-78"/>
              </a:rPr>
              <a:t>به چالش كشيدن نابرابري جنسيتي از شدت و ميزان </a:t>
            </a:r>
            <a:r>
              <a:rPr lang="fa-IR">
                <a:solidFill>
                  <a:srgbClr val="000000"/>
                </a:solidFill>
                <a:latin typeface="BLotus"/>
                <a:cs typeface="B Zar" panose="00000400000000000000" pitchFamily="2" charset="-78"/>
              </a:rPr>
              <a:t>بـيشتـري </a:t>
            </a:r>
            <a:r>
              <a:rPr lang="fa-IR" smtClean="0">
                <a:solidFill>
                  <a:srgbClr val="000000"/>
                </a:solidFill>
                <a:latin typeface="BLotus"/>
                <a:cs typeface="B Zar" panose="00000400000000000000" pitchFamily="2" charset="-78"/>
              </a:rPr>
              <a:t>برخـوردار باشد</a:t>
            </a:r>
            <a:r>
              <a:rPr lang="fa-IR">
                <a:solidFill>
                  <a:srgbClr val="000000"/>
                </a:solidFill>
                <a:latin typeface="BLotus"/>
                <a:cs typeface="B Zar" panose="00000400000000000000" pitchFamily="2" charset="-78"/>
              </a:rPr>
              <a:t>، گذار از پايگاه اجتماعي فرودست بـه پـايگـاه اجتمـاعي برتـر بـا شـدت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ميـزان بيشتري </a:t>
            </a:r>
            <a:r>
              <a:rPr lang="fa-IR">
                <a:solidFill>
                  <a:srgbClr val="000000"/>
                </a:solidFill>
                <a:latin typeface="BLotus"/>
                <a:cs typeface="B Zar" panose="00000400000000000000" pitchFamily="2" charset="-78"/>
              </a:rPr>
              <a:t>رخ ميدهد. در پي بـه چـالش كشـيدن نـابرابري جنسـيتي، </a:t>
            </a:r>
            <a:r>
              <a:rPr lang="fa-IR">
                <a:solidFill>
                  <a:srgbClr val="000000"/>
                </a:solidFill>
                <a:latin typeface="BLotus"/>
                <a:cs typeface="B Zar" panose="00000400000000000000" pitchFamily="2" charset="-78"/>
              </a:rPr>
              <a:t>كـنشگـر </a:t>
            </a:r>
            <a:r>
              <a:rPr lang="fa-IR" smtClean="0">
                <a:solidFill>
                  <a:srgbClr val="000000"/>
                </a:solidFill>
                <a:latin typeface="BLotus"/>
                <a:cs typeface="B Zar" panose="00000400000000000000" pitchFamily="2" charset="-78"/>
              </a:rPr>
              <a:t>انتظـارات حداكثري برابرخواهانه اش </a:t>
            </a:r>
            <a:r>
              <a:rPr lang="fa-IR">
                <a:solidFill>
                  <a:srgbClr val="000000"/>
                </a:solidFill>
                <a:latin typeface="BLotus"/>
                <a:cs typeface="B Zar" panose="00000400000000000000" pitchFamily="2" charset="-78"/>
              </a:rPr>
              <a:t>را مطرح ميكند.</a:t>
            </a:r>
            <a:r>
              <a:rPr lang="fa-IR">
                <a:solidFill>
                  <a:srgbClr val="FF0000"/>
                </a:solidFill>
                <a:latin typeface="BLotus"/>
                <a:cs typeface="B Zar" panose="00000400000000000000" pitchFamily="2" charset="-78"/>
              </a:rPr>
              <a:t> بنا بر دلايل مطرحشده، كنشگر خود </a:t>
            </a:r>
            <a:r>
              <a:rPr lang="fa-IR">
                <a:solidFill>
                  <a:srgbClr val="FF0000"/>
                </a:solidFill>
                <a:latin typeface="BLotus"/>
                <a:cs typeface="B Zar" panose="00000400000000000000" pitchFamily="2" charset="-78"/>
              </a:rPr>
              <a:t>و </a:t>
            </a:r>
            <a:r>
              <a:rPr lang="fa-IR" smtClean="0">
                <a:solidFill>
                  <a:srgbClr val="FF0000"/>
                </a:solidFill>
                <a:latin typeface="BLotus"/>
                <a:cs typeface="B Zar" panose="00000400000000000000" pitchFamily="2" charset="-78"/>
              </a:rPr>
              <a:t>پايگاه اجتماعياش </a:t>
            </a:r>
            <a:r>
              <a:rPr lang="fa-IR">
                <a:solidFill>
                  <a:srgbClr val="FF0000"/>
                </a:solidFill>
                <a:latin typeface="BLotus"/>
                <a:cs typeface="B Zar" panose="00000400000000000000" pitchFamily="2" charset="-78"/>
              </a:rPr>
              <a:t>را برابر و همسنگ شـوهرش مـيدانـد</a:t>
            </a:r>
            <a:r>
              <a:rPr lang="fa-IR">
                <a:solidFill>
                  <a:srgbClr val="000000"/>
                </a:solidFill>
                <a:latin typeface="BLotus"/>
                <a:cs typeface="B Zar" panose="00000400000000000000" pitchFamily="2" charset="-78"/>
              </a:rPr>
              <a:t>؛ از ايـن رو انتظـارات </a:t>
            </a:r>
            <a:r>
              <a:rPr lang="fa-IR">
                <a:solidFill>
                  <a:srgbClr val="000000"/>
                </a:solidFill>
                <a:latin typeface="BLotus"/>
                <a:cs typeface="B Zar" panose="00000400000000000000" pitchFamily="2" charset="-78"/>
              </a:rPr>
              <a:t>برابرخواهانـه </a:t>
            </a:r>
            <a:r>
              <a:rPr lang="fa-IR" smtClean="0">
                <a:solidFill>
                  <a:srgbClr val="000000"/>
                </a:solidFill>
                <a:latin typeface="BLotus"/>
                <a:cs typeface="B Zar" panose="00000400000000000000" pitchFamily="2" charset="-78"/>
              </a:rPr>
              <a:t>و حداكثري </a:t>
            </a:r>
            <a:r>
              <a:rPr lang="fa-IR">
                <a:solidFill>
                  <a:srgbClr val="000000"/>
                </a:solidFill>
                <a:latin typeface="BLotus"/>
                <a:cs typeface="B Zar" panose="00000400000000000000" pitchFamily="2" charset="-78"/>
              </a:rPr>
              <a:t>را مطالبه ميكند. او انتظار دارد مطالبات زناشويياش با همسرش برابر باشد</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زيرا نيازهايش </a:t>
            </a:r>
            <a:r>
              <a:rPr lang="fa-IR">
                <a:solidFill>
                  <a:srgbClr val="000000"/>
                </a:solidFill>
                <a:latin typeface="BLotus"/>
                <a:cs typeface="B Zar" panose="00000400000000000000" pitchFamily="2" charset="-78"/>
              </a:rPr>
              <a:t>در نقش موجود زنده بايد بدون چشمپوشي برآورده شود، مگر اينكه </a:t>
            </a:r>
            <a:r>
              <a:rPr lang="fa-IR">
                <a:solidFill>
                  <a:srgbClr val="000000"/>
                </a:solidFill>
                <a:latin typeface="BLotus"/>
                <a:cs typeface="B Zar" panose="00000400000000000000" pitchFamily="2" charset="-78"/>
              </a:rPr>
              <a:t>دليل </a:t>
            </a:r>
            <a:r>
              <a:rPr lang="fa-IR" smtClean="0">
                <a:solidFill>
                  <a:srgbClr val="000000"/>
                </a:solidFill>
                <a:latin typeface="BLotus"/>
                <a:cs typeface="B Zar" panose="00000400000000000000" pitchFamily="2" charset="-78"/>
              </a:rPr>
              <a:t>منطقي پشتوانة </a:t>
            </a:r>
            <a:r>
              <a:rPr lang="fa-IR">
                <a:solidFill>
                  <a:srgbClr val="000000"/>
                </a:solidFill>
                <a:latin typeface="BLotus"/>
                <a:cs typeface="B Zar" panose="00000400000000000000" pitchFamily="2" charset="-78"/>
              </a:rPr>
              <a:t>برآورده نشدن درخواستش باشد. راهبرد ديگري كه او در پديد آمدن گذار </a:t>
            </a:r>
            <a:r>
              <a:rPr lang="fa-IR">
                <a:solidFill>
                  <a:srgbClr val="000000"/>
                </a:solidFill>
                <a:latin typeface="BLotus"/>
                <a:cs typeface="B Zar" panose="00000400000000000000" pitchFamily="2" charset="-78"/>
              </a:rPr>
              <a:t>از </a:t>
            </a:r>
            <a:r>
              <a:rPr lang="fa-IR" smtClean="0">
                <a:solidFill>
                  <a:srgbClr val="000000"/>
                </a:solidFill>
                <a:latin typeface="BLotus"/>
                <a:cs typeface="B Zar" panose="00000400000000000000" pitchFamily="2" charset="-78"/>
              </a:rPr>
              <a:t>پايگاه اجتماعي </a:t>
            </a:r>
            <a:r>
              <a:rPr lang="fa-IR">
                <a:solidFill>
                  <a:srgbClr val="000000"/>
                </a:solidFill>
                <a:latin typeface="BLotus"/>
                <a:cs typeface="B Zar" panose="00000400000000000000" pitchFamily="2" charset="-78"/>
              </a:rPr>
              <a:t>فروتر به پايگاه اجتماعي برتر دارد گفتوگوي زناشويي </a:t>
            </a:r>
            <a:r>
              <a:rPr lang="fa-IR">
                <a:solidFill>
                  <a:srgbClr val="000000"/>
                </a:solidFill>
                <a:latin typeface="BLotus"/>
                <a:cs typeface="B Zar" panose="00000400000000000000" pitchFamily="2" charset="-78"/>
              </a:rPr>
              <a:t>است</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9018560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a:solidFill>
                  <a:srgbClr val="000000"/>
                </a:solidFill>
                <a:latin typeface="BLotus"/>
                <a:cs typeface="B Zar" panose="00000400000000000000" pitchFamily="2" charset="-78"/>
              </a:rPr>
              <a:t>پيرامون گفتوگوي زناشويي ميتوان به مطالعة برگر و كلنر اشـاره كـرد. </a:t>
            </a:r>
            <a:r>
              <a:rPr lang="fa-IR">
                <a:solidFill>
                  <a:srgbClr val="000000"/>
                </a:solidFill>
                <a:latin typeface="BLotus"/>
                <a:cs typeface="B Zar" panose="00000400000000000000" pitchFamily="2" charset="-78"/>
              </a:rPr>
              <a:t>آنهـا </a:t>
            </a:r>
            <a:r>
              <a:rPr lang="fa-IR" smtClean="0">
                <a:solidFill>
                  <a:srgbClr val="000000"/>
                </a:solidFill>
                <a:latin typeface="BLotus"/>
                <a:cs typeface="B Zar" panose="00000400000000000000" pitchFamily="2" charset="-78"/>
              </a:rPr>
              <a:t>مفهـوم پديدارشناختي </a:t>
            </a:r>
            <a:r>
              <a:rPr lang="fa-IR">
                <a:solidFill>
                  <a:srgbClr val="000000"/>
                </a:solidFill>
                <a:latin typeface="BLotus"/>
                <a:cs typeface="B Zar" panose="00000400000000000000" pitchFamily="2" charset="-78"/>
              </a:rPr>
              <a:t>گفتوگوي زناشويي را به اين منظور به كار بردهاند كه بيان كنند </a:t>
            </a:r>
            <a:r>
              <a:rPr lang="fa-IR">
                <a:solidFill>
                  <a:srgbClr val="000000"/>
                </a:solidFill>
                <a:latin typeface="BLotus"/>
                <a:cs typeface="B Zar" panose="00000400000000000000" pitchFamily="2" charset="-78"/>
              </a:rPr>
              <a:t>فقط </a:t>
            </a:r>
            <a:r>
              <a:rPr lang="fa-IR" smtClean="0">
                <a:solidFill>
                  <a:srgbClr val="000000"/>
                </a:solidFill>
                <a:latin typeface="BLotus"/>
                <a:cs typeface="B Zar" panose="00000400000000000000" pitchFamily="2" charset="-78"/>
              </a:rPr>
              <a:t>سخن گفتن </a:t>
            </a:r>
            <a:r>
              <a:rPr lang="fa-IR">
                <a:solidFill>
                  <a:srgbClr val="000000"/>
                </a:solidFill>
                <a:latin typeface="BLotus"/>
                <a:cs typeface="B Zar" panose="00000400000000000000" pitchFamily="2" charset="-78"/>
              </a:rPr>
              <a:t>زن و شوهر در مورد مسائل خصوصي زندگي اهميت ندارد؛ آنها در اين </a:t>
            </a:r>
            <a:r>
              <a:rPr lang="fa-IR">
                <a:solidFill>
                  <a:srgbClr val="000000"/>
                </a:solidFill>
                <a:latin typeface="BLotus"/>
                <a:cs typeface="B Zar" panose="00000400000000000000" pitchFamily="2" charset="-78"/>
              </a:rPr>
              <a:t>باره </a:t>
            </a:r>
            <a:r>
              <a:rPr lang="fa-IR" smtClean="0">
                <a:solidFill>
                  <a:srgbClr val="000000"/>
                </a:solidFill>
                <a:latin typeface="BLotus"/>
                <a:cs typeface="B Zar" panose="00000400000000000000" pitchFamily="2" charset="-78"/>
              </a:rPr>
              <a:t>ديـدي وسيعتر </a:t>
            </a:r>
            <a:r>
              <a:rPr lang="fa-IR">
                <a:solidFill>
                  <a:srgbClr val="000000"/>
                </a:solidFill>
                <a:latin typeface="BLotus"/>
                <a:cs typeface="B Zar" panose="00000400000000000000" pitchFamily="2" charset="-78"/>
              </a:rPr>
              <a:t>دارند و باور دارند گفتوگو ميان زن و شوهر تحت تأثير درك و برداشت </a:t>
            </a:r>
            <a:r>
              <a:rPr lang="fa-IR">
                <a:solidFill>
                  <a:srgbClr val="000000"/>
                </a:solidFill>
                <a:latin typeface="BLotus"/>
                <a:cs typeface="B Zar" panose="00000400000000000000" pitchFamily="2" charset="-78"/>
              </a:rPr>
              <a:t>آنهـا </a:t>
            </a:r>
            <a:r>
              <a:rPr lang="fa-IR" smtClean="0">
                <a:solidFill>
                  <a:srgbClr val="000000"/>
                </a:solidFill>
                <a:latin typeface="BLotus"/>
                <a:cs typeface="B Zar" panose="00000400000000000000" pitchFamily="2" charset="-78"/>
              </a:rPr>
              <a:t>از ماهيت </a:t>
            </a:r>
            <a:r>
              <a:rPr lang="fa-IR">
                <a:solidFill>
                  <a:srgbClr val="000000"/>
                </a:solidFill>
                <a:latin typeface="BLotus"/>
                <a:cs typeface="B Zar" panose="00000400000000000000" pitchFamily="2" charset="-78"/>
              </a:rPr>
              <a:t>خانواده و جهان اجتماعي ايجاد ميشود. آنها اين درك را خود در خانواده </a:t>
            </a:r>
            <a:r>
              <a:rPr lang="fa-IR">
                <a:solidFill>
                  <a:srgbClr val="000000"/>
                </a:solidFill>
                <a:latin typeface="BLotus"/>
                <a:cs typeface="B Zar" panose="00000400000000000000" pitchFamily="2" charset="-78"/>
              </a:rPr>
              <a:t>بـه </a:t>
            </a:r>
            <a:r>
              <a:rPr lang="fa-IR" smtClean="0">
                <a:solidFill>
                  <a:srgbClr val="000000"/>
                </a:solidFill>
                <a:latin typeface="BLotus"/>
                <a:cs typeface="B Zar" panose="00000400000000000000" pitchFamily="2" charset="-78"/>
              </a:rPr>
              <a:t>كـار ميگيرند </a:t>
            </a:r>
            <a:r>
              <a:rPr lang="fa-IR">
                <a:solidFill>
                  <a:srgbClr val="000000"/>
                </a:solidFill>
                <a:latin typeface="BLotus"/>
                <a:cs typeface="B Zar" panose="00000400000000000000" pitchFamily="2" charset="-78"/>
              </a:rPr>
              <a:t>و در واقع تفسيري كه از خانواده در اجتماع ارائه شده مبنـايي بـراي </a:t>
            </a:r>
            <a:r>
              <a:rPr lang="fa-IR">
                <a:solidFill>
                  <a:srgbClr val="000000"/>
                </a:solidFill>
                <a:latin typeface="BLotus"/>
                <a:cs typeface="B Zar" panose="00000400000000000000" pitchFamily="2" charset="-78"/>
              </a:rPr>
              <a:t>رفتـار </a:t>
            </a:r>
            <a:r>
              <a:rPr lang="fa-IR" smtClean="0">
                <a:solidFill>
                  <a:srgbClr val="000000"/>
                </a:solidFill>
                <a:latin typeface="BLotus"/>
                <a:cs typeface="B Zar" panose="00000400000000000000" pitchFamily="2" charset="-78"/>
              </a:rPr>
              <a:t>آنهـا درون </a:t>
            </a:r>
            <a:r>
              <a:rPr lang="fa-IR">
                <a:solidFill>
                  <a:srgbClr val="000000"/>
                </a:solidFill>
                <a:latin typeface="BLotus"/>
                <a:cs typeface="B Zar" panose="00000400000000000000" pitchFamily="2" charset="-78"/>
              </a:rPr>
              <a:t>خانواده </a:t>
            </a:r>
            <a:r>
              <a:rPr lang="fa-IR">
                <a:solidFill>
                  <a:srgbClr val="000000"/>
                </a:solidFill>
                <a:latin typeface="BLotus"/>
                <a:cs typeface="B Zar" panose="00000400000000000000" pitchFamily="2" charset="-78"/>
              </a:rPr>
              <a:t>است </a:t>
            </a:r>
            <a:r>
              <a:rPr lang="fa-IR" smtClean="0">
                <a:solidFill>
                  <a:srgbClr val="000000"/>
                </a:solidFill>
                <a:latin typeface="BLotus"/>
                <a:cs typeface="B Zar" panose="00000400000000000000" pitchFamily="2" charset="-78"/>
              </a:rPr>
              <a:t>(مـك كـارتي </a:t>
            </a:r>
            <a:r>
              <a:rPr lang="fa-IR">
                <a:solidFill>
                  <a:srgbClr val="000000"/>
                </a:solidFill>
                <a:latin typeface="BLotus"/>
                <a:cs typeface="B Zar" panose="00000400000000000000" pitchFamily="2" charset="-78"/>
              </a:rPr>
              <a:t>و ادواردز</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485 </a:t>
            </a:r>
            <a:r>
              <a:rPr lang="fa-IR">
                <a:solidFill>
                  <a:srgbClr val="000000"/>
                </a:solidFill>
                <a:latin typeface="BLotus"/>
                <a:cs typeface="B Zar" panose="00000400000000000000" pitchFamily="2" charset="-78"/>
              </a:rPr>
              <a:t>:</a:t>
            </a:r>
            <a:r>
              <a:rPr lang="fa-IR" smtClean="0">
                <a:solidFill>
                  <a:srgbClr val="000000"/>
                </a:solidFill>
                <a:latin typeface="BLotus"/>
                <a:cs typeface="B Zar" panose="00000400000000000000" pitchFamily="2" charset="-78"/>
              </a:rPr>
              <a:t>1390) بـر </a:t>
            </a:r>
            <a:r>
              <a:rPr lang="fa-IR">
                <a:solidFill>
                  <a:srgbClr val="000000"/>
                </a:solidFill>
                <a:latin typeface="BLotus"/>
                <a:cs typeface="B Zar" panose="00000400000000000000" pitchFamily="2" charset="-78"/>
              </a:rPr>
              <a:t>ايـن اسـاس</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گفـتوگـوي زناشويي </a:t>
            </a:r>
            <a:r>
              <a:rPr lang="fa-IR">
                <a:solidFill>
                  <a:srgbClr val="000000"/>
                </a:solidFill>
                <a:latin typeface="BLotus"/>
                <a:cs typeface="B Zar" panose="00000400000000000000" pitchFamily="2" charset="-78"/>
              </a:rPr>
              <a:t>حاكي از ارتباط تنگاتنگ و صميمانة زوجهاست. هنگامي كه زوجها </a:t>
            </a:r>
            <a:r>
              <a:rPr lang="fa-IR">
                <a:solidFill>
                  <a:srgbClr val="000000"/>
                </a:solidFill>
                <a:latin typeface="BLotus"/>
                <a:cs typeface="B Zar" panose="00000400000000000000" pitchFamily="2" charset="-78"/>
              </a:rPr>
              <a:t>دربارة </a:t>
            </a:r>
            <a:r>
              <a:rPr lang="fa-IR" smtClean="0">
                <a:solidFill>
                  <a:srgbClr val="000000"/>
                </a:solidFill>
                <a:latin typeface="BLotus"/>
                <a:cs typeface="B Zar" panose="00000400000000000000" pitchFamily="2" charset="-78"/>
              </a:rPr>
              <a:t>زندگي خصوصي </a:t>
            </a:r>
            <a:r>
              <a:rPr lang="fa-IR">
                <a:solidFill>
                  <a:srgbClr val="000000"/>
                </a:solidFill>
                <a:latin typeface="BLotus"/>
                <a:cs typeface="B Zar" panose="00000400000000000000" pitchFamily="2" charset="-78"/>
              </a:rPr>
              <a:t>و مسائل اجتماعيشان با يكديگر صحبت مـيكننـد، در </a:t>
            </a:r>
            <a:r>
              <a:rPr lang="fa-IR">
                <a:solidFill>
                  <a:srgbClr val="000000"/>
                </a:solidFill>
                <a:latin typeface="BLotus"/>
                <a:cs typeface="B Zar" panose="00000400000000000000" pitchFamily="2" charset="-78"/>
              </a:rPr>
              <a:t>حقيقـت </a:t>
            </a:r>
            <a:r>
              <a:rPr lang="fa-IR" smtClean="0">
                <a:solidFill>
                  <a:srgbClr val="000000"/>
                </a:solidFill>
                <a:latin typeface="BLotus"/>
                <a:cs typeface="B Zar" panose="00000400000000000000" pitchFamily="2" charset="-78"/>
              </a:rPr>
              <a:t>گفـتوگـوي زناشويي </a:t>
            </a:r>
            <a:r>
              <a:rPr lang="fa-IR">
                <a:solidFill>
                  <a:srgbClr val="000000"/>
                </a:solidFill>
                <a:latin typeface="BLotus"/>
                <a:cs typeface="B Zar" panose="00000400000000000000" pitchFamily="2" charset="-78"/>
              </a:rPr>
              <a:t>رخ داده </a:t>
            </a:r>
            <a:r>
              <a:rPr lang="fa-IR">
                <a:solidFill>
                  <a:srgbClr val="000000"/>
                </a:solidFill>
                <a:latin typeface="BLotus"/>
                <a:cs typeface="B Zar" panose="00000400000000000000" pitchFamily="2" charset="-78"/>
              </a:rPr>
              <a:t>است</a:t>
            </a:r>
            <a:r>
              <a:rPr lang="fa-IR">
                <a:cs typeface="B Zar" panose="00000400000000000000" pitchFamily="2" charset="-78"/>
              </a:rPr>
              <a:t> </a:t>
            </a:r>
            <a:endParaRPr lang="fa-IR" smtClean="0">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838200" y="5065615"/>
            <a:ext cx="3291840"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درك و برداشت آنهـا از ماهيت خانواده و جهان اجتماعي</a:t>
            </a:r>
            <a:endParaRPr lang="fa-IR" sz="2000" b="1">
              <a:solidFill>
                <a:srgbClr val="FF0000"/>
              </a:solidFill>
            </a:endParaRPr>
          </a:p>
        </p:txBody>
      </p:sp>
    </p:spTree>
    <p:extLst>
      <p:ext uri="{BB962C8B-B14F-4D97-AF65-F5344CB8AC3E}">
        <p14:creationId xmlns:p14="http://schemas.microsoft.com/office/powerpoint/2010/main" val="47817056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با كمي تأمل در اين باره متوجه ميشويم كه بستر </a:t>
            </a:r>
            <a:r>
              <a:rPr lang="fa-IR">
                <a:solidFill>
                  <a:srgbClr val="000000"/>
                </a:solidFill>
                <a:latin typeface="BLotus"/>
                <a:cs typeface="B Zar" panose="00000400000000000000" pitchFamily="2" charset="-78"/>
              </a:rPr>
              <a:t>اصلي </a:t>
            </a:r>
            <a:r>
              <a:rPr lang="fa-IR" smtClean="0">
                <a:solidFill>
                  <a:srgbClr val="000000"/>
                </a:solidFill>
                <a:latin typeface="BLotus"/>
                <a:cs typeface="B Zar" panose="00000400000000000000" pitchFamily="2" charset="-78"/>
              </a:rPr>
              <a:t>شكلدهي اينگونه </a:t>
            </a:r>
            <a:r>
              <a:rPr lang="fa-IR">
                <a:solidFill>
                  <a:srgbClr val="000000"/>
                </a:solidFill>
                <a:latin typeface="BLotus"/>
                <a:cs typeface="B Zar" panose="00000400000000000000" pitchFamily="2" charset="-78"/>
              </a:rPr>
              <a:t>روابط، پذيرش برابري سطوح دو سوي رابطه اسـت. كـنشگـر خـود </a:t>
            </a:r>
            <a:r>
              <a:rPr lang="fa-IR">
                <a:solidFill>
                  <a:srgbClr val="000000"/>
                </a:solidFill>
                <a:latin typeface="BLotus"/>
                <a:cs typeface="B Zar" panose="00000400000000000000" pitchFamily="2" charset="-78"/>
              </a:rPr>
              <a:t>را </a:t>
            </a:r>
            <a:r>
              <a:rPr lang="fa-IR" smtClean="0">
                <a:solidFill>
                  <a:srgbClr val="000000"/>
                </a:solidFill>
                <a:latin typeface="BLotus"/>
                <a:cs typeface="B Zar" panose="00000400000000000000" pitchFamily="2" charset="-78"/>
              </a:rPr>
              <a:t>هـموزن همسر </a:t>
            </a:r>
            <a:r>
              <a:rPr lang="fa-IR">
                <a:solidFill>
                  <a:srgbClr val="000000"/>
                </a:solidFill>
                <a:latin typeface="BLotus"/>
                <a:cs typeface="B Zar" panose="00000400000000000000" pitchFamily="2" charset="-78"/>
              </a:rPr>
              <a:t>دانسته و رابطة بالا به پايين شوهر در برابر زن را نمـيپـذيرد. </a:t>
            </a:r>
            <a:r>
              <a:rPr lang="fa-IR">
                <a:solidFill>
                  <a:srgbClr val="000000"/>
                </a:solidFill>
                <a:latin typeface="BLotus"/>
                <a:cs typeface="B Zar" panose="00000400000000000000" pitchFamily="2" charset="-78"/>
              </a:rPr>
              <a:t>هرچـه </a:t>
            </a:r>
            <a:r>
              <a:rPr lang="fa-IR" smtClean="0">
                <a:solidFill>
                  <a:srgbClr val="000000"/>
                </a:solidFill>
                <a:latin typeface="BLotus"/>
                <a:cs typeface="B Zar" panose="00000400000000000000" pitchFamily="2" charset="-78"/>
              </a:rPr>
              <a:t>گفـتوگـوي زناشويي </a:t>
            </a:r>
            <a:r>
              <a:rPr lang="fa-IR">
                <a:solidFill>
                  <a:srgbClr val="000000"/>
                </a:solidFill>
                <a:latin typeface="BLotus"/>
                <a:cs typeface="B Zar" panose="00000400000000000000" pitchFamily="2" charset="-78"/>
              </a:rPr>
              <a:t>شدت و ميزان بيشتري داشته باشد، اتخاذ پديدة گذار از پايگاه </a:t>
            </a:r>
            <a:r>
              <a:rPr lang="fa-IR">
                <a:solidFill>
                  <a:srgbClr val="000000"/>
                </a:solidFill>
                <a:latin typeface="BLotus"/>
                <a:cs typeface="B Zar" panose="00000400000000000000" pitchFamily="2" charset="-78"/>
              </a:rPr>
              <a:t>اجتماعي </a:t>
            </a:r>
            <a:r>
              <a:rPr lang="fa-IR" smtClean="0">
                <a:solidFill>
                  <a:srgbClr val="000000"/>
                </a:solidFill>
                <a:latin typeface="BLotus"/>
                <a:cs typeface="B Zar" panose="00000400000000000000" pitchFamily="2" charset="-78"/>
              </a:rPr>
              <a:t>فروتـر به </a:t>
            </a:r>
            <a:r>
              <a:rPr lang="fa-IR">
                <a:solidFill>
                  <a:srgbClr val="000000"/>
                </a:solidFill>
                <a:latin typeface="BLotus"/>
                <a:cs typeface="B Zar" panose="00000400000000000000" pitchFamily="2" charset="-78"/>
              </a:rPr>
              <a:t>پايگاه اجتماعي برتر شدت و ميزان بالاتري خواهد داشت. در ايـن ميـان </a:t>
            </a:r>
            <a:r>
              <a:rPr lang="fa-IR">
                <a:solidFill>
                  <a:srgbClr val="000000"/>
                </a:solidFill>
                <a:latin typeface="BLotus"/>
                <a:cs typeface="B Zar" panose="00000400000000000000" pitchFamily="2" charset="-78"/>
              </a:rPr>
              <a:t>كـنشگـر </a:t>
            </a:r>
            <a:r>
              <a:rPr lang="fa-IR" smtClean="0">
                <a:solidFill>
                  <a:srgbClr val="000000"/>
                </a:solidFill>
                <a:latin typeface="BLotus"/>
                <a:cs typeface="B Zar" panose="00000400000000000000" pitchFamily="2" charset="-78"/>
              </a:rPr>
              <a:t>بـه زندگي </a:t>
            </a:r>
            <a:r>
              <a:rPr lang="fa-IR">
                <a:solidFill>
                  <a:srgbClr val="000000"/>
                </a:solidFill>
                <a:latin typeface="BLotus"/>
                <a:cs typeface="B Zar" panose="00000400000000000000" pitchFamily="2" charset="-78"/>
              </a:rPr>
              <a:t>فرايندي نگاه ميكند. او ميداند رفتار شوهران در گذشته چگونه بوده است؛ </a:t>
            </a:r>
            <a:r>
              <a:rPr lang="fa-IR">
                <a:solidFill>
                  <a:srgbClr val="FF0000"/>
                </a:solidFill>
                <a:latin typeface="BLotus"/>
                <a:cs typeface="B Zar" panose="00000400000000000000" pitchFamily="2" charset="-78"/>
              </a:rPr>
              <a:t>زيرا </a:t>
            </a:r>
            <a:r>
              <a:rPr lang="fa-IR" smtClean="0">
                <a:solidFill>
                  <a:srgbClr val="FF0000"/>
                </a:solidFill>
                <a:latin typeface="BLotus"/>
                <a:cs typeface="B Zar" panose="00000400000000000000" pitchFamily="2" charset="-78"/>
              </a:rPr>
              <a:t>از اين </a:t>
            </a:r>
            <a:r>
              <a:rPr lang="fa-IR">
                <a:solidFill>
                  <a:srgbClr val="FF0000"/>
                </a:solidFill>
                <a:latin typeface="BLotus"/>
                <a:cs typeface="B Zar" panose="00000400000000000000" pitchFamily="2" charset="-78"/>
              </a:rPr>
              <a:t>رفتارها تجربة زيسته دارد</a:t>
            </a:r>
            <a:r>
              <a:rPr lang="fa-IR">
                <a:solidFill>
                  <a:srgbClr val="000000"/>
                </a:solidFill>
                <a:latin typeface="BLotus"/>
                <a:cs typeface="B Zar" panose="00000400000000000000" pitchFamily="2" charset="-78"/>
              </a:rPr>
              <a:t>. بر اساس تجربة زيسته و آيندهاي كه براي خود </a:t>
            </a:r>
            <a:r>
              <a:rPr lang="fa-IR">
                <a:solidFill>
                  <a:srgbClr val="000000"/>
                </a:solidFill>
                <a:latin typeface="BLotus"/>
                <a:cs typeface="B Zar" panose="00000400000000000000" pitchFamily="2" charset="-78"/>
              </a:rPr>
              <a:t>متصور </a:t>
            </a:r>
            <a:r>
              <a:rPr lang="fa-IR" smtClean="0">
                <a:solidFill>
                  <a:srgbClr val="000000"/>
                </a:solidFill>
                <a:latin typeface="BLotus"/>
                <a:cs typeface="B Zar" panose="00000400000000000000" pitchFamily="2" charset="-78"/>
              </a:rPr>
              <a:t>است</a:t>
            </a:r>
            <a:r>
              <a:rPr lang="fa-IR" smtClean="0">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برنامهريزي </a:t>
            </a:r>
            <a:r>
              <a:rPr lang="fa-IR">
                <a:solidFill>
                  <a:srgbClr val="000000"/>
                </a:solidFill>
                <a:latin typeface="BLotus"/>
                <a:cs typeface="B Zar" panose="00000400000000000000" pitchFamily="2" charset="-78"/>
              </a:rPr>
              <a:t>و بر اساس برنامهاش نيازسنجي كرده، روابطش را با همسرش تنظـيم مـيكنـد</a:t>
            </a:r>
            <a:r>
              <a:rPr lang="fa-IR">
                <a:cs typeface="B Zar" panose="00000400000000000000" pitchFamily="2" charset="-78"/>
              </a:rPr>
              <a:t>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1606806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براي آنكه ميداند </a:t>
            </a:r>
            <a:r>
              <a:rPr lang="fa-IR">
                <a:solidFill>
                  <a:srgbClr val="FF0000"/>
                </a:solidFill>
                <a:latin typeface="BLotus"/>
                <a:cs typeface="B Zar" panose="00000400000000000000" pitchFamily="2" charset="-78"/>
              </a:rPr>
              <a:t>زندگي فرايندي است كه نميتوان در آن به حال اكتفـا كـرد</a:t>
            </a:r>
            <a:r>
              <a:rPr lang="fa-IR">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بلكـه </a:t>
            </a:r>
            <a:r>
              <a:rPr lang="fa-IR" smtClean="0">
                <a:solidFill>
                  <a:srgbClr val="000000"/>
                </a:solidFill>
                <a:latin typeface="BLotus"/>
                <a:cs typeface="B Zar" panose="00000400000000000000" pitchFamily="2" charset="-78"/>
              </a:rPr>
              <a:t>هـر عملي </a:t>
            </a:r>
            <a:r>
              <a:rPr lang="fa-IR">
                <a:solidFill>
                  <a:srgbClr val="000000"/>
                </a:solidFill>
                <a:latin typeface="BLotus"/>
                <a:cs typeface="B Zar" panose="00000400000000000000" pitchFamily="2" charset="-78"/>
              </a:rPr>
              <a:t>در حال، مستلزم سود يا زيان در آينده اسـت. در نتيجـة نگـاه فراينـدي </a:t>
            </a:r>
            <a:r>
              <a:rPr lang="fa-IR">
                <a:solidFill>
                  <a:srgbClr val="000000"/>
                </a:solidFill>
                <a:latin typeface="BLotus"/>
                <a:cs typeface="B Zar" panose="00000400000000000000" pitchFamily="2" charset="-78"/>
              </a:rPr>
              <a:t>بـه </a:t>
            </a:r>
            <a:r>
              <a:rPr lang="fa-IR" smtClean="0">
                <a:solidFill>
                  <a:srgbClr val="000000"/>
                </a:solidFill>
                <a:latin typeface="BLotus"/>
                <a:cs typeface="B Zar" panose="00000400000000000000" pitchFamily="2" charset="-78"/>
              </a:rPr>
              <a:t>زنـدگي، پيرامون </a:t>
            </a:r>
            <a:r>
              <a:rPr lang="fa-IR">
                <a:solidFill>
                  <a:srgbClr val="000000"/>
                </a:solidFill>
                <a:latin typeface="BLotus"/>
                <a:cs typeface="B Zar" panose="00000400000000000000" pitchFamily="2" charset="-78"/>
              </a:rPr>
              <a:t>مادر شدنش با دقت و خرد بسيار عمل ميكند. او مادري را بـا آمـادگي روحـي </a:t>
            </a:r>
            <a:r>
              <a:rPr lang="fa-IR">
                <a:solidFill>
                  <a:srgbClr val="000000"/>
                </a:solidFill>
                <a:latin typeface="BLotus"/>
                <a:cs typeface="B Zar" panose="00000400000000000000" pitchFamily="2" charset="-78"/>
              </a:rPr>
              <a:t>و</a:t>
            </a:r>
            <a:r>
              <a:rPr lang="fa-IR">
                <a:cs typeface="B Zar" panose="00000400000000000000" pitchFamily="2" charset="-78"/>
              </a:rPr>
              <a:t> </a:t>
            </a:r>
            <a:r>
              <a:rPr lang="fa-IR" smtClean="0">
                <a:cs typeface="B Zar" panose="00000400000000000000" pitchFamily="2" charset="-78"/>
              </a:rPr>
              <a:t> </a:t>
            </a:r>
            <a:r>
              <a:rPr lang="fa-IR" smtClean="0">
                <a:solidFill>
                  <a:srgbClr val="000000"/>
                </a:solidFill>
                <a:latin typeface="BLotus"/>
                <a:cs typeface="B Zar" panose="00000400000000000000" pitchFamily="2" charset="-78"/>
              </a:rPr>
              <a:t>رواني </a:t>
            </a:r>
            <a:r>
              <a:rPr lang="fa-IR">
                <a:solidFill>
                  <a:srgbClr val="000000"/>
                </a:solidFill>
                <a:latin typeface="BLotus"/>
                <a:cs typeface="B Zar" panose="00000400000000000000" pitchFamily="2" charset="-78"/>
              </a:rPr>
              <a:t>نسبتاً كامل ميپذيرد. تعداد فرزندان را با توجه به دلايل خود يا </a:t>
            </a:r>
            <a:r>
              <a:rPr lang="fa-IR">
                <a:solidFill>
                  <a:srgbClr val="000000"/>
                </a:solidFill>
                <a:latin typeface="BLotus"/>
                <a:cs typeface="B Zar" panose="00000400000000000000" pitchFamily="2" charset="-78"/>
              </a:rPr>
              <a:t>همسرش </a:t>
            </a:r>
            <a:r>
              <a:rPr lang="fa-IR" smtClean="0">
                <a:solidFill>
                  <a:srgbClr val="000000"/>
                </a:solidFill>
                <a:latin typeface="BLotus"/>
                <a:cs typeface="B Zar" panose="00000400000000000000" pitchFamily="2" charset="-78"/>
              </a:rPr>
              <a:t>ميپـذيرد، اما </a:t>
            </a:r>
            <a:r>
              <a:rPr lang="fa-IR">
                <a:solidFill>
                  <a:srgbClr val="000000"/>
                </a:solidFill>
                <a:latin typeface="BLotus"/>
                <a:cs typeface="B Zar" panose="00000400000000000000" pitchFamily="2" charset="-78"/>
              </a:rPr>
              <a:t>بسيار محدود و تنظيمشده؛ زيـرا فرزنـد را مـانعي بـراي فضـاهاي خصوصـي </a:t>
            </a:r>
            <a:r>
              <a:rPr lang="fa-IR">
                <a:solidFill>
                  <a:srgbClr val="000000"/>
                </a:solidFill>
                <a:latin typeface="BLotus"/>
                <a:cs typeface="B Zar" panose="00000400000000000000" pitchFamily="2" charset="-78"/>
              </a:rPr>
              <a:t>خـود </a:t>
            </a:r>
            <a:r>
              <a:rPr lang="fa-IR" smtClean="0">
                <a:solidFill>
                  <a:srgbClr val="000000"/>
                </a:solidFill>
                <a:latin typeface="BLotus"/>
                <a:cs typeface="B Zar" panose="00000400000000000000" pitchFamily="2" charset="-78"/>
              </a:rPr>
              <a:t>و اشتغالش </a:t>
            </a:r>
            <a:r>
              <a:rPr lang="fa-IR">
                <a:solidFill>
                  <a:srgbClr val="000000"/>
                </a:solidFill>
                <a:latin typeface="BLotus"/>
                <a:cs typeface="B Zar" panose="00000400000000000000" pitchFamily="2" charset="-78"/>
              </a:rPr>
              <a:t>ميداند. او اصرار دارد پايگاه اجتماعياش را تغيير دهد</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3765541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2600">
                <a:solidFill>
                  <a:srgbClr val="000000"/>
                </a:solidFill>
                <a:latin typeface="BLotus"/>
                <a:cs typeface="B Zar" panose="00000400000000000000" pitchFamily="2" charset="-78"/>
              </a:rPr>
              <a:t>به مسائل مـالي و حـوزة خصوصياش با ديدي حقوقي مينگرد. او منابع مالي همسر يـا خـانوادهاش را از آنِ خـود نميداند، مگر آنكه به صورت قانوني اين انتقال صورت گرفته باشد. لذتجـويي از اركـان مهم زندگي اوست. تحمل زندگيِ بيكيفيت و گذران آن برايش بيمعني اسـت. از نگـاه او اگر شوهر بايد از زندگياش لذت ببرد، او نيز به گونهاي برابر حق دارد از زندگياش لـذت ببرد. راهبرد لذتجويي بر بعضي از عناصر مادري محدود شده و نگاه فرايندي همپوشـاني دارد. زنان جوان از راهبرد تعاملات مبتني بر خود و همچنـين تأكيـد بـر مـن فـاعلي بهـره ميجويند. اين دو راهبرد باعث ميشود كه »</a:t>
            </a:r>
            <a:r>
              <a:rPr lang="fa-IR" sz="2600">
                <a:solidFill>
                  <a:srgbClr val="FF0000"/>
                </a:solidFill>
                <a:latin typeface="BLotus"/>
                <a:cs typeface="B Zar" panose="00000400000000000000" pitchFamily="2" charset="-78"/>
              </a:rPr>
              <a:t>فرمانبرداري </a:t>
            </a:r>
            <a:r>
              <a:rPr lang="fa-IR" sz="2600" smtClean="0">
                <a:solidFill>
                  <a:srgbClr val="FF0000"/>
                </a:solidFill>
                <a:latin typeface="BLotus"/>
                <a:cs typeface="B Zar" panose="00000400000000000000" pitchFamily="2" charset="-78"/>
              </a:rPr>
              <a:t>تقليل يافته</a:t>
            </a:r>
            <a:r>
              <a:rPr lang="fa-IR" sz="2600">
                <a:solidFill>
                  <a:srgbClr val="000000"/>
                </a:solidFill>
                <a:latin typeface="BLotus"/>
                <a:cs typeface="B Zar" panose="00000400000000000000" pitchFamily="2" charset="-78"/>
              </a:rPr>
              <a:t>« از همسر را پيشه كنند. بر اين اساس، كنشگران فرمانبرداري نسل پيشين را نمـيپذيرنـد و پديـدة اقتـدار مـرد را مردود اعلام ميكنند</a:t>
            </a:r>
            <a:endParaRPr lang="fa-IR"/>
          </a:p>
        </p:txBody>
      </p:sp>
    </p:spTree>
    <p:extLst>
      <p:ext uri="{BB962C8B-B14F-4D97-AF65-F5344CB8AC3E}">
        <p14:creationId xmlns:p14="http://schemas.microsoft.com/office/powerpoint/2010/main" val="1111365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0" i="0" smtClean="0">
                <a:solidFill>
                  <a:srgbClr val="000000"/>
                </a:solidFill>
                <a:effectLst/>
                <a:latin typeface="BLotus"/>
                <a:cs typeface="B Zar" panose="00000400000000000000" pitchFamily="2" charset="-78"/>
              </a:rPr>
              <a:t>اين تحولات موجب شده است انديشمندان و پژوهشگران اجتماعي علاقهمنـد </a:t>
            </a:r>
            <a:r>
              <a:rPr lang="fa-IR" b="0" i="0" smtClean="0">
                <a:solidFill>
                  <a:srgbClr val="000000"/>
                </a:solidFill>
                <a:effectLst/>
                <a:latin typeface="BLotus"/>
                <a:cs typeface="B Zar" panose="00000400000000000000" pitchFamily="2" charset="-78"/>
              </a:rPr>
              <a:t>بـه حوزة </a:t>
            </a:r>
            <a:r>
              <a:rPr lang="fa-IR" b="0" i="0" smtClean="0">
                <a:solidFill>
                  <a:srgbClr val="000000"/>
                </a:solidFill>
                <a:effectLst/>
                <a:latin typeface="BLotus"/>
                <a:cs typeface="B Zar" panose="00000400000000000000" pitchFamily="2" charset="-78"/>
              </a:rPr>
              <a:t>خانواده در پي كشف تأثير اين دگرگونيها در نهاد خانواده باشند، تحولاتي كه </a:t>
            </a:r>
            <a:r>
              <a:rPr lang="fa-IR" b="0" i="0" smtClean="0">
                <a:solidFill>
                  <a:srgbClr val="000000"/>
                </a:solidFill>
                <a:effectLst/>
                <a:latin typeface="BLotus"/>
                <a:cs typeface="B Zar" panose="00000400000000000000" pitchFamily="2" charset="-78"/>
              </a:rPr>
              <a:t>در صورت </a:t>
            </a:r>
            <a:r>
              <a:rPr lang="fa-IR" b="0" i="0" smtClean="0">
                <a:solidFill>
                  <a:srgbClr val="000000"/>
                </a:solidFill>
                <a:effectLst/>
                <a:latin typeface="BLotus"/>
                <a:cs typeface="B Zar" panose="00000400000000000000" pitchFamily="2" charset="-78"/>
              </a:rPr>
              <a:t>غفلت از شناخت ابعاد گوناگونش خانوادة ايراني را با آسـيبهـاي </a:t>
            </a:r>
            <a:r>
              <a:rPr lang="fa-IR" b="0" i="0" smtClean="0">
                <a:solidFill>
                  <a:srgbClr val="000000"/>
                </a:solidFill>
                <a:effectLst/>
                <a:latin typeface="BLotus"/>
                <a:cs typeface="B Zar" panose="00000400000000000000" pitchFamily="2" charset="-78"/>
              </a:rPr>
              <a:t>روزافزونـي مواجه </a:t>
            </a:r>
            <a:r>
              <a:rPr lang="fa-IR" b="0" i="0" smtClean="0">
                <a:solidFill>
                  <a:srgbClr val="000000"/>
                </a:solidFill>
                <a:effectLst/>
                <a:latin typeface="BLotus"/>
                <a:cs typeface="B Zar" panose="00000400000000000000" pitchFamily="2" charset="-78"/>
              </a:rPr>
              <a:t>خواهد كرد. يكـي از عمـده اتتـأثير ايـن تحـولات، در حـوزة تعـاملات </a:t>
            </a:r>
            <a:r>
              <a:rPr lang="fa-IR" b="0" i="0" smtClean="0">
                <a:solidFill>
                  <a:srgbClr val="000000"/>
                </a:solidFill>
                <a:effectLst/>
                <a:latin typeface="BLotus"/>
                <a:cs typeface="B Zar" panose="00000400000000000000" pitchFamily="2" charset="-78"/>
              </a:rPr>
              <a:t>درون خانواده </a:t>
            </a:r>
            <a:r>
              <a:rPr lang="fa-IR" b="0" i="0" smtClean="0">
                <a:solidFill>
                  <a:srgbClr val="000000"/>
                </a:solidFill>
                <a:effectLst/>
                <a:latin typeface="BLotus"/>
                <a:cs typeface="B Zar" panose="00000400000000000000" pitchFamily="2" charset="-78"/>
              </a:rPr>
              <a:t>و انتظارات زنان از شوهرانشان است، زمينهاي كه اين پـژوهش در پـي </a:t>
            </a:r>
            <a:r>
              <a:rPr lang="fa-IR" b="0" i="0" smtClean="0">
                <a:solidFill>
                  <a:srgbClr val="000000"/>
                </a:solidFill>
                <a:effectLst/>
                <a:latin typeface="BLotus"/>
                <a:cs typeface="B Zar" panose="00000400000000000000" pitchFamily="2" charset="-78"/>
              </a:rPr>
              <a:t>مطالعـة ابعاد </a:t>
            </a:r>
            <a:r>
              <a:rPr lang="fa-IR" b="0" i="0" smtClean="0">
                <a:solidFill>
                  <a:srgbClr val="000000"/>
                </a:solidFill>
                <a:effectLst/>
                <a:latin typeface="BLotus"/>
                <a:cs typeface="B Zar" panose="00000400000000000000" pitchFamily="2" charset="-78"/>
              </a:rPr>
              <a:t>گوناگون آن است</a:t>
            </a:r>
            <a:r>
              <a:rPr lang="fa-IR" smtClean="0">
                <a:cs typeface="B Zar" panose="00000400000000000000" pitchFamily="2" charset="-78"/>
              </a:rPr>
              <a:t> </a:t>
            </a:r>
            <a:endParaRPr lang="fa-IR" smtClean="0">
              <a:cs typeface="B Zar" panose="00000400000000000000" pitchFamily="2" charset="-78"/>
            </a:endParaRPr>
          </a:p>
          <a:p>
            <a:pPr marL="0" indent="0" algn="just">
              <a:buNone/>
            </a:pPr>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
        <p:nvSpPr>
          <p:cNvPr id="4" name="Flowchart: Connector 3"/>
          <p:cNvSpPr/>
          <p:nvPr/>
        </p:nvSpPr>
        <p:spPr>
          <a:xfrm>
            <a:off x="838200" y="4141971"/>
            <a:ext cx="2264899" cy="1266092"/>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تعـاملات درون خانواده</a:t>
            </a:r>
            <a:endParaRPr lang="fa-IR" sz="2000" b="1">
              <a:solidFill>
                <a:srgbClr val="FF0000"/>
              </a:solidFill>
            </a:endParaRPr>
          </a:p>
        </p:txBody>
      </p:sp>
    </p:spTree>
    <p:extLst>
      <p:ext uri="{BB962C8B-B14F-4D97-AF65-F5344CB8AC3E}">
        <p14:creationId xmlns:p14="http://schemas.microsoft.com/office/powerpoint/2010/main" val="208658213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solidFill>
                  <a:srgbClr val="000000"/>
                </a:solidFill>
                <a:latin typeface="BLotus"/>
                <a:cs typeface="B Zar" panose="00000400000000000000" pitchFamily="2" charset="-78"/>
              </a:rPr>
              <a:t>مينا 38ساله در اين باره ميگويد:</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endParaRPr lang="fa-IR">
              <a:cs typeface="B Zar" panose="00000400000000000000" pitchFamily="2" charset="-78"/>
            </a:endParaRPr>
          </a:p>
        </p:txBody>
      </p:sp>
      <p:sp>
        <p:nvSpPr>
          <p:cNvPr id="4" name="Flowchart: Process 3"/>
          <p:cNvSpPr/>
          <p:nvPr/>
        </p:nvSpPr>
        <p:spPr>
          <a:xfrm>
            <a:off x="1786597" y="2391508"/>
            <a:ext cx="8862646" cy="282760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000" b="1">
                <a:solidFill>
                  <a:srgbClr val="FF0000"/>
                </a:solidFill>
                <a:latin typeface="BLotus"/>
                <a:cs typeface="B Zar" panose="00000400000000000000" pitchFamily="2" charset="-78"/>
              </a:rPr>
              <a:t>من اصلاً به فرمانقاعدة برداري از شوهر اعتقاد ندارم. من معتقدم كه زنـدگي </a:t>
            </a:r>
            <a:r>
              <a:rPr lang="fa-IR" sz="2000" b="1">
                <a:solidFill>
                  <a:srgbClr val="FF0000"/>
                </a:solidFill>
                <a:latin typeface="BLotus"/>
                <a:cs typeface="B Zar" panose="00000400000000000000" pitchFamily="2" charset="-78"/>
              </a:rPr>
              <a:t>مشـترك </a:t>
            </a:r>
            <a:r>
              <a:rPr lang="fa-IR" sz="2000" b="1" smtClean="0">
                <a:solidFill>
                  <a:srgbClr val="FF0000"/>
                </a:solidFill>
                <a:latin typeface="BLotus"/>
                <a:cs typeface="B Zar" panose="00000400000000000000" pitchFamily="2" charset="-78"/>
              </a:rPr>
              <a:t>يـك تعامله</a:t>
            </a:r>
            <a:r>
              <a:rPr lang="fa-IR" sz="2000" b="1">
                <a:solidFill>
                  <a:srgbClr val="FF0000"/>
                </a:solidFill>
                <a:latin typeface="BLotus"/>
                <a:cs typeface="B Zar" panose="00000400000000000000" pitchFamily="2" charset="-78"/>
              </a:rPr>
              <a:t>. در ازاي اين مسير، حالا كوتاه يا طولاني، كه پيش بري بايد بپذيري يا بپذيرنت</a:t>
            </a:r>
            <a:r>
              <a:rPr lang="fa-IR" sz="2000" b="1">
                <a:solidFill>
                  <a:srgbClr val="FF0000"/>
                </a:solidFill>
                <a:latin typeface="BLotus"/>
                <a:cs typeface="B Zar" panose="00000400000000000000" pitchFamily="2" charset="-78"/>
              </a:rPr>
              <a:t>؛ </a:t>
            </a:r>
            <a:r>
              <a:rPr lang="fa-IR" sz="2000" b="1" smtClean="0">
                <a:solidFill>
                  <a:srgbClr val="FF0000"/>
                </a:solidFill>
                <a:latin typeface="BLotus"/>
                <a:cs typeface="B Zar" panose="00000400000000000000" pitchFamily="2" charset="-78"/>
              </a:rPr>
              <a:t>يعني اينكه </a:t>
            </a:r>
            <a:r>
              <a:rPr lang="fa-IR" sz="2000" b="1">
                <a:solidFill>
                  <a:srgbClr val="FF0000"/>
                </a:solidFill>
                <a:latin typeface="BLotus"/>
                <a:cs typeface="B Zar" panose="00000400000000000000" pitchFamily="2" charset="-78"/>
              </a:rPr>
              <a:t>هم ببيني طرف مقابلت ميتونه برات آرامش داشته باشه و هم تو ميتـوني </a:t>
            </a:r>
            <a:r>
              <a:rPr lang="fa-IR" sz="2000" b="1">
                <a:solidFill>
                  <a:srgbClr val="FF0000"/>
                </a:solidFill>
                <a:latin typeface="BLotus"/>
                <a:cs typeface="B Zar" panose="00000400000000000000" pitchFamily="2" charset="-78"/>
              </a:rPr>
              <a:t>بـراي </a:t>
            </a:r>
            <a:r>
              <a:rPr lang="fa-IR" sz="2000" b="1" smtClean="0">
                <a:solidFill>
                  <a:srgbClr val="FF0000"/>
                </a:solidFill>
                <a:latin typeface="BLotus"/>
                <a:cs typeface="B Zar" panose="00000400000000000000" pitchFamily="2" charset="-78"/>
              </a:rPr>
              <a:t>اون آرامش </a:t>
            </a:r>
            <a:r>
              <a:rPr lang="fa-IR" sz="2000" b="1">
                <a:solidFill>
                  <a:srgbClr val="FF0000"/>
                </a:solidFill>
                <a:latin typeface="BLotus"/>
                <a:cs typeface="B Zar" panose="00000400000000000000" pitchFamily="2" charset="-78"/>
              </a:rPr>
              <a:t>بياري؛ نه اينكه مثل يك بردة صرف يا زن خوب صرف باشي كه بعدها </a:t>
            </a:r>
            <a:r>
              <a:rPr lang="fa-IR" sz="2000" b="1">
                <a:solidFill>
                  <a:srgbClr val="FF0000"/>
                </a:solidFill>
                <a:latin typeface="BLotus"/>
                <a:cs typeface="B Zar" panose="00000400000000000000" pitchFamily="2" charset="-78"/>
              </a:rPr>
              <a:t>بـا </a:t>
            </a:r>
            <a:r>
              <a:rPr lang="fa-IR" sz="2000" b="1" smtClean="0">
                <a:solidFill>
                  <a:srgbClr val="FF0000"/>
                </a:solidFill>
                <a:latin typeface="BLotus"/>
                <a:cs typeface="B Zar" panose="00000400000000000000" pitchFamily="2" charset="-78"/>
              </a:rPr>
              <a:t>خـودت بگي </a:t>
            </a:r>
            <a:r>
              <a:rPr lang="fa-IR" sz="2000" b="1">
                <a:solidFill>
                  <a:srgbClr val="FF0000"/>
                </a:solidFill>
                <a:latin typeface="BLotus"/>
                <a:cs typeface="B Zar" panose="00000400000000000000" pitchFamily="2" charset="-78"/>
              </a:rPr>
              <a:t>خيلي گذشت كردم كه اون گذشتتم كاملاً بي اينارزشه يا كـه اون طـرف </a:t>
            </a:r>
            <a:r>
              <a:rPr lang="fa-IR" sz="2000" b="1">
                <a:solidFill>
                  <a:srgbClr val="FF0000"/>
                </a:solidFill>
                <a:latin typeface="BLotus"/>
                <a:cs typeface="B Zar" panose="00000400000000000000" pitchFamily="2" charset="-78"/>
              </a:rPr>
              <a:t>مقابلـت </a:t>
            </a:r>
            <a:r>
              <a:rPr lang="fa-IR" sz="2000" b="1" smtClean="0">
                <a:solidFill>
                  <a:srgbClr val="FF0000"/>
                </a:solidFill>
                <a:latin typeface="BLotus"/>
                <a:cs typeface="B Zar" panose="00000400000000000000" pitchFamily="2" charset="-78"/>
              </a:rPr>
              <a:t>هـم هميشه </a:t>
            </a:r>
            <a:r>
              <a:rPr lang="fa-IR" sz="2000" b="1">
                <a:solidFill>
                  <a:srgbClr val="FF0000"/>
                </a:solidFill>
                <a:latin typeface="BLotus"/>
                <a:cs typeface="B Zar" panose="00000400000000000000" pitchFamily="2" charset="-78"/>
              </a:rPr>
              <a:t>له بشه به خاطر اينكه تو به حرفت برسي. زن و شوهر در زندگي مشترك بايد </a:t>
            </a:r>
            <a:r>
              <a:rPr lang="fa-IR" sz="2000" b="1">
                <a:solidFill>
                  <a:srgbClr val="FF0000"/>
                </a:solidFill>
                <a:latin typeface="BLotus"/>
                <a:cs typeface="B Zar" panose="00000400000000000000" pitchFamily="2" charset="-78"/>
              </a:rPr>
              <a:t>پا </a:t>
            </a:r>
            <a:r>
              <a:rPr lang="fa-IR" sz="2000" b="1" smtClean="0">
                <a:solidFill>
                  <a:srgbClr val="FF0000"/>
                </a:solidFill>
                <a:latin typeface="BLotus"/>
                <a:cs typeface="B Zar" panose="00000400000000000000" pitchFamily="2" charset="-78"/>
              </a:rPr>
              <a:t>به پاي </a:t>
            </a:r>
            <a:r>
              <a:rPr lang="fa-IR" sz="2000" b="1">
                <a:solidFill>
                  <a:srgbClr val="FF0000"/>
                </a:solidFill>
                <a:latin typeface="BLotus"/>
                <a:cs typeface="B Zar" panose="00000400000000000000" pitchFamily="2" charset="-78"/>
              </a:rPr>
              <a:t>هم باشند و به حرف هم گوش بدن نه اينكه يكي شنونده باشه يكي </a:t>
            </a:r>
            <a:r>
              <a:rPr lang="fa-IR" sz="2000" b="1">
                <a:solidFill>
                  <a:srgbClr val="FF0000"/>
                </a:solidFill>
                <a:latin typeface="BLotus"/>
                <a:cs typeface="B Zar" panose="00000400000000000000" pitchFamily="2" charset="-78"/>
              </a:rPr>
              <a:t>فرمانبر</a:t>
            </a:r>
            <a:r>
              <a:rPr lang="fa-IR" sz="2000" b="1">
                <a:solidFill>
                  <a:srgbClr val="FF0000"/>
                </a:solidFill>
                <a:cs typeface="B Zar" panose="00000400000000000000" pitchFamily="2" charset="-78"/>
              </a:rPr>
              <a:t> </a:t>
            </a:r>
            <a:endParaRPr lang="fa-IR" sz="2000" b="1" smtClean="0">
              <a:solidFill>
                <a:srgbClr val="FF0000"/>
              </a:solidFill>
              <a:cs typeface="B Zar" panose="00000400000000000000" pitchFamily="2" charset="-78"/>
            </a:endParaRP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429489154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هرچه راهبردهاي مذكوري كه زنان جوان به كار ميبندند شدت و ميزان </a:t>
            </a:r>
            <a:r>
              <a:rPr lang="fa-IR">
                <a:solidFill>
                  <a:srgbClr val="000000"/>
                </a:solidFill>
                <a:latin typeface="BLotus"/>
                <a:cs typeface="B Zar" panose="00000400000000000000" pitchFamily="2" charset="-78"/>
              </a:rPr>
              <a:t>بيشتري </a:t>
            </a:r>
            <a:r>
              <a:rPr lang="fa-IR" smtClean="0">
                <a:solidFill>
                  <a:srgbClr val="000000"/>
                </a:solidFill>
                <a:latin typeface="BLotus"/>
                <a:cs typeface="B Zar" panose="00000400000000000000" pitchFamily="2" charset="-78"/>
              </a:rPr>
              <a:t>داشته باشد</a:t>
            </a:r>
            <a:r>
              <a:rPr lang="fa-IR">
                <a:solidFill>
                  <a:srgbClr val="000000"/>
                </a:solidFill>
                <a:latin typeface="BLotus"/>
                <a:cs typeface="B Zar" panose="00000400000000000000" pitchFamily="2" charset="-78"/>
              </a:rPr>
              <a:t>، </a:t>
            </a:r>
            <a:r>
              <a:rPr lang="fa-IR">
                <a:solidFill>
                  <a:srgbClr val="FF0000"/>
                </a:solidFill>
                <a:latin typeface="BLotus"/>
                <a:cs typeface="B Zar" panose="00000400000000000000" pitchFamily="2" charset="-78"/>
              </a:rPr>
              <a:t>پديدة انتظارات از همسر به مثابة گذار از پايگاه اجتماعي فروتر به </a:t>
            </a:r>
            <a:r>
              <a:rPr lang="fa-IR">
                <a:solidFill>
                  <a:srgbClr val="FF0000"/>
                </a:solidFill>
                <a:latin typeface="BLotus"/>
                <a:cs typeface="B Zar" panose="00000400000000000000" pitchFamily="2" charset="-78"/>
              </a:rPr>
              <a:t>پايگاه </a:t>
            </a:r>
            <a:r>
              <a:rPr lang="fa-IR" smtClean="0">
                <a:solidFill>
                  <a:srgbClr val="FF0000"/>
                </a:solidFill>
                <a:latin typeface="BLotus"/>
                <a:cs typeface="B Zar" panose="00000400000000000000" pitchFamily="2" charset="-78"/>
              </a:rPr>
              <a:t>اجتمـاعي برتر </a:t>
            </a:r>
            <a:r>
              <a:rPr lang="fa-IR">
                <a:solidFill>
                  <a:srgbClr val="000000"/>
                </a:solidFill>
                <a:latin typeface="BLotus"/>
                <a:cs typeface="B Zar" panose="00000400000000000000" pitchFamily="2" charset="-78"/>
              </a:rPr>
              <a:t>شدت و ميزان بيشتري خواهد </a:t>
            </a:r>
            <a:r>
              <a:rPr lang="fa-IR">
                <a:solidFill>
                  <a:srgbClr val="000000"/>
                </a:solidFill>
                <a:latin typeface="BLotus"/>
                <a:cs typeface="B Zar" panose="00000400000000000000" pitchFamily="2" charset="-78"/>
              </a:rPr>
              <a:t>داشت</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9657265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LotusBold"/>
                <a:cs typeface="B Zar" panose="00000400000000000000" pitchFamily="2" charset="-78"/>
              </a:rPr>
              <a:t>پيامدها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000000"/>
                </a:solidFill>
                <a:latin typeface="BLotus"/>
                <a:cs typeface="B Zar" panose="00000400000000000000" pitchFamily="2" charset="-78"/>
              </a:rPr>
              <a:t>راهبردهايي </a:t>
            </a:r>
            <a:r>
              <a:rPr lang="fa-IR">
                <a:solidFill>
                  <a:srgbClr val="000000"/>
                </a:solidFill>
                <a:latin typeface="BLotus"/>
                <a:cs typeface="B Zar" panose="00000400000000000000" pitchFamily="2" charset="-78"/>
              </a:rPr>
              <a:t>كه كنشگران در قبال پديدة گذار از پايگاه اجتماعي فروتر به </a:t>
            </a:r>
            <a:r>
              <a:rPr lang="fa-IR">
                <a:solidFill>
                  <a:srgbClr val="000000"/>
                </a:solidFill>
                <a:latin typeface="BLotus"/>
                <a:cs typeface="B Zar" panose="00000400000000000000" pitchFamily="2" charset="-78"/>
              </a:rPr>
              <a:t>پايگاه </a:t>
            </a:r>
            <a:r>
              <a:rPr lang="fa-IR" smtClean="0">
                <a:solidFill>
                  <a:srgbClr val="000000"/>
                </a:solidFill>
                <a:latin typeface="BLotus"/>
                <a:cs typeface="B Zar" panose="00000400000000000000" pitchFamily="2" charset="-78"/>
              </a:rPr>
              <a:t>اجتمـاعي برتر </a:t>
            </a:r>
            <a:r>
              <a:rPr lang="fa-IR">
                <a:solidFill>
                  <a:srgbClr val="000000"/>
                </a:solidFill>
                <a:latin typeface="BLotus"/>
                <a:cs typeface="B Zar" panose="00000400000000000000" pitchFamily="2" charset="-78"/>
              </a:rPr>
              <a:t>اتخاذ كردهاند پيامدهاي خواسته يا ناخواستهاي برايشـان بـه همـراه داشـته اسـت</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ايـن پيامدها </a:t>
            </a:r>
            <a:r>
              <a:rPr lang="fa-IR">
                <a:solidFill>
                  <a:srgbClr val="000000"/>
                </a:solidFill>
                <a:latin typeface="BLotus"/>
                <a:cs typeface="B Zar" panose="00000400000000000000" pitchFamily="2" charset="-78"/>
              </a:rPr>
              <a:t>تحقق حداكثري انتظارات، نزديكي فعال، بازتوليـد ارتبـاط برابرخواهانـه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دوسـويه، رضايت </a:t>
            </a:r>
            <a:r>
              <a:rPr lang="fa-IR">
                <a:solidFill>
                  <a:srgbClr val="000000"/>
                </a:solidFill>
                <a:latin typeface="BLotus"/>
                <a:cs typeface="B Zar" panose="00000400000000000000" pitchFamily="2" charset="-78"/>
              </a:rPr>
              <a:t>از زندگي، زايل شدن محروميت نسبي، افزايش كيفيـت زناشـويي، </a:t>
            </a:r>
            <a:r>
              <a:rPr lang="fa-IR">
                <a:solidFill>
                  <a:srgbClr val="000000"/>
                </a:solidFill>
                <a:latin typeface="BLotus"/>
                <a:cs typeface="B Zar" panose="00000400000000000000" pitchFamily="2" charset="-78"/>
              </a:rPr>
              <a:t>تحقـق </a:t>
            </a:r>
            <a:r>
              <a:rPr lang="fa-IR" smtClean="0">
                <a:solidFill>
                  <a:srgbClr val="000000"/>
                </a:solidFill>
                <a:latin typeface="BLotus"/>
                <a:cs typeface="B Zar" panose="00000400000000000000" pitchFamily="2" charset="-78"/>
              </a:rPr>
              <a:t>خـانواد</a:t>
            </a:r>
            <a:r>
              <a:rPr lang="fa-IR" smtClean="0">
                <a:cs typeface="B Zar" panose="00000400000000000000" pitchFamily="2" charset="-78"/>
              </a:rPr>
              <a:t>ه </a:t>
            </a:r>
            <a:r>
              <a:rPr lang="fa-IR" smtClean="0">
                <a:solidFill>
                  <a:srgbClr val="000000"/>
                </a:solidFill>
                <a:latin typeface="BLotus"/>
                <a:cs typeface="B Zar" panose="00000400000000000000" pitchFamily="2" charset="-78"/>
              </a:rPr>
              <a:t>متقارن </a:t>
            </a:r>
            <a:r>
              <a:rPr lang="fa-IR">
                <a:solidFill>
                  <a:srgbClr val="000000"/>
                </a:solidFill>
                <a:latin typeface="BLotus"/>
                <a:cs typeface="B Zar" panose="00000400000000000000" pitchFamily="2" charset="-78"/>
              </a:rPr>
              <a:t>و حفظ حوزة خصوصي است. »</a:t>
            </a:r>
            <a:r>
              <a:rPr lang="fa-IR">
                <a:solidFill>
                  <a:srgbClr val="FF0000"/>
                </a:solidFill>
                <a:latin typeface="BLotus"/>
                <a:cs typeface="B Zar" panose="00000400000000000000" pitchFamily="2" charset="-78"/>
              </a:rPr>
              <a:t>تحقق حداكثري انتظارات</a:t>
            </a:r>
            <a:r>
              <a:rPr lang="fa-IR">
                <a:solidFill>
                  <a:srgbClr val="000000"/>
                </a:solidFill>
                <a:latin typeface="BLotus"/>
                <a:cs typeface="B Zar" panose="00000400000000000000" pitchFamily="2" charset="-78"/>
              </a:rPr>
              <a:t>« به حالتي اشـاره دارد كـه</a:t>
            </a:r>
            <a:br>
              <a:rPr lang="fa-IR">
                <a:solidFill>
                  <a:srgbClr val="000000"/>
                </a:solidFill>
                <a:latin typeface="BLotus"/>
                <a:cs typeface="B Zar" panose="00000400000000000000" pitchFamily="2" charset="-78"/>
              </a:rPr>
            </a:br>
            <a:r>
              <a:rPr lang="fa-IR">
                <a:solidFill>
                  <a:srgbClr val="000000"/>
                </a:solidFill>
                <a:latin typeface="BLotus"/>
                <a:cs typeface="B Zar" panose="00000400000000000000" pitchFamily="2" charset="-78"/>
              </a:rPr>
              <a:t>پس از اتخاذ راهبردهايي در قبال رخ دادن پديدة گذار، كنشگران انتظاراتبتوانند شان را تا حد</a:t>
            </a:r>
            <a:br>
              <a:rPr lang="fa-IR">
                <a:solidFill>
                  <a:srgbClr val="000000"/>
                </a:solidFill>
                <a:latin typeface="BLotus"/>
                <a:cs typeface="B Zar" panose="00000400000000000000" pitchFamily="2" charset="-78"/>
              </a:rPr>
            </a:br>
            <a:r>
              <a:rPr lang="fa-IR">
                <a:solidFill>
                  <a:srgbClr val="000000"/>
                </a:solidFill>
                <a:latin typeface="BLotus"/>
                <a:cs typeface="B Zar" panose="00000400000000000000" pitchFamily="2" charset="-78"/>
              </a:rPr>
              <a:t>امكان و در شرايط حداكثري </a:t>
            </a:r>
            <a:r>
              <a:rPr lang="fa-IR">
                <a:solidFill>
                  <a:srgbClr val="000000"/>
                </a:solidFill>
                <a:latin typeface="BLotus"/>
                <a:cs typeface="B Zar" panose="00000400000000000000" pitchFamily="2" charset="-78"/>
              </a:rPr>
              <a:t>برآورده </a:t>
            </a:r>
            <a:r>
              <a:rPr lang="fa-IR" smtClean="0">
                <a:solidFill>
                  <a:srgbClr val="000000"/>
                </a:solidFill>
                <a:latin typeface="BLotus"/>
                <a:cs typeface="B Zar" panose="00000400000000000000" pitchFamily="2" charset="-78"/>
              </a:rPr>
              <a:t>كنند</a:t>
            </a: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892233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در اين راستا كنشگر توانسته نزديكي فعال </a:t>
            </a:r>
            <a:r>
              <a:rPr lang="fa-IR">
                <a:solidFill>
                  <a:srgbClr val="000000"/>
                </a:solidFill>
                <a:latin typeface="BLotus"/>
                <a:cs typeface="B Zar" panose="00000400000000000000" pitchFamily="2" charset="-78"/>
              </a:rPr>
              <a:t>ِرا </a:t>
            </a:r>
            <a:r>
              <a:rPr lang="fa-IR" smtClean="0">
                <a:solidFill>
                  <a:srgbClr val="000000"/>
                </a:solidFill>
                <a:latin typeface="BLotus"/>
                <a:cs typeface="B Zar" panose="00000400000000000000" pitchFamily="2" charset="-78"/>
              </a:rPr>
              <a:t>نيز، كه </a:t>
            </a:r>
            <a:r>
              <a:rPr lang="fa-IR">
                <a:solidFill>
                  <a:srgbClr val="000000"/>
                </a:solidFill>
                <a:latin typeface="BLotus"/>
                <a:cs typeface="B Zar" panose="00000400000000000000" pitchFamily="2" charset="-78"/>
              </a:rPr>
              <a:t>حالتي از روابط ميان زن و شوهر به همراه لـذت، رضـايت عـاطفي و </a:t>
            </a:r>
            <a:r>
              <a:rPr lang="fa-IR">
                <a:solidFill>
                  <a:srgbClr val="000000"/>
                </a:solidFill>
                <a:latin typeface="BLotus"/>
                <a:cs typeface="B Zar" panose="00000400000000000000" pitchFamily="2" charset="-78"/>
              </a:rPr>
              <a:t>صـميميت </a:t>
            </a:r>
            <a:r>
              <a:rPr lang="fa-IR" smtClean="0">
                <a:solidFill>
                  <a:srgbClr val="000000"/>
                </a:solidFill>
                <a:latin typeface="BLotus"/>
                <a:cs typeface="B Zar" panose="00000400000000000000" pitchFamily="2" charset="-78"/>
              </a:rPr>
              <a:t>اسـت، كسب </a:t>
            </a:r>
            <a:r>
              <a:rPr lang="fa-IR">
                <a:solidFill>
                  <a:srgbClr val="000000"/>
                </a:solidFill>
                <a:latin typeface="BLotus"/>
                <a:cs typeface="B Zar" panose="00000400000000000000" pitchFamily="2" charset="-78"/>
              </a:rPr>
              <a:t>كند. راهبرد انتظارات حداكثري برابرخواهانه و همينطور راهبرد مقاومـت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راسـتاي تحقق </a:t>
            </a:r>
            <a:r>
              <a:rPr lang="fa-IR">
                <a:solidFill>
                  <a:srgbClr val="000000"/>
                </a:solidFill>
                <a:latin typeface="BLotus"/>
                <a:cs typeface="B Zar" panose="00000400000000000000" pitchFamily="2" charset="-78"/>
              </a:rPr>
              <a:t>انتظارات موجب به وجود آمدن پيامد »بازتوليد ارتباط برابر و دوسـويه« </a:t>
            </a:r>
            <a:r>
              <a:rPr lang="fa-IR">
                <a:solidFill>
                  <a:srgbClr val="000000"/>
                </a:solidFill>
                <a:latin typeface="BLotus"/>
                <a:cs typeface="B Zar" panose="00000400000000000000" pitchFamily="2" charset="-78"/>
              </a:rPr>
              <a:t>شـده </a:t>
            </a:r>
            <a:r>
              <a:rPr lang="fa-IR" smtClean="0">
                <a:solidFill>
                  <a:srgbClr val="000000"/>
                </a:solidFill>
                <a:latin typeface="BLotus"/>
                <a:cs typeface="B Zar" panose="00000400000000000000" pitchFamily="2" charset="-78"/>
              </a:rPr>
              <a:t>اسـت. پيامد </a:t>
            </a:r>
            <a:r>
              <a:rPr lang="fa-IR">
                <a:solidFill>
                  <a:srgbClr val="000000"/>
                </a:solidFill>
                <a:latin typeface="BLotus"/>
                <a:cs typeface="B Zar" panose="00000400000000000000" pitchFamily="2" charset="-78"/>
              </a:rPr>
              <a:t>بازتوليد برابرخواهانه و دوسويه خود موجب ارتقاي پايگاه اجتماعي </a:t>
            </a:r>
            <a:r>
              <a:rPr lang="fa-IR">
                <a:solidFill>
                  <a:srgbClr val="000000"/>
                </a:solidFill>
                <a:latin typeface="BLotus"/>
                <a:cs typeface="B Zar" panose="00000400000000000000" pitchFamily="2" charset="-78"/>
              </a:rPr>
              <a:t>كنشگر </a:t>
            </a:r>
            <a:r>
              <a:rPr lang="fa-IR" smtClean="0">
                <a:solidFill>
                  <a:srgbClr val="000000"/>
                </a:solidFill>
                <a:latin typeface="BLotus"/>
                <a:cs typeface="B Zar" panose="00000400000000000000" pitchFamily="2" charset="-78"/>
              </a:rPr>
              <a:t>خواهـد شد</a:t>
            </a:r>
            <a:r>
              <a:rPr lang="fa-IR">
                <a:solidFill>
                  <a:srgbClr val="000000"/>
                </a:solidFill>
                <a:latin typeface="BLotus"/>
                <a:cs typeface="B Zar" panose="00000400000000000000" pitchFamily="2" charset="-78"/>
              </a:rPr>
              <a:t>. هرچه بازتوليد برابرخواهانه و دوسويه شدت و ميزان بيشتري داشته باشد، </a:t>
            </a:r>
            <a:r>
              <a:rPr lang="fa-IR">
                <a:solidFill>
                  <a:srgbClr val="000000"/>
                </a:solidFill>
                <a:latin typeface="BLotus"/>
                <a:cs typeface="B Zar" panose="00000400000000000000" pitchFamily="2" charset="-78"/>
              </a:rPr>
              <a:t>پديدة </a:t>
            </a:r>
            <a:r>
              <a:rPr lang="fa-IR" smtClean="0">
                <a:solidFill>
                  <a:srgbClr val="000000"/>
                </a:solidFill>
                <a:latin typeface="BLotus"/>
                <a:cs typeface="B Zar" panose="00000400000000000000" pitchFamily="2" charset="-78"/>
              </a:rPr>
              <a:t>گذار از </a:t>
            </a:r>
            <a:r>
              <a:rPr lang="fa-IR">
                <a:solidFill>
                  <a:srgbClr val="000000"/>
                </a:solidFill>
                <a:latin typeface="BLotus"/>
                <a:cs typeface="B Zar" panose="00000400000000000000" pitchFamily="2" charset="-78"/>
              </a:rPr>
              <a:t>پايگاه اجتماعي فروتر به پايگاه اجتماعي برتر با شدت و ميزان بيشتري رخ خواهد </a:t>
            </a:r>
            <a:r>
              <a:rPr lang="fa-IR">
                <a:solidFill>
                  <a:srgbClr val="000000"/>
                </a:solidFill>
                <a:latin typeface="BLotus"/>
                <a:cs typeface="B Zar" panose="00000400000000000000" pitchFamily="2" charset="-78"/>
              </a:rPr>
              <a:t>داد</a:t>
            </a:r>
            <a:r>
              <a:rPr lang="fa-IR">
                <a:cs typeface="B Zar" panose="00000400000000000000" pitchFamily="2" charset="-78"/>
              </a:rPr>
              <a:t> </a:t>
            </a:r>
            <a:endParaRPr lang="fa-IR" smtClean="0">
              <a:cs typeface="B Zar" panose="00000400000000000000" pitchFamily="2" charset="-78"/>
            </a:endParaRPr>
          </a:p>
          <a:p>
            <a:pPr algn="just"/>
            <a:endParaRPr lang="fa-IR">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Explosion 1 3"/>
          <p:cNvSpPr/>
          <p:nvPr/>
        </p:nvSpPr>
        <p:spPr>
          <a:xfrm>
            <a:off x="731519" y="4431323"/>
            <a:ext cx="4262511" cy="1645920"/>
          </a:xfrm>
          <a:prstGeom prst="irregularSeal1">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پيامد بازتوليد برابرخواهانه و دوسويه</a:t>
            </a:r>
            <a:endParaRPr lang="fa-IR" sz="2000" b="1">
              <a:solidFill>
                <a:srgbClr val="FF0000"/>
              </a:solidFill>
            </a:endParaRPr>
          </a:p>
        </p:txBody>
      </p:sp>
    </p:spTree>
    <p:extLst>
      <p:ext uri="{BB962C8B-B14F-4D97-AF65-F5344CB8AC3E}">
        <p14:creationId xmlns:p14="http://schemas.microsoft.com/office/powerpoint/2010/main" val="61266452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solidFill>
                  <a:srgbClr val="000000"/>
                </a:solidFill>
                <a:latin typeface="BLotus"/>
                <a:cs typeface="B Zar" panose="00000400000000000000" pitchFamily="2" charset="-78"/>
              </a:rPr>
              <a:t>مهسا 33ساله ميگويد:</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2996418" y="2616591"/>
            <a:ext cx="6189784" cy="2855742"/>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400">
                <a:solidFill>
                  <a:srgbClr val="FF0000"/>
                </a:solidFill>
                <a:latin typeface="BLotus"/>
                <a:cs typeface="B Zar" panose="00000400000000000000" pitchFamily="2" charset="-78"/>
              </a:rPr>
              <a:t>ازدواج </a:t>
            </a:r>
            <a:r>
              <a:rPr lang="fa-IR" sz="2400" smtClean="0">
                <a:solidFill>
                  <a:srgbClr val="FF0000"/>
                </a:solidFill>
                <a:latin typeface="BLotus"/>
                <a:cs typeface="B Zar" panose="00000400000000000000" pitchFamily="2" charset="-78"/>
              </a:rPr>
              <a:t>یك </a:t>
            </a:r>
            <a:r>
              <a:rPr lang="fa-IR" sz="2400">
                <a:solidFill>
                  <a:srgbClr val="FF0000"/>
                </a:solidFill>
                <a:latin typeface="BLotus"/>
                <a:cs typeface="B Zar" panose="00000400000000000000" pitchFamily="2" charset="-78"/>
              </a:rPr>
              <a:t>رابطة دوطرفه است و هر دو طرف در هـر زمـان و بـه هـر </a:t>
            </a:r>
            <a:r>
              <a:rPr lang="fa-IR" sz="2400">
                <a:solidFill>
                  <a:srgbClr val="FF0000"/>
                </a:solidFill>
                <a:latin typeface="BLotus"/>
                <a:cs typeface="B Zar" panose="00000400000000000000" pitchFamily="2" charset="-78"/>
              </a:rPr>
              <a:t>نحـو </a:t>
            </a:r>
            <a:r>
              <a:rPr lang="fa-IR" sz="2400" smtClean="0">
                <a:solidFill>
                  <a:srgbClr val="FF0000"/>
                </a:solidFill>
                <a:latin typeface="BLotus"/>
                <a:cs typeface="B Zar" panose="00000400000000000000" pitchFamily="2" charset="-78"/>
              </a:rPr>
              <a:t>مـي بايسـت انتظاراتشون </a:t>
            </a:r>
            <a:r>
              <a:rPr lang="fa-IR" sz="2400">
                <a:solidFill>
                  <a:srgbClr val="FF0000"/>
                </a:solidFill>
                <a:latin typeface="BLotus"/>
                <a:cs typeface="B Zar" panose="00000400000000000000" pitchFamily="2" charset="-78"/>
              </a:rPr>
              <a:t>برآورده بشه و </a:t>
            </a:r>
            <a:r>
              <a:rPr lang="fa-IR" sz="2400">
                <a:solidFill>
                  <a:srgbClr val="FF0000"/>
                </a:solidFill>
                <a:latin typeface="BLotus"/>
                <a:cs typeface="B Zar" panose="00000400000000000000" pitchFamily="2" charset="-78"/>
              </a:rPr>
              <a:t>از </a:t>
            </a:r>
            <a:r>
              <a:rPr lang="fa-IR" sz="2400" smtClean="0">
                <a:solidFill>
                  <a:srgbClr val="FF0000"/>
                </a:solidFill>
                <a:latin typeface="BLotus"/>
                <a:cs typeface="B Zar" panose="00000400000000000000" pitchFamily="2" charset="-78"/>
              </a:rPr>
              <a:t>رابطه شون رضایت  </a:t>
            </a:r>
            <a:r>
              <a:rPr lang="fa-IR" sz="2400">
                <a:solidFill>
                  <a:srgbClr val="FF0000"/>
                </a:solidFill>
                <a:latin typeface="BLotus"/>
                <a:cs typeface="B Zar" panose="00000400000000000000" pitchFamily="2" charset="-78"/>
              </a:rPr>
              <a:t>داشته باشند. هر كدوم از دو </a:t>
            </a:r>
            <a:r>
              <a:rPr lang="fa-IR" sz="2400">
                <a:solidFill>
                  <a:srgbClr val="FF0000"/>
                </a:solidFill>
                <a:latin typeface="BLotus"/>
                <a:cs typeface="B Zar" panose="00000400000000000000" pitchFamily="2" charset="-78"/>
              </a:rPr>
              <a:t>طرف </a:t>
            </a:r>
            <a:r>
              <a:rPr lang="fa-IR" sz="2400" smtClean="0">
                <a:solidFill>
                  <a:srgbClr val="FF0000"/>
                </a:solidFill>
                <a:latin typeface="BLotus"/>
                <a:cs typeface="B Zar" panose="00000400000000000000" pitchFamily="2" charset="-78"/>
              </a:rPr>
              <a:t>داراي شأن </a:t>
            </a:r>
            <a:r>
              <a:rPr lang="fa-IR" sz="2400">
                <a:solidFill>
                  <a:srgbClr val="FF0000"/>
                </a:solidFill>
                <a:latin typeface="BLotus"/>
                <a:cs typeface="B Zar" panose="00000400000000000000" pitchFamily="2" charset="-78"/>
              </a:rPr>
              <a:t>و </a:t>
            </a:r>
            <a:r>
              <a:rPr lang="fa-IR" sz="2400" smtClean="0">
                <a:solidFill>
                  <a:srgbClr val="FF0000"/>
                </a:solidFill>
                <a:latin typeface="BLotus"/>
                <a:cs typeface="B Zar" panose="00000400000000000000" pitchFamily="2" charset="-78"/>
              </a:rPr>
              <a:t>منزلت اند</a:t>
            </a:r>
            <a:r>
              <a:rPr lang="fa-IR" sz="2400">
                <a:solidFill>
                  <a:srgbClr val="FF0000"/>
                </a:solidFill>
                <a:latin typeface="BLotus"/>
                <a:cs typeface="B Zar" panose="00000400000000000000" pitchFamily="2" charset="-78"/>
              </a:rPr>
              <a:t>. هر كدوم داراي ارزش انسانياند و حق انتخاب دارند. </a:t>
            </a:r>
            <a:r>
              <a:rPr lang="fa-IR" sz="2400">
                <a:solidFill>
                  <a:srgbClr val="FF0000"/>
                </a:solidFill>
                <a:latin typeface="BLotus"/>
                <a:cs typeface="B Zar" panose="00000400000000000000" pitchFamily="2" charset="-78"/>
              </a:rPr>
              <a:t>من </a:t>
            </a:r>
            <a:r>
              <a:rPr lang="fa-IR" sz="2400" smtClean="0">
                <a:solidFill>
                  <a:srgbClr val="FF0000"/>
                </a:solidFill>
                <a:latin typeface="BLotus"/>
                <a:cs typeface="B Zar" panose="00000400000000000000" pitchFamily="2" charset="-78"/>
              </a:rPr>
              <a:t>اینو </a:t>
            </a:r>
            <a:r>
              <a:rPr lang="fa-IR" sz="2400">
                <a:solidFill>
                  <a:srgbClr val="FF0000"/>
                </a:solidFill>
                <a:latin typeface="BLotus"/>
                <a:cs typeface="B Zar" panose="00000400000000000000" pitchFamily="2" charset="-78"/>
              </a:rPr>
              <a:t>قبول </a:t>
            </a:r>
            <a:r>
              <a:rPr lang="fa-IR" sz="2400" smtClean="0">
                <a:solidFill>
                  <a:srgbClr val="FF0000"/>
                </a:solidFill>
                <a:latin typeface="BLotus"/>
                <a:cs typeface="B Zar" panose="00000400000000000000" pitchFamily="2" charset="-78"/>
              </a:rPr>
              <a:t>ندارم كه </a:t>
            </a:r>
            <a:r>
              <a:rPr lang="fa-IR" sz="2400">
                <a:solidFill>
                  <a:srgbClr val="FF0000"/>
                </a:solidFill>
                <a:latin typeface="BLotus"/>
                <a:cs typeface="B Zar" panose="00000400000000000000" pitchFamily="2" charset="-78"/>
              </a:rPr>
              <a:t>چون </a:t>
            </a:r>
            <a:r>
              <a:rPr lang="fa-IR" sz="2400">
                <a:solidFill>
                  <a:srgbClr val="FF0000"/>
                </a:solidFill>
                <a:latin typeface="BLotus"/>
                <a:cs typeface="B Zar" panose="00000400000000000000" pitchFamily="2" charset="-78"/>
              </a:rPr>
              <a:t>مرد </a:t>
            </a:r>
            <a:r>
              <a:rPr lang="fa-IR" sz="2400" smtClean="0">
                <a:solidFill>
                  <a:srgbClr val="FF0000"/>
                </a:solidFill>
                <a:latin typeface="BLotus"/>
                <a:cs typeface="B Zar" panose="00000400000000000000" pitchFamily="2" charset="-78"/>
              </a:rPr>
              <a:t>مرده پس </a:t>
            </a:r>
            <a:r>
              <a:rPr lang="fa-IR" sz="2400">
                <a:solidFill>
                  <a:srgbClr val="FF0000"/>
                </a:solidFill>
                <a:latin typeface="BLotus"/>
                <a:cs typeface="B Zar" panose="00000400000000000000" pitchFamily="2" charset="-78"/>
              </a:rPr>
              <a:t>هرچي كه اون ميگه درسته.</a:t>
            </a:r>
            <a:endParaRPr lang="fa-IR" sz="2400">
              <a:solidFill>
                <a:srgbClr val="FF0000"/>
              </a:solidFill>
              <a:cs typeface="B Zar" panose="00000400000000000000" pitchFamily="2" charset="-78"/>
            </a:endParaRPr>
          </a:p>
        </p:txBody>
      </p:sp>
    </p:spTree>
    <p:extLst>
      <p:ext uri="{BB962C8B-B14F-4D97-AF65-F5344CB8AC3E}">
        <p14:creationId xmlns:p14="http://schemas.microsoft.com/office/powerpoint/2010/main" val="21354576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راهبرد گفتوگوي زناشويي و انتظار تأمين متقابل خواستههاي زناشـويي نيـز </a:t>
            </a:r>
            <a:r>
              <a:rPr lang="fa-IR">
                <a:solidFill>
                  <a:srgbClr val="000000"/>
                </a:solidFill>
                <a:latin typeface="BLotus"/>
                <a:cs typeface="B Zar" panose="00000400000000000000" pitchFamily="2" charset="-78"/>
              </a:rPr>
              <a:t>منجـر </a:t>
            </a:r>
            <a:r>
              <a:rPr lang="fa-IR" smtClean="0">
                <a:solidFill>
                  <a:srgbClr val="000000"/>
                </a:solidFill>
                <a:latin typeface="BLotus"/>
                <a:cs typeface="B Zar" panose="00000400000000000000" pitchFamily="2" charset="-78"/>
              </a:rPr>
              <a:t>بـه »</a:t>
            </a:r>
            <a:r>
              <a:rPr lang="fa-IR" smtClean="0">
                <a:solidFill>
                  <a:srgbClr val="FF0000"/>
                </a:solidFill>
                <a:latin typeface="BLotus"/>
                <a:cs typeface="B Zar" panose="00000400000000000000" pitchFamily="2" charset="-78"/>
              </a:rPr>
              <a:t>افزايش </a:t>
            </a:r>
            <a:r>
              <a:rPr lang="fa-IR">
                <a:solidFill>
                  <a:srgbClr val="FF0000"/>
                </a:solidFill>
                <a:latin typeface="BLotus"/>
                <a:cs typeface="B Zar" panose="00000400000000000000" pitchFamily="2" charset="-78"/>
              </a:rPr>
              <a:t>كيفيت زناشويي</a:t>
            </a:r>
            <a:r>
              <a:rPr lang="fa-IR">
                <a:solidFill>
                  <a:srgbClr val="000000"/>
                </a:solidFill>
                <a:latin typeface="BLotus"/>
                <a:cs typeface="B Zar" panose="00000400000000000000" pitchFamily="2" charset="-78"/>
              </a:rPr>
              <a:t>« ميشود. از آنجايي كه كنشگران انتظاراتشان را بيان </a:t>
            </a:r>
            <a:r>
              <a:rPr lang="fa-IR">
                <a:solidFill>
                  <a:srgbClr val="000000"/>
                </a:solidFill>
                <a:latin typeface="BLotus"/>
                <a:cs typeface="B Zar" panose="00000400000000000000" pitchFamily="2" charset="-78"/>
              </a:rPr>
              <a:t>مـيكننـد </a:t>
            </a:r>
            <a:r>
              <a:rPr lang="fa-IR" smtClean="0">
                <a:solidFill>
                  <a:srgbClr val="000000"/>
                </a:solidFill>
                <a:latin typeface="BLotus"/>
                <a:cs typeface="B Zar" panose="00000400000000000000" pitchFamily="2" charset="-78"/>
              </a:rPr>
              <a:t>و براي </a:t>
            </a:r>
            <a:r>
              <a:rPr lang="fa-IR">
                <a:solidFill>
                  <a:srgbClr val="000000"/>
                </a:solidFill>
                <a:latin typeface="BLotus"/>
                <a:cs typeface="B Zar" panose="00000400000000000000" pitchFamily="2" charset="-78"/>
              </a:rPr>
              <a:t>محقق شدن انتظاراتشان مـيكوشـند، محروميـت نسـبي شـامل </a:t>
            </a:r>
            <a:r>
              <a:rPr lang="fa-IR">
                <a:solidFill>
                  <a:srgbClr val="000000"/>
                </a:solidFill>
                <a:latin typeface="BLotus"/>
                <a:cs typeface="B Zar" panose="00000400000000000000" pitchFamily="2" charset="-78"/>
              </a:rPr>
              <a:t>حالشـان </a:t>
            </a:r>
            <a:r>
              <a:rPr lang="fa-IR" smtClean="0">
                <a:solidFill>
                  <a:srgbClr val="000000"/>
                </a:solidFill>
                <a:latin typeface="BLotus"/>
                <a:cs typeface="B Zar" panose="00000400000000000000" pitchFamily="2" charset="-78"/>
              </a:rPr>
              <a:t>نمـيشـود. راهبردهاي </a:t>
            </a:r>
            <a:r>
              <a:rPr lang="fa-IR">
                <a:solidFill>
                  <a:srgbClr val="000000"/>
                </a:solidFill>
                <a:latin typeface="BLotus"/>
                <a:cs typeface="B Zar" panose="00000400000000000000" pitchFamily="2" charset="-78"/>
              </a:rPr>
              <a:t>لذتجويي و نگاه فرايندي موجب پيامد »</a:t>
            </a:r>
            <a:r>
              <a:rPr lang="fa-IR">
                <a:solidFill>
                  <a:srgbClr val="FF0000"/>
                </a:solidFill>
                <a:latin typeface="BLotus"/>
                <a:cs typeface="B Zar" panose="00000400000000000000" pitchFamily="2" charset="-78"/>
              </a:rPr>
              <a:t>رضايت از زندگي</a:t>
            </a:r>
            <a:r>
              <a:rPr lang="fa-IR">
                <a:solidFill>
                  <a:srgbClr val="000000"/>
                </a:solidFill>
                <a:latin typeface="BLotus"/>
                <a:cs typeface="B Zar" panose="00000400000000000000" pitchFamily="2" charset="-78"/>
              </a:rPr>
              <a:t>« ميشود. </a:t>
            </a:r>
            <a:r>
              <a:rPr lang="fa-IR">
                <a:solidFill>
                  <a:srgbClr val="000000"/>
                </a:solidFill>
                <a:latin typeface="BLotus"/>
                <a:cs typeface="B Zar" panose="00000400000000000000" pitchFamily="2" charset="-78"/>
              </a:rPr>
              <a:t>كنشگر </a:t>
            </a:r>
            <a:r>
              <a:rPr lang="fa-IR" smtClean="0">
                <a:solidFill>
                  <a:srgbClr val="000000"/>
                </a:solidFill>
                <a:latin typeface="BLotus"/>
                <a:cs typeface="B Zar" panose="00000400000000000000" pitchFamily="2" charset="-78"/>
              </a:rPr>
              <a:t>با تاكيد </a:t>
            </a:r>
            <a:r>
              <a:rPr lang="fa-IR">
                <a:solidFill>
                  <a:srgbClr val="000000"/>
                </a:solidFill>
                <a:latin typeface="BLotus"/>
                <a:cs typeface="B Zar" panose="00000400000000000000" pitchFamily="2" charset="-78"/>
              </a:rPr>
              <a:t>بر من فاعلي، مادريِ محدودشده، تعاملات مبتني بر خود و </a:t>
            </a:r>
            <a:r>
              <a:rPr lang="fa-IR">
                <a:solidFill>
                  <a:srgbClr val="000000"/>
                </a:solidFill>
                <a:latin typeface="BLotus"/>
                <a:cs typeface="B Zar" panose="00000400000000000000" pitchFamily="2" charset="-78"/>
              </a:rPr>
              <a:t>فرمانبرداري </a:t>
            </a:r>
            <a:r>
              <a:rPr lang="fa-IR" smtClean="0">
                <a:solidFill>
                  <a:srgbClr val="000000"/>
                </a:solidFill>
                <a:latin typeface="BLotus"/>
                <a:cs typeface="B Zar" panose="00000400000000000000" pitchFamily="2" charset="-78"/>
              </a:rPr>
              <a:t>تقليـليافتـه موجب </a:t>
            </a:r>
            <a:r>
              <a:rPr lang="fa-IR">
                <a:solidFill>
                  <a:srgbClr val="000000"/>
                </a:solidFill>
                <a:latin typeface="BLotus"/>
                <a:cs typeface="B Zar" panose="00000400000000000000" pitchFamily="2" charset="-78"/>
              </a:rPr>
              <a:t>پيامد »حفظ حوزة خصوصي« ميشود</a:t>
            </a:r>
            <a:r>
              <a:rPr lang="fa-IR">
                <a:cs typeface="B Zar" panose="00000400000000000000" pitchFamily="2" charset="-78"/>
              </a:rPr>
              <a:t>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94417350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solidFill>
                  <a:srgbClr val="000000"/>
                </a:solidFill>
                <a:latin typeface="BLotus"/>
                <a:cs typeface="B Zar" panose="00000400000000000000" pitchFamily="2" charset="-78"/>
              </a:rPr>
              <a:t>نيلوفر 28ساله در اين باره ميگويد:</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927274" y="2082018"/>
            <a:ext cx="8679765" cy="281960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800" b="1">
                <a:solidFill>
                  <a:srgbClr val="FF0000"/>
                </a:solidFill>
                <a:latin typeface="BLotus"/>
                <a:cs typeface="B Zar" panose="00000400000000000000" pitchFamily="2" charset="-78"/>
              </a:rPr>
              <a:t>توي </a:t>
            </a:r>
            <a:r>
              <a:rPr lang="fa-IR" sz="2800" b="1" smtClean="0">
                <a:solidFill>
                  <a:srgbClr val="FF0000"/>
                </a:solidFill>
                <a:latin typeface="BLotus"/>
                <a:cs typeface="B Zar" panose="00000400000000000000" pitchFamily="2" charset="-78"/>
              </a:rPr>
              <a:t>زندگي مشترك براي حق و حقوقهاي شخصيِ خودم خيلـي ارزش قـائلم، دوسـت دارم اونم ارزش قائل شه براي اين حق و حقوق من. به ره حال مـنم يـك حـوزهاي دارم براي خودم، دوست دارم براي شخص خودم باشـه، ديگـه اون فقـط مربـوط بـه خودمـه، گذشته از حق و حقوق مشتركمونه</a:t>
            </a:r>
            <a:endParaRPr lang="fa-IR" sz="2800" b="1">
              <a:solidFill>
                <a:srgbClr val="FF0000"/>
              </a:solidFill>
              <a:cs typeface="B Zar" panose="00000400000000000000" pitchFamily="2" charset="-78"/>
            </a:endParaRPr>
          </a:p>
        </p:txBody>
      </p:sp>
    </p:spTree>
    <p:extLst>
      <p:ext uri="{BB962C8B-B14F-4D97-AF65-F5344CB8AC3E}">
        <p14:creationId xmlns:p14="http://schemas.microsoft.com/office/powerpoint/2010/main" val="145848785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راهبردهايي كه كنشگر اتخاذ كرده است موجب شده »تحقق خانوادة متقارن« </a:t>
            </a:r>
            <a:r>
              <a:rPr lang="fa-IR">
                <a:solidFill>
                  <a:srgbClr val="000000"/>
                </a:solidFill>
                <a:latin typeface="BLotus"/>
                <a:cs typeface="B Zar" panose="00000400000000000000" pitchFamily="2" charset="-78"/>
              </a:rPr>
              <a:t>رخ </a:t>
            </a:r>
            <a:r>
              <a:rPr lang="fa-IR" smtClean="0">
                <a:solidFill>
                  <a:srgbClr val="000000"/>
                </a:solidFill>
                <a:latin typeface="BLotus"/>
                <a:cs typeface="B Zar" panose="00000400000000000000" pitchFamily="2" charset="-78"/>
              </a:rPr>
              <a:t>دهـد. در </a:t>
            </a:r>
            <a:r>
              <a:rPr lang="fa-IR">
                <a:solidFill>
                  <a:srgbClr val="000000"/>
                </a:solidFill>
                <a:latin typeface="BLotus"/>
                <a:cs typeface="B Zar" panose="00000400000000000000" pitchFamily="2" charset="-78"/>
              </a:rPr>
              <a:t>خانوادههاي متقارن قدرت به صورت برابر و تصميمگيريها مشترك است. </a:t>
            </a:r>
            <a:r>
              <a:rPr lang="fa-IR">
                <a:solidFill>
                  <a:srgbClr val="000000"/>
                </a:solidFill>
                <a:latin typeface="BLotus"/>
                <a:cs typeface="B Zar" panose="00000400000000000000" pitchFamily="2" charset="-78"/>
              </a:rPr>
              <a:t>هرچه </a:t>
            </a:r>
            <a:r>
              <a:rPr lang="fa-IR" smtClean="0">
                <a:solidFill>
                  <a:srgbClr val="000000"/>
                </a:solidFill>
                <a:latin typeface="BLotus"/>
                <a:cs typeface="B Zar" panose="00000400000000000000" pitchFamily="2" charset="-78"/>
              </a:rPr>
              <a:t>تحقق خانوادة </a:t>
            </a:r>
            <a:r>
              <a:rPr lang="fa-IR">
                <a:solidFill>
                  <a:srgbClr val="000000"/>
                </a:solidFill>
                <a:latin typeface="BLotus"/>
                <a:cs typeface="B Zar" panose="00000400000000000000" pitchFamily="2" charset="-78"/>
              </a:rPr>
              <a:t>متقارن شدت و ميزان بيشتري داشته باشد، تحقق پديدة گذار از </a:t>
            </a:r>
            <a:r>
              <a:rPr lang="fa-IR">
                <a:solidFill>
                  <a:srgbClr val="000000"/>
                </a:solidFill>
                <a:latin typeface="BLotus"/>
                <a:cs typeface="B Zar" panose="00000400000000000000" pitchFamily="2" charset="-78"/>
              </a:rPr>
              <a:t>پايگاه </a:t>
            </a:r>
            <a:r>
              <a:rPr lang="fa-IR" smtClean="0">
                <a:solidFill>
                  <a:srgbClr val="000000"/>
                </a:solidFill>
                <a:latin typeface="BLotus"/>
                <a:cs typeface="B Zar" panose="00000400000000000000" pitchFamily="2" charset="-78"/>
              </a:rPr>
              <a:t>اجتمـاعي فروتر </a:t>
            </a:r>
            <a:r>
              <a:rPr lang="fa-IR">
                <a:solidFill>
                  <a:srgbClr val="000000"/>
                </a:solidFill>
                <a:latin typeface="BLotus"/>
                <a:cs typeface="B Zar" panose="00000400000000000000" pitchFamily="2" charset="-78"/>
              </a:rPr>
              <a:t>به پايگاه اجتماعي برتر نيز شدت و ميزان بيشتري خواهد </a:t>
            </a:r>
            <a:r>
              <a:rPr lang="fa-IR">
                <a:solidFill>
                  <a:srgbClr val="000000"/>
                </a:solidFill>
                <a:latin typeface="BLotus"/>
                <a:cs typeface="B Zar" panose="00000400000000000000" pitchFamily="2" charset="-78"/>
              </a:rPr>
              <a:t>داشت</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0914609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MitraBold"/>
                <a:cs typeface="B Zar" panose="00000400000000000000" pitchFamily="2" charset="-78"/>
              </a:rPr>
              <a:t>نتيجه گيري</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پژوهش </a:t>
            </a:r>
            <a:r>
              <a:rPr lang="fa-IR">
                <a:solidFill>
                  <a:srgbClr val="000000"/>
                </a:solidFill>
                <a:latin typeface="BLotus"/>
                <a:cs typeface="B Zar" panose="00000400000000000000" pitchFamily="2" charset="-78"/>
              </a:rPr>
              <a:t>حاضر با اتخاذ روش نظرية زمينهاي و با هدف توصـيف و تبيـين </a:t>
            </a:r>
            <a:r>
              <a:rPr lang="fa-IR">
                <a:solidFill>
                  <a:srgbClr val="000000"/>
                </a:solidFill>
                <a:latin typeface="BLotus"/>
                <a:cs typeface="B Zar" panose="00000400000000000000" pitchFamily="2" charset="-78"/>
              </a:rPr>
              <a:t>انتظـارات </a:t>
            </a:r>
            <a:r>
              <a:rPr lang="fa-IR" smtClean="0">
                <a:solidFill>
                  <a:srgbClr val="000000"/>
                </a:solidFill>
                <a:latin typeface="BLotus"/>
                <a:cs typeface="B Zar" panose="00000400000000000000" pitchFamily="2" charset="-78"/>
              </a:rPr>
              <a:t>زنـان جوان </a:t>
            </a:r>
            <a:r>
              <a:rPr lang="fa-IR">
                <a:solidFill>
                  <a:srgbClr val="000000"/>
                </a:solidFill>
                <a:latin typeface="BLotus"/>
                <a:cs typeface="B Zar" panose="00000400000000000000" pitchFamily="2" charset="-78"/>
              </a:rPr>
              <a:t>از همسرانشان صورت گرفته است. از اين رو، هدف نهايي اين پـژوهش </a:t>
            </a:r>
            <a:r>
              <a:rPr lang="fa-IR">
                <a:solidFill>
                  <a:srgbClr val="000000"/>
                </a:solidFill>
                <a:latin typeface="BLotus"/>
                <a:cs typeface="B Zar" panose="00000400000000000000" pitchFamily="2" charset="-78"/>
              </a:rPr>
              <a:t>ارائـة </a:t>
            </a:r>
            <a:r>
              <a:rPr lang="fa-IR" smtClean="0">
                <a:solidFill>
                  <a:srgbClr val="000000"/>
                </a:solidFill>
                <a:latin typeface="BLotus"/>
                <a:cs typeface="B Zar" panose="00000400000000000000" pitchFamily="2" charset="-78"/>
              </a:rPr>
              <a:t>مـدل نظري </a:t>
            </a:r>
            <a:r>
              <a:rPr lang="fa-IR">
                <a:solidFill>
                  <a:srgbClr val="000000"/>
                </a:solidFill>
                <a:latin typeface="BLotus"/>
                <a:cs typeface="B Zar" panose="00000400000000000000" pitchFamily="2" charset="-78"/>
              </a:rPr>
              <a:t>دادهمحور و نظريهسازي در سطح خرد است. مصاحبههاي كيفي عميق با </a:t>
            </a:r>
            <a:r>
              <a:rPr lang="fa-IR">
                <a:solidFill>
                  <a:srgbClr val="000000"/>
                </a:solidFill>
                <a:latin typeface="BLotus"/>
                <a:cs typeface="B Zar" panose="00000400000000000000" pitchFamily="2" charset="-78"/>
              </a:rPr>
              <a:t>هجـده </a:t>
            </a:r>
            <a:r>
              <a:rPr lang="fa-IR" smtClean="0">
                <a:solidFill>
                  <a:srgbClr val="000000"/>
                </a:solidFill>
                <a:latin typeface="BLotus"/>
                <a:cs typeface="B Zar" panose="00000400000000000000" pitchFamily="2" charset="-78"/>
              </a:rPr>
              <a:t>زن جوان </a:t>
            </a:r>
            <a:r>
              <a:rPr lang="fa-IR">
                <a:solidFill>
                  <a:srgbClr val="000000"/>
                </a:solidFill>
                <a:latin typeface="BLotus"/>
                <a:cs typeface="B Zar" panose="00000400000000000000" pitchFamily="2" charset="-78"/>
              </a:rPr>
              <a:t>در اين پژوهش نشان داده اسـت انتظـارات آنـان از همسرانشـان در </a:t>
            </a:r>
            <a:r>
              <a:rPr lang="fa-IR">
                <a:solidFill>
                  <a:srgbClr val="000000"/>
                </a:solidFill>
                <a:latin typeface="BLotus"/>
                <a:cs typeface="B Zar" panose="00000400000000000000" pitchFamily="2" charset="-78"/>
              </a:rPr>
              <a:t>راسـتاي </a:t>
            </a:r>
            <a:r>
              <a:rPr lang="fa-IR" smtClean="0">
                <a:solidFill>
                  <a:srgbClr val="000000"/>
                </a:solidFill>
                <a:latin typeface="BLotus"/>
                <a:cs typeface="B Zar" panose="00000400000000000000" pitchFamily="2" charset="-78"/>
              </a:rPr>
              <a:t>تثبيـت خواست </a:t>
            </a:r>
            <a:r>
              <a:rPr lang="fa-IR">
                <a:solidFill>
                  <a:srgbClr val="000000"/>
                </a:solidFill>
                <a:latin typeface="BLotus"/>
                <a:cs typeface="B Zar" panose="00000400000000000000" pitchFamily="2" charset="-78"/>
              </a:rPr>
              <a:t>آنان براي تغيير صعودي پايگاه اجتماعيشان است. هم انتظاراتچنين </a:t>
            </a:r>
            <a:r>
              <a:rPr lang="fa-IR">
                <a:solidFill>
                  <a:srgbClr val="000000"/>
                </a:solidFill>
                <a:latin typeface="BLotus"/>
                <a:cs typeface="B Zar" panose="00000400000000000000" pitchFamily="2" charset="-78"/>
              </a:rPr>
              <a:t>زنان </a:t>
            </a:r>
            <a:r>
              <a:rPr lang="fa-IR" smtClean="0">
                <a:solidFill>
                  <a:srgbClr val="000000"/>
                </a:solidFill>
                <a:latin typeface="BLotus"/>
                <a:cs typeface="B Zar" panose="00000400000000000000" pitchFamily="2" charset="-78"/>
              </a:rPr>
              <a:t>جوان از </a:t>
            </a:r>
            <a:r>
              <a:rPr lang="fa-IR">
                <a:solidFill>
                  <a:srgbClr val="000000"/>
                </a:solidFill>
                <a:latin typeface="BLotus"/>
                <a:cs typeface="B Zar" panose="00000400000000000000" pitchFamily="2" charset="-78"/>
              </a:rPr>
              <a:t>همسرانشان حول خواستهها و انتظارات برابرخواهانه و حـداكثري اسـت. </a:t>
            </a:r>
            <a:r>
              <a:rPr lang="fa-IR">
                <a:solidFill>
                  <a:srgbClr val="000000"/>
                </a:solidFill>
                <a:latin typeface="BLotus"/>
                <a:cs typeface="B Zar" panose="00000400000000000000" pitchFamily="2" charset="-78"/>
              </a:rPr>
              <a:t>گفتنـي </a:t>
            </a:r>
            <a:r>
              <a:rPr lang="fa-IR" smtClean="0">
                <a:solidFill>
                  <a:srgbClr val="000000"/>
                </a:solidFill>
                <a:latin typeface="BLotus"/>
                <a:cs typeface="B Zar" panose="00000400000000000000" pitchFamily="2" charset="-78"/>
              </a:rPr>
              <a:t>اسـت نتايج </a:t>
            </a:r>
            <a:r>
              <a:rPr lang="fa-IR">
                <a:solidFill>
                  <a:srgbClr val="000000"/>
                </a:solidFill>
                <a:latin typeface="BLotus"/>
                <a:cs typeface="B Zar" panose="00000400000000000000" pitchFamily="2" charset="-78"/>
              </a:rPr>
              <a:t>اين پژوهش به دليل حجم نمونة پايين قابليت تعميم </a:t>
            </a:r>
            <a:r>
              <a:rPr lang="fa-IR">
                <a:solidFill>
                  <a:srgbClr val="000000"/>
                </a:solidFill>
                <a:latin typeface="BLotus"/>
                <a:cs typeface="B Zar" panose="00000400000000000000" pitchFamily="2" charset="-78"/>
              </a:rPr>
              <a:t>ندارد</a:t>
            </a:r>
            <a:r>
              <a:rPr lang="fa-IR">
                <a:cs typeface="B Zar" panose="00000400000000000000" pitchFamily="2" charset="-78"/>
              </a:rPr>
              <a:t> </a:t>
            </a:r>
            <a:endParaRPr lang="fa-IR" smtClean="0">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158094" y="4486715"/>
            <a:ext cx="3067050" cy="1485900"/>
          </a:xfrm>
          <a:prstGeom prst="rect">
            <a:avLst/>
          </a:prstGeom>
        </p:spPr>
      </p:pic>
    </p:spTree>
    <p:extLst>
      <p:ext uri="{BB962C8B-B14F-4D97-AF65-F5344CB8AC3E}">
        <p14:creationId xmlns:p14="http://schemas.microsoft.com/office/powerpoint/2010/main" val="403674973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پژوهشها در يد گر نقاط جهان زين حاكي از آن است كه برخلاف گذشته، كـه </a:t>
            </a:r>
            <a:r>
              <a:rPr lang="fa-IR">
                <a:solidFill>
                  <a:srgbClr val="000000"/>
                </a:solidFill>
                <a:latin typeface="BLotus"/>
                <a:cs typeface="B Zar" panose="00000400000000000000" pitchFamily="2" charset="-78"/>
              </a:rPr>
              <a:t>زنـان </a:t>
            </a:r>
            <a:r>
              <a:rPr lang="fa-IR" smtClean="0">
                <a:solidFill>
                  <a:srgbClr val="000000"/>
                </a:solidFill>
                <a:latin typeface="BLotus"/>
                <a:cs typeface="B Zar" panose="00000400000000000000" pitchFamily="2" charset="-78"/>
              </a:rPr>
              <a:t>از شوهرانشان تبعيت </a:t>
            </a:r>
            <a:r>
              <a:rPr lang="fa-IR">
                <a:solidFill>
                  <a:srgbClr val="000000"/>
                </a:solidFill>
                <a:latin typeface="BLotus"/>
                <a:cs typeface="B Zar" panose="00000400000000000000" pitchFamily="2" charset="-78"/>
              </a:rPr>
              <a:t>م</a:t>
            </a:r>
            <a:r>
              <a:rPr lang="fa-IR" smtClean="0">
                <a:solidFill>
                  <a:srgbClr val="000000"/>
                </a:solidFill>
                <a:latin typeface="BLotus"/>
                <a:cs typeface="B Zar" panose="00000400000000000000" pitchFamily="2" charset="-78"/>
              </a:rPr>
              <a:t>ي </a:t>
            </a:r>
            <a:r>
              <a:rPr lang="fa-IR">
                <a:solidFill>
                  <a:srgbClr val="000000"/>
                </a:solidFill>
                <a:latin typeface="BLotus"/>
                <a:cs typeface="B Zar" panose="00000400000000000000" pitchFamily="2" charset="-78"/>
              </a:rPr>
              <a:t>كردند، امروزه برابري يم ان زوجها باارزشتر ني عنصر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ازدواجهاي مدرن </a:t>
            </a:r>
            <a:r>
              <a:rPr lang="fa-IR">
                <a:solidFill>
                  <a:srgbClr val="000000"/>
                </a:solidFill>
                <a:latin typeface="BLotus"/>
                <a:cs typeface="B Zar" panose="00000400000000000000" pitchFamily="2" charset="-78"/>
              </a:rPr>
              <a:t>است و زنان در روابطشان انتظار برابري </a:t>
            </a:r>
            <a:r>
              <a:rPr lang="fa-IR">
                <a:solidFill>
                  <a:srgbClr val="000000"/>
                </a:solidFill>
                <a:latin typeface="BLotus"/>
                <a:cs typeface="B Zar" panose="00000400000000000000" pitchFamily="2" charset="-78"/>
              </a:rPr>
              <a:t>دارند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Juvva and Bhatti</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2006</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نتایج </a:t>
            </a:r>
            <a:r>
              <a:rPr lang="fa-IR">
                <a:solidFill>
                  <a:srgbClr val="000000"/>
                </a:solidFill>
                <a:latin typeface="BLotus"/>
                <a:cs typeface="B Zar" panose="00000400000000000000" pitchFamily="2" charset="-78"/>
              </a:rPr>
              <a:t>برخي تحقيقات يد گر زين حاكي از آن است كه زنان </a:t>
            </a:r>
            <a:r>
              <a:rPr lang="fa-IR">
                <a:solidFill>
                  <a:srgbClr val="000000"/>
                </a:solidFill>
                <a:latin typeface="BLotus"/>
                <a:cs typeface="B Zar" panose="00000400000000000000" pitchFamily="2" charset="-78"/>
              </a:rPr>
              <a:t>جوان </a:t>
            </a:r>
            <a:r>
              <a:rPr lang="fa-IR" smtClean="0">
                <a:solidFill>
                  <a:srgbClr val="000000"/>
                </a:solidFill>
                <a:latin typeface="BLotus"/>
                <a:cs typeface="B Zar" panose="00000400000000000000" pitchFamily="2" charset="-78"/>
              </a:rPr>
              <a:t>تحصیل </a:t>
            </a:r>
            <a:r>
              <a:rPr lang="fa-IR">
                <a:solidFill>
                  <a:srgbClr val="000000"/>
                </a:solidFill>
                <a:latin typeface="BLotus"/>
                <a:cs typeface="B Zar" panose="00000400000000000000" pitchFamily="2" charset="-78"/>
              </a:rPr>
              <a:t>كـردة </a:t>
            </a:r>
            <a:r>
              <a:rPr lang="fa-IR" smtClean="0">
                <a:solidFill>
                  <a:srgbClr val="000000"/>
                </a:solidFill>
                <a:latin typeface="BLotus"/>
                <a:cs typeface="B Zar" panose="00000400000000000000" pitchFamily="2" charset="-78"/>
              </a:rPr>
              <a:t>ایرانـي عمدتاً بیشتر </a:t>
            </a:r>
            <a:r>
              <a:rPr lang="fa-IR">
                <a:solidFill>
                  <a:srgbClr val="000000"/>
                </a:solidFill>
                <a:latin typeface="BLotus"/>
                <a:cs typeface="B Zar" panose="00000400000000000000" pitchFamily="2" charset="-78"/>
              </a:rPr>
              <a:t>از ديگر زنان ايراني طـرفدار تسـاوي حقـوق انسـاني و </a:t>
            </a:r>
            <a:r>
              <a:rPr lang="fa-IR">
                <a:solidFill>
                  <a:srgbClr val="000000"/>
                </a:solidFill>
                <a:latin typeface="BLotus"/>
                <a:cs typeface="B Zar" panose="00000400000000000000" pitchFamily="2" charset="-78"/>
              </a:rPr>
              <a:t>خواهـان </a:t>
            </a:r>
            <a:r>
              <a:rPr lang="fa-IR" smtClean="0">
                <a:solidFill>
                  <a:srgbClr val="000000"/>
                </a:solidFill>
                <a:latin typeface="BLotus"/>
                <a:cs typeface="B Zar" panose="00000400000000000000" pitchFamily="2" charset="-78"/>
              </a:rPr>
              <a:t>قـدرت انـد (كورزمن</a:t>
            </a:r>
            <a:r>
              <a:rPr lang="fa-IR">
                <a:solidFill>
                  <a:srgbClr val="000000"/>
                </a:solidFill>
                <a:latin typeface="BLotus"/>
                <a:cs typeface="B Zar" panose="00000400000000000000" pitchFamily="2" charset="-78"/>
              </a:rPr>
              <a:t>، </a:t>
            </a:r>
            <a:r>
              <a:rPr lang="fa-IR" b="1" smtClean="0">
                <a:solidFill>
                  <a:srgbClr val="000000"/>
                </a:solidFill>
                <a:latin typeface="BLotusBold"/>
                <a:cs typeface="B Zar" panose="00000400000000000000" pitchFamily="2" charset="-78"/>
              </a:rPr>
              <a:t>.</a:t>
            </a:r>
            <a:r>
              <a:rPr lang="fa-IR" smtClean="0">
                <a:solidFill>
                  <a:srgbClr val="000000"/>
                </a:solidFill>
                <a:latin typeface="BLotus"/>
                <a:cs typeface="B Zar" panose="00000400000000000000" pitchFamily="2" charset="-78"/>
              </a:rPr>
              <a:t>301 </a:t>
            </a:r>
            <a:r>
              <a:rPr lang="fa-IR">
                <a:solidFill>
                  <a:srgbClr val="000000"/>
                </a:solidFill>
                <a:latin typeface="BLotus"/>
                <a:cs typeface="B Zar" panose="00000400000000000000" pitchFamily="2" charset="-78"/>
              </a:rPr>
              <a:t>:</a:t>
            </a:r>
            <a:r>
              <a:rPr lang="fa-IR" smtClean="0">
                <a:solidFill>
                  <a:srgbClr val="000000"/>
                </a:solidFill>
                <a:latin typeface="BLotus"/>
                <a:cs typeface="B Zar" panose="00000400000000000000" pitchFamily="2" charset="-78"/>
              </a:rPr>
              <a:t>2008)ا</a:t>
            </a:r>
          </a:p>
          <a:p>
            <a:pPr algn="just"/>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82399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0" i="0" smtClean="0">
                <a:solidFill>
                  <a:srgbClr val="000000"/>
                </a:solidFill>
                <a:effectLst/>
                <a:latin typeface="BLotus"/>
                <a:cs typeface="B Zar" panose="00000400000000000000" pitchFamily="2" charset="-78"/>
              </a:rPr>
              <a:t>در تمامي ينروابط ب فردي، چه روابط ميان چندين نفر چه رابطة دو نفر با هم به </a:t>
            </a:r>
            <a:r>
              <a:rPr lang="fa-IR" b="0" i="0" smtClean="0">
                <a:solidFill>
                  <a:srgbClr val="000000"/>
                </a:solidFill>
                <a:effectLst/>
                <a:latin typeface="BLotus"/>
                <a:cs typeface="B Zar" panose="00000400000000000000" pitchFamily="2" charset="-78"/>
              </a:rPr>
              <a:t>منظور ازدواج</a:t>
            </a:r>
            <a:r>
              <a:rPr lang="fa-IR" b="0" i="0" smtClean="0">
                <a:solidFill>
                  <a:srgbClr val="000000"/>
                </a:solidFill>
                <a:effectLst/>
                <a:latin typeface="BLotus"/>
                <a:cs typeface="B Zar" panose="00000400000000000000" pitchFamily="2" charset="-78"/>
              </a:rPr>
              <a:t>، افراد با انتظارات معيني وارد رابطه ميشوند؛ به گونهاي كه در رفتار آنها تأثير </a:t>
            </a:r>
            <a:r>
              <a:rPr lang="fa-IR" b="0" i="0" smtClean="0">
                <a:solidFill>
                  <a:srgbClr val="000000"/>
                </a:solidFill>
                <a:effectLst/>
                <a:latin typeface="BLotus"/>
                <a:cs typeface="B Zar" panose="00000400000000000000" pitchFamily="2" charset="-78"/>
              </a:rPr>
              <a:t>مثبت يا </a:t>
            </a:r>
            <a:r>
              <a:rPr lang="fa-IR" b="0" i="0" smtClean="0">
                <a:solidFill>
                  <a:srgbClr val="000000"/>
                </a:solidFill>
                <a:effectLst/>
                <a:latin typeface="BLotus"/>
                <a:cs typeface="B Zar" panose="00000400000000000000" pitchFamily="2" charset="-78"/>
              </a:rPr>
              <a:t>منفي ميگـذارد </a:t>
            </a:r>
            <a:r>
              <a:rPr lang="fa-IR" b="0" i="0" smtClean="0">
                <a:solidFill>
                  <a:srgbClr val="000000"/>
                </a:solidFill>
                <a:effectLst/>
                <a:latin typeface="BLotus"/>
                <a:cs typeface="B Zar" panose="00000400000000000000" pitchFamily="2" charset="-78"/>
              </a:rPr>
              <a:t>.(</a:t>
            </a:r>
            <a:r>
              <a:rPr lang="en-US" sz="2000" b="0" i="0" smtClean="0">
                <a:solidFill>
                  <a:srgbClr val="000000"/>
                </a:solidFill>
                <a:effectLst/>
                <a:latin typeface="TimesNewRomanPSMT"/>
                <a:cs typeface="B Zar" panose="00000400000000000000" pitchFamily="2" charset="-78"/>
              </a:rPr>
              <a:t>Muller and Coughlin, </a:t>
            </a:r>
            <a:r>
              <a:rPr lang="en-US" sz="2000" b="0" i="0" smtClean="0">
                <a:solidFill>
                  <a:srgbClr val="000000"/>
                </a:solidFill>
                <a:effectLst/>
                <a:latin typeface="TimesNewRomanPSMT"/>
                <a:cs typeface="B Zar" panose="00000400000000000000" pitchFamily="2" charset="-78"/>
              </a:rPr>
              <a:t>1998</a:t>
            </a:r>
            <a:r>
              <a:rPr lang="fa-IR" sz="2000" b="0" i="0" smtClean="0">
                <a:solidFill>
                  <a:srgbClr val="000000"/>
                </a:solidFill>
                <a:effectLst/>
                <a:latin typeface="TimesNewRomanPSMT"/>
                <a:cs typeface="B Zar" panose="00000400000000000000" pitchFamily="2" charset="-78"/>
              </a:rPr>
              <a:t>) </a:t>
            </a:r>
            <a:r>
              <a:rPr lang="fa-IR" b="0" i="0" smtClean="0">
                <a:solidFill>
                  <a:srgbClr val="000000"/>
                </a:solidFill>
                <a:effectLst/>
                <a:latin typeface="BLotus"/>
                <a:cs typeface="B Zar" panose="00000400000000000000" pitchFamily="2" charset="-78"/>
              </a:rPr>
              <a:t>انتظـارات </a:t>
            </a:r>
            <a:r>
              <a:rPr lang="fa-IR" b="0" i="0" smtClean="0">
                <a:solidFill>
                  <a:srgbClr val="000000"/>
                </a:solidFill>
                <a:effectLst/>
                <a:latin typeface="BLotus"/>
                <a:cs typeface="B Zar" panose="00000400000000000000" pitchFamily="2" charset="-78"/>
              </a:rPr>
              <a:t>زناشـويي عبـارت اسـت از</a:t>
            </a:r>
            <a:r>
              <a:rPr lang="fa-IR" smtClean="0">
                <a:cs typeface="B Zar" panose="00000400000000000000" pitchFamily="2" charset="-78"/>
              </a:rPr>
              <a:t> </a:t>
            </a:r>
            <a:r>
              <a:rPr lang="fa-IR" smtClean="0">
                <a:cs typeface="B Zar" panose="00000400000000000000" pitchFamily="2" charset="-78"/>
              </a:rPr>
              <a:t> </a:t>
            </a:r>
            <a:r>
              <a:rPr lang="fa-IR" b="0" i="0" smtClean="0">
                <a:solidFill>
                  <a:srgbClr val="000000"/>
                </a:solidFill>
                <a:effectLst/>
                <a:latin typeface="BLotus"/>
                <a:cs typeface="B Zar" panose="00000400000000000000" pitchFamily="2" charset="-78"/>
              </a:rPr>
              <a:t>ستانداردها </a:t>
            </a:r>
            <a:r>
              <a:rPr lang="fa-IR" b="0" i="0" smtClean="0">
                <a:solidFill>
                  <a:srgbClr val="000000"/>
                </a:solidFill>
                <a:effectLst/>
                <a:latin typeface="BLotus"/>
                <a:cs typeface="B Zar" panose="00000400000000000000" pitchFamily="2" charset="-78"/>
              </a:rPr>
              <a:t>و فرضيههاي ذهني، هچ ارچوبهاي از پيش تعيين شده و بايد و نبايدهايي </a:t>
            </a:r>
            <a:r>
              <a:rPr lang="fa-IR" b="0" i="0" smtClean="0">
                <a:solidFill>
                  <a:srgbClr val="000000"/>
                </a:solidFill>
                <a:effectLst/>
                <a:latin typeface="BLotus"/>
                <a:cs typeface="B Zar" panose="00000400000000000000" pitchFamily="2" charset="-78"/>
              </a:rPr>
              <a:t>كـه زوجها </a:t>
            </a:r>
            <a:r>
              <a:rPr lang="fa-IR" b="0" i="0" smtClean="0">
                <a:solidFill>
                  <a:srgbClr val="000000"/>
                </a:solidFill>
                <a:effectLst/>
                <a:latin typeface="BLotus"/>
                <a:cs typeface="B Zar" panose="00000400000000000000" pitchFamily="2" charset="-78"/>
              </a:rPr>
              <a:t>دربارة همسر و زندگي زناشويي دارند </a:t>
            </a:r>
            <a:r>
              <a:rPr lang="fa-IR" b="0" i="0" smtClean="0">
                <a:solidFill>
                  <a:srgbClr val="000000"/>
                </a:solidFill>
                <a:effectLst/>
                <a:latin typeface="BLotus"/>
                <a:cs typeface="B Zar" panose="00000400000000000000" pitchFamily="2" charset="-78"/>
              </a:rPr>
              <a:t>(خمسه</a:t>
            </a:r>
            <a:r>
              <a:rPr lang="fa-IR" b="0" i="0" smtClean="0">
                <a:solidFill>
                  <a:srgbClr val="000000"/>
                </a:solidFill>
                <a:effectLst/>
                <a:latin typeface="BLotus"/>
                <a:cs typeface="B Zar" panose="00000400000000000000" pitchFamily="2" charset="-78"/>
              </a:rPr>
              <a:t>، </a:t>
            </a:r>
            <a:r>
              <a:rPr lang="fa-IR" b="0" i="0" smtClean="0">
                <a:solidFill>
                  <a:srgbClr val="000000"/>
                </a:solidFill>
                <a:effectLst/>
                <a:latin typeface="BLotus"/>
                <a:cs typeface="B Zar" panose="00000400000000000000" pitchFamily="2" charset="-78"/>
              </a:rPr>
              <a:t>1382)</a:t>
            </a:r>
          </a:p>
          <a:p>
            <a:pPr algn="just"/>
            <a:r>
              <a:rPr lang="fa-IR" smtClean="0">
                <a:cs typeface="B Zar" panose="00000400000000000000" pitchFamily="2" charset="-78"/>
              </a:rPr>
              <a:t/>
            </a:r>
            <a:br>
              <a:rPr lang="fa-IR" smtClean="0">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13094552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srgbClr val="000000"/>
                </a:solidFill>
                <a:latin typeface="BLotus"/>
                <a:cs typeface="B Zar" panose="00000400000000000000" pitchFamily="2" charset="-78"/>
              </a:rPr>
              <a:t>مروزه زنان جوان در حال </a:t>
            </a:r>
            <a:r>
              <a:rPr lang="fa-IR">
                <a:solidFill>
                  <a:srgbClr val="FF0000"/>
                </a:solidFill>
                <a:latin typeface="BLotus"/>
                <a:cs typeface="B Zar" panose="00000400000000000000" pitchFamily="2" charset="-78"/>
              </a:rPr>
              <a:t>اثبات فردگرايي اين فردیت </a:t>
            </a:r>
            <a:r>
              <a:rPr lang="fa-IR">
                <a:solidFill>
                  <a:srgbClr val="000000"/>
                </a:solidFill>
                <a:latin typeface="BLotus"/>
                <a:cs typeface="B Zar" panose="00000400000000000000" pitchFamily="2" charset="-78"/>
              </a:rPr>
              <a:t>خودنـد و بـا افزایش ميزان تحصيلات و كسب مدارج </a:t>
            </a:r>
            <a:r>
              <a:rPr lang="fa-IR">
                <a:solidFill>
                  <a:srgbClr val="000000"/>
                </a:solidFill>
                <a:latin typeface="BLotus"/>
                <a:cs typeface="B Zar" panose="00000400000000000000" pitchFamily="2" charset="-78"/>
              </a:rPr>
              <a:t>علمي </a:t>
            </a:r>
            <a:r>
              <a:rPr lang="fa-IR" smtClean="0">
                <a:solidFill>
                  <a:srgbClr val="000000"/>
                </a:solidFill>
                <a:latin typeface="BLotus"/>
                <a:cs typeface="B Zar" panose="00000400000000000000" pitchFamily="2" charset="-78"/>
              </a:rPr>
              <a:t>و آموزش</a:t>
            </a:r>
            <a:r>
              <a:rPr lang="fa-IR">
                <a:solidFill>
                  <a:srgbClr val="000000"/>
                </a:solidFill>
                <a:latin typeface="BLotus"/>
                <a:cs typeface="B Zar" panose="00000400000000000000" pitchFamily="2" charset="-78"/>
              </a:rPr>
              <a:t>ي</a:t>
            </a:r>
            <a:r>
              <a:rPr lang="fa-IR" smtClean="0">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بالاتر، انتظاراتشان سطح در </a:t>
            </a:r>
            <a:r>
              <a:rPr lang="fa-IR">
                <a:solidFill>
                  <a:srgbClr val="000000"/>
                </a:solidFill>
                <a:latin typeface="BLotus"/>
                <a:cs typeface="B Zar" panose="00000400000000000000" pitchFamily="2" charset="-78"/>
              </a:rPr>
              <a:t>حال </a:t>
            </a:r>
            <a:r>
              <a:rPr lang="fa-IR" smtClean="0">
                <a:solidFill>
                  <a:srgbClr val="000000"/>
                </a:solidFill>
                <a:latin typeface="BLotus"/>
                <a:cs typeface="B Zar" panose="00000400000000000000" pitchFamily="2" charset="-78"/>
              </a:rPr>
              <a:t>افزايش </a:t>
            </a:r>
            <a:r>
              <a:rPr lang="fa-IR">
                <a:solidFill>
                  <a:srgbClr val="000000"/>
                </a:solidFill>
                <a:latin typeface="BLotus"/>
                <a:cs typeface="B Zar" panose="00000400000000000000" pitchFamily="2" charset="-78"/>
              </a:rPr>
              <a:t>است. همچنين در ميان زنان نسـل تحـول و انقـلاب، </a:t>
            </a:r>
            <a:r>
              <a:rPr lang="fa-IR">
                <a:solidFill>
                  <a:srgbClr val="000000"/>
                </a:solidFill>
                <a:latin typeface="BLotus"/>
                <a:cs typeface="B Zar" panose="00000400000000000000" pitchFamily="2" charset="-78"/>
              </a:rPr>
              <a:t>هشـياري </a:t>
            </a:r>
            <a:r>
              <a:rPr lang="fa-IR" smtClean="0">
                <a:solidFill>
                  <a:srgbClr val="000000"/>
                </a:solidFill>
                <a:latin typeface="BLotus"/>
                <a:cs typeface="B Zar" panose="00000400000000000000" pitchFamily="2" charset="-78"/>
              </a:rPr>
              <a:t>و آگـاه</a:t>
            </a:r>
            <a:r>
              <a:rPr lang="fa-IR">
                <a:solidFill>
                  <a:srgbClr val="000000"/>
                </a:solidFill>
                <a:latin typeface="BLotus"/>
                <a:cs typeface="B Zar" panose="00000400000000000000" pitchFamily="2" charset="-78"/>
              </a:rPr>
              <a:t>ي</a:t>
            </a:r>
            <a:r>
              <a:rPr lang="fa-IR" smtClean="0">
                <a:solidFill>
                  <a:srgbClr val="000000"/>
                </a:solidFill>
                <a:latin typeface="BLotus"/>
                <a:cs typeface="B Zar" panose="00000400000000000000" pitchFamily="2" charset="-78"/>
              </a:rPr>
              <a:t> </a:t>
            </a:r>
            <a:r>
              <a:rPr lang="fa-IR">
                <a:solidFill>
                  <a:srgbClr val="000000"/>
                </a:solidFill>
                <a:latin typeface="BLotus"/>
                <a:cs typeface="B Zar" panose="00000400000000000000" pitchFamily="2" charset="-78"/>
              </a:rPr>
              <a:t>دربـارة بی عدالتي و نابرابري اجتماعي در حال گسترش روزافزون است</a:t>
            </a:r>
            <a:r>
              <a:rPr lang="fa-IR">
                <a:solidFill>
                  <a:prstClr val="black"/>
                </a:solidFill>
                <a:cs typeface="B Zar" panose="00000400000000000000" pitchFamily="2" charset="-78"/>
              </a:rPr>
              <a:t> </a:t>
            </a:r>
          </a:p>
          <a:p>
            <a:endParaRPr lang="fa-IR"/>
          </a:p>
        </p:txBody>
      </p:sp>
    </p:spTree>
    <p:extLst>
      <p:ext uri="{BB962C8B-B14F-4D97-AF65-F5344CB8AC3E}">
        <p14:creationId xmlns:p14="http://schemas.microsoft.com/office/powerpoint/2010/main" val="32182820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solidFill>
                  <a:srgbClr val="000000"/>
                </a:solidFill>
                <a:latin typeface="BLotus"/>
                <a:cs typeface="B Zar" panose="00000400000000000000" pitchFamily="2" charset="-78"/>
              </a:rPr>
              <a:t>این </a:t>
            </a:r>
            <a:r>
              <a:rPr lang="fa-IR">
                <a:solidFill>
                  <a:srgbClr val="000000"/>
                </a:solidFill>
                <a:latin typeface="BLotus"/>
                <a:cs typeface="B Zar" panose="00000400000000000000" pitchFamily="2" charset="-78"/>
              </a:rPr>
              <a:t>پژوهش </a:t>
            </a:r>
            <a:r>
              <a:rPr lang="fa-IR">
                <a:solidFill>
                  <a:srgbClr val="000000"/>
                </a:solidFill>
                <a:latin typeface="BLotus"/>
                <a:cs typeface="B Zar" panose="00000400000000000000" pitchFamily="2" charset="-78"/>
              </a:rPr>
              <a:t>بـه </a:t>
            </a:r>
            <a:r>
              <a:rPr lang="fa-IR" smtClean="0">
                <a:solidFill>
                  <a:srgbClr val="000000"/>
                </a:solidFill>
                <a:latin typeface="BLotus"/>
                <a:cs typeface="B Zar" panose="00000400000000000000" pitchFamily="2" charset="-78"/>
              </a:rPr>
              <a:t>احسـاس</a:t>
            </a:r>
            <a:r>
              <a:rPr lang="fa-IR" smtClean="0">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رضایت  </a:t>
            </a:r>
            <a:r>
              <a:rPr lang="fa-IR">
                <a:solidFill>
                  <a:srgbClr val="000000"/>
                </a:solidFill>
                <a:latin typeface="BLotus"/>
                <a:cs typeface="B Zar" panose="00000400000000000000" pitchFamily="2" charset="-78"/>
              </a:rPr>
              <a:t>مندي از زندگي خانوادگي در ميان </a:t>
            </a:r>
            <a:r>
              <a:rPr lang="fa-IR">
                <a:solidFill>
                  <a:srgbClr val="000000"/>
                </a:solidFill>
                <a:latin typeface="BLotus"/>
                <a:cs typeface="B Zar" panose="00000400000000000000" pitchFamily="2" charset="-78"/>
              </a:rPr>
              <a:t>زنان </a:t>
            </a:r>
            <a:r>
              <a:rPr lang="fa-IR" smtClean="0">
                <a:solidFill>
                  <a:srgbClr val="000000"/>
                </a:solidFill>
                <a:latin typeface="BLotus"/>
                <a:cs typeface="B Zar" panose="00000400000000000000" pitchFamily="2" charset="-78"/>
              </a:rPr>
              <a:t>تحصیل </a:t>
            </a:r>
            <a:r>
              <a:rPr lang="fa-IR">
                <a:solidFill>
                  <a:srgbClr val="000000"/>
                </a:solidFill>
                <a:latin typeface="BLotus"/>
                <a:cs typeface="B Zar" panose="00000400000000000000" pitchFamily="2" charset="-78"/>
              </a:rPr>
              <a:t>كـردة </a:t>
            </a:r>
            <a:r>
              <a:rPr lang="fa-IR" smtClean="0">
                <a:solidFill>
                  <a:srgbClr val="000000"/>
                </a:solidFill>
                <a:latin typeface="BLotus"/>
                <a:cs typeface="B Zar" panose="00000400000000000000" pitchFamily="2" charset="-78"/>
              </a:rPr>
              <a:t>ایرانـي مـي پـردازد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نشـان می </a:t>
            </a:r>
            <a:r>
              <a:rPr lang="fa-IR">
                <a:solidFill>
                  <a:srgbClr val="000000"/>
                </a:solidFill>
                <a:latin typeface="BLotus"/>
                <a:cs typeface="B Zar" panose="00000400000000000000" pitchFamily="2" charset="-78"/>
              </a:rPr>
              <a:t>دهد كه هرچه ميزان تحصيلات زنان بالاتر باشـد</a:t>
            </a:r>
            <a:r>
              <a:rPr lang="fa-IR">
                <a:solidFill>
                  <a:srgbClr val="000000"/>
                </a:solidFill>
                <a:latin typeface="BLotus"/>
                <a:cs typeface="B Zar" panose="00000400000000000000" pitchFamily="2" charset="-78"/>
              </a:rPr>
              <a:t>، </a:t>
            </a:r>
            <a:r>
              <a:rPr lang="fa-IR" smtClean="0">
                <a:solidFill>
                  <a:srgbClr val="000000"/>
                </a:solidFill>
                <a:latin typeface="BLotus"/>
                <a:cs typeface="B Zar" panose="00000400000000000000" pitchFamily="2" charset="-78"/>
              </a:rPr>
              <a:t>رضـایت </a:t>
            </a:r>
            <a:r>
              <a:rPr lang="fa-IR">
                <a:solidFill>
                  <a:srgbClr val="000000"/>
                </a:solidFill>
                <a:latin typeface="BLotus"/>
                <a:cs typeface="B Zar" panose="00000400000000000000" pitchFamily="2" charset="-78"/>
              </a:rPr>
              <a:t>آنـان از </a:t>
            </a:r>
            <a:r>
              <a:rPr lang="fa-IR">
                <a:solidFill>
                  <a:srgbClr val="000000"/>
                </a:solidFill>
                <a:latin typeface="BLotus"/>
                <a:cs typeface="B Zar" panose="00000400000000000000" pitchFamily="2" charset="-78"/>
              </a:rPr>
              <a:t>زنـدگي </a:t>
            </a:r>
            <a:r>
              <a:rPr lang="fa-IR" smtClean="0">
                <a:solidFill>
                  <a:srgbClr val="000000"/>
                </a:solidFill>
                <a:latin typeface="BLotus"/>
                <a:cs typeface="B Zar" panose="00000400000000000000" pitchFamily="2" charset="-78"/>
              </a:rPr>
              <a:t>خـانوادگي بیشتر </a:t>
            </a:r>
            <a:r>
              <a:rPr lang="fa-IR">
                <a:solidFill>
                  <a:srgbClr val="000000"/>
                </a:solidFill>
                <a:latin typeface="BLotus"/>
                <a:cs typeface="B Zar" panose="00000400000000000000" pitchFamily="2" charset="-78"/>
              </a:rPr>
              <a:t>است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Kurzman</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2008</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مسئله ای </a:t>
            </a:r>
            <a:r>
              <a:rPr lang="fa-IR">
                <a:solidFill>
                  <a:srgbClr val="000000"/>
                </a:solidFill>
                <a:latin typeface="BLotus"/>
                <a:cs typeface="B Zar" panose="00000400000000000000" pitchFamily="2" charset="-78"/>
              </a:rPr>
              <a:t>كه در پژوهش </a:t>
            </a:r>
            <a:r>
              <a:rPr lang="fa-IR">
                <a:solidFill>
                  <a:srgbClr val="000000"/>
                </a:solidFill>
                <a:latin typeface="BLotus"/>
                <a:cs typeface="B Zar" panose="00000400000000000000" pitchFamily="2" charset="-78"/>
              </a:rPr>
              <a:t>حاضر </a:t>
            </a:r>
            <a:r>
              <a:rPr lang="fa-IR" smtClean="0">
                <a:solidFill>
                  <a:srgbClr val="000000"/>
                </a:solidFill>
                <a:latin typeface="BLotus"/>
                <a:cs typeface="B Zar" panose="00000400000000000000" pitchFamily="2" charset="-78"/>
              </a:rPr>
              <a:t>نیز </a:t>
            </a:r>
            <a:r>
              <a:rPr lang="fa-IR">
                <a:solidFill>
                  <a:srgbClr val="000000"/>
                </a:solidFill>
                <a:latin typeface="BLotus"/>
                <a:cs typeface="B Zar" panose="00000400000000000000" pitchFamily="2" charset="-78"/>
              </a:rPr>
              <a:t>بدان اشاره </a:t>
            </a:r>
            <a:r>
              <a:rPr lang="fa-IR">
                <a:solidFill>
                  <a:srgbClr val="000000"/>
                </a:solidFill>
                <a:latin typeface="BLotus"/>
                <a:cs typeface="B Zar" panose="00000400000000000000" pitchFamily="2" charset="-78"/>
              </a:rPr>
              <a:t>شده </a:t>
            </a:r>
            <a:r>
              <a:rPr lang="fa-IR" smtClean="0">
                <a:solidFill>
                  <a:srgbClr val="000000"/>
                </a:solidFill>
                <a:latin typeface="BLotus"/>
                <a:cs typeface="B Zar" panose="00000400000000000000" pitchFamily="2" charset="-78"/>
              </a:rPr>
              <a:t>است. بر این </a:t>
            </a:r>
            <a:r>
              <a:rPr lang="fa-IR">
                <a:solidFill>
                  <a:srgbClr val="000000"/>
                </a:solidFill>
                <a:latin typeface="BLotus"/>
                <a:cs typeface="B Zar" panose="00000400000000000000" pitchFamily="2" charset="-78"/>
              </a:rPr>
              <a:t>اساس هرچه تحصيلات زنان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دسترسي شان </a:t>
            </a:r>
            <a:r>
              <a:rPr lang="fa-IR">
                <a:solidFill>
                  <a:srgbClr val="000000"/>
                </a:solidFill>
                <a:latin typeface="BLotus"/>
                <a:cs typeface="B Zar" panose="00000400000000000000" pitchFamily="2" charset="-78"/>
              </a:rPr>
              <a:t>به </a:t>
            </a:r>
            <a:r>
              <a:rPr lang="fa-IR" smtClean="0">
                <a:solidFill>
                  <a:srgbClr val="000000"/>
                </a:solidFill>
                <a:latin typeface="BLotus"/>
                <a:cs typeface="B Zar" panose="00000400000000000000" pitchFamily="2" charset="-78"/>
              </a:rPr>
              <a:t>سرمایه </a:t>
            </a:r>
            <a:r>
              <a:rPr lang="fa-IR">
                <a:solidFill>
                  <a:srgbClr val="000000"/>
                </a:solidFill>
                <a:latin typeface="BLotus"/>
                <a:cs typeface="B Zar" panose="00000400000000000000" pitchFamily="2" charset="-78"/>
              </a:rPr>
              <a:t>هاي </a:t>
            </a:r>
            <a:r>
              <a:rPr lang="fa-IR">
                <a:solidFill>
                  <a:srgbClr val="000000"/>
                </a:solidFill>
                <a:latin typeface="BLotus"/>
                <a:cs typeface="B Zar" panose="00000400000000000000" pitchFamily="2" charset="-78"/>
              </a:rPr>
              <a:t>فرهنگي </a:t>
            </a:r>
            <a:r>
              <a:rPr lang="fa-IR" smtClean="0">
                <a:solidFill>
                  <a:srgbClr val="000000"/>
                </a:solidFill>
                <a:latin typeface="BLotus"/>
                <a:cs typeface="B Zar" panose="00000400000000000000" pitchFamily="2" charset="-78"/>
              </a:rPr>
              <a:t>بیش </a:t>
            </a:r>
            <a:r>
              <a:rPr lang="fa-IR">
                <a:solidFill>
                  <a:srgbClr val="000000"/>
                </a:solidFill>
                <a:latin typeface="BLotus"/>
                <a:cs typeface="B Zar" panose="00000400000000000000" pitchFamily="2" charset="-78"/>
              </a:rPr>
              <a:t>تـر </a:t>
            </a:r>
            <a:r>
              <a:rPr lang="fa-IR" smtClean="0">
                <a:solidFill>
                  <a:srgbClr val="000000"/>
                </a:solidFill>
                <a:latin typeface="BLotus"/>
                <a:cs typeface="B Zar" panose="00000400000000000000" pitchFamily="2" charset="-78"/>
              </a:rPr>
              <a:t>باشـد،یسطح </a:t>
            </a:r>
            <a:r>
              <a:rPr lang="fa-IR">
                <a:solidFill>
                  <a:srgbClr val="000000"/>
                </a:solidFill>
                <a:latin typeface="BLotus"/>
                <a:cs typeface="B Zar" panose="00000400000000000000" pitchFamily="2" charset="-78"/>
              </a:rPr>
              <a:t>تعاملات برابرخواهانه و انتظارات از همسر به مثابة گذار منزلتي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میان </a:t>
            </a:r>
            <a:r>
              <a:rPr lang="fa-IR">
                <a:solidFill>
                  <a:srgbClr val="000000"/>
                </a:solidFill>
                <a:latin typeface="BLotus"/>
                <a:cs typeface="B Zar" panose="00000400000000000000" pitchFamily="2" charset="-78"/>
              </a:rPr>
              <a:t>آنان </a:t>
            </a:r>
            <a:r>
              <a:rPr lang="fa-IR" smtClean="0">
                <a:solidFill>
                  <a:srgbClr val="000000"/>
                </a:solidFill>
                <a:latin typeface="BLotus"/>
                <a:cs typeface="B Zar" panose="00000400000000000000" pitchFamily="2" charset="-78"/>
              </a:rPr>
              <a:t>بیشتر مشاهده مي شود </a:t>
            </a:r>
            <a:r>
              <a:rPr lang="fa-IR">
                <a:solidFill>
                  <a:srgbClr val="000000"/>
                </a:solidFill>
                <a:latin typeface="BLotus"/>
                <a:cs typeface="B Zar" panose="00000400000000000000" pitchFamily="2" charset="-78"/>
              </a:rPr>
              <a:t>كه </a:t>
            </a:r>
            <a:r>
              <a:rPr lang="fa-IR" smtClean="0">
                <a:solidFill>
                  <a:srgbClr val="000000"/>
                </a:solidFill>
                <a:latin typeface="BLotus"/>
                <a:cs typeface="B Zar" panose="00000400000000000000" pitchFamily="2" charset="-78"/>
              </a:rPr>
              <a:t>نتيجه اش رضایت </a:t>
            </a:r>
            <a:r>
              <a:rPr lang="fa-IR">
                <a:solidFill>
                  <a:srgbClr val="000000"/>
                </a:solidFill>
                <a:latin typeface="BLotus"/>
                <a:cs typeface="B Zar" panose="00000400000000000000" pitchFamily="2" charset="-78"/>
              </a:rPr>
              <a:t>از </a:t>
            </a:r>
            <a:r>
              <a:rPr lang="fa-IR">
                <a:solidFill>
                  <a:srgbClr val="000000"/>
                </a:solidFill>
                <a:latin typeface="BLotus"/>
                <a:cs typeface="B Zar" panose="00000400000000000000" pitchFamily="2" charset="-78"/>
              </a:rPr>
              <a:t>زندگي </a:t>
            </a:r>
            <a:r>
              <a:rPr lang="fa-IR" smtClean="0">
                <a:solidFill>
                  <a:srgbClr val="000000"/>
                </a:solidFill>
                <a:latin typeface="BLotus"/>
                <a:cs typeface="B Zar" panose="00000400000000000000" pitchFamily="2" charset="-78"/>
              </a:rPr>
              <a:t>و افزایش تفکیک زناشويي </a:t>
            </a:r>
            <a:r>
              <a:rPr lang="fa-IR">
                <a:solidFill>
                  <a:srgbClr val="000000"/>
                </a:solidFill>
                <a:latin typeface="BLotus"/>
                <a:cs typeface="B Zar" panose="00000400000000000000" pitchFamily="2" charset="-78"/>
              </a:rPr>
              <a:t>است</a:t>
            </a:r>
            <a:r>
              <a:rPr lang="fa-IR">
                <a:solidFill>
                  <a:srgbClr val="000000"/>
                </a:solidFill>
                <a:latin typeface="BLotus"/>
                <a:cs typeface="B Zar" panose="00000400000000000000" pitchFamily="2" charset="-78"/>
              </a:rPr>
              <a:t>. </a:t>
            </a:r>
            <a:endParaRPr lang="fa-IR" smtClean="0">
              <a:solidFill>
                <a:srgbClr val="000000"/>
              </a:solidFill>
              <a:latin typeface="BLotus"/>
              <a:cs typeface="B Zar" panose="00000400000000000000" pitchFamily="2" charset="-78"/>
            </a:endParaRP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0088708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solidFill>
                  <a:srgbClr val="000000"/>
                </a:solidFill>
                <a:latin typeface="BLotus"/>
                <a:cs typeface="B Zar" panose="00000400000000000000" pitchFamily="2" charset="-78"/>
              </a:rPr>
              <a:t>رضـایت از زندگي شادي با ارزشتر ترین پیامدي است که زنان جوان در كنـار پيامـدهايي نظيـر تحقـق خانوادة متقارن و حفظ حوزة خصوصي به دست می آورنـد. رضـایت  از زنـدگي بـه دليـل تحقق انتظارات حداكثري زنان جـوان بـه وقـوع مـي پیونـدد. ايـن در حـالي اسـت كـه از پژوهشها نتيجه گیری می شود كه تأييد نكردن انتظارات زناشويي منجر به نا اميدي در ميـان افراد ميشود (اميدوار و دیگران، 1388</a:t>
            </a:r>
            <a:r>
              <a:rPr lang="fa-IR">
                <a:solidFill>
                  <a:prstClr val="black"/>
                </a:solidFill>
                <a:cs typeface="B Zar" panose="00000400000000000000" pitchFamily="2" charset="-78"/>
              </a:rPr>
              <a:t> )</a:t>
            </a:r>
            <a:endParaRPr lang="fa-IR"/>
          </a:p>
        </p:txBody>
      </p:sp>
    </p:spTree>
    <p:extLst>
      <p:ext uri="{BB962C8B-B14F-4D97-AF65-F5344CB8AC3E}">
        <p14:creationId xmlns:p14="http://schemas.microsoft.com/office/powerpoint/2010/main" val="140436441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در اين ميان براي افزايش آگاهي مردان جوان پيش از ازدواج برگزاري </a:t>
            </a:r>
            <a:r>
              <a:rPr lang="fa-IR">
                <a:solidFill>
                  <a:srgbClr val="000000"/>
                </a:solidFill>
                <a:latin typeface="BLotus"/>
                <a:cs typeface="B Zar" panose="00000400000000000000" pitchFamily="2" charset="-78"/>
              </a:rPr>
              <a:t>كلاسهـايي </a:t>
            </a:r>
            <a:r>
              <a:rPr lang="fa-IR" smtClean="0">
                <a:solidFill>
                  <a:srgbClr val="000000"/>
                </a:solidFill>
                <a:latin typeface="BLotus"/>
                <a:cs typeface="B Zar" panose="00000400000000000000" pitchFamily="2" charset="-78"/>
              </a:rPr>
              <a:t>در زمينة </a:t>
            </a:r>
            <a:r>
              <a:rPr lang="fa-IR">
                <a:solidFill>
                  <a:srgbClr val="000000"/>
                </a:solidFill>
                <a:latin typeface="BLotus"/>
                <a:cs typeface="B Zar" panose="00000400000000000000" pitchFamily="2" charset="-78"/>
              </a:rPr>
              <a:t>تغييرات جايگاه اجتمـاعي زنـان جـوان و در نتيجـه تحـولات </a:t>
            </a:r>
            <a:r>
              <a:rPr lang="fa-IR">
                <a:solidFill>
                  <a:srgbClr val="000000"/>
                </a:solidFill>
                <a:latin typeface="BLotus"/>
                <a:cs typeface="B Zar" panose="00000400000000000000" pitchFamily="2" charset="-78"/>
              </a:rPr>
              <a:t>سـطح </a:t>
            </a:r>
            <a:r>
              <a:rPr lang="fa-IR" smtClean="0">
                <a:solidFill>
                  <a:srgbClr val="000000"/>
                </a:solidFill>
                <a:latin typeface="BLotus"/>
                <a:cs typeface="B Zar" panose="00000400000000000000" pitchFamily="2" charset="-78"/>
              </a:rPr>
              <a:t>انتظاراتشـان پيشنهاد </a:t>
            </a:r>
            <a:r>
              <a:rPr lang="fa-IR">
                <a:solidFill>
                  <a:srgbClr val="000000"/>
                </a:solidFill>
                <a:latin typeface="BLotus"/>
                <a:cs typeface="B Zar" panose="00000400000000000000" pitchFamily="2" charset="-78"/>
              </a:rPr>
              <a:t>ميشود. نتايج اين پژوهش نشان ميدهد با توجه به ايـنكـه نسـل </a:t>
            </a:r>
            <a:r>
              <a:rPr lang="fa-IR">
                <a:solidFill>
                  <a:srgbClr val="000000"/>
                </a:solidFill>
                <a:latin typeface="BLotus"/>
                <a:cs typeface="B Zar" panose="00000400000000000000" pitchFamily="2" charset="-78"/>
              </a:rPr>
              <a:t>جـوان </a:t>
            </a:r>
            <a:r>
              <a:rPr lang="fa-IR" smtClean="0">
                <a:solidFill>
                  <a:srgbClr val="000000"/>
                </a:solidFill>
                <a:latin typeface="BLotus"/>
                <a:cs typeface="B Zar" panose="00000400000000000000" pitchFamily="2" charset="-78"/>
              </a:rPr>
              <a:t>دچـار تغييرات </a:t>
            </a:r>
            <a:r>
              <a:rPr lang="fa-IR">
                <a:solidFill>
                  <a:srgbClr val="000000"/>
                </a:solidFill>
                <a:latin typeface="BLotus"/>
                <a:cs typeface="B Zar" panose="00000400000000000000" pitchFamily="2" charset="-78"/>
              </a:rPr>
              <a:t>ارزشي شدهاند، اما اين تغييرات در زنان جوان سرعت بيشتري دارد. </a:t>
            </a:r>
            <a:r>
              <a:rPr lang="fa-IR">
                <a:solidFill>
                  <a:srgbClr val="000000"/>
                </a:solidFill>
                <a:latin typeface="BLotus"/>
                <a:cs typeface="B Zar" panose="00000400000000000000" pitchFamily="2" charset="-78"/>
              </a:rPr>
              <a:t>در </a:t>
            </a:r>
            <a:r>
              <a:rPr lang="fa-IR" smtClean="0">
                <a:solidFill>
                  <a:srgbClr val="000000"/>
                </a:solidFill>
                <a:latin typeface="BLotus"/>
                <a:cs typeface="B Zar" panose="00000400000000000000" pitchFamily="2" charset="-78"/>
              </a:rPr>
              <a:t>تحقيـق ديگري </a:t>
            </a:r>
            <a:r>
              <a:rPr lang="fa-IR">
                <a:solidFill>
                  <a:srgbClr val="000000"/>
                </a:solidFill>
                <a:latin typeface="BLotus"/>
                <a:cs typeface="B Zar" panose="00000400000000000000" pitchFamily="2" charset="-78"/>
              </a:rPr>
              <a:t>نيز حجت و همكارانش به مقايسة مردان و زنان </a:t>
            </a:r>
            <a:r>
              <a:rPr lang="fa-IR">
                <a:solidFill>
                  <a:srgbClr val="000000"/>
                </a:solidFill>
                <a:latin typeface="BLotus"/>
                <a:cs typeface="B Zar" panose="00000400000000000000" pitchFamily="2" charset="-78"/>
              </a:rPr>
              <a:t>مهاجر </a:t>
            </a:r>
            <a:r>
              <a:rPr lang="fa-IR" smtClean="0">
                <a:solidFill>
                  <a:srgbClr val="000000"/>
                </a:solidFill>
                <a:latin typeface="BLotus"/>
                <a:cs typeface="B Zar" panose="00000400000000000000" pitchFamily="2" charset="-78"/>
              </a:rPr>
              <a:t>ايراني </a:t>
            </a:r>
            <a:r>
              <a:rPr lang="fa-IR">
                <a:solidFill>
                  <a:srgbClr val="000000"/>
                </a:solidFill>
                <a:latin typeface="BLotus"/>
                <a:cs typeface="B Zar" panose="00000400000000000000" pitchFamily="2" charset="-78"/>
              </a:rPr>
              <a:t>در </a:t>
            </a:r>
            <a:r>
              <a:rPr lang="fa-IR">
                <a:solidFill>
                  <a:srgbClr val="000000"/>
                </a:solidFill>
                <a:latin typeface="BLotus"/>
                <a:cs typeface="B Zar" panose="00000400000000000000" pitchFamily="2" charset="-78"/>
              </a:rPr>
              <a:t>ايـالات </a:t>
            </a:r>
            <a:r>
              <a:rPr lang="fa-IR" smtClean="0">
                <a:solidFill>
                  <a:srgbClr val="000000"/>
                </a:solidFill>
                <a:latin typeface="BLotus"/>
                <a:cs typeface="B Zar" panose="00000400000000000000" pitchFamily="2" charset="-78"/>
              </a:rPr>
              <a:t>متحـدة امريكا </a:t>
            </a:r>
            <a:r>
              <a:rPr lang="fa-IR">
                <a:solidFill>
                  <a:srgbClr val="000000"/>
                </a:solidFill>
                <a:latin typeface="BLotus"/>
                <a:cs typeface="B Zar" panose="00000400000000000000" pitchFamily="2" charset="-78"/>
              </a:rPr>
              <a:t>و تفاوتهاي جنسيتي آنها در باب نگرشهـاي سـنتي دربـارة ازدواج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خـانواده پرداختهاند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در این </a:t>
            </a:r>
            <a:r>
              <a:rPr lang="fa-IR">
                <a:solidFill>
                  <a:srgbClr val="000000"/>
                </a:solidFill>
                <a:latin typeface="BLotus"/>
                <a:cs typeface="B Zar" panose="00000400000000000000" pitchFamily="2" charset="-78"/>
              </a:rPr>
              <a:t>راستا به شيوة كمـي بـا 160تـن از ايرانيـان مقـيم </a:t>
            </a:r>
            <a:r>
              <a:rPr lang="fa-IR">
                <a:solidFill>
                  <a:srgbClr val="000000"/>
                </a:solidFill>
                <a:latin typeface="BLotus"/>
                <a:cs typeface="B Zar" panose="00000400000000000000" pitchFamily="2" charset="-78"/>
              </a:rPr>
              <a:t>امريكـا </a:t>
            </a:r>
            <a:r>
              <a:rPr lang="fa-IR" smtClean="0">
                <a:solidFill>
                  <a:srgbClr val="000000"/>
                </a:solidFill>
                <a:latin typeface="BLotus"/>
                <a:cs typeface="B Zar" panose="00000400000000000000" pitchFamily="2" charset="-78"/>
              </a:rPr>
              <a:t>مصـاحبه كرده اند</a:t>
            </a:r>
            <a:r>
              <a:rPr lang="fa-IR" smtClean="0">
                <a:cs typeface="B Zar" panose="00000400000000000000" pitchFamily="2" charset="-78"/>
              </a:rPr>
              <a:t> </a:t>
            </a:r>
          </a:p>
          <a:p>
            <a:pPr marL="0" indent="0" algn="just">
              <a:buNone/>
            </a:pP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944734" y="4783014"/>
            <a:ext cx="1797295" cy="1078377"/>
          </a:xfrm>
          <a:prstGeom prst="rect">
            <a:avLst/>
          </a:prstGeom>
        </p:spPr>
      </p:pic>
    </p:spTree>
    <p:extLst>
      <p:ext uri="{BB962C8B-B14F-4D97-AF65-F5344CB8AC3E}">
        <p14:creationId xmlns:p14="http://schemas.microsoft.com/office/powerpoint/2010/main" val="294301535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solidFill>
                  <a:srgbClr val="000000"/>
                </a:solidFill>
                <a:latin typeface="BLotus"/>
                <a:cs typeface="B Zar" panose="00000400000000000000" pitchFamily="2" charset="-78"/>
              </a:rPr>
              <a:t>. نتايج تحقيق آنها نشان داده است كه نگرشهاي سنتي مردان در مقايسه </a:t>
            </a:r>
            <a:r>
              <a:rPr lang="fa-IR">
                <a:solidFill>
                  <a:srgbClr val="000000"/>
                </a:solidFill>
                <a:latin typeface="BLotus"/>
                <a:cs typeface="B Zar" panose="00000400000000000000" pitchFamily="2" charset="-78"/>
              </a:rPr>
              <a:t>با </a:t>
            </a:r>
            <a:r>
              <a:rPr lang="fa-IR" smtClean="0">
                <a:solidFill>
                  <a:srgbClr val="000000"/>
                </a:solidFill>
                <a:latin typeface="BLotus"/>
                <a:cs typeface="B Zar" panose="00000400000000000000" pitchFamily="2" charset="-78"/>
              </a:rPr>
              <a:t>زنـان بسيار </a:t>
            </a:r>
            <a:r>
              <a:rPr lang="fa-IR">
                <a:solidFill>
                  <a:srgbClr val="000000"/>
                </a:solidFill>
                <a:latin typeface="BLotus"/>
                <a:cs typeface="B Zar" panose="00000400000000000000" pitchFamily="2" charset="-78"/>
              </a:rPr>
              <a:t>بيشتر </a:t>
            </a:r>
            <a:r>
              <a:rPr lang="fa-IR">
                <a:solidFill>
                  <a:srgbClr val="000000"/>
                </a:solidFill>
                <a:latin typeface="BLotus"/>
                <a:cs typeface="B Zar" panose="00000400000000000000" pitchFamily="2" charset="-78"/>
              </a:rPr>
              <a:t>است </a:t>
            </a:r>
            <a:r>
              <a:rPr lang="fa-IR" smtClean="0">
                <a:solidFill>
                  <a:srgbClr val="000000"/>
                </a:solidFill>
                <a:latin typeface="BLotus"/>
                <a:cs typeface="B Zar" panose="00000400000000000000" pitchFamily="2" charset="-78"/>
              </a:rPr>
              <a:t>(</a:t>
            </a:r>
            <a:r>
              <a:rPr lang="en-US" sz="2000">
                <a:solidFill>
                  <a:srgbClr val="000000"/>
                </a:solidFill>
                <a:latin typeface="TimesNewRomanPSMT"/>
                <a:cs typeface="B Zar" panose="00000400000000000000" pitchFamily="2" charset="-78"/>
              </a:rPr>
              <a:t>Hojat et al</a:t>
            </a:r>
            <a:r>
              <a:rPr lang="en-US" sz="2000">
                <a:solidFill>
                  <a:srgbClr val="000000"/>
                </a:solidFill>
                <a:latin typeface="TimesNewRomanPSMT"/>
                <a:cs typeface="B Zar" panose="00000400000000000000" pitchFamily="2" charset="-78"/>
              </a:rPr>
              <a:t>, </a:t>
            </a:r>
            <a:r>
              <a:rPr lang="en-US" sz="2000" smtClean="0">
                <a:solidFill>
                  <a:srgbClr val="000000"/>
                </a:solidFill>
                <a:latin typeface="TimesNewRomanPSMT"/>
                <a:cs typeface="B Zar" panose="00000400000000000000" pitchFamily="2" charset="-78"/>
              </a:rPr>
              <a:t>2000</a:t>
            </a:r>
            <a:r>
              <a:rPr lang="fa-IR" sz="2000" smtClean="0">
                <a:solidFill>
                  <a:srgbClr val="000000"/>
                </a:solidFill>
                <a:latin typeface="TimesNewRomanPSMT"/>
                <a:cs typeface="B Zar" panose="00000400000000000000" pitchFamily="2" charset="-78"/>
              </a:rPr>
              <a:t>) </a:t>
            </a:r>
            <a:r>
              <a:rPr lang="fa-IR" smtClean="0">
                <a:solidFill>
                  <a:srgbClr val="000000"/>
                </a:solidFill>
                <a:latin typeface="BLotus"/>
                <a:cs typeface="B Zar" panose="00000400000000000000" pitchFamily="2" charset="-78"/>
              </a:rPr>
              <a:t>اين </a:t>
            </a:r>
            <a:r>
              <a:rPr lang="fa-IR">
                <a:solidFill>
                  <a:srgbClr val="000000"/>
                </a:solidFill>
                <a:latin typeface="BLotus"/>
                <a:cs typeface="B Zar" panose="00000400000000000000" pitchFamily="2" charset="-78"/>
              </a:rPr>
              <a:t>نكته كه مردان جوان به نسبت </a:t>
            </a:r>
            <a:r>
              <a:rPr lang="fa-IR">
                <a:solidFill>
                  <a:srgbClr val="000000"/>
                </a:solidFill>
                <a:latin typeface="BLotus"/>
                <a:cs typeface="B Zar" panose="00000400000000000000" pitchFamily="2" charset="-78"/>
              </a:rPr>
              <a:t>زنانِ </a:t>
            </a:r>
            <a:r>
              <a:rPr lang="fa-IR" smtClean="0">
                <a:solidFill>
                  <a:srgbClr val="000000"/>
                </a:solidFill>
                <a:latin typeface="BLotus"/>
                <a:cs typeface="B Zar" panose="00000400000000000000" pitchFamily="2" charset="-78"/>
              </a:rPr>
              <a:t>همتايشـان به </a:t>
            </a:r>
            <a:r>
              <a:rPr lang="fa-IR">
                <a:solidFill>
                  <a:srgbClr val="000000"/>
                </a:solidFill>
                <a:latin typeface="BLotus"/>
                <a:cs typeface="B Zar" panose="00000400000000000000" pitchFamily="2" charset="-78"/>
              </a:rPr>
              <a:t>سنت گرايش بيشتري دارند عاملي است كه ممكن است باعث ايجاد اختلاف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منطبـق نشدن </a:t>
            </a:r>
            <a:r>
              <a:rPr lang="fa-IR">
                <a:solidFill>
                  <a:srgbClr val="000000"/>
                </a:solidFill>
                <a:latin typeface="BLotus"/>
                <a:cs typeface="B Zar" panose="00000400000000000000" pitchFamily="2" charset="-78"/>
              </a:rPr>
              <a:t>انتظارات زوجهاي جوان بعد از ازدواجشان شود، اما اگر جلسههاي مشاورة </a:t>
            </a:r>
            <a:r>
              <a:rPr lang="fa-IR">
                <a:solidFill>
                  <a:srgbClr val="000000"/>
                </a:solidFill>
                <a:latin typeface="BLotus"/>
                <a:cs typeface="B Zar" panose="00000400000000000000" pitchFamily="2" charset="-78"/>
              </a:rPr>
              <a:t>پـيش </a:t>
            </a:r>
            <a:r>
              <a:rPr lang="fa-IR" smtClean="0">
                <a:solidFill>
                  <a:srgbClr val="000000"/>
                </a:solidFill>
                <a:latin typeface="BLotus"/>
                <a:cs typeface="B Zar" panose="00000400000000000000" pitchFamily="2" charset="-78"/>
              </a:rPr>
              <a:t>از ازدواج </a:t>
            </a:r>
            <a:r>
              <a:rPr lang="fa-IR">
                <a:solidFill>
                  <a:srgbClr val="000000"/>
                </a:solidFill>
                <a:latin typeface="BLotus"/>
                <a:cs typeface="B Zar" panose="00000400000000000000" pitchFamily="2" charset="-78"/>
              </a:rPr>
              <a:t>به مردان اين آگاهي را بدهد كه زنان جـوان بـا مادرانشـان تفـاوت دارنـد </a:t>
            </a:r>
            <a:r>
              <a:rPr lang="fa-IR">
                <a:solidFill>
                  <a:srgbClr val="000000"/>
                </a:solidFill>
                <a:latin typeface="BLotus"/>
                <a:cs typeface="B Zar" panose="00000400000000000000" pitchFamily="2" charset="-78"/>
              </a:rPr>
              <a:t>و </a:t>
            </a:r>
            <a:r>
              <a:rPr lang="fa-IR" smtClean="0">
                <a:solidFill>
                  <a:srgbClr val="000000"/>
                </a:solidFill>
                <a:latin typeface="BLotus"/>
                <a:cs typeface="B Zar" panose="00000400000000000000" pitchFamily="2" charset="-78"/>
              </a:rPr>
              <a:t>تغييـر كردهاند</a:t>
            </a:r>
            <a:r>
              <a:rPr lang="fa-IR">
                <a:solidFill>
                  <a:srgbClr val="000000"/>
                </a:solidFill>
                <a:latin typeface="BLotus"/>
                <a:cs typeface="B Zar" panose="00000400000000000000" pitchFamily="2" charset="-78"/>
              </a:rPr>
              <a:t>، مردان جوان در تعاملاتشان به سازگاري بيشتري دست مييابند و </a:t>
            </a:r>
            <a:r>
              <a:rPr lang="fa-IR">
                <a:solidFill>
                  <a:srgbClr val="000000"/>
                </a:solidFill>
                <a:latin typeface="BLotus"/>
                <a:cs typeface="B Zar" panose="00000400000000000000" pitchFamily="2" charset="-78"/>
              </a:rPr>
              <a:t>درصدد </a:t>
            </a:r>
            <a:r>
              <a:rPr lang="fa-IR" smtClean="0">
                <a:solidFill>
                  <a:srgbClr val="000000"/>
                </a:solidFill>
                <a:latin typeface="BLotus"/>
                <a:cs typeface="B Zar" panose="00000400000000000000" pitchFamily="2" charset="-78"/>
              </a:rPr>
              <a:t>رفتاري نزديك </a:t>
            </a:r>
            <a:r>
              <a:rPr lang="fa-IR">
                <a:solidFill>
                  <a:srgbClr val="000000"/>
                </a:solidFill>
                <a:latin typeface="BLotus"/>
                <a:cs typeface="B Zar" panose="00000400000000000000" pitchFamily="2" charset="-78"/>
              </a:rPr>
              <a:t>به مردان نسلهاي پيشين برنميآيند</a:t>
            </a:r>
            <a:r>
              <a:rPr lang="fa-IR">
                <a:solidFill>
                  <a:srgbClr val="000000"/>
                </a:solidFill>
                <a:latin typeface="BLotus"/>
                <a:cs typeface="B Zar" panose="00000400000000000000" pitchFamily="2" charset="-78"/>
              </a:rPr>
              <a:t>. </a:t>
            </a:r>
            <a:r>
              <a:rPr lang="fa-IR">
                <a:cs typeface="B Zar" panose="00000400000000000000" pitchFamily="2" charset="-78"/>
              </a:rPr>
              <a:t/>
            </a:r>
            <a:br>
              <a:rPr lang="fa-IR">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50427788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solidFill>
                  <a:srgbClr val="000000"/>
                </a:solidFill>
                <a:latin typeface="BLotus"/>
                <a:cs typeface="B Zar" panose="00000400000000000000" pitchFamily="2" charset="-78"/>
              </a:rPr>
              <a:t>بنابراين، با توجه به اهميت تحقق انتظارات در موفقيت روابط ميان زوجها، آموزشهاي پيش از ازدواج، كه در راستاي شناسايي تغييـرات ارزشي زنان جوان و انتظاراتشان است، مفيد است. همچنين به نظـر مـيرسـد بهتـر اسـت پژوهشي در زمينة انتظارات مردان جوان از همسرانشان انجام شود تا تفاوتهـاي جنسـيتي در انتظارات از </a:t>
            </a:r>
            <a:r>
              <a:rPr lang="fa-IR">
                <a:solidFill>
                  <a:srgbClr val="000000"/>
                </a:solidFill>
                <a:latin typeface="BLotus"/>
                <a:cs typeface="B Zar" panose="00000400000000000000" pitchFamily="2" charset="-78"/>
              </a:rPr>
              <a:t>همسران </a:t>
            </a:r>
            <a:r>
              <a:rPr lang="fa-IR" smtClean="0">
                <a:solidFill>
                  <a:srgbClr val="000000"/>
                </a:solidFill>
                <a:latin typeface="BLotus"/>
                <a:cs typeface="B Zar" panose="00000400000000000000" pitchFamily="2" charset="-78"/>
              </a:rPr>
              <a:t>به  دقت </a:t>
            </a:r>
            <a:r>
              <a:rPr lang="fa-IR">
                <a:solidFill>
                  <a:srgbClr val="000000"/>
                </a:solidFill>
                <a:latin typeface="BLotus"/>
                <a:cs typeface="B Zar" panose="00000400000000000000" pitchFamily="2" charset="-78"/>
              </a:rPr>
              <a:t>تعيين شود و خلأهاي تجربي در اين حوزه را پوشش دهد</a:t>
            </a:r>
            <a:endParaRPr lang="fa-IR"/>
          </a:p>
        </p:txBody>
      </p:sp>
      <p:sp>
        <p:nvSpPr>
          <p:cNvPr id="4" name="Flowchart: Connector 3"/>
          <p:cNvSpPr/>
          <p:nvPr/>
        </p:nvSpPr>
        <p:spPr>
          <a:xfrm>
            <a:off x="2363372" y="4192172"/>
            <a:ext cx="1927274" cy="1181686"/>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latin typeface="BLotus"/>
                <a:cs typeface="B Zar" panose="00000400000000000000" pitchFamily="2" charset="-78"/>
              </a:rPr>
              <a:t>خلأهاي تجربي</a:t>
            </a:r>
            <a:endParaRPr lang="fa-IR" sz="2000" b="1">
              <a:solidFill>
                <a:srgbClr val="FF0000"/>
              </a:solidFill>
            </a:endParaRPr>
          </a:p>
        </p:txBody>
      </p:sp>
    </p:spTree>
    <p:extLst>
      <p:ext uri="{BB962C8B-B14F-4D97-AF65-F5344CB8AC3E}">
        <p14:creationId xmlns:p14="http://schemas.microsoft.com/office/powerpoint/2010/main" val="2159819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7732</Words>
  <Application>Microsoft Office PowerPoint</Application>
  <PresentationFormat>Widescreen</PresentationFormat>
  <Paragraphs>214</Paragraphs>
  <Slides>95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95</vt:i4>
      </vt:variant>
    </vt:vector>
  </HeadingPairs>
  <TitlesOfParts>
    <vt:vector size="106" baseType="lpstr">
      <vt:lpstr>Arial</vt:lpstr>
      <vt:lpstr>B Zar</vt:lpstr>
      <vt:lpstr>BLotus</vt:lpstr>
      <vt:lpstr>BLotusBold</vt:lpstr>
      <vt:lpstr>BMitraBold</vt:lpstr>
      <vt:lpstr>BZar</vt:lpstr>
      <vt:lpstr>Calibri</vt:lpstr>
      <vt:lpstr>Calibri Light</vt:lpstr>
      <vt:lpstr>Times New Roman</vt:lpstr>
      <vt:lpstr>TimesNewRomanPSMT</vt:lpstr>
      <vt:lpstr>Office Theme</vt:lpstr>
      <vt:lpstr> عنوان مقاله:مطالعة جامعهشناختي انتظارات زنان جوان از همسرانشان: ارائة نظريه اي زمينه اي </vt:lpstr>
      <vt:lpstr>چکیده</vt:lpstr>
      <vt:lpstr>چکیده</vt:lpstr>
      <vt:lpstr>كليدواژه ها: </vt:lpstr>
      <vt:lpstr>1-مقدمه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2-پيشينة تجربي موضوع</vt:lpstr>
      <vt:lpstr>PowerPoint Presentation</vt:lpstr>
      <vt:lpstr>PowerPoint Presentation</vt:lpstr>
      <vt:lpstr>PowerPoint Presentation</vt:lpstr>
      <vt:lpstr>PowerPoint Presentation</vt:lpstr>
      <vt:lpstr>PowerPoint Presentation</vt:lpstr>
      <vt:lpstr>3-روش پژوهش</vt:lpstr>
      <vt:lpstr>PowerPoint Presentation</vt:lpstr>
      <vt:lpstr>PowerPoint Presentation</vt:lpstr>
      <vt:lpstr>3-ميدان تحقيق و شيوة نمونهگيري</vt:lpstr>
      <vt:lpstr>PowerPoint Presentation</vt:lpstr>
      <vt:lpstr>PowerPoint Presentation</vt:lpstr>
      <vt:lpstr>گردآوري و تجزيه تحليل داده ها</vt:lpstr>
      <vt:lpstr>PowerPoint Presentation</vt:lpstr>
      <vt:lpstr>PowerPoint Presentation</vt:lpstr>
      <vt:lpstr>PowerPoint Presentation</vt:lpstr>
      <vt:lpstr>PowerPoint Presentation</vt:lpstr>
      <vt:lpstr>4-يافتههاي پژوهش</vt:lpstr>
      <vt:lpstr>PowerPoint Presentation</vt:lpstr>
      <vt:lpstr>PowerPoint Presentation</vt:lpstr>
      <vt:lpstr>1.4شرايط علّي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سارا 30ساله دربارة نحوة ازدواج مدرنش ميگويد:</vt:lpstr>
      <vt:lpstr>PowerPoint Presentation</vt:lpstr>
      <vt:lpstr>PowerPoint Presentation</vt:lpstr>
      <vt:lpstr>PowerPoint Presentation</vt:lpstr>
      <vt:lpstr>مژده 31ساله كه ده سال است ازدواج كرده و يك فرزند دارد، دربارة رابطـه بـين بعـد خانوار و ارتباط زوجها ميگويد:</vt:lpstr>
      <vt:lpstr>4-زمينه</vt:lpstr>
      <vt:lpstr>PowerPoint Presentation</vt:lpstr>
      <vt:lpstr>PowerPoint Presentation</vt:lpstr>
      <vt:lpstr>PowerPoint Presentation</vt:lpstr>
      <vt:lpstr>PowerPoint Presentation</vt:lpstr>
      <vt:lpstr>3.4شرايط مداخله گر</vt:lpstr>
      <vt:lpstr>PowerPoint Presentation</vt:lpstr>
      <vt:lpstr>PowerPoint Presentation</vt:lpstr>
      <vt:lpstr>PowerPoint Presentation</vt:lpstr>
      <vt:lpstr> نرگس 29ساله در اين باره مي گويد</vt:lpstr>
      <vt:lpstr>PowerPoint Presentation</vt:lpstr>
      <vt:lpstr>PowerPoint Presentation</vt:lpstr>
      <vt:lpstr>مهشيد 36ساله در اين باره ميگويد:</vt:lpstr>
      <vt:lpstr>PowerPoint Presentation</vt:lpstr>
      <vt:lpstr>PowerPoint Presentation</vt:lpstr>
      <vt:lpstr>PowerPoint Presentation</vt:lpstr>
      <vt:lpstr>4-پديدة ناشي از شرايط علّي</vt:lpstr>
      <vt:lpstr>PowerPoint Presentation</vt:lpstr>
      <vt:lpstr>4-راهبردها</vt:lpstr>
      <vt:lpstr>PowerPoint Presentation</vt:lpstr>
      <vt:lpstr>شراره 25ساله در اين باره ميگويد:</vt:lpstr>
      <vt:lpstr>مريم 30ساله نيز در زمينة بازگويي شفاف انتظارات عاطفي يو روان اش اينچنين ميگويد: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مينا 38ساله در اين باره ميگويد:</vt:lpstr>
      <vt:lpstr>PowerPoint Presentation</vt:lpstr>
      <vt:lpstr>پيامدها</vt:lpstr>
      <vt:lpstr>PowerPoint Presentation</vt:lpstr>
      <vt:lpstr>مهسا 33ساله ميگويد:</vt:lpstr>
      <vt:lpstr>PowerPoint Presentation</vt:lpstr>
      <vt:lpstr>نيلوفر 28ساله در اين باره ميگويد:</vt:lpstr>
      <vt:lpstr>PowerPoint Presentation</vt:lpstr>
      <vt:lpstr>نتيجه گيري</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مطالعة جامعهشناختي انتظارات زنان جوان از همسرانشان: ارائة نظريه اي زمينه اي</dc:title>
  <dc:creator>MaZz!i</dc:creator>
  <cp:lastModifiedBy>MaZz!i</cp:lastModifiedBy>
  <cp:revision>21</cp:revision>
  <dcterms:created xsi:type="dcterms:W3CDTF">2023-05-18T21:03:34Z</dcterms:created>
  <dcterms:modified xsi:type="dcterms:W3CDTF">2023-05-20T13:02:33Z</dcterms:modified>
</cp:coreProperties>
</file>