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88" r:id="rId5"/>
    <p:sldId id="259" r:id="rId6"/>
    <p:sldId id="260" r:id="rId7"/>
    <p:sldId id="289" r:id="rId8"/>
    <p:sldId id="261" r:id="rId9"/>
    <p:sldId id="262" r:id="rId10"/>
    <p:sldId id="290" r:id="rId11"/>
    <p:sldId id="263" r:id="rId12"/>
    <p:sldId id="291" r:id="rId13"/>
    <p:sldId id="264" r:id="rId14"/>
    <p:sldId id="265" r:id="rId15"/>
    <p:sldId id="266" r:id="rId16"/>
    <p:sldId id="267" r:id="rId17"/>
    <p:sldId id="292"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979" autoAdjust="0"/>
    <p:restoredTop sz="94434" autoAdjust="0"/>
  </p:normalViewPr>
  <p:slideViewPr>
    <p:cSldViewPr snapToGrid="0">
      <p:cViewPr varScale="1">
        <p:scale>
          <a:sx n="65" d="100"/>
          <a:sy n="65" d="100"/>
        </p:scale>
        <p:origin x="102" y="186"/>
      </p:cViewPr>
      <p:guideLst/>
    </p:cSldViewPr>
  </p:slideViewPr>
  <p:outlineViewPr>
    <p:cViewPr>
      <p:scale>
        <a:sx n="33" d="100"/>
        <a:sy n="33" d="100"/>
      </p:scale>
      <p:origin x="0" y="-3040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53848701-BC68-4BB6-A733-F0D2A32F427D}" type="datetimeFigureOut">
              <a:rPr lang="fa-IR" smtClean="0"/>
              <a:t>12/10/1444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254E5BD-A6B1-41B7-BB4E-9C8E77FAB1DA}" type="slidenum">
              <a:rPr lang="fa-IR" smtClean="0"/>
              <a:t>‹#›</a:t>
            </a:fld>
            <a:endParaRPr lang="fa-IR"/>
          </a:p>
        </p:txBody>
      </p:sp>
    </p:spTree>
    <p:extLst>
      <p:ext uri="{BB962C8B-B14F-4D97-AF65-F5344CB8AC3E}">
        <p14:creationId xmlns:p14="http://schemas.microsoft.com/office/powerpoint/2010/main" val="2915076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3848701-BC68-4BB6-A733-F0D2A32F427D}" type="datetimeFigureOut">
              <a:rPr lang="fa-IR" smtClean="0"/>
              <a:t>12/10/1444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254E5BD-A6B1-41B7-BB4E-9C8E77FAB1DA}" type="slidenum">
              <a:rPr lang="fa-IR" smtClean="0"/>
              <a:t>‹#›</a:t>
            </a:fld>
            <a:endParaRPr lang="fa-IR"/>
          </a:p>
        </p:txBody>
      </p:sp>
    </p:spTree>
    <p:extLst>
      <p:ext uri="{BB962C8B-B14F-4D97-AF65-F5344CB8AC3E}">
        <p14:creationId xmlns:p14="http://schemas.microsoft.com/office/powerpoint/2010/main" val="2910121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3848701-BC68-4BB6-A733-F0D2A32F427D}" type="datetimeFigureOut">
              <a:rPr lang="fa-IR" smtClean="0"/>
              <a:t>12/10/1444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254E5BD-A6B1-41B7-BB4E-9C8E77FAB1DA}" type="slidenum">
              <a:rPr lang="fa-IR" smtClean="0"/>
              <a:t>‹#›</a:t>
            </a:fld>
            <a:endParaRPr lang="fa-IR"/>
          </a:p>
        </p:txBody>
      </p:sp>
    </p:spTree>
    <p:extLst>
      <p:ext uri="{BB962C8B-B14F-4D97-AF65-F5344CB8AC3E}">
        <p14:creationId xmlns:p14="http://schemas.microsoft.com/office/powerpoint/2010/main" val="432267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3848701-BC68-4BB6-A733-F0D2A32F427D}" type="datetimeFigureOut">
              <a:rPr lang="fa-IR" smtClean="0"/>
              <a:t>12/10/1444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254E5BD-A6B1-41B7-BB4E-9C8E77FAB1DA}" type="slidenum">
              <a:rPr lang="fa-IR" smtClean="0"/>
              <a:t>‹#›</a:t>
            </a:fld>
            <a:endParaRPr lang="fa-IR"/>
          </a:p>
        </p:txBody>
      </p:sp>
    </p:spTree>
    <p:extLst>
      <p:ext uri="{BB962C8B-B14F-4D97-AF65-F5344CB8AC3E}">
        <p14:creationId xmlns:p14="http://schemas.microsoft.com/office/powerpoint/2010/main" val="3690726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848701-BC68-4BB6-A733-F0D2A32F427D}" type="datetimeFigureOut">
              <a:rPr lang="fa-IR" smtClean="0"/>
              <a:t>12/10/1444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254E5BD-A6B1-41B7-BB4E-9C8E77FAB1DA}" type="slidenum">
              <a:rPr lang="fa-IR" smtClean="0"/>
              <a:t>‹#›</a:t>
            </a:fld>
            <a:endParaRPr lang="fa-IR"/>
          </a:p>
        </p:txBody>
      </p:sp>
    </p:spTree>
    <p:extLst>
      <p:ext uri="{BB962C8B-B14F-4D97-AF65-F5344CB8AC3E}">
        <p14:creationId xmlns:p14="http://schemas.microsoft.com/office/powerpoint/2010/main" val="2939355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53848701-BC68-4BB6-A733-F0D2A32F427D}" type="datetimeFigureOut">
              <a:rPr lang="fa-IR" smtClean="0"/>
              <a:t>12/10/1444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254E5BD-A6B1-41B7-BB4E-9C8E77FAB1DA}" type="slidenum">
              <a:rPr lang="fa-IR" smtClean="0"/>
              <a:t>‹#›</a:t>
            </a:fld>
            <a:endParaRPr lang="fa-IR"/>
          </a:p>
        </p:txBody>
      </p:sp>
    </p:spTree>
    <p:extLst>
      <p:ext uri="{BB962C8B-B14F-4D97-AF65-F5344CB8AC3E}">
        <p14:creationId xmlns:p14="http://schemas.microsoft.com/office/powerpoint/2010/main" val="3319949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53848701-BC68-4BB6-A733-F0D2A32F427D}" type="datetimeFigureOut">
              <a:rPr lang="fa-IR" smtClean="0"/>
              <a:t>12/10/1444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254E5BD-A6B1-41B7-BB4E-9C8E77FAB1DA}" type="slidenum">
              <a:rPr lang="fa-IR" smtClean="0"/>
              <a:t>‹#›</a:t>
            </a:fld>
            <a:endParaRPr lang="fa-IR"/>
          </a:p>
        </p:txBody>
      </p:sp>
    </p:spTree>
    <p:extLst>
      <p:ext uri="{BB962C8B-B14F-4D97-AF65-F5344CB8AC3E}">
        <p14:creationId xmlns:p14="http://schemas.microsoft.com/office/powerpoint/2010/main" val="1546952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53848701-BC68-4BB6-A733-F0D2A32F427D}" type="datetimeFigureOut">
              <a:rPr lang="fa-IR" smtClean="0"/>
              <a:t>12/10/1444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6254E5BD-A6B1-41B7-BB4E-9C8E77FAB1DA}" type="slidenum">
              <a:rPr lang="fa-IR" smtClean="0"/>
              <a:t>‹#›</a:t>
            </a:fld>
            <a:endParaRPr lang="fa-IR"/>
          </a:p>
        </p:txBody>
      </p:sp>
    </p:spTree>
    <p:extLst>
      <p:ext uri="{BB962C8B-B14F-4D97-AF65-F5344CB8AC3E}">
        <p14:creationId xmlns:p14="http://schemas.microsoft.com/office/powerpoint/2010/main" val="2013872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848701-BC68-4BB6-A733-F0D2A32F427D}" type="datetimeFigureOut">
              <a:rPr lang="fa-IR" smtClean="0"/>
              <a:t>12/10/1444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6254E5BD-A6B1-41B7-BB4E-9C8E77FAB1DA}" type="slidenum">
              <a:rPr lang="fa-IR" smtClean="0"/>
              <a:t>‹#›</a:t>
            </a:fld>
            <a:endParaRPr lang="fa-IR"/>
          </a:p>
        </p:txBody>
      </p:sp>
    </p:spTree>
    <p:extLst>
      <p:ext uri="{BB962C8B-B14F-4D97-AF65-F5344CB8AC3E}">
        <p14:creationId xmlns:p14="http://schemas.microsoft.com/office/powerpoint/2010/main" val="2709497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848701-BC68-4BB6-A733-F0D2A32F427D}" type="datetimeFigureOut">
              <a:rPr lang="fa-IR" smtClean="0"/>
              <a:t>12/10/1444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254E5BD-A6B1-41B7-BB4E-9C8E77FAB1DA}" type="slidenum">
              <a:rPr lang="fa-IR" smtClean="0"/>
              <a:t>‹#›</a:t>
            </a:fld>
            <a:endParaRPr lang="fa-IR"/>
          </a:p>
        </p:txBody>
      </p:sp>
    </p:spTree>
    <p:extLst>
      <p:ext uri="{BB962C8B-B14F-4D97-AF65-F5344CB8AC3E}">
        <p14:creationId xmlns:p14="http://schemas.microsoft.com/office/powerpoint/2010/main" val="1923920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848701-BC68-4BB6-A733-F0D2A32F427D}" type="datetimeFigureOut">
              <a:rPr lang="fa-IR" smtClean="0"/>
              <a:t>12/10/1444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254E5BD-A6B1-41B7-BB4E-9C8E77FAB1DA}" type="slidenum">
              <a:rPr lang="fa-IR" smtClean="0"/>
              <a:t>‹#›</a:t>
            </a:fld>
            <a:endParaRPr lang="fa-IR"/>
          </a:p>
        </p:txBody>
      </p:sp>
    </p:spTree>
    <p:extLst>
      <p:ext uri="{BB962C8B-B14F-4D97-AF65-F5344CB8AC3E}">
        <p14:creationId xmlns:p14="http://schemas.microsoft.com/office/powerpoint/2010/main" val="249631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3848701-BC68-4BB6-A733-F0D2A32F427D}" type="datetimeFigureOut">
              <a:rPr lang="fa-IR" smtClean="0"/>
              <a:t>12/10/1444</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254E5BD-A6B1-41B7-BB4E-9C8E77FAB1DA}" type="slidenum">
              <a:rPr lang="fa-IR" smtClean="0"/>
              <a:t>‹#›</a:t>
            </a:fld>
            <a:endParaRPr lang="fa-IR"/>
          </a:p>
        </p:txBody>
      </p:sp>
    </p:spTree>
    <p:extLst>
      <p:ext uri="{BB962C8B-B14F-4D97-AF65-F5344CB8AC3E}">
        <p14:creationId xmlns:p14="http://schemas.microsoft.com/office/powerpoint/2010/main" val="2670280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smtClean="0">
                <a:solidFill>
                  <a:srgbClr val="FF0000"/>
                </a:solidFill>
                <a:cs typeface="B Zar" panose="00000400000000000000" pitchFamily="2" charset="-78"/>
              </a:rPr>
              <a:t>عنوان مقاله</a:t>
            </a:r>
            <a:r>
              <a:rPr lang="fa-IR" smtClean="0">
                <a:cs typeface="B Zar" panose="00000400000000000000" pitchFamily="2" charset="-78"/>
              </a:rPr>
              <a:t>: تجزیه </a:t>
            </a:r>
            <a:r>
              <a:rPr lang="fa-IR" smtClean="0">
                <a:cs typeface="B Zar" panose="00000400000000000000" pitchFamily="2" charset="-78"/>
              </a:rPr>
              <a:t>و تحلیل مراوده ای </a:t>
            </a:r>
            <a:br>
              <a:rPr lang="fa-IR" smtClean="0">
                <a:cs typeface="B Zar" panose="00000400000000000000" pitchFamily="2" charset="-78"/>
              </a:rPr>
            </a:br>
            <a:r>
              <a:rPr lang="fa-IR" smtClean="0">
                <a:cs typeface="B Zar" panose="00000400000000000000" pitchFamily="2" charset="-78"/>
              </a:rPr>
              <a:t>نیازی به نام مطرح شدن</a:t>
            </a:r>
            <a:endParaRPr lang="fa-IR">
              <a:cs typeface="B Zar" panose="00000400000000000000" pitchFamily="2" charset="-78"/>
            </a:endParaRPr>
          </a:p>
        </p:txBody>
      </p:sp>
      <p:sp>
        <p:nvSpPr>
          <p:cNvPr id="3" name="Subtitle 2"/>
          <p:cNvSpPr>
            <a:spLocks noGrp="1"/>
          </p:cNvSpPr>
          <p:nvPr>
            <p:ph type="subTitle" idx="1"/>
          </p:nvPr>
        </p:nvSpPr>
        <p:spPr/>
        <p:txBody>
          <a:bodyPr/>
          <a:lstStyle/>
          <a:p>
            <a:r>
              <a:rPr lang="fa-IR" smtClean="0">
                <a:solidFill>
                  <a:srgbClr val="FF0000"/>
                </a:solidFill>
                <a:cs typeface="B Zar" panose="00000400000000000000" pitchFamily="2" charset="-78"/>
              </a:rPr>
              <a:t>نویسنده</a:t>
            </a:r>
            <a:r>
              <a:rPr lang="fa-IR" smtClean="0">
                <a:cs typeface="B Zar" panose="00000400000000000000" pitchFamily="2" charset="-78"/>
              </a:rPr>
              <a:t>: علی </a:t>
            </a:r>
            <a:r>
              <a:rPr lang="fa-IR" smtClean="0">
                <a:cs typeface="B Zar" panose="00000400000000000000" pitchFamily="2" charset="-78"/>
              </a:rPr>
              <a:t>رضاییان</a:t>
            </a:r>
          </a:p>
          <a:p>
            <a:r>
              <a:rPr lang="fa-IR" smtClean="0">
                <a:solidFill>
                  <a:srgbClr val="FF0000"/>
                </a:solidFill>
                <a:cs typeface="B Zar" panose="00000400000000000000" pitchFamily="2" charset="-78"/>
              </a:rPr>
              <a:t>منبع</a:t>
            </a:r>
            <a:r>
              <a:rPr lang="fa-IR" smtClean="0">
                <a:cs typeface="B Zar" panose="00000400000000000000" pitchFamily="2" charset="-78"/>
              </a:rPr>
              <a:t>:</a:t>
            </a:r>
            <a:r>
              <a:rPr lang="fa-IR">
                <a:cs typeface="B Zar" panose="00000400000000000000" pitchFamily="2" charset="-78"/>
              </a:rPr>
              <a:t>دانش مدیریت 1367 </a:t>
            </a:r>
            <a:r>
              <a:rPr lang="fa-IR">
                <a:cs typeface="B Zar" panose="00000400000000000000" pitchFamily="2" charset="-78"/>
              </a:rPr>
              <a:t>شماره </a:t>
            </a:r>
            <a:r>
              <a:rPr lang="fa-IR" smtClean="0">
                <a:cs typeface="B Zar" panose="00000400000000000000" pitchFamily="2" charset="-78"/>
              </a:rPr>
              <a:t>2</a:t>
            </a:r>
          </a:p>
          <a:p>
            <a:r>
              <a:rPr lang="fa-IR" smtClean="0">
                <a:cs typeface="B Zar" panose="00000400000000000000" pitchFamily="2" charset="-78"/>
              </a:rPr>
              <a:t>صص 112-106</a:t>
            </a:r>
            <a:endParaRPr lang="fa-IR">
              <a:cs typeface="B Zar" panose="00000400000000000000" pitchFamily="2" charset="-78"/>
            </a:endParaRPr>
          </a:p>
        </p:txBody>
      </p:sp>
    </p:spTree>
    <p:extLst>
      <p:ext uri="{BB962C8B-B14F-4D97-AF65-F5344CB8AC3E}">
        <p14:creationId xmlns:p14="http://schemas.microsoft.com/office/powerpoint/2010/main" val="2184270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z="2600">
                <a:solidFill>
                  <a:prstClr val="black"/>
                </a:solidFill>
                <a:cs typeface="B Zar" panose="00000400000000000000" pitchFamily="2" charset="-78"/>
              </a:rPr>
              <a:t>برای مثال اگر رضا در حال خوردن با  غذا بازی کند یک نوار بسیار معمول «والدینی» مانند نوار زیر شروع به پخش می نماید. «</a:t>
            </a:r>
            <a:r>
              <a:rPr lang="fa-IR" sz="2600">
                <a:solidFill>
                  <a:srgbClr val="FF0000"/>
                </a:solidFill>
                <a:cs typeface="B Zar" panose="00000400000000000000" pitchFamily="2" charset="-78"/>
              </a:rPr>
              <a:t>رضا بازی با غذا را بس کن  و بشقاب  را تمییز کن ، مردم در سراسر جهان گرسنگی می کشند ولی تو با غذا بازی می </a:t>
            </a:r>
            <a:r>
              <a:rPr lang="fa-IR" sz="2600">
                <a:solidFill>
                  <a:srgbClr val="FF0000"/>
                </a:solidFill>
                <a:cs typeface="B Zar" panose="00000400000000000000" pitchFamily="2" charset="-78"/>
              </a:rPr>
              <a:t>کند</a:t>
            </a:r>
            <a:r>
              <a:rPr lang="fa-IR" sz="2600" smtClean="0">
                <a:solidFill>
                  <a:prstClr val="black"/>
                </a:solidFill>
                <a:cs typeface="B Zar" panose="00000400000000000000" pitchFamily="2" charset="-78"/>
              </a:rPr>
              <a:t>.» </a:t>
            </a:r>
            <a:r>
              <a:rPr lang="fa-IR" sz="2600">
                <a:solidFill>
                  <a:prstClr val="black"/>
                </a:solidFill>
                <a:cs typeface="B Zar" panose="00000400000000000000" pitchFamily="2" charset="-78"/>
              </a:rPr>
              <a:t>اکنون باید ببینیم  پدر رضا از  </a:t>
            </a:r>
            <a:r>
              <a:rPr lang="fa-IR" sz="2600">
                <a:solidFill>
                  <a:prstClr val="black"/>
                </a:solidFill>
                <a:cs typeface="B Zar" panose="00000400000000000000" pitchFamily="2" charset="-78"/>
              </a:rPr>
              <a:t>کجا </a:t>
            </a:r>
            <a:r>
              <a:rPr lang="fa-IR" sz="2600" smtClean="0">
                <a:solidFill>
                  <a:prstClr val="black"/>
                </a:solidFill>
                <a:cs typeface="B Zar" panose="00000400000000000000" pitchFamily="2" charset="-78"/>
              </a:rPr>
              <a:t>آن </a:t>
            </a:r>
            <a:r>
              <a:rPr lang="fa-IR" sz="2600">
                <a:solidFill>
                  <a:prstClr val="black"/>
                </a:solidFill>
                <a:cs typeface="B Zar" panose="00000400000000000000" pitchFamily="2" charset="-78"/>
              </a:rPr>
              <a:t>چه را مطرح کرده یاد گرفته است. شاید از پدر و مادرش ، که آنها نیز از پدر و مادرشان آموخته اند، به همین ترتیب ... اکنون آن را برای فرزندش تکرار می کند.  این یک نوار والدینی است آموخته اند که خوب است  غذای داخل بشقاب تماما خورده شود و  </a:t>
            </a:r>
            <a:r>
              <a:rPr lang="fa-IR" sz="2400">
                <a:solidFill>
                  <a:prstClr val="black"/>
                </a:solidFill>
                <a:cs typeface="B Zar" panose="00000400000000000000" pitchFamily="2" charset="-78"/>
              </a:rPr>
              <a:t>اگر</a:t>
            </a:r>
            <a:r>
              <a:rPr lang="fa-IR" sz="2600">
                <a:solidFill>
                  <a:prstClr val="black"/>
                </a:solidFill>
                <a:cs typeface="B Zar" panose="00000400000000000000" pitchFamily="2" charset="-78"/>
              </a:rPr>
              <a:t> غذایی در آن بمانند </a:t>
            </a:r>
            <a:r>
              <a:rPr lang="fa-IR" sz="2600">
                <a:solidFill>
                  <a:prstClr val="black"/>
                </a:solidFill>
                <a:cs typeface="B Zar" panose="00000400000000000000" pitchFamily="2" charset="-78"/>
              </a:rPr>
              <a:t>تایید </a:t>
            </a:r>
            <a:r>
              <a:rPr lang="fa-IR" sz="2600" smtClean="0">
                <a:solidFill>
                  <a:prstClr val="black"/>
                </a:solidFill>
                <a:cs typeface="B Zar" panose="00000400000000000000" pitchFamily="2" charset="-78"/>
              </a:rPr>
              <a:t>است </a:t>
            </a:r>
            <a:r>
              <a:rPr lang="fa-IR" sz="2600">
                <a:solidFill>
                  <a:prstClr val="black"/>
                </a:solidFill>
                <a:cs typeface="B Zar" panose="00000400000000000000" pitchFamily="2" charset="-78"/>
              </a:rPr>
              <a:t>در واقع اگر نسبت به خودمان امین باشیم چنانچه امروز </a:t>
            </a:r>
            <a:r>
              <a:rPr lang="fa-IR" sz="2600">
                <a:solidFill>
                  <a:prstClr val="black"/>
                </a:solidFill>
                <a:cs typeface="B Zar" panose="00000400000000000000" pitchFamily="2" charset="-78"/>
              </a:rPr>
              <a:t>هم </a:t>
            </a:r>
            <a:r>
              <a:rPr lang="fa-IR" sz="2600" smtClean="0">
                <a:solidFill>
                  <a:prstClr val="black"/>
                </a:solidFill>
                <a:cs typeface="B Zar" panose="00000400000000000000" pitchFamily="2" charset="-78"/>
              </a:rPr>
              <a:t>غذایی در </a:t>
            </a:r>
            <a:r>
              <a:rPr lang="fa-IR" sz="2600">
                <a:solidFill>
                  <a:prstClr val="black"/>
                </a:solidFill>
                <a:cs typeface="B Zar" panose="00000400000000000000" pitchFamily="2" charset="-78"/>
              </a:rPr>
              <a:t>ظرفمان بماند احساس گناه خواهیم کرد.</a:t>
            </a:r>
            <a:endParaRPr lang="fa-IR"/>
          </a:p>
        </p:txBody>
      </p:sp>
    </p:spTree>
    <p:extLst>
      <p:ext uri="{BB962C8B-B14F-4D97-AF65-F5344CB8AC3E}">
        <p14:creationId xmlns:p14="http://schemas.microsoft.com/office/powerpoint/2010/main" val="3716336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Zar" panose="00000400000000000000" pitchFamily="2" charset="-78"/>
              </a:rPr>
              <a:t>بدین ترتیب هنگامی که کسی از نظر ذهنی «نوارهای قدیمی»  دوران کودکی را دوباره پخش می </a:t>
            </a:r>
            <a:r>
              <a:rPr lang="fa-IR" smtClean="0">
                <a:cs typeface="B Zar" panose="00000400000000000000" pitchFamily="2" charset="-78"/>
              </a:rPr>
              <a:t>کند، </a:t>
            </a:r>
            <a:r>
              <a:rPr lang="fa-IR" smtClean="0">
                <a:cs typeface="B Zar" panose="00000400000000000000" pitchFamily="2" charset="-78"/>
              </a:rPr>
              <a:t>تحت حالت «</a:t>
            </a:r>
            <a:r>
              <a:rPr lang="fa-IR" smtClean="0">
                <a:solidFill>
                  <a:srgbClr val="FF0000"/>
                </a:solidFill>
                <a:cs typeface="B Zar" panose="00000400000000000000" pitchFamily="2" charset="-78"/>
              </a:rPr>
              <a:t> من والدینی </a:t>
            </a:r>
            <a:r>
              <a:rPr lang="fa-IR" smtClean="0">
                <a:cs typeface="B Zar" panose="00000400000000000000" pitchFamily="2" charset="-78"/>
              </a:rPr>
              <a:t>« عمل می </a:t>
            </a:r>
            <a:r>
              <a:rPr lang="fa-IR" smtClean="0">
                <a:cs typeface="B Zar" panose="00000400000000000000" pitchFamily="2" charset="-78"/>
              </a:rPr>
              <a:t>کند. </a:t>
            </a:r>
            <a:r>
              <a:rPr lang="fa-IR" smtClean="0">
                <a:cs typeface="B Zar" panose="00000400000000000000" pitchFamily="2" charset="-78"/>
              </a:rPr>
              <a:t>مطالب ثبت شده ، چیزهایی نظیر «این کار درست است» ، </a:t>
            </a:r>
            <a:r>
              <a:rPr lang="fa-IR" smtClean="0">
                <a:cs typeface="B Zar" panose="00000400000000000000" pitchFamily="2" charset="-78"/>
              </a:rPr>
              <a:t>«آن </a:t>
            </a:r>
            <a:r>
              <a:rPr lang="fa-IR" smtClean="0">
                <a:cs typeface="B Zar" panose="00000400000000000000" pitchFamily="2" charset="-78"/>
              </a:rPr>
              <a:t>کار غلط است» ، «آن عمل بد است» ، «آن عمل خوب است»، «شما باید»، «شما نباید» می باشد. </a:t>
            </a:r>
          </a:p>
          <a:p>
            <a:pPr algn="just"/>
            <a:r>
              <a:rPr lang="fa-IR">
                <a:cs typeface="B Zar" panose="00000400000000000000" pitchFamily="2" charset="-78"/>
              </a:rPr>
              <a:t> </a:t>
            </a:r>
          </a:p>
        </p:txBody>
      </p:sp>
    </p:spTree>
    <p:extLst>
      <p:ext uri="{BB962C8B-B14F-4D97-AF65-F5344CB8AC3E}">
        <p14:creationId xmlns:p14="http://schemas.microsoft.com/office/powerpoint/2010/main" val="1800503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lvl="0" algn="just"/>
            <a:r>
              <a:rPr lang="fa-IR">
                <a:solidFill>
                  <a:prstClr val="black"/>
                </a:solidFill>
                <a:cs typeface="B Zar" panose="00000400000000000000" pitchFamily="2" charset="-78"/>
              </a:rPr>
              <a:t>بنابراین حالت من والدینی ما قسمت ارزشیاب ما بوده، که رفتار ارزش گذاری شده ای را بر می انگیزد ولی باید به خاطر داشت  کهاین رفتار ارزش گذاری شده  ضرورتا دارای ارزش واقعی نبوده بلکه « ارزش آموخته شده» می باشد. در مثال رضا که تمام  غذای بشقابش را نمی خورد، شاید شایسته تر  بود پدرش می گفت : «اگر واقعا  گرسنه نیستی، فکر نکن که باید همه غذای بشقابت را بخوری» به ویژه اگر رضا کمی هم چاق باشد، بنابراین خوردن  تمام غذای داخل بشقاب  خود یک «</a:t>
            </a:r>
            <a:r>
              <a:rPr lang="fa-IR">
                <a:solidFill>
                  <a:srgbClr val="FF0000"/>
                </a:solidFill>
                <a:cs typeface="B Zar" panose="00000400000000000000" pitchFamily="2" charset="-78"/>
              </a:rPr>
              <a:t>ارزش اموخته شده</a:t>
            </a:r>
            <a:r>
              <a:rPr lang="fa-IR">
                <a:solidFill>
                  <a:prstClr val="black"/>
                </a:solidFill>
                <a:cs typeface="B Zar" panose="00000400000000000000" pitchFamily="2" charset="-78"/>
              </a:rPr>
              <a:t>» می باشد.زیرا در حقیقت خواه رضا تمام غذای بشقابش را بخورد یا نخورد تاثیر بر گرسنگان دنیا نخواهد گذاشت. </a:t>
            </a:r>
          </a:p>
          <a:p>
            <a:endParaRPr lang="fa-IR"/>
          </a:p>
        </p:txBody>
      </p:sp>
    </p:spTree>
    <p:extLst>
      <p:ext uri="{BB962C8B-B14F-4D97-AF65-F5344CB8AC3E}">
        <p14:creationId xmlns:p14="http://schemas.microsoft.com/office/powerpoint/2010/main" val="645973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normAutofit lnSpcReduction="10000"/>
          </a:bodyPr>
          <a:lstStyle/>
          <a:p>
            <a:pPr algn="just"/>
            <a:r>
              <a:rPr lang="fa-IR" smtClean="0">
                <a:solidFill>
                  <a:srgbClr val="FF0000"/>
                </a:solidFill>
                <a:cs typeface="B Zar" panose="00000400000000000000" pitchFamily="2" charset="-78"/>
              </a:rPr>
              <a:t>حالت من والدینی بر دو نوع است: </a:t>
            </a:r>
          </a:p>
          <a:p>
            <a:pPr algn="just"/>
            <a:r>
              <a:rPr lang="fa-IR" smtClean="0">
                <a:solidFill>
                  <a:srgbClr val="FF0000"/>
                </a:solidFill>
                <a:cs typeface="B Zar" panose="00000400000000000000" pitchFamily="2" charset="-78"/>
              </a:rPr>
              <a:t>«پرورشی</a:t>
            </a:r>
            <a:r>
              <a:rPr lang="fa-IR" smtClean="0">
                <a:cs typeface="B Zar" panose="00000400000000000000" pitchFamily="2" charset="-78"/>
              </a:rPr>
              <a:t>» و </a:t>
            </a:r>
            <a:r>
              <a:rPr lang="fa-IR" smtClean="0">
                <a:solidFill>
                  <a:srgbClr val="FF0000"/>
                </a:solidFill>
                <a:cs typeface="B Zar" panose="00000400000000000000" pitchFamily="2" charset="-78"/>
              </a:rPr>
              <a:t>«عیب جو</a:t>
            </a:r>
            <a:r>
              <a:rPr lang="fa-IR" smtClean="0">
                <a:cs typeface="B Zar" panose="00000400000000000000" pitchFamily="2" charset="-78"/>
              </a:rPr>
              <a:t>»</a:t>
            </a:r>
          </a:p>
          <a:p>
            <a:pPr algn="just"/>
            <a:r>
              <a:rPr lang="fa-IR" smtClean="0">
                <a:solidFill>
                  <a:srgbClr val="FF0000"/>
                </a:solidFill>
                <a:cs typeface="B Zar" panose="00000400000000000000" pitchFamily="2" charset="-78"/>
              </a:rPr>
              <a:t> «من </a:t>
            </a:r>
            <a:r>
              <a:rPr lang="fa-IR" smtClean="0">
                <a:solidFill>
                  <a:srgbClr val="FF0000"/>
                </a:solidFill>
                <a:cs typeface="B Zar" panose="00000400000000000000" pitchFamily="2" charset="-78"/>
              </a:rPr>
              <a:t>والدینی </a:t>
            </a:r>
            <a:r>
              <a:rPr lang="fa-IR" smtClean="0">
                <a:solidFill>
                  <a:srgbClr val="FF0000"/>
                </a:solidFill>
                <a:cs typeface="B Zar" panose="00000400000000000000" pitchFamily="2" charset="-78"/>
              </a:rPr>
              <a:t>پرورشی»</a:t>
            </a:r>
            <a:r>
              <a:rPr lang="fa-IR" smtClean="0">
                <a:cs typeface="B Zar" panose="00000400000000000000" pitchFamily="2" charset="-78"/>
              </a:rPr>
              <a:t>: آن </a:t>
            </a:r>
            <a:r>
              <a:rPr lang="fa-IR" smtClean="0">
                <a:cs typeface="B Zar" panose="00000400000000000000" pitchFamily="2" charset="-78"/>
              </a:rPr>
              <a:t>قسمت از شخصیت یک فرد است که دیگران  را درک کرده و به آنها توجه دارند. رفتار نشات گرفته از « من والدینی پرورشی» ممکن است رفتار دیگران را جهت بدهد ولی انان را تحقیر نکرده احساس نادرست بودن بدان ها نمی دهد. </a:t>
            </a:r>
          </a:p>
          <a:p>
            <a:pPr algn="just"/>
            <a:r>
              <a:rPr lang="fa-IR" smtClean="0">
                <a:cs typeface="B Zar" panose="00000400000000000000" pitchFamily="2" charset="-78"/>
              </a:rPr>
              <a:t>«</a:t>
            </a:r>
            <a:r>
              <a:rPr lang="fa-IR" smtClean="0">
                <a:solidFill>
                  <a:srgbClr val="FF0000"/>
                </a:solidFill>
                <a:cs typeface="B Zar" panose="00000400000000000000" pitchFamily="2" charset="-78"/>
              </a:rPr>
              <a:t>من </a:t>
            </a:r>
            <a:r>
              <a:rPr lang="fa-IR" smtClean="0">
                <a:solidFill>
                  <a:srgbClr val="FF0000"/>
                </a:solidFill>
                <a:cs typeface="B Zar" panose="00000400000000000000" pitchFamily="2" charset="-78"/>
              </a:rPr>
              <a:t>والدینی</a:t>
            </a:r>
            <a:r>
              <a:rPr lang="fa-IR" smtClean="0">
                <a:cs typeface="B Zar" panose="00000400000000000000" pitchFamily="2" charset="-78"/>
              </a:rPr>
              <a:t> </a:t>
            </a:r>
            <a:r>
              <a:rPr lang="fa-IR" smtClean="0">
                <a:solidFill>
                  <a:srgbClr val="FF0000"/>
                </a:solidFill>
                <a:cs typeface="B Zar" panose="00000400000000000000" pitchFamily="2" charset="-78"/>
              </a:rPr>
              <a:t>عیب </a:t>
            </a:r>
            <a:r>
              <a:rPr lang="fa-IR" smtClean="0">
                <a:solidFill>
                  <a:srgbClr val="FF0000"/>
                </a:solidFill>
                <a:cs typeface="B Zar" panose="00000400000000000000" pitchFamily="2" charset="-78"/>
              </a:rPr>
              <a:t>جو</a:t>
            </a:r>
            <a:r>
              <a:rPr lang="fa-IR">
                <a:cs typeface="B Zar" panose="00000400000000000000" pitchFamily="2" charset="-78"/>
              </a:rPr>
              <a:t>»: </a:t>
            </a:r>
            <a:r>
              <a:rPr lang="fa-IR" smtClean="0">
                <a:cs typeface="B Zar" panose="00000400000000000000" pitchFamily="2" charset="-78"/>
              </a:rPr>
              <a:t>بر رفتار و همچنین شخصیت افراد حمله می کند. در واقع این احساس را به افراد می دهد که نه تنها رفتارشان خوب نیست بلکه ذاتا نیز خوب نیستند، وقتی که افراد در حالت من والدینی عیب جو هستند، بسیار ارزشیاب و قضاوت گرند آنان همیشه اماده پاسخ گویی با به کار بردن کلماتی نظیر «بهتر است»  یا «باید»  تقریبا بهر چیزی که </a:t>
            </a:r>
            <a:r>
              <a:rPr lang="fa-IR" smtClean="0">
                <a:cs typeface="B Zar" panose="00000400000000000000" pitchFamily="2" charset="-78"/>
              </a:rPr>
              <a:t>افراد </a:t>
            </a:r>
            <a:r>
              <a:rPr lang="fa-IR" smtClean="0">
                <a:cs typeface="B Zar" panose="00000400000000000000" pitchFamily="2" charset="-78"/>
              </a:rPr>
              <a:t>به آنها بگویند، هستند افراد با یک حالت من والدینی عیب جوی شدند «باید ها» و «نباید هایی» را برای دیگران و همچنین برای خود قایل هستند. (یعنی هم برای خود و هم برای دیگران تعیین تکلیف می کنند)</a:t>
            </a:r>
          </a:p>
        </p:txBody>
      </p:sp>
    </p:spTree>
    <p:extLst>
      <p:ext uri="{BB962C8B-B14F-4D97-AF65-F5344CB8AC3E}">
        <p14:creationId xmlns:p14="http://schemas.microsoft.com/office/powerpoint/2010/main" val="1880375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حالت </a:t>
            </a:r>
            <a:r>
              <a:rPr lang="fa-IR" smtClean="0">
                <a:solidFill>
                  <a:srgbClr val="FF0000"/>
                </a:solidFill>
                <a:cs typeface="B Zar" panose="00000400000000000000" pitchFamily="2" charset="-78"/>
              </a:rPr>
              <a:t>«من بزرگسالی</a:t>
            </a:r>
            <a:r>
              <a:rPr lang="fa-IR" smtClean="0">
                <a:cs typeface="B Zar" panose="00000400000000000000" pitchFamily="2" charset="-78"/>
              </a:rPr>
              <a:t>» رفتاری را بر می انگیزد صرفا  می تواند به عنوان رفتار منطقی  معقول گویا و غیر احساسی و تعریف شود، رفتار نشات گرفته از حالت من بزرگسالی با تحلیل های فرد و قدرت حل مساله و تصمیم گیری منطقی وی مشخص می شود. افراید که از حالت « من بزرگسالی» عمل می کنند، محتوای احساسی حالت «</a:t>
            </a:r>
            <a:r>
              <a:rPr lang="fa-IR" smtClean="0">
                <a:solidFill>
                  <a:srgbClr val="FF0000"/>
                </a:solidFill>
                <a:cs typeface="B Zar" panose="00000400000000000000" pitchFamily="2" charset="-78"/>
              </a:rPr>
              <a:t>من کودکی</a:t>
            </a:r>
            <a:r>
              <a:rPr lang="fa-IR" smtClean="0">
                <a:cs typeface="B Zar" panose="00000400000000000000" pitchFamily="2" charset="-78"/>
              </a:rPr>
              <a:t>» و محتوای ارزش گذاری شده، حالت «من والدینی» خود را گرفته با واقعیت های دنیای خارجی مقابله می کنند. این افراد قبل از دست زدن به هر رفتاری، بدیل های رفتاری </a:t>
            </a:r>
            <a:r>
              <a:rPr lang="fa-IR" smtClean="0">
                <a:cs typeface="B Zar" panose="00000400000000000000" pitchFamily="2" charset="-78"/>
              </a:rPr>
              <a:t>خود، </a:t>
            </a:r>
            <a:r>
              <a:rPr lang="fa-IR" smtClean="0">
                <a:cs typeface="B Zar" panose="00000400000000000000" pitchFamily="2" charset="-78"/>
              </a:rPr>
              <a:t>احتمال  موفقیت هر بدیل و ارزش های حاکم بر جامعه را مورد بررسی قرار می دهند. </a:t>
            </a:r>
            <a:endParaRPr lang="fa-IR">
              <a:cs typeface="B Zar" panose="00000400000000000000" pitchFamily="2" charset="-78"/>
            </a:endParaRPr>
          </a:p>
        </p:txBody>
      </p:sp>
    </p:spTree>
    <p:extLst>
      <p:ext uri="{BB962C8B-B14F-4D97-AF65-F5344CB8AC3E}">
        <p14:creationId xmlns:p14="http://schemas.microsoft.com/office/powerpoint/2010/main" val="1336882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همان طور که اشاره شد حالت « </a:t>
            </a:r>
            <a:r>
              <a:rPr lang="fa-IR" smtClean="0">
                <a:solidFill>
                  <a:srgbClr val="FF0000"/>
                </a:solidFill>
                <a:cs typeface="B Zar" panose="00000400000000000000" pitchFamily="2" charset="-78"/>
              </a:rPr>
              <a:t>من کودکی</a:t>
            </a:r>
            <a:r>
              <a:rPr lang="fa-IR" smtClean="0">
                <a:cs typeface="B Zar" panose="00000400000000000000" pitchFamily="2" charset="-78"/>
              </a:rPr>
              <a:t>» با رفتارهایی که به هنگام واکنش </a:t>
            </a:r>
            <a:r>
              <a:rPr lang="fa-IR" smtClean="0">
                <a:cs typeface="B Zar" panose="00000400000000000000" pitchFamily="2" charset="-78"/>
              </a:rPr>
              <a:t>احساس فرد </a:t>
            </a:r>
            <a:r>
              <a:rPr lang="fa-IR" smtClean="0">
                <a:cs typeface="B Zar" panose="00000400000000000000" pitchFamily="2" charset="-78"/>
              </a:rPr>
              <a:t>پدیدار می شود </a:t>
            </a:r>
            <a:r>
              <a:rPr lang="fa-IR" smtClean="0">
                <a:cs typeface="B Zar" panose="00000400000000000000" pitchFamily="2" charset="-78"/>
              </a:rPr>
              <a:t>همراه است</a:t>
            </a:r>
            <a:r>
              <a:rPr lang="fa-IR" smtClean="0">
                <a:cs typeface="B Zar" panose="00000400000000000000" pitchFamily="2" charset="-78"/>
              </a:rPr>
              <a:t>. حالت «</a:t>
            </a:r>
            <a:r>
              <a:rPr lang="fa-IR" smtClean="0">
                <a:solidFill>
                  <a:srgbClr val="FF0000"/>
                </a:solidFill>
                <a:cs typeface="B Zar" panose="00000400000000000000" pitchFamily="2" charset="-78"/>
              </a:rPr>
              <a:t>من </a:t>
            </a:r>
            <a:r>
              <a:rPr lang="fa-IR" smtClean="0">
                <a:solidFill>
                  <a:srgbClr val="FF0000"/>
                </a:solidFill>
                <a:cs typeface="B Zar" panose="00000400000000000000" pitchFamily="2" charset="-78"/>
              </a:rPr>
              <a:t>کودکی</a:t>
            </a:r>
            <a:r>
              <a:rPr lang="fa-IR" smtClean="0">
                <a:cs typeface="B Zar" panose="00000400000000000000" pitchFamily="2" charset="-78"/>
              </a:rPr>
              <a:t>« </a:t>
            </a:r>
            <a:r>
              <a:rPr lang="fa-IR" smtClean="0">
                <a:cs typeface="B Zar" panose="00000400000000000000" pitchFamily="2" charset="-78"/>
              </a:rPr>
              <a:t>هر شخصی دارای انگیزه های  آنی و طبیعی  و  نگرش های فرا گرفت  شده از تجربیات کودکی می باشد نظریه پردازان </a:t>
            </a:r>
            <a:r>
              <a:rPr lang="fa-IR" smtClean="0">
                <a:cs typeface="B Zar" panose="00000400000000000000" pitchFamily="2" charset="-78"/>
              </a:rPr>
              <a:t>مراوده </a:t>
            </a:r>
            <a:r>
              <a:rPr lang="fa-IR" smtClean="0">
                <a:cs typeface="B Zar" panose="00000400000000000000" pitchFamily="2" charset="-78"/>
              </a:rPr>
              <a:t>یا شکل های متعددی از حالت من کودکی را مورد بحث قرار داده </a:t>
            </a:r>
            <a:r>
              <a:rPr lang="fa-IR" smtClean="0">
                <a:cs typeface="B Zar" panose="00000400000000000000" pitchFamily="2" charset="-78"/>
              </a:rPr>
              <a:t>اند، </a:t>
            </a:r>
            <a:r>
              <a:rPr lang="fa-IR" smtClean="0">
                <a:cs typeface="B Zar" panose="00000400000000000000" pitchFamily="2" charset="-78"/>
              </a:rPr>
              <a:t>در این مقاله، به </a:t>
            </a:r>
            <a:r>
              <a:rPr lang="fa-IR" smtClean="0">
                <a:solidFill>
                  <a:srgbClr val="FF0000"/>
                </a:solidFill>
                <a:cs typeface="B Zar" panose="00000400000000000000" pitchFamily="2" charset="-78"/>
              </a:rPr>
              <a:t>دو نوع از حالت های «من کودکی» </a:t>
            </a:r>
            <a:r>
              <a:rPr lang="fa-IR" smtClean="0">
                <a:cs typeface="B Zar" panose="00000400000000000000" pitchFamily="2" charset="-78"/>
              </a:rPr>
              <a:t>اشاره می شود. « </a:t>
            </a:r>
            <a:r>
              <a:rPr lang="fa-IR" smtClean="0">
                <a:solidFill>
                  <a:srgbClr val="FF0000"/>
                </a:solidFill>
                <a:cs typeface="B Zar" panose="00000400000000000000" pitchFamily="2" charset="-78"/>
              </a:rPr>
              <a:t>من کودکی شاد</a:t>
            </a:r>
            <a:r>
              <a:rPr lang="fa-IR" smtClean="0">
                <a:cs typeface="B Zar" panose="00000400000000000000" pitchFamily="2" charset="-78"/>
              </a:rPr>
              <a:t>» و «</a:t>
            </a:r>
            <a:r>
              <a:rPr lang="fa-IR" smtClean="0">
                <a:solidFill>
                  <a:srgbClr val="FF0000"/>
                </a:solidFill>
                <a:cs typeface="B Zar" panose="00000400000000000000" pitchFamily="2" charset="-78"/>
              </a:rPr>
              <a:t>من کودکی مخرب</a:t>
            </a:r>
            <a:r>
              <a:rPr lang="fa-IR" smtClean="0">
                <a:cs typeface="B Zar" panose="00000400000000000000" pitchFamily="2" charset="-78"/>
              </a:rPr>
              <a:t>» افرادی که رفتارشان از حالت نوع اول می باشد کارهایی را انجام می دهند که بدان تمایل قلبی دارند ولی رفتارشان لطمه ای به کسی یا چیزی وارد نمی </a:t>
            </a:r>
            <a:r>
              <a:rPr lang="fa-IR" smtClean="0">
                <a:cs typeface="B Zar" panose="00000400000000000000" pitchFamily="2" charset="-78"/>
              </a:rPr>
              <a:t>سازد، </a:t>
            </a:r>
            <a:r>
              <a:rPr lang="fa-IR" smtClean="0">
                <a:cs typeface="B Zar" panose="00000400000000000000" pitchFamily="2" charset="-78"/>
              </a:rPr>
              <a:t>افرادی که در  حالت « </a:t>
            </a:r>
            <a:r>
              <a:rPr lang="fa-IR" smtClean="0">
                <a:solidFill>
                  <a:srgbClr val="FF0000"/>
                </a:solidFill>
                <a:cs typeface="B Zar" panose="00000400000000000000" pitchFamily="2" charset="-78"/>
              </a:rPr>
              <a:t>من کودکی  مخرب</a:t>
            </a:r>
            <a:r>
              <a:rPr lang="fa-IR" smtClean="0">
                <a:cs typeface="B Zar" panose="00000400000000000000" pitchFamily="2" charset="-78"/>
              </a:rPr>
              <a:t>» هستند </a:t>
            </a:r>
            <a:r>
              <a:rPr lang="fa-IR" smtClean="0">
                <a:cs typeface="B Zar" panose="00000400000000000000" pitchFamily="2" charset="-78"/>
              </a:rPr>
              <a:t>نیزکارهایی </a:t>
            </a:r>
            <a:r>
              <a:rPr lang="fa-IR" smtClean="0">
                <a:cs typeface="B Zar" panose="00000400000000000000" pitchFamily="2" charset="-78"/>
              </a:rPr>
              <a:t>را انجام می دهند که تمایل دارند ولی رفتارشان به خودشان یا محیط شان یا دیگران صدمه می زند. </a:t>
            </a:r>
            <a:endParaRPr lang="fa-IR">
              <a:cs typeface="B Zar" panose="00000400000000000000" pitchFamily="2" charset="-78"/>
            </a:endParaRPr>
          </a:p>
        </p:txBody>
      </p:sp>
    </p:spTree>
    <p:extLst>
      <p:ext uri="{BB962C8B-B14F-4D97-AF65-F5344CB8AC3E}">
        <p14:creationId xmlns:p14="http://schemas.microsoft.com/office/powerpoint/2010/main" val="898953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Zar" panose="00000400000000000000" pitchFamily="2" charset="-78"/>
              </a:rPr>
              <a:t>در شناخت تفاوت میان این </a:t>
            </a:r>
            <a:r>
              <a:rPr lang="fa-IR" smtClean="0">
                <a:solidFill>
                  <a:srgbClr val="00B050"/>
                </a:solidFill>
                <a:cs typeface="B Zar" panose="00000400000000000000" pitchFamily="2" charset="-78"/>
              </a:rPr>
              <a:t>دو حالت « من کودکی</a:t>
            </a:r>
            <a:r>
              <a:rPr lang="fa-IR" smtClean="0">
                <a:cs typeface="B Zar" panose="00000400000000000000" pitchFamily="2" charset="-78"/>
              </a:rPr>
              <a:t>» باید به خاطر داشت که رفتار به خودی خودشان یا مخرب نیست بلکه مراورده یا بازخور دیگران چنین می باشد. برای مثال اگر حسن نقشه کش باشد و در حین کار آواز بخوند، می تواند این کار از حلات « من کودکی شاداب» نشات گرفته باشد ولی اگر احمد  (همکار او) به وی بگوید که اواز خواندش مزاحم کار وی می شود و او همچان به خواندن ادامه دهد، از حالت «من کودکی شاد» به حالت «من کودکی مخرب»  انتقال یافته است. </a:t>
            </a:r>
          </a:p>
        </p:txBody>
      </p:sp>
    </p:spTree>
    <p:extLst>
      <p:ext uri="{BB962C8B-B14F-4D97-AF65-F5344CB8AC3E}">
        <p14:creationId xmlns:p14="http://schemas.microsoft.com/office/powerpoint/2010/main" val="1486064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lvl="0" algn="just"/>
            <a:r>
              <a:rPr lang="fa-IR">
                <a:solidFill>
                  <a:prstClr val="black"/>
                </a:solidFill>
                <a:cs typeface="B Zar" panose="00000400000000000000" pitchFamily="2" charset="-78"/>
              </a:rPr>
              <a:t>یک شکل از حالت «</a:t>
            </a:r>
            <a:r>
              <a:rPr lang="fa-IR">
                <a:solidFill>
                  <a:srgbClr val="FF0000"/>
                </a:solidFill>
                <a:cs typeface="B Zar" panose="00000400000000000000" pitchFamily="2" charset="-78"/>
              </a:rPr>
              <a:t>من کودکی مخرب</a:t>
            </a:r>
            <a:r>
              <a:rPr lang="fa-IR">
                <a:solidFill>
                  <a:prstClr val="black"/>
                </a:solidFill>
                <a:cs typeface="B Zar" panose="00000400000000000000" pitchFamily="2" charset="-78"/>
              </a:rPr>
              <a:t>» « </a:t>
            </a:r>
            <a:r>
              <a:rPr lang="fa-IR">
                <a:solidFill>
                  <a:srgbClr val="00B050"/>
                </a:solidFill>
                <a:cs typeface="B Zar" panose="00000400000000000000" pitchFamily="2" charset="-78"/>
              </a:rPr>
              <a:t>من کودکی ناساگار</a:t>
            </a:r>
            <a:r>
              <a:rPr lang="fa-IR">
                <a:solidFill>
                  <a:prstClr val="black"/>
                </a:solidFill>
                <a:cs typeface="B Zar" panose="00000400000000000000" pitchFamily="2" charset="-78"/>
              </a:rPr>
              <a:t>» می باشد، هنگامی که بر افراد این حالت «من» غالب است به هرکس که به آنان بگوید چه بکنند گوش نخواهند داد</a:t>
            </a:r>
            <a:r>
              <a:rPr lang="fa-IR">
                <a:solidFill>
                  <a:prstClr val="black"/>
                </a:solidFill>
                <a:cs typeface="B Zar" panose="00000400000000000000" pitchFamily="2" charset="-78"/>
              </a:rPr>
              <a:t>، </a:t>
            </a:r>
            <a:r>
              <a:rPr lang="fa-IR" smtClean="0">
                <a:solidFill>
                  <a:prstClr val="black"/>
                </a:solidFill>
                <a:cs typeface="B Zar" panose="00000400000000000000" pitchFamily="2" charset="-78"/>
              </a:rPr>
              <a:t>آنان </a:t>
            </a:r>
            <a:r>
              <a:rPr lang="fa-IR">
                <a:solidFill>
                  <a:prstClr val="black"/>
                </a:solidFill>
                <a:cs typeface="B Zar" panose="00000400000000000000" pitchFamily="2" charset="-78"/>
              </a:rPr>
              <a:t>یا به طور آشکار با انتخاب موضع منفی طغیان می کنند یا زیرکانه ، </a:t>
            </a:r>
            <a:r>
              <a:rPr lang="fa-IR">
                <a:solidFill>
                  <a:prstClr val="black"/>
                </a:solidFill>
                <a:cs typeface="B Zar" panose="00000400000000000000" pitchFamily="2" charset="-78"/>
              </a:rPr>
              <a:t>با </a:t>
            </a:r>
            <a:r>
              <a:rPr lang="fa-IR" smtClean="0">
                <a:solidFill>
                  <a:prstClr val="black"/>
                </a:solidFill>
                <a:cs typeface="B Zar" panose="00000400000000000000" pitchFamily="2" charset="-78"/>
              </a:rPr>
              <a:t>فراموشکاری </a:t>
            </a:r>
            <a:r>
              <a:rPr lang="fa-IR">
                <a:solidFill>
                  <a:prstClr val="black"/>
                </a:solidFill>
                <a:cs typeface="B Zar" panose="00000400000000000000" pitchFamily="2" charset="-78"/>
              </a:rPr>
              <a:t>، خود را به گیجی زدن، یا به تعویق انداختن از انجام چیزی که کسی  از انان می خواهد انجام دهد طفره می رود. </a:t>
            </a:r>
          </a:p>
          <a:p>
            <a:endParaRPr lang="fa-IR"/>
          </a:p>
        </p:txBody>
      </p:sp>
    </p:spTree>
    <p:extLst>
      <p:ext uri="{BB962C8B-B14F-4D97-AF65-F5344CB8AC3E}">
        <p14:creationId xmlns:p14="http://schemas.microsoft.com/office/powerpoint/2010/main" val="458753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افرادی که از حالت «من کودکی مخرب ناسازگار» رفتار می کنند ان چه را که شخص مقتدری از انان بواهد انجام دهند، حتی اگر منطقی هم باشد انجام نخواهند داد. </a:t>
            </a:r>
          </a:p>
          <a:p>
            <a:pPr algn="just"/>
            <a:r>
              <a:rPr lang="fa-IR" smtClean="0">
                <a:cs typeface="B Zar" panose="00000400000000000000" pitchFamily="2" charset="-78"/>
              </a:rPr>
              <a:t>شکل دیگر حالت « من کودکی مخرب»، «من کودکی سازگار» می باشد وقتی خاستگاه رفتار این حالت «من» باشد، آن چه را که دیگران از آنان بخواند انجام می دهند، البته اگ رفرد  دلش بخواهد و انجام خواسته های دیگران از نظرش منطقی باشد انجام خواهد داد. در چنین موردی، من کودکی «سازگار» به عنوان شکلی از « من کودکی شاد» در دسته بندی خواهد امد. </a:t>
            </a:r>
            <a:endParaRPr lang="fa-IR">
              <a:cs typeface="B Zar" panose="00000400000000000000" pitchFamily="2" charset="-78"/>
            </a:endParaRPr>
          </a:p>
        </p:txBody>
      </p:sp>
      <p:sp>
        <p:nvSpPr>
          <p:cNvPr id="4" name="Flowchart: Process 3"/>
          <p:cNvSpPr/>
          <p:nvPr/>
        </p:nvSpPr>
        <p:spPr>
          <a:xfrm>
            <a:off x="838200" y="4999294"/>
            <a:ext cx="2949678" cy="1312606"/>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Zar" panose="00000400000000000000" pitchFamily="2" charset="-78"/>
              </a:rPr>
              <a:t>من کودکی سازگار</a:t>
            </a:r>
            <a:endParaRPr lang="fa-IR" sz="2800" b="1">
              <a:solidFill>
                <a:srgbClr val="FF0000"/>
              </a:solidFill>
            </a:endParaRPr>
          </a:p>
        </p:txBody>
      </p:sp>
    </p:spTree>
    <p:extLst>
      <p:ext uri="{BB962C8B-B14F-4D97-AF65-F5344CB8AC3E}">
        <p14:creationId xmlns:p14="http://schemas.microsoft.com/office/powerpoint/2010/main" val="252630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زیرا </a:t>
            </a:r>
            <a:r>
              <a:rPr lang="fa-IR" smtClean="0">
                <a:cs typeface="B Zar" panose="00000400000000000000" pitchFamily="2" charset="-78"/>
              </a:rPr>
              <a:t>رفتار فرد به </a:t>
            </a:r>
            <a:r>
              <a:rPr lang="fa-IR">
                <a:cs typeface="B Zar" panose="00000400000000000000" pitchFamily="2" charset="-78"/>
              </a:rPr>
              <a:t>دیگران </a:t>
            </a:r>
            <a:r>
              <a:rPr lang="fa-IR" smtClean="0">
                <a:cs typeface="B Zar" panose="00000400000000000000" pitchFamily="2" charset="-78"/>
              </a:rPr>
              <a:t>لطمه ای نخواهد زد  و برای خود و محیطش مخرب محسوب نمی شود. از ان جایی که « من کودکی سازگار» فرد را به مرور زمان مطیع محض بار می اورد حتی هنگامی که خواسته های دیگران منطقی نباشد از این رو برای خود فرد مخرب خواهد  بود. این افراد به وابسته بودن بیشتر تمایل نشان می دهند تا مستقل شدن، هنگامی که این امر پیش اید، «من کودکی سازگار» شکلی از «من کودکی مخرب» می شود. </a:t>
            </a:r>
            <a:endParaRPr lang="fa-IR">
              <a:cs typeface="B Zar" panose="00000400000000000000" pitchFamily="2" charset="-78"/>
            </a:endParaRPr>
          </a:p>
        </p:txBody>
      </p:sp>
    </p:spTree>
    <p:extLst>
      <p:ext uri="{BB962C8B-B14F-4D97-AF65-F5344CB8AC3E}">
        <p14:creationId xmlns:p14="http://schemas.microsoft.com/office/powerpoint/2010/main" val="3553926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نظریه پردازان مدیریت از یک طرف مهارت انسانی را حیاتی ترین مهارت برای مدیر در هر سطحی وسازمانی دانسته اند و از طرف دیگر مهم ترین نقشی ر که برای وی قایل شده اند نقش هماوری (ترکیبی) است . برای این که  مدیر بتواند این نقش مهم و اساسی خود را خوب ایفا کند و توان کار با دیگران را از طریق  آنان در خود تقویت نماید نیاز به آشنایی  با روش ها فنون و الگوهایی دارد  که وی را در شناخت رفتار گذشته پیش بینی رفتار آینده، هدایت، کنترل  و نفس زفتار کسانی که با او کار می کنند کمک نمایند. </a:t>
            </a:r>
            <a:endParaRPr lang="fa-IR">
              <a:cs typeface="B Zar" panose="00000400000000000000" pitchFamily="2" charset="-78"/>
            </a:endParaRPr>
          </a:p>
        </p:txBody>
      </p:sp>
      <p:sp>
        <p:nvSpPr>
          <p:cNvPr id="4" name="Flowchart: Process 3"/>
          <p:cNvSpPr/>
          <p:nvPr/>
        </p:nvSpPr>
        <p:spPr>
          <a:xfrm>
            <a:off x="838200" y="4885899"/>
            <a:ext cx="4623950" cy="1426001"/>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smtClean="0">
                <a:solidFill>
                  <a:srgbClr val="FF0000"/>
                </a:solidFill>
                <a:cs typeface="B Zar" panose="00000400000000000000" pitchFamily="2" charset="-78"/>
              </a:rPr>
              <a:t>شناخت </a:t>
            </a:r>
            <a:r>
              <a:rPr lang="fa-IR" sz="2000" b="1">
                <a:solidFill>
                  <a:srgbClr val="FF0000"/>
                </a:solidFill>
                <a:cs typeface="B Zar" panose="00000400000000000000" pitchFamily="2" charset="-78"/>
              </a:rPr>
              <a:t>رفتار گذشته پیش بینی رفتار آینده، هدایت، کنترل  و نفس زفتار </a:t>
            </a:r>
            <a:endParaRPr lang="fa-IR" sz="2000" b="1">
              <a:solidFill>
                <a:srgbClr val="FF0000"/>
              </a:solidFill>
            </a:endParaRPr>
          </a:p>
        </p:txBody>
      </p:sp>
    </p:spTree>
    <p:extLst>
      <p:ext uri="{BB962C8B-B14F-4D97-AF65-F5344CB8AC3E}">
        <p14:creationId xmlns:p14="http://schemas.microsoft.com/office/powerpoint/2010/main" val="5882124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برای این افراد، داشتن یک حالت «من کودکی فعال» که یکنواخت احساسی و گاهی وابسته باشد نشانه سلامت است. به هر حال به عنوان مدیر، ما می خواهیم  ایجاد شکل های گوناگون سازگاری یا ناسازگاری «من کودکی مخرب» را مانع شویم. </a:t>
            </a:r>
          </a:p>
          <a:p>
            <a:pPr algn="just"/>
            <a:r>
              <a:rPr lang="fa-IR" smtClean="0">
                <a:cs typeface="B Zar" panose="00000400000000000000" pitchFamily="2" charset="-78"/>
              </a:rPr>
              <a:t>رفتار نشات گرفته از حالت « </a:t>
            </a:r>
            <a:r>
              <a:rPr lang="fa-IR" smtClean="0">
                <a:solidFill>
                  <a:srgbClr val="FF0000"/>
                </a:solidFill>
                <a:cs typeface="B Zar" panose="00000400000000000000" pitchFamily="2" charset="-78"/>
              </a:rPr>
              <a:t>من بزرگسالی</a:t>
            </a:r>
            <a:r>
              <a:rPr lang="fa-IR" smtClean="0">
                <a:cs typeface="B Zar" panose="00000400000000000000" pitchFamily="2" charset="-78"/>
              </a:rPr>
              <a:t>» ما رفتار بر انگیخته شده از حالت «من کودکی» بسیار متفاوت است. رفتار نشات گرفته از من کودکی حالت واکنشی دارد، چیزی رخ می دهد و شخص تقریبا بلافاصله پاسخ می دهد. آنچه رخ می دهد به طور ذهنی پردازش نمی شود. تقریبا مانند این است که از یک گوش رفته، سرعت گرفته و از گوش دیگر خارج گردد. اما رفتار ناشی از حالت «من بزرگسالی « واکنش فوری نسبت به چیزی نیست، بلکه صرفا  حاصل اندیشه و ارزیابی آگاهانه است. </a:t>
            </a:r>
            <a:endParaRPr lang="fa-IR">
              <a:cs typeface="B Zar" panose="00000400000000000000" pitchFamily="2" charset="-78"/>
            </a:endParaRPr>
          </a:p>
        </p:txBody>
      </p:sp>
      <p:sp>
        <p:nvSpPr>
          <p:cNvPr id="4" name="Flowchart: Process 3"/>
          <p:cNvSpPr/>
          <p:nvPr/>
        </p:nvSpPr>
        <p:spPr>
          <a:xfrm>
            <a:off x="1386348" y="5324168"/>
            <a:ext cx="3436375" cy="1047135"/>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a:solidFill>
                  <a:srgbClr val="FF0000"/>
                </a:solidFill>
                <a:cs typeface="B Zar" panose="00000400000000000000" pitchFamily="2" charset="-78"/>
              </a:rPr>
              <a:t>اندیشه و ارزیابی آگاهانه</a:t>
            </a:r>
            <a:endParaRPr lang="fa-IR" sz="2400" b="1">
              <a:solidFill>
                <a:srgbClr val="FF0000"/>
              </a:solidFill>
            </a:endParaRPr>
          </a:p>
        </p:txBody>
      </p:sp>
    </p:spTree>
    <p:extLst>
      <p:ext uri="{BB962C8B-B14F-4D97-AF65-F5344CB8AC3E}">
        <p14:creationId xmlns:p14="http://schemas.microsoft.com/office/powerpoint/2010/main" val="40661223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شخصیت سالم:</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تمام مردم در زمان های مختلف تحت تاثیر حالت های سه گانه من رفتارهای را از خود بروز می دهند . یک فرد سالم شخصیتی دارد که تعادل را میان این </a:t>
            </a:r>
            <a:r>
              <a:rPr lang="fa-IR" smtClean="0">
                <a:solidFill>
                  <a:srgbClr val="FF0000"/>
                </a:solidFill>
                <a:cs typeface="B Zar" panose="00000400000000000000" pitchFamily="2" charset="-78"/>
              </a:rPr>
              <a:t>سه حالت </a:t>
            </a:r>
            <a:r>
              <a:rPr lang="fa-IR" smtClean="0">
                <a:cs typeface="B Zar" panose="00000400000000000000" pitchFamily="2" charset="-78"/>
              </a:rPr>
              <a:t>حفظ می کند به ویژه میان  من والدینی ، بزرگسالی و کودکی شاد تعامل ایجاد می کند به عبارت دیگر افراد سالم قادرند بعضی اوقات اجازه دهند حالت من والدینی غالب شود و بسیار منطقی فکر </a:t>
            </a:r>
            <a:r>
              <a:rPr lang="fa-IR">
                <a:cs typeface="B Zar" panose="00000400000000000000" pitchFamily="2" charset="-78"/>
              </a:rPr>
              <a:t>کند </a:t>
            </a:r>
            <a:r>
              <a:rPr lang="fa-IR" smtClean="0">
                <a:cs typeface="B Zar" panose="00000400000000000000" pitchFamily="2" charset="-78"/>
              </a:rPr>
              <a:t>و به حل مساله بپردازد. در مواقع  دیگر آنها می توانند حالت «من کودکی شاد» را آزاد سازند  تا شاد بوده یکنواخت و احساس عمل نماید. </a:t>
            </a:r>
            <a:endParaRPr lang="fa-IR">
              <a:cs typeface="B Zar" panose="00000400000000000000" pitchFamily="2" charset="-78"/>
            </a:endParaRPr>
          </a:p>
        </p:txBody>
      </p:sp>
      <p:sp>
        <p:nvSpPr>
          <p:cNvPr id="4" name="Flowchart: Decision 3"/>
          <p:cNvSpPr/>
          <p:nvPr/>
        </p:nvSpPr>
        <p:spPr>
          <a:xfrm>
            <a:off x="1681316" y="4527755"/>
            <a:ext cx="3229897" cy="1253613"/>
          </a:xfrm>
          <a:prstGeom prst="flowChartDecision">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Zar" panose="00000400000000000000" pitchFamily="2" charset="-78"/>
              </a:rPr>
              <a:t>تعامل</a:t>
            </a:r>
            <a:endParaRPr lang="fa-IR" sz="3200" b="1">
              <a:solidFill>
                <a:srgbClr val="FF0000"/>
              </a:solidFill>
            </a:endParaRPr>
          </a:p>
        </p:txBody>
      </p:sp>
    </p:spTree>
    <p:extLst>
      <p:ext uri="{BB962C8B-B14F-4D97-AF65-F5344CB8AC3E}">
        <p14:creationId xmlns:p14="http://schemas.microsoft.com/office/powerpoint/2010/main" val="2599900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با این همه در بعضی مواقع دیگر، افراد سالم می توانند حالت من والدینی را کنار بگذارند و تجربه اندوزی </a:t>
            </a:r>
            <a:r>
              <a:rPr lang="fa-IR" smtClean="0">
                <a:cs typeface="B Zar" panose="00000400000000000000" pitchFamily="2" charset="-78"/>
              </a:rPr>
              <a:t>کنند، </a:t>
            </a:r>
            <a:r>
              <a:rPr lang="fa-IR" smtClean="0">
                <a:cs typeface="B Zar" panose="00000400000000000000" pitchFamily="2" charset="-78"/>
              </a:rPr>
              <a:t>انان ارزش هایی را ایجاد می کنند که به سرعت و </a:t>
            </a:r>
            <a:r>
              <a:rPr lang="fa-IR" smtClean="0">
                <a:cs typeface="B Zar" panose="00000400000000000000" pitchFamily="2" charset="-78"/>
              </a:rPr>
              <a:t>موثر </a:t>
            </a:r>
            <a:r>
              <a:rPr lang="fa-IR" smtClean="0">
                <a:cs typeface="B Zar" panose="00000400000000000000" pitchFamily="2" charset="-78"/>
              </a:rPr>
              <a:t>بودن تصمیم گیری کمک می کند. </a:t>
            </a:r>
          </a:p>
          <a:p>
            <a:pPr algn="just"/>
            <a:endParaRPr lang="fa-IR">
              <a:cs typeface="B Zar" panose="00000400000000000000" pitchFamily="2" charset="-78"/>
            </a:endParaRPr>
          </a:p>
        </p:txBody>
      </p:sp>
      <p:sp>
        <p:nvSpPr>
          <p:cNvPr id="4" name="Flowchart: Process 3"/>
          <p:cNvSpPr/>
          <p:nvPr/>
        </p:nvSpPr>
        <p:spPr>
          <a:xfrm>
            <a:off x="838200" y="4321277"/>
            <a:ext cx="2566219" cy="1165123"/>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a:solidFill>
                  <a:srgbClr val="FF0000"/>
                </a:solidFill>
                <a:cs typeface="B Zar" panose="00000400000000000000" pitchFamily="2" charset="-78"/>
              </a:rPr>
              <a:t>سرعت و موثر بودن</a:t>
            </a:r>
            <a:endParaRPr lang="fa-IR" sz="2400" b="1">
              <a:solidFill>
                <a:srgbClr val="FF0000"/>
              </a:solidFill>
            </a:endParaRPr>
          </a:p>
        </p:txBody>
      </p:sp>
    </p:spTree>
    <p:extLst>
      <p:ext uri="{BB962C8B-B14F-4D97-AF65-F5344CB8AC3E}">
        <p14:creationId xmlns:p14="http://schemas.microsoft.com/office/powerpoint/2010/main" val="17742830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در حالی که تعادل میان سه حالت من، سالم ترین شکل به نظر می رسد، چنین می نماید که بعضی از مردم اغلب تحت تاثیر یک یا دو حالت من می باشند. این مساله به ویژه هنگامی که من بزرگسالی کنترل را در دست ندارد و </a:t>
            </a:r>
            <a:r>
              <a:rPr lang="fa-IR" smtClean="0">
                <a:cs typeface="B Zar" panose="00000400000000000000" pitchFamily="2" charset="-78"/>
              </a:rPr>
              <a:t>شخصیت </a:t>
            </a:r>
            <a:r>
              <a:rPr lang="fa-IR" smtClean="0">
                <a:cs typeface="B Zar" panose="00000400000000000000" pitchFamily="2" charset="-78"/>
              </a:rPr>
              <a:t>فرد تحت سلطه « من والدین عیب جو» یا «کودکی مخرب» باشد ایجاد مشکل می کند وقتی که چننی وضعی در افراد بروز می کند </a:t>
            </a:r>
            <a:r>
              <a:rPr lang="fa-IR" smtClean="0">
                <a:cs typeface="B Zar" panose="00000400000000000000" pitchFamily="2" charset="-78"/>
              </a:rPr>
              <a:t>مشکلاتی </a:t>
            </a:r>
            <a:r>
              <a:rPr lang="fa-IR" smtClean="0">
                <a:cs typeface="B Zar" panose="00000400000000000000" pitchFamily="2" charset="-78"/>
              </a:rPr>
              <a:t>را در دنیای کار برای مدیران ایجاد می کند. </a:t>
            </a:r>
            <a:endParaRPr lang="fa-IR">
              <a:cs typeface="B Zar" panose="00000400000000000000" pitchFamily="2" charset="-78"/>
            </a:endParaRPr>
          </a:p>
        </p:txBody>
      </p:sp>
      <p:sp>
        <p:nvSpPr>
          <p:cNvPr id="4" name="Flowchart: Process 3"/>
          <p:cNvSpPr/>
          <p:nvPr/>
        </p:nvSpPr>
        <p:spPr>
          <a:xfrm>
            <a:off x="838200" y="4689988"/>
            <a:ext cx="3687097" cy="1150374"/>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Zar" panose="00000400000000000000" pitchFamily="2" charset="-78"/>
              </a:rPr>
              <a:t>تعادل میان سه حالت من</a:t>
            </a:r>
            <a:endParaRPr lang="fa-IR" sz="2800" b="1">
              <a:solidFill>
                <a:srgbClr val="FF0000"/>
              </a:solidFill>
            </a:endParaRPr>
          </a:p>
        </p:txBody>
      </p:sp>
    </p:spTree>
    <p:extLst>
      <p:ext uri="{BB962C8B-B14F-4D97-AF65-F5344CB8AC3E}">
        <p14:creationId xmlns:p14="http://schemas.microsoft.com/office/powerpoint/2010/main" val="20792030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Zar" panose="00000400000000000000" pitchFamily="2" charset="-78"/>
              </a:rPr>
              <a:t>دقیق تر این که افراد زیر سلطه من کودکی که اساس من کودکی مخرب می باشد چندان به طور منطقی به حل مساله نمی پردازند</a:t>
            </a:r>
            <a:r>
              <a:rPr lang="fa-IR" smtClean="0">
                <a:cs typeface="B Zar" panose="00000400000000000000" pitchFamily="2" charset="-78"/>
              </a:rPr>
              <a:t>. زیرا در سال های اولیه زندگی آموخته اند که کارها را با </a:t>
            </a:r>
            <a:r>
              <a:rPr lang="fa-IR" smtClean="0">
                <a:cs typeface="B Zar" panose="00000400000000000000" pitchFamily="2" charset="-78"/>
              </a:rPr>
              <a:t>جیغ </a:t>
            </a:r>
            <a:r>
              <a:rPr lang="fa-IR" smtClean="0">
                <a:cs typeface="B Zar" panose="00000400000000000000" pitchFamily="2" charset="-78"/>
              </a:rPr>
              <a:t>زدن ، فریاد کشیدن و احساسی بودن می توان انجام داد در بیشتر موارد استدلالی برخورد کردن با آنان خیلی مشکل است. به جای این که مسائل خود را خودشان حل کنند می خواهند که مدیران با افراد دیگر به انها بگویند که چه بکنند در کجا و چگونه </a:t>
            </a:r>
            <a:r>
              <a:rPr lang="fa-IR" smtClean="0">
                <a:cs typeface="B Zar" panose="00000400000000000000" pitchFamily="2" charset="-78"/>
              </a:rPr>
              <a:t>کار </a:t>
            </a:r>
            <a:r>
              <a:rPr lang="fa-IR" smtClean="0">
                <a:cs typeface="B Zar" panose="00000400000000000000" pitchFamily="2" charset="-78"/>
              </a:rPr>
              <a:t>را انجام دهند یا اینکه کار صحیح چیست؟ کار غلط  و خطا کدامست؟ خوب چیست؟ بد کدامست؟ </a:t>
            </a:r>
            <a:endParaRPr lang="fa-IR">
              <a:cs typeface="B Zar" panose="00000400000000000000" pitchFamily="2" charset="-78"/>
            </a:endParaRPr>
          </a:p>
        </p:txBody>
      </p:sp>
    </p:spTree>
    <p:extLst>
      <p:ext uri="{BB962C8B-B14F-4D97-AF65-F5344CB8AC3E}">
        <p14:creationId xmlns:p14="http://schemas.microsoft.com/office/powerpoint/2010/main" val="2866033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افراد زیر سلطه من والدینی که اساسا من والدینی عیب جو می باشد نیز چندان به طور منطقی به حل مساله نمی پردازند. زیرا از نظر انان صحیح چیست و نادرست کدامست معین است به نظر می رسد برای هر چیزی جوابی دارند. ویژگی این افراد این است که می گویند:</a:t>
            </a:r>
            <a:r>
              <a:rPr lang="fa-IR" smtClean="0">
                <a:solidFill>
                  <a:srgbClr val="FF0000"/>
                </a:solidFill>
                <a:cs typeface="B Zar" panose="00000400000000000000" pitchFamily="2" charset="-78"/>
              </a:rPr>
              <a:t> ببین، مرا با واقعیت ها گیج مکن، من تصمیم خود را گرفته ام</a:t>
            </a:r>
            <a:r>
              <a:rPr lang="fa-IR" smtClean="0">
                <a:cs typeface="B Zar" panose="00000400000000000000" pitchFamily="2" charset="-78"/>
              </a:rPr>
              <a:t>، در حقیقت مهم نیست که چقدر اطلاعات واقعی به این افراد داده شود زیرا خوب و بد یا باید  و نباید ها برای اینان از قبل تعیین شده است. </a:t>
            </a:r>
            <a:endParaRPr lang="fa-IR">
              <a:cs typeface="B Zar" panose="00000400000000000000" pitchFamily="2" charset="-78"/>
            </a:endParaRPr>
          </a:p>
        </p:txBody>
      </p:sp>
      <p:sp>
        <p:nvSpPr>
          <p:cNvPr id="4" name="Flowchart: Connector 3"/>
          <p:cNvSpPr/>
          <p:nvPr/>
        </p:nvSpPr>
        <p:spPr>
          <a:xfrm>
            <a:off x="838200" y="4851809"/>
            <a:ext cx="2079522" cy="1460091"/>
          </a:xfrm>
          <a:prstGeom prst="flowChartConnector">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سلطه من والدینی</a:t>
            </a:r>
            <a:endParaRPr lang="fa-IR" sz="2000" b="1">
              <a:solidFill>
                <a:srgbClr val="FF0000"/>
              </a:solidFill>
            </a:endParaRPr>
          </a:p>
        </p:txBody>
      </p:sp>
    </p:spTree>
    <p:extLst>
      <p:ext uri="{BB962C8B-B14F-4D97-AF65-F5344CB8AC3E}">
        <p14:creationId xmlns:p14="http://schemas.microsoft.com/office/powerpoint/2010/main" val="31063889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حتی افراد تحت سلطه من بزرگسالی نیز می تواند باعث دردسر باشند. زیرا کار کدن با انان بسیار خسته کننده می باشد.  این افراد اغلب « </a:t>
            </a:r>
            <a:r>
              <a:rPr lang="fa-IR" smtClean="0">
                <a:solidFill>
                  <a:srgbClr val="FF0000"/>
                </a:solidFill>
                <a:cs typeface="B Zar" panose="00000400000000000000" pitchFamily="2" charset="-78"/>
              </a:rPr>
              <a:t>مست کار </a:t>
            </a:r>
            <a:r>
              <a:rPr lang="fa-IR" smtClean="0">
                <a:cs typeface="B Zar" panose="00000400000000000000" pitchFamily="2" charset="-78"/>
              </a:rPr>
              <a:t>« می باشند. شبیه دیگران به نظر نمی رسند هرگز نمی توانند نظر خود را بر هم زده به تفریح بپردازند. </a:t>
            </a:r>
          </a:p>
          <a:p>
            <a:pPr algn="just"/>
            <a:r>
              <a:rPr lang="fa-IR" smtClean="0">
                <a:cs typeface="B Zar" panose="00000400000000000000" pitchFamily="2" charset="-78"/>
              </a:rPr>
              <a:t>از این رو  تعادل میان سه حالت منف شخص سالمی را می سازد که می توان با او کار کرد. </a:t>
            </a:r>
            <a:endParaRPr lang="fa-IR">
              <a:cs typeface="B Zar" panose="00000400000000000000" pitchFamily="2" charset="-78"/>
            </a:endParaRPr>
          </a:p>
        </p:txBody>
      </p:sp>
    </p:spTree>
    <p:extLst>
      <p:ext uri="{BB962C8B-B14F-4D97-AF65-F5344CB8AC3E}">
        <p14:creationId xmlns:p14="http://schemas.microsoft.com/office/powerpoint/2010/main" val="27979411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تجزیه و تحلیل مراوده ای و نقش آن در رهبری</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a:xfrm>
            <a:off x="4734232" y="1825625"/>
            <a:ext cx="6619568" cy="4351338"/>
          </a:xfrm>
        </p:spPr>
        <p:txBody>
          <a:bodyPr/>
          <a:lstStyle/>
          <a:p>
            <a:pPr algn="just"/>
            <a:r>
              <a:rPr lang="fa-IR" smtClean="0">
                <a:cs typeface="B Zar" panose="00000400000000000000" pitchFamily="2" charset="-78"/>
              </a:rPr>
              <a:t>مدیرانی که عمدتا از یک حالت «من» با دیگران مراوده دارند در انتخاب  سبک رهبری محدودیت خواهند داشت. برای مثال مدیری که خاستگاه رفتار وی حالت «من والدینی» باشد به </a:t>
            </a:r>
            <a:r>
              <a:rPr lang="fa-IR" smtClean="0">
                <a:solidFill>
                  <a:srgbClr val="FF0000"/>
                </a:solidFill>
                <a:cs typeface="B Zar" panose="00000400000000000000" pitchFamily="2" charset="-78"/>
              </a:rPr>
              <a:t>سبک اتوکراتیک </a:t>
            </a:r>
            <a:r>
              <a:rPr lang="fa-IR" smtClean="0">
                <a:cs typeface="B Zar" panose="00000400000000000000" pitchFamily="2" charset="-78"/>
              </a:rPr>
              <a:t>تمایل نشان می دهد یا اگر خاستگاه رفتار مدیر حالت «من کودکی» باشد ممکن است سبک خودمختاری را پیش گیرد. سرانجام مدیریت که احساس می کند- خودش و دیگران ارزشمند باشند و خاستگاه رفتار او حالت «من بزرگسالی» رشد یافته است قبل از انتخاب سبک رهبری، به جمع </a:t>
            </a:r>
            <a:r>
              <a:rPr lang="fa-IR" smtClean="0">
                <a:cs typeface="B Zar" panose="00000400000000000000" pitchFamily="2" charset="-78"/>
              </a:rPr>
              <a:t>آوری </a:t>
            </a:r>
            <a:r>
              <a:rPr lang="fa-IR" smtClean="0">
                <a:cs typeface="B Zar" panose="00000400000000000000" pitchFamily="2" charset="-78"/>
              </a:rPr>
              <a:t>اطلاعات می پردازد و از آن پس سبک مناسب را انتخاب می کند</a:t>
            </a:r>
          </a:p>
          <a:p>
            <a:pPr algn="just"/>
            <a:endParaRPr lang="fa-IR">
              <a:cs typeface="B Zar" panose="00000400000000000000" pitchFamily="2" charset="-78"/>
            </a:endParaRPr>
          </a:p>
          <a:p>
            <a:pPr algn="just"/>
            <a:endParaRPr lang="fa-IR">
              <a:cs typeface="B Zar" panose="00000400000000000000" pitchFamily="2" charset="-78"/>
            </a:endParaRPr>
          </a:p>
        </p:txBody>
      </p:sp>
      <p:pic>
        <p:nvPicPr>
          <p:cNvPr id="4" name="Picture 3"/>
          <p:cNvPicPr>
            <a:picLocks noChangeAspect="1"/>
          </p:cNvPicPr>
          <p:nvPr/>
        </p:nvPicPr>
        <p:blipFill>
          <a:blip r:embed="rId2"/>
          <a:stretch>
            <a:fillRect/>
          </a:stretch>
        </p:blipFill>
        <p:spPr>
          <a:xfrm>
            <a:off x="838200" y="1825625"/>
            <a:ext cx="3733800" cy="4438718"/>
          </a:xfrm>
          <a:prstGeom prst="rect">
            <a:avLst/>
          </a:prstGeom>
        </p:spPr>
      </p:pic>
    </p:spTree>
    <p:extLst>
      <p:ext uri="{BB962C8B-B14F-4D97-AF65-F5344CB8AC3E}">
        <p14:creationId xmlns:p14="http://schemas.microsoft.com/office/powerpoint/2010/main" val="11380928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سبک انتخاب شده توسط حالت «من بزرگسالی» عموما  </a:t>
            </a:r>
            <a:r>
              <a:rPr lang="fa-IR" smtClean="0">
                <a:cs typeface="B Zar" panose="00000400000000000000" pitchFamily="2" charset="-78"/>
              </a:rPr>
              <a:t>آزادی </a:t>
            </a:r>
            <a:r>
              <a:rPr lang="fa-IR" smtClean="0">
                <a:cs typeface="B Zar" panose="00000400000000000000" pitchFamily="2" charset="-78"/>
              </a:rPr>
              <a:t>فراوانی برای کارکنان قایل است و زمینه را برای شرکت آنان در فرایند تصمیم گیری فراهم می آورد. </a:t>
            </a:r>
            <a:endParaRPr lang="fa-IR">
              <a:cs typeface="B Zar" panose="00000400000000000000" pitchFamily="2" charset="-78"/>
            </a:endParaRPr>
          </a:p>
        </p:txBody>
      </p:sp>
    </p:spTree>
    <p:extLst>
      <p:ext uri="{BB962C8B-B14F-4D97-AF65-F5344CB8AC3E}">
        <p14:creationId xmlns:p14="http://schemas.microsoft.com/office/powerpoint/2010/main" val="41069526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نیازی به نام «مطرح شدن»</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در مراودات میان ادمیان حداقل دو تبادل صورت می پذیرد، یکی «اطلاعات» و دیگری «شناخته شدن»  یا «مطرح شدن» هر فرد برای دیگری  است. توجه و تفقدی که به دیگران یم شود می تواند همراه با تماس فیزیکی باشد یا نباشد. در دوران کوکی تماس فیزیکی یا به تغبیری در اغوش گرفتن لازمه ارضا نیاز «مطرح شدن» می باشد که </a:t>
            </a:r>
            <a:r>
              <a:rPr lang="fa-IR" smtClean="0">
                <a:cs typeface="B Zar" panose="00000400000000000000" pitchFamily="2" charset="-78"/>
              </a:rPr>
              <a:t>آن </a:t>
            </a:r>
            <a:r>
              <a:rPr lang="fa-IR" smtClean="0">
                <a:cs typeface="B Zar" panose="00000400000000000000" pitchFamily="2" charset="-78"/>
              </a:rPr>
              <a:t>را نوازش گویند. مادران با تجربه به خوبی می توانند تشخیص دهند گریه فرزندشان ناشی از گرسنگی، تشنگی و درد است یا نیاز به «مطرح شدن»  و به اصطلاح «نوازش»  و مورد توجه قرار گرفتن. ولی هر چه انسان در مسیر رشد پیش می رود نیاز به تماس فیزیکی کاهش می یابد و بخشی از این نیاز از طریق توجه و تفقد سملبیک ارضا می گردد. «شناسایی» حاصل از هر مراوده می تواند مثبت ، منفی یا ترکیبی باشد هر گاه از مراوده ای احساس رضایت شود و شادی آفرین باشد مراوده را مثبت نامند</a:t>
            </a:r>
            <a:endParaRPr lang="fa-IR">
              <a:cs typeface="B Zar" panose="00000400000000000000" pitchFamily="2" charset="-78"/>
            </a:endParaRPr>
          </a:p>
        </p:txBody>
      </p:sp>
      <p:sp>
        <p:nvSpPr>
          <p:cNvPr id="4" name="Flowchart: Process 3"/>
          <p:cNvSpPr/>
          <p:nvPr/>
        </p:nvSpPr>
        <p:spPr>
          <a:xfrm>
            <a:off x="838200" y="5397500"/>
            <a:ext cx="2625213" cy="914400"/>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توجه و تفقد سملبیک</a:t>
            </a:r>
            <a:endParaRPr lang="fa-IR" sz="2000" b="1">
              <a:solidFill>
                <a:srgbClr val="FF0000"/>
              </a:solidFill>
            </a:endParaRPr>
          </a:p>
        </p:txBody>
      </p:sp>
    </p:spTree>
    <p:extLst>
      <p:ext uri="{BB962C8B-B14F-4D97-AF65-F5344CB8AC3E}">
        <p14:creationId xmlns:p14="http://schemas.microsoft.com/office/powerpoint/2010/main" val="2113588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Zar" panose="00000400000000000000" pitchFamily="2" charset="-78"/>
              </a:rPr>
              <a:t>تجزیه و </a:t>
            </a:r>
            <a:r>
              <a:rPr lang="fa-IR">
                <a:cs typeface="B Zar" panose="00000400000000000000" pitchFamily="2" charset="-78"/>
              </a:rPr>
              <a:t>تحلیل </a:t>
            </a:r>
            <a:r>
              <a:rPr lang="fa-IR" smtClean="0">
                <a:cs typeface="B Zar" panose="00000400000000000000" pitchFamily="2" charset="-78"/>
              </a:rPr>
              <a:t>مراوده ای یکی از روش های رفتار شناسی  </a:t>
            </a:r>
            <a:r>
              <a:rPr lang="fa-IR" smtClean="0">
                <a:cs typeface="B Zar" panose="00000400000000000000" pitchFamily="2" charset="-78"/>
              </a:rPr>
              <a:t>است </a:t>
            </a:r>
            <a:r>
              <a:rPr lang="fa-IR" smtClean="0">
                <a:cs typeface="B Zar" panose="00000400000000000000" pitchFamily="2" charset="-78"/>
              </a:rPr>
              <a:t>که در این راستا می تواند مفید باشد. تجزیه و تحلیل مراوده ای، یک روش تجزیه و تحلیل و شناخت رفتار است که حاصل مبانی روان شناسی ابتدایی فروید است. زیگموند فروید اولین کسی بود که اظهار داشت سه منبع در شخصیت هر انسان وجود دارد  که محرک رفتار او بوده ان را هدایت و کنترل می کند.  این مفاهیم در روان شناسی فروید «خود» و «من» ، «من برتر» می باشد،  ولی درک این مفاهیم  و تشخیص مرزهای آنها برای روان کاوان در به کارگیری آنها بدون تمرین زاید در روان درمانی مشکل است. </a:t>
            </a:r>
          </a:p>
        </p:txBody>
      </p:sp>
      <p:sp>
        <p:nvSpPr>
          <p:cNvPr id="4" name="Flowchart: Process 3"/>
          <p:cNvSpPr/>
          <p:nvPr/>
        </p:nvSpPr>
        <p:spPr>
          <a:xfrm>
            <a:off x="1032387" y="5011840"/>
            <a:ext cx="2831690" cy="1165123"/>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درک این مفاهیم  و تشخیص مرزهای آنها</a:t>
            </a:r>
            <a:endParaRPr lang="fa-IR" sz="2000" b="1">
              <a:solidFill>
                <a:srgbClr val="FF0000"/>
              </a:solidFill>
            </a:endParaRPr>
          </a:p>
        </p:txBody>
      </p:sp>
    </p:spTree>
    <p:extLst>
      <p:ext uri="{BB962C8B-B14F-4D97-AF65-F5344CB8AC3E}">
        <p14:creationId xmlns:p14="http://schemas.microsoft.com/office/powerpoint/2010/main" val="8176634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Zar" panose="00000400000000000000" pitchFamily="2" charset="-78"/>
              </a:rPr>
              <a:t>و در صورتی که مراوده ای دلسردی، ناکامی نفرت و انزجار به بار آورد، مراوده را منفی خوانند حالت سوم مراوده بشری مراوده ترکیبی است که در ان بارخور  مثبت و منفی با هم داده شود. برای مثال اگر مدیر به یکی از کارکنان بگوید: </a:t>
            </a:r>
          </a:p>
          <a:p>
            <a:pPr algn="just"/>
            <a:r>
              <a:rPr lang="fa-IR" smtClean="0">
                <a:cs typeface="B Zar" panose="00000400000000000000" pitchFamily="2" charset="-78"/>
              </a:rPr>
              <a:t>«</a:t>
            </a:r>
            <a:r>
              <a:rPr lang="fa-IR" smtClean="0">
                <a:solidFill>
                  <a:srgbClr val="FF0000"/>
                </a:solidFill>
                <a:cs typeface="B Zar" panose="00000400000000000000" pitchFamily="2" charset="-78"/>
              </a:rPr>
              <a:t>برنامه خوبی تنظیم کردی، علی رغم  این که تجربه کمی در زمینه  برنامه نویسی دارد</a:t>
            </a:r>
            <a:r>
              <a:rPr lang="fa-IR" smtClean="0">
                <a:cs typeface="B Zar" panose="00000400000000000000" pitchFamily="2" charset="-78"/>
              </a:rPr>
              <a:t>»</a:t>
            </a:r>
          </a:p>
          <a:p>
            <a:pPr algn="just"/>
            <a:r>
              <a:rPr lang="fa-IR" smtClean="0">
                <a:cs typeface="B Zar" panose="00000400000000000000" pitchFamily="2" charset="-78"/>
              </a:rPr>
              <a:t>در این کنش، خاستگاه رفتار مدیر حالت «من والدینی» است که حالت «من کودکی» کارمند را مورد خطاب قرار داده است. </a:t>
            </a:r>
          </a:p>
          <a:p>
            <a:pPr algn="just"/>
            <a:r>
              <a:rPr lang="fa-IR" smtClean="0">
                <a:cs typeface="B Zar" panose="00000400000000000000" pitchFamily="2" charset="-78"/>
              </a:rPr>
              <a:t>.  </a:t>
            </a:r>
          </a:p>
          <a:p>
            <a:pPr algn="just"/>
            <a:endParaRPr lang="fa-IR">
              <a:cs typeface="B Zar" panose="00000400000000000000" pitchFamily="2" charset="-78"/>
            </a:endParaRPr>
          </a:p>
        </p:txBody>
      </p:sp>
    </p:spTree>
    <p:extLst>
      <p:ext uri="{BB962C8B-B14F-4D97-AF65-F5344CB8AC3E}">
        <p14:creationId xmlns:p14="http://schemas.microsoft.com/office/powerpoint/2010/main" val="10159814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z="2600">
                <a:solidFill>
                  <a:prstClr val="black"/>
                </a:solidFill>
                <a:cs typeface="B Zar" panose="00000400000000000000" pitchFamily="2" charset="-78"/>
              </a:rPr>
              <a:t>اگر پذیرفته شود که یکی از نیازهای اسیاسی هر انسانی نیاز به «مطرح شدن» و ابراز وجود است بدون شک شخص برای ارضا ان سخت تلاش خواهد کرد. برای مثال افرادی که نادیده انگاشته شده است برای ابراز وجود خویش به هر نوع فعالیت خلافی دست می زنند. بسیار دیده شده در خانواده هایی که میان فرزندان  به خاطر برخی تفاوت های ظاهری فرق قایل شده اند انانی که مورد م مهری پدر و مادر قرار می گیرند معمولا درس خوان تر  پر کارتر  و صبورتر هستند زیرا تلاش می کنند تا از طریق مثبت ابراز وجود نمایند و در پیش پدر  و کادر با دیگر افراد مهم در زندگیشان مطرح باشند</a:t>
            </a:r>
            <a:endParaRPr lang="fa-IR">
              <a:cs typeface="B Zar" panose="00000400000000000000" pitchFamily="2" charset="-78"/>
            </a:endParaRPr>
          </a:p>
        </p:txBody>
      </p:sp>
      <p:sp>
        <p:nvSpPr>
          <p:cNvPr id="4" name="Flowchart: Process 3"/>
          <p:cNvSpPr/>
          <p:nvPr/>
        </p:nvSpPr>
        <p:spPr>
          <a:xfrm>
            <a:off x="838200" y="4702124"/>
            <a:ext cx="3598606" cy="1474839"/>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a:solidFill>
                  <a:srgbClr val="FF0000"/>
                </a:solidFill>
                <a:cs typeface="B Zar" panose="00000400000000000000" pitchFamily="2" charset="-78"/>
              </a:rPr>
              <a:t>نیاز به «مطرح شدن» و ابراز وجود</a:t>
            </a:r>
            <a:endParaRPr lang="fa-IR" sz="2400" b="1">
              <a:solidFill>
                <a:srgbClr val="FF0000"/>
              </a:solidFill>
            </a:endParaRPr>
          </a:p>
        </p:txBody>
      </p:sp>
    </p:spTree>
    <p:extLst>
      <p:ext uri="{BB962C8B-B14F-4D97-AF65-F5344CB8AC3E}">
        <p14:creationId xmlns:p14="http://schemas.microsoft.com/office/powerpoint/2010/main" val="28480980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اگر از این طریق موقعیتی در ارضاء نیاز «شناسایی» یا «مطرح شدن» حاصل نشود بسیار سریع فرا می گیرند که روش های دیگری برای براورده ساختن نیازشان وجود </a:t>
            </a:r>
            <a:r>
              <a:rPr lang="fa-IR" smtClean="0">
                <a:cs typeface="B Zar" panose="00000400000000000000" pitchFamily="2" charset="-78"/>
              </a:rPr>
              <a:t>ندارد. برای مثال دعوا با خواهر و برادر دیگران، دستورات بزرگترها را خوب اجرا نکردن یا سرباز زدن از انجام دادن آنها، صدمه زدن به خود یا کسی یا چیزی و غیره.</a:t>
            </a:r>
            <a:endParaRPr lang="fa-IR">
              <a:cs typeface="B Zar" panose="00000400000000000000" pitchFamily="2" charset="-78"/>
            </a:endParaRPr>
          </a:p>
        </p:txBody>
      </p:sp>
      <p:sp>
        <p:nvSpPr>
          <p:cNvPr id="4" name="Flowchart: Process 3"/>
          <p:cNvSpPr/>
          <p:nvPr/>
        </p:nvSpPr>
        <p:spPr>
          <a:xfrm>
            <a:off x="838200" y="4306529"/>
            <a:ext cx="2507226" cy="1430594"/>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نیاز «شناسایی» یا «مطرح شدن»</a:t>
            </a:r>
            <a:endParaRPr lang="fa-IR" sz="2000" b="1">
              <a:solidFill>
                <a:srgbClr val="FF0000"/>
              </a:solidFill>
            </a:endParaRPr>
          </a:p>
        </p:txBody>
      </p:sp>
    </p:spTree>
    <p:extLst>
      <p:ext uri="{BB962C8B-B14F-4D97-AF65-F5344CB8AC3E}">
        <p14:creationId xmlns:p14="http://schemas.microsoft.com/office/powerpoint/2010/main" val="27060473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کسی که هر یک از کنش های بالا را از خود نشان دهند احتمالا واکنش منفی دریافت خواهد کرد ولی تجربه نشان می دهد اگر به آدمیان حق انتخاب میان دریافت واکنش منفی یا عدم «شناسایی» داده شود بیشتر آنان اولی را انتخاب خواهند کرد.  برای این گونه افراد هر نوع مطح شدنی چه مثبت و  چه منفی بر مطرح نمودن ترجیح دارد و واکنش سرد و </a:t>
            </a:r>
            <a:r>
              <a:rPr lang="fa-IR">
                <a:cs typeface="B Zar" panose="00000400000000000000" pitchFamily="2" charset="-78"/>
              </a:rPr>
              <a:t>م</a:t>
            </a:r>
            <a:r>
              <a:rPr lang="fa-IR" smtClean="0">
                <a:cs typeface="B Zar" panose="00000400000000000000" pitchFamily="2" charset="-78"/>
              </a:rPr>
              <a:t>نفی بهتر از هیچ است. این موضوع دقیقا در مورد کارکنان نیز صدق می کند. </a:t>
            </a:r>
            <a:endParaRPr lang="fa-IR">
              <a:cs typeface="B Zar" panose="00000400000000000000" pitchFamily="2" charset="-78"/>
            </a:endParaRPr>
          </a:p>
        </p:txBody>
      </p:sp>
      <p:sp>
        <p:nvSpPr>
          <p:cNvPr id="4" name="Flowchart: Process 3"/>
          <p:cNvSpPr/>
          <p:nvPr/>
        </p:nvSpPr>
        <p:spPr>
          <a:xfrm>
            <a:off x="838200" y="4380271"/>
            <a:ext cx="3819832" cy="1356852"/>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واکنش سرد و منفی بهتر از هیچ است</a:t>
            </a:r>
            <a:endParaRPr lang="fa-IR" sz="2000" b="1">
              <a:solidFill>
                <a:srgbClr val="FF0000"/>
              </a:solidFill>
            </a:endParaRPr>
          </a:p>
        </p:txBody>
      </p:sp>
    </p:spTree>
    <p:extLst>
      <p:ext uri="{BB962C8B-B14F-4D97-AF65-F5344CB8AC3E}">
        <p14:creationId xmlns:p14="http://schemas.microsoft.com/office/powerpoint/2010/main" val="25210499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کارمندی که منظم وقت شناس و دقیق است ولی مدیرش توجهی به او ندارد کم کم فرا می گیرد که را یباراز وجود باید بی نظم شد. هر چند که حاصل آن تنبیه باشد. یا کارمندی که نمی تواند با  دعوا ابراز وجود نماید- ناگهان دستش زیر چرخ یا دستگاه می رود و بدین ترتیب دیگران  وجود او را حس کرده با او ابراز همدردی می کنند. </a:t>
            </a:r>
          </a:p>
          <a:p>
            <a:pPr algn="just"/>
            <a:r>
              <a:rPr lang="fa-IR" smtClean="0">
                <a:cs typeface="B Zar" panose="00000400000000000000" pitchFamily="2" charset="-78"/>
              </a:rPr>
              <a:t>بعضی از صاحب نظران تجزیه و تحلیل مراوده ای اعتقاد دارند  که همه ادمیان همواره به دنبال کسب «شناسایی» مثبت نیستند. افراد نا بهنجار یا آنان که احساس خود کم بینی دارند در پی کسب» تماشایی» منفی می باشند. مراوده منفی تعامل اجتماعی را کامل می کند زیرا به زعم ایشان تعادل و موازنه برقرار می گردد.  </a:t>
            </a:r>
            <a:endParaRPr lang="fa-IR">
              <a:cs typeface="B Zar" panose="00000400000000000000" pitchFamily="2" charset="-78"/>
            </a:endParaRPr>
          </a:p>
        </p:txBody>
      </p:sp>
      <p:sp>
        <p:nvSpPr>
          <p:cNvPr id="4" name="Flowchart: Process 3"/>
          <p:cNvSpPr/>
          <p:nvPr/>
        </p:nvSpPr>
        <p:spPr>
          <a:xfrm>
            <a:off x="838200" y="5400111"/>
            <a:ext cx="4424516" cy="911789"/>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مراوده منفی تعامل اجتماعی را کامل می کند</a:t>
            </a:r>
            <a:endParaRPr lang="fa-IR" sz="2000" b="1">
              <a:solidFill>
                <a:srgbClr val="FF0000"/>
              </a:solidFill>
            </a:endParaRPr>
          </a:p>
        </p:txBody>
      </p:sp>
    </p:spTree>
    <p:extLst>
      <p:ext uri="{BB962C8B-B14F-4D97-AF65-F5344CB8AC3E}">
        <p14:creationId xmlns:p14="http://schemas.microsoft.com/office/powerpoint/2010/main" val="24989897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برای مثال هنگامی که کارمندی به نام رضا به خاطر تاخیر مورد انتقاد قرار گیرد  و او نیز خود را مقصر بداند تصور تبیه در او ایجاد می شود هر چند که تنبیه اثر چندانی بر حل مساله  او ندارد ولی </a:t>
            </a:r>
            <a:r>
              <a:rPr lang="fa-IR" smtClean="0">
                <a:solidFill>
                  <a:srgbClr val="00B0F0"/>
                </a:solidFill>
                <a:cs typeface="B Zar" panose="00000400000000000000" pitchFamily="2" charset="-78"/>
              </a:rPr>
              <a:t>شایسته است که مدیر از حالت «من بزرگسالی» رفتار کند و بگوید</a:t>
            </a:r>
            <a:r>
              <a:rPr lang="fa-IR" smtClean="0">
                <a:cs typeface="B Zar" panose="00000400000000000000" pitchFamily="2" charset="-78"/>
              </a:rPr>
              <a:t>: </a:t>
            </a:r>
          </a:p>
          <a:p>
            <a:pPr algn="ctr"/>
            <a:endParaRPr lang="fa-IR" smtClean="0">
              <a:solidFill>
                <a:srgbClr val="FF0000"/>
              </a:solidFill>
              <a:cs typeface="B Zar" panose="00000400000000000000" pitchFamily="2" charset="-78"/>
            </a:endParaRPr>
          </a:p>
          <a:p>
            <a:pPr algn="ctr"/>
            <a:endParaRPr lang="fa-IR">
              <a:solidFill>
                <a:srgbClr val="FF0000"/>
              </a:solidFill>
              <a:cs typeface="B Zar" panose="00000400000000000000" pitchFamily="2" charset="-78"/>
            </a:endParaRPr>
          </a:p>
          <a:p>
            <a:pPr algn="ctr"/>
            <a:r>
              <a:rPr lang="fa-IR" smtClean="0">
                <a:solidFill>
                  <a:srgbClr val="FF0000"/>
                </a:solidFill>
                <a:cs typeface="B Zar" panose="00000400000000000000" pitchFamily="2" charset="-78"/>
              </a:rPr>
              <a:t>«سلام رضا، امروز صبح مشکلی داشتی؟»</a:t>
            </a:r>
          </a:p>
          <a:p>
            <a:pPr algn="just"/>
            <a:endParaRPr lang="fa-IR">
              <a:cs typeface="B Zar" panose="00000400000000000000" pitchFamily="2" charset="-78"/>
            </a:endParaRPr>
          </a:p>
        </p:txBody>
      </p:sp>
    </p:spTree>
    <p:extLst>
      <p:ext uri="{BB962C8B-B14F-4D97-AF65-F5344CB8AC3E}">
        <p14:creationId xmlns:p14="http://schemas.microsoft.com/office/powerpoint/2010/main" val="4392298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از این پس گفت و گو میان آنان برای حل مساله به حالت «من بزرگسالی» تبدیل می شود و احتمال تاخیر فرایند بسیار کاهش می یابد. </a:t>
            </a:r>
          </a:p>
          <a:p>
            <a:pPr algn="just"/>
            <a:r>
              <a:rPr lang="fa-IR" smtClean="0">
                <a:cs typeface="B Zar" panose="00000400000000000000" pitchFamily="2" charset="-78"/>
              </a:rPr>
              <a:t>اگاه مدیران از «شناسایی های شرطی و غیر شرطی» می تواند بر ایشان کارساز باشد «شناسایی» شرطی ان است که کارکنان بدانند در صورت انجام  دادن صحیح کار یا اجتناب از ایجاد مشکل حاصل خواهد شد. این نوع «شناسایی» برای رشد کارکنان مفید است زیرا ابهامی در تنظیم رفتارهای خود نخواهند داشت. </a:t>
            </a:r>
            <a:endParaRPr lang="fa-IR">
              <a:cs typeface="B Zar" panose="00000400000000000000" pitchFamily="2" charset="-78"/>
            </a:endParaRPr>
          </a:p>
        </p:txBody>
      </p:sp>
      <p:sp>
        <p:nvSpPr>
          <p:cNvPr id="4" name="Flowchart: Process 3"/>
          <p:cNvSpPr/>
          <p:nvPr/>
        </p:nvSpPr>
        <p:spPr>
          <a:xfrm>
            <a:off x="1932039" y="4572000"/>
            <a:ext cx="2610464" cy="929148"/>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a:solidFill>
                  <a:srgbClr val="00B0F0"/>
                </a:solidFill>
                <a:cs typeface="B Zar" panose="00000400000000000000" pitchFamily="2" charset="-78"/>
              </a:rPr>
              <a:t>احتمال تاخیر فرایند</a:t>
            </a:r>
            <a:endParaRPr lang="fa-IR" sz="2400" b="1">
              <a:solidFill>
                <a:srgbClr val="00B0F0"/>
              </a:solidFill>
            </a:endParaRPr>
          </a:p>
        </p:txBody>
      </p:sp>
    </p:spTree>
    <p:extLst>
      <p:ext uri="{BB962C8B-B14F-4D97-AF65-F5344CB8AC3E}">
        <p14:creationId xmlns:p14="http://schemas.microsoft.com/office/powerpoint/2010/main" val="29963278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Zar" panose="00000400000000000000" pitchFamily="2" charset="-78"/>
              </a:rPr>
              <a:t>«شناسایی» غیرشرطی </a:t>
            </a:r>
            <a:r>
              <a:rPr lang="fa-IR" smtClean="0">
                <a:cs typeface="B Zar" panose="00000400000000000000" pitchFamily="2" charset="-78"/>
              </a:rPr>
              <a:t>آن است که بدون هیچ ارتباطی با رفتار فرد حاصل شود . برای مثال مدیر می گوید : «شما را دوست دارم» و دللی و چرای دوست داشتن رفتار فرد نباشد. «شناسایی» های غیر شرطی می تواند گمراه کننده باشد زیرا کارکنان نمی دانند چگونه ی توان آن را بدست اورد. </a:t>
            </a:r>
          </a:p>
          <a:p>
            <a:pPr algn="just"/>
            <a:r>
              <a:rPr lang="fa-IR" smtClean="0">
                <a:cs typeface="B Zar" panose="00000400000000000000" pitchFamily="2" charset="-78"/>
              </a:rPr>
              <a:t>آن چه که حایز اهمیت است اگاهی مدیر نسبت به نیازهای گوناگون کارکنان و ارضا هر چه ممکن آنها قبل از بروز هر گوه رفتار غیر منطقی می باشد. </a:t>
            </a:r>
            <a:endParaRPr lang="fa-IR">
              <a:cs typeface="B Zar" panose="00000400000000000000" pitchFamily="2" charset="-78"/>
            </a:endParaRPr>
          </a:p>
        </p:txBody>
      </p:sp>
      <p:sp>
        <p:nvSpPr>
          <p:cNvPr id="4" name="Flowchart: Connector 3"/>
          <p:cNvSpPr/>
          <p:nvPr/>
        </p:nvSpPr>
        <p:spPr>
          <a:xfrm>
            <a:off x="1504335" y="4218039"/>
            <a:ext cx="2300749" cy="1548580"/>
          </a:xfrm>
          <a:prstGeom prst="flowChartConnector">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بدون هیچ ارتباطی</a:t>
            </a:r>
            <a:endParaRPr lang="fa-IR" sz="2000" b="1">
              <a:solidFill>
                <a:srgbClr val="FF0000"/>
              </a:solidFill>
            </a:endParaRPr>
          </a:p>
        </p:txBody>
      </p:sp>
    </p:spTree>
    <p:extLst>
      <p:ext uri="{BB962C8B-B14F-4D97-AF65-F5344CB8AC3E}">
        <p14:creationId xmlns:p14="http://schemas.microsoft.com/office/powerpoint/2010/main" val="2301424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lvl="0" algn="just"/>
            <a:r>
              <a:rPr lang="fa-IR">
                <a:solidFill>
                  <a:prstClr val="black"/>
                </a:solidFill>
                <a:cs typeface="B Zar" panose="00000400000000000000" pitchFamily="2" charset="-78"/>
              </a:rPr>
              <a:t>یکی از تمهیدات عمده نظریه پردازان این گونه تحلیل  رفتار این است که مفهوم « من» را از باهام فرویدی  بیرون آورده  و به زبانی بیان داشته اند که هر کس بدون این که روان کاو آموزش دیده ای باشد، می تواند آن را بفهمد و در شناخت «</a:t>
            </a:r>
            <a:r>
              <a:rPr lang="fa-IR">
                <a:solidFill>
                  <a:srgbClr val="FF0000"/>
                </a:solidFill>
                <a:cs typeface="B Zar" panose="00000400000000000000" pitchFamily="2" charset="-78"/>
              </a:rPr>
              <a:t>چرایی رفتار</a:t>
            </a:r>
            <a:r>
              <a:rPr lang="fa-IR">
                <a:solidFill>
                  <a:prstClr val="black"/>
                </a:solidFill>
                <a:cs typeface="B Zar" panose="00000400000000000000" pitchFamily="2" charset="-78"/>
              </a:rPr>
              <a:t>» ادیمان از آن استفاده کند. در این سبک تحلیل به مجموع « کنش»  «واکنش» یک مراوده گویند. </a:t>
            </a:r>
          </a:p>
          <a:p>
            <a:endParaRPr lang="fa-IR"/>
          </a:p>
        </p:txBody>
      </p:sp>
      <p:sp>
        <p:nvSpPr>
          <p:cNvPr id="4" name="Rectangle 3"/>
          <p:cNvSpPr/>
          <p:nvPr/>
        </p:nvSpPr>
        <p:spPr>
          <a:xfrm>
            <a:off x="1253257" y="4884625"/>
            <a:ext cx="6971781" cy="923330"/>
          </a:xfrm>
          <a:prstGeom prst="rect">
            <a:avLst/>
          </a:prstGeom>
          <a:noFill/>
        </p:spPr>
        <p:txBody>
          <a:bodyPr wrap="none" lIns="91440" tIns="45720" rIns="91440" bIns="45720">
            <a:spAutoFit/>
          </a:bodyPr>
          <a:lstStyle/>
          <a:p>
            <a:pPr algn="ctr"/>
            <a:r>
              <a:rPr lang="fa-IR" sz="5400" b="1" cap="none" spc="0">
                <a:ln w="22225">
                  <a:solidFill>
                    <a:schemeClr val="accent2"/>
                  </a:solidFill>
                  <a:prstDash val="solid"/>
                </a:ln>
                <a:solidFill>
                  <a:schemeClr val="accent2">
                    <a:lumMod val="40000"/>
                    <a:lumOff val="60000"/>
                  </a:schemeClr>
                </a:solidFill>
                <a:effectLst/>
                <a:cs typeface="B Zar" panose="00000400000000000000" pitchFamily="2" charset="-78"/>
              </a:rPr>
              <a:t>مجموع « کنش»  «واکنش» </a:t>
            </a:r>
            <a:endParaRPr lang="fa-IR" sz="5400" b="1" cap="none" spc="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075748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normAutofit lnSpcReduction="10000"/>
          </a:bodyPr>
          <a:lstStyle/>
          <a:p>
            <a:pPr algn="just"/>
            <a:r>
              <a:rPr lang="fa-IR" smtClean="0">
                <a:cs typeface="B Zar" panose="00000400000000000000" pitchFamily="2" charset="-78"/>
              </a:rPr>
              <a:t>بری مثال اگر مدیری به یکی از کارکنان بگوید: </a:t>
            </a:r>
          </a:p>
          <a:p>
            <a:pPr algn="just"/>
            <a:r>
              <a:rPr lang="fa-IR" smtClean="0">
                <a:cs typeface="B Zar" panose="00000400000000000000" pitchFamily="2" charset="-78"/>
              </a:rPr>
              <a:t>«واقعا « کارت را خوب انجام داده ای « (</a:t>
            </a:r>
            <a:r>
              <a:rPr lang="fa-IR" smtClean="0">
                <a:solidFill>
                  <a:srgbClr val="FF0000"/>
                </a:solidFill>
                <a:cs typeface="B Zar" panose="00000400000000000000" pitchFamily="2" charset="-78"/>
              </a:rPr>
              <a:t>کنش</a:t>
            </a:r>
            <a:r>
              <a:rPr lang="fa-IR" smtClean="0">
                <a:cs typeface="B Zar" panose="00000400000000000000" pitchFamily="2" charset="-78"/>
              </a:rPr>
              <a:t>)</a:t>
            </a:r>
          </a:p>
          <a:p>
            <a:pPr algn="just"/>
            <a:r>
              <a:rPr lang="fa-IR">
                <a:cs typeface="B Zar" panose="00000400000000000000" pitchFamily="2" charset="-78"/>
              </a:rPr>
              <a:t> </a:t>
            </a:r>
            <a:r>
              <a:rPr lang="fa-IR" smtClean="0">
                <a:cs typeface="B Zar" panose="00000400000000000000" pitchFamily="2" charset="-78"/>
              </a:rPr>
              <a:t>و او پاسخ دهد: </a:t>
            </a:r>
          </a:p>
          <a:p>
            <a:pPr algn="just"/>
            <a:r>
              <a:rPr lang="fa-IR" smtClean="0">
                <a:cs typeface="B Zar" panose="00000400000000000000" pitchFamily="2" charset="-78"/>
              </a:rPr>
              <a:t>«متشکرم» (</a:t>
            </a:r>
            <a:r>
              <a:rPr lang="fa-IR" smtClean="0">
                <a:solidFill>
                  <a:srgbClr val="FF0000"/>
                </a:solidFill>
                <a:cs typeface="B Zar" panose="00000400000000000000" pitchFamily="2" charset="-78"/>
              </a:rPr>
              <a:t>واکنش</a:t>
            </a:r>
            <a:r>
              <a:rPr lang="fa-IR" smtClean="0">
                <a:cs typeface="B Zar" panose="00000400000000000000" pitchFamily="2" charset="-78"/>
              </a:rPr>
              <a:t>)</a:t>
            </a:r>
          </a:p>
          <a:p>
            <a:pPr algn="just"/>
            <a:r>
              <a:rPr lang="fa-IR" smtClean="0">
                <a:cs typeface="B Zar" panose="00000400000000000000" pitchFamily="2" charset="-78"/>
              </a:rPr>
              <a:t>در این تعامل گفته می شود مراوده ای صوتر گرفته است . این مراوده می تواند یک شکل ذهنی داشته باشد</a:t>
            </a:r>
            <a:r>
              <a:rPr lang="en-US" smtClean="0">
                <a:cs typeface="B Zar" panose="00000400000000000000" pitchFamily="2" charset="-78"/>
              </a:rPr>
              <a:t> </a:t>
            </a:r>
            <a:r>
              <a:rPr lang="fa-IR" smtClean="0">
                <a:cs typeface="B Zar" panose="00000400000000000000" pitchFamily="2" charset="-78"/>
              </a:rPr>
              <a:t>، برای مثال اگر ناگهان انگیزه ای در ذهن ما ایجاد شد که چیزی را به کسی بگوییم اما ممکن است خطایی را در درون احساس نماییم که امر کند: </a:t>
            </a:r>
          </a:p>
          <a:p>
            <a:pPr algn="just"/>
            <a:r>
              <a:rPr lang="fa-IR" smtClean="0">
                <a:cs typeface="B Zar" panose="00000400000000000000" pitchFamily="2" charset="-78"/>
              </a:rPr>
              <a:t>«آن </a:t>
            </a:r>
            <a:r>
              <a:rPr lang="fa-IR" smtClean="0">
                <a:cs typeface="B Zar" panose="00000400000000000000" pitchFamily="2" charset="-78"/>
              </a:rPr>
              <a:t>چیز را مگو»</a:t>
            </a:r>
          </a:p>
          <a:p>
            <a:pPr algn="just"/>
            <a:r>
              <a:rPr lang="fa-IR" smtClean="0">
                <a:cs typeface="B Zar" panose="00000400000000000000" pitchFamily="2" charset="-78"/>
              </a:rPr>
              <a:t>و در بعضی مواقع ندایی را بشنویم که اولی را تایید کند. این خطاب های تصوری در ذهن حالت های «من» نامیده شوند. </a:t>
            </a:r>
            <a:endParaRPr lang="fa-IR">
              <a:cs typeface="B Zar" panose="00000400000000000000" pitchFamily="2" charset="-78"/>
            </a:endParaRPr>
          </a:p>
        </p:txBody>
      </p:sp>
    </p:spTree>
    <p:extLst>
      <p:ext uri="{BB962C8B-B14F-4D97-AF65-F5344CB8AC3E}">
        <p14:creationId xmlns:p14="http://schemas.microsoft.com/office/powerpoint/2010/main" val="3717214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Zar" panose="00000400000000000000" pitchFamily="2" charset="-78"/>
              </a:rPr>
              <a:t>شخصیت هر فرد مجموعه ای از الگوهای رفتاری است که در طی زمان شکل گرفته  و به صورت عادت در آمده است و دیگران به تدریج ان مجموعه را شناسانده و معرف وی در نظر می گیرند. این الگوهای رفتاری در اثر ترکیبات مختلفی از سه حالت « من» برانگیخته می شود. </a:t>
            </a:r>
          </a:p>
          <a:p>
            <a:pPr algn="just"/>
            <a:r>
              <a:rPr lang="fa-IR" smtClean="0">
                <a:cs typeface="B Zar" panose="00000400000000000000" pitchFamily="2" charset="-78"/>
              </a:rPr>
              <a:t>حالات من عبارتند از: </a:t>
            </a:r>
            <a:r>
              <a:rPr lang="fa-IR" smtClean="0">
                <a:solidFill>
                  <a:srgbClr val="FF0000"/>
                </a:solidFill>
                <a:cs typeface="B Zar" panose="00000400000000000000" pitchFamily="2" charset="-78"/>
              </a:rPr>
              <a:t>من  </a:t>
            </a:r>
            <a:r>
              <a:rPr lang="fa-IR" smtClean="0">
                <a:solidFill>
                  <a:srgbClr val="FF0000"/>
                </a:solidFill>
                <a:cs typeface="B Zar" panose="00000400000000000000" pitchFamily="2" charset="-78"/>
              </a:rPr>
              <a:t>والدینی، </a:t>
            </a:r>
            <a:r>
              <a:rPr lang="fa-IR" smtClean="0">
                <a:solidFill>
                  <a:srgbClr val="0070C0"/>
                </a:solidFill>
                <a:cs typeface="B Zar" panose="00000400000000000000" pitchFamily="2" charset="-78"/>
              </a:rPr>
              <a:t>من بزرگسالی </a:t>
            </a:r>
            <a:r>
              <a:rPr lang="fa-IR" smtClean="0">
                <a:cs typeface="B Zar" panose="00000400000000000000" pitchFamily="2" charset="-78"/>
              </a:rPr>
              <a:t>و </a:t>
            </a:r>
            <a:r>
              <a:rPr lang="fa-IR" smtClean="0">
                <a:solidFill>
                  <a:srgbClr val="00B050"/>
                </a:solidFill>
                <a:cs typeface="B Zar" panose="00000400000000000000" pitchFamily="2" charset="-78"/>
              </a:rPr>
              <a:t>من کودکی </a:t>
            </a:r>
            <a:r>
              <a:rPr lang="fa-IR" smtClean="0">
                <a:cs typeface="B Zar" panose="00000400000000000000" pitchFamily="2" charset="-78"/>
              </a:rPr>
              <a:t>ناگفته نماند که سه واژه «والدینی» ، «بزرگسالی»  و «کودکی» در اینجا  معانی خاص دارند و نباید با معانی  معملی آنها اشتباه شود، به دیگر سخن همان گونه که بزرگسالان سه حالت « من» را دارا می باشند  کودکان نیز از </a:t>
            </a:r>
            <a:r>
              <a:rPr lang="fa-IR" smtClean="0">
                <a:cs typeface="B Zar" panose="00000400000000000000" pitchFamily="2" charset="-78"/>
              </a:rPr>
              <a:t>آن </a:t>
            </a:r>
            <a:r>
              <a:rPr lang="fa-IR" smtClean="0">
                <a:cs typeface="B Zar" panose="00000400000000000000" pitchFamily="2" charset="-78"/>
              </a:rPr>
              <a:t>برخوردارند. </a:t>
            </a:r>
          </a:p>
        </p:txBody>
      </p:sp>
    </p:spTree>
    <p:extLst>
      <p:ext uri="{BB962C8B-B14F-4D97-AF65-F5344CB8AC3E}">
        <p14:creationId xmlns:p14="http://schemas.microsoft.com/office/powerpoint/2010/main" val="3674032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lvl="0" algn="just"/>
            <a:r>
              <a:rPr lang="fa-IR">
                <a:solidFill>
                  <a:prstClr val="black"/>
                </a:solidFill>
                <a:cs typeface="B Zar" panose="00000400000000000000" pitchFamily="2" charset="-78"/>
              </a:rPr>
              <a:t>بنابراین باید به خاطر داشت که این حالت های من، هیچ رابطه یا بان سن آدمیان ندارد بلکه با سن روانی آنان سر و کار دارد. هر چند که نمی توانیم این حالت های من را به طور مستقیم مشاهده نیم ولی با ملاحظه رفتار می توانیم پی ببریم که در آن لحظه کدامیک از سه حالت «من» فعال است، </a:t>
            </a:r>
            <a:r>
              <a:rPr lang="fa-IR">
                <a:solidFill>
                  <a:srgbClr val="FF0000"/>
                </a:solidFill>
                <a:cs typeface="B Zar" panose="00000400000000000000" pitchFamily="2" charset="-78"/>
              </a:rPr>
              <a:t>سه حالت «من» </a:t>
            </a:r>
            <a:r>
              <a:rPr lang="fa-IR">
                <a:solidFill>
                  <a:prstClr val="black"/>
                </a:solidFill>
                <a:cs typeface="B Zar" panose="00000400000000000000" pitchFamily="2" charset="-78"/>
              </a:rPr>
              <a:t>را معمولا به صورت زیر نشان می دهند. </a:t>
            </a:r>
          </a:p>
          <a:p>
            <a:endParaRPr lang="fa-IR"/>
          </a:p>
        </p:txBody>
      </p:sp>
      <p:pic>
        <p:nvPicPr>
          <p:cNvPr id="4" name="Picture 3"/>
          <p:cNvPicPr>
            <a:picLocks noChangeAspect="1"/>
          </p:cNvPicPr>
          <p:nvPr/>
        </p:nvPicPr>
        <p:blipFill>
          <a:blip r:embed="rId2"/>
          <a:stretch>
            <a:fillRect/>
          </a:stretch>
        </p:blipFill>
        <p:spPr>
          <a:xfrm>
            <a:off x="9770346" y="3484226"/>
            <a:ext cx="1010726" cy="702624"/>
          </a:xfrm>
          <a:prstGeom prst="rect">
            <a:avLst/>
          </a:prstGeom>
        </p:spPr>
      </p:pic>
    </p:spTree>
    <p:extLst>
      <p:ext uri="{BB962C8B-B14F-4D97-AF65-F5344CB8AC3E}">
        <p14:creationId xmlns:p14="http://schemas.microsoft.com/office/powerpoint/2010/main" val="1780914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pic>
        <p:nvPicPr>
          <p:cNvPr id="6" name="Content Placeholder 5"/>
          <p:cNvPicPr>
            <a:picLocks noGrp="1" noChangeAspect="1"/>
          </p:cNvPicPr>
          <p:nvPr>
            <p:ph idx="1"/>
          </p:nvPr>
        </p:nvPicPr>
        <p:blipFill>
          <a:blip r:embed="rId2"/>
          <a:stretch>
            <a:fillRect/>
          </a:stretch>
        </p:blipFill>
        <p:spPr>
          <a:xfrm>
            <a:off x="3600919" y="720679"/>
            <a:ext cx="5762022" cy="5410526"/>
          </a:xfrm>
          <a:prstGeom prst="rect">
            <a:avLst/>
          </a:prstGeom>
        </p:spPr>
      </p:pic>
    </p:spTree>
    <p:extLst>
      <p:ext uri="{BB962C8B-B14F-4D97-AF65-F5344CB8AC3E}">
        <p14:creationId xmlns:p14="http://schemas.microsoft.com/office/powerpoint/2010/main" val="447025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Zar" panose="00000400000000000000" pitchFamily="2" charset="-78"/>
              </a:rPr>
              <a:t>حالت من «</a:t>
            </a:r>
            <a:r>
              <a:rPr lang="fa-IR" smtClean="0">
                <a:solidFill>
                  <a:srgbClr val="FF0000"/>
                </a:solidFill>
                <a:cs typeface="B Zar" panose="00000400000000000000" pitchFamily="2" charset="-78"/>
              </a:rPr>
              <a:t>والدینی</a:t>
            </a:r>
            <a:r>
              <a:rPr lang="fa-IR" smtClean="0">
                <a:cs typeface="B Zar" panose="00000400000000000000" pitchFamily="2" charset="-78"/>
              </a:rPr>
              <a:t>» نتیجه پیام هایی (قیودی) است که انسان ها از والدین، برادران و  خواهران </a:t>
            </a:r>
            <a:r>
              <a:rPr lang="fa-IR" smtClean="0">
                <a:cs typeface="B Zar" panose="00000400000000000000" pitchFamily="2" charset="-78"/>
              </a:rPr>
              <a:t>بزرگتر، </a:t>
            </a:r>
            <a:r>
              <a:rPr lang="fa-IR" smtClean="0">
                <a:cs typeface="B Zar" panose="00000400000000000000" pitchFamily="2" charset="-78"/>
              </a:rPr>
              <a:t>معلمین مدرسه ، مربیان تربیتی  و سایر افراد صاحب نفوذ در طول دوران اولیه زندگی دریافت می دارند. این پیام ها را می توان به صورت نوارهایی فرض کرد که در ذهن ثبت و ضبط شده اند. این پیام ها در جای مناسب خود ذخیره شده آماده پخش می باشند آنچه که شما باید  انجام دهید این است که مانند گرفتن شماره </a:t>
            </a:r>
            <a:r>
              <a:rPr lang="fa-IR" smtClean="0">
                <a:cs typeface="B Zar" panose="00000400000000000000" pitchFamily="2" charset="-78"/>
              </a:rPr>
              <a:t>تلفن، </a:t>
            </a:r>
            <a:r>
              <a:rPr lang="fa-IR" smtClean="0">
                <a:cs typeface="B Zar" panose="00000400000000000000" pitchFamily="2" charset="-78"/>
              </a:rPr>
              <a:t>دکمه صحیح را فشار داده پیامرا دریافت نمایید. اگر دکمه دیری را فشار دهید  پیام متفاوت  دیگری را دریافت می دارند پس از پخش پیام نوار به حالت اول در آمده برای پخش مجدد آماده می گردد. </a:t>
            </a:r>
            <a:endParaRPr lang="fa-IR">
              <a:cs typeface="B Zar" panose="00000400000000000000" pitchFamily="2" charset="-78"/>
            </a:endParaRPr>
          </a:p>
        </p:txBody>
      </p:sp>
    </p:spTree>
    <p:extLst>
      <p:ext uri="{BB962C8B-B14F-4D97-AF65-F5344CB8AC3E}">
        <p14:creationId xmlns:p14="http://schemas.microsoft.com/office/powerpoint/2010/main" val="30293504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TotalTime>
  <Words>3810</Words>
  <Application>Microsoft Office PowerPoint</Application>
  <PresentationFormat>Widescreen</PresentationFormat>
  <Paragraphs>81</Paragraphs>
  <Slides>37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B Zar</vt:lpstr>
      <vt:lpstr>Calibri</vt:lpstr>
      <vt:lpstr>Calibri Light</vt:lpstr>
      <vt:lpstr>Times New Roman</vt:lpstr>
      <vt:lpstr>Office Theme</vt:lpstr>
      <vt:lpstr>عنوان مقاله: تجزیه و تحلیل مراوده ای  نیازی به نام مطرح شدن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شخصیت سالم:</vt:lpstr>
      <vt:lpstr>PowerPoint Presentation</vt:lpstr>
      <vt:lpstr>PowerPoint Presentation</vt:lpstr>
      <vt:lpstr>PowerPoint Presentation</vt:lpstr>
      <vt:lpstr>PowerPoint Presentation</vt:lpstr>
      <vt:lpstr>PowerPoint Presentation</vt:lpstr>
      <vt:lpstr>تجزیه و تحلیل مراوده ای و نقش آن در رهبری</vt:lpstr>
      <vt:lpstr>PowerPoint Presentation</vt:lpstr>
      <vt:lpstr>نیازی به نام «مطرح شدن»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تجزیه و تحلیل مراوده ای  نیازی به نام مطرح شدن</dc:title>
  <dc:creator>MaZz!i</dc:creator>
  <cp:lastModifiedBy>MaZz!i</cp:lastModifiedBy>
  <cp:revision>32</cp:revision>
  <dcterms:created xsi:type="dcterms:W3CDTF">2023-03-12T16:56:03Z</dcterms:created>
  <dcterms:modified xsi:type="dcterms:W3CDTF">2023-05-02T10:13:58Z</dcterms:modified>
</cp:coreProperties>
</file>