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21"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8" y="114"/>
      </p:cViewPr>
      <p:guideLst/>
    </p:cSldViewPr>
  </p:slideViewPr>
  <p:outlineViewPr>
    <p:cViewPr>
      <p:scale>
        <a:sx n="33" d="100"/>
        <a:sy n="33" d="100"/>
      </p:scale>
      <p:origin x="0" y="-497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DF4C3CB-10F4-43FB-9D49-454678BF468A}"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379801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DF4C3CB-10F4-43FB-9D49-454678BF468A}"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381839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DF4C3CB-10F4-43FB-9D49-454678BF468A}"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2075442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DF4C3CB-10F4-43FB-9D49-454678BF468A}"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33345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F4C3CB-10F4-43FB-9D49-454678BF468A}"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347845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0DF4C3CB-10F4-43FB-9D49-454678BF468A}"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169904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0DF4C3CB-10F4-43FB-9D49-454678BF468A}" type="datetimeFigureOut">
              <a:rPr lang="fa-IR" smtClean="0"/>
              <a:t>12/10/1444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327735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DF4C3CB-10F4-43FB-9D49-454678BF468A}" type="datetimeFigureOut">
              <a:rPr lang="fa-IR" smtClean="0"/>
              <a:t>12/10/1444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428861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4C3CB-10F4-43FB-9D49-454678BF468A}" type="datetimeFigureOut">
              <a:rPr lang="fa-IR" smtClean="0"/>
              <a:t>12/10/1444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91566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F4C3CB-10F4-43FB-9D49-454678BF468A}"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157147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F4C3CB-10F4-43FB-9D49-454678BF468A}"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D91D314-8AE0-4371-9213-F83D3D881947}" type="slidenum">
              <a:rPr lang="fa-IR" smtClean="0"/>
              <a:t>‹#›</a:t>
            </a:fld>
            <a:endParaRPr lang="fa-IR"/>
          </a:p>
        </p:txBody>
      </p:sp>
    </p:spTree>
    <p:extLst>
      <p:ext uri="{BB962C8B-B14F-4D97-AF65-F5344CB8AC3E}">
        <p14:creationId xmlns:p14="http://schemas.microsoft.com/office/powerpoint/2010/main" val="73370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DF4C3CB-10F4-43FB-9D49-454678BF468A}" type="datetimeFigureOut">
              <a:rPr lang="fa-IR" smtClean="0"/>
              <a:t>12/10/1444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D91D314-8AE0-4371-9213-F83D3D881947}" type="slidenum">
              <a:rPr lang="fa-IR" smtClean="0"/>
              <a:t>‹#›</a:t>
            </a:fld>
            <a:endParaRPr lang="fa-IR"/>
          </a:p>
        </p:txBody>
      </p:sp>
    </p:spTree>
    <p:extLst>
      <p:ext uri="{BB962C8B-B14F-4D97-AF65-F5344CB8AC3E}">
        <p14:creationId xmlns:p14="http://schemas.microsoft.com/office/powerpoint/2010/main" val="2581321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solidFill>
                  <a:srgbClr val="FF0000"/>
                </a:solidFill>
                <a:cs typeface="B Zar" panose="00000400000000000000" pitchFamily="2" charset="-78"/>
              </a:rPr>
              <a:t>عنوان مقاله</a:t>
            </a:r>
            <a:r>
              <a:rPr lang="fa-IR" smtClean="0">
                <a:cs typeface="B Zar" panose="00000400000000000000" pitchFamily="2" charset="-78"/>
              </a:rPr>
              <a:t>:مسئله یابی و حل مساله در مدیریت</a:t>
            </a:r>
            <a:endParaRPr lang="fa-IR">
              <a:cs typeface="B Zar"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Zar" panose="00000400000000000000" pitchFamily="2" charset="-78"/>
              </a:rPr>
              <a:t>نویسنده</a:t>
            </a:r>
            <a:r>
              <a:rPr lang="fa-IR" smtClean="0">
                <a:cs typeface="B Zar" panose="00000400000000000000" pitchFamily="2" charset="-78"/>
              </a:rPr>
              <a:t>: علی </a:t>
            </a:r>
            <a:r>
              <a:rPr lang="fa-IR" smtClean="0">
                <a:cs typeface="B Zar" panose="00000400000000000000" pitchFamily="2" charset="-78"/>
              </a:rPr>
              <a:t>رضاییان</a:t>
            </a:r>
          </a:p>
          <a:p>
            <a:r>
              <a:rPr lang="fa-IR" smtClean="0">
                <a:solidFill>
                  <a:srgbClr val="FF0000"/>
                </a:solidFill>
                <a:cs typeface="B Zar" panose="00000400000000000000" pitchFamily="2" charset="-78"/>
              </a:rPr>
              <a:t>منبع</a:t>
            </a:r>
            <a:r>
              <a:rPr lang="fa-IR" smtClean="0">
                <a:cs typeface="B Zar" panose="00000400000000000000" pitchFamily="2" charset="-78"/>
              </a:rPr>
              <a:t>: </a:t>
            </a:r>
            <a:r>
              <a:rPr lang="fa-IR">
                <a:cs typeface="B Zar" panose="00000400000000000000" pitchFamily="2" charset="-78"/>
              </a:rPr>
              <a:t>دانش </a:t>
            </a:r>
            <a:r>
              <a:rPr lang="fa-IR" i="1">
                <a:cs typeface="B Zar" panose="00000400000000000000" pitchFamily="2" charset="-78"/>
              </a:rPr>
              <a:t>مدیریت</a:t>
            </a:r>
            <a:r>
              <a:rPr lang="fa-IR">
                <a:cs typeface="B Zar" panose="00000400000000000000" pitchFamily="2" charset="-78"/>
              </a:rPr>
              <a:t> 1368 </a:t>
            </a:r>
            <a:r>
              <a:rPr lang="fa-IR">
                <a:cs typeface="B Zar" panose="00000400000000000000" pitchFamily="2" charset="-78"/>
              </a:rPr>
              <a:t>شماره </a:t>
            </a:r>
            <a:r>
              <a:rPr lang="fa-IR" smtClean="0">
                <a:cs typeface="B Zar" panose="00000400000000000000" pitchFamily="2" charset="-78"/>
              </a:rPr>
              <a:t>4</a:t>
            </a:r>
          </a:p>
          <a:p>
            <a:r>
              <a:rPr lang="fa-IR" smtClean="0">
                <a:cs typeface="B Zar" panose="00000400000000000000" pitchFamily="2" charset="-78"/>
              </a:rPr>
              <a:t>صص 121-133</a:t>
            </a:r>
          </a:p>
          <a:p>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231727" y="4367284"/>
            <a:ext cx="4164395" cy="2332061"/>
          </a:xfrm>
          <a:prstGeom prst="rect">
            <a:avLst/>
          </a:prstGeom>
        </p:spPr>
      </p:pic>
    </p:spTree>
    <p:extLst>
      <p:ext uri="{BB962C8B-B14F-4D97-AF65-F5344CB8AC3E}">
        <p14:creationId xmlns:p14="http://schemas.microsoft.com/office/powerpoint/2010/main" val="1383210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2- انجام وظیفه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کارکنان برای این که خود از هر گونه سرزنش آتی مصمون بدارند بنا به تشخیص خود مسائل و نیازهای آتی را به عنوان یک وظیفه به مدیر گزارش می کنند. </a:t>
            </a:r>
          </a:p>
          <a:p>
            <a:pPr algn="just"/>
            <a:r>
              <a:rPr lang="fa-IR" smtClean="0">
                <a:cs typeface="B Zar" panose="00000400000000000000" pitchFamily="2" charset="-78"/>
              </a:rPr>
              <a:t>روش دوم برای اگاهی از وجود مساله ، از طریق مدیران عالی است. از هر مدیر کارآمد انتظار می رود بر فعالیت های حوزه مدیریت خود بیشترین اشراف را داشته باشد. اگاهی از ان چه  که در خارج از حوزه مدیریت  وی می گذرد کمتر انتظار می رود. از این رو مدیران عالی آگاهی های لازم را در مورد مسائل یا نیاز های اتی به دیگر مدیران سازمان می دهند. </a:t>
            </a:r>
            <a:endParaRPr lang="fa-IR">
              <a:cs typeface="B Zar" panose="00000400000000000000" pitchFamily="2" charset="-78"/>
            </a:endParaRPr>
          </a:p>
        </p:txBody>
      </p:sp>
      <p:sp>
        <p:nvSpPr>
          <p:cNvPr id="4" name="Flowchart: Connector 3"/>
          <p:cNvSpPr/>
          <p:nvPr/>
        </p:nvSpPr>
        <p:spPr>
          <a:xfrm>
            <a:off x="838200" y="4881489"/>
            <a:ext cx="2208628" cy="1167618"/>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مدیران عالی</a:t>
            </a:r>
            <a:endParaRPr lang="fa-IR" sz="2000" b="1">
              <a:solidFill>
                <a:srgbClr val="FF0000"/>
              </a:solidFill>
            </a:endParaRPr>
          </a:p>
        </p:txBody>
      </p:sp>
    </p:spTree>
    <p:extLst>
      <p:ext uri="{BB962C8B-B14F-4D97-AF65-F5344CB8AC3E}">
        <p14:creationId xmlns:p14="http://schemas.microsoft.com/office/powerpoint/2010/main" val="3931725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سومین روش غیر مستقیم  پی بردن به وجود مساله یا نیاز در آینده از طریق مشتریان می باشد. برای مثال هنگامی که مشتریان از تاخیر در تحویل کالا شکایت دارند نشانه وجود مساله است.</a:t>
            </a:r>
            <a:endParaRPr lang="fa-IR">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396226"/>
            <a:ext cx="2743200" cy="1666875"/>
          </a:xfrm>
          <a:prstGeom prst="rect">
            <a:avLst/>
          </a:prstGeom>
        </p:spPr>
      </p:pic>
    </p:spTree>
    <p:extLst>
      <p:ext uri="{BB962C8B-B14F-4D97-AF65-F5344CB8AC3E}">
        <p14:creationId xmlns:p14="http://schemas.microsoft.com/office/powerpoint/2010/main" val="3612202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مساله یابی غیر رسمی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یک بررسی </a:t>
            </a:r>
            <a:r>
              <a:rPr lang="fa-IR" smtClean="0">
                <a:solidFill>
                  <a:srgbClr val="FF0000"/>
                </a:solidFill>
                <a:cs typeface="B Zar" panose="00000400000000000000" pitchFamily="2" charset="-78"/>
              </a:rPr>
              <a:t>هشتاد درصد </a:t>
            </a:r>
            <a:r>
              <a:rPr lang="fa-IR" smtClean="0">
                <a:cs typeface="B Zar" panose="00000400000000000000" pitchFamily="2" charset="-78"/>
              </a:rPr>
              <a:t>مدیران  گفتند قبل از آن که مساله عمده ای بر روی تزارنامه یا ... نشان داده  شود از وجود آن آگاه بود اند یا حتی قبل از آن که </a:t>
            </a:r>
            <a:r>
              <a:rPr lang="fa-IR" smtClean="0">
                <a:cs typeface="B Zar" panose="00000400000000000000" pitchFamily="2" charset="-78"/>
              </a:rPr>
              <a:t>کارکنان </a:t>
            </a:r>
            <a:r>
              <a:rPr lang="fa-IR" smtClean="0">
                <a:cs typeface="B Zar" panose="00000400000000000000" pitchFamily="2" charset="-78"/>
              </a:rPr>
              <a:t>یا مافوق ها  مساله ای را بدان ها ارجاع کنند. از ان آگاهی داشته اند و ذکر شده بود که اطلاعات </a:t>
            </a:r>
            <a:r>
              <a:rPr lang="fa-IR" smtClean="0">
                <a:cs typeface="B Zar" panose="00000400000000000000" pitchFamily="2" charset="-78"/>
              </a:rPr>
              <a:t>آنان </a:t>
            </a:r>
            <a:r>
              <a:rPr lang="fa-IR" smtClean="0">
                <a:cs typeface="B Zar" panose="00000400000000000000" pitchFamily="2" charset="-78"/>
              </a:rPr>
              <a:t>قبلا از طریق ارتباطات  غیر رسمی  و بینشی فراهم </a:t>
            </a:r>
            <a:r>
              <a:rPr lang="fa-IR" smtClean="0">
                <a:cs typeface="B Zar" panose="00000400000000000000" pitchFamily="2" charset="-78"/>
              </a:rPr>
              <a:t>آمده </a:t>
            </a:r>
            <a:r>
              <a:rPr lang="fa-IR" smtClean="0">
                <a:cs typeface="B Zar" panose="00000400000000000000" pitchFamily="2" charset="-78"/>
              </a:rPr>
              <a:t>بود. از این رو  نتیجه گیری می شود که مساله یابی غیر رسمی  امری بینشی استوار کانال های ارتباطی غیر رسمی  به وجود آنها پی برده می شود. </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1665043" y="4835201"/>
            <a:ext cx="1472052" cy="1172949"/>
          </a:xfrm>
          <a:prstGeom prst="rect">
            <a:avLst/>
          </a:prstGeom>
        </p:spPr>
      </p:pic>
    </p:spTree>
    <p:extLst>
      <p:ext uri="{BB962C8B-B14F-4D97-AF65-F5344CB8AC3E}">
        <p14:creationId xmlns:p14="http://schemas.microsoft.com/office/powerpoint/2010/main" val="137077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فنون علمی مدیریت در مساله یابی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بعضی از صاحب نظران معتقدند فنون علمی مدیریت علاوه بر حل مساله می تواند در تعیین محل مساله نیز کمک کند . به هر حال فراگیری این فنون برای همه مدیران </a:t>
            </a:r>
            <a:r>
              <a:rPr lang="fa-IR">
                <a:solidFill>
                  <a:srgbClr val="FF0000"/>
                </a:solidFill>
                <a:cs typeface="B Zar" panose="00000400000000000000" pitchFamily="2" charset="-78"/>
              </a:rPr>
              <a:t>میسر نمی باشد</a:t>
            </a:r>
            <a:r>
              <a:rPr lang="fa-IR" smtClean="0">
                <a:cs typeface="B Zar" panose="00000400000000000000" pitchFamily="2" charset="-78"/>
              </a:rPr>
              <a:t>. </a:t>
            </a:r>
            <a:endParaRPr lang="fa-IR">
              <a:cs typeface="B Zar" panose="00000400000000000000" pitchFamily="2" charset="-78"/>
            </a:endParaRPr>
          </a:p>
        </p:txBody>
      </p:sp>
    </p:spTree>
    <p:extLst>
      <p:ext uri="{BB962C8B-B14F-4D97-AF65-F5344CB8AC3E}">
        <p14:creationId xmlns:p14="http://schemas.microsoft.com/office/powerpoint/2010/main" val="3072855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حل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یک دسته فعالیت های گسترده یا که یافتن و به اجرا </a:t>
            </a:r>
            <a:r>
              <a:rPr lang="fa-IR" smtClean="0">
                <a:cs typeface="B Zar" panose="00000400000000000000" pitchFamily="2" charset="-78"/>
              </a:rPr>
              <a:t>درآوردن </a:t>
            </a:r>
            <a:r>
              <a:rPr lang="fa-IR" smtClean="0">
                <a:cs typeface="B Zar" panose="00000400000000000000" pitchFamily="2" charset="-78"/>
              </a:rPr>
              <a:t>را محلی برای اصلاح یک وضعیت نامطلوب را در بردارد فرایند حل مساله اطلاق می گردد. به عبارت دیگر حل </a:t>
            </a:r>
            <a:r>
              <a:rPr lang="fa-IR" smtClean="0">
                <a:cs typeface="B Zar" panose="00000400000000000000" pitchFamily="2" charset="-78"/>
              </a:rPr>
              <a:t>مساله </a:t>
            </a:r>
            <a:r>
              <a:rPr lang="fa-IR" smtClean="0">
                <a:cs typeface="B Zar" panose="00000400000000000000" pitchFamily="2" charset="-78"/>
              </a:rPr>
              <a:t>به مفهوم یافتن جواب (هایی) برای یک سوال است. </a:t>
            </a:r>
            <a:endParaRPr lang="fa-IR">
              <a:cs typeface="B Zar" panose="00000400000000000000" pitchFamily="2" charset="-78"/>
            </a:endParaRPr>
          </a:p>
        </p:txBody>
      </p:sp>
    </p:spTree>
    <p:extLst>
      <p:ext uri="{BB962C8B-B14F-4D97-AF65-F5344CB8AC3E}">
        <p14:creationId xmlns:p14="http://schemas.microsoft.com/office/powerpoint/2010/main" val="332125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انواع مساله و تصمیمات</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مدیران تحت شرایط مختلف، تصمیمات گوناگونی را اخ می نمایند. برای مثال وقتی می خواهند ساختمان جدیدی را بنا کنند به بررسی های گسترده یا از بدیل ها و سایر ملاحظات نیاز دراند، ولی به هنگام اخذ تصمیم درباره  میزان حقوق یک کارمند به تحلیل کمتری نیازمندند. </a:t>
            </a:r>
          </a:p>
          <a:p>
            <a:pPr algn="just"/>
            <a:r>
              <a:rPr lang="fa-IR" smtClean="0">
                <a:cs typeface="B Zar" panose="00000400000000000000" pitchFamily="2" charset="-78"/>
              </a:rPr>
              <a:t>به همین ترتیب میزان اطلاعاتی که به هنگام اخذ تصمیم در دسترس مدیر قرار داردف متفاوت است. در مورادی که تجربه و اطلاعات به میزان کافی هست. اخذ تصمیم با اطمینان صورت یم پذیرد ولی هنگامی که تجربه و اطلاعات در موردی ناچیز است، باید در اخذ تصمیم </a:t>
            </a:r>
            <a:r>
              <a:rPr lang="fa-IR" smtClean="0">
                <a:cs typeface="B Zar" panose="00000400000000000000" pitchFamily="2" charset="-78"/>
              </a:rPr>
              <a:t>بسیار محتا ط بود</a:t>
            </a:r>
            <a:r>
              <a:rPr lang="fa-IR" smtClean="0">
                <a:cs typeface="B Zar" panose="00000400000000000000" pitchFamily="2" charset="-78"/>
              </a:rPr>
              <a:t>. از آن جایی که اطلاعات ساسا تصمیم گیری است. جنبه ای از سازماندهی که فرایند جریان اطلاعات را شرح می دهد مورد توجه زیادی قرار گرفته است. </a:t>
            </a:r>
            <a:endParaRPr lang="fa-IR">
              <a:cs typeface="B Zar" panose="00000400000000000000" pitchFamily="2" charset="-78"/>
            </a:endParaRPr>
          </a:p>
        </p:txBody>
      </p:sp>
      <p:sp>
        <p:nvSpPr>
          <p:cNvPr id="4" name="Explosion 1 3"/>
          <p:cNvSpPr/>
          <p:nvPr/>
        </p:nvSpPr>
        <p:spPr>
          <a:xfrm>
            <a:off x="1237957" y="4881489"/>
            <a:ext cx="2644726" cy="1659988"/>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بسیار </a:t>
            </a:r>
            <a:r>
              <a:rPr lang="fa-IR" sz="2000" b="1" smtClean="0">
                <a:solidFill>
                  <a:srgbClr val="FF0000"/>
                </a:solidFill>
                <a:cs typeface="B Zar" panose="00000400000000000000" pitchFamily="2" charset="-78"/>
              </a:rPr>
              <a:t>محتاط</a:t>
            </a:r>
            <a:endParaRPr lang="fa-IR" sz="2000" b="1">
              <a:solidFill>
                <a:srgbClr val="FF0000"/>
              </a:solidFill>
            </a:endParaRPr>
          </a:p>
        </p:txBody>
      </p:sp>
    </p:spTree>
    <p:extLst>
      <p:ext uri="{BB962C8B-B14F-4D97-AF65-F5344CB8AC3E}">
        <p14:creationId xmlns:p14="http://schemas.microsoft.com/office/powerpoint/2010/main" val="498883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یک دستورالعمل خوب برای اخذ تصمیم از 90 درصد اطلاعات  و 10 درصد </a:t>
            </a:r>
            <a:r>
              <a:rPr lang="fa-IR" smtClean="0">
                <a:solidFill>
                  <a:srgbClr val="FF0000"/>
                </a:solidFill>
                <a:cs typeface="B Zar" panose="00000400000000000000" pitchFamily="2" charset="-78"/>
              </a:rPr>
              <a:t>الهام و بینش </a:t>
            </a:r>
            <a:r>
              <a:rPr lang="fa-IR" smtClean="0">
                <a:cs typeface="B Zar" panose="00000400000000000000" pitchFamily="2" charset="-78"/>
              </a:rPr>
              <a:t>تشکل می شود. </a:t>
            </a:r>
          </a:p>
          <a:p>
            <a:pPr algn="just"/>
            <a:r>
              <a:rPr lang="fa-IR" smtClean="0">
                <a:cs typeface="B Zar" panose="00000400000000000000" pitchFamily="2" charset="-78"/>
              </a:rPr>
              <a:t>به نظر استینر، جریان اطلاعات همانند جریان خون برای حیات و سلامت هر واحدی لازم است.</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3223139"/>
            <a:ext cx="2240732" cy="3444946"/>
          </a:xfrm>
          <a:prstGeom prst="rect">
            <a:avLst/>
          </a:prstGeom>
        </p:spPr>
      </p:pic>
    </p:spTree>
    <p:extLst>
      <p:ext uri="{BB962C8B-B14F-4D97-AF65-F5344CB8AC3E}">
        <p14:creationId xmlns:p14="http://schemas.microsoft.com/office/powerpoint/2010/main" val="3816131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Zar" panose="00000400000000000000" pitchFamily="2" charset="-78"/>
              </a:rPr>
              <a:t>ماهیت حل مسائل </a:t>
            </a:r>
            <a:r>
              <a:rPr lang="fa-IR" smtClean="0">
                <a:solidFill>
                  <a:srgbClr val="FF0000"/>
                </a:solidFill>
                <a:cs typeface="B Zar" panose="00000400000000000000" pitchFamily="2" charset="-78"/>
              </a:rPr>
              <a:t>مدیریت</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مدیران موثر سعی نمی کنند هر مساله ای که از طرف زیردستان مافوق ها و همکارانشان بدان ها تحمیل می شود حل کنند بلکه وقت و انرژی خود را برای مسائلی نگه می دارند که واقعا  </a:t>
            </a:r>
            <a:r>
              <a:rPr lang="fa-IR" smtClean="0">
                <a:cs typeface="B Zar" panose="00000400000000000000" pitchFamily="2" charset="-78"/>
              </a:rPr>
              <a:t>توان </a:t>
            </a:r>
            <a:r>
              <a:rPr lang="fa-IR" smtClean="0">
                <a:cs typeface="B Zar" panose="00000400000000000000" pitchFamily="2" charset="-78"/>
              </a:rPr>
              <a:t>آنان را طلب می کند. در مسائل جزیی یا قضاوت سریع می کنند یا به زیردستان خود ارجاع می دهند. </a:t>
            </a:r>
            <a:endParaRPr lang="fa-IR">
              <a:cs typeface="B Zar" panose="00000400000000000000" pitchFamily="2" charset="-78"/>
            </a:endParaRPr>
          </a:p>
        </p:txBody>
      </p:sp>
      <p:sp>
        <p:nvSpPr>
          <p:cNvPr id="4" name="Flowchart: Decision 3"/>
          <p:cNvSpPr/>
          <p:nvPr/>
        </p:nvSpPr>
        <p:spPr>
          <a:xfrm>
            <a:off x="838200" y="4107766"/>
            <a:ext cx="3235569" cy="1631852"/>
          </a:xfrm>
          <a:prstGeom prst="flowChartDecis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قضاوت سریع</a:t>
            </a:r>
            <a:endParaRPr lang="fa-IR" sz="2400" b="1">
              <a:solidFill>
                <a:srgbClr val="FF0000"/>
              </a:solidFill>
            </a:endParaRPr>
          </a:p>
        </p:txBody>
      </p:sp>
    </p:spTree>
    <p:extLst>
      <p:ext uri="{BB962C8B-B14F-4D97-AF65-F5344CB8AC3E}">
        <p14:creationId xmlns:p14="http://schemas.microsoft.com/office/powerpoint/2010/main" val="3505238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حساسیت مدیر نسبت به مساله یا موقعیت</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همان طوری که  گوت و تاگیوری متذکر شده اند نوع مسائل و موقعیت هایی را که مدیران برای کار بر روی آنها انتخاب می کنند تحت تاثیر ارزش ها و زمینه های قبلی انان است. اگر ارزش های کارکردی مادی عمدتا بر </a:t>
            </a:r>
            <a:r>
              <a:rPr lang="fa-IR" smtClean="0">
                <a:cs typeface="B Zar" panose="00000400000000000000" pitchFamily="2" charset="-78"/>
              </a:rPr>
              <a:t>مدیرحاکم </a:t>
            </a:r>
            <a:r>
              <a:rPr lang="fa-IR" smtClean="0">
                <a:cs typeface="B Zar" panose="00000400000000000000" pitchFamily="2" charset="-78"/>
              </a:rPr>
              <a:t>بادش معمولا مایل درباره مسائل عملی نظیر بازاریابی، تولید یا سود تصمیم بگیرد، اگر گرایش تئوریک بیشتری داشته باشد ممکن است به بازدهی بلند مدت سازمان خود علاقه مند باشد اگر دارای گرایش سیاسی </a:t>
            </a:r>
            <a:r>
              <a:rPr lang="fa-IR">
                <a:cs typeface="B Zar" panose="00000400000000000000" pitchFamily="2" charset="-78"/>
              </a:rPr>
              <a:t>باشد </a:t>
            </a:r>
            <a:r>
              <a:rPr lang="fa-IR" smtClean="0">
                <a:cs typeface="B Zar" panose="00000400000000000000" pitchFamily="2" charset="-78"/>
              </a:rPr>
              <a:t>ممکن است بیشتر مایل به رقابت با سایر سازمان ها یا پیشرفت شخصی خود باشد. زمینه تخصصی و مهارت مدیر همچنین بر حساسایت او نسبت به مسائل یا فرصت هایی که فراهم می شود اثر می گذارد. </a:t>
            </a:r>
            <a:endParaRPr lang="fa-IR">
              <a:cs typeface="B Zar" panose="00000400000000000000" pitchFamily="2" charset="-78"/>
            </a:endParaRPr>
          </a:p>
        </p:txBody>
      </p:sp>
      <p:sp>
        <p:nvSpPr>
          <p:cNvPr id="4" name="Flowchart: Connector 3"/>
          <p:cNvSpPr/>
          <p:nvPr/>
        </p:nvSpPr>
        <p:spPr>
          <a:xfrm>
            <a:off x="1055077" y="5059876"/>
            <a:ext cx="1589649" cy="1252024"/>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گرایش سیاسی</a:t>
            </a:r>
            <a:endParaRPr lang="fa-IR" sz="2000" b="1">
              <a:solidFill>
                <a:srgbClr val="FF0000"/>
              </a:solidFill>
            </a:endParaRPr>
          </a:p>
        </p:txBody>
      </p:sp>
    </p:spTree>
    <p:extLst>
      <p:ext uri="{BB962C8B-B14F-4D97-AF65-F5344CB8AC3E}">
        <p14:creationId xmlns:p14="http://schemas.microsoft.com/office/powerpoint/2010/main" val="1464898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حساسیت های خاص مدیر نسبت به انواع معین مسائل و فرصت ها گاهی می تواند یک مزیت باشد زیرا می تواند از احتمالاتی آگاه شود که سارین نامیده می گیرند ولی اگر نسبت به سایر مسائل حساسیت نداشته باشد خود می تواند یک عیب محسوب شود. </a:t>
            </a:r>
            <a:endParaRPr lang="fa-IR">
              <a:cs typeface="B Zar" panose="00000400000000000000" pitchFamily="2" charset="-78"/>
            </a:endParaRPr>
          </a:p>
        </p:txBody>
      </p:sp>
    </p:spTree>
    <p:extLst>
      <p:ext uri="{BB962C8B-B14F-4D97-AF65-F5344CB8AC3E}">
        <p14:creationId xmlns:p14="http://schemas.microsoft.com/office/powerpoint/2010/main" val="387838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پیش از ان که مساله را بتوان حل کرد باید شناخت و تعریف صحیحی از آن داشته باشیم.</a:t>
            </a:r>
            <a:r>
              <a:rPr lang="fa-IR" smtClean="0">
                <a:solidFill>
                  <a:srgbClr val="FF0000"/>
                </a:solidFill>
                <a:cs typeface="B Zar" panose="00000400000000000000" pitchFamily="2" charset="-78"/>
              </a:rPr>
              <a:t> بدین معنی که تعیین شود چه وضعی نمایان گر مساله است و کدام مساله باید حل شد؟ </a:t>
            </a:r>
            <a:r>
              <a:rPr lang="fa-IR" smtClean="0">
                <a:cs typeface="B Zar" panose="00000400000000000000" pitchFamily="2" charset="-78"/>
              </a:rPr>
              <a:t>این فرایند شناسایی مساله و تعیین اهداف  و اولویت بندی آنها را مسله یابی می نامند .درنمودار زیر مدلی برای مساله یابی در سازمان ها ارائه شده است. </a:t>
            </a:r>
            <a:endParaRPr lang="fa-IR">
              <a:cs typeface="B Zar" panose="00000400000000000000" pitchFamily="2" charset="-78"/>
            </a:endParaRPr>
          </a:p>
        </p:txBody>
      </p:sp>
    </p:spTree>
    <p:extLst>
      <p:ext uri="{BB962C8B-B14F-4D97-AF65-F5344CB8AC3E}">
        <p14:creationId xmlns:p14="http://schemas.microsoft.com/office/powerpoint/2010/main" val="307245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موقعیت شناسی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همیشه مشخص نیست وضعیتی را که مدیر با آن روبرو می شودف نمایان گر یک مساله است یا یک موقعیت؟ برای مثال بسیار مشاهده شده است  که فرصت های از دست رفته مسائلی را برای سازمان ها ایجاد کرده است یا به عکس، گاه فرصت هایی در حین کشف مساله به دست امده است. </a:t>
            </a:r>
          </a:p>
          <a:p>
            <a:pPr algn="just"/>
            <a:r>
              <a:rPr lang="fa-IR" smtClean="0">
                <a:cs typeface="B Zar" panose="00000400000000000000" pitchFamily="2" charset="-78"/>
              </a:rPr>
              <a:t>بنابراین عده ای بر این عقیده اند که : </a:t>
            </a:r>
            <a:r>
              <a:rPr lang="fa-IR" smtClean="0">
                <a:solidFill>
                  <a:srgbClr val="00B050"/>
                </a:solidFill>
                <a:cs typeface="B Zar" panose="00000400000000000000" pitchFamily="2" charset="-78"/>
              </a:rPr>
              <a:t>« در دل هر مساله فرصتی هست</a:t>
            </a:r>
            <a:r>
              <a:rPr lang="fa-IR" smtClean="0">
                <a:cs typeface="B Zar" panose="00000400000000000000" pitchFamily="2" charset="-78"/>
              </a:rPr>
              <a:t>» </a:t>
            </a:r>
          </a:p>
          <a:p>
            <a:pPr algn="just"/>
            <a:r>
              <a:rPr lang="fa-IR" smtClean="0">
                <a:cs typeface="B Zar" panose="00000400000000000000" pitchFamily="2" charset="-78"/>
              </a:rPr>
              <a:t>و مساله را چیزی می دانند که توان سازمان را در رسیدن به اهداف  به خطر می اندازد در حالی که فرصت چیزی است که احتمال فراتر رفتن از اهداف را فراهم می کند. بررسی های انجام شده بحران، مساله و موقعیت را این گونه بیان می دارد. </a:t>
            </a:r>
            <a:endParaRPr lang="fa-IR">
              <a:cs typeface="B Zar" panose="00000400000000000000" pitchFamily="2" charset="-78"/>
            </a:endParaRPr>
          </a:p>
        </p:txBody>
      </p:sp>
    </p:spTree>
    <p:extLst>
      <p:ext uri="{BB962C8B-B14F-4D97-AF65-F5344CB8AC3E}">
        <p14:creationId xmlns:p14="http://schemas.microsoft.com/office/powerpoint/2010/main" val="1837080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solidFill>
                  <a:srgbClr val="FF0000"/>
                </a:solidFill>
                <a:cs typeface="B Zar" panose="00000400000000000000" pitchFamily="2" charset="-78"/>
              </a:rPr>
              <a:t>بحران : </a:t>
            </a:r>
            <a:r>
              <a:rPr lang="fa-IR" smtClean="0">
                <a:cs typeface="B Zar" panose="00000400000000000000" pitchFamily="2" charset="-78"/>
              </a:rPr>
              <a:t>پیش امدن حادثه ای ناگهانی از قبیل اتش سوزی یا ورشکستگی یکی از صاحبان عمده مواد اولیه و مانند آن است که به رسیدگی و تصمیم گیری فوری نیاز دارد. </a:t>
            </a:r>
          </a:p>
          <a:p>
            <a:pPr algn="just"/>
            <a:r>
              <a:rPr lang="fa-IR" smtClean="0">
                <a:solidFill>
                  <a:srgbClr val="FF0000"/>
                </a:solidFill>
                <a:cs typeface="B Zar" panose="00000400000000000000" pitchFamily="2" charset="-78"/>
              </a:rPr>
              <a:t>مساله</a:t>
            </a:r>
            <a:r>
              <a:rPr lang="fa-IR" smtClean="0">
                <a:cs typeface="B Zar" panose="00000400000000000000" pitchFamily="2" charset="-78"/>
              </a:rPr>
              <a:t>: مسائل از طریق جریانی از داده های شفاهی مکرر و مبهم از انباشتگی حوادث چند گانه آشکار می شوند. </a:t>
            </a:r>
          </a:p>
          <a:p>
            <a:pPr algn="just"/>
            <a:r>
              <a:rPr lang="fa-IR" smtClean="0">
                <a:solidFill>
                  <a:srgbClr val="FF0000"/>
                </a:solidFill>
                <a:cs typeface="B Zar" panose="00000400000000000000" pitchFamily="2" charset="-78"/>
              </a:rPr>
              <a:t>موقعیت</a:t>
            </a:r>
            <a:r>
              <a:rPr lang="fa-IR" smtClean="0">
                <a:cs typeface="B Zar" panose="00000400000000000000" pitchFamily="2" charset="-78"/>
              </a:rPr>
              <a:t>: اغلب توسط یک فکر بانک حادثه غیر بحرانی جلوه گر می شود و امکان فراتر رفتن از اهداف را فراهم می اورد. </a:t>
            </a:r>
          </a:p>
          <a:p>
            <a:pPr algn="just"/>
            <a:r>
              <a:rPr lang="fa-IR" smtClean="0">
                <a:cs typeface="B Zar" panose="00000400000000000000" pitchFamily="2" charset="-78"/>
              </a:rPr>
              <a:t>مدیر به هنگام برخورد با مسائل و فرصت ها، اطلاعات را جمع آوری و بررسی می کند تا مدل (مبنای) معینی بیابد. مدیر بعد از این مرحله آمادگی دارد تا تصمیم بگیرد. البته مدخل باید بیان دیگر مبنا یا نقطه شروعی که هر مدیری بر می گزیند یا ان چه که  دیگر ی برگزیده است، یکسان نیست و بیشتر به ماهیت تصمیمی که باید گرفته شود، بستگی دارد. </a:t>
            </a:r>
            <a:endParaRPr lang="fa-IR">
              <a:cs typeface="B Zar" panose="00000400000000000000" pitchFamily="2" charset="-78"/>
            </a:endParaRPr>
          </a:p>
        </p:txBody>
      </p:sp>
    </p:spTree>
    <p:extLst>
      <p:ext uri="{BB962C8B-B14F-4D97-AF65-F5344CB8AC3E}">
        <p14:creationId xmlns:p14="http://schemas.microsoft.com/office/powerpoint/2010/main" val="3774787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a:xfrm>
            <a:off x="4610636" y="1825625"/>
            <a:ext cx="6743163" cy="4351338"/>
          </a:xfrm>
        </p:spPr>
        <p:txBody>
          <a:bodyPr/>
          <a:lstStyle/>
          <a:p>
            <a:pPr algn="just"/>
            <a:r>
              <a:rPr lang="fa-IR" smtClean="0">
                <a:cs typeface="B Zar" panose="00000400000000000000" pitchFamily="2" charset="-78"/>
              </a:rPr>
              <a:t>تحقیقات زیادی به حل مساله اختصاص یافته است در حالی که توجه ناچیزی به «مساله یابی» و «فرصت یابی» شده سات. با این همه همان طوری که </a:t>
            </a:r>
            <a:r>
              <a:rPr lang="fa-IR" smtClean="0">
                <a:solidFill>
                  <a:srgbClr val="FF0000"/>
                </a:solidFill>
                <a:cs typeface="B Zar" panose="00000400000000000000" pitchFamily="2" charset="-78"/>
              </a:rPr>
              <a:t>پیتر دراکر </a:t>
            </a:r>
            <a:r>
              <a:rPr lang="fa-IR" smtClean="0">
                <a:cs typeface="B Zar" panose="00000400000000000000" pitchFamily="2" charset="-78"/>
              </a:rPr>
              <a:t>بیان می دارد «فرصت ها، رموز کلیدی موفقیت  مدیر و سازماندهی هستند، و یا بهره گیری از «فرصت ها است که نتایج سودمند حاصل می شود حال ان که حل مساله فقط وضعیت را به حال عادی بر می گرداند» به اعتقاد دراکر بهره گیری از فرصت ها در متمرکز کردن منابع و تلاش ها بر انجام کارهای درست می باشد. </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1078471" y="1825624"/>
            <a:ext cx="3282513" cy="3282513"/>
          </a:xfrm>
          <a:prstGeom prst="rect">
            <a:avLst/>
          </a:prstGeom>
        </p:spPr>
      </p:pic>
      <p:sp>
        <p:nvSpPr>
          <p:cNvPr id="5" name="TextBox 4"/>
          <p:cNvSpPr txBox="1"/>
          <p:nvPr/>
        </p:nvSpPr>
        <p:spPr>
          <a:xfrm>
            <a:off x="2053883" y="5570806"/>
            <a:ext cx="1434905" cy="369332"/>
          </a:xfrm>
          <a:prstGeom prst="rect">
            <a:avLst/>
          </a:prstGeom>
          <a:noFill/>
        </p:spPr>
        <p:txBody>
          <a:bodyPr wrap="square" rtlCol="1">
            <a:spAutoFit/>
          </a:bodyPr>
          <a:lstStyle/>
          <a:p>
            <a:pPr algn="ctr"/>
            <a:r>
              <a:rPr lang="fa-IR" b="1">
                <a:solidFill>
                  <a:srgbClr val="FF0000"/>
                </a:solidFill>
                <a:cs typeface="B Zar" panose="00000400000000000000" pitchFamily="2" charset="-78"/>
              </a:rPr>
              <a:t>پیتر دراکر</a:t>
            </a:r>
            <a:endParaRPr lang="fa-IR" b="1"/>
          </a:p>
        </p:txBody>
      </p:sp>
    </p:spTree>
    <p:extLst>
      <p:ext uri="{BB962C8B-B14F-4D97-AF65-F5344CB8AC3E}">
        <p14:creationId xmlns:p14="http://schemas.microsoft.com/office/powerpoint/2010/main" val="3357987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چگونگی اخذ تصمیم برای حل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گفته شد که مسائلی از طریق ما فوق ها یا </a:t>
            </a:r>
            <a:r>
              <a:rPr lang="fa-IR" smtClean="0">
                <a:cs typeface="B Zar" panose="00000400000000000000" pitchFamily="2" charset="-78"/>
              </a:rPr>
              <a:t>کارکنان </a:t>
            </a:r>
            <a:r>
              <a:rPr lang="fa-IR" smtClean="0">
                <a:cs typeface="B Zar" panose="00000400000000000000" pitchFamily="2" charset="-78"/>
              </a:rPr>
              <a:t>به سراغ مدیر می ایند و مسائلی هم هست که مدیر به دنبال آنها می رود، ولی هیچ مدیری نمی تواند همه </a:t>
            </a:r>
            <a:r>
              <a:rPr lang="fa-IR" smtClean="0">
                <a:cs typeface="B Zar" panose="00000400000000000000" pitchFamily="2" charset="-78"/>
              </a:rPr>
              <a:t>مسئالی را </a:t>
            </a:r>
            <a:r>
              <a:rPr lang="fa-IR" smtClean="0">
                <a:cs typeface="B Zar" panose="00000400000000000000" pitchFamily="2" charset="-78"/>
              </a:rPr>
              <a:t>که روزانه در جریان کار پیش می آید حل کند. بنابراین اموختن چگونگی اولویت بندی و ارجاع مسائلی جزیی به زیردستان برای حل آنها مهم است. بنابراین هنگامی که مساله به مدیر ارجاع می شود باید به مسائل ذیل توجه داشته باشد: </a:t>
            </a:r>
            <a:endParaRPr lang="fa-IR">
              <a:cs typeface="B Zar" panose="00000400000000000000" pitchFamily="2" charset="-78"/>
            </a:endParaRPr>
          </a:p>
        </p:txBody>
      </p:sp>
      <p:sp>
        <p:nvSpPr>
          <p:cNvPr id="4" name="Flowchart: Process 3"/>
          <p:cNvSpPr/>
          <p:nvPr/>
        </p:nvSpPr>
        <p:spPr>
          <a:xfrm>
            <a:off x="838200" y="4572000"/>
            <a:ext cx="3530991" cy="135049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چگونگی اولویت بندی و ارجاع مسائلی جزیی به زیردستان</a:t>
            </a:r>
            <a:endParaRPr lang="fa-IR" sz="2000" b="1">
              <a:solidFill>
                <a:srgbClr val="FF0000"/>
              </a:solidFill>
            </a:endParaRPr>
          </a:p>
        </p:txBody>
      </p:sp>
    </p:spTree>
    <p:extLst>
      <p:ext uri="{BB962C8B-B14F-4D97-AF65-F5344CB8AC3E}">
        <p14:creationId xmlns:p14="http://schemas.microsoft.com/office/powerpoint/2010/main" val="141590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1- </a:t>
            </a:r>
            <a:r>
              <a:rPr lang="fa-IR" smtClean="0">
                <a:solidFill>
                  <a:srgbClr val="FF0000"/>
                </a:solidFill>
                <a:cs typeface="B Zar" panose="00000400000000000000" pitchFamily="2" charset="-78"/>
              </a:rPr>
              <a:t>ایا مساله سهل و آسانی است؟ </a:t>
            </a:r>
            <a:r>
              <a:rPr lang="fa-IR" smtClean="0">
                <a:cs typeface="B Zar" panose="00000400000000000000" pitchFamily="2" charset="-78"/>
              </a:rPr>
              <a:t>(بعضی از مسائل دشوار  و حل آنها پر هزینه است). تصمیم سریع در مورد حل مساله جزیی قابل دفاع است. زیرا حتی اگر معلوم شود تصمیم غلط بوده اصلاح ان نسبتا سریع و کم هزینه خواهد  بود. از طرفی برای اجتناب از غرق شدن  در مسائل جزیی، مدیر موثر و سودمند فنون </a:t>
            </a:r>
            <a:r>
              <a:rPr lang="fa-IR">
                <a:cs typeface="B Zar" panose="00000400000000000000" pitchFamily="2" charset="-78"/>
              </a:rPr>
              <a:t>تصمیم </a:t>
            </a:r>
            <a:r>
              <a:rPr lang="fa-IR" smtClean="0">
                <a:cs typeface="B Zar" panose="00000400000000000000" pitchFamily="2" charset="-78"/>
              </a:rPr>
              <a:t>گیری رسمی را برای حل مساله به کار می گیرد و از طرف دیگر مدیری که به همه مسائل یکسان توجه می کند کار کمی می تواند انجام دهد. </a:t>
            </a:r>
            <a:endParaRPr lang="fa-IR">
              <a:cs typeface="B Zar" panose="00000400000000000000" pitchFamily="2" charset="-78"/>
            </a:endParaRPr>
          </a:p>
        </p:txBody>
      </p:sp>
      <p:sp>
        <p:nvSpPr>
          <p:cNvPr id="4" name="Flowchart: Process 3"/>
          <p:cNvSpPr/>
          <p:nvPr/>
        </p:nvSpPr>
        <p:spPr>
          <a:xfrm>
            <a:off x="984739" y="4797083"/>
            <a:ext cx="3066757" cy="106914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فنون تصمیم گیری رسمی</a:t>
            </a:r>
            <a:endParaRPr lang="fa-IR" sz="2400" b="1">
              <a:solidFill>
                <a:srgbClr val="FF0000"/>
              </a:solidFill>
            </a:endParaRPr>
          </a:p>
        </p:txBody>
      </p:sp>
    </p:spTree>
    <p:extLst>
      <p:ext uri="{BB962C8B-B14F-4D97-AF65-F5344CB8AC3E}">
        <p14:creationId xmlns:p14="http://schemas.microsoft.com/office/powerpoint/2010/main" val="2430927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471804" y="1571223"/>
            <a:ext cx="7922220" cy="3936430"/>
          </a:xfrm>
          <a:prstGeom prst="rect">
            <a:avLst/>
          </a:prstGeom>
        </p:spPr>
      </p:pic>
    </p:spTree>
    <p:extLst>
      <p:ext uri="{BB962C8B-B14F-4D97-AF65-F5344CB8AC3E}">
        <p14:creationId xmlns:p14="http://schemas.microsoft.com/office/powerpoint/2010/main" val="552347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2- آیا مساله خود به خود حل می شود؟ </a:t>
            </a:r>
            <a:r>
              <a:rPr lang="fa-IR" smtClean="0">
                <a:cs typeface="B Zar" panose="00000400000000000000" pitchFamily="2" charset="-78"/>
              </a:rPr>
              <a:t>گفته می شود که ناپلئون نامه های رسیده را مطالعه نمی کرد تا چند هفته روی میزش جمع شود، سرانجام وقتی نامه های جمع شده را می خواند از فهمیدن این که بیشتر مسائل در این فاصله حل شده اند خشنود می شد به همین ترتیب مدیر در می یابد که با نادیده گرفتن  تعداد قابل توجهی از مسئل وقت گیر ممکن است حذف شود. بنبراین اولوتی بندی بر مبنای اهمیت مسائل باید انجام شود: معمولا مسائلی که از اولویت کمتری برخوردارند خود به خود حل می شوند یا می توان </a:t>
            </a:r>
            <a:r>
              <a:rPr lang="fa-IR" smtClean="0">
                <a:cs typeface="B Zar" panose="00000400000000000000" pitchFamily="2" charset="-78"/>
              </a:rPr>
              <a:t>انها </a:t>
            </a:r>
            <a:r>
              <a:rPr lang="fa-IR" smtClean="0">
                <a:cs typeface="B Zar" panose="00000400000000000000" pitchFamily="2" charset="-78"/>
              </a:rPr>
              <a:t>را به دیگران ارجاع داد. اگر یکی از </a:t>
            </a:r>
            <a:r>
              <a:rPr lang="fa-IR" smtClean="0">
                <a:cs typeface="B Zar" panose="00000400000000000000" pitchFamily="2" charset="-78"/>
              </a:rPr>
              <a:t>این </a:t>
            </a:r>
            <a:r>
              <a:rPr lang="fa-IR" smtClean="0">
                <a:cs typeface="B Zar" panose="00000400000000000000" pitchFamily="2" charset="-78"/>
              </a:rPr>
              <a:t>مسائل </a:t>
            </a:r>
            <a:r>
              <a:rPr lang="fa-IR" smtClean="0">
                <a:cs typeface="B Zar" panose="00000400000000000000" pitchFamily="2" charset="-78"/>
              </a:rPr>
              <a:t>حاد </a:t>
            </a:r>
            <a:r>
              <a:rPr lang="fa-IR" smtClean="0">
                <a:cs typeface="B Zar" panose="00000400000000000000" pitchFamily="2" charset="-78"/>
              </a:rPr>
              <a:t>شود آن گاه به سطوح بالاتر فهرست مسائل انتقال می یابد. </a:t>
            </a:r>
          </a:p>
          <a:p>
            <a:pPr algn="just"/>
            <a:endParaRPr lang="fa-IR">
              <a:cs typeface="B Zar" panose="00000400000000000000" pitchFamily="2" charset="-78"/>
            </a:endParaRPr>
          </a:p>
        </p:txBody>
      </p:sp>
    </p:spTree>
    <p:extLst>
      <p:ext uri="{BB962C8B-B14F-4D97-AF65-F5344CB8AC3E}">
        <p14:creationId xmlns:p14="http://schemas.microsoft.com/office/powerpoint/2010/main" val="501707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3- </a:t>
            </a:r>
            <a:r>
              <a:rPr lang="fa-IR" smtClean="0">
                <a:solidFill>
                  <a:srgbClr val="FF0000"/>
                </a:solidFill>
                <a:cs typeface="B Zar" panose="00000400000000000000" pitchFamily="2" charset="-78"/>
              </a:rPr>
              <a:t>آیا این تصمیمی است که من باید بگیرم؟ </a:t>
            </a:r>
            <a:r>
              <a:rPr lang="fa-IR" smtClean="0">
                <a:cs typeface="B Zar" panose="00000400000000000000" pitchFamily="2" charset="-78"/>
              </a:rPr>
              <a:t>هنگام برخورد با مساله مهمی که نیاز به اخذ تصمیم دارد مدیر باید تعیین کند که ایا </a:t>
            </a:r>
            <a:r>
              <a:rPr lang="fa-IR" smtClean="0">
                <a:cs typeface="B Zar" panose="00000400000000000000" pitchFamily="2" charset="-78"/>
              </a:rPr>
              <a:t>مسئولیت </a:t>
            </a:r>
            <a:r>
              <a:rPr lang="fa-IR" smtClean="0">
                <a:cs typeface="B Zar" panose="00000400000000000000" pitchFamily="2" charset="-78"/>
              </a:rPr>
              <a:t>این تصمیم گیری  به عهده اوست یا خیر؟ </a:t>
            </a:r>
          </a:p>
          <a:p>
            <a:pPr algn="just"/>
            <a:endParaRPr lang="fa-IR">
              <a:cs typeface="B Zar" panose="00000400000000000000" pitchFamily="2" charset="-78"/>
            </a:endParaRPr>
          </a:p>
        </p:txBody>
      </p:sp>
      <p:sp>
        <p:nvSpPr>
          <p:cNvPr id="4" name="Flowchart: Process 3"/>
          <p:cNvSpPr/>
          <p:nvPr/>
        </p:nvSpPr>
        <p:spPr>
          <a:xfrm>
            <a:off x="3571609" y="3376244"/>
            <a:ext cx="5065954" cy="189913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solidFill>
                  <a:srgbClr val="FF0000"/>
                </a:solidFill>
                <a:cs typeface="B Zar" panose="00000400000000000000" pitchFamily="2" charset="-78"/>
              </a:rPr>
              <a:t>هرچه مرجع تصمیم گیری نزدیکتر به منشا پیدایش مساله باشد، بهتر است</a:t>
            </a:r>
            <a:r>
              <a:rPr lang="fa-IR" b="1" smtClean="0"/>
              <a:t>. </a:t>
            </a:r>
            <a:endParaRPr lang="fa-IR" b="1"/>
          </a:p>
        </p:txBody>
      </p:sp>
    </p:spTree>
    <p:extLst>
      <p:ext uri="{BB962C8B-B14F-4D97-AF65-F5344CB8AC3E}">
        <p14:creationId xmlns:p14="http://schemas.microsoft.com/office/powerpoint/2010/main" val="1458411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قانون فوق دو نتیجه را در بردارد: </a:t>
            </a:r>
          </a:p>
          <a:p>
            <a:pPr algn="just"/>
            <a:r>
              <a:rPr lang="fa-IR" smtClean="0">
                <a:solidFill>
                  <a:srgbClr val="FF0000"/>
                </a:solidFill>
                <a:cs typeface="B Zar" panose="00000400000000000000" pitchFamily="2" charset="-78"/>
              </a:rPr>
              <a:t>الف- هر چه ممکن است مسائل کمتری به رده های بالاتر ارجاع شود</a:t>
            </a:r>
          </a:p>
          <a:p>
            <a:pPr algn="just"/>
            <a:r>
              <a:rPr lang="fa-IR" smtClean="0">
                <a:solidFill>
                  <a:srgbClr val="FF0000"/>
                </a:solidFill>
                <a:cs typeface="B Zar" panose="00000400000000000000" pitchFamily="2" charset="-78"/>
              </a:rPr>
              <a:t>ب- هر چه ممکن است مسائل بیشتری ب زیردستان ارحاع شود</a:t>
            </a:r>
            <a:r>
              <a:rPr lang="fa-IR" smtClean="0">
                <a:cs typeface="B Zar" panose="00000400000000000000" pitchFamily="2" charset="-78"/>
              </a:rPr>
              <a:t>. </a:t>
            </a:r>
          </a:p>
          <a:p>
            <a:pPr algn="just"/>
            <a:r>
              <a:rPr lang="fa-IR" smtClean="0">
                <a:cs typeface="B Zar" panose="00000400000000000000" pitchFamily="2" charset="-78"/>
              </a:rPr>
              <a:t>کسانی که نزدیکتر به مساله هستند معمولا برای تصمیم گیری و چگونگی برخورد با آن، در وضعیت بهتری قرار دارند. هنگامی که مدیر مساله ای را به فردی در رده بالاتر ارجاع می دهد باید اطمینان داشته باشد  که هدف او تنها شانه خالی کردن از زیر بار مسئولیت نسبت همان طوری که اجاع کار به زیر دستان نمی تواند شانه خالی کردن باشد زیرا  مسئولیت نهایی با مدیر است مدیر معمولا  از مافوقش به مساله نزدیکتر است ولی باید هر مساله را به فردی  که شایستگی بیشتری برای حل آن دارد ارجاع دهد. </a:t>
            </a:r>
          </a:p>
          <a:p>
            <a:pPr algn="just"/>
            <a:endParaRPr lang="fa-IR">
              <a:cs typeface="B Zar" panose="00000400000000000000" pitchFamily="2" charset="-78"/>
            </a:endParaRPr>
          </a:p>
        </p:txBody>
      </p:sp>
    </p:spTree>
    <p:extLst>
      <p:ext uri="{BB962C8B-B14F-4D97-AF65-F5344CB8AC3E}">
        <p14:creationId xmlns:p14="http://schemas.microsoft.com/office/powerpoint/2010/main" val="277222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4000" smtClean="0">
                <a:solidFill>
                  <a:srgbClr val="FF0000"/>
                </a:solidFill>
                <a:cs typeface="B Zar" panose="00000400000000000000" pitchFamily="2" charset="-78"/>
              </a:rPr>
              <a:t>مدیر چگونه می تواند در مورد ارجاع مساله به مافوقش تصمیم بگیرد؟</a:t>
            </a:r>
            <a:endParaRPr lang="fa-IR" sz="4000">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اگر قانون کلی تصمیم گیری  و نتایج آن برای </a:t>
            </a:r>
            <a:r>
              <a:rPr lang="fa-IR" smtClean="0">
                <a:cs typeface="B Zar" panose="00000400000000000000" pitchFamily="2" charset="-78"/>
              </a:rPr>
              <a:t>راهنمایی </a:t>
            </a:r>
            <a:r>
              <a:rPr lang="fa-IR" smtClean="0">
                <a:cs typeface="B Zar" panose="00000400000000000000" pitchFamily="2" charset="-78"/>
              </a:rPr>
              <a:t>کافی نباشد، مدیر می تواند  با سوالات ذیل انها را تکمیل کند. </a:t>
            </a:r>
          </a:p>
          <a:p>
            <a:pPr algn="just"/>
            <a:r>
              <a:rPr lang="fa-IR" smtClean="0">
                <a:cs typeface="B Zar" panose="00000400000000000000" pitchFamily="2" charset="-78"/>
              </a:rPr>
              <a:t>1- آیا مساله بر بخش های دیگر در خارج از حوزه سرپرستی من اثر دارد؟ </a:t>
            </a:r>
          </a:p>
          <a:p>
            <a:pPr algn="just"/>
            <a:r>
              <a:rPr lang="fa-IR" smtClean="0">
                <a:cs typeface="B Zar" panose="00000400000000000000" pitchFamily="2" charset="-78"/>
              </a:rPr>
              <a:t>2- آیا تاثیر عمده یا </a:t>
            </a:r>
            <a:r>
              <a:rPr lang="fa-IR" smtClean="0">
                <a:cs typeface="B Zar" panose="00000400000000000000" pitchFamily="2" charset="-78"/>
              </a:rPr>
              <a:t>برخورد </a:t>
            </a:r>
            <a:r>
              <a:rPr lang="fa-IR" smtClean="0">
                <a:cs typeface="B Zar" panose="00000400000000000000" pitchFamily="2" charset="-78"/>
              </a:rPr>
              <a:t>مسئولیت من دارد؟ </a:t>
            </a:r>
          </a:p>
          <a:p>
            <a:pPr algn="just"/>
            <a:r>
              <a:rPr lang="fa-IR" smtClean="0">
                <a:cs typeface="B Zar" panose="00000400000000000000" pitchFamily="2" charset="-78"/>
              </a:rPr>
              <a:t>3- آیا به اطلاعاتی که قفط در سطح بالا وجود دارد نیاز دارد؟ </a:t>
            </a:r>
          </a:p>
          <a:p>
            <a:pPr algn="just"/>
            <a:r>
              <a:rPr lang="fa-IR" smtClean="0">
                <a:cs typeface="B Zar" panose="00000400000000000000" pitchFamily="2" charset="-78"/>
              </a:rPr>
              <a:t>4- آیا تصمیم من به میزان قابل توجهی از بودجه واحد می کاهد؟ </a:t>
            </a:r>
          </a:p>
          <a:p>
            <a:pPr algn="just"/>
            <a:r>
              <a:rPr lang="fa-IR" smtClean="0">
                <a:cs typeface="B Zar" panose="00000400000000000000" pitchFamily="2" charset="-78"/>
              </a:rPr>
              <a:t>5- آیا این مساله در حوزه مسئولیت یا اختیار من نیست؟ </a:t>
            </a:r>
          </a:p>
          <a:p>
            <a:pPr algn="just"/>
            <a:r>
              <a:rPr lang="fa-IR" smtClean="0">
                <a:cs typeface="B Zar" panose="00000400000000000000" pitchFamily="2" charset="-78"/>
              </a:rPr>
              <a:t>جواب </a:t>
            </a:r>
            <a:r>
              <a:rPr lang="fa-IR" smtClean="0">
                <a:solidFill>
                  <a:srgbClr val="0070C0"/>
                </a:solidFill>
                <a:cs typeface="B Zar" panose="00000400000000000000" pitchFamily="2" charset="-78"/>
              </a:rPr>
              <a:t>آری </a:t>
            </a:r>
            <a:r>
              <a:rPr lang="fa-IR" smtClean="0">
                <a:cs typeface="B Zar" panose="00000400000000000000" pitchFamily="2" charset="-78"/>
              </a:rPr>
              <a:t>به هر یک از وسالات مذکور احتمالا به معنی ارجاع مساله به مافوق است. </a:t>
            </a:r>
            <a:endParaRPr lang="fa-IR">
              <a:cs typeface="B Zar" panose="00000400000000000000" pitchFamily="2" charset="-78"/>
            </a:endParaRPr>
          </a:p>
        </p:txBody>
      </p:sp>
    </p:spTree>
    <p:extLst>
      <p:ext uri="{BB962C8B-B14F-4D97-AF65-F5344CB8AC3E}">
        <p14:creationId xmlns:p14="http://schemas.microsoft.com/office/powerpoint/2010/main" val="63389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38201" y="877253"/>
            <a:ext cx="10129234" cy="5454256"/>
          </a:xfrm>
          <a:prstGeom prst="rect">
            <a:avLst/>
          </a:prstGeom>
        </p:spPr>
      </p:pic>
    </p:spTree>
    <p:extLst>
      <p:ext uri="{BB962C8B-B14F-4D97-AF65-F5344CB8AC3E}">
        <p14:creationId xmlns:p14="http://schemas.microsoft.com/office/powerpoint/2010/main" val="2369101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روش غیر رسمی حل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اگر مدیر با مساله ای روبرو شود که مهم و مشکل </a:t>
            </a:r>
            <a:r>
              <a:rPr lang="fa-IR" smtClean="0">
                <a:cs typeface="B Zar" panose="00000400000000000000" pitchFamily="2" charset="-78"/>
              </a:rPr>
              <a:t>باشد  </a:t>
            </a:r>
            <a:r>
              <a:rPr lang="fa-IR" smtClean="0">
                <a:cs typeface="B Zar" panose="00000400000000000000" pitchFamily="2" charset="-78"/>
              </a:rPr>
              <a:t>و خود به خود حل </a:t>
            </a:r>
            <a:r>
              <a:rPr lang="fa-IR" smtClean="0">
                <a:cs typeface="B Zar" panose="00000400000000000000" pitchFamily="2" charset="-78"/>
              </a:rPr>
              <a:t>نشود، </a:t>
            </a:r>
            <a:r>
              <a:rPr lang="fa-IR" smtClean="0">
                <a:cs typeface="B Zar" panose="00000400000000000000" pitchFamily="2" charset="-78"/>
              </a:rPr>
              <a:t>بلکه </a:t>
            </a:r>
            <a:r>
              <a:rPr lang="fa-IR" smtClean="0">
                <a:cs typeface="B Zar" panose="00000400000000000000" pitchFamily="2" charset="-78"/>
              </a:rPr>
              <a:t>لازم </a:t>
            </a:r>
            <a:r>
              <a:rPr lang="fa-IR" smtClean="0">
                <a:cs typeface="B Zar" panose="00000400000000000000" pitchFamily="2" charset="-78"/>
              </a:rPr>
              <a:t>باشد تا او برای حل </a:t>
            </a:r>
            <a:r>
              <a:rPr lang="fa-IR" smtClean="0">
                <a:cs typeface="B Zar" panose="00000400000000000000" pitchFamily="2" charset="-78"/>
              </a:rPr>
              <a:t>آن </a:t>
            </a:r>
            <a:r>
              <a:rPr lang="fa-IR" smtClean="0">
                <a:cs typeface="B Zar" panose="00000400000000000000" pitchFamily="2" charset="-78"/>
              </a:rPr>
              <a:t>تصمیم بگیرد می گوییم که مدیر در یک وضعیت حل مساله قرار دارد. </a:t>
            </a:r>
          </a:p>
        </p:txBody>
      </p:sp>
    </p:spTree>
    <p:extLst>
      <p:ext uri="{BB962C8B-B14F-4D97-AF65-F5344CB8AC3E}">
        <p14:creationId xmlns:p14="http://schemas.microsoft.com/office/powerpoint/2010/main" val="3637581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lvl="0" algn="just"/>
            <a:r>
              <a:rPr lang="fa-IR" sz="2600">
                <a:solidFill>
                  <a:prstClr val="black"/>
                </a:solidFill>
                <a:cs typeface="B Zar" panose="00000400000000000000" pitchFamily="2" charset="-78"/>
              </a:rPr>
              <a:t>مدیران زیادی بر روش های حل مساله به طور غیر رسمی متکی هستند که به شرح ذیل می باشد: </a:t>
            </a:r>
          </a:p>
          <a:p>
            <a:pPr lvl="0" algn="just"/>
            <a:r>
              <a:rPr lang="fa-IR" sz="2600">
                <a:solidFill>
                  <a:prstClr val="black"/>
                </a:solidFill>
                <a:cs typeface="B Zar" panose="00000400000000000000" pitchFamily="2" charset="-78"/>
              </a:rPr>
              <a:t>1- مدیر بر روش سنتی متکی است و به همان شکلی که در وضعیت های مشابه  در گذشته تصمیم گیری شد است عمل می کند</a:t>
            </a:r>
          </a:p>
          <a:p>
            <a:pPr lvl="0" algn="just"/>
            <a:r>
              <a:rPr lang="fa-IR" sz="2600">
                <a:solidFill>
                  <a:prstClr val="black"/>
                </a:solidFill>
                <a:cs typeface="B Zar" panose="00000400000000000000" pitchFamily="2" charset="-78"/>
              </a:rPr>
              <a:t>2- با توسل به </a:t>
            </a:r>
            <a:r>
              <a:rPr lang="fa-IR" sz="2600" smtClean="0">
                <a:solidFill>
                  <a:prstClr val="black"/>
                </a:solidFill>
                <a:cs typeface="B Zar" panose="00000400000000000000" pitchFamily="2" charset="-78"/>
              </a:rPr>
              <a:t>اختیار</a:t>
            </a:r>
            <a:r>
              <a:rPr lang="fa-IR" sz="2600" smtClean="0">
                <a:solidFill>
                  <a:prstClr val="black"/>
                </a:solidFill>
                <a:cs typeface="B Zar" panose="00000400000000000000" pitchFamily="2" charset="-78"/>
              </a:rPr>
              <a:t>ات </a:t>
            </a:r>
            <a:r>
              <a:rPr lang="fa-IR" sz="2600">
                <a:solidFill>
                  <a:prstClr val="black"/>
                </a:solidFill>
                <a:cs typeface="B Zar" panose="00000400000000000000" pitchFamily="2" charset="-78"/>
              </a:rPr>
              <a:t>خود بر اساس پیشنهادهای یک کارشناس یا مدیر رده بالاتر تصمیم می گیرد.</a:t>
            </a:r>
          </a:p>
          <a:p>
            <a:pPr lvl="0" algn="just"/>
            <a:r>
              <a:rPr lang="fa-IR" sz="2600">
                <a:solidFill>
                  <a:prstClr val="black"/>
                </a:solidFill>
                <a:cs typeface="B Zar" panose="00000400000000000000" pitchFamily="2" charset="-78"/>
              </a:rPr>
              <a:t>3- ممکن است مدیر از چیزی بهره برد که فلاسفه  آن را « </a:t>
            </a:r>
            <a:r>
              <a:rPr lang="fa-IR" sz="2600">
                <a:solidFill>
                  <a:srgbClr val="FF0000"/>
                </a:solidFill>
                <a:cs typeface="B Zar" panose="00000400000000000000" pitchFamily="2" charset="-78"/>
              </a:rPr>
              <a:t>برهان ما قبل تجربه</a:t>
            </a:r>
            <a:r>
              <a:rPr lang="fa-IR" sz="2600">
                <a:solidFill>
                  <a:prstClr val="black"/>
                </a:solidFill>
                <a:cs typeface="B Zar" panose="00000400000000000000" pitchFamily="2" charset="-78"/>
              </a:rPr>
              <a:t>» می نامند فرض انان بر آن است که: </a:t>
            </a:r>
          </a:p>
          <a:p>
            <a:pPr algn="just"/>
            <a:endParaRPr lang="fa-IR">
              <a:cs typeface="B Zar" panose="00000400000000000000" pitchFamily="2" charset="-78"/>
            </a:endParaRPr>
          </a:p>
        </p:txBody>
      </p:sp>
      <p:sp>
        <p:nvSpPr>
          <p:cNvPr id="4" name="Flowchart: Process 3"/>
          <p:cNvSpPr/>
          <p:nvPr/>
        </p:nvSpPr>
        <p:spPr>
          <a:xfrm>
            <a:off x="3511063" y="4389119"/>
            <a:ext cx="4276578" cy="160371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پاسخ صحیح هر مساله، منطقی ترین یا روشنترین راه حل آن است</a:t>
            </a:r>
            <a:endParaRPr lang="fa-IR" sz="2000" b="1">
              <a:solidFill>
                <a:srgbClr val="FF0000"/>
              </a:solidFill>
              <a:cs typeface="B Zar" panose="00000400000000000000" pitchFamily="2" charset="-78"/>
            </a:endParaRPr>
          </a:p>
        </p:txBody>
      </p:sp>
    </p:spTree>
    <p:extLst>
      <p:ext uri="{BB962C8B-B14F-4D97-AF65-F5344CB8AC3E}">
        <p14:creationId xmlns:p14="http://schemas.microsoft.com/office/powerpoint/2010/main" val="3249816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این سه روش </a:t>
            </a:r>
            <a:r>
              <a:rPr lang="fa-IR" smtClean="0">
                <a:cs typeface="B Zar" panose="00000400000000000000" pitchFamily="2" charset="-78"/>
              </a:rPr>
              <a:t>گرچه در بعضی موارد مفید است در موارد دیگری نیز ممکن است مدیر را به اخذ تصمیم غلط هدایت کند. </a:t>
            </a:r>
          </a:p>
          <a:p>
            <a:pPr algn="just"/>
            <a:r>
              <a:rPr lang="fa-IR" smtClean="0">
                <a:cs typeface="B Zar" panose="00000400000000000000" pitchFamily="2" charset="-78"/>
              </a:rPr>
              <a:t>برای مثال شرکتی با مشکل مرغوب نبودن محصول مواجه شده بود و بیشتر قطعات ساخته شده به خاطر نقص برگشت داده می شد. تصمیم روشن مدیریت این بود که کنترل یفی شدید تری اعمال شود ولی این تصمیم مساله را حل نکرد. تحقیقات بیشتر روشن ساخت که علت آن، خرابی سیستم تهویه است که موجب خستگی بیش از حد کارکنان و عواقب ناشی از آن می شود. در این قضیه، واضح ترین جواب مساله صحیح ترین جواب نبوده است.</a:t>
            </a:r>
            <a:endParaRPr lang="fa-IR">
              <a:cs typeface="B Zar" panose="00000400000000000000" pitchFamily="2" charset="-78"/>
            </a:endParaRPr>
          </a:p>
        </p:txBody>
      </p:sp>
    </p:spTree>
    <p:extLst>
      <p:ext uri="{BB962C8B-B14F-4D97-AF65-F5344CB8AC3E}">
        <p14:creationId xmlns:p14="http://schemas.microsoft.com/office/powerpoint/2010/main" val="2864113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منطقی حل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هیچ روشی در تصمیم گیری نمی تواند </a:t>
            </a:r>
            <a:r>
              <a:rPr lang="fa-IR" smtClean="0">
                <a:cs typeface="B Zar" panose="00000400000000000000" pitchFamily="2" charset="-78"/>
              </a:rPr>
              <a:t>تضمین  </a:t>
            </a:r>
            <a:r>
              <a:rPr lang="fa-IR" smtClean="0">
                <a:cs typeface="B Zar" panose="00000400000000000000" pitchFamily="2" charset="-78"/>
              </a:rPr>
              <a:t>کند که مدیر همیشه با </a:t>
            </a:r>
            <a:r>
              <a:rPr lang="fa-IR" smtClean="0">
                <a:cs typeface="B Zar" panose="00000400000000000000" pitchFamily="2" charset="-78"/>
              </a:rPr>
              <a:t>تکیه ئبر </a:t>
            </a:r>
            <a:r>
              <a:rPr lang="fa-IR" smtClean="0">
                <a:cs typeface="B Zar" panose="00000400000000000000" pitchFamily="2" charset="-78"/>
              </a:rPr>
              <a:t>آن می تواند تصمیم درستی بگیرد. به هر حال مدیرانی که روش منظم </a:t>
            </a:r>
            <a:r>
              <a:rPr lang="fa-IR" smtClean="0">
                <a:cs typeface="B Zar" panose="00000400000000000000" pitchFamily="2" charset="-78"/>
              </a:rPr>
              <a:t>و </a:t>
            </a:r>
            <a:r>
              <a:rPr lang="fa-IR" smtClean="0">
                <a:cs typeface="B Zar" panose="00000400000000000000" pitchFamily="2" charset="-78"/>
              </a:rPr>
              <a:t>منطفی تری نسبت به سایرین به کار می برند، احتمال دارد که به جواب بهتری برسند. </a:t>
            </a:r>
          </a:p>
          <a:p>
            <a:pPr algn="just"/>
            <a:r>
              <a:rPr lang="fa-IR" smtClean="0">
                <a:cs typeface="B Zar" panose="00000400000000000000" pitchFamily="2" charset="-78"/>
              </a:rPr>
              <a:t>فرایند اساسی تصمیم گیری منطقی برای حل مساله  شبیه فرایند </a:t>
            </a:r>
            <a:r>
              <a:rPr lang="fa-IR" smtClean="0">
                <a:cs typeface="B Zar" panose="00000400000000000000" pitchFamily="2" charset="-78"/>
              </a:rPr>
              <a:t>رسمی </a:t>
            </a:r>
            <a:r>
              <a:rPr lang="fa-IR" smtClean="0">
                <a:cs typeface="B Zar" panose="00000400000000000000" pitchFamily="2" charset="-78"/>
              </a:rPr>
              <a:t>برنامه ریزی استراتژیک </a:t>
            </a:r>
            <a:r>
              <a:rPr lang="fa-IR">
                <a:cs typeface="B Zar" panose="00000400000000000000" pitchFamily="2" charset="-78"/>
              </a:rPr>
              <a:t>کاملا </a:t>
            </a:r>
            <a:r>
              <a:rPr lang="fa-IR" smtClean="0">
                <a:cs typeface="B Zar" panose="00000400000000000000" pitchFamily="2" charset="-78"/>
              </a:rPr>
              <a:t>متفاوت هستند اما هر دو روش منظمی را دنبال می کنند. </a:t>
            </a:r>
            <a:endParaRPr lang="fa-IR">
              <a:cs typeface="B Zar" panose="00000400000000000000" pitchFamily="2" charset="-78"/>
            </a:endParaRPr>
          </a:p>
        </p:txBody>
      </p:sp>
    </p:spTree>
    <p:extLst>
      <p:ext uri="{BB962C8B-B14F-4D97-AF65-F5344CB8AC3E}">
        <p14:creationId xmlns:p14="http://schemas.microsoft.com/office/powerpoint/2010/main" val="9510452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284865" y="1027906"/>
            <a:ext cx="9267077" cy="5028860"/>
          </a:xfrm>
          <a:prstGeom prst="rect">
            <a:avLst/>
          </a:prstGeom>
        </p:spPr>
      </p:pic>
    </p:spTree>
    <p:extLst>
      <p:ext uri="{BB962C8B-B14F-4D97-AF65-F5344CB8AC3E}">
        <p14:creationId xmlns:p14="http://schemas.microsoft.com/office/powerpoint/2010/main" val="31590191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مرحله اول، شناسایی وضعیت: </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فرایند حل مساله هنگامی شروع می شود که مساله برای حل، شناسایی شده باشد. اولین کار مدیر این است که به دنبال عواملی باشد که ممکن است مساله را ایجاد کند یا برای راه حل نهایی مناسب باشد، یک رسیدگی یا تحقیق جامع برای شناسایی وضعیت </a:t>
            </a:r>
            <a:r>
              <a:rPr lang="fa-IR" smtClean="0">
                <a:solidFill>
                  <a:srgbClr val="FF0000"/>
                </a:solidFill>
                <a:cs typeface="B Zar" panose="00000400000000000000" pitchFamily="2" charset="-78"/>
              </a:rPr>
              <a:t>سه جنبه </a:t>
            </a:r>
            <a:r>
              <a:rPr lang="fa-IR" smtClean="0">
                <a:cs typeface="B Zar" panose="00000400000000000000" pitchFamily="2" charset="-78"/>
              </a:rPr>
              <a:t>دارد: </a:t>
            </a:r>
          </a:p>
          <a:p>
            <a:pPr algn="just"/>
            <a:r>
              <a:rPr lang="fa-IR" smtClean="0">
                <a:cs typeface="B Zar" panose="00000400000000000000" pitchFamily="2" charset="-78"/>
              </a:rPr>
              <a:t>1- تعریف مساله </a:t>
            </a:r>
          </a:p>
          <a:p>
            <a:pPr algn="just"/>
            <a:r>
              <a:rPr lang="fa-IR" smtClean="0">
                <a:cs typeface="B Zar" panose="00000400000000000000" pitchFamily="2" charset="-78"/>
              </a:rPr>
              <a:t>2- شناسایی اهداف تصمیم</a:t>
            </a:r>
          </a:p>
          <a:p>
            <a:pPr algn="just"/>
            <a:r>
              <a:rPr lang="fa-IR" smtClean="0">
                <a:cs typeface="B Zar" panose="00000400000000000000" pitchFamily="2" charset="-78"/>
              </a:rPr>
              <a:t>3- تشخیص علل</a:t>
            </a:r>
            <a:endParaRPr lang="fa-IR">
              <a:cs typeface="B Zar" panose="00000400000000000000" pitchFamily="2" charset="-78"/>
            </a:endParaRPr>
          </a:p>
        </p:txBody>
      </p:sp>
    </p:spTree>
    <p:extLst>
      <p:ext uri="{BB962C8B-B14F-4D97-AF65-F5344CB8AC3E}">
        <p14:creationId xmlns:p14="http://schemas.microsoft.com/office/powerpoint/2010/main" val="3896818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جنبه اول: تعریف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گفه شد مساله چیزی است که توان سازمان را در در رسیدن به هدف به خطر نمی اندازد یا به دیگر سخن وضعیتی که سازمان را از کسب یک یا چند هدفش باز دارد مساله می نامند. بخشی از ابهامات در تعریف مساله بدین دلیل پیش می اید که حوادث و موضوعاتی که توجه مدیر را جلب می کند ممکن است آثار  مشکلات اساسی تر و غالبتری بوده باشد. </a:t>
            </a:r>
            <a:endParaRPr lang="fa-IR">
              <a:cs typeface="B Zar" panose="00000400000000000000" pitchFamily="2" charset="-78"/>
            </a:endParaRPr>
          </a:p>
        </p:txBody>
      </p:sp>
    </p:spTree>
    <p:extLst>
      <p:ext uri="{BB962C8B-B14F-4D97-AF65-F5344CB8AC3E}">
        <p14:creationId xmlns:p14="http://schemas.microsoft.com/office/powerpoint/2010/main" val="1599664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مدیری ممکن است افزایش تعداد استعافهای کارکنان را مساله ولی افزایش جابه جایی کارکنان را مساله نداند، مگر این که مانع کسب اهداف سازمانی باشد، اگر افرادی که استعفا می دهند کسانی ابشند که عملکرد خوبی ندارند و بتوان افراد واجد شریطی را به راحتی برای جایگزینی آنان پیدا کرد. استعفاها  نمایانگر یک فرصت استت نه یک مساله و گرنه مجبور است با جا به جایی کارکنان، این مشکل را حل کند. تعریف و شناخت دقیق مساله مدیر را در کسب اهداف سازماین و اجتناب از گمراهی و لغزش در تصمیم گیری برای حل مساله یاری می دهد. </a:t>
            </a:r>
            <a:endParaRPr lang="fa-IR">
              <a:cs typeface="B Zar" panose="00000400000000000000" pitchFamily="2" charset="-78"/>
            </a:endParaRPr>
          </a:p>
        </p:txBody>
      </p:sp>
      <p:sp>
        <p:nvSpPr>
          <p:cNvPr id="4" name="Rectangle 3"/>
          <p:cNvSpPr/>
          <p:nvPr/>
        </p:nvSpPr>
        <p:spPr>
          <a:xfrm>
            <a:off x="838200" y="4936812"/>
            <a:ext cx="2844048" cy="923330"/>
          </a:xfrm>
          <a:prstGeom prst="rect">
            <a:avLst/>
          </a:prstGeom>
          <a:noFill/>
        </p:spPr>
        <p:txBody>
          <a:bodyPr wrap="none" lIns="91440" tIns="45720" rIns="91440" bIns="45720">
            <a:spAutoFit/>
          </a:bodyPr>
          <a:lstStyle/>
          <a:p>
            <a:pPr algn="ctr"/>
            <a:r>
              <a:rPr lang="fa-IR" sz="5400" b="1" cap="none" spc="0" smtClean="0">
                <a:ln w="22225">
                  <a:solidFill>
                    <a:schemeClr val="accent2"/>
                  </a:solidFill>
                  <a:prstDash val="solid"/>
                </a:ln>
                <a:solidFill>
                  <a:schemeClr val="accent2">
                    <a:lumMod val="40000"/>
                    <a:lumOff val="60000"/>
                  </a:schemeClr>
                </a:solidFill>
                <a:effectLst/>
                <a:cs typeface="B Zar" panose="00000400000000000000" pitchFamily="2" charset="-78"/>
              </a:rPr>
              <a:t> جایگزینی </a:t>
            </a:r>
            <a:endParaRPr lang="fa-IR"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059395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جنبه دوم: شناسایی اهداف تصمیم</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پس </a:t>
            </a:r>
            <a:r>
              <a:rPr lang="fa-IR" smtClean="0">
                <a:cs typeface="B Zar" panose="00000400000000000000" pitchFamily="2" charset="-78"/>
              </a:rPr>
              <a:t>از </a:t>
            </a:r>
            <a:r>
              <a:rPr lang="fa-IR" smtClean="0">
                <a:cs typeface="B Zar" panose="00000400000000000000" pitchFamily="2" charset="-78"/>
              </a:rPr>
              <a:t>تعریف مساله گام </a:t>
            </a:r>
            <a:r>
              <a:rPr lang="fa-IR" smtClean="0">
                <a:cs typeface="B Zar" panose="00000400000000000000" pitchFamily="2" charset="-78"/>
              </a:rPr>
              <a:t>بعدی </a:t>
            </a:r>
            <a:r>
              <a:rPr lang="fa-IR" smtClean="0">
                <a:cs typeface="B Zar" panose="00000400000000000000" pitchFamily="2" charset="-78"/>
              </a:rPr>
              <a:t>در اخذ تصمیم اقدام به یافتن و ساختن راه حل موثر است. البته با عنایت به این موضوع  که پس از حل مساله چه تفاوت هایی در وضعیت چیز ها پیدا می شود؟ در این فرایند مدیر باید تصمیم بگیرد چه قسمت هایی از مساله را او خود باید حل کند و چه قسمت هایی از مساله  را او خود باید حل کند و چه قسمت هایی را باید در حلش بکوشد. اکثر مسائل از عوامل چندی تشکیل شده اند که احتمالا و مدیر نمی تواند راه حلی بیابد که برای همه انها کارساز باشد. بنابراین مدیر باید «</a:t>
            </a:r>
            <a:r>
              <a:rPr lang="fa-IR" smtClean="0">
                <a:solidFill>
                  <a:srgbClr val="FF0000"/>
                </a:solidFill>
                <a:cs typeface="B Zar" panose="00000400000000000000" pitchFamily="2" charset="-78"/>
              </a:rPr>
              <a:t>بایست ها و شایست ها</a:t>
            </a:r>
            <a:r>
              <a:rPr lang="fa-IR" smtClean="0">
                <a:cs typeface="B Zar" panose="00000400000000000000" pitchFamily="2" charset="-78"/>
              </a:rPr>
              <a:t>» را از هم متمایز سازد به طوری که مبنایی برای پیشنهاد و ارزیابی راه حل های بدیل داشته باشد.</a:t>
            </a:r>
            <a:endParaRPr lang="fa-IR">
              <a:cs typeface="B Zar" panose="00000400000000000000" pitchFamily="2" charset="-78"/>
            </a:endParaRPr>
          </a:p>
        </p:txBody>
      </p:sp>
    </p:spTree>
    <p:extLst>
      <p:ext uri="{BB962C8B-B14F-4D97-AF65-F5344CB8AC3E}">
        <p14:creationId xmlns:p14="http://schemas.microsoft.com/office/powerpoint/2010/main" val="2196757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مثال: اگر یا مساله کار گزینی مواجه باشیم، باید کسی را استخدام کنیم که : نخست بتواند در یک وضعیت دشوار با حقوق معینی </a:t>
            </a:r>
            <a:r>
              <a:rPr lang="fa-IR" smtClean="0">
                <a:cs typeface="B Zar" panose="00000400000000000000" pitchFamily="2" charset="-78"/>
              </a:rPr>
              <a:t>خوب </a:t>
            </a:r>
            <a:r>
              <a:rPr lang="fa-IR" smtClean="0">
                <a:cs typeface="B Zar" panose="00000400000000000000" pitchFamily="2" charset="-78"/>
              </a:rPr>
              <a:t>کار </a:t>
            </a:r>
            <a:r>
              <a:rPr lang="fa-IR" smtClean="0">
                <a:cs typeface="B Zar" panose="00000400000000000000" pitchFamily="2" charset="-78"/>
              </a:rPr>
              <a:t>کنند، </a:t>
            </a:r>
            <a:r>
              <a:rPr lang="fa-IR" smtClean="0">
                <a:cs typeface="B Zar" panose="00000400000000000000" pitchFamily="2" charset="-78"/>
              </a:rPr>
              <a:t>دوم دارای تجربه باشد و سوم با سایر افراد در سازمان جور باشد . ابتدا تمام کاندیداهایی که با معیار «</a:t>
            </a:r>
            <a:r>
              <a:rPr lang="fa-IR" smtClean="0">
                <a:solidFill>
                  <a:srgbClr val="FF0000"/>
                </a:solidFill>
                <a:cs typeface="B Zar" panose="00000400000000000000" pitchFamily="2" charset="-78"/>
              </a:rPr>
              <a:t>بایست ها</a:t>
            </a:r>
            <a:r>
              <a:rPr lang="fa-IR" smtClean="0">
                <a:cs typeface="B Zar" panose="00000400000000000000" pitchFamily="2" charset="-78"/>
              </a:rPr>
              <a:t>» سازگار نیستند حذف می شوند. سپس افراد باقی مانده بر مبنای معیار «</a:t>
            </a:r>
            <a:r>
              <a:rPr lang="fa-IR" smtClean="0">
                <a:solidFill>
                  <a:srgbClr val="FF0000"/>
                </a:solidFill>
                <a:cs typeface="B Zar" panose="00000400000000000000" pitchFamily="2" charset="-78"/>
              </a:rPr>
              <a:t>شایست ها</a:t>
            </a:r>
            <a:r>
              <a:rPr lang="fa-IR" smtClean="0">
                <a:cs typeface="B Zar" panose="00000400000000000000" pitchFamily="2" charset="-78"/>
              </a:rPr>
              <a:t>» مورد ارزیابی قرار خواهند گرفت. </a:t>
            </a:r>
            <a:endParaRPr lang="fa-IR">
              <a:cs typeface="B Zar" panose="00000400000000000000" pitchFamily="2" charset="-78"/>
            </a:endParaRPr>
          </a:p>
        </p:txBody>
      </p:sp>
    </p:spTree>
    <p:extLst>
      <p:ext uri="{BB962C8B-B14F-4D97-AF65-F5344CB8AC3E}">
        <p14:creationId xmlns:p14="http://schemas.microsoft.com/office/powerpoint/2010/main" val="87498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مساله یابی :</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آگاهی از وجود مساله </a:t>
            </a:r>
            <a:r>
              <a:rPr lang="fa-IR" smtClean="0">
                <a:solidFill>
                  <a:srgbClr val="FF0000"/>
                </a:solidFill>
                <a:cs typeface="B Zar" panose="00000400000000000000" pitchFamily="2" charset="-78"/>
              </a:rPr>
              <a:t>یک</a:t>
            </a:r>
            <a:r>
              <a:rPr lang="fa-IR" smtClean="0">
                <a:cs typeface="B Zar" panose="00000400000000000000" pitchFamily="2" charset="-78"/>
              </a:rPr>
              <a:t> روش مستقیم و </a:t>
            </a:r>
            <a:r>
              <a:rPr lang="fa-IR" smtClean="0">
                <a:solidFill>
                  <a:srgbClr val="FF0000"/>
                </a:solidFill>
                <a:cs typeface="B Zar" panose="00000400000000000000" pitchFamily="2" charset="-78"/>
              </a:rPr>
              <a:t>سه </a:t>
            </a:r>
            <a:r>
              <a:rPr lang="fa-IR" smtClean="0">
                <a:cs typeface="B Zar" panose="00000400000000000000" pitchFamily="2" charset="-78"/>
              </a:rPr>
              <a:t>روش غیر مستقیم هست. در روش مستقیم مدیر خودش از وضعیت های ایجاد شده به وجود مساله پی می برد:</a:t>
            </a:r>
            <a:endParaRPr lang="fa-IR">
              <a:cs typeface="B Zar" panose="00000400000000000000" pitchFamily="2" charset="-78"/>
            </a:endParaRPr>
          </a:p>
        </p:txBody>
      </p:sp>
    </p:spTree>
    <p:extLst>
      <p:ext uri="{BB962C8B-B14F-4D97-AF65-F5344CB8AC3E}">
        <p14:creationId xmlns:p14="http://schemas.microsoft.com/office/powerpoint/2010/main" val="1249018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a:t>
            </a:r>
            <a:r>
              <a:rPr lang="fa-IR">
                <a:cs typeface="B Zar" panose="00000400000000000000" pitchFamily="2" charset="-78"/>
              </a:rPr>
              <a:t>صورتی </a:t>
            </a:r>
            <a:r>
              <a:rPr lang="fa-IR" smtClean="0">
                <a:cs typeface="B Zar" panose="00000400000000000000" pitchFamily="2" charset="-78"/>
              </a:rPr>
              <a:t>راه حل ما موفقیت امیز است ه بتواند به اهداف سازمانی دست یابد. البته هر چه راه حل در ارتباط با دستیابی به اهداف مهم تر باشد مناسبتر است. </a:t>
            </a:r>
          </a:p>
          <a:p>
            <a:pPr algn="just"/>
            <a:r>
              <a:rPr lang="fa-IR" smtClean="0">
                <a:solidFill>
                  <a:srgbClr val="FF0000"/>
                </a:solidFill>
                <a:cs typeface="B Zar" panose="00000400000000000000" pitchFamily="2" charset="-78"/>
              </a:rPr>
              <a:t>مساله فوری اگر به موقع حل نشود </a:t>
            </a:r>
            <a:r>
              <a:rPr lang="fa-IR" smtClean="0">
                <a:cs typeface="B Zar" panose="00000400000000000000" pitchFamily="2" charset="-78"/>
              </a:rPr>
              <a:t>ممکن است در اینده مشکلاتی ایجاد کند که به آسانی قابل حل نباشد، یا گاهی پیدایش مساله ممکن است فرصتی فراهم سازد </a:t>
            </a:r>
            <a:r>
              <a:rPr lang="fa-IR" smtClean="0">
                <a:cs typeface="B Zar" panose="00000400000000000000" pitchFamily="2" charset="-78"/>
              </a:rPr>
              <a:t>تا </a:t>
            </a:r>
            <a:r>
              <a:rPr lang="fa-IR" smtClean="0">
                <a:cs typeface="B Zar" panose="00000400000000000000" pitchFamily="2" charset="-78"/>
              </a:rPr>
              <a:t>بدان بهانه بتوان سازمانی را سامان دوباره بخشید. </a:t>
            </a:r>
            <a:endParaRPr lang="fa-IR">
              <a:cs typeface="B Zar" panose="00000400000000000000" pitchFamily="2" charset="-78"/>
            </a:endParaRPr>
          </a:p>
        </p:txBody>
      </p:sp>
    </p:spTree>
    <p:extLst>
      <p:ext uri="{BB962C8B-B14F-4D97-AF65-F5344CB8AC3E}">
        <p14:creationId xmlns:p14="http://schemas.microsoft.com/office/powerpoint/2010/main" val="90649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جنبه سوم : تشخیص علل</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هنگامی که مدیر مشخص نمود که راه حل رضایت بخش چیست باید اعملی را که به آن تحقیق می بخشد معین کند. البته قبل از آن، چنانکه گفته شد باید شناخت  دقیقی از مساله بدست آورد. به طوری که بتواند فرضیه هایی را درباره علل آن، فرموله کند. </a:t>
            </a:r>
          </a:p>
          <a:p>
            <a:pPr algn="just"/>
            <a:r>
              <a:rPr lang="fa-IR" smtClean="0">
                <a:cs typeface="B Zar" panose="00000400000000000000" pitchFamily="2" charset="-78"/>
              </a:rPr>
              <a:t>برای این منظور چنین سوالاتی را باید مطرح کند: </a:t>
            </a:r>
          </a:p>
          <a:p>
            <a:pPr algn="just"/>
            <a:r>
              <a:rPr lang="fa-IR" smtClean="0">
                <a:cs typeface="B Zar" panose="00000400000000000000" pitchFamily="2" charset="-78"/>
              </a:rPr>
              <a:t>1- چه تغییراتی در داخل و خارج سازمان، ممکن است در ایجاد مساله نقش داشته باشد؟</a:t>
            </a:r>
          </a:p>
          <a:p>
            <a:pPr algn="just"/>
            <a:r>
              <a:rPr lang="fa-IR" smtClean="0">
                <a:cs typeface="B Zar" panose="00000400000000000000" pitchFamily="2" charset="-78"/>
              </a:rPr>
              <a:t>2- چه افرادی با مساله درگیرترند؟ </a:t>
            </a:r>
          </a:p>
          <a:p>
            <a:pPr algn="just"/>
            <a:r>
              <a:rPr lang="fa-IR" smtClean="0">
                <a:cs typeface="B Zar" panose="00000400000000000000" pitchFamily="2" charset="-78"/>
              </a:rPr>
              <a:t>3- آیا این افراد دارای بینش و توانایی کافی در روشن نمودن وضعیت مساله هستند؟</a:t>
            </a:r>
          </a:p>
          <a:p>
            <a:pPr algn="just"/>
            <a:r>
              <a:rPr lang="fa-IR" smtClean="0">
                <a:cs typeface="B Zar" panose="00000400000000000000" pitchFamily="2" charset="-78"/>
              </a:rPr>
              <a:t>4- آیا اعمال این افراد در ایجاد مساله سهیم است؟ </a:t>
            </a:r>
          </a:p>
          <a:p>
            <a:pPr algn="just"/>
            <a:endParaRPr lang="fa-IR">
              <a:cs typeface="B Zar" panose="00000400000000000000" pitchFamily="2" charset="-78"/>
            </a:endParaRPr>
          </a:p>
        </p:txBody>
      </p:sp>
    </p:spTree>
    <p:extLst>
      <p:ext uri="{BB962C8B-B14F-4D97-AF65-F5344CB8AC3E}">
        <p14:creationId xmlns:p14="http://schemas.microsoft.com/office/powerpoint/2010/main" val="1553944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علل بر خلاف آثار سماله به ندرت آشکار می شوند و مدیر باید با هشیاری خود به کشف آنها بپردزاند. افراد مختلف که نظرهایشان به ناچار رنگی از تجربیات و مسئولیت هایشان گرفته است، ممکن است علل بسیار متفاوتی را برای یک مساله بیابند. در هر صورت ، چگونگی در کنار هم چیدن قطعات  مختلف برای به دست آوردن تصویر واضحتری از مساله به قدرت و همت مدیر بستگی دارد. </a:t>
            </a:r>
            <a:endParaRPr lang="fa-IR">
              <a:cs typeface="B Zar" panose="00000400000000000000" pitchFamily="2" charset="-78"/>
            </a:endParaRPr>
          </a:p>
        </p:txBody>
      </p:sp>
    </p:spTree>
    <p:extLst>
      <p:ext uri="{BB962C8B-B14F-4D97-AF65-F5344CB8AC3E}">
        <p14:creationId xmlns:p14="http://schemas.microsoft.com/office/powerpoint/2010/main" val="4222964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مرحله دوم: ایجاد بدیل ها</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وسوسه قبول اولین «بدیل عملی» اغلب مدیر را از انتخاب بهترین راه حل برای مسائلش باز می دارد. ایجاد چند بدیل ، امکان مقاومت در برابر وسوسه  حل سریع و بدون تامل مساله را قوت بخشیده و امکان تخاذ تصمیمی موثرتر را تقویت می کند. </a:t>
            </a:r>
          </a:p>
          <a:p>
            <a:pPr algn="just"/>
            <a:r>
              <a:rPr lang="fa-IR" smtClean="0">
                <a:cs typeface="B Zar" panose="00000400000000000000" pitchFamily="2" charset="-78"/>
              </a:rPr>
              <a:t>هیچ تصمیم عمده ای قبل از ایجاد تعداد کافی بدیل نباید اخذ </a:t>
            </a:r>
            <a:r>
              <a:rPr lang="fa-IR" smtClean="0">
                <a:cs typeface="B Zar" panose="00000400000000000000" pitchFamily="2" charset="-78"/>
              </a:rPr>
              <a:t>شود، </a:t>
            </a:r>
            <a:r>
              <a:rPr lang="fa-IR" smtClean="0">
                <a:cs typeface="B Zar" panose="00000400000000000000" pitchFamily="2" charset="-78"/>
              </a:rPr>
              <a:t>حل مساله در این مرحله غابلا به بدیل های خلاق و بدیع نیازمند است. البته باید توجه داشت که  وسوسه ارزیابی بدیل ها در هنگام ایجادشان که معمولا در </a:t>
            </a:r>
            <a:r>
              <a:rPr lang="fa-IR" smtClean="0">
                <a:cs typeface="B Zar" panose="00000400000000000000" pitchFamily="2" charset="-78"/>
              </a:rPr>
              <a:t>آن </a:t>
            </a:r>
            <a:r>
              <a:rPr lang="fa-IR" smtClean="0">
                <a:cs typeface="B Zar" panose="00000400000000000000" pitchFamily="2" charset="-78"/>
              </a:rPr>
              <a:t>مرحله نارس </a:t>
            </a:r>
            <a:r>
              <a:rPr lang="fa-IR" smtClean="0">
                <a:cs typeface="B Zar" panose="00000400000000000000" pitchFamily="2" charset="-78"/>
              </a:rPr>
              <a:t>است، </a:t>
            </a:r>
            <a:r>
              <a:rPr lang="fa-IR" smtClean="0">
                <a:cs typeface="B Zar" panose="00000400000000000000" pitchFamily="2" charset="-78"/>
              </a:rPr>
              <a:t>مدیر را از تولید بدیل های پایدار باز می دارد. </a:t>
            </a:r>
            <a:endParaRPr lang="fa-IR">
              <a:cs typeface="B Zar" panose="00000400000000000000" pitchFamily="2" charset="-78"/>
            </a:endParaRPr>
          </a:p>
        </p:txBody>
      </p:sp>
      <p:sp>
        <p:nvSpPr>
          <p:cNvPr id="4" name="Flowchart: Connector 3"/>
          <p:cNvSpPr/>
          <p:nvPr/>
        </p:nvSpPr>
        <p:spPr>
          <a:xfrm>
            <a:off x="2039814" y="4543865"/>
            <a:ext cx="2574389" cy="1633098"/>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وسوسه ارزیابی بدیل ها</a:t>
            </a:r>
            <a:endParaRPr lang="fa-IR" sz="2400" b="1">
              <a:solidFill>
                <a:srgbClr val="FF0000"/>
              </a:solidFill>
            </a:endParaRPr>
          </a:p>
        </p:txBody>
      </p:sp>
    </p:spTree>
    <p:extLst>
      <p:ext uri="{BB962C8B-B14F-4D97-AF65-F5344CB8AC3E}">
        <p14:creationId xmlns:p14="http://schemas.microsoft.com/office/powerpoint/2010/main" val="7843808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Zar" panose="00000400000000000000" pitchFamily="2" charset="-78"/>
              </a:rPr>
              <a:t>مرحله سوم: ارزیابی بدیل ها و انتخاب بهترین آنها</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هنگامی که مدیر مجموعه ای از بدیل ها را اجاد می کند باید چگونگی تاثیر آنها را نیز ارزیابی کند. موثر بودن را می توان با </a:t>
            </a:r>
            <a:r>
              <a:rPr lang="fa-IR" smtClean="0">
                <a:solidFill>
                  <a:srgbClr val="FF0000"/>
                </a:solidFill>
                <a:cs typeface="B Zar" panose="00000400000000000000" pitchFamily="2" charset="-78"/>
              </a:rPr>
              <a:t>دو </a:t>
            </a:r>
            <a:r>
              <a:rPr lang="fa-IR" smtClean="0">
                <a:cs typeface="B Zar" panose="00000400000000000000" pitchFamily="2" charset="-78"/>
              </a:rPr>
              <a:t>معیار سنجید: </a:t>
            </a:r>
          </a:p>
          <a:p>
            <a:pPr algn="just"/>
            <a:r>
              <a:rPr lang="fa-IR" smtClean="0">
                <a:cs typeface="B Zar" panose="00000400000000000000" pitchFamily="2" charset="-78"/>
              </a:rPr>
              <a:t>1- هر بدیل با توجه به اهداف و منابع سازمان تا چه حد منطبق بر واقع است؟</a:t>
            </a:r>
          </a:p>
          <a:p>
            <a:pPr algn="just"/>
            <a:r>
              <a:rPr lang="fa-IR" smtClean="0">
                <a:cs typeface="B Zar" panose="00000400000000000000" pitchFamily="2" charset="-78"/>
              </a:rPr>
              <a:t>2- هر بدیل چقدر به حل مساله کمک می کند؟</a:t>
            </a:r>
            <a:endParaRPr lang="fa-IR">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724" y="4699780"/>
            <a:ext cx="1165348" cy="1165348"/>
          </a:xfrm>
          <a:prstGeom prst="rect">
            <a:avLst/>
          </a:prstGeom>
        </p:spPr>
      </p:pic>
    </p:spTree>
    <p:extLst>
      <p:ext uri="{BB962C8B-B14F-4D97-AF65-F5344CB8AC3E}">
        <p14:creationId xmlns:p14="http://schemas.microsoft.com/office/powerpoint/2010/main" val="3799290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هر بدیل باید با توجه به اهداف  و منابع سازمانی مورد قضاوت قرار گیرد. بدیلی ممکن است منطقی به نظر برسد ولی اگر قبال اجرا نباشد کمترین ارزشی ندارد. برای مثال اگر فروش زیاد باشد ولی سود سیر نزولی بیپاید ممکن </a:t>
            </a:r>
            <a:r>
              <a:rPr lang="fa-IR" smtClean="0">
                <a:cs typeface="B Zar" panose="00000400000000000000" pitchFamily="2" charset="-78"/>
              </a:rPr>
              <a:t>است </a:t>
            </a:r>
            <a:r>
              <a:rPr lang="fa-IR" smtClean="0">
                <a:cs typeface="B Zar" panose="00000400000000000000" pitchFamily="2" charset="-78"/>
              </a:rPr>
              <a:t>به فکر </a:t>
            </a:r>
            <a:r>
              <a:rPr lang="fa-IR" smtClean="0">
                <a:cs typeface="B Zar" panose="00000400000000000000" pitchFamily="2" charset="-78"/>
              </a:rPr>
              <a:t>بیفتیم </a:t>
            </a:r>
            <a:r>
              <a:rPr lang="fa-IR" smtClean="0">
                <a:cs typeface="B Zar" panose="00000400000000000000" pitchFamily="2" charset="-78"/>
              </a:rPr>
              <a:t>که هزینه های سربار را کاهش دهیم ولی اگر هم اکنون هزینه ها به طور قابل ملاحظه ای </a:t>
            </a:r>
            <a:r>
              <a:rPr lang="fa-IR" smtClean="0">
                <a:cs typeface="B Zar" panose="00000400000000000000" pitchFamily="2" charset="-78"/>
              </a:rPr>
              <a:t>کاسته </a:t>
            </a:r>
            <a:r>
              <a:rPr lang="fa-IR" smtClean="0">
                <a:cs typeface="B Zar" panose="00000400000000000000" pitchFamily="2" charset="-78"/>
              </a:rPr>
              <a:t>شده باشد و کاهش بیشتر موجب پایین آمدن کیفیت محصول گردد. استفاده از این بدیل مفید </a:t>
            </a:r>
            <a:r>
              <a:rPr lang="fa-IR" smtClean="0">
                <a:solidFill>
                  <a:srgbClr val="FF0000"/>
                </a:solidFill>
                <a:cs typeface="B Zar" panose="00000400000000000000" pitchFamily="2" charset="-78"/>
              </a:rPr>
              <a:t>نخواهد</a:t>
            </a:r>
            <a:r>
              <a:rPr lang="fa-IR" smtClean="0">
                <a:cs typeface="B Zar" panose="00000400000000000000" pitchFamily="2" charset="-78"/>
              </a:rPr>
              <a:t> بود. </a:t>
            </a:r>
            <a:endParaRPr lang="fa-IR">
              <a:cs typeface="B Zar" panose="00000400000000000000" pitchFamily="2" charset="-78"/>
            </a:endParaRPr>
          </a:p>
        </p:txBody>
      </p:sp>
    </p:spTree>
    <p:extLst>
      <p:ext uri="{BB962C8B-B14F-4D97-AF65-F5344CB8AC3E}">
        <p14:creationId xmlns:p14="http://schemas.microsoft.com/office/powerpoint/2010/main" val="3797731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علاوه  هر بدیل با توجه با عوارض و تاثیرات جنبی ای که برای سازمان دراد باید مورد قضاوت  قرار گیرد. برای مثال ممکن است هنگام تعقیب بدیل خاصی ، مساله جدیدی ایجاد شود بدین جهت مدیر، باید مسائلی همچون، میزان علاقه با اکراه زیردستان را به اجرای تصمیمات مورد نظر ، با تبعات  عدم اجرای آن را بررسی کند زیرا اجرای تصمیم ممکن است مشکلات عملی داشته باشد. برای مثال در تصمیم به افزایش دادن  سرمایه، باید سایر واحد های سازمان را که از این تصمیم تاثیر می پذیرد مورد مشورت قرار داد. </a:t>
            </a:r>
            <a:endParaRPr lang="fa-IR">
              <a:cs typeface="B Zar" panose="00000400000000000000" pitchFamily="2" charset="-78"/>
            </a:endParaRPr>
          </a:p>
        </p:txBody>
      </p:sp>
      <p:sp>
        <p:nvSpPr>
          <p:cNvPr id="4" name="Flowchart: Process 3"/>
          <p:cNvSpPr/>
          <p:nvPr/>
        </p:nvSpPr>
        <p:spPr>
          <a:xfrm>
            <a:off x="2180492" y="4811151"/>
            <a:ext cx="2630659"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میزان علاقه با اکراه زیردستان</a:t>
            </a:r>
            <a:endParaRPr lang="fa-IR" sz="2000" b="1">
              <a:solidFill>
                <a:srgbClr val="FF0000"/>
              </a:solidFill>
            </a:endParaRPr>
          </a:p>
        </p:txBody>
      </p:sp>
    </p:spTree>
    <p:extLst>
      <p:ext uri="{BB962C8B-B14F-4D97-AF65-F5344CB8AC3E}">
        <p14:creationId xmlns:p14="http://schemas.microsoft.com/office/powerpoint/2010/main" val="3647732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هر بدیل بر حسب این که تا </a:t>
            </a:r>
            <a:r>
              <a:rPr lang="fa-IR" smtClean="0">
                <a:cs typeface="B Zar" panose="00000400000000000000" pitchFamily="2" charset="-78"/>
              </a:rPr>
              <a:t>چقدر، </a:t>
            </a:r>
            <a:r>
              <a:rPr lang="fa-IR" smtClean="0">
                <a:cs typeface="B Zar" panose="00000400000000000000" pitchFamily="2" charset="-78"/>
              </a:rPr>
              <a:t>خوب «بایست ها» و «شایست ها» ی مساله را مورد توجه قرار داده است، نیز باید مورد ارزیابی قرار گیرد. مدیر در بعضی از </a:t>
            </a:r>
            <a:r>
              <a:rPr lang="fa-IR" smtClean="0">
                <a:cs typeface="B Zar" panose="00000400000000000000" pitchFamily="2" charset="-78"/>
              </a:rPr>
              <a:t>موارد </a:t>
            </a:r>
            <a:r>
              <a:rPr lang="fa-IR" smtClean="0">
                <a:cs typeface="B Zar" panose="00000400000000000000" pitchFamily="2" charset="-78"/>
              </a:rPr>
              <a:t>برای تعیین موثرترین بدیل ممکن است به ازمایش یک یا چند بدیل در بخش </a:t>
            </a:r>
            <a:r>
              <a:rPr lang="fa-IR" smtClean="0">
                <a:cs typeface="B Zar" panose="00000400000000000000" pitchFamily="2" charset="-78"/>
              </a:rPr>
              <a:t>های </a:t>
            </a:r>
            <a:r>
              <a:rPr lang="fa-IR" smtClean="0">
                <a:cs typeface="B Zar" panose="00000400000000000000" pitchFamily="2" charset="-78"/>
              </a:rPr>
              <a:t>مختلف </a:t>
            </a:r>
            <a:r>
              <a:rPr lang="fa-IR" smtClean="0">
                <a:cs typeface="B Zar" panose="00000400000000000000" pitchFamily="2" charset="-78"/>
              </a:rPr>
              <a:t>سازمانش بپردازد، </a:t>
            </a:r>
            <a:r>
              <a:rPr lang="fa-IR" smtClean="0">
                <a:cs typeface="B Zar" panose="00000400000000000000" pitchFamily="2" charset="-78"/>
              </a:rPr>
              <a:t>ولی معمولا مدیران برای تعیین موثرترین بدیل به </a:t>
            </a:r>
            <a:r>
              <a:rPr lang="fa-IR" smtClean="0">
                <a:cs typeface="B Zar" panose="00000400000000000000" pitchFamily="2" charset="-78"/>
              </a:rPr>
              <a:t>استفاده </a:t>
            </a:r>
            <a:r>
              <a:rPr lang="fa-IR" smtClean="0">
                <a:cs typeface="B Zar" panose="00000400000000000000" pitchFamily="2" charset="-78"/>
              </a:rPr>
              <a:t>از دانش، </a:t>
            </a:r>
            <a:r>
              <a:rPr lang="fa-IR" smtClean="0">
                <a:cs typeface="B Zar" panose="00000400000000000000" pitchFamily="2" charset="-78"/>
              </a:rPr>
              <a:t>تجربه </a:t>
            </a:r>
            <a:r>
              <a:rPr lang="fa-IR" smtClean="0">
                <a:cs typeface="B Zar" panose="00000400000000000000" pitchFamily="2" charset="-78"/>
              </a:rPr>
              <a:t>و قضاوت خود قناعت می کنند. </a:t>
            </a:r>
          </a:p>
          <a:p>
            <a:pPr algn="just"/>
            <a:r>
              <a:rPr lang="fa-IR" smtClean="0">
                <a:cs typeface="B Zar" panose="00000400000000000000" pitchFamily="2" charset="-78"/>
              </a:rPr>
              <a:t>د رهر صورت بدیل انتخاب شده بر مبنای میزان اطلاعات قابل دسترس مدیر و قدرت قضاوت وی و مصالحه ای که احتمالا میان عوامل گونه گون صورت گرفته انتخاب شده است. </a:t>
            </a:r>
            <a:endParaRPr lang="fa-IR">
              <a:cs typeface="B Zar" panose="00000400000000000000" pitchFamily="2" charset="-78"/>
            </a:endParaRPr>
          </a:p>
        </p:txBody>
      </p:sp>
      <p:sp>
        <p:nvSpPr>
          <p:cNvPr id="4" name="Flowchart: Decision 3"/>
          <p:cNvSpPr/>
          <p:nvPr/>
        </p:nvSpPr>
        <p:spPr>
          <a:xfrm>
            <a:off x="838200" y="4642339"/>
            <a:ext cx="2644726" cy="1378634"/>
          </a:xfrm>
          <a:prstGeom prst="flowChartDecis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موثرترین بدیل ممکن</a:t>
            </a:r>
            <a:endParaRPr lang="fa-IR" sz="2000" b="1">
              <a:solidFill>
                <a:srgbClr val="FF0000"/>
              </a:solidFill>
            </a:endParaRPr>
          </a:p>
        </p:txBody>
      </p:sp>
    </p:spTree>
    <p:extLst>
      <p:ext uri="{BB962C8B-B14F-4D97-AF65-F5344CB8AC3E}">
        <p14:creationId xmlns:p14="http://schemas.microsoft.com/office/powerpoint/2010/main" val="3531327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مرحله چهارم: اجرای تصمیم و پی گیری آن</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هنگامی که بهترین بدیل موجود انتاب شد مدیر، برنامه چگونگی برخود با نیازها و مسائلی را که ممکن ست  در به اجرا درآوردن بدلیل پیش آید باید طرحریزی کند. به اجرا درآوردن تصمیم پیش از صدور دستورات مناسب دشور است، مدیر ابتدا باید منابع لازم را بر حسب نیازها فراهم کرده، بدان ها تخصیص دهد سپس برنامه زمان بندی عملیات را تعیین کرده مسئولیت اجریا کارهای خاص را به افراد واگذار، آنگاه رویه ای برای گزارش </a:t>
            </a:r>
            <a:r>
              <a:rPr lang="fa-IR" smtClean="0">
                <a:cs typeface="B Zar" panose="00000400000000000000" pitchFamily="2" charset="-78"/>
              </a:rPr>
              <a:t>گیری </a:t>
            </a:r>
            <a:r>
              <a:rPr lang="fa-IR" smtClean="0">
                <a:cs typeface="B Zar" panose="00000400000000000000" pitchFamily="2" charset="-78"/>
              </a:rPr>
              <a:t>دوره یا برقرار کرده و سرانجام آمادگی انجام اقدامات اصلاحی ماسب را در صورت بروز مسائل جدید در افراد ایجاد کند. این امر همچنین امکان سنجش پروژه را به طور </a:t>
            </a:r>
            <a:r>
              <a:rPr lang="fa-IR" smtClean="0">
                <a:solidFill>
                  <a:srgbClr val="FF0000"/>
                </a:solidFill>
                <a:cs typeface="B Zar" panose="00000400000000000000" pitchFamily="2" charset="-78"/>
              </a:rPr>
              <a:t>دقیق </a:t>
            </a:r>
            <a:r>
              <a:rPr lang="fa-IR" smtClean="0">
                <a:cs typeface="B Zar" panose="00000400000000000000" pitchFamily="2" charset="-78"/>
              </a:rPr>
              <a:t>فراهم می سازد. </a:t>
            </a:r>
            <a:endParaRPr lang="fa-IR">
              <a:cs typeface="B Zar" panose="00000400000000000000" pitchFamily="2" charset="-78"/>
            </a:endParaRPr>
          </a:p>
        </p:txBody>
      </p:sp>
    </p:spTree>
    <p:extLst>
      <p:ext uri="{BB962C8B-B14F-4D97-AF65-F5344CB8AC3E}">
        <p14:creationId xmlns:p14="http://schemas.microsoft.com/office/powerpoint/2010/main" val="388001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مخاطرات و عدم اطمینان های بالقوه را که در طول مرحله اول ارزیابی بدیل ها، شناسایی شده اند نباید فراموش کرد </a:t>
            </a:r>
            <a:r>
              <a:rPr lang="fa-IR" smtClean="0">
                <a:cs typeface="B Zar" panose="00000400000000000000" pitchFamily="2" charset="-78"/>
              </a:rPr>
              <a:t>زیرا </a:t>
            </a:r>
            <a:r>
              <a:rPr lang="fa-IR" smtClean="0">
                <a:cs typeface="B Zar" panose="00000400000000000000" pitchFamily="2" charset="-78"/>
              </a:rPr>
              <a:t>این تمایل در انسان وجود دارد </a:t>
            </a:r>
            <a:r>
              <a:rPr lang="fa-IR" smtClean="0">
                <a:cs typeface="B Zar" panose="00000400000000000000" pitchFamily="2" charset="-78"/>
              </a:rPr>
              <a:t>که مخاطرات </a:t>
            </a:r>
            <a:r>
              <a:rPr lang="fa-IR" smtClean="0">
                <a:cs typeface="B Zar" panose="00000400000000000000" pitchFamily="2" charset="-78"/>
              </a:rPr>
              <a:t>و عدم </a:t>
            </a:r>
            <a:r>
              <a:rPr lang="fa-IR" smtClean="0">
                <a:cs typeface="B Zar" panose="00000400000000000000" pitchFamily="2" charset="-78"/>
              </a:rPr>
              <a:t>اطمینان </a:t>
            </a:r>
            <a:r>
              <a:rPr lang="fa-IR" smtClean="0">
                <a:cs typeface="B Zar" panose="00000400000000000000" pitchFamily="2" charset="-78"/>
              </a:rPr>
              <a:t>های احتمالی را پس از اخذ تصمیم به دست فراموشی بسپراد. </a:t>
            </a:r>
          </a:p>
          <a:p>
            <a:pPr algn="just"/>
            <a:r>
              <a:rPr lang="fa-IR" smtClean="0">
                <a:cs typeface="B Zar" panose="00000400000000000000" pitchFamily="2" charset="-78"/>
              </a:rPr>
              <a:t>مدیر با صرف وقت </a:t>
            </a:r>
            <a:r>
              <a:rPr lang="fa-IR" smtClean="0">
                <a:cs typeface="B Zar" panose="00000400000000000000" pitchFamily="2" charset="-78"/>
              </a:rPr>
              <a:t>اضافی </a:t>
            </a:r>
            <a:r>
              <a:rPr lang="fa-IR" smtClean="0">
                <a:cs typeface="B Zar" panose="00000400000000000000" pitchFamily="2" charset="-78"/>
              </a:rPr>
              <a:t>برای بررسی مجدد تصمیمش در این مرحله و طراحی </a:t>
            </a:r>
            <a:r>
              <a:rPr lang="fa-IR" smtClean="0">
                <a:cs typeface="B Zar" panose="00000400000000000000" pitchFamily="2" charset="-78"/>
              </a:rPr>
              <a:t>برنامه </a:t>
            </a:r>
            <a:r>
              <a:rPr lang="fa-IR" smtClean="0">
                <a:cs typeface="B Zar" panose="00000400000000000000" pitchFamily="2" charset="-78"/>
              </a:rPr>
              <a:t>های تفصیلی  برای برخورد با این گونه مخاطرات و عدم اطمینان ها می تواند با این تمایل مقابله کند. </a:t>
            </a:r>
          </a:p>
          <a:p>
            <a:pPr algn="just"/>
            <a:r>
              <a:rPr lang="fa-IR" smtClean="0">
                <a:cs typeface="B Zar" panose="00000400000000000000" pitchFamily="2" charset="-78"/>
              </a:rPr>
              <a:t>پس از </a:t>
            </a:r>
            <a:r>
              <a:rPr lang="fa-IR" smtClean="0">
                <a:cs typeface="B Zar" panose="00000400000000000000" pitchFamily="2" charset="-78"/>
              </a:rPr>
              <a:t>آن </a:t>
            </a:r>
            <a:r>
              <a:rPr lang="fa-IR" smtClean="0">
                <a:cs typeface="B Zar" panose="00000400000000000000" pitchFamily="2" charset="-78"/>
              </a:rPr>
              <a:t>که مدیر همه اقدام های ممکن را برای برخورد با بروز احتمالی تبعات ناموزون به عمل آورد اجرای واقعی آغاز می گردد زیرا یک تصمیم یا راه حل، زمانی موثر است که به عمل در آید. </a:t>
            </a:r>
            <a:endParaRPr lang="fa-IR">
              <a:cs typeface="B Zar" panose="00000400000000000000" pitchFamily="2" charset="-78"/>
            </a:endParaRPr>
          </a:p>
        </p:txBody>
      </p:sp>
    </p:spTree>
    <p:extLst>
      <p:ext uri="{BB962C8B-B14F-4D97-AF65-F5344CB8AC3E}">
        <p14:creationId xmlns:p14="http://schemas.microsoft.com/office/powerpoint/2010/main" val="1917650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مساله یابی :1- انحرافات از تجربیات گذشته: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الگوی عملکرد </a:t>
            </a:r>
            <a:r>
              <a:rPr lang="fa-IR" smtClean="0">
                <a:cs typeface="B Zar" panose="00000400000000000000" pitchFamily="2" charset="-78"/>
              </a:rPr>
              <a:t>بالای </a:t>
            </a:r>
            <a:r>
              <a:rPr lang="fa-IR">
                <a:cs typeface="B Zar" panose="00000400000000000000" pitchFamily="2" charset="-78"/>
              </a:rPr>
              <a:t>سازمان </a:t>
            </a:r>
            <a:r>
              <a:rPr lang="fa-IR" smtClean="0">
                <a:cs typeface="B Zar" panose="00000400000000000000" pitchFamily="2" charset="-78"/>
              </a:rPr>
              <a:t>بر هم می خورد  برای مثال فروش امسال کمتر از سال قبل می شود، یا هزینه ها ناگهان افزایش می یابد، یا میزان جا به جایی کارکنان زیاد می شود یا مدیران رده بالا استاندارد جدیدی برای عملکرد واحد تعیین می کنند. </a:t>
            </a:r>
            <a:endParaRPr lang="fa-IR">
              <a:cs typeface="B Zar" panose="00000400000000000000" pitchFamily="2" charset="-78"/>
            </a:endParaRPr>
          </a:p>
        </p:txBody>
      </p:sp>
    </p:spTree>
    <p:extLst>
      <p:ext uri="{BB962C8B-B14F-4D97-AF65-F5344CB8AC3E}">
        <p14:creationId xmlns:p14="http://schemas.microsoft.com/office/powerpoint/2010/main" val="15600479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گاهی مدیران به خطا تصور می کنند که هنگامی تصمیمی  اخذ شد خود به خود عمل به دنبال می آید، حال اینکه اگر تصمیم خوبی اخذ شود ولی کارکنان مایل یا قادر به اجرای آن نباشندف تصمیم موثر نخواهدد بود. مراحل  مختف اجرای یک تصمیم  باید هدایت و کنترل  گردند، که  این امر با یافتن پاسخ درست برای سوالاتی نظیر این پرسش </a:t>
            </a:r>
            <a:r>
              <a:rPr lang="fa-IR" smtClean="0">
                <a:cs typeface="B Zar" panose="00000400000000000000" pitchFamily="2" charset="-78"/>
              </a:rPr>
              <a:t>را </a:t>
            </a:r>
            <a:r>
              <a:rPr lang="fa-IR" smtClean="0">
                <a:cs typeface="B Zar" panose="00000400000000000000" pitchFamily="2" charset="-78"/>
              </a:rPr>
              <a:t>عملی می گردد: </a:t>
            </a:r>
          </a:p>
          <a:p>
            <a:pPr algn="just"/>
            <a:r>
              <a:rPr lang="fa-IR" smtClean="0">
                <a:cs typeface="B Zar" panose="00000400000000000000" pitchFamily="2" charset="-78"/>
              </a:rPr>
              <a:t>1- ایا کارها مطابق برنامه پیش می رود؟ </a:t>
            </a:r>
          </a:p>
          <a:p>
            <a:pPr algn="just"/>
            <a:r>
              <a:rPr lang="fa-IR" smtClean="0">
                <a:cs typeface="B Zar" panose="00000400000000000000" pitchFamily="2" charset="-78"/>
              </a:rPr>
              <a:t>2- در نتیجه تصمیم در محیط داخلی و خارج سازمان چه چیزی در حال رخ دادن است؟ </a:t>
            </a:r>
          </a:p>
          <a:p>
            <a:pPr algn="just"/>
            <a:r>
              <a:rPr lang="fa-IR" smtClean="0">
                <a:cs typeface="B Zar" panose="00000400000000000000" pitchFamily="2" charset="-78"/>
              </a:rPr>
              <a:t>3- آیا کارکنان مطابق انتظارات عمل می کنند؟ </a:t>
            </a:r>
          </a:p>
          <a:p>
            <a:pPr algn="just"/>
            <a:r>
              <a:rPr lang="fa-IR" smtClean="0">
                <a:cs typeface="B Zar" panose="00000400000000000000" pitchFamily="2" charset="-78"/>
              </a:rPr>
              <a:t>4- پاسخ رقبا چیست؟ </a:t>
            </a:r>
          </a:p>
          <a:p>
            <a:pPr algn="just"/>
            <a:endParaRPr lang="fa-IR">
              <a:cs typeface="B Zar" panose="00000400000000000000" pitchFamily="2" charset="-78"/>
            </a:endParaRPr>
          </a:p>
        </p:txBody>
      </p:sp>
    </p:spTree>
    <p:extLst>
      <p:ext uri="{BB962C8B-B14F-4D97-AF65-F5344CB8AC3E}">
        <p14:creationId xmlns:p14="http://schemas.microsoft.com/office/powerpoint/2010/main" val="17411897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بنابراین می توان نتیجه گرفت که : </a:t>
            </a:r>
          </a:p>
          <a:p>
            <a:pPr algn="just"/>
            <a:endParaRPr lang="fa-IR">
              <a:cs typeface="B Zar" panose="00000400000000000000" pitchFamily="2" charset="-78"/>
            </a:endParaRPr>
          </a:p>
        </p:txBody>
      </p:sp>
      <p:sp>
        <p:nvSpPr>
          <p:cNvPr id="4" name="Flowchart: Process 3"/>
          <p:cNvSpPr/>
          <p:nvPr/>
        </p:nvSpPr>
        <p:spPr>
          <a:xfrm>
            <a:off x="3840480" y="3319976"/>
            <a:ext cx="4839286" cy="18288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smtClean="0">
                <a:solidFill>
                  <a:srgbClr val="FF0000"/>
                </a:solidFill>
                <a:cs typeface="B Zar" panose="00000400000000000000" pitchFamily="2" charset="-78"/>
              </a:rPr>
              <a:t>تصمیم گیری فرایندی مداوم و چالشی برای مدیران است</a:t>
            </a:r>
            <a:endParaRPr lang="fa-IR" sz="2400" b="1">
              <a:solidFill>
                <a:srgbClr val="FF0000"/>
              </a:solidFill>
              <a:cs typeface="B Zar" panose="00000400000000000000" pitchFamily="2" charset="-78"/>
            </a:endParaRPr>
          </a:p>
        </p:txBody>
      </p:sp>
    </p:spTree>
    <p:extLst>
      <p:ext uri="{BB962C8B-B14F-4D97-AF65-F5344CB8AC3E}">
        <p14:creationId xmlns:p14="http://schemas.microsoft.com/office/powerpoint/2010/main" val="18079509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بهبود توان فردی در حل مساله: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بیشتر مدیران می دانند آن چه ظاهرا مهم ترین تصمیم است یعنی بر اطلاعاتی که خیلی خوب جمع اوری تحلیل و ارزیابی شده اند مبتنی است، ممکن است به علت حوادث غیر قابل پیش بینی تصمیم ضعیفی از آب درآید. بالعکس، حادثه ای غیر محتمل و پیش بینی نشده ای ممکن است تصمیم بد یا غیر منطقی را به انتخاب مساعدت مبدل سازد. حتی اگر تصمیمی به همان خوبی که پیش بینی شده است، نتیجه دهد مدیر هرگز نمی تواند کاملا مطمئن باشد که تصمیم دیگری نمی توانست به همان میزان موثر یا حتی بهتر باشد. </a:t>
            </a:r>
          </a:p>
        </p:txBody>
      </p:sp>
      <p:sp>
        <p:nvSpPr>
          <p:cNvPr id="4" name="Flowchart: Process 3"/>
          <p:cNvSpPr/>
          <p:nvPr/>
        </p:nvSpPr>
        <p:spPr>
          <a:xfrm>
            <a:off x="2152357" y="4557932"/>
            <a:ext cx="2419643" cy="115355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تصمیم بد یا غیر منطقی</a:t>
            </a:r>
            <a:endParaRPr lang="fa-IR" sz="2000" b="1">
              <a:solidFill>
                <a:srgbClr val="FF0000"/>
              </a:solidFill>
            </a:endParaRPr>
          </a:p>
        </p:txBody>
      </p:sp>
    </p:spTree>
    <p:extLst>
      <p:ext uri="{BB962C8B-B14F-4D97-AF65-F5344CB8AC3E}">
        <p14:creationId xmlns:p14="http://schemas.microsoft.com/office/powerpoint/2010/main" val="18440436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بیشتر مدیران، معتقدند که شایسته است ارزیابی هر تصمیمی به هنگام  اتخاذ آن صورت گیرد نه پس از دریافت نتایج و فکرهایی که پس از آن به ذهن انسان می رسد، به هر حال  پنجاه درصد این امکان وجود دارد </a:t>
            </a:r>
            <a:r>
              <a:rPr lang="fa-IR">
                <a:cs typeface="B Zar" panose="00000400000000000000" pitchFamily="2" charset="-78"/>
              </a:rPr>
              <a:t>که </a:t>
            </a:r>
            <a:r>
              <a:rPr lang="fa-IR" smtClean="0">
                <a:cs typeface="B Zar" panose="00000400000000000000" pitchFamily="2" charset="-78"/>
              </a:rPr>
              <a:t>روسا، </a:t>
            </a:r>
            <a:r>
              <a:rPr lang="fa-IR">
                <a:cs typeface="B Zar" panose="00000400000000000000" pitchFamily="2" charset="-78"/>
              </a:rPr>
              <a:t>همکران و زیر دستان می توان این را داشته باشند که بگویند راه صحیح  چگونه می توانست باشد به همین جهت وسوسه ارزیابی تصمیم مدیر، پس از حصول نتایج  ان تقریبا اجتناب ناپذیر است و مقاومت در برابر ان دشوار، به ویژه اگر نتایج تصمیم مدیر مایوس کننده باشد. </a:t>
            </a:r>
          </a:p>
          <a:p>
            <a:endParaRPr lang="fa-IR"/>
          </a:p>
        </p:txBody>
      </p:sp>
    </p:spTree>
    <p:extLst>
      <p:ext uri="{BB962C8B-B14F-4D97-AF65-F5344CB8AC3E}">
        <p14:creationId xmlns:p14="http://schemas.microsoft.com/office/powerpoint/2010/main" val="22144669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همین دلیل و دلایل دیگر بیشتر مدیران در باره چگونه حل کردن  یک مسال و به اجرا دراورد ان دچار قدری </a:t>
            </a:r>
            <a:r>
              <a:rPr lang="fa-IR" smtClean="0">
                <a:solidFill>
                  <a:srgbClr val="FF0000"/>
                </a:solidFill>
                <a:cs typeface="B Zar" panose="00000400000000000000" pitchFamily="2" charset="-78"/>
              </a:rPr>
              <a:t>اضطراب</a:t>
            </a:r>
            <a:r>
              <a:rPr lang="fa-IR" smtClean="0">
                <a:cs typeface="B Zar" panose="00000400000000000000" pitchFamily="2" charset="-78"/>
              </a:rPr>
              <a:t> می شوند. مدیر می داند که به طور مکرر  بنا به موفقیت یا شکست راه حلش مورد ارزیابی قرار می گیرد و می داند که تقریبا پس از آشکار شدن نتایج هر راه حلی که کاملا موفق نموئده است. افراد به راه حل های ممکن دیگری، می اندیشند. طبیعی است که پیش آمدن چنین وضعیت هایی ممکن است از جرات مدیر در برخورد با مسائل بکاهد یا باعث احتراز او از برخورد با مسائل مشکل شود. </a:t>
            </a:r>
            <a:endParaRPr lang="fa-IR">
              <a:cs typeface="B Zar" panose="00000400000000000000" pitchFamily="2" charset="-78"/>
            </a:endParaRPr>
          </a:p>
        </p:txBody>
      </p:sp>
    </p:spTree>
    <p:extLst>
      <p:ext uri="{BB962C8B-B14F-4D97-AF65-F5344CB8AC3E}">
        <p14:creationId xmlns:p14="http://schemas.microsoft.com/office/powerpoint/2010/main" val="10334847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اخذ تصمیم موثر مدیر اول باید بر موانع  شناخت دقیق هر حل موفقیت آمیز مسائلی که در سازمانش پیش می آید و اغلب آن موانع مایوس کننده است قایق آید. </a:t>
            </a:r>
            <a:endParaRPr lang="fa-IR">
              <a:cs typeface="B Zar" panose="00000400000000000000" pitchFamily="2" charset="-78"/>
            </a:endParaRPr>
          </a:p>
        </p:txBody>
      </p:sp>
    </p:spTree>
    <p:extLst>
      <p:ext uri="{BB962C8B-B14F-4D97-AF65-F5344CB8AC3E}">
        <p14:creationId xmlns:p14="http://schemas.microsoft.com/office/powerpoint/2010/main" val="13971791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موانع حل مساله ممیزی: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ایروینگ جینیس و لئون من چهار روش تشخیص  و حل مساله را که می تواند مانع افرادی باشد که باید  تصمیمات مهمی بگیرند به شرح نمودار 3 شناسایی کرده اند:</a:t>
            </a:r>
            <a:endParaRPr lang="fa-IR">
              <a:cs typeface="B Zar" panose="00000400000000000000" pitchFamily="2" charset="-78"/>
            </a:endParaRPr>
          </a:p>
        </p:txBody>
      </p:sp>
    </p:spTree>
    <p:extLst>
      <p:ext uri="{BB962C8B-B14F-4D97-AF65-F5344CB8AC3E}">
        <p14:creationId xmlns:p14="http://schemas.microsoft.com/office/powerpoint/2010/main" val="3335875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توضیح:</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1- اجتناب آرام</a:t>
            </a:r>
            <a:r>
              <a:rPr lang="fa-IR" smtClean="0">
                <a:cs typeface="B Zar" panose="00000400000000000000" pitchFamily="2" charset="-78"/>
              </a:rPr>
              <a:t>:  مدیر بعد از ملاحظه  این که نتایج سوء وارد عمل نشدن خیلی زیاد نخواهد بود. تصمیم به عمل نکردن می گیرد. این می تواند نگرش مدیری باشد که  ما فوقش به او گفته است در صورت بهبود عملکردش ارتقا خواهد یافت، ولی چون می داند که احتمالا مافوقش برکنار می شود بنابراین  در جهت بهبود عملکردش بر کنار می شود. بنابراین در جهت بهبود عملکردش تلاش نمی کند. ولی اگر همان مدیر از وضعیت متزل</a:t>
            </a:r>
            <a:r>
              <a:rPr lang="fa-IR">
                <a:cs typeface="B Zar" panose="00000400000000000000" pitchFamily="2" charset="-78"/>
              </a:rPr>
              <a:t>ز</a:t>
            </a:r>
            <a:r>
              <a:rPr lang="fa-IR" smtClean="0">
                <a:cs typeface="B Zar" panose="00000400000000000000" pitchFamily="2" charset="-78"/>
              </a:rPr>
              <a:t>ل ما فوش اطلاع نداشت، مشتاقانه و سخت تر می کوشید و وقت زیادی را به کارش اختصاص می داد. </a:t>
            </a:r>
            <a:endParaRPr lang="fa-IR">
              <a:cs typeface="B Zar" panose="00000400000000000000" pitchFamily="2" charset="-78"/>
            </a:endParaRPr>
          </a:p>
        </p:txBody>
      </p:sp>
    </p:spTree>
    <p:extLst>
      <p:ext uri="{BB962C8B-B14F-4D97-AF65-F5344CB8AC3E}">
        <p14:creationId xmlns:p14="http://schemas.microsoft.com/office/powerpoint/2010/main" val="13897688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2- تغییر آرام</a:t>
            </a:r>
            <a:r>
              <a:rPr lang="fa-IR" smtClean="0">
                <a:cs typeface="B Zar" panose="00000400000000000000" pitchFamily="2" charset="-78"/>
              </a:rPr>
              <a:t>: مدیر با ملاحظه این که عواقب کاری نرکدن وخیم است. تصمیم به انجام عملی می گیرد به هر حال به جای تحلیل وضعیت مدیر اولین بدیل در دسترس را که به ظاهر کم خطر است انتخاب می کند و از تحلیل دقیق </a:t>
            </a:r>
            <a:r>
              <a:rPr lang="fa-IR" smtClean="0">
                <a:solidFill>
                  <a:srgbClr val="FF0000"/>
                </a:solidFill>
                <a:cs typeface="B Zar" panose="00000400000000000000" pitchFamily="2" charset="-78"/>
              </a:rPr>
              <a:t>اجتناب می ورزد</a:t>
            </a:r>
            <a:r>
              <a:rPr lang="fa-IR" smtClean="0">
                <a:cs typeface="B Zar" panose="00000400000000000000" pitchFamily="2" charset="-78"/>
              </a:rPr>
              <a:t>. </a:t>
            </a:r>
            <a:endParaRPr lang="fa-IR">
              <a:cs typeface="B Zar" panose="00000400000000000000" pitchFamily="2" charset="-78"/>
            </a:endParaRPr>
          </a:p>
        </p:txBody>
      </p:sp>
    </p:spTree>
    <p:extLst>
      <p:ext uri="{BB962C8B-B14F-4D97-AF65-F5344CB8AC3E}">
        <p14:creationId xmlns:p14="http://schemas.microsoft.com/office/powerpoint/2010/main" val="16974409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3- اجتناب دفاعی</a:t>
            </a:r>
            <a:r>
              <a:rPr lang="fa-IR" smtClean="0">
                <a:cs typeface="B Zar" panose="00000400000000000000" pitchFamily="2" charset="-78"/>
              </a:rPr>
              <a:t>: هنگامی که مدیری با مساله ای روبرو می شود و قادر به یافتن راه حل خوبی مبتنی بر تجربه گذشته نیست به دنبال راهی برابر فرار از مساله می افتد. وی ممکن است بررسی عواقب را به تعویق اندازد یا ممکن است تلاش کند تا آن را از سر خود باز کند و ممکن است تلاش کند تا آن را از سر خود باز کند و ممکن است اجازه دهد دیگری تصمیم بگیرد و عواقب آن را ببند یا ممکن است بسادگی مخاطرات را نادیده بگیرد و «</a:t>
            </a:r>
            <a:r>
              <a:rPr lang="fa-IR" smtClean="0">
                <a:solidFill>
                  <a:srgbClr val="FF0000"/>
                </a:solidFill>
                <a:cs typeface="B Zar" panose="00000400000000000000" pitchFamily="2" charset="-78"/>
              </a:rPr>
              <a:t>واضحترین راه حل</a:t>
            </a:r>
            <a:r>
              <a:rPr lang="fa-IR" smtClean="0">
                <a:cs typeface="B Zar" panose="00000400000000000000" pitchFamily="2" charset="-78"/>
              </a:rPr>
              <a:t>» را انتخاب کند. این وضعیت  کناره گیری مدیر ممکن است مانع بررسی بدیل های بادوامتر شود. </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2952090" y="4362279"/>
            <a:ext cx="6628008" cy="1949621"/>
          </a:xfrm>
          <a:prstGeom prst="rect">
            <a:avLst/>
          </a:prstGeom>
        </p:spPr>
      </p:pic>
    </p:spTree>
    <p:extLst>
      <p:ext uri="{BB962C8B-B14F-4D97-AF65-F5344CB8AC3E}">
        <p14:creationId xmlns:p14="http://schemas.microsoft.com/office/powerpoint/2010/main" val="293468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مساله یابی :2- انحراف از برنامه تعیین شده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سطح سواد از میزان پیش بینی شده کمتر می گردد یا واحدی بیشتر از بودجه اش خرج می کند یا انتظارات مدیر برآورده نمی شود. </a:t>
            </a:r>
            <a:endParaRPr lang="fa-IR">
              <a:cs typeface="B Zar" panose="00000400000000000000" pitchFamily="2" charset="-78"/>
            </a:endParaRPr>
          </a:p>
        </p:txBody>
      </p:sp>
    </p:spTree>
    <p:extLst>
      <p:ext uri="{BB962C8B-B14F-4D97-AF65-F5344CB8AC3E}">
        <p14:creationId xmlns:p14="http://schemas.microsoft.com/office/powerpoint/2010/main" val="26738362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4- ترس (هراس): </a:t>
            </a:r>
            <a:r>
              <a:rPr lang="fa-IR" smtClean="0">
                <a:cs typeface="B Zar" panose="00000400000000000000" pitchFamily="2" charset="-78"/>
              </a:rPr>
              <a:t>مدیر احساس می کند نه تنها به وسیله خود مساله بلکه به وسیله زمان نیز زیر فشار قرار دارد . این حالت باعث فشار روحی شدیدی می شود که ممکن است در رفتارهایی نظیر بی خوابی، زودرنجی، دیدن خواب های بد و سایر شکل های اضطراب (تشویش) متجلی شود و در نهایت ممکن استت به بیماری جسمی منجر شود. فرد ممکن است در حالت ترس، آن قدر دربایند  و بهت زده باشد که نتواند وضعیت را به طور واقع بینانه  مورد ارزیابی قرار دهد و به اشتباه برخوردی را مناسب با وضعیت تشخیص دهد که احتمالا همان برخورد وضعیت را وخیمتر کند. </a:t>
            </a:r>
            <a:endParaRPr lang="fa-IR">
              <a:cs typeface="B Zar" panose="00000400000000000000" pitchFamily="2" charset="-78"/>
            </a:endParaRPr>
          </a:p>
        </p:txBody>
      </p:sp>
    </p:spTree>
    <p:extLst>
      <p:ext uri="{BB962C8B-B14F-4D97-AF65-F5344CB8AC3E}">
        <p14:creationId xmlns:p14="http://schemas.microsoft.com/office/powerpoint/2010/main" val="1776280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rot="5400000">
            <a:off x="3505533" y="-1945337"/>
            <a:ext cx="5867810" cy="10947045"/>
          </a:xfrm>
          <a:prstGeom prst="rect">
            <a:avLst/>
          </a:prstGeom>
        </p:spPr>
      </p:pic>
    </p:spTree>
    <p:extLst>
      <p:ext uri="{BB962C8B-B14F-4D97-AF65-F5344CB8AC3E}">
        <p14:creationId xmlns:p14="http://schemas.microsoft.com/office/powerpoint/2010/main" val="9967827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مدیرانی که نسبت به مسائل به شیوه های مذکور واکنش نشان می دهند اغلب به دنبال روش ساده ای برای تصمیمات هستند. یک روشی که به طور مکرر به کار می رود روش تطبیق تدریجی است. در این روش بدیلی که فط نمایان گر تغییر کوچکی از خط مشی های موجود است، انتخاب می شود. </a:t>
            </a:r>
            <a:r>
              <a:rPr lang="fa-IR" smtClean="0">
                <a:solidFill>
                  <a:srgbClr val="FF0000"/>
                </a:solidFill>
                <a:cs typeface="B Zar" panose="00000400000000000000" pitchFamily="2" charset="-78"/>
              </a:rPr>
              <a:t>در موارد زیادی این روش، عملیترین برخورد است </a:t>
            </a:r>
            <a:r>
              <a:rPr lang="fa-IR" smtClean="0">
                <a:cs typeface="B Zar" panose="00000400000000000000" pitchFamily="2" charset="-78"/>
              </a:rPr>
              <a:t>زیرا از بررسی گسترده مساله اجتناب می شود و بدین ترتیب موجب صرفه جویی پول و زمان می گردد و حاصل قابل پیش بینی و نسبتا پایدار  و غیر ذهنی و آشنایی، برای تحلیل به مدیر ارائه می کند ولی چنین برخوردی اغلب منجر به راه حل های کم ارزش می شود، زیرا این روش، جایگزینی برای جمع اوری اطلاعات جدید و تفکر خلاق است. </a:t>
            </a:r>
            <a:endParaRPr lang="fa-IR">
              <a:cs typeface="B Zar" panose="00000400000000000000" pitchFamily="2" charset="-78"/>
            </a:endParaRPr>
          </a:p>
        </p:txBody>
      </p:sp>
    </p:spTree>
    <p:extLst>
      <p:ext uri="{BB962C8B-B14F-4D97-AF65-F5344CB8AC3E}">
        <p14:creationId xmlns:p14="http://schemas.microsoft.com/office/powerpoint/2010/main" val="1055584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هنگامی که مدیران تطبیق تدریجی را به کار می برند احتمال بسیار کمی وجود دارد که عقاید جدید مورد بررسی قرار گیرد و بلکه احتمالا مزایای درازمدت فدیا مافع کوتاه مدت می گردد. </a:t>
            </a:r>
            <a:endParaRPr lang="fa-IR">
              <a:cs typeface="B Zar" panose="00000400000000000000" pitchFamily="2" charset="-78"/>
            </a:endParaRPr>
          </a:p>
        </p:txBody>
      </p:sp>
    </p:spTree>
    <p:extLst>
      <p:ext uri="{BB962C8B-B14F-4D97-AF65-F5344CB8AC3E}">
        <p14:creationId xmlns:p14="http://schemas.microsoft.com/office/powerpoint/2010/main" val="17591098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غلبه بر موانع فردی در حل مساله </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آشنایی با فرایند های منطقی حل مساله که شرح آن گذشت به مدیر اطمینان می دهد که توان شناخت و برخورد با وضعیت های پیچیده را دارد این اعتماد به دو دلیل مهم است </a:t>
            </a:r>
          </a:p>
          <a:p>
            <a:pPr algn="just"/>
            <a:r>
              <a:rPr lang="fa-IR" smtClean="0">
                <a:cs typeface="B Zar" panose="00000400000000000000" pitchFamily="2" charset="-78"/>
              </a:rPr>
              <a:t>الف- احتمال تلاش و فعالیت مدیران را در تعیین محل مسائل و فرصت ها در سازمان هایشان افزایش می دهد</a:t>
            </a:r>
          </a:p>
          <a:p>
            <a:pPr algn="just"/>
            <a:r>
              <a:rPr lang="fa-IR" smtClean="0">
                <a:cs typeface="B Zar" panose="00000400000000000000" pitchFamily="2" charset="-78"/>
              </a:rPr>
              <a:t>ب- احتمال یافتن راه حل های خوب را برای مسائلی که با آن مواجه می شوند افزایش می دهد. زیرا گذشته از به کارگیری فرایند منطقی حل مساله ف راه های ویژه دیگری برای تصمیم گیری های موثرتر وجود دارد. </a:t>
            </a:r>
            <a:endParaRPr lang="fa-IR">
              <a:cs typeface="B Zar" panose="00000400000000000000" pitchFamily="2" charset="-78"/>
            </a:endParaRPr>
          </a:p>
        </p:txBody>
      </p:sp>
    </p:spTree>
    <p:extLst>
      <p:ext uri="{BB962C8B-B14F-4D97-AF65-F5344CB8AC3E}">
        <p14:creationId xmlns:p14="http://schemas.microsoft.com/office/powerpoint/2010/main" val="23443064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solidFill>
                  <a:srgbClr val="FF0000"/>
                </a:solidFill>
                <a:cs typeface="B Zar" panose="00000400000000000000" pitchFamily="2" charset="-78"/>
              </a:rPr>
              <a:t>1- اولویت بندی </a:t>
            </a:r>
            <a:r>
              <a:rPr lang="fa-IR" smtClean="0">
                <a:cs typeface="B Zar" panose="00000400000000000000" pitchFamily="2" charset="-78"/>
              </a:rPr>
              <a:t>: مدیران به طور روزانه با مسائل و کارهای معددی سر و ار دارند و گاهی حجم کار آنها شگفت انگیز است. برای اینکه مدیران در ارهای نیمه تمام غرق شوند باید کارهای روزاه خود را اولویت بندی کنند. </a:t>
            </a:r>
          </a:p>
          <a:p>
            <a:pPr algn="just"/>
            <a:r>
              <a:rPr lang="fa-IR" smtClean="0">
                <a:solidFill>
                  <a:srgbClr val="FF0000"/>
                </a:solidFill>
                <a:cs typeface="B Zar" panose="00000400000000000000" pitchFamily="2" charset="-78"/>
              </a:rPr>
              <a:t>2- کسب اطلاعات لازم</a:t>
            </a:r>
            <a:r>
              <a:rPr lang="fa-IR" smtClean="0">
                <a:cs typeface="B Zar" panose="00000400000000000000" pitchFamily="2" charset="-78"/>
              </a:rPr>
              <a:t>: اطلاعات اساسی، ساختار اصلی وضعیت تصمیم گیری را تشکیل می دهد. این اطلعات ضمن تشخیص مساله و تعیین بدیل ها به دست می آیند شامل این موارد هستند. </a:t>
            </a:r>
          </a:p>
          <a:p>
            <a:pPr algn="just"/>
            <a:r>
              <a:rPr lang="fa-IR" smtClean="0">
                <a:cs typeface="B Zar" panose="00000400000000000000" pitchFamily="2" charset="-78"/>
              </a:rPr>
              <a:t>- بدیل های مختلف قبال تشخیص</a:t>
            </a:r>
          </a:p>
          <a:p>
            <a:pPr algn="just"/>
            <a:r>
              <a:rPr lang="fa-IR" smtClean="0">
                <a:cs typeface="B Zar" panose="00000400000000000000" pitchFamily="2" charset="-78"/>
              </a:rPr>
              <a:t>- نتایج احتمالی انتخاب هر یک از بدیل ها</a:t>
            </a:r>
          </a:p>
          <a:p>
            <a:pPr algn="just"/>
            <a:r>
              <a:rPr lang="fa-IR" smtClean="0">
                <a:cs typeface="B Zar" panose="00000400000000000000" pitchFamily="2" charset="-78"/>
              </a:rPr>
              <a:t>حوادثی که در آینده ممکن است رخ دهد</a:t>
            </a:r>
          </a:p>
          <a:p>
            <a:pPr algn="just"/>
            <a:r>
              <a:rPr lang="fa-IR" smtClean="0">
                <a:cs typeface="B Zar" panose="00000400000000000000" pitchFamily="2" charset="-78"/>
              </a:rPr>
              <a:t>- م</a:t>
            </a:r>
            <a:r>
              <a:rPr lang="fa-IR">
                <a:cs typeface="B Zar" panose="00000400000000000000" pitchFamily="2" charset="-78"/>
              </a:rPr>
              <a:t>ع</a:t>
            </a:r>
            <a:r>
              <a:rPr lang="fa-IR" smtClean="0">
                <a:cs typeface="B Zar" panose="00000400000000000000" pitchFamily="2" charset="-78"/>
              </a:rPr>
              <a:t>یارهای ارزیابی تصمیمات و راه حل های نهایی</a:t>
            </a:r>
            <a:endParaRPr lang="fa-IR">
              <a:cs typeface="B Zar" panose="00000400000000000000" pitchFamily="2" charset="-78"/>
            </a:endParaRPr>
          </a:p>
        </p:txBody>
      </p:sp>
    </p:spTree>
    <p:extLst>
      <p:ext uri="{BB962C8B-B14F-4D97-AF65-F5344CB8AC3E}">
        <p14:creationId xmlns:p14="http://schemas.microsoft.com/office/powerpoint/2010/main" val="16057467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3- پیشروی منظم و دقیق </a:t>
            </a:r>
            <a:r>
              <a:rPr lang="fa-IR" smtClean="0">
                <a:cs typeface="B Zar" panose="00000400000000000000" pitchFamily="2" charset="-78"/>
              </a:rPr>
              <a:t>: اگر مدل های منطقی حل مساله که شرح داده شده درست به کار گرفته نشوند، هیچ یک مفید فایده نخواهند بود، مدیران در پیگیری یک مدل منطقی حل مساله باید اشتباهاتی را که معمولا در مراحل مختلف آن پیش  می آید در نظر داشته بشند. برای مثال  در مرحله اول افراد تمایل دارند تا مساله را بر حسب یکی از راه حل ها عریف نمایند یا در مرحله دوم به هنگام یافتن بدیل ها به ارزیابی آنها بپردازند که این امر خود از یافتن بدیل های ممکن جلوگیری می کند همچنین در مرحله سوم، در ارزیابی  بدیل ها از اطلاعاات به طور منظم استفاده نمی گردد و سرانجام ضمن اجرای راه حل به طور غیر منتظره اشتباهاتی رخ می دهد که اگر مدیر  کارکنان را در آن مررد توجیه کرده و دستورالعمل واضحی صادر کرده بود. یا در انان به حد کافی انگیزه ایجاد کرده بود، پیش نمی آمد و گاهی  هم علت بروز اشتباه آن است که از قبیل ، زمینه پذیرش کافی برای اجرای تصمیم فراهم نشده یا تخصیص مدیرانه منابع صورت نگرفته است. </a:t>
            </a:r>
            <a:endParaRPr lang="fa-IR">
              <a:cs typeface="B Zar" panose="00000400000000000000" pitchFamily="2" charset="-78"/>
            </a:endParaRPr>
          </a:p>
        </p:txBody>
      </p:sp>
    </p:spTree>
    <p:extLst>
      <p:ext uri="{BB962C8B-B14F-4D97-AF65-F5344CB8AC3E}">
        <p14:creationId xmlns:p14="http://schemas.microsoft.com/office/powerpoint/2010/main" val="3849207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فرایند مساله یابی :3- هنگامی که رقبا پیشی می گیرند:</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سازمان رقیب ممکن است رویه جدید عملیاتی به کار گیرد و مدیر مجبور شود رویه های عملیاتی سازمان خود را به روز درآورد تا بتواند  همچون گذشته با </a:t>
            </a:r>
            <a:r>
              <a:rPr lang="fa-IR" smtClean="0">
                <a:cs typeface="B Zar" panose="00000400000000000000" pitchFamily="2" charset="-78"/>
              </a:rPr>
              <a:t>آن </a:t>
            </a:r>
            <a:r>
              <a:rPr lang="fa-IR" smtClean="0">
                <a:cs typeface="B Zar" panose="00000400000000000000" pitchFamily="2" charset="-78"/>
              </a:rPr>
              <a:t>رقابت نماید. در این جا عملکرد سازمانی دیگر ، توانست وضعیت حل مساله برای مدیر ایجاد کند. </a:t>
            </a:r>
            <a:endParaRPr lang="fa-IR">
              <a:cs typeface="B Zar" panose="00000400000000000000" pitchFamily="2" charset="-78"/>
            </a:endParaRPr>
          </a:p>
        </p:txBody>
      </p:sp>
      <p:sp>
        <p:nvSpPr>
          <p:cNvPr id="4" name="Flowchart: Process 3"/>
          <p:cNvSpPr/>
          <p:nvPr/>
        </p:nvSpPr>
        <p:spPr>
          <a:xfrm>
            <a:off x="838200" y="4703005"/>
            <a:ext cx="3111689" cy="147395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Zar" panose="00000400000000000000" pitchFamily="2" charset="-78"/>
              </a:rPr>
              <a:t>وضعیت حل مساله</a:t>
            </a:r>
            <a:endParaRPr lang="fa-IR" sz="2800" b="1">
              <a:solidFill>
                <a:srgbClr val="FF0000"/>
              </a:solidFill>
            </a:endParaRPr>
          </a:p>
        </p:txBody>
      </p:sp>
    </p:spTree>
    <p:extLst>
      <p:ext uri="{BB962C8B-B14F-4D97-AF65-F5344CB8AC3E}">
        <p14:creationId xmlns:p14="http://schemas.microsoft.com/office/powerpoint/2010/main" val="354995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روش های غیر مستقیم مساله یابی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نخستین روش غیر مستقیم برای آگاهی از وجود مساله از طریق کارکنان می باشد. انان به دو دلیل مسائل </a:t>
            </a:r>
            <a:r>
              <a:rPr lang="fa-IR" smtClean="0">
                <a:cs typeface="B Zar" panose="00000400000000000000" pitchFamily="2" charset="-78"/>
              </a:rPr>
              <a:t>آتی </a:t>
            </a:r>
            <a:r>
              <a:rPr lang="fa-IR" smtClean="0">
                <a:cs typeface="B Zar" panose="00000400000000000000" pitchFamily="2" charset="-78"/>
              </a:rPr>
              <a:t>را به مدیر گوشزد می کنند.</a:t>
            </a:r>
            <a:endParaRPr lang="fa-IR">
              <a:cs typeface="B Zar" panose="00000400000000000000" pitchFamily="2" charset="-78"/>
            </a:endParaRPr>
          </a:p>
        </p:txBody>
      </p:sp>
      <p:sp>
        <p:nvSpPr>
          <p:cNvPr id="4" name="Flowchart: Decision 3"/>
          <p:cNvSpPr/>
          <p:nvPr/>
        </p:nvSpPr>
        <p:spPr>
          <a:xfrm>
            <a:off x="970671" y="4001294"/>
            <a:ext cx="2644726" cy="1674055"/>
          </a:xfrm>
          <a:prstGeom prst="flowChartDecisi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کارکنان</a:t>
            </a:r>
            <a:endParaRPr lang="fa-IR" sz="2400" b="1">
              <a:solidFill>
                <a:srgbClr val="FF0000"/>
              </a:solidFill>
            </a:endParaRPr>
          </a:p>
        </p:txBody>
      </p:sp>
    </p:spTree>
    <p:extLst>
      <p:ext uri="{BB962C8B-B14F-4D97-AF65-F5344CB8AC3E}">
        <p14:creationId xmlns:p14="http://schemas.microsoft.com/office/powerpoint/2010/main" val="264333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روش های غیر مستقیم مساله یابی: 1- صلاحیت مدیر</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کارکنان هر واحد یا بخش در سازمان هیچ کس را صلاحیت دار تر از مدیر مستقیم خود برای اطلاع یافت از وجود مساله یا نیاز </a:t>
            </a:r>
            <a:r>
              <a:rPr lang="fa-IR" smtClean="0">
                <a:cs typeface="B Zar" panose="00000400000000000000" pitchFamily="2" charset="-78"/>
              </a:rPr>
              <a:t>آتی </a:t>
            </a:r>
            <a:r>
              <a:rPr lang="fa-IR" smtClean="0">
                <a:cs typeface="B Zar" panose="00000400000000000000" pitchFamily="2" charset="-78"/>
              </a:rPr>
              <a:t>نمی شناسند. از این رو بر مبنای تجربه های گذشته  خود مسائل یا نیازها را تشخیص داده و به مدیر یادآوری می نمایند. </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4433888"/>
            <a:ext cx="2619375" cy="1743075"/>
          </a:xfrm>
          <a:prstGeom prst="rect">
            <a:avLst/>
          </a:prstGeom>
        </p:spPr>
      </p:pic>
    </p:spTree>
    <p:extLst>
      <p:ext uri="{BB962C8B-B14F-4D97-AF65-F5344CB8AC3E}">
        <p14:creationId xmlns:p14="http://schemas.microsoft.com/office/powerpoint/2010/main" val="1223188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5441</Words>
  <Application>Microsoft Office PowerPoint</Application>
  <PresentationFormat>Widescreen</PresentationFormat>
  <Paragraphs>159</Paragraphs>
  <Slides>66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B Zar</vt:lpstr>
      <vt:lpstr>Calibri</vt:lpstr>
      <vt:lpstr>Calibri Light</vt:lpstr>
      <vt:lpstr>Times New Roman</vt:lpstr>
      <vt:lpstr>Office Theme</vt:lpstr>
      <vt:lpstr>عنوان مقاله:مسئله یابی و حل مساله در مدیریت</vt:lpstr>
      <vt:lpstr>PowerPoint Presentation</vt:lpstr>
      <vt:lpstr>PowerPoint Presentation</vt:lpstr>
      <vt:lpstr>فرایند مساله یابی :</vt:lpstr>
      <vt:lpstr>فرایند مساله یابی :1- انحرافات از تجربیات گذشته:</vt:lpstr>
      <vt:lpstr>فرایند مساله یابی :2- انحراف از برنامه تعیین شده</vt:lpstr>
      <vt:lpstr>فرایند مساله یابی :3- هنگامی که رقبا پیشی می گیرند:</vt:lpstr>
      <vt:lpstr>روش های غیر مستقیم مساله یابی</vt:lpstr>
      <vt:lpstr>روش های غیر مستقیم مساله یابی: 1- صلاحیت مدیر</vt:lpstr>
      <vt:lpstr>2- انجام وظیفه</vt:lpstr>
      <vt:lpstr>PowerPoint Presentation</vt:lpstr>
      <vt:lpstr>مساله یابی غیر رسمی</vt:lpstr>
      <vt:lpstr>فنون علمی مدیریت در مساله یابی</vt:lpstr>
      <vt:lpstr>فرایند حل مساله</vt:lpstr>
      <vt:lpstr>انواع مساله و تصمیمات</vt:lpstr>
      <vt:lpstr>PowerPoint Presentation</vt:lpstr>
      <vt:lpstr>ماهیت حل مسائل مدیریت</vt:lpstr>
      <vt:lpstr>حساسیت مدیر نسبت به مساله یا موقعیت</vt:lpstr>
      <vt:lpstr>PowerPoint Presentation</vt:lpstr>
      <vt:lpstr>موقعیت شناسی</vt:lpstr>
      <vt:lpstr>PowerPoint Presentation</vt:lpstr>
      <vt:lpstr>PowerPoint Presentation</vt:lpstr>
      <vt:lpstr>چگونگی اخذ تصمیم برای حل مساله:</vt:lpstr>
      <vt:lpstr>PowerPoint Presentation</vt:lpstr>
      <vt:lpstr>PowerPoint Presentation</vt:lpstr>
      <vt:lpstr>PowerPoint Presentation</vt:lpstr>
      <vt:lpstr>PowerPoint Presentation</vt:lpstr>
      <vt:lpstr>PowerPoint Presentation</vt:lpstr>
      <vt:lpstr>مدیر چگونه می تواند در مورد ارجاع مساله به مافوقش تصمیم بگیرد؟</vt:lpstr>
      <vt:lpstr>روش غیر رسمی حل مساله</vt:lpstr>
      <vt:lpstr>PowerPoint Presentation</vt:lpstr>
      <vt:lpstr>PowerPoint Presentation</vt:lpstr>
      <vt:lpstr>فرایند منطقی حل مساله</vt:lpstr>
      <vt:lpstr>PowerPoint Presentation</vt:lpstr>
      <vt:lpstr>مرحله اول، شناسایی وضعیت: </vt:lpstr>
      <vt:lpstr>جنبه اول: تعریف مساله</vt:lpstr>
      <vt:lpstr>PowerPoint Presentation</vt:lpstr>
      <vt:lpstr>جنبه دوم: شناسایی اهداف تصمیم</vt:lpstr>
      <vt:lpstr>PowerPoint Presentation</vt:lpstr>
      <vt:lpstr>PowerPoint Presentation</vt:lpstr>
      <vt:lpstr>جنبه سوم : تشخیص علل</vt:lpstr>
      <vt:lpstr>PowerPoint Presentation</vt:lpstr>
      <vt:lpstr>مرحله دوم: ایجاد بدیل ها</vt:lpstr>
      <vt:lpstr>مرحله سوم: ارزیابی بدیل ها و انتخاب بهترین آنها</vt:lpstr>
      <vt:lpstr>PowerPoint Presentation</vt:lpstr>
      <vt:lpstr>PowerPoint Presentation</vt:lpstr>
      <vt:lpstr>PowerPoint Presentation</vt:lpstr>
      <vt:lpstr>مرحله چهارم: اجرای تصمیم و پی گیری آن</vt:lpstr>
      <vt:lpstr>PowerPoint Presentation</vt:lpstr>
      <vt:lpstr>PowerPoint Presentation</vt:lpstr>
      <vt:lpstr>PowerPoint Presentation</vt:lpstr>
      <vt:lpstr>بهبود توان فردی در حل مساله:</vt:lpstr>
      <vt:lpstr>PowerPoint Presentation</vt:lpstr>
      <vt:lpstr>PowerPoint Presentation</vt:lpstr>
      <vt:lpstr>PowerPoint Presentation</vt:lpstr>
      <vt:lpstr>موانع حل مساله ممیزی:</vt:lpstr>
      <vt:lpstr>توضیح:</vt:lpstr>
      <vt:lpstr>PowerPoint Presentation</vt:lpstr>
      <vt:lpstr>PowerPoint Presentation</vt:lpstr>
      <vt:lpstr>PowerPoint Presentation</vt:lpstr>
      <vt:lpstr>PowerPoint Presentation</vt:lpstr>
      <vt:lpstr>PowerPoint Presentation</vt:lpstr>
      <vt:lpstr>PowerPoint Presentation</vt:lpstr>
      <vt:lpstr>غلبه بر موانع فردی در حل مساله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مقاله:مسئله یابی و حل مساله در مدیریت</dc:title>
  <dc:creator>MaZz!i</dc:creator>
  <cp:lastModifiedBy>MaZz!i</cp:lastModifiedBy>
  <cp:revision>39</cp:revision>
  <dcterms:created xsi:type="dcterms:W3CDTF">2023-05-02T10:23:06Z</dcterms:created>
  <dcterms:modified xsi:type="dcterms:W3CDTF">2023-05-02T17:07:09Z</dcterms:modified>
</cp:coreProperties>
</file>