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405" r:id="rId4"/>
    <p:sldId id="258" r:id="rId5"/>
    <p:sldId id="259" r:id="rId6"/>
    <p:sldId id="406" r:id="rId7"/>
    <p:sldId id="260" r:id="rId8"/>
    <p:sldId id="407" r:id="rId9"/>
    <p:sldId id="261" r:id="rId10"/>
    <p:sldId id="262" r:id="rId11"/>
    <p:sldId id="263" r:id="rId12"/>
    <p:sldId id="408" r:id="rId13"/>
    <p:sldId id="264" r:id="rId14"/>
    <p:sldId id="409" r:id="rId15"/>
    <p:sldId id="265" r:id="rId16"/>
    <p:sldId id="266" r:id="rId17"/>
    <p:sldId id="267" r:id="rId18"/>
    <p:sldId id="268" r:id="rId19"/>
    <p:sldId id="269" r:id="rId20"/>
    <p:sldId id="410" r:id="rId21"/>
    <p:sldId id="270" r:id="rId22"/>
    <p:sldId id="271" r:id="rId23"/>
    <p:sldId id="272" r:id="rId24"/>
    <p:sldId id="411"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412" r:id="rId48"/>
    <p:sldId id="295" r:id="rId49"/>
    <p:sldId id="296" r:id="rId50"/>
    <p:sldId id="413" r:id="rId51"/>
    <p:sldId id="297" r:id="rId52"/>
    <p:sldId id="298" r:id="rId53"/>
    <p:sldId id="299" r:id="rId54"/>
    <p:sldId id="300" r:id="rId55"/>
    <p:sldId id="414" r:id="rId56"/>
    <p:sldId id="301" r:id="rId57"/>
    <p:sldId id="302" r:id="rId58"/>
    <p:sldId id="303" r:id="rId59"/>
    <p:sldId id="415" r:id="rId60"/>
    <p:sldId id="304" r:id="rId61"/>
    <p:sldId id="305" r:id="rId62"/>
    <p:sldId id="306" r:id="rId63"/>
    <p:sldId id="307" r:id="rId64"/>
    <p:sldId id="308" r:id="rId65"/>
    <p:sldId id="309" r:id="rId66"/>
    <p:sldId id="416" r:id="rId67"/>
    <p:sldId id="310" r:id="rId68"/>
    <p:sldId id="311" r:id="rId69"/>
    <p:sldId id="312" r:id="rId70"/>
    <p:sldId id="313" r:id="rId71"/>
    <p:sldId id="314" r:id="rId72"/>
    <p:sldId id="315" r:id="rId73"/>
    <p:sldId id="316" r:id="rId74"/>
    <p:sldId id="317" r:id="rId75"/>
    <p:sldId id="318" r:id="rId76"/>
    <p:sldId id="319" r:id="rId77"/>
    <p:sldId id="417" r:id="rId78"/>
    <p:sldId id="320" r:id="rId79"/>
    <p:sldId id="418" r:id="rId80"/>
    <p:sldId id="321" r:id="rId81"/>
    <p:sldId id="419" r:id="rId82"/>
    <p:sldId id="322" r:id="rId83"/>
    <p:sldId id="323" r:id="rId84"/>
    <p:sldId id="324" r:id="rId85"/>
    <p:sldId id="325" r:id="rId86"/>
    <p:sldId id="326" r:id="rId87"/>
    <p:sldId id="421" r:id="rId88"/>
    <p:sldId id="327" r:id="rId89"/>
    <p:sldId id="328" r:id="rId90"/>
    <p:sldId id="420" r:id="rId91"/>
    <p:sldId id="329" r:id="rId92"/>
    <p:sldId id="330" r:id="rId93"/>
    <p:sldId id="331" r:id="rId94"/>
    <p:sldId id="332" r:id="rId95"/>
    <p:sldId id="333" r:id="rId96"/>
    <p:sldId id="334" r:id="rId97"/>
    <p:sldId id="335" r:id="rId98"/>
    <p:sldId id="422" r:id="rId99"/>
    <p:sldId id="336" r:id="rId100"/>
    <p:sldId id="337" r:id="rId101"/>
    <p:sldId id="338" r:id="rId102"/>
    <p:sldId id="339" r:id="rId103"/>
    <p:sldId id="340" r:id="rId104"/>
    <p:sldId id="341" r:id="rId105"/>
    <p:sldId id="342" r:id="rId106"/>
    <p:sldId id="343" r:id="rId107"/>
    <p:sldId id="344" r:id="rId108"/>
    <p:sldId id="345" r:id="rId109"/>
    <p:sldId id="424" r:id="rId110"/>
    <p:sldId id="346" r:id="rId111"/>
    <p:sldId id="347" r:id="rId112"/>
    <p:sldId id="348" r:id="rId113"/>
    <p:sldId id="349" r:id="rId114"/>
    <p:sldId id="350" r:id="rId115"/>
    <p:sldId id="351" r:id="rId116"/>
    <p:sldId id="352" r:id="rId117"/>
    <p:sldId id="353" r:id="rId118"/>
    <p:sldId id="354" r:id="rId119"/>
    <p:sldId id="355" r:id="rId120"/>
    <p:sldId id="356" r:id="rId121"/>
    <p:sldId id="357" r:id="rId122"/>
    <p:sldId id="358" r:id="rId123"/>
    <p:sldId id="359" r:id="rId124"/>
    <p:sldId id="360" r:id="rId125"/>
    <p:sldId id="361" r:id="rId126"/>
    <p:sldId id="362" r:id="rId127"/>
    <p:sldId id="363" r:id="rId128"/>
    <p:sldId id="364" r:id="rId129"/>
    <p:sldId id="365" r:id="rId130"/>
    <p:sldId id="366" r:id="rId131"/>
    <p:sldId id="367" r:id="rId132"/>
    <p:sldId id="368" r:id="rId133"/>
    <p:sldId id="369" r:id="rId134"/>
    <p:sldId id="370" r:id="rId135"/>
    <p:sldId id="371" r:id="rId136"/>
    <p:sldId id="372" r:id="rId137"/>
    <p:sldId id="373" r:id="rId138"/>
    <p:sldId id="374" r:id="rId139"/>
    <p:sldId id="375" r:id="rId140"/>
    <p:sldId id="376" r:id="rId141"/>
    <p:sldId id="377" r:id="rId142"/>
    <p:sldId id="378" r:id="rId143"/>
    <p:sldId id="379" r:id="rId144"/>
    <p:sldId id="380" r:id="rId145"/>
    <p:sldId id="381" r:id="rId146"/>
    <p:sldId id="382" r:id="rId147"/>
    <p:sldId id="383" r:id="rId148"/>
    <p:sldId id="384" r:id="rId149"/>
    <p:sldId id="385" r:id="rId150"/>
    <p:sldId id="386" r:id="rId151"/>
    <p:sldId id="387" r:id="rId152"/>
    <p:sldId id="388" r:id="rId153"/>
    <p:sldId id="389" r:id="rId154"/>
    <p:sldId id="390" r:id="rId155"/>
    <p:sldId id="391" r:id="rId156"/>
    <p:sldId id="392" r:id="rId157"/>
    <p:sldId id="423" r:id="rId158"/>
    <p:sldId id="393" r:id="rId159"/>
    <p:sldId id="394" r:id="rId160"/>
    <p:sldId id="397" r:id="rId161"/>
    <p:sldId id="398" r:id="rId162"/>
    <p:sldId id="395" r:id="rId163"/>
    <p:sldId id="399" r:id="rId164"/>
    <p:sldId id="396" r:id="rId165"/>
    <p:sldId id="400" r:id="rId166"/>
    <p:sldId id="401" r:id="rId167"/>
    <p:sldId id="402" r:id="rId168"/>
    <p:sldId id="403" r:id="rId169"/>
    <p:sldId id="404" r:id="rId170"/>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8" y="114"/>
      </p:cViewPr>
      <p:guideLst/>
    </p:cSldViewPr>
  </p:slideViewPr>
  <p:outlineViewPr>
    <p:cViewPr>
      <p:scale>
        <a:sx n="33" d="100"/>
        <a:sy n="33" d="100"/>
      </p:scale>
      <p:origin x="0" y="-13192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0EEF6E4-7FEB-48A3-8C40-84B5EFBEA670}" type="datetimeFigureOut">
              <a:rPr lang="fa-IR" smtClean="0"/>
              <a:t>16/10/1444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BF1AAC2-E329-40DF-BBC5-1A089347FE9E}" type="slidenum">
              <a:rPr lang="fa-IR" smtClean="0"/>
              <a:t>‹#›</a:t>
            </a:fld>
            <a:endParaRPr lang="fa-IR"/>
          </a:p>
        </p:txBody>
      </p:sp>
    </p:spTree>
    <p:extLst>
      <p:ext uri="{BB962C8B-B14F-4D97-AF65-F5344CB8AC3E}">
        <p14:creationId xmlns:p14="http://schemas.microsoft.com/office/powerpoint/2010/main" val="2030598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EEF6E4-7FEB-48A3-8C40-84B5EFBEA670}" type="datetimeFigureOut">
              <a:rPr lang="fa-IR" smtClean="0"/>
              <a:t>16/10/1444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BF1AAC2-E329-40DF-BBC5-1A089347FE9E}" type="slidenum">
              <a:rPr lang="fa-IR" smtClean="0"/>
              <a:t>‹#›</a:t>
            </a:fld>
            <a:endParaRPr lang="fa-IR"/>
          </a:p>
        </p:txBody>
      </p:sp>
    </p:spTree>
    <p:extLst>
      <p:ext uri="{BB962C8B-B14F-4D97-AF65-F5344CB8AC3E}">
        <p14:creationId xmlns:p14="http://schemas.microsoft.com/office/powerpoint/2010/main" val="2056669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EEF6E4-7FEB-48A3-8C40-84B5EFBEA670}" type="datetimeFigureOut">
              <a:rPr lang="fa-IR" smtClean="0"/>
              <a:t>16/10/1444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BF1AAC2-E329-40DF-BBC5-1A089347FE9E}" type="slidenum">
              <a:rPr lang="fa-IR" smtClean="0"/>
              <a:t>‹#›</a:t>
            </a:fld>
            <a:endParaRPr lang="fa-IR"/>
          </a:p>
        </p:txBody>
      </p:sp>
    </p:spTree>
    <p:extLst>
      <p:ext uri="{BB962C8B-B14F-4D97-AF65-F5344CB8AC3E}">
        <p14:creationId xmlns:p14="http://schemas.microsoft.com/office/powerpoint/2010/main" val="3989697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EEF6E4-7FEB-48A3-8C40-84B5EFBEA670}" type="datetimeFigureOut">
              <a:rPr lang="fa-IR" smtClean="0"/>
              <a:t>16/10/1444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BF1AAC2-E329-40DF-BBC5-1A089347FE9E}" type="slidenum">
              <a:rPr lang="fa-IR" smtClean="0"/>
              <a:t>‹#›</a:t>
            </a:fld>
            <a:endParaRPr lang="fa-IR"/>
          </a:p>
        </p:txBody>
      </p:sp>
    </p:spTree>
    <p:extLst>
      <p:ext uri="{BB962C8B-B14F-4D97-AF65-F5344CB8AC3E}">
        <p14:creationId xmlns:p14="http://schemas.microsoft.com/office/powerpoint/2010/main" val="320973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EEF6E4-7FEB-48A3-8C40-84B5EFBEA670}" type="datetimeFigureOut">
              <a:rPr lang="fa-IR" smtClean="0"/>
              <a:t>16/10/1444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BF1AAC2-E329-40DF-BBC5-1A089347FE9E}" type="slidenum">
              <a:rPr lang="fa-IR" smtClean="0"/>
              <a:t>‹#›</a:t>
            </a:fld>
            <a:endParaRPr lang="fa-IR"/>
          </a:p>
        </p:txBody>
      </p:sp>
    </p:spTree>
    <p:extLst>
      <p:ext uri="{BB962C8B-B14F-4D97-AF65-F5344CB8AC3E}">
        <p14:creationId xmlns:p14="http://schemas.microsoft.com/office/powerpoint/2010/main" val="2043508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0EEF6E4-7FEB-48A3-8C40-84B5EFBEA670}" type="datetimeFigureOut">
              <a:rPr lang="fa-IR" smtClean="0"/>
              <a:t>16/10/1444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BF1AAC2-E329-40DF-BBC5-1A089347FE9E}" type="slidenum">
              <a:rPr lang="fa-IR" smtClean="0"/>
              <a:t>‹#›</a:t>
            </a:fld>
            <a:endParaRPr lang="fa-IR"/>
          </a:p>
        </p:txBody>
      </p:sp>
    </p:spTree>
    <p:extLst>
      <p:ext uri="{BB962C8B-B14F-4D97-AF65-F5344CB8AC3E}">
        <p14:creationId xmlns:p14="http://schemas.microsoft.com/office/powerpoint/2010/main" val="137784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0EEF6E4-7FEB-48A3-8C40-84B5EFBEA670}" type="datetimeFigureOut">
              <a:rPr lang="fa-IR" smtClean="0"/>
              <a:t>16/10/1444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BF1AAC2-E329-40DF-BBC5-1A089347FE9E}" type="slidenum">
              <a:rPr lang="fa-IR" smtClean="0"/>
              <a:t>‹#›</a:t>
            </a:fld>
            <a:endParaRPr lang="fa-IR"/>
          </a:p>
        </p:txBody>
      </p:sp>
    </p:spTree>
    <p:extLst>
      <p:ext uri="{BB962C8B-B14F-4D97-AF65-F5344CB8AC3E}">
        <p14:creationId xmlns:p14="http://schemas.microsoft.com/office/powerpoint/2010/main" val="31082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0EEF6E4-7FEB-48A3-8C40-84B5EFBEA670}" type="datetimeFigureOut">
              <a:rPr lang="fa-IR" smtClean="0"/>
              <a:t>16/10/1444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BF1AAC2-E329-40DF-BBC5-1A089347FE9E}" type="slidenum">
              <a:rPr lang="fa-IR" smtClean="0"/>
              <a:t>‹#›</a:t>
            </a:fld>
            <a:endParaRPr lang="fa-IR"/>
          </a:p>
        </p:txBody>
      </p:sp>
    </p:spTree>
    <p:extLst>
      <p:ext uri="{BB962C8B-B14F-4D97-AF65-F5344CB8AC3E}">
        <p14:creationId xmlns:p14="http://schemas.microsoft.com/office/powerpoint/2010/main" val="178193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EF6E4-7FEB-48A3-8C40-84B5EFBEA670}" type="datetimeFigureOut">
              <a:rPr lang="fa-IR" smtClean="0"/>
              <a:t>16/10/1444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BF1AAC2-E329-40DF-BBC5-1A089347FE9E}" type="slidenum">
              <a:rPr lang="fa-IR" smtClean="0"/>
              <a:t>‹#›</a:t>
            </a:fld>
            <a:endParaRPr lang="fa-IR"/>
          </a:p>
        </p:txBody>
      </p:sp>
    </p:spTree>
    <p:extLst>
      <p:ext uri="{BB962C8B-B14F-4D97-AF65-F5344CB8AC3E}">
        <p14:creationId xmlns:p14="http://schemas.microsoft.com/office/powerpoint/2010/main" val="3344375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EF6E4-7FEB-48A3-8C40-84B5EFBEA670}" type="datetimeFigureOut">
              <a:rPr lang="fa-IR" smtClean="0"/>
              <a:t>16/10/1444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BF1AAC2-E329-40DF-BBC5-1A089347FE9E}" type="slidenum">
              <a:rPr lang="fa-IR" smtClean="0"/>
              <a:t>‹#›</a:t>
            </a:fld>
            <a:endParaRPr lang="fa-IR"/>
          </a:p>
        </p:txBody>
      </p:sp>
    </p:spTree>
    <p:extLst>
      <p:ext uri="{BB962C8B-B14F-4D97-AF65-F5344CB8AC3E}">
        <p14:creationId xmlns:p14="http://schemas.microsoft.com/office/powerpoint/2010/main" val="251876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EF6E4-7FEB-48A3-8C40-84B5EFBEA670}" type="datetimeFigureOut">
              <a:rPr lang="fa-IR" smtClean="0"/>
              <a:t>16/10/1444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BF1AAC2-E329-40DF-BBC5-1A089347FE9E}" type="slidenum">
              <a:rPr lang="fa-IR" smtClean="0"/>
              <a:t>‹#›</a:t>
            </a:fld>
            <a:endParaRPr lang="fa-IR"/>
          </a:p>
        </p:txBody>
      </p:sp>
    </p:spTree>
    <p:extLst>
      <p:ext uri="{BB962C8B-B14F-4D97-AF65-F5344CB8AC3E}">
        <p14:creationId xmlns:p14="http://schemas.microsoft.com/office/powerpoint/2010/main" val="2281156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0EEF6E4-7FEB-48A3-8C40-84B5EFBEA670}" type="datetimeFigureOut">
              <a:rPr lang="fa-IR" smtClean="0"/>
              <a:t>16/10/1444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F1AAC2-E329-40DF-BBC5-1A089347FE9E}" type="slidenum">
              <a:rPr lang="fa-IR" smtClean="0"/>
              <a:t>‹#›</a:t>
            </a:fld>
            <a:endParaRPr lang="fa-IR"/>
          </a:p>
        </p:txBody>
      </p:sp>
    </p:spTree>
    <p:extLst>
      <p:ext uri="{BB962C8B-B14F-4D97-AF65-F5344CB8AC3E}">
        <p14:creationId xmlns:p14="http://schemas.microsoft.com/office/powerpoint/2010/main" val="434961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just"/>
            <a:r>
              <a:rPr lang="fa-IR" smtClean="0">
                <a:cs typeface="B Zar" panose="00000400000000000000" pitchFamily="2" charset="-78"/>
              </a:rPr>
              <a:t/>
            </a:r>
            <a:br>
              <a:rPr lang="fa-IR" smtClean="0">
                <a:cs typeface="B Zar" panose="00000400000000000000" pitchFamily="2" charset="-78"/>
              </a:rPr>
            </a:br>
            <a:r>
              <a:rPr lang="fa-IR" sz="4400" smtClean="0">
                <a:solidFill>
                  <a:srgbClr val="FF0000"/>
                </a:solidFill>
                <a:cs typeface="B Zar" panose="00000400000000000000" pitchFamily="2" charset="-78"/>
              </a:rPr>
              <a:t>عنوان مقاله</a:t>
            </a:r>
            <a:r>
              <a:rPr lang="fa-IR" sz="4400" smtClean="0">
                <a:cs typeface="B Zar" panose="00000400000000000000" pitchFamily="2" charset="-78"/>
              </a:rPr>
              <a:t>:آسیب شناسی بیگانگی اجتماعی-فرهنگی</a:t>
            </a:r>
            <a:br>
              <a:rPr lang="fa-IR" sz="4400" smtClean="0">
                <a:cs typeface="B Zar" panose="00000400000000000000" pitchFamily="2" charset="-78"/>
              </a:rPr>
            </a:br>
            <a:r>
              <a:rPr lang="fa-IR" sz="4400" smtClean="0">
                <a:cs typeface="B Zar" panose="00000400000000000000" pitchFamily="2" charset="-78"/>
              </a:rPr>
              <a:t>بررسی انزوای ارزشی در دانشگاه های دولتی ایران</a:t>
            </a:r>
            <a:endParaRPr lang="fa-IR" sz="4400">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نویسنده</a:t>
            </a:r>
            <a:r>
              <a:rPr lang="fa-IR" smtClean="0">
                <a:cs typeface="B Zar" panose="00000400000000000000" pitchFamily="2" charset="-78"/>
              </a:rPr>
              <a:t> : علیرضا محسنی تبریزی</a:t>
            </a:r>
          </a:p>
          <a:p>
            <a:r>
              <a:rPr lang="fa-IR" smtClean="0">
                <a:solidFill>
                  <a:srgbClr val="FF0000"/>
                </a:solidFill>
                <a:cs typeface="B Zar" panose="00000400000000000000" pitchFamily="2" charset="-78"/>
              </a:rPr>
              <a:t>منبع</a:t>
            </a:r>
            <a:r>
              <a:rPr lang="fa-IR" smtClean="0">
                <a:cs typeface="B Zar" panose="00000400000000000000" pitchFamily="2" charset="-78"/>
              </a:rPr>
              <a:t>:فصلنامه پژوهش و برنامه ریزی در اموزش عالی شماره 26 سال 1381</a:t>
            </a:r>
          </a:p>
          <a:p>
            <a:r>
              <a:rPr lang="fa-IR" smtClean="0">
                <a:cs typeface="B Zar" panose="00000400000000000000" pitchFamily="2" charset="-78"/>
              </a:rPr>
              <a:t>صص 119-182</a:t>
            </a:r>
            <a:endParaRPr lang="fa-IR">
              <a:cs typeface="B Zar" panose="00000400000000000000" pitchFamily="2" charset="-78"/>
            </a:endParaRPr>
          </a:p>
        </p:txBody>
      </p:sp>
    </p:spTree>
    <p:extLst>
      <p:ext uri="{BB962C8B-B14F-4D97-AF65-F5344CB8AC3E}">
        <p14:creationId xmlns:p14="http://schemas.microsoft.com/office/powerpoint/2010/main" val="524784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تعلیم و تربیت آکادمیکی </a:t>
            </a:r>
            <a:r>
              <a:rPr lang="fa-IR" smtClean="0">
                <a:cs typeface="B Zar" panose="00000400000000000000" pitchFamily="2" charset="-78"/>
              </a:rPr>
              <a:t>ذخایر معنوی، علمی ادبی حقوقی و هنری را حفظ می کند و به جوانان می آموزد که چگونه نظام های فکری مبتنی بر سنت را در جهت پیشبرد و ارتقای سطح جنبه های مادی و غیر مادی و توسعه از نو شکل دهند.  دانشگاه در عین حال خود موجب تحکمی و قوام نظام آموزشی می شود در هر جامعه حتی در دموکراتیک ترین آنها دانشگاه ها موجب می شوند که افرادی که باید در سلک برگزیدگان در آینده از سایر افراد متمایز گردند و به انها مهارت هایی را یاد می دهند که برای به عهده گرفتن رهبری به انها نیاز دارند. از این رو اموزش دانشگاهی به انتخاب پرورش و تربیت حاملان فرهنگ مردان خلاق و رهبران کمک می کند.</a:t>
            </a:r>
            <a:endParaRPr lang="fa-IR">
              <a:cs typeface="B Zar" panose="00000400000000000000" pitchFamily="2" charset="-78"/>
            </a:endParaRPr>
          </a:p>
        </p:txBody>
      </p:sp>
      <p:sp>
        <p:nvSpPr>
          <p:cNvPr id="4" name="Flowchart: Process 3"/>
          <p:cNvSpPr/>
          <p:nvPr/>
        </p:nvSpPr>
        <p:spPr>
          <a:xfrm>
            <a:off x="838200" y="5079683"/>
            <a:ext cx="2715065" cy="109728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به عهده گرفتن رهبری</a:t>
            </a:r>
            <a:endParaRPr lang="fa-IR" sz="2000" b="1">
              <a:solidFill>
                <a:srgbClr val="FF0000"/>
              </a:solidFill>
            </a:endParaRPr>
          </a:p>
        </p:txBody>
      </p:sp>
    </p:spTree>
    <p:extLst>
      <p:ext uri="{BB962C8B-B14F-4D97-AF65-F5344CB8AC3E}">
        <p14:creationId xmlns:p14="http://schemas.microsoft.com/office/powerpoint/2010/main" val="34938692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از خود بیگانه شدن اجتماعی </a:t>
            </a:r>
            <a:r>
              <a:rPr lang="fa-IR" smtClean="0">
                <a:cs typeface="B Zar" panose="00000400000000000000" pitchFamily="2" charset="-78"/>
              </a:rPr>
              <a:t>عبارت از حالتی است که در ان فرد از فعالیت اجتماعی احساس خشنودی و رضایت نمی کند یا مشارکت اجتماعی را سمتقیما خشنود کننده خود می یابد. این ناخشنودی بدان معنی است که فرد از وظایف اجتماعی شهروندش احساس رضایت نمی کند. اگر فعالیت فعالان برای منابع شخصی مادی باشد و برای انجام وظیفه شهروندی نباشد، انها از خود بیگانه سیاسی هستند. افرادی نیز که توجهی به  مسئولیت اجتماعی دارند ولی سایر فعالیت های اجتماعی مثل حمایت ازبنگاه های خیریه  و یا کلوپ های  عمی و فرهنگی و ... را ارضا کننده تر از فعالیت سیاسی می دانند، بیگانه شده سیاسی هستند. گروه های اجتماعی مختلف از نظر احساس هر یک از جنبه هایچهارگانه بیگانگی در شرایط متفاوتی هستند. </a:t>
            </a:r>
            <a:endParaRPr lang="fa-IR">
              <a:cs typeface="B Zar" panose="00000400000000000000" pitchFamily="2" charset="-78"/>
            </a:endParaRPr>
          </a:p>
        </p:txBody>
      </p:sp>
    </p:spTree>
    <p:extLst>
      <p:ext uri="{BB962C8B-B14F-4D97-AF65-F5344CB8AC3E}">
        <p14:creationId xmlns:p14="http://schemas.microsoft.com/office/powerpoint/2010/main" val="39209869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طمالعه لوین ایتن اقلیت ها و کم در امد ها بیشتر در معرض احساس بی قدرتی بودند. بی معنایی در بین تحصیل کرده ها بیشتر احساس می شود. بازرگانان و ثروتمندان بیش از دیگران دچار بی هنجاری می گردند و کم درآمدهای دارای مسئولیت اجتماعی بیشتر احساس از خود بیگانگی سیاسی می کنند. </a:t>
            </a:r>
            <a:r>
              <a:rPr lang="fa-IR" smtClean="0">
                <a:solidFill>
                  <a:srgbClr val="FF0000"/>
                </a:solidFill>
                <a:cs typeface="B Zar" panose="00000400000000000000" pitchFamily="2" charset="-78"/>
              </a:rPr>
              <a:t>هر چه سن افراد نیز بیشتر باشد احساس بیگانگی اجتماعی در انها بیشتر اس</a:t>
            </a:r>
            <a:r>
              <a:rPr lang="fa-IR" smtClean="0">
                <a:cs typeface="B Zar" panose="00000400000000000000" pitchFamily="2" charset="-78"/>
              </a:rPr>
              <a:t>ت. </a:t>
            </a:r>
            <a:endParaRPr lang="fa-IR">
              <a:cs typeface="B Zar" panose="00000400000000000000" pitchFamily="2" charset="-78"/>
            </a:endParaRPr>
          </a:p>
        </p:txBody>
      </p:sp>
    </p:spTree>
    <p:extLst>
      <p:ext uri="{BB962C8B-B14F-4D97-AF65-F5344CB8AC3E}">
        <p14:creationId xmlns:p14="http://schemas.microsoft.com/office/powerpoint/2010/main" val="2986765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احساسات  بیگانگی اجتماعی را می توان از طریق عملگرای عقلانی کناره گیری فرافکنی و یا انطباق با یک رهبر فرهمند(کاریزماتیک) توضیح داد . این ها ساز و کارهای اگاهانه ای هستند که ممکن اتس فرد از طریق آنها با احساس بیگانگی اجتماعی مواجه شود. </a:t>
            </a:r>
          </a:p>
          <a:p>
            <a:pPr algn="just"/>
            <a:r>
              <a:rPr lang="fa-IR" smtClean="0">
                <a:cs typeface="B Zar" panose="00000400000000000000" pitchFamily="2" charset="-78"/>
              </a:rPr>
              <a:t>به این ترتیب دیدگاههای معاصر مربوط به از خود بیگانگی و بحران هویت  یک سوال اساسی را به میان می کشند و آن این است که «ایا بیگانگی روانی، چنان که برخی از جامعه شناسان (نظیر مارکس، دورکهایم، مرتن و...) باور دارند انعکاس از واقعیت اجتماعی است؟</a:t>
            </a:r>
            <a:endParaRPr lang="fa-IR">
              <a:cs typeface="B Zar" panose="00000400000000000000" pitchFamily="2" charset="-78"/>
            </a:endParaRPr>
          </a:p>
        </p:txBody>
      </p:sp>
      <p:sp>
        <p:nvSpPr>
          <p:cNvPr id="4" name="Flowchart: Process 3"/>
          <p:cNvSpPr/>
          <p:nvPr/>
        </p:nvSpPr>
        <p:spPr>
          <a:xfrm>
            <a:off x="838200" y="4981209"/>
            <a:ext cx="3179298" cy="119575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ساز و کارهای اگاهانه ای</a:t>
            </a:r>
            <a:endParaRPr lang="fa-IR" sz="2000" b="1">
              <a:solidFill>
                <a:srgbClr val="FF0000"/>
              </a:solidFill>
            </a:endParaRPr>
          </a:p>
        </p:txBody>
      </p:sp>
    </p:spTree>
    <p:extLst>
      <p:ext uri="{BB962C8B-B14F-4D97-AF65-F5344CB8AC3E}">
        <p14:creationId xmlns:p14="http://schemas.microsoft.com/office/powerpoint/2010/main" val="15813691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یا به گونه ای که فروید و برخی از روانشناسان تصریح  می کنند، بیگانگی اجتماعی بازتابی از زمینه های رواین است؟</a:t>
            </a:r>
          </a:p>
          <a:p>
            <a:pPr algn="just"/>
            <a:r>
              <a:rPr lang="fa-IR" smtClean="0">
                <a:cs typeface="B Zar" panose="00000400000000000000" pitchFamily="2" charset="-78"/>
              </a:rPr>
              <a:t>پاسخ به پرسش مزبور بستگی تام به این امر دارد که کانون توجه به کدام واقعیت است. بدیهی است که هر یک از این دیدگاه ها محدودیت هایی مربوط به خود دارند. در یک سو روان شنساان نقش عامل و واقعیت های اجتماعی را که بر زندگی انسان ها تاثیر می گذارند نادیده می گیرند و در سوی دیگر، جامعه شناسان بی تفاوت  از کنار ابعاد روان شناختی تجربی ادمی می گذرند. ان چه روشن است ارتباط متقابل میان واقعیت های روانی، فردی  و واقعیت های اجتماعی در کنار عوامل متعدد دیگر است که به صورت متعامل بر رفتار و اندیشه ادمی تاثیر می گذارند</a:t>
            </a:r>
            <a:endParaRPr lang="fa-IR">
              <a:cs typeface="B Zar" panose="00000400000000000000" pitchFamily="2" charset="-78"/>
            </a:endParaRPr>
          </a:p>
        </p:txBody>
      </p:sp>
    </p:spTree>
    <p:extLst>
      <p:ext uri="{BB962C8B-B14F-4D97-AF65-F5344CB8AC3E}">
        <p14:creationId xmlns:p14="http://schemas.microsoft.com/office/powerpoint/2010/main" val="35535799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الگوی نظری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مطالعاتی که تاکنون در خصوص بیگانگی فرهنگی و انزوای ارزشی از طریق تنظیم  و تدوین مدل های تبیینی و نیز توصیف رابط علی میان بیگانگی فرهنگی و انزوای ارزشی و از رهگذر تنظیم و نیز صورت بندی مدل های تبیینی و توصیف روابط علی میان بیگانگی فرهنگی به عنوان متغیر وابسته و متغیرهای مستقل تاثیرگذار بر متغیرها وابسته صورت گرفته اند در حد توصیف روابط جزیی تر این متغیرای علی بوده و کمتر به تحلیل رگرسیون چندگانه پرداخته اند. </a:t>
            </a:r>
          </a:p>
          <a:p>
            <a:pPr algn="just"/>
            <a:r>
              <a:rPr lang="fa-IR" smtClean="0">
                <a:cs typeface="B Zar" panose="00000400000000000000" pitchFamily="2" charset="-78"/>
              </a:rPr>
              <a:t>در مطالعات مربوط به  روابط علی مواردی لازم می آیند که مقدار تاثیر متقل هر متغیر علت بر متغیر معلول و نیز رواب طمتعامل میان هر یک از متغیرهای علت با استفاده از ضرایب رگرسیون نشان داده شوند</a:t>
            </a:r>
            <a:endParaRPr lang="fa-IR">
              <a:cs typeface="B Zar" panose="00000400000000000000" pitchFamily="2" charset="-78"/>
            </a:endParaRPr>
          </a:p>
        </p:txBody>
      </p:sp>
    </p:spTree>
    <p:extLst>
      <p:ext uri="{BB962C8B-B14F-4D97-AF65-F5344CB8AC3E}">
        <p14:creationId xmlns:p14="http://schemas.microsoft.com/office/powerpoint/2010/main" val="29886642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رگرسیون چند گانه بر این اصل استورا است که مجموهع ای از متغیرهای مستقل تا چه حد تغییرات متغیر وابسته را تبیین می کند (رواس، دی ای ، 1376، 231) در تحلیل رگسیون چندگانه هر چه واریانس تبیین شده مجموعه متغیرهای مستقل بیشتر باشد قدرت تبیینی مد نیز بیشتر است. </a:t>
            </a:r>
            <a:endParaRPr lang="fa-IR">
              <a:cs typeface="B Zar" panose="00000400000000000000" pitchFamily="2" charset="-78"/>
            </a:endParaRPr>
          </a:p>
        </p:txBody>
      </p:sp>
    </p:spTree>
    <p:extLst>
      <p:ext uri="{BB962C8B-B14F-4D97-AF65-F5344CB8AC3E}">
        <p14:creationId xmlns:p14="http://schemas.microsoft.com/office/powerpoint/2010/main" val="24542333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عنایت به مبانی نظر بیگانگی و در پرتو نظریه هی جامعه شناختی روان شناسی و روان شناسی اجتماعی انزوای ارزشی مطرح شده (دورکهایم، مرتنف مارکس، میلز، شوارتز، نتلر، دین، سیمین، فروم، رایزمن فردینبرگ اریکسون کنیستون فیونرو لوینف گودمن و دیگران) و نی اعتبار متغیرهایی که در جریان تحلیل دو متغیره محققان پیشین (آبرامسون، 1986. دوگراف، 1996، دین  1961، فیوئر 1974، فلکس ، 1988، فردینبرگ، 1963، گمسون، 1986، هیگ، 1982، هایتمن، 1976، کنیستون 1968 لوین 1972 شواترز 1973 و یوشی زاکی 1998) معنی دار شناخته شده بودند می توان با ارائه مدل و الگویی نظری انزوای ارزشی (بیگانگی فرهنگی) را تحت تاثیر عوملی چند فرض کرد. </a:t>
            </a:r>
            <a:endParaRPr lang="fa-IR">
              <a:cs typeface="B Zar" panose="00000400000000000000" pitchFamily="2" charset="-78"/>
            </a:endParaRPr>
          </a:p>
        </p:txBody>
      </p:sp>
    </p:spTree>
    <p:extLst>
      <p:ext uri="{BB962C8B-B14F-4D97-AF65-F5344CB8AC3E}">
        <p14:creationId xmlns:p14="http://schemas.microsoft.com/office/powerpoint/2010/main" val="16997944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19707" y="722371"/>
            <a:ext cx="9272789" cy="5454592"/>
          </a:xfrm>
          <a:prstGeom prst="rect">
            <a:avLst/>
          </a:prstGeom>
        </p:spPr>
      </p:pic>
    </p:spTree>
    <p:extLst>
      <p:ext uri="{BB962C8B-B14F-4D97-AF65-F5344CB8AC3E}">
        <p14:creationId xmlns:p14="http://schemas.microsoft.com/office/powerpoint/2010/main" val="72552099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الگوی نظیر ارائه شده متغیرهای همنوایی و سازگاری اجتماعیف پایگاه اجتماعی- اقتصادی(</a:t>
            </a:r>
            <a:r>
              <a:rPr lang="en-US" smtClean="0">
                <a:cs typeface="B Zar" panose="00000400000000000000" pitchFamily="2" charset="-78"/>
              </a:rPr>
              <a:t>SES</a:t>
            </a:r>
            <a:r>
              <a:rPr lang="fa-IR" smtClean="0">
                <a:cs typeface="B Zar" panose="00000400000000000000" pitchFamily="2" charset="-78"/>
              </a:rPr>
              <a:t>) و مطلوبیت شرایط خانوادگی با یکدیگر روابط متعامل دارند ضمن آنکه مستقیما بر متغیر وابسته بیگانگی فرهنگی تاثیر می گذارند. بر متغیرهای مطلوبیت شرایط اموزشی کنترل و نظارت اجتماعی، رضایت از زندگی و قانون گرایی نیز اثر دارند و از این طریق به طور مستقیم نیز متغیر وابسته (انزوای ارزشی) را تحت تاثیر قرار یم دهد(شوارتزف 1973، فلکس، 1988، فردینبرگ، 1963، ابرامسون 1986، کنیستون، 1928، یوسی زاکی ، 1998</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16871209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متغیر مطلوبیت شرایط اموزشی ضمن این که مستقمیا بر موفقیت تحصیلی  و بیگانگی فرهنگی تاثیر می نهد به طور با واسطه از طریق این متغیر بر متغیر وابسته اثر می گذارد (کولمن، 1988، بروک اور ، 1976،آبرامسون 1986، کنیستون، 1968، فلکس 1988) متغیر کنترل و نظارت اجتماعی هم به طور مستیم و هم از طریق متغیرهای قانون گرایی ، موفقیت تحصیلی و احساس ضدیت با جامعه بر متغیر وابسته تاثیر گذار است( مرتن، 1963، رایزمن ، 1962، فئورلیچ 1978، ابرامسون، 1986)</a:t>
            </a:r>
          </a:p>
          <a:p>
            <a:endParaRPr lang="fa-IR"/>
          </a:p>
        </p:txBody>
      </p:sp>
    </p:spTree>
    <p:extLst>
      <p:ext uri="{BB962C8B-B14F-4D97-AF65-F5344CB8AC3E}">
        <p14:creationId xmlns:p14="http://schemas.microsoft.com/office/powerpoint/2010/main" val="3784049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زعم جامعه شناسان کارکرد گرا، شخصیت محصول درونی شدن موقعیت های دارای نقش و پایگاه است. محیط های آموزشی به ویژه محیط کالج نقش عمده ای را در تکوین من اجتماعی افراد بازی می کند. پارستز (1962) یکی از پیشروان  نظریه کنش اجتماعی معتقد است که  مدرهس در همه سطوح  ارزش هایی نظیر مسئولیت اجتماعی پاسخ گویی اجتماعی درگیر بودن اجتماعی و نظایر آن را در اعضا درونی می سازد و در آنها آگاهی ها و معانی مشترک رفتار  ها، کش ها ارزش ها و الگوی عمل را شکل می دهد. </a:t>
            </a:r>
            <a:endParaRPr lang="fa-IR">
              <a:cs typeface="B Zar" panose="00000400000000000000" pitchFamily="2" charset="-78"/>
            </a:endParaRPr>
          </a:p>
        </p:txBody>
      </p:sp>
      <p:sp>
        <p:nvSpPr>
          <p:cNvPr id="4" name="Flowchart: Connector 3"/>
          <p:cNvSpPr/>
          <p:nvPr/>
        </p:nvSpPr>
        <p:spPr>
          <a:xfrm>
            <a:off x="1195753" y="4557933"/>
            <a:ext cx="2124221" cy="1153550"/>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درونی شدن</a:t>
            </a:r>
            <a:endParaRPr lang="fa-IR" sz="2000" b="1">
              <a:solidFill>
                <a:srgbClr val="FF0000"/>
              </a:solidFill>
            </a:endParaRPr>
          </a:p>
        </p:txBody>
      </p:sp>
    </p:spTree>
    <p:extLst>
      <p:ext uri="{BB962C8B-B14F-4D97-AF65-F5344CB8AC3E}">
        <p14:creationId xmlns:p14="http://schemas.microsoft.com/office/powerpoint/2010/main" val="150685412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متغیر موفقیت تحصیلی هم به طور مستقیم و هم به واسطه متغیر رضایت از زندگی، بر متغیر بیگانگی فرهنگی تاثیر می گذارد (کنیسون، 1968. بروک اورف 1976. کولمن 1988، ابرامسون 1986) متغیر احساس ستیز با والدین م به طور مستقیم بر متغیر وابسته تاثیر می گذارد و هم از طریق متغیر رضایت از زندگی (فیوئر، 1974، گودمن 1973، فردینبرگف 1963، فلکس 1988) متغیر احساس ضدیت با جامعه  نیز مستقیما بر بیگانگی فرهنگی تاثیر می نهد. (کنیستون، 1968، فروم 1966، شواترز 1973) متغیر رضایت از زندگی نیز همین طور مستقیم بر متغیر وابسته اثر می گذارد و هم از طریق متغیر احساس ضدیت با جامعه انزوای ارزشی را تحت تاثیر قرار می دهد. </a:t>
            </a:r>
            <a:endParaRPr lang="fa-IR">
              <a:cs typeface="B Zar" panose="00000400000000000000" pitchFamily="2" charset="-78"/>
            </a:endParaRPr>
          </a:p>
        </p:txBody>
      </p:sp>
    </p:spTree>
    <p:extLst>
      <p:ext uri="{BB962C8B-B14F-4D97-AF65-F5344CB8AC3E}">
        <p14:creationId xmlns:p14="http://schemas.microsoft.com/office/powerpoint/2010/main" val="2407354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جنسیت نیز به مثابه متغیری جمعیتی به طور مستقیم بر احساس بیگانگی فرهنگی تاثیر می گذارد (فردینبرگ، 1963، کنیستونف 1968، یاشی زاکی، 1998؛ شوارتز، 1973، فلکس ، 1988)</a:t>
            </a:r>
            <a:endParaRPr lang="fa-IR">
              <a:cs typeface="B Zar" panose="00000400000000000000" pitchFamily="2" charset="-78"/>
            </a:endParaRPr>
          </a:p>
        </p:txBody>
      </p:sp>
    </p:spTree>
    <p:extLst>
      <p:ext uri="{BB962C8B-B14F-4D97-AF65-F5344CB8AC3E}">
        <p14:creationId xmlns:p14="http://schemas.microsoft.com/office/powerpoint/2010/main" val="23051823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روش تحقیق(متدولوژی)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1- روش مطالعه</a:t>
            </a:r>
          </a:p>
          <a:p>
            <a:pPr algn="just"/>
            <a:r>
              <a:rPr lang="fa-IR" smtClean="0">
                <a:cs typeface="B Zar" panose="00000400000000000000" pitchFamily="2" charset="-78"/>
              </a:rPr>
              <a:t>در بررسی تجربی بیگانگی فرهنگی و انزوای ارشزی در محیط های اموزشی و در بین دانشجوین دانشگاه های دولتی شهر تهران از روش پیمایش و روش اسنادی استفاده شد. علت  استفاده از این روش ها، بنا به ماهیت موضوع ف خصلت جامعه شناختی و روان شناختی ان، نوع جمعیت آماری و رویکردهای نظری و تجربی تحقیق بوده است که ضرورت استفاده از روش های توصیفی را ایجاب می کند. مزیت روش پیمایش در این نوع مطالعات نسبت به روش های دیگر، کارامدی و قدرت توصیف مناسب ویژگی های واحد های تحلیل و مقایسه دقیق خصوصیاتت انها به کمک استبطاات علی است(دواس، 1376)</a:t>
            </a:r>
            <a:endParaRPr lang="fa-IR">
              <a:cs typeface="B Zar" panose="00000400000000000000" pitchFamily="2" charset="-78"/>
            </a:endParaRPr>
          </a:p>
        </p:txBody>
      </p:sp>
    </p:spTree>
    <p:extLst>
      <p:ext uri="{BB962C8B-B14F-4D97-AF65-F5344CB8AC3E}">
        <p14:creationId xmlns:p14="http://schemas.microsoft.com/office/powerpoint/2010/main" val="41377470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2- جامعه آماری و روش نمونه </a:t>
            </a:r>
            <a:r>
              <a:rPr lang="fa-IR" smtClean="0">
                <a:solidFill>
                  <a:srgbClr val="FF0000"/>
                </a:solidFill>
                <a:cs typeface="B Zar" panose="00000400000000000000" pitchFamily="2" charset="-78"/>
              </a:rPr>
              <a:t>یابی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جامعه اماری مشتمل بود بر کلیه دانشجویان داشنگاه ها و موسسات اموزش عالی دولتی غیر علوم پزشکی شهر تهران در سال تحصیلی 79-80 به تعداد 91605 نفر که در زمان جمع آوری اطلاعات در سه مقطع  کارشناسی، کارشناسی ارشد و دکتری در 15 دانشگاه و موسسه اموزش عالی به تحصیل اشتغال داشتند. </a:t>
            </a:r>
            <a:endParaRPr lang="fa-IR">
              <a:cs typeface="B Zar" panose="00000400000000000000" pitchFamily="2" charset="-78"/>
            </a:endParaRPr>
          </a:p>
        </p:txBody>
      </p:sp>
    </p:spTree>
    <p:extLst>
      <p:ext uri="{BB962C8B-B14F-4D97-AF65-F5344CB8AC3E}">
        <p14:creationId xmlns:p14="http://schemas.microsoft.com/office/powerpoint/2010/main" val="13357490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نمونه یابی با کاربرد روش های متداول تعیین حجم نمونه (کوکرانف 1977، شارپ، 1992، موین ویل، 1977) از جامعه اماری نمونه ای برابر 144 نفر با دقت احتمالی (</a:t>
            </a:r>
            <a:r>
              <a:rPr lang="en-US" smtClean="0">
                <a:cs typeface="B Zar" panose="00000400000000000000" pitchFamily="2" charset="-78"/>
              </a:rPr>
              <a:t>d=0/05</a:t>
            </a:r>
            <a:r>
              <a:rPr lang="fa-IR" smtClean="0">
                <a:cs typeface="B Zar" panose="00000400000000000000" pitchFamily="2" charset="-78"/>
              </a:rPr>
              <a:t>) و ضریب اطمینان (0/95) و احتمال صحت گفتار (</a:t>
            </a:r>
            <a:r>
              <a:rPr lang="en-US" smtClean="0">
                <a:cs typeface="B Zar" panose="00000400000000000000" pitchFamily="2" charset="-78"/>
              </a:rPr>
              <a:t>t=1/96</a:t>
            </a:r>
            <a:r>
              <a:rPr lang="fa-IR" smtClean="0">
                <a:cs typeface="B Zar" panose="00000400000000000000" pitchFamily="2" charset="-78"/>
              </a:rPr>
              <a:t>) به دست آمد. نتایج حاصل از این نمونه با کمتر از 5 درصد خطا به جمعیت کل قابل تعمیم بود{1}</a:t>
            </a:r>
          </a:p>
          <a:p>
            <a:pPr algn="just"/>
            <a:r>
              <a:rPr lang="fa-IR" smtClean="0">
                <a:cs typeface="B Zar" panose="00000400000000000000" pitchFamily="2" charset="-78"/>
              </a:rPr>
              <a:t>در انتخاب نمونه، به لحاظ زیاد بودن دقت نمونه ها و کاهش خطای نمون گیری از نمونه گیری طبقه ای و لحا ظنمودن دو صفت جنس و مقطع تحصیلی جهت طبقه ای استفاده شد. </a:t>
            </a:r>
            <a:endParaRPr lang="fa-IR">
              <a:cs typeface="B Zar" panose="00000400000000000000" pitchFamily="2" charset="-78"/>
            </a:endParaRPr>
          </a:p>
        </p:txBody>
      </p:sp>
    </p:spTree>
    <p:extLst>
      <p:ext uri="{BB962C8B-B14F-4D97-AF65-F5344CB8AC3E}">
        <p14:creationId xmlns:p14="http://schemas.microsoft.com/office/powerpoint/2010/main" val="24888032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3- تکنیک جمع اوری </a:t>
            </a:r>
            <a:r>
              <a:rPr lang="fa-IR" smtClean="0">
                <a:solidFill>
                  <a:srgbClr val="FF0000"/>
                </a:solidFill>
                <a:cs typeface="B Zar" panose="00000400000000000000" pitchFamily="2" charset="-78"/>
              </a:rPr>
              <a:t>اطلاعات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در نظر گرفتن نوع تحقیق، تنوع و تعدد اطلاعات مورد نیاز  و نیز اهداف تحقیق، از تکنیک پرسشنامه به عنوان عمدهترین ابزار گردآوری اطلاعات استفاده شد. پرسشنامه ها که مشتمل بر111 سوال باز و بسته بودند، پس از ازمون (تست) مقدماتی به صورت کتبی- حضوری در خصوص آزمودنی ها توزیع گردد. </a:t>
            </a:r>
            <a:endParaRPr lang="fa-IR">
              <a:cs typeface="B Zar" panose="00000400000000000000" pitchFamily="2" charset="-78"/>
            </a:endParaRPr>
          </a:p>
        </p:txBody>
      </p:sp>
    </p:spTree>
    <p:extLst>
      <p:ext uri="{BB962C8B-B14F-4D97-AF65-F5344CB8AC3E}">
        <p14:creationId xmlns:p14="http://schemas.microsoft.com/office/powerpoint/2010/main" val="14250181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4- روش و ابزار سنجش و اندازه گیری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تحقیق انزوای ارزشی و بیگانگی فرهنگی در محیط های دانشجوییف بالغ بر بیست متغیر از  طریق مقیاس  و ساخت شاخص  اندازه گیری شدند. کیفی بودن ماهیت موضوعات و مفاهیم تحت مطالعه  و نیز انتزاعی  بودن بسیاری از مفاهیم به دلیل ضرورت استفاده از مقیاس های سنجش و شاخص های ترکیبی، اجتناب ناپذیر بود. اغلب مقایس های مورد استفاده در تحقیقات و مطالعات پیشین، انزوای ارزشی و مشارک فرهنگی در محیط های دانشجویی  چه در داخل کشور و چه خارج کشور کارایی و دقت خود را به ثبوت رساندند و از روایی قابل قبولی برخوردار است  از حیث اماری برخوردار بودند. </a:t>
            </a:r>
            <a:endParaRPr lang="fa-IR">
              <a:cs typeface="B Zar" panose="00000400000000000000" pitchFamily="2" charset="-78"/>
            </a:endParaRPr>
          </a:p>
        </p:txBody>
      </p:sp>
    </p:spTree>
    <p:extLst>
      <p:ext uri="{BB962C8B-B14F-4D97-AF65-F5344CB8AC3E}">
        <p14:creationId xmlns:p14="http://schemas.microsoft.com/office/powerpoint/2010/main" val="38462470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مع الوصف در باب برخی از گویه های مقیاس های مورد </a:t>
            </a:r>
            <a:r>
              <a:rPr lang="fa-IR" smtClean="0">
                <a:cs typeface="B Zar" panose="00000400000000000000" pitchFamily="2" charset="-78"/>
              </a:rPr>
              <a:t>استفاده </a:t>
            </a:r>
            <a:r>
              <a:rPr lang="fa-IR" smtClean="0">
                <a:cs typeface="B Zar" panose="00000400000000000000" pitchFamily="2" charset="-78"/>
              </a:rPr>
              <a:t>پاره ای تغییرات برای انطباق  </a:t>
            </a:r>
            <a:r>
              <a:rPr lang="fa-IR" smtClean="0">
                <a:cs typeface="B Zar" panose="00000400000000000000" pitchFamily="2" charset="-78"/>
              </a:rPr>
              <a:t>آنها </a:t>
            </a:r>
            <a:r>
              <a:rPr lang="fa-IR" smtClean="0">
                <a:cs typeface="B Zar" panose="00000400000000000000" pitchFamily="2" charset="-78"/>
              </a:rPr>
              <a:t>با شرایط زمانی و مکانی حاضر و ویژگی های فرنگی و روانی جامعه مورد بررسی ضروری می نمود. از همین رو بررسی مجدد روایی درونی آنها لازم می امد. </a:t>
            </a:r>
            <a:endParaRPr lang="fa-IR">
              <a:cs typeface="B Zar" panose="00000400000000000000" pitchFamily="2" charset="-78"/>
            </a:endParaRPr>
          </a:p>
        </p:txBody>
      </p:sp>
    </p:spTree>
    <p:extLst>
      <p:ext uri="{BB962C8B-B14F-4D97-AF65-F5344CB8AC3E}">
        <p14:creationId xmlns:p14="http://schemas.microsoft.com/office/powerpoint/2010/main" val="59821707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احتساب روایی مقیاس های سنجش از آلفای کرونباخ با دامنه صفر تا یک استفاده گردید . با توجه به مقادیر آلفای کرونباخ مقدار آلفا برای همه شاخص ها محاسبه شد. برای اندازه گیر یضرایب همبستگی میانی گویه ها و مقیاس ها و نیز تحلیل بین میانگین ها و دسته بندی گویه ها و همچنین استنتاج مفاهیم نظری و  تبیین مدل نظری تحقیق از واریانس یک طرفه ، رگرسیون چند گانه و تحلیل مسیر استفاده شده است. </a:t>
            </a:r>
            <a:endParaRPr lang="fa-IR">
              <a:cs typeface="B Zar" panose="00000400000000000000" pitchFamily="2" charset="-78"/>
            </a:endParaRPr>
          </a:p>
        </p:txBody>
      </p:sp>
      <p:sp>
        <p:nvSpPr>
          <p:cNvPr id="4" name="Flowchart: Decision 3"/>
          <p:cNvSpPr/>
          <p:nvPr/>
        </p:nvSpPr>
        <p:spPr>
          <a:xfrm>
            <a:off x="838200" y="4290645"/>
            <a:ext cx="3362178" cy="1603717"/>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تحلیل بین میانگین ها</a:t>
            </a:r>
            <a:endParaRPr lang="fa-IR" sz="2000" b="1">
              <a:solidFill>
                <a:srgbClr val="FF0000"/>
              </a:solidFill>
            </a:endParaRPr>
          </a:p>
        </p:txBody>
      </p:sp>
    </p:spTree>
    <p:extLst>
      <p:ext uri="{BB962C8B-B14F-4D97-AF65-F5344CB8AC3E}">
        <p14:creationId xmlns:p14="http://schemas.microsoft.com/office/powerpoint/2010/main" val="2219057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آزمون فرضیات تحقیق عمدتا از آزمون کای اسکوار، آزمون تی و تحلیل واریانس </a:t>
            </a:r>
            <a:r>
              <a:rPr lang="en-US" smtClean="0">
                <a:cs typeface="B Zar" panose="00000400000000000000" pitchFamily="2" charset="-78"/>
              </a:rPr>
              <a:t>ANOVA</a:t>
            </a:r>
            <a:r>
              <a:rPr lang="fa-IR" smtClean="0">
                <a:cs typeface="B Zar" panose="00000400000000000000" pitchFamily="2" charset="-78"/>
              </a:rPr>
              <a:t> استفاده شده است. این امر به دلیل ماهیت متغیرهای مطرح شده در فرضیات تحقیق است. </a:t>
            </a:r>
            <a:endParaRPr lang="fa-IR">
              <a:cs typeface="B Zar" panose="00000400000000000000" pitchFamily="2" charset="-78"/>
            </a:endParaRPr>
          </a:p>
        </p:txBody>
      </p:sp>
    </p:spTree>
    <p:extLst>
      <p:ext uri="{BB962C8B-B14F-4D97-AF65-F5344CB8AC3E}">
        <p14:creationId xmlns:p14="http://schemas.microsoft.com/office/powerpoint/2010/main" val="2987414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مثلا فرد در مدرسه می </a:t>
            </a:r>
            <a:r>
              <a:rPr lang="fa-IR" smtClean="0">
                <a:cs typeface="B Zar" panose="00000400000000000000" pitchFamily="2" charset="-78"/>
              </a:rPr>
              <a:t>آموزد </a:t>
            </a:r>
            <a:r>
              <a:rPr lang="fa-IR">
                <a:cs typeface="B Zar" panose="00000400000000000000" pitchFamily="2" charset="-78"/>
              </a:rPr>
              <a:t>که در کلاس درس </a:t>
            </a:r>
            <a:r>
              <a:rPr lang="fa-IR" smtClean="0">
                <a:cs typeface="B Zar" panose="00000400000000000000" pitchFamily="2" charset="-78"/>
              </a:rPr>
              <a:t>با </a:t>
            </a:r>
            <a:r>
              <a:rPr lang="fa-IR">
                <a:cs typeface="B Zar" panose="00000400000000000000" pitchFamily="2" charset="-78"/>
              </a:rPr>
              <a:t>ورود معلم باید به پا خیزد و این به خاطر وجود ارزشی به نام احترام به معلم است. بدین ترتیب کنش ها و هنجارهای مربوط از طریق آزانس های اجتماعی کننده، در افراد درونی می شوند و در </a:t>
            </a:r>
            <a:r>
              <a:rPr lang="fa-IR" smtClean="0">
                <a:cs typeface="B Zar" panose="00000400000000000000" pitchFamily="2" charset="-78"/>
              </a:rPr>
              <a:t>آنها </a:t>
            </a:r>
            <a:r>
              <a:rPr lang="fa-IR">
                <a:cs typeface="B Zar" panose="00000400000000000000" pitchFamily="2" charset="-78"/>
              </a:rPr>
              <a:t>نوعی التزام، </a:t>
            </a:r>
            <a:r>
              <a:rPr lang="fa-IR" smtClean="0">
                <a:cs typeface="B Zar" panose="00000400000000000000" pitchFamily="2" charset="-78"/>
              </a:rPr>
              <a:t>تقید، </a:t>
            </a:r>
            <a:r>
              <a:rPr lang="fa-IR">
                <a:cs typeface="B Zar" panose="00000400000000000000" pitchFamily="2" charset="-78"/>
              </a:rPr>
              <a:t>تعهد و احساس مسئولیت نسبت به حیات مدنی به وجود می آورند. </a:t>
            </a:r>
          </a:p>
          <a:p>
            <a:endParaRPr lang="fa-IR"/>
          </a:p>
        </p:txBody>
      </p:sp>
      <p:sp>
        <p:nvSpPr>
          <p:cNvPr id="4" name="Flowchart: Process 3"/>
          <p:cNvSpPr/>
          <p:nvPr/>
        </p:nvSpPr>
        <p:spPr>
          <a:xfrm>
            <a:off x="2053883" y="3882683"/>
            <a:ext cx="3938954" cy="153337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التزام، تقید، تعهد و احساس مسئولیت نسبت به حیات مدنی</a:t>
            </a:r>
            <a:endParaRPr lang="fa-IR" sz="2000" b="1">
              <a:solidFill>
                <a:srgbClr val="FF0000"/>
              </a:solidFill>
            </a:endParaRPr>
          </a:p>
        </p:txBody>
      </p:sp>
    </p:spTree>
    <p:extLst>
      <p:ext uri="{BB962C8B-B14F-4D97-AF65-F5344CB8AC3E}">
        <p14:creationId xmlns:p14="http://schemas.microsoft.com/office/powerpoint/2010/main" val="350654304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5- فرضیات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استفاده از مبانی نظری تحقیق و مدل نظریف 7 فرضیه که ناظر بر رابطه متغیر وابسته (انزوای ارزشی) با هر یک از متغیرهای مستقل در یک رابطه علی دو متغیره بود، تدوین شد. این فرضیات عبارتند از: </a:t>
            </a:r>
          </a:p>
          <a:p>
            <a:pPr algn="just"/>
            <a:endParaRPr lang="fa-IR">
              <a:cs typeface="B Zar" panose="00000400000000000000" pitchFamily="2" charset="-78"/>
            </a:endParaRPr>
          </a:p>
        </p:txBody>
      </p:sp>
    </p:spTree>
    <p:extLst>
      <p:ext uri="{BB962C8B-B14F-4D97-AF65-F5344CB8AC3E}">
        <p14:creationId xmlns:p14="http://schemas.microsoft.com/office/powerpoint/2010/main" val="369742342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فرضیه </a:t>
            </a:r>
            <a:r>
              <a:rPr lang="fa-IR" smtClean="0">
                <a:solidFill>
                  <a:srgbClr val="FF0000"/>
                </a:solidFill>
                <a:cs typeface="B Zar" panose="00000400000000000000" pitchFamily="2" charset="-78"/>
              </a:rPr>
              <a:t>اول</a:t>
            </a:r>
            <a:r>
              <a:rPr lang="fa-IR" smtClean="0">
                <a:cs typeface="B Zar" panose="00000400000000000000" pitchFamily="2" charset="-78"/>
              </a:rPr>
              <a:t>: میزان بیگانگی فرهنگی (انزوای ارزشی) بر حسب گروه های جنسی آموزدنی ها تغییر می کند. </a:t>
            </a:r>
          </a:p>
          <a:p>
            <a:pPr algn="just"/>
            <a:r>
              <a:rPr lang="fa-IR" smtClean="0">
                <a:cs typeface="B Zar" panose="00000400000000000000" pitchFamily="2" charset="-78"/>
              </a:rPr>
              <a:t>فرضیه </a:t>
            </a:r>
            <a:r>
              <a:rPr lang="fa-IR" smtClean="0">
                <a:solidFill>
                  <a:srgbClr val="FF0000"/>
                </a:solidFill>
                <a:cs typeface="B Zar" panose="00000400000000000000" pitchFamily="2" charset="-78"/>
              </a:rPr>
              <a:t>دوم</a:t>
            </a:r>
            <a:r>
              <a:rPr lang="fa-IR" smtClean="0">
                <a:cs typeface="B Zar" panose="00000400000000000000" pitchFamily="2" charset="-78"/>
              </a:rPr>
              <a:t>: میزان بیگانگی فرهنگی (انزوای ارزشی) بر حسب وضعیت اجتماعی- اقتصادی ازمودنی ها تغییر می کند</a:t>
            </a:r>
          </a:p>
          <a:p>
            <a:pPr algn="just"/>
            <a:r>
              <a:rPr lang="fa-IR" smtClean="0">
                <a:cs typeface="B Zar" panose="00000400000000000000" pitchFamily="2" charset="-78"/>
              </a:rPr>
              <a:t>فرضیه </a:t>
            </a:r>
            <a:r>
              <a:rPr lang="fa-IR" smtClean="0">
                <a:solidFill>
                  <a:srgbClr val="FF0000"/>
                </a:solidFill>
                <a:cs typeface="B Zar" panose="00000400000000000000" pitchFamily="2" charset="-78"/>
              </a:rPr>
              <a:t>سوم</a:t>
            </a:r>
            <a:r>
              <a:rPr lang="fa-IR" smtClean="0">
                <a:cs typeface="B Zar" panose="00000400000000000000" pitchFamily="2" charset="-78"/>
              </a:rPr>
              <a:t>: به نظر می رسد که انزوای ارزشی در آزمودنی ها با افزایش موفقتی تحصیلی در انان کاهش پذیرد. </a:t>
            </a:r>
          </a:p>
          <a:p>
            <a:pPr algn="just"/>
            <a:r>
              <a:rPr lang="fa-IR" smtClean="0">
                <a:cs typeface="B Zar" panose="00000400000000000000" pitchFamily="2" charset="-78"/>
              </a:rPr>
              <a:t>فرضیه </a:t>
            </a:r>
            <a:r>
              <a:rPr lang="fa-IR" smtClean="0">
                <a:solidFill>
                  <a:srgbClr val="FF0000"/>
                </a:solidFill>
                <a:cs typeface="B Zar" panose="00000400000000000000" pitchFamily="2" charset="-78"/>
              </a:rPr>
              <a:t>چهارم</a:t>
            </a:r>
            <a:r>
              <a:rPr lang="fa-IR" smtClean="0">
                <a:cs typeface="B Zar" panose="00000400000000000000" pitchFamily="2" charset="-78"/>
              </a:rPr>
              <a:t>: به نظر می رسد که با افزایش میزان رضایت از زندگی در پاسخ گویان انزوای ارزشی در انان کاهش  یابد. </a:t>
            </a:r>
          </a:p>
          <a:p>
            <a:pPr algn="just"/>
            <a:r>
              <a:rPr lang="fa-IR" smtClean="0">
                <a:cs typeface="B Zar" panose="00000400000000000000" pitchFamily="2" charset="-78"/>
              </a:rPr>
              <a:t>فرضیه </a:t>
            </a:r>
            <a:r>
              <a:rPr lang="fa-IR" smtClean="0">
                <a:solidFill>
                  <a:srgbClr val="FF0000"/>
                </a:solidFill>
                <a:cs typeface="B Zar" panose="00000400000000000000" pitchFamily="2" charset="-78"/>
              </a:rPr>
              <a:t>پنحم</a:t>
            </a:r>
            <a:r>
              <a:rPr lang="fa-IR" smtClean="0">
                <a:cs typeface="B Zar" panose="00000400000000000000" pitchFamily="2" charset="-78"/>
              </a:rPr>
              <a:t>: به نظر می رسد که نظارت و کنرل اجتماعی رابطه معکوسی با بیگانگی فرهنگی در آزمودنی ها دارد. </a:t>
            </a:r>
            <a:endParaRPr lang="fa-IR">
              <a:cs typeface="B Zar" panose="00000400000000000000" pitchFamily="2" charset="-78"/>
            </a:endParaRPr>
          </a:p>
        </p:txBody>
      </p:sp>
    </p:spTree>
    <p:extLst>
      <p:ext uri="{BB962C8B-B14F-4D97-AF65-F5344CB8AC3E}">
        <p14:creationId xmlns:p14="http://schemas.microsoft.com/office/powerpoint/2010/main" val="392807325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فرضیه </a:t>
            </a:r>
            <a:r>
              <a:rPr lang="fa-IR" smtClean="0">
                <a:solidFill>
                  <a:srgbClr val="FF0000"/>
                </a:solidFill>
                <a:cs typeface="B Zar" panose="00000400000000000000" pitchFamily="2" charset="-78"/>
              </a:rPr>
              <a:t>ششم</a:t>
            </a:r>
            <a:r>
              <a:rPr lang="fa-IR" smtClean="0">
                <a:cs typeface="B Zar" panose="00000400000000000000" pitchFamily="2" charset="-78"/>
              </a:rPr>
              <a:t>: به نظر می رسد که با افزایش میزان احساس ستیز با والدین در ازمودن یها احساس انزوای ارزشی نیز در انان بیشتر شود. </a:t>
            </a:r>
          </a:p>
          <a:p>
            <a:pPr algn="just"/>
            <a:r>
              <a:rPr lang="fa-IR" smtClean="0">
                <a:cs typeface="B Zar" panose="00000400000000000000" pitchFamily="2" charset="-78"/>
              </a:rPr>
              <a:t>فرضیه </a:t>
            </a:r>
            <a:r>
              <a:rPr lang="fa-IR" smtClean="0">
                <a:solidFill>
                  <a:srgbClr val="FF0000"/>
                </a:solidFill>
                <a:cs typeface="B Zar" panose="00000400000000000000" pitchFamily="2" charset="-78"/>
              </a:rPr>
              <a:t>هفتم</a:t>
            </a:r>
            <a:r>
              <a:rPr lang="fa-IR" smtClean="0">
                <a:cs typeface="B Zar" panose="00000400000000000000" pitchFamily="2" charset="-78"/>
              </a:rPr>
              <a:t>: به نظر می رسد  که با افزایش میزان ضدیت با جامعه در پاسخ گویان احساس بیگانگی فرهنگی نیز در انان افزایش یابد. </a:t>
            </a:r>
            <a:endParaRPr lang="fa-IR">
              <a:cs typeface="B Zar" panose="00000400000000000000" pitchFamily="2" charset="-78"/>
            </a:endParaRPr>
          </a:p>
        </p:txBody>
      </p:sp>
    </p:spTree>
    <p:extLst>
      <p:ext uri="{BB962C8B-B14F-4D97-AF65-F5344CB8AC3E}">
        <p14:creationId xmlns:p14="http://schemas.microsoft.com/office/powerpoint/2010/main" val="211302736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6- تعاریف مفهومی و عملیاتی متغیرها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ctr"/>
            <a:r>
              <a:rPr lang="fa-IR" smtClean="0">
                <a:solidFill>
                  <a:srgbClr val="FF0000"/>
                </a:solidFill>
                <a:cs typeface="B Zar" panose="00000400000000000000" pitchFamily="2" charset="-78"/>
              </a:rPr>
              <a:t>الف- بیگانگی فرهنگی – اجتماعی (انزوای ارزشی)</a:t>
            </a:r>
          </a:p>
          <a:p>
            <a:pPr algn="just"/>
            <a:r>
              <a:rPr lang="fa-IR">
                <a:cs typeface="B Zar" panose="00000400000000000000" pitchFamily="2" charset="-78"/>
              </a:rPr>
              <a:t> </a:t>
            </a:r>
            <a:r>
              <a:rPr lang="fa-IR" smtClean="0">
                <a:cs typeface="B Zar" panose="00000400000000000000" pitchFamily="2" charset="-78"/>
              </a:rPr>
              <a:t>در ادبیات جامعه شناسی و آسیب شناسی اجتماعی بیگانگی فرهنگی اجتماعی به مفهوم انومی اجتماعی یا انزوای ارزشی به کار رفته است. انومی به مفهوم عدول از قواعد  و عدم متابعت از هنجارها و سنجه های رفتار اجتماعی است. به این معنی که هنجارهای اجتماعی جنبه امرانه و مطلوب خود را بر فرد آدمی از دست می دهند  فرد نمی تواند جهت رفتار خود را تعیین کند. بی هنجاری همچنین وضع ویژه ای است که در ان هنجارهای اجتماعی دچار رپیشانی باشند یا ان که هنجارها و معیارها ا یکدیگر همساز نباشند و فرد برای هماهنگ شدن با آنها دچار سردرگمی و پریشانی باشد. دورکهایم- جامعه شناس فرانسوی – اصطلاح آنومی را در اشاره به نوعی حالت اختلال، اغتشاش گسیختگی  و بی هنجاری در نظام جمعی به کار می برد. </a:t>
            </a:r>
            <a:endParaRPr lang="fa-IR">
              <a:cs typeface="B Zar" panose="00000400000000000000" pitchFamily="2" charset="-78"/>
            </a:endParaRPr>
          </a:p>
        </p:txBody>
      </p:sp>
    </p:spTree>
    <p:extLst>
      <p:ext uri="{BB962C8B-B14F-4D97-AF65-F5344CB8AC3E}">
        <p14:creationId xmlns:p14="http://schemas.microsoft.com/office/powerpoint/2010/main" val="14042115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این ترتیب حالتی برای فرد پدید می آید که بر اثر آن به درون خویشتن خود پناه می برد و بدبینانه همه پیوند های اجتماعی را نفی می کند. به نظر دورکهایم، انومی اجتماعی مبین نوعی بی هنجاری جمعی است که در ان احساسات فرد با توجه به نظام اجتماعی سنجیده می شود.</a:t>
            </a:r>
            <a:r>
              <a:rPr lang="fa-IR" smtClean="0">
                <a:solidFill>
                  <a:srgbClr val="FF0000"/>
                </a:solidFill>
                <a:cs typeface="B Zar" panose="00000400000000000000" pitchFamily="2" charset="-78"/>
              </a:rPr>
              <a:t> زمانی که  توازن اجتماعی وجود ندارد، فرد فاقد احساس حمایت جمعیت  و پشتیبانی گروهی است</a:t>
            </a:r>
            <a:r>
              <a:rPr lang="fa-IR" smtClean="0">
                <a:cs typeface="B Zar" panose="00000400000000000000" pitchFamily="2" charset="-78"/>
              </a:rPr>
              <a:t>. در چنین حالتی ممکن است فرد دست به رفتاری نابهنجار بزند و در نهایت خود را از عضویت گروه خلع کند(محسنی تبریزی، 1372، 162)</a:t>
            </a:r>
            <a:endParaRPr lang="fa-IR">
              <a:cs typeface="B Zar" panose="00000400000000000000" pitchFamily="2" charset="-78"/>
            </a:endParaRPr>
          </a:p>
        </p:txBody>
      </p:sp>
    </p:spTree>
    <p:extLst>
      <p:ext uri="{BB962C8B-B14F-4D97-AF65-F5344CB8AC3E}">
        <p14:creationId xmlns:p14="http://schemas.microsoft.com/office/powerpoint/2010/main" val="193401297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سنجش بیگانگی فرهنگی-اجتماعی (انزوای ارزشی) در جامعه مورد مطالعه از مقیاس تعدیل شده بیگانگی فرهنگی – اجتماعی اسرول استفاده </a:t>
            </a:r>
            <a:r>
              <a:rPr lang="fa-IR" smtClean="0">
                <a:cs typeface="B Zar" panose="00000400000000000000" pitchFamily="2" charset="-78"/>
              </a:rPr>
              <a:t>گردیده </a:t>
            </a:r>
            <a:r>
              <a:rPr lang="fa-IR" smtClean="0">
                <a:cs typeface="B Zar" panose="00000400000000000000" pitchFamily="2" charset="-78"/>
              </a:rPr>
              <a:t>است. مقیاس  </a:t>
            </a:r>
            <a:r>
              <a:rPr lang="fa-IR" smtClean="0">
                <a:cs typeface="B Zar" panose="00000400000000000000" pitchFamily="2" charset="-78"/>
              </a:rPr>
              <a:t>اسرول </a:t>
            </a:r>
            <a:r>
              <a:rPr lang="fa-IR" smtClean="0">
                <a:cs typeface="B Zar" panose="00000400000000000000" pitchFamily="2" charset="-78"/>
              </a:rPr>
              <a:t>در فرم مقیاس لیکرت تنظیم گردیده و متشکل از 5 گویه است. ضریب روایی مقیاس </a:t>
            </a:r>
            <a:r>
              <a:rPr lang="fa-IR" smtClean="0">
                <a:cs typeface="B Zar" panose="00000400000000000000" pitchFamily="2" charset="-78"/>
              </a:rPr>
              <a:t>بر </a:t>
            </a:r>
            <a:r>
              <a:rPr lang="fa-IR" smtClean="0">
                <a:cs typeface="B Zar" panose="00000400000000000000" pitchFamily="2" charset="-78"/>
              </a:rPr>
              <a:t>حسب آلفای کرونباخ 0/79 محاسبه شده است.</a:t>
            </a:r>
          </a:p>
          <a:p>
            <a:pPr algn="just"/>
            <a:endParaRPr lang="fa-IR">
              <a:cs typeface="B Zar" panose="00000400000000000000" pitchFamily="2" charset="-78"/>
            </a:endParaRPr>
          </a:p>
        </p:txBody>
      </p:sp>
    </p:spTree>
    <p:extLst>
      <p:ext uri="{BB962C8B-B14F-4D97-AF65-F5344CB8AC3E}">
        <p14:creationId xmlns:p14="http://schemas.microsoft.com/office/powerpoint/2010/main" val="5419712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ب- پایگاه اجتماعی- اقتصادی خانواده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منظور از پایگاه اجتماعی- اقتصاید موقعیتی است که فرد نسبت به دیگران در سلسله مراتب  اجتمیاع کسب می کند. به عبارت دیگر پایگاه اجتماعی ارزشی است که جامهع برای نقش خاصی قایل می شود. متغیر پیچیده پایگاه اجتماعی اقتصادی با توجه  به معرف هایی چون میزان درامد، شغل، سطح تحصیلات و موقعیت خانوادگی(اصل و نسب) سنجیده می شود. در پژوهش حاضر، بری اسختن شاخص </a:t>
            </a:r>
            <a:r>
              <a:rPr lang="en-US" smtClean="0">
                <a:cs typeface="B Zar" panose="00000400000000000000" pitchFamily="2" charset="-78"/>
              </a:rPr>
              <a:t>SES</a:t>
            </a:r>
            <a:r>
              <a:rPr lang="fa-IR" smtClean="0">
                <a:cs typeface="B Zar" panose="00000400000000000000" pitchFamily="2" charset="-78"/>
              </a:rPr>
              <a:t> از 5 متغیر هموزن شغل  پدرف شغل مادرف تحصیلات پدر، تحصیلات مادر و درامد ماهانه خانوار استفاده شده است. پس از ارزشگذاری حدود هر متغیر، احتساب نمره کل برای هر ازمودنی، نمرات رتبه بندی گردیدند و عد از رتبه بندی در سه گروه </a:t>
            </a:r>
            <a:r>
              <a:rPr lang="en-US" smtClean="0">
                <a:cs typeface="B Zar" panose="00000400000000000000" pitchFamily="2" charset="-78"/>
              </a:rPr>
              <a:t>SES</a:t>
            </a:r>
            <a:r>
              <a:rPr lang="fa-IR" smtClean="0">
                <a:cs typeface="B Zar" panose="00000400000000000000" pitchFamily="2" charset="-78"/>
              </a:rPr>
              <a:t> بالا ، </a:t>
            </a:r>
            <a:r>
              <a:rPr lang="en-US" smtClean="0">
                <a:cs typeface="B Zar" panose="00000400000000000000" pitchFamily="2" charset="-78"/>
              </a:rPr>
              <a:t>SES</a:t>
            </a:r>
            <a:r>
              <a:rPr lang="fa-IR" smtClean="0">
                <a:cs typeface="B Zar" panose="00000400000000000000" pitchFamily="2" charset="-78"/>
              </a:rPr>
              <a:t> متوسط و </a:t>
            </a:r>
            <a:r>
              <a:rPr lang="en-US" smtClean="0">
                <a:cs typeface="B Zar" panose="00000400000000000000" pitchFamily="2" charset="-78"/>
              </a:rPr>
              <a:t>SES</a:t>
            </a:r>
            <a:r>
              <a:rPr lang="fa-IR" smtClean="0">
                <a:cs typeface="B Zar" panose="00000400000000000000" pitchFamily="2" charset="-78"/>
              </a:rPr>
              <a:t> پایین قرار گرفتند. </a:t>
            </a:r>
          </a:p>
          <a:p>
            <a:pPr algn="just"/>
            <a:r>
              <a:rPr lang="fa-IR" smtClean="0">
                <a:cs typeface="B Zar" panose="00000400000000000000" pitchFamily="2" charset="-78"/>
              </a:rPr>
              <a:t>آلفای کرونباخ مقیاس که مبین ضریب روایی و پایداری درونی میان گویه های مقیاس است برابر 0/83 محاسبه گردیده است. </a:t>
            </a:r>
            <a:endParaRPr lang="fa-IR">
              <a:cs typeface="B Zar" panose="00000400000000000000" pitchFamily="2" charset="-78"/>
            </a:endParaRPr>
          </a:p>
        </p:txBody>
      </p:sp>
    </p:spTree>
    <p:extLst>
      <p:ext uri="{BB962C8B-B14F-4D97-AF65-F5344CB8AC3E}">
        <p14:creationId xmlns:p14="http://schemas.microsoft.com/office/powerpoint/2010/main" val="35715800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ج- موفق</a:t>
            </a:r>
            <a:r>
              <a:rPr lang="fa-IR">
                <a:solidFill>
                  <a:srgbClr val="FF0000"/>
                </a:solidFill>
                <a:cs typeface="B Zar" panose="00000400000000000000" pitchFamily="2" charset="-78"/>
              </a:rPr>
              <a:t>ی</a:t>
            </a:r>
            <a:r>
              <a:rPr lang="fa-IR" smtClean="0">
                <a:solidFill>
                  <a:srgbClr val="FF0000"/>
                </a:solidFill>
                <a:cs typeface="B Zar" panose="00000400000000000000" pitchFamily="2" charset="-78"/>
              </a:rPr>
              <a:t>ت تحصیلی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تحقیقات عدیده ای به رابطه میان میزان موفقیت تحصیلی نوجوان و تمایلات وی به رفتارهای بزهکارانه اشاره کردند(کوهن، 1973، فردی و هیگ، 1976، اوانف 1968) بر این اساس اغلب بزهکاران با سابقه تحصیلی نامطوب نسبت به غیر بزهکاران مشخص شده  اند. آنان در مقایسه با افراد عاید (غیر مجرم) دارای سال های مردودی زیاد، </a:t>
            </a:r>
            <a:r>
              <a:rPr lang="fa-IR" smtClean="0">
                <a:cs typeface="B Zar" panose="00000400000000000000" pitchFamily="2" charset="-78"/>
              </a:rPr>
              <a:t>معدل </a:t>
            </a:r>
            <a:r>
              <a:rPr lang="fa-IR" smtClean="0">
                <a:cs typeface="B Zar" panose="00000400000000000000" pitchFamily="2" charset="-78"/>
              </a:rPr>
              <a:t>تحصیلی کم و در مقاطع تحصیلی پایین تری هستند و در مجموع میزان موفقیت تحصیلی انها نسبت به افراد غیر مجرم کمتر است. </a:t>
            </a:r>
            <a:endParaRPr lang="fa-IR">
              <a:cs typeface="B Zar" panose="00000400000000000000" pitchFamily="2" charset="-78"/>
            </a:endParaRPr>
          </a:p>
        </p:txBody>
      </p:sp>
    </p:spTree>
    <p:extLst>
      <p:ext uri="{BB962C8B-B14F-4D97-AF65-F5344CB8AC3E}">
        <p14:creationId xmlns:p14="http://schemas.microsoft.com/office/powerpoint/2010/main" val="427574756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اندازه گیری میزان موفقیت تحصیلی آزمودنی های مورد بررسی از یک شاخص تلفیقی مشتکل از </a:t>
            </a:r>
            <a:r>
              <a:rPr lang="fa-IR" smtClean="0">
                <a:solidFill>
                  <a:srgbClr val="FF0000"/>
                </a:solidFill>
                <a:cs typeface="B Zar" panose="00000400000000000000" pitchFamily="2" charset="-78"/>
              </a:rPr>
              <a:t>سه</a:t>
            </a:r>
            <a:r>
              <a:rPr lang="fa-IR" smtClean="0">
                <a:cs typeface="B Zar" panose="00000400000000000000" pitchFamily="2" charset="-78"/>
              </a:rPr>
              <a:t> متغیر </a:t>
            </a:r>
            <a:r>
              <a:rPr lang="fa-IR" smtClean="0">
                <a:solidFill>
                  <a:srgbClr val="FF0000"/>
                </a:solidFill>
                <a:cs typeface="B Zar" panose="00000400000000000000" pitchFamily="2" charset="-78"/>
              </a:rPr>
              <a:t>معدل تحصیلی </a:t>
            </a:r>
            <a:r>
              <a:rPr lang="fa-IR" smtClean="0">
                <a:cs typeface="B Zar" panose="00000400000000000000" pitchFamily="2" charset="-78"/>
              </a:rPr>
              <a:t>(</a:t>
            </a:r>
            <a:r>
              <a:rPr lang="fa-IR" smtClean="0">
                <a:cs typeface="B Zar" panose="00000400000000000000" pitchFamily="2" charset="-78"/>
              </a:rPr>
              <a:t>اخرین سال)، </a:t>
            </a:r>
            <a:r>
              <a:rPr lang="fa-IR" smtClean="0">
                <a:solidFill>
                  <a:srgbClr val="FF0000"/>
                </a:solidFill>
                <a:cs typeface="B Zar" panose="00000400000000000000" pitchFamily="2" charset="-78"/>
              </a:rPr>
              <a:t>مقطع تحصیلی </a:t>
            </a:r>
            <a:r>
              <a:rPr lang="fa-IR" smtClean="0">
                <a:cs typeface="B Zar" panose="00000400000000000000" pitchFamily="2" charset="-78"/>
              </a:rPr>
              <a:t>و </a:t>
            </a:r>
            <a:r>
              <a:rPr lang="fa-IR" smtClean="0">
                <a:solidFill>
                  <a:srgbClr val="FF0000"/>
                </a:solidFill>
                <a:cs typeface="B Zar" panose="00000400000000000000" pitchFamily="2" charset="-78"/>
              </a:rPr>
              <a:t>سال </a:t>
            </a:r>
            <a:r>
              <a:rPr lang="fa-IR" smtClean="0">
                <a:solidFill>
                  <a:srgbClr val="FF0000"/>
                </a:solidFill>
                <a:cs typeface="B Zar" panose="00000400000000000000" pitchFamily="2" charset="-78"/>
              </a:rPr>
              <a:t>های مردودی </a:t>
            </a:r>
            <a:r>
              <a:rPr lang="fa-IR" smtClean="0">
                <a:cs typeface="B Zar" panose="00000400000000000000" pitchFamily="2" charset="-78"/>
              </a:rPr>
              <a:t>استفاده شده است. پس از </a:t>
            </a:r>
            <a:r>
              <a:rPr lang="fa-IR" smtClean="0">
                <a:cs typeface="B Zar" panose="00000400000000000000" pitchFamily="2" charset="-78"/>
              </a:rPr>
              <a:t>ساختن </a:t>
            </a:r>
            <a:r>
              <a:rPr lang="fa-IR" smtClean="0">
                <a:cs typeface="B Zar" panose="00000400000000000000" pitchFamily="2" charset="-78"/>
              </a:rPr>
              <a:t>شاخص مذکور، نمرات آزمودنی ها بر اساس جمع نمره های به دست امده از ارزش های سه میر رتبه بندی شده و نمرات در سه گروه بالا، متوسط و پایین قرار گرفتند. </a:t>
            </a:r>
            <a:endParaRPr lang="fa-IR">
              <a:cs typeface="B Zar" panose="00000400000000000000" pitchFamily="2" charset="-78"/>
            </a:endParaRPr>
          </a:p>
        </p:txBody>
      </p:sp>
    </p:spTree>
    <p:extLst>
      <p:ext uri="{BB962C8B-B14F-4D97-AF65-F5344CB8AC3E}">
        <p14:creationId xmlns:p14="http://schemas.microsoft.com/office/powerpoint/2010/main" val="14892305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د- مطلوبیت تجاری و </a:t>
            </a:r>
            <a:r>
              <a:rPr lang="fa-IR" smtClean="0">
                <a:solidFill>
                  <a:srgbClr val="FF0000"/>
                </a:solidFill>
                <a:cs typeface="B Zar" panose="00000400000000000000" pitchFamily="2" charset="-78"/>
              </a:rPr>
              <a:t>شرایط محیط </a:t>
            </a:r>
            <a:r>
              <a:rPr lang="fa-IR" smtClean="0">
                <a:solidFill>
                  <a:srgbClr val="FF0000"/>
                </a:solidFill>
                <a:cs typeface="B Zar" panose="00000400000000000000" pitchFamily="2" charset="-78"/>
              </a:rPr>
              <a:t>های اموزشی و خانوادگی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خودآگاهی </a:t>
            </a:r>
            <a:r>
              <a:rPr lang="fa-IR" smtClean="0">
                <a:cs typeface="B Zar" panose="00000400000000000000" pitchFamily="2" charset="-78"/>
              </a:rPr>
              <a:t>کودک نسبت به مفهوم «خود» در میان دیگر انسان ها در محیط های خانواده و مدرسه به عنوان آژانس های اجتماعی کننده صورت می گیرد. اگر در این محیط ها شرایط امکانات موقعیت ها به گونه ای باشد که فرد نتواند جریان جامعه پذیری و خودآگاهی بر مال و طبیعی را طی کند بدل به شخصیتی ناسازگارف ناخودآگاه و غی رعادی (غیر نرمال) خواهد شد، شخصیتی که غالبا جامعه ستیز و مردم گریز است و از هنجار (تورم) گروه تبعیت نمی کند. </a:t>
            </a:r>
            <a:endParaRPr lang="fa-IR">
              <a:cs typeface="B Zar" panose="00000400000000000000" pitchFamily="2" charset="-78"/>
            </a:endParaRPr>
          </a:p>
        </p:txBody>
      </p:sp>
    </p:spTree>
    <p:extLst>
      <p:ext uri="{BB962C8B-B14F-4D97-AF65-F5344CB8AC3E}">
        <p14:creationId xmlns:p14="http://schemas.microsoft.com/office/powerpoint/2010/main" val="3983782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838200" y="1786989"/>
            <a:ext cx="10515600" cy="4351338"/>
          </a:xfrm>
        </p:spPr>
        <p:txBody>
          <a:bodyPr/>
          <a:lstStyle/>
          <a:p>
            <a:pPr algn="just"/>
            <a:r>
              <a:rPr lang="fa-IR" smtClean="0">
                <a:cs typeface="B Zar" panose="00000400000000000000" pitchFamily="2" charset="-78"/>
              </a:rPr>
              <a:t>از این دیدگاه نظام اجتماعی و فرهنگی علت تقید، تعهد و شرکت اجتماعی است. از سوی دیگر تجلی و بروز و بقا و دوام فرهنگ و ارزش های آن نیز در گرو مشارکت و شرکت فعالانه افراد در جامعه و امور اجتماعی است. </a:t>
            </a:r>
          </a:p>
          <a:p>
            <a:pPr algn="just"/>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310176022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کلارک(1990) وجود تبعیض در مدرسه، احساس ستیز میان خود و اولیا سابقه غیبت مرکر از مدرسه، وجود تنبیه در مدرسه  و سابقه تنبیه شدن و عدم تناسب میان انتظارات مدرسه و فرد را در مجموع  به عنوان معرف های میزان مطلوبیت </a:t>
            </a:r>
            <a:r>
              <a:rPr lang="fa-IR" smtClean="0">
                <a:cs typeface="B Zar" panose="00000400000000000000" pitchFamily="2" charset="-78"/>
              </a:rPr>
              <a:t>تجارب </a:t>
            </a:r>
            <a:r>
              <a:rPr lang="fa-IR" smtClean="0">
                <a:cs typeface="B Zar" panose="00000400000000000000" pitchFamily="2" charset="-78"/>
              </a:rPr>
              <a:t>محیط اموزشی نوجوان در نظر گرفته </a:t>
            </a:r>
            <a:r>
              <a:rPr lang="fa-IR" smtClean="0">
                <a:cs typeface="B Zar" panose="00000400000000000000" pitchFamily="2" charset="-78"/>
              </a:rPr>
              <a:t>است</a:t>
            </a:r>
            <a:r>
              <a:rPr lang="fa-IR" smtClean="0">
                <a:cs typeface="B Zar" panose="00000400000000000000" pitchFamily="2" charset="-78"/>
              </a:rPr>
              <a:t>. کالرک میزان کنترل اعمال شده از سوی خانواده (والدین) بر نوجوانان، میزان حمایت عاطفی و روحی والدین از نوجوان وجود تبعیض در خانواده  و میان فرزندان جود تنبیه بدنی در خانه، داشتن والدین بی بند و بار، سابقه فرار از خانه، غیبت یکی از والدین و نبود سرپرستی مطلوب (در اثر طلاق یا فوت و ...) و نبود </a:t>
            </a:r>
            <a:r>
              <a:rPr lang="fa-IR" smtClean="0">
                <a:cs typeface="B Zar" panose="00000400000000000000" pitchFamily="2" charset="-78"/>
              </a:rPr>
              <a:t>قابلیت </a:t>
            </a:r>
            <a:r>
              <a:rPr lang="fa-IR" smtClean="0">
                <a:cs typeface="B Zar" panose="00000400000000000000" pitchFamily="2" charset="-78"/>
              </a:rPr>
              <a:t>حمایت مالی را نیز به عنوان معرف های میزان مطلوبیت تجارب محیط خانواده نوجوان به کار گرفته شده است.</a:t>
            </a:r>
            <a:endParaRPr lang="fa-IR">
              <a:cs typeface="B Zar" panose="00000400000000000000" pitchFamily="2" charset="-78"/>
            </a:endParaRPr>
          </a:p>
        </p:txBody>
      </p:sp>
    </p:spTree>
    <p:extLst>
      <p:ext uri="{BB962C8B-B14F-4D97-AF65-F5344CB8AC3E}">
        <p14:creationId xmlns:p14="http://schemas.microsoft.com/office/powerpoint/2010/main" val="35826704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ما در این تحقیق جهت سنجش میزان مطلوبیت تجارب محیط اموزشی آزمودنیها از  متغیر ها مورد استفاده کلارک بهره مستقیم و به ساختن شاخص میزان مطلوبیت تجارب محیط اموزشی ادام کردیم. شاخص مذکور متشکل از 5 متغیر تبعیض در مدرسه، احساس ستیز، غیبت از مدرسه، وجود تنبیه بدنی و عدم تناسب میان انتظارات مدرسه و فرد </a:t>
            </a:r>
            <a:r>
              <a:rPr lang="fa-IR" smtClean="0">
                <a:cs typeface="B Zar" panose="00000400000000000000" pitchFamily="2" charset="-78"/>
              </a:rPr>
              <a:t>است </a:t>
            </a:r>
            <a:r>
              <a:rPr lang="fa-IR" smtClean="0">
                <a:cs typeface="B Zar" panose="00000400000000000000" pitchFamily="2" charset="-78"/>
              </a:rPr>
              <a:t>که پس از ارزشگذری و رتبه بندی، نمرات به دست آمده در سه گروه میزان مطلوبیت بالا، متوسط و پایین قرار گرفتنند. آلفای کرونباخ  محاسبه شده برای این مقیاس برابر 0/76 است. </a:t>
            </a:r>
            <a:endParaRPr lang="fa-IR">
              <a:cs typeface="B Zar" panose="00000400000000000000" pitchFamily="2" charset="-78"/>
            </a:endParaRPr>
          </a:p>
        </p:txBody>
      </p:sp>
    </p:spTree>
    <p:extLst>
      <p:ext uri="{BB962C8B-B14F-4D97-AF65-F5344CB8AC3E}">
        <p14:creationId xmlns:p14="http://schemas.microsoft.com/office/powerpoint/2010/main" val="141320998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میزان مطلوبیت تجارب محیط خانواده نیز از طریق شاخص سازی و با استفاده از متغیر های کنترل خانواده، حمایت عاطفی  والدینف تبعیض در خانه، تنبیه بدنی ، والدین بی بند و بار ، غیبت والدین فرار از خانه و میزان حمایت مالی تعیین گردید. متغیهرا پس از ارزشگذاری و رتبه بندی به صورت کمی در سه گروه مطلوبیت بالا، متوسط و پایین قرار گرفتند. </a:t>
            </a:r>
          </a:p>
          <a:p>
            <a:pPr algn="just"/>
            <a:r>
              <a:rPr lang="fa-IR" smtClean="0">
                <a:cs typeface="B Zar" panose="00000400000000000000" pitchFamily="2" charset="-78"/>
              </a:rPr>
              <a:t>آلفای کرونباخ محاسبه شده برای این مقیاس برابر 0/82 است. </a:t>
            </a:r>
            <a:endParaRPr lang="fa-IR">
              <a:cs typeface="B Zar" panose="00000400000000000000" pitchFamily="2" charset="-78"/>
            </a:endParaRPr>
          </a:p>
        </p:txBody>
      </p:sp>
    </p:spTree>
    <p:extLst>
      <p:ext uri="{BB962C8B-B14F-4D97-AF65-F5344CB8AC3E}">
        <p14:creationId xmlns:p14="http://schemas.microsoft.com/office/powerpoint/2010/main" val="6572169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ه- رضایت از </a:t>
            </a:r>
            <a:r>
              <a:rPr lang="fa-IR" smtClean="0">
                <a:solidFill>
                  <a:srgbClr val="FF0000"/>
                </a:solidFill>
                <a:cs typeface="B Zar" panose="00000400000000000000" pitchFamily="2" charset="-78"/>
              </a:rPr>
              <a:t>زندگی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شاخص رضایت از زندگی که مبین رضایت کلی پاسخ گویان از زندگی در ابعاد مختلف ان اعم از اقتصادی ، </a:t>
            </a:r>
            <a:r>
              <a:rPr lang="fa-IR" smtClean="0">
                <a:cs typeface="B Zar" panose="00000400000000000000" pitchFamily="2" charset="-78"/>
              </a:rPr>
              <a:t>خانوادگی، </a:t>
            </a:r>
            <a:r>
              <a:rPr lang="fa-IR" smtClean="0">
                <a:cs typeface="B Zar" panose="00000400000000000000" pitchFamily="2" charset="-78"/>
              </a:rPr>
              <a:t>تحصیلی است، شاخصی است مرکب  و تلفیقی ز چند شاخص به شرح زیر: </a:t>
            </a:r>
            <a:endParaRPr lang="fa-IR">
              <a:cs typeface="B Zar" panose="00000400000000000000" pitchFamily="2" charset="-78"/>
            </a:endParaRPr>
          </a:p>
        </p:txBody>
      </p:sp>
    </p:spTree>
    <p:extLst>
      <p:ext uri="{BB962C8B-B14F-4D97-AF65-F5344CB8AC3E}">
        <p14:creationId xmlns:p14="http://schemas.microsoft.com/office/powerpoint/2010/main" val="326556508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99336" y="837127"/>
            <a:ext cx="10154464" cy="5468625"/>
          </a:xfrm>
          <a:prstGeom prst="rect">
            <a:avLst/>
          </a:prstGeom>
        </p:spPr>
      </p:pic>
    </p:spTree>
    <p:extLst>
      <p:ext uri="{BB962C8B-B14F-4D97-AF65-F5344CB8AC3E}">
        <p14:creationId xmlns:p14="http://schemas.microsoft.com/office/powerpoint/2010/main" val="125082277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6" name="Content Placeholder 5"/>
          <p:cNvPicPr>
            <a:picLocks noGrp="1" noChangeAspect="1"/>
          </p:cNvPicPr>
          <p:nvPr>
            <p:ph idx="1"/>
          </p:nvPr>
        </p:nvPicPr>
        <p:blipFill>
          <a:blip r:embed="rId2"/>
          <a:stretch>
            <a:fillRect/>
          </a:stretch>
        </p:blipFill>
        <p:spPr>
          <a:xfrm>
            <a:off x="1056068" y="365125"/>
            <a:ext cx="10297732" cy="5806411"/>
          </a:xfrm>
          <a:prstGeom prst="rect">
            <a:avLst/>
          </a:prstGeom>
        </p:spPr>
      </p:pic>
    </p:spTree>
    <p:extLst>
      <p:ext uri="{BB962C8B-B14F-4D97-AF65-F5344CB8AC3E}">
        <p14:creationId xmlns:p14="http://schemas.microsoft.com/office/powerpoint/2010/main" val="379289443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شاخص رضایت از زندگی </a:t>
            </a:r>
            <a:r>
              <a:rPr lang="fa-IR" smtClean="0">
                <a:cs typeface="B Zar" panose="00000400000000000000" pitchFamily="2" charset="-78"/>
              </a:rPr>
              <a:t>شامل </a:t>
            </a:r>
            <a:r>
              <a:rPr lang="fa-IR" smtClean="0">
                <a:solidFill>
                  <a:srgbClr val="FF0000"/>
                </a:solidFill>
                <a:cs typeface="B Zar" panose="00000400000000000000" pitchFamily="2" charset="-78"/>
              </a:rPr>
              <a:t>سه طبقه بالا، متوسط و پایین </a:t>
            </a:r>
            <a:r>
              <a:rPr lang="fa-IR" smtClean="0">
                <a:cs typeface="B Zar" panose="00000400000000000000" pitchFamily="2" charset="-78"/>
              </a:rPr>
              <a:t>است که از میانگین نمرات شاخص های مزبور به دست می اید. </a:t>
            </a:r>
          </a:p>
          <a:p>
            <a:pPr algn="just"/>
            <a:r>
              <a:rPr lang="fa-IR" smtClean="0">
                <a:cs typeface="B Zar" panose="00000400000000000000" pitchFamily="2" charset="-78"/>
              </a:rPr>
              <a:t>آلفای کرونباخ مقیاس رضایت از زندگی تحصیلی در دامنه صفر تا یک برابر 0/81 است که مبین پایداری میان گویه های مقیاس است. </a:t>
            </a:r>
          </a:p>
          <a:p>
            <a:pPr algn="just"/>
            <a:endParaRPr lang="fa-IR">
              <a:cs typeface="B Zar" panose="00000400000000000000" pitchFamily="2" charset="-78"/>
            </a:endParaRPr>
          </a:p>
        </p:txBody>
      </p:sp>
    </p:spTree>
    <p:extLst>
      <p:ext uri="{BB962C8B-B14F-4D97-AF65-F5344CB8AC3E}">
        <p14:creationId xmlns:p14="http://schemas.microsoft.com/office/powerpoint/2010/main" val="407161831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lvl="0" indent="-228600" algn="ctr">
              <a:spcBef>
                <a:spcPts val="1000"/>
              </a:spcBef>
            </a:pPr>
            <a:r>
              <a:rPr lang="fa-IR" sz="2800">
                <a:solidFill>
                  <a:srgbClr val="FF0000"/>
                </a:solidFill>
                <a:latin typeface="Calibri" panose="020F0502020204030204"/>
                <a:ea typeface="+mn-ea"/>
                <a:cs typeface="B Zar" panose="00000400000000000000" pitchFamily="2" charset="-78"/>
              </a:rPr>
              <a:t>و- احساس ستیز با جامعه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احساس ستیز با جامعه نه تنها همین احساسات نامطبوع فرد نسبت به اهداف  و انتظارات فرهنگی حاکم است بلکه نشان دهنده رتارها و کنش های خصمان و خشونت آمیز فرد نسبت به تاسیسات اجتماعی نهاد ها و سازمان های مدنی  و نفی و طرد نظام باورها و ارزش ها و الگوهای رفتاری مقرر است. </a:t>
            </a:r>
          </a:p>
          <a:p>
            <a:pPr algn="just"/>
            <a:r>
              <a:rPr lang="fa-IR" smtClean="0">
                <a:cs typeface="B Zar" panose="00000400000000000000" pitchFamily="2" charset="-78"/>
              </a:rPr>
              <a:t>برای سنجش میزان احساس ستیز با جامعه از طیفی متشکل از 5 گویه در فرم مقیاس لیکرت  و با الفای کرونباخ 0/79 استفاده شده است. </a:t>
            </a:r>
            <a:endParaRPr lang="fa-IR">
              <a:cs typeface="B Zar" panose="00000400000000000000" pitchFamily="2" charset="-78"/>
            </a:endParaRPr>
          </a:p>
        </p:txBody>
      </p:sp>
    </p:spTree>
    <p:extLst>
      <p:ext uri="{BB962C8B-B14F-4D97-AF65-F5344CB8AC3E}">
        <p14:creationId xmlns:p14="http://schemas.microsoft.com/office/powerpoint/2010/main" val="17677658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ز- احساس ستیز با والدین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مقیاس احساس ستیز با والدین در فرم مقیاس لیکرت و متشکل از 6 گویه ساخته شده که مبین درجه ناسازگاری میان فرد و والدین و نیز ناهمسویی  در ارزش ها و الگوهای عمل مورد نظر و همچنین نوعی احساس فاصله اجتماعی با والدین است. </a:t>
            </a:r>
            <a:endParaRPr lang="fa-IR">
              <a:cs typeface="B Zar" panose="00000400000000000000" pitchFamily="2" charset="-78"/>
            </a:endParaRPr>
          </a:p>
        </p:txBody>
      </p:sp>
    </p:spTree>
    <p:extLst>
      <p:ext uri="{BB962C8B-B14F-4D97-AF65-F5344CB8AC3E}">
        <p14:creationId xmlns:p14="http://schemas.microsoft.com/office/powerpoint/2010/main" val="262843924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یافته های  و نتایج</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1- خصوصیات فردی</a:t>
            </a:r>
          </a:p>
          <a:p>
            <a:pPr algn="just"/>
            <a:r>
              <a:rPr lang="fa-IR" smtClean="0">
                <a:cs typeface="B Zar" panose="00000400000000000000" pitchFamily="2" charset="-78"/>
              </a:rPr>
              <a:t>با عنایت به ویژگی های فردی  پاسخ گویان، اطلاعات حاصل از پیمایش دانشجویان تحت مطالعه در دانشگاه های دولتی تهران نشان می دهد که حدود 55 درصد انان را دانشجویان مرد و 5 درصد را دانشجویان زن تشکیل می دهند. توزیع سنی پاسخ گویان مبنی ان است که 82 درصد کمتر از 25 سال سن دارند. 14 درصد بین گروه سنی 25 تا 29 سال قرار دارند و تنها 4 درصد دراای سن 30 سال و بیشتر هستند از حیث وضعیت تاهل 85 درصد مجرد و 15 درصد متاهل  می باشند وضعیت فعالیت آزمودنی ها نشان می دهد که 29 درصد ف علاوه بر نقش دانشجویی ، شاغل و 71 درصد فاقد شغل اند. </a:t>
            </a:r>
            <a:endParaRPr lang="fa-IR">
              <a:cs typeface="B Zar" panose="00000400000000000000" pitchFamily="2" charset="-78"/>
            </a:endParaRPr>
          </a:p>
        </p:txBody>
      </p:sp>
    </p:spTree>
    <p:extLst>
      <p:ext uri="{BB962C8B-B14F-4D97-AF65-F5344CB8AC3E}">
        <p14:creationId xmlns:p14="http://schemas.microsoft.com/office/powerpoint/2010/main" val="4031775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prstClr val="black"/>
                </a:solidFill>
                <a:cs typeface="B Zar" panose="00000400000000000000" pitchFamily="2" charset="-78"/>
              </a:rPr>
              <a:t>بخشی از تلاش جامعه شناسان مصروف بررسی و تبیین ناسزگار های حاکم بر روابط فرد و جامعه، کارکرد های گسل نهاد ها و سازمان های اجتماعی و عدم درونی شدن قواعد اخلاقی است. یکی از آثار و نتایج مهم و بارز  جامعه پذیری ناموفق در سطح افراد و اجتماعی کردن نامطلوب و غیر کارامد در سطح نهاد های اجتماعی کننده، بیگانگی فرهنگی است که مترادف با مفهوم بیگانگی اجتماعی، بیهنجاری و انزوای ارزشی  به کار رفته است. انزوای ارزشی مبین انفعال فرد از نظام باورها، ارزش هاف هنجارها و الگوهای عمل اهداف فرهنگی و انتظارات جمعی است</a:t>
            </a:r>
            <a:endParaRPr lang="fa-IR"/>
          </a:p>
        </p:txBody>
      </p:sp>
      <p:sp>
        <p:nvSpPr>
          <p:cNvPr id="4" name="Flowchart: Decision 3"/>
          <p:cNvSpPr/>
          <p:nvPr/>
        </p:nvSpPr>
        <p:spPr>
          <a:xfrm>
            <a:off x="838200" y="4712677"/>
            <a:ext cx="1758462" cy="886264"/>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انفعال</a:t>
            </a:r>
            <a:endParaRPr lang="fa-IR" sz="2000" b="1">
              <a:solidFill>
                <a:srgbClr val="FF0000"/>
              </a:solidFill>
            </a:endParaRPr>
          </a:p>
        </p:txBody>
      </p:sp>
    </p:spTree>
    <p:extLst>
      <p:ext uri="{BB962C8B-B14F-4D97-AF65-F5344CB8AC3E}">
        <p14:creationId xmlns:p14="http://schemas.microsoft.com/office/powerpoint/2010/main" val="322129664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در تظر گرفتن وضعیت اجتماعی – اقتصادی خانواده، که از طریق متغیرهای سطح تحصیلات، درآمد و نمره منزلت شغلی والدین سنجیده شده  است. 34 </a:t>
            </a:r>
            <a:r>
              <a:rPr lang="fa-IR" smtClean="0">
                <a:cs typeface="B Zar" panose="00000400000000000000" pitchFamily="2" charset="-78"/>
              </a:rPr>
              <a:t>درصد </a:t>
            </a:r>
            <a:r>
              <a:rPr lang="fa-IR" smtClean="0">
                <a:cs typeface="B Zar" panose="00000400000000000000" pitchFamily="2" charset="-78"/>
              </a:rPr>
              <a:t>در گروه </a:t>
            </a:r>
            <a:r>
              <a:rPr lang="en-US" smtClean="0">
                <a:cs typeface="B Zar" panose="00000400000000000000" pitchFamily="2" charset="-78"/>
              </a:rPr>
              <a:t>SES</a:t>
            </a:r>
            <a:r>
              <a:rPr lang="fa-IR" smtClean="0">
                <a:cs typeface="B Zar" panose="00000400000000000000" pitchFamily="2" charset="-78"/>
              </a:rPr>
              <a:t> بالا، 41 درصد در گروه </a:t>
            </a:r>
            <a:r>
              <a:rPr lang="en-US" smtClean="0">
                <a:cs typeface="B Zar" panose="00000400000000000000" pitchFamily="2" charset="-78"/>
              </a:rPr>
              <a:t>SES</a:t>
            </a:r>
            <a:r>
              <a:rPr lang="fa-IR" smtClean="0">
                <a:cs typeface="B Zar" panose="00000400000000000000" pitchFamily="2" charset="-78"/>
              </a:rPr>
              <a:t> متوسط و 25 درصد بقیه در گروه </a:t>
            </a:r>
            <a:r>
              <a:rPr lang="en-US" smtClean="0">
                <a:cs typeface="B Zar" panose="00000400000000000000" pitchFamily="2" charset="-78"/>
              </a:rPr>
              <a:t>SES</a:t>
            </a:r>
            <a:r>
              <a:rPr lang="fa-IR" smtClean="0">
                <a:cs typeface="B Zar" panose="00000400000000000000" pitchFamily="2" charset="-78"/>
              </a:rPr>
              <a:t> پایین قرار دارند. </a:t>
            </a:r>
            <a:endParaRPr lang="fa-IR">
              <a:cs typeface="B Zar" panose="00000400000000000000" pitchFamily="2" charset="-78"/>
            </a:endParaRPr>
          </a:p>
        </p:txBody>
      </p:sp>
    </p:spTree>
    <p:extLst>
      <p:ext uri="{BB962C8B-B14F-4D97-AF65-F5344CB8AC3E}">
        <p14:creationId xmlns:p14="http://schemas.microsoft.com/office/powerpoint/2010/main" val="31672903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لحاظ رشته تحصیلی ، 32 درصد در گروه علوم انسانی، 37 درصد در گروه علوم تجربی  و 31 درصد در گروه ریاضی فیزیک به تحصیل اشتغال داشته اند. همچنین  79 درصد در مقطع کارشناسی،  17 درصد در مقطع کارشناسی ارشد و 4 درصد در مقطع دکتری تحصیل می کردند. </a:t>
            </a:r>
            <a:endParaRPr lang="fa-IR">
              <a:cs typeface="B Zar" panose="00000400000000000000" pitchFamily="2" charset="-78"/>
            </a:endParaRPr>
          </a:p>
        </p:txBody>
      </p:sp>
    </p:spTree>
    <p:extLst>
      <p:ext uri="{BB962C8B-B14F-4D97-AF65-F5344CB8AC3E}">
        <p14:creationId xmlns:p14="http://schemas.microsoft.com/office/powerpoint/2010/main" val="12732555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2- باورها ارزش ها و گرایش 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سنجش میزان بیگانگی فرهنگی(انزوای ارزشی) ازمودنی</a:t>
            </a:r>
            <a:r>
              <a:rPr lang="fa-IR" smtClean="0">
                <a:solidFill>
                  <a:srgbClr val="FF0000"/>
                </a:solidFill>
                <a:cs typeface="B Zar" panose="00000400000000000000" pitchFamily="2" charset="-78"/>
              </a:rPr>
              <a:t> بر اساس مقیاس اسرول </a:t>
            </a:r>
            <a:r>
              <a:rPr lang="fa-IR" smtClean="0">
                <a:cs typeface="B Zar" panose="00000400000000000000" pitchFamily="2" charset="-78"/>
              </a:rPr>
              <a:t>نشاگر بالا بودن نسبی انزوای ارزشی در دانشجویان تحت مطالعه است. به طوری که بلغ بر 41 درصد انان از حیث طبقه بندی نمرات مقیاس اسرول در مرتبه بالا قرار گرفته و دارای احساس بیگانگی فرهنگی بالنسبه زیادی هستند. رضایت ازمودنی ها از زندگی در سطح متوسط قرار دارد ه گونه ای که بیشترین درصد در طبقه بدی نمرات مقیاس به طبقه نمرات متوسط است(40 درصد) درجه  ضدی با جاعه در ازمودنی ها در سطح متوسط قرار دارد، به طوری که بیشترین پاسخ ها(38 درصد) متعلق به مرتبه متوسط است. </a:t>
            </a:r>
            <a:endParaRPr lang="fa-IR">
              <a:cs typeface="B Zar" panose="00000400000000000000" pitchFamily="2" charset="-78"/>
            </a:endParaRPr>
          </a:p>
        </p:txBody>
      </p:sp>
    </p:spTree>
    <p:extLst>
      <p:ext uri="{BB962C8B-B14F-4D97-AF65-F5344CB8AC3E}">
        <p14:creationId xmlns:p14="http://schemas.microsoft.com/office/powerpoint/2010/main" val="11543076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درجه ستیز با والدین نیز براساس مقیاس لیکرت اعمال شده مبین کشاکش بالنسبه متوسط میان فرزندان و والدین است. همچنان که نمره به دست آمده از مقیاس اعمال شده در آزمودنی ها در مرتبه متوسط دارای بالاترین فراوانی است. (43 درصد) 44 درصد از پاسخ گویان (بیشترین درصد) گفته اند که تا حدودی در معرض کنترل و بازبینی اجتماعی (مدرسه، خانواده) قرار دارند. مع هذا 31 درصد ان را زیاد و 25 درصد اندک دانسته اند. </a:t>
            </a:r>
            <a:endParaRPr lang="fa-IR">
              <a:cs typeface="B Zar" panose="00000400000000000000" pitchFamily="2" charset="-78"/>
            </a:endParaRPr>
          </a:p>
        </p:txBody>
      </p:sp>
    </p:spTree>
    <p:extLst>
      <p:ext uri="{BB962C8B-B14F-4D97-AF65-F5344CB8AC3E}">
        <p14:creationId xmlns:p14="http://schemas.microsoft.com/office/powerpoint/2010/main" val="297305070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نتایج به دست آمده از ازمون فرضیات تحقیق می توان گفت که از 7 فرضیه آزمون شده دو فرضیه مردود شدند و 5 فرضیه مورد تایید قرار گرفتند. </a:t>
            </a:r>
          </a:p>
          <a:p>
            <a:pPr algn="just"/>
            <a:r>
              <a:rPr lang="fa-IR" smtClean="0">
                <a:cs typeface="B Zar" panose="00000400000000000000" pitchFamily="2" charset="-78"/>
              </a:rPr>
              <a:t>فرضیه </a:t>
            </a:r>
            <a:r>
              <a:rPr lang="fa-IR" smtClean="0">
                <a:solidFill>
                  <a:srgbClr val="FF0000"/>
                </a:solidFill>
                <a:cs typeface="B Zar" panose="00000400000000000000" pitchFamily="2" charset="-78"/>
              </a:rPr>
              <a:t>اول</a:t>
            </a:r>
            <a:r>
              <a:rPr lang="fa-IR" smtClean="0">
                <a:cs typeface="B Zar" panose="00000400000000000000" pitchFamily="2" charset="-78"/>
              </a:rPr>
              <a:t> که مبین رابطه انزوای ارزشی و جنسیت  ازمودنی ها است مورد تایید قرار نگرفت.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290376" y="3606084"/>
            <a:ext cx="3611247" cy="2473072"/>
          </a:xfrm>
          <a:prstGeom prst="rect">
            <a:avLst/>
          </a:prstGeom>
        </p:spPr>
      </p:pic>
    </p:spTree>
    <p:extLst>
      <p:ext uri="{BB962C8B-B14F-4D97-AF65-F5344CB8AC3E}">
        <p14:creationId xmlns:p14="http://schemas.microsoft.com/office/powerpoint/2010/main" val="253946987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فرضیه </a:t>
            </a:r>
            <a:r>
              <a:rPr lang="fa-IR" smtClean="0">
                <a:solidFill>
                  <a:srgbClr val="FF0000"/>
                </a:solidFill>
                <a:cs typeface="B Zar" panose="00000400000000000000" pitchFamily="2" charset="-78"/>
              </a:rPr>
              <a:t>دوم</a:t>
            </a:r>
            <a:r>
              <a:rPr lang="fa-IR" smtClean="0">
                <a:cs typeface="B Zar" panose="00000400000000000000" pitchFamily="2" charset="-78"/>
              </a:rPr>
              <a:t> بر اساس اطلاعات تجربی به دست امده رابطه معنی داری را میان انزوی ارزشی </a:t>
            </a:r>
            <a:r>
              <a:rPr lang="en-US" smtClean="0">
                <a:cs typeface="B Zar" panose="00000400000000000000" pitchFamily="2" charset="-78"/>
              </a:rPr>
              <a:t>SES</a:t>
            </a:r>
            <a:r>
              <a:rPr lang="fa-IR" smtClean="0">
                <a:cs typeface="B Zar" panose="00000400000000000000" pitchFamily="2" charset="-78"/>
              </a:rPr>
              <a:t> تایید می کند: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593799" y="3412901"/>
            <a:ext cx="3182688" cy="2511235"/>
          </a:xfrm>
          <a:prstGeom prst="rect">
            <a:avLst/>
          </a:prstGeom>
        </p:spPr>
      </p:pic>
    </p:spTree>
    <p:extLst>
      <p:ext uri="{BB962C8B-B14F-4D97-AF65-F5344CB8AC3E}">
        <p14:creationId xmlns:p14="http://schemas.microsoft.com/office/powerpoint/2010/main" val="158040079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فرضیه </a:t>
            </a:r>
            <a:r>
              <a:rPr lang="fa-IR" smtClean="0">
                <a:solidFill>
                  <a:srgbClr val="FF0000"/>
                </a:solidFill>
                <a:cs typeface="B Zar" panose="00000400000000000000" pitchFamily="2" charset="-78"/>
              </a:rPr>
              <a:t>سوم</a:t>
            </a:r>
            <a:r>
              <a:rPr lang="fa-IR" smtClean="0">
                <a:cs typeface="B Zar" panose="00000400000000000000" pitchFamily="2" charset="-78"/>
              </a:rPr>
              <a:t> که مبین رابطه معکوس میان بیگانگی فرهنگی و موفقیت تحصیلی است، تایید نشد.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547247" y="3213616"/>
            <a:ext cx="3012651" cy="2462814"/>
          </a:xfrm>
          <a:prstGeom prst="rect">
            <a:avLst/>
          </a:prstGeom>
        </p:spPr>
      </p:pic>
    </p:spTree>
    <p:extLst>
      <p:ext uri="{BB962C8B-B14F-4D97-AF65-F5344CB8AC3E}">
        <p14:creationId xmlns:p14="http://schemas.microsoft.com/office/powerpoint/2010/main" val="136055373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فرضیه </a:t>
            </a:r>
            <a:r>
              <a:rPr lang="fa-IR" smtClean="0">
                <a:solidFill>
                  <a:srgbClr val="FF0000"/>
                </a:solidFill>
                <a:cs typeface="B Zar" panose="00000400000000000000" pitchFamily="2" charset="-78"/>
              </a:rPr>
              <a:t>چهارم</a:t>
            </a:r>
            <a:r>
              <a:rPr lang="fa-IR" smtClean="0">
                <a:cs typeface="B Zar" panose="00000400000000000000" pitchFamily="2" charset="-78"/>
              </a:rPr>
              <a:t> که مبین رابطه معکوس میان انزوای ارزشی و رضایت از زندگی است مورد تایید قرار گرفت.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811332" y="3736684"/>
            <a:ext cx="2286000" cy="1857375"/>
          </a:xfrm>
          <a:prstGeom prst="rect">
            <a:avLst/>
          </a:prstGeom>
        </p:spPr>
      </p:pic>
    </p:spTree>
    <p:extLst>
      <p:ext uri="{BB962C8B-B14F-4D97-AF65-F5344CB8AC3E}">
        <p14:creationId xmlns:p14="http://schemas.microsoft.com/office/powerpoint/2010/main" val="341945725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فرضیه </a:t>
            </a:r>
            <a:r>
              <a:rPr lang="fa-IR" smtClean="0">
                <a:solidFill>
                  <a:srgbClr val="FF0000"/>
                </a:solidFill>
                <a:cs typeface="B Zar" panose="00000400000000000000" pitchFamily="2" charset="-78"/>
              </a:rPr>
              <a:t>پنجم </a:t>
            </a:r>
            <a:r>
              <a:rPr lang="fa-IR" smtClean="0">
                <a:cs typeface="B Zar" panose="00000400000000000000" pitchFamily="2" charset="-78"/>
              </a:rPr>
              <a:t>که نشانگر رابطه معنی دار میان نظارت و کنترل اجتماعی و احساس بیگانگی فرهنگی است تایید شد.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5120426" y="3651295"/>
            <a:ext cx="2286000" cy="1847850"/>
          </a:xfrm>
          <a:prstGeom prst="rect">
            <a:avLst/>
          </a:prstGeom>
        </p:spPr>
      </p:pic>
    </p:spTree>
    <p:extLst>
      <p:ext uri="{BB962C8B-B14F-4D97-AF65-F5344CB8AC3E}">
        <p14:creationId xmlns:p14="http://schemas.microsoft.com/office/powerpoint/2010/main" val="39368631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فرضیه </a:t>
            </a:r>
            <a:r>
              <a:rPr lang="fa-IR" smtClean="0">
                <a:solidFill>
                  <a:srgbClr val="FF0000"/>
                </a:solidFill>
                <a:cs typeface="B Zar" panose="00000400000000000000" pitchFamily="2" charset="-78"/>
              </a:rPr>
              <a:t>ششم</a:t>
            </a:r>
            <a:r>
              <a:rPr lang="fa-IR" smtClean="0">
                <a:cs typeface="B Zar" panose="00000400000000000000" pitchFamily="2" charset="-78"/>
              </a:rPr>
              <a:t> که نشان دهنده رابطه مستقیم میان احساس ستیز با والدین و انزوای ارزشی است مورد تایید قرار گرفت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967287" y="3237225"/>
            <a:ext cx="2257425" cy="1800225"/>
          </a:xfrm>
          <a:prstGeom prst="rect">
            <a:avLst/>
          </a:prstGeom>
        </p:spPr>
      </p:pic>
    </p:spTree>
    <p:extLst>
      <p:ext uri="{BB962C8B-B14F-4D97-AF65-F5344CB8AC3E}">
        <p14:creationId xmlns:p14="http://schemas.microsoft.com/office/powerpoint/2010/main" val="26254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سنجش میزان انزوای ارزشی در گروه های اجتماعی نه تنها با هدف وقوف به درجه وفاق اجتماعی، همبستگی گروهی و اجتماع اعضا در باب اهداف فرهنگی و انتظارات جمعی و ان چه جامهع به عنوان الگوهای عمل برای اعضای خود متصور شده است صورت می گیرد بلکه از آن به عنوان شاخصی برای نشان دادن میزان مدیریت اخلاقی و چگونگی اعمال کنترل و نظارت اجتماعی و اجتماعی شدن موفق نیز یاد می شود. </a:t>
            </a:r>
            <a:endParaRPr lang="fa-IR">
              <a:cs typeface="B Zar" panose="00000400000000000000" pitchFamily="2" charset="-78"/>
            </a:endParaRPr>
          </a:p>
        </p:txBody>
      </p:sp>
      <p:sp>
        <p:nvSpPr>
          <p:cNvPr id="4" name="Flowchart: Process 3"/>
          <p:cNvSpPr/>
          <p:nvPr/>
        </p:nvSpPr>
        <p:spPr>
          <a:xfrm>
            <a:off x="3756073" y="4178104"/>
            <a:ext cx="4867422" cy="156151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 مدیریت اخلاقی و چگونگی اعمال کنترل و نظارت اجتماعی و اجتماعی شدن موفق </a:t>
            </a:r>
            <a:endParaRPr lang="fa-IR" sz="2000" b="1">
              <a:solidFill>
                <a:srgbClr val="FF0000"/>
              </a:solidFill>
            </a:endParaRPr>
          </a:p>
        </p:txBody>
      </p:sp>
    </p:spTree>
    <p:extLst>
      <p:ext uri="{BB962C8B-B14F-4D97-AF65-F5344CB8AC3E}">
        <p14:creationId xmlns:p14="http://schemas.microsoft.com/office/powerpoint/2010/main" val="421394438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فرضیه</a:t>
            </a:r>
            <a:r>
              <a:rPr lang="fa-IR" smtClean="0">
                <a:solidFill>
                  <a:srgbClr val="FF0000"/>
                </a:solidFill>
                <a:cs typeface="B Zar" panose="00000400000000000000" pitchFamily="2" charset="-78"/>
              </a:rPr>
              <a:t> هفتم </a:t>
            </a:r>
            <a:r>
              <a:rPr lang="fa-IR" smtClean="0">
                <a:cs typeface="B Zar" panose="00000400000000000000" pitchFamily="2" charset="-78"/>
              </a:rPr>
              <a:t>که نشان دهنده مستقیم ضدیت با جامعه و احساس بیگانگی فرهنگی است تایید شد.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675499" y="3438659"/>
            <a:ext cx="2684866" cy="1863613"/>
          </a:xfrm>
          <a:prstGeom prst="rect">
            <a:avLst/>
          </a:prstGeom>
        </p:spPr>
      </p:pic>
    </p:spTree>
    <p:extLst>
      <p:ext uri="{BB962C8B-B14F-4D97-AF65-F5344CB8AC3E}">
        <p14:creationId xmlns:p14="http://schemas.microsoft.com/office/powerpoint/2010/main" val="310735287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برازش الگوی تحلیلی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ctr"/>
            <a:r>
              <a:rPr lang="fa-IR" smtClean="0">
                <a:solidFill>
                  <a:srgbClr val="FF0000"/>
                </a:solidFill>
                <a:cs typeface="B Zar" panose="00000400000000000000" pitchFamily="2" charset="-78"/>
              </a:rPr>
              <a:t>رگرسیون چندگانه</a:t>
            </a:r>
          </a:p>
          <a:p>
            <a:pPr algn="just"/>
            <a:r>
              <a:rPr lang="fa-IR" smtClean="0">
                <a:cs typeface="B Zar" panose="00000400000000000000" pitchFamily="2" charset="-78"/>
              </a:rPr>
              <a:t>در تحلیل رگرسیون تحقیق حاضر از روش گام به گام استفاده گردیده است. در این روش سیستم تک به تک متغیرهای (</a:t>
            </a:r>
            <a:r>
              <a:rPr lang="en-US" smtClean="0">
                <a:cs typeface="B Zar" panose="00000400000000000000" pitchFamily="2" charset="-78"/>
              </a:rPr>
              <a:t>X</a:t>
            </a:r>
            <a:r>
              <a:rPr lang="fa-IR" smtClean="0">
                <a:cs typeface="B Zar" panose="00000400000000000000" pitchFamily="2" charset="-78"/>
              </a:rPr>
              <a:t>) را وارد و متغیری را که بیشترین تغییرات وابسته را بیان کند به عنوان اولین متغیر انتخاب می کند پس از بررسی بتا و میزان تغییراتی که به وسیله آن  بیان می شود سایر متغیرها بر حسب میزان تغییراتی را که بیان می کنند، به ترتیب اولویت وارد معامله می کند. و میزان معنی داری آنها را می آزماید. نتایج معادله رگرسیون متغیر وابسته انزوای ارزشی به توجحه به ضرایب بتا (ضریب تاثیر متغیر </a:t>
            </a:r>
            <a:r>
              <a:rPr lang="fa-IR" smtClean="0">
                <a:cs typeface="B Zar" panose="00000400000000000000" pitchFamily="2" charset="-78"/>
              </a:rPr>
              <a:t>مستقل</a:t>
            </a:r>
            <a:r>
              <a:rPr lang="fa-IR" smtClean="0">
                <a:cs typeface="B Zar" panose="00000400000000000000" pitchFamily="2" charset="-78"/>
              </a:rPr>
              <a:t>) ، </a:t>
            </a:r>
            <a:r>
              <a:rPr lang="en-US" smtClean="0">
                <a:cs typeface="B Zar" panose="00000400000000000000" pitchFamily="2" charset="-78"/>
              </a:rPr>
              <a:t>R</a:t>
            </a:r>
            <a:r>
              <a:rPr lang="fa-IR" smtClean="0">
                <a:cs typeface="B Zar" panose="00000400000000000000" pitchFamily="2" charset="-78"/>
              </a:rPr>
              <a:t> (ضریب همبستگی رگرسیون چند متغیره)</a:t>
            </a:r>
            <a:r>
              <a:rPr lang="en-US" smtClean="0">
                <a:cs typeface="B Zar" panose="00000400000000000000" pitchFamily="2" charset="-78"/>
              </a:rPr>
              <a:t> R2</a:t>
            </a:r>
            <a:r>
              <a:rPr lang="fa-IR" smtClean="0">
                <a:cs typeface="B Zar" panose="00000400000000000000" pitchFamily="2" charset="-78"/>
              </a:rPr>
              <a:t>(ضریب تعیین) ، </a:t>
            </a:r>
            <a:r>
              <a:rPr lang="en-US" smtClean="0">
                <a:cs typeface="B Zar" panose="00000400000000000000" pitchFamily="2" charset="-78"/>
              </a:rPr>
              <a:t>T</a:t>
            </a:r>
            <a:r>
              <a:rPr lang="fa-IR" smtClean="0">
                <a:cs typeface="B Zar" panose="00000400000000000000" pitchFamily="2" charset="-78"/>
              </a:rPr>
              <a:t> (آزمن معنی داری حضور متغیر مستقل در معادله) و </a:t>
            </a:r>
            <a:r>
              <a:rPr lang="en-US" smtClean="0">
                <a:cs typeface="B Zar" panose="00000400000000000000" pitchFamily="2" charset="-78"/>
              </a:rPr>
              <a:t>SIG T</a:t>
            </a:r>
            <a:r>
              <a:rPr lang="fa-IR" smtClean="0">
                <a:cs typeface="B Zar" panose="00000400000000000000" pitchFamily="2" charset="-78"/>
              </a:rPr>
              <a:t> (میزان معنی داری) به شرح زیر است:</a:t>
            </a:r>
            <a:endParaRPr lang="fa-IR">
              <a:cs typeface="B Zar" panose="00000400000000000000" pitchFamily="2" charset="-78"/>
            </a:endParaRPr>
          </a:p>
        </p:txBody>
      </p:sp>
    </p:spTree>
    <p:extLst>
      <p:ext uri="{BB962C8B-B14F-4D97-AF65-F5344CB8AC3E}">
        <p14:creationId xmlns:p14="http://schemas.microsoft.com/office/powerpoint/2010/main" val="148592442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متغیر </a:t>
            </a:r>
            <a:r>
              <a:rPr lang="fa-IR" smtClean="0">
                <a:solidFill>
                  <a:srgbClr val="FF0000"/>
                </a:solidFill>
                <a:cs typeface="B Zar" panose="00000400000000000000" pitchFamily="2" charset="-78"/>
              </a:rPr>
              <a:t>مطلوبیت شرایط خانوادگی  </a:t>
            </a:r>
            <a:r>
              <a:rPr lang="fa-IR" smtClean="0">
                <a:cs typeface="B Zar" panose="00000400000000000000" pitchFamily="2" charset="-78"/>
              </a:rPr>
              <a:t>تعیین کننده عامل تاثیر گذار بر انزوای ارزشی دانشجویان تحت مطالعه است که به طور معکوس با یگانگی فرهنگی رابطه دارد(</a:t>
            </a:r>
            <a:r>
              <a:rPr lang="en-US" smtClean="0">
                <a:cs typeface="B Zar" panose="00000400000000000000" pitchFamily="2" charset="-78"/>
              </a:rPr>
              <a:t>Beta=0.041</a:t>
            </a:r>
            <a:r>
              <a:rPr lang="fa-IR" smtClean="0">
                <a:cs typeface="B Zar" panose="00000400000000000000" pitchFamily="2" charset="-78"/>
              </a:rPr>
              <a:t>)</a:t>
            </a:r>
          </a:p>
          <a:p>
            <a:pPr algn="just"/>
            <a:r>
              <a:rPr lang="fa-IR" smtClean="0">
                <a:solidFill>
                  <a:srgbClr val="FF0000"/>
                </a:solidFill>
                <a:cs typeface="B Zar" panose="00000400000000000000" pitchFamily="2" charset="-78"/>
              </a:rPr>
              <a:t>مطلوبی شرایط اموزشی </a:t>
            </a:r>
            <a:r>
              <a:rPr lang="fa-IR" smtClean="0">
                <a:cs typeface="B Zar" panose="00000400000000000000" pitchFamily="2" charset="-78"/>
              </a:rPr>
              <a:t>به عنوان دومین عامل موثر بر انزوای ارزشی دانشجویان مطرح است. این متغیر به میزان 37 درصد (</a:t>
            </a:r>
            <a:r>
              <a:rPr lang="en-US" smtClean="0">
                <a:cs typeface="B Zar" panose="00000400000000000000" pitchFamily="2" charset="-78"/>
              </a:rPr>
              <a:t>Beta=0.037</a:t>
            </a:r>
            <a:r>
              <a:rPr lang="fa-IR" smtClean="0">
                <a:cs typeface="B Zar" panose="00000400000000000000" pitchFamily="2" charset="-78"/>
              </a:rPr>
              <a:t>) بر متغیر وابسته تاثیر دارد. </a:t>
            </a:r>
          </a:p>
          <a:p>
            <a:pPr algn="just"/>
            <a:r>
              <a:rPr lang="en-US" smtClean="0">
                <a:cs typeface="B Zar" panose="00000400000000000000" pitchFamily="2" charset="-78"/>
              </a:rPr>
              <a:t>SES</a:t>
            </a:r>
            <a:r>
              <a:rPr lang="fa-IR" smtClean="0">
                <a:cs typeface="B Zar" panose="00000400000000000000" pitchFamily="2" charset="-78"/>
              </a:rPr>
              <a:t> سومین عامل تاثیر گذار بر بیگانگی فرهنگی است.  تاثیر این متغیر به میزان 27 درصد (</a:t>
            </a:r>
            <a:r>
              <a:rPr lang="en-US" smtClean="0">
                <a:cs typeface="B Zar" panose="00000400000000000000" pitchFamily="2" charset="-78"/>
              </a:rPr>
              <a:t>Beta=0.027</a:t>
            </a:r>
            <a:r>
              <a:rPr lang="fa-IR" smtClean="0">
                <a:cs typeface="B Zar" panose="00000400000000000000" pitchFamily="2" charset="-78"/>
              </a:rPr>
              <a:t>) با 99/9 درصد اطمینان (</a:t>
            </a:r>
            <a:r>
              <a:rPr lang="en-US" smtClean="0">
                <a:cs typeface="B Zar" panose="00000400000000000000" pitchFamily="2" charset="-78"/>
              </a:rPr>
              <a:t>sig T=0.0001</a:t>
            </a:r>
            <a:r>
              <a:rPr lang="fa-IR" smtClean="0">
                <a:cs typeface="B Zar" panose="00000400000000000000" pitchFamily="2" charset="-78"/>
              </a:rPr>
              <a:t>) از نظر آماری قابل تایید است. </a:t>
            </a:r>
            <a:endParaRPr lang="fa-IR">
              <a:cs typeface="B Zar" panose="00000400000000000000" pitchFamily="2" charset="-78"/>
            </a:endParaRPr>
          </a:p>
        </p:txBody>
      </p:sp>
    </p:spTree>
    <p:extLst>
      <p:ext uri="{BB962C8B-B14F-4D97-AF65-F5344CB8AC3E}">
        <p14:creationId xmlns:p14="http://schemas.microsoft.com/office/powerpoint/2010/main" val="284425736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سپس به ترتیب زیاد بودن میزان بتا در معادله رگرسیون با متغیر وابسته رضایت از زندی با 24 درصد، احساس ستیز با والدین با 21 درصد و ضدیت با جامعه با 19 درصد قرار دارند. </a:t>
            </a:r>
          </a:p>
          <a:p>
            <a:pPr algn="just"/>
            <a:r>
              <a:rPr lang="fa-IR" smtClean="0">
                <a:cs typeface="B Zar" panose="00000400000000000000" pitchFamily="2" charset="-78"/>
              </a:rPr>
              <a:t>علاوه بر بررسی میزان تاثیر هر یک از متغیرهای مستقل بر متغیرهای وابسته و تعیین میزان کل تغیرات انزوای ارزشی (متغیر وابسته) که مجموع متغیرهای مستقل بیان می دارند. با رسم نمودار </a:t>
            </a:r>
            <a:r>
              <a:rPr lang="fa-IR" smtClean="0">
                <a:solidFill>
                  <a:srgbClr val="FF0000"/>
                </a:solidFill>
                <a:cs typeface="B Zar" panose="00000400000000000000" pitchFamily="2" charset="-78"/>
              </a:rPr>
              <a:t>تحلیل مسیر</a:t>
            </a:r>
            <a:r>
              <a:rPr lang="fa-IR" smtClean="0">
                <a:cs typeface="B Zar" panose="00000400000000000000" pitchFamily="2" charset="-78"/>
              </a:rPr>
              <a:t>، اثرات مستقیم و غیر مستقیم  هر یک از متغیرهای علت (</a:t>
            </a:r>
            <a:r>
              <a:rPr lang="en-US" smtClean="0">
                <a:cs typeface="B Zar" panose="00000400000000000000" pitchFamily="2" charset="-78"/>
              </a:rPr>
              <a:t>X</a:t>
            </a:r>
            <a:r>
              <a:rPr lang="fa-IR" smtClean="0">
                <a:cs typeface="B Zar" panose="00000400000000000000" pitchFamily="2" charset="-78"/>
              </a:rPr>
              <a:t>) را بر روی متغیر معلول (</a:t>
            </a:r>
            <a:r>
              <a:rPr lang="en-US" smtClean="0">
                <a:cs typeface="B Zar" panose="00000400000000000000" pitchFamily="2" charset="-78"/>
              </a:rPr>
              <a:t>Y</a:t>
            </a:r>
            <a:r>
              <a:rPr lang="fa-IR" smtClean="0">
                <a:cs typeface="B Zar" panose="00000400000000000000" pitchFamily="2" charset="-78"/>
              </a:rPr>
              <a:t>) بررسی  و از این طریق میزان متناسب بودن مدل را ارزیابی کرده ایم: </a:t>
            </a:r>
            <a:endParaRPr lang="fa-IR">
              <a:cs typeface="B Zar" panose="00000400000000000000" pitchFamily="2" charset="-78"/>
            </a:endParaRPr>
          </a:p>
        </p:txBody>
      </p:sp>
    </p:spTree>
    <p:extLst>
      <p:ext uri="{BB962C8B-B14F-4D97-AF65-F5344CB8AC3E}">
        <p14:creationId xmlns:p14="http://schemas.microsoft.com/office/powerpoint/2010/main" val="373110212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79374" y="1545466"/>
            <a:ext cx="8633251" cy="4480964"/>
          </a:xfrm>
          <a:prstGeom prst="rect">
            <a:avLst/>
          </a:prstGeom>
        </p:spPr>
      </p:pic>
    </p:spTree>
    <p:extLst>
      <p:ext uri="{BB962C8B-B14F-4D97-AF65-F5344CB8AC3E}">
        <p14:creationId xmlns:p14="http://schemas.microsoft.com/office/powerpoint/2010/main" val="428741586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نمودار تحلیل مسیر ارائه شده بیان گر آن است که متغیرهای مطلوبست شرایط خانوادگی، مطلوبیت شرایط اموزشی،</a:t>
            </a:r>
            <a:r>
              <a:rPr lang="en-US" smtClean="0">
                <a:cs typeface="B Zar" panose="00000400000000000000" pitchFamily="2" charset="-78"/>
              </a:rPr>
              <a:t>SES</a:t>
            </a:r>
            <a:r>
              <a:rPr lang="fa-IR" smtClean="0">
                <a:cs typeface="B Zar" panose="00000400000000000000" pitchFamily="2" charset="-78"/>
              </a:rPr>
              <a:t> ،رضایت از زندگی، احساس ستیز با والدین  و ضدیت با جامعه هم به طور مستقیم و هم با واسطه بر متغیر وابسته انزوای ارزشی تاثیر دارند. </a:t>
            </a:r>
          </a:p>
          <a:p>
            <a:pPr algn="just"/>
            <a:r>
              <a:rPr lang="fa-IR" smtClean="0">
                <a:cs typeface="B Zar" panose="00000400000000000000" pitchFamily="2" charset="-78"/>
              </a:rPr>
              <a:t>متغیر مطلوبیت شرایط خانوادگی از طریق متغیرهای مطلوبیت  شرایط اموزشی </a:t>
            </a:r>
            <a:r>
              <a:rPr lang="en-US" smtClean="0">
                <a:cs typeface="B Zar" panose="00000400000000000000" pitchFamily="2" charset="-78"/>
              </a:rPr>
              <a:t>SES</a:t>
            </a:r>
            <a:r>
              <a:rPr lang="fa-IR" smtClean="0">
                <a:cs typeface="B Zar" panose="00000400000000000000" pitchFamily="2" charset="-78"/>
              </a:rPr>
              <a:t>، احساس ستیز با والدین و رضایت از زندگی بر متغیرهای وابسته تاثیر گذار است. متغیر مطلوبیت شرایط آموزشی نیز هم به طور مستقیم  و هم از طریق متغیرهای مطلوبیت شرایط خانوادگی و رضایت از زندگی، بر بیگانگی فرهنگی تاثیر می گذارد. </a:t>
            </a:r>
          </a:p>
          <a:p>
            <a:pPr algn="just"/>
            <a:r>
              <a:rPr lang="fa-IR" smtClean="0">
                <a:cs typeface="B Zar" panose="00000400000000000000" pitchFamily="2" charset="-78"/>
              </a:rPr>
              <a:t>متغیر</a:t>
            </a:r>
            <a:r>
              <a:rPr lang="en-US" smtClean="0">
                <a:cs typeface="B Zar" panose="00000400000000000000" pitchFamily="2" charset="-78"/>
              </a:rPr>
              <a:t>SES</a:t>
            </a:r>
            <a:r>
              <a:rPr lang="fa-IR" smtClean="0">
                <a:cs typeface="B Zar" panose="00000400000000000000" pitchFamily="2" charset="-78"/>
              </a:rPr>
              <a:t> نیز از طریق متغیرهای مطلوبیت شرایط خانوادگی، رضایت از </a:t>
            </a:r>
            <a:r>
              <a:rPr lang="fa-IR" smtClean="0">
                <a:cs typeface="B Zar" panose="00000400000000000000" pitchFamily="2" charset="-78"/>
              </a:rPr>
              <a:t>زندگی، </a:t>
            </a:r>
            <a:r>
              <a:rPr lang="fa-IR" smtClean="0">
                <a:cs typeface="B Zar" panose="00000400000000000000" pitchFamily="2" charset="-78"/>
              </a:rPr>
              <a:t>ضدیت  با جامعه بر انزوای ارزشی مستقیم و بدون واسطه دارد. </a:t>
            </a:r>
            <a:endParaRPr lang="fa-IR">
              <a:cs typeface="B Zar" panose="00000400000000000000" pitchFamily="2" charset="-78"/>
            </a:endParaRPr>
          </a:p>
        </p:txBody>
      </p:sp>
    </p:spTree>
    <p:extLst>
      <p:ext uri="{BB962C8B-B14F-4D97-AF65-F5344CB8AC3E}">
        <p14:creationId xmlns:p14="http://schemas.microsoft.com/office/powerpoint/2010/main" val="140164206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طریق نمودار ارائه شده که تبیینی از وابستگی و ارتباطات میان مجموعه ای از عوامل مختلف در شبکه ای از روابط علی است می توان ضمن بررسی اثرات مستقیم و غیر مستقیم هر یک از متغیرهای علت بر متغیر وابسته به ارزیابی میزان تناسب و همخوانی مجموعه ای از داده ها با مدل نظری پرداخت.</a:t>
            </a:r>
          </a:p>
          <a:p>
            <a:pPr marL="0" indent="0" algn="just">
              <a:buNone/>
            </a:pPr>
            <a:endParaRPr lang="fa-IR">
              <a:cs typeface="B Zar" panose="00000400000000000000" pitchFamily="2" charset="-78"/>
            </a:endParaRPr>
          </a:p>
        </p:txBody>
      </p:sp>
      <p:sp>
        <p:nvSpPr>
          <p:cNvPr id="4" name="Flowchart: Alternate Process 3"/>
          <p:cNvSpPr/>
          <p:nvPr/>
        </p:nvSpPr>
        <p:spPr>
          <a:xfrm>
            <a:off x="838200" y="4192172"/>
            <a:ext cx="2729133" cy="91440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تناسب و همخوانی</a:t>
            </a:r>
            <a:endParaRPr lang="fa-IR" sz="2000" b="1">
              <a:solidFill>
                <a:srgbClr val="FF0000"/>
              </a:solidFill>
            </a:endParaRPr>
          </a:p>
        </p:txBody>
      </p:sp>
    </p:spTree>
    <p:extLst>
      <p:ext uri="{BB962C8B-B14F-4D97-AF65-F5344CB8AC3E}">
        <p14:creationId xmlns:p14="http://schemas.microsoft.com/office/powerpoint/2010/main" val="42478608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 اساس نتایج حاصله از مدل تبیینی تحلیل مسیر انزوای ارزشی می توان استدلال کرد که این متغیر از عوامل مختلفی متاثر است که در شبکه ای از روابط علی با یکدیگر و به صورت مرکب و مجموع قرار داشته و کل تغییرات آن شرایط آموزشی، </a:t>
            </a:r>
            <a:r>
              <a:rPr lang="en-US">
                <a:cs typeface="B Zar" panose="00000400000000000000" pitchFamily="2" charset="-78"/>
              </a:rPr>
              <a:t>SES</a:t>
            </a:r>
            <a:r>
              <a:rPr lang="fa-IR">
                <a:cs typeface="B Zar" panose="00000400000000000000" pitchFamily="2" charset="-78"/>
              </a:rPr>
              <a:t>، رضایت از زندگی، احساس ستیز با والدین و ضدیت با جامعه هم به طور مستقیم  و هم غیر مستقیم بر انزوای ارزشی اثر گذاشته اند</a:t>
            </a:r>
            <a:endParaRPr lang="fa-IR"/>
          </a:p>
        </p:txBody>
      </p:sp>
      <p:sp>
        <p:nvSpPr>
          <p:cNvPr id="4" name="Flowchart: Process 3"/>
          <p:cNvSpPr/>
          <p:nvPr/>
        </p:nvSpPr>
        <p:spPr>
          <a:xfrm>
            <a:off x="2110154" y="4332849"/>
            <a:ext cx="3460652" cy="115355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شبکه ای از روابط علی</a:t>
            </a:r>
            <a:endParaRPr lang="fa-IR" sz="2400" b="1">
              <a:solidFill>
                <a:srgbClr val="FF0000"/>
              </a:solidFill>
            </a:endParaRPr>
          </a:p>
        </p:txBody>
      </p:sp>
    </p:spTree>
    <p:extLst>
      <p:ext uri="{BB962C8B-B14F-4D97-AF65-F5344CB8AC3E}">
        <p14:creationId xmlns:p14="http://schemas.microsoft.com/office/powerpoint/2010/main" val="48606689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مدل انزوای ارزشی بازتابی از تاثیرات متقابل متغیرهای علت و منتج ز مجموعه بازخوردهای این عوامل است. به این ترتیب مدل تحلیل مسیر ارائه شده به تنظیم مباین نظری انزوای ارزشی و در طریق سیتماتیک و تجربی کمک می کند. بدیهی است که تکرار مشاهده روابط علی میان </a:t>
            </a:r>
            <a:r>
              <a:rPr lang="en-US" smtClean="0">
                <a:cs typeface="B Zar" panose="00000400000000000000" pitchFamily="2" charset="-78"/>
              </a:rPr>
              <a:t>X</a:t>
            </a:r>
            <a:r>
              <a:rPr lang="fa-IR" smtClean="0">
                <a:cs typeface="B Zar" panose="00000400000000000000" pitchFamily="2" charset="-78"/>
              </a:rPr>
              <a:t> و </a:t>
            </a:r>
            <a:r>
              <a:rPr lang="en-US" smtClean="0">
                <a:cs typeface="B Zar" panose="00000400000000000000" pitchFamily="2" charset="-78"/>
              </a:rPr>
              <a:t>Y</a:t>
            </a:r>
            <a:r>
              <a:rPr lang="fa-IR" smtClean="0">
                <a:cs typeface="B Zar" panose="00000400000000000000" pitchFamily="2" charset="-78"/>
              </a:rPr>
              <a:t> (</a:t>
            </a:r>
            <a:r>
              <a:rPr lang="en-US" smtClean="0">
                <a:cs typeface="B Zar" panose="00000400000000000000" pitchFamily="2" charset="-78"/>
              </a:rPr>
              <a:t>Replication</a:t>
            </a:r>
            <a:r>
              <a:rPr lang="fa-IR" smtClean="0">
                <a:cs typeface="B Zar" panose="00000400000000000000" pitchFamily="2" charset="-78"/>
              </a:rPr>
              <a:t>)  و بررسی تاثیرات مستقیم و غیر مستقیم علت بر متغیرهای معلول (انزوای ارزشی) در بسترهای اجتماعی دیگر جهت افزایش اعتبار مدل توصیه می شود. </a:t>
            </a:r>
            <a:endParaRPr lang="fa-IR">
              <a:cs typeface="B Zar" panose="00000400000000000000" pitchFamily="2" charset="-78"/>
            </a:endParaRPr>
          </a:p>
        </p:txBody>
      </p:sp>
    </p:spTree>
    <p:extLst>
      <p:ext uri="{BB962C8B-B14F-4D97-AF65-F5344CB8AC3E}">
        <p14:creationId xmlns:p14="http://schemas.microsoft.com/office/powerpoint/2010/main" val="180419569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پیشنهادها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نتایج پیمایش در زمینه آسیب شناسی محیط های اموزشی  نشان دهنده انند که در جامعه تحت بررسی میزان انزوای ارشزی با 41 درصد بالنسبه بالاست. لذا یکی از راه کارهای کاهش انزوای ارزشی  در نسل جوان شناخت نیازها و اولویت های ارزشی انان و پاسخ مقتضی به آنها و تقویت حس اعتماد اطمینان و همدلی در انان و کاستن از میزان ناسازگاری های احتمالی میان حوانان و نظام اجتماعی است. </a:t>
            </a:r>
          </a:p>
          <a:p>
            <a:pPr algn="just"/>
            <a:r>
              <a:rPr lang="fa-IR" smtClean="0">
                <a:cs typeface="B Zar" panose="00000400000000000000" pitchFamily="2" charset="-78"/>
              </a:rPr>
              <a:t>با توجه به این که تحقیق حاضر در منطقه محدودی از کشور (تهران) انجام یافته اس. نتایج حاصل برای ارائه راه حل های نهایی(خصوصا از لحاظ کاستن از آثار آسیب شناسی محیط های دانشجویی، کافی به نظر نمی رسد. </a:t>
            </a:r>
            <a:endParaRPr lang="fa-IR">
              <a:cs typeface="B Zar" panose="00000400000000000000" pitchFamily="2" charset="-78"/>
            </a:endParaRPr>
          </a:p>
        </p:txBody>
      </p:sp>
    </p:spTree>
    <p:extLst>
      <p:ext uri="{BB962C8B-B14F-4D97-AF65-F5344CB8AC3E}">
        <p14:creationId xmlns:p14="http://schemas.microsoft.com/office/powerpoint/2010/main" val="3843110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طرح و بیان مساله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بیگانگی به مفهوم عام آن که برخی از جامعه شناسان و روان شناسان اجتمعی از آن به گونه ای گسترده برای تبیین برخی از اشکال کنش ها و واکنش ها به جریانات اجتماعی و واقعیت های پیرامونی، فضارهای روانی و تحمیلات بیرونی و نیز توضیح انفصال فرد از نظام ارزش ها باورها هنجارها، اهداف فرهنگی و  همچنین جهت اشاره به انفعال، بی علاقگی  و عدم مشارکت اجتماعی – سیاسی و صور اُدیب شناختی مشارکت استفاده کرده اند، از مفاهیمی است که در تاریخ تفکر اجتماعی قدمت و سابقه طولانی و ریشه های ان به نخستین دوره های تاریخ منظوم بر می گردد؛ آثار اولیه ان در بخش هایی از تاریخ فلسفی، مذهبی اسطوره ای و ادبیات کهن مشهود است. </a:t>
            </a:r>
            <a:endParaRPr lang="fa-IR">
              <a:cs typeface="B Zar" panose="00000400000000000000" pitchFamily="2" charset="-78"/>
            </a:endParaRPr>
          </a:p>
        </p:txBody>
      </p:sp>
      <p:sp>
        <p:nvSpPr>
          <p:cNvPr id="4" name="Flowchart: Process 3"/>
          <p:cNvSpPr/>
          <p:nvPr/>
        </p:nvSpPr>
        <p:spPr>
          <a:xfrm>
            <a:off x="1378634" y="4895557"/>
            <a:ext cx="3671668" cy="98473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صور اُدیب شناختی مشارکت</a:t>
            </a:r>
            <a:endParaRPr lang="fa-IR" sz="2000" b="1">
              <a:solidFill>
                <a:srgbClr val="FF0000"/>
              </a:solidFill>
            </a:endParaRPr>
          </a:p>
        </p:txBody>
      </p:sp>
    </p:spTree>
    <p:extLst>
      <p:ext uri="{BB962C8B-B14F-4D97-AF65-F5344CB8AC3E}">
        <p14:creationId xmlns:p14="http://schemas.microsoft.com/office/powerpoint/2010/main" val="14953517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لذا آن چه به عنوان پیشنهاد در مقاله حاضر می توان عرضه کرد انجام تحقیقات مشابه در سطح کشو است تا از این طریق بتوان ضمن حصول به شناختی جامع و فراگیر از وضعتی های رفتاری و نگرشی دانشجویان ه راه حل های واقع بینانه و علمی تر در باب موضوع  مورد تحقیق نایل امد. </a:t>
            </a:r>
          </a:p>
          <a:p>
            <a:pPr algn="just"/>
            <a:r>
              <a:rPr lang="fa-IR" smtClean="0">
                <a:cs typeface="B Zar" panose="00000400000000000000" pitchFamily="2" charset="-78"/>
              </a:rPr>
              <a:t>.</a:t>
            </a:r>
          </a:p>
          <a:p>
            <a:pPr algn="just"/>
            <a:endParaRPr lang="fa-IR">
              <a:cs typeface="B Zar" panose="00000400000000000000" pitchFamily="2" charset="-78"/>
            </a:endParaRPr>
          </a:p>
        </p:txBody>
      </p:sp>
    </p:spTree>
    <p:extLst>
      <p:ext uri="{BB962C8B-B14F-4D97-AF65-F5344CB8AC3E}">
        <p14:creationId xmlns:p14="http://schemas.microsoft.com/office/powerpoint/2010/main" val="29750223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z="2600">
                <a:solidFill>
                  <a:prstClr val="black"/>
                </a:solidFill>
                <a:cs typeface="B Zar" panose="00000400000000000000" pitchFamily="2" charset="-78"/>
              </a:rPr>
              <a:t>با عنایت به قلت و </a:t>
            </a:r>
            <a:r>
              <a:rPr lang="fa-IR" sz="2600" smtClean="0">
                <a:solidFill>
                  <a:prstClr val="black"/>
                </a:solidFill>
                <a:cs typeface="B Zar" panose="00000400000000000000" pitchFamily="2" charset="-78"/>
              </a:rPr>
              <a:t>پ</a:t>
            </a:r>
            <a:r>
              <a:rPr lang="fa-IR" sz="2600">
                <a:solidFill>
                  <a:prstClr val="black"/>
                </a:solidFill>
                <a:cs typeface="B Zar" panose="00000400000000000000" pitchFamily="2" charset="-78"/>
              </a:rPr>
              <a:t>ر</a:t>
            </a:r>
            <a:r>
              <a:rPr lang="fa-IR" sz="2600" smtClean="0">
                <a:solidFill>
                  <a:prstClr val="black"/>
                </a:solidFill>
                <a:cs typeface="B Zar" panose="00000400000000000000" pitchFamily="2" charset="-78"/>
              </a:rPr>
              <a:t>اکندگی </a:t>
            </a:r>
            <a:r>
              <a:rPr lang="fa-IR" sz="2600">
                <a:solidFill>
                  <a:prstClr val="black"/>
                </a:solidFill>
                <a:cs typeface="B Zar" panose="00000400000000000000" pitchFamily="2" charset="-78"/>
              </a:rPr>
              <a:t>پژوهش های علمی در محیط های دانشجویی کشور، اطلاعات و دانش منظمی در باب بسیاری از ابعاد  و وجوه زندگی اجتماعی خانوادگی فرهنگی ارزشی و فردی نسل  جوان به ویژه دانشجویان و نیازها انتظارات و گرایش های آنان موجود نیست  با توجه به زیاد بودن سهم جمعیت جوان از جمعیت کشور، افزایش سهم مشارکت جوانان در اداره کشور و ترسیم چشم انداز مناسب برای برنامه ریزیهای فرهنگی  و اجتماعی و بالاخص در راستای اهداف برنامه سوم توسعه  اجتماعی، اقتصادی و فرهنگی توصیه می شود که نیازها و اولویت های ارزشی نسل جوان دربعد کالن مورد بررسی و کاوش علمی قرار گیرند  تا ضمن جلوگیری از عدم انطباق سیاست های فرهنگی و اجتماعی با خواست ها  و اولویت های ارزشی جوانان زمنیه های مشارکت  ان در امور کشور فراهم گردد و حس همدلی اطمینان و اعتماد متقبل میان سیاست گذاران  و حکام سیاسی و جوانان افزایش می یابد</a:t>
            </a:r>
            <a:endParaRPr lang="fa-IR">
              <a:cs typeface="B Zar" panose="00000400000000000000" pitchFamily="2" charset="-78"/>
            </a:endParaRPr>
          </a:p>
        </p:txBody>
      </p:sp>
    </p:spTree>
    <p:extLst>
      <p:ext uri="{BB962C8B-B14F-4D97-AF65-F5344CB8AC3E}">
        <p14:creationId xmlns:p14="http://schemas.microsoft.com/office/powerpoint/2010/main" val="211070696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6" name="Content Placeholder 5"/>
          <p:cNvPicPr>
            <a:picLocks noGrp="1" noChangeAspect="1"/>
          </p:cNvPicPr>
          <p:nvPr>
            <p:ph idx="1"/>
          </p:nvPr>
        </p:nvPicPr>
        <p:blipFill>
          <a:blip r:embed="rId2"/>
          <a:stretch>
            <a:fillRect/>
          </a:stretch>
        </p:blipFill>
        <p:spPr>
          <a:xfrm>
            <a:off x="1184856" y="579549"/>
            <a:ext cx="9878096" cy="5597414"/>
          </a:xfrm>
          <a:prstGeom prst="rect">
            <a:avLst/>
          </a:prstGeom>
        </p:spPr>
      </p:pic>
    </p:spTree>
    <p:extLst>
      <p:ext uri="{BB962C8B-B14F-4D97-AF65-F5344CB8AC3E}">
        <p14:creationId xmlns:p14="http://schemas.microsoft.com/office/powerpoint/2010/main" val="113944194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42435" y="779899"/>
            <a:ext cx="9800822" cy="5397064"/>
          </a:xfrm>
          <a:prstGeom prst="rect">
            <a:avLst/>
          </a:prstGeom>
        </p:spPr>
      </p:pic>
    </p:spTree>
    <p:extLst>
      <p:ext uri="{BB962C8B-B14F-4D97-AF65-F5344CB8AC3E}">
        <p14:creationId xmlns:p14="http://schemas.microsoft.com/office/powerpoint/2010/main" val="323657368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20462" y="743826"/>
            <a:ext cx="10233338" cy="5433137"/>
          </a:xfrm>
          <a:prstGeom prst="rect">
            <a:avLst/>
          </a:prstGeom>
        </p:spPr>
      </p:pic>
    </p:spTree>
    <p:extLst>
      <p:ext uri="{BB962C8B-B14F-4D97-AF65-F5344CB8AC3E}">
        <p14:creationId xmlns:p14="http://schemas.microsoft.com/office/powerpoint/2010/main" val="300580985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05623" y="1027906"/>
            <a:ext cx="9180754" cy="4814474"/>
          </a:xfrm>
          <a:prstGeom prst="rect">
            <a:avLst/>
          </a:prstGeom>
        </p:spPr>
      </p:pic>
    </p:spTree>
    <p:extLst>
      <p:ext uri="{BB962C8B-B14F-4D97-AF65-F5344CB8AC3E}">
        <p14:creationId xmlns:p14="http://schemas.microsoft.com/office/powerpoint/2010/main" val="104806181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688220"/>
            <a:ext cx="10515600" cy="5488743"/>
          </a:xfrm>
          <a:prstGeom prst="rect">
            <a:avLst/>
          </a:prstGeom>
        </p:spPr>
      </p:pic>
    </p:spTree>
    <p:extLst>
      <p:ext uri="{BB962C8B-B14F-4D97-AF65-F5344CB8AC3E}">
        <p14:creationId xmlns:p14="http://schemas.microsoft.com/office/powerpoint/2010/main" val="102908947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30847" y="1171978"/>
            <a:ext cx="8930305" cy="4720096"/>
          </a:xfrm>
          <a:prstGeom prst="rect">
            <a:avLst/>
          </a:prstGeom>
        </p:spPr>
      </p:pic>
    </p:spTree>
    <p:extLst>
      <p:ext uri="{BB962C8B-B14F-4D97-AF65-F5344CB8AC3E}">
        <p14:creationId xmlns:p14="http://schemas.microsoft.com/office/powerpoint/2010/main" val="160397595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71223" y="537128"/>
            <a:ext cx="9362940" cy="5755745"/>
          </a:xfrm>
          <a:prstGeom prst="rect">
            <a:avLst/>
          </a:prstGeom>
        </p:spPr>
      </p:pic>
    </p:spTree>
    <p:extLst>
      <p:ext uri="{BB962C8B-B14F-4D97-AF65-F5344CB8AC3E}">
        <p14:creationId xmlns:p14="http://schemas.microsoft.com/office/powerpoint/2010/main" val="314696388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96047" y="1561898"/>
            <a:ext cx="9479579" cy="4491171"/>
          </a:xfrm>
          <a:prstGeom prst="rect">
            <a:avLst/>
          </a:prstGeom>
        </p:spPr>
      </p:pic>
    </p:spTree>
    <p:extLst>
      <p:ext uri="{BB962C8B-B14F-4D97-AF65-F5344CB8AC3E}">
        <p14:creationId xmlns:p14="http://schemas.microsoft.com/office/powerpoint/2010/main" val="1978099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121834" y="1825625"/>
            <a:ext cx="7231966" cy="4351338"/>
          </a:xfrm>
        </p:spPr>
        <p:txBody>
          <a:bodyPr/>
          <a:lstStyle/>
          <a:p>
            <a:pPr algn="just"/>
            <a:r>
              <a:rPr lang="fa-IR" smtClean="0">
                <a:cs typeface="B Zar" panose="00000400000000000000" pitchFamily="2" charset="-78"/>
              </a:rPr>
              <a:t>هگل را شاید بتوان نخستین اندیشمدی به شمار آورد که به بحثی فلسفی و گسترده در باب </a:t>
            </a:r>
            <a:r>
              <a:rPr lang="fa-IR" smtClean="0">
                <a:solidFill>
                  <a:srgbClr val="FF0000"/>
                </a:solidFill>
                <a:cs typeface="B Zar" panose="00000400000000000000" pitchFamily="2" charset="-78"/>
              </a:rPr>
              <a:t>مفهوم بیگانگی </a:t>
            </a:r>
            <a:r>
              <a:rPr lang="fa-IR" smtClean="0">
                <a:cs typeface="B Zar" panose="00000400000000000000" pitchFamily="2" charset="-78"/>
              </a:rPr>
              <a:t>پرداخته است. تحلیل هگل از بیگانگی جنبه ای (سیستماتیک) و درعین حال خصلتی ذهن گرایانه دارد. کارل مارکس در مقام یکی از هگلی های چپ برای نخستین بار با  کاربرد این مفهوم در مباحث جامعه شناختی خود کوشیده است تا کانون توجه خود را از دنیای  اذهان و افکار به جهان وقاعی و عینی متمایل سازد.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78669" y="1825625"/>
            <a:ext cx="2852287" cy="2852287"/>
          </a:xfrm>
          <a:prstGeom prst="rect">
            <a:avLst/>
          </a:prstGeom>
        </p:spPr>
      </p:pic>
    </p:spTree>
    <p:extLst>
      <p:ext uri="{BB962C8B-B14F-4D97-AF65-F5344CB8AC3E}">
        <p14:creationId xmlns:p14="http://schemas.microsoft.com/office/powerpoint/2010/main" val="285390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امروزه کاربرد مفهوم بیگانگی در مباحث جامعه شناسی و روان شناسی  به نحو بارزی متنوع و متفاوت است و از مطالعه تضاد ها و کشمکش ها و بدبختی ها در  زندگی شخصی تا تحلیل ناآرامی های دانشجویی و طغیان نسل جوان و نیز از دیکتاتوری کارگری تا ظهور فاشیسم و نازیسم را در بر می گیرد. </a:t>
            </a:r>
            <a:endParaRPr lang="fa-IR">
              <a:cs typeface="B Zar" panose="00000400000000000000" pitchFamily="2" charset="-78"/>
            </a:endParaRPr>
          </a:p>
        </p:txBody>
      </p:sp>
      <p:sp>
        <p:nvSpPr>
          <p:cNvPr id="4" name="Flowchart: Process 3"/>
          <p:cNvSpPr/>
          <p:nvPr/>
        </p:nvSpPr>
        <p:spPr>
          <a:xfrm>
            <a:off x="838200" y="4346916"/>
            <a:ext cx="3446585" cy="112541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ناآرامی های دانشجویی و طغیان نسل جوان</a:t>
            </a:r>
            <a:endParaRPr lang="fa-IR" sz="2000" b="1">
              <a:solidFill>
                <a:srgbClr val="FF0000"/>
              </a:solidFill>
            </a:endParaRPr>
          </a:p>
        </p:txBody>
      </p:sp>
    </p:spTree>
    <p:extLst>
      <p:ext uri="{BB962C8B-B14F-4D97-AF65-F5344CB8AC3E}">
        <p14:creationId xmlns:p14="http://schemas.microsoft.com/office/powerpoint/2010/main" val="2077394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جامعه شنسان به طور عمده به تبیین و تشریح چگونگی مخدوش شن روابط اجتماعی، حالات و خصوصیات منفصلانه و پرخاشگرانه فرد در قبال جامعه و ساخت اجتماعی توجه می کنند. از این رو تاکید آنان بر بیگانگی  انومی اجتماعی است که در آن احساسات فرد نسبت به واقعیت اجتماعی (جامعه، نهاده، امور اجتماعی و...) سنجیده می شود. </a:t>
            </a:r>
            <a:endParaRPr lang="fa-IR">
              <a:cs typeface="B Zar" panose="00000400000000000000" pitchFamily="2" charset="-78"/>
            </a:endParaRPr>
          </a:p>
        </p:txBody>
      </p:sp>
    </p:spTree>
    <p:extLst>
      <p:ext uri="{BB962C8B-B14F-4D97-AF65-F5344CB8AC3E}">
        <p14:creationId xmlns:p14="http://schemas.microsoft.com/office/powerpoint/2010/main" val="3756372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پرتو مبانی نظری تحقیق ضمن تدوین 7 فرضیه که ناظر بر رابطه متغیر اصلی حقیقی(انزوای ارزشی) و ورابط میان هر یک از متغیرهای علی بود با کاربرد روش پیمایش و ستفاده از تکنیک پرسشنانمه هدایت شده ز 144 نفر دانشجو که از بین 91605  نفر دانشجویان شاغل به تحصیل در سه مقطع  لیسانس فوق لیسانس و ذکری در دانشگا های دولتی شهر تهران در سال تحصیلی 79-80  و به طریق نمونه گیری طبقه ای با دقت احتمالی مطلوب </a:t>
            </a:r>
            <a:r>
              <a:rPr lang="en-US" smtClean="0">
                <a:cs typeface="B Zar" panose="00000400000000000000" pitchFamily="2" charset="-78"/>
              </a:rPr>
              <a:t>d=0/5</a:t>
            </a:r>
            <a:r>
              <a:rPr lang="fa-IR" smtClean="0">
                <a:cs typeface="B Zar" panose="00000400000000000000" pitchFamily="2" charset="-78"/>
              </a:rPr>
              <a:t> و ضریب اطمینان 95 درصد انتخاب شده  بودند.  طلاعات مربوط به به ابعاد آسیب شناختی فرهنگی در محیط های دانشجویی جمع اوری گردید.  </a:t>
            </a:r>
            <a:endParaRPr lang="fa-IR">
              <a:cs typeface="B Zar" panose="00000400000000000000" pitchFamily="2" charset="-78"/>
            </a:endParaRPr>
          </a:p>
        </p:txBody>
      </p:sp>
    </p:spTree>
    <p:extLst>
      <p:ext uri="{BB962C8B-B14F-4D97-AF65-F5344CB8AC3E}">
        <p14:creationId xmlns:p14="http://schemas.microsoft.com/office/powerpoint/2010/main" val="1985467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جامعه شناسان مچنین بر نقش عامل بیرونی و واقعیات  اجتماعی در بروز بیگانگی تاکید دارند و از این </a:t>
            </a:r>
            <a:r>
              <a:rPr lang="fa-IR" smtClean="0">
                <a:cs typeface="B Zar" panose="00000400000000000000" pitchFamily="2" charset="-78"/>
              </a:rPr>
              <a:t>روان </a:t>
            </a:r>
            <a:r>
              <a:rPr lang="fa-IR">
                <a:cs typeface="B Zar" panose="00000400000000000000" pitchFamily="2" charset="-78"/>
              </a:rPr>
              <a:t>مساله ای تحمیلی در نظر می گیرند. با </a:t>
            </a:r>
            <a:r>
              <a:rPr lang="fa-IR" smtClean="0">
                <a:cs typeface="B Zar" panose="00000400000000000000" pitchFamily="2" charset="-78"/>
              </a:rPr>
              <a:t>آن </a:t>
            </a:r>
            <a:r>
              <a:rPr lang="fa-IR">
                <a:cs typeface="B Zar" panose="00000400000000000000" pitchFamily="2" charset="-78"/>
              </a:rPr>
              <a:t>که بیگانگی دارای موضوعات متعدد  و متنوعی است، جامعه شناسان به طور </a:t>
            </a:r>
            <a:r>
              <a:rPr lang="fa-IR" smtClean="0">
                <a:cs typeface="B Zar" panose="00000400000000000000" pitchFamily="2" charset="-78"/>
              </a:rPr>
              <a:t>عمده  </a:t>
            </a:r>
            <a:r>
              <a:rPr lang="fa-IR">
                <a:cs typeface="B Zar" panose="00000400000000000000" pitchFamily="2" charset="-78"/>
              </a:rPr>
              <a:t>به بررسی بیگانگی اجتماعی، بیگانگی سیاسی و بیگانگی از کار رغبت نشان می دهند.  مع الوصف بیگانگی از خود نیز مورد توجه برخی از جامعه شناسان چون مارکس، وبر و مانهایم و ملیز قرار گرفته است.</a:t>
            </a:r>
          </a:p>
          <a:p>
            <a:endParaRPr lang="fa-IR"/>
          </a:p>
        </p:txBody>
      </p:sp>
      <p:sp>
        <p:nvSpPr>
          <p:cNvPr id="4" name="Flowchart: Process 3"/>
          <p:cNvSpPr/>
          <p:nvPr/>
        </p:nvSpPr>
        <p:spPr>
          <a:xfrm>
            <a:off x="2194560" y="4572000"/>
            <a:ext cx="3910818" cy="95660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بیگانگی اجتماعی، بیگانگی سیاسی و بیگانگی از کار</a:t>
            </a:r>
            <a:endParaRPr lang="fa-IR" sz="2000" b="1">
              <a:solidFill>
                <a:srgbClr val="FF0000"/>
              </a:solidFill>
            </a:endParaRPr>
          </a:p>
        </p:txBody>
      </p:sp>
    </p:spTree>
    <p:extLst>
      <p:ext uri="{BB962C8B-B14F-4D97-AF65-F5344CB8AC3E}">
        <p14:creationId xmlns:p14="http://schemas.microsoft.com/office/powerpoint/2010/main" val="3346151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ریشه یابی و شناخت علل و اسباب بیگانگی بیش از همه جامعه شناسان را به خود مشغول کرده است. ان چه بدیهی است اشتراک نظر کامل آنها در نقش عوامل اجتماعی و  بیرونی در بروز بیگانگی است. حتی آن دسته از جامعه شناسانی هم که در تبیینیات خود از بیگانگی به انگیزه های فردی نیز توجه دارند. در تحلیل های خود بیشتر به انگیزه هایی که از ارزش های نظام اجتماعی سرچشمه می گیرند، تاکید می ورزند. در میان جامعه شناسان بر سر معنی و مفهوم بیگانگی اجماع و اشتراک نظر کامله ای وجود ندارد. از این رو در معارف مختلف مفاهیم عدیده ای برای تحلیل و تبیین این واژه در نظر گرفته شده اند. </a:t>
            </a:r>
            <a:endParaRPr lang="fa-IR">
              <a:cs typeface="B Zar" panose="00000400000000000000" pitchFamily="2" charset="-78"/>
            </a:endParaRPr>
          </a:p>
        </p:txBody>
      </p:sp>
      <p:sp>
        <p:nvSpPr>
          <p:cNvPr id="4" name="Flowchart: Decision 3"/>
          <p:cNvSpPr/>
          <p:nvPr/>
        </p:nvSpPr>
        <p:spPr>
          <a:xfrm>
            <a:off x="1012874" y="4742059"/>
            <a:ext cx="3488787" cy="1434904"/>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انگیزه های فردی</a:t>
            </a:r>
            <a:endParaRPr lang="fa-IR" sz="2000" b="1">
              <a:solidFill>
                <a:srgbClr val="FF0000"/>
              </a:solidFill>
            </a:endParaRPr>
          </a:p>
        </p:txBody>
      </p:sp>
    </p:spTree>
    <p:extLst>
      <p:ext uri="{BB962C8B-B14F-4D97-AF65-F5344CB8AC3E}">
        <p14:creationId xmlns:p14="http://schemas.microsoft.com/office/powerpoint/2010/main" val="3664070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این حال در چند اصل و زمینه نظر جامعه شناسان در باب بیگانگی مشترک است. </a:t>
            </a:r>
            <a:r>
              <a:rPr lang="fa-IR" smtClean="0">
                <a:solidFill>
                  <a:srgbClr val="FF0000"/>
                </a:solidFill>
                <a:cs typeface="B Zar" panose="00000400000000000000" pitchFamily="2" charset="-78"/>
              </a:rPr>
              <a:t>اول</a:t>
            </a:r>
            <a:r>
              <a:rPr lang="fa-IR" smtClean="0">
                <a:cs typeface="B Zar" panose="00000400000000000000" pitchFamily="2" charset="-78"/>
              </a:rPr>
              <a:t> این که، اهالی حوزه های جامعه شناسی ریشه های بیگانگی  و علل آن را نه در درون فرد بلکه در بیرون او  و در واقعیت های اجتماعی، نهاد ها، ساختارها، روابط اجتماعی و نظایر آن جست و جو می کنند. </a:t>
            </a:r>
            <a:r>
              <a:rPr lang="fa-IR" smtClean="0">
                <a:solidFill>
                  <a:srgbClr val="FF0000"/>
                </a:solidFill>
                <a:cs typeface="B Zar" panose="00000400000000000000" pitchFamily="2" charset="-78"/>
              </a:rPr>
              <a:t>دوم</a:t>
            </a:r>
            <a:r>
              <a:rPr lang="fa-IR" smtClean="0">
                <a:cs typeface="B Zar" panose="00000400000000000000" pitchFamily="2" charset="-78"/>
              </a:rPr>
              <a:t> این که نقطه عزیمت انها از  جامعه و ساخت اجتماعی است. </a:t>
            </a:r>
            <a:r>
              <a:rPr lang="fa-IR" smtClean="0">
                <a:solidFill>
                  <a:srgbClr val="FF0000"/>
                </a:solidFill>
                <a:cs typeface="B Zar" panose="00000400000000000000" pitchFamily="2" charset="-78"/>
              </a:rPr>
              <a:t>سوم</a:t>
            </a:r>
            <a:r>
              <a:rPr lang="fa-IR" smtClean="0">
                <a:cs typeface="B Zar" panose="00000400000000000000" pitchFamily="2" charset="-78"/>
              </a:rPr>
              <a:t>، احساسات افراد را در قبال جامعه می سنجند. </a:t>
            </a:r>
            <a:r>
              <a:rPr lang="fa-IR" smtClean="0">
                <a:solidFill>
                  <a:srgbClr val="FF0000"/>
                </a:solidFill>
                <a:cs typeface="B Zar" panose="00000400000000000000" pitchFamily="2" charset="-78"/>
              </a:rPr>
              <a:t>چهارم، </a:t>
            </a:r>
            <a:r>
              <a:rPr lang="fa-IR" smtClean="0">
                <a:cs typeface="B Zar" panose="00000400000000000000" pitchFamily="2" charset="-78"/>
              </a:rPr>
              <a:t>واحد تحلیل انها جمع است نه فرد. </a:t>
            </a:r>
            <a:r>
              <a:rPr lang="fa-IR" smtClean="0">
                <a:solidFill>
                  <a:srgbClr val="FF0000"/>
                </a:solidFill>
                <a:cs typeface="B Zar" panose="00000400000000000000" pitchFamily="2" charset="-78"/>
              </a:rPr>
              <a:t>پنجم</a:t>
            </a:r>
            <a:r>
              <a:rPr lang="fa-IR" smtClean="0">
                <a:cs typeface="B Zar" panose="00000400000000000000" pitchFamily="2" charset="-78"/>
              </a:rPr>
              <a:t>، بیگانگی را امری تحمیلی و مساله ای ناخواسته به شمار می آورند که از سوی نظام اجتماعی بر فرد تحمیل گردیده است (محسن تبریزی، 13709، 43-42)</a:t>
            </a:r>
            <a:endParaRPr lang="fa-IR">
              <a:cs typeface="B Zar" panose="00000400000000000000" pitchFamily="2" charset="-78"/>
            </a:endParaRPr>
          </a:p>
        </p:txBody>
      </p:sp>
    </p:spTree>
    <p:extLst>
      <p:ext uri="{BB962C8B-B14F-4D97-AF65-F5344CB8AC3E}">
        <p14:creationId xmlns:p14="http://schemas.microsoft.com/office/powerpoint/2010/main" val="1001829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هر یک از جامعه شناسان صور خاصی از واقعیات اجتماعی را در بروز بیگانگی دخیل دانسته اند. کارل مارکس بیگانگی را در محصول ساختارهای اجتماعی و فرهنگی می پندارد و مالکیت خصوصی، تقسیم کار و روابط اجتماعی تولید در نظام سرمایه داری ر از عوامل اصلی در بیگانگی انسان از خود، کار، همنوع و طبیعت به شمار می اورد. او که به موضعات مختلفی در بیگانگی نظیر بیگانگی از کار، دیگران و طبیعت عنایت دارد. </a:t>
            </a:r>
            <a:endParaRPr lang="fa-IR">
              <a:cs typeface="B Zar" panose="00000400000000000000" pitchFamily="2" charset="-78"/>
            </a:endParaRPr>
          </a:p>
        </p:txBody>
      </p:sp>
      <p:sp>
        <p:nvSpPr>
          <p:cNvPr id="4" name="Flowchart: Process 3"/>
          <p:cNvSpPr/>
          <p:nvPr/>
        </p:nvSpPr>
        <p:spPr>
          <a:xfrm>
            <a:off x="1491175" y="4093698"/>
            <a:ext cx="3868616" cy="125202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مالکیت خصوصی، تقسیم کار و روابط اجتماعی تولید در نظام سرمایه داری</a:t>
            </a:r>
            <a:endParaRPr lang="fa-IR" sz="2000" b="1">
              <a:solidFill>
                <a:srgbClr val="FF0000"/>
              </a:solidFill>
            </a:endParaRPr>
          </a:p>
        </p:txBody>
      </p:sp>
    </p:spTree>
    <p:extLst>
      <p:ext uri="{BB962C8B-B14F-4D97-AF65-F5344CB8AC3E}">
        <p14:creationId xmlns:p14="http://schemas.microsoft.com/office/powerpoint/2010/main" val="2150853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نقطه عزیمت خود را از بیگانگی از خود اغاز می کند. مارکس مفهوم بیگانگی از خود را از هگل به عاریت گرفته است. </a:t>
            </a:r>
            <a:r>
              <a:rPr lang="fa-IR">
                <a:solidFill>
                  <a:srgbClr val="FF0000"/>
                </a:solidFill>
                <a:cs typeface="B Zar" panose="00000400000000000000" pitchFamily="2" charset="-78"/>
              </a:rPr>
              <a:t>هگل</a:t>
            </a:r>
            <a:r>
              <a:rPr lang="fa-IR">
                <a:cs typeface="B Zar" panose="00000400000000000000" pitchFamily="2" charset="-78"/>
              </a:rPr>
              <a:t> که بیگانگی از خود را در معنای حقوقی آن به کار می گیرد معتقد است که فکر در جریان سازندگی ها و تحولات خود، بخش از خویش را به جهان بیرونی منتقل می کند و در این فراگرد برون افکنی خود را با ان بیگانه می یابد. </a:t>
            </a:r>
          </a:p>
          <a:p>
            <a:endParaRPr lang="fa-IR"/>
          </a:p>
        </p:txBody>
      </p:sp>
      <p:pic>
        <p:nvPicPr>
          <p:cNvPr id="4" name="Picture 3"/>
          <p:cNvPicPr>
            <a:picLocks noChangeAspect="1"/>
          </p:cNvPicPr>
          <p:nvPr/>
        </p:nvPicPr>
        <p:blipFill>
          <a:blip r:embed="rId2"/>
          <a:stretch>
            <a:fillRect/>
          </a:stretch>
        </p:blipFill>
        <p:spPr>
          <a:xfrm>
            <a:off x="1401713" y="3391486"/>
            <a:ext cx="1876425" cy="2438400"/>
          </a:xfrm>
          <a:prstGeom prst="rect">
            <a:avLst/>
          </a:prstGeom>
        </p:spPr>
      </p:pic>
    </p:spTree>
    <p:extLst>
      <p:ext uri="{BB962C8B-B14F-4D97-AF65-F5344CB8AC3E}">
        <p14:creationId xmlns:p14="http://schemas.microsoft.com/office/powerpoint/2010/main" val="3153402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مارکس نیز با اشاره  به فارگرد برون افکنی بر این باور است که انسان در لحظه ای از جریان زندگی اجتماعی خویش استعداد ها و قابلیت های درونی خویش را به بیورن می تراود. این خود در لحظه ای دیگر منجر به پیدایش نهاد ها، ساختارها و نظام اجتماعی می گردد. این اشیا و اعیان خارجی پس از پیدایش و تکوین وجود خود را بر انسان تحمیل می کنند تا بدانجا که از آفرینندگان خویش بیگانه می شوند و آفریننده خود را آفریده حس می کنند. از این رو در نظر مارکس بیگانگی مبین انفصال و جدایی انسان از خود از کار و تولیدات خویش، از همنوع ، از جامعه و از طبیعت است. </a:t>
            </a:r>
            <a:endParaRPr lang="fa-IR">
              <a:cs typeface="B Zar" panose="00000400000000000000" pitchFamily="2" charset="-78"/>
            </a:endParaRPr>
          </a:p>
        </p:txBody>
      </p:sp>
      <p:sp>
        <p:nvSpPr>
          <p:cNvPr id="4" name="Flowchart: Process 3"/>
          <p:cNvSpPr/>
          <p:nvPr/>
        </p:nvSpPr>
        <p:spPr>
          <a:xfrm>
            <a:off x="1730326" y="4825218"/>
            <a:ext cx="4642339" cy="113948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انفصال و جدایی انسان از خود از کار و تولیدات خویش، از همنوع ، از جامعه و از طبیعت</a:t>
            </a:r>
            <a:endParaRPr lang="fa-IR" sz="2000" b="1">
              <a:solidFill>
                <a:srgbClr val="FF0000"/>
              </a:solidFill>
            </a:endParaRPr>
          </a:p>
        </p:txBody>
      </p:sp>
    </p:spTree>
    <p:extLst>
      <p:ext uri="{BB962C8B-B14F-4D97-AF65-F5344CB8AC3E}">
        <p14:creationId xmlns:p14="http://schemas.microsoft.com/office/powerpoint/2010/main" val="7543094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نزد دورکهایم بیگانگی که مترادف با کلمه انومی دانسته شده است. به نوی حالت فکری اطلاق می شود که فرد در ان به وسطه اختلالات اجتماعی ف به نوعی سردرگمی در انتخاب هنجارها تعیت از قواعد رفتاری و احساس فتور و پوچی دچار است. امیل دورکهایم به انقل جامعه از حالت انسجام مکانیکی  به </a:t>
            </a:r>
            <a:r>
              <a:rPr lang="fa-IR">
                <a:cs typeface="B Zar" panose="00000400000000000000" pitchFamily="2" charset="-78"/>
              </a:rPr>
              <a:t>انسجام </a:t>
            </a:r>
            <a:r>
              <a:rPr lang="fa-IR" smtClean="0">
                <a:cs typeface="B Zar" panose="00000400000000000000" pitchFamily="2" charset="-78"/>
              </a:rPr>
              <a:t>ارگانیکی اشاره دارد و اثرات آن را به صورت بروز بی هنجاری و اختلال و نابسامانی در روابط، قواعد  و ارزش های اجتماعی بررسی می کند.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01077" y="4001294"/>
            <a:ext cx="2143125" cy="2143125"/>
          </a:xfrm>
          <a:prstGeom prst="rect">
            <a:avLst/>
          </a:prstGeom>
        </p:spPr>
      </p:pic>
      <p:sp>
        <p:nvSpPr>
          <p:cNvPr id="5" name="Flowchart: Process 4"/>
          <p:cNvSpPr/>
          <p:nvPr/>
        </p:nvSpPr>
        <p:spPr>
          <a:xfrm>
            <a:off x="5261317" y="4459458"/>
            <a:ext cx="3798277" cy="118168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انسجام مکانیکی  به انسجام ارگانیکی</a:t>
            </a:r>
            <a:endParaRPr lang="fa-IR" sz="2000" b="1">
              <a:solidFill>
                <a:srgbClr val="FF0000"/>
              </a:solidFill>
            </a:endParaRPr>
          </a:p>
        </p:txBody>
      </p:sp>
    </p:spTree>
    <p:extLst>
      <p:ext uri="{BB962C8B-B14F-4D97-AF65-F5344CB8AC3E}">
        <p14:creationId xmlns:p14="http://schemas.microsoft.com/office/powerpoint/2010/main" val="3622844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685734" y="1825625"/>
            <a:ext cx="7668065" cy="4351338"/>
          </a:xfrm>
        </p:spPr>
        <p:txBody>
          <a:bodyPr/>
          <a:lstStyle/>
          <a:p>
            <a:pPr algn="just"/>
            <a:r>
              <a:rPr lang="fa-IR" smtClean="0">
                <a:solidFill>
                  <a:srgbClr val="FF0000"/>
                </a:solidFill>
                <a:cs typeface="B Zar" panose="00000400000000000000" pitchFamily="2" charset="-78"/>
              </a:rPr>
              <a:t>مرتن</a:t>
            </a:r>
            <a:r>
              <a:rPr lang="fa-IR" smtClean="0">
                <a:cs typeface="B Zar" panose="00000400000000000000" pitchFamily="2" charset="-78"/>
              </a:rPr>
              <a:t> نیز چون دورکهایم بیگانگی را مترادف با انومی می داند و بر جنبه های اجتماعی آن تاکید می کند. به نظر مرتن بی هنجاری، رفتار انحرافی، آنومی با بیگانگی – که در عین حال- مبین گسیختگی و عدم تجانس بین اهداف فرهنگی و وسایل نهادی شده جهت نیل بدان اهداف است.  اشاره به حالتی از رابطه فرد و جامعه دارد که در ان بین فرد و ساخت فرهنگی و ارزشی حاکم تضاد است. روبرت مرتون عدم ارتباط و تجانس معقول بین اهداف فرهنگی و وسایل نهادینه ده برای نیل بدان اهداف را از عوامل اصلی بی هنجاری و بیگانگی انسان می داند.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39143"/>
            <a:ext cx="2762250" cy="2970482"/>
          </a:xfrm>
          <a:prstGeom prst="rect">
            <a:avLst/>
          </a:prstGeom>
        </p:spPr>
      </p:pic>
      <p:sp>
        <p:nvSpPr>
          <p:cNvPr id="5" name="Flowchart: Process 4"/>
          <p:cNvSpPr/>
          <p:nvPr/>
        </p:nvSpPr>
        <p:spPr>
          <a:xfrm>
            <a:off x="4668129" y="5274407"/>
            <a:ext cx="2855742" cy="103749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عدم ارتباط و تجانس معقول</a:t>
            </a:r>
            <a:endParaRPr lang="fa-IR" sz="2000" b="1">
              <a:solidFill>
                <a:srgbClr val="FF0000"/>
              </a:solidFill>
            </a:endParaRPr>
          </a:p>
        </p:txBody>
      </p:sp>
    </p:spTree>
    <p:extLst>
      <p:ext uri="{BB962C8B-B14F-4D97-AF65-F5344CB8AC3E}">
        <p14:creationId xmlns:p14="http://schemas.microsoft.com/office/powerpoint/2010/main" val="3002187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960860" y="1825625"/>
            <a:ext cx="7392939" cy="4351338"/>
          </a:xfrm>
        </p:spPr>
        <p:txBody>
          <a:bodyPr/>
          <a:lstStyle/>
          <a:p>
            <a:pPr algn="just"/>
            <a:r>
              <a:rPr lang="fa-IR" smtClean="0">
                <a:solidFill>
                  <a:srgbClr val="FF0000"/>
                </a:solidFill>
                <a:cs typeface="B Zar" panose="00000400000000000000" pitchFamily="2" charset="-78"/>
              </a:rPr>
              <a:t>فردیناند تونیز </a:t>
            </a:r>
            <a:r>
              <a:rPr lang="fa-IR" smtClean="0">
                <a:cs typeface="B Zar" panose="00000400000000000000" pitchFamily="2" charset="-78"/>
              </a:rPr>
              <a:t>از تغییر در ارتباطات و روابط اجتماعی، علیه اراده غقلانی بر اراه طبیعی ، زوال ارزش های روحانی و معنوی و تعویض وضعیت روابط مبتنی بر تعاون و همکاری جمعی با وضعیت روابط مبتنی بر فرد گرایی و عقلانیت در جامعه صنعتی نام می برد و این شرایط را از شروط لازم در جدایی و انزوای انسان در دنیای صنعتی می داند. </a:t>
            </a:r>
            <a:endParaRPr lang="fa-IR">
              <a:cs typeface="B Zar" panose="00000400000000000000" pitchFamily="2" charset="-78"/>
            </a:endParaRPr>
          </a:p>
        </p:txBody>
      </p:sp>
      <p:sp>
        <p:nvSpPr>
          <p:cNvPr id="4" name="Rectangle 3"/>
          <p:cNvSpPr/>
          <p:nvPr/>
        </p:nvSpPr>
        <p:spPr>
          <a:xfrm>
            <a:off x="621972" y="4472578"/>
            <a:ext cx="9850775" cy="923330"/>
          </a:xfrm>
          <a:prstGeom prst="rect">
            <a:avLst/>
          </a:prstGeom>
          <a:noFill/>
        </p:spPr>
        <p:txBody>
          <a:bodyPr wrap="none" lIns="91440" tIns="45720" rIns="91440" bIns="45720">
            <a:spAutoFit/>
          </a:bodyPr>
          <a:lstStyle/>
          <a:p>
            <a:pPr algn="ctr"/>
            <a:r>
              <a:rPr lang="fa-IR" sz="5400" b="1" cap="none" spc="0" smtClean="0">
                <a:ln w="22225">
                  <a:solidFill>
                    <a:schemeClr val="accent2"/>
                  </a:solidFill>
                  <a:prstDash val="solid"/>
                </a:ln>
                <a:solidFill>
                  <a:schemeClr val="accent2">
                    <a:lumMod val="40000"/>
                    <a:lumOff val="60000"/>
                  </a:schemeClr>
                </a:solidFill>
                <a:effectLst/>
                <a:cs typeface="B Zar" panose="00000400000000000000" pitchFamily="2" charset="-78"/>
              </a:rPr>
              <a:t>جدایی و انزوای انسان در دنیای صنعتی </a:t>
            </a:r>
            <a:endParaRPr lang="fa-IR" sz="5400" b="1" cap="none" spc="0">
              <a:ln w="22225">
                <a:solidFill>
                  <a:schemeClr val="accent2"/>
                </a:solidFill>
                <a:prstDash val="solid"/>
              </a:ln>
              <a:solidFill>
                <a:schemeClr val="accent2">
                  <a:lumMod val="40000"/>
                  <a:lumOff val="60000"/>
                </a:schemeClr>
              </a:solidFill>
              <a:effectLst/>
            </a:endParaRPr>
          </a:p>
        </p:txBody>
      </p:sp>
      <p:pic>
        <p:nvPicPr>
          <p:cNvPr id="5" name="Picture 4"/>
          <p:cNvPicPr>
            <a:picLocks noChangeAspect="1"/>
          </p:cNvPicPr>
          <p:nvPr/>
        </p:nvPicPr>
        <p:blipFill>
          <a:blip r:embed="rId2"/>
          <a:stretch>
            <a:fillRect/>
          </a:stretch>
        </p:blipFill>
        <p:spPr>
          <a:xfrm>
            <a:off x="867429" y="1825625"/>
            <a:ext cx="2847975" cy="2324344"/>
          </a:xfrm>
          <a:prstGeom prst="rect">
            <a:avLst/>
          </a:prstGeom>
        </p:spPr>
      </p:pic>
    </p:spTree>
    <p:extLst>
      <p:ext uri="{BB962C8B-B14F-4D97-AF65-F5344CB8AC3E}">
        <p14:creationId xmlns:p14="http://schemas.microsoft.com/office/powerpoint/2010/main" val="3917563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ماکس وبر به روابط و ضوابط قراردادی و نظم مفرط  در اعمال انسانی، بوروکراسی و عقلانیت مفرط ناشی از ان تاکید می کند و این عوامل را از علل اساسی احساسی بی قدرتی انسان می داند</a:t>
            </a:r>
            <a:endParaRPr lang="fa-IR">
              <a:cs typeface="B Zar" panose="00000400000000000000" pitchFamily="2" charset="-78"/>
            </a:endParaRPr>
          </a:p>
        </p:txBody>
      </p:sp>
      <p:sp>
        <p:nvSpPr>
          <p:cNvPr id="4" name="Flowchart: Process 3"/>
          <p:cNvSpPr/>
          <p:nvPr/>
        </p:nvSpPr>
        <p:spPr>
          <a:xfrm>
            <a:off x="838200" y="3868616"/>
            <a:ext cx="3319975" cy="95660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 احساسی بی قدرتی انسان </a:t>
            </a:r>
            <a:endParaRPr lang="fa-IR" sz="2000" b="1">
              <a:solidFill>
                <a:srgbClr val="FF0000"/>
              </a:solidFill>
            </a:endParaRPr>
          </a:p>
        </p:txBody>
      </p:sp>
    </p:spTree>
    <p:extLst>
      <p:ext uri="{BB962C8B-B14F-4D97-AF65-F5344CB8AC3E}">
        <p14:creationId xmlns:p14="http://schemas.microsoft.com/office/powerpoint/2010/main" val="1964956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بر اساس نتایج حاصل از مدل تبیینی تحلیل مسیر انزوای ارزشی می توان استدلال کرد  که این تغیر متاثر از عوامل مختلفی است که در شبکه ای از روابط علی با یکدیگر  و به صورت مرکب و مجموع قرار دارند و کل تغییرات آن را مجمموع علت های (</a:t>
            </a:r>
            <a:r>
              <a:rPr lang="en-US" sz="2600">
                <a:solidFill>
                  <a:prstClr val="black"/>
                </a:solidFill>
                <a:cs typeface="B Zar" panose="00000400000000000000" pitchFamily="2" charset="-78"/>
              </a:rPr>
              <a:t>X</a:t>
            </a:r>
            <a:r>
              <a:rPr lang="fa-IR" sz="2600">
                <a:solidFill>
                  <a:prstClr val="black"/>
                </a:solidFill>
                <a:cs typeface="B Zar" panose="00000400000000000000" pitchFamily="2" charset="-78"/>
              </a:rPr>
              <a:t>) بیان می کند. در این مدل متغیرهای مطلوبیت شرایط خانوادگی، مطلوبیت شرایط آموزشی ، </a:t>
            </a:r>
            <a:r>
              <a:rPr lang="en-US" sz="2600">
                <a:solidFill>
                  <a:prstClr val="black"/>
                </a:solidFill>
                <a:cs typeface="B Zar" panose="00000400000000000000" pitchFamily="2" charset="-78"/>
              </a:rPr>
              <a:t>SES</a:t>
            </a:r>
            <a:r>
              <a:rPr lang="fa-IR" sz="2600">
                <a:solidFill>
                  <a:prstClr val="black"/>
                </a:solidFill>
                <a:cs typeface="B Zar" panose="00000400000000000000" pitchFamily="2" charset="-78"/>
              </a:rPr>
              <a:t> رضایت از زندگی، احساس ستیز با والدین و ضدیت با جامعه هم به طور مستقیم و هم به طور غیر مستقیم بر انزوای ارزشی اثر گذاشته اند. همچنین انزوای ارزشی بازتابی از تاثیرات متقابل متغیرهای علت و منت از مجموعه </a:t>
            </a:r>
            <a:r>
              <a:rPr lang="fa-IR" sz="2600" smtClean="0">
                <a:solidFill>
                  <a:prstClr val="black"/>
                </a:solidFill>
                <a:cs typeface="B Zar" panose="00000400000000000000" pitchFamily="2" charset="-78"/>
              </a:rPr>
              <a:t>بازخوردهای این </a:t>
            </a:r>
            <a:r>
              <a:rPr lang="fa-IR" sz="2600">
                <a:solidFill>
                  <a:prstClr val="black"/>
                </a:solidFill>
                <a:cs typeface="B Zar" panose="00000400000000000000" pitchFamily="2" charset="-78"/>
              </a:rPr>
              <a:t>عوامل است. </a:t>
            </a:r>
          </a:p>
          <a:p>
            <a:endParaRPr lang="fa-IR"/>
          </a:p>
        </p:txBody>
      </p:sp>
      <p:sp>
        <p:nvSpPr>
          <p:cNvPr id="4" name="Flowchart: Process 3"/>
          <p:cNvSpPr/>
          <p:nvPr/>
        </p:nvSpPr>
        <p:spPr>
          <a:xfrm>
            <a:off x="1446663" y="4872251"/>
            <a:ext cx="2511188" cy="72333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 </a:t>
            </a:r>
            <a:r>
              <a:rPr lang="fa-IR" sz="2000" b="1">
                <a:solidFill>
                  <a:srgbClr val="FF0000"/>
                </a:solidFill>
                <a:cs typeface="B Zar" panose="00000400000000000000" pitchFamily="2" charset="-78"/>
              </a:rPr>
              <a:t>انزوای ارزشی</a:t>
            </a:r>
            <a:endParaRPr lang="fa-IR" sz="2000" b="1">
              <a:solidFill>
                <a:srgbClr val="FF0000"/>
              </a:solidFill>
            </a:endParaRPr>
          </a:p>
        </p:txBody>
      </p:sp>
    </p:spTree>
    <p:extLst>
      <p:ext uri="{BB962C8B-B14F-4D97-AF65-F5344CB8AC3E}">
        <p14:creationId xmlns:p14="http://schemas.microsoft.com/office/powerpoint/2010/main" val="1587485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474720" y="1825625"/>
            <a:ext cx="7879080" cy="4351338"/>
          </a:xfrm>
        </p:spPr>
        <p:txBody>
          <a:bodyPr/>
          <a:lstStyle/>
          <a:p>
            <a:pPr algn="just"/>
            <a:r>
              <a:rPr lang="fa-IR" smtClean="0">
                <a:solidFill>
                  <a:srgbClr val="FF0000"/>
                </a:solidFill>
                <a:cs typeface="B Zar" panose="00000400000000000000" pitchFamily="2" charset="-78"/>
              </a:rPr>
              <a:t>کارل مانهایم </a:t>
            </a:r>
            <a:r>
              <a:rPr lang="fa-IR" smtClean="0">
                <a:cs typeface="B Zar" panose="00000400000000000000" pitchFamily="2" charset="-78"/>
              </a:rPr>
              <a:t>به اثرات صنعتی شدن، عقلانیت، بوروکراسی، تخصص و زنجیری که  تمدن جدید به دست و پای بشر متمدن می بندد تاکید می ورزد  و این عوامل را در بروز احساس بی یاوری و ناامیدی در انسان مدرن دخیل می داند. </a:t>
            </a:r>
          </a:p>
          <a:p>
            <a:pPr algn="just"/>
            <a:r>
              <a:rPr lang="fa-IR" smtClean="0">
                <a:solidFill>
                  <a:srgbClr val="FF0000"/>
                </a:solidFill>
                <a:cs typeface="B Zar" panose="00000400000000000000" pitchFamily="2" charset="-78"/>
              </a:rPr>
              <a:t>جورج زیمل </a:t>
            </a:r>
            <a:r>
              <a:rPr lang="fa-IR" smtClean="0">
                <a:cs typeface="B Zar" panose="00000400000000000000" pitchFamily="2" charset="-78"/>
              </a:rPr>
              <a:t>زندگی در مادر شهر(متروپولیس) ها ر که رقابت، تقسم کار ف یکناخت(روتینه )شدن روابط، تخصص، فرد گرایی ، قبول، روح عینی و طرد روح ذهنی را به فرد تحمیل می کند و او را به بیگانگی سوق می دهد عامل اصلی سرگرداین انسان مدرن به شمار می آورد.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54529" y="1690688"/>
            <a:ext cx="2820191" cy="2501484"/>
          </a:xfrm>
          <a:prstGeom prst="rect">
            <a:avLst/>
          </a:prstGeom>
        </p:spPr>
      </p:pic>
      <p:pic>
        <p:nvPicPr>
          <p:cNvPr id="5" name="Picture 4"/>
          <p:cNvPicPr>
            <a:picLocks noChangeAspect="1"/>
          </p:cNvPicPr>
          <p:nvPr/>
        </p:nvPicPr>
        <p:blipFill>
          <a:blip r:embed="rId3"/>
          <a:stretch>
            <a:fillRect/>
          </a:stretch>
        </p:blipFill>
        <p:spPr>
          <a:xfrm>
            <a:off x="654529" y="4392954"/>
            <a:ext cx="2820191" cy="2066705"/>
          </a:xfrm>
          <a:prstGeom prst="rect">
            <a:avLst/>
          </a:prstGeom>
        </p:spPr>
      </p:pic>
    </p:spTree>
    <p:extLst>
      <p:ext uri="{BB962C8B-B14F-4D97-AF65-F5344CB8AC3E}">
        <p14:creationId xmlns:p14="http://schemas.microsoft.com/office/powerpoint/2010/main" val="3427533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solidFill>
                  <a:srgbClr val="FF0000"/>
                </a:solidFill>
                <a:cs typeface="B Zar" panose="00000400000000000000" pitchFamily="2" charset="-78"/>
              </a:rPr>
              <a:t>سی رایت میلز </a:t>
            </a:r>
            <a:r>
              <a:rPr lang="fa-IR" smtClean="0">
                <a:cs typeface="B Zar" panose="00000400000000000000" pitchFamily="2" charset="-78"/>
              </a:rPr>
              <a:t>به تضاد بار بین آزادی و عقل از یک سو و اثرات تقسیم کار، بوروکراسی و عقل گرایی مفرط از سوی دیگر اشاره می کند و ان را در بروز بیگانگی انسان در دنیای صنعتی و فوق مدرن دخیل می داند(محسنی تبریزی، 1370، 35-30)</a:t>
            </a:r>
            <a:endParaRPr lang="fa-IR">
              <a:cs typeface="B Zar" panose="00000400000000000000" pitchFamily="2" charset="-78"/>
            </a:endParaRPr>
          </a:p>
        </p:txBody>
      </p:sp>
      <p:sp>
        <p:nvSpPr>
          <p:cNvPr id="4" name="Flowchart: Process 3"/>
          <p:cNvSpPr/>
          <p:nvPr/>
        </p:nvSpPr>
        <p:spPr>
          <a:xfrm>
            <a:off x="838200" y="4332850"/>
            <a:ext cx="3179298" cy="102694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دنیای صنعتی و فوق مدرن</a:t>
            </a:r>
            <a:endParaRPr lang="fa-IR" sz="2000" b="1">
              <a:solidFill>
                <a:srgbClr val="FF0000"/>
              </a:solidFill>
            </a:endParaRPr>
          </a:p>
        </p:txBody>
      </p:sp>
    </p:spTree>
    <p:extLst>
      <p:ext uri="{BB962C8B-B14F-4D97-AF65-F5344CB8AC3E}">
        <p14:creationId xmlns:p14="http://schemas.microsoft.com/office/powerpoint/2010/main" val="42940782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سوی دیگر روان شناسان بیگانگی را در</a:t>
            </a:r>
            <a:r>
              <a:rPr lang="fa-IR" smtClean="0">
                <a:solidFill>
                  <a:srgbClr val="FF0000"/>
                </a:solidFill>
                <a:cs typeface="B Zar" panose="00000400000000000000" pitchFamily="2" charset="-78"/>
              </a:rPr>
              <a:t> سطح فردی </a:t>
            </a:r>
            <a:r>
              <a:rPr lang="fa-IR" smtClean="0">
                <a:cs typeface="B Zar" panose="00000400000000000000" pitchFamily="2" charset="-78"/>
              </a:rPr>
              <a:t>مطالعه  می کنند و عمدتا متوجه آنومی روانی هستند. در آنومی روانی معمولا احساسات فرد در قبال خود سنجیده می شود. از این رو، از خودبیگانگی و عوامل بیگانگی زا </a:t>
            </a:r>
            <a:r>
              <a:rPr lang="fa-IR" smtClean="0">
                <a:solidFill>
                  <a:srgbClr val="FF0000"/>
                </a:solidFill>
                <a:cs typeface="B Zar" panose="00000400000000000000" pitchFamily="2" charset="-78"/>
              </a:rPr>
              <a:t>موضوع بحث روانشناسان </a:t>
            </a:r>
            <a:r>
              <a:rPr lang="fa-IR" smtClean="0">
                <a:cs typeface="B Zar" panose="00000400000000000000" pitchFamily="2" charset="-78"/>
              </a:rPr>
              <a:t>است. انان با فرض علل روان شناختی بر بیگانگی و ربط آن به شخصیت مزاج با نیروهای سرکش درونی، سرکوب های روانی و سرکوب های غرایز درونی انسان توسط جامعه را مطرح می سازند و به چگونگی پرورش و رشد شخصیت عامل رفتار، گرایش ها و خلقیات پدر و مادر، چگونگی اجتماعی شدن انگیزه ها سرخوردگی های دوران کودکی ، </a:t>
            </a:r>
            <a:r>
              <a:rPr lang="fa-IR" smtClean="0">
                <a:solidFill>
                  <a:srgbClr val="FF0000"/>
                </a:solidFill>
                <a:cs typeface="B Zar" panose="00000400000000000000" pitchFamily="2" charset="-78"/>
              </a:rPr>
              <a:t>تجارب نخستین ایام طفولیت</a:t>
            </a:r>
            <a:r>
              <a:rPr lang="fa-IR" smtClean="0">
                <a:cs typeface="B Zar" panose="00000400000000000000" pitchFamily="2" charset="-78"/>
              </a:rPr>
              <a:t>، زمینه های طبقاتی و چگونگی بازبینی و کنترل در تبیین بیگانگی روانی توجه می کنند. </a:t>
            </a:r>
            <a:endParaRPr lang="fa-IR">
              <a:cs typeface="B Zar" panose="00000400000000000000" pitchFamily="2" charset="-78"/>
            </a:endParaRPr>
          </a:p>
        </p:txBody>
      </p:sp>
    </p:spTree>
    <p:extLst>
      <p:ext uri="{BB962C8B-B14F-4D97-AF65-F5344CB8AC3E}">
        <p14:creationId xmlns:p14="http://schemas.microsoft.com/office/powerpoint/2010/main" val="3886793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ریزمن الگوهای اجتماعی کننده جامعه را مسئول از خود بیگانگی فرد می داند. به نظر وی الگوهای اجتماعی کننده جامعه مدرن به گونه ای هستند که فرد را بیش از آن که متوجه خود کنندف تحت ارشادات دیگران در می آورند. یعنی به فرد همواره توصیه می شود که جهت رفتار و کرداری معقول  و مطلوب به دیگران بنگرد. در چنین شرایطی فرد ارتباط بنیادی را با خویشتن خود گم می کند و  دچار نوعی «بحران هویت» می گردد. </a:t>
            </a:r>
            <a:endParaRPr lang="fa-IR">
              <a:cs typeface="B Zar" panose="00000400000000000000" pitchFamily="2" charset="-78"/>
            </a:endParaRPr>
          </a:p>
        </p:txBody>
      </p:sp>
      <p:sp>
        <p:nvSpPr>
          <p:cNvPr id="4" name="Rectangle 3"/>
          <p:cNvSpPr/>
          <p:nvPr/>
        </p:nvSpPr>
        <p:spPr>
          <a:xfrm>
            <a:off x="591929" y="4768000"/>
            <a:ext cx="11008142" cy="923330"/>
          </a:xfrm>
          <a:prstGeom prst="rect">
            <a:avLst/>
          </a:prstGeom>
          <a:noFill/>
        </p:spPr>
        <p:txBody>
          <a:bodyPr wrap="none" lIns="91440" tIns="45720" rIns="91440" bIns="45720">
            <a:spAutoFit/>
          </a:bodyPr>
          <a:lstStyle/>
          <a:p>
            <a:pPr algn="ctr"/>
            <a:r>
              <a:rPr lang="fa-IR" sz="5400" b="1" cap="none" spc="0" smtClean="0">
                <a:ln w="22225">
                  <a:solidFill>
                    <a:schemeClr val="accent2"/>
                  </a:solidFill>
                  <a:prstDash val="solid"/>
                </a:ln>
                <a:solidFill>
                  <a:schemeClr val="accent2">
                    <a:lumMod val="40000"/>
                    <a:lumOff val="60000"/>
                  </a:schemeClr>
                </a:solidFill>
                <a:effectLst/>
                <a:cs typeface="B Zar" panose="00000400000000000000" pitchFamily="2" charset="-78"/>
              </a:rPr>
              <a:t>ارتباط بنیادی را با خویشتن خود گم می کند</a:t>
            </a:r>
            <a:endParaRPr lang="fa-I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071347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اریکسون ، گودمن و فردینبرگ نیز به چنین بحران هویت اشاره کرده اند. به نظر این روان شناسان فرد از یکسو از طریق سیستم فرهنگی ، مفهوم و ارزش استقلال و اراده را فرا می گیرد و از سوی دیگر به محض </a:t>
            </a:r>
            <a:r>
              <a:rPr lang="fa-IR">
                <a:cs typeface="B Zar" panose="00000400000000000000" pitchFamily="2" charset="-78"/>
              </a:rPr>
              <a:t>ا</a:t>
            </a:r>
            <a:r>
              <a:rPr lang="fa-IR" smtClean="0">
                <a:cs typeface="B Zar" panose="00000400000000000000" pitchFamily="2" charset="-78"/>
              </a:rPr>
              <a:t>براز کوچکترین تک روی  و استقلال رای و رفتار، توبیخ و تنبیه می گردد. از طرفی فرد – خصوصا در دوران جامعه پذیری- چون با انواع و اقسام تقاضاها و خواسته ها از سوی دیگران (جامعه ، خانواده، مدرسه و...) روبروست. این تقاضاها از هر سو بر او می باید با این تقاضاهای متعددبرخوردی معقول و پسندیده داشته باشد. یعنی به خود بقبولاند که </a:t>
            </a:r>
            <a:r>
              <a:rPr lang="fa-IR">
                <a:cs typeface="B Zar" panose="00000400000000000000" pitchFamily="2" charset="-78"/>
              </a:rPr>
              <a:t>تامین </a:t>
            </a:r>
            <a:r>
              <a:rPr lang="fa-IR" smtClean="0">
                <a:cs typeface="B Zar" panose="00000400000000000000" pitchFamily="2" charset="-78"/>
              </a:rPr>
              <a:t>و براوردن تقاضاهای دیگران  و اجابت انتظارات آنان اولین کامیابی در زندگی اجتماعی است. </a:t>
            </a:r>
            <a:endParaRPr lang="fa-IR">
              <a:cs typeface="B Zar" panose="00000400000000000000" pitchFamily="2" charset="-78"/>
            </a:endParaRPr>
          </a:p>
        </p:txBody>
      </p:sp>
      <p:sp>
        <p:nvSpPr>
          <p:cNvPr id="4" name="Flowchart: Process 3"/>
          <p:cNvSpPr/>
          <p:nvPr/>
        </p:nvSpPr>
        <p:spPr>
          <a:xfrm>
            <a:off x="838200" y="4909625"/>
            <a:ext cx="4037427" cy="116761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به محض ابراز کوچکترین تک روی  و استقلال رای و رفتار</a:t>
            </a:r>
            <a:endParaRPr lang="fa-IR" sz="2000" b="1">
              <a:solidFill>
                <a:srgbClr val="FF0000"/>
              </a:solidFill>
            </a:endParaRPr>
          </a:p>
        </p:txBody>
      </p:sp>
    </p:spTree>
    <p:extLst>
      <p:ext uri="{BB962C8B-B14F-4D97-AF65-F5344CB8AC3E}">
        <p14:creationId xmlns:p14="http://schemas.microsoft.com/office/powerpoint/2010/main" val="3638253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طرفی فرد می باید اهدافی را که دیگران بر او مقرر کرده اند و راه هایی دیگران فراروی و در نیل به این اهداف تیین نموده اند با جان و دل پذیرا باشد. در چنین وضعیتی فرد دیگر خود نیست چه او فرصت و امکانات قلیلی برای شناخت و توسعه هویت خود دارد(محسنی تبریزی، 1370، 35)</a:t>
            </a:r>
            <a:endParaRPr lang="fa-IR">
              <a:cs typeface="B Zar" panose="00000400000000000000" pitchFamily="2" charset="-78"/>
            </a:endParaRPr>
          </a:p>
        </p:txBody>
      </p:sp>
      <p:sp>
        <p:nvSpPr>
          <p:cNvPr id="4" name="Flowchart: Decision 3"/>
          <p:cNvSpPr/>
          <p:nvPr/>
        </p:nvSpPr>
        <p:spPr>
          <a:xfrm>
            <a:off x="838200" y="4001294"/>
            <a:ext cx="2897944" cy="1603716"/>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شناخت و توسعه هویت</a:t>
            </a:r>
            <a:endParaRPr lang="fa-IR" sz="2000" b="1">
              <a:solidFill>
                <a:srgbClr val="FF0000"/>
              </a:solidFill>
            </a:endParaRPr>
          </a:p>
        </p:txBody>
      </p:sp>
    </p:spTree>
    <p:extLst>
      <p:ext uri="{BB962C8B-B14F-4D97-AF65-F5344CB8AC3E}">
        <p14:creationId xmlns:p14="http://schemas.microsoft.com/office/powerpoint/2010/main" val="4155405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037428" y="1825625"/>
            <a:ext cx="7316372" cy="4351338"/>
          </a:xfrm>
        </p:spPr>
        <p:txBody>
          <a:bodyPr/>
          <a:lstStyle/>
          <a:p>
            <a:pPr algn="just"/>
            <a:r>
              <a:rPr lang="fa-IR" smtClean="0">
                <a:cs typeface="B Zar" panose="00000400000000000000" pitchFamily="2" charset="-78"/>
              </a:rPr>
              <a:t>اریش فروم از اصحاب مکتب فرانکفورت با </a:t>
            </a:r>
            <a:r>
              <a:rPr lang="fa-IR" smtClean="0">
                <a:solidFill>
                  <a:srgbClr val="FF0000"/>
                </a:solidFill>
                <a:cs typeface="B Zar" panose="00000400000000000000" pitchFamily="2" charset="-78"/>
              </a:rPr>
              <a:t>دیدی عمدتا روانشناختی</a:t>
            </a:r>
            <a:r>
              <a:rPr lang="fa-IR" smtClean="0">
                <a:cs typeface="B Zar" panose="00000400000000000000" pitchFamily="2" charset="-78"/>
              </a:rPr>
              <a:t> به ازخود بیگانگی می نگرد. او بیگانگی از خود را حالتی از هستی می داند که در ان آدمی مقهور محصول کار  و تولیدات خویش که عینیت و شیئیت یافته و به صورت نظام اجتماعی- اقصادی در امده اند، می گردد تا بدان جا که هر گون اختیار، اراده و کنترل از او سلب و فرصت خودشناسی از او ساقط می شود. از این رو برای فروم از خو بیگانگی به مفهوم انقفصال شناختی از مفهوم من واقعی(</a:t>
            </a:r>
            <a:r>
              <a:rPr lang="en-US" smtClean="0">
                <a:cs typeface="B Zar" panose="00000400000000000000" pitchFamily="2" charset="-78"/>
              </a:rPr>
              <a:t>Real Self</a:t>
            </a:r>
            <a:r>
              <a:rPr lang="fa-IR" smtClean="0">
                <a:cs typeface="B Zar" panose="00000400000000000000" pitchFamily="2" charset="-78"/>
              </a:rPr>
              <a:t>) یا ضمیر حقیقی (</a:t>
            </a:r>
            <a:r>
              <a:rPr lang="en-US" smtClean="0">
                <a:cs typeface="B Zar" panose="00000400000000000000" pitchFamily="2" charset="-78"/>
              </a:rPr>
              <a:t>True Ego</a:t>
            </a:r>
            <a:r>
              <a:rPr lang="fa-IR" smtClean="0">
                <a:cs typeface="B Zar" panose="00000400000000000000" pitchFamily="2" charset="-78"/>
              </a:rPr>
              <a:t>) است (فروم ، 1995)</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028950" cy="3028950"/>
          </a:xfrm>
          <a:prstGeom prst="rect">
            <a:avLst/>
          </a:prstGeom>
        </p:spPr>
      </p:pic>
      <p:sp>
        <p:nvSpPr>
          <p:cNvPr id="5" name="TextBox 4"/>
          <p:cNvSpPr txBox="1"/>
          <p:nvPr/>
        </p:nvSpPr>
        <p:spPr>
          <a:xfrm>
            <a:off x="1642256" y="5303520"/>
            <a:ext cx="1420837" cy="369332"/>
          </a:xfrm>
          <a:prstGeom prst="rect">
            <a:avLst/>
          </a:prstGeom>
          <a:noFill/>
        </p:spPr>
        <p:txBody>
          <a:bodyPr wrap="square" rtlCol="1">
            <a:spAutoFit/>
          </a:bodyPr>
          <a:lstStyle/>
          <a:p>
            <a:pPr algn="ctr"/>
            <a:r>
              <a:rPr lang="fa-IR">
                <a:solidFill>
                  <a:srgbClr val="FF0000"/>
                </a:solidFill>
                <a:cs typeface="B Zar" panose="00000400000000000000" pitchFamily="2" charset="-78"/>
              </a:rPr>
              <a:t>اریش فروم</a:t>
            </a:r>
            <a:endParaRPr lang="fa-IR">
              <a:solidFill>
                <a:srgbClr val="FF0000"/>
              </a:solidFill>
            </a:endParaRPr>
          </a:p>
        </p:txBody>
      </p:sp>
    </p:spTree>
    <p:extLst>
      <p:ext uri="{BB962C8B-B14F-4D97-AF65-F5344CB8AC3E}">
        <p14:creationId xmlns:p14="http://schemas.microsoft.com/office/powerpoint/2010/main" val="4281533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881488" y="1825625"/>
            <a:ext cx="6472311" cy="4351338"/>
          </a:xfrm>
        </p:spPr>
        <p:txBody>
          <a:bodyPr/>
          <a:lstStyle/>
          <a:p>
            <a:pPr algn="just"/>
            <a:r>
              <a:rPr lang="fa-IR" smtClean="0">
                <a:cs typeface="B Zar" panose="00000400000000000000" pitchFamily="2" charset="-78"/>
              </a:rPr>
              <a:t>نتلر بیگانگی را مترادف با آنومیا یا انومی روانی می گیرد و ان را از انومی ه دارای جنبه اجتماعی است متمایز می سازد. انومیا در نظر نتلر به مفهوم اختلال ، آشفتگی و بی سازمانی شخصیتی است و اشاره به وضعیت یا حالت رواین – اجتماعی دارد که در آن فرد نوعی </a:t>
            </a:r>
            <a:r>
              <a:rPr lang="fa-IR" smtClean="0">
                <a:solidFill>
                  <a:srgbClr val="FF0000"/>
                </a:solidFill>
                <a:cs typeface="B Zar" panose="00000400000000000000" pitchFamily="2" charset="-78"/>
              </a:rPr>
              <a:t>احساس تنفر </a:t>
            </a:r>
            <a:r>
              <a:rPr lang="fa-IR" smtClean="0">
                <a:cs typeface="B Zar" panose="00000400000000000000" pitchFamily="2" charset="-78"/>
              </a:rPr>
              <a:t>نسبت به برخی از جنبه های مشخص وجود اجتماعی خویش می کند (نتلر، 1952)</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84983" y="2036958"/>
            <a:ext cx="3471250" cy="3393171"/>
          </a:xfrm>
          <a:prstGeom prst="rect">
            <a:avLst/>
          </a:prstGeom>
        </p:spPr>
      </p:pic>
    </p:spTree>
    <p:extLst>
      <p:ext uri="{BB962C8B-B14F-4D97-AF65-F5344CB8AC3E}">
        <p14:creationId xmlns:p14="http://schemas.microsoft.com/office/powerpoint/2010/main" val="2832496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میچل (1996) معتقد است که بیگانگی در تعریفی وسیع و عام به معنای احساس انفصال، جدایی و عدم پیوند ذهنی و عینی بین فرد و محیط پیرامون او (یعنی جامعه، انسان های دیگر و خود) است. به نظر میچل، موضوعات بیگانگی متعدداند: </a:t>
            </a:r>
          </a:p>
          <a:p>
            <a:pPr algn="just"/>
            <a:r>
              <a:rPr lang="fa-IR" smtClean="0">
                <a:cs typeface="B Zar" panose="00000400000000000000" pitchFamily="2" charset="-78"/>
              </a:rPr>
              <a:t>بیگانگی از خود، بیگانگی از دیگران، بیگانگی از جامعه  و نهاد های وابسته  همچون سیاست  و خانواده و مذهب و ...</a:t>
            </a:r>
            <a:endParaRPr lang="fa-IR">
              <a:cs typeface="B Zar" panose="00000400000000000000" pitchFamily="2" charset="-78"/>
            </a:endParaRPr>
          </a:p>
        </p:txBody>
      </p:sp>
    </p:spTree>
    <p:extLst>
      <p:ext uri="{BB962C8B-B14F-4D97-AF65-F5344CB8AC3E}">
        <p14:creationId xmlns:p14="http://schemas.microsoft.com/office/powerpoint/2010/main" val="3677293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طرفی اشکال بیگانگی نیز متعدد و متنوع است. احساس ناتوانی و فتور، احساس بی معنایی و پوچی انکار یا رد، افسردگی، احساس انزوا  و احساس تنفر و بیزاری، احساس بیهنجاری. کنیستون (1965) بیگانگی را نوعی پاسخ یا عکس العمل از سوی فرد به فشارها، ناملامیات و نیز اختلاف دیدگاهی های فردی و اجتماعی و ضررهای تاریخی تعریف می کند. با توجه به تنوع موضوعات و اشکال بیگانگی ، کنیستون تاکید می کند که در تعریف بیگانگی باید نکات زیر در نظر گرفته شوند: </a:t>
            </a:r>
            <a:endParaRPr lang="fa-IR">
              <a:cs typeface="B Zar" panose="00000400000000000000" pitchFamily="2" charset="-78"/>
            </a:endParaRPr>
          </a:p>
        </p:txBody>
      </p:sp>
      <p:sp>
        <p:nvSpPr>
          <p:cNvPr id="4" name="Flowchart: Process 3"/>
          <p:cNvSpPr/>
          <p:nvPr/>
        </p:nvSpPr>
        <p:spPr>
          <a:xfrm>
            <a:off x="838200" y="4811150"/>
            <a:ext cx="2616591" cy="98473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 پاسخ یا عکس العمل </a:t>
            </a:r>
            <a:endParaRPr lang="fa-IR" sz="2000" b="1">
              <a:solidFill>
                <a:srgbClr val="FF0000"/>
              </a:solidFill>
            </a:endParaRPr>
          </a:p>
        </p:txBody>
      </p:sp>
    </p:spTree>
    <p:extLst>
      <p:ext uri="{BB962C8B-B14F-4D97-AF65-F5344CB8AC3E}">
        <p14:creationId xmlns:p14="http://schemas.microsoft.com/office/powerpoint/2010/main" val="1843805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کلید واژگان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انزوای ارزشی و بیگانگی فرهنگی، رضایت از زندگی، ضدیت با جامعه، ستیزز با والدین سازگاری و همنوایی اجتماعی، قانون گرایی، موقعیت تحصیلی</a:t>
            </a:r>
            <a:endParaRPr lang="fa-IR">
              <a:cs typeface="B Zar" panose="00000400000000000000" pitchFamily="2" charset="-78"/>
            </a:endParaRPr>
          </a:p>
        </p:txBody>
      </p:sp>
    </p:spTree>
    <p:extLst>
      <p:ext uri="{BB962C8B-B14F-4D97-AF65-F5344CB8AC3E}">
        <p14:creationId xmlns:p14="http://schemas.microsoft.com/office/powerpoint/2010/main" val="1841767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00B0F0"/>
                </a:solidFill>
                <a:cs typeface="B Zar" panose="00000400000000000000" pitchFamily="2" charset="-78"/>
              </a:rPr>
              <a:t>1- بیگانگی از چه یا از که؟ یعنی چه چیزی یا چه کسی موضوع بیگانگی است؟ </a:t>
            </a:r>
          </a:p>
          <a:p>
            <a:pPr algn="just"/>
            <a:r>
              <a:rPr lang="fa-IR" smtClean="0">
                <a:solidFill>
                  <a:srgbClr val="FF0000"/>
                </a:solidFill>
                <a:cs typeface="B Zar" panose="00000400000000000000" pitchFamily="2" charset="-78"/>
              </a:rPr>
              <a:t>2- بیگانگی چه شکلی به خود می گیرد؟ </a:t>
            </a:r>
            <a:r>
              <a:rPr lang="fa-IR" smtClean="0">
                <a:cs typeface="B Zar" panose="00000400000000000000" pitchFamily="2" charset="-78"/>
              </a:rPr>
              <a:t>یعنی آیا صرفا نشان گر حالاتی از احساس فتور، پوچی، بدبینی و رد هنجارهای اجتماعی و ارزش های فرهنگی است یا نشان گر شکل خاصی از رفتار است؟ </a:t>
            </a:r>
            <a:endParaRPr lang="fa-IR">
              <a:cs typeface="B Zar" panose="00000400000000000000" pitchFamily="2" charset="-78"/>
            </a:endParaRPr>
          </a:p>
        </p:txBody>
      </p:sp>
    </p:spTree>
    <p:extLst>
      <p:ext uri="{BB962C8B-B14F-4D97-AF65-F5344CB8AC3E}">
        <p14:creationId xmlns:p14="http://schemas.microsoft.com/office/powerpoint/2010/main" val="1063790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3- جنبه با حالت فعال یا منفعل بیگانگی ، یعنی فرد بیگانگی و احساس انفصال خود را از جامعه، دیگران خود و ... به صورت فعال متجلی می سازد و با چنین احساسی را به صورت منفعل بروز می دهد؟ </a:t>
            </a:r>
          </a:p>
          <a:p>
            <a:pPr algn="just"/>
            <a:r>
              <a:rPr lang="fa-IR" smtClean="0">
                <a:cs typeface="B Zar" panose="00000400000000000000" pitchFamily="2" charset="-78"/>
              </a:rPr>
              <a:t>4- شناخت جهت یا حالتی که بیگانگی خود را متناظر می سازد یعنی آیا بیگانگی صرفا کوششی است از سوی فرد جهت طرد جامعه و یا این که تلاشی است برای خارج ساختن و انفصال خود از صحنه اجتماع؟</a:t>
            </a:r>
          </a:p>
          <a:p>
            <a:pPr algn="just"/>
            <a:r>
              <a:rPr lang="fa-IR" smtClean="0">
                <a:cs typeface="B Zar" panose="00000400000000000000" pitchFamily="2" charset="-78"/>
              </a:rPr>
              <a:t>5- آیا بیگانگی امری انتخابی است یا مساله ای تحمیلی. </a:t>
            </a:r>
            <a:endParaRPr lang="fa-IR">
              <a:cs typeface="B Zar" panose="00000400000000000000" pitchFamily="2" charset="-78"/>
            </a:endParaRPr>
          </a:p>
        </p:txBody>
      </p:sp>
    </p:spTree>
    <p:extLst>
      <p:ext uri="{BB962C8B-B14F-4D97-AF65-F5344CB8AC3E}">
        <p14:creationId xmlns:p14="http://schemas.microsoft.com/office/powerpoint/2010/main" val="3615599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مقاله که در پرتو بخشی از نتایج حاصل از طرح تحقیقاتی انجام شده در باب انزوای ارزشی (بیگانگی فرهنگی) و مشارکت فرهنگی در محیط های دانشجویی کشور تدوین شده است، ضمن مروری بر مبنای نظری و تجربی بیگانگی به مفهوم عام آن، به طور خاص می کوشد تا با استعانت از اطلاعات تجربی حاصل از پیمایش محیط های دانشگاهی، بیگاگی فرهنگی (انزوای ارزشی) را بر اساس مدل و الگوی نظری تحقیق د رجامه دانشجویی بسنجد و مطابقت الگوی نظری را با آن چه که از طریق مشاهدات تجربی به دست آمده است مقایسه و ارزیابی نماید. </a:t>
            </a:r>
            <a:endParaRPr lang="fa-IR">
              <a:cs typeface="B Zar" panose="00000400000000000000" pitchFamily="2" charset="-78"/>
            </a:endParaRPr>
          </a:p>
        </p:txBody>
      </p:sp>
      <p:sp>
        <p:nvSpPr>
          <p:cNvPr id="4" name="Flowchart: Decision 3"/>
          <p:cNvSpPr/>
          <p:nvPr/>
        </p:nvSpPr>
        <p:spPr>
          <a:xfrm>
            <a:off x="1927274" y="4543865"/>
            <a:ext cx="2475914" cy="1181686"/>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اطلاعات تجربی</a:t>
            </a:r>
            <a:endParaRPr lang="fa-IR" sz="2000" b="1">
              <a:solidFill>
                <a:srgbClr val="FF0000"/>
              </a:solidFill>
            </a:endParaRPr>
          </a:p>
        </p:txBody>
      </p:sp>
    </p:spTree>
    <p:extLst>
      <p:ext uri="{BB962C8B-B14F-4D97-AF65-F5344CB8AC3E}">
        <p14:creationId xmlns:p14="http://schemas.microsoft.com/office/powerpoint/2010/main" val="1370801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مبانی نظری بیگانگی و بیگانگی فرهنگی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بیگانگی که از آن به عنوان نوعی احساس انفصال، جدایی و عدم پیوند ذهنی(شناختی) و عینی (کنشی) میان فرد و جامعه (نهاد ها و ساختارهای اجتماعی نظیر سیاست خانواده و فرهنگ  و ...) نام می برند (کنیستون، 1986، میچل 1988) یکی از عوامل تاثیر گذار بر فرایند های مشارکت اجتماعی و فرهنگی است. </a:t>
            </a:r>
            <a:endParaRPr lang="fa-IR">
              <a:cs typeface="B Zar" panose="00000400000000000000" pitchFamily="2" charset="-78"/>
            </a:endParaRPr>
          </a:p>
        </p:txBody>
      </p:sp>
    </p:spTree>
    <p:extLst>
      <p:ext uri="{BB962C8B-B14F-4D97-AF65-F5344CB8AC3E}">
        <p14:creationId xmlns:p14="http://schemas.microsoft.com/office/powerpoint/2010/main" val="5805353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تفکر و ارای غالب جامعه شناسان و روان شناسان اجتماعی واقعیت گرا بیگانگی به مثابه مانعی در راه مشارکت فرهنگی، اجتماعی و سیاسی  مطرح گردیده است(میچل، 1988؛ کنیستون، 1985؛ لیپست، 1960 ؛ دال ، 1976؛ روکان، 1986، جانسون ، 1983؛ لین ، 1989...)</a:t>
            </a:r>
          </a:p>
          <a:p>
            <a:pPr algn="just"/>
            <a:r>
              <a:rPr lang="fa-IR" smtClean="0">
                <a:cs typeface="B Zar" panose="00000400000000000000" pitchFamily="2" charset="-78"/>
              </a:rPr>
              <a:t>در تعریفی </a:t>
            </a:r>
            <a:r>
              <a:rPr lang="fa-IR" smtClean="0">
                <a:solidFill>
                  <a:srgbClr val="FF0000"/>
                </a:solidFill>
                <a:cs typeface="B Zar" panose="00000400000000000000" pitchFamily="2" charset="-78"/>
              </a:rPr>
              <a:t>عام</a:t>
            </a:r>
            <a:r>
              <a:rPr lang="fa-IR" smtClean="0">
                <a:cs typeface="B Zar" panose="00000400000000000000" pitchFamily="2" charset="-78"/>
              </a:rPr>
              <a:t> بیگانگی به مفهوم « احساس انفصال جدایی و عدم پیوند ذهنی (شناختی) و عینی (کنش) میان فرد و جامعه (نهاد ها، ساختار ها و سازمان های اجتماعی نظیر سیاست، خانواده  و مذهب و فرهنگ و نظایر آن است)(محسنی تبریزی، 1370، 32)</a:t>
            </a:r>
            <a:endParaRPr lang="fa-IR">
              <a:cs typeface="B Zar" panose="00000400000000000000" pitchFamily="2" charset="-78"/>
            </a:endParaRPr>
          </a:p>
        </p:txBody>
      </p:sp>
    </p:spTree>
    <p:extLst>
      <p:ext uri="{BB962C8B-B14F-4D97-AF65-F5344CB8AC3E}">
        <p14:creationId xmlns:p14="http://schemas.microsoft.com/office/powerpoint/2010/main" val="3171185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صاحب نظرانی نظیر تتلر (1973) دال (1976) سیمن(1959) انیمن (1976) اسرول (1983) فیوئر (1974) لین (1979) دین 1986) اسکلیز(1991) و... با تکیه بر مفهوم بیگانگی فرهنگی، انزوای ارزشی ، بیگانگی فکری و آنومی و احساس بی هنجاری کوشیده اند  تا چگونگی انفعال فرهنگی (عدم مشارکت) و انفصال فرد از نظام باورها، ارزش ها، هنجارها، انتظارات جمعی اهداف فرهنگی، الگوهای رفتار و نظام جمعی را توضیح دهند. </a:t>
            </a:r>
            <a:endParaRPr lang="fa-IR">
              <a:cs typeface="B Zar" panose="00000400000000000000" pitchFamily="2" charset="-78"/>
            </a:endParaRPr>
          </a:p>
        </p:txBody>
      </p:sp>
    </p:spTree>
    <p:extLst>
      <p:ext uri="{BB962C8B-B14F-4D97-AF65-F5344CB8AC3E}">
        <p14:creationId xmlns:p14="http://schemas.microsoft.com/office/powerpoint/2010/main" val="1638744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به طور کلی بر اساس حیطه تفحصف تتبع  و حوزه مطالعاتی نظریه های بیگانگی را به طور عام می توان در دو قلمرو نظری جامعه شناسی و روان شناسی قرار داد . در قلمرو جامهع شناسی آراء و نظریات جامعه شناسان در باب بیگانگی عمدتا در دو نحله فکری و حوزه نظری یعنی نظریه نظم اجتماعی و نظریه انتقادی متمرکز است. </a:t>
            </a:r>
          </a:p>
        </p:txBody>
      </p:sp>
    </p:spTree>
    <p:extLst>
      <p:ext uri="{BB962C8B-B14F-4D97-AF65-F5344CB8AC3E}">
        <p14:creationId xmlns:p14="http://schemas.microsoft.com/office/powerpoint/2010/main" val="69883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srgbClr val="FF0000"/>
                </a:solidFill>
                <a:cs typeface="B Zar" panose="00000400000000000000" pitchFamily="2" charset="-78"/>
              </a:rPr>
              <a:t>نظریه نظم  اجتماعی </a:t>
            </a:r>
            <a:r>
              <a:rPr lang="fa-IR">
                <a:solidFill>
                  <a:prstClr val="black"/>
                </a:solidFill>
                <a:cs typeface="B Zar" panose="00000400000000000000" pitchFamily="2" charset="-78"/>
              </a:rPr>
              <a:t>که آمیخته ای است از نظریه اثباتی کنت، نظریه ارگانی اسپنسر و داروین، نظریه درون فهمی وبر، نظریه انومی دورکهایم ونظریه فونکسیونی پارسنز، جامعه را دستگاهی متشکل از اجزای هماهنگ با ارزش های همرنگ می داند که لاینقطع محدوده خود را حفظ و نگهداری و در وفاق و </a:t>
            </a:r>
            <a:r>
              <a:rPr lang="fa-IR" smtClean="0">
                <a:solidFill>
                  <a:prstClr val="black"/>
                </a:solidFill>
                <a:cs typeface="B Zar" panose="00000400000000000000" pitchFamily="2" charset="-78"/>
              </a:rPr>
              <a:t>تعادل و </a:t>
            </a:r>
            <a:r>
              <a:rPr lang="fa-IR">
                <a:solidFill>
                  <a:prstClr val="black"/>
                </a:solidFill>
                <a:cs typeface="B Zar" panose="00000400000000000000" pitchFamily="2" charset="-78"/>
              </a:rPr>
              <a:t>توازن مداوم زندگی می کند.</a:t>
            </a:r>
            <a:r>
              <a:rPr lang="fa-IR">
                <a:solidFill>
                  <a:srgbClr val="FF0000"/>
                </a:solidFill>
                <a:cs typeface="B Zar" panose="00000400000000000000" pitchFamily="2" charset="-78"/>
              </a:rPr>
              <a:t>جامعه همچون موجودی جاندار از اجزای خود ممتاز و برتر است</a:t>
            </a:r>
            <a:r>
              <a:rPr lang="fa-IR">
                <a:solidFill>
                  <a:prstClr val="black"/>
                </a:solidFill>
                <a:cs typeface="B Zar" panose="00000400000000000000" pitchFamily="2" charset="-78"/>
              </a:rPr>
              <a:t>. جامعه، ضمن اعمال اقتداری امرانه بر فرد بیرون از او جای دارد. هر گونه تزلزلی در سلطه </a:t>
            </a:r>
            <a:r>
              <a:rPr lang="fa-IR" smtClean="0">
                <a:solidFill>
                  <a:prstClr val="black"/>
                </a:solidFill>
                <a:cs typeface="B Zar" panose="00000400000000000000" pitchFamily="2" charset="-78"/>
              </a:rPr>
              <a:t>جامعه و </a:t>
            </a:r>
            <a:r>
              <a:rPr lang="fa-IR">
                <a:solidFill>
                  <a:prstClr val="black"/>
                </a:solidFill>
                <a:cs typeface="B Zar" panose="00000400000000000000" pitchFamily="2" charset="-78"/>
              </a:rPr>
              <a:t>اقتدار امرانه آن سبب سرگشتگی و تباهی انسان می گردد چون قواعد رفتار جمعی  و ارزش ها فرهنگی در زندگی اجتماعی رهنمون وی هستند. </a:t>
            </a:r>
          </a:p>
          <a:p>
            <a:endParaRPr lang="fa-IR"/>
          </a:p>
        </p:txBody>
      </p:sp>
    </p:spTree>
    <p:extLst>
      <p:ext uri="{BB962C8B-B14F-4D97-AF65-F5344CB8AC3E}">
        <p14:creationId xmlns:p14="http://schemas.microsoft.com/office/powerpoint/2010/main" val="91804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مصلحت انسان در آن است که با سنت ها و نظام اجتماعی رهنمون وی هستند. مصلحت انسان در ان است که با سنت ها و نظام اجتماعی در نستیزد. سنت ها و نهاد ها و ارزش ها و قواعد جامعه را ارج گذارد و در نگهداشت آنها بکوشد زیرا نظام اجتماعی در سنت ها ریشه دار و به خاطر ضرورت ها و نیازها پیدایش یافته و نهاده شده است تها کاری که انسان می تواند انجام دهد شناخت وضع موجود با روش های تجربی برای ترمیم نابسامانی های آن به منظور  همسازی با شرایط محیطی و نیازهای تازه است تا تعادل  و توازن مداوم پدید آید. </a:t>
            </a:r>
            <a:endParaRPr lang="fa-IR">
              <a:cs typeface="B Zar" panose="00000400000000000000" pitchFamily="2" charset="-78"/>
            </a:endParaRPr>
          </a:p>
        </p:txBody>
      </p:sp>
      <p:sp>
        <p:nvSpPr>
          <p:cNvPr id="4" name="Flowchart: Process 3"/>
          <p:cNvSpPr/>
          <p:nvPr/>
        </p:nvSpPr>
        <p:spPr>
          <a:xfrm>
            <a:off x="838200" y="4867422"/>
            <a:ext cx="2532184" cy="105507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تعادل  و توازن مداوم</a:t>
            </a:r>
            <a:endParaRPr lang="fa-IR" sz="2000" b="1">
              <a:solidFill>
                <a:srgbClr val="FF0000"/>
              </a:solidFill>
            </a:endParaRPr>
          </a:p>
        </p:txBody>
      </p:sp>
    </p:spTree>
    <p:extLst>
      <p:ext uri="{BB962C8B-B14F-4D97-AF65-F5344CB8AC3E}">
        <p14:creationId xmlns:p14="http://schemas.microsoft.com/office/powerpoint/2010/main" val="27221042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از این رو نظریه نظم اجتماعی ثبات و قوام دستگاه جامعه و نظم و تعادل اجتماعی را ترکیبی از اصالت انسان و خرد بشری با اصالت سنت ها می داند که در حفظ وضع موجود نمایان می شود. بدنی گونه نظریهه نظم اجتماعی عقل  و خرد بشری را برای تنظیم  نظم دستوری  و قوانین حاکم بر نظم اجتماعی به کار می گیرد و مفهوم اساسی برای آن نظام اجتماعی  و از هم گسیختگی نظم آن است که در نزد نظریه پردازانی چون دورکهایم </a:t>
            </a:r>
            <a:r>
              <a:rPr lang="fa-IR" smtClean="0">
                <a:solidFill>
                  <a:srgbClr val="FF0000"/>
                </a:solidFill>
                <a:cs typeface="B Zar" panose="00000400000000000000" pitchFamily="2" charset="-78"/>
              </a:rPr>
              <a:t>بی هنجاری یا انومی </a:t>
            </a:r>
            <a:r>
              <a:rPr lang="fa-IR" smtClean="0">
                <a:cs typeface="B Zar" panose="00000400000000000000" pitchFamily="2" charset="-78"/>
              </a:rPr>
              <a:t>خوانده می شود ارزش های فرهنگی و رفتارهایی که نظام اجتماعی آنها را پذیرفته است و بر نگهداری آنها تاکید دارد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238420"/>
            <a:ext cx="3621258" cy="2073480"/>
          </a:xfrm>
          <a:prstGeom prst="rect">
            <a:avLst/>
          </a:prstGeom>
        </p:spPr>
      </p:pic>
    </p:spTree>
    <p:extLst>
      <p:ext uri="{BB962C8B-B14F-4D97-AF65-F5344CB8AC3E}">
        <p14:creationId xmlns:p14="http://schemas.microsoft.com/office/powerpoint/2010/main" val="292334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مقدمه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زعم صاحب نظران مسایل توسعه(هوزلیتز، 1986، اتزیونی، 1987، مانفرد 1988 میدگلی 1992 و دیگران) تحقیق دوام و استمرار توسعه پایدار در هر جامعه به مشارک همه افراد و احاد آن جامعه مخصوصا قشر تحصیل کرده دانشگاهی و روشنفکران بستگی دارد لیپست(1996) دانشگاه را مرکز ثقل تحولات افکار و ارزش های نو دانسته و قشر روشنفکر و تحصیل کرده را عاملان تغییر و تحول و حاملان ارزش ها و افکار بدیع و جدید در جامعه به شمار آورده است.</a:t>
            </a:r>
            <a:endParaRPr lang="fa-IR">
              <a:cs typeface="B Zar" panose="00000400000000000000" pitchFamily="2" charset="-78"/>
            </a:endParaRPr>
          </a:p>
        </p:txBody>
      </p:sp>
      <p:sp>
        <p:nvSpPr>
          <p:cNvPr id="4" name="Flowchart: Process 3"/>
          <p:cNvSpPr/>
          <p:nvPr/>
        </p:nvSpPr>
        <p:spPr>
          <a:xfrm>
            <a:off x="1153551" y="4473526"/>
            <a:ext cx="4839286" cy="105507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عاملان تغییر و تحول و حاملان ارزش ها و افکار بدیع و جدید</a:t>
            </a:r>
            <a:endParaRPr lang="fa-IR" sz="2000" b="1">
              <a:solidFill>
                <a:srgbClr val="FF0000"/>
              </a:solidFill>
            </a:endParaRPr>
          </a:p>
        </p:txBody>
      </p:sp>
    </p:spTree>
    <p:extLst>
      <p:ext uri="{BB962C8B-B14F-4D97-AF65-F5344CB8AC3E}">
        <p14:creationId xmlns:p14="http://schemas.microsoft.com/office/powerpoint/2010/main" val="41092520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سنجه تعریف و میزان تعیین سلامتی و بیماری اجتماعی است. از این رو ماهیت مسائل اجتماعی در این نظریه بی هنجاری در نظر می اید.</a:t>
            </a:r>
            <a:r>
              <a:rPr lang="fa-IR">
                <a:solidFill>
                  <a:srgbClr val="FF0000"/>
                </a:solidFill>
                <a:cs typeface="B Zar" panose="00000400000000000000" pitchFamily="2" charset="-78"/>
              </a:rPr>
              <a:t> بی هنجاری به مفهوم پریشانی و سرگشتگی </a:t>
            </a:r>
            <a:r>
              <a:rPr lang="fa-IR" smtClean="0">
                <a:solidFill>
                  <a:srgbClr val="FF0000"/>
                </a:solidFill>
                <a:cs typeface="B Zar" panose="00000400000000000000" pitchFamily="2" charset="-78"/>
              </a:rPr>
              <a:t>آدمی </a:t>
            </a:r>
            <a:r>
              <a:rPr lang="fa-IR">
                <a:solidFill>
                  <a:srgbClr val="FF0000"/>
                </a:solidFill>
                <a:cs typeface="B Zar" panose="00000400000000000000" pitchFamily="2" charset="-78"/>
              </a:rPr>
              <a:t>است </a:t>
            </a:r>
            <a:r>
              <a:rPr lang="fa-IR">
                <a:cs typeface="B Zar" panose="00000400000000000000" pitchFamily="2" charset="-78"/>
              </a:rPr>
              <a:t>در برابر قوانین قواعدو هنجارهای اجتماعی بدین معنی که هنجارهای اجتماعی اقتدار آمرانه و جنبه مطلوب خود را بر فرد از دست می دهد و نمی توانند  مدیریت اخلاقی لازمه را بر وی اعمال کنند.  نتیجه فرد نمی واند جهت رفتار خویش را تعیین کند.</a:t>
            </a:r>
          </a:p>
          <a:p>
            <a:endParaRPr lang="fa-IR"/>
          </a:p>
        </p:txBody>
      </p:sp>
    </p:spTree>
    <p:extLst>
      <p:ext uri="{BB962C8B-B14F-4D97-AF65-F5344CB8AC3E}">
        <p14:creationId xmlns:p14="http://schemas.microsoft.com/office/powerpoint/2010/main" val="5321182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بی هنجاری همچنین وضعیت اجتماعی ویژه ای است که در آن هنجارها و معیارهای اجتماعی دچار پریشانی شوند و یا آن که با یکدیگر ناهمساز باشند و فرد برای هماهنگ شدن با آنها دچار سردرگمی و سرگشتگی شود. در نتیجه آدمی در وضعیتی قرار می گیرد که به درون خویشتن خود پناه برد و بدبینانه  همه پیوندهای اجتماعی را نفی کند. از این رو در نظریه نظم اجتماعی کلیه اختلالات، نابسامانی ها، کژرفتاری ها و اسیب های اجتماعی، پیامد بی هنجاری، بیگانگی  و بازبینی و نظارت ناکافی است (محسنی تبریزی، 1376، 44-43)</a:t>
            </a:r>
            <a:endParaRPr lang="fa-IR">
              <a:cs typeface="B Zar" panose="00000400000000000000" pitchFamily="2" charset="-78"/>
            </a:endParaRPr>
          </a:p>
        </p:txBody>
      </p:sp>
      <p:sp>
        <p:nvSpPr>
          <p:cNvPr id="4" name="Rectangle 3"/>
          <p:cNvSpPr/>
          <p:nvPr/>
        </p:nvSpPr>
        <p:spPr>
          <a:xfrm>
            <a:off x="838200" y="4979015"/>
            <a:ext cx="5192447" cy="923330"/>
          </a:xfrm>
          <a:prstGeom prst="rect">
            <a:avLst/>
          </a:prstGeom>
          <a:noFill/>
        </p:spPr>
        <p:txBody>
          <a:bodyPr wrap="none" lIns="91440" tIns="45720" rIns="91440" bIns="45720">
            <a:spAutoFit/>
          </a:bodyPr>
          <a:lstStyle/>
          <a:p>
            <a:pPr algn="ctr"/>
            <a:r>
              <a:rPr lang="fa-IR" sz="5400" b="1" cap="none" spc="0" smtClean="0">
                <a:ln w="22225">
                  <a:solidFill>
                    <a:schemeClr val="accent2"/>
                  </a:solidFill>
                  <a:prstDash val="solid"/>
                </a:ln>
                <a:solidFill>
                  <a:schemeClr val="accent2">
                    <a:lumMod val="40000"/>
                    <a:lumOff val="60000"/>
                  </a:schemeClr>
                </a:solidFill>
                <a:effectLst/>
                <a:cs typeface="B Zar" panose="00000400000000000000" pitchFamily="2" charset="-78"/>
              </a:rPr>
              <a:t>درون خویشتن خود </a:t>
            </a:r>
            <a:endParaRPr lang="fa-I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516869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ln w="22225">
                  <a:solidFill>
                    <a:schemeClr val="accent2"/>
                  </a:solidFill>
                  <a:prstDash val="solid"/>
                </a:ln>
                <a:solidFill>
                  <a:schemeClr val="accent2">
                    <a:lumMod val="40000"/>
                    <a:lumOff val="60000"/>
                  </a:schemeClr>
                </a:solidFill>
                <a:cs typeface="B Zar" panose="00000400000000000000" pitchFamily="2" charset="-78"/>
              </a:rPr>
              <a:t>نظریه انتقادی </a:t>
            </a:r>
            <a:r>
              <a:rPr lang="fa-IR" smtClean="0">
                <a:cs typeface="B Zar" panose="00000400000000000000" pitchFamily="2" charset="-78"/>
              </a:rPr>
              <a:t>از سوی دیگر نظام اجتماعی را مجموعه ای از تضاد ها و کشاکش های دایمی میان گروه ها قشر ها و طبقاتی می داند که دارای منافع، اهداف و آرمان های متفاوتی اند. نظم اجتماعی در واقع حاصل تحمیل منافع و آرمان های طبقه بالادست بر طبقات زیر دست است. زیرا طبقات حاکم با اقتدار آمرانه خود و ایجاد نظمی دستوری طبقات دیگر را به زیر سلطه خود در می اورد و در انها آگاهی کاذب ایجاد می کنند. جامعه یعنی انسان یعنی </a:t>
            </a:r>
            <a:r>
              <a:rPr lang="fa-IR" smtClean="0">
                <a:ln w="0"/>
                <a:solidFill>
                  <a:schemeClr val="accent1"/>
                </a:solidFill>
                <a:effectLst>
                  <a:outerShdw blurRad="38100" dist="25400" dir="5400000" algn="ctr" rotWithShape="0">
                    <a:srgbClr val="6E747A">
                      <a:alpha val="43000"/>
                    </a:srgbClr>
                  </a:outerShdw>
                </a:effectLst>
                <a:cs typeface="B Zar" panose="00000400000000000000" pitchFamily="2" charset="-78"/>
              </a:rPr>
              <a:t>برون افکنی </a:t>
            </a:r>
            <a:r>
              <a:rPr lang="fa-IR" smtClean="0">
                <a:cs typeface="B Zar" panose="00000400000000000000" pitchFamily="2" charset="-78"/>
              </a:rPr>
              <a:t>استعداد های درونی ادمی و مجموهع ساخته های بشری. از این رو تصور جامعه با عنوان موجودی مستقل و ممتاز از اجرای آن با نیروی تحمیل کننده، اقتداری آمرانه و سلطه بی چون و چرا یعنی بیگانگی انسان از خود و از ساخته های خویش (یعنی جامعه) است. </a:t>
            </a:r>
            <a:endParaRPr lang="fa-IR">
              <a:cs typeface="B Zar" panose="00000400000000000000" pitchFamily="2" charset="-78"/>
            </a:endParaRPr>
          </a:p>
        </p:txBody>
      </p:sp>
    </p:spTree>
    <p:extLst>
      <p:ext uri="{BB962C8B-B14F-4D97-AF65-F5344CB8AC3E}">
        <p14:creationId xmlns:p14="http://schemas.microsoft.com/office/powerpoint/2010/main" val="34756846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رهایی از قیود نظام اجتماعی موجود که نفی کننده امکانات عینی  و استعداد های ناشکفته انسانی است نهاد های کنونی را باید در هم ریخت و طرحی دیگر در انداخت. نظریه انتقادی گرایشی کامل به اصالت عقل  و اصالت انسان دارد. انسان خود آفرین جامعه آفرین و تریخ آفرین است. از این رو زوراوری نظام اجتماعی بر مردمی که ان را آفریده اند به بیگانگی انسان از خود و جامعه می انجامد. انسان با توسل به عقل و خرد وضع موجود را مورد انتقاد قرار می دهد و امکانات راه یافتن به جامعه نوین را در می یابد  و بر اساس آن، عملیات  انقلابی برای دگرگونی جامعه کنونی به جامعه آینده را طرح ریزی می کند. به این ترتیب نظریه انتقادی هم نظام موجود اجتماعی و هم ارمان هایی را که برای موجه جلوه دادن وضع موجود دلیل سازی می کنند نکوهش می کند</a:t>
            </a:r>
            <a:endParaRPr lang="fa-IR">
              <a:cs typeface="B Zar" panose="00000400000000000000" pitchFamily="2" charset="-78"/>
            </a:endParaRPr>
          </a:p>
        </p:txBody>
      </p:sp>
      <p:sp>
        <p:nvSpPr>
          <p:cNvPr id="4" name="Flowchart: Process 3"/>
          <p:cNvSpPr/>
          <p:nvPr/>
        </p:nvSpPr>
        <p:spPr>
          <a:xfrm>
            <a:off x="1645920" y="5373858"/>
            <a:ext cx="2813538" cy="71745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دلیل سازی</a:t>
            </a:r>
            <a:endParaRPr lang="fa-IR" sz="2400" b="1">
              <a:solidFill>
                <a:srgbClr val="FF0000"/>
              </a:solidFill>
            </a:endParaRPr>
          </a:p>
        </p:txBody>
      </p:sp>
    </p:spTree>
    <p:extLst>
      <p:ext uri="{BB962C8B-B14F-4D97-AF65-F5344CB8AC3E}">
        <p14:creationId xmlns:p14="http://schemas.microsoft.com/office/powerpoint/2010/main" val="40136910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نظریه انتقادی با گرایشی که به اصالت انسان دارد و انسان را خود آفرین تاریخ آفرین و جامعه افرین می داند سرشت ادمی را با کار و آفرینندگی انسان مشخص می کند. اما این برداشت از سرشت آدمی  را با توجه به نظریه (الیناسیون) و منطق جدلی باید درک و فهم کرد. </a:t>
            </a:r>
          </a:p>
        </p:txBody>
      </p:sp>
      <p:sp>
        <p:nvSpPr>
          <p:cNvPr id="4" name="Explosion 1 3"/>
          <p:cNvSpPr/>
          <p:nvPr/>
        </p:nvSpPr>
        <p:spPr>
          <a:xfrm>
            <a:off x="838200" y="3727938"/>
            <a:ext cx="2532185" cy="2194560"/>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اصالت انسان</a:t>
            </a:r>
            <a:endParaRPr lang="fa-IR" sz="2000" b="1">
              <a:solidFill>
                <a:srgbClr val="FF0000"/>
              </a:solidFill>
            </a:endParaRPr>
          </a:p>
        </p:txBody>
      </p:sp>
    </p:spTree>
    <p:extLst>
      <p:ext uri="{BB962C8B-B14F-4D97-AF65-F5344CB8AC3E}">
        <p14:creationId xmlns:p14="http://schemas.microsoft.com/office/powerpoint/2010/main" val="11163565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 انسان در لحظه ای از فراگرد زندگی اجتماعی استعدادهای درونی خویش را به بیرون می تراود این جریان  در لحظه ای دیگر به پیدایش نهاد ها و امور اجتماعی می انجامد. نهاد های اجتماعی پس از پیدایش بدست انسان این گرایش را پیدا می کند که به عنوان اشیا و اعیان خارجی وجود خویش را بر آفرینندگان خود </a:t>
            </a:r>
            <a:r>
              <a:rPr lang="fa-IR" smtClean="0">
                <a:cs typeface="B Zar" panose="00000400000000000000" pitchFamily="2" charset="-78"/>
              </a:rPr>
              <a:t>یعنی </a:t>
            </a:r>
            <a:r>
              <a:rPr lang="fa-IR">
                <a:cs typeface="B Zar" panose="00000400000000000000" pitchFamily="2" charset="-78"/>
              </a:rPr>
              <a:t>فرد آدمی تحمیل  کنند. یعنی تا بدانجا از آفرینندگان خویش بیگانه شوند که افریننده خود را آفریده احساس نمایند. این جریان را بیگانگی و از خود بیگانگی انسان می نامند. </a:t>
            </a:r>
          </a:p>
          <a:p>
            <a:endParaRPr lang="fa-IR"/>
          </a:p>
        </p:txBody>
      </p:sp>
      <p:sp>
        <p:nvSpPr>
          <p:cNvPr id="4" name="Flowchart: Process 3"/>
          <p:cNvSpPr/>
          <p:nvPr/>
        </p:nvSpPr>
        <p:spPr>
          <a:xfrm>
            <a:off x="1969475" y="4346917"/>
            <a:ext cx="2447779" cy="1069144"/>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اشیا و اعیان خارجی</a:t>
            </a:r>
            <a:endParaRPr lang="fa-IR" sz="2400" b="1">
              <a:solidFill>
                <a:srgbClr val="FF0000"/>
              </a:solidFill>
            </a:endParaRPr>
          </a:p>
        </p:txBody>
      </p:sp>
      <p:sp>
        <p:nvSpPr>
          <p:cNvPr id="5" name="Flowchart: Process 4"/>
          <p:cNvSpPr/>
          <p:nvPr/>
        </p:nvSpPr>
        <p:spPr>
          <a:xfrm>
            <a:off x="6696222" y="4346917"/>
            <a:ext cx="2067950" cy="1069144"/>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 تحمیل </a:t>
            </a:r>
            <a:endParaRPr lang="fa-IR" sz="2000" b="1">
              <a:solidFill>
                <a:srgbClr val="FF0000"/>
              </a:solidFill>
            </a:endParaRPr>
          </a:p>
        </p:txBody>
      </p:sp>
    </p:spTree>
    <p:extLst>
      <p:ext uri="{BB962C8B-B14F-4D97-AF65-F5344CB8AC3E}">
        <p14:creationId xmlns:p14="http://schemas.microsoft.com/office/powerpoint/2010/main" val="31196815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لحظه سوم ، فرد ساخته های بیگانه از خویش را به درون خود می برد و از ان خویش می سازد. این جریان را درونافکنی گویند. در سنت جامعه شناسی غرب، برخی از جامعه شناسان مانند</a:t>
            </a:r>
            <a:r>
              <a:rPr lang="fa-IR" smtClean="0">
                <a:solidFill>
                  <a:srgbClr val="FF0000"/>
                </a:solidFill>
                <a:cs typeface="B Zar" panose="00000400000000000000" pitchFamily="2" charset="-78"/>
              </a:rPr>
              <a:t> وبر </a:t>
            </a:r>
            <a:r>
              <a:rPr lang="fa-IR" smtClean="0">
                <a:cs typeface="B Zar" panose="00000400000000000000" pitchFamily="2" charset="-78"/>
              </a:rPr>
              <a:t>به </a:t>
            </a:r>
            <a:r>
              <a:rPr lang="fa-IR" smtClean="0">
                <a:solidFill>
                  <a:srgbClr val="FF0000"/>
                </a:solidFill>
                <a:cs typeface="B Zar" panose="00000400000000000000" pitchFamily="2" charset="-78"/>
              </a:rPr>
              <a:t>لحظه نخست </a:t>
            </a:r>
            <a:r>
              <a:rPr lang="fa-IR" smtClean="0">
                <a:cs typeface="B Zar" panose="00000400000000000000" pitchFamily="2" charset="-78"/>
              </a:rPr>
              <a:t>و گروهی مانند </a:t>
            </a:r>
            <a:r>
              <a:rPr lang="fa-IR" smtClean="0">
                <a:solidFill>
                  <a:srgbClr val="00B050"/>
                </a:solidFill>
                <a:cs typeface="B Zar" panose="00000400000000000000" pitchFamily="2" charset="-78"/>
              </a:rPr>
              <a:t>دورکهایم به لحظه دوم </a:t>
            </a:r>
            <a:r>
              <a:rPr lang="fa-IR" smtClean="0">
                <a:cs typeface="B Zar" panose="00000400000000000000" pitchFamily="2" charset="-78"/>
              </a:rPr>
              <a:t>و برخی مانند </a:t>
            </a:r>
            <a:r>
              <a:rPr lang="fa-IR" smtClean="0">
                <a:solidFill>
                  <a:srgbClr val="0070C0"/>
                </a:solidFill>
                <a:cs typeface="B Zar" panose="00000400000000000000" pitchFamily="2" charset="-78"/>
              </a:rPr>
              <a:t>مید به لحظه سوم </a:t>
            </a:r>
            <a:r>
              <a:rPr lang="fa-IR" smtClean="0">
                <a:cs typeface="B Zar" panose="00000400000000000000" pitchFamily="2" charset="-78"/>
              </a:rPr>
              <a:t>تاکید دارند و هر یک نقطه عزیمت تحلیل و تبیین اجتماعی خویش را از یکی از این لحظه ها آغاز می کنند. نظریه انتقاد اجتماعی تاکید دارد که این جریان که هر کدام لحظه ای از فراگرد دیالکتیکی زندگی انسان به شمار می آیند. </a:t>
            </a:r>
            <a:endParaRPr lang="fa-IR">
              <a:cs typeface="B Zar" panose="00000400000000000000" pitchFamily="2" charset="-78"/>
            </a:endParaRPr>
          </a:p>
        </p:txBody>
      </p:sp>
      <p:sp>
        <p:nvSpPr>
          <p:cNvPr id="4" name="Flowchart: Decision 3"/>
          <p:cNvSpPr/>
          <p:nvPr/>
        </p:nvSpPr>
        <p:spPr>
          <a:xfrm>
            <a:off x="838200" y="4304715"/>
            <a:ext cx="2475914" cy="1730326"/>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فراگرد دیالکتیکی</a:t>
            </a:r>
            <a:endParaRPr lang="fa-IR" sz="2000" b="1">
              <a:solidFill>
                <a:srgbClr val="FF0000"/>
              </a:solidFill>
            </a:endParaRPr>
          </a:p>
        </p:txBody>
      </p:sp>
    </p:spTree>
    <p:extLst>
      <p:ext uri="{BB962C8B-B14F-4D97-AF65-F5344CB8AC3E}">
        <p14:creationId xmlns:p14="http://schemas.microsoft.com/office/powerpoint/2010/main" val="17549338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نظریه انتقاد اجتماعی نظام اجتماعی موجود را اساسا بیمارگونه می پندارند  و بر این باور است که معیارها و سنجه های تعریف سلامتی اجتماعی امکانات نهفته عینی هستند که چنان چه شکوفا شوند و تحقق پیدا کنند، جامعه ای سالم پدید خواهد آمد. </a:t>
            </a:r>
          </a:p>
          <a:p>
            <a:pPr algn="just"/>
            <a:r>
              <a:rPr lang="fa-IR" smtClean="0">
                <a:cs typeface="B Zar" panose="00000400000000000000" pitchFamily="2" charset="-78"/>
              </a:rPr>
              <a:t>از مقایسه دو نظریه نظم اجتماعی و انتقاد اجتماعی می توان چنین استنباط کرد که ماهیت مسائل اجتماعی در نظریه نظم اجتماعی بی هنجاری(انومی) است، حال ان که در نظریه انتقاد اجتماعی بیگانگی انسان از فراورده های فرهنگی و اجتماعی در نظر می آید. </a:t>
            </a:r>
            <a:endParaRPr lang="fa-IR">
              <a:cs typeface="B Zar" panose="00000400000000000000" pitchFamily="2" charset="-78"/>
            </a:endParaRPr>
          </a:p>
        </p:txBody>
      </p:sp>
      <p:sp>
        <p:nvSpPr>
          <p:cNvPr id="4" name="Flowchart: Decision 3"/>
          <p:cNvSpPr/>
          <p:nvPr/>
        </p:nvSpPr>
        <p:spPr>
          <a:xfrm>
            <a:off x="1786597" y="4431323"/>
            <a:ext cx="2194560" cy="1280160"/>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امکانات نهفته</a:t>
            </a:r>
            <a:endParaRPr lang="fa-IR" sz="2000" b="1">
              <a:solidFill>
                <a:srgbClr val="FF0000"/>
              </a:solidFill>
            </a:endParaRPr>
          </a:p>
        </p:txBody>
      </p:sp>
    </p:spTree>
    <p:extLst>
      <p:ext uri="{BB962C8B-B14F-4D97-AF65-F5344CB8AC3E}">
        <p14:creationId xmlns:p14="http://schemas.microsoft.com/office/powerpoint/2010/main" val="18249781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نظریه انتقادی نظام اجتماعی همراه با ارزش های فرهنگی و قواعد رفتار  و هنجارها امری در نظر می آید که از وجود انسان بر خاسته از آن جدا افتاده، بیگانه شده در برابر وی قرار گرفته و وجود خود را بر افرینندگان خویش تحمیل کرده است از اینرو در نظریه انتقادی اجتماعی نظام مسلط فرهنگی- اجتماعی و روابط حاکم بر ان پایه و مایه بیگانگی انسان اند. </a:t>
            </a:r>
            <a:endParaRPr lang="fa-IR">
              <a:cs typeface="B Zar" panose="00000400000000000000" pitchFamily="2" charset="-78"/>
            </a:endParaRPr>
          </a:p>
        </p:txBody>
      </p:sp>
    </p:spTree>
    <p:extLst>
      <p:ext uri="{BB962C8B-B14F-4D97-AF65-F5344CB8AC3E}">
        <p14:creationId xmlns:p14="http://schemas.microsoft.com/office/powerpoint/2010/main" val="20476046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بدیگر سخن بیگانگی معلول سلطه هنجارهایی است که با نیازهای آدمی در ستیزند  و نه برخاسته از گسیختگی و آشفتگی دراین هنجارها به گونه ای که نظریه نظم اجتماعی و نظریه پردازان  آن چون دورکهایم باور دارند. از این رو در نظریه نظم اجتماعی  بیگانگی یعنی بی هنجاری و نتیجتا مسائل اجتماعی چون خودکشی، اعتیاد، بزهکاری و نظایر آن پیامد بیگانگی و آنومی و نظارت ناکافی بر گروه هایی است که با یکدیگر در نظام اجتماعی رقابت می کنند و </a:t>
            </a:r>
            <a:r>
              <a:rPr lang="fa-IR">
                <a:solidFill>
                  <a:srgbClr val="FF0000"/>
                </a:solidFill>
                <a:cs typeface="B Zar" panose="00000400000000000000" pitchFamily="2" charset="-78"/>
              </a:rPr>
              <a:t>تعادل اجتماعی </a:t>
            </a:r>
            <a:r>
              <a:rPr lang="fa-IR">
                <a:solidFill>
                  <a:prstClr val="black"/>
                </a:solidFill>
                <a:cs typeface="B Zar" panose="00000400000000000000" pitchFamily="2" charset="-78"/>
              </a:rPr>
              <a:t>را دستخوش آشوب و آشفتگی می سازند. </a:t>
            </a:r>
          </a:p>
          <a:p>
            <a:endParaRPr lang="fa-IR"/>
          </a:p>
        </p:txBody>
      </p:sp>
    </p:spTree>
    <p:extLst>
      <p:ext uri="{BB962C8B-B14F-4D97-AF65-F5344CB8AC3E}">
        <p14:creationId xmlns:p14="http://schemas.microsoft.com/office/powerpoint/2010/main" val="3751798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 از این رو شوماخر به صراحت اعلام کرده است که هر برنامه ریزی  معطوف به توسعه - اعم از این که ان برنامه در سطح منطقه ای بادش یا ملی- بدون مشارک فعال نیروهای تربیت شده، علمی و کارامد مقدور نیست و توسعه به مفهوم مشارکت  فراگیر اجتماعی، سیاسی، روانی، فرهنگی و اقتصادی این نیروها در توسعه معنی پیدا می کند (شوماحر، 1373، 141)</a:t>
            </a:r>
          </a:p>
          <a:p>
            <a:endParaRPr lang="fa-IR"/>
          </a:p>
        </p:txBody>
      </p:sp>
      <p:sp>
        <p:nvSpPr>
          <p:cNvPr id="4" name="Flowchart: Decision 3"/>
          <p:cNvSpPr/>
          <p:nvPr/>
        </p:nvSpPr>
        <p:spPr>
          <a:xfrm>
            <a:off x="4400842" y="4001294"/>
            <a:ext cx="3390315" cy="1921204"/>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مشارکت  فراگیر</a:t>
            </a:r>
            <a:endParaRPr lang="fa-IR" sz="2000" b="1">
              <a:solidFill>
                <a:srgbClr val="FF0000"/>
              </a:solidFill>
            </a:endParaRPr>
          </a:p>
        </p:txBody>
      </p:sp>
    </p:spTree>
    <p:extLst>
      <p:ext uri="{BB962C8B-B14F-4D97-AF65-F5344CB8AC3E}">
        <p14:creationId xmlns:p14="http://schemas.microsoft.com/office/powerpoint/2010/main" val="40424385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حا ان که در نظریه انتقادی مساله اساسی بیگانگی انسان از فراورده های خویشتن است که مانعی است در مقابل تحقیق هدف های فردی و گروهی، یعنی مساله اساسی بازبینی و نظارت نامشروع اجتماعی  از سوی حافظان نظام موجود  و استثمار  انسان از انسان است.  از این جهت در نظریه انتقادی، بیگانگی از عملکرد کل نظام اجتماعی سرچشمه می گیرد و علت اصلی را باید در ناهمسازی کارکرد نظام اجتماعی با نیازهای انسانی جست و جو کرد . به بیانی می توان گفت که در بسیاری موارد بیگانگی انسان  به واسطه همسازی ادمی با شرایط محیط اجتماعی است که بر وی تحمیل شده است و او بدان گردن نهده است(محسنی تبریزی، 1370، 45-44)</a:t>
            </a:r>
            <a:endParaRPr lang="fa-IR">
              <a:cs typeface="B Zar" panose="00000400000000000000" pitchFamily="2" charset="-78"/>
            </a:endParaRPr>
          </a:p>
        </p:txBody>
      </p:sp>
      <p:sp>
        <p:nvSpPr>
          <p:cNvPr id="4" name="Flowchart: Process 3"/>
          <p:cNvSpPr/>
          <p:nvPr/>
        </p:nvSpPr>
        <p:spPr>
          <a:xfrm>
            <a:off x="838200" y="4951828"/>
            <a:ext cx="3108960" cy="10832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همسازی ادمی با شرایط محیط اجتماعی</a:t>
            </a:r>
            <a:endParaRPr lang="fa-IR" sz="2000" b="1">
              <a:solidFill>
                <a:srgbClr val="FF0000"/>
              </a:solidFill>
            </a:endParaRPr>
          </a:p>
        </p:txBody>
      </p:sp>
    </p:spTree>
    <p:extLst>
      <p:ext uri="{BB962C8B-B14F-4D97-AF65-F5344CB8AC3E}">
        <p14:creationId xmlns:p14="http://schemas.microsoft.com/office/powerpoint/2010/main" val="20203043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حوزه روان کاوی نیز بیگانگی به عنوان گونه ای بیماری  و مرض روانی  در نظر گرفته شده است که از اختلالات و نابسامانی ها در یکی از لایه های سه گانه شخصیت فرد  و با روابط آن ها با یکدیگر پدید می اید. گروهی از روان کاوان که پیرو نظریه روان پویایی هستند در تبیین بیگانگی هم به انگیزه رفتار وهم به کنترلو بازبینی اجتماع عنایت دارد.  فروم، جان دالارد ، فردینبرگ، اریکسون، گودمن و دیگران  که از پیروان این نظریه  هستند</a:t>
            </a:r>
            <a:r>
              <a:rPr lang="fa-IR" smtClean="0">
                <a:solidFill>
                  <a:srgbClr val="FF0000"/>
                </a:solidFill>
                <a:cs typeface="B Zar" panose="00000400000000000000" pitchFamily="2" charset="-78"/>
              </a:rPr>
              <a:t> به تجربه فرد خصوصا تجارب دوران کودکی توجه خاصی مبذول داشته اند </a:t>
            </a:r>
            <a:r>
              <a:rPr lang="fa-IR" smtClean="0">
                <a:cs typeface="B Zar" panose="00000400000000000000" pitchFamily="2" charset="-78"/>
              </a:rPr>
              <a:t>و معتقدند تبیین مساله بیگانگی به چگونگی تعیین نواقص و معایبی که در ساخت بازبینی اجتماعی وجود دارد و نیز تشخیص این نواقص از طریق بررسی سرگذشت زندگی فرد مربوط می گردد. </a:t>
            </a:r>
            <a:endParaRPr lang="fa-IR">
              <a:cs typeface="B Zar" panose="00000400000000000000" pitchFamily="2" charset="-78"/>
            </a:endParaRPr>
          </a:p>
        </p:txBody>
      </p:sp>
    </p:spTree>
    <p:extLst>
      <p:ext uri="{BB962C8B-B14F-4D97-AF65-F5344CB8AC3E}">
        <p14:creationId xmlns:p14="http://schemas.microsoft.com/office/powerpoint/2010/main" val="7590544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مقابل گروهی دیگر از روان کاوان بیگانگی را در ارتباط با نظریه ساز و کار دفاعی تبیین کرده اند . اینان به طور عمده به انگیزه های درونی عامل رفتار در بروز خود بیزاری تاکید می کنند . در نظریه ساز و کارهای دفاعی بیگانگی و خود بیزاری  تاکید می کنند. در نظریه سازو کار دفاعی ، بیگانگی  و خود بیزاری معلول عدم تجانس و ناسازگاری  بین تمنیات و آرزوهای درونی فرد و شخصیت هستند. این ناسازگاری موجب پیدایش  احساس گناه، دلهره و اضطراب  و نگرانی در فرد می شود.  رفتار بیگانه گونه در واقع وسیله ای است که شخصیت آدمی برای حفظ و صیانت خود در برار این احساس گناه با دلهره بر می گزیند. از پیشروان  این نظریه در روان شناسی می توان از لوییس فیوتر کنت کنیستون  نام برد. </a:t>
            </a:r>
            <a:endParaRPr lang="fa-IR">
              <a:cs typeface="B Zar" panose="00000400000000000000" pitchFamily="2" charset="-78"/>
            </a:endParaRPr>
          </a:p>
        </p:txBody>
      </p:sp>
      <p:sp>
        <p:nvSpPr>
          <p:cNvPr id="4" name="Flowchart: Process 3"/>
          <p:cNvSpPr/>
          <p:nvPr/>
        </p:nvSpPr>
        <p:spPr>
          <a:xfrm>
            <a:off x="2236763" y="4783015"/>
            <a:ext cx="2419643" cy="98473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عدم تجانس و ناسازگاری</a:t>
            </a:r>
            <a:endParaRPr lang="fa-IR" sz="2000" b="1">
              <a:solidFill>
                <a:srgbClr val="FF0000"/>
              </a:solidFill>
            </a:endParaRPr>
          </a:p>
        </p:txBody>
      </p:sp>
    </p:spTree>
    <p:extLst>
      <p:ext uri="{BB962C8B-B14F-4D97-AF65-F5344CB8AC3E}">
        <p14:creationId xmlns:p14="http://schemas.microsoft.com/office/powerpoint/2010/main" val="7330664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نظریه ساز و کار دفاعی، بیگانگی یا خودبیزاری حاصل عدم تجانس  و ناسازگاری بین تمنیات و آرزوها و خواهش های درونی فرد  و شخصیت اوست (تضاد بین خودخواهی اید و مصلحت اندیشی و واقع بینی ایگو) این ناسازگاری موجب پیدایش احساس گناه دلهره اضطراب و نگرانی در فرد می شود. رفتار بیگانه گونه یا منفصلانه و ناسازگارانه  در واقع وسیله ای است که شخصیت فرد برای حفظ و صیانت خود در برابر این احساس گناه یا دلهره بر می گزیند(محسنی تبریزی، 1370، 46) در ذیل به آرای تنی چند از نظریه پردازان حوزه  روان شناسی و روان کاوی در باب بیگانگی اشاره می شود. </a:t>
            </a:r>
            <a:endParaRPr lang="fa-IR">
              <a:cs typeface="B Zar" panose="00000400000000000000" pitchFamily="2" charset="-78"/>
            </a:endParaRPr>
          </a:p>
        </p:txBody>
      </p:sp>
      <p:sp>
        <p:nvSpPr>
          <p:cNvPr id="4" name="Flowchart: Connector 3"/>
          <p:cNvSpPr/>
          <p:nvPr/>
        </p:nvSpPr>
        <p:spPr>
          <a:xfrm>
            <a:off x="1856936" y="4557932"/>
            <a:ext cx="1927274" cy="1619031"/>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احساس گناه یا دلهره</a:t>
            </a:r>
            <a:endParaRPr lang="fa-IR" sz="2000" b="1">
              <a:solidFill>
                <a:srgbClr val="FF0000"/>
              </a:solidFill>
            </a:endParaRPr>
          </a:p>
        </p:txBody>
      </p:sp>
    </p:spTree>
    <p:extLst>
      <p:ext uri="{BB962C8B-B14F-4D97-AF65-F5344CB8AC3E}">
        <p14:creationId xmlns:p14="http://schemas.microsoft.com/office/powerpoint/2010/main" val="32802324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اریش </a:t>
            </a:r>
            <a:r>
              <a:rPr lang="fa-IR" smtClean="0">
                <a:solidFill>
                  <a:srgbClr val="FF0000"/>
                </a:solidFill>
                <a:cs typeface="B Zar" panose="00000400000000000000" pitchFamily="2" charset="-78"/>
              </a:rPr>
              <a:t>فروم</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فروم بی شک بیش از هر روان شناس دیگر، در تفسیر، تحلیل و توسعه مفوم بیگانگی کوشیده است. این مفهوم نخستین بار در تاب فرار از آزادی – که در سال 1941 منشر شد- مورد توجه فروم قرار گرفت. ولی بعد تحلیل و تبیین جامع و مبسوط واژه را در اثر معروف وی جامعه سالم مشاهده می کنیم. در این اثر که در وقع ادامه </a:t>
            </a:r>
            <a:r>
              <a:rPr lang="fa-IR" smtClean="0">
                <a:solidFill>
                  <a:srgbClr val="FF0000"/>
                </a:solidFill>
                <a:cs typeface="B Zar" panose="00000400000000000000" pitchFamily="2" charset="-78"/>
              </a:rPr>
              <a:t>کتاب فرار از آزادی </a:t>
            </a:r>
            <a:r>
              <a:rPr lang="fa-IR" smtClean="0">
                <a:cs typeface="B Zar" panose="00000400000000000000" pitchFamily="2" charset="-78"/>
              </a:rPr>
              <a:t>است. فروم به تحلیل و تشریح «</a:t>
            </a:r>
            <a:r>
              <a:rPr lang="fa-IR" smtClean="0">
                <a:solidFill>
                  <a:srgbClr val="FF0000"/>
                </a:solidFill>
                <a:cs typeface="B Zar" panose="00000400000000000000" pitchFamily="2" charset="-78"/>
              </a:rPr>
              <a:t>شخصیت اجتماعی بیگانه گونه</a:t>
            </a:r>
            <a:r>
              <a:rPr lang="fa-IR" smtClean="0">
                <a:cs typeface="B Zar" panose="00000400000000000000" pitchFamily="2" charset="-78"/>
              </a:rPr>
              <a:t>» پرداخته است. </a:t>
            </a:r>
          </a:p>
        </p:txBody>
      </p:sp>
    </p:spTree>
    <p:extLst>
      <p:ext uri="{BB962C8B-B14F-4D97-AF65-F5344CB8AC3E}">
        <p14:creationId xmlns:p14="http://schemas.microsoft.com/office/powerpoint/2010/main" val="41242319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دیدگاه فروم در باب </a:t>
            </a:r>
            <a:r>
              <a:rPr lang="fa-IR" smtClean="0">
                <a:solidFill>
                  <a:prstClr val="black"/>
                </a:solidFill>
                <a:cs typeface="B Zar" panose="00000400000000000000" pitchFamily="2" charset="-78"/>
              </a:rPr>
              <a:t>مفهوم </a:t>
            </a:r>
            <a:r>
              <a:rPr lang="fa-IR">
                <a:solidFill>
                  <a:prstClr val="black"/>
                </a:solidFill>
                <a:cs typeface="B Zar" panose="00000400000000000000" pitchFamily="2" charset="-78"/>
              </a:rPr>
              <a:t>بیگانگی تقارن نشانه نامه ای با نظریه کارل مارکس دارد. به طوری که  به واسطه تقارن و همسویی بسیار این دو نظریه پرداز، تمییز نظریه بیگانگی فروم از مارکس مشکل است. معهذا در دو زمینه  دیدگاه او با مارکس متفاوت است. نخست این  در نظریه مارکس کاربرد واژه انتخابی است یعنی با اشاره به بیگانگی انسان از ما حصل فعالیت و تولید خویش نشان می دهد که چگونه انسان از محصول کار خود بیگانه </a:t>
            </a:r>
            <a:r>
              <a:rPr lang="fa-IR" smtClean="0">
                <a:solidFill>
                  <a:prstClr val="black"/>
                </a:solidFill>
                <a:cs typeface="B Zar" panose="00000400000000000000" pitchFamily="2" charset="-78"/>
              </a:rPr>
              <a:t>ای می </a:t>
            </a:r>
            <a:r>
              <a:rPr lang="fa-IR">
                <a:solidFill>
                  <a:prstClr val="black"/>
                </a:solidFill>
                <a:cs typeface="B Zar" panose="00000400000000000000" pitchFamily="2" charset="-78"/>
              </a:rPr>
              <a:t>سازد و خود را با </a:t>
            </a:r>
            <a:r>
              <a:rPr lang="fa-IR" smtClean="0">
                <a:solidFill>
                  <a:prstClr val="black"/>
                </a:solidFill>
                <a:cs typeface="B Zar" panose="00000400000000000000" pitchFamily="2" charset="-78"/>
              </a:rPr>
              <a:t>آن </a:t>
            </a:r>
            <a:r>
              <a:rPr lang="fa-IR">
                <a:solidFill>
                  <a:prstClr val="black"/>
                </a:solidFill>
                <a:cs typeface="B Zar" panose="00000400000000000000" pitchFamily="2" charset="-78"/>
              </a:rPr>
              <a:t>چون دشمنی رویاروی می بیند. </a:t>
            </a:r>
          </a:p>
          <a:p>
            <a:pPr algn="just"/>
            <a:endParaRPr lang="fa-IR">
              <a:cs typeface="B Zar" panose="00000400000000000000" pitchFamily="2" charset="-78"/>
            </a:endParaRPr>
          </a:p>
        </p:txBody>
      </p:sp>
    </p:spTree>
    <p:extLst>
      <p:ext uri="{BB962C8B-B14F-4D97-AF65-F5344CB8AC3E}">
        <p14:creationId xmlns:p14="http://schemas.microsoft.com/office/powerpoint/2010/main" val="31317921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092459" y="2096085"/>
            <a:ext cx="7129029" cy="3530992"/>
          </a:xfrm>
          <a:prstGeom prst="rect">
            <a:avLst/>
          </a:prstGeom>
        </p:spPr>
      </p:pic>
    </p:spTree>
    <p:extLst>
      <p:ext uri="{BB962C8B-B14F-4D97-AF65-F5344CB8AC3E}">
        <p14:creationId xmlns:p14="http://schemas.microsoft.com/office/powerpoint/2010/main" val="2916138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فروم در مقابل سعی دار که این دیدگاه مارکس را به جامعه بزرگتر و دیگر صور روابط اجتماعی در جامعه مدرن تعمیم دهد(محسنی تبریزی، 1370، 65) دوم این که مارکس یک جامعه شناس واقعیت گرا است. او بیگانگی را امری تحمیلی می بیند که زاییده ساختارهای اجتماعی و فرهنگی است و فرد را در انتخاب آن نقشی نیست. حال ان که فروم یک روان شناسی  با گرایش مارکسیستی است که با «</a:t>
            </a:r>
            <a:r>
              <a:rPr lang="fa-IR" smtClean="0">
                <a:solidFill>
                  <a:srgbClr val="FF0000"/>
                </a:solidFill>
                <a:cs typeface="B Zar" panose="00000400000000000000" pitchFamily="2" charset="-78"/>
              </a:rPr>
              <a:t>روانشناختی کردن</a:t>
            </a:r>
            <a:r>
              <a:rPr lang="fa-IR" smtClean="0">
                <a:cs typeface="B Zar" panose="00000400000000000000" pitchFamily="2" charset="-78"/>
              </a:rPr>
              <a:t>» مفهوم بیگانگی عمدتا متوجه از «</a:t>
            </a:r>
            <a:r>
              <a:rPr lang="fa-IR" smtClean="0">
                <a:solidFill>
                  <a:srgbClr val="FF0000"/>
                </a:solidFill>
                <a:cs typeface="B Zar" panose="00000400000000000000" pitchFamily="2" charset="-78"/>
              </a:rPr>
              <a:t>خودبیگانگی</a:t>
            </a:r>
            <a:r>
              <a:rPr lang="fa-IR" smtClean="0">
                <a:cs typeface="B Zar" panose="00000400000000000000" pitchFamily="2" charset="-78"/>
              </a:rPr>
              <a:t>» و چگونگی انفصال ذهنی و فکری فرد از خویشتن خود تحت تاثیر نیروهای بنیادی جامعه و تجراب زندگی اجتماعی است. تز اصلی فروم بر این اص استوار است که انسان در حالت طبیعی، ازادی را با خود قرین دارد ولی در به کارگیری این آزادی برای شناخت و تصور مفهوم «خود» کامیاب نبوده است. </a:t>
            </a:r>
            <a:endParaRPr lang="fa-IR">
              <a:cs typeface="B Zar" panose="00000400000000000000" pitchFamily="2" charset="-78"/>
            </a:endParaRPr>
          </a:p>
        </p:txBody>
      </p:sp>
    </p:spTree>
    <p:extLst>
      <p:ext uri="{BB962C8B-B14F-4D97-AF65-F5344CB8AC3E}">
        <p14:creationId xmlns:p14="http://schemas.microsoft.com/office/powerpoint/2010/main" val="1500993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نظر فروم، ناکامی فرد در این زمینه عمدتا معلول و عدم یادگیری صحیح درابهر «خویشتن» به عنوان مووضعی و قبول آن به گونه ای که هست بوده و مشخصا گرایش فرد به قبول انقیاد  و تسلیم به خواسته های دیگران و ایفی نقش های مقرره از سوی جامعه مزید بر علت گردیده است. به نظر فروم از ان جایی که فرد همواره در ایفای نقش های مقرره منافع و مصالح و خواسته های دیگران را مد نظر دارد تبدیل به سازشکاری بیگانه از خود گردیده است(محسنی تبریزی، 1380، 155)</a:t>
            </a:r>
            <a:endParaRPr lang="fa-IR">
              <a:cs typeface="B Zar" panose="00000400000000000000" pitchFamily="2" charset="-78"/>
            </a:endParaRPr>
          </a:p>
        </p:txBody>
      </p:sp>
      <p:sp>
        <p:nvSpPr>
          <p:cNvPr id="4" name="Flowchart: Process 3"/>
          <p:cNvSpPr/>
          <p:nvPr/>
        </p:nvSpPr>
        <p:spPr>
          <a:xfrm>
            <a:off x="838200" y="4557932"/>
            <a:ext cx="2743200" cy="109728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قبول انقیاد  و تسلیم</a:t>
            </a:r>
            <a:endParaRPr lang="fa-IR" sz="2000" b="1">
              <a:solidFill>
                <a:srgbClr val="FF0000"/>
              </a:solidFill>
            </a:endParaRPr>
          </a:p>
        </p:txBody>
      </p:sp>
    </p:spTree>
    <p:extLst>
      <p:ext uri="{BB962C8B-B14F-4D97-AF65-F5344CB8AC3E}">
        <p14:creationId xmlns:p14="http://schemas.microsoft.com/office/powerpoint/2010/main" val="25275136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ملوین سیمن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سیمن در زمره نخستین روان شناسی ست که با رویکردی روان شناختی اجتماعی کوشیده اند تا  مفهوم بیگانگی را در قالبی منظم و منسجم تدوین و تریعف نمایند. به نظر سیمن  </a:t>
            </a:r>
            <a:r>
              <a:rPr lang="fa-IR" smtClean="0">
                <a:solidFill>
                  <a:srgbClr val="FF0000"/>
                </a:solidFill>
                <a:cs typeface="B Zar" panose="00000400000000000000" pitchFamily="2" charset="-78"/>
              </a:rPr>
              <a:t>ساختار دیوان سالاری (بوروکراسی) </a:t>
            </a:r>
            <a:r>
              <a:rPr lang="fa-IR" smtClean="0">
                <a:cs typeface="B Zar" panose="00000400000000000000" pitchFamily="2" charset="-78"/>
              </a:rPr>
              <a:t>جامعه مدرن شرایطی را ایجاد و ابقاء کرده است که در ان انسان ها قادر به فراگیری نحوه و چگونگی کنترل عواقب و نتایج اعمال و رفتارهای خود نیستند. به زعم  وی نحوه کنترل و مدیریت جامعه بر نظام پاداش اجتماعی به گونهه ای است که فرد ارتباطی را بین رفتار خود و پاداش ماخوذ از جامعه نمی تواند برقرار کند و در چنین وضعیتی احساس بیگانگی بر فرد مسئولی می گردد و او را به کنشی مفصلانه و ناسازگارانه در قبال جامعه سوق می دهد(سیمن، 1959،  91-783)</a:t>
            </a:r>
            <a:endParaRPr lang="fa-IR">
              <a:cs typeface="B Zar" panose="00000400000000000000" pitchFamily="2" charset="-78"/>
            </a:endParaRPr>
          </a:p>
        </p:txBody>
      </p:sp>
    </p:spTree>
    <p:extLst>
      <p:ext uri="{BB962C8B-B14F-4D97-AF65-F5344CB8AC3E}">
        <p14:creationId xmlns:p14="http://schemas.microsoft.com/office/powerpoint/2010/main" val="2588658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بی شک یکی از مهم ترین هدفهای مترتب بر طرح نیازسنجی در اموزش عالی کشور خصوصا از بعد تربیت و توسعه نیروی انسانی متخصص، شناخت دانشجویان به عنوان یکی از مهم ترین ابعاد و اجزای نظام اموزش عالی از وجود و ابعاد مختلف است.</a:t>
            </a:r>
          </a:p>
          <a:p>
            <a:pPr algn="just"/>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15533566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سیمن کوشیده ضمن ارائه تعریفی مفهومی از بیگانگی و مشخص نمودن سنخ شناسی بیگانگی (</a:t>
            </a:r>
            <a:r>
              <a:rPr lang="fa-IR" smtClean="0">
                <a:solidFill>
                  <a:srgbClr val="FF0000"/>
                </a:solidFill>
                <a:cs typeface="B Zar" panose="00000400000000000000" pitchFamily="2" charset="-78"/>
              </a:rPr>
              <a:t>تیپولوژی آلیناسیون</a:t>
            </a:r>
            <a:r>
              <a:rPr lang="fa-IR" smtClean="0">
                <a:cs typeface="B Zar" panose="00000400000000000000" pitchFamily="2" charset="-78"/>
              </a:rPr>
              <a:t>) صور و انواع تظاهرات  رفتار بیگانه گونه را در پنج نوع قابل تمیز که به نظر وی از رایج ترین و متداول ترین صور کاربرد  مفهومی واژه در ادبیات جامعه شناسی  و روان شناسی هستند- نشان دهد. </a:t>
            </a:r>
            <a:endParaRPr lang="fa-IR">
              <a:cs typeface="B Zar" panose="00000400000000000000" pitchFamily="2" charset="-78"/>
            </a:endParaRPr>
          </a:p>
        </p:txBody>
      </p:sp>
    </p:spTree>
    <p:extLst>
      <p:ext uri="{BB962C8B-B14F-4D97-AF65-F5344CB8AC3E}">
        <p14:creationId xmlns:p14="http://schemas.microsoft.com/office/powerpoint/2010/main" val="39818306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الف- احساس  بی </a:t>
            </a:r>
            <a:r>
              <a:rPr lang="fa-IR" smtClean="0">
                <a:solidFill>
                  <a:srgbClr val="FF0000"/>
                </a:solidFill>
                <a:cs typeface="B Zar" panose="00000400000000000000" pitchFamily="2" charset="-78"/>
              </a:rPr>
              <a:t>قدرتی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عبارت است از احتمال یا انتظار متصوره از سوی فرد در قبال بی تاثیری عمل خویش و با تصور این باور که رفتار او قادر به تحقق و تعیین نتایج مورد انتظار نبوده و وی را به هدفی که کنش او بر اساس آن تجهیز گردیده است رهنمون نیست. سیمن معتقد است که این مفهوم از بیگانگی بیش از صور دیگران در ادبیات معاصر کاربرد دارد. </a:t>
            </a:r>
            <a:endParaRPr lang="fa-IR">
              <a:cs typeface="B Zar" panose="00000400000000000000" pitchFamily="2" charset="-78"/>
            </a:endParaRPr>
          </a:p>
        </p:txBody>
      </p:sp>
      <p:sp>
        <p:nvSpPr>
          <p:cNvPr id="4" name="Flowchart: Process 3"/>
          <p:cNvSpPr/>
          <p:nvPr/>
        </p:nvSpPr>
        <p:spPr>
          <a:xfrm>
            <a:off x="838200" y="4001294"/>
            <a:ext cx="3742006" cy="139270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احتمال یا انتظار متصوره از سوی فرد</a:t>
            </a:r>
            <a:endParaRPr lang="fa-IR" sz="2000" b="1">
              <a:solidFill>
                <a:srgbClr val="FF0000"/>
              </a:solidFill>
            </a:endParaRPr>
          </a:p>
        </p:txBody>
      </p:sp>
    </p:spTree>
    <p:extLst>
      <p:ext uri="{BB962C8B-B14F-4D97-AF65-F5344CB8AC3E}">
        <p14:creationId xmlns:p14="http://schemas.microsoft.com/office/powerpoint/2010/main" val="6670931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ب- احساس بی معنایی یا احساس بی محتوایی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شکل از بیگانگی به نظر سیمن زمانی مشهود است که فرد در باور و عقیده دچار ابهام، تردید و شک است. یعنی نمی تواند به چیزی اعتقاد داشته باشد. در تصمیم گیری ها عقیده خود را با استاندارد های موجود در جامعه خویش نمی تواند تطبیق دهد به عبارتی وی در تخمین و پیش بینی بالنسبه دقیق رفتار دیگران و نیز براورد عواقب و نتایج رفتار خود با دشواری روبروست. </a:t>
            </a:r>
            <a:endParaRPr lang="fa-IR">
              <a:cs typeface="B Zar" panose="00000400000000000000" pitchFamily="2" charset="-78"/>
            </a:endParaRPr>
          </a:p>
        </p:txBody>
      </p:sp>
      <p:sp>
        <p:nvSpPr>
          <p:cNvPr id="4" name="Flowchart: Decision 3"/>
          <p:cNvSpPr/>
          <p:nvPr/>
        </p:nvSpPr>
        <p:spPr>
          <a:xfrm>
            <a:off x="838200" y="4206240"/>
            <a:ext cx="3545058" cy="1744393"/>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تخمین و پیش بینی بالنسبه</a:t>
            </a:r>
            <a:endParaRPr lang="fa-IR" sz="2000" b="1">
              <a:solidFill>
                <a:srgbClr val="FF0000"/>
              </a:solidFill>
            </a:endParaRPr>
          </a:p>
        </p:txBody>
      </p:sp>
    </p:spTree>
    <p:extLst>
      <p:ext uri="{BB962C8B-B14F-4D97-AF65-F5344CB8AC3E}">
        <p14:creationId xmlns:p14="http://schemas.microsoft.com/office/powerpoint/2010/main" val="11967825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ج- بی هنجاری  یا احساس </a:t>
            </a:r>
            <a:r>
              <a:rPr lang="fa-IR" smtClean="0">
                <a:solidFill>
                  <a:srgbClr val="FF0000"/>
                </a:solidFill>
                <a:cs typeface="B Zar" panose="00000400000000000000" pitchFamily="2" charset="-78"/>
              </a:rPr>
              <a:t>نابهنجاری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عقیده سیمن احساس بی هنجاری چون احساس بی قدرتی و بی معنایی وضعیتی فکری و ذهنی است که در آن فرد این </a:t>
            </a:r>
            <a:r>
              <a:rPr lang="fa-IR" smtClean="0">
                <a:solidFill>
                  <a:srgbClr val="FF0000"/>
                </a:solidFill>
                <a:cs typeface="B Zar" panose="00000400000000000000" pitchFamily="2" charset="-78"/>
              </a:rPr>
              <a:t>احتمال</a:t>
            </a:r>
            <a:r>
              <a:rPr lang="fa-IR" smtClean="0">
                <a:cs typeface="B Zar" panose="00000400000000000000" pitchFamily="2" charset="-78"/>
              </a:rPr>
              <a:t> را به حد مفرطی بر خود مفروض و متصور می دارد که تنها کنش هایی فرد را به حوزه های هدف نزدیک می سازند که مورد تایید جامعه نیستند. </a:t>
            </a:r>
            <a:endParaRPr lang="fa-IR">
              <a:cs typeface="B Zar" panose="00000400000000000000" pitchFamily="2" charset="-78"/>
            </a:endParaRPr>
          </a:p>
        </p:txBody>
      </p:sp>
    </p:spTree>
    <p:extLst>
      <p:ext uri="{BB962C8B-B14F-4D97-AF65-F5344CB8AC3E}">
        <p14:creationId xmlns:p14="http://schemas.microsoft.com/office/powerpoint/2010/main" val="8061168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د- احساس انزوای اجتماعی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واقعیتی فکری است که در ان فرد عدم تعلق و وابستگی و انفصال تامه ای را با ارزش های مرسوم جامهع احساس می کند. در این حالت فرد همچنین دارای اعتقاد و باور نازلی نسبت به سازو کار ارزشگذاری و نظام پاداش اجتماعی نیز هست و خود را با هر ان چه که از نظر جامعه معتبر و ارزشمند است هم عقیده  و همسو نمی بیند. مع هذا احساس انزوای اجتماعی از نظر سیمن به مفهوم قابلیت سازگاری افراد با زمینه اجتماعی خویش نیست بلکه مبنی انفکا فکری فرد از استاندارد های فرهنگی است. </a:t>
            </a:r>
            <a:endParaRPr lang="fa-IR">
              <a:cs typeface="B Zar" panose="00000400000000000000" pitchFamily="2" charset="-78"/>
            </a:endParaRPr>
          </a:p>
        </p:txBody>
      </p:sp>
      <p:sp>
        <p:nvSpPr>
          <p:cNvPr id="4" name="Flowchart: Process 3"/>
          <p:cNvSpPr/>
          <p:nvPr/>
        </p:nvSpPr>
        <p:spPr>
          <a:xfrm>
            <a:off x="838200" y="4642338"/>
            <a:ext cx="3418449" cy="126609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مفهوم قابلیت سازگاری افراد با زمینه اجتماعی خویش</a:t>
            </a:r>
            <a:endParaRPr lang="fa-IR" b="1">
              <a:solidFill>
                <a:srgbClr val="FF0000"/>
              </a:solidFill>
            </a:endParaRPr>
          </a:p>
        </p:txBody>
      </p:sp>
    </p:spTree>
    <p:extLst>
      <p:ext uri="{BB962C8B-B14F-4D97-AF65-F5344CB8AC3E}">
        <p14:creationId xmlns:p14="http://schemas.microsoft.com/office/powerpoint/2010/main" val="25721221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ه- احساس تنفر یا تنفر از خویشتن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سیمن میزان و در جه هر رفتار را مبتنی پاداش های مورد انتظار آتی می داند و همچون مارکس معتقد است که پاداش منحصرا در خود عمل نهفته نیست بلکه نسب به کار امری خارجی است. به نظر سیمن در دنیا صنعتی انسان در بسیاری از حرف و مشاغل  در روابط تولیدی خاصی قرار می گیرد که در آن دیگر کار و تولید فرد را به هدف و تعالی مورد انتظار رهنمون نیستند. او کار می کند بدون آنکه به ارزش واقعی کار خود واقف باشد و از نتایج کارخویش محظوظ و متمتع گردد. نتیجه زوال و از دست رفتن مفهوم کار و آغاز  نفی  خود و تولید است. در چنین وضعیتی فرد از شانس و فرصت لازم برای خلق و تولید محصولی  که اور اراضی و خرسند سازد برخوردار نیست  و به نوعی احساس ازنجار از روابط اجتماعی تولید گرفتار است(سیمن 1956، 89-786)</a:t>
            </a:r>
            <a:endParaRPr lang="fa-IR">
              <a:cs typeface="B Zar" panose="00000400000000000000" pitchFamily="2" charset="-78"/>
            </a:endParaRPr>
          </a:p>
        </p:txBody>
      </p:sp>
      <p:sp>
        <p:nvSpPr>
          <p:cNvPr id="4" name="Flowchart: Process 3"/>
          <p:cNvSpPr/>
          <p:nvPr/>
        </p:nvSpPr>
        <p:spPr>
          <a:xfrm>
            <a:off x="1786597" y="5134708"/>
            <a:ext cx="3868615" cy="90033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زوال و از دست رفتن مفهوم کار و آغاز  نفی  خود و تولید</a:t>
            </a:r>
            <a:endParaRPr lang="fa-IR" sz="2000" b="1">
              <a:solidFill>
                <a:srgbClr val="FF0000"/>
              </a:solidFill>
            </a:endParaRPr>
          </a:p>
        </p:txBody>
      </p:sp>
    </p:spTree>
    <p:extLst>
      <p:ext uri="{BB962C8B-B14F-4D97-AF65-F5344CB8AC3E}">
        <p14:creationId xmlns:p14="http://schemas.microsoft.com/office/powerpoint/2010/main" val="4644691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ادگار </a:t>
            </a:r>
            <a:r>
              <a:rPr lang="fa-IR" smtClean="0">
                <a:solidFill>
                  <a:srgbClr val="FF0000"/>
                </a:solidFill>
                <a:cs typeface="B Zar" panose="00000400000000000000" pitchFamily="2" charset="-78"/>
              </a:rPr>
              <a:t>فردینبرگ</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3221502" y="1825625"/>
            <a:ext cx="8132298" cy="4351338"/>
          </a:xfrm>
        </p:spPr>
        <p:txBody>
          <a:bodyPr>
            <a:normAutofit/>
          </a:bodyPr>
          <a:lstStyle/>
          <a:p>
            <a:pPr algn="just"/>
            <a:r>
              <a:rPr lang="fa-IR" smtClean="0">
                <a:cs typeface="B Zar" panose="00000400000000000000" pitchFamily="2" charset="-78"/>
              </a:rPr>
              <a:t>فردینبرگ بیگانگی را مترادف با مفهوم نارضایتی به کار می برد و آن را منبع اصلی فعالیت فرد در نظر می گیرد. به نظر فردینبرگ، این چنین احساس نارضایتی در فرد سبب می شود که وی به نوعی احساس انفصال و جدایی از موضوعات پیرامونی میل کند و با هر آنچه که قبلا پیوند داشت خود را جدا و منفک بیند. فرد همچنین در چنین حالتی به خود مچون موضوعی خارجی می نگرد. و از درون بین خود و این موضوع نوعی احساس کشمکش، تضاد، ستیز و عدم ارتباط و شناخت تصور می کند. فردی که به احساس نارضایتی دچار است.</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38359" y="1950720"/>
            <a:ext cx="2184669" cy="3212054"/>
          </a:xfrm>
          <a:prstGeom prst="rect">
            <a:avLst/>
          </a:prstGeom>
        </p:spPr>
      </p:pic>
      <p:sp>
        <p:nvSpPr>
          <p:cNvPr id="5" name="TextBox 4"/>
          <p:cNvSpPr txBox="1"/>
          <p:nvPr/>
        </p:nvSpPr>
        <p:spPr>
          <a:xfrm>
            <a:off x="1420836" y="5416062"/>
            <a:ext cx="1505243" cy="369332"/>
          </a:xfrm>
          <a:prstGeom prst="rect">
            <a:avLst/>
          </a:prstGeom>
          <a:noFill/>
        </p:spPr>
        <p:txBody>
          <a:bodyPr wrap="square" rtlCol="1">
            <a:spAutoFit/>
          </a:bodyPr>
          <a:lstStyle/>
          <a:p>
            <a:pPr algn="ctr"/>
            <a:r>
              <a:rPr lang="fa-IR">
                <a:solidFill>
                  <a:srgbClr val="FF0000"/>
                </a:solidFill>
                <a:cs typeface="B Zar" panose="00000400000000000000" pitchFamily="2" charset="-78"/>
              </a:rPr>
              <a:t>ادگار فردینبرگ</a:t>
            </a:r>
            <a:endParaRPr lang="fa-IR"/>
          </a:p>
        </p:txBody>
      </p:sp>
      <p:sp>
        <p:nvSpPr>
          <p:cNvPr id="6" name="Flowchart: Decision 5"/>
          <p:cNvSpPr/>
          <p:nvPr/>
        </p:nvSpPr>
        <p:spPr>
          <a:xfrm>
            <a:off x="4126523" y="4790049"/>
            <a:ext cx="1969477" cy="1252025"/>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مفهوم نارضایتی</a:t>
            </a:r>
            <a:endParaRPr lang="fa-IR" sz="2000" b="1">
              <a:solidFill>
                <a:srgbClr val="FF0000"/>
              </a:solidFill>
            </a:endParaRPr>
          </a:p>
        </p:txBody>
      </p:sp>
    </p:spTree>
    <p:extLst>
      <p:ext uri="{BB962C8B-B14F-4D97-AF65-F5344CB8AC3E}">
        <p14:creationId xmlns:p14="http://schemas.microsoft.com/office/powerpoint/2010/main" val="31972108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 خود را ناتوان تر از آن می بیند که بتوان تغییری در وضعیت خود و شرایط محیطی به وجود آورد. از این رو احساس نارضایتی به احساس بی یاوری  و ناامیدی منجر می گردد. فردینبرگ در بررسی علل نارضایتی، توجه خود را عمدتا معطوف به علل نارضایتی نسل جوان می کند . به نظر وی محیط آموزشی و تجارب تحصیلی فرد، زندگی خانوادگی  و  ارتباطات  فامیلی و نیز کسانی – ئظیر گروه همسالان – که فرد </a:t>
            </a:r>
            <a:r>
              <a:rPr lang="fa-IR" smtClean="0">
                <a:cs typeface="B Zar" panose="00000400000000000000" pitchFamily="2" charset="-78"/>
              </a:rPr>
              <a:t>با </a:t>
            </a:r>
            <a:r>
              <a:rPr lang="fa-IR">
                <a:cs typeface="B Zar" panose="00000400000000000000" pitchFamily="2" charset="-78"/>
              </a:rPr>
              <a:t>آنها در تعامل و کنش متقابل مستمر به سر می برند از علل و عوامل عمده در بروز احساس نارضایتی نسل جوان است. </a:t>
            </a:r>
          </a:p>
          <a:p>
            <a:endParaRPr lang="fa-IR"/>
          </a:p>
        </p:txBody>
      </p:sp>
      <p:sp>
        <p:nvSpPr>
          <p:cNvPr id="4" name="Flowchart: Process 3"/>
          <p:cNvSpPr/>
          <p:nvPr/>
        </p:nvSpPr>
        <p:spPr>
          <a:xfrm>
            <a:off x="1209822" y="4515729"/>
            <a:ext cx="2771335" cy="99880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تعامل و کنش متقابل مستمر</a:t>
            </a:r>
            <a:endParaRPr lang="fa-IR" sz="2000" b="1">
              <a:solidFill>
                <a:srgbClr val="FF0000"/>
              </a:solidFill>
            </a:endParaRPr>
          </a:p>
        </p:txBody>
      </p:sp>
    </p:spTree>
    <p:extLst>
      <p:ext uri="{BB962C8B-B14F-4D97-AF65-F5344CB8AC3E}">
        <p14:creationId xmlns:p14="http://schemas.microsoft.com/office/powerpoint/2010/main" val="28648079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فردینبرگ در تحقیقات تجربی خود در باب علل بیکاری نس جوان، بر این فرض کلی تاکید دارد که فرد نارضایتی خود را به صورت رفتار منفصلانه و ناسازگارانه در قبال ارزش ها، هنجارها و ضوابط اجتماعی نهادی شده بروز می دهد  و در مقابل ان ژستی دفاعی همراه با احساس نفرت، بدبینی، انفعال و بی تفاوتی می گیرد. </a:t>
            </a:r>
          </a:p>
        </p:txBody>
      </p:sp>
    </p:spTree>
    <p:extLst>
      <p:ext uri="{BB962C8B-B14F-4D97-AF65-F5344CB8AC3E}">
        <p14:creationId xmlns:p14="http://schemas.microsoft.com/office/powerpoint/2010/main" val="20754581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از عوامل دیگری فردینبرگ ضمن تحقیقات  تجربی  خویش  در بروز بیگانگی و احساس نارضایتی دخیل می داند سرکوب شدن مفهوم فردیت و هتک شخصیت فردی، </a:t>
            </a:r>
            <a:r>
              <a:rPr lang="fa-IR" smtClean="0">
                <a:cs typeface="B Zar" panose="00000400000000000000" pitchFamily="2" charset="-78"/>
              </a:rPr>
              <a:t>مشغله </a:t>
            </a:r>
            <a:r>
              <a:rPr lang="fa-IR">
                <a:cs typeface="B Zar" panose="00000400000000000000" pitchFamily="2" charset="-78"/>
              </a:rPr>
              <a:t>فکری به ویژه سر و کار مفرط با مفاهیم تجریدی و </a:t>
            </a:r>
            <a:r>
              <a:rPr lang="fa-IR" smtClean="0">
                <a:cs typeface="B Zar" panose="00000400000000000000" pitchFamily="2" charset="-78"/>
              </a:rPr>
              <a:t>انتزاعی </a:t>
            </a:r>
            <a:r>
              <a:rPr lang="fa-IR">
                <a:cs typeface="B Zar" panose="00000400000000000000" pitchFamily="2" charset="-78"/>
              </a:rPr>
              <a:t>و نیز غلبه ارزش ها و احساسات گروه بر ارزش ها و عواطف فردیت و هتک شخصیت فردی، مشغله فکری به ویژه سر و کار مفرط با مفاهیم تجریدی انتزاعی  و نیز غلبه ارزش ها و احساسات گروه بر ارزش ها و عواطف فرد هستند(فردینبرگ، 1983، 69-116)</a:t>
            </a:r>
          </a:p>
          <a:p>
            <a:endParaRPr lang="fa-IR"/>
          </a:p>
        </p:txBody>
      </p:sp>
      <p:sp>
        <p:nvSpPr>
          <p:cNvPr id="4" name="Flowchart: Process 3"/>
          <p:cNvSpPr/>
          <p:nvPr/>
        </p:nvSpPr>
        <p:spPr>
          <a:xfrm>
            <a:off x="838200" y="4248443"/>
            <a:ext cx="4459458" cy="153337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سر و کار مفرط با مفاهیم تجریدی انتزاعی</a:t>
            </a:r>
            <a:endParaRPr lang="fa-IR" sz="2000" b="1">
              <a:solidFill>
                <a:srgbClr val="FF0000"/>
              </a:solidFill>
            </a:endParaRPr>
          </a:p>
        </p:txBody>
      </p:sp>
    </p:spTree>
    <p:extLst>
      <p:ext uri="{BB962C8B-B14F-4D97-AF65-F5344CB8AC3E}">
        <p14:creationId xmlns:p14="http://schemas.microsoft.com/office/powerpoint/2010/main" val="92865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prstClr val="black"/>
                </a:solidFill>
                <a:cs typeface="B Zar" panose="00000400000000000000" pitchFamily="2" charset="-78"/>
              </a:rPr>
              <a:t>حصول به اطلاعاتی تجربی در باب انگیزش ها، رفتارها و باورها، نگرش </a:t>
            </a:r>
            <a:r>
              <a:rPr lang="fa-IR" smtClean="0">
                <a:solidFill>
                  <a:prstClr val="black"/>
                </a:solidFill>
                <a:cs typeface="B Zar" panose="00000400000000000000" pitchFamily="2" charset="-78"/>
              </a:rPr>
              <a:t>ها، </a:t>
            </a:r>
            <a:r>
              <a:rPr lang="fa-IR">
                <a:solidFill>
                  <a:prstClr val="black"/>
                </a:solidFill>
                <a:cs typeface="B Zar" panose="00000400000000000000" pitchFamily="2" charset="-78"/>
              </a:rPr>
              <a:t>انتظارات  و نیازهای جامعه دانشجو نه تنها برنامه ریزان را در طراحی </a:t>
            </a:r>
            <a:r>
              <a:rPr lang="fa-IR" smtClean="0">
                <a:solidFill>
                  <a:prstClr val="black"/>
                </a:solidFill>
                <a:cs typeface="B Zar" panose="00000400000000000000" pitchFamily="2" charset="-78"/>
              </a:rPr>
              <a:t>برنامه های </a:t>
            </a:r>
            <a:r>
              <a:rPr lang="fa-IR">
                <a:solidFill>
                  <a:prstClr val="black"/>
                </a:solidFill>
                <a:cs typeface="B Zar" panose="00000400000000000000" pitchFamily="2" charset="-78"/>
              </a:rPr>
              <a:t>معطوف به توسعه،آموزش عالی یاری می دهد، بلکه کاستی ها، مشکلات ، نارسایی ها و برخی جنبه ها ابعاد و وجود موارد و آثار </a:t>
            </a:r>
            <a:r>
              <a:rPr lang="fa-IR">
                <a:solidFill>
                  <a:srgbClr val="FF0000"/>
                </a:solidFill>
                <a:cs typeface="B Zar" panose="00000400000000000000" pitchFamily="2" charset="-78"/>
              </a:rPr>
              <a:t>آسیب شناختی  (پاتولوژیکال</a:t>
            </a:r>
            <a:r>
              <a:rPr lang="fa-IR">
                <a:solidFill>
                  <a:prstClr val="black"/>
                </a:solidFill>
                <a:cs typeface="B Zar" panose="00000400000000000000" pitchFamily="2" charset="-78"/>
              </a:rPr>
              <a:t>) محیط های آموزشی را در سطح دانشجویان تعریف و تعیین می کند و به برنامههای ریزی هایی برای رفع مشکلات و کاستی از مسایل و </a:t>
            </a:r>
            <a:r>
              <a:rPr lang="fa-IR" smtClean="0">
                <a:solidFill>
                  <a:prstClr val="black"/>
                </a:solidFill>
                <a:cs typeface="B Zar" panose="00000400000000000000" pitchFamily="2" charset="-78"/>
              </a:rPr>
              <a:t>تنگنا </a:t>
            </a:r>
            <a:r>
              <a:rPr lang="fa-IR">
                <a:solidFill>
                  <a:prstClr val="black"/>
                </a:solidFill>
                <a:cs typeface="B Zar" panose="00000400000000000000" pitchFamily="2" charset="-78"/>
              </a:rPr>
              <a:t>ها و آ</a:t>
            </a:r>
            <a:r>
              <a:rPr lang="fa-IR" smtClean="0">
                <a:solidFill>
                  <a:prstClr val="black"/>
                </a:solidFill>
                <a:cs typeface="B Zar" panose="00000400000000000000" pitchFamily="2" charset="-78"/>
              </a:rPr>
              <a:t>رمان برداشتن </a:t>
            </a:r>
            <a:r>
              <a:rPr lang="fa-IR">
                <a:solidFill>
                  <a:prstClr val="black"/>
                </a:solidFill>
                <a:cs typeface="B Zar" panose="00000400000000000000" pitchFamily="2" charset="-78"/>
              </a:rPr>
              <a:t>موانع توسعه به منظور قرین </a:t>
            </a:r>
            <a:r>
              <a:rPr lang="fa-IR" smtClean="0">
                <a:solidFill>
                  <a:prstClr val="black"/>
                </a:solidFill>
                <a:cs typeface="B Zar" panose="00000400000000000000" pitchFamily="2" charset="-78"/>
              </a:rPr>
              <a:t>موفقیت </a:t>
            </a:r>
            <a:r>
              <a:rPr lang="fa-IR">
                <a:solidFill>
                  <a:prstClr val="black"/>
                </a:solidFill>
                <a:cs typeface="B Zar" panose="00000400000000000000" pitchFamily="2" charset="-78"/>
              </a:rPr>
              <a:t>گردانیدن </a:t>
            </a:r>
            <a:r>
              <a:rPr lang="fa-IR" smtClean="0">
                <a:solidFill>
                  <a:prstClr val="black"/>
                </a:solidFill>
                <a:cs typeface="B Zar" panose="00000400000000000000" pitchFamily="2" charset="-78"/>
              </a:rPr>
              <a:t>برنامه های توسعه پایدار آموزش عالی منجر </a:t>
            </a:r>
            <a:r>
              <a:rPr lang="fa-IR">
                <a:solidFill>
                  <a:prstClr val="black"/>
                </a:solidFill>
                <a:cs typeface="B Zar" panose="00000400000000000000" pitchFamily="2" charset="-78"/>
              </a:rPr>
              <a:t>می شود</a:t>
            </a:r>
            <a:endParaRPr lang="fa-IR"/>
          </a:p>
        </p:txBody>
      </p:sp>
      <p:sp>
        <p:nvSpPr>
          <p:cNvPr id="4" name="Flowchart: Process 3"/>
          <p:cNvSpPr/>
          <p:nvPr/>
        </p:nvSpPr>
        <p:spPr>
          <a:xfrm>
            <a:off x="1477108" y="4867422"/>
            <a:ext cx="4121834" cy="115355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برنامه های توسعه پایدار آموزش عالی</a:t>
            </a:r>
            <a:endParaRPr lang="fa-IR" sz="2000" b="1">
              <a:solidFill>
                <a:srgbClr val="FF0000"/>
              </a:solidFill>
            </a:endParaRPr>
          </a:p>
        </p:txBody>
      </p:sp>
    </p:spTree>
    <p:extLst>
      <p:ext uri="{BB962C8B-B14F-4D97-AF65-F5344CB8AC3E}">
        <p14:creationId xmlns:p14="http://schemas.microsoft.com/office/powerpoint/2010/main" val="194255975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ریچارد </a:t>
            </a:r>
            <a:r>
              <a:rPr lang="fa-IR" smtClean="0">
                <a:solidFill>
                  <a:srgbClr val="FF0000"/>
                </a:solidFill>
                <a:cs typeface="B Zar" panose="00000400000000000000" pitchFamily="2" charset="-78"/>
              </a:rPr>
              <a:t>فلکس</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ریچارد فلکس با تاکید بر تضاد بارز میان ارزش های تبلیغ شده از سوی والدین و ارشز های مورد تاکید مدرسه به عنوان ارزش های حاکم در جامعه ف حالات و صور مختلف بیگانگی را در جواان توضیح می دهد. </a:t>
            </a:r>
          </a:p>
        </p:txBody>
      </p:sp>
    </p:spTree>
    <p:extLst>
      <p:ext uri="{BB962C8B-B14F-4D97-AF65-F5344CB8AC3E}">
        <p14:creationId xmlns:p14="http://schemas.microsoft.com/office/powerpoint/2010/main" val="30949141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نظر فلکس در یک وضعیت – که وی آن را بیگانگی سیاسی می نامد- ارزش های تبلیغ شده از سوی والدین بر ارزش های حاکم در جامعه، که مدرسه  و نهاد های اموزشی رسمی تبلیغ می کنند، رجحان می یابد  و خانواده بیش از مدرسه  نفوذ و اقتدار آمرانه خود را بر فرد اعمال می کند. از این نظر بیگانگی سیاسی نوجوانان و جوانان معلول ستیزها اودیپی (اودیپال) آنان با والدین اقتدار گرا نیست بلکه نتیجه مستقیم  </a:t>
            </a:r>
            <a:r>
              <a:rPr lang="fa-IR">
                <a:solidFill>
                  <a:srgbClr val="FF0000"/>
                </a:solidFill>
                <a:cs typeface="B Zar" panose="00000400000000000000" pitchFamily="2" charset="-78"/>
              </a:rPr>
              <a:t>گسست و ستیز میان ارزش های تحمیل شده </a:t>
            </a:r>
            <a:r>
              <a:rPr lang="fa-IR">
                <a:cs typeface="B Zar" panose="00000400000000000000" pitchFamily="2" charset="-78"/>
              </a:rPr>
              <a:t>از سوی والدین  و ان چیزهایی است که نهاد هایی چون مدرسه  به عنوان ارزش های حاکم در جامعه تبلیغ می کنند.</a:t>
            </a:r>
          </a:p>
          <a:p>
            <a:endParaRPr lang="fa-IR"/>
          </a:p>
        </p:txBody>
      </p:sp>
    </p:spTree>
    <p:extLst>
      <p:ext uri="{BB962C8B-B14F-4D97-AF65-F5344CB8AC3E}">
        <p14:creationId xmlns:p14="http://schemas.microsoft.com/office/powerpoint/2010/main" val="12907696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نظر فکلس بسیاری از بیگانه های سیاسی </a:t>
            </a:r>
            <a:r>
              <a:rPr lang="fa-IR" smtClean="0">
                <a:solidFill>
                  <a:srgbClr val="FF0000"/>
                </a:solidFill>
                <a:cs typeface="B Zar" panose="00000400000000000000" pitchFamily="2" charset="-78"/>
              </a:rPr>
              <a:t>فرزندان والدین لیبرال و رادیکالی </a:t>
            </a:r>
            <a:r>
              <a:rPr lang="fa-IR" smtClean="0">
                <a:cs typeface="B Zar" panose="00000400000000000000" pitchFamily="2" charset="-78"/>
              </a:rPr>
              <a:t>هستند که در زندگی شخصی خود بر ارزش هایی چون نوع دوستی، روشنفکری ، اصالت احساس، اخلاق گریی و نظایر آن تاکید دارند. از این رو، انان منعکس کننده و حاملان ارزش های والدین خود بوده اند و در عمل به ستیز با جامعه کشانده شده  و رو در روی ان قرار گرفته اند. </a:t>
            </a:r>
            <a:endParaRPr lang="fa-IR">
              <a:cs typeface="B Zar" panose="00000400000000000000" pitchFamily="2" charset="-78"/>
            </a:endParaRPr>
          </a:p>
        </p:txBody>
      </p:sp>
    </p:spTree>
    <p:extLst>
      <p:ext uri="{BB962C8B-B14F-4D97-AF65-F5344CB8AC3E}">
        <p14:creationId xmlns:p14="http://schemas.microsoft.com/office/powerpoint/2010/main" val="32737756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این ترتیب فلکس بیگانگی جوانان و نوجوانان را در جامعه در یک حالت به محصول طرد و نفی کامل ارزشیابی والدین توسط انان، بلکه معلول تربیت و اجتماعی شدن موفق آنها در محیط خانواده  می داند. در این معنی آنهایی که در تظاهرات، اعتراضات و در هر شیوه و رفتار بیگانه گونه شرکت می کنند کسانی نیستند که در سلک کجروان  و ایین منحرفان در آمده اند بلکه افرادی به شمار می ایند  که با یک سنت فرهنگی رشد یابند و پویا تربیت  و اجتماعی شده اند. </a:t>
            </a:r>
            <a:endParaRPr lang="fa-IR">
              <a:cs typeface="B Zar" panose="00000400000000000000" pitchFamily="2" charset="-78"/>
            </a:endParaRPr>
          </a:p>
        </p:txBody>
      </p:sp>
      <p:sp>
        <p:nvSpPr>
          <p:cNvPr id="4" name="Flowchart: Decision 3"/>
          <p:cNvSpPr/>
          <p:nvPr/>
        </p:nvSpPr>
        <p:spPr>
          <a:xfrm>
            <a:off x="838200" y="4141971"/>
            <a:ext cx="2827606" cy="1688123"/>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سنت فرهنگی</a:t>
            </a:r>
            <a:endParaRPr lang="fa-IR" sz="2000" b="1">
              <a:solidFill>
                <a:srgbClr val="FF0000"/>
              </a:solidFill>
            </a:endParaRPr>
          </a:p>
        </p:txBody>
      </p:sp>
    </p:spTree>
    <p:extLst>
      <p:ext uri="{BB962C8B-B14F-4D97-AF65-F5344CB8AC3E}">
        <p14:creationId xmlns:p14="http://schemas.microsoft.com/office/powerpoint/2010/main" val="867694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حالت دیگر بیگانگی که فلکس آن را برحان هویت وجود شناسی می داند محصول ناهمسویی میان ارزش های خانواده و مدرسه، ناتوانی آنها در انتقال ارزش ها و مالا آموزش اجتماعی ایجاد شرایط انومیک و کمک به ظهور شخصیت سردرگم خودباخته و بیگانه از خویش است. از این منظر بحران هویت محصول مستقیم در شرایط و حات اجتماعی است. </a:t>
            </a:r>
          </a:p>
          <a:p>
            <a:pPr algn="just"/>
            <a:r>
              <a:rPr lang="fa-IR" smtClean="0">
                <a:cs typeface="B Zar" panose="00000400000000000000" pitchFamily="2" charset="-78"/>
              </a:rPr>
              <a:t>الف-</a:t>
            </a:r>
            <a:r>
              <a:rPr lang="fa-IR" smtClean="0">
                <a:solidFill>
                  <a:srgbClr val="FF0000"/>
                </a:solidFill>
                <a:cs typeface="B Zar" panose="00000400000000000000" pitchFamily="2" charset="-78"/>
              </a:rPr>
              <a:t> ناتوانی جامعه </a:t>
            </a:r>
            <a:r>
              <a:rPr lang="fa-IR" smtClean="0">
                <a:cs typeface="B Zar" panose="00000400000000000000" pitchFamily="2" charset="-78"/>
              </a:rPr>
              <a:t>(نهادهای اجتماعی نظیر خانواده، مدرهس) در انتقال فرهنگ و ت</a:t>
            </a:r>
            <a:r>
              <a:rPr lang="fa-IR">
                <a:cs typeface="B Zar" panose="00000400000000000000" pitchFamily="2" charset="-78"/>
              </a:rPr>
              <a:t>ر</a:t>
            </a:r>
            <a:r>
              <a:rPr lang="fa-IR" smtClean="0">
                <a:cs typeface="B Zar" panose="00000400000000000000" pitchFamily="2" charset="-78"/>
              </a:rPr>
              <a:t>بیت اجتماعی؛</a:t>
            </a:r>
          </a:p>
          <a:p>
            <a:pPr algn="just"/>
            <a:r>
              <a:rPr lang="fa-IR" smtClean="0">
                <a:cs typeface="B Zar" panose="00000400000000000000" pitchFamily="2" charset="-78"/>
              </a:rPr>
              <a:t>ب- </a:t>
            </a:r>
            <a:r>
              <a:rPr lang="fa-IR" smtClean="0">
                <a:solidFill>
                  <a:srgbClr val="FF0000"/>
                </a:solidFill>
                <a:cs typeface="B Zar" panose="00000400000000000000" pitchFamily="2" charset="-78"/>
              </a:rPr>
              <a:t>ناتوانی نهادهای اجتماعی </a:t>
            </a:r>
            <a:r>
              <a:rPr lang="fa-IR" smtClean="0">
                <a:cs typeface="B Zar" panose="00000400000000000000" pitchFamily="2" charset="-78"/>
              </a:rPr>
              <a:t>در جذب و جلب نوجوانان از یک سو و غلبه  و سیطره انها بر یکدیگر در وضعیت کشاکش و ستیز(محسنی تبریزی، 1380، 160-159)</a:t>
            </a:r>
            <a:endParaRPr lang="fa-IR">
              <a:cs typeface="B Zar" panose="00000400000000000000" pitchFamily="2" charset="-78"/>
            </a:endParaRPr>
          </a:p>
        </p:txBody>
      </p:sp>
    </p:spTree>
    <p:extLst>
      <p:ext uri="{BB962C8B-B14F-4D97-AF65-F5344CB8AC3E}">
        <p14:creationId xmlns:p14="http://schemas.microsoft.com/office/powerpoint/2010/main" val="15700492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کنت </a:t>
            </a:r>
            <a:r>
              <a:rPr lang="fa-IR" smtClean="0">
                <a:solidFill>
                  <a:srgbClr val="FF0000"/>
                </a:solidFill>
                <a:cs typeface="B Zar" panose="00000400000000000000" pitchFamily="2" charset="-78"/>
              </a:rPr>
              <a:t>کنیستون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3193366" y="1825625"/>
            <a:ext cx="8160434" cy="4351338"/>
          </a:xfrm>
        </p:spPr>
        <p:txBody>
          <a:bodyPr/>
          <a:lstStyle/>
          <a:p>
            <a:pPr algn="just"/>
            <a:r>
              <a:rPr lang="fa-IR" smtClean="0">
                <a:cs typeface="B Zar" panose="00000400000000000000" pitchFamily="2" charset="-78"/>
              </a:rPr>
              <a:t>کنت کنیستون که تحقیقاتش بر روی دانشجویان بیگانه  در هاروارد در سه دهه شصت، هفتاد و هشتاد متمرکز است، با طرح مفهوم «غیر متعهد» ، «بدبین و مظنون» می کوشد بحران هویت  و خودباختگی نسل جوان را به ستیزهای اودیپی میان انان و والدین نسبت دهد.  توصیف کنیستون از دانشجویان بیگانه از خویش متضمن این حقیقت است که بیگانگی روانی در شکل «بحران هویت» می یابد و آن نتیجه ای از کامیای غم انگیز  پسر در ستیز اودیپی با پدر و سردرگمی و ناامی در هویت یابی یا والدین اتت (محسنی تبریزی، 1380، 160-161)</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28099" y="2002666"/>
            <a:ext cx="2697862" cy="2259844"/>
          </a:xfrm>
          <a:prstGeom prst="rect">
            <a:avLst/>
          </a:prstGeom>
        </p:spPr>
      </p:pic>
      <p:sp>
        <p:nvSpPr>
          <p:cNvPr id="5" name="TextBox 4"/>
          <p:cNvSpPr txBox="1"/>
          <p:nvPr/>
        </p:nvSpPr>
        <p:spPr>
          <a:xfrm>
            <a:off x="1022882" y="4574488"/>
            <a:ext cx="1308295" cy="369332"/>
          </a:xfrm>
          <a:prstGeom prst="rect">
            <a:avLst/>
          </a:prstGeom>
          <a:noFill/>
        </p:spPr>
        <p:txBody>
          <a:bodyPr wrap="square" rtlCol="1">
            <a:spAutoFit/>
          </a:bodyPr>
          <a:lstStyle/>
          <a:p>
            <a:r>
              <a:rPr lang="fa-IR">
                <a:solidFill>
                  <a:srgbClr val="FF0000"/>
                </a:solidFill>
                <a:cs typeface="B Zar" panose="00000400000000000000" pitchFamily="2" charset="-78"/>
              </a:rPr>
              <a:t>کنت کنیستون</a:t>
            </a:r>
            <a:endParaRPr lang="fa-IR"/>
          </a:p>
        </p:txBody>
      </p:sp>
    </p:spTree>
    <p:extLst>
      <p:ext uri="{BB962C8B-B14F-4D97-AF65-F5344CB8AC3E}">
        <p14:creationId xmlns:p14="http://schemas.microsoft.com/office/powerpoint/2010/main" val="941117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دیوید رایزمن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2912012" y="1825625"/>
            <a:ext cx="8441788" cy="4351338"/>
          </a:xfrm>
        </p:spPr>
        <p:txBody>
          <a:bodyPr/>
          <a:lstStyle/>
          <a:p>
            <a:pPr algn="just"/>
            <a:r>
              <a:rPr lang="fa-IR" smtClean="0">
                <a:cs typeface="B Zar" panose="00000400000000000000" pitchFamily="2" charset="-78"/>
              </a:rPr>
              <a:t>دیوید رایزمن (1962) نیز در اثر معروف خود «انبوه تنها» خاطر نشان می سازد که نظام تربیتی و اموزشی، به ویژه نظام خانواده و مدرسه در جامعه جدید نه به عنوان آزانسهای اجتماعی کننده بلکه به مثابه نیروهای بیگانه ساز عمل می کنند به زعم رایزمن امروزه نهاد های اجتماعی جوانان و کودکان را به گونه ای تعلیم و اموزش می دهند و در طریقی اجتماعی می کنند که پیش از آن که جوان خود  مدار و خود اتکا باز آید، دیگر محور و وابسته تربیت می شود.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54163"/>
            <a:ext cx="1666875" cy="2752725"/>
          </a:xfrm>
          <a:prstGeom prst="rect">
            <a:avLst/>
          </a:prstGeom>
        </p:spPr>
      </p:pic>
      <p:sp>
        <p:nvSpPr>
          <p:cNvPr id="5" name="TextBox 4"/>
          <p:cNvSpPr txBox="1"/>
          <p:nvPr/>
        </p:nvSpPr>
        <p:spPr>
          <a:xfrm>
            <a:off x="1016976" y="4970363"/>
            <a:ext cx="1309322" cy="369332"/>
          </a:xfrm>
          <a:prstGeom prst="rect">
            <a:avLst/>
          </a:prstGeom>
          <a:noFill/>
        </p:spPr>
        <p:txBody>
          <a:bodyPr wrap="square" rtlCol="1">
            <a:spAutoFit/>
          </a:bodyPr>
          <a:lstStyle/>
          <a:p>
            <a:pPr algn="ctr"/>
            <a:r>
              <a:rPr lang="fa-IR">
                <a:solidFill>
                  <a:srgbClr val="FF0000"/>
                </a:solidFill>
                <a:cs typeface="B Zar" panose="00000400000000000000" pitchFamily="2" charset="-78"/>
              </a:rPr>
              <a:t>دیوید رایزمن</a:t>
            </a:r>
            <a:endParaRPr lang="fa-IR">
              <a:solidFill>
                <a:srgbClr val="FF0000"/>
              </a:solidFill>
            </a:endParaRPr>
          </a:p>
        </p:txBody>
      </p:sp>
    </p:spTree>
    <p:extLst>
      <p:ext uri="{BB962C8B-B14F-4D97-AF65-F5344CB8AC3E}">
        <p14:creationId xmlns:p14="http://schemas.microsoft.com/office/powerpoint/2010/main" val="31620422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از این منظر به  جوان گفته می شود که برای رفتاری مقتضی به دیگران بنگرد  و در احرازنقش های رقرر در ساختارهای پیچیده اجتماعی، معیارهای گروه و ضوابط بیرونی را مد نظر داشته باشد. در چنین وضعیتی او(نوجوان) ارتباط بنیادی با خویشتن خویش را از دست می دهند و نوعی بیگانگی با خویش را تجربه می کند. </a:t>
            </a:r>
          </a:p>
          <a:p>
            <a:endParaRPr lang="fa-IR"/>
          </a:p>
        </p:txBody>
      </p:sp>
    </p:spTree>
    <p:extLst>
      <p:ext uri="{BB962C8B-B14F-4D97-AF65-F5344CB8AC3E}">
        <p14:creationId xmlns:p14="http://schemas.microsoft.com/office/powerpoint/2010/main" val="12822984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رایزمن نیز چون فروم معتقد است که در نظام تربیتی و آموزشی جامعه جدید؛ کودک فرصت خودشناسی نمی یابد. او چیزی درباره خود بی واسطه نمی آموزد. او خود نیست که گواهی  بر مال و نام و قا</a:t>
            </a:r>
            <a:r>
              <a:rPr lang="fa-IR">
                <a:cs typeface="B Zar" panose="00000400000000000000" pitchFamily="2" charset="-78"/>
              </a:rPr>
              <a:t>ب</a:t>
            </a:r>
            <a:r>
              <a:rPr lang="fa-IR" smtClean="0">
                <a:cs typeface="B Zar" panose="00000400000000000000" pitchFamily="2" charset="-78"/>
              </a:rPr>
              <a:t>لیت ها و استعداد ها وتوانایی های خود دهد. آن چه از کار و تلاش انجام می دهد هیچ گاه به خاطر خود ارزیابی و ارزشیابی نمی گردد بلکه همه به خاطر میزان تاثیری است که بردیگران می گذارد (محسنی تبریزی، 1380، 161)</a:t>
            </a:r>
            <a:endParaRPr lang="fa-IR">
              <a:cs typeface="B Zar" panose="00000400000000000000" pitchFamily="2" charset="-78"/>
            </a:endParaRPr>
          </a:p>
        </p:txBody>
      </p:sp>
      <p:sp>
        <p:nvSpPr>
          <p:cNvPr id="4" name="Flowchart: Process 3"/>
          <p:cNvSpPr/>
          <p:nvPr/>
        </p:nvSpPr>
        <p:spPr>
          <a:xfrm>
            <a:off x="1097280" y="4586068"/>
            <a:ext cx="2180492" cy="82999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خودشناسی</a:t>
            </a:r>
            <a:endParaRPr lang="fa-IR" sz="2000" b="1">
              <a:solidFill>
                <a:srgbClr val="FF0000"/>
              </a:solidFill>
            </a:endParaRPr>
          </a:p>
        </p:txBody>
      </p:sp>
    </p:spTree>
    <p:extLst>
      <p:ext uri="{BB962C8B-B14F-4D97-AF65-F5344CB8AC3E}">
        <p14:creationId xmlns:p14="http://schemas.microsoft.com/office/powerpoint/2010/main" val="21628250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اریک اریکسون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3867150" y="1825625"/>
            <a:ext cx="7486650" cy="4351338"/>
          </a:xfrm>
        </p:spPr>
        <p:txBody>
          <a:bodyPr/>
          <a:lstStyle/>
          <a:p>
            <a:pPr algn="just"/>
            <a:r>
              <a:rPr lang="fa-IR" smtClean="0">
                <a:cs typeface="B Zar" panose="00000400000000000000" pitchFamily="2" charset="-78"/>
              </a:rPr>
              <a:t>اریک اریکسون نیز ضمن اشاره به نقش محیط های اموزشی و تربیتی و ایجاد سردرگمی و بحران هویت، ناهمسویی و تضاد بارز میان ارزش های تبلیغ شده، هدف های فرهنگی و انتظارات  اجتماعی ر از یک سو و وسایل راه ها و شیوه های اتخاذ شده و عرضه شده جامعه را از دیگر سو مورد تدقیق و تاکید قرار می دهد.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556846" y="1825625"/>
            <a:ext cx="3028950" cy="3028950"/>
          </a:xfrm>
          <a:prstGeom prst="rect">
            <a:avLst/>
          </a:prstGeom>
        </p:spPr>
      </p:pic>
      <p:sp>
        <p:nvSpPr>
          <p:cNvPr id="5" name="TextBox 4"/>
          <p:cNvSpPr txBox="1"/>
          <p:nvPr/>
        </p:nvSpPr>
        <p:spPr>
          <a:xfrm>
            <a:off x="1339801" y="5205046"/>
            <a:ext cx="1463040" cy="369332"/>
          </a:xfrm>
          <a:prstGeom prst="rect">
            <a:avLst/>
          </a:prstGeom>
          <a:noFill/>
        </p:spPr>
        <p:txBody>
          <a:bodyPr wrap="square" rtlCol="1">
            <a:spAutoFit/>
          </a:bodyPr>
          <a:lstStyle/>
          <a:p>
            <a:pPr algn="ctr"/>
            <a:r>
              <a:rPr lang="fa-IR">
                <a:solidFill>
                  <a:srgbClr val="FF0000"/>
                </a:solidFill>
                <a:cs typeface="B Zar" panose="00000400000000000000" pitchFamily="2" charset="-78"/>
              </a:rPr>
              <a:t>اریک اریکسون</a:t>
            </a:r>
            <a:endParaRPr lang="fa-IR"/>
          </a:p>
        </p:txBody>
      </p:sp>
    </p:spTree>
    <p:extLst>
      <p:ext uri="{BB962C8B-B14F-4D97-AF65-F5344CB8AC3E}">
        <p14:creationId xmlns:p14="http://schemas.microsoft.com/office/powerpoint/2010/main" val="1784544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موفقیت کشورهای در حال توسعه در حال اجرای برنامه های نوسازی تا حدود زیادی بستگی به نحوه پیشرفت دانشگاه ها در ان کشورها دارد. دانشگاه ها وسیله ای نهادی برای توسعه و نوسازی سیاست، اقتصاد، جامعه و فرهنگ محسوب می شود. محیط اجتماعی  دانشگاه چون هر محیط اموزشی  به مثابه نهادی  اجتماعی و آژانسی اجتماعی کنده نقش عمده ای را در انتقال فرهنگ درونی کردن هنجارها و ارزش های اجتماعی، تکوین شخصیت توسعه مفهوم «</a:t>
            </a:r>
            <a:r>
              <a:rPr lang="fa-IR" smtClean="0">
                <a:solidFill>
                  <a:srgbClr val="FF0000"/>
                </a:solidFill>
                <a:cs typeface="B Zar" panose="00000400000000000000" pitchFamily="2" charset="-78"/>
              </a:rPr>
              <a:t>من اجتماعی</a:t>
            </a:r>
            <a:r>
              <a:rPr lang="fa-IR" smtClean="0">
                <a:cs typeface="B Zar" panose="00000400000000000000" pitchFamily="2" charset="-78"/>
              </a:rPr>
              <a:t>» انتقال ارزش ها و مهارن ها و اموزش فنون  و علوم ایفا می کند. </a:t>
            </a:r>
            <a:endParaRPr lang="fa-IR">
              <a:cs typeface="B Zar" panose="00000400000000000000" pitchFamily="2" charset="-78"/>
            </a:endParaRPr>
          </a:p>
        </p:txBody>
      </p:sp>
    </p:spTree>
    <p:extLst>
      <p:ext uri="{BB962C8B-B14F-4D97-AF65-F5344CB8AC3E}">
        <p14:creationId xmlns:p14="http://schemas.microsoft.com/office/powerpoint/2010/main" val="201401209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 به نظر اریکسون </a:t>
            </a:r>
            <a:r>
              <a:rPr lang="fa-IR" smtClean="0">
                <a:cs typeface="B Zar" panose="00000400000000000000" pitchFamily="2" charset="-78"/>
              </a:rPr>
              <a:t>سردرگمی، </a:t>
            </a:r>
            <a:r>
              <a:rPr lang="fa-IR">
                <a:cs typeface="B Zar" panose="00000400000000000000" pitchFamily="2" charset="-78"/>
              </a:rPr>
              <a:t>ابهام و «</a:t>
            </a:r>
            <a:r>
              <a:rPr lang="fa-IR">
                <a:solidFill>
                  <a:srgbClr val="FF0000"/>
                </a:solidFill>
                <a:cs typeface="B Zar" panose="00000400000000000000" pitchFamily="2" charset="-78"/>
              </a:rPr>
              <a:t>بحران در خودشناسی</a:t>
            </a:r>
            <a:r>
              <a:rPr lang="fa-IR">
                <a:cs typeface="B Zar" panose="00000400000000000000" pitchFamily="2" charset="-78"/>
              </a:rPr>
              <a:t>» از </a:t>
            </a:r>
            <a:r>
              <a:rPr lang="fa-IR" smtClean="0">
                <a:cs typeface="B Zar" panose="00000400000000000000" pitchFamily="2" charset="-78"/>
              </a:rPr>
              <a:t>آن </a:t>
            </a:r>
            <a:r>
              <a:rPr lang="fa-IR">
                <a:cs typeface="B Zar" panose="00000400000000000000" pitchFamily="2" charset="-78"/>
              </a:rPr>
              <a:t>جا ناشی می شود که  فرد در جامعه جدید از طریق نظام تربیتی، نظیر خانواده و مدرسه ، از یک سو  ارزش هایی چون عدالت استقلال اراده، </a:t>
            </a:r>
            <a:r>
              <a:rPr lang="fa-IR" smtClean="0">
                <a:cs typeface="B Zar" panose="00000400000000000000" pitchFamily="2" charset="-78"/>
              </a:rPr>
              <a:t>آزادی، </a:t>
            </a:r>
            <a:r>
              <a:rPr lang="fa-IR">
                <a:cs typeface="B Zar" panose="00000400000000000000" pitchFamily="2" charset="-78"/>
              </a:rPr>
              <a:t>برابری و نظایر آن  را می آموزد و از سوی دیگر به محض ابراز کوچکترین آزادی عمل ، عدالت خواهی، اراده فردی، تکروی  و استقلال رای، توبیخ و تنبیه می گردد(محسنی تبریزی، 1380، 162)</a:t>
            </a:r>
          </a:p>
          <a:p>
            <a:endParaRPr lang="fa-IR"/>
          </a:p>
        </p:txBody>
      </p:sp>
    </p:spTree>
    <p:extLst>
      <p:ext uri="{BB962C8B-B14F-4D97-AF65-F5344CB8AC3E}">
        <p14:creationId xmlns:p14="http://schemas.microsoft.com/office/powerpoint/2010/main" val="26664704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گودمن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گودمن</a:t>
            </a:r>
            <a:r>
              <a:rPr lang="fa-IR" smtClean="0">
                <a:cs typeface="B Zar" panose="00000400000000000000" pitchFamily="2" charset="-78"/>
              </a:rPr>
              <a:t> نیز بر این باور است ه در نظام تربیتی جدید کودک به نحو آمرانه و قهر آمیز به تسلیم در برابر خواسته های جامعه و دیگران  و گذشتن از استقلال و اراده خود واداشته می شود  و ز همان اوان کودکی در او بذر اطاعت انفعال، وابستگی تسلیم و رضا پاشیده می گردد. بدین ترتیب نظام مزبور او را به سمت زندگی دیگر خواسته و عاری از معنی و فاقد خلاقیت های فردی رهبری می کند. </a:t>
            </a:r>
            <a:endParaRPr lang="fa-IR">
              <a:cs typeface="B Zar" panose="00000400000000000000" pitchFamily="2" charset="-78"/>
            </a:endParaRPr>
          </a:p>
        </p:txBody>
      </p:sp>
    </p:spTree>
    <p:extLst>
      <p:ext uri="{BB962C8B-B14F-4D97-AF65-F5344CB8AC3E}">
        <p14:creationId xmlns:p14="http://schemas.microsoft.com/office/powerpoint/2010/main" val="35114816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گودمن متذکر می شود که فرد در اوان جامعه گذیری و دوران آموزشی و تربیت اجتماعی با انواع و اقسام تقاضاها  و خواسته ها از سوی دیگران(خانواده، مدرسه و ...) روبرو است. این تقاضاها از هر سو بر او می بارند. او باید برخوردی متین و معقول با این تقاضاهای متعدد داشته باشد. یعنی به خود بقبولاند  ه کامیابی در زندگی اجتماعی منوط به جلب رضایت جامعه و گردن نهادن به تقاضای دیگران و اجابت اوامر اجتماعی است. از سویی او می باید اهدافی را که دیگران بر او مقرر کرده اند و راه هایی را که دیگران فرا روی او در نیل به این اهداف نهاده اند با جان و دل پذیرا باشد. در جنین وضعیتی او دیگر خود نیست چه او فرصت و امکانات قلیلی برای شناخت و توسعه «هویت خود» در اختیار دارد</a:t>
            </a:r>
            <a:endParaRPr lang="fa-IR">
              <a:cs typeface="B Zar" panose="00000400000000000000" pitchFamily="2" charset="-78"/>
            </a:endParaRPr>
          </a:p>
        </p:txBody>
      </p:sp>
      <p:sp>
        <p:nvSpPr>
          <p:cNvPr id="4" name="Flowchart: Process 3"/>
          <p:cNvSpPr/>
          <p:nvPr/>
        </p:nvSpPr>
        <p:spPr>
          <a:xfrm>
            <a:off x="838200" y="4881490"/>
            <a:ext cx="2518117" cy="118168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اجابت اوامر اجتماعی</a:t>
            </a:r>
            <a:endParaRPr lang="fa-IR" sz="2000" b="1">
              <a:solidFill>
                <a:srgbClr val="FF0000"/>
              </a:solidFill>
            </a:endParaRPr>
          </a:p>
        </p:txBody>
      </p:sp>
    </p:spTree>
    <p:extLst>
      <p:ext uri="{BB962C8B-B14F-4D97-AF65-F5344CB8AC3E}">
        <p14:creationId xmlns:p14="http://schemas.microsoft.com/office/powerpoint/2010/main" val="23987673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826412" y="1825625"/>
            <a:ext cx="7527388" cy="4351338"/>
          </a:xfrm>
        </p:spPr>
        <p:txBody>
          <a:bodyPr/>
          <a:lstStyle/>
          <a:p>
            <a:pPr algn="just"/>
            <a:r>
              <a:rPr lang="fa-IR" smtClean="0">
                <a:solidFill>
                  <a:srgbClr val="FF0000"/>
                </a:solidFill>
                <a:cs typeface="B Zar" panose="00000400000000000000" pitchFamily="2" charset="-78"/>
              </a:rPr>
              <a:t>لوییس فیوئر </a:t>
            </a:r>
            <a:r>
              <a:rPr lang="fa-IR" smtClean="0">
                <a:cs typeface="B Zar" panose="00000400000000000000" pitchFamily="2" charset="-78"/>
              </a:rPr>
              <a:t>ضمن اشاره به علل بیگانگی نسل جوان در  جامعه جدید متذکر می گردد که بیگانگی جوانان در  اصل انتسالی و روان شناختی است. فیوئر بیگانگی نسل جدید و بحران هویت در انان را به عوامل  گریز ناپذیر و لاینحل اودیپی و هویت شناسی منفی با والدین نسبت می دهد وبا طرح مفهوم «</a:t>
            </a:r>
            <a:r>
              <a:rPr lang="fa-IR" smtClean="0">
                <a:solidFill>
                  <a:srgbClr val="FF0000"/>
                </a:solidFill>
                <a:cs typeface="B Zar" panose="00000400000000000000" pitchFamily="2" charset="-78"/>
              </a:rPr>
              <a:t>تفسیر ناخودآگاه</a:t>
            </a:r>
            <a:r>
              <a:rPr lang="fa-IR" smtClean="0">
                <a:cs typeface="B Zar" panose="00000400000000000000" pitchFamily="2" charset="-78"/>
              </a:rPr>
              <a:t>» یادآور می شود که احساسات و عواطف صادره و از ناخودآگاه و ضمیر درونی جوان و نیز منبعث از انتقاد میان نسل های خود را در مسیرهای خاص و غیر عقلانی قرار می دهد و متظاهر  می سازد.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63283" y="1929839"/>
            <a:ext cx="2446948" cy="3523958"/>
          </a:xfrm>
          <a:prstGeom prst="rect">
            <a:avLst/>
          </a:prstGeom>
        </p:spPr>
      </p:pic>
      <p:sp>
        <p:nvSpPr>
          <p:cNvPr id="5" name="TextBox 4"/>
          <p:cNvSpPr txBox="1"/>
          <p:nvPr/>
        </p:nvSpPr>
        <p:spPr>
          <a:xfrm>
            <a:off x="1463040" y="5692948"/>
            <a:ext cx="1364567" cy="369332"/>
          </a:xfrm>
          <a:prstGeom prst="rect">
            <a:avLst/>
          </a:prstGeom>
          <a:noFill/>
        </p:spPr>
        <p:txBody>
          <a:bodyPr wrap="square" rtlCol="1">
            <a:spAutoFit/>
          </a:bodyPr>
          <a:lstStyle/>
          <a:p>
            <a:pPr algn="ctr"/>
            <a:r>
              <a:rPr lang="fa-IR">
                <a:solidFill>
                  <a:srgbClr val="FF0000"/>
                </a:solidFill>
                <a:cs typeface="B Zar" panose="00000400000000000000" pitchFamily="2" charset="-78"/>
              </a:rPr>
              <a:t>لوییس فیوئر</a:t>
            </a:r>
            <a:endParaRPr lang="fa-IR"/>
          </a:p>
        </p:txBody>
      </p:sp>
    </p:spTree>
    <p:extLst>
      <p:ext uri="{BB962C8B-B14F-4D97-AF65-F5344CB8AC3E}">
        <p14:creationId xmlns:p14="http://schemas.microsoft.com/office/powerpoint/2010/main" val="19214802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که ریچارد فلکس بر تداوم و استمرار انتسالی تاکید دارد، فویئر با مسلم پنداشتن تضاد انتسالی  و ستیز نسلی ان را به عنوان اساسی ترین عامل در بیگانگی و بحران در خودشناسی نسلجوان مطرح می سازد. توصیف فیوئر از بیگانه های جوان با ان چه که کنیستون از ویژگی های بیگانه های رواین و غی رمتعهدان بر می شمارد و مشابهت دارد. با این استثنا که غیر متعهدان کنیستون نیهلیستهای غیر سیاسی اند و حال ان که بیگانه های فیوئر رادیکال ها و فعالان سیاسی هستند. </a:t>
            </a:r>
            <a:endParaRPr lang="fa-IR">
              <a:cs typeface="B Zar" panose="00000400000000000000" pitchFamily="2" charset="-78"/>
            </a:endParaRPr>
          </a:p>
        </p:txBody>
      </p:sp>
      <p:sp>
        <p:nvSpPr>
          <p:cNvPr id="4" name="Flowchart: Decision 3"/>
          <p:cNvSpPr/>
          <p:nvPr/>
        </p:nvSpPr>
        <p:spPr>
          <a:xfrm>
            <a:off x="838200" y="4403188"/>
            <a:ext cx="2307102" cy="1012873"/>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ستیز نسلی</a:t>
            </a:r>
            <a:endParaRPr lang="fa-IR" sz="2000" b="1">
              <a:solidFill>
                <a:srgbClr val="FF0000"/>
              </a:solidFill>
            </a:endParaRPr>
          </a:p>
        </p:txBody>
      </p:sp>
    </p:spTree>
    <p:extLst>
      <p:ext uri="{BB962C8B-B14F-4D97-AF65-F5344CB8AC3E}">
        <p14:creationId xmlns:p14="http://schemas.microsoft.com/office/powerpoint/2010/main" val="14172255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ماری لوین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ماری لوین با الهام در طبقه بندی ملوین سیمن کوشیده است تا ضمن مطالعه ی تجربی که د رمورد یکی از انتخاب بوستون آمریکا انجام میدهد </a:t>
            </a:r>
            <a:r>
              <a:rPr lang="fa-IR" smtClean="0">
                <a:solidFill>
                  <a:srgbClr val="FF0000"/>
                </a:solidFill>
                <a:cs typeface="B Zar" panose="00000400000000000000" pitchFamily="2" charset="-78"/>
              </a:rPr>
              <a:t>چهار نوع </a:t>
            </a:r>
            <a:r>
              <a:rPr lang="fa-IR" smtClean="0">
                <a:cs typeface="B Zar" panose="00000400000000000000" pitchFamily="2" charset="-78"/>
              </a:rPr>
              <a:t>از انواع بیگانگی و انفعال را تعریف عملیاتی کند . او نخست ضمن ارائه تعریفی مفهومی از بیگانگی سیاسی- اجتماعی صور چهار گانه بیگانگی و انفعال را مشخص کرده است و موجبتات آنها را بررسی می کند به نظر لوین  بگانگی سیاسی- اجمعی واقعیتی فکری است که در آن فرد احساس می کند بخیش از روند اجتماعی و سیاسی ممکن است به صورت احساس  بی دقرتی بی معنی بودن بیگانه شدن از فعالیت اجتماعی و بی هنجاری بروز کند. بی قدرتی، بی معنی بودن، بیگانه شدن از فعالیت اجتماعی و بی هنجاری بروز کند. بی قدرتی یا فتور احساس فرد است مبنی بر این که کنش و شرکت او هیچ تاثیری در تعیین سیر وقایع ندارد. </a:t>
            </a:r>
            <a:endParaRPr lang="fa-IR">
              <a:cs typeface="B Zar" panose="00000400000000000000" pitchFamily="2" charset="-78"/>
            </a:endParaRPr>
          </a:p>
        </p:txBody>
      </p:sp>
    </p:spTree>
    <p:extLst>
      <p:ext uri="{BB962C8B-B14F-4D97-AF65-F5344CB8AC3E}">
        <p14:creationId xmlns:p14="http://schemas.microsoft.com/office/powerpoint/2010/main" val="14568887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کسانی که احساس بی قدرتی و فتور می کنند. عقیده دارند ئکه رای آنها یا هر عمل دیگری که انجام می دهند، نمی تواند به نتیجه دلخواه آنها منجر شود. احساس بی قدرتی آنها ناشی از این عقیده است که اجتماع را رای دهندگان کنترل نمی کند بلکه اقلیتی قدرتمند و با نفوذ که به رغم نتایج انتخابات در موضوع کنترل باقی می مانند  اداره می کند  و احساس بی قدرتی نیز متقابلا این عقیده را تقویت می کند. </a:t>
            </a:r>
            <a:endParaRPr lang="fa-IR">
              <a:cs typeface="B Zar" panose="00000400000000000000" pitchFamily="2" charset="-78"/>
            </a:endParaRPr>
          </a:p>
        </p:txBody>
      </p:sp>
    </p:spTree>
    <p:extLst>
      <p:ext uri="{BB962C8B-B14F-4D97-AF65-F5344CB8AC3E}">
        <p14:creationId xmlns:p14="http://schemas.microsoft.com/office/powerpoint/2010/main" val="23163390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صورت دیگری از بیگانگی اجتماعی بی معنایی است. فرد ممکن است که به هر طریق احساس بی معنایی کند. ممکن است بر این </a:t>
            </a:r>
            <a:r>
              <a:rPr lang="fa-IR">
                <a:cs typeface="B Zar" panose="00000400000000000000" pitchFamily="2" charset="-78"/>
              </a:rPr>
              <a:t>عقیده </a:t>
            </a:r>
            <a:r>
              <a:rPr lang="fa-IR" smtClean="0">
                <a:cs typeface="B Zar" panose="00000400000000000000" pitchFamily="2" charset="-78"/>
              </a:rPr>
              <a:t>باشد که انتخابات بی معناست زیرا تفاوت حقیقی بین کاندیداها وجود ندارد. یا ممکن است احساس کند که اتخاذ تصمیمی عاقلانه امکان ندراد چون اطلاعاتی  که بر اساس انها باید تصمیم گیری شوند وجود ندارد. چون اطلاعاتی که بر اساس آنها باید تصمیم گیری شود وجود ندارد. </a:t>
            </a:r>
            <a:endParaRPr lang="fa-IR">
              <a:cs typeface="B Zar" panose="00000400000000000000" pitchFamily="2" charset="-78"/>
            </a:endParaRPr>
          </a:p>
        </p:txBody>
      </p:sp>
    </p:spTree>
    <p:extLst>
      <p:ext uri="{BB962C8B-B14F-4D97-AF65-F5344CB8AC3E}">
        <p14:creationId xmlns:p14="http://schemas.microsoft.com/office/powerpoint/2010/main" val="19083122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میزان بی معنایی نسبت به اختلافات بین مقدار اطلاعات لازم و مقدار اطلاعات در دسترس تغییر می کند. اگر کاندیداها و برنامه کار آنها خیلی شبیه به هم یا یکسان باشند. یافتن اطلاعات معناداری که تصمیم رای گیری بر پایه آن اتخاذ می شود دشوار خواهد بود در چنین شرایطی فرد یا رای نخواهد داد یا تصمیماتی مبتنی بر </a:t>
            </a:r>
            <a:r>
              <a:rPr lang="fa-IR">
                <a:solidFill>
                  <a:srgbClr val="FF0000"/>
                </a:solidFill>
                <a:cs typeface="B Zar" panose="00000400000000000000" pitchFamily="2" charset="-78"/>
              </a:rPr>
              <a:t>واکنش های احساسی </a:t>
            </a:r>
            <a:r>
              <a:rPr lang="fa-IR">
                <a:cs typeface="B Zar" panose="00000400000000000000" pitchFamily="2" charset="-78"/>
              </a:rPr>
              <a:t>اتخاذ خواهد کرد. احساس بی معنایی احساس بی قدرتی و فتور را نیز تشدید می کند. </a:t>
            </a:r>
          </a:p>
          <a:p>
            <a:endParaRPr lang="fa-IR"/>
          </a:p>
        </p:txBody>
      </p:sp>
    </p:spTree>
    <p:extLst>
      <p:ext uri="{BB962C8B-B14F-4D97-AF65-F5344CB8AC3E}">
        <p14:creationId xmlns:p14="http://schemas.microsoft.com/office/powerpoint/2010/main" val="7856390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حالت دیگری از بیگانگی اجتماعی بی هنجاری است. این حالت هنگامی روی می دهد که اخلاق اجتماعی بی رارزش جلوه کند و معیارهای رفتار سیاسی برای رسیدن به بعضی از اهداف بر پا گذاشته شوند. به عبارت دیگر، بی هنجاری احتمالا هنگامی بروز می کند که ساخت اجتماعی به گونه ای است که از طریق ابراز مجاز نهادی شده نمی توان به اهداف سیاسی رسید. </a:t>
            </a:r>
            <a:endParaRPr lang="fa-IR">
              <a:cs typeface="B Zar" panose="00000400000000000000" pitchFamily="2" charset="-78"/>
            </a:endParaRPr>
          </a:p>
        </p:txBody>
      </p:sp>
      <p:sp>
        <p:nvSpPr>
          <p:cNvPr id="4" name="Flowchart: Process 3"/>
          <p:cNvSpPr/>
          <p:nvPr/>
        </p:nvSpPr>
        <p:spPr>
          <a:xfrm>
            <a:off x="4548553" y="4021431"/>
            <a:ext cx="3094893" cy="120982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ابراز مجاز نهادی شده</a:t>
            </a:r>
            <a:endParaRPr lang="fa-IR" sz="2000" b="1">
              <a:solidFill>
                <a:srgbClr val="FF0000"/>
              </a:solidFill>
            </a:endParaRPr>
          </a:p>
        </p:txBody>
      </p:sp>
    </p:spTree>
    <p:extLst>
      <p:ext uri="{BB962C8B-B14F-4D97-AF65-F5344CB8AC3E}">
        <p14:creationId xmlns:p14="http://schemas.microsoft.com/office/powerpoint/2010/main" val="1776496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14179</Words>
  <Application>Microsoft Office PowerPoint</Application>
  <PresentationFormat>Widescreen</PresentationFormat>
  <Paragraphs>289</Paragraphs>
  <Slides>169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169</vt:i4>
      </vt:variant>
    </vt:vector>
  </HeadingPairs>
  <TitlesOfParts>
    <vt:vector size="175" baseType="lpstr">
      <vt:lpstr>Arial</vt:lpstr>
      <vt:lpstr>B Zar</vt:lpstr>
      <vt:lpstr>Calibri</vt:lpstr>
      <vt:lpstr>Calibri Light</vt:lpstr>
      <vt:lpstr>Times New Roman</vt:lpstr>
      <vt:lpstr>Office Theme</vt:lpstr>
      <vt:lpstr> عنوان مقاله:آسیب شناسی بیگانگی اجتماعی-فرهنگی بررسی انزوای ارزشی در دانشگاه های دولتی ایران</vt:lpstr>
      <vt:lpstr>PowerPoint Presentation</vt:lpstr>
      <vt:lpstr>PowerPoint Presentation</vt:lpstr>
      <vt:lpstr>کلید واژگان</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طرح و بیان مساله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مبانی نظری بیگانگی و بیگانگی فرهنگی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اریش فروم</vt:lpstr>
      <vt:lpstr>PowerPoint Presentation</vt:lpstr>
      <vt:lpstr>PowerPoint Presentation</vt:lpstr>
      <vt:lpstr>PowerPoint Presentation</vt:lpstr>
      <vt:lpstr>PowerPoint Presentation</vt:lpstr>
      <vt:lpstr>ملوین سیمن</vt:lpstr>
      <vt:lpstr>PowerPoint Presentation</vt:lpstr>
      <vt:lpstr>الف- احساس  بی قدرتی</vt:lpstr>
      <vt:lpstr>ب- احساس بی معنایی یا احساس بی محتوایی</vt:lpstr>
      <vt:lpstr>ج- بی هنجاری  یا احساس نابهنجاری</vt:lpstr>
      <vt:lpstr>د- احساس انزوای اجتماعی</vt:lpstr>
      <vt:lpstr>ه- احساس تنفر یا تنفر از خویشتن</vt:lpstr>
      <vt:lpstr>ادگار فردینبرگ</vt:lpstr>
      <vt:lpstr>PowerPoint Presentation</vt:lpstr>
      <vt:lpstr>PowerPoint Presentation</vt:lpstr>
      <vt:lpstr>PowerPoint Presentation</vt:lpstr>
      <vt:lpstr>ریچارد فلکس</vt:lpstr>
      <vt:lpstr>PowerPoint Presentation</vt:lpstr>
      <vt:lpstr>PowerPoint Presentation</vt:lpstr>
      <vt:lpstr>PowerPoint Presentation</vt:lpstr>
      <vt:lpstr>PowerPoint Presentation</vt:lpstr>
      <vt:lpstr>کنت کنیستون</vt:lpstr>
      <vt:lpstr>دیوید رایزمن</vt:lpstr>
      <vt:lpstr>PowerPoint Presentation</vt:lpstr>
      <vt:lpstr>PowerPoint Presentation</vt:lpstr>
      <vt:lpstr>اریک اریکسون</vt:lpstr>
      <vt:lpstr>PowerPoint Presentation</vt:lpstr>
      <vt:lpstr>گودمن</vt:lpstr>
      <vt:lpstr>PowerPoint Presentation</vt:lpstr>
      <vt:lpstr>PowerPoint Presentation</vt:lpstr>
      <vt:lpstr>PowerPoint Presentation</vt:lpstr>
      <vt:lpstr>ماری لوین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الگوی نظری تحقیق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روش تحقیق(متدولوژی)</vt:lpstr>
      <vt:lpstr>2- جامعه آماری و روش نمونه یابی</vt:lpstr>
      <vt:lpstr>PowerPoint Presentation</vt:lpstr>
      <vt:lpstr>3- تکنیک جمع اوری اطلاعات</vt:lpstr>
      <vt:lpstr>4- روش و ابزار سنجش و اندازه گیری</vt:lpstr>
      <vt:lpstr>PowerPoint Presentation</vt:lpstr>
      <vt:lpstr>PowerPoint Presentation</vt:lpstr>
      <vt:lpstr>PowerPoint Presentation</vt:lpstr>
      <vt:lpstr>5- فرضیات تحقیق</vt:lpstr>
      <vt:lpstr>PowerPoint Presentation</vt:lpstr>
      <vt:lpstr>PowerPoint Presentation</vt:lpstr>
      <vt:lpstr>6- تعاریف مفهومی و عملیاتی متغیرها</vt:lpstr>
      <vt:lpstr>PowerPoint Presentation</vt:lpstr>
      <vt:lpstr>PowerPoint Presentation</vt:lpstr>
      <vt:lpstr>ب- پایگاه اجتماعی- اقتصادی خانواده</vt:lpstr>
      <vt:lpstr>ج- موفقیت تحصیلی</vt:lpstr>
      <vt:lpstr>PowerPoint Presentation</vt:lpstr>
      <vt:lpstr>د- مطلوبیت تجاری و شرایط محیط های اموزشی و خانوادگی</vt:lpstr>
      <vt:lpstr>PowerPoint Presentation</vt:lpstr>
      <vt:lpstr>PowerPoint Presentation</vt:lpstr>
      <vt:lpstr>PowerPoint Presentation</vt:lpstr>
      <vt:lpstr>ه- رضایت از زندگی</vt:lpstr>
      <vt:lpstr>PowerPoint Presentation</vt:lpstr>
      <vt:lpstr>PowerPoint Presentation</vt:lpstr>
      <vt:lpstr>PowerPoint Presentation</vt:lpstr>
      <vt:lpstr>و- احساس ستیز با جامعه </vt:lpstr>
      <vt:lpstr>ز- احساس ستیز با والدین</vt:lpstr>
      <vt:lpstr>یافته های  و نتایج</vt:lpstr>
      <vt:lpstr>PowerPoint Presentation</vt:lpstr>
      <vt:lpstr>PowerPoint Presentation</vt:lpstr>
      <vt:lpstr>2- باورها ارزش ها و گرایش 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برازش الگوی تحلیلی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پیشنهادها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آسیب شناسی بیگانگی اجتماعی-فرهنگی بررسی انزوای ارزشی در دانشگاه های دولتی ایران</dc:title>
  <dc:creator>MaZz!i</dc:creator>
  <cp:lastModifiedBy>MaZz!i</cp:lastModifiedBy>
  <cp:revision>94</cp:revision>
  <dcterms:created xsi:type="dcterms:W3CDTF">2023-05-04T07:56:10Z</dcterms:created>
  <dcterms:modified xsi:type="dcterms:W3CDTF">2023-05-06T18:09:38Z</dcterms:modified>
</cp:coreProperties>
</file>