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28" r:id="rId4"/>
    <p:sldId id="258" r:id="rId5"/>
    <p:sldId id="329" r:id="rId6"/>
    <p:sldId id="259" r:id="rId7"/>
    <p:sldId id="260" r:id="rId8"/>
    <p:sldId id="330" r:id="rId9"/>
    <p:sldId id="261" r:id="rId10"/>
    <p:sldId id="262" r:id="rId11"/>
    <p:sldId id="263" r:id="rId12"/>
    <p:sldId id="331" r:id="rId13"/>
    <p:sldId id="332" r:id="rId14"/>
    <p:sldId id="264" r:id="rId15"/>
    <p:sldId id="333" r:id="rId16"/>
    <p:sldId id="265" r:id="rId17"/>
    <p:sldId id="266" r:id="rId18"/>
    <p:sldId id="267" r:id="rId19"/>
    <p:sldId id="334" r:id="rId20"/>
    <p:sldId id="268" r:id="rId21"/>
    <p:sldId id="335" r:id="rId22"/>
    <p:sldId id="269" r:id="rId23"/>
    <p:sldId id="336" r:id="rId24"/>
    <p:sldId id="270" r:id="rId25"/>
    <p:sldId id="337" r:id="rId26"/>
    <p:sldId id="271" r:id="rId27"/>
    <p:sldId id="272" r:id="rId28"/>
    <p:sldId id="273" r:id="rId29"/>
    <p:sldId id="274" r:id="rId30"/>
    <p:sldId id="275" r:id="rId31"/>
    <p:sldId id="276" r:id="rId32"/>
    <p:sldId id="277" r:id="rId33"/>
    <p:sldId id="278" r:id="rId34"/>
    <p:sldId id="279" r:id="rId35"/>
    <p:sldId id="280" r:id="rId36"/>
    <p:sldId id="338" r:id="rId37"/>
    <p:sldId id="281" r:id="rId38"/>
    <p:sldId id="282" r:id="rId39"/>
    <p:sldId id="283" r:id="rId40"/>
    <p:sldId id="284" r:id="rId41"/>
    <p:sldId id="339" r:id="rId42"/>
    <p:sldId id="285" r:id="rId43"/>
    <p:sldId id="340" r:id="rId44"/>
    <p:sldId id="341" r:id="rId45"/>
    <p:sldId id="286" r:id="rId46"/>
    <p:sldId id="342" r:id="rId47"/>
    <p:sldId id="287" r:id="rId48"/>
    <p:sldId id="288" r:id="rId49"/>
    <p:sldId id="289" r:id="rId50"/>
    <p:sldId id="290" r:id="rId51"/>
    <p:sldId id="291" r:id="rId52"/>
    <p:sldId id="292" r:id="rId53"/>
    <p:sldId id="293" r:id="rId54"/>
    <p:sldId id="294" r:id="rId55"/>
    <p:sldId id="295" r:id="rId56"/>
    <p:sldId id="296" r:id="rId57"/>
    <p:sldId id="297" r:id="rId58"/>
    <p:sldId id="343" r:id="rId59"/>
    <p:sldId id="298" r:id="rId60"/>
    <p:sldId id="299" r:id="rId61"/>
    <p:sldId id="300" r:id="rId62"/>
    <p:sldId id="301" r:id="rId63"/>
    <p:sldId id="302" r:id="rId64"/>
    <p:sldId id="303" r:id="rId65"/>
    <p:sldId id="344"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 id="316" r:id="rId79"/>
    <p:sldId id="317" r:id="rId80"/>
    <p:sldId id="318" r:id="rId81"/>
    <p:sldId id="319" r:id="rId82"/>
    <p:sldId id="320" r:id="rId83"/>
    <p:sldId id="321" r:id="rId84"/>
    <p:sldId id="322" r:id="rId85"/>
    <p:sldId id="345" r:id="rId86"/>
    <p:sldId id="323" r:id="rId87"/>
    <p:sldId id="325" r:id="rId88"/>
    <p:sldId id="346" r:id="rId89"/>
    <p:sldId id="326" r:id="rId90"/>
    <p:sldId id="347" r:id="rId91"/>
    <p:sldId id="327" r:id="rId9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4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199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1406D03-1BCA-4FC4-B3FA-0D8079100196}" type="datetimeFigureOut">
              <a:rPr lang="fa-IR" smtClean="0"/>
              <a:t>15/10/1444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17659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1406D03-1BCA-4FC4-B3FA-0D8079100196}" type="datetimeFigureOut">
              <a:rPr lang="fa-IR" smtClean="0"/>
              <a:t>15/10/1444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308089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1406D03-1BCA-4FC4-B3FA-0D8079100196}" type="datetimeFigureOut">
              <a:rPr lang="fa-IR" smtClean="0"/>
              <a:t>15/10/1444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262913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1406D03-1BCA-4FC4-B3FA-0D8079100196}" type="datetimeFigureOut">
              <a:rPr lang="fa-IR" smtClean="0"/>
              <a:t>15/10/1444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281180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06D03-1BCA-4FC4-B3FA-0D8079100196}" type="datetimeFigureOut">
              <a:rPr lang="fa-IR" smtClean="0"/>
              <a:t>15/10/1444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366105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1406D03-1BCA-4FC4-B3FA-0D8079100196}" type="datetimeFigureOut">
              <a:rPr lang="fa-IR" smtClean="0"/>
              <a:t>15/10/1444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375602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1406D03-1BCA-4FC4-B3FA-0D8079100196}" type="datetimeFigureOut">
              <a:rPr lang="fa-IR" smtClean="0"/>
              <a:t>15/10/1444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141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1406D03-1BCA-4FC4-B3FA-0D8079100196}" type="datetimeFigureOut">
              <a:rPr lang="fa-IR" smtClean="0"/>
              <a:t>15/10/1444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208151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06D03-1BCA-4FC4-B3FA-0D8079100196}" type="datetimeFigureOut">
              <a:rPr lang="fa-IR" smtClean="0"/>
              <a:t>15/10/1444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111381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06D03-1BCA-4FC4-B3FA-0D8079100196}" type="datetimeFigureOut">
              <a:rPr lang="fa-IR" smtClean="0"/>
              <a:t>15/10/1444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130715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06D03-1BCA-4FC4-B3FA-0D8079100196}" type="datetimeFigureOut">
              <a:rPr lang="fa-IR" smtClean="0"/>
              <a:t>15/10/1444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59303D-828B-452E-BC55-600C641EE59F}" type="slidenum">
              <a:rPr lang="fa-IR" smtClean="0"/>
              <a:t>‹#›</a:t>
            </a:fld>
            <a:endParaRPr lang="fa-IR"/>
          </a:p>
        </p:txBody>
      </p:sp>
    </p:spTree>
    <p:extLst>
      <p:ext uri="{BB962C8B-B14F-4D97-AF65-F5344CB8AC3E}">
        <p14:creationId xmlns:p14="http://schemas.microsoft.com/office/powerpoint/2010/main" val="184736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406D03-1BCA-4FC4-B3FA-0D8079100196}" type="datetimeFigureOut">
              <a:rPr lang="fa-IR" smtClean="0"/>
              <a:t>15/10/1444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59303D-828B-452E-BC55-600C641EE59F}" type="slidenum">
              <a:rPr lang="fa-IR" smtClean="0"/>
              <a:t>‹#›</a:t>
            </a:fld>
            <a:endParaRPr lang="fa-IR"/>
          </a:p>
        </p:txBody>
      </p:sp>
    </p:spTree>
    <p:extLst>
      <p:ext uri="{BB962C8B-B14F-4D97-AF65-F5344CB8AC3E}">
        <p14:creationId xmlns:p14="http://schemas.microsoft.com/office/powerpoint/2010/main" val="8772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i="0" smtClean="0">
                <a:solidFill>
                  <a:srgbClr val="FF0000"/>
                </a:solidFill>
                <a:effectLst/>
                <a:latin typeface="BNazaninBold"/>
                <a:cs typeface="B Zar" panose="00000400000000000000" pitchFamily="2" charset="-78"/>
              </a:rPr>
              <a:t>عنوان مقاله</a:t>
            </a:r>
            <a:r>
              <a:rPr lang="fa-IR" i="0" smtClean="0">
                <a:solidFill>
                  <a:srgbClr val="000000"/>
                </a:solidFill>
                <a:effectLst/>
                <a:latin typeface="BNazaninBold"/>
                <a:cs typeface="B Zar" panose="00000400000000000000" pitchFamily="2" charset="-78"/>
              </a:rPr>
              <a:t>: بررسي رابطه ميان </a:t>
            </a:r>
            <a:r>
              <a:rPr lang="fa-IR" i="0" smtClean="0">
                <a:solidFill>
                  <a:srgbClr val="000000"/>
                </a:solidFill>
                <a:effectLst/>
                <a:latin typeface="BNazaninBold"/>
                <a:cs typeface="B Zar" panose="00000400000000000000" pitchFamily="2" charset="-78"/>
              </a:rPr>
              <a:t>بي اعتمادي </a:t>
            </a:r>
            <a:r>
              <a:rPr lang="fa-IR" i="0" smtClean="0">
                <a:solidFill>
                  <a:srgbClr val="000000"/>
                </a:solidFill>
                <a:effectLst/>
                <a:latin typeface="BNazaninBold"/>
                <a:cs typeface="B Zar" panose="00000400000000000000" pitchFamily="2" charset="-78"/>
              </a:rPr>
              <a:t>اجتماعي و </a:t>
            </a:r>
            <a:r>
              <a:rPr lang="fa-IR" i="0" smtClean="0">
                <a:solidFill>
                  <a:srgbClr val="000000"/>
                </a:solidFill>
                <a:effectLst/>
                <a:latin typeface="BNazaninBold"/>
                <a:cs typeface="B Zar" panose="00000400000000000000" pitchFamily="2" charset="-78"/>
              </a:rPr>
              <a:t>مسئوليت گريزي </a:t>
            </a:r>
            <a:r>
              <a:rPr lang="fa-IR" i="0" smtClean="0">
                <a:solidFill>
                  <a:srgbClr val="000000"/>
                </a:solidFill>
                <a:effectLst/>
                <a:latin typeface="BNazaninBold"/>
                <a:cs typeface="B Zar" panose="00000400000000000000" pitchFamily="2" charset="-78"/>
              </a:rPr>
              <a:t>شهروندي</a:t>
            </a:r>
            <a:r>
              <a:rPr lang="fa-IR" smtClean="0">
                <a:cs typeface="B Zar" panose="00000400000000000000" pitchFamily="2" charset="-78"/>
              </a:rPr>
              <a:t> </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i="0" smtClean="0">
                <a:solidFill>
                  <a:srgbClr val="FF0000"/>
                </a:solidFill>
                <a:effectLst/>
                <a:latin typeface="BNazaninBold"/>
                <a:cs typeface="B Zar" panose="00000400000000000000" pitchFamily="2" charset="-78"/>
              </a:rPr>
              <a:t>نویسندگان</a:t>
            </a:r>
            <a:r>
              <a:rPr lang="fa-IR" i="0" smtClean="0">
                <a:solidFill>
                  <a:srgbClr val="000000"/>
                </a:solidFill>
                <a:effectLst/>
                <a:latin typeface="BNazaninBold"/>
                <a:cs typeface="B Zar" panose="00000400000000000000" pitchFamily="2" charset="-78"/>
              </a:rPr>
              <a:t>: مريم جوادي ،</a:t>
            </a:r>
            <a:r>
              <a:rPr lang="fa-IR" sz="800" i="0" smtClean="0">
                <a:solidFill>
                  <a:srgbClr val="000000"/>
                </a:solidFill>
                <a:effectLst/>
                <a:latin typeface="SymbolMT"/>
                <a:cs typeface="B Zar" panose="00000400000000000000" pitchFamily="2" charset="-78"/>
              </a:rPr>
              <a:t></a:t>
            </a:r>
            <a:r>
              <a:rPr lang="fa-IR" i="0" smtClean="0">
                <a:solidFill>
                  <a:srgbClr val="333333"/>
                </a:solidFill>
                <a:effectLst/>
                <a:latin typeface="BNazaninBold"/>
                <a:cs typeface="B Zar" panose="00000400000000000000" pitchFamily="2" charset="-78"/>
              </a:rPr>
              <a:t>مليحه شياني،</a:t>
            </a:r>
            <a:r>
              <a:rPr lang="fa-IR" sz="800" i="0" smtClean="0">
                <a:solidFill>
                  <a:srgbClr val="333333"/>
                </a:solidFill>
                <a:effectLst/>
                <a:latin typeface="Arial-BoldMT"/>
                <a:cs typeface="B Zar" panose="00000400000000000000" pitchFamily="2" charset="-78"/>
              </a:rPr>
              <a:t>** </a:t>
            </a:r>
            <a:r>
              <a:rPr lang="fa-IR" i="0" smtClean="0">
                <a:solidFill>
                  <a:srgbClr val="333333"/>
                </a:solidFill>
                <a:effectLst/>
                <a:latin typeface="BNazaninBold"/>
                <a:cs typeface="B Zar" panose="00000400000000000000" pitchFamily="2" charset="-78"/>
              </a:rPr>
              <a:t>عليرضا محسني تبريزي،</a:t>
            </a:r>
            <a:r>
              <a:rPr lang="fa-IR" sz="800" i="0" smtClean="0">
                <a:solidFill>
                  <a:srgbClr val="333333"/>
                </a:solidFill>
                <a:effectLst/>
                <a:latin typeface="Arial-BoldMT"/>
                <a:cs typeface="B Zar" panose="00000400000000000000" pitchFamily="2" charset="-78"/>
              </a:rPr>
              <a:t>*** </a:t>
            </a:r>
            <a:r>
              <a:rPr lang="fa-IR" i="0" smtClean="0">
                <a:solidFill>
                  <a:srgbClr val="333333"/>
                </a:solidFill>
                <a:effectLst/>
                <a:latin typeface="BNazaninBold"/>
                <a:cs typeface="B Zar" panose="00000400000000000000" pitchFamily="2" charset="-78"/>
              </a:rPr>
              <a:t>ساسان وديعه</a:t>
            </a:r>
            <a:r>
              <a:rPr lang="fa-IR" smtClean="0">
                <a:cs typeface="B Zar" panose="00000400000000000000" pitchFamily="2" charset="-78"/>
              </a:rPr>
              <a:t> </a:t>
            </a:r>
            <a:br>
              <a:rPr lang="fa-IR" smtClean="0">
                <a:cs typeface="B Zar" panose="00000400000000000000" pitchFamily="2" charset="-78"/>
              </a:rPr>
            </a:br>
            <a:r>
              <a:rPr lang="fa-IR" smtClean="0">
                <a:solidFill>
                  <a:srgbClr val="FF0000"/>
                </a:solidFill>
                <a:cs typeface="B Zar" panose="00000400000000000000" pitchFamily="2" charset="-78"/>
              </a:rPr>
              <a:t>منبع</a:t>
            </a:r>
            <a:r>
              <a:rPr lang="fa-IR" smtClean="0">
                <a:cs typeface="B Zar" panose="00000400000000000000" pitchFamily="2" charset="-78"/>
              </a:rPr>
              <a:t>: </a:t>
            </a:r>
            <a:r>
              <a:rPr lang="fa-IR" i="0" smtClean="0">
                <a:solidFill>
                  <a:srgbClr val="000000"/>
                </a:solidFill>
                <a:effectLst/>
                <a:latin typeface="BLotusBold"/>
                <a:cs typeface="B Zar" panose="00000400000000000000" pitchFamily="2" charset="-78"/>
              </a:rPr>
              <a:t>مجله جامعه شناسي ايران، دوره بيست و سوم، شماره ،1بهار ،1401</a:t>
            </a:r>
          </a:p>
          <a:p>
            <a:r>
              <a:rPr lang="fa-IR">
                <a:solidFill>
                  <a:srgbClr val="000000"/>
                </a:solidFill>
                <a:latin typeface="BLotusBold"/>
                <a:cs typeface="B Zar" panose="00000400000000000000" pitchFamily="2" charset="-78"/>
              </a:rPr>
              <a:t>ص</a:t>
            </a:r>
            <a:r>
              <a:rPr lang="fa-IR" i="0" smtClean="0">
                <a:solidFill>
                  <a:srgbClr val="000000"/>
                </a:solidFill>
                <a:effectLst/>
                <a:latin typeface="BLotusBold"/>
                <a:cs typeface="B Zar" panose="00000400000000000000" pitchFamily="2" charset="-78"/>
              </a:rPr>
              <a:t>ص 148</a:t>
            </a:r>
            <a:r>
              <a:rPr lang="fa-IR" smtClean="0">
                <a:cs typeface="B Zar" panose="00000400000000000000" pitchFamily="2" charset="-78"/>
              </a:rPr>
              <a:t> -170</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7757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 از اين نظر ميتوان چنين برداشت كرد كه شاخصهايي چـون اميـد بـهآينـده، قابل اعتماد بودن يا منصف بودن افراد و تكيه بر انصاف اجتماعي در وضعيت مطلـوبي قـرار نـدارد.</a:t>
            </a:r>
            <a:r>
              <a:rPr lang="fa-IR" sz="1400" b="0" i="0" smtClean="0">
                <a:solidFill>
                  <a:srgbClr val="000000"/>
                </a:solidFill>
                <a:effectLst/>
                <a:latin typeface="BNazanin"/>
                <a:cs typeface="B Zar" panose="00000400000000000000" pitchFamily="2" charset="-78"/>
              </a:rPr>
              <a:t>1 </a:t>
            </a:r>
            <a:r>
              <a:rPr lang="fa-IR" b="0" i="0" smtClean="0">
                <a:solidFill>
                  <a:srgbClr val="000000"/>
                </a:solidFill>
                <a:effectLst/>
                <a:latin typeface="BNazanin"/>
                <a:cs typeface="B Zar" panose="00000400000000000000" pitchFamily="2" charset="-78"/>
              </a:rPr>
              <a:t>همچنين مواردي مانند كاهش اعتماد مردم بهبازار بـورس در سـالهـاي اخيـر و ضـرر بـيش از 50 درصدي سرمايهگذاران، كلاهبرداري بيش از 2ميليارد ريـالي فـروش ليزينگـي خـودرو ،</a:t>
            </a:r>
            <a:r>
              <a:rPr lang="fa-IR" sz="1400" b="0" i="0" smtClean="0">
                <a:solidFill>
                  <a:srgbClr val="000000"/>
                </a:solidFill>
                <a:effectLst/>
                <a:latin typeface="BNazanin"/>
                <a:cs typeface="B Zar" panose="00000400000000000000" pitchFamily="2" charset="-78"/>
              </a:rPr>
              <a:t>2</a:t>
            </a:r>
            <a:r>
              <a:rPr lang="fa-IR" b="0" i="0" smtClean="0">
                <a:solidFill>
                  <a:srgbClr val="000000"/>
                </a:solidFill>
                <a:effectLst/>
                <a:latin typeface="BNazanin"/>
                <a:cs typeface="B Zar" panose="00000400000000000000" pitchFamily="2" charset="-78"/>
              </a:rPr>
              <a:t>شناسـايي بيش از 135هزار ميليارد تومان فرار مالياتي طي 8 ماه و سوء استفادههاي اخلالگران اقتصادي از اطلاعات هويتي و ثبت شركتهاي صوري </a:t>
            </a:r>
            <a:r>
              <a:rPr lang="fa-IR" sz="800" b="0" i="0" smtClean="0">
                <a:solidFill>
                  <a:srgbClr val="000000"/>
                </a:solidFill>
                <a:effectLst/>
                <a:latin typeface="BNazanin"/>
                <a:cs typeface="B Zar" panose="00000400000000000000" pitchFamily="2" charset="-78"/>
              </a:rPr>
              <a:t>3</a:t>
            </a:r>
            <a:r>
              <a:rPr lang="fa-IR" b="0" i="0" smtClean="0">
                <a:solidFill>
                  <a:srgbClr val="000000"/>
                </a:solidFill>
                <a:effectLst/>
                <a:latin typeface="BNazanin"/>
                <a:cs typeface="B Zar" panose="00000400000000000000" pitchFamily="2" charset="-78"/>
              </a:rPr>
              <a:t>و ... در كنار وقايع و رخدادهاي مختلف ديگر وضعيتي را بوجود آورده است كه اطمينان بهرسانههاي جمعي، نهادهاي كارگري، موسسات تجاري و كـارگزاران دولتي بهشدت كاهش يافته و نوعي سوءظن در روابط شهروندان با اين نهادها بهوجـود آمـده اسـت (جابرانصاري و ديگران، 1</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4301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همچنانكه آخرين نظرسنجي ايسپا </a:t>
            </a:r>
            <a:r>
              <a:rPr lang="fa-IR">
                <a:solidFill>
                  <a:srgbClr val="000000"/>
                </a:solidFill>
                <a:latin typeface="BNazanin"/>
                <a:cs typeface="B Zar" panose="00000400000000000000" pitchFamily="2" charset="-78"/>
              </a:rPr>
              <a:t>(</a:t>
            </a:r>
            <a:r>
              <a:rPr lang="fa-IR" b="0" i="0" smtClean="0">
                <a:solidFill>
                  <a:srgbClr val="000000"/>
                </a:solidFill>
                <a:effectLst/>
                <a:latin typeface="BNazanin"/>
                <a:cs typeface="B Zar" panose="00000400000000000000" pitchFamily="2" charset="-78"/>
              </a:rPr>
              <a:t>اسـفند 1400) بـا </a:t>
            </a:r>
            <a:r>
              <a:rPr lang="fa-IR" b="0" i="0" smtClean="0">
                <a:solidFill>
                  <a:srgbClr val="000000"/>
                </a:solidFill>
                <a:effectLst/>
                <a:latin typeface="BNazanin"/>
                <a:cs typeface="B Zar" panose="00000400000000000000" pitchFamily="2" charset="-78"/>
              </a:rPr>
              <a:t>عنـوان سنجش برخي ابعاد اعتماد اجتماعي در ايران نشان ميدهـد، %30,2مـردم قابـل اعتمـاد هسـتند و ميزان عدم اعتماد مردم بهيكديگر به % 68,2رسيده است. اين يعني بيش از نيمـي از مـردم ايـران حتي بههمديگر نيز اعتماد ندارند و اين زنگ خطر شايد از تمامي زنگ خطـرهـاي ديگـر موجـود در جامعهي ما شنيدنيتر است</a:t>
            </a:r>
            <a:r>
              <a:rPr lang="fa-IR" b="0" i="0" smtClean="0">
                <a:solidFill>
                  <a:srgbClr val="000000"/>
                </a:solidFill>
                <a:effectLst/>
                <a:latin typeface="AgencyFB-Reg"/>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8782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700">
                <a:solidFill>
                  <a:srgbClr val="000000"/>
                </a:solidFill>
                <a:latin typeface="BNazanin"/>
                <a:cs typeface="B Zar" panose="00000400000000000000" pitchFamily="2" charset="-78"/>
              </a:rPr>
              <a:t>4</a:t>
            </a:r>
            <a:r>
              <a:rPr lang="fa-IR" sz="2600">
                <a:solidFill>
                  <a:srgbClr val="000000"/>
                </a:solidFill>
                <a:latin typeface="BNazanin"/>
                <a:cs typeface="B Zar" panose="00000400000000000000" pitchFamily="2" charset="-78"/>
              </a:rPr>
              <a:t>از طرفي رفتارهاي شهروندي در زندگي شهري شلوغ و متراكم تهـران با ميزان آلودگي هواي بالا، تردد غيرمجاز خودروها در محدودههاي ترافيك، ميزان توليد زباله بـيش از 11ميليون تُن بدون توجه جدي و مشاركت شهروندان در تفكيك زباله ها در كنار سـاير اتفاقـات روزمره اين شهر سيال و پرتراكم اين سوال را ايجاد ميكند، كه اعتماد اجتماعي و مسئوليتگريـزي شهروندي در موضوع مديريت شهري چه نقشي را ايفا مينمايد؟ در واقع هـدف اصـلي ايـن تحقيـق بررسي رابطه ميان بياعتمادي اجتماعي و مسئوليتگريزي شهروندي است. </a:t>
            </a:r>
            <a:r>
              <a:rPr lang="fa-IR" sz="2600">
                <a:solidFill>
                  <a:srgbClr val="FF0000"/>
                </a:solidFill>
                <a:latin typeface="BNazanin"/>
                <a:cs typeface="B Zar" panose="00000400000000000000" pitchFamily="2" charset="-78"/>
              </a:rPr>
              <a:t>بر همين اساس پرسش اصلي تحقيق اين است: آيا ميان بياعتمادي اجتماعي و مسئوليتگريزي شهروندي رابطه معنـاداري وجود دارد؟ </a:t>
            </a:r>
            <a:endParaRPr lang="fa-IR">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06" y="4805930"/>
            <a:ext cx="1408601" cy="1505970"/>
          </a:xfrm>
          <a:prstGeom prst="rect">
            <a:avLst/>
          </a:prstGeom>
        </p:spPr>
      </p:pic>
    </p:spTree>
    <p:extLst>
      <p:ext uri="{BB962C8B-B14F-4D97-AF65-F5344CB8AC3E}">
        <p14:creationId xmlns:p14="http://schemas.microsoft.com/office/powerpoint/2010/main" val="285454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srgbClr val="000000"/>
                </a:solidFill>
                <a:latin typeface="BNazanin"/>
                <a:cs typeface="B Zar" panose="00000400000000000000" pitchFamily="2" charset="-78"/>
              </a:rPr>
              <a:t>همچنين بررسي رابطه بين ابعاد بياعتمادي اجتماعي و متغيرهاي </a:t>
            </a:r>
            <a:r>
              <a:rPr lang="fa-IR" sz="2600" smtClean="0">
                <a:solidFill>
                  <a:srgbClr val="000000"/>
                </a:solidFill>
                <a:latin typeface="BNazanin"/>
                <a:cs typeface="B Zar" panose="00000400000000000000" pitchFamily="2" charset="-78"/>
              </a:rPr>
              <a:t>زمينه اي (جنسـيت</a:t>
            </a:r>
            <a:r>
              <a:rPr lang="fa-IR" sz="2600">
                <a:solidFill>
                  <a:srgbClr val="000000"/>
                </a:solidFill>
                <a:latin typeface="BNazanin"/>
                <a:cs typeface="B Zar" panose="00000400000000000000" pitchFamily="2" charset="-78"/>
              </a:rPr>
              <a:t>، سن، تحصيلات و </a:t>
            </a:r>
            <a:r>
              <a:rPr lang="fa-IR" sz="2600" smtClean="0">
                <a:solidFill>
                  <a:srgbClr val="000000"/>
                </a:solidFill>
                <a:latin typeface="BNazanin"/>
                <a:cs typeface="B Zar" panose="00000400000000000000" pitchFamily="2" charset="-78"/>
              </a:rPr>
              <a:t>درآمد) با </a:t>
            </a:r>
            <a:r>
              <a:rPr lang="fa-IR" sz="2600">
                <a:solidFill>
                  <a:srgbClr val="000000"/>
                </a:solidFill>
                <a:latin typeface="BNazanin"/>
                <a:cs typeface="B Zar" panose="00000400000000000000" pitchFamily="2" charset="-78"/>
              </a:rPr>
              <a:t>مسئوليتگريزي شهروندي از سوالات فرعي اين تحقيق است</a:t>
            </a:r>
            <a:endParaRPr lang="fa-IR">
              <a:solidFill>
                <a:prstClr val="black"/>
              </a:solidFill>
            </a:endParaRPr>
          </a:p>
          <a:p>
            <a:endParaRPr lang="fa-IR"/>
          </a:p>
        </p:txBody>
      </p:sp>
    </p:spTree>
    <p:extLst>
      <p:ext uri="{BB962C8B-B14F-4D97-AF65-F5344CB8AC3E}">
        <p14:creationId xmlns:p14="http://schemas.microsoft.com/office/powerpoint/2010/main" val="93530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اهميت و ضرورت تحقيق</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ديدگاه عمومي كاركردگرايي بر اين اصل استوار است كه جامعه مانند يك ارگان زيستي بزرگ است كه اعضا و اندامهاي مختلف آن هر كدام وظيفه و كار معيني انجام ميدهد كه كار و وظيفه اعضا و اجزا بهانجام فعاليت كل بدن كمك ميكند و فقدان يا اختلال هريك از اين اجزاء در بهخطر افتادن حيات و بقاي كل نقش ايفا ميكند، و در جهت ايفاي نقشها توجه بهبرهمكنشها، تعهدها و مسئوليت افراد و اعضا اهميت زيادي داشته بهطوريكه در كارايي، تحقق برنامهها و بقاي سيستم در هر سطحي </a:t>
            </a:r>
            <a:r>
              <a:rPr lang="fa-IR" b="0" i="0" smtClean="0">
                <a:solidFill>
                  <a:srgbClr val="FF0000"/>
                </a:solidFill>
                <a:effectLst/>
                <a:latin typeface="BNazanin"/>
                <a:cs typeface="B Zar" panose="00000400000000000000" pitchFamily="2" charset="-78"/>
              </a:rPr>
              <a:t>تاثير مستقيم و مشخصي </a:t>
            </a:r>
            <a:r>
              <a:rPr lang="fa-IR" b="0" i="0" smtClean="0">
                <a:solidFill>
                  <a:srgbClr val="000000"/>
                </a:solidFill>
                <a:effectLst/>
                <a:latin typeface="BNazanin"/>
                <a:cs typeface="B Zar" panose="00000400000000000000" pitchFamily="2" charset="-78"/>
              </a:rPr>
              <a:t>دارند.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674055" y="4726745"/>
            <a:ext cx="2785403"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BNazanin"/>
                <a:cs typeface="B Zar" panose="00000400000000000000" pitchFamily="2" charset="-78"/>
              </a:rPr>
              <a:t> وظيفه و كار معيني </a:t>
            </a:r>
            <a:endParaRPr lang="fa-IR" sz="2400" b="1">
              <a:solidFill>
                <a:srgbClr val="FF0000"/>
              </a:solidFill>
            </a:endParaRPr>
          </a:p>
        </p:txBody>
      </p:sp>
    </p:spTree>
    <p:extLst>
      <p:ext uri="{BB962C8B-B14F-4D97-AF65-F5344CB8AC3E}">
        <p14:creationId xmlns:p14="http://schemas.microsoft.com/office/powerpoint/2010/main" val="107480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آنچه امروزه دامنگيرسازمانها، نهادهاي دولتي يا خصوصي حوزههاي مربوط بهمديريت شهري است و امور شهروندي و بهطور كلي برخي جوامع از آن رنج ميبرند، معضلي است بهنام </a:t>
            </a:r>
            <a:r>
              <a:rPr lang="fa-IR">
                <a:solidFill>
                  <a:srgbClr val="000000"/>
                </a:solidFill>
                <a:latin typeface="TimesNewRoman"/>
                <a:cs typeface="B Zar" panose="00000400000000000000" pitchFamily="2" charset="-78"/>
              </a:rPr>
              <a:t>"</a:t>
            </a:r>
            <a:r>
              <a:rPr lang="fa-IR">
                <a:solidFill>
                  <a:srgbClr val="FF0000"/>
                </a:solidFill>
                <a:latin typeface="BNazanin"/>
                <a:cs typeface="B Zar" panose="00000400000000000000" pitchFamily="2" charset="-78"/>
              </a:rPr>
              <a:t>مسئوليتگريزي</a:t>
            </a:r>
            <a:r>
              <a:rPr lang="fa-IR">
                <a:solidFill>
                  <a:srgbClr val="000000"/>
                </a:solidFill>
                <a:latin typeface="TimesNewRoman"/>
                <a:cs typeface="B Zar" panose="00000400000000000000" pitchFamily="2" charset="-78"/>
              </a:rPr>
              <a:t>"</a:t>
            </a:r>
            <a:r>
              <a:rPr lang="fa-IR">
                <a:solidFill>
                  <a:srgbClr val="000000"/>
                </a:solidFill>
                <a:latin typeface="BNazanin"/>
                <a:cs typeface="B Zar" panose="00000400000000000000" pitchFamily="2" charset="-78"/>
              </a:rPr>
              <a:t>كه متاسفانه امروزه اين معظل در حال رشد بوده و بهعنوان يك تهديد جدي براي جوامع مطرح است. كه اگر بهموقع مورد بررسي و توجه قرار نگيرد، علاوه بر آسيبي كه بر حيات نظام اجتماعي وارد مينمايد، مسائل و آسيبهاي اجتماعي متنوع و حتي نوظهوري را بوجود خواهد آورد.</a:t>
            </a:r>
            <a:endParaRPr lang="fa-IR"/>
          </a:p>
        </p:txBody>
      </p:sp>
      <p:sp>
        <p:nvSpPr>
          <p:cNvPr id="4" name="Flowchart: Connector 3"/>
          <p:cNvSpPr/>
          <p:nvPr/>
        </p:nvSpPr>
        <p:spPr>
          <a:xfrm>
            <a:off x="838200" y="4826464"/>
            <a:ext cx="2883877" cy="135049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مسائل و آسيبهاي اجتماعي متنوع</a:t>
            </a:r>
            <a:endParaRPr lang="fa-IR" sz="2000" b="1">
              <a:solidFill>
                <a:srgbClr val="FF0000"/>
              </a:solidFill>
            </a:endParaRPr>
          </a:p>
        </p:txBody>
      </p:sp>
    </p:spTree>
    <p:extLst>
      <p:ext uri="{BB962C8B-B14F-4D97-AF65-F5344CB8AC3E}">
        <p14:creationId xmlns:p14="http://schemas.microsoft.com/office/powerpoint/2010/main" val="118031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همچنين بر اساس مطالعات انجام شده، گسترش بياعتمادي در جامعه، تحمل رفتار فاسد را افزا شي يم دهد جهيو درنت با ايجاد انتظار رفتار فاسد، مشاركت در عمل فاسد آسانتر ميشود ) </a:t>
            </a:r>
            <a:r>
              <a:rPr lang="fa-IR" b="0" i="0" smtClean="0">
                <a:solidFill>
                  <a:srgbClr val="000000"/>
                </a:solidFill>
                <a:effectLst/>
                <a:latin typeface="TimesNewRoman"/>
                <a:cs typeface="B Zar" panose="00000400000000000000" pitchFamily="2" charset="-78"/>
              </a:rPr>
              <a:t>.(</a:t>
            </a:r>
            <a:r>
              <a:rPr lang="en-US" b="0" i="0" smtClean="0">
                <a:solidFill>
                  <a:srgbClr val="000000"/>
                </a:solidFill>
                <a:effectLst/>
                <a:latin typeface="TimesNewRoman"/>
                <a:cs typeface="B Zar" panose="00000400000000000000" pitchFamily="2" charset="-78"/>
              </a:rPr>
              <a:t>Morris &amp; Klesner, 2010</a:t>
            </a:r>
            <a:r>
              <a:rPr lang="fa-IR" b="0" i="0" smtClean="0">
                <a:solidFill>
                  <a:srgbClr val="000000"/>
                </a:solidFill>
                <a:effectLst/>
                <a:latin typeface="BNazanin"/>
                <a:cs typeface="B Zar" panose="00000400000000000000" pitchFamily="2" charset="-78"/>
              </a:rPr>
              <a:t>لذا توجه به عوامل موثر بر معظل روبه رشد مسئوليت گريزي از اهميت بالايي برخوردار بوده و با گسترش عامل بي اعتمادي اجتماعي بر ضرورت انجام اين تحقيق ميافزايد. چرا كه از دیرباز آگاهي نسبت به اين واقعيت وجود داشته كه نطفه پديدهها، رخدادها، كنشهاي جمعي و بحرانها، غالباً نياز به تعهدات شهروندان و انجام وظايف و تكاليفشان 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896803"/>
            <a:ext cx="4684542"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تعهدات شهروندان و انجام وظايف و تكاليفشان</a:t>
            </a:r>
            <a:endParaRPr lang="fa-IR" sz="2000" b="1">
              <a:solidFill>
                <a:srgbClr val="FF0000"/>
              </a:solidFill>
            </a:endParaRPr>
          </a:p>
        </p:txBody>
      </p:sp>
    </p:spTree>
    <p:extLst>
      <p:ext uri="{BB962C8B-B14F-4D97-AF65-F5344CB8AC3E}">
        <p14:creationId xmlns:p14="http://schemas.microsoft.com/office/powerpoint/2010/main" val="41447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پيشينه تحقيق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با بررسي و جستوجو انجام شده در موضوع مسئوليتگريزي شهروندي تحقيقي كه بهطور مشخص به اين موضوع پرداخته شده باشد، مشاهده نشد، بنابراين با توجه به اينكه از جمله ويژگيهاي يك شهروند فعال و مسئوليتپذير ميزان مشاركتپذيري وي در برنامههاي داوطلبانه و انجام مسئوليتهاي اجتماعي است، از اين موضوع در پيشينه تحقيق بهره گرفته شده است. در اين راستا مقاله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فرسايش سرمايهاجتماعي و بينظمي در بين شهروندان تهراني</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و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Nazanin"/>
                <a:cs typeface="B Zar" panose="00000400000000000000" pitchFamily="2" charset="-78"/>
              </a:rPr>
              <a:t>ميزان مسئوليت</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پذيري اجتماعي شهروندان بندر عباس</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از جمله مقالاتي است كه بهعنوان تحقيق حاضر نزديك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871003" y="4501662"/>
            <a:ext cx="4572000" cy="125202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ميزان </a:t>
            </a:r>
            <a:r>
              <a:rPr lang="fa-IR" sz="2000" b="1" smtClean="0">
                <a:solidFill>
                  <a:srgbClr val="FF0000"/>
                </a:solidFill>
                <a:latin typeface="BNazanin"/>
                <a:cs typeface="B Zar" panose="00000400000000000000" pitchFamily="2" charset="-78"/>
              </a:rPr>
              <a:t>مشاركت پذيري </a:t>
            </a:r>
            <a:r>
              <a:rPr lang="fa-IR" sz="2000" b="1">
                <a:solidFill>
                  <a:srgbClr val="FF0000"/>
                </a:solidFill>
                <a:latin typeface="BNazanin"/>
                <a:cs typeface="B Zar" panose="00000400000000000000" pitchFamily="2" charset="-78"/>
              </a:rPr>
              <a:t>وي در برنامههاي داوطلبانه</a:t>
            </a:r>
            <a:endParaRPr lang="fa-IR" sz="2000" b="1">
              <a:solidFill>
                <a:srgbClr val="FF0000"/>
              </a:solidFill>
            </a:endParaRPr>
          </a:p>
        </p:txBody>
      </p:sp>
    </p:spTree>
    <p:extLst>
      <p:ext uri="{BB962C8B-B14F-4D97-AF65-F5344CB8AC3E}">
        <p14:creationId xmlns:p14="http://schemas.microsoft.com/office/powerpoint/2010/main" val="362563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en-US" b="0" i="0" smtClean="0">
                <a:solidFill>
                  <a:srgbClr val="000000"/>
                </a:solidFill>
                <a:effectLst/>
                <a:latin typeface="TimesNewRoman"/>
                <a:cs typeface="B Zar" panose="00000400000000000000" pitchFamily="2" charset="-78"/>
              </a:rPr>
              <a:t>aza-Ullah</a:t>
            </a:r>
            <a:r>
              <a:rPr lang="fa-IR" b="0" i="0" smtClean="0">
                <a:solidFill>
                  <a:srgbClr val="000000"/>
                </a:solidFill>
                <a:effectLst/>
                <a:latin typeface="BNazanin"/>
                <a:cs typeface="B Zar" panose="00000400000000000000" pitchFamily="2" charset="-78"/>
              </a:rPr>
              <a:t>در تحقيقي با عنوان</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يچه زمان كي رابطه مشاركتي براي عملكرد مهم است؟ بهبررسي تجربي نقش اعتماد و بياعتمادي چند بعدي پرداخته است. اين</a:t>
            </a:r>
            <a:r>
              <a:rPr lang="fa-IR" smtClean="0">
                <a:cs typeface="B Zar" panose="00000400000000000000" pitchFamily="2" charset="-78"/>
              </a:rPr>
              <a:t>  </a:t>
            </a:r>
            <a:r>
              <a:rPr lang="fa-IR" b="0" i="0" smtClean="0">
                <a:solidFill>
                  <a:srgbClr val="000000"/>
                </a:solidFill>
                <a:effectLst/>
                <a:latin typeface="BNazanin"/>
                <a:cs typeface="B Zar" panose="00000400000000000000" pitchFamily="2" charset="-78"/>
              </a:rPr>
              <a:t>ژوهش با ترك بي يب نشي از ادبيات اعتماد- يب اعتمادي و 18گفت يگوو عم قي مد ،يتيري ماه تي چند بعدي اعتماد )يعني نحُسن تي يو شا ستگ بي(و ياعتمادي )به عنوان مثال، بدخواهي يو ب اعتبار مي(را آشكار ميكند</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1130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و نشان يدهد كه اثر كي رابطه مشاركتي زماني كه اعتماد و بياعتمادي هر دو وجود داشته باشد (در سطوح متوسط تا بالا)، براي عملكرد مهم است، اما زماني يكيكه از آنها پايين يو د گري بالا است، رابطه مشاركتي انجام نميشود. و رويكرد جدي يد براي درك ا كهني يچه زمان كي رابطه مشاركتي خوب عمل ميكند و چه زماني خوب عمل نميكند ارائه ميدهد و از نظر ارتباط عمل ،ي نشان ميدهد كه شركتها يك طرز فكر پارادوكس (</a:t>
            </a:r>
            <a:r>
              <a:rPr lang="fa-IR">
                <a:solidFill>
                  <a:srgbClr val="FF0000"/>
                </a:solidFill>
                <a:latin typeface="BNazanin"/>
                <a:cs typeface="B Zar" panose="00000400000000000000" pitchFamily="2" charset="-78"/>
              </a:rPr>
              <a:t>با تمركز بر اعتماد و بياعتمادي</a:t>
            </a:r>
            <a:r>
              <a:rPr lang="fa-IR">
                <a:solidFill>
                  <a:srgbClr val="000000"/>
                </a:solidFill>
                <a:latin typeface="BNazanin"/>
                <a:cs typeface="B Zar" panose="00000400000000000000" pitchFamily="2" charset="-78"/>
              </a:rPr>
              <a:t>) را براي باز كردن پتانس لي مثبت كي رابطه مشاركتي اتخاذ ميكنند</a:t>
            </a:r>
            <a:endParaRPr lang="fa-IR"/>
          </a:p>
        </p:txBody>
      </p:sp>
    </p:spTree>
    <p:extLst>
      <p:ext uri="{BB962C8B-B14F-4D97-AF65-F5344CB8AC3E}">
        <p14:creationId xmlns:p14="http://schemas.microsoft.com/office/powerpoint/2010/main" val="295211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شهروندي يك ايده دوجانبه و يك ايده اجتماعي است و صرفاً مجموعه حقوقي كه فرد را از تعهد بهديگران رها كند، نيست؛ بلكه براي تحقق اين حقوق بهمكانيسمي از تكاليف و وظايف شهروندي لازم است. از طرفي مسئوليتگريزيهاي شهروندي فرار يا دور زدنها تكاليف محوله است، كه ما آنها را در رفتارهاي شهروندان در امور شهري و مشاركتپذيريهاي ضعيف شده امروزي مشاهده مي كنيم.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7221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در تحقيق (2018) ،</a:t>
            </a:r>
            <a:r>
              <a:rPr lang="en-US" b="0" i="0" smtClean="0">
                <a:solidFill>
                  <a:srgbClr val="000000"/>
                </a:solidFill>
                <a:effectLst/>
                <a:latin typeface="TimesNewRoman"/>
                <a:cs typeface="B Zar" panose="00000400000000000000" pitchFamily="2" charset="-78"/>
              </a:rPr>
              <a:t>Rim and Dong</a:t>
            </a:r>
            <a:r>
              <a:rPr lang="fa-IR" b="0" i="0" smtClean="0">
                <a:solidFill>
                  <a:srgbClr val="000000"/>
                </a:solidFill>
                <a:effectLst/>
                <a:latin typeface="BNazanin"/>
                <a:cs typeface="B Zar" panose="00000400000000000000" pitchFamily="2" charset="-78"/>
              </a:rPr>
              <a:t>با عنوان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اعتماد و بياعتمادي در جامعه و درك</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عمومي از مسئوليتاجتماعي </a:t>
            </a:r>
            <a:r>
              <a:rPr lang="en-US" b="0" i="0" smtClean="0">
                <a:solidFill>
                  <a:srgbClr val="000000"/>
                </a:solidFill>
                <a:effectLst/>
                <a:latin typeface="TimesNewRoman"/>
                <a:cs typeface="B Zar" panose="00000400000000000000" pitchFamily="2" charset="-78"/>
              </a:rPr>
              <a:t>CSR</a:t>
            </a:r>
            <a:r>
              <a:rPr lang="en-US" sz="1400" b="0" i="0" smtClean="0">
                <a:solidFill>
                  <a:srgbClr val="000000"/>
                </a:solidFill>
                <a:effectLst/>
                <a:latin typeface="TimesNewRoman"/>
                <a:cs typeface="B Zar" panose="00000400000000000000" pitchFamily="2" charset="-78"/>
              </a:rPr>
              <a:t>١</a:t>
            </a:r>
            <a:r>
              <a:rPr lang="fa-IR" b="0" i="0" smtClean="0">
                <a:solidFill>
                  <a:srgbClr val="000000"/>
                </a:solidFill>
                <a:effectLst/>
                <a:latin typeface="BNazanin"/>
                <a:cs typeface="B Zar" panose="00000400000000000000" pitchFamily="2" charset="-78"/>
              </a:rPr>
              <a:t>كيكه مطالعه ب ني فرهنگ بهي است بررسي يد دگاههاي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نيب فرهنگي مسئوليتاجتماعي شركتي ) (</a:t>
            </a:r>
            <a:r>
              <a:rPr lang="en-US" b="0" i="0" smtClean="0">
                <a:solidFill>
                  <a:srgbClr val="000000"/>
                </a:solidFill>
                <a:effectLst/>
                <a:latin typeface="TimesNewRoman"/>
                <a:cs typeface="B Zar" panose="00000400000000000000" pitchFamily="2" charset="-78"/>
              </a:rPr>
              <a:t>CSR</a:t>
            </a:r>
            <a:r>
              <a:rPr lang="fa-IR" b="0" i="0" smtClean="0">
                <a:solidFill>
                  <a:srgbClr val="000000"/>
                </a:solidFill>
                <a:effectLst/>
                <a:latin typeface="BNazanin"/>
                <a:cs typeface="B Zar" panose="00000400000000000000" pitchFamily="2" charset="-78"/>
              </a:rPr>
              <a:t>بر اساس مدل سلسله مراتبي </a:t>
            </a:r>
            <a:r>
              <a:rPr lang="en-US" b="0" i="0" smtClean="0">
                <a:solidFill>
                  <a:srgbClr val="000000"/>
                </a:solidFill>
                <a:effectLst/>
                <a:latin typeface="TimesNewRoman"/>
                <a:cs typeface="B Zar" panose="00000400000000000000" pitchFamily="2" charset="-78"/>
              </a:rPr>
              <a:t>CSR</a:t>
            </a:r>
            <a:r>
              <a:rPr lang="fa-IR" b="0" i="0" smtClean="0">
                <a:solidFill>
                  <a:srgbClr val="000000"/>
                </a:solidFill>
                <a:effectLst/>
                <a:latin typeface="BNazanin"/>
                <a:cs typeface="B Zar" panose="00000400000000000000" pitchFamily="2" charset="-78"/>
              </a:rPr>
              <a:t>كارول</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 1991( ،1979پرداخته شده است.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2078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000000"/>
                </a:solidFill>
                <a:latin typeface="BNazanin"/>
                <a:cs typeface="B Zar" panose="00000400000000000000" pitchFamily="2" charset="-78"/>
              </a:rPr>
              <a:t>يافتهها نياي مقاله كه حاصل بررسي مقطعي در </a:t>
            </a:r>
            <a:r>
              <a:rPr lang="fa-IR" smtClean="0">
                <a:solidFill>
                  <a:srgbClr val="000000"/>
                </a:solidFill>
                <a:latin typeface="BNazanin"/>
                <a:cs typeface="B Zar" panose="00000400000000000000" pitchFamily="2" charset="-78"/>
              </a:rPr>
              <a:t>ايالات متحده </a:t>
            </a:r>
            <a:r>
              <a:rPr lang="fa-IR">
                <a:solidFill>
                  <a:srgbClr val="000000"/>
                </a:solidFill>
                <a:latin typeface="BNazanin"/>
                <a:cs typeface="B Zar" panose="00000400000000000000" pitchFamily="2" charset="-78"/>
              </a:rPr>
              <a:t>آمريكا، امارات متحده عربي يو كره جنوب ) </a:t>
            </a:r>
            <a:r>
              <a:rPr lang="fa-IR">
                <a:solidFill>
                  <a:srgbClr val="000000"/>
                </a:solidFill>
                <a:latin typeface="TimesNewRoman"/>
                <a:cs typeface="B Zar" panose="00000400000000000000" pitchFamily="2" charset="-78"/>
              </a:rPr>
              <a:t>(</a:t>
            </a:r>
            <a:r>
              <a:rPr lang="en-US">
                <a:solidFill>
                  <a:srgbClr val="000000"/>
                </a:solidFill>
                <a:latin typeface="TimesNewRoman"/>
                <a:cs typeface="B Zar" panose="00000400000000000000" pitchFamily="2" charset="-78"/>
              </a:rPr>
              <a:t>N =1121</a:t>
            </a:r>
            <a:r>
              <a:rPr lang="fa-IR">
                <a:solidFill>
                  <a:srgbClr val="000000"/>
                </a:solidFill>
                <a:latin typeface="BNazanin"/>
                <a:cs typeface="B Zar" panose="00000400000000000000" pitchFamily="2" charset="-78"/>
              </a:rPr>
              <a:t>است، نشان ميدهد كه </a:t>
            </a:r>
            <a:r>
              <a:rPr lang="fa-IR" smtClean="0">
                <a:solidFill>
                  <a:srgbClr val="000000"/>
                </a:solidFill>
                <a:latin typeface="BNazanin"/>
                <a:cs typeface="B Zar" panose="00000400000000000000" pitchFamily="2" charset="-78"/>
              </a:rPr>
              <a:t>ادراك عمومي </a:t>
            </a:r>
            <a:r>
              <a:rPr lang="fa-IR">
                <a:solidFill>
                  <a:srgbClr val="000000"/>
                </a:solidFill>
                <a:latin typeface="BNazanin"/>
                <a:cs typeface="B Zar" panose="00000400000000000000" pitchFamily="2" charset="-78"/>
              </a:rPr>
              <a:t>از </a:t>
            </a:r>
            <a:r>
              <a:rPr lang="en-US">
                <a:solidFill>
                  <a:srgbClr val="000000"/>
                </a:solidFill>
                <a:latin typeface="TimesNewRoman"/>
                <a:cs typeface="B Zar" panose="00000400000000000000" pitchFamily="2" charset="-78"/>
              </a:rPr>
              <a:t>CSR</a:t>
            </a:r>
            <a:r>
              <a:rPr lang="fa-IR">
                <a:solidFill>
                  <a:srgbClr val="000000"/>
                </a:solidFill>
                <a:latin typeface="BNazanin"/>
                <a:cs typeface="B Zar" panose="00000400000000000000" pitchFamily="2" charset="-78"/>
              </a:rPr>
              <a:t>در كشورهاي مختلف بهطور قابل توجهي متفاوت است. علاوه بر اين، در </a:t>
            </a:r>
            <a:r>
              <a:rPr lang="fa-IR" smtClean="0">
                <a:solidFill>
                  <a:srgbClr val="000000"/>
                </a:solidFill>
                <a:latin typeface="BNazanin"/>
                <a:cs typeface="B Zar" panose="00000400000000000000" pitchFamily="2" charset="-78"/>
              </a:rPr>
              <a:t>یك جامعه </a:t>
            </a:r>
            <a:r>
              <a:rPr lang="fa-IR">
                <a:solidFill>
                  <a:srgbClr val="000000"/>
                </a:solidFill>
                <a:latin typeface="BNazanin"/>
                <a:cs typeface="B Zar" panose="00000400000000000000" pitchFamily="2" charset="-78"/>
              </a:rPr>
              <a:t>قابل اعتماد مانند امارات متحده عرب ،ي عموم مردم تما لي يب شتري بهانجام وظا </a:t>
            </a:r>
            <a:r>
              <a:rPr lang="fa-IR" smtClean="0">
                <a:solidFill>
                  <a:srgbClr val="000000"/>
                </a:solidFill>
                <a:latin typeface="BNazanin"/>
                <a:cs typeface="B Zar" panose="00000400000000000000" pitchFamily="2" charset="-78"/>
              </a:rPr>
              <a:t>في اقتصادي </a:t>
            </a:r>
            <a:r>
              <a:rPr lang="fa-IR">
                <a:solidFill>
                  <a:srgbClr val="000000"/>
                </a:solidFill>
                <a:latin typeface="BNazanin"/>
                <a:cs typeface="B Zar" panose="00000400000000000000" pitchFamily="2" charset="-78"/>
              </a:rPr>
              <a:t>و بشردوستانه براي تجارت دارند، در حالي كه در </a:t>
            </a:r>
            <a:r>
              <a:rPr lang="fa-IR" smtClean="0">
                <a:solidFill>
                  <a:srgbClr val="000000"/>
                </a:solidFill>
                <a:latin typeface="BNazanin"/>
                <a:cs typeface="B Zar" panose="00000400000000000000" pitchFamily="2" charset="-78"/>
              </a:rPr>
              <a:t>جامعه اي </a:t>
            </a:r>
            <a:r>
              <a:rPr lang="fa-IR">
                <a:solidFill>
                  <a:srgbClr val="000000"/>
                </a:solidFill>
                <a:latin typeface="BNazanin"/>
                <a:cs typeface="B Zar" panose="00000400000000000000" pitchFamily="2" charset="-78"/>
              </a:rPr>
              <a:t>مانند كره </a:t>
            </a:r>
            <a:r>
              <a:rPr lang="fa-IR" smtClean="0">
                <a:solidFill>
                  <a:srgbClr val="000000"/>
                </a:solidFill>
                <a:latin typeface="BNazanin"/>
                <a:cs typeface="B Zar" panose="00000400000000000000" pitchFamily="2" charset="-78"/>
              </a:rPr>
              <a:t>جنوبي مردم مسئوليت </a:t>
            </a:r>
            <a:r>
              <a:rPr lang="fa-IR">
                <a:solidFill>
                  <a:srgbClr val="000000"/>
                </a:solidFill>
                <a:latin typeface="BNazanin"/>
                <a:cs typeface="B Zar" panose="00000400000000000000" pitchFamily="2" charset="-78"/>
              </a:rPr>
              <a:t>قانوني </a:t>
            </a:r>
            <a:r>
              <a:rPr lang="fa-IR" smtClean="0">
                <a:solidFill>
                  <a:srgbClr val="000000"/>
                </a:solidFill>
                <a:latin typeface="BNazanin"/>
                <a:cs typeface="B Zar" panose="00000400000000000000" pitchFamily="2" charset="-78"/>
              </a:rPr>
              <a:t>و اخلاقی </a:t>
            </a:r>
            <a:r>
              <a:rPr lang="fa-IR">
                <a:solidFill>
                  <a:srgbClr val="000000"/>
                </a:solidFill>
                <a:latin typeface="BNazanin"/>
                <a:cs typeface="B Zar" panose="00000400000000000000" pitchFamily="2" charset="-78"/>
              </a:rPr>
              <a:t>را مهم </a:t>
            </a:r>
            <a:r>
              <a:rPr lang="fa-IR" smtClean="0">
                <a:solidFill>
                  <a:srgbClr val="000000"/>
                </a:solidFill>
                <a:latin typeface="BNazanin"/>
                <a:cs typeface="B Zar" panose="00000400000000000000" pitchFamily="2" charset="-78"/>
              </a:rPr>
              <a:t>مي دانند</a:t>
            </a:r>
            <a:r>
              <a:rPr lang="fa-IR">
                <a:solidFill>
                  <a:srgbClr val="000000"/>
                </a:solidFill>
                <a:latin typeface="BNazanin"/>
                <a:cs typeface="B Zar" panose="00000400000000000000" pitchFamily="2" charset="-78"/>
              </a:rPr>
              <a:t>. نيا مطالعه با برجسته كردن نقش اعتماد </a:t>
            </a:r>
            <a:r>
              <a:rPr lang="fa-IR" smtClean="0">
                <a:solidFill>
                  <a:srgbClr val="000000"/>
                </a:solidFill>
                <a:latin typeface="BNazanin"/>
                <a:cs typeface="B Zar" panose="00000400000000000000" pitchFamily="2" charset="-78"/>
              </a:rPr>
              <a:t>عمومي بهدولت </a:t>
            </a:r>
            <a:r>
              <a:rPr lang="fa-IR">
                <a:solidFill>
                  <a:srgbClr val="000000"/>
                </a:solidFill>
                <a:latin typeface="BNazanin"/>
                <a:cs typeface="B Zar" panose="00000400000000000000" pitchFamily="2" charset="-78"/>
              </a:rPr>
              <a:t>در تعر في ،</a:t>
            </a:r>
            <a:r>
              <a:rPr lang="en-US">
                <a:solidFill>
                  <a:srgbClr val="000000"/>
                </a:solidFill>
                <a:latin typeface="TimesNewRoman"/>
                <a:cs typeface="B Zar" panose="00000400000000000000" pitchFamily="2" charset="-78"/>
              </a:rPr>
              <a:t>CSR</a:t>
            </a:r>
            <a:r>
              <a:rPr lang="fa-IR">
                <a:solidFill>
                  <a:srgbClr val="000000"/>
                </a:solidFill>
                <a:latin typeface="BNazanin"/>
                <a:cs typeface="B Zar" panose="00000400000000000000" pitchFamily="2" charset="-78"/>
              </a:rPr>
              <a:t>بهدرك فعلي مردم از </a:t>
            </a:r>
            <a:r>
              <a:rPr lang="en-US">
                <a:solidFill>
                  <a:srgbClr val="000000"/>
                </a:solidFill>
                <a:latin typeface="TimesNewRoman"/>
                <a:cs typeface="B Zar" panose="00000400000000000000" pitchFamily="2" charset="-78"/>
              </a:rPr>
              <a:t>CSR</a:t>
            </a:r>
            <a:r>
              <a:rPr lang="fa-IR">
                <a:solidFill>
                  <a:srgbClr val="000000"/>
                </a:solidFill>
                <a:latin typeface="BNazanin"/>
                <a:cs typeface="B Zar" panose="00000400000000000000" pitchFamily="2" charset="-78"/>
              </a:rPr>
              <a:t>در فرهنگ و جوامع ميافزا دي</a:t>
            </a:r>
            <a:endParaRPr lang="fa-IR"/>
          </a:p>
        </p:txBody>
      </p:sp>
    </p:spTree>
    <p:extLst>
      <p:ext uri="{BB962C8B-B14F-4D97-AF65-F5344CB8AC3E}">
        <p14:creationId xmlns:p14="http://schemas.microsoft.com/office/powerpoint/2010/main" val="296298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همچنين .(1997) </a:t>
            </a:r>
            <a:r>
              <a:rPr lang="en-US" b="0" i="0" smtClean="0">
                <a:solidFill>
                  <a:srgbClr val="000000"/>
                </a:solidFill>
                <a:effectLst/>
                <a:latin typeface="TimesNewRoman"/>
                <a:cs typeface="B Zar" panose="00000400000000000000" pitchFamily="2" charset="-78"/>
              </a:rPr>
              <a:t>Peter, Groothuis &amp; et</a:t>
            </a:r>
            <a:r>
              <a:rPr lang="fa-IR" b="0" i="0" smtClean="0">
                <a:solidFill>
                  <a:srgbClr val="000000"/>
                </a:solidFill>
                <a:effectLst/>
                <a:latin typeface="BNazanin"/>
                <a:cs typeface="B Zar" panose="00000400000000000000" pitchFamily="2" charset="-78"/>
              </a:rPr>
              <a:t>در تحقيق </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نقش بياعتمادي اجتماعي در</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تجز هي ليو تحل ير سك- فايده: مطالعه مكان كي مركز دفع زبالههاي خطرناك</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نشان ميدهد</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كه بياعتمادي بهنهادهاي اجتماعي در حال تبد لي كيشدن به مؤلفه مهم ارتباطات ريسك و</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تحل لي يس است . است</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9274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در اين تحقيق، ارزيابي تأث ري يب اعتمادي اجتماعي بر تصم ،يريگمي </a:t>
            </a:r>
            <a:r>
              <a:rPr lang="fa-IR" smtClean="0">
                <a:solidFill>
                  <a:srgbClr val="000000"/>
                </a:solidFill>
                <a:latin typeface="BNazanin"/>
                <a:cs typeface="B Zar" panose="00000400000000000000" pitchFamily="2" charset="-78"/>
              </a:rPr>
              <a:t>نقش باعتمادي </a:t>
            </a:r>
            <a:r>
              <a:rPr lang="fa-IR">
                <a:solidFill>
                  <a:srgbClr val="000000"/>
                </a:solidFill>
                <a:latin typeface="BNazanin"/>
                <a:cs typeface="B Zar" panose="00000400000000000000" pitchFamily="2" charset="-78"/>
              </a:rPr>
              <a:t>بهمنابع اطلاعاتي را در تما لي يذپبه رش كي مركز دفع زبالههاي خطرناك </a:t>
            </a:r>
            <a:r>
              <a:rPr lang="fa-IR" smtClean="0">
                <a:solidFill>
                  <a:srgbClr val="000000"/>
                </a:solidFill>
                <a:latin typeface="BNazanin"/>
                <a:cs typeface="B Zar" panose="00000400000000000000" pitchFamily="2" charset="-78"/>
              </a:rPr>
              <a:t>در همسا </a:t>
            </a:r>
            <a:r>
              <a:rPr lang="fa-IR">
                <a:solidFill>
                  <a:srgbClr val="000000"/>
                </a:solidFill>
                <a:latin typeface="BNazanin"/>
                <a:cs typeface="B Zar" panose="00000400000000000000" pitchFamily="2" charset="-78"/>
              </a:rPr>
              <a:t>يگي بررسي كرده است و با استفاده از دادههاي بررسي ارزشگذاري احتمالي در </a:t>
            </a:r>
            <a:r>
              <a:rPr lang="fa-IR" smtClean="0">
                <a:solidFill>
                  <a:srgbClr val="000000"/>
                </a:solidFill>
                <a:latin typeface="BNazanin"/>
                <a:cs typeface="B Zar" panose="00000400000000000000" pitchFamily="2" charset="-78"/>
              </a:rPr>
              <a:t>محل كي </a:t>
            </a:r>
            <a:r>
              <a:rPr lang="fa-IR">
                <a:solidFill>
                  <a:srgbClr val="000000"/>
                </a:solidFill>
                <a:latin typeface="BNazanin"/>
                <a:cs typeface="B Zar" panose="00000400000000000000" pitchFamily="2" charset="-78"/>
              </a:rPr>
              <a:t>مركز دفع زبالههاي خطرناك نشان ميدهد كه پاسخدهندگان بهطور خاص هم </a:t>
            </a:r>
            <a:r>
              <a:rPr lang="fa-IR" smtClean="0">
                <a:solidFill>
                  <a:srgbClr val="000000"/>
                </a:solidFill>
                <a:latin typeface="BNazanin"/>
                <a:cs typeface="B Zar" panose="00000400000000000000" pitchFamily="2" charset="-78"/>
              </a:rPr>
              <a:t>بهمقامات دولتي </a:t>
            </a:r>
            <a:r>
              <a:rPr lang="fa-IR">
                <a:solidFill>
                  <a:srgbClr val="000000"/>
                </a:solidFill>
                <a:latin typeface="BNazanin"/>
                <a:cs typeface="B Zar" panose="00000400000000000000" pitchFamily="2" charset="-78"/>
              </a:rPr>
              <a:t>و هم بهمشاغل دفع زباله بياعتماد هستند. بهطوريكه يب اعتمادي اجتماعي خطر </a:t>
            </a:r>
            <a:r>
              <a:rPr lang="fa-IR" smtClean="0">
                <a:solidFill>
                  <a:srgbClr val="000000"/>
                </a:solidFill>
                <a:latin typeface="BNazanin"/>
                <a:cs typeface="B Zar" panose="00000400000000000000" pitchFamily="2" charset="-78"/>
              </a:rPr>
              <a:t>درك شده </a:t>
            </a:r>
            <a:r>
              <a:rPr lang="fa-IR">
                <a:solidFill>
                  <a:srgbClr val="000000"/>
                </a:solidFill>
                <a:latin typeface="BNazanin"/>
                <a:cs typeface="B Zar" panose="00000400000000000000" pitchFamily="2" charset="-78"/>
              </a:rPr>
              <a:t>كي تأسيسات را افزا شي يم دهد و بر احتمال پذيرش كي همهپرسي براي مكان </a:t>
            </a:r>
            <a:r>
              <a:rPr lang="fa-IR" smtClean="0">
                <a:solidFill>
                  <a:srgbClr val="000000"/>
                </a:solidFill>
                <a:latin typeface="BNazanin"/>
                <a:cs typeface="B Zar" panose="00000400000000000000" pitchFamily="2" charset="-78"/>
              </a:rPr>
              <a:t>استقرار كي </a:t>
            </a:r>
            <a:r>
              <a:rPr lang="fa-IR">
                <a:solidFill>
                  <a:srgbClr val="000000"/>
                </a:solidFill>
                <a:latin typeface="BNazanin"/>
                <a:cs typeface="B Zar" panose="00000400000000000000" pitchFamily="2" charset="-78"/>
              </a:rPr>
              <a:t>مركز دفع زبالههاي خطرناك تأث ري يم گذارد</a:t>
            </a:r>
            <a:endParaRPr lang="fa-IR"/>
          </a:p>
        </p:txBody>
      </p:sp>
      <p:sp>
        <p:nvSpPr>
          <p:cNvPr id="4" name="Flowchart: Process 3"/>
          <p:cNvSpPr/>
          <p:nvPr/>
        </p:nvSpPr>
        <p:spPr>
          <a:xfrm>
            <a:off x="838200" y="4684542"/>
            <a:ext cx="4445391" cy="162735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هم </a:t>
            </a:r>
            <a:r>
              <a:rPr lang="fa-IR" sz="2000" b="1" smtClean="0">
                <a:solidFill>
                  <a:srgbClr val="FF0000"/>
                </a:solidFill>
                <a:latin typeface="BNazanin"/>
                <a:cs typeface="B Zar" panose="00000400000000000000" pitchFamily="2" charset="-78"/>
              </a:rPr>
              <a:t>به مقامات </a:t>
            </a:r>
            <a:r>
              <a:rPr lang="fa-IR" sz="2000" b="1">
                <a:solidFill>
                  <a:srgbClr val="FF0000"/>
                </a:solidFill>
                <a:latin typeface="BNazanin"/>
                <a:cs typeface="B Zar" panose="00000400000000000000" pitchFamily="2" charset="-78"/>
              </a:rPr>
              <a:t>دولتي و هم </a:t>
            </a:r>
            <a:r>
              <a:rPr lang="fa-IR" sz="2000" b="1" smtClean="0">
                <a:solidFill>
                  <a:srgbClr val="FF0000"/>
                </a:solidFill>
                <a:latin typeface="BNazanin"/>
                <a:cs typeface="B Zar" panose="00000400000000000000" pitchFamily="2" charset="-78"/>
              </a:rPr>
              <a:t>به مشاغل </a:t>
            </a:r>
            <a:r>
              <a:rPr lang="fa-IR" sz="2000" b="1">
                <a:solidFill>
                  <a:srgbClr val="FF0000"/>
                </a:solidFill>
                <a:latin typeface="BNazanin"/>
                <a:cs typeface="B Zar" panose="00000400000000000000" pitchFamily="2" charset="-78"/>
              </a:rPr>
              <a:t>دفع زباله</a:t>
            </a:r>
            <a:endParaRPr lang="fa-IR" sz="2000" b="1">
              <a:solidFill>
                <a:srgbClr val="FF0000"/>
              </a:solidFill>
            </a:endParaRPr>
          </a:p>
        </p:txBody>
      </p:sp>
    </p:spTree>
    <p:extLst>
      <p:ext uri="{BB962C8B-B14F-4D97-AF65-F5344CB8AC3E}">
        <p14:creationId xmlns:p14="http://schemas.microsoft.com/office/powerpoint/2010/main" val="1566269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در تحقيقات داخلي انجام شده، فاضلي </a:t>
            </a:r>
            <a:r>
              <a:rPr lang="fa-IR" b="0" i="0" smtClean="0">
                <a:solidFill>
                  <a:srgbClr val="000000"/>
                </a:solidFill>
                <a:effectLst/>
                <a:latin typeface="BNazanin"/>
                <a:cs typeface="B Zar" panose="00000400000000000000" pitchFamily="2" charset="-78"/>
              </a:rPr>
              <a:t>.(1397)در </a:t>
            </a:r>
            <a:r>
              <a:rPr lang="fa-IR" b="0" i="0" smtClean="0">
                <a:solidFill>
                  <a:srgbClr val="000000"/>
                </a:solidFill>
                <a:effectLst/>
                <a:latin typeface="BNazanin"/>
                <a:cs typeface="B Zar" panose="00000400000000000000" pitchFamily="2" charset="-78"/>
              </a:rPr>
              <a:t>بررسي </a:t>
            </a:r>
            <a:r>
              <a:rPr lang="fa-IR" b="0" i="0" smtClean="0">
                <a:solidFill>
                  <a:srgbClr val="000000"/>
                </a:solidFill>
                <a:effectLst/>
                <a:latin typeface="BNazanin"/>
                <a:cs typeface="B Zar" panose="00000400000000000000" pitchFamily="2" charset="-78"/>
              </a:rPr>
              <a:t>بين كشوري </a:t>
            </a:r>
            <a:r>
              <a:rPr lang="fa-IR" b="0" i="0" smtClean="0">
                <a:solidFill>
                  <a:srgbClr val="000000"/>
                </a:solidFill>
                <a:effectLst/>
                <a:latin typeface="TimesNewRoman"/>
                <a:cs typeface="B Zar" panose="00000400000000000000" pitchFamily="2" charset="-78"/>
              </a:rPr>
              <a:t>"</a:t>
            </a:r>
            <a:r>
              <a:rPr lang="fa-IR" b="0" i="0" smtClean="0">
                <a:solidFill>
                  <a:srgbClr val="FF0000"/>
                </a:solidFill>
                <a:effectLst/>
                <a:latin typeface="BNazanin"/>
                <a:cs typeface="B Zar" panose="00000400000000000000" pitchFamily="2" charset="-78"/>
              </a:rPr>
              <a:t>رابطة كيفيت حكومت،</a:t>
            </a:r>
            <a:br>
              <a:rPr lang="fa-IR" b="0" i="0" smtClean="0">
                <a:solidFill>
                  <a:srgbClr val="FF0000"/>
                </a:solidFill>
                <a:effectLst/>
                <a:latin typeface="BNazanin"/>
                <a:cs typeface="B Zar" panose="00000400000000000000" pitchFamily="2" charset="-78"/>
              </a:rPr>
            </a:br>
            <a:r>
              <a:rPr lang="fa-IR" b="0" i="0" smtClean="0">
                <a:solidFill>
                  <a:srgbClr val="FF0000"/>
                </a:solidFill>
                <a:effectLst/>
                <a:latin typeface="BNazanin"/>
                <a:cs typeface="B Zar" panose="00000400000000000000" pitchFamily="2" charset="-78"/>
              </a:rPr>
              <a:t>ميزان فساد و سطح اعتماد نهادي و اجتماعي</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Nazanin"/>
                <a:cs typeface="B Zar" panose="00000400000000000000" pitchFamily="2" charset="-78"/>
              </a:rPr>
              <a:t>، اين فرضيه را بررسي مي كند كه با كاهش سطح</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فساد، اعتماد نهادي و اجتماعي افزايش مييابد.</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51871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000000"/>
                </a:solidFill>
                <a:latin typeface="BNazanin"/>
                <a:cs typeface="B Zar" panose="00000400000000000000" pitchFamily="2" charset="-78"/>
              </a:rPr>
              <a:t> براي آزمون اين فرضيه از سه دسته دادههاي </a:t>
            </a:r>
            <a:r>
              <a:rPr lang="fa-IR" smtClean="0">
                <a:solidFill>
                  <a:srgbClr val="000000"/>
                </a:solidFill>
                <a:latin typeface="BNazanin"/>
                <a:cs typeface="B Zar" panose="00000400000000000000" pitchFamily="2" charset="-78"/>
              </a:rPr>
              <a:t>مربوط به </a:t>
            </a:r>
            <a:r>
              <a:rPr lang="fa-IR">
                <a:solidFill>
                  <a:srgbClr val="000000"/>
                </a:solidFill>
                <a:latin typeface="BNazanin"/>
                <a:cs typeface="B Zar" panose="00000400000000000000" pitchFamily="2" charset="-78"/>
              </a:rPr>
              <a:t>نبودن فساد، از دادههاي سازمان شفافيت بيالمللي، شاخص فساد ،</a:t>
            </a:r>
            <a:r>
              <a:rPr lang="en-US" sz="3200">
                <a:solidFill>
                  <a:srgbClr val="000000"/>
                </a:solidFill>
                <a:latin typeface="MicrosoftSansSerif"/>
                <a:cs typeface="B Zar" panose="00000400000000000000" pitchFamily="2" charset="-78"/>
              </a:rPr>
              <a:t>I CRG</a:t>
            </a:r>
            <a:r>
              <a:rPr lang="fa-IR">
                <a:solidFill>
                  <a:srgbClr val="000000"/>
                </a:solidFill>
                <a:latin typeface="BNazanin"/>
                <a:cs typeface="B Zar" panose="00000400000000000000" pitchFamily="2" charset="-78"/>
              </a:rPr>
              <a:t>شاخص فساد </a:t>
            </a:r>
            <a:r>
              <a:rPr lang="fa-IR" smtClean="0">
                <a:solidFill>
                  <a:srgbClr val="000000"/>
                </a:solidFill>
                <a:latin typeface="BNazanin"/>
                <a:cs typeface="B Zar" panose="00000400000000000000" pitchFamily="2" charset="-78"/>
              </a:rPr>
              <a:t>مؤسسة رقابت </a:t>
            </a:r>
            <a:r>
              <a:rPr lang="fa-IR">
                <a:solidFill>
                  <a:srgbClr val="000000"/>
                </a:solidFill>
                <a:latin typeface="BNazanin"/>
                <a:cs typeface="B Zar" panose="00000400000000000000" pitchFamily="2" charset="-78"/>
              </a:rPr>
              <a:t>جهاني و شاخص فساد برتلسمن مربوط به 43كشور كه اطلاعات آنها با توجه </a:t>
            </a:r>
            <a:r>
              <a:rPr lang="fa-IR" smtClean="0">
                <a:solidFill>
                  <a:srgbClr val="000000"/>
                </a:solidFill>
                <a:latin typeface="BNazanin"/>
                <a:cs typeface="B Zar" panose="00000400000000000000" pitchFamily="2" charset="-78"/>
              </a:rPr>
              <a:t>بهسالهاي مدنظر </a:t>
            </a:r>
            <a:r>
              <a:rPr lang="fa-IR">
                <a:solidFill>
                  <a:srgbClr val="000000"/>
                </a:solidFill>
                <a:latin typeface="BNazanin"/>
                <a:cs typeface="B Zar" panose="00000400000000000000" pitchFamily="2" charset="-78"/>
              </a:rPr>
              <a:t>در هم يه بانكهاي دادهها موجود بوده است، نشان ميدهند : كه سطح اعتماد از </a:t>
            </a:r>
            <a:r>
              <a:rPr lang="fa-IR" smtClean="0">
                <a:solidFill>
                  <a:srgbClr val="000000"/>
                </a:solidFill>
                <a:latin typeface="BNazanin"/>
                <a:cs typeface="B Zar" panose="00000400000000000000" pitchFamily="2" charset="-78"/>
              </a:rPr>
              <a:t>كارآيي حكومت </a:t>
            </a:r>
            <a:r>
              <a:rPr lang="fa-IR">
                <a:solidFill>
                  <a:srgbClr val="000000"/>
                </a:solidFill>
                <a:latin typeface="BNazanin"/>
                <a:cs typeface="B Zar" panose="00000400000000000000" pitchFamily="2" charset="-78"/>
              </a:rPr>
              <a:t>و سطح فساد تأثير ميگيرد. همچنين تأثير سطح فساد در جامعه بر اعتماد </a:t>
            </a:r>
            <a:r>
              <a:rPr lang="fa-IR" smtClean="0">
                <a:solidFill>
                  <a:srgbClr val="000000"/>
                </a:solidFill>
                <a:latin typeface="BNazanin"/>
                <a:cs typeface="B Zar" panose="00000400000000000000" pitchFamily="2" charset="-78"/>
              </a:rPr>
              <a:t>به نهادهاي فرهنگي </a:t>
            </a:r>
            <a:r>
              <a:rPr lang="fa-IR">
                <a:solidFill>
                  <a:srgbClr val="000000"/>
                </a:solidFill>
                <a:latin typeface="BNazanin"/>
                <a:cs typeface="B Zar" panose="00000400000000000000" pitchFamily="2" charset="-78"/>
              </a:rPr>
              <a:t>بيشتر از اعتماد بهنهادهاي حكومتي و اجتماعي و بر اعتماد اجتماعي بيشتر از </a:t>
            </a:r>
            <a:r>
              <a:rPr lang="fa-IR" smtClean="0">
                <a:solidFill>
                  <a:srgbClr val="000000"/>
                </a:solidFill>
                <a:latin typeface="BNazanin"/>
                <a:cs typeface="B Zar" panose="00000400000000000000" pitchFamily="2" charset="-78"/>
              </a:rPr>
              <a:t>اعتماد بهنهادهاي </a:t>
            </a:r>
            <a:r>
              <a:rPr lang="fa-IR">
                <a:solidFill>
                  <a:srgbClr val="000000"/>
                </a:solidFill>
                <a:latin typeface="BNazanin"/>
                <a:cs typeface="B Zar" panose="00000400000000000000" pitchFamily="2" charset="-78"/>
              </a:rPr>
              <a:t>حكومتي است</a:t>
            </a:r>
            <a:r>
              <a:rPr lang="fa-IR">
                <a:solidFill>
                  <a:prstClr val="black"/>
                </a:solidFill>
                <a:cs typeface="B Zar" panose="00000400000000000000" pitchFamily="2" charset="-78"/>
              </a:rPr>
              <a:t> </a:t>
            </a:r>
            <a:endParaRPr lang="fa-IR"/>
          </a:p>
        </p:txBody>
      </p:sp>
      <p:sp>
        <p:nvSpPr>
          <p:cNvPr id="4" name="Flowchart: Alternate Process 3"/>
          <p:cNvSpPr/>
          <p:nvPr/>
        </p:nvSpPr>
        <p:spPr>
          <a:xfrm>
            <a:off x="4316436" y="4895557"/>
            <a:ext cx="3559127" cy="108321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BNazanin"/>
                <a:cs typeface="B Zar" panose="00000400000000000000" pitchFamily="2" charset="-78"/>
              </a:rPr>
              <a:t> اعتماد به نهادهاي فرهنگي </a:t>
            </a:r>
            <a:endParaRPr lang="fa-IR" sz="2400" b="1">
              <a:solidFill>
                <a:srgbClr val="FF0000"/>
              </a:solidFill>
            </a:endParaRPr>
          </a:p>
        </p:txBody>
      </p:sp>
    </p:spTree>
    <p:extLst>
      <p:ext uri="{BB962C8B-B14F-4D97-AF65-F5344CB8AC3E}">
        <p14:creationId xmlns:p14="http://schemas.microsoft.com/office/powerpoint/2010/main" val="80354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محسني تبريزي و ديگران (1390) در بررسي </a:t>
            </a:r>
            <a:r>
              <a:rPr lang="fa-IR" b="0" i="0" smtClean="0">
                <a:solidFill>
                  <a:srgbClr val="000000"/>
                </a:solidFill>
                <a:effectLst/>
                <a:latin typeface="TimesNewRoman"/>
                <a:cs typeface="B Zar" panose="00000400000000000000" pitchFamily="2" charset="-78"/>
              </a:rPr>
              <a:t>"</a:t>
            </a:r>
            <a:r>
              <a:rPr lang="fa-IR" b="0" i="0" smtClean="0">
                <a:solidFill>
                  <a:srgbClr val="FF0000"/>
                </a:solidFill>
                <a:effectLst/>
                <a:latin typeface="BNazanin"/>
                <a:cs typeface="B Zar" panose="00000400000000000000" pitchFamily="2" charset="-78"/>
              </a:rPr>
              <a:t>اعتماداجتماعي با نگاهي نسلي به جامعه</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Nazanin"/>
                <a:cs typeface="B Zar" panose="00000400000000000000" pitchFamily="2" charset="-78"/>
              </a:rPr>
              <a:t>، كه به</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روش پيمايش بين افراد بالاي 15ساله شهر تبريز انجام شده است، نشان ميدهند كه بين اعتماد</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اجتماعي نسلهاي سه گانه (نسل قبل از جنگ و انقلاب، نسل جنگ و انقلاب و نسل بعد از انقلاب و جنگ) تفاوت معناداري وجود دارد. براساس نتايج تحقيق اعتماداجتماعي نسل ها، از ارزيابي نسل ها از انسجام هنجاري و نهادي در جامعه و تجربه هاي نسلي متأثر ميگردد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951828"/>
            <a:ext cx="3432517" cy="78779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تجربه هاي نسلي</a:t>
            </a:r>
            <a:endParaRPr lang="fa-IR" sz="2000" b="1">
              <a:solidFill>
                <a:srgbClr val="FF0000"/>
              </a:solidFill>
            </a:endParaRPr>
          </a:p>
        </p:txBody>
      </p:sp>
      <p:sp>
        <p:nvSpPr>
          <p:cNvPr id="5" name="Flowchart: Process 4"/>
          <p:cNvSpPr/>
          <p:nvPr/>
        </p:nvSpPr>
        <p:spPr>
          <a:xfrm>
            <a:off x="6278880" y="4951827"/>
            <a:ext cx="4117145" cy="78779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انسجام هنجاري و نهادي</a:t>
            </a:r>
            <a:endParaRPr lang="fa-IR" sz="2000" b="1">
              <a:solidFill>
                <a:srgbClr val="FF0000"/>
              </a:solidFill>
            </a:endParaRPr>
          </a:p>
        </p:txBody>
      </p:sp>
    </p:spTree>
    <p:extLst>
      <p:ext uri="{BB962C8B-B14F-4D97-AF65-F5344CB8AC3E}">
        <p14:creationId xmlns:p14="http://schemas.microsoft.com/office/powerpoint/2010/main" val="3461061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در بررسي ميزان مسئوليتپذيري اجتماعي شهروندان بندرعباس در سال ،1393رابطه معنادار )% (0,26بين ميزان اعتماد اجتماعي با مسئوليتپذيري اجتماعي بدست آمده است (نيكخواه و جهانشاهي: .1393) همچنين در </a:t>
            </a:r>
            <a:r>
              <a:rPr lang="fa-IR" b="0" i="0" smtClean="0">
                <a:solidFill>
                  <a:srgbClr val="000000"/>
                </a:solidFill>
                <a:effectLst/>
                <a:latin typeface="TimesNewRoman"/>
                <a:cs typeface="B Zar" panose="00000400000000000000" pitchFamily="2" charset="-78"/>
              </a:rPr>
              <a:t>"</a:t>
            </a:r>
            <a:r>
              <a:rPr lang="fa-IR" b="0" i="0" smtClean="0">
                <a:solidFill>
                  <a:srgbClr val="FF0000"/>
                </a:solidFill>
                <a:effectLst/>
                <a:latin typeface="BNazanin"/>
                <a:cs typeface="B Zar" panose="00000400000000000000" pitchFamily="2" charset="-78"/>
              </a:rPr>
              <a:t>مطالعه جامعهشناختي عوامل موثر بر قانونگريزي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Nazanin"/>
                <a:cs typeface="B Zar" panose="00000400000000000000" pitchFamily="2" charset="-78"/>
              </a:rPr>
              <a:t>نتايج حاصله</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نشان ميدهد بين سرمايه اجتماعي و قانونگريزي رابطه قوي و مستقيمي ) (% /0 48وجود دارد</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(شربتيان و ديگران، .1400) اين تحقيق در مورد </a:t>
            </a:r>
            <a:r>
              <a:rPr lang="fa-IR" b="0" i="0" smtClean="0">
                <a:solidFill>
                  <a:srgbClr val="000000"/>
                </a:solidFill>
                <a:effectLst/>
                <a:latin typeface="TimesNewRoman"/>
                <a:cs typeface="B Zar" panose="00000400000000000000" pitchFamily="2" charset="-78"/>
              </a:rPr>
              <a:t>"</a:t>
            </a:r>
            <a:r>
              <a:rPr lang="fa-IR" b="0" i="0" smtClean="0">
                <a:solidFill>
                  <a:srgbClr val="FF0000"/>
                </a:solidFill>
                <a:effectLst/>
                <a:latin typeface="BNazanin"/>
                <a:cs typeface="B Zar" panose="00000400000000000000" pitchFamily="2" charset="-78"/>
              </a:rPr>
              <a:t>عوامل زمينهاي موثر بر اعتماد عمومي بهسازمانهاي دولتي</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كاركرد اثربخش سازمانها در جامعه را ناشي از ميزان اعتماد مردم بهسازمانها ذكر ميكند و عواملي نظير اعتماد بهدولت، اوضاع اقتصادي، رسانهها، جرم و جنايات، صنعتي شدن و مديريت نوين دولتي را تشكيل دهنده و بسترساز اعتماد عمومي بهسازمانهاي دولتي عنوان ميكند (نجف بيگي و همكاران، 1395</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98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در مجموع مطالعات انجامشده، به چند نكته اشاره دارند: بين فساد و اعتماد نهادي و اجتماعي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رابطه وجود دارد، بهطوري كه با كاهش سطح فساد اعتماد اجتماعي افزايش مييابد؛ همچنين ميزان</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بياعتمادي اجتماعي بر مسئوليتاجتماعي (</a:t>
            </a:r>
            <a:r>
              <a:rPr lang="en-US" b="0" i="0" smtClean="0">
                <a:solidFill>
                  <a:srgbClr val="000000"/>
                </a:solidFill>
                <a:effectLst/>
                <a:latin typeface="TimesNewRoman"/>
                <a:cs typeface="B Zar" panose="00000400000000000000" pitchFamily="2" charset="-78"/>
              </a:rPr>
              <a:t>CSR</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عملكرد مشاركتي و ميزان پذيرش </a:t>
            </a:r>
            <a:r>
              <a:rPr lang="fa-IR" b="0" i="0" smtClean="0">
                <a:solidFill>
                  <a:srgbClr val="000000"/>
                </a:solidFill>
                <a:effectLst/>
                <a:latin typeface="BNazanin"/>
                <a:cs typeface="B Zar" panose="00000400000000000000" pitchFamily="2" charset="-78"/>
              </a:rPr>
              <a:t>همه پرسي </a:t>
            </a:r>
            <a:r>
              <a:rPr lang="fa-IR" b="0" i="0" smtClean="0">
                <a:solidFill>
                  <a:srgbClr val="000000"/>
                </a:solidFill>
                <a:effectLst/>
                <a:latin typeface="BNazanin"/>
                <a:cs typeface="B Zar" panose="00000400000000000000" pitchFamily="2" charset="-78"/>
              </a:rPr>
              <a:t>و</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تصميمگيري موثر است. در واقع مسئوليتپذيري اجتماعي و قانونگريزي با اعتماداجتماعي و </a:t>
            </a:r>
            <a:r>
              <a:rPr lang="fa-IR" b="0" i="0" smtClean="0">
                <a:solidFill>
                  <a:srgbClr val="000000"/>
                </a:solidFill>
                <a:effectLst/>
                <a:latin typeface="BNazanin"/>
                <a:cs typeface="B Zar" panose="00000400000000000000" pitchFamily="2" charset="-78"/>
              </a:rPr>
              <a:t>سرمايه اجتماعي </a:t>
            </a:r>
            <a:r>
              <a:rPr lang="fa-IR" b="0" i="0" smtClean="0">
                <a:solidFill>
                  <a:srgbClr val="000000"/>
                </a:solidFill>
                <a:effectLst/>
                <a:latin typeface="BNazanin"/>
                <a:cs typeface="B Zar" panose="00000400000000000000" pitchFamily="2" charset="-78"/>
              </a:rPr>
              <a:t>رابطه مستقيمي دارند و ميزان فساد و قانونگريزي بر روي اعتماد عمومي تاثير</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مهمي باقي ميگذارند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826464"/>
            <a:ext cx="5078437" cy="135049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مسئوليتپذيري اجتماعي و قانونگريزي با اعتماداجتماعي و </a:t>
            </a:r>
            <a:r>
              <a:rPr lang="fa-IR" sz="2000" b="1" smtClean="0">
                <a:solidFill>
                  <a:srgbClr val="FF0000"/>
                </a:solidFill>
                <a:latin typeface="BNazanin"/>
                <a:cs typeface="B Zar" panose="00000400000000000000" pitchFamily="2" charset="-78"/>
              </a:rPr>
              <a:t>سرمايه اجتماعي </a:t>
            </a:r>
            <a:r>
              <a:rPr lang="fa-IR" sz="2000" b="1">
                <a:solidFill>
                  <a:srgbClr val="FF0000"/>
                </a:solidFill>
                <a:latin typeface="BNazanin"/>
                <a:cs typeface="B Zar" panose="00000400000000000000" pitchFamily="2" charset="-78"/>
              </a:rPr>
              <a:t>رابطه مستقيمي دارند</a:t>
            </a:r>
            <a:endParaRPr lang="fa-IR" sz="2000" b="1">
              <a:solidFill>
                <a:srgbClr val="FF0000"/>
              </a:solidFill>
            </a:endParaRPr>
          </a:p>
        </p:txBody>
      </p:sp>
    </p:spTree>
    <p:extLst>
      <p:ext uri="{BB962C8B-B14F-4D97-AF65-F5344CB8AC3E}">
        <p14:creationId xmlns:p14="http://schemas.microsoft.com/office/powerpoint/2010/main" val="2246062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NazaninBold"/>
                <a:cs typeface="B Zar" panose="00000400000000000000" pitchFamily="2" charset="-78"/>
              </a:rPr>
              <a:t>مباني و چارچوب نظري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b="0" i="0" smtClean="0">
                <a:solidFill>
                  <a:srgbClr val="000000"/>
                </a:solidFill>
                <a:effectLst/>
                <a:latin typeface="BNazanin"/>
                <a:cs typeface="B Zar" panose="00000400000000000000" pitchFamily="2" charset="-78"/>
              </a:rPr>
              <a:t>موريس جانوويتز (1978) </a:t>
            </a:r>
            <a:r>
              <a:rPr lang="fa-IR" sz="1400" b="0" i="0" smtClean="0">
                <a:solidFill>
                  <a:srgbClr val="000000"/>
                </a:solidFill>
                <a:effectLst/>
                <a:latin typeface="BNazanin"/>
                <a:cs typeface="B Zar" panose="00000400000000000000" pitchFamily="2" charset="-78"/>
              </a:rPr>
              <a:t>1</a:t>
            </a:r>
            <a:r>
              <a:rPr lang="fa-IR" b="0" i="0" smtClean="0">
                <a:solidFill>
                  <a:srgbClr val="000000"/>
                </a:solidFill>
                <a:effectLst/>
                <a:latin typeface="BNazanin"/>
                <a:cs typeface="B Zar" panose="00000400000000000000" pitchFamily="2" charset="-78"/>
              </a:rPr>
              <a:t>با مرور تاريخي بر مسئله شهروندي و بررسي كاربردهاي مختلف آن توسط رهبران، روشنفكران و افراد عادي سه گونه تعريف را از هم تفكيك ميكند </a:t>
            </a:r>
          </a:p>
          <a:p>
            <a:r>
              <a:rPr lang="fa-IR" smtClean="0">
                <a:solidFill>
                  <a:srgbClr val="000000"/>
                </a:solidFill>
                <a:latin typeface="BNazanin"/>
                <a:cs typeface="B Zar" panose="00000400000000000000" pitchFamily="2" charset="-78"/>
              </a:rPr>
              <a:t>1- </a:t>
            </a:r>
            <a:r>
              <a:rPr lang="fa-IR" b="0" i="0" smtClean="0">
                <a:solidFill>
                  <a:srgbClr val="000000"/>
                </a:solidFill>
                <a:effectLst/>
                <a:latin typeface="BNazanin"/>
                <a:cs typeface="B Zar" panose="00000400000000000000" pitchFamily="2" charset="-78"/>
              </a:rPr>
              <a:t>شهروندي بهصورت </a:t>
            </a:r>
            <a:r>
              <a:rPr lang="fa-IR" b="0" i="0" smtClean="0">
                <a:solidFill>
                  <a:srgbClr val="FF0000"/>
                </a:solidFill>
                <a:effectLst/>
                <a:latin typeface="BNazanin"/>
                <a:cs typeface="B Zar" panose="00000400000000000000" pitchFamily="2" charset="-78"/>
              </a:rPr>
              <a:t>يك واژه توصيفي، تجربي- عيني </a:t>
            </a:r>
            <a:r>
              <a:rPr lang="fa-IR" b="0" i="0" smtClean="0">
                <a:solidFill>
                  <a:srgbClr val="000000"/>
                </a:solidFill>
                <a:effectLst/>
                <a:latin typeface="BNazanin"/>
                <a:cs typeface="B Zar" panose="00000400000000000000" pitchFamily="2" charset="-78"/>
              </a:rPr>
              <a:t>شامل مجموعه تعهدات و حقوق مشخص واگذار شده به افراد شايسته بر يك دولت خاص مثل دولت- شهرهاي دوران باستان و دولت- ملت در دوره معاصر.</a:t>
            </a:r>
          </a:p>
          <a:p>
            <a:r>
              <a:rPr lang="fa-IR" b="0" i="0" smtClean="0">
                <a:solidFill>
                  <a:srgbClr val="000000"/>
                </a:solidFill>
                <a:effectLst/>
                <a:latin typeface="BNazanin"/>
                <a:cs typeface="B Zar" panose="00000400000000000000" pitchFamily="2" charset="-78"/>
              </a:rPr>
              <a:t> 2-شهروندي بهصورت </a:t>
            </a:r>
            <a:r>
              <a:rPr lang="fa-IR" b="0" i="0" smtClean="0">
                <a:solidFill>
                  <a:srgbClr val="FF0000"/>
                </a:solidFill>
                <a:effectLst/>
                <a:latin typeface="BNazanin"/>
                <a:cs typeface="B Zar" panose="00000400000000000000" pitchFamily="2" charset="-78"/>
              </a:rPr>
              <a:t>يك</a:t>
            </a:r>
            <a:r>
              <a:rPr lang="fa-IR" b="0" i="0" smtClean="0">
                <a:solidFill>
                  <a:srgbClr val="00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قضاوت اخلاقي </a:t>
            </a:r>
            <a:r>
              <a:rPr lang="fa-IR" b="0" i="0" smtClean="0">
                <a:solidFill>
                  <a:srgbClr val="000000"/>
                </a:solidFill>
                <a:effectLst/>
                <a:latin typeface="BNazanin"/>
                <a:cs typeface="B Zar" panose="00000400000000000000" pitchFamily="2" charset="-78"/>
              </a:rPr>
              <a:t>دربرگيرنده مجموعه اخلاق و خصايل فردي بهعنوان يك شهروند خوب و واقعي.</a:t>
            </a:r>
          </a:p>
          <a:p>
            <a:r>
              <a:rPr lang="fa-IR" b="0" i="0" smtClean="0">
                <a:solidFill>
                  <a:srgbClr val="000000"/>
                </a:solidFill>
                <a:effectLst/>
                <a:latin typeface="BNazanin"/>
                <a:cs typeface="B Zar" panose="00000400000000000000" pitchFamily="2" charset="-78"/>
              </a:rPr>
              <a:t> 3- شهروندي به صورت </a:t>
            </a:r>
            <a:r>
              <a:rPr lang="fa-IR" b="0" i="0" smtClean="0">
                <a:solidFill>
                  <a:srgbClr val="FF0000"/>
                </a:solidFill>
                <a:effectLst/>
                <a:latin typeface="BNazanin"/>
                <a:cs typeface="B Zar" panose="00000400000000000000" pitchFamily="2" charset="-78"/>
              </a:rPr>
              <a:t>يك واژه تحليلي </a:t>
            </a:r>
            <a:r>
              <a:rPr lang="fa-IR" b="0" i="0" smtClean="0">
                <a:solidFill>
                  <a:srgbClr val="000000"/>
                </a:solidFill>
                <a:effectLst/>
                <a:latin typeface="BNazanin"/>
                <a:cs typeface="B Zar" panose="00000400000000000000" pitchFamily="2" charset="-78"/>
              </a:rPr>
              <a:t>مشتمل بر حمايت دولت از اعضاي خود، ايجاد فرصتهايي از طرف دولت براي اعضا در زمينه مشاركت سياسي. يا از ديدگاه مارشال شهروندي نوعي منزلت اجتماعي است كه جامعه آنرا بهتمامي اعضا اهدا نموده و بهموجب آن تمامي افراد از جايگاه، وظايف و حقوق برابر كه توسط قانون حمايت و تثبيت شده برخوردارند (توسلي و نجاتي، </a:t>
            </a:r>
            <a:r>
              <a:rPr lang="fa-IR" smtClean="0">
                <a:solidFill>
                  <a:srgbClr val="000000"/>
                </a:solidFill>
                <a:latin typeface="BNazanin"/>
                <a:cs typeface="B Zar" panose="00000400000000000000" pitchFamily="2" charset="-78"/>
              </a:rPr>
              <a:t>1382، 40)</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9433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چکیده</a:t>
            </a:r>
            <a:endParaRPr lang="fa-IR"/>
          </a:p>
        </p:txBody>
      </p:sp>
      <p:sp>
        <p:nvSpPr>
          <p:cNvPr id="3" name="Content Placeholder 2"/>
          <p:cNvSpPr>
            <a:spLocks noGrp="1"/>
          </p:cNvSpPr>
          <p:nvPr>
            <p:ph idx="1"/>
          </p:nvPr>
        </p:nvSpPr>
        <p:spPr/>
        <p:txBody>
          <a:bodyPr/>
          <a:lstStyle/>
          <a:p>
            <a:pPr lvl="0" algn="just"/>
            <a:r>
              <a:rPr lang="fa-IR" sz="2600">
                <a:solidFill>
                  <a:srgbClr val="000000"/>
                </a:solidFill>
                <a:latin typeface="BNazanin"/>
                <a:cs typeface="B Zar" panose="00000400000000000000" pitchFamily="2" charset="-78"/>
              </a:rPr>
              <a:t>همچنانكه </a:t>
            </a:r>
            <a:r>
              <a:rPr lang="fa-IR" sz="2600">
                <a:solidFill>
                  <a:srgbClr val="000000"/>
                </a:solidFill>
                <a:latin typeface="TimesNewRoman"/>
                <a:cs typeface="B Zar" panose="00000400000000000000" pitchFamily="2" charset="-78"/>
              </a:rPr>
              <a:t>"</a:t>
            </a:r>
            <a:r>
              <a:rPr lang="fa-IR" sz="2600">
                <a:solidFill>
                  <a:srgbClr val="000000"/>
                </a:solidFill>
                <a:latin typeface="BNazanin"/>
                <a:cs typeface="B Zar" panose="00000400000000000000" pitchFamily="2" charset="-78"/>
              </a:rPr>
              <a:t>زتومكا</a:t>
            </a:r>
            <a:r>
              <a:rPr lang="fa-IR" sz="2600">
                <a:solidFill>
                  <a:srgbClr val="000000"/>
                </a:solidFill>
                <a:latin typeface="TimesNewRoman"/>
                <a:cs typeface="B Zar" panose="00000400000000000000" pitchFamily="2" charset="-78"/>
              </a:rPr>
              <a:t>" </a:t>
            </a:r>
            <a:r>
              <a:rPr lang="fa-IR" sz="2600">
                <a:solidFill>
                  <a:srgbClr val="000000"/>
                </a:solidFill>
                <a:latin typeface="BNazanin"/>
                <a:cs typeface="B Zar" panose="00000400000000000000" pitchFamily="2" charset="-78"/>
              </a:rPr>
              <a:t>معتقد است اجتماع اخلاقي، بهاعتماد، احساس مسئوليت و تعهد نسبت بهديگراني كه با آنها داراي ارزشها، منافع و هدفهاي مشترك است، سرو كار دارد. و پارسونز عامل ايجاد اتحاد و انسجام اجتماعي و ثبات و نظم را اعتماد ميداند. لذا مطالعه حاضر با هدف: بررسي رابطه ميان ميزان بياعتمادي اجتماعي و مسئوليتگريزي شهروندي در بين شهروندان تهراني در سال 1399انجام گرفته است. روش تحقيق: پيمايش و جمع آوري دادهها با تكنيك پرسشنامه ساخت يافته و با استفاده از نمونهگيري خوشهاي در بين شهروندان تهراني بالاي 18انجام پذيرفته است</a:t>
            </a:r>
            <a:r>
              <a:rPr lang="fa-IR" sz="2600">
                <a:solidFill>
                  <a:prstClr val="black"/>
                </a:solidFill>
                <a:cs typeface="B Zar" panose="00000400000000000000" pitchFamily="2" charset="-78"/>
              </a:rPr>
              <a:t> </a:t>
            </a:r>
          </a:p>
          <a:p>
            <a:endParaRPr lang="fa-IR"/>
          </a:p>
        </p:txBody>
      </p:sp>
      <p:sp>
        <p:nvSpPr>
          <p:cNvPr id="4" name="Flowchart: Process 3"/>
          <p:cNvSpPr/>
          <p:nvPr/>
        </p:nvSpPr>
        <p:spPr>
          <a:xfrm>
            <a:off x="1542197" y="4435521"/>
            <a:ext cx="3589361" cy="133748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latin typeface="BNazanin"/>
                <a:cs typeface="B Zar" panose="00000400000000000000" pitchFamily="2" charset="-78"/>
              </a:rPr>
              <a:t>پيمايش و جمع آوري دادهها با تكنيك پرسشنامه ساخت يافته</a:t>
            </a:r>
            <a:endParaRPr lang="fa-IR" sz="2400" b="1">
              <a:solidFill>
                <a:srgbClr val="FF0000"/>
              </a:solidFill>
            </a:endParaRPr>
          </a:p>
        </p:txBody>
      </p:sp>
    </p:spTree>
    <p:extLst>
      <p:ext uri="{BB962C8B-B14F-4D97-AF65-F5344CB8AC3E}">
        <p14:creationId xmlns:p14="http://schemas.microsoft.com/office/powerpoint/2010/main" val="844728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b="0" i="0" smtClean="0">
                <a:solidFill>
                  <a:srgbClr val="000000"/>
                </a:solidFill>
                <a:effectLst/>
                <a:latin typeface="BNazanin"/>
                <a:cs typeface="B Zar" panose="00000400000000000000" pitchFamily="2" charset="-78"/>
              </a:rPr>
              <a:t>در بحث فرهنگ شهروندي نيز </a:t>
            </a:r>
            <a:r>
              <a:rPr lang="fa-IR" b="0" i="0" smtClean="0">
                <a:solidFill>
                  <a:srgbClr val="FF0000"/>
                </a:solidFill>
                <a:effectLst/>
                <a:latin typeface="BNazanin"/>
                <a:cs typeface="B Zar" panose="00000400000000000000" pitchFamily="2" charset="-78"/>
              </a:rPr>
              <a:t>سه</a:t>
            </a:r>
            <a:r>
              <a:rPr lang="fa-IR" b="0" i="0" smtClean="0">
                <a:solidFill>
                  <a:srgbClr val="000000"/>
                </a:solidFill>
                <a:effectLst/>
                <a:latin typeface="BNazanin"/>
                <a:cs typeface="B Zar" panose="00000400000000000000" pitchFamily="2" charset="-78"/>
              </a:rPr>
              <a:t> نوع حقوق شهروندي از ديد</a:t>
            </a:r>
            <a:r>
              <a:rPr lang="fa-IR" b="0" i="0" smtClean="0">
                <a:solidFill>
                  <a:srgbClr val="FF0000"/>
                </a:solidFill>
                <a:effectLst/>
                <a:latin typeface="BNazanin"/>
                <a:cs typeface="B Zar" panose="00000400000000000000" pitchFamily="2" charset="-78"/>
              </a:rPr>
              <a:t> مارشال </a:t>
            </a:r>
            <a:r>
              <a:rPr lang="fa-IR" b="0" i="0" smtClean="0">
                <a:solidFill>
                  <a:srgbClr val="000000"/>
                </a:solidFill>
                <a:effectLst/>
                <a:latin typeface="BNazanin"/>
                <a:cs typeface="B Zar" panose="00000400000000000000" pitchFamily="2" charset="-78"/>
              </a:rPr>
              <a:t>تعريف شده است: </a:t>
            </a:r>
          </a:p>
          <a:p>
            <a:r>
              <a:rPr lang="fa-IR" b="0" i="0" smtClean="0">
                <a:solidFill>
                  <a:srgbClr val="FF0000"/>
                </a:solidFill>
                <a:effectLst/>
                <a:latin typeface="BNazanin"/>
                <a:cs typeface="B Zar" panose="00000400000000000000" pitchFamily="2" charset="-78"/>
              </a:rPr>
              <a:t>(1 حقوق مدني و شهروندي مدني</a:t>
            </a:r>
            <a:r>
              <a:rPr lang="fa-IR" b="0" i="0" smtClean="0">
                <a:solidFill>
                  <a:srgbClr val="000000"/>
                </a:solidFill>
                <a:effectLst/>
                <a:latin typeface="BNazanin"/>
                <a:cs typeface="B Zar" panose="00000400000000000000" pitchFamily="2" charset="-78"/>
              </a:rPr>
              <a:t>، كه عبارت از حقّي است كه امكان تملّك داراييها، التزام بهقراردادها، آزاديهاي حزبي و آزادي فكر و انديشه را فراهم ميكند. </a:t>
            </a:r>
          </a:p>
          <a:p>
            <a:r>
              <a:rPr lang="fa-IR" b="0" i="0" smtClean="0">
                <a:solidFill>
                  <a:srgbClr val="FF0000"/>
                </a:solidFill>
                <a:effectLst/>
                <a:latin typeface="BNazanin"/>
                <a:cs typeface="B Zar" panose="00000400000000000000" pitchFamily="2" charset="-78"/>
              </a:rPr>
              <a:t>(2حقوق سياسي و شهروندي سياسي </a:t>
            </a:r>
            <a:r>
              <a:rPr lang="fa-IR" b="0" i="0" smtClean="0">
                <a:solidFill>
                  <a:srgbClr val="000000"/>
                </a:solidFill>
                <a:effectLst/>
                <a:latin typeface="BNazanin"/>
                <a:cs typeface="B Zar" panose="00000400000000000000" pitchFamily="2" charset="-78"/>
              </a:rPr>
              <a:t>كه عبارت است از حقوقي كه امكان مشاركت مردم را در تصميمات عموميكشور با تشكيل احزاب سياسي و برگزاري انتخابات فراهم ميكند </a:t>
            </a:r>
          </a:p>
          <a:p>
            <a:r>
              <a:rPr lang="fa-IR" b="0" i="0" smtClean="0">
                <a:solidFill>
                  <a:srgbClr val="FF0000"/>
                </a:solidFill>
                <a:effectLst/>
                <a:latin typeface="BNazanin"/>
                <a:cs typeface="B Zar" panose="00000400000000000000" pitchFamily="2" charset="-78"/>
              </a:rPr>
              <a:t>(3حقوق اجتماعي و شهروندي اجتماعي </a:t>
            </a:r>
            <a:r>
              <a:rPr lang="fa-IR" b="0" i="0" smtClean="0">
                <a:solidFill>
                  <a:srgbClr val="000000"/>
                </a:solidFill>
                <a:effectLst/>
                <a:latin typeface="BNazanin"/>
                <a:cs typeface="B Zar" panose="00000400000000000000" pitchFamily="2" charset="-78"/>
              </a:rPr>
              <a:t>كه عبارت از حقوقي است كه امكانات رفاهي حمايتي از فرد و خانوادههاي آسيبپذير را بهمنظور ايجاد تعادل در زندگي رفاهي آنها فراهم ميآورد و شامل كمكهاي مالي و رفاهي به افراد كهنسال، معلول و افراد و خانوادههاي بيكار، فراهم آوردن شرايط مساوي بهرهمندي امكانات آموزشي، مسكن و سلامتي براي همة اعضاي جامعه است (فتحي و ثابتي، .1393، 173)</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303403" y="1000771"/>
            <a:ext cx="757385" cy="757385"/>
          </a:xfrm>
          <a:prstGeom prst="rect">
            <a:avLst/>
          </a:prstGeom>
        </p:spPr>
      </p:pic>
    </p:spTree>
    <p:extLst>
      <p:ext uri="{BB962C8B-B14F-4D97-AF65-F5344CB8AC3E}">
        <p14:creationId xmlns:p14="http://schemas.microsoft.com/office/powerpoint/2010/main" val="3600080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همچنين يوان هِربت و آلن سيرز </a:t>
            </a:r>
            <a:r>
              <a:rPr lang="fa-IR" sz="1400" b="0" i="0" smtClean="0">
                <a:solidFill>
                  <a:srgbClr val="000000"/>
                </a:solidFill>
                <a:effectLst/>
                <a:latin typeface="BNazanin"/>
                <a:cs typeface="B Zar" panose="00000400000000000000" pitchFamily="2" charset="-78"/>
              </a:rPr>
              <a:t>2</a:t>
            </a:r>
            <a:r>
              <a:rPr lang="fa-IR" b="0" i="0" smtClean="0">
                <a:solidFill>
                  <a:srgbClr val="000000"/>
                </a:solidFill>
                <a:effectLst/>
                <a:latin typeface="BNazanin"/>
                <a:cs typeface="B Zar" panose="00000400000000000000" pitchFamily="2" charset="-78"/>
              </a:rPr>
              <a:t>در تحليل ابعاد شهروندي بيان ميكنند كه شهروندي داراي چهار بُعد است: بعد مدني، بعد سياسي، بعد اجتماعي- اقتصادي و بعد فرهنگي يا گروهي. بُعد مدني شهروندي بهشيوه زندگي شهروندان كه ب هطور معمول در راستاي هدفهاي آزادمنشانه جامعه است، اشاره دارد. بعد سياسي شهروندي بهطور عمده، شامل حق رأي و مشاركت سياسي شهروندان است. بعد اجتماعي و اقتصادي شهروندي به ارتباط بين افراد در يك موقعيت اجتماعي و همچنين بهمشاركت در يك فضاي باز سياسي اشاره دارد (به نقل از فتحي وارجاگاه، 1388، 11-12)</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708183"/>
            <a:ext cx="4656406" cy="16037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000" b="1">
                <a:solidFill>
                  <a:srgbClr val="FF0000"/>
                </a:solidFill>
                <a:latin typeface="BNazanin"/>
                <a:cs typeface="B Zar" panose="00000400000000000000" pitchFamily="2" charset="-78"/>
              </a:rPr>
              <a:t>چهار </a:t>
            </a:r>
            <a:r>
              <a:rPr lang="fa-IR" sz="2000" b="1" smtClean="0">
                <a:solidFill>
                  <a:srgbClr val="FF0000"/>
                </a:solidFill>
                <a:latin typeface="BNazanin"/>
                <a:cs typeface="B Zar" panose="00000400000000000000" pitchFamily="2" charset="-78"/>
              </a:rPr>
              <a:t>بُعد: </a:t>
            </a:r>
            <a:r>
              <a:rPr lang="fa-IR" sz="2000" b="1">
                <a:solidFill>
                  <a:srgbClr val="FF0000"/>
                </a:solidFill>
                <a:latin typeface="BNazanin"/>
                <a:cs typeface="B Zar" panose="00000400000000000000" pitchFamily="2" charset="-78"/>
              </a:rPr>
              <a:t>بعد مدني، بعد سياسي، بعد اجتماعي- اقتصادي و بعد فرهنگي يا گروهي</a:t>
            </a:r>
            <a:endParaRPr lang="fa-IR" sz="2000" b="1">
              <a:solidFill>
                <a:srgbClr val="FF0000"/>
              </a:solidFill>
            </a:endParaRPr>
          </a:p>
        </p:txBody>
      </p:sp>
    </p:spTree>
    <p:extLst>
      <p:ext uri="{BB962C8B-B14F-4D97-AF65-F5344CB8AC3E}">
        <p14:creationId xmlns:p14="http://schemas.microsoft.com/office/powerpoint/2010/main" val="254837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پس ميتوان گفت جذابيت شهروندي صرفاً بهخاطر منافعي نيست كه بهفرد ميرساند. شهروندي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همواره يك ايده دوجانبه و بنابراين يك ايده اجتماعي است. اين ايده نميتواند صرفاً مجموعه</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حقوقي باشد كه فرد را از تعهد بهديگران رها كند. حقوق هميشه به چارچوبي براي پذيرششان و</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مكانيسمهايي براي تحققشان نياز دارند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96291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Nazanin"/>
                <a:cs typeface="B Zar" panose="00000400000000000000" pitchFamily="2" charset="-78"/>
              </a:rPr>
              <a:t>زتومكا</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با ملازم دانستن اعتماد اجتماعي با جامعهي اخلاقي معتقد است اجتماع اخلاقي بيشتر بهاحساس تعلق، اعتماد، احساس مسئوليت و تعهد نسبت بهديگراني كه با آنها داراي ارزشها، منافع و هدفهاي مشترك است، سرو كار دارد. يك اجتماع اخلاقي روابط افراد با يكديگر را بهشكل </a:t>
            </a:r>
            <a:r>
              <a:rPr lang="fa-IR" b="0" i="0" smtClean="0">
                <a:solidFill>
                  <a:srgbClr val="000000"/>
                </a:solidFill>
                <a:effectLst/>
                <a:latin typeface="TimesNewRoman"/>
                <a:cs typeface="B Zar" panose="00000400000000000000" pitchFamily="2" charset="-78"/>
              </a:rPr>
              <a:t>"</a:t>
            </a:r>
            <a:r>
              <a:rPr lang="fa-IR" b="0" i="0" smtClean="0">
                <a:solidFill>
                  <a:srgbClr val="000000"/>
                </a:solidFill>
                <a:effectLst/>
                <a:latin typeface="BNazanin"/>
                <a:cs typeface="B Zar" panose="00000400000000000000" pitchFamily="2" charset="-78"/>
              </a:rPr>
              <a:t>ما</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تعريف ميكند. مقوله ما در قالب </a:t>
            </a:r>
            <a:r>
              <a:rPr lang="fa-IR" b="0" i="0" smtClean="0">
                <a:solidFill>
                  <a:srgbClr val="FF0000"/>
                </a:solidFill>
                <a:effectLst/>
                <a:latin typeface="BNazanin"/>
                <a:cs typeface="B Zar" panose="00000400000000000000" pitchFamily="2" charset="-78"/>
              </a:rPr>
              <a:t>سه </a:t>
            </a:r>
            <a:r>
              <a:rPr lang="fa-IR" b="0" i="0" smtClean="0">
                <a:solidFill>
                  <a:srgbClr val="000000"/>
                </a:solidFill>
                <a:effectLst/>
                <a:latin typeface="BNazanin"/>
                <a:cs typeface="B Zar" panose="00000400000000000000" pitchFamily="2" charset="-78"/>
              </a:rPr>
              <a:t>الزام اخلاقي، يعني اعتماد، وفاداري و اشتراك مساعي با ديگران جلوه ميكند. اعتماد اشاره به اين دارد كه ما از ديگران انتظار عمل صادقانه داشته باشيم. وفاداري هم يعني التزام به عدم نقض اعتماد در قبال كساني كه به ما اعتماد كردهاند. اشتراك مساعي نيز در برگيرندة اين مهم است كه در روابط بهمنافع ديگران توجه داشته و نسبت به آنان مسئوليتپذير باشيم، حتي اگر انجام وظيفه و مسئوليتپذيري ما با منافع شخصيمان در تعارض باشد (زتومكا، .204-201 :138</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5317154"/>
            <a:ext cx="4094329" cy="8598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اعتماد، وفاداري و اشتراك مساعي با ديگران</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7190862" y="5317154"/>
            <a:ext cx="827723" cy="827723"/>
          </a:xfrm>
          <a:prstGeom prst="rect">
            <a:avLst/>
          </a:prstGeom>
        </p:spPr>
      </p:pic>
    </p:spTree>
    <p:extLst>
      <p:ext uri="{BB962C8B-B14F-4D97-AF65-F5344CB8AC3E}">
        <p14:creationId xmlns:p14="http://schemas.microsoft.com/office/powerpoint/2010/main" val="1483539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186310" y="1825625"/>
            <a:ext cx="7167489" cy="4351338"/>
          </a:xfrm>
        </p:spPr>
        <p:txBody>
          <a:bodyPr>
            <a:normAutofit lnSpcReduction="10000"/>
          </a:bodyPr>
          <a:lstStyle/>
          <a:p>
            <a:pPr algn="just"/>
            <a:r>
              <a:rPr lang="fa-IR" b="0" i="0" smtClean="0">
                <a:solidFill>
                  <a:srgbClr val="000000"/>
                </a:solidFill>
                <a:effectLst/>
                <a:latin typeface="BNazanin"/>
                <a:cs typeface="B Zar" panose="00000400000000000000" pitchFamily="2" charset="-78"/>
              </a:rPr>
              <a:t>پارسونز عامل ايجاد اتحاد و انسجام اجتماعي و ثبات و نظم را اعتماد ميداند. بهعقيده وي اعتماد، اين باور را در افراد ايجاد ميكند كه ديگران بهمنظوردستيابي به يك موقعيت گروهي از منافع شخصي دست ميكشند. اعتماد در واقع موجب ميشود كه ديگران بهتعهدات و مسئوليتهايشان عمل كنند و موقعيت ديگران را درك كنند. وي نظام منسجم را نظامي ميداند، كه بتوان بهعاملان آن در انجام وظايفشان اعتماد كرد و اين امر خود به پايداري و نظم سيستم اجتماعي كمك ميكند (مرادي و ديگران، 1394، 2)</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5064369"/>
            <a:ext cx="3348111" cy="82999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دستيابي به يك موقعيت گروهي </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838200" y="1825625"/>
            <a:ext cx="3051412" cy="2619375"/>
          </a:xfrm>
          <a:prstGeom prst="rect">
            <a:avLst/>
          </a:prstGeom>
        </p:spPr>
      </p:pic>
    </p:spTree>
    <p:extLst>
      <p:ext uri="{BB962C8B-B14F-4D97-AF65-F5344CB8AC3E}">
        <p14:creationId xmlns:p14="http://schemas.microsoft.com/office/powerpoint/2010/main" val="1659995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همچنين در صورتبندي تكاليف و مسئوليتشهروندي ميتوان بهوظيفه مشاركت، پرداخت ماليات، اطاعت از قانون، ابراز وفاداري مشروط و حمايت مقيد از نظام سياسي، مسئوليتپذيري اجتماعي، فرمانشكني مدني (اعتراض و انتقاد مسالمتآميز) و مانند اينها اشاره كرد. از نظر جانوسكي </a:t>
            </a:r>
            <a:r>
              <a:rPr lang="fa-IR" sz="1400" b="0" i="0" smtClean="0">
                <a:solidFill>
                  <a:srgbClr val="000000"/>
                </a:solidFill>
                <a:effectLst/>
                <a:latin typeface="BNazanin"/>
                <a:cs typeface="B Zar" panose="00000400000000000000" pitchFamily="2" charset="-78"/>
              </a:rPr>
              <a:t>1</a:t>
            </a:r>
            <a:r>
              <a:rPr lang="fa-IR" b="0" i="0" smtClean="0">
                <a:solidFill>
                  <a:srgbClr val="000000"/>
                </a:solidFill>
                <a:effectLst/>
                <a:latin typeface="BNazanin"/>
                <a:cs typeface="B Zar" panose="00000400000000000000" pitchFamily="2" charset="-78"/>
              </a:rPr>
              <a:t>اين وظايف و تكاليف ذيل تعهدات شهروندي و از منظر مارشال در سه دسته مدني، سياسي و اجتماعي قابل تفكيك است.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955409" y="4684542"/>
            <a:ext cx="3024554" cy="98473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BNazanin"/>
                <a:cs typeface="B Zar" panose="00000400000000000000" pitchFamily="2" charset="-78"/>
              </a:rPr>
              <a:t>مدني، سياسي و اجتماعي</a:t>
            </a:r>
            <a:endParaRPr lang="fa-IR" sz="2400" b="1">
              <a:solidFill>
                <a:srgbClr val="FF0000"/>
              </a:solidFill>
            </a:endParaRPr>
          </a:p>
        </p:txBody>
      </p:sp>
    </p:spTree>
    <p:extLst>
      <p:ext uri="{BB962C8B-B14F-4D97-AF65-F5344CB8AC3E}">
        <p14:creationId xmlns:p14="http://schemas.microsoft.com/office/powerpoint/2010/main" val="300705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000000"/>
                </a:solidFill>
                <a:latin typeface="BNazanin"/>
                <a:cs typeface="B Zar" panose="00000400000000000000" pitchFamily="2" charset="-78"/>
              </a:rPr>
              <a:t>جانوسكي تعهدات شهروندي را بدين شرح آورده است: </a:t>
            </a:r>
            <a:endParaRPr lang="fa-IR" smtClean="0">
              <a:solidFill>
                <a:srgbClr val="000000"/>
              </a:solidFill>
              <a:latin typeface="BNazanin"/>
              <a:cs typeface="B Zar" panose="00000400000000000000" pitchFamily="2" charset="-78"/>
            </a:endParaRPr>
          </a:p>
          <a:p>
            <a:r>
              <a:rPr lang="fa-IR" smtClean="0">
                <a:solidFill>
                  <a:srgbClr val="000000"/>
                </a:solidFill>
                <a:latin typeface="BNazanin"/>
                <a:cs typeface="B Zar" panose="00000400000000000000" pitchFamily="2" charset="-78"/>
              </a:rPr>
              <a:t>الف) </a:t>
            </a:r>
            <a:r>
              <a:rPr lang="fa-IR">
                <a:solidFill>
                  <a:srgbClr val="FF0000"/>
                </a:solidFill>
                <a:latin typeface="BNazanin"/>
                <a:cs typeface="B Zar" panose="00000400000000000000" pitchFamily="2" charset="-78"/>
              </a:rPr>
              <a:t>تعهدات حمايتي </a:t>
            </a:r>
            <a:r>
              <a:rPr lang="fa-IR">
                <a:solidFill>
                  <a:srgbClr val="000000"/>
                </a:solidFill>
                <a:latin typeface="BNazanin"/>
                <a:cs typeface="B Zar" panose="00000400000000000000" pitchFamily="2" charset="-78"/>
              </a:rPr>
              <a:t>:</a:t>
            </a:r>
            <a:r>
              <a:rPr lang="fa-IR" sz="1400">
                <a:solidFill>
                  <a:srgbClr val="000000"/>
                </a:solidFill>
                <a:latin typeface="BNazanin"/>
                <a:cs typeface="B Zar" panose="00000400000000000000" pitchFamily="2" charset="-78"/>
              </a:rPr>
              <a:t>2</a:t>
            </a:r>
            <a:r>
              <a:rPr lang="fa-IR">
                <a:solidFill>
                  <a:srgbClr val="000000"/>
                </a:solidFill>
                <a:latin typeface="BNazanin"/>
                <a:cs typeface="B Zar" panose="00000400000000000000" pitchFamily="2" charset="-78"/>
              </a:rPr>
              <a:t>شامل پرداختن ماليات، كمك كردن بهصندوقهاي بيمه و كار </a:t>
            </a:r>
            <a:r>
              <a:rPr lang="fa-IR" smtClean="0">
                <a:solidFill>
                  <a:srgbClr val="000000"/>
                </a:solidFill>
                <a:latin typeface="BNazanin"/>
                <a:cs typeface="B Zar" panose="00000400000000000000" pitchFamily="2" charset="-78"/>
              </a:rPr>
              <a:t>مولد</a:t>
            </a:r>
          </a:p>
          <a:p>
            <a:r>
              <a:rPr lang="fa-IR" smtClean="0">
                <a:solidFill>
                  <a:srgbClr val="000000"/>
                </a:solidFill>
                <a:latin typeface="BNazanin"/>
                <a:cs typeface="B Zar" panose="00000400000000000000" pitchFamily="2" charset="-78"/>
              </a:rPr>
              <a:t>ب) </a:t>
            </a:r>
            <a:r>
              <a:rPr lang="fa-IR">
                <a:solidFill>
                  <a:srgbClr val="FF0000"/>
                </a:solidFill>
                <a:latin typeface="BNazanin"/>
                <a:cs typeface="B Zar" panose="00000400000000000000" pitchFamily="2" charset="-78"/>
              </a:rPr>
              <a:t>تعهدات مراقبتي </a:t>
            </a:r>
            <a:r>
              <a:rPr lang="fa-IR">
                <a:solidFill>
                  <a:srgbClr val="000000"/>
                </a:solidFill>
                <a:latin typeface="BNazanin"/>
                <a:cs typeface="B Zar" panose="00000400000000000000" pitchFamily="2" charset="-78"/>
              </a:rPr>
              <a:t>:</a:t>
            </a:r>
            <a:r>
              <a:rPr lang="fa-IR" sz="1400">
                <a:solidFill>
                  <a:srgbClr val="000000"/>
                </a:solidFill>
                <a:latin typeface="BNazanin"/>
                <a:cs typeface="B Zar" panose="00000400000000000000" pitchFamily="2" charset="-78"/>
              </a:rPr>
              <a:t>1</a:t>
            </a:r>
            <a:r>
              <a:rPr lang="fa-IR">
                <a:solidFill>
                  <a:srgbClr val="000000"/>
                </a:solidFill>
                <a:latin typeface="BNazanin"/>
                <a:cs typeface="B Zar" panose="00000400000000000000" pitchFamily="2" charset="-78"/>
              </a:rPr>
              <a:t>نسبت بهديگران و خود، نيازها يي شخص و احترام بهحقوق ديگران، مراقبت </a:t>
            </a:r>
            <a:r>
              <a:rPr lang="fa-IR" smtClean="0">
                <a:solidFill>
                  <a:srgbClr val="000000"/>
                </a:solidFill>
                <a:latin typeface="BNazanin"/>
                <a:cs typeface="B Zar" panose="00000400000000000000" pitchFamily="2" charset="-78"/>
              </a:rPr>
              <a:t>از كودكان</a:t>
            </a:r>
            <a:r>
              <a:rPr lang="fa-IR">
                <a:solidFill>
                  <a:srgbClr val="000000"/>
                </a:solidFill>
                <a:latin typeface="BNazanin"/>
                <a:cs typeface="B Zar" panose="00000400000000000000" pitchFamily="2" charset="-78"/>
              </a:rPr>
              <a:t>، خانواده توأم با عشق، احترام به خود از طريق دنبال كردن آموزش، شغل و </a:t>
            </a:r>
            <a:r>
              <a:rPr lang="fa-IR" smtClean="0">
                <a:solidFill>
                  <a:srgbClr val="000000"/>
                </a:solidFill>
                <a:latin typeface="BNazanin"/>
                <a:cs typeface="B Zar" panose="00000400000000000000" pitchFamily="2" charset="-78"/>
              </a:rPr>
              <a:t>مراقبتهاي پزشكي </a:t>
            </a:r>
            <a:r>
              <a:rPr lang="fa-IR">
                <a:solidFill>
                  <a:srgbClr val="000000"/>
                </a:solidFill>
                <a:latin typeface="BNazanin"/>
                <a:cs typeface="B Zar" panose="00000400000000000000" pitchFamily="2" charset="-78"/>
              </a:rPr>
              <a:t>كافي.</a:t>
            </a:r>
            <a:endParaRPr lang="fa-IR"/>
          </a:p>
        </p:txBody>
      </p:sp>
    </p:spTree>
    <p:extLst>
      <p:ext uri="{BB962C8B-B14F-4D97-AF65-F5344CB8AC3E}">
        <p14:creationId xmlns:p14="http://schemas.microsoft.com/office/powerpoint/2010/main" val="1284908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ج) </a:t>
            </a:r>
            <a:r>
              <a:rPr lang="fa-IR" b="0" i="0" smtClean="0">
                <a:solidFill>
                  <a:srgbClr val="FF0000"/>
                </a:solidFill>
                <a:effectLst/>
                <a:latin typeface="BNazanin"/>
                <a:cs typeface="B Zar" panose="00000400000000000000" pitchFamily="2" charset="-78"/>
              </a:rPr>
              <a:t>تعهدات خدماتي </a:t>
            </a:r>
            <a:r>
              <a:rPr lang="fa-IR" b="0" i="0" smtClean="0">
                <a:solidFill>
                  <a:srgbClr val="000000"/>
                </a:solidFill>
                <a:effectLst/>
                <a:latin typeface="BNazanin"/>
                <a:cs typeface="B Zar" panose="00000400000000000000" pitchFamily="2" charset="-78"/>
              </a:rPr>
              <a:t>:</a:t>
            </a:r>
            <a:r>
              <a:rPr lang="fa-IR" sz="1400" b="0" i="0" smtClean="0">
                <a:solidFill>
                  <a:srgbClr val="000000"/>
                </a:solidFill>
                <a:effectLst/>
                <a:latin typeface="BNazanin"/>
                <a:cs typeface="B Zar" panose="00000400000000000000" pitchFamily="2" charset="-78"/>
              </a:rPr>
              <a:t>2</a:t>
            </a:r>
            <a:r>
              <a:rPr lang="fa-IR" b="0" i="0" smtClean="0">
                <a:solidFill>
                  <a:srgbClr val="000000"/>
                </a:solidFill>
                <a:effectLst/>
                <a:latin typeface="BNazanin"/>
                <a:cs typeface="B Zar" panose="00000400000000000000" pitchFamily="2" charset="-78"/>
              </a:rPr>
              <a:t>شامل استفاده از خدمات موثر كه در حقيقت خدمات كمكياند و، شامل</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اسمنويسي براي رأي دادن، مراقبتهاي بهداشتي سالمندان، داوطلب آتشنشاني شدن، يا خدمت</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بهجوانان است.</a:t>
            </a:r>
            <a:br>
              <a:rPr lang="fa-IR" b="0" i="0" smtClean="0">
                <a:solidFill>
                  <a:srgbClr val="000000"/>
                </a:solidFill>
                <a:effectLst/>
                <a:latin typeface="BNazanin"/>
                <a:cs typeface="B Zar" panose="00000400000000000000" pitchFamily="2" charset="-78"/>
              </a:rPr>
            </a:br>
            <a:endParaRPr lang="fa-IR" b="0" i="0" smtClean="0">
              <a:solidFill>
                <a:srgbClr val="000000"/>
              </a:solidFill>
              <a:effectLst/>
              <a:latin typeface="BNazanin"/>
              <a:cs typeface="B Zar" panose="00000400000000000000" pitchFamily="2" charset="-78"/>
            </a:endParaRPr>
          </a:p>
          <a:p>
            <a:pPr algn="just"/>
            <a:r>
              <a:rPr lang="fa-IR" b="0" i="0" smtClean="0">
                <a:solidFill>
                  <a:srgbClr val="000000"/>
                </a:solidFill>
                <a:effectLst/>
                <a:latin typeface="BNazanin"/>
                <a:cs typeface="B Zar" panose="00000400000000000000" pitchFamily="2" charset="-78"/>
              </a:rPr>
              <a:t>د) </a:t>
            </a:r>
            <a:r>
              <a:rPr lang="fa-IR" b="0" i="0" smtClean="0">
                <a:solidFill>
                  <a:srgbClr val="FF0000"/>
                </a:solidFill>
                <a:effectLst/>
                <a:latin typeface="BNazanin"/>
                <a:cs typeface="B Zar" panose="00000400000000000000" pitchFamily="2" charset="-78"/>
              </a:rPr>
              <a:t>تعهدات حفاظتي </a:t>
            </a:r>
            <a:r>
              <a:rPr lang="fa-IR" b="0" i="0" smtClean="0">
                <a:solidFill>
                  <a:srgbClr val="000000"/>
                </a:solidFill>
                <a:effectLst/>
                <a:latin typeface="BNazanin"/>
                <a:cs typeface="B Zar" panose="00000400000000000000" pitchFamily="2" charset="-78"/>
              </a:rPr>
              <a:t>:</a:t>
            </a:r>
            <a:r>
              <a:rPr lang="fa-IR" sz="1400" b="0" i="0" smtClean="0">
                <a:solidFill>
                  <a:srgbClr val="000000"/>
                </a:solidFill>
                <a:effectLst/>
                <a:latin typeface="BNazanin"/>
                <a:cs typeface="B Zar" panose="00000400000000000000" pitchFamily="2" charset="-78"/>
              </a:rPr>
              <a:t>3</a:t>
            </a:r>
            <a:r>
              <a:rPr lang="fa-IR" b="0" i="0" smtClean="0">
                <a:solidFill>
                  <a:srgbClr val="000000"/>
                </a:solidFill>
                <a:effectLst/>
                <a:latin typeface="BNazanin"/>
                <a:cs typeface="B Zar" panose="00000400000000000000" pitchFamily="2" charset="-78"/>
              </a:rPr>
              <a:t>شامل خدمت در نيروهاي مسلح، حفاظت از پليس، خدمت وظيفه عمومي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براي حفاظت از كشور يا مراقبت از زخميها و فعاليتهاي اجتماعي و بهطور كلي حمايت از</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يكپارچگي نظام دموكراتيك از طريق خدمت، اعتراض و يا تظاهرات اجتماعي است (جانوسكي،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 54:1998</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64625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با توجه به آنچه مطرح شد مدل عِلي تحقيق با تاثير متغير مستقل بياعتمادي اجتماعي بر متغير وابسته مسئوليتگريزي شهروندي شامل تعهدات مراقبتي، خدماتي، محافظتي و حمايتيِ- اقتصادي، اجتماعي و محيط زيستي، بهشرح ذيل ارائه ميگردد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46385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59240" y="1532586"/>
            <a:ext cx="9212379" cy="4786503"/>
          </a:xfrm>
          <a:prstGeom prst="rect">
            <a:avLst/>
          </a:prstGeom>
        </p:spPr>
      </p:pic>
    </p:spTree>
    <p:extLst>
      <p:ext uri="{BB962C8B-B14F-4D97-AF65-F5344CB8AC3E}">
        <p14:creationId xmlns:p14="http://schemas.microsoft.com/office/powerpoint/2010/main" val="18866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حجم نمونه آماري با استفاده از فرمول نمونهگيري كوكران</a:t>
            </a:r>
            <a:r>
              <a:rPr lang="fa-IR" smtClean="0">
                <a:cs typeface="B Zar" panose="00000400000000000000" pitchFamily="2" charset="-78"/>
              </a:rPr>
              <a:t>  </a:t>
            </a:r>
            <a:r>
              <a:rPr lang="fa-IR" b="0" i="0" smtClean="0">
                <a:solidFill>
                  <a:srgbClr val="000000"/>
                </a:solidFill>
                <a:effectLst/>
                <a:latin typeface="BNazanin"/>
                <a:cs typeface="B Zar" panose="00000400000000000000" pitchFamily="2" charset="-78"/>
              </a:rPr>
              <a:t>برآورد گرديد؛ البته با توجه به شرايط پاندميك ويروس كرونا در زمان انجام تحقيق و محدوديتهاي موجود با 356پرسشنامه دادهها جمعآوري و تحليل با بهره گيري از نرم افزار </a:t>
            </a:r>
            <a:r>
              <a:rPr lang="en-US" b="0" i="0" smtClean="0">
                <a:solidFill>
                  <a:srgbClr val="000000"/>
                </a:solidFill>
                <a:effectLst/>
                <a:latin typeface="TimesNewRoman"/>
                <a:cs typeface="B Zar" panose="00000400000000000000" pitchFamily="2" charset="-78"/>
              </a:rPr>
              <a:t>Mplus8</a:t>
            </a:r>
            <a:r>
              <a:rPr lang="fa-IR" b="0" i="0" smtClean="0">
                <a:solidFill>
                  <a:srgbClr val="000000"/>
                </a:solidFill>
                <a:effectLst/>
                <a:latin typeface="BNazanin"/>
                <a:cs typeface="B Zar" panose="00000400000000000000" pitchFamily="2" charset="-78"/>
              </a:rPr>
              <a:t>و </a:t>
            </a:r>
            <a:r>
              <a:rPr lang="en-US" b="0" i="0" smtClean="0">
                <a:solidFill>
                  <a:srgbClr val="000000"/>
                </a:solidFill>
                <a:effectLst/>
                <a:latin typeface="TimesNewRoman"/>
                <a:cs typeface="B Zar" panose="00000400000000000000" pitchFamily="2" charset="-78"/>
              </a:rPr>
              <a:t>SPSS</a:t>
            </a:r>
            <a:r>
              <a:rPr lang="fa-IR" b="0" i="0" smtClean="0">
                <a:solidFill>
                  <a:srgbClr val="000000"/>
                </a:solidFill>
                <a:effectLst/>
                <a:latin typeface="BNazanin"/>
                <a:cs typeface="B Zar" panose="00000400000000000000" pitchFamily="2" charset="-78"/>
              </a:rPr>
              <a:t>انجام پذيرفته است. يافتههاي: توصيفي نشان داد كه ميزان مسئوليت</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گريزي شهروندي در بين پاسخگويان، از حد متوسط بالاتر و نزديك بهزياد است. و ميزان بي اعتمادي اجتماعي نيز از سطح متوسط بهبالا است، كه بيشتر بُعد بياعتمادي سازماني را شامل ميشود.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561514" y="4459458"/>
            <a:ext cx="4037428" cy="14630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i="0" smtClean="0">
                <a:solidFill>
                  <a:srgbClr val="FF0000"/>
                </a:solidFill>
                <a:effectLst/>
                <a:latin typeface="BNazanin"/>
                <a:cs typeface="B Zar" panose="00000400000000000000" pitchFamily="2" charset="-78"/>
              </a:rPr>
              <a:t> ميزان مسئوليت</a:t>
            </a:r>
            <a:r>
              <a:rPr lang="fa-IR" sz="2000" b="1" i="0" smtClean="0">
                <a:solidFill>
                  <a:srgbClr val="FF0000"/>
                </a:solidFill>
                <a:effectLst/>
                <a:latin typeface="TimesNewRoman"/>
                <a:cs typeface="B Zar" panose="00000400000000000000" pitchFamily="2" charset="-78"/>
              </a:rPr>
              <a:t>- </a:t>
            </a:r>
            <a:r>
              <a:rPr lang="fa-IR" sz="2000" b="1" i="0" smtClean="0">
                <a:solidFill>
                  <a:srgbClr val="FF0000"/>
                </a:solidFill>
                <a:effectLst/>
                <a:latin typeface="BNazanin"/>
                <a:cs typeface="B Zar" panose="00000400000000000000" pitchFamily="2" charset="-78"/>
              </a:rPr>
              <a:t>گريزي شهروندي در بين پاسخگويان، از حد متوسط بالاتر و نزديك بهزياد است</a:t>
            </a:r>
            <a:endParaRPr lang="fa-IR" sz="2000" b="1">
              <a:solidFill>
                <a:srgbClr val="FF0000"/>
              </a:solidFill>
            </a:endParaRPr>
          </a:p>
        </p:txBody>
      </p:sp>
    </p:spTree>
    <p:extLst>
      <p:ext uri="{BB962C8B-B14F-4D97-AF65-F5344CB8AC3E}">
        <p14:creationId xmlns:p14="http://schemas.microsoft.com/office/powerpoint/2010/main" val="137731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فرضيه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z="2400" b="1" i="0" smtClean="0">
                <a:solidFill>
                  <a:srgbClr val="FF0000"/>
                </a:solidFill>
                <a:effectLst/>
                <a:latin typeface="BNazaninBold"/>
                <a:cs typeface="B Zar" panose="00000400000000000000" pitchFamily="2" charset="-78"/>
              </a:rPr>
              <a:t>فرضيه هاي اصلي:</a:t>
            </a:r>
            <a:r>
              <a:rPr lang="fa-IR" sz="1800" b="1" i="0" smtClean="0">
                <a:solidFill>
                  <a:srgbClr val="FF0000"/>
                </a:solidFill>
                <a:effectLst/>
                <a:latin typeface="BNazaninBold"/>
                <a:cs typeface="B Zar" panose="00000400000000000000" pitchFamily="2" charset="-78"/>
              </a:rPr>
              <a:t/>
            </a:r>
            <a:br>
              <a:rPr lang="fa-IR" sz="1800" b="1" i="0" smtClean="0">
                <a:solidFill>
                  <a:srgbClr val="FF0000"/>
                </a:solidFill>
                <a:effectLst/>
                <a:latin typeface="BNazaninBold"/>
                <a:cs typeface="B Zar" panose="00000400000000000000" pitchFamily="2" charset="-78"/>
              </a:rPr>
            </a:br>
            <a:r>
              <a:rPr lang="fa-IR" sz="1800" b="1" i="0" smtClean="0">
                <a:solidFill>
                  <a:srgbClr val="FF0000"/>
                </a:solidFill>
                <a:effectLst/>
                <a:latin typeface="BNazaninBold"/>
                <a:cs typeface="B Zar" panose="00000400000000000000" pitchFamily="2" charset="-78"/>
              </a:rPr>
              <a:t>1- </a:t>
            </a:r>
            <a:r>
              <a:rPr lang="fa-IR" b="0" i="0" smtClean="0">
                <a:solidFill>
                  <a:srgbClr val="000000"/>
                </a:solidFill>
                <a:effectLst/>
                <a:latin typeface="BNazanin"/>
                <a:cs typeface="B Zar" panose="00000400000000000000" pitchFamily="2" charset="-78"/>
              </a:rPr>
              <a:t>بين ميزان بياعتمادي اجتماعي و مسئوليتگريزي شهروندي رابطه معناداري وجود دارد.</a:t>
            </a:r>
            <a:br>
              <a:rPr lang="fa-IR" b="0" i="0" smtClean="0">
                <a:solidFill>
                  <a:srgbClr val="000000"/>
                </a:solidFill>
                <a:effectLst/>
                <a:latin typeface="BNazanin"/>
                <a:cs typeface="B Zar" panose="00000400000000000000" pitchFamily="2" charset="-78"/>
              </a:rPr>
            </a:br>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2- بين ابعاد بياعتمادي اجتماعي با مسئوليتگريزي شهروندي رابطه معناداري وجود دارد.</a:t>
            </a:r>
            <a:br>
              <a:rPr lang="fa-IR" b="0" i="0" smtClean="0">
                <a:solidFill>
                  <a:srgbClr val="000000"/>
                </a:solidFill>
                <a:effectLst/>
                <a:latin typeface="BNazanin"/>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4496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solidFill>
                  <a:srgbClr val="000000"/>
                </a:solidFill>
                <a:latin typeface="BNazaninBold"/>
                <a:cs typeface="B Zar" panose="00000400000000000000" pitchFamily="2" charset="-78"/>
              </a:rPr>
              <a:t>فرضيه هاي فرعي/ </a:t>
            </a:r>
            <a:r>
              <a:rPr lang="fa-IR" b="1" smtClean="0">
                <a:solidFill>
                  <a:srgbClr val="000000"/>
                </a:solidFill>
                <a:latin typeface="BNazaninBold"/>
                <a:cs typeface="B Zar" panose="00000400000000000000" pitchFamily="2" charset="-78"/>
              </a:rPr>
              <a:t>زمين هاي</a:t>
            </a:r>
            <a:r>
              <a:rPr lang="fa-IR" b="1">
                <a:solidFill>
                  <a:srgbClr val="000000"/>
                </a:solidFill>
                <a:latin typeface="BNazaninBold"/>
                <a:cs typeface="B Zar" panose="00000400000000000000" pitchFamily="2" charset="-78"/>
              </a:rPr>
              <a:t>:</a:t>
            </a:r>
            <a:endParaRPr lang="fa-IR"/>
          </a:p>
        </p:txBody>
      </p:sp>
      <p:sp>
        <p:nvSpPr>
          <p:cNvPr id="3" name="Content Placeholder 2"/>
          <p:cNvSpPr>
            <a:spLocks noGrp="1"/>
          </p:cNvSpPr>
          <p:nvPr>
            <p:ph idx="1"/>
          </p:nvPr>
        </p:nvSpPr>
        <p:spPr/>
        <p:txBody>
          <a:bodyPr/>
          <a:lstStyle/>
          <a:p>
            <a:r>
              <a:rPr lang="fa-IR" sz="1800" b="1">
                <a:solidFill>
                  <a:srgbClr val="000000"/>
                </a:solidFill>
                <a:latin typeface="BNazaninBold"/>
                <a:cs typeface="B Zar" panose="00000400000000000000" pitchFamily="2" charset="-78"/>
              </a:rPr>
              <a:t/>
            </a:r>
            <a:br>
              <a:rPr lang="fa-IR" sz="1800" b="1">
                <a:solidFill>
                  <a:srgbClr val="000000"/>
                </a:solidFill>
                <a:latin typeface="BNazaninBold"/>
                <a:cs typeface="B Zar" panose="00000400000000000000" pitchFamily="2" charset="-78"/>
              </a:rPr>
            </a:br>
            <a:r>
              <a:rPr lang="fa-IR" sz="2400" b="1" smtClean="0">
                <a:solidFill>
                  <a:srgbClr val="000000"/>
                </a:solidFill>
                <a:latin typeface="BNazaninBold"/>
                <a:cs typeface="B Zar" panose="00000400000000000000" pitchFamily="2" charset="-78"/>
              </a:rPr>
              <a:t>3- میزان</a:t>
            </a:r>
            <a:r>
              <a:rPr lang="fa-IR" sz="3600" smtClean="0">
                <a:solidFill>
                  <a:srgbClr val="000000"/>
                </a:solidFill>
                <a:latin typeface="BNazanin"/>
                <a:cs typeface="B Zar" panose="00000400000000000000" pitchFamily="2" charset="-78"/>
              </a:rPr>
              <a:t> مسئوليت گريزي </a:t>
            </a:r>
            <a:r>
              <a:rPr lang="fa-IR" sz="3600">
                <a:solidFill>
                  <a:srgbClr val="000000"/>
                </a:solidFill>
                <a:latin typeface="BNazanin"/>
                <a:cs typeface="B Zar" panose="00000400000000000000" pitchFamily="2" charset="-78"/>
              </a:rPr>
              <a:t>شهروندي در بين زنان و مردان تفاوت معناداري دارد.</a:t>
            </a:r>
            <a:br>
              <a:rPr lang="fa-IR" sz="3600">
                <a:solidFill>
                  <a:srgbClr val="000000"/>
                </a:solidFill>
                <a:latin typeface="BNazanin"/>
                <a:cs typeface="B Zar" panose="00000400000000000000" pitchFamily="2" charset="-78"/>
              </a:rPr>
            </a:br>
            <a:endParaRPr lang="fa-IR" sz="3600" smtClean="0">
              <a:solidFill>
                <a:srgbClr val="000000"/>
              </a:solidFill>
              <a:latin typeface="BNazanin"/>
              <a:cs typeface="B Zar" panose="00000400000000000000" pitchFamily="2" charset="-78"/>
            </a:endParaRPr>
          </a:p>
          <a:p>
            <a:r>
              <a:rPr lang="fa-IR" sz="3600" smtClean="0">
                <a:solidFill>
                  <a:srgbClr val="000000"/>
                </a:solidFill>
                <a:latin typeface="BNazanin"/>
                <a:cs typeface="B Zar" panose="00000400000000000000" pitchFamily="2" charset="-78"/>
              </a:rPr>
              <a:t>4- بين </a:t>
            </a:r>
            <a:r>
              <a:rPr lang="fa-IR" sz="3600">
                <a:solidFill>
                  <a:srgbClr val="000000"/>
                </a:solidFill>
                <a:latin typeface="BNazanin"/>
                <a:cs typeface="B Zar" panose="00000400000000000000" pitchFamily="2" charset="-78"/>
              </a:rPr>
              <a:t>متغيرهاي زمينهاي </a:t>
            </a:r>
            <a:r>
              <a:rPr lang="fa-IR" sz="3600" smtClean="0">
                <a:solidFill>
                  <a:srgbClr val="000000"/>
                </a:solidFill>
                <a:latin typeface="BNazanin"/>
                <a:cs typeface="B Zar" panose="00000400000000000000" pitchFamily="2" charset="-78"/>
              </a:rPr>
              <a:t>(سن</a:t>
            </a:r>
            <a:r>
              <a:rPr lang="fa-IR" sz="3600">
                <a:solidFill>
                  <a:srgbClr val="000000"/>
                </a:solidFill>
                <a:latin typeface="BNazanin"/>
                <a:cs typeface="B Zar" panose="00000400000000000000" pitchFamily="2" charset="-78"/>
              </a:rPr>
              <a:t>، تحصيلات و </a:t>
            </a:r>
            <a:r>
              <a:rPr lang="fa-IR" sz="3600" smtClean="0">
                <a:solidFill>
                  <a:srgbClr val="000000"/>
                </a:solidFill>
                <a:latin typeface="BNazanin"/>
                <a:cs typeface="B Zar" panose="00000400000000000000" pitchFamily="2" charset="-78"/>
              </a:rPr>
              <a:t>درآمد) </a:t>
            </a:r>
            <a:r>
              <a:rPr lang="fa-IR" sz="3600">
                <a:solidFill>
                  <a:srgbClr val="000000"/>
                </a:solidFill>
                <a:latin typeface="BNazanin"/>
                <a:cs typeface="B Zar" panose="00000400000000000000" pitchFamily="2" charset="-78"/>
              </a:rPr>
              <a:t>با ميزان مسئوليتگريزي شهروندي </a:t>
            </a:r>
            <a:r>
              <a:rPr lang="fa-IR" sz="3600" smtClean="0">
                <a:solidFill>
                  <a:srgbClr val="000000"/>
                </a:solidFill>
                <a:latin typeface="BNazanin"/>
                <a:cs typeface="B Zar" panose="00000400000000000000" pitchFamily="2" charset="-78"/>
              </a:rPr>
              <a:t>رابطه معناداري </a:t>
            </a:r>
            <a:r>
              <a:rPr lang="fa-IR" sz="3600">
                <a:solidFill>
                  <a:srgbClr val="000000"/>
                </a:solidFill>
                <a:latin typeface="BNazanin"/>
                <a:cs typeface="B Zar" panose="00000400000000000000" pitchFamily="2" charset="-78"/>
              </a:rPr>
              <a:t>وجود دارد</a:t>
            </a:r>
            <a:endParaRPr lang="fa-IR" sz="3600"/>
          </a:p>
        </p:txBody>
      </p:sp>
      <p:pic>
        <p:nvPicPr>
          <p:cNvPr id="4" name="Picture 3"/>
          <p:cNvPicPr>
            <a:picLocks noChangeAspect="1"/>
          </p:cNvPicPr>
          <p:nvPr/>
        </p:nvPicPr>
        <p:blipFill>
          <a:blip r:embed="rId2"/>
          <a:stretch>
            <a:fillRect/>
          </a:stretch>
        </p:blipFill>
        <p:spPr>
          <a:xfrm>
            <a:off x="1156007" y="4568825"/>
            <a:ext cx="2619375" cy="1743075"/>
          </a:xfrm>
          <a:prstGeom prst="rect">
            <a:avLst/>
          </a:prstGeom>
        </p:spPr>
      </p:pic>
    </p:spTree>
    <p:extLst>
      <p:ext uri="{BB962C8B-B14F-4D97-AF65-F5344CB8AC3E}">
        <p14:creationId xmlns:p14="http://schemas.microsoft.com/office/powerpoint/2010/main" val="846197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روش شناسي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در اين مطالعه بهمنظور جمع آوري دادهها با توجه به روش پيمايش از ابزار پرسشنامه استفاده</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شده . است جامعه آماري شامل شهروندان بالاي 18سال كلانشهر تهران است. حجم نمونه آماري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براساس جمع تي آمار ،ي خطاي ،يريگنمونه واريانس و فرمول نمونهگي ير كوكران 384نفر برآورد شده كه با بهرهگيري از نمونهگيري خوشهاي و انتخاب تصادفي افراد، پيمايش انجام پذيرفت بهطوريكه در داخل هر خوشه، بلوكها مشخص شد و افراد با فرصت برابر بهصورت تصادفي انتخاب شدهاند.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915299"/>
            <a:ext cx="1429850" cy="1145019"/>
          </a:xfrm>
          <a:prstGeom prst="rect">
            <a:avLst/>
          </a:prstGeom>
        </p:spPr>
      </p:pic>
    </p:spTree>
    <p:extLst>
      <p:ext uri="{BB962C8B-B14F-4D97-AF65-F5344CB8AC3E}">
        <p14:creationId xmlns:p14="http://schemas.microsoft.com/office/powerpoint/2010/main" val="626419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000000"/>
                </a:solidFill>
                <a:latin typeface="BNazanin"/>
                <a:cs typeface="B Zar" panose="00000400000000000000" pitchFamily="2" charset="-78"/>
              </a:rPr>
              <a:t>لازم به ذكر است، بهدليل شيوع بيماري همهگير كرونا در زمان انجام پژوهش كه به </a:t>
            </a:r>
            <a:r>
              <a:rPr lang="fa-IR" smtClean="0">
                <a:solidFill>
                  <a:srgbClr val="000000"/>
                </a:solidFill>
                <a:latin typeface="BNazanin"/>
                <a:cs typeface="B Zar" panose="00000400000000000000" pitchFamily="2" charset="-78"/>
              </a:rPr>
              <a:t>شدت بر </a:t>
            </a:r>
            <a:r>
              <a:rPr lang="fa-IR">
                <a:solidFill>
                  <a:srgbClr val="000000"/>
                </a:solidFill>
                <a:latin typeface="BNazanin"/>
                <a:cs typeface="B Zar" panose="00000400000000000000" pitchFamily="2" charset="-78"/>
              </a:rPr>
              <a:t>شرايط انجام مصاحبه و تكميل پرسشنامه اثرگذار بود با ريزش پرسشنامههاي ناقص جمعاً </a:t>
            </a:r>
            <a:r>
              <a:rPr lang="fa-IR" smtClean="0">
                <a:solidFill>
                  <a:srgbClr val="000000"/>
                </a:solidFill>
                <a:latin typeface="BNazanin"/>
                <a:cs typeface="B Zar" panose="00000400000000000000" pitchFamily="2" charset="-78"/>
              </a:rPr>
              <a:t>356 پرسشنامه </a:t>
            </a:r>
            <a:r>
              <a:rPr lang="fa-IR">
                <a:solidFill>
                  <a:srgbClr val="000000"/>
                </a:solidFill>
                <a:latin typeface="BNazanin"/>
                <a:cs typeface="B Zar" panose="00000400000000000000" pitchFamily="2" charset="-78"/>
              </a:rPr>
              <a:t>تكميل و مورد بررسي قرار گرفته است. </a:t>
            </a:r>
            <a:endParaRPr lang="fa-IR"/>
          </a:p>
        </p:txBody>
      </p:sp>
    </p:spTree>
    <p:extLst>
      <p:ext uri="{BB962C8B-B14F-4D97-AF65-F5344CB8AC3E}">
        <p14:creationId xmlns:p14="http://schemas.microsoft.com/office/powerpoint/2010/main" val="1204183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با توجه به اينكه سنجش اعتبار</a:t>
            </a:r>
            <a:r>
              <a:rPr lang="fa-IR" sz="1400">
                <a:solidFill>
                  <a:srgbClr val="000000"/>
                </a:solidFill>
                <a:latin typeface="BNazanin"/>
                <a:cs typeface="B Zar" panose="00000400000000000000" pitchFamily="2" charset="-78"/>
              </a:rPr>
              <a:t>1</a:t>
            </a:r>
            <a:r>
              <a:rPr lang="fa-IR">
                <a:solidFill>
                  <a:srgbClr val="000000"/>
                </a:solidFill>
                <a:latin typeface="BNazanin"/>
                <a:cs typeface="B Zar" panose="00000400000000000000" pitchFamily="2" charset="-78"/>
              </a:rPr>
              <a:t>تحقيق اندازهگيري ميزان دقت </a:t>
            </a:r>
            <a:r>
              <a:rPr lang="fa-IR" sz="1400">
                <a:solidFill>
                  <a:srgbClr val="000000"/>
                </a:solidFill>
                <a:latin typeface="BNazanin"/>
                <a:cs typeface="B Zar" panose="00000400000000000000" pitchFamily="2" charset="-78"/>
              </a:rPr>
              <a:t>2</a:t>
            </a:r>
            <a:r>
              <a:rPr lang="fa-IR">
                <a:solidFill>
                  <a:srgbClr val="000000"/>
                </a:solidFill>
                <a:latin typeface="BNazanin"/>
                <a:cs typeface="B Zar" panose="00000400000000000000" pitchFamily="2" charset="-78"/>
              </a:rPr>
              <a:t>و صحت </a:t>
            </a:r>
            <a:r>
              <a:rPr lang="fa-IR" sz="1400">
                <a:solidFill>
                  <a:srgbClr val="000000"/>
                </a:solidFill>
                <a:latin typeface="BNazanin"/>
                <a:cs typeface="B Zar" panose="00000400000000000000" pitchFamily="2" charset="-78"/>
              </a:rPr>
              <a:t>3</a:t>
            </a:r>
            <a:r>
              <a:rPr lang="fa-IR">
                <a:solidFill>
                  <a:srgbClr val="000000"/>
                </a:solidFill>
                <a:latin typeface="BNazanin"/>
                <a:cs typeface="B Zar" panose="00000400000000000000" pitchFamily="2" charset="-78"/>
              </a:rPr>
              <a:t>معرفهاي انتخاب شده براي سنجش مفاهيم است. در </a:t>
            </a:r>
            <a:r>
              <a:rPr lang="fa-IR" smtClean="0">
                <a:solidFill>
                  <a:srgbClr val="000000"/>
                </a:solidFill>
                <a:latin typeface="BNazanin"/>
                <a:cs typeface="B Zar" panose="00000400000000000000" pitchFamily="2" charset="-78"/>
              </a:rPr>
              <a:t>اين تحقيق </a:t>
            </a:r>
            <a:r>
              <a:rPr lang="fa-IR">
                <a:solidFill>
                  <a:srgbClr val="000000"/>
                </a:solidFill>
                <a:latin typeface="BNazanin"/>
                <a:cs typeface="B Zar" panose="00000400000000000000" pitchFamily="2" charset="-78"/>
              </a:rPr>
              <a:t>براي سنجش اعتبار (روايي) در اعتبار صوري با نظر اساتيد متخصصين حاصل شد و </a:t>
            </a:r>
            <a:r>
              <a:rPr lang="fa-IR" smtClean="0">
                <a:solidFill>
                  <a:srgbClr val="000000"/>
                </a:solidFill>
                <a:latin typeface="BNazanin"/>
                <a:cs typeface="B Zar" panose="00000400000000000000" pitchFamily="2" charset="-78"/>
              </a:rPr>
              <a:t>در اعتبار </a:t>
            </a:r>
            <a:r>
              <a:rPr lang="fa-IR">
                <a:solidFill>
                  <a:srgbClr val="000000"/>
                </a:solidFill>
                <a:latin typeface="BNazanin"/>
                <a:cs typeface="B Zar" panose="00000400000000000000" pitchFamily="2" charset="-78"/>
              </a:rPr>
              <a:t>سازهاي بوسيله تحليل عاملي اكتشافي در نرم افزار </a:t>
            </a:r>
            <a:r>
              <a:rPr lang="fa-IR" smtClean="0">
                <a:solidFill>
                  <a:srgbClr val="000000"/>
                </a:solidFill>
                <a:latin typeface="BNazanin"/>
                <a:cs typeface="B Zar" panose="00000400000000000000" pitchFamily="2" charset="-78"/>
              </a:rPr>
              <a:t> (</a:t>
            </a:r>
            <a:r>
              <a:rPr lang="en-US" sz="2400" smtClean="0">
                <a:solidFill>
                  <a:srgbClr val="000000"/>
                </a:solidFill>
                <a:latin typeface="TimesNewRoman"/>
                <a:cs typeface="B Zar" panose="00000400000000000000" pitchFamily="2" charset="-78"/>
              </a:rPr>
              <a:t>SPSS</a:t>
            </a:r>
            <a:r>
              <a:rPr lang="fa-IR">
                <a:solidFill>
                  <a:srgbClr val="000000"/>
                </a:solidFill>
                <a:latin typeface="BNazanin"/>
                <a:cs typeface="B Zar" panose="00000400000000000000" pitchFamily="2" charset="-78"/>
              </a:rPr>
              <a:t>آماره </a:t>
            </a:r>
            <a:r>
              <a:rPr lang="en-US" sz="2400">
                <a:solidFill>
                  <a:srgbClr val="000000"/>
                </a:solidFill>
                <a:latin typeface="TimesNewRoman"/>
                <a:cs typeface="B Zar" panose="00000400000000000000" pitchFamily="2" charset="-78"/>
              </a:rPr>
              <a:t>KMO</a:t>
            </a:r>
            <a:r>
              <a:rPr lang="fa-IR">
                <a:solidFill>
                  <a:srgbClr val="000000"/>
                </a:solidFill>
                <a:latin typeface="BNazanin"/>
                <a:cs typeface="B Zar" panose="00000400000000000000" pitchFamily="2" charset="-78"/>
              </a:rPr>
              <a:t>و آزمون </a:t>
            </a:r>
            <a:r>
              <a:rPr lang="fa-IR" smtClean="0">
                <a:solidFill>
                  <a:srgbClr val="000000"/>
                </a:solidFill>
                <a:latin typeface="BNazanin"/>
                <a:cs typeface="B Zar" panose="00000400000000000000" pitchFamily="2" charset="-78"/>
              </a:rPr>
              <a:t>بارتلت) اعتبار </a:t>
            </a:r>
            <a:r>
              <a:rPr lang="fa-IR">
                <a:solidFill>
                  <a:srgbClr val="000000"/>
                </a:solidFill>
                <a:latin typeface="BNazanin"/>
                <a:cs typeface="B Zar" panose="00000400000000000000" pitchFamily="2" charset="-78"/>
              </a:rPr>
              <a:t>شاخصها مورد ارزيابي و سنجش قرار گرفت</a:t>
            </a:r>
            <a:r>
              <a:rPr lang="fa-IR">
                <a:solidFill>
                  <a:srgbClr val="000000"/>
                </a:solidFill>
                <a:latin typeface="AgencyFB-Reg"/>
                <a:cs typeface="B Zar" panose="00000400000000000000" pitchFamily="2" charset="-78"/>
              </a:rPr>
              <a:t>. </a:t>
            </a:r>
            <a:r>
              <a:rPr lang="fa-IR">
                <a:solidFill>
                  <a:srgbClr val="000000"/>
                </a:solidFill>
                <a:latin typeface="BNazanin"/>
                <a:cs typeface="B Zar" panose="00000400000000000000" pitchFamily="2" charset="-78"/>
              </a:rPr>
              <a:t>نتيجه آماره </a:t>
            </a:r>
            <a:r>
              <a:rPr lang="en-US" sz="2400">
                <a:solidFill>
                  <a:srgbClr val="000000"/>
                </a:solidFill>
                <a:latin typeface="TimesNewRoman"/>
                <a:cs typeface="B Zar" panose="00000400000000000000" pitchFamily="2" charset="-78"/>
              </a:rPr>
              <a:t>KMO</a:t>
            </a:r>
            <a:r>
              <a:rPr lang="en-US">
                <a:solidFill>
                  <a:srgbClr val="000000"/>
                </a:solidFill>
                <a:latin typeface="BNazanin"/>
                <a:cs typeface="B Zar" panose="00000400000000000000" pitchFamily="2" charset="-78"/>
              </a:rPr>
              <a:t>= </a:t>
            </a:r>
            <a:r>
              <a:rPr lang="en-US">
                <a:solidFill>
                  <a:srgbClr val="000000"/>
                </a:solidFill>
                <a:latin typeface="AgencyFB-Reg"/>
                <a:cs typeface="B Zar" panose="00000400000000000000" pitchFamily="2" charset="-78"/>
              </a:rPr>
              <a:t>.</a:t>
            </a:r>
            <a:r>
              <a:rPr lang="en-US">
                <a:solidFill>
                  <a:srgbClr val="000000"/>
                </a:solidFill>
                <a:latin typeface="BNazanin"/>
                <a:cs typeface="B Zar" panose="00000400000000000000" pitchFamily="2" charset="-78"/>
              </a:rPr>
              <a:t>0,83</a:t>
            </a:r>
            <a:r>
              <a:rPr lang="fa-IR">
                <a:solidFill>
                  <a:srgbClr val="000000"/>
                </a:solidFill>
                <a:latin typeface="BNazanin"/>
                <a:cs typeface="B Zar" panose="00000400000000000000" pitchFamily="2" charset="-78"/>
              </a:rPr>
              <a:t>و </a:t>
            </a:r>
            <a:r>
              <a:rPr lang="en-US" sz="2400">
                <a:solidFill>
                  <a:srgbClr val="000000"/>
                </a:solidFill>
                <a:latin typeface="TimesNewRoman"/>
                <a:cs typeface="B Zar" panose="00000400000000000000" pitchFamily="2" charset="-78"/>
              </a:rPr>
              <a:t>sig </a:t>
            </a:r>
            <a:r>
              <a:rPr lang="en-US">
                <a:solidFill>
                  <a:srgbClr val="000000"/>
                </a:solidFill>
                <a:latin typeface="BNazanin"/>
                <a:cs typeface="B Zar" panose="00000400000000000000" pitchFamily="2" charset="-78"/>
              </a:rPr>
              <a:t>=0,00</a:t>
            </a:r>
            <a:r>
              <a:rPr lang="fa-IR">
                <a:solidFill>
                  <a:srgbClr val="000000"/>
                </a:solidFill>
                <a:latin typeface="BNazanin"/>
                <a:cs typeface="B Zar" panose="00000400000000000000" pitchFamily="2" charset="-78"/>
              </a:rPr>
              <a:t>نشان از تاييد و اعتبار بالاي پرسشنامه دارد</a:t>
            </a:r>
            <a:endParaRPr lang="fa-IR"/>
          </a:p>
          <a:p>
            <a:endParaRPr lang="fa-IR"/>
          </a:p>
        </p:txBody>
      </p:sp>
      <p:sp>
        <p:nvSpPr>
          <p:cNvPr id="4" name="Flowchart: Process 3"/>
          <p:cNvSpPr/>
          <p:nvPr/>
        </p:nvSpPr>
        <p:spPr>
          <a:xfrm>
            <a:off x="838200" y="5164089"/>
            <a:ext cx="4037428"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تحليل عاملي اكتشافي</a:t>
            </a:r>
            <a:endParaRPr lang="fa-IR" sz="2000" b="1">
              <a:solidFill>
                <a:srgbClr val="FF0000"/>
              </a:solidFill>
            </a:endParaRPr>
          </a:p>
        </p:txBody>
      </p:sp>
    </p:spTree>
    <p:extLst>
      <p:ext uri="{BB962C8B-B14F-4D97-AF65-F5344CB8AC3E}">
        <p14:creationId xmlns:p14="http://schemas.microsoft.com/office/powerpoint/2010/main" val="1113684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براي اندازهگي ير مت يغ رهاي تحق قي از ط في يل كرت يو مق اس فاصله يا استفاده شده است.</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بهمنظور بررسي پا اي يي </a:t>
            </a:r>
            <a:r>
              <a:rPr lang="fa-IR" sz="1400" b="0" i="0" smtClean="0">
                <a:solidFill>
                  <a:srgbClr val="000000"/>
                </a:solidFill>
                <a:effectLst/>
                <a:latin typeface="BNazanin"/>
                <a:cs typeface="B Zar" panose="00000400000000000000" pitchFamily="2" charset="-78"/>
              </a:rPr>
              <a:t>4</a:t>
            </a:r>
            <a:r>
              <a:rPr lang="fa-IR" b="0" i="0" smtClean="0">
                <a:solidFill>
                  <a:srgbClr val="000000"/>
                </a:solidFill>
                <a:effectLst/>
                <a:latin typeface="BNazanin"/>
                <a:cs typeface="B Zar" panose="00000400000000000000" pitchFamily="2" charset="-78"/>
              </a:rPr>
              <a:t>مقياسهاي تحق قي از شاخص همبستگي دروني مقياس اندازه يريگ</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(آلفاي</a:t>
            </a:r>
            <a:r>
              <a:rPr lang="fa-IR" b="0" i="0" smtClean="0">
                <a:solidFill>
                  <a:srgbClr val="000000"/>
                </a:solidFill>
                <a:effectLst/>
                <a:latin typeface="Calibri" panose="020F0502020204030204" pitchFamily="34" charset="0"/>
                <a:cs typeface="B Zar" panose="00000400000000000000" pitchFamily="2" charset="-78"/>
              </a:rPr>
              <a:t>‐</a:t>
            </a:r>
            <a:r>
              <a:rPr lang="fa-IR" b="0" i="0" smtClean="0">
                <a:solidFill>
                  <a:srgbClr val="000000"/>
                </a:solidFill>
                <a:effectLst/>
                <a:latin typeface="BNazanin"/>
                <a:cs typeface="B Zar" panose="00000400000000000000" pitchFamily="2" charset="-78"/>
              </a:rPr>
              <a:t>كرونباخ) استفاده شد. به اين ترتيب كه پرسشنامه طراحي شده در بين 35نفر )حدود 1</a:t>
            </a:r>
            <a:r>
              <a:rPr lang="fa-IR" smtClean="0">
                <a:cs typeface="B Zar" panose="00000400000000000000" pitchFamily="2" charset="-78"/>
              </a:rPr>
              <a:t> </a:t>
            </a:r>
            <a:br>
              <a:rPr lang="fa-IR" smtClean="0">
                <a:cs typeface="B Zar" panose="00000400000000000000" pitchFamily="2" charset="-78"/>
              </a:rPr>
            </a:br>
            <a:r>
              <a:rPr lang="fa-IR" b="0" i="0" smtClean="0">
                <a:solidFill>
                  <a:srgbClr val="000000"/>
                </a:solidFill>
                <a:effectLst/>
                <a:latin typeface="BNazanin"/>
                <a:cs typeface="B Zar" panose="00000400000000000000" pitchFamily="2" charset="-78"/>
              </a:rPr>
              <a:t>درصد( از شهروندان توزيع گرديد و پس از گردآوري دادهها با استفاده از نرم افزار </a:t>
            </a:r>
            <a:r>
              <a:rPr lang="en-US" sz="2400" b="0" i="0" smtClean="0">
                <a:solidFill>
                  <a:srgbClr val="000000"/>
                </a:solidFill>
                <a:effectLst/>
                <a:latin typeface="TimesNewRoman"/>
                <a:cs typeface="B Zar" panose="00000400000000000000" pitchFamily="2" charset="-78"/>
              </a:rPr>
              <a:t>SPSS</a:t>
            </a:r>
            <a:r>
              <a:rPr lang="fa-IR" b="0" i="0" smtClean="0">
                <a:solidFill>
                  <a:srgbClr val="000000"/>
                </a:solidFill>
                <a:effectLst/>
                <a:latin typeface="BNazanin"/>
                <a:cs typeface="B Zar" panose="00000400000000000000" pitchFamily="2" charset="-78"/>
              </a:rPr>
              <a:t>ميزان</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سازگاري دروني گويهها محاسبه گرديد.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46769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solidFill>
                  <a:srgbClr val="000000"/>
                </a:solidFill>
                <a:latin typeface="BNazanin"/>
                <a:cs typeface="B Zar" panose="00000400000000000000" pitchFamily="2" charset="-78"/>
              </a:rPr>
              <a:t>گويه هايي </a:t>
            </a:r>
            <a:r>
              <a:rPr lang="fa-IR">
                <a:solidFill>
                  <a:srgbClr val="000000"/>
                </a:solidFill>
                <a:latin typeface="BNazanin"/>
                <a:cs typeface="B Zar" panose="00000400000000000000" pitchFamily="2" charset="-78"/>
              </a:rPr>
              <a:t>كه داراي همبستگي پايين بوده و يا </a:t>
            </a:r>
            <a:r>
              <a:rPr lang="fa-IR" smtClean="0">
                <a:solidFill>
                  <a:srgbClr val="000000"/>
                </a:solidFill>
                <a:latin typeface="BNazanin"/>
                <a:cs typeface="B Zar" panose="00000400000000000000" pitchFamily="2" charset="-78"/>
              </a:rPr>
              <a:t>براي مخاطبان </a:t>
            </a:r>
            <a:r>
              <a:rPr lang="fa-IR">
                <a:solidFill>
                  <a:srgbClr val="000000"/>
                </a:solidFill>
                <a:latin typeface="BNazanin"/>
                <a:cs typeface="B Zar" panose="00000400000000000000" pitchFamily="2" charset="-78"/>
              </a:rPr>
              <a:t>گنگ و نامفهوم بود حذف شده و در نهايت گويههاي با ضريب پايايي بالا مشخص </a:t>
            </a:r>
            <a:r>
              <a:rPr lang="fa-IR" smtClean="0">
                <a:solidFill>
                  <a:srgbClr val="000000"/>
                </a:solidFill>
                <a:latin typeface="BNazanin"/>
                <a:cs typeface="B Zar" panose="00000400000000000000" pitchFamily="2" charset="-78"/>
              </a:rPr>
              <a:t>گرديدند كه </a:t>
            </a:r>
            <a:r>
              <a:rPr lang="fa-IR">
                <a:solidFill>
                  <a:srgbClr val="000000"/>
                </a:solidFill>
                <a:latin typeface="BNazanin"/>
                <a:cs typeface="B Zar" panose="00000400000000000000" pitchFamily="2" charset="-78"/>
              </a:rPr>
              <a:t>در جدول ،1آورده شده است. همانطور كه نتايج نشان ميدهد، بررسي ضرايب آلفاي </a:t>
            </a:r>
            <a:r>
              <a:rPr lang="fa-IR" smtClean="0">
                <a:solidFill>
                  <a:srgbClr val="000000"/>
                </a:solidFill>
                <a:latin typeface="BNazanin"/>
                <a:cs typeface="B Zar" panose="00000400000000000000" pitchFamily="2" charset="-78"/>
              </a:rPr>
              <a:t>بدست آمده (جدول 1) گوياي </a:t>
            </a:r>
            <a:r>
              <a:rPr lang="fa-IR">
                <a:solidFill>
                  <a:srgbClr val="000000"/>
                </a:solidFill>
                <a:latin typeface="BNazanin"/>
                <a:cs typeface="B Zar" panose="00000400000000000000" pitchFamily="2" charset="-78"/>
              </a:rPr>
              <a:t>انسجام دروني بالاي يگو ههاي مربوط به هر ي</a:t>
            </a:r>
            <a:r>
              <a:rPr lang="fa-IR" smtClean="0">
                <a:solidFill>
                  <a:srgbClr val="000000"/>
                </a:solidFill>
                <a:latin typeface="BNazanin"/>
                <a:cs typeface="B Zar" panose="00000400000000000000" pitchFamily="2" charset="-78"/>
              </a:rPr>
              <a:t>ك </a:t>
            </a:r>
            <a:r>
              <a:rPr lang="fa-IR">
                <a:solidFill>
                  <a:srgbClr val="000000"/>
                </a:solidFill>
                <a:latin typeface="BNazanin"/>
                <a:cs typeface="B Zar" panose="00000400000000000000" pitchFamily="2" charset="-78"/>
              </a:rPr>
              <a:t>از متغيرها است</a:t>
            </a:r>
            <a:endParaRPr lang="fa-IR"/>
          </a:p>
        </p:txBody>
      </p:sp>
      <p:sp>
        <p:nvSpPr>
          <p:cNvPr id="4" name="Flowchart: Decision 3"/>
          <p:cNvSpPr/>
          <p:nvPr/>
        </p:nvSpPr>
        <p:spPr>
          <a:xfrm>
            <a:off x="838200" y="4367054"/>
            <a:ext cx="2883877" cy="1364566"/>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گنگ و نامفهوم</a:t>
            </a:r>
            <a:endParaRPr lang="fa-IR" sz="2000" b="1">
              <a:solidFill>
                <a:srgbClr val="FF0000"/>
              </a:solidFill>
            </a:endParaRPr>
          </a:p>
        </p:txBody>
      </p:sp>
    </p:spTree>
    <p:extLst>
      <p:ext uri="{BB962C8B-B14F-4D97-AF65-F5344CB8AC3E}">
        <p14:creationId xmlns:p14="http://schemas.microsoft.com/office/powerpoint/2010/main" val="2926318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75336" y="2347917"/>
            <a:ext cx="8241327" cy="1977030"/>
          </a:xfrm>
          <a:prstGeom prst="rect">
            <a:avLst/>
          </a:prstGeom>
        </p:spPr>
      </p:pic>
    </p:spTree>
    <p:extLst>
      <p:ext uri="{BB962C8B-B14F-4D97-AF65-F5344CB8AC3E}">
        <p14:creationId xmlns:p14="http://schemas.microsoft.com/office/powerpoint/2010/main" val="557978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تعريف مفاهيم و عملياتي كردن متغيرها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FF0000"/>
                </a:solidFill>
                <a:effectLst/>
                <a:latin typeface="BNazanin"/>
                <a:cs typeface="B Zar" panose="00000400000000000000" pitchFamily="2" charset="-78"/>
              </a:rPr>
              <a:t>متغير وابسته</a:t>
            </a:r>
            <a:r>
              <a:rPr lang="fa-IR" b="0" i="0" smtClean="0">
                <a:solidFill>
                  <a:srgbClr val="000000"/>
                </a:solidFill>
                <a:effectLst/>
                <a:latin typeface="BNazanin"/>
                <a:cs typeface="B Zar" panose="00000400000000000000" pitchFamily="2" charset="-78"/>
              </a:rPr>
              <a:t>: متغیر وابسته در این مقاله مسئوليتگريزي شهروندي است و تكاليف و وظيفه</a:t>
            </a:r>
            <a:r>
              <a:rPr lang="fa-IR" b="0" i="0" smtClean="0">
                <a:solidFill>
                  <a:srgbClr val="000000"/>
                </a:solidFill>
                <a:effectLst/>
                <a:latin typeface="TimesNewRoman"/>
                <a:cs typeface="B Zar" panose="00000400000000000000" pitchFamily="2" charset="-78"/>
              </a:rPr>
              <a:t>-</a:t>
            </a:r>
            <a:br>
              <a:rPr lang="fa-IR" b="0" i="0" smtClean="0">
                <a:solidFill>
                  <a:srgbClr val="000000"/>
                </a:solidFill>
                <a:effectLst/>
                <a:latin typeface="TimesNewRoman"/>
                <a:cs typeface="B Zar" panose="00000400000000000000" pitchFamily="2" charset="-78"/>
              </a:rPr>
            </a:br>
            <a:r>
              <a:rPr lang="fa-IR" b="0" i="0" smtClean="0">
                <a:solidFill>
                  <a:srgbClr val="000000"/>
                </a:solidFill>
                <a:effectLst/>
                <a:latin typeface="BNazanin"/>
                <a:cs typeface="B Zar" panose="00000400000000000000" pitchFamily="2" charset="-78"/>
              </a:rPr>
              <a:t>هايي را شامل ميشود كه يك شهروند به واسطه شهروند بودنش نسبت به اجتماع، شهر و حتي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گروهي كه در آن زندگي ميكند، بر عهده دارد. از طرفي فرد مسئول كسي است كه عواقب</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رفتار خود را بهعهده گرفته، قابل اتكا و قابل اعتماد است و احساس تعهد نسبت بهگروه دارد</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(گاف </a:t>
            </a:r>
            <a:r>
              <a:rPr lang="fa-IR" sz="1400" b="0" i="0" smtClean="0">
                <a:solidFill>
                  <a:srgbClr val="000000"/>
                </a:solidFill>
                <a:effectLst/>
                <a:latin typeface="BNazanin"/>
                <a:cs typeface="B Zar" panose="00000400000000000000" pitchFamily="2" charset="-78"/>
              </a:rPr>
              <a:t>1</a:t>
            </a:r>
            <a:r>
              <a:rPr lang="fa-IR" b="0" i="0" smtClean="0">
                <a:solidFill>
                  <a:srgbClr val="000000"/>
                </a:solidFill>
                <a:effectLst/>
                <a:latin typeface="BNazanin"/>
                <a:cs typeface="B Zar" panose="00000400000000000000" pitchFamily="2" charset="-78"/>
              </a:rPr>
              <a:t>به نقل از ايمان و ديگران، .</a:t>
            </a:r>
            <a:r>
              <a:rPr lang="fa-IR" smtClean="0">
                <a:cs typeface="B Zar" panose="00000400000000000000" pitchFamily="2" charset="-78"/>
              </a:rPr>
              <a:t> 1389، 120)</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889000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417254" y="1825625"/>
            <a:ext cx="6936545" cy="4351338"/>
          </a:xfrm>
        </p:spPr>
        <p:txBody>
          <a:bodyPr>
            <a:normAutofit fontScale="92500" lnSpcReduction="10000"/>
          </a:bodyPr>
          <a:lstStyle/>
          <a:p>
            <a:pPr algn="just"/>
            <a:r>
              <a:rPr lang="fa-IR" smtClean="0">
                <a:solidFill>
                  <a:srgbClr val="FF0000"/>
                </a:solidFill>
                <a:latin typeface="BNazanin"/>
                <a:cs typeface="B Zar" panose="00000400000000000000" pitchFamily="2" charset="-78"/>
              </a:rPr>
              <a:t>مسئوليت </a:t>
            </a:r>
            <a:r>
              <a:rPr lang="fa-IR" b="0" i="0" smtClean="0">
                <a:solidFill>
                  <a:srgbClr val="FF0000"/>
                </a:solidFill>
                <a:effectLst/>
                <a:latin typeface="BNazanin"/>
                <a:cs typeface="B Zar" panose="00000400000000000000" pitchFamily="2" charset="-78"/>
              </a:rPr>
              <a:t>شهروندي</a:t>
            </a:r>
            <a:r>
              <a:rPr lang="fa-IR" b="0" i="0" smtClean="0">
                <a:solidFill>
                  <a:srgbClr val="000000"/>
                </a:solidFill>
                <a:effectLst/>
                <a:latin typeface="BNazanin"/>
                <a:cs typeface="B Zar" panose="00000400000000000000" pitchFamily="2" charset="-78"/>
              </a:rPr>
              <a:t>: </a:t>
            </a:r>
            <a:r>
              <a:rPr lang="fa-IR" smtClean="0">
                <a:solidFill>
                  <a:srgbClr val="000000"/>
                </a:solidFill>
                <a:latin typeface="BNazanin"/>
                <a:cs typeface="B Zar" panose="00000400000000000000" pitchFamily="2" charset="-78"/>
              </a:rPr>
              <a:t>مسئوليت </a:t>
            </a:r>
            <a:r>
              <a:rPr lang="fa-IR" b="0" i="0" smtClean="0">
                <a:solidFill>
                  <a:srgbClr val="000000"/>
                </a:solidFill>
                <a:effectLst/>
                <a:latin typeface="BNazanin"/>
                <a:cs typeface="B Zar" panose="00000400000000000000" pitchFamily="2" charset="-78"/>
              </a:rPr>
              <a:t>شهروندي را ميتوان به خودآگاه مردم به حقوق شهروندي و احساس نياز همگاني براي اجراي </a:t>
            </a:r>
            <a:r>
              <a:rPr lang="fa-IR" smtClean="0">
                <a:solidFill>
                  <a:srgbClr val="000000"/>
                </a:solidFill>
                <a:latin typeface="BNazanin"/>
                <a:cs typeface="B Zar" panose="00000400000000000000" pitchFamily="2" charset="-78"/>
              </a:rPr>
              <a:t>این</a:t>
            </a:r>
            <a:r>
              <a:rPr lang="fa-IR" b="0" i="0" smtClean="0">
                <a:solidFill>
                  <a:srgbClr val="000000"/>
                </a:solidFill>
                <a:effectLst/>
                <a:latin typeface="BNazanin"/>
                <a:cs typeface="B Zar" panose="00000400000000000000" pitchFamily="2" charset="-78"/>
              </a:rPr>
              <a:t> حقوق و مشاركت در آن تعریف و تعبیر كرد (نوروزی  1385؛ به نقل از هزارجر يبي و شالي .1390) در ا</a:t>
            </a:r>
            <a:r>
              <a:rPr lang="fa-IR" smtClean="0">
                <a:solidFill>
                  <a:srgbClr val="000000"/>
                </a:solidFill>
                <a:latin typeface="BNazanin"/>
                <a:cs typeface="B Zar" panose="00000400000000000000" pitchFamily="2" charset="-78"/>
              </a:rPr>
              <a:t>ين </a:t>
            </a:r>
            <a:r>
              <a:rPr lang="fa-IR" b="0" i="0" smtClean="0">
                <a:solidFill>
                  <a:srgbClr val="000000"/>
                </a:solidFill>
                <a:effectLst/>
                <a:latin typeface="BNazanin"/>
                <a:cs typeface="B Zar" panose="00000400000000000000" pitchFamily="2" charset="-78"/>
              </a:rPr>
              <a:t>مطالعه منظور از </a:t>
            </a:r>
            <a:r>
              <a:rPr lang="fa-IR" smtClean="0">
                <a:solidFill>
                  <a:srgbClr val="000000"/>
                </a:solidFill>
                <a:latin typeface="BNazanin"/>
                <a:cs typeface="B Zar" panose="00000400000000000000" pitchFamily="2" charset="-78"/>
              </a:rPr>
              <a:t>مسئوليت </a:t>
            </a:r>
            <a:r>
              <a:rPr lang="fa-IR" b="0" i="0" smtClean="0">
                <a:solidFill>
                  <a:srgbClr val="000000"/>
                </a:solidFill>
                <a:effectLst/>
                <a:latin typeface="BNazanin"/>
                <a:cs typeface="B Zar" panose="00000400000000000000" pitchFamily="2" charset="-78"/>
              </a:rPr>
              <a:t>شهروندي ارتباط با مفهوم شهروندي جمعگرايانه است، به این معني كه تأكید بر مجموعه قواعد رفتاري، تکلیف ها و تعهدهايي مد نظر است كـه هم از سوي دستگاه-هاي رسمي يو هم از سو جامعه، صورت مي پذيرد. به اين معني مسئوليت شهروندي در واقع انتظارهايي كه به رعایت و اجرای آن از سوي شهروندان مورد نظر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6096000" y="5176911"/>
            <a:ext cx="3179299" cy="74558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مفهوم شهروندي جمعگرايانه</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338640" y="2037263"/>
            <a:ext cx="4000227" cy="3928061"/>
          </a:xfrm>
          <a:prstGeom prst="rect">
            <a:avLst/>
          </a:prstGeom>
        </p:spPr>
      </p:pic>
    </p:spTree>
    <p:extLst>
      <p:ext uri="{BB962C8B-B14F-4D97-AF65-F5344CB8AC3E}">
        <p14:creationId xmlns:p14="http://schemas.microsoft.com/office/powerpoint/2010/main" val="317658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چکیده</a:t>
            </a:r>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در بررسي نتايج:رابطه بين بياعتمادي اجتماعي، برخورداري از حقوق شهروندي و تحصيلات با ميزان مسئوليتگريزي شهروندي معنادار است. ضرايب تاثير متغيرها دركنار يكديگر بهترتيب ميزان برخورداري از حقوق شهروندي ، %- 29ميزان تحصيلات </a:t>
            </a:r>
            <a:r>
              <a:rPr lang="fa-IR" smtClean="0">
                <a:solidFill>
                  <a:srgbClr val="000000"/>
                </a:solidFill>
                <a:latin typeface="BNazanin"/>
                <a:cs typeface="B Zar" panose="00000400000000000000" pitchFamily="2" charset="-78"/>
              </a:rPr>
              <a:t>% 16 -و </a:t>
            </a:r>
            <a:r>
              <a:rPr lang="fa-IR">
                <a:solidFill>
                  <a:srgbClr val="000000"/>
                </a:solidFill>
                <a:latin typeface="BNazanin"/>
                <a:cs typeface="B Zar" panose="00000400000000000000" pitchFamily="2" charset="-78"/>
              </a:rPr>
              <a:t>بياعتمادي اجتماعي</a:t>
            </a:r>
            <a:r>
              <a:rPr lang="fa-IR" smtClean="0">
                <a:solidFill>
                  <a:srgbClr val="000000"/>
                </a:solidFill>
                <a:latin typeface="BNazanin"/>
                <a:cs typeface="B Zar" panose="00000400000000000000" pitchFamily="2" charset="-78"/>
              </a:rPr>
              <a:t>) %</a:t>
            </a:r>
            <a:r>
              <a:rPr lang="fa-IR">
                <a:solidFill>
                  <a:srgbClr val="000000"/>
                </a:solidFill>
                <a:latin typeface="BNazanin"/>
                <a:cs typeface="B Zar" panose="00000400000000000000" pitchFamily="2" charset="-78"/>
              </a:rPr>
              <a:t>0,72بهطورغيرمستقيم( برمسئوليتگريزي شهروندي بهدست آمد</a:t>
            </a:r>
            <a:endParaRPr lang="fa-IR"/>
          </a:p>
        </p:txBody>
      </p:sp>
    </p:spTree>
    <p:extLst>
      <p:ext uri="{BB962C8B-B14F-4D97-AF65-F5344CB8AC3E}">
        <p14:creationId xmlns:p14="http://schemas.microsoft.com/office/powerpoint/2010/main" val="1610920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تعريف مسئوليتگريزي شهروندي بهطور مشخص تا كنون ارائه نشده است اما ميتوان </a:t>
            </a:r>
            <a:r>
              <a:rPr lang="fa-IR" b="0" i="0" smtClean="0">
                <a:solidFill>
                  <a:srgbClr val="000000"/>
                </a:solidFill>
                <a:effectLst/>
                <a:latin typeface="BNazanin"/>
                <a:cs typeface="B Zar" panose="00000400000000000000" pitchFamily="2" charset="-78"/>
              </a:rPr>
              <a:t>با بهرهگيري </a:t>
            </a:r>
            <a:r>
              <a:rPr lang="fa-IR" b="0" i="0" smtClean="0">
                <a:solidFill>
                  <a:srgbClr val="000000"/>
                </a:solidFill>
                <a:effectLst/>
                <a:latin typeface="BNazanin"/>
                <a:cs typeface="B Zar" panose="00000400000000000000" pitchFamily="2" charset="-78"/>
              </a:rPr>
              <a:t>از مشخصههاي شهروند فعال كه مشاركتجو و حامي است و نسبت به خود و </a:t>
            </a:r>
            <a:r>
              <a:rPr lang="fa-IR" b="0" i="0" smtClean="0">
                <a:solidFill>
                  <a:srgbClr val="000000"/>
                </a:solidFill>
                <a:effectLst/>
                <a:latin typeface="BNazanin"/>
                <a:cs typeface="B Zar" panose="00000400000000000000" pitchFamily="2" charset="-78"/>
              </a:rPr>
              <a:t>ديگري تعهد </a:t>
            </a:r>
            <a:r>
              <a:rPr lang="fa-IR" b="0" i="0" smtClean="0">
                <a:solidFill>
                  <a:srgbClr val="000000"/>
                </a:solidFill>
                <a:effectLst/>
                <a:latin typeface="BNazanin"/>
                <a:cs typeface="B Zar" panose="00000400000000000000" pitchFamily="2" charset="-78"/>
              </a:rPr>
              <a:t>دارد اين مفهوم را تعريف و هرگونه كوتاهي و گريز از حمايتها و تعهدهاي شهروندي </a:t>
            </a:r>
            <a:r>
              <a:rPr lang="fa-IR" b="0" i="0" smtClean="0">
                <a:solidFill>
                  <a:srgbClr val="000000"/>
                </a:solidFill>
                <a:effectLst/>
                <a:latin typeface="BNazanin"/>
                <a:cs typeface="B Zar" panose="00000400000000000000" pitchFamily="2" charset="-78"/>
              </a:rPr>
              <a:t>را مسئوليتگريزي </a:t>
            </a:r>
            <a:r>
              <a:rPr lang="fa-IR" b="0" i="0" smtClean="0">
                <a:solidFill>
                  <a:srgbClr val="000000"/>
                </a:solidFill>
                <a:effectLst/>
                <a:latin typeface="BNazanin"/>
                <a:cs typeface="B Zar" panose="00000400000000000000" pitchFamily="2" charset="-78"/>
              </a:rPr>
              <a:t>در نظر گرفت، تعهدهايي كه با توجه بهنوع آنها مراقبتي، حفاظتي، خدماتي </a:t>
            </a:r>
            <a:r>
              <a:rPr lang="fa-IR" b="0" i="0" smtClean="0">
                <a:solidFill>
                  <a:srgbClr val="000000"/>
                </a:solidFill>
                <a:effectLst/>
                <a:latin typeface="BNazanin"/>
                <a:cs typeface="B Zar" panose="00000400000000000000" pitchFamily="2" charset="-78"/>
              </a:rPr>
              <a:t>و حمايتي </a:t>
            </a:r>
            <a:r>
              <a:rPr lang="fa-IR" b="0" i="0" smtClean="0">
                <a:solidFill>
                  <a:srgbClr val="000000"/>
                </a:solidFill>
                <a:effectLst/>
                <a:latin typeface="BNazanin"/>
                <a:cs typeface="B Zar" panose="00000400000000000000" pitchFamily="2" charset="-78"/>
              </a:rPr>
              <a:t>در اين تحقيق در نظر گرفته شده است كه در نمودار زير ارائه ميگردد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760561" y="4421875"/>
            <a:ext cx="3179929" cy="10645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Nazanin"/>
                <a:cs typeface="B Zar" panose="00000400000000000000" pitchFamily="2" charset="-78"/>
              </a:rPr>
              <a:t>مشاركت جو </a:t>
            </a:r>
            <a:r>
              <a:rPr lang="fa-IR" sz="2000" b="1">
                <a:solidFill>
                  <a:srgbClr val="FF0000"/>
                </a:solidFill>
                <a:latin typeface="BNazanin"/>
                <a:cs typeface="B Zar" panose="00000400000000000000" pitchFamily="2" charset="-78"/>
              </a:rPr>
              <a:t>و حامي</a:t>
            </a:r>
            <a:endParaRPr lang="fa-IR" sz="2000" b="1">
              <a:solidFill>
                <a:srgbClr val="FF0000"/>
              </a:solidFill>
            </a:endParaRPr>
          </a:p>
        </p:txBody>
      </p:sp>
    </p:spTree>
    <p:extLst>
      <p:ext uri="{BB962C8B-B14F-4D97-AF65-F5344CB8AC3E}">
        <p14:creationId xmlns:p14="http://schemas.microsoft.com/office/powerpoint/2010/main" val="1989483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21984" y="695459"/>
            <a:ext cx="8667482" cy="5481504"/>
          </a:xfrm>
          <a:prstGeom prst="rect">
            <a:avLst/>
          </a:prstGeom>
        </p:spPr>
      </p:pic>
    </p:spTree>
    <p:extLst>
      <p:ext uri="{BB962C8B-B14F-4D97-AF65-F5344CB8AC3E}">
        <p14:creationId xmlns:p14="http://schemas.microsoft.com/office/powerpoint/2010/main" val="2733068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90163" y="618186"/>
            <a:ext cx="9182636" cy="5545898"/>
          </a:xfrm>
          <a:prstGeom prst="rect">
            <a:avLst/>
          </a:prstGeom>
        </p:spPr>
      </p:pic>
    </p:spTree>
    <p:extLst>
      <p:ext uri="{BB962C8B-B14F-4D97-AF65-F5344CB8AC3E}">
        <p14:creationId xmlns:p14="http://schemas.microsoft.com/office/powerpoint/2010/main" val="562197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بي اعتمادي </a:t>
            </a:r>
            <a:r>
              <a:rPr lang="fa-IR" b="1" i="0" smtClean="0">
                <a:solidFill>
                  <a:srgbClr val="FF0000"/>
                </a:solidFill>
                <a:effectLst/>
                <a:latin typeface="BNazaninBold"/>
                <a:cs typeface="B Zar" panose="00000400000000000000" pitchFamily="2" charset="-78"/>
              </a:rPr>
              <a:t>اجتماعي: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FF0000"/>
                </a:solidFill>
                <a:effectLst/>
                <a:latin typeface="BNazanin"/>
                <a:cs typeface="B Zar" panose="00000400000000000000" pitchFamily="2" charset="-78"/>
              </a:rPr>
              <a:t>اعتماد </a:t>
            </a:r>
            <a:r>
              <a:rPr lang="fa-IR" b="0" i="0" smtClean="0">
                <a:solidFill>
                  <a:srgbClr val="000000"/>
                </a:solidFill>
                <a:effectLst/>
                <a:latin typeface="BNazanin"/>
                <a:cs typeface="B Zar" panose="00000400000000000000" pitchFamily="2" charset="-78"/>
              </a:rPr>
              <a:t>يكي از اركان مهم روابط انساني است و </a:t>
            </a:r>
            <a:r>
              <a:rPr lang="fa-IR" b="0" i="0" smtClean="0">
                <a:solidFill>
                  <a:srgbClr val="000000"/>
                </a:solidFill>
                <a:effectLst/>
                <a:latin typeface="BNazanin"/>
                <a:cs typeface="B Zar" panose="00000400000000000000" pitchFamily="2" charset="-78"/>
              </a:rPr>
              <a:t>زمينه ساز </a:t>
            </a:r>
            <a:r>
              <a:rPr lang="fa-IR" b="0" i="0" smtClean="0">
                <a:solidFill>
                  <a:srgbClr val="000000"/>
                </a:solidFill>
                <a:effectLst/>
                <a:latin typeface="BNazanin"/>
                <a:cs typeface="B Zar" panose="00000400000000000000" pitchFamily="2" charset="-78"/>
              </a:rPr>
              <a:t>مشاركت و همكاري ميان اعضاي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جامعه است. در واقع اعتماد بازگوي حُسن ظن افراد نسبت به افراد جامعه است. عناصر وجنبههاي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يك رابطه اجتماعي مبتني بر اعتماد عبارتند از: صداقت، صراحت، سهيم كردن ديگران در </a:t>
            </a:r>
            <a:r>
              <a:rPr lang="fa-IR" b="0" i="0" smtClean="0">
                <a:solidFill>
                  <a:srgbClr val="000000"/>
                </a:solidFill>
                <a:effectLst/>
                <a:latin typeface="BNazanin"/>
                <a:cs typeface="B Zar" panose="00000400000000000000" pitchFamily="2" charset="-78"/>
              </a:rPr>
              <a:t>اطلاعات و </a:t>
            </a:r>
            <a:r>
              <a:rPr lang="fa-IR" b="0" i="0" smtClean="0">
                <a:solidFill>
                  <a:srgbClr val="000000"/>
                </a:solidFill>
                <a:effectLst/>
                <a:latin typeface="BNazanin"/>
                <a:cs typeface="B Zar" panose="00000400000000000000" pitchFamily="2" charset="-78"/>
              </a:rPr>
              <a:t>عقايد، افكار، احساسات، احترام و ارزش قائل شدن براي طرف مقابل، تمايلات هميارانه، ياريگرانه و</a:t>
            </a:r>
            <a:r>
              <a:rPr lang="fa-IR" smtClean="0">
                <a:cs typeface="B Zar" panose="00000400000000000000" pitchFamily="2" charset="-78"/>
              </a:rPr>
              <a:t> </a:t>
            </a:r>
            <a:r>
              <a:rPr lang="fa-IR">
                <a:solidFill>
                  <a:srgbClr val="000000"/>
                </a:solidFill>
                <a:latin typeface="BNazanin"/>
                <a:cs typeface="B Zar" panose="00000400000000000000" pitchFamily="2" charset="-78"/>
              </a:rPr>
              <a:t>رفتارهاي اعتمادآميز كه </a:t>
            </a:r>
            <a:r>
              <a:rPr lang="fa-IR">
                <a:solidFill>
                  <a:srgbClr val="000000"/>
                </a:solidFill>
                <a:latin typeface="BNazanin"/>
                <a:cs typeface="B Zar" panose="00000400000000000000" pitchFamily="2" charset="-78"/>
              </a:rPr>
              <a:t>منجر </a:t>
            </a:r>
            <a:r>
              <a:rPr lang="fa-IR" smtClean="0">
                <a:solidFill>
                  <a:srgbClr val="000000"/>
                </a:solidFill>
                <a:latin typeface="BNazanin"/>
                <a:cs typeface="B Zar" panose="00000400000000000000" pitchFamily="2" charset="-78"/>
              </a:rPr>
              <a:t>به مبادلاتي </a:t>
            </a:r>
            <a:r>
              <a:rPr lang="fa-IR">
                <a:solidFill>
                  <a:srgbClr val="000000"/>
                </a:solidFill>
                <a:latin typeface="BNazanin"/>
                <a:cs typeface="B Zar" panose="00000400000000000000" pitchFamily="2" charset="-78"/>
              </a:rPr>
              <a:t>ميشود كه اعتماد به خود، خانواده، دوستان</a:t>
            </a:r>
            <a:r>
              <a:rPr lang="fa-IR">
                <a:solidFill>
                  <a:srgbClr val="000000"/>
                </a:solidFill>
                <a:latin typeface="BNazanin"/>
                <a:cs typeface="B Zar" panose="00000400000000000000" pitchFamily="2" charset="-78"/>
              </a:rPr>
              <a:t>، </a:t>
            </a:r>
            <a:r>
              <a:rPr lang="fa-IR" smtClean="0">
                <a:solidFill>
                  <a:srgbClr val="000000"/>
                </a:solidFill>
                <a:latin typeface="BNazanin"/>
                <a:cs typeface="B Zar" panose="00000400000000000000" pitchFamily="2" charset="-78"/>
              </a:rPr>
              <a:t>نهادهاي رسمي </a:t>
            </a:r>
            <a:r>
              <a:rPr lang="fa-IR">
                <a:solidFill>
                  <a:srgbClr val="000000"/>
                </a:solidFill>
                <a:latin typeface="BNazanin"/>
                <a:cs typeface="B Zar" panose="00000400000000000000" pitchFamily="2" charset="-78"/>
              </a:rPr>
              <a:t>ورغيررسمي و همچنين مشاغل اجتماعي را افزايش ميدهد (مرادي،  :5 1394)</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922479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بياعتمادي </a:t>
            </a:r>
            <a:r>
              <a:rPr lang="fa-IR" b="0" i="0" smtClean="0">
                <a:solidFill>
                  <a:srgbClr val="000000"/>
                </a:solidFill>
                <a:effectLst/>
                <a:latin typeface="BNazanin"/>
                <a:cs typeface="B Zar" panose="00000400000000000000" pitchFamily="2" charset="-78"/>
              </a:rPr>
              <a:t>افراد بهيكديگر و همچنين بياعتمادي به ساختار و نهادهاي اجرايي جامعه، </a:t>
            </a:r>
            <a:r>
              <a:rPr lang="fa-IR" b="0" i="0" smtClean="0">
                <a:solidFill>
                  <a:srgbClr val="000000"/>
                </a:solidFill>
                <a:effectLst/>
                <a:latin typeface="BNazanin"/>
                <a:cs typeface="B Zar" panose="00000400000000000000" pitchFamily="2" charset="-78"/>
              </a:rPr>
              <a:t>باعث بروز </a:t>
            </a:r>
            <a:r>
              <a:rPr lang="fa-IR" b="0" i="0" smtClean="0">
                <a:solidFill>
                  <a:srgbClr val="000000"/>
                </a:solidFill>
                <a:effectLst/>
                <a:latin typeface="BNazanin"/>
                <a:cs typeface="B Zar" panose="00000400000000000000" pitchFamily="2" charset="-78"/>
              </a:rPr>
              <a:t>نارضايتيها، سوءاستفادههاي مختلف و قانونگريزي ميشود. در بررسي انحرافها و </a:t>
            </a:r>
            <a:r>
              <a:rPr lang="fa-IR" b="0" i="0" smtClean="0">
                <a:solidFill>
                  <a:srgbClr val="000000"/>
                </a:solidFill>
                <a:effectLst/>
                <a:latin typeface="BNazanin"/>
                <a:cs typeface="B Zar" panose="00000400000000000000" pitchFamily="2" charset="-78"/>
              </a:rPr>
              <a:t>مسائل اجتماعي </a:t>
            </a:r>
            <a:r>
              <a:rPr lang="fa-IR" b="0" i="0" smtClean="0">
                <a:solidFill>
                  <a:srgbClr val="000000"/>
                </a:solidFill>
                <a:effectLst/>
                <a:latin typeface="BNazanin"/>
                <a:cs typeface="B Zar" panose="00000400000000000000" pitchFamily="2" charset="-78"/>
              </a:rPr>
              <a:t>ريشه بسياري از آسيبها را در بياعتمادي افراد بهيكديگر ميتوان جستوجو </a:t>
            </a:r>
            <a:r>
              <a:rPr lang="fa-IR" b="0" i="0" smtClean="0">
                <a:solidFill>
                  <a:srgbClr val="000000"/>
                </a:solidFill>
                <a:effectLst/>
                <a:latin typeface="BNazanin"/>
                <a:cs typeface="B Zar" panose="00000400000000000000" pitchFamily="2" charset="-78"/>
              </a:rPr>
              <a:t>كرد. همچنانكه </a:t>
            </a:r>
            <a:r>
              <a:rPr lang="fa-IR" b="0" i="0" smtClean="0">
                <a:solidFill>
                  <a:srgbClr val="000000"/>
                </a:solidFill>
                <a:effectLst/>
                <a:latin typeface="BNazanin"/>
                <a:cs typeface="B Zar" panose="00000400000000000000" pitchFamily="2" charset="-78"/>
              </a:rPr>
              <a:t>پاتنام معتقد است نوعي تحليل تعادلي بين سه عنصر مهم سرمايه اجتماعي برقرار </a:t>
            </a:r>
            <a:r>
              <a:rPr lang="fa-IR" b="0" i="0" smtClean="0">
                <a:solidFill>
                  <a:srgbClr val="000000"/>
                </a:solidFill>
                <a:effectLst/>
                <a:latin typeface="BNazanin"/>
                <a:cs typeface="B Zar" panose="00000400000000000000" pitchFamily="2" charset="-78"/>
              </a:rPr>
              <a:t>است. منظور </a:t>
            </a:r>
            <a:r>
              <a:rPr lang="fa-IR" b="0" i="0" smtClean="0">
                <a:solidFill>
                  <a:srgbClr val="000000"/>
                </a:solidFill>
                <a:effectLst/>
                <a:latin typeface="BNazanin"/>
                <a:cs typeface="B Zar" panose="00000400000000000000" pitchFamily="2" charset="-78"/>
              </a:rPr>
              <a:t>وي از اين سه عنصر اعتماد اجتماعي، هنجارهاي معامله متقابل و شبكههاي مدني است </a:t>
            </a:r>
            <a:r>
              <a:rPr lang="fa-IR" b="0" i="0" smtClean="0">
                <a:solidFill>
                  <a:srgbClr val="000000"/>
                </a:solidFill>
                <a:effectLst/>
                <a:latin typeface="BNazanin"/>
                <a:cs typeface="B Zar" panose="00000400000000000000" pitchFamily="2" charset="-78"/>
              </a:rPr>
              <a:t>كه هر </a:t>
            </a:r>
            <a:r>
              <a:rPr lang="fa-IR" b="0" i="0" smtClean="0">
                <a:solidFill>
                  <a:srgbClr val="000000"/>
                </a:solidFill>
                <a:effectLst/>
                <a:latin typeface="BNazanin"/>
                <a:cs typeface="B Zar" panose="00000400000000000000" pitchFamily="2" charset="-78"/>
              </a:rPr>
              <a:t>يك باعث تقويت ديگري ميشود </a:t>
            </a:r>
            <a:r>
              <a:rPr lang="fa-IR" b="0" i="0" smtClean="0">
                <a:solidFill>
                  <a:srgbClr val="000000"/>
                </a:solidFill>
                <a:effectLst/>
                <a:latin typeface="BNazanin"/>
                <a:cs typeface="B Zar" panose="00000400000000000000" pitchFamily="2" charset="-78"/>
              </a:rPr>
              <a:t>( </a:t>
            </a:r>
            <a:r>
              <a:rPr lang="en-US" b="0" i="0" smtClean="0">
                <a:solidFill>
                  <a:srgbClr val="000000"/>
                </a:solidFill>
                <a:effectLst/>
                <a:latin typeface="TimesNewRoman"/>
                <a:cs typeface="B Zar" panose="00000400000000000000" pitchFamily="2" charset="-78"/>
              </a:rPr>
              <a:t>Putnam, </a:t>
            </a:r>
            <a:r>
              <a:rPr lang="en-US" b="0" i="0" smtClean="0">
                <a:solidFill>
                  <a:srgbClr val="000000"/>
                </a:solidFill>
                <a:effectLst/>
                <a:latin typeface="BZar"/>
                <a:cs typeface="B Zar" panose="00000400000000000000" pitchFamily="2" charset="-78"/>
              </a:rPr>
              <a:t>2000:137</a:t>
            </a:r>
            <a:r>
              <a:rPr lang="fa-IR" b="0" i="0" smtClean="0">
                <a:solidFill>
                  <a:srgbClr val="000000"/>
                </a:solidFill>
                <a:effectLst/>
                <a:latin typeface="BNazanin"/>
                <a:cs typeface="B Zar" panose="00000400000000000000" pitchFamily="2" charset="-78"/>
              </a:rPr>
              <a:t>بهنقل از عباسزاده.</a:t>
            </a:r>
            <a:r>
              <a:rPr lang="fa-IR" smtClean="0">
                <a:cs typeface="B Zar" panose="00000400000000000000" pitchFamily="2" charset="-78"/>
              </a:rPr>
              <a:t> </a:t>
            </a:r>
            <a:r>
              <a:rPr lang="fa-IR" smtClean="0">
                <a:cs typeface="B Zar" panose="00000400000000000000" pitchFamily="2" charset="-78"/>
              </a:rPr>
              <a:t>)</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797083"/>
            <a:ext cx="3742006"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سه عنصر اعتماد اجتماعي، هنجارهاي معامله متقابل و شبكههاي مدني</a:t>
            </a:r>
            <a:endParaRPr lang="fa-IR" sz="2000" b="1">
              <a:solidFill>
                <a:srgbClr val="FF0000"/>
              </a:solidFill>
            </a:endParaRPr>
          </a:p>
        </p:txBody>
      </p:sp>
    </p:spTree>
    <p:extLst>
      <p:ext uri="{BB962C8B-B14F-4D97-AF65-F5344CB8AC3E}">
        <p14:creationId xmlns:p14="http://schemas.microsoft.com/office/powerpoint/2010/main" val="641330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NazaninBold"/>
                <a:cs typeface="B Zar" panose="00000400000000000000" pitchFamily="2" charset="-78"/>
              </a:rPr>
              <a:t>تعريف </a:t>
            </a:r>
            <a:r>
              <a:rPr lang="fa-IR" b="1">
                <a:solidFill>
                  <a:srgbClr val="FF0000"/>
                </a:solidFill>
                <a:latin typeface="BNazaninBold"/>
                <a:cs typeface="B Zar" panose="00000400000000000000" pitchFamily="2" charset="-78"/>
              </a:rPr>
              <a:t>عملياتي </a:t>
            </a:r>
            <a:r>
              <a:rPr lang="fa-IR" b="1" smtClean="0">
                <a:solidFill>
                  <a:srgbClr val="FF0000"/>
                </a:solidFill>
                <a:latin typeface="BNazaninBold"/>
                <a:cs typeface="B Zar" panose="00000400000000000000" pitchFamily="2" charset="-78"/>
              </a:rPr>
              <a:t>بي اعتمادی </a:t>
            </a:r>
            <a:r>
              <a:rPr lang="fa-IR" b="1">
                <a:solidFill>
                  <a:srgbClr val="FF0000"/>
                </a:solidFill>
                <a:latin typeface="BNazaninBold"/>
                <a:cs typeface="B Zar" panose="00000400000000000000" pitchFamily="2" charset="-78"/>
              </a:rPr>
              <a:t>اجتماعي: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4839286" y="1825625"/>
            <a:ext cx="6514514" cy="4351338"/>
          </a:xfrm>
        </p:spPr>
        <p:txBody>
          <a:bodyPr/>
          <a:lstStyle/>
          <a:p>
            <a:pPr algn="just"/>
            <a:r>
              <a:rPr lang="fa-IR" b="0" i="0" smtClean="0">
                <a:solidFill>
                  <a:srgbClr val="000000"/>
                </a:solidFill>
                <a:effectLst/>
                <a:latin typeface="BNazanin"/>
                <a:cs typeface="B Zar" panose="00000400000000000000" pitchFamily="2" charset="-78"/>
              </a:rPr>
              <a:t>در </a:t>
            </a:r>
            <a:r>
              <a:rPr lang="fa-IR" b="0" i="0" smtClean="0">
                <a:solidFill>
                  <a:srgbClr val="000000"/>
                </a:solidFill>
                <a:effectLst/>
                <a:latin typeface="BNazanin"/>
                <a:cs typeface="B Zar" panose="00000400000000000000" pitchFamily="2" charset="-78"/>
              </a:rPr>
              <a:t>اين تحقيق بياعتمادي اجتماعي: اعتماد </a:t>
            </a:r>
            <a:r>
              <a:rPr lang="fa-IR" b="0" i="0" smtClean="0">
                <a:solidFill>
                  <a:srgbClr val="000000"/>
                </a:solidFill>
                <a:effectLst/>
                <a:latin typeface="BNazanin"/>
                <a:cs typeface="B Zar" panose="00000400000000000000" pitchFamily="2" charset="-78"/>
              </a:rPr>
              <a:t>نداشتن بهديگران</a:t>
            </a:r>
            <a:r>
              <a:rPr lang="fa-IR" b="0" i="0" smtClean="0">
                <a:solidFill>
                  <a:srgbClr val="000000"/>
                </a:solidFill>
                <a:effectLst/>
                <a:latin typeface="BNazanin"/>
                <a:cs typeface="B Zar" panose="00000400000000000000" pitchFamily="2" charset="-78"/>
              </a:rPr>
              <a:t>، احساس خيانت، مورد </a:t>
            </a:r>
            <a:r>
              <a:rPr lang="fa-IR" b="0" i="0" smtClean="0">
                <a:solidFill>
                  <a:srgbClr val="000000"/>
                </a:solidFill>
                <a:effectLst/>
                <a:latin typeface="BNazanin"/>
                <a:cs typeface="B Zar" panose="00000400000000000000" pitchFamily="2" charset="-78"/>
              </a:rPr>
              <a:t>سو</a:t>
            </a:r>
            <a:r>
              <a:rPr lang="fa-IR" b="0" i="0" smtClean="0">
                <a:solidFill>
                  <a:srgbClr val="000000"/>
                </a:solidFill>
                <a:effectLst/>
                <a:latin typeface="Calibri" panose="020F0502020204030204" pitchFamily="34" charset="0"/>
                <a:cs typeface="B Zar" panose="00000400000000000000" pitchFamily="2" charset="-78"/>
              </a:rPr>
              <a:t>ء </a:t>
            </a:r>
            <a:r>
              <a:rPr lang="fa-IR" b="0" i="0" smtClean="0">
                <a:solidFill>
                  <a:srgbClr val="000000"/>
                </a:solidFill>
                <a:effectLst/>
                <a:latin typeface="BNazanin"/>
                <a:cs typeface="B Zar" panose="00000400000000000000" pitchFamily="2" charset="-78"/>
              </a:rPr>
              <a:t>استفاده </a:t>
            </a:r>
            <a:r>
              <a:rPr lang="fa-IR" b="0" i="0" smtClean="0">
                <a:solidFill>
                  <a:srgbClr val="000000"/>
                </a:solidFill>
                <a:effectLst/>
                <a:latin typeface="BNazanin"/>
                <a:cs typeface="B Zar" panose="00000400000000000000" pitchFamily="2" charset="-78"/>
              </a:rPr>
              <a:t>قرار گرفتن، فاصله گرفتن از ديگران </a:t>
            </a:r>
            <a:r>
              <a:rPr lang="fa-IR" b="0" i="0" smtClean="0">
                <a:solidFill>
                  <a:srgbClr val="000000"/>
                </a:solidFill>
                <a:effectLst/>
                <a:latin typeface="BNazanin"/>
                <a:cs typeface="B Zar" panose="00000400000000000000" pitchFamily="2" charset="-78"/>
              </a:rPr>
              <a:t>(ترس </a:t>
            </a:r>
            <a:r>
              <a:rPr lang="fa-IR" b="0" i="0" smtClean="0">
                <a:solidFill>
                  <a:srgbClr val="000000"/>
                </a:solidFill>
                <a:effectLst/>
                <a:latin typeface="BNazanin"/>
                <a:cs typeface="B Zar" panose="00000400000000000000" pitchFamily="2" charset="-78"/>
              </a:rPr>
              <a:t>از صميمي </a:t>
            </a:r>
            <a:r>
              <a:rPr lang="fa-IR" b="0" i="0" smtClean="0">
                <a:solidFill>
                  <a:srgbClr val="000000"/>
                </a:solidFill>
                <a:effectLst/>
                <a:latin typeface="BNazanin"/>
                <a:cs typeface="B Zar" panose="00000400000000000000" pitchFamily="2" charset="-78"/>
              </a:rPr>
              <a:t>شدن)، </a:t>
            </a:r>
            <a:r>
              <a:rPr lang="fa-IR" b="0" i="0" smtClean="0">
                <a:solidFill>
                  <a:srgbClr val="000000"/>
                </a:solidFill>
                <a:effectLst/>
                <a:latin typeface="BNazanin"/>
                <a:cs typeface="B Zar" panose="00000400000000000000" pitchFamily="2" charset="-78"/>
              </a:rPr>
              <a:t>عدم اعتماد </a:t>
            </a:r>
            <a:r>
              <a:rPr lang="fa-IR" b="0" i="0" smtClean="0">
                <a:solidFill>
                  <a:srgbClr val="000000"/>
                </a:solidFill>
                <a:effectLst/>
                <a:latin typeface="BNazanin"/>
                <a:cs typeface="B Zar" panose="00000400000000000000" pitchFamily="2" charset="-78"/>
              </a:rPr>
              <a:t>بهنهادهاي اجتماعي </a:t>
            </a:r>
            <a:r>
              <a:rPr lang="fa-IR" b="0" i="0" smtClean="0">
                <a:solidFill>
                  <a:srgbClr val="000000"/>
                </a:solidFill>
                <a:effectLst/>
                <a:latin typeface="BNazanin"/>
                <a:cs typeface="B Zar" panose="00000400000000000000" pitchFamily="2" charset="-78"/>
              </a:rPr>
              <a:t>و اخبار و گزارشهاي اعلام شده است. اين متغير در دو بُعد بياعتمادي بين فردي </a:t>
            </a:r>
            <a:r>
              <a:rPr lang="fa-IR" b="0" i="0" smtClean="0">
                <a:solidFill>
                  <a:srgbClr val="000000"/>
                </a:solidFill>
                <a:effectLst/>
                <a:latin typeface="BNazanin"/>
                <a:cs typeface="B Zar" panose="00000400000000000000" pitchFamily="2" charset="-78"/>
              </a:rPr>
              <a:t>و بياعتمادي </a:t>
            </a:r>
            <a:r>
              <a:rPr lang="fa-IR" b="0" i="0" smtClean="0">
                <a:solidFill>
                  <a:srgbClr val="000000"/>
                </a:solidFill>
                <a:effectLst/>
                <a:latin typeface="BNazanin"/>
                <a:cs typeface="B Zar" panose="00000400000000000000" pitchFamily="2" charset="-78"/>
              </a:rPr>
              <a:t>سازماني-نهادي با 10گويه در طيف پنج قسمتي ليكرت مورد سنجش قرار گرفت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07531" y="2185476"/>
            <a:ext cx="3697183" cy="3680751"/>
          </a:xfrm>
          <a:prstGeom prst="rect">
            <a:avLst/>
          </a:prstGeom>
        </p:spPr>
      </p:pic>
    </p:spTree>
    <p:extLst>
      <p:ext uri="{BB962C8B-B14F-4D97-AF65-F5344CB8AC3E}">
        <p14:creationId xmlns:p14="http://schemas.microsoft.com/office/powerpoint/2010/main" val="3667616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04552" y="772732"/>
            <a:ext cx="10868015" cy="5404231"/>
          </a:xfrm>
          <a:prstGeom prst="rect">
            <a:avLst/>
          </a:prstGeom>
        </p:spPr>
      </p:pic>
    </p:spTree>
    <p:extLst>
      <p:ext uri="{BB962C8B-B14F-4D97-AF65-F5344CB8AC3E}">
        <p14:creationId xmlns:p14="http://schemas.microsoft.com/office/powerpoint/2010/main" val="41495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يافتههاي تحقيق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i="0" smtClean="0">
                <a:solidFill>
                  <a:srgbClr val="FF0000"/>
                </a:solidFill>
                <a:effectLst/>
                <a:latin typeface="BNazaninBold"/>
                <a:cs typeface="B Zar" panose="00000400000000000000" pitchFamily="2" charset="-78"/>
              </a:rPr>
              <a:t>ويژگيهاي جمعيت </a:t>
            </a:r>
            <a:r>
              <a:rPr lang="fa-IR" b="1" i="0" smtClean="0">
                <a:solidFill>
                  <a:srgbClr val="FF0000"/>
                </a:solidFill>
                <a:effectLst/>
                <a:latin typeface="BNazaninBold"/>
                <a:cs typeface="B Zar" panose="00000400000000000000" pitchFamily="2" charset="-78"/>
              </a:rPr>
              <a:t>نمونه</a:t>
            </a:r>
          </a:p>
          <a:p>
            <a:pPr algn="just"/>
            <a:r>
              <a:rPr lang="fa-IR" b="0" i="0" smtClean="0">
                <a:solidFill>
                  <a:srgbClr val="FF0000"/>
                </a:solidFill>
                <a:effectLst/>
                <a:latin typeface="BNazanin"/>
                <a:cs typeface="B Zar" panose="00000400000000000000" pitchFamily="2" charset="-78"/>
              </a:rPr>
              <a:t>توصيف </a:t>
            </a:r>
            <a:r>
              <a:rPr lang="fa-IR" b="0" i="0" smtClean="0">
                <a:solidFill>
                  <a:srgbClr val="FF0000"/>
                </a:solidFill>
                <a:effectLst/>
                <a:latin typeface="BNazanin"/>
                <a:cs typeface="B Zar" panose="00000400000000000000" pitchFamily="2" charset="-78"/>
              </a:rPr>
              <a:t>متغيرهاي </a:t>
            </a:r>
            <a:r>
              <a:rPr lang="fa-IR" b="0" i="0" smtClean="0">
                <a:solidFill>
                  <a:srgbClr val="FF0000"/>
                </a:solidFill>
                <a:effectLst/>
                <a:latin typeface="BNazanin"/>
                <a:cs typeface="B Zar" panose="00000400000000000000" pitchFamily="2" charset="-78"/>
              </a:rPr>
              <a:t>زمينه اي</a:t>
            </a:r>
            <a:r>
              <a:rPr lang="fa-IR" b="0" i="0" smtClean="0">
                <a:solidFill>
                  <a:srgbClr val="000000"/>
                </a:solidFill>
                <a:effectLst/>
                <a:latin typeface="BNazanin"/>
                <a:cs typeface="B Zar" panose="00000400000000000000" pitchFamily="2" charset="-78"/>
              </a:rPr>
              <a:t>: در اين تحقيق علاوه بر تلاش براي تبيين رابطه ميان </a:t>
            </a:r>
            <a:r>
              <a:rPr lang="fa-IR" b="0" i="0" smtClean="0">
                <a:solidFill>
                  <a:srgbClr val="000000"/>
                </a:solidFill>
                <a:effectLst/>
                <a:latin typeface="BNazanin"/>
                <a:cs typeface="B Zar" panose="00000400000000000000" pitchFamily="2" charset="-78"/>
              </a:rPr>
              <a:t>بـي اعتمـادي اجتماعي </a:t>
            </a:r>
            <a:r>
              <a:rPr lang="fa-IR" b="0" i="0" smtClean="0">
                <a:solidFill>
                  <a:srgbClr val="000000"/>
                </a:solidFill>
                <a:effectLst/>
                <a:latin typeface="BNazanin"/>
                <a:cs typeface="B Zar" panose="00000400000000000000" pitchFamily="2" charset="-78"/>
              </a:rPr>
              <a:t>و مسئوليتگريزي شهروندي، سعي شده اسـت، ارتبـاط بـا برخـي از متغيرهـاي </a:t>
            </a:r>
            <a:r>
              <a:rPr lang="fa-IR" b="0" i="0" smtClean="0">
                <a:solidFill>
                  <a:srgbClr val="000000"/>
                </a:solidFill>
                <a:effectLst/>
                <a:latin typeface="BNazanin"/>
                <a:cs typeface="B Zar" panose="00000400000000000000" pitchFamily="2" charset="-78"/>
              </a:rPr>
              <a:t>زمينـهاي شامل </a:t>
            </a:r>
            <a:r>
              <a:rPr lang="fa-IR" b="0" i="0" smtClean="0">
                <a:solidFill>
                  <a:srgbClr val="000000"/>
                </a:solidFill>
                <a:effectLst/>
                <a:latin typeface="BNazanin"/>
                <a:cs typeface="B Zar" panose="00000400000000000000" pitchFamily="2" charset="-78"/>
              </a:rPr>
              <a:t>جنسيت، سن، تاهل و تحصيلات مورد بررسي قرار گيرد. بر اين اساس، وضعيت </a:t>
            </a:r>
            <a:r>
              <a:rPr lang="fa-IR" b="0" i="0" smtClean="0">
                <a:solidFill>
                  <a:srgbClr val="000000"/>
                </a:solidFill>
                <a:effectLst/>
                <a:latin typeface="BNazanin"/>
                <a:cs typeface="B Zar" panose="00000400000000000000" pitchFamily="2" charset="-78"/>
              </a:rPr>
              <a:t>پاسخگويان تحقيق </a:t>
            </a:r>
            <a:r>
              <a:rPr lang="fa-IR" b="0" i="0" smtClean="0">
                <a:solidFill>
                  <a:srgbClr val="000000"/>
                </a:solidFill>
                <a:effectLst/>
                <a:latin typeface="BNazanin"/>
                <a:cs typeface="B Zar" panose="00000400000000000000" pitchFamily="2" charset="-78"/>
              </a:rPr>
              <a:t>از لحاظ جنسيت 51،4درصد مرد و 48،3درصد زن، از لحاظ سـني بيشـترين فراوانـي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گروه سني مربوط بهگروه سني 41تا 50ساله است كه 37درصـد را شـامل مـيشـوند. </a:t>
            </a:r>
            <a:endParaRPr lang="fa-IR" b="0" i="0" smtClean="0">
              <a:solidFill>
                <a:srgbClr val="000000"/>
              </a:solidFill>
              <a:effectLst/>
              <a:latin typeface="BNazanin"/>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86446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000000"/>
                </a:solidFill>
                <a:latin typeface="BNazanin"/>
                <a:cs typeface="B Zar" panose="00000400000000000000" pitchFamily="2" charset="-78"/>
              </a:rPr>
              <a:t>هـمچنـين كمترين </a:t>
            </a:r>
            <a:r>
              <a:rPr lang="fa-IR">
                <a:solidFill>
                  <a:srgbClr val="000000"/>
                </a:solidFill>
                <a:latin typeface="BNazanin"/>
                <a:cs typeface="B Zar" panose="00000400000000000000" pitchFamily="2" charset="-78"/>
              </a:rPr>
              <a:t>گروه سني با فراواني 7,3درصد مربوط بهافرادي است كه 18سال سن داشتهانـد</a:t>
            </a:r>
            <a:r>
              <a:rPr lang="fa-IR">
                <a:solidFill>
                  <a:srgbClr val="000000"/>
                </a:solidFill>
                <a:latin typeface="BNazanin"/>
                <a:cs typeface="B Zar" panose="00000400000000000000" pitchFamily="2" charset="-78"/>
              </a:rPr>
              <a:t>، </a:t>
            </a:r>
            <a:r>
              <a:rPr lang="fa-IR" smtClean="0">
                <a:solidFill>
                  <a:srgbClr val="000000"/>
                </a:solidFill>
                <a:latin typeface="BNazanin"/>
                <a:cs typeface="B Zar" panose="00000400000000000000" pitchFamily="2" charset="-78"/>
              </a:rPr>
              <a:t>بـالاترين گروه </a:t>
            </a:r>
            <a:r>
              <a:rPr lang="fa-IR">
                <a:solidFill>
                  <a:srgbClr val="000000"/>
                </a:solidFill>
                <a:latin typeface="BNazanin"/>
                <a:cs typeface="B Zar" panose="00000400000000000000" pitchFamily="2" charset="-78"/>
              </a:rPr>
              <a:t>سني 65سال بهبالا و ميانگين سني پاسخگويان 33سال است. ارقام توصيفي </a:t>
            </a:r>
            <a:r>
              <a:rPr lang="fa-IR">
                <a:solidFill>
                  <a:srgbClr val="000000"/>
                </a:solidFill>
                <a:latin typeface="BNazanin"/>
                <a:cs typeface="B Zar" panose="00000400000000000000" pitchFamily="2" charset="-78"/>
              </a:rPr>
              <a:t>مربوط </a:t>
            </a:r>
            <a:r>
              <a:rPr lang="fa-IR" smtClean="0">
                <a:solidFill>
                  <a:srgbClr val="000000"/>
                </a:solidFill>
                <a:latin typeface="BNazanin"/>
                <a:cs typeface="B Zar" panose="00000400000000000000" pitchFamily="2" charset="-78"/>
              </a:rPr>
              <a:t>بـهتأهـل نيز </a:t>
            </a:r>
            <a:r>
              <a:rPr lang="fa-IR">
                <a:solidFill>
                  <a:srgbClr val="000000"/>
                </a:solidFill>
                <a:latin typeface="BNazanin"/>
                <a:cs typeface="B Zar" panose="00000400000000000000" pitchFamily="2" charset="-78"/>
              </a:rPr>
              <a:t>بيانگر آن است كه 47درصد را متأهلان، 45,2درصد مجردان و 5,6درصد را مجرد </a:t>
            </a:r>
            <a:r>
              <a:rPr lang="fa-IR">
                <a:solidFill>
                  <a:srgbClr val="000000"/>
                </a:solidFill>
                <a:latin typeface="BNazanin"/>
                <a:cs typeface="B Zar" panose="00000400000000000000" pitchFamily="2" charset="-78"/>
              </a:rPr>
              <a:t>جداشـده </a:t>
            </a:r>
            <a:r>
              <a:rPr lang="fa-IR" smtClean="0">
                <a:solidFill>
                  <a:srgbClr val="000000"/>
                </a:solidFill>
                <a:latin typeface="BNazanin"/>
                <a:cs typeface="B Zar" panose="00000400000000000000" pitchFamily="2" charset="-78"/>
              </a:rPr>
              <a:t>از همسر </a:t>
            </a:r>
            <a:r>
              <a:rPr lang="fa-IR">
                <a:solidFill>
                  <a:srgbClr val="000000"/>
                </a:solidFill>
                <a:latin typeface="BNazanin"/>
                <a:cs typeface="B Zar" panose="00000400000000000000" pitchFamily="2" charset="-78"/>
              </a:rPr>
              <a:t>و يك درصدمجرد همسر فوت شده هستند. در رابطه با وضعيت تحصيلي نيز </a:t>
            </a:r>
            <a:r>
              <a:rPr lang="fa-IR">
                <a:solidFill>
                  <a:srgbClr val="000000"/>
                </a:solidFill>
                <a:latin typeface="BNazanin"/>
                <a:cs typeface="B Zar" panose="00000400000000000000" pitchFamily="2" charset="-78"/>
              </a:rPr>
              <a:t>بيشترين </a:t>
            </a:r>
            <a:r>
              <a:rPr lang="fa-IR" smtClean="0">
                <a:solidFill>
                  <a:srgbClr val="000000"/>
                </a:solidFill>
                <a:latin typeface="BNazanin"/>
                <a:cs typeface="B Zar" panose="00000400000000000000" pitchFamily="2" charset="-78"/>
              </a:rPr>
              <a:t>فراواني پاسخگويان </a:t>
            </a:r>
            <a:r>
              <a:rPr lang="fa-IR">
                <a:solidFill>
                  <a:srgbClr val="000000"/>
                </a:solidFill>
                <a:latin typeface="BNazanin"/>
                <a:cs typeface="B Zar" panose="00000400000000000000" pitchFamily="2" charset="-78"/>
              </a:rPr>
              <a:t>مربوط </a:t>
            </a:r>
            <a:r>
              <a:rPr lang="fa-IR" smtClean="0">
                <a:solidFill>
                  <a:srgbClr val="000000"/>
                </a:solidFill>
                <a:latin typeface="BNazanin"/>
                <a:cs typeface="B Zar" panose="00000400000000000000" pitchFamily="2" charset="-78"/>
              </a:rPr>
              <a:t>به گروهيش </a:t>
            </a:r>
            <a:r>
              <a:rPr lang="fa-IR">
                <a:solidFill>
                  <a:srgbClr val="000000"/>
                </a:solidFill>
                <a:latin typeface="BNazanin"/>
                <a:cs typeface="B Zar" panose="00000400000000000000" pitchFamily="2" charset="-78"/>
              </a:rPr>
              <a:t>است كه داراي مدرك تحصيلي فوق ديـپلم يـا </a:t>
            </a:r>
            <a:r>
              <a:rPr lang="fa-IR">
                <a:solidFill>
                  <a:srgbClr val="000000"/>
                </a:solidFill>
                <a:latin typeface="BNazanin"/>
                <a:cs typeface="B Zar" panose="00000400000000000000" pitchFamily="2" charset="-78"/>
              </a:rPr>
              <a:t>ليسـانس </a:t>
            </a:r>
            <a:r>
              <a:rPr lang="fa-IR" smtClean="0">
                <a:solidFill>
                  <a:srgbClr val="000000"/>
                </a:solidFill>
                <a:latin typeface="BNazanin"/>
                <a:cs typeface="B Zar" panose="00000400000000000000" pitchFamily="2" charset="-78"/>
              </a:rPr>
              <a:t>بـودهانـد (مجموعاً 46,24درصد)؛ </a:t>
            </a:r>
            <a:r>
              <a:rPr lang="fa-IR">
                <a:solidFill>
                  <a:srgbClr val="000000"/>
                </a:solidFill>
                <a:latin typeface="BNazanin"/>
                <a:cs typeface="B Zar" panose="00000400000000000000" pitchFamily="2" charset="-78"/>
              </a:rPr>
              <a:t>28,6درصد كارشناسي ارشد، كمترين فراواني با 9,2درصـد زيـر </a:t>
            </a:r>
            <a:r>
              <a:rPr lang="fa-IR">
                <a:solidFill>
                  <a:srgbClr val="000000"/>
                </a:solidFill>
                <a:latin typeface="BNazanin"/>
                <a:cs typeface="B Zar" panose="00000400000000000000" pitchFamily="2" charset="-78"/>
              </a:rPr>
              <a:t>ديـپلم </a:t>
            </a:r>
            <a:r>
              <a:rPr lang="fa-IR" smtClean="0">
                <a:solidFill>
                  <a:srgbClr val="000000"/>
                </a:solidFill>
                <a:latin typeface="BNazanin"/>
                <a:cs typeface="B Zar" panose="00000400000000000000" pitchFamily="2" charset="-78"/>
              </a:rPr>
              <a:t>و 3,28درصد </a:t>
            </a:r>
            <a:r>
              <a:rPr lang="fa-IR">
                <a:solidFill>
                  <a:srgbClr val="000000"/>
                </a:solidFill>
                <a:latin typeface="BNazanin"/>
                <a:cs typeface="B Zar" panose="00000400000000000000" pitchFamily="2" charset="-78"/>
              </a:rPr>
              <a:t>نيز داراي مدرك دكتري ميباشند</a:t>
            </a:r>
            <a:endParaRPr lang="fa-IR"/>
          </a:p>
        </p:txBody>
      </p:sp>
    </p:spTree>
    <p:extLst>
      <p:ext uri="{BB962C8B-B14F-4D97-AF65-F5344CB8AC3E}">
        <p14:creationId xmlns:p14="http://schemas.microsoft.com/office/powerpoint/2010/main" val="3536143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NazaninBold"/>
                <a:cs typeface="B Zar" panose="00000400000000000000" pitchFamily="2" charset="-78"/>
              </a:rPr>
              <a:t>آمار توصيفي سوالهاي مرتبط با اهداف تحقيق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در </a:t>
            </a:r>
            <a:r>
              <a:rPr lang="fa-IR" b="0" i="0" smtClean="0">
                <a:solidFill>
                  <a:srgbClr val="000000"/>
                </a:solidFill>
                <a:effectLst/>
                <a:latin typeface="BNazanin"/>
                <a:cs typeface="B Zar" panose="00000400000000000000" pitchFamily="2" charset="-78"/>
              </a:rPr>
              <a:t>توصيف آماري متغيرهاي مستقل و وابسته تحقيق با توجه بهتوزيع فراواني و كمترين </a:t>
            </a:r>
            <a:r>
              <a:rPr lang="fa-IR" b="0" i="0" smtClean="0">
                <a:solidFill>
                  <a:srgbClr val="000000"/>
                </a:solidFill>
                <a:effectLst/>
                <a:latin typeface="BNazanin"/>
                <a:cs typeface="B Zar" panose="00000400000000000000" pitchFamily="2" charset="-78"/>
              </a:rPr>
              <a:t>و بيشترين </a:t>
            </a:r>
            <a:r>
              <a:rPr lang="fa-IR" b="0" i="0" smtClean="0">
                <a:solidFill>
                  <a:srgbClr val="000000"/>
                </a:solidFill>
                <a:effectLst/>
                <a:latin typeface="BNazanin"/>
                <a:cs typeface="B Zar" panose="00000400000000000000" pitchFamily="2" charset="-78"/>
              </a:rPr>
              <a:t>نمره تعريف شده اين متغيرها، طبقهبندي انجام پذيرفته است. متغير </a:t>
            </a:r>
            <a:r>
              <a:rPr lang="fa-IR" b="0" i="0" smtClean="0">
                <a:solidFill>
                  <a:srgbClr val="000000"/>
                </a:solidFill>
                <a:effectLst/>
                <a:latin typeface="BNazanin"/>
                <a:cs typeface="B Zar" panose="00000400000000000000" pitchFamily="2" charset="-78"/>
              </a:rPr>
              <a:t>مسئوليتگريزي شهروندي </a:t>
            </a:r>
            <a:r>
              <a:rPr lang="fa-IR" b="0" i="0" smtClean="0">
                <a:solidFill>
                  <a:srgbClr val="000000"/>
                </a:solidFill>
                <a:effectLst/>
                <a:latin typeface="BNazanin"/>
                <a:cs typeface="B Zar" panose="00000400000000000000" pitchFamily="2" charset="-78"/>
              </a:rPr>
              <a:t>با محدوده حداقل نمره قابل دريافت 30و حداكثر نمره قابل دريافت ،150به سه </a:t>
            </a:r>
            <a:r>
              <a:rPr lang="fa-IR" b="0" i="0" smtClean="0">
                <a:solidFill>
                  <a:srgbClr val="000000"/>
                </a:solidFill>
                <a:effectLst/>
                <a:latin typeface="BNazanin"/>
                <a:cs typeface="B Zar" panose="00000400000000000000" pitchFamily="2" charset="-78"/>
              </a:rPr>
              <a:t>سطح طبقه </a:t>
            </a:r>
            <a:r>
              <a:rPr lang="fa-IR" b="0" i="0" smtClean="0">
                <a:solidFill>
                  <a:srgbClr val="000000"/>
                </a:solidFill>
                <a:effectLst/>
                <a:latin typeface="BNazanin"/>
                <a:cs typeface="B Zar" panose="00000400000000000000" pitchFamily="2" charset="-78"/>
              </a:rPr>
              <a:t>بندي شده كه نتايج در جدول 2نشان داده شده است. براي متغير مستقل بياعتمادي </a:t>
            </a:r>
            <a:r>
              <a:rPr lang="fa-IR" b="0" i="0" smtClean="0">
                <a:solidFill>
                  <a:srgbClr val="000000"/>
                </a:solidFill>
                <a:effectLst/>
                <a:latin typeface="BNazanin"/>
                <a:cs typeface="B Zar" panose="00000400000000000000" pitchFamily="2" charset="-78"/>
              </a:rPr>
              <a:t>اجتماعي و </a:t>
            </a:r>
            <a:r>
              <a:rPr lang="fa-IR" b="0" i="0" smtClean="0">
                <a:solidFill>
                  <a:srgbClr val="000000"/>
                </a:solidFill>
                <a:effectLst/>
                <a:latin typeface="BNazanin"/>
                <a:cs typeface="B Zar" panose="00000400000000000000" pitchFamily="2" charset="-78"/>
              </a:rPr>
              <a:t>ابعاد آن، طبقهبندي نيز در سه سطح انجام شده است كه در جدول ،3ارائه گرديده است</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3616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مفاهيم اصلي: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Nazanin"/>
                <a:cs typeface="B Zar" panose="00000400000000000000" pitchFamily="2" charset="-78"/>
              </a:rPr>
              <a:t>بي اعتمادي اجتماعي، تعهد، شهروندي، مسئوليتگريزي</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837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38362" y="2672556"/>
            <a:ext cx="7915275" cy="2657475"/>
          </a:xfrm>
          <a:prstGeom prst="rect">
            <a:avLst/>
          </a:prstGeom>
        </p:spPr>
      </p:pic>
    </p:spTree>
    <p:extLst>
      <p:ext uri="{BB962C8B-B14F-4D97-AF65-F5344CB8AC3E}">
        <p14:creationId xmlns:p14="http://schemas.microsoft.com/office/powerpoint/2010/main" val="2298924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نتايج جدول ،2نشان ميدهد كه 65,7در صد از پاسخگويان بهطور متوسط </a:t>
            </a:r>
            <a:r>
              <a:rPr lang="fa-IR" b="0" i="0" smtClean="0">
                <a:solidFill>
                  <a:srgbClr val="000000"/>
                </a:solidFill>
                <a:effectLst/>
                <a:latin typeface="BNazanin"/>
                <a:cs typeface="B Zar" panose="00000400000000000000" pitchFamily="2" charset="-78"/>
              </a:rPr>
              <a:t>مسئوليتگريز هستند</a:t>
            </a:r>
            <a:r>
              <a:rPr lang="fa-IR" b="0" i="0" smtClean="0">
                <a:solidFill>
                  <a:srgbClr val="000000"/>
                </a:solidFill>
                <a:effectLst/>
                <a:latin typeface="BNazanin"/>
                <a:cs typeface="B Zar" panose="00000400000000000000" pitchFamily="2" charset="-78"/>
              </a:rPr>
              <a:t>، 8,4درصد مسئوليتگريزي بالايي داشته، و 25,8درصد در سطح مسئوليتگريزي </a:t>
            </a:r>
            <a:r>
              <a:rPr lang="fa-IR" b="0" i="0" smtClean="0">
                <a:solidFill>
                  <a:srgbClr val="000000"/>
                </a:solidFill>
                <a:effectLst/>
                <a:latin typeface="BNazanin"/>
                <a:cs typeface="B Zar" panose="00000400000000000000" pitchFamily="2" charset="-78"/>
              </a:rPr>
              <a:t>پايين قرار </a:t>
            </a:r>
            <a:r>
              <a:rPr lang="fa-IR" b="0" i="0" smtClean="0">
                <a:solidFill>
                  <a:srgbClr val="000000"/>
                </a:solidFill>
                <a:effectLst/>
                <a:latin typeface="BNazanin"/>
                <a:cs typeface="B Zar" panose="00000400000000000000" pitchFamily="2" charset="-78"/>
              </a:rPr>
              <a:t>ميگيرند. جدول ( 3مربوط بهمتغير بياعتمادي اجتماعي و ابعاد آن است. 0,3درصد </a:t>
            </a:r>
            <a:r>
              <a:rPr lang="fa-IR" b="0" i="0" smtClean="0">
                <a:solidFill>
                  <a:srgbClr val="000000"/>
                </a:solidFill>
                <a:effectLst/>
                <a:latin typeface="BNazanin"/>
                <a:cs typeface="B Zar" panose="00000400000000000000" pitchFamily="2" charset="-78"/>
              </a:rPr>
              <a:t>از پاسخگويان </a:t>
            </a:r>
            <a:r>
              <a:rPr lang="fa-IR" b="0" i="0" smtClean="0">
                <a:solidFill>
                  <a:srgbClr val="000000"/>
                </a:solidFill>
                <a:effectLst/>
                <a:latin typeface="BNazanin"/>
                <a:cs typeface="B Zar" panose="00000400000000000000" pitchFamily="2" charset="-78"/>
              </a:rPr>
              <a:t>بياعتمادي اجتماعي را در سطح پايين، 0,60درصد در سطح متوسط و حدود </a:t>
            </a:r>
            <a:r>
              <a:rPr lang="fa-IR" b="0" i="0" smtClean="0">
                <a:solidFill>
                  <a:srgbClr val="000000"/>
                </a:solidFill>
                <a:effectLst/>
                <a:latin typeface="BNazanin"/>
                <a:cs typeface="B Zar" panose="00000400000000000000" pitchFamily="2" charset="-78"/>
              </a:rPr>
              <a:t>39 درصد </a:t>
            </a:r>
            <a:r>
              <a:rPr lang="fa-IR" b="0" i="0" smtClean="0">
                <a:solidFill>
                  <a:srgbClr val="000000"/>
                </a:solidFill>
                <a:effectLst/>
                <a:latin typeface="BNazanin"/>
                <a:cs typeface="B Zar" panose="00000400000000000000" pitchFamily="2" charset="-78"/>
              </a:rPr>
              <a:t>ميزان بياعتمادي اجتماعي را در سطح زياد اعلام نمودهاند. ميانگين </a:t>
            </a:r>
            <a:r>
              <a:rPr lang="fa-IR" b="0" i="0" smtClean="0">
                <a:solidFill>
                  <a:srgbClr val="000000"/>
                </a:solidFill>
                <a:effectLst/>
                <a:latin typeface="BNazanin"/>
                <a:cs typeface="B Zar" panose="00000400000000000000" pitchFamily="2" charset="-78"/>
              </a:rPr>
              <a:t>رتبه اي </a:t>
            </a:r>
            <a:r>
              <a:rPr lang="fa-IR" b="0" i="0" smtClean="0">
                <a:solidFill>
                  <a:srgbClr val="000000"/>
                </a:solidFill>
                <a:effectLst/>
                <a:latin typeface="BNazanin"/>
                <a:cs typeface="B Zar" panose="00000400000000000000" pitchFamily="2" charset="-78"/>
              </a:rPr>
              <a:t>حاصل از </a:t>
            </a:r>
            <a:r>
              <a:rPr lang="fa-IR" b="0" i="0" smtClean="0">
                <a:solidFill>
                  <a:srgbClr val="000000"/>
                </a:solidFill>
                <a:effectLst/>
                <a:latin typeface="BNazanin"/>
                <a:cs typeface="B Zar" panose="00000400000000000000" pitchFamily="2" charset="-78"/>
              </a:rPr>
              <a:t>اين متغير </a:t>
            </a:r>
            <a:r>
              <a:rPr lang="fa-IR" b="0" i="0" smtClean="0">
                <a:solidFill>
                  <a:srgbClr val="000000"/>
                </a:solidFill>
                <a:effectLst/>
                <a:latin typeface="BNazanin"/>
                <a:cs typeface="B Zar" panose="00000400000000000000" pitchFamily="2" charset="-78"/>
              </a:rPr>
              <a:t>برابر 2,38و مبين آن است كه از نظر پاسخگويان بياعتمادي اجتماعي بطور متوسط </a:t>
            </a:r>
            <a:r>
              <a:rPr lang="fa-IR" b="0" i="0" smtClean="0">
                <a:solidFill>
                  <a:srgbClr val="000000"/>
                </a:solidFill>
                <a:effectLst/>
                <a:latin typeface="BNazanin"/>
                <a:cs typeface="B Zar" panose="00000400000000000000" pitchFamily="2" charset="-78"/>
              </a:rPr>
              <a:t>وجود دارد</a:t>
            </a:r>
            <a:r>
              <a:rPr lang="fa-IR" smtClean="0">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2433711" y="4895557"/>
            <a:ext cx="2433711" cy="1111348"/>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ميانگين رتبه اي</a:t>
            </a:r>
            <a:endParaRPr lang="fa-IR" sz="2000" b="1">
              <a:solidFill>
                <a:srgbClr val="FF0000"/>
              </a:solidFill>
            </a:endParaRPr>
          </a:p>
        </p:txBody>
      </p:sp>
    </p:spTree>
    <p:extLst>
      <p:ext uri="{BB962C8B-B14F-4D97-AF65-F5344CB8AC3E}">
        <p14:creationId xmlns:p14="http://schemas.microsoft.com/office/powerpoint/2010/main" val="2770957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14408" y="1690688"/>
            <a:ext cx="8948167" cy="4313607"/>
          </a:xfrm>
          <a:prstGeom prst="rect">
            <a:avLst/>
          </a:prstGeom>
        </p:spPr>
      </p:pic>
    </p:spTree>
    <p:extLst>
      <p:ext uri="{BB962C8B-B14F-4D97-AF65-F5344CB8AC3E}">
        <p14:creationId xmlns:p14="http://schemas.microsoft.com/office/powerpoint/2010/main" val="15017070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Nazanin"/>
                <a:cs typeface="B Zar" panose="00000400000000000000" pitchFamily="2" charset="-78"/>
              </a:rPr>
              <a:t>در نتايج مربوط بهابعاد بياعتمادي اجتماعي ميانگين رتبهاي هر بعد نيز نشان ميدهد كه</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بيشترين ميزان بياعتمادي اجتماعي در بُعد سازماني يا نهادي است )نتايج توصيفي ابعاد بهتفكيك</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ميزان در جدول ،3آورده شده است</a:t>
            </a:r>
            <a:r>
              <a:rPr lang="fa-IR" b="0" i="0" smtClean="0">
                <a:solidFill>
                  <a:srgbClr val="000000"/>
                </a:solidFill>
                <a:effectLst/>
                <a:latin typeface="BNazanin"/>
                <a:cs typeface="B Zar" panose="00000400000000000000" pitchFamily="2" charset="-78"/>
              </a:rPr>
              <a:t>.</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799289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NazaninBold"/>
                <a:cs typeface="B Zar" panose="00000400000000000000" pitchFamily="2" charset="-78"/>
              </a:rPr>
              <a:t>استنباطها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b="1" i="0" smtClean="0">
                <a:solidFill>
                  <a:srgbClr val="000000"/>
                </a:solidFill>
                <a:effectLst/>
                <a:latin typeface="BNazaninBold"/>
                <a:cs typeface="B Zar" panose="00000400000000000000" pitchFamily="2" charset="-78"/>
              </a:rPr>
              <a:t>:</a:t>
            </a:r>
            <a:r>
              <a:rPr lang="fa-IR" b="1" i="0" smtClean="0">
                <a:solidFill>
                  <a:srgbClr val="000000"/>
                </a:solidFill>
                <a:effectLst/>
                <a:latin typeface="BNazaninBold"/>
                <a:cs typeface="B Zar" panose="00000400000000000000" pitchFamily="2" charset="-78"/>
              </a:rPr>
              <a:t/>
            </a:r>
            <a:br>
              <a:rPr lang="fa-IR" b="1" i="0" smtClean="0">
                <a:solidFill>
                  <a:srgbClr val="000000"/>
                </a:solidFill>
                <a:effectLst/>
                <a:latin typeface="BNazaninBold"/>
                <a:cs typeface="B Zar" panose="00000400000000000000" pitchFamily="2" charset="-78"/>
              </a:rPr>
            </a:br>
            <a:r>
              <a:rPr lang="fa-IR" b="0" i="0" smtClean="0">
                <a:solidFill>
                  <a:srgbClr val="000000"/>
                </a:solidFill>
                <a:effectLst/>
                <a:latin typeface="BNazanin"/>
                <a:cs typeface="B Zar" panose="00000400000000000000" pitchFamily="2" charset="-78"/>
              </a:rPr>
              <a:t>در بخش استنباطي تحقيق با انجام آزمون فرضيهها و بررسي روابط همبستگي بـين متغيرهـاي</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تحقيق، ابعاد آن تبيين و با ارائه مدل رگرسيوني و تحليل مسير ضريب تاثير متغيرهـا تحليـل شـده</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است</a:t>
            </a:r>
            <a:br>
              <a:rPr lang="fa-IR" b="0" i="0" smtClean="0">
                <a:solidFill>
                  <a:srgbClr val="000000"/>
                </a:solidFill>
                <a:effectLst/>
                <a:latin typeface="BNazanin"/>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44433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NazaninBold"/>
                <a:cs typeface="B Zar" panose="00000400000000000000" pitchFamily="2" charset="-78"/>
              </a:rPr>
              <a:t>آزمون </a:t>
            </a:r>
            <a:r>
              <a:rPr lang="fa-IR" b="1" smtClean="0">
                <a:solidFill>
                  <a:srgbClr val="FF0000"/>
                </a:solidFill>
                <a:latin typeface="BNazaninBold"/>
                <a:cs typeface="B Zar" panose="00000400000000000000" pitchFamily="2" charset="-78"/>
              </a:rPr>
              <a:t>فرضيه هاي </a:t>
            </a:r>
            <a:r>
              <a:rPr lang="fa-IR" b="1">
                <a:solidFill>
                  <a:srgbClr val="FF0000"/>
                </a:solidFill>
                <a:latin typeface="BNazaninBold"/>
                <a:cs typeface="B Zar" panose="00000400000000000000" pitchFamily="2" charset="-78"/>
              </a:rPr>
              <a:t>تحقيق</a:t>
            </a:r>
            <a:endParaRPr lang="fa-IR">
              <a:solidFill>
                <a:srgbClr val="FF0000"/>
              </a:solidFill>
            </a:endParaRPr>
          </a:p>
        </p:txBody>
      </p:sp>
      <p:sp>
        <p:nvSpPr>
          <p:cNvPr id="3" name="Content Placeholder 2"/>
          <p:cNvSpPr>
            <a:spLocks noGrp="1"/>
          </p:cNvSpPr>
          <p:nvPr>
            <p:ph idx="1"/>
          </p:nvPr>
        </p:nvSpPr>
        <p:spPr/>
        <p:txBody>
          <a:bodyPr/>
          <a:lstStyle/>
          <a:p>
            <a:r>
              <a:rPr lang="fa-IR" smtClean="0">
                <a:solidFill>
                  <a:srgbClr val="FF0000"/>
                </a:solidFill>
                <a:latin typeface="BNazanin"/>
                <a:cs typeface="B Zar" panose="00000400000000000000" pitchFamily="2" charset="-78"/>
              </a:rPr>
              <a:t>فرضيه </a:t>
            </a:r>
            <a:r>
              <a:rPr lang="fa-IR">
                <a:solidFill>
                  <a:srgbClr val="FF0000"/>
                </a:solidFill>
                <a:latin typeface="BNazanin"/>
                <a:cs typeface="B Zar" panose="00000400000000000000" pitchFamily="2" charset="-78"/>
              </a:rPr>
              <a:t>اصلي: </a:t>
            </a:r>
            <a:r>
              <a:rPr lang="fa-IR">
                <a:solidFill>
                  <a:srgbClr val="000000"/>
                </a:solidFill>
                <a:latin typeface="BNazanin"/>
                <a:cs typeface="B Zar" panose="00000400000000000000" pitchFamily="2" charset="-78"/>
              </a:rPr>
              <a:t>بين ميزان بياعتمادي اجتماعي و مسئوليتگريزي شهروندي رابطه معناداري وجود</a:t>
            </a:r>
            <a:br>
              <a:rPr lang="fa-IR">
                <a:solidFill>
                  <a:srgbClr val="000000"/>
                </a:solidFill>
                <a:latin typeface="BNazanin"/>
                <a:cs typeface="B Zar" panose="00000400000000000000" pitchFamily="2" charset="-78"/>
              </a:rPr>
            </a:br>
            <a:r>
              <a:rPr lang="fa-IR">
                <a:solidFill>
                  <a:srgbClr val="000000"/>
                </a:solidFill>
                <a:latin typeface="BNazanin"/>
                <a:cs typeface="B Zar" panose="00000400000000000000" pitchFamily="2" charset="-78"/>
              </a:rPr>
              <a:t>دارد</a:t>
            </a:r>
            <a:endParaRPr lang="fa-IR"/>
          </a:p>
        </p:txBody>
      </p:sp>
    </p:spTree>
    <p:extLst>
      <p:ext uri="{BB962C8B-B14F-4D97-AF65-F5344CB8AC3E}">
        <p14:creationId xmlns:p14="http://schemas.microsoft.com/office/powerpoint/2010/main" val="2791111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70966" y="2356834"/>
            <a:ext cx="8232112" cy="2753451"/>
          </a:xfrm>
          <a:prstGeom prst="rect">
            <a:avLst/>
          </a:prstGeom>
        </p:spPr>
      </p:pic>
    </p:spTree>
    <p:extLst>
      <p:ext uri="{BB962C8B-B14F-4D97-AF65-F5344CB8AC3E}">
        <p14:creationId xmlns:p14="http://schemas.microsoft.com/office/powerpoint/2010/main" val="1084190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Nazanin"/>
                <a:cs typeface="B Zar" panose="00000400000000000000" pitchFamily="2" charset="-78"/>
              </a:rPr>
              <a:t>با توجه بهنتايج جدول فوق، رابطه بين دو متغير بياعتمادي اجتماعي و </a:t>
            </a:r>
            <a:r>
              <a:rPr lang="fa-IR" b="0" i="0" smtClean="0">
                <a:solidFill>
                  <a:srgbClr val="000000"/>
                </a:solidFill>
                <a:effectLst/>
                <a:latin typeface="BNazanin"/>
                <a:cs typeface="B Zar" panose="00000400000000000000" pitchFamily="2" charset="-78"/>
              </a:rPr>
              <a:t>مسئوليتگريزي شهروندي </a:t>
            </a:r>
            <a:r>
              <a:rPr lang="fa-IR" b="0" i="0" smtClean="0">
                <a:solidFill>
                  <a:srgbClr val="000000"/>
                </a:solidFill>
                <a:effectLst/>
                <a:latin typeface="BNazanin"/>
                <a:cs typeface="B Zar" panose="00000400000000000000" pitchFamily="2" charset="-78"/>
              </a:rPr>
              <a:t>در فاصله اطمينان 99درصد، با </a:t>
            </a:r>
            <a:r>
              <a:rPr lang="en-US" b="0" i="0" smtClean="0">
                <a:solidFill>
                  <a:srgbClr val="000000"/>
                </a:solidFill>
                <a:effectLst/>
                <a:latin typeface="TimesNewRoman"/>
                <a:cs typeface="B Zar" panose="00000400000000000000" pitchFamily="2" charset="-78"/>
              </a:rPr>
              <a:t>Sig=٠</a:t>
            </a:r>
            <a:r>
              <a:rPr lang="bo-CN" b="0" i="0" smtClean="0">
                <a:solidFill>
                  <a:srgbClr val="000000"/>
                </a:solidFill>
                <a:effectLst/>
                <a:latin typeface="TimesNewRoman"/>
              </a:rPr>
              <a:t>࿿٠٠</a:t>
            </a:r>
            <a:r>
              <a:rPr lang="fa-IR" b="0" i="0" smtClean="0">
                <a:solidFill>
                  <a:srgbClr val="000000"/>
                </a:solidFill>
                <a:effectLst/>
                <a:latin typeface="BNazanin"/>
                <a:cs typeface="B Zar" panose="00000400000000000000" pitchFamily="2" charset="-78"/>
              </a:rPr>
              <a:t>معنادار است. بنابراين فرض ،</a:t>
            </a:r>
            <a:r>
              <a:rPr lang="en-US" b="0" i="0" smtClean="0">
                <a:solidFill>
                  <a:srgbClr val="000000"/>
                </a:solidFill>
                <a:effectLst/>
                <a:latin typeface="TimesNewRoman"/>
                <a:cs typeface="B Zar" panose="00000400000000000000" pitchFamily="2" charset="-78"/>
              </a:rPr>
              <a:t>H</a:t>
            </a:r>
            <a:r>
              <a:rPr lang="en-US" sz="1400" b="0" i="0" smtClean="0">
                <a:solidFill>
                  <a:srgbClr val="000000"/>
                </a:solidFill>
                <a:effectLst/>
                <a:latin typeface="TimesNewRoman"/>
                <a:cs typeface="B Zar" panose="00000400000000000000" pitchFamily="2" charset="-78"/>
              </a:rPr>
              <a:t>0</a:t>
            </a:r>
            <a:r>
              <a:rPr lang="fa-IR" b="0" i="0" smtClean="0">
                <a:solidFill>
                  <a:srgbClr val="000000"/>
                </a:solidFill>
                <a:effectLst/>
                <a:latin typeface="BNazanin"/>
                <a:cs typeface="B Zar" panose="00000400000000000000" pitchFamily="2" charset="-78"/>
              </a:rPr>
              <a:t>رد </a:t>
            </a:r>
            <a:r>
              <a:rPr lang="fa-IR" b="0" i="0" smtClean="0">
                <a:solidFill>
                  <a:srgbClr val="000000"/>
                </a:solidFill>
                <a:effectLst/>
                <a:latin typeface="BNazanin"/>
                <a:cs typeface="B Zar" panose="00000400000000000000" pitchFamily="2" charset="-78"/>
              </a:rPr>
              <a:t>و  </a:t>
            </a:r>
            <a:r>
              <a:rPr lang="en-US" b="0" i="0" smtClean="0">
                <a:solidFill>
                  <a:srgbClr val="000000"/>
                </a:solidFill>
                <a:effectLst/>
                <a:latin typeface="TimesNewRoman"/>
                <a:cs typeface="B Zar" panose="00000400000000000000" pitchFamily="2" charset="-78"/>
              </a:rPr>
              <a:t>H</a:t>
            </a:r>
            <a:r>
              <a:rPr lang="en-US" sz="1400" b="0" i="0" smtClean="0">
                <a:solidFill>
                  <a:srgbClr val="000000"/>
                </a:solidFill>
                <a:effectLst/>
                <a:latin typeface="TimesNewRoman"/>
                <a:cs typeface="B Zar" panose="00000400000000000000" pitchFamily="2" charset="-78"/>
              </a:rPr>
              <a:t>1</a:t>
            </a:r>
            <a:r>
              <a:rPr lang="fa-IR" sz="1400"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فرضيه پژوهشگر) </a:t>
            </a:r>
            <a:r>
              <a:rPr lang="fa-IR" b="0" i="0" smtClean="0">
                <a:solidFill>
                  <a:srgbClr val="000000"/>
                </a:solidFill>
                <a:effectLst/>
                <a:latin typeface="BNazanin"/>
                <a:cs typeface="B Zar" panose="00000400000000000000" pitchFamily="2" charset="-78"/>
              </a:rPr>
              <a:t>تأييد ميشود. بهبيان ديگر بين ميزان بياعتمادي اجتماعي </a:t>
            </a:r>
            <a:r>
              <a:rPr lang="fa-IR" b="0" i="0" smtClean="0">
                <a:solidFill>
                  <a:srgbClr val="000000"/>
                </a:solidFill>
                <a:effectLst/>
                <a:latin typeface="BNazanin"/>
                <a:cs typeface="B Zar" panose="00000400000000000000" pitchFamily="2" charset="-78"/>
              </a:rPr>
              <a:t>و مسئوليتگريزي </a:t>
            </a:r>
            <a:r>
              <a:rPr lang="fa-IR" b="0" i="0" smtClean="0">
                <a:solidFill>
                  <a:srgbClr val="000000"/>
                </a:solidFill>
                <a:effectLst/>
                <a:latin typeface="BNazanin"/>
                <a:cs typeface="B Zar" panose="00000400000000000000" pitchFamily="2" charset="-78"/>
              </a:rPr>
              <a:t>شهروندي رابطه معناداري با شدت ،</a:t>
            </a:r>
            <a:r>
              <a:rPr lang="en-US" sz="3200" b="0" i="0" smtClean="0">
                <a:solidFill>
                  <a:srgbClr val="000000"/>
                </a:solidFill>
                <a:effectLst/>
                <a:latin typeface="MicrosoftSansSerif"/>
                <a:cs typeface="B Zar" panose="00000400000000000000" pitchFamily="2" charset="-78"/>
              </a:rPr>
              <a:t>r</a:t>
            </a:r>
            <a:r>
              <a:rPr lang="en-US" b="0" i="0" smtClean="0">
                <a:solidFill>
                  <a:srgbClr val="000000"/>
                </a:solidFill>
                <a:effectLst/>
                <a:latin typeface="BZar"/>
                <a:cs typeface="B Zar" panose="00000400000000000000" pitchFamily="2" charset="-78"/>
              </a:rPr>
              <a:t>=</a:t>
            </a:r>
            <a:r>
              <a:rPr lang="en-US" b="0" i="0" smtClean="0">
                <a:solidFill>
                  <a:srgbClr val="000000"/>
                </a:solidFill>
                <a:effectLst/>
                <a:latin typeface="BNazanin"/>
                <a:cs typeface="B Zar" panose="00000400000000000000" pitchFamily="2" charset="-78"/>
              </a:rPr>
              <a:t>0,20</a:t>
            </a:r>
            <a:r>
              <a:rPr lang="fa-IR" b="0" i="0" smtClean="0">
                <a:solidFill>
                  <a:srgbClr val="000000"/>
                </a:solidFill>
                <a:effectLst/>
                <a:latin typeface="BNazanin"/>
                <a:cs typeface="B Zar" panose="00000400000000000000" pitchFamily="2" charset="-78"/>
              </a:rPr>
              <a:t>وجود دارد. و جهت رابطه </a:t>
            </a:r>
            <a:r>
              <a:rPr lang="fa-IR" b="0" i="0" smtClean="0">
                <a:solidFill>
                  <a:srgbClr val="000000"/>
                </a:solidFill>
                <a:effectLst/>
                <a:latin typeface="BNazanin"/>
                <a:cs typeface="B Zar" panose="00000400000000000000" pitchFamily="2" charset="-78"/>
              </a:rPr>
              <a:t>مثبت و </a:t>
            </a:r>
            <a:r>
              <a:rPr lang="fa-IR" b="0" i="0" smtClean="0">
                <a:solidFill>
                  <a:srgbClr val="000000"/>
                </a:solidFill>
                <a:effectLst/>
                <a:latin typeface="BNazanin"/>
                <a:cs typeface="B Zar" panose="00000400000000000000" pitchFamily="2" charset="-78"/>
              </a:rPr>
              <a:t>مستقيم است.</a:t>
            </a:r>
            <a:r>
              <a:rPr lang="fa-IR" b="0" i="0" smtClean="0">
                <a:solidFill>
                  <a:srgbClr val="FF0000"/>
                </a:solidFill>
                <a:effectLst/>
                <a:latin typeface="BNazanin"/>
                <a:cs typeface="B Zar" panose="00000400000000000000" pitchFamily="2" charset="-78"/>
              </a:rPr>
              <a:t> بهسخن ديگر با افزايش ميزان بياعتمادي اجتماعي، </a:t>
            </a:r>
            <a:r>
              <a:rPr lang="fa-IR" b="0" i="0" smtClean="0">
                <a:solidFill>
                  <a:srgbClr val="FF0000"/>
                </a:solidFill>
                <a:effectLst/>
                <a:latin typeface="BNazanin"/>
                <a:cs typeface="B Zar" panose="00000400000000000000" pitchFamily="2" charset="-78"/>
              </a:rPr>
              <a:t>مسئوليتگريزي شهروندي </a:t>
            </a:r>
            <a:r>
              <a:rPr lang="fa-IR" b="0" i="0" smtClean="0">
                <a:solidFill>
                  <a:srgbClr val="FF0000"/>
                </a:solidFill>
                <a:effectLst/>
                <a:latin typeface="BNazanin"/>
                <a:cs typeface="B Zar" panose="00000400000000000000" pitchFamily="2" charset="-78"/>
              </a:rPr>
              <a:t>نيز افزايش مييابد</a:t>
            </a:r>
            <a:r>
              <a:rPr lang="fa-IR" smtClean="0">
                <a:solidFill>
                  <a:srgbClr val="FF0000"/>
                </a:solidFill>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56139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a:solidFill>
                  <a:srgbClr val="FF0000"/>
                </a:solidFill>
                <a:latin typeface="BNazaninBold"/>
                <a:cs typeface="B Zar" panose="00000400000000000000" pitchFamily="2" charset="-78"/>
              </a:rPr>
              <a:t>فرضيه: </a:t>
            </a:r>
            <a:r>
              <a:rPr lang="fa-IR" b="1">
                <a:solidFill>
                  <a:srgbClr val="000000"/>
                </a:solidFill>
                <a:latin typeface="BNazaninBold"/>
                <a:cs typeface="B Zar" panose="00000400000000000000" pitchFamily="2" charset="-78"/>
              </a:rPr>
              <a:t>بين </a:t>
            </a:r>
            <a:r>
              <a:rPr lang="fa-IR" b="1">
                <a:solidFill>
                  <a:srgbClr val="000000"/>
                </a:solidFill>
                <a:latin typeface="BNazaninBold"/>
                <a:cs typeface="B Zar" panose="00000400000000000000" pitchFamily="2" charset="-78"/>
              </a:rPr>
              <a:t>ابعاد </a:t>
            </a:r>
            <a:r>
              <a:rPr lang="fa-IR" b="1" smtClean="0">
                <a:solidFill>
                  <a:srgbClr val="000000"/>
                </a:solidFill>
                <a:latin typeface="BNazaninBold"/>
                <a:cs typeface="B Zar" panose="00000400000000000000" pitchFamily="2" charset="-78"/>
              </a:rPr>
              <a:t>بي اعتمادي </a:t>
            </a:r>
            <a:r>
              <a:rPr lang="fa-IR" b="1">
                <a:solidFill>
                  <a:srgbClr val="000000"/>
                </a:solidFill>
                <a:latin typeface="BNazaninBold"/>
                <a:cs typeface="B Zar" panose="00000400000000000000" pitchFamily="2" charset="-78"/>
              </a:rPr>
              <a:t>اجتماعي </a:t>
            </a:r>
            <a:r>
              <a:rPr lang="fa-IR" b="1">
                <a:solidFill>
                  <a:srgbClr val="000000"/>
                </a:solidFill>
                <a:latin typeface="BNazaninBold"/>
                <a:cs typeface="B Zar" panose="00000400000000000000" pitchFamily="2" charset="-78"/>
              </a:rPr>
              <a:t>با </a:t>
            </a:r>
            <a:r>
              <a:rPr lang="fa-IR" b="1" smtClean="0">
                <a:solidFill>
                  <a:srgbClr val="000000"/>
                </a:solidFill>
                <a:latin typeface="BNazaninBold"/>
                <a:cs typeface="B Zar" panose="00000400000000000000" pitchFamily="2" charset="-78"/>
              </a:rPr>
              <a:t>ميزان مسئوليتگريزي شهروندي </a:t>
            </a:r>
            <a:r>
              <a:rPr lang="fa-IR" b="1">
                <a:solidFill>
                  <a:srgbClr val="000000"/>
                </a:solidFill>
                <a:latin typeface="BNazaninBold"/>
                <a:cs typeface="B Zar" panose="00000400000000000000" pitchFamily="2" charset="-78"/>
              </a:rPr>
              <a:t>رابطه </a:t>
            </a:r>
            <a:r>
              <a:rPr lang="fa-IR" b="1" smtClean="0">
                <a:solidFill>
                  <a:srgbClr val="000000"/>
                </a:solidFill>
                <a:latin typeface="BNazaninBold"/>
                <a:cs typeface="B Zar" panose="00000400000000000000" pitchFamily="2" charset="-78"/>
              </a:rPr>
              <a:t>معناداري وجود </a:t>
            </a:r>
            <a:r>
              <a:rPr lang="fa-IR" b="1">
                <a:solidFill>
                  <a:srgbClr val="000000"/>
                </a:solidFill>
                <a:latin typeface="BNazaninBold"/>
                <a:cs typeface="B Zar" panose="00000400000000000000" pitchFamily="2" charset="-78"/>
              </a:rPr>
              <a:t>دارد.</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BNazanin"/>
                <a:cs typeface="B Zar" panose="00000400000000000000" pitchFamily="2" charset="-78"/>
              </a:rPr>
              <a:t>در </a:t>
            </a:r>
            <a:r>
              <a:rPr lang="fa-IR" b="0" i="0" smtClean="0">
                <a:solidFill>
                  <a:srgbClr val="000000"/>
                </a:solidFill>
                <a:effectLst/>
                <a:latin typeface="BNazanin"/>
                <a:cs typeface="B Zar" panose="00000400000000000000" pitchFamily="2" charset="-78"/>
              </a:rPr>
              <a:t>اين فرضيه بهمنظور بررسي روابط بين ابعاد بياعتمادي اجتماعي و ميزان </a:t>
            </a:r>
            <a:r>
              <a:rPr lang="fa-IR" b="0" i="0" smtClean="0">
                <a:solidFill>
                  <a:srgbClr val="000000"/>
                </a:solidFill>
                <a:effectLst/>
                <a:latin typeface="BNazanin"/>
                <a:cs typeface="B Zar" panose="00000400000000000000" pitchFamily="2" charset="-78"/>
              </a:rPr>
              <a:t>مسئوليتگريزي شهروندي</a:t>
            </a:r>
            <a:r>
              <a:rPr lang="fa-IR" b="0" i="0" smtClean="0">
                <a:solidFill>
                  <a:srgbClr val="000000"/>
                </a:solidFill>
                <a:effectLst/>
                <a:latin typeface="BNazanin"/>
                <a:cs typeface="B Zar" panose="00000400000000000000" pitchFamily="2" charset="-78"/>
              </a:rPr>
              <a:t>، همبستگي پيرسون انجام گرفته كه نتايج حاصل در جدول ،5آورده شده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43837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94657" y="2446986"/>
            <a:ext cx="9329379" cy="2746006"/>
          </a:xfrm>
          <a:prstGeom prst="rect">
            <a:avLst/>
          </a:prstGeom>
        </p:spPr>
      </p:pic>
    </p:spTree>
    <p:extLst>
      <p:ext uri="{BB962C8B-B14F-4D97-AF65-F5344CB8AC3E}">
        <p14:creationId xmlns:p14="http://schemas.microsoft.com/office/powerpoint/2010/main" val="262453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مقدمه و بيان مسأله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امروزه شهروندي را قالب پيشرفته شهر نشيني ميدانند؛ شهرنشينان زماني كه بهحقوق كي ديگر و قوانين اجتماعي احترام ميگذارند و بهمسئوليتهاي خويش در قبـال شـهروندان ديگـر و اجتمـاع عمل ميكنند بهشهروند ارتقا مييابند. بنابراين شهروندي صرفاً بهمعنـاي زنـدگي در شـهر نيسـت، بلكه وسعت استاني و كشوري را نيز در برميگيرد و با توجه بـهپيشـرفتهـاي تكنولـوژي ارتباطـات ميتوان </a:t>
            </a:r>
            <a:r>
              <a:rPr lang="fa-IR" b="0" i="0" smtClean="0">
                <a:solidFill>
                  <a:srgbClr val="000000"/>
                </a:solidFill>
                <a:effectLst/>
                <a:latin typeface="AgencyFB-Reg"/>
                <a:cs typeface="B Zar" panose="00000400000000000000" pitchFamily="2" charset="-78"/>
              </a:rPr>
              <a:t>"</a:t>
            </a:r>
            <a:r>
              <a:rPr lang="fa-IR" b="0" i="0" smtClean="0">
                <a:solidFill>
                  <a:srgbClr val="000000"/>
                </a:solidFill>
                <a:effectLst/>
                <a:latin typeface="BNazanin"/>
                <a:cs typeface="B Zar" panose="00000400000000000000" pitchFamily="2" charset="-78"/>
              </a:rPr>
              <a:t>شهروندي</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را براي جامعهي جهاني نيز در نظر گرفت</a:t>
            </a:r>
            <a:r>
              <a:rPr lang="fa-IR" b="0" i="0" smtClean="0">
                <a:solidFill>
                  <a:srgbClr val="000000"/>
                </a:solidFill>
                <a:effectLst/>
                <a:latin typeface="AgencyFB-Reg"/>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52144" y="4516130"/>
            <a:ext cx="3190875" cy="1428750"/>
          </a:xfrm>
          <a:prstGeom prst="rect">
            <a:avLst/>
          </a:prstGeom>
        </p:spPr>
      </p:pic>
    </p:spTree>
    <p:extLst>
      <p:ext uri="{BB962C8B-B14F-4D97-AF65-F5344CB8AC3E}">
        <p14:creationId xmlns:p14="http://schemas.microsoft.com/office/powerpoint/2010/main" val="315592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همانطور كه نتايج جدول ،5نشان ميدهد، بين بُعد بياعتمادي بين فردي و </a:t>
            </a:r>
            <a:r>
              <a:rPr lang="fa-IR" b="0" i="0" smtClean="0">
                <a:solidFill>
                  <a:srgbClr val="000000"/>
                </a:solidFill>
                <a:effectLst/>
                <a:latin typeface="BNazanin"/>
                <a:cs typeface="B Zar" panose="00000400000000000000" pitchFamily="2" charset="-78"/>
              </a:rPr>
              <a:t>مسئوليتگريزي شهروندي </a:t>
            </a:r>
            <a:r>
              <a:rPr lang="fa-IR" b="0" i="0" smtClean="0">
                <a:solidFill>
                  <a:srgbClr val="000000"/>
                </a:solidFill>
                <a:effectLst/>
                <a:latin typeface="BNazanin"/>
                <a:cs typeface="B Zar" panose="00000400000000000000" pitchFamily="2" charset="-78"/>
              </a:rPr>
              <a:t>رابطه معنا داري وجود ندارد، و بين بياعتمادي سازماني و مسئوليتگريزي شهروندي </a:t>
            </a:r>
            <a:r>
              <a:rPr lang="fa-IR" b="0" i="0" smtClean="0">
                <a:solidFill>
                  <a:srgbClr val="000000"/>
                </a:solidFill>
                <a:effectLst/>
                <a:latin typeface="BNazanin"/>
                <a:cs typeface="B Zar" panose="00000400000000000000" pitchFamily="2" charset="-78"/>
              </a:rPr>
              <a:t>در سطح </a:t>
            </a:r>
            <a:r>
              <a:rPr lang="fa-IR" b="0" i="0" smtClean="0">
                <a:solidFill>
                  <a:srgbClr val="000000"/>
                </a:solidFill>
                <a:effectLst/>
                <a:latin typeface="BNazanin"/>
                <a:cs typeface="B Zar" panose="00000400000000000000" pitchFamily="2" charset="-78"/>
              </a:rPr>
              <a:t>%90ارتباط معنادار و همجهتي وجود دارد. </a:t>
            </a:r>
            <a:r>
              <a:rPr lang="fa-IR" b="0" i="0" smtClean="0">
                <a:solidFill>
                  <a:srgbClr val="000000"/>
                </a:solidFill>
                <a:effectLst/>
                <a:latin typeface="BNazanin"/>
                <a:cs typeface="B Zar" panose="00000400000000000000" pitchFamily="2" charset="-78"/>
              </a:rPr>
              <a:t>به عبارتي </a:t>
            </a:r>
            <a:r>
              <a:rPr lang="fa-IR" b="0" i="0" smtClean="0">
                <a:solidFill>
                  <a:srgbClr val="000000"/>
                </a:solidFill>
                <a:effectLst/>
                <a:latin typeface="BNazanin"/>
                <a:cs typeface="B Zar" panose="00000400000000000000" pitchFamily="2" charset="-78"/>
              </a:rPr>
              <a:t>هرچه ميزان بياعتمادي سازماني </a:t>
            </a:r>
            <a:r>
              <a:rPr lang="fa-IR" b="0" i="0" smtClean="0">
                <a:solidFill>
                  <a:srgbClr val="000000"/>
                </a:solidFill>
                <a:effectLst/>
                <a:latin typeface="BNazanin"/>
                <a:cs typeface="B Zar" panose="00000400000000000000" pitchFamily="2" charset="-78"/>
              </a:rPr>
              <a:t>(اعم از ياعتمادي </a:t>
            </a:r>
            <a:r>
              <a:rPr lang="fa-IR" b="0" i="0" smtClean="0">
                <a:solidFill>
                  <a:srgbClr val="000000"/>
                </a:solidFill>
                <a:effectLst/>
                <a:latin typeface="BNazanin"/>
                <a:cs typeface="B Zar" panose="00000400000000000000" pitchFamily="2" charset="-78"/>
              </a:rPr>
              <a:t>مردم بهسازمان/ نهادها يا سازمانها </a:t>
            </a:r>
            <a:r>
              <a:rPr lang="fa-IR" b="0" i="0" smtClean="0">
                <a:solidFill>
                  <a:srgbClr val="000000"/>
                </a:solidFill>
                <a:effectLst/>
                <a:latin typeface="BNazanin"/>
                <a:cs typeface="B Zar" panose="00000400000000000000" pitchFamily="2" charset="-78"/>
              </a:rPr>
              <a:t>بهيكديگر) </a:t>
            </a:r>
            <a:r>
              <a:rPr lang="fa-IR" b="0" i="0" smtClean="0">
                <a:solidFill>
                  <a:srgbClr val="000000"/>
                </a:solidFill>
                <a:effectLst/>
                <a:latin typeface="BNazanin"/>
                <a:cs typeface="B Zar" panose="00000400000000000000" pitchFamily="2" charset="-78"/>
              </a:rPr>
              <a:t>افزايش يابد </a:t>
            </a:r>
            <a:r>
              <a:rPr lang="fa-IR" b="0" i="0" smtClean="0">
                <a:solidFill>
                  <a:srgbClr val="000000"/>
                </a:solidFill>
                <a:effectLst/>
                <a:latin typeface="BNazanin"/>
                <a:cs typeface="B Zar" panose="00000400000000000000" pitchFamily="2" charset="-78"/>
              </a:rPr>
              <a:t>مسئوليتگريزي شهروندي </a:t>
            </a:r>
            <a:r>
              <a:rPr lang="fa-IR" b="0" i="0" smtClean="0">
                <a:solidFill>
                  <a:srgbClr val="000000"/>
                </a:solidFill>
                <a:effectLst/>
                <a:latin typeface="BNazanin"/>
                <a:cs typeface="B Zar" panose="00000400000000000000" pitchFamily="2" charset="-78"/>
              </a:rPr>
              <a:t>افزايش مييابد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891390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بر اساس مطالعهها و موارد مطرح شده، ازجمله متغيرهايي كه در اين بين تاثيرگذار </a:t>
            </a:r>
            <a:r>
              <a:rPr lang="fa-IR" b="0" i="0" smtClean="0">
                <a:solidFill>
                  <a:srgbClr val="000000"/>
                </a:solidFill>
                <a:effectLst/>
                <a:latin typeface="BNazanin"/>
                <a:cs typeface="B Zar" panose="00000400000000000000" pitchFamily="2" charset="-78"/>
              </a:rPr>
              <a:t>ميباشد، متغير </a:t>
            </a:r>
            <a:r>
              <a:rPr lang="fa-IR" b="0" i="0" smtClean="0">
                <a:solidFill>
                  <a:srgbClr val="000000"/>
                </a:solidFill>
                <a:effectLst/>
                <a:latin typeface="BNazanin"/>
                <a:cs typeface="B Zar" panose="00000400000000000000" pitchFamily="2" charset="-78"/>
              </a:rPr>
              <a:t>ميزان برخورداري از حقوق شهروندي است؛ لذا اين متغير بهعنوان متغير واسط مورد بررسي و</a:t>
            </a:r>
            <a:r>
              <a:rPr lang="fa-IR" smtClean="0">
                <a:cs typeface="B Zar" panose="00000400000000000000" pitchFamily="2" charset="-78"/>
              </a:rPr>
              <a:t> </a:t>
            </a:r>
            <a:r>
              <a:rPr lang="fa-IR">
                <a:solidFill>
                  <a:srgbClr val="000000"/>
                </a:solidFill>
                <a:latin typeface="BNazanin"/>
                <a:cs typeface="B Zar" panose="00000400000000000000" pitchFamily="2" charset="-78"/>
              </a:rPr>
              <a:t>آزمون قرار گرفت</a:t>
            </a:r>
            <a:r>
              <a:rPr lang="fa-IR">
                <a:solidFill>
                  <a:srgbClr val="000000"/>
                </a:solidFill>
                <a:latin typeface="BZar"/>
                <a:cs typeface="B Zar" panose="00000400000000000000" pitchFamily="2" charset="-78"/>
              </a:rPr>
              <a:t>: </a:t>
            </a:r>
            <a:r>
              <a:rPr lang="fa-IR">
                <a:solidFill>
                  <a:srgbClr val="000000"/>
                </a:solidFill>
                <a:latin typeface="BNazanin"/>
                <a:cs typeface="B Zar" panose="00000400000000000000" pitchFamily="2" charset="-78"/>
              </a:rPr>
              <a:t>نتايج همبستگي بين ميزان برخورداري از حقوق شهروندي و مسئوليتگريزي</a:t>
            </a:r>
            <a:br>
              <a:rPr lang="fa-IR">
                <a:solidFill>
                  <a:srgbClr val="000000"/>
                </a:solidFill>
                <a:latin typeface="BNazanin"/>
                <a:cs typeface="B Zar" panose="00000400000000000000" pitchFamily="2" charset="-78"/>
              </a:rPr>
            </a:br>
            <a:r>
              <a:rPr lang="fa-IR">
                <a:solidFill>
                  <a:srgbClr val="000000"/>
                </a:solidFill>
                <a:latin typeface="BNazanin"/>
                <a:cs typeface="B Zar" panose="00000400000000000000" pitchFamily="2" charset="-78"/>
              </a:rPr>
              <a:t>شهروندي با ضريب </a:t>
            </a:r>
            <a:r>
              <a:rPr lang="en-US" sz="3200">
                <a:solidFill>
                  <a:srgbClr val="000000"/>
                </a:solidFill>
                <a:latin typeface="MicrosoftSansSerif"/>
                <a:cs typeface="B Zar" panose="00000400000000000000" pitchFamily="2" charset="-78"/>
              </a:rPr>
              <a:t>r </a:t>
            </a:r>
            <a:r>
              <a:rPr lang="en-US">
                <a:solidFill>
                  <a:srgbClr val="000000"/>
                </a:solidFill>
                <a:latin typeface="BZar"/>
                <a:cs typeface="B Zar" panose="00000400000000000000" pitchFamily="2" charset="-78"/>
              </a:rPr>
              <a:t>=</a:t>
            </a:r>
            <a:r>
              <a:rPr lang="en-US">
                <a:solidFill>
                  <a:srgbClr val="000000"/>
                </a:solidFill>
                <a:latin typeface="BNazanin"/>
                <a:cs typeface="B Zar" panose="00000400000000000000" pitchFamily="2" charset="-78"/>
              </a:rPr>
              <a:t>-0,36</a:t>
            </a:r>
            <a:r>
              <a:rPr lang="fa-IR">
                <a:solidFill>
                  <a:srgbClr val="000000"/>
                </a:solidFill>
                <a:latin typeface="BNazanin"/>
                <a:cs typeface="B Zar" panose="00000400000000000000" pitchFamily="2" charset="-78"/>
              </a:rPr>
              <a:t>و </a:t>
            </a:r>
            <a:r>
              <a:rPr lang="en-US" sz="3200">
                <a:solidFill>
                  <a:srgbClr val="000000"/>
                </a:solidFill>
                <a:latin typeface="MicrosoftSansSerif"/>
                <a:cs typeface="B Zar" panose="00000400000000000000" pitchFamily="2" charset="-78"/>
              </a:rPr>
              <a:t>Si g</a:t>
            </a:r>
            <a:r>
              <a:rPr lang="en-US">
                <a:solidFill>
                  <a:srgbClr val="000000"/>
                </a:solidFill>
                <a:latin typeface="BZar"/>
                <a:cs typeface="B Zar" panose="00000400000000000000" pitchFamily="2" charset="-78"/>
              </a:rPr>
              <a:t>=</a:t>
            </a:r>
            <a:r>
              <a:rPr lang="en-US">
                <a:solidFill>
                  <a:srgbClr val="000000"/>
                </a:solidFill>
                <a:latin typeface="BNazanin"/>
                <a:cs typeface="B Zar" panose="00000400000000000000" pitchFamily="2" charset="-78"/>
              </a:rPr>
              <a:t>00</a:t>
            </a:r>
            <a:r>
              <a:rPr lang="fa-IR">
                <a:solidFill>
                  <a:srgbClr val="000000"/>
                </a:solidFill>
                <a:latin typeface="BNazanin"/>
                <a:cs typeface="B Zar" panose="00000400000000000000" pitchFamily="2" charset="-78"/>
              </a:rPr>
              <a:t>و با جهت معهاي ناهمسو نا دار شد، شدت </a:t>
            </a:r>
            <a:r>
              <a:rPr lang="fa-IR">
                <a:solidFill>
                  <a:srgbClr val="000000"/>
                </a:solidFill>
                <a:latin typeface="BNazanin"/>
                <a:cs typeface="B Zar" panose="00000400000000000000" pitchFamily="2" charset="-78"/>
              </a:rPr>
              <a:t>رابطه </a:t>
            </a:r>
            <a:r>
              <a:rPr lang="fa-IR" smtClean="0">
                <a:solidFill>
                  <a:srgbClr val="000000"/>
                </a:solidFill>
                <a:latin typeface="BNazanin"/>
                <a:cs typeface="B Zar" panose="00000400000000000000" pitchFamily="2" charset="-78"/>
              </a:rPr>
              <a:t>نسبتا قوي </a:t>
            </a:r>
            <a:r>
              <a:rPr lang="fa-IR">
                <a:solidFill>
                  <a:srgbClr val="000000"/>
                </a:solidFill>
                <a:latin typeface="BNazanin"/>
                <a:cs typeface="B Zar" panose="00000400000000000000" pitchFamily="2" charset="-78"/>
              </a:rPr>
              <a:t>و با جهت منفي و </a:t>
            </a:r>
            <a:r>
              <a:rPr lang="fa-IR">
                <a:solidFill>
                  <a:srgbClr val="000000"/>
                </a:solidFill>
                <a:latin typeface="BNazanin"/>
                <a:cs typeface="B Zar" panose="00000400000000000000" pitchFamily="2" charset="-78"/>
              </a:rPr>
              <a:t>معكوس </a:t>
            </a:r>
            <a:r>
              <a:rPr lang="fa-IR" smtClean="0">
                <a:solidFill>
                  <a:srgbClr val="000000"/>
                </a:solidFill>
                <a:latin typeface="BNazanin"/>
                <a:cs typeface="B Zar" panose="00000400000000000000" pitchFamily="2" charset="-78"/>
              </a:rPr>
              <a:t>است</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886547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FF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يعني هرچه ميزان برخورداري از حقوق شهروندي </a:t>
            </a:r>
            <a:r>
              <a:rPr lang="fa-IR" b="0" i="0" smtClean="0">
                <a:solidFill>
                  <a:srgbClr val="FF0000"/>
                </a:solidFill>
                <a:effectLst/>
                <a:latin typeface="BNazanin"/>
                <a:cs typeface="B Zar" panose="00000400000000000000" pitchFamily="2" charset="-78"/>
              </a:rPr>
              <a:t>افزايش يابد</a:t>
            </a:r>
            <a:r>
              <a:rPr lang="fa-IR" b="0" i="0" smtClean="0">
                <a:solidFill>
                  <a:srgbClr val="FF0000"/>
                </a:solidFill>
                <a:effectLst/>
                <a:latin typeface="BNazanin"/>
                <a:cs typeface="B Zar" panose="00000400000000000000" pitchFamily="2" charset="-78"/>
              </a:rPr>
              <a:t>، مسئوليتگريزي شهروندي كاهش مييابد، و بهعكس</a:t>
            </a:r>
            <a:r>
              <a:rPr lang="fa-IR" smtClean="0">
                <a:solidFill>
                  <a:srgbClr val="FF0000"/>
                </a:solidFill>
                <a:cs typeface="B Zar" panose="00000400000000000000" pitchFamily="2" charset="-78"/>
              </a:rPr>
              <a:t>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146509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1" i="0" smtClean="0">
                <a:solidFill>
                  <a:srgbClr val="FF0000"/>
                </a:solidFill>
                <a:effectLst/>
                <a:latin typeface="BNazaninBold"/>
                <a:cs typeface="B Zar" panose="00000400000000000000" pitchFamily="2" charset="-78"/>
              </a:rPr>
              <a:t>فرضيه</a:t>
            </a:r>
            <a:r>
              <a:rPr lang="fa-IR" b="1" i="0" smtClean="0">
                <a:solidFill>
                  <a:srgbClr val="000000"/>
                </a:solidFill>
                <a:effectLst/>
                <a:latin typeface="BNazaninBold"/>
                <a:cs typeface="B Zar" panose="00000400000000000000" pitchFamily="2" charset="-78"/>
              </a:rPr>
              <a:t>: ميزان مسئوليتگريزي شهروندي در بين زنان و مردان تقاوت معناداري دارد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34785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76816" y="2678805"/>
            <a:ext cx="8638367" cy="2423900"/>
          </a:xfrm>
          <a:prstGeom prst="rect">
            <a:avLst/>
          </a:prstGeom>
        </p:spPr>
      </p:pic>
    </p:spTree>
    <p:extLst>
      <p:ext uri="{BB962C8B-B14F-4D97-AF65-F5344CB8AC3E}">
        <p14:creationId xmlns:p14="http://schemas.microsoft.com/office/powerpoint/2010/main" val="13855393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i="0" smtClean="0">
                <a:solidFill>
                  <a:srgbClr val="FF0000"/>
                </a:solidFill>
                <a:effectLst/>
                <a:latin typeface="BNazaninBold"/>
                <a:cs typeface="B Zar" panose="00000400000000000000" pitchFamily="2" charset="-78"/>
              </a:rPr>
              <a:t>فرضيه: </a:t>
            </a:r>
            <a:r>
              <a:rPr lang="fa-IR" b="1" i="0" smtClean="0">
                <a:solidFill>
                  <a:srgbClr val="000000"/>
                </a:solidFill>
                <a:effectLst/>
                <a:latin typeface="BNazaninBold"/>
                <a:cs typeface="B Zar" panose="00000400000000000000" pitchFamily="2" charset="-78"/>
              </a:rPr>
              <a:t>بين متغيرهاي </a:t>
            </a:r>
            <a:r>
              <a:rPr lang="fa-IR" b="1" i="0" smtClean="0">
                <a:solidFill>
                  <a:srgbClr val="000000"/>
                </a:solidFill>
                <a:effectLst/>
                <a:latin typeface="BNazaninBold"/>
                <a:cs typeface="B Zar" panose="00000400000000000000" pitchFamily="2" charset="-78"/>
              </a:rPr>
              <a:t>زمينه اي (سن</a:t>
            </a:r>
            <a:r>
              <a:rPr lang="fa-IR" b="1" i="0" smtClean="0">
                <a:solidFill>
                  <a:srgbClr val="000000"/>
                </a:solidFill>
                <a:effectLst/>
                <a:latin typeface="BNazaninBold"/>
                <a:cs typeface="B Zar" panose="00000400000000000000" pitchFamily="2" charset="-78"/>
              </a:rPr>
              <a:t>، تحصيلات و </a:t>
            </a:r>
            <a:r>
              <a:rPr lang="fa-IR" b="1" i="0" smtClean="0">
                <a:solidFill>
                  <a:srgbClr val="000000"/>
                </a:solidFill>
                <a:effectLst/>
                <a:latin typeface="BNazaninBold"/>
                <a:cs typeface="B Zar" panose="00000400000000000000" pitchFamily="2" charset="-78"/>
              </a:rPr>
              <a:t>درآمد) </a:t>
            </a:r>
            <a:r>
              <a:rPr lang="fa-IR" b="1" i="0" smtClean="0">
                <a:solidFill>
                  <a:srgbClr val="000000"/>
                </a:solidFill>
                <a:effectLst/>
                <a:latin typeface="BNazaninBold"/>
                <a:cs typeface="B Zar" panose="00000400000000000000" pitchFamily="2" charset="-78"/>
              </a:rPr>
              <a:t>با ميزان مسئوليتگريزي شهروندي </a:t>
            </a:r>
            <a:r>
              <a:rPr lang="fa-IR" b="1" i="0" smtClean="0">
                <a:solidFill>
                  <a:srgbClr val="000000"/>
                </a:solidFill>
                <a:effectLst/>
                <a:latin typeface="BNazaninBold"/>
                <a:cs typeface="B Zar" panose="00000400000000000000" pitchFamily="2" charset="-78"/>
              </a:rPr>
              <a:t>رابطه معناداري </a:t>
            </a:r>
            <a:r>
              <a:rPr lang="fa-IR" b="1" i="0" smtClean="0">
                <a:solidFill>
                  <a:srgbClr val="000000"/>
                </a:solidFill>
                <a:effectLst/>
                <a:latin typeface="BNazaninBold"/>
                <a:cs typeface="B Zar" panose="00000400000000000000" pitchFamily="2" charset="-78"/>
              </a:rPr>
              <a:t>وجود دارد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161092" y="3560472"/>
            <a:ext cx="6153150" cy="2209800"/>
          </a:xfrm>
          <a:prstGeom prst="rect">
            <a:avLst/>
          </a:prstGeom>
        </p:spPr>
      </p:pic>
    </p:spTree>
    <p:extLst>
      <p:ext uri="{BB962C8B-B14F-4D97-AF65-F5344CB8AC3E}">
        <p14:creationId xmlns:p14="http://schemas.microsoft.com/office/powerpoint/2010/main" val="3373938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همانطور كه نتايج جداول 6و 7نشان ميدهند، در بررسي متغيرهاي زمينهاي </a:t>
            </a:r>
            <a:r>
              <a:rPr lang="fa-IR" b="0" i="0" smtClean="0">
                <a:solidFill>
                  <a:srgbClr val="000000"/>
                </a:solidFill>
                <a:effectLst/>
                <a:latin typeface="BNazanin"/>
                <a:cs typeface="B Zar" panose="00000400000000000000" pitchFamily="2" charset="-78"/>
              </a:rPr>
              <a:t>پاسخگويان رابطه </a:t>
            </a:r>
            <a:r>
              <a:rPr lang="fa-IR" b="0" i="0" smtClean="0">
                <a:solidFill>
                  <a:srgbClr val="000000"/>
                </a:solidFill>
                <a:effectLst/>
                <a:latin typeface="BNazanin"/>
                <a:cs typeface="B Zar" panose="00000400000000000000" pitchFamily="2" charset="-78"/>
              </a:rPr>
              <a:t>معناداري بين سن، و درآمد افراد با ميزان مسئوليتگريزي شهروندي وجود ندارد. در </a:t>
            </a:r>
            <a:r>
              <a:rPr lang="fa-IR" b="0" i="0" smtClean="0">
                <a:solidFill>
                  <a:srgbClr val="000000"/>
                </a:solidFill>
                <a:effectLst/>
                <a:latin typeface="BNazanin"/>
                <a:cs typeface="B Zar" panose="00000400000000000000" pitchFamily="2" charset="-78"/>
              </a:rPr>
              <a:t>حاليكه سطح </a:t>
            </a:r>
            <a:r>
              <a:rPr lang="fa-IR" b="0" i="0" smtClean="0">
                <a:solidFill>
                  <a:srgbClr val="000000"/>
                </a:solidFill>
                <a:effectLst/>
                <a:latin typeface="BNazanin"/>
                <a:cs typeface="B Zar" panose="00000400000000000000" pitchFamily="2" charset="-78"/>
              </a:rPr>
              <a:t>تحصيلات با ميزان مسئوليتگريزي شهروندي رابطه معناداري دارد. بهعبارتي هرچه </a:t>
            </a:r>
            <a:r>
              <a:rPr lang="fa-IR" b="0" i="0" smtClean="0">
                <a:solidFill>
                  <a:srgbClr val="000000"/>
                </a:solidFill>
                <a:effectLst/>
                <a:latin typeface="BNazanin"/>
                <a:cs typeface="B Zar" panose="00000400000000000000" pitchFamily="2" charset="-78"/>
              </a:rPr>
              <a:t>سطح تحصيلات </a:t>
            </a:r>
            <a:r>
              <a:rPr lang="fa-IR" b="0" i="0" smtClean="0">
                <a:solidFill>
                  <a:srgbClr val="000000"/>
                </a:solidFill>
                <a:effectLst/>
                <a:latin typeface="BNazanin"/>
                <a:cs typeface="B Zar" panose="00000400000000000000" pitchFamily="2" charset="-78"/>
              </a:rPr>
              <a:t>افراد افزايش يابد، مسئوليتگريزي شهروندي آنها كاهش مييابد. همچنين </a:t>
            </a:r>
            <a:r>
              <a:rPr lang="fa-IR" b="0" i="0" smtClean="0">
                <a:solidFill>
                  <a:srgbClr val="000000"/>
                </a:solidFill>
                <a:effectLst/>
                <a:latin typeface="BNazanin"/>
                <a:cs typeface="B Zar" panose="00000400000000000000" pitchFamily="2" charset="-78"/>
              </a:rPr>
              <a:t>ميزان مسئوليتگريزي </a:t>
            </a:r>
            <a:r>
              <a:rPr lang="fa-IR" b="0" i="0" smtClean="0">
                <a:solidFill>
                  <a:srgbClr val="000000"/>
                </a:solidFill>
                <a:effectLst/>
                <a:latin typeface="BNazanin"/>
                <a:cs typeface="B Zar" panose="00000400000000000000" pitchFamily="2" charset="-78"/>
              </a:rPr>
              <a:t>شهروندي بين زنان و مردان تفاوت معناداري وجود ندارد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212376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در ادامه بهدنبال بررسي رابطه بين متغيرهاي مستقل و وابسته و اينكه هريك از </a:t>
            </a:r>
            <a:r>
              <a:rPr lang="fa-IR" b="0" i="0" smtClean="0">
                <a:solidFill>
                  <a:srgbClr val="000000"/>
                </a:solidFill>
                <a:effectLst/>
                <a:latin typeface="BNazanin"/>
                <a:cs typeface="B Zar" panose="00000400000000000000" pitchFamily="2" charset="-78"/>
              </a:rPr>
              <a:t>متغيرهاي مستقل </a:t>
            </a:r>
            <a:r>
              <a:rPr lang="fa-IR" b="0" i="0" smtClean="0">
                <a:solidFill>
                  <a:srgbClr val="000000"/>
                </a:solidFill>
                <a:effectLst/>
                <a:latin typeface="BNazanin"/>
                <a:cs typeface="B Zar" panose="00000400000000000000" pitchFamily="2" charset="-78"/>
              </a:rPr>
              <a:t>چه تاثيري در پيشبيني متغير وابسته دارند، از رگرسيون و تحليل مسير در نرم افزار </a:t>
            </a:r>
            <a:r>
              <a:rPr lang="en-US" b="0" i="0" smtClean="0">
                <a:solidFill>
                  <a:srgbClr val="000000"/>
                </a:solidFill>
                <a:effectLst/>
                <a:latin typeface="TimesNewRoman"/>
                <a:cs typeface="B Zar" panose="00000400000000000000" pitchFamily="2" charset="-78"/>
              </a:rPr>
              <a:t>Spss </a:t>
            </a:r>
            <a:r>
              <a:rPr lang="fa-IR" b="0" i="0" smtClean="0">
                <a:solidFill>
                  <a:srgbClr val="000000"/>
                </a:solidFill>
                <a:effectLst/>
                <a:latin typeface="BNazanin"/>
                <a:cs typeface="B Zar" panose="00000400000000000000" pitchFamily="2" charset="-78"/>
              </a:rPr>
              <a:t>و </a:t>
            </a:r>
            <a:r>
              <a:rPr lang="en-US" b="0" i="0" smtClean="0">
                <a:solidFill>
                  <a:srgbClr val="000000"/>
                </a:solidFill>
                <a:effectLst/>
                <a:latin typeface="TimesNewRoman"/>
                <a:cs typeface="B Zar" panose="00000400000000000000" pitchFamily="2" charset="-78"/>
              </a:rPr>
              <a:t>Mplus</a:t>
            </a:r>
            <a:r>
              <a:rPr lang="fa-IR" b="0" i="0" smtClean="0">
                <a:solidFill>
                  <a:srgbClr val="000000"/>
                </a:solidFill>
                <a:effectLst/>
                <a:latin typeface="BNazanin"/>
                <a:cs typeface="B Zar" panose="00000400000000000000" pitchFamily="2" charset="-78"/>
              </a:rPr>
              <a:t>بهره . گرفته شد در جدول ،8ضريب تبيين متغيرهاي مستقل بر متغير وابسته آورده شده</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4167373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i="0" smtClean="0">
                <a:solidFill>
                  <a:srgbClr val="FF0000"/>
                </a:solidFill>
                <a:effectLst/>
                <a:latin typeface="BNazaninBold"/>
                <a:cs typeface="B Zar" panose="00000400000000000000" pitchFamily="2" charset="-78"/>
              </a:rPr>
              <a:t>جدول </a:t>
            </a:r>
            <a:r>
              <a:rPr lang="fa-IR" b="1">
                <a:solidFill>
                  <a:srgbClr val="FF0000"/>
                </a:solidFill>
                <a:latin typeface="BNazaninBold"/>
                <a:cs typeface="B Zar" panose="00000400000000000000" pitchFamily="2" charset="-78"/>
              </a:rPr>
              <a:t>8- جدول </a:t>
            </a:r>
            <a:r>
              <a:rPr lang="fa-IR" b="1" i="0" smtClean="0">
                <a:solidFill>
                  <a:srgbClr val="FF0000"/>
                </a:solidFill>
                <a:effectLst/>
                <a:latin typeface="BNazaninBold"/>
                <a:cs typeface="B Zar" panose="00000400000000000000" pitchFamily="2" charset="-78"/>
              </a:rPr>
              <a:t>ضريب تبيين متغيرهاي مستقل بر مسئوليتگريزي شهروندي</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73352" y="2781838"/>
            <a:ext cx="8741896" cy="1706104"/>
          </a:xfrm>
          <a:prstGeom prst="rect">
            <a:avLst/>
          </a:prstGeom>
        </p:spPr>
      </p:pic>
    </p:spTree>
    <p:extLst>
      <p:ext uri="{BB962C8B-B14F-4D97-AF65-F5344CB8AC3E}">
        <p14:creationId xmlns:p14="http://schemas.microsoft.com/office/powerpoint/2010/main" val="1781525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34028" y="2405576"/>
            <a:ext cx="9364891" cy="2960246"/>
          </a:xfrm>
          <a:prstGeom prst="rect">
            <a:avLst/>
          </a:prstGeom>
        </p:spPr>
      </p:pic>
    </p:spTree>
    <p:extLst>
      <p:ext uri="{BB962C8B-B14F-4D97-AF65-F5344CB8AC3E}">
        <p14:creationId xmlns:p14="http://schemas.microsoft.com/office/powerpoint/2010/main" val="111809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از طرفي شهروندان هماننـد اجزايـي از يك سيستم هستند، كه هر كدام كاركرد مشخصي دارنـد و ايجـاد سـامان و نظـم در حـوزههـاي مختلف مستلزم انجام وظايف محوله، كاركرد صحيح هر يك از اين عناصر در كنـار سـاير مولفـههاي اجتماعي، فرهنگي و اقتصادي از جمله مديريت شهري است، يكي از عواملي كه در عملكرد مناسـب اين سيستم نقش موثري را ايفا ميكند اعتماد اجتماعي است، اعتماد اجتمـاعي بـهمثابـه مهمتـرين سازه سرمايهاجتماعي و يكي ازجنبههاي مهم روابط انساني واجتماعي عـاملي بسـيار اساسـي بـراي تداوم زندگي جمعي در دنياي پرمخاطره مدرن است</a:t>
            </a:r>
            <a:endParaRPr lang="fa-IR"/>
          </a:p>
        </p:txBody>
      </p:sp>
      <p:sp>
        <p:nvSpPr>
          <p:cNvPr id="4" name="Flowchart: Process 3"/>
          <p:cNvSpPr/>
          <p:nvPr/>
        </p:nvSpPr>
        <p:spPr>
          <a:xfrm>
            <a:off x="838200" y="4812397"/>
            <a:ext cx="4079631"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Nazanin"/>
                <a:cs typeface="B Zar" panose="00000400000000000000" pitchFamily="2" charset="-78"/>
              </a:rPr>
              <a:t>اعتماد اجتمـاعي بـه مثابـه مهمتـرين سازه سرمايهاجتماعي</a:t>
            </a:r>
            <a:endParaRPr lang="fa-IR" sz="2000" b="1">
              <a:solidFill>
                <a:srgbClr val="FF0000"/>
              </a:solidFill>
            </a:endParaRPr>
          </a:p>
        </p:txBody>
      </p:sp>
    </p:spTree>
    <p:extLst>
      <p:ext uri="{BB962C8B-B14F-4D97-AF65-F5344CB8AC3E}">
        <p14:creationId xmlns:p14="http://schemas.microsoft.com/office/powerpoint/2010/main" val="27161300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نتايج جدولهاي 8و 9نشان ميدهند كه متغيرهاي ميزان برخورداري از حقوق شهروندي </a:t>
            </a:r>
            <a:r>
              <a:rPr lang="fa-IR" b="0" i="0" smtClean="0">
                <a:solidFill>
                  <a:srgbClr val="000000"/>
                </a:solidFill>
                <a:effectLst/>
                <a:latin typeface="BNazanin"/>
                <a:cs typeface="B Zar" panose="00000400000000000000" pitchFamily="2" charset="-78"/>
              </a:rPr>
              <a:t>وتحصيلات </a:t>
            </a:r>
            <a:r>
              <a:rPr lang="fa-IR" b="0" i="0" smtClean="0">
                <a:solidFill>
                  <a:srgbClr val="000000"/>
                </a:solidFill>
                <a:effectLst/>
                <a:latin typeface="BNazanin"/>
                <a:cs typeface="B Zar" panose="00000400000000000000" pitchFamily="2" charset="-78"/>
              </a:rPr>
              <a:t>بهطور مستقيم بر مسئوليتگريزي شهروندي موثراند. و بياعتمادي اجتماعي </a:t>
            </a:r>
            <a:r>
              <a:rPr lang="fa-IR" b="0" i="0" smtClean="0">
                <a:solidFill>
                  <a:srgbClr val="000000"/>
                </a:solidFill>
                <a:effectLst/>
                <a:latin typeface="BNazanin"/>
                <a:cs typeface="B Zar" panose="00000400000000000000" pitchFamily="2" charset="-78"/>
              </a:rPr>
              <a:t>بهطور مستقيم </a:t>
            </a:r>
            <a:r>
              <a:rPr lang="fa-IR" b="0" i="0" smtClean="0">
                <a:solidFill>
                  <a:srgbClr val="000000"/>
                </a:solidFill>
                <a:effectLst/>
                <a:latin typeface="BNazanin"/>
                <a:cs typeface="B Zar" panose="00000400000000000000" pitchFamily="2" charset="-78"/>
              </a:rPr>
              <a:t>تاثيز ندارد. در ادامه خروجي تحليل مسير و نمودار مربوطه </a:t>
            </a:r>
            <a:r>
              <a:rPr lang="fa-IR" b="0" i="0" smtClean="0">
                <a:solidFill>
                  <a:srgbClr val="000000"/>
                </a:solidFill>
                <a:effectLst/>
                <a:latin typeface="BNazanin"/>
                <a:cs typeface="B Zar" panose="00000400000000000000" pitchFamily="2" charset="-78"/>
              </a:rPr>
              <a:t>(با </a:t>
            </a:r>
            <a:r>
              <a:rPr lang="fa-IR" b="0" i="0" smtClean="0">
                <a:solidFill>
                  <a:srgbClr val="000000"/>
                </a:solidFill>
                <a:effectLst/>
                <a:latin typeface="BNazanin"/>
                <a:cs typeface="B Zar" panose="00000400000000000000" pitchFamily="2" charset="-78"/>
              </a:rPr>
              <a:t>بهره گيري از نرم </a:t>
            </a:r>
            <a:r>
              <a:rPr lang="fa-IR" b="0" i="0" smtClean="0">
                <a:solidFill>
                  <a:srgbClr val="000000"/>
                </a:solidFill>
                <a:effectLst/>
                <a:latin typeface="BNazanin"/>
                <a:cs typeface="B Zar" panose="00000400000000000000" pitchFamily="2" charset="-78"/>
              </a:rPr>
              <a:t>افزار </a:t>
            </a:r>
            <a:r>
              <a:rPr lang="en-US" b="0" i="0" smtClean="0">
                <a:solidFill>
                  <a:srgbClr val="000000"/>
                </a:solidFill>
                <a:effectLst/>
                <a:latin typeface="TimesNewRoman"/>
                <a:cs typeface="B Zar" panose="00000400000000000000" pitchFamily="2" charset="-78"/>
              </a:rPr>
              <a:t>Mplus</a:t>
            </a:r>
            <a:r>
              <a:rPr lang="fa-IR" b="0" i="0" smtClean="0">
                <a:solidFill>
                  <a:srgbClr val="000000"/>
                </a:solidFill>
                <a:effectLst/>
                <a:latin typeface="TimesNewRoman"/>
                <a:cs typeface="B Zar" panose="00000400000000000000" pitchFamily="2" charset="-78"/>
              </a:rPr>
              <a:t>) </a:t>
            </a:r>
            <a:r>
              <a:rPr lang="fa-IR" b="0" i="0" smtClean="0">
                <a:solidFill>
                  <a:srgbClr val="000000"/>
                </a:solidFill>
                <a:effectLst/>
                <a:latin typeface="BNazanin"/>
                <a:cs typeface="B Zar" panose="00000400000000000000" pitchFamily="2" charset="-78"/>
              </a:rPr>
              <a:t>نشان </a:t>
            </a:r>
            <a:r>
              <a:rPr lang="fa-IR" b="0" i="0" smtClean="0">
                <a:solidFill>
                  <a:srgbClr val="000000"/>
                </a:solidFill>
                <a:effectLst/>
                <a:latin typeface="BNazanin"/>
                <a:cs typeface="B Zar" panose="00000400000000000000" pitchFamily="2" charset="-78"/>
              </a:rPr>
              <a:t>داد كه بياعتمادي اجتماعي بهصورت غيرمستقيم )ورود متغير برخورداري از </a:t>
            </a:r>
            <a:r>
              <a:rPr lang="fa-IR" b="0" i="0" smtClean="0">
                <a:solidFill>
                  <a:srgbClr val="000000"/>
                </a:solidFill>
                <a:effectLst/>
                <a:latin typeface="BNazanin"/>
                <a:cs typeface="B Zar" panose="00000400000000000000" pitchFamily="2" charset="-78"/>
              </a:rPr>
              <a:t>حقوق شهروندي</a:t>
            </a:r>
            <a:r>
              <a:rPr lang="fa-IR" b="0" i="0" smtClean="0">
                <a:solidFill>
                  <a:srgbClr val="000000"/>
                </a:solidFill>
                <a:effectLst/>
                <a:latin typeface="BNazanin"/>
                <a:cs typeface="B Zar" panose="00000400000000000000" pitchFamily="2" charset="-78"/>
              </a:rPr>
              <a:t>( مجموعا با ضريب %0,72بر مسئوليتگريزي شهروندي تاثيرگذار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555470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i="0" smtClean="0">
                <a:solidFill>
                  <a:srgbClr val="000000"/>
                </a:solidFill>
                <a:effectLst/>
                <a:latin typeface="BNazaninBold"/>
                <a:cs typeface="B Zar" panose="00000400000000000000" pitchFamily="2" charset="-78"/>
              </a:rPr>
              <a:t>نمودار - 3ضرايب رگرسيوني متغيرهاي تحقيق و تحليل مسير</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71488" y="1690688"/>
            <a:ext cx="10042950" cy="4747408"/>
          </a:xfrm>
          <a:prstGeom prst="rect">
            <a:avLst/>
          </a:prstGeom>
        </p:spPr>
      </p:pic>
    </p:spTree>
    <p:extLst>
      <p:ext uri="{BB962C8B-B14F-4D97-AF65-F5344CB8AC3E}">
        <p14:creationId xmlns:p14="http://schemas.microsoft.com/office/powerpoint/2010/main" val="2541751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ا توجه نتايج تحليل مس ري تحق قي يم توان استنتاج كرد كه ميزان برخورداري از </a:t>
            </a:r>
            <a:r>
              <a:rPr lang="fa-IR" b="0" i="0" smtClean="0">
                <a:solidFill>
                  <a:srgbClr val="000000"/>
                </a:solidFill>
                <a:effectLst/>
                <a:latin typeface="BNazanin"/>
                <a:cs typeface="B Zar" panose="00000400000000000000" pitchFamily="2" charset="-78"/>
              </a:rPr>
              <a:t>حقوق شهروندي (با </a:t>
            </a:r>
            <a:r>
              <a:rPr lang="fa-IR" b="0" i="0" smtClean="0">
                <a:solidFill>
                  <a:srgbClr val="000000"/>
                </a:solidFill>
                <a:effectLst/>
                <a:latin typeface="BNazanin"/>
                <a:cs typeface="B Zar" panose="00000400000000000000" pitchFamily="2" charset="-78"/>
              </a:rPr>
              <a:t>ضريب </a:t>
            </a:r>
            <a:r>
              <a:rPr lang="fa-IR" b="0" i="0" smtClean="0">
                <a:solidFill>
                  <a:srgbClr val="000000"/>
                </a:solidFill>
                <a:effectLst/>
                <a:latin typeface="BNazanin"/>
                <a:cs typeface="B Zar" panose="00000400000000000000" pitchFamily="2" charset="-78"/>
              </a:rPr>
              <a:t>،% 29-) </a:t>
            </a:r>
            <a:r>
              <a:rPr lang="fa-IR" smtClean="0">
                <a:solidFill>
                  <a:srgbClr val="000000"/>
                </a:solidFill>
                <a:latin typeface="BNazanin"/>
                <a:cs typeface="B Zar" panose="00000400000000000000" pitchFamily="2" charset="-78"/>
              </a:rPr>
              <a:t>تحصيلات (</a:t>
            </a:r>
            <a:r>
              <a:rPr lang="fa-IR" b="0" i="0" smtClean="0">
                <a:solidFill>
                  <a:srgbClr val="000000"/>
                </a:solidFill>
                <a:effectLst/>
                <a:latin typeface="BNazanin"/>
                <a:cs typeface="B Zar" panose="00000400000000000000" pitchFamily="2" charset="-78"/>
              </a:rPr>
              <a:t>با ضريب  16- صدم درصد) </a:t>
            </a:r>
            <a:r>
              <a:rPr lang="fa-IR" smtClean="0">
                <a:solidFill>
                  <a:srgbClr val="000000"/>
                </a:solidFill>
                <a:latin typeface="BNazanin"/>
                <a:cs typeface="B Zar" panose="00000400000000000000" pitchFamily="2" charset="-78"/>
              </a:rPr>
              <a:t>و </a:t>
            </a:r>
            <a:r>
              <a:rPr lang="fa-IR" b="0" i="0" smtClean="0">
                <a:solidFill>
                  <a:srgbClr val="000000"/>
                </a:solidFill>
                <a:effectLst/>
                <a:latin typeface="BNazanin"/>
                <a:cs typeface="B Zar" panose="00000400000000000000" pitchFamily="2" charset="-78"/>
              </a:rPr>
              <a:t>بياعتمادي اجتماعي با ضريب %</a:t>
            </a:r>
            <a:r>
              <a:rPr lang="fa-IR" b="0" i="0" smtClean="0">
                <a:solidFill>
                  <a:srgbClr val="000000"/>
                </a:solidFill>
                <a:effectLst/>
                <a:latin typeface="BNazanin"/>
                <a:cs typeface="B Zar" panose="00000400000000000000" pitchFamily="2" charset="-78"/>
              </a:rPr>
              <a:t>72 (مجموع </a:t>
            </a:r>
            <a:r>
              <a:rPr lang="fa-IR" b="0" i="0" smtClean="0">
                <a:solidFill>
                  <a:srgbClr val="000000"/>
                </a:solidFill>
                <a:effectLst/>
                <a:latin typeface="BNazanin"/>
                <a:cs typeface="B Zar" panose="00000400000000000000" pitchFamily="2" charset="-78"/>
              </a:rPr>
              <a:t>ضرايب </a:t>
            </a:r>
            <a:r>
              <a:rPr lang="fa-IR" b="0" i="0" smtClean="0">
                <a:solidFill>
                  <a:srgbClr val="000000"/>
                </a:solidFill>
                <a:effectLst/>
                <a:latin typeface="BNazanin"/>
                <a:cs typeface="B Zar" panose="00000400000000000000" pitchFamily="2" charset="-78"/>
              </a:rPr>
              <a:t>غيرمستقيم)، </a:t>
            </a:r>
            <a:r>
              <a:rPr lang="fa-IR" b="0" i="0" smtClean="0">
                <a:solidFill>
                  <a:srgbClr val="000000"/>
                </a:solidFill>
                <a:effectLst/>
                <a:latin typeface="BNazanin"/>
                <a:cs typeface="B Zar" panose="00000400000000000000" pitchFamily="2" charset="-78"/>
              </a:rPr>
              <a:t>بر ميزان مسئوليتگريزي شهروندي، تاثيرگذاراند و در اين </a:t>
            </a:r>
            <a:r>
              <a:rPr lang="fa-IR" b="0" i="0" smtClean="0">
                <a:solidFill>
                  <a:srgbClr val="000000"/>
                </a:solidFill>
                <a:effectLst/>
                <a:latin typeface="BNazanin"/>
                <a:cs typeface="B Zar" panose="00000400000000000000" pitchFamily="2" charset="-78"/>
              </a:rPr>
              <a:t>بين مهمترين </a:t>
            </a:r>
            <a:r>
              <a:rPr lang="fa-IR" b="0" i="0" smtClean="0">
                <a:solidFill>
                  <a:srgbClr val="000000"/>
                </a:solidFill>
                <a:effectLst/>
                <a:latin typeface="BNazanin"/>
                <a:cs typeface="B Zar" panose="00000400000000000000" pitchFamily="2" charset="-78"/>
              </a:rPr>
              <a:t>متغير اثرگذار و واسط، ميزان برخورداري از حقوق شهروندي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738058" y="4767999"/>
            <a:ext cx="5989140" cy="923330"/>
          </a:xfrm>
          <a:prstGeom prst="rect">
            <a:avLst/>
          </a:prstGeom>
          <a:noFill/>
        </p:spPr>
        <p:txBody>
          <a:bodyPr wrap="none" lIns="91440" tIns="45720" rIns="91440" bIns="45720">
            <a:spAutoFit/>
          </a:bodyPr>
          <a:lstStyle/>
          <a:p>
            <a:pPr algn="ctr"/>
            <a:r>
              <a:rPr lang="fa-IR" sz="5400" b="1" i="0" cap="none" spc="0" smtClean="0">
                <a:ln w="22225">
                  <a:solidFill>
                    <a:schemeClr val="accent2"/>
                  </a:solidFill>
                  <a:prstDash val="solid"/>
                </a:ln>
                <a:solidFill>
                  <a:schemeClr val="accent2">
                    <a:lumMod val="40000"/>
                    <a:lumOff val="60000"/>
                  </a:schemeClr>
                </a:solidFill>
                <a:effectLst/>
                <a:latin typeface="BNazanin"/>
                <a:cs typeface="B Zar" panose="00000400000000000000" pitchFamily="2" charset="-78"/>
              </a:rPr>
              <a:t>مسئوليتگريزي شهروندي</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652001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NazaninBold"/>
                <a:cs typeface="B Zar" panose="00000400000000000000" pitchFamily="2" charset="-78"/>
              </a:rPr>
              <a:t>بحث و </a:t>
            </a:r>
            <a:r>
              <a:rPr lang="fa-IR" b="1" i="0" smtClean="0">
                <a:solidFill>
                  <a:srgbClr val="FF0000"/>
                </a:solidFill>
                <a:effectLst/>
                <a:latin typeface="BNazaninBold"/>
                <a:cs typeface="B Zar" panose="00000400000000000000" pitchFamily="2" charset="-78"/>
              </a:rPr>
              <a:t>نتيجه گيري</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شهروندي، صرفاً بهخاطر منافعي نيست كه بهفرد ميرساند؛ بلكه يك ايده دوجانبه و يك </a:t>
            </a:r>
            <a:r>
              <a:rPr lang="fa-IR" b="0" i="0" smtClean="0">
                <a:solidFill>
                  <a:srgbClr val="000000"/>
                </a:solidFill>
                <a:effectLst/>
                <a:latin typeface="BNazanin"/>
                <a:cs typeface="B Zar" panose="00000400000000000000" pitchFamily="2" charset="-78"/>
              </a:rPr>
              <a:t>ايده اجتماعي </a:t>
            </a:r>
            <a:r>
              <a:rPr lang="fa-IR" b="0" i="0" smtClean="0">
                <a:solidFill>
                  <a:srgbClr val="000000"/>
                </a:solidFill>
                <a:effectLst/>
                <a:latin typeface="BNazanin"/>
                <a:cs typeface="B Zar" panose="00000400000000000000" pitchFamily="2" charset="-78"/>
              </a:rPr>
              <a:t>است. اين ايده نيز تنها مجموعه حقوقي نيست كه فرد را از تعهد بهديگران رها كند. </a:t>
            </a:r>
            <a:r>
              <a:rPr lang="fa-IR" b="0" i="0" smtClean="0">
                <a:solidFill>
                  <a:srgbClr val="000000"/>
                </a:solidFill>
                <a:effectLst/>
                <a:latin typeface="BNazanin"/>
                <a:cs typeface="B Zar" panose="00000400000000000000" pitchFamily="2" charset="-78"/>
              </a:rPr>
              <a:t>بلكه ببهچارچوبي </a:t>
            </a:r>
            <a:r>
              <a:rPr lang="fa-IR" b="0" i="0" smtClean="0">
                <a:solidFill>
                  <a:srgbClr val="000000"/>
                </a:solidFill>
                <a:effectLst/>
                <a:latin typeface="BNazanin"/>
                <a:cs typeface="B Zar" panose="00000400000000000000" pitchFamily="2" charset="-78"/>
              </a:rPr>
              <a:t>راي پذيرش و مكانيسمهايي براي تحقق نياز دارند، كه انجام تكاليف و </a:t>
            </a:r>
            <a:r>
              <a:rPr lang="fa-IR" b="0" i="0" smtClean="0">
                <a:solidFill>
                  <a:srgbClr val="000000"/>
                </a:solidFill>
                <a:effectLst/>
                <a:latin typeface="BNazanin"/>
                <a:cs typeface="B Zar" panose="00000400000000000000" pitchFamily="2" charset="-78"/>
              </a:rPr>
              <a:t>وظايف شهروندي</a:t>
            </a:r>
            <a:r>
              <a:rPr lang="fa-IR" b="0" i="0" smtClean="0">
                <a:solidFill>
                  <a:srgbClr val="000000"/>
                </a:solidFill>
                <a:effectLst/>
                <a:latin typeface="BNazanin"/>
                <a:cs typeface="B Zar" panose="00000400000000000000" pitchFamily="2" charset="-78"/>
              </a:rPr>
              <a:t>، در واقع همان مكانيسم مورد نيازاست. و يكي از عوامل اجتماعي و مهم اثرگذار برآن</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اعتماد اجتماعي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838200" y="4346917"/>
            <a:ext cx="2855742" cy="161778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مكانيسم مورد نياز</a:t>
            </a:r>
            <a:endParaRPr lang="fa-IR" sz="2000" b="1">
              <a:solidFill>
                <a:srgbClr val="FF0000"/>
              </a:solidFill>
            </a:endParaRPr>
          </a:p>
        </p:txBody>
      </p:sp>
    </p:spTree>
    <p:extLst>
      <p:ext uri="{BB962C8B-B14F-4D97-AF65-F5344CB8AC3E}">
        <p14:creationId xmlns:p14="http://schemas.microsoft.com/office/powerpoint/2010/main" val="23367600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در اين مقاله باتوجه بهديدگاهها و تجارب تحقيقاتي پيشين، مدل علي متغير </a:t>
            </a:r>
            <a:r>
              <a:rPr lang="fa-IR" b="0" i="0" smtClean="0">
                <a:solidFill>
                  <a:srgbClr val="000000"/>
                </a:solidFill>
                <a:effectLst/>
                <a:latin typeface="BNazanin"/>
                <a:cs typeface="B Zar" panose="00000400000000000000" pitchFamily="2" charset="-78"/>
              </a:rPr>
              <a:t>وابسته مسئوليتگريزي </a:t>
            </a:r>
            <a:r>
              <a:rPr lang="fa-IR" b="0" i="0" smtClean="0">
                <a:solidFill>
                  <a:srgbClr val="000000"/>
                </a:solidFill>
                <a:effectLst/>
                <a:latin typeface="BNazanin"/>
                <a:cs typeface="B Zar" panose="00000400000000000000" pitchFamily="2" charset="-78"/>
              </a:rPr>
              <a:t>شهروندي و بي اعتمادي اجتماعي در 2بُعد بهعنوان متغيرهاي اصلي در </a:t>
            </a:r>
            <a:r>
              <a:rPr lang="fa-IR" b="0" i="0" smtClean="0">
                <a:solidFill>
                  <a:srgbClr val="000000"/>
                </a:solidFill>
                <a:effectLst/>
                <a:latin typeface="BNazanin"/>
                <a:cs typeface="B Zar" panose="00000400000000000000" pitchFamily="2" charset="-78"/>
              </a:rPr>
              <a:t>كنار متغيرهاي </a:t>
            </a:r>
            <a:r>
              <a:rPr lang="fa-IR" b="0" i="0" smtClean="0">
                <a:solidFill>
                  <a:srgbClr val="000000"/>
                </a:solidFill>
                <a:effectLst/>
                <a:latin typeface="BNazanin"/>
                <a:cs typeface="B Zar" panose="00000400000000000000" pitchFamily="2" charset="-78"/>
              </a:rPr>
              <a:t>زمينهاي </a:t>
            </a:r>
            <a:r>
              <a:rPr lang="fa-IR" b="0" i="0" smtClean="0">
                <a:solidFill>
                  <a:srgbClr val="000000"/>
                </a:solidFill>
                <a:effectLst/>
                <a:latin typeface="BNazanin"/>
                <a:cs typeface="B Zar" panose="00000400000000000000" pitchFamily="2" charset="-78"/>
              </a:rPr>
              <a:t>(جنسيت</a:t>
            </a:r>
            <a:r>
              <a:rPr lang="fa-IR" b="0" i="0" smtClean="0">
                <a:solidFill>
                  <a:srgbClr val="000000"/>
                </a:solidFill>
                <a:effectLst/>
                <a:latin typeface="BNazanin"/>
                <a:cs typeface="B Zar" panose="00000400000000000000" pitchFamily="2" charset="-78"/>
              </a:rPr>
              <a:t>، سن، تحصيلات و </a:t>
            </a:r>
            <a:r>
              <a:rPr lang="fa-IR" b="0" i="0" smtClean="0">
                <a:solidFill>
                  <a:srgbClr val="000000"/>
                </a:solidFill>
                <a:effectLst/>
                <a:latin typeface="BNazanin"/>
                <a:cs typeface="B Zar" panose="00000400000000000000" pitchFamily="2" charset="-78"/>
              </a:rPr>
              <a:t>درآمد) </a:t>
            </a:r>
            <a:r>
              <a:rPr lang="fa-IR" b="0" i="0" smtClean="0">
                <a:solidFill>
                  <a:srgbClr val="000000"/>
                </a:solidFill>
                <a:effectLst/>
                <a:latin typeface="BNazanin"/>
                <a:cs typeface="B Zar" panose="00000400000000000000" pitchFamily="2" charset="-78"/>
              </a:rPr>
              <a:t>و ميزان برخورداري از حقوق </a:t>
            </a:r>
            <a:r>
              <a:rPr lang="fa-IR" b="0" i="0" smtClean="0">
                <a:solidFill>
                  <a:srgbClr val="000000"/>
                </a:solidFill>
                <a:effectLst/>
                <a:latin typeface="BNazanin"/>
                <a:cs typeface="B Zar" panose="00000400000000000000" pitchFamily="2" charset="-78"/>
              </a:rPr>
              <a:t>شهروندي بهعنوان </a:t>
            </a:r>
            <a:r>
              <a:rPr lang="fa-IR" b="0" i="0" smtClean="0">
                <a:solidFill>
                  <a:srgbClr val="000000"/>
                </a:solidFill>
                <a:effectLst/>
                <a:latin typeface="BNazanin"/>
                <a:cs typeface="B Zar" panose="00000400000000000000" pitchFamily="2" charset="-78"/>
              </a:rPr>
              <a:t>متغير ميانجي يا واسط، مورد بررسي قرار گرفت. يافتههاي توص يفي نشان ميدهد كه </a:t>
            </a:r>
            <a:r>
              <a:rPr lang="fa-IR" smtClean="0">
                <a:solidFill>
                  <a:srgbClr val="000000"/>
                </a:solidFill>
                <a:latin typeface="BNazanin"/>
                <a:cs typeface="B Zar" panose="00000400000000000000" pitchFamily="2" charset="-78"/>
              </a:rPr>
              <a:t>میزا</a:t>
            </a:r>
            <a:r>
              <a:rPr lang="fa-IR" b="0" i="0" smtClean="0">
                <a:solidFill>
                  <a:srgbClr val="000000"/>
                </a:solidFill>
                <a:effectLst/>
                <a:latin typeface="BNazanin"/>
                <a:cs typeface="B Zar" panose="00000400000000000000" pitchFamily="2" charset="-78"/>
              </a:rPr>
              <a:t>ن مسئوليتگريزي </a:t>
            </a:r>
            <a:r>
              <a:rPr lang="fa-IR" b="0" i="0" smtClean="0">
                <a:solidFill>
                  <a:srgbClr val="000000"/>
                </a:solidFill>
                <a:effectLst/>
                <a:latin typeface="BNazanin"/>
                <a:cs typeface="B Zar" panose="00000400000000000000" pitchFamily="2" charset="-78"/>
              </a:rPr>
              <a:t>شهروندي در </a:t>
            </a:r>
            <a:r>
              <a:rPr lang="fa-IR" b="0" i="0" smtClean="0">
                <a:solidFill>
                  <a:srgbClr val="000000"/>
                </a:solidFill>
                <a:effectLst/>
                <a:latin typeface="BNazanin"/>
                <a:cs typeface="B Zar" panose="00000400000000000000" pitchFamily="2" charset="-78"/>
              </a:rPr>
              <a:t>بین  </a:t>
            </a:r>
            <a:r>
              <a:rPr lang="fa-IR" b="0" i="0" smtClean="0">
                <a:solidFill>
                  <a:srgbClr val="000000"/>
                </a:solidFill>
                <a:effectLst/>
                <a:latin typeface="BNazanin"/>
                <a:cs typeface="B Zar" panose="00000400000000000000" pitchFamily="2" charset="-78"/>
              </a:rPr>
              <a:t>شهروندان </a:t>
            </a:r>
            <a:r>
              <a:rPr lang="fa-IR" b="0" i="0" smtClean="0">
                <a:solidFill>
                  <a:srgbClr val="000000"/>
                </a:solidFill>
                <a:effectLst/>
                <a:latin typeface="BNazanin"/>
                <a:cs typeface="B Zar" panose="00000400000000000000" pitchFamily="2" charset="-78"/>
              </a:rPr>
              <a:t>(پاسخگويان) </a:t>
            </a:r>
            <a:r>
              <a:rPr lang="fa-IR" b="0" i="0" smtClean="0">
                <a:solidFill>
                  <a:srgbClr val="000000"/>
                </a:solidFill>
                <a:effectLst/>
                <a:latin typeface="BNazanin"/>
                <a:cs typeface="B Zar" panose="00000400000000000000" pitchFamily="2" charset="-78"/>
              </a:rPr>
              <a:t>از حد متوسط بالاتر بوده و </a:t>
            </a:r>
            <a:r>
              <a:rPr lang="fa-IR" b="0" i="0" smtClean="0">
                <a:solidFill>
                  <a:srgbClr val="000000"/>
                </a:solidFill>
                <a:effectLst/>
                <a:latin typeface="BNazanin"/>
                <a:cs typeface="B Zar" panose="00000400000000000000" pitchFamily="2" charset="-78"/>
              </a:rPr>
              <a:t>ميزان بياعتمادي </a:t>
            </a:r>
            <a:r>
              <a:rPr lang="fa-IR" b="0" i="0" smtClean="0">
                <a:solidFill>
                  <a:srgbClr val="000000"/>
                </a:solidFill>
                <a:effectLst/>
                <a:latin typeface="BNazanin"/>
                <a:cs typeface="B Zar" panose="00000400000000000000" pitchFamily="2" charset="-78"/>
              </a:rPr>
              <a:t>اجتماعي نيز در سطح نسبتا بالايي است، كه </a:t>
            </a:r>
            <a:r>
              <a:rPr lang="fa-IR" b="0" i="0" smtClean="0">
                <a:solidFill>
                  <a:srgbClr val="FF0000"/>
                </a:solidFill>
                <a:effectLst/>
                <a:latin typeface="BNazanin"/>
                <a:cs typeface="B Zar" panose="00000400000000000000" pitchFamily="2" charset="-78"/>
              </a:rPr>
              <a:t>بُعد بياعتمادي سازماني را بيشتر </a:t>
            </a:r>
            <a:r>
              <a:rPr lang="fa-IR" b="0" i="0" smtClean="0">
                <a:solidFill>
                  <a:srgbClr val="FF0000"/>
                </a:solidFill>
                <a:effectLst/>
                <a:latin typeface="BNazanin"/>
                <a:cs typeface="B Zar" panose="00000400000000000000" pitchFamily="2" charset="-78"/>
              </a:rPr>
              <a:t>از بياعتمادي </a:t>
            </a:r>
            <a:r>
              <a:rPr lang="fa-IR" b="0" i="0" smtClean="0">
                <a:solidFill>
                  <a:srgbClr val="FF0000"/>
                </a:solidFill>
                <a:effectLst/>
                <a:latin typeface="BNazanin"/>
                <a:cs typeface="B Zar" panose="00000400000000000000" pitchFamily="2" charset="-78"/>
              </a:rPr>
              <a:t>بين فردي شامل ميشود. </a:t>
            </a:r>
            <a:endParaRPr lang="fa-IR" b="0" i="0" smtClean="0">
              <a:solidFill>
                <a:srgbClr val="FF0000"/>
              </a:solidFill>
              <a:effectLst/>
              <a:latin typeface="BNazanin"/>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381016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solidFill>
                  <a:srgbClr val="000000"/>
                </a:solidFill>
                <a:latin typeface="BNazanin"/>
                <a:cs typeface="B Zar" panose="00000400000000000000" pitchFamily="2" charset="-78"/>
              </a:rPr>
              <a:t>در تبيين روابط ميان متغيرها، ميزان </a:t>
            </a:r>
            <a:r>
              <a:rPr lang="fa-IR">
                <a:solidFill>
                  <a:srgbClr val="000000"/>
                </a:solidFill>
                <a:latin typeface="BNazanin"/>
                <a:cs typeface="B Zar" panose="00000400000000000000" pitchFamily="2" charset="-78"/>
              </a:rPr>
              <a:t>بياعتمادي </a:t>
            </a:r>
            <a:r>
              <a:rPr lang="fa-IR" smtClean="0">
                <a:solidFill>
                  <a:srgbClr val="000000"/>
                </a:solidFill>
                <a:latin typeface="BNazanin"/>
                <a:cs typeface="B Zar" panose="00000400000000000000" pitchFamily="2" charset="-78"/>
              </a:rPr>
              <a:t>اجتماعي، برخورداري </a:t>
            </a:r>
            <a:r>
              <a:rPr lang="fa-IR">
                <a:solidFill>
                  <a:srgbClr val="000000"/>
                </a:solidFill>
                <a:latin typeface="BNazanin"/>
                <a:cs typeface="B Zar" panose="00000400000000000000" pitchFamily="2" charset="-78"/>
              </a:rPr>
              <a:t>از حقوق شهروندي و تحصيلات با ميزان مسئوليتگريزي شهروندي داراي </a:t>
            </a:r>
            <a:r>
              <a:rPr lang="fa-IR">
                <a:solidFill>
                  <a:srgbClr val="000000"/>
                </a:solidFill>
                <a:latin typeface="BNazanin"/>
                <a:cs typeface="B Zar" panose="00000400000000000000" pitchFamily="2" charset="-78"/>
              </a:rPr>
              <a:t>رابطه </a:t>
            </a:r>
            <a:r>
              <a:rPr lang="fa-IR" smtClean="0">
                <a:solidFill>
                  <a:srgbClr val="000000"/>
                </a:solidFill>
                <a:latin typeface="BNazanin"/>
                <a:cs typeface="B Zar" panose="00000400000000000000" pitchFamily="2" charset="-78"/>
              </a:rPr>
              <a:t>معنادار بوده </a:t>
            </a:r>
            <a:r>
              <a:rPr lang="fa-IR">
                <a:solidFill>
                  <a:srgbClr val="000000"/>
                </a:solidFill>
                <a:latin typeface="BNazanin"/>
                <a:cs typeface="B Zar" panose="00000400000000000000" pitchFamily="2" charset="-78"/>
              </a:rPr>
              <a:t>و از آنها تاثير پذيرفته است؛ اما جنسيت، سن و درآمد بر مسئوليتگريزي </a:t>
            </a:r>
            <a:r>
              <a:rPr lang="fa-IR">
                <a:solidFill>
                  <a:srgbClr val="000000"/>
                </a:solidFill>
                <a:latin typeface="BNazanin"/>
                <a:cs typeface="B Zar" panose="00000400000000000000" pitchFamily="2" charset="-78"/>
              </a:rPr>
              <a:t>شهروندي </a:t>
            </a:r>
            <a:r>
              <a:rPr lang="fa-IR" smtClean="0">
                <a:solidFill>
                  <a:srgbClr val="000000"/>
                </a:solidFill>
                <a:latin typeface="BNazanin"/>
                <a:cs typeface="B Zar" panose="00000400000000000000" pitchFamily="2" charset="-78"/>
              </a:rPr>
              <a:t>اثرگذار نبوده </a:t>
            </a:r>
            <a:r>
              <a:rPr lang="fa-IR">
                <a:solidFill>
                  <a:srgbClr val="000000"/>
                </a:solidFill>
                <a:latin typeface="BNazanin"/>
                <a:cs typeface="B Zar" panose="00000400000000000000" pitchFamily="2" charset="-78"/>
              </a:rPr>
              <a:t>است. برطبق نتايج رگرسيون چند متغيره، ضريب تبيين متغيرهاي </a:t>
            </a:r>
            <a:r>
              <a:rPr lang="fa-IR">
                <a:solidFill>
                  <a:srgbClr val="000000"/>
                </a:solidFill>
                <a:latin typeface="BNazanin"/>
                <a:cs typeface="B Zar" panose="00000400000000000000" pitchFamily="2" charset="-78"/>
              </a:rPr>
              <a:t>اثرگذار </a:t>
            </a:r>
            <a:r>
              <a:rPr lang="fa-IR" smtClean="0">
                <a:solidFill>
                  <a:srgbClr val="000000"/>
                </a:solidFill>
                <a:latin typeface="BNazanin"/>
                <a:cs typeface="B Zar" panose="00000400000000000000" pitchFamily="2" charset="-78"/>
              </a:rPr>
              <a:t>(بياعتمادي اجتماعي</a:t>
            </a:r>
            <a:r>
              <a:rPr lang="fa-IR">
                <a:solidFill>
                  <a:srgbClr val="000000"/>
                </a:solidFill>
                <a:latin typeface="BNazanin"/>
                <a:cs typeface="B Zar" panose="00000400000000000000" pitchFamily="2" charset="-78"/>
              </a:rPr>
              <a:t>، ميزان برخورداري از حقوق شهروندي </a:t>
            </a:r>
            <a:r>
              <a:rPr lang="fa-IR">
                <a:solidFill>
                  <a:srgbClr val="000000"/>
                </a:solidFill>
                <a:latin typeface="BNazanin"/>
                <a:cs typeface="B Zar" panose="00000400000000000000" pitchFamily="2" charset="-78"/>
              </a:rPr>
              <a:t>و </a:t>
            </a:r>
            <a:r>
              <a:rPr lang="fa-IR" smtClean="0">
                <a:solidFill>
                  <a:srgbClr val="000000"/>
                </a:solidFill>
                <a:latin typeface="BNazanin"/>
                <a:cs typeface="B Zar" panose="00000400000000000000" pitchFamily="2" charset="-78"/>
              </a:rPr>
              <a:t>تحصيلات) </a:t>
            </a:r>
            <a:r>
              <a:rPr lang="en-US" sz="3200">
                <a:solidFill>
                  <a:srgbClr val="000000"/>
                </a:solidFill>
                <a:latin typeface="MicrosoftSansSerif"/>
                <a:cs typeface="B Zar" panose="00000400000000000000" pitchFamily="2" charset="-78"/>
              </a:rPr>
              <a:t>R</a:t>
            </a:r>
            <a:r>
              <a:rPr lang="en-US">
                <a:solidFill>
                  <a:srgbClr val="000000"/>
                </a:solidFill>
                <a:latin typeface="BZar"/>
                <a:cs typeface="B Zar" panose="00000400000000000000" pitchFamily="2" charset="-78"/>
              </a:rPr>
              <a:t>=</a:t>
            </a:r>
            <a:r>
              <a:rPr lang="en-US">
                <a:solidFill>
                  <a:srgbClr val="000000"/>
                </a:solidFill>
                <a:latin typeface="BNazanin"/>
                <a:cs typeface="B Zar" panose="00000400000000000000" pitchFamily="2" charset="-78"/>
              </a:rPr>
              <a:t>0,39</a:t>
            </a:r>
            <a:r>
              <a:rPr lang="fa-IR">
                <a:solidFill>
                  <a:srgbClr val="000000"/>
                </a:solidFill>
                <a:latin typeface="BNazanin"/>
                <a:cs typeface="B Zar" panose="00000400000000000000" pitchFamily="2" charset="-78"/>
              </a:rPr>
              <a:t>بهدست آمده و </a:t>
            </a:r>
            <a:r>
              <a:rPr lang="fa-IR">
                <a:solidFill>
                  <a:srgbClr val="000000"/>
                </a:solidFill>
                <a:latin typeface="BNazanin"/>
                <a:cs typeface="B Zar" panose="00000400000000000000" pitchFamily="2" charset="-78"/>
              </a:rPr>
              <a:t>ضرايب </a:t>
            </a:r>
            <a:r>
              <a:rPr lang="fa-IR" smtClean="0">
                <a:solidFill>
                  <a:srgbClr val="000000"/>
                </a:solidFill>
                <a:latin typeface="BNazanin"/>
                <a:cs typeface="B Zar" panose="00000400000000000000" pitchFamily="2" charset="-78"/>
              </a:rPr>
              <a:t>تاثير هر </a:t>
            </a:r>
            <a:r>
              <a:rPr lang="fa-IR">
                <a:solidFill>
                  <a:srgbClr val="000000"/>
                </a:solidFill>
                <a:latin typeface="BNazanin"/>
                <a:cs typeface="B Zar" panose="00000400000000000000" pitchFamily="2" charset="-78"/>
              </a:rPr>
              <a:t>يك از متغيرها: ميزان تحصيلات با </a:t>
            </a:r>
            <a:r>
              <a:rPr lang="fa-IR">
                <a:solidFill>
                  <a:srgbClr val="000000"/>
                </a:solidFill>
                <a:latin typeface="BNazanin"/>
                <a:cs typeface="B Zar" panose="00000400000000000000" pitchFamily="2" charset="-78"/>
              </a:rPr>
              <a:t>، </a:t>
            </a:r>
            <a:r>
              <a:rPr lang="fa-IR" smtClean="0">
                <a:solidFill>
                  <a:srgbClr val="000000"/>
                </a:solidFill>
                <a:latin typeface="BNazanin"/>
                <a:cs typeface="B Zar" panose="00000400000000000000" pitchFamily="2" charset="-78"/>
              </a:rPr>
              <a:t>% 0,16- ميزان </a:t>
            </a:r>
            <a:r>
              <a:rPr lang="fa-IR">
                <a:solidFill>
                  <a:srgbClr val="000000"/>
                </a:solidFill>
                <a:latin typeface="BNazanin"/>
                <a:cs typeface="B Zar" panose="00000400000000000000" pitchFamily="2" charset="-78"/>
              </a:rPr>
              <a:t>برخورداري از حقوق شهروندي </a:t>
            </a:r>
            <a:r>
              <a:rPr lang="fa-IR">
                <a:solidFill>
                  <a:srgbClr val="000000"/>
                </a:solidFill>
                <a:latin typeface="BNazanin"/>
                <a:cs typeface="B Zar" panose="00000400000000000000" pitchFamily="2" charset="-78"/>
              </a:rPr>
              <a:t>، </a:t>
            </a:r>
            <a:r>
              <a:rPr lang="fa-IR" smtClean="0">
                <a:solidFill>
                  <a:srgbClr val="000000"/>
                </a:solidFill>
                <a:latin typeface="BNazanin"/>
                <a:cs typeface="B Zar" panose="00000400000000000000" pitchFamily="2" charset="-78"/>
              </a:rPr>
              <a:t>% 29-و بياعتمادي </a:t>
            </a:r>
            <a:r>
              <a:rPr lang="fa-IR">
                <a:solidFill>
                  <a:srgbClr val="000000"/>
                </a:solidFill>
                <a:latin typeface="BNazanin"/>
                <a:cs typeface="B Zar" panose="00000400000000000000" pitchFamily="2" charset="-78"/>
              </a:rPr>
              <a:t>اجتماعي </a:t>
            </a:r>
            <a:r>
              <a:rPr lang="fa-IR">
                <a:solidFill>
                  <a:srgbClr val="000000"/>
                </a:solidFill>
                <a:latin typeface="BNazanin"/>
                <a:cs typeface="B Zar" panose="00000400000000000000" pitchFamily="2" charset="-78"/>
              </a:rPr>
              <a:t>با </a:t>
            </a:r>
            <a:r>
              <a:rPr lang="fa-IR" smtClean="0">
                <a:solidFill>
                  <a:srgbClr val="000000"/>
                </a:solidFill>
                <a:latin typeface="BNazanin"/>
                <a:cs typeface="B Zar" panose="00000400000000000000" pitchFamily="2" charset="-78"/>
              </a:rPr>
              <a:t>%0,42-تاثير </a:t>
            </a:r>
            <a:r>
              <a:rPr lang="fa-IR">
                <a:solidFill>
                  <a:srgbClr val="000000"/>
                </a:solidFill>
                <a:latin typeface="BNazanin"/>
                <a:cs typeface="B Zar" panose="00000400000000000000" pitchFamily="2" charset="-78"/>
              </a:rPr>
              <a:t>مستقيم بر حقوق شهروندي و %0,72تاثير </a:t>
            </a:r>
            <a:r>
              <a:rPr lang="fa-IR">
                <a:solidFill>
                  <a:srgbClr val="000000"/>
                </a:solidFill>
                <a:latin typeface="BNazanin"/>
                <a:cs typeface="B Zar" panose="00000400000000000000" pitchFamily="2" charset="-78"/>
              </a:rPr>
              <a:t>غيرمستقيم </a:t>
            </a:r>
            <a:r>
              <a:rPr lang="fa-IR" smtClean="0">
                <a:solidFill>
                  <a:srgbClr val="000000"/>
                </a:solidFill>
                <a:latin typeface="BNazanin"/>
                <a:cs typeface="B Zar" panose="00000400000000000000" pitchFamily="2" charset="-78"/>
              </a:rPr>
              <a:t>بر مسئوليتگريزي </a:t>
            </a:r>
            <a:r>
              <a:rPr lang="fa-IR">
                <a:solidFill>
                  <a:srgbClr val="000000"/>
                </a:solidFill>
                <a:latin typeface="BNazanin"/>
                <a:cs typeface="B Zar" panose="00000400000000000000" pitchFamily="2" charset="-78"/>
              </a:rPr>
              <a:t>شهروندي داشته است. در زمينه تاثير ابعاد بياعتمادي اجتماعي، </a:t>
            </a:r>
            <a:r>
              <a:rPr lang="fa-IR">
                <a:solidFill>
                  <a:srgbClr val="000000"/>
                </a:solidFill>
                <a:latin typeface="BNazanin"/>
                <a:cs typeface="B Zar" panose="00000400000000000000" pitchFamily="2" charset="-78"/>
              </a:rPr>
              <a:t>% </a:t>
            </a:r>
            <a:r>
              <a:rPr lang="fa-IR" smtClean="0">
                <a:solidFill>
                  <a:srgbClr val="000000"/>
                </a:solidFill>
                <a:latin typeface="BNazanin"/>
                <a:cs typeface="B Zar" panose="00000400000000000000" pitchFamily="2" charset="-78"/>
              </a:rPr>
              <a:t>43-اين متغير متاثر </a:t>
            </a:r>
            <a:r>
              <a:rPr lang="fa-IR">
                <a:solidFill>
                  <a:srgbClr val="000000"/>
                </a:solidFill>
                <a:latin typeface="BNazanin"/>
                <a:cs typeface="B Zar" panose="00000400000000000000" pitchFamily="2" charset="-78"/>
              </a:rPr>
              <a:t>از بياعتمادي بين سازماني است</a:t>
            </a:r>
            <a:endParaRPr lang="fa-IR"/>
          </a:p>
        </p:txBody>
      </p:sp>
    </p:spTree>
    <p:extLst>
      <p:ext uri="{BB962C8B-B14F-4D97-AF65-F5344CB8AC3E}">
        <p14:creationId xmlns:p14="http://schemas.microsoft.com/office/powerpoint/2010/main" val="37912023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نكته مهم در اين مطالعه توجه بهبياعتمادي اجتماعي در بُعد سازماني است. </a:t>
            </a:r>
            <a:r>
              <a:rPr lang="fa-IR" smtClean="0">
                <a:cs typeface="B Zar" panose="00000400000000000000" pitchFamily="2" charset="-78"/>
              </a:rPr>
              <a:t>بعبارتي اثرگذارترين </a:t>
            </a:r>
            <a:r>
              <a:rPr lang="fa-IR">
                <a:cs typeface="B Zar" panose="00000400000000000000" pitchFamily="2" charset="-78"/>
              </a:rPr>
              <a:t>عامل بياعتمادي اجتماعي، بياعتمادي مردم بهسازمان/ نهادها و همچنين سازمان </a:t>
            </a:r>
            <a:r>
              <a:rPr lang="fa-IR" smtClean="0">
                <a:cs typeface="B Zar" panose="00000400000000000000" pitchFamily="2" charset="-78"/>
              </a:rPr>
              <a:t>و نهادها </a:t>
            </a:r>
            <a:r>
              <a:rPr lang="fa-IR">
                <a:cs typeface="B Zar" panose="00000400000000000000" pitchFamily="2" charset="-78"/>
              </a:rPr>
              <a:t>بهيكديگر است؛ همچنانكه انسجام، رشد و توسعه همه جانبه يك جامعه بدون اعتماد</a:t>
            </a:r>
            <a:r>
              <a:rPr lang="fa-IR" smtClean="0">
                <a:cs typeface="B Zar" panose="00000400000000000000" pitchFamily="2" charset="-78"/>
              </a:rPr>
              <a:t> </a:t>
            </a:r>
            <a:r>
              <a:rPr lang="fa-IR">
                <a:solidFill>
                  <a:srgbClr val="000000"/>
                </a:solidFill>
                <a:latin typeface="BNazanin"/>
                <a:cs typeface="B Zar" panose="00000400000000000000" pitchFamily="2" charset="-78"/>
              </a:rPr>
              <a:t>اجتماعي، همكاري و مشاركت مردم و سازمانها عملا ممكن نيست و اگر اقدامي </a:t>
            </a:r>
            <a:r>
              <a:rPr lang="fa-IR">
                <a:solidFill>
                  <a:srgbClr val="000000"/>
                </a:solidFill>
                <a:latin typeface="BNazanin"/>
                <a:cs typeface="B Zar" panose="00000400000000000000" pitchFamily="2" charset="-78"/>
              </a:rPr>
              <a:t>صورت </a:t>
            </a:r>
            <a:r>
              <a:rPr lang="fa-IR" smtClean="0">
                <a:solidFill>
                  <a:srgbClr val="000000"/>
                </a:solidFill>
                <a:latin typeface="BNazanin"/>
                <a:cs typeface="B Zar" panose="00000400000000000000" pitchFamily="2" charset="-78"/>
              </a:rPr>
              <a:t>پذيرد حركتي جزيره اي </a:t>
            </a:r>
            <a:r>
              <a:rPr lang="fa-IR">
                <a:solidFill>
                  <a:srgbClr val="000000"/>
                </a:solidFill>
                <a:latin typeface="BNazanin"/>
                <a:cs typeface="B Zar" panose="00000400000000000000" pitchFamily="2" charset="-78"/>
              </a:rPr>
              <a:t>و رشدي نامتوازن تلقي ميشود. در اين بين برخورداري از </a:t>
            </a:r>
            <a:r>
              <a:rPr lang="fa-IR">
                <a:solidFill>
                  <a:srgbClr val="000000"/>
                </a:solidFill>
                <a:latin typeface="BNazanin"/>
                <a:cs typeface="B Zar" panose="00000400000000000000" pitchFamily="2" charset="-78"/>
              </a:rPr>
              <a:t>حقوق </a:t>
            </a:r>
            <a:r>
              <a:rPr lang="fa-IR" smtClean="0">
                <a:solidFill>
                  <a:srgbClr val="000000"/>
                </a:solidFill>
                <a:latin typeface="BNazanin"/>
                <a:cs typeface="B Zar" panose="00000400000000000000" pitchFamily="2" charset="-78"/>
              </a:rPr>
              <a:t>شهروندي بهمثابه </a:t>
            </a:r>
            <a:r>
              <a:rPr lang="fa-IR">
                <a:solidFill>
                  <a:srgbClr val="000000"/>
                </a:solidFill>
                <a:latin typeface="BNazanin"/>
                <a:cs typeface="B Zar" panose="00000400000000000000" pitchFamily="2" charset="-78"/>
              </a:rPr>
              <a:t>عامل واسط تاثير كليدي خواهد </a:t>
            </a:r>
            <a:r>
              <a:rPr lang="fa-IR">
                <a:solidFill>
                  <a:srgbClr val="000000"/>
                </a:solidFill>
                <a:latin typeface="BNazanin"/>
                <a:cs typeface="B Zar" panose="00000400000000000000" pitchFamily="2" charset="-78"/>
              </a:rPr>
              <a:t>داشت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838200" y="4838338"/>
            <a:ext cx="9183925"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latin typeface="BNazanin"/>
                <a:cs typeface="B Zar" panose="00000400000000000000" pitchFamily="2" charset="-78"/>
              </a:rPr>
              <a:t>حركتي جزيره اي </a:t>
            </a:r>
            <a:r>
              <a:rPr lang="fa-IR" sz="5400" b="1" cap="none" spc="0">
                <a:ln w="22225">
                  <a:solidFill>
                    <a:schemeClr val="accent2"/>
                  </a:solidFill>
                  <a:prstDash val="solid"/>
                </a:ln>
                <a:solidFill>
                  <a:schemeClr val="accent2">
                    <a:lumMod val="40000"/>
                    <a:lumOff val="60000"/>
                  </a:schemeClr>
                </a:solidFill>
                <a:effectLst/>
                <a:latin typeface="BNazanin"/>
                <a:cs typeface="B Zar" panose="00000400000000000000" pitchFamily="2" charset="-78"/>
              </a:rPr>
              <a:t>و رشدي نامتوازن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404527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در پايان ميتوان گفت: عوامل خُرد و كلان در انجام وظايف و تكاليف شهروندي سهيم هستند و</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موجبات مسئوليتگريزي را فراهم ميآورند. لذا ضروري است جلب اعتماد مردم و شفافسازي امور</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صورت پذيرد و نشان داده شود. اگر مردم بياعتماد باشند، از دستورها يا پيشنهادهاي جديد نيز</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پيروي نخواهند كرد، و ما شاهد رشد مسئوليتگريزيهاي بيشتري خواهيم بود. در واقع</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مسئوليت شهروندي از ويژگيهاي مهم نظام دموكراتيك و شاخصي براي جامعه مدني است. </a:t>
            </a:r>
            <a:endParaRPr lang="fa-IR">
              <a:cs typeface="B Zar" panose="00000400000000000000" pitchFamily="2" charset="-78"/>
            </a:endParaRPr>
          </a:p>
        </p:txBody>
      </p:sp>
    </p:spTree>
    <p:extLst>
      <p:ext uri="{BB962C8B-B14F-4D97-AF65-F5344CB8AC3E}">
        <p14:creationId xmlns:p14="http://schemas.microsoft.com/office/powerpoint/2010/main" val="32577605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000000"/>
                </a:solidFill>
                <a:latin typeface="BNazanin"/>
                <a:cs typeface="B Zar" panose="00000400000000000000" pitchFamily="2" charset="-78"/>
              </a:rPr>
              <a:t>زيرا وضعيت </a:t>
            </a:r>
            <a:r>
              <a:rPr lang="fa-IR">
                <a:solidFill>
                  <a:srgbClr val="000000"/>
                </a:solidFill>
                <a:latin typeface="BNazanin"/>
                <a:cs typeface="B Zar" panose="00000400000000000000" pitchFamily="2" charset="-78"/>
              </a:rPr>
              <a:t>آنوميك در جامعه، كاهش اميد بهآينده، بيثباتي بازار سرمايه و موقعيتهاي اجتماعي و</a:t>
            </a:r>
            <a:br>
              <a:rPr lang="fa-IR">
                <a:solidFill>
                  <a:srgbClr val="000000"/>
                </a:solidFill>
                <a:latin typeface="BNazanin"/>
                <a:cs typeface="B Zar" panose="00000400000000000000" pitchFamily="2" charset="-78"/>
              </a:rPr>
            </a:br>
            <a:r>
              <a:rPr lang="fa-IR">
                <a:solidFill>
                  <a:srgbClr val="000000"/>
                </a:solidFill>
                <a:latin typeface="BNazanin"/>
                <a:cs typeface="B Zar" panose="00000400000000000000" pitchFamily="2" charset="-78"/>
              </a:rPr>
              <a:t>شغلي، سبب رشد فردگرايي خودخواهانه شده كه در نتيجه آن شاهد كاهش كنش جمعي </a:t>
            </a:r>
            <a:r>
              <a:rPr lang="fa-IR">
                <a:solidFill>
                  <a:srgbClr val="000000"/>
                </a:solidFill>
                <a:latin typeface="BNazanin"/>
                <a:cs typeface="B Zar" panose="00000400000000000000" pitchFamily="2" charset="-78"/>
              </a:rPr>
              <a:t>و </a:t>
            </a:r>
            <a:r>
              <a:rPr lang="fa-IR" smtClean="0">
                <a:solidFill>
                  <a:srgbClr val="000000"/>
                </a:solidFill>
                <a:latin typeface="BNazanin"/>
                <a:cs typeface="B Zar" panose="00000400000000000000" pitchFamily="2" charset="-78"/>
              </a:rPr>
              <a:t>افزايش شهروندان </a:t>
            </a:r>
            <a:r>
              <a:rPr lang="fa-IR">
                <a:solidFill>
                  <a:srgbClr val="000000"/>
                </a:solidFill>
                <a:latin typeface="BNazanin"/>
                <a:cs typeface="B Zar" panose="00000400000000000000" pitchFamily="2" charset="-78"/>
              </a:rPr>
              <a:t>منفعل، بيتعهدي، بيمسئوليتي و بيتفاوتي اجتماعي خواهيم بود. در سطح كلان نيز</a:t>
            </a:r>
            <a:br>
              <a:rPr lang="fa-IR">
                <a:solidFill>
                  <a:srgbClr val="000000"/>
                </a:solidFill>
                <a:latin typeface="BNazanin"/>
                <a:cs typeface="B Zar" panose="00000400000000000000" pitchFamily="2" charset="-78"/>
              </a:rPr>
            </a:br>
            <a:r>
              <a:rPr lang="fa-IR">
                <a:solidFill>
                  <a:srgbClr val="000000"/>
                </a:solidFill>
                <a:latin typeface="BNazanin"/>
                <a:cs typeface="B Zar" panose="00000400000000000000" pitchFamily="2" charset="-78"/>
              </a:rPr>
              <a:t>انجام برنامههاي مقطعي، سليقهاي، جزيرهاي و يا موازي، در ايجاد خلاءهاي قانوني </a:t>
            </a:r>
            <a:r>
              <a:rPr lang="fa-IR">
                <a:solidFill>
                  <a:srgbClr val="000000"/>
                </a:solidFill>
                <a:latin typeface="BNazanin"/>
                <a:cs typeface="B Zar" panose="00000400000000000000" pitchFamily="2" charset="-78"/>
              </a:rPr>
              <a:t>و </a:t>
            </a:r>
            <a:r>
              <a:rPr lang="fa-IR" smtClean="0">
                <a:solidFill>
                  <a:srgbClr val="000000"/>
                </a:solidFill>
                <a:latin typeface="BNazanin"/>
                <a:cs typeface="B Zar" panose="00000400000000000000" pitchFamily="2" charset="-78"/>
              </a:rPr>
              <a:t>كاهش ضمانتهاي </a:t>
            </a:r>
            <a:r>
              <a:rPr lang="fa-IR">
                <a:solidFill>
                  <a:srgbClr val="000000"/>
                </a:solidFill>
                <a:latin typeface="BNazanin"/>
                <a:cs typeface="B Zar" panose="00000400000000000000" pitchFamily="2" charset="-78"/>
              </a:rPr>
              <a:t>اجرايي موثر بوده و زمينه را براي گريزهاي قانوني و مسئوليتي فراهم </a:t>
            </a:r>
            <a:r>
              <a:rPr lang="fa-IR">
                <a:solidFill>
                  <a:srgbClr val="000000"/>
                </a:solidFill>
                <a:latin typeface="BNazanin"/>
                <a:cs typeface="B Zar" panose="00000400000000000000" pitchFamily="2" charset="-78"/>
              </a:rPr>
              <a:t>ميسازد</a:t>
            </a:r>
            <a:r>
              <a:rPr lang="fa-IR">
                <a:solidFill>
                  <a:prstClr val="black"/>
                </a:solidFill>
                <a:cs typeface="B Zar" panose="00000400000000000000" pitchFamily="2" charset="-78"/>
              </a:rPr>
              <a:t> </a:t>
            </a:r>
            <a:endParaRPr lang="fa-IR"/>
          </a:p>
        </p:txBody>
      </p:sp>
      <p:sp>
        <p:nvSpPr>
          <p:cNvPr id="4" name="Flowchart: Process 3"/>
          <p:cNvSpPr/>
          <p:nvPr/>
        </p:nvSpPr>
        <p:spPr>
          <a:xfrm>
            <a:off x="2433711" y="4360985"/>
            <a:ext cx="5176911"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BNazanin"/>
                <a:cs typeface="B Zar" panose="00000400000000000000" pitchFamily="2" charset="-78"/>
              </a:rPr>
              <a:t>كاهش كنش </a:t>
            </a:r>
            <a:r>
              <a:rPr lang="fa-IR" sz="2400" b="1">
                <a:solidFill>
                  <a:srgbClr val="FF0000"/>
                </a:solidFill>
                <a:latin typeface="BNazanin"/>
                <a:cs typeface="B Zar" panose="00000400000000000000" pitchFamily="2" charset="-78"/>
              </a:rPr>
              <a:t>جمعي </a:t>
            </a:r>
            <a:r>
              <a:rPr lang="fa-IR" sz="2400" b="1" smtClean="0">
                <a:solidFill>
                  <a:srgbClr val="FF0000"/>
                </a:solidFill>
                <a:latin typeface="BNazanin"/>
                <a:cs typeface="B Zar" panose="00000400000000000000" pitchFamily="2" charset="-78"/>
              </a:rPr>
              <a:t>و</a:t>
            </a:r>
          </a:p>
          <a:p>
            <a:pPr algn="ctr"/>
            <a:r>
              <a:rPr lang="fa-IR" sz="2400" b="1" smtClean="0">
                <a:solidFill>
                  <a:srgbClr val="FF0000"/>
                </a:solidFill>
                <a:latin typeface="BNazanin"/>
                <a:cs typeface="B Zar" panose="00000400000000000000" pitchFamily="2" charset="-78"/>
              </a:rPr>
              <a:t> </a:t>
            </a:r>
            <a:r>
              <a:rPr lang="fa-IR" sz="2400" b="1">
                <a:solidFill>
                  <a:srgbClr val="FF0000"/>
                </a:solidFill>
                <a:latin typeface="BNazanin"/>
                <a:cs typeface="B Zar" panose="00000400000000000000" pitchFamily="2" charset="-78"/>
              </a:rPr>
              <a:t>افزايش شهروندان </a:t>
            </a:r>
            <a:r>
              <a:rPr lang="fa-IR" sz="2400" b="1">
                <a:solidFill>
                  <a:srgbClr val="FF0000"/>
                </a:solidFill>
                <a:latin typeface="BNazanin"/>
                <a:cs typeface="B Zar" panose="00000400000000000000" pitchFamily="2" charset="-78"/>
              </a:rPr>
              <a:t>منفعل</a:t>
            </a:r>
            <a:r>
              <a:rPr lang="fa-IR" sz="2400" b="1" smtClean="0">
                <a:solidFill>
                  <a:srgbClr val="FF0000"/>
                </a:solidFill>
                <a:latin typeface="BNazanin"/>
                <a:cs typeface="B Zar" panose="00000400000000000000" pitchFamily="2" charset="-78"/>
              </a:rPr>
              <a:t>،</a:t>
            </a:r>
          </a:p>
          <a:p>
            <a:pPr algn="ctr"/>
            <a:r>
              <a:rPr lang="fa-IR" sz="2400" b="1" smtClean="0">
                <a:solidFill>
                  <a:srgbClr val="FF0000"/>
                </a:solidFill>
                <a:latin typeface="BNazanin"/>
                <a:cs typeface="B Zar" panose="00000400000000000000" pitchFamily="2" charset="-78"/>
              </a:rPr>
              <a:t> </a:t>
            </a:r>
            <a:r>
              <a:rPr lang="fa-IR" sz="2400" b="1">
                <a:solidFill>
                  <a:srgbClr val="FF0000"/>
                </a:solidFill>
                <a:latin typeface="BNazanin"/>
                <a:cs typeface="B Zar" panose="00000400000000000000" pitchFamily="2" charset="-78"/>
              </a:rPr>
              <a:t>بيتعهدي، بيمسئوليتي و بيتفاوتي اجتماعي</a:t>
            </a:r>
            <a:endParaRPr lang="fa-IR" sz="2400" b="1">
              <a:solidFill>
                <a:srgbClr val="FF0000"/>
              </a:solidFill>
            </a:endParaRPr>
          </a:p>
        </p:txBody>
      </p:sp>
    </p:spTree>
    <p:extLst>
      <p:ext uri="{BB962C8B-B14F-4D97-AF65-F5344CB8AC3E}">
        <p14:creationId xmlns:p14="http://schemas.microsoft.com/office/powerpoint/2010/main" val="16027171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لذا </a:t>
            </a:r>
            <a:r>
              <a:rPr lang="fa-IR" b="0" i="0" smtClean="0">
                <a:solidFill>
                  <a:srgbClr val="000000"/>
                </a:solidFill>
                <a:effectLst/>
                <a:latin typeface="BNazanin"/>
                <a:cs typeface="B Zar" panose="00000400000000000000" pitchFamily="2" charset="-78"/>
              </a:rPr>
              <a:t>پيشنهاد ميگردد با توجه بهسهم اعتماد در بسياري از فرآيندهاي جامعه نظير عقد قراردادها،</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انجام مذاكرات و نظارت مستمر برعملكرد واحدها و همچنين مشاركت و تعهد شهروندان در </a:t>
            </a:r>
            <a:r>
              <a:rPr lang="fa-IR" b="0" i="0" smtClean="0">
                <a:solidFill>
                  <a:srgbClr val="000000"/>
                </a:solidFill>
                <a:effectLst/>
                <a:latin typeface="BNazanin"/>
                <a:cs typeface="B Zar" panose="00000400000000000000" pitchFamily="2" charset="-78"/>
              </a:rPr>
              <a:t>مديريت شهري </a:t>
            </a:r>
            <a:r>
              <a:rPr lang="fa-IR" b="0" i="0" smtClean="0">
                <a:solidFill>
                  <a:srgbClr val="000000"/>
                </a:solidFill>
                <a:effectLst/>
                <a:latin typeface="BNazanin"/>
                <a:cs typeface="B Zar" panose="00000400000000000000" pitchFamily="2" charset="-78"/>
              </a:rPr>
              <a:t>تلاش درجهت افزايش اعتمادسازي دربين گروهها و واحدهاي مختلف سازمانها و </a:t>
            </a:r>
            <a:r>
              <a:rPr lang="fa-IR" b="0" i="0" smtClean="0">
                <a:solidFill>
                  <a:srgbClr val="000000"/>
                </a:solidFill>
                <a:effectLst/>
                <a:latin typeface="BNazanin"/>
                <a:cs typeface="B Zar" panose="00000400000000000000" pitchFamily="2" charset="-78"/>
              </a:rPr>
              <a:t>نهادهاي جامعه </a:t>
            </a:r>
            <a:r>
              <a:rPr lang="fa-IR" b="0" i="0" smtClean="0">
                <a:solidFill>
                  <a:srgbClr val="000000"/>
                </a:solidFill>
                <a:effectLst/>
                <a:latin typeface="BNazanin"/>
                <a:cs typeface="B Zar" panose="00000400000000000000" pitchFamily="2" charset="-78"/>
              </a:rPr>
              <a:t>و همچنين بين مردم و مسئولان از مهمترين وظايف مديران در نظر گرفته شود.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08733"/>
            <a:ext cx="3871839" cy="2168230"/>
          </a:xfrm>
          <a:prstGeom prst="rect">
            <a:avLst/>
          </a:prstGeom>
        </p:spPr>
      </p:pic>
    </p:spTree>
    <p:extLst>
      <p:ext uri="{BB962C8B-B14F-4D97-AF65-F5344CB8AC3E}">
        <p14:creationId xmlns:p14="http://schemas.microsoft.com/office/powerpoint/2010/main" val="380076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عدم توجه به اعتماد سـبب تـاخير دركارهـا و هزينه برشدن آنها، خلل در روابط، تعاملات و ايجاد مشكلاتي در مشاركت اجتماعي، نظم اجتماعي، سلامت اجتماعي و بطوركلي عدم توسـعه همـه جانبـه خواهـد شـد (مـرادي و ديگـران، .1:1394)</a:t>
            </a:r>
            <a:r>
              <a:rPr lang="fa-IR">
                <a:solidFill>
                  <a:srgbClr val="000000"/>
                </a:solidFill>
                <a:latin typeface="BNazanin"/>
                <a:cs typeface="B Zar" panose="00000400000000000000" pitchFamily="2" charset="-78"/>
              </a:rPr>
              <a:t> </a:t>
            </a:r>
            <a:r>
              <a:rPr lang="fa-IR" b="0" i="0" smtClean="0">
                <a:solidFill>
                  <a:srgbClr val="000000"/>
                </a:solidFill>
                <a:effectLst/>
                <a:latin typeface="BNazanin"/>
                <a:cs typeface="B Zar" panose="00000400000000000000" pitchFamily="2" charset="-78"/>
              </a:rPr>
              <a:t>همچنين بياعتمادي اجتماعي در حال حاضر بهصورت بيماري مزمني در بسياري كشورها درآمـده، كه موجب نزول هنجارهـاي اخلاقـي نيـز گرديـده اسـت. در چنـين شـرايطي افـراد بـراي رسـيدن بههدفهاي خود به هر وسيلهاي دست مييازند. در اين راسـتا بنـابر گـزارش خبـر آنلايـن در سـال</a:t>
            </a:r>
            <a:r>
              <a:rPr lang="fa-IR" smtClean="0">
                <a:cs typeface="B Zar" panose="00000400000000000000" pitchFamily="2" charset="-78"/>
              </a:rPr>
              <a:t> </a:t>
            </a:r>
            <a:r>
              <a:rPr lang="fa-IR">
                <a:solidFill>
                  <a:srgbClr val="000000"/>
                </a:solidFill>
                <a:latin typeface="BNazanin"/>
                <a:cs typeface="B Zar" panose="00000400000000000000" pitchFamily="2" charset="-78"/>
              </a:rPr>
              <a:t>در مورد پيامدهاي بياعتمادي اجتماعي، در يك پژوهش ميداني بيش از 75درصـد از </a:t>
            </a:r>
            <a:r>
              <a:rPr lang="fa-IR" smtClean="0">
                <a:solidFill>
                  <a:srgbClr val="000000"/>
                </a:solidFill>
                <a:latin typeface="BNazanin"/>
                <a:cs typeface="B Zar" panose="00000400000000000000" pitchFamily="2" charset="-78"/>
              </a:rPr>
              <a:t>مـردم پول </a:t>
            </a:r>
            <a:r>
              <a:rPr lang="fa-IR">
                <a:solidFill>
                  <a:srgbClr val="000000"/>
                </a:solidFill>
                <a:latin typeface="BNazanin"/>
                <a:cs typeface="B Zar" panose="00000400000000000000" pitchFamily="2" charset="-78"/>
              </a:rPr>
              <a:t>و پارتي را براي احقاق حق خودشان ضروري دانسته و تنها 25درصد از آنها به اجراي </a:t>
            </a:r>
            <a:r>
              <a:rPr lang="fa-IR" smtClean="0">
                <a:solidFill>
                  <a:srgbClr val="000000"/>
                </a:solidFill>
                <a:latin typeface="BNazanin"/>
                <a:cs typeface="B Zar" panose="00000400000000000000" pitchFamily="2" charset="-78"/>
              </a:rPr>
              <a:t>مسـاوي قانون </a:t>
            </a:r>
            <a:r>
              <a:rPr lang="fa-IR">
                <a:solidFill>
                  <a:srgbClr val="000000"/>
                </a:solidFill>
                <a:latin typeface="BNazanin"/>
                <a:cs typeface="B Zar" panose="00000400000000000000" pitchFamily="2" charset="-78"/>
              </a:rPr>
              <a:t>اعتقاد </a:t>
            </a:r>
            <a:r>
              <a:rPr lang="fa-IR" smtClean="0">
                <a:solidFill>
                  <a:srgbClr val="000000"/>
                </a:solidFill>
                <a:latin typeface="BNazanin"/>
                <a:cs typeface="B Zar" panose="00000400000000000000" pitchFamily="2" charset="-78"/>
              </a:rPr>
              <a:t>داشتند</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1651379" y="5076967"/>
            <a:ext cx="3111690" cy="113276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بيماري </a:t>
            </a:r>
            <a:r>
              <a:rPr lang="fa-IR" sz="2000" b="1" smtClean="0">
                <a:solidFill>
                  <a:srgbClr val="FF0000"/>
                </a:solidFill>
                <a:latin typeface="BNazanin"/>
                <a:cs typeface="B Zar" panose="00000400000000000000" pitchFamily="2" charset="-78"/>
              </a:rPr>
              <a:t>مزمن</a:t>
            </a:r>
            <a:endParaRPr lang="fa-IR" sz="2000" b="1">
              <a:solidFill>
                <a:srgbClr val="FF0000"/>
              </a:solidFill>
            </a:endParaRPr>
          </a:p>
        </p:txBody>
      </p:sp>
    </p:spTree>
    <p:extLst>
      <p:ext uri="{BB962C8B-B14F-4D97-AF65-F5344CB8AC3E}">
        <p14:creationId xmlns:p14="http://schemas.microsoft.com/office/powerpoint/2010/main" val="37456848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smtClean="0">
                <a:solidFill>
                  <a:srgbClr val="000000"/>
                </a:solidFill>
                <a:latin typeface="BNazanin"/>
                <a:cs typeface="B Zar" panose="00000400000000000000" pitchFamily="2" charset="-78"/>
              </a:rPr>
              <a:t>در حوزههاي </a:t>
            </a:r>
            <a:r>
              <a:rPr lang="fa-IR" sz="2600">
                <a:solidFill>
                  <a:srgbClr val="000000"/>
                </a:solidFill>
                <a:latin typeface="BNazanin"/>
                <a:cs typeface="B Zar" panose="00000400000000000000" pitchFamily="2" charset="-78"/>
              </a:rPr>
              <a:t>اجرايي دستگاههاي پاسخگو و كارآمد، تامين عدالت اجتماعي، ترويج ارزش تعهدات و</a:t>
            </a:r>
            <a:br>
              <a:rPr lang="fa-IR" sz="2600">
                <a:solidFill>
                  <a:srgbClr val="000000"/>
                </a:solidFill>
                <a:latin typeface="BNazanin"/>
                <a:cs typeface="B Zar" panose="00000400000000000000" pitchFamily="2" charset="-78"/>
              </a:rPr>
            </a:br>
            <a:r>
              <a:rPr lang="fa-IR" sz="2600">
                <a:solidFill>
                  <a:srgbClr val="000000"/>
                </a:solidFill>
                <a:latin typeface="BNazanin"/>
                <a:cs typeface="B Zar" panose="00000400000000000000" pitchFamily="2" charset="-78"/>
              </a:rPr>
              <a:t>مسئوليت اجتماعي و شهروندي توسط رسانهها و وسايل ارتباط جمعي، آموزش كارامد و مستمر در</a:t>
            </a:r>
            <a:br>
              <a:rPr lang="fa-IR" sz="2600">
                <a:solidFill>
                  <a:srgbClr val="000000"/>
                </a:solidFill>
                <a:latin typeface="BNazanin"/>
                <a:cs typeface="B Zar" panose="00000400000000000000" pitchFamily="2" charset="-78"/>
              </a:rPr>
            </a:br>
            <a:r>
              <a:rPr lang="fa-IR" sz="2600">
                <a:solidFill>
                  <a:srgbClr val="000000"/>
                </a:solidFill>
                <a:latin typeface="BNazanin"/>
                <a:cs typeface="B Zar" panose="00000400000000000000" pitchFamily="2" charset="-78"/>
              </a:rPr>
              <a:t>خصوص وظايف شهرداري و شهروندان، آگاه سازي حقوق شهروندي و مطالبهگري از جمله موارد</a:t>
            </a:r>
            <a:br>
              <a:rPr lang="fa-IR" sz="2600">
                <a:solidFill>
                  <a:srgbClr val="000000"/>
                </a:solidFill>
                <a:latin typeface="BNazanin"/>
                <a:cs typeface="B Zar" panose="00000400000000000000" pitchFamily="2" charset="-78"/>
              </a:rPr>
            </a:br>
            <a:r>
              <a:rPr lang="fa-IR" sz="2600">
                <a:solidFill>
                  <a:srgbClr val="000000"/>
                </a:solidFill>
                <a:latin typeface="BNazanin"/>
                <a:cs typeface="B Zar" panose="00000400000000000000" pitchFamily="2" charset="-78"/>
              </a:rPr>
              <a:t>ضروري و داراي اولويت در توسعه شهري و مسئوليت شهروندي قرار گيرد</a:t>
            </a:r>
            <a:endParaRPr lang="fa-IR"/>
          </a:p>
        </p:txBody>
      </p:sp>
      <p:sp>
        <p:nvSpPr>
          <p:cNvPr id="4" name="Flowchart: Process 3"/>
          <p:cNvSpPr/>
          <p:nvPr/>
        </p:nvSpPr>
        <p:spPr>
          <a:xfrm>
            <a:off x="838200" y="5156091"/>
            <a:ext cx="3066757"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داراي اولويت</a:t>
            </a:r>
            <a:endParaRPr lang="fa-IR" sz="2000" b="1">
              <a:solidFill>
                <a:srgbClr val="FF0000"/>
              </a:solidFill>
            </a:endParaRPr>
          </a:p>
        </p:txBody>
      </p:sp>
    </p:spTree>
    <p:extLst>
      <p:ext uri="{BB962C8B-B14F-4D97-AF65-F5344CB8AC3E}">
        <p14:creationId xmlns:p14="http://schemas.microsoft.com/office/powerpoint/2010/main" val="18993721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ز آنجا كه موضوع مسئوليتگريزي چند وجهي از عوامل تاريخي، </a:t>
            </a:r>
            <a:r>
              <a:rPr lang="fa-IR" b="0" i="0" smtClean="0">
                <a:solidFill>
                  <a:srgbClr val="000000"/>
                </a:solidFill>
                <a:effectLst/>
                <a:latin typeface="BNazanin"/>
                <a:cs typeface="B Zar" panose="00000400000000000000" pitchFamily="2" charset="-78"/>
              </a:rPr>
              <a:t>اجتماعي-اقتصادي،روانشناختي </a:t>
            </a:r>
            <a:r>
              <a:rPr lang="fa-IR" b="0" i="0" smtClean="0">
                <a:solidFill>
                  <a:srgbClr val="000000"/>
                </a:solidFill>
                <a:effectLst/>
                <a:latin typeface="BNazanin"/>
                <a:cs typeface="B Zar" panose="00000400000000000000" pitchFamily="2" charset="-78"/>
              </a:rPr>
              <a:t>و حتي فرهنگي بهشمار ميرود، پيشنهاد ميگردد اين موضوع از منظر ساير </a:t>
            </a:r>
            <a:r>
              <a:rPr lang="fa-IR" b="0" i="0" smtClean="0">
                <a:solidFill>
                  <a:srgbClr val="000000"/>
                </a:solidFill>
                <a:effectLst/>
                <a:latin typeface="BNazanin"/>
                <a:cs typeface="B Zar" panose="00000400000000000000" pitchFamily="2" charset="-78"/>
              </a:rPr>
              <a:t>متخصصان حوزههاي </a:t>
            </a:r>
            <a:r>
              <a:rPr lang="fa-IR" b="0" i="0" smtClean="0">
                <a:solidFill>
                  <a:srgbClr val="000000"/>
                </a:solidFill>
                <a:effectLst/>
                <a:latin typeface="BNazanin"/>
                <a:cs typeface="B Zar" panose="00000400000000000000" pitchFamily="2" charset="-78"/>
              </a:rPr>
              <a:t>علوم انساني و اجتماعي نيز مورد پژوهش قرارگيرد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62330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5102</Words>
  <Application>Microsoft Office PowerPoint</Application>
  <PresentationFormat>Widescreen</PresentationFormat>
  <Paragraphs>177</Paragraphs>
  <Slides>91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91</vt:i4>
      </vt:variant>
    </vt:vector>
  </HeadingPairs>
  <TitlesOfParts>
    <vt:vector size="107" baseType="lpstr">
      <vt:lpstr>AgencyFB-Reg</vt:lpstr>
      <vt:lpstr>Arial</vt:lpstr>
      <vt:lpstr>Arial-BoldMT</vt:lpstr>
      <vt:lpstr>B Zar</vt:lpstr>
      <vt:lpstr>BLotusBold</vt:lpstr>
      <vt:lpstr>BNazanin</vt:lpstr>
      <vt:lpstr>BNazaninBold</vt:lpstr>
      <vt:lpstr>BZar</vt:lpstr>
      <vt:lpstr>Calibri</vt:lpstr>
      <vt:lpstr>Calibri Light</vt:lpstr>
      <vt:lpstr>Microsoft Himalaya</vt:lpstr>
      <vt:lpstr>MicrosoftSansSerif</vt:lpstr>
      <vt:lpstr>SymbolMT</vt:lpstr>
      <vt:lpstr>Times New Roman</vt:lpstr>
      <vt:lpstr>TimesNewRoman</vt:lpstr>
      <vt:lpstr>Office Theme</vt:lpstr>
      <vt:lpstr>عنوان مقاله: بررسي رابطه ميان بي اعتمادي اجتماعي و مسئوليت گريزي شهروندي </vt:lpstr>
      <vt:lpstr>چکیده</vt:lpstr>
      <vt:lpstr>چکیده</vt:lpstr>
      <vt:lpstr>چکیده</vt:lpstr>
      <vt:lpstr>چکیده</vt:lpstr>
      <vt:lpstr>مفاهيم اصلي:</vt:lpstr>
      <vt:lpstr>مقدمه و بيان مسأله</vt:lpstr>
      <vt:lpstr>PowerPoint Presentation</vt:lpstr>
      <vt:lpstr>PowerPoint Presentation</vt:lpstr>
      <vt:lpstr>PowerPoint Presentation</vt:lpstr>
      <vt:lpstr>PowerPoint Presentation</vt:lpstr>
      <vt:lpstr>PowerPoint Presentation</vt:lpstr>
      <vt:lpstr>PowerPoint Presentation</vt:lpstr>
      <vt:lpstr>اهميت و ضرورت تحقيق </vt:lpstr>
      <vt:lpstr>PowerPoint Presentation</vt:lpstr>
      <vt:lpstr>PowerPoint Presentation</vt:lpstr>
      <vt:lpstr>پيشينه تحقيق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مباني و چارچوب نظري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فرضيه ها</vt:lpstr>
      <vt:lpstr>فرضيه هاي فرعي/ زمين هاي:</vt:lpstr>
      <vt:lpstr>روش شناسي</vt:lpstr>
      <vt:lpstr>PowerPoint Presentation</vt:lpstr>
      <vt:lpstr>PowerPoint Presentation</vt:lpstr>
      <vt:lpstr>PowerPoint Presentation</vt:lpstr>
      <vt:lpstr>PowerPoint Presentation</vt:lpstr>
      <vt:lpstr>PowerPoint Presentation</vt:lpstr>
      <vt:lpstr>تعريف مفاهيم و عملياتي كردن متغيرها</vt:lpstr>
      <vt:lpstr>PowerPoint Presentation</vt:lpstr>
      <vt:lpstr>PowerPoint Presentation</vt:lpstr>
      <vt:lpstr>PowerPoint Presentation</vt:lpstr>
      <vt:lpstr>PowerPoint Presentation</vt:lpstr>
      <vt:lpstr>بي اعتمادي اجتماعي:</vt:lpstr>
      <vt:lpstr>PowerPoint Presentation</vt:lpstr>
      <vt:lpstr>تعريف عملياتي بي اعتمادی اجتماعي:</vt:lpstr>
      <vt:lpstr>PowerPoint Presentation</vt:lpstr>
      <vt:lpstr>يافتههاي تحقيق</vt:lpstr>
      <vt:lpstr>PowerPoint Presentation</vt:lpstr>
      <vt:lpstr>آمار توصيفي سوالهاي مرتبط با اهداف تحقيق</vt:lpstr>
      <vt:lpstr>PowerPoint Presentation</vt:lpstr>
      <vt:lpstr>PowerPoint Presentation</vt:lpstr>
      <vt:lpstr>PowerPoint Presentation</vt:lpstr>
      <vt:lpstr>PowerPoint Presentation</vt:lpstr>
      <vt:lpstr>استنباطها</vt:lpstr>
      <vt:lpstr>آزمون فرضيه هاي تحقيق</vt:lpstr>
      <vt:lpstr>PowerPoint Presentation</vt:lpstr>
      <vt:lpstr>PowerPoint Presentation</vt:lpstr>
      <vt:lpstr>فرضيه: بين ابعاد بي اعتمادي اجتماعي با ميزان مسئوليتگريزي شهروندي رابطه معناداري وجود دارد.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جدول 8- جدول ضريب تبيين متغيرهاي مستقل بر مسئوليتگريزي شهروندي </vt:lpstr>
      <vt:lpstr>PowerPoint Presentation</vt:lpstr>
      <vt:lpstr>PowerPoint Presentation</vt:lpstr>
      <vt:lpstr>نمودار - 3ضرايب رگرسيوني متغيرهاي تحقيق و تحليل مسير  </vt:lpstr>
      <vt:lpstr>PowerPoint Presentation</vt:lpstr>
      <vt:lpstr>بحث و نتيجه گيري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بررسي رابطه ميان بياعتمادي اجتماعي و مسئوليتگريزي شهروندي</dc:title>
  <dc:creator>MaZz!i</dc:creator>
  <cp:lastModifiedBy>MaZz!i</cp:lastModifiedBy>
  <cp:revision>19</cp:revision>
  <dcterms:created xsi:type="dcterms:W3CDTF">2023-05-05T16:49:57Z</dcterms:created>
  <dcterms:modified xsi:type="dcterms:W3CDTF">2023-05-05T20:05:08Z</dcterms:modified>
</cp:coreProperties>
</file>