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338" r:id="rId4"/>
    <p:sldId id="258" r:id="rId5"/>
    <p:sldId id="339" r:id="rId6"/>
    <p:sldId id="259" r:id="rId7"/>
    <p:sldId id="260" r:id="rId8"/>
    <p:sldId id="340" r:id="rId9"/>
    <p:sldId id="261" r:id="rId10"/>
    <p:sldId id="341" r:id="rId11"/>
    <p:sldId id="262" r:id="rId12"/>
    <p:sldId id="342" r:id="rId13"/>
    <p:sldId id="263" r:id="rId14"/>
    <p:sldId id="343" r:id="rId15"/>
    <p:sldId id="264" r:id="rId16"/>
    <p:sldId id="344" r:id="rId17"/>
    <p:sldId id="265" r:id="rId18"/>
    <p:sldId id="266" r:id="rId19"/>
    <p:sldId id="267" r:id="rId20"/>
    <p:sldId id="345" r:id="rId21"/>
    <p:sldId id="268" r:id="rId22"/>
    <p:sldId id="269" r:id="rId23"/>
    <p:sldId id="270" r:id="rId24"/>
    <p:sldId id="271" r:id="rId25"/>
    <p:sldId id="272" r:id="rId26"/>
    <p:sldId id="273" r:id="rId27"/>
    <p:sldId id="274" r:id="rId28"/>
    <p:sldId id="346" r:id="rId29"/>
    <p:sldId id="275" r:id="rId30"/>
    <p:sldId id="276" r:id="rId31"/>
    <p:sldId id="277" r:id="rId32"/>
    <p:sldId id="347" r:id="rId33"/>
    <p:sldId id="278" r:id="rId34"/>
    <p:sldId id="279" r:id="rId35"/>
    <p:sldId id="280" r:id="rId36"/>
    <p:sldId id="281" r:id="rId37"/>
    <p:sldId id="282" r:id="rId38"/>
    <p:sldId id="283" r:id="rId39"/>
    <p:sldId id="284" r:id="rId40"/>
    <p:sldId id="285" r:id="rId41"/>
    <p:sldId id="286" r:id="rId42"/>
    <p:sldId id="287" r:id="rId43"/>
    <p:sldId id="348" r:id="rId44"/>
    <p:sldId id="288" r:id="rId45"/>
    <p:sldId id="289" r:id="rId46"/>
    <p:sldId id="290" r:id="rId47"/>
    <p:sldId id="291" r:id="rId48"/>
    <p:sldId id="292" r:id="rId49"/>
    <p:sldId id="293" r:id="rId50"/>
    <p:sldId id="294" r:id="rId51"/>
    <p:sldId id="295" r:id="rId52"/>
    <p:sldId id="296" r:id="rId53"/>
    <p:sldId id="297" r:id="rId54"/>
    <p:sldId id="298" r:id="rId55"/>
    <p:sldId id="349" r:id="rId56"/>
    <p:sldId id="299" r:id="rId57"/>
    <p:sldId id="300" r:id="rId58"/>
    <p:sldId id="301" r:id="rId59"/>
    <p:sldId id="350" r:id="rId60"/>
    <p:sldId id="302" r:id="rId61"/>
    <p:sldId id="303" r:id="rId62"/>
    <p:sldId id="351" r:id="rId63"/>
    <p:sldId id="304" r:id="rId64"/>
    <p:sldId id="352" r:id="rId65"/>
    <p:sldId id="305" r:id="rId66"/>
    <p:sldId id="353" r:id="rId67"/>
    <p:sldId id="306" r:id="rId68"/>
    <p:sldId id="354" r:id="rId69"/>
    <p:sldId id="307" r:id="rId70"/>
    <p:sldId id="355" r:id="rId71"/>
    <p:sldId id="308" r:id="rId72"/>
    <p:sldId id="356" r:id="rId73"/>
    <p:sldId id="309" r:id="rId74"/>
    <p:sldId id="357" r:id="rId75"/>
    <p:sldId id="310" r:id="rId76"/>
    <p:sldId id="311" r:id="rId77"/>
    <p:sldId id="312" r:id="rId78"/>
    <p:sldId id="358" r:id="rId79"/>
    <p:sldId id="313" r:id="rId80"/>
    <p:sldId id="314" r:id="rId81"/>
    <p:sldId id="315" r:id="rId82"/>
    <p:sldId id="316" r:id="rId83"/>
    <p:sldId id="359" r:id="rId84"/>
    <p:sldId id="317" r:id="rId85"/>
    <p:sldId id="318" r:id="rId86"/>
    <p:sldId id="319" r:id="rId87"/>
    <p:sldId id="320" r:id="rId88"/>
    <p:sldId id="321" r:id="rId89"/>
    <p:sldId id="322" r:id="rId90"/>
    <p:sldId id="360" r:id="rId91"/>
    <p:sldId id="323" r:id="rId92"/>
    <p:sldId id="324" r:id="rId93"/>
    <p:sldId id="325" r:id="rId94"/>
    <p:sldId id="326" r:id="rId95"/>
    <p:sldId id="327" r:id="rId96"/>
    <p:sldId id="361" r:id="rId97"/>
    <p:sldId id="328" r:id="rId98"/>
    <p:sldId id="329" r:id="rId99"/>
    <p:sldId id="362" r:id="rId100"/>
    <p:sldId id="330" r:id="rId101"/>
    <p:sldId id="331" r:id="rId102"/>
    <p:sldId id="332" r:id="rId103"/>
    <p:sldId id="363" r:id="rId104"/>
    <p:sldId id="333" r:id="rId105"/>
    <p:sldId id="334" r:id="rId106"/>
    <p:sldId id="335" r:id="rId107"/>
    <p:sldId id="364" r:id="rId108"/>
    <p:sldId id="336" r:id="rId109"/>
    <p:sldId id="337" r:id="rId110"/>
  </p:sldIdLst>
  <p:sldSz cx="12192000" cy="6858000"/>
  <p:notesSz cx="6858000" cy="9144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5007" autoAdjust="0"/>
    <p:restoredTop sz="94434" autoAdjust="0"/>
  </p:normalViewPr>
  <p:slideViewPr>
    <p:cSldViewPr snapToGrid="0">
      <p:cViewPr varScale="1">
        <p:scale>
          <a:sx n="68" d="100"/>
          <a:sy n="68" d="100"/>
        </p:scale>
        <p:origin x="72" y="114"/>
      </p:cViewPr>
      <p:guideLst/>
    </p:cSldViewPr>
  </p:slideViewPr>
  <p:outlineViewPr>
    <p:cViewPr>
      <p:scale>
        <a:sx n="33" d="100"/>
        <a:sy n="33" d="100"/>
      </p:scale>
      <p:origin x="0" y="-137736"/>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viewProps" Target="viewProps.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theme" Target="theme/theme1.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tableStyles" Target="tableStyle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fa-I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fa-IR"/>
          </a:p>
        </p:txBody>
      </p:sp>
      <p:sp>
        <p:nvSpPr>
          <p:cNvPr id="4" name="Date Placeholder 3"/>
          <p:cNvSpPr>
            <a:spLocks noGrp="1"/>
          </p:cNvSpPr>
          <p:nvPr>
            <p:ph type="dt" sz="half" idx="10"/>
          </p:nvPr>
        </p:nvSpPr>
        <p:spPr/>
        <p:txBody>
          <a:bodyPr/>
          <a:lstStyle/>
          <a:p>
            <a:fld id="{461BA033-2E28-4D55-966B-091D5940E73E}" type="datetimeFigureOut">
              <a:rPr lang="fa-IR" smtClean="0"/>
              <a:t>11/12/1444</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0F3FA251-988E-4BA7-B28F-1AA326B41559}" type="slidenum">
              <a:rPr lang="fa-IR" smtClean="0"/>
              <a:t>‹#›</a:t>
            </a:fld>
            <a:endParaRPr lang="fa-IR"/>
          </a:p>
        </p:txBody>
      </p:sp>
    </p:spTree>
    <p:extLst>
      <p:ext uri="{BB962C8B-B14F-4D97-AF65-F5344CB8AC3E}">
        <p14:creationId xmlns:p14="http://schemas.microsoft.com/office/powerpoint/2010/main" val="32464296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461BA033-2E28-4D55-966B-091D5940E73E}" type="datetimeFigureOut">
              <a:rPr lang="fa-IR" smtClean="0"/>
              <a:t>11/12/1444</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0F3FA251-988E-4BA7-B28F-1AA326B41559}" type="slidenum">
              <a:rPr lang="fa-IR" smtClean="0"/>
              <a:t>‹#›</a:t>
            </a:fld>
            <a:endParaRPr lang="fa-IR"/>
          </a:p>
        </p:txBody>
      </p:sp>
    </p:spTree>
    <p:extLst>
      <p:ext uri="{BB962C8B-B14F-4D97-AF65-F5344CB8AC3E}">
        <p14:creationId xmlns:p14="http://schemas.microsoft.com/office/powerpoint/2010/main" val="42295844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fa-I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461BA033-2E28-4D55-966B-091D5940E73E}" type="datetimeFigureOut">
              <a:rPr lang="fa-IR" smtClean="0"/>
              <a:t>11/12/1444</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0F3FA251-988E-4BA7-B28F-1AA326B41559}" type="slidenum">
              <a:rPr lang="fa-IR" smtClean="0"/>
              <a:t>‹#›</a:t>
            </a:fld>
            <a:endParaRPr lang="fa-IR"/>
          </a:p>
        </p:txBody>
      </p:sp>
    </p:spTree>
    <p:extLst>
      <p:ext uri="{BB962C8B-B14F-4D97-AF65-F5344CB8AC3E}">
        <p14:creationId xmlns:p14="http://schemas.microsoft.com/office/powerpoint/2010/main" val="26606911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461BA033-2E28-4D55-966B-091D5940E73E}" type="datetimeFigureOut">
              <a:rPr lang="fa-IR" smtClean="0"/>
              <a:t>11/12/1444</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0F3FA251-988E-4BA7-B28F-1AA326B41559}" type="slidenum">
              <a:rPr lang="fa-IR" smtClean="0"/>
              <a:t>‹#›</a:t>
            </a:fld>
            <a:endParaRPr lang="fa-IR"/>
          </a:p>
        </p:txBody>
      </p:sp>
    </p:spTree>
    <p:extLst>
      <p:ext uri="{BB962C8B-B14F-4D97-AF65-F5344CB8AC3E}">
        <p14:creationId xmlns:p14="http://schemas.microsoft.com/office/powerpoint/2010/main" val="3357280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fa-I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61BA033-2E28-4D55-966B-091D5940E73E}" type="datetimeFigureOut">
              <a:rPr lang="fa-IR" smtClean="0"/>
              <a:t>11/12/1444</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0F3FA251-988E-4BA7-B28F-1AA326B41559}" type="slidenum">
              <a:rPr lang="fa-IR" smtClean="0"/>
              <a:t>‹#›</a:t>
            </a:fld>
            <a:endParaRPr lang="fa-IR"/>
          </a:p>
        </p:txBody>
      </p:sp>
    </p:spTree>
    <p:extLst>
      <p:ext uri="{BB962C8B-B14F-4D97-AF65-F5344CB8AC3E}">
        <p14:creationId xmlns:p14="http://schemas.microsoft.com/office/powerpoint/2010/main" val="28618351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Date Placeholder 4"/>
          <p:cNvSpPr>
            <a:spLocks noGrp="1"/>
          </p:cNvSpPr>
          <p:nvPr>
            <p:ph type="dt" sz="half" idx="10"/>
          </p:nvPr>
        </p:nvSpPr>
        <p:spPr/>
        <p:txBody>
          <a:bodyPr/>
          <a:lstStyle/>
          <a:p>
            <a:fld id="{461BA033-2E28-4D55-966B-091D5940E73E}" type="datetimeFigureOut">
              <a:rPr lang="fa-IR" smtClean="0"/>
              <a:t>11/12/1444</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0F3FA251-988E-4BA7-B28F-1AA326B41559}" type="slidenum">
              <a:rPr lang="fa-IR" smtClean="0"/>
              <a:t>‹#›</a:t>
            </a:fld>
            <a:endParaRPr lang="fa-IR"/>
          </a:p>
        </p:txBody>
      </p:sp>
    </p:spTree>
    <p:extLst>
      <p:ext uri="{BB962C8B-B14F-4D97-AF65-F5344CB8AC3E}">
        <p14:creationId xmlns:p14="http://schemas.microsoft.com/office/powerpoint/2010/main" val="9801490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fa-I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7" name="Date Placeholder 6"/>
          <p:cNvSpPr>
            <a:spLocks noGrp="1"/>
          </p:cNvSpPr>
          <p:nvPr>
            <p:ph type="dt" sz="half" idx="10"/>
          </p:nvPr>
        </p:nvSpPr>
        <p:spPr/>
        <p:txBody>
          <a:bodyPr/>
          <a:lstStyle/>
          <a:p>
            <a:fld id="{461BA033-2E28-4D55-966B-091D5940E73E}" type="datetimeFigureOut">
              <a:rPr lang="fa-IR" smtClean="0"/>
              <a:t>11/12/1444</a:t>
            </a:fld>
            <a:endParaRPr lang="fa-IR"/>
          </a:p>
        </p:txBody>
      </p:sp>
      <p:sp>
        <p:nvSpPr>
          <p:cNvPr id="8" name="Footer Placeholder 7"/>
          <p:cNvSpPr>
            <a:spLocks noGrp="1"/>
          </p:cNvSpPr>
          <p:nvPr>
            <p:ph type="ftr" sz="quarter" idx="11"/>
          </p:nvPr>
        </p:nvSpPr>
        <p:spPr/>
        <p:txBody>
          <a:bodyPr/>
          <a:lstStyle/>
          <a:p>
            <a:endParaRPr lang="fa-IR"/>
          </a:p>
        </p:txBody>
      </p:sp>
      <p:sp>
        <p:nvSpPr>
          <p:cNvPr id="9" name="Slide Number Placeholder 8"/>
          <p:cNvSpPr>
            <a:spLocks noGrp="1"/>
          </p:cNvSpPr>
          <p:nvPr>
            <p:ph type="sldNum" sz="quarter" idx="12"/>
          </p:nvPr>
        </p:nvSpPr>
        <p:spPr/>
        <p:txBody>
          <a:bodyPr/>
          <a:lstStyle/>
          <a:p>
            <a:fld id="{0F3FA251-988E-4BA7-B28F-1AA326B41559}" type="slidenum">
              <a:rPr lang="fa-IR" smtClean="0"/>
              <a:t>‹#›</a:t>
            </a:fld>
            <a:endParaRPr lang="fa-IR"/>
          </a:p>
        </p:txBody>
      </p:sp>
    </p:spTree>
    <p:extLst>
      <p:ext uri="{BB962C8B-B14F-4D97-AF65-F5344CB8AC3E}">
        <p14:creationId xmlns:p14="http://schemas.microsoft.com/office/powerpoint/2010/main" val="37501509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Date Placeholder 2"/>
          <p:cNvSpPr>
            <a:spLocks noGrp="1"/>
          </p:cNvSpPr>
          <p:nvPr>
            <p:ph type="dt" sz="half" idx="10"/>
          </p:nvPr>
        </p:nvSpPr>
        <p:spPr/>
        <p:txBody>
          <a:bodyPr/>
          <a:lstStyle/>
          <a:p>
            <a:fld id="{461BA033-2E28-4D55-966B-091D5940E73E}" type="datetimeFigureOut">
              <a:rPr lang="fa-IR" smtClean="0"/>
              <a:t>11/12/1444</a:t>
            </a:fld>
            <a:endParaRPr lang="fa-IR"/>
          </a:p>
        </p:txBody>
      </p:sp>
      <p:sp>
        <p:nvSpPr>
          <p:cNvPr id="4" name="Footer Placeholder 3"/>
          <p:cNvSpPr>
            <a:spLocks noGrp="1"/>
          </p:cNvSpPr>
          <p:nvPr>
            <p:ph type="ftr" sz="quarter" idx="11"/>
          </p:nvPr>
        </p:nvSpPr>
        <p:spPr/>
        <p:txBody>
          <a:bodyPr/>
          <a:lstStyle/>
          <a:p>
            <a:endParaRPr lang="fa-IR"/>
          </a:p>
        </p:txBody>
      </p:sp>
      <p:sp>
        <p:nvSpPr>
          <p:cNvPr id="5" name="Slide Number Placeholder 4"/>
          <p:cNvSpPr>
            <a:spLocks noGrp="1"/>
          </p:cNvSpPr>
          <p:nvPr>
            <p:ph type="sldNum" sz="quarter" idx="12"/>
          </p:nvPr>
        </p:nvSpPr>
        <p:spPr/>
        <p:txBody>
          <a:bodyPr/>
          <a:lstStyle/>
          <a:p>
            <a:fld id="{0F3FA251-988E-4BA7-B28F-1AA326B41559}" type="slidenum">
              <a:rPr lang="fa-IR" smtClean="0"/>
              <a:t>‹#›</a:t>
            </a:fld>
            <a:endParaRPr lang="fa-IR"/>
          </a:p>
        </p:txBody>
      </p:sp>
    </p:spTree>
    <p:extLst>
      <p:ext uri="{BB962C8B-B14F-4D97-AF65-F5344CB8AC3E}">
        <p14:creationId xmlns:p14="http://schemas.microsoft.com/office/powerpoint/2010/main" val="1643171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61BA033-2E28-4D55-966B-091D5940E73E}" type="datetimeFigureOut">
              <a:rPr lang="fa-IR" smtClean="0"/>
              <a:t>11/12/1444</a:t>
            </a:fld>
            <a:endParaRPr lang="fa-IR"/>
          </a:p>
        </p:txBody>
      </p:sp>
      <p:sp>
        <p:nvSpPr>
          <p:cNvPr id="3" name="Footer Placeholder 2"/>
          <p:cNvSpPr>
            <a:spLocks noGrp="1"/>
          </p:cNvSpPr>
          <p:nvPr>
            <p:ph type="ftr" sz="quarter" idx="11"/>
          </p:nvPr>
        </p:nvSpPr>
        <p:spPr/>
        <p:txBody>
          <a:bodyPr/>
          <a:lstStyle/>
          <a:p>
            <a:endParaRPr lang="fa-IR"/>
          </a:p>
        </p:txBody>
      </p:sp>
      <p:sp>
        <p:nvSpPr>
          <p:cNvPr id="4" name="Slide Number Placeholder 3"/>
          <p:cNvSpPr>
            <a:spLocks noGrp="1"/>
          </p:cNvSpPr>
          <p:nvPr>
            <p:ph type="sldNum" sz="quarter" idx="12"/>
          </p:nvPr>
        </p:nvSpPr>
        <p:spPr/>
        <p:txBody>
          <a:bodyPr/>
          <a:lstStyle/>
          <a:p>
            <a:fld id="{0F3FA251-988E-4BA7-B28F-1AA326B41559}" type="slidenum">
              <a:rPr lang="fa-IR" smtClean="0"/>
              <a:t>‹#›</a:t>
            </a:fld>
            <a:endParaRPr lang="fa-IR"/>
          </a:p>
        </p:txBody>
      </p:sp>
    </p:spTree>
    <p:extLst>
      <p:ext uri="{BB962C8B-B14F-4D97-AF65-F5344CB8AC3E}">
        <p14:creationId xmlns:p14="http://schemas.microsoft.com/office/powerpoint/2010/main" val="33170697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fa-I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61BA033-2E28-4D55-966B-091D5940E73E}" type="datetimeFigureOut">
              <a:rPr lang="fa-IR" smtClean="0"/>
              <a:t>11/12/1444</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0F3FA251-988E-4BA7-B28F-1AA326B41559}" type="slidenum">
              <a:rPr lang="fa-IR" smtClean="0"/>
              <a:t>‹#›</a:t>
            </a:fld>
            <a:endParaRPr lang="fa-IR"/>
          </a:p>
        </p:txBody>
      </p:sp>
    </p:spTree>
    <p:extLst>
      <p:ext uri="{BB962C8B-B14F-4D97-AF65-F5344CB8AC3E}">
        <p14:creationId xmlns:p14="http://schemas.microsoft.com/office/powerpoint/2010/main" val="15664711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fa-I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a-I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61BA033-2E28-4D55-966B-091D5940E73E}" type="datetimeFigureOut">
              <a:rPr lang="fa-IR" smtClean="0"/>
              <a:t>11/12/1444</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0F3FA251-988E-4BA7-B28F-1AA326B41559}" type="slidenum">
              <a:rPr lang="fa-IR" smtClean="0"/>
              <a:t>‹#›</a:t>
            </a:fld>
            <a:endParaRPr lang="fa-IR"/>
          </a:p>
        </p:txBody>
      </p:sp>
    </p:spTree>
    <p:extLst>
      <p:ext uri="{BB962C8B-B14F-4D97-AF65-F5344CB8AC3E}">
        <p14:creationId xmlns:p14="http://schemas.microsoft.com/office/powerpoint/2010/main" val="28988346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en-US" smtClean="0"/>
              <a:t>Click to edit Master title style</a:t>
            </a:r>
            <a:endParaRPr lang="fa-I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461BA033-2E28-4D55-966B-091D5940E73E}" type="datetimeFigureOut">
              <a:rPr lang="fa-IR" smtClean="0"/>
              <a:t>11/12/1444</a:t>
            </a:fld>
            <a:endParaRPr lang="fa-I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fa-IR"/>
          </a:p>
        </p:txBody>
      </p:sp>
      <p:sp>
        <p:nvSpPr>
          <p:cNvPr id="6" name="Slide Number Placeholder 5"/>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F3FA251-988E-4BA7-B28F-1AA326B41559}" type="slidenum">
              <a:rPr lang="fa-IR" smtClean="0"/>
              <a:t>‹#›</a:t>
            </a:fld>
            <a:endParaRPr lang="fa-IR"/>
          </a:p>
        </p:txBody>
      </p:sp>
    </p:spTree>
    <p:extLst>
      <p:ext uri="{BB962C8B-B14F-4D97-AF65-F5344CB8AC3E}">
        <p14:creationId xmlns:p14="http://schemas.microsoft.com/office/powerpoint/2010/main" val="380242957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fa-IR" sz="3600" b="0" i="0" smtClean="0">
                <a:solidFill>
                  <a:srgbClr val="FF0000"/>
                </a:solidFill>
                <a:effectLst/>
                <a:latin typeface="BKourosh"/>
                <a:cs typeface="B Zar" panose="00000400000000000000" pitchFamily="2" charset="-78"/>
              </a:rPr>
              <a:t>عنوان مقاله</a:t>
            </a:r>
            <a:r>
              <a:rPr lang="fa-IR" sz="3600" b="0" i="0" smtClean="0">
                <a:solidFill>
                  <a:srgbClr val="000000"/>
                </a:solidFill>
                <a:effectLst/>
                <a:latin typeface="BKourosh"/>
                <a:cs typeface="B Zar" panose="00000400000000000000" pitchFamily="2" charset="-78"/>
              </a:rPr>
              <a:t>:اختلال در انسجام كاركردي ميان نهادهاي جامعه؛ از </a:t>
            </a:r>
            <a:r>
              <a:rPr lang="fa-IR" sz="3600" b="0" i="0" smtClean="0">
                <a:solidFill>
                  <a:srgbClr val="000000"/>
                </a:solidFill>
                <a:effectLst/>
                <a:latin typeface="BKourosh"/>
                <a:cs typeface="B Zar" panose="00000400000000000000" pitchFamily="2" charset="-78"/>
              </a:rPr>
              <a:t>نظريـه تا </a:t>
            </a:r>
            <a:r>
              <a:rPr lang="fa-IR" sz="3600" b="0" i="0" smtClean="0">
                <a:solidFill>
                  <a:srgbClr val="000000"/>
                </a:solidFill>
                <a:effectLst/>
                <a:latin typeface="BKourosh"/>
                <a:cs typeface="B Zar" panose="00000400000000000000" pitchFamily="2" charset="-78"/>
              </a:rPr>
              <a:t>شاخصسازي بومي</a:t>
            </a:r>
            <a:endParaRPr lang="fa-IR" sz="3600">
              <a:cs typeface="B Zar" panose="00000400000000000000" pitchFamily="2" charset="-78"/>
            </a:endParaRPr>
          </a:p>
        </p:txBody>
      </p:sp>
      <p:sp>
        <p:nvSpPr>
          <p:cNvPr id="3" name="Subtitle 2"/>
          <p:cNvSpPr>
            <a:spLocks noGrp="1"/>
          </p:cNvSpPr>
          <p:nvPr>
            <p:ph type="subTitle" idx="1"/>
          </p:nvPr>
        </p:nvSpPr>
        <p:spPr/>
        <p:txBody>
          <a:bodyPr>
            <a:normAutofit fontScale="85000" lnSpcReduction="20000"/>
          </a:bodyPr>
          <a:lstStyle/>
          <a:p>
            <a:r>
              <a:rPr lang="fa-IR" i="0" smtClean="0">
                <a:solidFill>
                  <a:srgbClr val="FF0000"/>
                </a:solidFill>
                <a:effectLst/>
                <a:latin typeface="BBadrBold"/>
                <a:cs typeface="B Zar" panose="00000400000000000000" pitchFamily="2" charset="-78"/>
              </a:rPr>
              <a:t>نویسندگان:</a:t>
            </a:r>
            <a:r>
              <a:rPr lang="fa-IR" i="0" smtClean="0">
                <a:solidFill>
                  <a:srgbClr val="000000"/>
                </a:solidFill>
                <a:effectLst/>
                <a:latin typeface="BBadrBold"/>
                <a:cs typeface="B Zar" panose="00000400000000000000" pitchFamily="2" charset="-78"/>
              </a:rPr>
              <a:t> تقي </a:t>
            </a:r>
            <a:r>
              <a:rPr lang="fa-IR" i="0" smtClean="0">
                <a:solidFill>
                  <a:srgbClr val="000000"/>
                </a:solidFill>
                <a:effectLst/>
                <a:latin typeface="BBadrBold"/>
                <a:cs typeface="B Zar" panose="00000400000000000000" pitchFamily="2" charset="-78"/>
              </a:rPr>
              <a:t>آزاد </a:t>
            </a:r>
            <a:r>
              <a:rPr lang="fa-IR" i="0" smtClean="0">
                <a:solidFill>
                  <a:srgbClr val="000000"/>
                </a:solidFill>
                <a:effectLst/>
                <a:latin typeface="BBadrBold"/>
                <a:cs typeface="B Zar" panose="00000400000000000000" pitchFamily="2" charset="-78"/>
              </a:rPr>
              <a:t>ارمكي،  </a:t>
            </a:r>
            <a:r>
              <a:rPr lang="fa-IR" sz="700" i="0" smtClean="0">
                <a:solidFill>
                  <a:srgbClr val="000000"/>
                </a:solidFill>
                <a:effectLst/>
                <a:latin typeface="BZarBold"/>
                <a:cs typeface="B Zar" panose="00000400000000000000" pitchFamily="2" charset="-78"/>
              </a:rPr>
              <a:t>1</a:t>
            </a:r>
            <a:r>
              <a:rPr lang="fa-IR" i="0" smtClean="0">
                <a:solidFill>
                  <a:srgbClr val="000000"/>
                </a:solidFill>
                <a:effectLst/>
                <a:latin typeface="BBadrBold"/>
                <a:cs typeface="B Zar" panose="00000400000000000000" pitchFamily="2" charset="-78"/>
              </a:rPr>
              <a:t>مسعود عالمي نيسي</a:t>
            </a:r>
            <a:r>
              <a:rPr lang="fa-IR" smtClean="0">
                <a:cs typeface="B Zar" panose="00000400000000000000" pitchFamily="2" charset="-78"/>
              </a:rPr>
              <a:t> </a:t>
            </a:r>
          </a:p>
          <a:p>
            <a:r>
              <a:rPr lang="fa-IR" smtClean="0">
                <a:solidFill>
                  <a:srgbClr val="FF0000"/>
                </a:solidFill>
                <a:latin typeface="BMitraBold"/>
                <a:cs typeface="B Zar" panose="00000400000000000000" pitchFamily="2" charset="-78"/>
              </a:rPr>
              <a:t>منبع: </a:t>
            </a:r>
            <a:r>
              <a:rPr lang="fa-IR" smtClean="0">
                <a:solidFill>
                  <a:srgbClr val="000000"/>
                </a:solidFill>
                <a:latin typeface="BMitraBold"/>
                <a:cs typeface="B Zar" panose="00000400000000000000" pitchFamily="2" charset="-78"/>
              </a:rPr>
              <a:t>فصلنامه </a:t>
            </a:r>
            <a:r>
              <a:rPr lang="fa-IR">
                <a:solidFill>
                  <a:srgbClr val="000000"/>
                </a:solidFill>
                <a:latin typeface="BMitraBold"/>
                <a:cs typeface="B Zar" panose="00000400000000000000" pitchFamily="2" charset="-78"/>
              </a:rPr>
              <a:t>راهبرد اجتماعي </a:t>
            </a:r>
            <a:r>
              <a:rPr lang="fa-IR">
                <a:solidFill>
                  <a:srgbClr val="000000"/>
                </a:solidFill>
                <a:latin typeface="BMitraBold"/>
                <a:cs typeface="B Zar" panose="00000400000000000000" pitchFamily="2" charset="-78"/>
              </a:rPr>
              <a:t>و </a:t>
            </a:r>
            <a:r>
              <a:rPr lang="fa-IR" smtClean="0">
                <a:solidFill>
                  <a:srgbClr val="000000"/>
                </a:solidFill>
                <a:latin typeface="BMitraBold"/>
                <a:cs typeface="B Zar" panose="00000400000000000000" pitchFamily="2" charset="-78"/>
              </a:rPr>
              <a:t>فرهنگي سال </a:t>
            </a:r>
            <a:r>
              <a:rPr lang="fa-IR">
                <a:solidFill>
                  <a:srgbClr val="000000"/>
                </a:solidFill>
                <a:latin typeface="BMitraBold"/>
                <a:cs typeface="B Zar" panose="00000400000000000000" pitchFamily="2" charset="-78"/>
              </a:rPr>
              <a:t>اول </a:t>
            </a:r>
            <a:r>
              <a:rPr lang="fa-IR" smtClean="0">
                <a:solidFill>
                  <a:srgbClr val="000000"/>
                </a:solidFill>
                <a:latin typeface="BMitraBold"/>
                <a:cs typeface="B Zar" panose="00000400000000000000" pitchFamily="2" charset="-78"/>
              </a:rPr>
              <a:t>شماره </a:t>
            </a:r>
            <a:r>
              <a:rPr lang="fa-IR">
                <a:solidFill>
                  <a:srgbClr val="000000"/>
                </a:solidFill>
                <a:latin typeface="BMitraBold"/>
                <a:cs typeface="B Zar" panose="00000400000000000000" pitchFamily="2" charset="-78"/>
              </a:rPr>
              <a:t>چهارم </a:t>
            </a:r>
            <a:r>
              <a:rPr lang="fa-IR" smtClean="0">
                <a:solidFill>
                  <a:srgbClr val="000000"/>
                </a:solidFill>
                <a:latin typeface="BMitraBold"/>
                <a:cs typeface="B Zar" panose="00000400000000000000" pitchFamily="2" charset="-78"/>
              </a:rPr>
              <a:t>پاييز </a:t>
            </a:r>
            <a:r>
              <a:rPr lang="fa-IR" smtClean="0">
                <a:solidFill>
                  <a:srgbClr val="000000"/>
                </a:solidFill>
                <a:latin typeface="Wingdings2"/>
                <a:cs typeface="B Zar" panose="00000400000000000000" pitchFamily="2" charset="-78"/>
              </a:rPr>
              <a:t> </a:t>
            </a:r>
            <a:r>
              <a:rPr lang="fa-IR" smtClean="0">
                <a:solidFill>
                  <a:srgbClr val="000000"/>
                </a:solidFill>
                <a:latin typeface="BMitraBold"/>
                <a:cs typeface="B Zar" panose="00000400000000000000" pitchFamily="2" charset="-78"/>
              </a:rPr>
              <a:t>1391</a:t>
            </a:r>
          </a:p>
          <a:p>
            <a:r>
              <a:rPr lang="fa-IR" smtClean="0">
                <a:solidFill>
                  <a:srgbClr val="000000"/>
                </a:solidFill>
                <a:latin typeface="BMitraBold"/>
                <a:cs typeface="B Zar" panose="00000400000000000000" pitchFamily="2" charset="-78"/>
              </a:rPr>
              <a:t>صص 7-38</a:t>
            </a:r>
            <a:endParaRPr lang="fa-IR" smtClean="0">
              <a:cs typeface="B Zar" panose="00000400000000000000" pitchFamily="2" charset="-78"/>
            </a:endParaRPr>
          </a:p>
          <a:p>
            <a:r>
              <a:rPr lang="fa-IR">
                <a:cs typeface="B Zar" panose="00000400000000000000" pitchFamily="2" charset="-78"/>
              </a:rPr>
              <a:t/>
            </a:r>
            <a:br>
              <a:rPr lang="fa-IR">
                <a:cs typeface="B Zar" panose="00000400000000000000" pitchFamily="2" charset="-78"/>
              </a:rPr>
            </a:br>
            <a:endParaRPr lang="fa-IR">
              <a:cs typeface="B Zar" panose="00000400000000000000" pitchFamily="2" charset="-78"/>
            </a:endParaRPr>
          </a:p>
        </p:txBody>
      </p:sp>
    </p:spTree>
    <p:extLst>
      <p:ext uri="{BB962C8B-B14F-4D97-AF65-F5344CB8AC3E}">
        <p14:creationId xmlns:p14="http://schemas.microsoft.com/office/powerpoint/2010/main" val="27875498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lvl="0" algn="just"/>
            <a:r>
              <a:rPr lang="fa-IR">
                <a:solidFill>
                  <a:srgbClr val="000000"/>
                </a:solidFill>
                <a:latin typeface="BZar"/>
                <a:cs typeface="B Zar" panose="00000400000000000000" pitchFamily="2" charset="-78"/>
              </a:rPr>
              <a:t>بنابراين از نظر دوركيم در حالتي كه </a:t>
            </a:r>
            <a:r>
              <a:rPr lang="fa-IR">
                <a:solidFill>
                  <a:srgbClr val="000000"/>
                </a:solidFill>
                <a:latin typeface="BZar"/>
                <a:cs typeface="B Zar" panose="00000400000000000000" pitchFamily="2" charset="-78"/>
              </a:rPr>
              <a:t>انسـجام </a:t>
            </a:r>
            <a:r>
              <a:rPr lang="fa-IR" smtClean="0">
                <a:solidFill>
                  <a:srgbClr val="000000"/>
                </a:solidFill>
                <a:latin typeface="BZar"/>
                <a:cs typeface="B Zar" panose="00000400000000000000" pitchFamily="2" charset="-78"/>
              </a:rPr>
              <a:t>ارگـانيكي در </a:t>
            </a:r>
            <a:r>
              <a:rPr lang="fa-IR">
                <a:solidFill>
                  <a:srgbClr val="000000"/>
                </a:solidFill>
                <a:latin typeface="BZar"/>
                <a:cs typeface="B Zar" panose="00000400000000000000" pitchFamily="2" charset="-78"/>
              </a:rPr>
              <a:t>يك جامعه تثبيت شده و تقسيم كار بهعنوان عامل همبستگي عمل ميكند، </a:t>
            </a:r>
            <a:r>
              <a:rPr lang="fa-IR">
                <a:solidFill>
                  <a:srgbClr val="000000"/>
                </a:solidFill>
                <a:latin typeface="BZar"/>
                <a:cs typeface="B Zar" panose="00000400000000000000" pitchFamily="2" charset="-78"/>
              </a:rPr>
              <a:t>ممكن </a:t>
            </a:r>
            <a:r>
              <a:rPr lang="fa-IR" smtClean="0">
                <a:solidFill>
                  <a:srgbClr val="000000"/>
                </a:solidFill>
                <a:latin typeface="BZar"/>
                <a:cs typeface="B Zar" panose="00000400000000000000" pitchFamily="2" charset="-78"/>
              </a:rPr>
              <a:t>اسـت در </a:t>
            </a:r>
            <a:r>
              <a:rPr lang="fa-IR">
                <a:solidFill>
                  <a:srgbClr val="000000"/>
                </a:solidFill>
                <a:latin typeface="BZar"/>
                <a:cs typeface="B Zar" panose="00000400000000000000" pitchFamily="2" charset="-78"/>
              </a:rPr>
              <a:t>اثر تغييرات سريع اعمال شده بر جامعه، تقسيم كار نابسامان رخ داده و تقسيم </a:t>
            </a:r>
            <a:r>
              <a:rPr lang="fa-IR">
                <a:solidFill>
                  <a:srgbClr val="000000"/>
                </a:solidFill>
                <a:latin typeface="BZar"/>
                <a:cs typeface="B Zar" panose="00000400000000000000" pitchFamily="2" charset="-78"/>
              </a:rPr>
              <a:t>كار </a:t>
            </a:r>
            <a:r>
              <a:rPr lang="fa-IR" smtClean="0">
                <a:solidFill>
                  <a:srgbClr val="000000"/>
                </a:solidFill>
                <a:latin typeface="BZar"/>
                <a:cs typeface="B Zar" panose="00000400000000000000" pitchFamily="2" charset="-78"/>
              </a:rPr>
              <a:t>ديگـر موجب </a:t>
            </a:r>
            <a:r>
              <a:rPr lang="fa-IR">
                <a:solidFill>
                  <a:srgbClr val="000000"/>
                </a:solidFill>
                <a:latin typeface="BZar"/>
                <a:cs typeface="B Zar" panose="00000400000000000000" pitchFamily="2" charset="-78"/>
              </a:rPr>
              <a:t>همبستگي نشود و همبستگي اجتماعي كاهش پيدا كند</a:t>
            </a:r>
            <a:r>
              <a:rPr lang="fa-IR">
                <a:solidFill>
                  <a:prstClr val="black"/>
                </a:solidFill>
                <a:cs typeface="B Zar" panose="00000400000000000000" pitchFamily="2" charset="-78"/>
              </a:rPr>
              <a:t> </a:t>
            </a:r>
          </a:p>
          <a:p>
            <a:endParaRPr lang="fa-IR"/>
          </a:p>
        </p:txBody>
      </p:sp>
      <p:sp>
        <p:nvSpPr>
          <p:cNvPr id="4" name="Flowchart: Process 3"/>
          <p:cNvSpPr/>
          <p:nvPr/>
        </p:nvSpPr>
        <p:spPr>
          <a:xfrm>
            <a:off x="838200" y="3882683"/>
            <a:ext cx="2700997" cy="1181686"/>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latin typeface="BZar"/>
                <a:cs typeface="B Zar" panose="00000400000000000000" pitchFamily="2" charset="-78"/>
              </a:rPr>
              <a:t>همبستگي اجتماعي</a:t>
            </a:r>
            <a:endParaRPr lang="fa-IR" b="1">
              <a:solidFill>
                <a:srgbClr val="FF0000"/>
              </a:solidFill>
            </a:endParaRPr>
          </a:p>
        </p:txBody>
      </p:sp>
    </p:spTree>
    <p:extLst>
      <p:ext uri="{BB962C8B-B14F-4D97-AF65-F5344CB8AC3E}">
        <p14:creationId xmlns:p14="http://schemas.microsoft.com/office/powerpoint/2010/main" val="2190874745"/>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a:solidFill>
                  <a:srgbClr val="000000"/>
                </a:solidFill>
                <a:latin typeface="BZar"/>
                <a:cs typeface="B Zar" panose="00000400000000000000" pitchFamily="2" charset="-78"/>
              </a:rPr>
              <a:t>لـذا </a:t>
            </a:r>
            <a:r>
              <a:rPr lang="fa-IR" smtClean="0">
                <a:solidFill>
                  <a:srgbClr val="000000"/>
                </a:solidFill>
                <a:latin typeface="BZar"/>
                <a:cs typeface="B Zar" panose="00000400000000000000" pitchFamily="2" charset="-78"/>
              </a:rPr>
              <a:t>خطـاي اندازهگيري </a:t>
            </a:r>
            <a:r>
              <a:rPr lang="fa-IR">
                <a:solidFill>
                  <a:srgbClr val="000000"/>
                </a:solidFill>
                <a:latin typeface="BZar"/>
                <a:cs typeface="B Zar" panose="00000400000000000000" pitchFamily="2" charset="-78"/>
              </a:rPr>
              <a:t>ناشي از ابهام در آن اگر صفر نباشد، بسيار پايين است. تنها خطايي </a:t>
            </a:r>
            <a:r>
              <a:rPr lang="fa-IR">
                <a:solidFill>
                  <a:srgbClr val="000000"/>
                </a:solidFill>
                <a:latin typeface="BZar"/>
                <a:cs typeface="B Zar" panose="00000400000000000000" pitchFamily="2" charset="-78"/>
              </a:rPr>
              <a:t>كـه </a:t>
            </a:r>
            <a:r>
              <a:rPr lang="fa-IR" smtClean="0">
                <a:solidFill>
                  <a:srgbClr val="000000"/>
                </a:solidFill>
                <a:latin typeface="BZar"/>
                <a:cs typeface="B Zar" panose="00000400000000000000" pitchFamily="2" charset="-78"/>
              </a:rPr>
              <a:t>ممكـن است </a:t>
            </a:r>
            <a:r>
              <a:rPr lang="fa-IR">
                <a:solidFill>
                  <a:srgbClr val="000000"/>
                </a:solidFill>
                <a:latin typeface="BZar"/>
                <a:cs typeface="B Zar" panose="00000400000000000000" pitchFamily="2" charset="-78"/>
              </a:rPr>
              <a:t>پيش آمده باشد ناشي از انتخاب كليـدواژههـاي جسـتجوي مصـوبات داراي مغـايرت</a:t>
            </a:r>
            <a:br>
              <a:rPr lang="fa-IR">
                <a:solidFill>
                  <a:srgbClr val="000000"/>
                </a:solidFill>
                <a:latin typeface="BZar"/>
                <a:cs typeface="B Zar" panose="00000400000000000000" pitchFamily="2" charset="-78"/>
              </a:rPr>
            </a:br>
            <a:r>
              <a:rPr lang="fa-IR">
                <a:solidFill>
                  <a:srgbClr val="000000"/>
                </a:solidFill>
                <a:latin typeface="BZar"/>
                <a:cs typeface="B Zar" panose="00000400000000000000" pitchFamily="2" charset="-78"/>
              </a:rPr>
              <a:t>است كه آن هم با مشورت كارشناسان خبره به اعتقاد ما به حداقل </a:t>
            </a:r>
            <a:r>
              <a:rPr lang="fa-IR">
                <a:solidFill>
                  <a:srgbClr val="000000"/>
                </a:solidFill>
                <a:latin typeface="BZar"/>
                <a:cs typeface="B Zar" panose="00000400000000000000" pitchFamily="2" charset="-78"/>
              </a:rPr>
              <a:t>رسيده </a:t>
            </a:r>
            <a:r>
              <a:rPr lang="fa-IR" smtClean="0">
                <a:solidFill>
                  <a:srgbClr val="000000"/>
                </a:solidFill>
                <a:latin typeface="BZar"/>
                <a:cs typeface="B Zar" panose="00000400000000000000" pitchFamily="2" charset="-78"/>
              </a:rPr>
              <a:t>است. بنابراين </a:t>
            </a:r>
            <a:r>
              <a:rPr lang="fa-IR">
                <a:solidFill>
                  <a:srgbClr val="000000"/>
                </a:solidFill>
                <a:latin typeface="BZar"/>
                <a:cs typeface="B Zar" panose="00000400000000000000" pitchFamily="2" charset="-78"/>
              </a:rPr>
              <a:t>در مجموع ميتوان گفت: شاخص مغايرتهاي قانوني، شاخصي </a:t>
            </a:r>
            <a:r>
              <a:rPr lang="fa-IR">
                <a:solidFill>
                  <a:srgbClr val="000000"/>
                </a:solidFill>
                <a:latin typeface="BZar"/>
                <a:cs typeface="B Zar" panose="00000400000000000000" pitchFamily="2" charset="-78"/>
              </a:rPr>
              <a:t>داراي </a:t>
            </a:r>
            <a:r>
              <a:rPr lang="fa-IR" smtClean="0">
                <a:solidFill>
                  <a:srgbClr val="000000"/>
                </a:solidFill>
                <a:latin typeface="BZar"/>
                <a:cs typeface="B Zar" panose="00000400000000000000" pitchFamily="2" charset="-78"/>
              </a:rPr>
              <a:t>روايي براي </a:t>
            </a:r>
            <a:r>
              <a:rPr lang="fa-IR">
                <a:solidFill>
                  <a:srgbClr val="000000"/>
                </a:solidFill>
                <a:latin typeface="BZar"/>
                <a:cs typeface="B Zar" panose="00000400000000000000" pitchFamily="2" charset="-78"/>
              </a:rPr>
              <a:t>عدم انسجام ميان نهادهاي حكومت در ايران و البته براي دوره از دهه شصـت </a:t>
            </a:r>
            <a:r>
              <a:rPr lang="fa-IR">
                <a:solidFill>
                  <a:srgbClr val="000000"/>
                </a:solidFill>
                <a:latin typeface="BZar"/>
                <a:cs typeface="B Zar" panose="00000400000000000000" pitchFamily="2" charset="-78"/>
              </a:rPr>
              <a:t>بـه </a:t>
            </a:r>
            <a:r>
              <a:rPr lang="fa-IR" smtClean="0">
                <a:solidFill>
                  <a:srgbClr val="000000"/>
                </a:solidFill>
                <a:latin typeface="BZar"/>
                <a:cs typeface="B Zar" panose="00000400000000000000" pitchFamily="2" charset="-78"/>
              </a:rPr>
              <a:t>بعـد است</a:t>
            </a:r>
            <a:r>
              <a:rPr lang="fa-IR" smtClean="0">
                <a:cs typeface="B Zar" panose="00000400000000000000" pitchFamily="2" charset="-78"/>
              </a:rPr>
              <a:t> </a:t>
            </a:r>
          </a:p>
          <a:p>
            <a:pPr algn="just"/>
            <a:r>
              <a:rPr lang="fa-IR">
                <a:cs typeface="B Zar" panose="00000400000000000000" pitchFamily="2" charset="-78"/>
              </a:rPr>
              <a:t/>
            </a:r>
            <a:br>
              <a:rPr lang="fa-IR">
                <a:cs typeface="B Zar" panose="00000400000000000000" pitchFamily="2" charset="-78"/>
              </a:rPr>
            </a:br>
            <a:endParaRPr lang="fa-IR">
              <a:cs typeface="B Zar" panose="00000400000000000000" pitchFamily="2" charset="-78"/>
            </a:endParaRPr>
          </a:p>
        </p:txBody>
      </p:sp>
      <p:sp>
        <p:nvSpPr>
          <p:cNvPr id="4" name="Flowchart: Process 3"/>
          <p:cNvSpPr/>
          <p:nvPr/>
        </p:nvSpPr>
        <p:spPr>
          <a:xfrm>
            <a:off x="838200" y="4276578"/>
            <a:ext cx="2771335" cy="914400"/>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latin typeface="BZar"/>
                <a:cs typeface="B Zar" panose="00000400000000000000" pitchFamily="2" charset="-78"/>
              </a:rPr>
              <a:t>شاخص مغايرتهاي قانوني</a:t>
            </a:r>
            <a:endParaRPr lang="fa-IR" b="1">
              <a:solidFill>
                <a:srgbClr val="FF0000"/>
              </a:solidFill>
            </a:endParaRPr>
          </a:p>
        </p:txBody>
      </p:sp>
    </p:spTree>
    <p:extLst>
      <p:ext uri="{BB962C8B-B14F-4D97-AF65-F5344CB8AC3E}">
        <p14:creationId xmlns:p14="http://schemas.microsoft.com/office/powerpoint/2010/main" val="4134189994"/>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b="1" smtClean="0">
                <a:solidFill>
                  <a:srgbClr val="FF0000"/>
                </a:solidFill>
                <a:latin typeface="BZarBold"/>
                <a:cs typeface="B Zar" panose="00000400000000000000" pitchFamily="2" charset="-78"/>
              </a:rPr>
              <a:t>3-جمع بندي </a:t>
            </a:r>
            <a:r>
              <a:rPr lang="fa-IR" b="1">
                <a:solidFill>
                  <a:srgbClr val="FF0000"/>
                </a:solidFill>
                <a:latin typeface="BZarBold"/>
                <a:cs typeface="B Zar" panose="00000400000000000000" pitchFamily="2" charset="-78"/>
              </a:rPr>
              <a:t>و </a:t>
            </a:r>
            <a:r>
              <a:rPr lang="fa-IR" b="1" smtClean="0">
                <a:solidFill>
                  <a:srgbClr val="FF0000"/>
                </a:solidFill>
                <a:latin typeface="BZarBold"/>
                <a:cs typeface="B Zar" panose="00000400000000000000" pitchFamily="2" charset="-78"/>
              </a:rPr>
              <a:t>نتيجه گيري</a:t>
            </a:r>
            <a:endParaRPr lang="fa-IR">
              <a:solidFill>
                <a:srgbClr val="FF0000"/>
              </a:solidFill>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solidFill>
                  <a:srgbClr val="000000"/>
                </a:solidFill>
                <a:latin typeface="BZar"/>
                <a:cs typeface="B Zar" panose="00000400000000000000" pitchFamily="2" charset="-78"/>
              </a:rPr>
              <a:t>انسجام </a:t>
            </a:r>
            <a:r>
              <a:rPr lang="fa-IR">
                <a:solidFill>
                  <a:srgbClr val="000000"/>
                </a:solidFill>
                <a:latin typeface="BZar"/>
                <a:cs typeface="B Zar" panose="00000400000000000000" pitchFamily="2" charset="-78"/>
              </a:rPr>
              <a:t>اجتماعي يكي از موضـوعات كليـدي جامعـهشناسـي اسـت و بـهويـژه </a:t>
            </a:r>
            <a:r>
              <a:rPr lang="fa-IR">
                <a:solidFill>
                  <a:srgbClr val="000000"/>
                </a:solidFill>
                <a:latin typeface="BZar"/>
                <a:cs typeface="B Zar" panose="00000400000000000000" pitchFamily="2" charset="-78"/>
              </a:rPr>
              <a:t>سـنگ </a:t>
            </a:r>
            <a:r>
              <a:rPr lang="fa-IR" smtClean="0">
                <a:solidFill>
                  <a:srgbClr val="000000"/>
                </a:solidFill>
                <a:latin typeface="BZar"/>
                <a:cs typeface="B Zar" panose="00000400000000000000" pitchFamily="2" charset="-78"/>
              </a:rPr>
              <a:t>بنـاي نظريههاي </a:t>
            </a:r>
            <a:r>
              <a:rPr lang="fa-IR">
                <a:solidFill>
                  <a:srgbClr val="000000"/>
                </a:solidFill>
                <a:latin typeface="BZar"/>
                <a:cs typeface="B Zar" panose="00000400000000000000" pitchFamily="2" charset="-78"/>
              </a:rPr>
              <a:t>ساختارگرا و كاركردگرا بوده اسـت. از آنجـا كـه در </a:t>
            </a:r>
            <a:r>
              <a:rPr lang="fa-IR">
                <a:solidFill>
                  <a:srgbClr val="000000"/>
                </a:solidFill>
                <a:latin typeface="BZar"/>
                <a:cs typeface="B Zar" panose="00000400000000000000" pitchFamily="2" charset="-78"/>
              </a:rPr>
              <a:t>تحقيقـات </a:t>
            </a:r>
            <a:r>
              <a:rPr lang="fa-IR" smtClean="0">
                <a:solidFill>
                  <a:srgbClr val="000000"/>
                </a:solidFill>
                <a:latin typeface="BZar"/>
                <a:cs typeface="B Zar" panose="00000400000000000000" pitchFamily="2" charset="-78"/>
              </a:rPr>
              <a:t>جامعـهشناسـي، بهويژه </a:t>
            </a:r>
            <a:r>
              <a:rPr lang="fa-IR">
                <a:solidFill>
                  <a:srgbClr val="000000"/>
                </a:solidFill>
                <a:latin typeface="BZar"/>
                <a:cs typeface="B Zar" panose="00000400000000000000" pitchFamily="2" charset="-78"/>
              </a:rPr>
              <a:t>در چند دهه اخير، بيشتر به سطح خرد و ميانه و اندازهگيري آن توجه شده اسـت</a:t>
            </a:r>
            <a:r>
              <a:rPr lang="fa-IR">
                <a:solidFill>
                  <a:srgbClr val="000000"/>
                </a:solidFill>
                <a:latin typeface="BZar"/>
                <a:cs typeface="B Zar" panose="00000400000000000000" pitchFamily="2" charset="-78"/>
              </a:rPr>
              <a:t>، </a:t>
            </a:r>
            <a:r>
              <a:rPr lang="fa-IR" smtClean="0">
                <a:solidFill>
                  <a:srgbClr val="000000"/>
                </a:solidFill>
                <a:latin typeface="BZar"/>
                <a:cs typeface="B Zar" panose="00000400000000000000" pitchFamily="2" charset="-78"/>
              </a:rPr>
              <a:t>بـه اندازهگيري </a:t>
            </a:r>
            <a:r>
              <a:rPr lang="fa-IR">
                <a:solidFill>
                  <a:srgbClr val="000000"/>
                </a:solidFill>
                <a:latin typeface="BZar"/>
                <a:cs typeface="B Zar" panose="00000400000000000000" pitchFamily="2" charset="-78"/>
              </a:rPr>
              <a:t>مفاهيم كلان مانند انسجام اجتماعي كمتر توجه شده است. عمـده </a:t>
            </a:r>
            <a:r>
              <a:rPr lang="fa-IR">
                <a:solidFill>
                  <a:srgbClr val="000000"/>
                </a:solidFill>
                <a:latin typeface="BZar"/>
                <a:cs typeface="B Zar" panose="00000400000000000000" pitchFamily="2" charset="-78"/>
              </a:rPr>
              <a:t>مبـاحثي </a:t>
            </a:r>
            <a:r>
              <a:rPr lang="fa-IR" smtClean="0">
                <a:solidFill>
                  <a:srgbClr val="000000"/>
                </a:solidFill>
                <a:latin typeface="BZar"/>
                <a:cs typeface="B Zar" panose="00000400000000000000" pitchFamily="2" charset="-78"/>
              </a:rPr>
              <a:t>كـه حول </a:t>
            </a:r>
            <a:r>
              <a:rPr lang="fa-IR">
                <a:solidFill>
                  <a:srgbClr val="000000"/>
                </a:solidFill>
                <a:latin typeface="BZar"/>
                <a:cs typeface="B Zar" panose="00000400000000000000" pitchFamily="2" charset="-78"/>
              </a:rPr>
              <a:t>اين مفهوم شكل گرفته، جنبه نظري داشـته اسـت و در تحقيقـات تجربـي كمتـر</a:t>
            </a:r>
            <a:r>
              <a:rPr lang="fa-IR">
                <a:solidFill>
                  <a:srgbClr val="000000"/>
                </a:solidFill>
                <a:latin typeface="BZar"/>
                <a:cs typeface="B Zar" panose="00000400000000000000" pitchFamily="2" charset="-78"/>
              </a:rPr>
              <a:t>، </a:t>
            </a:r>
            <a:r>
              <a:rPr lang="fa-IR" smtClean="0">
                <a:solidFill>
                  <a:srgbClr val="000000"/>
                </a:solidFill>
                <a:latin typeface="BZar"/>
                <a:cs typeface="B Zar" panose="00000400000000000000" pitchFamily="2" charset="-78"/>
              </a:rPr>
              <a:t>اگـر نگوييم </a:t>
            </a:r>
            <a:r>
              <a:rPr lang="fa-IR">
                <a:solidFill>
                  <a:srgbClr val="000000"/>
                </a:solidFill>
                <a:latin typeface="BZar"/>
                <a:cs typeface="B Zar" panose="00000400000000000000" pitchFamily="2" charset="-78"/>
              </a:rPr>
              <a:t>اصلاً، استفاده نشده </a:t>
            </a:r>
            <a:r>
              <a:rPr lang="fa-IR">
                <a:solidFill>
                  <a:srgbClr val="000000"/>
                </a:solidFill>
                <a:latin typeface="BZar"/>
                <a:cs typeface="B Zar" panose="00000400000000000000" pitchFamily="2" charset="-78"/>
              </a:rPr>
              <a:t>است</a:t>
            </a:r>
            <a:r>
              <a:rPr lang="fa-IR">
                <a:cs typeface="B Zar" panose="00000400000000000000" pitchFamily="2" charset="-78"/>
              </a:rPr>
              <a:t> </a:t>
            </a:r>
            <a:endParaRPr lang="fa-IR" smtClean="0">
              <a:cs typeface="B Zar" panose="00000400000000000000" pitchFamily="2" charset="-78"/>
            </a:endParaRPr>
          </a:p>
          <a:p>
            <a:pPr marL="0" indent="0" algn="just">
              <a:buNone/>
            </a:pPr>
            <a:r>
              <a:rPr lang="fa-IR">
                <a:cs typeface="B Zar" panose="00000400000000000000" pitchFamily="2" charset="-78"/>
              </a:rPr>
              <a:t/>
            </a:r>
            <a:br>
              <a:rPr lang="fa-IR">
                <a:cs typeface="B Zar" panose="00000400000000000000" pitchFamily="2" charset="-78"/>
              </a:rPr>
            </a:br>
            <a:endParaRPr lang="fa-IR">
              <a:cs typeface="B Zar" panose="00000400000000000000" pitchFamily="2" charset="-78"/>
            </a:endParaRPr>
          </a:p>
        </p:txBody>
      </p:sp>
      <p:sp>
        <p:nvSpPr>
          <p:cNvPr id="4" name="Flowchart: Process 3"/>
          <p:cNvSpPr/>
          <p:nvPr/>
        </p:nvSpPr>
        <p:spPr>
          <a:xfrm>
            <a:off x="2166425" y="4473526"/>
            <a:ext cx="3362178" cy="998806"/>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latin typeface="BZar"/>
                <a:cs typeface="B Zar" panose="00000400000000000000" pitchFamily="2" charset="-78"/>
              </a:rPr>
              <a:t>انسجام اجتماعي</a:t>
            </a:r>
            <a:endParaRPr lang="fa-IR" b="1">
              <a:solidFill>
                <a:srgbClr val="FF0000"/>
              </a:solidFill>
            </a:endParaRPr>
          </a:p>
        </p:txBody>
      </p:sp>
      <p:pic>
        <p:nvPicPr>
          <p:cNvPr id="5" name="Picture 4"/>
          <p:cNvPicPr>
            <a:picLocks noChangeAspect="1"/>
          </p:cNvPicPr>
          <p:nvPr/>
        </p:nvPicPr>
        <p:blipFill>
          <a:blip r:embed="rId2"/>
          <a:stretch>
            <a:fillRect/>
          </a:stretch>
        </p:blipFill>
        <p:spPr>
          <a:xfrm>
            <a:off x="7796798" y="4245585"/>
            <a:ext cx="2619375" cy="1743075"/>
          </a:xfrm>
          <a:prstGeom prst="rect">
            <a:avLst/>
          </a:prstGeom>
        </p:spPr>
      </p:pic>
    </p:spTree>
    <p:extLst>
      <p:ext uri="{BB962C8B-B14F-4D97-AF65-F5344CB8AC3E}">
        <p14:creationId xmlns:p14="http://schemas.microsoft.com/office/powerpoint/2010/main" val="1879124750"/>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normAutofit/>
          </a:bodyPr>
          <a:lstStyle/>
          <a:p>
            <a:pPr algn="just"/>
            <a:r>
              <a:rPr lang="fa-IR">
                <a:solidFill>
                  <a:srgbClr val="000000"/>
                </a:solidFill>
                <a:latin typeface="BZar"/>
                <a:cs typeface="B Zar" panose="00000400000000000000" pitchFamily="2" charset="-78"/>
              </a:rPr>
              <a:t>يكي از مشكلات انسجام اجتماعي براي اندازه گيري، پايه نظري آن است. </a:t>
            </a:r>
            <a:r>
              <a:rPr lang="fa-IR">
                <a:solidFill>
                  <a:srgbClr val="000000"/>
                </a:solidFill>
                <a:latin typeface="BZar"/>
                <a:cs typeface="B Zar" panose="00000400000000000000" pitchFamily="2" charset="-78"/>
              </a:rPr>
              <a:t>در </a:t>
            </a:r>
            <a:r>
              <a:rPr lang="fa-IR" smtClean="0">
                <a:solidFill>
                  <a:srgbClr val="000000"/>
                </a:solidFill>
                <a:latin typeface="BZar"/>
                <a:cs typeface="B Zar" panose="00000400000000000000" pitchFamily="2" charset="-78"/>
              </a:rPr>
              <a:t>مكاتب جامعهشناختي </a:t>
            </a:r>
            <a:r>
              <a:rPr lang="fa-IR">
                <a:solidFill>
                  <a:srgbClr val="000000"/>
                </a:solidFill>
                <a:latin typeface="BZar"/>
                <a:cs typeface="B Zar" panose="00000400000000000000" pitchFamily="2" charset="-78"/>
              </a:rPr>
              <a:t>مانند ساختارگرايي يا كاركردگرايي كه اين مفهوم در آنهـا محـوري </a:t>
            </a:r>
            <a:r>
              <a:rPr lang="fa-IR">
                <a:solidFill>
                  <a:srgbClr val="000000"/>
                </a:solidFill>
                <a:latin typeface="BZar"/>
                <a:cs typeface="B Zar" panose="00000400000000000000" pitchFamily="2" charset="-78"/>
              </a:rPr>
              <a:t>اسـت</a:t>
            </a:r>
            <a:r>
              <a:rPr lang="fa-IR">
                <a:cs typeface="B Zar" panose="00000400000000000000" pitchFamily="2" charset="-78"/>
              </a:rPr>
              <a:t> </a:t>
            </a:r>
            <a:r>
              <a:rPr lang="fa-IR" smtClean="0">
                <a:cs typeface="B Zar" panose="00000400000000000000" pitchFamily="2" charset="-78"/>
              </a:rPr>
              <a:t> </a:t>
            </a:r>
            <a:r>
              <a:rPr lang="fa-IR" smtClean="0">
                <a:solidFill>
                  <a:srgbClr val="000000"/>
                </a:solidFill>
                <a:latin typeface="BZar"/>
                <a:cs typeface="B Zar" panose="00000400000000000000" pitchFamily="2" charset="-78"/>
              </a:rPr>
              <a:t>انسجام </a:t>
            </a:r>
            <a:r>
              <a:rPr lang="fa-IR">
                <a:solidFill>
                  <a:srgbClr val="000000"/>
                </a:solidFill>
                <a:latin typeface="BZar"/>
                <a:cs typeface="B Zar" panose="00000400000000000000" pitchFamily="2" charset="-78"/>
              </a:rPr>
              <a:t>يا تعادل مفهومي مبهم است كه معلوم نيست واقعاً جامعـه در چـه زمـاني </a:t>
            </a:r>
            <a:r>
              <a:rPr lang="fa-IR">
                <a:solidFill>
                  <a:srgbClr val="000000"/>
                </a:solidFill>
                <a:latin typeface="BZar"/>
                <a:cs typeface="B Zar" panose="00000400000000000000" pitchFamily="2" charset="-78"/>
              </a:rPr>
              <a:t>بـه </a:t>
            </a:r>
            <a:r>
              <a:rPr lang="fa-IR" smtClean="0">
                <a:solidFill>
                  <a:srgbClr val="000000"/>
                </a:solidFill>
                <a:latin typeface="BZar"/>
                <a:cs typeface="B Zar" panose="00000400000000000000" pitchFamily="2" charset="-78"/>
              </a:rPr>
              <a:t>انسـجام صد </a:t>
            </a:r>
            <a:r>
              <a:rPr lang="fa-IR">
                <a:solidFill>
                  <a:srgbClr val="000000"/>
                </a:solidFill>
                <a:latin typeface="BZar"/>
                <a:cs typeface="B Zar" panose="00000400000000000000" pitchFamily="2" charset="-78"/>
              </a:rPr>
              <a:t>درصد ميرسد و لذا شاخصگذاري را ناممكن ميكند. همين ابهام يكي </a:t>
            </a:r>
            <a:r>
              <a:rPr lang="fa-IR">
                <a:solidFill>
                  <a:srgbClr val="000000"/>
                </a:solidFill>
                <a:latin typeface="BZar"/>
                <a:cs typeface="B Zar" panose="00000400000000000000" pitchFamily="2" charset="-78"/>
              </a:rPr>
              <a:t>از </a:t>
            </a:r>
            <a:r>
              <a:rPr lang="fa-IR" smtClean="0">
                <a:solidFill>
                  <a:srgbClr val="000000"/>
                </a:solidFill>
                <a:latin typeface="BZar"/>
                <a:cs typeface="B Zar" panose="00000400000000000000" pitchFamily="2" charset="-78"/>
              </a:rPr>
              <a:t>مشـكلات اندازهگيري </a:t>
            </a:r>
            <a:r>
              <a:rPr lang="fa-IR">
                <a:solidFill>
                  <a:srgbClr val="000000"/>
                </a:solidFill>
                <a:latin typeface="BZar"/>
                <a:cs typeface="B Zar" panose="00000400000000000000" pitchFamily="2" charset="-78"/>
              </a:rPr>
              <a:t>انسجام اجتماعي بوده است. بيلي با نقد مفهوم پارسونزي تعادل سيستمي</a:t>
            </a:r>
            <a:r>
              <a:rPr lang="fa-IR">
                <a:solidFill>
                  <a:srgbClr val="000000"/>
                </a:solidFill>
                <a:latin typeface="BZar"/>
                <a:cs typeface="B Zar" panose="00000400000000000000" pitchFamily="2" charset="-78"/>
              </a:rPr>
              <a:t>، </a:t>
            </a:r>
            <a:r>
              <a:rPr lang="fa-IR" smtClean="0">
                <a:solidFill>
                  <a:srgbClr val="000000"/>
                </a:solidFill>
                <a:latin typeface="BZar"/>
                <a:cs typeface="B Zar" panose="00000400000000000000" pitchFamily="2" charset="-78"/>
              </a:rPr>
              <a:t>نظريه آنتروپي </a:t>
            </a:r>
            <a:r>
              <a:rPr lang="fa-IR">
                <a:solidFill>
                  <a:srgbClr val="000000"/>
                </a:solidFill>
                <a:latin typeface="BZar"/>
                <a:cs typeface="B Zar" panose="00000400000000000000" pitchFamily="2" charset="-78"/>
              </a:rPr>
              <a:t>اجتماعي را ارائه كرده و بهجاي مفهوم صفر و يكي انسجام يا تعادل، </a:t>
            </a:r>
            <a:r>
              <a:rPr lang="fa-IR">
                <a:solidFill>
                  <a:srgbClr val="000000"/>
                </a:solidFill>
                <a:latin typeface="BZar"/>
                <a:cs typeface="B Zar" panose="00000400000000000000" pitchFamily="2" charset="-78"/>
              </a:rPr>
              <a:t>مفهوم </a:t>
            </a:r>
            <a:r>
              <a:rPr lang="fa-IR" smtClean="0">
                <a:solidFill>
                  <a:srgbClr val="000000"/>
                </a:solidFill>
                <a:latin typeface="BZar"/>
                <a:cs typeface="B Zar" panose="00000400000000000000" pitchFamily="2" charset="-78"/>
              </a:rPr>
              <a:t>فـازي آنتروپي </a:t>
            </a:r>
            <a:r>
              <a:rPr lang="fa-IR">
                <a:solidFill>
                  <a:srgbClr val="000000"/>
                </a:solidFill>
                <a:latin typeface="BZar"/>
                <a:cs typeface="B Zar" panose="00000400000000000000" pitchFamily="2" charset="-78"/>
              </a:rPr>
              <a:t>يا آشفتگي سيستمي را ارائه ميكند</a:t>
            </a:r>
            <a:r>
              <a:rPr lang="fa-IR">
                <a:solidFill>
                  <a:srgbClr val="000000"/>
                </a:solidFill>
                <a:latin typeface="BZar"/>
                <a:cs typeface="B Zar" panose="00000400000000000000" pitchFamily="2" charset="-78"/>
              </a:rPr>
              <a:t>. </a:t>
            </a:r>
            <a:endParaRPr lang="fa-IR" smtClean="0">
              <a:solidFill>
                <a:srgbClr val="000000"/>
              </a:solidFill>
              <a:latin typeface="BZar"/>
              <a:cs typeface="B Zar" panose="00000400000000000000" pitchFamily="2" charset="-78"/>
            </a:endParaRPr>
          </a:p>
          <a:p>
            <a:pPr algn="just"/>
            <a:r>
              <a:rPr lang="fa-IR">
                <a:cs typeface="B Zar" panose="00000400000000000000" pitchFamily="2" charset="-78"/>
              </a:rPr>
              <a:t/>
            </a:r>
            <a:br>
              <a:rPr lang="fa-IR">
                <a:cs typeface="B Zar" panose="00000400000000000000" pitchFamily="2" charset="-78"/>
              </a:rPr>
            </a:br>
            <a:endParaRPr lang="fa-IR">
              <a:cs typeface="B Zar" panose="00000400000000000000" pitchFamily="2" charset="-78"/>
            </a:endParaRPr>
          </a:p>
        </p:txBody>
      </p:sp>
      <p:sp>
        <p:nvSpPr>
          <p:cNvPr id="4" name="Flowchart: Process 3"/>
          <p:cNvSpPr/>
          <p:nvPr/>
        </p:nvSpPr>
        <p:spPr>
          <a:xfrm>
            <a:off x="838200" y="4586068"/>
            <a:ext cx="2883877" cy="1125415"/>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latin typeface="BZar"/>
                <a:cs typeface="B Zar" panose="00000400000000000000" pitchFamily="2" charset="-78"/>
              </a:rPr>
              <a:t>مفهوم صفر و يكي</a:t>
            </a:r>
            <a:endParaRPr lang="fa-IR" b="1">
              <a:solidFill>
                <a:srgbClr val="FF0000"/>
              </a:solidFill>
            </a:endParaRPr>
          </a:p>
        </p:txBody>
      </p:sp>
    </p:spTree>
    <p:extLst>
      <p:ext uri="{BB962C8B-B14F-4D97-AF65-F5344CB8AC3E}">
        <p14:creationId xmlns:p14="http://schemas.microsoft.com/office/powerpoint/2010/main" val="603461505"/>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sz="2600">
                <a:solidFill>
                  <a:srgbClr val="000000"/>
                </a:solidFill>
                <a:latin typeface="BZar"/>
                <a:cs typeface="B Zar" panose="00000400000000000000" pitchFamily="2" charset="-78"/>
              </a:rPr>
              <a:t>در واقع در اين مفهومپـردازي، جامعـه داراي حالات </a:t>
            </a:r>
            <a:r>
              <a:rPr lang="fa-IR" sz="2600">
                <a:solidFill>
                  <a:srgbClr val="000000"/>
                </a:solidFill>
                <a:latin typeface="BZar"/>
                <a:cs typeface="B Zar" panose="00000400000000000000" pitchFamily="2" charset="-78"/>
              </a:rPr>
              <a:t>تعادل </a:t>
            </a:r>
            <a:r>
              <a:rPr lang="fa-IR" sz="2600" smtClean="0">
                <a:solidFill>
                  <a:srgbClr val="000000"/>
                </a:solidFill>
                <a:latin typeface="BZar"/>
                <a:cs typeface="B Zar" panose="00000400000000000000" pitchFamily="2" charset="-78"/>
              </a:rPr>
              <a:t>(يك) </a:t>
            </a:r>
            <a:r>
              <a:rPr lang="fa-IR" sz="2600">
                <a:solidFill>
                  <a:srgbClr val="000000"/>
                </a:solidFill>
                <a:latin typeface="BZar"/>
                <a:cs typeface="B Zar" panose="00000400000000000000" pitchFamily="2" charset="-78"/>
              </a:rPr>
              <a:t>و عدم </a:t>
            </a:r>
            <a:r>
              <a:rPr lang="fa-IR" sz="2600">
                <a:solidFill>
                  <a:srgbClr val="000000"/>
                </a:solidFill>
                <a:latin typeface="BZar"/>
                <a:cs typeface="B Zar" panose="00000400000000000000" pitchFamily="2" charset="-78"/>
              </a:rPr>
              <a:t>تعادل </a:t>
            </a:r>
            <a:r>
              <a:rPr lang="fa-IR" sz="2600" smtClean="0">
                <a:solidFill>
                  <a:srgbClr val="000000"/>
                </a:solidFill>
                <a:latin typeface="BZar"/>
                <a:cs typeface="B Zar" panose="00000400000000000000" pitchFamily="2" charset="-78"/>
              </a:rPr>
              <a:t>(صفر) </a:t>
            </a:r>
            <a:r>
              <a:rPr lang="fa-IR" sz="2600">
                <a:solidFill>
                  <a:srgbClr val="000000"/>
                </a:solidFill>
                <a:latin typeface="BZar"/>
                <a:cs typeface="B Zar" panose="00000400000000000000" pitchFamily="2" charset="-78"/>
              </a:rPr>
              <a:t>نيست، بلكه درجاتي از آنتروپي را دارد و هر جـا آنتروپي جامعه كاهش مييابد به معني آن است كه نظم و انسـجام در آن در حـال افـزايش است و بالعكس. نقطه قوت آنتروپي آن است كـه بـر خـلاف مفهـوم انسـجام، حالـت صـد درصد آنتروپي يا بينظمي جامعه قابـل تعيـين و تشـخيص اسـت، زيـرا در نظريـه آنتروپـي اجتماعي اين حالت تعريف ميشود.  (</a:t>
            </a:r>
            <a:r>
              <a:rPr lang="en-US" sz="1300">
                <a:solidFill>
                  <a:srgbClr val="000000"/>
                </a:solidFill>
                <a:latin typeface="TimesNewRomanPSMT"/>
                <a:cs typeface="B Zar" panose="00000400000000000000" pitchFamily="2" charset="-78"/>
              </a:rPr>
              <a:t>Bailey, 1983</a:t>
            </a:r>
            <a:r>
              <a:rPr lang="fa-IR" sz="1300">
                <a:solidFill>
                  <a:srgbClr val="000000"/>
                </a:solidFill>
                <a:latin typeface="TimesNewRomanPSMT"/>
                <a:cs typeface="B Zar" panose="00000400000000000000" pitchFamily="2" charset="-78"/>
              </a:rPr>
              <a:t>) </a:t>
            </a:r>
            <a:r>
              <a:rPr lang="fa-IR" sz="2600">
                <a:solidFill>
                  <a:srgbClr val="000000"/>
                </a:solidFill>
                <a:latin typeface="BZar"/>
                <a:cs typeface="B Zar" panose="00000400000000000000" pitchFamily="2" charset="-78"/>
              </a:rPr>
              <a:t>لذا اين مفهوم </a:t>
            </a:r>
            <a:r>
              <a:rPr lang="fa-IR" sz="2600">
                <a:solidFill>
                  <a:srgbClr val="000000"/>
                </a:solidFill>
                <a:latin typeface="BZar"/>
                <a:cs typeface="B Zar" panose="00000400000000000000" pitchFamily="2" charset="-78"/>
              </a:rPr>
              <a:t>قابليت </a:t>
            </a:r>
            <a:r>
              <a:rPr lang="fa-IR" sz="2600" smtClean="0">
                <a:solidFill>
                  <a:srgbClr val="000000"/>
                </a:solidFill>
                <a:latin typeface="BZar"/>
                <a:cs typeface="B Zar" panose="00000400000000000000" pitchFamily="2" charset="-78"/>
              </a:rPr>
              <a:t>شـاخص سـازي </a:t>
            </a:r>
            <a:r>
              <a:rPr lang="fa-IR" sz="2600">
                <a:solidFill>
                  <a:srgbClr val="000000"/>
                </a:solidFill>
                <a:latin typeface="BZar"/>
                <a:cs typeface="B Zar" panose="00000400000000000000" pitchFamily="2" charset="-78"/>
              </a:rPr>
              <a:t>و </a:t>
            </a:r>
            <a:r>
              <a:rPr lang="fa-IR" sz="2600" smtClean="0">
                <a:solidFill>
                  <a:srgbClr val="000000"/>
                </a:solidFill>
                <a:latin typeface="BZar"/>
                <a:cs typeface="B Zar" panose="00000400000000000000" pitchFamily="2" charset="-78"/>
              </a:rPr>
              <a:t>اندازه گيري </a:t>
            </a:r>
            <a:r>
              <a:rPr lang="fa-IR" sz="2600">
                <a:solidFill>
                  <a:srgbClr val="000000"/>
                </a:solidFill>
                <a:latin typeface="BZar"/>
                <a:cs typeface="B Zar" panose="00000400000000000000" pitchFamily="2" charset="-78"/>
              </a:rPr>
              <a:t>را دارد</a:t>
            </a:r>
            <a:endParaRPr lang="fa-IR"/>
          </a:p>
        </p:txBody>
      </p:sp>
      <p:sp>
        <p:nvSpPr>
          <p:cNvPr id="4" name="Flowchart: Process 3"/>
          <p:cNvSpPr/>
          <p:nvPr/>
        </p:nvSpPr>
        <p:spPr>
          <a:xfrm>
            <a:off x="838200" y="4262510"/>
            <a:ext cx="4760742" cy="1336431"/>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600" b="1">
                <a:solidFill>
                  <a:srgbClr val="FF0000"/>
                </a:solidFill>
                <a:latin typeface="BZar"/>
                <a:cs typeface="B Zar" panose="00000400000000000000" pitchFamily="2" charset="-78"/>
              </a:rPr>
              <a:t>قابليت شـاخص سـازي و اندازه گيري</a:t>
            </a:r>
            <a:endParaRPr lang="fa-IR" b="1">
              <a:solidFill>
                <a:srgbClr val="FF0000"/>
              </a:solidFill>
            </a:endParaRPr>
          </a:p>
        </p:txBody>
      </p:sp>
    </p:spTree>
    <p:extLst>
      <p:ext uri="{BB962C8B-B14F-4D97-AF65-F5344CB8AC3E}">
        <p14:creationId xmlns:p14="http://schemas.microsoft.com/office/powerpoint/2010/main" val="1652028635"/>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normAutofit/>
          </a:bodyPr>
          <a:lstStyle/>
          <a:p>
            <a:pPr algn="just"/>
            <a:r>
              <a:rPr lang="fa-IR">
                <a:solidFill>
                  <a:srgbClr val="000000"/>
                </a:solidFill>
                <a:latin typeface="BZar"/>
                <a:cs typeface="B Zar" panose="00000400000000000000" pitchFamily="2" charset="-78"/>
              </a:rPr>
              <a:t>ز اين رو در اين مقاله بـهجـاي مفهـوم انسـجام از مفهـوم اخـتلال در </a:t>
            </a:r>
            <a:r>
              <a:rPr lang="fa-IR">
                <a:solidFill>
                  <a:srgbClr val="000000"/>
                </a:solidFill>
                <a:latin typeface="BZar"/>
                <a:cs typeface="B Zar" panose="00000400000000000000" pitchFamily="2" charset="-78"/>
              </a:rPr>
              <a:t>انسـجام </a:t>
            </a:r>
            <a:r>
              <a:rPr lang="fa-IR" smtClean="0">
                <a:solidFill>
                  <a:srgbClr val="000000"/>
                </a:solidFill>
                <a:latin typeface="BZar"/>
                <a:cs typeface="B Zar" panose="00000400000000000000" pitchFamily="2" charset="-78"/>
              </a:rPr>
              <a:t>اسـتفاده ميشود</a:t>
            </a:r>
            <a:r>
              <a:rPr lang="fa-IR">
                <a:solidFill>
                  <a:srgbClr val="000000"/>
                </a:solidFill>
                <a:latin typeface="BZar"/>
                <a:cs typeface="B Zar" panose="00000400000000000000" pitchFamily="2" charset="-78"/>
              </a:rPr>
              <a:t>. اختلال در انسجام كاركردي ميان نهادهاي جامعه يكي از انواع </a:t>
            </a:r>
            <a:r>
              <a:rPr lang="fa-IR">
                <a:solidFill>
                  <a:srgbClr val="000000"/>
                </a:solidFill>
                <a:latin typeface="BZar"/>
                <a:cs typeface="B Zar" panose="00000400000000000000" pitchFamily="2" charset="-78"/>
              </a:rPr>
              <a:t>آنتروپي </a:t>
            </a:r>
            <a:r>
              <a:rPr lang="fa-IR" smtClean="0">
                <a:solidFill>
                  <a:srgbClr val="000000"/>
                </a:solidFill>
                <a:latin typeface="BZar"/>
                <a:cs typeface="B Zar" panose="00000400000000000000" pitchFamily="2" charset="-78"/>
              </a:rPr>
              <a:t>اجتمـاعي است</a:t>
            </a:r>
            <a:r>
              <a:rPr lang="fa-IR">
                <a:solidFill>
                  <a:srgbClr val="000000"/>
                </a:solidFill>
                <a:latin typeface="BZar"/>
                <a:cs typeface="B Zar" panose="00000400000000000000" pitchFamily="2" charset="-78"/>
              </a:rPr>
              <a:t>. هدف اين مقاله ارائه شاخص مناسب جهـت انـدازهگيـري ميـزان اخـتلال </a:t>
            </a:r>
            <a:r>
              <a:rPr lang="fa-IR">
                <a:solidFill>
                  <a:srgbClr val="000000"/>
                </a:solidFill>
                <a:latin typeface="BZar"/>
                <a:cs typeface="B Zar" panose="00000400000000000000" pitchFamily="2" charset="-78"/>
              </a:rPr>
              <a:t>در </a:t>
            </a:r>
            <a:r>
              <a:rPr lang="fa-IR" smtClean="0">
                <a:solidFill>
                  <a:srgbClr val="000000"/>
                </a:solidFill>
                <a:latin typeface="BZar"/>
                <a:cs typeface="B Zar" panose="00000400000000000000" pitchFamily="2" charset="-78"/>
              </a:rPr>
              <a:t>انسـجام كاركردي </a:t>
            </a:r>
            <a:r>
              <a:rPr lang="fa-IR">
                <a:solidFill>
                  <a:srgbClr val="000000"/>
                </a:solidFill>
                <a:latin typeface="BZar"/>
                <a:cs typeface="B Zar" panose="00000400000000000000" pitchFamily="2" charset="-78"/>
              </a:rPr>
              <a:t>ميان نهادهاي جامعه در دوره معاصر در جامعه ايران است. </a:t>
            </a:r>
            <a:r>
              <a:rPr lang="fa-IR">
                <a:solidFill>
                  <a:srgbClr val="000000"/>
                </a:solidFill>
                <a:latin typeface="BZar"/>
                <a:cs typeface="B Zar" panose="00000400000000000000" pitchFamily="2" charset="-78"/>
              </a:rPr>
              <a:t>اندازهگيـري </a:t>
            </a:r>
            <a:r>
              <a:rPr lang="fa-IR" smtClean="0">
                <a:solidFill>
                  <a:srgbClr val="000000"/>
                </a:solidFill>
                <a:latin typeface="BZar"/>
                <a:cs typeface="B Zar" panose="00000400000000000000" pitchFamily="2" charset="-78"/>
              </a:rPr>
              <a:t>مسـتقيم انسجام </a:t>
            </a:r>
            <a:r>
              <a:rPr lang="fa-IR">
                <a:solidFill>
                  <a:srgbClr val="000000"/>
                </a:solidFill>
                <a:latin typeface="BZar"/>
                <a:cs typeface="B Zar" panose="00000400000000000000" pitchFamily="2" charset="-78"/>
              </a:rPr>
              <a:t>يا اختلال انسجامي ميان نهادهاي جامعه امري به غايت پيچيده و گسـترده </a:t>
            </a:r>
            <a:r>
              <a:rPr lang="fa-IR">
                <a:solidFill>
                  <a:srgbClr val="000000"/>
                </a:solidFill>
                <a:latin typeface="BZar"/>
                <a:cs typeface="B Zar" panose="00000400000000000000" pitchFamily="2" charset="-78"/>
              </a:rPr>
              <a:t>اسـت </a:t>
            </a:r>
            <a:r>
              <a:rPr lang="fa-IR" smtClean="0">
                <a:solidFill>
                  <a:srgbClr val="000000"/>
                </a:solidFill>
                <a:latin typeface="BZar"/>
                <a:cs typeface="B Zar" panose="00000400000000000000" pitchFamily="2" charset="-78"/>
              </a:rPr>
              <a:t>كـه نيازمند </a:t>
            </a:r>
            <a:r>
              <a:rPr lang="fa-IR">
                <a:solidFill>
                  <a:srgbClr val="000000"/>
                </a:solidFill>
                <a:latin typeface="BZar"/>
                <a:cs typeface="B Zar" panose="00000400000000000000" pitchFamily="2" charset="-78"/>
              </a:rPr>
              <a:t>اطلاعات و زمان كافي، در صورت ممكن بـودن، اسـت</a:t>
            </a:r>
            <a:r>
              <a:rPr lang="fa-IR">
                <a:solidFill>
                  <a:srgbClr val="000000"/>
                </a:solidFill>
                <a:latin typeface="BZar"/>
                <a:cs typeface="B Zar" panose="00000400000000000000" pitchFamily="2" charset="-78"/>
              </a:rPr>
              <a:t>. </a:t>
            </a:r>
            <a:endParaRPr lang="fa-IR">
              <a:cs typeface="B Zar" panose="00000400000000000000" pitchFamily="2" charset="-78"/>
            </a:endParaRPr>
          </a:p>
        </p:txBody>
      </p:sp>
      <p:sp>
        <p:nvSpPr>
          <p:cNvPr id="4" name="Flowchart: Process 3"/>
          <p:cNvSpPr/>
          <p:nvPr/>
        </p:nvSpPr>
        <p:spPr>
          <a:xfrm>
            <a:off x="838200" y="4586068"/>
            <a:ext cx="4445391" cy="1195754"/>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latin typeface="BZar"/>
                <a:cs typeface="B Zar" panose="00000400000000000000" pitchFamily="2" charset="-78"/>
              </a:rPr>
              <a:t>نيازمند اطلاعات و زمان كافي</a:t>
            </a:r>
            <a:endParaRPr lang="fa-IR" b="1">
              <a:solidFill>
                <a:srgbClr val="FF0000"/>
              </a:solidFill>
            </a:endParaRPr>
          </a:p>
        </p:txBody>
      </p:sp>
    </p:spTree>
    <p:extLst>
      <p:ext uri="{BB962C8B-B14F-4D97-AF65-F5344CB8AC3E}">
        <p14:creationId xmlns:p14="http://schemas.microsoft.com/office/powerpoint/2010/main" val="2576012786"/>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pPr lvl="0" algn="just"/>
            <a:r>
              <a:rPr lang="fa-IR" sz="2400">
                <a:solidFill>
                  <a:srgbClr val="000000"/>
                </a:solidFill>
                <a:latin typeface="BZar"/>
                <a:cs typeface="B Zar" panose="00000400000000000000" pitchFamily="2" charset="-78"/>
              </a:rPr>
              <a:t>جامعـه </a:t>
            </a:r>
            <a:r>
              <a:rPr lang="fa-IR" sz="2400">
                <a:solidFill>
                  <a:srgbClr val="000000"/>
                </a:solidFill>
                <a:latin typeface="BZar"/>
                <a:cs typeface="B Zar" panose="00000400000000000000" pitchFamily="2" charset="-78"/>
              </a:rPr>
              <a:t>نهادهـاي </a:t>
            </a:r>
            <a:r>
              <a:rPr lang="fa-IR" sz="2400" smtClean="0">
                <a:solidFill>
                  <a:srgbClr val="000000"/>
                </a:solidFill>
                <a:latin typeface="BZar"/>
                <a:cs typeface="B Zar" panose="00000400000000000000" pitchFamily="2" charset="-78"/>
              </a:rPr>
              <a:t>متعـددي چون </a:t>
            </a:r>
            <a:r>
              <a:rPr lang="fa-IR" sz="2400">
                <a:solidFill>
                  <a:srgbClr val="000000"/>
                </a:solidFill>
                <a:latin typeface="BZar"/>
                <a:cs typeface="B Zar" panose="00000400000000000000" pitchFamily="2" charset="-78"/>
              </a:rPr>
              <a:t>خانواده، آموزش، دين، حكومت و.... دارد كه بررسي هماهنگي كاركردهاي </a:t>
            </a:r>
            <a:r>
              <a:rPr lang="fa-IR" sz="2400">
                <a:solidFill>
                  <a:srgbClr val="000000"/>
                </a:solidFill>
                <a:latin typeface="BZar"/>
                <a:cs typeface="B Zar" panose="00000400000000000000" pitchFamily="2" charset="-78"/>
              </a:rPr>
              <a:t>آنهـا </a:t>
            </a:r>
            <a:r>
              <a:rPr lang="fa-IR" sz="2400" smtClean="0">
                <a:solidFill>
                  <a:srgbClr val="000000"/>
                </a:solidFill>
                <a:latin typeface="BZar"/>
                <a:cs typeface="B Zar" panose="00000400000000000000" pitchFamily="2" charset="-78"/>
              </a:rPr>
              <a:t>و در </a:t>
            </a:r>
            <a:r>
              <a:rPr lang="fa-IR" sz="2400">
                <a:solidFill>
                  <a:srgbClr val="000000"/>
                </a:solidFill>
                <a:latin typeface="BZar"/>
                <a:cs typeface="B Zar" panose="00000400000000000000" pitchFamily="2" charset="-78"/>
              </a:rPr>
              <a:t>ابعاد گوناگون اقتصادي، سياسي، فرهنگي و اجتمـاعي هـم نيازمنـد معيارهـاي </a:t>
            </a:r>
            <a:r>
              <a:rPr lang="fa-IR" sz="2400">
                <a:solidFill>
                  <a:srgbClr val="000000"/>
                </a:solidFill>
                <a:latin typeface="BZar"/>
                <a:cs typeface="B Zar" panose="00000400000000000000" pitchFamily="2" charset="-78"/>
              </a:rPr>
              <a:t>روشـن </a:t>
            </a:r>
            <a:r>
              <a:rPr lang="fa-IR" sz="2400" smtClean="0">
                <a:solidFill>
                  <a:srgbClr val="000000"/>
                </a:solidFill>
                <a:latin typeface="BZar"/>
                <a:cs typeface="B Zar" panose="00000400000000000000" pitchFamily="2" charset="-78"/>
              </a:rPr>
              <a:t>و كلان </a:t>
            </a:r>
            <a:r>
              <a:rPr lang="fa-IR" sz="2400">
                <a:solidFill>
                  <a:srgbClr val="000000"/>
                </a:solidFill>
                <a:latin typeface="BZar"/>
                <a:cs typeface="B Zar" panose="00000400000000000000" pitchFamily="2" charset="-78"/>
              </a:rPr>
              <a:t>براي استخراج هماهنگي است كه اين معيارها هنـوز تـدوين نشـده اسـت و </a:t>
            </a:r>
            <a:r>
              <a:rPr lang="fa-IR" sz="2400">
                <a:solidFill>
                  <a:srgbClr val="000000"/>
                </a:solidFill>
                <a:latin typeface="BZar"/>
                <a:cs typeface="B Zar" panose="00000400000000000000" pitchFamily="2" charset="-78"/>
              </a:rPr>
              <a:t>اگـر </a:t>
            </a:r>
            <a:r>
              <a:rPr lang="fa-IR" sz="2400" smtClean="0">
                <a:solidFill>
                  <a:srgbClr val="000000"/>
                </a:solidFill>
                <a:latin typeface="BZar"/>
                <a:cs typeface="B Zar" panose="00000400000000000000" pitchFamily="2" charset="-78"/>
              </a:rPr>
              <a:t>هـم تدوين </a:t>
            </a:r>
            <a:r>
              <a:rPr lang="fa-IR" sz="2400">
                <a:solidFill>
                  <a:srgbClr val="000000"/>
                </a:solidFill>
                <a:latin typeface="BZar"/>
                <a:cs typeface="B Zar" panose="00000400000000000000" pitchFamily="2" charset="-78"/>
              </a:rPr>
              <a:t>شوند، نيازمند جمعآوري اطلاعات گستردهاي از اين نهادهاست كه بسياري </a:t>
            </a:r>
            <a:r>
              <a:rPr lang="fa-IR" sz="2400">
                <a:solidFill>
                  <a:srgbClr val="000000"/>
                </a:solidFill>
                <a:latin typeface="BZar"/>
                <a:cs typeface="B Zar" panose="00000400000000000000" pitchFamily="2" charset="-78"/>
              </a:rPr>
              <a:t>از </a:t>
            </a:r>
            <a:r>
              <a:rPr lang="fa-IR" sz="2400" smtClean="0">
                <a:solidFill>
                  <a:srgbClr val="000000"/>
                </a:solidFill>
                <a:latin typeface="BZar"/>
                <a:cs typeface="B Zar" panose="00000400000000000000" pitchFamily="2" charset="-78"/>
              </a:rPr>
              <a:t>آنهـا در </a:t>
            </a:r>
            <a:r>
              <a:rPr lang="fa-IR" sz="2400">
                <a:solidFill>
                  <a:srgbClr val="000000"/>
                </a:solidFill>
                <a:latin typeface="BZar"/>
                <a:cs typeface="B Zar" panose="00000400000000000000" pitchFamily="2" charset="-78"/>
              </a:rPr>
              <a:t>دسترس نبوده و يا جمعآوري آنها نيازمند امكانات بيشـتري اسـت. از ايـن </a:t>
            </a:r>
            <a:r>
              <a:rPr lang="fa-IR" sz="2400">
                <a:solidFill>
                  <a:srgbClr val="000000"/>
                </a:solidFill>
                <a:latin typeface="BZar"/>
                <a:cs typeface="B Zar" panose="00000400000000000000" pitchFamily="2" charset="-78"/>
              </a:rPr>
              <a:t>رو </a:t>
            </a:r>
            <a:r>
              <a:rPr lang="fa-IR" sz="2400" smtClean="0">
                <a:solidFill>
                  <a:srgbClr val="000000"/>
                </a:solidFill>
                <a:latin typeface="BZar"/>
                <a:cs typeface="B Zar" panose="00000400000000000000" pitchFamily="2" charset="-78"/>
              </a:rPr>
              <a:t>محققـين، مسير </a:t>
            </a:r>
            <a:r>
              <a:rPr lang="fa-IR" sz="2400">
                <a:solidFill>
                  <a:srgbClr val="000000"/>
                </a:solidFill>
                <a:latin typeface="BZar"/>
                <a:cs typeface="B Zar" panose="00000400000000000000" pitchFamily="2" charset="-78"/>
              </a:rPr>
              <a:t>غير مستقيم را </a:t>
            </a:r>
            <a:r>
              <a:rPr lang="fa-IR" sz="2400">
                <a:solidFill>
                  <a:srgbClr val="000000"/>
                </a:solidFill>
                <a:latin typeface="BZar"/>
                <a:cs typeface="B Zar" panose="00000400000000000000" pitchFamily="2" charset="-78"/>
              </a:rPr>
              <a:t>براي </a:t>
            </a:r>
            <a:r>
              <a:rPr lang="fa-IR" sz="2400" smtClean="0">
                <a:solidFill>
                  <a:srgbClr val="000000"/>
                </a:solidFill>
                <a:latin typeface="BZar"/>
                <a:cs typeface="B Zar" panose="00000400000000000000" pitchFamily="2" charset="-78"/>
              </a:rPr>
              <a:t>اندازه گيري </a:t>
            </a:r>
            <a:r>
              <a:rPr lang="fa-IR" sz="2400">
                <a:solidFill>
                  <a:srgbClr val="000000"/>
                </a:solidFill>
                <a:latin typeface="BZar"/>
                <a:cs typeface="B Zar" panose="00000400000000000000" pitchFamily="2" charset="-78"/>
              </a:rPr>
              <a:t>اين متغير انتخاب كردنـد. در ايـن مسـير </a:t>
            </a:r>
            <a:r>
              <a:rPr lang="fa-IR" sz="2400">
                <a:solidFill>
                  <a:srgbClr val="000000"/>
                </a:solidFill>
                <a:latin typeface="BZar"/>
                <a:cs typeface="B Zar" panose="00000400000000000000" pitchFamily="2" charset="-78"/>
              </a:rPr>
              <a:t>غيـر </a:t>
            </a:r>
            <a:r>
              <a:rPr lang="fa-IR" sz="2400" smtClean="0">
                <a:solidFill>
                  <a:srgbClr val="000000"/>
                </a:solidFill>
                <a:latin typeface="BZar"/>
                <a:cs typeface="B Zar" panose="00000400000000000000" pitchFamily="2" charset="-78"/>
              </a:rPr>
              <a:t>مسـتقيم فرايند </a:t>
            </a:r>
            <a:r>
              <a:rPr lang="fa-IR" sz="2400">
                <a:solidFill>
                  <a:srgbClr val="000000"/>
                </a:solidFill>
                <a:latin typeface="BZar"/>
                <a:cs typeface="B Zar" panose="00000400000000000000" pitchFamily="2" charset="-78"/>
              </a:rPr>
              <a:t>شاخصسازي </a:t>
            </a:r>
            <a:r>
              <a:rPr lang="fa-IR" sz="2400">
                <a:solidFill>
                  <a:srgbClr val="000000"/>
                </a:solidFill>
                <a:latin typeface="BZar"/>
                <a:cs typeface="B Zar" panose="00000400000000000000" pitchFamily="2" charset="-78"/>
              </a:rPr>
              <a:t>دو </a:t>
            </a:r>
            <a:r>
              <a:rPr lang="fa-IR" sz="2400" smtClean="0">
                <a:solidFill>
                  <a:srgbClr val="000000"/>
                </a:solidFill>
                <a:latin typeface="BZar"/>
                <a:cs typeface="B Zar" panose="00000400000000000000" pitchFamily="2" charset="-78"/>
              </a:rPr>
              <a:t>مرحله اي </a:t>
            </a:r>
            <a:r>
              <a:rPr lang="fa-IR" sz="2400">
                <a:solidFill>
                  <a:srgbClr val="000000"/>
                </a:solidFill>
                <a:latin typeface="BZar"/>
                <a:cs typeface="B Zar" panose="00000400000000000000" pitchFamily="2" charset="-78"/>
              </a:rPr>
              <a:t>شد</a:t>
            </a:r>
            <a:r>
              <a:rPr lang="fa-IR" sz="2400">
                <a:solidFill>
                  <a:srgbClr val="000000"/>
                </a:solidFill>
                <a:latin typeface="BZar"/>
                <a:cs typeface="B Zar" panose="00000400000000000000" pitchFamily="2" charset="-78"/>
              </a:rPr>
              <a:t>: </a:t>
            </a:r>
            <a:endParaRPr lang="fa-IR" sz="2400" smtClean="0">
              <a:solidFill>
                <a:srgbClr val="000000"/>
              </a:solidFill>
              <a:latin typeface="BZar"/>
              <a:cs typeface="B Zar" panose="00000400000000000000" pitchFamily="2" charset="-78"/>
            </a:endParaRPr>
          </a:p>
          <a:p>
            <a:pPr lvl="0"/>
            <a:r>
              <a:rPr lang="fa-IR" sz="2400" smtClean="0">
                <a:solidFill>
                  <a:srgbClr val="000000"/>
                </a:solidFill>
                <a:latin typeface="BZar"/>
                <a:cs typeface="B Zar" panose="00000400000000000000" pitchFamily="2" charset="-78"/>
              </a:rPr>
              <a:t>1- نشان </a:t>
            </a:r>
            <a:r>
              <a:rPr lang="fa-IR" sz="2400">
                <a:solidFill>
                  <a:srgbClr val="000000"/>
                </a:solidFill>
                <a:latin typeface="BZar"/>
                <a:cs typeface="B Zar" panose="00000400000000000000" pitchFamily="2" charset="-78"/>
              </a:rPr>
              <a:t>داده شـده كـه در ايـران </a:t>
            </a:r>
            <a:r>
              <a:rPr lang="fa-IR" sz="2400">
                <a:solidFill>
                  <a:srgbClr val="000000"/>
                </a:solidFill>
                <a:latin typeface="BZar"/>
                <a:cs typeface="B Zar" panose="00000400000000000000" pitchFamily="2" charset="-78"/>
              </a:rPr>
              <a:t>نهادهـاي </a:t>
            </a:r>
            <a:r>
              <a:rPr lang="fa-IR" sz="2400" smtClean="0">
                <a:solidFill>
                  <a:srgbClr val="000000"/>
                </a:solidFill>
                <a:latin typeface="BZar"/>
                <a:cs typeface="B Zar" panose="00000400000000000000" pitchFamily="2" charset="-78"/>
              </a:rPr>
              <a:t>حكومـت نمونه </a:t>
            </a:r>
            <a:r>
              <a:rPr lang="fa-IR" sz="2400">
                <a:solidFill>
                  <a:srgbClr val="000000"/>
                </a:solidFill>
                <a:latin typeface="BZar"/>
                <a:cs typeface="B Zar" panose="00000400000000000000" pitchFamily="2" charset="-78"/>
              </a:rPr>
              <a:t>قابل تعميم از نهادهاي كل جامعه است </a:t>
            </a:r>
            <a:r>
              <a:rPr lang="fa-IR" sz="2400">
                <a:solidFill>
                  <a:srgbClr val="000000"/>
                </a:solidFill>
                <a:latin typeface="BZar"/>
                <a:cs typeface="B Zar" panose="00000400000000000000" pitchFamily="2" charset="-78"/>
              </a:rPr>
              <a:t>و </a:t>
            </a:r>
            <a:endParaRPr lang="fa-IR" sz="2400" smtClean="0">
              <a:solidFill>
                <a:srgbClr val="000000"/>
              </a:solidFill>
              <a:latin typeface="BZar"/>
              <a:cs typeface="B Zar" panose="00000400000000000000" pitchFamily="2" charset="-78"/>
            </a:endParaRPr>
          </a:p>
          <a:p>
            <a:pPr lvl="0"/>
            <a:r>
              <a:rPr lang="fa-IR" sz="2400" smtClean="0">
                <a:solidFill>
                  <a:srgbClr val="000000"/>
                </a:solidFill>
                <a:latin typeface="BZar"/>
                <a:cs typeface="B Zar" panose="00000400000000000000" pitchFamily="2" charset="-78"/>
              </a:rPr>
              <a:t>2- ارائه </a:t>
            </a:r>
            <a:r>
              <a:rPr lang="fa-IR" sz="2400">
                <a:solidFill>
                  <a:srgbClr val="000000"/>
                </a:solidFill>
                <a:latin typeface="BZar"/>
                <a:cs typeface="B Zar" panose="00000400000000000000" pitchFamily="2" charset="-78"/>
              </a:rPr>
              <a:t>شاخص اندازهگيري </a:t>
            </a:r>
            <a:r>
              <a:rPr lang="fa-IR" sz="2400">
                <a:solidFill>
                  <a:srgbClr val="000000"/>
                </a:solidFill>
                <a:latin typeface="BZar"/>
                <a:cs typeface="B Zar" panose="00000400000000000000" pitchFamily="2" charset="-78"/>
              </a:rPr>
              <a:t>اختلال </a:t>
            </a:r>
            <a:r>
              <a:rPr lang="fa-IR" sz="2400" smtClean="0">
                <a:solidFill>
                  <a:srgbClr val="000000"/>
                </a:solidFill>
                <a:latin typeface="BZar"/>
                <a:cs typeface="B Zar" panose="00000400000000000000" pitchFamily="2" charset="-78"/>
              </a:rPr>
              <a:t>انسجام ميان </a:t>
            </a:r>
            <a:r>
              <a:rPr lang="fa-IR" sz="2400">
                <a:solidFill>
                  <a:srgbClr val="000000"/>
                </a:solidFill>
                <a:latin typeface="BZar"/>
                <a:cs typeface="B Zar" panose="00000400000000000000" pitchFamily="2" charset="-78"/>
              </a:rPr>
              <a:t>نهادهاي حكومت</a:t>
            </a:r>
            <a:r>
              <a:rPr lang="fa-IR" sz="2400">
                <a:solidFill>
                  <a:prstClr val="black"/>
                </a:solidFill>
                <a:cs typeface="B Zar" panose="00000400000000000000" pitchFamily="2" charset="-78"/>
              </a:rPr>
              <a:t> </a:t>
            </a:r>
            <a:br>
              <a:rPr lang="fa-IR" sz="2400">
                <a:solidFill>
                  <a:prstClr val="black"/>
                </a:solidFill>
                <a:cs typeface="B Zar" panose="00000400000000000000" pitchFamily="2" charset="-78"/>
              </a:rPr>
            </a:br>
            <a:endParaRPr lang="fa-IR" sz="2400">
              <a:solidFill>
                <a:prstClr val="black"/>
              </a:solidFill>
              <a:cs typeface="B Zar" panose="00000400000000000000" pitchFamily="2" charset="-78"/>
            </a:endParaRPr>
          </a:p>
          <a:p>
            <a:endParaRPr lang="fa-IR">
              <a:cs typeface="B Zar" panose="00000400000000000000" pitchFamily="2" charset="-78"/>
            </a:endParaRPr>
          </a:p>
        </p:txBody>
      </p:sp>
      <p:sp>
        <p:nvSpPr>
          <p:cNvPr id="4" name="Flowchart: Process 3"/>
          <p:cNvSpPr/>
          <p:nvPr/>
        </p:nvSpPr>
        <p:spPr>
          <a:xfrm>
            <a:off x="838200" y="4797083"/>
            <a:ext cx="4023360" cy="1209821"/>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400" b="1">
                <a:solidFill>
                  <a:srgbClr val="FF0000"/>
                </a:solidFill>
                <a:latin typeface="BZar"/>
                <a:cs typeface="B Zar" panose="00000400000000000000" pitchFamily="2" charset="-78"/>
              </a:rPr>
              <a:t>فرايند شاخصسازي دو مرحله اي</a:t>
            </a:r>
            <a:endParaRPr lang="fa-IR" b="1">
              <a:solidFill>
                <a:srgbClr val="FF0000"/>
              </a:solidFill>
            </a:endParaRPr>
          </a:p>
        </p:txBody>
      </p:sp>
    </p:spTree>
    <p:extLst>
      <p:ext uri="{BB962C8B-B14F-4D97-AF65-F5344CB8AC3E}">
        <p14:creationId xmlns:p14="http://schemas.microsoft.com/office/powerpoint/2010/main" val="3444435724"/>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normAutofit/>
          </a:bodyPr>
          <a:lstStyle/>
          <a:p>
            <a:pPr algn="just"/>
            <a:r>
              <a:rPr lang="fa-IR">
                <a:solidFill>
                  <a:srgbClr val="000000"/>
                </a:solidFill>
                <a:latin typeface="BZar"/>
                <a:cs typeface="B Zar" panose="00000400000000000000" pitchFamily="2" charset="-78"/>
              </a:rPr>
              <a:t>در مرحله </a:t>
            </a:r>
            <a:r>
              <a:rPr lang="fa-IR">
                <a:solidFill>
                  <a:srgbClr val="FF0000"/>
                </a:solidFill>
                <a:latin typeface="BZar"/>
                <a:cs typeface="B Zar" panose="00000400000000000000" pitchFamily="2" charset="-78"/>
              </a:rPr>
              <a:t>اول</a:t>
            </a:r>
            <a:r>
              <a:rPr lang="fa-IR">
                <a:solidFill>
                  <a:srgbClr val="000000"/>
                </a:solidFill>
                <a:latin typeface="BZar"/>
                <a:cs typeface="B Zar" panose="00000400000000000000" pitchFamily="2" charset="-78"/>
              </a:rPr>
              <a:t>، بررسي ساختار، بودجه و مديريت نهادهاي عمده ايران نشـان </a:t>
            </a:r>
            <a:r>
              <a:rPr lang="fa-IR">
                <a:solidFill>
                  <a:srgbClr val="000000"/>
                </a:solidFill>
                <a:latin typeface="BZar"/>
                <a:cs typeface="B Zar" panose="00000400000000000000" pitchFamily="2" charset="-78"/>
              </a:rPr>
              <a:t>مـيدهـد</a:t>
            </a:r>
            <a:r>
              <a:rPr lang="fa-IR">
                <a:cs typeface="B Zar" panose="00000400000000000000" pitchFamily="2" charset="-78"/>
              </a:rPr>
              <a:t> </a:t>
            </a:r>
            <a:r>
              <a:rPr lang="fa-IR" smtClean="0">
                <a:cs typeface="B Zar" panose="00000400000000000000" pitchFamily="2" charset="-78"/>
              </a:rPr>
              <a:t> </a:t>
            </a:r>
            <a:r>
              <a:rPr lang="fa-IR" smtClean="0">
                <a:solidFill>
                  <a:srgbClr val="000000"/>
                </a:solidFill>
                <a:latin typeface="BZar"/>
                <a:cs typeface="B Zar" panose="00000400000000000000" pitchFamily="2" charset="-78"/>
              </a:rPr>
              <a:t>كه </a:t>
            </a:r>
            <a:r>
              <a:rPr lang="fa-IR">
                <a:solidFill>
                  <a:srgbClr val="000000"/>
                </a:solidFill>
                <a:latin typeface="BZar"/>
                <a:cs typeface="B Zar" panose="00000400000000000000" pitchFamily="2" charset="-78"/>
              </a:rPr>
              <a:t>در دوره 30ساله اخير، دولت عمده فضاي نهـادي كشـور را فراگرفتـه اسـت. </a:t>
            </a:r>
            <a:r>
              <a:rPr lang="fa-IR">
                <a:solidFill>
                  <a:srgbClr val="000000"/>
                </a:solidFill>
                <a:latin typeface="BZar"/>
                <a:cs typeface="B Zar" panose="00000400000000000000" pitchFamily="2" charset="-78"/>
              </a:rPr>
              <a:t>بـه </a:t>
            </a:r>
            <a:r>
              <a:rPr lang="fa-IR" smtClean="0">
                <a:solidFill>
                  <a:srgbClr val="000000"/>
                </a:solidFill>
                <a:latin typeface="BZar"/>
                <a:cs typeface="B Zar" panose="00000400000000000000" pitchFamily="2" charset="-78"/>
              </a:rPr>
              <a:t>همـين دليل </a:t>
            </a:r>
            <a:r>
              <a:rPr lang="fa-IR">
                <a:solidFill>
                  <a:srgbClr val="000000"/>
                </a:solidFill>
                <a:latin typeface="BZar"/>
                <a:cs typeface="B Zar" panose="00000400000000000000" pitchFamily="2" charset="-78"/>
              </a:rPr>
              <a:t>ميتوان رفتار نهادي حكومت را نمونهاي مناسب و قابل تعميم از رفتـار </a:t>
            </a:r>
            <a:r>
              <a:rPr lang="fa-IR">
                <a:solidFill>
                  <a:srgbClr val="000000"/>
                </a:solidFill>
                <a:latin typeface="BZar"/>
                <a:cs typeface="B Zar" panose="00000400000000000000" pitchFamily="2" charset="-78"/>
              </a:rPr>
              <a:t>نهـادي </a:t>
            </a:r>
            <a:r>
              <a:rPr lang="fa-IR" smtClean="0">
                <a:solidFill>
                  <a:srgbClr val="000000"/>
                </a:solidFill>
                <a:latin typeface="BZar"/>
                <a:cs typeface="B Zar" panose="00000400000000000000" pitchFamily="2" charset="-78"/>
              </a:rPr>
              <a:t>جامعـه در </a:t>
            </a:r>
            <a:r>
              <a:rPr lang="fa-IR">
                <a:solidFill>
                  <a:srgbClr val="000000"/>
                </a:solidFill>
                <a:latin typeface="BZar"/>
                <a:cs typeface="B Zar" panose="00000400000000000000" pitchFamily="2" charset="-78"/>
              </a:rPr>
              <a:t>نظر گرفت. با اين منطق، هـدف تحقيـق تبـديل بـه ارائـه شـاخص اخـتلال </a:t>
            </a:r>
            <a:r>
              <a:rPr lang="fa-IR">
                <a:solidFill>
                  <a:srgbClr val="000000"/>
                </a:solidFill>
                <a:latin typeface="BZar"/>
                <a:cs typeface="B Zar" panose="00000400000000000000" pitchFamily="2" charset="-78"/>
              </a:rPr>
              <a:t>انسـجام </a:t>
            </a:r>
            <a:r>
              <a:rPr lang="fa-IR" smtClean="0">
                <a:solidFill>
                  <a:srgbClr val="000000"/>
                </a:solidFill>
                <a:latin typeface="BZar"/>
                <a:cs typeface="B Zar" panose="00000400000000000000" pitchFamily="2" charset="-78"/>
              </a:rPr>
              <a:t>ميـان نهادهاي </a:t>
            </a:r>
            <a:r>
              <a:rPr lang="fa-IR">
                <a:solidFill>
                  <a:srgbClr val="000000"/>
                </a:solidFill>
                <a:latin typeface="BZar"/>
                <a:cs typeface="B Zar" panose="00000400000000000000" pitchFamily="2" charset="-78"/>
              </a:rPr>
              <a:t>دولت بهجاي كل جامعه ميشود</a:t>
            </a:r>
            <a:r>
              <a:rPr lang="fa-IR">
                <a:solidFill>
                  <a:srgbClr val="000000"/>
                </a:solidFill>
                <a:latin typeface="BZar"/>
                <a:cs typeface="B Zar" panose="00000400000000000000" pitchFamily="2" charset="-78"/>
              </a:rPr>
              <a:t>. </a:t>
            </a:r>
            <a:endParaRPr lang="fa-IR" smtClean="0">
              <a:solidFill>
                <a:srgbClr val="000000"/>
              </a:solidFill>
              <a:latin typeface="BZar"/>
              <a:cs typeface="B Zar" panose="00000400000000000000" pitchFamily="2" charset="-78"/>
            </a:endParaRPr>
          </a:p>
          <a:p>
            <a:pPr algn="just"/>
            <a:r>
              <a:rPr lang="fa-IR">
                <a:cs typeface="B Zar" panose="00000400000000000000" pitchFamily="2" charset="-78"/>
              </a:rPr>
              <a:t/>
            </a:r>
            <a:br>
              <a:rPr lang="fa-IR">
                <a:cs typeface="B Zar" panose="00000400000000000000" pitchFamily="2" charset="-78"/>
              </a:rPr>
            </a:br>
            <a:endParaRPr lang="fa-IR">
              <a:cs typeface="B Zar" panose="00000400000000000000" pitchFamily="2" charset="-78"/>
            </a:endParaRPr>
          </a:p>
        </p:txBody>
      </p:sp>
      <p:sp>
        <p:nvSpPr>
          <p:cNvPr id="4" name="Flowchart: Process 3"/>
          <p:cNvSpPr/>
          <p:nvPr/>
        </p:nvSpPr>
        <p:spPr>
          <a:xfrm>
            <a:off x="2067951" y="4093698"/>
            <a:ext cx="3094892" cy="1533379"/>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latin typeface="BZar"/>
                <a:cs typeface="B Zar" panose="00000400000000000000" pitchFamily="2" charset="-78"/>
              </a:rPr>
              <a:t>اخـتلال انسـجام ميـان نهادهاي دولت</a:t>
            </a:r>
            <a:endParaRPr lang="fa-IR" b="1">
              <a:solidFill>
                <a:srgbClr val="FF0000"/>
              </a:solidFill>
            </a:endParaRPr>
          </a:p>
        </p:txBody>
      </p:sp>
    </p:spTree>
    <p:extLst>
      <p:ext uri="{BB962C8B-B14F-4D97-AF65-F5344CB8AC3E}">
        <p14:creationId xmlns:p14="http://schemas.microsoft.com/office/powerpoint/2010/main" val="2742999669"/>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a:solidFill>
                  <a:srgbClr val="000000"/>
                </a:solidFill>
                <a:latin typeface="BZar"/>
                <a:cs typeface="B Zar" panose="00000400000000000000" pitchFamily="2" charset="-78"/>
              </a:rPr>
              <a:t>در مرحله </a:t>
            </a:r>
            <a:r>
              <a:rPr lang="fa-IR">
                <a:solidFill>
                  <a:srgbClr val="FF0000"/>
                </a:solidFill>
                <a:latin typeface="BZar"/>
                <a:cs typeface="B Zar" panose="00000400000000000000" pitchFamily="2" charset="-78"/>
              </a:rPr>
              <a:t>دوم</a:t>
            </a:r>
            <a:r>
              <a:rPr lang="fa-IR">
                <a:solidFill>
                  <a:srgbClr val="000000"/>
                </a:solidFill>
                <a:latin typeface="BZar"/>
                <a:cs typeface="B Zar" panose="00000400000000000000" pitchFamily="2" charset="-78"/>
              </a:rPr>
              <a:t>، بررسيها نشان داد كـه </a:t>
            </a:r>
            <a:r>
              <a:rPr lang="fa-IR">
                <a:solidFill>
                  <a:srgbClr val="000000"/>
                </a:solidFill>
                <a:latin typeface="BZar"/>
                <a:cs typeface="B Zar" panose="00000400000000000000" pitchFamily="2" charset="-78"/>
              </a:rPr>
              <a:t>در </a:t>
            </a:r>
            <a:r>
              <a:rPr lang="fa-IR" smtClean="0">
                <a:solidFill>
                  <a:srgbClr val="000000"/>
                </a:solidFill>
                <a:latin typeface="BZar"/>
                <a:cs typeface="B Zar" panose="00000400000000000000" pitchFamily="2" charset="-78"/>
              </a:rPr>
              <a:t>يكـي دو </a:t>
            </a:r>
            <a:r>
              <a:rPr lang="fa-IR">
                <a:solidFill>
                  <a:srgbClr val="000000"/>
                </a:solidFill>
                <a:latin typeface="BZar"/>
                <a:cs typeface="B Zar" panose="00000400000000000000" pitchFamily="2" charset="-78"/>
              </a:rPr>
              <a:t>دهه اخير شاخصهاي مناسبي براي مطالعه هماهنگي در درون نهادهـاي </a:t>
            </a:r>
            <a:r>
              <a:rPr lang="fa-IR">
                <a:solidFill>
                  <a:srgbClr val="000000"/>
                </a:solidFill>
                <a:latin typeface="BZar"/>
                <a:cs typeface="B Zar" panose="00000400000000000000" pitchFamily="2" charset="-78"/>
              </a:rPr>
              <a:t>دولـتهـا </a:t>
            </a:r>
            <a:r>
              <a:rPr lang="fa-IR" smtClean="0">
                <a:solidFill>
                  <a:srgbClr val="000000"/>
                </a:solidFill>
                <a:latin typeface="BZar"/>
                <a:cs typeface="B Zar" panose="00000400000000000000" pitchFamily="2" charset="-78"/>
              </a:rPr>
              <a:t>ارائـه شده </a:t>
            </a:r>
            <a:r>
              <a:rPr lang="fa-IR">
                <a:solidFill>
                  <a:srgbClr val="000000"/>
                </a:solidFill>
                <a:latin typeface="BZar"/>
                <a:cs typeface="B Zar" panose="00000400000000000000" pitchFamily="2" charset="-78"/>
              </a:rPr>
              <a:t>است، اما ماهيت اين شاخصها به گونهاي است كه براي سالهـاي </a:t>
            </a:r>
            <a:r>
              <a:rPr lang="fa-IR">
                <a:solidFill>
                  <a:srgbClr val="000000"/>
                </a:solidFill>
                <a:latin typeface="BZar"/>
                <a:cs typeface="B Zar" panose="00000400000000000000" pitchFamily="2" charset="-78"/>
              </a:rPr>
              <a:t>گذشـته </a:t>
            </a:r>
            <a:r>
              <a:rPr lang="fa-IR" smtClean="0">
                <a:solidFill>
                  <a:srgbClr val="000000"/>
                </a:solidFill>
                <a:latin typeface="BZar"/>
                <a:cs typeface="B Zar" panose="00000400000000000000" pitchFamily="2" charset="-78"/>
              </a:rPr>
              <a:t>نمـيتـوان اطلاعات </a:t>
            </a:r>
            <a:r>
              <a:rPr lang="fa-IR">
                <a:solidFill>
                  <a:srgbClr val="000000"/>
                </a:solidFill>
                <a:latin typeface="BZar"/>
                <a:cs typeface="B Zar" panose="00000400000000000000" pitchFamily="2" charset="-78"/>
              </a:rPr>
              <a:t>آنها را جمعآوري كرد. از ايـن رو شاخصـي مناسـب بـراي شـرايط </a:t>
            </a:r>
            <a:r>
              <a:rPr lang="fa-IR">
                <a:solidFill>
                  <a:srgbClr val="000000"/>
                </a:solidFill>
                <a:latin typeface="BZar"/>
                <a:cs typeface="B Zar" panose="00000400000000000000" pitchFamily="2" charset="-78"/>
              </a:rPr>
              <a:t>جامعـه </a:t>
            </a:r>
            <a:r>
              <a:rPr lang="fa-IR" smtClean="0">
                <a:solidFill>
                  <a:srgbClr val="000000"/>
                </a:solidFill>
                <a:latin typeface="BZar"/>
                <a:cs typeface="B Zar" panose="00000400000000000000" pitchFamily="2" charset="-78"/>
              </a:rPr>
              <a:t>ايـران سـاخته </a:t>
            </a:r>
            <a:r>
              <a:rPr lang="fa-IR">
                <a:solidFill>
                  <a:srgbClr val="000000"/>
                </a:solidFill>
                <a:latin typeface="BZar"/>
                <a:cs typeface="B Zar" panose="00000400000000000000" pitchFamily="2" charset="-78"/>
              </a:rPr>
              <a:t>شـد كـه بتـوان انسـجام ميـان نهادهـاي حكومـت را از سـالهـاي گذشـته </a:t>
            </a:r>
            <a:r>
              <a:rPr lang="fa-IR">
                <a:solidFill>
                  <a:srgbClr val="000000"/>
                </a:solidFill>
                <a:latin typeface="BZar"/>
                <a:cs typeface="B Zar" panose="00000400000000000000" pitchFamily="2" charset="-78"/>
              </a:rPr>
              <a:t>تـا </a:t>
            </a:r>
            <a:r>
              <a:rPr lang="fa-IR" smtClean="0">
                <a:solidFill>
                  <a:srgbClr val="000000"/>
                </a:solidFill>
                <a:latin typeface="BZar"/>
                <a:cs typeface="B Zar" panose="00000400000000000000" pitchFamily="2" charset="-78"/>
              </a:rPr>
              <a:t>كنـون اندازهگيري كرد</a:t>
            </a:r>
          </a:p>
          <a:p>
            <a:pPr algn="just"/>
            <a:endParaRPr lang="fa-IR"/>
          </a:p>
        </p:txBody>
      </p:sp>
    </p:spTree>
    <p:extLst>
      <p:ext uri="{BB962C8B-B14F-4D97-AF65-F5344CB8AC3E}">
        <p14:creationId xmlns:p14="http://schemas.microsoft.com/office/powerpoint/2010/main" val="2322481919"/>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a:solidFill>
                  <a:srgbClr val="000000"/>
                </a:solidFill>
                <a:latin typeface="BZar"/>
                <a:cs typeface="B Zar" panose="00000400000000000000" pitchFamily="2" charset="-78"/>
              </a:rPr>
              <a:t>اين شاخص »مغايرتهاي قـانوني« اسـت. ايـن شـاخص در </a:t>
            </a:r>
            <a:r>
              <a:rPr lang="fa-IR">
                <a:solidFill>
                  <a:srgbClr val="000000"/>
                </a:solidFill>
                <a:latin typeface="BZar"/>
                <a:cs typeface="B Zar" panose="00000400000000000000" pitchFamily="2" charset="-78"/>
              </a:rPr>
              <a:t>واقـع </a:t>
            </a:r>
            <a:r>
              <a:rPr lang="fa-IR" smtClean="0">
                <a:solidFill>
                  <a:srgbClr val="000000"/>
                </a:solidFill>
                <a:latin typeface="BZar"/>
                <a:cs typeface="B Zar" panose="00000400000000000000" pitchFamily="2" charset="-78"/>
              </a:rPr>
              <a:t>نشـانگر تغييرات </a:t>
            </a:r>
            <a:r>
              <a:rPr lang="fa-IR">
                <a:solidFill>
                  <a:srgbClr val="000000"/>
                </a:solidFill>
                <a:latin typeface="BZar"/>
                <a:cs typeface="B Zar" panose="00000400000000000000" pitchFamily="2" charset="-78"/>
              </a:rPr>
              <a:t>فرهنگ سازماني هماهنگي در سازمانها و نهادهاي دولت اسـت و از </a:t>
            </a:r>
            <a:r>
              <a:rPr lang="fa-IR">
                <a:solidFill>
                  <a:srgbClr val="000000"/>
                </a:solidFill>
                <a:latin typeface="BZar"/>
                <a:cs typeface="B Zar" panose="00000400000000000000" pitchFamily="2" charset="-78"/>
              </a:rPr>
              <a:t>آنجـايي </a:t>
            </a:r>
            <a:r>
              <a:rPr lang="fa-IR" smtClean="0">
                <a:solidFill>
                  <a:srgbClr val="000000"/>
                </a:solidFill>
                <a:latin typeface="BZar"/>
                <a:cs typeface="B Zar" panose="00000400000000000000" pitchFamily="2" charset="-78"/>
              </a:rPr>
              <a:t>كـه نشان </a:t>
            </a:r>
            <a:r>
              <a:rPr lang="fa-IR">
                <a:solidFill>
                  <a:srgbClr val="000000"/>
                </a:solidFill>
                <a:latin typeface="BZar"/>
                <a:cs typeface="B Zar" panose="00000400000000000000" pitchFamily="2" charset="-78"/>
              </a:rPr>
              <a:t>داديم كه علـت اصـلي همـاهنگي نهادهـا در ايـران، همـين فرهنـگ </a:t>
            </a:r>
            <a:r>
              <a:rPr lang="fa-IR">
                <a:solidFill>
                  <a:srgbClr val="000000"/>
                </a:solidFill>
                <a:latin typeface="BZar"/>
                <a:cs typeface="B Zar" panose="00000400000000000000" pitchFamily="2" charset="-78"/>
              </a:rPr>
              <a:t>سـازماني </a:t>
            </a:r>
            <a:r>
              <a:rPr lang="fa-IR" smtClean="0">
                <a:solidFill>
                  <a:srgbClr val="000000"/>
                </a:solidFill>
                <a:latin typeface="BZar"/>
                <a:cs typeface="B Zar" panose="00000400000000000000" pitchFamily="2" charset="-78"/>
              </a:rPr>
              <a:t>اسـت، ميتوان </a:t>
            </a:r>
            <a:r>
              <a:rPr lang="fa-IR">
                <a:solidFill>
                  <a:srgbClr val="000000"/>
                </a:solidFill>
                <a:latin typeface="BZar"/>
                <a:cs typeface="B Zar" panose="00000400000000000000" pitchFamily="2" charset="-78"/>
              </a:rPr>
              <a:t>گفت: نوسانات مربوط به شاخص مغـايرتهـاي قـانوني، تغييـرات </a:t>
            </a:r>
            <a:r>
              <a:rPr lang="fa-IR">
                <a:solidFill>
                  <a:srgbClr val="000000"/>
                </a:solidFill>
                <a:latin typeface="BZar"/>
                <a:cs typeface="B Zar" panose="00000400000000000000" pitchFamily="2" charset="-78"/>
              </a:rPr>
              <a:t>همـاهنگي </a:t>
            </a:r>
            <a:r>
              <a:rPr lang="fa-IR" smtClean="0">
                <a:solidFill>
                  <a:srgbClr val="000000"/>
                </a:solidFill>
                <a:latin typeface="BZar"/>
                <a:cs typeface="B Zar" panose="00000400000000000000" pitchFamily="2" charset="-78"/>
              </a:rPr>
              <a:t>ميـان نهادهاي </a:t>
            </a:r>
            <a:r>
              <a:rPr lang="fa-IR">
                <a:solidFill>
                  <a:srgbClr val="000000"/>
                </a:solidFill>
                <a:latin typeface="BZar"/>
                <a:cs typeface="B Zar" panose="00000400000000000000" pitchFamily="2" charset="-78"/>
              </a:rPr>
              <a:t>دولت را نشان ميدهند. كما اينكه بررسي اعتبار بيرونـي شـاخص و مقايسـه </a:t>
            </a:r>
            <a:r>
              <a:rPr lang="fa-IR">
                <a:solidFill>
                  <a:srgbClr val="000000"/>
                </a:solidFill>
                <a:latin typeface="BZar"/>
                <a:cs typeface="B Zar" panose="00000400000000000000" pitchFamily="2" charset="-78"/>
              </a:rPr>
              <a:t>آن </a:t>
            </a:r>
            <a:r>
              <a:rPr lang="fa-IR" smtClean="0">
                <a:solidFill>
                  <a:srgbClr val="000000"/>
                </a:solidFill>
                <a:latin typeface="BZar"/>
                <a:cs typeface="B Zar" panose="00000400000000000000" pitchFamily="2" charset="-78"/>
              </a:rPr>
              <a:t>بـا روند </a:t>
            </a:r>
            <a:r>
              <a:rPr lang="fa-IR">
                <a:solidFill>
                  <a:srgbClr val="000000"/>
                </a:solidFill>
                <a:latin typeface="BZar"/>
                <a:cs typeface="B Zar" panose="00000400000000000000" pitchFamily="2" charset="-78"/>
              </a:rPr>
              <a:t>تنشهاي ميان نهادها در سطح جامعه در طول ايـن سـه دهـه نيـز صـحت ايـن </a:t>
            </a:r>
            <a:r>
              <a:rPr lang="fa-IR">
                <a:solidFill>
                  <a:srgbClr val="000000"/>
                </a:solidFill>
                <a:latin typeface="BZar"/>
                <a:cs typeface="B Zar" panose="00000400000000000000" pitchFamily="2" charset="-78"/>
              </a:rPr>
              <a:t>ادعـا </a:t>
            </a:r>
            <a:r>
              <a:rPr lang="fa-IR" smtClean="0">
                <a:solidFill>
                  <a:srgbClr val="000000"/>
                </a:solidFill>
                <a:latin typeface="BZar"/>
                <a:cs typeface="B Zar" panose="00000400000000000000" pitchFamily="2" charset="-78"/>
              </a:rPr>
              <a:t>را اثبات </a:t>
            </a:r>
            <a:r>
              <a:rPr lang="fa-IR">
                <a:solidFill>
                  <a:srgbClr val="000000"/>
                </a:solidFill>
                <a:latin typeface="BZar"/>
                <a:cs typeface="B Zar" panose="00000400000000000000" pitchFamily="2" charset="-78"/>
              </a:rPr>
              <a:t>ميكند</a:t>
            </a:r>
            <a:r>
              <a:rPr lang="fa-IR">
                <a:cs typeface="B Zar" panose="00000400000000000000" pitchFamily="2" charset="-78"/>
              </a:rPr>
              <a:t> </a:t>
            </a:r>
            <a:endParaRPr lang="fa-IR" smtClean="0">
              <a:cs typeface="B Zar" panose="00000400000000000000" pitchFamily="2" charset="-78"/>
            </a:endParaRPr>
          </a:p>
          <a:p>
            <a:pPr marL="0" indent="0" algn="just">
              <a:buNone/>
            </a:pPr>
            <a:r>
              <a:rPr lang="fa-IR">
                <a:cs typeface="B Zar" panose="00000400000000000000" pitchFamily="2" charset="-78"/>
              </a:rPr>
              <a:t/>
            </a:r>
            <a:br>
              <a:rPr lang="fa-IR">
                <a:cs typeface="B Zar" panose="00000400000000000000" pitchFamily="2" charset="-78"/>
              </a:rPr>
            </a:br>
            <a:endParaRPr lang="fa-IR">
              <a:cs typeface="B Zar" panose="00000400000000000000" pitchFamily="2" charset="-78"/>
            </a:endParaRPr>
          </a:p>
        </p:txBody>
      </p:sp>
      <p:sp>
        <p:nvSpPr>
          <p:cNvPr id="4" name="Flowchart: Process 3"/>
          <p:cNvSpPr/>
          <p:nvPr/>
        </p:nvSpPr>
        <p:spPr>
          <a:xfrm>
            <a:off x="1744394" y="4417255"/>
            <a:ext cx="3784209" cy="1083213"/>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latin typeface="BZar"/>
                <a:cs typeface="B Zar" panose="00000400000000000000" pitchFamily="2" charset="-78"/>
              </a:rPr>
              <a:t>تغييـرات همـاهنگي ميـان نهادهاي دولت</a:t>
            </a:r>
            <a:endParaRPr lang="fa-IR" b="1">
              <a:solidFill>
                <a:srgbClr val="FF0000"/>
              </a:solidFill>
            </a:endParaRPr>
          </a:p>
        </p:txBody>
      </p:sp>
    </p:spTree>
    <p:extLst>
      <p:ext uri="{BB962C8B-B14F-4D97-AF65-F5344CB8AC3E}">
        <p14:creationId xmlns:p14="http://schemas.microsoft.com/office/powerpoint/2010/main" val="3316449265"/>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a:solidFill>
                  <a:srgbClr val="000000"/>
                </a:solidFill>
                <a:latin typeface="BZar"/>
                <a:cs typeface="B Zar" panose="00000400000000000000" pitchFamily="2" charset="-78"/>
              </a:rPr>
              <a:t>اهميت اين شاخص آن است كه تا زماني كه عمده فضاي نهادي كشور </a:t>
            </a:r>
            <a:r>
              <a:rPr lang="fa-IR">
                <a:solidFill>
                  <a:srgbClr val="000000"/>
                </a:solidFill>
                <a:latin typeface="BZar"/>
                <a:cs typeface="B Zar" panose="00000400000000000000" pitchFamily="2" charset="-78"/>
              </a:rPr>
              <a:t>دولتـي </a:t>
            </a:r>
            <a:r>
              <a:rPr lang="fa-IR" smtClean="0">
                <a:solidFill>
                  <a:srgbClr val="000000"/>
                </a:solidFill>
                <a:latin typeface="BZar"/>
                <a:cs typeface="B Zar" panose="00000400000000000000" pitchFamily="2" charset="-78"/>
              </a:rPr>
              <a:t>باشـد، ميتوان </a:t>
            </a:r>
            <a:r>
              <a:rPr lang="fa-IR">
                <a:solidFill>
                  <a:srgbClr val="000000"/>
                </a:solidFill>
                <a:latin typeface="BZar"/>
                <a:cs typeface="B Zar" panose="00000400000000000000" pitchFamily="2" charset="-78"/>
              </a:rPr>
              <a:t>با بررسي شاخص مغايرتهاي قانوني در زمان حـال درجـه انسـجام </a:t>
            </a:r>
            <a:r>
              <a:rPr lang="fa-IR">
                <a:solidFill>
                  <a:srgbClr val="000000"/>
                </a:solidFill>
                <a:latin typeface="BZar"/>
                <a:cs typeface="B Zar" panose="00000400000000000000" pitchFamily="2" charset="-78"/>
              </a:rPr>
              <a:t>ميـان </a:t>
            </a:r>
            <a:r>
              <a:rPr lang="fa-IR" smtClean="0">
                <a:solidFill>
                  <a:srgbClr val="000000"/>
                </a:solidFill>
                <a:latin typeface="BZar"/>
                <a:cs typeface="B Zar" panose="00000400000000000000" pitchFamily="2" charset="-78"/>
              </a:rPr>
              <a:t>نهادهـاي جامعه </a:t>
            </a:r>
            <a:r>
              <a:rPr lang="fa-IR">
                <a:solidFill>
                  <a:srgbClr val="000000"/>
                </a:solidFill>
                <a:latin typeface="BZar"/>
                <a:cs typeface="B Zar" panose="00000400000000000000" pitchFamily="2" charset="-78"/>
              </a:rPr>
              <a:t>را تخمين زد. از سوي ديگر با در دست داشتن سري زمـاني </a:t>
            </a:r>
            <a:r>
              <a:rPr lang="fa-IR">
                <a:solidFill>
                  <a:srgbClr val="000000"/>
                </a:solidFill>
                <a:latin typeface="BZar"/>
                <a:cs typeface="B Zar" panose="00000400000000000000" pitchFamily="2" charset="-78"/>
              </a:rPr>
              <a:t>اطلاعـات </a:t>
            </a:r>
            <a:r>
              <a:rPr lang="fa-IR" smtClean="0">
                <a:solidFill>
                  <a:srgbClr val="000000"/>
                </a:solidFill>
                <a:latin typeface="BZar"/>
                <a:cs typeface="B Zar" panose="00000400000000000000" pitchFamily="2" charset="-78"/>
              </a:rPr>
              <a:t>مغـايرتهـاي قانوني </a:t>
            </a:r>
            <a:r>
              <a:rPr lang="fa-IR">
                <a:solidFill>
                  <a:srgbClr val="000000"/>
                </a:solidFill>
                <a:latin typeface="BZar"/>
                <a:cs typeface="B Zar" panose="00000400000000000000" pitchFamily="2" charset="-78"/>
              </a:rPr>
              <a:t>ميتوان با اسـتفاده از تكنيـكهـاي آينـدهنگـري ماننـد »</a:t>
            </a:r>
            <a:r>
              <a:rPr lang="fa-IR">
                <a:solidFill>
                  <a:srgbClr val="FF0000"/>
                </a:solidFill>
                <a:latin typeface="BZar"/>
                <a:cs typeface="B Zar" panose="00000400000000000000" pitchFamily="2" charset="-78"/>
              </a:rPr>
              <a:t>تحليـل </a:t>
            </a:r>
            <a:r>
              <a:rPr lang="fa-IR">
                <a:solidFill>
                  <a:srgbClr val="FF0000"/>
                </a:solidFill>
                <a:latin typeface="BZar"/>
                <a:cs typeface="B Zar" panose="00000400000000000000" pitchFamily="2" charset="-78"/>
              </a:rPr>
              <a:t>رگــرسيون </a:t>
            </a:r>
            <a:r>
              <a:rPr lang="fa-IR" smtClean="0">
                <a:solidFill>
                  <a:srgbClr val="FF0000"/>
                </a:solidFill>
                <a:latin typeface="BZar"/>
                <a:cs typeface="B Zar" panose="00000400000000000000" pitchFamily="2" charset="-78"/>
              </a:rPr>
              <a:t>تكـهاي سريهاي </a:t>
            </a:r>
            <a:r>
              <a:rPr lang="fa-IR">
                <a:solidFill>
                  <a:srgbClr val="FF0000"/>
                </a:solidFill>
                <a:latin typeface="BZar"/>
                <a:cs typeface="B Zar" panose="00000400000000000000" pitchFamily="2" charset="-78"/>
              </a:rPr>
              <a:t>زماني</a:t>
            </a:r>
            <a:r>
              <a:rPr lang="fa-IR">
                <a:solidFill>
                  <a:srgbClr val="000000"/>
                </a:solidFill>
                <a:latin typeface="BZar"/>
                <a:cs typeface="B Zar" panose="00000400000000000000" pitchFamily="2" charset="-78"/>
              </a:rPr>
              <a:t>« روند آينده اختلال انسجامي ميان نهادهاي جامعه را پيشبيني </a:t>
            </a:r>
            <a:r>
              <a:rPr lang="fa-IR">
                <a:solidFill>
                  <a:srgbClr val="000000"/>
                </a:solidFill>
                <a:latin typeface="BZar"/>
                <a:cs typeface="B Zar" panose="00000400000000000000" pitchFamily="2" charset="-78"/>
              </a:rPr>
              <a:t>كرد</a:t>
            </a:r>
            <a:r>
              <a:rPr lang="fa-IR">
                <a:cs typeface="B Zar" panose="00000400000000000000" pitchFamily="2" charset="-78"/>
              </a:rPr>
              <a:t> </a:t>
            </a:r>
            <a:endParaRPr lang="fa-IR" smtClean="0">
              <a:cs typeface="B Zar" panose="00000400000000000000" pitchFamily="2" charset="-78"/>
            </a:endParaRPr>
          </a:p>
          <a:p>
            <a:pPr marL="0" indent="0" algn="just">
              <a:buNone/>
            </a:pPr>
            <a:r>
              <a:rPr lang="fa-IR">
                <a:cs typeface="B Zar" panose="00000400000000000000" pitchFamily="2" charset="-78"/>
              </a:rPr>
              <a:t/>
            </a:r>
            <a:br>
              <a:rPr lang="fa-IR">
                <a:cs typeface="B Zar" panose="00000400000000000000" pitchFamily="2" charset="-78"/>
              </a:rPr>
            </a:br>
            <a:endParaRPr lang="fa-IR">
              <a:cs typeface="B Zar" panose="00000400000000000000" pitchFamily="2" charset="-78"/>
            </a:endParaRPr>
          </a:p>
        </p:txBody>
      </p:sp>
    </p:spTree>
    <p:extLst>
      <p:ext uri="{BB962C8B-B14F-4D97-AF65-F5344CB8AC3E}">
        <p14:creationId xmlns:p14="http://schemas.microsoft.com/office/powerpoint/2010/main" val="3896653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normAutofit/>
          </a:bodyPr>
          <a:lstStyle/>
          <a:p>
            <a:pPr algn="just"/>
            <a:r>
              <a:rPr lang="fa-IR">
                <a:solidFill>
                  <a:srgbClr val="000000"/>
                </a:solidFill>
                <a:latin typeface="BZar"/>
                <a:cs typeface="B Zar" panose="00000400000000000000" pitchFamily="2" charset="-78"/>
              </a:rPr>
              <a:t>پارسونز ديدگاه دوركيم در مورد صور بيمارگونه تقسيم كار را بسط ميدهـد </a:t>
            </a:r>
            <a:r>
              <a:rPr lang="fa-IR">
                <a:solidFill>
                  <a:srgbClr val="000000"/>
                </a:solidFill>
                <a:latin typeface="BZar"/>
                <a:cs typeface="B Zar" panose="00000400000000000000" pitchFamily="2" charset="-78"/>
              </a:rPr>
              <a:t>و </a:t>
            </a:r>
            <a:r>
              <a:rPr lang="fa-IR" smtClean="0">
                <a:solidFill>
                  <a:srgbClr val="000000"/>
                </a:solidFill>
                <a:latin typeface="BZar"/>
                <a:cs typeface="B Zar" panose="00000400000000000000" pitchFamily="2" charset="-78"/>
              </a:rPr>
              <a:t>نشـان ميدهد </a:t>
            </a:r>
            <a:r>
              <a:rPr lang="fa-IR">
                <a:solidFill>
                  <a:srgbClr val="000000"/>
                </a:solidFill>
                <a:latin typeface="BZar"/>
                <a:cs typeface="B Zar" panose="00000400000000000000" pitchFamily="2" charset="-78"/>
              </a:rPr>
              <a:t>كه تقسيم كار نابسامان ممكن است در كدام مرحله تكـاملي جامعـه روي دهـد</a:t>
            </a:r>
            <a:r>
              <a:rPr lang="fa-IR">
                <a:solidFill>
                  <a:srgbClr val="000000"/>
                </a:solidFill>
                <a:latin typeface="BZar"/>
                <a:cs typeface="B Zar" panose="00000400000000000000" pitchFamily="2" charset="-78"/>
              </a:rPr>
              <a:t>. </a:t>
            </a:r>
            <a:r>
              <a:rPr lang="fa-IR" smtClean="0">
                <a:solidFill>
                  <a:srgbClr val="000000"/>
                </a:solidFill>
                <a:latin typeface="BZar"/>
                <a:cs typeface="B Zar" panose="00000400000000000000" pitchFamily="2" charset="-78"/>
              </a:rPr>
              <a:t>در نظريه </a:t>
            </a:r>
            <a:r>
              <a:rPr lang="fa-IR">
                <a:solidFill>
                  <a:srgbClr val="000000"/>
                </a:solidFill>
                <a:latin typeface="BZar"/>
                <a:cs typeface="B Zar" panose="00000400000000000000" pitchFamily="2" charset="-78"/>
              </a:rPr>
              <a:t>تكاملي، پارسونز معتقد است كه براي رشد تكاملي جوامع مراحلي وجـود دارد</a:t>
            </a:r>
            <a:r>
              <a:rPr lang="fa-IR">
                <a:solidFill>
                  <a:srgbClr val="000000"/>
                </a:solidFill>
                <a:latin typeface="BZar"/>
                <a:cs typeface="B Zar" panose="00000400000000000000" pitchFamily="2" charset="-78"/>
              </a:rPr>
              <a:t>. </a:t>
            </a:r>
            <a:r>
              <a:rPr lang="fa-IR" smtClean="0">
                <a:solidFill>
                  <a:srgbClr val="000000"/>
                </a:solidFill>
                <a:latin typeface="BZar"/>
                <a:cs typeface="B Zar" panose="00000400000000000000" pitchFamily="2" charset="-78"/>
              </a:rPr>
              <a:t>ايـن مراحل </a:t>
            </a:r>
            <a:r>
              <a:rPr lang="fa-IR">
                <a:solidFill>
                  <a:srgbClr val="000000"/>
                </a:solidFill>
                <a:latin typeface="BZar"/>
                <a:cs typeface="B Zar" panose="00000400000000000000" pitchFamily="2" charset="-78"/>
              </a:rPr>
              <a:t>حركت چرخشي و به ترتيب ميان چهار بخش نظام </a:t>
            </a:r>
            <a:r>
              <a:rPr lang="fa-IR">
                <a:solidFill>
                  <a:srgbClr val="000000"/>
                </a:solidFill>
                <a:latin typeface="BZar"/>
                <a:cs typeface="B Zar" panose="00000400000000000000" pitchFamily="2" charset="-78"/>
              </a:rPr>
              <a:t>آجيل </a:t>
            </a:r>
            <a:r>
              <a:rPr lang="fa-IR" sz="3600" smtClean="0">
                <a:solidFill>
                  <a:srgbClr val="000000"/>
                </a:solidFill>
                <a:latin typeface="BZar"/>
                <a:cs typeface="B Zar" panose="00000400000000000000" pitchFamily="2" charset="-78"/>
              </a:rPr>
              <a:t>(</a:t>
            </a:r>
            <a:r>
              <a:rPr lang="en-US" sz="1800" smtClean="0">
                <a:solidFill>
                  <a:srgbClr val="000000"/>
                </a:solidFill>
                <a:latin typeface="TimesNewRomanPSMT"/>
                <a:cs typeface="B Zar" panose="00000400000000000000" pitchFamily="2" charset="-78"/>
              </a:rPr>
              <a:t>AGIL</a:t>
            </a:r>
            <a:r>
              <a:rPr lang="fa-IR" sz="2400" smtClean="0">
                <a:solidFill>
                  <a:srgbClr val="000000"/>
                </a:solidFill>
                <a:latin typeface="TimesNewRomanPSMT"/>
                <a:cs typeface="B Zar" panose="00000400000000000000" pitchFamily="2" charset="-78"/>
              </a:rPr>
              <a:t>)</a:t>
            </a:r>
            <a:r>
              <a:rPr lang="fa-IR" sz="1800" smtClean="0">
                <a:solidFill>
                  <a:srgbClr val="000000"/>
                </a:solidFill>
                <a:latin typeface="TimesNewRomanPSMT"/>
                <a:cs typeface="B Zar" panose="00000400000000000000" pitchFamily="2" charset="-78"/>
              </a:rPr>
              <a:t> </a:t>
            </a:r>
            <a:r>
              <a:rPr lang="fa-IR" smtClean="0">
                <a:solidFill>
                  <a:srgbClr val="000000"/>
                </a:solidFill>
                <a:latin typeface="BZar"/>
                <a:cs typeface="B Zar" panose="00000400000000000000" pitchFamily="2" charset="-78"/>
              </a:rPr>
              <a:t>يعني سـازگاري، دستيابي </a:t>
            </a:r>
            <a:r>
              <a:rPr lang="fa-IR">
                <a:solidFill>
                  <a:srgbClr val="000000"/>
                </a:solidFill>
                <a:latin typeface="BZar"/>
                <a:cs typeface="B Zar" panose="00000400000000000000" pitchFamily="2" charset="-78"/>
              </a:rPr>
              <a:t>به اهداف، يكپارچگي و نگاهداشت الگوها است؛ بدين معني در هر مرحله </a:t>
            </a:r>
            <a:r>
              <a:rPr lang="fa-IR">
                <a:solidFill>
                  <a:srgbClr val="000000"/>
                </a:solidFill>
                <a:latin typeface="BZar"/>
                <a:cs typeface="B Zar" panose="00000400000000000000" pitchFamily="2" charset="-78"/>
              </a:rPr>
              <a:t>يكي </a:t>
            </a:r>
            <a:r>
              <a:rPr lang="fa-IR" smtClean="0">
                <a:solidFill>
                  <a:srgbClr val="000000"/>
                </a:solidFill>
                <a:latin typeface="BZar"/>
                <a:cs typeface="B Zar" panose="00000400000000000000" pitchFamily="2" charset="-78"/>
              </a:rPr>
              <a:t>از كاركردهاي </a:t>
            </a:r>
            <a:r>
              <a:rPr lang="fa-IR">
                <a:solidFill>
                  <a:srgbClr val="000000"/>
                </a:solidFill>
                <a:latin typeface="BZar"/>
                <a:cs typeface="B Zar" panose="00000400000000000000" pitchFamily="2" charset="-78"/>
              </a:rPr>
              <a:t>فوق در جامعه پررنگ ميشود و بهعنوان هدف اصلي جامعه مطرح </a:t>
            </a:r>
            <a:r>
              <a:rPr lang="fa-IR">
                <a:solidFill>
                  <a:srgbClr val="000000"/>
                </a:solidFill>
                <a:latin typeface="BZar"/>
                <a:cs typeface="B Zar" panose="00000400000000000000" pitchFamily="2" charset="-78"/>
              </a:rPr>
              <a:t>مـيشـود</a:t>
            </a:r>
            <a:r>
              <a:rPr lang="fa-IR" smtClean="0">
                <a:solidFill>
                  <a:srgbClr val="000000"/>
                </a:solidFill>
                <a:latin typeface="BZar"/>
                <a:cs typeface="B Zar" panose="00000400000000000000" pitchFamily="2" charset="-78"/>
              </a:rPr>
              <a:t>.</a:t>
            </a:r>
          </a:p>
          <a:p>
            <a:pPr algn="just"/>
            <a:r>
              <a:rPr lang="fa-IR">
                <a:solidFill>
                  <a:srgbClr val="000000"/>
                </a:solidFill>
                <a:latin typeface="BZar"/>
                <a:cs typeface="B Zar" panose="00000400000000000000" pitchFamily="2" charset="-78"/>
              </a:rPr>
              <a:t/>
            </a:r>
            <a:br>
              <a:rPr lang="fa-IR">
                <a:solidFill>
                  <a:srgbClr val="000000"/>
                </a:solidFill>
                <a:latin typeface="BZar"/>
                <a:cs typeface="B Zar" panose="00000400000000000000" pitchFamily="2" charset="-78"/>
              </a:rPr>
            </a:br>
            <a:r>
              <a:rPr lang="fa-IR">
                <a:cs typeface="B Zar" panose="00000400000000000000" pitchFamily="2" charset="-78"/>
              </a:rPr>
              <a:t/>
            </a:r>
            <a:br>
              <a:rPr lang="fa-IR">
                <a:cs typeface="B Zar" panose="00000400000000000000" pitchFamily="2" charset="-78"/>
              </a:rPr>
            </a:br>
            <a:endParaRPr lang="fa-IR">
              <a:cs typeface="B Zar" panose="00000400000000000000" pitchFamily="2" charset="-78"/>
            </a:endParaRPr>
          </a:p>
        </p:txBody>
      </p:sp>
      <p:sp>
        <p:nvSpPr>
          <p:cNvPr id="4" name="Flowchart: Process 3"/>
          <p:cNvSpPr/>
          <p:nvPr/>
        </p:nvSpPr>
        <p:spPr>
          <a:xfrm>
            <a:off x="4112455" y="4875749"/>
            <a:ext cx="3967089" cy="1562760"/>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latin typeface="BZar"/>
                <a:cs typeface="B Zar" panose="00000400000000000000" pitchFamily="2" charset="-78"/>
              </a:rPr>
              <a:t>سـازگاري، دستيابي به اهداف، يكپارچگي و نگاهداشت الگوها</a:t>
            </a:r>
            <a:endParaRPr lang="fa-IR" b="1">
              <a:solidFill>
                <a:srgbClr val="FF0000"/>
              </a:solidFill>
            </a:endParaRPr>
          </a:p>
        </p:txBody>
      </p:sp>
    </p:spTree>
    <p:extLst>
      <p:ext uri="{BB962C8B-B14F-4D97-AF65-F5344CB8AC3E}">
        <p14:creationId xmlns:p14="http://schemas.microsoft.com/office/powerpoint/2010/main" val="11345515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a:xfrm>
            <a:off x="2897944" y="1825625"/>
            <a:ext cx="8455855" cy="4351338"/>
          </a:xfrm>
        </p:spPr>
        <p:txBody>
          <a:bodyPr/>
          <a:lstStyle/>
          <a:p>
            <a:pPr algn="just"/>
            <a:r>
              <a:rPr lang="fa-IR" sz="2600">
                <a:solidFill>
                  <a:srgbClr val="000000"/>
                </a:solidFill>
                <a:latin typeface="BZar"/>
                <a:cs typeface="B Zar" panose="00000400000000000000" pitchFamily="2" charset="-78"/>
              </a:rPr>
              <a:t>در مرحله سازگاري با محيط، سازماندهي جامعه بهسمت تمايز اجتماعي و تقسيم </a:t>
            </a:r>
            <a:r>
              <a:rPr lang="fa-IR" sz="2600">
                <a:solidFill>
                  <a:srgbClr val="000000"/>
                </a:solidFill>
                <a:latin typeface="BZar"/>
                <a:cs typeface="B Zar" panose="00000400000000000000" pitchFamily="2" charset="-78"/>
              </a:rPr>
              <a:t>كار </a:t>
            </a:r>
            <a:r>
              <a:rPr lang="fa-IR" sz="2600" smtClean="0">
                <a:solidFill>
                  <a:srgbClr val="000000"/>
                </a:solidFill>
                <a:latin typeface="BZar"/>
                <a:cs typeface="B Zar" panose="00000400000000000000" pitchFamily="2" charset="-78"/>
              </a:rPr>
              <a:t>بالاتر براي </a:t>
            </a:r>
            <a:r>
              <a:rPr lang="fa-IR" sz="2600">
                <a:solidFill>
                  <a:srgbClr val="000000"/>
                </a:solidFill>
                <a:latin typeface="BZar"/>
                <a:cs typeface="B Zar" panose="00000400000000000000" pitchFamily="2" charset="-78"/>
              </a:rPr>
              <a:t>بهرهگيري بيشتر از منابع حركت ميكند و موضـوعات اقتصـادي اولويـت اول </a:t>
            </a:r>
            <a:r>
              <a:rPr lang="fa-IR" sz="2600">
                <a:solidFill>
                  <a:srgbClr val="000000"/>
                </a:solidFill>
                <a:latin typeface="BZar"/>
                <a:cs typeface="B Zar" panose="00000400000000000000" pitchFamily="2" charset="-78"/>
              </a:rPr>
              <a:t>شـده </a:t>
            </a:r>
            <a:r>
              <a:rPr lang="fa-IR" sz="2600" smtClean="0">
                <a:solidFill>
                  <a:srgbClr val="000000"/>
                </a:solidFill>
                <a:latin typeface="BZar"/>
                <a:cs typeface="B Zar" panose="00000400000000000000" pitchFamily="2" charset="-78"/>
              </a:rPr>
              <a:t>و ديگر </a:t>
            </a:r>
            <a:r>
              <a:rPr lang="fa-IR" sz="2600">
                <a:solidFill>
                  <a:srgbClr val="000000"/>
                </a:solidFill>
                <a:latin typeface="BZar"/>
                <a:cs typeface="B Zar" panose="00000400000000000000" pitchFamily="2" charset="-78"/>
              </a:rPr>
              <a:t>كاركردها به حاشيه ميروند. در ايـن حالـت، انسـجام و همـاهنگي </a:t>
            </a:r>
            <a:r>
              <a:rPr lang="fa-IR" sz="2600">
                <a:solidFill>
                  <a:srgbClr val="000000"/>
                </a:solidFill>
                <a:latin typeface="BZar"/>
                <a:cs typeface="B Zar" panose="00000400000000000000" pitchFamily="2" charset="-78"/>
              </a:rPr>
              <a:t>ميـان </a:t>
            </a:r>
            <a:r>
              <a:rPr lang="fa-IR" sz="2600" smtClean="0">
                <a:solidFill>
                  <a:srgbClr val="000000"/>
                </a:solidFill>
                <a:latin typeface="BZar"/>
                <a:cs typeface="B Zar" panose="00000400000000000000" pitchFamily="2" charset="-78"/>
              </a:rPr>
              <a:t>بخـشهـاي مختلف </a:t>
            </a:r>
            <a:r>
              <a:rPr lang="fa-IR" sz="2600">
                <a:solidFill>
                  <a:srgbClr val="000000"/>
                </a:solidFill>
                <a:latin typeface="BZar"/>
                <a:cs typeface="B Zar" panose="00000400000000000000" pitchFamily="2" charset="-78"/>
              </a:rPr>
              <a:t>بهعنوان يك مسئله در جامعه به وجود ميآيد. بنابراين پارسونز همه </a:t>
            </a:r>
            <a:r>
              <a:rPr lang="fa-IR" sz="2600">
                <a:solidFill>
                  <a:srgbClr val="000000"/>
                </a:solidFill>
                <a:latin typeface="BZar"/>
                <a:cs typeface="B Zar" panose="00000400000000000000" pitchFamily="2" charset="-78"/>
              </a:rPr>
              <a:t>مراحل </a:t>
            </a:r>
            <a:r>
              <a:rPr lang="fa-IR" sz="2600" smtClean="0">
                <a:solidFill>
                  <a:srgbClr val="000000"/>
                </a:solidFill>
                <a:latin typeface="BZar"/>
                <a:cs typeface="B Zar" panose="00000400000000000000" pitchFamily="2" charset="-78"/>
              </a:rPr>
              <a:t>تكامـل و </a:t>
            </a:r>
            <a:r>
              <a:rPr lang="fa-IR" sz="2600">
                <a:solidFill>
                  <a:srgbClr val="000000"/>
                </a:solidFill>
                <a:latin typeface="BZar"/>
                <a:cs typeface="B Zar" panose="00000400000000000000" pitchFamily="2" charset="-78"/>
              </a:rPr>
              <a:t>توسعه جوامع را آبستن اختلال در روابط ميان فردي نميبينـد، بلكـه هنگـامي </a:t>
            </a:r>
            <a:r>
              <a:rPr lang="fa-IR" sz="2600">
                <a:solidFill>
                  <a:srgbClr val="000000"/>
                </a:solidFill>
                <a:latin typeface="BZar"/>
                <a:cs typeface="B Zar" panose="00000400000000000000" pitchFamily="2" charset="-78"/>
              </a:rPr>
              <a:t>كـه </a:t>
            </a:r>
            <a:r>
              <a:rPr lang="fa-IR" sz="2600" smtClean="0">
                <a:solidFill>
                  <a:srgbClr val="000000"/>
                </a:solidFill>
                <a:latin typeface="BZar"/>
                <a:cs typeface="B Zar" panose="00000400000000000000" pitchFamily="2" charset="-78"/>
              </a:rPr>
              <a:t>جامعـه ميخواهد </a:t>
            </a:r>
            <a:r>
              <a:rPr lang="fa-IR" sz="2600">
                <a:solidFill>
                  <a:srgbClr val="000000"/>
                </a:solidFill>
                <a:latin typeface="BZar"/>
                <a:cs typeface="B Zar" panose="00000400000000000000" pitchFamily="2" charset="-78"/>
              </a:rPr>
              <a:t>با تغييرات محيطي خويش سازگاري يابد، اين مسائل به وجود ميآيند</a:t>
            </a:r>
            <a:endParaRPr lang="fa-IR"/>
          </a:p>
        </p:txBody>
      </p:sp>
      <p:pic>
        <p:nvPicPr>
          <p:cNvPr id="4" name="Picture 3"/>
          <p:cNvPicPr>
            <a:picLocks noChangeAspect="1"/>
          </p:cNvPicPr>
          <p:nvPr/>
        </p:nvPicPr>
        <p:blipFill>
          <a:blip r:embed="rId2"/>
          <a:stretch>
            <a:fillRect/>
          </a:stretch>
        </p:blipFill>
        <p:spPr>
          <a:xfrm>
            <a:off x="838200" y="1825625"/>
            <a:ext cx="2059744" cy="3078422"/>
          </a:xfrm>
          <a:prstGeom prst="rect">
            <a:avLst/>
          </a:prstGeom>
        </p:spPr>
      </p:pic>
      <p:sp>
        <p:nvSpPr>
          <p:cNvPr id="5" name="TextBox 4"/>
          <p:cNvSpPr txBox="1"/>
          <p:nvPr/>
        </p:nvSpPr>
        <p:spPr>
          <a:xfrm>
            <a:off x="1294228" y="5106572"/>
            <a:ext cx="1139483" cy="492443"/>
          </a:xfrm>
          <a:prstGeom prst="rect">
            <a:avLst/>
          </a:prstGeom>
          <a:noFill/>
        </p:spPr>
        <p:txBody>
          <a:bodyPr wrap="square" rtlCol="1">
            <a:spAutoFit/>
          </a:bodyPr>
          <a:lstStyle/>
          <a:p>
            <a:pPr algn="ctr"/>
            <a:r>
              <a:rPr lang="fa-IR" sz="2600">
                <a:solidFill>
                  <a:srgbClr val="FF0000"/>
                </a:solidFill>
                <a:latin typeface="BZar"/>
                <a:cs typeface="B Zar" panose="00000400000000000000" pitchFamily="2" charset="-78"/>
              </a:rPr>
              <a:t>پارسونز</a:t>
            </a:r>
            <a:endParaRPr lang="fa-IR">
              <a:solidFill>
                <a:srgbClr val="FF0000"/>
              </a:solidFill>
            </a:endParaRPr>
          </a:p>
        </p:txBody>
      </p:sp>
    </p:spTree>
    <p:extLst>
      <p:ext uri="{BB962C8B-B14F-4D97-AF65-F5344CB8AC3E}">
        <p14:creationId xmlns:p14="http://schemas.microsoft.com/office/powerpoint/2010/main" val="249332915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normAutofit/>
          </a:bodyPr>
          <a:lstStyle/>
          <a:p>
            <a:r>
              <a:rPr lang="fa-IR">
                <a:solidFill>
                  <a:srgbClr val="000000"/>
                </a:solidFill>
                <a:latin typeface="BZar"/>
                <a:cs typeface="B Zar" panose="00000400000000000000" pitchFamily="2" charset="-78"/>
              </a:rPr>
              <a:t>اسملسر مفهوم تمايز سـاختاري و پيامـدهاي آن در نظريـات دوركـيم و پارسـونز </a:t>
            </a:r>
            <a:r>
              <a:rPr lang="fa-IR">
                <a:solidFill>
                  <a:srgbClr val="000000"/>
                </a:solidFill>
                <a:latin typeface="BZar"/>
                <a:cs typeface="B Zar" panose="00000400000000000000" pitchFamily="2" charset="-78"/>
              </a:rPr>
              <a:t>را </a:t>
            </a:r>
            <a:r>
              <a:rPr lang="fa-IR" smtClean="0">
                <a:solidFill>
                  <a:srgbClr val="000000"/>
                </a:solidFill>
                <a:latin typeface="BZar"/>
                <a:cs typeface="B Zar" panose="00000400000000000000" pitchFamily="2" charset="-78"/>
              </a:rPr>
              <a:t>از حالت </a:t>
            </a:r>
            <a:r>
              <a:rPr lang="fa-IR">
                <a:solidFill>
                  <a:srgbClr val="000000"/>
                </a:solidFill>
                <a:latin typeface="BZar"/>
                <a:cs typeface="B Zar" panose="00000400000000000000" pitchFamily="2" charset="-78"/>
              </a:rPr>
              <a:t>نظري صرف بيرون آورده و آن را براي مطالعه نوسازي در كشورهاي جهان </a:t>
            </a:r>
            <a:r>
              <a:rPr lang="fa-IR">
                <a:solidFill>
                  <a:srgbClr val="000000"/>
                </a:solidFill>
                <a:latin typeface="BZar"/>
                <a:cs typeface="B Zar" panose="00000400000000000000" pitchFamily="2" charset="-78"/>
              </a:rPr>
              <a:t>سوم </a:t>
            </a:r>
            <a:r>
              <a:rPr lang="fa-IR" smtClean="0">
                <a:solidFill>
                  <a:srgbClr val="000000"/>
                </a:solidFill>
                <a:latin typeface="BZar"/>
                <a:cs typeface="B Zar" panose="00000400000000000000" pitchFamily="2" charset="-78"/>
              </a:rPr>
              <a:t>بـه كار </a:t>
            </a:r>
            <a:r>
              <a:rPr lang="fa-IR">
                <a:solidFill>
                  <a:srgbClr val="000000"/>
                </a:solidFill>
                <a:latin typeface="BZar"/>
                <a:cs typeface="B Zar" panose="00000400000000000000" pitchFamily="2" charset="-78"/>
              </a:rPr>
              <a:t>گرفته است. از نظر وي، نوسازي عموماً مشتمل بر تمايز ساختاري است؛ چراكه </a:t>
            </a:r>
            <a:r>
              <a:rPr lang="fa-IR">
                <a:solidFill>
                  <a:srgbClr val="000000"/>
                </a:solidFill>
                <a:latin typeface="BZar"/>
                <a:cs typeface="B Zar" panose="00000400000000000000" pitchFamily="2" charset="-78"/>
              </a:rPr>
              <a:t>در </a:t>
            </a:r>
            <a:r>
              <a:rPr lang="fa-IR" smtClean="0">
                <a:solidFill>
                  <a:srgbClr val="000000"/>
                </a:solidFill>
                <a:latin typeface="BZar"/>
                <a:cs typeface="B Zar" panose="00000400000000000000" pitchFamily="2" charset="-78"/>
              </a:rPr>
              <a:t>اين فرايند</a:t>
            </a:r>
            <a:r>
              <a:rPr lang="fa-IR">
                <a:solidFill>
                  <a:srgbClr val="000000"/>
                </a:solidFill>
                <a:latin typeface="BZar"/>
                <a:cs typeface="B Zar" panose="00000400000000000000" pitchFamily="2" charset="-78"/>
              </a:rPr>
              <a:t>، ساختار پيچيدهاي كـه كاركردهـاي چندگانـهاي را بـر عهـده دارد، </a:t>
            </a:r>
            <a:r>
              <a:rPr lang="fa-IR">
                <a:solidFill>
                  <a:srgbClr val="000000"/>
                </a:solidFill>
                <a:latin typeface="BZar"/>
                <a:cs typeface="B Zar" panose="00000400000000000000" pitchFamily="2" charset="-78"/>
              </a:rPr>
              <a:t>بـه </a:t>
            </a:r>
            <a:r>
              <a:rPr lang="fa-IR" smtClean="0">
                <a:solidFill>
                  <a:srgbClr val="000000"/>
                </a:solidFill>
                <a:latin typeface="BZar"/>
                <a:cs typeface="B Zar" panose="00000400000000000000" pitchFamily="2" charset="-78"/>
              </a:rPr>
              <a:t>سـاختارهاي تخصصي </a:t>
            </a:r>
            <a:r>
              <a:rPr lang="fa-IR">
                <a:solidFill>
                  <a:srgbClr val="000000"/>
                </a:solidFill>
                <a:latin typeface="BZar"/>
                <a:cs typeface="B Zar" panose="00000400000000000000" pitchFamily="2" charset="-78"/>
              </a:rPr>
              <a:t>متعددي تقسيم ميشود كه هر يك تنها انجـام وظيفـه خـاص را بـر </a:t>
            </a:r>
            <a:r>
              <a:rPr lang="fa-IR">
                <a:solidFill>
                  <a:srgbClr val="000000"/>
                </a:solidFill>
                <a:latin typeface="BZar"/>
                <a:cs typeface="B Zar" panose="00000400000000000000" pitchFamily="2" charset="-78"/>
              </a:rPr>
              <a:t>عهـده </a:t>
            </a:r>
            <a:r>
              <a:rPr lang="fa-IR" smtClean="0">
                <a:solidFill>
                  <a:srgbClr val="000000"/>
                </a:solidFill>
                <a:latin typeface="BZar"/>
                <a:cs typeface="B Zar" panose="00000400000000000000" pitchFamily="2" charset="-78"/>
              </a:rPr>
              <a:t>دارنـد. </a:t>
            </a:r>
            <a:r>
              <a:rPr lang="fa-IR">
                <a:cs typeface="B Zar" panose="00000400000000000000" pitchFamily="2" charset="-78"/>
              </a:rPr>
              <a:t/>
            </a:r>
            <a:br>
              <a:rPr lang="fa-IR">
                <a:cs typeface="B Zar" panose="00000400000000000000" pitchFamily="2" charset="-78"/>
              </a:rPr>
            </a:br>
            <a:endParaRPr lang="fa-IR">
              <a:cs typeface="B Zar" panose="00000400000000000000" pitchFamily="2" charset="-78"/>
            </a:endParaRPr>
          </a:p>
        </p:txBody>
      </p:sp>
    </p:spTree>
    <p:extLst>
      <p:ext uri="{BB962C8B-B14F-4D97-AF65-F5344CB8AC3E}">
        <p14:creationId xmlns:p14="http://schemas.microsoft.com/office/powerpoint/2010/main" val="40533835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a:solidFill>
                  <a:srgbClr val="000000"/>
                </a:solidFill>
                <a:latin typeface="BZar"/>
                <a:cs typeface="B Zar" panose="00000400000000000000" pitchFamily="2" charset="-78"/>
              </a:rPr>
              <a:t>اسملسر بحث ميكند كه گرچه انفكاك ساختاري ظرفيت كاركردي نهادها را بالا ميبـرد، اما مسئله ديگري به نام ادغام و همسازي پيش ميآورد كه عبارت اسـت از همـان تطبيـق و هماهنگسازي فعاليت نهادهاي مختلف جديد (سو</a:t>
            </a:r>
            <a:r>
              <a:rPr lang="fa-IR">
                <a:solidFill>
                  <a:srgbClr val="000000"/>
                </a:solidFill>
                <a:latin typeface="BZar"/>
                <a:cs typeface="B Zar" panose="00000400000000000000" pitchFamily="2" charset="-78"/>
              </a:rPr>
              <a:t>، </a:t>
            </a:r>
            <a:r>
              <a:rPr lang="fa-IR" smtClean="0">
                <a:solidFill>
                  <a:srgbClr val="000000"/>
                </a:solidFill>
                <a:latin typeface="BZar"/>
                <a:cs typeface="B Zar" panose="00000400000000000000" pitchFamily="2" charset="-78"/>
              </a:rPr>
              <a:t>.1380، 40-43)</a:t>
            </a:r>
            <a:endParaRPr lang="fa-IR"/>
          </a:p>
        </p:txBody>
      </p:sp>
      <p:sp>
        <p:nvSpPr>
          <p:cNvPr id="4" name="Flowchart: Process 3"/>
          <p:cNvSpPr/>
          <p:nvPr/>
        </p:nvSpPr>
        <p:spPr>
          <a:xfrm>
            <a:off x="970671" y="4001294"/>
            <a:ext cx="2940148" cy="1181686"/>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latin typeface="BZar"/>
                <a:cs typeface="B Zar" panose="00000400000000000000" pitchFamily="2" charset="-78"/>
              </a:rPr>
              <a:t>انفكاك ساختاري</a:t>
            </a:r>
            <a:endParaRPr lang="fa-IR" b="1">
              <a:solidFill>
                <a:srgbClr val="FF0000"/>
              </a:solidFill>
            </a:endParaRPr>
          </a:p>
        </p:txBody>
      </p:sp>
    </p:spTree>
    <p:extLst>
      <p:ext uri="{BB962C8B-B14F-4D97-AF65-F5344CB8AC3E}">
        <p14:creationId xmlns:p14="http://schemas.microsoft.com/office/powerpoint/2010/main" val="19412565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normAutofit/>
          </a:bodyPr>
          <a:lstStyle/>
          <a:p>
            <a:pPr algn="just"/>
            <a:r>
              <a:rPr lang="fa-IR">
                <a:solidFill>
                  <a:srgbClr val="000000"/>
                </a:solidFill>
                <a:latin typeface="BZar"/>
                <a:cs typeface="B Zar" panose="00000400000000000000" pitchFamily="2" charset="-78"/>
              </a:rPr>
              <a:t>رايدمور در مقاله خود با عنوان »تحليل سـريهـاي زمـاني نظريـه </a:t>
            </a:r>
            <a:r>
              <a:rPr lang="fa-IR">
                <a:solidFill>
                  <a:srgbClr val="000000"/>
                </a:solidFill>
                <a:latin typeface="BZar"/>
                <a:cs typeface="B Zar" panose="00000400000000000000" pitchFamily="2" charset="-78"/>
              </a:rPr>
              <a:t>نابسـاماني </a:t>
            </a:r>
            <a:r>
              <a:rPr lang="fa-IR" smtClean="0">
                <a:solidFill>
                  <a:srgbClr val="000000"/>
                </a:solidFill>
                <a:latin typeface="BZar"/>
                <a:cs typeface="B Zar" panose="00000400000000000000" pitchFamily="2" charset="-78"/>
              </a:rPr>
              <a:t>اجتمـاعي دوركيم</a:t>
            </a:r>
            <a:r>
              <a:rPr lang="fa-IR">
                <a:solidFill>
                  <a:srgbClr val="000000"/>
                </a:solidFill>
                <a:latin typeface="BZar"/>
                <a:cs typeface="B Zar" panose="00000400000000000000" pitchFamily="2" charset="-78"/>
              </a:rPr>
              <a:t>: موردپژوهي فدراسيون روسيه« نظريه دوركـيم را بـراي بررسـي </a:t>
            </a:r>
            <a:r>
              <a:rPr lang="fa-IR">
                <a:solidFill>
                  <a:srgbClr val="000000"/>
                </a:solidFill>
                <a:latin typeface="BZar"/>
                <a:cs typeface="B Zar" panose="00000400000000000000" pitchFamily="2" charset="-78"/>
              </a:rPr>
              <a:t>تـأثيرات </a:t>
            </a:r>
            <a:r>
              <a:rPr lang="fa-IR" smtClean="0">
                <a:solidFill>
                  <a:srgbClr val="000000"/>
                </a:solidFill>
                <a:latin typeface="BZar"/>
                <a:cs typeface="B Zar" panose="00000400000000000000" pitchFamily="2" charset="-78"/>
              </a:rPr>
              <a:t>حركـت سريع </a:t>
            </a:r>
            <a:r>
              <a:rPr lang="fa-IR">
                <a:solidFill>
                  <a:srgbClr val="000000"/>
                </a:solidFill>
                <a:latin typeface="BZar"/>
                <a:cs typeface="B Zar" panose="00000400000000000000" pitchFamily="2" charset="-78"/>
              </a:rPr>
              <a:t>از اقتصاد سوسياليستي بـه اقتصـاد سـرمايهداري بـر افـزايش جـرايم پـس </a:t>
            </a:r>
            <a:r>
              <a:rPr lang="fa-IR">
                <a:solidFill>
                  <a:srgbClr val="000000"/>
                </a:solidFill>
                <a:latin typeface="BZar"/>
                <a:cs typeface="B Zar" panose="00000400000000000000" pitchFamily="2" charset="-78"/>
              </a:rPr>
              <a:t>از </a:t>
            </a:r>
            <a:r>
              <a:rPr lang="fa-IR" smtClean="0">
                <a:solidFill>
                  <a:srgbClr val="000000"/>
                </a:solidFill>
                <a:latin typeface="BZar"/>
                <a:cs typeface="B Zar" panose="00000400000000000000" pitchFamily="2" charset="-78"/>
              </a:rPr>
              <a:t>فروپاشـي شوروي </a:t>
            </a:r>
            <a:r>
              <a:rPr lang="fa-IR">
                <a:solidFill>
                  <a:srgbClr val="000000"/>
                </a:solidFill>
                <a:latin typeface="BZar"/>
                <a:cs typeface="B Zar" panose="00000400000000000000" pitchFamily="2" charset="-78"/>
              </a:rPr>
              <a:t>به كار ميبرد. وي ابتدا به وجود آمدن صور نابهنجار تقسيم كار دوركـيم </a:t>
            </a:r>
            <a:r>
              <a:rPr lang="fa-IR">
                <a:solidFill>
                  <a:srgbClr val="000000"/>
                </a:solidFill>
                <a:latin typeface="BZar"/>
                <a:cs typeface="B Zar" panose="00000400000000000000" pitchFamily="2" charset="-78"/>
              </a:rPr>
              <a:t>را </a:t>
            </a:r>
            <a:r>
              <a:rPr lang="fa-IR" smtClean="0">
                <a:solidFill>
                  <a:srgbClr val="000000"/>
                </a:solidFill>
                <a:latin typeface="BZar"/>
                <a:cs typeface="B Zar" panose="00000400000000000000" pitchFamily="2" charset="-78"/>
              </a:rPr>
              <a:t>مـورد تفسير </a:t>
            </a:r>
            <a:r>
              <a:rPr lang="fa-IR">
                <a:solidFill>
                  <a:srgbClr val="000000"/>
                </a:solidFill>
                <a:latin typeface="BZar"/>
                <a:cs typeface="B Zar" panose="00000400000000000000" pitchFamily="2" charset="-78"/>
              </a:rPr>
              <a:t>مجدد قرار داده و ميگويد: منظور از تقسيم كار آنوميك، عـدم تعـادل </a:t>
            </a:r>
            <a:r>
              <a:rPr lang="fa-IR">
                <a:solidFill>
                  <a:srgbClr val="000000"/>
                </a:solidFill>
                <a:latin typeface="BZar"/>
                <a:cs typeface="B Zar" panose="00000400000000000000" pitchFamily="2" charset="-78"/>
              </a:rPr>
              <a:t>ميـان </a:t>
            </a:r>
            <a:r>
              <a:rPr lang="fa-IR" smtClean="0">
                <a:solidFill>
                  <a:srgbClr val="000000"/>
                </a:solidFill>
                <a:latin typeface="BZar"/>
                <a:cs typeface="B Zar" panose="00000400000000000000" pitchFamily="2" charset="-78"/>
              </a:rPr>
              <a:t>بخـش ساختاري </a:t>
            </a:r>
            <a:r>
              <a:rPr lang="fa-IR">
                <a:solidFill>
                  <a:srgbClr val="000000"/>
                </a:solidFill>
                <a:latin typeface="BZar"/>
                <a:cs typeface="B Zar" panose="00000400000000000000" pitchFamily="2" charset="-78"/>
              </a:rPr>
              <a:t>و اقتصادي با بخش فرهنگي است</a:t>
            </a:r>
            <a:r>
              <a:rPr lang="fa-IR">
                <a:solidFill>
                  <a:srgbClr val="000000"/>
                </a:solidFill>
                <a:latin typeface="BZar"/>
                <a:cs typeface="B Zar" panose="00000400000000000000" pitchFamily="2" charset="-78"/>
              </a:rPr>
              <a:t>. </a:t>
            </a:r>
            <a:endParaRPr lang="fa-IR" smtClean="0">
              <a:solidFill>
                <a:srgbClr val="000000"/>
              </a:solidFill>
              <a:latin typeface="BZar"/>
              <a:cs typeface="B Zar" panose="00000400000000000000" pitchFamily="2" charset="-78"/>
            </a:endParaRPr>
          </a:p>
          <a:p>
            <a:pPr algn="just"/>
            <a:r>
              <a:rPr lang="fa-IR">
                <a:cs typeface="B Zar" panose="00000400000000000000" pitchFamily="2" charset="-78"/>
              </a:rPr>
              <a:t/>
            </a:r>
            <a:br>
              <a:rPr lang="fa-IR">
                <a:cs typeface="B Zar" panose="00000400000000000000" pitchFamily="2" charset="-78"/>
              </a:rPr>
            </a:br>
            <a:endParaRPr lang="fa-IR">
              <a:cs typeface="B Zar" panose="00000400000000000000" pitchFamily="2" charset="-78"/>
            </a:endParaRPr>
          </a:p>
        </p:txBody>
      </p:sp>
      <p:sp>
        <p:nvSpPr>
          <p:cNvPr id="4" name="Flowchart: Process 3"/>
          <p:cNvSpPr/>
          <p:nvPr/>
        </p:nvSpPr>
        <p:spPr>
          <a:xfrm>
            <a:off x="838200" y="4670474"/>
            <a:ext cx="2686929" cy="773723"/>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latin typeface="BZar"/>
                <a:cs typeface="B Zar" panose="00000400000000000000" pitchFamily="2" charset="-78"/>
              </a:rPr>
              <a:t>تقسيم كار آنوميك</a:t>
            </a:r>
            <a:endParaRPr lang="fa-IR" b="1">
              <a:solidFill>
                <a:srgbClr val="FF0000"/>
              </a:solidFill>
            </a:endParaRPr>
          </a:p>
        </p:txBody>
      </p:sp>
    </p:spTree>
    <p:extLst>
      <p:ext uri="{BB962C8B-B14F-4D97-AF65-F5344CB8AC3E}">
        <p14:creationId xmlns:p14="http://schemas.microsoft.com/office/powerpoint/2010/main" val="170930341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sz="2600">
                <a:solidFill>
                  <a:srgbClr val="000000"/>
                </a:solidFill>
                <a:latin typeface="BZar"/>
                <a:cs typeface="B Zar" panose="00000400000000000000" pitchFamily="2" charset="-78"/>
              </a:rPr>
              <a:t>منظور اين است كه تغييـرات سـريع </a:t>
            </a:r>
            <a:r>
              <a:rPr lang="fa-IR" sz="2600">
                <a:solidFill>
                  <a:srgbClr val="000000"/>
                </a:solidFill>
                <a:latin typeface="BZar"/>
                <a:cs typeface="B Zar" panose="00000400000000000000" pitchFamily="2" charset="-78"/>
              </a:rPr>
              <a:t>در </a:t>
            </a:r>
            <a:r>
              <a:rPr lang="fa-IR" sz="2600" smtClean="0">
                <a:solidFill>
                  <a:srgbClr val="000000"/>
                </a:solidFill>
                <a:latin typeface="BZar"/>
                <a:cs typeface="B Zar" panose="00000400000000000000" pitchFamily="2" charset="-78"/>
              </a:rPr>
              <a:t>بخـش اقتصادي </a:t>
            </a:r>
            <a:r>
              <a:rPr lang="fa-IR" sz="2600">
                <a:solidFill>
                  <a:srgbClr val="000000"/>
                </a:solidFill>
                <a:latin typeface="BZar"/>
                <a:cs typeface="B Zar" panose="00000400000000000000" pitchFamily="2" charset="-78"/>
              </a:rPr>
              <a:t>يا سياسي باعث ميشود كه بخش فرهنگي در تطبيق خـود بـا بخـش </a:t>
            </a:r>
            <a:r>
              <a:rPr lang="fa-IR" sz="2600">
                <a:solidFill>
                  <a:srgbClr val="000000"/>
                </a:solidFill>
                <a:latin typeface="BZar"/>
                <a:cs typeface="B Zar" panose="00000400000000000000" pitchFamily="2" charset="-78"/>
              </a:rPr>
              <a:t>اقتصـادي </a:t>
            </a:r>
            <a:r>
              <a:rPr lang="fa-IR" sz="2600" smtClean="0">
                <a:solidFill>
                  <a:srgbClr val="000000"/>
                </a:solidFill>
                <a:latin typeface="BZar"/>
                <a:cs typeface="B Zar" panose="00000400000000000000" pitchFamily="2" charset="-78"/>
              </a:rPr>
              <a:t>يـا سياسـي </a:t>
            </a:r>
            <a:r>
              <a:rPr lang="fa-IR" sz="2600">
                <a:solidFill>
                  <a:srgbClr val="000000"/>
                </a:solidFill>
                <a:latin typeface="BZar"/>
                <a:cs typeface="B Zar" panose="00000400000000000000" pitchFamily="2" charset="-78"/>
              </a:rPr>
              <a:t>عقـب بمانـد و ارزشهـا و هنجارهـاي لازم در جامعـه بـه وجـود نياينـد. </a:t>
            </a:r>
            <a:r>
              <a:rPr lang="fa-IR" sz="2600">
                <a:solidFill>
                  <a:srgbClr val="000000"/>
                </a:solidFill>
                <a:latin typeface="BZar"/>
                <a:cs typeface="B Zar" panose="00000400000000000000" pitchFamily="2" charset="-78"/>
              </a:rPr>
              <a:t>در </a:t>
            </a:r>
            <a:r>
              <a:rPr lang="fa-IR" sz="2600" smtClean="0">
                <a:solidFill>
                  <a:srgbClr val="000000"/>
                </a:solidFill>
                <a:latin typeface="BZar"/>
                <a:cs typeface="B Zar" panose="00000400000000000000" pitchFamily="2" charset="-78"/>
              </a:rPr>
              <a:t>ادامـه، پرايدمور </a:t>
            </a:r>
            <a:r>
              <a:rPr lang="fa-IR" sz="2600">
                <a:solidFill>
                  <a:srgbClr val="000000"/>
                </a:solidFill>
                <a:latin typeface="BZar"/>
                <a:cs typeface="B Zar" panose="00000400000000000000" pitchFamily="2" charset="-78"/>
              </a:rPr>
              <a:t>به تشريح وضعيت روسيه پس از فروپاشـي مـيپـردازد و مـيگويـد: </a:t>
            </a:r>
            <a:r>
              <a:rPr lang="fa-IR" sz="2600">
                <a:solidFill>
                  <a:srgbClr val="000000"/>
                </a:solidFill>
                <a:latin typeface="BZar"/>
                <a:cs typeface="B Zar" panose="00000400000000000000" pitchFamily="2" charset="-78"/>
              </a:rPr>
              <a:t>بـا </a:t>
            </a:r>
            <a:r>
              <a:rPr lang="fa-IR" sz="2600" smtClean="0">
                <a:solidFill>
                  <a:srgbClr val="000000"/>
                </a:solidFill>
                <a:latin typeface="BZar"/>
                <a:cs typeface="B Zar" panose="00000400000000000000" pitchFamily="2" charset="-78"/>
              </a:rPr>
              <a:t>فروپاشـي روسيه </a:t>
            </a:r>
            <a:r>
              <a:rPr lang="fa-IR" sz="2600">
                <a:solidFill>
                  <a:srgbClr val="000000"/>
                </a:solidFill>
                <a:latin typeface="BZar"/>
                <a:cs typeface="B Zar" panose="00000400000000000000" pitchFamily="2" charset="-78"/>
              </a:rPr>
              <a:t>اولاً سيستم تأمين اقتصـادي كـه در آن آسـودگي اقتصـادي بـراي مـردم </a:t>
            </a:r>
            <a:r>
              <a:rPr lang="fa-IR" sz="2600">
                <a:solidFill>
                  <a:srgbClr val="000000"/>
                </a:solidFill>
                <a:latin typeface="BZar"/>
                <a:cs typeface="B Zar" panose="00000400000000000000" pitchFamily="2" charset="-78"/>
              </a:rPr>
              <a:t>ميسـر </a:t>
            </a:r>
            <a:r>
              <a:rPr lang="fa-IR" sz="2600" smtClean="0">
                <a:solidFill>
                  <a:srgbClr val="000000"/>
                </a:solidFill>
                <a:latin typeface="BZar"/>
                <a:cs typeface="B Zar" panose="00000400000000000000" pitchFamily="2" charset="-78"/>
              </a:rPr>
              <a:t>بـود؛ بيكاري </a:t>
            </a:r>
            <a:r>
              <a:rPr lang="fa-IR" sz="2600">
                <a:solidFill>
                  <a:srgbClr val="000000"/>
                </a:solidFill>
                <a:latin typeface="BZar"/>
                <a:cs typeface="B Zar" panose="00000400000000000000" pitchFamily="2" charset="-78"/>
              </a:rPr>
              <a:t>كم بود، كنترل قيمتها توسـط دولـت صـورت مـيگرفـت، خـدمات </a:t>
            </a:r>
            <a:r>
              <a:rPr lang="fa-IR" sz="2600">
                <a:solidFill>
                  <a:srgbClr val="000000"/>
                </a:solidFill>
                <a:latin typeface="BZar"/>
                <a:cs typeface="B Zar" panose="00000400000000000000" pitchFamily="2" charset="-78"/>
              </a:rPr>
              <a:t>بهداشـتي </a:t>
            </a:r>
            <a:r>
              <a:rPr lang="fa-IR" sz="2600" smtClean="0">
                <a:solidFill>
                  <a:srgbClr val="000000"/>
                </a:solidFill>
                <a:latin typeface="BZar"/>
                <a:cs typeface="B Zar" panose="00000400000000000000" pitchFamily="2" charset="-78"/>
              </a:rPr>
              <a:t>و فرصتهاي </a:t>
            </a:r>
            <a:r>
              <a:rPr lang="fa-IR" sz="2600">
                <a:solidFill>
                  <a:srgbClr val="000000"/>
                </a:solidFill>
                <a:latin typeface="BZar"/>
                <a:cs typeface="B Zar" panose="00000400000000000000" pitchFamily="2" charset="-78"/>
              </a:rPr>
              <a:t>آموزشي همگاني فراهم بود و... فروپاشيد و فقـر در جامعـه گسـترش يافـت</a:t>
            </a:r>
            <a:endParaRPr lang="fa-IR"/>
          </a:p>
        </p:txBody>
      </p:sp>
      <p:sp>
        <p:nvSpPr>
          <p:cNvPr id="4" name="Flowchart: Process 3"/>
          <p:cNvSpPr/>
          <p:nvPr/>
        </p:nvSpPr>
        <p:spPr>
          <a:xfrm>
            <a:off x="838200" y="4431323"/>
            <a:ext cx="2968283" cy="1125415"/>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600" b="1">
                <a:solidFill>
                  <a:srgbClr val="FF0000"/>
                </a:solidFill>
                <a:latin typeface="BZar"/>
                <a:cs typeface="B Zar" panose="00000400000000000000" pitchFamily="2" charset="-78"/>
              </a:rPr>
              <a:t>سيستم تأمين اقتصـادي</a:t>
            </a:r>
            <a:endParaRPr lang="fa-IR" b="1">
              <a:solidFill>
                <a:srgbClr val="FF0000"/>
              </a:solidFill>
            </a:endParaRPr>
          </a:p>
        </p:txBody>
      </p:sp>
    </p:spTree>
    <p:extLst>
      <p:ext uri="{BB962C8B-B14F-4D97-AF65-F5344CB8AC3E}">
        <p14:creationId xmlns:p14="http://schemas.microsoft.com/office/powerpoint/2010/main" val="284866432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normAutofit/>
          </a:bodyPr>
          <a:lstStyle/>
          <a:p>
            <a:pPr algn="just"/>
            <a:r>
              <a:rPr lang="fa-IR" smtClean="0">
                <a:solidFill>
                  <a:srgbClr val="000000"/>
                </a:solidFill>
                <a:latin typeface="BZar"/>
                <a:cs typeface="B Zar" panose="00000400000000000000" pitchFamily="2" charset="-78"/>
              </a:rPr>
              <a:t>از سوي </a:t>
            </a:r>
            <a:r>
              <a:rPr lang="fa-IR">
                <a:solidFill>
                  <a:srgbClr val="000000"/>
                </a:solidFill>
                <a:latin typeface="BZar"/>
                <a:cs typeface="B Zar" panose="00000400000000000000" pitchFamily="2" charset="-78"/>
              </a:rPr>
              <a:t>ديگر ارزشهاي جمعگرايانه و اهميت خانواده كه افراد ميتوانستند بر </a:t>
            </a:r>
            <a:r>
              <a:rPr lang="fa-IR">
                <a:solidFill>
                  <a:srgbClr val="000000"/>
                </a:solidFill>
                <a:latin typeface="BZar"/>
                <a:cs typeface="B Zar" panose="00000400000000000000" pitchFamily="2" charset="-78"/>
              </a:rPr>
              <a:t>ديگـران </a:t>
            </a:r>
            <a:r>
              <a:rPr lang="fa-IR" smtClean="0">
                <a:solidFill>
                  <a:srgbClr val="000000"/>
                </a:solidFill>
                <a:latin typeface="BZar"/>
                <a:cs typeface="B Zar" panose="00000400000000000000" pitchFamily="2" charset="-78"/>
              </a:rPr>
              <a:t>تكيـه كنند</a:t>
            </a:r>
            <a:r>
              <a:rPr lang="fa-IR">
                <a:solidFill>
                  <a:srgbClr val="000000"/>
                </a:solidFill>
                <a:latin typeface="BZar"/>
                <a:cs typeface="B Zar" panose="00000400000000000000" pitchFamily="2" charset="-78"/>
              </a:rPr>
              <a:t>، بهسمت ارزشهاي غربي فردگرايانه و تأكيد بر انباشت ثروت فردي حركـت </a:t>
            </a:r>
            <a:r>
              <a:rPr lang="fa-IR">
                <a:solidFill>
                  <a:srgbClr val="000000"/>
                </a:solidFill>
                <a:latin typeface="BZar"/>
                <a:cs typeface="B Zar" panose="00000400000000000000" pitchFamily="2" charset="-78"/>
              </a:rPr>
              <a:t>كـرد </a:t>
            </a:r>
            <a:r>
              <a:rPr lang="fa-IR" smtClean="0">
                <a:solidFill>
                  <a:srgbClr val="000000"/>
                </a:solidFill>
                <a:latin typeface="BZar"/>
                <a:cs typeface="B Zar" panose="00000400000000000000" pitchFamily="2" charset="-78"/>
              </a:rPr>
              <a:t>و افراد </a:t>
            </a:r>
            <a:r>
              <a:rPr lang="fa-IR">
                <a:solidFill>
                  <a:srgbClr val="000000"/>
                </a:solidFill>
                <a:latin typeface="BZar"/>
                <a:cs typeface="B Zar" panose="00000400000000000000" pitchFamily="2" charset="-78"/>
              </a:rPr>
              <a:t>ديگر قادر به تكيه بـر يكـديگر نبودنـد. ارزشهـا و آرزوهـاي مـاديگرايانـه </a:t>
            </a:r>
            <a:r>
              <a:rPr lang="fa-IR">
                <a:solidFill>
                  <a:srgbClr val="000000"/>
                </a:solidFill>
                <a:latin typeface="BZar"/>
                <a:cs typeface="B Zar" panose="00000400000000000000" pitchFamily="2" charset="-78"/>
              </a:rPr>
              <a:t>ناشـي </a:t>
            </a:r>
            <a:r>
              <a:rPr lang="fa-IR" smtClean="0">
                <a:solidFill>
                  <a:srgbClr val="000000"/>
                </a:solidFill>
                <a:latin typeface="BZar"/>
                <a:cs typeface="B Zar" panose="00000400000000000000" pitchFamily="2" charset="-78"/>
              </a:rPr>
              <a:t>از فرهنگ </a:t>
            </a:r>
            <a:r>
              <a:rPr lang="fa-IR">
                <a:solidFill>
                  <a:srgbClr val="000000"/>
                </a:solidFill>
                <a:latin typeface="BZar"/>
                <a:cs typeface="B Zar" panose="00000400000000000000" pitchFamily="2" charset="-78"/>
              </a:rPr>
              <a:t>غربي به فرهنگ روسي اضافه شد. نهادهـاي اجتمـاعي تحـت تـأثير </a:t>
            </a:r>
            <a:r>
              <a:rPr lang="fa-IR">
                <a:solidFill>
                  <a:srgbClr val="000000"/>
                </a:solidFill>
                <a:latin typeface="BZar"/>
                <a:cs typeface="B Zar" panose="00000400000000000000" pitchFamily="2" charset="-78"/>
              </a:rPr>
              <a:t>ايـن </a:t>
            </a:r>
            <a:r>
              <a:rPr lang="fa-IR" smtClean="0">
                <a:solidFill>
                  <a:srgbClr val="000000"/>
                </a:solidFill>
                <a:latin typeface="BZar"/>
                <a:cs typeface="B Zar" panose="00000400000000000000" pitchFamily="2" charset="-78"/>
              </a:rPr>
              <a:t>فروپاشـي اقتصادي </a:t>
            </a:r>
            <a:r>
              <a:rPr lang="fa-IR">
                <a:solidFill>
                  <a:srgbClr val="000000"/>
                </a:solidFill>
                <a:latin typeface="BZar"/>
                <a:cs typeface="B Zar" panose="00000400000000000000" pitchFamily="2" charset="-78"/>
              </a:rPr>
              <a:t>قرار گرفته و افراد بيش از پيش در به دست آوردن معـاش خـويش تنهـا </a:t>
            </a:r>
            <a:r>
              <a:rPr lang="fa-IR">
                <a:solidFill>
                  <a:srgbClr val="000000"/>
                </a:solidFill>
                <a:latin typeface="BZar"/>
                <a:cs typeface="B Zar" panose="00000400000000000000" pitchFamily="2" charset="-78"/>
              </a:rPr>
              <a:t>ماندنـد </a:t>
            </a:r>
            <a:r>
              <a:rPr lang="fa-IR" smtClean="0">
                <a:solidFill>
                  <a:srgbClr val="000000"/>
                </a:solidFill>
                <a:latin typeface="BZar"/>
                <a:cs typeface="B Zar" panose="00000400000000000000" pitchFamily="2" charset="-78"/>
              </a:rPr>
              <a:t>و حتي </a:t>
            </a:r>
            <a:r>
              <a:rPr lang="fa-IR">
                <a:solidFill>
                  <a:srgbClr val="000000"/>
                </a:solidFill>
                <a:latin typeface="BZar"/>
                <a:cs typeface="B Zar" panose="00000400000000000000" pitchFamily="2" charset="-78"/>
              </a:rPr>
              <a:t>به رقابت با ديگراني كه قبلاً بر آنها تكيـه مـيكردنـد كشـانده شـدند. ايـن </a:t>
            </a:r>
            <a:r>
              <a:rPr lang="fa-IR">
                <a:solidFill>
                  <a:srgbClr val="000000"/>
                </a:solidFill>
                <a:latin typeface="BZar"/>
                <a:cs typeface="B Zar" panose="00000400000000000000" pitchFamily="2" charset="-78"/>
              </a:rPr>
              <a:t>شـرايط </a:t>
            </a:r>
            <a:r>
              <a:rPr lang="fa-IR" smtClean="0">
                <a:solidFill>
                  <a:srgbClr val="000000"/>
                </a:solidFill>
                <a:latin typeface="BZar"/>
                <a:cs typeface="B Zar" panose="00000400000000000000" pitchFamily="2" charset="-78"/>
              </a:rPr>
              <a:t>در مجموع </a:t>
            </a:r>
            <a:r>
              <a:rPr lang="fa-IR">
                <a:solidFill>
                  <a:srgbClr val="000000"/>
                </a:solidFill>
                <a:latin typeface="BZar"/>
                <a:cs typeface="B Zar" panose="00000400000000000000" pitchFamily="2" charset="-78"/>
              </a:rPr>
              <a:t>به معناي عدم سازگاري و تناسب ميان بخش اقتصادي و اجتماعي كه همان </a:t>
            </a:r>
            <a:r>
              <a:rPr lang="fa-IR">
                <a:solidFill>
                  <a:srgbClr val="000000"/>
                </a:solidFill>
                <a:latin typeface="BZar"/>
                <a:cs typeface="B Zar" panose="00000400000000000000" pitchFamily="2" charset="-78"/>
              </a:rPr>
              <a:t>تقسـيم</a:t>
            </a:r>
            <a:r>
              <a:rPr lang="fa-IR">
                <a:cs typeface="B Zar" panose="00000400000000000000" pitchFamily="2" charset="-78"/>
              </a:rPr>
              <a:t> </a:t>
            </a:r>
            <a:r>
              <a:rPr lang="fa-IR" smtClean="0">
                <a:cs typeface="B Zar" panose="00000400000000000000" pitchFamily="2" charset="-78"/>
              </a:rPr>
              <a:t> </a:t>
            </a:r>
            <a:r>
              <a:rPr lang="fa-IR" smtClean="0">
                <a:solidFill>
                  <a:srgbClr val="000000"/>
                </a:solidFill>
                <a:latin typeface="BZar"/>
                <a:cs typeface="B Zar" panose="00000400000000000000" pitchFamily="2" charset="-78"/>
              </a:rPr>
              <a:t>كار </a:t>
            </a:r>
            <a:r>
              <a:rPr lang="fa-IR">
                <a:solidFill>
                  <a:srgbClr val="000000"/>
                </a:solidFill>
                <a:latin typeface="BZar"/>
                <a:cs typeface="B Zar" panose="00000400000000000000" pitchFamily="2" charset="-78"/>
              </a:rPr>
              <a:t>آنوميك دوركيم </a:t>
            </a:r>
            <a:r>
              <a:rPr lang="fa-IR">
                <a:solidFill>
                  <a:srgbClr val="000000"/>
                </a:solidFill>
                <a:latin typeface="BZar"/>
                <a:cs typeface="B Zar" panose="00000400000000000000" pitchFamily="2" charset="-78"/>
              </a:rPr>
              <a:t>ميشود </a:t>
            </a:r>
            <a:r>
              <a:rPr lang="fa-IR" smtClean="0">
                <a:solidFill>
                  <a:srgbClr val="000000"/>
                </a:solidFill>
                <a:latin typeface="BZar"/>
                <a:cs typeface="B Zar" panose="00000400000000000000" pitchFamily="2" charset="-78"/>
              </a:rPr>
              <a:t>(</a:t>
            </a:r>
            <a:r>
              <a:rPr lang="en-US" sz="1400">
                <a:solidFill>
                  <a:srgbClr val="000000"/>
                </a:solidFill>
                <a:latin typeface="TimesNewRomanPSMT"/>
                <a:cs typeface="B Zar" panose="00000400000000000000" pitchFamily="2" charset="-78"/>
              </a:rPr>
              <a:t>Pridem</a:t>
            </a:r>
            <a:r>
              <a:rPr lang="en-US">
                <a:cs typeface="B Zar" panose="00000400000000000000" pitchFamily="2" charset="-78"/>
              </a:rPr>
              <a:t> </a:t>
            </a:r>
            <a:br>
              <a:rPr lang="en-US">
                <a:cs typeface="B Zar" panose="00000400000000000000" pitchFamily="2" charset="-78"/>
              </a:rPr>
            </a:br>
            <a:endParaRPr lang="fa-IR">
              <a:cs typeface="B Zar" panose="00000400000000000000" pitchFamily="2" charset="-78"/>
            </a:endParaRPr>
          </a:p>
        </p:txBody>
      </p:sp>
      <p:sp>
        <p:nvSpPr>
          <p:cNvPr id="4" name="Flowchart: Process 3"/>
          <p:cNvSpPr/>
          <p:nvPr/>
        </p:nvSpPr>
        <p:spPr>
          <a:xfrm>
            <a:off x="1758462" y="4923692"/>
            <a:ext cx="3024553" cy="1125416"/>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latin typeface="BZar"/>
                <a:cs typeface="B Zar" panose="00000400000000000000" pitchFamily="2" charset="-78"/>
              </a:rPr>
              <a:t>ارزشهـا و آرزوهـاي مـاديگرايانـه</a:t>
            </a:r>
            <a:endParaRPr lang="fa-IR" b="1">
              <a:solidFill>
                <a:srgbClr val="FF0000"/>
              </a:solidFill>
            </a:endParaRPr>
          </a:p>
        </p:txBody>
      </p:sp>
    </p:spTree>
    <p:extLst>
      <p:ext uri="{BB962C8B-B14F-4D97-AF65-F5344CB8AC3E}">
        <p14:creationId xmlns:p14="http://schemas.microsoft.com/office/powerpoint/2010/main" val="95444843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normAutofit/>
          </a:bodyPr>
          <a:lstStyle/>
          <a:p>
            <a:pPr algn="just"/>
            <a:r>
              <a:rPr lang="fa-IR">
                <a:solidFill>
                  <a:srgbClr val="000000"/>
                </a:solidFill>
                <a:latin typeface="BZar"/>
                <a:cs typeface="B Zar" panose="00000400000000000000" pitchFamily="2" charset="-78"/>
              </a:rPr>
              <a:t>چائو متفكري چيني است كـه دوران گـذار پـس از اصـلاحات اقتصـادي </a:t>
            </a:r>
            <a:r>
              <a:rPr lang="fa-IR">
                <a:solidFill>
                  <a:srgbClr val="000000"/>
                </a:solidFill>
                <a:latin typeface="BZar"/>
                <a:cs typeface="B Zar" panose="00000400000000000000" pitchFamily="2" charset="-78"/>
              </a:rPr>
              <a:t>اوايـل </a:t>
            </a:r>
            <a:r>
              <a:rPr lang="fa-IR" smtClean="0">
                <a:solidFill>
                  <a:srgbClr val="000000"/>
                </a:solidFill>
                <a:latin typeface="BZar"/>
                <a:cs typeface="B Zar" panose="00000400000000000000" pitchFamily="2" charset="-78"/>
              </a:rPr>
              <a:t>دهـه 1980در </a:t>
            </a:r>
            <a:r>
              <a:rPr lang="fa-IR">
                <a:solidFill>
                  <a:srgbClr val="000000"/>
                </a:solidFill>
                <a:latin typeface="BZar"/>
                <a:cs typeface="B Zar" panose="00000400000000000000" pitchFamily="2" charset="-78"/>
              </a:rPr>
              <a:t>چين را باعث افزايش جرائم در اين كشور ميداند. وي در مقاله »نظريه </a:t>
            </a:r>
            <a:r>
              <a:rPr lang="fa-IR">
                <a:solidFill>
                  <a:srgbClr val="000000"/>
                </a:solidFill>
                <a:latin typeface="BZar"/>
                <a:cs typeface="B Zar" panose="00000400000000000000" pitchFamily="2" charset="-78"/>
              </a:rPr>
              <a:t>آنـومي </a:t>
            </a:r>
            <a:r>
              <a:rPr lang="fa-IR" smtClean="0">
                <a:solidFill>
                  <a:srgbClr val="000000"/>
                </a:solidFill>
                <a:latin typeface="BZar"/>
                <a:cs typeface="B Zar" panose="00000400000000000000" pitchFamily="2" charset="-78"/>
              </a:rPr>
              <a:t>و جرم </a:t>
            </a:r>
            <a:r>
              <a:rPr lang="fa-IR">
                <a:solidFill>
                  <a:srgbClr val="000000"/>
                </a:solidFill>
                <a:latin typeface="BZar"/>
                <a:cs typeface="B Zar" panose="00000400000000000000" pitchFamily="2" charset="-78"/>
              </a:rPr>
              <a:t>در چينِ در حال گذار«، با پايه قرار دادن نظريه تقسيم كار نابسامان دوركيم</a:t>
            </a:r>
            <a:r>
              <a:rPr lang="fa-IR">
                <a:solidFill>
                  <a:srgbClr val="000000"/>
                </a:solidFill>
                <a:latin typeface="BZar"/>
                <a:cs typeface="B Zar" panose="00000400000000000000" pitchFamily="2" charset="-78"/>
              </a:rPr>
              <a:t>، </a:t>
            </a:r>
            <a:r>
              <a:rPr lang="fa-IR" smtClean="0">
                <a:solidFill>
                  <a:srgbClr val="000000"/>
                </a:solidFill>
                <a:latin typeface="BZar"/>
                <a:cs typeface="B Zar" panose="00000400000000000000" pitchFamily="2" charset="-78"/>
              </a:rPr>
              <a:t>ميگويد: مقامـات </a:t>
            </a:r>
            <a:r>
              <a:rPr lang="fa-IR">
                <a:solidFill>
                  <a:srgbClr val="000000"/>
                </a:solidFill>
                <a:latin typeface="BZar"/>
                <a:cs typeface="B Zar" panose="00000400000000000000" pitchFamily="2" charset="-78"/>
              </a:rPr>
              <a:t>حـزب كمونيسـت چـين بـراي تحقـق </a:t>
            </a:r>
            <a:r>
              <a:rPr lang="fa-IR" b="1">
                <a:solidFill>
                  <a:srgbClr val="FF0000"/>
                </a:solidFill>
                <a:latin typeface="BZar"/>
                <a:cs typeface="B Zar" panose="00000400000000000000" pitchFamily="2" charset="-78"/>
              </a:rPr>
              <a:t>اهـداف ايـدئولوژيك كمونيسـتي </a:t>
            </a:r>
            <a:r>
              <a:rPr lang="fa-IR">
                <a:solidFill>
                  <a:srgbClr val="000000"/>
                </a:solidFill>
                <a:latin typeface="BZar"/>
                <a:cs typeface="B Zar" panose="00000400000000000000" pitchFamily="2" charset="-78"/>
              </a:rPr>
              <a:t>خـود </a:t>
            </a:r>
            <a:r>
              <a:rPr lang="fa-IR" smtClean="0">
                <a:solidFill>
                  <a:srgbClr val="000000"/>
                </a:solidFill>
                <a:latin typeface="BZar"/>
                <a:cs typeface="B Zar" panose="00000400000000000000" pitchFamily="2" charset="-78"/>
              </a:rPr>
              <a:t>از ابزارهاي </a:t>
            </a:r>
            <a:r>
              <a:rPr lang="fa-IR">
                <a:solidFill>
                  <a:srgbClr val="000000"/>
                </a:solidFill>
                <a:latin typeface="BZar"/>
                <a:cs typeface="B Zar" panose="00000400000000000000" pitchFamily="2" charset="-78"/>
              </a:rPr>
              <a:t>اقتصادي بازار آزاد و سرمايهداري استفاده ميكنند تا بگويند كه </a:t>
            </a:r>
            <a:r>
              <a:rPr lang="fa-IR">
                <a:solidFill>
                  <a:srgbClr val="000000"/>
                </a:solidFill>
                <a:latin typeface="BZar"/>
                <a:cs typeface="B Zar" panose="00000400000000000000" pitchFamily="2" charset="-78"/>
              </a:rPr>
              <a:t>كمونيسـم </a:t>
            </a:r>
            <a:r>
              <a:rPr lang="fa-IR" smtClean="0">
                <a:solidFill>
                  <a:srgbClr val="000000"/>
                </a:solidFill>
                <a:latin typeface="BZar"/>
                <a:cs typeface="B Zar" panose="00000400000000000000" pitchFamily="2" charset="-78"/>
              </a:rPr>
              <a:t>چنـين نتايجي </a:t>
            </a:r>
            <a:r>
              <a:rPr lang="fa-IR">
                <a:solidFill>
                  <a:srgbClr val="000000"/>
                </a:solidFill>
                <a:latin typeface="BZar"/>
                <a:cs typeface="B Zar" panose="00000400000000000000" pitchFamily="2" charset="-78"/>
              </a:rPr>
              <a:t>دارد و چنين رفاهي را ايجاد مـيكنـد. در حـالي كـه وقتـي اقتصـاد بـازار </a:t>
            </a:r>
            <a:r>
              <a:rPr lang="fa-IR">
                <a:solidFill>
                  <a:srgbClr val="000000"/>
                </a:solidFill>
                <a:latin typeface="BZar"/>
                <a:cs typeface="B Zar" panose="00000400000000000000" pitchFamily="2" charset="-78"/>
              </a:rPr>
              <a:t>آزاد </a:t>
            </a:r>
            <a:r>
              <a:rPr lang="fa-IR" smtClean="0">
                <a:solidFill>
                  <a:srgbClr val="000000"/>
                </a:solidFill>
                <a:latin typeface="BZar"/>
                <a:cs typeface="B Zar" panose="00000400000000000000" pitchFamily="2" charset="-78"/>
              </a:rPr>
              <a:t>وارد ميشود</a:t>
            </a:r>
            <a:r>
              <a:rPr lang="fa-IR">
                <a:solidFill>
                  <a:srgbClr val="000000"/>
                </a:solidFill>
                <a:latin typeface="BZar"/>
                <a:cs typeface="B Zar" panose="00000400000000000000" pitchFamily="2" charset="-78"/>
              </a:rPr>
              <a:t>، عدم تجانس ميان سطح سياسي مبتني بر كمونيسم، تك حزبـي و </a:t>
            </a:r>
            <a:r>
              <a:rPr lang="fa-IR">
                <a:solidFill>
                  <a:srgbClr val="000000"/>
                </a:solidFill>
                <a:latin typeface="BZar"/>
                <a:cs typeface="B Zar" panose="00000400000000000000" pitchFamily="2" charset="-78"/>
              </a:rPr>
              <a:t>اقتدارگرايانـه </a:t>
            </a:r>
            <a:r>
              <a:rPr lang="fa-IR" smtClean="0">
                <a:solidFill>
                  <a:srgbClr val="000000"/>
                </a:solidFill>
                <a:latin typeface="BZar"/>
                <a:cs typeface="B Zar" panose="00000400000000000000" pitchFamily="2" charset="-78"/>
              </a:rPr>
              <a:t>بـا اقتصاد </a:t>
            </a:r>
            <a:r>
              <a:rPr lang="fa-IR">
                <a:solidFill>
                  <a:srgbClr val="000000"/>
                </a:solidFill>
                <a:latin typeface="BZar"/>
                <a:cs typeface="B Zar" panose="00000400000000000000" pitchFamily="2" charset="-78"/>
              </a:rPr>
              <a:t>بازار آزاد به وجود ميآيد كه خود اين عدم تجانس موجب افزايش جرم </a:t>
            </a:r>
            <a:r>
              <a:rPr lang="fa-IR">
                <a:solidFill>
                  <a:srgbClr val="000000"/>
                </a:solidFill>
                <a:latin typeface="BZar"/>
                <a:cs typeface="B Zar" panose="00000400000000000000" pitchFamily="2" charset="-78"/>
              </a:rPr>
              <a:t>در </a:t>
            </a:r>
            <a:r>
              <a:rPr lang="fa-IR" smtClean="0">
                <a:solidFill>
                  <a:srgbClr val="000000"/>
                </a:solidFill>
                <a:latin typeface="BZar"/>
                <a:cs typeface="B Zar" panose="00000400000000000000" pitchFamily="2" charset="-78"/>
              </a:rPr>
              <a:t>كشـور چين </a:t>
            </a:r>
            <a:r>
              <a:rPr lang="fa-IR">
                <a:solidFill>
                  <a:srgbClr val="000000"/>
                </a:solidFill>
                <a:latin typeface="BZar"/>
                <a:cs typeface="B Zar" panose="00000400000000000000" pitchFamily="2" charset="-78"/>
              </a:rPr>
              <a:t>شده </a:t>
            </a:r>
            <a:r>
              <a:rPr lang="fa-IR">
                <a:solidFill>
                  <a:srgbClr val="000000"/>
                </a:solidFill>
                <a:latin typeface="BZar"/>
                <a:cs typeface="B Zar" panose="00000400000000000000" pitchFamily="2" charset="-78"/>
              </a:rPr>
              <a:t>است</a:t>
            </a:r>
            <a:r>
              <a:rPr lang="fa-IR">
                <a:cs typeface="B Zar" panose="00000400000000000000" pitchFamily="2" charset="-78"/>
              </a:rPr>
              <a:t> </a:t>
            </a:r>
            <a:endParaRPr lang="fa-IR" smtClean="0">
              <a:cs typeface="B Zar" panose="00000400000000000000" pitchFamily="2" charset="-78"/>
            </a:endParaRPr>
          </a:p>
          <a:p>
            <a:pPr algn="just"/>
            <a:r>
              <a:rPr lang="fa-IR">
                <a:cs typeface="B Zar" panose="00000400000000000000" pitchFamily="2" charset="-78"/>
              </a:rPr>
              <a:t/>
            </a:r>
            <a:br>
              <a:rPr lang="fa-IR">
                <a:cs typeface="B Zar" panose="00000400000000000000" pitchFamily="2" charset="-78"/>
              </a:rPr>
            </a:br>
            <a:endParaRPr lang="fa-IR">
              <a:cs typeface="B Zar" panose="00000400000000000000" pitchFamily="2" charset="-78"/>
            </a:endParaRPr>
          </a:p>
        </p:txBody>
      </p:sp>
    </p:spTree>
    <p:extLst>
      <p:ext uri="{BB962C8B-B14F-4D97-AF65-F5344CB8AC3E}">
        <p14:creationId xmlns:p14="http://schemas.microsoft.com/office/powerpoint/2010/main" val="78203638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normAutofit/>
          </a:bodyPr>
          <a:lstStyle/>
          <a:p>
            <a:r>
              <a:rPr lang="fa-IR">
                <a:solidFill>
                  <a:srgbClr val="000000"/>
                </a:solidFill>
                <a:latin typeface="BZar"/>
                <a:cs typeface="B Zar" panose="00000400000000000000" pitchFamily="2" charset="-78"/>
              </a:rPr>
              <a:t>دورهاي كه جامعه دچار تقسيم كار نابسـامان مـيشـود، بـه دورهگـذار </a:t>
            </a:r>
            <a:r>
              <a:rPr lang="fa-IR">
                <a:solidFill>
                  <a:srgbClr val="000000"/>
                </a:solidFill>
                <a:latin typeface="BZar"/>
                <a:cs typeface="B Zar" panose="00000400000000000000" pitchFamily="2" charset="-78"/>
              </a:rPr>
              <a:t>مشـهور </a:t>
            </a:r>
            <a:r>
              <a:rPr lang="fa-IR" smtClean="0">
                <a:solidFill>
                  <a:srgbClr val="000000"/>
                </a:solidFill>
                <a:latin typeface="BZar"/>
                <a:cs typeface="B Zar" panose="00000400000000000000" pitchFamily="2" charset="-78"/>
              </a:rPr>
              <a:t>اسـت. بهطور </a:t>
            </a:r>
            <a:r>
              <a:rPr lang="fa-IR">
                <a:solidFill>
                  <a:srgbClr val="000000"/>
                </a:solidFill>
                <a:latin typeface="BZar"/>
                <a:cs typeface="B Zar" panose="00000400000000000000" pitchFamily="2" charset="-78"/>
              </a:rPr>
              <a:t>كلي تكاملگرايان و كاركردگرايان دورهاي را براي جامعـه در نظـر </a:t>
            </a:r>
            <a:r>
              <a:rPr lang="fa-IR">
                <a:solidFill>
                  <a:srgbClr val="000000"/>
                </a:solidFill>
                <a:latin typeface="BZar"/>
                <a:cs typeface="B Zar" panose="00000400000000000000" pitchFamily="2" charset="-78"/>
              </a:rPr>
              <a:t>مـيگيرنـد </a:t>
            </a:r>
            <a:r>
              <a:rPr lang="fa-IR" smtClean="0">
                <a:solidFill>
                  <a:srgbClr val="000000"/>
                </a:solidFill>
                <a:latin typeface="BZar"/>
                <a:cs typeface="B Zar" panose="00000400000000000000" pitchFamily="2" charset="-78"/>
              </a:rPr>
              <a:t>كـه انسجام </a:t>
            </a:r>
            <a:r>
              <a:rPr lang="fa-IR">
                <a:solidFill>
                  <a:srgbClr val="000000"/>
                </a:solidFill>
                <a:latin typeface="BZar"/>
                <a:cs typeface="B Zar" panose="00000400000000000000" pitchFamily="2" charset="-78"/>
              </a:rPr>
              <a:t>جامعه به هم ميخورد. در واقع فرض بر ايـن اسـت كـه جامعـه در حالـت </a:t>
            </a:r>
            <a:r>
              <a:rPr lang="fa-IR">
                <a:solidFill>
                  <a:srgbClr val="000000"/>
                </a:solidFill>
                <a:latin typeface="BZar"/>
                <a:cs typeface="B Zar" panose="00000400000000000000" pitchFamily="2" charset="-78"/>
              </a:rPr>
              <a:t>بهنجـار </a:t>
            </a:r>
            <a:r>
              <a:rPr lang="fa-IR" smtClean="0">
                <a:solidFill>
                  <a:srgbClr val="000000"/>
                </a:solidFill>
                <a:latin typeface="BZar"/>
                <a:cs typeface="B Zar" panose="00000400000000000000" pitchFamily="2" charset="-78"/>
              </a:rPr>
              <a:t>و عادي </a:t>
            </a:r>
            <a:r>
              <a:rPr lang="fa-IR">
                <a:solidFill>
                  <a:srgbClr val="000000"/>
                </a:solidFill>
                <a:latin typeface="BZar"/>
                <a:cs typeface="B Zar" panose="00000400000000000000" pitchFamily="2" charset="-78"/>
              </a:rPr>
              <a:t>حالت انسجام دارد، مگر اينكه حالت عدم انسجام به وجود آيد كه حالتي </a:t>
            </a:r>
            <a:r>
              <a:rPr lang="fa-IR">
                <a:solidFill>
                  <a:srgbClr val="000000"/>
                </a:solidFill>
                <a:latin typeface="BZar"/>
                <a:cs typeface="B Zar" panose="00000400000000000000" pitchFamily="2" charset="-78"/>
              </a:rPr>
              <a:t>اسـتثنايي </a:t>
            </a:r>
            <a:r>
              <a:rPr lang="fa-IR" smtClean="0">
                <a:solidFill>
                  <a:srgbClr val="000000"/>
                </a:solidFill>
                <a:latin typeface="BZar"/>
                <a:cs typeface="B Zar" panose="00000400000000000000" pitchFamily="2" charset="-78"/>
              </a:rPr>
              <a:t>و عرضي </a:t>
            </a:r>
            <a:r>
              <a:rPr lang="fa-IR">
                <a:solidFill>
                  <a:srgbClr val="000000"/>
                </a:solidFill>
                <a:latin typeface="BZar"/>
                <a:cs typeface="B Zar" panose="00000400000000000000" pitchFamily="2" charset="-78"/>
              </a:rPr>
              <a:t>است و بهعنوان دورهگذار شناخته ميشود</a:t>
            </a:r>
            <a:r>
              <a:rPr lang="fa-IR">
                <a:solidFill>
                  <a:srgbClr val="000000"/>
                </a:solidFill>
                <a:latin typeface="BZar"/>
                <a:cs typeface="B Zar" panose="00000400000000000000" pitchFamily="2" charset="-78"/>
              </a:rPr>
              <a:t>. </a:t>
            </a:r>
            <a:r>
              <a:rPr lang="fa-IR">
                <a:cs typeface="B Zar" panose="00000400000000000000" pitchFamily="2" charset="-78"/>
              </a:rPr>
              <a:t/>
            </a:r>
            <a:br>
              <a:rPr lang="fa-IR">
                <a:cs typeface="B Zar" panose="00000400000000000000" pitchFamily="2" charset="-78"/>
              </a:rPr>
            </a:br>
            <a:endParaRPr lang="fa-IR">
              <a:cs typeface="B Zar" panose="00000400000000000000" pitchFamily="2" charset="-78"/>
            </a:endParaRPr>
          </a:p>
        </p:txBody>
      </p:sp>
    </p:spTree>
    <p:extLst>
      <p:ext uri="{BB962C8B-B14F-4D97-AF65-F5344CB8AC3E}">
        <p14:creationId xmlns:p14="http://schemas.microsoft.com/office/powerpoint/2010/main" val="42058704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normAutofit/>
          </a:bodyPr>
          <a:lstStyle/>
          <a:p>
            <a:pPr algn="just"/>
            <a:r>
              <a:rPr lang="fa-IR" b="0" i="0" smtClean="0">
                <a:solidFill>
                  <a:srgbClr val="000000"/>
                </a:solidFill>
                <a:effectLst/>
                <a:latin typeface="BMitra"/>
                <a:cs typeface="B Zar" panose="00000400000000000000" pitchFamily="2" charset="-78"/>
              </a:rPr>
              <a:t>اختلال در انسجام نهادهاي جامعه موضوعي است كه در مكاتب </a:t>
            </a:r>
            <a:r>
              <a:rPr lang="fa-IR" b="0" i="0" smtClean="0">
                <a:solidFill>
                  <a:srgbClr val="000000"/>
                </a:solidFill>
                <a:effectLst/>
                <a:latin typeface="BMitra"/>
                <a:cs typeface="B Zar" panose="00000400000000000000" pitchFamily="2" charset="-78"/>
              </a:rPr>
              <a:t>تكامل گرايي</a:t>
            </a:r>
            <a:r>
              <a:rPr lang="fa-IR" b="0" i="0" smtClean="0">
                <a:solidFill>
                  <a:srgbClr val="000000"/>
                </a:solidFill>
                <a:effectLst/>
                <a:latin typeface="BMitra"/>
                <a:cs typeface="B Zar" panose="00000400000000000000" pitchFamily="2" charset="-78"/>
              </a:rPr>
              <a:t>، كـاركردگرايـي و</a:t>
            </a:r>
            <a:br>
              <a:rPr lang="fa-IR" b="0" i="0" smtClean="0">
                <a:solidFill>
                  <a:srgbClr val="000000"/>
                </a:solidFill>
                <a:effectLst/>
                <a:latin typeface="BMitra"/>
                <a:cs typeface="B Zar" panose="00000400000000000000" pitchFamily="2" charset="-78"/>
              </a:rPr>
            </a:br>
            <a:r>
              <a:rPr lang="fa-IR" b="0" i="0" smtClean="0">
                <a:solidFill>
                  <a:srgbClr val="000000"/>
                </a:solidFill>
                <a:effectLst/>
                <a:latin typeface="BMitra"/>
                <a:cs typeface="B Zar" panose="00000400000000000000" pitchFamily="2" charset="-78"/>
              </a:rPr>
              <a:t>نوسازي ـ بهويژه در مباحث دورانگذار ـ در جامعهشناسي مورد بحث و بررسي قرار گرفته اسـت.</a:t>
            </a:r>
            <a:br>
              <a:rPr lang="fa-IR" b="0" i="0" smtClean="0">
                <a:solidFill>
                  <a:srgbClr val="000000"/>
                </a:solidFill>
                <a:effectLst/>
                <a:latin typeface="BMitra"/>
                <a:cs typeface="B Zar" panose="00000400000000000000" pitchFamily="2" charset="-78"/>
              </a:rPr>
            </a:br>
            <a:r>
              <a:rPr lang="fa-IR" b="0" i="0" smtClean="0">
                <a:solidFill>
                  <a:srgbClr val="000000"/>
                </a:solidFill>
                <a:effectLst/>
                <a:latin typeface="BMitra"/>
                <a:cs typeface="B Zar" panose="00000400000000000000" pitchFamily="2" charset="-78"/>
              </a:rPr>
              <a:t>هدف اين مقاله ارائه شاخص مناسب براي انجام مطالعات تجربي كلان جامعهشناختي، بهمنظـور</a:t>
            </a:r>
            <a:br>
              <a:rPr lang="fa-IR" b="0" i="0" smtClean="0">
                <a:solidFill>
                  <a:srgbClr val="000000"/>
                </a:solidFill>
                <a:effectLst/>
                <a:latin typeface="BMitra"/>
                <a:cs typeface="B Zar" panose="00000400000000000000" pitchFamily="2" charset="-78"/>
              </a:rPr>
            </a:br>
            <a:r>
              <a:rPr lang="fa-IR" b="0" i="0" smtClean="0">
                <a:solidFill>
                  <a:srgbClr val="000000"/>
                </a:solidFill>
                <a:effectLst/>
                <a:latin typeface="BMitra"/>
                <a:cs typeface="B Zar" panose="00000400000000000000" pitchFamily="2" charset="-78"/>
              </a:rPr>
              <a:t>اندازهگيري اختلال در انسجام ميان نهادهاي جامعه در شـرايط معاصـر جامعـه ايـران و ارزيـابي</a:t>
            </a:r>
            <a:br>
              <a:rPr lang="fa-IR" b="0" i="0" smtClean="0">
                <a:solidFill>
                  <a:srgbClr val="000000"/>
                </a:solidFill>
                <a:effectLst/>
                <a:latin typeface="BMitra"/>
                <a:cs typeface="B Zar" panose="00000400000000000000" pitchFamily="2" charset="-78"/>
              </a:rPr>
            </a:br>
            <a:r>
              <a:rPr lang="fa-IR" b="0" i="0" smtClean="0">
                <a:solidFill>
                  <a:srgbClr val="000000"/>
                </a:solidFill>
                <a:effectLst/>
                <a:latin typeface="BMitra"/>
                <a:cs typeface="B Zar" panose="00000400000000000000" pitchFamily="2" charset="-78"/>
              </a:rPr>
              <a:t>اعتبار و روايي آن است. </a:t>
            </a:r>
            <a:endParaRPr lang="fa-IR" b="0" i="0" smtClean="0">
              <a:solidFill>
                <a:srgbClr val="000000"/>
              </a:solidFill>
              <a:effectLst/>
              <a:latin typeface="BMitra"/>
              <a:cs typeface="B Zar" panose="00000400000000000000" pitchFamily="2" charset="-78"/>
            </a:endParaRPr>
          </a:p>
          <a:p>
            <a:pPr algn="just"/>
            <a:r>
              <a:rPr lang="fa-IR" smtClean="0">
                <a:cs typeface="B Zar" panose="00000400000000000000" pitchFamily="2" charset="-78"/>
              </a:rPr>
              <a:t/>
            </a:r>
            <a:br>
              <a:rPr lang="fa-IR" smtClean="0">
                <a:cs typeface="B Zar" panose="00000400000000000000" pitchFamily="2" charset="-78"/>
              </a:rPr>
            </a:br>
            <a:endParaRPr lang="fa-IR">
              <a:cs typeface="B Zar" panose="00000400000000000000" pitchFamily="2" charset="-78"/>
            </a:endParaRPr>
          </a:p>
        </p:txBody>
      </p:sp>
      <p:sp>
        <p:nvSpPr>
          <p:cNvPr id="4" name="Flowchart: Process 3"/>
          <p:cNvSpPr/>
          <p:nvPr/>
        </p:nvSpPr>
        <p:spPr>
          <a:xfrm>
            <a:off x="838200" y="3784209"/>
            <a:ext cx="3281971" cy="1375904"/>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latin typeface="BMitra"/>
                <a:cs typeface="B Zar" panose="00000400000000000000" pitchFamily="2" charset="-78"/>
              </a:rPr>
              <a:t>اختلال در انسجام نهادهاي جامعه</a:t>
            </a:r>
            <a:endParaRPr lang="fa-IR" b="1">
              <a:solidFill>
                <a:srgbClr val="FF0000"/>
              </a:solidFill>
            </a:endParaRPr>
          </a:p>
        </p:txBody>
      </p:sp>
    </p:spTree>
    <p:extLst>
      <p:ext uri="{BB962C8B-B14F-4D97-AF65-F5344CB8AC3E}">
        <p14:creationId xmlns:p14="http://schemas.microsoft.com/office/powerpoint/2010/main" val="113969247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a:xfrm>
            <a:off x="3910818" y="1825625"/>
            <a:ext cx="7442982" cy="4351338"/>
          </a:xfrm>
        </p:spPr>
        <p:txBody>
          <a:bodyPr/>
          <a:lstStyle/>
          <a:p>
            <a:pPr algn="just"/>
            <a:r>
              <a:rPr lang="fa-IR" sz="2600">
                <a:solidFill>
                  <a:srgbClr val="000000"/>
                </a:solidFill>
                <a:latin typeface="BZar"/>
                <a:cs typeface="B Zar" panose="00000400000000000000" pitchFamily="2" charset="-78"/>
              </a:rPr>
              <a:t>مفهوم تعادل در نظريه سيستمي پارسونز بسيار برجسته شد كه دورهگذار به معناي حالتي است كه جامعـه از حالـت تعـادل سيسـتمي قبلي كنده شده و هنوز به حالت تعادلي بعدي نرسيده است. همه نظريهپردازان ذكر شده در سطور قبلي، به دورهگذار معتقدند. هرچنـد كسـاني ماننـد اسملسـر دورهگـذار از سـنت بـه مدرنيته را مطرح ميكنند، اما كساني چون پرايدمور و چائوگذار از يـك حالـت مـدرن بـه حالت ديگر را مطرح ميكنند. در واقع حتي دوركيم با وجود آنكه به صراحت صـحبتي از دورهگذار نميكند، اما براي تقسيم كار حالت سالم و بيمار در نظر مـيگيـرد و حـالتي كـه جامعه در تقسيم كار نابسامان قرار دارد را بيمارگون توصيف ميكند</a:t>
            </a:r>
            <a:endParaRPr lang="fa-IR"/>
          </a:p>
        </p:txBody>
      </p:sp>
      <p:pic>
        <p:nvPicPr>
          <p:cNvPr id="4" name="Picture 3"/>
          <p:cNvPicPr>
            <a:picLocks noChangeAspect="1"/>
          </p:cNvPicPr>
          <p:nvPr/>
        </p:nvPicPr>
        <p:blipFill>
          <a:blip r:embed="rId2"/>
          <a:stretch>
            <a:fillRect/>
          </a:stretch>
        </p:blipFill>
        <p:spPr>
          <a:xfrm>
            <a:off x="838200" y="1825625"/>
            <a:ext cx="2971800" cy="2591630"/>
          </a:xfrm>
          <a:prstGeom prst="rect">
            <a:avLst/>
          </a:prstGeom>
        </p:spPr>
      </p:pic>
      <p:sp>
        <p:nvSpPr>
          <p:cNvPr id="5" name="TextBox 4"/>
          <p:cNvSpPr txBox="1"/>
          <p:nvPr/>
        </p:nvSpPr>
        <p:spPr>
          <a:xfrm>
            <a:off x="1412631" y="4684541"/>
            <a:ext cx="1631852" cy="492443"/>
          </a:xfrm>
          <a:prstGeom prst="rect">
            <a:avLst/>
          </a:prstGeom>
          <a:noFill/>
        </p:spPr>
        <p:txBody>
          <a:bodyPr wrap="square" rtlCol="1">
            <a:spAutoFit/>
          </a:bodyPr>
          <a:lstStyle/>
          <a:p>
            <a:pPr algn="ctr"/>
            <a:r>
              <a:rPr lang="fa-IR" sz="2600">
                <a:solidFill>
                  <a:srgbClr val="FF0000"/>
                </a:solidFill>
                <a:latin typeface="BZar"/>
                <a:cs typeface="B Zar" panose="00000400000000000000" pitchFamily="2" charset="-78"/>
              </a:rPr>
              <a:t>اسملسـر</a:t>
            </a:r>
            <a:endParaRPr lang="fa-IR">
              <a:solidFill>
                <a:srgbClr val="FF0000"/>
              </a:solidFill>
            </a:endParaRPr>
          </a:p>
        </p:txBody>
      </p:sp>
    </p:spTree>
    <p:extLst>
      <p:ext uri="{BB962C8B-B14F-4D97-AF65-F5344CB8AC3E}">
        <p14:creationId xmlns:p14="http://schemas.microsoft.com/office/powerpoint/2010/main" val="265691186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a:solidFill>
                  <a:srgbClr val="000000"/>
                </a:solidFill>
                <a:latin typeface="BZar"/>
                <a:cs typeface="B Zar" panose="00000400000000000000" pitchFamily="2" charset="-78"/>
              </a:rPr>
              <a:t>در نتيجه </a:t>
            </a:r>
            <a:r>
              <a:rPr lang="fa-IR">
                <a:solidFill>
                  <a:srgbClr val="000000"/>
                </a:solidFill>
                <a:latin typeface="BZar"/>
                <a:cs typeface="B Zar" panose="00000400000000000000" pitchFamily="2" charset="-78"/>
              </a:rPr>
              <a:t>دوركـيم </a:t>
            </a:r>
            <a:r>
              <a:rPr lang="fa-IR" smtClean="0">
                <a:solidFill>
                  <a:srgbClr val="000000"/>
                </a:solidFill>
                <a:latin typeface="BZar"/>
                <a:cs typeface="B Zar" panose="00000400000000000000" pitchFamily="2" charset="-78"/>
              </a:rPr>
              <a:t>بـا عينك </a:t>
            </a:r>
            <a:r>
              <a:rPr lang="fa-IR">
                <a:solidFill>
                  <a:srgbClr val="000000"/>
                </a:solidFill>
                <a:latin typeface="BZar"/>
                <a:cs typeface="B Zar" panose="00000400000000000000" pitchFamily="2" charset="-78"/>
              </a:rPr>
              <a:t>منطق دو دويي، تقسيم كار را يا بسامان ميداند يا نابسامان و نابسـاماني </a:t>
            </a:r>
            <a:r>
              <a:rPr lang="fa-IR">
                <a:solidFill>
                  <a:srgbClr val="000000"/>
                </a:solidFill>
                <a:latin typeface="BZar"/>
                <a:cs typeface="B Zar" panose="00000400000000000000" pitchFamily="2" charset="-78"/>
              </a:rPr>
              <a:t>دورهاي </a:t>
            </a:r>
            <a:r>
              <a:rPr lang="fa-IR" smtClean="0">
                <a:solidFill>
                  <a:srgbClr val="000000"/>
                </a:solidFill>
                <a:latin typeface="BZar"/>
                <a:cs typeface="B Zar" panose="00000400000000000000" pitchFamily="2" charset="-78"/>
              </a:rPr>
              <a:t>دارد كه </a:t>
            </a:r>
            <a:r>
              <a:rPr lang="fa-IR">
                <a:solidFill>
                  <a:srgbClr val="000000"/>
                </a:solidFill>
                <a:latin typeface="BZar"/>
                <a:cs typeface="B Zar" panose="00000400000000000000" pitchFamily="2" charset="-78"/>
              </a:rPr>
              <a:t>تمام ميشود </a:t>
            </a:r>
            <a:r>
              <a:rPr lang="fa-IR">
                <a:solidFill>
                  <a:srgbClr val="000000"/>
                </a:solidFill>
                <a:latin typeface="BZar"/>
                <a:cs typeface="B Zar" panose="00000400000000000000" pitchFamily="2" charset="-78"/>
              </a:rPr>
              <a:t>كه </a:t>
            </a:r>
            <a:r>
              <a:rPr lang="fa-IR" smtClean="0">
                <a:solidFill>
                  <a:srgbClr val="000000"/>
                </a:solidFill>
                <a:latin typeface="BZar"/>
                <a:cs typeface="B Zar" panose="00000400000000000000" pitchFamily="2" charset="-78"/>
              </a:rPr>
              <a:t>نام </a:t>
            </a:r>
            <a:r>
              <a:rPr lang="fa-IR">
                <a:solidFill>
                  <a:srgbClr val="000000"/>
                </a:solidFill>
                <a:latin typeface="BZar"/>
                <a:cs typeface="B Zar" panose="00000400000000000000" pitchFamily="2" charset="-78"/>
              </a:rPr>
              <a:t>ديگر آن دورهگذار است. بيلي پس از بررسي </a:t>
            </a:r>
            <a:r>
              <a:rPr lang="fa-IR">
                <a:solidFill>
                  <a:srgbClr val="000000"/>
                </a:solidFill>
                <a:latin typeface="BZar"/>
                <a:cs typeface="B Zar" panose="00000400000000000000" pitchFamily="2" charset="-78"/>
              </a:rPr>
              <a:t>نظريـههـاي </a:t>
            </a:r>
            <a:r>
              <a:rPr lang="fa-IR" smtClean="0">
                <a:solidFill>
                  <a:srgbClr val="000000"/>
                </a:solidFill>
                <a:latin typeface="BZar"/>
                <a:cs typeface="B Zar" panose="00000400000000000000" pitchFamily="2" charset="-78"/>
              </a:rPr>
              <a:t>گذشـته، مفهوم </a:t>
            </a:r>
            <a:r>
              <a:rPr lang="fa-IR">
                <a:solidFill>
                  <a:srgbClr val="000000"/>
                </a:solidFill>
                <a:latin typeface="BZar"/>
                <a:cs typeface="B Zar" panose="00000400000000000000" pitchFamily="2" charset="-78"/>
              </a:rPr>
              <a:t>دورانگذار را به چالش ميكشد. در ادامه نظريه وي را مرور </a:t>
            </a:r>
            <a:r>
              <a:rPr lang="fa-IR">
                <a:solidFill>
                  <a:srgbClr val="000000"/>
                </a:solidFill>
                <a:latin typeface="BZar"/>
                <a:cs typeface="B Zar" panose="00000400000000000000" pitchFamily="2" charset="-78"/>
              </a:rPr>
              <a:t>ميكنيم</a:t>
            </a:r>
            <a:r>
              <a:rPr lang="fa-IR">
                <a:cs typeface="B Zar" panose="00000400000000000000" pitchFamily="2" charset="-78"/>
              </a:rPr>
              <a:t> </a:t>
            </a:r>
            <a:endParaRPr lang="fa-IR" smtClean="0">
              <a:cs typeface="B Zar" panose="00000400000000000000" pitchFamily="2" charset="-78"/>
            </a:endParaRPr>
          </a:p>
          <a:p>
            <a:pPr algn="just"/>
            <a:r>
              <a:rPr lang="fa-IR">
                <a:cs typeface="B Zar" panose="00000400000000000000" pitchFamily="2" charset="-78"/>
              </a:rPr>
              <a:t/>
            </a:r>
            <a:br>
              <a:rPr lang="fa-IR">
                <a:cs typeface="B Zar" panose="00000400000000000000" pitchFamily="2" charset="-78"/>
              </a:rPr>
            </a:br>
            <a:endParaRPr lang="fa-IR">
              <a:cs typeface="B Zar" panose="00000400000000000000" pitchFamily="2" charset="-78"/>
            </a:endParaRPr>
          </a:p>
        </p:txBody>
      </p:sp>
      <p:sp>
        <p:nvSpPr>
          <p:cNvPr id="4" name="Flowchart: Process 3"/>
          <p:cNvSpPr/>
          <p:nvPr/>
        </p:nvSpPr>
        <p:spPr>
          <a:xfrm>
            <a:off x="838200" y="3742006"/>
            <a:ext cx="3334043" cy="1153551"/>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latin typeface="BZar"/>
                <a:cs typeface="B Zar" panose="00000400000000000000" pitchFamily="2" charset="-78"/>
              </a:rPr>
              <a:t>عينك منطق دو دويي</a:t>
            </a:r>
            <a:endParaRPr lang="fa-IR" b="1">
              <a:solidFill>
                <a:srgbClr val="FF0000"/>
              </a:solidFill>
            </a:endParaRPr>
          </a:p>
        </p:txBody>
      </p:sp>
    </p:spTree>
    <p:extLst>
      <p:ext uri="{BB962C8B-B14F-4D97-AF65-F5344CB8AC3E}">
        <p14:creationId xmlns:p14="http://schemas.microsoft.com/office/powerpoint/2010/main" val="329172251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normAutofit/>
          </a:bodyPr>
          <a:lstStyle/>
          <a:p>
            <a:pPr algn="just"/>
            <a:r>
              <a:rPr lang="fa-IR" b="1">
                <a:solidFill>
                  <a:srgbClr val="FF0000"/>
                </a:solidFill>
                <a:latin typeface="BZar"/>
                <a:cs typeface="B Zar" panose="00000400000000000000" pitchFamily="2" charset="-78"/>
              </a:rPr>
              <a:t>نظريه آنتروپي اجتماعي </a:t>
            </a:r>
            <a:r>
              <a:rPr lang="fa-IR">
                <a:solidFill>
                  <a:srgbClr val="000000"/>
                </a:solidFill>
                <a:latin typeface="BZar"/>
                <a:cs typeface="B Zar" panose="00000400000000000000" pitchFamily="2" charset="-78"/>
              </a:rPr>
              <a:t>:</a:t>
            </a:r>
            <a:r>
              <a:rPr lang="fa-IR" sz="800">
                <a:solidFill>
                  <a:srgbClr val="000000"/>
                </a:solidFill>
                <a:latin typeface="BZar"/>
                <a:cs typeface="B Zar" panose="00000400000000000000" pitchFamily="2" charset="-78"/>
              </a:rPr>
              <a:t>1</a:t>
            </a:r>
            <a:r>
              <a:rPr lang="fa-IR">
                <a:solidFill>
                  <a:srgbClr val="000000"/>
                </a:solidFill>
                <a:latin typeface="BZar"/>
                <a:cs typeface="B Zar" panose="00000400000000000000" pitchFamily="2" charset="-78"/>
              </a:rPr>
              <a:t>يكي از نقدهاي جدي به نظريههايگذار آن است كه </a:t>
            </a:r>
            <a:r>
              <a:rPr lang="fa-IR">
                <a:solidFill>
                  <a:srgbClr val="000000"/>
                </a:solidFill>
                <a:latin typeface="BZar"/>
                <a:cs typeface="B Zar" panose="00000400000000000000" pitchFamily="2" charset="-78"/>
              </a:rPr>
              <a:t>مسـير</a:t>
            </a:r>
            <a:r>
              <a:rPr lang="fa-IR">
                <a:cs typeface="B Zar" panose="00000400000000000000" pitchFamily="2" charset="-78"/>
              </a:rPr>
              <a:t> </a:t>
            </a:r>
            <a:r>
              <a:rPr lang="fa-IR" smtClean="0">
                <a:cs typeface="B Zar" panose="00000400000000000000" pitchFamily="2" charset="-78"/>
              </a:rPr>
              <a:t> </a:t>
            </a:r>
            <a:r>
              <a:rPr lang="fa-IR" smtClean="0">
                <a:cs typeface="B Zar" panose="00000400000000000000" pitchFamily="2" charset="-78"/>
              </a:rPr>
              <a:t>تكامل </a:t>
            </a:r>
            <a:r>
              <a:rPr lang="fa-IR">
                <a:cs typeface="B Zar" panose="00000400000000000000" pitchFamily="2" charset="-78"/>
              </a:rPr>
              <a:t>جوامع را مجموعهاي از نقاط حالتهاي تعادل ميبينند، كـه در ميـان </a:t>
            </a:r>
            <a:r>
              <a:rPr lang="fa-IR">
                <a:cs typeface="B Zar" panose="00000400000000000000" pitchFamily="2" charset="-78"/>
              </a:rPr>
              <a:t>آنهـا </a:t>
            </a:r>
            <a:r>
              <a:rPr lang="fa-IR" smtClean="0">
                <a:cs typeface="B Zar" panose="00000400000000000000" pitchFamily="2" charset="-78"/>
              </a:rPr>
              <a:t>وضـعيت جامعه </a:t>
            </a:r>
            <a:r>
              <a:rPr lang="fa-IR">
                <a:cs typeface="B Zar" panose="00000400000000000000" pitchFamily="2" charset="-78"/>
              </a:rPr>
              <a:t>در حالت گذار، موقتي و بينابيني بوده و اصالت ندارد. اين نقاط تعادل </a:t>
            </a:r>
            <a:r>
              <a:rPr lang="fa-IR">
                <a:cs typeface="B Zar" panose="00000400000000000000" pitchFamily="2" charset="-78"/>
              </a:rPr>
              <a:t>اساسـاً </a:t>
            </a:r>
            <a:r>
              <a:rPr lang="fa-IR" smtClean="0">
                <a:cs typeface="B Zar" panose="00000400000000000000" pitchFamily="2" charset="-78"/>
              </a:rPr>
              <a:t>مفهـوم مبهمي </a:t>
            </a:r>
            <a:r>
              <a:rPr lang="fa-IR">
                <a:cs typeface="B Zar" panose="00000400000000000000" pitchFamily="2" charset="-78"/>
              </a:rPr>
              <a:t>هستند كه واقعاً در چه زماني جامعه از تعادل برخوردار است. همين </a:t>
            </a:r>
            <a:r>
              <a:rPr lang="fa-IR">
                <a:cs typeface="B Zar" panose="00000400000000000000" pitchFamily="2" charset="-78"/>
              </a:rPr>
              <a:t>موضـوع </a:t>
            </a:r>
            <a:r>
              <a:rPr lang="fa-IR" smtClean="0">
                <a:cs typeface="B Zar" panose="00000400000000000000" pitchFamily="2" charset="-78"/>
              </a:rPr>
              <a:t>مفهـوم دورانگذار </a:t>
            </a:r>
            <a:r>
              <a:rPr lang="fa-IR">
                <a:cs typeface="B Zar" panose="00000400000000000000" pitchFamily="2" charset="-78"/>
              </a:rPr>
              <a:t>را به چالش كشيده است كه چه زماني واقعاً يك جامعه در حالتگذار </a:t>
            </a:r>
            <a:r>
              <a:rPr lang="fa-IR">
                <a:cs typeface="B Zar" panose="00000400000000000000" pitchFamily="2" charset="-78"/>
              </a:rPr>
              <a:t>بـه </a:t>
            </a:r>
            <a:r>
              <a:rPr lang="fa-IR" smtClean="0">
                <a:cs typeface="B Zar" panose="00000400000000000000" pitchFamily="2" charset="-78"/>
              </a:rPr>
              <a:t>سـر ميبرد </a:t>
            </a:r>
            <a:r>
              <a:rPr lang="fa-IR">
                <a:cs typeface="B Zar" panose="00000400000000000000" pitchFamily="2" charset="-78"/>
              </a:rPr>
              <a:t>يا در حالت تعادل پويا به سر ميبرد. بنابراين مفهوم تعادل از يك سو </a:t>
            </a:r>
            <a:r>
              <a:rPr lang="fa-IR">
                <a:cs typeface="B Zar" panose="00000400000000000000" pitchFamily="2" charset="-78"/>
              </a:rPr>
              <a:t>مفهومي </a:t>
            </a:r>
            <a:r>
              <a:rPr lang="fa-IR" smtClean="0">
                <a:cs typeface="B Zar" panose="00000400000000000000" pitchFamily="2" charset="-78"/>
              </a:rPr>
              <a:t>مـبهم و </a:t>
            </a:r>
            <a:r>
              <a:rPr lang="fa-IR">
                <a:cs typeface="B Zar" panose="00000400000000000000" pitchFamily="2" charset="-78"/>
              </a:rPr>
              <a:t>سليقهاي بوده و از سوي ديگر مفهوم تعادل صفر و يكي اسـت، يـك جامعـه يـا </a:t>
            </a:r>
            <a:r>
              <a:rPr lang="fa-IR">
                <a:cs typeface="B Zar" panose="00000400000000000000" pitchFamily="2" charset="-78"/>
              </a:rPr>
              <a:t>در </a:t>
            </a:r>
            <a:r>
              <a:rPr lang="fa-IR" smtClean="0">
                <a:cs typeface="B Zar" panose="00000400000000000000" pitchFamily="2" charset="-78"/>
              </a:rPr>
              <a:t>حـال تعادل </a:t>
            </a:r>
            <a:r>
              <a:rPr lang="fa-IR">
                <a:cs typeface="B Zar" panose="00000400000000000000" pitchFamily="2" charset="-78"/>
              </a:rPr>
              <a:t>هست يا نيست. نقد مهم ديگر به مفهوم تعادل آن است كـه بـراي </a:t>
            </a:r>
            <a:r>
              <a:rPr lang="fa-IR">
                <a:cs typeface="B Zar" panose="00000400000000000000" pitchFamily="2" charset="-78"/>
              </a:rPr>
              <a:t>سيسـتمهـاي </a:t>
            </a:r>
            <a:r>
              <a:rPr lang="fa-IR" smtClean="0">
                <a:cs typeface="B Zar" panose="00000400000000000000" pitchFamily="2" charset="-78"/>
              </a:rPr>
              <a:t>بسـته كاربرد </a:t>
            </a:r>
            <a:r>
              <a:rPr lang="fa-IR">
                <a:cs typeface="B Zar" panose="00000400000000000000" pitchFamily="2" charset="-78"/>
              </a:rPr>
              <a:t>دارد، در حالي كه جامعه يك سيستم باز </a:t>
            </a:r>
            <a:r>
              <a:rPr lang="fa-IR">
                <a:cs typeface="B Zar" panose="00000400000000000000" pitchFamily="2" charset="-78"/>
              </a:rPr>
              <a:t>است </a:t>
            </a:r>
            <a:r>
              <a:rPr lang="fa-IR" smtClean="0">
                <a:cs typeface="B Zar" panose="00000400000000000000" pitchFamily="2" charset="-78"/>
              </a:rPr>
              <a:t> </a:t>
            </a:r>
            <a:r>
              <a:rPr lang="fa-IR">
                <a:cs typeface="B Zar" panose="00000400000000000000" pitchFamily="2" charset="-78"/>
              </a:rPr>
              <a:t/>
            </a:r>
            <a:br>
              <a:rPr lang="fa-IR">
                <a:cs typeface="B Zar" panose="00000400000000000000" pitchFamily="2" charset="-78"/>
              </a:rPr>
            </a:br>
            <a:endParaRPr lang="fa-IR">
              <a:cs typeface="B Zar" panose="00000400000000000000" pitchFamily="2" charset="-78"/>
            </a:endParaRPr>
          </a:p>
        </p:txBody>
      </p:sp>
      <p:sp>
        <p:nvSpPr>
          <p:cNvPr id="4" name="Flowchart: Process 3"/>
          <p:cNvSpPr/>
          <p:nvPr/>
        </p:nvSpPr>
        <p:spPr>
          <a:xfrm>
            <a:off x="1674055" y="5134708"/>
            <a:ext cx="3207434" cy="745587"/>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مفهوم تعادل صفر و يكي</a:t>
            </a:r>
            <a:endParaRPr lang="fa-IR" b="1">
              <a:solidFill>
                <a:srgbClr val="FF0000"/>
              </a:solidFill>
            </a:endParaRPr>
          </a:p>
        </p:txBody>
      </p:sp>
    </p:spTree>
    <p:extLst>
      <p:ext uri="{BB962C8B-B14F-4D97-AF65-F5344CB8AC3E}">
        <p14:creationId xmlns:p14="http://schemas.microsoft.com/office/powerpoint/2010/main" val="162331243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a:solidFill>
                  <a:srgbClr val="000000"/>
                </a:solidFill>
                <a:latin typeface="BZar"/>
                <a:cs typeface="B Zar" panose="00000400000000000000" pitchFamily="2" charset="-78"/>
              </a:rPr>
              <a:t>بيلي بهجاي مفهوم مبهم و صفر و يكـي تعـادل، مفهـوم فـازي »آنتروپـي اجتمـاعي</a:t>
            </a:r>
            <a:r>
              <a:rPr lang="fa-IR">
                <a:solidFill>
                  <a:srgbClr val="000000"/>
                </a:solidFill>
                <a:latin typeface="BZar"/>
                <a:cs typeface="B Zar" panose="00000400000000000000" pitchFamily="2" charset="-78"/>
              </a:rPr>
              <a:t>« </a:t>
            </a:r>
            <a:r>
              <a:rPr lang="fa-IR" smtClean="0">
                <a:solidFill>
                  <a:srgbClr val="000000"/>
                </a:solidFill>
                <a:latin typeface="BZar"/>
                <a:cs typeface="B Zar" panose="00000400000000000000" pitchFamily="2" charset="-78"/>
              </a:rPr>
              <a:t>را مطرح </a:t>
            </a:r>
            <a:r>
              <a:rPr lang="fa-IR">
                <a:solidFill>
                  <a:srgbClr val="000000"/>
                </a:solidFill>
                <a:latin typeface="BZar"/>
                <a:cs typeface="B Zar" panose="00000400000000000000" pitchFamily="2" charset="-78"/>
              </a:rPr>
              <a:t>ميكند. وي معتقد است: ميـزان آنتروپـي در جوامـع بـالا و پـايين مـيرود. </a:t>
            </a:r>
            <a:r>
              <a:rPr lang="fa-IR">
                <a:solidFill>
                  <a:srgbClr val="000000"/>
                </a:solidFill>
                <a:latin typeface="BZar"/>
                <a:cs typeface="B Zar" panose="00000400000000000000" pitchFamily="2" charset="-78"/>
              </a:rPr>
              <a:t>هـر </a:t>
            </a:r>
            <a:r>
              <a:rPr lang="fa-IR" smtClean="0">
                <a:solidFill>
                  <a:srgbClr val="000000"/>
                </a:solidFill>
                <a:latin typeface="BZar"/>
                <a:cs typeface="B Zar" panose="00000400000000000000" pitchFamily="2" charset="-78"/>
              </a:rPr>
              <a:t>گـاه آنتروپي </a:t>
            </a:r>
            <a:r>
              <a:rPr lang="fa-IR">
                <a:solidFill>
                  <a:srgbClr val="000000"/>
                </a:solidFill>
                <a:latin typeface="BZar"/>
                <a:cs typeface="B Zar" panose="00000400000000000000" pitchFamily="2" charset="-78"/>
              </a:rPr>
              <a:t>پايين باشد، به معناي نظم و انسجام در جامعه اسـت و هـر گـاه آنتروپـي </a:t>
            </a:r>
            <a:r>
              <a:rPr lang="fa-IR">
                <a:solidFill>
                  <a:srgbClr val="000000"/>
                </a:solidFill>
                <a:latin typeface="BZar"/>
                <a:cs typeface="B Zar" panose="00000400000000000000" pitchFamily="2" charset="-78"/>
              </a:rPr>
              <a:t>بـالا </a:t>
            </a:r>
            <a:r>
              <a:rPr lang="fa-IR" smtClean="0">
                <a:solidFill>
                  <a:srgbClr val="000000"/>
                </a:solidFill>
                <a:latin typeface="BZar"/>
                <a:cs typeface="B Zar" panose="00000400000000000000" pitchFamily="2" charset="-78"/>
              </a:rPr>
              <a:t>رود، بينظمي </a:t>
            </a:r>
            <a:r>
              <a:rPr lang="fa-IR">
                <a:solidFill>
                  <a:srgbClr val="000000"/>
                </a:solidFill>
                <a:latin typeface="BZar"/>
                <a:cs typeface="B Zar" panose="00000400000000000000" pitchFamily="2" charset="-78"/>
              </a:rPr>
              <a:t>و آشفتگي در جامعه حاكم خواهد بود. در واقع آنتروپي درجـات </a:t>
            </a:r>
            <a:r>
              <a:rPr lang="fa-IR">
                <a:solidFill>
                  <a:srgbClr val="000000"/>
                </a:solidFill>
                <a:latin typeface="BZar"/>
                <a:cs typeface="B Zar" panose="00000400000000000000" pitchFamily="2" charset="-78"/>
              </a:rPr>
              <a:t>گونـاگون </a:t>
            </a:r>
            <a:r>
              <a:rPr lang="fa-IR" smtClean="0">
                <a:solidFill>
                  <a:srgbClr val="000000"/>
                </a:solidFill>
                <a:latin typeface="BZar"/>
                <a:cs typeface="B Zar" panose="00000400000000000000" pitchFamily="2" charset="-78"/>
              </a:rPr>
              <a:t>دارد و </a:t>
            </a:r>
            <a:r>
              <a:rPr lang="fa-IR">
                <a:solidFill>
                  <a:srgbClr val="000000"/>
                </a:solidFill>
                <a:latin typeface="BZar"/>
                <a:cs typeface="B Zar" panose="00000400000000000000" pitchFamily="2" charset="-78"/>
              </a:rPr>
              <a:t>اينگونه نيست كه گفتـه شـود آنتروپـي هسـت يـا نيسـت. بنـابراين بـا اسـتفاده </a:t>
            </a:r>
            <a:r>
              <a:rPr lang="fa-IR">
                <a:solidFill>
                  <a:srgbClr val="000000"/>
                </a:solidFill>
                <a:latin typeface="BZar"/>
                <a:cs typeface="B Zar" panose="00000400000000000000" pitchFamily="2" charset="-78"/>
              </a:rPr>
              <a:t>از </a:t>
            </a:r>
            <a:r>
              <a:rPr lang="fa-IR" smtClean="0">
                <a:solidFill>
                  <a:srgbClr val="000000"/>
                </a:solidFill>
                <a:latin typeface="BZar"/>
                <a:cs typeface="B Zar" panose="00000400000000000000" pitchFamily="2" charset="-78"/>
              </a:rPr>
              <a:t>مفهـوم آنتروپي</a:t>
            </a:r>
            <a:r>
              <a:rPr lang="fa-IR">
                <a:solidFill>
                  <a:srgbClr val="000000"/>
                </a:solidFill>
                <a:latin typeface="BZar"/>
                <a:cs typeface="B Zar" panose="00000400000000000000" pitchFamily="2" charset="-78"/>
              </a:rPr>
              <a:t>، حالتهاي مجزاي تعادل وگذار نداريم، بلكه </a:t>
            </a:r>
            <a:r>
              <a:rPr lang="fa-IR" b="1">
                <a:solidFill>
                  <a:srgbClr val="FF0000"/>
                </a:solidFill>
                <a:latin typeface="BZar"/>
                <a:cs typeface="B Zar" panose="00000400000000000000" pitchFamily="2" charset="-78"/>
              </a:rPr>
              <a:t>تنها فاكتور بينظمي است </a:t>
            </a:r>
            <a:r>
              <a:rPr lang="fa-IR">
                <a:solidFill>
                  <a:srgbClr val="000000"/>
                </a:solidFill>
                <a:latin typeface="BZar"/>
                <a:cs typeface="B Zar" panose="00000400000000000000" pitchFamily="2" charset="-78"/>
              </a:rPr>
              <a:t>كه </a:t>
            </a:r>
            <a:r>
              <a:rPr lang="fa-IR">
                <a:solidFill>
                  <a:srgbClr val="000000"/>
                </a:solidFill>
                <a:latin typeface="BZar"/>
                <a:cs typeface="B Zar" panose="00000400000000000000" pitchFamily="2" charset="-78"/>
              </a:rPr>
              <a:t>بالا </a:t>
            </a:r>
            <a:r>
              <a:rPr lang="fa-IR" smtClean="0">
                <a:solidFill>
                  <a:srgbClr val="000000"/>
                </a:solidFill>
                <a:latin typeface="BZar"/>
                <a:cs typeface="B Zar" panose="00000400000000000000" pitchFamily="2" charset="-78"/>
              </a:rPr>
              <a:t>و پايين </a:t>
            </a:r>
            <a:r>
              <a:rPr lang="fa-IR">
                <a:solidFill>
                  <a:srgbClr val="000000"/>
                </a:solidFill>
                <a:latin typeface="BZar"/>
                <a:cs typeface="B Zar" panose="00000400000000000000" pitchFamily="2" charset="-78"/>
              </a:rPr>
              <a:t>ميرود و درجات گوناگون </a:t>
            </a:r>
            <a:r>
              <a:rPr lang="fa-IR">
                <a:solidFill>
                  <a:srgbClr val="000000"/>
                </a:solidFill>
                <a:latin typeface="BZar"/>
                <a:cs typeface="B Zar" panose="00000400000000000000" pitchFamily="2" charset="-78"/>
              </a:rPr>
              <a:t>دارد </a:t>
            </a:r>
            <a:r>
              <a:rPr lang="fa-IR" smtClean="0">
                <a:solidFill>
                  <a:srgbClr val="000000"/>
                </a:solidFill>
                <a:latin typeface="BZar"/>
                <a:cs typeface="B Zar" panose="00000400000000000000" pitchFamily="2" charset="-78"/>
              </a:rPr>
              <a:t>(</a:t>
            </a:r>
            <a:r>
              <a:rPr lang="en-US" smtClean="0">
                <a:solidFill>
                  <a:srgbClr val="000000"/>
                </a:solidFill>
                <a:latin typeface="BZar"/>
                <a:cs typeface="B Zar" panose="00000400000000000000" pitchFamily="2" charset="-78"/>
              </a:rPr>
              <a:t>ibid</a:t>
            </a:r>
            <a:r>
              <a:rPr lang="fa-IR" smtClean="0">
                <a:solidFill>
                  <a:srgbClr val="000000"/>
                </a:solidFill>
                <a:latin typeface="BZar"/>
                <a:cs typeface="B Zar" panose="00000400000000000000" pitchFamily="2" charset="-78"/>
              </a:rPr>
              <a:t>)</a:t>
            </a:r>
          </a:p>
          <a:p>
            <a:pPr algn="just"/>
            <a:r>
              <a:rPr lang="en-US">
                <a:cs typeface="B Zar" panose="00000400000000000000" pitchFamily="2" charset="-78"/>
              </a:rPr>
              <a:t/>
            </a:r>
            <a:br>
              <a:rPr lang="en-US">
                <a:cs typeface="B Zar" panose="00000400000000000000" pitchFamily="2" charset="-78"/>
              </a:rPr>
            </a:br>
            <a:endParaRPr lang="fa-IR">
              <a:cs typeface="B Zar" panose="00000400000000000000" pitchFamily="2" charset="-78"/>
            </a:endParaRPr>
          </a:p>
        </p:txBody>
      </p:sp>
    </p:spTree>
    <p:extLst>
      <p:ext uri="{BB962C8B-B14F-4D97-AF65-F5344CB8AC3E}">
        <p14:creationId xmlns:p14="http://schemas.microsoft.com/office/powerpoint/2010/main" val="268547484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normAutofit lnSpcReduction="10000"/>
          </a:bodyPr>
          <a:lstStyle/>
          <a:p>
            <a:pPr algn="just"/>
            <a:r>
              <a:rPr lang="fa-IR" b="1">
                <a:solidFill>
                  <a:srgbClr val="FF0000"/>
                </a:solidFill>
                <a:latin typeface="BZar"/>
                <a:cs typeface="B Zar" panose="00000400000000000000" pitchFamily="2" charset="-78"/>
              </a:rPr>
              <a:t>آنتروپي</a:t>
            </a:r>
            <a:r>
              <a:rPr lang="fa-IR">
                <a:solidFill>
                  <a:srgbClr val="000000"/>
                </a:solidFill>
                <a:latin typeface="BZar"/>
                <a:cs typeface="B Zar" panose="00000400000000000000" pitchFamily="2" charset="-78"/>
              </a:rPr>
              <a:t> مفهومي است كه از علم شيمي وام گرفته شده است. اگر مفهـوم </a:t>
            </a:r>
            <a:r>
              <a:rPr lang="fa-IR">
                <a:solidFill>
                  <a:srgbClr val="000000"/>
                </a:solidFill>
                <a:latin typeface="BZar"/>
                <a:cs typeface="B Zar" panose="00000400000000000000" pitchFamily="2" charset="-78"/>
              </a:rPr>
              <a:t>آنتروپـي </a:t>
            </a:r>
            <a:r>
              <a:rPr lang="fa-IR" smtClean="0">
                <a:solidFill>
                  <a:srgbClr val="000000"/>
                </a:solidFill>
                <a:latin typeface="BZar"/>
                <a:cs typeface="B Zar" panose="00000400000000000000" pitchFamily="2" charset="-78"/>
              </a:rPr>
              <a:t>را براي </a:t>
            </a:r>
            <a:r>
              <a:rPr lang="fa-IR">
                <a:solidFill>
                  <a:srgbClr val="000000"/>
                </a:solidFill>
                <a:latin typeface="BZar"/>
                <a:cs typeface="B Zar" panose="00000400000000000000" pitchFamily="2" charset="-78"/>
              </a:rPr>
              <a:t>جامعه به كار ببريم، هر فرد بهعنوان ملكول جامعه داراي ويژگيهاي متعددي </a:t>
            </a:r>
            <a:r>
              <a:rPr lang="fa-IR">
                <a:solidFill>
                  <a:srgbClr val="000000"/>
                </a:solidFill>
                <a:latin typeface="BZar"/>
                <a:cs typeface="B Zar" panose="00000400000000000000" pitchFamily="2" charset="-78"/>
              </a:rPr>
              <a:t>اسـت </a:t>
            </a:r>
            <a:r>
              <a:rPr lang="fa-IR" smtClean="0">
                <a:solidFill>
                  <a:srgbClr val="000000"/>
                </a:solidFill>
                <a:latin typeface="BZar"/>
                <a:cs typeface="B Zar" panose="00000400000000000000" pitchFamily="2" charset="-78"/>
              </a:rPr>
              <a:t>و محدود </a:t>
            </a:r>
            <a:r>
              <a:rPr lang="fa-IR">
                <a:solidFill>
                  <a:srgbClr val="000000"/>
                </a:solidFill>
                <a:latin typeface="BZar"/>
                <a:cs typeface="B Zar" panose="00000400000000000000" pitchFamily="2" charset="-78"/>
              </a:rPr>
              <a:t>به چند ويژگي مانند سـرعت و مختصـات و... در سيسـتم ملكـولي نمـيشـود</a:t>
            </a:r>
            <a:r>
              <a:rPr lang="fa-IR">
                <a:solidFill>
                  <a:srgbClr val="000000"/>
                </a:solidFill>
                <a:latin typeface="BZar"/>
                <a:cs typeface="B Zar" panose="00000400000000000000" pitchFamily="2" charset="-78"/>
              </a:rPr>
              <a:t>. </a:t>
            </a:r>
            <a:r>
              <a:rPr lang="fa-IR" smtClean="0">
                <a:solidFill>
                  <a:srgbClr val="000000"/>
                </a:solidFill>
                <a:latin typeface="BZar"/>
                <a:cs typeface="B Zar" panose="00000400000000000000" pitchFamily="2" charset="-78"/>
              </a:rPr>
              <a:t>اگـر جامعه </a:t>
            </a:r>
            <a:r>
              <a:rPr lang="fa-IR">
                <a:solidFill>
                  <a:srgbClr val="000000"/>
                </a:solidFill>
                <a:latin typeface="BZar"/>
                <a:cs typeface="B Zar" panose="00000400000000000000" pitchFamily="2" charset="-78"/>
              </a:rPr>
              <a:t>را به لحاظ ثروت به طبقات گوناگون تقسيم كنيم، هر فـرد بـه يكـي از </a:t>
            </a:r>
            <a:r>
              <a:rPr lang="fa-IR">
                <a:solidFill>
                  <a:srgbClr val="000000"/>
                </a:solidFill>
                <a:latin typeface="BZar"/>
                <a:cs typeface="B Zar" panose="00000400000000000000" pitchFamily="2" charset="-78"/>
              </a:rPr>
              <a:t>ايـن </a:t>
            </a:r>
            <a:r>
              <a:rPr lang="fa-IR" smtClean="0">
                <a:solidFill>
                  <a:srgbClr val="000000"/>
                </a:solidFill>
                <a:latin typeface="BZar"/>
                <a:cs typeface="B Zar" panose="00000400000000000000" pitchFamily="2" charset="-78"/>
              </a:rPr>
              <a:t>طبقـات تعلق </a:t>
            </a:r>
            <a:r>
              <a:rPr lang="fa-IR">
                <a:solidFill>
                  <a:srgbClr val="000000"/>
                </a:solidFill>
                <a:latin typeface="BZar"/>
                <a:cs typeface="B Zar" panose="00000400000000000000" pitchFamily="2" charset="-78"/>
              </a:rPr>
              <a:t>دارد. همينطور يك فرد يكي از سطوح آموزشي، سطوح قدرت و... تعلـق دارد</a:t>
            </a:r>
            <a:r>
              <a:rPr lang="fa-IR">
                <a:solidFill>
                  <a:srgbClr val="000000"/>
                </a:solidFill>
                <a:latin typeface="BZar"/>
                <a:cs typeface="B Zar" panose="00000400000000000000" pitchFamily="2" charset="-78"/>
              </a:rPr>
              <a:t>. </a:t>
            </a:r>
            <a:r>
              <a:rPr lang="fa-IR" smtClean="0">
                <a:solidFill>
                  <a:srgbClr val="000000"/>
                </a:solidFill>
                <a:latin typeface="BZar"/>
                <a:cs typeface="B Zar" panose="00000400000000000000" pitchFamily="2" charset="-78"/>
              </a:rPr>
              <a:t>لـذا هر </a:t>
            </a:r>
            <a:r>
              <a:rPr lang="fa-IR">
                <a:solidFill>
                  <a:srgbClr val="000000"/>
                </a:solidFill>
                <a:latin typeface="BZar"/>
                <a:cs typeface="B Zar" panose="00000400000000000000" pitchFamily="2" charset="-78"/>
              </a:rPr>
              <a:t>فرد مجموعهاي از ويژگيهاي اقتصادي، آموزشي، اجتماعي و... را دارا است. </a:t>
            </a:r>
            <a:r>
              <a:rPr lang="fa-IR">
                <a:solidFill>
                  <a:srgbClr val="000000"/>
                </a:solidFill>
                <a:latin typeface="BZar"/>
                <a:cs typeface="B Zar" panose="00000400000000000000" pitchFamily="2" charset="-78"/>
              </a:rPr>
              <a:t>هر </a:t>
            </a:r>
            <a:r>
              <a:rPr lang="fa-IR" smtClean="0">
                <a:solidFill>
                  <a:srgbClr val="000000"/>
                </a:solidFill>
                <a:latin typeface="BZar"/>
                <a:cs typeface="B Zar" panose="00000400000000000000" pitchFamily="2" charset="-78"/>
              </a:rPr>
              <a:t>فردي با </a:t>
            </a:r>
            <a:r>
              <a:rPr lang="fa-IR">
                <a:solidFill>
                  <a:srgbClr val="000000"/>
                </a:solidFill>
                <a:latin typeface="BZar"/>
                <a:cs typeface="B Zar" panose="00000400000000000000" pitchFamily="2" charset="-78"/>
              </a:rPr>
              <a:t>يك احتمال در هر يك از دستههاي ثروت، قدرت، آموزش و... قرار ميگيرد. </a:t>
            </a:r>
            <a:r>
              <a:rPr lang="fa-IR">
                <a:solidFill>
                  <a:srgbClr val="000000"/>
                </a:solidFill>
                <a:latin typeface="BZar"/>
                <a:cs typeface="B Zar" panose="00000400000000000000" pitchFamily="2" charset="-78"/>
              </a:rPr>
              <a:t>اگر </a:t>
            </a:r>
            <a:r>
              <a:rPr lang="fa-IR" smtClean="0">
                <a:solidFill>
                  <a:srgbClr val="000000"/>
                </a:solidFill>
                <a:latin typeface="BZar"/>
                <a:cs typeface="B Zar" panose="00000400000000000000" pitchFamily="2" charset="-78"/>
              </a:rPr>
              <a:t>براي همه </a:t>
            </a:r>
            <a:r>
              <a:rPr lang="fa-IR">
                <a:solidFill>
                  <a:srgbClr val="000000"/>
                </a:solidFill>
                <a:latin typeface="BZar"/>
                <a:cs typeface="B Zar" panose="00000400000000000000" pitchFamily="2" charset="-78"/>
              </a:rPr>
              <a:t>افراد با صد درصد احتمال كاملاً معين باشد كه در كدام دسته قرار مـيگيرنـد</a:t>
            </a:r>
            <a:r>
              <a:rPr lang="fa-IR">
                <a:solidFill>
                  <a:srgbClr val="000000"/>
                </a:solidFill>
                <a:latin typeface="BZar"/>
                <a:cs typeface="B Zar" panose="00000400000000000000" pitchFamily="2" charset="-78"/>
              </a:rPr>
              <a:t>، </a:t>
            </a:r>
            <a:r>
              <a:rPr lang="fa-IR" smtClean="0">
                <a:solidFill>
                  <a:srgbClr val="000000"/>
                </a:solidFill>
                <a:latin typeface="BZar"/>
                <a:cs typeface="B Zar" panose="00000400000000000000" pitchFamily="2" charset="-78"/>
              </a:rPr>
              <a:t>حـالتي معين </a:t>
            </a:r>
            <a:r>
              <a:rPr lang="fa-IR">
                <a:solidFill>
                  <a:srgbClr val="000000"/>
                </a:solidFill>
                <a:latin typeface="BZar"/>
                <a:cs typeface="B Zar" panose="00000400000000000000" pitchFamily="2" charset="-78"/>
              </a:rPr>
              <a:t>از كل حالتهاي ممكن براي سيستم جامعه داراي احتمال صد درصد بوده </a:t>
            </a:r>
            <a:r>
              <a:rPr lang="fa-IR">
                <a:solidFill>
                  <a:srgbClr val="000000"/>
                </a:solidFill>
                <a:latin typeface="BZar"/>
                <a:cs typeface="B Zar" panose="00000400000000000000" pitchFamily="2" charset="-78"/>
              </a:rPr>
              <a:t>و </a:t>
            </a:r>
            <a:r>
              <a:rPr lang="fa-IR" smtClean="0">
                <a:solidFill>
                  <a:srgbClr val="000000"/>
                </a:solidFill>
                <a:latin typeface="BZar"/>
                <a:cs typeface="B Zar" panose="00000400000000000000" pitchFamily="2" charset="-78"/>
              </a:rPr>
              <a:t>آنتروپي صفر </a:t>
            </a:r>
            <a:r>
              <a:rPr lang="fa-IR">
                <a:solidFill>
                  <a:srgbClr val="000000"/>
                </a:solidFill>
                <a:latin typeface="BZar"/>
                <a:cs typeface="B Zar" panose="00000400000000000000" pitchFamily="2" charset="-78"/>
              </a:rPr>
              <a:t>خواهد بود</a:t>
            </a:r>
            <a:r>
              <a:rPr lang="fa-IR">
                <a:solidFill>
                  <a:srgbClr val="000000"/>
                </a:solidFill>
                <a:latin typeface="BZar"/>
                <a:cs typeface="B Zar" panose="00000400000000000000" pitchFamily="2" charset="-78"/>
              </a:rPr>
              <a:t>. </a:t>
            </a:r>
            <a:endParaRPr lang="fa-IR" smtClean="0">
              <a:solidFill>
                <a:srgbClr val="000000"/>
              </a:solidFill>
              <a:latin typeface="BZar"/>
              <a:cs typeface="B Zar" panose="00000400000000000000" pitchFamily="2" charset="-78"/>
            </a:endParaRPr>
          </a:p>
          <a:p>
            <a:pPr algn="just"/>
            <a:r>
              <a:rPr lang="fa-IR">
                <a:cs typeface="B Zar" panose="00000400000000000000" pitchFamily="2" charset="-78"/>
              </a:rPr>
              <a:t/>
            </a:r>
            <a:br>
              <a:rPr lang="fa-IR">
                <a:cs typeface="B Zar" panose="00000400000000000000" pitchFamily="2" charset="-78"/>
              </a:rPr>
            </a:br>
            <a:endParaRPr lang="fa-IR">
              <a:cs typeface="B Zar" panose="00000400000000000000" pitchFamily="2" charset="-78"/>
            </a:endParaRPr>
          </a:p>
        </p:txBody>
      </p:sp>
    </p:spTree>
    <p:extLst>
      <p:ext uri="{BB962C8B-B14F-4D97-AF65-F5344CB8AC3E}">
        <p14:creationId xmlns:p14="http://schemas.microsoft.com/office/powerpoint/2010/main" val="238665032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r>
              <a:rPr lang="fa-IR">
                <a:solidFill>
                  <a:srgbClr val="000000"/>
                </a:solidFill>
                <a:latin typeface="BZar"/>
                <a:cs typeface="B Zar" panose="00000400000000000000" pitchFamily="2" charset="-78"/>
              </a:rPr>
              <a:t>اما اگر حالتهاي گوناگون توزيـع ثـروت، قـدرت و... در </a:t>
            </a:r>
            <a:r>
              <a:rPr lang="fa-IR">
                <a:solidFill>
                  <a:srgbClr val="000000"/>
                </a:solidFill>
                <a:latin typeface="BZar"/>
                <a:cs typeface="B Zar" panose="00000400000000000000" pitchFamily="2" charset="-78"/>
              </a:rPr>
              <a:t>جامعـه </a:t>
            </a:r>
            <a:r>
              <a:rPr lang="fa-IR" smtClean="0">
                <a:solidFill>
                  <a:srgbClr val="000000"/>
                </a:solidFill>
                <a:latin typeface="BZar"/>
                <a:cs typeface="B Zar" panose="00000400000000000000" pitchFamily="2" charset="-78"/>
              </a:rPr>
              <a:t>داراي احتمال </a:t>
            </a:r>
            <a:r>
              <a:rPr lang="fa-IR">
                <a:solidFill>
                  <a:srgbClr val="000000"/>
                </a:solidFill>
                <a:latin typeface="BZar"/>
                <a:cs typeface="B Zar" panose="00000400000000000000" pitchFamily="2" charset="-78"/>
              </a:rPr>
              <a:t>يكسان باشند، يعني يك فرد معين با احتمال يكسـان ممكـن اسـت مقـام </a:t>
            </a:r>
            <a:r>
              <a:rPr lang="fa-IR">
                <a:solidFill>
                  <a:srgbClr val="000000"/>
                </a:solidFill>
                <a:latin typeface="BZar"/>
                <a:cs typeface="B Zar" panose="00000400000000000000" pitchFamily="2" charset="-78"/>
              </a:rPr>
              <a:t>بـالا </a:t>
            </a:r>
            <a:r>
              <a:rPr lang="fa-IR" smtClean="0">
                <a:solidFill>
                  <a:srgbClr val="000000"/>
                </a:solidFill>
                <a:latin typeface="BZar"/>
                <a:cs typeface="B Zar" panose="00000400000000000000" pitchFamily="2" charset="-78"/>
              </a:rPr>
              <a:t>داشـته باشد </a:t>
            </a:r>
            <a:r>
              <a:rPr lang="fa-IR">
                <a:solidFill>
                  <a:srgbClr val="000000"/>
                </a:solidFill>
                <a:latin typeface="BZar"/>
                <a:cs typeface="B Zar" panose="00000400000000000000" pitchFamily="2" charset="-78"/>
              </a:rPr>
              <a:t>يا كه زيردست باشد، بهعنوان مثال يك فـرد بـيسـواد در چنـين </a:t>
            </a:r>
            <a:r>
              <a:rPr lang="fa-IR">
                <a:solidFill>
                  <a:srgbClr val="000000"/>
                </a:solidFill>
                <a:latin typeface="BZar"/>
                <a:cs typeface="B Zar" panose="00000400000000000000" pitchFamily="2" charset="-78"/>
              </a:rPr>
              <a:t>جامعـهاي </a:t>
            </a:r>
            <a:r>
              <a:rPr lang="fa-IR" smtClean="0">
                <a:solidFill>
                  <a:srgbClr val="000000"/>
                </a:solidFill>
                <a:latin typeface="BZar"/>
                <a:cs typeface="B Zar" panose="00000400000000000000" pitchFamily="2" charset="-78"/>
              </a:rPr>
              <a:t>(كـه </a:t>
            </a:r>
            <a:r>
              <a:rPr lang="fa-IR">
                <a:solidFill>
                  <a:srgbClr val="000000"/>
                </a:solidFill>
                <a:latin typeface="BZar"/>
                <a:cs typeface="B Zar" panose="00000400000000000000" pitchFamily="2" charset="-78"/>
              </a:rPr>
              <a:t>البتـه</a:t>
            </a:r>
            <a:r>
              <a:rPr lang="fa-IR">
                <a:cs typeface="B Zar" panose="00000400000000000000" pitchFamily="2" charset="-78"/>
              </a:rPr>
              <a:t> </a:t>
            </a:r>
            <a:r>
              <a:rPr lang="fa-IR" smtClean="0">
                <a:cs typeface="B Zar" panose="00000400000000000000" pitchFamily="2" charset="-78"/>
              </a:rPr>
              <a:t> </a:t>
            </a:r>
            <a:r>
              <a:rPr lang="fa-IR" smtClean="0">
                <a:solidFill>
                  <a:srgbClr val="000000"/>
                </a:solidFill>
                <a:latin typeface="BZar"/>
                <a:cs typeface="B Zar" panose="00000400000000000000" pitchFamily="2" charset="-78"/>
              </a:rPr>
              <a:t>جامعهاي </a:t>
            </a:r>
            <a:r>
              <a:rPr lang="fa-IR">
                <a:solidFill>
                  <a:srgbClr val="000000"/>
                </a:solidFill>
                <a:latin typeface="BZar"/>
                <a:cs typeface="B Zar" panose="00000400000000000000" pitchFamily="2" charset="-78"/>
              </a:rPr>
              <a:t>فرضي </a:t>
            </a:r>
            <a:r>
              <a:rPr lang="fa-IR" smtClean="0">
                <a:solidFill>
                  <a:srgbClr val="000000"/>
                </a:solidFill>
                <a:latin typeface="BZar"/>
                <a:cs typeface="B Zar" panose="00000400000000000000" pitchFamily="2" charset="-78"/>
              </a:rPr>
              <a:t>است) </a:t>
            </a:r>
            <a:r>
              <a:rPr lang="fa-IR">
                <a:solidFill>
                  <a:srgbClr val="000000"/>
                </a:solidFill>
                <a:latin typeface="BZar"/>
                <a:cs typeface="B Zar" panose="00000400000000000000" pitchFamily="2" charset="-78"/>
              </a:rPr>
              <a:t>كاملاً ممكن است كه به مقامي عالي دسـت پيـدا كنـد، </a:t>
            </a:r>
            <a:r>
              <a:rPr lang="fa-IR">
                <a:solidFill>
                  <a:srgbClr val="000000"/>
                </a:solidFill>
                <a:latin typeface="BZar"/>
                <a:cs typeface="B Zar" panose="00000400000000000000" pitchFamily="2" charset="-78"/>
              </a:rPr>
              <a:t>كمـا </a:t>
            </a:r>
            <a:r>
              <a:rPr lang="fa-IR" smtClean="0">
                <a:solidFill>
                  <a:srgbClr val="000000"/>
                </a:solidFill>
                <a:latin typeface="BZar"/>
                <a:cs typeface="B Zar" panose="00000400000000000000" pitchFamily="2" charset="-78"/>
              </a:rPr>
              <a:t>اينكـه ممكن </a:t>
            </a:r>
            <a:r>
              <a:rPr lang="fa-IR">
                <a:solidFill>
                  <a:srgbClr val="000000"/>
                </a:solidFill>
                <a:latin typeface="BZar"/>
                <a:cs typeface="B Zar" panose="00000400000000000000" pitchFamily="2" charset="-78"/>
              </a:rPr>
              <a:t>است به او مشاغل سطح پايين </a:t>
            </a:r>
            <a:r>
              <a:rPr lang="fa-IR">
                <a:solidFill>
                  <a:srgbClr val="000000"/>
                </a:solidFill>
                <a:latin typeface="BZar"/>
                <a:cs typeface="B Zar" panose="00000400000000000000" pitchFamily="2" charset="-78"/>
              </a:rPr>
              <a:t>بدهند </a:t>
            </a:r>
            <a:r>
              <a:rPr lang="en-US">
                <a:cs typeface="B Zar" panose="00000400000000000000" pitchFamily="2" charset="-78"/>
              </a:rPr>
              <a:t/>
            </a:r>
            <a:br>
              <a:rPr lang="en-US">
                <a:cs typeface="B Zar" panose="00000400000000000000" pitchFamily="2" charset="-78"/>
              </a:rPr>
            </a:br>
            <a:endParaRPr lang="fa-IR">
              <a:cs typeface="B Zar" panose="00000400000000000000" pitchFamily="2" charset="-78"/>
            </a:endParaRPr>
          </a:p>
        </p:txBody>
      </p:sp>
    </p:spTree>
    <p:extLst>
      <p:ext uri="{BB962C8B-B14F-4D97-AF65-F5344CB8AC3E}">
        <p14:creationId xmlns:p14="http://schemas.microsoft.com/office/powerpoint/2010/main" val="153089024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r>
              <a:rPr lang="fa-IR">
                <a:solidFill>
                  <a:srgbClr val="000000"/>
                </a:solidFill>
                <a:latin typeface="BZar"/>
                <a:cs typeface="B Zar" panose="00000400000000000000" pitchFamily="2" charset="-78"/>
              </a:rPr>
              <a:t>بيلي متغيرهايي را كه ميتوانند به رفتارهـاي جامعـه نظـم بدهنـد و آنتروپـي </a:t>
            </a:r>
            <a:r>
              <a:rPr lang="fa-IR">
                <a:solidFill>
                  <a:srgbClr val="000000"/>
                </a:solidFill>
                <a:latin typeface="BZar"/>
                <a:cs typeface="B Zar" panose="00000400000000000000" pitchFamily="2" charset="-78"/>
              </a:rPr>
              <a:t>جامعـه </a:t>
            </a:r>
            <a:r>
              <a:rPr lang="fa-IR" smtClean="0">
                <a:solidFill>
                  <a:srgbClr val="000000"/>
                </a:solidFill>
                <a:latin typeface="BZar"/>
                <a:cs typeface="B Zar" panose="00000400000000000000" pitchFamily="2" charset="-78"/>
              </a:rPr>
              <a:t>را كاهش </a:t>
            </a:r>
            <a:r>
              <a:rPr lang="fa-IR">
                <a:solidFill>
                  <a:srgbClr val="000000"/>
                </a:solidFill>
                <a:latin typeface="BZar"/>
                <a:cs typeface="B Zar" panose="00000400000000000000" pitchFamily="2" charset="-78"/>
              </a:rPr>
              <a:t>بدهند مشخص كرده است. اين متغيرها در واقع احتمال يكي از </a:t>
            </a:r>
            <a:r>
              <a:rPr lang="fa-IR">
                <a:solidFill>
                  <a:srgbClr val="000000"/>
                </a:solidFill>
                <a:latin typeface="BZar"/>
                <a:cs typeface="B Zar" panose="00000400000000000000" pitchFamily="2" charset="-78"/>
              </a:rPr>
              <a:t>حالـتهـاي </a:t>
            </a:r>
            <a:r>
              <a:rPr lang="fa-IR" smtClean="0">
                <a:solidFill>
                  <a:srgbClr val="000000"/>
                </a:solidFill>
                <a:latin typeface="BZar"/>
                <a:cs typeface="B Zar" panose="00000400000000000000" pitchFamily="2" charset="-78"/>
              </a:rPr>
              <a:t>سيسـتم جامعه </a:t>
            </a:r>
            <a:r>
              <a:rPr lang="fa-IR">
                <a:solidFill>
                  <a:srgbClr val="000000"/>
                </a:solidFill>
                <a:latin typeface="BZar"/>
                <a:cs typeface="B Zar" panose="00000400000000000000" pitchFamily="2" charset="-78"/>
              </a:rPr>
              <a:t>را بالا ميبرند. او شش متغير را برميشمارد كه آنتروپي جامعه را كاهش </a:t>
            </a:r>
            <a:r>
              <a:rPr lang="fa-IR">
                <a:solidFill>
                  <a:srgbClr val="000000"/>
                </a:solidFill>
                <a:latin typeface="BZar"/>
                <a:cs typeface="B Zar" panose="00000400000000000000" pitchFamily="2" charset="-78"/>
              </a:rPr>
              <a:t>مـيدهنـد </a:t>
            </a:r>
            <a:r>
              <a:rPr lang="fa-IR" smtClean="0">
                <a:solidFill>
                  <a:srgbClr val="000000"/>
                </a:solidFill>
                <a:latin typeface="BZar"/>
                <a:cs typeface="B Zar" panose="00000400000000000000" pitchFamily="2" charset="-78"/>
              </a:rPr>
              <a:t>و به </a:t>
            </a:r>
            <a:r>
              <a:rPr lang="fa-IR">
                <a:solidFill>
                  <a:srgbClr val="000000"/>
                </a:solidFill>
                <a:latin typeface="BZar"/>
                <a:cs typeface="B Zar" panose="00000400000000000000" pitchFamily="2" charset="-78"/>
              </a:rPr>
              <a:t>رفتارهاي هر جامعه معين شكل و رنگ و بوي خاص ميدهـد و بـه عبـارتي </a:t>
            </a:r>
            <a:r>
              <a:rPr lang="fa-IR">
                <a:solidFill>
                  <a:srgbClr val="000000"/>
                </a:solidFill>
                <a:latin typeface="BZar"/>
                <a:cs typeface="B Zar" panose="00000400000000000000" pitchFamily="2" charset="-78"/>
              </a:rPr>
              <a:t>نظـم </a:t>
            </a:r>
            <a:r>
              <a:rPr lang="fa-IR" smtClean="0">
                <a:solidFill>
                  <a:srgbClr val="000000"/>
                </a:solidFill>
                <a:latin typeface="BZar"/>
                <a:cs typeface="B Zar" panose="00000400000000000000" pitchFamily="2" charset="-78"/>
              </a:rPr>
              <a:t>معينـي ميبخشد </a:t>
            </a:r>
            <a:r>
              <a:rPr lang="en-US" smtClean="0">
                <a:cs typeface="B Zar" panose="00000400000000000000" pitchFamily="2" charset="-78"/>
              </a:rPr>
              <a:t> </a:t>
            </a:r>
            <a:r>
              <a:rPr lang="en-US">
                <a:cs typeface="B Zar" panose="00000400000000000000" pitchFamily="2" charset="-78"/>
              </a:rPr>
              <a:t/>
            </a:r>
            <a:br>
              <a:rPr lang="en-US">
                <a:cs typeface="B Zar" panose="00000400000000000000" pitchFamily="2" charset="-78"/>
              </a:rPr>
            </a:br>
            <a:endParaRPr lang="fa-IR">
              <a:cs typeface="B Zar" panose="00000400000000000000" pitchFamily="2" charset="-78"/>
            </a:endParaRPr>
          </a:p>
        </p:txBody>
      </p:sp>
    </p:spTree>
    <p:extLst>
      <p:ext uri="{BB962C8B-B14F-4D97-AF65-F5344CB8AC3E}">
        <p14:creationId xmlns:p14="http://schemas.microsoft.com/office/powerpoint/2010/main" val="346977227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normAutofit/>
          </a:bodyPr>
          <a:lstStyle/>
          <a:p>
            <a:r>
              <a:rPr lang="fa-IR">
                <a:solidFill>
                  <a:srgbClr val="000000"/>
                </a:solidFill>
                <a:latin typeface="BZar"/>
                <a:cs typeface="B Zar" panose="00000400000000000000" pitchFamily="2" charset="-78"/>
              </a:rPr>
              <a:t>فضا ) :</a:t>
            </a:r>
            <a:r>
              <a:rPr lang="fa-IR" sz="800">
                <a:solidFill>
                  <a:srgbClr val="000000"/>
                </a:solidFill>
                <a:latin typeface="BZar"/>
                <a:cs typeface="B Zar" panose="00000400000000000000" pitchFamily="2" charset="-78"/>
              </a:rPr>
              <a:t>1</a:t>
            </a:r>
            <a:r>
              <a:rPr lang="fa-IR">
                <a:solidFill>
                  <a:srgbClr val="000000"/>
                </a:solidFill>
                <a:latin typeface="BZar"/>
                <a:cs typeface="B Zar" panose="00000400000000000000" pitchFamily="2" charset="-78"/>
              </a:rPr>
              <a:t>(</a:t>
            </a:r>
            <a:r>
              <a:rPr lang="en-US" sz="1400">
                <a:solidFill>
                  <a:srgbClr val="000000"/>
                </a:solidFill>
                <a:latin typeface="TimesNewRomanPSMT"/>
                <a:cs typeface="B Zar" panose="00000400000000000000" pitchFamily="2" charset="-78"/>
              </a:rPr>
              <a:t>S</a:t>
            </a:r>
            <a:r>
              <a:rPr lang="fa-IR">
                <a:solidFill>
                  <a:srgbClr val="000000"/>
                </a:solidFill>
                <a:latin typeface="BZar"/>
                <a:cs typeface="B Zar" panose="00000400000000000000" pitchFamily="2" charset="-78"/>
              </a:rPr>
              <a:t>به معني فضاي جغرافيايي و طبيعي و منابع و...، . 2جمعيت ) 3. ،</a:t>
            </a:r>
            <a:r>
              <a:rPr lang="fa-IR" sz="800">
                <a:solidFill>
                  <a:srgbClr val="000000"/>
                </a:solidFill>
                <a:latin typeface="BZar"/>
                <a:cs typeface="B Zar" panose="00000400000000000000" pitchFamily="2" charset="-78"/>
              </a:rPr>
              <a:t>2</a:t>
            </a:r>
            <a:r>
              <a:rPr lang="fa-IR">
                <a:solidFill>
                  <a:srgbClr val="000000"/>
                </a:solidFill>
                <a:latin typeface="BZar"/>
                <a:cs typeface="B Zar" panose="00000400000000000000" pitchFamily="2" charset="-78"/>
              </a:rPr>
              <a:t>(</a:t>
            </a:r>
            <a:r>
              <a:rPr lang="en-US" sz="1400">
                <a:solidFill>
                  <a:srgbClr val="000000"/>
                </a:solidFill>
                <a:latin typeface="TimesNewRomanPSMT"/>
                <a:cs typeface="B Zar" panose="00000400000000000000" pitchFamily="2" charset="-78"/>
              </a:rPr>
              <a:t>P</a:t>
            </a:r>
            <a:r>
              <a:rPr lang="fa-IR" smtClean="0">
                <a:solidFill>
                  <a:srgbClr val="000000"/>
                </a:solidFill>
                <a:latin typeface="BZar"/>
                <a:cs typeface="B Zar" panose="00000400000000000000" pitchFamily="2" charset="-78"/>
              </a:rPr>
              <a:t>سـطح زندگي </a:t>
            </a:r>
            <a:r>
              <a:rPr lang="fa-IR">
                <a:solidFill>
                  <a:srgbClr val="000000"/>
                </a:solidFill>
                <a:latin typeface="BZar"/>
                <a:cs typeface="B Zar" panose="00000400000000000000" pitchFamily="2" charset="-78"/>
              </a:rPr>
              <a:t>) </a:t>
            </a:r>
            <a:r>
              <a:rPr lang="fa-IR" sz="800">
                <a:solidFill>
                  <a:srgbClr val="000000"/>
                </a:solidFill>
                <a:latin typeface="BZar"/>
                <a:cs typeface="B Zar" panose="00000400000000000000" pitchFamily="2" charset="-78"/>
              </a:rPr>
              <a:t>3</a:t>
            </a:r>
            <a:r>
              <a:rPr lang="fa-IR">
                <a:solidFill>
                  <a:srgbClr val="000000"/>
                </a:solidFill>
                <a:latin typeface="BZar"/>
                <a:cs typeface="B Zar" panose="00000400000000000000" pitchFamily="2" charset="-78"/>
              </a:rPr>
              <a:t>(</a:t>
            </a:r>
            <a:r>
              <a:rPr lang="en-US" sz="1400">
                <a:solidFill>
                  <a:srgbClr val="000000"/>
                </a:solidFill>
                <a:latin typeface="TimesNewRomanPSMT"/>
                <a:cs typeface="B Zar" panose="00000400000000000000" pitchFamily="2" charset="-78"/>
              </a:rPr>
              <a:t>L</a:t>
            </a:r>
            <a:r>
              <a:rPr lang="fa-IR">
                <a:solidFill>
                  <a:srgbClr val="000000"/>
                </a:solidFill>
                <a:latin typeface="BZar"/>
                <a:cs typeface="B Zar" panose="00000400000000000000" pitchFamily="2" charset="-78"/>
              </a:rPr>
              <a:t>كه با ميزان منابع كل در دسترس جامعه مانند طلا، ميزان كل انرژي </a:t>
            </a:r>
            <a:r>
              <a:rPr lang="fa-IR">
                <a:solidFill>
                  <a:srgbClr val="000000"/>
                </a:solidFill>
                <a:latin typeface="BZar"/>
                <a:cs typeface="B Zar" panose="00000400000000000000" pitchFamily="2" charset="-78"/>
              </a:rPr>
              <a:t>كه </a:t>
            </a:r>
            <a:r>
              <a:rPr lang="fa-IR" smtClean="0">
                <a:solidFill>
                  <a:srgbClr val="000000"/>
                </a:solidFill>
                <a:latin typeface="BZar"/>
                <a:cs typeface="B Zar" panose="00000400000000000000" pitchFamily="2" charset="-78"/>
              </a:rPr>
              <a:t>جامعـه مصرف </a:t>
            </a:r>
            <a:r>
              <a:rPr lang="fa-IR">
                <a:solidFill>
                  <a:srgbClr val="000000"/>
                </a:solidFill>
                <a:latin typeface="BZar"/>
                <a:cs typeface="B Zar" panose="00000400000000000000" pitchFamily="2" charset="-78"/>
              </a:rPr>
              <a:t>ميكند و... عملياتي ميشود، . 4فناوري ) ،</a:t>
            </a:r>
            <a:r>
              <a:rPr lang="fa-IR" sz="800">
                <a:solidFill>
                  <a:srgbClr val="000000"/>
                </a:solidFill>
                <a:latin typeface="BZar"/>
                <a:cs typeface="B Zar" panose="00000400000000000000" pitchFamily="2" charset="-78"/>
              </a:rPr>
              <a:t>4</a:t>
            </a:r>
            <a:r>
              <a:rPr lang="fa-IR">
                <a:solidFill>
                  <a:srgbClr val="000000"/>
                </a:solidFill>
                <a:latin typeface="BZar"/>
                <a:cs typeface="B Zar" panose="00000400000000000000" pitchFamily="2" charset="-78"/>
              </a:rPr>
              <a:t>(</a:t>
            </a:r>
            <a:r>
              <a:rPr lang="en-US" sz="1400">
                <a:solidFill>
                  <a:srgbClr val="000000"/>
                </a:solidFill>
                <a:latin typeface="TimesNewRomanPSMT"/>
                <a:cs typeface="B Zar" panose="00000400000000000000" pitchFamily="2" charset="-78"/>
              </a:rPr>
              <a:t>T</a:t>
            </a:r>
            <a:r>
              <a:rPr lang="fa-IR">
                <a:solidFill>
                  <a:srgbClr val="000000"/>
                </a:solidFill>
                <a:latin typeface="BZar"/>
                <a:cs typeface="B Zar" panose="00000400000000000000" pitchFamily="2" charset="-78"/>
              </a:rPr>
              <a:t>سـطح اسـتفاده از منـابع در </a:t>
            </a:r>
            <a:r>
              <a:rPr lang="fa-IR">
                <a:solidFill>
                  <a:srgbClr val="000000"/>
                </a:solidFill>
                <a:latin typeface="BZar"/>
                <a:cs typeface="B Zar" panose="00000400000000000000" pitchFamily="2" charset="-78"/>
              </a:rPr>
              <a:t>اختيـار </a:t>
            </a:r>
            <a:r>
              <a:rPr lang="fa-IR" smtClean="0">
                <a:solidFill>
                  <a:srgbClr val="000000"/>
                </a:solidFill>
                <a:latin typeface="BZar"/>
                <a:cs typeface="B Zar" panose="00000400000000000000" pitchFamily="2" charset="-78"/>
              </a:rPr>
              <a:t>را بالا </a:t>
            </a:r>
            <a:r>
              <a:rPr lang="fa-IR">
                <a:solidFill>
                  <a:srgbClr val="000000"/>
                </a:solidFill>
                <a:latin typeface="BZar"/>
                <a:cs typeface="B Zar" panose="00000400000000000000" pitchFamily="2" charset="-78"/>
              </a:rPr>
              <a:t>ميبرد، . 5سازماندهي ) :</a:t>
            </a:r>
            <a:r>
              <a:rPr lang="fa-IR" sz="800">
                <a:solidFill>
                  <a:srgbClr val="000000"/>
                </a:solidFill>
                <a:latin typeface="BZar"/>
                <a:cs typeface="B Zar" panose="00000400000000000000" pitchFamily="2" charset="-78"/>
              </a:rPr>
              <a:t>5</a:t>
            </a:r>
            <a:r>
              <a:rPr lang="fa-IR">
                <a:solidFill>
                  <a:srgbClr val="000000"/>
                </a:solidFill>
                <a:latin typeface="BZar"/>
                <a:cs typeface="B Zar" panose="00000400000000000000" pitchFamily="2" charset="-78"/>
              </a:rPr>
              <a:t>(</a:t>
            </a:r>
            <a:r>
              <a:rPr lang="en-US" sz="1400">
                <a:solidFill>
                  <a:srgbClr val="000000"/>
                </a:solidFill>
                <a:latin typeface="TimesNewRomanPSMT"/>
                <a:cs typeface="B Zar" panose="00000400000000000000" pitchFamily="2" charset="-78"/>
              </a:rPr>
              <a:t>O</a:t>
            </a:r>
            <a:r>
              <a:rPr lang="fa-IR">
                <a:solidFill>
                  <a:srgbClr val="000000"/>
                </a:solidFill>
                <a:latin typeface="BZar"/>
                <a:cs typeface="B Zar" panose="00000400000000000000" pitchFamily="2" charset="-78"/>
              </a:rPr>
              <a:t>از نظر بيلي مجموع تعداد كل جايگاهها </a:t>
            </a:r>
            <a:r>
              <a:rPr lang="fa-IR" sz="800">
                <a:solidFill>
                  <a:srgbClr val="000000"/>
                </a:solidFill>
                <a:latin typeface="BZar"/>
                <a:cs typeface="B Zar" panose="00000400000000000000" pitchFamily="2" charset="-78"/>
              </a:rPr>
              <a:t>6</a:t>
            </a:r>
            <a:r>
              <a:rPr lang="fa-IR">
                <a:solidFill>
                  <a:srgbClr val="000000"/>
                </a:solidFill>
                <a:latin typeface="BZar"/>
                <a:cs typeface="B Zar" panose="00000400000000000000" pitchFamily="2" charset="-78"/>
              </a:rPr>
              <a:t>است و </a:t>
            </a:r>
            <a:r>
              <a:rPr lang="fa-IR">
                <a:solidFill>
                  <a:srgbClr val="000000"/>
                </a:solidFill>
                <a:latin typeface="BZar"/>
                <a:cs typeface="B Zar" panose="00000400000000000000" pitchFamily="2" charset="-78"/>
              </a:rPr>
              <a:t>از </a:t>
            </a:r>
            <a:r>
              <a:rPr lang="fa-IR" smtClean="0">
                <a:solidFill>
                  <a:srgbClr val="000000"/>
                </a:solidFill>
                <a:latin typeface="BZar"/>
                <a:cs typeface="B Zar" panose="00000400000000000000" pitchFamily="2" charset="-78"/>
              </a:rPr>
              <a:t>جايگـاه )كه </a:t>
            </a:r>
            <a:r>
              <a:rPr lang="fa-IR">
                <a:solidFill>
                  <a:srgbClr val="000000"/>
                </a:solidFill>
                <a:latin typeface="BZar"/>
                <a:cs typeface="B Zar" panose="00000400000000000000" pitchFamily="2" charset="-78"/>
              </a:rPr>
              <a:t>بر عدم استفاده از اصطلاح نقش </a:t>
            </a:r>
            <a:r>
              <a:rPr lang="fa-IR" sz="800">
                <a:solidFill>
                  <a:srgbClr val="000000"/>
                </a:solidFill>
                <a:latin typeface="BZar"/>
                <a:cs typeface="B Zar" panose="00000400000000000000" pitchFamily="2" charset="-78"/>
              </a:rPr>
              <a:t>7</a:t>
            </a:r>
            <a:r>
              <a:rPr lang="fa-IR">
                <a:solidFill>
                  <a:srgbClr val="000000"/>
                </a:solidFill>
                <a:latin typeface="BZar"/>
                <a:cs typeface="B Zar" panose="00000400000000000000" pitchFamily="2" charset="-78"/>
              </a:rPr>
              <a:t>اصـرار دارد( مقصـود خاصـي دارد</a:t>
            </a:r>
            <a:r>
              <a:rPr lang="fa-IR">
                <a:solidFill>
                  <a:srgbClr val="000000"/>
                </a:solidFill>
                <a:latin typeface="BZar"/>
                <a:cs typeface="B Zar" panose="00000400000000000000" pitchFamily="2" charset="-78"/>
              </a:rPr>
              <a:t>؛ </a:t>
            </a:r>
            <a:endParaRPr lang="fa-IR">
              <a:cs typeface="B Zar" panose="00000400000000000000" pitchFamily="2" charset="-78"/>
            </a:endParaRPr>
          </a:p>
        </p:txBody>
      </p:sp>
    </p:spTree>
    <p:extLst>
      <p:ext uri="{BB962C8B-B14F-4D97-AF65-F5344CB8AC3E}">
        <p14:creationId xmlns:p14="http://schemas.microsoft.com/office/powerpoint/2010/main" val="191068071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a:solidFill>
                  <a:srgbClr val="000000"/>
                </a:solidFill>
                <a:latin typeface="BZar"/>
                <a:cs typeface="B Zar" panose="00000400000000000000" pitchFamily="2" charset="-78"/>
              </a:rPr>
              <a:t>جايگـاه فعـاليتي است كه بهطـور هنجـاري تنظـيم شـده اسـت</a:t>
            </a:r>
            <a:r>
              <a:rPr lang="fa-IR">
                <a:solidFill>
                  <a:srgbClr val="000000"/>
                </a:solidFill>
                <a:latin typeface="BZar"/>
                <a:cs typeface="B Zar" panose="00000400000000000000" pitchFamily="2" charset="-78"/>
              </a:rPr>
              <a:t>، </a:t>
            </a:r>
            <a:r>
              <a:rPr lang="fa-IR" smtClean="0">
                <a:solidFill>
                  <a:srgbClr val="000000"/>
                </a:solidFill>
                <a:latin typeface="BZar"/>
                <a:cs typeface="B Zar" panose="00000400000000000000" pitchFamily="2" charset="-78"/>
              </a:rPr>
              <a:t>(اعـم </a:t>
            </a:r>
            <a:r>
              <a:rPr lang="fa-IR">
                <a:solidFill>
                  <a:srgbClr val="000000"/>
                </a:solidFill>
                <a:latin typeface="BZar"/>
                <a:cs typeface="B Zar" panose="00000400000000000000" pitchFamily="2" charset="-78"/>
              </a:rPr>
              <a:t>از نقـشهـاي شـغلي و اجتمـاعي و... و </a:t>
            </a:r>
            <a:r>
              <a:rPr lang="fa-IR">
                <a:solidFill>
                  <a:srgbClr val="000000"/>
                </a:solidFill>
                <a:latin typeface="BZar"/>
                <a:cs typeface="B Zar" panose="00000400000000000000" pitchFamily="2" charset="-78"/>
              </a:rPr>
              <a:t>. </a:t>
            </a:r>
            <a:r>
              <a:rPr lang="fa-IR" smtClean="0">
                <a:solidFill>
                  <a:srgbClr val="000000"/>
                </a:solidFill>
                <a:latin typeface="BZar"/>
                <a:cs typeface="B Zar" panose="00000400000000000000" pitchFamily="2" charset="-78"/>
              </a:rPr>
              <a:t>اطلاعات </a:t>
            </a:r>
            <a:r>
              <a:rPr lang="fa-IR">
                <a:solidFill>
                  <a:srgbClr val="000000"/>
                </a:solidFill>
                <a:latin typeface="BZar"/>
                <a:cs typeface="B Zar" panose="00000400000000000000" pitchFamily="2" charset="-78"/>
              </a:rPr>
              <a:t>) </a:t>
            </a:r>
            <a:r>
              <a:rPr lang="en-US" sz="1400" smtClean="0">
                <a:solidFill>
                  <a:srgbClr val="000000"/>
                </a:solidFill>
                <a:latin typeface="TimesNewRomanPSMT"/>
                <a:cs typeface="B Zar" panose="00000400000000000000" pitchFamily="2" charset="-78"/>
              </a:rPr>
              <a:t>I</a:t>
            </a:r>
            <a:r>
              <a:rPr lang="fa-IR">
                <a:solidFill>
                  <a:srgbClr val="000000"/>
                </a:solidFill>
                <a:latin typeface="BZar"/>
                <a:cs typeface="B Zar" panose="00000400000000000000" pitchFamily="2" charset="-78"/>
              </a:rPr>
              <a:t>اين شش متغير كه با سرواژه </a:t>
            </a:r>
            <a:r>
              <a:rPr lang="en-US" sz="1400">
                <a:solidFill>
                  <a:srgbClr val="000000"/>
                </a:solidFill>
                <a:latin typeface="TimesNewRomanPSMT"/>
                <a:cs typeface="B Zar" panose="00000400000000000000" pitchFamily="2" charset="-78"/>
              </a:rPr>
              <a:t>PILOTS</a:t>
            </a:r>
            <a:r>
              <a:rPr lang="fa-IR">
                <a:solidFill>
                  <a:srgbClr val="000000"/>
                </a:solidFill>
                <a:latin typeface="BZar"/>
                <a:cs typeface="B Zar" panose="00000400000000000000" pitchFamily="2" charset="-78"/>
              </a:rPr>
              <a:t>بيان ميشوند، از سوي بيلي بهعنـوان متغيرهاي كلاني معرفي ميشوند كه حالت سيستم جامعه را با آنها ميتوان تعيين كرد. ايـن متغيرها بر چگونگي رفتار افراد جامعه و نظم و بينظمي آن و در نتيجه آنتروپي كل جامعـه تأثير دارند و آنتروپي جامعه را با استفاده از اين </a:t>
            </a:r>
            <a:r>
              <a:rPr lang="fa-IR" b="1">
                <a:solidFill>
                  <a:srgbClr val="FF0000"/>
                </a:solidFill>
                <a:latin typeface="BZar"/>
                <a:cs typeface="B Zar" panose="00000400000000000000" pitchFamily="2" charset="-78"/>
              </a:rPr>
              <a:t>شش متغير </a:t>
            </a:r>
            <a:r>
              <a:rPr lang="fa-IR">
                <a:solidFill>
                  <a:srgbClr val="000000"/>
                </a:solidFill>
                <a:latin typeface="BZar"/>
                <a:cs typeface="B Zar" panose="00000400000000000000" pitchFamily="2" charset="-78"/>
              </a:rPr>
              <a:t>ميتوان اندازهگيري كرد</a:t>
            </a:r>
            <a:r>
              <a:rPr lang="fa-IR">
                <a:solidFill>
                  <a:prstClr val="black"/>
                </a:solidFill>
                <a:cs typeface="B Zar" panose="00000400000000000000" pitchFamily="2" charset="-78"/>
              </a:rPr>
              <a:t> </a:t>
            </a:r>
            <a:br>
              <a:rPr lang="fa-IR">
                <a:solidFill>
                  <a:prstClr val="black"/>
                </a:solidFill>
                <a:cs typeface="B Zar" panose="00000400000000000000" pitchFamily="2" charset="-78"/>
              </a:rPr>
            </a:br>
            <a:endParaRPr lang="fa-IR"/>
          </a:p>
        </p:txBody>
      </p:sp>
    </p:spTree>
    <p:extLst>
      <p:ext uri="{BB962C8B-B14F-4D97-AF65-F5344CB8AC3E}">
        <p14:creationId xmlns:p14="http://schemas.microsoft.com/office/powerpoint/2010/main" val="76723830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a:solidFill>
                  <a:srgbClr val="000000"/>
                </a:solidFill>
                <a:latin typeface="BZar"/>
                <a:cs typeface="B Zar" panose="00000400000000000000" pitchFamily="2" charset="-78"/>
              </a:rPr>
              <a:t>بنـابراين در نظريـه بيلـي، اسـاس بـر آشـفتگي اسـت؛ جامعـه بـهطـور </a:t>
            </a:r>
            <a:r>
              <a:rPr lang="fa-IR">
                <a:solidFill>
                  <a:srgbClr val="000000"/>
                </a:solidFill>
                <a:latin typeface="BZar"/>
                <a:cs typeface="B Zar" panose="00000400000000000000" pitchFamily="2" charset="-78"/>
              </a:rPr>
              <a:t>طبيعـي </a:t>
            </a:r>
            <a:r>
              <a:rPr lang="fa-IR" smtClean="0">
                <a:solidFill>
                  <a:srgbClr val="000000"/>
                </a:solidFill>
                <a:latin typeface="BZar"/>
                <a:cs typeface="B Zar" panose="00000400000000000000" pitchFamily="2" charset="-78"/>
              </a:rPr>
              <a:t>هماننـد ملكولهاي </a:t>
            </a:r>
            <a:r>
              <a:rPr lang="fa-IR">
                <a:solidFill>
                  <a:srgbClr val="000000"/>
                </a:solidFill>
                <a:latin typeface="BZar"/>
                <a:cs typeface="B Zar" panose="00000400000000000000" pitchFamily="2" charset="-78"/>
              </a:rPr>
              <a:t>ماده ميل به آنتروپي دارند و نه ميل به نظم و تعادل و ايـن </a:t>
            </a:r>
            <a:r>
              <a:rPr lang="fa-IR">
                <a:solidFill>
                  <a:srgbClr val="000000"/>
                </a:solidFill>
                <a:latin typeface="BZar"/>
                <a:cs typeface="B Zar" panose="00000400000000000000" pitchFamily="2" charset="-78"/>
              </a:rPr>
              <a:t>متغيرهـاي </a:t>
            </a:r>
            <a:r>
              <a:rPr lang="fa-IR" smtClean="0">
                <a:solidFill>
                  <a:srgbClr val="000000"/>
                </a:solidFill>
                <a:latin typeface="BZar"/>
                <a:cs typeface="B Zar" panose="00000400000000000000" pitchFamily="2" charset="-78"/>
              </a:rPr>
              <a:t>شـشگانـه هستند </a:t>
            </a:r>
            <a:r>
              <a:rPr lang="fa-IR">
                <a:solidFill>
                  <a:srgbClr val="000000"/>
                </a:solidFill>
                <a:latin typeface="BZar"/>
                <a:cs typeface="B Zar" panose="00000400000000000000" pitchFamily="2" charset="-78"/>
              </a:rPr>
              <a:t>كه اين آنتروپي را كاهش ميدهند. در حالي كه در نظريه دوركـيم و </a:t>
            </a:r>
            <a:r>
              <a:rPr lang="fa-IR">
                <a:solidFill>
                  <a:srgbClr val="000000"/>
                </a:solidFill>
                <a:latin typeface="BZar"/>
                <a:cs typeface="B Zar" panose="00000400000000000000" pitchFamily="2" charset="-78"/>
              </a:rPr>
              <a:t>بـهطـور </a:t>
            </a:r>
            <a:r>
              <a:rPr lang="fa-IR" smtClean="0">
                <a:solidFill>
                  <a:srgbClr val="000000"/>
                </a:solidFill>
                <a:latin typeface="BZar"/>
                <a:cs typeface="B Zar" panose="00000400000000000000" pitchFamily="2" charset="-78"/>
              </a:rPr>
              <a:t>كلـي كاركردگرايان</a:t>
            </a:r>
            <a:r>
              <a:rPr lang="fa-IR">
                <a:solidFill>
                  <a:srgbClr val="000000"/>
                </a:solidFill>
                <a:latin typeface="BZar"/>
                <a:cs typeface="B Zar" panose="00000400000000000000" pitchFamily="2" charset="-78"/>
              </a:rPr>
              <a:t>، اصالت با تعادل است و تقسيم كار نابسامان يكي از صور </a:t>
            </a:r>
            <a:r>
              <a:rPr lang="fa-IR">
                <a:solidFill>
                  <a:srgbClr val="000000"/>
                </a:solidFill>
                <a:latin typeface="BZar"/>
                <a:cs typeface="B Zar" panose="00000400000000000000" pitchFamily="2" charset="-78"/>
              </a:rPr>
              <a:t>بيمـارگون </a:t>
            </a:r>
            <a:r>
              <a:rPr lang="fa-IR" smtClean="0">
                <a:solidFill>
                  <a:srgbClr val="000000"/>
                </a:solidFill>
                <a:latin typeface="BZar"/>
                <a:cs typeface="B Zar" panose="00000400000000000000" pitchFamily="2" charset="-78"/>
              </a:rPr>
              <a:t>اسـت كه </a:t>
            </a:r>
            <a:r>
              <a:rPr lang="fa-IR">
                <a:solidFill>
                  <a:srgbClr val="000000"/>
                </a:solidFill>
                <a:latin typeface="BZar"/>
                <a:cs typeface="B Zar" panose="00000400000000000000" pitchFamily="2" charset="-78"/>
              </a:rPr>
              <a:t>همبستگي و تعادل در جامعه كاهش مييابد</a:t>
            </a:r>
            <a:r>
              <a:rPr lang="fa-IR">
                <a:solidFill>
                  <a:srgbClr val="000000"/>
                </a:solidFill>
                <a:latin typeface="BZar"/>
                <a:cs typeface="B Zar" panose="00000400000000000000" pitchFamily="2" charset="-78"/>
              </a:rPr>
              <a:t>. </a:t>
            </a:r>
            <a:endParaRPr lang="fa-IR" smtClean="0">
              <a:solidFill>
                <a:srgbClr val="000000"/>
              </a:solidFill>
              <a:latin typeface="BZar"/>
              <a:cs typeface="B Zar" panose="00000400000000000000" pitchFamily="2" charset="-78"/>
            </a:endParaRPr>
          </a:p>
          <a:p>
            <a:pPr algn="just"/>
            <a:r>
              <a:rPr lang="fa-IR">
                <a:cs typeface="B Zar" panose="00000400000000000000" pitchFamily="2" charset="-78"/>
              </a:rPr>
              <a:t/>
            </a:r>
            <a:br>
              <a:rPr lang="fa-IR">
                <a:cs typeface="B Zar" panose="00000400000000000000" pitchFamily="2" charset="-78"/>
              </a:rPr>
            </a:br>
            <a:endParaRPr lang="fa-IR">
              <a:cs typeface="B Zar" panose="00000400000000000000" pitchFamily="2" charset="-78"/>
            </a:endParaRPr>
          </a:p>
        </p:txBody>
      </p:sp>
    </p:spTree>
    <p:extLst>
      <p:ext uri="{BB962C8B-B14F-4D97-AF65-F5344CB8AC3E}">
        <p14:creationId xmlns:p14="http://schemas.microsoft.com/office/powerpoint/2010/main" val="24913560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lvl="0" algn="just"/>
            <a:r>
              <a:rPr lang="fa-IR">
                <a:solidFill>
                  <a:srgbClr val="000000"/>
                </a:solidFill>
                <a:latin typeface="BMitra"/>
                <a:cs typeface="B Zar" panose="00000400000000000000" pitchFamily="2" charset="-78"/>
              </a:rPr>
              <a:t>از آنجا كه انسـجام و تعـادل سيسـتمي در نظريـه </a:t>
            </a:r>
            <a:r>
              <a:rPr lang="fa-IR">
                <a:solidFill>
                  <a:srgbClr val="000000"/>
                </a:solidFill>
                <a:latin typeface="BMitra"/>
                <a:cs typeface="B Zar" panose="00000400000000000000" pitchFamily="2" charset="-78"/>
              </a:rPr>
              <a:t>كاركردگرايـان </a:t>
            </a:r>
            <a:r>
              <a:rPr lang="fa-IR" smtClean="0">
                <a:solidFill>
                  <a:srgbClr val="000000"/>
                </a:solidFill>
                <a:latin typeface="BMitra"/>
                <a:cs typeface="B Zar" panose="00000400000000000000" pitchFamily="2" charset="-78"/>
              </a:rPr>
              <a:t>داراي ابهامات </a:t>
            </a:r>
            <a:r>
              <a:rPr lang="fa-IR">
                <a:solidFill>
                  <a:srgbClr val="000000"/>
                </a:solidFill>
                <a:latin typeface="BMitra"/>
                <a:cs typeface="B Zar" panose="00000400000000000000" pitchFamily="2" charset="-78"/>
              </a:rPr>
              <a:t>مفهومي است، شاخصسازي و اندازهگيري بر مبناي آن دچار مشكلاتي خواهـد شـد. از</a:t>
            </a:r>
            <a:br>
              <a:rPr lang="fa-IR">
                <a:solidFill>
                  <a:srgbClr val="000000"/>
                </a:solidFill>
                <a:latin typeface="BMitra"/>
                <a:cs typeface="B Zar" panose="00000400000000000000" pitchFamily="2" charset="-78"/>
              </a:rPr>
            </a:br>
            <a:r>
              <a:rPr lang="fa-IR">
                <a:solidFill>
                  <a:srgbClr val="000000"/>
                </a:solidFill>
                <a:latin typeface="BMitra"/>
                <a:cs typeface="B Zar" panose="00000400000000000000" pitchFamily="2" charset="-78"/>
              </a:rPr>
              <a:t>اين رو در ابتداي مقاله بر پايه نظريه آنتروپي اجتماعي مفهوم انسجام در جامعهشناسـي پارسـونز</a:t>
            </a:r>
            <a:br>
              <a:rPr lang="fa-IR">
                <a:solidFill>
                  <a:srgbClr val="000000"/>
                </a:solidFill>
                <a:latin typeface="BMitra"/>
                <a:cs typeface="B Zar" panose="00000400000000000000" pitchFamily="2" charset="-78"/>
              </a:rPr>
            </a:br>
            <a:r>
              <a:rPr lang="fa-IR">
                <a:solidFill>
                  <a:srgbClr val="000000"/>
                </a:solidFill>
                <a:latin typeface="BMitra"/>
                <a:cs typeface="B Zar" panose="00000400000000000000" pitchFamily="2" charset="-78"/>
              </a:rPr>
              <a:t>مورد نقد قرار گرفته و در نهايت مفهـوم اخـتلال انسـجامي بـهجـاي انسـجام انتخـاب شـده و</a:t>
            </a:r>
            <a:br>
              <a:rPr lang="fa-IR">
                <a:solidFill>
                  <a:srgbClr val="000000"/>
                </a:solidFill>
                <a:latin typeface="BMitra"/>
                <a:cs typeface="B Zar" panose="00000400000000000000" pitchFamily="2" charset="-78"/>
              </a:rPr>
            </a:br>
            <a:r>
              <a:rPr lang="fa-IR">
                <a:solidFill>
                  <a:srgbClr val="000000"/>
                </a:solidFill>
                <a:latin typeface="BMitra"/>
                <a:cs typeface="B Zar" panose="00000400000000000000" pitchFamily="2" charset="-78"/>
              </a:rPr>
              <a:t>شاخصسازي مناسب براي آن انجام شده است</a:t>
            </a:r>
            <a:r>
              <a:rPr lang="fa-IR">
                <a:solidFill>
                  <a:prstClr val="black"/>
                </a:solidFill>
                <a:cs typeface="B Zar" panose="00000400000000000000" pitchFamily="2" charset="-78"/>
              </a:rPr>
              <a:t> </a:t>
            </a:r>
          </a:p>
          <a:p>
            <a:endParaRPr lang="fa-IR"/>
          </a:p>
        </p:txBody>
      </p:sp>
      <p:sp>
        <p:nvSpPr>
          <p:cNvPr id="4" name="Flowchart: Process 3"/>
          <p:cNvSpPr/>
          <p:nvPr/>
        </p:nvSpPr>
        <p:spPr>
          <a:xfrm>
            <a:off x="838200" y="4001294"/>
            <a:ext cx="3052690" cy="1223890"/>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latin typeface="BMitra"/>
                <a:cs typeface="B Zar" panose="00000400000000000000" pitchFamily="2" charset="-78"/>
              </a:rPr>
              <a:t>آنتروپي اجتماعي</a:t>
            </a:r>
            <a:endParaRPr lang="fa-IR" b="1">
              <a:solidFill>
                <a:srgbClr val="FF0000"/>
              </a:solidFill>
            </a:endParaRPr>
          </a:p>
        </p:txBody>
      </p:sp>
    </p:spTree>
    <p:extLst>
      <p:ext uri="{BB962C8B-B14F-4D97-AF65-F5344CB8AC3E}">
        <p14:creationId xmlns:p14="http://schemas.microsoft.com/office/powerpoint/2010/main" val="111612667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normAutofit/>
          </a:bodyPr>
          <a:lstStyle/>
          <a:p>
            <a:pPr algn="just"/>
            <a:r>
              <a:rPr lang="fa-IR">
                <a:solidFill>
                  <a:srgbClr val="000000"/>
                </a:solidFill>
                <a:latin typeface="BZar"/>
                <a:cs typeface="B Zar" panose="00000400000000000000" pitchFamily="2" charset="-78"/>
              </a:rPr>
              <a:t>بيلـي مـيگويـد: تقسـيم كـار آشـفتگي را</a:t>
            </a:r>
            <a:r>
              <a:rPr lang="fa-IR">
                <a:solidFill>
                  <a:prstClr val="black"/>
                </a:solidFill>
                <a:cs typeface="B Zar" panose="00000400000000000000" pitchFamily="2" charset="-78"/>
              </a:rPr>
              <a:t> </a:t>
            </a:r>
            <a:r>
              <a:rPr lang="fa-IR" smtClean="0">
                <a:solidFill>
                  <a:srgbClr val="000000"/>
                </a:solidFill>
                <a:latin typeface="BZar"/>
                <a:cs typeface="B Zar" panose="00000400000000000000" pitchFamily="2" charset="-78"/>
              </a:rPr>
              <a:t>كاهش </a:t>
            </a:r>
            <a:r>
              <a:rPr lang="fa-IR">
                <a:solidFill>
                  <a:srgbClr val="000000"/>
                </a:solidFill>
                <a:latin typeface="BZar"/>
                <a:cs typeface="B Zar" panose="00000400000000000000" pitchFamily="2" charset="-78"/>
              </a:rPr>
              <a:t>ميدهد كه ميتواند درجاتي داشته باشد و موضوع صفر و </a:t>
            </a:r>
            <a:r>
              <a:rPr lang="fa-IR">
                <a:solidFill>
                  <a:srgbClr val="000000"/>
                </a:solidFill>
                <a:latin typeface="BZar"/>
                <a:cs typeface="B Zar" panose="00000400000000000000" pitchFamily="2" charset="-78"/>
              </a:rPr>
              <a:t>يكي </a:t>
            </a:r>
            <a:r>
              <a:rPr lang="fa-IR" smtClean="0">
                <a:solidFill>
                  <a:srgbClr val="000000"/>
                </a:solidFill>
                <a:latin typeface="BZar"/>
                <a:cs typeface="B Zar" panose="00000400000000000000" pitchFamily="2" charset="-78"/>
              </a:rPr>
              <a:t>نيست. با </a:t>
            </a:r>
            <a:r>
              <a:rPr lang="fa-IR">
                <a:solidFill>
                  <a:srgbClr val="000000"/>
                </a:solidFill>
                <a:latin typeface="BZar"/>
                <a:cs typeface="B Zar" panose="00000400000000000000" pitchFamily="2" charset="-78"/>
              </a:rPr>
              <a:t>نظريه آنتروپي اجتماعي، مفهوم مبهم و نه چندان منطبق با واقع تعادل را رها </a:t>
            </a:r>
            <a:r>
              <a:rPr lang="fa-IR">
                <a:solidFill>
                  <a:srgbClr val="000000"/>
                </a:solidFill>
                <a:latin typeface="BZar"/>
                <a:cs typeface="B Zar" panose="00000400000000000000" pitchFamily="2" charset="-78"/>
              </a:rPr>
              <a:t>كرده </a:t>
            </a:r>
            <a:r>
              <a:rPr lang="fa-IR" smtClean="0">
                <a:solidFill>
                  <a:srgbClr val="000000"/>
                </a:solidFill>
                <a:latin typeface="BZar"/>
                <a:cs typeface="B Zar" panose="00000400000000000000" pitchFamily="2" charset="-78"/>
              </a:rPr>
              <a:t>و از </a:t>
            </a:r>
            <a:r>
              <a:rPr lang="fa-IR">
                <a:solidFill>
                  <a:srgbClr val="000000"/>
                </a:solidFill>
                <a:latin typeface="BZar"/>
                <a:cs typeface="B Zar" panose="00000400000000000000" pitchFamily="2" charset="-78"/>
              </a:rPr>
              <a:t>مفهوم آنتروپي استفاده ميكنـيم و بـهجـاي انسـجام ميـان نهادهـا از درجـه </a:t>
            </a:r>
            <a:r>
              <a:rPr lang="fa-IR">
                <a:solidFill>
                  <a:srgbClr val="000000"/>
                </a:solidFill>
                <a:latin typeface="BZar"/>
                <a:cs typeface="B Zar" panose="00000400000000000000" pitchFamily="2" charset="-78"/>
              </a:rPr>
              <a:t>عـدم </a:t>
            </a:r>
            <a:r>
              <a:rPr lang="fa-IR" smtClean="0">
                <a:solidFill>
                  <a:srgbClr val="000000"/>
                </a:solidFill>
                <a:latin typeface="BZar"/>
                <a:cs typeface="B Zar" panose="00000400000000000000" pitchFamily="2" charset="-78"/>
              </a:rPr>
              <a:t>انسـجام كاركردي </a:t>
            </a:r>
            <a:r>
              <a:rPr lang="fa-IR">
                <a:solidFill>
                  <a:srgbClr val="000000"/>
                </a:solidFill>
                <a:latin typeface="BZar"/>
                <a:cs typeface="B Zar" panose="00000400000000000000" pitchFamily="2" charset="-78"/>
              </a:rPr>
              <a:t>ميان نهادها سخن ميگوييم. بـدين ترتيـب همـواره در جامعـه درجـهاي </a:t>
            </a:r>
            <a:r>
              <a:rPr lang="fa-IR">
                <a:solidFill>
                  <a:srgbClr val="000000"/>
                </a:solidFill>
                <a:latin typeface="BZar"/>
                <a:cs typeface="B Zar" panose="00000400000000000000" pitchFamily="2" charset="-78"/>
              </a:rPr>
              <a:t>از </a:t>
            </a:r>
            <a:r>
              <a:rPr lang="fa-IR" smtClean="0">
                <a:solidFill>
                  <a:srgbClr val="000000"/>
                </a:solidFill>
                <a:latin typeface="BZar"/>
                <a:cs typeface="B Zar" panose="00000400000000000000" pitchFamily="2" charset="-78"/>
              </a:rPr>
              <a:t>عـدم انسجام </a:t>
            </a:r>
            <a:r>
              <a:rPr lang="fa-IR">
                <a:solidFill>
                  <a:srgbClr val="000000"/>
                </a:solidFill>
                <a:latin typeface="BZar"/>
                <a:cs typeface="B Zar" panose="00000400000000000000" pitchFamily="2" charset="-78"/>
              </a:rPr>
              <a:t>ميان نهادها وجود دارد، اما داراي نوسـان اسـت و كـم و زيـاد مـيشـود. از </a:t>
            </a:r>
            <a:r>
              <a:rPr lang="fa-IR">
                <a:solidFill>
                  <a:srgbClr val="000000"/>
                </a:solidFill>
                <a:latin typeface="BZar"/>
                <a:cs typeface="B Zar" panose="00000400000000000000" pitchFamily="2" charset="-78"/>
              </a:rPr>
              <a:t>ايـن </a:t>
            </a:r>
            <a:r>
              <a:rPr lang="fa-IR" smtClean="0">
                <a:solidFill>
                  <a:srgbClr val="000000"/>
                </a:solidFill>
                <a:latin typeface="BZar"/>
                <a:cs typeface="B Zar" panose="00000400000000000000" pitchFamily="2" charset="-78"/>
              </a:rPr>
              <a:t>رو ديگر </a:t>
            </a:r>
            <a:r>
              <a:rPr lang="fa-IR">
                <a:solidFill>
                  <a:srgbClr val="000000"/>
                </a:solidFill>
                <a:latin typeface="BZar"/>
                <a:cs typeface="B Zar" panose="00000400000000000000" pitchFamily="2" charset="-78"/>
              </a:rPr>
              <a:t>دوره معيني به نـام دورهگـذار كـه در آن، ميـان نهادهـا اصـلاً انسـجام </a:t>
            </a:r>
            <a:r>
              <a:rPr lang="fa-IR">
                <a:solidFill>
                  <a:srgbClr val="000000"/>
                </a:solidFill>
                <a:latin typeface="BZar"/>
                <a:cs typeface="B Zar" panose="00000400000000000000" pitchFamily="2" charset="-78"/>
              </a:rPr>
              <a:t>وجـود </a:t>
            </a:r>
            <a:r>
              <a:rPr lang="fa-IR" smtClean="0">
                <a:solidFill>
                  <a:srgbClr val="000000"/>
                </a:solidFill>
                <a:latin typeface="BZar"/>
                <a:cs typeface="B Zar" panose="00000400000000000000" pitchFamily="2" charset="-78"/>
              </a:rPr>
              <a:t>نـدارد، نخواهيم </a:t>
            </a:r>
            <a:r>
              <a:rPr lang="fa-IR">
                <a:solidFill>
                  <a:srgbClr val="000000"/>
                </a:solidFill>
                <a:latin typeface="BZar"/>
                <a:cs typeface="B Zar" panose="00000400000000000000" pitchFamily="2" charset="-78"/>
              </a:rPr>
              <a:t>داشت و به همين ترتيب، دورهاي به نام تعادل كه انسجام كامل ميان </a:t>
            </a:r>
            <a:r>
              <a:rPr lang="fa-IR">
                <a:solidFill>
                  <a:srgbClr val="000000"/>
                </a:solidFill>
                <a:latin typeface="BZar"/>
                <a:cs typeface="B Zar" panose="00000400000000000000" pitchFamily="2" charset="-78"/>
              </a:rPr>
              <a:t>نهادها </a:t>
            </a:r>
            <a:r>
              <a:rPr lang="fa-IR" smtClean="0">
                <a:solidFill>
                  <a:srgbClr val="000000"/>
                </a:solidFill>
                <a:latin typeface="BZar"/>
                <a:cs typeface="B Zar" panose="00000400000000000000" pitchFamily="2" charset="-78"/>
              </a:rPr>
              <a:t>وجـود داشته </a:t>
            </a:r>
            <a:r>
              <a:rPr lang="fa-IR">
                <a:solidFill>
                  <a:srgbClr val="000000"/>
                </a:solidFill>
                <a:latin typeface="BZar"/>
                <a:cs typeface="B Zar" panose="00000400000000000000" pitchFamily="2" charset="-78"/>
              </a:rPr>
              <a:t>باشد نيز وجود </a:t>
            </a:r>
            <a:r>
              <a:rPr lang="fa-IR">
                <a:solidFill>
                  <a:srgbClr val="000000"/>
                </a:solidFill>
                <a:latin typeface="BZar"/>
                <a:cs typeface="B Zar" panose="00000400000000000000" pitchFamily="2" charset="-78"/>
              </a:rPr>
              <a:t>ندارد</a:t>
            </a:r>
            <a:r>
              <a:rPr lang="fa-IR">
                <a:cs typeface="B Zar" panose="00000400000000000000" pitchFamily="2" charset="-78"/>
              </a:rPr>
              <a:t> </a:t>
            </a:r>
            <a:endParaRPr lang="fa-IR" smtClean="0">
              <a:cs typeface="B Zar" panose="00000400000000000000" pitchFamily="2" charset="-78"/>
            </a:endParaRPr>
          </a:p>
          <a:p>
            <a:pPr algn="just"/>
            <a:r>
              <a:rPr lang="fa-IR">
                <a:cs typeface="B Zar" panose="00000400000000000000" pitchFamily="2" charset="-78"/>
              </a:rPr>
              <a:t/>
            </a:r>
            <a:br>
              <a:rPr lang="fa-IR">
                <a:cs typeface="B Zar" panose="00000400000000000000" pitchFamily="2" charset="-78"/>
              </a:rPr>
            </a:br>
            <a:endParaRPr lang="fa-IR">
              <a:cs typeface="B Zar" panose="00000400000000000000" pitchFamily="2" charset="-78"/>
            </a:endParaRPr>
          </a:p>
        </p:txBody>
      </p:sp>
      <p:sp>
        <p:nvSpPr>
          <p:cNvPr id="4" name="Flowchart: Process 3"/>
          <p:cNvSpPr/>
          <p:nvPr/>
        </p:nvSpPr>
        <p:spPr>
          <a:xfrm>
            <a:off x="838200" y="4825219"/>
            <a:ext cx="3123028" cy="1020611"/>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latin typeface="BZar"/>
                <a:cs typeface="B Zar" panose="00000400000000000000" pitchFamily="2" charset="-78"/>
              </a:rPr>
              <a:t>انسجام كامل ميان نهادها</a:t>
            </a:r>
            <a:endParaRPr lang="fa-IR" b="1">
              <a:solidFill>
                <a:srgbClr val="FF0000"/>
              </a:solidFill>
            </a:endParaRPr>
          </a:p>
        </p:txBody>
      </p:sp>
    </p:spTree>
    <p:extLst>
      <p:ext uri="{BB962C8B-B14F-4D97-AF65-F5344CB8AC3E}">
        <p14:creationId xmlns:p14="http://schemas.microsoft.com/office/powerpoint/2010/main" val="251012817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normAutofit/>
          </a:bodyPr>
          <a:lstStyle/>
          <a:p>
            <a:pPr algn="just"/>
            <a:r>
              <a:rPr lang="fa-IR">
                <a:solidFill>
                  <a:srgbClr val="000000"/>
                </a:solidFill>
                <a:latin typeface="BZar"/>
                <a:cs typeface="B Zar" panose="00000400000000000000" pitchFamily="2" charset="-78"/>
              </a:rPr>
              <a:t>استدلال ما مبني بر اينكه ناهماهنگي ميان نهادها نوعي آنتروپي اسـت، ايـن </a:t>
            </a:r>
            <a:r>
              <a:rPr lang="fa-IR">
                <a:solidFill>
                  <a:srgbClr val="000000"/>
                </a:solidFill>
                <a:latin typeface="BZar"/>
                <a:cs typeface="B Zar" panose="00000400000000000000" pitchFamily="2" charset="-78"/>
              </a:rPr>
              <a:t>اسـت </a:t>
            </a:r>
            <a:r>
              <a:rPr lang="fa-IR" smtClean="0">
                <a:solidFill>
                  <a:srgbClr val="000000"/>
                </a:solidFill>
                <a:latin typeface="BZar"/>
                <a:cs typeface="B Zar" panose="00000400000000000000" pitchFamily="2" charset="-78"/>
              </a:rPr>
              <a:t>كـه ناهماهنگي </a:t>
            </a:r>
            <a:r>
              <a:rPr lang="fa-IR">
                <a:solidFill>
                  <a:srgbClr val="000000"/>
                </a:solidFill>
                <a:latin typeface="BZar"/>
                <a:cs typeface="B Zar" panose="00000400000000000000" pitchFamily="2" charset="-78"/>
              </a:rPr>
              <a:t>ميان نهادها، همان آنتروپي مشروط بين متغيرهاي ششگانـه اسـت </a:t>
            </a:r>
            <a:r>
              <a:rPr lang="fa-IR">
                <a:solidFill>
                  <a:srgbClr val="000000"/>
                </a:solidFill>
                <a:latin typeface="BZar"/>
                <a:cs typeface="B Zar" panose="00000400000000000000" pitchFamily="2" charset="-78"/>
              </a:rPr>
              <a:t>.</a:t>
            </a:r>
            <a:r>
              <a:rPr lang="fa-IR" sz="800" smtClean="0">
                <a:solidFill>
                  <a:srgbClr val="000000"/>
                </a:solidFill>
                <a:latin typeface="BZar"/>
                <a:cs typeface="B Zar" panose="00000400000000000000" pitchFamily="2" charset="-78"/>
              </a:rPr>
              <a:t>1</a:t>
            </a:r>
            <a:r>
              <a:rPr lang="fa-IR" smtClean="0">
                <a:solidFill>
                  <a:srgbClr val="000000"/>
                </a:solidFill>
                <a:latin typeface="BZar"/>
                <a:cs typeface="B Zar" panose="00000400000000000000" pitchFamily="2" charset="-78"/>
              </a:rPr>
              <a:t>ناهمـاهنگي ميان </a:t>
            </a:r>
            <a:r>
              <a:rPr lang="fa-IR">
                <a:solidFill>
                  <a:srgbClr val="000000"/>
                </a:solidFill>
                <a:latin typeface="BZar"/>
                <a:cs typeface="B Zar" panose="00000400000000000000" pitchFamily="2" charset="-78"/>
              </a:rPr>
              <a:t>نهادهاي مختلف اقتصادي، سياسي، فرهنگي و... در واقع عدم همبستگي </a:t>
            </a:r>
            <a:r>
              <a:rPr lang="fa-IR">
                <a:solidFill>
                  <a:srgbClr val="000000"/>
                </a:solidFill>
                <a:latin typeface="BZar"/>
                <a:cs typeface="B Zar" panose="00000400000000000000" pitchFamily="2" charset="-78"/>
              </a:rPr>
              <a:t>ميان </a:t>
            </a:r>
            <a:r>
              <a:rPr lang="fa-IR" smtClean="0">
                <a:solidFill>
                  <a:srgbClr val="000000"/>
                </a:solidFill>
                <a:latin typeface="BZar"/>
                <a:cs typeface="B Zar" panose="00000400000000000000" pitchFamily="2" charset="-78"/>
              </a:rPr>
              <a:t>آنتروپي در </a:t>
            </a:r>
            <a:r>
              <a:rPr lang="fa-IR">
                <a:solidFill>
                  <a:srgbClr val="000000"/>
                </a:solidFill>
                <a:latin typeface="BZar"/>
                <a:cs typeface="B Zar" panose="00000400000000000000" pitchFamily="2" charset="-78"/>
              </a:rPr>
              <a:t>اطلاعات، ثروت و... غيره است، زيرا اگر نهادهاي متغيرهاي گوناگون ششگانه </a:t>
            </a:r>
            <a:r>
              <a:rPr lang="fa-IR">
                <a:solidFill>
                  <a:srgbClr val="000000"/>
                </a:solidFill>
                <a:latin typeface="BZar"/>
                <a:cs typeface="B Zar" panose="00000400000000000000" pitchFamily="2" charset="-78"/>
              </a:rPr>
              <a:t>بـا </a:t>
            </a:r>
            <a:r>
              <a:rPr lang="fa-IR" smtClean="0">
                <a:solidFill>
                  <a:srgbClr val="000000"/>
                </a:solidFill>
                <a:latin typeface="BZar"/>
                <a:cs typeface="B Zar" panose="00000400000000000000" pitchFamily="2" charset="-78"/>
              </a:rPr>
              <a:t>هـم هماهنگ </a:t>
            </a:r>
            <a:r>
              <a:rPr lang="fa-IR">
                <a:solidFill>
                  <a:srgbClr val="000000"/>
                </a:solidFill>
                <a:latin typeface="BZar"/>
                <a:cs typeface="B Zar" panose="00000400000000000000" pitchFamily="2" charset="-78"/>
              </a:rPr>
              <a:t>باشند، جايگاه افراد در هر يك از متغيرها با يكديگر وابستگي داشـته و </a:t>
            </a:r>
            <a:r>
              <a:rPr lang="fa-IR">
                <a:solidFill>
                  <a:srgbClr val="000000"/>
                </a:solidFill>
                <a:latin typeface="BZar"/>
                <a:cs typeface="B Zar" panose="00000400000000000000" pitchFamily="2" charset="-78"/>
              </a:rPr>
              <a:t>در </a:t>
            </a:r>
            <a:r>
              <a:rPr lang="fa-IR" smtClean="0">
                <a:solidFill>
                  <a:srgbClr val="000000"/>
                </a:solidFill>
                <a:latin typeface="BZar"/>
                <a:cs typeface="B Zar" panose="00000400000000000000" pitchFamily="2" charset="-78"/>
              </a:rPr>
              <a:t>نتيجـه آنتروپي </a:t>
            </a:r>
            <a:r>
              <a:rPr lang="fa-IR">
                <a:solidFill>
                  <a:srgbClr val="000000"/>
                </a:solidFill>
                <a:latin typeface="BZar"/>
                <a:cs typeface="B Zar" panose="00000400000000000000" pitchFamily="2" charset="-78"/>
              </a:rPr>
              <a:t>مشروط پايين است</a:t>
            </a:r>
            <a:r>
              <a:rPr lang="fa-IR">
                <a:solidFill>
                  <a:srgbClr val="000000"/>
                </a:solidFill>
                <a:latin typeface="BZar"/>
                <a:cs typeface="B Zar" panose="00000400000000000000" pitchFamily="2" charset="-78"/>
              </a:rPr>
              <a:t>. </a:t>
            </a:r>
            <a:r>
              <a:rPr lang="fa-IR">
                <a:cs typeface="B Zar" panose="00000400000000000000" pitchFamily="2" charset="-78"/>
              </a:rPr>
              <a:t/>
            </a:r>
            <a:br>
              <a:rPr lang="fa-IR">
                <a:cs typeface="B Zar" panose="00000400000000000000" pitchFamily="2" charset="-78"/>
              </a:rPr>
            </a:br>
            <a:endParaRPr lang="fa-IR">
              <a:cs typeface="B Zar" panose="00000400000000000000" pitchFamily="2" charset="-78"/>
            </a:endParaRPr>
          </a:p>
        </p:txBody>
      </p:sp>
    </p:spTree>
    <p:extLst>
      <p:ext uri="{BB962C8B-B14F-4D97-AF65-F5344CB8AC3E}">
        <p14:creationId xmlns:p14="http://schemas.microsoft.com/office/powerpoint/2010/main" val="268827689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sz="2600">
                <a:solidFill>
                  <a:srgbClr val="000000"/>
                </a:solidFill>
                <a:latin typeface="BZar"/>
                <a:cs typeface="B Zar" panose="00000400000000000000" pitchFamily="2" charset="-78"/>
              </a:rPr>
              <a:t>در مقابل، اگر آنتروپي مشـروط پـايين باشـد، </a:t>
            </a:r>
            <a:r>
              <a:rPr lang="fa-IR" sz="2600">
                <a:solidFill>
                  <a:srgbClr val="000000"/>
                </a:solidFill>
                <a:latin typeface="BZar"/>
                <a:cs typeface="B Zar" panose="00000400000000000000" pitchFamily="2" charset="-78"/>
              </a:rPr>
              <a:t>نشـاندهنـده </a:t>
            </a:r>
            <a:r>
              <a:rPr lang="fa-IR" sz="2600" smtClean="0">
                <a:solidFill>
                  <a:srgbClr val="000000"/>
                </a:solidFill>
                <a:latin typeface="BZar"/>
                <a:cs typeface="B Zar" panose="00000400000000000000" pitchFamily="2" charset="-78"/>
              </a:rPr>
              <a:t>آن است </a:t>
            </a:r>
            <a:r>
              <a:rPr lang="fa-IR" sz="2600">
                <a:solidFill>
                  <a:srgbClr val="000000"/>
                </a:solidFill>
                <a:latin typeface="BZar"/>
                <a:cs typeface="B Zar" panose="00000400000000000000" pitchFamily="2" charset="-78"/>
              </a:rPr>
              <a:t>كه نهادهاي هر يك از اين متغيرهاي ششگانه با يكديگر همـاهنگي دارنـد</a:t>
            </a:r>
            <a:r>
              <a:rPr lang="fa-IR" sz="2600">
                <a:solidFill>
                  <a:srgbClr val="000000"/>
                </a:solidFill>
                <a:latin typeface="BZar"/>
                <a:cs typeface="B Zar" panose="00000400000000000000" pitchFamily="2" charset="-78"/>
              </a:rPr>
              <a:t>. </a:t>
            </a:r>
            <a:r>
              <a:rPr lang="fa-IR" sz="2600" smtClean="0">
                <a:solidFill>
                  <a:srgbClr val="000000"/>
                </a:solidFill>
                <a:latin typeface="BZar"/>
                <a:cs typeface="B Zar" panose="00000400000000000000" pitchFamily="2" charset="-78"/>
              </a:rPr>
              <a:t>بنـابراين ميتوان </a:t>
            </a:r>
            <a:r>
              <a:rPr lang="fa-IR" sz="2600">
                <a:solidFill>
                  <a:srgbClr val="000000"/>
                </a:solidFill>
                <a:latin typeface="BZar"/>
                <a:cs typeface="B Zar" panose="00000400000000000000" pitchFamily="2" charset="-78"/>
              </a:rPr>
              <a:t>گفت: مسئله ناهماهنگي ميـان نهادهـا بـه زبـان آنتروپـي، يعنـي </a:t>
            </a:r>
            <a:r>
              <a:rPr lang="fa-IR" sz="2600">
                <a:solidFill>
                  <a:srgbClr val="000000"/>
                </a:solidFill>
                <a:latin typeface="BZar"/>
                <a:cs typeface="B Zar" panose="00000400000000000000" pitchFamily="2" charset="-78"/>
              </a:rPr>
              <a:t>آنتروپـي </a:t>
            </a:r>
            <a:r>
              <a:rPr lang="fa-IR" sz="2600" smtClean="0">
                <a:solidFill>
                  <a:srgbClr val="000000"/>
                </a:solidFill>
                <a:latin typeface="BZar"/>
                <a:cs typeface="B Zar" panose="00000400000000000000" pitchFamily="2" charset="-78"/>
              </a:rPr>
              <a:t>مشـروط. نكتهاي </a:t>
            </a:r>
            <a:r>
              <a:rPr lang="fa-IR" sz="2600">
                <a:solidFill>
                  <a:srgbClr val="000000"/>
                </a:solidFill>
                <a:latin typeface="BZar"/>
                <a:cs typeface="B Zar" panose="00000400000000000000" pitchFamily="2" charset="-78"/>
              </a:rPr>
              <a:t>كه ممكن است موجب اشتباه شود، آن است كه ناهماهنگي ميان نهادها </a:t>
            </a:r>
            <a:r>
              <a:rPr lang="fa-IR" sz="2600">
                <a:solidFill>
                  <a:srgbClr val="000000"/>
                </a:solidFill>
                <a:latin typeface="BZar"/>
                <a:cs typeface="B Zar" panose="00000400000000000000" pitchFamily="2" charset="-78"/>
              </a:rPr>
              <a:t>را </a:t>
            </a:r>
            <a:r>
              <a:rPr lang="fa-IR" sz="2600" smtClean="0">
                <a:solidFill>
                  <a:srgbClr val="000000"/>
                </a:solidFill>
                <a:latin typeface="BZar"/>
                <a:cs typeface="B Zar" panose="00000400000000000000" pitchFamily="2" charset="-78"/>
              </a:rPr>
              <a:t>آنتروپي سازماندهي </a:t>
            </a:r>
            <a:r>
              <a:rPr lang="fa-IR" sz="2600">
                <a:solidFill>
                  <a:srgbClr val="000000"/>
                </a:solidFill>
                <a:latin typeface="BZar"/>
                <a:cs typeface="B Zar" panose="00000400000000000000" pitchFamily="2" charset="-78"/>
              </a:rPr>
              <a:t>پنداشت. در حالي كه آنتروپي سـازماندهي بـه كلـي چيـزي متفـاوت </a:t>
            </a:r>
            <a:r>
              <a:rPr lang="fa-IR" sz="2600">
                <a:solidFill>
                  <a:srgbClr val="000000"/>
                </a:solidFill>
                <a:latin typeface="BZar"/>
                <a:cs typeface="B Zar" panose="00000400000000000000" pitchFamily="2" charset="-78"/>
              </a:rPr>
              <a:t>از </a:t>
            </a:r>
            <a:r>
              <a:rPr lang="fa-IR" sz="2600" smtClean="0">
                <a:solidFill>
                  <a:srgbClr val="000000"/>
                </a:solidFill>
                <a:latin typeface="BZar"/>
                <a:cs typeface="B Zar" panose="00000400000000000000" pitchFamily="2" charset="-78"/>
              </a:rPr>
              <a:t>مسـئله هماهنگي </a:t>
            </a:r>
            <a:r>
              <a:rPr lang="fa-IR" sz="2600">
                <a:solidFill>
                  <a:srgbClr val="000000"/>
                </a:solidFill>
                <a:latin typeface="BZar"/>
                <a:cs typeface="B Zar" panose="00000400000000000000" pitchFamily="2" charset="-78"/>
              </a:rPr>
              <a:t>ميان نهادهاست و سازماندهي در نظريه بيلـي تنهـا بـه معنـاي </a:t>
            </a:r>
            <a:r>
              <a:rPr lang="fa-IR" sz="2600">
                <a:solidFill>
                  <a:srgbClr val="000000"/>
                </a:solidFill>
                <a:latin typeface="BZar"/>
                <a:cs typeface="B Zar" panose="00000400000000000000" pitchFamily="2" charset="-78"/>
              </a:rPr>
              <a:t>مجمـوع </a:t>
            </a:r>
            <a:r>
              <a:rPr lang="fa-IR" sz="2600" smtClean="0">
                <a:solidFill>
                  <a:srgbClr val="000000"/>
                </a:solidFill>
                <a:latin typeface="BZar"/>
                <a:cs typeface="B Zar" panose="00000400000000000000" pitchFamily="2" charset="-78"/>
              </a:rPr>
              <a:t>نقـشهـاي موجود </a:t>
            </a:r>
            <a:r>
              <a:rPr lang="fa-IR" sz="2600">
                <a:solidFill>
                  <a:srgbClr val="000000"/>
                </a:solidFill>
                <a:latin typeface="BZar"/>
                <a:cs typeface="B Zar" panose="00000400000000000000" pitchFamily="2" charset="-78"/>
              </a:rPr>
              <a:t>در يك جامعه است</a:t>
            </a:r>
            <a:endParaRPr lang="fa-IR"/>
          </a:p>
        </p:txBody>
      </p:sp>
      <p:sp>
        <p:nvSpPr>
          <p:cNvPr id="4" name="Flowchart: Process 3"/>
          <p:cNvSpPr/>
          <p:nvPr/>
        </p:nvSpPr>
        <p:spPr>
          <a:xfrm>
            <a:off x="838200" y="4332849"/>
            <a:ext cx="3249637" cy="1055077"/>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600" b="1">
                <a:solidFill>
                  <a:srgbClr val="FF0000"/>
                </a:solidFill>
                <a:latin typeface="BZar"/>
                <a:cs typeface="B Zar" panose="00000400000000000000" pitchFamily="2" charset="-78"/>
              </a:rPr>
              <a:t>هماهنگي ميان نهادها</a:t>
            </a:r>
            <a:endParaRPr lang="fa-IR" b="1">
              <a:solidFill>
                <a:srgbClr val="FF0000"/>
              </a:solidFill>
            </a:endParaRPr>
          </a:p>
        </p:txBody>
      </p:sp>
    </p:spTree>
    <p:extLst>
      <p:ext uri="{BB962C8B-B14F-4D97-AF65-F5344CB8AC3E}">
        <p14:creationId xmlns:p14="http://schemas.microsoft.com/office/powerpoint/2010/main" val="414722061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a:solidFill>
                  <a:srgbClr val="000000"/>
                </a:solidFill>
                <a:latin typeface="BZar"/>
                <a:cs typeface="B Zar" panose="00000400000000000000" pitchFamily="2" charset="-78"/>
              </a:rPr>
              <a:t>با اين توضيحات متغير هدف ناهماهنگي ميـان نهادهـاي جامعـه بـهعنـوان </a:t>
            </a:r>
            <a:r>
              <a:rPr lang="fa-IR">
                <a:solidFill>
                  <a:srgbClr val="000000"/>
                </a:solidFill>
                <a:latin typeface="BZar"/>
                <a:cs typeface="B Zar" panose="00000400000000000000" pitchFamily="2" charset="-78"/>
              </a:rPr>
              <a:t>شاخصـي </a:t>
            </a:r>
            <a:r>
              <a:rPr lang="fa-IR" smtClean="0">
                <a:solidFill>
                  <a:srgbClr val="000000"/>
                </a:solidFill>
                <a:latin typeface="BZar"/>
                <a:cs typeface="B Zar" panose="00000400000000000000" pitchFamily="2" charset="-78"/>
              </a:rPr>
              <a:t>از آنتروپي </a:t>
            </a:r>
            <a:r>
              <a:rPr lang="fa-IR">
                <a:solidFill>
                  <a:srgbClr val="000000"/>
                </a:solidFill>
                <a:latin typeface="BZar"/>
                <a:cs typeface="B Zar" panose="00000400000000000000" pitchFamily="2" charset="-78"/>
              </a:rPr>
              <a:t>است كه </a:t>
            </a:r>
            <a:r>
              <a:rPr lang="fa-IR">
                <a:solidFill>
                  <a:srgbClr val="000000"/>
                </a:solidFill>
                <a:latin typeface="BZar"/>
                <a:cs typeface="B Zar" panose="00000400000000000000" pitchFamily="2" charset="-78"/>
              </a:rPr>
              <a:t>مورد </a:t>
            </a:r>
            <a:r>
              <a:rPr lang="fa-IR" smtClean="0">
                <a:solidFill>
                  <a:srgbClr val="000000"/>
                </a:solidFill>
                <a:latin typeface="BZar"/>
                <a:cs typeface="B Zar" panose="00000400000000000000" pitchFamily="2" charset="-78"/>
              </a:rPr>
              <a:t>اندازه گيري </a:t>
            </a:r>
            <a:r>
              <a:rPr lang="fa-IR">
                <a:solidFill>
                  <a:srgbClr val="000000"/>
                </a:solidFill>
                <a:latin typeface="BZar"/>
                <a:cs typeface="B Zar" panose="00000400000000000000" pitchFamily="2" charset="-78"/>
              </a:rPr>
              <a:t>قرار ميگيـرد و هـدف قسـمت بعـدي </a:t>
            </a:r>
            <a:r>
              <a:rPr lang="fa-IR">
                <a:solidFill>
                  <a:srgbClr val="000000"/>
                </a:solidFill>
                <a:latin typeface="BZar"/>
                <a:cs typeface="B Zar" panose="00000400000000000000" pitchFamily="2" charset="-78"/>
              </a:rPr>
              <a:t>ارائـه </a:t>
            </a:r>
            <a:r>
              <a:rPr lang="fa-IR" smtClean="0">
                <a:solidFill>
                  <a:srgbClr val="000000"/>
                </a:solidFill>
                <a:latin typeface="BZar"/>
                <a:cs typeface="B Zar" panose="00000400000000000000" pitchFamily="2" charset="-78"/>
              </a:rPr>
              <a:t>شاخصـي مناسب </a:t>
            </a:r>
            <a:r>
              <a:rPr lang="fa-IR">
                <a:solidFill>
                  <a:srgbClr val="000000"/>
                </a:solidFill>
                <a:latin typeface="BZar"/>
                <a:cs typeface="B Zar" panose="00000400000000000000" pitchFamily="2" charset="-78"/>
              </a:rPr>
              <a:t>براي اين مفهوم </a:t>
            </a:r>
            <a:r>
              <a:rPr lang="fa-IR">
                <a:solidFill>
                  <a:srgbClr val="000000"/>
                </a:solidFill>
                <a:latin typeface="BZar"/>
                <a:cs typeface="B Zar" panose="00000400000000000000" pitchFamily="2" charset="-78"/>
              </a:rPr>
              <a:t>است</a:t>
            </a:r>
            <a:r>
              <a:rPr lang="fa-IR">
                <a:cs typeface="B Zar" panose="00000400000000000000" pitchFamily="2" charset="-78"/>
              </a:rPr>
              <a:t> </a:t>
            </a:r>
            <a:endParaRPr lang="fa-IR" smtClean="0">
              <a:cs typeface="B Zar" panose="00000400000000000000" pitchFamily="2" charset="-78"/>
            </a:endParaRPr>
          </a:p>
          <a:p>
            <a:pPr marL="0" indent="0" algn="just">
              <a:buNone/>
            </a:pPr>
            <a:r>
              <a:rPr lang="fa-IR">
                <a:cs typeface="B Zar" panose="00000400000000000000" pitchFamily="2" charset="-78"/>
              </a:rPr>
              <a:t/>
            </a:r>
            <a:br>
              <a:rPr lang="fa-IR">
                <a:cs typeface="B Zar" panose="00000400000000000000" pitchFamily="2" charset="-78"/>
              </a:rPr>
            </a:br>
            <a:endParaRPr lang="fa-IR">
              <a:cs typeface="B Zar" panose="00000400000000000000" pitchFamily="2" charset="-78"/>
            </a:endParaRPr>
          </a:p>
        </p:txBody>
      </p:sp>
      <p:sp>
        <p:nvSpPr>
          <p:cNvPr id="4" name="Flowchart: Process 3"/>
          <p:cNvSpPr/>
          <p:nvPr/>
        </p:nvSpPr>
        <p:spPr>
          <a:xfrm>
            <a:off x="838200" y="3657599"/>
            <a:ext cx="2982351" cy="1266092"/>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latin typeface="BZar"/>
                <a:cs typeface="B Zar" panose="00000400000000000000" pitchFamily="2" charset="-78"/>
              </a:rPr>
              <a:t>شاخصـي از آنتروپي</a:t>
            </a:r>
            <a:endParaRPr lang="fa-IR" b="1">
              <a:solidFill>
                <a:srgbClr val="FF0000"/>
              </a:solidFill>
            </a:endParaRPr>
          </a:p>
        </p:txBody>
      </p:sp>
    </p:spTree>
    <p:extLst>
      <p:ext uri="{BB962C8B-B14F-4D97-AF65-F5344CB8AC3E}">
        <p14:creationId xmlns:p14="http://schemas.microsoft.com/office/powerpoint/2010/main" val="423980982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b="1" smtClean="0">
                <a:solidFill>
                  <a:srgbClr val="FF0000"/>
                </a:solidFill>
                <a:latin typeface="BZarBold"/>
                <a:cs typeface="B Zar" panose="00000400000000000000" pitchFamily="2" charset="-78"/>
              </a:rPr>
              <a:t>شاخص سازي</a:t>
            </a:r>
            <a:endParaRPr lang="fa-IR">
              <a:solidFill>
                <a:srgbClr val="FF0000"/>
              </a:solidFill>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solidFill>
                  <a:srgbClr val="000000"/>
                </a:solidFill>
                <a:latin typeface="BZar"/>
                <a:cs typeface="B Zar" panose="00000400000000000000" pitchFamily="2" charset="-78"/>
              </a:rPr>
              <a:t>هدف </a:t>
            </a:r>
            <a:r>
              <a:rPr lang="fa-IR">
                <a:solidFill>
                  <a:srgbClr val="000000"/>
                </a:solidFill>
                <a:latin typeface="BZar"/>
                <a:cs typeface="B Zar" panose="00000400000000000000" pitchFamily="2" charset="-78"/>
              </a:rPr>
              <a:t>اين مقاله، ارائه شاخصي مناسب جهت سنجش اختلال در انسجام نهادي </a:t>
            </a:r>
            <a:r>
              <a:rPr lang="fa-IR">
                <a:solidFill>
                  <a:srgbClr val="000000"/>
                </a:solidFill>
                <a:latin typeface="BZar"/>
                <a:cs typeface="B Zar" panose="00000400000000000000" pitchFamily="2" charset="-78"/>
              </a:rPr>
              <a:t>كـل </a:t>
            </a:r>
            <a:r>
              <a:rPr lang="fa-IR" smtClean="0">
                <a:solidFill>
                  <a:srgbClr val="000000"/>
                </a:solidFill>
                <a:latin typeface="BZar"/>
                <a:cs typeface="B Zar" panose="00000400000000000000" pitchFamily="2" charset="-78"/>
              </a:rPr>
              <a:t>جامعـه در </a:t>
            </a:r>
            <a:r>
              <a:rPr lang="fa-IR">
                <a:solidFill>
                  <a:srgbClr val="000000"/>
                </a:solidFill>
                <a:latin typeface="BZar"/>
                <a:cs typeface="B Zar" panose="00000400000000000000" pitchFamily="2" charset="-78"/>
              </a:rPr>
              <a:t>مقطع معاصر است. بهدليل آنكه نظام سياسي در مقطع سه دهه اخير فضاي </a:t>
            </a:r>
            <a:r>
              <a:rPr lang="fa-IR">
                <a:solidFill>
                  <a:srgbClr val="000000"/>
                </a:solidFill>
                <a:latin typeface="BZar"/>
                <a:cs typeface="B Zar" panose="00000400000000000000" pitchFamily="2" charset="-78"/>
              </a:rPr>
              <a:t>غالـب </a:t>
            </a:r>
            <a:r>
              <a:rPr lang="fa-IR" smtClean="0">
                <a:solidFill>
                  <a:srgbClr val="000000"/>
                </a:solidFill>
                <a:latin typeface="BZar"/>
                <a:cs typeface="B Zar" panose="00000400000000000000" pitchFamily="2" charset="-78"/>
              </a:rPr>
              <a:t>جامعـه را </a:t>
            </a:r>
            <a:r>
              <a:rPr lang="fa-IR">
                <a:solidFill>
                  <a:srgbClr val="000000"/>
                </a:solidFill>
                <a:latin typeface="BZar"/>
                <a:cs typeface="B Zar" panose="00000400000000000000" pitchFamily="2" charset="-78"/>
              </a:rPr>
              <a:t>فراگرفته و دولت بر ساير نهادها تقدم يافته، ميتوان ادعا كرد كـه بررسـي </a:t>
            </a:r>
            <a:r>
              <a:rPr lang="fa-IR">
                <a:solidFill>
                  <a:srgbClr val="000000"/>
                </a:solidFill>
                <a:latin typeface="BZar"/>
                <a:cs typeface="B Zar" panose="00000400000000000000" pitchFamily="2" charset="-78"/>
              </a:rPr>
              <a:t>انسـجام </a:t>
            </a:r>
            <a:r>
              <a:rPr lang="fa-IR" smtClean="0">
                <a:solidFill>
                  <a:srgbClr val="000000"/>
                </a:solidFill>
                <a:latin typeface="BZar"/>
                <a:cs typeface="B Zar" panose="00000400000000000000" pitchFamily="2" charset="-78"/>
              </a:rPr>
              <a:t>ميـان نهادهاي </a:t>
            </a:r>
            <a:r>
              <a:rPr lang="fa-IR">
                <a:solidFill>
                  <a:srgbClr val="000000"/>
                </a:solidFill>
                <a:latin typeface="BZar"/>
                <a:cs typeface="B Zar" panose="00000400000000000000" pitchFamily="2" charset="-78"/>
              </a:rPr>
              <a:t>حكومت، نمونه خوبي از كل جامعه و قابل تعمـيم بـه آن اسـت. بـهطـوري </a:t>
            </a:r>
            <a:r>
              <a:rPr lang="fa-IR">
                <a:solidFill>
                  <a:srgbClr val="000000"/>
                </a:solidFill>
                <a:latin typeface="BZar"/>
                <a:cs typeface="B Zar" panose="00000400000000000000" pitchFamily="2" charset="-78"/>
              </a:rPr>
              <a:t>كـه </a:t>
            </a:r>
            <a:r>
              <a:rPr lang="fa-IR" smtClean="0">
                <a:solidFill>
                  <a:srgbClr val="000000"/>
                </a:solidFill>
                <a:latin typeface="BZar"/>
                <a:cs typeface="B Zar" panose="00000400000000000000" pitchFamily="2" charset="-78"/>
              </a:rPr>
              <a:t>بـا سنجش </a:t>
            </a:r>
            <a:r>
              <a:rPr lang="fa-IR">
                <a:solidFill>
                  <a:srgbClr val="000000"/>
                </a:solidFill>
                <a:latin typeface="BZar"/>
                <a:cs typeface="B Zar" panose="00000400000000000000" pitchFamily="2" charset="-78"/>
              </a:rPr>
              <a:t>انسجام ميـان </a:t>
            </a:r>
            <a:r>
              <a:rPr lang="fa-IR" b="1">
                <a:solidFill>
                  <a:srgbClr val="FF0000"/>
                </a:solidFill>
                <a:latin typeface="BZar"/>
                <a:cs typeface="B Zar" panose="00000400000000000000" pitchFamily="2" charset="-78"/>
              </a:rPr>
              <a:t>نهادهـاي حكومـت، انسـجام و همـاهنگي </a:t>
            </a:r>
            <a:r>
              <a:rPr lang="fa-IR">
                <a:solidFill>
                  <a:srgbClr val="000000"/>
                </a:solidFill>
                <a:latin typeface="BZar"/>
                <a:cs typeface="B Zar" panose="00000400000000000000" pitchFamily="2" charset="-78"/>
              </a:rPr>
              <a:t>ميـان نهادهـاي </a:t>
            </a:r>
            <a:r>
              <a:rPr lang="fa-IR">
                <a:solidFill>
                  <a:srgbClr val="000000"/>
                </a:solidFill>
                <a:latin typeface="BZar"/>
                <a:cs typeface="B Zar" panose="00000400000000000000" pitchFamily="2" charset="-78"/>
              </a:rPr>
              <a:t>جامعـه </a:t>
            </a:r>
            <a:r>
              <a:rPr lang="fa-IR" sz="800" smtClean="0">
                <a:solidFill>
                  <a:srgbClr val="000000"/>
                </a:solidFill>
                <a:latin typeface="BZar"/>
                <a:cs typeface="B Zar" panose="00000400000000000000" pitchFamily="2" charset="-78"/>
              </a:rPr>
              <a:t>1</a:t>
            </a:r>
            <a:r>
              <a:rPr lang="fa-IR" smtClean="0">
                <a:solidFill>
                  <a:srgbClr val="000000"/>
                </a:solidFill>
                <a:latin typeface="BZar"/>
                <a:cs typeface="B Zar" panose="00000400000000000000" pitchFamily="2" charset="-78"/>
              </a:rPr>
              <a:t>نيـز سنجيده </a:t>
            </a:r>
            <a:r>
              <a:rPr lang="fa-IR">
                <a:solidFill>
                  <a:srgbClr val="000000"/>
                </a:solidFill>
                <a:latin typeface="BZar"/>
                <a:cs typeface="B Zar" panose="00000400000000000000" pitchFamily="2" charset="-78"/>
              </a:rPr>
              <a:t>شده </a:t>
            </a:r>
            <a:r>
              <a:rPr lang="fa-IR">
                <a:solidFill>
                  <a:srgbClr val="000000"/>
                </a:solidFill>
                <a:latin typeface="BZar"/>
                <a:cs typeface="B Zar" panose="00000400000000000000" pitchFamily="2" charset="-78"/>
              </a:rPr>
              <a:t>است</a:t>
            </a:r>
            <a:r>
              <a:rPr lang="fa-IR">
                <a:cs typeface="B Zar" panose="00000400000000000000" pitchFamily="2" charset="-78"/>
              </a:rPr>
              <a:t> </a:t>
            </a:r>
            <a:endParaRPr lang="fa-IR" smtClean="0">
              <a:cs typeface="B Zar" panose="00000400000000000000" pitchFamily="2" charset="-78"/>
            </a:endParaRPr>
          </a:p>
          <a:p>
            <a:pPr algn="just"/>
            <a:r>
              <a:rPr lang="fa-IR">
                <a:cs typeface="B Zar" panose="00000400000000000000" pitchFamily="2" charset="-78"/>
              </a:rPr>
              <a:t/>
            </a:r>
            <a:br>
              <a:rPr lang="fa-IR">
                <a:cs typeface="B Zar" panose="00000400000000000000" pitchFamily="2" charset="-78"/>
              </a:rPr>
            </a:br>
            <a:endParaRPr lang="fa-IR">
              <a:cs typeface="B Zar" panose="00000400000000000000" pitchFamily="2" charset="-78"/>
            </a:endParaRPr>
          </a:p>
        </p:txBody>
      </p:sp>
    </p:spTree>
    <p:extLst>
      <p:ext uri="{BB962C8B-B14F-4D97-AF65-F5344CB8AC3E}">
        <p14:creationId xmlns:p14="http://schemas.microsoft.com/office/powerpoint/2010/main" val="149647197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b="1">
                <a:solidFill>
                  <a:srgbClr val="FF0000"/>
                </a:solidFill>
                <a:latin typeface="BZarBold"/>
                <a:cs typeface="B Zar" panose="00000400000000000000" pitchFamily="2" charset="-78"/>
              </a:rPr>
              <a:t>1-2انسجام در حكومت، آيينه انسجام جامعه در ايران؛ دلايل و چرايي</a:t>
            </a:r>
            <a:endParaRPr lang="fa-IR">
              <a:solidFill>
                <a:srgbClr val="FF0000"/>
              </a:solidFill>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solidFill>
                  <a:srgbClr val="000000"/>
                </a:solidFill>
                <a:latin typeface="BZar"/>
                <a:cs typeface="B Zar" panose="00000400000000000000" pitchFamily="2" charset="-78"/>
              </a:rPr>
              <a:t>براي </a:t>
            </a:r>
            <a:r>
              <a:rPr lang="fa-IR">
                <a:solidFill>
                  <a:srgbClr val="000000"/>
                </a:solidFill>
                <a:latin typeface="BZar"/>
                <a:cs typeface="B Zar" panose="00000400000000000000" pitchFamily="2" charset="-78"/>
              </a:rPr>
              <a:t>اثبات اين ادعا كه نظام سياسي اكثر جامعه را فراگرفته است، بـر اسـاس </a:t>
            </a:r>
            <a:r>
              <a:rPr lang="fa-IR">
                <a:solidFill>
                  <a:srgbClr val="000000"/>
                </a:solidFill>
                <a:latin typeface="BZar"/>
                <a:cs typeface="B Zar" panose="00000400000000000000" pitchFamily="2" charset="-78"/>
              </a:rPr>
              <a:t>نظـر </a:t>
            </a:r>
            <a:r>
              <a:rPr lang="fa-IR" smtClean="0">
                <a:solidFill>
                  <a:srgbClr val="000000"/>
                </a:solidFill>
                <a:latin typeface="BZar"/>
                <a:cs typeface="B Zar" panose="00000400000000000000" pitchFamily="2" charset="-78"/>
              </a:rPr>
              <a:t>پارسـونز نهادهاي </a:t>
            </a:r>
            <a:r>
              <a:rPr lang="fa-IR">
                <a:solidFill>
                  <a:srgbClr val="000000"/>
                </a:solidFill>
                <a:latin typeface="BZar"/>
                <a:cs typeface="B Zar" panose="00000400000000000000" pitchFamily="2" charset="-78"/>
              </a:rPr>
              <a:t>جامعه را به لحاظ كاركردي به چهار </a:t>
            </a:r>
            <a:r>
              <a:rPr lang="fa-IR">
                <a:solidFill>
                  <a:srgbClr val="000000"/>
                </a:solidFill>
                <a:latin typeface="BZar"/>
                <a:cs typeface="B Zar" panose="00000400000000000000" pitchFamily="2" charset="-78"/>
              </a:rPr>
              <a:t>دسته </a:t>
            </a:r>
            <a:r>
              <a:rPr lang="fa-IR" smtClean="0">
                <a:solidFill>
                  <a:srgbClr val="000000"/>
                </a:solidFill>
                <a:latin typeface="BZar"/>
                <a:cs typeface="B Zar" panose="00000400000000000000" pitchFamily="2" charset="-78"/>
              </a:rPr>
              <a:t>(نهادهاي </a:t>
            </a:r>
            <a:r>
              <a:rPr lang="fa-IR">
                <a:solidFill>
                  <a:srgbClr val="000000"/>
                </a:solidFill>
                <a:latin typeface="BZar"/>
                <a:cs typeface="B Zar" panose="00000400000000000000" pitchFamily="2" charset="-78"/>
              </a:rPr>
              <a:t>سياسي، اقتصادي، </a:t>
            </a:r>
            <a:r>
              <a:rPr lang="fa-IR">
                <a:solidFill>
                  <a:srgbClr val="000000"/>
                </a:solidFill>
                <a:latin typeface="BZar"/>
                <a:cs typeface="B Zar" panose="00000400000000000000" pitchFamily="2" charset="-78"/>
              </a:rPr>
              <a:t>فرهنگي </a:t>
            </a:r>
            <a:r>
              <a:rPr lang="fa-IR" smtClean="0">
                <a:solidFill>
                  <a:srgbClr val="000000"/>
                </a:solidFill>
                <a:latin typeface="BZar"/>
                <a:cs typeface="B Zar" panose="00000400000000000000" pitchFamily="2" charset="-78"/>
              </a:rPr>
              <a:t>و اجتماعي) </a:t>
            </a:r>
            <a:r>
              <a:rPr lang="fa-IR">
                <a:solidFill>
                  <a:srgbClr val="000000"/>
                </a:solidFill>
                <a:latin typeface="BZar"/>
                <a:cs typeface="B Zar" panose="00000400000000000000" pitchFamily="2" charset="-78"/>
              </a:rPr>
              <a:t>تقسيم كرده و ميزان حضور حكومت و حكومتي بودن و يـا </a:t>
            </a:r>
            <a:r>
              <a:rPr lang="fa-IR">
                <a:solidFill>
                  <a:srgbClr val="000000"/>
                </a:solidFill>
                <a:latin typeface="BZar"/>
                <a:cs typeface="B Zar" panose="00000400000000000000" pitchFamily="2" charset="-78"/>
              </a:rPr>
              <a:t>بـالعكس </a:t>
            </a:r>
            <a:r>
              <a:rPr lang="fa-IR" smtClean="0">
                <a:solidFill>
                  <a:srgbClr val="000000"/>
                </a:solidFill>
                <a:latin typeface="BZar"/>
                <a:cs typeface="B Zar" panose="00000400000000000000" pitchFamily="2" charset="-78"/>
              </a:rPr>
              <a:t>غيردولتـي بودن </a:t>
            </a:r>
            <a:r>
              <a:rPr lang="fa-IR">
                <a:solidFill>
                  <a:srgbClr val="000000"/>
                </a:solidFill>
                <a:latin typeface="BZar"/>
                <a:cs typeface="B Zar" panose="00000400000000000000" pitchFamily="2" charset="-78"/>
              </a:rPr>
              <a:t>آنها را مورد بررسي قرار </a:t>
            </a:r>
            <a:r>
              <a:rPr lang="fa-IR">
                <a:solidFill>
                  <a:srgbClr val="000000"/>
                </a:solidFill>
                <a:latin typeface="BZar"/>
                <a:cs typeface="B Zar" panose="00000400000000000000" pitchFamily="2" charset="-78"/>
              </a:rPr>
              <a:t>ميدهيم</a:t>
            </a:r>
            <a:r>
              <a:rPr lang="fa-IR">
                <a:cs typeface="B Zar" panose="00000400000000000000" pitchFamily="2" charset="-78"/>
              </a:rPr>
              <a:t> </a:t>
            </a:r>
            <a:endParaRPr lang="fa-IR" smtClean="0">
              <a:cs typeface="B Zar" panose="00000400000000000000" pitchFamily="2" charset="-78"/>
            </a:endParaRPr>
          </a:p>
          <a:p>
            <a:pPr algn="just"/>
            <a:r>
              <a:rPr lang="fa-IR">
                <a:cs typeface="B Zar" panose="00000400000000000000" pitchFamily="2" charset="-78"/>
              </a:rPr>
              <a:t/>
            </a:r>
            <a:br>
              <a:rPr lang="fa-IR">
                <a:cs typeface="B Zar" panose="00000400000000000000" pitchFamily="2" charset="-78"/>
              </a:rPr>
            </a:br>
            <a:endParaRPr lang="fa-IR">
              <a:cs typeface="B Zar" panose="00000400000000000000" pitchFamily="2" charset="-78"/>
            </a:endParaRPr>
          </a:p>
        </p:txBody>
      </p:sp>
    </p:spTree>
    <p:extLst>
      <p:ext uri="{BB962C8B-B14F-4D97-AF65-F5344CB8AC3E}">
        <p14:creationId xmlns:p14="http://schemas.microsoft.com/office/powerpoint/2010/main" val="366133538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b="1">
                <a:solidFill>
                  <a:srgbClr val="FF0000"/>
                </a:solidFill>
                <a:latin typeface="BZarBold"/>
                <a:cs typeface="B Zar" panose="00000400000000000000" pitchFamily="2" charset="-78"/>
              </a:rPr>
              <a:t>1-1-2نهادهاي سياسي</a:t>
            </a:r>
            <a:endParaRPr lang="fa-IR">
              <a:solidFill>
                <a:srgbClr val="FF0000"/>
              </a:solidFill>
              <a:cs typeface="B Zar" panose="00000400000000000000" pitchFamily="2" charset="-78"/>
            </a:endParaRPr>
          </a:p>
        </p:txBody>
      </p:sp>
      <p:sp>
        <p:nvSpPr>
          <p:cNvPr id="3" name="Content Placeholder 2"/>
          <p:cNvSpPr>
            <a:spLocks noGrp="1"/>
          </p:cNvSpPr>
          <p:nvPr>
            <p:ph idx="1"/>
          </p:nvPr>
        </p:nvSpPr>
        <p:spPr/>
        <p:txBody>
          <a:bodyPr/>
          <a:lstStyle/>
          <a:p>
            <a:r>
              <a:rPr lang="fa-IR" smtClean="0">
                <a:solidFill>
                  <a:srgbClr val="000000"/>
                </a:solidFill>
                <a:latin typeface="BZar"/>
                <a:cs typeface="B Zar" panose="00000400000000000000" pitchFamily="2" charset="-78"/>
              </a:rPr>
              <a:t>مقصود </a:t>
            </a:r>
            <a:r>
              <a:rPr lang="fa-IR">
                <a:solidFill>
                  <a:srgbClr val="000000"/>
                </a:solidFill>
                <a:latin typeface="BZar"/>
                <a:cs typeface="B Zar" panose="00000400000000000000" pitchFamily="2" charset="-78"/>
              </a:rPr>
              <a:t>از غيردولتي بودن نهادهـاي سياسـي ايـن اسـت كـه تـا چـه انـدازه در </a:t>
            </a:r>
            <a:r>
              <a:rPr lang="fa-IR">
                <a:solidFill>
                  <a:srgbClr val="000000"/>
                </a:solidFill>
                <a:latin typeface="BZar"/>
                <a:cs typeface="B Zar" panose="00000400000000000000" pitchFamily="2" charset="-78"/>
              </a:rPr>
              <a:t>يـك </a:t>
            </a:r>
            <a:r>
              <a:rPr lang="fa-IR" smtClean="0">
                <a:solidFill>
                  <a:srgbClr val="000000"/>
                </a:solidFill>
                <a:latin typeface="BZar"/>
                <a:cs typeface="B Zar" panose="00000400000000000000" pitchFamily="2" charset="-78"/>
              </a:rPr>
              <a:t>جامعـه نهادهايي </a:t>
            </a:r>
            <a:r>
              <a:rPr lang="fa-IR">
                <a:solidFill>
                  <a:srgbClr val="000000"/>
                </a:solidFill>
                <a:latin typeface="BZar"/>
                <a:cs typeface="B Zar" panose="00000400000000000000" pitchFamily="2" charset="-78"/>
              </a:rPr>
              <a:t>مردمي و غيردولتي وجود دارند كه نماينده منافع بخشي از مردم بوده </a:t>
            </a:r>
            <a:r>
              <a:rPr lang="fa-IR">
                <a:solidFill>
                  <a:srgbClr val="000000"/>
                </a:solidFill>
                <a:latin typeface="BZar"/>
                <a:cs typeface="B Zar" panose="00000400000000000000" pitchFamily="2" charset="-78"/>
              </a:rPr>
              <a:t>و </a:t>
            </a:r>
            <a:r>
              <a:rPr lang="fa-IR" smtClean="0">
                <a:solidFill>
                  <a:srgbClr val="000000"/>
                </a:solidFill>
                <a:latin typeface="BZar"/>
                <a:cs typeface="B Zar" panose="00000400000000000000" pitchFamily="2" charset="-78"/>
              </a:rPr>
              <a:t>ميتواننـد در </a:t>
            </a:r>
            <a:r>
              <a:rPr lang="fa-IR">
                <a:solidFill>
                  <a:srgbClr val="000000"/>
                </a:solidFill>
                <a:latin typeface="BZar"/>
                <a:cs typeface="B Zar" panose="00000400000000000000" pitchFamily="2" charset="-78"/>
              </a:rPr>
              <a:t>تصـميمات حكومـت و بـه تبـع سرنوشـت خـود تأثيرگـذار باشـند، </a:t>
            </a:r>
            <a:r>
              <a:rPr lang="fa-IR">
                <a:solidFill>
                  <a:srgbClr val="000000"/>
                </a:solidFill>
                <a:latin typeface="BZar"/>
                <a:cs typeface="B Zar" panose="00000400000000000000" pitchFamily="2" charset="-78"/>
              </a:rPr>
              <a:t>ماننـد </a:t>
            </a:r>
            <a:r>
              <a:rPr lang="fa-IR" smtClean="0">
                <a:solidFill>
                  <a:srgbClr val="000000"/>
                </a:solidFill>
                <a:latin typeface="BZar"/>
                <a:cs typeface="B Zar" panose="00000400000000000000" pitchFamily="2" charset="-78"/>
              </a:rPr>
              <a:t>اتحاديـههـا، سازمانهاي </a:t>
            </a:r>
            <a:r>
              <a:rPr lang="fa-IR">
                <a:solidFill>
                  <a:srgbClr val="000000"/>
                </a:solidFill>
                <a:latin typeface="BZar"/>
                <a:cs typeface="B Zar" panose="00000400000000000000" pitchFamily="2" charset="-78"/>
              </a:rPr>
              <a:t>غيردولتي و.... در اين زمينه پيمايش جهاني آزادي از سال 1973تا </a:t>
            </a:r>
            <a:r>
              <a:rPr lang="fa-IR">
                <a:solidFill>
                  <a:srgbClr val="000000"/>
                </a:solidFill>
                <a:latin typeface="BZar"/>
                <a:cs typeface="B Zar" panose="00000400000000000000" pitchFamily="2" charset="-78"/>
              </a:rPr>
              <a:t>كنون </a:t>
            </a:r>
            <a:r>
              <a:rPr lang="fa-IR" smtClean="0">
                <a:solidFill>
                  <a:srgbClr val="000000"/>
                </a:solidFill>
                <a:latin typeface="BZar"/>
                <a:cs typeface="B Zar" panose="00000400000000000000" pitchFamily="2" charset="-78"/>
              </a:rPr>
              <a:t>كليـه كشورهاي </a:t>
            </a:r>
            <a:r>
              <a:rPr lang="fa-IR">
                <a:solidFill>
                  <a:srgbClr val="000000"/>
                </a:solidFill>
                <a:latin typeface="BZar"/>
                <a:cs typeface="B Zar" panose="00000400000000000000" pitchFamily="2" charset="-78"/>
              </a:rPr>
              <a:t>جهان را بر اساس ميزان آزادي رتبهبندي كـرده اسـت</a:t>
            </a:r>
            <a:r>
              <a:rPr lang="fa-IR">
                <a:solidFill>
                  <a:srgbClr val="000000"/>
                </a:solidFill>
                <a:latin typeface="BZar"/>
                <a:cs typeface="B Zar" panose="00000400000000000000" pitchFamily="2" charset="-78"/>
              </a:rPr>
              <a:t>. </a:t>
            </a:r>
            <a:r>
              <a:rPr lang="fa-IR">
                <a:cs typeface="B Zar" panose="00000400000000000000" pitchFamily="2" charset="-78"/>
              </a:rPr>
              <a:t/>
            </a:r>
            <a:br>
              <a:rPr lang="fa-IR">
                <a:cs typeface="B Zar" panose="00000400000000000000" pitchFamily="2" charset="-78"/>
              </a:rPr>
            </a:br>
            <a:endParaRPr lang="fa-IR">
              <a:cs typeface="B Zar" panose="00000400000000000000" pitchFamily="2" charset="-78"/>
            </a:endParaRPr>
          </a:p>
        </p:txBody>
      </p:sp>
    </p:spTree>
    <p:extLst>
      <p:ext uri="{BB962C8B-B14F-4D97-AF65-F5344CB8AC3E}">
        <p14:creationId xmlns:p14="http://schemas.microsoft.com/office/powerpoint/2010/main" val="353866488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a:solidFill>
                  <a:srgbClr val="000000"/>
                </a:solidFill>
                <a:latin typeface="BZar"/>
                <a:cs typeface="B Zar" panose="00000400000000000000" pitchFamily="2" charset="-78"/>
              </a:rPr>
              <a:t>در ايـن پيمـايش مفهـوم آزادي از طريق اندازهگيري دو مفهوم »</a:t>
            </a:r>
            <a:r>
              <a:rPr lang="fa-IR">
                <a:solidFill>
                  <a:srgbClr val="FF0000"/>
                </a:solidFill>
                <a:latin typeface="BZar"/>
                <a:cs typeface="B Zar" panose="00000400000000000000" pitchFamily="2" charset="-78"/>
              </a:rPr>
              <a:t>حقوق سياسي</a:t>
            </a:r>
            <a:r>
              <a:rPr lang="fa-IR">
                <a:solidFill>
                  <a:srgbClr val="000000"/>
                </a:solidFill>
                <a:latin typeface="BZar"/>
                <a:cs typeface="B Zar" panose="00000400000000000000" pitchFamily="2" charset="-78"/>
              </a:rPr>
              <a:t>« و »</a:t>
            </a:r>
            <a:r>
              <a:rPr lang="fa-IR">
                <a:solidFill>
                  <a:srgbClr val="FF0000"/>
                </a:solidFill>
                <a:latin typeface="BZar"/>
                <a:cs typeface="B Zar" panose="00000400000000000000" pitchFamily="2" charset="-78"/>
              </a:rPr>
              <a:t>آزاديهاي مدني</a:t>
            </a:r>
            <a:r>
              <a:rPr lang="fa-IR">
                <a:solidFill>
                  <a:srgbClr val="000000"/>
                </a:solidFill>
                <a:latin typeface="BZar"/>
                <a:cs typeface="B Zar" panose="00000400000000000000" pitchFamily="2" charset="-78"/>
              </a:rPr>
              <a:t>« مورد سـنجش</a:t>
            </a:r>
            <a:r>
              <a:rPr lang="fa-IR">
                <a:solidFill>
                  <a:prstClr val="black"/>
                </a:solidFill>
                <a:cs typeface="B Zar" panose="00000400000000000000" pitchFamily="2" charset="-78"/>
              </a:rPr>
              <a:t> </a:t>
            </a:r>
            <a:r>
              <a:rPr lang="fa-IR" smtClean="0">
                <a:solidFill>
                  <a:srgbClr val="000000"/>
                </a:solidFill>
                <a:latin typeface="BZar"/>
                <a:cs typeface="B Zar" panose="00000400000000000000" pitchFamily="2" charset="-78"/>
              </a:rPr>
              <a:t>قرار </a:t>
            </a:r>
            <a:r>
              <a:rPr lang="fa-IR">
                <a:solidFill>
                  <a:srgbClr val="000000"/>
                </a:solidFill>
                <a:latin typeface="BZar"/>
                <a:cs typeface="B Zar" panose="00000400000000000000" pitchFamily="2" charset="-78"/>
              </a:rPr>
              <a:t>ميگيرد. ميزان مردمي بودن نهادهاي سياسي از طريـق مفهـوم حقـوق سياسـي </a:t>
            </a:r>
            <a:r>
              <a:rPr lang="fa-IR">
                <a:solidFill>
                  <a:srgbClr val="000000"/>
                </a:solidFill>
                <a:latin typeface="BZar"/>
                <a:cs typeface="B Zar" panose="00000400000000000000" pitchFamily="2" charset="-78"/>
              </a:rPr>
              <a:t>در </a:t>
            </a:r>
            <a:r>
              <a:rPr lang="fa-IR" smtClean="0">
                <a:solidFill>
                  <a:srgbClr val="000000"/>
                </a:solidFill>
                <a:latin typeface="BZar"/>
                <a:cs typeface="B Zar" panose="00000400000000000000" pitchFamily="2" charset="-78"/>
              </a:rPr>
              <a:t>ايـن پيمايش </a:t>
            </a:r>
            <a:r>
              <a:rPr lang="fa-IR">
                <a:solidFill>
                  <a:srgbClr val="000000"/>
                </a:solidFill>
                <a:latin typeface="BZar"/>
                <a:cs typeface="B Zar" panose="00000400000000000000" pitchFamily="2" charset="-78"/>
              </a:rPr>
              <a:t>اندازهگيري ميشود. نمره هر يك از كشورها در حقوق سياسي يكي از </a:t>
            </a:r>
            <a:r>
              <a:rPr lang="fa-IR">
                <a:solidFill>
                  <a:srgbClr val="000000"/>
                </a:solidFill>
                <a:latin typeface="BZar"/>
                <a:cs typeface="B Zar" panose="00000400000000000000" pitchFamily="2" charset="-78"/>
              </a:rPr>
              <a:t>اعداد </a:t>
            </a:r>
            <a:r>
              <a:rPr lang="fa-IR" smtClean="0">
                <a:solidFill>
                  <a:srgbClr val="000000"/>
                </a:solidFill>
                <a:latin typeface="BZar"/>
                <a:cs typeface="B Zar" panose="00000400000000000000" pitchFamily="2" charset="-78"/>
              </a:rPr>
              <a:t>يك تا </a:t>
            </a:r>
            <a:r>
              <a:rPr lang="fa-IR">
                <a:solidFill>
                  <a:srgbClr val="000000"/>
                </a:solidFill>
                <a:latin typeface="BZar"/>
                <a:cs typeface="B Zar" panose="00000400000000000000" pitchFamily="2" charset="-78"/>
              </a:rPr>
              <a:t>هفت است. رتبه ايران از سال 1973تا كنون همواره بين پنج و شش در تغييـر بـوده </a:t>
            </a:r>
            <a:r>
              <a:rPr lang="fa-IR">
                <a:solidFill>
                  <a:srgbClr val="000000"/>
                </a:solidFill>
                <a:latin typeface="BZar"/>
                <a:cs typeface="B Zar" panose="00000400000000000000" pitchFamily="2" charset="-78"/>
              </a:rPr>
              <a:t>و </a:t>
            </a:r>
            <a:r>
              <a:rPr lang="fa-IR" smtClean="0">
                <a:solidFill>
                  <a:srgbClr val="000000"/>
                </a:solidFill>
                <a:latin typeface="BZar"/>
                <a:cs typeface="B Zar" panose="00000400000000000000" pitchFamily="2" charset="-78"/>
              </a:rPr>
              <a:t>در سال </a:t>
            </a:r>
            <a:r>
              <a:rPr lang="fa-IR">
                <a:solidFill>
                  <a:srgbClr val="000000"/>
                </a:solidFill>
                <a:latin typeface="BZar"/>
                <a:cs typeface="B Zar" panose="00000400000000000000" pitchFamily="2" charset="-78"/>
              </a:rPr>
              <a:t>2009به عدد شش رسيده كه به معني آن است كه نهادهاي سياسي </a:t>
            </a:r>
            <a:r>
              <a:rPr lang="fa-IR">
                <a:solidFill>
                  <a:srgbClr val="000000"/>
                </a:solidFill>
                <a:latin typeface="BZar"/>
                <a:cs typeface="B Zar" panose="00000400000000000000" pitchFamily="2" charset="-78"/>
              </a:rPr>
              <a:t>ماهيـت </a:t>
            </a:r>
            <a:r>
              <a:rPr lang="fa-IR" smtClean="0">
                <a:solidFill>
                  <a:srgbClr val="000000"/>
                </a:solidFill>
                <a:latin typeface="BZar"/>
                <a:cs typeface="B Zar" panose="00000400000000000000" pitchFamily="2" charset="-78"/>
              </a:rPr>
              <a:t>غيردولتـي نداشته </a:t>
            </a:r>
            <a:r>
              <a:rPr lang="fa-IR">
                <a:solidFill>
                  <a:srgbClr val="000000"/>
                </a:solidFill>
                <a:latin typeface="BZar"/>
                <a:cs typeface="B Zar" panose="00000400000000000000" pitchFamily="2" charset="-78"/>
              </a:rPr>
              <a:t>است</a:t>
            </a:r>
            <a:r>
              <a:rPr lang="fa-IR">
                <a:cs typeface="B Zar" panose="00000400000000000000" pitchFamily="2" charset="-78"/>
              </a:rPr>
              <a:t> </a:t>
            </a:r>
            <a:endParaRPr lang="fa-IR" smtClean="0">
              <a:cs typeface="B Zar" panose="00000400000000000000" pitchFamily="2" charset="-78"/>
            </a:endParaRPr>
          </a:p>
          <a:p>
            <a:pPr marL="0" indent="0" algn="just">
              <a:buNone/>
            </a:pPr>
            <a:r>
              <a:rPr lang="fa-IR">
                <a:cs typeface="B Zar" panose="00000400000000000000" pitchFamily="2" charset="-78"/>
              </a:rPr>
              <a:t/>
            </a:r>
            <a:br>
              <a:rPr lang="fa-IR">
                <a:cs typeface="B Zar" panose="00000400000000000000" pitchFamily="2" charset="-78"/>
              </a:rPr>
            </a:br>
            <a:endParaRPr lang="fa-IR">
              <a:cs typeface="B Zar" panose="00000400000000000000" pitchFamily="2" charset="-78"/>
            </a:endParaRPr>
          </a:p>
        </p:txBody>
      </p:sp>
    </p:spTree>
    <p:extLst>
      <p:ext uri="{BB962C8B-B14F-4D97-AF65-F5344CB8AC3E}">
        <p14:creationId xmlns:p14="http://schemas.microsoft.com/office/powerpoint/2010/main" val="157352781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b="1">
                <a:solidFill>
                  <a:srgbClr val="FF0000"/>
                </a:solidFill>
                <a:latin typeface="BZarBold"/>
                <a:cs typeface="B Zar" panose="00000400000000000000" pitchFamily="2" charset="-78"/>
              </a:rPr>
              <a:t>2-1-2نهادهاي اقتصادي</a:t>
            </a:r>
            <a:endParaRPr lang="fa-IR">
              <a:solidFill>
                <a:srgbClr val="FF0000"/>
              </a:solidFill>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solidFill>
                  <a:srgbClr val="000000"/>
                </a:solidFill>
                <a:latin typeface="BZar"/>
                <a:cs typeface="B Zar" panose="00000400000000000000" pitchFamily="2" charset="-78"/>
              </a:rPr>
              <a:t>در </a:t>
            </a:r>
            <a:r>
              <a:rPr lang="fa-IR">
                <a:solidFill>
                  <a:srgbClr val="000000"/>
                </a:solidFill>
                <a:latin typeface="BZar"/>
                <a:cs typeface="B Zar" panose="00000400000000000000" pitchFamily="2" charset="-78"/>
              </a:rPr>
              <a:t>سال 1385بانك مركزي طي گزارشي به بررسي اندازه دولت در اقتصاد ايران </a:t>
            </a:r>
            <a:r>
              <a:rPr lang="fa-IR">
                <a:solidFill>
                  <a:srgbClr val="000000"/>
                </a:solidFill>
                <a:latin typeface="BZar"/>
                <a:cs typeface="B Zar" panose="00000400000000000000" pitchFamily="2" charset="-78"/>
              </a:rPr>
              <a:t>طـي </a:t>
            </a:r>
            <a:r>
              <a:rPr lang="fa-IR" smtClean="0">
                <a:solidFill>
                  <a:srgbClr val="000000"/>
                </a:solidFill>
                <a:latin typeface="BZar"/>
                <a:cs typeface="B Zar" panose="00000400000000000000" pitchFamily="2" charset="-78"/>
              </a:rPr>
              <a:t>سـه دهه </a:t>
            </a:r>
            <a:r>
              <a:rPr lang="fa-IR">
                <a:solidFill>
                  <a:srgbClr val="000000"/>
                </a:solidFill>
                <a:latin typeface="BZar"/>
                <a:cs typeface="B Zar" panose="00000400000000000000" pitchFamily="2" charset="-78"/>
              </a:rPr>
              <a:t>گذشته پرداخت. يكي از شاخصهاي سهم دولت در اقتصاد با نسبت بودجه </a:t>
            </a:r>
            <a:r>
              <a:rPr lang="fa-IR">
                <a:solidFill>
                  <a:srgbClr val="000000"/>
                </a:solidFill>
                <a:latin typeface="BZar"/>
                <a:cs typeface="B Zar" panose="00000400000000000000" pitchFamily="2" charset="-78"/>
              </a:rPr>
              <a:t>كل </a:t>
            </a:r>
            <a:r>
              <a:rPr lang="fa-IR" smtClean="0">
                <a:solidFill>
                  <a:srgbClr val="000000"/>
                </a:solidFill>
                <a:latin typeface="BZar"/>
                <a:cs typeface="B Zar" panose="00000400000000000000" pitchFamily="2" charset="-78"/>
              </a:rPr>
              <a:t>كشور به </a:t>
            </a:r>
            <a:r>
              <a:rPr lang="en-US" sz="1400">
                <a:solidFill>
                  <a:srgbClr val="000000"/>
                </a:solidFill>
                <a:latin typeface="TimesNewRomanPSMT"/>
                <a:cs typeface="B Zar" panose="00000400000000000000" pitchFamily="2" charset="-78"/>
              </a:rPr>
              <a:t>GDP</a:t>
            </a:r>
            <a:r>
              <a:rPr lang="fa-IR">
                <a:solidFill>
                  <a:srgbClr val="000000"/>
                </a:solidFill>
                <a:latin typeface="BZar"/>
                <a:cs typeface="B Zar" panose="00000400000000000000" pitchFamily="2" charset="-78"/>
              </a:rPr>
              <a:t>سنجيده </a:t>
            </a:r>
            <a:r>
              <a:rPr lang="fa-IR">
                <a:solidFill>
                  <a:srgbClr val="000000"/>
                </a:solidFill>
                <a:latin typeface="BZar"/>
                <a:cs typeface="B Zar" panose="00000400000000000000" pitchFamily="2" charset="-78"/>
              </a:rPr>
              <a:t>ميشود</a:t>
            </a:r>
            <a:r>
              <a:rPr lang="fa-IR">
                <a:cs typeface="B Zar" panose="00000400000000000000" pitchFamily="2" charset="-78"/>
              </a:rPr>
              <a:t> </a:t>
            </a:r>
            <a:endParaRPr lang="fa-IR" smtClean="0">
              <a:cs typeface="B Zar" panose="00000400000000000000" pitchFamily="2" charset="-78"/>
            </a:endParaRPr>
          </a:p>
          <a:p>
            <a:pPr algn="just"/>
            <a:r>
              <a:rPr lang="fa-IR">
                <a:cs typeface="B Zar" panose="00000400000000000000" pitchFamily="2" charset="-78"/>
              </a:rPr>
              <a:t/>
            </a:r>
            <a:br>
              <a:rPr lang="fa-IR">
                <a:cs typeface="B Zar" panose="00000400000000000000" pitchFamily="2" charset="-78"/>
              </a:rPr>
            </a:br>
            <a:endParaRPr lang="fa-IR">
              <a:cs typeface="B Zar" panose="00000400000000000000" pitchFamily="2" charset="-78"/>
            </a:endParaRPr>
          </a:p>
        </p:txBody>
      </p:sp>
    </p:spTree>
    <p:extLst>
      <p:ext uri="{BB962C8B-B14F-4D97-AF65-F5344CB8AC3E}">
        <p14:creationId xmlns:p14="http://schemas.microsoft.com/office/powerpoint/2010/main" val="19311538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pic>
        <p:nvPicPr>
          <p:cNvPr id="4" name="Content Placeholder 3"/>
          <p:cNvPicPr>
            <a:picLocks noGrp="1" noChangeAspect="1"/>
          </p:cNvPicPr>
          <p:nvPr>
            <p:ph idx="1"/>
          </p:nvPr>
        </p:nvPicPr>
        <p:blipFill>
          <a:blip r:embed="rId2"/>
          <a:stretch>
            <a:fillRect/>
          </a:stretch>
        </p:blipFill>
        <p:spPr>
          <a:xfrm>
            <a:off x="724558" y="2459865"/>
            <a:ext cx="10742883" cy="2514589"/>
          </a:xfrm>
          <a:prstGeom prst="rect">
            <a:avLst/>
          </a:prstGeom>
        </p:spPr>
      </p:pic>
    </p:spTree>
    <p:extLst>
      <p:ext uri="{BB962C8B-B14F-4D97-AF65-F5344CB8AC3E}">
        <p14:creationId xmlns:p14="http://schemas.microsoft.com/office/powerpoint/2010/main" val="14285701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normAutofit/>
          </a:bodyPr>
          <a:lstStyle/>
          <a:p>
            <a:pPr algn="just"/>
            <a:r>
              <a:rPr lang="fa-IR" b="0" i="0" smtClean="0">
                <a:solidFill>
                  <a:srgbClr val="000000"/>
                </a:solidFill>
                <a:effectLst/>
                <a:latin typeface="BZar"/>
                <a:cs typeface="B Zar" panose="00000400000000000000" pitchFamily="2" charset="-78"/>
              </a:rPr>
              <a:t>موضــوع اخــتلال در انســجام ميــان نهادهــاي جامعــه يكــي از قــديميتــرين </a:t>
            </a:r>
            <a:r>
              <a:rPr lang="fa-IR" b="0" i="0" smtClean="0">
                <a:solidFill>
                  <a:srgbClr val="000000"/>
                </a:solidFill>
                <a:effectLst/>
                <a:latin typeface="BZar"/>
                <a:cs typeface="B Zar" panose="00000400000000000000" pitchFamily="2" charset="-78"/>
              </a:rPr>
              <a:t>موضــوعات جامعهشناختي </a:t>
            </a:r>
            <a:r>
              <a:rPr lang="fa-IR" b="0" i="0" smtClean="0">
                <a:solidFill>
                  <a:srgbClr val="000000"/>
                </a:solidFill>
                <a:effectLst/>
                <a:latin typeface="BZar"/>
                <a:cs typeface="B Zar" panose="00000400000000000000" pitchFamily="2" charset="-78"/>
              </a:rPr>
              <a:t>است كه از دوره دوركيم و اسپنسر مطرح شده و تا كنـون ادامـه دارد. </a:t>
            </a:r>
            <a:r>
              <a:rPr lang="fa-IR" b="0" i="0" smtClean="0">
                <a:solidFill>
                  <a:srgbClr val="000000"/>
                </a:solidFill>
                <a:effectLst/>
                <a:latin typeface="BZar"/>
                <a:cs typeface="B Zar" panose="00000400000000000000" pitchFamily="2" charset="-78"/>
              </a:rPr>
              <a:t>آنچـه اين </a:t>
            </a:r>
            <a:r>
              <a:rPr lang="fa-IR" b="0" i="0" smtClean="0">
                <a:solidFill>
                  <a:srgbClr val="000000"/>
                </a:solidFill>
                <a:effectLst/>
                <a:latin typeface="BZar"/>
                <a:cs typeface="B Zar" panose="00000400000000000000" pitchFamily="2" charset="-78"/>
              </a:rPr>
              <a:t>موضوع را در دوره معاصر برجسته ميسازد، تجربه نوسـازي در كشـورهايي اسـت </a:t>
            </a:r>
            <a:r>
              <a:rPr lang="fa-IR" b="0" i="0" smtClean="0">
                <a:solidFill>
                  <a:srgbClr val="000000"/>
                </a:solidFill>
                <a:effectLst/>
                <a:latin typeface="BZar"/>
                <a:cs typeface="B Zar" panose="00000400000000000000" pitchFamily="2" charset="-78"/>
              </a:rPr>
              <a:t>كـه قصد </a:t>
            </a:r>
            <a:r>
              <a:rPr lang="fa-IR" b="0" i="0" smtClean="0">
                <a:solidFill>
                  <a:srgbClr val="000000"/>
                </a:solidFill>
                <a:effectLst/>
                <a:latin typeface="BZar"/>
                <a:cs typeface="B Zar" panose="00000400000000000000" pitchFamily="2" charset="-78"/>
              </a:rPr>
              <a:t>دارند فراينـد توسـعه را در دورهاي كوتـاه طـي كننـد. تجربـه مشـترك ايـن </a:t>
            </a:r>
            <a:r>
              <a:rPr lang="fa-IR" b="0" i="0" smtClean="0">
                <a:solidFill>
                  <a:srgbClr val="000000"/>
                </a:solidFill>
                <a:effectLst/>
                <a:latin typeface="BZar"/>
                <a:cs typeface="B Zar" panose="00000400000000000000" pitchFamily="2" charset="-78"/>
              </a:rPr>
              <a:t>كشـورها از </a:t>
            </a:r>
            <a:r>
              <a:rPr lang="fa-IR" b="0" i="0" smtClean="0">
                <a:solidFill>
                  <a:srgbClr val="000000"/>
                </a:solidFill>
                <a:effectLst/>
                <a:latin typeface="BZar"/>
                <a:cs typeface="B Zar" panose="00000400000000000000" pitchFamily="2" charset="-78"/>
              </a:rPr>
              <a:t>جمله ايران، آن است كه در برخي دورههاي زمـاني بـهدليـل توجـه صـرف بـه اقتصـاد </a:t>
            </a:r>
            <a:r>
              <a:rPr lang="fa-IR" b="0" i="0" smtClean="0">
                <a:solidFill>
                  <a:srgbClr val="000000"/>
                </a:solidFill>
                <a:effectLst/>
                <a:latin typeface="BZar"/>
                <a:cs typeface="B Zar" panose="00000400000000000000" pitchFamily="2" charset="-78"/>
              </a:rPr>
              <a:t>و تحولات </a:t>
            </a:r>
            <a:r>
              <a:rPr lang="fa-IR" b="0" i="0" smtClean="0">
                <a:solidFill>
                  <a:srgbClr val="000000"/>
                </a:solidFill>
                <a:effectLst/>
                <a:latin typeface="BZar"/>
                <a:cs typeface="B Zar" panose="00000400000000000000" pitchFamily="2" charset="-78"/>
              </a:rPr>
              <a:t>سريع اقتصادي، جامعه وارد فراينـد توسـعه نـامتوازن و شـتابان شـده و اخـتلال </a:t>
            </a:r>
            <a:r>
              <a:rPr lang="fa-IR" b="0" i="0" smtClean="0">
                <a:solidFill>
                  <a:srgbClr val="000000"/>
                </a:solidFill>
                <a:effectLst/>
                <a:latin typeface="BZar"/>
                <a:cs typeface="B Zar" panose="00000400000000000000" pitchFamily="2" charset="-78"/>
              </a:rPr>
              <a:t>در انسجام </a:t>
            </a:r>
            <a:r>
              <a:rPr lang="fa-IR" b="0" i="0" smtClean="0">
                <a:solidFill>
                  <a:srgbClr val="000000"/>
                </a:solidFill>
                <a:effectLst/>
                <a:latin typeface="BZar"/>
                <a:cs typeface="B Zar" panose="00000400000000000000" pitchFamily="2" charset="-78"/>
              </a:rPr>
              <a:t>و هماهنگي ميـان نهادهـاي اقتصـادي، سياسـي، فرهنگـي و اجتمـاعي رخ مـيدهـد</a:t>
            </a:r>
            <a:r>
              <a:rPr lang="fa-IR" b="0" i="0" smtClean="0">
                <a:solidFill>
                  <a:srgbClr val="000000"/>
                </a:solidFill>
                <a:effectLst/>
                <a:latin typeface="BZar"/>
                <a:cs typeface="B Zar" panose="00000400000000000000" pitchFamily="2" charset="-78"/>
              </a:rPr>
              <a:t>.</a:t>
            </a:r>
          </a:p>
          <a:p>
            <a:pPr marL="0" indent="0" algn="just">
              <a:buNone/>
            </a:pPr>
            <a:r>
              <a:rPr lang="fa-IR" b="0" i="0" smtClean="0">
                <a:solidFill>
                  <a:srgbClr val="000000"/>
                </a:solidFill>
                <a:effectLst/>
                <a:latin typeface="BZar"/>
                <a:cs typeface="B Zar" panose="00000400000000000000" pitchFamily="2" charset="-78"/>
              </a:rPr>
              <a:t/>
            </a:r>
            <a:br>
              <a:rPr lang="fa-IR" b="0" i="0" smtClean="0">
                <a:solidFill>
                  <a:srgbClr val="000000"/>
                </a:solidFill>
                <a:effectLst/>
                <a:latin typeface="BZar"/>
                <a:cs typeface="B Zar" panose="00000400000000000000" pitchFamily="2" charset="-78"/>
              </a:rPr>
            </a:br>
            <a:r>
              <a:rPr lang="fa-IR" smtClean="0">
                <a:cs typeface="B Zar" panose="00000400000000000000" pitchFamily="2" charset="-78"/>
              </a:rPr>
              <a:t/>
            </a:r>
            <a:br>
              <a:rPr lang="fa-IR" smtClean="0">
                <a:cs typeface="B Zar" panose="00000400000000000000" pitchFamily="2" charset="-78"/>
              </a:rPr>
            </a:br>
            <a:endParaRPr lang="fa-IR">
              <a:cs typeface="B Zar" panose="00000400000000000000" pitchFamily="2" charset="-78"/>
            </a:endParaRPr>
          </a:p>
        </p:txBody>
      </p:sp>
      <p:sp>
        <p:nvSpPr>
          <p:cNvPr id="4" name="Flowchart: Process 3"/>
          <p:cNvSpPr/>
          <p:nvPr/>
        </p:nvSpPr>
        <p:spPr>
          <a:xfrm>
            <a:off x="1688123" y="4712677"/>
            <a:ext cx="2532185" cy="829994"/>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latin typeface="BZar"/>
                <a:cs typeface="B Zar" panose="00000400000000000000" pitchFamily="2" charset="-78"/>
              </a:rPr>
              <a:t>تجربه نوسـازي</a:t>
            </a:r>
            <a:endParaRPr lang="fa-IR" b="1">
              <a:solidFill>
                <a:srgbClr val="FF0000"/>
              </a:solidFill>
            </a:endParaRPr>
          </a:p>
        </p:txBody>
      </p:sp>
    </p:spTree>
    <p:extLst>
      <p:ext uri="{BB962C8B-B14F-4D97-AF65-F5344CB8AC3E}">
        <p14:creationId xmlns:p14="http://schemas.microsoft.com/office/powerpoint/2010/main" val="353925148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a:solidFill>
                  <a:srgbClr val="000000"/>
                </a:solidFill>
                <a:latin typeface="BZar"/>
                <a:cs typeface="B Zar" panose="00000400000000000000" pitchFamily="2" charset="-78"/>
              </a:rPr>
              <a:t>با وجود آنكـه در دوره ركـود اقتصـادي انقـلاب و جنـگ نسـبت بودجـه بـه </a:t>
            </a:r>
            <a:r>
              <a:rPr lang="en-US" sz="1400">
                <a:solidFill>
                  <a:srgbClr val="000000"/>
                </a:solidFill>
                <a:latin typeface="TimesNewRomanPSMT"/>
                <a:cs typeface="B Zar" panose="00000400000000000000" pitchFamily="2" charset="-78"/>
              </a:rPr>
              <a:t>GDP</a:t>
            </a:r>
            <a:r>
              <a:rPr lang="fa-IR" smtClean="0">
                <a:solidFill>
                  <a:srgbClr val="000000"/>
                </a:solidFill>
                <a:latin typeface="BZar"/>
                <a:cs typeface="B Zar" panose="00000400000000000000" pitchFamily="2" charset="-78"/>
              </a:rPr>
              <a:t>كـاهش چشمگيري </a:t>
            </a:r>
            <a:r>
              <a:rPr lang="fa-IR">
                <a:solidFill>
                  <a:srgbClr val="000000"/>
                </a:solidFill>
                <a:latin typeface="BZar"/>
                <a:cs typeface="B Zar" panose="00000400000000000000" pitchFamily="2" charset="-78"/>
              </a:rPr>
              <a:t>داشته است، در مجموع در دورههاي مختلف سهم دولـت از اقتصـاد </a:t>
            </a:r>
            <a:r>
              <a:rPr lang="fa-IR">
                <a:solidFill>
                  <a:srgbClr val="000000"/>
                </a:solidFill>
                <a:latin typeface="BZar"/>
                <a:cs typeface="B Zar" panose="00000400000000000000" pitchFamily="2" charset="-78"/>
              </a:rPr>
              <a:t>رقـم </a:t>
            </a:r>
            <a:r>
              <a:rPr lang="fa-IR" smtClean="0">
                <a:solidFill>
                  <a:srgbClr val="000000"/>
                </a:solidFill>
                <a:latin typeface="BZar"/>
                <a:cs typeface="B Zar" panose="00000400000000000000" pitchFamily="2" charset="-78"/>
              </a:rPr>
              <a:t>قابـل تـوجهي </a:t>
            </a:r>
            <a:r>
              <a:rPr lang="fa-IR">
                <a:solidFill>
                  <a:srgbClr val="000000"/>
                </a:solidFill>
                <a:latin typeface="BZar"/>
                <a:cs typeface="B Zar" panose="00000400000000000000" pitchFamily="2" charset="-78"/>
              </a:rPr>
              <a:t>بـوده اسـت كـه در سـال 1384نسـبت بـه سـالهـاي قبـل بـه اوج </a:t>
            </a:r>
            <a:r>
              <a:rPr lang="fa-IR">
                <a:solidFill>
                  <a:srgbClr val="000000"/>
                </a:solidFill>
                <a:latin typeface="BZar"/>
                <a:cs typeface="B Zar" panose="00000400000000000000" pitchFamily="2" charset="-78"/>
              </a:rPr>
              <a:t>خـود </a:t>
            </a:r>
            <a:r>
              <a:rPr lang="fa-IR" smtClean="0">
                <a:solidFill>
                  <a:srgbClr val="000000"/>
                </a:solidFill>
                <a:latin typeface="BZar"/>
                <a:cs typeface="B Zar" panose="00000400000000000000" pitchFamily="2" charset="-78"/>
              </a:rPr>
              <a:t>مـيرسـد (بازمحمدي </a:t>
            </a:r>
            <a:r>
              <a:rPr lang="fa-IR">
                <a:solidFill>
                  <a:srgbClr val="000000"/>
                </a:solidFill>
                <a:latin typeface="BZar"/>
                <a:cs typeface="B Zar" panose="00000400000000000000" pitchFamily="2" charset="-78"/>
              </a:rPr>
              <a:t>و چشمي</a:t>
            </a:r>
            <a:r>
              <a:rPr lang="fa-IR">
                <a:solidFill>
                  <a:srgbClr val="000000"/>
                </a:solidFill>
                <a:latin typeface="BZar"/>
                <a:cs typeface="B Zar" panose="00000400000000000000" pitchFamily="2" charset="-78"/>
              </a:rPr>
              <a:t>، </a:t>
            </a:r>
            <a:r>
              <a:rPr lang="fa-IR" smtClean="0">
                <a:solidFill>
                  <a:srgbClr val="000000"/>
                </a:solidFill>
                <a:latin typeface="BZar"/>
                <a:cs typeface="B Zar" panose="00000400000000000000" pitchFamily="2" charset="-78"/>
              </a:rPr>
              <a:t>.1385) همچنين </a:t>
            </a:r>
            <a:r>
              <a:rPr lang="fa-IR">
                <a:solidFill>
                  <a:srgbClr val="000000"/>
                </a:solidFill>
                <a:latin typeface="BZar"/>
                <a:cs typeface="B Zar" panose="00000400000000000000" pitchFamily="2" charset="-78"/>
              </a:rPr>
              <a:t>شـاخص آزادي اقتصـادي ايـران كـه </a:t>
            </a:r>
            <a:r>
              <a:rPr lang="fa-IR">
                <a:solidFill>
                  <a:srgbClr val="000000"/>
                </a:solidFill>
                <a:latin typeface="BZar"/>
                <a:cs typeface="B Zar" panose="00000400000000000000" pitchFamily="2" charset="-78"/>
              </a:rPr>
              <a:t>توسـط </a:t>
            </a:r>
            <a:r>
              <a:rPr lang="fa-IR" smtClean="0">
                <a:solidFill>
                  <a:srgbClr val="000000"/>
                </a:solidFill>
                <a:latin typeface="BZar"/>
                <a:cs typeface="B Zar" panose="00000400000000000000" pitchFamily="2" charset="-78"/>
              </a:rPr>
              <a:t>بنيـاد هريتيج </a:t>
            </a:r>
            <a:r>
              <a:rPr lang="fa-IR">
                <a:solidFill>
                  <a:srgbClr val="000000"/>
                </a:solidFill>
                <a:latin typeface="BZar"/>
                <a:cs typeface="B Zar" panose="00000400000000000000" pitchFamily="2" charset="-78"/>
              </a:rPr>
              <a:t>براي 135كشور دنيا در فاصله سالهاي 1995تا 2006انـدازهگيـري شـده </a:t>
            </a:r>
            <a:r>
              <a:rPr lang="fa-IR">
                <a:solidFill>
                  <a:srgbClr val="000000"/>
                </a:solidFill>
                <a:latin typeface="BZar"/>
                <a:cs typeface="B Zar" panose="00000400000000000000" pitchFamily="2" charset="-78"/>
              </a:rPr>
              <a:t>نيـز </a:t>
            </a:r>
            <a:r>
              <a:rPr lang="fa-IR" smtClean="0">
                <a:solidFill>
                  <a:srgbClr val="000000"/>
                </a:solidFill>
                <a:latin typeface="BZar"/>
                <a:cs typeface="B Zar" panose="00000400000000000000" pitchFamily="2" charset="-78"/>
              </a:rPr>
              <a:t>ايـن موضوع </a:t>
            </a:r>
            <a:r>
              <a:rPr lang="fa-IR">
                <a:solidFill>
                  <a:srgbClr val="000000"/>
                </a:solidFill>
                <a:latin typeface="BZar"/>
                <a:cs typeface="B Zar" panose="00000400000000000000" pitchFamily="2" charset="-78"/>
              </a:rPr>
              <a:t>را تأييد ميكند. جدول فوق نشان ميدهد كه اين شاخص در اين دوره </a:t>
            </a:r>
            <a:r>
              <a:rPr lang="fa-IR">
                <a:solidFill>
                  <a:srgbClr val="000000"/>
                </a:solidFill>
                <a:latin typeface="BZar"/>
                <a:cs typeface="B Zar" panose="00000400000000000000" pitchFamily="2" charset="-78"/>
              </a:rPr>
              <a:t>زماني </a:t>
            </a:r>
            <a:r>
              <a:rPr lang="fa-IR" smtClean="0">
                <a:solidFill>
                  <a:srgbClr val="000000"/>
                </a:solidFill>
                <a:latin typeface="BZar"/>
                <a:cs typeface="B Zar" panose="00000400000000000000" pitchFamily="2" charset="-78"/>
              </a:rPr>
              <a:t>براي ايران </a:t>
            </a:r>
            <a:r>
              <a:rPr lang="fa-IR">
                <a:solidFill>
                  <a:srgbClr val="000000"/>
                </a:solidFill>
                <a:latin typeface="BZar"/>
                <a:cs typeface="B Zar" panose="00000400000000000000" pitchFamily="2" charset="-78"/>
              </a:rPr>
              <a:t>در غالب سالها نزديك به پنج بوده كه تسلط كامل دولت را نشان </a:t>
            </a:r>
            <a:r>
              <a:rPr lang="fa-IR">
                <a:solidFill>
                  <a:srgbClr val="000000"/>
                </a:solidFill>
                <a:latin typeface="BZar"/>
                <a:cs typeface="B Zar" panose="00000400000000000000" pitchFamily="2" charset="-78"/>
              </a:rPr>
              <a:t>ميدهد</a:t>
            </a:r>
            <a:r>
              <a:rPr lang="fa-IR">
                <a:cs typeface="B Zar" panose="00000400000000000000" pitchFamily="2" charset="-78"/>
              </a:rPr>
              <a:t> </a:t>
            </a:r>
            <a:endParaRPr lang="fa-IR" smtClean="0">
              <a:cs typeface="B Zar" panose="00000400000000000000" pitchFamily="2" charset="-78"/>
            </a:endParaRPr>
          </a:p>
          <a:p>
            <a:pPr algn="just"/>
            <a:r>
              <a:rPr lang="fa-IR">
                <a:cs typeface="B Zar" panose="00000400000000000000" pitchFamily="2" charset="-78"/>
              </a:rPr>
              <a:t/>
            </a:r>
            <a:br>
              <a:rPr lang="fa-IR">
                <a:cs typeface="B Zar" panose="00000400000000000000" pitchFamily="2" charset="-78"/>
              </a:rPr>
            </a:br>
            <a:endParaRPr lang="fa-IR">
              <a:cs typeface="B Zar" panose="00000400000000000000" pitchFamily="2" charset="-78"/>
            </a:endParaRPr>
          </a:p>
        </p:txBody>
      </p:sp>
      <p:sp>
        <p:nvSpPr>
          <p:cNvPr id="4" name="Flowchart: Process 3"/>
          <p:cNvSpPr/>
          <p:nvPr/>
        </p:nvSpPr>
        <p:spPr>
          <a:xfrm>
            <a:off x="838200" y="4628270"/>
            <a:ext cx="2757268" cy="1069145"/>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latin typeface="BZar"/>
                <a:cs typeface="B Zar" panose="00000400000000000000" pitchFamily="2" charset="-78"/>
              </a:rPr>
              <a:t>تسلط كامل دولت</a:t>
            </a:r>
            <a:endParaRPr lang="fa-IR" b="1">
              <a:solidFill>
                <a:srgbClr val="FF0000"/>
              </a:solidFill>
            </a:endParaRPr>
          </a:p>
        </p:txBody>
      </p:sp>
    </p:spTree>
    <p:extLst>
      <p:ext uri="{BB962C8B-B14F-4D97-AF65-F5344CB8AC3E}">
        <p14:creationId xmlns:p14="http://schemas.microsoft.com/office/powerpoint/2010/main" val="389497565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pic>
        <p:nvPicPr>
          <p:cNvPr id="4" name="Content Placeholder 3"/>
          <p:cNvPicPr>
            <a:picLocks noGrp="1" noChangeAspect="1"/>
          </p:cNvPicPr>
          <p:nvPr>
            <p:ph idx="1"/>
          </p:nvPr>
        </p:nvPicPr>
        <p:blipFill>
          <a:blip r:embed="rId2"/>
          <a:stretch>
            <a:fillRect/>
          </a:stretch>
        </p:blipFill>
        <p:spPr>
          <a:xfrm>
            <a:off x="1151836" y="2511380"/>
            <a:ext cx="10201964" cy="2668397"/>
          </a:xfrm>
          <a:prstGeom prst="rect">
            <a:avLst/>
          </a:prstGeom>
        </p:spPr>
      </p:pic>
    </p:spTree>
    <p:extLst>
      <p:ext uri="{BB962C8B-B14F-4D97-AF65-F5344CB8AC3E}">
        <p14:creationId xmlns:p14="http://schemas.microsoft.com/office/powerpoint/2010/main" val="276132047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b="1" smtClean="0">
                <a:solidFill>
                  <a:srgbClr val="FF0000"/>
                </a:solidFill>
                <a:latin typeface="BZarBold"/>
                <a:cs typeface="B Zar" panose="00000400000000000000" pitchFamily="2" charset="-78"/>
              </a:rPr>
              <a:t>3-1-2-نهادهاي </a:t>
            </a:r>
            <a:r>
              <a:rPr lang="fa-IR" b="1">
                <a:solidFill>
                  <a:srgbClr val="FF0000"/>
                </a:solidFill>
                <a:latin typeface="BZarBold"/>
                <a:cs typeface="B Zar" panose="00000400000000000000" pitchFamily="2" charset="-78"/>
              </a:rPr>
              <a:t>فرهنگي</a:t>
            </a:r>
            <a:endParaRPr lang="fa-IR">
              <a:solidFill>
                <a:srgbClr val="FF0000"/>
              </a:solidFill>
              <a:cs typeface="B Zar" panose="00000400000000000000" pitchFamily="2" charset="-78"/>
            </a:endParaRPr>
          </a:p>
        </p:txBody>
      </p:sp>
      <p:sp>
        <p:nvSpPr>
          <p:cNvPr id="3" name="Content Placeholder 2"/>
          <p:cNvSpPr>
            <a:spLocks noGrp="1"/>
          </p:cNvSpPr>
          <p:nvPr>
            <p:ph idx="1"/>
          </p:nvPr>
        </p:nvSpPr>
        <p:spPr/>
        <p:txBody>
          <a:bodyPr>
            <a:normAutofit/>
          </a:bodyPr>
          <a:lstStyle/>
          <a:p>
            <a:r>
              <a:rPr lang="fa-IR" smtClean="0">
                <a:solidFill>
                  <a:srgbClr val="000000"/>
                </a:solidFill>
                <a:latin typeface="BZar"/>
                <a:cs typeface="B Zar" panose="00000400000000000000" pitchFamily="2" charset="-78"/>
              </a:rPr>
              <a:t>مهمترين </a:t>
            </a:r>
            <a:r>
              <a:rPr lang="fa-IR">
                <a:solidFill>
                  <a:srgbClr val="000000"/>
                </a:solidFill>
                <a:latin typeface="BZar"/>
                <a:cs typeface="B Zar" panose="00000400000000000000" pitchFamily="2" charset="-78"/>
              </a:rPr>
              <a:t>نهادهاي فرهنگي كشور كـه سياسـتگـذار نبـوده و قابليـت واگـذاري </a:t>
            </a:r>
            <a:r>
              <a:rPr lang="fa-IR">
                <a:solidFill>
                  <a:srgbClr val="000000"/>
                </a:solidFill>
                <a:latin typeface="BZar"/>
                <a:cs typeface="B Zar" panose="00000400000000000000" pitchFamily="2" charset="-78"/>
              </a:rPr>
              <a:t>بـه </a:t>
            </a:r>
            <a:r>
              <a:rPr lang="fa-IR" smtClean="0">
                <a:solidFill>
                  <a:srgbClr val="000000"/>
                </a:solidFill>
                <a:latin typeface="BZar"/>
                <a:cs typeface="B Zar" panose="00000400000000000000" pitchFamily="2" charset="-78"/>
              </a:rPr>
              <a:t>بخـش خصوصي </a:t>
            </a:r>
            <a:r>
              <a:rPr lang="fa-IR">
                <a:solidFill>
                  <a:srgbClr val="000000"/>
                </a:solidFill>
                <a:latin typeface="BZar"/>
                <a:cs typeface="B Zar" panose="00000400000000000000" pitchFamily="2" charset="-78"/>
              </a:rPr>
              <a:t>را دارا هستند، شامل كانالهاي تلويزيوني و راديويي، مدارس، دانشگاهها</a:t>
            </a:r>
            <a:r>
              <a:rPr lang="fa-IR">
                <a:solidFill>
                  <a:srgbClr val="000000"/>
                </a:solidFill>
                <a:latin typeface="BZar"/>
                <a:cs typeface="B Zar" panose="00000400000000000000" pitchFamily="2" charset="-78"/>
              </a:rPr>
              <a:t>، </a:t>
            </a:r>
            <a:r>
              <a:rPr lang="fa-IR" smtClean="0">
                <a:solidFill>
                  <a:srgbClr val="000000"/>
                </a:solidFill>
                <a:latin typeface="BZar"/>
                <a:cs typeface="B Zar" panose="00000400000000000000" pitchFamily="2" charset="-78"/>
              </a:rPr>
              <a:t>حوزه علميه </a:t>
            </a:r>
            <a:r>
              <a:rPr lang="fa-IR">
                <a:solidFill>
                  <a:srgbClr val="000000"/>
                </a:solidFill>
                <a:latin typeface="BZar"/>
                <a:cs typeface="B Zar" panose="00000400000000000000" pitchFamily="2" charset="-78"/>
              </a:rPr>
              <a:t>و مساجد هستند. حال اين سؤال مطرح است كـه حضـور دولـت در هـر يـك </a:t>
            </a:r>
            <a:r>
              <a:rPr lang="fa-IR">
                <a:solidFill>
                  <a:srgbClr val="000000"/>
                </a:solidFill>
                <a:latin typeface="BZar"/>
                <a:cs typeface="B Zar" panose="00000400000000000000" pitchFamily="2" charset="-78"/>
              </a:rPr>
              <a:t>از </a:t>
            </a:r>
            <a:r>
              <a:rPr lang="fa-IR" smtClean="0">
                <a:solidFill>
                  <a:srgbClr val="000000"/>
                </a:solidFill>
                <a:latin typeface="BZar"/>
                <a:cs typeface="B Zar" panose="00000400000000000000" pitchFamily="2" charset="-78"/>
              </a:rPr>
              <a:t>ايـن نهادها </a:t>
            </a:r>
            <a:r>
              <a:rPr lang="fa-IR">
                <a:solidFill>
                  <a:srgbClr val="000000"/>
                </a:solidFill>
                <a:latin typeface="BZar"/>
                <a:cs typeface="B Zar" panose="00000400000000000000" pitchFamily="2" charset="-78"/>
              </a:rPr>
              <a:t>به چه ميزان است.</a:t>
            </a:r>
            <a:r>
              <a:rPr lang="fa-IR">
                <a:solidFill>
                  <a:srgbClr val="000000"/>
                </a:solidFill>
                <a:latin typeface="BZar"/>
                <a:cs typeface="B Zar" panose="00000400000000000000" pitchFamily="2" charset="-78"/>
              </a:rPr>
              <a:t/>
            </a:r>
            <a:br>
              <a:rPr lang="fa-IR">
                <a:solidFill>
                  <a:srgbClr val="000000"/>
                </a:solidFill>
                <a:latin typeface="BZar"/>
                <a:cs typeface="B Zar" panose="00000400000000000000" pitchFamily="2" charset="-78"/>
              </a:rPr>
            </a:br>
            <a:r>
              <a:rPr lang="fa-IR">
                <a:cs typeface="B Zar" panose="00000400000000000000" pitchFamily="2" charset="-78"/>
              </a:rPr>
              <a:t/>
            </a:r>
            <a:br>
              <a:rPr lang="fa-IR">
                <a:cs typeface="B Zar" panose="00000400000000000000" pitchFamily="2" charset="-78"/>
              </a:rPr>
            </a:br>
            <a:endParaRPr lang="fa-IR">
              <a:cs typeface="B Zar" panose="00000400000000000000" pitchFamily="2" charset="-78"/>
            </a:endParaRPr>
          </a:p>
        </p:txBody>
      </p:sp>
    </p:spTree>
    <p:extLst>
      <p:ext uri="{BB962C8B-B14F-4D97-AF65-F5344CB8AC3E}">
        <p14:creationId xmlns:p14="http://schemas.microsoft.com/office/powerpoint/2010/main" val="366571944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smtClean="0">
                <a:solidFill>
                  <a:srgbClr val="FF0000"/>
                </a:solidFill>
                <a:latin typeface="BZar"/>
                <a:cs typeface="B Zar" panose="00000400000000000000" pitchFamily="2" charset="-78"/>
              </a:rPr>
              <a:t>الف) </a:t>
            </a:r>
            <a:r>
              <a:rPr lang="fa-IR">
                <a:solidFill>
                  <a:srgbClr val="FF0000"/>
                </a:solidFill>
                <a:latin typeface="BZar"/>
                <a:cs typeface="B Zar" panose="00000400000000000000" pitchFamily="2" charset="-78"/>
              </a:rPr>
              <a:t>كانالهاي تلويزيوني و راديويي: </a:t>
            </a:r>
            <a:r>
              <a:rPr lang="fa-IR">
                <a:solidFill>
                  <a:srgbClr val="000000"/>
                </a:solidFill>
                <a:latin typeface="BZar"/>
                <a:cs typeface="B Zar" panose="00000400000000000000" pitchFamily="2" charset="-78"/>
              </a:rPr>
              <a:t>بر اساس </a:t>
            </a:r>
            <a:r>
              <a:rPr lang="fa-IR">
                <a:solidFill>
                  <a:srgbClr val="000000"/>
                </a:solidFill>
                <a:latin typeface="BZar"/>
                <a:cs typeface="B Zar" panose="00000400000000000000" pitchFamily="2" charset="-78"/>
              </a:rPr>
              <a:t>ماده </a:t>
            </a:r>
            <a:r>
              <a:rPr lang="fa-IR" smtClean="0">
                <a:solidFill>
                  <a:srgbClr val="000000"/>
                </a:solidFill>
                <a:latin typeface="BZar"/>
                <a:cs typeface="B Zar" panose="00000400000000000000" pitchFamily="2" charset="-78"/>
              </a:rPr>
              <a:t> 1اساسنامه </a:t>
            </a:r>
            <a:r>
              <a:rPr lang="fa-IR">
                <a:solidFill>
                  <a:srgbClr val="000000"/>
                </a:solidFill>
                <a:latin typeface="BZar"/>
                <a:cs typeface="B Zar" panose="00000400000000000000" pitchFamily="2" charset="-78"/>
              </a:rPr>
              <a:t>سازمان صدا و سيماي جمهوري اسلامي ايران، »سازمان به موجب قانون اداره صـدا و سـيماي جمهـوري اسـلامي ايران سازماني است مستقل و زير نظر مشترك قواي سهگانه كشور كه بـرطبـق قـانون اداره صدا و سيماي جمهوري اسلامي، قانون خـط مشـي و مفـاد ايـن اساسـنامه اداره مـيشـود .« </a:t>
            </a:r>
            <a:r>
              <a:rPr lang="fa-IR" sz="800">
                <a:solidFill>
                  <a:srgbClr val="000000"/>
                </a:solidFill>
                <a:latin typeface="BZar"/>
                <a:cs typeface="B Zar" panose="00000400000000000000" pitchFamily="2" charset="-78"/>
              </a:rPr>
              <a:t>1 </a:t>
            </a:r>
            <a:r>
              <a:rPr lang="fa-IR">
                <a:solidFill>
                  <a:srgbClr val="000000"/>
                </a:solidFill>
                <a:latin typeface="BZar"/>
                <a:cs typeface="B Zar" panose="00000400000000000000" pitchFamily="2" charset="-78"/>
              </a:rPr>
              <a:t>همچنين از لحاظ حقوقي، حكومتي است.</a:t>
            </a:r>
            <a:endParaRPr lang="fa-IR"/>
          </a:p>
        </p:txBody>
      </p:sp>
    </p:spTree>
    <p:extLst>
      <p:ext uri="{BB962C8B-B14F-4D97-AF65-F5344CB8AC3E}">
        <p14:creationId xmlns:p14="http://schemas.microsoft.com/office/powerpoint/2010/main" val="53710912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z="2400">
                <a:solidFill>
                  <a:srgbClr val="000000"/>
                </a:solidFill>
                <a:latin typeface="BZar"/>
                <a:cs typeface="B Zar" panose="00000400000000000000" pitchFamily="2" charset="-78"/>
              </a:rPr>
              <a:t>در مورد امكان تأسـيس </a:t>
            </a:r>
            <a:r>
              <a:rPr lang="fa-IR" sz="2400">
                <a:solidFill>
                  <a:srgbClr val="000000"/>
                </a:solidFill>
                <a:latin typeface="BZar"/>
                <a:cs typeface="B Zar" panose="00000400000000000000" pitchFamily="2" charset="-78"/>
              </a:rPr>
              <a:t>كانـالهـاي </a:t>
            </a:r>
            <a:r>
              <a:rPr lang="fa-IR" sz="2400" smtClean="0">
                <a:solidFill>
                  <a:srgbClr val="000000"/>
                </a:solidFill>
                <a:latin typeface="BZar"/>
                <a:cs typeface="B Zar" panose="00000400000000000000" pitchFamily="2" charset="-78"/>
              </a:rPr>
              <a:t>خصوصـي، ماده </a:t>
            </a:r>
            <a:r>
              <a:rPr lang="fa-IR" sz="2400">
                <a:solidFill>
                  <a:srgbClr val="000000"/>
                </a:solidFill>
                <a:latin typeface="BZar"/>
                <a:cs typeface="B Zar" panose="00000400000000000000" pitchFamily="2" charset="-78"/>
              </a:rPr>
              <a:t>7اين اساسنامه ميگويد » : تأسيس فرستنده و پخش برنامههاي راديويي و </a:t>
            </a:r>
            <a:r>
              <a:rPr lang="fa-IR" sz="2400">
                <a:solidFill>
                  <a:srgbClr val="000000"/>
                </a:solidFill>
                <a:latin typeface="BZar"/>
                <a:cs typeface="B Zar" panose="00000400000000000000" pitchFamily="2" charset="-78"/>
              </a:rPr>
              <a:t>تلويزيوني </a:t>
            </a:r>
            <a:r>
              <a:rPr lang="fa-IR" sz="2400" smtClean="0">
                <a:solidFill>
                  <a:srgbClr val="000000"/>
                </a:solidFill>
                <a:latin typeface="BZar"/>
                <a:cs typeface="B Zar" panose="00000400000000000000" pitchFamily="2" charset="-78"/>
              </a:rPr>
              <a:t>در هر </a:t>
            </a:r>
            <a:r>
              <a:rPr lang="fa-IR" sz="2400">
                <a:solidFill>
                  <a:srgbClr val="000000"/>
                </a:solidFill>
                <a:latin typeface="BZar"/>
                <a:cs typeface="B Zar" panose="00000400000000000000" pitchFamily="2" charset="-78"/>
              </a:rPr>
              <a:t>نقطه كشور در انحصار اين سازمان بوده و چنانچه اشخاص حقيقي يـا حقـوقي </a:t>
            </a:r>
            <a:r>
              <a:rPr lang="fa-IR" sz="2400">
                <a:solidFill>
                  <a:srgbClr val="000000"/>
                </a:solidFill>
                <a:latin typeface="BZar"/>
                <a:cs typeface="B Zar" panose="00000400000000000000" pitchFamily="2" charset="-78"/>
              </a:rPr>
              <a:t>اقـدام </a:t>
            </a:r>
            <a:r>
              <a:rPr lang="fa-IR" sz="2400" smtClean="0">
                <a:solidFill>
                  <a:srgbClr val="000000"/>
                </a:solidFill>
                <a:latin typeface="BZar"/>
                <a:cs typeface="B Zar" panose="00000400000000000000" pitchFamily="2" charset="-78"/>
              </a:rPr>
              <a:t>بـه تأسيس </a:t>
            </a:r>
            <a:r>
              <a:rPr lang="fa-IR" sz="2400">
                <a:solidFill>
                  <a:srgbClr val="000000"/>
                </a:solidFill>
                <a:latin typeface="BZar"/>
                <a:cs typeface="B Zar" panose="00000400000000000000" pitchFamily="2" charset="-78"/>
              </a:rPr>
              <a:t>يا بهرهبرداري از چنين رسانههايي كنند، از ادامه كار آنان جلوگيري به </a:t>
            </a:r>
            <a:r>
              <a:rPr lang="fa-IR" sz="2400">
                <a:solidFill>
                  <a:srgbClr val="000000"/>
                </a:solidFill>
                <a:latin typeface="BZar"/>
                <a:cs typeface="B Zar" panose="00000400000000000000" pitchFamily="2" charset="-78"/>
              </a:rPr>
              <a:t>عمـل </a:t>
            </a:r>
            <a:r>
              <a:rPr lang="fa-IR" sz="2400" smtClean="0">
                <a:solidFill>
                  <a:srgbClr val="000000"/>
                </a:solidFill>
                <a:latin typeface="BZar"/>
                <a:cs typeface="B Zar" panose="00000400000000000000" pitchFamily="2" charset="-78"/>
              </a:rPr>
              <a:t>آمـده و </a:t>
            </a:r>
            <a:r>
              <a:rPr lang="fa-IR" sz="2400">
                <a:solidFill>
                  <a:srgbClr val="000000"/>
                </a:solidFill>
                <a:latin typeface="BZar"/>
                <a:cs typeface="B Zar" panose="00000400000000000000" pitchFamily="2" charset="-78"/>
              </a:rPr>
              <a:t>تحت تعقيب قانوني قرار خواهند گرفت «. </a:t>
            </a:r>
            <a:r>
              <a:rPr lang="fa-IR" sz="700">
                <a:solidFill>
                  <a:srgbClr val="000000"/>
                </a:solidFill>
                <a:latin typeface="BZar"/>
                <a:cs typeface="B Zar" panose="00000400000000000000" pitchFamily="2" charset="-78"/>
              </a:rPr>
              <a:t>2</a:t>
            </a:r>
            <a:r>
              <a:rPr lang="fa-IR" sz="2400">
                <a:solidFill>
                  <a:srgbClr val="000000"/>
                </a:solidFill>
                <a:latin typeface="BZar"/>
                <a:cs typeface="B Zar" panose="00000400000000000000" pitchFamily="2" charset="-78"/>
              </a:rPr>
              <a:t>به همين دليل هـماكنـون كانـال </a:t>
            </a:r>
            <a:r>
              <a:rPr lang="fa-IR" sz="2400">
                <a:solidFill>
                  <a:srgbClr val="000000"/>
                </a:solidFill>
                <a:latin typeface="BZar"/>
                <a:cs typeface="B Zar" panose="00000400000000000000" pitchFamily="2" charset="-78"/>
              </a:rPr>
              <a:t>تلويزيـوني </a:t>
            </a:r>
            <a:r>
              <a:rPr lang="fa-IR" sz="2400" smtClean="0">
                <a:solidFill>
                  <a:srgbClr val="000000"/>
                </a:solidFill>
                <a:latin typeface="BZar"/>
                <a:cs typeface="B Zar" panose="00000400000000000000" pitchFamily="2" charset="-78"/>
              </a:rPr>
              <a:t>يـا راديويي </a:t>
            </a:r>
            <a:r>
              <a:rPr lang="fa-IR" sz="2400">
                <a:solidFill>
                  <a:srgbClr val="000000"/>
                </a:solidFill>
                <a:latin typeface="BZar"/>
                <a:cs typeface="B Zar" panose="00000400000000000000" pitchFamily="2" charset="-78"/>
              </a:rPr>
              <a:t>خصوصي در كشور فعاليت نميكند</a:t>
            </a:r>
            <a:endParaRPr lang="fa-IR">
              <a:cs typeface="B Zar" panose="00000400000000000000" pitchFamily="2" charset="-78"/>
            </a:endParaRPr>
          </a:p>
        </p:txBody>
      </p:sp>
    </p:spTree>
    <p:extLst>
      <p:ext uri="{BB962C8B-B14F-4D97-AF65-F5344CB8AC3E}">
        <p14:creationId xmlns:p14="http://schemas.microsoft.com/office/powerpoint/2010/main" val="205416773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solidFill>
                  <a:srgbClr val="FF0000"/>
                </a:solidFill>
                <a:latin typeface="BZar"/>
                <a:cs typeface="B Zar" panose="00000400000000000000" pitchFamily="2" charset="-78"/>
              </a:rPr>
              <a:t>ب</a:t>
            </a:r>
            <a:r>
              <a:rPr lang="fa-IR">
                <a:solidFill>
                  <a:srgbClr val="FF0000"/>
                </a:solidFill>
                <a:latin typeface="BZar"/>
                <a:cs typeface="B Zar" panose="00000400000000000000" pitchFamily="2" charset="-78"/>
              </a:rPr>
              <a:t>)</a:t>
            </a:r>
            <a:r>
              <a:rPr lang="fa-IR" smtClean="0">
                <a:solidFill>
                  <a:srgbClr val="FF0000"/>
                </a:solidFill>
                <a:latin typeface="BZar"/>
                <a:cs typeface="B Zar" panose="00000400000000000000" pitchFamily="2" charset="-78"/>
              </a:rPr>
              <a:t> مدارس: </a:t>
            </a:r>
            <a:r>
              <a:rPr lang="fa-IR">
                <a:solidFill>
                  <a:srgbClr val="000000"/>
                </a:solidFill>
                <a:latin typeface="BZar"/>
                <a:cs typeface="B Zar" panose="00000400000000000000" pitchFamily="2" charset="-78"/>
              </a:rPr>
              <a:t>بر اساس آمار رسمي دفتر آمار، برنامهريزي و بودجـه وزارت </a:t>
            </a:r>
            <a:r>
              <a:rPr lang="fa-IR">
                <a:solidFill>
                  <a:srgbClr val="000000"/>
                </a:solidFill>
                <a:latin typeface="BZar"/>
                <a:cs typeface="B Zar" panose="00000400000000000000" pitchFamily="2" charset="-78"/>
              </a:rPr>
              <a:t>آمـوزش </a:t>
            </a:r>
            <a:r>
              <a:rPr lang="fa-IR" smtClean="0">
                <a:solidFill>
                  <a:srgbClr val="000000"/>
                </a:solidFill>
                <a:latin typeface="BZar"/>
                <a:cs typeface="B Zar" panose="00000400000000000000" pitchFamily="2" charset="-78"/>
              </a:rPr>
              <a:t>و پرورش</a:t>
            </a:r>
            <a:r>
              <a:rPr lang="fa-IR">
                <a:solidFill>
                  <a:srgbClr val="000000"/>
                </a:solidFill>
                <a:latin typeface="BZar"/>
                <a:cs typeface="B Zar" panose="00000400000000000000" pitchFamily="2" charset="-78"/>
              </a:rPr>
              <a:t>، ميانگين </a:t>
            </a:r>
            <a:r>
              <a:rPr lang="fa-IR">
                <a:solidFill>
                  <a:srgbClr val="000000"/>
                </a:solidFill>
                <a:latin typeface="BZar"/>
                <a:cs typeface="B Zar" panose="00000400000000000000" pitchFamily="2" charset="-78"/>
              </a:rPr>
              <a:t>نسبت </a:t>
            </a:r>
            <a:r>
              <a:rPr lang="fa-IR" smtClean="0">
                <a:solidFill>
                  <a:srgbClr val="000000"/>
                </a:solidFill>
                <a:latin typeface="BZar"/>
                <a:cs typeface="B Zar" panose="00000400000000000000" pitchFamily="2" charset="-78"/>
              </a:rPr>
              <a:t>دانش آموزاني </a:t>
            </a:r>
            <a:r>
              <a:rPr lang="fa-IR">
                <a:solidFill>
                  <a:srgbClr val="000000"/>
                </a:solidFill>
                <a:latin typeface="BZar"/>
                <a:cs typeface="B Zar" panose="00000400000000000000" pitchFamily="2" charset="-78"/>
              </a:rPr>
              <a:t>كه در مدارس غيردولتي تحصـيل مـيكننـد </a:t>
            </a:r>
            <a:r>
              <a:rPr lang="fa-IR">
                <a:solidFill>
                  <a:srgbClr val="000000"/>
                </a:solidFill>
                <a:latin typeface="BZar"/>
                <a:cs typeface="B Zar" panose="00000400000000000000" pitchFamily="2" charset="-78"/>
              </a:rPr>
              <a:t>بـه </a:t>
            </a:r>
            <a:r>
              <a:rPr lang="fa-IR" smtClean="0">
                <a:solidFill>
                  <a:srgbClr val="000000"/>
                </a:solidFill>
                <a:latin typeface="BZar"/>
                <a:cs typeface="B Zar" panose="00000400000000000000" pitchFamily="2" charset="-78"/>
              </a:rPr>
              <a:t>كـل دانشآموزان</a:t>
            </a:r>
            <a:r>
              <a:rPr lang="fa-IR">
                <a:solidFill>
                  <a:srgbClr val="000000"/>
                </a:solidFill>
                <a:latin typeface="BZar"/>
                <a:cs typeface="B Zar" panose="00000400000000000000" pitchFamily="2" charset="-78"/>
              </a:rPr>
              <a:t>، ميان سه مقطع ابتدايي، راهنمايي و متوسطه، در سـال تحصـيلي 7 </a:t>
            </a:r>
            <a:r>
              <a:rPr lang="fa-IR">
                <a:solidFill>
                  <a:srgbClr val="000000"/>
                </a:solidFill>
                <a:latin typeface="BZar"/>
                <a:cs typeface="B Zar" panose="00000400000000000000" pitchFamily="2" charset="-78"/>
              </a:rPr>
              <a:t>،</a:t>
            </a:r>
            <a:r>
              <a:rPr lang="fa-IR" smtClean="0">
                <a:solidFill>
                  <a:srgbClr val="000000"/>
                </a:solidFill>
                <a:latin typeface="BZar"/>
                <a:cs typeface="B Zar" panose="00000400000000000000" pitchFamily="2" charset="-78"/>
              </a:rPr>
              <a:t>1385-86 درصد </a:t>
            </a:r>
            <a:r>
              <a:rPr lang="fa-IR">
                <a:solidFill>
                  <a:srgbClr val="000000"/>
                </a:solidFill>
                <a:latin typeface="BZar"/>
                <a:cs typeface="B Zar" panose="00000400000000000000" pitchFamily="2" charset="-78"/>
              </a:rPr>
              <a:t>است. بنابراين بهطور ميانگين 83درصد دانشآموزان كشـور مـا در </a:t>
            </a:r>
            <a:r>
              <a:rPr lang="fa-IR">
                <a:solidFill>
                  <a:srgbClr val="000000"/>
                </a:solidFill>
                <a:latin typeface="BZar"/>
                <a:cs typeface="B Zar" panose="00000400000000000000" pitchFamily="2" charset="-78"/>
              </a:rPr>
              <a:t>مـدارس </a:t>
            </a:r>
            <a:r>
              <a:rPr lang="fa-IR" smtClean="0">
                <a:solidFill>
                  <a:srgbClr val="000000"/>
                </a:solidFill>
                <a:latin typeface="BZar"/>
                <a:cs typeface="B Zar" panose="00000400000000000000" pitchFamily="2" charset="-78"/>
              </a:rPr>
              <a:t>دولتـي تحصيل </a:t>
            </a:r>
            <a:r>
              <a:rPr lang="fa-IR">
                <a:solidFill>
                  <a:srgbClr val="000000"/>
                </a:solidFill>
                <a:latin typeface="BZar"/>
                <a:cs typeface="B Zar" panose="00000400000000000000" pitchFamily="2" charset="-78"/>
              </a:rPr>
              <a:t>ميكنند</a:t>
            </a:r>
            <a:r>
              <a:rPr lang="fa-IR">
                <a:cs typeface="B Zar" panose="00000400000000000000" pitchFamily="2" charset="-78"/>
              </a:rPr>
              <a:t> </a:t>
            </a:r>
            <a:br>
              <a:rPr lang="fa-IR">
                <a:cs typeface="B Zar" panose="00000400000000000000" pitchFamily="2" charset="-78"/>
              </a:rPr>
            </a:br>
            <a:endParaRPr lang="fa-IR">
              <a:cs typeface="B Zar" panose="00000400000000000000" pitchFamily="2" charset="-78"/>
            </a:endParaRPr>
          </a:p>
        </p:txBody>
      </p:sp>
    </p:spTree>
    <p:extLst>
      <p:ext uri="{BB962C8B-B14F-4D97-AF65-F5344CB8AC3E}">
        <p14:creationId xmlns:p14="http://schemas.microsoft.com/office/powerpoint/2010/main" val="252098920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solidFill>
                  <a:srgbClr val="FF0000"/>
                </a:solidFill>
                <a:latin typeface="BZar"/>
                <a:cs typeface="B Zar" panose="00000400000000000000" pitchFamily="2" charset="-78"/>
              </a:rPr>
              <a:t>ج) </a:t>
            </a:r>
            <a:r>
              <a:rPr lang="fa-IR">
                <a:solidFill>
                  <a:srgbClr val="FF0000"/>
                </a:solidFill>
                <a:latin typeface="BZar"/>
                <a:cs typeface="B Zar" panose="00000400000000000000" pitchFamily="2" charset="-78"/>
              </a:rPr>
              <a:t>دانشگاهها: </a:t>
            </a:r>
            <a:r>
              <a:rPr lang="fa-IR">
                <a:solidFill>
                  <a:srgbClr val="000000"/>
                </a:solidFill>
                <a:latin typeface="BZar"/>
                <a:cs typeface="B Zar" panose="00000400000000000000" pitchFamily="2" charset="-78"/>
              </a:rPr>
              <a:t>بر اساس سالنامه آماري سال 1386تعداد كل </a:t>
            </a:r>
            <a:r>
              <a:rPr lang="fa-IR">
                <a:solidFill>
                  <a:srgbClr val="000000"/>
                </a:solidFill>
                <a:latin typeface="BZar"/>
                <a:cs typeface="B Zar" panose="00000400000000000000" pitchFamily="2" charset="-78"/>
              </a:rPr>
              <a:t>دانشجويان </a:t>
            </a:r>
            <a:r>
              <a:rPr lang="fa-IR" smtClean="0">
                <a:solidFill>
                  <a:srgbClr val="000000"/>
                </a:solidFill>
                <a:latin typeface="BZar"/>
                <a:cs typeface="B Zar" panose="00000400000000000000" pitchFamily="2" charset="-78"/>
              </a:rPr>
              <a:t>دانشـگاههـاي كشور </a:t>
            </a:r>
            <a:r>
              <a:rPr lang="fa-IR">
                <a:solidFill>
                  <a:srgbClr val="000000"/>
                </a:solidFill>
                <a:latin typeface="BZar"/>
                <a:cs typeface="B Zar" panose="00000400000000000000" pitchFamily="2" charset="-78"/>
              </a:rPr>
              <a:t>در سال تحصـيلي 3391852 ،1386-87نفـر بـود. از ايـن تعـداد </a:t>
            </a:r>
            <a:r>
              <a:rPr lang="fa-IR">
                <a:solidFill>
                  <a:srgbClr val="000000"/>
                </a:solidFill>
                <a:latin typeface="BZar"/>
                <a:cs typeface="B Zar" panose="00000400000000000000" pitchFamily="2" charset="-78"/>
              </a:rPr>
              <a:t>1949879نفـر </a:t>
            </a:r>
            <a:r>
              <a:rPr lang="fa-IR" smtClean="0">
                <a:solidFill>
                  <a:srgbClr val="000000"/>
                </a:solidFill>
                <a:latin typeface="BZar"/>
                <a:cs typeface="B Zar" panose="00000400000000000000" pitchFamily="2" charset="-78"/>
              </a:rPr>
              <a:t>(57 درصد) به دانشگاههـاي </a:t>
            </a:r>
            <a:r>
              <a:rPr lang="fa-IR">
                <a:solidFill>
                  <a:srgbClr val="000000"/>
                </a:solidFill>
                <a:latin typeface="BZar"/>
                <a:cs typeface="B Zar" panose="00000400000000000000" pitchFamily="2" charset="-78"/>
              </a:rPr>
              <a:t>دولتـي و </a:t>
            </a:r>
            <a:r>
              <a:rPr lang="fa-IR">
                <a:solidFill>
                  <a:srgbClr val="000000"/>
                </a:solidFill>
                <a:latin typeface="BZar"/>
                <a:cs typeface="B Zar" panose="00000400000000000000" pitchFamily="2" charset="-78"/>
              </a:rPr>
              <a:t>1441973نفـر </a:t>
            </a:r>
            <a:r>
              <a:rPr lang="fa-IR" smtClean="0">
                <a:solidFill>
                  <a:srgbClr val="000000"/>
                </a:solidFill>
                <a:latin typeface="BZar"/>
                <a:cs typeface="B Zar" panose="00000400000000000000" pitchFamily="2" charset="-78"/>
              </a:rPr>
              <a:t>( 43درصـد) </a:t>
            </a:r>
            <a:r>
              <a:rPr lang="fa-IR">
                <a:solidFill>
                  <a:srgbClr val="000000"/>
                </a:solidFill>
                <a:latin typeface="BZar"/>
                <a:cs typeface="B Zar" panose="00000400000000000000" pitchFamily="2" charset="-78"/>
              </a:rPr>
              <a:t>بـه </a:t>
            </a:r>
            <a:r>
              <a:rPr lang="fa-IR">
                <a:solidFill>
                  <a:srgbClr val="000000"/>
                </a:solidFill>
                <a:latin typeface="BZar"/>
                <a:cs typeface="B Zar" panose="00000400000000000000" pitchFamily="2" charset="-78"/>
              </a:rPr>
              <a:t>دانشـگاههـاي </a:t>
            </a:r>
            <a:r>
              <a:rPr lang="fa-IR" smtClean="0">
                <a:solidFill>
                  <a:srgbClr val="000000"/>
                </a:solidFill>
                <a:latin typeface="BZar"/>
                <a:cs typeface="B Zar" panose="00000400000000000000" pitchFamily="2" charset="-78"/>
              </a:rPr>
              <a:t>غيردولتـي</a:t>
            </a:r>
            <a:r>
              <a:rPr lang="fa-IR" smtClean="0">
                <a:solidFill>
                  <a:srgbClr val="000000"/>
                </a:solidFill>
                <a:latin typeface="BZar"/>
                <a:cs typeface="B Zar" panose="00000400000000000000" pitchFamily="2" charset="-78"/>
              </a:rPr>
              <a:t> </a:t>
            </a:r>
            <a:r>
              <a:rPr lang="fa-IR" smtClean="0">
                <a:solidFill>
                  <a:srgbClr val="000000"/>
                </a:solidFill>
                <a:latin typeface="BZar"/>
                <a:cs typeface="B Zar" panose="00000400000000000000" pitchFamily="2" charset="-78"/>
              </a:rPr>
              <a:t>(دانشـگاه </a:t>
            </a:r>
            <a:r>
              <a:rPr lang="fa-IR">
                <a:solidFill>
                  <a:srgbClr val="000000"/>
                </a:solidFill>
                <a:latin typeface="BZar"/>
                <a:cs typeface="B Zar" panose="00000400000000000000" pitchFamily="2" charset="-78"/>
              </a:rPr>
              <a:t>آزاد اسـلامي </a:t>
            </a:r>
            <a:r>
              <a:rPr lang="fa-IR">
                <a:solidFill>
                  <a:srgbClr val="000000"/>
                </a:solidFill>
                <a:latin typeface="BZar"/>
                <a:cs typeface="B Zar" panose="00000400000000000000" pitchFamily="2" charset="-78"/>
              </a:rPr>
              <a:t>و </a:t>
            </a:r>
            <a:r>
              <a:rPr lang="fa-IR" smtClean="0">
                <a:solidFill>
                  <a:srgbClr val="000000"/>
                </a:solidFill>
                <a:latin typeface="BZar"/>
                <a:cs typeface="B Zar" panose="00000400000000000000" pitchFamily="2" charset="-78"/>
              </a:rPr>
              <a:t>غيرانتفـاعي) </a:t>
            </a:r>
            <a:r>
              <a:rPr lang="fa-IR">
                <a:solidFill>
                  <a:srgbClr val="000000"/>
                </a:solidFill>
                <a:latin typeface="BZar"/>
                <a:cs typeface="B Zar" panose="00000400000000000000" pitchFamily="2" charset="-78"/>
              </a:rPr>
              <a:t>اختصـاص دارد. نسـبت </a:t>
            </a:r>
            <a:r>
              <a:rPr lang="fa-IR">
                <a:solidFill>
                  <a:srgbClr val="000000"/>
                </a:solidFill>
                <a:latin typeface="BZar"/>
                <a:cs typeface="B Zar" panose="00000400000000000000" pitchFamily="2" charset="-78"/>
              </a:rPr>
              <a:t>دانشـجويان </a:t>
            </a:r>
            <a:r>
              <a:rPr lang="fa-IR" smtClean="0">
                <a:solidFill>
                  <a:srgbClr val="000000"/>
                </a:solidFill>
                <a:latin typeface="BZar"/>
                <a:cs typeface="B Zar" panose="00000400000000000000" pitchFamily="2" charset="-78"/>
              </a:rPr>
              <a:t>دانشـگاههـاي غيردولتـي </a:t>
            </a:r>
            <a:r>
              <a:rPr lang="fa-IR">
                <a:solidFill>
                  <a:srgbClr val="000000"/>
                </a:solidFill>
                <a:latin typeface="BZar"/>
                <a:cs typeface="B Zar" panose="00000400000000000000" pitchFamily="2" charset="-78"/>
              </a:rPr>
              <a:t>پـيش از ايـن كمتـر بـوده اسـت، بـهويـژه پـيش از تأسـيس دانشـگاه </a:t>
            </a:r>
            <a:r>
              <a:rPr lang="fa-IR">
                <a:solidFill>
                  <a:srgbClr val="000000"/>
                </a:solidFill>
                <a:latin typeface="BZar"/>
                <a:cs typeface="B Zar" panose="00000400000000000000" pitchFamily="2" charset="-78"/>
              </a:rPr>
              <a:t>آزاد </a:t>
            </a:r>
            <a:r>
              <a:rPr lang="fa-IR" smtClean="0">
                <a:solidFill>
                  <a:srgbClr val="000000"/>
                </a:solidFill>
                <a:latin typeface="BZar"/>
                <a:cs typeface="B Zar" panose="00000400000000000000" pitchFamily="2" charset="-78"/>
              </a:rPr>
              <a:t>كليـه دانشگاههاي </a:t>
            </a:r>
            <a:r>
              <a:rPr lang="fa-IR">
                <a:solidFill>
                  <a:srgbClr val="000000"/>
                </a:solidFill>
                <a:latin typeface="BZar"/>
                <a:cs typeface="B Zar" panose="00000400000000000000" pitchFamily="2" charset="-78"/>
              </a:rPr>
              <a:t>كشور دولتي </a:t>
            </a:r>
            <a:r>
              <a:rPr lang="fa-IR">
                <a:solidFill>
                  <a:srgbClr val="000000"/>
                </a:solidFill>
                <a:latin typeface="BZar"/>
                <a:cs typeface="B Zar" panose="00000400000000000000" pitchFamily="2" charset="-78"/>
              </a:rPr>
              <a:t>بودهاند </a:t>
            </a:r>
            <a:r>
              <a:rPr lang="fa-IR" smtClean="0">
                <a:solidFill>
                  <a:srgbClr val="000000"/>
                </a:solidFill>
                <a:latin typeface="BZar"/>
                <a:cs typeface="B Zar" panose="00000400000000000000" pitchFamily="2" charset="-78"/>
              </a:rPr>
              <a:t>(مركز </a:t>
            </a:r>
            <a:r>
              <a:rPr lang="fa-IR">
                <a:solidFill>
                  <a:srgbClr val="000000"/>
                </a:solidFill>
                <a:latin typeface="BZar"/>
                <a:cs typeface="B Zar" panose="00000400000000000000" pitchFamily="2" charset="-78"/>
              </a:rPr>
              <a:t>آمار ايران</a:t>
            </a:r>
            <a:r>
              <a:rPr lang="fa-IR">
                <a:solidFill>
                  <a:srgbClr val="000000"/>
                </a:solidFill>
                <a:latin typeface="BZar"/>
                <a:cs typeface="B Zar" panose="00000400000000000000" pitchFamily="2" charset="-78"/>
              </a:rPr>
              <a:t>، </a:t>
            </a:r>
            <a:r>
              <a:rPr lang="fa-IR" smtClean="0">
                <a:solidFill>
                  <a:srgbClr val="000000"/>
                </a:solidFill>
                <a:latin typeface="BZar"/>
                <a:cs typeface="B Zar" panose="00000400000000000000" pitchFamily="2" charset="-78"/>
              </a:rPr>
              <a:t>1386)</a:t>
            </a:r>
          </a:p>
          <a:p>
            <a:pPr algn="just"/>
            <a:r>
              <a:rPr lang="fa-IR">
                <a:cs typeface="B Zar" panose="00000400000000000000" pitchFamily="2" charset="-78"/>
              </a:rPr>
              <a:t/>
            </a:r>
            <a:br>
              <a:rPr lang="fa-IR">
                <a:cs typeface="B Zar" panose="00000400000000000000" pitchFamily="2" charset="-78"/>
              </a:rPr>
            </a:br>
            <a:endParaRPr lang="fa-IR">
              <a:cs typeface="B Zar" panose="00000400000000000000" pitchFamily="2" charset="-78"/>
            </a:endParaRPr>
          </a:p>
        </p:txBody>
      </p:sp>
    </p:spTree>
    <p:extLst>
      <p:ext uri="{BB962C8B-B14F-4D97-AF65-F5344CB8AC3E}">
        <p14:creationId xmlns:p14="http://schemas.microsoft.com/office/powerpoint/2010/main" val="80958083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normAutofit/>
          </a:bodyPr>
          <a:lstStyle/>
          <a:p>
            <a:pPr algn="just"/>
            <a:r>
              <a:rPr lang="fa-IR" smtClean="0">
                <a:solidFill>
                  <a:srgbClr val="FF0000"/>
                </a:solidFill>
                <a:latin typeface="BZar"/>
                <a:cs typeface="B Zar" panose="00000400000000000000" pitchFamily="2" charset="-78"/>
              </a:rPr>
              <a:t>د) حـوزه هـاي </a:t>
            </a:r>
            <a:r>
              <a:rPr lang="fa-IR">
                <a:solidFill>
                  <a:srgbClr val="FF0000"/>
                </a:solidFill>
                <a:latin typeface="BZar"/>
                <a:cs typeface="B Zar" panose="00000400000000000000" pitchFamily="2" charset="-78"/>
              </a:rPr>
              <a:t>علميـه: </a:t>
            </a:r>
            <a:r>
              <a:rPr lang="fa-IR">
                <a:solidFill>
                  <a:srgbClr val="000000"/>
                </a:solidFill>
                <a:latin typeface="BZar"/>
                <a:cs typeface="B Zar" panose="00000400000000000000" pitchFamily="2" charset="-78"/>
              </a:rPr>
              <a:t>در پـي رهنمودهـاي مقـام معظـم رهبـري در </a:t>
            </a:r>
            <a:r>
              <a:rPr lang="fa-IR">
                <a:solidFill>
                  <a:srgbClr val="000000"/>
                </a:solidFill>
                <a:latin typeface="BZar"/>
                <a:cs typeface="B Zar" panose="00000400000000000000" pitchFamily="2" charset="-78"/>
              </a:rPr>
              <a:t>سـخنراني </a:t>
            </a:r>
            <a:r>
              <a:rPr lang="fa-IR" smtClean="0">
                <a:solidFill>
                  <a:srgbClr val="000000"/>
                </a:solidFill>
                <a:latin typeface="BZar"/>
                <a:cs typeface="B Zar" panose="00000400000000000000" pitchFamily="2" charset="-78"/>
              </a:rPr>
              <a:t>تـاريخ 70/10/30درباره </a:t>
            </a:r>
            <a:r>
              <a:rPr lang="fa-IR">
                <a:solidFill>
                  <a:srgbClr val="000000"/>
                </a:solidFill>
                <a:latin typeface="BZar"/>
                <a:cs typeface="B Zar" panose="00000400000000000000" pitchFamily="2" charset="-78"/>
              </a:rPr>
              <a:t>مسائل حوزه و مـديريت آن در نشسـت بـا اسـاتيد و فضـلا در </a:t>
            </a:r>
            <a:r>
              <a:rPr lang="fa-IR">
                <a:solidFill>
                  <a:srgbClr val="000000"/>
                </a:solidFill>
                <a:latin typeface="BZar"/>
                <a:cs typeface="B Zar" panose="00000400000000000000" pitchFamily="2" charset="-78"/>
              </a:rPr>
              <a:t>شـهر </a:t>
            </a:r>
            <a:r>
              <a:rPr lang="fa-IR" smtClean="0">
                <a:solidFill>
                  <a:srgbClr val="000000"/>
                </a:solidFill>
                <a:latin typeface="BZar"/>
                <a:cs typeface="B Zar" panose="00000400000000000000" pitchFamily="2" charset="-78"/>
              </a:rPr>
              <a:t>قـم، مديريت </a:t>
            </a:r>
            <a:r>
              <a:rPr lang="fa-IR">
                <a:solidFill>
                  <a:srgbClr val="000000"/>
                </a:solidFill>
                <a:latin typeface="BZar"/>
                <a:cs typeface="B Zar" panose="00000400000000000000" pitchFamily="2" charset="-78"/>
              </a:rPr>
              <a:t>حوزه در سال 1371با نظامي جديد روي كار آمد؛ بدين صورت كه بخشي </a:t>
            </a:r>
            <a:r>
              <a:rPr lang="fa-IR">
                <a:solidFill>
                  <a:srgbClr val="000000"/>
                </a:solidFill>
                <a:latin typeface="BZar"/>
                <a:cs typeface="B Zar" panose="00000400000000000000" pitchFamily="2" charset="-78"/>
              </a:rPr>
              <a:t>از </a:t>
            </a:r>
            <a:r>
              <a:rPr lang="fa-IR" smtClean="0">
                <a:solidFill>
                  <a:srgbClr val="000000"/>
                </a:solidFill>
                <a:latin typeface="BZar"/>
                <a:cs typeface="B Zar" panose="00000400000000000000" pitchFamily="2" charset="-78"/>
              </a:rPr>
              <a:t>آن تحت </a:t>
            </a:r>
            <a:r>
              <a:rPr lang="fa-IR">
                <a:solidFill>
                  <a:srgbClr val="000000"/>
                </a:solidFill>
                <a:latin typeface="BZar"/>
                <a:cs typeface="B Zar" panose="00000400000000000000" pitchFamily="2" charset="-78"/>
              </a:rPr>
              <a:t>عنوان »شوراي عالي حوزه علميه« وظيفه تعيين اهداف، خط مشـيهـا </a:t>
            </a:r>
            <a:r>
              <a:rPr lang="fa-IR">
                <a:solidFill>
                  <a:srgbClr val="000000"/>
                </a:solidFill>
                <a:latin typeface="BZar"/>
                <a:cs typeface="B Zar" panose="00000400000000000000" pitchFamily="2" charset="-78"/>
              </a:rPr>
              <a:t>و </a:t>
            </a:r>
            <a:r>
              <a:rPr lang="fa-IR" smtClean="0">
                <a:solidFill>
                  <a:srgbClr val="000000"/>
                </a:solidFill>
                <a:latin typeface="BZar"/>
                <a:cs typeface="B Zar" panose="00000400000000000000" pitchFamily="2" charset="-78"/>
              </a:rPr>
              <a:t>سياسـتهـاي كلي </a:t>
            </a:r>
            <a:r>
              <a:rPr lang="fa-IR">
                <a:solidFill>
                  <a:srgbClr val="000000"/>
                </a:solidFill>
                <a:latin typeface="BZar"/>
                <a:cs typeface="B Zar" panose="00000400000000000000" pitchFamily="2" charset="-78"/>
              </a:rPr>
              <a:t>حوزه را برعهده گرفت و بخشي ديگر نيز بهعنوان »مديريت حوزه« </a:t>
            </a:r>
            <a:r>
              <a:rPr lang="fa-IR" sz="800">
                <a:solidFill>
                  <a:srgbClr val="000000"/>
                </a:solidFill>
                <a:latin typeface="BZar"/>
                <a:cs typeface="B Zar" panose="00000400000000000000" pitchFamily="2" charset="-78"/>
              </a:rPr>
              <a:t>2</a:t>
            </a:r>
            <a:r>
              <a:rPr lang="fa-IR">
                <a:solidFill>
                  <a:srgbClr val="000000"/>
                </a:solidFill>
                <a:latin typeface="BZar"/>
                <a:cs typeface="B Zar" panose="00000400000000000000" pitchFamily="2" charset="-78"/>
              </a:rPr>
              <a:t>عهـدهدار </a:t>
            </a:r>
            <a:r>
              <a:rPr lang="fa-IR" smtClean="0">
                <a:solidFill>
                  <a:srgbClr val="000000"/>
                </a:solidFill>
                <a:latin typeface="BZar"/>
                <a:cs typeface="B Zar" panose="00000400000000000000" pitchFamily="2" charset="-78"/>
              </a:rPr>
              <a:t>اجـراي سياستهاي </a:t>
            </a:r>
            <a:r>
              <a:rPr lang="fa-IR">
                <a:solidFill>
                  <a:srgbClr val="000000"/>
                </a:solidFill>
                <a:latin typeface="BZar"/>
                <a:cs typeface="B Zar" panose="00000400000000000000" pitchFamily="2" charset="-78"/>
              </a:rPr>
              <a:t>اتخاذ شده از سوي شوراي </a:t>
            </a:r>
            <a:r>
              <a:rPr lang="fa-IR">
                <a:solidFill>
                  <a:srgbClr val="000000"/>
                </a:solidFill>
                <a:latin typeface="BZar"/>
                <a:cs typeface="B Zar" panose="00000400000000000000" pitchFamily="2" charset="-78"/>
              </a:rPr>
              <a:t>عالي </a:t>
            </a:r>
            <a:r>
              <a:rPr lang="fa-IR" smtClean="0">
                <a:solidFill>
                  <a:srgbClr val="000000"/>
                </a:solidFill>
                <a:latin typeface="BZar"/>
                <a:cs typeface="B Zar" panose="00000400000000000000" pitchFamily="2" charset="-78"/>
              </a:rPr>
              <a:t>شد </a:t>
            </a:r>
            <a:r>
              <a:rPr lang="fa-IR">
                <a:solidFill>
                  <a:srgbClr val="000000"/>
                </a:solidFill>
                <a:latin typeface="BZar"/>
                <a:cs typeface="B Zar" panose="00000400000000000000" pitchFamily="2" charset="-78"/>
              </a:rPr>
              <a:t>. </a:t>
            </a:r>
            <a:r>
              <a:rPr lang="fa-IR" sz="800">
                <a:solidFill>
                  <a:srgbClr val="000000"/>
                </a:solidFill>
                <a:latin typeface="BZar"/>
                <a:cs typeface="B Zar" panose="00000400000000000000" pitchFamily="2" charset="-78"/>
              </a:rPr>
              <a:t>3</a:t>
            </a:r>
            <a:r>
              <a:rPr lang="fa-IR">
                <a:solidFill>
                  <a:srgbClr val="000000"/>
                </a:solidFill>
                <a:latin typeface="BZar"/>
                <a:cs typeface="B Zar" panose="00000400000000000000" pitchFamily="2" charset="-78"/>
              </a:rPr>
              <a:t>بر اساس </a:t>
            </a:r>
            <a:r>
              <a:rPr lang="fa-IR">
                <a:solidFill>
                  <a:srgbClr val="000000"/>
                </a:solidFill>
                <a:latin typeface="BZar"/>
                <a:cs typeface="B Zar" panose="00000400000000000000" pitchFamily="2" charset="-78"/>
              </a:rPr>
              <a:t>ماده </a:t>
            </a:r>
            <a:r>
              <a:rPr lang="fa-IR" smtClean="0">
                <a:solidFill>
                  <a:srgbClr val="000000"/>
                </a:solidFill>
                <a:latin typeface="BZar"/>
                <a:cs typeface="B Zar" panose="00000400000000000000" pitchFamily="2" charset="-78"/>
              </a:rPr>
              <a:t>6 اساسنامه </a:t>
            </a:r>
            <a:r>
              <a:rPr lang="fa-IR">
                <a:solidFill>
                  <a:srgbClr val="000000"/>
                </a:solidFill>
                <a:latin typeface="BZar"/>
                <a:cs typeface="B Zar" panose="00000400000000000000" pitchFamily="2" charset="-78"/>
              </a:rPr>
              <a:t>شورا »</a:t>
            </a:r>
            <a:r>
              <a:rPr lang="fa-IR">
                <a:solidFill>
                  <a:srgbClr val="000000"/>
                </a:solidFill>
                <a:latin typeface="BZar"/>
                <a:cs typeface="B Zar" panose="00000400000000000000" pitchFamily="2" charset="-78"/>
              </a:rPr>
              <a:t>نصب </a:t>
            </a:r>
            <a:r>
              <a:rPr lang="fa-IR" smtClean="0">
                <a:solidFill>
                  <a:srgbClr val="000000"/>
                </a:solidFill>
                <a:latin typeface="BZar"/>
                <a:cs typeface="B Zar" panose="00000400000000000000" pitchFamily="2" charset="-78"/>
              </a:rPr>
              <a:t>و عزل </a:t>
            </a:r>
            <a:r>
              <a:rPr lang="fa-IR">
                <a:solidFill>
                  <a:srgbClr val="000000"/>
                </a:solidFill>
                <a:latin typeface="BZar"/>
                <a:cs typeface="B Zar" panose="00000400000000000000" pitchFamily="2" charset="-78"/>
              </a:rPr>
              <a:t>اعضاي شوراي عالي، به پيشنهاد جامعه محترم مدرسين، و تصويب مقام </a:t>
            </a:r>
            <a:r>
              <a:rPr lang="fa-IR">
                <a:solidFill>
                  <a:srgbClr val="000000"/>
                </a:solidFill>
                <a:latin typeface="BZar"/>
                <a:cs typeface="B Zar" panose="00000400000000000000" pitchFamily="2" charset="-78"/>
              </a:rPr>
              <a:t>معظم </a:t>
            </a:r>
            <a:r>
              <a:rPr lang="fa-IR" smtClean="0">
                <a:solidFill>
                  <a:srgbClr val="000000"/>
                </a:solidFill>
                <a:latin typeface="BZar"/>
                <a:cs typeface="B Zar" panose="00000400000000000000" pitchFamily="2" charset="-78"/>
              </a:rPr>
              <a:t>رهبـري و </a:t>
            </a:r>
            <a:r>
              <a:rPr lang="fa-IR">
                <a:solidFill>
                  <a:srgbClr val="000000"/>
                </a:solidFill>
                <a:latin typeface="BZar"/>
                <a:cs typeface="B Zar" panose="00000400000000000000" pitchFamily="2" charset="-78"/>
              </a:rPr>
              <a:t>مرجع يا مراجع عظام حوزه علميه قم انجام ميشود</a:t>
            </a:r>
            <a:r>
              <a:rPr lang="fa-IR">
                <a:solidFill>
                  <a:srgbClr val="000000"/>
                </a:solidFill>
                <a:latin typeface="BZar"/>
                <a:cs typeface="B Zar" panose="00000400000000000000" pitchFamily="2" charset="-78"/>
              </a:rPr>
              <a:t>«</a:t>
            </a:r>
            <a:r>
              <a:rPr lang="fa-IR">
                <a:cs typeface="B Zar" panose="00000400000000000000" pitchFamily="2" charset="-78"/>
              </a:rPr>
              <a:t> </a:t>
            </a:r>
            <a:endParaRPr lang="fa-IR" smtClean="0">
              <a:cs typeface="B Zar" panose="00000400000000000000" pitchFamily="2" charset="-78"/>
            </a:endParaRPr>
          </a:p>
        </p:txBody>
      </p:sp>
    </p:spTree>
    <p:extLst>
      <p:ext uri="{BB962C8B-B14F-4D97-AF65-F5344CB8AC3E}">
        <p14:creationId xmlns:p14="http://schemas.microsoft.com/office/powerpoint/2010/main" val="416217686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a:solidFill>
                  <a:srgbClr val="000000"/>
                </a:solidFill>
                <a:latin typeface="BZar"/>
                <a:cs typeface="B Zar" panose="00000400000000000000" pitchFamily="2" charset="-78"/>
              </a:rPr>
              <a:t>حوزههاي علميه يكي از نهادهايي است كه بهطـور سـنتي بـر پايـه منـابع </a:t>
            </a:r>
            <a:r>
              <a:rPr lang="fa-IR">
                <a:solidFill>
                  <a:srgbClr val="000000"/>
                </a:solidFill>
                <a:latin typeface="BZar"/>
                <a:cs typeface="B Zar" panose="00000400000000000000" pitchFamily="2" charset="-78"/>
              </a:rPr>
              <a:t>مردمـي </a:t>
            </a:r>
            <a:r>
              <a:rPr lang="fa-IR" smtClean="0">
                <a:solidFill>
                  <a:srgbClr val="000000"/>
                </a:solidFill>
                <a:latin typeface="BZar"/>
                <a:cs typeface="B Zar" panose="00000400000000000000" pitchFamily="2" charset="-78"/>
              </a:rPr>
              <a:t>اداره ميشود </a:t>
            </a:r>
            <a:r>
              <a:rPr lang="fa-IR">
                <a:solidFill>
                  <a:srgbClr val="000000"/>
                </a:solidFill>
                <a:latin typeface="BZar"/>
                <a:cs typeface="B Zar" panose="00000400000000000000" pitchFamily="2" charset="-78"/>
              </a:rPr>
              <a:t>و مقلدان هر يك از مراجـع، وجوهـات شـرعي خـود را بـه وي مـيدهنـد و </a:t>
            </a:r>
            <a:r>
              <a:rPr lang="fa-IR">
                <a:solidFill>
                  <a:srgbClr val="000000"/>
                </a:solidFill>
                <a:latin typeface="BZar"/>
                <a:cs typeface="B Zar" panose="00000400000000000000" pitchFamily="2" charset="-78"/>
              </a:rPr>
              <a:t>وي </a:t>
            </a:r>
            <a:r>
              <a:rPr lang="fa-IR" smtClean="0">
                <a:solidFill>
                  <a:srgbClr val="000000"/>
                </a:solidFill>
                <a:latin typeface="BZar"/>
                <a:cs typeface="B Zar" panose="00000400000000000000" pitchFamily="2" charset="-78"/>
              </a:rPr>
              <a:t>از جانب </a:t>
            </a:r>
            <a:r>
              <a:rPr lang="fa-IR">
                <a:solidFill>
                  <a:srgbClr val="000000"/>
                </a:solidFill>
                <a:latin typeface="BZar"/>
                <a:cs typeface="B Zar" panose="00000400000000000000" pitchFamily="2" charset="-78"/>
              </a:rPr>
              <a:t>آنها اختيار دارد كه از آنها براي اداره امور طلاب و اساتيد حوزه استفاده كند. </a:t>
            </a:r>
            <a:r>
              <a:rPr lang="fa-IR">
                <a:solidFill>
                  <a:srgbClr val="000000"/>
                </a:solidFill>
                <a:latin typeface="BZar"/>
                <a:cs typeface="B Zar" panose="00000400000000000000" pitchFamily="2" charset="-78"/>
              </a:rPr>
              <a:t>اما </a:t>
            </a:r>
            <a:r>
              <a:rPr lang="fa-IR" smtClean="0">
                <a:solidFill>
                  <a:srgbClr val="000000"/>
                </a:solidFill>
                <a:latin typeface="BZar"/>
                <a:cs typeface="B Zar" panose="00000400000000000000" pitchFamily="2" charset="-78"/>
              </a:rPr>
              <a:t>در كنار </a:t>
            </a:r>
            <a:r>
              <a:rPr lang="fa-IR">
                <a:solidFill>
                  <a:srgbClr val="000000"/>
                </a:solidFill>
                <a:latin typeface="BZar"/>
                <a:cs typeface="B Zar" panose="00000400000000000000" pitchFamily="2" charset="-78"/>
              </a:rPr>
              <a:t>منابع مردمي، به تدريج كمك و بودجه دولتي نيز به منابع مالي آن اضافه شد. </a:t>
            </a:r>
            <a:r>
              <a:rPr lang="fa-IR">
                <a:solidFill>
                  <a:srgbClr val="000000"/>
                </a:solidFill>
                <a:latin typeface="BZar"/>
                <a:cs typeface="B Zar" panose="00000400000000000000" pitchFamily="2" charset="-78"/>
              </a:rPr>
              <a:t>جدول </a:t>
            </a:r>
            <a:r>
              <a:rPr lang="fa-IR" smtClean="0">
                <a:solidFill>
                  <a:srgbClr val="000000"/>
                </a:solidFill>
                <a:latin typeface="BZar"/>
                <a:cs typeface="B Zar" panose="00000400000000000000" pitchFamily="2" charset="-78"/>
              </a:rPr>
              <a:t>3 روند </a:t>
            </a:r>
            <a:r>
              <a:rPr lang="fa-IR">
                <a:solidFill>
                  <a:srgbClr val="000000"/>
                </a:solidFill>
                <a:latin typeface="BZar"/>
                <a:cs typeface="B Zar" panose="00000400000000000000" pitchFamily="2" charset="-78"/>
              </a:rPr>
              <a:t>تغييرات مبالغ تخصيص يافته در رديف كمك يا بودجـه مربـوط بـه حـوزه </a:t>
            </a:r>
            <a:r>
              <a:rPr lang="fa-IR">
                <a:solidFill>
                  <a:srgbClr val="000000"/>
                </a:solidFill>
                <a:latin typeface="BZar"/>
                <a:cs typeface="B Zar" panose="00000400000000000000" pitchFamily="2" charset="-78"/>
              </a:rPr>
              <a:t>علميـه </a:t>
            </a:r>
            <a:r>
              <a:rPr lang="fa-IR" smtClean="0">
                <a:solidFill>
                  <a:srgbClr val="000000"/>
                </a:solidFill>
                <a:latin typeface="BZar"/>
                <a:cs typeface="B Zar" panose="00000400000000000000" pitchFamily="2" charset="-78"/>
              </a:rPr>
              <a:t>در قانون </a:t>
            </a:r>
            <a:r>
              <a:rPr lang="fa-IR">
                <a:solidFill>
                  <a:srgbClr val="000000"/>
                </a:solidFill>
                <a:latin typeface="BZar"/>
                <a:cs typeface="B Zar" panose="00000400000000000000" pitchFamily="2" charset="-78"/>
              </a:rPr>
              <a:t>بودجه ساليانه از سال 1359تا 1387را نشان </a:t>
            </a:r>
            <a:r>
              <a:rPr lang="fa-IR">
                <a:solidFill>
                  <a:srgbClr val="000000"/>
                </a:solidFill>
                <a:latin typeface="BZar"/>
                <a:cs typeface="B Zar" panose="00000400000000000000" pitchFamily="2" charset="-78"/>
              </a:rPr>
              <a:t>ميدهد</a:t>
            </a:r>
            <a:r>
              <a:rPr lang="fa-IR">
                <a:cs typeface="B Zar" panose="00000400000000000000" pitchFamily="2" charset="-78"/>
              </a:rPr>
              <a:t> </a:t>
            </a:r>
            <a:endParaRPr lang="fa-IR" smtClean="0">
              <a:cs typeface="B Zar" panose="00000400000000000000" pitchFamily="2" charset="-78"/>
            </a:endParaRPr>
          </a:p>
          <a:p>
            <a:pPr marL="0" indent="0" algn="just">
              <a:buNone/>
            </a:pPr>
            <a:r>
              <a:rPr lang="fa-IR">
                <a:cs typeface="B Zar" panose="00000400000000000000" pitchFamily="2" charset="-78"/>
              </a:rPr>
              <a:t/>
            </a:r>
            <a:br>
              <a:rPr lang="fa-IR">
                <a:cs typeface="B Zar" panose="00000400000000000000" pitchFamily="2" charset="-78"/>
              </a:rPr>
            </a:br>
            <a:endParaRPr lang="fa-IR">
              <a:cs typeface="B Zar" panose="00000400000000000000" pitchFamily="2" charset="-78"/>
            </a:endParaRPr>
          </a:p>
        </p:txBody>
      </p:sp>
    </p:spTree>
    <p:extLst>
      <p:ext uri="{BB962C8B-B14F-4D97-AF65-F5344CB8AC3E}">
        <p14:creationId xmlns:p14="http://schemas.microsoft.com/office/powerpoint/2010/main" val="177112067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a:solidFill>
                  <a:srgbClr val="000000"/>
                </a:solidFill>
                <a:latin typeface="BZar"/>
                <a:cs typeface="B Zar" panose="00000400000000000000" pitchFamily="2" charset="-78"/>
              </a:rPr>
              <a:t>جدول مذكور نشان ميدهد كه از سال 1371بودجه كل رديفهاي </a:t>
            </a:r>
            <a:r>
              <a:rPr lang="fa-IR">
                <a:solidFill>
                  <a:srgbClr val="000000"/>
                </a:solidFill>
                <a:latin typeface="BZar"/>
                <a:cs typeface="B Zar" panose="00000400000000000000" pitchFamily="2" charset="-78"/>
              </a:rPr>
              <a:t>حوزههاي </a:t>
            </a:r>
            <a:r>
              <a:rPr lang="fa-IR" smtClean="0">
                <a:solidFill>
                  <a:srgbClr val="000000"/>
                </a:solidFill>
                <a:latin typeface="BZar"/>
                <a:cs typeface="B Zar" panose="00000400000000000000" pitchFamily="2" charset="-78"/>
              </a:rPr>
              <a:t>علميه</a:t>
            </a:r>
            <a:r>
              <a:rPr lang="fa-IR" sz="800" smtClean="0">
                <a:solidFill>
                  <a:srgbClr val="000000"/>
                </a:solidFill>
                <a:latin typeface="BZar"/>
                <a:cs typeface="B Zar" panose="00000400000000000000" pitchFamily="2" charset="-78"/>
              </a:rPr>
              <a:t>1 </a:t>
            </a:r>
            <a:r>
              <a:rPr lang="fa-IR" smtClean="0">
                <a:solidFill>
                  <a:srgbClr val="000000"/>
                </a:solidFill>
                <a:latin typeface="BZar"/>
                <a:cs typeface="B Zar" panose="00000400000000000000" pitchFamily="2" charset="-78"/>
              </a:rPr>
              <a:t>بهطور </a:t>
            </a:r>
            <a:r>
              <a:rPr lang="fa-IR">
                <a:solidFill>
                  <a:srgbClr val="000000"/>
                </a:solidFill>
                <a:latin typeface="BZar"/>
                <a:cs typeface="B Zar" panose="00000400000000000000" pitchFamily="2" charset="-78"/>
              </a:rPr>
              <a:t>قابل توجهي افزايش پيدا ميكند و از رقم 650ميليون ريال در سـال </a:t>
            </a:r>
            <a:r>
              <a:rPr lang="fa-IR">
                <a:solidFill>
                  <a:srgbClr val="000000"/>
                </a:solidFill>
                <a:latin typeface="BZar"/>
                <a:cs typeface="B Zar" panose="00000400000000000000" pitchFamily="2" charset="-78"/>
              </a:rPr>
              <a:t>1370بـه </a:t>
            </a:r>
            <a:r>
              <a:rPr lang="fa-IR" smtClean="0">
                <a:solidFill>
                  <a:srgbClr val="000000"/>
                </a:solidFill>
                <a:latin typeface="BZar"/>
                <a:cs typeface="B Zar" panose="00000400000000000000" pitchFamily="2" charset="-78"/>
              </a:rPr>
              <a:t>1500 ميليون </a:t>
            </a:r>
            <a:r>
              <a:rPr lang="fa-IR">
                <a:solidFill>
                  <a:srgbClr val="000000"/>
                </a:solidFill>
                <a:latin typeface="BZar"/>
                <a:cs typeface="B Zar" panose="00000400000000000000" pitchFamily="2" charset="-78"/>
              </a:rPr>
              <a:t>ريال در سال 1371و در سال بعد بـه رقـم 3000ميليـون ريـال مـيرسـد. </a:t>
            </a:r>
            <a:r>
              <a:rPr lang="fa-IR">
                <a:solidFill>
                  <a:srgbClr val="000000"/>
                </a:solidFill>
                <a:latin typeface="BZar"/>
                <a:cs typeface="B Zar" panose="00000400000000000000" pitchFamily="2" charset="-78"/>
              </a:rPr>
              <a:t>ايـن </a:t>
            </a:r>
            <a:r>
              <a:rPr lang="fa-IR" smtClean="0">
                <a:solidFill>
                  <a:srgbClr val="000000"/>
                </a:solidFill>
                <a:latin typeface="BZar"/>
                <a:cs typeface="B Zar" panose="00000400000000000000" pitchFamily="2" charset="-78"/>
              </a:rPr>
              <a:t>رشـد جهشي </a:t>
            </a:r>
            <a:r>
              <a:rPr lang="fa-IR">
                <a:solidFill>
                  <a:srgbClr val="000000"/>
                </a:solidFill>
                <a:latin typeface="BZar"/>
                <a:cs typeface="B Zar" panose="00000400000000000000" pitchFamily="2" charset="-78"/>
              </a:rPr>
              <a:t>سالانه در سالهاي بعد نيز تكرار </a:t>
            </a:r>
            <a:r>
              <a:rPr lang="fa-IR">
                <a:solidFill>
                  <a:srgbClr val="000000"/>
                </a:solidFill>
                <a:latin typeface="BZar"/>
                <a:cs typeface="B Zar" panose="00000400000000000000" pitchFamily="2" charset="-78"/>
              </a:rPr>
              <a:t>ميشود </a:t>
            </a:r>
            <a:r>
              <a:rPr lang="fa-IR" smtClean="0">
                <a:solidFill>
                  <a:srgbClr val="000000"/>
                </a:solidFill>
                <a:latin typeface="BZar"/>
                <a:cs typeface="B Zar" panose="00000400000000000000" pitchFamily="2" charset="-78"/>
              </a:rPr>
              <a:t>(نگاه </a:t>
            </a:r>
            <a:r>
              <a:rPr lang="fa-IR">
                <a:solidFill>
                  <a:srgbClr val="000000"/>
                </a:solidFill>
                <a:latin typeface="BZar"/>
                <a:cs typeface="B Zar" panose="00000400000000000000" pitchFamily="2" charset="-78"/>
              </a:rPr>
              <a:t>كنيد به ضريب رشـد </a:t>
            </a:r>
            <a:r>
              <a:rPr lang="fa-IR">
                <a:solidFill>
                  <a:srgbClr val="000000"/>
                </a:solidFill>
                <a:latin typeface="BZar"/>
                <a:cs typeface="B Zar" panose="00000400000000000000" pitchFamily="2" charset="-78"/>
              </a:rPr>
              <a:t>سـالانه </a:t>
            </a:r>
            <a:r>
              <a:rPr lang="fa-IR" smtClean="0">
                <a:solidFill>
                  <a:srgbClr val="000000"/>
                </a:solidFill>
                <a:latin typeface="BZar"/>
                <a:cs typeface="B Zar" panose="00000400000000000000" pitchFamily="2" charset="-78"/>
              </a:rPr>
              <a:t>بودجـه حوزه </a:t>
            </a:r>
            <a:r>
              <a:rPr lang="fa-IR">
                <a:solidFill>
                  <a:srgbClr val="000000"/>
                </a:solidFill>
                <a:latin typeface="BZar"/>
                <a:cs typeface="B Zar" panose="00000400000000000000" pitchFamily="2" charset="-78"/>
              </a:rPr>
              <a:t>علميه در </a:t>
            </a:r>
            <a:r>
              <a:rPr lang="fa-IR">
                <a:solidFill>
                  <a:srgbClr val="000000"/>
                </a:solidFill>
                <a:latin typeface="BZar"/>
                <a:cs typeface="B Zar" panose="00000400000000000000" pitchFamily="2" charset="-78"/>
              </a:rPr>
              <a:t>جدول </a:t>
            </a:r>
            <a:r>
              <a:rPr lang="fa-IR" smtClean="0">
                <a:solidFill>
                  <a:srgbClr val="000000"/>
                </a:solidFill>
                <a:latin typeface="BZar"/>
                <a:cs typeface="B Zar" panose="00000400000000000000" pitchFamily="2" charset="-78"/>
              </a:rPr>
              <a:t>. 3) از </a:t>
            </a:r>
            <a:r>
              <a:rPr lang="fa-IR">
                <a:solidFill>
                  <a:srgbClr val="000000"/>
                </a:solidFill>
                <a:latin typeface="BZar"/>
                <a:cs typeface="B Zar" panose="00000400000000000000" pitchFamily="2" charset="-78"/>
              </a:rPr>
              <a:t>سوي ديگر مقايسه ميان ضريب رشد سالانه </a:t>
            </a:r>
            <a:r>
              <a:rPr lang="fa-IR">
                <a:solidFill>
                  <a:srgbClr val="000000"/>
                </a:solidFill>
                <a:latin typeface="BZar"/>
                <a:cs typeface="B Zar" panose="00000400000000000000" pitchFamily="2" charset="-78"/>
              </a:rPr>
              <a:t>بودجه </a:t>
            </a:r>
            <a:r>
              <a:rPr lang="fa-IR" smtClean="0">
                <a:solidFill>
                  <a:srgbClr val="000000"/>
                </a:solidFill>
                <a:latin typeface="BZar"/>
                <a:cs typeface="B Zar" panose="00000400000000000000" pitchFamily="2" charset="-78"/>
              </a:rPr>
              <a:t>حوزه هـاي علميه </a:t>
            </a:r>
            <a:r>
              <a:rPr lang="fa-IR">
                <a:solidFill>
                  <a:srgbClr val="000000"/>
                </a:solidFill>
                <a:latin typeface="BZar"/>
                <a:cs typeface="B Zar" panose="00000400000000000000" pitchFamily="2" charset="-78"/>
              </a:rPr>
              <a:t>با دانشگاه </a:t>
            </a:r>
            <a:r>
              <a:rPr lang="fa-IR">
                <a:solidFill>
                  <a:srgbClr val="000000"/>
                </a:solidFill>
                <a:latin typeface="BZar"/>
                <a:cs typeface="B Zar" panose="00000400000000000000" pitchFamily="2" charset="-78"/>
              </a:rPr>
              <a:t>تهران </a:t>
            </a:r>
            <a:r>
              <a:rPr lang="fa-IR" smtClean="0">
                <a:solidFill>
                  <a:srgbClr val="000000"/>
                </a:solidFill>
                <a:latin typeface="BZar"/>
                <a:cs typeface="B Zar" panose="00000400000000000000" pitchFamily="2" charset="-78"/>
              </a:rPr>
              <a:t>به عنوان </a:t>
            </a:r>
            <a:r>
              <a:rPr lang="fa-IR">
                <a:solidFill>
                  <a:srgbClr val="000000"/>
                </a:solidFill>
                <a:latin typeface="BZar"/>
                <a:cs typeface="B Zar" panose="00000400000000000000" pitchFamily="2" charset="-78"/>
              </a:rPr>
              <a:t>نهاد آموزشي كاملاً دولتي نشان ميدهد كه نسبت </a:t>
            </a:r>
            <a:r>
              <a:rPr lang="fa-IR">
                <a:solidFill>
                  <a:srgbClr val="000000"/>
                </a:solidFill>
                <a:latin typeface="BZar"/>
                <a:cs typeface="B Zar" panose="00000400000000000000" pitchFamily="2" charset="-78"/>
              </a:rPr>
              <a:t>رشـد </a:t>
            </a:r>
            <a:r>
              <a:rPr lang="fa-IR" smtClean="0">
                <a:solidFill>
                  <a:srgbClr val="000000"/>
                </a:solidFill>
                <a:latin typeface="BZar"/>
                <a:cs typeface="B Zar" panose="00000400000000000000" pitchFamily="2" charset="-78"/>
              </a:rPr>
              <a:t>در اكثر </a:t>
            </a:r>
            <a:r>
              <a:rPr lang="fa-IR">
                <a:solidFill>
                  <a:srgbClr val="000000"/>
                </a:solidFill>
                <a:latin typeface="BZar"/>
                <a:cs typeface="B Zar" panose="00000400000000000000" pitchFamily="2" charset="-78"/>
              </a:rPr>
              <a:t>سالها در حوزههاي علميه بيشتر بوده </a:t>
            </a:r>
            <a:r>
              <a:rPr lang="fa-IR">
                <a:solidFill>
                  <a:srgbClr val="000000"/>
                </a:solidFill>
                <a:latin typeface="BZar"/>
                <a:cs typeface="B Zar" panose="00000400000000000000" pitchFamily="2" charset="-78"/>
              </a:rPr>
              <a:t>است</a:t>
            </a:r>
            <a:r>
              <a:rPr lang="fa-IR">
                <a:cs typeface="B Zar" panose="00000400000000000000" pitchFamily="2" charset="-78"/>
              </a:rPr>
              <a:t> </a:t>
            </a:r>
            <a:endParaRPr lang="fa-IR" smtClean="0">
              <a:cs typeface="B Zar" panose="00000400000000000000" pitchFamily="2" charset="-78"/>
            </a:endParaRPr>
          </a:p>
          <a:p>
            <a:pPr algn="just"/>
            <a:r>
              <a:rPr lang="fa-IR">
                <a:cs typeface="B Zar" panose="00000400000000000000" pitchFamily="2" charset="-78"/>
              </a:rPr>
              <a:t/>
            </a:r>
            <a:br>
              <a:rPr lang="fa-IR">
                <a:cs typeface="B Zar" panose="00000400000000000000" pitchFamily="2" charset="-78"/>
              </a:rPr>
            </a:br>
            <a:endParaRPr lang="fa-IR">
              <a:cs typeface="B Zar" panose="00000400000000000000" pitchFamily="2" charset="-78"/>
            </a:endParaRPr>
          </a:p>
        </p:txBody>
      </p:sp>
    </p:spTree>
    <p:extLst>
      <p:ext uri="{BB962C8B-B14F-4D97-AF65-F5344CB8AC3E}">
        <p14:creationId xmlns:p14="http://schemas.microsoft.com/office/powerpoint/2010/main" val="7181755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sz="2200">
                <a:solidFill>
                  <a:srgbClr val="000000"/>
                </a:solidFill>
                <a:latin typeface="BZar"/>
                <a:cs typeface="B Zar" panose="00000400000000000000" pitchFamily="2" charset="-78"/>
              </a:rPr>
              <a:t>با وجود اين، موضوع </a:t>
            </a:r>
            <a:r>
              <a:rPr lang="fa-IR" sz="2200" b="1">
                <a:solidFill>
                  <a:srgbClr val="FF0000"/>
                </a:solidFill>
                <a:latin typeface="BZar"/>
                <a:cs typeface="B Zar" panose="00000400000000000000" pitchFamily="2" charset="-78"/>
              </a:rPr>
              <a:t>انسـجام ميـان نهادهـا </a:t>
            </a:r>
            <a:r>
              <a:rPr lang="fa-IR" sz="2200">
                <a:solidFill>
                  <a:srgbClr val="000000"/>
                </a:solidFill>
                <a:latin typeface="BZar"/>
                <a:cs typeface="B Zar" panose="00000400000000000000" pitchFamily="2" charset="-78"/>
              </a:rPr>
              <a:t>و چگـونگي </a:t>
            </a:r>
            <a:r>
              <a:rPr lang="fa-IR" sz="2200">
                <a:solidFill>
                  <a:srgbClr val="000000"/>
                </a:solidFill>
                <a:latin typeface="BZar"/>
                <a:cs typeface="B Zar" panose="00000400000000000000" pitchFamily="2" charset="-78"/>
              </a:rPr>
              <a:t>تـأثير </a:t>
            </a:r>
            <a:r>
              <a:rPr lang="fa-IR" sz="2200" smtClean="0">
                <a:solidFill>
                  <a:srgbClr val="000000"/>
                </a:solidFill>
                <a:latin typeface="BZar"/>
                <a:cs typeface="B Zar" panose="00000400000000000000" pitchFamily="2" charset="-78"/>
              </a:rPr>
              <a:t>برنامـه هـاي </a:t>
            </a:r>
            <a:r>
              <a:rPr lang="fa-IR" sz="2200">
                <a:solidFill>
                  <a:srgbClr val="000000"/>
                </a:solidFill>
                <a:latin typeface="BZar"/>
                <a:cs typeface="B Zar" panose="00000400000000000000" pitchFamily="2" charset="-78"/>
              </a:rPr>
              <a:t>توسـعه </a:t>
            </a:r>
            <a:r>
              <a:rPr lang="fa-IR" sz="2200">
                <a:solidFill>
                  <a:srgbClr val="000000"/>
                </a:solidFill>
                <a:latin typeface="BZar"/>
                <a:cs typeface="B Zar" panose="00000400000000000000" pitchFamily="2" charset="-78"/>
              </a:rPr>
              <a:t>و </a:t>
            </a:r>
            <a:r>
              <a:rPr lang="fa-IR" sz="2200" smtClean="0">
                <a:solidFill>
                  <a:srgbClr val="000000"/>
                </a:solidFill>
                <a:latin typeface="BZar"/>
                <a:cs typeface="B Zar" panose="00000400000000000000" pitchFamily="2" charset="-78"/>
              </a:rPr>
              <a:t>ديگـر سياستها </a:t>
            </a:r>
            <a:r>
              <a:rPr lang="fa-IR" sz="2200">
                <a:solidFill>
                  <a:srgbClr val="000000"/>
                </a:solidFill>
                <a:latin typeface="BZar"/>
                <a:cs typeface="B Zar" panose="00000400000000000000" pitchFamily="2" charset="-78"/>
              </a:rPr>
              <a:t>بر آن، در حد كليات و نظريه باقي مانده و قدم در ساحت </a:t>
            </a:r>
            <a:r>
              <a:rPr lang="fa-IR" sz="2200">
                <a:solidFill>
                  <a:srgbClr val="000000"/>
                </a:solidFill>
                <a:latin typeface="BZar"/>
                <a:cs typeface="B Zar" panose="00000400000000000000" pitchFamily="2" charset="-78"/>
              </a:rPr>
              <a:t>اندازهگيـري </a:t>
            </a:r>
            <a:r>
              <a:rPr lang="fa-IR" sz="2200" smtClean="0">
                <a:solidFill>
                  <a:srgbClr val="000000"/>
                </a:solidFill>
                <a:latin typeface="BZar"/>
                <a:cs typeface="B Zar" panose="00000400000000000000" pitchFamily="2" charset="-78"/>
              </a:rPr>
              <a:t>نگذاشـته است</a:t>
            </a:r>
            <a:r>
              <a:rPr lang="fa-IR" sz="2200">
                <a:solidFill>
                  <a:srgbClr val="000000"/>
                </a:solidFill>
                <a:latin typeface="BZar"/>
                <a:cs typeface="B Zar" panose="00000400000000000000" pitchFamily="2" charset="-78"/>
              </a:rPr>
              <a:t>. از اين رو اين مقاله سعي دارد تا حداقل براي شرايط معاصر )سه دهه اخيـر</a:t>
            </a:r>
            <a:r>
              <a:rPr lang="fa-IR" sz="2200">
                <a:solidFill>
                  <a:srgbClr val="000000"/>
                </a:solidFill>
                <a:latin typeface="BZar"/>
                <a:cs typeface="B Zar" panose="00000400000000000000" pitchFamily="2" charset="-78"/>
              </a:rPr>
              <a:t>( </a:t>
            </a:r>
            <a:r>
              <a:rPr lang="fa-IR" sz="2200" smtClean="0">
                <a:solidFill>
                  <a:srgbClr val="000000"/>
                </a:solidFill>
                <a:latin typeface="BZar"/>
                <a:cs typeface="B Zar" panose="00000400000000000000" pitchFamily="2" charset="-78"/>
              </a:rPr>
              <a:t>شـاخص مناسبي </a:t>
            </a:r>
            <a:r>
              <a:rPr lang="fa-IR" sz="2200">
                <a:solidFill>
                  <a:srgbClr val="000000"/>
                </a:solidFill>
                <a:latin typeface="BZar"/>
                <a:cs typeface="B Zar" panose="00000400000000000000" pitchFamily="2" charset="-78"/>
              </a:rPr>
              <a:t>براي </a:t>
            </a:r>
            <a:r>
              <a:rPr lang="fa-IR" sz="2200" smtClean="0">
                <a:solidFill>
                  <a:srgbClr val="000000"/>
                </a:solidFill>
                <a:latin typeface="BZar"/>
                <a:cs typeface="B Zar" panose="00000400000000000000" pitchFamily="2" charset="-78"/>
              </a:rPr>
              <a:t>اندازه گيري </a:t>
            </a:r>
            <a:r>
              <a:rPr lang="fa-IR" sz="2200">
                <a:solidFill>
                  <a:srgbClr val="000000"/>
                </a:solidFill>
                <a:latin typeface="BZar"/>
                <a:cs typeface="B Zar" panose="00000400000000000000" pitchFamily="2" charset="-78"/>
              </a:rPr>
              <a:t>ميزان اختلال در انسجام ميان نهادها يا به عبارت ديگر </a:t>
            </a:r>
            <a:r>
              <a:rPr lang="fa-IR" sz="2200">
                <a:solidFill>
                  <a:srgbClr val="000000"/>
                </a:solidFill>
                <a:latin typeface="BZar"/>
                <a:cs typeface="B Zar" panose="00000400000000000000" pitchFamily="2" charset="-78"/>
              </a:rPr>
              <a:t>درجه </a:t>
            </a:r>
            <a:r>
              <a:rPr lang="fa-IR" sz="2200" smtClean="0">
                <a:solidFill>
                  <a:srgbClr val="000000"/>
                </a:solidFill>
                <a:latin typeface="BZar"/>
                <a:cs typeface="B Zar" panose="00000400000000000000" pitchFamily="2" charset="-78"/>
              </a:rPr>
              <a:t>عـدم هماهنگي </a:t>
            </a:r>
            <a:r>
              <a:rPr lang="fa-IR" sz="2200">
                <a:solidFill>
                  <a:srgbClr val="000000"/>
                </a:solidFill>
                <a:latin typeface="BZar"/>
                <a:cs typeface="B Zar" panose="00000400000000000000" pitchFamily="2" charset="-78"/>
              </a:rPr>
              <a:t>كاركردي ميان نهادها ارائه كند. تأكيد اين نكته ضـروري اسـت كـه </a:t>
            </a:r>
            <a:r>
              <a:rPr lang="fa-IR" sz="2200">
                <a:solidFill>
                  <a:srgbClr val="000000"/>
                </a:solidFill>
                <a:latin typeface="BZar"/>
                <a:cs typeface="B Zar" panose="00000400000000000000" pitchFamily="2" charset="-78"/>
              </a:rPr>
              <a:t>هـدف </a:t>
            </a:r>
            <a:r>
              <a:rPr lang="fa-IR" sz="2200" smtClean="0">
                <a:solidFill>
                  <a:srgbClr val="000000"/>
                </a:solidFill>
                <a:latin typeface="BZar"/>
                <a:cs typeface="B Zar" panose="00000400000000000000" pitchFamily="2" charset="-78"/>
              </a:rPr>
              <a:t>ايـن مقاله </a:t>
            </a:r>
            <a:r>
              <a:rPr lang="fa-IR" sz="2200">
                <a:solidFill>
                  <a:srgbClr val="000000"/>
                </a:solidFill>
                <a:latin typeface="BZar"/>
                <a:cs typeface="B Zar" panose="00000400000000000000" pitchFamily="2" charset="-78"/>
              </a:rPr>
              <a:t>ارائه شاخصي مناسب براي دوره معاصر است و ادعاي ارائـه شاخصـي را كـه </a:t>
            </a:r>
            <a:r>
              <a:rPr lang="fa-IR" sz="2200">
                <a:solidFill>
                  <a:srgbClr val="000000"/>
                </a:solidFill>
                <a:latin typeface="BZar"/>
                <a:cs typeface="B Zar" panose="00000400000000000000" pitchFamily="2" charset="-78"/>
              </a:rPr>
              <a:t>در </a:t>
            </a:r>
            <a:r>
              <a:rPr lang="fa-IR" sz="2200" smtClean="0">
                <a:solidFill>
                  <a:srgbClr val="000000"/>
                </a:solidFill>
                <a:latin typeface="BZar"/>
                <a:cs typeface="B Zar" panose="00000400000000000000" pitchFamily="2" charset="-78"/>
              </a:rPr>
              <a:t>همـه دورههاي </a:t>
            </a:r>
            <a:r>
              <a:rPr lang="fa-IR" sz="2200">
                <a:solidFill>
                  <a:srgbClr val="000000"/>
                </a:solidFill>
                <a:latin typeface="BZar"/>
                <a:cs typeface="B Zar" panose="00000400000000000000" pitchFamily="2" charset="-78"/>
              </a:rPr>
              <a:t>تاريخي مفيد باشد، ندارد. بدين منظور پس از مرور نظريههاي اختلال </a:t>
            </a:r>
            <a:r>
              <a:rPr lang="fa-IR" sz="2200">
                <a:solidFill>
                  <a:srgbClr val="000000"/>
                </a:solidFill>
                <a:latin typeface="BZar"/>
                <a:cs typeface="B Zar" panose="00000400000000000000" pitchFamily="2" charset="-78"/>
              </a:rPr>
              <a:t>در </a:t>
            </a:r>
            <a:r>
              <a:rPr lang="fa-IR" sz="2200" smtClean="0">
                <a:solidFill>
                  <a:srgbClr val="000000"/>
                </a:solidFill>
                <a:latin typeface="BZar"/>
                <a:cs typeface="B Zar" panose="00000400000000000000" pitchFamily="2" charset="-78"/>
              </a:rPr>
              <a:t>انسـجام نهادي </a:t>
            </a:r>
            <a:r>
              <a:rPr lang="fa-IR" sz="2200">
                <a:solidFill>
                  <a:srgbClr val="000000"/>
                </a:solidFill>
                <a:latin typeface="BZar"/>
                <a:cs typeface="B Zar" panose="00000400000000000000" pitchFamily="2" charset="-78"/>
              </a:rPr>
              <a:t>و ارائه تعريف مفهومي، شاخص مناسبي براي اندازهگيري آن در جامعه </a:t>
            </a:r>
            <a:r>
              <a:rPr lang="fa-IR" sz="2200">
                <a:solidFill>
                  <a:srgbClr val="000000"/>
                </a:solidFill>
                <a:latin typeface="BZar"/>
                <a:cs typeface="B Zar" panose="00000400000000000000" pitchFamily="2" charset="-78"/>
              </a:rPr>
              <a:t>ايراني </a:t>
            </a:r>
            <a:r>
              <a:rPr lang="fa-IR" sz="2200" smtClean="0">
                <a:solidFill>
                  <a:srgbClr val="000000"/>
                </a:solidFill>
                <a:latin typeface="BZar"/>
                <a:cs typeface="B Zar" panose="00000400000000000000" pitchFamily="2" charset="-78"/>
              </a:rPr>
              <a:t>ارائـه</a:t>
            </a:r>
            <a:r>
              <a:rPr lang="fa-IR" sz="2200" smtClean="0">
                <a:solidFill>
                  <a:srgbClr val="000000"/>
                </a:solidFill>
                <a:latin typeface="BZar"/>
                <a:cs typeface="B Zar" panose="00000400000000000000" pitchFamily="2" charset="-78"/>
              </a:rPr>
              <a:t> </a:t>
            </a:r>
            <a:r>
              <a:rPr lang="fa-IR" sz="2200" smtClean="0">
                <a:solidFill>
                  <a:srgbClr val="000000"/>
                </a:solidFill>
                <a:latin typeface="BZar"/>
                <a:cs typeface="B Zar" panose="00000400000000000000" pitchFamily="2" charset="-78"/>
              </a:rPr>
              <a:t>ميشود</a:t>
            </a:r>
            <a:endParaRPr lang="fa-IR"/>
          </a:p>
        </p:txBody>
      </p:sp>
    </p:spTree>
    <p:extLst>
      <p:ext uri="{BB962C8B-B14F-4D97-AF65-F5344CB8AC3E}">
        <p14:creationId xmlns:p14="http://schemas.microsoft.com/office/powerpoint/2010/main" val="162702474"/>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normAutofit lnSpcReduction="10000"/>
          </a:bodyPr>
          <a:lstStyle/>
          <a:p>
            <a:pPr algn="just"/>
            <a:r>
              <a:rPr lang="fa-IR">
                <a:solidFill>
                  <a:srgbClr val="000000"/>
                </a:solidFill>
                <a:latin typeface="BZar"/>
                <a:cs typeface="B Zar" panose="00000400000000000000" pitchFamily="2" charset="-78"/>
              </a:rPr>
              <a:t>تحليل فوق تنها در مورد روند افزايش قابل توجه سهم دولت </a:t>
            </a:r>
            <a:r>
              <a:rPr lang="fa-IR">
                <a:solidFill>
                  <a:srgbClr val="000000"/>
                </a:solidFill>
                <a:latin typeface="BZar"/>
                <a:cs typeface="B Zar" panose="00000400000000000000" pitchFamily="2" charset="-78"/>
              </a:rPr>
              <a:t>در </a:t>
            </a:r>
            <a:r>
              <a:rPr lang="fa-IR" smtClean="0">
                <a:solidFill>
                  <a:srgbClr val="000000"/>
                </a:solidFill>
                <a:latin typeface="BZar"/>
                <a:cs typeface="B Zar" panose="00000400000000000000" pitchFamily="2" charset="-78"/>
              </a:rPr>
              <a:t>هزينه هاي حوزه هـاي علميه </a:t>
            </a:r>
            <a:r>
              <a:rPr lang="fa-IR">
                <a:solidFill>
                  <a:srgbClr val="000000"/>
                </a:solidFill>
                <a:latin typeface="BZar"/>
                <a:cs typeface="B Zar" panose="00000400000000000000" pitchFamily="2" charset="-78"/>
              </a:rPr>
              <a:t>است. اما در مورد وضـعيت كنـوني حـوزههـا نسـبت سـهم دولـت بـه </a:t>
            </a:r>
            <a:r>
              <a:rPr lang="fa-IR">
                <a:solidFill>
                  <a:srgbClr val="000000"/>
                </a:solidFill>
                <a:latin typeface="BZar"/>
                <a:cs typeface="B Zar" panose="00000400000000000000" pitchFamily="2" charset="-78"/>
              </a:rPr>
              <a:t>وجـوه </a:t>
            </a:r>
            <a:r>
              <a:rPr lang="fa-IR" smtClean="0">
                <a:solidFill>
                  <a:srgbClr val="000000"/>
                </a:solidFill>
                <a:latin typeface="BZar"/>
                <a:cs typeface="B Zar" panose="00000400000000000000" pitchFamily="2" charset="-78"/>
              </a:rPr>
              <a:t>مردمـي هنگامي </a:t>
            </a:r>
            <a:r>
              <a:rPr lang="fa-IR">
                <a:solidFill>
                  <a:srgbClr val="000000"/>
                </a:solidFill>
                <a:latin typeface="BZar"/>
                <a:cs typeface="B Zar" panose="00000400000000000000" pitchFamily="2" charset="-78"/>
              </a:rPr>
              <a:t>ميتوان به دقت سـخن گفـت كـه دربـاره ميـزان وجـوه شـرعي مـورد </a:t>
            </a:r>
            <a:r>
              <a:rPr lang="fa-IR">
                <a:solidFill>
                  <a:srgbClr val="000000"/>
                </a:solidFill>
                <a:latin typeface="BZar"/>
                <a:cs typeface="B Zar" panose="00000400000000000000" pitchFamily="2" charset="-78"/>
              </a:rPr>
              <a:t>مصـرف </a:t>
            </a:r>
            <a:r>
              <a:rPr lang="fa-IR" smtClean="0">
                <a:solidFill>
                  <a:srgbClr val="000000"/>
                </a:solidFill>
                <a:latin typeface="BZar"/>
                <a:cs typeface="B Zar" panose="00000400000000000000" pitchFamily="2" charset="-78"/>
              </a:rPr>
              <a:t>در حوزههاي </a:t>
            </a:r>
            <a:r>
              <a:rPr lang="fa-IR">
                <a:solidFill>
                  <a:srgbClr val="000000"/>
                </a:solidFill>
                <a:latin typeface="BZar"/>
                <a:cs typeface="B Zar" panose="00000400000000000000" pitchFamily="2" charset="-78"/>
              </a:rPr>
              <a:t>علميه اطلاعات وجود داشته باشد كه متأسفانه نيست. اما ميتوان با توجه </a:t>
            </a:r>
            <a:r>
              <a:rPr lang="fa-IR">
                <a:solidFill>
                  <a:srgbClr val="000000"/>
                </a:solidFill>
                <a:latin typeface="BZar"/>
                <a:cs typeface="B Zar" panose="00000400000000000000" pitchFamily="2" charset="-78"/>
              </a:rPr>
              <a:t>به </a:t>
            </a:r>
            <a:r>
              <a:rPr lang="fa-IR" smtClean="0">
                <a:solidFill>
                  <a:srgbClr val="000000"/>
                </a:solidFill>
                <a:latin typeface="BZar"/>
                <a:cs typeface="B Zar" panose="00000400000000000000" pitchFamily="2" charset="-78"/>
              </a:rPr>
              <a:t>ميزان شهريه </a:t>
            </a:r>
            <a:r>
              <a:rPr lang="fa-IR">
                <a:solidFill>
                  <a:srgbClr val="000000"/>
                </a:solidFill>
                <a:latin typeface="BZar"/>
                <a:cs typeface="B Zar" panose="00000400000000000000" pitchFamily="2" charset="-78"/>
              </a:rPr>
              <a:t>طلاب آن را حدث زد. هم اكنون هـر طلبـه بـين صـدهزار تـا دويسـت </a:t>
            </a:r>
            <a:r>
              <a:rPr lang="fa-IR">
                <a:solidFill>
                  <a:srgbClr val="000000"/>
                </a:solidFill>
                <a:latin typeface="BZar"/>
                <a:cs typeface="B Zar" panose="00000400000000000000" pitchFamily="2" charset="-78"/>
              </a:rPr>
              <a:t>هـزار </a:t>
            </a:r>
            <a:r>
              <a:rPr lang="fa-IR" smtClean="0">
                <a:solidFill>
                  <a:srgbClr val="000000"/>
                </a:solidFill>
                <a:latin typeface="BZar"/>
                <a:cs typeface="B Zar" panose="00000400000000000000" pitchFamily="2" charset="-78"/>
              </a:rPr>
              <a:t>تومـان شهريه </a:t>
            </a:r>
            <a:r>
              <a:rPr lang="fa-IR">
                <a:solidFill>
                  <a:srgbClr val="000000"/>
                </a:solidFill>
                <a:latin typeface="BZar"/>
                <a:cs typeface="B Zar" panose="00000400000000000000" pitchFamily="2" charset="-78"/>
              </a:rPr>
              <a:t>دريافت ميكند. اگر متوسط را )بر حسب سخنان افراد مطلع</a:t>
            </a:r>
            <a:r>
              <a:rPr lang="fa-IR">
                <a:solidFill>
                  <a:srgbClr val="000000"/>
                </a:solidFill>
                <a:latin typeface="BZar"/>
                <a:cs typeface="B Zar" panose="00000400000000000000" pitchFamily="2" charset="-78"/>
              </a:rPr>
              <a:t>( </a:t>
            </a:r>
            <a:r>
              <a:rPr lang="fa-IR" smtClean="0">
                <a:solidFill>
                  <a:srgbClr val="000000"/>
                </a:solidFill>
                <a:latin typeface="BZar"/>
                <a:cs typeface="B Zar" panose="00000400000000000000" pitchFamily="2" charset="-78"/>
              </a:rPr>
              <a:t>140000تومان) </a:t>
            </a:r>
            <a:r>
              <a:rPr lang="fa-IR">
                <a:solidFill>
                  <a:srgbClr val="000000"/>
                </a:solidFill>
                <a:latin typeface="BZar"/>
                <a:cs typeface="B Zar" panose="00000400000000000000" pitchFamily="2" charset="-78"/>
              </a:rPr>
              <a:t>در </a:t>
            </a:r>
            <a:r>
              <a:rPr lang="fa-IR" smtClean="0">
                <a:solidFill>
                  <a:srgbClr val="000000"/>
                </a:solidFill>
                <a:latin typeface="BZar"/>
                <a:cs typeface="B Zar" panose="00000400000000000000" pitchFamily="2" charset="-78"/>
              </a:rPr>
              <a:t>نظر بگيريم </a:t>
            </a:r>
            <a:r>
              <a:rPr lang="fa-IR">
                <a:solidFill>
                  <a:srgbClr val="000000"/>
                </a:solidFill>
                <a:latin typeface="BZar"/>
                <a:cs typeface="B Zar" panose="00000400000000000000" pitchFamily="2" charset="-78"/>
              </a:rPr>
              <a:t>و فرض نماييم كه اين شهريه تماماً از سهم امام مربوط بـه خمـس امـوال </a:t>
            </a:r>
            <a:r>
              <a:rPr lang="fa-IR">
                <a:solidFill>
                  <a:srgbClr val="000000"/>
                </a:solidFill>
                <a:latin typeface="BZar"/>
                <a:cs typeface="B Zar" panose="00000400000000000000" pitchFamily="2" charset="-78"/>
              </a:rPr>
              <a:t>مـردم </a:t>
            </a:r>
            <a:r>
              <a:rPr lang="fa-IR" smtClean="0">
                <a:solidFill>
                  <a:srgbClr val="000000"/>
                </a:solidFill>
                <a:latin typeface="BZar"/>
                <a:cs typeface="B Zar" panose="00000400000000000000" pitchFamily="2" charset="-78"/>
              </a:rPr>
              <a:t>داده ميشود</a:t>
            </a:r>
            <a:r>
              <a:rPr lang="fa-IR">
                <a:solidFill>
                  <a:srgbClr val="000000"/>
                </a:solidFill>
                <a:latin typeface="BZar"/>
                <a:cs typeface="B Zar" panose="00000400000000000000" pitchFamily="2" charset="-78"/>
              </a:rPr>
              <a:t>، در آن صورت با توجه به آمار غيررسـمي تعـداد طـلاب در حـال </a:t>
            </a:r>
            <a:r>
              <a:rPr lang="fa-IR">
                <a:solidFill>
                  <a:srgbClr val="000000"/>
                </a:solidFill>
                <a:latin typeface="BZar"/>
                <a:cs typeface="B Zar" panose="00000400000000000000" pitchFamily="2" charset="-78"/>
              </a:rPr>
              <a:t>تحصـيل </a:t>
            </a:r>
            <a:r>
              <a:rPr lang="fa-IR" smtClean="0">
                <a:solidFill>
                  <a:srgbClr val="000000"/>
                </a:solidFill>
                <a:latin typeface="BZar"/>
                <a:cs typeface="B Zar" panose="00000400000000000000" pitchFamily="2" charset="-78"/>
              </a:rPr>
              <a:t>كشـور ( 70000نفر)، </a:t>
            </a:r>
            <a:r>
              <a:rPr lang="fa-IR">
                <a:solidFill>
                  <a:srgbClr val="000000"/>
                </a:solidFill>
                <a:latin typeface="BZar"/>
                <a:cs typeface="B Zar" panose="00000400000000000000" pitchFamily="2" charset="-78"/>
              </a:rPr>
              <a:t>مجموع كل شهريه پرداختي 9ميليارد و 800ميليون تومان خواهد بود </a:t>
            </a:r>
            <a:r>
              <a:rPr lang="fa-IR">
                <a:solidFill>
                  <a:srgbClr val="000000"/>
                </a:solidFill>
                <a:latin typeface="BZar"/>
                <a:cs typeface="B Zar" panose="00000400000000000000" pitchFamily="2" charset="-78"/>
              </a:rPr>
              <a:t>كه </a:t>
            </a:r>
            <a:r>
              <a:rPr lang="fa-IR" smtClean="0">
                <a:solidFill>
                  <a:srgbClr val="000000"/>
                </a:solidFill>
                <a:latin typeface="BZar"/>
                <a:cs typeface="B Zar" panose="00000400000000000000" pitchFamily="2" charset="-78"/>
              </a:rPr>
              <a:t>در اينجا </a:t>
            </a:r>
            <a:r>
              <a:rPr lang="fa-IR">
                <a:solidFill>
                  <a:srgbClr val="000000"/>
                </a:solidFill>
                <a:latin typeface="BZar"/>
                <a:cs typeface="B Zar" panose="00000400000000000000" pitchFamily="2" charset="-78"/>
              </a:rPr>
              <a:t>آن را معادل كل سهم امام در نظر </a:t>
            </a:r>
            <a:r>
              <a:rPr lang="fa-IR">
                <a:solidFill>
                  <a:srgbClr val="000000"/>
                </a:solidFill>
                <a:latin typeface="BZar"/>
                <a:cs typeface="B Zar" panose="00000400000000000000" pitchFamily="2" charset="-78"/>
              </a:rPr>
              <a:t>ميگيريم</a:t>
            </a:r>
            <a:r>
              <a:rPr lang="fa-IR">
                <a:cs typeface="B Zar" panose="00000400000000000000" pitchFamily="2" charset="-78"/>
              </a:rPr>
              <a:t> </a:t>
            </a:r>
            <a:endParaRPr lang="fa-IR" smtClean="0">
              <a:cs typeface="B Zar" panose="00000400000000000000" pitchFamily="2" charset="-78"/>
            </a:endParaRPr>
          </a:p>
          <a:p>
            <a:pPr algn="just"/>
            <a:r>
              <a:rPr lang="fa-IR">
                <a:cs typeface="B Zar" panose="00000400000000000000" pitchFamily="2" charset="-78"/>
              </a:rPr>
              <a:t/>
            </a:r>
            <a:br>
              <a:rPr lang="fa-IR">
                <a:cs typeface="B Zar" panose="00000400000000000000" pitchFamily="2" charset="-78"/>
              </a:rPr>
            </a:br>
            <a:endParaRPr lang="fa-IR">
              <a:cs typeface="B Zar" panose="00000400000000000000" pitchFamily="2" charset="-78"/>
            </a:endParaRPr>
          </a:p>
        </p:txBody>
      </p:sp>
    </p:spTree>
    <p:extLst>
      <p:ext uri="{BB962C8B-B14F-4D97-AF65-F5344CB8AC3E}">
        <p14:creationId xmlns:p14="http://schemas.microsoft.com/office/powerpoint/2010/main" val="247515080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normAutofit fontScale="92500" lnSpcReduction="10000"/>
          </a:bodyPr>
          <a:lstStyle/>
          <a:p>
            <a:pPr algn="just"/>
            <a:r>
              <a:rPr lang="fa-IR">
                <a:solidFill>
                  <a:srgbClr val="000000"/>
                </a:solidFill>
                <a:latin typeface="BZar"/>
                <a:cs typeface="B Zar" panose="00000400000000000000" pitchFamily="2" charset="-78"/>
              </a:rPr>
              <a:t>بودجه دولتي حوزه علميه در </a:t>
            </a:r>
            <a:r>
              <a:rPr lang="fa-IR">
                <a:solidFill>
                  <a:srgbClr val="000000"/>
                </a:solidFill>
                <a:latin typeface="BZar"/>
                <a:cs typeface="B Zar" panose="00000400000000000000" pitchFamily="2" charset="-78"/>
              </a:rPr>
              <a:t>سال </a:t>
            </a:r>
            <a:r>
              <a:rPr lang="fa-IR" smtClean="0">
                <a:solidFill>
                  <a:srgbClr val="000000"/>
                </a:solidFill>
                <a:latin typeface="BZar"/>
                <a:cs typeface="B Zar" panose="00000400000000000000" pitchFamily="2" charset="-78"/>
              </a:rPr>
              <a:t>1387 حدود </a:t>
            </a:r>
            <a:r>
              <a:rPr lang="fa-IR">
                <a:solidFill>
                  <a:srgbClr val="000000"/>
                </a:solidFill>
                <a:latin typeface="BZar"/>
                <a:cs typeface="B Zar" panose="00000400000000000000" pitchFamily="2" charset="-78"/>
              </a:rPr>
              <a:t>230ميليارد تومان است، يعني تقريباً 23برابر وجوهات مردمـي قابـل مصـرف </a:t>
            </a:r>
            <a:r>
              <a:rPr lang="fa-IR">
                <a:solidFill>
                  <a:srgbClr val="000000"/>
                </a:solidFill>
                <a:latin typeface="BZar"/>
                <a:cs typeface="B Zar" panose="00000400000000000000" pitchFamily="2" charset="-78"/>
              </a:rPr>
              <a:t>بـراي</a:t>
            </a:r>
            <a:r>
              <a:rPr lang="fa-IR">
                <a:cs typeface="B Zar" panose="00000400000000000000" pitchFamily="2" charset="-78"/>
              </a:rPr>
              <a:t> </a:t>
            </a:r>
            <a:r>
              <a:rPr lang="fa-IR" smtClean="0">
                <a:cs typeface="B Zar" panose="00000400000000000000" pitchFamily="2" charset="-78"/>
              </a:rPr>
              <a:t> </a:t>
            </a:r>
            <a:r>
              <a:rPr lang="fa-IR" smtClean="0">
                <a:solidFill>
                  <a:srgbClr val="000000"/>
                </a:solidFill>
                <a:latin typeface="BZar"/>
                <a:cs typeface="B Zar" panose="00000400000000000000" pitchFamily="2" charset="-78"/>
              </a:rPr>
              <a:t>طلبه هاي </a:t>
            </a:r>
            <a:r>
              <a:rPr lang="fa-IR">
                <a:solidFill>
                  <a:srgbClr val="000000"/>
                </a:solidFill>
                <a:latin typeface="BZar"/>
                <a:cs typeface="B Zar" panose="00000400000000000000" pitchFamily="2" charset="-78"/>
              </a:rPr>
              <a:t>حوزه </a:t>
            </a:r>
            <a:r>
              <a:rPr lang="fa-IR" smtClean="0">
                <a:solidFill>
                  <a:srgbClr val="000000"/>
                </a:solidFill>
                <a:latin typeface="BZar"/>
                <a:cs typeface="B Zar" panose="00000400000000000000" pitchFamily="2" charset="-78"/>
              </a:rPr>
              <a:t>علميه. ميتوان </a:t>
            </a:r>
            <a:r>
              <a:rPr lang="fa-IR">
                <a:solidFill>
                  <a:srgbClr val="000000"/>
                </a:solidFill>
                <a:latin typeface="BZar"/>
                <a:cs typeface="B Zar" panose="00000400000000000000" pitchFamily="2" charset="-78"/>
              </a:rPr>
              <a:t>گفت كه در حوزههاي علميه در بعد مديريت از سال 1374با </a:t>
            </a:r>
            <a:r>
              <a:rPr lang="fa-IR">
                <a:solidFill>
                  <a:srgbClr val="000000"/>
                </a:solidFill>
                <a:latin typeface="BZar"/>
                <a:cs typeface="B Zar" panose="00000400000000000000" pitchFamily="2" charset="-78"/>
              </a:rPr>
              <a:t>تشكيل </a:t>
            </a:r>
            <a:r>
              <a:rPr lang="fa-IR" smtClean="0">
                <a:solidFill>
                  <a:srgbClr val="000000"/>
                </a:solidFill>
                <a:latin typeface="BZar"/>
                <a:cs typeface="B Zar" panose="00000400000000000000" pitchFamily="2" charset="-78"/>
              </a:rPr>
              <a:t>شوراي عالي </a:t>
            </a:r>
            <a:r>
              <a:rPr lang="fa-IR">
                <a:solidFill>
                  <a:srgbClr val="000000"/>
                </a:solidFill>
                <a:latin typeface="BZar"/>
                <a:cs typeface="B Zar" panose="00000400000000000000" pitchFamily="2" charset="-78"/>
              </a:rPr>
              <a:t>حوزههاي علميه، نهاد حكومت نقشي تعيينكننده داشته است، كـه پـيش از </a:t>
            </a:r>
            <a:r>
              <a:rPr lang="fa-IR">
                <a:solidFill>
                  <a:srgbClr val="000000"/>
                </a:solidFill>
                <a:latin typeface="BZar"/>
                <a:cs typeface="B Zar" panose="00000400000000000000" pitchFamily="2" charset="-78"/>
              </a:rPr>
              <a:t>آن </a:t>
            </a:r>
            <a:r>
              <a:rPr lang="fa-IR" smtClean="0">
                <a:solidFill>
                  <a:srgbClr val="000000"/>
                </a:solidFill>
                <a:latin typeface="BZar"/>
                <a:cs typeface="B Zar" panose="00000400000000000000" pitchFamily="2" charset="-78"/>
              </a:rPr>
              <a:t>بسـيار كمرنگتر </a:t>
            </a:r>
            <a:r>
              <a:rPr lang="fa-IR">
                <a:solidFill>
                  <a:srgbClr val="000000"/>
                </a:solidFill>
                <a:latin typeface="BZar"/>
                <a:cs typeface="B Zar" panose="00000400000000000000" pitchFamily="2" charset="-78"/>
              </a:rPr>
              <a:t>بوده است. در بعد اقتصادي نيز از سال 1371سهم دولت در </a:t>
            </a:r>
            <a:r>
              <a:rPr lang="fa-IR">
                <a:solidFill>
                  <a:srgbClr val="000000"/>
                </a:solidFill>
                <a:latin typeface="BZar"/>
                <a:cs typeface="B Zar" panose="00000400000000000000" pitchFamily="2" charset="-78"/>
              </a:rPr>
              <a:t>بودجه </a:t>
            </a:r>
            <a:r>
              <a:rPr lang="fa-IR" smtClean="0">
                <a:solidFill>
                  <a:srgbClr val="000000"/>
                </a:solidFill>
                <a:latin typeface="BZar"/>
                <a:cs typeface="B Zar" panose="00000400000000000000" pitchFamily="2" charset="-78"/>
              </a:rPr>
              <a:t>حـوزههـاي علميه </a:t>
            </a:r>
            <a:r>
              <a:rPr lang="fa-IR">
                <a:solidFill>
                  <a:srgbClr val="000000"/>
                </a:solidFill>
                <a:latin typeface="BZar"/>
                <a:cs typeface="B Zar" panose="00000400000000000000" pitchFamily="2" charset="-78"/>
              </a:rPr>
              <a:t>به سرعت افزايش مييابد، اما پيش از آن كاملاً روندي يكنواخت و در </a:t>
            </a:r>
            <a:r>
              <a:rPr lang="fa-IR">
                <a:solidFill>
                  <a:srgbClr val="000000"/>
                </a:solidFill>
                <a:latin typeface="BZar"/>
                <a:cs typeface="B Zar" panose="00000400000000000000" pitchFamily="2" charset="-78"/>
              </a:rPr>
              <a:t>قالب </a:t>
            </a:r>
            <a:r>
              <a:rPr lang="fa-IR" smtClean="0">
                <a:solidFill>
                  <a:srgbClr val="000000"/>
                </a:solidFill>
                <a:latin typeface="BZar"/>
                <a:cs typeface="B Zar" panose="00000400000000000000" pitchFamily="2" charset="-78"/>
              </a:rPr>
              <a:t>كمـك بوده </a:t>
            </a:r>
            <a:r>
              <a:rPr lang="fa-IR">
                <a:solidFill>
                  <a:srgbClr val="000000"/>
                </a:solidFill>
                <a:latin typeface="BZar"/>
                <a:cs typeface="B Zar" panose="00000400000000000000" pitchFamily="2" charset="-78"/>
              </a:rPr>
              <a:t>است. همچنين هم اكنون حجم قابل توجهي </a:t>
            </a:r>
            <a:r>
              <a:rPr lang="fa-IR">
                <a:solidFill>
                  <a:srgbClr val="000000"/>
                </a:solidFill>
                <a:latin typeface="BZar"/>
                <a:cs typeface="B Zar" panose="00000400000000000000" pitchFamily="2" charset="-78"/>
              </a:rPr>
              <a:t>از </a:t>
            </a:r>
            <a:r>
              <a:rPr lang="fa-IR" smtClean="0">
                <a:solidFill>
                  <a:srgbClr val="000000"/>
                </a:solidFill>
                <a:latin typeface="BZar"/>
                <a:cs typeface="B Zar" panose="00000400000000000000" pitchFamily="2" charset="-78"/>
              </a:rPr>
              <a:t>هزينـه هـاي </a:t>
            </a:r>
            <a:r>
              <a:rPr lang="fa-IR">
                <a:solidFill>
                  <a:srgbClr val="000000"/>
                </a:solidFill>
                <a:latin typeface="BZar"/>
                <a:cs typeface="B Zar" panose="00000400000000000000" pitchFamily="2" charset="-78"/>
              </a:rPr>
              <a:t>حـوزههـاي </a:t>
            </a:r>
            <a:r>
              <a:rPr lang="fa-IR">
                <a:solidFill>
                  <a:srgbClr val="000000"/>
                </a:solidFill>
                <a:latin typeface="BZar"/>
                <a:cs typeface="B Zar" panose="00000400000000000000" pitchFamily="2" charset="-78"/>
              </a:rPr>
              <a:t>علميـه </a:t>
            </a:r>
            <a:r>
              <a:rPr lang="fa-IR" smtClean="0">
                <a:solidFill>
                  <a:srgbClr val="000000"/>
                </a:solidFill>
                <a:latin typeface="BZar"/>
                <a:cs typeface="B Zar" panose="00000400000000000000" pitchFamily="2" charset="-78"/>
              </a:rPr>
              <a:t>توسـط دولت </a:t>
            </a:r>
            <a:r>
              <a:rPr lang="fa-IR">
                <a:solidFill>
                  <a:srgbClr val="000000"/>
                </a:solidFill>
                <a:latin typeface="BZar"/>
                <a:cs typeface="B Zar" panose="00000400000000000000" pitchFamily="2" charset="-78"/>
              </a:rPr>
              <a:t>پرداخت ميشود. بنابراين اگر بخواهيم وضعيت مردمي بودن حوزههاي علميه </a:t>
            </a:r>
            <a:r>
              <a:rPr lang="fa-IR">
                <a:solidFill>
                  <a:srgbClr val="000000"/>
                </a:solidFill>
                <a:latin typeface="BZar"/>
                <a:cs typeface="B Zar" panose="00000400000000000000" pitchFamily="2" charset="-78"/>
              </a:rPr>
              <a:t>را </a:t>
            </a:r>
            <a:r>
              <a:rPr lang="fa-IR" smtClean="0">
                <a:solidFill>
                  <a:srgbClr val="000000"/>
                </a:solidFill>
                <a:latin typeface="BZar"/>
                <a:cs typeface="B Zar" panose="00000400000000000000" pitchFamily="2" charset="-78"/>
              </a:rPr>
              <a:t>طي سي </a:t>
            </a:r>
            <a:r>
              <a:rPr lang="fa-IR">
                <a:solidFill>
                  <a:srgbClr val="000000"/>
                </a:solidFill>
                <a:latin typeface="BZar"/>
                <a:cs typeface="B Zar" panose="00000400000000000000" pitchFamily="2" charset="-78"/>
              </a:rPr>
              <a:t>سال اخير نشان دهيم، بايد بگوييم كه در دهه اول اين نهاد كاملاً غيردولتي </a:t>
            </a:r>
            <a:r>
              <a:rPr lang="fa-IR">
                <a:solidFill>
                  <a:srgbClr val="000000"/>
                </a:solidFill>
                <a:latin typeface="BZar"/>
                <a:cs typeface="B Zar" panose="00000400000000000000" pitchFamily="2" charset="-78"/>
              </a:rPr>
              <a:t>بوده </a:t>
            </a:r>
            <a:r>
              <a:rPr lang="fa-IR" smtClean="0">
                <a:solidFill>
                  <a:srgbClr val="000000"/>
                </a:solidFill>
                <a:latin typeface="BZar"/>
                <a:cs typeface="B Zar" panose="00000400000000000000" pitchFamily="2" charset="-78"/>
              </a:rPr>
              <a:t>اسـت، اما </a:t>
            </a:r>
            <a:r>
              <a:rPr lang="fa-IR">
                <a:solidFill>
                  <a:srgbClr val="000000"/>
                </a:solidFill>
                <a:latin typeface="BZar"/>
                <a:cs typeface="B Zar" panose="00000400000000000000" pitchFamily="2" charset="-78"/>
              </a:rPr>
              <a:t>در دو دهه اخير نقش حكومت در حوزه، روند افزايشي داشته است، امـا در </a:t>
            </a:r>
            <a:r>
              <a:rPr lang="fa-IR">
                <a:solidFill>
                  <a:srgbClr val="000000"/>
                </a:solidFill>
                <a:latin typeface="BZar"/>
                <a:cs typeface="B Zar" panose="00000400000000000000" pitchFamily="2" charset="-78"/>
              </a:rPr>
              <a:t>مـورد </a:t>
            </a:r>
            <a:r>
              <a:rPr lang="fa-IR" smtClean="0">
                <a:solidFill>
                  <a:srgbClr val="000000"/>
                </a:solidFill>
                <a:latin typeface="BZar"/>
                <a:cs typeface="B Zar" panose="00000400000000000000" pitchFamily="2" charset="-78"/>
              </a:rPr>
              <a:t>سـهم فعلي </a:t>
            </a:r>
            <a:r>
              <a:rPr lang="fa-IR">
                <a:solidFill>
                  <a:srgbClr val="000000"/>
                </a:solidFill>
                <a:latin typeface="BZar"/>
                <a:cs typeface="B Zar" panose="00000400000000000000" pitchFamily="2" charset="-78"/>
              </a:rPr>
              <a:t>در حوزه هنگامي ميتوان سخن گفـت كـه آمـار دقيقـي از وجوهـات </a:t>
            </a:r>
            <a:r>
              <a:rPr lang="fa-IR">
                <a:solidFill>
                  <a:srgbClr val="000000"/>
                </a:solidFill>
                <a:latin typeface="BZar"/>
                <a:cs typeface="B Zar" panose="00000400000000000000" pitchFamily="2" charset="-78"/>
              </a:rPr>
              <a:t>شـرعي </a:t>
            </a:r>
            <a:r>
              <a:rPr lang="fa-IR" smtClean="0">
                <a:solidFill>
                  <a:srgbClr val="000000"/>
                </a:solidFill>
                <a:latin typeface="BZar"/>
                <a:cs typeface="B Zar" panose="00000400000000000000" pitchFamily="2" charset="-78"/>
              </a:rPr>
              <a:t>وجـود داشته </a:t>
            </a:r>
            <a:r>
              <a:rPr lang="fa-IR">
                <a:solidFill>
                  <a:srgbClr val="000000"/>
                </a:solidFill>
                <a:latin typeface="BZar"/>
                <a:cs typeface="B Zar" panose="00000400000000000000" pitchFamily="2" charset="-78"/>
              </a:rPr>
              <a:t>باشد</a:t>
            </a:r>
            <a:r>
              <a:rPr lang="fa-IR">
                <a:cs typeface="B Zar" panose="00000400000000000000" pitchFamily="2" charset="-78"/>
              </a:rPr>
              <a:t> </a:t>
            </a:r>
            <a:endParaRPr lang="fa-IR" smtClean="0">
              <a:cs typeface="B Zar" panose="00000400000000000000" pitchFamily="2" charset="-78"/>
            </a:endParaRPr>
          </a:p>
          <a:p>
            <a:pPr algn="just"/>
            <a:r>
              <a:rPr lang="fa-IR">
                <a:cs typeface="B Zar" panose="00000400000000000000" pitchFamily="2" charset="-78"/>
              </a:rPr>
              <a:t/>
            </a:r>
            <a:br>
              <a:rPr lang="fa-IR">
                <a:cs typeface="B Zar" panose="00000400000000000000" pitchFamily="2" charset="-78"/>
              </a:rPr>
            </a:br>
            <a:endParaRPr lang="fa-IR" smtClean="0">
              <a:cs typeface="B Zar" panose="00000400000000000000" pitchFamily="2" charset="-78"/>
            </a:endParaRPr>
          </a:p>
          <a:p>
            <a:endParaRPr lang="fa-IR">
              <a:cs typeface="B Zar" panose="00000400000000000000" pitchFamily="2" charset="-78"/>
            </a:endParaRPr>
          </a:p>
        </p:txBody>
      </p:sp>
    </p:spTree>
    <p:extLst>
      <p:ext uri="{BB962C8B-B14F-4D97-AF65-F5344CB8AC3E}">
        <p14:creationId xmlns:p14="http://schemas.microsoft.com/office/powerpoint/2010/main" val="952107310"/>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normAutofit/>
          </a:bodyPr>
          <a:lstStyle/>
          <a:p>
            <a:pPr algn="just"/>
            <a:r>
              <a:rPr lang="fa-IR" smtClean="0">
                <a:solidFill>
                  <a:srgbClr val="FF0000"/>
                </a:solidFill>
                <a:latin typeface="BZar"/>
                <a:cs typeface="B Zar" panose="00000400000000000000" pitchFamily="2" charset="-78"/>
              </a:rPr>
              <a:t>ه) </a:t>
            </a:r>
            <a:r>
              <a:rPr lang="fa-IR">
                <a:solidFill>
                  <a:srgbClr val="FF0000"/>
                </a:solidFill>
                <a:latin typeface="BZar"/>
                <a:cs typeface="B Zar" panose="00000400000000000000" pitchFamily="2" charset="-78"/>
              </a:rPr>
              <a:t>مسـاجد: </a:t>
            </a:r>
            <a:r>
              <a:rPr lang="fa-IR">
                <a:solidFill>
                  <a:srgbClr val="000000"/>
                </a:solidFill>
                <a:latin typeface="BZar"/>
                <a:cs typeface="B Zar" panose="00000400000000000000" pitchFamily="2" charset="-78"/>
              </a:rPr>
              <a:t>عنصـر مهـم در مسـاجد امـام جماعـت آن اسـت. انتصـاب و </a:t>
            </a:r>
            <a:r>
              <a:rPr lang="fa-IR">
                <a:solidFill>
                  <a:srgbClr val="000000"/>
                </a:solidFill>
                <a:latin typeface="BZar"/>
                <a:cs typeface="B Zar" panose="00000400000000000000" pitchFamily="2" charset="-78"/>
              </a:rPr>
              <a:t>اعـزام </a:t>
            </a:r>
            <a:r>
              <a:rPr lang="fa-IR" smtClean="0">
                <a:solidFill>
                  <a:srgbClr val="000000"/>
                </a:solidFill>
                <a:latin typeface="BZar"/>
                <a:cs typeface="B Zar" panose="00000400000000000000" pitchFamily="2" charset="-78"/>
              </a:rPr>
              <a:t>ائمـه جماعات </a:t>
            </a:r>
            <a:r>
              <a:rPr lang="fa-IR">
                <a:solidFill>
                  <a:srgbClr val="000000"/>
                </a:solidFill>
                <a:latin typeface="BZar"/>
                <a:cs typeface="B Zar" panose="00000400000000000000" pitchFamily="2" charset="-78"/>
              </a:rPr>
              <a:t>و مبلغين، بهصورت دائمي يا فصـلي، وظيفـه مشـترك سـازمان </a:t>
            </a:r>
            <a:r>
              <a:rPr lang="fa-IR">
                <a:solidFill>
                  <a:srgbClr val="000000"/>
                </a:solidFill>
                <a:latin typeface="BZar"/>
                <a:cs typeface="B Zar" panose="00000400000000000000" pitchFamily="2" charset="-78"/>
              </a:rPr>
              <a:t>تبليغـات </a:t>
            </a:r>
            <a:r>
              <a:rPr lang="fa-IR" smtClean="0">
                <a:solidFill>
                  <a:srgbClr val="000000"/>
                </a:solidFill>
                <a:latin typeface="BZar"/>
                <a:cs typeface="B Zar" panose="00000400000000000000" pitchFamily="2" charset="-78"/>
              </a:rPr>
              <a:t>اسـلامي، مركز </a:t>
            </a:r>
            <a:r>
              <a:rPr lang="fa-IR">
                <a:solidFill>
                  <a:srgbClr val="000000"/>
                </a:solidFill>
                <a:latin typeface="BZar"/>
                <a:cs typeface="B Zar" panose="00000400000000000000" pitchFamily="2" charset="-78"/>
              </a:rPr>
              <a:t>رسيدگي به امور مساجد و سازمان اوقاف و امور </a:t>
            </a:r>
            <a:r>
              <a:rPr lang="fa-IR">
                <a:solidFill>
                  <a:srgbClr val="000000"/>
                </a:solidFill>
                <a:latin typeface="BZar"/>
                <a:cs typeface="B Zar" panose="00000400000000000000" pitchFamily="2" charset="-78"/>
              </a:rPr>
              <a:t>خيريه </a:t>
            </a:r>
            <a:r>
              <a:rPr lang="fa-IR" smtClean="0">
                <a:solidFill>
                  <a:srgbClr val="000000"/>
                </a:solidFill>
                <a:latin typeface="BZar"/>
                <a:cs typeface="B Zar" panose="00000400000000000000" pitchFamily="2" charset="-78"/>
              </a:rPr>
              <a:t>است. بر </a:t>
            </a:r>
            <a:r>
              <a:rPr lang="fa-IR">
                <a:solidFill>
                  <a:srgbClr val="000000"/>
                </a:solidFill>
                <a:latin typeface="BZar"/>
                <a:cs typeface="B Zar" panose="00000400000000000000" pitchFamily="2" charset="-78"/>
              </a:rPr>
              <a:t>اساس مفاد اساسنامه سازمان تبليغـات اسـلامي مصـوب </a:t>
            </a:r>
            <a:r>
              <a:rPr lang="fa-IR">
                <a:solidFill>
                  <a:srgbClr val="000000"/>
                </a:solidFill>
                <a:latin typeface="BZar"/>
                <a:cs typeface="B Zar" panose="00000400000000000000" pitchFamily="2" charset="-78"/>
              </a:rPr>
              <a:t>تـاريخ </a:t>
            </a:r>
            <a:r>
              <a:rPr lang="fa-IR" smtClean="0">
                <a:solidFill>
                  <a:srgbClr val="000000"/>
                </a:solidFill>
                <a:latin typeface="BZar"/>
                <a:cs typeface="B Zar" panose="00000400000000000000" pitchFamily="2" charset="-78"/>
              </a:rPr>
              <a:t>سـازمان تبليغات </a:t>
            </a:r>
            <a:r>
              <a:rPr lang="fa-IR">
                <a:solidFill>
                  <a:srgbClr val="000000"/>
                </a:solidFill>
                <a:latin typeface="BZar"/>
                <a:cs typeface="B Zar" panose="00000400000000000000" pitchFamily="2" charset="-78"/>
              </a:rPr>
              <a:t>اسلامي بهعنوان نهاد عمومي غيردولتي و داراي شخصيت حقوقي و </a:t>
            </a:r>
            <a:r>
              <a:rPr lang="fa-IR">
                <a:solidFill>
                  <a:srgbClr val="000000"/>
                </a:solidFill>
                <a:latin typeface="BZar"/>
                <a:cs typeface="B Zar" panose="00000400000000000000" pitchFamily="2" charset="-78"/>
              </a:rPr>
              <a:t>مستقل </a:t>
            </a:r>
            <a:r>
              <a:rPr lang="fa-IR" smtClean="0">
                <a:solidFill>
                  <a:srgbClr val="000000"/>
                </a:solidFill>
                <a:latin typeface="BZar"/>
                <a:cs typeface="B Zar" panose="00000400000000000000" pitchFamily="2" charset="-78"/>
              </a:rPr>
              <a:t>معرفـي شده </a:t>
            </a:r>
            <a:r>
              <a:rPr lang="fa-IR">
                <a:solidFill>
                  <a:srgbClr val="000000"/>
                </a:solidFill>
                <a:latin typeface="BZar"/>
                <a:cs typeface="B Zar" panose="00000400000000000000" pitchFamily="2" charset="-78"/>
              </a:rPr>
              <a:t>است. اين اساسنامه به تصويب نهايي نماينده مقام معظم رهبري رسيده اسـت </a:t>
            </a:r>
            <a:r>
              <a:rPr lang="fa-IR" sz="800">
                <a:solidFill>
                  <a:srgbClr val="000000"/>
                </a:solidFill>
                <a:latin typeface="BZar"/>
                <a:cs typeface="B Zar" panose="00000400000000000000" pitchFamily="2" charset="-78"/>
              </a:rPr>
              <a:t>1</a:t>
            </a:r>
            <a:r>
              <a:rPr lang="fa-IR">
                <a:solidFill>
                  <a:srgbClr val="000000"/>
                </a:solidFill>
                <a:latin typeface="BZar"/>
                <a:cs typeface="B Zar" panose="00000400000000000000" pitchFamily="2" charset="-78"/>
              </a:rPr>
              <a:t>و </a:t>
            </a:r>
            <a:r>
              <a:rPr lang="fa-IR" smtClean="0">
                <a:solidFill>
                  <a:srgbClr val="000000"/>
                </a:solidFill>
                <a:latin typeface="BZar"/>
                <a:cs typeface="B Zar" panose="00000400000000000000" pitchFamily="2" charset="-78"/>
              </a:rPr>
              <a:t>مسـتند حقوقي </a:t>
            </a:r>
            <a:r>
              <a:rPr lang="fa-IR">
                <a:solidFill>
                  <a:srgbClr val="000000"/>
                </a:solidFill>
                <a:latin typeface="BZar"/>
                <a:cs typeface="B Zar" panose="00000400000000000000" pitchFamily="2" charset="-78"/>
              </a:rPr>
              <a:t>و قانوني فعاليت سازمان كماكان حسب دستور تأسيس توسـط </a:t>
            </a:r>
            <a:r>
              <a:rPr lang="fa-IR">
                <a:solidFill>
                  <a:srgbClr val="000000"/>
                </a:solidFill>
                <a:latin typeface="BZar"/>
                <a:cs typeface="B Zar" panose="00000400000000000000" pitchFamily="2" charset="-78"/>
              </a:rPr>
              <a:t>رهبـر </a:t>
            </a:r>
            <a:r>
              <a:rPr lang="fa-IR" smtClean="0">
                <a:solidFill>
                  <a:srgbClr val="000000"/>
                </a:solidFill>
                <a:latin typeface="BZar"/>
                <a:cs typeface="B Zar" panose="00000400000000000000" pitchFamily="2" charset="-78"/>
              </a:rPr>
              <a:t>كبيـر انقـلاب اسلامي (ره) </a:t>
            </a:r>
            <a:r>
              <a:rPr lang="fa-IR">
                <a:solidFill>
                  <a:srgbClr val="000000"/>
                </a:solidFill>
                <a:latin typeface="BZar"/>
                <a:cs typeface="B Zar" panose="00000400000000000000" pitchFamily="2" charset="-78"/>
              </a:rPr>
              <a:t>و اساسنامه مصوب آن است. بر اساس اساسـنامه يكـي از وظـايف </a:t>
            </a:r>
            <a:r>
              <a:rPr lang="fa-IR">
                <a:solidFill>
                  <a:srgbClr val="000000"/>
                </a:solidFill>
                <a:latin typeface="BZar"/>
                <a:cs typeface="B Zar" panose="00000400000000000000" pitchFamily="2" charset="-78"/>
              </a:rPr>
              <a:t>اصـلي </a:t>
            </a:r>
            <a:r>
              <a:rPr lang="fa-IR" smtClean="0">
                <a:solidFill>
                  <a:srgbClr val="000000"/>
                </a:solidFill>
                <a:latin typeface="BZar"/>
                <a:cs typeface="B Zar" panose="00000400000000000000" pitchFamily="2" charset="-78"/>
              </a:rPr>
              <a:t>ايـن سازمان </a:t>
            </a:r>
            <a:r>
              <a:rPr lang="fa-IR">
                <a:solidFill>
                  <a:srgbClr val="000000"/>
                </a:solidFill>
                <a:latin typeface="BZar"/>
                <a:cs typeface="B Zar" panose="00000400000000000000" pitchFamily="2" charset="-78"/>
              </a:rPr>
              <a:t>سازماندهي و اعزام مبلغان به سراسر نقاط كشور </a:t>
            </a:r>
            <a:r>
              <a:rPr lang="fa-IR">
                <a:solidFill>
                  <a:srgbClr val="000000"/>
                </a:solidFill>
                <a:latin typeface="BZar"/>
                <a:cs typeface="B Zar" panose="00000400000000000000" pitchFamily="2" charset="-78"/>
              </a:rPr>
              <a:t>است</a:t>
            </a:r>
            <a:r>
              <a:rPr lang="fa-IR">
                <a:cs typeface="B Zar" panose="00000400000000000000" pitchFamily="2" charset="-78"/>
              </a:rPr>
              <a:t> </a:t>
            </a:r>
            <a:endParaRPr lang="fa-IR" smtClean="0">
              <a:cs typeface="B Zar" panose="00000400000000000000" pitchFamily="2" charset="-78"/>
            </a:endParaRPr>
          </a:p>
          <a:p>
            <a:pPr algn="just"/>
            <a:r>
              <a:rPr lang="fa-IR">
                <a:cs typeface="B Zar" panose="00000400000000000000" pitchFamily="2" charset="-78"/>
              </a:rPr>
              <a:t/>
            </a:r>
            <a:br>
              <a:rPr lang="fa-IR">
                <a:cs typeface="B Zar" panose="00000400000000000000" pitchFamily="2" charset="-78"/>
              </a:rPr>
            </a:br>
            <a:endParaRPr lang="fa-IR">
              <a:cs typeface="B Zar" panose="00000400000000000000" pitchFamily="2" charset="-78"/>
            </a:endParaRPr>
          </a:p>
        </p:txBody>
      </p:sp>
    </p:spTree>
    <p:extLst>
      <p:ext uri="{BB962C8B-B14F-4D97-AF65-F5344CB8AC3E}">
        <p14:creationId xmlns:p14="http://schemas.microsoft.com/office/powerpoint/2010/main" val="3670033598"/>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pic>
        <p:nvPicPr>
          <p:cNvPr id="4" name="Content Placeholder 3"/>
          <p:cNvPicPr>
            <a:picLocks noGrp="1" noChangeAspect="1"/>
          </p:cNvPicPr>
          <p:nvPr>
            <p:ph idx="1"/>
          </p:nvPr>
        </p:nvPicPr>
        <p:blipFill>
          <a:blip r:embed="rId2"/>
          <a:stretch>
            <a:fillRect/>
          </a:stretch>
        </p:blipFill>
        <p:spPr>
          <a:xfrm>
            <a:off x="656824" y="695459"/>
            <a:ext cx="10696976" cy="5481504"/>
          </a:xfrm>
          <a:prstGeom prst="rect">
            <a:avLst/>
          </a:prstGeom>
        </p:spPr>
      </p:pic>
    </p:spTree>
    <p:extLst>
      <p:ext uri="{BB962C8B-B14F-4D97-AF65-F5344CB8AC3E}">
        <p14:creationId xmlns:p14="http://schemas.microsoft.com/office/powerpoint/2010/main" val="3576887368"/>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normAutofit/>
          </a:bodyPr>
          <a:lstStyle/>
          <a:p>
            <a:pPr algn="just"/>
            <a:r>
              <a:rPr lang="fa-IR">
                <a:solidFill>
                  <a:srgbClr val="000000"/>
                </a:solidFill>
                <a:latin typeface="BZar"/>
                <a:cs typeface="B Zar" panose="00000400000000000000" pitchFamily="2" charset="-78"/>
              </a:rPr>
              <a:t>سازمان تبليغات اسلامي بهدليل آنكه نهاد عمومي غيردولتي است و بـر اسـاس </a:t>
            </a:r>
            <a:r>
              <a:rPr lang="fa-IR">
                <a:solidFill>
                  <a:srgbClr val="000000"/>
                </a:solidFill>
                <a:latin typeface="BZar"/>
                <a:cs typeface="B Zar" panose="00000400000000000000" pitchFamily="2" charset="-78"/>
              </a:rPr>
              <a:t>مـاده </a:t>
            </a:r>
            <a:r>
              <a:rPr lang="fa-IR" smtClean="0">
                <a:solidFill>
                  <a:srgbClr val="000000"/>
                </a:solidFill>
                <a:latin typeface="BZar"/>
                <a:cs typeface="B Zar" panose="00000400000000000000" pitchFamily="2" charset="-78"/>
              </a:rPr>
              <a:t>3 قانون </a:t>
            </a:r>
            <a:r>
              <a:rPr lang="fa-IR">
                <a:solidFill>
                  <a:srgbClr val="000000"/>
                </a:solidFill>
                <a:latin typeface="BZar"/>
                <a:cs typeface="B Zar" panose="00000400000000000000" pitchFamily="2" charset="-78"/>
              </a:rPr>
              <a:t>مديريت خدمات كشوري بايد بيش از 50درصد بودجه آن از محل </a:t>
            </a:r>
            <a:r>
              <a:rPr lang="fa-IR">
                <a:solidFill>
                  <a:srgbClr val="000000"/>
                </a:solidFill>
                <a:latin typeface="BZar"/>
                <a:cs typeface="B Zar" panose="00000400000000000000" pitchFamily="2" charset="-78"/>
              </a:rPr>
              <a:t>منـابع </a:t>
            </a:r>
            <a:r>
              <a:rPr lang="fa-IR" smtClean="0">
                <a:solidFill>
                  <a:srgbClr val="000000"/>
                </a:solidFill>
                <a:latin typeface="BZar"/>
                <a:cs typeface="B Zar" panose="00000400000000000000" pitchFamily="2" charset="-78"/>
              </a:rPr>
              <a:t>غيردولتـي تأمين </a:t>
            </a:r>
            <a:r>
              <a:rPr lang="fa-IR">
                <a:solidFill>
                  <a:srgbClr val="000000"/>
                </a:solidFill>
                <a:latin typeface="BZar"/>
                <a:cs typeface="B Zar" panose="00000400000000000000" pitchFamily="2" charset="-78"/>
              </a:rPr>
              <a:t>شود، اما بر حسب اطلاع كارشناسان آن سازمان بودجه غيردولتي نداشته و </a:t>
            </a:r>
            <a:r>
              <a:rPr lang="fa-IR">
                <a:solidFill>
                  <a:srgbClr val="000000"/>
                </a:solidFill>
                <a:latin typeface="BZar"/>
                <a:cs typeface="B Zar" panose="00000400000000000000" pitchFamily="2" charset="-78"/>
              </a:rPr>
              <a:t>عـلاوه </a:t>
            </a:r>
            <a:r>
              <a:rPr lang="fa-IR" smtClean="0">
                <a:solidFill>
                  <a:srgbClr val="000000"/>
                </a:solidFill>
                <a:latin typeface="BZar"/>
                <a:cs typeface="B Zar" panose="00000400000000000000" pitchFamily="2" charset="-78"/>
              </a:rPr>
              <a:t>بـر اين </a:t>
            </a:r>
            <a:r>
              <a:rPr lang="fa-IR">
                <a:solidFill>
                  <a:srgbClr val="000000"/>
                </a:solidFill>
                <a:latin typeface="BZar"/>
                <a:cs typeface="B Zar" panose="00000400000000000000" pitchFamily="2" charset="-78"/>
              </a:rPr>
              <a:t>از ابتداي تأسيس داراي رديف بودجه در قانون بودجه سالانه بوده است و رقم </a:t>
            </a:r>
            <a:r>
              <a:rPr lang="fa-IR">
                <a:solidFill>
                  <a:srgbClr val="000000"/>
                </a:solidFill>
                <a:latin typeface="BZar"/>
                <a:cs typeface="B Zar" panose="00000400000000000000" pitchFamily="2" charset="-78"/>
              </a:rPr>
              <a:t>آن </a:t>
            </a:r>
            <a:r>
              <a:rPr lang="fa-IR" smtClean="0">
                <a:solidFill>
                  <a:srgbClr val="000000"/>
                </a:solidFill>
                <a:latin typeface="BZar"/>
                <a:cs typeface="B Zar" panose="00000400000000000000" pitchFamily="2" charset="-78"/>
              </a:rPr>
              <a:t>طـي سالهاي </a:t>
            </a:r>
            <a:r>
              <a:rPr lang="fa-IR">
                <a:solidFill>
                  <a:srgbClr val="000000"/>
                </a:solidFill>
                <a:latin typeface="BZar"/>
                <a:cs typeface="B Zar" panose="00000400000000000000" pitchFamily="2" charset="-78"/>
              </a:rPr>
              <a:t>اخير به ميزان زيادي افزايش </a:t>
            </a:r>
            <a:r>
              <a:rPr lang="fa-IR">
                <a:solidFill>
                  <a:srgbClr val="000000"/>
                </a:solidFill>
                <a:latin typeface="BZar"/>
                <a:cs typeface="B Zar" panose="00000400000000000000" pitchFamily="2" charset="-78"/>
              </a:rPr>
              <a:t>يافته </a:t>
            </a:r>
            <a:r>
              <a:rPr lang="fa-IR" smtClean="0">
                <a:solidFill>
                  <a:srgbClr val="000000"/>
                </a:solidFill>
                <a:latin typeface="BZar"/>
                <a:cs typeface="B Zar" panose="00000400000000000000" pitchFamily="2" charset="-78"/>
              </a:rPr>
              <a:t>است.</a:t>
            </a:r>
            <a:r>
              <a:rPr lang="fa-IR" sz="800" smtClean="0">
                <a:solidFill>
                  <a:srgbClr val="000000"/>
                </a:solidFill>
                <a:latin typeface="BZar"/>
                <a:cs typeface="B Zar" panose="00000400000000000000" pitchFamily="2" charset="-78"/>
              </a:rPr>
              <a:t>1</a:t>
            </a:r>
          </a:p>
          <a:p>
            <a:pPr marL="0" indent="0" algn="just">
              <a:buNone/>
            </a:pPr>
            <a:r>
              <a:rPr lang="fa-IR" sz="800">
                <a:solidFill>
                  <a:srgbClr val="000000"/>
                </a:solidFill>
                <a:latin typeface="BZar"/>
                <a:cs typeface="B Zar" panose="00000400000000000000" pitchFamily="2" charset="-78"/>
              </a:rPr>
              <a:t/>
            </a:r>
            <a:br>
              <a:rPr lang="fa-IR" sz="800">
                <a:solidFill>
                  <a:srgbClr val="000000"/>
                </a:solidFill>
                <a:latin typeface="BZar"/>
                <a:cs typeface="B Zar" panose="00000400000000000000" pitchFamily="2" charset="-78"/>
              </a:rPr>
            </a:br>
            <a:r>
              <a:rPr lang="fa-IR">
                <a:cs typeface="B Zar" panose="00000400000000000000" pitchFamily="2" charset="-78"/>
              </a:rPr>
              <a:t/>
            </a:r>
            <a:br>
              <a:rPr lang="fa-IR">
                <a:cs typeface="B Zar" panose="00000400000000000000" pitchFamily="2" charset="-78"/>
              </a:rPr>
            </a:br>
            <a:endParaRPr lang="fa-IR">
              <a:cs typeface="B Zar" panose="00000400000000000000" pitchFamily="2" charset="-78"/>
            </a:endParaRPr>
          </a:p>
        </p:txBody>
      </p:sp>
    </p:spTree>
    <p:extLst>
      <p:ext uri="{BB962C8B-B14F-4D97-AF65-F5344CB8AC3E}">
        <p14:creationId xmlns:p14="http://schemas.microsoft.com/office/powerpoint/2010/main" val="3661947860"/>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sz="2600">
                <a:solidFill>
                  <a:srgbClr val="000000"/>
                </a:solidFill>
                <a:latin typeface="BZar"/>
                <a:cs typeface="B Zar" panose="00000400000000000000" pitchFamily="2" charset="-78"/>
              </a:rPr>
              <a:t>مركز رسيدگي به امور مساجد در سـال 1381تأسـيس شـد. از جملـه </a:t>
            </a:r>
            <a:r>
              <a:rPr lang="fa-IR" sz="2600">
                <a:solidFill>
                  <a:srgbClr val="000000"/>
                </a:solidFill>
                <a:latin typeface="BZar"/>
                <a:cs typeface="B Zar" panose="00000400000000000000" pitchFamily="2" charset="-78"/>
              </a:rPr>
              <a:t>وظـايف </a:t>
            </a:r>
            <a:r>
              <a:rPr lang="fa-IR" sz="2600" smtClean="0">
                <a:solidFill>
                  <a:srgbClr val="000000"/>
                </a:solidFill>
                <a:latin typeface="BZar"/>
                <a:cs typeface="B Zar" panose="00000400000000000000" pitchFamily="2" charset="-78"/>
              </a:rPr>
              <a:t>مركـز رسيدگي </a:t>
            </a:r>
            <a:r>
              <a:rPr lang="fa-IR" sz="2600">
                <a:solidFill>
                  <a:srgbClr val="000000"/>
                </a:solidFill>
                <a:latin typeface="BZar"/>
                <a:cs typeface="B Zar" panose="00000400000000000000" pitchFamily="2" charset="-78"/>
              </a:rPr>
              <a:t>به امور مساجد )بند 10وظايف( »سـاماندهي وضـعيت ائمـه جماعـات </a:t>
            </a:r>
            <a:r>
              <a:rPr lang="fa-IR" sz="2600">
                <a:solidFill>
                  <a:srgbClr val="000000"/>
                </a:solidFill>
                <a:latin typeface="BZar"/>
                <a:cs typeface="B Zar" panose="00000400000000000000" pitchFamily="2" charset="-78"/>
              </a:rPr>
              <a:t>مسـاجد </a:t>
            </a:r>
            <a:r>
              <a:rPr lang="fa-IR" sz="2600" smtClean="0">
                <a:solidFill>
                  <a:srgbClr val="000000"/>
                </a:solidFill>
                <a:latin typeface="BZar"/>
                <a:cs typeface="B Zar" panose="00000400000000000000" pitchFamily="2" charset="-78"/>
              </a:rPr>
              <a:t>از لحاظ </a:t>
            </a:r>
            <a:r>
              <a:rPr lang="fa-IR" sz="2600">
                <a:solidFill>
                  <a:srgbClr val="000000"/>
                </a:solidFill>
                <a:latin typeface="BZar"/>
                <a:cs typeface="B Zar" panose="00000400000000000000" pitchFamily="2" charset="-78"/>
              </a:rPr>
              <a:t>انتصاب، آموزشهاي ضمن خدمت و انجام نظارتهاي ضروري و </a:t>
            </a:r>
            <a:r>
              <a:rPr lang="fa-IR" sz="2600">
                <a:solidFill>
                  <a:srgbClr val="000000"/>
                </a:solidFill>
                <a:latin typeface="BZar"/>
                <a:cs typeface="B Zar" panose="00000400000000000000" pitchFamily="2" charset="-78"/>
              </a:rPr>
              <a:t>بهينهسازي </a:t>
            </a:r>
            <a:r>
              <a:rPr lang="fa-IR" sz="2600" smtClean="0">
                <a:solidFill>
                  <a:srgbClr val="000000"/>
                </a:solidFill>
                <a:latin typeface="BZar"/>
                <a:cs typeface="B Zar" panose="00000400000000000000" pitchFamily="2" charset="-78"/>
              </a:rPr>
              <a:t>شـبكه ارتباطي </a:t>
            </a:r>
            <a:r>
              <a:rPr lang="fa-IR" sz="2600">
                <a:solidFill>
                  <a:srgbClr val="000000"/>
                </a:solidFill>
                <a:latin typeface="BZar"/>
                <a:cs typeface="B Zar" panose="00000400000000000000" pitchFamily="2" charset="-78"/>
              </a:rPr>
              <a:t>ائمه جماعات. </a:t>
            </a:r>
            <a:r>
              <a:rPr lang="fa-IR" sz="700">
                <a:solidFill>
                  <a:srgbClr val="000000"/>
                </a:solidFill>
                <a:latin typeface="BZar"/>
                <a:cs typeface="B Zar" panose="00000400000000000000" pitchFamily="2" charset="-78"/>
              </a:rPr>
              <a:t>2</a:t>
            </a:r>
            <a:r>
              <a:rPr lang="fa-IR" sz="2600">
                <a:solidFill>
                  <a:srgbClr val="000000"/>
                </a:solidFill>
                <a:latin typeface="BZar"/>
                <a:cs typeface="B Zar" panose="00000400000000000000" pitchFamily="2" charset="-78"/>
              </a:rPr>
              <a:t>اين مركز بهصـورت نهـادي عمـومي و غيردولتـي اداره </a:t>
            </a:r>
            <a:r>
              <a:rPr lang="fa-IR" sz="2600">
                <a:solidFill>
                  <a:srgbClr val="000000"/>
                </a:solidFill>
                <a:latin typeface="BZar"/>
                <a:cs typeface="B Zar" panose="00000400000000000000" pitchFamily="2" charset="-78"/>
              </a:rPr>
              <a:t>مـيشـود </a:t>
            </a:r>
            <a:r>
              <a:rPr lang="fa-IR" sz="2600" smtClean="0">
                <a:solidFill>
                  <a:srgbClr val="000000"/>
                </a:solidFill>
                <a:latin typeface="BZar"/>
                <a:cs typeface="B Zar" panose="00000400000000000000" pitchFamily="2" charset="-78"/>
              </a:rPr>
              <a:t>و بهصورت </a:t>
            </a:r>
            <a:r>
              <a:rPr lang="fa-IR" sz="2600">
                <a:solidFill>
                  <a:srgbClr val="000000"/>
                </a:solidFill>
                <a:latin typeface="BZar"/>
                <a:cs typeface="B Zar" panose="00000400000000000000" pitchFamily="2" charset="-78"/>
              </a:rPr>
              <a:t>مستقيم زير نظر مقام معظم رهبري اداره شده و بودجه اين مركز در </a:t>
            </a:r>
            <a:r>
              <a:rPr lang="fa-IR" sz="2600">
                <a:solidFill>
                  <a:srgbClr val="000000"/>
                </a:solidFill>
                <a:latin typeface="BZar"/>
                <a:cs typeface="B Zar" panose="00000400000000000000" pitchFamily="2" charset="-78"/>
              </a:rPr>
              <a:t>قالب </a:t>
            </a:r>
            <a:r>
              <a:rPr lang="fa-IR" sz="2600" smtClean="0">
                <a:solidFill>
                  <a:srgbClr val="000000"/>
                </a:solidFill>
                <a:latin typeface="BZar"/>
                <a:cs typeface="B Zar" panose="00000400000000000000" pitchFamily="2" charset="-78"/>
              </a:rPr>
              <a:t>رديـف 114306بهعنوان </a:t>
            </a:r>
            <a:r>
              <a:rPr lang="fa-IR" sz="2600">
                <a:solidFill>
                  <a:srgbClr val="000000"/>
                </a:solidFill>
                <a:latin typeface="BZar"/>
                <a:cs typeface="B Zar" panose="00000400000000000000" pitchFamily="2" charset="-78"/>
              </a:rPr>
              <a:t>كمك اعتباراتي از محـل بودجـه عمـومي تـأمين </a:t>
            </a:r>
            <a:r>
              <a:rPr lang="fa-IR" sz="2600">
                <a:solidFill>
                  <a:srgbClr val="000000"/>
                </a:solidFill>
                <a:latin typeface="BZar"/>
                <a:cs typeface="B Zar" panose="00000400000000000000" pitchFamily="2" charset="-78"/>
              </a:rPr>
              <a:t>مـيشـود </a:t>
            </a:r>
            <a:r>
              <a:rPr lang="fa-IR" sz="2600" smtClean="0">
                <a:solidFill>
                  <a:srgbClr val="000000"/>
                </a:solidFill>
                <a:latin typeface="BZar"/>
                <a:cs typeface="B Zar" panose="00000400000000000000" pitchFamily="2" charset="-78"/>
              </a:rPr>
              <a:t>(مركـز اسـناد انقلاب </a:t>
            </a:r>
            <a:r>
              <a:rPr lang="fa-IR" sz="2600">
                <a:solidFill>
                  <a:srgbClr val="000000"/>
                </a:solidFill>
                <a:latin typeface="BZar"/>
                <a:cs typeface="B Zar" panose="00000400000000000000" pitchFamily="2" charset="-78"/>
              </a:rPr>
              <a:t>اسلامي</a:t>
            </a:r>
            <a:r>
              <a:rPr lang="fa-IR" sz="2600">
                <a:solidFill>
                  <a:srgbClr val="000000"/>
                </a:solidFill>
                <a:latin typeface="BZar"/>
                <a:cs typeface="B Zar" panose="00000400000000000000" pitchFamily="2" charset="-78"/>
              </a:rPr>
              <a:t>، </a:t>
            </a:r>
            <a:r>
              <a:rPr lang="fa-IR" sz="2600" smtClean="0">
                <a:solidFill>
                  <a:srgbClr val="000000"/>
                </a:solidFill>
                <a:latin typeface="BZar"/>
                <a:cs typeface="B Zar" panose="00000400000000000000" pitchFamily="2" charset="-78"/>
              </a:rPr>
              <a:t>1387، 298 و 297(</a:t>
            </a:r>
            <a:endParaRPr lang="fa-IR"/>
          </a:p>
        </p:txBody>
      </p:sp>
    </p:spTree>
    <p:extLst>
      <p:ext uri="{BB962C8B-B14F-4D97-AF65-F5344CB8AC3E}">
        <p14:creationId xmlns:p14="http://schemas.microsoft.com/office/powerpoint/2010/main" val="1968760759"/>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pic>
        <p:nvPicPr>
          <p:cNvPr id="4" name="Content Placeholder 3"/>
          <p:cNvPicPr>
            <a:picLocks noGrp="1" noChangeAspect="1"/>
          </p:cNvPicPr>
          <p:nvPr>
            <p:ph idx="1"/>
          </p:nvPr>
        </p:nvPicPr>
        <p:blipFill>
          <a:blip r:embed="rId2"/>
          <a:stretch>
            <a:fillRect/>
          </a:stretch>
        </p:blipFill>
        <p:spPr>
          <a:xfrm>
            <a:off x="2820808" y="1506828"/>
            <a:ext cx="7201538" cy="4236199"/>
          </a:xfrm>
          <a:prstGeom prst="rect">
            <a:avLst/>
          </a:prstGeom>
        </p:spPr>
      </p:pic>
    </p:spTree>
    <p:extLst>
      <p:ext uri="{BB962C8B-B14F-4D97-AF65-F5344CB8AC3E}">
        <p14:creationId xmlns:p14="http://schemas.microsoft.com/office/powerpoint/2010/main" val="3156585259"/>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a:solidFill>
                  <a:srgbClr val="000000"/>
                </a:solidFill>
                <a:latin typeface="BZar"/>
                <a:cs typeface="B Zar" panose="00000400000000000000" pitchFamily="2" charset="-78"/>
              </a:rPr>
              <a:t>همچنين سازمان اوقاف و امور خيريه، يكي از سازمانهاي وابسته به وزارت </a:t>
            </a:r>
            <a:r>
              <a:rPr lang="fa-IR">
                <a:solidFill>
                  <a:srgbClr val="000000"/>
                </a:solidFill>
                <a:latin typeface="BZar"/>
                <a:cs typeface="B Zar" panose="00000400000000000000" pitchFamily="2" charset="-78"/>
              </a:rPr>
              <a:t>فرهنگ </a:t>
            </a:r>
            <a:r>
              <a:rPr lang="fa-IR" smtClean="0">
                <a:solidFill>
                  <a:srgbClr val="000000"/>
                </a:solidFill>
                <a:latin typeface="BZar"/>
                <a:cs typeface="B Zar" panose="00000400000000000000" pitchFamily="2" charset="-78"/>
              </a:rPr>
              <a:t>و ارشاد </a:t>
            </a:r>
            <a:r>
              <a:rPr lang="fa-IR">
                <a:solidFill>
                  <a:srgbClr val="000000"/>
                </a:solidFill>
                <a:latin typeface="BZar"/>
                <a:cs typeface="B Zar" panose="00000400000000000000" pitchFamily="2" charset="-78"/>
              </a:rPr>
              <a:t>اسلامي ،</a:t>
            </a:r>
            <a:r>
              <a:rPr lang="fa-IR" sz="800">
                <a:solidFill>
                  <a:srgbClr val="000000"/>
                </a:solidFill>
                <a:latin typeface="BZar"/>
                <a:cs typeface="B Zar" panose="00000400000000000000" pitchFamily="2" charset="-78"/>
              </a:rPr>
              <a:t>1</a:t>
            </a:r>
            <a:r>
              <a:rPr lang="fa-IR">
                <a:solidFill>
                  <a:srgbClr val="000000"/>
                </a:solidFill>
                <a:latin typeface="BZar"/>
                <a:cs typeface="B Zar" panose="00000400000000000000" pitchFamily="2" charset="-78"/>
              </a:rPr>
              <a:t>نهـادي ديگـر اسـت كـه يكـي از وظـايف آن نظـارت بـر انتخـاب </a:t>
            </a:r>
            <a:r>
              <a:rPr lang="fa-IR">
                <a:solidFill>
                  <a:srgbClr val="000000"/>
                </a:solidFill>
                <a:latin typeface="BZar"/>
                <a:cs typeface="B Zar" panose="00000400000000000000" pitchFamily="2" charset="-78"/>
              </a:rPr>
              <a:t>و </a:t>
            </a:r>
            <a:r>
              <a:rPr lang="fa-IR" smtClean="0">
                <a:solidFill>
                  <a:srgbClr val="000000"/>
                </a:solidFill>
                <a:latin typeface="BZar"/>
                <a:cs typeface="B Zar" panose="00000400000000000000" pitchFamily="2" charset="-78"/>
              </a:rPr>
              <a:t>اعـزام روحانيون </a:t>
            </a:r>
            <a:r>
              <a:rPr lang="fa-IR">
                <a:solidFill>
                  <a:srgbClr val="000000"/>
                </a:solidFill>
                <a:latin typeface="BZar"/>
                <a:cs typeface="B Zar" panose="00000400000000000000" pitchFamily="2" charset="-78"/>
              </a:rPr>
              <a:t>و مبلغين اسلامي به مناطق محروم كشور بهمنظور تبليغـات اسـلامي بـوده </a:t>
            </a:r>
            <a:r>
              <a:rPr lang="fa-IR">
                <a:solidFill>
                  <a:srgbClr val="000000"/>
                </a:solidFill>
                <a:latin typeface="BZar"/>
                <a:cs typeface="B Zar" panose="00000400000000000000" pitchFamily="2" charset="-78"/>
              </a:rPr>
              <a:t>كـه </a:t>
            </a:r>
            <a:r>
              <a:rPr lang="fa-IR" smtClean="0">
                <a:solidFill>
                  <a:srgbClr val="000000"/>
                </a:solidFill>
                <a:latin typeface="BZar"/>
                <a:cs typeface="B Zar" panose="00000400000000000000" pitchFamily="2" charset="-78"/>
              </a:rPr>
              <a:t>بـر عهده </a:t>
            </a:r>
            <a:r>
              <a:rPr lang="fa-IR">
                <a:solidFill>
                  <a:srgbClr val="000000"/>
                </a:solidFill>
                <a:latin typeface="BZar"/>
                <a:cs typeface="B Zar" panose="00000400000000000000" pitchFamily="2" charset="-78"/>
              </a:rPr>
              <a:t>دفتر امور ديني و اعزام مبلغ اين </a:t>
            </a:r>
            <a:r>
              <a:rPr lang="fa-IR">
                <a:solidFill>
                  <a:srgbClr val="000000"/>
                </a:solidFill>
                <a:latin typeface="BZar"/>
                <a:cs typeface="B Zar" panose="00000400000000000000" pitchFamily="2" charset="-78"/>
              </a:rPr>
              <a:t>سازمان </a:t>
            </a:r>
            <a:r>
              <a:rPr lang="fa-IR" smtClean="0">
                <a:solidFill>
                  <a:srgbClr val="000000"/>
                </a:solidFill>
                <a:latin typeface="BZar"/>
                <a:cs typeface="B Zar" panose="00000400000000000000" pitchFamily="2" charset="-78"/>
              </a:rPr>
              <a:t>است.</a:t>
            </a:r>
            <a:r>
              <a:rPr lang="fa-IR" sz="800" smtClean="0">
                <a:solidFill>
                  <a:srgbClr val="000000"/>
                </a:solidFill>
                <a:latin typeface="BZar"/>
                <a:cs typeface="B Zar" panose="00000400000000000000" pitchFamily="2" charset="-78"/>
              </a:rPr>
              <a:t>2 </a:t>
            </a:r>
            <a:r>
              <a:rPr lang="fa-IR" smtClean="0">
                <a:solidFill>
                  <a:srgbClr val="000000"/>
                </a:solidFill>
                <a:latin typeface="BZar"/>
                <a:cs typeface="B Zar" panose="00000400000000000000" pitchFamily="2" charset="-78"/>
              </a:rPr>
              <a:t>بنابراين </a:t>
            </a:r>
            <a:r>
              <a:rPr lang="fa-IR">
                <a:solidFill>
                  <a:srgbClr val="000000"/>
                </a:solidFill>
                <a:latin typeface="BZar"/>
                <a:cs typeface="B Zar" panose="00000400000000000000" pitchFamily="2" charset="-78"/>
              </a:rPr>
              <a:t>هر سه سازمان تصميمگير در امور مساجد و امامان جماعـت يـا </a:t>
            </a:r>
            <a:r>
              <a:rPr lang="fa-IR">
                <a:solidFill>
                  <a:srgbClr val="000000"/>
                </a:solidFill>
                <a:latin typeface="BZar"/>
                <a:cs typeface="B Zar" panose="00000400000000000000" pitchFamily="2" charset="-78"/>
              </a:rPr>
              <a:t>داراي </a:t>
            </a:r>
            <a:r>
              <a:rPr lang="fa-IR" smtClean="0">
                <a:solidFill>
                  <a:srgbClr val="000000"/>
                </a:solidFill>
                <a:latin typeface="BZar"/>
                <a:cs typeface="B Zar" panose="00000400000000000000" pitchFamily="2" charset="-78"/>
              </a:rPr>
              <a:t>هويـت كاملاً </a:t>
            </a:r>
            <a:r>
              <a:rPr lang="fa-IR">
                <a:solidFill>
                  <a:srgbClr val="000000"/>
                </a:solidFill>
                <a:latin typeface="BZar"/>
                <a:cs typeface="B Zar" panose="00000400000000000000" pitchFamily="2" charset="-78"/>
              </a:rPr>
              <a:t>دولتي بوده و يا دولت در آنها سهم قابل توجهي </a:t>
            </a:r>
            <a:r>
              <a:rPr lang="fa-IR">
                <a:solidFill>
                  <a:srgbClr val="000000"/>
                </a:solidFill>
                <a:latin typeface="BZar"/>
                <a:cs typeface="B Zar" panose="00000400000000000000" pitchFamily="2" charset="-78"/>
              </a:rPr>
              <a:t>دارد</a:t>
            </a:r>
            <a:r>
              <a:rPr lang="fa-IR">
                <a:cs typeface="B Zar" panose="00000400000000000000" pitchFamily="2" charset="-78"/>
              </a:rPr>
              <a:t> </a:t>
            </a:r>
            <a:endParaRPr lang="fa-IR" smtClean="0">
              <a:cs typeface="B Zar" panose="00000400000000000000" pitchFamily="2" charset="-78"/>
            </a:endParaRPr>
          </a:p>
          <a:p>
            <a:pPr algn="just"/>
            <a:r>
              <a:rPr lang="fa-IR">
                <a:cs typeface="B Zar" panose="00000400000000000000" pitchFamily="2" charset="-78"/>
              </a:rPr>
              <a:t/>
            </a:r>
            <a:br>
              <a:rPr lang="fa-IR">
                <a:cs typeface="B Zar" panose="00000400000000000000" pitchFamily="2" charset="-78"/>
              </a:rPr>
            </a:br>
            <a:endParaRPr lang="fa-IR">
              <a:cs typeface="B Zar" panose="00000400000000000000" pitchFamily="2" charset="-78"/>
            </a:endParaRPr>
          </a:p>
        </p:txBody>
      </p:sp>
    </p:spTree>
    <p:extLst>
      <p:ext uri="{BB962C8B-B14F-4D97-AF65-F5344CB8AC3E}">
        <p14:creationId xmlns:p14="http://schemas.microsoft.com/office/powerpoint/2010/main" val="818366258"/>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b="1" smtClean="0">
                <a:solidFill>
                  <a:srgbClr val="FF0000"/>
                </a:solidFill>
                <a:latin typeface="BZarBold"/>
                <a:cs typeface="B Zar" panose="00000400000000000000" pitchFamily="2" charset="-78"/>
              </a:rPr>
              <a:t>3-1-2نهادهاي </a:t>
            </a:r>
            <a:r>
              <a:rPr lang="fa-IR" b="1">
                <a:solidFill>
                  <a:srgbClr val="FF0000"/>
                </a:solidFill>
                <a:latin typeface="BZarBold"/>
                <a:cs typeface="B Zar" panose="00000400000000000000" pitchFamily="2" charset="-78"/>
              </a:rPr>
              <a:t>اجتماعي</a:t>
            </a:r>
            <a:endParaRPr lang="fa-IR">
              <a:solidFill>
                <a:srgbClr val="FF0000"/>
              </a:solidFill>
              <a:cs typeface="B Zar" panose="00000400000000000000" pitchFamily="2" charset="-78"/>
            </a:endParaRPr>
          </a:p>
        </p:txBody>
      </p:sp>
      <p:sp>
        <p:nvSpPr>
          <p:cNvPr id="3" name="Content Placeholder 2"/>
          <p:cNvSpPr>
            <a:spLocks noGrp="1"/>
          </p:cNvSpPr>
          <p:nvPr>
            <p:ph idx="1"/>
          </p:nvPr>
        </p:nvSpPr>
        <p:spPr/>
        <p:txBody>
          <a:bodyPr>
            <a:normAutofit/>
          </a:bodyPr>
          <a:lstStyle/>
          <a:p>
            <a:pPr algn="just"/>
            <a:r>
              <a:rPr lang="fa-IR" smtClean="0">
                <a:solidFill>
                  <a:srgbClr val="000000"/>
                </a:solidFill>
                <a:latin typeface="BZar"/>
                <a:cs typeface="B Zar" panose="00000400000000000000" pitchFamily="2" charset="-78"/>
              </a:rPr>
              <a:t>مهمترين </a:t>
            </a:r>
            <a:r>
              <a:rPr lang="fa-IR">
                <a:solidFill>
                  <a:srgbClr val="000000"/>
                </a:solidFill>
                <a:latin typeface="BZar"/>
                <a:cs typeface="B Zar" panose="00000400000000000000" pitchFamily="2" charset="-78"/>
              </a:rPr>
              <a:t>نهادهاي اجتماعي كشور شامل نهاد </a:t>
            </a:r>
            <a:r>
              <a:rPr lang="fa-IR">
                <a:solidFill>
                  <a:srgbClr val="000000"/>
                </a:solidFill>
                <a:latin typeface="BZar"/>
                <a:cs typeface="B Zar" panose="00000400000000000000" pitchFamily="2" charset="-78"/>
              </a:rPr>
              <a:t>روحانيت </a:t>
            </a:r>
            <a:r>
              <a:rPr lang="fa-IR" smtClean="0">
                <a:solidFill>
                  <a:srgbClr val="000000"/>
                </a:solidFill>
                <a:latin typeface="BZar"/>
                <a:cs typeface="B Zar" panose="00000400000000000000" pitchFamily="2" charset="-78"/>
              </a:rPr>
              <a:t>(در </a:t>
            </a:r>
            <a:r>
              <a:rPr lang="fa-IR">
                <a:solidFill>
                  <a:srgbClr val="000000"/>
                </a:solidFill>
                <a:latin typeface="BZar"/>
                <a:cs typeface="B Zar" panose="00000400000000000000" pitchFamily="2" charset="-78"/>
              </a:rPr>
              <a:t>بعد </a:t>
            </a:r>
            <a:r>
              <a:rPr lang="fa-IR" smtClean="0">
                <a:solidFill>
                  <a:srgbClr val="000000"/>
                </a:solidFill>
                <a:latin typeface="BZar"/>
                <a:cs typeface="B Zar" panose="00000400000000000000" pitchFamily="2" charset="-78"/>
              </a:rPr>
              <a:t>اجتمـاعي) </a:t>
            </a:r>
            <a:r>
              <a:rPr lang="fa-IR">
                <a:solidFill>
                  <a:srgbClr val="000000"/>
                </a:solidFill>
                <a:latin typeface="BZar"/>
                <a:cs typeface="B Zar" panose="00000400000000000000" pitchFamily="2" charset="-78"/>
              </a:rPr>
              <a:t>و </a:t>
            </a:r>
            <a:r>
              <a:rPr lang="fa-IR">
                <a:solidFill>
                  <a:srgbClr val="000000"/>
                </a:solidFill>
                <a:latin typeface="BZar"/>
                <a:cs typeface="B Zar" panose="00000400000000000000" pitchFamily="2" charset="-78"/>
              </a:rPr>
              <a:t>نهـاد </a:t>
            </a:r>
            <a:r>
              <a:rPr lang="fa-IR" smtClean="0">
                <a:solidFill>
                  <a:srgbClr val="000000"/>
                </a:solidFill>
                <a:latin typeface="BZar"/>
                <a:cs typeface="B Zar" panose="00000400000000000000" pitchFamily="2" charset="-78"/>
              </a:rPr>
              <a:t>خـانواده ميشود</a:t>
            </a:r>
            <a:r>
              <a:rPr lang="fa-IR">
                <a:solidFill>
                  <a:srgbClr val="000000"/>
                </a:solidFill>
                <a:latin typeface="BZar"/>
                <a:cs typeface="B Zar" panose="00000400000000000000" pitchFamily="2" charset="-78"/>
              </a:rPr>
              <a:t>. در بعد نقش حكومت در حوزههاي علميه به تفصيل در بخـش </a:t>
            </a:r>
            <a:r>
              <a:rPr lang="fa-IR">
                <a:solidFill>
                  <a:srgbClr val="000000"/>
                </a:solidFill>
                <a:latin typeface="BZar"/>
                <a:cs typeface="B Zar" panose="00000400000000000000" pitchFamily="2" charset="-78"/>
              </a:rPr>
              <a:t>نهادهـاي </a:t>
            </a:r>
            <a:r>
              <a:rPr lang="fa-IR" smtClean="0">
                <a:solidFill>
                  <a:srgbClr val="000000"/>
                </a:solidFill>
                <a:latin typeface="BZar"/>
                <a:cs typeface="B Zar" panose="00000400000000000000" pitchFamily="2" charset="-78"/>
              </a:rPr>
              <a:t>فرهنگـي سخن </a:t>
            </a:r>
            <a:r>
              <a:rPr lang="fa-IR">
                <a:solidFill>
                  <a:srgbClr val="000000"/>
                </a:solidFill>
                <a:latin typeface="BZar"/>
                <a:cs typeface="B Zar" panose="00000400000000000000" pitchFamily="2" charset="-78"/>
              </a:rPr>
              <a:t>گفته شد. در باب نهاد خانواده بايد گفت: بسياري از كاركردهاي خانواده </a:t>
            </a:r>
            <a:r>
              <a:rPr lang="fa-IR">
                <a:solidFill>
                  <a:srgbClr val="000000"/>
                </a:solidFill>
                <a:latin typeface="BZar"/>
                <a:cs typeface="B Zar" panose="00000400000000000000" pitchFamily="2" charset="-78"/>
              </a:rPr>
              <a:t>به </a:t>
            </a:r>
            <a:r>
              <a:rPr lang="fa-IR" smtClean="0">
                <a:solidFill>
                  <a:srgbClr val="000000"/>
                </a:solidFill>
                <a:latin typeface="BZar"/>
                <a:cs typeface="B Zar" panose="00000400000000000000" pitchFamily="2" charset="-78"/>
              </a:rPr>
              <a:t>نهادهاي ديگر </a:t>
            </a:r>
            <a:r>
              <a:rPr lang="fa-IR">
                <a:solidFill>
                  <a:srgbClr val="000000"/>
                </a:solidFill>
                <a:latin typeface="BZar"/>
                <a:cs typeface="B Zar" panose="00000400000000000000" pitchFamily="2" charset="-78"/>
              </a:rPr>
              <a:t>واگذار شده است؛ كاركرد آموزشي به مـدارس و دانشـگاههـا و رسـانههـا</a:t>
            </a:r>
            <a:r>
              <a:rPr lang="fa-IR">
                <a:solidFill>
                  <a:srgbClr val="000000"/>
                </a:solidFill>
                <a:latin typeface="BZar"/>
                <a:cs typeface="B Zar" panose="00000400000000000000" pitchFamily="2" charset="-78"/>
              </a:rPr>
              <a:t>، </a:t>
            </a:r>
            <a:r>
              <a:rPr lang="fa-IR" smtClean="0">
                <a:solidFill>
                  <a:srgbClr val="000000"/>
                </a:solidFill>
                <a:latin typeface="BZar"/>
                <a:cs typeface="B Zar" panose="00000400000000000000" pitchFamily="2" charset="-78"/>
              </a:rPr>
              <a:t>كـاركرد حمايتهاي </a:t>
            </a:r>
            <a:r>
              <a:rPr lang="fa-IR">
                <a:solidFill>
                  <a:srgbClr val="000000"/>
                </a:solidFill>
                <a:latin typeface="BZar"/>
                <a:cs typeface="B Zar" panose="00000400000000000000" pitchFamily="2" charset="-78"/>
              </a:rPr>
              <a:t>مالي به بيمهها و بانكها و كاركرد اقتصـادي بـه بنگـاههـاي اقتصـادي </a:t>
            </a:r>
            <a:r>
              <a:rPr lang="fa-IR">
                <a:solidFill>
                  <a:srgbClr val="000000"/>
                </a:solidFill>
                <a:latin typeface="BZar"/>
                <a:cs typeface="B Zar" panose="00000400000000000000" pitchFamily="2" charset="-78"/>
              </a:rPr>
              <a:t>جـدا </a:t>
            </a:r>
            <a:r>
              <a:rPr lang="fa-IR" smtClean="0">
                <a:solidFill>
                  <a:srgbClr val="000000"/>
                </a:solidFill>
                <a:latin typeface="BZar"/>
                <a:cs typeface="B Zar" panose="00000400000000000000" pitchFamily="2" charset="-78"/>
              </a:rPr>
              <a:t>از خانواده </a:t>
            </a:r>
            <a:r>
              <a:rPr lang="fa-IR">
                <a:solidFill>
                  <a:srgbClr val="000000"/>
                </a:solidFill>
                <a:latin typeface="BZar"/>
                <a:cs typeface="B Zar" panose="00000400000000000000" pitchFamily="2" charset="-78"/>
              </a:rPr>
              <a:t>محول شده است</a:t>
            </a:r>
            <a:r>
              <a:rPr lang="fa-IR">
                <a:solidFill>
                  <a:srgbClr val="000000"/>
                </a:solidFill>
                <a:latin typeface="BZar"/>
                <a:cs typeface="B Zar" panose="00000400000000000000" pitchFamily="2" charset="-78"/>
              </a:rPr>
              <a:t>. </a:t>
            </a:r>
            <a:endParaRPr lang="fa-IR" smtClean="0">
              <a:cs typeface="B Zar" panose="00000400000000000000" pitchFamily="2" charset="-78"/>
            </a:endParaRPr>
          </a:p>
          <a:p>
            <a:pPr algn="just"/>
            <a:r>
              <a:rPr lang="fa-IR">
                <a:cs typeface="B Zar" panose="00000400000000000000" pitchFamily="2" charset="-78"/>
              </a:rPr>
              <a:t/>
            </a:r>
            <a:br>
              <a:rPr lang="fa-IR">
                <a:cs typeface="B Zar" panose="00000400000000000000" pitchFamily="2" charset="-78"/>
              </a:rPr>
            </a:br>
            <a:endParaRPr lang="fa-IR">
              <a:cs typeface="B Zar" panose="00000400000000000000" pitchFamily="2" charset="-78"/>
            </a:endParaRPr>
          </a:p>
        </p:txBody>
      </p:sp>
    </p:spTree>
    <p:extLst>
      <p:ext uri="{BB962C8B-B14F-4D97-AF65-F5344CB8AC3E}">
        <p14:creationId xmlns:p14="http://schemas.microsoft.com/office/powerpoint/2010/main" val="3154322223"/>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sz="2600">
                <a:solidFill>
                  <a:srgbClr val="000000"/>
                </a:solidFill>
                <a:latin typeface="BZar"/>
                <a:cs typeface="B Zar" panose="00000400000000000000" pitchFamily="2" charset="-78"/>
              </a:rPr>
              <a:t>همانطور كه در سطور پيشين مورد بررسي قرار گرفـت، ماهيـت ايـن نهادهـا نيـز عمـدتاً غيردولتـي نيسـت </a:t>
            </a:r>
            <a:r>
              <a:rPr lang="fa-IR" sz="700">
                <a:solidFill>
                  <a:srgbClr val="000000"/>
                </a:solidFill>
                <a:latin typeface="BZar"/>
                <a:cs typeface="B Zar" panose="00000400000000000000" pitchFamily="2" charset="-78"/>
              </a:rPr>
              <a:t>3</a:t>
            </a:r>
            <a:r>
              <a:rPr lang="fa-IR" sz="2600">
                <a:solidFill>
                  <a:srgbClr val="000000"/>
                </a:solidFill>
                <a:latin typeface="BZar"/>
                <a:cs typeface="B Zar" panose="00000400000000000000" pitchFamily="2" charset="-78"/>
              </a:rPr>
              <a:t>و لـذا مـيتـوان گفـت: خـانواده در بسـياري از كاركردهاي خويش تبديل به نهادهايي با ماهيت دولتي شده است. امـا ديگـر كاركردهـاي خانواده مانند بخشي از تربيت، كـاركرد ارضـاي جنسـي و آرامـش روحـي و روانـي هنـوز</a:t>
            </a:r>
            <a:r>
              <a:rPr lang="fa-IR" sz="2600">
                <a:solidFill>
                  <a:prstClr val="black"/>
                </a:solidFill>
                <a:cs typeface="B Zar" panose="00000400000000000000" pitchFamily="2" charset="-78"/>
              </a:rPr>
              <a:t> </a:t>
            </a:r>
            <a:r>
              <a:rPr lang="fa-IR" sz="2400">
                <a:solidFill>
                  <a:srgbClr val="000000"/>
                </a:solidFill>
                <a:latin typeface="BZar"/>
                <a:cs typeface="B Zar" panose="00000400000000000000" pitchFamily="2" charset="-78"/>
              </a:rPr>
              <a:t>ماهيت غيردولتي داشته و در اختيار خود خانوادهها قرار دارد. البته تصوير فوق بيشتر مربوط به خانوادههاي شهري است، در خـانوادههـاي غيرشـهري، اعـم از روسـتاها و عشـاير كـوچ نشين، هنوز كاركرد اقتصادي و حمايتي متعلـق بـه خـانواده اسـت؛</a:t>
            </a:r>
            <a:endParaRPr lang="fa-IR"/>
          </a:p>
        </p:txBody>
      </p:sp>
    </p:spTree>
    <p:extLst>
      <p:ext uri="{BB962C8B-B14F-4D97-AF65-F5344CB8AC3E}">
        <p14:creationId xmlns:p14="http://schemas.microsoft.com/office/powerpoint/2010/main" val="2609438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b="1" smtClean="0">
                <a:solidFill>
                  <a:srgbClr val="FF0000"/>
                </a:solidFill>
                <a:cs typeface="B Zar" panose="00000400000000000000" pitchFamily="2" charset="-78"/>
              </a:rPr>
              <a:t>نظريه هاي </a:t>
            </a:r>
            <a:r>
              <a:rPr lang="fa-IR" b="1">
                <a:solidFill>
                  <a:srgbClr val="FF0000"/>
                </a:solidFill>
                <a:cs typeface="B Zar" panose="00000400000000000000" pitchFamily="2" charset="-78"/>
              </a:rPr>
              <a:t>اختلال در انسجام نهادها</a:t>
            </a:r>
            <a:endParaRPr lang="fa-IR">
              <a:solidFill>
                <a:srgbClr val="FF0000"/>
              </a:solidFill>
              <a:cs typeface="B Zar" panose="00000400000000000000" pitchFamily="2" charset="-78"/>
            </a:endParaRPr>
          </a:p>
        </p:txBody>
      </p:sp>
      <p:sp>
        <p:nvSpPr>
          <p:cNvPr id="3" name="Content Placeholder 2"/>
          <p:cNvSpPr>
            <a:spLocks noGrp="1"/>
          </p:cNvSpPr>
          <p:nvPr>
            <p:ph idx="1"/>
          </p:nvPr>
        </p:nvSpPr>
        <p:spPr>
          <a:xfrm>
            <a:off x="3108960" y="1825625"/>
            <a:ext cx="8244840" cy="4351338"/>
          </a:xfrm>
        </p:spPr>
        <p:txBody>
          <a:bodyPr/>
          <a:lstStyle/>
          <a:p>
            <a:pPr algn="just"/>
            <a:r>
              <a:rPr lang="fa-IR" smtClean="0">
                <a:cs typeface="B Zar" panose="00000400000000000000" pitchFamily="2" charset="-78"/>
              </a:rPr>
              <a:t>دوركيم </a:t>
            </a:r>
            <a:r>
              <a:rPr lang="fa-IR">
                <a:cs typeface="B Zar" panose="00000400000000000000" pitchFamily="2" charset="-78"/>
              </a:rPr>
              <a:t>در كتاب »درباره تقسيم كار اجتماعي« دو مسير نظري را دنبال مـيكنـد. در </a:t>
            </a:r>
            <a:r>
              <a:rPr lang="fa-IR" smtClean="0">
                <a:cs typeface="B Zar" panose="00000400000000000000" pitchFamily="2" charset="-78"/>
              </a:rPr>
              <a:t>مسـير اول </a:t>
            </a:r>
            <a:r>
              <a:rPr lang="fa-IR">
                <a:cs typeface="B Zar" panose="00000400000000000000" pitchFamily="2" charset="-78"/>
              </a:rPr>
              <a:t>كه عمده كتاب را به آن اختصاص ميدهد، جامعه از انسجام مكانيكي مبتني بر </a:t>
            </a:r>
            <a:r>
              <a:rPr lang="fa-IR" smtClean="0">
                <a:cs typeface="B Zar" panose="00000400000000000000" pitchFamily="2" charset="-78"/>
              </a:rPr>
              <a:t>وجدان عمومي </a:t>
            </a:r>
            <a:r>
              <a:rPr lang="fa-IR">
                <a:cs typeface="B Zar" panose="00000400000000000000" pitchFamily="2" charset="-78"/>
              </a:rPr>
              <a:t>رهـا شـده و هنـوز انسـجام ارگـانيكي مبتنـي بـر تقسـيم كـار شـكل نگرفتـه اسـت</a:t>
            </a:r>
            <a:r>
              <a:rPr lang="fa-IR" smtClean="0">
                <a:cs typeface="B Zar" panose="00000400000000000000" pitchFamily="2" charset="-78"/>
              </a:rPr>
              <a:t> </a:t>
            </a:r>
            <a:endParaRPr lang="fa-IR" smtClean="0">
              <a:cs typeface="B Zar" panose="00000400000000000000" pitchFamily="2" charset="-78"/>
            </a:endParaRPr>
          </a:p>
          <a:p>
            <a:pPr algn="just"/>
            <a:r>
              <a:rPr lang="fa-IR" smtClean="0">
                <a:cs typeface="B Zar" panose="00000400000000000000" pitchFamily="2" charset="-78"/>
              </a:rPr>
              <a:t/>
            </a:r>
            <a:br>
              <a:rPr lang="fa-IR" smtClean="0">
                <a:cs typeface="B Zar" panose="00000400000000000000" pitchFamily="2" charset="-78"/>
              </a:rPr>
            </a:br>
            <a:endParaRPr lang="fa-IR">
              <a:cs typeface="B Zar" panose="00000400000000000000" pitchFamily="2" charset="-78"/>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50044" y="1825624"/>
            <a:ext cx="2394683" cy="2394683"/>
          </a:xfrm>
          <a:prstGeom prst="rect">
            <a:avLst/>
          </a:prstGeom>
        </p:spPr>
      </p:pic>
      <p:sp>
        <p:nvSpPr>
          <p:cNvPr id="5" name="TextBox 4"/>
          <p:cNvSpPr txBox="1"/>
          <p:nvPr/>
        </p:nvSpPr>
        <p:spPr>
          <a:xfrm>
            <a:off x="1165102" y="4543865"/>
            <a:ext cx="1364566" cy="523220"/>
          </a:xfrm>
          <a:prstGeom prst="rect">
            <a:avLst/>
          </a:prstGeom>
          <a:noFill/>
        </p:spPr>
        <p:txBody>
          <a:bodyPr wrap="square" rtlCol="1">
            <a:spAutoFit/>
          </a:bodyPr>
          <a:lstStyle/>
          <a:p>
            <a:pPr algn="ctr"/>
            <a:r>
              <a:rPr lang="fa-IR" sz="2800">
                <a:solidFill>
                  <a:srgbClr val="FF0000"/>
                </a:solidFill>
                <a:cs typeface="B Zar" panose="00000400000000000000" pitchFamily="2" charset="-78"/>
              </a:rPr>
              <a:t>دوركيم</a:t>
            </a:r>
            <a:endParaRPr lang="fa-IR">
              <a:solidFill>
                <a:srgbClr val="FF0000"/>
              </a:solidFill>
            </a:endParaRPr>
          </a:p>
        </p:txBody>
      </p:sp>
    </p:spTree>
    <p:extLst>
      <p:ext uri="{BB962C8B-B14F-4D97-AF65-F5344CB8AC3E}">
        <p14:creationId xmlns:p14="http://schemas.microsoft.com/office/powerpoint/2010/main" val="492663591"/>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normAutofit lnSpcReduction="10000"/>
          </a:bodyPr>
          <a:lstStyle/>
          <a:p>
            <a:pPr algn="just"/>
            <a:r>
              <a:rPr lang="fa-IR" smtClean="0">
                <a:solidFill>
                  <a:srgbClr val="000000"/>
                </a:solidFill>
                <a:latin typeface="BZar"/>
                <a:cs typeface="B Zar" panose="00000400000000000000" pitchFamily="2" charset="-78"/>
              </a:rPr>
              <a:t>كشـاورزي </a:t>
            </a:r>
            <a:r>
              <a:rPr lang="fa-IR">
                <a:solidFill>
                  <a:srgbClr val="000000"/>
                </a:solidFill>
                <a:latin typeface="BZar"/>
                <a:cs typeface="B Zar" panose="00000400000000000000" pitchFamily="2" charset="-78"/>
              </a:rPr>
              <a:t>و </a:t>
            </a:r>
            <a:r>
              <a:rPr lang="fa-IR" smtClean="0">
                <a:solidFill>
                  <a:srgbClr val="000000"/>
                </a:solidFill>
                <a:latin typeface="BZar"/>
                <a:cs typeface="B Zar" panose="00000400000000000000" pitchFamily="2" charset="-78"/>
              </a:rPr>
              <a:t>دامـداري بهصورت </a:t>
            </a:r>
            <a:r>
              <a:rPr lang="fa-IR">
                <a:solidFill>
                  <a:srgbClr val="000000"/>
                </a:solidFill>
                <a:latin typeface="BZar"/>
                <a:cs typeface="B Zar" panose="00000400000000000000" pitchFamily="2" charset="-78"/>
              </a:rPr>
              <a:t>خانوادگي انجام ميشـود و ماهيـت دولتـي نـدارد. همچنـين در افـت </a:t>
            </a:r>
            <a:r>
              <a:rPr lang="fa-IR">
                <a:solidFill>
                  <a:srgbClr val="000000"/>
                </a:solidFill>
                <a:latin typeface="BZar"/>
                <a:cs typeface="B Zar" panose="00000400000000000000" pitchFamily="2" charset="-78"/>
              </a:rPr>
              <a:t>و </a:t>
            </a:r>
            <a:r>
              <a:rPr lang="fa-IR" smtClean="0">
                <a:solidFill>
                  <a:srgbClr val="000000"/>
                </a:solidFill>
                <a:latin typeface="BZar"/>
                <a:cs typeface="B Zar" panose="00000400000000000000" pitchFamily="2" charset="-78"/>
              </a:rPr>
              <a:t>خيزهـاي زندگي </a:t>
            </a:r>
            <a:r>
              <a:rPr lang="fa-IR">
                <a:solidFill>
                  <a:srgbClr val="000000"/>
                </a:solidFill>
                <a:latin typeface="BZar"/>
                <a:cs typeface="B Zar" panose="00000400000000000000" pitchFamily="2" charset="-78"/>
              </a:rPr>
              <a:t>مهمترين تكيهگاه افراد، خانواده، فاميل، طايفه و عشيره است. با توجـه بـه </a:t>
            </a:r>
            <a:r>
              <a:rPr lang="fa-IR">
                <a:solidFill>
                  <a:srgbClr val="000000"/>
                </a:solidFill>
                <a:latin typeface="BZar"/>
                <a:cs typeface="B Zar" panose="00000400000000000000" pitchFamily="2" charset="-78"/>
              </a:rPr>
              <a:t>آنكـه </a:t>
            </a:r>
            <a:r>
              <a:rPr lang="fa-IR" smtClean="0">
                <a:solidFill>
                  <a:srgbClr val="000000"/>
                </a:solidFill>
                <a:latin typeface="BZar"/>
                <a:cs typeface="B Zar" panose="00000400000000000000" pitchFamily="2" charset="-78"/>
              </a:rPr>
              <a:t>در طول </a:t>
            </a:r>
            <a:r>
              <a:rPr lang="fa-IR">
                <a:solidFill>
                  <a:srgbClr val="000000"/>
                </a:solidFill>
                <a:latin typeface="BZar"/>
                <a:cs typeface="B Zar" panose="00000400000000000000" pitchFamily="2" charset="-78"/>
              </a:rPr>
              <a:t>30سال گذشته تقريباً نيمـي از جمعيـت كشـور غيرشـهري بـودهانـد )</a:t>
            </a:r>
            <a:r>
              <a:rPr lang="fa-IR">
                <a:solidFill>
                  <a:srgbClr val="000000"/>
                </a:solidFill>
                <a:latin typeface="BZar"/>
                <a:cs typeface="B Zar" panose="00000400000000000000" pitchFamily="2" charset="-78"/>
              </a:rPr>
              <a:t>نسـبت </a:t>
            </a:r>
            <a:r>
              <a:rPr lang="fa-IR" smtClean="0">
                <a:solidFill>
                  <a:srgbClr val="000000"/>
                </a:solidFill>
                <a:latin typeface="BZar"/>
                <a:cs typeface="B Zar" panose="00000400000000000000" pitchFamily="2" charset="-78"/>
              </a:rPr>
              <a:t>جمعيـت روســتايي </a:t>
            </a:r>
            <a:r>
              <a:rPr lang="fa-IR">
                <a:solidFill>
                  <a:srgbClr val="000000"/>
                </a:solidFill>
                <a:latin typeface="BZar"/>
                <a:cs typeface="B Zar" panose="00000400000000000000" pitchFamily="2" charset="-78"/>
              </a:rPr>
              <a:t>در ســالهــاي 1375 ،1365 ،1355و 1385بــه ترتيــب 38 7/ ،45 7/ ،53و /</a:t>
            </a:r>
            <a:r>
              <a:rPr lang="fa-IR">
                <a:solidFill>
                  <a:srgbClr val="000000"/>
                </a:solidFill>
                <a:latin typeface="BZar"/>
                <a:cs typeface="B Zar" panose="00000400000000000000" pitchFamily="2" charset="-78"/>
              </a:rPr>
              <a:t>31 </a:t>
            </a:r>
            <a:r>
              <a:rPr lang="fa-IR" smtClean="0">
                <a:solidFill>
                  <a:srgbClr val="000000"/>
                </a:solidFill>
                <a:latin typeface="BZar"/>
                <a:cs typeface="B Zar" panose="00000400000000000000" pitchFamily="2" charset="-78"/>
              </a:rPr>
              <a:t>5 درصد </a:t>
            </a:r>
            <a:r>
              <a:rPr lang="fa-IR">
                <a:solidFill>
                  <a:srgbClr val="000000"/>
                </a:solidFill>
                <a:latin typeface="BZar"/>
                <a:cs typeface="B Zar" panose="00000400000000000000" pitchFamily="2" charset="-78"/>
              </a:rPr>
              <a:t>بوده </a:t>
            </a:r>
            <a:r>
              <a:rPr lang="fa-IR">
                <a:solidFill>
                  <a:srgbClr val="000000"/>
                </a:solidFill>
                <a:latin typeface="BZar"/>
                <a:cs typeface="B Zar" panose="00000400000000000000" pitchFamily="2" charset="-78"/>
              </a:rPr>
              <a:t>است </a:t>
            </a:r>
            <a:r>
              <a:rPr lang="fa-IR" smtClean="0">
                <a:solidFill>
                  <a:srgbClr val="000000"/>
                </a:solidFill>
                <a:latin typeface="BZar"/>
                <a:cs typeface="B Zar" panose="00000400000000000000" pitchFamily="2" charset="-78"/>
              </a:rPr>
              <a:t>(حصاري 1387) </a:t>
            </a:r>
            <a:r>
              <a:rPr lang="fa-IR">
                <a:solidFill>
                  <a:srgbClr val="000000"/>
                </a:solidFill>
                <a:latin typeface="BZar"/>
                <a:cs typeface="B Zar" panose="00000400000000000000" pitchFamily="2" charset="-78"/>
              </a:rPr>
              <a:t>،</a:t>
            </a:r>
            <a:r>
              <a:rPr lang="fa-IR" sz="800">
                <a:solidFill>
                  <a:srgbClr val="000000"/>
                </a:solidFill>
                <a:latin typeface="BZar"/>
                <a:cs typeface="B Zar" panose="00000400000000000000" pitchFamily="2" charset="-78"/>
              </a:rPr>
              <a:t>1</a:t>
            </a:r>
            <a:r>
              <a:rPr lang="fa-IR">
                <a:solidFill>
                  <a:srgbClr val="000000"/>
                </a:solidFill>
                <a:latin typeface="BZar"/>
                <a:cs typeface="B Zar" panose="00000400000000000000" pitchFamily="2" charset="-78"/>
              </a:rPr>
              <a:t>ميتوان گفت نهاد خانواده هنوز تا حدود </a:t>
            </a:r>
            <a:r>
              <a:rPr lang="fa-IR">
                <a:solidFill>
                  <a:srgbClr val="000000"/>
                </a:solidFill>
                <a:latin typeface="BZar"/>
                <a:cs typeface="B Zar" panose="00000400000000000000" pitchFamily="2" charset="-78"/>
              </a:rPr>
              <a:t>تقريبي </a:t>
            </a:r>
            <a:r>
              <a:rPr lang="fa-IR" smtClean="0">
                <a:solidFill>
                  <a:srgbClr val="000000"/>
                </a:solidFill>
                <a:latin typeface="BZar"/>
                <a:cs typeface="B Zar" panose="00000400000000000000" pitchFamily="2" charset="-78"/>
              </a:rPr>
              <a:t>سي الي </a:t>
            </a:r>
            <a:r>
              <a:rPr lang="fa-IR">
                <a:solidFill>
                  <a:srgbClr val="000000"/>
                </a:solidFill>
                <a:latin typeface="BZar"/>
                <a:cs typeface="B Zar" panose="00000400000000000000" pitchFamily="2" charset="-78"/>
              </a:rPr>
              <a:t>چهل درصد دولتي </a:t>
            </a:r>
            <a:r>
              <a:rPr lang="fa-IR">
                <a:solidFill>
                  <a:srgbClr val="000000"/>
                </a:solidFill>
                <a:latin typeface="BZar"/>
                <a:cs typeface="B Zar" panose="00000400000000000000" pitchFamily="2" charset="-78"/>
              </a:rPr>
              <a:t>نشده </a:t>
            </a:r>
            <a:r>
              <a:rPr lang="fa-IR" smtClean="0">
                <a:solidFill>
                  <a:srgbClr val="000000"/>
                </a:solidFill>
                <a:latin typeface="BZar"/>
                <a:cs typeface="B Zar" panose="00000400000000000000" pitchFamily="2" charset="-78"/>
              </a:rPr>
              <a:t>است. بنابراين </a:t>
            </a:r>
            <a:r>
              <a:rPr lang="fa-IR">
                <a:solidFill>
                  <a:srgbClr val="000000"/>
                </a:solidFill>
                <a:latin typeface="BZar"/>
                <a:cs typeface="B Zar" panose="00000400000000000000" pitchFamily="2" charset="-78"/>
              </a:rPr>
              <a:t>در ادامه، هدف پژوهش بهجاي كـل جامعـه، سـنجش انسـجام </a:t>
            </a:r>
            <a:r>
              <a:rPr lang="fa-IR">
                <a:solidFill>
                  <a:srgbClr val="000000"/>
                </a:solidFill>
                <a:latin typeface="BZar"/>
                <a:cs typeface="B Zar" panose="00000400000000000000" pitchFamily="2" charset="-78"/>
              </a:rPr>
              <a:t>ميـان </a:t>
            </a:r>
            <a:r>
              <a:rPr lang="fa-IR" smtClean="0">
                <a:solidFill>
                  <a:srgbClr val="000000"/>
                </a:solidFill>
                <a:latin typeface="BZar"/>
                <a:cs typeface="B Zar" panose="00000400000000000000" pitchFamily="2" charset="-78"/>
              </a:rPr>
              <a:t>نهادهـاي حكومت </a:t>
            </a:r>
            <a:r>
              <a:rPr lang="fa-IR">
                <a:solidFill>
                  <a:srgbClr val="000000"/>
                </a:solidFill>
                <a:latin typeface="BZar"/>
                <a:cs typeface="B Zar" panose="00000400000000000000" pitchFamily="2" charset="-78"/>
              </a:rPr>
              <a:t>خواهد بود. براي رسيدن به شاخص مناسب </a:t>
            </a:r>
            <a:r>
              <a:rPr lang="fa-IR">
                <a:solidFill>
                  <a:srgbClr val="000000"/>
                </a:solidFill>
                <a:latin typeface="BZar"/>
                <a:cs typeface="B Zar" panose="00000400000000000000" pitchFamily="2" charset="-78"/>
              </a:rPr>
              <a:t>براي </a:t>
            </a:r>
            <a:r>
              <a:rPr lang="fa-IR" smtClean="0">
                <a:solidFill>
                  <a:srgbClr val="000000"/>
                </a:solidFill>
                <a:latin typeface="BZar"/>
                <a:cs typeface="B Zar" panose="00000400000000000000" pitchFamily="2" charset="-78"/>
              </a:rPr>
              <a:t>اندازه گيري </a:t>
            </a:r>
            <a:r>
              <a:rPr lang="fa-IR">
                <a:solidFill>
                  <a:srgbClr val="000000"/>
                </a:solidFill>
                <a:latin typeface="BZar"/>
                <a:cs typeface="B Zar" panose="00000400000000000000" pitchFamily="2" charset="-78"/>
              </a:rPr>
              <a:t>هماهنگي </a:t>
            </a:r>
            <a:r>
              <a:rPr lang="fa-IR" smtClean="0">
                <a:solidFill>
                  <a:srgbClr val="000000"/>
                </a:solidFill>
                <a:latin typeface="BZar"/>
                <a:cs typeface="B Zar" panose="00000400000000000000" pitchFamily="2" charset="-78"/>
              </a:rPr>
              <a:t>نهادهـاي حكومت</a:t>
            </a:r>
            <a:r>
              <a:rPr lang="fa-IR">
                <a:solidFill>
                  <a:srgbClr val="000000"/>
                </a:solidFill>
                <a:latin typeface="BZar"/>
                <a:cs typeface="B Zar" panose="00000400000000000000" pitchFamily="2" charset="-78"/>
              </a:rPr>
              <a:t>، ابتدا شاخصهاي موجود مـورد بررسـي و ارزيـابي قـرار گرفتـه، </a:t>
            </a:r>
            <a:r>
              <a:rPr lang="fa-IR">
                <a:solidFill>
                  <a:srgbClr val="000000"/>
                </a:solidFill>
                <a:latin typeface="BZar"/>
                <a:cs typeface="B Zar" panose="00000400000000000000" pitchFamily="2" charset="-78"/>
              </a:rPr>
              <a:t>سـپس </a:t>
            </a:r>
            <a:r>
              <a:rPr lang="fa-IR" smtClean="0">
                <a:solidFill>
                  <a:srgbClr val="000000"/>
                </a:solidFill>
                <a:latin typeface="BZar"/>
                <a:cs typeface="B Zar" panose="00000400000000000000" pitchFamily="2" charset="-78"/>
              </a:rPr>
              <a:t>شـاخص پيشنهادي </a:t>
            </a:r>
            <a:r>
              <a:rPr lang="fa-IR">
                <a:solidFill>
                  <a:srgbClr val="000000"/>
                </a:solidFill>
                <a:latin typeface="BZar"/>
                <a:cs typeface="B Zar" panose="00000400000000000000" pitchFamily="2" charset="-78"/>
              </a:rPr>
              <a:t>براي اين مفهوم ارائه خواهد </a:t>
            </a:r>
            <a:r>
              <a:rPr lang="fa-IR">
                <a:solidFill>
                  <a:srgbClr val="000000"/>
                </a:solidFill>
                <a:latin typeface="BZar"/>
                <a:cs typeface="B Zar" panose="00000400000000000000" pitchFamily="2" charset="-78"/>
              </a:rPr>
              <a:t>شد</a:t>
            </a:r>
            <a:r>
              <a:rPr lang="fa-IR">
                <a:cs typeface="B Zar" panose="00000400000000000000" pitchFamily="2" charset="-78"/>
              </a:rPr>
              <a:t> </a:t>
            </a:r>
            <a:endParaRPr lang="fa-IR" smtClean="0">
              <a:cs typeface="B Zar" panose="00000400000000000000" pitchFamily="2" charset="-78"/>
            </a:endParaRPr>
          </a:p>
          <a:p>
            <a:pPr algn="just"/>
            <a:r>
              <a:rPr lang="fa-IR">
                <a:cs typeface="B Zar" panose="00000400000000000000" pitchFamily="2" charset="-78"/>
              </a:rPr>
              <a:t/>
            </a:r>
            <a:br>
              <a:rPr lang="fa-IR">
                <a:cs typeface="B Zar" panose="00000400000000000000" pitchFamily="2" charset="-78"/>
              </a:rPr>
            </a:br>
            <a:endParaRPr lang="fa-IR">
              <a:cs typeface="B Zar" panose="00000400000000000000" pitchFamily="2" charset="-78"/>
            </a:endParaRPr>
          </a:p>
        </p:txBody>
      </p:sp>
      <p:sp>
        <p:nvSpPr>
          <p:cNvPr id="4" name="Flowchart: Process 3"/>
          <p:cNvSpPr/>
          <p:nvPr/>
        </p:nvSpPr>
        <p:spPr>
          <a:xfrm>
            <a:off x="838200" y="5092505"/>
            <a:ext cx="3995224" cy="886265"/>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smtClean="0">
                <a:solidFill>
                  <a:srgbClr val="FF0000"/>
                </a:solidFill>
                <a:latin typeface="BZar"/>
                <a:cs typeface="B Zar" panose="00000400000000000000" pitchFamily="2" charset="-78"/>
              </a:rPr>
              <a:t>اندازه </a:t>
            </a:r>
            <a:r>
              <a:rPr lang="fa-IR" sz="2800" b="1">
                <a:solidFill>
                  <a:srgbClr val="FF0000"/>
                </a:solidFill>
                <a:latin typeface="BZar"/>
                <a:cs typeface="B Zar" panose="00000400000000000000" pitchFamily="2" charset="-78"/>
              </a:rPr>
              <a:t>گيري هماهنگي نهادهـاي حكومت</a:t>
            </a:r>
            <a:endParaRPr lang="fa-IR" b="1">
              <a:solidFill>
                <a:srgbClr val="FF0000"/>
              </a:solidFill>
            </a:endParaRPr>
          </a:p>
        </p:txBody>
      </p:sp>
    </p:spTree>
    <p:extLst>
      <p:ext uri="{BB962C8B-B14F-4D97-AF65-F5344CB8AC3E}">
        <p14:creationId xmlns:p14="http://schemas.microsoft.com/office/powerpoint/2010/main" val="1531720669"/>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b="1">
                <a:solidFill>
                  <a:srgbClr val="000000"/>
                </a:solidFill>
                <a:latin typeface="BZarBold"/>
                <a:cs typeface="B Zar" panose="00000400000000000000" pitchFamily="2" charset="-78"/>
              </a:rPr>
              <a:t>2-2مرور و ارزيابي شاخصهاي اندازهگيري انسجام نهادهاي حكومت</a:t>
            </a:r>
            <a:endParaRPr lang="fa-IR">
              <a:cs typeface="B Zar" panose="00000400000000000000" pitchFamily="2" charset="-78"/>
            </a:endParaRPr>
          </a:p>
        </p:txBody>
      </p:sp>
      <p:sp>
        <p:nvSpPr>
          <p:cNvPr id="3" name="Content Placeholder 2"/>
          <p:cNvSpPr>
            <a:spLocks noGrp="1"/>
          </p:cNvSpPr>
          <p:nvPr>
            <p:ph idx="1"/>
          </p:nvPr>
        </p:nvSpPr>
        <p:spPr/>
        <p:txBody>
          <a:bodyPr>
            <a:normAutofit/>
          </a:bodyPr>
          <a:lstStyle/>
          <a:p>
            <a:r>
              <a:rPr lang="fa-IR" smtClean="0">
                <a:solidFill>
                  <a:srgbClr val="000000"/>
                </a:solidFill>
                <a:latin typeface="BZar"/>
                <a:cs typeface="B Zar" panose="00000400000000000000" pitchFamily="2" charset="-78"/>
              </a:rPr>
              <a:t>انسجام </a:t>
            </a:r>
            <a:r>
              <a:rPr lang="fa-IR">
                <a:solidFill>
                  <a:srgbClr val="000000"/>
                </a:solidFill>
                <a:latin typeface="BZar"/>
                <a:cs typeface="B Zar" panose="00000400000000000000" pitchFamily="2" charset="-78"/>
              </a:rPr>
              <a:t>نهادهاي حكومت، موضوعي است كه بهدليـل اهميـت آن مـورد </a:t>
            </a:r>
            <a:r>
              <a:rPr lang="fa-IR">
                <a:solidFill>
                  <a:srgbClr val="000000"/>
                </a:solidFill>
                <a:latin typeface="BZar"/>
                <a:cs typeface="B Zar" panose="00000400000000000000" pitchFamily="2" charset="-78"/>
              </a:rPr>
              <a:t>توجـه </a:t>
            </a:r>
            <a:r>
              <a:rPr lang="fa-IR" smtClean="0">
                <a:solidFill>
                  <a:srgbClr val="000000"/>
                </a:solidFill>
                <a:latin typeface="BZar"/>
                <a:cs typeface="B Zar" panose="00000400000000000000" pitchFamily="2" charset="-78"/>
              </a:rPr>
              <a:t>كشـورهاي مختلف </a:t>
            </a:r>
            <a:r>
              <a:rPr lang="fa-IR">
                <a:solidFill>
                  <a:srgbClr val="000000"/>
                </a:solidFill>
                <a:latin typeface="BZar"/>
                <a:cs typeface="B Zar" panose="00000400000000000000" pitchFamily="2" charset="-78"/>
              </a:rPr>
              <a:t>بوده و حدود دو دهه از عمر شاخصسازي آن ميگذرد. ابتدا </a:t>
            </a:r>
            <a:r>
              <a:rPr lang="fa-IR">
                <a:solidFill>
                  <a:srgbClr val="000000"/>
                </a:solidFill>
                <a:latin typeface="BZar"/>
                <a:cs typeface="B Zar" panose="00000400000000000000" pitchFamily="2" charset="-78"/>
              </a:rPr>
              <a:t>شاخصهاي </a:t>
            </a:r>
            <a:r>
              <a:rPr lang="fa-IR" smtClean="0">
                <a:solidFill>
                  <a:srgbClr val="000000"/>
                </a:solidFill>
                <a:latin typeface="BZar"/>
                <a:cs typeface="B Zar" panose="00000400000000000000" pitchFamily="2" charset="-78"/>
              </a:rPr>
              <a:t>موجود بـراي </a:t>
            </a:r>
            <a:r>
              <a:rPr lang="fa-IR">
                <a:solidFill>
                  <a:srgbClr val="000000"/>
                </a:solidFill>
                <a:latin typeface="BZar"/>
                <a:cs typeface="B Zar" panose="00000400000000000000" pitchFamily="2" charset="-78"/>
              </a:rPr>
              <a:t>انسـجام نهادهـاي حكومـت مـورد بررسـي و ارزيـابي قـرار گرفتـه، </a:t>
            </a:r>
            <a:r>
              <a:rPr lang="fa-IR">
                <a:solidFill>
                  <a:srgbClr val="000000"/>
                </a:solidFill>
                <a:latin typeface="BZar"/>
                <a:cs typeface="B Zar" panose="00000400000000000000" pitchFamily="2" charset="-78"/>
              </a:rPr>
              <a:t>سـپس </a:t>
            </a:r>
            <a:r>
              <a:rPr lang="fa-IR" smtClean="0">
                <a:solidFill>
                  <a:srgbClr val="000000"/>
                </a:solidFill>
                <a:latin typeface="BZar"/>
                <a:cs typeface="B Zar" panose="00000400000000000000" pitchFamily="2" charset="-78"/>
              </a:rPr>
              <a:t>شـاخص پيشنهادي </a:t>
            </a:r>
            <a:r>
              <a:rPr lang="fa-IR">
                <a:solidFill>
                  <a:srgbClr val="000000"/>
                </a:solidFill>
                <a:latin typeface="BZar"/>
                <a:cs typeface="B Zar" panose="00000400000000000000" pitchFamily="2" charset="-78"/>
              </a:rPr>
              <a:t>اين پژوهش بهعنوان شاخصي مناسب براي كشور ايران </a:t>
            </a:r>
            <a:r>
              <a:rPr lang="fa-IR">
                <a:solidFill>
                  <a:srgbClr val="000000"/>
                </a:solidFill>
                <a:latin typeface="BZar"/>
                <a:cs typeface="B Zar" panose="00000400000000000000" pitchFamily="2" charset="-78"/>
              </a:rPr>
              <a:t>ارائه </a:t>
            </a:r>
            <a:r>
              <a:rPr lang="fa-IR" smtClean="0">
                <a:solidFill>
                  <a:srgbClr val="000000"/>
                </a:solidFill>
                <a:latin typeface="BZar"/>
                <a:cs typeface="B Zar" panose="00000400000000000000" pitchFamily="2" charset="-78"/>
              </a:rPr>
              <a:t>ميشود. براي </a:t>
            </a:r>
            <a:r>
              <a:rPr lang="fa-IR">
                <a:solidFill>
                  <a:srgbClr val="000000"/>
                </a:solidFill>
                <a:latin typeface="BZar"/>
                <a:cs typeface="B Zar" panose="00000400000000000000" pitchFamily="2" charset="-78"/>
              </a:rPr>
              <a:t>ارزيابي صحيح از شاخصهاي موجود نيازمند معيار هسـتيم</a:t>
            </a:r>
            <a:r>
              <a:rPr lang="fa-IR">
                <a:solidFill>
                  <a:srgbClr val="000000"/>
                </a:solidFill>
                <a:latin typeface="BZar"/>
                <a:cs typeface="B Zar" panose="00000400000000000000" pitchFamily="2" charset="-78"/>
              </a:rPr>
              <a:t>. </a:t>
            </a:r>
            <a:r>
              <a:rPr lang="fa-IR">
                <a:cs typeface="B Zar" panose="00000400000000000000" pitchFamily="2" charset="-78"/>
              </a:rPr>
              <a:t/>
            </a:r>
            <a:br>
              <a:rPr lang="fa-IR">
                <a:cs typeface="B Zar" panose="00000400000000000000" pitchFamily="2" charset="-78"/>
              </a:rPr>
            </a:br>
            <a:endParaRPr lang="fa-IR">
              <a:cs typeface="B Zar" panose="00000400000000000000" pitchFamily="2" charset="-78"/>
            </a:endParaRPr>
          </a:p>
        </p:txBody>
      </p:sp>
    </p:spTree>
    <p:extLst>
      <p:ext uri="{BB962C8B-B14F-4D97-AF65-F5344CB8AC3E}">
        <p14:creationId xmlns:p14="http://schemas.microsoft.com/office/powerpoint/2010/main" val="1504771019"/>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r>
              <a:rPr lang="fa-IR">
                <a:solidFill>
                  <a:srgbClr val="000000"/>
                </a:solidFill>
                <a:latin typeface="BZar"/>
                <a:cs typeface="B Zar" panose="00000400000000000000" pitchFamily="2" charset="-78"/>
              </a:rPr>
              <a:t>بـراي انـدازهگيـري يك متغير، از ميان شاخصهاي موجود، شاخصي مناسب است كه ويژگيهاي زير را داشته باشد</a:t>
            </a:r>
            <a:r>
              <a:rPr lang="fa-IR">
                <a:solidFill>
                  <a:srgbClr val="000000"/>
                </a:solidFill>
                <a:latin typeface="BZar"/>
                <a:cs typeface="B Zar" panose="00000400000000000000" pitchFamily="2" charset="-78"/>
              </a:rPr>
              <a:t>: </a:t>
            </a:r>
            <a:endParaRPr lang="fa-IR" smtClean="0">
              <a:solidFill>
                <a:srgbClr val="000000"/>
              </a:solidFill>
              <a:latin typeface="BZar"/>
              <a:cs typeface="B Zar" panose="00000400000000000000" pitchFamily="2" charset="-78"/>
            </a:endParaRPr>
          </a:p>
          <a:p>
            <a:r>
              <a:rPr lang="fa-IR" smtClean="0">
                <a:solidFill>
                  <a:srgbClr val="000000"/>
                </a:solidFill>
                <a:latin typeface="BZar"/>
                <a:cs typeface="B Zar" panose="00000400000000000000" pitchFamily="2" charset="-78"/>
              </a:rPr>
              <a:t>1-اطلاعات </a:t>
            </a:r>
            <a:r>
              <a:rPr lang="fa-IR">
                <a:solidFill>
                  <a:srgbClr val="000000"/>
                </a:solidFill>
                <a:latin typeface="BZar"/>
                <a:cs typeface="B Zar" panose="00000400000000000000" pitchFamily="2" charset="-78"/>
              </a:rPr>
              <a:t>شاخص در بازه زماني مورد نظـر جمـعآوري شـده يـا قابـل جمـعآوري باشد</a:t>
            </a:r>
            <a:r>
              <a:rPr lang="fa-IR">
                <a:solidFill>
                  <a:srgbClr val="000000"/>
                </a:solidFill>
                <a:latin typeface="BZar"/>
                <a:cs typeface="B Zar" panose="00000400000000000000" pitchFamily="2" charset="-78"/>
              </a:rPr>
              <a:t>، </a:t>
            </a:r>
            <a:endParaRPr lang="fa-IR" smtClean="0">
              <a:solidFill>
                <a:srgbClr val="000000"/>
              </a:solidFill>
              <a:latin typeface="BZar"/>
              <a:cs typeface="B Zar" panose="00000400000000000000" pitchFamily="2" charset="-78"/>
            </a:endParaRPr>
          </a:p>
          <a:p>
            <a:r>
              <a:rPr lang="fa-IR" smtClean="0">
                <a:solidFill>
                  <a:srgbClr val="000000"/>
                </a:solidFill>
                <a:latin typeface="BZar"/>
                <a:cs typeface="B Zar" panose="00000400000000000000" pitchFamily="2" charset="-78"/>
              </a:rPr>
              <a:t>2- در </a:t>
            </a:r>
            <a:r>
              <a:rPr lang="fa-IR">
                <a:solidFill>
                  <a:srgbClr val="000000"/>
                </a:solidFill>
                <a:latin typeface="BZar"/>
                <a:cs typeface="B Zar" panose="00000400000000000000" pitchFamily="2" charset="-78"/>
              </a:rPr>
              <a:t>صورت عدم وجود اطلاعات محقق توانايي علمي و عملي جمـعآوري آنهـا را داشته باشد </a:t>
            </a:r>
            <a:r>
              <a:rPr lang="fa-IR">
                <a:solidFill>
                  <a:srgbClr val="000000"/>
                </a:solidFill>
                <a:latin typeface="BZar"/>
                <a:cs typeface="B Zar" panose="00000400000000000000" pitchFamily="2" charset="-78"/>
              </a:rPr>
              <a:t>و </a:t>
            </a:r>
            <a:r>
              <a:rPr lang="fa-IR" smtClean="0">
                <a:solidFill>
                  <a:srgbClr val="000000"/>
                </a:solidFill>
                <a:latin typeface="BZar"/>
                <a:cs typeface="B Zar" panose="00000400000000000000" pitchFamily="2" charset="-78"/>
              </a:rPr>
              <a:t>3- مفهوم </a:t>
            </a:r>
            <a:r>
              <a:rPr lang="fa-IR">
                <a:solidFill>
                  <a:srgbClr val="000000"/>
                </a:solidFill>
                <a:latin typeface="BZar"/>
                <a:cs typeface="B Zar" panose="00000400000000000000" pitchFamily="2" charset="-78"/>
              </a:rPr>
              <a:t>انسجام ميان نهادهاي حكومت را پوشش دهد. در ادامه شاخصهايموجود براي هماهنگي نهادهاي دولت </a:t>
            </a:r>
            <a:r>
              <a:rPr lang="fa-IR" sz="800">
                <a:solidFill>
                  <a:srgbClr val="000000"/>
                </a:solidFill>
                <a:latin typeface="BZar"/>
                <a:cs typeface="B Zar" panose="00000400000000000000" pitchFamily="2" charset="-78"/>
              </a:rPr>
              <a:t>2</a:t>
            </a:r>
            <a:r>
              <a:rPr lang="fa-IR">
                <a:solidFill>
                  <a:srgbClr val="000000"/>
                </a:solidFill>
                <a:latin typeface="BZar"/>
                <a:cs typeface="B Zar" panose="00000400000000000000" pitchFamily="2" charset="-78"/>
              </a:rPr>
              <a:t>بـا اسـتفاده از معيارهـاي فـوق مـورد </a:t>
            </a:r>
            <a:r>
              <a:rPr lang="fa-IR">
                <a:solidFill>
                  <a:srgbClr val="000000"/>
                </a:solidFill>
                <a:latin typeface="BZar"/>
                <a:cs typeface="B Zar" panose="00000400000000000000" pitchFamily="2" charset="-78"/>
              </a:rPr>
              <a:t>ارزيـابي </a:t>
            </a:r>
            <a:r>
              <a:rPr lang="fa-IR" smtClean="0">
                <a:solidFill>
                  <a:srgbClr val="000000"/>
                </a:solidFill>
                <a:latin typeface="BZar"/>
                <a:cs typeface="B Zar" panose="00000400000000000000" pitchFamily="2" charset="-78"/>
              </a:rPr>
              <a:t>قـرار</a:t>
            </a:r>
            <a:r>
              <a:rPr lang="fa-IR" sz="2600">
                <a:solidFill>
                  <a:srgbClr val="000000"/>
                </a:solidFill>
                <a:latin typeface="BZar"/>
                <a:cs typeface="B Zar" panose="00000400000000000000" pitchFamily="2" charset="-78"/>
              </a:rPr>
              <a:t> ميگيرند.</a:t>
            </a:r>
            <a:endParaRPr lang="fa-IR"/>
          </a:p>
        </p:txBody>
      </p:sp>
    </p:spTree>
    <p:extLst>
      <p:ext uri="{BB962C8B-B14F-4D97-AF65-F5344CB8AC3E}">
        <p14:creationId xmlns:p14="http://schemas.microsoft.com/office/powerpoint/2010/main" val="3094266502"/>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normAutofit/>
          </a:bodyPr>
          <a:lstStyle/>
          <a:p>
            <a:pPr algn="just"/>
            <a:r>
              <a:rPr lang="fa-IR" smtClean="0">
                <a:solidFill>
                  <a:srgbClr val="000000"/>
                </a:solidFill>
                <a:latin typeface="BZar"/>
                <a:cs typeface="B Zar" panose="00000400000000000000" pitchFamily="2" charset="-78"/>
              </a:rPr>
              <a:t>در </a:t>
            </a:r>
            <a:r>
              <a:rPr lang="fa-IR">
                <a:solidFill>
                  <a:srgbClr val="000000"/>
                </a:solidFill>
                <a:latin typeface="BZar"/>
                <a:cs typeface="B Zar" panose="00000400000000000000" pitchFamily="2" charset="-78"/>
              </a:rPr>
              <a:t>دنيا، اخيراً به بحث كليـت حكومـت بسـيار توجـه شـده و مطالعـات </a:t>
            </a:r>
            <a:r>
              <a:rPr lang="fa-IR">
                <a:solidFill>
                  <a:srgbClr val="000000"/>
                </a:solidFill>
                <a:latin typeface="BZar"/>
                <a:cs typeface="B Zar" panose="00000400000000000000" pitchFamily="2" charset="-78"/>
              </a:rPr>
              <a:t>و </a:t>
            </a:r>
            <a:r>
              <a:rPr lang="fa-IR" smtClean="0">
                <a:solidFill>
                  <a:srgbClr val="000000"/>
                </a:solidFill>
                <a:latin typeface="BZar"/>
                <a:cs typeface="B Zar" panose="00000400000000000000" pitchFamily="2" charset="-78"/>
              </a:rPr>
              <a:t>پـروژههـاي بسياري </a:t>
            </a:r>
            <a:r>
              <a:rPr lang="fa-IR">
                <a:solidFill>
                  <a:srgbClr val="000000"/>
                </a:solidFill>
                <a:latin typeface="BZar"/>
                <a:cs typeface="B Zar" panose="00000400000000000000" pitchFamily="2" charset="-78"/>
              </a:rPr>
              <a:t>صورت گرفته و شـاخصهـاي متعـددي دربـاره حكومـت توليـد شـده اسـت</a:t>
            </a:r>
            <a:r>
              <a:rPr lang="fa-IR">
                <a:solidFill>
                  <a:srgbClr val="000000"/>
                </a:solidFill>
                <a:latin typeface="BZar"/>
                <a:cs typeface="B Zar" panose="00000400000000000000" pitchFamily="2" charset="-78"/>
              </a:rPr>
              <a:t>. </a:t>
            </a:r>
            <a:r>
              <a:rPr lang="fa-IR" smtClean="0">
                <a:solidFill>
                  <a:srgbClr val="000000"/>
                </a:solidFill>
                <a:latin typeface="BZar"/>
                <a:cs typeface="B Zar" panose="00000400000000000000" pitchFamily="2" charset="-78"/>
              </a:rPr>
              <a:t>ايـن پروژهها </a:t>
            </a:r>
            <a:r>
              <a:rPr lang="fa-IR">
                <a:solidFill>
                  <a:srgbClr val="000000"/>
                </a:solidFill>
                <a:latin typeface="BZar"/>
                <a:cs typeface="B Zar" panose="00000400000000000000" pitchFamily="2" charset="-78"/>
              </a:rPr>
              <a:t>و شاخصها جنبههاي گوناگون حكومتهاي كشورهاي مختلف دنيا را </a:t>
            </a:r>
            <a:r>
              <a:rPr lang="fa-IR">
                <a:solidFill>
                  <a:srgbClr val="000000"/>
                </a:solidFill>
                <a:latin typeface="BZar"/>
                <a:cs typeface="B Zar" panose="00000400000000000000" pitchFamily="2" charset="-78"/>
              </a:rPr>
              <a:t>سنجيده </a:t>
            </a:r>
            <a:r>
              <a:rPr lang="fa-IR" smtClean="0">
                <a:solidFill>
                  <a:srgbClr val="000000"/>
                </a:solidFill>
                <a:latin typeface="BZar"/>
                <a:cs typeface="B Zar" panose="00000400000000000000" pitchFamily="2" charset="-78"/>
              </a:rPr>
              <a:t>و رتبهبندي </a:t>
            </a:r>
            <a:r>
              <a:rPr lang="fa-IR">
                <a:solidFill>
                  <a:srgbClr val="000000"/>
                </a:solidFill>
                <a:latin typeface="BZar"/>
                <a:cs typeface="B Zar" panose="00000400000000000000" pitchFamily="2" charset="-78"/>
              </a:rPr>
              <a:t>ميكنند. سازمان ملـل در يـك بررسـي كـه در سـال 2007انجـام داده اسـت</a:t>
            </a:r>
            <a:r>
              <a:rPr lang="fa-IR">
                <a:solidFill>
                  <a:srgbClr val="000000"/>
                </a:solidFill>
                <a:latin typeface="BZar"/>
                <a:cs typeface="B Zar" panose="00000400000000000000" pitchFamily="2" charset="-78"/>
              </a:rPr>
              <a:t>، </a:t>
            </a:r>
            <a:r>
              <a:rPr lang="fa-IR" smtClean="0">
                <a:solidFill>
                  <a:srgbClr val="000000"/>
                </a:solidFill>
                <a:latin typeface="BZar"/>
                <a:cs typeface="B Zar" panose="00000400000000000000" pitchFamily="2" charset="-78"/>
              </a:rPr>
              <a:t>در مجمــوع </a:t>
            </a:r>
            <a:r>
              <a:rPr lang="fa-IR">
                <a:solidFill>
                  <a:srgbClr val="000000"/>
                </a:solidFill>
                <a:latin typeface="BZar"/>
                <a:cs typeface="B Zar" panose="00000400000000000000" pitchFamily="2" charset="-78"/>
              </a:rPr>
              <a:t>95پــروژه مطالعــاتي بــينالمللــي در خصــوص ســنجش </a:t>
            </a:r>
            <a:r>
              <a:rPr lang="fa-IR">
                <a:solidFill>
                  <a:srgbClr val="000000"/>
                </a:solidFill>
                <a:latin typeface="BZar"/>
                <a:cs typeface="B Zar" panose="00000400000000000000" pitchFamily="2" charset="-78"/>
              </a:rPr>
              <a:t>كــارايي </a:t>
            </a:r>
            <a:r>
              <a:rPr lang="fa-IR" smtClean="0">
                <a:solidFill>
                  <a:srgbClr val="000000"/>
                </a:solidFill>
                <a:latin typeface="BZar"/>
                <a:cs typeface="B Zar" panose="00000400000000000000" pitchFamily="2" charset="-78"/>
              </a:rPr>
              <a:t>حكومــتهــاي كشورهاي </a:t>
            </a:r>
            <a:r>
              <a:rPr lang="fa-IR">
                <a:solidFill>
                  <a:srgbClr val="000000"/>
                </a:solidFill>
                <a:latin typeface="BZar"/>
                <a:cs typeface="B Zar" panose="00000400000000000000" pitchFamily="2" charset="-78"/>
              </a:rPr>
              <a:t>مختلف در ابعاد اقتصادي، سياسي، آموزشي، بودجه، دمكراسي و... </a:t>
            </a:r>
            <a:r>
              <a:rPr lang="fa-IR">
                <a:solidFill>
                  <a:srgbClr val="000000"/>
                </a:solidFill>
                <a:latin typeface="BZar"/>
                <a:cs typeface="B Zar" panose="00000400000000000000" pitchFamily="2" charset="-78"/>
              </a:rPr>
              <a:t>را </a:t>
            </a:r>
            <a:r>
              <a:rPr lang="fa-IR" smtClean="0">
                <a:solidFill>
                  <a:srgbClr val="000000"/>
                </a:solidFill>
                <a:latin typeface="BZar"/>
                <a:cs typeface="B Zar" panose="00000400000000000000" pitchFamily="2" charset="-78"/>
              </a:rPr>
              <a:t>برشـمرده است </a:t>
            </a:r>
            <a:r>
              <a:rPr lang="fa-IR" sz="800" smtClean="0">
                <a:solidFill>
                  <a:srgbClr val="000000"/>
                </a:solidFill>
                <a:latin typeface="BZar"/>
                <a:cs typeface="B Zar" panose="00000400000000000000" pitchFamily="2" charset="-78"/>
              </a:rPr>
              <a:t>1</a:t>
            </a:r>
            <a:r>
              <a:rPr lang="fa-IR" smtClean="0">
                <a:solidFill>
                  <a:srgbClr val="000000"/>
                </a:solidFill>
                <a:latin typeface="BZar"/>
                <a:cs typeface="B Zar" panose="00000400000000000000" pitchFamily="2" charset="-78"/>
              </a:rPr>
              <a:t>(</a:t>
            </a:r>
            <a:r>
              <a:rPr lang="en-US" sz="1400">
                <a:solidFill>
                  <a:srgbClr val="000000"/>
                </a:solidFill>
                <a:latin typeface="TimesNewRomanPSMT"/>
                <a:cs typeface="B Zar" panose="00000400000000000000" pitchFamily="2" charset="-78"/>
              </a:rPr>
              <a:t>Mimicopoulos &amp; Kyi</a:t>
            </a:r>
            <a:r>
              <a:rPr lang="en-US" sz="1400">
                <a:solidFill>
                  <a:srgbClr val="000000"/>
                </a:solidFill>
                <a:latin typeface="TimesNewRomanPSMT"/>
                <a:cs typeface="B Zar" panose="00000400000000000000" pitchFamily="2" charset="-78"/>
              </a:rPr>
              <a:t>, </a:t>
            </a:r>
            <a:r>
              <a:rPr lang="en-US" sz="1400" smtClean="0">
                <a:solidFill>
                  <a:srgbClr val="000000"/>
                </a:solidFill>
                <a:latin typeface="TimesNewRomanPSMT"/>
                <a:cs typeface="B Zar" panose="00000400000000000000" pitchFamily="2" charset="-78"/>
              </a:rPr>
              <a:t>2007</a:t>
            </a:r>
            <a:r>
              <a:rPr lang="fa-IR" sz="1400" smtClean="0">
                <a:solidFill>
                  <a:srgbClr val="000000"/>
                </a:solidFill>
                <a:latin typeface="TimesNewRomanPSMT"/>
                <a:cs typeface="B Zar" panose="00000400000000000000" pitchFamily="2" charset="-78"/>
              </a:rPr>
              <a:t>)</a:t>
            </a:r>
            <a:r>
              <a:rPr lang="fa-IR">
                <a:cs typeface="B Zar" panose="00000400000000000000" pitchFamily="2" charset="-78"/>
              </a:rPr>
              <a:t/>
            </a:r>
            <a:br>
              <a:rPr lang="fa-IR">
                <a:cs typeface="B Zar" panose="00000400000000000000" pitchFamily="2" charset="-78"/>
              </a:rPr>
            </a:br>
            <a:endParaRPr lang="fa-IR">
              <a:cs typeface="B Zar" panose="00000400000000000000" pitchFamily="2" charset="-78"/>
            </a:endParaRPr>
          </a:p>
        </p:txBody>
      </p:sp>
    </p:spTree>
    <p:extLst>
      <p:ext uri="{BB962C8B-B14F-4D97-AF65-F5344CB8AC3E}">
        <p14:creationId xmlns:p14="http://schemas.microsoft.com/office/powerpoint/2010/main" val="782647172"/>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a:solidFill>
                  <a:srgbClr val="000000"/>
                </a:solidFill>
                <a:latin typeface="BZar"/>
                <a:cs typeface="B Zar" panose="00000400000000000000" pitchFamily="2" charset="-78"/>
              </a:rPr>
              <a:t>پروژههاي مطالعاتي فوق از طريق منـابع و سـايتهـاي آنها مورد بررسي عميقتر و دقيقتر قرار گرفته، شاخصهاي بـه كـار گرفتـه در آنهـا مـورد بررسي قرار گرفت و در انتها چهار پروژه مطالعاتي زير كه در آنها شاخصهـاي همـاهنگي ميان نهادهاي حكومت ارائه شده است، انتخاب شد:</a:t>
            </a:r>
            <a:endParaRPr lang="fa-IR"/>
          </a:p>
        </p:txBody>
      </p:sp>
      <p:sp>
        <p:nvSpPr>
          <p:cNvPr id="4" name="Flowchart: Process 3"/>
          <p:cNvSpPr/>
          <p:nvPr/>
        </p:nvSpPr>
        <p:spPr>
          <a:xfrm>
            <a:off x="1266092" y="3573194"/>
            <a:ext cx="3643533" cy="1519311"/>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latin typeface="BZar"/>
                <a:cs typeface="B Zar" panose="00000400000000000000" pitchFamily="2" charset="-78"/>
              </a:rPr>
              <a:t>شاخصهـاي همـاهنگي ميان نهادهاي حكومت</a:t>
            </a:r>
            <a:endParaRPr lang="fa-IR" b="1">
              <a:solidFill>
                <a:srgbClr val="FF0000"/>
              </a:solidFill>
            </a:endParaRPr>
          </a:p>
        </p:txBody>
      </p:sp>
    </p:spTree>
    <p:extLst>
      <p:ext uri="{BB962C8B-B14F-4D97-AF65-F5344CB8AC3E}">
        <p14:creationId xmlns:p14="http://schemas.microsoft.com/office/powerpoint/2010/main" val="3961827357"/>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b="1">
                <a:solidFill>
                  <a:srgbClr val="FF0000"/>
                </a:solidFill>
                <a:latin typeface="BZarBold"/>
                <a:cs typeface="B Zar" panose="00000400000000000000" pitchFamily="2" charset="-78"/>
              </a:rPr>
              <a:t>1-2-2شاخص تحول </a:t>
            </a:r>
            <a:r>
              <a:rPr lang="fa-IR" b="1">
                <a:solidFill>
                  <a:srgbClr val="FF0000"/>
                </a:solidFill>
                <a:latin typeface="BZarBold"/>
                <a:cs typeface="B Zar" panose="00000400000000000000" pitchFamily="2" charset="-78"/>
              </a:rPr>
              <a:t>برتلسمن </a:t>
            </a:r>
            <a:r>
              <a:rPr lang="fa-IR" b="1" smtClean="0">
                <a:solidFill>
                  <a:srgbClr val="FF0000"/>
                </a:solidFill>
                <a:latin typeface="BZarBold"/>
                <a:cs typeface="B Zar" panose="00000400000000000000" pitchFamily="2" charset="-78"/>
              </a:rPr>
              <a:t>(بي </a:t>
            </a:r>
            <a:r>
              <a:rPr lang="fa-IR" b="1">
                <a:solidFill>
                  <a:srgbClr val="FF0000"/>
                </a:solidFill>
                <a:latin typeface="BZarBold"/>
                <a:cs typeface="B Zar" panose="00000400000000000000" pitchFamily="2" charset="-78"/>
              </a:rPr>
              <a:t>تي </a:t>
            </a:r>
            <a:r>
              <a:rPr lang="fa-IR" b="1" smtClean="0">
                <a:solidFill>
                  <a:srgbClr val="FF0000"/>
                </a:solidFill>
                <a:latin typeface="BZarBold"/>
                <a:cs typeface="B Zar" panose="00000400000000000000" pitchFamily="2" charset="-78"/>
              </a:rPr>
              <a:t>آي) </a:t>
            </a:r>
            <a:r>
              <a:rPr lang="fa-IR" sz="1200" b="1">
                <a:solidFill>
                  <a:srgbClr val="FF0000"/>
                </a:solidFill>
                <a:latin typeface="BZarBold"/>
                <a:cs typeface="B Zar" panose="00000400000000000000" pitchFamily="2" charset="-78"/>
              </a:rPr>
              <a:t>2</a:t>
            </a:r>
            <a:endParaRPr lang="fa-IR">
              <a:solidFill>
                <a:srgbClr val="FF0000"/>
              </a:solidFill>
              <a:cs typeface="B Zar" panose="00000400000000000000" pitchFamily="2" charset="-78"/>
            </a:endParaRPr>
          </a:p>
        </p:txBody>
      </p:sp>
      <p:sp>
        <p:nvSpPr>
          <p:cNvPr id="3" name="Content Placeholder 2"/>
          <p:cNvSpPr>
            <a:spLocks noGrp="1"/>
          </p:cNvSpPr>
          <p:nvPr>
            <p:ph idx="1"/>
          </p:nvPr>
        </p:nvSpPr>
        <p:spPr/>
        <p:txBody>
          <a:bodyPr>
            <a:normAutofit/>
          </a:bodyPr>
          <a:lstStyle/>
          <a:p>
            <a:r>
              <a:rPr lang="fa-IR" sz="800" b="1">
                <a:solidFill>
                  <a:srgbClr val="000000"/>
                </a:solidFill>
                <a:latin typeface="BZarBold"/>
                <a:cs typeface="B Zar" panose="00000400000000000000" pitchFamily="2" charset="-78"/>
              </a:rPr>
              <a:t/>
            </a:r>
            <a:br>
              <a:rPr lang="fa-IR" sz="800" b="1">
                <a:solidFill>
                  <a:srgbClr val="000000"/>
                </a:solidFill>
                <a:latin typeface="BZarBold"/>
                <a:cs typeface="B Zar" panose="00000400000000000000" pitchFamily="2" charset="-78"/>
              </a:rPr>
            </a:br>
            <a:r>
              <a:rPr lang="fa-IR">
                <a:solidFill>
                  <a:srgbClr val="000000"/>
                </a:solidFill>
                <a:latin typeface="BZar"/>
                <a:cs typeface="B Zar" panose="00000400000000000000" pitchFamily="2" charset="-78"/>
              </a:rPr>
              <a:t>بنياد برتلسمن، از سال ،2004پروژه رتبهبندي </a:t>
            </a:r>
            <a:r>
              <a:rPr lang="en-US" sz="1400">
                <a:solidFill>
                  <a:srgbClr val="000000"/>
                </a:solidFill>
                <a:latin typeface="TimesNewRomanPSMT"/>
                <a:cs typeface="B Zar" panose="00000400000000000000" pitchFamily="2" charset="-78"/>
              </a:rPr>
              <a:t>BTI</a:t>
            </a:r>
            <a:r>
              <a:rPr lang="fa-IR">
                <a:solidFill>
                  <a:srgbClr val="000000"/>
                </a:solidFill>
                <a:latin typeface="BZar"/>
                <a:cs typeface="B Zar" panose="00000400000000000000" pitchFamily="2" charset="-78"/>
              </a:rPr>
              <a:t>را كه توسـعه و فراينـدهاي تحـول </a:t>
            </a:r>
            <a:r>
              <a:rPr lang="fa-IR">
                <a:solidFill>
                  <a:srgbClr val="000000"/>
                </a:solidFill>
                <a:latin typeface="BZar"/>
                <a:cs typeface="B Zar" panose="00000400000000000000" pitchFamily="2" charset="-78"/>
              </a:rPr>
              <a:t>را </a:t>
            </a:r>
            <a:r>
              <a:rPr lang="fa-IR" smtClean="0">
                <a:solidFill>
                  <a:srgbClr val="000000"/>
                </a:solidFill>
                <a:latin typeface="BZar"/>
                <a:cs typeface="B Zar" panose="00000400000000000000" pitchFamily="2" charset="-78"/>
              </a:rPr>
              <a:t>در 116كشور </a:t>
            </a:r>
            <a:r>
              <a:rPr lang="fa-IR">
                <a:solidFill>
                  <a:srgbClr val="000000"/>
                </a:solidFill>
                <a:latin typeface="BZar"/>
                <a:cs typeface="B Zar" panose="00000400000000000000" pitchFamily="2" charset="-78"/>
              </a:rPr>
              <a:t>در حال توسعه و توسعه يافته بهطور سالانه تحليل و ارزيابي ميكند، </a:t>
            </a:r>
            <a:r>
              <a:rPr lang="fa-IR">
                <a:solidFill>
                  <a:srgbClr val="000000"/>
                </a:solidFill>
                <a:latin typeface="BZar"/>
                <a:cs typeface="B Zar" panose="00000400000000000000" pitchFamily="2" charset="-78"/>
              </a:rPr>
              <a:t>آغاز </a:t>
            </a:r>
            <a:r>
              <a:rPr lang="fa-IR" smtClean="0">
                <a:solidFill>
                  <a:srgbClr val="000000"/>
                </a:solidFill>
                <a:latin typeface="BZar"/>
                <a:cs typeface="B Zar" panose="00000400000000000000" pitchFamily="2" charset="-78"/>
              </a:rPr>
              <a:t>كـرد (. </a:t>
            </a:r>
            <a:r>
              <a:rPr lang="en-US" sz="1400">
                <a:solidFill>
                  <a:srgbClr val="000000"/>
                </a:solidFill>
                <a:latin typeface="TimesNewRomanPSMT"/>
                <a:cs typeface="B Zar" panose="00000400000000000000" pitchFamily="2" charset="-78"/>
              </a:rPr>
              <a:t>Arndt &amp; Oman</a:t>
            </a:r>
            <a:r>
              <a:rPr lang="en-US" sz="1400">
                <a:solidFill>
                  <a:srgbClr val="000000"/>
                </a:solidFill>
                <a:latin typeface="TimesNewRomanPSMT"/>
                <a:cs typeface="B Zar" panose="00000400000000000000" pitchFamily="2" charset="-78"/>
              </a:rPr>
              <a:t>, </a:t>
            </a:r>
            <a:r>
              <a:rPr lang="en-US" sz="1400" smtClean="0">
                <a:solidFill>
                  <a:srgbClr val="000000"/>
                </a:solidFill>
                <a:latin typeface="TimesNewRomanPSMT"/>
                <a:cs typeface="B Zar" panose="00000400000000000000" pitchFamily="2" charset="-78"/>
              </a:rPr>
              <a:t>2006</a:t>
            </a:r>
            <a:r>
              <a:rPr lang="fa-IR" sz="1400" smtClean="0">
                <a:solidFill>
                  <a:srgbClr val="000000"/>
                </a:solidFill>
                <a:latin typeface="TimesNewRomanPSMT"/>
                <a:cs typeface="B Zar" panose="00000400000000000000" pitchFamily="2" charset="-78"/>
              </a:rPr>
              <a:t>) </a:t>
            </a:r>
            <a:r>
              <a:rPr lang="fa-IR" smtClean="0">
                <a:solidFill>
                  <a:srgbClr val="000000"/>
                </a:solidFill>
                <a:latin typeface="BZar"/>
                <a:cs typeface="B Zar" panose="00000400000000000000" pitchFamily="2" charset="-78"/>
              </a:rPr>
              <a:t>يكي </a:t>
            </a:r>
            <a:r>
              <a:rPr lang="fa-IR">
                <a:solidFill>
                  <a:srgbClr val="000000"/>
                </a:solidFill>
                <a:latin typeface="BZar"/>
                <a:cs typeface="B Zar" panose="00000400000000000000" pitchFamily="2" charset="-78"/>
              </a:rPr>
              <a:t>از شاخصهاي به كار گرفتـه شـده در ايـن </a:t>
            </a:r>
            <a:r>
              <a:rPr lang="fa-IR">
                <a:solidFill>
                  <a:srgbClr val="000000"/>
                </a:solidFill>
                <a:latin typeface="BZar"/>
                <a:cs typeface="B Zar" panose="00000400000000000000" pitchFamily="2" charset="-78"/>
              </a:rPr>
              <a:t>پـروژه </a:t>
            </a:r>
            <a:r>
              <a:rPr lang="fa-IR" smtClean="0">
                <a:solidFill>
                  <a:srgbClr val="000000"/>
                </a:solidFill>
                <a:latin typeface="BZar"/>
                <a:cs typeface="B Zar" panose="00000400000000000000" pitchFamily="2" charset="-78"/>
              </a:rPr>
              <a:t>همـاهنگي سياستها </a:t>
            </a:r>
            <a:r>
              <a:rPr lang="fa-IR" sz="800">
                <a:solidFill>
                  <a:srgbClr val="000000"/>
                </a:solidFill>
                <a:latin typeface="BZar"/>
                <a:cs typeface="B Zar" panose="00000400000000000000" pitchFamily="2" charset="-78"/>
              </a:rPr>
              <a:t>3</a:t>
            </a:r>
            <a:r>
              <a:rPr lang="fa-IR">
                <a:solidFill>
                  <a:srgbClr val="000000"/>
                </a:solidFill>
                <a:latin typeface="BZar"/>
                <a:cs typeface="B Zar" panose="00000400000000000000" pitchFamily="2" charset="-78"/>
              </a:rPr>
              <a:t>است كه ذيل شاخص كليتر اثربخشي منـابع </a:t>
            </a:r>
            <a:r>
              <a:rPr lang="fa-IR" sz="800">
                <a:solidFill>
                  <a:srgbClr val="000000"/>
                </a:solidFill>
                <a:latin typeface="BZar"/>
                <a:cs typeface="B Zar" panose="00000400000000000000" pitchFamily="2" charset="-78"/>
              </a:rPr>
              <a:t>4</a:t>
            </a:r>
            <a:r>
              <a:rPr lang="fa-IR">
                <a:solidFill>
                  <a:srgbClr val="000000"/>
                </a:solidFill>
                <a:latin typeface="BZar"/>
                <a:cs typeface="B Zar" panose="00000400000000000000" pitchFamily="2" charset="-78"/>
              </a:rPr>
              <a:t>اسـت</a:t>
            </a:r>
            <a:r>
              <a:rPr lang="fa-IR" smtClean="0">
                <a:solidFill>
                  <a:srgbClr val="000000"/>
                </a:solidFill>
                <a:latin typeface="BZar"/>
                <a:cs typeface="B Zar" panose="00000400000000000000" pitchFamily="2" charset="-78"/>
              </a:rPr>
              <a:t>.</a:t>
            </a:r>
            <a:r>
              <a:rPr lang="fa-IR">
                <a:cs typeface="B Zar" panose="00000400000000000000" pitchFamily="2" charset="-78"/>
              </a:rPr>
              <a:t/>
            </a:r>
            <a:br>
              <a:rPr lang="fa-IR">
                <a:cs typeface="B Zar" panose="00000400000000000000" pitchFamily="2" charset="-78"/>
              </a:rPr>
            </a:br>
            <a:endParaRPr lang="fa-IR">
              <a:cs typeface="B Zar" panose="00000400000000000000" pitchFamily="2" charset="-78"/>
            </a:endParaRPr>
          </a:p>
        </p:txBody>
      </p:sp>
    </p:spTree>
    <p:extLst>
      <p:ext uri="{BB962C8B-B14F-4D97-AF65-F5344CB8AC3E}">
        <p14:creationId xmlns:p14="http://schemas.microsoft.com/office/powerpoint/2010/main" val="3168526477"/>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a:solidFill>
                  <a:srgbClr val="000000"/>
                </a:solidFill>
                <a:latin typeface="BZar"/>
                <a:cs typeface="B Zar" panose="00000400000000000000" pitchFamily="2" charset="-78"/>
              </a:rPr>
              <a:t> در واقـع در ايـن شـاخص، اينكه تا چه اندازه عملكـرد و سياسـتهـاي نهادهـاي گونـاگون حكومـت همـديگر خنثـي نكرده و همديگر را تقويت ميكنند، جزء شاخصهاي عدم اتلاف منابع آورده شده اسـت. اين مطالعه از طريق جمعآوري نظرات نخبگان بومي هر كشور انجام ميشود.</a:t>
            </a:r>
            <a:r>
              <a:rPr lang="fa-IR" sz="800">
                <a:solidFill>
                  <a:srgbClr val="000000"/>
                </a:solidFill>
                <a:latin typeface="BZar"/>
                <a:cs typeface="B Zar" panose="00000400000000000000" pitchFamily="2" charset="-78"/>
              </a:rPr>
              <a:t>5 </a:t>
            </a:r>
            <a:r>
              <a:rPr lang="fa-IR">
                <a:solidFill>
                  <a:srgbClr val="000000"/>
                </a:solidFill>
                <a:latin typeface="BZar"/>
                <a:cs typeface="B Zar" panose="00000400000000000000" pitchFamily="2" charset="-78"/>
              </a:rPr>
              <a:t>ارزيابي شـاخص: بـا وجـودي كـه پـروژه مطالعـاتي </a:t>
            </a:r>
            <a:r>
              <a:rPr lang="en-US" sz="1800">
                <a:solidFill>
                  <a:srgbClr val="000000"/>
                </a:solidFill>
                <a:latin typeface="TimesNewRomanPSMT"/>
                <a:cs typeface="B Zar" panose="00000400000000000000" pitchFamily="2" charset="-78"/>
              </a:rPr>
              <a:t>BTI</a:t>
            </a:r>
            <a:r>
              <a:rPr lang="fa-IR">
                <a:solidFill>
                  <a:srgbClr val="000000"/>
                </a:solidFill>
                <a:latin typeface="BZar"/>
                <a:cs typeface="B Zar" panose="00000400000000000000" pitchFamily="2" charset="-78"/>
              </a:rPr>
              <a:t>بـه خـوبي مفهـوم همـاهنگي نهادهاي دولت را پوشش داده و آن را ارزيابي ميكند و نيز اين مطالعه بسياري از كشورها، از جمله كشور ايران را پوشش ميدهد، اما اطلاعات آن تنها از سال </a:t>
            </a:r>
            <a:r>
              <a:rPr lang="fa-IR">
                <a:solidFill>
                  <a:srgbClr val="000000"/>
                </a:solidFill>
                <a:latin typeface="BZar"/>
                <a:cs typeface="B Zar" panose="00000400000000000000" pitchFamily="2" charset="-78"/>
              </a:rPr>
              <a:t>2004جمعآوري </a:t>
            </a:r>
            <a:r>
              <a:rPr lang="fa-IR" smtClean="0">
                <a:solidFill>
                  <a:srgbClr val="000000"/>
                </a:solidFill>
                <a:latin typeface="BZar"/>
                <a:cs typeface="B Zar" panose="00000400000000000000" pitchFamily="2" charset="-78"/>
              </a:rPr>
              <a:t>شده است</a:t>
            </a:r>
            <a:r>
              <a:rPr lang="fa-IR">
                <a:solidFill>
                  <a:srgbClr val="000000"/>
                </a:solidFill>
                <a:latin typeface="BZar"/>
                <a:cs typeface="B Zar" panose="00000400000000000000" pitchFamily="2" charset="-78"/>
              </a:rPr>
              <a:t>.</a:t>
            </a:r>
            <a:r>
              <a:rPr lang="fa-IR">
                <a:solidFill>
                  <a:prstClr val="black"/>
                </a:solidFill>
                <a:cs typeface="B Zar" panose="00000400000000000000" pitchFamily="2" charset="-78"/>
              </a:rPr>
              <a:t> </a:t>
            </a:r>
            <a:endParaRPr lang="fa-IR"/>
          </a:p>
        </p:txBody>
      </p:sp>
    </p:spTree>
    <p:extLst>
      <p:ext uri="{BB962C8B-B14F-4D97-AF65-F5344CB8AC3E}">
        <p14:creationId xmlns:p14="http://schemas.microsoft.com/office/powerpoint/2010/main" val="3440429294"/>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b="1">
                <a:solidFill>
                  <a:srgbClr val="FF0000"/>
                </a:solidFill>
                <a:latin typeface="BZarBold"/>
                <a:cs typeface="B Zar" panose="00000400000000000000" pitchFamily="2" charset="-78"/>
              </a:rPr>
              <a:t>2-2-2ارزيابي نهادي و سياستهاي </a:t>
            </a:r>
            <a:r>
              <a:rPr lang="fa-IR" b="1">
                <a:solidFill>
                  <a:srgbClr val="FF0000"/>
                </a:solidFill>
                <a:latin typeface="BZarBold"/>
                <a:cs typeface="B Zar" panose="00000400000000000000" pitchFamily="2" charset="-78"/>
              </a:rPr>
              <a:t>كشورها </a:t>
            </a:r>
            <a:r>
              <a:rPr lang="fa-IR" sz="4000" b="1" smtClean="0">
                <a:solidFill>
                  <a:srgbClr val="FF0000"/>
                </a:solidFill>
                <a:latin typeface="BZarBold"/>
                <a:cs typeface="B Zar" panose="00000400000000000000" pitchFamily="2" charset="-78"/>
              </a:rPr>
              <a:t>(</a:t>
            </a:r>
            <a:r>
              <a:rPr lang="fa-IR" sz="1600" b="1">
                <a:solidFill>
                  <a:srgbClr val="FF0000"/>
                </a:solidFill>
                <a:latin typeface="BZarBold"/>
                <a:cs typeface="B Zar" panose="00000400000000000000" pitchFamily="2" charset="-78"/>
              </a:rPr>
              <a:t>1 </a:t>
            </a:r>
            <a:r>
              <a:rPr lang="en-US" sz="3600" b="1" i="1" smtClean="0">
                <a:solidFill>
                  <a:srgbClr val="FF0000"/>
                </a:solidFill>
                <a:latin typeface="Verdana-BoldItalic"/>
                <a:cs typeface="B Zar" panose="00000400000000000000" pitchFamily="2" charset="-78"/>
              </a:rPr>
              <a:t>CPIA</a:t>
            </a:r>
            <a:r>
              <a:rPr lang="fa-IR" sz="3600" b="1" smtClean="0">
                <a:solidFill>
                  <a:srgbClr val="FF0000"/>
                </a:solidFill>
                <a:latin typeface="Verdana-BoldItalic"/>
                <a:cs typeface="B Zar" panose="00000400000000000000" pitchFamily="2" charset="-78"/>
              </a:rPr>
              <a:t>)</a:t>
            </a:r>
            <a:endParaRPr lang="fa-IR" sz="5400">
              <a:solidFill>
                <a:srgbClr val="FF0000"/>
              </a:solidFill>
              <a:cs typeface="B Zar" panose="00000400000000000000" pitchFamily="2" charset="-78"/>
            </a:endParaRPr>
          </a:p>
        </p:txBody>
      </p:sp>
      <p:sp>
        <p:nvSpPr>
          <p:cNvPr id="3" name="Content Placeholder 2"/>
          <p:cNvSpPr>
            <a:spLocks noGrp="1"/>
          </p:cNvSpPr>
          <p:nvPr>
            <p:ph idx="1"/>
          </p:nvPr>
        </p:nvSpPr>
        <p:spPr/>
        <p:txBody>
          <a:bodyPr>
            <a:normAutofit/>
          </a:bodyPr>
          <a:lstStyle/>
          <a:p>
            <a:pPr algn="just"/>
            <a:r>
              <a:rPr lang="en-US" sz="1400" b="1" i="1">
                <a:solidFill>
                  <a:srgbClr val="000000"/>
                </a:solidFill>
                <a:latin typeface="Verdana-BoldItalic"/>
                <a:cs typeface="B Zar" panose="00000400000000000000" pitchFamily="2" charset="-78"/>
              </a:rPr>
              <a:t/>
            </a:r>
            <a:br>
              <a:rPr lang="en-US" sz="1400" b="1" i="1">
                <a:solidFill>
                  <a:srgbClr val="000000"/>
                </a:solidFill>
                <a:latin typeface="Verdana-BoldItalic"/>
                <a:cs typeface="B Zar" panose="00000400000000000000" pitchFamily="2" charset="-78"/>
              </a:rPr>
            </a:br>
            <a:r>
              <a:rPr lang="fa-IR">
                <a:solidFill>
                  <a:srgbClr val="000000"/>
                </a:solidFill>
                <a:latin typeface="BZar"/>
                <a:cs typeface="B Zar" panose="00000400000000000000" pitchFamily="2" charset="-78"/>
              </a:rPr>
              <a:t>ارزيابي نهادي و سياسـتهـاي كشـورها، پـروژه مطالعـاتي اسـت كـه از اواخـر </a:t>
            </a:r>
            <a:r>
              <a:rPr lang="fa-IR">
                <a:solidFill>
                  <a:srgbClr val="000000"/>
                </a:solidFill>
                <a:latin typeface="BZar"/>
                <a:cs typeface="B Zar" panose="00000400000000000000" pitchFamily="2" charset="-78"/>
              </a:rPr>
              <a:t>دهـه </a:t>
            </a:r>
            <a:r>
              <a:rPr lang="fa-IR" smtClean="0">
                <a:solidFill>
                  <a:srgbClr val="000000"/>
                </a:solidFill>
                <a:latin typeface="BZar"/>
                <a:cs typeface="B Zar" panose="00000400000000000000" pitchFamily="2" charset="-78"/>
              </a:rPr>
              <a:t>1970 ميلادي </a:t>
            </a:r>
            <a:r>
              <a:rPr lang="fa-IR">
                <a:solidFill>
                  <a:srgbClr val="000000"/>
                </a:solidFill>
                <a:latin typeface="BZar"/>
                <a:cs typeface="B Zar" panose="00000400000000000000" pitchFamily="2" charset="-78"/>
              </a:rPr>
              <a:t>توسط انجمن توسعه </a:t>
            </a:r>
            <a:r>
              <a:rPr lang="fa-IR">
                <a:solidFill>
                  <a:srgbClr val="000000"/>
                </a:solidFill>
                <a:latin typeface="BZar"/>
                <a:cs typeface="B Zar" panose="00000400000000000000" pitchFamily="2" charset="-78"/>
              </a:rPr>
              <a:t>بينالمللي </a:t>
            </a:r>
            <a:r>
              <a:rPr lang="fa-IR" smtClean="0">
                <a:solidFill>
                  <a:srgbClr val="000000"/>
                </a:solidFill>
                <a:latin typeface="BZar"/>
                <a:cs typeface="B Zar" panose="00000400000000000000" pitchFamily="2" charset="-78"/>
              </a:rPr>
              <a:t>(</a:t>
            </a:r>
            <a:r>
              <a:rPr lang="en-US" sz="1400" smtClean="0">
                <a:solidFill>
                  <a:srgbClr val="000000"/>
                </a:solidFill>
                <a:latin typeface="TimesNewRomanPSMT"/>
                <a:cs typeface="B Zar" panose="00000400000000000000" pitchFamily="2" charset="-78"/>
              </a:rPr>
              <a:t>IDA</a:t>
            </a:r>
            <a:r>
              <a:rPr lang="fa-IR" sz="1400" smtClean="0">
                <a:solidFill>
                  <a:srgbClr val="000000"/>
                </a:solidFill>
                <a:latin typeface="TimesNewRomanPSMT"/>
                <a:cs typeface="B Zar" panose="00000400000000000000" pitchFamily="2" charset="-78"/>
              </a:rPr>
              <a:t>) </a:t>
            </a:r>
            <a:r>
              <a:rPr lang="fa-IR" smtClean="0">
                <a:solidFill>
                  <a:srgbClr val="000000"/>
                </a:solidFill>
                <a:latin typeface="BZar"/>
                <a:cs typeface="B Zar" panose="00000400000000000000" pitchFamily="2" charset="-78"/>
              </a:rPr>
              <a:t>بانك </a:t>
            </a:r>
            <a:r>
              <a:rPr lang="fa-IR">
                <a:solidFill>
                  <a:srgbClr val="000000"/>
                </a:solidFill>
                <a:latin typeface="BZar"/>
                <a:cs typeface="B Zar" panose="00000400000000000000" pitchFamily="2" charset="-78"/>
              </a:rPr>
              <a:t>جهاني انجام مـيشـود. در </a:t>
            </a:r>
            <a:r>
              <a:rPr lang="fa-IR">
                <a:solidFill>
                  <a:srgbClr val="000000"/>
                </a:solidFill>
                <a:latin typeface="BZar"/>
                <a:cs typeface="B Zar" panose="00000400000000000000" pitchFamily="2" charset="-78"/>
              </a:rPr>
              <a:t>ايـن </a:t>
            </a:r>
            <a:r>
              <a:rPr lang="fa-IR" smtClean="0">
                <a:solidFill>
                  <a:srgbClr val="000000"/>
                </a:solidFill>
                <a:latin typeface="BZar"/>
                <a:cs typeface="B Zar" panose="00000400000000000000" pitchFamily="2" charset="-78"/>
              </a:rPr>
              <a:t>پـروژه بينالمللي </a:t>
            </a:r>
            <a:r>
              <a:rPr lang="fa-IR">
                <a:solidFill>
                  <a:srgbClr val="000000"/>
                </a:solidFill>
                <a:latin typeface="BZar"/>
                <a:cs typeface="B Zar" panose="00000400000000000000" pitchFamily="2" charset="-78"/>
              </a:rPr>
              <a:t>كيفيت سياستها و نهادهـاي حكومـت 136كشـور در حـال توسـعه كـه </a:t>
            </a:r>
            <a:r>
              <a:rPr lang="fa-IR">
                <a:solidFill>
                  <a:srgbClr val="000000"/>
                </a:solidFill>
                <a:latin typeface="BZar"/>
                <a:cs typeface="B Zar" panose="00000400000000000000" pitchFamily="2" charset="-78"/>
              </a:rPr>
              <a:t>از </a:t>
            </a:r>
            <a:r>
              <a:rPr lang="fa-IR" smtClean="0">
                <a:solidFill>
                  <a:srgbClr val="000000"/>
                </a:solidFill>
                <a:latin typeface="BZar"/>
                <a:cs typeface="B Zar" panose="00000400000000000000" pitchFamily="2" charset="-78"/>
              </a:rPr>
              <a:t>ايـن بانك </a:t>
            </a:r>
            <a:r>
              <a:rPr lang="fa-IR">
                <a:solidFill>
                  <a:srgbClr val="000000"/>
                </a:solidFill>
                <a:latin typeface="BZar"/>
                <a:cs typeface="B Zar" panose="00000400000000000000" pitchFamily="2" charset="-78"/>
              </a:rPr>
              <a:t>وام ميگيرند، از طريق جمعآوري ديدگاههـاي متخصصـان بانـك جهـاني</a:t>
            </a:r>
            <a:r>
              <a:rPr lang="fa-IR">
                <a:solidFill>
                  <a:srgbClr val="000000"/>
                </a:solidFill>
                <a:latin typeface="BZar"/>
                <a:cs typeface="B Zar" panose="00000400000000000000" pitchFamily="2" charset="-78"/>
              </a:rPr>
              <a:t>، </a:t>
            </a:r>
            <a:r>
              <a:rPr lang="fa-IR" smtClean="0">
                <a:solidFill>
                  <a:srgbClr val="000000"/>
                </a:solidFill>
                <a:latin typeface="BZar"/>
                <a:cs typeface="B Zar" panose="00000400000000000000" pitchFamily="2" charset="-78"/>
              </a:rPr>
              <a:t>ارزيـابي ميشود</a:t>
            </a:r>
            <a:r>
              <a:rPr lang="fa-IR">
                <a:solidFill>
                  <a:srgbClr val="000000"/>
                </a:solidFill>
                <a:latin typeface="BZar"/>
                <a:cs typeface="B Zar" panose="00000400000000000000" pitchFamily="2" charset="-78"/>
              </a:rPr>
              <a:t>. يكي از شاخصهاي </a:t>
            </a:r>
            <a:r>
              <a:rPr lang="en-US" sz="1400">
                <a:solidFill>
                  <a:srgbClr val="000000"/>
                </a:solidFill>
                <a:latin typeface="TimesNewRomanPSMT"/>
                <a:cs typeface="B Zar" panose="00000400000000000000" pitchFamily="2" charset="-78"/>
              </a:rPr>
              <a:t>CPIA</a:t>
            </a:r>
            <a:r>
              <a:rPr lang="fa-IR">
                <a:solidFill>
                  <a:srgbClr val="000000"/>
                </a:solidFill>
                <a:latin typeface="BZar"/>
                <a:cs typeface="B Zar" panose="00000400000000000000" pitchFamily="2" charset="-78"/>
              </a:rPr>
              <a:t>مربوط به كيفيت مديريت نهادهـاي عمـومي </a:t>
            </a:r>
            <a:r>
              <a:rPr lang="fa-IR">
                <a:solidFill>
                  <a:srgbClr val="000000"/>
                </a:solidFill>
                <a:latin typeface="BZar"/>
                <a:cs typeface="B Zar" panose="00000400000000000000" pitchFamily="2" charset="-78"/>
              </a:rPr>
              <a:t>اسـت </a:t>
            </a:r>
            <a:r>
              <a:rPr lang="fa-IR" smtClean="0">
                <a:solidFill>
                  <a:srgbClr val="000000"/>
                </a:solidFill>
                <a:latin typeface="BZar"/>
                <a:cs typeface="B Zar" panose="00000400000000000000" pitchFamily="2" charset="-78"/>
              </a:rPr>
              <a:t>كـه خود </a:t>
            </a:r>
            <a:r>
              <a:rPr lang="fa-IR">
                <a:solidFill>
                  <a:srgbClr val="000000"/>
                </a:solidFill>
                <a:latin typeface="BZar"/>
                <a:cs typeface="B Zar" panose="00000400000000000000" pitchFamily="2" charset="-78"/>
              </a:rPr>
              <a:t>مشتمل بر </a:t>
            </a:r>
            <a:r>
              <a:rPr lang="fa-IR" b="1">
                <a:solidFill>
                  <a:srgbClr val="FF0000"/>
                </a:solidFill>
                <a:latin typeface="BZar"/>
                <a:cs typeface="B Zar" panose="00000400000000000000" pitchFamily="2" charset="-78"/>
              </a:rPr>
              <a:t>چهار شـاخص </a:t>
            </a:r>
            <a:r>
              <a:rPr lang="fa-IR">
                <a:solidFill>
                  <a:srgbClr val="000000"/>
                </a:solidFill>
                <a:latin typeface="BZar"/>
                <a:cs typeface="B Zar" panose="00000400000000000000" pitchFamily="2" charset="-78"/>
              </a:rPr>
              <a:t>اسـت. يكـي از ايـن چهـار شـاخص دربـاره </a:t>
            </a:r>
            <a:r>
              <a:rPr lang="fa-IR">
                <a:solidFill>
                  <a:srgbClr val="000000"/>
                </a:solidFill>
                <a:latin typeface="BZar"/>
                <a:cs typeface="B Zar" panose="00000400000000000000" pitchFamily="2" charset="-78"/>
              </a:rPr>
              <a:t>همـاهنگي </a:t>
            </a:r>
            <a:r>
              <a:rPr lang="fa-IR" smtClean="0">
                <a:solidFill>
                  <a:srgbClr val="000000"/>
                </a:solidFill>
                <a:latin typeface="BZar"/>
                <a:cs typeface="B Zar" panose="00000400000000000000" pitchFamily="2" charset="-78"/>
              </a:rPr>
              <a:t>ميـان سياستهاي </a:t>
            </a:r>
            <a:r>
              <a:rPr lang="fa-IR">
                <a:solidFill>
                  <a:srgbClr val="000000"/>
                </a:solidFill>
                <a:latin typeface="BZar"/>
                <a:cs typeface="B Zar" panose="00000400000000000000" pitchFamily="2" charset="-78"/>
              </a:rPr>
              <a:t>نهادهاي مختلف حكومت </a:t>
            </a:r>
            <a:r>
              <a:rPr lang="fa-IR">
                <a:solidFill>
                  <a:srgbClr val="000000"/>
                </a:solidFill>
                <a:latin typeface="BZar"/>
                <a:cs typeface="B Zar" panose="00000400000000000000" pitchFamily="2" charset="-78"/>
              </a:rPr>
              <a:t>است</a:t>
            </a:r>
            <a:r>
              <a:rPr lang="fa-IR" smtClean="0">
                <a:solidFill>
                  <a:srgbClr val="000000"/>
                </a:solidFill>
                <a:latin typeface="BZar"/>
                <a:cs typeface="B Zar" panose="00000400000000000000" pitchFamily="2" charset="-78"/>
              </a:rPr>
              <a:t>.</a:t>
            </a:r>
          </a:p>
          <a:p>
            <a:pPr algn="just"/>
            <a:r>
              <a:rPr lang="fa-IR">
                <a:solidFill>
                  <a:srgbClr val="000000"/>
                </a:solidFill>
                <a:latin typeface="BZar"/>
                <a:cs typeface="B Zar" panose="00000400000000000000" pitchFamily="2" charset="-78"/>
              </a:rPr>
              <a:t/>
            </a:r>
            <a:br>
              <a:rPr lang="fa-IR">
                <a:solidFill>
                  <a:srgbClr val="000000"/>
                </a:solidFill>
                <a:latin typeface="BZar"/>
                <a:cs typeface="B Zar" panose="00000400000000000000" pitchFamily="2" charset="-78"/>
              </a:rPr>
            </a:br>
            <a:r>
              <a:rPr lang="fa-IR">
                <a:cs typeface="B Zar" panose="00000400000000000000" pitchFamily="2" charset="-78"/>
              </a:rPr>
              <a:t/>
            </a:r>
            <a:br>
              <a:rPr lang="fa-IR">
                <a:cs typeface="B Zar" panose="00000400000000000000" pitchFamily="2" charset="-78"/>
              </a:rPr>
            </a:br>
            <a:endParaRPr lang="fa-IR">
              <a:cs typeface="B Zar" panose="00000400000000000000" pitchFamily="2" charset="-78"/>
            </a:endParaRPr>
          </a:p>
        </p:txBody>
      </p:sp>
    </p:spTree>
    <p:extLst>
      <p:ext uri="{BB962C8B-B14F-4D97-AF65-F5344CB8AC3E}">
        <p14:creationId xmlns:p14="http://schemas.microsoft.com/office/powerpoint/2010/main" val="2641243639"/>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r>
              <a:rPr lang="fa-IR" sz="2600" b="1">
                <a:solidFill>
                  <a:srgbClr val="FF0000"/>
                </a:solidFill>
                <a:latin typeface="BZar"/>
                <a:cs typeface="B Zar" panose="00000400000000000000" pitchFamily="2" charset="-78"/>
              </a:rPr>
              <a:t>ارزيابي شاخص: </a:t>
            </a:r>
            <a:r>
              <a:rPr lang="fa-IR" sz="2600">
                <a:solidFill>
                  <a:srgbClr val="000000"/>
                </a:solidFill>
                <a:latin typeface="BZar"/>
                <a:cs typeface="B Zar" panose="00000400000000000000" pitchFamily="2" charset="-78"/>
              </a:rPr>
              <a:t>اين پروژه مطالعاتي از اواخر دهه هفتـاد مـيلادي آغـاز شـده </a:t>
            </a:r>
            <a:r>
              <a:rPr lang="fa-IR" sz="2600">
                <a:solidFill>
                  <a:srgbClr val="000000"/>
                </a:solidFill>
                <a:latin typeface="BZar"/>
                <a:cs typeface="B Zar" panose="00000400000000000000" pitchFamily="2" charset="-78"/>
              </a:rPr>
              <a:t>و </a:t>
            </a:r>
            <a:r>
              <a:rPr lang="fa-IR" sz="2600" smtClean="0">
                <a:solidFill>
                  <a:srgbClr val="000000"/>
                </a:solidFill>
                <a:latin typeface="BZar"/>
                <a:cs typeface="B Zar" panose="00000400000000000000" pitchFamily="2" charset="-78"/>
              </a:rPr>
              <a:t>دوره زماني </a:t>
            </a:r>
            <a:r>
              <a:rPr lang="fa-IR" sz="2600">
                <a:solidFill>
                  <a:srgbClr val="000000"/>
                </a:solidFill>
                <a:latin typeface="BZar"/>
                <a:cs typeface="B Zar" panose="00000400000000000000" pitchFamily="2" charset="-78"/>
              </a:rPr>
              <a:t>تحقيق حاضر را پوشش ميدهـد. در سـالهـاي اول ايـن پـروژه، ارزيـابي </a:t>
            </a:r>
            <a:r>
              <a:rPr lang="fa-IR" sz="2600">
                <a:solidFill>
                  <a:srgbClr val="000000"/>
                </a:solidFill>
                <a:latin typeface="BZar"/>
                <a:cs typeface="B Zar" panose="00000400000000000000" pitchFamily="2" charset="-78"/>
              </a:rPr>
              <a:t>عمـدتاً </a:t>
            </a:r>
            <a:r>
              <a:rPr lang="fa-IR" sz="2600" smtClean="0">
                <a:solidFill>
                  <a:srgbClr val="000000"/>
                </a:solidFill>
                <a:latin typeface="BZar"/>
                <a:cs typeface="B Zar" panose="00000400000000000000" pitchFamily="2" charset="-78"/>
              </a:rPr>
              <a:t>بـر سياسـتهـاي </a:t>
            </a:r>
            <a:r>
              <a:rPr lang="fa-IR" sz="2600">
                <a:solidFill>
                  <a:srgbClr val="000000"/>
                </a:solidFill>
                <a:latin typeface="BZar"/>
                <a:cs typeface="B Zar" panose="00000400000000000000" pitchFamily="2" charset="-78"/>
              </a:rPr>
              <a:t>كـلان اقتصـادي متمركـز بـوده و از سـال </a:t>
            </a:r>
            <a:r>
              <a:rPr lang="fa-IR" sz="2600">
                <a:solidFill>
                  <a:srgbClr val="000000"/>
                </a:solidFill>
                <a:latin typeface="BZar"/>
                <a:cs typeface="B Zar" panose="00000400000000000000" pitchFamily="2" charset="-78"/>
              </a:rPr>
              <a:t>1998شـاخصهـاي </a:t>
            </a:r>
            <a:r>
              <a:rPr lang="fa-IR" sz="2600" smtClean="0">
                <a:solidFill>
                  <a:srgbClr val="000000"/>
                </a:solidFill>
                <a:latin typeface="BZar"/>
                <a:cs typeface="B Zar" panose="00000400000000000000" pitchFamily="2" charset="-78"/>
              </a:rPr>
              <a:t>سياسـتهـاي اجتماعي </a:t>
            </a:r>
            <a:r>
              <a:rPr lang="fa-IR" sz="2600">
                <a:solidFill>
                  <a:srgbClr val="000000"/>
                </a:solidFill>
                <a:latin typeface="BZar"/>
                <a:cs typeface="B Zar" panose="00000400000000000000" pitchFamily="2" charset="-78"/>
              </a:rPr>
              <a:t>و حكومت در آن وارد شد. لذا اطلاعات مربوط حكومتهـا تنهـا </a:t>
            </a:r>
            <a:r>
              <a:rPr lang="fa-IR" sz="2600">
                <a:solidFill>
                  <a:srgbClr val="000000"/>
                </a:solidFill>
                <a:latin typeface="BZar"/>
                <a:cs typeface="B Zar" panose="00000400000000000000" pitchFamily="2" charset="-78"/>
              </a:rPr>
              <a:t>بـراي </a:t>
            </a:r>
            <a:r>
              <a:rPr lang="fa-IR" sz="2600" smtClean="0">
                <a:solidFill>
                  <a:srgbClr val="000000"/>
                </a:solidFill>
                <a:latin typeface="BZar"/>
                <a:cs typeface="B Zar" panose="00000400000000000000" pitchFamily="2" charset="-78"/>
              </a:rPr>
              <a:t>10سـال اخير </a:t>
            </a:r>
            <a:r>
              <a:rPr lang="fa-IR" sz="2600">
                <a:solidFill>
                  <a:srgbClr val="000000"/>
                </a:solidFill>
                <a:latin typeface="BZar"/>
                <a:cs typeface="B Zar" panose="00000400000000000000" pitchFamily="2" charset="-78"/>
              </a:rPr>
              <a:t>جمعآوري شده اس</a:t>
            </a:r>
            <a:endParaRPr lang="fa-IR"/>
          </a:p>
        </p:txBody>
      </p:sp>
    </p:spTree>
    <p:extLst>
      <p:ext uri="{BB962C8B-B14F-4D97-AF65-F5344CB8AC3E}">
        <p14:creationId xmlns:p14="http://schemas.microsoft.com/office/powerpoint/2010/main" val="6046722"/>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b="1">
                <a:solidFill>
                  <a:srgbClr val="FF0000"/>
                </a:solidFill>
                <a:latin typeface="BZarBold"/>
                <a:cs typeface="B Zar" panose="00000400000000000000" pitchFamily="2" charset="-78"/>
              </a:rPr>
              <a:t>3-2-2پيمايش توانايي دولت </a:t>
            </a:r>
            <a:r>
              <a:rPr lang="fa-IR" sz="1200" b="1">
                <a:solidFill>
                  <a:srgbClr val="000000"/>
                </a:solidFill>
                <a:latin typeface="BZarBold"/>
                <a:cs typeface="B Zar" panose="00000400000000000000" pitchFamily="2" charset="-78"/>
              </a:rPr>
              <a:t>2</a:t>
            </a:r>
            <a:endParaRPr lang="fa-IR">
              <a:cs typeface="B Zar" panose="00000400000000000000" pitchFamily="2" charset="-78"/>
            </a:endParaRPr>
          </a:p>
        </p:txBody>
      </p:sp>
      <p:sp>
        <p:nvSpPr>
          <p:cNvPr id="3" name="Content Placeholder 2"/>
          <p:cNvSpPr>
            <a:spLocks noGrp="1"/>
          </p:cNvSpPr>
          <p:nvPr>
            <p:ph idx="1"/>
          </p:nvPr>
        </p:nvSpPr>
        <p:spPr/>
        <p:txBody>
          <a:bodyPr>
            <a:normAutofit lnSpcReduction="10000"/>
          </a:bodyPr>
          <a:lstStyle/>
          <a:p>
            <a:r>
              <a:rPr lang="fa-IR" sz="800" b="1">
                <a:solidFill>
                  <a:srgbClr val="000000"/>
                </a:solidFill>
                <a:latin typeface="BZarBold"/>
                <a:cs typeface="B Zar" panose="00000400000000000000" pitchFamily="2" charset="-78"/>
              </a:rPr>
              <a:t/>
            </a:r>
            <a:br>
              <a:rPr lang="fa-IR" sz="800" b="1">
                <a:solidFill>
                  <a:srgbClr val="000000"/>
                </a:solidFill>
                <a:latin typeface="BZarBold"/>
                <a:cs typeface="B Zar" panose="00000400000000000000" pitchFamily="2" charset="-78"/>
              </a:rPr>
            </a:br>
            <a:r>
              <a:rPr lang="fa-IR">
                <a:solidFill>
                  <a:srgbClr val="000000"/>
                </a:solidFill>
                <a:latin typeface="BZar"/>
                <a:cs typeface="B Zar" panose="00000400000000000000" pitchFamily="2" charset="-78"/>
              </a:rPr>
              <a:t>اين تحقيق توسط دانشگاه كلمبيا در سالهـاي 2000و 2002بـراي 98كشـور </a:t>
            </a:r>
            <a:r>
              <a:rPr lang="fa-IR">
                <a:solidFill>
                  <a:srgbClr val="000000"/>
                </a:solidFill>
                <a:latin typeface="BZar"/>
                <a:cs typeface="B Zar" panose="00000400000000000000" pitchFamily="2" charset="-78"/>
              </a:rPr>
              <a:t>انجـام </a:t>
            </a:r>
            <a:r>
              <a:rPr lang="fa-IR" smtClean="0">
                <a:solidFill>
                  <a:srgbClr val="000000"/>
                </a:solidFill>
                <a:latin typeface="BZar"/>
                <a:cs typeface="B Zar" panose="00000400000000000000" pitchFamily="2" charset="-78"/>
              </a:rPr>
              <a:t>شـده است</a:t>
            </a:r>
            <a:r>
              <a:rPr lang="fa-IR">
                <a:solidFill>
                  <a:srgbClr val="000000"/>
                </a:solidFill>
                <a:latin typeface="BZar"/>
                <a:cs typeface="B Zar" panose="00000400000000000000" pitchFamily="2" charset="-78"/>
              </a:rPr>
              <a:t>. در اين تحقيق از 164محقق مقيم آمريكا دربـاره حكومـت كشـورهاي </a:t>
            </a:r>
            <a:r>
              <a:rPr lang="fa-IR">
                <a:solidFill>
                  <a:srgbClr val="000000"/>
                </a:solidFill>
                <a:latin typeface="BZar"/>
                <a:cs typeface="B Zar" panose="00000400000000000000" pitchFamily="2" charset="-78"/>
              </a:rPr>
              <a:t>گونـاگون </a:t>
            </a:r>
            <a:r>
              <a:rPr lang="fa-IR" smtClean="0">
                <a:solidFill>
                  <a:srgbClr val="000000"/>
                </a:solidFill>
                <a:latin typeface="BZar"/>
                <a:cs typeface="B Zar" panose="00000400000000000000" pitchFamily="2" charset="-78"/>
              </a:rPr>
              <a:t>از اين </a:t>
            </a:r>
            <a:r>
              <a:rPr lang="fa-IR">
                <a:solidFill>
                  <a:srgbClr val="000000"/>
                </a:solidFill>
                <a:latin typeface="BZar"/>
                <a:cs typeface="B Zar" panose="00000400000000000000" pitchFamily="2" charset="-78"/>
              </a:rPr>
              <a:t>زوايا پرسش </a:t>
            </a:r>
            <a:r>
              <a:rPr lang="fa-IR">
                <a:solidFill>
                  <a:srgbClr val="000000"/>
                </a:solidFill>
                <a:latin typeface="BZar"/>
                <a:cs typeface="B Zar" panose="00000400000000000000" pitchFamily="2" charset="-78"/>
              </a:rPr>
              <a:t>ميشود </a:t>
            </a:r>
            <a:r>
              <a:rPr lang="fa-IR" smtClean="0">
                <a:solidFill>
                  <a:srgbClr val="000000"/>
                </a:solidFill>
                <a:latin typeface="BZar"/>
                <a:cs typeface="B Zar" panose="00000400000000000000" pitchFamily="2" charset="-78"/>
              </a:rPr>
              <a:t>(</a:t>
            </a:r>
            <a:r>
              <a:rPr lang="en-US" sz="1400" smtClean="0">
                <a:solidFill>
                  <a:srgbClr val="000000"/>
                </a:solidFill>
                <a:latin typeface="TimesNewRomanPSMT"/>
                <a:cs typeface="B Zar" panose="00000400000000000000" pitchFamily="2" charset="-78"/>
              </a:rPr>
              <a:t>Ibid</a:t>
            </a:r>
            <a:r>
              <a:rPr lang="fa-IR" sz="1400" smtClean="0">
                <a:solidFill>
                  <a:srgbClr val="000000"/>
                </a:solidFill>
                <a:latin typeface="TimesNewRomanPSMT"/>
                <a:cs typeface="B Zar" panose="00000400000000000000" pitchFamily="2" charset="-78"/>
              </a:rPr>
              <a:t>)</a:t>
            </a:r>
            <a:r>
              <a:rPr lang="fa-IR" sz="1800" smtClean="0">
                <a:solidFill>
                  <a:srgbClr val="000000"/>
                </a:solidFill>
                <a:latin typeface="TimesNewRomanPSMT"/>
                <a:cs typeface="B Zar" panose="00000400000000000000" pitchFamily="2" charset="-78"/>
              </a:rPr>
              <a:t> </a:t>
            </a:r>
          </a:p>
          <a:p>
            <a:r>
              <a:rPr lang="fa-IR" sz="1800" smtClean="0">
                <a:solidFill>
                  <a:srgbClr val="000000"/>
                </a:solidFill>
                <a:latin typeface="TimesNewRomanPSMT"/>
                <a:cs typeface="B Zar" panose="00000400000000000000" pitchFamily="2" charset="-78"/>
              </a:rPr>
              <a:t>1-</a:t>
            </a:r>
            <a:r>
              <a:rPr lang="fa-IR" smtClean="0">
                <a:solidFill>
                  <a:srgbClr val="000000"/>
                </a:solidFill>
                <a:latin typeface="BZar"/>
                <a:cs typeface="B Zar" panose="00000400000000000000" pitchFamily="2" charset="-78"/>
              </a:rPr>
              <a:t>فضاي </a:t>
            </a:r>
            <a:r>
              <a:rPr lang="fa-IR">
                <a:solidFill>
                  <a:srgbClr val="000000"/>
                </a:solidFill>
                <a:latin typeface="BZar"/>
                <a:cs typeface="B Zar" panose="00000400000000000000" pitchFamily="2" charset="-78"/>
              </a:rPr>
              <a:t>سياسي</a:t>
            </a:r>
            <a:r>
              <a:rPr lang="fa-IR">
                <a:solidFill>
                  <a:srgbClr val="000000"/>
                </a:solidFill>
                <a:latin typeface="BZar"/>
                <a:cs typeface="B Zar" panose="00000400000000000000" pitchFamily="2" charset="-78"/>
              </a:rPr>
              <a:t>، </a:t>
            </a:r>
            <a:r>
              <a:rPr lang="fa-IR" smtClean="0">
                <a:solidFill>
                  <a:srgbClr val="000000"/>
                </a:solidFill>
                <a:latin typeface="BZar"/>
                <a:cs typeface="B Zar" panose="00000400000000000000" pitchFamily="2" charset="-78"/>
              </a:rPr>
              <a:t>.</a:t>
            </a:r>
          </a:p>
          <a:p>
            <a:r>
              <a:rPr lang="fa-IR" smtClean="0">
                <a:solidFill>
                  <a:srgbClr val="000000"/>
                </a:solidFill>
                <a:latin typeface="BZar"/>
                <a:cs typeface="B Zar" panose="00000400000000000000" pitchFamily="2" charset="-78"/>
              </a:rPr>
              <a:t> 2-مشروعيت </a:t>
            </a:r>
            <a:r>
              <a:rPr lang="fa-IR">
                <a:solidFill>
                  <a:srgbClr val="000000"/>
                </a:solidFill>
                <a:latin typeface="BZar"/>
                <a:cs typeface="B Zar" panose="00000400000000000000" pitchFamily="2" charset="-78"/>
              </a:rPr>
              <a:t>حكومت</a:t>
            </a:r>
            <a:r>
              <a:rPr lang="fa-IR">
                <a:solidFill>
                  <a:srgbClr val="000000"/>
                </a:solidFill>
                <a:latin typeface="BZar"/>
                <a:cs typeface="B Zar" panose="00000400000000000000" pitchFamily="2" charset="-78"/>
              </a:rPr>
              <a:t>، </a:t>
            </a:r>
            <a:endParaRPr lang="fa-IR" smtClean="0">
              <a:solidFill>
                <a:srgbClr val="000000"/>
              </a:solidFill>
              <a:latin typeface="BZar"/>
              <a:cs typeface="B Zar" panose="00000400000000000000" pitchFamily="2" charset="-78"/>
            </a:endParaRPr>
          </a:p>
          <a:p>
            <a:r>
              <a:rPr lang="fa-IR" smtClean="0">
                <a:solidFill>
                  <a:srgbClr val="000000"/>
                </a:solidFill>
                <a:latin typeface="BZar"/>
                <a:cs typeface="B Zar" panose="00000400000000000000" pitchFamily="2" charset="-78"/>
              </a:rPr>
              <a:t>.3- منابع </a:t>
            </a:r>
            <a:r>
              <a:rPr lang="fa-IR">
                <a:solidFill>
                  <a:srgbClr val="000000"/>
                </a:solidFill>
                <a:latin typeface="BZar"/>
                <a:cs typeface="B Zar" panose="00000400000000000000" pitchFamily="2" charset="-78"/>
              </a:rPr>
              <a:t>انساني </a:t>
            </a:r>
            <a:r>
              <a:rPr lang="fa-IR" smtClean="0">
                <a:solidFill>
                  <a:srgbClr val="000000"/>
                </a:solidFill>
                <a:latin typeface="BZar"/>
                <a:cs typeface="B Zar" panose="00000400000000000000" pitchFamily="2" charset="-78"/>
              </a:rPr>
              <a:t>و سازمانها</a:t>
            </a:r>
            <a:r>
              <a:rPr lang="fa-IR">
                <a:solidFill>
                  <a:srgbClr val="000000"/>
                </a:solidFill>
                <a:latin typeface="BZar"/>
                <a:cs typeface="B Zar" panose="00000400000000000000" pitchFamily="2" charset="-78"/>
              </a:rPr>
              <a:t>، </a:t>
            </a:r>
            <a:endParaRPr lang="fa-IR" smtClean="0">
              <a:solidFill>
                <a:srgbClr val="000000"/>
              </a:solidFill>
              <a:latin typeface="BZar"/>
              <a:cs typeface="B Zar" panose="00000400000000000000" pitchFamily="2" charset="-78"/>
            </a:endParaRPr>
          </a:p>
          <a:p>
            <a:r>
              <a:rPr lang="fa-IR" smtClean="0">
                <a:solidFill>
                  <a:srgbClr val="000000"/>
                </a:solidFill>
                <a:latin typeface="BZar"/>
                <a:cs typeface="B Zar" panose="00000400000000000000" pitchFamily="2" charset="-78"/>
              </a:rPr>
              <a:t>. 4-نهادها </a:t>
            </a:r>
            <a:r>
              <a:rPr lang="fa-IR">
                <a:solidFill>
                  <a:srgbClr val="000000"/>
                </a:solidFill>
                <a:latin typeface="BZar"/>
                <a:cs typeface="B Zar" panose="00000400000000000000" pitchFamily="2" charset="-78"/>
              </a:rPr>
              <a:t>و </a:t>
            </a:r>
            <a:endParaRPr lang="fa-IR" smtClean="0">
              <a:solidFill>
                <a:srgbClr val="000000"/>
              </a:solidFill>
              <a:latin typeface="BZar"/>
              <a:cs typeface="B Zar" panose="00000400000000000000" pitchFamily="2" charset="-78"/>
            </a:endParaRPr>
          </a:p>
          <a:p>
            <a:r>
              <a:rPr lang="fa-IR" smtClean="0">
                <a:solidFill>
                  <a:srgbClr val="000000"/>
                </a:solidFill>
                <a:latin typeface="BZar"/>
                <a:cs typeface="B Zar" panose="00000400000000000000" pitchFamily="2" charset="-78"/>
              </a:rPr>
              <a:t> 5- </a:t>
            </a:r>
            <a:r>
              <a:rPr lang="fa-IR">
                <a:solidFill>
                  <a:srgbClr val="000000"/>
                </a:solidFill>
                <a:latin typeface="BZar"/>
                <a:cs typeface="B Zar" panose="00000400000000000000" pitchFamily="2" charset="-78"/>
              </a:rPr>
              <a:t>كل ظرفيتها.</a:t>
            </a:r>
            <a:r>
              <a:rPr lang="fa-IR">
                <a:solidFill>
                  <a:srgbClr val="000000"/>
                </a:solidFill>
                <a:latin typeface="BZar"/>
                <a:cs typeface="B Zar" panose="00000400000000000000" pitchFamily="2" charset="-78"/>
              </a:rPr>
              <a:t/>
            </a:r>
            <a:br>
              <a:rPr lang="fa-IR">
                <a:solidFill>
                  <a:srgbClr val="000000"/>
                </a:solidFill>
                <a:latin typeface="BZar"/>
                <a:cs typeface="B Zar" panose="00000400000000000000" pitchFamily="2" charset="-78"/>
              </a:rPr>
            </a:br>
            <a:r>
              <a:rPr lang="fa-IR">
                <a:cs typeface="B Zar" panose="00000400000000000000" pitchFamily="2" charset="-78"/>
              </a:rPr>
              <a:t/>
            </a:r>
            <a:br>
              <a:rPr lang="fa-IR">
                <a:cs typeface="B Zar" panose="00000400000000000000" pitchFamily="2" charset="-78"/>
              </a:rPr>
            </a:br>
            <a:endParaRPr lang="fa-IR">
              <a:cs typeface="B Zar" panose="00000400000000000000" pitchFamily="2" charset="-78"/>
            </a:endParaRPr>
          </a:p>
        </p:txBody>
      </p:sp>
    </p:spTree>
    <p:extLst>
      <p:ext uri="{BB962C8B-B14F-4D97-AF65-F5344CB8AC3E}">
        <p14:creationId xmlns:p14="http://schemas.microsoft.com/office/powerpoint/2010/main" val="17048161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r>
              <a:rPr lang="fa-IR">
                <a:solidFill>
                  <a:srgbClr val="000000"/>
                </a:solidFill>
                <a:latin typeface="BZar"/>
                <a:cs typeface="B Zar" panose="00000400000000000000" pitchFamily="2" charset="-78"/>
              </a:rPr>
              <a:t>همبستگي اجتماعي در اين دوره تعليق كاهش مييابد. در مسير دوم كه فصل </a:t>
            </a:r>
            <a:r>
              <a:rPr lang="fa-IR">
                <a:solidFill>
                  <a:srgbClr val="000000"/>
                </a:solidFill>
                <a:latin typeface="BZar"/>
                <a:cs typeface="B Zar" panose="00000400000000000000" pitchFamily="2" charset="-78"/>
              </a:rPr>
              <a:t>كـوچكي </a:t>
            </a:r>
            <a:r>
              <a:rPr lang="fa-IR" smtClean="0">
                <a:solidFill>
                  <a:srgbClr val="000000"/>
                </a:solidFill>
                <a:latin typeface="BZar"/>
                <a:cs typeface="B Zar" panose="00000400000000000000" pitchFamily="2" charset="-78"/>
              </a:rPr>
              <a:t>در انتهاي </a:t>
            </a:r>
            <a:r>
              <a:rPr lang="fa-IR">
                <a:solidFill>
                  <a:srgbClr val="000000"/>
                </a:solidFill>
                <a:latin typeface="BZar"/>
                <a:cs typeface="B Zar" panose="00000400000000000000" pitchFamily="2" charset="-78"/>
              </a:rPr>
              <a:t>كتاب به آن اختصاص پيدا كرده، انسجام ارگـانيكي تثبيـت شـده اسـت و </a:t>
            </a:r>
            <a:r>
              <a:rPr lang="fa-IR">
                <a:solidFill>
                  <a:srgbClr val="000000"/>
                </a:solidFill>
                <a:latin typeface="BZar"/>
                <a:cs typeface="B Zar" panose="00000400000000000000" pitchFamily="2" charset="-78"/>
              </a:rPr>
              <a:t>جامعـه </a:t>
            </a:r>
            <a:r>
              <a:rPr lang="fa-IR" smtClean="0">
                <a:solidFill>
                  <a:srgbClr val="000000"/>
                </a:solidFill>
                <a:latin typeface="BZar"/>
                <a:cs typeface="B Zar" panose="00000400000000000000" pitchFamily="2" charset="-78"/>
              </a:rPr>
              <a:t>از دوره </a:t>
            </a:r>
            <a:r>
              <a:rPr lang="fa-IR">
                <a:solidFill>
                  <a:srgbClr val="000000"/>
                </a:solidFill>
                <a:latin typeface="BZar"/>
                <a:cs typeface="B Zar" panose="00000400000000000000" pitchFamily="2" charset="-78"/>
              </a:rPr>
              <a:t>تعليق عبور كرده، اما شكلهاي بيمارگوني از تقسيم كار بر جامعه حاكم </a:t>
            </a:r>
            <a:r>
              <a:rPr lang="fa-IR">
                <a:solidFill>
                  <a:srgbClr val="000000"/>
                </a:solidFill>
                <a:latin typeface="BZar"/>
                <a:cs typeface="B Zar" panose="00000400000000000000" pitchFamily="2" charset="-78"/>
              </a:rPr>
              <a:t>شـده </a:t>
            </a:r>
            <a:r>
              <a:rPr lang="fa-IR" smtClean="0">
                <a:solidFill>
                  <a:srgbClr val="000000"/>
                </a:solidFill>
                <a:latin typeface="BZar"/>
                <a:cs typeface="B Zar" panose="00000400000000000000" pitchFamily="2" charset="-78"/>
              </a:rPr>
              <a:t>اسـت. يكـي </a:t>
            </a:r>
            <a:r>
              <a:rPr lang="fa-IR">
                <a:solidFill>
                  <a:srgbClr val="000000"/>
                </a:solidFill>
                <a:latin typeface="BZar"/>
                <a:cs typeface="B Zar" panose="00000400000000000000" pitchFamily="2" charset="-78"/>
              </a:rPr>
              <a:t>از صـور بيمـارگون، تقسـيم كـار نابسـامان </a:t>
            </a:r>
            <a:r>
              <a:rPr lang="fa-IR">
                <a:solidFill>
                  <a:srgbClr val="000000"/>
                </a:solidFill>
                <a:latin typeface="BZar"/>
                <a:cs typeface="B Zar" panose="00000400000000000000" pitchFamily="2" charset="-78"/>
              </a:rPr>
              <a:t>اسـت </a:t>
            </a:r>
            <a:r>
              <a:rPr lang="fa-IR" smtClean="0">
                <a:solidFill>
                  <a:srgbClr val="000000"/>
                </a:solidFill>
                <a:latin typeface="BZar"/>
                <a:cs typeface="B Zar" panose="00000400000000000000" pitchFamily="2" charset="-78"/>
              </a:rPr>
              <a:t>(دوركـيم</a:t>
            </a:r>
            <a:r>
              <a:rPr lang="fa-IR">
                <a:solidFill>
                  <a:srgbClr val="000000"/>
                </a:solidFill>
                <a:latin typeface="BZar"/>
                <a:cs typeface="B Zar" panose="00000400000000000000" pitchFamily="2" charset="-78"/>
              </a:rPr>
              <a:t>، </a:t>
            </a:r>
            <a:r>
              <a:rPr lang="fa-IR" smtClean="0">
                <a:solidFill>
                  <a:srgbClr val="000000"/>
                </a:solidFill>
                <a:latin typeface="BZar"/>
                <a:cs typeface="B Zar" panose="00000400000000000000" pitchFamily="2" charset="-78"/>
              </a:rPr>
              <a:t> 1369)</a:t>
            </a:r>
            <a:r>
              <a:rPr lang="fa-IR">
                <a:cs typeface="B Zar" panose="00000400000000000000" pitchFamily="2" charset="-78"/>
              </a:rPr>
              <a:t/>
            </a:r>
            <a:br>
              <a:rPr lang="fa-IR">
                <a:cs typeface="B Zar" panose="00000400000000000000" pitchFamily="2" charset="-78"/>
              </a:rPr>
            </a:br>
            <a:endParaRPr lang="fa-IR">
              <a:cs typeface="B Zar" panose="00000400000000000000" pitchFamily="2" charset="-78"/>
            </a:endParaRPr>
          </a:p>
        </p:txBody>
      </p:sp>
    </p:spTree>
    <p:extLst>
      <p:ext uri="{BB962C8B-B14F-4D97-AF65-F5344CB8AC3E}">
        <p14:creationId xmlns:p14="http://schemas.microsoft.com/office/powerpoint/2010/main" val="1518509409"/>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a:solidFill>
                  <a:srgbClr val="FF0000"/>
                </a:solidFill>
                <a:latin typeface="BZar"/>
                <a:cs typeface="B Zar" panose="00000400000000000000" pitchFamily="2" charset="-78"/>
              </a:rPr>
              <a:t>ارزيابي شـاخص: </a:t>
            </a:r>
            <a:r>
              <a:rPr lang="fa-IR">
                <a:solidFill>
                  <a:srgbClr val="000000"/>
                </a:solidFill>
                <a:latin typeface="BZar"/>
                <a:cs typeface="B Zar" panose="00000400000000000000" pitchFamily="2" charset="-78"/>
              </a:rPr>
              <a:t>ايـن تحقيـق فقـط بـراي دو سـال 2000و 2002انجـام </a:t>
            </a:r>
            <a:r>
              <a:rPr lang="fa-IR">
                <a:solidFill>
                  <a:srgbClr val="000000"/>
                </a:solidFill>
                <a:latin typeface="BZar"/>
                <a:cs typeface="B Zar" panose="00000400000000000000" pitchFamily="2" charset="-78"/>
              </a:rPr>
              <a:t>شـده </a:t>
            </a:r>
            <a:r>
              <a:rPr lang="fa-IR" smtClean="0">
                <a:solidFill>
                  <a:srgbClr val="000000"/>
                </a:solidFill>
                <a:latin typeface="BZar"/>
                <a:cs typeface="B Zar" panose="00000400000000000000" pitchFamily="2" charset="-78"/>
              </a:rPr>
              <a:t>اسـت. همچنين </a:t>
            </a:r>
            <a:r>
              <a:rPr lang="fa-IR">
                <a:solidFill>
                  <a:srgbClr val="000000"/>
                </a:solidFill>
                <a:latin typeface="BZar"/>
                <a:cs typeface="B Zar" panose="00000400000000000000" pitchFamily="2" charset="-78"/>
              </a:rPr>
              <a:t>سايتي براي ارائه اطلاعات ندارد</a:t>
            </a:r>
            <a:endParaRPr lang="fa-IR"/>
          </a:p>
        </p:txBody>
      </p:sp>
    </p:spTree>
    <p:extLst>
      <p:ext uri="{BB962C8B-B14F-4D97-AF65-F5344CB8AC3E}">
        <p14:creationId xmlns:p14="http://schemas.microsoft.com/office/powerpoint/2010/main" val="994639765"/>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b="1">
                <a:solidFill>
                  <a:srgbClr val="FF0000"/>
                </a:solidFill>
                <a:latin typeface="BZarBold"/>
                <a:cs typeface="B Zar" panose="00000400000000000000" pitchFamily="2" charset="-78"/>
              </a:rPr>
              <a:t>4-2-2شاخصهاي حكومتداري آفريقا </a:t>
            </a:r>
            <a:r>
              <a:rPr lang="fa-IR" sz="1200" b="1">
                <a:solidFill>
                  <a:srgbClr val="000000"/>
                </a:solidFill>
                <a:latin typeface="BZarBold"/>
                <a:cs typeface="B Zar" panose="00000400000000000000" pitchFamily="2" charset="-78"/>
              </a:rPr>
              <a:t>3</a:t>
            </a:r>
            <a:endParaRPr lang="fa-IR">
              <a:cs typeface="B Zar" panose="00000400000000000000" pitchFamily="2" charset="-78"/>
            </a:endParaRPr>
          </a:p>
        </p:txBody>
      </p:sp>
      <p:sp>
        <p:nvSpPr>
          <p:cNvPr id="3" name="Content Placeholder 2"/>
          <p:cNvSpPr>
            <a:spLocks noGrp="1"/>
          </p:cNvSpPr>
          <p:nvPr>
            <p:ph idx="1"/>
          </p:nvPr>
        </p:nvSpPr>
        <p:spPr/>
        <p:txBody>
          <a:bodyPr>
            <a:normAutofit/>
          </a:bodyPr>
          <a:lstStyle/>
          <a:p>
            <a:r>
              <a:rPr lang="fa-IR" sz="800" b="1">
                <a:solidFill>
                  <a:srgbClr val="000000"/>
                </a:solidFill>
                <a:latin typeface="BZarBold"/>
                <a:cs typeface="B Zar" panose="00000400000000000000" pitchFamily="2" charset="-78"/>
              </a:rPr>
              <a:t/>
            </a:r>
            <a:br>
              <a:rPr lang="fa-IR" sz="800" b="1">
                <a:solidFill>
                  <a:srgbClr val="000000"/>
                </a:solidFill>
                <a:latin typeface="BZarBold"/>
                <a:cs typeface="B Zar" panose="00000400000000000000" pitchFamily="2" charset="-78"/>
              </a:rPr>
            </a:br>
            <a:r>
              <a:rPr lang="fa-IR">
                <a:solidFill>
                  <a:srgbClr val="000000"/>
                </a:solidFill>
                <a:latin typeface="BZar"/>
                <a:cs typeface="B Zar" panose="00000400000000000000" pitchFamily="2" charset="-78"/>
              </a:rPr>
              <a:t>اين شاخصها در پرورژه مطالعـاتي گـزارش حكومـت داري در آفريقـا </a:t>
            </a:r>
            <a:r>
              <a:rPr lang="fa-IR" sz="800">
                <a:solidFill>
                  <a:srgbClr val="000000"/>
                </a:solidFill>
                <a:latin typeface="BZar"/>
                <a:cs typeface="B Zar" panose="00000400000000000000" pitchFamily="2" charset="-78"/>
              </a:rPr>
              <a:t>4</a:t>
            </a:r>
            <a:r>
              <a:rPr lang="fa-IR">
                <a:solidFill>
                  <a:srgbClr val="000000"/>
                </a:solidFill>
                <a:latin typeface="BZar"/>
                <a:cs typeface="B Zar" panose="00000400000000000000" pitchFamily="2" charset="-78"/>
              </a:rPr>
              <a:t>آمـده اسـت. </a:t>
            </a:r>
            <a:r>
              <a:rPr lang="fa-IR">
                <a:solidFill>
                  <a:srgbClr val="000000"/>
                </a:solidFill>
                <a:latin typeface="BZar"/>
                <a:cs typeface="B Zar" panose="00000400000000000000" pitchFamily="2" charset="-78"/>
              </a:rPr>
              <a:t>ايـن</a:t>
            </a:r>
            <a:r>
              <a:rPr lang="fa-IR">
                <a:cs typeface="B Zar" panose="00000400000000000000" pitchFamily="2" charset="-78"/>
              </a:rPr>
              <a:t> </a:t>
            </a:r>
            <a:r>
              <a:rPr lang="fa-IR" smtClean="0">
                <a:cs typeface="B Zar" panose="00000400000000000000" pitchFamily="2" charset="-78"/>
              </a:rPr>
              <a:t> </a:t>
            </a:r>
            <a:r>
              <a:rPr lang="fa-IR" smtClean="0">
                <a:solidFill>
                  <a:srgbClr val="000000"/>
                </a:solidFill>
                <a:latin typeface="BZar"/>
                <a:cs typeface="B Zar" panose="00000400000000000000" pitchFamily="2" charset="-78"/>
              </a:rPr>
              <a:t>پروژه </a:t>
            </a:r>
            <a:r>
              <a:rPr lang="fa-IR">
                <a:solidFill>
                  <a:srgbClr val="000000"/>
                </a:solidFill>
                <a:latin typeface="BZar"/>
                <a:cs typeface="B Zar" panose="00000400000000000000" pitchFamily="2" charset="-78"/>
              </a:rPr>
              <a:t>از سال 2005آغاز شده اسـت. بـه بررسـي سياسـتهـاي </a:t>
            </a:r>
            <a:r>
              <a:rPr lang="fa-IR">
                <a:solidFill>
                  <a:srgbClr val="000000"/>
                </a:solidFill>
                <a:latin typeface="BZar"/>
                <a:cs typeface="B Zar" panose="00000400000000000000" pitchFamily="2" charset="-78"/>
              </a:rPr>
              <a:t>حكومـتهـاي </a:t>
            </a:r>
            <a:r>
              <a:rPr lang="fa-IR" smtClean="0">
                <a:solidFill>
                  <a:srgbClr val="000000"/>
                </a:solidFill>
                <a:latin typeface="BZar"/>
                <a:cs typeface="B Zar" panose="00000400000000000000" pitchFamily="2" charset="-78"/>
              </a:rPr>
              <a:t>كشـورهاي آفريقايي </a:t>
            </a:r>
            <a:r>
              <a:rPr lang="fa-IR">
                <a:solidFill>
                  <a:srgbClr val="000000"/>
                </a:solidFill>
                <a:latin typeface="BZar"/>
                <a:cs typeface="B Zar" panose="00000400000000000000" pitchFamily="2" charset="-78"/>
              </a:rPr>
              <a:t>محدود ميشود.</a:t>
            </a:r>
            <a:br>
              <a:rPr lang="fa-IR">
                <a:solidFill>
                  <a:srgbClr val="000000"/>
                </a:solidFill>
                <a:latin typeface="BZar"/>
                <a:cs typeface="B Zar" panose="00000400000000000000" pitchFamily="2" charset="-78"/>
              </a:rPr>
            </a:br>
            <a:r>
              <a:rPr lang="fa-IR">
                <a:solidFill>
                  <a:srgbClr val="000000"/>
                </a:solidFill>
                <a:latin typeface="BZar"/>
                <a:cs typeface="B Zar" panose="00000400000000000000" pitchFamily="2" charset="-78"/>
              </a:rPr>
              <a:t>شاخصهاي فوق به خوبي مفهوم هماهنگي ميان نهادهـا يـا سياسـتهـاي </a:t>
            </a:r>
            <a:r>
              <a:rPr lang="fa-IR">
                <a:solidFill>
                  <a:srgbClr val="000000"/>
                </a:solidFill>
                <a:latin typeface="BZar"/>
                <a:cs typeface="B Zar" panose="00000400000000000000" pitchFamily="2" charset="-78"/>
              </a:rPr>
              <a:t>حكومـت </a:t>
            </a:r>
            <a:r>
              <a:rPr lang="fa-IR" smtClean="0">
                <a:solidFill>
                  <a:srgbClr val="000000"/>
                </a:solidFill>
                <a:latin typeface="BZar"/>
                <a:cs typeface="B Zar" panose="00000400000000000000" pitchFamily="2" charset="-78"/>
              </a:rPr>
              <a:t>را پوشش </a:t>
            </a:r>
            <a:r>
              <a:rPr lang="fa-IR">
                <a:solidFill>
                  <a:srgbClr val="000000"/>
                </a:solidFill>
                <a:latin typeface="BZar"/>
                <a:cs typeface="B Zar" panose="00000400000000000000" pitchFamily="2" charset="-78"/>
              </a:rPr>
              <a:t>ميدهند. اما در پروژههاي مطالعاتي مربوط به اين شاخصها، براي </a:t>
            </a:r>
            <a:r>
              <a:rPr lang="fa-IR">
                <a:solidFill>
                  <a:srgbClr val="000000"/>
                </a:solidFill>
                <a:latin typeface="BZar"/>
                <a:cs typeface="B Zar" panose="00000400000000000000" pitchFamily="2" charset="-78"/>
              </a:rPr>
              <a:t>حكومـت </a:t>
            </a:r>
            <a:r>
              <a:rPr lang="fa-IR" smtClean="0">
                <a:solidFill>
                  <a:srgbClr val="000000"/>
                </a:solidFill>
                <a:latin typeface="BZar"/>
                <a:cs typeface="B Zar" panose="00000400000000000000" pitchFamily="2" charset="-78"/>
              </a:rPr>
              <a:t>ايـران يا </a:t>
            </a:r>
            <a:r>
              <a:rPr lang="fa-IR">
                <a:solidFill>
                  <a:srgbClr val="000000"/>
                </a:solidFill>
                <a:latin typeface="BZar"/>
                <a:cs typeface="B Zar" panose="00000400000000000000" pitchFamily="2" charset="-78"/>
              </a:rPr>
              <a:t>اطلاعات جمعآوري نشده است و يا آنكه براي بازه زماني چنـد سـاله اخيـر </a:t>
            </a:r>
            <a:r>
              <a:rPr lang="fa-IR">
                <a:solidFill>
                  <a:srgbClr val="000000"/>
                </a:solidFill>
                <a:latin typeface="BZar"/>
                <a:cs typeface="B Zar" panose="00000400000000000000" pitchFamily="2" charset="-78"/>
              </a:rPr>
              <a:t>وجـود </a:t>
            </a:r>
            <a:r>
              <a:rPr lang="fa-IR" smtClean="0">
                <a:solidFill>
                  <a:srgbClr val="000000"/>
                </a:solidFill>
                <a:latin typeface="BZar"/>
                <a:cs typeface="B Zar" panose="00000400000000000000" pitchFamily="2" charset="-78"/>
              </a:rPr>
              <a:t>دارد. </a:t>
            </a:r>
            <a:r>
              <a:rPr lang="fa-IR">
                <a:cs typeface="B Zar" panose="00000400000000000000" pitchFamily="2" charset="-78"/>
              </a:rPr>
              <a:t/>
            </a:r>
            <a:br>
              <a:rPr lang="fa-IR">
                <a:cs typeface="B Zar" panose="00000400000000000000" pitchFamily="2" charset="-78"/>
              </a:rPr>
            </a:br>
            <a:endParaRPr lang="fa-IR">
              <a:cs typeface="B Zar" panose="00000400000000000000" pitchFamily="2" charset="-78"/>
            </a:endParaRPr>
          </a:p>
        </p:txBody>
      </p:sp>
    </p:spTree>
    <p:extLst>
      <p:ext uri="{BB962C8B-B14F-4D97-AF65-F5344CB8AC3E}">
        <p14:creationId xmlns:p14="http://schemas.microsoft.com/office/powerpoint/2010/main" val="4189685387"/>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sz="2600">
                <a:solidFill>
                  <a:srgbClr val="000000"/>
                </a:solidFill>
                <a:latin typeface="BZar"/>
                <a:cs typeface="B Zar" panose="00000400000000000000" pitchFamily="2" charset="-78"/>
              </a:rPr>
              <a:t>همچنين شاخصها و نحوه جمعآوري </a:t>
            </a:r>
            <a:r>
              <a:rPr lang="fa-IR" sz="2600">
                <a:solidFill>
                  <a:srgbClr val="000000"/>
                </a:solidFill>
                <a:latin typeface="BZar"/>
                <a:cs typeface="B Zar" panose="00000400000000000000" pitchFamily="2" charset="-78"/>
              </a:rPr>
              <a:t>آنها </a:t>
            </a:r>
            <a:r>
              <a:rPr lang="fa-IR" sz="2600" smtClean="0">
                <a:solidFill>
                  <a:srgbClr val="000000"/>
                </a:solidFill>
                <a:latin typeface="BZar"/>
                <a:cs typeface="B Zar" panose="00000400000000000000" pitchFamily="2" charset="-78"/>
              </a:rPr>
              <a:t>(بهعنوان </a:t>
            </a:r>
            <a:r>
              <a:rPr lang="fa-IR" sz="2600">
                <a:solidFill>
                  <a:srgbClr val="000000"/>
                </a:solidFill>
                <a:latin typeface="BZar"/>
                <a:cs typeface="B Zar" panose="00000400000000000000" pitchFamily="2" charset="-78"/>
              </a:rPr>
              <a:t>مثال پرسـش </a:t>
            </a:r>
            <a:r>
              <a:rPr lang="fa-IR" sz="2600">
                <a:solidFill>
                  <a:srgbClr val="000000"/>
                </a:solidFill>
                <a:latin typeface="BZar"/>
                <a:cs typeface="B Zar" panose="00000400000000000000" pitchFamily="2" charset="-78"/>
              </a:rPr>
              <a:t>از </a:t>
            </a:r>
            <a:r>
              <a:rPr lang="fa-IR" sz="2600" smtClean="0">
                <a:solidFill>
                  <a:srgbClr val="000000"/>
                </a:solidFill>
                <a:latin typeface="BZar"/>
                <a:cs typeface="B Zar" panose="00000400000000000000" pitchFamily="2" charset="-78"/>
              </a:rPr>
              <a:t>نخبگـان) </a:t>
            </a:r>
            <a:r>
              <a:rPr lang="fa-IR" sz="2600">
                <a:solidFill>
                  <a:srgbClr val="000000"/>
                </a:solidFill>
                <a:latin typeface="BZar"/>
                <a:cs typeface="B Zar" panose="00000400000000000000" pitchFamily="2" charset="-78"/>
              </a:rPr>
              <a:t>بـه گونـهاي است كه بايد اطلاعات هر سال در همان سال يا زمان نزديك به آن سال جمـعآوري شـود</a:t>
            </a:r>
            <a:r>
              <a:rPr lang="fa-IR" sz="2600">
                <a:solidFill>
                  <a:srgbClr val="000000"/>
                </a:solidFill>
                <a:latin typeface="BZar"/>
                <a:cs typeface="B Zar" panose="00000400000000000000" pitchFamily="2" charset="-78"/>
              </a:rPr>
              <a:t>. </a:t>
            </a:r>
            <a:r>
              <a:rPr lang="fa-IR" sz="2600" smtClean="0">
                <a:solidFill>
                  <a:srgbClr val="000000"/>
                </a:solidFill>
                <a:latin typeface="BZar"/>
                <a:cs typeface="B Zar" panose="00000400000000000000" pitchFamily="2" charset="-78"/>
              </a:rPr>
              <a:t>به عنوان </a:t>
            </a:r>
            <a:r>
              <a:rPr lang="fa-IR" sz="2600">
                <a:solidFill>
                  <a:srgbClr val="000000"/>
                </a:solidFill>
                <a:latin typeface="BZar"/>
                <a:cs typeface="B Zar" panose="00000400000000000000" pitchFamily="2" charset="-78"/>
              </a:rPr>
              <a:t>نمونه اگر درباره برخي شاخصهاي حكومت در سال 1362هم اكنـون از نخبگـان سؤال شود، تنها ميتوانند اطلاعات بسيار كلي كه در اذهان آنها باقي مانده ارائه كننـد. لـذا جمعآوري اطلاعات، با استفاده از شاخصهاي اين پروژهها براي سالهاي قبل </a:t>
            </a:r>
            <a:r>
              <a:rPr lang="fa-IR" sz="2600">
                <a:solidFill>
                  <a:srgbClr val="000000"/>
                </a:solidFill>
                <a:latin typeface="BZar"/>
                <a:cs typeface="B Zar" panose="00000400000000000000" pitchFamily="2" charset="-78"/>
              </a:rPr>
              <a:t>چنـدان </a:t>
            </a:r>
            <a:r>
              <a:rPr lang="fa-IR" sz="2600" smtClean="0">
                <a:solidFill>
                  <a:srgbClr val="000000"/>
                </a:solidFill>
                <a:latin typeface="BZar"/>
                <a:cs typeface="B Zar" panose="00000400000000000000" pitchFamily="2" charset="-78"/>
              </a:rPr>
              <a:t>نفـع علمي </a:t>
            </a:r>
            <a:r>
              <a:rPr lang="fa-IR" sz="2600">
                <a:solidFill>
                  <a:srgbClr val="000000"/>
                </a:solidFill>
                <a:latin typeface="BZar"/>
                <a:cs typeface="B Zar" panose="00000400000000000000" pitchFamily="2" charset="-78"/>
              </a:rPr>
              <a:t>و تحقيقي نخواهد داشت. در مجموع تصميم گرفته شد كه از شاخصهاي فوق استفاده نكـرده و بـراي ارزيـابي هماهنگي ميان نهادهاي حكومت در سي ساله اخير شاخصي جديد ساخته و ارائه شود</a:t>
            </a:r>
            <a:endParaRPr lang="fa-IR"/>
          </a:p>
        </p:txBody>
      </p:sp>
      <p:sp>
        <p:nvSpPr>
          <p:cNvPr id="4" name="Flowchart: Process 3"/>
          <p:cNvSpPr/>
          <p:nvPr/>
        </p:nvSpPr>
        <p:spPr>
          <a:xfrm>
            <a:off x="1913206" y="4515729"/>
            <a:ext cx="4009292" cy="1139483"/>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600" b="1">
                <a:solidFill>
                  <a:srgbClr val="FF0000"/>
                </a:solidFill>
                <a:latin typeface="BZar"/>
                <a:cs typeface="B Zar" panose="00000400000000000000" pitchFamily="2" charset="-78"/>
              </a:rPr>
              <a:t>ارزيـابي هماهنگي ميان نهادهاي حكومت</a:t>
            </a:r>
            <a:endParaRPr lang="fa-IR" b="1">
              <a:solidFill>
                <a:srgbClr val="FF0000"/>
              </a:solidFill>
            </a:endParaRPr>
          </a:p>
        </p:txBody>
      </p:sp>
    </p:spTree>
    <p:extLst>
      <p:ext uri="{BB962C8B-B14F-4D97-AF65-F5344CB8AC3E}">
        <p14:creationId xmlns:p14="http://schemas.microsoft.com/office/powerpoint/2010/main" val="7060457"/>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b="1" smtClean="0">
                <a:solidFill>
                  <a:srgbClr val="FF0000"/>
                </a:solidFill>
                <a:latin typeface="BZarBold"/>
                <a:cs typeface="B Zar" panose="00000400000000000000" pitchFamily="2" charset="-78"/>
              </a:rPr>
              <a:t>3-2-2معرفي </a:t>
            </a:r>
            <a:r>
              <a:rPr lang="fa-IR" b="1">
                <a:solidFill>
                  <a:srgbClr val="FF0000"/>
                </a:solidFill>
                <a:latin typeface="BZarBold"/>
                <a:cs typeface="B Zar" panose="00000400000000000000" pitchFamily="2" charset="-78"/>
              </a:rPr>
              <a:t>و ارزيابي شاخص مغايرتهاي قانوني</a:t>
            </a:r>
            <a:endParaRPr lang="fa-IR">
              <a:solidFill>
                <a:srgbClr val="FF0000"/>
              </a:solidFill>
              <a:cs typeface="B Zar" panose="00000400000000000000" pitchFamily="2" charset="-78"/>
            </a:endParaRPr>
          </a:p>
        </p:txBody>
      </p:sp>
      <p:sp>
        <p:nvSpPr>
          <p:cNvPr id="3" name="Content Placeholder 2"/>
          <p:cNvSpPr>
            <a:spLocks noGrp="1"/>
          </p:cNvSpPr>
          <p:nvPr>
            <p:ph idx="1"/>
          </p:nvPr>
        </p:nvSpPr>
        <p:spPr/>
        <p:txBody>
          <a:bodyPr>
            <a:normAutofit/>
          </a:bodyPr>
          <a:lstStyle/>
          <a:p>
            <a:r>
              <a:rPr lang="fa-IR" smtClean="0">
                <a:solidFill>
                  <a:srgbClr val="000000"/>
                </a:solidFill>
                <a:latin typeface="BZar"/>
                <a:cs typeface="B Zar" panose="00000400000000000000" pitchFamily="2" charset="-78"/>
              </a:rPr>
              <a:t>هنگامي </a:t>
            </a:r>
            <a:r>
              <a:rPr lang="fa-IR">
                <a:solidFill>
                  <a:srgbClr val="000000"/>
                </a:solidFill>
                <a:latin typeface="BZar"/>
                <a:cs typeface="B Zar" panose="00000400000000000000" pitchFamily="2" charset="-78"/>
              </a:rPr>
              <a:t>كه از هماهنگي ميان كاركرد نهادهاي حكومت پرسش ميشود، مقصود آن اسـت</a:t>
            </a:r>
            <a:br>
              <a:rPr lang="fa-IR">
                <a:solidFill>
                  <a:srgbClr val="000000"/>
                </a:solidFill>
                <a:latin typeface="BZar"/>
                <a:cs typeface="B Zar" panose="00000400000000000000" pitchFamily="2" charset="-78"/>
              </a:rPr>
            </a:br>
            <a:r>
              <a:rPr lang="fa-IR">
                <a:solidFill>
                  <a:srgbClr val="000000"/>
                </a:solidFill>
                <a:latin typeface="BZar"/>
                <a:cs typeface="B Zar" panose="00000400000000000000" pitchFamily="2" charset="-78"/>
              </a:rPr>
              <a:t>كه آيا برنامهها، سياستها و عملكرد نهادهـاي مختلـف بـه گونـهاي اسـت كـه در راسـتاي</a:t>
            </a:r>
            <a:br>
              <a:rPr lang="fa-IR">
                <a:solidFill>
                  <a:srgbClr val="000000"/>
                </a:solidFill>
                <a:latin typeface="BZar"/>
                <a:cs typeface="B Zar" panose="00000400000000000000" pitchFamily="2" charset="-78"/>
              </a:rPr>
            </a:br>
            <a:r>
              <a:rPr lang="fa-IR">
                <a:solidFill>
                  <a:srgbClr val="000000"/>
                </a:solidFill>
                <a:latin typeface="BZar"/>
                <a:cs typeface="B Zar" panose="00000400000000000000" pitchFamily="2" charset="-78"/>
              </a:rPr>
              <a:t>هدف يا اهداف واحدي حركت ميكنند يا خير. آيا نتيجه و خروجي هر يك از سازمانهـا</a:t>
            </a:r>
            <a:br>
              <a:rPr lang="fa-IR">
                <a:solidFill>
                  <a:srgbClr val="000000"/>
                </a:solidFill>
                <a:latin typeface="BZar"/>
                <a:cs typeface="B Zar" panose="00000400000000000000" pitchFamily="2" charset="-78"/>
              </a:rPr>
            </a:br>
            <a:r>
              <a:rPr lang="fa-IR">
                <a:solidFill>
                  <a:srgbClr val="000000"/>
                </a:solidFill>
                <a:latin typeface="BZar"/>
                <a:cs typeface="B Zar" panose="00000400000000000000" pitchFamily="2" charset="-78"/>
              </a:rPr>
              <a:t>و نهادها، خروجي ديگر نهادها را تقويت ميكند يا تضعيف؟</a:t>
            </a:r>
            <a:r>
              <a:rPr lang="fa-IR">
                <a:solidFill>
                  <a:srgbClr val="000000"/>
                </a:solidFill>
                <a:latin typeface="BZar"/>
                <a:cs typeface="B Zar" panose="00000400000000000000" pitchFamily="2" charset="-78"/>
              </a:rPr>
              <a:t/>
            </a:r>
            <a:br>
              <a:rPr lang="fa-IR">
                <a:solidFill>
                  <a:srgbClr val="000000"/>
                </a:solidFill>
                <a:latin typeface="BZar"/>
                <a:cs typeface="B Zar" panose="00000400000000000000" pitchFamily="2" charset="-78"/>
              </a:rPr>
            </a:br>
            <a:r>
              <a:rPr lang="fa-IR">
                <a:cs typeface="B Zar" panose="00000400000000000000" pitchFamily="2" charset="-78"/>
              </a:rPr>
              <a:t/>
            </a:r>
            <a:br>
              <a:rPr lang="fa-IR">
                <a:cs typeface="B Zar" panose="00000400000000000000" pitchFamily="2" charset="-78"/>
              </a:rPr>
            </a:br>
            <a:endParaRPr lang="fa-IR">
              <a:cs typeface="B Zar" panose="00000400000000000000" pitchFamily="2" charset="-78"/>
            </a:endParaRPr>
          </a:p>
        </p:txBody>
      </p:sp>
    </p:spTree>
    <p:extLst>
      <p:ext uri="{BB962C8B-B14F-4D97-AF65-F5344CB8AC3E}">
        <p14:creationId xmlns:p14="http://schemas.microsoft.com/office/powerpoint/2010/main" val="3393861983"/>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r>
              <a:rPr lang="fa-IR" sz="2600">
                <a:solidFill>
                  <a:srgbClr val="000000"/>
                </a:solidFill>
                <a:latin typeface="BZar"/>
                <a:cs typeface="B Zar" panose="00000400000000000000" pitchFamily="2" charset="-78"/>
              </a:rPr>
              <a:t>واقعيت آن است كه سنجش ايننوع همافزايي در برنامههاي حكومت براي </a:t>
            </a:r>
            <a:r>
              <a:rPr lang="fa-IR" sz="2600">
                <a:solidFill>
                  <a:srgbClr val="000000"/>
                </a:solidFill>
                <a:latin typeface="BZar"/>
                <a:cs typeface="B Zar" panose="00000400000000000000" pitchFamily="2" charset="-78"/>
              </a:rPr>
              <a:t>رسيدن </a:t>
            </a:r>
            <a:r>
              <a:rPr lang="fa-IR" sz="2600" smtClean="0">
                <a:solidFill>
                  <a:srgbClr val="000000"/>
                </a:solidFill>
                <a:latin typeface="BZar"/>
                <a:cs typeface="B Zar" panose="00000400000000000000" pitchFamily="2" charset="-78"/>
              </a:rPr>
              <a:t>بـه اهداف </a:t>
            </a:r>
            <a:r>
              <a:rPr lang="fa-IR" sz="2600">
                <a:solidFill>
                  <a:srgbClr val="000000"/>
                </a:solidFill>
                <a:latin typeface="BZar"/>
                <a:cs typeface="B Zar" panose="00000400000000000000" pitchFamily="2" charset="-78"/>
              </a:rPr>
              <a:t>ترسيم </a:t>
            </a:r>
            <a:r>
              <a:rPr lang="fa-IR" sz="2600">
                <a:solidFill>
                  <a:srgbClr val="000000"/>
                </a:solidFill>
                <a:latin typeface="BZar"/>
                <a:cs typeface="B Zar" panose="00000400000000000000" pitchFamily="2" charset="-78"/>
              </a:rPr>
              <a:t>شده </a:t>
            </a:r>
            <a:r>
              <a:rPr lang="fa-IR" sz="2600" smtClean="0">
                <a:solidFill>
                  <a:srgbClr val="000000"/>
                </a:solidFill>
                <a:latin typeface="BZar"/>
                <a:cs typeface="B Zar" panose="00000400000000000000" pitchFamily="2" charset="-78"/>
              </a:rPr>
              <a:t>(اعم </a:t>
            </a:r>
            <a:r>
              <a:rPr lang="fa-IR" sz="2600">
                <a:solidFill>
                  <a:srgbClr val="000000"/>
                </a:solidFill>
                <a:latin typeface="BZar"/>
                <a:cs typeface="B Zar" panose="00000400000000000000" pitchFamily="2" charset="-78"/>
              </a:rPr>
              <a:t>از قانون اساسي، سياستهاي كلي نظام، برنامههاي </a:t>
            </a:r>
            <a:r>
              <a:rPr lang="fa-IR" sz="2600">
                <a:solidFill>
                  <a:srgbClr val="000000"/>
                </a:solidFill>
                <a:latin typeface="BZar"/>
                <a:cs typeface="B Zar" panose="00000400000000000000" pitchFamily="2" charset="-78"/>
              </a:rPr>
              <a:t>پنجساله </a:t>
            </a:r>
            <a:r>
              <a:rPr lang="fa-IR" sz="2600" smtClean="0">
                <a:solidFill>
                  <a:srgbClr val="000000"/>
                </a:solidFill>
                <a:latin typeface="BZar"/>
                <a:cs typeface="B Zar" panose="00000400000000000000" pitchFamily="2" charset="-78"/>
              </a:rPr>
              <a:t>توسعه و </a:t>
            </a:r>
            <a:r>
              <a:rPr lang="fa-IR" sz="2600">
                <a:solidFill>
                  <a:srgbClr val="000000"/>
                </a:solidFill>
                <a:latin typeface="BZar"/>
                <a:cs typeface="B Zar" panose="00000400000000000000" pitchFamily="2" charset="-78"/>
              </a:rPr>
              <a:t>برنامههاي </a:t>
            </a:r>
            <a:r>
              <a:rPr lang="fa-IR" sz="2600">
                <a:solidFill>
                  <a:srgbClr val="000000"/>
                </a:solidFill>
                <a:latin typeface="BZar"/>
                <a:cs typeface="B Zar" panose="00000400000000000000" pitchFamily="2" charset="-78"/>
              </a:rPr>
              <a:t>بودجه </a:t>
            </a:r>
            <a:r>
              <a:rPr lang="fa-IR" sz="2600" smtClean="0">
                <a:solidFill>
                  <a:srgbClr val="000000"/>
                </a:solidFill>
                <a:latin typeface="BZar"/>
                <a:cs typeface="B Zar" panose="00000400000000000000" pitchFamily="2" charset="-78"/>
              </a:rPr>
              <a:t>سالانه) </a:t>
            </a:r>
            <a:r>
              <a:rPr lang="fa-IR" sz="2600">
                <a:solidFill>
                  <a:srgbClr val="000000"/>
                </a:solidFill>
                <a:latin typeface="BZar"/>
                <a:cs typeface="B Zar" panose="00000400000000000000" pitchFamily="2" charset="-78"/>
              </a:rPr>
              <a:t>بـهدليـل تـأثير حـوزههـاي اقتصـادي، سياسـي، فرهنگـي و</a:t>
            </a:r>
            <a:r>
              <a:rPr lang="fa-IR" sz="2600">
                <a:solidFill>
                  <a:srgbClr val="000000"/>
                </a:solidFill>
                <a:latin typeface="BZar"/>
                <a:cs typeface="B Zar" panose="00000400000000000000" pitchFamily="2" charset="-78"/>
              </a:rPr>
              <a:t>... </a:t>
            </a:r>
            <a:r>
              <a:rPr lang="fa-IR" sz="2600" smtClean="0">
                <a:solidFill>
                  <a:srgbClr val="000000"/>
                </a:solidFill>
                <a:latin typeface="BZar"/>
                <a:cs typeface="B Zar" panose="00000400000000000000" pitchFamily="2" charset="-78"/>
              </a:rPr>
              <a:t>بـر همديگر </a:t>
            </a:r>
            <a:r>
              <a:rPr lang="fa-IR" sz="2600">
                <a:solidFill>
                  <a:srgbClr val="000000"/>
                </a:solidFill>
                <a:latin typeface="BZar"/>
                <a:cs typeface="B Zar" panose="00000400000000000000" pitchFamily="2" charset="-78"/>
              </a:rPr>
              <a:t>امري به غايت دشوار و پيچيده است. انواع هماهنگيها در ميان </a:t>
            </a:r>
            <a:r>
              <a:rPr lang="fa-IR" sz="2600">
                <a:solidFill>
                  <a:srgbClr val="000000"/>
                </a:solidFill>
                <a:latin typeface="BZar"/>
                <a:cs typeface="B Zar" panose="00000400000000000000" pitchFamily="2" charset="-78"/>
              </a:rPr>
              <a:t>نهادهاي </a:t>
            </a:r>
            <a:r>
              <a:rPr lang="fa-IR" sz="2600" smtClean="0">
                <a:solidFill>
                  <a:srgbClr val="000000"/>
                </a:solidFill>
                <a:latin typeface="BZar"/>
                <a:cs typeface="B Zar" panose="00000400000000000000" pitchFamily="2" charset="-78"/>
              </a:rPr>
              <a:t>حكومت قابل </a:t>
            </a:r>
            <a:r>
              <a:rPr lang="fa-IR" sz="2600">
                <a:solidFill>
                  <a:srgbClr val="000000"/>
                </a:solidFill>
                <a:latin typeface="BZar"/>
                <a:cs typeface="B Zar" panose="00000400000000000000" pitchFamily="2" charset="-78"/>
              </a:rPr>
              <a:t>تصور است: </a:t>
            </a:r>
            <a:r>
              <a:rPr lang="fa-IR" sz="2600">
                <a:solidFill>
                  <a:srgbClr val="000000"/>
                </a:solidFill>
                <a:latin typeface="BZar"/>
                <a:cs typeface="B Zar" panose="00000400000000000000" pitchFamily="2" charset="-78"/>
              </a:rPr>
              <a:t>. </a:t>
            </a:r>
            <a:endParaRPr lang="fa-IR" sz="2600" smtClean="0">
              <a:solidFill>
                <a:srgbClr val="000000"/>
              </a:solidFill>
              <a:latin typeface="BZar"/>
              <a:cs typeface="B Zar" panose="00000400000000000000" pitchFamily="2" charset="-78"/>
            </a:endParaRPr>
          </a:p>
          <a:p>
            <a:r>
              <a:rPr lang="fa-IR" sz="2600" smtClean="0">
                <a:solidFill>
                  <a:srgbClr val="000000"/>
                </a:solidFill>
                <a:latin typeface="BZar"/>
                <a:cs typeface="B Zar" panose="00000400000000000000" pitchFamily="2" charset="-78"/>
              </a:rPr>
              <a:t>1- هماهنگي </a:t>
            </a:r>
            <a:r>
              <a:rPr lang="fa-IR" sz="2600">
                <a:solidFill>
                  <a:srgbClr val="000000"/>
                </a:solidFill>
                <a:latin typeface="BZar"/>
                <a:cs typeface="B Zar" panose="00000400000000000000" pitchFamily="2" charset="-78"/>
              </a:rPr>
              <a:t>عملكرد </a:t>
            </a:r>
            <a:r>
              <a:rPr lang="fa-IR" sz="2600">
                <a:solidFill>
                  <a:srgbClr val="000000"/>
                </a:solidFill>
                <a:latin typeface="BZar"/>
                <a:cs typeface="B Zar" panose="00000400000000000000" pitchFamily="2" charset="-78"/>
              </a:rPr>
              <a:t>دولت </a:t>
            </a:r>
            <a:r>
              <a:rPr lang="fa-IR" sz="2600" smtClean="0">
                <a:solidFill>
                  <a:srgbClr val="000000"/>
                </a:solidFill>
                <a:latin typeface="BZar"/>
                <a:cs typeface="B Zar" panose="00000400000000000000" pitchFamily="2" charset="-78"/>
              </a:rPr>
              <a:t> با برنامه هاي </a:t>
            </a:r>
            <a:r>
              <a:rPr lang="fa-IR" sz="2600">
                <a:solidFill>
                  <a:srgbClr val="000000"/>
                </a:solidFill>
                <a:latin typeface="BZar"/>
                <a:cs typeface="B Zar" panose="00000400000000000000" pitchFamily="2" charset="-78"/>
              </a:rPr>
              <a:t>پـنجسـاله توسـعه، </a:t>
            </a:r>
            <a:r>
              <a:rPr lang="fa-IR" sz="2600">
                <a:solidFill>
                  <a:srgbClr val="000000"/>
                </a:solidFill>
                <a:latin typeface="BZar"/>
                <a:cs typeface="B Zar" panose="00000400000000000000" pitchFamily="2" charset="-78"/>
              </a:rPr>
              <a:t>. </a:t>
            </a:r>
            <a:endParaRPr lang="fa-IR" sz="2600" smtClean="0">
              <a:solidFill>
                <a:srgbClr val="000000"/>
              </a:solidFill>
              <a:latin typeface="BZar"/>
              <a:cs typeface="B Zar" panose="00000400000000000000" pitchFamily="2" charset="-78"/>
            </a:endParaRPr>
          </a:p>
          <a:p>
            <a:r>
              <a:rPr lang="fa-IR" sz="2600" smtClean="0">
                <a:solidFill>
                  <a:srgbClr val="000000"/>
                </a:solidFill>
                <a:latin typeface="BZar"/>
                <a:cs typeface="B Zar" panose="00000400000000000000" pitchFamily="2" charset="-78"/>
              </a:rPr>
              <a:t>2- همـاهنگي عملكرد </a:t>
            </a:r>
            <a:r>
              <a:rPr lang="fa-IR" sz="2600">
                <a:solidFill>
                  <a:srgbClr val="000000"/>
                </a:solidFill>
                <a:latin typeface="BZar"/>
                <a:cs typeface="B Zar" panose="00000400000000000000" pitchFamily="2" charset="-78"/>
              </a:rPr>
              <a:t>دولت با سياستهاي كلان نظام، </a:t>
            </a:r>
            <a:r>
              <a:rPr lang="fa-IR" sz="2600">
                <a:solidFill>
                  <a:srgbClr val="000000"/>
                </a:solidFill>
                <a:latin typeface="BZar"/>
                <a:cs typeface="B Zar" panose="00000400000000000000" pitchFamily="2" charset="-78"/>
              </a:rPr>
              <a:t>. </a:t>
            </a:r>
            <a:endParaRPr lang="fa-IR" sz="2600" smtClean="0">
              <a:solidFill>
                <a:srgbClr val="000000"/>
              </a:solidFill>
              <a:latin typeface="BZar"/>
              <a:cs typeface="B Zar" panose="00000400000000000000" pitchFamily="2" charset="-78"/>
            </a:endParaRPr>
          </a:p>
          <a:p>
            <a:r>
              <a:rPr lang="fa-IR" sz="2600" smtClean="0">
                <a:solidFill>
                  <a:srgbClr val="000000"/>
                </a:solidFill>
                <a:latin typeface="BZar"/>
                <a:cs typeface="B Zar" panose="00000400000000000000" pitchFamily="2" charset="-78"/>
              </a:rPr>
              <a:t>3- هماهنگي </a:t>
            </a:r>
            <a:r>
              <a:rPr lang="fa-IR" sz="2600">
                <a:solidFill>
                  <a:srgbClr val="000000"/>
                </a:solidFill>
                <a:latin typeface="BZar"/>
                <a:cs typeface="B Zar" panose="00000400000000000000" pitchFamily="2" charset="-78"/>
              </a:rPr>
              <a:t>مصوبات دولت با قوانين </a:t>
            </a:r>
            <a:r>
              <a:rPr lang="fa-IR" sz="2600">
                <a:solidFill>
                  <a:srgbClr val="000000"/>
                </a:solidFill>
                <a:latin typeface="BZar"/>
                <a:cs typeface="B Zar" panose="00000400000000000000" pitchFamily="2" charset="-78"/>
              </a:rPr>
              <a:t>و </a:t>
            </a:r>
            <a:r>
              <a:rPr lang="fa-IR" sz="2600" smtClean="0">
                <a:solidFill>
                  <a:srgbClr val="000000"/>
                </a:solidFill>
                <a:latin typeface="BZar"/>
                <a:cs typeface="B Zar" panose="00000400000000000000" pitchFamily="2" charset="-78"/>
              </a:rPr>
              <a:t>مقـررات عمومي</a:t>
            </a:r>
            <a:r>
              <a:rPr lang="fa-IR" sz="2600">
                <a:solidFill>
                  <a:srgbClr val="000000"/>
                </a:solidFill>
                <a:latin typeface="BZar"/>
                <a:cs typeface="B Zar" panose="00000400000000000000" pitchFamily="2" charset="-78"/>
              </a:rPr>
              <a:t>، </a:t>
            </a:r>
            <a:r>
              <a:rPr lang="fa-IR" sz="2600">
                <a:solidFill>
                  <a:srgbClr val="000000"/>
                </a:solidFill>
                <a:latin typeface="BZar"/>
                <a:cs typeface="B Zar" panose="00000400000000000000" pitchFamily="2" charset="-78"/>
              </a:rPr>
              <a:t>. </a:t>
            </a:r>
            <a:endParaRPr lang="fa-IR" sz="2600">
              <a:solidFill>
                <a:srgbClr val="000000"/>
              </a:solidFill>
              <a:latin typeface="BZar"/>
              <a:cs typeface="B Zar" panose="00000400000000000000" pitchFamily="2" charset="-78"/>
            </a:endParaRPr>
          </a:p>
          <a:p>
            <a:r>
              <a:rPr lang="fa-IR" sz="2600" smtClean="0">
                <a:solidFill>
                  <a:srgbClr val="000000"/>
                </a:solidFill>
                <a:latin typeface="BZar"/>
                <a:cs typeface="B Zar" panose="00000400000000000000" pitchFamily="2" charset="-78"/>
              </a:rPr>
              <a:t>4-ماهنگي </a:t>
            </a:r>
            <a:r>
              <a:rPr lang="fa-IR" sz="2600">
                <a:solidFill>
                  <a:srgbClr val="000000"/>
                </a:solidFill>
                <a:latin typeface="BZar"/>
                <a:cs typeface="B Zar" panose="00000400000000000000" pitchFamily="2" charset="-78"/>
              </a:rPr>
              <a:t>ميان </a:t>
            </a:r>
            <a:r>
              <a:rPr lang="fa-IR" sz="2600">
                <a:solidFill>
                  <a:srgbClr val="000000"/>
                </a:solidFill>
                <a:latin typeface="BZar"/>
                <a:cs typeface="B Zar" panose="00000400000000000000" pitchFamily="2" charset="-78"/>
              </a:rPr>
              <a:t>قواي </a:t>
            </a:r>
            <a:r>
              <a:rPr lang="fa-IR" sz="2600" smtClean="0">
                <a:solidFill>
                  <a:srgbClr val="000000"/>
                </a:solidFill>
                <a:latin typeface="BZar"/>
                <a:cs typeface="B Zar" panose="00000400000000000000" pitchFamily="2" charset="-78"/>
              </a:rPr>
              <a:t>سه گانه</a:t>
            </a:r>
            <a:r>
              <a:rPr lang="fa-IR" sz="2600">
                <a:solidFill>
                  <a:srgbClr val="000000"/>
                </a:solidFill>
                <a:latin typeface="BZar"/>
                <a:cs typeface="B Zar" panose="00000400000000000000" pitchFamily="2" charset="-78"/>
              </a:rPr>
              <a:t>، . 5هماهنگي مصوبات دولـت و مجلـس </a:t>
            </a:r>
            <a:r>
              <a:rPr lang="fa-IR" sz="2600">
                <a:solidFill>
                  <a:srgbClr val="000000"/>
                </a:solidFill>
                <a:latin typeface="BZar"/>
                <a:cs typeface="B Zar" panose="00000400000000000000" pitchFamily="2" charset="-78"/>
              </a:rPr>
              <a:t>بـا </a:t>
            </a:r>
            <a:r>
              <a:rPr lang="fa-IR" sz="2600" smtClean="0">
                <a:solidFill>
                  <a:srgbClr val="000000"/>
                </a:solidFill>
                <a:latin typeface="BZar"/>
                <a:cs typeface="B Zar" panose="00000400000000000000" pitchFamily="2" charset="-78"/>
              </a:rPr>
              <a:t>قـانون اساسي </a:t>
            </a:r>
            <a:r>
              <a:rPr lang="fa-IR" sz="2600">
                <a:solidFill>
                  <a:srgbClr val="000000"/>
                </a:solidFill>
                <a:latin typeface="BZar"/>
                <a:cs typeface="B Zar" panose="00000400000000000000" pitchFamily="2" charset="-78"/>
              </a:rPr>
              <a:t>و شرع </a:t>
            </a:r>
            <a:r>
              <a:rPr lang="fa-IR" sz="2600">
                <a:solidFill>
                  <a:srgbClr val="000000"/>
                </a:solidFill>
                <a:latin typeface="BZar"/>
                <a:cs typeface="B Zar" panose="00000400000000000000" pitchFamily="2" charset="-78"/>
              </a:rPr>
              <a:t>و </a:t>
            </a:r>
            <a:endParaRPr lang="fa-IR" sz="2600" smtClean="0">
              <a:solidFill>
                <a:srgbClr val="000000"/>
              </a:solidFill>
              <a:latin typeface="BZar"/>
              <a:cs typeface="B Zar" panose="00000400000000000000" pitchFamily="2" charset="-78"/>
            </a:endParaRPr>
          </a:p>
          <a:p>
            <a:r>
              <a:rPr lang="fa-IR" sz="2600" smtClean="0">
                <a:solidFill>
                  <a:srgbClr val="000000"/>
                </a:solidFill>
                <a:latin typeface="BZar"/>
                <a:cs typeface="B Zar" panose="00000400000000000000" pitchFamily="2" charset="-78"/>
              </a:rPr>
              <a:t>. 5- همافزايي </a:t>
            </a:r>
            <a:r>
              <a:rPr lang="fa-IR" sz="2600">
                <a:solidFill>
                  <a:srgbClr val="000000"/>
                </a:solidFill>
                <a:latin typeface="BZar"/>
                <a:cs typeface="B Zar" panose="00000400000000000000" pitchFamily="2" charset="-78"/>
              </a:rPr>
              <a:t>تأثير اقدامات وزارتخانهها و سازمانهـاي اقتصـادي، سياسـي</a:t>
            </a:r>
            <a:endParaRPr lang="fa-IR"/>
          </a:p>
        </p:txBody>
      </p:sp>
    </p:spTree>
    <p:extLst>
      <p:ext uri="{BB962C8B-B14F-4D97-AF65-F5344CB8AC3E}">
        <p14:creationId xmlns:p14="http://schemas.microsoft.com/office/powerpoint/2010/main" val="3623520354"/>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a:solidFill>
                  <a:srgbClr val="000000"/>
                </a:solidFill>
                <a:latin typeface="BZar"/>
                <a:cs typeface="B Zar" panose="00000400000000000000" pitchFamily="2" charset="-78"/>
              </a:rPr>
              <a:t>فرهنگي و اجتماعي در جامعه در جهت توسعه واقعي كشور. اين هماهنگيها </a:t>
            </a:r>
            <a:r>
              <a:rPr lang="fa-IR">
                <a:solidFill>
                  <a:srgbClr val="000000"/>
                </a:solidFill>
                <a:latin typeface="BZar"/>
                <a:cs typeface="B Zar" panose="00000400000000000000" pitchFamily="2" charset="-78"/>
              </a:rPr>
              <a:t>نشان </a:t>
            </a:r>
            <a:r>
              <a:rPr lang="fa-IR" smtClean="0">
                <a:solidFill>
                  <a:srgbClr val="000000"/>
                </a:solidFill>
                <a:latin typeface="BZar"/>
                <a:cs typeface="B Zar" panose="00000400000000000000" pitchFamily="2" charset="-78"/>
              </a:rPr>
              <a:t>ميدهد كه </a:t>
            </a:r>
            <a:r>
              <a:rPr lang="fa-IR">
                <a:solidFill>
                  <a:srgbClr val="000000"/>
                </a:solidFill>
                <a:latin typeface="BZar"/>
                <a:cs typeface="B Zar" panose="00000400000000000000" pitchFamily="2" charset="-78"/>
              </a:rPr>
              <a:t>گستره هماهنگي در درون حكومت بسيار وسيع اسـت؛ اگـر يكـي از انـواع </a:t>
            </a:r>
            <a:r>
              <a:rPr lang="fa-IR">
                <a:solidFill>
                  <a:srgbClr val="000000"/>
                </a:solidFill>
                <a:latin typeface="BZar"/>
                <a:cs typeface="B Zar" panose="00000400000000000000" pitchFamily="2" charset="-78"/>
              </a:rPr>
              <a:t>آن </a:t>
            </a:r>
            <a:r>
              <a:rPr lang="fa-IR" smtClean="0">
                <a:solidFill>
                  <a:srgbClr val="000000"/>
                </a:solidFill>
                <a:latin typeface="BZar"/>
                <a:cs typeface="B Zar" panose="00000400000000000000" pitchFamily="2" charset="-78"/>
              </a:rPr>
              <a:t>انتخـاب شود</a:t>
            </a:r>
            <a:r>
              <a:rPr lang="fa-IR">
                <a:solidFill>
                  <a:srgbClr val="000000"/>
                </a:solidFill>
                <a:latin typeface="BZar"/>
                <a:cs typeface="B Zar" panose="00000400000000000000" pitchFamily="2" charset="-78"/>
              </a:rPr>
              <a:t>، مفهـوم همـاهنگي حكومـت سـنجيده نخواهـد شـد. بنـابراين بـراي آنكـه </a:t>
            </a:r>
            <a:r>
              <a:rPr lang="fa-IR">
                <a:solidFill>
                  <a:srgbClr val="000000"/>
                </a:solidFill>
                <a:latin typeface="BZar"/>
                <a:cs typeface="B Zar" panose="00000400000000000000" pitchFamily="2" charset="-78"/>
              </a:rPr>
              <a:t>همـه </a:t>
            </a:r>
            <a:r>
              <a:rPr lang="fa-IR" smtClean="0">
                <a:solidFill>
                  <a:srgbClr val="000000"/>
                </a:solidFill>
                <a:latin typeface="BZar"/>
                <a:cs typeface="B Zar" panose="00000400000000000000" pitchFamily="2" charset="-78"/>
              </a:rPr>
              <a:t>انـواع هماهنگي </a:t>
            </a:r>
            <a:r>
              <a:rPr lang="fa-IR">
                <a:solidFill>
                  <a:srgbClr val="000000"/>
                </a:solidFill>
                <a:latin typeface="BZar"/>
                <a:cs typeface="B Zar" panose="00000400000000000000" pitchFamily="2" charset="-78"/>
              </a:rPr>
              <a:t>يكجا و باهم سنجيده شوند، بايد متغير يا متغيرهايي را در نظر گرفت كه </a:t>
            </a:r>
            <a:r>
              <a:rPr lang="fa-IR">
                <a:solidFill>
                  <a:srgbClr val="000000"/>
                </a:solidFill>
                <a:latin typeface="BZar"/>
                <a:cs typeface="B Zar" panose="00000400000000000000" pitchFamily="2" charset="-78"/>
              </a:rPr>
              <a:t>بر </a:t>
            </a:r>
            <a:r>
              <a:rPr lang="fa-IR" smtClean="0">
                <a:solidFill>
                  <a:srgbClr val="000000"/>
                </a:solidFill>
                <a:latin typeface="BZar"/>
                <a:cs typeface="B Zar" panose="00000400000000000000" pitchFamily="2" charset="-78"/>
              </a:rPr>
              <a:t>همه انواع </a:t>
            </a:r>
            <a:r>
              <a:rPr lang="fa-IR">
                <a:solidFill>
                  <a:srgbClr val="000000"/>
                </a:solidFill>
                <a:latin typeface="BZar"/>
                <a:cs typeface="B Zar" panose="00000400000000000000" pitchFamily="2" charset="-78"/>
              </a:rPr>
              <a:t>هماهنگي تأثيرگذار بوده و هر گاه هـر يـك از انـواع همـاهنگي تغييـر پيـدا </a:t>
            </a:r>
            <a:r>
              <a:rPr lang="fa-IR">
                <a:solidFill>
                  <a:srgbClr val="000000"/>
                </a:solidFill>
                <a:latin typeface="BZar"/>
                <a:cs typeface="B Zar" panose="00000400000000000000" pitchFamily="2" charset="-78"/>
              </a:rPr>
              <a:t>كنـد </a:t>
            </a:r>
            <a:r>
              <a:rPr lang="fa-IR" smtClean="0">
                <a:solidFill>
                  <a:srgbClr val="000000"/>
                </a:solidFill>
                <a:latin typeface="BZar"/>
                <a:cs typeface="B Zar" panose="00000400000000000000" pitchFamily="2" charset="-78"/>
              </a:rPr>
              <a:t>آن متغيرها </a:t>
            </a:r>
            <a:r>
              <a:rPr lang="fa-IR">
                <a:solidFill>
                  <a:srgbClr val="000000"/>
                </a:solidFill>
                <a:latin typeface="BZar"/>
                <a:cs typeface="B Zar" panose="00000400000000000000" pitchFamily="2" charset="-78"/>
              </a:rPr>
              <a:t>نيز حتماً تغيير </a:t>
            </a:r>
            <a:r>
              <a:rPr lang="fa-IR">
                <a:solidFill>
                  <a:srgbClr val="000000"/>
                </a:solidFill>
                <a:latin typeface="BZar"/>
                <a:cs typeface="B Zar" panose="00000400000000000000" pitchFamily="2" charset="-78"/>
              </a:rPr>
              <a:t>كنند</a:t>
            </a:r>
            <a:r>
              <a:rPr lang="fa-IR">
                <a:cs typeface="B Zar" panose="00000400000000000000" pitchFamily="2" charset="-78"/>
              </a:rPr>
              <a:t> </a:t>
            </a:r>
            <a:endParaRPr lang="fa-IR" smtClean="0">
              <a:cs typeface="B Zar" panose="00000400000000000000" pitchFamily="2" charset="-78"/>
            </a:endParaRPr>
          </a:p>
          <a:p>
            <a:pPr algn="just"/>
            <a:r>
              <a:rPr lang="fa-IR">
                <a:cs typeface="B Zar" panose="00000400000000000000" pitchFamily="2" charset="-78"/>
              </a:rPr>
              <a:t/>
            </a:r>
            <a:br>
              <a:rPr lang="fa-IR">
                <a:cs typeface="B Zar" panose="00000400000000000000" pitchFamily="2" charset="-78"/>
              </a:rPr>
            </a:br>
            <a:endParaRPr lang="fa-IR">
              <a:cs typeface="B Zar" panose="00000400000000000000" pitchFamily="2" charset="-78"/>
            </a:endParaRPr>
          </a:p>
        </p:txBody>
      </p:sp>
      <p:sp>
        <p:nvSpPr>
          <p:cNvPr id="4" name="Flowchart: Connector 3"/>
          <p:cNvSpPr/>
          <p:nvPr/>
        </p:nvSpPr>
        <p:spPr>
          <a:xfrm>
            <a:off x="838200" y="4346917"/>
            <a:ext cx="2757267" cy="1111347"/>
          </a:xfrm>
          <a:prstGeom prst="flowChartConnector">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latin typeface="BZar"/>
                <a:cs typeface="B Zar" panose="00000400000000000000" pitchFamily="2" charset="-78"/>
              </a:rPr>
              <a:t>انـواع همـاهنگي</a:t>
            </a:r>
            <a:endParaRPr lang="fa-IR" b="1">
              <a:solidFill>
                <a:srgbClr val="FF0000"/>
              </a:solidFill>
            </a:endParaRPr>
          </a:p>
        </p:txBody>
      </p:sp>
    </p:spTree>
    <p:extLst>
      <p:ext uri="{BB962C8B-B14F-4D97-AF65-F5344CB8AC3E}">
        <p14:creationId xmlns:p14="http://schemas.microsoft.com/office/powerpoint/2010/main" val="206005246"/>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normAutofit/>
          </a:bodyPr>
          <a:lstStyle/>
          <a:p>
            <a:r>
              <a:rPr lang="fa-IR" b="1">
                <a:solidFill>
                  <a:srgbClr val="FF0000"/>
                </a:solidFill>
                <a:latin typeface="BZar"/>
                <a:cs typeface="B Zar" panose="00000400000000000000" pitchFamily="2" charset="-78"/>
              </a:rPr>
              <a:t>دو متغير </a:t>
            </a:r>
            <a:r>
              <a:rPr lang="fa-IR">
                <a:solidFill>
                  <a:srgbClr val="000000"/>
                </a:solidFill>
                <a:latin typeface="BZar"/>
                <a:cs typeface="B Zar" panose="00000400000000000000" pitchFamily="2" charset="-78"/>
              </a:rPr>
              <a:t>بر انواع هماهنگي در نهادهاي حكومت تأثيرگذارنـد</a:t>
            </a:r>
            <a:r>
              <a:rPr lang="fa-IR">
                <a:solidFill>
                  <a:srgbClr val="000000"/>
                </a:solidFill>
                <a:latin typeface="BZar"/>
                <a:cs typeface="B Zar" panose="00000400000000000000" pitchFamily="2" charset="-78"/>
              </a:rPr>
              <a:t>: </a:t>
            </a:r>
            <a:endParaRPr lang="fa-IR" smtClean="0">
              <a:solidFill>
                <a:srgbClr val="000000"/>
              </a:solidFill>
              <a:latin typeface="BZar"/>
              <a:cs typeface="B Zar" panose="00000400000000000000" pitchFamily="2" charset="-78"/>
            </a:endParaRPr>
          </a:p>
          <a:p>
            <a:r>
              <a:rPr lang="fa-IR" smtClean="0">
                <a:solidFill>
                  <a:srgbClr val="000000"/>
                </a:solidFill>
                <a:latin typeface="BZar"/>
                <a:cs typeface="B Zar" panose="00000400000000000000" pitchFamily="2" charset="-78"/>
              </a:rPr>
              <a:t>1-كـاركرد همـاهنگي نهاد </a:t>
            </a:r>
            <a:r>
              <a:rPr lang="fa-IR">
                <a:solidFill>
                  <a:srgbClr val="000000"/>
                </a:solidFill>
                <a:latin typeface="BZar"/>
                <a:cs typeface="B Zar" panose="00000400000000000000" pitchFamily="2" charset="-78"/>
              </a:rPr>
              <a:t>فرابخشي </a:t>
            </a:r>
            <a:r>
              <a:rPr lang="fa-IR" smtClean="0">
                <a:solidFill>
                  <a:srgbClr val="000000"/>
                </a:solidFill>
                <a:latin typeface="BZar"/>
                <a:cs typeface="B Zar" panose="00000400000000000000" pitchFamily="2" charset="-78"/>
              </a:rPr>
              <a:t>تنظيم كننده </a:t>
            </a:r>
            <a:r>
              <a:rPr lang="fa-IR">
                <a:solidFill>
                  <a:srgbClr val="000000"/>
                </a:solidFill>
                <a:latin typeface="BZar"/>
                <a:cs typeface="B Zar" panose="00000400000000000000" pitchFamily="2" charset="-78"/>
              </a:rPr>
              <a:t>و </a:t>
            </a:r>
            <a:endParaRPr lang="fa-IR" smtClean="0">
              <a:solidFill>
                <a:srgbClr val="000000"/>
              </a:solidFill>
              <a:latin typeface="BZar"/>
              <a:cs typeface="B Zar" panose="00000400000000000000" pitchFamily="2" charset="-78"/>
            </a:endParaRPr>
          </a:p>
          <a:p>
            <a:pPr algn="just"/>
            <a:r>
              <a:rPr lang="fa-IR" smtClean="0">
                <a:solidFill>
                  <a:srgbClr val="000000"/>
                </a:solidFill>
                <a:latin typeface="BZar"/>
                <a:cs typeface="B Zar" panose="00000400000000000000" pitchFamily="2" charset="-78"/>
              </a:rPr>
              <a:t>2- فرهنگ </a:t>
            </a:r>
            <a:r>
              <a:rPr lang="fa-IR">
                <a:solidFill>
                  <a:srgbClr val="000000"/>
                </a:solidFill>
                <a:latin typeface="BZar"/>
                <a:cs typeface="B Zar" panose="00000400000000000000" pitchFamily="2" charset="-78"/>
              </a:rPr>
              <a:t>سازماني هماهنگي. توضيح آنكه بهطور </a:t>
            </a:r>
            <a:r>
              <a:rPr lang="fa-IR">
                <a:solidFill>
                  <a:srgbClr val="000000"/>
                </a:solidFill>
                <a:latin typeface="BZar"/>
                <a:cs typeface="B Zar" panose="00000400000000000000" pitchFamily="2" charset="-78"/>
              </a:rPr>
              <a:t>كلي </a:t>
            </a:r>
            <a:r>
              <a:rPr lang="fa-IR" smtClean="0">
                <a:solidFill>
                  <a:srgbClr val="000000"/>
                </a:solidFill>
                <a:latin typeface="BZar"/>
                <a:cs typeface="B Zar" panose="00000400000000000000" pitchFamily="2" charset="-78"/>
              </a:rPr>
              <a:t>ريشـه همـاهنگي </a:t>
            </a:r>
            <a:r>
              <a:rPr lang="fa-IR">
                <a:solidFill>
                  <a:srgbClr val="000000"/>
                </a:solidFill>
                <a:latin typeface="BZar"/>
                <a:cs typeface="B Zar" panose="00000400000000000000" pitchFamily="2" charset="-78"/>
              </a:rPr>
              <a:t>در مجموعـهاي از سـازمانهـا خـارج از دو موضـوع نيسـت؛ يـا </a:t>
            </a:r>
            <a:r>
              <a:rPr lang="fa-IR">
                <a:solidFill>
                  <a:srgbClr val="000000"/>
                </a:solidFill>
                <a:latin typeface="BZar"/>
                <a:cs typeface="B Zar" panose="00000400000000000000" pitchFamily="2" charset="-78"/>
              </a:rPr>
              <a:t>نهـاد </a:t>
            </a:r>
            <a:r>
              <a:rPr lang="fa-IR" smtClean="0">
                <a:solidFill>
                  <a:srgbClr val="000000"/>
                </a:solidFill>
                <a:latin typeface="BZar"/>
                <a:cs typeface="B Zar" panose="00000400000000000000" pitchFamily="2" charset="-78"/>
              </a:rPr>
              <a:t>فرابخشـي هماهنگكننده </a:t>
            </a:r>
            <a:r>
              <a:rPr lang="fa-IR">
                <a:solidFill>
                  <a:srgbClr val="000000"/>
                </a:solidFill>
                <a:latin typeface="BZar"/>
                <a:cs typeface="B Zar" panose="00000400000000000000" pitchFamily="2" charset="-78"/>
              </a:rPr>
              <a:t>وجود دارد كه برنامههاي تدوين شده در هر يـك از </a:t>
            </a:r>
            <a:r>
              <a:rPr lang="fa-IR">
                <a:solidFill>
                  <a:srgbClr val="000000"/>
                </a:solidFill>
                <a:latin typeface="BZar"/>
                <a:cs typeface="B Zar" panose="00000400000000000000" pitchFamily="2" charset="-78"/>
              </a:rPr>
              <a:t>بخـشهـاي </a:t>
            </a:r>
            <a:r>
              <a:rPr lang="fa-IR" smtClean="0">
                <a:solidFill>
                  <a:srgbClr val="000000"/>
                </a:solidFill>
                <a:latin typeface="BZar"/>
                <a:cs typeface="B Zar" panose="00000400000000000000" pitchFamily="2" charset="-78"/>
              </a:rPr>
              <a:t>حكومـت پيش </a:t>
            </a:r>
            <a:r>
              <a:rPr lang="fa-IR">
                <a:solidFill>
                  <a:srgbClr val="000000"/>
                </a:solidFill>
                <a:latin typeface="BZar"/>
                <a:cs typeface="B Zar" panose="00000400000000000000" pitchFamily="2" charset="-78"/>
              </a:rPr>
              <a:t>از تصويب نهايي با قوانين و برنامههاي پيشين و تصـميمات سـاير سـازمانهـا </a:t>
            </a:r>
            <a:r>
              <a:rPr lang="fa-IR">
                <a:solidFill>
                  <a:srgbClr val="000000"/>
                </a:solidFill>
                <a:latin typeface="BZar"/>
                <a:cs typeface="B Zar" panose="00000400000000000000" pitchFamily="2" charset="-78"/>
              </a:rPr>
              <a:t>و </a:t>
            </a:r>
            <a:r>
              <a:rPr lang="fa-IR" smtClean="0">
                <a:solidFill>
                  <a:srgbClr val="000000"/>
                </a:solidFill>
                <a:latin typeface="BZar"/>
                <a:cs typeface="B Zar" panose="00000400000000000000" pitchFamily="2" charset="-78"/>
              </a:rPr>
              <a:t>نهادهـا تطبيق </a:t>
            </a:r>
            <a:r>
              <a:rPr lang="fa-IR">
                <a:solidFill>
                  <a:srgbClr val="000000"/>
                </a:solidFill>
                <a:latin typeface="BZar"/>
                <a:cs typeface="B Zar" panose="00000400000000000000" pitchFamily="2" charset="-78"/>
              </a:rPr>
              <a:t>داده ميشوند. اگـر ايـن نهـاد فرابخشـي وجـود نداشـته باشـد يـا ضـعيف </a:t>
            </a:r>
            <a:r>
              <a:rPr lang="fa-IR">
                <a:solidFill>
                  <a:srgbClr val="000000"/>
                </a:solidFill>
                <a:latin typeface="BZar"/>
                <a:cs typeface="B Zar" panose="00000400000000000000" pitchFamily="2" charset="-78"/>
              </a:rPr>
              <a:t>كـار </a:t>
            </a:r>
            <a:r>
              <a:rPr lang="fa-IR" smtClean="0">
                <a:solidFill>
                  <a:srgbClr val="000000"/>
                </a:solidFill>
                <a:latin typeface="BZar"/>
                <a:cs typeface="B Zar" panose="00000400000000000000" pitchFamily="2" charset="-78"/>
              </a:rPr>
              <a:t>كنـد، هماهنگي </a:t>
            </a:r>
            <a:r>
              <a:rPr lang="fa-IR">
                <a:solidFill>
                  <a:srgbClr val="000000"/>
                </a:solidFill>
                <a:latin typeface="BZar"/>
                <a:cs typeface="B Zar" panose="00000400000000000000" pitchFamily="2" charset="-78"/>
              </a:rPr>
              <a:t>كاهش خواهد يافت و بالعكس. يـا آنكـه فرهنـگ سـازماني همـاهنگي </a:t>
            </a:r>
            <a:r>
              <a:rPr lang="fa-IR">
                <a:solidFill>
                  <a:srgbClr val="000000"/>
                </a:solidFill>
                <a:latin typeface="BZar"/>
                <a:cs typeface="B Zar" panose="00000400000000000000" pitchFamily="2" charset="-78"/>
              </a:rPr>
              <a:t>در </a:t>
            </a:r>
            <a:r>
              <a:rPr lang="fa-IR" smtClean="0">
                <a:solidFill>
                  <a:srgbClr val="000000"/>
                </a:solidFill>
                <a:latin typeface="BZar"/>
                <a:cs typeface="B Zar" panose="00000400000000000000" pitchFamily="2" charset="-78"/>
              </a:rPr>
              <a:t>ميـان مديران </a:t>
            </a:r>
            <a:r>
              <a:rPr lang="fa-IR">
                <a:solidFill>
                  <a:srgbClr val="000000"/>
                </a:solidFill>
                <a:latin typeface="BZar"/>
                <a:cs typeface="B Zar" panose="00000400000000000000" pitchFamily="2" charset="-78"/>
              </a:rPr>
              <a:t>و كارشناسان مجموعههاي مختلف حكومت موجب هماهنگي شود</a:t>
            </a:r>
            <a:r>
              <a:rPr lang="fa-IR">
                <a:solidFill>
                  <a:srgbClr val="000000"/>
                </a:solidFill>
                <a:latin typeface="BZar"/>
                <a:cs typeface="B Zar" panose="00000400000000000000" pitchFamily="2" charset="-78"/>
              </a:rPr>
              <a:t>. </a:t>
            </a:r>
            <a:endParaRPr lang="fa-IR">
              <a:cs typeface="B Zar" panose="00000400000000000000" pitchFamily="2" charset="-78"/>
            </a:endParaRPr>
          </a:p>
        </p:txBody>
      </p:sp>
    </p:spTree>
    <p:extLst>
      <p:ext uri="{BB962C8B-B14F-4D97-AF65-F5344CB8AC3E}">
        <p14:creationId xmlns:p14="http://schemas.microsoft.com/office/powerpoint/2010/main" val="2144042509"/>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pPr lvl="0" algn="just"/>
            <a:r>
              <a:rPr lang="fa-IR">
                <a:solidFill>
                  <a:srgbClr val="000000"/>
                </a:solidFill>
                <a:latin typeface="BZar"/>
                <a:cs typeface="B Zar" panose="00000400000000000000" pitchFamily="2" charset="-78"/>
              </a:rPr>
              <a:t>اگر هر </a:t>
            </a:r>
            <a:r>
              <a:rPr lang="fa-IR">
                <a:solidFill>
                  <a:srgbClr val="000000"/>
                </a:solidFill>
                <a:latin typeface="BZar"/>
                <a:cs typeface="B Zar" panose="00000400000000000000" pitchFamily="2" charset="-78"/>
              </a:rPr>
              <a:t>يك </a:t>
            </a:r>
            <a:r>
              <a:rPr lang="fa-IR" smtClean="0">
                <a:solidFill>
                  <a:srgbClr val="000000"/>
                </a:solidFill>
                <a:latin typeface="BZar"/>
                <a:cs typeface="B Zar" panose="00000400000000000000" pitchFamily="2" charset="-78"/>
              </a:rPr>
              <a:t>از مديران</a:t>
            </a:r>
            <a:r>
              <a:rPr lang="fa-IR">
                <a:solidFill>
                  <a:srgbClr val="000000"/>
                </a:solidFill>
                <a:latin typeface="BZar"/>
                <a:cs typeface="B Zar" panose="00000400000000000000" pitchFamily="2" charset="-78"/>
              </a:rPr>
              <a:t>، بهويژه مديران كلان كشور، پيش از تدوين نهايي پيشنهاد قوانين و </a:t>
            </a:r>
            <a:r>
              <a:rPr lang="fa-IR">
                <a:solidFill>
                  <a:srgbClr val="000000"/>
                </a:solidFill>
                <a:latin typeface="BZar"/>
                <a:cs typeface="B Zar" panose="00000400000000000000" pitchFamily="2" charset="-78"/>
              </a:rPr>
              <a:t>مقررات </a:t>
            </a:r>
            <a:r>
              <a:rPr lang="fa-IR" smtClean="0">
                <a:solidFill>
                  <a:srgbClr val="000000"/>
                </a:solidFill>
                <a:latin typeface="BZar"/>
                <a:cs typeface="B Zar" panose="00000400000000000000" pitchFamily="2" charset="-78"/>
              </a:rPr>
              <a:t>دغدغه هماهنگي </a:t>
            </a:r>
            <a:r>
              <a:rPr lang="fa-IR">
                <a:solidFill>
                  <a:srgbClr val="000000"/>
                </a:solidFill>
                <a:latin typeface="BZar"/>
                <a:cs typeface="B Zar" panose="00000400000000000000" pitchFamily="2" charset="-78"/>
              </a:rPr>
              <a:t>آن را با فعاليت و برنامههاي ساير نهادها و تأثير آن بر روند كلي توسعه </a:t>
            </a:r>
            <a:r>
              <a:rPr lang="fa-IR">
                <a:solidFill>
                  <a:srgbClr val="000000"/>
                </a:solidFill>
                <a:latin typeface="BZar"/>
                <a:cs typeface="B Zar" panose="00000400000000000000" pitchFamily="2" charset="-78"/>
              </a:rPr>
              <a:t>كشـور </a:t>
            </a:r>
            <a:r>
              <a:rPr lang="fa-IR" smtClean="0">
                <a:solidFill>
                  <a:srgbClr val="000000"/>
                </a:solidFill>
                <a:latin typeface="BZar"/>
                <a:cs typeface="B Zar" panose="00000400000000000000" pitchFamily="2" charset="-78"/>
              </a:rPr>
              <a:t>را داشته </a:t>
            </a:r>
            <a:r>
              <a:rPr lang="fa-IR">
                <a:solidFill>
                  <a:srgbClr val="000000"/>
                </a:solidFill>
                <a:latin typeface="BZar"/>
                <a:cs typeface="B Zar" panose="00000400000000000000" pitchFamily="2" charset="-78"/>
              </a:rPr>
              <a:t>باشند، آنگاه در مجموع هماهنگي نهادها افزايش خواهد يافت. در صورت </a:t>
            </a:r>
            <a:r>
              <a:rPr lang="fa-IR">
                <a:solidFill>
                  <a:srgbClr val="000000"/>
                </a:solidFill>
                <a:latin typeface="BZar"/>
                <a:cs typeface="B Zar" panose="00000400000000000000" pitchFamily="2" charset="-78"/>
              </a:rPr>
              <a:t>وجود </a:t>
            </a:r>
            <a:r>
              <a:rPr lang="fa-IR" smtClean="0">
                <a:solidFill>
                  <a:srgbClr val="000000"/>
                </a:solidFill>
                <a:latin typeface="BZar"/>
                <a:cs typeface="B Zar" panose="00000400000000000000" pitchFamily="2" charset="-78"/>
              </a:rPr>
              <a:t>اين فرهنگ</a:t>
            </a:r>
            <a:r>
              <a:rPr lang="fa-IR">
                <a:solidFill>
                  <a:srgbClr val="000000"/>
                </a:solidFill>
                <a:latin typeface="BZar"/>
                <a:cs typeface="B Zar" panose="00000400000000000000" pitchFamily="2" charset="-78"/>
              </a:rPr>
              <a:t>، بخشهاي حقوقي سازمانها در تدوين و تنظيم مصوبات، آييننامـه </a:t>
            </a:r>
            <a:r>
              <a:rPr lang="fa-IR">
                <a:solidFill>
                  <a:srgbClr val="000000"/>
                </a:solidFill>
                <a:latin typeface="BZar"/>
                <a:cs typeface="B Zar" panose="00000400000000000000" pitchFamily="2" charset="-78"/>
              </a:rPr>
              <a:t>و </a:t>
            </a:r>
            <a:r>
              <a:rPr lang="fa-IR" smtClean="0">
                <a:solidFill>
                  <a:srgbClr val="000000"/>
                </a:solidFill>
                <a:latin typeface="BZar"/>
                <a:cs typeface="B Zar" panose="00000400000000000000" pitchFamily="2" charset="-78"/>
              </a:rPr>
              <a:t>بخشـنامههـا دقيقتر </a:t>
            </a:r>
            <a:r>
              <a:rPr lang="fa-IR">
                <a:solidFill>
                  <a:srgbClr val="000000"/>
                </a:solidFill>
                <a:latin typeface="BZar"/>
                <a:cs typeface="B Zar" panose="00000400000000000000" pitchFamily="2" charset="-78"/>
              </a:rPr>
              <a:t>عمل ميكنند</a:t>
            </a:r>
            <a:r>
              <a:rPr lang="fa-IR">
                <a:solidFill>
                  <a:srgbClr val="000000"/>
                </a:solidFill>
                <a:latin typeface="BZar"/>
                <a:cs typeface="B Zar" panose="00000400000000000000" pitchFamily="2" charset="-78"/>
              </a:rPr>
              <a:t>. </a:t>
            </a:r>
            <a:endParaRPr lang="fa-IR" smtClean="0">
              <a:solidFill>
                <a:srgbClr val="000000"/>
              </a:solidFill>
              <a:latin typeface="BZar"/>
              <a:cs typeface="B Zar" panose="00000400000000000000" pitchFamily="2" charset="-78"/>
            </a:endParaRPr>
          </a:p>
          <a:p>
            <a:pPr lvl="0" algn="just"/>
            <a:r>
              <a:rPr lang="fa-IR" sz="2000">
                <a:solidFill>
                  <a:prstClr val="black"/>
                </a:solidFill>
                <a:cs typeface="B Zar" panose="00000400000000000000" pitchFamily="2" charset="-78"/>
              </a:rPr>
              <a:t/>
            </a:r>
            <a:br>
              <a:rPr lang="fa-IR" sz="2000">
                <a:solidFill>
                  <a:prstClr val="black"/>
                </a:solidFill>
                <a:cs typeface="B Zar" panose="00000400000000000000" pitchFamily="2" charset="-78"/>
              </a:rPr>
            </a:br>
            <a:endParaRPr lang="fa-IR" sz="2000">
              <a:solidFill>
                <a:prstClr val="black"/>
              </a:solidFill>
              <a:cs typeface="B Zar" panose="00000400000000000000" pitchFamily="2" charset="-78"/>
            </a:endParaRPr>
          </a:p>
          <a:p>
            <a:endParaRPr lang="fa-IR">
              <a:cs typeface="B Zar" panose="00000400000000000000" pitchFamily="2" charset="-78"/>
            </a:endParaRPr>
          </a:p>
        </p:txBody>
      </p:sp>
    </p:spTree>
    <p:extLst>
      <p:ext uri="{BB962C8B-B14F-4D97-AF65-F5344CB8AC3E}">
        <p14:creationId xmlns:p14="http://schemas.microsoft.com/office/powerpoint/2010/main" val="3998844060"/>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normAutofit/>
          </a:bodyPr>
          <a:lstStyle/>
          <a:p>
            <a:pPr algn="just"/>
            <a:r>
              <a:rPr lang="fa-IR">
                <a:solidFill>
                  <a:srgbClr val="000000"/>
                </a:solidFill>
                <a:latin typeface="BZar"/>
                <a:cs typeface="B Zar" panose="00000400000000000000" pitchFamily="2" charset="-78"/>
              </a:rPr>
              <a:t>بنابراين ميتوان گفت: هنگامي كه هر يك از انواع هماهنگي كاهش پيدا كند، به احتمال بسيار بالا يكي از اين دو متغير ضعيف شدهاند و بالعكس اگر هماهنگي در ميان نهادها تقويت شده باشد، فرهنگ سازماني همـاهنگي بـالا رفتـه يـا نهـاد فرابخشـي تنظيمكننده كار خود را بهتر انجام ميدهد. هرچند در نظـام جمهـوري اسـلامي، مأموريـت مجمع تشخيص مصلحت نظام، ايجاد هماهنگي بوده، اما اين ظرفيت قانوني مجمع به دلايل گوناگون فعليت و تحقق پيدا نكرده است</a:t>
            </a:r>
            <a:endParaRPr lang="fa-IR" sz="3600"/>
          </a:p>
        </p:txBody>
      </p:sp>
    </p:spTree>
    <p:extLst>
      <p:ext uri="{BB962C8B-B14F-4D97-AF65-F5344CB8AC3E}">
        <p14:creationId xmlns:p14="http://schemas.microsoft.com/office/powerpoint/2010/main" val="1480958229"/>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normAutofit lnSpcReduction="10000"/>
          </a:bodyPr>
          <a:lstStyle/>
          <a:p>
            <a:pPr algn="just"/>
            <a:r>
              <a:rPr lang="fa-IR">
                <a:solidFill>
                  <a:srgbClr val="000000"/>
                </a:solidFill>
                <a:latin typeface="BZar"/>
                <a:cs typeface="B Zar" panose="00000400000000000000" pitchFamily="2" charset="-78"/>
              </a:rPr>
              <a:t>از اين رو براي شرايط سه دهه اخير در ايران، تنها متغير ديگر يعنـي </a:t>
            </a:r>
            <a:r>
              <a:rPr lang="fa-IR">
                <a:solidFill>
                  <a:srgbClr val="000000"/>
                </a:solidFill>
                <a:latin typeface="BZar"/>
                <a:cs typeface="B Zar" panose="00000400000000000000" pitchFamily="2" charset="-78"/>
              </a:rPr>
              <a:t>فرهنـگ </a:t>
            </a:r>
            <a:r>
              <a:rPr lang="fa-IR" smtClean="0">
                <a:solidFill>
                  <a:srgbClr val="000000"/>
                </a:solidFill>
                <a:latin typeface="BZar"/>
                <a:cs typeface="B Zar" panose="00000400000000000000" pitchFamily="2" charset="-78"/>
              </a:rPr>
              <a:t>سـازماني هماهنگي </a:t>
            </a:r>
            <a:r>
              <a:rPr lang="fa-IR">
                <a:solidFill>
                  <a:srgbClr val="000000"/>
                </a:solidFill>
                <a:latin typeface="BZar"/>
                <a:cs typeface="B Zar" panose="00000400000000000000" pitchFamily="2" charset="-78"/>
              </a:rPr>
              <a:t>باقي مـيمانـد. بـه عبـارت ديگـر هرگـاه همـاهنگي ميـان دسـتگاههـا </a:t>
            </a:r>
            <a:r>
              <a:rPr lang="fa-IR">
                <a:solidFill>
                  <a:srgbClr val="000000"/>
                </a:solidFill>
                <a:latin typeface="BZar"/>
                <a:cs typeface="B Zar" panose="00000400000000000000" pitchFamily="2" charset="-78"/>
              </a:rPr>
              <a:t>و </a:t>
            </a:r>
            <a:r>
              <a:rPr lang="fa-IR" smtClean="0">
                <a:solidFill>
                  <a:srgbClr val="000000"/>
                </a:solidFill>
                <a:latin typeface="BZar"/>
                <a:cs typeface="B Zar" panose="00000400000000000000" pitchFamily="2" charset="-78"/>
              </a:rPr>
              <a:t>نهادهـاي حكومت </a:t>
            </a:r>
            <a:r>
              <a:rPr lang="fa-IR">
                <a:solidFill>
                  <a:srgbClr val="000000"/>
                </a:solidFill>
                <a:latin typeface="BZar"/>
                <a:cs typeface="B Zar" panose="00000400000000000000" pitchFamily="2" charset="-78"/>
              </a:rPr>
              <a:t>افزايش پيدا كند، با احتمال بالا ميتوان گفت كه فرهنگ هماهنگي و همدلي </a:t>
            </a:r>
            <a:r>
              <a:rPr lang="fa-IR">
                <a:solidFill>
                  <a:srgbClr val="000000"/>
                </a:solidFill>
                <a:latin typeface="BZar"/>
                <a:cs typeface="B Zar" panose="00000400000000000000" pitchFamily="2" charset="-78"/>
              </a:rPr>
              <a:t>بالا</a:t>
            </a:r>
            <a:r>
              <a:rPr lang="fa-IR">
                <a:cs typeface="B Zar" panose="00000400000000000000" pitchFamily="2" charset="-78"/>
              </a:rPr>
              <a:t> </a:t>
            </a:r>
            <a:r>
              <a:rPr lang="fa-IR" smtClean="0">
                <a:cs typeface="B Zar" panose="00000400000000000000" pitchFamily="2" charset="-78"/>
              </a:rPr>
              <a:t> </a:t>
            </a:r>
            <a:r>
              <a:rPr lang="fa-IR" smtClean="0">
                <a:solidFill>
                  <a:srgbClr val="000000"/>
                </a:solidFill>
                <a:latin typeface="BZar"/>
                <a:cs typeface="B Zar" panose="00000400000000000000" pitchFamily="2" charset="-78"/>
              </a:rPr>
              <a:t>رفته </a:t>
            </a:r>
            <a:r>
              <a:rPr lang="fa-IR">
                <a:solidFill>
                  <a:srgbClr val="000000"/>
                </a:solidFill>
                <a:latin typeface="BZar"/>
                <a:cs typeface="B Zar" panose="00000400000000000000" pitchFamily="2" charset="-78"/>
              </a:rPr>
              <a:t>است و بخشهاي حقوقي سازمانها عملكرد دقيقتري داشـتهانـد و بـالعكس</a:t>
            </a:r>
            <a:r>
              <a:rPr lang="fa-IR">
                <a:solidFill>
                  <a:srgbClr val="000000"/>
                </a:solidFill>
                <a:latin typeface="BZar"/>
                <a:cs typeface="B Zar" panose="00000400000000000000" pitchFamily="2" charset="-78"/>
              </a:rPr>
              <a:t>. </a:t>
            </a:r>
            <a:r>
              <a:rPr lang="fa-IR" smtClean="0">
                <a:solidFill>
                  <a:srgbClr val="000000"/>
                </a:solidFill>
                <a:latin typeface="BZar"/>
                <a:cs typeface="B Zar" panose="00000400000000000000" pitchFamily="2" charset="-78"/>
              </a:rPr>
              <a:t>بنـابراين فرهنگ </a:t>
            </a:r>
            <a:r>
              <a:rPr lang="fa-IR">
                <a:solidFill>
                  <a:srgbClr val="000000"/>
                </a:solidFill>
                <a:latin typeface="BZar"/>
                <a:cs typeface="B Zar" panose="00000400000000000000" pitchFamily="2" charset="-78"/>
              </a:rPr>
              <a:t>سازماني همـاهنگي بـا همـاهنگي واقعـي نهادهـاي حكومـت اعـم از </a:t>
            </a:r>
            <a:r>
              <a:rPr lang="fa-IR">
                <a:solidFill>
                  <a:srgbClr val="000000"/>
                </a:solidFill>
                <a:latin typeface="BZar"/>
                <a:cs typeface="B Zar" panose="00000400000000000000" pitchFamily="2" charset="-78"/>
              </a:rPr>
              <a:t>همـاهنگي </a:t>
            </a:r>
            <a:r>
              <a:rPr lang="fa-IR" smtClean="0">
                <a:solidFill>
                  <a:srgbClr val="000000"/>
                </a:solidFill>
                <a:latin typeface="BZar"/>
                <a:cs typeface="B Zar" panose="00000400000000000000" pitchFamily="2" charset="-78"/>
              </a:rPr>
              <a:t>در تشخيص</a:t>
            </a:r>
            <a:r>
              <a:rPr lang="fa-IR">
                <a:solidFill>
                  <a:srgbClr val="000000"/>
                </a:solidFill>
                <a:latin typeface="BZar"/>
                <a:cs typeface="B Zar" panose="00000400000000000000" pitchFamily="2" charset="-78"/>
              </a:rPr>
              <a:t>، تصميم و اجرا بالا و پايين ميرود و نوسان ميكند. </a:t>
            </a:r>
            <a:r>
              <a:rPr lang="fa-IR">
                <a:solidFill>
                  <a:srgbClr val="FF0000"/>
                </a:solidFill>
                <a:latin typeface="BZar"/>
                <a:cs typeface="B Zar" panose="00000400000000000000" pitchFamily="2" charset="-78"/>
              </a:rPr>
              <a:t>بنـابراين اگـر </a:t>
            </a:r>
            <a:r>
              <a:rPr lang="fa-IR">
                <a:solidFill>
                  <a:srgbClr val="FF0000"/>
                </a:solidFill>
                <a:latin typeface="BZar"/>
                <a:cs typeface="B Zar" panose="00000400000000000000" pitchFamily="2" charset="-78"/>
              </a:rPr>
              <a:t>شاخصـي </a:t>
            </a:r>
            <a:r>
              <a:rPr lang="fa-IR" smtClean="0">
                <a:solidFill>
                  <a:srgbClr val="FF0000"/>
                </a:solidFill>
                <a:latin typeface="BZar"/>
                <a:cs typeface="B Zar" panose="00000400000000000000" pitchFamily="2" charset="-78"/>
              </a:rPr>
              <a:t>بـراي اندازهگيري </a:t>
            </a:r>
            <a:r>
              <a:rPr lang="fa-IR">
                <a:solidFill>
                  <a:srgbClr val="FF0000"/>
                </a:solidFill>
                <a:latin typeface="BZar"/>
                <a:cs typeface="B Zar" panose="00000400000000000000" pitchFamily="2" charset="-78"/>
              </a:rPr>
              <a:t>فرهنگ هماهنگي ساخته شود، مـيتـوان گفـت كـه شـاخص </a:t>
            </a:r>
            <a:r>
              <a:rPr lang="fa-IR">
                <a:solidFill>
                  <a:srgbClr val="FF0000"/>
                </a:solidFill>
                <a:latin typeface="BZar"/>
                <a:cs typeface="B Zar" panose="00000400000000000000" pitchFamily="2" charset="-78"/>
              </a:rPr>
              <a:t>همـاهنگي </a:t>
            </a:r>
            <a:r>
              <a:rPr lang="fa-IR" smtClean="0">
                <a:solidFill>
                  <a:srgbClr val="FF0000"/>
                </a:solidFill>
                <a:latin typeface="BZar"/>
                <a:cs typeface="B Zar" panose="00000400000000000000" pitchFamily="2" charset="-78"/>
              </a:rPr>
              <a:t>ميـان نهادهاي </a:t>
            </a:r>
            <a:r>
              <a:rPr lang="fa-IR">
                <a:solidFill>
                  <a:srgbClr val="FF0000"/>
                </a:solidFill>
                <a:latin typeface="BZar"/>
                <a:cs typeface="B Zar" panose="00000400000000000000" pitchFamily="2" charset="-78"/>
              </a:rPr>
              <a:t>حكومت نيز هست. حال اين شاخص كدام </a:t>
            </a:r>
            <a:r>
              <a:rPr lang="fa-IR">
                <a:solidFill>
                  <a:srgbClr val="FF0000"/>
                </a:solidFill>
                <a:latin typeface="BZar"/>
                <a:cs typeface="B Zar" panose="00000400000000000000" pitchFamily="2" charset="-78"/>
              </a:rPr>
              <a:t>است</a:t>
            </a:r>
            <a:r>
              <a:rPr lang="fa-IR" smtClean="0">
                <a:solidFill>
                  <a:srgbClr val="FF0000"/>
                </a:solidFill>
                <a:latin typeface="BZar"/>
                <a:cs typeface="B Zar" panose="00000400000000000000" pitchFamily="2" charset="-78"/>
              </a:rPr>
              <a:t>؟</a:t>
            </a:r>
          </a:p>
          <a:p>
            <a:pPr algn="just"/>
            <a:r>
              <a:rPr lang="fa-IR">
                <a:solidFill>
                  <a:srgbClr val="000000"/>
                </a:solidFill>
                <a:latin typeface="BZar"/>
                <a:cs typeface="B Zar" panose="00000400000000000000" pitchFamily="2" charset="-78"/>
              </a:rPr>
              <a:t/>
            </a:r>
            <a:br>
              <a:rPr lang="fa-IR">
                <a:solidFill>
                  <a:srgbClr val="000000"/>
                </a:solidFill>
                <a:latin typeface="BZar"/>
                <a:cs typeface="B Zar" panose="00000400000000000000" pitchFamily="2" charset="-78"/>
              </a:rPr>
            </a:br>
            <a:r>
              <a:rPr lang="fa-IR">
                <a:cs typeface="B Zar" panose="00000400000000000000" pitchFamily="2" charset="-78"/>
              </a:rPr>
              <a:t/>
            </a:r>
            <a:br>
              <a:rPr lang="fa-IR">
                <a:cs typeface="B Zar" panose="00000400000000000000" pitchFamily="2" charset="-78"/>
              </a:rPr>
            </a:br>
            <a:endParaRPr lang="fa-IR">
              <a:cs typeface="B Zar" panose="00000400000000000000" pitchFamily="2" charset="-78"/>
            </a:endParaRPr>
          </a:p>
        </p:txBody>
      </p:sp>
    </p:spTree>
    <p:extLst>
      <p:ext uri="{BB962C8B-B14F-4D97-AF65-F5344CB8AC3E}">
        <p14:creationId xmlns:p14="http://schemas.microsoft.com/office/powerpoint/2010/main" val="4271634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a:solidFill>
                  <a:srgbClr val="000000"/>
                </a:solidFill>
                <a:latin typeface="BZar"/>
                <a:cs typeface="B Zar" panose="00000400000000000000" pitchFamily="2" charset="-78"/>
              </a:rPr>
              <a:t>در تقسـيم كـار نابسامان، نقشها با يكديگر هماهنگ نيسـتند. تقسـيم كـار رخ داده امـا موجـب همبسـتگي اجتماعي نميشود. به دو دليل عليرغم وجود تقسيم كار، همبستگي به وجود نمـيآيـد</a:t>
            </a:r>
            <a:r>
              <a:rPr lang="fa-IR">
                <a:solidFill>
                  <a:srgbClr val="000000"/>
                </a:solidFill>
                <a:latin typeface="BZar"/>
                <a:cs typeface="B Zar" panose="00000400000000000000" pitchFamily="2" charset="-78"/>
              </a:rPr>
              <a:t>: </a:t>
            </a:r>
            <a:endParaRPr lang="fa-IR" smtClean="0">
              <a:solidFill>
                <a:srgbClr val="000000"/>
              </a:solidFill>
              <a:latin typeface="BZar"/>
              <a:cs typeface="B Zar" panose="00000400000000000000" pitchFamily="2" charset="-78"/>
            </a:endParaRPr>
          </a:p>
          <a:p>
            <a:r>
              <a:rPr lang="fa-IR" smtClean="0">
                <a:solidFill>
                  <a:srgbClr val="000000"/>
                </a:solidFill>
                <a:latin typeface="BZar"/>
                <a:cs typeface="B Zar" panose="00000400000000000000" pitchFamily="2" charset="-78"/>
              </a:rPr>
              <a:t>1- </a:t>
            </a:r>
            <a:r>
              <a:rPr lang="fa-IR">
                <a:solidFill>
                  <a:srgbClr val="000000"/>
                </a:solidFill>
                <a:latin typeface="BZar"/>
                <a:cs typeface="B Zar" panose="00000400000000000000" pitchFamily="2" charset="-78"/>
              </a:rPr>
              <a:t>مقررات لازم براي هماهنگي بخشهـاي مختلـف جامعـه وجـود </a:t>
            </a:r>
            <a:r>
              <a:rPr lang="fa-IR">
                <a:solidFill>
                  <a:srgbClr val="000000"/>
                </a:solidFill>
                <a:latin typeface="BZar"/>
                <a:cs typeface="B Zar" panose="00000400000000000000" pitchFamily="2" charset="-78"/>
              </a:rPr>
              <a:t>نـدارد </a:t>
            </a:r>
            <a:r>
              <a:rPr lang="fa-IR" smtClean="0">
                <a:solidFill>
                  <a:srgbClr val="000000"/>
                </a:solidFill>
                <a:latin typeface="BZar"/>
                <a:cs typeface="B Zar" panose="00000400000000000000" pitchFamily="2" charset="-78"/>
              </a:rPr>
              <a:t>و</a:t>
            </a:r>
          </a:p>
          <a:p>
            <a:r>
              <a:rPr lang="fa-IR" smtClean="0">
                <a:solidFill>
                  <a:srgbClr val="000000"/>
                </a:solidFill>
                <a:latin typeface="BZar"/>
                <a:cs typeface="B Zar" panose="00000400000000000000" pitchFamily="2" charset="-78"/>
              </a:rPr>
              <a:t>2- اگـر </a:t>
            </a:r>
            <a:r>
              <a:rPr lang="fa-IR">
                <a:solidFill>
                  <a:srgbClr val="000000"/>
                </a:solidFill>
                <a:latin typeface="BZar"/>
                <a:cs typeface="B Zar" panose="00000400000000000000" pitchFamily="2" charset="-78"/>
              </a:rPr>
              <a:t>هـم ايـن مقررات وجود داشته باشد، تناسبي با درجه تقسيم كار </a:t>
            </a:r>
            <a:r>
              <a:rPr lang="fa-IR">
                <a:solidFill>
                  <a:srgbClr val="000000"/>
                </a:solidFill>
                <a:latin typeface="BZar"/>
                <a:cs typeface="B Zar" panose="00000400000000000000" pitchFamily="2" charset="-78"/>
              </a:rPr>
              <a:t>ندارد </a:t>
            </a:r>
            <a:r>
              <a:rPr lang="fa-IR" smtClean="0">
                <a:solidFill>
                  <a:srgbClr val="000000"/>
                </a:solidFill>
                <a:latin typeface="BZar"/>
                <a:cs typeface="B Zar" panose="00000400000000000000" pitchFamily="2" charset="-78"/>
              </a:rPr>
              <a:t>(همان</a:t>
            </a:r>
            <a:r>
              <a:rPr lang="fa-IR">
                <a:solidFill>
                  <a:srgbClr val="000000"/>
                </a:solidFill>
                <a:latin typeface="BZar"/>
                <a:cs typeface="B Zar" panose="00000400000000000000" pitchFamily="2" charset="-78"/>
              </a:rPr>
              <a:t>: </a:t>
            </a:r>
            <a:r>
              <a:rPr lang="fa-IR" smtClean="0">
                <a:solidFill>
                  <a:srgbClr val="000000"/>
                </a:solidFill>
                <a:latin typeface="BZar"/>
                <a:cs typeface="B Zar" panose="00000400000000000000" pitchFamily="2" charset="-78"/>
              </a:rPr>
              <a:t> 389)</a:t>
            </a:r>
            <a:endParaRPr lang="fa-IR"/>
          </a:p>
        </p:txBody>
      </p:sp>
    </p:spTree>
    <p:extLst>
      <p:ext uri="{BB962C8B-B14F-4D97-AF65-F5344CB8AC3E}">
        <p14:creationId xmlns:p14="http://schemas.microsoft.com/office/powerpoint/2010/main" val="3422453627"/>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z="2200">
                <a:solidFill>
                  <a:srgbClr val="000000"/>
                </a:solidFill>
                <a:latin typeface="BZar"/>
                <a:cs typeface="B Zar" panose="00000400000000000000" pitchFamily="2" charset="-78"/>
              </a:rPr>
              <a:t>شاخصي كه ميتواند روند صـعودي و نزولـي فرهنـگ سـازماني همـاهنگي و </a:t>
            </a:r>
            <a:r>
              <a:rPr lang="fa-IR" sz="2200">
                <a:solidFill>
                  <a:srgbClr val="000000"/>
                </a:solidFill>
                <a:latin typeface="BZar"/>
                <a:cs typeface="B Zar" panose="00000400000000000000" pitchFamily="2" charset="-78"/>
              </a:rPr>
              <a:t>بـه </a:t>
            </a:r>
            <a:r>
              <a:rPr lang="fa-IR" sz="2200" smtClean="0">
                <a:solidFill>
                  <a:srgbClr val="000000"/>
                </a:solidFill>
                <a:latin typeface="BZar"/>
                <a:cs typeface="B Zar" panose="00000400000000000000" pitchFamily="2" charset="-78"/>
              </a:rPr>
              <a:t>تبـع هماهنگي </a:t>
            </a:r>
            <a:r>
              <a:rPr lang="fa-IR" sz="2200">
                <a:solidFill>
                  <a:srgbClr val="000000"/>
                </a:solidFill>
                <a:latin typeface="BZar"/>
                <a:cs typeface="B Zar" panose="00000400000000000000" pitchFamily="2" charset="-78"/>
              </a:rPr>
              <a:t>ميان نهادهاي حكومت را نشان دهد، شاخص مغايرتهاي قانوني است</a:t>
            </a:r>
            <a:r>
              <a:rPr lang="fa-IR" sz="2200">
                <a:solidFill>
                  <a:srgbClr val="000000"/>
                </a:solidFill>
                <a:latin typeface="BZar"/>
                <a:cs typeface="B Zar" panose="00000400000000000000" pitchFamily="2" charset="-78"/>
              </a:rPr>
              <a:t>. </a:t>
            </a:r>
            <a:r>
              <a:rPr lang="fa-IR" sz="2200" smtClean="0">
                <a:solidFill>
                  <a:srgbClr val="000000"/>
                </a:solidFill>
                <a:latin typeface="BZar"/>
                <a:cs typeface="B Zar" panose="00000400000000000000" pitchFamily="2" charset="-78"/>
              </a:rPr>
              <a:t>شـاخص مغايرتهاي </a:t>
            </a:r>
            <a:r>
              <a:rPr lang="fa-IR" sz="2200">
                <a:solidFill>
                  <a:srgbClr val="000000"/>
                </a:solidFill>
                <a:latin typeface="BZar"/>
                <a:cs typeface="B Zar" panose="00000400000000000000" pitchFamily="2" charset="-78"/>
              </a:rPr>
              <a:t>قانوني يعني در هر سال چه نسبتي از قوانين و مقررات به تصويب </a:t>
            </a:r>
            <a:r>
              <a:rPr lang="fa-IR" sz="2200">
                <a:solidFill>
                  <a:srgbClr val="000000"/>
                </a:solidFill>
                <a:latin typeface="BZar"/>
                <a:cs typeface="B Zar" panose="00000400000000000000" pitchFamily="2" charset="-78"/>
              </a:rPr>
              <a:t>رسيده </a:t>
            </a:r>
            <a:r>
              <a:rPr lang="fa-IR" sz="2200" smtClean="0">
                <a:solidFill>
                  <a:srgbClr val="000000"/>
                </a:solidFill>
                <a:latin typeface="BZar"/>
                <a:cs typeface="B Zar" panose="00000400000000000000" pitchFamily="2" charset="-78"/>
              </a:rPr>
              <a:t>مغـاير قوانين </a:t>
            </a:r>
            <a:r>
              <a:rPr lang="fa-IR" sz="2200">
                <a:solidFill>
                  <a:srgbClr val="000000"/>
                </a:solidFill>
                <a:latin typeface="BZar"/>
                <a:cs typeface="B Zar" panose="00000400000000000000" pitchFamily="2" charset="-78"/>
              </a:rPr>
              <a:t>و مقررات عمومي كشور هستند. از آنجا كه در جمهوري اسلامي ايـران </a:t>
            </a:r>
            <a:r>
              <a:rPr lang="fa-IR" sz="2200">
                <a:solidFill>
                  <a:srgbClr val="FF0000"/>
                </a:solidFill>
                <a:latin typeface="BZar"/>
                <a:cs typeface="B Zar" panose="00000400000000000000" pitchFamily="2" charset="-78"/>
              </a:rPr>
              <a:t>چهـار </a:t>
            </a:r>
            <a:r>
              <a:rPr lang="fa-IR" sz="2200" smtClean="0">
                <a:solidFill>
                  <a:srgbClr val="FF0000"/>
                </a:solidFill>
                <a:latin typeface="BZar"/>
                <a:cs typeface="B Zar" panose="00000400000000000000" pitchFamily="2" charset="-78"/>
              </a:rPr>
              <a:t>نهـاد مرجع </a:t>
            </a:r>
            <a:r>
              <a:rPr lang="fa-IR" sz="2200">
                <a:solidFill>
                  <a:srgbClr val="000000"/>
                </a:solidFill>
                <a:latin typeface="BZar"/>
                <a:cs typeface="B Zar" panose="00000400000000000000" pitchFamily="2" charset="-78"/>
              </a:rPr>
              <a:t>تشخيص مغايرتهاي قانوني </a:t>
            </a:r>
            <a:r>
              <a:rPr lang="fa-IR" sz="2200">
                <a:solidFill>
                  <a:srgbClr val="000000"/>
                </a:solidFill>
                <a:latin typeface="BZar"/>
                <a:cs typeface="B Zar" panose="00000400000000000000" pitchFamily="2" charset="-78"/>
              </a:rPr>
              <a:t>هسـتند </a:t>
            </a:r>
            <a:endParaRPr lang="fa-IR" sz="2200" smtClean="0">
              <a:solidFill>
                <a:srgbClr val="000000"/>
              </a:solidFill>
              <a:latin typeface="BZar"/>
              <a:cs typeface="B Zar" panose="00000400000000000000" pitchFamily="2" charset="-78"/>
            </a:endParaRPr>
          </a:p>
          <a:p>
            <a:r>
              <a:rPr lang="fa-IR" sz="2200" smtClean="0">
                <a:solidFill>
                  <a:srgbClr val="000000"/>
                </a:solidFill>
                <a:latin typeface="BZar"/>
                <a:cs typeface="B Zar" panose="00000400000000000000" pitchFamily="2" charset="-78"/>
              </a:rPr>
              <a:t>1- </a:t>
            </a:r>
            <a:r>
              <a:rPr lang="fa-IR" sz="600" smtClean="0">
                <a:solidFill>
                  <a:srgbClr val="000000"/>
                </a:solidFill>
                <a:latin typeface="BZar"/>
                <a:cs typeface="B Zar" panose="00000400000000000000" pitchFamily="2" charset="-78"/>
              </a:rPr>
              <a:t>1</a:t>
            </a:r>
            <a:r>
              <a:rPr lang="fa-IR" sz="2200" smtClean="0">
                <a:solidFill>
                  <a:srgbClr val="000000"/>
                </a:solidFill>
                <a:latin typeface="BZar"/>
                <a:cs typeface="B Zar" panose="00000400000000000000" pitchFamily="2" charset="-78"/>
              </a:rPr>
              <a:t>شـوراي </a:t>
            </a:r>
            <a:r>
              <a:rPr lang="fa-IR" sz="2200">
                <a:solidFill>
                  <a:srgbClr val="000000"/>
                </a:solidFill>
                <a:latin typeface="BZar"/>
                <a:cs typeface="B Zar" panose="00000400000000000000" pitchFamily="2" charset="-78"/>
              </a:rPr>
              <a:t>نگهبـان قـانون اساسـي</a:t>
            </a:r>
            <a:r>
              <a:rPr lang="fa-IR" sz="2200">
                <a:solidFill>
                  <a:srgbClr val="000000"/>
                </a:solidFill>
                <a:latin typeface="BZar"/>
                <a:cs typeface="B Zar" panose="00000400000000000000" pitchFamily="2" charset="-78"/>
              </a:rPr>
              <a:t>، </a:t>
            </a:r>
            <a:endParaRPr lang="fa-IR" sz="2200">
              <a:solidFill>
                <a:srgbClr val="000000"/>
              </a:solidFill>
              <a:latin typeface="BZar"/>
              <a:cs typeface="B Zar" panose="00000400000000000000" pitchFamily="2" charset="-78"/>
            </a:endParaRPr>
          </a:p>
          <a:p>
            <a:r>
              <a:rPr lang="fa-IR" sz="2200" smtClean="0">
                <a:solidFill>
                  <a:srgbClr val="000000"/>
                </a:solidFill>
                <a:latin typeface="BZar"/>
                <a:cs typeface="B Zar" panose="00000400000000000000" pitchFamily="2" charset="-78"/>
              </a:rPr>
              <a:t>2-مجمـع تشخيص </a:t>
            </a:r>
            <a:r>
              <a:rPr lang="fa-IR" sz="2200">
                <a:solidFill>
                  <a:srgbClr val="000000"/>
                </a:solidFill>
                <a:latin typeface="BZar"/>
                <a:cs typeface="B Zar" panose="00000400000000000000" pitchFamily="2" charset="-78"/>
              </a:rPr>
              <a:t>مصلحت نظام</a:t>
            </a:r>
            <a:r>
              <a:rPr lang="fa-IR" sz="2200">
                <a:solidFill>
                  <a:srgbClr val="000000"/>
                </a:solidFill>
                <a:latin typeface="BZar"/>
                <a:cs typeface="B Zar" panose="00000400000000000000" pitchFamily="2" charset="-78"/>
              </a:rPr>
              <a:t>، </a:t>
            </a:r>
            <a:endParaRPr lang="fa-IR" sz="2200" smtClean="0">
              <a:solidFill>
                <a:srgbClr val="000000"/>
              </a:solidFill>
              <a:latin typeface="BZar"/>
              <a:cs typeface="B Zar" panose="00000400000000000000" pitchFamily="2" charset="-78"/>
            </a:endParaRPr>
          </a:p>
          <a:p>
            <a:r>
              <a:rPr lang="fa-IR" sz="2200" smtClean="0">
                <a:solidFill>
                  <a:srgbClr val="000000"/>
                </a:solidFill>
                <a:latin typeface="BZar"/>
                <a:cs typeface="B Zar" panose="00000400000000000000" pitchFamily="2" charset="-78"/>
              </a:rPr>
              <a:t>3- هيئت </a:t>
            </a:r>
            <a:r>
              <a:rPr lang="fa-IR" sz="2200">
                <a:solidFill>
                  <a:srgbClr val="000000"/>
                </a:solidFill>
                <a:latin typeface="BZar"/>
                <a:cs typeface="B Zar" panose="00000400000000000000" pitchFamily="2" charset="-78"/>
              </a:rPr>
              <a:t>عمومي ديوان عدالت اداري </a:t>
            </a:r>
            <a:r>
              <a:rPr lang="fa-IR" sz="2200">
                <a:solidFill>
                  <a:srgbClr val="000000"/>
                </a:solidFill>
                <a:latin typeface="BZar"/>
                <a:cs typeface="B Zar" panose="00000400000000000000" pitchFamily="2" charset="-78"/>
              </a:rPr>
              <a:t>و </a:t>
            </a:r>
            <a:endParaRPr lang="fa-IR" sz="2200" smtClean="0">
              <a:solidFill>
                <a:srgbClr val="000000"/>
              </a:solidFill>
              <a:latin typeface="BZar"/>
              <a:cs typeface="B Zar" panose="00000400000000000000" pitchFamily="2" charset="-78"/>
            </a:endParaRPr>
          </a:p>
          <a:p>
            <a:r>
              <a:rPr lang="fa-IR" sz="2200" smtClean="0">
                <a:solidFill>
                  <a:srgbClr val="000000"/>
                </a:solidFill>
                <a:latin typeface="BZar"/>
                <a:cs typeface="B Zar" panose="00000400000000000000" pitchFamily="2" charset="-78"/>
              </a:rPr>
              <a:t>4-هيئت </a:t>
            </a:r>
            <a:r>
              <a:rPr lang="fa-IR" sz="2200">
                <a:solidFill>
                  <a:srgbClr val="000000"/>
                </a:solidFill>
                <a:latin typeface="BZar"/>
                <a:cs typeface="B Zar" panose="00000400000000000000" pitchFamily="2" charset="-78"/>
              </a:rPr>
              <a:t>بررسـي و تطبيـق</a:t>
            </a:r>
            <a:br>
              <a:rPr lang="fa-IR" sz="2200">
                <a:solidFill>
                  <a:srgbClr val="000000"/>
                </a:solidFill>
                <a:latin typeface="BZar"/>
                <a:cs typeface="B Zar" panose="00000400000000000000" pitchFamily="2" charset="-78"/>
              </a:rPr>
            </a:br>
            <a:r>
              <a:rPr lang="fa-IR" sz="2200">
                <a:solidFill>
                  <a:srgbClr val="000000"/>
                </a:solidFill>
                <a:latin typeface="BZar"/>
                <a:cs typeface="B Zar" panose="00000400000000000000" pitchFamily="2" charset="-78"/>
              </a:rPr>
              <a:t>مصوبات دولت در مجلس( .</a:t>
            </a:r>
            <a:r>
              <a:rPr lang="fa-IR" sz="600">
                <a:solidFill>
                  <a:srgbClr val="000000"/>
                </a:solidFill>
                <a:latin typeface="BZar"/>
                <a:cs typeface="B Zar" panose="00000400000000000000" pitchFamily="2" charset="-78"/>
              </a:rPr>
              <a:t>2</a:t>
            </a:r>
            <a:r>
              <a:rPr lang="fa-IR" sz="2200">
                <a:solidFill>
                  <a:srgbClr val="000000"/>
                </a:solidFill>
                <a:latin typeface="BZar"/>
                <a:cs typeface="B Zar" panose="00000400000000000000" pitchFamily="2" charset="-78"/>
              </a:rPr>
              <a:t>لذا شاخص مغايرتهـاي قـانوني بـدين معنـي اسـت </a:t>
            </a:r>
            <a:r>
              <a:rPr lang="fa-IR" sz="2200">
                <a:solidFill>
                  <a:srgbClr val="000000"/>
                </a:solidFill>
                <a:latin typeface="BZar"/>
                <a:cs typeface="B Zar" panose="00000400000000000000" pitchFamily="2" charset="-78"/>
              </a:rPr>
              <a:t>كـه </a:t>
            </a:r>
            <a:r>
              <a:rPr lang="fa-IR" sz="2200" smtClean="0">
                <a:solidFill>
                  <a:srgbClr val="000000"/>
                </a:solidFill>
                <a:latin typeface="BZar"/>
                <a:cs typeface="B Zar" panose="00000400000000000000" pitchFamily="2" charset="-78"/>
              </a:rPr>
              <a:t>چـه نسبتي </a:t>
            </a:r>
            <a:r>
              <a:rPr lang="fa-IR" sz="2200">
                <a:solidFill>
                  <a:srgbClr val="000000"/>
                </a:solidFill>
                <a:latin typeface="BZar"/>
                <a:cs typeface="B Zar" panose="00000400000000000000" pitchFamily="2" charset="-78"/>
              </a:rPr>
              <a:t>از مصوبات سالانه دولت و مجلس توسط نهادهاي فوق داراي مغايرت </a:t>
            </a:r>
            <a:r>
              <a:rPr lang="fa-IR" sz="2200">
                <a:solidFill>
                  <a:srgbClr val="000000"/>
                </a:solidFill>
                <a:latin typeface="BZar"/>
                <a:cs typeface="B Zar" panose="00000400000000000000" pitchFamily="2" charset="-78"/>
              </a:rPr>
              <a:t>تشخيص </a:t>
            </a:r>
            <a:r>
              <a:rPr lang="fa-IR" sz="2200" smtClean="0">
                <a:solidFill>
                  <a:srgbClr val="000000"/>
                </a:solidFill>
                <a:latin typeface="BZar"/>
                <a:cs typeface="B Zar" panose="00000400000000000000" pitchFamily="2" charset="-78"/>
              </a:rPr>
              <a:t>داده ميشوند</a:t>
            </a:r>
            <a:r>
              <a:rPr lang="fa-IR" sz="2200">
                <a:solidFill>
                  <a:srgbClr val="000000"/>
                </a:solidFill>
                <a:latin typeface="BZar"/>
                <a:cs typeface="B Zar" panose="00000400000000000000" pitchFamily="2" charset="-78"/>
              </a:rPr>
              <a:t>.</a:t>
            </a:r>
            <a:endParaRPr lang="fa-IR">
              <a:cs typeface="B Zar" panose="00000400000000000000" pitchFamily="2" charset="-78"/>
            </a:endParaRPr>
          </a:p>
        </p:txBody>
      </p:sp>
      <p:pic>
        <p:nvPicPr>
          <p:cNvPr id="4" name="Picture 3"/>
          <p:cNvPicPr>
            <a:picLocks noChangeAspect="1"/>
          </p:cNvPicPr>
          <p:nvPr/>
        </p:nvPicPr>
        <p:blipFill>
          <a:blip r:embed="rId2"/>
          <a:stretch>
            <a:fillRect/>
          </a:stretch>
        </p:blipFill>
        <p:spPr>
          <a:xfrm>
            <a:off x="2112425" y="3180470"/>
            <a:ext cx="1179415" cy="1179415"/>
          </a:xfrm>
          <a:prstGeom prst="rect">
            <a:avLst/>
          </a:prstGeom>
        </p:spPr>
      </p:pic>
    </p:spTree>
    <p:extLst>
      <p:ext uri="{BB962C8B-B14F-4D97-AF65-F5344CB8AC3E}">
        <p14:creationId xmlns:p14="http://schemas.microsoft.com/office/powerpoint/2010/main" val="1757956650"/>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r>
              <a:rPr lang="fa-IR">
                <a:solidFill>
                  <a:srgbClr val="000000"/>
                </a:solidFill>
                <a:latin typeface="BZar"/>
                <a:cs typeface="B Zar" panose="00000400000000000000" pitchFamily="2" charset="-78"/>
              </a:rPr>
              <a:t>شاخص مغايرتهاي قـانوني بـهدليـل آنكـه تشـخيص تخصصـي آن </a:t>
            </a:r>
            <a:r>
              <a:rPr lang="fa-IR">
                <a:solidFill>
                  <a:srgbClr val="000000"/>
                </a:solidFill>
                <a:latin typeface="BZar"/>
                <a:cs typeface="B Zar" panose="00000400000000000000" pitchFamily="2" charset="-78"/>
              </a:rPr>
              <a:t>توسـط </a:t>
            </a:r>
            <a:r>
              <a:rPr lang="fa-IR" smtClean="0">
                <a:solidFill>
                  <a:srgbClr val="000000"/>
                </a:solidFill>
                <a:latin typeface="BZar"/>
                <a:cs typeface="B Zar" panose="00000400000000000000" pitchFamily="2" charset="-78"/>
              </a:rPr>
              <a:t>نهادهـاي مربوطه </a:t>
            </a:r>
            <a:r>
              <a:rPr lang="fa-IR">
                <a:solidFill>
                  <a:srgbClr val="000000"/>
                </a:solidFill>
                <a:latin typeface="BZar"/>
                <a:cs typeface="B Zar" panose="00000400000000000000" pitchFamily="2" charset="-78"/>
              </a:rPr>
              <a:t>انجام ميشود، استخراج نسبت مصوبات داراي مغايرت براي محقق </a:t>
            </a:r>
            <a:r>
              <a:rPr lang="fa-IR">
                <a:solidFill>
                  <a:srgbClr val="000000"/>
                </a:solidFill>
                <a:latin typeface="BZar"/>
                <a:cs typeface="B Zar" panose="00000400000000000000" pitchFamily="2" charset="-78"/>
              </a:rPr>
              <a:t>كـه </a:t>
            </a:r>
            <a:r>
              <a:rPr lang="fa-IR" smtClean="0">
                <a:solidFill>
                  <a:srgbClr val="000000"/>
                </a:solidFill>
                <a:latin typeface="BZar"/>
                <a:cs typeface="B Zar" panose="00000400000000000000" pitchFamily="2" charset="-78"/>
              </a:rPr>
              <a:t>تحصـيلات حقوقي </a:t>
            </a:r>
            <a:r>
              <a:rPr lang="fa-IR">
                <a:solidFill>
                  <a:srgbClr val="000000"/>
                </a:solidFill>
                <a:latin typeface="BZar"/>
                <a:cs typeface="B Zar" panose="00000400000000000000" pitchFamily="2" charset="-78"/>
              </a:rPr>
              <a:t>ندارد امكانپذير است. از سوي ديگر مصوبات نهادهاي فـوق از ابتـدا تـا </a:t>
            </a:r>
            <a:r>
              <a:rPr lang="fa-IR">
                <a:solidFill>
                  <a:srgbClr val="000000"/>
                </a:solidFill>
                <a:latin typeface="BZar"/>
                <a:cs typeface="B Zar" panose="00000400000000000000" pitchFamily="2" charset="-78"/>
              </a:rPr>
              <a:t>كنـون </a:t>
            </a:r>
            <a:r>
              <a:rPr lang="fa-IR" smtClean="0">
                <a:solidFill>
                  <a:srgbClr val="000000"/>
                </a:solidFill>
                <a:latin typeface="BZar"/>
                <a:cs typeface="B Zar" panose="00000400000000000000" pitchFamily="2" charset="-78"/>
              </a:rPr>
              <a:t>در دسترس </a:t>
            </a:r>
            <a:r>
              <a:rPr lang="fa-IR">
                <a:solidFill>
                  <a:srgbClr val="000000"/>
                </a:solidFill>
                <a:latin typeface="BZar"/>
                <a:cs typeface="B Zar" panose="00000400000000000000" pitchFamily="2" charset="-78"/>
              </a:rPr>
              <a:t>است. لذا دو معيار تناسب با توانايي محقـق و در دسـترس بـودن اطلاعـات </a:t>
            </a:r>
            <a:r>
              <a:rPr lang="fa-IR">
                <a:solidFill>
                  <a:srgbClr val="000000"/>
                </a:solidFill>
                <a:latin typeface="BZar"/>
                <a:cs typeface="B Zar" panose="00000400000000000000" pitchFamily="2" charset="-78"/>
              </a:rPr>
              <a:t>در </a:t>
            </a:r>
            <a:r>
              <a:rPr lang="fa-IR" smtClean="0">
                <a:solidFill>
                  <a:srgbClr val="000000"/>
                </a:solidFill>
                <a:latin typeface="BZar"/>
                <a:cs typeface="B Zar" panose="00000400000000000000" pitchFamily="2" charset="-78"/>
              </a:rPr>
              <a:t>ايـن شـاخص </a:t>
            </a:r>
            <a:r>
              <a:rPr lang="fa-IR">
                <a:solidFill>
                  <a:srgbClr val="000000"/>
                </a:solidFill>
                <a:latin typeface="BZar"/>
                <a:cs typeface="B Zar" panose="00000400000000000000" pitchFamily="2" charset="-78"/>
              </a:rPr>
              <a:t>تـأمين مـيشـود. امـا نكتـه اساسـي معيـار پوشـش مفهـومي اسـت</a:t>
            </a:r>
            <a:r>
              <a:rPr lang="fa-IR">
                <a:solidFill>
                  <a:srgbClr val="000000"/>
                </a:solidFill>
                <a:latin typeface="BZar"/>
                <a:cs typeface="B Zar" panose="00000400000000000000" pitchFamily="2" charset="-78"/>
              </a:rPr>
              <a:t>؛ </a:t>
            </a:r>
            <a:r>
              <a:rPr lang="fa-IR">
                <a:cs typeface="B Zar" panose="00000400000000000000" pitchFamily="2" charset="-78"/>
              </a:rPr>
              <a:t/>
            </a:r>
            <a:br>
              <a:rPr lang="fa-IR">
                <a:cs typeface="B Zar" panose="00000400000000000000" pitchFamily="2" charset="-78"/>
              </a:rPr>
            </a:br>
            <a:endParaRPr lang="fa-IR">
              <a:cs typeface="B Zar" panose="00000400000000000000" pitchFamily="2" charset="-78"/>
            </a:endParaRPr>
          </a:p>
        </p:txBody>
      </p:sp>
    </p:spTree>
    <p:extLst>
      <p:ext uri="{BB962C8B-B14F-4D97-AF65-F5344CB8AC3E}">
        <p14:creationId xmlns:p14="http://schemas.microsoft.com/office/powerpoint/2010/main" val="1990011942"/>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r>
              <a:rPr lang="fa-IR">
                <a:solidFill>
                  <a:srgbClr val="000000"/>
                </a:solidFill>
                <a:latin typeface="BZar"/>
                <a:cs typeface="B Zar" panose="00000400000000000000" pitchFamily="2" charset="-78"/>
              </a:rPr>
              <a:t>آيـا شـاخص</a:t>
            </a:r>
            <a:r>
              <a:rPr lang="fa-IR">
                <a:solidFill>
                  <a:prstClr val="black"/>
                </a:solidFill>
                <a:cs typeface="B Zar" panose="00000400000000000000" pitchFamily="2" charset="-78"/>
              </a:rPr>
              <a:t> </a:t>
            </a:r>
            <a:r>
              <a:rPr lang="fa-IR" smtClean="0">
                <a:solidFill>
                  <a:srgbClr val="000000"/>
                </a:solidFill>
                <a:latin typeface="BZar"/>
                <a:cs typeface="B Zar" panose="00000400000000000000" pitchFamily="2" charset="-78"/>
              </a:rPr>
              <a:t>مغايرتهاي </a:t>
            </a:r>
            <a:r>
              <a:rPr lang="fa-IR">
                <a:solidFill>
                  <a:srgbClr val="000000"/>
                </a:solidFill>
                <a:latin typeface="BZar"/>
                <a:cs typeface="B Zar" panose="00000400000000000000" pitchFamily="2" charset="-78"/>
              </a:rPr>
              <a:t>قانوني براي مفهوم هماهنگي نهادهاي حكومت در ايران داراي اعتبار </a:t>
            </a:r>
            <a:r>
              <a:rPr lang="fa-IR">
                <a:solidFill>
                  <a:srgbClr val="000000"/>
                </a:solidFill>
                <a:latin typeface="BZar"/>
                <a:cs typeface="B Zar" panose="00000400000000000000" pitchFamily="2" charset="-78"/>
              </a:rPr>
              <a:t>و </a:t>
            </a:r>
            <a:r>
              <a:rPr lang="fa-IR" smtClean="0">
                <a:solidFill>
                  <a:srgbClr val="000000"/>
                </a:solidFill>
                <a:latin typeface="BZar"/>
                <a:cs typeface="B Zar" panose="00000400000000000000" pitchFamily="2" charset="-78"/>
              </a:rPr>
              <a:t>روايي است</a:t>
            </a:r>
            <a:r>
              <a:rPr lang="fa-IR">
                <a:solidFill>
                  <a:srgbClr val="000000"/>
                </a:solidFill>
                <a:latin typeface="BZar"/>
                <a:cs typeface="B Zar" panose="00000400000000000000" pitchFamily="2" charset="-78"/>
              </a:rPr>
              <a:t>؟</a:t>
            </a:r>
            <a:r>
              <a:rPr lang="fa-IR">
                <a:solidFill>
                  <a:srgbClr val="000000"/>
                </a:solidFill>
                <a:latin typeface="BZar"/>
                <a:cs typeface="B Zar" panose="00000400000000000000" pitchFamily="2" charset="-78"/>
              </a:rPr>
              <a:t/>
            </a:r>
            <a:br>
              <a:rPr lang="fa-IR">
                <a:solidFill>
                  <a:srgbClr val="000000"/>
                </a:solidFill>
                <a:latin typeface="BZar"/>
                <a:cs typeface="B Zar" panose="00000400000000000000" pitchFamily="2" charset="-78"/>
              </a:rPr>
            </a:br>
            <a:r>
              <a:rPr lang="fa-IR">
                <a:cs typeface="B Zar" panose="00000400000000000000" pitchFamily="2" charset="-78"/>
              </a:rPr>
              <a:t/>
            </a:r>
            <a:br>
              <a:rPr lang="fa-IR">
                <a:cs typeface="B Zar" panose="00000400000000000000" pitchFamily="2" charset="-78"/>
              </a:rPr>
            </a:br>
            <a:endParaRPr lang="fa-IR">
              <a:cs typeface="B Zar" panose="00000400000000000000" pitchFamily="2" charset="-78"/>
            </a:endParaRPr>
          </a:p>
        </p:txBody>
      </p:sp>
    </p:spTree>
    <p:extLst>
      <p:ext uri="{BB962C8B-B14F-4D97-AF65-F5344CB8AC3E}">
        <p14:creationId xmlns:p14="http://schemas.microsoft.com/office/powerpoint/2010/main" val="720558934"/>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b="1">
                <a:solidFill>
                  <a:srgbClr val="000000"/>
                </a:solidFill>
                <a:latin typeface="BZarBold"/>
                <a:cs typeface="B Zar" panose="00000400000000000000" pitchFamily="2" charset="-78"/>
              </a:rPr>
              <a:t>.</a:t>
            </a:r>
            <a:r>
              <a:rPr lang="fa-IR" b="1">
                <a:solidFill>
                  <a:srgbClr val="FF0000"/>
                </a:solidFill>
                <a:latin typeface="BZarBold"/>
                <a:cs typeface="B Zar" panose="00000400000000000000" pitchFamily="2" charset="-78"/>
              </a:rPr>
              <a:t> </a:t>
            </a:r>
            <a:r>
              <a:rPr lang="fa-IR" b="1" smtClean="0">
                <a:solidFill>
                  <a:srgbClr val="FF0000"/>
                </a:solidFill>
                <a:latin typeface="BZarBold"/>
                <a:cs typeface="B Zar" panose="00000400000000000000" pitchFamily="2" charset="-78"/>
              </a:rPr>
              <a:t>4-2-اعتبار </a:t>
            </a:r>
            <a:r>
              <a:rPr lang="fa-IR" sz="1200" b="1">
                <a:solidFill>
                  <a:srgbClr val="FF0000"/>
                </a:solidFill>
                <a:latin typeface="BZarBold"/>
                <a:cs typeface="B Zar" panose="00000400000000000000" pitchFamily="2" charset="-78"/>
              </a:rPr>
              <a:t>1</a:t>
            </a:r>
            <a:r>
              <a:rPr lang="fa-IR" b="1">
                <a:solidFill>
                  <a:srgbClr val="FF0000"/>
                </a:solidFill>
                <a:latin typeface="BZarBold"/>
                <a:cs typeface="B Zar" panose="00000400000000000000" pitchFamily="2" charset="-78"/>
              </a:rPr>
              <a:t>شاخص مغايرتهاي قانوني</a:t>
            </a:r>
            <a:endParaRPr lang="fa-IR">
              <a:solidFill>
                <a:srgbClr val="FF0000"/>
              </a:solidFill>
            </a:endParaRPr>
          </a:p>
        </p:txBody>
      </p:sp>
      <p:sp>
        <p:nvSpPr>
          <p:cNvPr id="3" name="Content Placeholder 2"/>
          <p:cNvSpPr>
            <a:spLocks noGrp="1"/>
          </p:cNvSpPr>
          <p:nvPr>
            <p:ph idx="1"/>
          </p:nvPr>
        </p:nvSpPr>
        <p:spPr/>
        <p:txBody>
          <a:bodyPr/>
          <a:lstStyle/>
          <a:p>
            <a:pPr algn="just"/>
            <a:r>
              <a:rPr lang="fa-IR" smtClean="0">
                <a:solidFill>
                  <a:srgbClr val="000000"/>
                </a:solidFill>
                <a:latin typeface="BZar"/>
                <a:cs typeface="B Zar" panose="00000400000000000000" pitchFamily="2" charset="-78"/>
              </a:rPr>
              <a:t>چرا </a:t>
            </a:r>
            <a:r>
              <a:rPr lang="fa-IR">
                <a:solidFill>
                  <a:srgbClr val="000000"/>
                </a:solidFill>
                <a:latin typeface="BZar"/>
                <a:cs typeface="B Zar" panose="00000400000000000000" pitchFamily="2" charset="-78"/>
              </a:rPr>
              <a:t>مغايرتهاي قانوني شاخصي از هماهنگي ميان نهادهاي حكومـت در ايـران اسـت؟ دو</a:t>
            </a:r>
            <a:br>
              <a:rPr lang="fa-IR">
                <a:solidFill>
                  <a:srgbClr val="000000"/>
                </a:solidFill>
                <a:latin typeface="BZar"/>
                <a:cs typeface="B Zar" panose="00000400000000000000" pitchFamily="2" charset="-78"/>
              </a:rPr>
            </a:br>
            <a:r>
              <a:rPr lang="fa-IR">
                <a:solidFill>
                  <a:srgbClr val="000000"/>
                </a:solidFill>
                <a:latin typeface="BZar"/>
                <a:cs typeface="B Zar" panose="00000400000000000000" pitchFamily="2" charset="-78"/>
              </a:rPr>
              <a:t>نوع اعتبار را براي اين شاخص بررسي ميكنيم</a:t>
            </a:r>
            <a:r>
              <a:rPr lang="fa-IR">
                <a:solidFill>
                  <a:srgbClr val="000000"/>
                </a:solidFill>
                <a:latin typeface="BZar"/>
                <a:cs typeface="B Zar" panose="00000400000000000000" pitchFamily="2" charset="-78"/>
              </a:rPr>
              <a:t>: </a:t>
            </a:r>
            <a:endParaRPr lang="fa-IR" smtClean="0">
              <a:solidFill>
                <a:srgbClr val="000000"/>
              </a:solidFill>
              <a:latin typeface="BZar"/>
              <a:cs typeface="B Zar" panose="00000400000000000000" pitchFamily="2" charset="-78"/>
            </a:endParaRPr>
          </a:p>
          <a:p>
            <a:r>
              <a:rPr lang="fa-IR" smtClean="0">
                <a:solidFill>
                  <a:srgbClr val="000000"/>
                </a:solidFill>
                <a:latin typeface="BZar"/>
                <a:cs typeface="B Zar" panose="00000400000000000000" pitchFamily="2" charset="-78"/>
              </a:rPr>
              <a:t>1-اعتبار </a:t>
            </a:r>
            <a:r>
              <a:rPr lang="fa-IR">
                <a:solidFill>
                  <a:srgbClr val="000000"/>
                </a:solidFill>
                <a:latin typeface="BZar"/>
                <a:cs typeface="B Zar" panose="00000400000000000000" pitchFamily="2" charset="-78"/>
              </a:rPr>
              <a:t>مفهومي </a:t>
            </a:r>
            <a:r>
              <a:rPr lang="fa-IR">
                <a:solidFill>
                  <a:srgbClr val="000000"/>
                </a:solidFill>
                <a:latin typeface="BZar"/>
                <a:cs typeface="B Zar" panose="00000400000000000000" pitchFamily="2" charset="-78"/>
              </a:rPr>
              <a:t>و </a:t>
            </a:r>
            <a:r>
              <a:rPr lang="fa-IR" smtClean="0">
                <a:solidFill>
                  <a:srgbClr val="000000"/>
                </a:solidFill>
                <a:latin typeface="BZar"/>
                <a:cs typeface="B Zar" panose="00000400000000000000" pitchFamily="2" charset="-78"/>
              </a:rPr>
              <a:t>2-اعتبار </a:t>
            </a:r>
            <a:r>
              <a:rPr lang="fa-IR">
                <a:solidFill>
                  <a:srgbClr val="000000"/>
                </a:solidFill>
                <a:latin typeface="BZar"/>
                <a:cs typeface="B Zar" panose="00000400000000000000" pitchFamily="2" charset="-78"/>
              </a:rPr>
              <a:t>بيروني</a:t>
            </a:r>
            <a:endParaRPr lang="fa-IR"/>
          </a:p>
        </p:txBody>
      </p:sp>
    </p:spTree>
    <p:extLst>
      <p:ext uri="{BB962C8B-B14F-4D97-AF65-F5344CB8AC3E}">
        <p14:creationId xmlns:p14="http://schemas.microsoft.com/office/powerpoint/2010/main" val="3496406002"/>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b="1" smtClean="0">
                <a:solidFill>
                  <a:srgbClr val="FF0000"/>
                </a:solidFill>
                <a:latin typeface="BZarBold"/>
                <a:cs typeface="B Zar" panose="00000400000000000000" pitchFamily="2" charset="-78"/>
              </a:rPr>
              <a:t>1-4-2-اعتبار </a:t>
            </a:r>
            <a:r>
              <a:rPr lang="fa-IR" b="1">
                <a:solidFill>
                  <a:srgbClr val="FF0000"/>
                </a:solidFill>
                <a:latin typeface="BZarBold"/>
                <a:cs typeface="B Zar" panose="00000400000000000000" pitchFamily="2" charset="-78"/>
              </a:rPr>
              <a:t>مفهومي</a:t>
            </a:r>
            <a:endParaRPr lang="fa-IR">
              <a:solidFill>
                <a:srgbClr val="FF0000"/>
              </a:solidFill>
              <a:cs typeface="B Zar" panose="00000400000000000000" pitchFamily="2" charset="-78"/>
            </a:endParaRPr>
          </a:p>
        </p:txBody>
      </p:sp>
      <p:sp>
        <p:nvSpPr>
          <p:cNvPr id="3" name="Content Placeholder 2"/>
          <p:cNvSpPr>
            <a:spLocks noGrp="1"/>
          </p:cNvSpPr>
          <p:nvPr>
            <p:ph idx="1"/>
          </p:nvPr>
        </p:nvSpPr>
        <p:spPr/>
        <p:txBody>
          <a:bodyPr>
            <a:normAutofit fontScale="92500" lnSpcReduction="20000"/>
          </a:bodyPr>
          <a:lstStyle/>
          <a:p>
            <a:pPr algn="just"/>
            <a:r>
              <a:rPr lang="fa-IR" smtClean="0">
                <a:solidFill>
                  <a:srgbClr val="000000"/>
                </a:solidFill>
                <a:latin typeface="BZar"/>
                <a:cs typeface="B Zar" panose="00000400000000000000" pitchFamily="2" charset="-78"/>
              </a:rPr>
              <a:t>چگونه </a:t>
            </a:r>
            <a:r>
              <a:rPr lang="fa-IR">
                <a:solidFill>
                  <a:srgbClr val="000000"/>
                </a:solidFill>
                <a:latin typeface="BZar"/>
                <a:cs typeface="B Zar" panose="00000400000000000000" pitchFamily="2" charset="-78"/>
              </a:rPr>
              <a:t>مغايرتهاي قانوني شاخصي از فرهنگ سازماني هماهنگي در نهادهاي </a:t>
            </a:r>
            <a:r>
              <a:rPr lang="fa-IR">
                <a:solidFill>
                  <a:srgbClr val="000000"/>
                </a:solidFill>
                <a:latin typeface="BZar"/>
                <a:cs typeface="B Zar" panose="00000400000000000000" pitchFamily="2" charset="-78"/>
              </a:rPr>
              <a:t>حكومـت </a:t>
            </a:r>
            <a:r>
              <a:rPr lang="fa-IR" smtClean="0">
                <a:solidFill>
                  <a:srgbClr val="000000"/>
                </a:solidFill>
                <a:latin typeface="BZar"/>
                <a:cs typeface="B Zar" panose="00000400000000000000" pitchFamily="2" charset="-78"/>
              </a:rPr>
              <a:t>و به </a:t>
            </a:r>
            <a:r>
              <a:rPr lang="fa-IR">
                <a:solidFill>
                  <a:srgbClr val="000000"/>
                </a:solidFill>
                <a:latin typeface="BZar"/>
                <a:cs typeface="B Zar" panose="00000400000000000000" pitchFamily="2" charset="-78"/>
              </a:rPr>
              <a:t>تبع هماهنگي ميان نهادهاي خود جامعه است؟ پاسخ اين سؤال هنگامي </a:t>
            </a:r>
            <a:r>
              <a:rPr lang="fa-IR">
                <a:solidFill>
                  <a:srgbClr val="000000"/>
                </a:solidFill>
                <a:latin typeface="BZar"/>
                <a:cs typeface="B Zar" panose="00000400000000000000" pitchFamily="2" charset="-78"/>
              </a:rPr>
              <a:t>روشـن </a:t>
            </a:r>
            <a:r>
              <a:rPr lang="fa-IR" smtClean="0">
                <a:solidFill>
                  <a:srgbClr val="000000"/>
                </a:solidFill>
                <a:latin typeface="BZar"/>
                <a:cs typeface="B Zar" panose="00000400000000000000" pitchFamily="2" charset="-78"/>
              </a:rPr>
              <a:t>مـيشـود كه </a:t>
            </a:r>
            <a:r>
              <a:rPr lang="fa-IR">
                <a:solidFill>
                  <a:srgbClr val="000000"/>
                </a:solidFill>
                <a:latin typeface="BZar"/>
                <a:cs typeface="B Zar" panose="00000400000000000000" pitchFamily="2" charset="-78"/>
              </a:rPr>
              <a:t>به اين پرسش پاسخ داده شود كه علت افزايش يا كاهش مغايرتهاي </a:t>
            </a:r>
            <a:r>
              <a:rPr lang="fa-IR">
                <a:solidFill>
                  <a:srgbClr val="000000"/>
                </a:solidFill>
                <a:latin typeface="BZar"/>
                <a:cs typeface="B Zar" panose="00000400000000000000" pitchFamily="2" charset="-78"/>
              </a:rPr>
              <a:t>قانوني </a:t>
            </a:r>
            <a:r>
              <a:rPr lang="fa-IR" smtClean="0">
                <a:solidFill>
                  <a:srgbClr val="000000"/>
                </a:solidFill>
                <a:latin typeface="BZar"/>
                <a:cs typeface="B Zar" panose="00000400000000000000" pitchFamily="2" charset="-78"/>
              </a:rPr>
              <a:t>چيست. </a:t>
            </a:r>
            <a:r>
              <a:rPr lang="fa-IR" b="1" smtClean="0">
                <a:solidFill>
                  <a:srgbClr val="FF0000"/>
                </a:solidFill>
                <a:latin typeface="BZar"/>
                <a:cs typeface="B Zar" panose="00000400000000000000" pitchFamily="2" charset="-78"/>
              </a:rPr>
              <a:t>سه </a:t>
            </a:r>
            <a:r>
              <a:rPr lang="fa-IR" b="1">
                <a:solidFill>
                  <a:srgbClr val="FF0000"/>
                </a:solidFill>
                <a:latin typeface="BZar"/>
                <a:cs typeface="B Zar" panose="00000400000000000000" pitchFamily="2" charset="-78"/>
              </a:rPr>
              <a:t>عامل </a:t>
            </a:r>
            <a:r>
              <a:rPr lang="fa-IR">
                <a:solidFill>
                  <a:srgbClr val="000000"/>
                </a:solidFill>
                <a:latin typeface="BZar"/>
                <a:cs typeface="B Zar" panose="00000400000000000000" pitchFamily="2" charset="-78"/>
              </a:rPr>
              <a:t>ميتواند در بروز مغايرتهاي قـانوني نقـش داشـته باشـد</a:t>
            </a:r>
            <a:r>
              <a:rPr lang="fa-IR">
                <a:solidFill>
                  <a:srgbClr val="000000"/>
                </a:solidFill>
                <a:latin typeface="BZar"/>
                <a:cs typeface="B Zar" panose="00000400000000000000" pitchFamily="2" charset="-78"/>
              </a:rPr>
              <a:t>: </a:t>
            </a:r>
            <a:endParaRPr lang="fa-IR" smtClean="0">
              <a:solidFill>
                <a:srgbClr val="000000"/>
              </a:solidFill>
              <a:latin typeface="BZar"/>
              <a:cs typeface="B Zar" panose="00000400000000000000" pitchFamily="2" charset="-78"/>
            </a:endParaRPr>
          </a:p>
          <a:p>
            <a:r>
              <a:rPr lang="fa-IR" smtClean="0">
                <a:solidFill>
                  <a:srgbClr val="000000"/>
                </a:solidFill>
                <a:latin typeface="BZar"/>
                <a:cs typeface="B Zar" panose="00000400000000000000" pitchFamily="2" charset="-78"/>
              </a:rPr>
              <a:t>1-خطـاي معمـول انساني</a:t>
            </a:r>
            <a:r>
              <a:rPr lang="fa-IR">
                <a:solidFill>
                  <a:srgbClr val="000000"/>
                </a:solidFill>
                <a:latin typeface="BZar"/>
                <a:cs typeface="B Zar" panose="00000400000000000000" pitchFamily="2" charset="-78"/>
              </a:rPr>
              <a:t>، </a:t>
            </a:r>
            <a:endParaRPr lang="fa-IR" smtClean="0">
              <a:solidFill>
                <a:srgbClr val="000000"/>
              </a:solidFill>
              <a:latin typeface="BZar"/>
              <a:cs typeface="B Zar" panose="00000400000000000000" pitchFamily="2" charset="-78"/>
            </a:endParaRPr>
          </a:p>
          <a:p>
            <a:r>
              <a:rPr lang="fa-IR" smtClean="0">
                <a:solidFill>
                  <a:srgbClr val="000000"/>
                </a:solidFill>
                <a:latin typeface="BZar"/>
                <a:cs typeface="B Zar" panose="00000400000000000000" pitchFamily="2" charset="-78"/>
              </a:rPr>
              <a:t>2- وجـود </a:t>
            </a:r>
            <a:r>
              <a:rPr lang="fa-IR">
                <a:solidFill>
                  <a:srgbClr val="000000"/>
                </a:solidFill>
                <a:latin typeface="BZar"/>
                <a:cs typeface="B Zar" panose="00000400000000000000" pitchFamily="2" charset="-78"/>
              </a:rPr>
              <a:t>شـكافهـاي قـانوني در قـوانين و مقـررات عمـومي كشـور </a:t>
            </a:r>
            <a:r>
              <a:rPr lang="fa-IR">
                <a:solidFill>
                  <a:srgbClr val="000000"/>
                </a:solidFill>
                <a:latin typeface="BZar"/>
                <a:cs typeface="B Zar" panose="00000400000000000000" pitchFamily="2" charset="-78"/>
              </a:rPr>
              <a:t>كـه </a:t>
            </a:r>
            <a:r>
              <a:rPr lang="fa-IR" smtClean="0">
                <a:solidFill>
                  <a:srgbClr val="000000"/>
                </a:solidFill>
                <a:latin typeface="BZar"/>
                <a:cs typeface="B Zar" panose="00000400000000000000" pitchFamily="2" charset="-78"/>
              </a:rPr>
              <a:t>موجـب مغايرتهـاي </a:t>
            </a:r>
            <a:r>
              <a:rPr lang="fa-IR">
                <a:solidFill>
                  <a:srgbClr val="000000"/>
                </a:solidFill>
                <a:latin typeface="BZar"/>
                <a:cs typeface="B Zar" panose="00000400000000000000" pitchFamily="2" charset="-78"/>
              </a:rPr>
              <a:t>بعـدي مـيشـود </a:t>
            </a:r>
            <a:r>
              <a:rPr lang="fa-IR">
                <a:solidFill>
                  <a:srgbClr val="000000"/>
                </a:solidFill>
                <a:latin typeface="BZar"/>
                <a:cs typeface="B Zar" panose="00000400000000000000" pitchFamily="2" charset="-78"/>
              </a:rPr>
              <a:t>و </a:t>
            </a:r>
            <a:endParaRPr lang="fa-IR" smtClean="0">
              <a:solidFill>
                <a:srgbClr val="000000"/>
              </a:solidFill>
              <a:latin typeface="BZar"/>
              <a:cs typeface="B Zar" panose="00000400000000000000" pitchFamily="2" charset="-78"/>
            </a:endParaRPr>
          </a:p>
          <a:p>
            <a:pPr algn="just"/>
            <a:r>
              <a:rPr lang="fa-IR" smtClean="0">
                <a:solidFill>
                  <a:srgbClr val="000000"/>
                </a:solidFill>
                <a:latin typeface="BZar"/>
                <a:cs typeface="B Zar" panose="00000400000000000000" pitchFamily="2" charset="-78"/>
              </a:rPr>
              <a:t>3-عـدم </a:t>
            </a:r>
            <a:r>
              <a:rPr lang="fa-IR">
                <a:solidFill>
                  <a:srgbClr val="000000"/>
                </a:solidFill>
                <a:latin typeface="BZar"/>
                <a:cs typeface="B Zar" panose="00000400000000000000" pitchFamily="2" charset="-78"/>
              </a:rPr>
              <a:t>توجـه و دغدغـه مـديران و كارشناسـان </a:t>
            </a:r>
            <a:r>
              <a:rPr lang="fa-IR">
                <a:solidFill>
                  <a:srgbClr val="000000"/>
                </a:solidFill>
                <a:latin typeface="BZar"/>
                <a:cs typeface="B Zar" panose="00000400000000000000" pitchFamily="2" charset="-78"/>
              </a:rPr>
              <a:t>در </a:t>
            </a:r>
            <a:r>
              <a:rPr lang="fa-IR" smtClean="0">
                <a:solidFill>
                  <a:srgbClr val="000000"/>
                </a:solidFill>
                <a:latin typeface="BZar"/>
                <a:cs typeface="B Zar" panose="00000400000000000000" pitchFamily="2" charset="-78"/>
              </a:rPr>
              <a:t>مـورد هماهنگي </a:t>
            </a:r>
            <a:r>
              <a:rPr lang="fa-IR">
                <a:solidFill>
                  <a:srgbClr val="000000"/>
                </a:solidFill>
                <a:latin typeface="BZar"/>
                <a:cs typeface="B Zar" panose="00000400000000000000" pitchFamily="2" charset="-78"/>
              </a:rPr>
              <a:t>مصوبه يا هر نوع آيين نامـه و بخشـنامه پيشـنهادي بـا قـوانين و </a:t>
            </a:r>
            <a:r>
              <a:rPr lang="fa-IR">
                <a:solidFill>
                  <a:srgbClr val="000000"/>
                </a:solidFill>
                <a:latin typeface="BZar"/>
                <a:cs typeface="B Zar" panose="00000400000000000000" pitchFamily="2" charset="-78"/>
              </a:rPr>
              <a:t>مقـررات </a:t>
            </a:r>
            <a:r>
              <a:rPr lang="fa-IR" smtClean="0">
                <a:solidFill>
                  <a:srgbClr val="000000"/>
                </a:solidFill>
                <a:latin typeface="BZar"/>
                <a:cs typeface="B Zar" panose="00000400000000000000" pitchFamily="2" charset="-78"/>
              </a:rPr>
              <a:t>عمـومي كشور</a:t>
            </a:r>
            <a:r>
              <a:rPr lang="fa-IR">
                <a:solidFill>
                  <a:srgbClr val="000000"/>
                </a:solidFill>
                <a:latin typeface="BZar"/>
                <a:cs typeface="B Zar" panose="00000400000000000000" pitchFamily="2" charset="-78"/>
              </a:rPr>
              <a:t>. دو عامل اول همواره وجود دارند و ميتـوان آنهـا را بـهعنـوان متغيـر ثابـت </a:t>
            </a:r>
            <a:r>
              <a:rPr lang="fa-IR">
                <a:solidFill>
                  <a:srgbClr val="000000"/>
                </a:solidFill>
                <a:latin typeface="BZar"/>
                <a:cs typeface="B Zar" panose="00000400000000000000" pitchFamily="2" charset="-78"/>
              </a:rPr>
              <a:t>در </a:t>
            </a:r>
            <a:r>
              <a:rPr lang="fa-IR" smtClean="0">
                <a:solidFill>
                  <a:srgbClr val="000000"/>
                </a:solidFill>
                <a:latin typeface="BZar"/>
                <a:cs typeface="B Zar" panose="00000400000000000000" pitchFamily="2" charset="-78"/>
              </a:rPr>
              <a:t>نظـر گرفت</a:t>
            </a:r>
            <a:r>
              <a:rPr lang="fa-IR">
                <a:solidFill>
                  <a:srgbClr val="000000"/>
                </a:solidFill>
                <a:latin typeface="BZar"/>
                <a:cs typeface="B Zar" panose="00000400000000000000" pitchFamily="2" charset="-78"/>
              </a:rPr>
              <a:t>. اما متغير سوم است كه در برخـي مقـاطع و در مـورد برخـي سـازمانهـا </a:t>
            </a:r>
            <a:r>
              <a:rPr lang="fa-IR">
                <a:solidFill>
                  <a:srgbClr val="000000"/>
                </a:solidFill>
                <a:latin typeface="BZar"/>
                <a:cs typeface="B Zar" panose="00000400000000000000" pitchFamily="2" charset="-78"/>
              </a:rPr>
              <a:t>افـزايش </a:t>
            </a:r>
            <a:r>
              <a:rPr lang="fa-IR" smtClean="0">
                <a:solidFill>
                  <a:srgbClr val="000000"/>
                </a:solidFill>
                <a:latin typeface="BZar"/>
                <a:cs typeface="B Zar" panose="00000400000000000000" pitchFamily="2" charset="-78"/>
              </a:rPr>
              <a:t>يـا كاهش </a:t>
            </a:r>
            <a:r>
              <a:rPr lang="fa-IR">
                <a:solidFill>
                  <a:srgbClr val="000000"/>
                </a:solidFill>
                <a:latin typeface="BZar"/>
                <a:cs typeface="B Zar" panose="00000400000000000000" pitchFamily="2" charset="-78"/>
              </a:rPr>
              <a:t>پيدا ميكند</a:t>
            </a:r>
            <a:r>
              <a:rPr lang="fa-IR">
                <a:solidFill>
                  <a:srgbClr val="000000"/>
                </a:solidFill>
                <a:latin typeface="BZar"/>
                <a:cs typeface="B Zar" panose="00000400000000000000" pitchFamily="2" charset="-78"/>
              </a:rPr>
              <a:t>. </a:t>
            </a:r>
            <a:endParaRPr lang="fa-IR" smtClean="0">
              <a:solidFill>
                <a:srgbClr val="000000"/>
              </a:solidFill>
              <a:latin typeface="BZar"/>
              <a:cs typeface="B Zar" panose="00000400000000000000" pitchFamily="2" charset="-78"/>
            </a:endParaRPr>
          </a:p>
          <a:p>
            <a:pPr marL="0" indent="0" algn="just">
              <a:buNone/>
            </a:pPr>
            <a:r>
              <a:rPr lang="fa-IR">
                <a:cs typeface="B Zar" panose="00000400000000000000" pitchFamily="2" charset="-78"/>
              </a:rPr>
              <a:t/>
            </a:r>
            <a:br>
              <a:rPr lang="fa-IR">
                <a:cs typeface="B Zar" panose="00000400000000000000" pitchFamily="2" charset="-78"/>
              </a:rPr>
            </a:br>
            <a:endParaRPr lang="fa-IR">
              <a:cs typeface="B Zar" panose="00000400000000000000" pitchFamily="2" charset="-78"/>
            </a:endParaRPr>
          </a:p>
        </p:txBody>
      </p:sp>
    </p:spTree>
    <p:extLst>
      <p:ext uri="{BB962C8B-B14F-4D97-AF65-F5344CB8AC3E}">
        <p14:creationId xmlns:p14="http://schemas.microsoft.com/office/powerpoint/2010/main" val="3015144178"/>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normAutofit/>
          </a:bodyPr>
          <a:lstStyle/>
          <a:p>
            <a:pPr algn="just"/>
            <a:r>
              <a:rPr lang="fa-IR">
                <a:solidFill>
                  <a:srgbClr val="000000"/>
                </a:solidFill>
                <a:latin typeface="BZar"/>
                <a:cs typeface="B Zar" panose="00000400000000000000" pitchFamily="2" charset="-78"/>
              </a:rPr>
              <a:t>بنابراين ميتوان نتيجه گرفت كه علت افزايش يا </a:t>
            </a:r>
            <a:r>
              <a:rPr lang="fa-IR">
                <a:solidFill>
                  <a:srgbClr val="000000"/>
                </a:solidFill>
                <a:latin typeface="BZar"/>
                <a:cs typeface="B Zar" panose="00000400000000000000" pitchFamily="2" charset="-78"/>
              </a:rPr>
              <a:t>كاهش </a:t>
            </a:r>
            <a:r>
              <a:rPr lang="fa-IR" smtClean="0">
                <a:solidFill>
                  <a:srgbClr val="000000"/>
                </a:solidFill>
                <a:latin typeface="BZar"/>
                <a:cs typeface="B Zar" panose="00000400000000000000" pitchFamily="2" charset="-78"/>
              </a:rPr>
              <a:t>مغـايرتهـاي قانوني </a:t>
            </a:r>
            <a:r>
              <a:rPr lang="fa-IR">
                <a:solidFill>
                  <a:srgbClr val="000000"/>
                </a:solidFill>
                <a:latin typeface="BZar"/>
                <a:cs typeface="B Zar" panose="00000400000000000000" pitchFamily="2" charset="-78"/>
              </a:rPr>
              <a:t>در كشـور، افـزايش يـا كـاهش دغدغـه و توجـه كارشناسـان و مـديران </a:t>
            </a:r>
            <a:r>
              <a:rPr lang="fa-IR">
                <a:solidFill>
                  <a:srgbClr val="000000"/>
                </a:solidFill>
                <a:latin typeface="BZar"/>
                <a:cs typeface="B Zar" panose="00000400000000000000" pitchFamily="2" charset="-78"/>
              </a:rPr>
              <a:t>مربوطـه </a:t>
            </a:r>
            <a:r>
              <a:rPr lang="fa-IR" smtClean="0">
                <a:solidFill>
                  <a:srgbClr val="000000"/>
                </a:solidFill>
                <a:latin typeface="BZar"/>
                <a:cs typeface="B Zar" panose="00000400000000000000" pitchFamily="2" charset="-78"/>
              </a:rPr>
              <a:t>بـه هماهنگي </a:t>
            </a:r>
            <a:r>
              <a:rPr lang="fa-IR">
                <a:solidFill>
                  <a:srgbClr val="000000"/>
                </a:solidFill>
                <a:latin typeface="BZar"/>
                <a:cs typeface="B Zar" panose="00000400000000000000" pitchFamily="2" charset="-78"/>
              </a:rPr>
              <a:t>تصميمات سازمان متبوع خويش با تصـميمات سـاير سـازمانهـا و </a:t>
            </a:r>
            <a:r>
              <a:rPr lang="fa-IR">
                <a:solidFill>
                  <a:srgbClr val="000000"/>
                </a:solidFill>
                <a:latin typeface="BZar"/>
                <a:cs typeface="B Zar" panose="00000400000000000000" pitchFamily="2" charset="-78"/>
              </a:rPr>
              <a:t>بـهطـور </a:t>
            </a:r>
            <a:r>
              <a:rPr lang="fa-IR" smtClean="0">
                <a:solidFill>
                  <a:srgbClr val="000000"/>
                </a:solidFill>
                <a:latin typeface="BZar"/>
                <a:cs typeface="B Zar" panose="00000400000000000000" pitchFamily="2" charset="-78"/>
              </a:rPr>
              <a:t>معـين</a:t>
            </a:r>
            <a:r>
              <a:rPr lang="fa-IR" smtClean="0">
                <a:solidFill>
                  <a:srgbClr val="000000"/>
                </a:solidFill>
                <a:latin typeface="BZar"/>
                <a:cs typeface="B Zar" panose="00000400000000000000" pitchFamily="2" charset="-78"/>
              </a:rPr>
              <a:t> </a:t>
            </a:r>
            <a:r>
              <a:rPr lang="fa-IR" smtClean="0">
                <a:solidFill>
                  <a:srgbClr val="000000"/>
                </a:solidFill>
                <a:latin typeface="BZar"/>
                <a:cs typeface="B Zar" panose="00000400000000000000" pitchFamily="2" charset="-78"/>
              </a:rPr>
              <a:t>قوانين </a:t>
            </a:r>
            <a:r>
              <a:rPr lang="fa-IR">
                <a:solidFill>
                  <a:srgbClr val="000000"/>
                </a:solidFill>
                <a:latin typeface="BZar"/>
                <a:cs typeface="B Zar" panose="00000400000000000000" pitchFamily="2" charset="-78"/>
              </a:rPr>
              <a:t>و مقررات عمومي كشور در هنگام تدوين پيشنهاد آن است. از آنجـا </a:t>
            </a:r>
            <a:r>
              <a:rPr lang="fa-IR">
                <a:solidFill>
                  <a:srgbClr val="000000"/>
                </a:solidFill>
                <a:latin typeface="BZar"/>
                <a:cs typeface="B Zar" panose="00000400000000000000" pitchFamily="2" charset="-78"/>
              </a:rPr>
              <a:t>كـه </a:t>
            </a:r>
            <a:r>
              <a:rPr lang="fa-IR" smtClean="0">
                <a:solidFill>
                  <a:srgbClr val="000000"/>
                </a:solidFill>
                <a:latin typeface="BZar"/>
                <a:cs typeface="B Zar" panose="00000400000000000000" pitchFamily="2" charset="-78"/>
              </a:rPr>
              <a:t>مهـمتـرين تصميمات </a:t>
            </a:r>
            <a:r>
              <a:rPr lang="fa-IR">
                <a:solidFill>
                  <a:srgbClr val="000000"/>
                </a:solidFill>
                <a:latin typeface="BZar"/>
                <a:cs typeface="B Zar" panose="00000400000000000000" pitchFamily="2" charset="-78"/>
              </a:rPr>
              <a:t>كشور در مجلس و هيئت دولت گرفته ميشود، كارشناسان و مديران </a:t>
            </a:r>
            <a:r>
              <a:rPr lang="fa-IR">
                <a:solidFill>
                  <a:srgbClr val="000000"/>
                </a:solidFill>
                <a:latin typeface="BZar"/>
                <a:cs typeface="B Zar" panose="00000400000000000000" pitchFamily="2" charset="-78"/>
              </a:rPr>
              <a:t>اين </a:t>
            </a:r>
            <a:r>
              <a:rPr lang="fa-IR" smtClean="0">
                <a:solidFill>
                  <a:srgbClr val="000000"/>
                </a:solidFill>
                <a:latin typeface="BZar"/>
                <a:cs typeface="B Zar" panose="00000400000000000000" pitchFamily="2" charset="-78"/>
              </a:rPr>
              <a:t>نهادها بهعنوان </a:t>
            </a:r>
            <a:r>
              <a:rPr lang="fa-IR">
                <a:solidFill>
                  <a:srgbClr val="000000"/>
                </a:solidFill>
                <a:latin typeface="BZar"/>
                <a:cs typeface="B Zar" panose="00000400000000000000" pitchFamily="2" charset="-78"/>
              </a:rPr>
              <a:t>نمونه قابل تعميمي از كارشناسان و مديران سازمانهـا و نهادهـاي مختلـف </a:t>
            </a:r>
            <a:r>
              <a:rPr lang="fa-IR">
                <a:solidFill>
                  <a:srgbClr val="000000"/>
                </a:solidFill>
                <a:latin typeface="BZar"/>
                <a:cs typeface="B Zar" panose="00000400000000000000" pitchFamily="2" charset="-78"/>
              </a:rPr>
              <a:t>در </a:t>
            </a:r>
            <a:r>
              <a:rPr lang="fa-IR" smtClean="0">
                <a:solidFill>
                  <a:srgbClr val="000000"/>
                </a:solidFill>
                <a:latin typeface="BZar"/>
                <a:cs typeface="B Zar" panose="00000400000000000000" pitchFamily="2" charset="-78"/>
              </a:rPr>
              <a:t>نظـر گرفته </a:t>
            </a:r>
            <a:r>
              <a:rPr lang="fa-IR">
                <a:solidFill>
                  <a:srgbClr val="000000"/>
                </a:solidFill>
                <a:latin typeface="BZar"/>
                <a:cs typeface="B Zar" panose="00000400000000000000" pitchFamily="2" charset="-78"/>
              </a:rPr>
              <a:t>شده است، كه در اين صورت دغدغه و توجه آنها به هماهنگي با قـوانين </a:t>
            </a:r>
            <a:r>
              <a:rPr lang="fa-IR">
                <a:solidFill>
                  <a:srgbClr val="000000"/>
                </a:solidFill>
                <a:latin typeface="BZar"/>
                <a:cs typeface="B Zar" panose="00000400000000000000" pitchFamily="2" charset="-78"/>
              </a:rPr>
              <a:t>و </a:t>
            </a:r>
            <a:r>
              <a:rPr lang="fa-IR" smtClean="0">
                <a:solidFill>
                  <a:srgbClr val="000000"/>
                </a:solidFill>
                <a:latin typeface="BZar"/>
                <a:cs typeface="B Zar" panose="00000400000000000000" pitchFamily="2" charset="-78"/>
              </a:rPr>
              <a:t>مقـررات عمومي </a:t>
            </a:r>
            <a:r>
              <a:rPr lang="fa-IR">
                <a:solidFill>
                  <a:srgbClr val="000000"/>
                </a:solidFill>
                <a:latin typeface="BZar"/>
                <a:cs typeface="B Zar" panose="00000400000000000000" pitchFamily="2" charset="-78"/>
              </a:rPr>
              <a:t>كشور نشانهاي از فرهنگ سازماني هماهنگي در كل سـازمانهـا و </a:t>
            </a:r>
            <a:r>
              <a:rPr lang="fa-IR">
                <a:solidFill>
                  <a:srgbClr val="000000"/>
                </a:solidFill>
                <a:latin typeface="BZar"/>
                <a:cs typeface="B Zar" panose="00000400000000000000" pitchFamily="2" charset="-78"/>
              </a:rPr>
              <a:t>نهادهـاي </a:t>
            </a:r>
            <a:r>
              <a:rPr lang="fa-IR" smtClean="0">
                <a:solidFill>
                  <a:srgbClr val="000000"/>
                </a:solidFill>
                <a:latin typeface="BZar"/>
                <a:cs typeface="B Zar" panose="00000400000000000000" pitchFamily="2" charset="-78"/>
              </a:rPr>
              <a:t>كشـوراست</a:t>
            </a:r>
            <a:r>
              <a:rPr lang="fa-IR">
                <a:solidFill>
                  <a:srgbClr val="000000"/>
                </a:solidFill>
                <a:latin typeface="BZar"/>
                <a:cs typeface="B Zar" panose="00000400000000000000" pitchFamily="2" charset="-78"/>
              </a:rPr>
              <a:t>؛ بدين معني كه آنها تا چه اندازه تصـميمات خـويش را بـا سـاير ادارات </a:t>
            </a:r>
            <a:r>
              <a:rPr lang="fa-IR">
                <a:solidFill>
                  <a:srgbClr val="000000"/>
                </a:solidFill>
                <a:latin typeface="BZar"/>
                <a:cs typeface="B Zar" panose="00000400000000000000" pitchFamily="2" charset="-78"/>
              </a:rPr>
              <a:t>و </a:t>
            </a:r>
            <a:r>
              <a:rPr lang="fa-IR" smtClean="0">
                <a:solidFill>
                  <a:srgbClr val="000000"/>
                </a:solidFill>
                <a:latin typeface="BZar"/>
                <a:cs typeface="B Zar" panose="00000400000000000000" pitchFamily="2" charset="-78"/>
              </a:rPr>
              <a:t>سـازمانهـ</a:t>
            </a:r>
            <a:r>
              <a:rPr lang="fa-IR" sz="3600">
                <a:solidFill>
                  <a:srgbClr val="000000"/>
                </a:solidFill>
                <a:latin typeface="BZar"/>
                <a:cs typeface="B Zar" panose="00000400000000000000" pitchFamily="2" charset="-78"/>
              </a:rPr>
              <a:t> مربوطه هماهنگ ميكنند. </a:t>
            </a:r>
            <a:endParaRPr lang="fa-IR" sz="3600">
              <a:cs typeface="B Zar" panose="00000400000000000000" pitchFamily="2" charset="-78"/>
            </a:endParaRPr>
          </a:p>
        </p:txBody>
      </p:sp>
    </p:spTree>
    <p:extLst>
      <p:ext uri="{BB962C8B-B14F-4D97-AF65-F5344CB8AC3E}">
        <p14:creationId xmlns:p14="http://schemas.microsoft.com/office/powerpoint/2010/main" val="1041841219"/>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solidFill>
                  <a:srgbClr val="000000"/>
                </a:solidFill>
                <a:latin typeface="BZar"/>
                <a:cs typeface="B Zar" panose="00000400000000000000" pitchFamily="2" charset="-78"/>
              </a:rPr>
              <a:t>در </a:t>
            </a:r>
            <a:r>
              <a:rPr lang="fa-IR">
                <a:solidFill>
                  <a:srgbClr val="000000"/>
                </a:solidFill>
                <a:latin typeface="BZar"/>
                <a:cs typeface="B Zar" panose="00000400000000000000" pitchFamily="2" charset="-78"/>
              </a:rPr>
              <a:t>مجمـوع مـيتـوان گفـت: مغـايرتهـاي قـانوني </a:t>
            </a:r>
            <a:r>
              <a:rPr lang="fa-IR">
                <a:solidFill>
                  <a:srgbClr val="000000"/>
                </a:solidFill>
                <a:latin typeface="BZar"/>
                <a:cs typeface="B Zar" panose="00000400000000000000" pitchFamily="2" charset="-78"/>
              </a:rPr>
              <a:t>شاخصـي </a:t>
            </a:r>
            <a:r>
              <a:rPr lang="fa-IR" smtClean="0">
                <a:solidFill>
                  <a:srgbClr val="000000"/>
                </a:solidFill>
                <a:latin typeface="BZar"/>
                <a:cs typeface="B Zar" panose="00000400000000000000" pitchFamily="2" charset="-78"/>
              </a:rPr>
              <a:t>از فرهنگ </a:t>
            </a:r>
            <a:r>
              <a:rPr lang="fa-IR">
                <a:solidFill>
                  <a:srgbClr val="000000"/>
                </a:solidFill>
                <a:latin typeface="BZar"/>
                <a:cs typeface="B Zar" panose="00000400000000000000" pitchFamily="2" charset="-78"/>
              </a:rPr>
              <a:t>سازماني هماهنگي يا به تعبير دقيقتر، ناهماهنگي با ساير سازمانهاست. </a:t>
            </a:r>
            <a:r>
              <a:rPr lang="fa-IR">
                <a:solidFill>
                  <a:srgbClr val="000000"/>
                </a:solidFill>
                <a:latin typeface="BZar"/>
                <a:cs typeface="B Zar" panose="00000400000000000000" pitchFamily="2" charset="-78"/>
              </a:rPr>
              <a:t>بـه </a:t>
            </a:r>
            <a:r>
              <a:rPr lang="fa-IR" smtClean="0">
                <a:solidFill>
                  <a:srgbClr val="000000"/>
                </a:solidFill>
                <a:latin typeface="BZar"/>
                <a:cs typeface="B Zar" panose="00000400000000000000" pitchFamily="2" charset="-78"/>
              </a:rPr>
              <a:t>عبـارت ديگر</a:t>
            </a:r>
            <a:r>
              <a:rPr lang="fa-IR">
                <a:solidFill>
                  <a:srgbClr val="000000"/>
                </a:solidFill>
                <a:latin typeface="BZar"/>
                <a:cs typeface="B Zar" panose="00000400000000000000" pitchFamily="2" charset="-78"/>
              </a:rPr>
              <a:t>، هر گاه مغايرتها افزايش پيدا كنند ميتوان به احتمال بسيار زياد گفت كـه </a:t>
            </a:r>
            <a:r>
              <a:rPr lang="fa-IR">
                <a:solidFill>
                  <a:srgbClr val="000000"/>
                </a:solidFill>
                <a:latin typeface="BZar"/>
                <a:cs typeface="B Zar" panose="00000400000000000000" pitchFamily="2" charset="-78"/>
              </a:rPr>
              <a:t>توجـه </a:t>
            </a:r>
            <a:r>
              <a:rPr lang="fa-IR" smtClean="0">
                <a:solidFill>
                  <a:srgbClr val="000000"/>
                </a:solidFill>
                <a:latin typeface="BZar"/>
                <a:cs typeface="B Zar" panose="00000400000000000000" pitchFamily="2" charset="-78"/>
              </a:rPr>
              <a:t>و دغدغه </a:t>
            </a:r>
            <a:r>
              <a:rPr lang="fa-IR">
                <a:solidFill>
                  <a:srgbClr val="000000"/>
                </a:solidFill>
                <a:latin typeface="BZar"/>
                <a:cs typeface="B Zar" panose="00000400000000000000" pitchFamily="2" charset="-78"/>
              </a:rPr>
              <a:t>سازمانها و ارگانها هنگام تصميمگيري به امر هماهنگي كاهش پيدا </a:t>
            </a:r>
            <a:r>
              <a:rPr lang="fa-IR">
                <a:solidFill>
                  <a:srgbClr val="000000"/>
                </a:solidFill>
                <a:latin typeface="BZar"/>
                <a:cs typeface="B Zar" panose="00000400000000000000" pitchFamily="2" charset="-78"/>
              </a:rPr>
              <a:t>كـرده </a:t>
            </a:r>
            <a:r>
              <a:rPr lang="fa-IR" smtClean="0">
                <a:solidFill>
                  <a:srgbClr val="000000"/>
                </a:solidFill>
                <a:latin typeface="BZar"/>
                <a:cs typeface="B Zar" panose="00000400000000000000" pitchFamily="2" charset="-78"/>
              </a:rPr>
              <a:t>اسـت. به </a:t>
            </a:r>
            <a:r>
              <a:rPr lang="fa-IR">
                <a:solidFill>
                  <a:srgbClr val="000000"/>
                </a:solidFill>
                <a:latin typeface="BZar"/>
                <a:cs typeface="B Zar" panose="00000400000000000000" pitchFamily="2" charset="-78"/>
              </a:rPr>
              <a:t>همين ترتيب اگر مغايرتها كاهش پيدا كند، به معني افزايش فرهنگ </a:t>
            </a:r>
            <a:r>
              <a:rPr lang="fa-IR">
                <a:solidFill>
                  <a:srgbClr val="000000"/>
                </a:solidFill>
                <a:latin typeface="BZar"/>
                <a:cs typeface="B Zar" panose="00000400000000000000" pitchFamily="2" charset="-78"/>
              </a:rPr>
              <a:t>سازماني </a:t>
            </a:r>
            <a:r>
              <a:rPr lang="fa-IR" smtClean="0">
                <a:solidFill>
                  <a:srgbClr val="000000"/>
                </a:solidFill>
                <a:latin typeface="BZar"/>
                <a:cs typeface="B Zar" panose="00000400000000000000" pitchFamily="2" charset="-78"/>
              </a:rPr>
              <a:t>هماهنگي است</a:t>
            </a:r>
            <a:r>
              <a:rPr lang="fa-IR" smtClean="0">
                <a:cs typeface="B Zar" panose="00000400000000000000" pitchFamily="2" charset="-78"/>
              </a:rPr>
              <a:t> </a:t>
            </a:r>
          </a:p>
          <a:p>
            <a:pPr algn="just"/>
            <a:r>
              <a:rPr lang="fa-IR">
                <a:cs typeface="B Zar" panose="00000400000000000000" pitchFamily="2" charset="-78"/>
              </a:rPr>
              <a:t/>
            </a:r>
            <a:br>
              <a:rPr lang="fa-IR">
                <a:cs typeface="B Zar" panose="00000400000000000000" pitchFamily="2" charset="-78"/>
              </a:rPr>
            </a:br>
            <a:endParaRPr lang="fa-IR">
              <a:cs typeface="B Zar" panose="00000400000000000000" pitchFamily="2" charset="-78"/>
            </a:endParaRPr>
          </a:p>
        </p:txBody>
      </p:sp>
      <p:sp>
        <p:nvSpPr>
          <p:cNvPr id="4" name="Flowchart: Process 3"/>
          <p:cNvSpPr/>
          <p:nvPr/>
        </p:nvSpPr>
        <p:spPr>
          <a:xfrm>
            <a:off x="838200" y="4099768"/>
            <a:ext cx="2321169" cy="1041009"/>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latin typeface="BZar"/>
                <a:cs typeface="B Zar" panose="00000400000000000000" pitchFamily="2" charset="-78"/>
              </a:rPr>
              <a:t>ناهماهنگي</a:t>
            </a:r>
            <a:endParaRPr lang="fa-IR" b="1">
              <a:solidFill>
                <a:srgbClr val="FF0000"/>
              </a:solidFill>
            </a:endParaRPr>
          </a:p>
        </p:txBody>
      </p:sp>
    </p:spTree>
    <p:extLst>
      <p:ext uri="{BB962C8B-B14F-4D97-AF65-F5344CB8AC3E}">
        <p14:creationId xmlns:p14="http://schemas.microsoft.com/office/powerpoint/2010/main" val="3195557764"/>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normAutofit/>
          </a:bodyPr>
          <a:lstStyle/>
          <a:p>
            <a:pPr algn="just"/>
            <a:r>
              <a:rPr lang="fa-IR">
                <a:solidFill>
                  <a:srgbClr val="000000"/>
                </a:solidFill>
                <a:latin typeface="BZar"/>
                <a:cs typeface="B Zar" panose="00000400000000000000" pitchFamily="2" charset="-78"/>
              </a:rPr>
              <a:t>ز سوي ديگر </a:t>
            </a:r>
            <a:r>
              <a:rPr lang="fa-IR" b="1">
                <a:solidFill>
                  <a:srgbClr val="FF0000"/>
                </a:solidFill>
                <a:latin typeface="BZar"/>
                <a:cs typeface="B Zar" panose="00000400000000000000" pitchFamily="2" charset="-78"/>
              </a:rPr>
              <a:t>دو عامل </a:t>
            </a:r>
            <a:r>
              <a:rPr lang="fa-IR">
                <a:solidFill>
                  <a:srgbClr val="000000"/>
                </a:solidFill>
                <a:latin typeface="BZar"/>
                <a:cs typeface="B Zar" panose="00000400000000000000" pitchFamily="2" charset="-78"/>
              </a:rPr>
              <a:t>براي هماهنگي سازماني در يك حكومت وجود داشت </a:t>
            </a:r>
            <a:r>
              <a:rPr lang="fa-IR">
                <a:solidFill>
                  <a:srgbClr val="000000"/>
                </a:solidFill>
                <a:latin typeface="BZar"/>
                <a:cs typeface="B Zar" panose="00000400000000000000" pitchFamily="2" charset="-78"/>
              </a:rPr>
              <a:t>كه </a:t>
            </a:r>
            <a:r>
              <a:rPr lang="fa-IR" smtClean="0">
                <a:solidFill>
                  <a:srgbClr val="000000"/>
                </a:solidFill>
                <a:latin typeface="BZar"/>
                <a:cs typeface="B Zar" panose="00000400000000000000" pitchFamily="2" charset="-78"/>
              </a:rPr>
              <a:t>بـه دلايلي </a:t>
            </a:r>
            <a:r>
              <a:rPr lang="fa-IR">
                <a:solidFill>
                  <a:srgbClr val="000000"/>
                </a:solidFill>
                <a:latin typeface="BZar"/>
                <a:cs typeface="B Zar" panose="00000400000000000000" pitchFamily="2" charset="-78"/>
              </a:rPr>
              <a:t>كه بيان شد در ايران سازمان فرابخشي كه بهطور مداوم و در طول </a:t>
            </a:r>
            <a:r>
              <a:rPr lang="fa-IR">
                <a:solidFill>
                  <a:srgbClr val="000000"/>
                </a:solidFill>
                <a:latin typeface="BZar"/>
                <a:cs typeface="B Zar" panose="00000400000000000000" pitchFamily="2" charset="-78"/>
              </a:rPr>
              <a:t>زمـان </a:t>
            </a:r>
            <a:r>
              <a:rPr lang="fa-IR" smtClean="0">
                <a:solidFill>
                  <a:srgbClr val="000000"/>
                </a:solidFill>
                <a:latin typeface="BZar"/>
                <a:cs typeface="B Zar" panose="00000400000000000000" pitchFamily="2" charset="-78"/>
              </a:rPr>
              <a:t>تصـميمات ميان </a:t>
            </a:r>
            <a:r>
              <a:rPr lang="fa-IR">
                <a:solidFill>
                  <a:srgbClr val="000000"/>
                </a:solidFill>
                <a:latin typeface="BZar"/>
                <a:cs typeface="B Zar" panose="00000400000000000000" pitchFamily="2" charset="-78"/>
              </a:rPr>
              <a:t>نهادهاي كشور را رصد كرده و هماهنگي ميان آنها را ايجاد كند، وجـود نـدارد </a:t>
            </a:r>
            <a:r>
              <a:rPr lang="fa-IR">
                <a:solidFill>
                  <a:srgbClr val="000000"/>
                </a:solidFill>
                <a:latin typeface="BZar"/>
                <a:cs typeface="B Zar" panose="00000400000000000000" pitchFamily="2" charset="-78"/>
              </a:rPr>
              <a:t>و </a:t>
            </a:r>
            <a:r>
              <a:rPr lang="fa-IR" smtClean="0">
                <a:solidFill>
                  <a:srgbClr val="000000"/>
                </a:solidFill>
                <a:latin typeface="BZar"/>
                <a:cs typeface="B Zar" panose="00000400000000000000" pitchFamily="2" charset="-78"/>
              </a:rPr>
              <a:t>لـذا تنها </a:t>
            </a:r>
            <a:r>
              <a:rPr lang="fa-IR">
                <a:solidFill>
                  <a:srgbClr val="000000"/>
                </a:solidFill>
                <a:latin typeface="BZar"/>
                <a:cs typeface="B Zar" panose="00000400000000000000" pitchFamily="2" charset="-78"/>
              </a:rPr>
              <a:t>عامل فرهنگ بين سازماني باقي ماند كه موجب هماهنگي ميشود و همه </a:t>
            </a:r>
            <a:r>
              <a:rPr lang="fa-IR">
                <a:solidFill>
                  <a:srgbClr val="000000"/>
                </a:solidFill>
                <a:latin typeface="BZar"/>
                <a:cs typeface="B Zar" panose="00000400000000000000" pitchFamily="2" charset="-78"/>
              </a:rPr>
              <a:t>همـاهنگي </a:t>
            </a:r>
            <a:r>
              <a:rPr lang="fa-IR" smtClean="0">
                <a:solidFill>
                  <a:srgbClr val="000000"/>
                </a:solidFill>
                <a:latin typeface="BZar"/>
                <a:cs typeface="B Zar" panose="00000400000000000000" pitchFamily="2" charset="-78"/>
              </a:rPr>
              <a:t>يـا ناهماهنگيهاي </a:t>
            </a:r>
            <a:r>
              <a:rPr lang="fa-IR">
                <a:solidFill>
                  <a:srgbClr val="000000"/>
                </a:solidFill>
                <a:latin typeface="BZar"/>
                <a:cs typeface="B Zar" panose="00000400000000000000" pitchFamily="2" charset="-78"/>
              </a:rPr>
              <a:t>موجود اعم از هماهنگي ميان تصميمات دستگاهها، هماهنگي </a:t>
            </a:r>
            <a:r>
              <a:rPr lang="fa-IR">
                <a:solidFill>
                  <a:srgbClr val="000000"/>
                </a:solidFill>
                <a:latin typeface="BZar"/>
                <a:cs typeface="B Zar" panose="00000400000000000000" pitchFamily="2" charset="-78"/>
              </a:rPr>
              <a:t>ميان </a:t>
            </a:r>
            <a:r>
              <a:rPr lang="fa-IR" smtClean="0">
                <a:solidFill>
                  <a:srgbClr val="000000"/>
                </a:solidFill>
                <a:latin typeface="BZar"/>
                <a:cs typeface="B Zar" panose="00000400000000000000" pitchFamily="2" charset="-78"/>
              </a:rPr>
              <a:t>عملكرد اجرايي </a:t>
            </a:r>
            <a:r>
              <a:rPr lang="fa-IR">
                <a:solidFill>
                  <a:srgbClr val="000000"/>
                </a:solidFill>
                <a:latin typeface="BZar"/>
                <a:cs typeface="B Zar" panose="00000400000000000000" pitchFamily="2" charset="-78"/>
              </a:rPr>
              <a:t>دستگاهها، هماهنگي ميان عملكرد با سياستهاي كلان، هماهنگي ميان </a:t>
            </a:r>
            <a:r>
              <a:rPr lang="fa-IR">
                <a:solidFill>
                  <a:srgbClr val="000000"/>
                </a:solidFill>
                <a:latin typeface="BZar"/>
                <a:cs typeface="B Zar" panose="00000400000000000000" pitchFamily="2" charset="-78"/>
              </a:rPr>
              <a:t>عملكـرد </a:t>
            </a:r>
            <a:r>
              <a:rPr lang="fa-IR" smtClean="0">
                <a:solidFill>
                  <a:srgbClr val="000000"/>
                </a:solidFill>
                <a:latin typeface="BZar"/>
                <a:cs typeface="B Zar" panose="00000400000000000000" pitchFamily="2" charset="-78"/>
              </a:rPr>
              <a:t>بـا بودجه </a:t>
            </a:r>
            <a:r>
              <a:rPr lang="fa-IR">
                <a:solidFill>
                  <a:srgbClr val="000000"/>
                </a:solidFill>
                <a:latin typeface="BZar"/>
                <a:cs typeface="B Zar" panose="00000400000000000000" pitchFamily="2" charset="-78"/>
              </a:rPr>
              <a:t>مصوب سالانه و... ريشه در فرهنگ سازماني هماهنگي يا ناهماهنگي </a:t>
            </a:r>
            <a:r>
              <a:rPr lang="fa-IR">
                <a:solidFill>
                  <a:srgbClr val="000000"/>
                </a:solidFill>
                <a:latin typeface="BZar"/>
                <a:cs typeface="B Zar" panose="00000400000000000000" pitchFamily="2" charset="-78"/>
              </a:rPr>
              <a:t>دارد</a:t>
            </a:r>
            <a:r>
              <a:rPr lang="fa-IR" smtClean="0">
                <a:solidFill>
                  <a:srgbClr val="000000"/>
                </a:solidFill>
                <a:latin typeface="BZar"/>
                <a:cs typeface="B Zar" panose="00000400000000000000" pitchFamily="2" charset="-78"/>
              </a:rPr>
              <a:t>.</a:t>
            </a:r>
          </a:p>
          <a:p>
            <a:pPr marL="0" indent="0" algn="just">
              <a:buNone/>
            </a:pPr>
            <a:r>
              <a:rPr lang="fa-IR">
                <a:solidFill>
                  <a:srgbClr val="000000"/>
                </a:solidFill>
                <a:latin typeface="BZar"/>
                <a:cs typeface="B Zar" panose="00000400000000000000" pitchFamily="2" charset="-78"/>
              </a:rPr>
              <a:t/>
            </a:r>
            <a:br>
              <a:rPr lang="fa-IR">
                <a:solidFill>
                  <a:srgbClr val="000000"/>
                </a:solidFill>
                <a:latin typeface="BZar"/>
                <a:cs typeface="B Zar" panose="00000400000000000000" pitchFamily="2" charset="-78"/>
              </a:rPr>
            </a:br>
            <a:r>
              <a:rPr lang="fa-IR">
                <a:cs typeface="B Zar" panose="00000400000000000000" pitchFamily="2" charset="-78"/>
              </a:rPr>
              <a:t/>
            </a:r>
            <a:br>
              <a:rPr lang="fa-IR">
                <a:cs typeface="B Zar" panose="00000400000000000000" pitchFamily="2" charset="-78"/>
              </a:rPr>
            </a:br>
            <a:endParaRPr lang="fa-IR">
              <a:cs typeface="B Zar" panose="00000400000000000000" pitchFamily="2" charset="-78"/>
            </a:endParaRPr>
          </a:p>
        </p:txBody>
      </p:sp>
    </p:spTree>
    <p:extLst>
      <p:ext uri="{BB962C8B-B14F-4D97-AF65-F5344CB8AC3E}">
        <p14:creationId xmlns:p14="http://schemas.microsoft.com/office/powerpoint/2010/main" val="300125686"/>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r>
              <a:rPr lang="fa-IR" sz="2600">
                <a:solidFill>
                  <a:srgbClr val="000000"/>
                </a:solidFill>
                <a:latin typeface="BZar"/>
                <a:cs typeface="B Zar" panose="00000400000000000000" pitchFamily="2" charset="-78"/>
              </a:rPr>
              <a:t>اكنـون </a:t>
            </a:r>
            <a:r>
              <a:rPr lang="fa-IR" sz="2600" b="1">
                <a:solidFill>
                  <a:srgbClr val="FF0000"/>
                </a:solidFill>
                <a:latin typeface="BZar"/>
                <a:cs typeface="B Zar" panose="00000400000000000000" pitchFamily="2" charset="-78"/>
              </a:rPr>
              <a:t>دو </a:t>
            </a:r>
            <a:r>
              <a:rPr lang="fa-IR" sz="2600">
                <a:solidFill>
                  <a:srgbClr val="000000"/>
                </a:solidFill>
                <a:latin typeface="BZar"/>
                <a:cs typeface="B Zar" panose="00000400000000000000" pitchFamily="2" charset="-78"/>
              </a:rPr>
              <a:t>مقدمـه داريـم</a:t>
            </a:r>
            <a:r>
              <a:rPr lang="fa-IR" sz="2600">
                <a:solidFill>
                  <a:srgbClr val="000000"/>
                </a:solidFill>
                <a:latin typeface="BZar"/>
                <a:cs typeface="B Zar" panose="00000400000000000000" pitchFamily="2" charset="-78"/>
              </a:rPr>
              <a:t>: </a:t>
            </a:r>
            <a:endParaRPr lang="fa-IR" sz="2600" smtClean="0">
              <a:solidFill>
                <a:srgbClr val="000000"/>
              </a:solidFill>
              <a:latin typeface="BZar"/>
              <a:cs typeface="B Zar" panose="00000400000000000000" pitchFamily="2" charset="-78"/>
            </a:endParaRPr>
          </a:p>
          <a:p>
            <a:r>
              <a:rPr lang="fa-IR" sz="2600" smtClean="0">
                <a:solidFill>
                  <a:srgbClr val="000000"/>
                </a:solidFill>
                <a:latin typeface="BZar"/>
                <a:cs typeface="B Zar" panose="00000400000000000000" pitchFamily="2" charset="-78"/>
              </a:rPr>
              <a:t>1- مغـايرتهـاي </a:t>
            </a:r>
            <a:r>
              <a:rPr lang="fa-IR" sz="2600">
                <a:solidFill>
                  <a:srgbClr val="000000"/>
                </a:solidFill>
                <a:latin typeface="BZar"/>
                <a:cs typeface="B Zar" panose="00000400000000000000" pitchFamily="2" charset="-78"/>
              </a:rPr>
              <a:t>قـانوني شـاخص فرهنـگ </a:t>
            </a:r>
            <a:r>
              <a:rPr lang="fa-IR" sz="2600">
                <a:solidFill>
                  <a:srgbClr val="000000"/>
                </a:solidFill>
                <a:latin typeface="BZar"/>
                <a:cs typeface="B Zar" panose="00000400000000000000" pitchFamily="2" charset="-78"/>
              </a:rPr>
              <a:t>سـازماني </a:t>
            </a:r>
            <a:r>
              <a:rPr lang="fa-IR" sz="2600" smtClean="0">
                <a:solidFill>
                  <a:srgbClr val="000000"/>
                </a:solidFill>
                <a:latin typeface="BZar"/>
                <a:cs typeface="B Zar" panose="00000400000000000000" pitchFamily="2" charset="-78"/>
              </a:rPr>
              <a:t>عـدم همــاهنگي </a:t>
            </a:r>
            <a:r>
              <a:rPr lang="fa-IR" sz="2600">
                <a:solidFill>
                  <a:srgbClr val="000000"/>
                </a:solidFill>
                <a:latin typeface="BZar"/>
                <a:cs typeface="B Zar" panose="00000400000000000000" pitchFamily="2" charset="-78"/>
              </a:rPr>
              <a:t>اســت. </a:t>
            </a:r>
            <a:r>
              <a:rPr lang="fa-IR" sz="2600">
                <a:solidFill>
                  <a:srgbClr val="000000"/>
                </a:solidFill>
                <a:latin typeface="BZar"/>
                <a:cs typeface="B Zar" panose="00000400000000000000" pitchFamily="2" charset="-78"/>
              </a:rPr>
              <a:t>و </a:t>
            </a:r>
            <a:endParaRPr lang="fa-IR" sz="2600" smtClean="0">
              <a:solidFill>
                <a:srgbClr val="000000"/>
              </a:solidFill>
              <a:latin typeface="BZar"/>
              <a:cs typeface="B Zar" panose="00000400000000000000" pitchFamily="2" charset="-78"/>
            </a:endParaRPr>
          </a:p>
          <a:p>
            <a:pPr algn="just"/>
            <a:r>
              <a:rPr lang="fa-IR" sz="2600" smtClean="0">
                <a:solidFill>
                  <a:srgbClr val="000000"/>
                </a:solidFill>
                <a:latin typeface="BZar"/>
                <a:cs typeface="B Zar" panose="00000400000000000000" pitchFamily="2" charset="-78"/>
              </a:rPr>
              <a:t>2- فرهنــگ </a:t>
            </a:r>
            <a:r>
              <a:rPr lang="fa-IR" sz="2600">
                <a:solidFill>
                  <a:srgbClr val="000000"/>
                </a:solidFill>
                <a:latin typeface="BZar"/>
                <a:cs typeface="B Zar" panose="00000400000000000000" pitchFamily="2" charset="-78"/>
              </a:rPr>
              <a:t>ســازماني همــاهنگي/ ناهمــاهنگي در ايــران </a:t>
            </a:r>
            <a:r>
              <a:rPr lang="fa-IR" sz="2600">
                <a:solidFill>
                  <a:srgbClr val="000000"/>
                </a:solidFill>
                <a:latin typeface="BZar"/>
                <a:cs typeface="B Zar" panose="00000400000000000000" pitchFamily="2" charset="-78"/>
              </a:rPr>
              <a:t>ريشــه </a:t>
            </a:r>
            <a:r>
              <a:rPr lang="fa-IR" sz="2600" smtClean="0">
                <a:solidFill>
                  <a:srgbClr val="000000"/>
                </a:solidFill>
                <a:latin typeface="BZar"/>
                <a:cs typeface="B Zar" panose="00000400000000000000" pitchFamily="2" charset="-78"/>
              </a:rPr>
              <a:t>انــواع هماهنگي/ناهماهنگي </a:t>
            </a:r>
            <a:r>
              <a:rPr lang="fa-IR" sz="2600">
                <a:solidFill>
                  <a:srgbClr val="000000"/>
                </a:solidFill>
                <a:latin typeface="BZar"/>
                <a:cs typeface="B Zar" panose="00000400000000000000" pitchFamily="2" charset="-78"/>
              </a:rPr>
              <a:t>ميان سازمانهاي حكومـت اسـت. از ايـن دو مقدمـه </a:t>
            </a:r>
            <a:r>
              <a:rPr lang="fa-IR" sz="2600">
                <a:solidFill>
                  <a:srgbClr val="000000"/>
                </a:solidFill>
                <a:latin typeface="BZar"/>
                <a:cs typeface="B Zar" panose="00000400000000000000" pitchFamily="2" charset="-78"/>
              </a:rPr>
              <a:t>مـيتـوان </a:t>
            </a:r>
            <a:r>
              <a:rPr lang="fa-IR" sz="2600" smtClean="0">
                <a:solidFill>
                  <a:srgbClr val="000000"/>
                </a:solidFill>
                <a:latin typeface="BZar"/>
                <a:cs typeface="B Zar" panose="00000400000000000000" pitchFamily="2" charset="-78"/>
              </a:rPr>
              <a:t>نتيجـه گرفت </a:t>
            </a:r>
            <a:r>
              <a:rPr lang="fa-IR" sz="2600">
                <a:solidFill>
                  <a:srgbClr val="000000"/>
                </a:solidFill>
                <a:latin typeface="BZar"/>
                <a:cs typeface="B Zar" panose="00000400000000000000" pitchFamily="2" charset="-78"/>
              </a:rPr>
              <a:t>كه مغايرتهـاي قـانوني مـيتوانـد شاخصـي بـراي عـدم همـاهنگي </a:t>
            </a:r>
            <a:r>
              <a:rPr lang="fa-IR" sz="2600">
                <a:solidFill>
                  <a:srgbClr val="000000"/>
                </a:solidFill>
                <a:latin typeface="BZar"/>
                <a:cs typeface="B Zar" panose="00000400000000000000" pitchFamily="2" charset="-78"/>
              </a:rPr>
              <a:t>ميـان </a:t>
            </a:r>
            <a:r>
              <a:rPr lang="fa-IR" sz="2600" smtClean="0">
                <a:solidFill>
                  <a:srgbClr val="000000"/>
                </a:solidFill>
                <a:latin typeface="BZar"/>
                <a:cs typeface="B Zar" panose="00000400000000000000" pitchFamily="2" charset="-78"/>
              </a:rPr>
              <a:t>نهادهـاي حكومت </a:t>
            </a:r>
            <a:r>
              <a:rPr lang="fa-IR" sz="2600">
                <a:solidFill>
                  <a:srgbClr val="000000"/>
                </a:solidFill>
                <a:latin typeface="BZar"/>
                <a:cs typeface="B Zar" panose="00000400000000000000" pitchFamily="2" charset="-78"/>
              </a:rPr>
              <a:t>در همه انواع آن باشد و از اعتبار مفهومي برخوردار است</a:t>
            </a:r>
            <a:endParaRPr lang="fa-IR">
              <a:cs typeface="B Zar" panose="00000400000000000000" pitchFamily="2" charset="-78"/>
            </a:endParaRPr>
          </a:p>
        </p:txBody>
      </p:sp>
    </p:spTree>
    <p:extLst>
      <p:ext uri="{BB962C8B-B14F-4D97-AF65-F5344CB8AC3E}">
        <p14:creationId xmlns:p14="http://schemas.microsoft.com/office/powerpoint/2010/main" val="3305791156"/>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b="1">
                <a:solidFill>
                  <a:srgbClr val="FF0000"/>
                </a:solidFill>
                <a:latin typeface="BZarBold"/>
                <a:cs typeface="B Zar" panose="00000400000000000000" pitchFamily="2" charset="-78"/>
              </a:rPr>
              <a:t>2-4-2اعتبار بيروني</a:t>
            </a:r>
            <a:endParaRPr lang="fa-IR">
              <a:solidFill>
                <a:srgbClr val="FF0000"/>
              </a:solidFill>
              <a:cs typeface="B Zar" panose="00000400000000000000" pitchFamily="2" charset="-78"/>
            </a:endParaRPr>
          </a:p>
        </p:txBody>
      </p:sp>
      <p:sp>
        <p:nvSpPr>
          <p:cNvPr id="3" name="Content Placeholder 2"/>
          <p:cNvSpPr>
            <a:spLocks noGrp="1"/>
          </p:cNvSpPr>
          <p:nvPr>
            <p:ph idx="1"/>
          </p:nvPr>
        </p:nvSpPr>
        <p:spPr/>
        <p:txBody>
          <a:bodyPr/>
          <a:lstStyle/>
          <a:p>
            <a:r>
              <a:rPr lang="fa-IR" smtClean="0">
                <a:solidFill>
                  <a:srgbClr val="000000"/>
                </a:solidFill>
                <a:latin typeface="BZar"/>
                <a:cs typeface="B Zar" panose="00000400000000000000" pitchFamily="2" charset="-78"/>
              </a:rPr>
              <a:t>اعتبار </a:t>
            </a:r>
            <a:r>
              <a:rPr lang="fa-IR">
                <a:solidFill>
                  <a:srgbClr val="000000"/>
                </a:solidFill>
                <a:latin typeface="BZar"/>
                <a:cs typeface="B Zar" panose="00000400000000000000" pitchFamily="2" charset="-78"/>
              </a:rPr>
              <a:t>بيروني </a:t>
            </a:r>
            <a:r>
              <a:rPr lang="fa-IR" sz="800">
                <a:solidFill>
                  <a:srgbClr val="000000"/>
                </a:solidFill>
                <a:latin typeface="BZar"/>
                <a:cs typeface="B Zar" panose="00000400000000000000" pitchFamily="2" charset="-78"/>
              </a:rPr>
              <a:t>1</a:t>
            </a:r>
            <a:r>
              <a:rPr lang="fa-IR">
                <a:solidFill>
                  <a:srgbClr val="000000"/>
                </a:solidFill>
                <a:latin typeface="BZar"/>
                <a:cs typeface="B Zar" panose="00000400000000000000" pitchFamily="2" charset="-78"/>
              </a:rPr>
              <a:t>كه با عنوان اعتبار پيشبينيكننده </a:t>
            </a:r>
            <a:r>
              <a:rPr lang="fa-IR" sz="800">
                <a:solidFill>
                  <a:srgbClr val="000000"/>
                </a:solidFill>
                <a:latin typeface="BZar"/>
                <a:cs typeface="B Zar" panose="00000400000000000000" pitchFamily="2" charset="-78"/>
              </a:rPr>
              <a:t>2</a:t>
            </a:r>
            <a:r>
              <a:rPr lang="fa-IR">
                <a:solidFill>
                  <a:srgbClr val="000000"/>
                </a:solidFill>
                <a:latin typeface="BZar"/>
                <a:cs typeface="B Zar" panose="00000400000000000000" pitchFamily="2" charset="-78"/>
              </a:rPr>
              <a:t>نيز شناخته ميشـود، هنگـامي اسـت </a:t>
            </a:r>
            <a:r>
              <a:rPr lang="fa-IR">
                <a:solidFill>
                  <a:srgbClr val="000000"/>
                </a:solidFill>
                <a:latin typeface="BZar"/>
                <a:cs typeface="B Zar" panose="00000400000000000000" pitchFamily="2" charset="-78"/>
              </a:rPr>
              <a:t>كـه </a:t>
            </a:r>
            <a:r>
              <a:rPr lang="fa-IR" smtClean="0">
                <a:solidFill>
                  <a:srgbClr val="000000"/>
                </a:solidFill>
                <a:latin typeface="BZar"/>
                <a:cs typeface="B Zar" panose="00000400000000000000" pitchFamily="2" charset="-78"/>
              </a:rPr>
              <a:t>از يك </a:t>
            </a:r>
            <a:r>
              <a:rPr lang="fa-IR">
                <a:solidFill>
                  <a:srgbClr val="000000"/>
                </a:solidFill>
                <a:latin typeface="BZar"/>
                <a:cs typeface="B Zar" panose="00000400000000000000" pitchFamily="2" charset="-78"/>
              </a:rPr>
              <a:t>ابزار بيرون از شاخص مورد نظر بهعنوان معياري براي اعتبار استفاده ميشود</a:t>
            </a:r>
            <a:r>
              <a:rPr lang="fa-IR">
                <a:solidFill>
                  <a:srgbClr val="000000"/>
                </a:solidFill>
                <a:latin typeface="BZar"/>
                <a:cs typeface="B Zar" panose="00000400000000000000" pitchFamily="2" charset="-78"/>
              </a:rPr>
              <a:t>. </a:t>
            </a:r>
            <a:r>
              <a:rPr lang="fa-IR" smtClean="0">
                <a:solidFill>
                  <a:srgbClr val="000000"/>
                </a:solidFill>
                <a:latin typeface="BZar"/>
                <a:cs typeface="B Zar" panose="00000400000000000000" pitchFamily="2" charset="-78"/>
              </a:rPr>
              <a:t>بـهعنـوان مثال </a:t>
            </a:r>
            <a:r>
              <a:rPr lang="fa-IR">
                <a:solidFill>
                  <a:srgbClr val="000000"/>
                </a:solidFill>
                <a:latin typeface="BZar"/>
                <a:cs typeface="B Zar" panose="00000400000000000000" pitchFamily="2" charset="-78"/>
              </a:rPr>
              <a:t>اعتبار آزمون كتبي رانندگي با مهارت افراد در رانندگي محك زده ميشـود</a:t>
            </a:r>
            <a:r>
              <a:rPr lang="fa-IR">
                <a:solidFill>
                  <a:srgbClr val="000000"/>
                </a:solidFill>
                <a:latin typeface="BZar"/>
                <a:cs typeface="B Zar" panose="00000400000000000000" pitchFamily="2" charset="-78"/>
              </a:rPr>
              <a:t>؛ </a:t>
            </a:r>
            <a:r>
              <a:rPr lang="fa-IR" smtClean="0">
                <a:solidFill>
                  <a:srgbClr val="000000"/>
                </a:solidFill>
                <a:latin typeface="BZar"/>
                <a:cs typeface="B Zar" panose="00000400000000000000" pitchFamily="2" charset="-78"/>
              </a:rPr>
              <a:t>مهـارت رانندگي </a:t>
            </a:r>
            <a:r>
              <a:rPr lang="fa-IR">
                <a:solidFill>
                  <a:srgbClr val="000000"/>
                </a:solidFill>
                <a:latin typeface="BZar"/>
                <a:cs typeface="B Zar" panose="00000400000000000000" pitchFamily="2" charset="-78"/>
              </a:rPr>
              <a:t>افراد يك معيار بيروني است</a:t>
            </a:r>
            <a:r>
              <a:rPr lang="fa-IR">
                <a:solidFill>
                  <a:srgbClr val="000000"/>
                </a:solidFill>
                <a:latin typeface="BZar"/>
                <a:cs typeface="B Zar" panose="00000400000000000000" pitchFamily="2" charset="-78"/>
              </a:rPr>
              <a:t>. </a:t>
            </a:r>
            <a:r>
              <a:rPr lang="fa-IR">
                <a:cs typeface="B Zar" panose="00000400000000000000" pitchFamily="2" charset="-78"/>
              </a:rPr>
              <a:t/>
            </a:r>
            <a:br>
              <a:rPr lang="fa-IR">
                <a:cs typeface="B Zar" panose="00000400000000000000" pitchFamily="2" charset="-78"/>
              </a:rPr>
            </a:br>
            <a:endParaRPr lang="fa-IR">
              <a:cs typeface="B Zar" panose="00000400000000000000" pitchFamily="2" charset="-78"/>
            </a:endParaRPr>
          </a:p>
        </p:txBody>
      </p:sp>
    </p:spTree>
    <p:extLst>
      <p:ext uri="{BB962C8B-B14F-4D97-AF65-F5344CB8AC3E}">
        <p14:creationId xmlns:p14="http://schemas.microsoft.com/office/powerpoint/2010/main" val="36141038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a:solidFill>
                  <a:srgbClr val="000000"/>
                </a:solidFill>
                <a:latin typeface="BZar"/>
                <a:cs typeface="B Zar" panose="00000400000000000000" pitchFamily="2" charset="-78"/>
              </a:rPr>
              <a:t>اما تقسيم كار نابسامان چرا به وجود ميآيد؟ از نظر دوركـيم، تغييـرات وارد شـده بـر</a:t>
            </a:r>
            <a:br>
              <a:rPr lang="fa-IR">
                <a:solidFill>
                  <a:srgbClr val="000000"/>
                </a:solidFill>
                <a:latin typeface="BZar"/>
                <a:cs typeface="B Zar" panose="00000400000000000000" pitchFamily="2" charset="-78"/>
              </a:rPr>
            </a:br>
            <a:r>
              <a:rPr lang="fa-IR">
                <a:solidFill>
                  <a:srgbClr val="000000"/>
                </a:solidFill>
                <a:latin typeface="BZar"/>
                <a:cs typeface="B Zar" panose="00000400000000000000" pitchFamily="2" charset="-78"/>
              </a:rPr>
              <a:t>جامعه اگر آنقدر سريع باشد كه جامعه نتواند خود را با آن سـازگار نمايـد، موجـب تقسـيم</a:t>
            </a:r>
            <a:br>
              <a:rPr lang="fa-IR">
                <a:solidFill>
                  <a:srgbClr val="000000"/>
                </a:solidFill>
                <a:latin typeface="BZar"/>
                <a:cs typeface="B Zar" panose="00000400000000000000" pitchFamily="2" charset="-78"/>
              </a:rPr>
            </a:br>
            <a:r>
              <a:rPr lang="fa-IR">
                <a:solidFill>
                  <a:srgbClr val="000000"/>
                </a:solidFill>
                <a:latin typeface="BZar"/>
                <a:cs typeface="B Zar" panose="00000400000000000000" pitchFamily="2" charset="-78"/>
              </a:rPr>
              <a:t>كار نابسامان ميشود، مانند ارگانيسمي كه اجزاي آن فرصت كافي براي تعامـل و برقـراري</a:t>
            </a:r>
            <a:br>
              <a:rPr lang="fa-IR">
                <a:solidFill>
                  <a:srgbClr val="000000"/>
                </a:solidFill>
                <a:latin typeface="BZar"/>
                <a:cs typeface="B Zar" panose="00000400000000000000" pitchFamily="2" charset="-78"/>
              </a:rPr>
            </a:br>
            <a:r>
              <a:rPr lang="fa-IR">
                <a:solidFill>
                  <a:srgbClr val="000000"/>
                </a:solidFill>
                <a:latin typeface="BZar"/>
                <a:cs typeface="B Zar" panose="00000400000000000000" pitchFamily="2" charset="-78"/>
              </a:rPr>
              <a:t>نظم جديد را </a:t>
            </a:r>
            <a:r>
              <a:rPr lang="fa-IR">
                <a:solidFill>
                  <a:srgbClr val="000000"/>
                </a:solidFill>
                <a:latin typeface="BZar"/>
                <a:cs typeface="B Zar" panose="00000400000000000000" pitchFamily="2" charset="-78"/>
              </a:rPr>
              <a:t>ندارند </a:t>
            </a:r>
            <a:r>
              <a:rPr lang="fa-IR" smtClean="0">
                <a:solidFill>
                  <a:srgbClr val="000000"/>
                </a:solidFill>
                <a:latin typeface="BZar"/>
                <a:cs typeface="B Zar" panose="00000400000000000000" pitchFamily="2" charset="-78"/>
              </a:rPr>
              <a:t>(همان</a:t>
            </a:r>
            <a:r>
              <a:rPr lang="fa-IR">
                <a:solidFill>
                  <a:srgbClr val="000000"/>
                </a:solidFill>
                <a:latin typeface="BZar"/>
                <a:cs typeface="B Zar" panose="00000400000000000000" pitchFamily="2" charset="-78"/>
              </a:rPr>
              <a:t>: </a:t>
            </a:r>
            <a:r>
              <a:rPr lang="fa-IR" smtClean="0">
                <a:solidFill>
                  <a:srgbClr val="000000"/>
                </a:solidFill>
                <a:latin typeface="BZar"/>
                <a:cs typeface="B Zar" panose="00000400000000000000" pitchFamily="2" charset="-78"/>
              </a:rPr>
              <a:t>.392)</a:t>
            </a:r>
          </a:p>
          <a:p>
            <a:pPr algn="just"/>
            <a:r>
              <a:rPr lang="fa-IR">
                <a:cs typeface="B Zar" panose="00000400000000000000" pitchFamily="2" charset="-78"/>
              </a:rPr>
              <a:t/>
            </a:r>
            <a:br>
              <a:rPr lang="fa-IR">
                <a:cs typeface="B Zar" panose="00000400000000000000" pitchFamily="2" charset="-78"/>
              </a:rPr>
            </a:br>
            <a:endParaRPr lang="fa-IR">
              <a:cs typeface="B Zar" panose="00000400000000000000" pitchFamily="2" charset="-78"/>
            </a:endParaRPr>
          </a:p>
        </p:txBody>
      </p:sp>
    </p:spTree>
    <p:extLst>
      <p:ext uri="{BB962C8B-B14F-4D97-AF65-F5344CB8AC3E}">
        <p14:creationId xmlns:p14="http://schemas.microsoft.com/office/powerpoint/2010/main" val="1562675489"/>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a:solidFill>
                  <a:srgbClr val="000000"/>
                </a:solidFill>
                <a:latin typeface="BZar"/>
                <a:cs typeface="B Zar" panose="00000400000000000000" pitchFamily="2" charset="-78"/>
              </a:rPr>
              <a:t>در واقع آزمون كتبي اگـر بتوانـد مهـارت راننـدگي گروهـي از افـراد </a:t>
            </a:r>
            <a:r>
              <a:rPr lang="fa-IR">
                <a:solidFill>
                  <a:srgbClr val="000000"/>
                </a:solidFill>
                <a:latin typeface="BZar"/>
                <a:cs typeface="B Zar" panose="00000400000000000000" pitchFamily="2" charset="-78"/>
              </a:rPr>
              <a:t>را </a:t>
            </a:r>
            <a:r>
              <a:rPr lang="fa-IR" smtClean="0">
                <a:solidFill>
                  <a:srgbClr val="000000"/>
                </a:solidFill>
                <a:latin typeface="BZar"/>
                <a:cs typeface="B Zar" panose="00000400000000000000" pitchFamily="2" charset="-78"/>
              </a:rPr>
              <a:t>پـيش بينـي </a:t>
            </a:r>
            <a:r>
              <a:rPr lang="fa-IR">
                <a:solidFill>
                  <a:srgbClr val="000000"/>
                </a:solidFill>
                <a:latin typeface="BZar"/>
                <a:cs typeface="B Zar" panose="00000400000000000000" pitchFamily="2" charset="-78"/>
              </a:rPr>
              <a:t>كنـد، داراي اعتبـار اسـت </a:t>
            </a:r>
            <a:r>
              <a:rPr lang="fa-IR" sz="3200">
                <a:solidFill>
                  <a:srgbClr val="000000"/>
                </a:solidFill>
                <a:latin typeface="BZar"/>
                <a:cs typeface="B Zar" panose="00000400000000000000" pitchFamily="2" charset="-78"/>
              </a:rPr>
              <a:t>(</a:t>
            </a:r>
            <a:r>
              <a:rPr lang="en-US" sz="1600">
                <a:solidFill>
                  <a:srgbClr val="000000"/>
                </a:solidFill>
                <a:latin typeface="TimesNewRomanPSMT"/>
                <a:cs typeface="B Zar" panose="00000400000000000000" pitchFamily="2" charset="-78"/>
              </a:rPr>
              <a:t>Carmines &amp; Zeller, 1979</a:t>
            </a:r>
            <a:r>
              <a:rPr lang="fa-IR" sz="1600">
                <a:solidFill>
                  <a:srgbClr val="000000"/>
                </a:solidFill>
                <a:latin typeface="TimesNewRomanPSMT"/>
                <a:cs typeface="B Zar" panose="00000400000000000000" pitchFamily="2" charset="-78"/>
              </a:rPr>
              <a:t>) </a:t>
            </a:r>
            <a:r>
              <a:rPr lang="fa-IR" smtClean="0">
                <a:solidFill>
                  <a:srgbClr val="000000"/>
                </a:solidFill>
                <a:latin typeface="BZar"/>
                <a:cs typeface="B Zar" panose="00000400000000000000" pitchFamily="2" charset="-78"/>
              </a:rPr>
              <a:t>بـراي</a:t>
            </a:r>
            <a:r>
              <a:rPr lang="fa-IR">
                <a:solidFill>
                  <a:srgbClr val="000000"/>
                </a:solidFill>
                <a:latin typeface="BZar"/>
                <a:cs typeface="B Zar" panose="00000400000000000000" pitchFamily="2" charset="-78"/>
              </a:rPr>
              <a:t> سنجش اعتبار بيروني شاخص مغايرتهاي قانوني، از ملاك و معيار بيروني »</a:t>
            </a:r>
            <a:r>
              <a:rPr lang="fa-IR">
                <a:solidFill>
                  <a:srgbClr val="000000"/>
                </a:solidFill>
                <a:latin typeface="BZar"/>
                <a:cs typeface="B Zar" panose="00000400000000000000" pitchFamily="2" charset="-78"/>
              </a:rPr>
              <a:t>ميزان </a:t>
            </a:r>
            <a:r>
              <a:rPr lang="fa-IR" smtClean="0">
                <a:solidFill>
                  <a:srgbClr val="000000"/>
                </a:solidFill>
                <a:latin typeface="BZar"/>
                <a:cs typeface="B Zar" panose="00000400000000000000" pitchFamily="2" charset="-78"/>
              </a:rPr>
              <a:t>تـنشهـا و </a:t>
            </a:r>
            <a:r>
              <a:rPr lang="fa-IR">
                <a:solidFill>
                  <a:srgbClr val="000000"/>
                </a:solidFill>
                <a:latin typeface="BZar"/>
                <a:cs typeface="B Zar" panose="00000400000000000000" pitchFamily="2" charset="-78"/>
              </a:rPr>
              <a:t>عدم سازگاريها« و به زباني ساده مطرحترين دعواها و اختلافـات ميـان </a:t>
            </a:r>
            <a:r>
              <a:rPr lang="fa-IR">
                <a:solidFill>
                  <a:srgbClr val="000000"/>
                </a:solidFill>
                <a:latin typeface="BZar"/>
                <a:cs typeface="B Zar" panose="00000400000000000000" pitchFamily="2" charset="-78"/>
              </a:rPr>
              <a:t>نهادهـاي </a:t>
            </a:r>
            <a:r>
              <a:rPr lang="fa-IR" smtClean="0">
                <a:solidFill>
                  <a:srgbClr val="000000"/>
                </a:solidFill>
                <a:latin typeface="BZar"/>
                <a:cs typeface="B Zar" panose="00000400000000000000" pitchFamily="2" charset="-78"/>
              </a:rPr>
              <a:t>كشـور استفاده </a:t>
            </a:r>
            <a:r>
              <a:rPr lang="fa-IR">
                <a:solidFill>
                  <a:srgbClr val="000000"/>
                </a:solidFill>
                <a:latin typeface="BZar"/>
                <a:cs typeface="B Zar" panose="00000400000000000000" pitchFamily="2" charset="-78"/>
              </a:rPr>
              <a:t>ميكنيم. به عبارت ديگر روند تغييرات شاخص مغايرتهاي قانوني در </a:t>
            </a:r>
            <a:r>
              <a:rPr lang="fa-IR">
                <a:solidFill>
                  <a:srgbClr val="000000"/>
                </a:solidFill>
                <a:latin typeface="BZar"/>
                <a:cs typeface="B Zar" panose="00000400000000000000" pitchFamily="2" charset="-78"/>
              </a:rPr>
              <a:t>كنار </a:t>
            </a:r>
            <a:r>
              <a:rPr lang="fa-IR" smtClean="0">
                <a:solidFill>
                  <a:srgbClr val="000000"/>
                </a:solidFill>
                <a:latin typeface="BZar"/>
                <a:cs typeface="B Zar" panose="00000400000000000000" pitchFamily="2" charset="-78"/>
              </a:rPr>
              <a:t>تنشها و </a:t>
            </a:r>
            <a:r>
              <a:rPr lang="fa-IR">
                <a:solidFill>
                  <a:srgbClr val="000000"/>
                </a:solidFill>
                <a:latin typeface="BZar"/>
                <a:cs typeface="B Zar" panose="00000400000000000000" pitchFamily="2" charset="-78"/>
              </a:rPr>
              <a:t>كشاكشهاي ميان نهادهاي كشور قرار داده شده و نشان داده ميشود كه اين دو </a:t>
            </a:r>
            <a:r>
              <a:rPr lang="fa-IR">
                <a:solidFill>
                  <a:srgbClr val="000000"/>
                </a:solidFill>
                <a:latin typeface="BZar"/>
                <a:cs typeface="B Zar" panose="00000400000000000000" pitchFamily="2" charset="-78"/>
              </a:rPr>
              <a:t>رونـد </a:t>
            </a:r>
            <a:r>
              <a:rPr lang="fa-IR" smtClean="0">
                <a:solidFill>
                  <a:srgbClr val="000000"/>
                </a:solidFill>
                <a:latin typeface="BZar"/>
                <a:cs typeface="B Zar" panose="00000400000000000000" pitchFamily="2" charset="-78"/>
              </a:rPr>
              <a:t>بـا هم </a:t>
            </a:r>
            <a:r>
              <a:rPr lang="fa-IR">
                <a:solidFill>
                  <a:srgbClr val="000000"/>
                </a:solidFill>
                <a:latin typeface="BZar"/>
                <a:cs typeface="B Zar" panose="00000400000000000000" pitchFamily="2" charset="-78"/>
              </a:rPr>
              <a:t>بالا و پايين رفتهاند.</a:t>
            </a:r>
            <a:endParaRPr lang="fa-IR"/>
          </a:p>
        </p:txBody>
      </p:sp>
      <p:sp>
        <p:nvSpPr>
          <p:cNvPr id="4" name="Flowchart: Connector 3"/>
          <p:cNvSpPr/>
          <p:nvPr/>
        </p:nvSpPr>
        <p:spPr>
          <a:xfrm>
            <a:off x="970672" y="4290646"/>
            <a:ext cx="1941342" cy="1336431"/>
          </a:xfrm>
          <a:prstGeom prst="flowChartConnector">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latin typeface="BZar"/>
                <a:cs typeface="B Zar" panose="00000400000000000000" pitchFamily="2" charset="-78"/>
              </a:rPr>
              <a:t>پـيش بينـي</a:t>
            </a:r>
            <a:endParaRPr lang="fa-IR" b="1">
              <a:solidFill>
                <a:srgbClr val="FF0000"/>
              </a:solidFill>
            </a:endParaRPr>
          </a:p>
        </p:txBody>
      </p:sp>
    </p:spTree>
    <p:extLst>
      <p:ext uri="{BB962C8B-B14F-4D97-AF65-F5344CB8AC3E}">
        <p14:creationId xmlns:p14="http://schemas.microsoft.com/office/powerpoint/2010/main" val="2306854333"/>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normAutofit/>
          </a:bodyPr>
          <a:lstStyle/>
          <a:p>
            <a:pPr algn="just"/>
            <a:r>
              <a:rPr lang="fa-IR" smtClean="0">
                <a:solidFill>
                  <a:srgbClr val="000000"/>
                </a:solidFill>
                <a:latin typeface="BZar"/>
                <a:cs typeface="B Zar" panose="00000400000000000000" pitchFamily="2" charset="-78"/>
              </a:rPr>
              <a:t>ابتدا </a:t>
            </a:r>
            <a:r>
              <a:rPr lang="fa-IR">
                <a:solidFill>
                  <a:srgbClr val="000000"/>
                </a:solidFill>
                <a:latin typeface="BZar"/>
                <a:cs typeface="B Zar" panose="00000400000000000000" pitchFamily="2" charset="-78"/>
              </a:rPr>
              <a:t>نمودار حاصل از محاسبه شاخص مغايرتهاي قـانوني از سـال </a:t>
            </a:r>
            <a:r>
              <a:rPr lang="fa-IR">
                <a:solidFill>
                  <a:srgbClr val="000000"/>
                </a:solidFill>
                <a:latin typeface="BZar"/>
                <a:cs typeface="B Zar" panose="00000400000000000000" pitchFamily="2" charset="-78"/>
              </a:rPr>
              <a:t>1363تـا </a:t>
            </a:r>
            <a:r>
              <a:rPr lang="fa-IR" smtClean="0">
                <a:solidFill>
                  <a:srgbClr val="000000"/>
                </a:solidFill>
                <a:latin typeface="BZar"/>
                <a:cs typeface="B Zar" panose="00000400000000000000" pitchFamily="2" charset="-78"/>
              </a:rPr>
              <a:t>1387را نشان </a:t>
            </a:r>
            <a:r>
              <a:rPr lang="fa-IR">
                <a:solidFill>
                  <a:srgbClr val="000000"/>
                </a:solidFill>
                <a:latin typeface="BZar"/>
                <a:cs typeface="B Zar" panose="00000400000000000000" pitchFamily="2" charset="-78"/>
              </a:rPr>
              <a:t>ميدهيم. با استفاده از روش »تحليل رگرسيون مقطعي سريهـاي زمـاني« </a:t>
            </a:r>
            <a:r>
              <a:rPr lang="fa-IR" sz="800" b="1">
                <a:solidFill>
                  <a:srgbClr val="FF0000"/>
                </a:solidFill>
                <a:latin typeface="BZar"/>
                <a:cs typeface="B Zar" panose="00000400000000000000" pitchFamily="2" charset="-78"/>
              </a:rPr>
              <a:t>1</a:t>
            </a:r>
            <a:r>
              <a:rPr lang="fa-IR" b="1">
                <a:solidFill>
                  <a:srgbClr val="FF0000"/>
                </a:solidFill>
                <a:latin typeface="BZar"/>
                <a:cs typeface="B Zar" panose="00000400000000000000" pitchFamily="2" charset="-78"/>
              </a:rPr>
              <a:t>چهـار </a:t>
            </a:r>
            <a:r>
              <a:rPr lang="fa-IR" b="1" smtClean="0">
                <a:solidFill>
                  <a:srgbClr val="FF0000"/>
                </a:solidFill>
                <a:latin typeface="BZar"/>
                <a:cs typeface="B Zar" panose="00000400000000000000" pitchFamily="2" charset="-78"/>
              </a:rPr>
              <a:t>دوره </a:t>
            </a:r>
            <a:r>
              <a:rPr lang="fa-IR" smtClean="0">
                <a:solidFill>
                  <a:srgbClr val="000000"/>
                </a:solidFill>
                <a:latin typeface="BZar"/>
                <a:cs typeface="B Zar" panose="00000400000000000000" pitchFamily="2" charset="-78"/>
              </a:rPr>
              <a:t>مجزا </a:t>
            </a:r>
            <a:r>
              <a:rPr lang="fa-IR">
                <a:solidFill>
                  <a:srgbClr val="000000"/>
                </a:solidFill>
                <a:latin typeface="BZar"/>
                <a:cs typeface="B Zar" panose="00000400000000000000" pitchFamily="2" charset="-78"/>
              </a:rPr>
              <a:t>براي </a:t>
            </a:r>
            <a:r>
              <a:rPr lang="fa-IR" smtClean="0">
                <a:solidFill>
                  <a:srgbClr val="000000"/>
                </a:solidFill>
                <a:latin typeface="BZar"/>
                <a:cs typeface="B Zar" panose="00000400000000000000" pitchFamily="2" charset="-78"/>
              </a:rPr>
              <a:t>روند مغايرتهاي </a:t>
            </a:r>
            <a:r>
              <a:rPr lang="fa-IR">
                <a:solidFill>
                  <a:srgbClr val="000000"/>
                </a:solidFill>
                <a:latin typeface="BZar"/>
                <a:cs typeface="B Zar" panose="00000400000000000000" pitchFamily="2" charset="-78"/>
              </a:rPr>
              <a:t>قانوني وجود </a:t>
            </a:r>
            <a:r>
              <a:rPr lang="fa-IR">
                <a:solidFill>
                  <a:srgbClr val="000000"/>
                </a:solidFill>
                <a:latin typeface="BZar"/>
                <a:cs typeface="B Zar" panose="00000400000000000000" pitchFamily="2" charset="-78"/>
              </a:rPr>
              <a:t>دارد</a:t>
            </a:r>
            <a:r>
              <a:rPr lang="fa-IR">
                <a:cs typeface="B Zar" panose="00000400000000000000" pitchFamily="2" charset="-78"/>
              </a:rPr>
              <a:t> </a:t>
            </a:r>
            <a:endParaRPr lang="fa-IR" smtClean="0">
              <a:cs typeface="B Zar" panose="00000400000000000000" pitchFamily="2" charset="-78"/>
            </a:endParaRPr>
          </a:p>
          <a:p>
            <a:pPr marL="0" indent="0" algn="just">
              <a:buNone/>
            </a:pPr>
            <a:r>
              <a:rPr lang="fa-IR">
                <a:cs typeface="B Zar" panose="00000400000000000000" pitchFamily="2" charset="-78"/>
              </a:rPr>
              <a:t/>
            </a:r>
            <a:br>
              <a:rPr lang="fa-IR">
                <a:cs typeface="B Zar" panose="00000400000000000000" pitchFamily="2" charset="-78"/>
              </a:rPr>
            </a:br>
            <a:endParaRPr lang="fa-IR">
              <a:cs typeface="B Zar" panose="00000400000000000000" pitchFamily="2" charset="-78"/>
            </a:endParaRPr>
          </a:p>
        </p:txBody>
      </p:sp>
    </p:spTree>
    <p:extLst>
      <p:ext uri="{BB962C8B-B14F-4D97-AF65-F5344CB8AC3E}">
        <p14:creationId xmlns:p14="http://schemas.microsoft.com/office/powerpoint/2010/main" val="3046496234"/>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r>
              <a:rPr lang="fa-IR" smtClean="0">
                <a:solidFill>
                  <a:srgbClr val="000000"/>
                </a:solidFill>
                <a:latin typeface="BZar"/>
                <a:cs typeface="B Zar" panose="00000400000000000000" pitchFamily="2" charset="-78"/>
              </a:rPr>
              <a:t>1-دوره </a:t>
            </a:r>
            <a:r>
              <a:rPr lang="fa-IR">
                <a:solidFill>
                  <a:srgbClr val="000000"/>
                </a:solidFill>
                <a:latin typeface="BZar"/>
                <a:cs typeface="B Zar" panose="00000400000000000000" pitchFamily="2" charset="-78"/>
              </a:rPr>
              <a:t>اول </a:t>
            </a:r>
            <a:r>
              <a:rPr lang="fa-IR" smtClean="0">
                <a:solidFill>
                  <a:srgbClr val="000000"/>
                </a:solidFill>
                <a:latin typeface="BZar"/>
                <a:cs typeface="B Zar" panose="00000400000000000000" pitchFamily="2" charset="-78"/>
              </a:rPr>
              <a:t>( </a:t>
            </a:r>
            <a:r>
              <a:rPr lang="fa-IR">
                <a:solidFill>
                  <a:srgbClr val="000000"/>
                </a:solidFill>
                <a:latin typeface="BZar"/>
                <a:cs typeface="B Zar" panose="00000400000000000000" pitchFamily="2" charset="-78"/>
              </a:rPr>
              <a:t>1363تا </a:t>
            </a:r>
            <a:r>
              <a:rPr lang="fa-IR" smtClean="0">
                <a:solidFill>
                  <a:srgbClr val="000000"/>
                </a:solidFill>
                <a:latin typeface="BZar"/>
                <a:cs typeface="B Zar" panose="00000400000000000000" pitchFamily="2" charset="-78"/>
              </a:rPr>
              <a:t>1373) مغايرتهاي </a:t>
            </a:r>
            <a:r>
              <a:rPr lang="fa-IR">
                <a:solidFill>
                  <a:srgbClr val="000000"/>
                </a:solidFill>
                <a:latin typeface="BZar"/>
                <a:cs typeface="B Zar" panose="00000400000000000000" pitchFamily="2" charset="-78"/>
              </a:rPr>
              <a:t>قانوني تقريبـاً رونـدي ثابـت و </a:t>
            </a:r>
            <a:r>
              <a:rPr lang="fa-IR">
                <a:solidFill>
                  <a:srgbClr val="000000"/>
                </a:solidFill>
                <a:latin typeface="BZar"/>
                <a:cs typeface="B Zar" panose="00000400000000000000" pitchFamily="2" charset="-78"/>
              </a:rPr>
              <a:t>تـا </a:t>
            </a:r>
            <a:r>
              <a:rPr lang="fa-IR" smtClean="0">
                <a:solidFill>
                  <a:srgbClr val="000000"/>
                </a:solidFill>
                <a:latin typeface="BZar"/>
                <a:cs typeface="B Zar" panose="00000400000000000000" pitchFamily="2" charset="-78"/>
              </a:rPr>
              <a:t>حـدود كاهشي </a:t>
            </a:r>
            <a:r>
              <a:rPr lang="fa-IR">
                <a:solidFill>
                  <a:srgbClr val="000000"/>
                </a:solidFill>
                <a:latin typeface="BZar"/>
                <a:cs typeface="B Zar" panose="00000400000000000000" pitchFamily="2" charset="-78"/>
              </a:rPr>
              <a:t>داشته</a:t>
            </a:r>
            <a:r>
              <a:rPr lang="fa-IR">
                <a:solidFill>
                  <a:srgbClr val="000000"/>
                </a:solidFill>
                <a:latin typeface="BZar"/>
                <a:cs typeface="B Zar" panose="00000400000000000000" pitchFamily="2" charset="-78"/>
              </a:rPr>
              <a:t/>
            </a:r>
            <a:br>
              <a:rPr lang="fa-IR">
                <a:solidFill>
                  <a:srgbClr val="000000"/>
                </a:solidFill>
                <a:latin typeface="BZar"/>
                <a:cs typeface="B Zar" panose="00000400000000000000" pitchFamily="2" charset="-78"/>
              </a:rPr>
            </a:br>
            <a:r>
              <a:rPr lang="fa-IR" smtClean="0">
                <a:solidFill>
                  <a:srgbClr val="000000"/>
                </a:solidFill>
                <a:latin typeface="BZar"/>
                <a:cs typeface="B Zar" panose="00000400000000000000" pitchFamily="2" charset="-78"/>
              </a:rPr>
              <a:t>2-دوره </a:t>
            </a:r>
            <a:r>
              <a:rPr lang="fa-IR">
                <a:solidFill>
                  <a:srgbClr val="000000"/>
                </a:solidFill>
                <a:latin typeface="BZar"/>
                <a:cs typeface="B Zar" panose="00000400000000000000" pitchFamily="2" charset="-78"/>
              </a:rPr>
              <a:t>دوم </a:t>
            </a:r>
            <a:r>
              <a:rPr lang="fa-IR" smtClean="0">
                <a:solidFill>
                  <a:srgbClr val="000000"/>
                </a:solidFill>
                <a:latin typeface="BZar"/>
                <a:cs typeface="B Zar" panose="00000400000000000000" pitchFamily="2" charset="-78"/>
              </a:rPr>
              <a:t>( </a:t>
            </a:r>
            <a:r>
              <a:rPr lang="fa-IR">
                <a:solidFill>
                  <a:srgbClr val="000000"/>
                </a:solidFill>
                <a:latin typeface="BZar"/>
                <a:cs typeface="B Zar" panose="00000400000000000000" pitchFamily="2" charset="-78"/>
              </a:rPr>
              <a:t>1373تا </a:t>
            </a:r>
            <a:r>
              <a:rPr lang="fa-IR" smtClean="0">
                <a:solidFill>
                  <a:srgbClr val="000000"/>
                </a:solidFill>
                <a:latin typeface="BZar"/>
                <a:cs typeface="B Zar" panose="00000400000000000000" pitchFamily="2" charset="-78"/>
              </a:rPr>
              <a:t>1381) مغايرتهاي </a:t>
            </a:r>
            <a:r>
              <a:rPr lang="fa-IR">
                <a:solidFill>
                  <a:srgbClr val="000000"/>
                </a:solidFill>
                <a:latin typeface="BZar"/>
                <a:cs typeface="B Zar" panose="00000400000000000000" pitchFamily="2" charset="-78"/>
              </a:rPr>
              <a:t>قانوني روند افزايشي داشته</a:t>
            </a:r>
            <a:r>
              <a:rPr lang="fa-IR">
                <a:solidFill>
                  <a:srgbClr val="000000"/>
                </a:solidFill>
                <a:latin typeface="BZar"/>
                <a:cs typeface="B Zar" panose="00000400000000000000" pitchFamily="2" charset="-78"/>
              </a:rPr>
              <a:t/>
            </a:r>
            <a:br>
              <a:rPr lang="fa-IR">
                <a:solidFill>
                  <a:srgbClr val="000000"/>
                </a:solidFill>
                <a:latin typeface="BZar"/>
                <a:cs typeface="B Zar" panose="00000400000000000000" pitchFamily="2" charset="-78"/>
              </a:rPr>
            </a:br>
            <a:r>
              <a:rPr lang="fa-IR" smtClean="0">
                <a:solidFill>
                  <a:srgbClr val="000000"/>
                </a:solidFill>
                <a:latin typeface="BZar"/>
                <a:cs typeface="B Zar" panose="00000400000000000000" pitchFamily="2" charset="-78"/>
              </a:rPr>
              <a:t>3- دوره </a:t>
            </a:r>
            <a:r>
              <a:rPr lang="fa-IR">
                <a:solidFill>
                  <a:srgbClr val="000000"/>
                </a:solidFill>
                <a:latin typeface="BZar"/>
                <a:cs typeface="B Zar" panose="00000400000000000000" pitchFamily="2" charset="-78"/>
              </a:rPr>
              <a:t>سوم </a:t>
            </a:r>
            <a:r>
              <a:rPr lang="fa-IR" smtClean="0">
                <a:solidFill>
                  <a:srgbClr val="000000"/>
                </a:solidFill>
                <a:latin typeface="BZar"/>
                <a:cs typeface="B Zar" panose="00000400000000000000" pitchFamily="2" charset="-78"/>
              </a:rPr>
              <a:t>(1381تا 1384) مغايرتهاي </a:t>
            </a:r>
            <a:r>
              <a:rPr lang="fa-IR">
                <a:solidFill>
                  <a:srgbClr val="000000"/>
                </a:solidFill>
                <a:latin typeface="BZar"/>
                <a:cs typeface="B Zar" panose="00000400000000000000" pitchFamily="2" charset="-78"/>
              </a:rPr>
              <a:t>قانوني روند كاهشي داشته</a:t>
            </a:r>
            <a:r>
              <a:rPr lang="fa-IR">
                <a:solidFill>
                  <a:srgbClr val="000000"/>
                </a:solidFill>
                <a:latin typeface="BZar"/>
                <a:cs typeface="B Zar" panose="00000400000000000000" pitchFamily="2" charset="-78"/>
              </a:rPr>
              <a:t/>
            </a:r>
            <a:br>
              <a:rPr lang="fa-IR">
                <a:solidFill>
                  <a:srgbClr val="000000"/>
                </a:solidFill>
                <a:latin typeface="BZar"/>
                <a:cs typeface="B Zar" panose="00000400000000000000" pitchFamily="2" charset="-78"/>
              </a:rPr>
            </a:br>
            <a:r>
              <a:rPr lang="fa-IR" smtClean="0">
                <a:solidFill>
                  <a:srgbClr val="000000"/>
                </a:solidFill>
                <a:latin typeface="BZar"/>
                <a:cs typeface="B Zar" panose="00000400000000000000" pitchFamily="2" charset="-78"/>
              </a:rPr>
              <a:t>4- دوره </a:t>
            </a:r>
            <a:r>
              <a:rPr lang="fa-IR">
                <a:solidFill>
                  <a:srgbClr val="000000"/>
                </a:solidFill>
                <a:latin typeface="BZar"/>
                <a:cs typeface="B Zar" panose="00000400000000000000" pitchFamily="2" charset="-78"/>
              </a:rPr>
              <a:t>چهارم </a:t>
            </a:r>
            <a:r>
              <a:rPr lang="fa-IR" smtClean="0">
                <a:solidFill>
                  <a:srgbClr val="000000"/>
                </a:solidFill>
                <a:latin typeface="BZar"/>
                <a:cs typeface="B Zar" panose="00000400000000000000" pitchFamily="2" charset="-78"/>
              </a:rPr>
              <a:t>( </a:t>
            </a:r>
            <a:r>
              <a:rPr lang="fa-IR">
                <a:solidFill>
                  <a:srgbClr val="000000"/>
                </a:solidFill>
                <a:latin typeface="BZar"/>
                <a:cs typeface="B Zar" panose="00000400000000000000" pitchFamily="2" charset="-78"/>
              </a:rPr>
              <a:t>1384تا </a:t>
            </a:r>
            <a:r>
              <a:rPr lang="fa-IR" smtClean="0">
                <a:solidFill>
                  <a:srgbClr val="000000"/>
                </a:solidFill>
                <a:latin typeface="BZar"/>
                <a:cs typeface="B Zar" panose="00000400000000000000" pitchFamily="2" charset="-78"/>
              </a:rPr>
              <a:t>1387) دوباره </a:t>
            </a:r>
            <a:r>
              <a:rPr lang="fa-IR">
                <a:solidFill>
                  <a:srgbClr val="000000"/>
                </a:solidFill>
                <a:latin typeface="BZar"/>
                <a:cs typeface="B Zar" panose="00000400000000000000" pitchFamily="2" charset="-78"/>
              </a:rPr>
              <a:t>روند حالت افزايشي پيدا كرده است</a:t>
            </a:r>
            <a:r>
              <a:rPr lang="fa-IR">
                <a:cs typeface="B Zar" panose="00000400000000000000" pitchFamily="2" charset="-78"/>
              </a:rPr>
              <a:t> </a:t>
            </a:r>
            <a:br>
              <a:rPr lang="fa-IR">
                <a:cs typeface="B Zar" panose="00000400000000000000" pitchFamily="2" charset="-78"/>
              </a:rPr>
            </a:br>
            <a:endParaRPr lang="fa-IR">
              <a:cs typeface="B Zar" panose="00000400000000000000" pitchFamily="2" charset="-78"/>
            </a:endParaRPr>
          </a:p>
        </p:txBody>
      </p:sp>
    </p:spTree>
    <p:extLst>
      <p:ext uri="{BB962C8B-B14F-4D97-AF65-F5344CB8AC3E}">
        <p14:creationId xmlns:p14="http://schemas.microsoft.com/office/powerpoint/2010/main" val="3729113757"/>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pic>
        <p:nvPicPr>
          <p:cNvPr id="4" name="Content Placeholder 3"/>
          <p:cNvPicPr>
            <a:picLocks noGrp="1" noChangeAspect="1"/>
          </p:cNvPicPr>
          <p:nvPr>
            <p:ph idx="1"/>
          </p:nvPr>
        </p:nvPicPr>
        <p:blipFill>
          <a:blip r:embed="rId2"/>
          <a:stretch>
            <a:fillRect/>
          </a:stretch>
        </p:blipFill>
        <p:spPr>
          <a:xfrm>
            <a:off x="838200" y="365125"/>
            <a:ext cx="10784991" cy="5986857"/>
          </a:xfrm>
          <a:prstGeom prst="rect">
            <a:avLst/>
          </a:prstGeom>
        </p:spPr>
      </p:pic>
    </p:spTree>
    <p:extLst>
      <p:ext uri="{BB962C8B-B14F-4D97-AF65-F5344CB8AC3E}">
        <p14:creationId xmlns:p14="http://schemas.microsoft.com/office/powerpoint/2010/main" val="1899501955"/>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normAutofit/>
          </a:bodyPr>
          <a:lstStyle/>
          <a:p>
            <a:pPr algn="just"/>
            <a:r>
              <a:rPr lang="fa-IR">
                <a:solidFill>
                  <a:srgbClr val="000000"/>
                </a:solidFill>
                <a:latin typeface="BZar"/>
                <a:cs typeface="B Zar" panose="00000400000000000000" pitchFamily="2" charset="-78"/>
              </a:rPr>
              <a:t>حال بايد ديد شاخص مغايرتهاي قانوني تا چه اندازه دعواها و تنشهاي </a:t>
            </a:r>
            <a:r>
              <a:rPr lang="fa-IR">
                <a:solidFill>
                  <a:srgbClr val="000000"/>
                </a:solidFill>
                <a:latin typeface="BZar"/>
                <a:cs typeface="B Zar" panose="00000400000000000000" pitchFamily="2" charset="-78"/>
              </a:rPr>
              <a:t>ميان </a:t>
            </a:r>
            <a:r>
              <a:rPr lang="fa-IR" smtClean="0">
                <a:solidFill>
                  <a:srgbClr val="000000"/>
                </a:solidFill>
                <a:latin typeface="BZar"/>
                <a:cs typeface="B Zar" panose="00000400000000000000" pitchFamily="2" charset="-78"/>
              </a:rPr>
              <a:t>نهادهـا را </a:t>
            </a:r>
            <a:r>
              <a:rPr lang="fa-IR">
                <a:solidFill>
                  <a:srgbClr val="000000"/>
                </a:solidFill>
                <a:latin typeface="BZar"/>
                <a:cs typeface="B Zar" panose="00000400000000000000" pitchFamily="2" charset="-78"/>
              </a:rPr>
              <a:t>پيشبيني ميكند. بر اساس نظريه آنتروپي هر دورهاي داراي ميزاني از تنش </a:t>
            </a:r>
            <a:r>
              <a:rPr lang="fa-IR">
                <a:solidFill>
                  <a:srgbClr val="000000"/>
                </a:solidFill>
                <a:latin typeface="BZar"/>
                <a:cs typeface="B Zar" panose="00000400000000000000" pitchFamily="2" charset="-78"/>
              </a:rPr>
              <a:t>ميـان </a:t>
            </a:r>
            <a:r>
              <a:rPr lang="fa-IR" smtClean="0">
                <a:solidFill>
                  <a:srgbClr val="000000"/>
                </a:solidFill>
                <a:latin typeface="BZar"/>
                <a:cs typeface="B Zar" panose="00000400000000000000" pitchFamily="2" charset="-78"/>
              </a:rPr>
              <a:t>نهادهـا اسـت </a:t>
            </a:r>
            <a:r>
              <a:rPr lang="fa-IR">
                <a:solidFill>
                  <a:srgbClr val="000000"/>
                </a:solidFill>
                <a:latin typeface="BZar"/>
                <a:cs typeface="B Zar" panose="00000400000000000000" pitchFamily="2" charset="-78"/>
              </a:rPr>
              <a:t>امـا رونـد كاهشـي و افزايشـي آن اهميـت دارد كـه در هـر يـك از </a:t>
            </a:r>
            <a:r>
              <a:rPr lang="fa-IR">
                <a:solidFill>
                  <a:srgbClr val="000000"/>
                </a:solidFill>
                <a:latin typeface="BZar"/>
                <a:cs typeface="B Zar" panose="00000400000000000000" pitchFamily="2" charset="-78"/>
              </a:rPr>
              <a:t>دورههـاي </a:t>
            </a:r>
            <a:r>
              <a:rPr lang="fa-IR" smtClean="0">
                <a:solidFill>
                  <a:srgbClr val="000000"/>
                </a:solidFill>
                <a:latin typeface="BZar"/>
                <a:cs typeface="B Zar" panose="00000400000000000000" pitchFamily="2" charset="-78"/>
              </a:rPr>
              <a:t>فـوق رويدادهايي </a:t>
            </a:r>
            <a:r>
              <a:rPr lang="fa-IR">
                <a:solidFill>
                  <a:srgbClr val="000000"/>
                </a:solidFill>
                <a:latin typeface="BZar"/>
                <a:cs typeface="B Zar" panose="00000400000000000000" pitchFamily="2" charset="-78"/>
              </a:rPr>
              <a:t>نشاندهنده اين تنشها </a:t>
            </a:r>
            <a:r>
              <a:rPr lang="fa-IR">
                <a:solidFill>
                  <a:srgbClr val="000000"/>
                </a:solidFill>
                <a:latin typeface="BZar"/>
                <a:cs typeface="B Zar" panose="00000400000000000000" pitchFamily="2" charset="-78"/>
              </a:rPr>
              <a:t>هستند</a:t>
            </a:r>
            <a:r>
              <a:rPr lang="fa-IR" smtClean="0">
                <a:solidFill>
                  <a:srgbClr val="000000"/>
                </a:solidFill>
                <a:latin typeface="BZar"/>
                <a:cs typeface="B Zar" panose="00000400000000000000" pitchFamily="2" charset="-78"/>
              </a:rPr>
              <a:t>.</a:t>
            </a:r>
          </a:p>
          <a:p>
            <a:pPr algn="just"/>
            <a:r>
              <a:rPr lang="fa-IR">
                <a:solidFill>
                  <a:srgbClr val="000000"/>
                </a:solidFill>
                <a:latin typeface="BZar"/>
                <a:cs typeface="B Zar" panose="00000400000000000000" pitchFamily="2" charset="-78"/>
              </a:rPr>
              <a:t/>
            </a:r>
            <a:br>
              <a:rPr lang="fa-IR">
                <a:solidFill>
                  <a:srgbClr val="000000"/>
                </a:solidFill>
                <a:latin typeface="BZar"/>
                <a:cs typeface="B Zar" panose="00000400000000000000" pitchFamily="2" charset="-78"/>
              </a:rPr>
            </a:br>
            <a:r>
              <a:rPr lang="fa-IR">
                <a:cs typeface="B Zar" panose="00000400000000000000" pitchFamily="2" charset="-78"/>
              </a:rPr>
              <a:t/>
            </a:r>
            <a:br>
              <a:rPr lang="fa-IR">
                <a:cs typeface="B Zar" panose="00000400000000000000" pitchFamily="2" charset="-78"/>
              </a:rPr>
            </a:br>
            <a:endParaRPr lang="fa-IR">
              <a:cs typeface="B Zar" panose="00000400000000000000" pitchFamily="2" charset="-78"/>
            </a:endParaRPr>
          </a:p>
        </p:txBody>
      </p:sp>
      <p:sp>
        <p:nvSpPr>
          <p:cNvPr id="4" name="Flowchart: Connector 3"/>
          <p:cNvSpPr/>
          <p:nvPr/>
        </p:nvSpPr>
        <p:spPr>
          <a:xfrm>
            <a:off x="838200" y="3629464"/>
            <a:ext cx="1786597" cy="1336431"/>
          </a:xfrm>
          <a:prstGeom prst="flowChartConnector">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latin typeface="BZar"/>
                <a:cs typeface="B Zar" panose="00000400000000000000" pitchFamily="2" charset="-78"/>
              </a:rPr>
              <a:t>آنتروپي</a:t>
            </a:r>
            <a:endParaRPr lang="fa-IR" b="1">
              <a:solidFill>
                <a:srgbClr val="FF0000"/>
              </a:solidFill>
            </a:endParaRPr>
          </a:p>
        </p:txBody>
      </p:sp>
    </p:spTree>
    <p:extLst>
      <p:ext uri="{BB962C8B-B14F-4D97-AF65-F5344CB8AC3E}">
        <p14:creationId xmlns:p14="http://schemas.microsoft.com/office/powerpoint/2010/main" val="2518076105"/>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r>
              <a:rPr lang="fa-IR" sz="2600">
                <a:solidFill>
                  <a:srgbClr val="000000"/>
                </a:solidFill>
                <a:latin typeface="BZar"/>
                <a:cs typeface="B Zar" panose="00000400000000000000" pitchFamily="2" charset="-78"/>
              </a:rPr>
              <a:t>بر اساس شرايط عيني اين دورهها بايد گفت كه هنگامي كه مغايرتهاي </a:t>
            </a:r>
            <a:r>
              <a:rPr lang="fa-IR" sz="2600">
                <a:solidFill>
                  <a:srgbClr val="000000"/>
                </a:solidFill>
                <a:latin typeface="BZar"/>
                <a:cs typeface="B Zar" panose="00000400000000000000" pitchFamily="2" charset="-78"/>
              </a:rPr>
              <a:t>قـانوني </a:t>
            </a:r>
            <a:r>
              <a:rPr lang="fa-IR" sz="2600" smtClean="0">
                <a:solidFill>
                  <a:srgbClr val="000000"/>
                </a:solidFill>
                <a:latin typeface="BZar"/>
                <a:cs typeface="B Zar" panose="00000400000000000000" pitchFamily="2" charset="-78"/>
              </a:rPr>
              <a:t>پـس از </a:t>
            </a:r>
            <a:r>
              <a:rPr lang="fa-IR" sz="2600">
                <a:solidFill>
                  <a:srgbClr val="000000"/>
                </a:solidFill>
                <a:latin typeface="BZar"/>
                <a:cs typeface="B Zar" panose="00000400000000000000" pitchFamily="2" charset="-78"/>
              </a:rPr>
              <a:t>سال 1373بالا ميرود، تعارض ميان نهادها نيز به شدت بالا ميروند و دوره دوم </a:t>
            </a:r>
            <a:r>
              <a:rPr lang="fa-IR" sz="2600">
                <a:solidFill>
                  <a:srgbClr val="000000"/>
                </a:solidFill>
                <a:latin typeface="BZar"/>
                <a:cs typeface="B Zar" panose="00000400000000000000" pitchFamily="2" charset="-78"/>
              </a:rPr>
              <a:t>اساساً </a:t>
            </a:r>
            <a:r>
              <a:rPr lang="fa-IR" sz="2600" smtClean="0">
                <a:solidFill>
                  <a:srgbClr val="000000"/>
                </a:solidFill>
                <a:latin typeface="BZar"/>
                <a:cs typeface="B Zar" panose="00000400000000000000" pitchFamily="2" charset="-78"/>
              </a:rPr>
              <a:t>با دوره </a:t>
            </a:r>
            <a:r>
              <a:rPr lang="fa-IR" sz="2600">
                <a:solidFill>
                  <a:srgbClr val="000000"/>
                </a:solidFill>
                <a:latin typeface="BZar"/>
                <a:cs typeface="B Zar" panose="00000400000000000000" pitchFamily="2" charset="-78"/>
              </a:rPr>
              <a:t>اول قابل مقايسه نيست. هنگامي كه پس از سال 1381مغايرتها كاهش </a:t>
            </a:r>
            <a:r>
              <a:rPr lang="fa-IR" sz="2600">
                <a:solidFill>
                  <a:srgbClr val="000000"/>
                </a:solidFill>
                <a:latin typeface="BZar"/>
                <a:cs typeface="B Zar" panose="00000400000000000000" pitchFamily="2" charset="-78"/>
              </a:rPr>
              <a:t>پيدا </a:t>
            </a:r>
            <a:r>
              <a:rPr lang="fa-IR" sz="2600" smtClean="0">
                <a:solidFill>
                  <a:srgbClr val="000000"/>
                </a:solidFill>
                <a:latin typeface="BZar"/>
                <a:cs typeface="B Zar" panose="00000400000000000000" pitchFamily="2" charset="-78"/>
              </a:rPr>
              <a:t>ميكند، اين </a:t>
            </a:r>
            <a:r>
              <a:rPr lang="fa-IR" sz="2600">
                <a:solidFill>
                  <a:srgbClr val="000000"/>
                </a:solidFill>
                <a:latin typeface="BZar"/>
                <a:cs typeface="B Zar" panose="00000400000000000000" pitchFamily="2" charset="-78"/>
              </a:rPr>
              <a:t>تنشها نيز فروكش ميكند</a:t>
            </a:r>
            <a:r>
              <a:rPr lang="fa-IR" sz="2600">
                <a:solidFill>
                  <a:srgbClr val="000000"/>
                </a:solidFill>
                <a:latin typeface="BZar"/>
                <a:cs typeface="B Zar" panose="00000400000000000000" pitchFamily="2" charset="-78"/>
              </a:rPr>
              <a:t>. </a:t>
            </a:r>
            <a:endParaRPr lang="fa-IR">
              <a:cs typeface="B Zar" panose="00000400000000000000" pitchFamily="2" charset="-78"/>
            </a:endParaRPr>
          </a:p>
        </p:txBody>
      </p:sp>
    </p:spTree>
    <p:extLst>
      <p:ext uri="{BB962C8B-B14F-4D97-AF65-F5344CB8AC3E}">
        <p14:creationId xmlns:p14="http://schemas.microsoft.com/office/powerpoint/2010/main" val="2052775540"/>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lvl="0" algn="just"/>
            <a:r>
              <a:rPr lang="fa-IR" sz="2600">
                <a:solidFill>
                  <a:srgbClr val="000000"/>
                </a:solidFill>
                <a:latin typeface="BZar"/>
                <a:cs typeface="B Zar" panose="00000400000000000000" pitchFamily="2" charset="-78"/>
              </a:rPr>
              <a:t>به همين ترتيب روند افزايشي پس از سال 1384نيز همـراه با افزايش كشاكشهاي نهادي است. بنابراين مغايرتهاي قانوني به خوبي ميتوانند تنشها و تعارضهاي ميان نهادها را پيشبيني كنند. بيان رويدادهاي فوق به معني اين نيست كه هيچ رويدادي كه نشـاندهنـده همـاهنگي در اين دورهها باشد اتفاق نيفتاده است، بلكه چون ما از نظريه بيلي كه جنبه آشفتگي و عدم انسجام ميان نهادها را در نظر ميگيرد استفاده كرديم، رويـدادهايي كـه نشـاندهنـده تـنش ميان نهادها است را در نظر گرفتيم</a:t>
            </a:r>
            <a:endParaRPr lang="fa-IR">
              <a:solidFill>
                <a:prstClr val="black"/>
              </a:solidFill>
              <a:cs typeface="B Zar" panose="00000400000000000000" pitchFamily="2" charset="-78"/>
            </a:endParaRPr>
          </a:p>
          <a:p>
            <a:endParaRPr lang="fa-IR"/>
          </a:p>
        </p:txBody>
      </p:sp>
      <p:sp>
        <p:nvSpPr>
          <p:cNvPr id="4" name="Flowchart: Connector 3"/>
          <p:cNvSpPr/>
          <p:nvPr/>
        </p:nvSpPr>
        <p:spPr>
          <a:xfrm>
            <a:off x="1336431" y="4107766"/>
            <a:ext cx="1983544" cy="1491176"/>
          </a:xfrm>
          <a:prstGeom prst="flowChartConnector">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600" b="1">
                <a:solidFill>
                  <a:srgbClr val="FF0000"/>
                </a:solidFill>
                <a:latin typeface="BZar"/>
                <a:cs typeface="B Zar" panose="00000400000000000000" pitchFamily="2" charset="-78"/>
              </a:rPr>
              <a:t>كشاكشهاي نهادي</a:t>
            </a:r>
            <a:endParaRPr lang="fa-IR" b="1">
              <a:solidFill>
                <a:srgbClr val="FF0000"/>
              </a:solidFill>
            </a:endParaRPr>
          </a:p>
        </p:txBody>
      </p:sp>
    </p:spTree>
    <p:extLst>
      <p:ext uri="{BB962C8B-B14F-4D97-AF65-F5344CB8AC3E}">
        <p14:creationId xmlns:p14="http://schemas.microsoft.com/office/powerpoint/2010/main" val="402404466"/>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b="1">
                <a:solidFill>
                  <a:srgbClr val="FF0000"/>
                </a:solidFill>
                <a:latin typeface="BZarBold"/>
                <a:cs typeface="B Zar" panose="00000400000000000000" pitchFamily="2" charset="-78"/>
              </a:rPr>
              <a:t>-2روايي </a:t>
            </a:r>
            <a:r>
              <a:rPr lang="fa-IR" sz="1100" b="1">
                <a:solidFill>
                  <a:srgbClr val="FF0000"/>
                </a:solidFill>
                <a:latin typeface="BZarBold"/>
                <a:cs typeface="B Zar" panose="00000400000000000000" pitchFamily="2" charset="-78"/>
              </a:rPr>
              <a:t>1</a:t>
            </a:r>
            <a:r>
              <a:rPr lang="fa-IR" b="1">
                <a:solidFill>
                  <a:srgbClr val="FF0000"/>
                </a:solidFill>
                <a:latin typeface="BZarBold"/>
                <a:cs typeface="B Zar" panose="00000400000000000000" pitchFamily="2" charset="-78"/>
              </a:rPr>
              <a:t>شاخص مغايرتهاي قانوني</a:t>
            </a:r>
            <a:endParaRPr lang="fa-IR">
              <a:solidFill>
                <a:srgbClr val="FF0000"/>
              </a:solidFill>
              <a:cs typeface="B Zar" panose="00000400000000000000" pitchFamily="2" charset="-78"/>
            </a:endParaRPr>
          </a:p>
        </p:txBody>
      </p:sp>
      <p:sp>
        <p:nvSpPr>
          <p:cNvPr id="3" name="Content Placeholder 2"/>
          <p:cNvSpPr>
            <a:spLocks noGrp="1"/>
          </p:cNvSpPr>
          <p:nvPr>
            <p:ph idx="1"/>
          </p:nvPr>
        </p:nvSpPr>
        <p:spPr/>
        <p:txBody>
          <a:bodyPr>
            <a:normAutofit/>
          </a:bodyPr>
          <a:lstStyle/>
          <a:p>
            <a:pPr algn="just"/>
            <a:r>
              <a:rPr lang="fa-IR" smtClean="0">
                <a:solidFill>
                  <a:srgbClr val="000000"/>
                </a:solidFill>
                <a:latin typeface="BZar"/>
                <a:cs typeface="B Zar" panose="00000400000000000000" pitchFamily="2" charset="-78"/>
              </a:rPr>
              <a:t>مفهوم </a:t>
            </a:r>
            <a:r>
              <a:rPr lang="fa-IR">
                <a:solidFill>
                  <a:srgbClr val="000000"/>
                </a:solidFill>
                <a:latin typeface="BZar"/>
                <a:cs typeface="B Zar" panose="00000400000000000000" pitchFamily="2" charset="-78"/>
              </a:rPr>
              <a:t>روايي را ميتوان با </a:t>
            </a:r>
            <a:r>
              <a:rPr lang="fa-IR" b="1">
                <a:solidFill>
                  <a:srgbClr val="FF0000"/>
                </a:solidFill>
                <a:latin typeface="BZar"/>
                <a:cs typeface="B Zar" panose="00000400000000000000" pitchFamily="2" charset="-78"/>
              </a:rPr>
              <a:t>سه رويكرد </a:t>
            </a:r>
            <a:r>
              <a:rPr lang="fa-IR">
                <a:solidFill>
                  <a:srgbClr val="000000"/>
                </a:solidFill>
                <a:latin typeface="BZar"/>
                <a:cs typeface="B Zar" panose="00000400000000000000" pitchFamily="2" charset="-78"/>
              </a:rPr>
              <a:t>مطرح كرد كه در نهايت همه يك </a:t>
            </a:r>
            <a:r>
              <a:rPr lang="fa-IR">
                <a:solidFill>
                  <a:srgbClr val="000000"/>
                </a:solidFill>
                <a:latin typeface="BZar"/>
                <a:cs typeface="B Zar" panose="00000400000000000000" pitchFamily="2" charset="-78"/>
              </a:rPr>
              <a:t>معنـي </a:t>
            </a:r>
            <a:r>
              <a:rPr lang="fa-IR" smtClean="0">
                <a:solidFill>
                  <a:srgbClr val="000000"/>
                </a:solidFill>
                <a:latin typeface="BZar"/>
                <a:cs typeface="B Zar" panose="00000400000000000000" pitchFamily="2" charset="-78"/>
              </a:rPr>
              <a:t>مـيدهنـد. رويكرد </a:t>
            </a:r>
            <a:r>
              <a:rPr lang="fa-IR">
                <a:solidFill>
                  <a:srgbClr val="000000"/>
                </a:solidFill>
                <a:latin typeface="BZar"/>
                <a:cs typeface="B Zar" panose="00000400000000000000" pitchFamily="2" charset="-78"/>
              </a:rPr>
              <a:t>اول را با اين پرسش ميتوان مطرح كرد كه »اگر يك مجموعه از چيزها را </a:t>
            </a:r>
            <a:r>
              <a:rPr lang="fa-IR">
                <a:solidFill>
                  <a:srgbClr val="000000"/>
                </a:solidFill>
                <a:latin typeface="BZar"/>
                <a:cs typeface="B Zar" panose="00000400000000000000" pitchFamily="2" charset="-78"/>
              </a:rPr>
              <a:t>با </a:t>
            </a:r>
            <a:r>
              <a:rPr lang="fa-IR" smtClean="0">
                <a:solidFill>
                  <a:srgbClr val="000000"/>
                </a:solidFill>
                <a:latin typeface="BZar"/>
                <a:cs typeface="B Zar" panose="00000400000000000000" pitchFamily="2" charset="-78"/>
              </a:rPr>
              <a:t>يـك ابزار </a:t>
            </a:r>
            <a:r>
              <a:rPr lang="fa-IR">
                <a:solidFill>
                  <a:srgbClr val="000000"/>
                </a:solidFill>
                <a:latin typeface="BZar"/>
                <a:cs typeface="B Zar" panose="00000400000000000000" pitchFamily="2" charset="-78"/>
              </a:rPr>
              <a:t>اندازهگيري يا ابزاري مشابه آن بارها اندازهگيري كنيم، آيا نتايج يكسـان يـا </a:t>
            </a:r>
            <a:r>
              <a:rPr lang="fa-IR">
                <a:solidFill>
                  <a:srgbClr val="000000"/>
                </a:solidFill>
                <a:latin typeface="BZar"/>
                <a:cs typeface="B Zar" panose="00000400000000000000" pitchFamily="2" charset="-78"/>
              </a:rPr>
              <a:t>مشـابه </a:t>
            </a:r>
            <a:r>
              <a:rPr lang="fa-IR" smtClean="0">
                <a:solidFill>
                  <a:srgbClr val="000000"/>
                </a:solidFill>
                <a:latin typeface="BZar"/>
                <a:cs typeface="B Zar" panose="00000400000000000000" pitchFamily="2" charset="-78"/>
              </a:rPr>
              <a:t>بـه دست </a:t>
            </a:r>
            <a:r>
              <a:rPr lang="fa-IR">
                <a:solidFill>
                  <a:srgbClr val="000000"/>
                </a:solidFill>
                <a:latin typeface="BZar"/>
                <a:cs typeface="B Zar" panose="00000400000000000000" pitchFamily="2" charset="-78"/>
              </a:rPr>
              <a:t>خواهيم آورد«. رويكرد دوم با اين سؤال مطرح ميشـود » : </a:t>
            </a:r>
            <a:r>
              <a:rPr lang="fa-IR">
                <a:solidFill>
                  <a:srgbClr val="000000"/>
                </a:solidFill>
                <a:latin typeface="BZar"/>
                <a:cs typeface="B Zar" panose="00000400000000000000" pitchFamily="2" charset="-78"/>
              </a:rPr>
              <a:t>آيـا </a:t>
            </a:r>
            <a:r>
              <a:rPr lang="fa-IR" smtClean="0">
                <a:solidFill>
                  <a:srgbClr val="000000"/>
                </a:solidFill>
                <a:latin typeface="BZar"/>
                <a:cs typeface="B Zar" panose="00000400000000000000" pitchFamily="2" charset="-78"/>
              </a:rPr>
              <a:t>انـدازه هـاي </a:t>
            </a:r>
            <a:r>
              <a:rPr lang="fa-IR">
                <a:solidFill>
                  <a:srgbClr val="000000"/>
                </a:solidFill>
                <a:latin typeface="BZar"/>
                <a:cs typeface="B Zar" panose="00000400000000000000" pitchFamily="2" charset="-78"/>
              </a:rPr>
              <a:t>بـه </a:t>
            </a:r>
            <a:r>
              <a:rPr lang="fa-IR" smtClean="0">
                <a:solidFill>
                  <a:srgbClr val="000000"/>
                </a:solidFill>
                <a:latin typeface="BZar"/>
                <a:cs typeface="B Zar" panose="00000400000000000000" pitchFamily="2" charset="-78"/>
              </a:rPr>
              <a:t>دسـت آمده </a:t>
            </a:r>
            <a:r>
              <a:rPr lang="fa-IR">
                <a:solidFill>
                  <a:srgbClr val="000000"/>
                </a:solidFill>
                <a:latin typeface="BZar"/>
                <a:cs typeface="B Zar" panose="00000400000000000000" pitchFamily="2" charset="-78"/>
              </a:rPr>
              <a:t>از ابزار اندازهگيري اندازههاي واقعي خصيصهاي است </a:t>
            </a:r>
            <a:r>
              <a:rPr lang="fa-IR">
                <a:solidFill>
                  <a:srgbClr val="000000"/>
                </a:solidFill>
                <a:latin typeface="BZar"/>
                <a:cs typeface="B Zar" panose="00000400000000000000" pitchFamily="2" charset="-78"/>
              </a:rPr>
              <a:t>كه </a:t>
            </a:r>
            <a:r>
              <a:rPr lang="fa-IR" smtClean="0">
                <a:solidFill>
                  <a:srgbClr val="000000"/>
                </a:solidFill>
                <a:latin typeface="BZar"/>
                <a:cs typeface="B Zar" panose="00000400000000000000" pitchFamily="2" charset="-78"/>
              </a:rPr>
              <a:t>اندازه گيـري </a:t>
            </a:r>
            <a:r>
              <a:rPr lang="fa-IR">
                <a:solidFill>
                  <a:srgbClr val="000000"/>
                </a:solidFill>
                <a:latin typeface="BZar"/>
                <a:cs typeface="B Zar" panose="00000400000000000000" pitchFamily="2" charset="-78"/>
              </a:rPr>
              <a:t>شـده </a:t>
            </a:r>
            <a:r>
              <a:rPr lang="fa-IR">
                <a:solidFill>
                  <a:srgbClr val="000000"/>
                </a:solidFill>
                <a:latin typeface="BZar"/>
                <a:cs typeface="B Zar" panose="00000400000000000000" pitchFamily="2" charset="-78"/>
              </a:rPr>
              <a:t>اسـت</a:t>
            </a:r>
            <a:r>
              <a:rPr lang="fa-IR" smtClean="0">
                <a:solidFill>
                  <a:srgbClr val="000000"/>
                </a:solidFill>
                <a:latin typeface="BZar"/>
                <a:cs typeface="B Zar" panose="00000400000000000000" pitchFamily="2" charset="-78"/>
              </a:rPr>
              <a:t>«؟ </a:t>
            </a:r>
            <a:r>
              <a:rPr lang="fa-IR" b="1" smtClean="0">
                <a:solidFill>
                  <a:srgbClr val="FF0000"/>
                </a:solidFill>
                <a:latin typeface="BZar"/>
                <a:cs typeface="B Zar" panose="00000400000000000000" pitchFamily="2" charset="-78"/>
              </a:rPr>
              <a:t>رويكرد </a:t>
            </a:r>
            <a:r>
              <a:rPr lang="fa-IR" b="1">
                <a:solidFill>
                  <a:srgbClr val="FF0000"/>
                </a:solidFill>
                <a:latin typeface="BZar"/>
                <a:cs typeface="B Zar" panose="00000400000000000000" pitchFamily="2" charset="-78"/>
              </a:rPr>
              <a:t>سوم </a:t>
            </a:r>
            <a:r>
              <a:rPr lang="fa-IR">
                <a:solidFill>
                  <a:srgbClr val="000000"/>
                </a:solidFill>
                <a:latin typeface="BZar"/>
                <a:cs typeface="B Zar" panose="00000400000000000000" pitchFamily="2" charset="-78"/>
              </a:rPr>
              <a:t>كه به ساير رويكردها و تعريفها نيز تسري پيدا ميكند، با اين </a:t>
            </a:r>
            <a:r>
              <a:rPr lang="fa-IR">
                <a:solidFill>
                  <a:srgbClr val="000000"/>
                </a:solidFill>
                <a:latin typeface="BZar"/>
                <a:cs typeface="B Zar" panose="00000400000000000000" pitchFamily="2" charset="-78"/>
              </a:rPr>
              <a:t>سـؤال </a:t>
            </a:r>
            <a:r>
              <a:rPr lang="fa-IR" smtClean="0">
                <a:solidFill>
                  <a:srgbClr val="000000"/>
                </a:solidFill>
                <a:latin typeface="BZar"/>
                <a:cs typeface="B Zar" panose="00000400000000000000" pitchFamily="2" charset="-78"/>
              </a:rPr>
              <a:t>مطـرح ميشود </a:t>
            </a:r>
            <a:r>
              <a:rPr lang="fa-IR">
                <a:solidFill>
                  <a:srgbClr val="000000"/>
                </a:solidFill>
                <a:latin typeface="BZar"/>
                <a:cs typeface="B Zar" panose="00000400000000000000" pitchFamily="2" charset="-78"/>
              </a:rPr>
              <a:t>كه »در يك ابزار اندازهگيري چقدر </a:t>
            </a:r>
            <a:r>
              <a:rPr lang="fa-IR">
                <a:solidFill>
                  <a:srgbClr val="000000"/>
                </a:solidFill>
                <a:latin typeface="BZar"/>
                <a:cs typeface="B Zar" panose="00000400000000000000" pitchFamily="2" charset="-78"/>
              </a:rPr>
              <a:t>خطاي </a:t>
            </a:r>
            <a:r>
              <a:rPr lang="fa-IR" smtClean="0">
                <a:solidFill>
                  <a:srgbClr val="000000"/>
                </a:solidFill>
                <a:latin typeface="BZar"/>
                <a:cs typeface="B Zar" panose="00000400000000000000" pitchFamily="2" charset="-78"/>
              </a:rPr>
              <a:t>انـدازه گيـري </a:t>
            </a:r>
            <a:r>
              <a:rPr lang="fa-IR">
                <a:solidFill>
                  <a:srgbClr val="000000"/>
                </a:solidFill>
                <a:latin typeface="BZar"/>
                <a:cs typeface="B Zar" panose="00000400000000000000" pitchFamily="2" charset="-78"/>
              </a:rPr>
              <a:t>وجـود دارد</a:t>
            </a:r>
            <a:r>
              <a:rPr lang="fa-IR">
                <a:solidFill>
                  <a:srgbClr val="000000"/>
                </a:solidFill>
                <a:latin typeface="BZar"/>
                <a:cs typeface="B Zar" panose="00000400000000000000" pitchFamily="2" charset="-78"/>
              </a:rPr>
              <a:t>« </a:t>
            </a:r>
            <a:r>
              <a:rPr lang="fa-IR" smtClean="0">
                <a:solidFill>
                  <a:srgbClr val="000000"/>
                </a:solidFill>
                <a:latin typeface="BZar"/>
                <a:cs typeface="B Zar" panose="00000400000000000000" pitchFamily="2" charset="-78"/>
              </a:rPr>
              <a:t>(كرلينجـر، 113 </a:t>
            </a:r>
            <a:r>
              <a:rPr lang="fa-IR">
                <a:solidFill>
                  <a:srgbClr val="000000"/>
                </a:solidFill>
                <a:latin typeface="BZar"/>
                <a:cs typeface="B Zar" panose="00000400000000000000" pitchFamily="2" charset="-78"/>
              </a:rPr>
              <a:t>و112 :</a:t>
            </a:r>
            <a:r>
              <a:rPr lang="fa-IR">
                <a:solidFill>
                  <a:srgbClr val="000000"/>
                </a:solidFill>
                <a:latin typeface="BZar"/>
                <a:cs typeface="B Zar" panose="00000400000000000000" pitchFamily="2" charset="-78"/>
              </a:rPr>
              <a:t>1376</a:t>
            </a:r>
            <a:r>
              <a:rPr lang="fa-IR">
                <a:cs typeface="B Zar" panose="00000400000000000000" pitchFamily="2" charset="-78"/>
              </a:rPr>
              <a:t> </a:t>
            </a:r>
            <a:r>
              <a:rPr lang="fa-IR" smtClean="0">
                <a:cs typeface="B Zar" panose="00000400000000000000" pitchFamily="2" charset="-78"/>
              </a:rPr>
              <a:t>)</a:t>
            </a:r>
            <a:r>
              <a:rPr lang="fa-IR">
                <a:cs typeface="B Zar" panose="00000400000000000000" pitchFamily="2" charset="-78"/>
              </a:rPr>
              <a:t/>
            </a:r>
            <a:br>
              <a:rPr lang="fa-IR">
                <a:cs typeface="B Zar" panose="00000400000000000000" pitchFamily="2" charset="-78"/>
              </a:rPr>
            </a:br>
            <a:endParaRPr lang="fa-IR">
              <a:cs typeface="B Zar" panose="00000400000000000000" pitchFamily="2" charset="-78"/>
            </a:endParaRPr>
          </a:p>
        </p:txBody>
      </p:sp>
    </p:spTree>
    <p:extLst>
      <p:ext uri="{BB962C8B-B14F-4D97-AF65-F5344CB8AC3E}">
        <p14:creationId xmlns:p14="http://schemas.microsoft.com/office/powerpoint/2010/main" val="2293619140"/>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normAutofit/>
          </a:bodyPr>
          <a:lstStyle/>
          <a:p>
            <a:pPr algn="just"/>
            <a:r>
              <a:rPr lang="fa-IR">
                <a:solidFill>
                  <a:srgbClr val="000000"/>
                </a:solidFill>
                <a:latin typeface="BZar"/>
                <a:cs typeface="B Zar" panose="00000400000000000000" pitchFamily="2" charset="-78"/>
              </a:rPr>
              <a:t>شاخص تحقيق براي اندازهگيـري انسـجام نهـادي، مغـايرتهـاي قـانوني اسـت</a:t>
            </a:r>
            <a:r>
              <a:rPr lang="fa-IR">
                <a:solidFill>
                  <a:srgbClr val="000000"/>
                </a:solidFill>
                <a:latin typeface="BZar"/>
                <a:cs typeface="B Zar" panose="00000400000000000000" pitchFamily="2" charset="-78"/>
              </a:rPr>
              <a:t>. </a:t>
            </a:r>
            <a:r>
              <a:rPr lang="fa-IR" smtClean="0">
                <a:solidFill>
                  <a:srgbClr val="000000"/>
                </a:solidFill>
                <a:latin typeface="BZar"/>
                <a:cs typeface="B Zar" panose="00000400000000000000" pitchFamily="2" charset="-78"/>
              </a:rPr>
              <a:t>منبـع استخراج </a:t>
            </a:r>
            <a:r>
              <a:rPr lang="fa-IR">
                <a:solidFill>
                  <a:srgbClr val="000000"/>
                </a:solidFill>
                <a:latin typeface="BZar"/>
                <a:cs typeface="B Zar" panose="00000400000000000000" pitchFamily="2" charset="-78"/>
              </a:rPr>
              <a:t>مغايرتهاي تشخيص داده شده نيز همـانطـور كـه گفتـه شـد، مجموعـه </a:t>
            </a:r>
            <a:r>
              <a:rPr lang="fa-IR">
                <a:solidFill>
                  <a:srgbClr val="000000"/>
                </a:solidFill>
                <a:latin typeface="BZar"/>
                <a:cs typeface="B Zar" panose="00000400000000000000" pitchFamily="2" charset="-78"/>
              </a:rPr>
              <a:t>نظـرات</a:t>
            </a:r>
            <a:r>
              <a:rPr lang="fa-IR">
                <a:cs typeface="B Zar" panose="00000400000000000000" pitchFamily="2" charset="-78"/>
              </a:rPr>
              <a:t> </a:t>
            </a:r>
            <a:r>
              <a:rPr lang="fa-IR" smtClean="0">
                <a:cs typeface="B Zar" panose="00000400000000000000" pitchFamily="2" charset="-78"/>
              </a:rPr>
              <a:t> </a:t>
            </a:r>
            <a:r>
              <a:rPr lang="fa-IR" smtClean="0">
                <a:solidFill>
                  <a:srgbClr val="000000"/>
                </a:solidFill>
                <a:latin typeface="BZar"/>
                <a:cs typeface="B Zar" panose="00000400000000000000" pitchFamily="2" charset="-78"/>
              </a:rPr>
              <a:t>منتشر </a:t>
            </a:r>
            <a:r>
              <a:rPr lang="fa-IR">
                <a:solidFill>
                  <a:srgbClr val="000000"/>
                </a:solidFill>
                <a:latin typeface="BZar"/>
                <a:cs typeface="B Zar" panose="00000400000000000000" pitchFamily="2" charset="-78"/>
              </a:rPr>
              <a:t>شده شوراي نگهبان، آراي هيئت عمومي ديوان عدالت اداري و مصوبات </a:t>
            </a:r>
            <a:r>
              <a:rPr lang="fa-IR">
                <a:solidFill>
                  <a:srgbClr val="000000"/>
                </a:solidFill>
                <a:latin typeface="BZar"/>
                <a:cs typeface="B Zar" panose="00000400000000000000" pitchFamily="2" charset="-78"/>
              </a:rPr>
              <a:t>اصـلاح </a:t>
            </a:r>
            <a:r>
              <a:rPr lang="fa-IR" smtClean="0">
                <a:solidFill>
                  <a:srgbClr val="000000"/>
                </a:solidFill>
                <a:latin typeface="BZar"/>
                <a:cs typeface="B Zar" panose="00000400000000000000" pitchFamily="2" charset="-78"/>
              </a:rPr>
              <a:t>يـا لغو </a:t>
            </a:r>
            <a:r>
              <a:rPr lang="fa-IR">
                <a:solidFill>
                  <a:srgbClr val="000000"/>
                </a:solidFill>
                <a:latin typeface="BZar"/>
                <a:cs typeface="B Zar" panose="00000400000000000000" pitchFamily="2" charset="-78"/>
              </a:rPr>
              <a:t>شده هيئت وزيران است. اگـر از نگـاه پرسشـنامهاي نگـاه كنـيم، ايـن مصـوبات و </a:t>
            </a:r>
            <a:r>
              <a:rPr lang="fa-IR">
                <a:solidFill>
                  <a:srgbClr val="000000"/>
                </a:solidFill>
                <a:latin typeface="BZar"/>
                <a:cs typeface="B Zar" panose="00000400000000000000" pitchFamily="2" charset="-78"/>
              </a:rPr>
              <a:t>آرا </a:t>
            </a:r>
            <a:r>
              <a:rPr lang="fa-IR" smtClean="0">
                <a:solidFill>
                  <a:srgbClr val="000000"/>
                </a:solidFill>
                <a:latin typeface="BZar"/>
                <a:cs typeface="B Zar" panose="00000400000000000000" pitchFamily="2" charset="-78"/>
              </a:rPr>
              <a:t>و نظرات </a:t>
            </a:r>
            <a:r>
              <a:rPr lang="fa-IR">
                <a:solidFill>
                  <a:srgbClr val="000000"/>
                </a:solidFill>
                <a:latin typeface="BZar"/>
                <a:cs typeface="B Zar" panose="00000400000000000000" pitchFamily="2" charset="-78"/>
              </a:rPr>
              <a:t>مطالعه ميشوند، تا به يك پرسش پاسخ دهند، يعني پرسشنامه ما يك پرسـش </a:t>
            </a:r>
            <a:r>
              <a:rPr lang="fa-IR">
                <a:solidFill>
                  <a:srgbClr val="000000"/>
                </a:solidFill>
                <a:latin typeface="BZar"/>
                <a:cs typeface="B Zar" panose="00000400000000000000" pitchFamily="2" charset="-78"/>
              </a:rPr>
              <a:t>دارد</a:t>
            </a:r>
            <a:r>
              <a:rPr lang="fa-IR" smtClean="0">
                <a:solidFill>
                  <a:srgbClr val="000000"/>
                </a:solidFill>
                <a:latin typeface="BZar"/>
                <a:cs typeface="B Zar" panose="00000400000000000000" pitchFamily="2" charset="-78"/>
              </a:rPr>
              <a:t>: </a:t>
            </a:r>
            <a:r>
              <a:rPr lang="fa-IR" b="1" smtClean="0">
                <a:solidFill>
                  <a:srgbClr val="FF0000"/>
                </a:solidFill>
                <a:latin typeface="BZar"/>
                <a:cs typeface="B Zar" panose="00000400000000000000" pitchFamily="2" charset="-78"/>
              </a:rPr>
              <a:t>»</a:t>
            </a:r>
            <a:r>
              <a:rPr lang="fa-IR" b="1">
                <a:solidFill>
                  <a:srgbClr val="FF0000"/>
                </a:solidFill>
                <a:latin typeface="BZar"/>
                <a:cs typeface="B Zar" panose="00000400000000000000" pitchFamily="2" charset="-78"/>
              </a:rPr>
              <a:t>چند درصد از كل مصوبات داراي مغايرت تشخيص داده شدند«؟ </a:t>
            </a:r>
            <a:r>
              <a:rPr lang="fa-IR">
                <a:solidFill>
                  <a:srgbClr val="000000"/>
                </a:solidFill>
                <a:latin typeface="BZar"/>
                <a:cs typeface="B Zar" panose="00000400000000000000" pitchFamily="2" charset="-78"/>
              </a:rPr>
              <a:t>ميزان روايـي </a:t>
            </a:r>
            <a:r>
              <a:rPr lang="fa-IR">
                <a:solidFill>
                  <a:srgbClr val="000000"/>
                </a:solidFill>
                <a:latin typeface="BZar"/>
                <a:cs typeface="B Zar" panose="00000400000000000000" pitchFamily="2" charset="-78"/>
              </a:rPr>
              <a:t>هـم </a:t>
            </a:r>
            <a:r>
              <a:rPr lang="fa-IR" smtClean="0">
                <a:solidFill>
                  <a:srgbClr val="000000"/>
                </a:solidFill>
                <a:latin typeface="BZar"/>
                <a:cs typeface="B Zar" panose="00000400000000000000" pitchFamily="2" charset="-78"/>
              </a:rPr>
              <a:t>بـدين معني </a:t>
            </a:r>
            <a:r>
              <a:rPr lang="fa-IR">
                <a:solidFill>
                  <a:srgbClr val="000000"/>
                </a:solidFill>
                <a:latin typeface="BZar"/>
                <a:cs typeface="B Zar" panose="00000400000000000000" pitchFamily="2" charset="-78"/>
              </a:rPr>
              <a:t>است كه چقدر احتمال خطا در پاسخ به اين پرسش وجود دارد</a:t>
            </a:r>
            <a:r>
              <a:rPr lang="fa-IR">
                <a:solidFill>
                  <a:srgbClr val="000000"/>
                </a:solidFill>
                <a:latin typeface="BZar"/>
                <a:cs typeface="B Zar" panose="00000400000000000000" pitchFamily="2" charset="-78"/>
              </a:rPr>
              <a:t>؟ </a:t>
            </a:r>
            <a:endParaRPr lang="fa-IR" smtClean="0">
              <a:solidFill>
                <a:srgbClr val="000000"/>
              </a:solidFill>
              <a:latin typeface="BZar"/>
              <a:cs typeface="B Zar" panose="00000400000000000000" pitchFamily="2" charset="-78"/>
            </a:endParaRPr>
          </a:p>
          <a:p>
            <a:pPr algn="just"/>
            <a:r>
              <a:rPr lang="fa-IR">
                <a:cs typeface="B Zar" panose="00000400000000000000" pitchFamily="2" charset="-78"/>
              </a:rPr>
              <a:t/>
            </a:r>
            <a:br>
              <a:rPr lang="fa-IR">
                <a:cs typeface="B Zar" panose="00000400000000000000" pitchFamily="2" charset="-78"/>
              </a:rPr>
            </a:br>
            <a:endParaRPr lang="fa-IR">
              <a:cs typeface="B Zar" panose="00000400000000000000" pitchFamily="2" charset="-78"/>
            </a:endParaRPr>
          </a:p>
        </p:txBody>
      </p:sp>
    </p:spTree>
    <p:extLst>
      <p:ext uri="{BB962C8B-B14F-4D97-AF65-F5344CB8AC3E}">
        <p14:creationId xmlns:p14="http://schemas.microsoft.com/office/powerpoint/2010/main" val="2102708398"/>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a:xfrm>
            <a:off x="2715064" y="1825625"/>
            <a:ext cx="8638735" cy="4351338"/>
          </a:xfrm>
        </p:spPr>
        <p:txBody>
          <a:bodyPr/>
          <a:lstStyle/>
          <a:p>
            <a:pPr algn="just"/>
            <a:r>
              <a:rPr lang="fa-IR" sz="2600">
                <a:solidFill>
                  <a:srgbClr val="000000"/>
                </a:solidFill>
                <a:latin typeface="BZar"/>
                <a:cs typeface="B Zar" panose="00000400000000000000" pitchFamily="2" charset="-78"/>
              </a:rPr>
              <a:t>بنابراين اگر ما منـابع خطا در محاسبه درصد مغايرتها را استخراج كنيم، توانستهايم به ايـن سـؤال پاسـخ دهـيم. بايد توجه كرد كه اين پرسش كه »چند درصد از مصوبات در آنها مغـايرت تشـخيص داده شده« چون تشخيص اين مغايرتها بر عهده نهادهاي ذيربط است و ما تنها به شمارش آنها ميپردازيم، لذا در امر شـمارش خطاهـاي ناشـي از تفسـير و تعبيـر و يـا خطاهـاي ناشـي از وضـعيت پاسـخگو يـا خطاهـايي از ايـن دسـت كـه عمــدتاً بـراي گويـههـاي رشـتههـاي جامعهشناسي و روانشناسي پيش ميآيد، در اينجا وجـود نـدارد. و موضـوع كـاملاً شـفاف اسـت و لـذا بـه گفتـه كرلينجـر دسـتور كـار مـا روشـن اسـت </a:t>
            </a:r>
            <a:r>
              <a:rPr lang="fa-IR" sz="2600">
                <a:solidFill>
                  <a:srgbClr val="000000"/>
                </a:solidFill>
                <a:latin typeface="BZar"/>
                <a:cs typeface="B Zar" panose="00000400000000000000" pitchFamily="2" charset="-78"/>
              </a:rPr>
              <a:t>(</a:t>
            </a:r>
            <a:r>
              <a:rPr lang="fa-IR" sz="2600" smtClean="0">
                <a:solidFill>
                  <a:srgbClr val="000000"/>
                </a:solidFill>
                <a:latin typeface="BZar"/>
                <a:cs typeface="B Zar" panose="00000400000000000000" pitchFamily="2" charset="-78"/>
              </a:rPr>
              <a:t>همـان:129)</a:t>
            </a:r>
            <a:endParaRPr lang="fa-IR"/>
          </a:p>
        </p:txBody>
      </p:sp>
      <p:pic>
        <p:nvPicPr>
          <p:cNvPr id="4" name="Picture 3"/>
          <p:cNvPicPr>
            <a:picLocks noChangeAspect="1"/>
          </p:cNvPicPr>
          <p:nvPr/>
        </p:nvPicPr>
        <p:blipFill>
          <a:blip r:embed="rId2"/>
          <a:stretch>
            <a:fillRect/>
          </a:stretch>
        </p:blipFill>
        <p:spPr>
          <a:xfrm>
            <a:off x="838200" y="1825625"/>
            <a:ext cx="1876864" cy="1876864"/>
          </a:xfrm>
          <a:prstGeom prst="rect">
            <a:avLst/>
          </a:prstGeom>
        </p:spPr>
      </p:pic>
      <p:sp>
        <p:nvSpPr>
          <p:cNvPr id="5" name="TextBox 4"/>
          <p:cNvSpPr txBox="1"/>
          <p:nvPr/>
        </p:nvSpPr>
        <p:spPr>
          <a:xfrm>
            <a:off x="1213924" y="3837426"/>
            <a:ext cx="1125415" cy="492443"/>
          </a:xfrm>
          <a:prstGeom prst="rect">
            <a:avLst/>
          </a:prstGeom>
          <a:noFill/>
        </p:spPr>
        <p:txBody>
          <a:bodyPr wrap="square" rtlCol="1">
            <a:spAutoFit/>
          </a:bodyPr>
          <a:lstStyle/>
          <a:p>
            <a:r>
              <a:rPr lang="fa-IR" sz="2600">
                <a:solidFill>
                  <a:srgbClr val="FF0000"/>
                </a:solidFill>
                <a:latin typeface="BZar"/>
                <a:cs typeface="B Zar" panose="00000400000000000000" pitchFamily="2" charset="-78"/>
              </a:rPr>
              <a:t>كرلينجـر</a:t>
            </a:r>
            <a:endParaRPr lang="fa-IR">
              <a:solidFill>
                <a:srgbClr val="FF0000"/>
              </a:solidFill>
            </a:endParaRPr>
          </a:p>
        </p:txBody>
      </p:sp>
    </p:spTree>
    <p:extLst>
      <p:ext uri="{BB962C8B-B14F-4D97-AF65-F5344CB8AC3E}">
        <p14:creationId xmlns:p14="http://schemas.microsoft.com/office/powerpoint/2010/main" val="406367375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361</TotalTime>
  <Words>8390</Words>
  <Application>Microsoft Office PowerPoint</Application>
  <PresentationFormat>Widescreen</PresentationFormat>
  <Paragraphs>233</Paragraphs>
  <Slides>109</Slides>
  <Notes>0</Notes>
  <HiddenSlides>0</HiddenSlides>
  <MMClips>0</MMClips>
  <ScaleCrop>false</ScaleCrop>
  <HeadingPairs>
    <vt:vector size="6" baseType="variant">
      <vt:variant>
        <vt:lpstr>Fonts Used</vt:lpstr>
      </vt:variant>
      <vt:variant>
        <vt:i4>14</vt:i4>
      </vt:variant>
      <vt:variant>
        <vt:lpstr>Theme</vt:lpstr>
      </vt:variant>
      <vt:variant>
        <vt:i4>1</vt:i4>
      </vt:variant>
      <vt:variant>
        <vt:lpstr>Slide Titles</vt:lpstr>
      </vt:variant>
      <vt:variant>
        <vt:i4>109</vt:i4>
      </vt:variant>
    </vt:vector>
  </HeadingPairs>
  <TitlesOfParts>
    <vt:vector size="124" baseType="lpstr">
      <vt:lpstr>Arial</vt:lpstr>
      <vt:lpstr>B Zar</vt:lpstr>
      <vt:lpstr>BBadrBold</vt:lpstr>
      <vt:lpstr>BKourosh</vt:lpstr>
      <vt:lpstr>BMitra</vt:lpstr>
      <vt:lpstr>BMitraBold</vt:lpstr>
      <vt:lpstr>BZar</vt:lpstr>
      <vt:lpstr>BZarBold</vt:lpstr>
      <vt:lpstr>Calibri</vt:lpstr>
      <vt:lpstr>Calibri Light</vt:lpstr>
      <vt:lpstr>Times New Roman</vt:lpstr>
      <vt:lpstr>TimesNewRomanPSMT</vt:lpstr>
      <vt:lpstr>Verdana-BoldItalic</vt:lpstr>
      <vt:lpstr>Wingdings2</vt:lpstr>
      <vt:lpstr>Office Theme</vt:lpstr>
      <vt:lpstr>عنوان مقاله:اختلال در انسجام كاركردي ميان نهادهاي جامعه؛ از نظريـه تا شاخصسازي بومي</vt:lpstr>
      <vt:lpstr>PowerPoint Presentation</vt:lpstr>
      <vt:lpstr>PowerPoint Presentation</vt:lpstr>
      <vt:lpstr>PowerPoint Presentation</vt:lpstr>
      <vt:lpstr>PowerPoint Presentation</vt:lpstr>
      <vt:lpstr>نظريه هاي اختلال در انسجام نهادها</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شاخص سازي</vt:lpstr>
      <vt:lpstr>1-2انسجام در حكومت، آيينه انسجام جامعه در ايران؛ دلايل و چرايي</vt:lpstr>
      <vt:lpstr>1-1-2نهادهاي سياسي</vt:lpstr>
      <vt:lpstr>PowerPoint Presentation</vt:lpstr>
      <vt:lpstr>2-1-2نهادهاي اقتصادي</vt:lpstr>
      <vt:lpstr>PowerPoint Presentation</vt:lpstr>
      <vt:lpstr>PowerPoint Presentation</vt:lpstr>
      <vt:lpstr>PowerPoint Presentation</vt:lpstr>
      <vt:lpstr>3-1-2-نهادهاي فرهنگي</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3-1-2نهادهاي اجتماعي</vt:lpstr>
      <vt:lpstr>PowerPoint Presentation</vt:lpstr>
      <vt:lpstr>PowerPoint Presentation</vt:lpstr>
      <vt:lpstr>2-2مرور و ارزيابي شاخصهاي اندازهگيري انسجام نهادهاي حكومت</vt:lpstr>
      <vt:lpstr>PowerPoint Presentation</vt:lpstr>
      <vt:lpstr>PowerPoint Presentation</vt:lpstr>
      <vt:lpstr>PowerPoint Presentation</vt:lpstr>
      <vt:lpstr>1-2-2شاخص تحول برتلسمن (بي تي آي) 2</vt:lpstr>
      <vt:lpstr>PowerPoint Presentation</vt:lpstr>
      <vt:lpstr>2-2-2ارزيابي نهادي و سياستهاي كشورها (1 CPIA)</vt:lpstr>
      <vt:lpstr>PowerPoint Presentation</vt:lpstr>
      <vt:lpstr>3-2-2پيمايش توانايي دولت 2</vt:lpstr>
      <vt:lpstr>PowerPoint Presentation</vt:lpstr>
      <vt:lpstr>4-2-2شاخصهاي حكومتداري آفريقا 3</vt:lpstr>
      <vt:lpstr>PowerPoint Presentation</vt:lpstr>
      <vt:lpstr>3-2-2معرفي و ارزيابي شاخص مغايرتهاي قانوني</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4-2-اعتبار 1شاخص مغايرتهاي قانوني</vt:lpstr>
      <vt:lpstr>1-4-2-اعتبار مفهومي</vt:lpstr>
      <vt:lpstr>PowerPoint Presentation</vt:lpstr>
      <vt:lpstr>PowerPoint Presentation</vt:lpstr>
      <vt:lpstr>PowerPoint Presentation</vt:lpstr>
      <vt:lpstr>PowerPoint Presentation</vt:lpstr>
      <vt:lpstr>2-4-2اعتبار بيروني</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-2روايي 1شاخص مغايرتهاي قانوني</vt:lpstr>
      <vt:lpstr>PowerPoint Presentation</vt:lpstr>
      <vt:lpstr>PowerPoint Presentation</vt:lpstr>
      <vt:lpstr>PowerPoint Presentation</vt:lpstr>
      <vt:lpstr>3-جمع بندي و نتيجه گيري</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عنوان مقاله:اختلال در انسجام كاركردي ميان نهادهاي جامعه؛ از نظريـه تا شاخصسازي بومي</dc:title>
  <dc:creator>MaZz!i</dc:creator>
  <cp:lastModifiedBy>MaZz!i</cp:lastModifiedBy>
  <cp:revision>23</cp:revision>
  <dcterms:created xsi:type="dcterms:W3CDTF">2023-06-28T16:29:56Z</dcterms:created>
  <dcterms:modified xsi:type="dcterms:W3CDTF">2023-06-29T15:41:32Z</dcterms:modified>
</cp:coreProperties>
</file>