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43" r:id="rId4"/>
    <p:sldId id="344" r:id="rId5"/>
    <p:sldId id="258" r:id="rId6"/>
    <p:sldId id="259" r:id="rId7"/>
    <p:sldId id="260" r:id="rId8"/>
    <p:sldId id="261" r:id="rId9"/>
    <p:sldId id="262" r:id="rId10"/>
    <p:sldId id="345" r:id="rId11"/>
    <p:sldId id="263" r:id="rId12"/>
    <p:sldId id="264" r:id="rId13"/>
    <p:sldId id="265" r:id="rId14"/>
    <p:sldId id="346" r:id="rId15"/>
    <p:sldId id="266" r:id="rId16"/>
    <p:sldId id="267" r:id="rId17"/>
    <p:sldId id="347" r:id="rId18"/>
    <p:sldId id="268" r:id="rId19"/>
    <p:sldId id="348" r:id="rId20"/>
    <p:sldId id="269" r:id="rId21"/>
    <p:sldId id="270" r:id="rId22"/>
    <p:sldId id="349" r:id="rId23"/>
    <p:sldId id="271" r:id="rId24"/>
    <p:sldId id="272" r:id="rId25"/>
    <p:sldId id="273" r:id="rId26"/>
    <p:sldId id="274" r:id="rId27"/>
    <p:sldId id="350"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51" r:id="rId72"/>
    <p:sldId id="319" r:id="rId73"/>
    <p:sldId id="320" r:id="rId74"/>
    <p:sldId id="321" r:id="rId75"/>
    <p:sldId id="352" r:id="rId76"/>
    <p:sldId id="322" r:id="rId77"/>
    <p:sldId id="323" r:id="rId78"/>
    <p:sldId id="324" r:id="rId79"/>
    <p:sldId id="325" r:id="rId80"/>
    <p:sldId id="326" r:id="rId81"/>
    <p:sldId id="327" r:id="rId82"/>
    <p:sldId id="353" r:id="rId83"/>
    <p:sldId id="328" r:id="rId84"/>
    <p:sldId id="329" r:id="rId85"/>
    <p:sldId id="330" r:id="rId86"/>
    <p:sldId id="354" r:id="rId87"/>
    <p:sldId id="331" r:id="rId88"/>
    <p:sldId id="332" r:id="rId89"/>
    <p:sldId id="355" r:id="rId90"/>
    <p:sldId id="333" r:id="rId91"/>
    <p:sldId id="356" r:id="rId92"/>
    <p:sldId id="334" r:id="rId93"/>
    <p:sldId id="335" r:id="rId94"/>
    <p:sldId id="336" r:id="rId95"/>
    <p:sldId id="357" r:id="rId96"/>
    <p:sldId id="337" r:id="rId97"/>
    <p:sldId id="338" r:id="rId98"/>
    <p:sldId id="339" r:id="rId99"/>
    <p:sldId id="358" r:id="rId100"/>
    <p:sldId id="340" r:id="rId101"/>
    <p:sldId id="341" r:id="rId102"/>
    <p:sldId id="342" r:id="rId10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246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AE50AF2-0120-4A0C-8CBB-40CC4C142809}" type="datetimeFigureOut">
              <a:rPr lang="fa-IR" smtClean="0"/>
              <a:t>12/12/1444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90566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E50AF2-0120-4A0C-8CBB-40CC4C142809}" type="datetimeFigureOut">
              <a:rPr lang="fa-IR" smtClean="0"/>
              <a:t>12/12/1444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90645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E50AF2-0120-4A0C-8CBB-40CC4C142809}" type="datetimeFigureOut">
              <a:rPr lang="fa-IR" smtClean="0"/>
              <a:t>12/12/1444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79992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E50AF2-0120-4A0C-8CBB-40CC4C142809}" type="datetimeFigureOut">
              <a:rPr lang="fa-IR" smtClean="0"/>
              <a:t>12/12/1444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340037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50AF2-0120-4A0C-8CBB-40CC4C142809}" type="datetimeFigureOut">
              <a:rPr lang="fa-IR" smtClean="0"/>
              <a:t>12/12/1444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40741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AE50AF2-0120-4A0C-8CBB-40CC4C142809}" type="datetimeFigureOut">
              <a:rPr lang="fa-IR" smtClean="0"/>
              <a:t>12/12/1444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18330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AE50AF2-0120-4A0C-8CBB-40CC4C142809}" type="datetimeFigureOut">
              <a:rPr lang="fa-IR" smtClean="0"/>
              <a:t>12/12/1444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61867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AE50AF2-0120-4A0C-8CBB-40CC4C142809}" type="datetimeFigureOut">
              <a:rPr lang="fa-IR" smtClean="0"/>
              <a:t>12/12/1444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37064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50AF2-0120-4A0C-8CBB-40CC4C142809}" type="datetimeFigureOut">
              <a:rPr lang="fa-IR" smtClean="0"/>
              <a:t>12/12/1444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95584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50AF2-0120-4A0C-8CBB-40CC4C142809}" type="datetimeFigureOut">
              <a:rPr lang="fa-IR" smtClean="0"/>
              <a:t>12/12/1444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267732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50AF2-0120-4A0C-8CBB-40CC4C142809}" type="datetimeFigureOut">
              <a:rPr lang="fa-IR" smtClean="0"/>
              <a:t>12/12/1444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A49F4E9-0D0E-4295-9F39-7573D535D29A}" type="slidenum">
              <a:rPr lang="fa-IR" smtClean="0"/>
              <a:t>‹#›</a:t>
            </a:fld>
            <a:endParaRPr lang="fa-IR"/>
          </a:p>
        </p:txBody>
      </p:sp>
    </p:spTree>
    <p:extLst>
      <p:ext uri="{BB962C8B-B14F-4D97-AF65-F5344CB8AC3E}">
        <p14:creationId xmlns:p14="http://schemas.microsoft.com/office/powerpoint/2010/main" val="153293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E50AF2-0120-4A0C-8CBB-40CC4C142809}" type="datetimeFigureOut">
              <a:rPr lang="fa-IR" smtClean="0"/>
              <a:t>12/12/1444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A49F4E9-0D0E-4295-9F39-7573D535D29A}" type="slidenum">
              <a:rPr lang="fa-IR" smtClean="0"/>
              <a:t>‹#›</a:t>
            </a:fld>
            <a:endParaRPr lang="fa-IR"/>
          </a:p>
        </p:txBody>
      </p:sp>
    </p:spTree>
    <p:extLst>
      <p:ext uri="{BB962C8B-B14F-4D97-AF65-F5344CB8AC3E}">
        <p14:creationId xmlns:p14="http://schemas.microsoft.com/office/powerpoint/2010/main" val="21962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b="0" i="0" smtClean="0">
                <a:solidFill>
                  <a:srgbClr val="FF0000"/>
                </a:solidFill>
                <a:effectLst/>
                <a:latin typeface="BKourosh"/>
                <a:cs typeface="B Zar" panose="00000400000000000000" pitchFamily="2" charset="-78"/>
              </a:rPr>
              <a:t>عنوان مقاله: </a:t>
            </a:r>
            <a:r>
              <a:rPr lang="fa-IR" sz="3600" b="0" i="0" smtClean="0">
                <a:solidFill>
                  <a:srgbClr val="000000"/>
                </a:solidFill>
                <a:effectLst/>
                <a:latin typeface="BKourosh"/>
                <a:cs typeface="B Zar" panose="00000400000000000000" pitchFamily="2" charset="-78"/>
              </a:rPr>
              <a:t>تحليل محتواي سياستهاي فرهنگي ايران، بر اساس قانون اساسي، سند سياستهاي فرهنگي و برنامه پنجم توسعه</a:t>
            </a:r>
            <a:r>
              <a:rPr lang="fa-IR" sz="3600" smtClean="0">
                <a:cs typeface="B Zar" panose="00000400000000000000" pitchFamily="2" charset="-78"/>
              </a:rPr>
              <a:t> </a:t>
            </a:r>
            <a:endParaRPr lang="fa-IR" sz="3600">
              <a:cs typeface="B Zar" panose="00000400000000000000" pitchFamily="2" charset="-78"/>
            </a:endParaRPr>
          </a:p>
        </p:txBody>
      </p:sp>
      <p:sp>
        <p:nvSpPr>
          <p:cNvPr id="3" name="Subtitle 2"/>
          <p:cNvSpPr>
            <a:spLocks noGrp="1"/>
          </p:cNvSpPr>
          <p:nvPr>
            <p:ph type="subTitle" idx="1"/>
          </p:nvPr>
        </p:nvSpPr>
        <p:spPr/>
        <p:txBody>
          <a:bodyPr>
            <a:normAutofit fontScale="92500" lnSpcReduction="20000"/>
          </a:bodyPr>
          <a:lstStyle/>
          <a:p>
            <a:r>
              <a:rPr lang="fa-IR" i="0" smtClean="0">
                <a:solidFill>
                  <a:srgbClr val="FF0000"/>
                </a:solidFill>
                <a:effectLst/>
                <a:latin typeface="BBadrBold"/>
                <a:cs typeface="B Zar" panose="00000400000000000000" pitchFamily="2" charset="-78"/>
              </a:rPr>
              <a:t>نویسنده: </a:t>
            </a:r>
            <a:r>
              <a:rPr lang="fa-IR" i="0" smtClean="0">
                <a:solidFill>
                  <a:srgbClr val="000000"/>
                </a:solidFill>
                <a:effectLst/>
                <a:latin typeface="BBadrBold"/>
                <a:cs typeface="B Zar" panose="00000400000000000000" pitchFamily="2" charset="-78"/>
              </a:rPr>
              <a:t>تقي آزاد ارمكي </a:t>
            </a:r>
            <a:r>
              <a:rPr lang="fa-IR" sz="800" i="0" smtClean="0">
                <a:solidFill>
                  <a:srgbClr val="000000"/>
                </a:solidFill>
                <a:effectLst/>
                <a:latin typeface="BZar"/>
                <a:cs typeface="B Zar" panose="00000400000000000000" pitchFamily="2" charset="-78"/>
              </a:rPr>
              <a:t>1</a:t>
            </a:r>
            <a:r>
              <a:rPr lang="fa-IR" i="0" smtClean="0">
                <a:solidFill>
                  <a:srgbClr val="000000"/>
                </a:solidFill>
                <a:effectLst/>
                <a:latin typeface="BBadrBold"/>
                <a:cs typeface="B Zar" panose="00000400000000000000" pitchFamily="2" charset="-78"/>
              </a:rPr>
              <a:t>نوح منوري</a:t>
            </a:r>
            <a:r>
              <a:rPr lang="fa-IR" smtClean="0">
                <a:cs typeface="B Zar" panose="00000400000000000000" pitchFamily="2" charset="-78"/>
              </a:rPr>
              <a:t> </a:t>
            </a:r>
          </a:p>
          <a:p>
            <a:r>
              <a:rPr lang="fa-IR" smtClean="0">
                <a:solidFill>
                  <a:srgbClr val="FF0000"/>
                </a:solidFill>
                <a:cs typeface="B Zar" panose="00000400000000000000" pitchFamily="2" charset="-78"/>
              </a:rPr>
              <a:t>منبع: </a:t>
            </a:r>
            <a:r>
              <a:rPr lang="fa-IR" i="0" smtClean="0">
                <a:solidFill>
                  <a:srgbClr val="000000"/>
                </a:solidFill>
                <a:effectLst/>
                <a:latin typeface="BMitraBold"/>
                <a:cs typeface="B Zar" panose="00000400000000000000" pitchFamily="2" charset="-78"/>
              </a:rPr>
              <a:t>فصلنامه راهبرد اجتماعي و فرهنگي سال اول شماره سوم تابستان 1391</a:t>
            </a:r>
          </a:p>
          <a:p>
            <a:r>
              <a:rPr lang="fa-IR" i="0" smtClean="0">
                <a:solidFill>
                  <a:srgbClr val="000000"/>
                </a:solidFill>
                <a:effectLst/>
                <a:latin typeface="BMitraBold"/>
                <a:cs typeface="B Zar" panose="00000400000000000000" pitchFamily="2" charset="-78"/>
              </a:rPr>
              <a:t>صص </a:t>
            </a:r>
            <a:r>
              <a:rPr lang="fa-IR" sz="2200" i="0" smtClean="0">
                <a:solidFill>
                  <a:srgbClr val="000000"/>
                </a:solidFill>
                <a:effectLst/>
                <a:latin typeface="BMitraBold"/>
                <a:cs typeface="B Zar" panose="00000400000000000000" pitchFamily="2" charset="-78"/>
              </a:rPr>
              <a:t>31-</a:t>
            </a:r>
            <a:r>
              <a:rPr lang="fa-IR" sz="2200" i="0" smtClean="0">
                <a:solidFill>
                  <a:srgbClr val="000000"/>
                </a:solidFill>
                <a:effectLst/>
                <a:latin typeface="BMitraBold"/>
              </a:rPr>
              <a:t>7 </a:t>
            </a:r>
            <a:r>
              <a:rPr lang="fa-IR" smtClean="0"/>
              <a:t/>
            </a:r>
            <a:br>
              <a:rPr lang="fa-IR" smtClean="0"/>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158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همچنـين سياسـتهـاي </a:t>
            </a:r>
            <a:r>
              <a:rPr lang="fa-IR" sz="2600">
                <a:solidFill>
                  <a:srgbClr val="000000"/>
                </a:solidFill>
                <a:latin typeface="BZar"/>
                <a:cs typeface="B Zar" panose="00000400000000000000" pitchFamily="2" charset="-78"/>
              </a:rPr>
              <a:t>غيررسـمي </a:t>
            </a:r>
            <a:r>
              <a:rPr lang="fa-IR" sz="2600" smtClean="0">
                <a:solidFill>
                  <a:srgbClr val="000000"/>
                </a:solidFill>
                <a:latin typeface="BZar"/>
                <a:cs typeface="B Zar" panose="00000400000000000000" pitchFamily="2" charset="-78"/>
              </a:rPr>
              <a:t>و غيرمستقيم </a:t>
            </a:r>
            <a:r>
              <a:rPr lang="fa-IR" sz="2600">
                <a:solidFill>
                  <a:srgbClr val="000000"/>
                </a:solidFill>
                <a:latin typeface="BZar"/>
                <a:cs typeface="B Zar" panose="00000400000000000000" pitchFamily="2" charset="-78"/>
              </a:rPr>
              <a:t>كه از خلال عملكرد مديران و سازمانهاي فرهنگي قابل شناسايي است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لزومـاً در </a:t>
            </a:r>
            <a:r>
              <a:rPr lang="fa-IR" sz="2600">
                <a:solidFill>
                  <a:srgbClr val="000000"/>
                </a:solidFill>
                <a:latin typeface="BZar"/>
                <a:cs typeface="B Zar" panose="00000400000000000000" pitchFamily="2" charset="-78"/>
              </a:rPr>
              <a:t>هيچ سند رسـمي مكتـوب نمـيشـود و تـأثير سياسـتهـاي فرهنگـي بـر جامعـه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نتـايج پيشبيني </a:t>
            </a:r>
            <a:r>
              <a:rPr lang="fa-IR" sz="2600">
                <a:solidFill>
                  <a:srgbClr val="000000"/>
                </a:solidFill>
                <a:latin typeface="BZar"/>
                <a:cs typeface="B Zar" panose="00000400000000000000" pitchFamily="2" charset="-78"/>
              </a:rPr>
              <a:t>نشده آن و همچنين تحقق اهـداف كمـي و كيفـي سياسـتهـا بررسـي شـود</a:t>
            </a:r>
            <a:r>
              <a:rPr lang="fa-IR" sz="2600">
                <a:solidFill>
                  <a:srgbClr val="000000"/>
                </a:solidFill>
                <a:latin typeface="BZar"/>
                <a:cs typeface="B Zar" panose="00000400000000000000" pitchFamily="2" charset="-78"/>
              </a:rPr>
              <a:t>. </a:t>
            </a:r>
            <a:r>
              <a:rPr lang="fa-IR" sz="2600" smtClean="0">
                <a:solidFill>
                  <a:srgbClr val="000000"/>
                </a:solidFill>
                <a:latin typeface="BZar"/>
                <a:cs typeface="B Zar" panose="00000400000000000000" pitchFamily="2" charset="-78"/>
              </a:rPr>
              <a:t>امـر ديگري </a:t>
            </a:r>
            <a:r>
              <a:rPr lang="fa-IR" sz="2600">
                <a:solidFill>
                  <a:srgbClr val="000000"/>
                </a:solidFill>
                <a:latin typeface="BZar"/>
                <a:cs typeface="B Zar" panose="00000400000000000000" pitchFamily="2" charset="-78"/>
              </a:rPr>
              <a:t>كه به شفاف كردن سياستهاي فرهنگي كمك ميكند، نگاه تطبيقي و </a:t>
            </a:r>
            <a:r>
              <a:rPr lang="fa-IR" sz="2600">
                <a:solidFill>
                  <a:srgbClr val="000000"/>
                </a:solidFill>
                <a:latin typeface="BZar"/>
                <a:cs typeface="B Zar" panose="00000400000000000000" pitchFamily="2" charset="-78"/>
              </a:rPr>
              <a:t>تاريخي </a:t>
            </a:r>
            <a:r>
              <a:rPr lang="fa-IR" sz="2600" smtClean="0">
                <a:solidFill>
                  <a:srgbClr val="000000"/>
                </a:solidFill>
                <a:latin typeface="BZar"/>
                <a:cs typeface="B Zar" panose="00000400000000000000" pitchFamily="2" charset="-78"/>
              </a:rPr>
              <a:t>بـه مقوله </a:t>
            </a:r>
            <a:r>
              <a:rPr lang="fa-IR" sz="2600">
                <a:solidFill>
                  <a:srgbClr val="000000"/>
                </a:solidFill>
                <a:latin typeface="BZar"/>
                <a:cs typeface="B Zar" panose="00000400000000000000" pitchFamily="2" charset="-78"/>
              </a:rPr>
              <a:t>سياستگذاري فرهنگي است كه تأثير رقابتهاي سياسـي و مناسـبات قـدرت</a:t>
            </a:r>
            <a:r>
              <a:rPr lang="fa-IR" sz="2600">
                <a:solidFill>
                  <a:srgbClr val="000000"/>
                </a:solidFill>
                <a:latin typeface="BZar"/>
                <a:cs typeface="B Zar" panose="00000400000000000000" pitchFamily="2" charset="-78"/>
              </a:rPr>
              <a:t>، </a:t>
            </a:r>
            <a:r>
              <a:rPr lang="fa-IR" sz="2600" smtClean="0">
                <a:solidFill>
                  <a:srgbClr val="000000"/>
                </a:solidFill>
                <a:latin typeface="BZar"/>
                <a:cs typeface="B Zar" panose="00000400000000000000" pitchFamily="2" charset="-78"/>
              </a:rPr>
              <a:t>منـافع حاكمـان </a:t>
            </a:r>
            <a:r>
              <a:rPr lang="fa-IR" sz="2600">
                <a:solidFill>
                  <a:srgbClr val="000000"/>
                </a:solidFill>
                <a:latin typeface="BZar"/>
                <a:cs typeface="B Zar" panose="00000400000000000000" pitchFamily="2" charset="-78"/>
              </a:rPr>
              <a:t>و طبقـات بـالاي جامعـه، دغدغـههـاي غيرفرهنگـي، شـرايط جهـاني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مناسـبات بينالمللي </a:t>
            </a:r>
            <a:r>
              <a:rPr lang="fa-IR" sz="2600">
                <a:solidFill>
                  <a:srgbClr val="000000"/>
                </a:solidFill>
                <a:latin typeface="BZar"/>
                <a:cs typeface="B Zar" panose="00000400000000000000" pitchFamily="2" charset="-78"/>
              </a:rPr>
              <a:t>را بر سياستهاي فرهنگي آشكار ميكند</a:t>
            </a:r>
            <a:endParaRPr lang="fa-IR"/>
          </a:p>
        </p:txBody>
      </p:sp>
      <p:sp>
        <p:nvSpPr>
          <p:cNvPr id="4" name="Flowchart: Process 3"/>
          <p:cNvSpPr/>
          <p:nvPr/>
        </p:nvSpPr>
        <p:spPr>
          <a:xfrm>
            <a:off x="838200" y="4543865"/>
            <a:ext cx="3545059"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نگاه تطبيقي و تاريخي</a:t>
            </a:r>
            <a:endParaRPr lang="fa-IR" b="1">
              <a:solidFill>
                <a:srgbClr val="FF0000"/>
              </a:solidFill>
            </a:endParaRPr>
          </a:p>
        </p:txBody>
      </p:sp>
    </p:spTree>
    <p:extLst>
      <p:ext uri="{BB962C8B-B14F-4D97-AF65-F5344CB8AC3E}">
        <p14:creationId xmlns:p14="http://schemas.microsoft.com/office/powerpoint/2010/main" val="2656825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400" b="1" i="0" smtClean="0">
                <a:solidFill>
                  <a:srgbClr val="FF0000"/>
                </a:solidFill>
                <a:effectLst/>
                <a:latin typeface="BLotusBold"/>
                <a:cs typeface="B Zar" panose="00000400000000000000" pitchFamily="2" charset="-78"/>
              </a:rPr>
              <a:t>ـ تناقض</a:t>
            </a:r>
            <a:r>
              <a:rPr lang="fa-IR" sz="2400" b="1" i="0" smtClean="0">
                <a:solidFill>
                  <a:srgbClr val="000000"/>
                </a:solidFill>
                <a:effectLst/>
                <a:latin typeface="BLotusBold"/>
                <a:cs typeface="B Zar" panose="00000400000000000000" pitchFamily="2" charset="-78"/>
              </a:rPr>
              <a:t>: </a:t>
            </a:r>
            <a:r>
              <a:rPr lang="fa-IR" b="0" i="0" smtClean="0">
                <a:solidFill>
                  <a:srgbClr val="000000"/>
                </a:solidFill>
                <a:effectLst/>
                <a:latin typeface="BZar"/>
                <a:cs typeface="B Zar" panose="00000400000000000000" pitchFamily="2" charset="-78"/>
              </a:rPr>
              <a:t>در ميان اهداف و سياستها ميتوان تناقضاتي را مشاهده كـرد. بـراي مثـال در جايي تعاملات جهاني و همنوايي با ارزشهاي جهاني توصيه شده و در جاي ديگر، ايـن امر محدود به حـدود ارزشهـاي اسـلامي و كشـورهاي اسـلامي شـده اسـت. همچنـين در مـواردي بـه تنـوع فرهنگـي و حفـظ آن توجـه شـده و در عـين حـال نگـاهي هنجـاري و شريعتگرايانه به مقوله فرهنگ و تنوع فرهنگي مسلط است.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377407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a:solidFill>
                  <a:srgbClr val="000000"/>
                </a:solidFill>
                <a:latin typeface="BZar"/>
                <a:cs typeface="B Zar" panose="00000400000000000000" pitchFamily="2" charset="-78"/>
              </a:rPr>
              <a:t>در بعضـي مـوارد </a:t>
            </a:r>
            <a:r>
              <a:rPr lang="fa-IR">
                <a:solidFill>
                  <a:srgbClr val="000000"/>
                </a:solidFill>
                <a:latin typeface="BZar"/>
                <a:cs typeface="B Zar" panose="00000400000000000000" pitchFamily="2" charset="-78"/>
              </a:rPr>
              <a:t>سـعي </a:t>
            </a:r>
            <a:r>
              <a:rPr lang="fa-IR" smtClean="0">
                <a:solidFill>
                  <a:srgbClr val="000000"/>
                </a:solidFill>
                <a:latin typeface="BZar"/>
                <a:cs typeface="B Zar" panose="00000400000000000000" pitchFamily="2" charset="-78"/>
              </a:rPr>
              <a:t>شـده</a:t>
            </a:r>
            <a:r>
              <a:rPr lang="fa-IR">
                <a:solidFill>
                  <a:srgbClr val="000000"/>
                </a:solidFill>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همه امور مطلوب با هم جمع شوند و اينگونه تناقضات از اينجا ناشي ميشود.</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pPr algn="just"/>
            <a:r>
              <a:rPr lang="fa-IR" sz="2400" b="1" i="0" smtClean="0">
                <a:solidFill>
                  <a:srgbClr val="FF0000"/>
                </a:solidFill>
                <a:effectLst/>
                <a:latin typeface="BLotusBold"/>
                <a:cs typeface="B Zar" panose="00000400000000000000" pitchFamily="2" charset="-78"/>
              </a:rPr>
              <a:t>ـ عـدم اولويـتبنـدي</a:t>
            </a:r>
            <a:r>
              <a:rPr lang="fa-IR" sz="2400" b="1" i="0" smtClean="0">
                <a:solidFill>
                  <a:srgbClr val="000000"/>
                </a:solidFill>
                <a:effectLst/>
                <a:latin typeface="BLotusBold"/>
                <a:cs typeface="B Zar" panose="00000400000000000000" pitchFamily="2" charset="-78"/>
              </a:rPr>
              <a:t>: </a:t>
            </a:r>
            <a:r>
              <a:rPr lang="fa-IR" b="0" i="0" smtClean="0">
                <a:solidFill>
                  <a:srgbClr val="000000"/>
                </a:solidFill>
                <a:effectLst/>
                <a:latin typeface="BZar"/>
                <a:cs typeface="B Zar" panose="00000400000000000000" pitchFamily="2" charset="-78"/>
              </a:rPr>
              <a:t>در سياسـتهـاي فرهنگـي ايـران دو سرمشـق شـريعتگـرا و توسعهگرا توأمان وجود دارد، به نحوي كه در مباني و اصول و مقـدمات بيشـتر بـر سرمشـق شريعتگرا تأكيد شده است، اما در بدنه و سياستها، سرمشق توسعهگرا پا به پاي سرمشـق شريعتگرا حضور دارد. از اينرو اولويتگذاري مناسبي براي اهداف و سياستها به چشم نميخورد و بيشتر سعي شده تا هر دو اين سرمشقها يعني شريعتگرايي و توسعهگرايي بـه شكل وسوسهآميزي با هم تركيب شود.</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61344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200" b="1">
                <a:solidFill>
                  <a:srgbClr val="FF0000"/>
                </a:solidFill>
                <a:latin typeface="BLotusBold"/>
                <a:cs typeface="B Zar" panose="00000400000000000000" pitchFamily="2" charset="-78"/>
              </a:rPr>
              <a:t>ـ عدم تفكيك مناسب</a:t>
            </a:r>
            <a:r>
              <a:rPr lang="fa-IR" sz="2200" b="1">
                <a:solidFill>
                  <a:srgbClr val="000000"/>
                </a:solidFill>
                <a:latin typeface="BLotusBold"/>
                <a:cs typeface="B Zar" panose="00000400000000000000" pitchFamily="2" charset="-78"/>
              </a:rPr>
              <a:t>: </a:t>
            </a:r>
            <a:r>
              <a:rPr lang="fa-IR" sz="2600">
                <a:solidFill>
                  <a:srgbClr val="000000"/>
                </a:solidFill>
                <a:latin typeface="BZar"/>
                <a:cs typeface="B Zar" panose="00000400000000000000" pitchFamily="2" charset="-78"/>
              </a:rPr>
              <a:t>در سياستهاي فرهنگي ايـران، همـه دسـتگاههـاي </a:t>
            </a:r>
            <a:r>
              <a:rPr lang="fa-IR" sz="2600">
                <a:solidFill>
                  <a:srgbClr val="000000"/>
                </a:solidFill>
                <a:latin typeface="BZar"/>
                <a:cs typeface="B Zar" panose="00000400000000000000" pitchFamily="2" charset="-78"/>
              </a:rPr>
              <a:t>فرهنگـي </a:t>
            </a:r>
            <a:r>
              <a:rPr lang="fa-IR" sz="2600" smtClean="0">
                <a:solidFill>
                  <a:srgbClr val="000000"/>
                </a:solidFill>
                <a:latin typeface="BZar"/>
                <a:cs typeface="B Zar" panose="00000400000000000000" pitchFamily="2" charset="-78"/>
              </a:rPr>
              <a:t>و بخشهاي </a:t>
            </a:r>
            <a:r>
              <a:rPr lang="fa-IR" sz="2600">
                <a:solidFill>
                  <a:srgbClr val="000000"/>
                </a:solidFill>
                <a:latin typeface="BZar"/>
                <a:cs typeface="B Zar" panose="00000400000000000000" pitchFamily="2" charset="-78"/>
              </a:rPr>
              <a:t>دولت مسئول اجرا هستند. از سوي ديگر همة اقشار و آحاد جامعـه </a:t>
            </a:r>
            <a:r>
              <a:rPr lang="fa-IR" sz="2600">
                <a:solidFill>
                  <a:srgbClr val="000000"/>
                </a:solidFill>
                <a:latin typeface="BZar"/>
                <a:cs typeface="B Zar" panose="00000400000000000000" pitchFamily="2" charset="-78"/>
              </a:rPr>
              <a:t>بـدون </a:t>
            </a:r>
            <a:r>
              <a:rPr lang="fa-IR" sz="2600" smtClean="0">
                <a:solidFill>
                  <a:srgbClr val="000000"/>
                </a:solidFill>
                <a:latin typeface="BZar"/>
                <a:cs typeface="B Zar" panose="00000400000000000000" pitchFamily="2" charset="-78"/>
              </a:rPr>
              <a:t>تمـايز، موضوع </a:t>
            </a:r>
            <a:r>
              <a:rPr lang="fa-IR" sz="2600">
                <a:solidFill>
                  <a:srgbClr val="000000"/>
                </a:solidFill>
                <a:latin typeface="BZar"/>
                <a:cs typeface="B Zar" panose="00000400000000000000" pitchFamily="2" charset="-78"/>
              </a:rPr>
              <a:t>سياستهاي فرهنگي در نظر گرفتـه شـده و بـه قشـربندي و تقسـيمات </a:t>
            </a:r>
            <a:r>
              <a:rPr lang="fa-IR" sz="2600">
                <a:solidFill>
                  <a:srgbClr val="000000"/>
                </a:solidFill>
                <a:latin typeface="BZar"/>
                <a:cs typeface="B Zar" panose="00000400000000000000" pitchFamily="2" charset="-78"/>
              </a:rPr>
              <a:t>فرهنگـي </a:t>
            </a:r>
            <a:r>
              <a:rPr lang="fa-IR" sz="2600" smtClean="0">
                <a:solidFill>
                  <a:srgbClr val="000000"/>
                </a:solidFill>
                <a:latin typeface="BZar"/>
                <a:cs typeface="B Zar" panose="00000400000000000000" pitchFamily="2" charset="-78"/>
              </a:rPr>
              <a:t>در سطح </a:t>
            </a:r>
            <a:r>
              <a:rPr lang="fa-IR" sz="2600">
                <a:solidFill>
                  <a:srgbClr val="000000"/>
                </a:solidFill>
                <a:latin typeface="BZar"/>
                <a:cs typeface="B Zar" panose="00000400000000000000" pitchFamily="2" charset="-78"/>
              </a:rPr>
              <a:t>جامعه توجه چنداني نشده است.</a:t>
            </a:r>
            <a:endParaRPr lang="fa-IR"/>
          </a:p>
        </p:txBody>
      </p:sp>
    </p:spTree>
    <p:extLst>
      <p:ext uri="{BB962C8B-B14F-4D97-AF65-F5344CB8AC3E}">
        <p14:creationId xmlns:p14="http://schemas.microsoft.com/office/powerpoint/2010/main" val="2658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به اين ترتيب، پيگيري سياستهاي فرهنگي لزوماً به دولت ختم نميشود و اين مفهوم در كليترين شكل خود، ناظر به همة اقدامات هدفمندي است كه در يك جامعه از جانـب نهادهاي مختلف در عرصه فرهنگ صورت ميگيرد، اما در اينجا و در چارچوب اين مقالـه تنها به سياستهاي فرهنگي پرداخته ميشود كه از جانب دولت تعريف و اعمـال مـيشـود. منظور از سياست فرهنگي در اين مقاله، مجموعه سياستهاي رسـمي و مكتـوب دولتـي در حوزه فرهنگ است كه بـه قصـد ايجـاد تغييـر در فرهنـگ و دسـتيابي بـه اهـداف مطلـوب تصويب و ابلاغ ميشود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56934" y="4656406"/>
            <a:ext cx="3826413"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سياستهاي رسـمي و مكتـوب دولتـي</a:t>
            </a:r>
            <a:endParaRPr lang="fa-IR" b="1">
              <a:solidFill>
                <a:srgbClr val="FF0000"/>
              </a:solidFill>
            </a:endParaRPr>
          </a:p>
        </p:txBody>
      </p:sp>
    </p:spTree>
    <p:extLst>
      <p:ext uri="{BB962C8B-B14F-4D97-AF65-F5344CB8AC3E}">
        <p14:creationId xmlns:p14="http://schemas.microsoft.com/office/powerpoint/2010/main" val="142265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موضوع اين مقاله محدود به سياستهاي فرهنگي دولتي است كه به صـورت مكتـوب و مصــوب در دســترس اســت و در حــال حاضــر در حــال اجــرا و منشــأ برنامــهريــزي و قانونگذاري و مديريت در عرصه فرهنگ بوده و منسوخ نشده است. در واقع از يـك سـو، به سياستها پرداخته ميشود (به جزئيات برنامههـاي و قـوانين در حـوزة فرهنـگ پرداختـه نميشود) و از سوي ديگر، اين بررسي محدود به دورة اخير سياسـتهـاي فرهنگـي اسـت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7831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جامعة آماري سياستهاي فرهنگي و آنچه در اين مقاله تحت عنوان سياستهـاي فرهنگـي رسمي ايران به آنها پرداخته ميشوند، عبارت است از: قانون اساسي جمهوري اسلامي ايران (اصولي كه مربوط به فرهنگ است) سند سياست فرهنگي جمهوري اسلامي ايران مصوب شوراي عالي انقلاب( برنامه پنجم توسعه فصل فرهنگ) ارزيابي اين دسته از سياستهاي فرهنگي فرصت مناسبي است كه به ارزشها و مبـاني موجود در سياستهاي فرهنگي كشور دست يافته و اهدافي كه به آنها اشاره شـده اسـت را بازشناسيم.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15729"/>
            <a:ext cx="3460652"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سياستهـاي فرهنگـي رسمي</a:t>
            </a:r>
            <a:endParaRPr lang="fa-IR" b="1">
              <a:solidFill>
                <a:srgbClr val="FF0000"/>
              </a:solidFill>
            </a:endParaRPr>
          </a:p>
        </p:txBody>
      </p:sp>
    </p:spTree>
    <p:extLst>
      <p:ext uri="{BB962C8B-B14F-4D97-AF65-F5344CB8AC3E}">
        <p14:creationId xmlns:p14="http://schemas.microsoft.com/office/powerpoint/2010/main" val="210629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همچنين اين بررسي ميتوانـد مـا را بـا شـناختي كـه در عرصـه سياسـتگـذاري فرهنگي از جامعه و انسانها وجود دارد آشنا كند. بررسي سياسـتهـاي مكتـوب مـيتوانـد مقدمهاي باشد تا بر اساس آن، به ابعاد ديگر سياستهاي فرهنگي كه كمتر آشكار هستند و يا كمتر به صورت رسمي به آنها اشاره ميشود، بپردازيم. به طور كلي تحقيق پـيش رو، بـر آن است كه با متغيرها </a:t>
            </a:r>
            <a:r>
              <a:rPr lang="fa-IR">
                <a:solidFill>
                  <a:srgbClr val="000000"/>
                </a:solidFill>
                <a:latin typeface="BZar"/>
                <a:cs typeface="B Zar" panose="00000400000000000000" pitchFamily="2" charset="-78"/>
              </a:rPr>
              <a:t>و </a:t>
            </a:r>
            <a:r>
              <a:rPr lang="fa-IR" smtClean="0">
                <a:solidFill>
                  <a:srgbClr val="000000"/>
                </a:solidFill>
                <a:latin typeface="BZar"/>
                <a:cs typeface="B Zar" panose="00000400000000000000" pitchFamily="2" charset="-78"/>
              </a:rPr>
              <a:t>مقوله هاي </a:t>
            </a:r>
            <a:r>
              <a:rPr lang="fa-IR">
                <a:solidFill>
                  <a:srgbClr val="000000"/>
                </a:solidFill>
                <a:latin typeface="BZar"/>
                <a:cs typeface="B Zar" panose="00000400000000000000" pitchFamily="2" charset="-78"/>
              </a:rPr>
              <a:t>مشخص و دقيق، به ارزيابي سياستهاي رسمي فرهنگي كشور بپردازد</a:t>
            </a:r>
            <a:endParaRPr lang="fa-IR"/>
          </a:p>
        </p:txBody>
      </p:sp>
      <p:sp>
        <p:nvSpPr>
          <p:cNvPr id="4" name="Flowchart: Process 3"/>
          <p:cNvSpPr/>
          <p:nvPr/>
        </p:nvSpPr>
        <p:spPr>
          <a:xfrm>
            <a:off x="838200" y="4318781"/>
            <a:ext cx="3727939"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متغيرها و مقوله هاي مشخص و دقيق</a:t>
            </a:r>
            <a:endParaRPr lang="fa-IR" b="1">
              <a:solidFill>
                <a:srgbClr val="FF0000"/>
              </a:solidFill>
            </a:endParaRPr>
          </a:p>
        </p:txBody>
      </p:sp>
    </p:spTree>
    <p:extLst>
      <p:ext uri="{BB962C8B-B14F-4D97-AF65-F5344CB8AC3E}">
        <p14:creationId xmlns:p14="http://schemas.microsoft.com/office/powerpoint/2010/main" val="293325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سياستهاي فرهنگي را ميتوان از ابعاد مختلف مورد مطالعـه و بررسـي قـرار داد. پـي بردن به روابط قدرت و بازنماييها و مشروعسازيهـايي كـه در پـس اعمـال سياسـتهـاي فرهنگي قابل شناسايي است، ميتواند مطالعهاي جذاب و مفيد باشد. همچنين تعيـين محقـق شدن يا نشدن اهداف و تشخيص پيامدهاي غيرنيـتمنـد اعمـال سياسـتهـاي فرهنگـي نيـز اهميت جامعهشناختي فراواني دارد. نگاه تطبيقي و تاريخي به سياستهـاي فرهنگـي، روش ديگري است كه به تعميق شناخت ما از سياستهاي فرهنگي كمك خواهد كرد. روش بـه كار گرفته شده در اين مقاله روش تحليل محتوا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است كه مزايـا و محـدوديتهـاي خـاص خود را خواهد داشت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1547446" y="4994031"/>
            <a:ext cx="2982351"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پيامدهاي غيرنيـتمنـد</a:t>
            </a:r>
            <a:endParaRPr lang="fa-IR" b="1">
              <a:solidFill>
                <a:srgbClr val="FF0000"/>
              </a:solidFill>
            </a:endParaRPr>
          </a:p>
        </p:txBody>
      </p:sp>
    </p:spTree>
    <p:extLst>
      <p:ext uri="{BB962C8B-B14F-4D97-AF65-F5344CB8AC3E}">
        <p14:creationId xmlns:p14="http://schemas.microsoft.com/office/powerpoint/2010/main" val="8548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چارچوب مفهومي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راستاي هدف اصلي اين مقاله ـ كه دستيابي به تصويري دقيـق از سياسـتهـاي فرهنگـي كنوني ايران است ـ لازم است چارچوب ارزيابي مناسبي براي اين منظور وجود داشته باشد. در اين چارچوب، بايد از تمايزات مفهومي مناسب و دقيقي استفاده شود كه در نهايت توان</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شان دادن گيري اصلي سياستهاي فرهنگي و تشخيص نقـاط ضـعف و قـوت آن را داشته باشد. مفاهيم به كار گرفته شده در تحليـل سياسـتهـاي فرهنگـي بايـد جنبـههـاي مختلـف سياست فرهنگي را نشان دهد.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71003" y="4389120"/>
            <a:ext cx="3108960"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تمايزات مفهومي مناسب و دقيقي</a:t>
            </a:r>
            <a:endParaRPr lang="fa-IR" b="1">
              <a:solidFill>
                <a:srgbClr val="FF0000"/>
              </a:solidFill>
            </a:endParaRPr>
          </a:p>
        </p:txBody>
      </p:sp>
    </p:spTree>
    <p:extLst>
      <p:ext uri="{BB962C8B-B14F-4D97-AF65-F5344CB8AC3E}">
        <p14:creationId xmlns:p14="http://schemas.microsoft.com/office/powerpoint/2010/main" val="320253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بايد ديـد كـه چـه مقـدار از آنچـه سياسـت </a:t>
            </a:r>
            <a:r>
              <a:rPr lang="fa-IR" sz="2600">
                <a:solidFill>
                  <a:srgbClr val="000000"/>
                </a:solidFill>
                <a:latin typeface="BZar"/>
                <a:cs typeface="B Zar" panose="00000400000000000000" pitchFamily="2" charset="-78"/>
              </a:rPr>
              <a:t>فرهنگـي </a:t>
            </a:r>
            <a:r>
              <a:rPr lang="fa-IR" sz="2600" smtClean="0">
                <a:solidFill>
                  <a:srgbClr val="000000"/>
                </a:solidFill>
                <a:latin typeface="BZar"/>
                <a:cs typeface="B Zar" panose="00000400000000000000" pitchFamily="2" charset="-78"/>
              </a:rPr>
              <a:t>ناميـده ميشود</a:t>
            </a:r>
            <a:r>
              <a:rPr lang="fa-IR" sz="2600">
                <a:solidFill>
                  <a:srgbClr val="000000"/>
                </a:solidFill>
                <a:latin typeface="BZar"/>
                <a:cs typeface="B Zar" panose="00000400000000000000" pitchFamily="2" charset="-78"/>
              </a:rPr>
              <a:t>، سياستگذاري به معناي واقعي كلمه اسـت و چـه مقـدار صـرفاً </a:t>
            </a:r>
            <a:r>
              <a:rPr lang="fa-IR" sz="2600">
                <a:solidFill>
                  <a:srgbClr val="000000"/>
                </a:solidFill>
                <a:latin typeface="BZar"/>
                <a:cs typeface="B Zar" panose="00000400000000000000" pitchFamily="2" charset="-78"/>
              </a:rPr>
              <a:t>هـدفگـذاري </a:t>
            </a:r>
            <a:r>
              <a:rPr lang="fa-IR" sz="2600" smtClean="0">
                <a:solidFill>
                  <a:srgbClr val="000000"/>
                </a:solidFill>
                <a:latin typeface="BZar"/>
                <a:cs typeface="B Zar" panose="00000400000000000000" pitchFamily="2" charset="-78"/>
              </a:rPr>
              <a:t>يـا ارزشگذاري </a:t>
            </a:r>
            <a:r>
              <a:rPr lang="fa-IR" sz="2600">
                <a:solidFill>
                  <a:srgbClr val="000000"/>
                </a:solidFill>
                <a:latin typeface="BZar"/>
                <a:cs typeface="B Zar" panose="00000400000000000000" pitchFamily="2" charset="-78"/>
              </a:rPr>
              <a:t>است. سياست بايد شامل يك راه حل عملي براي حل يك مشكل </a:t>
            </a:r>
            <a:r>
              <a:rPr lang="fa-IR" sz="2600">
                <a:solidFill>
                  <a:srgbClr val="000000"/>
                </a:solidFill>
                <a:latin typeface="BZar"/>
                <a:cs typeface="B Zar" panose="00000400000000000000" pitchFamily="2" charset="-78"/>
              </a:rPr>
              <a:t>يا </a:t>
            </a:r>
            <a:r>
              <a:rPr lang="fa-IR" sz="2600" smtClean="0">
                <a:solidFill>
                  <a:srgbClr val="000000"/>
                </a:solidFill>
                <a:latin typeface="BZar"/>
                <a:cs typeface="B Zar" panose="00000400000000000000" pitchFamily="2" charset="-78"/>
              </a:rPr>
              <a:t>رسـيدن به </a:t>
            </a:r>
            <a:r>
              <a:rPr lang="fa-IR" sz="2600">
                <a:solidFill>
                  <a:srgbClr val="000000"/>
                </a:solidFill>
                <a:latin typeface="BZar"/>
                <a:cs typeface="B Zar" panose="00000400000000000000" pitchFamily="2" charset="-78"/>
              </a:rPr>
              <a:t>يك هدف باشد. همچنين بايد تشخيص داد كه چه تعريفي از فرهنـگ </a:t>
            </a:r>
            <a:r>
              <a:rPr lang="fa-IR" sz="2600">
                <a:solidFill>
                  <a:srgbClr val="000000"/>
                </a:solidFill>
                <a:latin typeface="BZar"/>
                <a:cs typeface="B Zar" panose="00000400000000000000" pitchFamily="2" charset="-78"/>
              </a:rPr>
              <a:t>بـر </a:t>
            </a:r>
            <a:r>
              <a:rPr lang="fa-IR" sz="2600" smtClean="0">
                <a:solidFill>
                  <a:srgbClr val="000000"/>
                </a:solidFill>
                <a:latin typeface="BZar"/>
                <a:cs typeface="B Zar" panose="00000400000000000000" pitchFamily="2" charset="-78"/>
              </a:rPr>
              <a:t>سياسـتهـاي فرهنگي </a:t>
            </a:r>
            <a:r>
              <a:rPr lang="fa-IR" sz="2600">
                <a:solidFill>
                  <a:srgbClr val="000000"/>
                </a:solidFill>
                <a:latin typeface="BZar"/>
                <a:cs typeface="B Zar" panose="00000400000000000000" pitchFamily="2" charset="-78"/>
              </a:rPr>
              <a:t>مسلط است. تعريـف توصـيفي </a:t>
            </a:r>
            <a:r>
              <a:rPr lang="fa-IR" sz="700">
                <a:solidFill>
                  <a:srgbClr val="000000"/>
                </a:solidFill>
                <a:latin typeface="BZar"/>
                <a:cs typeface="B Zar" panose="00000400000000000000" pitchFamily="2" charset="-78"/>
              </a:rPr>
              <a:t>1</a:t>
            </a:r>
            <a:r>
              <a:rPr lang="fa-IR" sz="2600">
                <a:solidFill>
                  <a:srgbClr val="000000"/>
                </a:solidFill>
                <a:latin typeface="BZar"/>
                <a:cs typeface="B Zar" panose="00000400000000000000" pitchFamily="2" charset="-78"/>
              </a:rPr>
              <a:t>يـا انسـانشـناختي فرهنـگ، خـود را در </a:t>
            </a:r>
            <a:r>
              <a:rPr lang="fa-IR" sz="2600">
                <a:solidFill>
                  <a:srgbClr val="000000"/>
                </a:solidFill>
                <a:latin typeface="BZar"/>
                <a:cs typeface="B Zar" panose="00000400000000000000" pitchFamily="2" charset="-78"/>
              </a:rPr>
              <a:t>توجـه </a:t>
            </a:r>
            <a:r>
              <a:rPr lang="fa-IR" sz="2600" smtClean="0">
                <a:solidFill>
                  <a:srgbClr val="000000"/>
                </a:solidFill>
                <a:latin typeface="BZar"/>
                <a:cs typeface="B Zar" panose="00000400000000000000" pitchFamily="2" charset="-78"/>
              </a:rPr>
              <a:t>بـه فرهنگ </a:t>
            </a:r>
            <a:r>
              <a:rPr lang="fa-IR" sz="2600">
                <a:solidFill>
                  <a:srgbClr val="000000"/>
                </a:solidFill>
                <a:latin typeface="BZar"/>
                <a:cs typeface="B Zar" panose="00000400000000000000" pitchFamily="2" charset="-78"/>
              </a:rPr>
              <a:t>در كليت آن و تكثر آن در سطح جامعه نشان ميدهد. تعريف </a:t>
            </a:r>
            <a:r>
              <a:rPr lang="fa-IR" sz="2600">
                <a:solidFill>
                  <a:srgbClr val="000000"/>
                </a:solidFill>
                <a:latin typeface="BZar"/>
                <a:cs typeface="B Zar" panose="00000400000000000000" pitchFamily="2" charset="-78"/>
              </a:rPr>
              <a:t>هنجـاري </a:t>
            </a:r>
            <a:r>
              <a:rPr lang="fa-IR" sz="700" smtClean="0">
                <a:solidFill>
                  <a:srgbClr val="000000"/>
                </a:solidFill>
                <a:latin typeface="BZar"/>
                <a:cs typeface="B Zar" panose="00000400000000000000" pitchFamily="2" charset="-78"/>
              </a:rPr>
              <a:t>2</a:t>
            </a:r>
            <a:r>
              <a:rPr lang="fa-IR" sz="2600" smtClean="0">
                <a:solidFill>
                  <a:srgbClr val="000000"/>
                </a:solidFill>
                <a:latin typeface="BZar"/>
                <a:cs typeface="B Zar" panose="00000400000000000000" pitchFamily="2" charset="-78"/>
              </a:rPr>
              <a:t>فرهنـگ، يك </a:t>
            </a:r>
            <a:r>
              <a:rPr lang="fa-IR" sz="2600">
                <a:solidFill>
                  <a:srgbClr val="000000"/>
                </a:solidFill>
                <a:latin typeface="BZar"/>
                <a:cs typeface="B Zar" panose="00000400000000000000" pitchFamily="2" charset="-78"/>
              </a:rPr>
              <a:t>فرهنگ برتر را فرض گرفته و در جهت ترويج آن تلاش ميكند. </a:t>
            </a:r>
            <a:r>
              <a:rPr lang="fa-IR" sz="2600" b="1">
                <a:solidFill>
                  <a:srgbClr val="FF0000"/>
                </a:solidFill>
                <a:latin typeface="BZar"/>
                <a:cs typeface="B Zar" panose="00000400000000000000" pitchFamily="2" charset="-78"/>
              </a:rPr>
              <a:t>تعريف </a:t>
            </a:r>
            <a:r>
              <a:rPr lang="fa-IR" sz="2600" b="1">
                <a:solidFill>
                  <a:srgbClr val="FF0000"/>
                </a:solidFill>
                <a:latin typeface="BZar"/>
                <a:cs typeface="B Zar" panose="00000400000000000000" pitchFamily="2" charset="-78"/>
              </a:rPr>
              <a:t>اسـنادي </a:t>
            </a:r>
            <a:r>
              <a:rPr lang="fa-IR" sz="700" b="1" smtClean="0">
                <a:solidFill>
                  <a:srgbClr val="FF0000"/>
                </a:solidFill>
                <a:latin typeface="BZar"/>
                <a:cs typeface="B Zar" panose="00000400000000000000" pitchFamily="2" charset="-78"/>
              </a:rPr>
              <a:t>3</a:t>
            </a:r>
            <a:r>
              <a:rPr lang="fa-IR" sz="2600" b="1" smtClean="0">
                <a:solidFill>
                  <a:srgbClr val="FF0000"/>
                </a:solidFill>
                <a:latin typeface="BZar"/>
                <a:cs typeface="B Zar" panose="00000400000000000000" pitchFamily="2" charset="-78"/>
              </a:rPr>
              <a:t>يـا زيباييشناختي </a:t>
            </a:r>
            <a:r>
              <a:rPr lang="fa-IR" sz="2600" b="1">
                <a:solidFill>
                  <a:srgbClr val="FF0000"/>
                </a:solidFill>
                <a:latin typeface="BZar"/>
                <a:cs typeface="B Zar" panose="00000400000000000000" pitchFamily="2" charset="-78"/>
              </a:rPr>
              <a:t>فرهنگ، ناظر يه محصولات و كالاهاي فرهنگي و هنري است</a:t>
            </a:r>
            <a:endParaRPr lang="fa-IR" b="1">
              <a:solidFill>
                <a:srgbClr val="FF0000"/>
              </a:solidFill>
            </a:endParaRPr>
          </a:p>
        </p:txBody>
      </p:sp>
    </p:spTree>
    <p:extLst>
      <p:ext uri="{BB962C8B-B14F-4D97-AF65-F5344CB8AC3E}">
        <p14:creationId xmlns:p14="http://schemas.microsoft.com/office/powerpoint/2010/main" val="51107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سياستگذاري فرهنگي، سرمشقها و پارادايمهاي اصلي وجـود دارد كـه محتـواي كلي سياستهـا را شـكل مـيدهـد. سـه سرمشـق شـريعت گـرا ،</a:t>
            </a:r>
            <a:r>
              <a:rPr lang="fa-IR" sz="800" b="0" i="0" smtClean="0">
                <a:solidFill>
                  <a:srgbClr val="000000"/>
                </a:solidFill>
                <a:effectLst/>
                <a:latin typeface="BZar"/>
                <a:cs typeface="B Zar" panose="00000400000000000000" pitchFamily="2" charset="-78"/>
              </a:rPr>
              <a:t>4</a:t>
            </a:r>
            <a:r>
              <a:rPr lang="fa-IR" b="0" i="0" smtClean="0">
                <a:solidFill>
                  <a:srgbClr val="000000"/>
                </a:solidFill>
                <a:effectLst/>
                <a:latin typeface="BZar"/>
                <a:cs typeface="B Zar" panose="00000400000000000000" pitchFamily="2" charset="-78"/>
              </a:rPr>
              <a:t>واقـع گـرا </a:t>
            </a:r>
            <a:r>
              <a:rPr lang="fa-IR" sz="800" b="0" i="0" smtClean="0">
                <a:solidFill>
                  <a:srgbClr val="000000"/>
                </a:solidFill>
                <a:effectLst/>
                <a:latin typeface="BZar"/>
                <a:cs typeface="B Zar" panose="00000400000000000000" pitchFamily="2" charset="-78"/>
              </a:rPr>
              <a:t>5</a:t>
            </a:r>
            <a:r>
              <a:rPr lang="fa-IR" b="0" i="0" smtClean="0">
                <a:solidFill>
                  <a:srgbClr val="000000"/>
                </a:solidFill>
                <a:effectLst/>
                <a:latin typeface="BZar"/>
                <a:cs typeface="B Zar" panose="00000400000000000000" pitchFamily="2" charset="-78"/>
              </a:rPr>
              <a:t>و توسـعه گـرا،</a:t>
            </a:r>
            <a:r>
              <a:rPr lang="fa-IR" sz="800" b="0" i="0" smtClean="0">
                <a:solidFill>
                  <a:srgbClr val="000000"/>
                </a:solidFill>
                <a:effectLst/>
                <a:latin typeface="BZar"/>
                <a:cs typeface="B Zar" panose="00000400000000000000" pitchFamily="2" charset="-78"/>
              </a:rPr>
              <a:t>6 </a:t>
            </a:r>
            <a:r>
              <a:rPr lang="fa-IR" b="0" i="0" smtClean="0">
                <a:solidFill>
                  <a:srgbClr val="000000"/>
                </a:solidFill>
                <a:effectLst/>
                <a:latin typeface="BZar"/>
                <a:cs typeface="B Zar" panose="00000400000000000000" pitchFamily="2" charset="-78"/>
              </a:rPr>
              <a:t>سرمشقهايي هستند كه بايد تسلط آنها بر هر بخش از سياستهاي فرهنگي مشـخص شـود. سرمشق شريعتگرا، اصل را بـر ارزشهـاي مشـخص دينـي و تـرويج آنهـا قـرار مـيدهـد. سرمشق واقعگرا، امور عرفي را در نظر گرفته و به تكثر فرهنگي در جامعه توجـه مـيكنـد.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135903"/>
            <a:ext cx="3376246"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شـريعت گـرا ،</a:t>
            </a:r>
            <a:r>
              <a:rPr lang="fa-IR" sz="800" b="1">
                <a:solidFill>
                  <a:srgbClr val="FF0000"/>
                </a:solidFill>
                <a:latin typeface="BZar"/>
                <a:cs typeface="B Zar" panose="00000400000000000000" pitchFamily="2" charset="-78"/>
              </a:rPr>
              <a:t>4</a:t>
            </a:r>
            <a:r>
              <a:rPr lang="fa-IR" sz="2800" b="1">
                <a:solidFill>
                  <a:srgbClr val="FF0000"/>
                </a:solidFill>
                <a:latin typeface="BZar"/>
                <a:cs typeface="B Zar" panose="00000400000000000000" pitchFamily="2" charset="-78"/>
              </a:rPr>
              <a:t>واقـع گـرا </a:t>
            </a:r>
            <a:r>
              <a:rPr lang="fa-IR" sz="800" b="1">
                <a:solidFill>
                  <a:srgbClr val="FF0000"/>
                </a:solidFill>
                <a:latin typeface="BZar"/>
                <a:cs typeface="B Zar" panose="00000400000000000000" pitchFamily="2" charset="-78"/>
              </a:rPr>
              <a:t>5</a:t>
            </a:r>
            <a:r>
              <a:rPr lang="fa-IR" sz="2800" b="1">
                <a:solidFill>
                  <a:srgbClr val="FF0000"/>
                </a:solidFill>
                <a:latin typeface="BZar"/>
                <a:cs typeface="B Zar" panose="00000400000000000000" pitchFamily="2" charset="-78"/>
              </a:rPr>
              <a:t>و توسـعه گـرا،</a:t>
            </a:r>
            <a:r>
              <a:rPr lang="fa-IR" sz="800" b="1">
                <a:solidFill>
                  <a:srgbClr val="FF0000"/>
                </a:solidFill>
                <a:latin typeface="BZar"/>
                <a:cs typeface="B Zar" panose="00000400000000000000" pitchFamily="2" charset="-78"/>
              </a:rPr>
              <a:t>6</a:t>
            </a:r>
            <a:endParaRPr lang="fa-IR" b="1">
              <a:solidFill>
                <a:srgbClr val="FF0000"/>
              </a:solidFill>
            </a:endParaRPr>
          </a:p>
        </p:txBody>
      </p:sp>
    </p:spTree>
    <p:extLst>
      <p:ext uri="{BB962C8B-B14F-4D97-AF65-F5344CB8AC3E}">
        <p14:creationId xmlns:p14="http://schemas.microsoft.com/office/powerpoint/2010/main" val="45292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سرمشق </a:t>
            </a:r>
            <a:r>
              <a:rPr lang="fa-IR" smtClean="0">
                <a:solidFill>
                  <a:srgbClr val="000000"/>
                </a:solidFill>
                <a:latin typeface="BZar"/>
                <a:cs typeface="B Zar" panose="00000400000000000000" pitchFamily="2" charset="-78"/>
              </a:rPr>
              <a:t>توسعه گرا</a:t>
            </a:r>
            <a:r>
              <a:rPr lang="fa-IR">
                <a:solidFill>
                  <a:srgbClr val="000000"/>
                </a:solidFill>
                <a:latin typeface="BZar"/>
                <a:cs typeface="B Zar" panose="00000400000000000000" pitchFamily="2" charset="-78"/>
              </a:rPr>
              <a:t>، فرهنگ را ابزاري براي رسيدن به توسعه ميخواهد. شناسايي علت تدوين هر بخش از سياستهاي فرهنگي، قسمت ديگري از چـارچوب مفهوم تحقيق درباره سياست فرهنگي را تشكيل مـيدهـد. در اينجـا بايـد تشـخيص داد كـه سياستگذاران، چه كاركردي را از فرهنگ انتظار داشـته و در جهـت آن سياسـتگـذاري ميكنند. اين كاركردها ميتواند ايجاد هويت و انسجام ملي، تطهير فضاي عمومي و اصلاح جامعه، تربيت عمومي و اجتماعي كردن، حفظ تنوع فرهنگـي، عمـومي كـردن فرهنگـي و غيره باشد</a:t>
            </a:r>
            <a:endParaRPr lang="fa-IR"/>
          </a:p>
        </p:txBody>
      </p:sp>
      <p:sp>
        <p:nvSpPr>
          <p:cNvPr id="4" name="Flowchart: Process 3"/>
          <p:cNvSpPr/>
          <p:nvPr/>
        </p:nvSpPr>
        <p:spPr>
          <a:xfrm>
            <a:off x="838200" y="4459458"/>
            <a:ext cx="2602523"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سرمشق توسعه گرا</a:t>
            </a:r>
            <a:endParaRPr lang="fa-IR" b="1">
              <a:solidFill>
                <a:srgbClr val="FF0000"/>
              </a:solidFill>
            </a:endParaRPr>
          </a:p>
        </p:txBody>
      </p:sp>
    </p:spTree>
    <p:extLst>
      <p:ext uri="{BB962C8B-B14F-4D97-AF65-F5344CB8AC3E}">
        <p14:creationId xmlns:p14="http://schemas.microsoft.com/office/powerpoint/2010/main" val="313217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Mitra"/>
                <a:cs typeface="B Zar" panose="00000400000000000000" pitchFamily="2" charset="-78"/>
              </a:rPr>
              <a:t>در اين مقاله سياستهاي فرهنگي كنوني ايران بر اساس سه متن قانون اساسي (اصـول مربـوط</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به فرهنگ)، سند سياستهاي فرهنگي جمهوري اسلامي ايـران (مصـوب 1371شـوراي عـالي</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انقلاب فرهنگي) و برنامه پنجم توسعه (فصل فرهنگ) به روش تحليل محتوا مورد ارزيابي قـرار</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گرفته است. طرح تحقيق تحليل محتوا، در قالب هشت متغير و مقولات متناسب با هـر كـدام از</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اين متغيرها، از مطالعات پيشين استخراج شده و براي تحليل محتواي نمونه هاي انتخاب شـده از</a:t>
            </a:r>
            <a:br>
              <a:rPr lang="fa-IR" b="0" i="0" smtClean="0">
                <a:solidFill>
                  <a:srgbClr val="000000"/>
                </a:solidFill>
                <a:effectLst/>
                <a:latin typeface="BMitra"/>
                <a:cs typeface="B Zar" panose="00000400000000000000" pitchFamily="2" charset="-78"/>
              </a:rPr>
            </a:br>
            <a:r>
              <a:rPr lang="fa-IR" b="0" i="0" smtClean="0">
                <a:solidFill>
                  <a:srgbClr val="000000"/>
                </a:solidFill>
                <a:effectLst/>
                <a:latin typeface="BMitra"/>
                <a:cs typeface="B Zar" panose="00000400000000000000" pitchFamily="2" charset="-78"/>
              </a:rPr>
              <a:t>سياستهاي فرهنگي كنوني ايران استفاده شده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189923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شناسايي حوزههايي كه تحت سياستگذاري قرار گرفته هم بايد در دستور كـار قـرار گيرد. ممكن است سياستهاي فرهنگي تنها ناظر به ارزشهاي عمومي جامعه باشد و سـعي در ترويج ارزشهاي خاص داشته باشد. همچنين ممكـن اسـت بـهدنبـال ايجـاد هنجارهـاي خاص فرهنگي باشد. نمادها، محصولات، رسانهها، نهادها، دانش و زبان، روابط بـين فـردي و گردشگري از ديگر حوزههايي است كه ميتواند مورد هدف سياسـتگـذاري فرهنگـي قرار گيرد. همچنين بايد بررسي شود كه چقدر در سياستهاي فرهنگي به اقشار خاص مثل جوانان، زنان و اقليتهاي فرهنگي توجه شده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54880"/>
            <a:ext cx="2771335"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ارزشهاي عمومي</a:t>
            </a:r>
            <a:endParaRPr lang="fa-IR" b="1">
              <a:solidFill>
                <a:srgbClr val="FF0000"/>
              </a:solidFill>
            </a:endParaRPr>
          </a:p>
        </p:txBody>
      </p:sp>
    </p:spTree>
    <p:extLst>
      <p:ext uri="{BB962C8B-B14F-4D97-AF65-F5344CB8AC3E}">
        <p14:creationId xmlns:p14="http://schemas.microsoft.com/office/powerpoint/2010/main" val="375199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هر بخش از سياستهـاي فرهنگـي داراي پـيشفـرضهـاي ضـمني راجـع بـه محـدود محدوده فرهنگ است: اينكه فرهنـگ را مسـتقل و محـدود در نظـر بگيـرد (آن را مسـاوي هنرها، محصولات فرهنگي و اماكن فرهنگـي بدانـد)، يـا اينكـه آن را فراگيـر و آميختـه بـا مسائل اجتماعي از قبيل دين و هنجارها و توسعه بداند. در هر مورد از سياستهاي فرهنگـي بايد ديد كه كدام ويژگي از فرهنگ مورد تأكيد بوده است: اينكه فرهنگ را عامل وحدت بداند يا عامل تمايز؛ اينكه مدام بر فرهنگ به عنوان امري كه نياز به حمايت دارد نگاه شـود يا بر خودبسندگي و آزادي فرهنگ تأكيد شود؛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71003" y="4614203"/>
            <a:ext cx="2166425"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عامل وحدت</a:t>
            </a:r>
            <a:endParaRPr lang="fa-IR" b="1">
              <a:solidFill>
                <a:srgbClr val="FF0000"/>
              </a:solidFill>
            </a:endParaRPr>
          </a:p>
        </p:txBody>
      </p:sp>
    </p:spTree>
    <p:extLst>
      <p:ext uri="{BB962C8B-B14F-4D97-AF65-F5344CB8AC3E}">
        <p14:creationId xmlns:p14="http://schemas.microsoft.com/office/powerpoint/2010/main" val="45538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اينكه تمركز بر آموزش فرهنگـي </a:t>
            </a:r>
            <a:r>
              <a:rPr lang="fa-IR" sz="2600">
                <a:solidFill>
                  <a:srgbClr val="000000"/>
                </a:solidFill>
                <a:latin typeface="BZar"/>
                <a:cs typeface="B Zar" panose="00000400000000000000" pitchFamily="2" charset="-78"/>
              </a:rPr>
              <a:t>باشـد </a:t>
            </a:r>
            <a:r>
              <a:rPr lang="fa-IR" sz="2600" smtClean="0">
                <a:solidFill>
                  <a:srgbClr val="000000"/>
                </a:solidFill>
                <a:latin typeface="BZar"/>
                <a:cs typeface="B Zar" panose="00000400000000000000" pitchFamily="2" charset="-78"/>
              </a:rPr>
              <a:t>يـا خودبيانگري </a:t>
            </a:r>
            <a:r>
              <a:rPr lang="fa-IR" sz="2600">
                <a:solidFill>
                  <a:srgbClr val="000000"/>
                </a:solidFill>
                <a:latin typeface="BZar"/>
                <a:cs typeface="B Zar" panose="00000400000000000000" pitchFamily="2" charset="-78"/>
              </a:rPr>
              <a:t>فرهنگ به رسميت شناخته شود؛ اينكه به فرهنگ تنها به عنـوان </a:t>
            </a:r>
            <a:r>
              <a:rPr lang="fa-IR" sz="2600">
                <a:solidFill>
                  <a:srgbClr val="000000"/>
                </a:solidFill>
                <a:latin typeface="BZar"/>
                <a:cs typeface="B Zar" panose="00000400000000000000" pitchFamily="2" charset="-78"/>
              </a:rPr>
              <a:t>ابـزاري </a:t>
            </a:r>
            <a:r>
              <a:rPr lang="fa-IR" sz="2600" smtClean="0">
                <a:solidFill>
                  <a:srgbClr val="000000"/>
                </a:solidFill>
                <a:latin typeface="BZar"/>
                <a:cs typeface="B Zar" panose="00000400000000000000" pitchFamily="2" charset="-78"/>
              </a:rPr>
              <a:t>بـراي رسيدن </a:t>
            </a:r>
            <a:r>
              <a:rPr lang="fa-IR" sz="2600">
                <a:solidFill>
                  <a:srgbClr val="000000"/>
                </a:solidFill>
                <a:latin typeface="BZar"/>
                <a:cs typeface="B Zar" panose="00000400000000000000" pitchFamily="2" charset="-78"/>
              </a:rPr>
              <a:t>به اهداف ديگر نگاه شود يا </a:t>
            </a:r>
            <a:r>
              <a:rPr lang="fa-IR" sz="2600">
                <a:solidFill>
                  <a:srgbClr val="000000"/>
                </a:solidFill>
                <a:latin typeface="BZar"/>
                <a:cs typeface="B Zar" panose="00000400000000000000" pitchFamily="2" charset="-78"/>
              </a:rPr>
              <a:t>به </a:t>
            </a:r>
            <a:r>
              <a:rPr lang="fa-IR" sz="2600" smtClean="0">
                <a:solidFill>
                  <a:srgbClr val="000000"/>
                </a:solidFill>
                <a:latin typeface="BZar"/>
                <a:cs typeface="B Zar" panose="00000400000000000000" pitchFamily="2" charset="-78"/>
              </a:rPr>
              <a:t>جنبه هاي </a:t>
            </a:r>
            <a:r>
              <a:rPr lang="fa-IR" sz="2600">
                <a:solidFill>
                  <a:srgbClr val="000000"/>
                </a:solidFill>
                <a:latin typeface="BZar"/>
                <a:cs typeface="B Zar" panose="00000400000000000000" pitchFamily="2" charset="-78"/>
              </a:rPr>
              <a:t>هويتبخشي آن نيز توجه شـود. </a:t>
            </a:r>
            <a:r>
              <a:rPr lang="fa-IR" sz="2600">
                <a:solidFill>
                  <a:srgbClr val="000000"/>
                </a:solidFill>
                <a:latin typeface="BZar"/>
                <a:cs typeface="B Zar" panose="00000400000000000000" pitchFamily="2" charset="-78"/>
              </a:rPr>
              <a:t>در </a:t>
            </a:r>
            <a:r>
              <a:rPr lang="fa-IR" sz="2600" smtClean="0">
                <a:solidFill>
                  <a:srgbClr val="000000"/>
                </a:solidFill>
                <a:latin typeface="BZar"/>
                <a:cs typeface="B Zar" panose="00000400000000000000" pitchFamily="2" charset="-78"/>
              </a:rPr>
              <a:t>نهايـت بايد </a:t>
            </a:r>
            <a:r>
              <a:rPr lang="fa-IR" sz="2600">
                <a:solidFill>
                  <a:srgbClr val="000000"/>
                </a:solidFill>
                <a:latin typeface="BZar"/>
                <a:cs typeface="B Zar" panose="00000400000000000000" pitchFamily="2" charset="-78"/>
              </a:rPr>
              <a:t>بررسي شود كه در متن سياستهاي فرهنگي، چه ابزاري براي اجراي </a:t>
            </a:r>
            <a:r>
              <a:rPr lang="fa-IR" sz="2600">
                <a:solidFill>
                  <a:srgbClr val="000000"/>
                </a:solidFill>
                <a:latin typeface="BZar"/>
                <a:cs typeface="B Zar" panose="00000400000000000000" pitchFamily="2" charset="-78"/>
              </a:rPr>
              <a:t>سياستها </a:t>
            </a:r>
            <a:r>
              <a:rPr lang="fa-IR" sz="2600" smtClean="0">
                <a:solidFill>
                  <a:srgbClr val="000000"/>
                </a:solidFill>
                <a:latin typeface="BZar"/>
                <a:cs typeface="B Zar" panose="00000400000000000000" pitchFamily="2" charset="-78"/>
              </a:rPr>
              <a:t>تعيـين شده </a:t>
            </a:r>
            <a:r>
              <a:rPr lang="fa-IR" sz="2600">
                <a:solidFill>
                  <a:srgbClr val="000000"/>
                </a:solidFill>
                <a:latin typeface="BZar"/>
                <a:cs typeface="B Zar" panose="00000400000000000000" pitchFamily="2" charset="-78"/>
              </a:rPr>
              <a:t>است و چه نهادي متولي سياست مورد نظر معرفي </a:t>
            </a:r>
            <a:r>
              <a:rPr lang="fa-IR" sz="2600">
                <a:solidFill>
                  <a:srgbClr val="000000"/>
                </a:solidFill>
                <a:latin typeface="BZar"/>
                <a:cs typeface="B Zar" panose="00000400000000000000" pitchFamily="2" charset="-78"/>
              </a:rPr>
              <a:t>شده </a:t>
            </a:r>
            <a:r>
              <a:rPr lang="fa-IR" sz="2600" smtClean="0">
                <a:solidFill>
                  <a:srgbClr val="000000"/>
                </a:solidFill>
                <a:latin typeface="BZar"/>
                <a:cs typeface="B Zar" panose="00000400000000000000" pitchFamily="2" charset="-78"/>
              </a:rPr>
              <a:t>است. همة </a:t>
            </a:r>
            <a:r>
              <a:rPr lang="fa-IR" sz="2600">
                <a:solidFill>
                  <a:srgbClr val="000000"/>
                </a:solidFill>
                <a:latin typeface="BZar"/>
                <a:cs typeface="B Zar" panose="00000400000000000000" pitchFamily="2" charset="-78"/>
              </a:rPr>
              <a:t>اين مفاهيم با تعاريفي كه ارائه شد، چارچوب مفهومي اين تحقيق را </a:t>
            </a:r>
            <a:r>
              <a:rPr lang="fa-IR" sz="2600">
                <a:solidFill>
                  <a:srgbClr val="000000"/>
                </a:solidFill>
                <a:latin typeface="BZar"/>
                <a:cs typeface="B Zar" panose="00000400000000000000" pitchFamily="2" charset="-78"/>
              </a:rPr>
              <a:t>شكل </a:t>
            </a:r>
            <a:r>
              <a:rPr lang="fa-IR" sz="2600" smtClean="0">
                <a:solidFill>
                  <a:srgbClr val="000000"/>
                </a:solidFill>
                <a:latin typeface="BZar"/>
                <a:cs typeface="B Zar" panose="00000400000000000000" pitchFamily="2" charset="-78"/>
              </a:rPr>
              <a:t>خواهـد داد</a:t>
            </a:r>
            <a:r>
              <a:rPr lang="fa-IR" sz="2600">
                <a:solidFill>
                  <a:srgbClr val="000000"/>
                </a:solidFill>
                <a:latin typeface="BZar"/>
                <a:cs typeface="B Zar" panose="00000400000000000000" pitchFamily="2" charset="-78"/>
              </a:rPr>
              <a:t>. نتيجهگيري نهايي كه از اين تحقيق به دست خواهد آمد، مبتني بر همين مفاهيم است</a:t>
            </a:r>
            <a:endParaRPr lang="fa-IR"/>
          </a:p>
        </p:txBody>
      </p:sp>
      <p:sp>
        <p:nvSpPr>
          <p:cNvPr id="4" name="Flowchart: Process 3"/>
          <p:cNvSpPr/>
          <p:nvPr/>
        </p:nvSpPr>
        <p:spPr>
          <a:xfrm>
            <a:off x="838200" y="4487594"/>
            <a:ext cx="2869809"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جنبه هاي هويتبخشي</a:t>
            </a:r>
            <a:endParaRPr lang="fa-IR" b="1">
              <a:solidFill>
                <a:srgbClr val="FF0000"/>
              </a:solidFill>
            </a:endParaRPr>
          </a:p>
        </p:txBody>
      </p:sp>
    </p:spTree>
    <p:extLst>
      <p:ext uri="{BB962C8B-B14F-4D97-AF65-F5344CB8AC3E}">
        <p14:creationId xmlns:p14="http://schemas.microsoft.com/office/powerpoint/2010/main" val="400705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2- روش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اين مقاله از روش تحليل محتوا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براي ارزيابي سياستهاي فرهنگي ايـران اسـتفاده شـده</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است. سياستهاي فرهنگي (در شكل مكتـوب خـود) از جملـه مـدارك اسـنادي بـه شـمار ميرود كه تحليل و ارزيابي آن مستلزم روشهاي بدون واكنش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يا بدون مزاحمـت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اسـت. تحليل محتوا روشي است كه ويژگيهـاي خـاص يـك مـتن را بـه صـورت مـنظم و عينـي استخراج ميكند. تحليل محتوا غالباً مستلزم آن است كه اجزاي نظري و اطلاعات موضـوع مورد بررسي، مشخص باشـد. در واقـع تحليـل محتـوا بـر اسـاس متغيرهـا و مقـولاتي انجـام ميگيرد كه به صورت قياسي از روي ادبيات نظري به دست ميآيد. البته روش اسـتقرا هـم ميتواند مكمل قياس باشد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237957" y="4684542"/>
            <a:ext cx="1589649" cy="126609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تحليل محتوا</a:t>
            </a:r>
            <a:endParaRPr lang="fa-IR" b="1">
              <a:solidFill>
                <a:srgbClr val="FF0000"/>
              </a:solidFill>
            </a:endParaRPr>
          </a:p>
        </p:txBody>
      </p:sp>
    </p:spTree>
    <p:extLst>
      <p:ext uri="{BB962C8B-B14F-4D97-AF65-F5344CB8AC3E}">
        <p14:creationId xmlns:p14="http://schemas.microsoft.com/office/powerpoint/2010/main" val="142051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لازم به توضيح است كه تحقيق حاضر يك تحقيق تبييني نيسـت و بـه همـين دليـل بـه چـارچوب نظـري و فرضـيه نيـاز نـدارد. در اينجـا لازم اسـت، ســؤال را تجزيـه كـرده و بـا شاخصهاي مناسب به ارزيابي سياسـتهـا بپـردازيم. آنچـه در نهايـت بـه دسـت مـيآيـد، نتيجه گيري </a:t>
            </a:r>
            <a:r>
              <a:rPr lang="fa-IR" sz="8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است كه در واقع تقسيم بندي بر اساس متغيرها و مقولهها خواهـد بـود. بنـابراين بهطور كلي، هدف اين تحقيق ارائه توصيفي از سياستهاي فرهنگي ايـران در حـال حاضـر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290646"/>
            <a:ext cx="2954215"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سياستهاي فرهنگي ايـران</a:t>
            </a:r>
            <a:endParaRPr lang="fa-IR" b="1">
              <a:solidFill>
                <a:srgbClr val="FF0000"/>
              </a:solidFill>
            </a:endParaRPr>
          </a:p>
        </p:txBody>
      </p:sp>
    </p:spTree>
    <p:extLst>
      <p:ext uri="{BB962C8B-B14F-4D97-AF65-F5344CB8AC3E}">
        <p14:creationId xmlns:p14="http://schemas.microsoft.com/office/powerpoint/2010/main" val="301023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1-2تركيب روش كمي و كيفي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روش تحليل محتوا در اين مقاله، روش كمي محسوب ميشود، اما لازم است كه درباره آن توضيحاتي داده شود. تحقيق در اين مقاله، اساساً (اما نه كاملاً) مبتني بر نظريـه اسـت و ايـنفرق اساسي روش كمي و كيفي است. در روش كيفي، اين اكتشاف است كه اهميـت دارد و نظريه نه مبنايي، بلكه ارجاعي است. در اين مقاله با آزمون فرضيه روبه ور نيستيم، چراكـه كار ما توصيفي خواهد بود. همچنين در ساختن مقولهها و شاخصها، تنها به نظريـات اكتفـا نكردهايم و استقرا را بر قياس افزودهايم. تنها به مقولهسـازي و شـمارش نيـز نپرداختـهايـم و تفسير و توضيح كدها و همينطور نگاه كلي به هر متن مورد بررسي، قسمت مهمي از كـار ما را تشكيل ميدهد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81489"/>
            <a:ext cx="4276579" cy="12954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در روش كيفي، اين اكتشاف است كه اهميـت دارد</a:t>
            </a:r>
            <a:endParaRPr lang="fa-IR" b="1">
              <a:solidFill>
                <a:srgbClr val="FF0000"/>
              </a:solidFill>
            </a:endParaRPr>
          </a:p>
        </p:txBody>
      </p:sp>
    </p:spTree>
    <p:extLst>
      <p:ext uri="{BB962C8B-B14F-4D97-AF65-F5344CB8AC3E}">
        <p14:creationId xmlns:p14="http://schemas.microsoft.com/office/powerpoint/2010/main" val="164303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با اين توصيفات، بايد گفت كه در اينجا روش كمي با روش كيفي تكميـل مـيشـود. منتقدان روش تحليل محتواي كمي، عنوان مـيكننـد كـه در ايـن روش بـيش از انـدازه بـه</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مقايسه و تطبيق فراوانيها تأكيد مـيشـود. روش كمـي خـود تـا حـدي شـامل تفسـير مـتن ميشود، چراكه خود مفهومپردازي و مقولهسازي با ذهنيت محقـق صـورت مـيگيـرد. امـا آنچه ممكن است در روش كمي ناديده گرفته شود، كليت متن اسـت. متغيرهـا و مقولـههـا بايد در زمينة كلي متن و در رابطه با يكديگر تفسير شوند و در نهايت بـه بازسـاخت مـتن و محتوا پرداخته 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5538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هولستي (25 :1373) </a:t>
            </a:r>
            <a:r>
              <a:rPr lang="fa-IR" sz="800">
                <a:solidFill>
                  <a:srgbClr val="000000"/>
                </a:solidFill>
                <a:latin typeface="BZar"/>
                <a:cs typeface="B Zar" panose="00000400000000000000" pitchFamily="2" charset="-78"/>
              </a:rPr>
              <a:t>1</a:t>
            </a:r>
            <a:r>
              <a:rPr lang="fa-IR">
                <a:solidFill>
                  <a:srgbClr val="000000"/>
                </a:solidFill>
                <a:latin typeface="BZar"/>
                <a:cs typeface="B Zar" panose="00000400000000000000" pitchFamily="2" charset="-78"/>
              </a:rPr>
              <a:t>هم تحليل محتواي كيفي را براي تكميـل تحليـل محتواي كمي پيشنهاد ميكنـد، هـر چنـد »نبايـد تصـور كـرد كـه روشهـاي كيفـي داراي بصيرتند و روشهاي كمي صرفاً روشهاي رسيدگي به فرضيهها هستند. ارتباط بين ايـن دو روش، ارتباطي دوراني است؛ هريك از آنها بينشـي را شـكل مـيدهنـد كـه ديگـري از آن تغذيه ميكند«. آنچه بايد از آن احتراز شود، شكستن متن به اجزاي كوچـكتـر، بـدون در نظر گرفتن كليت متن است</a:t>
            </a:r>
            <a:endParaRPr lang="fa-IR"/>
          </a:p>
        </p:txBody>
      </p:sp>
      <p:sp>
        <p:nvSpPr>
          <p:cNvPr id="4" name="Flowchart: Process 3"/>
          <p:cNvSpPr/>
          <p:nvPr/>
        </p:nvSpPr>
        <p:spPr>
          <a:xfrm>
            <a:off x="1786597" y="4262511"/>
            <a:ext cx="2897945"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ارتباطي دوراني</a:t>
            </a:r>
            <a:endParaRPr lang="fa-IR" b="1">
              <a:solidFill>
                <a:srgbClr val="FF0000"/>
              </a:solidFill>
            </a:endParaRPr>
          </a:p>
        </p:txBody>
      </p:sp>
    </p:spTree>
    <p:extLst>
      <p:ext uri="{BB962C8B-B14F-4D97-AF65-F5344CB8AC3E}">
        <p14:creationId xmlns:p14="http://schemas.microsoft.com/office/powerpoint/2010/main" val="398771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نمونهگيري در اين تحقيق به صورت تمـامشـماري (نمونـهگيـري كامـل) انجـام شـده است. به عبارت ديگر، از آنجايي كه حجم جامعه آماري برابر با سه اسـت، هـر سـه (قـانون اساسي، سند سياست فرهنگي و برنامه پنجم توسعه) جزء نمونهاي هستند كـه مـورد تحليـل قرار خواهند گرفت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8586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2-2اهداف جزئي و متغيرهاي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Zar"/>
                <a:cs typeface="B Zar" panose="00000400000000000000" pitchFamily="2" charset="-78"/>
              </a:rPr>
              <a:t>در ذيل هدف كلي (ارزيابي سياستهاي فرهنگي كنوني ايران) اهداف جزئي به شرح زيـر تعيين ميشود:</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اجزاي مختلف سياستها شامل مباني، اهداف و سياست</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تعريفي از فرهنگ كه بر سياستگذاري حاكم است</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سرمشق و منشأ تدوين سياستها</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علل تدوين سياست فرهنگي (كاركرد مورد انتظار)</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حوزههايي كه تحت سياستگذاري قرار گرفته است</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محدوده فرهنگ و استقلال يا آميختگي حوزه فرهنگ با ديگر حوزهها</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ويژگيهاي مورد تأكيد از فرهنگ</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شناسايي ابزار اجرا يا نهاد متولي سياست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3810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چکیده</a:t>
            </a:r>
            <a:endParaRPr lang="fa-IR"/>
          </a:p>
        </p:txBody>
      </p:sp>
      <p:sp>
        <p:nvSpPr>
          <p:cNvPr id="3" name="Content Placeholder 2"/>
          <p:cNvSpPr>
            <a:spLocks noGrp="1"/>
          </p:cNvSpPr>
          <p:nvPr>
            <p:ph idx="1"/>
          </p:nvPr>
        </p:nvSpPr>
        <p:spPr/>
        <p:txBody>
          <a:bodyPr/>
          <a:lstStyle/>
          <a:p>
            <a:pPr algn="just"/>
            <a:r>
              <a:rPr lang="fa-IR">
                <a:solidFill>
                  <a:srgbClr val="000000"/>
                </a:solidFill>
                <a:latin typeface="BMitra"/>
                <a:cs typeface="B Zar" panose="00000400000000000000" pitchFamily="2" charset="-78"/>
              </a:rPr>
              <a:t>يافتـههـاي تحقيـق نشـان </a:t>
            </a:r>
            <a:r>
              <a:rPr lang="fa-IR">
                <a:solidFill>
                  <a:srgbClr val="000000"/>
                </a:solidFill>
                <a:latin typeface="BMitra"/>
                <a:cs typeface="B Zar" panose="00000400000000000000" pitchFamily="2" charset="-78"/>
              </a:rPr>
              <a:t>مـيدهـد </a:t>
            </a:r>
            <a:r>
              <a:rPr lang="fa-IR" smtClean="0">
                <a:solidFill>
                  <a:srgbClr val="000000"/>
                </a:solidFill>
                <a:latin typeface="BMitra"/>
                <a:cs typeface="B Zar" panose="00000400000000000000" pitchFamily="2" charset="-78"/>
              </a:rPr>
              <a:t>كـه سياستهاي </a:t>
            </a:r>
            <a:r>
              <a:rPr lang="fa-IR">
                <a:solidFill>
                  <a:srgbClr val="000000"/>
                </a:solidFill>
                <a:latin typeface="BMitra"/>
                <a:cs typeface="B Zar" panose="00000400000000000000" pitchFamily="2" charset="-78"/>
              </a:rPr>
              <a:t>فرهنگي ايران واجد ويژگيهاي مثبتـي از جملـه سـاخت ارزشهـا و </a:t>
            </a:r>
            <a:r>
              <a:rPr lang="fa-IR">
                <a:solidFill>
                  <a:srgbClr val="000000"/>
                </a:solidFill>
                <a:latin typeface="BMitra"/>
                <a:cs typeface="B Zar" panose="00000400000000000000" pitchFamily="2" charset="-78"/>
              </a:rPr>
              <a:t>مفـاهيم </a:t>
            </a:r>
            <a:r>
              <a:rPr lang="fa-IR" smtClean="0">
                <a:solidFill>
                  <a:srgbClr val="000000"/>
                </a:solidFill>
                <a:latin typeface="BMitra"/>
                <a:cs typeface="B Zar" panose="00000400000000000000" pitchFamily="2" charset="-78"/>
              </a:rPr>
              <a:t>والا، مقابله </a:t>
            </a:r>
            <a:r>
              <a:rPr lang="fa-IR">
                <a:solidFill>
                  <a:srgbClr val="000000"/>
                </a:solidFill>
                <a:latin typeface="BMitra"/>
                <a:cs typeface="B Zar" panose="00000400000000000000" pitchFamily="2" charset="-78"/>
              </a:rPr>
              <a:t>با فرهنگ مهاجم جهاني، ممانعت از سـوداگري در فرهنـگ و توجـه </a:t>
            </a:r>
            <a:r>
              <a:rPr lang="fa-IR">
                <a:solidFill>
                  <a:srgbClr val="000000"/>
                </a:solidFill>
                <a:latin typeface="BMitra"/>
                <a:cs typeface="B Zar" panose="00000400000000000000" pitchFamily="2" charset="-78"/>
              </a:rPr>
              <a:t>بـه </a:t>
            </a:r>
            <a:r>
              <a:rPr lang="fa-IR" smtClean="0">
                <a:solidFill>
                  <a:srgbClr val="000000"/>
                </a:solidFill>
                <a:latin typeface="BMitra"/>
                <a:cs typeface="B Zar" panose="00000400000000000000" pitchFamily="2" charset="-78"/>
              </a:rPr>
              <a:t>زيرسـاختهـاي فرهنگ </a:t>
            </a:r>
            <a:r>
              <a:rPr lang="fa-IR">
                <a:solidFill>
                  <a:srgbClr val="000000"/>
                </a:solidFill>
                <a:latin typeface="BMitra"/>
                <a:cs typeface="B Zar" panose="00000400000000000000" pitchFamily="2" charset="-78"/>
              </a:rPr>
              <a:t>است</a:t>
            </a:r>
            <a:r>
              <a:rPr lang="fa-IR">
                <a:solidFill>
                  <a:srgbClr val="000000"/>
                </a:solidFill>
                <a:latin typeface="BMitra"/>
                <a:cs typeface="B Zar" panose="00000400000000000000" pitchFamily="2" charset="-78"/>
              </a:rPr>
              <a:t>. </a:t>
            </a:r>
            <a:endParaRPr lang="fa-IR"/>
          </a:p>
        </p:txBody>
      </p:sp>
    </p:spTree>
    <p:extLst>
      <p:ext uri="{BB962C8B-B14F-4D97-AF65-F5344CB8AC3E}">
        <p14:creationId xmlns:p14="http://schemas.microsoft.com/office/powerpoint/2010/main" val="89365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متناسب با هشت هدف جزئي مذكور، متغيرها و مقولـه هـا از مطالعـه ادبيـات موضـوع استخراج شده است كه در اينجا از شرح كامل آنها اجتناب ميكنيم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در جـدول 3متغيرهـا (نوع، تعريف، كـاركرد و غيـره) و مقولـه هـا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آورده شـده اسـت. تحليـل محتـواي كمـي و كدگذاري متون سياست فرهنگي بر اساس اين متغيرها و مقولههاي صورت خواهد گرفت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001294"/>
            <a:ext cx="3770142" cy="17303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تحليـل محتـواي كمـي و كدگذاري متون</a:t>
            </a:r>
            <a:endParaRPr lang="fa-IR" b="1">
              <a:solidFill>
                <a:srgbClr val="FF0000"/>
              </a:solidFill>
            </a:endParaRPr>
          </a:p>
        </p:txBody>
      </p:sp>
    </p:spTree>
    <p:extLst>
      <p:ext uri="{BB962C8B-B14F-4D97-AF65-F5344CB8AC3E}">
        <p14:creationId xmlns:p14="http://schemas.microsoft.com/office/powerpoint/2010/main" val="373809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3-2واحد تحليل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i="0" smtClean="0">
                <a:solidFill>
                  <a:srgbClr val="FF0000"/>
                </a:solidFill>
                <a:effectLst/>
                <a:latin typeface="BZar"/>
                <a:cs typeface="B Zar" panose="00000400000000000000" pitchFamily="2" charset="-78"/>
              </a:rPr>
              <a:t>مهمترين ركن تحقيق در تحليل محتواي كمـي، واحـد تحليـل اسـت</a:t>
            </a:r>
            <a:r>
              <a:rPr lang="fa-IR" b="0" i="0" smtClean="0">
                <a:solidFill>
                  <a:srgbClr val="000000"/>
                </a:solidFill>
                <a:effectLst/>
                <a:latin typeface="BZar"/>
                <a:cs typeface="B Zar" panose="00000400000000000000" pitchFamily="2" charset="-78"/>
              </a:rPr>
              <a:t>. واحـد تحليـل همـان چيزي است كه متن و محتواي مورد بررسي را به عناصر مجزا و يكسان تقسيم مـيكنـد. در اين مقاله از آنجايي كه متون منتخـب در جامعـة آمـاري، ممكـن اسـت متـوني نـاهمگون و تقسيمبندي شده باشند، لازم است كه در انتخاب واحد تحليل اين موضـوع در نظـر گرفتـه شود. به همين دليل هر نمونه از جامعة آماري با كوچكتـرين واحـد مسـتقل و معنـادار آن تحليل شده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8697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4-2اعتبار</a:t>
            </a:r>
            <a:r>
              <a:rPr lang="fa-IR" sz="1200" b="0" i="0" smtClean="0">
                <a:solidFill>
                  <a:srgbClr val="FF0000"/>
                </a:solidFill>
                <a:effectLst/>
                <a:latin typeface="BZar"/>
                <a:cs typeface="B Zar" panose="00000400000000000000" pitchFamily="2" charset="-78"/>
              </a:rPr>
              <a:t>3</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z="800" b="0" i="0" smtClean="0">
                <a:solidFill>
                  <a:srgbClr val="000000"/>
                </a:solidFill>
                <a:effectLst/>
                <a:latin typeface="BZar"/>
                <a:cs typeface="B Zar" panose="00000400000000000000" pitchFamily="2" charset="-78"/>
              </a:rPr>
              <a:t/>
            </a:r>
            <a:br>
              <a:rPr lang="fa-IR" sz="800"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آنچه از اعتبار در روش تحقيق مراد ميشود، به طور خاص مربوط به ابزار سـنجش اسـت و اينكه آيا ابزار، صلاحيت و قابليت اندازهگيري چيزي را كه ميخـواهيم دارد يـا نـه. از ايـن لحاظ ميتوان در چند بخش راجع به اعتبار صحبت كرد. ـ بايد توجه كرد كه جامعة آماري انتخاب شده متناسب با عنوان تحقيق باشد. با توجـه به هدف اين تحقيق كه سياستهاي فرهنگـي كنـوني ايـران را مـد نظـر دارد، نبايـد جامعـة آماري انتخاب شده، سياستهاي منسوخ يـا قـديمي را در دسـتور كـار قـرار دهـد. در ايـن تحقيق، جامعة آماري متناسب با موضوع انتخاب شده است. ـ بايد كار تجزيه سؤال به گونهاي باشد كه در نهايـت همـة ابعـاد موضـوع مـورد نظـر سنجيده 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03029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solidFill>
                  <a:srgbClr val="000000"/>
                </a:solidFill>
                <a:latin typeface="BZar"/>
                <a:cs typeface="B Zar" panose="00000400000000000000" pitchFamily="2" charset="-78"/>
              </a:rPr>
              <a:t>براي اين منظور، مطالعه دقيق ادبيات موضوع و همچنين كمك ديگر محققان و صاحبنظران كمك ميكند. در اين تحقيق با انتخـاب هشـت متغيـر سـعي شـده </a:t>
            </a:r>
            <a:r>
              <a:rPr lang="fa-IR">
                <a:solidFill>
                  <a:srgbClr val="000000"/>
                </a:solidFill>
                <a:latin typeface="BZar"/>
                <a:cs typeface="B Zar" panose="00000400000000000000" pitchFamily="2" charset="-78"/>
              </a:rPr>
              <a:t>تـا </a:t>
            </a:r>
            <a:r>
              <a:rPr lang="fa-IR" smtClean="0">
                <a:solidFill>
                  <a:srgbClr val="000000"/>
                </a:solidFill>
                <a:latin typeface="BZar"/>
                <a:cs typeface="B Zar" panose="00000400000000000000" pitchFamily="2" charset="-78"/>
              </a:rPr>
              <a:t>ابعـاد</a:t>
            </a:r>
            <a:r>
              <a:rPr lang="fa-IR">
                <a:solidFill>
                  <a:srgbClr val="000000"/>
                </a:solidFill>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مختلف سياستهاي فرهنگي را بررسي كند. به اين شيوه، اعتبار محتوا گفته ميشـود. »</a:t>
            </a:r>
            <a:r>
              <a:rPr lang="fa-IR" b="1" i="0" smtClean="0">
                <a:solidFill>
                  <a:srgbClr val="FF0000"/>
                </a:solidFill>
                <a:effectLst/>
                <a:latin typeface="BZar"/>
                <a:cs typeface="B Zar" panose="00000400000000000000" pitchFamily="2" charset="-78"/>
              </a:rPr>
              <a:t>اگـر هدف پژوهش توصيف محض باشد، معمولاً اعتبار محتـوا كـافي اسـت</a:t>
            </a:r>
            <a:r>
              <a:rPr lang="fa-IR" b="0" i="0" smtClean="0">
                <a:solidFill>
                  <a:srgbClr val="000000"/>
                </a:solidFill>
                <a:effectLst/>
                <a:latin typeface="BZar"/>
                <a:cs typeface="B Zar" panose="00000400000000000000" pitchFamily="2" charset="-78"/>
              </a:rPr>
              <a:t>« (هولسـتي، :1373 221)</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ـ پس از دقت در دو مورد اول و پس از به دسـت آوردن نتـايج، مـيتـوان نتـايج را بـا معيارهاي جا افتاده و انتظارات قبلي تطبيق داد. در اين تحقيـق، بـا توجـه بـه اينكـه سياسـت فرهنگي بخشي از كاركرد نظام سياسي مستقر است و نظام جمهوري اسلامي ايران بـا تكيـه بر مباني و ارزشهاي اسلامي تشـكيل شـده، در نهايـت سياسـتهـاي فرهنگـي نيـز در ايـن چارچوب خواهد بود. بنابراين نتايج به دست آمده نبايد خارج از اين چارچوب باشد.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39918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5-2پايايي</a:t>
            </a:r>
            <a:r>
              <a:rPr lang="fa-IR" sz="1200" b="0" i="0" smtClean="0">
                <a:solidFill>
                  <a:srgbClr val="FF0000"/>
                </a:solidFill>
                <a:effectLst/>
                <a:latin typeface="BZar"/>
                <a:cs typeface="B Zar" panose="00000400000000000000" pitchFamily="2" charset="-78"/>
              </a:rPr>
              <a:t>1</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z="800" b="0" i="0" smtClean="0">
                <a:solidFill>
                  <a:srgbClr val="000000"/>
                </a:solidFill>
                <a:effectLst/>
                <a:latin typeface="BZar"/>
                <a:cs typeface="B Zar" panose="00000400000000000000" pitchFamily="2" charset="-78"/>
              </a:rPr>
              <a:t/>
            </a:r>
            <a:br>
              <a:rPr lang="fa-IR" sz="800"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منظور از پايايي اين است كه ببينيم </a:t>
            </a:r>
            <a:r>
              <a:rPr lang="fa-IR" b="1" i="0" smtClean="0">
                <a:solidFill>
                  <a:srgbClr val="FF0000"/>
                </a:solidFill>
                <a:effectLst/>
                <a:latin typeface="BZar"/>
                <a:cs typeface="B Zar" panose="00000400000000000000" pitchFamily="2" charset="-78"/>
              </a:rPr>
              <a:t>آيا ابزار سنجش داراي ويژگي تكرارپذيري هست يا نه.</a:t>
            </a:r>
            <a:r>
              <a:rPr lang="fa-IR" b="0" i="0" smtClean="0">
                <a:solidFill>
                  <a:srgbClr val="000000"/>
                </a:solidFill>
                <a:effectLst/>
                <a:latin typeface="BZar"/>
                <a:cs typeface="B Zar" panose="00000400000000000000" pitchFamily="2" charset="-78"/>
              </a:rPr>
              <a:t> آيا در صورت تكرار عمليات تحقيق ميتوان به نتيجه مشـابهي رسـيد؟ بـه بيـان ديگـر اگـر خصيصه مورد نظر را با همان روش تحت شرايط مشابه بيش از يك بار اندازهگيـري كنـيم، نتايج تا چه حد مشابه خواهند بود؟ در تحليـل محتـوا، كدگـذاري مـيتوانـد منشـأ ناپايـايي باشد، چراكه كدگذاران مختلف يا كدگذاري در شرايط مختلف، ميتواند باعث شود متن يكساني به طرق مختلف كدگذاري شود. در اين تحقيق، با يك فاصـله زمـاني (يـك مـاه)، دو كدگذاري براي دادههاي تحقيق انجام شده و ميزان پايايي تحقيق برآورد شده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0769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حجم نمونه براي برآورد پايايي به اين ترتيب به دست ميآيد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57555" y="2522515"/>
            <a:ext cx="7372350" cy="3409950"/>
          </a:xfrm>
          <a:prstGeom prst="rect">
            <a:avLst/>
          </a:prstGeom>
        </p:spPr>
      </p:pic>
    </p:spTree>
    <p:extLst>
      <p:ext uri="{BB962C8B-B14F-4D97-AF65-F5344CB8AC3E}">
        <p14:creationId xmlns:p14="http://schemas.microsoft.com/office/powerpoint/2010/main" val="263029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2435" y="622025"/>
            <a:ext cx="9775064" cy="5554938"/>
          </a:xfrm>
          <a:prstGeom prst="rect">
            <a:avLst/>
          </a:prstGeom>
        </p:spPr>
      </p:pic>
    </p:spTree>
    <p:extLst>
      <p:ext uri="{BB962C8B-B14F-4D97-AF65-F5344CB8AC3E}">
        <p14:creationId xmlns:p14="http://schemas.microsoft.com/office/powerpoint/2010/main" val="2812904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76500" y="3039269"/>
            <a:ext cx="7239000" cy="1924050"/>
          </a:xfrm>
          <a:prstGeom prst="rect">
            <a:avLst/>
          </a:prstGeom>
        </p:spPr>
      </p:pic>
    </p:spTree>
    <p:extLst>
      <p:ext uri="{BB962C8B-B14F-4D97-AF65-F5344CB8AC3E}">
        <p14:creationId xmlns:p14="http://schemas.microsoft.com/office/powerpoint/2010/main" val="314767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3-اجراي كدگذاري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قسـمت اجرايـي تحقيـق، ابتـدا بـا اسـتفاده از متغيرهـاي اسـتخراج شـده، دسـتورالعمل كدگذاري تعيين ميشود و سپس بر اسـاس ايـن دسـتورالعمل و واحـد تحليـل، مـتن مـورد بررسي كدگذاري ميگردد. در ادامه جداول كدگذاري مربوط به هر نمونه خواهد آمد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44477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i="0" smtClean="0">
                <a:solidFill>
                  <a:srgbClr val="FF0000"/>
                </a:solidFill>
                <a:effectLst/>
                <a:latin typeface="BZarBold"/>
                <a:cs typeface="B Zar" panose="00000400000000000000" pitchFamily="2" charset="-78"/>
              </a:rPr>
              <a:t>1-3-قانون اساسي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قـانون اساسـي جمهــوري اسـلامي ايـران در برخـي از اصـول 1تـا 30بـه مسـائل فرهنگـي</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ميپردازد (11اصل) واحد تحليل در اينجا، هر اصل از قانون اساسي است</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94903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چکیده</a:t>
            </a:r>
            <a:endParaRPr lang="fa-IR"/>
          </a:p>
        </p:txBody>
      </p:sp>
      <p:sp>
        <p:nvSpPr>
          <p:cNvPr id="3" name="Content Placeholder 2"/>
          <p:cNvSpPr>
            <a:spLocks noGrp="1"/>
          </p:cNvSpPr>
          <p:nvPr>
            <p:ph idx="1"/>
          </p:nvPr>
        </p:nvSpPr>
        <p:spPr/>
        <p:txBody>
          <a:bodyPr/>
          <a:lstStyle/>
          <a:p>
            <a:pPr lvl="0" algn="just"/>
            <a:r>
              <a:rPr lang="fa-IR">
                <a:solidFill>
                  <a:srgbClr val="000000"/>
                </a:solidFill>
                <a:latin typeface="BMitra"/>
                <a:cs typeface="B Zar" panose="00000400000000000000" pitchFamily="2" charset="-78"/>
              </a:rPr>
              <a:t>مشكلات و ويژگيهاي منفي سياستهاي فرهنگي ايران عبارت است از: وسـعت مفهوم فرهنگ، كلي بودن، دولتي بودن، ابهام، تناقض و عدم اولويتبندي و تفكيك مناسب</a:t>
            </a:r>
            <a:endParaRPr lang="fa-IR">
              <a:solidFill>
                <a:prstClr val="black"/>
              </a:solidFill>
            </a:endParaRPr>
          </a:p>
          <a:p>
            <a:endParaRPr lang="fa-IR"/>
          </a:p>
        </p:txBody>
      </p:sp>
    </p:spTree>
    <p:extLst>
      <p:ext uri="{BB962C8B-B14F-4D97-AF65-F5344CB8AC3E}">
        <p14:creationId xmlns:p14="http://schemas.microsoft.com/office/powerpoint/2010/main" val="3036811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40" y="498134"/>
            <a:ext cx="9749306" cy="5678829"/>
          </a:xfrm>
          <a:prstGeom prst="rect">
            <a:avLst/>
          </a:prstGeom>
        </p:spPr>
      </p:pic>
    </p:spTree>
    <p:extLst>
      <p:ext uri="{BB962C8B-B14F-4D97-AF65-F5344CB8AC3E}">
        <p14:creationId xmlns:p14="http://schemas.microsoft.com/office/powerpoint/2010/main" val="3627412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697253"/>
            <a:ext cx="10515600" cy="5390016"/>
          </a:xfrm>
          <a:prstGeom prst="rect">
            <a:avLst/>
          </a:prstGeom>
        </p:spPr>
      </p:pic>
    </p:spTree>
    <p:extLst>
      <p:ext uri="{BB962C8B-B14F-4D97-AF65-F5344CB8AC3E}">
        <p14:creationId xmlns:p14="http://schemas.microsoft.com/office/powerpoint/2010/main" val="135121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از كدگذاري مشخص است كه متن قـانون اساسـي در آنجـا كـه مربـوط بـه فرهنـگ است، عبارت است از: تبيين ارزشها و مباني و تعيين اهداف كيفي، با تعريفي هنجـاري در سرمشق شريعتگرا. در قانون اساسي، فرهنگ فراگير و وسيع تعريف شـده اسـت و دولـت در كليت خود (و نه به طور مشخص برخي سازمانها و نهادها) مسـئول اجـراي ايـن اصـول شناخته شدهاند.</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164037"/>
            <a:ext cx="2278966" cy="115355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كدگذاري</a:t>
            </a:r>
            <a:endParaRPr lang="fa-IR" b="1">
              <a:solidFill>
                <a:srgbClr val="FF0000"/>
              </a:solidFill>
            </a:endParaRPr>
          </a:p>
        </p:txBody>
      </p:sp>
    </p:spTree>
    <p:extLst>
      <p:ext uri="{BB962C8B-B14F-4D97-AF65-F5344CB8AC3E}">
        <p14:creationId xmlns:p14="http://schemas.microsoft.com/office/powerpoint/2010/main" val="2439193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srgbClr val="000000"/>
                </a:solidFill>
                <a:latin typeface="BZar"/>
                <a:cs typeface="B Zar" panose="00000400000000000000" pitchFamily="2" charset="-78"/>
              </a:rPr>
              <a:t>در قانون اساسي مباني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پايه هاي </a:t>
            </a:r>
            <a:r>
              <a:rPr lang="fa-IR" sz="2600">
                <a:solidFill>
                  <a:srgbClr val="000000"/>
                </a:solidFill>
                <a:latin typeface="BZar"/>
                <a:cs typeface="B Zar" panose="00000400000000000000" pitchFamily="2" charset="-78"/>
              </a:rPr>
              <a:t>ارزشي جمهوري اسلامي تبيين شده و دين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مذهب رسمي </a:t>
            </a:r>
            <a:r>
              <a:rPr lang="fa-IR" sz="2600">
                <a:solidFill>
                  <a:srgbClr val="000000"/>
                </a:solidFill>
                <a:latin typeface="BZar"/>
                <a:cs typeface="B Zar" panose="00000400000000000000" pitchFamily="2" charset="-78"/>
              </a:rPr>
              <a:t>كشور تعيين شده است. نخبگاني نيز كه قرار است نگهبان و روشـنگر </a:t>
            </a:r>
            <a:r>
              <a:rPr lang="fa-IR" sz="2600">
                <a:solidFill>
                  <a:srgbClr val="000000"/>
                </a:solidFill>
                <a:latin typeface="BZar"/>
                <a:cs typeface="B Zar" panose="00000400000000000000" pitchFamily="2" charset="-78"/>
              </a:rPr>
              <a:t>ايـن </a:t>
            </a:r>
            <a:r>
              <a:rPr lang="fa-IR" sz="2600" smtClean="0">
                <a:solidFill>
                  <a:srgbClr val="000000"/>
                </a:solidFill>
                <a:latin typeface="BZar"/>
                <a:cs typeface="B Zar" panose="00000400000000000000" pitchFamily="2" charset="-78"/>
              </a:rPr>
              <a:t>ارزشهـا باشند</a:t>
            </a:r>
            <a:r>
              <a:rPr lang="fa-IR" sz="2600">
                <a:solidFill>
                  <a:srgbClr val="000000"/>
                </a:solidFill>
                <a:latin typeface="BZar"/>
                <a:cs typeface="B Zar" panose="00000400000000000000" pitchFamily="2" charset="-78"/>
              </a:rPr>
              <a:t>، فقها تعيين شدهاند و بر امر به معروف و نهي از منكر تأكيد ويژه شده اسـت</a:t>
            </a:r>
            <a:r>
              <a:rPr lang="fa-IR" sz="2600">
                <a:solidFill>
                  <a:srgbClr val="000000"/>
                </a:solidFill>
                <a:latin typeface="BZar"/>
                <a:cs typeface="B Zar" panose="00000400000000000000" pitchFamily="2" charset="-78"/>
              </a:rPr>
              <a:t>. </a:t>
            </a:r>
            <a:r>
              <a:rPr lang="fa-IR" sz="2600" smtClean="0">
                <a:solidFill>
                  <a:srgbClr val="000000"/>
                </a:solidFill>
                <a:latin typeface="BZar"/>
                <a:cs typeface="B Zar" panose="00000400000000000000" pitchFamily="2" charset="-78"/>
              </a:rPr>
              <a:t>اهـداف فرهنگي </a:t>
            </a:r>
            <a:r>
              <a:rPr lang="fa-IR" sz="2600">
                <a:solidFill>
                  <a:srgbClr val="000000"/>
                </a:solidFill>
                <a:latin typeface="BZar"/>
                <a:cs typeface="B Zar" panose="00000400000000000000" pitchFamily="2" charset="-78"/>
              </a:rPr>
              <a:t>نظام به طور عمده شامل ايجاد محيط مناسب براي رشد فضايل، جلوگيري </a:t>
            </a:r>
            <a:r>
              <a:rPr lang="fa-IR" sz="2600">
                <a:solidFill>
                  <a:srgbClr val="000000"/>
                </a:solidFill>
                <a:latin typeface="BZar"/>
                <a:cs typeface="B Zar" panose="00000400000000000000" pitchFamily="2" charset="-78"/>
              </a:rPr>
              <a:t>از </a:t>
            </a:r>
            <a:r>
              <a:rPr lang="fa-IR" sz="2600" smtClean="0">
                <a:solidFill>
                  <a:srgbClr val="000000"/>
                </a:solidFill>
                <a:latin typeface="BZar"/>
                <a:cs typeface="B Zar" panose="00000400000000000000" pitchFamily="2" charset="-78"/>
              </a:rPr>
              <a:t>نفوذ اجانب</a:t>
            </a:r>
            <a:r>
              <a:rPr lang="fa-IR" sz="2600">
                <a:solidFill>
                  <a:srgbClr val="000000"/>
                </a:solidFill>
                <a:latin typeface="BZar"/>
                <a:cs typeface="B Zar" panose="00000400000000000000" pitchFamily="2" charset="-78"/>
              </a:rPr>
              <a:t>، تحكيم برادري اسلام و تنظيم سياست خارجي كشـور بـر اسـاس </a:t>
            </a:r>
            <a:r>
              <a:rPr lang="fa-IR" sz="2600">
                <a:solidFill>
                  <a:srgbClr val="000000"/>
                </a:solidFill>
                <a:latin typeface="BZar"/>
                <a:cs typeface="B Zar" panose="00000400000000000000" pitchFamily="2" charset="-78"/>
              </a:rPr>
              <a:t>معيارهـاي </a:t>
            </a:r>
            <a:r>
              <a:rPr lang="fa-IR" sz="2600" smtClean="0">
                <a:solidFill>
                  <a:srgbClr val="000000"/>
                </a:solidFill>
                <a:latin typeface="BZar"/>
                <a:cs typeface="B Zar" panose="00000400000000000000" pitchFamily="2" charset="-78"/>
              </a:rPr>
              <a:t>اسـلام است</a:t>
            </a:r>
            <a:r>
              <a:rPr lang="fa-IR" sz="2600" smtClean="0">
                <a:solidFill>
                  <a:prstClr val="black"/>
                </a:solidFill>
                <a:cs typeface="B Zar" panose="00000400000000000000" pitchFamily="2" charset="-78"/>
              </a:rPr>
              <a:t> </a:t>
            </a:r>
          </a:p>
          <a:p>
            <a:pPr marL="0" lvl="0" indent="0" algn="just">
              <a:buNone/>
            </a:pPr>
            <a:r>
              <a:rPr lang="fa-IR" sz="2600">
                <a:solidFill>
                  <a:prstClr val="black"/>
                </a:solidFill>
                <a:cs typeface="B Zar" panose="00000400000000000000" pitchFamily="2" charset="-78"/>
              </a:rPr>
              <a:t/>
            </a:r>
            <a:br>
              <a:rPr lang="fa-IR" sz="2600">
                <a:solidFill>
                  <a:prstClr val="black"/>
                </a:solidFill>
                <a:cs typeface="B Zar" panose="00000400000000000000" pitchFamily="2" charset="-78"/>
              </a:rPr>
            </a:br>
            <a:endParaRPr lang="fa-IR" sz="2600">
              <a:solidFill>
                <a:prstClr val="black"/>
              </a:solidFill>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026530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مهمترين ويژگي مورد تأكيد فرهنـگ در قـانون اساسـي، »</a:t>
            </a:r>
            <a:r>
              <a:rPr lang="fa-IR" b="1" i="0" smtClean="0">
                <a:solidFill>
                  <a:srgbClr val="FF0000"/>
                </a:solidFill>
                <a:effectLst/>
                <a:latin typeface="BZar"/>
                <a:cs typeface="B Zar" panose="00000400000000000000" pitchFamily="2" charset="-78"/>
              </a:rPr>
              <a:t>نيـاز بـه حمايـت</a:t>
            </a:r>
            <a:r>
              <a:rPr lang="fa-IR" b="0" i="0" smtClean="0">
                <a:solidFill>
                  <a:srgbClr val="000000"/>
                </a:solidFill>
                <a:effectLst/>
                <a:latin typeface="BZar"/>
                <a:cs typeface="B Zar" panose="00000400000000000000" pitchFamily="2" charset="-78"/>
              </a:rPr>
              <a:t>« فرهنـگ اســت. هويـتبخشـي و سـازنده بـودن، اجتمـاعي شـدن و عامـل وحـدت بـودن از ديگـر ويژگيهاي مورد تأكيد فرهنگ است. مهمترين كاركردهاي مـورد انتظـار از فرهنـگ، در قانون اساسي عبارتند از: تربيت عمومي و اجتماعي كردن، تطهير فضاي عمـومي و اصـلاح جامعه، ايجاد هويت و انسجام ملي و مبارزه بـا ورود فرهنـگهـاي بيگانـه و اسـتقلال ملـي. حوزة عمومي و روابط بين فردي، ارزشها و هويت مهـمتـرين حـوزههـايي هسـتند كـه در قانون اساسي به آنها اشاره شده است. همچنين بايد اشاره كرد كه حوزههايي چـون دانـش، زبان و اقليتها، ويژگي عامل تمايز بودن فرهنگ و كاركردهايي چون كمك بـه توسـعه و پيشرفت و تنوع فرهنگي در متن قانون اساسي مورد توجه قرار گرفته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47638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اهدافي از قبيـل بالا بردن سطح آگاهيهاي عمومي، آموزش و پـرورش رايگـان، محـو هرگونـه اسـتبداد و انحصارطلبي در قانون اساسي مورد توجه قرار گرفتـه اسـت. بـه پيـروان مـذاهب اسـلامي و اديان صاحب كتاب اجازه داده شده كه مراسم مذهبي خود را انجام دهند. همچنـين عنـوان شده است كه مـردم ايـران، از هـر قـوم و قبيلـه و رنـگ و نـژاد و زبـان، از حقـوق مسـاوي برخوردارند. آزادي احزاب و جمعيتهاي سياسي در چارچوب مـوازين اسـلامي و اسـاس جمهوري اسلامي به رسميت شناخته شده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248443"/>
            <a:ext cx="3207434"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محـو هرگونـه اسـتبداد و انحصارطلبي</a:t>
            </a:r>
            <a:endParaRPr lang="fa-IR" b="1">
              <a:solidFill>
                <a:srgbClr val="FF0000"/>
              </a:solidFill>
            </a:endParaRPr>
          </a:p>
        </p:txBody>
      </p:sp>
    </p:spTree>
    <p:extLst>
      <p:ext uri="{BB962C8B-B14F-4D97-AF65-F5344CB8AC3E}">
        <p14:creationId xmlns:p14="http://schemas.microsoft.com/office/powerpoint/2010/main" val="144947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2-3سند سياست فرهنگي جمهوري اسلامي ايران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b="0" i="0" smtClean="0">
                <a:solidFill>
                  <a:srgbClr val="000000"/>
                </a:solidFill>
                <a:effectLst/>
                <a:latin typeface="BZar"/>
                <a:cs typeface="B Zar" panose="00000400000000000000" pitchFamily="2" charset="-78"/>
              </a:rPr>
              <a:t>سند سياست فرهنگي جمهوري اسـلامي ايـران مصـوب سـال 1371شـوراي عـالي انقـلاب فرهنگي است. اين سند در بخشهاي مختلفي تنظيم شده اسـت، ايـن بخـشهـا عبارتنـد از: مقدمـه، اهـداف فرهنگـي جمهـوري اسـلامي، اهـداف سياسـت فرهنگـي، اصـول سياسـت فرهنگي، منبهات در سياست فرهنگي، خطمشيهاي فرهنگـي، اولويـتهـا و سياسـتهـاي كلي، فرهنگ و هنر، امكانات، دانشگاه، تاريخ انقلاب اسـلامي و دفـاع مقـدس، زيـارت و سياحت، روابط خارجي، سازمانها و مراكز نظارت و اجـرا و همـاهنگي. ايـن بخـشهـا در مجموع به 106بند تقسيم شدهاند. مقدمه و اهداف شامل 7بند، اصول سياست فرهنگـي 25 بند، منبهات 26بند، اولويتها و سياستهاي كلي 17بند، فرهنگ و هنر 13بنـد، امكانـات 11بند و ساير بخشها )دانشگاه، تاريخ انقلاب اسلامي و دفاع مقدس، زيارت و سياحت و روابط خارجي( شامل 7بند هستند. بخش سـازمانهـا و مراكـز نظـارت، اجـرا و همـاهنگي چون جزء سياستگذاري به حساب نميآيد، در كدگذاري دخيل نشده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571469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واحد تحليل در اينجا، هر بند از سند سياست فرهنگـي اسـت. بـه جـز بخـش مقدمـه و اهداف، در بخشهاي ديگر هر بند مساوي است با هر موردي كه با شـماره مشـخص شـده است. بخش مقدمه و اهداف بر حسب مضمون به 7بند تقسيم شده است. چنانكه از كدگذاري به دست آمده است، سند سياستهاي فرهنگي شامل بخشهـاي مختلفي است و جا دارد هر كدام از اين بخشها به صورت جداگانه مورد توجه قرار گيرد. در بخشهاي مقدمه و اهداف، تعريف هنجاري و سرمشق شريعتگرا حـاكم اسـت و ايـن بخشها از نوع ارزشگذاري يا هـدفگـذاري كيفـي هسـتند. امـا در بخـش اولويـتهـا و سياسـتهـاي كلـي، و فرهنـگ و هنـر و امكانـات، بيشـتر شـاهد سرمشـقهـاي واقـعگـرا و توسعهگرا و تعاريف اسنادي و توصيفي فرهنگ هستيم</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14732" y="4979963"/>
            <a:ext cx="2855742"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هـدفگـذاري كيفـي</a:t>
            </a:r>
            <a:endParaRPr lang="fa-IR" b="1">
              <a:solidFill>
                <a:srgbClr val="FF0000"/>
              </a:solidFill>
            </a:endParaRPr>
          </a:p>
        </p:txBody>
      </p:sp>
    </p:spTree>
    <p:extLst>
      <p:ext uri="{BB962C8B-B14F-4D97-AF65-F5344CB8AC3E}">
        <p14:creationId xmlns:p14="http://schemas.microsoft.com/office/powerpoint/2010/main" val="2283375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در بندهايي كه سرمشق شريعتگرا حاكم است، به مديريت اسلامي اشاره شده اسـت و اينكه كالاهاي فرهنگي و هنري بايد در خدمت استفاده مذهبي و تبليغـي باشـد. همچنـين فطرت انساني و فضايل اخلاقي بايد مورد توجه قرار گيـرد و هويـت دينـي حفـظ شـود. در بندهايي كه متناسب با سرمشق توسعهگراست، به ايجاد و ترويج عـادات و هنجارهـاي لازم براي توسعه و پيشرفت اشاره ميشود و اينكه كشور از نظـر شـاخصهـاي توسـعه فرهنگـي (مثل اماكن و مجموعههاي فرهنگي) مجهز باشد. در سرمشق واقعگرا به مصرف فرهنگـي،</a:t>
            </a:r>
            <a:r>
              <a:rPr lang="fa-IR" smtClean="0">
                <a:cs typeface="B Zar" panose="00000400000000000000" pitchFamily="2" charset="-78"/>
              </a:rPr>
              <a:t> </a:t>
            </a:r>
            <a:r>
              <a:rPr lang="fa-IR">
                <a:solidFill>
                  <a:srgbClr val="000000"/>
                </a:solidFill>
                <a:latin typeface="BZar"/>
                <a:cs typeface="B Zar" panose="00000400000000000000" pitchFamily="2" charset="-78"/>
              </a:rPr>
              <a:t>اوقات فراغت، تجهيز و ساخت مجتمعهاي فرهنگي، كمك به خلاقيتهـاي هنـري</a:t>
            </a:r>
            <a:r>
              <a:rPr lang="fa-IR">
                <a:solidFill>
                  <a:srgbClr val="000000"/>
                </a:solidFill>
                <a:latin typeface="BZar"/>
                <a:cs typeface="B Zar" panose="00000400000000000000" pitchFamily="2" charset="-78"/>
              </a:rPr>
              <a:t>، </a:t>
            </a:r>
            <a:r>
              <a:rPr lang="fa-IR" smtClean="0">
                <a:solidFill>
                  <a:srgbClr val="000000"/>
                </a:solidFill>
                <a:latin typeface="BZar"/>
                <a:cs typeface="B Zar" panose="00000400000000000000" pitchFamily="2" charset="-78"/>
              </a:rPr>
              <a:t>حفـظ هويت </a:t>
            </a:r>
            <a:r>
              <a:rPr lang="fa-IR">
                <a:solidFill>
                  <a:srgbClr val="000000"/>
                </a:solidFill>
                <a:latin typeface="BZar"/>
                <a:cs typeface="B Zar" panose="00000400000000000000" pitchFamily="2" charset="-78"/>
              </a:rPr>
              <a:t>ملي، تعاملات بينالمللي، زبان فارسي، همگاني كردن فرهنگ، حفـظ تنـوع </a:t>
            </a:r>
            <a:r>
              <a:rPr lang="fa-IR">
                <a:solidFill>
                  <a:srgbClr val="000000"/>
                </a:solidFill>
                <a:latin typeface="BZar"/>
                <a:cs typeface="B Zar" panose="00000400000000000000" pitchFamily="2" charset="-78"/>
              </a:rPr>
              <a:t>و </a:t>
            </a:r>
            <a:r>
              <a:rPr lang="fa-IR" smtClean="0">
                <a:solidFill>
                  <a:srgbClr val="000000"/>
                </a:solidFill>
                <a:latin typeface="BZar"/>
                <a:cs typeface="B Zar" panose="00000400000000000000" pitchFamily="2" charset="-78"/>
              </a:rPr>
              <a:t>تكثـر فرهنگي </a:t>
            </a:r>
            <a:r>
              <a:rPr lang="fa-IR">
                <a:solidFill>
                  <a:srgbClr val="000000"/>
                </a:solidFill>
                <a:latin typeface="BZar"/>
                <a:cs typeface="B Zar" panose="00000400000000000000" pitchFamily="2" charset="-78"/>
              </a:rPr>
              <a:t>و به رسميت شناختن آن، رفع ناهنجاريهاي فرهنگي و پـر كـردن </a:t>
            </a:r>
            <a:r>
              <a:rPr lang="fa-IR">
                <a:solidFill>
                  <a:srgbClr val="000000"/>
                </a:solidFill>
                <a:latin typeface="BZar"/>
                <a:cs typeface="B Zar" panose="00000400000000000000" pitchFamily="2" charset="-78"/>
              </a:rPr>
              <a:t>مناسـب </a:t>
            </a:r>
            <a:r>
              <a:rPr lang="fa-IR" smtClean="0">
                <a:solidFill>
                  <a:srgbClr val="000000"/>
                </a:solidFill>
                <a:latin typeface="BZar"/>
                <a:cs typeface="B Zar" panose="00000400000000000000" pitchFamily="2" charset="-78"/>
              </a:rPr>
              <a:t>اوقـات فراغت </a:t>
            </a:r>
            <a:r>
              <a:rPr lang="fa-IR">
                <a:solidFill>
                  <a:srgbClr val="000000"/>
                </a:solidFill>
                <a:latin typeface="BZar"/>
                <a:cs typeface="B Zar" panose="00000400000000000000" pitchFamily="2" charset="-78"/>
              </a:rPr>
              <a:t>شهروندان توجه </a:t>
            </a:r>
            <a:r>
              <a:rPr lang="fa-IR">
                <a:solidFill>
                  <a:srgbClr val="000000"/>
                </a:solidFill>
                <a:latin typeface="BZar"/>
                <a:cs typeface="B Zar" panose="00000400000000000000" pitchFamily="2" charset="-78"/>
              </a:rPr>
              <a:t>ميشود</a:t>
            </a:r>
            <a:r>
              <a:rPr lang="fa-IR">
                <a:solidFill>
                  <a:prstClr val="black"/>
                </a:solidFill>
                <a:cs typeface="B Zar" panose="00000400000000000000" pitchFamily="2" charset="-78"/>
              </a:rPr>
              <a:t> </a:t>
            </a:r>
            <a:endParaRPr lang="fa-IR" smtClean="0">
              <a:solidFill>
                <a:prstClr val="black"/>
              </a:solidFill>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9819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3-3برنامه پنجم توسعه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برنامه پنجم توسعه در پاييز 1389توسط مجلس شوراي اسلامي تصويب شده است. واحـد تحليل در اينجا هر ماده از فصل اول اين برنامه ( 11ماده)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9686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واژگان كليدي: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فرهنگ، سياست فرهنگي، سياستگذاري فرهنگي، قانون اساسي، برنامه پنجم توسعه و سند سياستهاي فرهنگي</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026364" y="3460652"/>
            <a:ext cx="4612372" cy="1976731"/>
          </a:xfrm>
          <a:prstGeom prst="rect">
            <a:avLst/>
          </a:prstGeom>
        </p:spPr>
      </p:pic>
    </p:spTree>
    <p:extLst>
      <p:ext uri="{BB962C8B-B14F-4D97-AF65-F5344CB8AC3E}">
        <p14:creationId xmlns:p14="http://schemas.microsoft.com/office/powerpoint/2010/main" val="3519015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81070" y="483356"/>
            <a:ext cx="9710671" cy="5693607"/>
          </a:xfrm>
          <a:prstGeom prst="rect">
            <a:avLst/>
          </a:prstGeom>
        </p:spPr>
      </p:pic>
    </p:spTree>
    <p:extLst>
      <p:ext uri="{BB962C8B-B14F-4D97-AF65-F5344CB8AC3E}">
        <p14:creationId xmlns:p14="http://schemas.microsoft.com/office/powerpoint/2010/main" val="3067902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23959" y="2405576"/>
            <a:ext cx="11213619" cy="2531074"/>
          </a:xfrm>
          <a:prstGeom prst="rect">
            <a:avLst/>
          </a:prstGeom>
        </p:spPr>
      </p:pic>
    </p:spTree>
    <p:extLst>
      <p:ext uri="{BB962C8B-B14F-4D97-AF65-F5344CB8AC3E}">
        <p14:creationId xmlns:p14="http://schemas.microsoft.com/office/powerpoint/2010/main" val="1193451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46975" y="626094"/>
            <a:ext cx="10470524" cy="5550869"/>
          </a:xfrm>
          <a:prstGeom prst="rect">
            <a:avLst/>
          </a:prstGeom>
        </p:spPr>
      </p:pic>
    </p:spTree>
    <p:extLst>
      <p:ext uri="{BB962C8B-B14F-4D97-AF65-F5344CB8AC3E}">
        <p14:creationId xmlns:p14="http://schemas.microsoft.com/office/powerpoint/2010/main" val="1793458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چنانكه از كدگذاري به دست آمده است، بخش فرهنگ برنامه پنجم توسعه، آميزهاي از تعيين اهداف كيفي و طرح سياست است. هر ماده از اين برنامه، ضمن تعيين يك هـدف كيفي به طرح سياستهاي متناسب با آن پرداخته است. اين اهداف از جمله تعيين ارزشها، باورها و فرهنگي مبتني بر هويت اسلامي ايراني، تبيين مبـاني اسـلام نـاب محمـدي (ص) و زنده نگه داشتن انديشههاي امام )ره( و رهبـري، توسـعه فضـاهاي مـذهبي، نشـر فرهنـگ ومعارف اسلامي، استفاده از اماكن زيارتي در شهرهاي مقدس در تعريف هنجاري و فراگيـر قرار ميگيرند و برخي ديگر از جمله حفظ ميراث فرهنگي، اسـتفاده از ظرفيـت رسـانه اي و افزايش سرانه بهره مندي از فضـاهاي فرهنگـي و هنـري در تعريـف توصـيفي يـا اسـنادي و محدود فرهنگ قرار ميگيرد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91706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مهمترين ويژگي فرهنگ كه در برنامه پنجم توسعه مورد تأكيد قـرار گرفتـه، »نيـاز بـه حمايـت داشـتن« و »ابـزار بـودن« فرهنـگ اسـت. عامـل وحـدت بـودن، هويـتبخشـي و اجتماعيشـدن، از ديگـر ويژگـيهـاي اشـاره شـده اسـت. حـوزههـاي ارزشهـا، نهادهـا و ؤم سسات، و دانش و زبان از مهمترين حوزههايي است كه مورد سياستگذاري قرار گرفته است. همچنين تطهير فضاي عمومي و اصلاح جامعه، مبارزه بـا ورود فرهنـگهـاي بيگانـه، حفظ سنتهاي بومي و تربيت عمومي از مهمترين كاركردهايي است كه از فرهنگ انتظـار</a:t>
            </a:r>
            <a:r>
              <a:rPr lang="fa-IR">
                <a:solidFill>
                  <a:prstClr val="black"/>
                </a:solidFill>
                <a:cs typeface="B Zar" panose="00000400000000000000" pitchFamily="2" charset="-78"/>
              </a:rPr>
              <a:t> رفته است</a:t>
            </a:r>
            <a:r>
              <a:rPr lang="fa-IR">
                <a:solidFill>
                  <a:prstClr val="black"/>
                </a:solidFill>
                <a:cs typeface="B Zar" panose="00000400000000000000" pitchFamily="2" charset="-78"/>
              </a:rPr>
              <a:t>.</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20903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a:cs typeface="B Zar" panose="00000400000000000000" pitchFamily="2" charset="-78"/>
              </a:rPr>
              <a:t>برنامه پنجم توسعه به حمايت از بخش غيردولتي و تسهيل فعاليتهاي آن، </a:t>
            </a:r>
            <a:r>
              <a:rPr lang="fa-IR">
                <a:cs typeface="B Zar" panose="00000400000000000000" pitchFamily="2" charset="-78"/>
              </a:rPr>
              <a:t>البتـه </a:t>
            </a:r>
            <a:r>
              <a:rPr lang="fa-IR" smtClean="0">
                <a:cs typeface="B Zar" panose="00000400000000000000" pitchFamily="2" charset="-78"/>
              </a:rPr>
              <a:t>در جهـت </a:t>
            </a:r>
            <a:r>
              <a:rPr lang="fa-IR">
                <a:cs typeface="B Zar" panose="00000400000000000000" pitchFamily="2" charset="-78"/>
              </a:rPr>
              <a:t>اهـداف پـيشبينـي شـده اشـاره شـده و همچنـين بـا سرمشـقي واقـعگـرا </a:t>
            </a:r>
            <a:r>
              <a:rPr lang="fa-IR">
                <a:cs typeface="B Zar" panose="00000400000000000000" pitchFamily="2" charset="-78"/>
              </a:rPr>
              <a:t>بـه </a:t>
            </a:r>
            <a:r>
              <a:rPr lang="fa-IR" smtClean="0">
                <a:cs typeface="B Zar" panose="00000400000000000000" pitchFamily="2" charset="-78"/>
              </a:rPr>
              <a:t>توسـعه فعاليتهاي </a:t>
            </a:r>
            <a:r>
              <a:rPr lang="fa-IR">
                <a:cs typeface="B Zar" panose="00000400000000000000" pitchFamily="2" charset="-78"/>
              </a:rPr>
              <a:t>فرهنگي و هنري و بهرهمندي اقشار مختلف از فضاهاي فرهنگي و هنري، </a:t>
            </a:r>
            <a:r>
              <a:rPr lang="fa-IR">
                <a:cs typeface="B Zar" panose="00000400000000000000" pitchFamily="2" charset="-78"/>
              </a:rPr>
              <a:t>و </a:t>
            </a:r>
            <a:r>
              <a:rPr lang="fa-IR" smtClean="0">
                <a:cs typeface="B Zar" panose="00000400000000000000" pitchFamily="2" charset="-78"/>
              </a:rPr>
              <a:t>نيـز تسهيل </a:t>
            </a:r>
            <a:r>
              <a:rPr lang="fa-IR">
                <a:cs typeface="B Zar" panose="00000400000000000000" pitchFamily="2" charset="-78"/>
              </a:rPr>
              <a:t>دسترسي مردم به رسانهها و حفظ و مراقبـت از ميـراث فرهنگـي تأكيـد </a:t>
            </a:r>
            <a:r>
              <a:rPr lang="fa-IR">
                <a:cs typeface="B Zar" panose="00000400000000000000" pitchFamily="2" charset="-78"/>
              </a:rPr>
              <a:t>شـده </a:t>
            </a:r>
            <a:r>
              <a:rPr lang="fa-IR" smtClean="0">
                <a:cs typeface="B Zar" panose="00000400000000000000" pitchFamily="2" charset="-78"/>
              </a:rPr>
              <a:t>اسـت. علاوه </a:t>
            </a:r>
            <a:r>
              <a:rPr lang="fa-IR">
                <a:cs typeface="B Zar" panose="00000400000000000000" pitchFamily="2" charset="-78"/>
              </a:rPr>
              <a:t>بر اين، با نگاهي توسعهگرا، به اهدافي از قبيل تقويت هنجارهاي اجتمـاعي </a:t>
            </a:r>
            <a:r>
              <a:rPr lang="fa-IR">
                <a:cs typeface="B Zar" panose="00000400000000000000" pitchFamily="2" charset="-78"/>
              </a:rPr>
              <a:t>و </a:t>
            </a:r>
            <a:r>
              <a:rPr lang="fa-IR" smtClean="0">
                <a:cs typeface="B Zar" panose="00000400000000000000" pitchFamily="2" charset="-78"/>
              </a:rPr>
              <a:t>روحيـه كار </a:t>
            </a:r>
            <a:r>
              <a:rPr lang="fa-IR">
                <a:cs typeface="B Zar" panose="00000400000000000000" pitchFamily="2" charset="-78"/>
              </a:rPr>
              <a:t>جمعي و ابتكار اشاره شده </a:t>
            </a:r>
            <a:r>
              <a:rPr lang="fa-IR">
                <a:cs typeface="B Zar" panose="00000400000000000000" pitchFamily="2" charset="-78"/>
              </a:rPr>
              <a:t>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17255"/>
            <a:ext cx="4178105"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تقويت هنجارهاي اجتمـاعي و روحيـه كار جمعي و ابتكار</a:t>
            </a:r>
            <a:endParaRPr lang="fa-IR" b="1">
              <a:solidFill>
                <a:srgbClr val="FF0000"/>
              </a:solidFill>
            </a:endParaRPr>
          </a:p>
        </p:txBody>
      </p:sp>
    </p:spTree>
    <p:extLst>
      <p:ext uri="{BB962C8B-B14F-4D97-AF65-F5344CB8AC3E}">
        <p14:creationId xmlns:p14="http://schemas.microsoft.com/office/powerpoint/2010/main" val="2328450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4-3جمعبندي كدگذاريها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در جدول زير فراواني مقولهها به تفكيك نمونههاي جامعة آماري مشاهده ميشود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72490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68947" y="455040"/>
            <a:ext cx="10045522" cy="5721923"/>
          </a:xfrm>
          <a:prstGeom prst="rect">
            <a:avLst/>
          </a:prstGeom>
        </p:spPr>
      </p:pic>
    </p:spTree>
    <p:extLst>
      <p:ext uri="{BB962C8B-B14F-4D97-AF65-F5344CB8AC3E}">
        <p14:creationId xmlns:p14="http://schemas.microsoft.com/office/powerpoint/2010/main" val="2009879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52282" y="430652"/>
            <a:ext cx="9903853" cy="5746311"/>
          </a:xfrm>
          <a:prstGeom prst="rect">
            <a:avLst/>
          </a:prstGeom>
        </p:spPr>
      </p:pic>
    </p:spTree>
    <p:extLst>
      <p:ext uri="{BB962C8B-B14F-4D97-AF65-F5344CB8AC3E}">
        <p14:creationId xmlns:p14="http://schemas.microsoft.com/office/powerpoint/2010/main" val="1845254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9554" y="1996225"/>
            <a:ext cx="8212891" cy="4246597"/>
          </a:xfrm>
          <a:prstGeom prst="rect">
            <a:avLst/>
          </a:prstGeom>
        </p:spPr>
      </p:pic>
    </p:spTree>
    <p:extLst>
      <p:ext uri="{BB962C8B-B14F-4D97-AF65-F5344CB8AC3E}">
        <p14:creationId xmlns:p14="http://schemas.microsoft.com/office/powerpoint/2010/main" val="61949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فرهنگ موضوع بسياري از گزارشات و مقـالات و كتـابهـا و همـايشهاسـت. بسـياري از سياستگذاريها، مصوبات و قوانين كشور مربوط به فرهنگ است. كاركردهاي فرهنـگ، از جمله انسجامبخشي، قالبريزي شخصيت، سازگاري با محيط و هويتبخشي باعث شده است بسياري از كشورها، برنامههايي براي مديريت فرهنگ داشته باشند، هر چنـد تعريـف، دامنه و گسترة آنها با هم متفاوت است. در چند سال اخير بحث مهندسي فرهنگي در ايـران مطرح شده است كه بر ضرورت بازنگري و بازسازماندهي برنامهها و فعاليـتهـا در عرصـه فرهنگ تأكيد ميكند. بنابراين سياستگذاري فرهنگي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در ايران به صورت يك ضـرورت شناخته شده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60561" y="4954137"/>
            <a:ext cx="2470245" cy="8325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مهندسي فرهنگي</a:t>
            </a:r>
            <a:endParaRPr lang="fa-IR" b="1">
              <a:solidFill>
                <a:srgbClr val="FF0000"/>
              </a:solidFill>
            </a:endParaRPr>
          </a:p>
        </p:txBody>
      </p:sp>
    </p:spTree>
    <p:extLst>
      <p:ext uri="{BB962C8B-B14F-4D97-AF65-F5344CB8AC3E}">
        <p14:creationId xmlns:p14="http://schemas.microsoft.com/office/powerpoint/2010/main" val="1779227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52282" y="1159099"/>
            <a:ext cx="9942639" cy="4375720"/>
          </a:xfrm>
          <a:prstGeom prst="rect">
            <a:avLst/>
          </a:prstGeom>
        </p:spPr>
      </p:pic>
    </p:spTree>
    <p:extLst>
      <p:ext uri="{BB962C8B-B14F-4D97-AF65-F5344CB8AC3E}">
        <p14:creationId xmlns:p14="http://schemas.microsoft.com/office/powerpoint/2010/main" val="635312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نوع: از نظر نوع تنظيم سياستگذاري فرهنگي، يافته هـاي تحقيـق نشـان مـيدهـد كـه فراواني »سياستها« در مجموع سه نمونة جامعة آماري برابر 47و فراوانـي »ارزش و مبـاني« و »اهداف كيفي« در مجموع برابر 87است. در واقع بيشتر حجم سياسـتگـذاري فرهنگـي مربوط به تدوين ارزشها و اهداف كيفي است و آنچه را دقيقاً بتوان سياست ناميـد، تقريبـاً يكسوم كل حجم سياستگذاري  (%35) را تشكيل داده است. همچنين در هيچ جاي ايـن سه نمونه از سياست ،گذاري فرهنگي با اهداف كمي روبهرو نيستيم. </a:t>
            </a:r>
          </a:p>
          <a:p>
            <a:r>
              <a:rPr lang="fa-IR" b="0" i="0" smtClean="0">
                <a:solidFill>
                  <a:srgbClr val="FF0000"/>
                </a:solidFill>
                <a:effectLst/>
                <a:latin typeface="BZar"/>
                <a:cs typeface="B Zar" panose="00000400000000000000" pitchFamily="2" charset="-78"/>
              </a:rPr>
              <a:t>تعريف فرهنگ</a:t>
            </a:r>
            <a:r>
              <a:rPr lang="fa-IR" b="0" i="0" smtClean="0">
                <a:solidFill>
                  <a:srgbClr val="000000"/>
                </a:solidFill>
                <a:effectLst/>
                <a:latin typeface="BZar"/>
                <a:cs typeface="B Zar" panose="00000400000000000000" pitchFamily="2" charset="-78"/>
              </a:rPr>
              <a:t>: حدود نيمي از حجم سياستگذاري فرهنگي  (%48) را ميتوان تحت سـلطه تعريـف »هنجـاري« از فرهنـگ دانسـت. در رتبـههـاي بعـدي، تعريـف »توصـيفي« (انسانشناختي) (%34) و تعريف »اسنادي« (%18) قرار دارند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29399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b="0" i="0" smtClean="0">
                <a:solidFill>
                  <a:srgbClr val="FF0000"/>
                </a:solidFill>
                <a:effectLst/>
                <a:latin typeface="BZar"/>
                <a:cs typeface="B Zar" panose="00000400000000000000" pitchFamily="2" charset="-78"/>
              </a:rPr>
              <a:t>سرمشق: </a:t>
            </a:r>
            <a:r>
              <a:rPr lang="fa-IR" b="0" i="0" smtClean="0">
                <a:solidFill>
                  <a:srgbClr val="000000"/>
                </a:solidFill>
                <a:effectLst/>
                <a:latin typeface="BZar"/>
                <a:cs typeface="B Zar" panose="00000400000000000000" pitchFamily="2" charset="-78"/>
              </a:rPr>
              <a:t>از مجموع 127فراواني، به ترتيب سرمشق »واقعگـرا« (%48) شـريعتگـرا« (%34)و »توسعهگرا«  (%18) سرمشقهاي سياستهاي فرهنگي ايران هستند.</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pPr algn="just"/>
            <a:r>
              <a:rPr lang="fa-IR" b="0" i="0" smtClean="0">
                <a:solidFill>
                  <a:srgbClr val="000000"/>
                </a:solidFill>
                <a:effectLst/>
                <a:latin typeface="BZar"/>
                <a:cs typeface="B Zar" panose="00000400000000000000" pitchFamily="2" charset="-78"/>
              </a:rPr>
              <a:t>كاركرد: در مجموع 187فراواني مربوط به شمارش كاركردها سياستهاي فرهنگـي، بيشترين كاركرد مورد انتظار از سياستهـاي فرهنگـي، كـاركرد »تطهيـر فضـاي عمـومي و اصلاح جامعه« است (%16) پس از آن »همگاني كردن و رفع بيعدالتي و حقوق فرهنگي«(%14) تربيت عمومي و اجتماعي كردن« (%11) پرورش انديشهها و اسـتعدادها« (%10) »كمك به توسعه و پيشرفت« ( %10)آفرينش هنري« (%10) قرار دارد. در مرتبههاي بعدي »ايجاد هويت و انسجام ملي« (% 6) مبارزه بـا ورود فرهنـگهـاي بيگانـه و اسـتقلال ملـي«</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32715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6) </a:t>
            </a:r>
            <a:r>
              <a:rPr lang="fa-IR" b="0" i="0" smtClean="0">
                <a:solidFill>
                  <a:srgbClr val="FF0000"/>
                </a:solidFill>
                <a:effectLst/>
                <a:latin typeface="BZar"/>
                <a:cs typeface="B Zar" panose="00000400000000000000" pitchFamily="2" charset="-78"/>
              </a:rPr>
              <a:t>كمك به تعاملات جهاني</a:t>
            </a:r>
            <a:r>
              <a:rPr lang="fa-IR" b="0" i="0" smtClean="0">
                <a:solidFill>
                  <a:srgbClr val="000000"/>
                </a:solidFill>
                <a:effectLst/>
                <a:latin typeface="BZar"/>
                <a:cs typeface="B Zar" panose="00000400000000000000" pitchFamily="2" charset="-78"/>
              </a:rPr>
              <a:t>« » % 5حفظ ميراث فرهنگـي و سـنتهـاي بـومي« (% 5) قرار دارد.</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حـوزههـاي سياسـتگـذاري شـده: از مجمـوع 178فراوانـي شـمارش شـده، حـوزة »ارزشها« بيشترين سهم را دارد (%29) پس از آن »محصولات و صنايع فرهنگـي« (%16) و »روابط بين فردي و حوزة عمومي« (%13) قرار دارد. »نهادها و مؤسسات« (%10) دانـش و زبان« ،(% )8و »هويت« (% )8در رتبههاي بعدي قرار دارند.</a:t>
            </a:r>
          </a:p>
          <a:p>
            <a:pPr algn="just"/>
            <a:endParaRPr lang="fa-IR" b="0" i="0" smtClean="0">
              <a:solidFill>
                <a:srgbClr val="000000"/>
              </a:solidFill>
              <a:effectLst/>
              <a:latin typeface="BZar"/>
              <a:cs typeface="B Zar" panose="00000400000000000000" pitchFamily="2" charset="-78"/>
            </a:endParaRPr>
          </a:p>
          <a:p>
            <a:pPr algn="just"/>
            <a:r>
              <a:rPr lang="fa-IR" b="0" i="0" smtClean="0">
                <a:solidFill>
                  <a:srgbClr val="FF0000"/>
                </a:solidFill>
                <a:effectLst/>
                <a:latin typeface="BZar"/>
                <a:cs typeface="B Zar" panose="00000400000000000000" pitchFamily="2" charset="-78"/>
              </a:rPr>
              <a:t>محدوده فرهنگ</a:t>
            </a:r>
            <a:r>
              <a:rPr lang="fa-IR" b="0" i="0" smtClean="0">
                <a:solidFill>
                  <a:srgbClr val="000000"/>
                </a:solidFill>
                <a:effectLst/>
                <a:latin typeface="BZar"/>
                <a:cs typeface="B Zar" panose="00000400000000000000" pitchFamily="2" charset="-78"/>
              </a:rPr>
              <a:t>: در بيشتر حجم سياستگـذاريهـا، فرهنـگ، »فراگيـر و آميختـه بـا مسائل اجتماعي« در نظر گرفته شده است (%71) در 23درصـد مـوارد فرهنـگ »مسـتقل و محدود« در نظر گرفته شده است و تنها در 6درصد مـوارد، مسـائل اقتصـادي فرهنگـي نيـز مورد توجه بوده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29688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FF0000"/>
                </a:solidFill>
                <a:effectLst/>
                <a:latin typeface="BZar"/>
                <a:cs typeface="B Zar" panose="00000400000000000000" pitchFamily="2" charset="-78"/>
              </a:rPr>
              <a:t>ويژگي مورد تأكيد فرهنگ</a:t>
            </a:r>
            <a:r>
              <a:rPr lang="fa-IR" b="0" i="0" smtClean="0">
                <a:solidFill>
                  <a:srgbClr val="000000"/>
                </a:solidFill>
                <a:effectLst/>
                <a:latin typeface="BZar"/>
                <a:cs typeface="B Zar" panose="00000400000000000000" pitchFamily="2" charset="-78"/>
              </a:rPr>
              <a:t>: از مجموع 147فراواني شمارش شده، »نيـاز بـه حمايـت داشتن«، بيشترين ويژگي است كه روي آن تأكيـد شـده اسـت .(%54) فرهنـگ را بـه مثابـه »ابزار رفع نياز ديدن« (%15) و »توجه به جنبه هاي هويتبخشي فرهنـگ« (%9) در رده هـاي بعدي قرار دارد.</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pPr algn="just"/>
            <a:r>
              <a:rPr lang="fa-IR" b="0" i="0" smtClean="0">
                <a:solidFill>
                  <a:srgbClr val="FF0000"/>
                </a:solidFill>
                <a:effectLst/>
                <a:latin typeface="BZar"/>
                <a:cs typeface="B Zar" panose="00000400000000000000" pitchFamily="2" charset="-78"/>
              </a:rPr>
              <a:t>نحوه اجراي سياستها</a:t>
            </a:r>
            <a:r>
              <a:rPr lang="fa-IR" b="0" i="0" smtClean="0">
                <a:solidFill>
                  <a:srgbClr val="000000"/>
                </a:solidFill>
                <a:effectLst/>
                <a:latin typeface="BZar"/>
                <a:cs typeface="B Zar" panose="00000400000000000000" pitchFamily="2" charset="-78"/>
              </a:rPr>
              <a:t>: از مجموع 136فراواني شمارش شده، يافته هـا نشـان مـيدهـد كه در 80درصد موارد، دولت به صورت ژرف و فراگير (نه يك سازمان مشخص دولتـي) مسئول اجراي سياستهاي فرهنگي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57004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167619"/>
            <a:ext cx="9640132" cy="4562360"/>
          </a:xfrm>
          <a:prstGeom prst="rect">
            <a:avLst/>
          </a:prstGeom>
        </p:spPr>
      </p:pic>
    </p:spTree>
    <p:extLst>
      <p:ext uri="{BB962C8B-B14F-4D97-AF65-F5344CB8AC3E}">
        <p14:creationId xmlns:p14="http://schemas.microsoft.com/office/powerpoint/2010/main" val="2890835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همانطور كه ملاحظه ميشود تعاريف هنجاري بيشـتر در سرمشـق شـريعتگـرا قـرار دارند. سرمشق شريعتگرا به طور اصولي به تدوين هنجارها و ترسيم فرهنـگ والا از منظـر</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شريعت ميپردازد. اما تعريف هنجاري در آنجا كه در سرمشق واقعگرا قرار مي ،گيرد نـاظر به هنجارهاي عرفي مورد نياز جامعه مثل ترويج كار و كوشش و عدالتطلبي و غيره است. همچنين تعريف هنجاري در سرمشق توسعهگـرا، بـه هنجارهـاي فرهنگـي مـورد نيـاز بـراي توسعه و پيشرفت اشاره دارد. تعريف توصيفي يا انسانشناسي به طور عمده، چنانكه از نام آن پيداسـت، در سرمشـق واقع گرا قرار دارد. تعريف توصيفي وقتي در سرمشـق توسـعه گـرا باشـد، بـه سـازماندهي و ايجاد ظرفيتهاي زيربنايي و همچنين تربيت نيروي انساني اشاره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86596" y="5106572"/>
            <a:ext cx="2166425"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سرمشـق واقع گرا</a:t>
            </a:r>
            <a:endParaRPr lang="fa-IR">
              <a:solidFill>
                <a:srgbClr val="FF0000"/>
              </a:solidFill>
            </a:endParaRPr>
          </a:p>
        </p:txBody>
      </p:sp>
      <p:sp>
        <p:nvSpPr>
          <p:cNvPr id="5" name="Flowchart: Process 4"/>
          <p:cNvSpPr/>
          <p:nvPr/>
        </p:nvSpPr>
        <p:spPr>
          <a:xfrm>
            <a:off x="7680960" y="5106572"/>
            <a:ext cx="2869809"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سرمشـق توسـعه گـرا</a:t>
            </a:r>
            <a:endParaRPr lang="fa-IR" b="1">
              <a:solidFill>
                <a:srgbClr val="FF0000"/>
              </a:solidFill>
            </a:endParaRPr>
          </a:p>
        </p:txBody>
      </p:sp>
    </p:spTree>
    <p:extLst>
      <p:ext uri="{BB962C8B-B14F-4D97-AF65-F5344CB8AC3E}">
        <p14:creationId xmlns:p14="http://schemas.microsoft.com/office/powerpoint/2010/main" val="685517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تعريف اسنادي كه به محصولات و توليدات فرهنگي اشاره دارد در سرمشق واقع گـرا قرار ميگيرد و تا آنجايي كه به توسعه و ساخت و تجهيز سازمانهـا و زيربناهـاي فرهنگـي ميپردازد در سرمشق توسعه گرا قرار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24165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81825" y="515141"/>
            <a:ext cx="10271975" cy="5661822"/>
          </a:xfrm>
          <a:prstGeom prst="rect">
            <a:avLst/>
          </a:prstGeom>
        </p:spPr>
      </p:pic>
    </p:spTree>
    <p:extLst>
      <p:ext uri="{BB962C8B-B14F-4D97-AF65-F5344CB8AC3E}">
        <p14:creationId xmlns:p14="http://schemas.microsoft.com/office/powerpoint/2010/main" val="582744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كمك به توسعه و پيشرفت، به طور عمده در سرمشق توسـعهگـرا و تعريـف هنجـاري</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رار ميگيرد. وقتي در سرمشق شريعتگرا باشد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به مديريت و توسـعه اسـلامي و وقتـي در سرمشق واقعگرا و تعريف توصيفي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باشد به عادات و هنجارهـاي لازم بـراي توسـعه اشـاره ميكند. همچنين كمك به توسعه و پيشرفت بـا تعريـف اسـنادي </a:t>
            </a:r>
            <a:r>
              <a:rPr lang="fa-IR" sz="8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بـه جنبـه هـاي فرهنگـي و مصرف فرهنگي توسعه توجه ميكند. آفرينش هنري، به طور عمده منطبق با تعريف اسنادي فرهنگ و سرمشق واقعگراست. در تعريف هنجاري و سرمشق شريعتگرا </a:t>
            </a:r>
            <a:r>
              <a:rPr lang="fa-IR" sz="800" b="0" i="0" smtClean="0">
                <a:solidFill>
                  <a:srgbClr val="000000"/>
                </a:solidFill>
                <a:effectLst/>
                <a:latin typeface="BZar"/>
                <a:cs typeface="B Zar" panose="00000400000000000000" pitchFamily="2" charset="-78"/>
              </a:rPr>
              <a:t>4</a:t>
            </a:r>
            <a:r>
              <a:rPr lang="fa-IR" b="0" i="0" smtClean="0">
                <a:solidFill>
                  <a:srgbClr val="000000"/>
                </a:solidFill>
                <a:effectLst/>
                <a:latin typeface="BZar"/>
                <a:cs typeface="B Zar" panose="00000400000000000000" pitchFamily="2" charset="-78"/>
              </a:rPr>
              <a:t>به طور خاص مربوط به استفاده مذهبي و تبليغي از كالاهاي هنري است. در سرمشق توسعهگرا </a:t>
            </a:r>
            <a:r>
              <a:rPr lang="fa-IR" sz="800" b="0" i="0" smtClean="0">
                <a:solidFill>
                  <a:srgbClr val="000000"/>
                </a:solidFill>
                <a:effectLst/>
                <a:latin typeface="BZar"/>
                <a:cs typeface="B Zar" panose="00000400000000000000" pitchFamily="2" charset="-78"/>
              </a:rPr>
              <a:t>5</a:t>
            </a:r>
            <a:r>
              <a:rPr lang="fa-IR" b="0" i="0" smtClean="0">
                <a:solidFill>
                  <a:srgbClr val="000000"/>
                </a:solidFill>
                <a:effectLst/>
                <a:latin typeface="BZar"/>
                <a:cs typeface="B Zar" panose="00000400000000000000" pitchFamily="2" charset="-78"/>
              </a:rPr>
              <a:t>بـه توسـعه و تجهيـر مجتمـعهـا و تأسيسـات مورد نياز براي كالاها و محصولات فرهنگي و هنري اختصاص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54600"/>
            <a:ext cx="3305908"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جنبـه هـاي فرهنگـي و مصرف فرهنگي</a:t>
            </a:r>
            <a:endParaRPr lang="fa-IR" b="1">
              <a:solidFill>
                <a:srgbClr val="FF0000"/>
              </a:solidFill>
            </a:endParaRPr>
          </a:p>
        </p:txBody>
      </p:sp>
    </p:spTree>
    <p:extLst>
      <p:ext uri="{BB962C8B-B14F-4D97-AF65-F5344CB8AC3E}">
        <p14:creationId xmlns:p14="http://schemas.microsoft.com/office/powerpoint/2010/main" val="21286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سياسـت فرهنگـي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در معنـاي عـام خـود، در دل روابـط اجتمـاعي و جامعـه مـدني و نهادهاي غيردولتي و مردمي جاري است. پرداختن به موضوع سياست فرهنگي نشاندهنـده اين واقعيت است كه فرهنگ، امري رها و خودانگيخته نيست، بلكه در يك جامعه از طريق سازوكارهاي رسمي و غيرسمي تحت تأثير قرار ميگيرد. به عبارت ديگر، موجوديتهـاي اجتماعي و سياسي، هر يك به نحوي سعي در جهتدهي به فرهنگ دارند. اين جهتدهـي ميتواند وسيع و فراگير يا محدود به حوزههاي خاص باشد. سياست فرهنگـي، نـامي اسـت كه ميتوان به همة تلاشهاي آگاهانه، سازمانيافته و مبتني بر اصول مشخص كـه بـه قصـد تأثيرگذاري بر فرهنگ صورت ميگيرد اطلاق كرد. برنامهريزي و سياستگذاري فرهنگي در ايران به طور رسمي به سـال 1347شمسـي مربـوط مـيشـود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16258" y="4979963"/>
            <a:ext cx="3826413" cy="858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سازوكارهاي رسمي و غيرسمي</a:t>
            </a:r>
            <a:endParaRPr lang="fa-IR" b="1">
              <a:solidFill>
                <a:srgbClr val="FF0000"/>
              </a:solidFill>
            </a:endParaRPr>
          </a:p>
        </p:txBody>
      </p:sp>
    </p:spTree>
    <p:extLst>
      <p:ext uri="{BB962C8B-B14F-4D97-AF65-F5344CB8AC3E}">
        <p14:creationId xmlns:p14="http://schemas.microsoft.com/office/powerpoint/2010/main" val="1454824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پرورش انديشهها و استعدادها با تعريف هنجاري و در سرمشق شريعتگـرا بـه معنـاي رشد استعدادهاي وجودي و فطري انساني (چنانكه مذهب تعريف مـيكنـد) اسـت، امـا در تعريف اسنادي، به معناي كمك به خلاقيتهاي هنري است. در تعريف توصيفي </a:t>
            </a:r>
            <a:r>
              <a:rPr lang="fa-IR" sz="800" b="0" i="0" smtClean="0">
                <a:solidFill>
                  <a:srgbClr val="000000"/>
                </a:solidFill>
                <a:effectLst/>
                <a:latin typeface="BZar"/>
                <a:cs typeface="B Zar" panose="00000400000000000000" pitchFamily="2" charset="-78"/>
              </a:rPr>
              <a:t>6</a:t>
            </a:r>
            <a:r>
              <a:rPr lang="fa-IR" b="0" i="0" smtClean="0">
                <a:solidFill>
                  <a:srgbClr val="000000"/>
                </a:solidFill>
                <a:effectLst/>
                <a:latin typeface="BZar"/>
                <a:cs typeface="B Zar" panose="00000400000000000000" pitchFamily="2" charset="-78"/>
              </a:rPr>
              <a:t>پـرورش استعدادها در معناي تفكر و تعقل و تربيـت روحـي و جسـمي و ديگـر امـور انسـاني اسـت.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89079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Zar"/>
                <a:cs typeface="B Zar" panose="00000400000000000000" pitchFamily="2" charset="-78"/>
              </a:rPr>
              <a:t>همچنين در </a:t>
            </a:r>
            <a:r>
              <a:rPr lang="fa-IR">
                <a:solidFill>
                  <a:srgbClr val="000000"/>
                </a:solidFill>
                <a:latin typeface="BZar"/>
                <a:cs typeface="B Zar" panose="00000400000000000000" pitchFamily="2" charset="-78"/>
              </a:rPr>
              <a:t>سرمشق </a:t>
            </a:r>
            <a:r>
              <a:rPr lang="fa-IR" smtClean="0">
                <a:solidFill>
                  <a:srgbClr val="000000"/>
                </a:solidFill>
                <a:latin typeface="BZar"/>
                <a:cs typeface="B Zar" panose="00000400000000000000" pitchFamily="2" charset="-78"/>
              </a:rPr>
              <a:t>توسعه گرا </a:t>
            </a:r>
            <a:r>
              <a:rPr lang="fa-IR" sz="800">
                <a:solidFill>
                  <a:srgbClr val="000000"/>
                </a:solidFill>
                <a:latin typeface="BZar"/>
                <a:cs typeface="B Zar" panose="00000400000000000000" pitchFamily="2" charset="-78"/>
              </a:rPr>
              <a:t>7</a:t>
            </a:r>
            <a:r>
              <a:rPr lang="fa-IR">
                <a:solidFill>
                  <a:srgbClr val="000000"/>
                </a:solidFill>
                <a:latin typeface="BZar"/>
                <a:cs typeface="B Zar" panose="00000400000000000000" pitchFamily="2" charset="-78"/>
              </a:rPr>
              <a:t>پرورش </a:t>
            </a:r>
            <a:r>
              <a:rPr lang="fa-IR" smtClean="0">
                <a:solidFill>
                  <a:srgbClr val="000000"/>
                </a:solidFill>
                <a:latin typeface="BZar"/>
                <a:cs typeface="B Zar" panose="00000400000000000000" pitchFamily="2" charset="-78"/>
              </a:rPr>
              <a:t>انديشه ئها </a:t>
            </a:r>
            <a:r>
              <a:rPr lang="fa-IR">
                <a:solidFill>
                  <a:srgbClr val="000000"/>
                </a:solidFill>
                <a:latin typeface="BZar"/>
                <a:cs typeface="B Zar" panose="00000400000000000000" pitchFamily="2" charset="-78"/>
              </a:rPr>
              <a:t>و استعدادها در جهـت توسـعه و پيشـرفت مورد </a:t>
            </a:r>
            <a:r>
              <a:rPr lang="fa-IR">
                <a:solidFill>
                  <a:srgbClr val="000000"/>
                </a:solidFill>
                <a:latin typeface="BZar"/>
                <a:cs typeface="B Zar" panose="00000400000000000000" pitchFamily="2" charset="-78"/>
              </a:rPr>
              <a:t>توجه </a:t>
            </a:r>
            <a:r>
              <a:rPr lang="fa-IR" smtClean="0">
                <a:solidFill>
                  <a:srgbClr val="000000"/>
                </a:solidFill>
                <a:latin typeface="BZar"/>
                <a:cs typeface="B Zar" panose="00000400000000000000" pitchFamily="2" charset="-78"/>
              </a:rPr>
              <a:t>است. مبارزه </a:t>
            </a:r>
            <a:r>
              <a:rPr lang="fa-IR">
                <a:solidFill>
                  <a:srgbClr val="000000"/>
                </a:solidFill>
                <a:latin typeface="BZar"/>
                <a:cs typeface="B Zar" panose="00000400000000000000" pitchFamily="2" charset="-78"/>
              </a:rPr>
              <a:t>با ورود فرهنگهاي بيگانه و استقلال ملي، در </a:t>
            </a:r>
            <a:r>
              <a:rPr lang="fa-IR">
                <a:solidFill>
                  <a:srgbClr val="000000"/>
                </a:solidFill>
                <a:latin typeface="BZar"/>
                <a:cs typeface="B Zar" panose="00000400000000000000" pitchFamily="2" charset="-78"/>
              </a:rPr>
              <a:t>سرمشق </a:t>
            </a:r>
            <a:r>
              <a:rPr lang="fa-IR" smtClean="0">
                <a:solidFill>
                  <a:srgbClr val="000000"/>
                </a:solidFill>
                <a:latin typeface="BZar"/>
                <a:cs typeface="B Zar" panose="00000400000000000000" pitchFamily="2" charset="-78"/>
              </a:rPr>
              <a:t>شـريعت گـرا </a:t>
            </a:r>
            <a:r>
              <a:rPr lang="fa-IR">
                <a:solidFill>
                  <a:srgbClr val="000000"/>
                </a:solidFill>
                <a:latin typeface="BZar"/>
                <a:cs typeface="B Zar" panose="00000400000000000000" pitchFamily="2" charset="-78"/>
              </a:rPr>
              <a:t>و سرمشـق واقعگرا به نسبت مساوي قرار گرفته است. در سرمشق شريعتگرا، به جنبـههـاي مـذهبي و در ديگري به جنبههاي عرفي فرهنگ بومي توجه ميشود. همـين مـورد، وقتـي در تعريـف توصيفي </a:t>
            </a:r>
            <a:r>
              <a:rPr lang="fa-IR" sz="800">
                <a:solidFill>
                  <a:srgbClr val="000000"/>
                </a:solidFill>
                <a:latin typeface="BZar"/>
                <a:cs typeface="B Zar" panose="00000400000000000000" pitchFamily="2" charset="-78"/>
              </a:rPr>
              <a:t>8</a:t>
            </a:r>
            <a:r>
              <a:rPr lang="fa-IR">
                <a:solidFill>
                  <a:srgbClr val="000000"/>
                </a:solidFill>
                <a:latin typeface="BZar"/>
                <a:cs typeface="B Zar" panose="00000400000000000000" pitchFamily="2" charset="-78"/>
              </a:rPr>
              <a:t>به كار ميرود به جنبههاي هويتي ملي اشاره ميكند</a:t>
            </a:r>
            <a:r>
              <a:rPr lang="fa-IR">
                <a:solidFill>
                  <a:prstClr val="black"/>
                </a:solidFill>
                <a:cs typeface="B Zar" panose="00000400000000000000" pitchFamily="2" charset="-78"/>
              </a:rPr>
              <a:t> </a:t>
            </a:r>
          </a:p>
          <a:p>
            <a:endParaRPr lang="fa-IR"/>
          </a:p>
        </p:txBody>
      </p:sp>
    </p:spTree>
    <p:extLst>
      <p:ext uri="{BB962C8B-B14F-4D97-AF65-F5344CB8AC3E}">
        <p14:creationId xmlns:p14="http://schemas.microsoft.com/office/powerpoint/2010/main" val="1449961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كمك به تعاملات جهاني، در سرمشق شريعتگرا به ترويج مباني ديني توجه دارد در حالي كه در سرمشق توصيفي، به تعاملات فارغ از ارزشهاي درونگروهـي بـا كشـورهاي ديگر اشاره ميكند. </a:t>
            </a:r>
            <a:endParaRPr lang="fa-IR">
              <a:cs typeface="B Zar" panose="00000400000000000000" pitchFamily="2" charset="-78"/>
            </a:endParaRPr>
          </a:p>
        </p:txBody>
      </p:sp>
    </p:spTree>
    <p:extLst>
      <p:ext uri="{BB962C8B-B14F-4D97-AF65-F5344CB8AC3E}">
        <p14:creationId xmlns:p14="http://schemas.microsoft.com/office/powerpoint/2010/main" val="2206426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lvl="0" algn="just"/>
            <a:r>
              <a:rPr lang="fa-IR">
                <a:solidFill>
                  <a:srgbClr val="000000"/>
                </a:solidFill>
                <a:latin typeface="BZar"/>
                <a:cs typeface="B Zar" panose="00000400000000000000" pitchFamily="2" charset="-78"/>
              </a:rPr>
              <a:t>همين مورد، در تعريف هنجـاري </a:t>
            </a:r>
            <a:r>
              <a:rPr lang="fa-IR" sz="800">
                <a:solidFill>
                  <a:srgbClr val="000000"/>
                </a:solidFill>
                <a:latin typeface="BZar"/>
                <a:cs typeface="B Zar" panose="00000400000000000000" pitchFamily="2" charset="-78"/>
              </a:rPr>
              <a:t>9</a:t>
            </a:r>
            <a:r>
              <a:rPr lang="fa-IR">
                <a:solidFill>
                  <a:srgbClr val="000000"/>
                </a:solidFill>
                <a:latin typeface="BZar"/>
                <a:cs typeface="B Zar" panose="00000400000000000000" pitchFamily="2" charset="-78"/>
              </a:rPr>
              <a:t>تكيـه را روي ارزشهـاي مـذهبي </a:t>
            </a:r>
            <a:r>
              <a:rPr lang="fa-IR">
                <a:solidFill>
                  <a:srgbClr val="000000"/>
                </a:solidFill>
                <a:latin typeface="BZar"/>
                <a:cs typeface="B Zar" panose="00000400000000000000" pitchFamily="2" charset="-78"/>
              </a:rPr>
              <a:t>و</a:t>
            </a:r>
            <a:r>
              <a:rPr lang="fa-IR">
                <a:solidFill>
                  <a:prstClr val="black"/>
                </a:solidFill>
                <a:cs typeface="B Zar" panose="00000400000000000000" pitchFamily="2" charset="-78"/>
              </a:rPr>
              <a:t> </a:t>
            </a:r>
            <a:r>
              <a:rPr lang="fa-IR" b="0" i="0" smtClean="0">
                <a:solidFill>
                  <a:srgbClr val="000000"/>
                </a:solidFill>
                <a:effectLst/>
                <a:latin typeface="BZar"/>
                <a:cs typeface="B Zar" panose="00000400000000000000" pitchFamily="2" charset="-78"/>
              </a:rPr>
              <a:t>ديني قرار ميدهد. حفظ سنتهاي بومي، نيز در تعريف هنجاري و سرمشق شريعتگرا نسبت به وقتي كه در تعريف توصيفي و سرمشق واقعگرا باشد، معناي متفاوتي ميدهد. اين مـورد در تعريـف توصيفي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به زبان فارسي و فرهنگهاي اقوام اشاره ميكند.</a:t>
            </a:r>
          </a:p>
          <a:p>
            <a:pPr lvl="0"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pPr lvl="0" algn="just"/>
            <a:r>
              <a:rPr lang="fa-IR" b="0" i="0" smtClean="0">
                <a:solidFill>
                  <a:srgbClr val="000000"/>
                </a:solidFill>
                <a:effectLst/>
                <a:latin typeface="BZar"/>
                <a:cs typeface="B Zar" panose="00000400000000000000" pitchFamily="2" charset="-78"/>
              </a:rPr>
              <a:t>ايجــاد هويــت و انســجام ملــي، بــه طــور عمــده در تعريــف هنجــاري و در سرمشــق شريعتگرا قرار ميگيرد كه معناي واضحي در بر دارد. اما همين مورد، به نسـبت كمتـر در تعريف توصيفي و سرمشق واقعگرا قرار ميگيرد كه به معناي در نظر گرفتن جنبههاي ملـي و عرفي هويت افراد جامعه است</a:t>
            </a:r>
            <a:r>
              <a:rPr lang="fa-IR" smtClean="0">
                <a:cs typeface="B Zar" panose="00000400000000000000" pitchFamily="2" charset="-78"/>
              </a:rPr>
              <a:t> </a:t>
            </a:r>
          </a:p>
          <a:p>
            <a:pPr lvl="0"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434905" y="5176911"/>
            <a:ext cx="3291840" cy="8299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ارزشهـاي مـذهبي و</a:t>
            </a:r>
            <a:r>
              <a:rPr lang="fa-IR" sz="2600" b="1">
                <a:solidFill>
                  <a:srgbClr val="FF0000"/>
                </a:solidFill>
                <a:cs typeface="B Zar" panose="00000400000000000000" pitchFamily="2" charset="-78"/>
              </a:rPr>
              <a:t> </a:t>
            </a:r>
            <a:r>
              <a:rPr lang="fa-IR" sz="2600" b="1">
                <a:solidFill>
                  <a:srgbClr val="FF0000"/>
                </a:solidFill>
                <a:latin typeface="BZar"/>
                <a:cs typeface="B Zar" panose="00000400000000000000" pitchFamily="2" charset="-78"/>
              </a:rPr>
              <a:t>ديني</a:t>
            </a:r>
            <a:endParaRPr lang="fa-IR" b="1">
              <a:solidFill>
                <a:srgbClr val="FF0000"/>
              </a:solidFill>
            </a:endParaRPr>
          </a:p>
        </p:txBody>
      </p:sp>
    </p:spTree>
    <p:extLst>
      <p:ext uri="{BB962C8B-B14F-4D97-AF65-F5344CB8AC3E}">
        <p14:creationId xmlns:p14="http://schemas.microsoft.com/office/powerpoint/2010/main" val="3444496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همگاني كردن و رفع حقوق فرهنگي، چنانكه ملاحظه ميشـود در تعريـف اسـنادي و سرمشق واقعگرا بيشتر مورد توجه بوده است. به اين معني كه كالاها و محصولات فرهنگي و هنري بايد در دسترس همة افراد جامعه باشد. ايـن مـورد در تعريـف هنجـاري و سرمشـق شريعتگرا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به معناي ترويج و تبليغ امور ديني و مذهبي است. در سرمشق توسعه گرا </a:t>
            </a:r>
            <a:r>
              <a:rPr lang="fa-IR" sz="8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منظور از همگاني كردن، توسعه و گسترش تجهيزات و تأسيسـات و زيربناهـاي فرهنگـي و هنـري است.</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786597" y="4037428"/>
            <a:ext cx="1828800" cy="147710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همگاني كردن</a:t>
            </a:r>
            <a:endParaRPr lang="fa-IR" b="1">
              <a:solidFill>
                <a:srgbClr val="FF0000"/>
              </a:solidFill>
            </a:endParaRPr>
          </a:p>
        </p:txBody>
      </p:sp>
    </p:spTree>
    <p:extLst>
      <p:ext uri="{BB962C8B-B14F-4D97-AF65-F5344CB8AC3E}">
        <p14:creationId xmlns:p14="http://schemas.microsoft.com/office/powerpoint/2010/main" val="1175221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latin typeface="BZar"/>
                <a:cs typeface="B Zar" panose="00000400000000000000" pitchFamily="2" charset="-78"/>
              </a:rPr>
              <a:t>حفظ تنوع فرهنگي و دموكراسي فرهنگي</a:t>
            </a:r>
            <a:r>
              <a:rPr lang="fa-IR">
                <a:solidFill>
                  <a:srgbClr val="000000"/>
                </a:solidFill>
                <a:latin typeface="BZar"/>
                <a:cs typeface="B Zar" panose="00000400000000000000" pitchFamily="2" charset="-78"/>
              </a:rPr>
              <a:t>، چه در تعريف هنجاري و چـه در تعريـف توصيفي و همچنين چه در سرمشق شريعتگرا و چه در سرمشق واقعگرا، به معناي در نظـر گرفتن تكثر و تنوع آرا و هنجارها و سبكهاي زندگي است. با اين توضـيح كـه در حالـت هنجاري و شريعتگرا، گرچه سياست كلي، تبليغ و ترويج امور ديني و هنجارهاي متناسب با آن است، اما توصيه ميشـود كـه تنـوع فعاليـتهـاي فرهنگـي و آزاديهـاي مشـروع در چارچوب شرع در نظر گرفته شود</a:t>
            </a:r>
            <a:endParaRPr lang="fa-IR"/>
          </a:p>
        </p:txBody>
      </p:sp>
    </p:spTree>
    <p:extLst>
      <p:ext uri="{BB962C8B-B14F-4D97-AF65-F5344CB8AC3E}">
        <p14:creationId xmlns:p14="http://schemas.microsoft.com/office/powerpoint/2010/main" val="1878406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حفظ نظام و ايجاد مشروعيت هـم بـه طـور كامـل در تعريـف هنجـاري و در سرمشـق شريعتگرا قرار دارد كه با توجه به مباني ارزشهاي و اصول نظام جمهوري اسلامي ايـران قابل توضيح است. همچنين تطهير فضاي عمومي و اصلاح جامعه به طور عمده در سرمشـق شريعتگرا و تعريف هنجاري قرار گرفته است. اين مورد وقتي در تعريف توصيفي </a:t>
            </a:r>
            <a:r>
              <a:rPr lang="fa-IR" sz="800" b="0" i="0" smtClean="0">
                <a:solidFill>
                  <a:srgbClr val="000000"/>
                </a:solidFill>
                <a:effectLst/>
                <a:latin typeface="BZar"/>
                <a:cs typeface="B Zar" panose="00000400000000000000" pitchFamily="2" charset="-78"/>
              </a:rPr>
              <a:t>4</a:t>
            </a:r>
            <a:r>
              <a:rPr lang="fa-IR" b="0" i="0" smtClean="0">
                <a:solidFill>
                  <a:srgbClr val="000000"/>
                </a:solidFill>
                <a:effectLst/>
                <a:latin typeface="BZar"/>
                <a:cs typeface="B Zar" panose="00000400000000000000" pitchFamily="2" charset="-78"/>
              </a:rPr>
              <a:t>باشـد،</a:t>
            </a:r>
            <a:r>
              <a:rPr lang="fa-IR" smtClean="0">
                <a:cs typeface="B Zar" panose="00000400000000000000" pitchFamily="2" charset="-78"/>
              </a:rPr>
              <a:t> </a:t>
            </a:r>
            <a:r>
              <a:rPr lang="fa-IR">
                <a:solidFill>
                  <a:srgbClr val="000000"/>
                </a:solidFill>
                <a:latin typeface="BZar"/>
                <a:cs typeface="B Zar" panose="00000400000000000000" pitchFamily="2" charset="-78"/>
              </a:rPr>
              <a:t>دربارة اهميت عوامل و زمينههاي اجتماعي در بر طرف كردن اخلاقهاي </a:t>
            </a:r>
            <a:r>
              <a:rPr lang="fa-IR">
                <a:solidFill>
                  <a:srgbClr val="000000"/>
                </a:solidFill>
                <a:latin typeface="BZar"/>
                <a:cs typeface="B Zar" panose="00000400000000000000" pitchFamily="2" charset="-78"/>
              </a:rPr>
              <a:t>ناپسـند </a:t>
            </a:r>
            <a:r>
              <a:rPr lang="fa-IR" smtClean="0">
                <a:solidFill>
                  <a:srgbClr val="000000"/>
                </a:solidFill>
                <a:latin typeface="BZar"/>
                <a:cs typeface="B Zar" panose="00000400000000000000" pitchFamily="2" charset="-78"/>
              </a:rPr>
              <a:t>اجتمـاعي خواهد </a:t>
            </a:r>
            <a:r>
              <a:rPr lang="fa-IR">
                <a:solidFill>
                  <a:srgbClr val="000000"/>
                </a:solidFill>
                <a:latin typeface="BZar"/>
                <a:cs typeface="B Zar" panose="00000400000000000000" pitchFamily="2" charset="-78"/>
              </a:rPr>
              <a:t>بود</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561514" y="4276578"/>
            <a:ext cx="3334043" cy="11816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حفظ نظام و ايجاد مشروعيت</a:t>
            </a:r>
            <a:endParaRPr lang="fa-IR" b="1">
              <a:solidFill>
                <a:srgbClr val="FF0000"/>
              </a:solidFill>
            </a:endParaRPr>
          </a:p>
        </p:txBody>
      </p:sp>
    </p:spTree>
    <p:extLst>
      <p:ext uri="{BB962C8B-B14F-4D97-AF65-F5344CB8AC3E}">
        <p14:creationId xmlns:p14="http://schemas.microsoft.com/office/powerpoint/2010/main" val="2744523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 همچنين در سرمشق واقعگرا </a:t>
            </a:r>
            <a:r>
              <a:rPr lang="fa-IR" sz="8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به ناهنجاريهاي اجتماعي تأكيد خواهد كرد. تربيت عمومي و اجتماعي كردن، نيز بـه طـور عمـده در تعريـف هنجـاري و سرمشـق شريعتگرا قرار دارد. اين مورد اگـر در تعريـف توصـيفي و سرمشـق واقـعگـرا </a:t>
            </a:r>
            <a:r>
              <a:rPr lang="fa-IR" sz="8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بيايـد، بـه برطرف كردن عادات مذموم و يا ترويج عادات و هنجارهاي مناسـب اجتمـاعي اختصـاص مييابد. مقابله با تبعات تمدن، چنانكه انتظار ميرود در تعريف اسنادي قـرار دارد و بـه معنـاي ايجاد فرصتها و زمينههاي مصرف فرهنگـي بـراي پـر كـردن اوقـات فراغـت گـروههـاي مختلف جمعيتي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392702" y="4614203"/>
            <a:ext cx="3235569"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ناهنجاريهاي اجتماعي</a:t>
            </a:r>
            <a:endParaRPr lang="fa-IR" b="1">
              <a:solidFill>
                <a:srgbClr val="FF0000"/>
              </a:solidFill>
            </a:endParaRPr>
          </a:p>
        </p:txBody>
      </p:sp>
    </p:spTree>
    <p:extLst>
      <p:ext uri="{BB962C8B-B14F-4D97-AF65-F5344CB8AC3E}">
        <p14:creationId xmlns:p14="http://schemas.microsoft.com/office/powerpoint/2010/main" val="37673754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5-مروري بر سياستهاي فرهنگي ايران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هر چند در بخشهاي قبل تلاش شد با طرح جداول توافقي، از سطح شـمارش سـاده فراتـر رفته و معناي متغيرها را در ارتباط با هم درك كنيم، اما هنوز هم بايد پيشتر رفته و ارزيابي سياستهاي فرهنگي را (با استفاده از مفاهيم به كار گرفته شده در كدگذاري) بيشتر شـرح و بسط داد. سياستهاي فرهنگي (چه از جانب دولت و چه سـاير بخـشهـا) بـه دنبـال شـكل دادن نمادين حيات اجتماعي و رسيدن به توافقي در مورد زندگي اجتماعي و تغييرات آن اسـت. سياست فرهنگي به قصد تأمين برخي نيازهـا و ايجـاد برخـي تغييـرات بـه اجـرا درمـيآيـد.</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15729"/>
            <a:ext cx="3404382"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شـكل دادن نمادين حيات اجتماعي</a:t>
            </a:r>
            <a:endParaRPr lang="fa-IR" b="1">
              <a:solidFill>
                <a:srgbClr val="FF0000"/>
              </a:solidFill>
            </a:endParaRPr>
          </a:p>
        </p:txBody>
      </p:sp>
    </p:spTree>
    <p:extLst>
      <p:ext uri="{BB962C8B-B14F-4D97-AF65-F5344CB8AC3E}">
        <p14:creationId xmlns:p14="http://schemas.microsoft.com/office/powerpoint/2010/main" val="2351432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400">
                <a:solidFill>
                  <a:srgbClr val="000000"/>
                </a:solidFill>
                <a:latin typeface="BZar"/>
                <a:cs typeface="B Zar" panose="00000400000000000000" pitchFamily="2" charset="-78"/>
              </a:rPr>
              <a:t>دولتها اساساً به قصد تغييرات محتوايي در مجموعه فرهنگـي، دسـت </a:t>
            </a:r>
            <a:r>
              <a:rPr lang="fa-IR" sz="2400">
                <a:solidFill>
                  <a:srgbClr val="000000"/>
                </a:solidFill>
                <a:latin typeface="BZar"/>
                <a:cs typeface="B Zar" panose="00000400000000000000" pitchFamily="2" charset="-78"/>
              </a:rPr>
              <a:t>بـه </a:t>
            </a:r>
            <a:r>
              <a:rPr lang="fa-IR" sz="2400" smtClean="0">
                <a:solidFill>
                  <a:srgbClr val="000000"/>
                </a:solidFill>
                <a:latin typeface="BZar"/>
                <a:cs typeface="B Zar" panose="00000400000000000000" pitchFamily="2" charset="-78"/>
              </a:rPr>
              <a:t>سياسـتگـذاري براي </a:t>
            </a:r>
            <a:r>
              <a:rPr lang="fa-IR" sz="2400">
                <a:solidFill>
                  <a:srgbClr val="000000"/>
                </a:solidFill>
                <a:latin typeface="BZar"/>
                <a:cs typeface="B Zar" panose="00000400000000000000" pitchFamily="2" charset="-78"/>
              </a:rPr>
              <a:t>فرهنگي ميزنند. بر اين اساس نكته شايان توجه اينكه فرهنگـي كـه قـرار </a:t>
            </a:r>
            <a:r>
              <a:rPr lang="fa-IR" sz="2400">
                <a:solidFill>
                  <a:srgbClr val="000000"/>
                </a:solidFill>
                <a:latin typeface="BZar"/>
                <a:cs typeface="B Zar" panose="00000400000000000000" pitchFamily="2" charset="-78"/>
              </a:rPr>
              <a:t>اسـت </a:t>
            </a:r>
            <a:r>
              <a:rPr lang="fa-IR" sz="2400" smtClean="0">
                <a:solidFill>
                  <a:srgbClr val="000000"/>
                </a:solidFill>
                <a:latin typeface="BZar"/>
                <a:cs typeface="B Zar" panose="00000400000000000000" pitchFamily="2" charset="-78"/>
              </a:rPr>
              <a:t>مـورد هدف </a:t>
            </a:r>
            <a:r>
              <a:rPr lang="fa-IR" sz="2400">
                <a:solidFill>
                  <a:srgbClr val="000000"/>
                </a:solidFill>
                <a:latin typeface="BZar"/>
                <a:cs typeface="B Zar" panose="00000400000000000000" pitchFamily="2" charset="-78"/>
              </a:rPr>
              <a:t>سياستهاي فرهنگي قرار بگيرد، فرهنگي وسيع و فراگير است و يا محـدود </a:t>
            </a:r>
            <a:r>
              <a:rPr lang="fa-IR" sz="2400">
                <a:solidFill>
                  <a:srgbClr val="000000"/>
                </a:solidFill>
                <a:latin typeface="BZar"/>
                <a:cs typeface="B Zar" panose="00000400000000000000" pitchFamily="2" charset="-78"/>
              </a:rPr>
              <a:t>و </a:t>
            </a:r>
            <a:r>
              <a:rPr lang="fa-IR" sz="2400" smtClean="0">
                <a:solidFill>
                  <a:srgbClr val="000000"/>
                </a:solidFill>
                <a:latin typeface="BZar"/>
                <a:cs typeface="B Zar" panose="00000400000000000000" pitchFamily="2" charset="-78"/>
              </a:rPr>
              <a:t>معـين. در </a:t>
            </a:r>
            <a:r>
              <a:rPr lang="fa-IR" sz="2400">
                <a:solidFill>
                  <a:srgbClr val="000000"/>
                </a:solidFill>
                <a:latin typeface="BZar"/>
                <a:cs typeface="B Zar" panose="00000400000000000000" pitchFamily="2" charset="-78"/>
              </a:rPr>
              <a:t>سياستهاي فرهنگي ايران، فرهنگ به عنوان امري فراگير و آميخته با </a:t>
            </a:r>
            <a:r>
              <a:rPr lang="fa-IR" sz="2400">
                <a:solidFill>
                  <a:srgbClr val="000000"/>
                </a:solidFill>
                <a:latin typeface="BZar"/>
                <a:cs typeface="B Zar" panose="00000400000000000000" pitchFamily="2" charset="-78"/>
              </a:rPr>
              <a:t>مسـائل </a:t>
            </a:r>
            <a:r>
              <a:rPr lang="fa-IR" sz="2400" smtClean="0">
                <a:solidFill>
                  <a:srgbClr val="000000"/>
                </a:solidFill>
                <a:latin typeface="BZar"/>
                <a:cs typeface="B Zar" panose="00000400000000000000" pitchFamily="2" charset="-78"/>
              </a:rPr>
              <a:t>اجتمـاعي در </a:t>
            </a:r>
            <a:r>
              <a:rPr lang="fa-IR" sz="2400">
                <a:solidFill>
                  <a:srgbClr val="000000"/>
                </a:solidFill>
                <a:latin typeface="BZar"/>
                <a:cs typeface="B Zar" panose="00000400000000000000" pitchFamily="2" charset="-78"/>
              </a:rPr>
              <a:t>نظر گرفته شده است. وسيع ديدن فرهنگ </a:t>
            </a:r>
            <a:r>
              <a:rPr lang="fa-IR" sz="2400">
                <a:solidFill>
                  <a:srgbClr val="000000"/>
                </a:solidFill>
                <a:latin typeface="BZar"/>
                <a:cs typeface="B Zar" panose="00000400000000000000" pitchFamily="2" charset="-78"/>
              </a:rPr>
              <a:t>و </a:t>
            </a:r>
            <a:r>
              <a:rPr lang="fa-IR" sz="2400" smtClean="0">
                <a:solidFill>
                  <a:srgbClr val="000000"/>
                </a:solidFill>
                <a:latin typeface="BZar"/>
                <a:cs typeface="B Zar" panose="00000400000000000000" pitchFamily="2" charset="-78"/>
              </a:rPr>
              <a:t>تعيين كننده </a:t>
            </a:r>
            <a:r>
              <a:rPr lang="fa-IR" sz="2400">
                <a:solidFill>
                  <a:srgbClr val="000000"/>
                </a:solidFill>
                <a:latin typeface="BZar"/>
                <a:cs typeface="B Zar" panose="00000400000000000000" pitchFamily="2" charset="-78"/>
              </a:rPr>
              <a:t>بودن آن، سياستگذاري </a:t>
            </a:r>
            <a:r>
              <a:rPr lang="fa-IR" sz="2400">
                <a:solidFill>
                  <a:srgbClr val="000000"/>
                </a:solidFill>
                <a:latin typeface="BZar"/>
                <a:cs typeface="B Zar" panose="00000400000000000000" pitchFamily="2" charset="-78"/>
              </a:rPr>
              <a:t>را </a:t>
            </a:r>
            <a:r>
              <a:rPr lang="fa-IR" sz="2400" smtClean="0">
                <a:solidFill>
                  <a:srgbClr val="000000"/>
                </a:solidFill>
                <a:latin typeface="BZar"/>
                <a:cs typeface="B Zar" panose="00000400000000000000" pitchFamily="2" charset="-78"/>
              </a:rPr>
              <a:t>بـه سمت </a:t>
            </a:r>
            <a:r>
              <a:rPr lang="fa-IR" sz="2400">
                <a:solidFill>
                  <a:srgbClr val="000000"/>
                </a:solidFill>
                <a:latin typeface="BZar"/>
                <a:cs typeface="B Zar" panose="00000400000000000000" pitchFamily="2" charset="-78"/>
              </a:rPr>
              <a:t>حوزههاي مختلفي ميكشاند، چراكه به اين ترتيب، فرهنگ در انداختن طرحي </a:t>
            </a:r>
            <a:r>
              <a:rPr lang="fa-IR" sz="2400">
                <a:solidFill>
                  <a:srgbClr val="000000"/>
                </a:solidFill>
                <a:latin typeface="BZar"/>
                <a:cs typeface="B Zar" panose="00000400000000000000" pitchFamily="2" charset="-78"/>
              </a:rPr>
              <a:t>نـو </a:t>
            </a:r>
            <a:r>
              <a:rPr lang="fa-IR" sz="2400" smtClean="0">
                <a:solidFill>
                  <a:srgbClr val="000000"/>
                </a:solidFill>
                <a:latin typeface="BZar"/>
                <a:cs typeface="B Zar" panose="00000400000000000000" pitchFamily="2" charset="-78"/>
              </a:rPr>
              <a:t>و نظمي </a:t>
            </a:r>
            <a:r>
              <a:rPr lang="fa-IR" sz="2400">
                <a:solidFill>
                  <a:srgbClr val="000000"/>
                </a:solidFill>
                <a:latin typeface="BZar"/>
                <a:cs typeface="B Zar" panose="00000400000000000000" pitchFamily="2" charset="-78"/>
              </a:rPr>
              <a:t>جديد و ترويج ارزشها، باورها و هنجارهايي خاص مورد توجه قرار ميگيـرد</a:t>
            </a:r>
            <a:endParaRPr lang="fa-IR">
              <a:cs typeface="B Zar" panose="00000400000000000000" pitchFamily="2" charset="-78"/>
            </a:endParaRPr>
          </a:p>
        </p:txBody>
      </p:sp>
      <p:sp>
        <p:nvSpPr>
          <p:cNvPr id="4" name="Flowchart: Process 3"/>
          <p:cNvSpPr/>
          <p:nvPr/>
        </p:nvSpPr>
        <p:spPr>
          <a:xfrm>
            <a:off x="838200" y="4276580"/>
            <a:ext cx="5036235"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Zar"/>
                <a:cs typeface="B Zar" panose="00000400000000000000" pitchFamily="2" charset="-78"/>
              </a:rPr>
              <a:t>وسيع ديدن فرهنگ و تعيين كننده بودن آن</a:t>
            </a:r>
            <a:endParaRPr lang="fa-IR" b="1">
              <a:solidFill>
                <a:srgbClr val="FF0000"/>
              </a:solidFill>
            </a:endParaRPr>
          </a:p>
        </p:txBody>
      </p:sp>
    </p:spTree>
    <p:extLst>
      <p:ext uri="{BB962C8B-B14F-4D97-AF65-F5344CB8AC3E}">
        <p14:creationId xmlns:p14="http://schemas.microsoft.com/office/powerpoint/2010/main" val="97665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ايـن سـال، اولـين مـتن سياسـت فرهنگـي ايـران توسـط شـوراي عـالي فرهنـگ و هنـر تـدوين و تهيـه شـد. اولـين برنامهريزي فرهنگي ايران پـس از انقـلاب اسـلامي، تحـت عنـوان »سـند سياسـت فرهنگـي</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جمهوري اسلامي ايران« در سال 1371شمسـي تهيـه و بـه تصـويب شـوراي عـالي انقـلاب فرهنگي رسيد. همچنين در قانون اساسي و برنامههاي توسعه پنجساله، بخشـي تحـت عنـوان فرهنــگ وجــود دارد. نهادهــاي مختلــف فرهنگــي نيــز در دولــت هســتند كــه در عرصــه سياستگذاري فرهنگي فعاليت دارند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39135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 پـس استفاده از كليه امكانات و ابزار فرهنگي مد نظر قرار ميگيرد. چنين است كه فرهنگ صرفا</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شامل كالاهاي هنري و يا مخصوص اوقات فراغت نيست، بلكه عامـل شـكلدهـي زنـدگي اجتماعي محسوب ميشود. ديگر تنها قرار نيست ميراث فرهنگي يا آثار ملي مورد شناسايي و حمايت قرار گيرند، بلكه همه چيز بايد در خدمت جامعه باشد. اما همين نگاه وسيع و فراگير و كاركردي و ابزاري به فرهنگ بستگي به اين دارد كـه در چه سرمشقي به كار گرفته شود. در سرمشق توسعهگرا بنا بر اين است كـه اقشـار جامعـه آماده پيشرفت و توسعه شـده و عـاداتي را كسـب كننـد كـه در ايـن راه بـه كشـور كمـك ميكند و عادات ناپسند را ترك كنند. در مقابل و در سرمشق آرمانگـرا و هنجـاري، قـرار است تعريفي مطلق از فرهنـگ داده شـود و توسـط آن فعاليـتهـاي معـين اخلاقـي از بقيـه فعاليتها جدا شود و ارزشهاي خاصي ترويج و تثبيت 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012872" y="5078437"/>
            <a:ext cx="3713871" cy="10985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سرمشق آرمانگـرا و هنجـاري</a:t>
            </a:r>
            <a:endParaRPr lang="fa-IR" b="1">
              <a:solidFill>
                <a:srgbClr val="FF0000"/>
              </a:solidFill>
            </a:endParaRPr>
          </a:p>
        </p:txBody>
      </p:sp>
    </p:spTree>
    <p:extLst>
      <p:ext uri="{BB962C8B-B14F-4D97-AF65-F5344CB8AC3E}">
        <p14:creationId xmlns:p14="http://schemas.microsoft.com/office/powerpoint/2010/main" val="250408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سياستهاي فرهنگي ايران همه چيز بـا ارزشهـا آغـاز مـيشـود و نـه بـا مسـائل و مشكلات، به اين ترتيب كه سطحي كامل از وفاق و اجماع روي ارزشها فرض گرفته شده است. حتي كمتر ديده ميشود كه به مشكلي اشاره شود (براي مثال اينكه ايـن ارزشهـا در معرض تهديد هستند). در واقع اساسيترين هـدف سياسـتهـاي فرهنگـي ايـران، تـرويج و تثبيت اين ارزشهاست. اين مسئله ميتواند از يـكسـو مثبـت تلقـي شـود، چراكـه بـه ايـن ترتيب ميتوان براي حفظ و بازتوليد آنها در فضاي فرهنگي تـلاش كـرد. امـا مشـكلات و آسيبهاي خاص خود را هم خواهد داشت.</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43866"/>
            <a:ext cx="5387927" cy="14067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اساسيترين هـدف سياسـتهـاي فرهنگـي ايـران، تـرويج و تثبيت اين ارزشهاست</a:t>
            </a:r>
            <a:endParaRPr lang="fa-IR" b="1">
              <a:solidFill>
                <a:srgbClr val="FF0000"/>
              </a:solidFill>
            </a:endParaRPr>
          </a:p>
        </p:txBody>
      </p:sp>
    </p:spTree>
    <p:extLst>
      <p:ext uri="{BB962C8B-B14F-4D97-AF65-F5344CB8AC3E}">
        <p14:creationId xmlns:p14="http://schemas.microsoft.com/office/powerpoint/2010/main" val="1867558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در اين حالت، تأكيد كلي بر عرضه است، آن هم نه فقـط عرضـه آثـار </a:t>
            </a:r>
            <a:r>
              <a:rPr lang="fa-IR" sz="2600">
                <a:solidFill>
                  <a:srgbClr val="000000"/>
                </a:solidFill>
                <a:latin typeface="BZar"/>
                <a:cs typeface="B Zar" panose="00000400000000000000" pitchFamily="2" charset="-78"/>
              </a:rPr>
              <a:t>و </a:t>
            </a:r>
            <a:r>
              <a:rPr lang="fa-IR" sz="2600" smtClean="0">
                <a:solidFill>
                  <a:srgbClr val="000000"/>
                </a:solidFill>
                <a:latin typeface="BZar"/>
                <a:cs typeface="B Zar" panose="00000400000000000000" pitchFamily="2" charset="-78"/>
              </a:rPr>
              <a:t>محصـولات فرهنگي </a:t>
            </a:r>
            <a:r>
              <a:rPr lang="fa-IR" sz="2600">
                <a:solidFill>
                  <a:srgbClr val="000000"/>
                </a:solidFill>
                <a:latin typeface="BZar"/>
                <a:cs typeface="B Zar" panose="00000400000000000000" pitchFamily="2" charset="-78"/>
              </a:rPr>
              <a:t>و هنري، بلكه عرضة ارزشها، باورها و هنجارها. بنابراين اين هم خود </a:t>
            </a:r>
            <a:r>
              <a:rPr lang="fa-IR" sz="2600">
                <a:solidFill>
                  <a:srgbClr val="000000"/>
                </a:solidFill>
                <a:latin typeface="BZar"/>
                <a:cs typeface="B Zar" panose="00000400000000000000" pitchFamily="2" charset="-78"/>
              </a:rPr>
              <a:t>يك </a:t>
            </a:r>
            <a:r>
              <a:rPr lang="fa-IR" sz="2600" smtClean="0">
                <a:solidFill>
                  <a:srgbClr val="000000"/>
                </a:solidFill>
                <a:latin typeface="BZar"/>
                <a:cs typeface="B Zar" panose="00000400000000000000" pitchFamily="2" charset="-78"/>
              </a:rPr>
              <a:t>مشكل بزرگ </a:t>
            </a:r>
            <a:r>
              <a:rPr lang="fa-IR" sz="2600">
                <a:solidFill>
                  <a:srgbClr val="000000"/>
                </a:solidFill>
                <a:latin typeface="BZar"/>
                <a:cs typeface="B Zar" panose="00000400000000000000" pitchFamily="2" charset="-78"/>
              </a:rPr>
              <a:t>است كه چگونه ميتوان عرضه ارزشهـا را بـه صـورت سياسـت و </a:t>
            </a:r>
            <a:r>
              <a:rPr lang="fa-IR" sz="2600">
                <a:solidFill>
                  <a:srgbClr val="000000"/>
                </a:solidFill>
                <a:latin typeface="BZar"/>
                <a:cs typeface="B Zar" panose="00000400000000000000" pitchFamily="2" charset="-78"/>
              </a:rPr>
              <a:t>برنامـه </a:t>
            </a:r>
            <a:r>
              <a:rPr lang="fa-IR" sz="2600" smtClean="0">
                <a:solidFill>
                  <a:srgbClr val="000000"/>
                </a:solidFill>
                <a:latin typeface="BZar"/>
                <a:cs typeface="B Zar" panose="00000400000000000000" pitchFamily="2" charset="-78"/>
              </a:rPr>
              <a:t>درآورد. بهعلاوه </a:t>
            </a:r>
            <a:r>
              <a:rPr lang="fa-IR" sz="2600">
                <a:solidFill>
                  <a:srgbClr val="000000"/>
                </a:solidFill>
                <a:latin typeface="BZar"/>
                <a:cs typeface="B Zar" panose="00000400000000000000" pitchFamily="2" charset="-78"/>
              </a:rPr>
              <a:t>با اين رويكرد، كمتر به تجربيات فرهنگي متكثر اقشار جامعه بها داده ميشود</a:t>
            </a:r>
            <a:r>
              <a:rPr lang="fa-IR" sz="2600">
                <a:solidFill>
                  <a:srgbClr val="000000"/>
                </a:solidFill>
                <a:latin typeface="BZar"/>
                <a:cs typeface="B Zar" panose="00000400000000000000" pitchFamily="2" charset="-78"/>
              </a:rPr>
              <a:t>، </a:t>
            </a:r>
            <a:r>
              <a:rPr lang="fa-IR" sz="2600" smtClean="0">
                <a:solidFill>
                  <a:srgbClr val="000000"/>
                </a:solidFill>
                <a:latin typeface="BZar"/>
                <a:cs typeface="B Zar" panose="00000400000000000000" pitchFamily="2" charset="-78"/>
              </a:rPr>
              <a:t>جـز اينكه </a:t>
            </a:r>
            <a:r>
              <a:rPr lang="fa-IR" sz="2600">
                <a:solidFill>
                  <a:srgbClr val="000000"/>
                </a:solidFill>
                <a:latin typeface="BZar"/>
                <a:cs typeface="B Zar" panose="00000400000000000000" pitchFamily="2" charset="-78"/>
              </a:rPr>
              <a:t>آنها را در صورت سنتي و بومي بودن، بهصورت موزهاي درآورده و اگر </a:t>
            </a:r>
            <a:r>
              <a:rPr lang="fa-IR" sz="2600">
                <a:solidFill>
                  <a:srgbClr val="000000"/>
                </a:solidFill>
                <a:latin typeface="BZar"/>
                <a:cs typeface="B Zar" panose="00000400000000000000" pitchFamily="2" charset="-78"/>
              </a:rPr>
              <a:t>مدرن </a:t>
            </a:r>
            <a:r>
              <a:rPr lang="fa-IR" sz="2600" smtClean="0">
                <a:solidFill>
                  <a:srgbClr val="000000"/>
                </a:solidFill>
                <a:latin typeface="BZar"/>
                <a:cs typeface="B Zar" panose="00000400000000000000" pitchFamily="2" charset="-78"/>
              </a:rPr>
              <a:t>باشد، طرد </a:t>
            </a:r>
            <a:r>
              <a:rPr lang="fa-IR" sz="2600">
                <a:solidFill>
                  <a:srgbClr val="000000"/>
                </a:solidFill>
                <a:latin typeface="BZar"/>
                <a:cs typeface="B Zar" panose="00000400000000000000" pitchFamily="2" charset="-78"/>
              </a:rPr>
              <a:t>كرده يا حداقل </a:t>
            </a:r>
            <a:r>
              <a:rPr lang="fa-IR" sz="2600">
                <a:solidFill>
                  <a:srgbClr val="000000"/>
                </a:solidFill>
                <a:latin typeface="BZar"/>
                <a:cs typeface="B Zar" panose="00000400000000000000" pitchFamily="2" charset="-78"/>
              </a:rPr>
              <a:t>تشويق </a:t>
            </a:r>
            <a:r>
              <a:rPr lang="fa-IR" sz="2600" smtClean="0">
                <a:solidFill>
                  <a:srgbClr val="000000"/>
                </a:solidFill>
                <a:latin typeface="BZar"/>
                <a:cs typeface="B Zar" panose="00000400000000000000" pitchFamily="2" charset="-78"/>
              </a:rPr>
              <a:t>نميكند</a:t>
            </a:r>
          </a:p>
          <a:p>
            <a:pPr algn="just"/>
            <a:endParaRPr lang="fa-IR"/>
          </a:p>
        </p:txBody>
      </p:sp>
      <p:sp>
        <p:nvSpPr>
          <p:cNvPr id="4" name="Flowchart: Process 3"/>
          <p:cNvSpPr/>
          <p:nvPr/>
        </p:nvSpPr>
        <p:spPr>
          <a:xfrm>
            <a:off x="838200" y="4164037"/>
            <a:ext cx="3334043" cy="13863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تجربيات فرهنگي متكثر اقشار جامعه</a:t>
            </a:r>
            <a:endParaRPr lang="fa-IR" b="1">
              <a:solidFill>
                <a:srgbClr val="FF0000"/>
              </a:solidFill>
            </a:endParaRPr>
          </a:p>
        </p:txBody>
      </p:sp>
    </p:spTree>
    <p:extLst>
      <p:ext uri="{BB962C8B-B14F-4D97-AF65-F5344CB8AC3E}">
        <p14:creationId xmlns:p14="http://schemas.microsoft.com/office/powerpoint/2010/main" val="20429773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به اين ترتيب فرهنگ هم از جنبة محدود و كالايي و زيبـايي شـناختي دور مـيشـود و هم از صرف توصيفي و انسانشناختي بودن، به معني، شيوة كلي زندگي (چنانكـه هسـت و در بطن جامعه به چشم ميخورد.) فرهنگ بايد به اتفاق آرا كمك كرده و ميانجي انسـان و واقعيت قرار گيرد. فرهنگ براي كنترل محـيط بـه كـار مـيرود و روي فرهنـگ آمـوزي و اجتماعي شدن آن، نه در روند طبيع ،ي بلكه كاملاً هماهنگ و كنترل شده تأكيد ميشود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360985"/>
            <a:ext cx="3418449"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فرهنـگ آمـوزي و اجتماعي شدن آن</a:t>
            </a:r>
            <a:endParaRPr lang="fa-IR" b="1">
              <a:solidFill>
                <a:srgbClr val="FF0000"/>
              </a:solidFill>
            </a:endParaRPr>
          </a:p>
        </p:txBody>
      </p:sp>
    </p:spTree>
    <p:extLst>
      <p:ext uri="{BB962C8B-B14F-4D97-AF65-F5344CB8AC3E}">
        <p14:creationId xmlns:p14="http://schemas.microsoft.com/office/powerpoint/2010/main" val="275419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از همـين رو سياسـتهـاي فرهنگـي ايـران بـه طـور كلـي محافظـه كارانـه بـوده و بـر يكپارچگي جامعه و حفظ سـنتهـا و ارزشهـا پافشـاري مـيكنـد. از آنجـايي كـه در ايـن رويكرد، فرهنگ ارائه كننده بهترين و والاترين ارزشهاست، به ناچار به نخبه گرايـي سـوق پيدا ميكند و تعيين و مراقبت از فرهنگ بايد به عهده برگزيدگان باشـد. بـه طـور كلـي در نظر گرفتن يك فرهنگ عالي در تعارض با دموكراسي فرهنگـي قـرار دارد. از ايـنرو ايـن رويكرد به تمركزگرايي منجر ميشود، بـه ايـن معنـا كـه هـدفهـا و ابـزار از مركـز تعيـين ميشود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40812"/>
            <a:ext cx="2278966"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نخبه گرايـي</a:t>
            </a:r>
            <a:endParaRPr lang="fa-IR" b="1">
              <a:solidFill>
                <a:srgbClr val="FF0000"/>
              </a:solidFill>
            </a:endParaRPr>
          </a:p>
        </p:txBody>
      </p:sp>
    </p:spTree>
    <p:extLst>
      <p:ext uri="{BB962C8B-B14F-4D97-AF65-F5344CB8AC3E}">
        <p14:creationId xmlns:p14="http://schemas.microsoft.com/office/powerpoint/2010/main" val="2344166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ايـن شـرايط اسـت كـه دولـت خـود را موظـف بـه حمايـت از فرهنـگ مـيبينـد. از اينرو بيشترين ويژگي مورد تأكيد در كل سياستهاي فرهنگي ايـران »</a:t>
            </a:r>
            <a:r>
              <a:rPr lang="fa-IR" b="1" i="0" smtClean="0">
                <a:solidFill>
                  <a:srgbClr val="FF0000"/>
                </a:solidFill>
                <a:effectLst/>
                <a:latin typeface="BZar"/>
                <a:cs typeface="B Zar" panose="00000400000000000000" pitchFamily="2" charset="-78"/>
              </a:rPr>
              <a:t>نيـاز بـه حمايـت داشــتن</a:t>
            </a:r>
            <a:r>
              <a:rPr lang="fa-IR" b="0" i="0" smtClean="0">
                <a:solidFill>
                  <a:srgbClr val="000000"/>
                </a:solidFill>
                <a:effectLst/>
                <a:latin typeface="BZar"/>
                <a:cs typeface="B Zar" panose="00000400000000000000" pitchFamily="2" charset="-78"/>
              </a:rPr>
              <a:t>« اســت و در اغلــب مــوارد، دولــت بــه صــورت گســترده و كلــي مســئول اجــراي سياستهاي فرهنگي شناخته شده است. اين امر از يك سو طبيعي و قابل فهم است (چراكه مطابق تعريف ما در اين مقاله صرفاً سياستهاي فرهنگي را مورد توجه قرار داده ايـم كـه از جانب دولت تصويب و مكتوب شده است)، اما اگر در متن سياستها، كمتر به سازمانهاي خاص مسئول و همچنين بخشهاي غيردولتي توجه شود، جاي سؤال دارد.</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884038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 دولتي بودن ميتواند چند سطح داشته باشد. در يك سطح، از تبـديل شـدن كالاهـاي فرهنگي به كالاهايي صرفاً داراي ارزش مادي و از افتادن فرهنگ به منطق بازار جلـوگيري ميكند تا تنها جريان </a:t>
            </a:r>
            <a:r>
              <a:rPr lang="fa-IR">
                <a:solidFill>
                  <a:srgbClr val="000000"/>
                </a:solidFill>
                <a:latin typeface="BZar"/>
                <a:cs typeface="B Zar" panose="00000400000000000000" pitchFamily="2" charset="-78"/>
              </a:rPr>
              <a:t>سرمايه </a:t>
            </a:r>
            <a:r>
              <a:rPr lang="fa-IR" smtClean="0">
                <a:solidFill>
                  <a:srgbClr val="000000"/>
                </a:solidFill>
                <a:latin typeface="BZar"/>
                <a:cs typeface="B Zar" panose="00000400000000000000" pitchFamily="2" charset="-78"/>
              </a:rPr>
              <a:t>شكل دهندة </a:t>
            </a:r>
            <a:r>
              <a:rPr lang="fa-IR">
                <a:solidFill>
                  <a:srgbClr val="000000"/>
                </a:solidFill>
                <a:latin typeface="BZar"/>
                <a:cs typeface="B Zar" panose="00000400000000000000" pitchFamily="2" charset="-78"/>
              </a:rPr>
              <a:t>فرهنگ نباشد. بنابراين در اينجا فرض بر اين است كه دولت نقش تنظيم و توزيع مناسب بازار و حمايت از محصـولات كمتـر پـولسـاز را بـر عهده ميگيرد</a:t>
            </a:r>
            <a:r>
              <a:rPr lang="fa-IR">
                <a:solidFill>
                  <a:prstClr val="black"/>
                </a:solidFill>
                <a:cs typeface="B Zar" panose="00000400000000000000" pitchFamily="2" charset="-78"/>
              </a:rPr>
              <a:t> </a:t>
            </a:r>
            <a:endParaRPr lang="fa-IR"/>
          </a:p>
        </p:txBody>
      </p:sp>
    </p:spTree>
    <p:extLst>
      <p:ext uri="{BB962C8B-B14F-4D97-AF65-F5344CB8AC3E}">
        <p14:creationId xmlns:p14="http://schemas.microsoft.com/office/powerpoint/2010/main" val="3849186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سطح ديگر، دولت به دنبال تسلط كامل بر فرهنگ است. نهتنها كار توزيع و تنظـيم، بلكه برنامهريزي و كنترل و نظارت بر فرهنگ، آن هم نه صرفاً كالاها و محصـولات هنـري و ادبي بلكه نمادها و نشانهها و هنجارها را هم بر عهده ميگيـرد. بـه عـلاوه اينكـه در نظـام موجود جهاني، دولت مسئول مقابله با فرهنگهاي بيگانه نيز ميشود و هر گونه عقبنشيني دولت در اين زمينه به معناي جايگزين شدن و هجوم فرهنگ غالب جهاني شناخته ميشود. به همين لحاظ سعي ميشود فرهنگ بومي به خصوص از لحاظ فني تجهيز شود. وقتي آرمانهاي از پيش تعيين شدهاي وجود دارد و سياسـتهـاي فرهنگـي در جهـت آنها و به قصد حفظ و تثبيت آنها طرح ميشود، مفهوم مهندسي فرهنگي متجلـي مـيشـود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83016"/>
            <a:ext cx="4487594"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دولت به دنبال تسلط كامل بر فرهنگ است</a:t>
            </a:r>
            <a:endParaRPr lang="fa-IR" b="1">
              <a:solidFill>
                <a:srgbClr val="FF0000"/>
              </a:solidFill>
            </a:endParaRPr>
          </a:p>
        </p:txBody>
      </p:sp>
    </p:spTree>
    <p:extLst>
      <p:ext uri="{BB962C8B-B14F-4D97-AF65-F5344CB8AC3E}">
        <p14:creationId xmlns:p14="http://schemas.microsoft.com/office/powerpoint/2010/main" val="64988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Zar"/>
                <a:cs typeface="B Zar" panose="00000400000000000000" pitchFamily="2" charset="-78"/>
              </a:rPr>
              <a:t>در اين صورت دولت خود را مسئول و مكلف در مورد نـهتنهـا اوقـات فراغـت كـه كليـت زندگي افراد در جامعه ميداند. دولت ديگر نهتنها متولي فرهنگ، كه مسئول رشد و كمـال انساني در تمام ابعاد حيات بشر هم هست. مداخلـه همـهجانبـه دولـت در فرهنـگ بـه قصـد تعيين محتواي آن و ايجاد همگرايي و تعيـين مسـير بـراي افـراد و نهادهـا و جهـت دادن بـه ابتكارات و نوآوريها و هويت بخشيدن به افراد جامعه است.</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91290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نقش هويتبخشي فرهنگ به اين معني است كه به هر فرد، جايگاه او را نشان </a:t>
            </a:r>
            <a:r>
              <a:rPr lang="fa-IR" sz="2600">
                <a:solidFill>
                  <a:srgbClr val="000000"/>
                </a:solidFill>
                <a:latin typeface="BZar"/>
                <a:cs typeface="B Zar" panose="00000400000000000000" pitchFamily="2" charset="-78"/>
              </a:rPr>
              <a:t>دهـيم </a:t>
            </a:r>
            <a:r>
              <a:rPr lang="fa-IR" sz="2600" smtClean="0">
                <a:solidFill>
                  <a:srgbClr val="000000"/>
                </a:solidFill>
                <a:latin typeface="BZar"/>
                <a:cs typeface="B Zar" panose="00000400000000000000" pitchFamily="2" charset="-78"/>
              </a:rPr>
              <a:t>و بگوييم </a:t>
            </a:r>
            <a:r>
              <a:rPr lang="fa-IR" sz="2600">
                <a:solidFill>
                  <a:srgbClr val="000000"/>
                </a:solidFill>
                <a:latin typeface="BZar"/>
                <a:cs typeface="B Zar" panose="00000400000000000000" pitchFamily="2" charset="-78"/>
              </a:rPr>
              <a:t>كه چه هست. همچنين به اين معناست كه فرهنگ را به خودآگاه افراد بيـاوريم</a:t>
            </a:r>
            <a:r>
              <a:rPr lang="fa-IR" sz="2600">
                <a:solidFill>
                  <a:srgbClr val="000000"/>
                </a:solidFill>
                <a:latin typeface="BZar"/>
                <a:cs typeface="B Zar" panose="00000400000000000000" pitchFamily="2" charset="-78"/>
              </a:rPr>
              <a:t>، </a:t>
            </a:r>
            <a:r>
              <a:rPr lang="fa-IR" sz="2600" smtClean="0">
                <a:solidFill>
                  <a:srgbClr val="000000"/>
                </a:solidFill>
                <a:latin typeface="BZar"/>
                <a:cs typeface="B Zar" panose="00000400000000000000" pitchFamily="2" charset="-78"/>
              </a:rPr>
              <a:t>بـه افراد </a:t>
            </a:r>
            <a:r>
              <a:rPr lang="fa-IR" sz="2600">
                <a:solidFill>
                  <a:srgbClr val="000000"/>
                </a:solidFill>
                <a:latin typeface="BZar"/>
                <a:cs typeface="B Zar" panose="00000400000000000000" pitchFamily="2" charset="-78"/>
              </a:rPr>
              <a:t>حسي از تعلق ببخشيم و تعلقات ديگر را طرد و نفي كنيم. اما همين </a:t>
            </a:r>
            <a:r>
              <a:rPr lang="fa-IR" sz="2600">
                <a:solidFill>
                  <a:srgbClr val="000000"/>
                </a:solidFill>
                <a:latin typeface="BZar"/>
                <a:cs typeface="B Zar" panose="00000400000000000000" pitchFamily="2" charset="-78"/>
              </a:rPr>
              <a:t>هويتسازي </a:t>
            </a:r>
            <a:r>
              <a:rPr lang="fa-IR" sz="2600" smtClean="0">
                <a:solidFill>
                  <a:srgbClr val="000000"/>
                </a:solidFill>
                <a:latin typeface="BZar"/>
                <a:cs typeface="B Zar" panose="00000400000000000000" pitchFamily="2" charset="-78"/>
              </a:rPr>
              <a:t>وقتي جنبة </a:t>
            </a:r>
            <a:r>
              <a:rPr lang="fa-IR" sz="2600">
                <a:solidFill>
                  <a:srgbClr val="000000"/>
                </a:solidFill>
                <a:latin typeface="BZar"/>
                <a:cs typeface="B Zar" panose="00000400000000000000" pitchFamily="2" charset="-78"/>
              </a:rPr>
              <a:t>ايدئولوژيك </a:t>
            </a:r>
            <a:r>
              <a:rPr lang="fa-IR" sz="2600">
                <a:solidFill>
                  <a:srgbClr val="000000"/>
                </a:solidFill>
                <a:latin typeface="BZar"/>
                <a:cs typeface="B Zar" panose="00000400000000000000" pitchFamily="2" charset="-78"/>
              </a:rPr>
              <a:t>مييابد </a:t>
            </a:r>
            <a:r>
              <a:rPr lang="fa-IR" sz="2600" smtClean="0">
                <a:solidFill>
                  <a:srgbClr val="000000"/>
                </a:solidFill>
                <a:latin typeface="BZar"/>
                <a:cs typeface="B Zar" panose="00000400000000000000" pitchFamily="2" charset="-78"/>
              </a:rPr>
              <a:t>(و </a:t>
            </a:r>
            <a:r>
              <a:rPr lang="fa-IR" sz="2600">
                <a:solidFill>
                  <a:srgbClr val="000000"/>
                </a:solidFill>
                <a:latin typeface="BZar"/>
                <a:cs typeface="B Zar" panose="00000400000000000000" pitchFamily="2" charset="-78"/>
              </a:rPr>
              <a:t>در سياستگذاري دولتي </a:t>
            </a:r>
            <a:r>
              <a:rPr lang="fa-IR" sz="2600">
                <a:solidFill>
                  <a:srgbClr val="000000"/>
                </a:solidFill>
                <a:latin typeface="BZar"/>
                <a:cs typeface="B Zar" panose="00000400000000000000" pitchFamily="2" charset="-78"/>
              </a:rPr>
              <a:t>متبلـور </a:t>
            </a:r>
            <a:r>
              <a:rPr lang="fa-IR" sz="2600" smtClean="0">
                <a:solidFill>
                  <a:srgbClr val="000000"/>
                </a:solidFill>
                <a:latin typeface="BZar"/>
                <a:cs typeface="B Zar" panose="00000400000000000000" pitchFamily="2" charset="-78"/>
              </a:rPr>
              <a:t>مـيشـود) </a:t>
            </a:r>
            <a:r>
              <a:rPr lang="fa-IR" sz="2600">
                <a:solidFill>
                  <a:srgbClr val="000000"/>
                </a:solidFill>
                <a:latin typeface="BZar"/>
                <a:cs typeface="B Zar" panose="00000400000000000000" pitchFamily="2" charset="-78"/>
              </a:rPr>
              <a:t>بايـد </a:t>
            </a:r>
            <a:r>
              <a:rPr lang="fa-IR" sz="2600">
                <a:solidFill>
                  <a:srgbClr val="000000"/>
                </a:solidFill>
                <a:latin typeface="BZar"/>
                <a:cs typeface="B Zar" panose="00000400000000000000" pitchFamily="2" charset="-78"/>
              </a:rPr>
              <a:t>احساسـي </a:t>
            </a:r>
            <a:r>
              <a:rPr lang="fa-IR" sz="2600" smtClean="0">
                <a:solidFill>
                  <a:srgbClr val="000000"/>
                </a:solidFill>
                <a:latin typeface="BZar"/>
                <a:cs typeface="B Zar" panose="00000400000000000000" pitchFamily="2" charset="-78"/>
              </a:rPr>
              <a:t>از كليت </a:t>
            </a:r>
            <a:r>
              <a:rPr lang="fa-IR" sz="2600">
                <a:solidFill>
                  <a:srgbClr val="000000"/>
                </a:solidFill>
                <a:latin typeface="BZar"/>
                <a:cs typeface="B Zar" panose="00000400000000000000" pitchFamily="2" charset="-78"/>
              </a:rPr>
              <a:t>و يكپارچگي را ايجاد كند و از همه تعارضات و كاسـتيهـاي عبـور كنـد. </a:t>
            </a:r>
            <a:r>
              <a:rPr lang="fa-IR" sz="2600">
                <a:solidFill>
                  <a:srgbClr val="000000"/>
                </a:solidFill>
                <a:latin typeface="BZar"/>
                <a:cs typeface="B Zar" panose="00000400000000000000" pitchFamily="2" charset="-78"/>
              </a:rPr>
              <a:t>بـه </a:t>
            </a:r>
            <a:r>
              <a:rPr lang="fa-IR" sz="2600" smtClean="0">
                <a:solidFill>
                  <a:srgbClr val="000000"/>
                </a:solidFill>
                <a:latin typeface="BZar"/>
                <a:cs typeface="B Zar" panose="00000400000000000000" pitchFamily="2" charset="-78"/>
              </a:rPr>
              <a:t>ديگـر سخن</a:t>
            </a:r>
            <a:r>
              <a:rPr lang="fa-IR" sz="2600">
                <a:solidFill>
                  <a:srgbClr val="000000"/>
                </a:solidFill>
                <a:latin typeface="BZar"/>
                <a:cs typeface="B Zar" panose="00000400000000000000" pitchFamily="2" charset="-78"/>
              </a:rPr>
              <a:t>، اين امنيت خاطر را در فرد ايجاد كند كه پافشاري آن به يـك هويـت، او را </a:t>
            </a:r>
            <a:r>
              <a:rPr lang="fa-IR" sz="2600">
                <a:solidFill>
                  <a:srgbClr val="000000"/>
                </a:solidFill>
                <a:latin typeface="BZar"/>
                <a:cs typeface="B Zar" panose="00000400000000000000" pitchFamily="2" charset="-78"/>
              </a:rPr>
              <a:t>از </a:t>
            </a:r>
            <a:r>
              <a:rPr lang="fa-IR" sz="2600" smtClean="0">
                <a:solidFill>
                  <a:srgbClr val="000000"/>
                </a:solidFill>
                <a:latin typeface="BZar"/>
                <a:cs typeface="B Zar" panose="00000400000000000000" pitchFamily="2" charset="-78"/>
              </a:rPr>
              <a:t>سـاير خواسـتههـاي </a:t>
            </a:r>
            <a:r>
              <a:rPr lang="fa-IR" sz="2600">
                <a:solidFill>
                  <a:srgbClr val="000000"/>
                </a:solidFill>
                <a:latin typeface="BZar"/>
                <a:cs typeface="B Zar" panose="00000400000000000000" pitchFamily="2" charset="-78"/>
              </a:rPr>
              <a:t>مـادي و معنـوي دور نمـيكنـد. از ايـنرو مـيبينـيم كـه وسوسـهاي </a:t>
            </a:r>
            <a:r>
              <a:rPr lang="fa-IR" sz="2600">
                <a:solidFill>
                  <a:srgbClr val="000000"/>
                </a:solidFill>
                <a:latin typeface="BZar"/>
                <a:cs typeface="B Zar" panose="00000400000000000000" pitchFamily="2" charset="-78"/>
              </a:rPr>
              <a:t>در </a:t>
            </a:r>
            <a:r>
              <a:rPr lang="fa-IR" sz="2600" smtClean="0">
                <a:solidFill>
                  <a:srgbClr val="000000"/>
                </a:solidFill>
                <a:latin typeface="BZar"/>
                <a:cs typeface="B Zar" panose="00000400000000000000" pitchFamily="2" charset="-78"/>
              </a:rPr>
              <a:t>مـتن سياستگذاريهاي </a:t>
            </a:r>
            <a:r>
              <a:rPr lang="fa-IR" sz="2600">
                <a:solidFill>
                  <a:srgbClr val="000000"/>
                </a:solidFill>
                <a:latin typeface="BZar"/>
                <a:cs typeface="B Zar" panose="00000400000000000000" pitchFamily="2" charset="-78"/>
              </a:rPr>
              <a:t>فرهنگي به وجود ميآيد كه همه چيزهاي خوب را را با هم </a:t>
            </a:r>
            <a:r>
              <a:rPr lang="fa-IR" sz="2600">
                <a:solidFill>
                  <a:srgbClr val="000000"/>
                </a:solidFill>
                <a:latin typeface="BZar"/>
                <a:cs typeface="B Zar" panose="00000400000000000000" pitchFamily="2" charset="-78"/>
              </a:rPr>
              <a:t>جمع </a:t>
            </a:r>
            <a:r>
              <a:rPr lang="fa-IR" sz="2600" smtClean="0">
                <a:solidFill>
                  <a:srgbClr val="000000"/>
                </a:solidFill>
                <a:latin typeface="BZar"/>
                <a:cs typeface="B Zar" panose="00000400000000000000" pitchFamily="2" charset="-78"/>
              </a:rPr>
              <a:t>كنـد و </a:t>
            </a:r>
            <a:r>
              <a:rPr lang="fa-IR" sz="2600">
                <a:solidFill>
                  <a:srgbClr val="000000"/>
                </a:solidFill>
                <a:latin typeface="BZar"/>
                <a:cs typeface="B Zar" panose="00000400000000000000" pitchFamily="2" charset="-78"/>
              </a:rPr>
              <a:t>سرمشقهاي مختلف همزمان در سياستها حاضر ميشوند</a:t>
            </a:r>
            <a:endParaRPr lang="fa-IR"/>
          </a:p>
        </p:txBody>
      </p:sp>
      <p:sp>
        <p:nvSpPr>
          <p:cNvPr id="4" name="Flowchart: Process 3"/>
          <p:cNvSpPr/>
          <p:nvPr/>
        </p:nvSpPr>
        <p:spPr>
          <a:xfrm>
            <a:off x="838200" y="4783014"/>
            <a:ext cx="2968283"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جنبة ايدئولوژيك</a:t>
            </a:r>
            <a:endParaRPr lang="fa-IR" b="1">
              <a:solidFill>
                <a:srgbClr val="FF0000"/>
              </a:solidFill>
            </a:endParaRPr>
          </a:p>
        </p:txBody>
      </p:sp>
    </p:spTree>
    <p:extLst>
      <p:ext uri="{BB962C8B-B14F-4D97-AF65-F5344CB8AC3E}">
        <p14:creationId xmlns:p14="http://schemas.microsoft.com/office/powerpoint/2010/main" val="11245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همـين راسـتا نيـاز بـه تحقيقـات متنـوعي اسـت كـه از ابعـاد مختلـف بـه بررسـي سياستهاي فرهنگي بپردازد. لازم است كه به اهداف و سياستهـاي رسـمي كـه از طـرف مسئولين و نهادهـاي سياسـتگـذار فرهنگـي ابـلاغ مـيشـود، پرداختـه و عـواملي كـه ايـن سياسـتهـا را شـكل داده مـورد بررسـي قـرار گيـرد.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3896750"/>
            <a:ext cx="3010486"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اهداف و سياستهـاي رسـمي</a:t>
            </a:r>
            <a:endParaRPr lang="fa-IR" b="1">
              <a:solidFill>
                <a:srgbClr val="FF0000"/>
              </a:solidFill>
            </a:endParaRPr>
          </a:p>
        </p:txBody>
      </p:sp>
    </p:spTree>
    <p:extLst>
      <p:ext uri="{BB962C8B-B14F-4D97-AF65-F5344CB8AC3E}">
        <p14:creationId xmlns:p14="http://schemas.microsoft.com/office/powerpoint/2010/main" val="4053498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هر گروه و جرياني سعي ميكند متغيرهاي خود را بر سياستگذاري فرهنگي تحميـل كند. سياستهاي فرهنگي ايران به طور اصولي )ولي نه كامل( منطبق بر جريان اسلامگرايي است. در سياست فرهنگي ايران هم شـاهد طـرح هنجارهـاي والاي فرهنگـي هسـتيم و هـم اينكه كليه شئون فرهنگي جامعه بايد بـر اسـاس ايـن هنجارهـاي تنظـيم شـود. جريـانهـاي هنجارگراي عملي (اسلامگرا) فرهنگ جامعه را نيازمند حمايت، تطهير و تزكيه و محافظت در مقابل انحرافات ميدانند.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73526"/>
            <a:ext cx="2897944"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طـرح هنجارهـاي والاي فرهنگـي</a:t>
            </a:r>
            <a:endParaRPr lang="fa-IR" b="1">
              <a:solidFill>
                <a:srgbClr val="FF0000"/>
              </a:solidFill>
            </a:endParaRPr>
          </a:p>
        </p:txBody>
      </p:sp>
    </p:spTree>
    <p:extLst>
      <p:ext uri="{BB962C8B-B14F-4D97-AF65-F5344CB8AC3E}">
        <p14:creationId xmlns:p14="http://schemas.microsoft.com/office/powerpoint/2010/main" val="1758516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بر اين اساس، تلاش براي ابراز خـردهفرهنـگهـاي مختلـف و نشر محصولات فرهنگي بدون هيچگونه معيار و نظارتي، معادل ليبراليسم فرهنگي است كه به هيچ وجه پذيرفته نيست. فرهنگ بايد در چارچوب اعتقـادات اسـلامي تعريـف و تنظـيم شود و مشروعيت امور فرهنگي مشروط به چارچوبهـاي شـرعي باشـد و بـا فرهنـگهـاي بيگانه و اسلامستيز مقابله شود. البته اين به معناي يكسانسـازي قهـري آحـاد جامعـه و هـدم آزاديهاي مشروع نيست، بلكه شايد از اين نظر بيشتر سياسـتهـا </a:t>
            </a:r>
            <a:r>
              <a:rPr lang="fa-IR" sz="2600" b="1">
                <a:solidFill>
                  <a:srgbClr val="FF0000"/>
                </a:solidFill>
                <a:latin typeface="BZar"/>
                <a:cs typeface="B Zar" panose="00000400000000000000" pitchFamily="2" charset="-78"/>
              </a:rPr>
              <a:t>سـلبي</a:t>
            </a:r>
            <a:r>
              <a:rPr lang="fa-IR" sz="2600">
                <a:solidFill>
                  <a:srgbClr val="000000"/>
                </a:solidFill>
                <a:latin typeface="BZar"/>
                <a:cs typeface="B Zar" panose="00000400000000000000" pitchFamily="2" charset="-78"/>
              </a:rPr>
              <a:t> اسـت، يعنـي قـرار است كه جلوي انحرافات بارز و شيوع آنها گرفته شـود، نـه اينكـه همـه افـراد و عقايدشـان كاملاً يك شكل شود و البته هدايت و نظارت در زمره وظايف دولت شمرده ميشود</a:t>
            </a:r>
            <a:endParaRPr lang="fa-IR"/>
          </a:p>
        </p:txBody>
      </p:sp>
    </p:spTree>
    <p:extLst>
      <p:ext uri="{BB962C8B-B14F-4D97-AF65-F5344CB8AC3E}">
        <p14:creationId xmlns:p14="http://schemas.microsoft.com/office/powerpoint/2010/main" val="13006585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اما همانطور كه گفتيم، وسوسة جمع كردنِ همه چيزهاي خـوب در سياسـتگـذاري باعث ميشود كه شاهد همنشيني عناصر متناقض در متن سياستهـاي فرهنگـي باشـيم. هـر چند همة متون سياست فرهنگي ايران با ارزشها و اهداف كيفي و در سرمشق شريعتگـرا آغاز ميشود، اما آنجا كـه پـاي طـرح سياسـتهـا پـيش مـيآيـد، شـاهد حضـور پررنـگ سرمشقهاي واقعگرا و توسعهگرا هستيم. تنوع و تكثر فرهنگي به رسميت شناخته ميشـود، خلاقيتهاي فرهنگي و هنري و ادبي ارج نهاده ميشود، تعاملات بـينالمللـي مـورد تأكيـد قرار ميگيـرد، مصـلحتسـنجي و محاسـبه در دسـتور كـار قـرار مـيگيـرد و بـر توسـعه و شاخصهاي متناسب با آن تأكيد ميشود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11152"/>
            <a:ext cx="3938954" cy="11535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تنوع و تكثر فرهنگي به رسميت شناخته ميشـود</a:t>
            </a:r>
            <a:endParaRPr lang="fa-IR" b="1">
              <a:solidFill>
                <a:srgbClr val="FF0000"/>
              </a:solidFill>
            </a:endParaRPr>
          </a:p>
        </p:txBody>
      </p:sp>
    </p:spTree>
    <p:extLst>
      <p:ext uri="{BB962C8B-B14F-4D97-AF65-F5344CB8AC3E}">
        <p14:creationId xmlns:p14="http://schemas.microsoft.com/office/powerpoint/2010/main" val="31923319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6-جمع بندي و نتيجهگيري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b="0" i="0" smtClean="0">
                <a:solidFill>
                  <a:srgbClr val="000000"/>
                </a:solidFill>
                <a:effectLst/>
                <a:latin typeface="BZar"/>
                <a:cs typeface="B Zar" panose="00000400000000000000" pitchFamily="2" charset="-78"/>
              </a:rPr>
              <a:t>جمعبندي نهايي ارزيابي سياستهاي فرهنگي كنوني ايران را ميتوان در چند عنـوان كلـي به صورت زير مورد ملاحظه قرار داد. همانطور كه پيداست، سياستهاي فرهنگي كنـوني ايران واجد ويژگيهاي مثبت و منفي توأمان است.</a:t>
            </a:r>
          </a:p>
          <a:p>
            <a:pPr marL="0" indent="0" algn="just">
              <a:buNone/>
            </a:pPr>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pPr algn="just"/>
            <a:r>
              <a:rPr lang="fa-IR" sz="2400" b="1" i="0" smtClean="0">
                <a:solidFill>
                  <a:srgbClr val="FF0000"/>
                </a:solidFill>
                <a:effectLst/>
                <a:latin typeface="BLotusBold"/>
                <a:cs typeface="B Zar" panose="00000400000000000000" pitchFamily="2" charset="-78"/>
              </a:rPr>
              <a:t>ـ ساخت ارزشها و مفاهيم والا</a:t>
            </a:r>
            <a:r>
              <a:rPr lang="fa-IR" sz="2400" b="1" i="0" smtClean="0">
                <a:solidFill>
                  <a:srgbClr val="000000"/>
                </a:solidFill>
                <a:effectLst/>
                <a:latin typeface="BLotusBold"/>
                <a:cs typeface="B Zar" panose="00000400000000000000" pitchFamily="2" charset="-78"/>
              </a:rPr>
              <a:t>: </a:t>
            </a:r>
            <a:r>
              <a:rPr lang="fa-IR" b="0" i="0" smtClean="0">
                <a:solidFill>
                  <a:srgbClr val="000000"/>
                </a:solidFill>
                <a:effectLst/>
                <a:latin typeface="BZar"/>
                <a:cs typeface="B Zar" panose="00000400000000000000" pitchFamily="2" charset="-78"/>
              </a:rPr>
              <a:t>در سياستهاي فرهنگي ايران، شاهد شـكل گـرفتن مفاهيم والا و ارزشمندي هستيم كه خود ميتواند به عنوان معياري براي اجراي برنامـه هـاي فرهنگي و نقد آنها به كار گرفته شود. در واقع همين ساخته شدن مفـاهيم و ارزشهـا (مثـل توجه به ارزشهاي معنوي و فضـايل اخلاقـي، بيـنش توحيـدي، رفـع تبعـيض، هماننـدي و برابري انسانها، كمالجويي و آرمانخواهي) حتي اگر در برنامهريزي و اجرا رعايت نشود، ميتواند منجر به شكل گرفتن فضايي هنجاري و انتقادي در عرصه فرهنگ شود.</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387225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latin typeface="BLotusBold"/>
                <a:cs typeface="B Zar" panose="00000400000000000000" pitchFamily="2" charset="-78"/>
              </a:rPr>
              <a:t>ـ مقابله با فرهنگهاي مهاجم</a:t>
            </a:r>
            <a:r>
              <a:rPr lang="fa-IR" b="1">
                <a:solidFill>
                  <a:srgbClr val="000000"/>
                </a:solidFill>
                <a:latin typeface="BLotusBold"/>
                <a:cs typeface="B Zar" panose="00000400000000000000" pitchFamily="2" charset="-78"/>
              </a:rPr>
              <a:t>: </a:t>
            </a:r>
            <a:r>
              <a:rPr lang="fa-IR" sz="3200">
                <a:solidFill>
                  <a:srgbClr val="000000"/>
                </a:solidFill>
                <a:latin typeface="BZar"/>
                <a:cs typeface="B Zar" panose="00000400000000000000" pitchFamily="2" charset="-78"/>
              </a:rPr>
              <a:t>يكي از مهمترين اركان سياسـتهـاي </a:t>
            </a:r>
            <a:r>
              <a:rPr lang="fa-IR" sz="3200">
                <a:solidFill>
                  <a:srgbClr val="000000"/>
                </a:solidFill>
                <a:latin typeface="BZar"/>
                <a:cs typeface="B Zar" panose="00000400000000000000" pitchFamily="2" charset="-78"/>
              </a:rPr>
              <a:t>فرهنگـي </a:t>
            </a:r>
            <a:r>
              <a:rPr lang="fa-IR" sz="3200" smtClean="0">
                <a:solidFill>
                  <a:srgbClr val="000000"/>
                </a:solidFill>
                <a:latin typeface="BZar"/>
                <a:cs typeface="B Zar" panose="00000400000000000000" pitchFamily="2" charset="-78"/>
              </a:rPr>
              <a:t>ايـران، توجه </a:t>
            </a:r>
            <a:r>
              <a:rPr lang="fa-IR" sz="3200">
                <a:solidFill>
                  <a:srgbClr val="000000"/>
                </a:solidFill>
                <a:latin typeface="BZar"/>
                <a:cs typeface="B Zar" panose="00000400000000000000" pitchFamily="2" charset="-78"/>
              </a:rPr>
              <a:t>به فرهنگ بومي و مقاومت در مقابل فرهنگهاي مهاجم است، به نحوي كه </a:t>
            </a:r>
            <a:r>
              <a:rPr lang="fa-IR" sz="3200">
                <a:solidFill>
                  <a:srgbClr val="000000"/>
                </a:solidFill>
                <a:latin typeface="BZar"/>
                <a:cs typeface="B Zar" panose="00000400000000000000" pitchFamily="2" charset="-78"/>
              </a:rPr>
              <a:t>پويايي </a:t>
            </a:r>
            <a:r>
              <a:rPr lang="fa-IR" sz="3200" smtClean="0">
                <a:solidFill>
                  <a:srgbClr val="000000"/>
                </a:solidFill>
                <a:latin typeface="BZar"/>
                <a:cs typeface="B Zar" panose="00000400000000000000" pitchFamily="2" charset="-78"/>
              </a:rPr>
              <a:t>و آفرينش </a:t>
            </a:r>
            <a:r>
              <a:rPr lang="fa-IR" sz="3200">
                <a:solidFill>
                  <a:srgbClr val="000000"/>
                </a:solidFill>
                <a:latin typeface="BZar"/>
                <a:cs typeface="B Zar" panose="00000400000000000000" pitchFamily="2" charset="-78"/>
              </a:rPr>
              <a:t>فرهنگ بومي در مقابل توان فني بالاي فرهنگهاي خارجي مختل </a:t>
            </a:r>
            <a:r>
              <a:rPr lang="fa-IR" sz="3200">
                <a:solidFill>
                  <a:srgbClr val="000000"/>
                </a:solidFill>
                <a:latin typeface="BZar"/>
                <a:cs typeface="B Zar" panose="00000400000000000000" pitchFamily="2" charset="-78"/>
              </a:rPr>
              <a:t>نشود</a:t>
            </a:r>
            <a:r>
              <a:rPr lang="fa-IR" sz="3200" smtClean="0">
                <a:solidFill>
                  <a:srgbClr val="000000"/>
                </a:solidFill>
                <a:latin typeface="BZar"/>
                <a:cs typeface="B Zar" panose="00000400000000000000" pitchFamily="2" charset="-78"/>
              </a:rPr>
              <a:t>.</a:t>
            </a:r>
          </a:p>
          <a:p>
            <a:pPr algn="just"/>
            <a:r>
              <a:rPr lang="fa-IR" sz="2200">
                <a:solidFill>
                  <a:srgbClr val="000000"/>
                </a:solidFill>
                <a:latin typeface="BZar"/>
                <a:cs typeface="B Zar" panose="00000400000000000000" pitchFamily="2" charset="-78"/>
              </a:rPr>
              <a:t/>
            </a:r>
            <a:br>
              <a:rPr lang="fa-IR" sz="2200">
                <a:solidFill>
                  <a:srgbClr val="000000"/>
                </a:solidFill>
                <a:latin typeface="BZa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73449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400" b="1">
                <a:solidFill>
                  <a:srgbClr val="FF0000"/>
                </a:solidFill>
                <a:latin typeface="BLotusBold"/>
                <a:cs typeface="B Zar" panose="00000400000000000000" pitchFamily="2" charset="-78"/>
              </a:rPr>
              <a:t>ـ ممانعت از سوداگري در فرهنگ</a:t>
            </a:r>
            <a:r>
              <a:rPr lang="fa-IR" sz="2400" b="1">
                <a:solidFill>
                  <a:srgbClr val="000000"/>
                </a:solidFill>
                <a:latin typeface="BLotusBold"/>
                <a:cs typeface="B Zar" panose="00000400000000000000" pitchFamily="2" charset="-78"/>
              </a:rPr>
              <a:t>: </a:t>
            </a:r>
            <a:r>
              <a:rPr lang="fa-IR">
                <a:solidFill>
                  <a:srgbClr val="000000"/>
                </a:solidFill>
                <a:latin typeface="BZar"/>
                <a:cs typeface="B Zar" panose="00000400000000000000" pitchFamily="2" charset="-78"/>
              </a:rPr>
              <a:t>در سراسر سياستهاي فرهنگي ايران، تلاش شـده كه مانع افتادن فرهنگ به عرصه سوداگري و منفعتطلبي شـود. حضـور دولـت در عرصـة فرهنگ، از همين جهت ميتواند مفيد باشـد كـه از اقـدامات فرهنگـي كـه كمتـر سـودآور است، حمايت شود</a:t>
            </a:r>
            <a:endParaRPr lang="fa-IR" sz="3600">
              <a:solidFill>
                <a:prstClr val="black"/>
              </a:solidFill>
              <a:cs typeface="B Zar" panose="00000400000000000000" pitchFamily="2" charset="-78"/>
            </a:endParaRPr>
          </a:p>
          <a:p>
            <a:endParaRPr lang="fa-IR"/>
          </a:p>
        </p:txBody>
      </p:sp>
    </p:spTree>
    <p:extLst>
      <p:ext uri="{BB962C8B-B14F-4D97-AF65-F5344CB8AC3E}">
        <p14:creationId xmlns:p14="http://schemas.microsoft.com/office/powerpoint/2010/main" val="37014422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2400" b="1" i="0" smtClean="0">
                <a:solidFill>
                  <a:srgbClr val="FF0000"/>
                </a:solidFill>
                <a:effectLst/>
                <a:latin typeface="BLotusBold"/>
                <a:cs typeface="B Zar" panose="00000400000000000000" pitchFamily="2" charset="-78"/>
              </a:rPr>
              <a:t>ـ توجه به زيرساختهاي فرهنگي</a:t>
            </a:r>
            <a:r>
              <a:rPr lang="fa-IR" sz="2400" b="1" i="0" smtClean="0">
                <a:solidFill>
                  <a:srgbClr val="000000"/>
                </a:solidFill>
                <a:effectLst/>
                <a:latin typeface="BLotusBold"/>
                <a:cs typeface="B Zar" panose="00000400000000000000" pitchFamily="2" charset="-78"/>
              </a:rPr>
              <a:t>: </a:t>
            </a:r>
            <a:r>
              <a:rPr lang="fa-IR" b="0" i="0" smtClean="0">
                <a:solidFill>
                  <a:srgbClr val="000000"/>
                </a:solidFill>
                <a:effectLst/>
                <a:latin typeface="BZar"/>
                <a:cs typeface="B Zar" panose="00000400000000000000" pitchFamily="2" charset="-78"/>
              </a:rPr>
              <a:t>در سياستهاي فرهنگـي ايـران توجـه خاصـي بـه نوسازي و تجهيز و توسعه تجيهزات و مراكز فرهنگي و هنـري، بـه عنـوان زيرسـاختهـاي</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فرهنگي و به قصد تقويت زمينهها و امكانات لازم براي امور مختلف فرهنگي شده است.</a:t>
            </a:r>
            <a:br>
              <a:rPr lang="fa-IR" b="0" i="0" smtClean="0">
                <a:solidFill>
                  <a:srgbClr val="000000"/>
                </a:solidFill>
                <a:effectLst/>
                <a:latin typeface="BZar"/>
                <a:cs typeface="B Zar" panose="00000400000000000000" pitchFamily="2" charset="-78"/>
              </a:rPr>
            </a:br>
            <a:endParaRPr lang="fa-IR" b="0" i="0" smtClean="0">
              <a:solidFill>
                <a:srgbClr val="000000"/>
              </a:solidFill>
              <a:effectLst/>
              <a:latin typeface="BZar"/>
              <a:cs typeface="B Zar" panose="00000400000000000000" pitchFamily="2" charset="-78"/>
            </a:endParaRPr>
          </a:p>
          <a:p>
            <a:endParaRPr lang="fa-IR" sz="2400">
              <a:solidFill>
                <a:srgbClr val="000000"/>
              </a:solidFill>
              <a:latin typeface="BZar"/>
              <a:cs typeface="B Zar" panose="00000400000000000000" pitchFamily="2" charset="-78"/>
            </a:endParaRPr>
          </a:p>
          <a:p>
            <a:pPr algn="just"/>
            <a:r>
              <a:rPr lang="fa-IR" sz="2400" b="1" i="0" smtClean="0">
                <a:solidFill>
                  <a:srgbClr val="FF0000"/>
                </a:solidFill>
                <a:effectLst/>
                <a:latin typeface="BLotusBold"/>
                <a:cs typeface="B Zar" panose="00000400000000000000" pitchFamily="2" charset="-78"/>
              </a:rPr>
              <a:t>ـ وسيع بودن مفهوم فرهنگ: </a:t>
            </a:r>
            <a:r>
              <a:rPr lang="fa-IR" b="0" i="0" smtClean="0">
                <a:solidFill>
                  <a:srgbClr val="000000"/>
                </a:solidFill>
                <a:effectLst/>
                <a:latin typeface="BZar"/>
                <a:cs typeface="B Zar" panose="00000400000000000000" pitchFamily="2" charset="-78"/>
              </a:rPr>
              <a:t>فرهنگ در سياستهاي فرهنگي ايران وسيع و فراگيـر و آميخته با مسائل اجتماعي تعريف شده اسـت. از ايـنرو فرهنـگ قـرار اسـت كاركردهـاي مثبتي در جامعه داشته باشد و بيشتر بـه ابـزاري بـراي رسـيدن بـه اهـداف گونـاگون تبـديل ميشود.</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36367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000" b="1">
                <a:solidFill>
                  <a:srgbClr val="FF0000"/>
                </a:solidFill>
                <a:latin typeface="BLotusBold"/>
                <a:cs typeface="B Zar" panose="00000400000000000000" pitchFamily="2" charset="-78"/>
              </a:rPr>
              <a:t>ـ كلي بودن: </a:t>
            </a:r>
            <a:r>
              <a:rPr lang="fa-IR" sz="2400">
                <a:solidFill>
                  <a:srgbClr val="000000"/>
                </a:solidFill>
                <a:latin typeface="BZar"/>
                <a:cs typeface="B Zar" panose="00000400000000000000" pitchFamily="2" charset="-78"/>
              </a:rPr>
              <a:t>همانطور كه ذكر شد، حدود دو سـوم از حجـم </a:t>
            </a:r>
            <a:r>
              <a:rPr lang="fa-IR" sz="2400">
                <a:solidFill>
                  <a:srgbClr val="000000"/>
                </a:solidFill>
                <a:latin typeface="BZar"/>
                <a:cs typeface="B Zar" panose="00000400000000000000" pitchFamily="2" charset="-78"/>
              </a:rPr>
              <a:t>سياسـتگـذاريهـا </a:t>
            </a:r>
            <a:r>
              <a:rPr lang="fa-IR" sz="2400" smtClean="0">
                <a:solidFill>
                  <a:srgbClr val="000000"/>
                </a:solidFill>
                <a:latin typeface="BZar"/>
                <a:cs typeface="B Zar" panose="00000400000000000000" pitchFamily="2" charset="-78"/>
              </a:rPr>
              <a:t>بـه تصريح </a:t>
            </a:r>
            <a:r>
              <a:rPr lang="fa-IR" sz="2400">
                <a:solidFill>
                  <a:srgbClr val="000000"/>
                </a:solidFill>
                <a:latin typeface="BZar"/>
                <a:cs typeface="B Zar" panose="00000400000000000000" pitchFamily="2" charset="-78"/>
              </a:rPr>
              <a:t>ارزشها و تعيين اهداف كيفي اختصاص دارد. سياست، به معني واقعي كلمه</a:t>
            </a:r>
            <a:r>
              <a:rPr lang="fa-IR" sz="2400">
                <a:solidFill>
                  <a:srgbClr val="000000"/>
                </a:solidFill>
                <a:latin typeface="BZar"/>
                <a:cs typeface="B Zar" panose="00000400000000000000" pitchFamily="2" charset="-78"/>
              </a:rPr>
              <a:t>، </a:t>
            </a:r>
            <a:r>
              <a:rPr lang="fa-IR" sz="2400" smtClean="0">
                <a:solidFill>
                  <a:srgbClr val="000000"/>
                </a:solidFill>
                <a:latin typeface="BZar"/>
                <a:cs typeface="B Zar" panose="00000400000000000000" pitchFamily="2" charset="-78"/>
              </a:rPr>
              <a:t>حجم كمي </a:t>
            </a:r>
            <a:r>
              <a:rPr lang="fa-IR" sz="2400">
                <a:solidFill>
                  <a:srgbClr val="000000"/>
                </a:solidFill>
                <a:latin typeface="BZar"/>
                <a:cs typeface="B Zar" panose="00000400000000000000" pitchFamily="2" charset="-78"/>
              </a:rPr>
              <a:t>را به خود اختصاص داده و اهداف كمي به كلي وجود </a:t>
            </a:r>
            <a:r>
              <a:rPr lang="fa-IR" sz="2400">
                <a:solidFill>
                  <a:srgbClr val="000000"/>
                </a:solidFill>
                <a:latin typeface="BZar"/>
                <a:cs typeface="B Zar" panose="00000400000000000000" pitchFamily="2" charset="-78"/>
              </a:rPr>
              <a:t>ندارد</a:t>
            </a:r>
            <a:r>
              <a:rPr lang="fa-IR" sz="2400" smtClean="0">
                <a:solidFill>
                  <a:srgbClr val="000000"/>
                </a:solidFill>
                <a:latin typeface="BZar"/>
                <a:cs typeface="B Zar" panose="00000400000000000000" pitchFamily="2" charset="-78"/>
              </a:rPr>
              <a:t>.</a:t>
            </a:r>
          </a:p>
          <a:p>
            <a:pPr marL="0" lvl="0" indent="0" algn="just">
              <a:buNone/>
            </a:pPr>
            <a:r>
              <a:rPr lang="fa-IR" sz="2400">
                <a:solidFill>
                  <a:srgbClr val="000000"/>
                </a:solidFill>
                <a:latin typeface="BZar"/>
                <a:cs typeface="B Zar" panose="00000400000000000000" pitchFamily="2" charset="-78"/>
              </a:rPr>
              <a:t/>
            </a:r>
            <a:br>
              <a:rPr lang="fa-IR" sz="2400">
                <a:solidFill>
                  <a:srgbClr val="000000"/>
                </a:solidFill>
                <a:latin typeface="BZar"/>
                <a:cs typeface="B Zar" panose="00000400000000000000" pitchFamily="2" charset="-78"/>
              </a:rPr>
            </a:br>
            <a:endParaRPr lang="fa-IR" sz="2400" smtClean="0">
              <a:solidFill>
                <a:srgbClr val="000000"/>
              </a:solidFill>
              <a:latin typeface="BZar"/>
              <a:cs typeface="B Zar" panose="00000400000000000000" pitchFamily="2" charset="-78"/>
            </a:endParaRPr>
          </a:p>
          <a:p>
            <a:pPr lvl="0" algn="just"/>
            <a:r>
              <a:rPr lang="fa-IR" sz="2000" b="1" smtClean="0">
                <a:solidFill>
                  <a:srgbClr val="FF0000"/>
                </a:solidFill>
                <a:latin typeface="BLotusBold"/>
                <a:cs typeface="B Zar" panose="00000400000000000000" pitchFamily="2" charset="-78"/>
              </a:rPr>
              <a:t>ـ </a:t>
            </a:r>
            <a:r>
              <a:rPr lang="fa-IR" sz="2000" b="1">
                <a:solidFill>
                  <a:srgbClr val="FF0000"/>
                </a:solidFill>
                <a:latin typeface="BLotusBold"/>
                <a:cs typeface="B Zar" panose="00000400000000000000" pitchFamily="2" charset="-78"/>
              </a:rPr>
              <a:t>دولتي بودن</a:t>
            </a:r>
            <a:r>
              <a:rPr lang="fa-IR" sz="2000" b="1">
                <a:solidFill>
                  <a:srgbClr val="000000"/>
                </a:solidFill>
                <a:latin typeface="BLotusBold"/>
                <a:cs typeface="B Zar" panose="00000400000000000000" pitchFamily="2" charset="-78"/>
              </a:rPr>
              <a:t>: </a:t>
            </a:r>
            <a:r>
              <a:rPr lang="fa-IR" sz="2400">
                <a:solidFill>
                  <a:srgbClr val="000000"/>
                </a:solidFill>
                <a:latin typeface="BZar"/>
                <a:cs typeface="B Zar" panose="00000400000000000000" pitchFamily="2" charset="-78"/>
              </a:rPr>
              <a:t>مسئول اجراي سياستها و رسيدن به اهـداف كيفـي و در </a:t>
            </a:r>
            <a:r>
              <a:rPr lang="fa-IR" sz="2400">
                <a:solidFill>
                  <a:srgbClr val="000000"/>
                </a:solidFill>
                <a:latin typeface="BZar"/>
                <a:cs typeface="B Zar" panose="00000400000000000000" pitchFamily="2" charset="-78"/>
              </a:rPr>
              <a:t>نظـر </a:t>
            </a:r>
            <a:r>
              <a:rPr lang="fa-IR" sz="2400" smtClean="0">
                <a:solidFill>
                  <a:srgbClr val="000000"/>
                </a:solidFill>
                <a:latin typeface="BZar"/>
                <a:cs typeface="B Zar" panose="00000400000000000000" pitchFamily="2" charset="-78"/>
              </a:rPr>
              <a:t>گـرفتن ارزشها </a:t>
            </a:r>
            <a:r>
              <a:rPr lang="fa-IR" sz="2400">
                <a:solidFill>
                  <a:srgbClr val="000000"/>
                </a:solidFill>
                <a:latin typeface="BZar"/>
                <a:cs typeface="B Zar" panose="00000400000000000000" pitchFamily="2" charset="-78"/>
              </a:rPr>
              <a:t>به طور كلي دولت شناخته شده است. كمتر پيش آمده كه در مـتن هـر </a:t>
            </a:r>
            <a:r>
              <a:rPr lang="fa-IR" sz="2400">
                <a:solidFill>
                  <a:srgbClr val="000000"/>
                </a:solidFill>
                <a:latin typeface="BZar"/>
                <a:cs typeface="B Zar" panose="00000400000000000000" pitchFamily="2" charset="-78"/>
              </a:rPr>
              <a:t>سياسـت </a:t>
            </a:r>
            <a:r>
              <a:rPr lang="fa-IR" sz="2400" smtClean="0">
                <a:solidFill>
                  <a:srgbClr val="000000"/>
                </a:solidFill>
                <a:latin typeface="BZar"/>
                <a:cs typeface="B Zar" panose="00000400000000000000" pitchFamily="2" charset="-78"/>
              </a:rPr>
              <a:t>و هدف </a:t>
            </a:r>
            <a:r>
              <a:rPr lang="fa-IR" sz="2400">
                <a:solidFill>
                  <a:srgbClr val="000000"/>
                </a:solidFill>
                <a:latin typeface="BZar"/>
                <a:cs typeface="B Zar" panose="00000400000000000000" pitchFamily="2" charset="-78"/>
              </a:rPr>
              <a:t>كيفي، سازمان مشخصي در دولت مسئول اجـراي آن شـناخته شـود. </a:t>
            </a:r>
            <a:r>
              <a:rPr lang="fa-IR" sz="2400">
                <a:solidFill>
                  <a:srgbClr val="000000"/>
                </a:solidFill>
                <a:latin typeface="BZar"/>
                <a:cs typeface="B Zar" panose="00000400000000000000" pitchFamily="2" charset="-78"/>
              </a:rPr>
              <a:t>همچنـين </a:t>
            </a:r>
            <a:r>
              <a:rPr lang="fa-IR" sz="2400" smtClean="0">
                <a:solidFill>
                  <a:srgbClr val="000000"/>
                </a:solidFill>
                <a:latin typeface="BZar"/>
                <a:cs typeface="B Zar" panose="00000400000000000000" pitchFamily="2" charset="-78"/>
              </a:rPr>
              <a:t>جـاي خالي </a:t>
            </a:r>
            <a:r>
              <a:rPr lang="fa-IR" sz="2400">
                <a:solidFill>
                  <a:srgbClr val="000000"/>
                </a:solidFill>
                <a:latin typeface="BZar"/>
                <a:cs typeface="B Zar" panose="00000400000000000000" pitchFamily="2" charset="-78"/>
              </a:rPr>
              <a:t>حمايت سازمانهاي غيردولتي، انجمنهاي محلي و منطقهاي و </a:t>
            </a:r>
            <a:r>
              <a:rPr lang="fa-IR" sz="2400">
                <a:solidFill>
                  <a:srgbClr val="000000"/>
                </a:solidFill>
                <a:latin typeface="BZar"/>
                <a:cs typeface="B Zar" panose="00000400000000000000" pitchFamily="2" charset="-78"/>
              </a:rPr>
              <a:t>سازمانهاي </a:t>
            </a:r>
            <a:r>
              <a:rPr lang="fa-IR" sz="2400" smtClean="0">
                <a:solidFill>
                  <a:srgbClr val="000000"/>
                </a:solidFill>
                <a:latin typeface="BZar"/>
                <a:cs typeface="B Zar" panose="00000400000000000000" pitchFamily="2" charset="-78"/>
              </a:rPr>
              <a:t>غيردولتي به </a:t>
            </a:r>
            <a:r>
              <a:rPr lang="fa-IR" sz="2400">
                <a:solidFill>
                  <a:srgbClr val="000000"/>
                </a:solidFill>
                <a:latin typeface="BZar"/>
                <a:cs typeface="B Zar" panose="00000400000000000000" pitchFamily="2" charset="-78"/>
              </a:rPr>
              <a:t>چشم </a:t>
            </a:r>
            <a:r>
              <a:rPr lang="fa-IR" sz="2400">
                <a:solidFill>
                  <a:srgbClr val="000000"/>
                </a:solidFill>
                <a:latin typeface="BZar"/>
                <a:cs typeface="B Zar" panose="00000400000000000000" pitchFamily="2" charset="-78"/>
              </a:rPr>
              <a:t>ميخورد</a:t>
            </a:r>
            <a:r>
              <a:rPr lang="fa-IR" sz="2400">
                <a:solidFill>
                  <a:prstClr val="black"/>
                </a:solidFill>
                <a:cs typeface="B Zar" panose="00000400000000000000" pitchFamily="2" charset="-78"/>
              </a:rPr>
              <a:t> </a:t>
            </a:r>
            <a:endParaRPr lang="fa-IR" sz="2400" smtClean="0">
              <a:solidFill>
                <a:prstClr val="black"/>
              </a:solidFill>
              <a:cs typeface="B Zar" panose="00000400000000000000" pitchFamily="2" charset="-78"/>
            </a:endParaRPr>
          </a:p>
          <a:p>
            <a:pPr lvl="0" algn="just"/>
            <a:r>
              <a:rPr lang="fa-IR" sz="2400">
                <a:solidFill>
                  <a:prstClr val="black"/>
                </a:solidFill>
                <a:cs typeface="B Zar" panose="00000400000000000000" pitchFamily="2" charset="-78"/>
              </a:rPr>
              <a:t/>
            </a:r>
            <a:br>
              <a:rPr lang="fa-IR" sz="2400">
                <a:solidFill>
                  <a:prstClr val="black"/>
                </a:solidFill>
                <a:cs typeface="B Zar" panose="00000400000000000000" pitchFamily="2" charset="-78"/>
              </a:rPr>
            </a:br>
            <a:endParaRPr lang="fa-IR" sz="2400">
              <a:solidFill>
                <a:prstClr val="black"/>
              </a:solidFill>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409030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400" b="1" i="0" smtClean="0">
                <a:solidFill>
                  <a:srgbClr val="FF0000"/>
                </a:solidFill>
                <a:effectLst/>
                <a:latin typeface="BLotusBold"/>
                <a:cs typeface="B Zar" panose="00000400000000000000" pitchFamily="2" charset="-78"/>
              </a:rPr>
              <a:t>ـ ابهام</a:t>
            </a:r>
            <a:r>
              <a:rPr lang="fa-IR" sz="2400" b="1" i="0" smtClean="0">
                <a:solidFill>
                  <a:srgbClr val="000000"/>
                </a:solidFill>
                <a:effectLst/>
                <a:latin typeface="BLotusBold"/>
                <a:cs typeface="B Zar" panose="00000400000000000000" pitchFamily="2" charset="-78"/>
              </a:rPr>
              <a:t>: </a:t>
            </a:r>
            <a:r>
              <a:rPr lang="fa-IR" b="0" i="0" smtClean="0">
                <a:solidFill>
                  <a:srgbClr val="000000"/>
                </a:solidFill>
                <a:effectLst/>
                <a:latin typeface="BZar"/>
                <a:cs typeface="B Zar" panose="00000400000000000000" pitchFamily="2" charset="-78"/>
              </a:rPr>
              <a:t>در سياستهاي فرهنگي ايران، حوزة عمـل دولـت بـه خـوبي مشـخص نشـده است. بهعبارتي، حدود و ثغور فعاليتهـا و دخالـتهـاي دولـت در امـر فرهنـگ مشـخص نيست، چنانكه در همه مسائل و حوزهها، دولت خود را دخيل ميداند. همـين عـدم وضـوح ميتواند به سوء فهم در مصداق منجر شود.</a:t>
            </a:r>
          </a:p>
          <a:p>
            <a:pPr marL="0" indent="0" algn="just">
              <a:buNone/>
            </a:pPr>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774893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400" b="1">
                <a:solidFill>
                  <a:srgbClr val="FF0000"/>
                </a:solidFill>
                <a:latin typeface="BLotusBold"/>
                <a:cs typeface="B Zar" panose="00000400000000000000" pitchFamily="2" charset="-78"/>
              </a:rPr>
              <a:t>ـ </a:t>
            </a:r>
            <a:r>
              <a:rPr lang="fa-IR" sz="2400" b="1" smtClean="0">
                <a:solidFill>
                  <a:srgbClr val="FF0000"/>
                </a:solidFill>
                <a:latin typeface="BLotusBold"/>
                <a:cs typeface="B Zar" panose="00000400000000000000" pitchFamily="2" charset="-78"/>
              </a:rPr>
              <a:t>نينديشيده هاي </a:t>
            </a:r>
            <a:r>
              <a:rPr lang="fa-IR" sz="2400" b="1">
                <a:solidFill>
                  <a:srgbClr val="FF0000"/>
                </a:solidFill>
                <a:latin typeface="BLotusBold"/>
                <a:cs typeface="B Zar" panose="00000400000000000000" pitchFamily="2" charset="-78"/>
              </a:rPr>
              <a:t>فراوان</a:t>
            </a:r>
            <a:r>
              <a:rPr lang="fa-IR" sz="2400" b="1">
                <a:solidFill>
                  <a:srgbClr val="000000"/>
                </a:solidFill>
                <a:latin typeface="BLotusBold"/>
                <a:cs typeface="B Zar" panose="00000400000000000000" pitchFamily="2" charset="-78"/>
              </a:rPr>
              <a:t>: </a:t>
            </a:r>
            <a:r>
              <a:rPr lang="fa-IR">
                <a:solidFill>
                  <a:srgbClr val="000000"/>
                </a:solidFill>
                <a:latin typeface="BZar"/>
                <a:cs typeface="B Zar" panose="00000400000000000000" pitchFamily="2" charset="-78"/>
              </a:rPr>
              <a:t>سياستهاي فرهنگي ايران نينديشيدههاي فراواني دارد</a:t>
            </a:r>
            <a:r>
              <a:rPr lang="fa-IR">
                <a:solidFill>
                  <a:srgbClr val="000000"/>
                </a:solidFill>
                <a:latin typeface="BZar"/>
                <a:cs typeface="B Zar" panose="00000400000000000000" pitchFamily="2" charset="-78"/>
              </a:rPr>
              <a:t>. </a:t>
            </a:r>
            <a:r>
              <a:rPr lang="fa-IR" smtClean="0">
                <a:solidFill>
                  <a:srgbClr val="000000"/>
                </a:solidFill>
                <a:latin typeface="BZar"/>
                <a:cs typeface="B Zar" panose="00000400000000000000" pitchFamily="2" charset="-78"/>
              </a:rPr>
              <a:t>بـراي مثال </a:t>
            </a:r>
            <a:r>
              <a:rPr lang="fa-IR">
                <a:solidFill>
                  <a:srgbClr val="000000"/>
                </a:solidFill>
                <a:latin typeface="BZar"/>
                <a:cs typeface="B Zar" panose="00000400000000000000" pitchFamily="2" charset="-78"/>
              </a:rPr>
              <a:t>دموكراسي فرهنگي، توجه به اقليتها و استفاده از فرهنگ در جهت مقابلـه </a:t>
            </a:r>
            <a:r>
              <a:rPr lang="fa-IR">
                <a:solidFill>
                  <a:srgbClr val="000000"/>
                </a:solidFill>
                <a:latin typeface="BZar"/>
                <a:cs typeface="B Zar" panose="00000400000000000000" pitchFamily="2" charset="-78"/>
              </a:rPr>
              <a:t>بـا </a:t>
            </a:r>
            <a:r>
              <a:rPr lang="fa-IR" smtClean="0">
                <a:solidFill>
                  <a:srgbClr val="000000"/>
                </a:solidFill>
                <a:latin typeface="BZar"/>
                <a:cs typeface="B Zar" panose="00000400000000000000" pitchFamily="2" charset="-78"/>
              </a:rPr>
              <a:t>تبعـات تمدن </a:t>
            </a:r>
            <a:r>
              <a:rPr lang="fa-IR">
                <a:solidFill>
                  <a:srgbClr val="000000"/>
                </a:solidFill>
                <a:latin typeface="BZar"/>
                <a:cs typeface="B Zar" panose="00000400000000000000" pitchFamily="2" charset="-78"/>
              </a:rPr>
              <a:t>جاي كمي در مجموعه سياستهاي فرهنگي به خود اختصاص داده اسـت</a:t>
            </a:r>
            <a:r>
              <a:rPr lang="fa-IR">
                <a:solidFill>
                  <a:srgbClr val="000000"/>
                </a:solidFill>
                <a:latin typeface="BZar"/>
                <a:cs typeface="B Zar" panose="00000400000000000000" pitchFamily="2" charset="-78"/>
              </a:rPr>
              <a:t>. </a:t>
            </a:r>
            <a:r>
              <a:rPr lang="fa-IR" smtClean="0">
                <a:solidFill>
                  <a:srgbClr val="000000"/>
                </a:solidFill>
                <a:latin typeface="BZar"/>
                <a:cs typeface="B Zar" panose="00000400000000000000" pitchFamily="2" charset="-78"/>
              </a:rPr>
              <a:t>همچنـين كمتر </a:t>
            </a:r>
            <a:r>
              <a:rPr lang="fa-IR">
                <a:solidFill>
                  <a:srgbClr val="000000"/>
                </a:solidFill>
                <a:latin typeface="BZar"/>
                <a:cs typeface="B Zar" panose="00000400000000000000" pitchFamily="2" charset="-78"/>
              </a:rPr>
              <a:t>به جنبههاي فردي، آزاديبخشي و خودبيانگري فرهنگي اشاره شده است</a:t>
            </a:r>
            <a:r>
              <a:rPr lang="fa-IR">
                <a:solidFill>
                  <a:srgbClr val="000000"/>
                </a:solidFill>
                <a:latin typeface="BZar"/>
                <a:cs typeface="B Zar" panose="00000400000000000000" pitchFamily="2" charset="-78"/>
              </a:rPr>
              <a:t>. </a:t>
            </a:r>
            <a:r>
              <a:rPr lang="fa-IR" smtClean="0">
                <a:solidFill>
                  <a:srgbClr val="000000"/>
                </a:solidFill>
                <a:latin typeface="BZar"/>
                <a:cs typeface="B Zar" panose="00000400000000000000" pitchFamily="2" charset="-78"/>
              </a:rPr>
              <a:t>جنبـههـاي اقتصادي </a:t>
            </a:r>
            <a:r>
              <a:rPr lang="fa-IR">
                <a:solidFill>
                  <a:srgbClr val="000000"/>
                </a:solidFill>
                <a:latin typeface="BZar"/>
                <a:cs typeface="B Zar" panose="00000400000000000000" pitchFamily="2" charset="-78"/>
              </a:rPr>
              <a:t>فرهنگي به طور عمده ناديده گرفته شده است</a:t>
            </a:r>
            <a:endParaRPr lang="fa-IR"/>
          </a:p>
        </p:txBody>
      </p:sp>
    </p:spTree>
    <p:extLst>
      <p:ext uri="{BB962C8B-B14F-4D97-AF65-F5344CB8AC3E}">
        <p14:creationId xmlns:p14="http://schemas.microsoft.com/office/powerpoint/2010/main" val="4215051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7178</Words>
  <Application>Microsoft Office PowerPoint</Application>
  <PresentationFormat>Widescreen</PresentationFormat>
  <Paragraphs>223</Paragraphs>
  <Slides>102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102</vt:i4>
      </vt:variant>
    </vt:vector>
  </HeadingPairs>
  <TitlesOfParts>
    <vt:vector size="115" baseType="lpstr">
      <vt:lpstr>Arial</vt:lpstr>
      <vt:lpstr>B Zar</vt:lpstr>
      <vt:lpstr>BBadrBold</vt:lpstr>
      <vt:lpstr>BKourosh</vt:lpstr>
      <vt:lpstr>BLotusBold</vt:lpstr>
      <vt:lpstr>BMitra</vt:lpstr>
      <vt:lpstr>BMitraBold</vt:lpstr>
      <vt:lpstr>BZar</vt:lpstr>
      <vt:lpstr>BZarBold</vt:lpstr>
      <vt:lpstr>Calibri</vt:lpstr>
      <vt:lpstr>Calibri Light</vt:lpstr>
      <vt:lpstr>Times New Roman</vt:lpstr>
      <vt:lpstr>Office Theme</vt:lpstr>
      <vt:lpstr>عنوان مقاله: تحليل محتواي سياستهاي فرهنگي ايران، بر اساس قانون اساسي، سند سياستهاي فرهنگي و برنامه پنجم توسعه </vt:lpstr>
      <vt:lpstr>چکیده</vt:lpstr>
      <vt:lpstr>چکیده</vt:lpstr>
      <vt:lpstr>چکیده</vt:lpstr>
      <vt:lpstr>واژگان كليدي: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مفهومي</vt:lpstr>
      <vt:lpstr>PowerPoint Presentation</vt:lpstr>
      <vt:lpstr>PowerPoint Presentation</vt:lpstr>
      <vt:lpstr>PowerPoint Presentation</vt:lpstr>
      <vt:lpstr>PowerPoint Presentation</vt:lpstr>
      <vt:lpstr>PowerPoint Presentation</vt:lpstr>
      <vt:lpstr>PowerPoint Presentation</vt:lpstr>
      <vt:lpstr>2- روش تحقيق</vt:lpstr>
      <vt:lpstr>PowerPoint Presentation</vt:lpstr>
      <vt:lpstr>1-2تركيب روش كمي و كيفي</vt:lpstr>
      <vt:lpstr>PowerPoint Presentation</vt:lpstr>
      <vt:lpstr>PowerPoint Presentation</vt:lpstr>
      <vt:lpstr>PowerPoint Presentation</vt:lpstr>
      <vt:lpstr>2-2اهداف جزئي و متغيرهاي تحقيق</vt:lpstr>
      <vt:lpstr>PowerPoint Presentation</vt:lpstr>
      <vt:lpstr>3-2واحد تحليل</vt:lpstr>
      <vt:lpstr>4-2اعتبار3</vt:lpstr>
      <vt:lpstr>PowerPoint Presentation</vt:lpstr>
      <vt:lpstr>5-2پايايي1</vt:lpstr>
      <vt:lpstr>PowerPoint Presentation</vt:lpstr>
      <vt:lpstr>PowerPoint Presentation</vt:lpstr>
      <vt:lpstr>PowerPoint Presentation</vt:lpstr>
      <vt:lpstr>3-اجراي كدگذاري</vt:lpstr>
      <vt:lpstr>1-3-قانون اساسي</vt:lpstr>
      <vt:lpstr>PowerPoint Presentation</vt:lpstr>
      <vt:lpstr>PowerPoint Presentation</vt:lpstr>
      <vt:lpstr>PowerPoint Presentation</vt:lpstr>
      <vt:lpstr>PowerPoint Presentation</vt:lpstr>
      <vt:lpstr>PowerPoint Presentation</vt:lpstr>
      <vt:lpstr>PowerPoint Presentation</vt:lpstr>
      <vt:lpstr>2-3سند سياست فرهنگي جمهوري اسلامي ايران</vt:lpstr>
      <vt:lpstr>PowerPoint Presentation</vt:lpstr>
      <vt:lpstr>PowerPoint Presentation</vt:lpstr>
      <vt:lpstr>3-3برنامه پنجم توسعه</vt:lpstr>
      <vt:lpstr>PowerPoint Presentation</vt:lpstr>
      <vt:lpstr>PowerPoint Presentation</vt:lpstr>
      <vt:lpstr>PowerPoint Presentation</vt:lpstr>
      <vt:lpstr>PowerPoint Presentation</vt:lpstr>
      <vt:lpstr>PowerPoint Presentation</vt:lpstr>
      <vt:lpstr>PowerPoint Presentation</vt:lpstr>
      <vt:lpstr>4-3جمعبندي كدگذاريها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5-مروري بر سياستهاي فرهنگي ايران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6-جمع بندي و نتيجهگيري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تحليل محتواي سياستهاي فرهنگي ايران، بر اساس قانون اساسي، سند سياستهاي فرهنگي و برنامه پنجم توسعه</dc:title>
  <dc:creator>MaZz!i</dc:creator>
  <cp:lastModifiedBy>MaZz!i</cp:lastModifiedBy>
  <cp:revision>19</cp:revision>
  <dcterms:created xsi:type="dcterms:W3CDTF">2023-06-30T13:07:43Z</dcterms:created>
  <dcterms:modified xsi:type="dcterms:W3CDTF">2023-06-30T15:57:57Z</dcterms:modified>
</cp:coreProperties>
</file>