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342" r:id="rId19"/>
    <p:sldId id="273" r:id="rId20"/>
    <p:sldId id="274" r:id="rId21"/>
    <p:sldId id="343" r:id="rId22"/>
    <p:sldId id="275" r:id="rId23"/>
    <p:sldId id="276" r:id="rId24"/>
    <p:sldId id="277" r:id="rId25"/>
    <p:sldId id="278" r:id="rId26"/>
    <p:sldId id="279" r:id="rId27"/>
    <p:sldId id="280" r:id="rId28"/>
    <p:sldId id="281" r:id="rId29"/>
    <p:sldId id="282" r:id="rId30"/>
    <p:sldId id="344" r:id="rId31"/>
    <p:sldId id="283" r:id="rId32"/>
    <p:sldId id="284" r:id="rId33"/>
    <p:sldId id="285" r:id="rId34"/>
    <p:sldId id="286" r:id="rId35"/>
    <p:sldId id="345" r:id="rId36"/>
    <p:sldId id="287" r:id="rId37"/>
    <p:sldId id="288" r:id="rId38"/>
    <p:sldId id="289" r:id="rId39"/>
    <p:sldId id="290" r:id="rId40"/>
    <p:sldId id="346"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47"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7" autoAdjust="0"/>
    <p:restoredTop sz="94434" autoAdjust="0"/>
  </p:normalViewPr>
  <p:slideViewPr>
    <p:cSldViewPr snapToGrid="0">
      <p:cViewPr varScale="1">
        <p:scale>
          <a:sx n="68" d="100"/>
          <a:sy n="68" d="100"/>
        </p:scale>
        <p:origin x="78" y="114"/>
      </p:cViewPr>
      <p:guideLst/>
    </p:cSldViewPr>
  </p:slideViewPr>
  <p:outlineViewPr>
    <p:cViewPr>
      <p:scale>
        <a:sx n="33" d="100"/>
        <a:sy n="33" d="100"/>
      </p:scale>
      <p:origin x="0" y="-6430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6DE90FB0-B48E-4D47-B4D7-867DA49DEBA4}" type="datetimeFigureOut">
              <a:rPr lang="fa-IR" smtClean="0"/>
              <a:t>15/11/1444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6E92894-7EBF-4BD4-A212-A32F58EE7200}" type="slidenum">
              <a:rPr lang="fa-IR" smtClean="0"/>
              <a:t>‹#›</a:t>
            </a:fld>
            <a:endParaRPr lang="fa-IR"/>
          </a:p>
        </p:txBody>
      </p:sp>
    </p:spTree>
    <p:extLst>
      <p:ext uri="{BB962C8B-B14F-4D97-AF65-F5344CB8AC3E}">
        <p14:creationId xmlns:p14="http://schemas.microsoft.com/office/powerpoint/2010/main" val="4250468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DE90FB0-B48E-4D47-B4D7-867DA49DEBA4}" type="datetimeFigureOut">
              <a:rPr lang="fa-IR" smtClean="0"/>
              <a:t>15/11/1444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6E92894-7EBF-4BD4-A212-A32F58EE7200}" type="slidenum">
              <a:rPr lang="fa-IR" smtClean="0"/>
              <a:t>‹#›</a:t>
            </a:fld>
            <a:endParaRPr lang="fa-IR"/>
          </a:p>
        </p:txBody>
      </p:sp>
    </p:spTree>
    <p:extLst>
      <p:ext uri="{BB962C8B-B14F-4D97-AF65-F5344CB8AC3E}">
        <p14:creationId xmlns:p14="http://schemas.microsoft.com/office/powerpoint/2010/main" val="646842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DE90FB0-B48E-4D47-B4D7-867DA49DEBA4}" type="datetimeFigureOut">
              <a:rPr lang="fa-IR" smtClean="0"/>
              <a:t>15/11/1444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6E92894-7EBF-4BD4-A212-A32F58EE7200}" type="slidenum">
              <a:rPr lang="fa-IR" smtClean="0"/>
              <a:t>‹#›</a:t>
            </a:fld>
            <a:endParaRPr lang="fa-IR"/>
          </a:p>
        </p:txBody>
      </p:sp>
    </p:spTree>
    <p:extLst>
      <p:ext uri="{BB962C8B-B14F-4D97-AF65-F5344CB8AC3E}">
        <p14:creationId xmlns:p14="http://schemas.microsoft.com/office/powerpoint/2010/main" val="4082150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DE90FB0-B48E-4D47-B4D7-867DA49DEBA4}" type="datetimeFigureOut">
              <a:rPr lang="fa-IR" smtClean="0"/>
              <a:t>15/11/1444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6E92894-7EBF-4BD4-A212-A32F58EE7200}" type="slidenum">
              <a:rPr lang="fa-IR" smtClean="0"/>
              <a:t>‹#›</a:t>
            </a:fld>
            <a:endParaRPr lang="fa-IR"/>
          </a:p>
        </p:txBody>
      </p:sp>
    </p:spTree>
    <p:extLst>
      <p:ext uri="{BB962C8B-B14F-4D97-AF65-F5344CB8AC3E}">
        <p14:creationId xmlns:p14="http://schemas.microsoft.com/office/powerpoint/2010/main" val="2948747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E90FB0-B48E-4D47-B4D7-867DA49DEBA4}" type="datetimeFigureOut">
              <a:rPr lang="fa-IR" smtClean="0"/>
              <a:t>15/11/1444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6E92894-7EBF-4BD4-A212-A32F58EE7200}" type="slidenum">
              <a:rPr lang="fa-IR" smtClean="0"/>
              <a:t>‹#›</a:t>
            </a:fld>
            <a:endParaRPr lang="fa-IR"/>
          </a:p>
        </p:txBody>
      </p:sp>
    </p:spTree>
    <p:extLst>
      <p:ext uri="{BB962C8B-B14F-4D97-AF65-F5344CB8AC3E}">
        <p14:creationId xmlns:p14="http://schemas.microsoft.com/office/powerpoint/2010/main" val="1365761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6DE90FB0-B48E-4D47-B4D7-867DA49DEBA4}" type="datetimeFigureOut">
              <a:rPr lang="fa-IR" smtClean="0"/>
              <a:t>15/11/1444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6E92894-7EBF-4BD4-A212-A32F58EE7200}" type="slidenum">
              <a:rPr lang="fa-IR" smtClean="0"/>
              <a:t>‹#›</a:t>
            </a:fld>
            <a:endParaRPr lang="fa-IR"/>
          </a:p>
        </p:txBody>
      </p:sp>
    </p:spTree>
    <p:extLst>
      <p:ext uri="{BB962C8B-B14F-4D97-AF65-F5344CB8AC3E}">
        <p14:creationId xmlns:p14="http://schemas.microsoft.com/office/powerpoint/2010/main" val="2260801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6DE90FB0-B48E-4D47-B4D7-867DA49DEBA4}" type="datetimeFigureOut">
              <a:rPr lang="fa-IR" smtClean="0"/>
              <a:t>15/11/1444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56E92894-7EBF-4BD4-A212-A32F58EE7200}" type="slidenum">
              <a:rPr lang="fa-IR" smtClean="0"/>
              <a:t>‹#›</a:t>
            </a:fld>
            <a:endParaRPr lang="fa-IR"/>
          </a:p>
        </p:txBody>
      </p:sp>
    </p:spTree>
    <p:extLst>
      <p:ext uri="{BB962C8B-B14F-4D97-AF65-F5344CB8AC3E}">
        <p14:creationId xmlns:p14="http://schemas.microsoft.com/office/powerpoint/2010/main" val="3111359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6DE90FB0-B48E-4D47-B4D7-867DA49DEBA4}" type="datetimeFigureOut">
              <a:rPr lang="fa-IR" smtClean="0"/>
              <a:t>15/11/1444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56E92894-7EBF-4BD4-A212-A32F58EE7200}" type="slidenum">
              <a:rPr lang="fa-IR" smtClean="0"/>
              <a:t>‹#›</a:t>
            </a:fld>
            <a:endParaRPr lang="fa-IR"/>
          </a:p>
        </p:txBody>
      </p:sp>
    </p:spTree>
    <p:extLst>
      <p:ext uri="{BB962C8B-B14F-4D97-AF65-F5344CB8AC3E}">
        <p14:creationId xmlns:p14="http://schemas.microsoft.com/office/powerpoint/2010/main" val="2154240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E90FB0-B48E-4D47-B4D7-867DA49DEBA4}" type="datetimeFigureOut">
              <a:rPr lang="fa-IR" smtClean="0"/>
              <a:t>15/11/1444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56E92894-7EBF-4BD4-A212-A32F58EE7200}" type="slidenum">
              <a:rPr lang="fa-IR" smtClean="0"/>
              <a:t>‹#›</a:t>
            </a:fld>
            <a:endParaRPr lang="fa-IR"/>
          </a:p>
        </p:txBody>
      </p:sp>
    </p:spTree>
    <p:extLst>
      <p:ext uri="{BB962C8B-B14F-4D97-AF65-F5344CB8AC3E}">
        <p14:creationId xmlns:p14="http://schemas.microsoft.com/office/powerpoint/2010/main" val="3293012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E90FB0-B48E-4D47-B4D7-867DA49DEBA4}" type="datetimeFigureOut">
              <a:rPr lang="fa-IR" smtClean="0"/>
              <a:t>15/11/1444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6E92894-7EBF-4BD4-A212-A32F58EE7200}" type="slidenum">
              <a:rPr lang="fa-IR" smtClean="0"/>
              <a:t>‹#›</a:t>
            </a:fld>
            <a:endParaRPr lang="fa-IR"/>
          </a:p>
        </p:txBody>
      </p:sp>
    </p:spTree>
    <p:extLst>
      <p:ext uri="{BB962C8B-B14F-4D97-AF65-F5344CB8AC3E}">
        <p14:creationId xmlns:p14="http://schemas.microsoft.com/office/powerpoint/2010/main" val="83384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E90FB0-B48E-4D47-B4D7-867DA49DEBA4}" type="datetimeFigureOut">
              <a:rPr lang="fa-IR" smtClean="0"/>
              <a:t>15/11/1444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6E92894-7EBF-4BD4-A212-A32F58EE7200}" type="slidenum">
              <a:rPr lang="fa-IR" smtClean="0"/>
              <a:t>‹#›</a:t>
            </a:fld>
            <a:endParaRPr lang="fa-IR"/>
          </a:p>
        </p:txBody>
      </p:sp>
    </p:spTree>
    <p:extLst>
      <p:ext uri="{BB962C8B-B14F-4D97-AF65-F5344CB8AC3E}">
        <p14:creationId xmlns:p14="http://schemas.microsoft.com/office/powerpoint/2010/main" val="115904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DE90FB0-B48E-4D47-B4D7-867DA49DEBA4}" type="datetimeFigureOut">
              <a:rPr lang="fa-IR" smtClean="0"/>
              <a:t>15/11/1444</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6E92894-7EBF-4BD4-A212-A32F58EE7200}" type="slidenum">
              <a:rPr lang="fa-IR" smtClean="0"/>
              <a:t>‹#›</a:t>
            </a:fld>
            <a:endParaRPr lang="fa-IR"/>
          </a:p>
        </p:txBody>
      </p:sp>
    </p:spTree>
    <p:extLst>
      <p:ext uri="{BB962C8B-B14F-4D97-AF65-F5344CB8AC3E}">
        <p14:creationId xmlns:p14="http://schemas.microsoft.com/office/powerpoint/2010/main" val="340829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smtClean="0">
                <a:solidFill>
                  <a:srgbClr val="FF0000"/>
                </a:solidFill>
                <a:latin typeface=" b zar"/>
                <a:cs typeface="B Zar" panose="00000400000000000000" pitchFamily="2" charset="-78"/>
              </a:rPr>
              <a:t>عنوان مقاله</a:t>
            </a:r>
            <a:r>
              <a:rPr lang="fa-IR" smtClean="0">
                <a:latin typeface=" b zar"/>
                <a:cs typeface="B Zar" panose="00000400000000000000" pitchFamily="2" charset="-78"/>
              </a:rPr>
              <a:t>: انگیزه </a:t>
            </a:r>
            <a:r>
              <a:rPr lang="fa-IR" smtClean="0">
                <a:latin typeface=" b zar"/>
                <a:cs typeface="B Zar" panose="00000400000000000000" pitchFamily="2" charset="-78"/>
              </a:rPr>
              <a:t>های استفاده از ویدئو در میان جوانان تهرانی</a:t>
            </a:r>
            <a:endParaRPr lang="fa-IR">
              <a:latin typeface=" b zar"/>
              <a:cs typeface="B Zar" panose="00000400000000000000" pitchFamily="2" charset="-78"/>
            </a:endParaRPr>
          </a:p>
        </p:txBody>
      </p:sp>
      <p:sp>
        <p:nvSpPr>
          <p:cNvPr id="3" name="Subtitle 2"/>
          <p:cNvSpPr>
            <a:spLocks noGrp="1"/>
          </p:cNvSpPr>
          <p:nvPr>
            <p:ph type="subTitle" idx="1"/>
          </p:nvPr>
        </p:nvSpPr>
        <p:spPr/>
        <p:txBody>
          <a:bodyPr/>
          <a:lstStyle/>
          <a:p>
            <a:r>
              <a:rPr lang="fa-IR" smtClean="0">
                <a:solidFill>
                  <a:srgbClr val="FF0000"/>
                </a:solidFill>
                <a:latin typeface=" b zar"/>
                <a:cs typeface="B Zar" panose="00000400000000000000" pitchFamily="2" charset="-78"/>
              </a:rPr>
              <a:t>نویسندگان</a:t>
            </a:r>
            <a:r>
              <a:rPr lang="fa-IR" smtClean="0">
                <a:latin typeface=" b zar"/>
                <a:cs typeface="B Zar" panose="00000400000000000000" pitchFamily="2" charset="-78"/>
              </a:rPr>
              <a:t>: محمود شهابی</a:t>
            </a:r>
          </a:p>
          <a:p>
            <a:r>
              <a:rPr lang="fa-IR" smtClean="0">
                <a:solidFill>
                  <a:srgbClr val="FF0000"/>
                </a:solidFill>
                <a:latin typeface=" b zar"/>
                <a:cs typeface="B Zar" panose="00000400000000000000" pitchFamily="2" charset="-78"/>
              </a:rPr>
              <a:t>منبع</a:t>
            </a:r>
            <a:r>
              <a:rPr lang="fa-IR" smtClean="0">
                <a:latin typeface=" b zar"/>
                <a:cs typeface="B Zar" panose="00000400000000000000" pitchFamily="2" charset="-78"/>
              </a:rPr>
              <a:t>: نامه پژوهش فرهنگی سال هفتم دوره جدید شماره 5</a:t>
            </a:r>
          </a:p>
          <a:p>
            <a:r>
              <a:rPr lang="fa-IR" smtClean="0">
                <a:latin typeface=" b zar"/>
                <a:cs typeface="B Zar" panose="00000400000000000000" pitchFamily="2" charset="-78"/>
              </a:rPr>
              <a:t>صص 107-81</a:t>
            </a:r>
            <a:endParaRPr lang="fa-IR">
              <a:latin typeface=" b za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426990" y="4335202"/>
            <a:ext cx="2709282" cy="2029346"/>
          </a:xfrm>
          <a:prstGeom prst="rect">
            <a:avLst/>
          </a:prstGeom>
        </p:spPr>
      </p:pic>
    </p:spTree>
    <p:extLst>
      <p:ext uri="{BB962C8B-B14F-4D97-AF65-F5344CB8AC3E}">
        <p14:creationId xmlns:p14="http://schemas.microsoft.com/office/powerpoint/2010/main" val="1864829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 b zar"/>
                <a:cs typeface="B Zar" panose="00000400000000000000" pitchFamily="2" charset="-78"/>
              </a:rPr>
              <a:t>در مقابل عده ای نیز رواج ویدئوی غیر مجاز را بخشی از یک فرایند کلی تر مقاومت فرهنگی آگاهانه از سوی کاربران ویدئویی می دانستند، </a:t>
            </a:r>
            <a:r>
              <a:rPr lang="fa-IR" b="1" smtClean="0">
                <a:solidFill>
                  <a:srgbClr val="FF0000"/>
                </a:solidFill>
                <a:latin typeface=" b zar"/>
                <a:cs typeface="B Zar" panose="00000400000000000000" pitchFamily="2" charset="-78"/>
              </a:rPr>
              <a:t>مقاومتی</a:t>
            </a:r>
            <a:r>
              <a:rPr lang="fa-IR" smtClean="0">
                <a:latin typeface=" b zar"/>
                <a:cs typeface="B Zar" panose="00000400000000000000" pitchFamily="2" charset="-78"/>
              </a:rPr>
              <a:t> که به دلیل فقدان کانال های بیان جمعی اندیشه سیاسی، خصلتی فردی و منفعلانه پیدا کرده است. علایم چنین مقاومت هایی در رواج انواع فیلم های ویدئویی غربی در کنار موسیقی غیر مجاز، مشروبات الکلی و مواد مخدر در بازار سیاه فرهنگی  و همچتیت  در مصرف لباس های غربی، شکل گیری پارتی های خصوصی غیر مجاز و بدحجابی زنان تشخیص داده شد(نمونه ای از چنین برداشتی را می توان در مقاله </a:t>
            </a:r>
            <a:r>
              <a:rPr lang="en-US" smtClean="0">
                <a:latin typeface=" b zar"/>
                <a:cs typeface="B Zar" panose="00000400000000000000" pitchFamily="2" charset="-78"/>
              </a:rPr>
              <a:t>Sreberay Mohammadi, Annabelle and Mohammadi, Ali, 1991</a:t>
            </a:r>
            <a:r>
              <a:rPr lang="fa-IR" smtClean="0">
                <a:latin typeface=" b zar"/>
                <a:cs typeface="B Zar" panose="00000400000000000000" pitchFamily="2" charset="-78"/>
              </a:rPr>
              <a:t> دید)</a:t>
            </a:r>
            <a:endParaRPr lang="fa-IR">
              <a:latin typeface=" b zar"/>
              <a:cs typeface="B Zar" panose="00000400000000000000" pitchFamily="2" charset="-78"/>
            </a:endParaRPr>
          </a:p>
        </p:txBody>
      </p:sp>
    </p:spTree>
    <p:extLst>
      <p:ext uri="{BB962C8B-B14F-4D97-AF65-F5344CB8AC3E}">
        <p14:creationId xmlns:p14="http://schemas.microsoft.com/office/powerpoint/2010/main" val="1913022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 b zar"/>
                <a:cs typeface="B Zar" panose="00000400000000000000" pitchFamily="2" charset="-78"/>
              </a:rPr>
              <a:t>بنابراین قرئت سیاسی از فرهنگ به خصوص عناصر فرهنگ ویژه جوانان نها به مصرف ویدئو منحصر نبود. مشکل این گونه قرائت ها این است که همه فعالیت های فرهنگی از جمله مصرف ویدئوهای غیر مجاز را کنش های آگاهانه سیاسی پوشیده در لفاف می دانند و در واقع تبیینی تقلیل گرایانه  و بدون پشتوانه تجربی ارائه می کنند. </a:t>
            </a:r>
            <a:endParaRPr lang="fa-IR">
              <a:latin typeface=" b zar"/>
              <a:cs typeface="B Zar" panose="00000400000000000000" pitchFamily="2" charset="-78"/>
            </a:endParaRPr>
          </a:p>
        </p:txBody>
      </p:sp>
      <p:sp>
        <p:nvSpPr>
          <p:cNvPr id="4" name="Flowchart: Process 3"/>
          <p:cNvSpPr/>
          <p:nvPr/>
        </p:nvSpPr>
        <p:spPr>
          <a:xfrm>
            <a:off x="3873304" y="4234376"/>
            <a:ext cx="4445391" cy="106914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 b zar"/>
                <a:cs typeface="B Zar" panose="00000400000000000000" pitchFamily="2" charset="-78"/>
              </a:rPr>
              <a:t>تبیینی تقلیل گرایانه  و بدون پشتوانه تجربی</a:t>
            </a:r>
            <a:endParaRPr lang="fa-IR" sz="2000" b="1">
              <a:solidFill>
                <a:srgbClr val="FF0000"/>
              </a:solidFill>
            </a:endParaRPr>
          </a:p>
        </p:txBody>
      </p:sp>
    </p:spTree>
    <p:extLst>
      <p:ext uri="{BB962C8B-B14F-4D97-AF65-F5344CB8AC3E}">
        <p14:creationId xmlns:p14="http://schemas.microsoft.com/office/powerpoint/2010/main" val="453004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 b zar"/>
                <a:cs typeface="B Zar" panose="00000400000000000000" pitchFamily="2" charset="-78"/>
              </a:rPr>
              <a:t>در مباحث موجود درباره ویدئو به ندرت از خود مخاطبان پرسیده شده بود که تجربه خود را درباره استفاده از فلیم های ویدئویی بیان کنند. پژوهش حاضر این فرصت را در اختیار مخاطبان جوان ویدئو قرار داد تا در این زمینه خود سخن بگویند، در حالی که دو رویکرد فوق الذکر تبیین هایی یک بعدی و تقلیل گرایانه از دلایل محبوبیت ویدئو در میان مخاطبان ایرانی ارائه می کردند رویکرد این پژوهش به انگیزه مخطابان خصلتی چندبعدی تجربی و استقرایی دارد. بنابراین </a:t>
            </a:r>
            <a:r>
              <a:rPr lang="fa-IR" smtClean="0">
                <a:solidFill>
                  <a:srgbClr val="FF0000"/>
                </a:solidFill>
                <a:latin typeface=" b zar"/>
                <a:cs typeface="B Zar" panose="00000400000000000000" pitchFamily="2" charset="-78"/>
              </a:rPr>
              <a:t>پرسش اصلی این مقاله بیان نحوه نگرش مخاطبان جوان ایرانی به ویدئو است و به عبارتی دیگر چه دلایل و انگیزه هایی آنان را به مصرف ویدئویی متمایل می سازد؟ </a:t>
            </a:r>
            <a:r>
              <a:rPr lang="fa-IR" smtClean="0">
                <a:solidFill>
                  <a:srgbClr val="00B0F0"/>
                </a:solidFill>
                <a:latin typeface=" b zar"/>
                <a:cs typeface="B Zar" panose="00000400000000000000" pitchFamily="2" charset="-78"/>
              </a:rPr>
              <a:t>آیا انگیزه فرار از مشکلات زندگی و یا نگیزه سیاسی در میان انی انگیزه ها وجود دارند؟</a:t>
            </a:r>
            <a:endParaRPr lang="fa-IR">
              <a:solidFill>
                <a:srgbClr val="00B0F0"/>
              </a:solidFill>
              <a:latin typeface=" b za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4772465"/>
            <a:ext cx="1404498" cy="1404498"/>
          </a:xfrm>
          <a:prstGeom prst="rect">
            <a:avLst/>
          </a:prstGeom>
        </p:spPr>
      </p:pic>
    </p:spTree>
    <p:extLst>
      <p:ext uri="{BB962C8B-B14F-4D97-AF65-F5344CB8AC3E}">
        <p14:creationId xmlns:p14="http://schemas.microsoft.com/office/powerpoint/2010/main" val="1944132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 b zar"/>
                <a:cs typeface="B Zar" panose="00000400000000000000" pitchFamily="2" charset="-78"/>
              </a:rPr>
              <a:t>مناسبترین رویکرد نظری برای پاسخ گویی به پرسش فوق رویکر «استفاده و خشنودی رسانه ای» است. در ذیل به معرفی این رویکرد نظری می پردازیم. </a:t>
            </a:r>
            <a:endParaRPr lang="fa-IR">
              <a:latin typeface=" b zar"/>
              <a:cs typeface="B Zar" panose="00000400000000000000" pitchFamily="2" charset="-78"/>
            </a:endParaRPr>
          </a:p>
        </p:txBody>
      </p:sp>
    </p:spTree>
    <p:extLst>
      <p:ext uri="{BB962C8B-B14F-4D97-AF65-F5344CB8AC3E}">
        <p14:creationId xmlns:p14="http://schemas.microsoft.com/office/powerpoint/2010/main" val="367631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latin typeface=" b zar"/>
                <a:cs typeface="B Zar" panose="00000400000000000000" pitchFamily="2" charset="-78"/>
              </a:rPr>
              <a:t>2- چهارچوب نظری</a:t>
            </a:r>
            <a:endParaRPr lang="fa-IR">
              <a:solidFill>
                <a:srgbClr val="FF0000"/>
              </a:solidFill>
              <a:latin typeface=" b za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 b zar"/>
                <a:cs typeface="B Zar" panose="00000400000000000000" pitchFamily="2" charset="-78"/>
              </a:rPr>
              <a:t>بررسی رابطه رسانه با مخاطب در تاریخ مطالعات رسانه ای و مخاطب شناسی در قالب سنت های پژوهشی متعددی صورت گرفته است. جنسن و رزن گرن پنج سنت پژوهشی را در این زمینه از همدیگر تفکیک می کنند: مطالعه آثار رسانه ای ، مطالعات استفاده و خشنودی رسانه ای، نقد ادبی، مطالعات فرهنگی و تجزیه و تحلیل دریافت پیام. مطالعه حاضر بر اساس سنت پژوهشی استفاده و خشنودی رسانه یا با رویکرد جامعه شناسی  رسانه ای انجام شده است. نقطه عزیمت تحلیلی در این رویکرد نظری نه نیات تولید کنندگان رسانه هاست و نه ساختار متون رسانه ها، بلکه بررسی انگیزه ها و نیات مصرف کنندگان رسانه ها است. </a:t>
            </a:r>
            <a:endParaRPr lang="fa-IR">
              <a:latin typeface=" b zar"/>
              <a:cs typeface="B Zar" panose="00000400000000000000" pitchFamily="2" charset="-78"/>
            </a:endParaRPr>
          </a:p>
        </p:txBody>
      </p:sp>
      <p:sp>
        <p:nvSpPr>
          <p:cNvPr id="4" name="Flowchart: Process 3"/>
          <p:cNvSpPr/>
          <p:nvPr/>
        </p:nvSpPr>
        <p:spPr>
          <a:xfrm>
            <a:off x="3671667" y="4951828"/>
            <a:ext cx="4853354" cy="88626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 b zar"/>
                <a:cs typeface="B Zar" panose="00000400000000000000" pitchFamily="2" charset="-78"/>
              </a:rPr>
              <a:t>بررسی انگیزه ها و نیات مصرف کنندگان رسانه ها</a:t>
            </a:r>
            <a:endParaRPr lang="fa-IR" sz="2000" b="1">
              <a:solidFill>
                <a:srgbClr val="FF0000"/>
              </a:solidFill>
            </a:endParaRPr>
          </a:p>
        </p:txBody>
      </p:sp>
    </p:spTree>
    <p:extLst>
      <p:ext uri="{BB962C8B-B14F-4D97-AF65-F5344CB8AC3E}">
        <p14:creationId xmlns:p14="http://schemas.microsoft.com/office/powerpoint/2010/main" val="993264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sp>
        <p:nvSpPr>
          <p:cNvPr id="3" name="Content Placeholder 2"/>
          <p:cNvSpPr>
            <a:spLocks noGrp="1"/>
          </p:cNvSpPr>
          <p:nvPr>
            <p:ph idx="1"/>
          </p:nvPr>
        </p:nvSpPr>
        <p:spPr>
          <a:xfrm>
            <a:off x="4107766" y="1825625"/>
            <a:ext cx="7246034" cy="4351338"/>
          </a:xfrm>
        </p:spPr>
        <p:txBody>
          <a:bodyPr/>
          <a:lstStyle/>
          <a:p>
            <a:pPr algn="just"/>
            <a:r>
              <a:rPr lang="fa-IR" smtClean="0">
                <a:latin typeface=" b zar"/>
                <a:cs typeface="B Zar" panose="00000400000000000000" pitchFamily="2" charset="-78"/>
              </a:rPr>
              <a:t>این رویکرد نظری که در سال 1959 میلادی توسط الیهو کاتس با عنوان فوق الذکر نامگذاری شد واکنشی بود به مدل ارتباطی خطی محرک- پاسخ (َشرطی شدن) یا مدل سرنگ تزریقاتی  در تبیین آثار رسانه ای این سنت پژوهشی به جای آنکه بپرسد «رسانه ها با مردم چه می کنند؟» از آنچه که مردم با رسانه ها می کنند پرسش می کند و این پرسش همان پرسشی است که این مقاله قصد پاسخ گویی آن را دارد، یعنی این که جوانان ایرانی با ویدئو چه کار می کنند؟</a:t>
            </a:r>
            <a:endParaRPr lang="fa-IR">
              <a:latin typeface=" b za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1" y="1825625"/>
            <a:ext cx="3016348" cy="2583351"/>
          </a:xfrm>
          <a:prstGeom prst="rect">
            <a:avLst/>
          </a:prstGeom>
        </p:spPr>
      </p:pic>
      <p:sp>
        <p:nvSpPr>
          <p:cNvPr id="5" name="TextBox 4"/>
          <p:cNvSpPr txBox="1"/>
          <p:nvPr/>
        </p:nvSpPr>
        <p:spPr>
          <a:xfrm>
            <a:off x="1659988" y="4656406"/>
            <a:ext cx="1674055" cy="523220"/>
          </a:xfrm>
          <a:prstGeom prst="rect">
            <a:avLst/>
          </a:prstGeom>
          <a:noFill/>
        </p:spPr>
        <p:txBody>
          <a:bodyPr wrap="square" rtlCol="1">
            <a:spAutoFit/>
          </a:bodyPr>
          <a:lstStyle/>
          <a:p>
            <a:pPr algn="ctr"/>
            <a:r>
              <a:rPr lang="fa-IR" sz="2800">
                <a:solidFill>
                  <a:srgbClr val="FF0000"/>
                </a:solidFill>
                <a:latin typeface=" b zar"/>
                <a:cs typeface="B Zar" panose="00000400000000000000" pitchFamily="2" charset="-78"/>
              </a:rPr>
              <a:t>الیهو کاتس</a:t>
            </a:r>
            <a:endParaRPr lang="fa-IR">
              <a:solidFill>
                <a:srgbClr val="FF0000"/>
              </a:solidFill>
            </a:endParaRPr>
          </a:p>
        </p:txBody>
      </p:sp>
    </p:spTree>
    <p:extLst>
      <p:ext uri="{BB962C8B-B14F-4D97-AF65-F5344CB8AC3E}">
        <p14:creationId xmlns:p14="http://schemas.microsoft.com/office/powerpoint/2010/main" val="2553578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 b zar"/>
                <a:cs typeface="B Zar" panose="00000400000000000000" pitchFamily="2" charset="-78"/>
              </a:rPr>
              <a:t>به گفته پالم گرین و همکاران (</a:t>
            </a:r>
            <a:r>
              <a:rPr lang="en-US" smtClean="0">
                <a:latin typeface=" b zar"/>
                <a:cs typeface="B Zar" panose="00000400000000000000" pitchFamily="2" charset="-78"/>
              </a:rPr>
              <a:t>palmgreen et al, 1985</a:t>
            </a:r>
            <a:r>
              <a:rPr lang="fa-IR" smtClean="0">
                <a:latin typeface=" b zar"/>
                <a:cs typeface="B Zar" panose="00000400000000000000" pitchFamily="2" charset="-78"/>
              </a:rPr>
              <a:t>) این سنت پژوهشی در </a:t>
            </a:r>
            <a:r>
              <a:rPr lang="fa-IR" sz="3200" smtClean="0">
                <a:solidFill>
                  <a:srgbClr val="FF0000"/>
                </a:solidFill>
                <a:latin typeface=" b zar"/>
                <a:cs typeface="B Zar" panose="00000400000000000000" pitchFamily="2" charset="-78"/>
              </a:rPr>
              <a:t>چهار</a:t>
            </a:r>
            <a:r>
              <a:rPr lang="fa-IR" smtClean="0">
                <a:latin typeface=" b zar"/>
                <a:cs typeface="B Zar" panose="00000400000000000000" pitchFamily="2" charset="-78"/>
              </a:rPr>
              <a:t> مرحله شکل گرفته است. مرحله </a:t>
            </a:r>
            <a:r>
              <a:rPr lang="fa-IR" smtClean="0">
                <a:solidFill>
                  <a:srgbClr val="FF0000"/>
                </a:solidFill>
                <a:latin typeface=" b zar"/>
                <a:cs typeface="B Zar" panose="00000400000000000000" pitchFamily="2" charset="-78"/>
              </a:rPr>
              <a:t>مطالعات </a:t>
            </a:r>
            <a:r>
              <a:rPr lang="fa-IR" smtClean="0">
                <a:solidFill>
                  <a:srgbClr val="FF0000"/>
                </a:solidFill>
                <a:latin typeface=" b zar"/>
                <a:cs typeface="B Zar" panose="00000400000000000000" pitchFamily="2" charset="-78"/>
              </a:rPr>
              <a:t>توصیفی </a:t>
            </a:r>
            <a:r>
              <a:rPr lang="fa-IR" smtClean="0">
                <a:latin typeface=" b zar"/>
                <a:cs typeface="B Zar" panose="00000400000000000000" pitchFamily="2" charset="-78"/>
              </a:rPr>
              <a:t>، مرحله </a:t>
            </a:r>
            <a:r>
              <a:rPr lang="fa-IR" smtClean="0">
                <a:solidFill>
                  <a:srgbClr val="00B0F0"/>
                </a:solidFill>
                <a:latin typeface=" b zar"/>
                <a:cs typeface="B Zar" panose="00000400000000000000" pitchFamily="2" charset="-78"/>
              </a:rPr>
              <a:t>مطالعات سنخ شناسانه </a:t>
            </a:r>
            <a:r>
              <a:rPr lang="fa-IR" smtClean="0">
                <a:latin typeface=" b zar"/>
                <a:cs typeface="B Zar" panose="00000400000000000000" pitchFamily="2" charset="-78"/>
              </a:rPr>
              <a:t>، مرحله </a:t>
            </a:r>
            <a:r>
              <a:rPr lang="fa-IR" smtClean="0">
                <a:solidFill>
                  <a:srgbClr val="00B050"/>
                </a:solidFill>
                <a:latin typeface=" b zar"/>
                <a:cs typeface="B Zar" panose="00000400000000000000" pitchFamily="2" charset="-78"/>
              </a:rPr>
              <a:t>مطالعات تبیینی</a:t>
            </a:r>
            <a:r>
              <a:rPr lang="fa-IR" smtClean="0">
                <a:latin typeface=" b zar"/>
                <a:cs typeface="B Zar" panose="00000400000000000000" pitchFamily="2" charset="-78"/>
              </a:rPr>
              <a:t> و بالاخره </a:t>
            </a:r>
            <a:r>
              <a:rPr lang="fa-IR" smtClean="0">
                <a:solidFill>
                  <a:srgbClr val="FF0000"/>
                </a:solidFill>
                <a:latin typeface=" b zar"/>
                <a:cs typeface="B Zar" panose="00000400000000000000" pitchFamily="2" charset="-78"/>
              </a:rPr>
              <a:t>مرحله نظریه پردازی</a:t>
            </a:r>
            <a:r>
              <a:rPr lang="fa-IR" smtClean="0">
                <a:latin typeface=" b zar"/>
                <a:cs typeface="B Zar" panose="00000400000000000000" pitchFamily="2" charset="-78"/>
              </a:rPr>
              <a:t>. </a:t>
            </a:r>
            <a:endParaRPr lang="fa-IR">
              <a:latin typeface=" b za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691588" y="4316558"/>
            <a:ext cx="1080942" cy="1080942"/>
          </a:xfrm>
          <a:prstGeom prst="rect">
            <a:avLst/>
          </a:prstGeom>
        </p:spPr>
      </p:pic>
    </p:spTree>
    <p:extLst>
      <p:ext uri="{BB962C8B-B14F-4D97-AF65-F5344CB8AC3E}">
        <p14:creationId xmlns:p14="http://schemas.microsoft.com/office/powerpoint/2010/main" val="1157395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 b zar"/>
                <a:cs typeface="B Zar" panose="00000400000000000000" pitchFamily="2" charset="-78"/>
              </a:rPr>
              <a:t>پالم گرین و همکاران زمان اغاز مطالعات استفاده و خشنودی رسانه ای با اوایل دهه 1040 میلادی می دانند. اولین پژوهش در قالب این سنت از سوی هرتا هرتزوگ(</a:t>
            </a:r>
            <a:r>
              <a:rPr lang="en-US" smtClean="0">
                <a:latin typeface=" b zar"/>
                <a:cs typeface="B Zar" panose="00000400000000000000" pitchFamily="2" charset="-78"/>
              </a:rPr>
              <a:t>Herzog, 1942-1944</a:t>
            </a:r>
            <a:r>
              <a:rPr lang="fa-IR" smtClean="0">
                <a:latin typeface=" b zar"/>
                <a:cs typeface="B Zar" panose="00000400000000000000" pitchFamily="2" charset="-78"/>
              </a:rPr>
              <a:t>) و به منظور بررسی خشنودی که شنوندگان آمریکایی از مسابقات و سریال های </a:t>
            </a:r>
            <a:r>
              <a:rPr lang="fa-IR" smtClean="0">
                <a:latin typeface=" b zar"/>
                <a:cs typeface="B Zar" panose="00000400000000000000" pitchFamily="2" charset="-78"/>
              </a:rPr>
              <a:t>رادیویی </a:t>
            </a:r>
            <a:r>
              <a:rPr lang="fa-IR" smtClean="0">
                <a:latin typeface=" b zar"/>
                <a:cs typeface="B Zar" panose="00000400000000000000" pitchFamily="2" charset="-78"/>
              </a:rPr>
              <a:t>کسب می کردند صورت گرفت. در این مرحله این رویکرد تحقیقاتی عمدتا بر روی شناخت تفاوت ها در رفتار رسانه ای افراد یا گروه ها متمرکز بود. </a:t>
            </a:r>
            <a:endParaRPr lang="fa-IR">
              <a:latin typeface=" b zar"/>
              <a:cs typeface="B Zar" panose="00000400000000000000" pitchFamily="2" charset="-78"/>
            </a:endParaRPr>
          </a:p>
        </p:txBody>
      </p:sp>
    </p:spTree>
    <p:extLst>
      <p:ext uri="{BB962C8B-B14F-4D97-AF65-F5344CB8AC3E}">
        <p14:creationId xmlns:p14="http://schemas.microsoft.com/office/powerpoint/2010/main" val="1191948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latin typeface=" b zar"/>
                <a:cs typeface="B Zar" panose="00000400000000000000" pitchFamily="2" charset="-78"/>
              </a:rPr>
              <a:t>برای نمونه در سال 1939 میلادی هنگامی که بر اساس نوشته های ارسن ولز نمایشنامه ای تحت عنوان جنگ جهان ها از رادیو پخش شد عده ای از شنوندگان رادیو ر به وحشت انداخت. محققانی مثل کانتریل و همکاران (1980 میلادی) می خواستند بدانند چرا تنها یک ششم از شنوندگان امریکایی قریب این برنامه رادیویی را خوردند و چه ویژگی های در این شنوندگان وجود داشت که موجب شد آنان برداشت متفاوتی از آن برنامه رادویی بکنند. </a:t>
            </a:r>
          </a:p>
          <a:p>
            <a:endParaRPr lang="fa-IR"/>
          </a:p>
        </p:txBody>
      </p:sp>
      <p:sp>
        <p:nvSpPr>
          <p:cNvPr id="4" name="Flowchart: Process 3"/>
          <p:cNvSpPr/>
          <p:nvPr/>
        </p:nvSpPr>
        <p:spPr>
          <a:xfrm>
            <a:off x="1772529" y="4360985"/>
            <a:ext cx="3474720" cy="120982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latin typeface=" b zar"/>
                <a:cs typeface="B Zar" panose="00000400000000000000" pitchFamily="2" charset="-78"/>
              </a:rPr>
              <a:t>برداشت متفاوتی</a:t>
            </a:r>
            <a:endParaRPr lang="fa-IR" sz="2400" b="1">
              <a:solidFill>
                <a:srgbClr val="FF0000"/>
              </a:solidFill>
            </a:endParaRPr>
          </a:p>
        </p:txBody>
      </p:sp>
    </p:spTree>
    <p:extLst>
      <p:ext uri="{BB962C8B-B14F-4D97-AF65-F5344CB8AC3E}">
        <p14:creationId xmlns:p14="http://schemas.microsoft.com/office/powerpoint/2010/main" val="1872602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 b zar"/>
                <a:cs typeface="B Zar" panose="00000400000000000000" pitchFamily="2" charset="-78"/>
              </a:rPr>
              <a:t>در مرحله دوم، پژوهشگران خشنودی رسانه ای افراد یا گروه ها را بر حسب ویژگی های  روانشناختی یا اجتماعی شان طبقه بندی و سپس همبستگی آنها را با رفتار ارتباطی شان بررسی کردند از میان تحقیقات انجام شده در این مرحله می توان به تحقیقات ریلی ها (</a:t>
            </a:r>
            <a:r>
              <a:rPr lang="en-US" smtClean="0">
                <a:latin typeface=" b zar"/>
                <a:cs typeface="B Zar" panose="00000400000000000000" pitchFamily="2" charset="-78"/>
              </a:rPr>
              <a:t>Riley and Riley, 1951</a:t>
            </a:r>
            <a:r>
              <a:rPr lang="fa-IR" smtClean="0">
                <a:latin typeface=" b zar"/>
                <a:cs typeface="B Zar" panose="00000400000000000000" pitchFamily="2" charset="-78"/>
              </a:rPr>
              <a:t>) و جانستون (</a:t>
            </a:r>
            <a:r>
              <a:rPr lang="en-US" smtClean="0">
                <a:latin typeface=" b zar"/>
                <a:cs typeface="B Zar" panose="00000400000000000000" pitchFamily="2" charset="-78"/>
              </a:rPr>
              <a:t>Johnstone 1961</a:t>
            </a:r>
            <a:r>
              <a:rPr lang="fa-IR" smtClean="0">
                <a:latin typeface=" b zar"/>
                <a:cs typeface="B Zar" panose="00000400000000000000" pitchFamily="2" charset="-78"/>
              </a:rPr>
              <a:t>) اشاره کرد. این تحقیقات برای مطالعه خشنودی رسانه ای طراحی نشده بود،  بلکه با هدف بررسی رابطه بین مصرف رسانه ای و عضویت فرد در گروه همال و خانواده صورت گرفته بود. به علاوه در این مرحله بود که مطالعات سنخ شناسانه از انواع خشنودی های رسانه ای در قالب تحلیل کارکردی از رسانه ها شکل گرفت. </a:t>
            </a:r>
            <a:endParaRPr lang="fa-IR">
              <a:latin typeface=" b zar"/>
              <a:cs typeface="B Zar" panose="00000400000000000000" pitchFamily="2" charset="-78"/>
            </a:endParaRPr>
          </a:p>
        </p:txBody>
      </p:sp>
      <p:sp>
        <p:nvSpPr>
          <p:cNvPr id="4" name="Flowchart: Process 3"/>
          <p:cNvSpPr/>
          <p:nvPr/>
        </p:nvSpPr>
        <p:spPr>
          <a:xfrm>
            <a:off x="1983545" y="4726745"/>
            <a:ext cx="3643532" cy="97067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 b zar"/>
                <a:cs typeface="B Zar" panose="00000400000000000000" pitchFamily="2" charset="-78"/>
              </a:rPr>
              <a:t>انواع خشنودی های رسانه ای</a:t>
            </a:r>
            <a:endParaRPr lang="fa-IR" sz="2000" b="1">
              <a:solidFill>
                <a:srgbClr val="FF0000"/>
              </a:solidFill>
            </a:endParaRPr>
          </a:p>
        </p:txBody>
      </p:sp>
    </p:spTree>
    <p:extLst>
      <p:ext uri="{BB962C8B-B14F-4D97-AF65-F5344CB8AC3E}">
        <p14:creationId xmlns:p14="http://schemas.microsoft.com/office/powerpoint/2010/main" val="3502987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latin typeface=" b zar"/>
                <a:cs typeface="B Zar" panose="00000400000000000000" pitchFamily="2" charset="-78"/>
              </a:rPr>
              <a:t>چکیده</a:t>
            </a:r>
            <a:endParaRPr lang="fa-IR">
              <a:solidFill>
                <a:srgbClr val="FF0000"/>
              </a:solidFill>
              <a:latin typeface=" b za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 b zar"/>
                <a:cs typeface="B Zar" panose="00000400000000000000" pitchFamily="2" charset="-78"/>
              </a:rPr>
              <a:t>مقاله حاضر </a:t>
            </a:r>
            <a:r>
              <a:rPr lang="fa-IR" b="1" smtClean="0">
                <a:solidFill>
                  <a:srgbClr val="FF0000"/>
                </a:solidFill>
                <a:latin typeface=" b zar"/>
                <a:cs typeface="B Zar" panose="00000400000000000000" pitchFamily="2" charset="-78"/>
              </a:rPr>
              <a:t>به این پرسش پاسخ می دهد که مخاطبان جوان ایرانی با ویدئو چه می کنند و به عبارتی دیگر چه دلایل با انگیزه هایی آنان را به استفاده از ویدئو متمایل می سازد. </a:t>
            </a:r>
            <a:r>
              <a:rPr lang="fa-IR" smtClean="0">
                <a:latin typeface=" b zar"/>
                <a:cs typeface="B Zar" panose="00000400000000000000" pitchFamily="2" charset="-78"/>
              </a:rPr>
              <a:t>برای پاسخ گویی به این پرسش از رویکرد نظری «استفاده  و خشنودی رسانه ای» استفاده شد. برای ساخت مقیاس اندازه گیری دلایل استفاده از </a:t>
            </a:r>
            <a:r>
              <a:rPr lang="fa-IR" smtClean="0">
                <a:latin typeface=" b zar"/>
                <a:cs typeface="B Zar" panose="00000400000000000000" pitchFamily="2" charset="-78"/>
              </a:rPr>
              <a:t>ویدئو </a:t>
            </a:r>
            <a:r>
              <a:rPr lang="fa-IR" smtClean="0">
                <a:latin typeface=" b zar"/>
                <a:cs typeface="B Zar" panose="00000400000000000000" pitchFamily="2" charset="-78"/>
              </a:rPr>
              <a:t>ابتدا از 100  دانش </a:t>
            </a:r>
            <a:r>
              <a:rPr lang="fa-IR" smtClean="0">
                <a:latin typeface=" b zar"/>
                <a:cs typeface="B Zar" panose="00000400000000000000" pitchFamily="2" charset="-78"/>
              </a:rPr>
              <a:t>آموز </a:t>
            </a:r>
            <a:r>
              <a:rPr lang="fa-IR" smtClean="0">
                <a:latin typeface=" b zar"/>
                <a:cs typeface="B Zar" panose="00000400000000000000" pitchFamily="2" charset="-78"/>
              </a:rPr>
              <a:t>دبیرستانی در چهار مدرسه در تهران خواسته شد دلایل خود را برای استفاده از ویدئو به صورت یک گزارش کوتاه مککتوب بیان کنند. تحلیل محتوای این گزارش ها منجر به شناسایی 44 نوع انگیزه شد. این انگیزه ها در قالب یک پرسشنامه مقدماتی به 100 دانش اموز دیگر داده  و از انها خواسته شد تا بگویند هر یک از دلایل مطرح شده درباره تماشای ویدئو تا چه حد در آنها نیز صادق است. پس از اجرای آزمایشی پرسشنامه 38 نوع  انگیزه برای اجرای نهایی پرسشنامه بر روی نمونه خوشه ای طبقه بندی شده دو مرحله ای انتخاب شدند. </a:t>
            </a:r>
            <a:endParaRPr lang="fa-IR">
              <a:latin typeface=" b zar"/>
              <a:cs typeface="B Zar" panose="00000400000000000000" pitchFamily="2" charset="-78"/>
            </a:endParaRPr>
          </a:p>
        </p:txBody>
      </p:sp>
    </p:spTree>
    <p:extLst>
      <p:ext uri="{BB962C8B-B14F-4D97-AF65-F5344CB8AC3E}">
        <p14:creationId xmlns:p14="http://schemas.microsoft.com/office/powerpoint/2010/main" val="3227215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 b zar"/>
                <a:cs typeface="B Zar" panose="00000400000000000000" pitchFamily="2" charset="-78"/>
              </a:rPr>
              <a:t>این مطالعات ابتدا در سطح جامعه شناسی کلان یا کارکردهای کلی رسانه ها برای جامعه به مثابه یک کل اجرا شد: مثلا سنخ شناسی های لاسول (1948) و سنخ شناسی رایت (1960) و سپس در سطح جامعه شناسی خرد با انگیزه ها و تفسیرهای ذهنی افراد به انجام رسید: مثلا سنخ شناسی کاتز و همکاران (</a:t>
            </a:r>
            <a:r>
              <a:rPr lang="en-US" smtClean="0">
                <a:latin typeface=" b zar"/>
                <a:cs typeface="B Zar" panose="00000400000000000000" pitchFamily="2" charset="-78"/>
              </a:rPr>
              <a:t>Katz et al 1974</a:t>
            </a:r>
            <a:r>
              <a:rPr lang="fa-IR" smtClean="0">
                <a:latin typeface=" b zar"/>
                <a:cs typeface="B Zar" panose="00000400000000000000" pitchFamily="2" charset="-78"/>
              </a:rPr>
              <a:t> </a:t>
            </a:r>
            <a:r>
              <a:rPr lang="fa-IR" smtClean="0">
                <a:latin typeface=" b zar"/>
                <a:cs typeface="B Zar" panose="00000400000000000000" pitchFamily="2" charset="-78"/>
              </a:rPr>
              <a:t>)</a:t>
            </a:r>
            <a:endParaRPr lang="fa-IR">
              <a:latin typeface=" b zar"/>
              <a:cs typeface="B Zar" panose="00000400000000000000" pitchFamily="2" charset="-78"/>
            </a:endParaRPr>
          </a:p>
        </p:txBody>
      </p:sp>
    </p:spTree>
    <p:extLst>
      <p:ext uri="{BB962C8B-B14F-4D97-AF65-F5344CB8AC3E}">
        <p14:creationId xmlns:p14="http://schemas.microsoft.com/office/powerpoint/2010/main" val="3124015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latin typeface=" b zar"/>
                <a:cs typeface="B Zar" panose="00000400000000000000" pitchFamily="2" charset="-78"/>
              </a:rPr>
              <a:t>لاسول تفسیری </a:t>
            </a:r>
            <a:r>
              <a:rPr lang="fa-IR" sz="3200" b="1">
                <a:solidFill>
                  <a:srgbClr val="FF0000"/>
                </a:solidFill>
                <a:latin typeface=" b zar"/>
                <a:cs typeface="B Zar" panose="00000400000000000000" pitchFamily="2" charset="-78"/>
              </a:rPr>
              <a:t>سه</a:t>
            </a:r>
            <a:r>
              <a:rPr lang="fa-IR">
                <a:solidFill>
                  <a:prstClr val="black"/>
                </a:solidFill>
                <a:latin typeface=" b zar"/>
                <a:cs typeface="B Zar" panose="00000400000000000000" pitchFamily="2" charset="-78"/>
              </a:rPr>
              <a:t> کارکردی از رسانه ها بیان کرد که شامل: دیده بانی محیط، هم تغییری اجزای جامعه در پاسخ به محیط پیرامون آن، انتقال میراث فرهنگی (جامعه پذیری) برای جامعه به مثابه یک کل همان طور برای افراد و خرده گروه ها در درون جامعه می شد. بعد ها رایت این سنخ شناسی را با افزودن کارکرد سرگرم کنندگی رسانه ها تکمیل نمود. این مطالعات سنخ شناسانه سپس در سطح جامعه شناسی خرد (ولی نه لزوما کارکردگرایانه) متمرکز شد. سنخ شناسانه سپس در سطح جامعه شناسی خرد (ولی نه لزوما کارکردگرایانه) متمرکز شد. </a:t>
            </a:r>
            <a:endParaRPr lang="fa-IR">
              <a:solidFill>
                <a:prstClr val="black"/>
              </a:solidFill>
              <a:latin typeface=" b zar"/>
              <a:cs typeface="B Zar" panose="00000400000000000000" pitchFamily="2" charset="-78"/>
            </a:endParaRPr>
          </a:p>
        </p:txBody>
      </p:sp>
    </p:spTree>
    <p:extLst>
      <p:ext uri="{BB962C8B-B14F-4D97-AF65-F5344CB8AC3E}">
        <p14:creationId xmlns:p14="http://schemas.microsoft.com/office/powerpoint/2010/main" val="2940053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 b zar"/>
                <a:cs typeface="B Zar" panose="00000400000000000000" pitchFamily="2" charset="-78"/>
              </a:rPr>
              <a:t>سنخ شناسی مک کوئل و همکاران (</a:t>
            </a:r>
            <a:r>
              <a:rPr lang="en-US" smtClean="0">
                <a:latin typeface=" b zar"/>
                <a:cs typeface="B Zar" panose="00000400000000000000" pitchFamily="2" charset="-78"/>
              </a:rPr>
              <a:t>McQuail et al  1972</a:t>
            </a:r>
            <a:r>
              <a:rPr lang="fa-IR" smtClean="0">
                <a:latin typeface=" b zar"/>
                <a:cs typeface="B Zar" panose="00000400000000000000" pitchFamily="2" charset="-78"/>
              </a:rPr>
              <a:t>) از خشنودی  های ناشی از تماشای تلویزیون از مقولات تشکیل شده بود. </a:t>
            </a:r>
            <a:endParaRPr lang="fa-IR">
              <a:latin typeface=" b zar"/>
              <a:cs typeface="B Zar" panose="00000400000000000000" pitchFamily="2" charset="-78"/>
            </a:endParaRPr>
          </a:p>
        </p:txBody>
      </p:sp>
    </p:spTree>
    <p:extLst>
      <p:ext uri="{BB962C8B-B14F-4D97-AF65-F5344CB8AC3E}">
        <p14:creationId xmlns:p14="http://schemas.microsoft.com/office/powerpoint/2010/main" val="69382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 b zar"/>
                <a:cs typeface="B Zar" panose="00000400000000000000" pitchFamily="2" charset="-78"/>
              </a:rPr>
              <a:t>فرار از واقعیت های اجتماعی ایجاد مناسبات و روابط شخصی هویت شخصی و دیده بانی. </a:t>
            </a:r>
          </a:p>
          <a:p>
            <a:pPr algn="just"/>
            <a:r>
              <a:rPr lang="fa-IR" smtClean="0">
                <a:latin typeface=" b zar"/>
                <a:cs typeface="B Zar" panose="00000400000000000000" pitchFamily="2" charset="-78"/>
              </a:rPr>
              <a:t>مک لود و بکر (</a:t>
            </a:r>
            <a:r>
              <a:rPr lang="en-US" smtClean="0">
                <a:latin typeface=" b zar"/>
                <a:cs typeface="B Zar" panose="00000400000000000000" pitchFamily="2" charset="-78"/>
              </a:rPr>
              <a:t>Mc;Leod and Becker, 1974</a:t>
            </a:r>
            <a:r>
              <a:rPr lang="fa-IR" smtClean="0">
                <a:latin typeface=" b zar"/>
                <a:cs typeface="B Zar" panose="00000400000000000000" pitchFamily="2" charset="-78"/>
              </a:rPr>
              <a:t>) سنخ شناسی دیگری را از کارکرد رسانه ها بیان کرده اند: دیده بانی ، تهییج،  تقویت، هدایت، ایجاد ارتباطات مورد انتظار، تسکین و بیگانگی. در یک مطالعه سنخ شناسانه دیگر، گرین برگ (</a:t>
            </a:r>
            <a:r>
              <a:rPr lang="en-US" smtClean="0">
                <a:latin typeface=" b zar"/>
                <a:cs typeface="B Zar" panose="00000400000000000000" pitchFamily="2" charset="-78"/>
              </a:rPr>
              <a:t>Greenberg, 1974</a:t>
            </a:r>
            <a:r>
              <a:rPr lang="fa-IR" smtClean="0">
                <a:latin typeface=" b zar"/>
                <a:cs typeface="B Zar" panose="00000400000000000000" pitchFamily="2" charset="-78"/>
              </a:rPr>
              <a:t>) هفت </a:t>
            </a:r>
            <a:r>
              <a:rPr lang="fa-IR" smtClean="0">
                <a:latin typeface=" b zar"/>
                <a:cs typeface="B Zar" panose="00000400000000000000" pitchFamily="2" charset="-78"/>
              </a:rPr>
              <a:t>کارکرد </a:t>
            </a:r>
            <a:r>
              <a:rPr lang="fa-IR" smtClean="0">
                <a:latin typeface=" b zar"/>
                <a:cs typeface="B Zar" panose="00000400000000000000" pitchFamily="2" charset="-78"/>
              </a:rPr>
              <a:t>برای تماشای تلویزیون شناسایی کرد. وی دریافت که کودکان </a:t>
            </a:r>
            <a:r>
              <a:rPr lang="fa-IR" smtClean="0">
                <a:latin typeface=" b zar"/>
                <a:cs typeface="B Zar" panose="00000400000000000000" pitchFamily="2" charset="-78"/>
              </a:rPr>
              <a:t>بریتانیایی </a:t>
            </a:r>
            <a:r>
              <a:rPr lang="fa-IR" smtClean="0">
                <a:latin typeface=" b zar"/>
                <a:cs typeface="B Zar" panose="00000400000000000000" pitchFamily="2" charset="-78"/>
              </a:rPr>
              <a:t>تلویزیون را برای یادگیری، تحریک موانست و همدمی به فراموشی سپردن مشکلات، تسکین و وقت گذرانی تماشا می کنند. </a:t>
            </a:r>
            <a:endParaRPr lang="fa-IR">
              <a:latin typeface=" b zar"/>
              <a:cs typeface="B Zar" panose="00000400000000000000" pitchFamily="2" charset="-78"/>
            </a:endParaRPr>
          </a:p>
        </p:txBody>
      </p:sp>
    </p:spTree>
    <p:extLst>
      <p:ext uri="{BB962C8B-B14F-4D97-AF65-F5344CB8AC3E}">
        <p14:creationId xmlns:p14="http://schemas.microsoft.com/office/powerpoint/2010/main" val="651759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 b zar"/>
                <a:cs typeface="B Zar" panose="00000400000000000000" pitchFamily="2" charset="-78"/>
              </a:rPr>
              <a:t>مطالعات سنخ شناسانه فوق الذکر </a:t>
            </a:r>
            <a:r>
              <a:rPr lang="fa-IR" smtClean="0">
                <a:latin typeface=" b zar"/>
                <a:cs typeface="B Zar" panose="00000400000000000000" pitchFamily="2" charset="-78"/>
              </a:rPr>
              <a:t>درباره </a:t>
            </a:r>
            <a:r>
              <a:rPr lang="fa-IR" smtClean="0">
                <a:latin typeface=" b zar"/>
                <a:cs typeface="B Zar" panose="00000400000000000000" pitchFamily="2" charset="-78"/>
              </a:rPr>
              <a:t>خشنودی های رسانه ای اگر چه دارای ابعهاد و مقولات مشترک با یکدیگراند بر حسب رسانه ها یا محتواهای مختلف جوامع و گروه های مخاطبان در همان جامعه متفاوتند. بنابراین می توان گفت که </a:t>
            </a:r>
            <a:r>
              <a:rPr lang="fa-IR" b="1" smtClean="0">
                <a:solidFill>
                  <a:srgbClr val="FF0000"/>
                </a:solidFill>
                <a:latin typeface=" b zar"/>
                <a:cs typeface="B Zar" panose="00000400000000000000" pitchFamily="2" charset="-78"/>
              </a:rPr>
              <a:t>نظریه ای واحد درباره سنخ شناسی خشنودی مخاطب وجود ندارد. </a:t>
            </a:r>
            <a:endParaRPr lang="fa-IR" b="1">
              <a:solidFill>
                <a:srgbClr val="FF0000"/>
              </a:solidFill>
              <a:latin typeface=" b zar"/>
              <a:cs typeface="B Zar" panose="00000400000000000000" pitchFamily="2" charset="-78"/>
            </a:endParaRPr>
          </a:p>
        </p:txBody>
      </p:sp>
    </p:spTree>
    <p:extLst>
      <p:ext uri="{BB962C8B-B14F-4D97-AF65-F5344CB8AC3E}">
        <p14:creationId xmlns:p14="http://schemas.microsoft.com/office/powerpoint/2010/main" val="881776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sp>
        <p:nvSpPr>
          <p:cNvPr id="3" name="Content Placeholder 2"/>
          <p:cNvSpPr>
            <a:spLocks noGrp="1"/>
          </p:cNvSpPr>
          <p:nvPr>
            <p:ph idx="1"/>
          </p:nvPr>
        </p:nvSpPr>
        <p:spPr>
          <a:xfrm>
            <a:off x="3798276" y="1825625"/>
            <a:ext cx="7555523" cy="4351338"/>
          </a:xfrm>
        </p:spPr>
        <p:txBody>
          <a:bodyPr/>
          <a:lstStyle/>
          <a:p>
            <a:pPr algn="just"/>
            <a:r>
              <a:rPr lang="fa-IR" smtClean="0">
                <a:latin typeface=" b zar"/>
                <a:cs typeface="B Zar" panose="00000400000000000000" pitchFamily="2" charset="-78"/>
              </a:rPr>
              <a:t>در مرحله سوم که به رنسانس مطالعات استفاده و خشنودی های رسانه ای معروف است، مفروضات اساسی این مدل نظری در آثار پژوهشگرانی همچون مک کوئل و همکاران(</a:t>
            </a:r>
            <a:r>
              <a:rPr lang="en-US" smtClean="0">
                <a:latin typeface=" b zar"/>
                <a:cs typeface="B Zar" panose="00000400000000000000" pitchFamily="2" charset="-78"/>
              </a:rPr>
              <a:t>McQuail et al 1972</a:t>
            </a:r>
            <a:r>
              <a:rPr lang="fa-IR" smtClean="0">
                <a:latin typeface=" b zar"/>
                <a:cs typeface="B Zar" panose="00000400000000000000" pitchFamily="2" charset="-78"/>
              </a:rPr>
              <a:t>) روزن گون و ویندال </a:t>
            </a:r>
            <a:r>
              <a:rPr lang="en-US" smtClean="0">
                <a:latin typeface=" b zar"/>
                <a:cs typeface="B Zar" panose="00000400000000000000" pitchFamily="2" charset="-78"/>
              </a:rPr>
              <a:t>Rosemgren and Windahl</a:t>
            </a:r>
            <a:r>
              <a:rPr lang="fa-IR" smtClean="0">
                <a:latin typeface=" b zar"/>
                <a:cs typeface="B Zar" panose="00000400000000000000" pitchFamily="2" charset="-78"/>
              </a:rPr>
              <a:t> کاتز  و گورویچ هاس ، 1972) کاتز و همکاران (1974) و  ونر (1977) پایه ریزی شد. پالم گرین و همکاران این </a:t>
            </a:r>
            <a:r>
              <a:rPr lang="fa-IR" smtClean="0">
                <a:latin typeface=" b zar"/>
                <a:cs typeface="B Zar" panose="00000400000000000000" pitchFamily="2" charset="-78"/>
              </a:rPr>
              <a:t>مفروضات </a:t>
            </a:r>
            <a:r>
              <a:rPr lang="fa-IR" smtClean="0">
                <a:latin typeface=" b zar"/>
                <a:cs typeface="B Zar" panose="00000400000000000000" pitchFamily="2" charset="-78"/>
              </a:rPr>
              <a:t>به شرح زیر خلاصه کرده اند: </a:t>
            </a:r>
            <a:endParaRPr lang="fa-IR">
              <a:latin typeface=" b za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945932"/>
            <a:ext cx="2734994" cy="3357587"/>
          </a:xfrm>
          <a:prstGeom prst="rect">
            <a:avLst/>
          </a:prstGeom>
        </p:spPr>
      </p:pic>
    </p:spTree>
    <p:extLst>
      <p:ext uri="{BB962C8B-B14F-4D97-AF65-F5344CB8AC3E}">
        <p14:creationId xmlns:p14="http://schemas.microsoft.com/office/powerpoint/2010/main" val="719640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pPr algn="just"/>
            <a:r>
              <a:rPr lang="fa-IR" smtClean="0">
                <a:latin typeface=" b zar"/>
                <a:cs typeface="B Zar" panose="00000400000000000000" pitchFamily="2" charset="-78"/>
              </a:rPr>
              <a:t>1- مخاطب فعال است</a:t>
            </a:r>
          </a:p>
          <a:p>
            <a:pPr algn="just"/>
            <a:r>
              <a:rPr lang="fa-IR" smtClean="0">
                <a:latin typeface=" b zar"/>
                <a:cs typeface="B Zar" panose="00000400000000000000" pitchFamily="2" charset="-78"/>
              </a:rPr>
              <a:t>2- بنابراین مصرف رسانه ای هدفمند است</a:t>
            </a:r>
          </a:p>
          <a:p>
            <a:pPr algn="just"/>
            <a:r>
              <a:rPr lang="fa-IR" smtClean="0">
                <a:latin typeface=" b zar"/>
                <a:cs typeface="B Zar" panose="00000400000000000000" pitchFamily="2" charset="-78"/>
              </a:rPr>
              <a:t>3- مصرف رسانه ای با سایر منابع ارضای نیاز رقابت می کند</a:t>
            </a:r>
          </a:p>
          <a:p>
            <a:pPr algn="just"/>
            <a:r>
              <a:rPr lang="fa-IR" smtClean="0">
                <a:latin typeface=" b zar"/>
                <a:cs typeface="B Zar" panose="00000400000000000000" pitchFamily="2" charset="-78"/>
              </a:rPr>
              <a:t>4- مخاطب در مرتبط ارضای نیاز و انتخاب رسانه ها نقش آغازگر را دارد. </a:t>
            </a:r>
          </a:p>
          <a:p>
            <a:pPr algn="just"/>
            <a:r>
              <a:rPr lang="fa-IR" smtClean="0">
                <a:latin typeface=" b zar"/>
                <a:cs typeface="B Zar" panose="00000400000000000000" pitchFamily="2" charset="-78"/>
              </a:rPr>
              <a:t>5- مصرف رسانه ای تنوعی از خشنودی ها را به دنبال دارد</a:t>
            </a:r>
          </a:p>
          <a:p>
            <a:pPr algn="just"/>
            <a:r>
              <a:rPr lang="fa-IR" smtClean="0">
                <a:latin typeface=" b zar"/>
                <a:cs typeface="B Zar" panose="00000400000000000000" pitchFamily="2" charset="-78"/>
              </a:rPr>
              <a:t>6- بر اساس محتوای رسانه ای نمی توان الگوی خشنودی های رسانه ای را پیش بینی کرد.</a:t>
            </a:r>
          </a:p>
          <a:p>
            <a:pPr algn="just"/>
            <a:r>
              <a:rPr lang="fa-IR" smtClean="0">
                <a:latin typeface=" b zar"/>
                <a:cs typeface="B Zar" panose="00000400000000000000" pitchFamily="2" charset="-78"/>
              </a:rPr>
              <a:t>7- ویژگی های رسانه، درجه ارضای نیاز در زمان های مختلف را تعیین می کند. </a:t>
            </a:r>
          </a:p>
          <a:p>
            <a:pPr algn="just"/>
            <a:r>
              <a:rPr lang="fa-IR" smtClean="0">
                <a:latin typeface=" b zar"/>
                <a:cs typeface="B Zar" panose="00000400000000000000" pitchFamily="2" charset="-78"/>
              </a:rPr>
              <a:t>8- منشا خشنودی های به دست امده ممکن است به محتوای رسانه ها و یا صرفا قرار گرفتنئ فرد در معرض رسانه ها مربوط شود و یا به وضعیت اجتماعی خایص که مواجهه با رسانه در ان شکل می گیرد</a:t>
            </a:r>
          </a:p>
          <a:p>
            <a:pPr algn="just"/>
            <a:r>
              <a:rPr lang="fa-IR" smtClean="0">
                <a:latin typeface=" b zar"/>
                <a:cs typeface="B Zar" panose="00000400000000000000" pitchFamily="2" charset="-78"/>
              </a:rPr>
              <a:t>9- قضاوت </a:t>
            </a:r>
            <a:r>
              <a:rPr lang="fa-IR" smtClean="0">
                <a:latin typeface=" b zar"/>
                <a:cs typeface="B Zar" panose="00000400000000000000" pitchFamily="2" charset="-78"/>
              </a:rPr>
              <a:t>درباره </a:t>
            </a:r>
            <a:r>
              <a:rPr lang="fa-IR" smtClean="0">
                <a:latin typeface=" b zar"/>
                <a:cs typeface="B Zar" panose="00000400000000000000" pitchFamily="2" charset="-78"/>
              </a:rPr>
              <a:t>اهمیت فرهنگی رسانه ها ر باید به حال تعلیق درآورد.  </a:t>
            </a:r>
          </a:p>
          <a:p>
            <a:pPr algn="just"/>
            <a:endParaRPr lang="fa-IR" smtClean="0">
              <a:latin typeface=" b zar"/>
              <a:cs typeface="B Zar" panose="00000400000000000000" pitchFamily="2" charset="-78"/>
            </a:endParaRPr>
          </a:p>
          <a:p>
            <a:pPr algn="just"/>
            <a:endParaRPr lang="fa-IR">
              <a:latin typeface=" b zar"/>
              <a:cs typeface="B Zar" panose="00000400000000000000" pitchFamily="2" charset="-78"/>
            </a:endParaRPr>
          </a:p>
        </p:txBody>
      </p:sp>
    </p:spTree>
    <p:extLst>
      <p:ext uri="{BB962C8B-B14F-4D97-AF65-F5344CB8AC3E}">
        <p14:creationId xmlns:p14="http://schemas.microsoft.com/office/powerpoint/2010/main" val="2535653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 b zar"/>
                <a:cs typeface="B Zar" panose="00000400000000000000" pitchFamily="2" charset="-78"/>
              </a:rPr>
              <a:t>توضیح برخی از مفروضات فوق الذکر ضروی به نظر می رسد: </a:t>
            </a:r>
          </a:p>
          <a:p>
            <a:pPr algn="just"/>
            <a:r>
              <a:rPr lang="fa-IR" smtClean="0">
                <a:latin typeface=" b zar"/>
                <a:cs typeface="B Zar" panose="00000400000000000000" pitchFamily="2" charset="-78"/>
              </a:rPr>
              <a:t>منظور از فعالیت مخاطب این است که مصرف رسانه ای یک کنش آگاهانه  و هدفمند است که با هدف ارضای نیازهای خاصی صورت می گیرد. </a:t>
            </a:r>
            <a:r>
              <a:rPr lang="fa-IR" b="1" smtClean="0">
                <a:solidFill>
                  <a:srgbClr val="FF0000"/>
                </a:solidFill>
                <a:latin typeface=" b zar"/>
                <a:cs typeface="B Zar" panose="00000400000000000000" pitchFamily="2" charset="-78"/>
              </a:rPr>
              <a:t>بنابراین افراد از علایق انگیزه و منابع ارضای نیازهای خودآگاه هستند </a:t>
            </a:r>
            <a:r>
              <a:rPr lang="fa-IR" smtClean="0">
                <a:latin typeface=" b zar"/>
                <a:cs typeface="B Zar" panose="00000400000000000000" pitchFamily="2" charset="-78"/>
              </a:rPr>
              <a:t>و بنابراین می توانند دلایل خود را برای مصرف رسانه ها به زبان آورند. این مفروضه روش های جمع آوری اطلاعات در مطالعات استفاده و خشنودی های رسانه ای را توجیه می کند یعنی تکنیک خود گزارشی با اتکا به خشنودی های رسانه ای شناسایی شده از سوی پاسخ گویان.  </a:t>
            </a:r>
            <a:endParaRPr lang="fa-IR">
              <a:latin typeface=" b zar"/>
              <a:cs typeface="B Zar" panose="00000400000000000000" pitchFamily="2" charset="-78"/>
            </a:endParaRPr>
          </a:p>
        </p:txBody>
      </p:sp>
    </p:spTree>
    <p:extLst>
      <p:ext uri="{BB962C8B-B14F-4D97-AF65-F5344CB8AC3E}">
        <p14:creationId xmlns:p14="http://schemas.microsoft.com/office/powerpoint/2010/main" val="199812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 b zar"/>
                <a:cs typeface="B Zar" panose="00000400000000000000" pitchFamily="2" charset="-78"/>
              </a:rPr>
              <a:t>منظور ار رابطه رقابتی بین منابع مختلف ارضای نیاز آن است که منابع رسانه ای و غیر رسانه ای ارضای نیازهای مخاطبان جایگزین های کارکردی یکدیگر محسوب می شوند. توجه به یک رسانه ارتباطی خاص ممکن است از سوی منابع رسانه ای با غیر رسانه ای دیگری جایگزین شود. </a:t>
            </a:r>
            <a:endParaRPr lang="fa-IR">
              <a:latin typeface=" b zar"/>
              <a:cs typeface="B Zar" panose="00000400000000000000" pitchFamily="2" charset="-78"/>
            </a:endParaRPr>
          </a:p>
        </p:txBody>
      </p:sp>
      <p:sp>
        <p:nvSpPr>
          <p:cNvPr id="4" name="Flowchart: Decision 3"/>
          <p:cNvSpPr/>
          <p:nvPr/>
        </p:nvSpPr>
        <p:spPr>
          <a:xfrm>
            <a:off x="1111348" y="4164036"/>
            <a:ext cx="2686929" cy="872197"/>
          </a:xfrm>
          <a:prstGeom prst="flowChartDecision">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 b zar"/>
                <a:cs typeface="B Zar" panose="00000400000000000000" pitchFamily="2" charset="-78"/>
              </a:rPr>
              <a:t>رابطه رقابتی</a:t>
            </a:r>
            <a:endParaRPr lang="fa-IR" sz="2000" b="1">
              <a:solidFill>
                <a:srgbClr val="FF0000"/>
              </a:solidFill>
            </a:endParaRPr>
          </a:p>
        </p:txBody>
      </p:sp>
    </p:spTree>
    <p:extLst>
      <p:ext uri="{BB962C8B-B14F-4D97-AF65-F5344CB8AC3E}">
        <p14:creationId xmlns:p14="http://schemas.microsoft.com/office/powerpoint/2010/main" val="3592788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latin typeface=" b zar"/>
                <a:cs typeface="B Zar" panose="00000400000000000000" pitchFamily="2" charset="-78"/>
              </a:rPr>
              <a:t>در مرحله چهارم مطالعات استفاده از خشنودی های رسانه ای عمدتا بر روی نظریه پردازی و نظریه آزمایی متمرکز بوده اند. در پاسخ به انتقاد الیون (1974) از این رویکرد مبنی بر غیر تئوریک بودن آن، عده ای از محققان همچون کاتز و بلوملر (1974، 15) ضمن پذیرش این انتقاد آن را نقطه قوت این رویکرد می دانند. رویکرد استفاده و خشنودی های رسانه ای اگر چه به منزله رویکردی کارکردگرا متولد شد در طول عمر خود از سوی پدر خوانده های نظری متعددی به فرزندی پذیرفته شد. </a:t>
            </a:r>
            <a:endParaRPr lang="fa-IR">
              <a:latin typeface=" b zar"/>
              <a:cs typeface="B Zar" panose="00000400000000000000" pitchFamily="2" charset="-78"/>
            </a:endParaRPr>
          </a:p>
        </p:txBody>
      </p:sp>
    </p:spTree>
    <p:extLst>
      <p:ext uri="{BB962C8B-B14F-4D97-AF65-F5344CB8AC3E}">
        <p14:creationId xmlns:p14="http://schemas.microsoft.com/office/powerpoint/2010/main" val="809149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 b zar"/>
                <a:cs typeface="B Zar" panose="00000400000000000000" pitchFamily="2" charset="-78"/>
              </a:rPr>
              <a:t>اعمال تحللی عاملی یا چرخض عاملی واریماکس منجر به شناسایی 8 عامل یا </a:t>
            </a:r>
            <a:r>
              <a:rPr lang="fa-IR" smtClean="0">
                <a:latin typeface=" b zar"/>
                <a:cs typeface="B Zar" panose="00000400000000000000" pitchFamily="2" charset="-78"/>
              </a:rPr>
              <a:t>فاکتور </a:t>
            </a:r>
            <a:r>
              <a:rPr lang="fa-IR" smtClean="0">
                <a:latin typeface=" b zar"/>
                <a:cs typeface="B Zar" panose="00000400000000000000" pitchFamily="2" charset="-78"/>
              </a:rPr>
              <a:t>شد. این فاکتورها بر اساس نام گذاری محقق عبارتند از: </a:t>
            </a:r>
            <a:r>
              <a:rPr lang="fa-IR" smtClean="0">
                <a:solidFill>
                  <a:srgbClr val="FF0000"/>
                </a:solidFill>
                <a:latin typeface=" b zar"/>
                <a:cs typeface="B Zar" panose="00000400000000000000" pitchFamily="2" charset="-78"/>
              </a:rPr>
              <a:t>استفاده از ویدئو برای کسب اطلاعات و یادگیری</a:t>
            </a:r>
            <a:r>
              <a:rPr lang="fa-IR" smtClean="0">
                <a:latin typeface=" b zar"/>
                <a:cs typeface="B Zar" panose="00000400000000000000" pitchFamily="2" charset="-78"/>
              </a:rPr>
              <a:t>، </a:t>
            </a:r>
            <a:r>
              <a:rPr lang="fa-IR" smtClean="0">
                <a:solidFill>
                  <a:srgbClr val="00B0F0"/>
                </a:solidFill>
                <a:latin typeface=" b zar"/>
                <a:cs typeface="B Zar" panose="00000400000000000000" pitchFamily="2" charset="-78"/>
              </a:rPr>
              <a:t>هدایت سبک زندگی جهان وطنانه</a:t>
            </a:r>
            <a:r>
              <a:rPr lang="fa-IR" smtClean="0">
                <a:latin typeface=" b zar"/>
                <a:cs typeface="B Zar" panose="00000400000000000000" pitchFamily="2" charset="-78"/>
              </a:rPr>
              <a:t>، </a:t>
            </a:r>
            <a:r>
              <a:rPr lang="fa-IR" smtClean="0">
                <a:solidFill>
                  <a:srgbClr val="00B050"/>
                </a:solidFill>
                <a:latin typeface=" b zar"/>
                <a:cs typeface="B Zar" panose="00000400000000000000" pitchFamily="2" charset="-78"/>
              </a:rPr>
              <a:t>جبران نارضاتی از تلویزیون ملی</a:t>
            </a:r>
            <a:r>
              <a:rPr lang="fa-IR" smtClean="0">
                <a:latin typeface=" b zar"/>
                <a:cs typeface="B Zar" panose="00000400000000000000" pitchFamily="2" charset="-78"/>
              </a:rPr>
              <a:t>، </a:t>
            </a:r>
            <a:r>
              <a:rPr lang="fa-IR" smtClean="0">
                <a:solidFill>
                  <a:srgbClr val="FF0000"/>
                </a:solidFill>
                <a:latin typeface=" b zar"/>
                <a:cs typeface="B Zar" panose="00000400000000000000" pitchFamily="2" charset="-78"/>
              </a:rPr>
              <a:t>مقایسه فرهنگی در ابعاد زمان و مکان</a:t>
            </a:r>
            <a:r>
              <a:rPr lang="fa-IR" smtClean="0">
                <a:latin typeface=" b zar"/>
                <a:cs typeface="B Zar" panose="00000400000000000000" pitchFamily="2" charset="-78"/>
              </a:rPr>
              <a:t>، </a:t>
            </a:r>
            <a:r>
              <a:rPr lang="fa-IR" smtClean="0">
                <a:solidFill>
                  <a:srgbClr val="0070C0"/>
                </a:solidFill>
                <a:latin typeface=" b zar"/>
                <a:cs typeface="B Zar" panose="00000400000000000000" pitchFamily="2" charset="-78"/>
              </a:rPr>
              <a:t>منزلت طلبی در میان دوستان</a:t>
            </a:r>
            <a:r>
              <a:rPr lang="fa-IR" smtClean="0">
                <a:latin typeface=" b zar"/>
                <a:cs typeface="B Zar" panose="00000400000000000000" pitchFamily="2" charset="-78"/>
              </a:rPr>
              <a:t>، </a:t>
            </a:r>
            <a:r>
              <a:rPr lang="fa-IR" smtClean="0">
                <a:solidFill>
                  <a:srgbClr val="00B050"/>
                </a:solidFill>
                <a:latin typeface=" b zar"/>
                <a:cs typeface="B Zar" panose="00000400000000000000" pitchFamily="2" charset="-78"/>
              </a:rPr>
              <a:t>موانست و همدلی</a:t>
            </a:r>
            <a:r>
              <a:rPr lang="fa-IR" smtClean="0">
                <a:latin typeface=" b zar"/>
                <a:cs typeface="B Zar" panose="00000400000000000000" pitchFamily="2" charset="-78"/>
              </a:rPr>
              <a:t>، </a:t>
            </a:r>
            <a:r>
              <a:rPr lang="fa-IR" smtClean="0">
                <a:solidFill>
                  <a:srgbClr val="0070C0"/>
                </a:solidFill>
                <a:latin typeface=" b zar"/>
                <a:cs typeface="B Zar" panose="00000400000000000000" pitchFamily="2" charset="-78"/>
              </a:rPr>
              <a:t>کسب اطلاعات و سرگرمی جنسی</a:t>
            </a:r>
            <a:r>
              <a:rPr lang="fa-IR" smtClean="0">
                <a:latin typeface=" b zar"/>
                <a:cs typeface="B Zar" panose="00000400000000000000" pitchFamily="2" charset="-78"/>
              </a:rPr>
              <a:t>، </a:t>
            </a:r>
            <a:r>
              <a:rPr lang="fa-IR" smtClean="0">
                <a:solidFill>
                  <a:srgbClr val="FF0000"/>
                </a:solidFill>
                <a:latin typeface=" b zar"/>
                <a:cs typeface="B Zar" panose="00000400000000000000" pitchFamily="2" charset="-78"/>
              </a:rPr>
              <a:t>ارضای حس کنجکاوی ارضای حس کنجکاوی.  </a:t>
            </a:r>
            <a:endParaRPr lang="fa-IR">
              <a:solidFill>
                <a:srgbClr val="FF0000"/>
              </a:solidFill>
              <a:latin typeface=" b zar"/>
              <a:cs typeface="B Zar" panose="00000400000000000000" pitchFamily="2" charset="-78"/>
            </a:endParaRPr>
          </a:p>
        </p:txBody>
      </p:sp>
    </p:spTree>
    <p:extLst>
      <p:ext uri="{BB962C8B-B14F-4D97-AF65-F5344CB8AC3E}">
        <p14:creationId xmlns:p14="http://schemas.microsoft.com/office/powerpoint/2010/main" val="34702145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latin typeface=" b zar"/>
                <a:cs typeface="B Zar" panose="00000400000000000000" pitchFamily="2" charset="-78"/>
              </a:rPr>
              <a:t>مک کوئل و گورویچ (1974) دو تا از این پدرخوانده ها را شناسایی کرده اند: رویکرد کنش – انگیزه و رویکرد ساختاری – فرهنگی آنها </a:t>
            </a:r>
            <a:r>
              <a:rPr lang="fa-IR" sz="3200" b="1">
                <a:solidFill>
                  <a:srgbClr val="FF0000"/>
                </a:solidFill>
                <a:latin typeface=" b zar"/>
                <a:cs typeface="B Zar" panose="00000400000000000000" pitchFamily="2" charset="-78"/>
              </a:rPr>
              <a:t>سه</a:t>
            </a:r>
            <a:r>
              <a:rPr lang="fa-IR">
                <a:solidFill>
                  <a:prstClr val="black"/>
                </a:solidFill>
                <a:latin typeface=" b zar"/>
                <a:cs typeface="B Zar" panose="00000400000000000000" pitchFamily="2" charset="-78"/>
              </a:rPr>
              <a:t> رویکرد فوق الذکر را این گونه توصیف می کنند </a:t>
            </a:r>
            <a:r>
              <a:rPr lang="fa-IR">
                <a:solidFill>
                  <a:prstClr val="black"/>
                </a:solidFill>
                <a:latin typeface=" b zar"/>
                <a:cs typeface="B Zar" panose="00000400000000000000" pitchFamily="2" charset="-78"/>
              </a:rPr>
              <a:t>رویکرد </a:t>
            </a:r>
            <a:r>
              <a:rPr lang="fa-IR" smtClean="0">
                <a:solidFill>
                  <a:prstClr val="black"/>
                </a:solidFill>
                <a:latin typeface=" b zar"/>
                <a:cs typeface="B Zar" panose="00000400000000000000" pitchFamily="2" charset="-78"/>
              </a:rPr>
              <a:t>ک</a:t>
            </a:r>
            <a:r>
              <a:rPr lang="fa-IR">
                <a:solidFill>
                  <a:prstClr val="black"/>
                </a:solidFill>
                <a:latin typeface=" b zar"/>
                <a:cs typeface="B Zar" panose="00000400000000000000" pitchFamily="2" charset="-78"/>
              </a:rPr>
              <a:t>ن</a:t>
            </a:r>
            <a:r>
              <a:rPr lang="fa-IR" smtClean="0">
                <a:solidFill>
                  <a:prstClr val="black"/>
                </a:solidFill>
                <a:latin typeface=" b zar"/>
                <a:cs typeface="B Zar" panose="00000400000000000000" pitchFamily="2" charset="-78"/>
              </a:rPr>
              <a:t>ش </a:t>
            </a:r>
            <a:r>
              <a:rPr lang="fa-IR">
                <a:solidFill>
                  <a:prstClr val="black"/>
                </a:solidFill>
                <a:latin typeface=" b zar"/>
                <a:cs typeface="B Zar" panose="00000400000000000000" pitchFamily="2" charset="-78"/>
              </a:rPr>
              <a:t>– انگیزه با کنشگر فردی، گزینه های رفتار رسانه ای وی و معانی و توقعات وی از گزینه هایش سر و کار دارد. رویکرد ساختاری- فرهنگی بر روی الگو مندی محتواها و رفتارهای رسانه ای و عوامل تعیین کننده وضعیت مخاطب – در قالب قواعد رسوم و میثاق ها که به لحاظ اجتماعی تنظیم می شوند متمرکز است. </a:t>
            </a:r>
          </a:p>
          <a:p>
            <a:endParaRPr lang="fa-IR"/>
          </a:p>
        </p:txBody>
      </p:sp>
      <p:sp>
        <p:nvSpPr>
          <p:cNvPr id="4" name="Flowchart: Process 3"/>
          <p:cNvSpPr/>
          <p:nvPr/>
        </p:nvSpPr>
        <p:spPr>
          <a:xfrm>
            <a:off x="838200" y="4543864"/>
            <a:ext cx="3080825" cy="106914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 b zar"/>
                <a:cs typeface="B Zar" panose="00000400000000000000" pitchFamily="2" charset="-78"/>
              </a:rPr>
              <a:t>رویکرد ساختاری – فرهنگی</a:t>
            </a:r>
            <a:endParaRPr lang="fa-IR" sz="2000" b="1">
              <a:solidFill>
                <a:srgbClr val="FF0000"/>
              </a:solidFill>
            </a:endParaRPr>
          </a:p>
        </p:txBody>
      </p:sp>
      <p:sp>
        <p:nvSpPr>
          <p:cNvPr id="5" name="Flowchart: Process 4"/>
          <p:cNvSpPr/>
          <p:nvPr/>
        </p:nvSpPr>
        <p:spPr>
          <a:xfrm>
            <a:off x="5753687" y="4543864"/>
            <a:ext cx="3291840" cy="1069145"/>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 b zar"/>
                <a:cs typeface="B Zar" panose="00000400000000000000" pitchFamily="2" charset="-78"/>
              </a:rPr>
              <a:t>رویکرد کنش – انگیزه</a:t>
            </a:r>
            <a:endParaRPr lang="fa-IR" sz="2000" b="1">
              <a:solidFill>
                <a:srgbClr val="FF0000"/>
              </a:solidFill>
            </a:endParaRPr>
          </a:p>
        </p:txBody>
      </p:sp>
    </p:spTree>
    <p:extLst>
      <p:ext uri="{BB962C8B-B14F-4D97-AF65-F5344CB8AC3E}">
        <p14:creationId xmlns:p14="http://schemas.microsoft.com/office/powerpoint/2010/main" val="2513839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 b zar"/>
                <a:cs typeface="B Zar" panose="00000400000000000000" pitchFamily="2" charset="-78"/>
              </a:rPr>
              <a:t>علاوه بر این دیدگاه های نظری، بلوملر و کاتز (1974) به تعدادی از مطالعات خشنودی رسانه ای اشاره می کنند که در چارچوب  نظریه های روان شناختی انگیزش، دیدگاه های انسان شناسانه، مردم نگارانه و فلسفی  به انجام رسیده اند در این باره بلوملر می گوید: </a:t>
            </a:r>
          </a:p>
          <a:p>
            <a:pPr algn="just"/>
            <a:r>
              <a:rPr lang="fa-IR" smtClean="0">
                <a:latin typeface=" b zar"/>
                <a:cs typeface="B Zar" panose="00000400000000000000" pitchFamily="2" charset="-78"/>
              </a:rPr>
              <a:t>چیزی تحت عنوان یک نظریه استفاده و خشنودی های رسانه ای وجود ندارد بلکه چندین نظریه راجع به پدیده استفاده و خشنودی های رسانه یا وجود دارد (بلومر، 1979)</a:t>
            </a:r>
          </a:p>
          <a:p>
            <a:pPr algn="just"/>
            <a:r>
              <a:rPr lang="fa-IR" smtClean="0">
                <a:latin typeface=" b zar"/>
                <a:cs typeface="B Zar" panose="00000400000000000000" pitchFamily="2" charset="-78"/>
              </a:rPr>
              <a:t>بنابراین </a:t>
            </a:r>
            <a:r>
              <a:rPr lang="fa-IR" smtClean="0">
                <a:solidFill>
                  <a:srgbClr val="FF0000"/>
                </a:solidFill>
                <a:latin typeface=" b zar"/>
                <a:cs typeface="B Zar" panose="00000400000000000000" pitchFamily="2" charset="-78"/>
              </a:rPr>
              <a:t>یکی از انتقادات </a:t>
            </a:r>
            <a:r>
              <a:rPr lang="fa-IR" smtClean="0">
                <a:latin typeface=" b zar"/>
                <a:cs typeface="B Zar" panose="00000400000000000000" pitchFamily="2" charset="-78"/>
              </a:rPr>
              <a:t>مطرح شده از سوی</a:t>
            </a:r>
            <a:r>
              <a:rPr lang="fa-IR" smtClean="0">
                <a:solidFill>
                  <a:srgbClr val="FF0000"/>
                </a:solidFill>
                <a:latin typeface=" b zar"/>
                <a:cs typeface="B Zar" panose="00000400000000000000" pitchFamily="2" charset="-78"/>
              </a:rPr>
              <a:t> الیوت </a:t>
            </a:r>
            <a:r>
              <a:rPr lang="fa-IR" smtClean="0">
                <a:latin typeface=" b zar"/>
                <a:cs typeface="B Zar" panose="00000400000000000000" pitchFamily="2" charset="-78"/>
              </a:rPr>
              <a:t>مبنی بر غیر تئوریک بودن این رویکرد نظری، اکنون به دلیل پیشرفت نظریه سازی در این رویکرد پذیرفته نیست.  </a:t>
            </a:r>
            <a:endParaRPr lang="fa-IR">
              <a:latin typeface=" b zar"/>
              <a:cs typeface="B Zar" panose="00000400000000000000" pitchFamily="2" charset="-78"/>
            </a:endParaRPr>
          </a:p>
        </p:txBody>
      </p:sp>
      <p:sp>
        <p:nvSpPr>
          <p:cNvPr id="4" name="Flowchart: Process 3"/>
          <p:cNvSpPr/>
          <p:nvPr/>
        </p:nvSpPr>
        <p:spPr>
          <a:xfrm>
            <a:off x="838200" y="5008097"/>
            <a:ext cx="3699804" cy="94253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 b zar"/>
                <a:cs typeface="B Zar" panose="00000400000000000000" pitchFamily="2" charset="-78"/>
              </a:rPr>
              <a:t>غیر تئوریک بودن این رویکرد نظری</a:t>
            </a:r>
            <a:endParaRPr lang="fa-IR" sz="2000" b="1">
              <a:solidFill>
                <a:srgbClr val="FF0000"/>
              </a:solidFill>
            </a:endParaRPr>
          </a:p>
        </p:txBody>
      </p:sp>
    </p:spTree>
    <p:extLst>
      <p:ext uri="{BB962C8B-B14F-4D97-AF65-F5344CB8AC3E}">
        <p14:creationId xmlns:p14="http://schemas.microsoft.com/office/powerpoint/2010/main" val="31720525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 b zar"/>
                <a:cs typeface="B Zar" panose="00000400000000000000" pitchFamily="2" charset="-78"/>
              </a:rPr>
              <a:t>پژوهشی که مبنای تالیف مقاله حاضر به شمار می رود مبتنی بر رویکرد ساختاری- فرهنگی به نظریه استفاده و خشنودیها رسانه ای است. اما در اینجا چون بخش توصیفی پزوهش مزوبر گزارش می شود. لذا تنها یکی از ابعاد این نظریه یعنی بعد انگیزه رفتار رسانه ای مورد توجه قرار گرفته است. </a:t>
            </a:r>
            <a:endParaRPr lang="fa-IR">
              <a:latin typeface=" b zar"/>
              <a:cs typeface="B Zar" panose="00000400000000000000" pitchFamily="2" charset="-78"/>
            </a:endParaRPr>
          </a:p>
        </p:txBody>
      </p:sp>
      <p:sp>
        <p:nvSpPr>
          <p:cNvPr id="4" name="Flowchart: Process 3"/>
          <p:cNvSpPr/>
          <p:nvPr/>
        </p:nvSpPr>
        <p:spPr>
          <a:xfrm>
            <a:off x="2686928" y="3896752"/>
            <a:ext cx="6583681" cy="199761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 b zar"/>
                <a:cs typeface="B Zar" panose="00000400000000000000" pitchFamily="2" charset="-78"/>
              </a:rPr>
              <a:t>رویکرد ساختاری- فرهنگی به نظریه استفاده و خشنودیها رسانه ای</a:t>
            </a:r>
            <a:endParaRPr lang="fa-IR" sz="2000" b="1">
              <a:solidFill>
                <a:srgbClr val="FF0000"/>
              </a:solidFill>
            </a:endParaRPr>
          </a:p>
        </p:txBody>
      </p:sp>
    </p:spTree>
    <p:extLst>
      <p:ext uri="{BB962C8B-B14F-4D97-AF65-F5344CB8AC3E}">
        <p14:creationId xmlns:p14="http://schemas.microsoft.com/office/powerpoint/2010/main" val="3475398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 b zar"/>
                <a:cs typeface="B Zar" panose="00000400000000000000" pitchFamily="2" charset="-78"/>
              </a:rPr>
              <a:t>در این مقاله منظور از انگیزه چیزی است که جیمز لال آن را تکانش با سایقه ای می داند که کنش انسانی را در بعد شناختی- رفتاری نسبت به ارضای نیاز به حرکت در می آورد (</a:t>
            </a:r>
            <a:r>
              <a:rPr lang="en-US" smtClean="0">
                <a:latin typeface=" b zar"/>
                <a:cs typeface="B Zar" panose="00000400000000000000" pitchFamily="2" charset="-78"/>
              </a:rPr>
              <a:t>Lull, 1985</a:t>
            </a:r>
            <a:r>
              <a:rPr lang="fa-IR" smtClean="0">
                <a:latin typeface=" b zar"/>
                <a:cs typeface="B Zar" panose="00000400000000000000" pitchFamily="2" charset="-78"/>
              </a:rPr>
              <a:t>) چنین متغیری را نمی توان تنها با یک پرسش و صرفا با اتکا به مشاهده  با </a:t>
            </a:r>
            <a:r>
              <a:rPr lang="fa-IR" b="1" smtClean="0">
                <a:solidFill>
                  <a:srgbClr val="FF0000"/>
                </a:solidFill>
                <a:latin typeface=" b zar"/>
                <a:cs typeface="B Zar" panose="00000400000000000000" pitchFamily="2" charset="-78"/>
              </a:rPr>
              <a:t>حدس </a:t>
            </a:r>
            <a:r>
              <a:rPr lang="fa-IR" b="1" smtClean="0">
                <a:solidFill>
                  <a:srgbClr val="FF0000"/>
                </a:solidFill>
                <a:latin typeface=" b zar"/>
                <a:cs typeface="B Zar" panose="00000400000000000000" pitchFamily="2" charset="-78"/>
              </a:rPr>
              <a:t>و گمان </a:t>
            </a:r>
            <a:r>
              <a:rPr lang="fa-IR" smtClean="0">
                <a:latin typeface=" b zar"/>
                <a:cs typeface="B Zar" panose="00000400000000000000" pitchFamily="2" charset="-78"/>
              </a:rPr>
              <a:t>محقق اندازه گیری کرد. به عبارت دیگر لازم است بر اساس تصور ذهنی افراد از دلایل استفاده از ویدئو مقیاس ها لازم را ساخت. یکی از مفروضات رویکرد نظری استفاده و خشنودی های رسانه ای این است که افراد از علایق و انگیزه های خودآگاه هستند و می توانند دلایل خود برای استفاده از رسانه ها را به زبان بیاورند. مفهوم کاربرد ها همان گونه که ردی (</a:t>
            </a:r>
            <a:r>
              <a:rPr lang="en-US" smtClean="0">
                <a:latin typeface=" b zar"/>
                <a:cs typeface="B Zar" panose="00000400000000000000" pitchFamily="2" charset="-78"/>
              </a:rPr>
              <a:t>Reddie, 1989, 15</a:t>
            </a:r>
            <a:r>
              <a:rPr lang="fa-IR" smtClean="0">
                <a:latin typeface=" b zar"/>
                <a:cs typeface="B Zar" panose="00000400000000000000" pitchFamily="2" charset="-78"/>
              </a:rPr>
              <a:t>) می گوید به انتخاب آگاهانه چیزی به منظور براوردن یک نیاز اطلاق می شود. مفروضه فوق الذکر روش جمع آوری داده ها را در قالب مطالعات رضامندی توجیه می کند. </a:t>
            </a:r>
            <a:endParaRPr lang="fa-IR">
              <a:latin typeface=" b zar"/>
              <a:cs typeface="B Zar" panose="00000400000000000000" pitchFamily="2" charset="-78"/>
            </a:endParaRPr>
          </a:p>
        </p:txBody>
      </p:sp>
    </p:spTree>
    <p:extLst>
      <p:ext uri="{BB962C8B-B14F-4D97-AF65-F5344CB8AC3E}">
        <p14:creationId xmlns:p14="http://schemas.microsoft.com/office/powerpoint/2010/main" val="1165911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 b zar"/>
                <a:cs typeface="B Zar" panose="00000400000000000000" pitchFamily="2" charset="-78"/>
              </a:rPr>
              <a:t>یعنی اتکا به داده های خود گزارشی مخاطبان این مفروضه به ما کمک می کند تا دلایل استفاده از ویدئو از سوی جوانان ایرانی را بر اساس گزارشی که خود انها از تجربه ویدئویی شان می دهند بررسی کنیم. واژه ذهنی همان گونه که بلوم و مک هاف (</a:t>
            </a:r>
            <a:r>
              <a:rPr lang="en-US" smtClean="0">
                <a:latin typeface=" b zar"/>
                <a:cs typeface="B Zar" panose="00000400000000000000" pitchFamily="2" charset="-78"/>
              </a:rPr>
              <a:t>Blum and Mchugh, 1971</a:t>
            </a:r>
            <a:r>
              <a:rPr lang="fa-IR" smtClean="0">
                <a:latin typeface=" b zar"/>
                <a:cs typeface="B Zar" panose="00000400000000000000" pitchFamily="2" charset="-78"/>
              </a:rPr>
              <a:t>) می گویند بدان معنا نیست که انگیزه ها خصوصی و درون یهستند بلکه به این  مفهوم است که سازماندهی انگیزه ها به طور اجتماعی صورت می گیرد و خصلتی جمعی یا اجتماعی دارند </a:t>
            </a:r>
            <a:r>
              <a:rPr lang="fa-IR" smtClean="0">
                <a:latin typeface=" b zar"/>
                <a:cs typeface="B Zar" panose="00000400000000000000" pitchFamily="2" charset="-78"/>
              </a:rPr>
              <a:t>و</a:t>
            </a:r>
            <a:endParaRPr lang="fa-IR">
              <a:latin typeface=" b zar"/>
              <a:cs typeface="B Zar" panose="00000400000000000000" pitchFamily="2" charset="-78"/>
            </a:endParaRPr>
          </a:p>
        </p:txBody>
      </p:sp>
    </p:spTree>
    <p:extLst>
      <p:ext uri="{BB962C8B-B14F-4D97-AF65-F5344CB8AC3E}">
        <p14:creationId xmlns:p14="http://schemas.microsoft.com/office/powerpoint/2010/main" val="352929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924886" y="1825625"/>
            <a:ext cx="7428914" cy="4351338"/>
          </a:xfrm>
        </p:spPr>
        <p:txBody>
          <a:bodyPr/>
          <a:lstStyle/>
          <a:p>
            <a:pPr lvl="0" algn="just"/>
            <a:r>
              <a:rPr lang="fa-IR">
                <a:solidFill>
                  <a:prstClr val="black"/>
                </a:solidFill>
                <a:latin typeface=" b zar"/>
                <a:cs typeface="B Zar" panose="00000400000000000000" pitchFamily="2" charset="-78"/>
              </a:rPr>
              <a:t>به گفته </a:t>
            </a:r>
            <a:r>
              <a:rPr lang="fa-IR">
                <a:solidFill>
                  <a:prstClr val="black"/>
                </a:solidFill>
                <a:latin typeface=" b zar"/>
                <a:cs typeface="B Zar" panose="00000400000000000000" pitchFamily="2" charset="-78"/>
              </a:rPr>
              <a:t>جیمز </a:t>
            </a:r>
            <a:r>
              <a:rPr lang="fa-IR" smtClean="0">
                <a:solidFill>
                  <a:prstClr val="black"/>
                </a:solidFill>
                <a:latin typeface=" b zar"/>
                <a:cs typeface="B Zar" panose="00000400000000000000" pitchFamily="2" charset="-78"/>
              </a:rPr>
              <a:t>لال: </a:t>
            </a:r>
            <a:endParaRPr lang="fa-IR">
              <a:solidFill>
                <a:prstClr val="black"/>
              </a:solidFill>
              <a:latin typeface=" b zar"/>
              <a:cs typeface="B Zar" panose="00000400000000000000" pitchFamily="2" charset="-78"/>
            </a:endParaRPr>
          </a:p>
          <a:p>
            <a:pPr lvl="0" algn="just"/>
            <a:r>
              <a:rPr lang="fa-IR">
                <a:solidFill>
                  <a:prstClr val="black"/>
                </a:solidFill>
                <a:latin typeface=" b zar"/>
                <a:cs typeface="B Zar" panose="00000400000000000000" pitchFamily="2" charset="-78"/>
              </a:rPr>
              <a:t>«هرگاه ما تحقق جسمانی و شناختی نیازها را تجزیه و تحلیل می کنیم(یا هر وقت قص مفهوم سازی رفتار انگیخته را داریم) به ناچار وارد مسائل مربوط به سیاست، اقتصاد، ایدئولوژی و فرهنگ می شویم... تکانش های انگیزشی اتفاقی  نیستند، انها بازتاب تجربه اجتماعی اند (</a:t>
            </a:r>
            <a:r>
              <a:rPr lang="en-US">
                <a:solidFill>
                  <a:prstClr val="black"/>
                </a:solidFill>
                <a:latin typeface=" b zar"/>
                <a:cs typeface="B Zar" panose="00000400000000000000" pitchFamily="2" charset="-78"/>
              </a:rPr>
              <a:t>Lull,1995:101-2</a:t>
            </a:r>
            <a:r>
              <a:rPr lang="fa-IR">
                <a:solidFill>
                  <a:prstClr val="black"/>
                </a:solidFill>
                <a:latin typeface=" b zar"/>
                <a:cs typeface="B Zar" panose="00000400000000000000" pitchFamily="2" charset="-78"/>
              </a:rPr>
              <a:t>)</a:t>
            </a:r>
          </a:p>
          <a:p>
            <a:endParaRPr lang="fa-IR"/>
          </a:p>
        </p:txBody>
      </p:sp>
      <p:pic>
        <p:nvPicPr>
          <p:cNvPr id="4" name="Picture 3"/>
          <p:cNvPicPr>
            <a:picLocks noChangeAspect="1"/>
          </p:cNvPicPr>
          <p:nvPr/>
        </p:nvPicPr>
        <p:blipFill>
          <a:blip r:embed="rId2"/>
          <a:stretch>
            <a:fillRect/>
          </a:stretch>
        </p:blipFill>
        <p:spPr>
          <a:xfrm>
            <a:off x="838200" y="1825625"/>
            <a:ext cx="2857500" cy="2752725"/>
          </a:xfrm>
          <a:prstGeom prst="rect">
            <a:avLst/>
          </a:prstGeom>
        </p:spPr>
      </p:pic>
      <p:sp>
        <p:nvSpPr>
          <p:cNvPr id="5" name="TextBox 4"/>
          <p:cNvSpPr txBox="1"/>
          <p:nvPr/>
        </p:nvSpPr>
        <p:spPr>
          <a:xfrm>
            <a:off x="1744394" y="4909625"/>
            <a:ext cx="1280160" cy="369332"/>
          </a:xfrm>
          <a:prstGeom prst="rect">
            <a:avLst/>
          </a:prstGeom>
          <a:noFill/>
        </p:spPr>
        <p:txBody>
          <a:bodyPr wrap="square" rtlCol="1">
            <a:spAutoFit/>
          </a:bodyPr>
          <a:lstStyle/>
          <a:p>
            <a:pPr algn="ctr"/>
            <a:r>
              <a:rPr lang="fa-IR" b="1" smtClean="0">
                <a:solidFill>
                  <a:srgbClr val="FF0000"/>
                </a:solidFill>
                <a:cs typeface="B Zar" panose="00000400000000000000" pitchFamily="2" charset="-78"/>
              </a:rPr>
              <a:t>جیمز لال</a:t>
            </a:r>
            <a:endParaRPr lang="fa-IR" b="1">
              <a:solidFill>
                <a:srgbClr val="FF0000"/>
              </a:solidFill>
              <a:cs typeface="B Zar" panose="00000400000000000000" pitchFamily="2" charset="-78"/>
            </a:endParaRPr>
          </a:p>
        </p:txBody>
      </p:sp>
    </p:spTree>
    <p:extLst>
      <p:ext uri="{BB962C8B-B14F-4D97-AF65-F5344CB8AC3E}">
        <p14:creationId xmlns:p14="http://schemas.microsoft.com/office/powerpoint/2010/main" val="42853194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latin typeface=" b zar"/>
                <a:cs typeface="B Zar" panose="00000400000000000000" pitchFamily="2" charset="-78"/>
              </a:rPr>
              <a:t>3- روش تحقیق</a:t>
            </a:r>
            <a:endParaRPr lang="fa-IR">
              <a:solidFill>
                <a:srgbClr val="FF0000"/>
              </a:solidFill>
              <a:latin typeface=" b za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 b zar"/>
                <a:cs typeface="B Zar" panose="00000400000000000000" pitchFamily="2" charset="-78"/>
              </a:rPr>
              <a:t>پژوهش حاضر روش های کیفی و کمی جمع آوری اطلاعات را تلفیق نموده است. بخش کیفی مطالعه در برگیرنده تحلیل محتوای صد مقاله کوتاه، دانش آموزان دبیرستانی درباره کاربردهای ویدئو برای انان بوده است. هدف از این تحلیل محتوا ساخت مقیاس های لازم جهت سنجش خشنودیهای مورد انتظار ویدئوئی به منظور استفاده در یک پیمایش پرسشنامه ای بزرگ مقیاس بوده است(نحوه تحلیل محتوای مقالات دانش اموزان متعاقبا توضیح داده خواهد شد) بخش کمی پژوهش در برگیرنده  یک پیمایش پرسشنامه ای بر روی </a:t>
            </a:r>
            <a:r>
              <a:rPr lang="fa-IR" sz="3200" b="1" smtClean="0">
                <a:solidFill>
                  <a:srgbClr val="FF0000"/>
                </a:solidFill>
                <a:latin typeface=" b zar"/>
                <a:cs typeface="B Zar" panose="00000400000000000000" pitchFamily="2" charset="-78"/>
              </a:rPr>
              <a:t>45</a:t>
            </a:r>
            <a:r>
              <a:rPr lang="fa-IR" smtClean="0">
                <a:solidFill>
                  <a:srgbClr val="FF0000"/>
                </a:solidFill>
                <a:latin typeface=" b zar"/>
                <a:cs typeface="B Zar" panose="00000400000000000000" pitchFamily="2" charset="-78"/>
              </a:rPr>
              <a:t>0</a:t>
            </a:r>
            <a:r>
              <a:rPr lang="fa-IR" smtClean="0">
                <a:latin typeface=" b zar"/>
                <a:cs typeface="B Zar" panose="00000400000000000000" pitchFamily="2" charset="-78"/>
              </a:rPr>
              <a:t> دانش آموز دبیرستانی در شهر تهران است. از نظر بعد زمانی طرح استفاد شده در این پژوهش </a:t>
            </a:r>
            <a:r>
              <a:rPr lang="fa-IR" b="1" smtClean="0">
                <a:solidFill>
                  <a:srgbClr val="FF0000"/>
                </a:solidFill>
                <a:latin typeface=" b zar"/>
                <a:cs typeface="B Zar" panose="00000400000000000000" pitchFamily="2" charset="-78"/>
              </a:rPr>
              <a:t>یک طرح مقطعی </a:t>
            </a:r>
            <a:r>
              <a:rPr lang="fa-IR" smtClean="0">
                <a:latin typeface=" b zar"/>
                <a:cs typeface="B Zar" panose="00000400000000000000" pitchFamily="2" charset="-78"/>
              </a:rPr>
              <a:t>به شمار می رود. </a:t>
            </a:r>
            <a:endParaRPr lang="fa-IR">
              <a:latin typeface=" b za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466997" y="4765650"/>
            <a:ext cx="2533650" cy="1800225"/>
          </a:xfrm>
          <a:prstGeom prst="rect">
            <a:avLst/>
          </a:prstGeom>
        </p:spPr>
      </p:pic>
    </p:spTree>
    <p:extLst>
      <p:ext uri="{BB962C8B-B14F-4D97-AF65-F5344CB8AC3E}">
        <p14:creationId xmlns:p14="http://schemas.microsoft.com/office/powerpoint/2010/main" val="11879044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186563" y="1027906"/>
            <a:ext cx="9818873" cy="5004986"/>
          </a:xfrm>
          <a:prstGeom prst="rect">
            <a:avLst/>
          </a:prstGeom>
        </p:spPr>
      </p:pic>
    </p:spTree>
    <p:extLst>
      <p:ext uri="{BB962C8B-B14F-4D97-AF65-F5344CB8AC3E}">
        <p14:creationId xmlns:p14="http://schemas.microsoft.com/office/powerpoint/2010/main" val="23183049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 b zar"/>
                <a:cs typeface="B Zar" panose="00000400000000000000" pitchFamily="2" charset="-78"/>
              </a:rPr>
              <a:t>از جمعیت دانش آموزان دبیرستانی شهر تهران در سال تحصیلی 1372-1373 هجری شمسی که بالغ بر 399169 نفر بوده است یک نمونه معرف 450 نفری به منزله نمونه تحقیق از طریق روش نمونه گیری خوشه ای طبقه بندی شده دو مرحله ای انتخاب شد. جدول 1 اطلاعات مربوط به ویژگی های نمونه تحقیق را نشان می دهد. </a:t>
            </a:r>
            <a:endParaRPr lang="fa-IR">
              <a:latin typeface=" b zar"/>
              <a:cs typeface="B Zar" panose="00000400000000000000" pitchFamily="2" charset="-78"/>
            </a:endParaRPr>
          </a:p>
        </p:txBody>
      </p:sp>
    </p:spTree>
    <p:extLst>
      <p:ext uri="{BB962C8B-B14F-4D97-AF65-F5344CB8AC3E}">
        <p14:creationId xmlns:p14="http://schemas.microsoft.com/office/powerpoint/2010/main" val="7683492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latin typeface=" b zar"/>
                <a:cs typeface="B Zar" panose="00000400000000000000" pitchFamily="2" charset="-78"/>
              </a:rPr>
              <a:t>نمونه تحقیق طوری انتخاب شده بود که معرف همه دانش اموزان دبیرستان های تهران در سه پایه تحصیلی، در مدارس گسرانه و دخترانه ولتی و غیر انتفاعی در مناطق آموزشی نوزده گانه تهران باشد. از میان 450 دانش آموز مطالعه شده 50/9 در صد دختر و 49/1 درصد پسر بودند. 24/7 درصد دانش اموز </a:t>
            </a:r>
            <a:r>
              <a:rPr lang="fa-IR" smtClean="0">
                <a:latin typeface=" b zar"/>
                <a:cs typeface="B Zar" panose="00000400000000000000" pitchFamily="2" charset="-78"/>
              </a:rPr>
              <a:t>سال </a:t>
            </a:r>
            <a:r>
              <a:rPr lang="fa-IR" smtClean="0">
                <a:latin typeface=" b zar"/>
                <a:cs typeface="B Zar" panose="00000400000000000000" pitchFamily="2" charset="-78"/>
              </a:rPr>
              <a:t>دوم، 43/3 درصد دانش اموز سال سوم  و 32 درصد دانش اموز سال چهارم دبیرستان بودند (دانش آموزان سال اول دبیرستان از نمونه تحقیق حدف شده بودند) 86 درصد دانش آموز از مدارس دولتی و 14 درصد از مدارس غیر انتفاعی انتخاب شدند. </a:t>
            </a:r>
            <a:endParaRPr lang="fa-IR">
              <a:latin typeface=" b zar"/>
              <a:cs typeface="B Zar" panose="00000400000000000000" pitchFamily="2" charset="-78"/>
            </a:endParaRPr>
          </a:p>
        </p:txBody>
      </p:sp>
    </p:spTree>
    <p:extLst>
      <p:ext uri="{BB962C8B-B14F-4D97-AF65-F5344CB8AC3E}">
        <p14:creationId xmlns:p14="http://schemas.microsoft.com/office/powerpoint/2010/main" val="1582098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 b zar"/>
                <a:cs typeface="B Zar" panose="00000400000000000000" pitchFamily="2" charset="-78"/>
              </a:rPr>
              <a:t>ماتریس همبستگی فاکتورهای به دست آمده نشان داد که انگیزه های استفاده از ویدئو به طور معناداری با یکدیگر مرتبط هستند. معنای این یافته پژوهشی آن است که بر خلاف تبیین های یک بعدی از محبوبیت ویدئو در ایران، دلایل خود جوانان برای استفاده از ویدئو متعدد و متنوع است. </a:t>
            </a:r>
            <a:endParaRPr lang="fa-IR">
              <a:latin typeface=" b zar"/>
              <a:cs typeface="B Zar" panose="00000400000000000000" pitchFamily="2" charset="-78"/>
            </a:endParaRPr>
          </a:p>
        </p:txBody>
      </p:sp>
      <p:sp>
        <p:nvSpPr>
          <p:cNvPr id="4" name="Flowchart: Process 3"/>
          <p:cNvSpPr/>
          <p:nvPr/>
        </p:nvSpPr>
        <p:spPr>
          <a:xfrm>
            <a:off x="838200" y="4001294"/>
            <a:ext cx="2866030" cy="121465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 b zar"/>
                <a:cs typeface="B Zar" panose="00000400000000000000" pitchFamily="2" charset="-78"/>
              </a:rPr>
              <a:t>ماتریس </a:t>
            </a:r>
            <a:r>
              <a:rPr lang="fa-IR" sz="2000" b="1">
                <a:solidFill>
                  <a:srgbClr val="FF0000"/>
                </a:solidFill>
                <a:latin typeface=" b zar"/>
                <a:cs typeface="B Zar" panose="00000400000000000000" pitchFamily="2" charset="-78"/>
              </a:rPr>
              <a:t>همبستگی </a:t>
            </a:r>
            <a:r>
              <a:rPr lang="fa-IR" sz="2000" b="1" smtClean="0">
                <a:solidFill>
                  <a:srgbClr val="FF0000"/>
                </a:solidFill>
                <a:latin typeface=" b zar"/>
                <a:cs typeface="B Zar" panose="00000400000000000000" pitchFamily="2" charset="-78"/>
              </a:rPr>
              <a:t>فاکتورها</a:t>
            </a:r>
            <a:endParaRPr lang="fa-IR" sz="2000" b="1">
              <a:solidFill>
                <a:srgbClr val="FF0000"/>
              </a:solidFill>
            </a:endParaRPr>
          </a:p>
        </p:txBody>
      </p:sp>
    </p:spTree>
    <p:extLst>
      <p:ext uri="{BB962C8B-B14F-4D97-AF65-F5344CB8AC3E}">
        <p14:creationId xmlns:p14="http://schemas.microsoft.com/office/powerpoint/2010/main" val="35828116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latin typeface=" b zar"/>
                <a:cs typeface="B Zar" panose="00000400000000000000" pitchFamily="2" charset="-78"/>
              </a:rPr>
              <a:t>پرسشنامه های تحقیق در 14 دبیرستان شهر تهران و در طول دو هفته در آذرماه 1374 هجری شمسی اجرا شد</a:t>
            </a:r>
            <a:r>
              <a:rPr lang="fa-IR">
                <a:solidFill>
                  <a:prstClr val="black"/>
                </a:solidFill>
                <a:latin typeface=" b zar"/>
                <a:cs typeface="B Zar" panose="00000400000000000000" pitchFamily="2" charset="-78"/>
              </a:rPr>
              <a:t>. </a:t>
            </a:r>
            <a:r>
              <a:rPr lang="fa-IR" smtClean="0">
                <a:solidFill>
                  <a:prstClr val="black"/>
                </a:solidFill>
                <a:latin typeface=" b zar"/>
                <a:cs typeface="B Zar" panose="00000400000000000000" pitchFamily="2" charset="-78"/>
              </a:rPr>
              <a:t>مقاله </a:t>
            </a:r>
            <a:r>
              <a:rPr lang="fa-IR">
                <a:solidFill>
                  <a:prstClr val="black"/>
                </a:solidFill>
                <a:latin typeface=" b zar"/>
                <a:cs typeface="B Zar" panose="00000400000000000000" pitchFamily="2" charset="-78"/>
              </a:rPr>
              <a:t>حاضر </a:t>
            </a:r>
            <a:r>
              <a:rPr lang="fa-IR" smtClean="0">
                <a:solidFill>
                  <a:prstClr val="black"/>
                </a:solidFill>
                <a:latin typeface=" b zar"/>
                <a:cs typeface="B Zar" panose="00000400000000000000" pitchFamily="2" charset="-78"/>
              </a:rPr>
              <a:t>تنها </a:t>
            </a:r>
            <a:r>
              <a:rPr lang="fa-IR">
                <a:solidFill>
                  <a:prstClr val="black"/>
                </a:solidFill>
                <a:latin typeface=" b zar"/>
                <a:cs typeface="B Zar" panose="00000400000000000000" pitchFamily="2" charset="-78"/>
              </a:rPr>
              <a:t>قسمت کوچکی از بخش توصیفی پژوهش نگارنده را در بر می گیرد. به عبارت دیگر این مقاله تنها انگیزه استفاده ویدئو </a:t>
            </a:r>
            <a:r>
              <a:rPr lang="fa-IR">
                <a:solidFill>
                  <a:prstClr val="black"/>
                </a:solidFill>
                <a:latin typeface=" b zar"/>
                <a:cs typeface="B Zar" panose="00000400000000000000" pitchFamily="2" charset="-78"/>
              </a:rPr>
              <a:t>یا </a:t>
            </a:r>
            <a:r>
              <a:rPr lang="fa-IR" b="1" smtClean="0">
                <a:solidFill>
                  <a:srgbClr val="FF0000"/>
                </a:solidFill>
                <a:latin typeface=" b zar"/>
                <a:cs typeface="B Zar" panose="00000400000000000000" pitchFamily="2" charset="-78"/>
              </a:rPr>
              <a:t>خشنودی </a:t>
            </a:r>
            <a:r>
              <a:rPr lang="fa-IR" b="1">
                <a:solidFill>
                  <a:srgbClr val="FF0000"/>
                </a:solidFill>
                <a:latin typeface=" b zar"/>
                <a:cs typeface="B Zar" panose="00000400000000000000" pitchFamily="2" charset="-78"/>
              </a:rPr>
              <a:t>های مورد انتظار </a:t>
            </a:r>
            <a:r>
              <a:rPr lang="fa-IR">
                <a:solidFill>
                  <a:prstClr val="black"/>
                </a:solidFill>
                <a:latin typeface=" b zar"/>
                <a:cs typeface="B Zar" panose="00000400000000000000" pitchFamily="2" charset="-78"/>
              </a:rPr>
              <a:t>ویدئویی در میان جوانان تهرانی را شناسایی می کند. بدون آنکه به مثابه متغیر وابسته آن را با متغیر  های مستقل در ارتباط قرار دهد.(بخش تبیینی پژوهش در متن اصلی گزارش تحقیق موجود است) (</a:t>
            </a:r>
            <a:r>
              <a:rPr lang="en-US">
                <a:solidFill>
                  <a:prstClr val="black"/>
                </a:solidFill>
                <a:latin typeface=" b zar"/>
                <a:cs typeface="B Zar" panose="00000400000000000000" pitchFamily="2" charset="-78"/>
              </a:rPr>
              <a:t>Shahabi, 1998</a:t>
            </a:r>
            <a:r>
              <a:rPr lang="fa-IR">
                <a:solidFill>
                  <a:prstClr val="black"/>
                </a:solidFill>
                <a:latin typeface=" b zar"/>
                <a:cs typeface="B Zar" panose="00000400000000000000" pitchFamily="2" charset="-78"/>
              </a:rPr>
              <a:t>)</a:t>
            </a:r>
          </a:p>
          <a:p>
            <a:endParaRPr lang="fa-IR"/>
          </a:p>
        </p:txBody>
      </p:sp>
    </p:spTree>
    <p:extLst>
      <p:ext uri="{BB962C8B-B14F-4D97-AF65-F5344CB8AC3E}">
        <p14:creationId xmlns:p14="http://schemas.microsoft.com/office/powerpoint/2010/main" val="10761686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latin typeface=" b zar"/>
                <a:cs typeface="B Zar" panose="00000400000000000000" pitchFamily="2" charset="-78"/>
              </a:rPr>
              <a:t>3-1- نحوه ساخت مقیاس سنجش انگیزه استفاده از ویدئو</a:t>
            </a:r>
            <a:endParaRPr lang="fa-IR">
              <a:solidFill>
                <a:srgbClr val="FF0000"/>
              </a:solidFill>
              <a:latin typeface=" b za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 b zar"/>
                <a:cs typeface="B Zar" panose="00000400000000000000" pitchFamily="2" charset="-78"/>
              </a:rPr>
              <a:t>مقیاس سنجش انگیزه ها با رضامندی های جست و جو شد از ویدئو برای جوانان ایرانی در پی یک مطالعه مقدماتی بر روی دانش آموزان دبیرستانی تهران در آبان 1374  هجری شمسی ساخته شد. برای شناسایی </a:t>
            </a:r>
            <a:r>
              <a:rPr lang="fa-IR" smtClean="0">
                <a:latin typeface=" b zar"/>
                <a:cs typeface="B Zar" panose="00000400000000000000" pitchFamily="2" charset="-78"/>
              </a:rPr>
              <a:t>دلایل گرایش </a:t>
            </a:r>
            <a:r>
              <a:rPr lang="fa-IR" smtClean="0">
                <a:latin typeface=" b zar"/>
                <a:cs typeface="B Zar" panose="00000400000000000000" pitchFamily="2" charset="-78"/>
              </a:rPr>
              <a:t>جوانان ایرانی به ویدئو از یک رویکرد اکتشافی  و یک منطق استقرایی به مثابه نقطه عزیمت استفاده شد. در جریان یک مصاحبه گروه ساخت نایافته در درون کلاس های مدرسه از دانش اموزان خواسته شد که درباره دلایل استفاده از ویدئو اظهار نظر کنند و ان را به صورت مکتوب در اختیار محقق قرار دهند. 100 گزارش  کوتاه در 4 دبیرستان جمع آوری شد. تحلیل محتوای این گزارش ها منجر به شناسایی 44 آیتم خشنودی ویدئویی شد . این ایده ها در قالب یک پرسشنامه مقدماتی در اختیار 100 دانش آموز دیگر قرار گرفت و از آنها خواسته شد تا بگویند که هر یک از دلایل مطرح شده درباره استفاده از ویدئو تا چه حد در آنها صادق است. </a:t>
            </a:r>
            <a:endParaRPr lang="fa-IR">
              <a:latin typeface=" b zar"/>
              <a:cs typeface="B Zar" panose="00000400000000000000" pitchFamily="2" charset="-78"/>
            </a:endParaRPr>
          </a:p>
        </p:txBody>
      </p:sp>
    </p:spTree>
    <p:extLst>
      <p:ext uri="{BB962C8B-B14F-4D97-AF65-F5344CB8AC3E}">
        <p14:creationId xmlns:p14="http://schemas.microsoft.com/office/powerpoint/2010/main" val="5948570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 b zar"/>
                <a:cs typeface="B Zar" panose="00000400000000000000" pitchFamily="2" charset="-78"/>
              </a:rPr>
              <a:t>پاسخ گویان روی یک مقیاس ترتیبی 5 نقطه ای گزینه مورد علاقه خود را علامت زدند. اجرای آزمایشی پرسشنامه این امکان را به محقق داد که آیتم های خشنودی ویدئویی را عبارت پردازی مجدد نماید و ایتم های نامناسب را حذف کند. نهایتا 31 آیتم برای اجرای نهایی پرسشنامه بر روی نمونه اصلی  تحقیق (450 نفر) در نظر گرفته شد. به منظور کاهش حجم داده های مربوط به این 38 آیتم و نیز به منظور بررسی ساختار انگیزه های مصرف ویدئو از تحلیل عاملی  استفاده شد. از انجایی که محقق پیشاپیش راجع به تعداد و ترکیب ابعاد خشنودی های ویدئویی پیش بینی خاصی نداشت تحلیل عاملی فوق الذکر از نوع اکتشافی بود. </a:t>
            </a:r>
            <a:endParaRPr lang="fa-IR">
              <a:latin typeface=" b zar"/>
              <a:cs typeface="B Zar" panose="00000400000000000000" pitchFamily="2" charset="-78"/>
            </a:endParaRPr>
          </a:p>
        </p:txBody>
      </p:sp>
    </p:spTree>
    <p:extLst>
      <p:ext uri="{BB962C8B-B14F-4D97-AF65-F5344CB8AC3E}">
        <p14:creationId xmlns:p14="http://schemas.microsoft.com/office/powerpoint/2010/main" val="29720710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 b zar"/>
                <a:cs typeface="B Zar" panose="00000400000000000000" pitchFamily="2" charset="-78"/>
              </a:rPr>
              <a:t>در مرحله اول، </a:t>
            </a:r>
            <a:r>
              <a:rPr lang="fa-IR" b="1" smtClean="0">
                <a:solidFill>
                  <a:srgbClr val="FF0000"/>
                </a:solidFill>
                <a:latin typeface=" b zar"/>
                <a:cs typeface="B Zar" panose="00000400000000000000" pitchFamily="2" charset="-78"/>
              </a:rPr>
              <a:t>ماتریس همبستگی 38 ایتم </a:t>
            </a:r>
            <a:r>
              <a:rPr lang="fa-IR" smtClean="0">
                <a:latin typeface=" b zar"/>
                <a:cs typeface="B Zar" panose="00000400000000000000" pitchFamily="2" charset="-78"/>
              </a:rPr>
              <a:t>محاسبه شد که معلوم شد همبستگی های معناداری بین این آیتم ها وجود دارد و این بدان معنا بود که انها به همدیگر مرتبط هستند و قابلیت تشکیل یک یا چند عامل را دارند و لذا امکان اجرای تحلیل عاملی وجود دارد آماره </a:t>
            </a:r>
            <a:r>
              <a:rPr lang="en-US" smtClean="0">
                <a:latin typeface=" b zar"/>
                <a:cs typeface="B Zar" panose="00000400000000000000" pitchFamily="2" charset="-78"/>
              </a:rPr>
              <a:t>KMO</a:t>
            </a:r>
            <a:r>
              <a:rPr lang="fa-IR" smtClean="0">
                <a:latin typeface=" b zar"/>
                <a:cs typeface="B Zar" panose="00000400000000000000" pitchFamily="2" charset="-78"/>
              </a:rPr>
              <a:t> نیز بالغ بر 0/88 شد که این خود بدان معنا است که همبستگی های بین 38 متغفیر آن قدر بالاست که امکان اعمال تحلیل عاملی را فراهم می کند. </a:t>
            </a:r>
            <a:endParaRPr lang="fa-IR">
              <a:latin typeface=" b zar"/>
              <a:cs typeface="B Zar" panose="00000400000000000000" pitchFamily="2" charset="-78"/>
            </a:endParaRPr>
          </a:p>
        </p:txBody>
      </p:sp>
    </p:spTree>
    <p:extLst>
      <p:ext uri="{BB962C8B-B14F-4D97-AF65-F5344CB8AC3E}">
        <p14:creationId xmlns:p14="http://schemas.microsoft.com/office/powerpoint/2010/main" val="3125166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 b zar"/>
                <a:cs typeface="B Zar" panose="00000400000000000000" pitchFamily="2" charset="-78"/>
              </a:rPr>
              <a:t>در مرحله دوم، از روش تحلیلی عاملی </a:t>
            </a:r>
            <a:r>
              <a:rPr lang="en-US" smtClean="0">
                <a:latin typeface=" b zar"/>
                <a:cs typeface="B Zar" panose="00000400000000000000" pitchFamily="2" charset="-78"/>
              </a:rPr>
              <a:t>PAF</a:t>
            </a:r>
            <a:r>
              <a:rPr lang="fa-IR" smtClean="0">
                <a:latin typeface=" b zar"/>
                <a:cs typeface="B Zar" panose="00000400000000000000" pitchFamily="2" charset="-78"/>
              </a:rPr>
              <a:t> استفاده شد. به منظور تصمیم گیری درباره ان که کدامیک از عامل ها را باید حفظ کرد و کدامیک از آنها را باید کنار گذاشت از دو ملاک استفاده شد. ملاک کایزر که فاکتورهایی را انتخاب می کند </a:t>
            </a:r>
            <a:r>
              <a:rPr lang="en-US" smtClean="0">
                <a:latin typeface=" b zar"/>
                <a:cs typeface="B Zar" panose="00000400000000000000" pitchFamily="2" charset="-78"/>
              </a:rPr>
              <a:t>Eifenvalue</a:t>
            </a:r>
            <a:r>
              <a:rPr lang="fa-IR" smtClean="0">
                <a:latin typeface=" b zar"/>
                <a:cs typeface="B Zar" panose="00000400000000000000" pitchFamily="2" charset="-78"/>
              </a:rPr>
              <a:t> آنها بیشتر از یک باشد. ملاک دوم آزمون </a:t>
            </a:r>
            <a:r>
              <a:rPr lang="en-US" smtClean="0">
                <a:latin typeface=" b zar"/>
                <a:cs typeface="B Zar" panose="00000400000000000000" pitchFamily="2" charset="-78"/>
              </a:rPr>
              <a:t>scree</a:t>
            </a:r>
            <a:r>
              <a:rPr lang="fa-IR" smtClean="0">
                <a:latin typeface=" b zar"/>
                <a:cs typeface="B Zar" panose="00000400000000000000" pitchFamily="2" charset="-78"/>
              </a:rPr>
              <a:t> است هر دو مالک تایید کردند که 8 عامل را باید حفظ کرد که این عامل ها جمعا 55/7 درصد کل واریانس را تبیین می کردند. </a:t>
            </a:r>
            <a:endParaRPr lang="fa-IR">
              <a:latin typeface=" b zar"/>
              <a:cs typeface="B Zar" panose="00000400000000000000" pitchFamily="2" charset="-78"/>
            </a:endParaRPr>
          </a:p>
        </p:txBody>
      </p:sp>
    </p:spTree>
    <p:extLst>
      <p:ext uri="{BB962C8B-B14F-4D97-AF65-F5344CB8AC3E}">
        <p14:creationId xmlns:p14="http://schemas.microsoft.com/office/powerpoint/2010/main" val="26733489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 b zar"/>
                <a:cs typeface="B Zar" panose="00000400000000000000" pitchFamily="2" charset="-78"/>
              </a:rPr>
              <a:t>ماتریس عاملی ابتدایی رابطه هر آیتم با یک عامل را نشان می داد یعنی این که همبستگی یا بار عاملی هر آیتم روی عامل ها چقدر است از آنجا که فاکتورهای استخراج شده حداکثر میزان واریانس را تبیین می کردند و بیشتر آیتم ها روی فاکتور اول متمرکز شده بودند. </a:t>
            </a:r>
            <a:r>
              <a:rPr lang="fa-IR" smtClean="0">
                <a:latin typeface=" b zar"/>
                <a:cs typeface="B Zar" panose="00000400000000000000" pitchFamily="2" charset="-78"/>
              </a:rPr>
              <a:t>به منظور افزایش </a:t>
            </a:r>
          </a:p>
          <a:p>
            <a:pPr algn="just"/>
            <a:r>
              <a:rPr lang="fa-IR" smtClean="0">
                <a:latin typeface=" b zar"/>
                <a:cs typeface="B Zar" panose="00000400000000000000" pitchFamily="2" charset="-78"/>
              </a:rPr>
              <a:t>تفسیر پذیری فاکتورها آنها را به چرخش درآوریم  تا بارهای عاملی برخی از آیتم ها به حداکثر برسد. بدنی منظور از روش جرخش عاملی واریماکس  استفاده شد. به این ترتیب 9 ایتم روی فاکتور اول بار عاملی داشتند 4 تا از آیتم ها با فاکتور دوم همبستگی بالایی داشتند. </a:t>
            </a:r>
            <a:endParaRPr lang="fa-IR">
              <a:latin typeface=" b zar"/>
              <a:cs typeface="B Zar" panose="00000400000000000000" pitchFamily="2" charset="-78"/>
            </a:endParaRPr>
          </a:p>
        </p:txBody>
      </p:sp>
    </p:spTree>
    <p:extLst>
      <p:ext uri="{BB962C8B-B14F-4D97-AF65-F5344CB8AC3E}">
        <p14:creationId xmlns:p14="http://schemas.microsoft.com/office/powerpoint/2010/main" val="27664727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 b zar"/>
                <a:cs typeface="B Zar" panose="00000400000000000000" pitchFamily="2" charset="-78"/>
              </a:rPr>
              <a:t>فاکتور سوم با 6 ایتم فاکتور چهارم با 5 آیتم فاکتورهای پنجم و ششم هر کدام با  4 ایتم فاکتور هفتم با دو ایتم و فاکتور هشتم با سه آیتم همبستگی بالایی داشتند. از آنجا که یکی از آیتم ها دارای بار عاملی کمتر از 30 درصد روی فاکتورها بود در تحلیل های بعدی از محاسبات حذف گردید. در مرحله بعد ضریب پایایی این 8 مقیاس بررسی شد. همه ایتم ها در ذیل فاکتورهای مربوطه باقی ماندند نتایج این آزمون در جدول 2 منعکس شده است. در آخرین مرحله پاسخ های داده شده به آیتم های هر فاکتور با یکدیگر جمع شدند تا هشت مقیاس انگیزه تماشای ویدئو به دست اید. این فاکتورها به شرح زیر از سوی محقق نامگذاری شد. </a:t>
            </a:r>
            <a:endParaRPr lang="fa-IR">
              <a:latin typeface=" b zar"/>
              <a:cs typeface="B Zar" panose="00000400000000000000" pitchFamily="2" charset="-78"/>
            </a:endParaRPr>
          </a:p>
        </p:txBody>
      </p:sp>
    </p:spTree>
    <p:extLst>
      <p:ext uri="{BB962C8B-B14F-4D97-AF65-F5344CB8AC3E}">
        <p14:creationId xmlns:p14="http://schemas.microsoft.com/office/powerpoint/2010/main" val="1408970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smtClean="0">
                <a:latin typeface=" b zar"/>
                <a:cs typeface="B Zar" panose="00000400000000000000" pitchFamily="2" charset="-78"/>
              </a:rPr>
              <a:t>1- استفاده از ویدئو برای کسب اطلاعات و یادگیری</a:t>
            </a:r>
          </a:p>
          <a:p>
            <a:pPr algn="just"/>
            <a:r>
              <a:rPr lang="fa-IR" smtClean="0">
                <a:latin typeface=" b zar"/>
                <a:cs typeface="B Zar" panose="00000400000000000000" pitchFamily="2" charset="-78"/>
              </a:rPr>
              <a:t>2- استفاده از ویدئو برای هدایت سبک زندگی جهان وطنانه</a:t>
            </a:r>
          </a:p>
          <a:p>
            <a:pPr algn="just"/>
            <a:r>
              <a:rPr lang="fa-IR" smtClean="0">
                <a:latin typeface=" b zar"/>
                <a:cs typeface="B Zar" panose="00000400000000000000" pitchFamily="2" charset="-78"/>
              </a:rPr>
              <a:t>3- استفاده از ویدئو به منظور نارضایتی از تلویزیون ملی</a:t>
            </a:r>
          </a:p>
          <a:p>
            <a:pPr algn="just"/>
            <a:r>
              <a:rPr lang="fa-IR" smtClean="0">
                <a:latin typeface=" b zar"/>
                <a:cs typeface="B Zar" panose="00000400000000000000" pitchFamily="2" charset="-78"/>
              </a:rPr>
              <a:t>4- استفاده از ویدئو به منظور مقایسه فرهنگی در زمان و مکان</a:t>
            </a:r>
          </a:p>
          <a:p>
            <a:pPr algn="just"/>
            <a:r>
              <a:rPr lang="fa-IR" smtClean="0">
                <a:latin typeface=" b zar"/>
                <a:cs typeface="B Zar" panose="00000400000000000000" pitchFamily="2" charset="-78"/>
              </a:rPr>
              <a:t>5- استفاده از ویدئو به منظور منزلت طلبی در میان دوستان </a:t>
            </a:r>
          </a:p>
          <a:p>
            <a:pPr algn="just"/>
            <a:r>
              <a:rPr lang="fa-IR" smtClean="0">
                <a:latin typeface=" b zar"/>
                <a:cs typeface="B Zar" panose="00000400000000000000" pitchFamily="2" charset="-78"/>
              </a:rPr>
              <a:t>6- استفاده از ویدئو به منظور موانست و همدمی</a:t>
            </a:r>
          </a:p>
          <a:p>
            <a:pPr algn="just"/>
            <a:r>
              <a:rPr lang="fa-IR" smtClean="0">
                <a:latin typeface=" b zar"/>
                <a:cs typeface="B Zar" panose="00000400000000000000" pitchFamily="2" charset="-78"/>
              </a:rPr>
              <a:t>7- استفاده از ویدئو به منظور کسب اطلاعات و سرگرمی جنسی</a:t>
            </a:r>
          </a:p>
          <a:p>
            <a:pPr algn="just"/>
            <a:r>
              <a:rPr lang="fa-IR" smtClean="0">
                <a:latin typeface=" b zar"/>
                <a:cs typeface="B Zar" panose="00000400000000000000" pitchFamily="2" charset="-78"/>
              </a:rPr>
              <a:t>8- استفاده از ویدئو به منظور ارضای حس کنجکاوی</a:t>
            </a:r>
          </a:p>
          <a:p>
            <a:pPr algn="just"/>
            <a:r>
              <a:rPr lang="fa-IR" smtClean="0">
                <a:latin typeface=" b zar"/>
                <a:cs typeface="B Zar" panose="00000400000000000000" pitchFamily="2" charset="-78"/>
              </a:rPr>
              <a:t>آیتم های خشنودی ویدئوییف فاکتورها و مقادیر و ضرایب مربوطه در جدول 2 ارائه شده است</a:t>
            </a:r>
            <a:endParaRPr lang="fa-IR">
              <a:latin typeface=" b za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2333404"/>
            <a:ext cx="2057400" cy="2219325"/>
          </a:xfrm>
          <a:prstGeom prst="rect">
            <a:avLst/>
          </a:prstGeom>
        </p:spPr>
      </p:pic>
    </p:spTree>
    <p:extLst>
      <p:ext uri="{BB962C8B-B14F-4D97-AF65-F5344CB8AC3E}">
        <p14:creationId xmlns:p14="http://schemas.microsoft.com/office/powerpoint/2010/main" val="7397962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latin typeface=" b zar"/>
                <a:cs typeface="B Zar" panose="00000400000000000000" pitchFamily="2" charset="-78"/>
              </a:rPr>
              <a:t>4- یافته های تحقیق</a:t>
            </a:r>
            <a:endParaRPr lang="fa-IR">
              <a:solidFill>
                <a:srgbClr val="FF0000"/>
              </a:solidFill>
              <a:latin typeface=" b za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 b zar"/>
                <a:cs typeface="B Zar" panose="00000400000000000000" pitchFamily="2" charset="-78"/>
              </a:rPr>
              <a:t>همان گونه که در بخش روش تحقیق گفته شد </a:t>
            </a:r>
            <a:r>
              <a:rPr lang="fa-IR" b="1" smtClean="0">
                <a:solidFill>
                  <a:srgbClr val="FF0000"/>
                </a:solidFill>
                <a:latin typeface=" b zar"/>
                <a:cs typeface="B Zar" panose="00000400000000000000" pitchFamily="2" charset="-78"/>
              </a:rPr>
              <a:t>تحلیل محتوای گزارش های دانش آموزان دبیرستانی</a:t>
            </a:r>
            <a:r>
              <a:rPr lang="fa-IR" smtClean="0">
                <a:solidFill>
                  <a:srgbClr val="FF0000"/>
                </a:solidFill>
                <a:latin typeface=" b zar"/>
                <a:cs typeface="B Zar" panose="00000400000000000000" pitchFamily="2" charset="-78"/>
              </a:rPr>
              <a:t> </a:t>
            </a:r>
            <a:r>
              <a:rPr lang="fa-IR" smtClean="0">
                <a:latin typeface=" b zar"/>
                <a:cs typeface="B Zar" panose="00000400000000000000" pitchFamily="2" charset="-78"/>
              </a:rPr>
              <a:t>درباره دلایل و انگیزه های استفاده از ویدئو منجر به شناسایی 38 ایتم خشنودی ویدئویی شد کاربست تحلیل عاملی آیتم های فوق الذکر را به 8 فاکتور تقلیل داد. ایتم ها و فاکتورهای فوق الذکر در جدول 2 ارائه شده است:</a:t>
            </a:r>
            <a:endParaRPr lang="fa-IR">
              <a:latin typeface=" b za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142560" y="3875282"/>
            <a:ext cx="2647950" cy="1724025"/>
          </a:xfrm>
          <a:prstGeom prst="rect">
            <a:avLst/>
          </a:prstGeom>
        </p:spPr>
      </p:pic>
    </p:spTree>
    <p:extLst>
      <p:ext uri="{BB962C8B-B14F-4D97-AF65-F5344CB8AC3E}">
        <p14:creationId xmlns:p14="http://schemas.microsoft.com/office/powerpoint/2010/main" val="6078441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03916" y="644200"/>
            <a:ext cx="11784168" cy="5622915"/>
          </a:xfrm>
          <a:prstGeom prst="rect">
            <a:avLst/>
          </a:prstGeom>
        </p:spPr>
      </p:pic>
    </p:spTree>
    <p:extLst>
      <p:ext uri="{BB962C8B-B14F-4D97-AF65-F5344CB8AC3E}">
        <p14:creationId xmlns:p14="http://schemas.microsoft.com/office/powerpoint/2010/main" val="1436134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latin typeface=" b zar"/>
                <a:cs typeface="B Zar" panose="00000400000000000000" pitchFamily="2" charset="-78"/>
              </a:rPr>
              <a:t>کلید </a:t>
            </a:r>
            <a:r>
              <a:rPr lang="fa-IR" b="1" smtClean="0">
                <a:solidFill>
                  <a:srgbClr val="FF0000"/>
                </a:solidFill>
                <a:latin typeface=" b zar"/>
                <a:cs typeface="B Zar" panose="00000400000000000000" pitchFamily="2" charset="-78"/>
              </a:rPr>
              <a:t>واژه ها</a:t>
            </a:r>
            <a:endParaRPr lang="fa-IR" b="1">
              <a:solidFill>
                <a:srgbClr val="FF0000"/>
              </a:solidFill>
              <a:latin typeface=" b za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 b zar"/>
                <a:cs typeface="B Zar" panose="00000400000000000000" pitchFamily="2" charset="-78"/>
              </a:rPr>
              <a:t>ویدئو، نظریه استفاده و خشنودی رسانه ای، جوانان تهرانی، تحلیل عاملی، ویدئو کلوپ های غیر مجاز</a:t>
            </a:r>
            <a:endParaRPr lang="fa-IR">
              <a:latin typeface=" b za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3562130" y="3488788"/>
            <a:ext cx="5301688" cy="2272152"/>
          </a:xfrm>
          <a:prstGeom prst="rect">
            <a:avLst/>
          </a:prstGeom>
        </p:spPr>
      </p:pic>
    </p:spTree>
    <p:extLst>
      <p:ext uri="{BB962C8B-B14F-4D97-AF65-F5344CB8AC3E}">
        <p14:creationId xmlns:p14="http://schemas.microsoft.com/office/powerpoint/2010/main" val="25346913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918746" y="2047740"/>
            <a:ext cx="9435054" cy="3561937"/>
          </a:xfrm>
          <a:prstGeom prst="rect">
            <a:avLst/>
          </a:prstGeom>
        </p:spPr>
      </p:pic>
    </p:spTree>
    <p:extLst>
      <p:ext uri="{BB962C8B-B14F-4D97-AF65-F5344CB8AC3E}">
        <p14:creationId xmlns:p14="http://schemas.microsoft.com/office/powerpoint/2010/main" val="41939432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579339" y="1027906"/>
            <a:ext cx="8701955" cy="5110084"/>
          </a:xfrm>
          <a:prstGeom prst="rect">
            <a:avLst/>
          </a:prstGeom>
        </p:spPr>
      </p:pic>
    </p:spTree>
    <p:extLst>
      <p:ext uri="{BB962C8B-B14F-4D97-AF65-F5344CB8AC3E}">
        <p14:creationId xmlns:p14="http://schemas.microsoft.com/office/powerpoint/2010/main" val="23827620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289084" y="1236371"/>
            <a:ext cx="8549885" cy="4603784"/>
          </a:xfrm>
          <a:prstGeom prst="rect">
            <a:avLst/>
          </a:prstGeom>
        </p:spPr>
      </p:pic>
    </p:spTree>
    <p:extLst>
      <p:ext uri="{BB962C8B-B14F-4D97-AF65-F5344CB8AC3E}">
        <p14:creationId xmlns:p14="http://schemas.microsoft.com/office/powerpoint/2010/main" val="8383927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171774" y="2082019"/>
            <a:ext cx="9848452" cy="2580017"/>
          </a:xfrm>
          <a:prstGeom prst="rect">
            <a:avLst/>
          </a:prstGeom>
        </p:spPr>
      </p:pic>
    </p:spTree>
    <p:extLst>
      <p:ext uri="{BB962C8B-B14F-4D97-AF65-F5344CB8AC3E}">
        <p14:creationId xmlns:p14="http://schemas.microsoft.com/office/powerpoint/2010/main" val="36262427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441461" y="1153551"/>
            <a:ext cx="9309078" cy="4436047"/>
          </a:xfrm>
          <a:prstGeom prst="rect">
            <a:avLst/>
          </a:prstGeom>
        </p:spPr>
      </p:pic>
    </p:spTree>
    <p:extLst>
      <p:ext uri="{BB962C8B-B14F-4D97-AF65-F5344CB8AC3E}">
        <p14:creationId xmlns:p14="http://schemas.microsoft.com/office/powerpoint/2010/main" val="25674527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168839" y="1955409"/>
            <a:ext cx="9854322" cy="3219729"/>
          </a:xfrm>
          <a:prstGeom prst="rect">
            <a:avLst/>
          </a:prstGeom>
        </p:spPr>
      </p:pic>
    </p:spTree>
    <p:extLst>
      <p:ext uri="{BB962C8B-B14F-4D97-AF65-F5344CB8AC3E}">
        <p14:creationId xmlns:p14="http://schemas.microsoft.com/office/powerpoint/2010/main" val="13954334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306791" y="875764"/>
            <a:ext cx="8467345" cy="5648929"/>
          </a:xfrm>
          <a:prstGeom prst="rect">
            <a:avLst/>
          </a:prstGeom>
        </p:spPr>
      </p:pic>
    </p:spTree>
    <p:extLst>
      <p:ext uri="{BB962C8B-B14F-4D97-AF65-F5344CB8AC3E}">
        <p14:creationId xmlns:p14="http://schemas.microsoft.com/office/powerpoint/2010/main" val="16190154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387" y="2250196"/>
            <a:ext cx="10515600" cy="1325563"/>
          </a:xfrm>
        </p:spPr>
        <p:txBody>
          <a:bodyPr>
            <a:normAutofit/>
          </a:bodyPr>
          <a:lstStyle/>
          <a:p>
            <a:pPr algn="ctr"/>
            <a:r>
              <a:rPr lang="fa-IR" sz="4000" b="1">
                <a:solidFill>
                  <a:srgbClr val="FF0000"/>
                </a:solidFill>
                <a:latin typeface=" b zar"/>
                <a:cs typeface="B Zar" panose="00000400000000000000" pitchFamily="2" charset="-78"/>
              </a:rPr>
              <a:t>در اینجا به توضیح هر یک از فاکتورهای به </a:t>
            </a:r>
            <a:r>
              <a:rPr lang="fa-IR" sz="4000" b="1">
                <a:solidFill>
                  <a:srgbClr val="FF0000"/>
                </a:solidFill>
                <a:latin typeface=" b zar"/>
                <a:cs typeface="B Zar" panose="00000400000000000000" pitchFamily="2" charset="-78"/>
              </a:rPr>
              <a:t>دست </a:t>
            </a:r>
            <a:r>
              <a:rPr lang="fa-IR" sz="4000" b="1" smtClean="0">
                <a:solidFill>
                  <a:srgbClr val="FF0000"/>
                </a:solidFill>
                <a:latin typeface=" b zar"/>
                <a:cs typeface="B Zar" panose="00000400000000000000" pitchFamily="2" charset="-78"/>
              </a:rPr>
              <a:t>آمده </a:t>
            </a:r>
            <a:r>
              <a:rPr lang="fa-IR" sz="4000" b="1">
                <a:solidFill>
                  <a:srgbClr val="FF0000"/>
                </a:solidFill>
                <a:latin typeface=" b zar"/>
                <a:cs typeface="B Zar" panose="00000400000000000000" pitchFamily="2" charset="-78"/>
              </a:rPr>
              <a:t>می </a:t>
            </a:r>
            <a:r>
              <a:rPr lang="fa-IR" sz="4000" b="1" smtClean="0">
                <a:solidFill>
                  <a:srgbClr val="FF0000"/>
                </a:solidFill>
                <a:latin typeface=" b zar"/>
                <a:cs typeface="B Zar" panose="00000400000000000000" pitchFamily="2" charset="-78"/>
              </a:rPr>
              <a:t>پردازیم</a:t>
            </a:r>
            <a:endParaRPr lang="fa-IR" sz="4000" b="1">
              <a:solidFill>
                <a:srgbClr val="FF0000"/>
              </a:solidFill>
              <a:latin typeface=" b zar"/>
              <a:cs typeface="B Zar" panose="00000400000000000000" pitchFamily="2" charset="-78"/>
            </a:endParaRPr>
          </a:p>
        </p:txBody>
      </p:sp>
    </p:spTree>
    <p:extLst>
      <p:ext uri="{BB962C8B-B14F-4D97-AF65-F5344CB8AC3E}">
        <p14:creationId xmlns:p14="http://schemas.microsoft.com/office/powerpoint/2010/main" val="32294878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latin typeface=" b zar"/>
                <a:cs typeface="B Zar" panose="00000400000000000000" pitchFamily="2" charset="-78"/>
              </a:rPr>
              <a:t>4-1 ویدئو به مثابه منبع کسب اطلاعات درباره </a:t>
            </a:r>
            <a:r>
              <a:rPr lang="fa-IR">
                <a:solidFill>
                  <a:srgbClr val="FF0000"/>
                </a:solidFill>
                <a:latin typeface=" b zar"/>
                <a:cs typeface="B Zar" panose="00000400000000000000" pitchFamily="2" charset="-78"/>
              </a:rPr>
              <a:t>دنیای </a:t>
            </a:r>
            <a:r>
              <a:rPr lang="fa-IR" smtClean="0">
                <a:solidFill>
                  <a:srgbClr val="FF0000"/>
                </a:solidFill>
                <a:latin typeface=" b zar"/>
                <a:cs typeface="B Zar" panose="00000400000000000000" pitchFamily="2" charset="-78"/>
              </a:rPr>
              <a:t>خارج</a:t>
            </a:r>
            <a:endParaRPr lang="fa-IR">
              <a:solidFill>
                <a:srgbClr val="FF0000"/>
              </a:solidFill>
              <a:latin typeface=" b za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 b zar"/>
                <a:cs typeface="B Zar" panose="00000400000000000000" pitchFamily="2" charset="-78"/>
              </a:rPr>
              <a:t>استفاده از ویدئو برای کسب اطلاعات یا  یادگیری بیشترین میزان شدت عاملی در میان فاکتورها را دارد و این بدان معناست که این عامل نقش مهمی در گرایش جوانان ایرانی به سوی ویدئو ایفا می کند. آیتم هایی که در ذیل این فاکتور قرار گرفته اند، بیان کننده میل پاسخ گویان به کسب آخرین و جدید ترین اطلاعات درباره دنیای خارج از جنبه های مختلف(تکنولوژی، فرهنگی ها دیگر، سبک های زندگی غربی، رویداد های ورزشی بین المللی، زبان های خارجی ، آخرین فیلم ها و برنامه های آموزشی است)</a:t>
            </a:r>
            <a:endParaRPr lang="fa-IR">
              <a:latin typeface=" b zar"/>
              <a:cs typeface="B Zar" panose="00000400000000000000" pitchFamily="2" charset="-78"/>
            </a:endParaRPr>
          </a:p>
        </p:txBody>
      </p:sp>
      <p:sp>
        <p:nvSpPr>
          <p:cNvPr id="4" name="Flowchart: Process 3"/>
          <p:cNvSpPr/>
          <p:nvPr/>
        </p:nvSpPr>
        <p:spPr>
          <a:xfrm>
            <a:off x="838200" y="4529797"/>
            <a:ext cx="3742007" cy="101287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 b zar"/>
                <a:cs typeface="B Zar" panose="00000400000000000000" pitchFamily="2" charset="-78"/>
              </a:rPr>
              <a:t>میل پاسخ گویان به کسب آخرین و جدید ترین اطلاعات</a:t>
            </a:r>
            <a:endParaRPr lang="fa-IR" sz="2000" b="1">
              <a:solidFill>
                <a:srgbClr val="FF0000"/>
              </a:solidFill>
            </a:endParaRPr>
          </a:p>
        </p:txBody>
      </p:sp>
    </p:spTree>
    <p:extLst>
      <p:ext uri="{BB962C8B-B14F-4D97-AF65-F5344CB8AC3E}">
        <p14:creationId xmlns:p14="http://schemas.microsoft.com/office/powerpoint/2010/main" val="33081702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smtClean="0">
                <a:latin typeface=" b zar"/>
                <a:cs typeface="B Zar" panose="00000400000000000000" pitchFamily="2" charset="-78"/>
              </a:rPr>
              <a:t>انگیزه ارضای ویدئویی دارای دو جنبه است: </a:t>
            </a:r>
            <a:r>
              <a:rPr lang="fa-IR" smtClean="0">
                <a:solidFill>
                  <a:srgbClr val="FF0000"/>
                </a:solidFill>
                <a:latin typeface=" b zar"/>
                <a:cs typeface="B Zar" panose="00000400000000000000" pitchFamily="2" charset="-78"/>
              </a:rPr>
              <a:t>جنبه نخست </a:t>
            </a:r>
            <a:r>
              <a:rPr lang="fa-IR" smtClean="0">
                <a:latin typeface=" b zar"/>
                <a:cs typeface="B Zar" panose="00000400000000000000" pitchFamily="2" charset="-78"/>
              </a:rPr>
              <a:t>آیتم هایی را در بر می گیرد که به کسب اطلاعات کاربردی خاص درباره نوآوری های تکنولوژیک، علم،زبان های خارجی ، جاذبه های توریستی، ورزش و آخرین فیلم های تولید شده مربوط می شود. </a:t>
            </a:r>
            <a:r>
              <a:rPr lang="fa-IR" smtClean="0">
                <a:solidFill>
                  <a:srgbClr val="FF0000"/>
                </a:solidFill>
                <a:latin typeface=" b zar"/>
                <a:cs typeface="B Zar" panose="00000400000000000000" pitchFamily="2" charset="-78"/>
              </a:rPr>
              <a:t>جنبه دوم </a:t>
            </a:r>
            <a:r>
              <a:rPr lang="fa-IR" smtClean="0">
                <a:latin typeface=" b zar"/>
                <a:cs typeface="B Zar" panose="00000400000000000000" pitchFamily="2" charset="-78"/>
              </a:rPr>
              <a:t>آیتم هایی را شامل می شود که به استفاده از ویدئو برای جست و جوی اطلاعات کلی و نامشخص درباره سایر کشورها یا فرهنگ ها، سبک زندگی غربی و شکل دهی یک تصویر کلی  از غرب یا ارزیابی آنچه که در جهان می گذرد مربوط می شود ویدئو برای مخاطبان جوان ایرانی به مثابه پنجره ای به سوی جهان به شمار می رود که از ان طریق آنان سعی می کنند تجربه دست اول و نامحدودی از غرب به دست اورند و با جهان در ارتباط باشند. </a:t>
            </a:r>
            <a:endParaRPr lang="fa-IR">
              <a:latin typeface=" b zar"/>
              <a:cs typeface="B Zar" panose="00000400000000000000" pitchFamily="2" charset="-78"/>
            </a:endParaRPr>
          </a:p>
        </p:txBody>
      </p:sp>
    </p:spTree>
    <p:extLst>
      <p:ext uri="{BB962C8B-B14F-4D97-AF65-F5344CB8AC3E}">
        <p14:creationId xmlns:p14="http://schemas.microsoft.com/office/powerpoint/2010/main" val="3784088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latin typeface=" b zar"/>
                <a:cs typeface="B Zar" panose="00000400000000000000" pitchFamily="2" charset="-78"/>
              </a:rPr>
              <a:t>1- مقدمه</a:t>
            </a:r>
            <a:endParaRPr lang="fa-IR">
              <a:solidFill>
                <a:srgbClr val="FF0000"/>
              </a:solidFill>
              <a:latin typeface=" b za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 b zar"/>
                <a:cs typeface="B Zar" panose="00000400000000000000" pitchFamily="2" charset="-78"/>
              </a:rPr>
              <a:t>هر چند وسواس  عمومی و جنجال مطبوعاتی درباره پدیده ویدئو یا ظهور تلویزیون های ماهواره ای و فراگیر شدن کاربرد اینترنت اینک کاهش یافته است و همه توجهات (در حال حاضر) معطوف به ارتباطات ماهواره یا و اینترنتی است. نباید فراموش کرد که رواج ویدئو در دهه اول پس از پیروزی انقلاب اسلامی ، موضوع اصلی مقالات روزنامه ها و مجلات، سخنرانی ها و سیاست گذاری های فرهنگی بوده است. چیزی که در حد ضعیف تری درباره ماهواره و اینترنت هم تکرار شده است. به طوری که شاید بتوان گفت هر سه پدیده رسانه یا دوران کودکی نسبتا مشابهی را در جامعه ما طی کرده اند. </a:t>
            </a:r>
            <a:endParaRPr lang="fa-IR">
              <a:latin typeface=" b zar"/>
              <a:cs typeface="B Zar" panose="00000400000000000000" pitchFamily="2" charset="-78"/>
            </a:endParaRPr>
          </a:p>
        </p:txBody>
      </p:sp>
      <p:sp>
        <p:nvSpPr>
          <p:cNvPr id="4" name="Flowchart: Process 3"/>
          <p:cNvSpPr/>
          <p:nvPr/>
        </p:nvSpPr>
        <p:spPr>
          <a:xfrm>
            <a:off x="1617785" y="4628271"/>
            <a:ext cx="2785403" cy="95660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 b zar"/>
                <a:cs typeface="B Zar" panose="00000400000000000000" pitchFamily="2" charset="-78"/>
              </a:rPr>
              <a:t>وسواس  عمومی و جنجال مطبوعاتی</a:t>
            </a:r>
            <a:endParaRPr lang="fa-IR" sz="2000" b="1">
              <a:solidFill>
                <a:srgbClr val="FF0000"/>
              </a:solidFill>
            </a:endParaRPr>
          </a:p>
        </p:txBody>
      </p:sp>
    </p:spTree>
    <p:extLst>
      <p:ext uri="{BB962C8B-B14F-4D97-AF65-F5344CB8AC3E}">
        <p14:creationId xmlns:p14="http://schemas.microsoft.com/office/powerpoint/2010/main" val="34730447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latin typeface=" b zar"/>
                <a:cs typeface="B Zar" panose="00000400000000000000" pitchFamily="2" charset="-78"/>
              </a:rPr>
              <a:t>4-2 ویدئو به منزله راهنمای سبک زندگی جهان وطنانه</a:t>
            </a:r>
            <a:endParaRPr lang="fa-IR">
              <a:solidFill>
                <a:srgbClr val="FF0000"/>
              </a:solidFill>
              <a:latin typeface=" b za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 b zar"/>
                <a:cs typeface="B Zar" panose="00000400000000000000" pitchFamily="2" charset="-78"/>
              </a:rPr>
              <a:t>استفاده از ویدئو به منظور هدایت سبک زندگی جهان وطنانه به مثابه دومین فاکتور مهم، چهار آیتم انگیزشی را در می گیرد. جوانان ایرانی از ویدئو به منزله منبع ایده و الهام در زمینه مد و لباس، انواع رقص ها و شوهای موسیقی غربی استفاده می کنند. ویدئو برای آنان وسیله ای است جهت کسب اطلاعات راجع به یک سبک زندگی خاص و اعمال آن در زندگی روزمره خود و در نهایت ابراز هویت های خاص و تامین برخی اهداف کاربردی در زندگی ورمزه خود بر اساس شواهد موجود این انگیزه (استفاده از ویدئو) عمدتا در نزد دختران مطرح است. </a:t>
            </a:r>
            <a:endParaRPr lang="fa-IR">
              <a:latin typeface=" b zar"/>
              <a:cs typeface="B Zar" panose="00000400000000000000" pitchFamily="2" charset="-78"/>
            </a:endParaRPr>
          </a:p>
        </p:txBody>
      </p:sp>
      <p:sp>
        <p:nvSpPr>
          <p:cNvPr id="4" name="Flowchart: Connector 3"/>
          <p:cNvSpPr/>
          <p:nvPr/>
        </p:nvSpPr>
        <p:spPr>
          <a:xfrm>
            <a:off x="1252024" y="4515729"/>
            <a:ext cx="2855741" cy="1364566"/>
          </a:xfrm>
          <a:prstGeom prst="flowChartConnector">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latin typeface=" b zar"/>
                <a:cs typeface="B Zar" panose="00000400000000000000" pitchFamily="2" charset="-78"/>
              </a:rPr>
              <a:t>منبع ایده و الهام</a:t>
            </a:r>
            <a:endParaRPr lang="fa-IR" sz="2400" b="1">
              <a:solidFill>
                <a:srgbClr val="FF0000"/>
              </a:solidFill>
            </a:endParaRPr>
          </a:p>
        </p:txBody>
      </p:sp>
    </p:spTree>
    <p:extLst>
      <p:ext uri="{BB962C8B-B14F-4D97-AF65-F5344CB8AC3E}">
        <p14:creationId xmlns:p14="http://schemas.microsoft.com/office/powerpoint/2010/main" val="5678818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latin typeface=" b zar"/>
                <a:cs typeface="B Zar" panose="00000400000000000000" pitchFamily="2" charset="-78"/>
              </a:rPr>
              <a:t>4-3- ویدئو به منزله جایگزینی برای تلویزیون ملی</a:t>
            </a:r>
            <a:endParaRPr lang="fa-IR">
              <a:solidFill>
                <a:srgbClr val="FF0000"/>
              </a:solidFill>
              <a:latin typeface=" b za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 b zar"/>
                <a:cs typeface="B Zar" panose="00000400000000000000" pitchFamily="2" charset="-78"/>
              </a:rPr>
              <a:t>استفاده از ویدئو به مثابه جایگزینی برای برنامه های غیر جذاب تلویزیون سومین انگیزه مهم گرایش به دویدئو است. این</a:t>
            </a:r>
            <a:r>
              <a:rPr lang="fa-IR" b="1" smtClean="0">
                <a:solidFill>
                  <a:srgbClr val="FF0000"/>
                </a:solidFill>
                <a:latin typeface=" b zar"/>
                <a:cs typeface="B Zar" panose="00000400000000000000" pitchFamily="2" charset="-78"/>
              </a:rPr>
              <a:t> نارضایتی </a:t>
            </a:r>
            <a:r>
              <a:rPr lang="fa-IR" smtClean="0">
                <a:latin typeface=" b zar"/>
                <a:cs typeface="B Zar" panose="00000400000000000000" pitchFamily="2" charset="-78"/>
              </a:rPr>
              <a:t>چندین جنبه داشت: پخش برنامه های تکراری ، کیفیت بازار، برنامه های تلویزیون، آثار حزن انگیز برنامه ها، عدم توجه به روحیات و علایق جوانان، اجرای مصنوعی نقش ها از سوی هنرپیشه های زن و مرد به دلیل رعایت قوانین فرهنگی و اسلامی جامعه در تولید فیلم و در نهایت وجود محتوای سانسور شده. در واقه محبوبیت ویدئو در ایران به خصوص در میان جوانان  تا حد زیادی وجود مخاطبانی  است که انتظارات آنها از سوی رسانه های تصویری تحت کنترل جدی گرفته نشده و یا کاملا تامین نشده است.</a:t>
            </a:r>
            <a:endParaRPr lang="fa-IR">
              <a:latin typeface=" b zar"/>
              <a:cs typeface="B Zar" panose="00000400000000000000" pitchFamily="2" charset="-78"/>
            </a:endParaRPr>
          </a:p>
        </p:txBody>
      </p:sp>
    </p:spTree>
    <p:extLst>
      <p:ext uri="{BB962C8B-B14F-4D97-AF65-F5344CB8AC3E}">
        <p14:creationId xmlns:p14="http://schemas.microsoft.com/office/powerpoint/2010/main" val="34476467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062" y="365125"/>
            <a:ext cx="10509738" cy="1325563"/>
          </a:xfrm>
        </p:spPr>
        <p:txBody>
          <a:bodyPr/>
          <a:lstStyle/>
          <a:p>
            <a:pPr algn="ctr"/>
            <a:r>
              <a:rPr lang="fa-IR" smtClean="0">
                <a:solidFill>
                  <a:srgbClr val="FF0000"/>
                </a:solidFill>
                <a:latin typeface=" b zar"/>
                <a:cs typeface="B Zar" panose="00000400000000000000" pitchFamily="2" charset="-78"/>
              </a:rPr>
              <a:t>4-4 ویدئو به مثابه مرجع مقایسه فرهنگی در ابعاد زمان و مکان</a:t>
            </a:r>
            <a:endParaRPr lang="fa-IR">
              <a:solidFill>
                <a:srgbClr val="FF0000"/>
              </a:solidFill>
              <a:latin typeface=" b za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 b zar"/>
                <a:cs typeface="B Zar" panose="00000400000000000000" pitchFamily="2" charset="-78"/>
              </a:rPr>
              <a:t>استفاده کنندگان جوان ویدئو در ایران از ویدئو برای مقایسه زندگی خود با ایرانیان پیش از انقلاب  و ایرانیان مقیم کشورهای غربی (به ویژه آمریکا) استفاده می کنند. </a:t>
            </a:r>
            <a:r>
              <a:rPr lang="fa-IR" b="1" smtClean="0">
                <a:solidFill>
                  <a:srgbClr val="FF0000"/>
                </a:solidFill>
                <a:latin typeface=" b zar"/>
                <a:cs typeface="B Zar" panose="00000400000000000000" pitchFamily="2" charset="-78"/>
              </a:rPr>
              <a:t>نسل جدیدی امروز هیچ تصویر مستقیمی یا تجربه دست اولی از شرایط زندگی در جامعه ایرانی قبل از انقلاب ندارد</a:t>
            </a:r>
            <a:r>
              <a:rPr lang="fa-IR" smtClean="0">
                <a:latin typeface=" b zar"/>
                <a:cs typeface="B Zar" panose="00000400000000000000" pitchFamily="2" charset="-78"/>
              </a:rPr>
              <a:t>. از طریق تماشای فیلم های سینمایی پیش از انقلاب آنان می توانند وضعی فعلی خود را با جوانان نسل های قبل از خود مقایسه کنند. آن ها همچنین از ویدئو برای مقایسه زندگی خود در یک جامعه اسلامی با زندگی همتایان جهانی شان  در جوامع غیر اسلامی استفاده می کنند. </a:t>
            </a:r>
            <a:endParaRPr lang="fa-IR">
              <a:latin typeface=" b zar"/>
              <a:cs typeface="B Zar" panose="00000400000000000000" pitchFamily="2" charset="-78"/>
            </a:endParaRPr>
          </a:p>
        </p:txBody>
      </p:sp>
    </p:spTree>
    <p:extLst>
      <p:ext uri="{BB962C8B-B14F-4D97-AF65-F5344CB8AC3E}">
        <p14:creationId xmlns:p14="http://schemas.microsoft.com/office/powerpoint/2010/main" val="40546907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 b zar"/>
                <a:cs typeface="B Zar" panose="00000400000000000000" pitchFamily="2" charset="-78"/>
              </a:rPr>
              <a:t>به دلیل وجود مشکلات مالی به منظور سفر به خارج از کشور حداقل برای جوانان طبقه پایین، رسانه های تصویری جهانی از جمله ویدئو نقش مهمی در شکل دهی تصور و ادراک آنها از محیط های فرهنگی – اجتماعی دوردست و مقایسه آنها با وضعیت فعلی خود ایفا می کنند. تصویری که آنها از زندگی در غرب از طریق ویدئو دریافت می کنند ممکن است گاهی اوقات با تصویری که تلویزیون ملی به آنها ارائه می کند همخوانی نداشته باشد. </a:t>
            </a:r>
            <a:endParaRPr lang="fa-IR">
              <a:latin typeface=" b zar"/>
              <a:cs typeface="B Zar" panose="00000400000000000000" pitchFamily="2" charset="-78"/>
            </a:endParaRPr>
          </a:p>
        </p:txBody>
      </p:sp>
    </p:spTree>
    <p:extLst>
      <p:ext uri="{BB962C8B-B14F-4D97-AF65-F5344CB8AC3E}">
        <p14:creationId xmlns:p14="http://schemas.microsoft.com/office/powerpoint/2010/main" val="34363861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latin typeface=" b zar"/>
                <a:cs typeface="B Zar" panose="00000400000000000000" pitchFamily="2" charset="-78"/>
              </a:rPr>
              <a:t>5-4 ویدئو به مثابه منبع مولد منزلت اجتماعی در میان گروه های دوستی اجتماعی</a:t>
            </a:r>
            <a:endParaRPr lang="fa-IR">
              <a:solidFill>
                <a:srgbClr val="FF0000"/>
              </a:solidFill>
              <a:latin typeface=" b za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 b zar"/>
                <a:cs typeface="B Zar" panose="00000400000000000000" pitchFamily="2" charset="-78"/>
              </a:rPr>
              <a:t>این بعد از انگیزه ها چهار ایتم مرتبط با نقش ویدئو در تعامل اجتماعی جوانان را در بر می گرفت. داشتن یک دستگاه ویدئو  و تماشای برنامه های ویدئوییف داشتن اطالعات روزآمد درباره خوانندگان و هنرپشیه های بین المللی در میان  جوانان ایرانی ارزشمند و «</a:t>
            </a:r>
            <a:r>
              <a:rPr lang="fa-IR" b="1" smtClean="0">
                <a:solidFill>
                  <a:srgbClr val="FF0000"/>
                </a:solidFill>
                <a:latin typeface=" b zar"/>
                <a:cs typeface="B Zar" panose="00000400000000000000" pitchFamily="2" charset="-78"/>
              </a:rPr>
              <a:t>پرستیز آور</a:t>
            </a:r>
            <a:r>
              <a:rPr lang="fa-IR" smtClean="0">
                <a:latin typeface=" b zar"/>
                <a:cs typeface="B Zar" panose="00000400000000000000" pitchFamily="2" charset="-78"/>
              </a:rPr>
              <a:t>» حسوب می شد. ویدئو موجب پذیرفته شدن در میان جمع همالان، افزایش محبوبیت و منزلت در میان دوستان و تسهیل تعامل اجتماعی آنان می شد. آنها همچنین از ویدئو برای سرگرم کردن مهمانان (دوستان) خود استفاده می کردند. پذیرفته شدن و ورود به برخی گروه های هالان مستلزم داشتن سطح خاصی از تخصص و معلومات درباره عناصر فرهنگ عامه جوانان است. </a:t>
            </a:r>
            <a:endParaRPr lang="fa-IR">
              <a:latin typeface=" b zar"/>
              <a:cs typeface="B Zar" panose="00000400000000000000" pitchFamily="2" charset="-78"/>
            </a:endParaRPr>
          </a:p>
        </p:txBody>
      </p:sp>
    </p:spTree>
    <p:extLst>
      <p:ext uri="{BB962C8B-B14F-4D97-AF65-F5344CB8AC3E}">
        <p14:creationId xmlns:p14="http://schemas.microsoft.com/office/powerpoint/2010/main" val="5278486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 b zar"/>
                <a:cs typeface="B Zar" panose="00000400000000000000" pitchFamily="2" charset="-78"/>
              </a:rPr>
              <a:t>این بعد از انگیزه ها منغکس کننده اجتناب جوانان از انزوا و بازتاب ترس آنها از بی اعتنایی واقع شدن در میان دوستان است. این اضطراب جوانان را وادار می سازد تا ذائقه خود در حوزه هایی مثل سبک پوشش، سبک موسیقی و فیلم را بر اساس ذائقه گروه مرجع خود (یعنی اعضای گروه همالان) شکل دهند. </a:t>
            </a:r>
            <a:endParaRPr lang="fa-IR">
              <a:latin typeface=" b zar"/>
              <a:cs typeface="B Zar" panose="00000400000000000000" pitchFamily="2" charset="-78"/>
            </a:endParaRPr>
          </a:p>
        </p:txBody>
      </p:sp>
      <p:sp>
        <p:nvSpPr>
          <p:cNvPr id="4" name="Flowchart: Process 3"/>
          <p:cNvSpPr/>
          <p:nvPr/>
        </p:nvSpPr>
        <p:spPr>
          <a:xfrm>
            <a:off x="2053883" y="3995225"/>
            <a:ext cx="3868615" cy="1448972"/>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 b zar"/>
                <a:cs typeface="B Zar" panose="00000400000000000000" pitchFamily="2" charset="-78"/>
              </a:rPr>
              <a:t>اجتناب جوانان از انزوا و بازتاب ترس آنها از بی اعتنایی</a:t>
            </a:r>
            <a:endParaRPr lang="fa-IR" sz="2000" b="1">
              <a:solidFill>
                <a:srgbClr val="FF0000"/>
              </a:solidFill>
            </a:endParaRPr>
          </a:p>
        </p:txBody>
      </p:sp>
    </p:spTree>
    <p:extLst>
      <p:ext uri="{BB962C8B-B14F-4D97-AF65-F5344CB8AC3E}">
        <p14:creationId xmlns:p14="http://schemas.microsoft.com/office/powerpoint/2010/main" val="38188404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latin typeface=" b zar"/>
                <a:cs typeface="B Zar" panose="00000400000000000000" pitchFamily="2" charset="-78"/>
              </a:rPr>
              <a:t>4-6 ویدئو به مثابه همدم تنهایی و وسیله ای برای فرار از مشکلات زندگی</a:t>
            </a:r>
            <a:endParaRPr lang="fa-IR">
              <a:solidFill>
                <a:srgbClr val="FF0000"/>
              </a:solidFill>
              <a:latin typeface=" b za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 b zar"/>
                <a:cs typeface="B Zar" panose="00000400000000000000" pitchFamily="2" charset="-78"/>
              </a:rPr>
              <a:t>به دلیل </a:t>
            </a:r>
            <a:r>
              <a:rPr lang="fa-IR" b="1" smtClean="0">
                <a:solidFill>
                  <a:srgbClr val="FF0000"/>
                </a:solidFill>
                <a:latin typeface=" b zar"/>
                <a:cs typeface="B Zar" panose="00000400000000000000" pitchFamily="2" charset="-78"/>
              </a:rPr>
              <a:t>محدودیت</a:t>
            </a:r>
            <a:r>
              <a:rPr lang="fa-IR" smtClean="0">
                <a:latin typeface=" b zar"/>
                <a:cs typeface="B Zar" panose="00000400000000000000" pitchFamily="2" charset="-78"/>
              </a:rPr>
              <a:t> در گزینه های گذران اوقات فراغت، بخشی از جوانان ایرانی از ویدئو به مثابه جایگزینی برای فقدان تعامل اجتماعی (در موقع تنهایی) و نیز به وسیله ای برای پر کردن اوقات فراغت خود استفاده می کنند. ان ها فقدان تتعامل اجتماعی خود را از طریق تماشای خوانندگان موسیقی پاپ ایرانی خارج از کشور و نیز هنرپیشه های زن و مرد خارجی جبران می کنند. </a:t>
            </a:r>
            <a:endParaRPr lang="fa-IR">
              <a:latin typeface=" b zar"/>
              <a:cs typeface="B Zar" panose="00000400000000000000" pitchFamily="2" charset="-78"/>
            </a:endParaRPr>
          </a:p>
        </p:txBody>
      </p:sp>
    </p:spTree>
    <p:extLst>
      <p:ext uri="{BB962C8B-B14F-4D97-AF65-F5344CB8AC3E}">
        <p14:creationId xmlns:p14="http://schemas.microsoft.com/office/powerpoint/2010/main" val="31343536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latin typeface=" b zar"/>
                <a:cs typeface="B Zar" panose="00000400000000000000" pitchFamily="2" charset="-78"/>
              </a:rPr>
              <a:t>4-7 ویدئو به مثابه منبع اطلاعات و سرگرمی جنسی</a:t>
            </a:r>
            <a:endParaRPr lang="fa-IR">
              <a:solidFill>
                <a:srgbClr val="FF0000"/>
              </a:solidFill>
              <a:latin typeface=" b za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 b zar"/>
                <a:cs typeface="B Zar" panose="00000400000000000000" pitchFamily="2" charset="-78"/>
              </a:rPr>
              <a:t>عده از بینندگان ویدئو اذعان کرده اند که از برنامه های ویدئویی هم به منزله منبع اطلاعات درباره امور جنسی و هم به مثابه منبع سرگرمی استفاده می کنند. این نوع از برنامه های ویدئویی ممکن است به دو منظور استفاده شوند: </a:t>
            </a:r>
          </a:p>
          <a:p>
            <a:pPr algn="just"/>
            <a:r>
              <a:rPr lang="fa-IR" smtClean="0">
                <a:latin typeface=" b zar"/>
                <a:cs typeface="B Zar" panose="00000400000000000000" pitchFamily="2" charset="-78"/>
              </a:rPr>
              <a:t>نخست راهنمای فعالیت های خرده فرهنگی در ارتباط با جنس مخالف و دوم منبع ارضی بصری با ماهیتی جبرانی که این خود می تواند ناشی از ورود دانش اموزان دبیرستانی به مرحله ای از رشد جنسی به ویژه با توجه به </a:t>
            </a:r>
            <a:r>
              <a:rPr lang="fa-IR" b="1" smtClean="0">
                <a:solidFill>
                  <a:srgbClr val="FF0000"/>
                </a:solidFill>
                <a:latin typeface=" b zar"/>
                <a:cs typeface="B Zar" panose="00000400000000000000" pitchFamily="2" charset="-78"/>
              </a:rPr>
              <a:t>مقتضیات محیطی </a:t>
            </a:r>
            <a:r>
              <a:rPr lang="fa-IR" smtClean="0">
                <a:latin typeface=" b zar"/>
                <a:cs typeface="B Zar" panose="00000400000000000000" pitchFamily="2" charset="-78"/>
              </a:rPr>
              <a:t>باشد. </a:t>
            </a:r>
            <a:endParaRPr lang="fa-IR">
              <a:latin typeface=" b zar"/>
              <a:cs typeface="B Zar" panose="00000400000000000000" pitchFamily="2" charset="-78"/>
            </a:endParaRPr>
          </a:p>
        </p:txBody>
      </p:sp>
    </p:spTree>
    <p:extLst>
      <p:ext uri="{BB962C8B-B14F-4D97-AF65-F5344CB8AC3E}">
        <p14:creationId xmlns:p14="http://schemas.microsoft.com/office/powerpoint/2010/main" val="16564032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 b zar"/>
                <a:cs typeface="B Zar" panose="00000400000000000000" pitchFamily="2" charset="-78"/>
              </a:rPr>
              <a:t>ورود جوانان به دنیای پس از بلوغ آنان را مستعد جست و جوی اطلاعات در زمینه های فوق الذکر می کند به ویژه هنگامی که چنین اطلاعاتی از هیچ منبع دیگری عرضه نشود. </a:t>
            </a:r>
            <a:endParaRPr lang="fa-IR">
              <a:latin typeface=" b zar"/>
              <a:cs typeface="B Zar" panose="00000400000000000000" pitchFamily="2" charset="-78"/>
            </a:endParaRPr>
          </a:p>
        </p:txBody>
      </p:sp>
    </p:spTree>
    <p:extLst>
      <p:ext uri="{BB962C8B-B14F-4D97-AF65-F5344CB8AC3E}">
        <p14:creationId xmlns:p14="http://schemas.microsoft.com/office/powerpoint/2010/main" val="26223458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latin typeface=" b zar"/>
                <a:cs typeface="B Zar" panose="00000400000000000000" pitchFamily="2" charset="-78"/>
              </a:rPr>
              <a:t>4-8 ویدئو به مثابه منبع ارضای حس کنجاوی</a:t>
            </a:r>
            <a:endParaRPr lang="fa-IR">
              <a:solidFill>
                <a:srgbClr val="FF0000"/>
              </a:solidFill>
              <a:latin typeface=" b za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 b zar"/>
                <a:cs typeface="B Zar" panose="00000400000000000000" pitchFamily="2" charset="-78"/>
              </a:rPr>
              <a:t>تماشای برنامه های ویدئویی به منظور ارضای حس کنجکاوی جوانان ایرانی از سه بع تشکیل شده بود. چشم و گوش باز کردن درباره موضوعات مختلف، ارضای حس کنجکاوی و کسب اطلاعات راجع به موضوعات مختلف اعم از ممنوعه یا غیر ممنوعه. این بعد از انگیزه ها به معنای اتخاذ یک نگرش پذیرا و منفعلانه به هر نوع محتوای ویدئویی است. </a:t>
            </a:r>
            <a:r>
              <a:rPr lang="fa-IR" b="1" smtClean="0">
                <a:solidFill>
                  <a:srgbClr val="FF0000"/>
                </a:solidFill>
                <a:latin typeface=" b zar"/>
                <a:cs typeface="B Zar" panose="00000400000000000000" pitchFamily="2" charset="-78"/>
              </a:rPr>
              <a:t>بینندگان ویدئو در ابتدا ممکن است  محتواهای ویدئویی متعددی را به طور آزمایشی تماشا کنند اما به تدریج محتواهای معینی را به طور مرتب و مستمرتماشا کنند</a:t>
            </a:r>
            <a:r>
              <a:rPr lang="fa-IR" smtClean="0">
                <a:latin typeface=" b zar"/>
                <a:cs typeface="B Zar" panose="00000400000000000000" pitchFamily="2" charset="-78"/>
              </a:rPr>
              <a:t>. می توان حدس زد که آنان ابتدا انواع مختلف محتواها را امتحان می کنند و سپس بر اساس خشنودی های به دست آمده یک یا چند محتوای مشخص را برگزینند. </a:t>
            </a:r>
            <a:endParaRPr lang="fa-IR">
              <a:latin typeface=" b zar"/>
              <a:cs typeface="B Zar" panose="00000400000000000000" pitchFamily="2" charset="-78"/>
            </a:endParaRPr>
          </a:p>
        </p:txBody>
      </p:sp>
    </p:spTree>
    <p:extLst>
      <p:ext uri="{BB962C8B-B14F-4D97-AF65-F5344CB8AC3E}">
        <p14:creationId xmlns:p14="http://schemas.microsoft.com/office/powerpoint/2010/main" val="1341857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 b zar"/>
                <a:cs typeface="B Zar" panose="00000400000000000000" pitchFamily="2" charset="-78"/>
              </a:rPr>
              <a:t>سال ها طول کشید تا ویدئو به مثابه </a:t>
            </a:r>
            <a:r>
              <a:rPr lang="fa-IR" b="1" smtClean="0">
                <a:solidFill>
                  <a:srgbClr val="FF0000"/>
                </a:solidFill>
                <a:latin typeface=" b zar"/>
                <a:cs typeface="B Zar" panose="00000400000000000000" pitchFamily="2" charset="-78"/>
              </a:rPr>
              <a:t>رسانه ای «رام و اهلی شده</a:t>
            </a:r>
            <a:r>
              <a:rPr lang="fa-IR" smtClean="0">
                <a:latin typeface=" b zar"/>
                <a:cs typeface="B Zar" panose="00000400000000000000" pitchFamily="2" charset="-78"/>
              </a:rPr>
              <a:t>» جایی را در کنار تکنولوژی های خانگی پیش از خود اشغال کند و مجوز ورود و خرید و فروش </a:t>
            </a:r>
            <a:r>
              <a:rPr lang="fa-IR" smtClean="0">
                <a:latin typeface=" b zar"/>
                <a:cs typeface="B Zar" panose="00000400000000000000" pitchFamily="2" charset="-78"/>
              </a:rPr>
              <a:t>آن </a:t>
            </a:r>
            <a:r>
              <a:rPr lang="fa-IR" smtClean="0">
                <a:latin typeface=" b zar"/>
                <a:cs typeface="B Zar" panose="00000400000000000000" pitchFamily="2" charset="-78"/>
              </a:rPr>
              <a:t>صادر شود و ویدئوکلوپ ها بتواند فعالیت خود را مجددا از سر گیرند. البته قانونی شدن فعالیت های ویدئویی به معنای پایان یافتن نگرانی های سیاست گذاران و برنامه ریزان فرهنگی کشور نبوده و نیست. دغدغه و وسواس آنان درباره محتوای ویدئویی هیچگاه پایان نیافته است. </a:t>
            </a:r>
            <a:endParaRPr lang="fa-IR">
              <a:latin typeface=" b zar"/>
              <a:cs typeface="B Zar" panose="00000400000000000000" pitchFamily="2" charset="-78"/>
            </a:endParaRPr>
          </a:p>
        </p:txBody>
      </p:sp>
    </p:spTree>
    <p:extLst>
      <p:ext uri="{BB962C8B-B14F-4D97-AF65-F5344CB8AC3E}">
        <p14:creationId xmlns:p14="http://schemas.microsoft.com/office/powerpoint/2010/main" val="12513415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latin typeface=" b zar"/>
                <a:cs typeface="B Zar" panose="00000400000000000000" pitchFamily="2" charset="-78"/>
              </a:rPr>
              <a:t>4</a:t>
            </a:r>
            <a:r>
              <a:rPr lang="fa-IR" smtClean="0">
                <a:solidFill>
                  <a:srgbClr val="FF0000"/>
                </a:solidFill>
                <a:latin typeface=" b zar"/>
                <a:cs typeface="B Zar" panose="00000400000000000000" pitchFamily="2" charset="-78"/>
              </a:rPr>
              <a:t>-9 رابطه متقابل بین انگیزه های مختلف استفاده از ویدئو</a:t>
            </a:r>
            <a:endParaRPr lang="fa-IR">
              <a:solidFill>
                <a:srgbClr val="FF0000"/>
              </a:solidFill>
              <a:latin typeface=" b za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 b zar"/>
                <a:cs typeface="B Zar" panose="00000400000000000000" pitchFamily="2" charset="-78"/>
              </a:rPr>
              <a:t>بر اساس یافته های تحقیق انگیزه های شناسایی شده درباره استفاده از ویدئ به طور معناداری با همدیگر همبستگی دارند. به این معنا که این انگیزه ها متمایز نبوده و همدگیر را طر نمی کنند. معنای این یافته تحقیقی این است که مصرف ویدئو برای یک مخاطب معمولی دراای جاذبه متعدد است و نمی توان آن را به یک انگیزه تک ساحتی فروکاست. بیننده معمولی ویدئو ممکن است خشنودی های مختلفی را هم زمان  و یا در زمان های مختلف جست و جو و یا کسب نماید.</a:t>
            </a:r>
            <a:endParaRPr lang="fa-IR">
              <a:latin typeface=" b zar"/>
              <a:cs typeface="B Zar" panose="00000400000000000000" pitchFamily="2" charset="-78"/>
            </a:endParaRPr>
          </a:p>
        </p:txBody>
      </p:sp>
    </p:spTree>
    <p:extLst>
      <p:ext uri="{BB962C8B-B14F-4D97-AF65-F5344CB8AC3E}">
        <p14:creationId xmlns:p14="http://schemas.microsoft.com/office/powerpoint/2010/main" val="9889437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 b zar"/>
                <a:cs typeface="B Zar" panose="00000400000000000000" pitchFamily="2" charset="-78"/>
              </a:rPr>
              <a:t>یافته های این تحقیق نشان می دهد که بین انگیزه کسب اطلاعات از یک سو و انگیزه ارضای حس گنجکاوی و نیز انگیزه مقایسه فرهنگی از سوی دیگر همبستگی شدیدی وجود دارد. به علاوه بین تماشای ویدئ به مثاه همدم تنهایی (موانست) از یک سو و انگیزه های دیگری همچون هدایت سبک زندگی، ناخرسندی از تلویزیون ملی، مقایسه فرهنگی و منزلت طلبی از سوی دیگر همبستگی های شدیدی وجود دارد. </a:t>
            </a:r>
            <a:endParaRPr lang="fa-IR">
              <a:latin typeface=" b zar"/>
              <a:cs typeface="B Zar" panose="00000400000000000000" pitchFamily="2" charset="-78"/>
            </a:endParaRPr>
          </a:p>
        </p:txBody>
      </p:sp>
    </p:spTree>
    <p:extLst>
      <p:ext uri="{BB962C8B-B14F-4D97-AF65-F5344CB8AC3E}">
        <p14:creationId xmlns:p14="http://schemas.microsoft.com/office/powerpoint/2010/main" val="38437315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latin typeface=" b zar"/>
                <a:cs typeface="B Zar" panose="00000400000000000000" pitchFamily="2" charset="-78"/>
              </a:rPr>
              <a:t>این یافته ها حاکی از انند  که بر خلاف تبیین های یک بعدی، محبوبیت ویدئو در ایران (مثلا به منزله گریزگاهی برای فراموش کردن مشکلات زندگی  و یا به مثابه مقاومتی آگاهانه) دلایل خود جوانان ایرانی برای تماشای ویدئو متنوع و متعدد است. اگرچه جوانان ایرانی به استفاده از ویدئو به منزله گریزگاهی برای فرار از مشکلات زندگی در کنار سایر دلایل اذعان نمودند، نه به طور کتبی و نه به طور شفاهی هیچ ذکری از نیت یا انگیزه سیاسی (مقاومت) به میان نیاوردند.</a:t>
            </a:r>
          </a:p>
          <a:p>
            <a:endParaRPr lang="fa-IR"/>
          </a:p>
        </p:txBody>
      </p:sp>
      <p:sp>
        <p:nvSpPr>
          <p:cNvPr id="4" name="Flowchart: Decision 3"/>
          <p:cNvSpPr/>
          <p:nvPr/>
        </p:nvSpPr>
        <p:spPr>
          <a:xfrm>
            <a:off x="1575581" y="4515729"/>
            <a:ext cx="3221501" cy="1322363"/>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 b zar"/>
                <a:cs typeface="B Zar" panose="00000400000000000000" pitchFamily="2" charset="-78"/>
              </a:rPr>
              <a:t>نیت یا انگیزه سیاسی</a:t>
            </a:r>
            <a:endParaRPr lang="fa-IR" sz="2000" b="1">
              <a:solidFill>
                <a:srgbClr val="FF0000"/>
              </a:solidFill>
            </a:endParaRPr>
          </a:p>
        </p:txBody>
      </p:sp>
    </p:spTree>
    <p:extLst>
      <p:ext uri="{BB962C8B-B14F-4D97-AF65-F5344CB8AC3E}">
        <p14:creationId xmlns:p14="http://schemas.microsoft.com/office/powerpoint/2010/main" val="32251937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956793" y="1120463"/>
            <a:ext cx="10533388" cy="4990082"/>
          </a:xfrm>
          <a:prstGeom prst="rect">
            <a:avLst/>
          </a:prstGeom>
        </p:spPr>
      </p:pic>
    </p:spTree>
    <p:extLst>
      <p:ext uri="{BB962C8B-B14F-4D97-AF65-F5344CB8AC3E}">
        <p14:creationId xmlns:p14="http://schemas.microsoft.com/office/powerpoint/2010/main" val="9200772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latin typeface=" b zar"/>
                <a:cs typeface="B Zar" panose="00000400000000000000" pitchFamily="2" charset="-78"/>
              </a:rPr>
              <a:t>5- نتیجه گیری</a:t>
            </a:r>
            <a:endParaRPr lang="fa-IR">
              <a:solidFill>
                <a:srgbClr val="FF0000"/>
              </a:solidFill>
              <a:latin typeface=" b za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 b zar"/>
                <a:cs typeface="B Zar" panose="00000400000000000000" pitchFamily="2" charset="-78"/>
              </a:rPr>
              <a:t>1- مقاله پژوهشی حاضر نشان می دهد که جوانان ایرانی برای استفاده از ویدئو دلایل و انگیزه های متعددی دارند. به عبارت دیگر این رفتار یک کنش اجتماعی انگیزه مند است و نه یک رفتار تصادقی مبتنی بر عادت. افراد می توانند دلایل یا انگیزه های خود برای استفاده از ویدئو را به زبان آورند، و در نهایت آنکه ابعاد هشت گاه انگیزه های شناسایی شده در این تحقیق سازه هایی معتبر و پایا هستند. </a:t>
            </a:r>
            <a:endParaRPr lang="fa-IR">
              <a:latin typeface=" b za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101823" y="4186256"/>
            <a:ext cx="3498312" cy="1694834"/>
          </a:xfrm>
          <a:prstGeom prst="rect">
            <a:avLst/>
          </a:prstGeom>
        </p:spPr>
      </p:pic>
      <p:sp>
        <p:nvSpPr>
          <p:cNvPr id="5" name="Flowchart: Process 4"/>
          <p:cNvSpPr/>
          <p:nvPr/>
        </p:nvSpPr>
        <p:spPr>
          <a:xfrm>
            <a:off x="7174523" y="4346917"/>
            <a:ext cx="2813539" cy="1139483"/>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 b zar"/>
                <a:cs typeface="B Zar" panose="00000400000000000000" pitchFamily="2" charset="-78"/>
              </a:rPr>
              <a:t>دلایل و انگیزه های متعددی</a:t>
            </a:r>
            <a:endParaRPr lang="fa-IR" sz="2000" b="1">
              <a:solidFill>
                <a:srgbClr val="FF0000"/>
              </a:solidFill>
            </a:endParaRPr>
          </a:p>
        </p:txBody>
      </p:sp>
    </p:spTree>
    <p:extLst>
      <p:ext uri="{BB962C8B-B14F-4D97-AF65-F5344CB8AC3E}">
        <p14:creationId xmlns:p14="http://schemas.microsoft.com/office/powerpoint/2010/main" val="17737153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 b zar"/>
                <a:cs typeface="B Zar" panose="00000400000000000000" pitchFamily="2" charset="-78"/>
              </a:rPr>
              <a:t>2- اگرچه جوانان از انگیزه های خود به منظور استفاده از ویدئو آگاهند این امر به معنای آن نیست که انگیزه های شناسایی شده، تنها انگیزه های موجود برای استفاده از ویدئو در ایران هستند. این احتمال وجود دارد که مخاطبان جوان ویدئو نتوانسته باشند برخی تمایلات ناخودآگاه و پنهان خود را شناسایی یا به زبان بیاورند. </a:t>
            </a:r>
            <a:endParaRPr lang="fa-IR">
              <a:latin typeface=" b zar"/>
              <a:cs typeface="B Zar" panose="00000400000000000000" pitchFamily="2" charset="-78"/>
            </a:endParaRPr>
          </a:p>
        </p:txBody>
      </p:sp>
      <p:sp>
        <p:nvSpPr>
          <p:cNvPr id="4" name="Flowchart: Connector 3"/>
          <p:cNvSpPr/>
          <p:nvPr/>
        </p:nvSpPr>
        <p:spPr>
          <a:xfrm>
            <a:off x="2124222" y="3938954"/>
            <a:ext cx="1575581" cy="1266092"/>
          </a:xfrm>
          <a:prstGeom prst="flowChartConnector">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 b zar"/>
                <a:cs typeface="B Zar" panose="00000400000000000000" pitchFamily="2" charset="-78"/>
              </a:rPr>
              <a:t>تمایلات ناخودآگاه و پنهان</a:t>
            </a:r>
            <a:endParaRPr lang="fa-IR" sz="2000" b="1">
              <a:solidFill>
                <a:srgbClr val="FF0000"/>
              </a:solidFill>
            </a:endParaRPr>
          </a:p>
        </p:txBody>
      </p:sp>
    </p:spTree>
    <p:extLst>
      <p:ext uri="{BB962C8B-B14F-4D97-AF65-F5344CB8AC3E}">
        <p14:creationId xmlns:p14="http://schemas.microsoft.com/office/powerpoint/2010/main" val="27661156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 b zar"/>
                <a:cs typeface="B Zar" panose="00000400000000000000" pitchFamily="2" charset="-78"/>
              </a:rPr>
              <a:t>3- بر اساس نمرات میانگین بارهای عاملی اولیه، </a:t>
            </a:r>
            <a:r>
              <a:rPr lang="fa-IR" smtClean="0">
                <a:solidFill>
                  <a:srgbClr val="FF0000"/>
                </a:solidFill>
                <a:latin typeface=" b zar"/>
                <a:cs typeface="B Zar" panose="00000400000000000000" pitchFamily="2" charset="-78"/>
              </a:rPr>
              <a:t>مهم ترین انگیزه های جست و جوی خشنودی ویدئویی </a:t>
            </a:r>
            <a:r>
              <a:rPr lang="fa-IR" smtClean="0">
                <a:latin typeface=" b zar"/>
                <a:cs typeface="B Zar" panose="00000400000000000000" pitchFamily="2" charset="-78"/>
              </a:rPr>
              <a:t>به ترتیب عبارتند از: نارضایتی از تلویزیون ملی(3/7 از 5)، جست و جوی اطلاعات (3/2 از 5) ، علاقه به مقایسه فرهنگی در زمان و مکان (3/4 از 5) نیاز به تعامل اجتماعی یا همدمی (3/4 از 5)  هدایت سبک زندگی جهان وطنانه (2/9 از 5) جاذبه جنسی (2/7 از 5) و منزلت طلبی در میان دوستان (2/3 از 5) (برای ملاحظه نمرات میانگین فوق الذکر به جدول 2، مراجعه کنید)</a:t>
            </a:r>
            <a:endParaRPr lang="fa-IR">
              <a:latin typeface=" b zar"/>
              <a:cs typeface="B Zar" panose="00000400000000000000" pitchFamily="2" charset="-78"/>
            </a:endParaRPr>
          </a:p>
        </p:txBody>
      </p:sp>
    </p:spTree>
    <p:extLst>
      <p:ext uri="{BB962C8B-B14F-4D97-AF65-F5344CB8AC3E}">
        <p14:creationId xmlns:p14="http://schemas.microsoft.com/office/powerpoint/2010/main" val="33333738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 b zar"/>
                <a:cs typeface="B Zar" panose="00000400000000000000" pitchFamily="2" charset="-78"/>
              </a:rPr>
              <a:t>4- نتایج این تحقیق نشان دهنده ان است  که ویدئو برای مخاطبان جوان تهرانی منبع حدقال هشت لذت و خشنودی مختلف است. با این همه شناسایی انگیزه ها یا دلایل مصرف ویدئو را باید از بررسی فراوانی رخداد واقعی آن ها در کل زمان تماشای مخاطبان متمایز دانست. در این تحقیق بررسی فراوانی رخداد هر یک از انگیزه ها هدف پژوهش نبوده است: انچه که ما از مخاطبان ویدئو پرسیدیم این است که تا چه حد هر یک از دلایل یا انگیزه های مصرف یوده و درباره تجربه ویدئویی آن هم صادق است. </a:t>
            </a:r>
            <a:endParaRPr lang="fa-IR">
              <a:latin typeface=" b zar"/>
              <a:cs typeface="B Zar" panose="00000400000000000000" pitchFamily="2" charset="-78"/>
            </a:endParaRPr>
          </a:p>
        </p:txBody>
      </p:sp>
    </p:spTree>
    <p:extLst>
      <p:ext uri="{BB962C8B-B14F-4D97-AF65-F5344CB8AC3E}">
        <p14:creationId xmlns:p14="http://schemas.microsoft.com/office/powerpoint/2010/main" val="183226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 b zar"/>
                <a:cs typeface="B Zar" panose="00000400000000000000" pitchFamily="2" charset="-78"/>
              </a:rPr>
              <a:t>5- اگر چه انگیزه های شناسایی شده مصرف ویدئو ممکن است یا کمی تغییر در تاکید و اهمیت درباره همه جوانان ایرانی {و نه لزوما بزرگسالان} صادق باشد، یافته های این تحقیق تنها به جوانان ساکن تهران محدود می شود. به دلیل الگوهای متفاوت سبک زندگی در  مناطق شهری و روستایی جوانان ساکن  در شهرهای کوچک ممکن است از ویدئو به مثابه منبع ایده دهنده یا راهنمای هدایت سبک های زندگی جهان وطنانه استفاده نکنند.</a:t>
            </a:r>
            <a:endParaRPr lang="fa-IR">
              <a:latin typeface=" b zar"/>
              <a:cs typeface="B Zar" panose="00000400000000000000" pitchFamily="2" charset="-78"/>
            </a:endParaRPr>
          </a:p>
        </p:txBody>
      </p:sp>
      <p:sp>
        <p:nvSpPr>
          <p:cNvPr id="4" name="Flowchart: Process 3"/>
          <p:cNvSpPr/>
          <p:nvPr/>
        </p:nvSpPr>
        <p:spPr>
          <a:xfrm>
            <a:off x="2124222" y="4515729"/>
            <a:ext cx="3896750" cy="1350499"/>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 b zar"/>
                <a:cs typeface="B Zar" panose="00000400000000000000" pitchFamily="2" charset="-78"/>
              </a:rPr>
              <a:t>الگوهای متفاوت سبک زندگی</a:t>
            </a:r>
            <a:endParaRPr lang="fa-IR" sz="2000" b="1">
              <a:solidFill>
                <a:srgbClr val="FF0000"/>
              </a:solidFill>
            </a:endParaRPr>
          </a:p>
        </p:txBody>
      </p:sp>
    </p:spTree>
    <p:extLst>
      <p:ext uri="{BB962C8B-B14F-4D97-AF65-F5344CB8AC3E}">
        <p14:creationId xmlns:p14="http://schemas.microsoft.com/office/powerpoint/2010/main" val="22194094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latin typeface=" b zar"/>
                <a:cs typeface="B Zar" panose="00000400000000000000" pitchFamily="2" charset="-78"/>
              </a:rPr>
              <a:t>فرضیاتی برای تحقیقات بعدی</a:t>
            </a:r>
            <a:r>
              <a:rPr lang="fa-IR">
                <a:solidFill>
                  <a:srgbClr val="FF0000"/>
                </a:solidFill>
                <a:latin typeface=" b zar"/>
                <a:cs typeface="B Zar" panose="00000400000000000000" pitchFamily="2" charset="-78"/>
              </a:rPr>
              <a:t>: </a:t>
            </a:r>
            <a:endParaRPr lang="fa-IR">
              <a:solidFill>
                <a:srgbClr val="FF0000"/>
              </a:solidFill>
              <a:latin typeface=" b za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latin typeface=" b zar"/>
                <a:cs typeface="B Zar" panose="00000400000000000000" pitchFamily="2" charset="-78"/>
              </a:rPr>
              <a:t>1- </a:t>
            </a:r>
            <a:r>
              <a:rPr lang="fa-IR">
                <a:solidFill>
                  <a:srgbClr val="FF0000"/>
                </a:solidFill>
                <a:latin typeface=" b zar"/>
                <a:cs typeface="B Zar" panose="00000400000000000000" pitchFamily="2" charset="-78"/>
              </a:rPr>
              <a:t>س</a:t>
            </a:r>
            <a:r>
              <a:rPr lang="fa-IR" smtClean="0">
                <a:solidFill>
                  <a:srgbClr val="FF0000"/>
                </a:solidFill>
                <a:latin typeface=" b zar"/>
                <a:cs typeface="B Zar" panose="00000400000000000000" pitchFamily="2" charset="-78"/>
              </a:rPr>
              <a:t>اختار انگیزه ها در طول عمر یک فرد ثابت نمی ماند</a:t>
            </a:r>
            <a:r>
              <a:rPr lang="fa-IR" smtClean="0">
                <a:latin typeface=" b zar"/>
                <a:cs typeface="B Zar" panose="00000400000000000000" pitchFamily="2" charset="-78"/>
              </a:rPr>
              <a:t>. استفاده و خشنودیهای رسانه ای همراه با ویژگی های رسانه تغییر حالات روانی- اجتماعی مخاطبان و نیز تغییر در منابع رسانه ای و غیر رسانه ای ارضای نیاز متحول می شوند.</a:t>
            </a:r>
          </a:p>
        </p:txBody>
      </p:sp>
    </p:spTree>
    <p:extLst>
      <p:ext uri="{BB962C8B-B14F-4D97-AF65-F5344CB8AC3E}">
        <p14:creationId xmlns:p14="http://schemas.microsoft.com/office/powerpoint/2010/main" val="776940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 b zar"/>
                <a:cs typeface="B Zar" panose="00000400000000000000" pitchFamily="2" charset="-78"/>
              </a:rPr>
              <a:t>دلیل و گواه این مدعا تقسیم کار نانوشته ای است که میان ویدئو کلوپ های رسمی و غیر مجاز وجود دارد. این نگرانی ها با رواج روزافزون دستگاه های </a:t>
            </a:r>
            <a:r>
              <a:rPr lang="en-US" smtClean="0">
                <a:latin typeface=" b zar"/>
                <a:cs typeface="B Zar" panose="00000400000000000000" pitchFamily="2" charset="-78"/>
              </a:rPr>
              <a:t>CD Player</a:t>
            </a:r>
            <a:r>
              <a:rPr lang="fa-IR" smtClean="0">
                <a:latin typeface=" b zar"/>
                <a:cs typeface="B Zar" panose="00000400000000000000" pitchFamily="2" charset="-78"/>
              </a:rPr>
              <a:t> و </a:t>
            </a:r>
            <a:r>
              <a:rPr lang="en-US" smtClean="0">
                <a:latin typeface=" b zar"/>
                <a:cs typeface="B Zar" panose="00000400000000000000" pitchFamily="2" charset="-78"/>
              </a:rPr>
              <a:t>DVD player</a:t>
            </a:r>
            <a:r>
              <a:rPr lang="fa-IR" smtClean="0">
                <a:latin typeface=" b zar"/>
                <a:cs typeface="B Zar" panose="00000400000000000000" pitchFamily="2" charset="-78"/>
              </a:rPr>
              <a:t> و همچنین امکان ضبط و تکثیر برنامه های تلویزیون های ماهواره ای از طریق ویدئو احتمالا شدت نیز یافته است. بدون آنکه درباره تاریخ انقضای گفتمان های ویدئویی «دوران منبع» قضاوتی کرده باشیم به جرات می توان گفت که درک و تلقی از انگیزه ها و پیامدهای مصرف ویدئویی در آن دوران مبهم و گنگ بود. عده ای با تاکید بر تعمد ایدئولوژیکی و سیاسی تولید کنندگان، رسانه ای جهانی رواج ویدئوی غیر رسمی را بخشی از فرایند کلی تر امپریالیسم فرهنگی می دانستند و مخاطبان آن را، افرادی بیچاره و مستاصل یا ناتوان از تشخیص و اجتاب از آثار مضر ویدئو تلقی می کردند. </a:t>
            </a:r>
            <a:endParaRPr lang="fa-IR">
              <a:latin typeface=" b zar"/>
              <a:cs typeface="B Zar" panose="00000400000000000000" pitchFamily="2" charset="-78"/>
            </a:endParaRPr>
          </a:p>
        </p:txBody>
      </p:sp>
      <p:sp>
        <p:nvSpPr>
          <p:cNvPr id="4" name="Flowchart: Process 3"/>
          <p:cNvSpPr/>
          <p:nvPr/>
        </p:nvSpPr>
        <p:spPr>
          <a:xfrm>
            <a:off x="2391508" y="5303520"/>
            <a:ext cx="2349304" cy="71745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 b zar"/>
                <a:cs typeface="B Zar" panose="00000400000000000000" pitchFamily="2" charset="-78"/>
              </a:rPr>
              <a:t>امپریالیسم فرهنگی</a:t>
            </a:r>
            <a:endParaRPr lang="fa-IR" sz="2000" b="1">
              <a:solidFill>
                <a:srgbClr val="FF0000"/>
              </a:solidFill>
            </a:endParaRPr>
          </a:p>
        </p:txBody>
      </p:sp>
    </p:spTree>
    <p:extLst>
      <p:ext uri="{BB962C8B-B14F-4D97-AF65-F5344CB8AC3E}">
        <p14:creationId xmlns:p14="http://schemas.microsoft.com/office/powerpoint/2010/main" val="30445613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sz="2600">
                <a:solidFill>
                  <a:prstClr val="black"/>
                </a:solidFill>
                <a:latin typeface=" b zar"/>
                <a:cs typeface="B Zar" panose="00000400000000000000" pitchFamily="2" charset="-78"/>
              </a:rPr>
              <a:t>2- الگوی انگیزه های استفاده از ویدئو ممکن است با </a:t>
            </a:r>
            <a:r>
              <a:rPr lang="fa-IR" sz="2600">
                <a:solidFill>
                  <a:srgbClr val="FF0000"/>
                </a:solidFill>
                <a:latin typeface=" b zar"/>
                <a:cs typeface="B Zar" panose="00000400000000000000" pitchFamily="2" charset="-78"/>
              </a:rPr>
              <a:t>مدت مالکیت ویدئو </a:t>
            </a:r>
            <a:r>
              <a:rPr lang="fa-IR" sz="2600">
                <a:solidFill>
                  <a:prstClr val="black"/>
                </a:solidFill>
                <a:latin typeface=" b zar"/>
                <a:cs typeface="B Zar" panose="00000400000000000000" pitchFamily="2" charset="-78"/>
              </a:rPr>
              <a:t>یا </a:t>
            </a:r>
            <a:r>
              <a:rPr lang="fa-IR" sz="2600">
                <a:solidFill>
                  <a:srgbClr val="00B0F0"/>
                </a:solidFill>
                <a:latin typeface=" b zar"/>
                <a:cs typeface="B Zar" panose="00000400000000000000" pitchFamily="2" charset="-78"/>
              </a:rPr>
              <a:t>تعداد سنوات قرار گرفتن فرد در معرض برنامه های ویدئویی </a:t>
            </a:r>
            <a:r>
              <a:rPr lang="fa-IR" sz="2600">
                <a:solidFill>
                  <a:prstClr val="black"/>
                </a:solidFill>
                <a:latin typeface=" b zar"/>
                <a:cs typeface="B Zar" panose="00000400000000000000" pitchFamily="2" charset="-78"/>
              </a:rPr>
              <a:t>تغییر کند. یافته های این تحقیق نشان می دهند که مدت زمان مواجهه فرد با ویدئو همبستگی مثبتی با دو انگیزه خشنودی ویدئویی دارد  و آنها عبارتند از انگیزه کسب اطلاعات و انگیزه هدایت سبک زندگی جهان وطنانه مطالعات طولی (از نوع </a:t>
            </a:r>
            <a:r>
              <a:rPr lang="en-US" sz="2600">
                <a:solidFill>
                  <a:prstClr val="black"/>
                </a:solidFill>
                <a:latin typeface=" b zar"/>
                <a:cs typeface="B Zar" panose="00000400000000000000" pitchFamily="2" charset="-78"/>
              </a:rPr>
              <a:t>Panel Stidies</a:t>
            </a:r>
            <a:r>
              <a:rPr lang="fa-IR" sz="2600">
                <a:solidFill>
                  <a:prstClr val="black"/>
                </a:solidFill>
                <a:latin typeface=" b zar"/>
                <a:cs typeface="B Zar" panose="00000400000000000000" pitchFamily="2" charset="-78"/>
              </a:rPr>
              <a:t>) درباره مصرف ویدئو در ایران می تواند نشان دهد </a:t>
            </a:r>
            <a:r>
              <a:rPr lang="fa-IR" sz="2600">
                <a:solidFill>
                  <a:prstClr val="black"/>
                </a:solidFill>
                <a:latin typeface=" b zar"/>
                <a:cs typeface="B Zar" panose="00000400000000000000" pitchFamily="2" charset="-78"/>
              </a:rPr>
              <a:t>که </a:t>
            </a:r>
            <a:r>
              <a:rPr lang="fa-IR" sz="2600" smtClean="0">
                <a:solidFill>
                  <a:prstClr val="black"/>
                </a:solidFill>
                <a:latin typeface=" b zar"/>
                <a:cs typeface="B Zar" panose="00000400000000000000" pitchFamily="2" charset="-78"/>
              </a:rPr>
              <a:t>آیا نوع </a:t>
            </a:r>
            <a:r>
              <a:rPr lang="fa-IR" sz="2600">
                <a:solidFill>
                  <a:prstClr val="black"/>
                </a:solidFill>
                <a:latin typeface=" b zar"/>
                <a:cs typeface="B Zar" panose="00000400000000000000" pitchFamily="2" charset="-78"/>
              </a:rPr>
              <a:t>و شدت خشنودی مورد جست و جو از ویدئو به صورت مرحله به مرحلهئ رخ می دهد یا خیر. به عبارت دیگر چگونه و تا چه تغییر در نوع و شدت خشنودی مورد جست و جو از ویدئو تحت تاثیر سال های مواجهه با ویدئو است. </a:t>
            </a:r>
          </a:p>
          <a:p>
            <a:pPr algn="just"/>
            <a:endParaRPr lang="fa-IR">
              <a:latin typeface=" b zar"/>
              <a:cs typeface="B Zar" panose="00000400000000000000" pitchFamily="2" charset="-78"/>
            </a:endParaRPr>
          </a:p>
        </p:txBody>
      </p:sp>
      <p:sp>
        <p:nvSpPr>
          <p:cNvPr id="4" name="Flowchart: Process 3"/>
          <p:cNvSpPr/>
          <p:nvPr/>
        </p:nvSpPr>
        <p:spPr>
          <a:xfrm>
            <a:off x="838200" y="4797084"/>
            <a:ext cx="3685735" cy="87219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latin typeface=" b zar"/>
                <a:cs typeface="B Zar" panose="00000400000000000000" pitchFamily="2" charset="-78"/>
              </a:rPr>
              <a:t>الگوی انگیزه های استفاده از ویدئو</a:t>
            </a:r>
            <a:endParaRPr lang="fa-IR" b="1">
              <a:solidFill>
                <a:srgbClr val="FF0000"/>
              </a:solidFill>
            </a:endParaRPr>
          </a:p>
        </p:txBody>
      </p:sp>
    </p:spTree>
    <p:extLst>
      <p:ext uri="{BB962C8B-B14F-4D97-AF65-F5344CB8AC3E}">
        <p14:creationId xmlns:p14="http://schemas.microsoft.com/office/powerpoint/2010/main" val="9848021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 b zar"/>
                <a:cs typeface="B Zar" panose="00000400000000000000" pitchFamily="2" charset="-78"/>
              </a:rPr>
              <a:t>3- به علاوه نرخ نفوذ  ویدئو در کشور ممکن است و نوع خشنودی مورد جست و جو از رسانه تاثیر گذارد. مثلا با کاهش تازگی ویدئو و افزایش نرخ نفوذ آن ارزش ویدئو به مثابه سمبل منزلت اجتماعی نیز کاهش می یابد و مصرف نمایشی ویدئو به تدریج «</a:t>
            </a:r>
            <a:r>
              <a:rPr lang="fa-IR" smtClean="0">
                <a:solidFill>
                  <a:srgbClr val="FF0000"/>
                </a:solidFill>
                <a:latin typeface=" b zar"/>
                <a:cs typeface="B Zar" panose="00000400000000000000" pitchFamily="2" charset="-78"/>
              </a:rPr>
              <a:t>موضوعیت</a:t>
            </a:r>
            <a:r>
              <a:rPr lang="fa-IR" smtClean="0">
                <a:latin typeface=" b zar"/>
                <a:cs typeface="B Zar" panose="00000400000000000000" pitchFamily="2" charset="-78"/>
              </a:rPr>
              <a:t>» خود را از دست می دهد. </a:t>
            </a:r>
            <a:endParaRPr lang="fa-IR">
              <a:latin typeface=" b zar"/>
              <a:cs typeface="B Zar" panose="00000400000000000000" pitchFamily="2" charset="-78"/>
            </a:endParaRPr>
          </a:p>
        </p:txBody>
      </p:sp>
    </p:spTree>
    <p:extLst>
      <p:ext uri="{BB962C8B-B14F-4D97-AF65-F5344CB8AC3E}">
        <p14:creationId xmlns:p14="http://schemas.microsoft.com/office/powerpoint/2010/main" val="9927880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 b zar"/>
                <a:cs typeface="B Zar" panose="00000400000000000000" pitchFamily="2" charset="-78"/>
              </a:rPr>
              <a:t>4- علاوه بر این ها، نوع انگیزه مصرف ویدئویی تحت تاثیر سیاست های  ارتباطی ملی یا سیاست های فرهنگی کشور نیز قرار دارد. همانگونه که در این مقاله بدان اشاره شد یکی از دلایل گرایش جوانان به ویدئو نارضایتی آنها از برنامه های تلویزیون ملی است، چه به این دلیل که کمتر علایق خود را در آن برنامه ها می توانند پیدا کنند و چه به ایندلیل که هویت های خرده فرهنگی (از جمله سبک های مختلف زندگی جوانان) در برنامه های تلویزیونی کمتر بازنمایی می شوند. </a:t>
            </a:r>
            <a:endParaRPr lang="fa-IR">
              <a:latin typeface=" b zar"/>
              <a:cs typeface="B Zar" panose="00000400000000000000" pitchFamily="2" charset="-78"/>
            </a:endParaRPr>
          </a:p>
        </p:txBody>
      </p:sp>
    </p:spTree>
    <p:extLst>
      <p:ext uri="{BB962C8B-B14F-4D97-AF65-F5344CB8AC3E}">
        <p14:creationId xmlns:p14="http://schemas.microsoft.com/office/powerpoint/2010/main" val="13193115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 b zar"/>
                <a:cs typeface="B Zar" panose="00000400000000000000" pitchFamily="2" charset="-78"/>
              </a:rPr>
              <a:t>5- مرحله بعد پس از شناسایی الگوی انگیزه های استفاده از ویدئو از دیدگاه خود جوانان این است که به پیامد های پنهان احتمالی مصرف ویدئو توجه کنیم و سپس درباره کارکردی بودن یا کژکارکردی بودن این الگو قضاوت کنیم. مطالعات استفاده و خشنودی های رَسانه ای همان گونه که کلاپر(</a:t>
            </a:r>
            <a:r>
              <a:rPr lang="en-US" smtClean="0">
                <a:latin typeface=" b zar"/>
                <a:cs typeface="B Zar" panose="00000400000000000000" pitchFamily="2" charset="-78"/>
              </a:rPr>
              <a:t>Klapper 1983</a:t>
            </a:r>
            <a:r>
              <a:rPr lang="fa-IR" smtClean="0">
                <a:latin typeface=" b zar"/>
                <a:cs typeface="B Zar" panose="00000400000000000000" pitchFamily="2" charset="-78"/>
              </a:rPr>
              <a:t>) می گوید باید از مشاهده صرف این استفاده ها فراتر رود و پیامد های آن را برای فرد، گروه های اجتماعی  و کل جامعه در نظر بگیرد. به نظر وی مرجع این پیامد ها منتفع و یا متضرر می شوند زیرا آنچه که برای یک فرد ممکن است کارکردی باشد برای فرد یا گروه دیگری ممکن است کژکارکرد باشد یا اصولا کارکردی نداشته باشد. </a:t>
            </a:r>
            <a:endParaRPr lang="fa-IR">
              <a:latin typeface=" b zar"/>
              <a:cs typeface="B Zar" panose="00000400000000000000" pitchFamily="2" charset="-78"/>
            </a:endParaRPr>
          </a:p>
        </p:txBody>
      </p:sp>
      <p:sp>
        <p:nvSpPr>
          <p:cNvPr id="4" name="Flowchart: Process 3"/>
          <p:cNvSpPr/>
          <p:nvPr/>
        </p:nvSpPr>
        <p:spPr>
          <a:xfrm>
            <a:off x="2138289" y="4951828"/>
            <a:ext cx="3024554" cy="78779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 b zar"/>
                <a:cs typeface="B Zar" panose="00000400000000000000" pitchFamily="2" charset="-78"/>
              </a:rPr>
              <a:t>پیامد های پنهان احتمالی مصرف ویدئو</a:t>
            </a:r>
            <a:endParaRPr lang="fa-IR" sz="2000" b="1">
              <a:solidFill>
                <a:srgbClr val="FF0000"/>
              </a:solidFill>
            </a:endParaRPr>
          </a:p>
        </p:txBody>
      </p:sp>
    </p:spTree>
    <p:extLst>
      <p:ext uri="{BB962C8B-B14F-4D97-AF65-F5344CB8AC3E}">
        <p14:creationId xmlns:p14="http://schemas.microsoft.com/office/powerpoint/2010/main" val="40586945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 b zar"/>
                <a:cs typeface="B Zar" panose="00000400000000000000" pitchFamily="2" charset="-78"/>
              </a:rPr>
              <a:t>بر این اساس </a:t>
            </a:r>
            <a:r>
              <a:rPr lang="fa-IR" smtClean="0">
                <a:solidFill>
                  <a:srgbClr val="FF0000"/>
                </a:solidFill>
                <a:latin typeface=" b zar"/>
                <a:cs typeface="B Zar" panose="00000400000000000000" pitchFamily="2" charset="-78"/>
              </a:rPr>
              <a:t>هشت انگیزه </a:t>
            </a:r>
            <a:r>
              <a:rPr lang="fa-IR" smtClean="0">
                <a:latin typeface=" b zar"/>
                <a:cs typeface="B Zar" panose="00000400000000000000" pitchFamily="2" charset="-78"/>
              </a:rPr>
              <a:t>شناسایی شده درباره کاربرد های عمومی ویدئو در تهران در برگیرنده کارک</a:t>
            </a:r>
            <a:r>
              <a:rPr lang="fa-IR">
                <a:latin typeface=" b zar"/>
                <a:cs typeface="B Zar" panose="00000400000000000000" pitchFamily="2" charset="-78"/>
              </a:rPr>
              <a:t>ر</a:t>
            </a:r>
            <a:r>
              <a:rPr lang="fa-IR" smtClean="0">
                <a:latin typeface=" b zar"/>
                <a:cs typeface="B Zar" panose="00000400000000000000" pitchFamily="2" charset="-78"/>
              </a:rPr>
              <a:t>دهایی هستند که بعضا </a:t>
            </a:r>
            <a:r>
              <a:rPr lang="fa-IR" smtClean="0">
                <a:solidFill>
                  <a:srgbClr val="FF0000"/>
                </a:solidFill>
                <a:latin typeface=" b zar"/>
                <a:cs typeface="B Zar" panose="00000400000000000000" pitchFamily="2" charset="-78"/>
              </a:rPr>
              <a:t>هیچ رابطه خاصی </a:t>
            </a:r>
            <a:r>
              <a:rPr lang="fa-IR" smtClean="0">
                <a:latin typeface=" b zar"/>
                <a:cs typeface="B Zar" panose="00000400000000000000" pitchFamily="2" charset="-78"/>
              </a:rPr>
              <a:t>با حفظ نظام اجتماعی که لازمه تحلیل های کارکردی است، ندارند. در واقع  برخی از انگیزه های شناسایی شده از منظر گفتمان رسمی جز خشنودی های غیر مجاز یا الترناتیو محسوب می شوند، اما از منظر خرده فرهنگ جوانان این انگیزه ها کاملا کارکردی به نظر می رسند.  </a:t>
            </a:r>
          </a:p>
          <a:p>
            <a:pPr algn="just"/>
            <a:endParaRPr lang="fa-IR">
              <a:latin typeface=" b zar"/>
              <a:cs typeface="B Zar" panose="00000400000000000000" pitchFamily="2" charset="-78"/>
            </a:endParaRPr>
          </a:p>
        </p:txBody>
      </p:sp>
    </p:spTree>
    <p:extLst>
      <p:ext uri="{BB962C8B-B14F-4D97-AF65-F5344CB8AC3E}">
        <p14:creationId xmlns:p14="http://schemas.microsoft.com/office/powerpoint/2010/main" val="23520065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38200" y="862885"/>
            <a:ext cx="10528749" cy="5017864"/>
          </a:xfrm>
          <a:prstGeom prst="rect">
            <a:avLst/>
          </a:prstGeom>
        </p:spPr>
      </p:pic>
    </p:spTree>
    <p:extLst>
      <p:ext uri="{BB962C8B-B14F-4D97-AF65-F5344CB8AC3E}">
        <p14:creationId xmlns:p14="http://schemas.microsoft.com/office/powerpoint/2010/main" val="28668836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550602" y="695459"/>
            <a:ext cx="11090796" cy="5584535"/>
          </a:xfrm>
          <a:prstGeom prst="rect">
            <a:avLst/>
          </a:prstGeom>
        </p:spPr>
      </p:pic>
    </p:spTree>
    <p:extLst>
      <p:ext uri="{BB962C8B-B14F-4D97-AF65-F5344CB8AC3E}">
        <p14:creationId xmlns:p14="http://schemas.microsoft.com/office/powerpoint/2010/main" val="23292090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633537" y="3448844"/>
            <a:ext cx="8924925" cy="1104900"/>
          </a:xfrm>
          <a:prstGeom prst="rect">
            <a:avLst/>
          </a:prstGeom>
        </p:spPr>
      </p:pic>
    </p:spTree>
    <p:extLst>
      <p:ext uri="{BB962C8B-B14F-4D97-AF65-F5344CB8AC3E}">
        <p14:creationId xmlns:p14="http://schemas.microsoft.com/office/powerpoint/2010/main" val="58305468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695460" y="605308"/>
            <a:ext cx="11061351" cy="5623171"/>
          </a:xfrm>
          <a:prstGeom prst="rect">
            <a:avLst/>
          </a:prstGeom>
        </p:spPr>
      </p:pic>
    </p:spTree>
    <p:extLst>
      <p:ext uri="{BB962C8B-B14F-4D97-AF65-F5344CB8AC3E}">
        <p14:creationId xmlns:p14="http://schemas.microsoft.com/office/powerpoint/2010/main" val="159671752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38200" y="888642"/>
            <a:ext cx="9910730" cy="5391352"/>
          </a:xfrm>
          <a:prstGeom prst="rect">
            <a:avLst/>
          </a:prstGeom>
        </p:spPr>
      </p:pic>
    </p:spTree>
    <p:extLst>
      <p:ext uri="{BB962C8B-B14F-4D97-AF65-F5344CB8AC3E}">
        <p14:creationId xmlns:p14="http://schemas.microsoft.com/office/powerpoint/2010/main" val="2299413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latin typeface=" b zar"/>
                <a:cs typeface="B Zar" panose="00000400000000000000" pitchFamily="2" charset="-78"/>
              </a:rPr>
              <a:t>پیش از این تصور بر این بود که ورود هر رسانه خارجی به کشور نه تنها موجب محدود شدن عرصه فعالیت های غیر رسانه ای می شود، بلکه عرصه نمود رسانه های همجوار ملی نظیر سینما و تلویزیون را نیز کم رنگ تر می کند.اعتقاد حاکم بر این بود که استفاده از ویدئو  مختص کسانی است که انواع محرومیت ها و سرخوردگی ها (تنهایی، بیگانگی، بی تفاوتی، خلاء عاطفی خانوادگی،  خلاء تعامل اجتماعی با دیگران و عدم علاقه به فعالیت های ورشی و هنری عدم اعتقاد به ارزش های مذهبی و بدبینی به آینده) را تجربه کرده اند. بنابراین تماشای برنامه های ویدئویی خارجی به مثابه </a:t>
            </a:r>
            <a:r>
              <a:rPr lang="fa-IR" b="1" smtClean="0">
                <a:solidFill>
                  <a:srgbClr val="FF0000"/>
                </a:solidFill>
                <a:latin typeface=" b zar"/>
                <a:cs typeface="B Zar" panose="00000400000000000000" pitchFamily="2" charset="-78"/>
              </a:rPr>
              <a:t>معضل اجتماعی </a:t>
            </a:r>
            <a:r>
              <a:rPr lang="fa-IR" smtClean="0">
                <a:latin typeface=" b zar"/>
                <a:cs typeface="B Zar" panose="00000400000000000000" pitchFamily="2" charset="-78"/>
              </a:rPr>
              <a:t>تلقی می شد. </a:t>
            </a:r>
            <a:endParaRPr lang="fa-IR">
              <a:latin typeface=" b za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557941" y="4642338"/>
            <a:ext cx="5538059" cy="1669562"/>
          </a:xfrm>
          <a:prstGeom prst="rect">
            <a:avLst/>
          </a:prstGeom>
        </p:spPr>
      </p:pic>
    </p:spTree>
    <p:extLst>
      <p:ext uri="{BB962C8B-B14F-4D97-AF65-F5344CB8AC3E}">
        <p14:creationId xmlns:p14="http://schemas.microsoft.com/office/powerpoint/2010/main" val="69794382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693851" y="2189410"/>
            <a:ext cx="10804298" cy="2926646"/>
          </a:xfrm>
          <a:prstGeom prst="rect">
            <a:avLst/>
          </a:prstGeom>
        </p:spPr>
      </p:pic>
    </p:spTree>
    <p:extLst>
      <p:ext uri="{BB962C8B-B14F-4D97-AF65-F5344CB8AC3E}">
        <p14:creationId xmlns:p14="http://schemas.microsoft.com/office/powerpoint/2010/main" val="22280681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468613" y="954188"/>
            <a:ext cx="9666659" cy="5314078"/>
          </a:xfrm>
          <a:prstGeom prst="rect">
            <a:avLst/>
          </a:prstGeom>
        </p:spPr>
      </p:pic>
    </p:spTree>
    <p:extLst>
      <p:ext uri="{BB962C8B-B14F-4D97-AF65-F5344CB8AC3E}">
        <p14:creationId xmlns:p14="http://schemas.microsoft.com/office/powerpoint/2010/main" val="15329629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latin typeface=" b za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328871" y="3153703"/>
            <a:ext cx="9096375" cy="1257300"/>
          </a:xfrm>
          <a:prstGeom prst="rect">
            <a:avLst/>
          </a:prstGeom>
        </p:spPr>
      </p:pic>
    </p:spTree>
    <p:extLst>
      <p:ext uri="{BB962C8B-B14F-4D97-AF65-F5344CB8AC3E}">
        <p14:creationId xmlns:p14="http://schemas.microsoft.com/office/powerpoint/2010/main" val="28562242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TotalTime>
  <Words>6912</Words>
  <Application>Microsoft Office PowerPoint</Application>
  <PresentationFormat>Widescreen</PresentationFormat>
  <Paragraphs>141</Paragraphs>
  <Slides>92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92</vt:i4>
      </vt:variant>
    </vt:vector>
  </HeadingPairs>
  <TitlesOfParts>
    <vt:vector size="99" baseType="lpstr">
      <vt:lpstr> b zar</vt:lpstr>
      <vt:lpstr>Arial</vt:lpstr>
      <vt:lpstr>B Zar</vt:lpstr>
      <vt:lpstr>Calibri</vt:lpstr>
      <vt:lpstr>Calibri Light</vt:lpstr>
      <vt:lpstr>Times New Roman</vt:lpstr>
      <vt:lpstr>Office Theme</vt:lpstr>
      <vt:lpstr>عنوان مقاله: انگیزه های استفاده از ویدئو در میان جوانان تهرانی</vt:lpstr>
      <vt:lpstr>چکیده</vt:lpstr>
      <vt:lpstr>PowerPoint Presentation</vt:lpstr>
      <vt:lpstr>PowerPoint Presentation</vt:lpstr>
      <vt:lpstr>کلید واژه ها</vt:lpstr>
      <vt:lpstr>1- مقدمه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چهارچوب نظری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روش تحقیق</vt:lpstr>
      <vt:lpstr>PowerPoint Presentation</vt:lpstr>
      <vt:lpstr>PowerPoint Presentation</vt:lpstr>
      <vt:lpstr>PowerPoint Presentation</vt:lpstr>
      <vt:lpstr>PowerPoint Presentation</vt:lpstr>
      <vt:lpstr>3-1- نحوه ساخت مقیاس سنجش انگیزه استفاده از ویدئو</vt:lpstr>
      <vt:lpstr>PowerPoint Presentation</vt:lpstr>
      <vt:lpstr>PowerPoint Presentation</vt:lpstr>
      <vt:lpstr>PowerPoint Presentation</vt:lpstr>
      <vt:lpstr>PowerPoint Presentation</vt:lpstr>
      <vt:lpstr>PowerPoint Presentation</vt:lpstr>
      <vt:lpstr>PowerPoint Presentation</vt:lpstr>
      <vt:lpstr>4- یافته های تحقیق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در اینجا به توضیح هر یک از فاکتورهای به دست آمده می پردازیم</vt:lpstr>
      <vt:lpstr>4-1 ویدئو به مثابه منبع کسب اطلاعات درباره دنیای خارج</vt:lpstr>
      <vt:lpstr>PowerPoint Presentation</vt:lpstr>
      <vt:lpstr>4-2 ویدئو به منزله راهنمای سبک زندگی جهان وطنانه</vt:lpstr>
      <vt:lpstr>4-3- ویدئو به منزله جایگزینی برای تلویزیون ملی</vt:lpstr>
      <vt:lpstr>4-4 ویدئو به مثابه مرجع مقایسه فرهنگی در ابعاد زمان و مکان</vt:lpstr>
      <vt:lpstr>PowerPoint Presentation</vt:lpstr>
      <vt:lpstr>5-4 ویدئو به مثابه منبع مولد منزلت اجتماعی در میان گروه های دوستی اجتماعی</vt:lpstr>
      <vt:lpstr>PowerPoint Presentation</vt:lpstr>
      <vt:lpstr>4-6 ویدئو به مثابه همدم تنهایی و وسیله ای برای فرار از مشکلات زندگی</vt:lpstr>
      <vt:lpstr>4-7 ویدئو به مثابه منبع اطلاعات و سرگرمی جنسی</vt:lpstr>
      <vt:lpstr>PowerPoint Presentation</vt:lpstr>
      <vt:lpstr>4-8 ویدئو به مثابه منبع ارضای حس کنجاوی</vt:lpstr>
      <vt:lpstr>4-9 رابطه متقابل بین انگیزه های مختلف استفاده از ویدئو</vt:lpstr>
      <vt:lpstr>PowerPoint Presentation</vt:lpstr>
      <vt:lpstr>PowerPoint Presentation</vt:lpstr>
      <vt:lpstr>PowerPoint Presentation</vt:lpstr>
      <vt:lpstr>5- نتیجه گیری</vt:lpstr>
      <vt:lpstr>PowerPoint Presentation</vt:lpstr>
      <vt:lpstr>PowerPoint Presentation</vt:lpstr>
      <vt:lpstr>PowerPoint Presentation</vt:lpstr>
      <vt:lpstr>PowerPoint Presentation</vt:lpstr>
      <vt:lpstr>فرضیاتی برای تحقیقات بعدی: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انگیزه های استفاده از ویدئو در میان جوانان تهرانی</dc:title>
  <dc:creator>MaZz!i</dc:creator>
  <cp:lastModifiedBy>MaZz!i</cp:lastModifiedBy>
  <cp:revision>49</cp:revision>
  <dcterms:created xsi:type="dcterms:W3CDTF">2023-06-02T15:45:26Z</dcterms:created>
  <dcterms:modified xsi:type="dcterms:W3CDTF">2023-06-03T11:25:40Z</dcterms:modified>
</cp:coreProperties>
</file>