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27" r:id="rId4"/>
    <p:sldId id="258" r:id="rId5"/>
    <p:sldId id="259" r:id="rId6"/>
    <p:sldId id="260" r:id="rId7"/>
    <p:sldId id="261" r:id="rId8"/>
    <p:sldId id="328" r:id="rId9"/>
    <p:sldId id="262" r:id="rId10"/>
    <p:sldId id="329" r:id="rId11"/>
    <p:sldId id="263" r:id="rId12"/>
    <p:sldId id="330" r:id="rId13"/>
    <p:sldId id="264" r:id="rId14"/>
    <p:sldId id="265" r:id="rId15"/>
    <p:sldId id="266" r:id="rId16"/>
    <p:sldId id="267" r:id="rId17"/>
    <p:sldId id="268" r:id="rId18"/>
    <p:sldId id="269" r:id="rId19"/>
    <p:sldId id="270" r:id="rId20"/>
    <p:sldId id="271" r:id="rId21"/>
    <p:sldId id="272" r:id="rId22"/>
    <p:sldId id="273" r:id="rId23"/>
    <p:sldId id="331" r:id="rId24"/>
    <p:sldId id="274" r:id="rId25"/>
    <p:sldId id="275" r:id="rId26"/>
    <p:sldId id="332" r:id="rId27"/>
    <p:sldId id="276" r:id="rId28"/>
    <p:sldId id="277" r:id="rId29"/>
    <p:sldId id="278" r:id="rId30"/>
    <p:sldId id="279" r:id="rId31"/>
    <p:sldId id="280" r:id="rId32"/>
    <p:sldId id="333" r:id="rId33"/>
    <p:sldId id="281" r:id="rId34"/>
    <p:sldId id="282" r:id="rId35"/>
    <p:sldId id="283" r:id="rId36"/>
    <p:sldId id="284" r:id="rId37"/>
    <p:sldId id="285" r:id="rId38"/>
    <p:sldId id="286" r:id="rId39"/>
    <p:sldId id="287" r:id="rId40"/>
    <p:sldId id="288" r:id="rId41"/>
    <p:sldId id="334" r:id="rId42"/>
    <p:sldId id="289" r:id="rId43"/>
    <p:sldId id="290" r:id="rId44"/>
    <p:sldId id="291" r:id="rId45"/>
    <p:sldId id="292" r:id="rId46"/>
    <p:sldId id="335" r:id="rId47"/>
    <p:sldId id="293" r:id="rId48"/>
    <p:sldId id="336" r:id="rId49"/>
    <p:sldId id="294" r:id="rId50"/>
    <p:sldId id="295" r:id="rId51"/>
    <p:sldId id="296" r:id="rId52"/>
    <p:sldId id="297" r:id="rId53"/>
    <p:sldId id="337" r:id="rId54"/>
    <p:sldId id="298" r:id="rId55"/>
    <p:sldId id="338" r:id="rId56"/>
    <p:sldId id="299" r:id="rId57"/>
    <p:sldId id="339" r:id="rId58"/>
    <p:sldId id="300" r:id="rId59"/>
    <p:sldId id="340" r:id="rId60"/>
    <p:sldId id="301" r:id="rId61"/>
    <p:sldId id="302" r:id="rId62"/>
    <p:sldId id="303" r:id="rId63"/>
    <p:sldId id="304" r:id="rId64"/>
    <p:sldId id="341" r:id="rId65"/>
    <p:sldId id="305" r:id="rId66"/>
    <p:sldId id="306" r:id="rId67"/>
    <p:sldId id="307" r:id="rId68"/>
    <p:sldId id="342" r:id="rId69"/>
    <p:sldId id="308" r:id="rId70"/>
    <p:sldId id="309" r:id="rId71"/>
    <p:sldId id="310" r:id="rId72"/>
    <p:sldId id="343" r:id="rId73"/>
    <p:sldId id="311" r:id="rId74"/>
    <p:sldId id="312" r:id="rId75"/>
    <p:sldId id="313" r:id="rId76"/>
    <p:sldId id="314" r:id="rId77"/>
    <p:sldId id="315" r:id="rId78"/>
    <p:sldId id="316" r:id="rId79"/>
    <p:sldId id="344" r:id="rId80"/>
    <p:sldId id="317" r:id="rId81"/>
    <p:sldId id="318" r:id="rId82"/>
    <p:sldId id="319" r:id="rId83"/>
    <p:sldId id="320" r:id="rId84"/>
    <p:sldId id="321" r:id="rId85"/>
    <p:sldId id="322" r:id="rId86"/>
    <p:sldId id="323" r:id="rId87"/>
    <p:sldId id="324" r:id="rId88"/>
    <p:sldId id="325" r:id="rId89"/>
    <p:sldId id="326" r:id="rId9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11733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89C5429-253F-4C9C-923A-57B8FB8F85E2}" type="datetimeFigureOut">
              <a:rPr lang="fa-IR" smtClean="0"/>
              <a:t>09/12/1444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880C72-8D44-4495-92C1-6C373FAB6D6F}" type="slidenum">
              <a:rPr lang="fa-IR" smtClean="0"/>
              <a:t>‹#›</a:t>
            </a:fld>
            <a:endParaRPr lang="fa-IR"/>
          </a:p>
        </p:txBody>
      </p:sp>
    </p:spTree>
    <p:extLst>
      <p:ext uri="{BB962C8B-B14F-4D97-AF65-F5344CB8AC3E}">
        <p14:creationId xmlns:p14="http://schemas.microsoft.com/office/powerpoint/2010/main" val="207218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89C5429-253F-4C9C-923A-57B8FB8F85E2}" type="datetimeFigureOut">
              <a:rPr lang="fa-IR" smtClean="0"/>
              <a:t>09/12/1444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880C72-8D44-4495-92C1-6C373FAB6D6F}" type="slidenum">
              <a:rPr lang="fa-IR" smtClean="0"/>
              <a:t>‹#›</a:t>
            </a:fld>
            <a:endParaRPr lang="fa-IR"/>
          </a:p>
        </p:txBody>
      </p:sp>
    </p:spTree>
    <p:extLst>
      <p:ext uri="{BB962C8B-B14F-4D97-AF65-F5344CB8AC3E}">
        <p14:creationId xmlns:p14="http://schemas.microsoft.com/office/powerpoint/2010/main" val="278246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89C5429-253F-4C9C-923A-57B8FB8F85E2}" type="datetimeFigureOut">
              <a:rPr lang="fa-IR" smtClean="0"/>
              <a:t>09/12/1444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880C72-8D44-4495-92C1-6C373FAB6D6F}" type="slidenum">
              <a:rPr lang="fa-IR" smtClean="0"/>
              <a:t>‹#›</a:t>
            </a:fld>
            <a:endParaRPr lang="fa-IR"/>
          </a:p>
        </p:txBody>
      </p:sp>
    </p:spTree>
    <p:extLst>
      <p:ext uri="{BB962C8B-B14F-4D97-AF65-F5344CB8AC3E}">
        <p14:creationId xmlns:p14="http://schemas.microsoft.com/office/powerpoint/2010/main" val="312984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89C5429-253F-4C9C-923A-57B8FB8F85E2}" type="datetimeFigureOut">
              <a:rPr lang="fa-IR" smtClean="0"/>
              <a:t>09/12/1444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880C72-8D44-4495-92C1-6C373FAB6D6F}" type="slidenum">
              <a:rPr lang="fa-IR" smtClean="0"/>
              <a:t>‹#›</a:t>
            </a:fld>
            <a:endParaRPr lang="fa-IR"/>
          </a:p>
        </p:txBody>
      </p:sp>
    </p:spTree>
    <p:extLst>
      <p:ext uri="{BB962C8B-B14F-4D97-AF65-F5344CB8AC3E}">
        <p14:creationId xmlns:p14="http://schemas.microsoft.com/office/powerpoint/2010/main" val="335803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C5429-253F-4C9C-923A-57B8FB8F85E2}" type="datetimeFigureOut">
              <a:rPr lang="fa-IR" smtClean="0"/>
              <a:t>09/12/1444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880C72-8D44-4495-92C1-6C373FAB6D6F}" type="slidenum">
              <a:rPr lang="fa-IR" smtClean="0"/>
              <a:t>‹#›</a:t>
            </a:fld>
            <a:endParaRPr lang="fa-IR"/>
          </a:p>
        </p:txBody>
      </p:sp>
    </p:spTree>
    <p:extLst>
      <p:ext uri="{BB962C8B-B14F-4D97-AF65-F5344CB8AC3E}">
        <p14:creationId xmlns:p14="http://schemas.microsoft.com/office/powerpoint/2010/main" val="10513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89C5429-253F-4C9C-923A-57B8FB8F85E2}" type="datetimeFigureOut">
              <a:rPr lang="fa-IR" smtClean="0"/>
              <a:t>09/12/1444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A880C72-8D44-4495-92C1-6C373FAB6D6F}" type="slidenum">
              <a:rPr lang="fa-IR" smtClean="0"/>
              <a:t>‹#›</a:t>
            </a:fld>
            <a:endParaRPr lang="fa-IR"/>
          </a:p>
        </p:txBody>
      </p:sp>
    </p:spTree>
    <p:extLst>
      <p:ext uri="{BB962C8B-B14F-4D97-AF65-F5344CB8AC3E}">
        <p14:creationId xmlns:p14="http://schemas.microsoft.com/office/powerpoint/2010/main" val="224813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89C5429-253F-4C9C-923A-57B8FB8F85E2}" type="datetimeFigureOut">
              <a:rPr lang="fa-IR" smtClean="0"/>
              <a:t>09/12/1444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A880C72-8D44-4495-92C1-6C373FAB6D6F}" type="slidenum">
              <a:rPr lang="fa-IR" smtClean="0"/>
              <a:t>‹#›</a:t>
            </a:fld>
            <a:endParaRPr lang="fa-IR"/>
          </a:p>
        </p:txBody>
      </p:sp>
    </p:spTree>
    <p:extLst>
      <p:ext uri="{BB962C8B-B14F-4D97-AF65-F5344CB8AC3E}">
        <p14:creationId xmlns:p14="http://schemas.microsoft.com/office/powerpoint/2010/main" val="171257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89C5429-253F-4C9C-923A-57B8FB8F85E2}" type="datetimeFigureOut">
              <a:rPr lang="fa-IR" smtClean="0"/>
              <a:t>09/12/1444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A880C72-8D44-4495-92C1-6C373FAB6D6F}" type="slidenum">
              <a:rPr lang="fa-IR" smtClean="0"/>
              <a:t>‹#›</a:t>
            </a:fld>
            <a:endParaRPr lang="fa-IR"/>
          </a:p>
        </p:txBody>
      </p:sp>
    </p:spTree>
    <p:extLst>
      <p:ext uri="{BB962C8B-B14F-4D97-AF65-F5344CB8AC3E}">
        <p14:creationId xmlns:p14="http://schemas.microsoft.com/office/powerpoint/2010/main" val="260488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C5429-253F-4C9C-923A-57B8FB8F85E2}" type="datetimeFigureOut">
              <a:rPr lang="fa-IR" smtClean="0"/>
              <a:t>09/12/1444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A880C72-8D44-4495-92C1-6C373FAB6D6F}" type="slidenum">
              <a:rPr lang="fa-IR" smtClean="0"/>
              <a:t>‹#›</a:t>
            </a:fld>
            <a:endParaRPr lang="fa-IR"/>
          </a:p>
        </p:txBody>
      </p:sp>
    </p:spTree>
    <p:extLst>
      <p:ext uri="{BB962C8B-B14F-4D97-AF65-F5344CB8AC3E}">
        <p14:creationId xmlns:p14="http://schemas.microsoft.com/office/powerpoint/2010/main" val="339810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C5429-253F-4C9C-923A-57B8FB8F85E2}" type="datetimeFigureOut">
              <a:rPr lang="fa-IR" smtClean="0"/>
              <a:t>09/12/1444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A880C72-8D44-4495-92C1-6C373FAB6D6F}" type="slidenum">
              <a:rPr lang="fa-IR" smtClean="0"/>
              <a:t>‹#›</a:t>
            </a:fld>
            <a:endParaRPr lang="fa-IR"/>
          </a:p>
        </p:txBody>
      </p:sp>
    </p:spTree>
    <p:extLst>
      <p:ext uri="{BB962C8B-B14F-4D97-AF65-F5344CB8AC3E}">
        <p14:creationId xmlns:p14="http://schemas.microsoft.com/office/powerpoint/2010/main" val="405350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C5429-253F-4C9C-923A-57B8FB8F85E2}" type="datetimeFigureOut">
              <a:rPr lang="fa-IR" smtClean="0"/>
              <a:t>09/12/1444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A880C72-8D44-4495-92C1-6C373FAB6D6F}" type="slidenum">
              <a:rPr lang="fa-IR" smtClean="0"/>
              <a:t>‹#›</a:t>
            </a:fld>
            <a:endParaRPr lang="fa-IR"/>
          </a:p>
        </p:txBody>
      </p:sp>
    </p:spTree>
    <p:extLst>
      <p:ext uri="{BB962C8B-B14F-4D97-AF65-F5344CB8AC3E}">
        <p14:creationId xmlns:p14="http://schemas.microsoft.com/office/powerpoint/2010/main" val="306781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89C5429-253F-4C9C-923A-57B8FB8F85E2}" type="datetimeFigureOut">
              <a:rPr lang="fa-IR" smtClean="0"/>
              <a:t>09/12/1444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A880C72-8D44-4495-92C1-6C373FAB6D6F}" type="slidenum">
              <a:rPr lang="fa-IR" smtClean="0"/>
              <a:t>‹#›</a:t>
            </a:fld>
            <a:endParaRPr lang="fa-IR"/>
          </a:p>
        </p:txBody>
      </p:sp>
    </p:spTree>
    <p:extLst>
      <p:ext uri="{BB962C8B-B14F-4D97-AF65-F5344CB8AC3E}">
        <p14:creationId xmlns:p14="http://schemas.microsoft.com/office/powerpoint/2010/main" val="1238429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i="0" smtClean="0">
                <a:solidFill>
                  <a:srgbClr val="FF0000"/>
                </a:solidFill>
                <a:effectLst/>
                <a:latin typeface="BZar"/>
                <a:cs typeface="B Zar" panose="00000400000000000000" pitchFamily="2" charset="-78"/>
              </a:rPr>
              <a:t>عنوان مقاله: </a:t>
            </a:r>
            <a:r>
              <a:rPr lang="fa-IR" sz="4400" i="0" smtClean="0">
                <a:solidFill>
                  <a:srgbClr val="000000"/>
                </a:solidFill>
                <a:effectLst/>
                <a:latin typeface="BZar"/>
                <a:cs typeface="B Zar" panose="00000400000000000000" pitchFamily="2" charset="-78"/>
              </a:rPr>
              <a:t>ضرورتها و الزامهاي دانشی در مسئله یابی پژوهشهاي اجتماعی</a:t>
            </a:r>
            <a:r>
              <a:rPr lang="fa-IR" sz="4400" smtClean="0">
                <a:cs typeface="B Zar" panose="00000400000000000000" pitchFamily="2" charset="-78"/>
              </a:rPr>
              <a:t> </a:t>
            </a:r>
            <a:endParaRPr lang="fa-IR" sz="4400">
              <a:cs typeface="B Zar" panose="00000400000000000000" pitchFamily="2" charset="-78"/>
            </a:endParaRPr>
          </a:p>
        </p:txBody>
      </p:sp>
      <p:sp>
        <p:nvSpPr>
          <p:cNvPr id="3" name="Subtitle 2"/>
          <p:cNvSpPr>
            <a:spLocks noGrp="1"/>
          </p:cNvSpPr>
          <p:nvPr>
            <p:ph type="subTitle" idx="1"/>
          </p:nvPr>
        </p:nvSpPr>
        <p:spPr/>
        <p:txBody>
          <a:bodyPr/>
          <a:lstStyle/>
          <a:p>
            <a:r>
              <a:rPr lang="fa-IR" i="0" smtClean="0">
                <a:solidFill>
                  <a:srgbClr val="FF0000"/>
                </a:solidFill>
                <a:effectLst/>
                <a:latin typeface="BLotus"/>
                <a:cs typeface="B Zar" panose="00000400000000000000" pitchFamily="2" charset="-78"/>
              </a:rPr>
              <a:t>نویسنده: </a:t>
            </a:r>
            <a:r>
              <a:rPr lang="fa-IR" i="0" smtClean="0">
                <a:solidFill>
                  <a:srgbClr val="000000"/>
                </a:solidFill>
                <a:effectLst/>
                <a:latin typeface="BLotus"/>
                <a:cs typeface="B Zar" panose="00000400000000000000" pitchFamily="2" charset="-78"/>
              </a:rPr>
              <a:t>اسماعیل عالی زاد</a:t>
            </a:r>
            <a:r>
              <a:rPr lang="fa-IR" smtClean="0">
                <a:cs typeface="B Zar" panose="00000400000000000000" pitchFamily="2" charset="-78"/>
              </a:rPr>
              <a:t> </a:t>
            </a:r>
          </a:p>
          <a:p>
            <a:r>
              <a:rPr lang="fa-IR" smtClean="0">
                <a:solidFill>
                  <a:srgbClr val="FF0000"/>
                </a:solidFill>
                <a:cs typeface="B Zar" panose="00000400000000000000" pitchFamily="2" charset="-78"/>
              </a:rPr>
              <a:t>منبع:</a:t>
            </a:r>
            <a:r>
              <a:rPr lang="fa-IR" i="0" smtClean="0">
                <a:solidFill>
                  <a:srgbClr val="000000"/>
                </a:solidFill>
                <a:effectLst/>
                <a:latin typeface="BCompset"/>
                <a:cs typeface="B Zar" panose="00000400000000000000" pitchFamily="2" charset="-78"/>
              </a:rPr>
              <a:t>پژوهشنامه مددکاري اجتماعی، سال هشتم، شماره ،27بهار 1400</a:t>
            </a:r>
            <a:r>
              <a:rPr lang="fa-IR" smtClean="0">
                <a:cs typeface="B Zar" panose="00000400000000000000" pitchFamily="2" charset="-78"/>
              </a:rPr>
              <a:t> </a:t>
            </a:r>
            <a:r>
              <a:rPr lang="fa-IR" smtClean="0"/>
              <a:t/>
            </a:r>
            <a:br>
              <a:rPr lang="fa-IR" smtClean="0"/>
            </a:br>
            <a:r>
              <a:rPr lang="fa-IR" smtClean="0">
                <a:cs typeface="B Zar" panose="00000400000000000000" pitchFamily="2" charset="-78"/>
              </a:rPr>
              <a:t>صص 27-1</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995841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mtClean="0">
                <a:solidFill>
                  <a:srgbClr val="000000"/>
                </a:solidFill>
                <a:latin typeface="BZar"/>
                <a:cs typeface="B Zar" panose="00000400000000000000" pitchFamily="2" charset="-78"/>
              </a:rPr>
              <a:t>به ویژه </a:t>
            </a:r>
            <a:r>
              <a:rPr lang="fa-IR">
                <a:solidFill>
                  <a:srgbClr val="000000"/>
                </a:solidFill>
                <a:latin typeface="BZar"/>
                <a:cs typeface="B Zar" panose="00000400000000000000" pitchFamily="2" charset="-78"/>
              </a:rPr>
              <a:t>که برون داد علوم اجتماعی در قالب دانش و مهارت، بسیاري از نهادها و </a:t>
            </a:r>
            <a:r>
              <a:rPr lang="fa-IR" smtClean="0">
                <a:solidFill>
                  <a:srgbClr val="000000"/>
                </a:solidFill>
                <a:latin typeface="BZar"/>
                <a:cs typeface="B Zar" panose="00000400000000000000" pitchFamily="2" charset="-78"/>
              </a:rPr>
              <a:t>عرصه هاي </a:t>
            </a:r>
            <a:r>
              <a:rPr lang="fa-IR">
                <a:solidFill>
                  <a:srgbClr val="000000"/>
                </a:solidFill>
                <a:latin typeface="BZar"/>
                <a:cs typeface="B Zar" panose="00000400000000000000" pitchFamily="2" charset="-78"/>
              </a:rPr>
              <a:t>اجتماعی </a:t>
            </a:r>
            <a:r>
              <a:rPr lang="fa-IR" smtClean="0">
                <a:solidFill>
                  <a:srgbClr val="000000"/>
                </a:solidFill>
                <a:latin typeface="BZar"/>
                <a:cs typeface="B Zar" panose="00000400000000000000" pitchFamily="2" charset="-78"/>
              </a:rPr>
              <a:t>(اعم </a:t>
            </a:r>
            <a:r>
              <a:rPr lang="fa-IR">
                <a:solidFill>
                  <a:srgbClr val="000000"/>
                </a:solidFill>
                <a:latin typeface="BZar"/>
                <a:cs typeface="B Zar" panose="00000400000000000000" pitchFamily="2" charset="-78"/>
              </a:rPr>
              <a:t>از خانواده، آموزش، سلامت، بهزیستی، اقتصاد، رفاه، سیاست، ارتباطات و </a:t>
            </a:r>
            <a:r>
              <a:rPr lang="fa-IR" smtClean="0">
                <a:solidFill>
                  <a:srgbClr val="000000"/>
                </a:solidFill>
                <a:latin typeface="BZar"/>
                <a:cs typeface="B Zar" panose="00000400000000000000" pitchFamily="2" charset="-78"/>
              </a:rPr>
              <a:t>...) </a:t>
            </a:r>
            <a:r>
              <a:rPr lang="fa-IR">
                <a:solidFill>
                  <a:srgbClr val="000000"/>
                </a:solidFill>
                <a:latin typeface="BZar"/>
                <a:cs typeface="B Zar" panose="00000400000000000000" pitchFamily="2" charset="-78"/>
              </a:rPr>
              <a:t>را دربر گرفته است و ضرورت وجود و حضور آن در پاسخ به نیازهاي اجتماعی مرتبط و توانمندسازي افراد جامعه به امري </a:t>
            </a:r>
            <a:r>
              <a:rPr lang="fa-IR" smtClean="0">
                <a:solidFill>
                  <a:srgbClr val="000000"/>
                </a:solidFill>
                <a:latin typeface="BZar"/>
                <a:cs typeface="B Zar" panose="00000400000000000000" pitchFamily="2" charset="-78"/>
              </a:rPr>
              <a:t>اجتناب ناپذیر </a:t>
            </a:r>
            <a:r>
              <a:rPr lang="fa-IR">
                <a:solidFill>
                  <a:srgbClr val="000000"/>
                </a:solidFill>
                <a:latin typeface="BZar"/>
                <a:cs typeface="B Zar" panose="00000400000000000000" pitchFamily="2" charset="-78"/>
              </a:rPr>
              <a:t>بدل شده است</a:t>
            </a:r>
            <a:r>
              <a:rPr lang="fa-IR">
                <a:solidFill>
                  <a:prstClr val="black"/>
                </a:solidFill>
                <a:cs typeface="B Zar" panose="00000400000000000000" pitchFamily="2" charset="-78"/>
              </a:rPr>
              <a:t> </a:t>
            </a:r>
          </a:p>
          <a:p>
            <a:endParaRPr lang="fa-IR"/>
          </a:p>
        </p:txBody>
      </p:sp>
      <p:sp>
        <p:nvSpPr>
          <p:cNvPr id="4" name="Flowchart: Process 3"/>
          <p:cNvSpPr/>
          <p:nvPr/>
        </p:nvSpPr>
        <p:spPr>
          <a:xfrm>
            <a:off x="2039815" y="4248443"/>
            <a:ext cx="3024554"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latin typeface="BZar"/>
                <a:cs typeface="B Zar" panose="00000400000000000000" pitchFamily="2" charset="-78"/>
              </a:rPr>
              <a:t>توانمندسازي افراد جامعه</a:t>
            </a:r>
            <a:endParaRPr lang="fa-IR" sz="2000" b="1">
              <a:solidFill>
                <a:srgbClr val="FF0000"/>
              </a:solidFill>
            </a:endParaRPr>
          </a:p>
        </p:txBody>
      </p:sp>
    </p:spTree>
    <p:extLst>
      <p:ext uri="{BB962C8B-B14F-4D97-AF65-F5344CB8AC3E}">
        <p14:creationId xmlns:p14="http://schemas.microsoft.com/office/powerpoint/2010/main" val="302048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Zar"/>
                <a:cs typeface="B Zar" panose="00000400000000000000" pitchFamily="2" charset="-78"/>
              </a:rPr>
              <a:t>بدیهی است که میدان نقد، میدانی چند سویه است و چشمانداز نقد میتواند به حیطههاي متعدد و گسترده هر معرفت آکادمیک گشوده شود. در این میان، عرصه پژوهش و بهتبع آن مسئله و منطق مسئلهیابی </a:t>
            </a:r>
            <a:r>
              <a:rPr lang="fa-IR" sz="14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جایگاه ویژهاي مییابد. بنابراین، ضرورت دارد که به بررسی این موضوع در پژوهشهاي علوم اجتماعی پرداخته شود.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001294"/>
            <a:ext cx="3615397" cy="139270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میدان نقد، میدانی چند سویه است</a:t>
            </a:r>
            <a:endParaRPr lang="fa-IR" b="1">
              <a:solidFill>
                <a:srgbClr val="FF0000"/>
              </a:solidFill>
            </a:endParaRPr>
          </a:p>
        </p:txBody>
      </p:sp>
    </p:spTree>
    <p:extLst>
      <p:ext uri="{BB962C8B-B14F-4D97-AF65-F5344CB8AC3E}">
        <p14:creationId xmlns:p14="http://schemas.microsoft.com/office/powerpoint/2010/main" val="176846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Zar"/>
                <a:cs typeface="B Zar" panose="00000400000000000000" pitchFamily="2" charset="-78"/>
              </a:rPr>
              <a:t>پشتوانه استدلالی چنین ضرورتی بر این مبنا است که اساس و بنیان فعالیت علمی، همانا مسئله است. مسئله است که حدود بینشی، روشی و مهارتی این قلمرو علمی را همچون سایر رشتههاي علمی تعیین میکند و تغییرات پدید آمده در منطق </a:t>
            </a:r>
            <a:r>
              <a:rPr lang="fa-IR" smtClean="0">
                <a:solidFill>
                  <a:srgbClr val="000000"/>
                </a:solidFill>
                <a:latin typeface="BZar"/>
                <a:cs typeface="B Zar" panose="00000400000000000000" pitchFamily="2" charset="-78"/>
              </a:rPr>
              <a:t>مسئله یابی </a:t>
            </a:r>
            <a:r>
              <a:rPr lang="fa-IR">
                <a:solidFill>
                  <a:srgbClr val="000000"/>
                </a:solidFill>
                <a:latin typeface="BZar"/>
                <a:cs typeface="B Zar" panose="00000400000000000000" pitchFamily="2" charset="-78"/>
              </a:rPr>
              <a:t>است که فرازوفرود یک حوزه معرفتی را رقم میزند. ازاینرو، پرسشهاي اصلی این جستار نیز بر این شیوه و سیاق علمی استوار یم گردند و بهگونهاي خاص ناظر بر مسئله، اهمیت مسئلهمندي و ضرورت بازاندیشی </a:t>
            </a:r>
            <a:r>
              <a:rPr lang="fa-IR" sz="1400">
                <a:solidFill>
                  <a:srgbClr val="000000"/>
                </a:solidFill>
                <a:latin typeface="BZar"/>
                <a:cs typeface="B Zar" panose="00000400000000000000" pitchFamily="2" charset="-78"/>
              </a:rPr>
              <a:t>2</a:t>
            </a:r>
            <a:r>
              <a:rPr lang="fa-IR">
                <a:solidFill>
                  <a:srgbClr val="000000"/>
                </a:solidFill>
                <a:latin typeface="BZar"/>
                <a:cs typeface="B Zar" panose="00000400000000000000" pitchFamily="2" charset="-78"/>
              </a:rPr>
              <a:t>در آن خواهند بود</a:t>
            </a:r>
            <a:endParaRPr lang="fa-IR"/>
          </a:p>
        </p:txBody>
      </p:sp>
      <p:sp>
        <p:nvSpPr>
          <p:cNvPr id="4" name="Flowchart: Process 3"/>
          <p:cNvSpPr/>
          <p:nvPr/>
        </p:nvSpPr>
        <p:spPr>
          <a:xfrm>
            <a:off x="838200" y="4529797"/>
            <a:ext cx="2954215" cy="106914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 منطق مسئله یابی </a:t>
            </a:r>
            <a:endParaRPr lang="fa-IR" b="1">
              <a:solidFill>
                <a:srgbClr val="FF0000"/>
              </a:solidFill>
            </a:endParaRPr>
          </a:p>
        </p:txBody>
      </p:sp>
    </p:spTree>
    <p:extLst>
      <p:ext uri="{BB962C8B-B14F-4D97-AF65-F5344CB8AC3E}">
        <p14:creationId xmlns:p14="http://schemas.microsoft.com/office/powerpoint/2010/main" val="2542448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بنابراین، آنچه در ادامه میآید بیش از آنکه بر مشاهدات تجربی تکیه داشته باشد، </a:t>
            </a:r>
            <a:r>
              <a:rPr lang="fa-IR" b="0" i="0" smtClean="0">
                <a:solidFill>
                  <a:srgbClr val="000000"/>
                </a:solidFill>
                <a:effectLst/>
                <a:latin typeface="BZar"/>
                <a:cs typeface="B Zar" panose="00000400000000000000" pitchFamily="2" charset="-78"/>
              </a:rPr>
              <a:t>بر پایه </a:t>
            </a:r>
            <a:r>
              <a:rPr lang="fa-IR" b="0" i="0" smtClean="0">
                <a:solidFill>
                  <a:srgbClr val="000000"/>
                </a:solidFill>
                <a:effectLst/>
                <a:latin typeface="BZar"/>
                <a:cs typeface="B Zar" panose="00000400000000000000" pitchFamily="2" charset="-78"/>
              </a:rPr>
              <a:t>ملاحظات نظري از جنس فلسفه علم استوار است </a:t>
            </a:r>
            <a:r>
              <a:rPr lang="fa-IR" sz="1400" b="0" i="0" smtClean="0">
                <a:solidFill>
                  <a:srgbClr val="000000"/>
                </a:solidFill>
                <a:effectLst/>
                <a:latin typeface="BZar"/>
                <a:cs typeface="B Zar" panose="00000400000000000000" pitchFamily="2" charset="-78"/>
              </a:rPr>
              <a:t>3</a:t>
            </a:r>
            <a:r>
              <a:rPr lang="fa-IR" b="0" i="0" smtClean="0">
                <a:solidFill>
                  <a:srgbClr val="000000"/>
                </a:solidFill>
                <a:effectLst/>
                <a:latin typeface="BZar"/>
                <a:cs typeface="B Zar" panose="00000400000000000000" pitchFamily="2" charset="-78"/>
              </a:rPr>
              <a:t>و بر ضرورتها و </a:t>
            </a:r>
            <a:r>
              <a:rPr lang="fa-IR" b="0" i="0" smtClean="0">
                <a:solidFill>
                  <a:srgbClr val="000000"/>
                </a:solidFill>
                <a:effectLst/>
                <a:latin typeface="BZar"/>
                <a:cs typeface="B Zar" panose="00000400000000000000" pitchFamily="2" charset="-78"/>
              </a:rPr>
              <a:t>الزامهاي مسئلهیابی </a:t>
            </a:r>
            <a:r>
              <a:rPr lang="fa-IR" b="0" i="0" smtClean="0">
                <a:solidFill>
                  <a:srgbClr val="000000"/>
                </a:solidFill>
                <a:effectLst/>
                <a:latin typeface="BZar"/>
                <a:cs typeface="B Zar" panose="00000400000000000000" pitchFamily="2" charset="-78"/>
              </a:rPr>
              <a:t>علمی متمرکز میباشد. با رعایت این ملاحظه که چشمانداز و نگاه نگارنده </a:t>
            </a:r>
            <a:r>
              <a:rPr lang="fa-IR" b="0" i="0" smtClean="0">
                <a:solidFill>
                  <a:srgbClr val="000000"/>
                </a:solidFill>
                <a:effectLst/>
                <a:latin typeface="BZar"/>
                <a:cs typeface="B Zar" panose="00000400000000000000" pitchFamily="2" charset="-78"/>
              </a:rPr>
              <a:t>این متن</a:t>
            </a:r>
            <a:r>
              <a:rPr lang="fa-IR" b="0" i="0" smtClean="0">
                <a:solidFill>
                  <a:srgbClr val="000000"/>
                </a:solidFill>
                <a:effectLst/>
                <a:latin typeface="BZar"/>
                <a:cs typeface="B Zar" panose="00000400000000000000" pitchFamily="2" charset="-78"/>
              </a:rPr>
              <a:t>، برآمده از این تعلق معرفتشناختی است که واقعیت اجتماعی، </a:t>
            </a:r>
            <a:r>
              <a:rPr lang="fa-IR" b="0" i="0" smtClean="0">
                <a:solidFill>
                  <a:srgbClr val="000000"/>
                </a:solidFill>
                <a:effectLst/>
                <a:latin typeface="BZar"/>
                <a:cs typeface="B Zar" panose="00000400000000000000" pitchFamily="2" charset="-78"/>
              </a:rPr>
              <a:t>پدیده اي </a:t>
            </a:r>
            <a:r>
              <a:rPr lang="fa-IR" b="0" i="0" smtClean="0">
                <a:solidFill>
                  <a:srgbClr val="000000"/>
                </a:solidFill>
                <a:effectLst/>
                <a:latin typeface="BZar"/>
                <a:cs typeface="B Zar" panose="00000400000000000000" pitchFamily="2" charset="-78"/>
              </a:rPr>
              <a:t>تاریخی </a:t>
            </a:r>
            <a:r>
              <a:rPr lang="fa-IR" b="0" i="0" smtClean="0">
                <a:solidFill>
                  <a:srgbClr val="000000"/>
                </a:solidFill>
                <a:effectLst/>
                <a:latin typeface="BZar"/>
                <a:cs typeface="B Zar" panose="00000400000000000000" pitchFamily="2" charset="-78"/>
              </a:rPr>
              <a:t>و زمانمند </a:t>
            </a:r>
            <a:r>
              <a:rPr lang="fa-IR" b="0" i="0" smtClean="0">
                <a:solidFill>
                  <a:srgbClr val="000000"/>
                </a:solidFill>
                <a:effectLst/>
                <a:latin typeface="BZar"/>
                <a:cs typeface="B Zar" panose="00000400000000000000" pitchFamily="2" charset="-78"/>
              </a:rPr>
              <a:t>است و شناخت آن بهصورت مقطعی و در لحظه اکنون ممکن نیست.شایانذکر</a:t>
            </a:r>
            <a:r>
              <a:rPr lang="fa-IR" smtClean="0">
                <a:cs typeface="B Zar" panose="00000400000000000000" pitchFamily="2" charset="-78"/>
              </a:rPr>
              <a:t> </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است </a:t>
            </a:r>
            <a:r>
              <a:rPr lang="fa-IR" b="0" i="0" smtClean="0">
                <a:solidFill>
                  <a:srgbClr val="000000"/>
                </a:solidFill>
                <a:effectLst/>
                <a:latin typeface="BZar"/>
                <a:cs typeface="B Zar" panose="00000400000000000000" pitchFamily="2" charset="-78"/>
              </a:rPr>
              <a:t>که مواجهاتی ازایندست، در جامعه علمی ایران، اگر نگوییم بیسابقه، </a:t>
            </a:r>
            <a:r>
              <a:rPr lang="fa-IR" b="0" i="0" smtClean="0">
                <a:solidFill>
                  <a:srgbClr val="000000"/>
                </a:solidFill>
                <a:effectLst/>
                <a:latin typeface="BZar"/>
                <a:cs typeface="B Zar" panose="00000400000000000000" pitchFamily="2" charset="-78"/>
              </a:rPr>
              <a:t>مطمئناً کمسابقه </a:t>
            </a:r>
            <a:r>
              <a:rPr lang="fa-IR" b="0" i="0" smtClean="0">
                <a:solidFill>
                  <a:srgbClr val="000000"/>
                </a:solidFill>
                <a:effectLst/>
                <a:latin typeface="BZar"/>
                <a:cs typeface="B Zar" panose="00000400000000000000" pitchFamily="2" charset="-78"/>
              </a:rPr>
              <a:t>است بهنحويکه خلأ آن در عرصه پژوهشهاي اجتماعی بهخوبی نمایان است</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336431" y="4670474"/>
            <a:ext cx="3615397" cy="126609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Zar"/>
                <a:cs typeface="B Zar" panose="00000400000000000000" pitchFamily="2" charset="-78"/>
              </a:rPr>
              <a:t>واقعیت اجتماعی، پدیده اي تاریخی و زمانمند است</a:t>
            </a:r>
            <a:endParaRPr lang="fa-IR">
              <a:solidFill>
                <a:srgbClr val="FF0000"/>
              </a:solidFill>
            </a:endParaRPr>
          </a:p>
        </p:txBody>
      </p:sp>
    </p:spTree>
    <p:extLst>
      <p:ext uri="{BB962C8B-B14F-4D97-AF65-F5344CB8AC3E}">
        <p14:creationId xmlns:p14="http://schemas.microsoft.com/office/powerpoint/2010/main" val="103436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Lotus"/>
                <a:cs typeface="B Zar" panose="00000400000000000000" pitchFamily="2" charset="-78"/>
              </a:rPr>
              <a:t>مسئله و اهمیت آن در پژوهشهاي اجتماعی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249636" y="1825625"/>
            <a:ext cx="8104163" cy="4351338"/>
          </a:xfrm>
        </p:spPr>
        <p:txBody>
          <a:bodyPr>
            <a:normAutofit lnSpcReduction="10000"/>
          </a:bodyPr>
          <a:lstStyle/>
          <a:p>
            <a:pPr algn="just"/>
            <a:r>
              <a:rPr lang="fa-IR" b="1" i="0" smtClean="0">
                <a:solidFill>
                  <a:srgbClr val="000000"/>
                </a:solidFill>
                <a:effectLst/>
                <a:latin typeface="BLotus"/>
                <a:cs typeface="B Zar" panose="00000400000000000000" pitchFamily="2" charset="-78"/>
              </a:rPr>
              <a:t>مسئله نقطه آغاز است: </a:t>
            </a:r>
            <a:r>
              <a:rPr lang="fa-IR" b="0" i="0" smtClean="0">
                <a:solidFill>
                  <a:srgbClr val="000000"/>
                </a:solidFill>
                <a:effectLst/>
                <a:latin typeface="BZar"/>
                <a:cs typeface="B Zar" panose="00000400000000000000" pitchFamily="2" charset="-78"/>
              </a:rPr>
              <a:t>»سرآغاز علم </a:t>
            </a:r>
            <a:r>
              <a:rPr lang="fa-IR" b="0" i="0" smtClean="0">
                <a:solidFill>
                  <a:srgbClr val="000000"/>
                </a:solidFill>
                <a:effectLst/>
                <a:latin typeface="BZar"/>
                <a:cs typeface="B Zar" panose="00000400000000000000" pitchFamily="2" charset="-78"/>
              </a:rPr>
              <a:t>مسئله ها </a:t>
            </a:r>
            <a:r>
              <a:rPr lang="fa-IR" b="0" i="0" smtClean="0">
                <a:solidFill>
                  <a:srgbClr val="000000"/>
                </a:solidFill>
                <a:effectLst/>
                <a:latin typeface="BZar"/>
                <a:cs typeface="B Zar" panose="00000400000000000000" pitchFamily="2" charset="-78"/>
              </a:rPr>
              <a:t>هستند </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پوپر، </a:t>
            </a:r>
            <a:r>
              <a:rPr lang="fa-IR" b="0" i="0" smtClean="0">
                <a:solidFill>
                  <a:srgbClr val="000000"/>
                </a:solidFill>
                <a:effectLst/>
                <a:latin typeface="BZar"/>
                <a:cs typeface="B Zar" panose="00000400000000000000" pitchFamily="2" charset="-78"/>
              </a:rPr>
              <a:t>158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1384) اما </a:t>
            </a:r>
            <a:r>
              <a:rPr lang="fa-IR" b="0" i="0" smtClean="0">
                <a:solidFill>
                  <a:srgbClr val="000000"/>
                </a:solidFill>
                <a:effectLst/>
                <a:latin typeface="BZar"/>
                <a:cs typeface="B Zar" panose="00000400000000000000" pitchFamily="2" charset="-78"/>
              </a:rPr>
              <a:t>مسئله از </a:t>
            </a:r>
            <a:r>
              <a:rPr lang="fa-IR" b="0" i="0" smtClean="0">
                <a:solidFill>
                  <a:srgbClr val="000000"/>
                </a:solidFill>
                <a:effectLst/>
                <a:latin typeface="BZar"/>
                <a:cs typeface="B Zar" panose="00000400000000000000" pitchFamily="2" charset="-78"/>
              </a:rPr>
              <a:t>کجا برمیخیزد</a:t>
            </a:r>
            <a:r>
              <a:rPr lang="fa-IR" b="0" i="0" smtClean="0">
                <a:solidFill>
                  <a:srgbClr val="000000"/>
                </a:solidFill>
                <a:effectLst/>
                <a:latin typeface="BZar"/>
                <a:cs typeface="B Zar" panose="00000400000000000000" pitchFamily="2" charset="-78"/>
              </a:rPr>
              <a:t>؟ منشأ یا خاستگاه مسئله کجاست؟ بزرگان علم، براي این پرسش پاسخ </a:t>
            </a:r>
            <a:r>
              <a:rPr lang="fa-IR" b="0" i="0" smtClean="0">
                <a:solidFill>
                  <a:srgbClr val="000000"/>
                </a:solidFill>
                <a:effectLst/>
                <a:latin typeface="BZar"/>
                <a:cs typeface="B Zar" panose="00000400000000000000" pitchFamily="2" charset="-78"/>
              </a:rPr>
              <a:t>روشنی دادهاند</a:t>
            </a:r>
            <a:r>
              <a:rPr lang="fa-IR" b="0" i="0" smtClean="0">
                <a:solidFill>
                  <a:srgbClr val="000000"/>
                </a:solidFill>
                <a:effectLst/>
                <a:latin typeface="BZar"/>
                <a:cs typeface="B Zar" panose="00000400000000000000" pitchFamily="2" charset="-78"/>
              </a:rPr>
              <a:t>؛ »مسئلهها از شک در بنیادها پدید میآیند« </a:t>
            </a:r>
            <a:r>
              <a:rPr lang="fa-IR" b="0" i="0" smtClean="0">
                <a:solidFill>
                  <a:srgbClr val="000000"/>
                </a:solidFill>
                <a:effectLst/>
                <a:latin typeface="BZar"/>
                <a:cs typeface="B Zar" panose="00000400000000000000" pitchFamily="2" charset="-78"/>
              </a:rPr>
              <a:t>(وبر</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28 :</a:t>
            </a:r>
            <a:r>
              <a:rPr lang="fa-IR" b="0" i="0" smtClean="0">
                <a:solidFill>
                  <a:srgbClr val="000000"/>
                </a:solidFill>
                <a:effectLst/>
                <a:latin typeface="BZar"/>
                <a:cs typeface="B Zar" panose="00000400000000000000" pitchFamily="2" charset="-78"/>
              </a:rPr>
              <a:t>1397) مسئله </a:t>
            </a:r>
            <a:r>
              <a:rPr lang="fa-IR" b="0" i="0" smtClean="0">
                <a:solidFill>
                  <a:srgbClr val="000000"/>
                </a:solidFill>
                <a:effectLst/>
                <a:latin typeface="BZar"/>
                <a:cs typeface="B Zar" panose="00000400000000000000" pitchFamily="2" charset="-78"/>
              </a:rPr>
              <a:t>هنگامی </a:t>
            </a:r>
            <a:r>
              <a:rPr lang="fa-IR" b="0" i="0" smtClean="0">
                <a:solidFill>
                  <a:srgbClr val="000000"/>
                </a:solidFill>
                <a:effectLst/>
                <a:latin typeface="BZar"/>
                <a:cs typeface="B Zar" panose="00000400000000000000" pitchFamily="2" charset="-78"/>
              </a:rPr>
              <a:t>پدید میآید </a:t>
            </a:r>
            <a:r>
              <a:rPr lang="fa-IR" b="0" i="0" smtClean="0">
                <a:solidFill>
                  <a:srgbClr val="000000"/>
                </a:solidFill>
                <a:effectLst/>
                <a:latin typeface="BZar"/>
                <a:cs typeface="B Zar" panose="00000400000000000000" pitchFamily="2" charset="-78"/>
              </a:rPr>
              <a:t>که امر خاصی در چارچوب معرفت، نظریهها و انتظارات مفروض ما نگنجد« </a:t>
            </a:r>
            <a:r>
              <a:rPr lang="fa-IR" b="0" i="0" smtClean="0">
                <a:solidFill>
                  <a:srgbClr val="000000"/>
                </a:solidFill>
                <a:effectLst/>
                <a:latin typeface="BZar"/>
                <a:cs typeface="B Zar" panose="00000400000000000000" pitchFamily="2" charset="-78"/>
              </a:rPr>
              <a:t>(پوپر،159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1384) آیا </a:t>
            </a:r>
            <a:r>
              <a:rPr lang="fa-IR" b="0" i="0" smtClean="0">
                <a:solidFill>
                  <a:srgbClr val="000000"/>
                </a:solidFill>
                <a:effectLst/>
                <a:latin typeface="BZar"/>
                <a:cs typeface="B Zar" panose="00000400000000000000" pitchFamily="2" charset="-78"/>
              </a:rPr>
              <a:t>چنین پاسخی به معناي آن است که براي </a:t>
            </a:r>
            <a:r>
              <a:rPr lang="fa-IR" b="0" i="0" smtClean="0">
                <a:solidFill>
                  <a:srgbClr val="000000"/>
                </a:solidFill>
                <a:effectLst/>
                <a:latin typeface="BZar"/>
                <a:cs typeface="B Zar" panose="00000400000000000000" pitchFamily="2" charset="-78"/>
              </a:rPr>
              <a:t>مسئله یابی </a:t>
            </a:r>
            <a:r>
              <a:rPr lang="fa-IR" b="0" i="0" smtClean="0">
                <a:solidFill>
                  <a:srgbClr val="000000"/>
                </a:solidFill>
                <a:effectLst/>
                <a:latin typeface="BZar"/>
                <a:cs typeface="B Zar" panose="00000400000000000000" pitchFamily="2" charset="-78"/>
              </a:rPr>
              <a:t>نیاز به معرفت </a:t>
            </a:r>
            <a:r>
              <a:rPr lang="fa-IR" b="0" i="0" smtClean="0">
                <a:solidFill>
                  <a:srgbClr val="000000"/>
                </a:solidFill>
                <a:effectLst/>
                <a:latin typeface="BZar"/>
                <a:cs typeface="B Zar" panose="00000400000000000000" pitchFamily="2" charset="-78"/>
              </a:rPr>
              <a:t>نداریم؟ خیر</a:t>
            </a:r>
            <a:r>
              <a:rPr lang="fa-IR" b="0" i="0" smtClean="0">
                <a:solidFill>
                  <a:srgbClr val="000000"/>
                </a:solidFill>
                <a:effectLst/>
                <a:latin typeface="BZar"/>
                <a:cs typeface="B Zar" panose="00000400000000000000" pitchFamily="2" charset="-78"/>
              </a:rPr>
              <a:t>. »هر مسئله از نوعی معرفت برمیخیزد«، معرفتی مسئلهآفرین </a:t>
            </a:r>
            <a:r>
              <a:rPr lang="fa-IR" b="0" i="0" smtClean="0">
                <a:solidFill>
                  <a:srgbClr val="000000"/>
                </a:solidFill>
                <a:effectLst/>
                <a:latin typeface="BZar"/>
                <a:cs typeface="B Zar" panose="00000400000000000000" pitchFamily="2" charset="-78"/>
              </a:rPr>
              <a:t>(پوپر</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289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1384) پس، بدون </a:t>
            </a:r>
            <a:r>
              <a:rPr lang="fa-IR" b="0" i="0" smtClean="0">
                <a:solidFill>
                  <a:srgbClr val="000000"/>
                </a:solidFill>
                <a:effectLst/>
                <a:latin typeface="BZar"/>
                <a:cs typeface="B Zar" panose="00000400000000000000" pitchFamily="2" charset="-78"/>
              </a:rPr>
              <a:t>معرفت مسئلهاي شکل نمیگیرد؛ یا اگر به آن روي سکه بنگریم، »بی مسئله </a:t>
            </a:r>
            <a:r>
              <a:rPr lang="fa-IR" b="0" i="0" smtClean="0">
                <a:solidFill>
                  <a:srgbClr val="000000"/>
                </a:solidFill>
                <a:effectLst/>
                <a:latin typeface="BZar"/>
                <a:cs typeface="B Zar" panose="00000400000000000000" pitchFamily="2" charset="-78"/>
              </a:rPr>
              <a:t>بودن مساوي </a:t>
            </a:r>
            <a:r>
              <a:rPr lang="fa-IR" b="0" i="0" smtClean="0">
                <a:solidFill>
                  <a:srgbClr val="000000"/>
                </a:solidFill>
                <a:effectLst/>
                <a:latin typeface="BZar"/>
                <a:cs typeface="B Zar" panose="00000400000000000000" pitchFamily="2" charset="-78"/>
              </a:rPr>
              <a:t>بیعلم ماندن است« )سروش، .</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93567" y="1938167"/>
            <a:ext cx="2316920" cy="2605698"/>
          </a:xfrm>
          <a:prstGeom prst="rect">
            <a:avLst/>
          </a:prstGeom>
        </p:spPr>
      </p:pic>
    </p:spTree>
    <p:extLst>
      <p:ext uri="{BB962C8B-B14F-4D97-AF65-F5344CB8AC3E}">
        <p14:creationId xmlns:p14="http://schemas.microsoft.com/office/powerpoint/2010/main" val="178433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آنچه بهاختصار آمد، مهمترین مفروضات </a:t>
            </a:r>
            <a:r>
              <a:rPr lang="fa-IR" sz="14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در باب خاستگاه مسائل علمی است و </a:t>
            </a:r>
            <a:r>
              <a:rPr lang="fa-IR" b="0" i="0" smtClean="0">
                <a:solidFill>
                  <a:srgbClr val="000000"/>
                </a:solidFill>
                <a:effectLst/>
                <a:latin typeface="BZar"/>
                <a:cs typeface="B Zar" panose="00000400000000000000" pitchFamily="2" charset="-78"/>
              </a:rPr>
              <a:t>ناظر بر </a:t>
            </a:r>
            <a:r>
              <a:rPr lang="fa-IR" b="0" i="0" smtClean="0">
                <a:solidFill>
                  <a:srgbClr val="000000"/>
                </a:solidFill>
                <a:effectLst/>
                <a:latin typeface="BZar"/>
                <a:cs typeface="B Zar" panose="00000400000000000000" pitchFamily="2" charset="-78"/>
              </a:rPr>
              <a:t>بنیانهاي معرفت علمی و پارادایمهاي درونی آن است. حال با تکیه بر این </a:t>
            </a:r>
            <a:r>
              <a:rPr lang="fa-IR" b="0" i="0" smtClean="0">
                <a:solidFill>
                  <a:srgbClr val="000000"/>
                </a:solidFill>
                <a:effectLst/>
                <a:latin typeface="BZar"/>
                <a:cs typeface="B Zar" panose="00000400000000000000" pitchFamily="2" charset="-78"/>
              </a:rPr>
              <a:t>مفروضات اساسی</a:t>
            </a:r>
            <a:r>
              <a:rPr lang="fa-IR" b="0" i="0" smtClean="0">
                <a:solidFill>
                  <a:srgbClr val="000000"/>
                </a:solidFill>
                <a:effectLst/>
                <a:latin typeface="BZar"/>
                <a:cs typeface="B Zar" panose="00000400000000000000" pitchFamily="2" charset="-78"/>
              </a:rPr>
              <a:t>، لازم است که مواجههاي انضمامیتر پیشه شود و مسئله و مسئلهیابی در </a:t>
            </a:r>
            <a:r>
              <a:rPr lang="fa-IR" b="0" i="0" smtClean="0">
                <a:solidFill>
                  <a:srgbClr val="000000"/>
                </a:solidFill>
                <a:effectLst/>
                <a:latin typeface="BZar"/>
                <a:cs typeface="B Zar" panose="00000400000000000000" pitchFamily="2" charset="-78"/>
              </a:rPr>
              <a:t>علوم اجتماعی </a:t>
            </a:r>
            <a:r>
              <a:rPr lang="fa-IR" b="0" i="0" smtClean="0">
                <a:solidFill>
                  <a:srgbClr val="000000"/>
                </a:solidFill>
                <a:effectLst/>
                <a:latin typeface="BZar"/>
                <a:cs typeface="B Zar" panose="00000400000000000000" pitchFamily="2" charset="-78"/>
              </a:rPr>
              <a:t>بهصورت عام تشریح گردد.</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مروري بر پژوهشهاي انجامشده نشان میدهد که برخی از پژوهشگران </a:t>
            </a:r>
            <a:r>
              <a:rPr lang="fa-IR" b="0" i="0" smtClean="0">
                <a:solidFill>
                  <a:srgbClr val="000000"/>
                </a:solidFill>
                <a:effectLst/>
                <a:latin typeface="BZar"/>
                <a:cs typeface="B Zar" panose="00000400000000000000" pitchFamily="2" charset="-78"/>
              </a:rPr>
              <a:t>علوم اجتماعی </a:t>
            </a:r>
            <a:r>
              <a:rPr lang="fa-IR" b="0" i="0" smtClean="0">
                <a:solidFill>
                  <a:srgbClr val="000000"/>
                </a:solidFill>
                <a:effectLst/>
                <a:latin typeface="BZar"/>
                <a:cs typeface="B Zar" panose="00000400000000000000" pitchFamily="2" charset="-78"/>
              </a:rPr>
              <a:t>عادت دارند که مسئلهها را نه از معرفت درونی شده خویش، که از روي </a:t>
            </a:r>
            <a:r>
              <a:rPr lang="fa-IR" b="0" i="0" smtClean="0">
                <a:solidFill>
                  <a:srgbClr val="000000"/>
                </a:solidFill>
                <a:effectLst/>
                <a:latin typeface="BZar"/>
                <a:cs typeface="B Zar" panose="00000400000000000000" pitchFamily="2" charset="-78"/>
              </a:rPr>
              <a:t>القائات رسانه اي </a:t>
            </a:r>
            <a:r>
              <a:rPr lang="fa-IR" b="0" i="0" smtClean="0">
                <a:solidFill>
                  <a:srgbClr val="000000"/>
                </a:solidFill>
                <a:effectLst/>
                <a:latin typeface="BZar"/>
                <a:cs typeface="B Zar" panose="00000400000000000000" pitchFamily="2" charset="-78"/>
              </a:rPr>
              <a:t>شناسایی کنند. هرچند گاهی اوقات تلاششان بر این است تا میان معرفت و </a:t>
            </a:r>
            <a:r>
              <a:rPr lang="fa-IR" b="0" i="0" smtClean="0">
                <a:solidFill>
                  <a:srgbClr val="000000"/>
                </a:solidFill>
                <a:effectLst/>
                <a:latin typeface="BZar"/>
                <a:cs typeface="B Zar" panose="00000400000000000000" pitchFamily="2" charset="-78"/>
              </a:rPr>
              <a:t>آگاهی خویش </a:t>
            </a:r>
            <a:r>
              <a:rPr lang="fa-IR" b="0" i="0" smtClean="0">
                <a:solidFill>
                  <a:srgbClr val="000000"/>
                </a:solidFill>
                <a:effectLst/>
                <a:latin typeface="BZar"/>
                <a:cs typeface="B Zar" panose="00000400000000000000" pitchFamily="2" charset="-78"/>
              </a:rPr>
              <a:t>از یکسو و پیامهاي رسانهاي و افکار عمومی از سوي دیگر، فاصله بگذارند، </a:t>
            </a:r>
            <a:r>
              <a:rPr lang="fa-IR" b="0" i="0" smtClean="0">
                <a:solidFill>
                  <a:srgbClr val="000000"/>
                </a:solidFill>
                <a:effectLst/>
                <a:latin typeface="BZar"/>
                <a:cs typeface="B Zar" panose="00000400000000000000" pitchFamily="2" charset="-78"/>
              </a:rPr>
              <a:t>ولی اکثر </a:t>
            </a:r>
            <a:r>
              <a:rPr lang="fa-IR" b="0" i="0" smtClean="0">
                <a:solidFill>
                  <a:srgbClr val="000000"/>
                </a:solidFill>
                <a:effectLst/>
                <a:latin typeface="BZar"/>
                <a:cs typeface="B Zar" panose="00000400000000000000" pitchFamily="2" charset="-78"/>
              </a:rPr>
              <a:t>مواقع، این افکار عمومی و دستگاههاي رسانهاي هستند که آراء و قضاوتهایشان را</a:t>
            </a:r>
            <a:r>
              <a:rPr lang="fa-IR" smtClean="0">
                <a:cs typeface="B Zar" panose="00000400000000000000" pitchFamily="2" charset="-78"/>
              </a:rPr>
              <a:t> </a:t>
            </a:r>
            <a:r>
              <a:rPr lang="fa-IR">
                <a:solidFill>
                  <a:srgbClr val="000000"/>
                </a:solidFill>
                <a:latin typeface="BZar"/>
                <a:cs typeface="B Zar" panose="00000400000000000000" pitchFamily="2" charset="-78"/>
              </a:rPr>
              <a:t>بر آنان تحمیل میکنند</a:t>
            </a:r>
            <a:r>
              <a:rPr lang="fa-IR">
                <a:solidFill>
                  <a:srgbClr val="000000"/>
                </a:solidFill>
                <a:latin typeface="BZar"/>
                <a:cs typeface="B Zar" panose="00000400000000000000" pitchFamily="2" charset="-78"/>
              </a:rPr>
              <a:t>. </a:t>
            </a:r>
            <a:endParaRPr lang="fa-IR" smtClean="0">
              <a:solidFill>
                <a:srgbClr val="000000"/>
              </a:solidFill>
              <a:latin typeface="BZar"/>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5036234"/>
            <a:ext cx="2715065" cy="858129"/>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القائات رسانه اي</a:t>
            </a:r>
            <a:endParaRPr lang="fa-IR" b="1">
              <a:solidFill>
                <a:srgbClr val="FF0000"/>
              </a:solidFill>
            </a:endParaRPr>
          </a:p>
        </p:txBody>
      </p:sp>
    </p:spTree>
    <p:extLst>
      <p:ext uri="{BB962C8B-B14F-4D97-AF65-F5344CB8AC3E}">
        <p14:creationId xmlns:p14="http://schemas.microsoft.com/office/powerpoint/2010/main" val="2816150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727938" y="1825625"/>
            <a:ext cx="7625862" cy="4351338"/>
          </a:xfrm>
        </p:spPr>
        <p:txBody>
          <a:bodyPr/>
          <a:lstStyle/>
          <a:p>
            <a:pPr algn="just"/>
            <a:r>
              <a:rPr lang="fa-IR" sz="14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اینجاست </a:t>
            </a:r>
            <a:r>
              <a:rPr lang="fa-IR" b="0" i="0" smtClean="0">
                <a:solidFill>
                  <a:srgbClr val="000000"/>
                </a:solidFill>
                <a:effectLst/>
                <a:latin typeface="BZar"/>
                <a:cs typeface="B Zar" panose="00000400000000000000" pitchFamily="2" charset="-78"/>
              </a:rPr>
              <a:t>که به قول دورکیم میبایست »تلاش کنیم تا از </a:t>
            </a:r>
            <a:r>
              <a:rPr lang="fa-IR" b="0" i="0" smtClean="0">
                <a:solidFill>
                  <a:srgbClr val="000000"/>
                </a:solidFill>
                <a:effectLst/>
                <a:latin typeface="BZar"/>
                <a:cs typeface="B Zar" panose="00000400000000000000" pitchFamily="2" charset="-78"/>
              </a:rPr>
              <a:t>چنین لغزشهایی </a:t>
            </a:r>
            <a:r>
              <a:rPr lang="fa-IR" b="0" i="0" smtClean="0">
                <a:solidFill>
                  <a:srgbClr val="000000"/>
                </a:solidFill>
                <a:effectLst/>
                <a:latin typeface="BZar"/>
                <a:cs typeface="B Zar" panose="00000400000000000000" pitchFamily="2" charset="-78"/>
              </a:rPr>
              <a:t>در امان بمانیم«، »</a:t>
            </a:r>
            <a:r>
              <a:rPr lang="fa-IR" b="0" i="0" smtClean="0">
                <a:solidFill>
                  <a:srgbClr val="000000"/>
                </a:solidFill>
                <a:effectLst/>
                <a:latin typeface="BZar"/>
                <a:cs typeface="B Zar" panose="00000400000000000000" pitchFamily="2" charset="-78"/>
              </a:rPr>
              <a:t>کوچک کاريها </a:t>
            </a:r>
            <a:r>
              <a:rPr lang="fa-IR" b="0" i="0" smtClean="0">
                <a:solidFill>
                  <a:srgbClr val="000000"/>
                </a:solidFill>
                <a:effectLst/>
                <a:latin typeface="BZar"/>
                <a:cs typeface="B Zar" panose="00000400000000000000" pitchFamily="2" charset="-78"/>
              </a:rPr>
              <a:t>و </a:t>
            </a:r>
            <a:r>
              <a:rPr lang="fa-IR" b="0" i="0" smtClean="0">
                <a:solidFill>
                  <a:srgbClr val="000000"/>
                </a:solidFill>
                <a:effectLst/>
                <a:latin typeface="BZar"/>
                <a:cs typeface="B Zar" panose="00000400000000000000" pitchFamily="2" charset="-78"/>
              </a:rPr>
              <a:t>تاریک کاريها </a:t>
            </a:r>
            <a:r>
              <a:rPr lang="fa-IR" b="0" i="0" smtClean="0">
                <a:solidFill>
                  <a:srgbClr val="000000"/>
                </a:solidFill>
                <a:effectLst/>
                <a:latin typeface="BZar"/>
                <a:cs typeface="B Zar" panose="00000400000000000000" pitchFamily="2" charset="-78"/>
              </a:rPr>
              <a:t>را کنار بگذاریم«، </a:t>
            </a:r>
            <a:r>
              <a:rPr lang="fa-IR" b="0" i="0" smtClean="0">
                <a:solidFill>
                  <a:srgbClr val="000000"/>
                </a:solidFill>
                <a:effectLst/>
                <a:latin typeface="BZar"/>
                <a:cs typeface="B Zar" panose="00000400000000000000" pitchFamily="2" charset="-78"/>
              </a:rPr>
              <a:t>از »پیشداوريهاي </a:t>
            </a:r>
            <a:r>
              <a:rPr lang="fa-IR" b="0" i="0" smtClean="0">
                <a:solidFill>
                  <a:srgbClr val="000000"/>
                </a:solidFill>
                <a:effectLst/>
                <a:latin typeface="BZar"/>
                <a:cs typeface="B Zar" panose="00000400000000000000" pitchFamily="2" charset="-78"/>
              </a:rPr>
              <a:t>نامعقول بپرهیزیم و « »ترکیب فوري و مبهم احساس را بر تحلیل همراه </a:t>
            </a:r>
            <a:r>
              <a:rPr lang="fa-IR" b="0" i="0" smtClean="0">
                <a:solidFill>
                  <a:srgbClr val="000000"/>
                </a:solidFill>
                <a:effectLst/>
                <a:latin typeface="BZar"/>
                <a:cs typeface="B Zar" panose="00000400000000000000" pitchFamily="2" charset="-78"/>
              </a:rPr>
              <a:t>با شکیبایی </a:t>
            </a:r>
            <a:r>
              <a:rPr lang="fa-IR" b="0" i="0" smtClean="0">
                <a:solidFill>
                  <a:srgbClr val="000000"/>
                </a:solidFill>
                <a:effectLst/>
                <a:latin typeface="BZar"/>
                <a:cs typeface="B Zar" panose="00000400000000000000" pitchFamily="2" charset="-78"/>
              </a:rPr>
              <a:t>و روشنایی عقل ترجیح ندهیم« </a:t>
            </a:r>
            <a:r>
              <a:rPr lang="fa-IR" b="0" i="0" smtClean="0">
                <a:solidFill>
                  <a:srgbClr val="000000"/>
                </a:solidFill>
                <a:effectLst/>
                <a:latin typeface="BZar"/>
                <a:cs typeface="B Zar" panose="00000400000000000000" pitchFamily="2" charset="-78"/>
              </a:rPr>
              <a:t>(دورکیم</a:t>
            </a:r>
            <a:r>
              <a:rPr lang="fa-IR" b="0" i="0" smtClean="0">
                <a:solidFill>
                  <a:srgbClr val="000000"/>
                </a:solidFill>
                <a:effectLst/>
                <a:latin typeface="BZar"/>
                <a:cs typeface="B Zar" panose="00000400000000000000" pitchFamily="2" charset="-78"/>
              </a:rPr>
              <a:t>، 13 ،11 ،7 :</a:t>
            </a:r>
            <a:r>
              <a:rPr lang="fa-IR" b="0" i="0" smtClean="0">
                <a:solidFill>
                  <a:srgbClr val="000000"/>
                </a:solidFill>
                <a:effectLst/>
                <a:latin typeface="BZar"/>
                <a:cs typeface="B Zar" panose="00000400000000000000" pitchFamily="2" charset="-78"/>
              </a:rPr>
              <a:t>1373)</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762250" cy="1657350"/>
          </a:xfrm>
          <a:prstGeom prst="rect">
            <a:avLst/>
          </a:prstGeom>
        </p:spPr>
      </p:pic>
      <p:sp>
        <p:nvSpPr>
          <p:cNvPr id="5" name="TextBox 4"/>
          <p:cNvSpPr txBox="1"/>
          <p:nvPr/>
        </p:nvSpPr>
        <p:spPr>
          <a:xfrm>
            <a:off x="1645920" y="3868615"/>
            <a:ext cx="1294228" cy="523220"/>
          </a:xfrm>
          <a:prstGeom prst="rect">
            <a:avLst/>
          </a:prstGeom>
          <a:noFill/>
        </p:spPr>
        <p:txBody>
          <a:bodyPr wrap="square" rtlCol="1">
            <a:spAutoFit/>
          </a:bodyPr>
          <a:lstStyle/>
          <a:p>
            <a:pPr algn="ctr"/>
            <a:r>
              <a:rPr lang="fa-IR" sz="2800">
                <a:solidFill>
                  <a:srgbClr val="FF0000"/>
                </a:solidFill>
                <a:latin typeface="BZar"/>
                <a:cs typeface="B Zar" panose="00000400000000000000" pitchFamily="2" charset="-78"/>
              </a:rPr>
              <a:t>دورکیم</a:t>
            </a:r>
            <a:endParaRPr lang="fa-IR">
              <a:solidFill>
                <a:srgbClr val="FF0000"/>
              </a:solidFill>
            </a:endParaRPr>
          </a:p>
        </p:txBody>
      </p:sp>
    </p:spTree>
    <p:extLst>
      <p:ext uri="{BB962C8B-B14F-4D97-AF65-F5344CB8AC3E}">
        <p14:creationId xmlns:p14="http://schemas.microsoft.com/office/powerpoint/2010/main" val="351702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530990" y="1825625"/>
            <a:ext cx="7822809" cy="4351338"/>
          </a:xfrm>
        </p:spPr>
        <p:txBody>
          <a:bodyPr/>
          <a:lstStyle/>
          <a:p>
            <a:pPr algn="just"/>
            <a:r>
              <a:rPr lang="fa-IR" b="0" i="0" smtClean="0">
                <a:solidFill>
                  <a:srgbClr val="000000"/>
                </a:solidFill>
                <a:effectLst/>
                <a:latin typeface="BZar"/>
                <a:cs typeface="B Zar" panose="00000400000000000000" pitchFamily="2" charset="-78"/>
              </a:rPr>
              <a:t>شاید امروزه دوباره نیازمند کپرنیک دیگري هستیم تا خطاهاي ما را خاطرنشان </a:t>
            </a:r>
            <a:r>
              <a:rPr lang="fa-IR" b="0" i="0" smtClean="0">
                <a:solidFill>
                  <a:srgbClr val="000000"/>
                </a:solidFill>
                <a:effectLst/>
                <a:latin typeface="BZar"/>
                <a:cs typeface="B Zar" panose="00000400000000000000" pitchFamily="2" charset="-78"/>
              </a:rPr>
              <a:t>سازد. در </a:t>
            </a:r>
            <a:r>
              <a:rPr lang="fa-IR" b="0" i="0" smtClean="0">
                <a:solidFill>
                  <a:srgbClr val="000000"/>
                </a:solidFill>
                <a:effectLst/>
                <a:latin typeface="BZar"/>
                <a:cs typeface="B Zar" panose="00000400000000000000" pitchFamily="2" charset="-78"/>
              </a:rPr>
              <a:t>این وادي، نخست باید به این امر وقوف پیدا کنیم که گام در عالم مجهول مینهیم. </a:t>
            </a:r>
            <a:r>
              <a:rPr lang="fa-IR" b="0" i="0" smtClean="0">
                <a:solidFill>
                  <a:srgbClr val="000000"/>
                </a:solidFill>
                <a:effectLst/>
                <a:latin typeface="BZar"/>
                <a:cs typeface="B Zar" panose="00000400000000000000" pitchFamily="2" charset="-78"/>
              </a:rPr>
              <a:t>این تصور </a:t>
            </a:r>
            <a:r>
              <a:rPr lang="fa-IR" b="0" i="0" smtClean="0">
                <a:solidFill>
                  <a:srgbClr val="000000"/>
                </a:solidFill>
                <a:effectLst/>
                <a:latin typeface="BZar"/>
                <a:cs typeface="B Zar" panose="00000400000000000000" pitchFamily="2" charset="-78"/>
              </a:rPr>
              <a:t>باطلی است که دانش ما درباره نهادهاي اجتماعی </a:t>
            </a:r>
            <a:r>
              <a:rPr lang="fa-IR" b="0" i="0" smtClean="0">
                <a:solidFill>
                  <a:srgbClr val="000000"/>
                </a:solidFill>
                <a:effectLst/>
                <a:latin typeface="BZar"/>
                <a:cs typeface="B Zar" panose="00000400000000000000" pitchFamily="2" charset="-78"/>
              </a:rPr>
              <a:t>(خانواده</a:t>
            </a:r>
            <a:r>
              <a:rPr lang="fa-IR" b="0" i="0" smtClean="0">
                <a:solidFill>
                  <a:srgbClr val="000000"/>
                </a:solidFill>
                <a:effectLst/>
                <a:latin typeface="BZar"/>
                <a:cs typeface="B Zar" panose="00000400000000000000" pitchFamily="2" charset="-78"/>
              </a:rPr>
              <a:t>، ازدواج، دولت، </a:t>
            </a:r>
            <a:r>
              <a:rPr lang="fa-IR" b="0" i="0" smtClean="0">
                <a:solidFill>
                  <a:srgbClr val="000000"/>
                </a:solidFill>
                <a:effectLst/>
                <a:latin typeface="BZar"/>
                <a:cs typeface="B Zar" panose="00000400000000000000" pitchFamily="2" charset="-78"/>
              </a:rPr>
              <a:t>اقتصاد، پول</a:t>
            </a:r>
            <a:r>
              <a:rPr lang="fa-IR" b="0" i="0" smtClean="0">
                <a:solidFill>
                  <a:srgbClr val="000000"/>
                </a:solidFill>
                <a:effectLst/>
                <a:latin typeface="BZar"/>
                <a:cs typeface="B Zar" panose="00000400000000000000" pitchFamily="2" charset="-78"/>
              </a:rPr>
              <a:t>، مالکیت، سلامت و </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و گروههاي اجتماعی </a:t>
            </a:r>
            <a:r>
              <a:rPr lang="fa-IR" b="0" i="0" smtClean="0">
                <a:solidFill>
                  <a:srgbClr val="000000"/>
                </a:solidFill>
                <a:effectLst/>
                <a:latin typeface="BZar"/>
                <a:cs typeface="B Zar" panose="00000400000000000000" pitchFamily="2" charset="-78"/>
              </a:rPr>
              <a:t>(سالمندان</a:t>
            </a:r>
            <a:r>
              <a:rPr lang="fa-IR" b="0" i="0" smtClean="0">
                <a:solidFill>
                  <a:srgbClr val="000000"/>
                </a:solidFill>
                <a:effectLst/>
                <a:latin typeface="BZar"/>
                <a:cs typeface="B Zar" panose="00000400000000000000" pitchFamily="2" charset="-78"/>
              </a:rPr>
              <a:t>، کودکان، نوجوانان، </a:t>
            </a:r>
            <a:r>
              <a:rPr lang="fa-IR" b="0" i="0" smtClean="0">
                <a:solidFill>
                  <a:srgbClr val="000000"/>
                </a:solidFill>
                <a:effectLst/>
                <a:latin typeface="BZar"/>
                <a:cs typeface="B Zar" panose="00000400000000000000" pitchFamily="2" charset="-78"/>
              </a:rPr>
              <a:t>جوانان، معلولان</a:t>
            </a:r>
            <a:r>
              <a:rPr lang="fa-IR" b="0" i="0" smtClean="0">
                <a:solidFill>
                  <a:srgbClr val="000000"/>
                </a:solidFill>
                <a:effectLst/>
                <a:latin typeface="BZar"/>
                <a:cs typeface="B Zar" panose="00000400000000000000" pitchFamily="2" charset="-78"/>
              </a:rPr>
              <a:t>، معتادان، بزهکاران، زندانیان و </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به حد کفایت رسیده است و این اشتباه بزرگ </a:t>
            </a:r>
            <a:r>
              <a:rPr lang="fa-IR" b="0" i="0" smtClean="0">
                <a:solidFill>
                  <a:srgbClr val="000000"/>
                </a:solidFill>
                <a:effectLst/>
                <a:latin typeface="BZar"/>
                <a:cs typeface="B Zar" panose="00000400000000000000" pitchFamily="2" charset="-78"/>
              </a:rPr>
              <a:t>و مهلکی </a:t>
            </a:r>
            <a:r>
              <a:rPr lang="fa-IR" b="0" i="0" smtClean="0">
                <a:solidFill>
                  <a:srgbClr val="000000"/>
                </a:solidFill>
                <a:effectLst/>
                <a:latin typeface="BZar"/>
                <a:cs typeface="B Zar" panose="00000400000000000000" pitchFamily="2" charset="-78"/>
              </a:rPr>
              <a:t>است که گمان کنیم به ماهیت پیچیده پدیدههاي اجتماعی بهطور کامل پی بردهایم</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466975" cy="1847850"/>
          </a:xfrm>
          <a:prstGeom prst="rect">
            <a:avLst/>
          </a:prstGeom>
        </p:spPr>
      </p:pic>
      <p:sp>
        <p:nvSpPr>
          <p:cNvPr id="5" name="TextBox 4"/>
          <p:cNvSpPr txBox="1"/>
          <p:nvPr/>
        </p:nvSpPr>
        <p:spPr>
          <a:xfrm>
            <a:off x="1248727" y="4001294"/>
            <a:ext cx="1645920" cy="523220"/>
          </a:xfrm>
          <a:prstGeom prst="rect">
            <a:avLst/>
          </a:prstGeom>
          <a:noFill/>
        </p:spPr>
        <p:txBody>
          <a:bodyPr wrap="square" rtlCol="1">
            <a:spAutoFit/>
          </a:bodyPr>
          <a:lstStyle/>
          <a:p>
            <a:pPr algn="ctr"/>
            <a:r>
              <a:rPr lang="fa-IR" sz="2800">
                <a:solidFill>
                  <a:srgbClr val="FF0000"/>
                </a:solidFill>
                <a:latin typeface="BZar"/>
                <a:cs typeface="B Zar" panose="00000400000000000000" pitchFamily="2" charset="-78"/>
              </a:rPr>
              <a:t>کپرنیک</a:t>
            </a:r>
            <a:endParaRPr lang="fa-IR">
              <a:solidFill>
                <a:srgbClr val="FF0000"/>
              </a:solidFill>
            </a:endParaRPr>
          </a:p>
        </p:txBody>
      </p:sp>
    </p:spTree>
    <p:extLst>
      <p:ext uri="{BB962C8B-B14F-4D97-AF65-F5344CB8AC3E}">
        <p14:creationId xmlns:p14="http://schemas.microsoft.com/office/powerpoint/2010/main" val="1538425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BZar"/>
                <a:cs typeface="B Zar" panose="00000400000000000000" pitchFamily="2" charset="-78"/>
              </a:rPr>
              <a:t>افزون بر این، باید دقت داشته باشیم که توهم بداهت را با حقیقت اشتباه نگیریم. </a:t>
            </a:r>
            <a:r>
              <a:rPr lang="fa-IR" b="0" i="0" smtClean="0">
                <a:solidFill>
                  <a:srgbClr val="000000"/>
                </a:solidFill>
                <a:effectLst/>
                <a:latin typeface="BZar"/>
                <a:cs typeface="B Zar" panose="00000400000000000000" pitchFamily="2" charset="-78"/>
              </a:rPr>
              <a:t>وقتی به </a:t>
            </a:r>
            <a:r>
              <a:rPr lang="fa-IR" b="0" i="0" smtClean="0">
                <a:solidFill>
                  <a:srgbClr val="000000"/>
                </a:solidFill>
                <a:effectLst/>
                <a:latin typeface="BZar"/>
                <a:cs typeface="B Zar" panose="00000400000000000000" pitchFamily="2" charset="-78"/>
              </a:rPr>
              <a:t>مسائل عملی علوم اجتماعی مینگریم، موضوعات علمی متعددي میبینیم که </a:t>
            </a:r>
            <a:r>
              <a:rPr lang="fa-IR" b="0" i="0" smtClean="0">
                <a:solidFill>
                  <a:srgbClr val="000000"/>
                </a:solidFill>
                <a:effectLst/>
                <a:latin typeface="BZar"/>
                <a:cs typeface="B Zar" panose="00000400000000000000" pitchFamily="2" charset="-78"/>
              </a:rPr>
              <a:t>ظاهراً درباره </a:t>
            </a:r>
            <a:r>
              <a:rPr lang="fa-IR" b="0" i="0" smtClean="0">
                <a:solidFill>
                  <a:srgbClr val="000000"/>
                </a:solidFill>
                <a:effectLst/>
                <a:latin typeface="BZar"/>
                <a:cs typeface="B Zar" panose="00000400000000000000" pitchFamily="2" charset="-78"/>
              </a:rPr>
              <a:t>بداهت برخی از اهداف آنها توافق عمومی وجود دارد. از آن جمله میتوان </a:t>
            </a:r>
            <a:r>
              <a:rPr lang="fa-IR" b="0" i="0" smtClean="0">
                <a:solidFill>
                  <a:srgbClr val="000000"/>
                </a:solidFill>
                <a:effectLst/>
                <a:latin typeface="BZar"/>
                <a:cs typeface="B Zar" panose="00000400000000000000" pitchFamily="2" charset="-78"/>
              </a:rPr>
              <a:t>به بودجههاي </a:t>
            </a:r>
            <a:r>
              <a:rPr lang="fa-IR" b="0" i="0" smtClean="0">
                <a:solidFill>
                  <a:srgbClr val="000000"/>
                </a:solidFill>
                <a:effectLst/>
                <a:latin typeface="BZar"/>
                <a:cs typeface="B Zar" panose="00000400000000000000" pitchFamily="2" charset="-78"/>
              </a:rPr>
              <a:t>حمایتی، مساعدتهاي بهداشتی و درمانی، سیاستهاي </a:t>
            </a:r>
            <a:r>
              <a:rPr lang="fa-IR" b="0" i="0" smtClean="0">
                <a:solidFill>
                  <a:srgbClr val="000000"/>
                </a:solidFill>
                <a:effectLst/>
                <a:latin typeface="BZar"/>
                <a:cs typeface="B Zar" panose="00000400000000000000" pitchFamily="2" charset="-78"/>
              </a:rPr>
              <a:t>حکمرانی، سیاستگذاريهاي </a:t>
            </a:r>
            <a:r>
              <a:rPr lang="fa-IR" b="0" i="0" smtClean="0">
                <a:solidFill>
                  <a:srgbClr val="000000"/>
                </a:solidFill>
                <a:effectLst/>
                <a:latin typeface="BZar"/>
                <a:cs typeface="B Zar" panose="00000400000000000000" pitchFamily="2" charset="-78"/>
              </a:rPr>
              <a:t>زیستمحیطی، برنامهریزيهاي مرتبط با مسکن و شهرسازي، </a:t>
            </a:r>
            <a:r>
              <a:rPr lang="fa-IR" b="0" i="0" smtClean="0">
                <a:solidFill>
                  <a:srgbClr val="000000"/>
                </a:solidFill>
                <a:effectLst/>
                <a:latin typeface="BZar"/>
                <a:cs typeface="B Zar" panose="00000400000000000000" pitchFamily="2" charset="-78"/>
              </a:rPr>
              <a:t>قوانین کمک </a:t>
            </a:r>
            <a:r>
              <a:rPr lang="fa-IR" b="0" i="0" smtClean="0">
                <a:solidFill>
                  <a:srgbClr val="000000"/>
                </a:solidFill>
                <a:effectLst/>
                <a:latin typeface="BZar"/>
                <a:cs typeface="B Zar" panose="00000400000000000000" pitchFamily="2" charset="-78"/>
              </a:rPr>
              <a:t>به کارگران، برنامههاي کمک به فقرا، سیاستهاي محدود یا ممنوع کننده </a:t>
            </a:r>
            <a:r>
              <a:rPr lang="fa-IR" b="0" i="0" smtClean="0">
                <a:solidFill>
                  <a:srgbClr val="000000"/>
                </a:solidFill>
                <a:effectLst/>
                <a:latin typeface="BZar"/>
                <a:cs typeface="B Zar" panose="00000400000000000000" pitchFamily="2" charset="-78"/>
              </a:rPr>
              <a:t>کار کردن </a:t>
            </a:r>
            <a:r>
              <a:rPr lang="fa-IR" b="0" i="0" smtClean="0">
                <a:solidFill>
                  <a:srgbClr val="000000"/>
                </a:solidFill>
                <a:effectLst/>
                <a:latin typeface="BZar"/>
                <a:cs typeface="B Zar" panose="00000400000000000000" pitchFamily="2" charset="-78"/>
              </a:rPr>
              <a:t>خردسالان فقیر، سیاستهاي جمعیتی و... اشاره کرد. توهم بداهت در این </a:t>
            </a:r>
            <a:r>
              <a:rPr lang="fa-IR" b="0" i="0" smtClean="0">
                <a:solidFill>
                  <a:srgbClr val="000000"/>
                </a:solidFill>
                <a:effectLst/>
                <a:latin typeface="BZar"/>
                <a:cs typeface="B Zar" panose="00000400000000000000" pitchFamily="2" charset="-78"/>
              </a:rPr>
              <a:t>دست موضوعات </a:t>
            </a:r>
            <a:r>
              <a:rPr lang="fa-IR" b="0" i="0" smtClean="0">
                <a:solidFill>
                  <a:srgbClr val="000000"/>
                </a:solidFill>
                <a:effectLst/>
                <a:latin typeface="BZar"/>
                <a:cs typeface="B Zar" panose="00000400000000000000" pitchFamily="2" charset="-78"/>
              </a:rPr>
              <a:t>از آنجا نشأت میگیرد که حل آنها فقط بر اساس </a:t>
            </a:r>
            <a:r>
              <a:rPr lang="fa-IR" b="1" i="0" smtClean="0">
                <a:solidFill>
                  <a:srgbClr val="FF0000"/>
                </a:solidFill>
                <a:effectLst/>
                <a:latin typeface="BZar"/>
                <a:cs typeface="B Zar" panose="00000400000000000000" pitchFamily="2" charset="-78"/>
              </a:rPr>
              <a:t>ملاحظات صرفاً تکنیکی </a:t>
            </a:r>
            <a:r>
              <a:rPr lang="fa-IR" b="0" i="0" smtClean="0">
                <a:solidFill>
                  <a:srgbClr val="000000"/>
                </a:solidFill>
                <a:effectLst/>
                <a:latin typeface="BZar"/>
                <a:cs typeface="B Zar" panose="00000400000000000000" pitchFamily="2" charset="-78"/>
              </a:rPr>
              <a:t>در نظر </a:t>
            </a:r>
            <a:r>
              <a:rPr lang="fa-IR" b="0" i="0" smtClean="0">
                <a:solidFill>
                  <a:srgbClr val="000000"/>
                </a:solidFill>
                <a:effectLst/>
                <a:latin typeface="BZar"/>
                <a:cs typeface="B Zar" panose="00000400000000000000" pitchFamily="2" charset="-78"/>
              </a:rPr>
              <a:t>گرفته شود. درحالیکه، مدخلیت عوامل اجتماعیِ دیگر در این دست مسائل، امکان</a:t>
            </a:r>
            <a:r>
              <a:rPr lang="fa-IR" smtClean="0">
                <a:cs typeface="B Zar" panose="00000400000000000000" pitchFamily="2" charset="-78"/>
              </a:rPr>
              <a:t> </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دستیابی </a:t>
            </a:r>
            <a:r>
              <a:rPr lang="fa-IR" b="0" i="0" smtClean="0">
                <a:solidFill>
                  <a:srgbClr val="000000"/>
                </a:solidFill>
                <a:effectLst/>
                <a:latin typeface="BZar"/>
                <a:cs typeface="B Zar" panose="00000400000000000000" pitchFamily="2" charset="-78"/>
              </a:rPr>
              <a:t>به پاسخی واحد را منتفی میسازد</a:t>
            </a:r>
            <a:r>
              <a:rPr lang="fa-IR" b="0" i="0" smtClean="0">
                <a:solidFill>
                  <a:srgbClr val="000000"/>
                </a:solidFill>
                <a:effectLst/>
                <a:latin typeface="BZar"/>
                <a:cs typeface="B Zar" panose="00000400000000000000" pitchFamily="2" charset="-78"/>
              </a:rPr>
              <a:t>.</a:t>
            </a:r>
          </a:p>
          <a:p>
            <a:pPr algn="just"/>
            <a:r>
              <a:rPr lang="fa-IR" b="0" i="0" smtClean="0">
                <a:solidFill>
                  <a:srgbClr val="000000"/>
                </a:solidFill>
                <a:effectLst/>
                <a:latin typeface="BZar"/>
                <a:cs typeface="B Zar" panose="00000400000000000000" pitchFamily="2" charset="-78"/>
              </a:rPr>
              <a:t/>
            </a:r>
            <a:br>
              <a:rPr lang="fa-IR" b="0" i="0" smtClean="0">
                <a:solidFill>
                  <a:srgbClr val="000000"/>
                </a:solidFill>
                <a:effectLst/>
                <a:latin typeface="BZa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94194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z="2600" b="1">
                <a:solidFill>
                  <a:srgbClr val="FF0000"/>
                </a:solidFill>
                <a:latin typeface="BLotus"/>
                <a:cs typeface="B Zar" panose="00000400000000000000" pitchFamily="2" charset="-78"/>
              </a:rPr>
              <a:t>جستجوي حقیقت</a:t>
            </a:r>
            <a:r>
              <a:rPr lang="fa-IR" sz="2600" b="1">
                <a:solidFill>
                  <a:srgbClr val="000000"/>
                </a:solidFill>
                <a:latin typeface="BLotus"/>
                <a:cs typeface="B Zar" panose="00000400000000000000" pitchFamily="2" charset="-78"/>
              </a:rPr>
              <a:t>: </a:t>
            </a:r>
            <a:r>
              <a:rPr lang="fa-IR" sz="2600">
                <a:solidFill>
                  <a:srgbClr val="000000"/>
                </a:solidFill>
                <a:latin typeface="BZar"/>
                <a:cs typeface="B Zar" panose="00000400000000000000" pitchFamily="2" charset="-78"/>
              </a:rPr>
              <a:t>اگر وظیفه علوم اجتماعی را تحلیل و تفسیر واقعیتها </a:t>
            </a:r>
            <a:r>
              <a:rPr lang="fa-IR" sz="2600" smtClean="0">
                <a:solidFill>
                  <a:srgbClr val="000000"/>
                </a:solidFill>
                <a:latin typeface="BZar"/>
                <a:cs typeface="B Zar" panose="00000400000000000000" pitchFamily="2" charset="-78"/>
              </a:rPr>
              <a:t>بدانیم، آنگاه </a:t>
            </a:r>
            <a:r>
              <a:rPr lang="fa-IR" sz="2600" smtClean="0">
                <a:solidFill>
                  <a:srgbClr val="000000"/>
                </a:solidFill>
                <a:latin typeface="BZar"/>
                <a:cs typeface="B Zar" panose="00000400000000000000" pitchFamily="2" charset="-78"/>
              </a:rPr>
              <a:t>پژوهش </a:t>
            </a:r>
            <a:r>
              <a:rPr lang="fa-IR" sz="2600">
                <a:solidFill>
                  <a:srgbClr val="000000"/>
                </a:solidFill>
                <a:latin typeface="BZar"/>
                <a:cs typeface="B Zar" panose="00000400000000000000" pitchFamily="2" charset="-78"/>
              </a:rPr>
              <a:t>اجتماعی »اگر میخواهد از خصوصیت علمی بودن برخوردار باشد، </a:t>
            </a:r>
            <a:r>
              <a:rPr lang="fa-IR" sz="2600" smtClean="0">
                <a:solidFill>
                  <a:srgbClr val="000000"/>
                </a:solidFill>
                <a:latin typeface="BZar"/>
                <a:cs typeface="B Zar" panose="00000400000000000000" pitchFamily="2" charset="-78"/>
              </a:rPr>
              <a:t>باید</a:t>
            </a:r>
          </a:p>
          <a:p>
            <a:pPr algn="just"/>
            <a:r>
              <a:rPr lang="fa-IR" b="0" i="0" smtClean="0">
                <a:solidFill>
                  <a:srgbClr val="000000"/>
                </a:solidFill>
                <a:effectLst/>
                <a:latin typeface="BZar"/>
                <a:cs typeface="B Zar" panose="00000400000000000000" pitchFamily="2" charset="-78"/>
              </a:rPr>
              <a:t>عرصه جستجوي حقیقت باشد« </a:t>
            </a:r>
            <a:r>
              <a:rPr lang="fa-IR" b="0" i="0" smtClean="0">
                <a:solidFill>
                  <a:srgbClr val="000000"/>
                </a:solidFill>
                <a:effectLst/>
                <a:latin typeface="BZar"/>
                <a:cs typeface="B Zar" panose="00000400000000000000" pitchFamily="2" charset="-78"/>
              </a:rPr>
              <a:t>(وبر</a:t>
            </a:r>
            <a:r>
              <a:rPr lang="fa-IR" b="0" i="0" smtClean="0">
                <a:solidFill>
                  <a:srgbClr val="000000"/>
                </a:solidFill>
                <a:effectLst/>
                <a:latin typeface="BZar"/>
                <a:cs typeface="B Zar" panose="00000400000000000000" pitchFamily="2" charset="-78"/>
              </a:rPr>
              <a:t>، 100 :1397و </a:t>
            </a:r>
            <a:r>
              <a:rPr lang="fa-IR" b="0" i="0" smtClean="0">
                <a:solidFill>
                  <a:srgbClr val="000000"/>
                </a:solidFill>
                <a:effectLst/>
                <a:latin typeface="BZar"/>
                <a:cs typeface="B Zar" panose="00000400000000000000" pitchFamily="2" charset="-78"/>
              </a:rPr>
              <a:t>98) حقیقت </a:t>
            </a:r>
            <a:r>
              <a:rPr lang="fa-IR" b="0" i="0" smtClean="0">
                <a:solidFill>
                  <a:srgbClr val="000000"/>
                </a:solidFill>
                <a:effectLst/>
                <a:latin typeface="BZar"/>
                <a:cs typeface="B Zar" panose="00000400000000000000" pitchFamily="2" charset="-78"/>
              </a:rPr>
              <a:t>علمی هم چیزي نیست </a:t>
            </a:r>
            <a:r>
              <a:rPr lang="fa-IR" b="0" i="0" smtClean="0">
                <a:solidFill>
                  <a:srgbClr val="000000"/>
                </a:solidFill>
                <a:effectLst/>
                <a:latin typeface="BZar"/>
                <a:cs typeface="B Zar" panose="00000400000000000000" pitchFamily="2" charset="-78"/>
              </a:rPr>
              <a:t>جز آنچه </a:t>
            </a:r>
            <a:r>
              <a:rPr lang="fa-IR" b="0" i="0" smtClean="0">
                <a:solidFill>
                  <a:srgbClr val="000000"/>
                </a:solidFill>
                <a:effectLst/>
                <a:latin typeface="BZar"/>
                <a:cs typeface="B Zar" panose="00000400000000000000" pitchFamily="2" charset="-78"/>
              </a:rPr>
              <a:t>براي تمام جویندگان حقیقت معتبر است. اجتماع علمی نیز از پژوهشگرانش </a:t>
            </a:r>
            <a:r>
              <a:rPr lang="fa-IR" b="0" i="0" smtClean="0">
                <a:solidFill>
                  <a:srgbClr val="000000"/>
                </a:solidFill>
                <a:effectLst/>
                <a:latin typeface="BZar"/>
                <a:cs typeface="B Zar" panose="00000400000000000000" pitchFamily="2" charset="-78"/>
              </a:rPr>
              <a:t>انتظار دارد </a:t>
            </a:r>
            <a:r>
              <a:rPr lang="fa-IR" b="0" i="0" smtClean="0">
                <a:solidFill>
                  <a:srgbClr val="000000"/>
                </a:solidFill>
                <a:effectLst/>
                <a:latin typeface="BZar"/>
                <a:cs typeface="B Zar" panose="00000400000000000000" pitchFamily="2" charset="-78"/>
              </a:rPr>
              <a:t>که وظیفه معین خویش را ماهرانه به انجام رسانند؛ واقعیات را بهدقت تشخیص </a:t>
            </a:r>
            <a:r>
              <a:rPr lang="fa-IR" b="0" i="0" smtClean="0">
                <a:solidFill>
                  <a:srgbClr val="000000"/>
                </a:solidFill>
                <a:effectLst/>
                <a:latin typeface="BZar"/>
                <a:cs typeface="B Zar" panose="00000400000000000000" pitchFamily="2" charset="-78"/>
              </a:rPr>
              <a:t>دهند، حتی </a:t>
            </a:r>
            <a:r>
              <a:rPr lang="fa-IR" b="0" i="0" smtClean="0">
                <a:solidFill>
                  <a:srgbClr val="000000"/>
                </a:solidFill>
                <a:effectLst/>
                <a:latin typeface="BZar"/>
                <a:cs typeface="B Zar" panose="00000400000000000000" pitchFamily="2" charset="-78"/>
              </a:rPr>
              <a:t>اگر به مذاق شخصیِ بعضی خوش نیاید؛ و تمایل به نمایاندن سلایق شخصی </a:t>
            </a:r>
            <a:r>
              <a:rPr lang="fa-IR" b="0" i="0" smtClean="0">
                <a:solidFill>
                  <a:srgbClr val="000000"/>
                </a:solidFill>
                <a:effectLst/>
                <a:latin typeface="BZar"/>
                <a:cs typeface="B Zar" panose="00000400000000000000" pitchFamily="2" charset="-78"/>
              </a:rPr>
              <a:t>یا احساسات </a:t>
            </a:r>
            <a:r>
              <a:rPr lang="fa-IR" b="0" i="0" smtClean="0">
                <a:solidFill>
                  <a:srgbClr val="000000"/>
                </a:solidFill>
                <a:effectLst/>
                <a:latin typeface="BZar"/>
                <a:cs typeface="B Zar" panose="00000400000000000000" pitchFamily="2" charset="-78"/>
              </a:rPr>
              <a:t>غیرضروري دیگر را سرکوب نمایند. </a:t>
            </a:r>
            <a:r>
              <a:rPr lang="fa-IR" b="0" i="0" smtClean="0">
                <a:solidFill>
                  <a:srgbClr val="000000"/>
                </a:solidFill>
                <a:effectLst/>
                <a:latin typeface="BZar"/>
                <a:cs typeface="B Zar" panose="00000400000000000000" pitchFamily="2" charset="-78"/>
              </a:rPr>
              <a:t>به ویژه </a:t>
            </a:r>
            <a:r>
              <a:rPr lang="fa-IR" b="0" i="0" smtClean="0">
                <a:solidFill>
                  <a:srgbClr val="000000"/>
                </a:solidFill>
                <a:effectLst/>
                <a:latin typeface="BZar"/>
                <a:cs typeface="B Zar" panose="00000400000000000000" pitchFamily="2" charset="-78"/>
              </a:rPr>
              <a:t>که علت وجود اغتشاشهاي </a:t>
            </a:r>
            <a:r>
              <a:rPr lang="fa-IR" b="0" i="0" smtClean="0">
                <a:solidFill>
                  <a:srgbClr val="000000"/>
                </a:solidFill>
                <a:effectLst/>
                <a:latin typeface="BZar"/>
                <a:cs typeface="B Zar" panose="00000400000000000000" pitchFamily="2" charset="-78"/>
              </a:rPr>
              <a:t>دائمی در </a:t>
            </a:r>
            <a:r>
              <a:rPr lang="fa-IR" b="0" i="0" smtClean="0">
                <a:solidFill>
                  <a:srgbClr val="000000"/>
                </a:solidFill>
                <a:effectLst/>
                <a:latin typeface="BZar"/>
                <a:cs typeface="B Zar" panose="00000400000000000000" pitchFamily="2" charset="-78"/>
              </a:rPr>
              <a:t>رشتههاي علوم اجتماعی دخالت دادن همین سلایق و قضاوت </a:t>
            </a:r>
            <a:r>
              <a:rPr lang="fa-IR" b="0" i="0" smtClean="0">
                <a:solidFill>
                  <a:srgbClr val="000000"/>
                </a:solidFill>
                <a:effectLst/>
                <a:latin typeface="BZar"/>
                <a:cs typeface="B Zar" panose="00000400000000000000" pitchFamily="2" charset="-78"/>
              </a:rPr>
              <a:t>ها </a:t>
            </a:r>
            <a:r>
              <a:rPr lang="fa-IR" b="0" i="0" smtClean="0">
                <a:solidFill>
                  <a:srgbClr val="000000"/>
                </a:solidFill>
                <a:effectLst/>
                <a:latin typeface="BZar"/>
                <a:cs typeface="B Zar" panose="00000400000000000000" pitchFamily="2" charset="-78"/>
              </a:rPr>
              <a:t>هستند </a:t>
            </a:r>
            <a:r>
              <a:rPr lang="fa-IR" b="0" i="0" smtClean="0">
                <a:solidFill>
                  <a:srgbClr val="000000"/>
                </a:solidFill>
                <a:effectLst/>
                <a:latin typeface="BZar"/>
                <a:cs typeface="B Zar" panose="00000400000000000000" pitchFamily="2" charset="-78"/>
              </a:rPr>
              <a:t>(وبر</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1397 24 </a:t>
            </a:r>
            <a:r>
              <a:rPr lang="fa-IR" b="0" i="0" smtClean="0">
                <a:solidFill>
                  <a:srgbClr val="000000"/>
                </a:solidFill>
                <a:effectLst/>
                <a:latin typeface="BZar"/>
                <a:cs typeface="B Zar" panose="00000400000000000000" pitchFamily="2" charset="-78"/>
              </a:rPr>
              <a:t>،132و </a:t>
            </a:r>
            <a:r>
              <a:rPr lang="fa-IR" b="0" i="0" smtClean="0">
                <a:solidFill>
                  <a:srgbClr val="000000"/>
                </a:solidFill>
                <a:effectLst/>
                <a:latin typeface="BZar"/>
                <a:cs typeface="B Zar" panose="00000400000000000000" pitchFamily="2" charset="-78"/>
              </a:rPr>
              <a:t>.93</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smtClean="0">
              <a:cs typeface="B Zar" panose="00000400000000000000" pitchFamily="2" charset="-78"/>
            </a:endParaRPr>
          </a:p>
          <a:p>
            <a:endParaRPr lang="fa-IR">
              <a:cs typeface="B Zar" panose="00000400000000000000" pitchFamily="2" charset="-78"/>
            </a:endParaRPr>
          </a:p>
        </p:txBody>
      </p:sp>
    </p:spTree>
    <p:extLst>
      <p:ext uri="{BB962C8B-B14F-4D97-AF65-F5344CB8AC3E}">
        <p14:creationId xmlns:p14="http://schemas.microsoft.com/office/powerpoint/2010/main" val="404267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Lotus"/>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ماهیت علم با پژوهش عجین است و بنیان پژوهش بر مسئله استوار است. مسئله رکن اساسی علم است و در این قلمرو معرفتی، مسئله یابی مهمترین فعالیت بشمار میرود. این گزاره ها، مفروضاتی هستند که مقاله حاضر بر پایه آنها قوامیافته است. این مقاله از جنس مباحثات و ملاحظات نظري است و بنابراین فاقد کار پایه تجربی و مشاهدات برآمده از آن است.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1774209" y="3875964"/>
            <a:ext cx="1883391" cy="1392072"/>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i="0" smtClean="0">
                <a:solidFill>
                  <a:srgbClr val="FF0000"/>
                </a:solidFill>
                <a:effectLst/>
                <a:latin typeface="BZar"/>
                <a:cs typeface="B Zar" panose="00000400000000000000" pitchFamily="2" charset="-78"/>
              </a:rPr>
              <a:t>مسئله یابی</a:t>
            </a:r>
            <a:endParaRPr lang="fa-IR" sz="2000" b="1">
              <a:solidFill>
                <a:srgbClr val="FF0000"/>
              </a:solidFill>
            </a:endParaRPr>
          </a:p>
        </p:txBody>
      </p:sp>
    </p:spTree>
    <p:extLst>
      <p:ext uri="{BB962C8B-B14F-4D97-AF65-F5344CB8AC3E}">
        <p14:creationId xmlns:p14="http://schemas.microsoft.com/office/powerpoint/2010/main" val="1191378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حال اگر پژوهشگر اجتماعی میخواهد در چارچوب علم حرکتی کند </a:t>
            </a:r>
            <a:r>
              <a:rPr lang="fa-IR" b="0" i="0" smtClean="0">
                <a:solidFill>
                  <a:srgbClr val="000000"/>
                </a:solidFill>
                <a:effectLst/>
                <a:latin typeface="BZar"/>
                <a:cs typeface="B Zar" panose="00000400000000000000" pitchFamily="2" charset="-78"/>
              </a:rPr>
              <a:t>و وظیفه </a:t>
            </a:r>
            <a:r>
              <a:rPr lang="fa-IR" b="0" i="0" smtClean="0">
                <a:solidFill>
                  <a:srgbClr val="000000"/>
                </a:solidFill>
                <a:effectLst/>
                <a:latin typeface="BZar"/>
                <a:cs typeface="B Zar" panose="00000400000000000000" pitchFamily="2" charset="-78"/>
              </a:rPr>
              <a:t>خود را به انجام رساند میبایست بر این نکته واقف باشد که »علم فقط با </a:t>
            </a:r>
            <a:r>
              <a:rPr lang="fa-IR" b="0" i="0" smtClean="0">
                <a:solidFill>
                  <a:srgbClr val="000000"/>
                </a:solidFill>
                <a:effectLst/>
                <a:latin typeface="BZar"/>
                <a:cs typeface="B Zar" panose="00000400000000000000" pitchFamily="2" charset="-78"/>
              </a:rPr>
              <a:t>پرده برداشتن </a:t>
            </a:r>
            <a:r>
              <a:rPr lang="fa-IR" b="0" i="0" smtClean="0">
                <a:solidFill>
                  <a:srgbClr val="000000"/>
                </a:solidFill>
                <a:effectLst/>
                <a:latin typeface="BZar"/>
                <a:cs typeface="B Zar" panose="00000400000000000000" pitchFamily="2" charset="-78"/>
              </a:rPr>
              <a:t>از مسائل واقعی و حل آنها میتواند استقرار یابد و روشهاي خود را توسعه دهد</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176 :1397 ،)</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927274" y="3938954"/>
            <a:ext cx="2982351"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پرده برداشتن از مسائل واقعی</a:t>
            </a:r>
            <a:endParaRPr lang="fa-IR" b="1">
              <a:solidFill>
                <a:srgbClr val="FF0000"/>
              </a:solidFill>
            </a:endParaRPr>
          </a:p>
        </p:txBody>
      </p:sp>
    </p:spTree>
    <p:extLst>
      <p:ext uri="{BB962C8B-B14F-4D97-AF65-F5344CB8AC3E}">
        <p14:creationId xmlns:p14="http://schemas.microsoft.com/office/powerpoint/2010/main" val="4053318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افزون بر این، او باید دقت داشته باشد که »در هیچیک از شاخههاي علوم، ما صرفاً </a:t>
            </a:r>
            <a:r>
              <a:rPr lang="fa-IR" b="0" i="0" smtClean="0">
                <a:solidFill>
                  <a:srgbClr val="000000"/>
                </a:solidFill>
                <a:effectLst/>
                <a:latin typeface="BZar"/>
                <a:cs typeface="B Zar" panose="00000400000000000000" pitchFamily="2" charset="-78"/>
              </a:rPr>
              <a:t>با مسائل </a:t>
            </a:r>
            <a:r>
              <a:rPr lang="fa-IR" b="0" i="0" smtClean="0">
                <a:solidFill>
                  <a:srgbClr val="000000"/>
                </a:solidFill>
                <a:effectLst/>
                <a:latin typeface="BZar"/>
                <a:cs typeface="B Zar" panose="00000400000000000000" pitchFamily="2" charset="-78"/>
              </a:rPr>
              <a:t>نظري محض مواجه نیستیم. مبدأ مهم پارهاي از پژوهشهاي علوم اجتماعی، </a:t>
            </a:r>
            <a:r>
              <a:rPr lang="fa-IR" b="0" i="0" smtClean="0">
                <a:solidFill>
                  <a:srgbClr val="000000"/>
                </a:solidFill>
                <a:effectLst/>
                <a:latin typeface="BZar"/>
                <a:cs typeface="B Zar" panose="00000400000000000000" pitchFamily="2" charset="-78"/>
              </a:rPr>
              <a:t>مسائل عملی </a:t>
            </a:r>
            <a:r>
              <a:rPr lang="fa-IR" b="0" i="0" smtClean="0">
                <a:solidFill>
                  <a:srgbClr val="000000"/>
                </a:solidFill>
                <a:effectLst/>
                <a:latin typeface="BZar"/>
                <a:cs typeface="B Zar" panose="00000400000000000000" pitchFamily="2" charset="-78"/>
              </a:rPr>
              <a:t>خطیري همچون نابرابريهاي اجتماعی با مصادیقی چون فقر، فلاکت، خشونت و </a:t>
            </a:r>
            <a:r>
              <a:rPr lang="fa-IR" b="0" i="0" smtClean="0">
                <a:solidFill>
                  <a:srgbClr val="000000"/>
                </a:solidFill>
                <a:effectLst/>
                <a:latin typeface="BZar"/>
                <a:cs typeface="B Zar" panose="00000400000000000000" pitchFamily="2" charset="-78"/>
              </a:rPr>
              <a:t>... است</a:t>
            </a:r>
            <a:r>
              <a:rPr lang="fa-IR" b="0" i="0" smtClean="0">
                <a:solidFill>
                  <a:srgbClr val="000000"/>
                </a:solidFill>
                <a:effectLst/>
                <a:latin typeface="BZar"/>
                <a:cs typeface="B Zar" panose="00000400000000000000" pitchFamily="2" charset="-78"/>
              </a:rPr>
              <a:t>« )پوپر، .(159 :1384ازاینرو، »یک مسئله چیزي نیست جز یک مشکل. و فهم </a:t>
            </a:r>
            <a:r>
              <a:rPr lang="fa-IR" b="0" i="0" smtClean="0">
                <a:solidFill>
                  <a:srgbClr val="000000"/>
                </a:solidFill>
                <a:effectLst/>
                <a:latin typeface="BZar"/>
                <a:cs typeface="B Zar" panose="00000400000000000000" pitchFamily="2" charset="-78"/>
              </a:rPr>
              <a:t>مسئله چیزي </a:t>
            </a:r>
            <a:r>
              <a:rPr lang="fa-IR" b="0" i="0" smtClean="0">
                <a:solidFill>
                  <a:srgbClr val="000000"/>
                </a:solidFill>
                <a:effectLst/>
                <a:latin typeface="BZar"/>
                <a:cs typeface="B Zar" panose="00000400000000000000" pitchFamily="2" charset="-78"/>
              </a:rPr>
              <a:t>نیست جز آگاه شدن از این نکته که این مشکل خاص شبیه چیست؟« )پوپر، :</a:t>
            </a:r>
            <a:r>
              <a:rPr lang="fa-IR" b="0" i="0" smtClean="0">
                <a:solidFill>
                  <a:srgbClr val="000000"/>
                </a:solidFill>
                <a:effectLst/>
                <a:latin typeface="BZar"/>
                <a:cs typeface="B Zar" panose="00000400000000000000" pitchFamily="2" charset="-78"/>
              </a:rPr>
              <a:t>1384 .(</a:t>
            </a:r>
            <a:r>
              <a:rPr lang="fa-IR" b="0" i="0" smtClean="0">
                <a:solidFill>
                  <a:srgbClr val="000000"/>
                </a:solidFill>
                <a:effectLst/>
                <a:latin typeface="BZar"/>
                <a:cs typeface="B Zar" panose="00000400000000000000" pitchFamily="2" charset="-78"/>
              </a:rPr>
              <a:t>291پس از این منظر، »علم اجتماعی مورد توجه ما، علم تجربی معطوف به </a:t>
            </a:r>
            <a:r>
              <a:rPr lang="fa-IR" b="0" i="0" smtClean="0">
                <a:solidFill>
                  <a:srgbClr val="000000"/>
                </a:solidFill>
                <a:effectLst/>
                <a:latin typeface="BZar"/>
                <a:cs typeface="B Zar" panose="00000400000000000000" pitchFamily="2" charset="-78"/>
              </a:rPr>
              <a:t>واقعیت موجود </a:t>
            </a:r>
            <a:r>
              <a:rPr lang="fa-IR" b="0" i="0" smtClean="0">
                <a:solidFill>
                  <a:srgbClr val="000000"/>
                </a:solidFill>
                <a:effectLst/>
                <a:latin typeface="BZar"/>
                <a:cs typeface="B Zar" panose="00000400000000000000" pitchFamily="2" charset="-78"/>
              </a:rPr>
              <a:t>است. هدف ما، فهم واقعیتی است که در آن زندگی میکنیم« )وبر، .(1</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754880"/>
            <a:ext cx="2940148"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نابرابريهاي اجتماعی</a:t>
            </a:r>
            <a:endParaRPr lang="fa-IR" b="1">
              <a:solidFill>
                <a:srgbClr val="FF0000"/>
              </a:solidFill>
            </a:endParaRPr>
          </a:p>
        </p:txBody>
      </p:sp>
    </p:spTree>
    <p:extLst>
      <p:ext uri="{BB962C8B-B14F-4D97-AF65-F5344CB8AC3E}">
        <p14:creationId xmlns:p14="http://schemas.microsoft.com/office/powerpoint/2010/main" val="11301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Lotus"/>
                <a:cs typeface="B Zar" panose="00000400000000000000" pitchFamily="2" charset="-78"/>
              </a:rPr>
              <a:t>گستردگی مسائل اجتماعی: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در </a:t>
            </a:r>
            <a:r>
              <a:rPr lang="fa-IR" b="0" i="0" smtClean="0">
                <a:solidFill>
                  <a:srgbClr val="000000"/>
                </a:solidFill>
                <a:effectLst/>
                <a:latin typeface="BZar"/>
                <a:cs typeface="B Zar" panose="00000400000000000000" pitchFamily="2" charset="-78"/>
              </a:rPr>
              <a:t>کنار ملاحظات اساسی پیشتر یادشده، میبایست </a:t>
            </a:r>
            <a:r>
              <a:rPr lang="fa-IR" b="0" i="0" smtClean="0">
                <a:solidFill>
                  <a:srgbClr val="000000"/>
                </a:solidFill>
                <a:effectLst/>
                <a:latin typeface="BZar"/>
                <a:cs typeface="B Zar" panose="00000400000000000000" pitchFamily="2" charset="-78"/>
              </a:rPr>
              <a:t>بر این </a:t>
            </a:r>
            <a:r>
              <a:rPr lang="fa-IR" b="0" i="0" smtClean="0">
                <a:solidFill>
                  <a:srgbClr val="000000"/>
                </a:solidFill>
                <a:effectLst/>
                <a:latin typeface="BZar"/>
                <a:cs typeface="B Zar" panose="00000400000000000000" pitchFamily="2" charset="-78"/>
              </a:rPr>
              <a:t>نکته هم تأکید داشت که گستره مسائل اجتماعی بسیار وسیع است. از یکسو، </a:t>
            </a:r>
            <a:r>
              <a:rPr lang="fa-IR" b="0" i="0" smtClean="0">
                <a:solidFill>
                  <a:srgbClr val="000000"/>
                </a:solidFill>
                <a:effectLst/>
                <a:latin typeface="BZar"/>
                <a:cs typeface="B Zar" panose="00000400000000000000" pitchFamily="2" charset="-78"/>
              </a:rPr>
              <a:t>حدومرز پدیدههاي </a:t>
            </a:r>
            <a:r>
              <a:rPr lang="fa-IR" b="0" i="0" smtClean="0">
                <a:solidFill>
                  <a:srgbClr val="000000"/>
                </a:solidFill>
                <a:effectLst/>
                <a:latin typeface="BZar"/>
                <a:cs typeface="B Zar" panose="00000400000000000000" pitchFamily="2" charset="-78"/>
              </a:rPr>
              <a:t>اجتماعی مبهم است و بهراحتی تعریف نمیشوند ن . بنابرای »تمام تحلیلهایی </a:t>
            </a:r>
            <a:r>
              <a:rPr lang="fa-IR" b="0" i="0" smtClean="0">
                <a:solidFill>
                  <a:srgbClr val="000000"/>
                </a:solidFill>
                <a:effectLst/>
                <a:latin typeface="BZar"/>
                <a:cs typeface="B Zar" panose="00000400000000000000" pitchFamily="2" charset="-78"/>
              </a:rPr>
              <a:t>که ذهن </a:t>
            </a:r>
            <a:r>
              <a:rPr lang="fa-IR" b="0" i="0" smtClean="0">
                <a:solidFill>
                  <a:srgbClr val="000000"/>
                </a:solidFill>
                <a:effectLst/>
                <a:latin typeface="BZar"/>
                <a:cs typeface="B Zar" panose="00000400000000000000" pitchFamily="2" charset="-78"/>
              </a:rPr>
              <a:t>محدود انسانی درباره واقعیت نامحدود به عمل میآورد با این فرض ضمنی </a:t>
            </a:r>
            <a:r>
              <a:rPr lang="fa-IR" b="0" i="0" smtClean="0">
                <a:solidFill>
                  <a:srgbClr val="000000"/>
                </a:solidFill>
                <a:effectLst/>
                <a:latin typeface="BZar"/>
                <a:cs typeface="B Zar" panose="00000400000000000000" pitchFamily="2" charset="-78"/>
              </a:rPr>
              <a:t>همراهاند که </a:t>
            </a:r>
            <a:r>
              <a:rPr lang="fa-IR" b="0" i="0" smtClean="0">
                <a:solidFill>
                  <a:srgbClr val="000000"/>
                </a:solidFill>
                <a:effectLst/>
                <a:latin typeface="BZar"/>
                <a:cs typeface="B Zar" panose="00000400000000000000" pitchFamily="2" charset="-78"/>
              </a:rPr>
              <a:t>فقط بخش محدودي از این واقعیت مورد پژوهش علمی قرار میگیرد و فقط </a:t>
            </a:r>
            <a:r>
              <a:rPr lang="fa-IR" b="0" i="0" smtClean="0">
                <a:solidFill>
                  <a:srgbClr val="000000"/>
                </a:solidFill>
                <a:effectLst/>
                <a:latin typeface="BZar"/>
                <a:cs typeface="B Zar" panose="00000400000000000000" pitchFamily="2" charset="-78"/>
              </a:rPr>
              <a:t>همین بخش</a:t>
            </a:r>
            <a:r>
              <a:rPr lang="fa-IR" b="0" i="0" smtClean="0">
                <a:solidFill>
                  <a:srgbClr val="000000"/>
                </a:solidFill>
                <a:effectLst/>
                <a:latin typeface="BZar"/>
                <a:cs typeface="B Zar" panose="00000400000000000000" pitchFamily="2" charset="-78"/>
              </a:rPr>
              <a:t>، مهم است، به این معنا که ارزش شناخته شدن دارد« )وبر، .(116 :</a:t>
            </a:r>
            <a:r>
              <a:rPr lang="fa-IR" b="0" i="0" smtClean="0">
                <a:solidFill>
                  <a:srgbClr val="000000"/>
                </a:solidFill>
                <a:effectLst/>
                <a:latin typeface="BZar"/>
                <a:cs typeface="B Zar" panose="00000400000000000000" pitchFamily="2" charset="-78"/>
              </a:rPr>
              <a:t>1397</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315049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srgbClr val="000000"/>
                </a:solidFill>
                <a:latin typeface="BZar"/>
                <a:cs typeface="B Zar" panose="00000400000000000000" pitchFamily="2" charset="-78"/>
              </a:rPr>
              <a:t>در هر پدیده موجود، که از پیچیدگی نامحدود برخوردار است، فقط برخی از وجوه آن ارزش شناختن</a:t>
            </a:r>
            <a:r>
              <a:rPr lang="fa-IR">
                <a:solidFill>
                  <a:prstClr val="black"/>
                </a:solidFill>
                <a:cs typeface="B Zar" panose="00000400000000000000" pitchFamily="2" charset="-78"/>
              </a:rPr>
              <a:t>  </a:t>
            </a:r>
            <a:r>
              <a:rPr lang="fa-IR">
                <a:solidFill>
                  <a:srgbClr val="000000"/>
                </a:solidFill>
                <a:latin typeface="BZar"/>
                <a:cs typeface="B Zar" panose="00000400000000000000" pitchFamily="2" charset="-78"/>
              </a:rPr>
              <a:t>دارند، یعنی وجوهی که ما بدانها اهمیت اجتماعی میدهیم. یعنی پژوهش جامع درباره هر پدیده معین، بهطوريکه تمام واقعیت آن پدیده را دربر بگیرد، نهتنها در عمل غیرممکن است بلکه سراپا بیمعناست )وبر، .</a:t>
            </a:r>
            <a:r>
              <a:rPr lang="fa-IR">
                <a:solidFill>
                  <a:prstClr val="black"/>
                </a:solidFill>
                <a:cs typeface="B Zar" panose="00000400000000000000" pitchFamily="2" charset="-78"/>
              </a:rPr>
              <a:t> </a:t>
            </a:r>
          </a:p>
          <a:p>
            <a:endParaRPr lang="fa-IR"/>
          </a:p>
        </p:txBody>
      </p:sp>
      <p:sp>
        <p:nvSpPr>
          <p:cNvPr id="4" name="Flowchart: Process 3"/>
          <p:cNvSpPr/>
          <p:nvPr/>
        </p:nvSpPr>
        <p:spPr>
          <a:xfrm>
            <a:off x="838200" y="3770142"/>
            <a:ext cx="2686929" cy="132236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پیچیدگی نامحدود</a:t>
            </a:r>
            <a:endParaRPr lang="fa-IR" b="1">
              <a:solidFill>
                <a:srgbClr val="FF0000"/>
              </a:solidFill>
            </a:endParaRPr>
          </a:p>
        </p:txBody>
      </p:sp>
    </p:spTree>
    <p:extLst>
      <p:ext uri="{BB962C8B-B14F-4D97-AF65-F5344CB8AC3E}">
        <p14:creationId xmlns:p14="http://schemas.microsoft.com/office/powerpoint/2010/main" val="2300454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از سوي دیگر، دلیل دیگر این گستردگی، به تاریخمند بودن پدیدههاي </a:t>
            </a:r>
            <a:r>
              <a:rPr lang="fa-IR" b="0" i="0" smtClean="0">
                <a:solidFill>
                  <a:srgbClr val="000000"/>
                </a:solidFill>
                <a:effectLst/>
                <a:latin typeface="BZar"/>
                <a:cs typeface="B Zar" panose="00000400000000000000" pitchFamily="2" charset="-78"/>
              </a:rPr>
              <a:t>اجتماعی بازمیگردد</a:t>
            </a:r>
            <a:r>
              <a:rPr lang="fa-IR" b="0" i="0" smtClean="0">
                <a:solidFill>
                  <a:srgbClr val="000000"/>
                </a:solidFill>
                <a:effectLst/>
                <a:latin typeface="BZar"/>
                <a:cs typeface="B Zar" panose="00000400000000000000" pitchFamily="2" charset="-78"/>
              </a:rPr>
              <a:t>. »منظور از تاریخمند بودن، معنادار بودن پدیده در فردیت خود است« )وبر</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124 :1397شاید این دو پرسش در روشن شدن مطلب کمک کند: </a:t>
            </a:r>
            <a:r>
              <a:rPr lang="fa-IR" b="0" i="0" smtClean="0">
                <a:solidFill>
                  <a:srgbClr val="FF0000"/>
                </a:solidFill>
                <a:effectLst/>
                <a:latin typeface="BZar"/>
                <a:cs typeface="B Zar" panose="00000400000000000000" pitchFamily="2" charset="-78"/>
              </a:rPr>
              <a:t>آیا مسائل و </a:t>
            </a:r>
            <a:r>
              <a:rPr lang="fa-IR" b="0" i="0" smtClean="0">
                <a:solidFill>
                  <a:srgbClr val="FF0000"/>
                </a:solidFill>
                <a:effectLst/>
                <a:latin typeface="BZar"/>
                <a:cs typeface="B Zar" panose="00000400000000000000" pitchFamily="2" charset="-78"/>
              </a:rPr>
              <a:t>مشکلات اجتماعی </a:t>
            </a:r>
            <a:r>
              <a:rPr lang="fa-IR" b="0" i="0" smtClean="0">
                <a:solidFill>
                  <a:srgbClr val="FF0000"/>
                </a:solidFill>
                <a:effectLst/>
                <a:latin typeface="BZar"/>
                <a:cs typeface="B Zar" panose="00000400000000000000" pitchFamily="2" charset="-78"/>
              </a:rPr>
              <a:t>ریشه در دگرگونیهاي تاریخی و تضادهاي نهادي ندارند؟</a:t>
            </a:r>
            <a:r>
              <a:rPr lang="fa-IR" b="0" i="0" smtClean="0">
                <a:solidFill>
                  <a:srgbClr val="000000"/>
                </a:solidFill>
                <a:effectLst/>
                <a:latin typeface="BZar"/>
                <a:cs typeface="B Zar" panose="00000400000000000000" pitchFamily="2" charset="-78"/>
              </a:rPr>
              <a:t> </a:t>
            </a:r>
            <a:r>
              <a:rPr lang="fa-IR" b="0" i="0" smtClean="0">
                <a:solidFill>
                  <a:srgbClr val="00B0F0"/>
                </a:solidFill>
                <a:effectLst/>
                <a:latin typeface="BZar"/>
                <a:cs typeface="B Zar" panose="00000400000000000000" pitchFamily="2" charset="-78"/>
              </a:rPr>
              <a:t>آیا آسایش و </a:t>
            </a:r>
            <a:r>
              <a:rPr lang="fa-IR" b="0" i="0" smtClean="0">
                <a:solidFill>
                  <a:srgbClr val="00B0F0"/>
                </a:solidFill>
                <a:effectLst/>
                <a:latin typeface="BZar"/>
                <a:cs typeface="B Zar" panose="00000400000000000000" pitchFamily="2" charset="-78"/>
              </a:rPr>
              <a:t>رفاه اجتماعی </a:t>
            </a:r>
            <a:r>
              <a:rPr lang="fa-IR" b="0" i="0" smtClean="0">
                <a:solidFill>
                  <a:srgbClr val="00B0F0"/>
                </a:solidFill>
                <a:effectLst/>
                <a:latin typeface="BZar"/>
                <a:cs typeface="B Zar" panose="00000400000000000000" pitchFamily="2" charset="-78"/>
              </a:rPr>
              <a:t>با تغییرات و تحولات وسیع اجتماعی ارتباط ندارد؟</a:t>
            </a:r>
            <a:r>
              <a:rPr lang="fa-IR" b="0" i="0" smtClean="0">
                <a:solidFill>
                  <a:srgbClr val="000000"/>
                </a:solidFill>
                <a:effectLst/>
                <a:latin typeface="BZar"/>
                <a:cs typeface="B Zar" panose="00000400000000000000" pitchFamily="2" charset="-78"/>
              </a:rPr>
              <a:t> در پاسخ به این </a:t>
            </a:r>
            <a:r>
              <a:rPr lang="fa-IR" b="0" i="0" smtClean="0">
                <a:solidFill>
                  <a:srgbClr val="000000"/>
                </a:solidFill>
                <a:effectLst/>
                <a:latin typeface="BZar"/>
                <a:cs typeface="B Zar" panose="00000400000000000000" pitchFamily="2" charset="-78"/>
              </a:rPr>
              <a:t>دست پرسشها </a:t>
            </a:r>
            <a:r>
              <a:rPr lang="fa-IR" b="0" i="0" smtClean="0">
                <a:solidFill>
                  <a:srgbClr val="000000"/>
                </a:solidFill>
                <a:effectLst/>
                <a:latin typeface="BZar"/>
                <a:cs typeface="B Zar" panose="00000400000000000000" pitchFamily="2" charset="-78"/>
              </a:rPr>
              <a:t>میتوان بر این باور دورکیم ارجاع داد که: »حوادث کنونی حیات اجتماعی </a:t>
            </a:r>
            <a:r>
              <a:rPr lang="fa-IR" b="0" i="0" smtClean="0">
                <a:solidFill>
                  <a:srgbClr val="000000"/>
                </a:solidFill>
                <a:effectLst/>
                <a:latin typeface="BZar"/>
                <a:cs typeface="B Zar" panose="00000400000000000000" pitchFamily="2" charset="-78"/>
              </a:rPr>
              <a:t>ناشی از </a:t>
            </a:r>
            <a:r>
              <a:rPr lang="fa-IR" b="0" i="0" smtClean="0">
                <a:solidFill>
                  <a:srgbClr val="000000"/>
                </a:solidFill>
                <a:effectLst/>
                <a:latin typeface="BZar"/>
                <a:cs typeface="B Zar" panose="00000400000000000000" pitchFamily="2" charset="-78"/>
              </a:rPr>
              <a:t>حالت کنونی اجتماع نیست؛ بلکه پیشامدهاي گذشته و سوابق تاریخی است که </a:t>
            </a:r>
            <a:r>
              <a:rPr lang="fa-IR" b="0" i="0" smtClean="0">
                <a:solidFill>
                  <a:srgbClr val="000000"/>
                </a:solidFill>
                <a:effectLst/>
                <a:latin typeface="BZar"/>
                <a:cs typeface="B Zar" panose="00000400000000000000" pitchFamily="2" charset="-78"/>
              </a:rPr>
              <a:t>سرچشمه حوادث </a:t>
            </a:r>
            <a:r>
              <a:rPr lang="fa-IR" b="0" i="0" smtClean="0">
                <a:solidFill>
                  <a:srgbClr val="000000"/>
                </a:solidFill>
                <a:effectLst/>
                <a:latin typeface="BZar"/>
                <a:cs typeface="B Zar" panose="00000400000000000000" pitchFamily="2" charset="-78"/>
              </a:rPr>
              <a:t>کنونی را میسازد« )دورکیم، .</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19230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291840" y="1825625"/>
            <a:ext cx="8061960" cy="4351338"/>
          </a:xfrm>
        </p:spPr>
        <p:txBody>
          <a:bodyPr>
            <a:normAutofit/>
          </a:bodyPr>
          <a:lstStyle/>
          <a:p>
            <a:pPr algn="just"/>
            <a:r>
              <a:rPr lang="fa-IR" b="0" i="0" smtClean="0">
                <a:solidFill>
                  <a:srgbClr val="000000"/>
                </a:solidFill>
                <a:effectLst/>
                <a:latin typeface="BZar"/>
                <a:cs typeface="B Zar" panose="00000400000000000000" pitchFamily="2" charset="-78"/>
              </a:rPr>
              <a:t>همسو با چنین گزارهاي، سی رایت میلز </a:t>
            </a:r>
            <a:r>
              <a:rPr lang="fa-IR" sz="14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بر این عقیده است که پژوهش اجتماعی </a:t>
            </a:r>
            <a:r>
              <a:rPr lang="fa-IR" b="0" i="0" smtClean="0">
                <a:solidFill>
                  <a:srgbClr val="000000"/>
                </a:solidFill>
                <a:effectLst/>
                <a:latin typeface="BZar"/>
                <a:cs typeface="B Zar" panose="00000400000000000000" pitchFamily="2" charset="-78"/>
              </a:rPr>
              <a:t>که به </a:t>
            </a:r>
            <a:r>
              <a:rPr lang="fa-IR" b="0" i="0" smtClean="0">
                <a:solidFill>
                  <a:srgbClr val="000000"/>
                </a:solidFill>
                <a:effectLst/>
                <a:latin typeface="BZar"/>
                <a:cs typeface="B Zar" panose="00000400000000000000" pitchFamily="2" charset="-78"/>
              </a:rPr>
              <a:t>مسائل مربوط به سرگذشت فردي، تاریخ و روابط متقابل آنها معطوف نباشد، </a:t>
            </a:r>
            <a:r>
              <a:rPr lang="fa-IR" b="0" i="0" smtClean="0">
                <a:solidFill>
                  <a:srgbClr val="000000"/>
                </a:solidFill>
                <a:effectLst/>
                <a:latin typeface="BZar"/>
                <a:cs typeface="B Zar" panose="00000400000000000000" pitchFamily="2" charset="-78"/>
              </a:rPr>
              <a:t>رسالت روشنفکرانه </a:t>
            </a:r>
            <a:r>
              <a:rPr lang="fa-IR" b="0" i="0" smtClean="0">
                <a:solidFill>
                  <a:srgbClr val="000000"/>
                </a:solidFill>
                <a:effectLst/>
                <a:latin typeface="BZar"/>
                <a:cs typeface="B Zar" panose="00000400000000000000" pitchFamily="2" charset="-78"/>
              </a:rPr>
              <a:t>خود را انجام نداده است. پژوهش حرفهاي باید متوجه ساختهاي </a:t>
            </a:r>
            <a:r>
              <a:rPr lang="fa-IR" b="0" i="0" smtClean="0">
                <a:solidFill>
                  <a:srgbClr val="000000"/>
                </a:solidFill>
                <a:effectLst/>
                <a:latin typeface="BZar"/>
                <a:cs typeface="B Zar" panose="00000400000000000000" pitchFamily="2" charset="-78"/>
              </a:rPr>
              <a:t>تاریخی، خواستهاي </a:t>
            </a:r>
            <a:r>
              <a:rPr lang="fa-IR" b="0" i="0" smtClean="0">
                <a:solidFill>
                  <a:srgbClr val="000000"/>
                </a:solidFill>
                <a:effectLst/>
                <a:latin typeface="BZar"/>
                <a:cs typeface="B Zar" panose="00000400000000000000" pitchFamily="2" charset="-78"/>
              </a:rPr>
              <a:t>ضروري و گرفتاريهاي حیاتی مردم باشد. ازاینرو، وظیفه پژوهشگر، </a:t>
            </a:r>
            <a:r>
              <a:rPr lang="fa-IR" b="0" i="0" smtClean="0">
                <a:solidFill>
                  <a:srgbClr val="000000"/>
                </a:solidFill>
                <a:effectLst/>
                <a:latin typeface="BZar"/>
                <a:cs typeface="B Zar" panose="00000400000000000000" pitchFamily="2" charset="-78"/>
              </a:rPr>
              <a:t>کشف، توصیف </a:t>
            </a:r>
            <a:r>
              <a:rPr lang="fa-IR" b="0" i="0" smtClean="0">
                <a:solidFill>
                  <a:srgbClr val="000000"/>
                </a:solidFill>
                <a:effectLst/>
                <a:latin typeface="BZar"/>
                <a:cs typeface="B Zar" panose="00000400000000000000" pitchFamily="2" charset="-78"/>
              </a:rPr>
              <a:t>یا تبیین غیرشخصیترین و تاریخیترین تغییرات و دگرگونیها است. </a:t>
            </a:r>
            <a:endParaRPr lang="fa-IR" b="0" i="0" smtClean="0">
              <a:solidFill>
                <a:srgbClr val="000000"/>
              </a:solidFill>
              <a:effectLst/>
              <a:latin typeface="BZar"/>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67694"/>
            <a:ext cx="2133600" cy="2133600"/>
          </a:xfrm>
          <a:prstGeom prst="rect">
            <a:avLst/>
          </a:prstGeom>
        </p:spPr>
      </p:pic>
      <p:sp>
        <p:nvSpPr>
          <p:cNvPr id="5" name="TextBox 4"/>
          <p:cNvSpPr txBox="1"/>
          <p:nvPr/>
        </p:nvSpPr>
        <p:spPr>
          <a:xfrm>
            <a:off x="838200" y="4178300"/>
            <a:ext cx="1983544" cy="523220"/>
          </a:xfrm>
          <a:prstGeom prst="rect">
            <a:avLst/>
          </a:prstGeom>
          <a:noFill/>
        </p:spPr>
        <p:txBody>
          <a:bodyPr wrap="square" rtlCol="1">
            <a:spAutoFit/>
          </a:bodyPr>
          <a:lstStyle/>
          <a:p>
            <a:pPr algn="ctr"/>
            <a:r>
              <a:rPr lang="fa-IR" sz="2800">
                <a:solidFill>
                  <a:srgbClr val="FF0000"/>
                </a:solidFill>
                <a:latin typeface="BZar"/>
                <a:cs typeface="B Zar" panose="00000400000000000000" pitchFamily="2" charset="-78"/>
              </a:rPr>
              <a:t>سی رایت میلز</a:t>
            </a:r>
            <a:endParaRPr lang="fa-IR">
              <a:solidFill>
                <a:srgbClr val="FF0000"/>
              </a:solidFill>
            </a:endParaRPr>
          </a:p>
        </p:txBody>
      </p:sp>
    </p:spTree>
    <p:extLst>
      <p:ext uri="{BB962C8B-B14F-4D97-AF65-F5344CB8AC3E}">
        <p14:creationId xmlns:p14="http://schemas.microsoft.com/office/powerpoint/2010/main" val="27404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srgbClr val="000000"/>
                </a:solidFill>
                <a:latin typeface="BZar"/>
                <a:cs typeface="B Zar" panose="00000400000000000000" pitchFamily="2" charset="-78"/>
              </a:rPr>
              <a:t>او باید همواره در زمینه درك مفاهیم اجتماعی و تاریخی افراد و عصري که در آن زندگی میکنند کوشش لازم را به عمل آورد. لازمه این کار دست یافتن به بینشی اساسی است که امکان درك متقابل میان انسان و جامعه و سرگذشت فردي و تاریخ را فراهم سازد) </a:t>
            </a:r>
            <a:r>
              <a:rPr lang="fa-IR" sz="1400">
                <a:solidFill>
                  <a:srgbClr val="000000"/>
                </a:solidFill>
                <a:latin typeface="BZar"/>
                <a:cs typeface="B Zar" panose="00000400000000000000" pitchFamily="2" charset="-78"/>
              </a:rPr>
              <a:t>2</a:t>
            </a:r>
            <a:r>
              <a:rPr lang="fa-IR">
                <a:solidFill>
                  <a:srgbClr val="000000"/>
                </a:solidFill>
                <a:latin typeface="BZar"/>
                <a:cs typeface="B Zar" panose="00000400000000000000" pitchFamily="2" charset="-78"/>
              </a:rPr>
              <a:t>میلز، 22 ،21 ،18 :1381و .(36چرا که شناخت واقعیت اجتماعی، فقط با داشتن دیدگاههاي خاص میسر است. ... فقط از این طریق است که میتوان </a:t>
            </a:r>
            <a:r>
              <a:rPr lang="fa-IR">
                <a:solidFill>
                  <a:srgbClr val="000000"/>
                </a:solidFill>
                <a:latin typeface="BZar"/>
                <a:cs typeface="B Zar" panose="00000400000000000000" pitchFamily="2" charset="-78"/>
              </a:rPr>
              <a:t>از </a:t>
            </a:r>
            <a:r>
              <a:rPr lang="fa-IR" smtClean="0">
                <a:solidFill>
                  <a:srgbClr val="000000"/>
                </a:solidFill>
                <a:latin typeface="BZar"/>
                <a:cs typeface="B Zar" panose="00000400000000000000" pitchFamily="2" charset="-78"/>
              </a:rPr>
              <a:t>بی پایانی </a:t>
            </a:r>
            <a:r>
              <a:rPr lang="fa-IR">
                <a:solidFill>
                  <a:srgbClr val="000000"/>
                </a:solidFill>
                <a:latin typeface="BZar"/>
                <a:cs typeface="B Zar" panose="00000400000000000000" pitchFamily="2" charset="-78"/>
              </a:rPr>
              <a:t>مطلق واقعیت، بخش کوچکی را براي پژوهش و مطالعه انتخاب کرد )وبر، .</a:t>
            </a:r>
            <a:r>
              <a:rPr lang="fa-IR">
                <a:solidFill>
                  <a:prstClr val="black"/>
                </a:solidFill>
                <a:cs typeface="B Zar" panose="00000400000000000000" pitchFamily="2" charset="-78"/>
              </a:rPr>
              <a:t> </a:t>
            </a:r>
          </a:p>
          <a:p>
            <a:endParaRPr lang="fa-IR"/>
          </a:p>
        </p:txBody>
      </p:sp>
      <p:sp>
        <p:nvSpPr>
          <p:cNvPr id="4" name="Flowchart: Process 3"/>
          <p:cNvSpPr/>
          <p:nvPr/>
        </p:nvSpPr>
        <p:spPr>
          <a:xfrm>
            <a:off x="838200" y="4389120"/>
            <a:ext cx="3277772" cy="105507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بی پایانی مطلق واقعیت</a:t>
            </a:r>
            <a:endParaRPr lang="fa-IR" b="1">
              <a:solidFill>
                <a:srgbClr val="FF0000"/>
              </a:solidFill>
            </a:endParaRPr>
          </a:p>
        </p:txBody>
      </p:sp>
    </p:spTree>
    <p:extLst>
      <p:ext uri="{BB962C8B-B14F-4D97-AF65-F5344CB8AC3E}">
        <p14:creationId xmlns:p14="http://schemas.microsoft.com/office/powerpoint/2010/main" val="884681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ر گسترده بودن مسائل اجتماعی، سویه دیگري نیز وجود دارد؛ رویدادهایی </a:t>
            </a:r>
            <a:r>
              <a:rPr lang="fa-IR" b="0" i="0" smtClean="0">
                <a:solidFill>
                  <a:srgbClr val="000000"/>
                </a:solidFill>
                <a:effectLst/>
                <a:latin typeface="BZar"/>
                <a:cs typeface="B Zar" panose="00000400000000000000" pitchFamily="2" charset="-78"/>
              </a:rPr>
              <a:t>که امروزه </a:t>
            </a:r>
            <a:r>
              <a:rPr lang="fa-IR" b="0" i="0" smtClean="0">
                <a:solidFill>
                  <a:srgbClr val="000000"/>
                </a:solidFill>
                <a:effectLst/>
                <a:latin typeface="BZar"/>
                <a:cs typeface="B Zar" panose="00000400000000000000" pitchFamily="2" charset="-78"/>
              </a:rPr>
              <a:t>در زندگی روزمره مردم تأثیر میگذارند، حوادثی جهانی هستند. براي مثال، در </a:t>
            </a:r>
            <a:r>
              <a:rPr lang="fa-IR" b="0" i="0" smtClean="0">
                <a:solidFill>
                  <a:srgbClr val="000000"/>
                </a:solidFill>
                <a:effectLst/>
                <a:latin typeface="BZar"/>
                <a:cs typeface="B Zar" panose="00000400000000000000" pitchFamily="2" charset="-78"/>
              </a:rPr>
              <a:t>حال حاضر</a:t>
            </a:r>
            <a:r>
              <a:rPr lang="fa-IR" b="0" i="0" smtClean="0">
                <a:solidFill>
                  <a:srgbClr val="000000"/>
                </a:solidFill>
                <a:effectLst/>
                <a:latin typeface="BZar"/>
                <a:cs typeface="B Zar" panose="00000400000000000000" pitchFamily="2" charset="-78"/>
              </a:rPr>
              <a:t>، در فاصلهاي کمتر از سه ماه، همه جوامع یک همهگیري گسترده </a:t>
            </a:r>
            <a:r>
              <a:rPr lang="fa-IR" b="0" i="0" smtClean="0">
                <a:solidFill>
                  <a:srgbClr val="000000"/>
                </a:solidFill>
                <a:effectLst/>
                <a:latin typeface="BZar"/>
                <a:cs typeface="B Zar" panose="00000400000000000000" pitchFamily="2" charset="-78"/>
              </a:rPr>
              <a:t>(پاندمی کووید 19) را </a:t>
            </a:r>
            <a:r>
              <a:rPr lang="fa-IR" b="0" i="0" smtClean="0">
                <a:solidFill>
                  <a:srgbClr val="000000"/>
                </a:solidFill>
                <a:effectLst/>
                <a:latin typeface="BZar"/>
                <a:cs typeface="B Zar" panose="00000400000000000000" pitchFamily="2" charset="-78"/>
              </a:rPr>
              <a:t>تجربه کردند و عوارض آن را از کم تا زیاد در </a:t>
            </a:r>
            <a:r>
              <a:rPr lang="fa-IR" b="0" i="0" smtClean="0">
                <a:solidFill>
                  <a:srgbClr val="000000"/>
                </a:solidFill>
                <a:effectLst/>
                <a:latin typeface="BZar"/>
                <a:cs typeface="B Zar" panose="00000400000000000000" pitchFamily="2" charset="-78"/>
              </a:rPr>
              <a:t>عرصه هاي </a:t>
            </a:r>
            <a:r>
              <a:rPr lang="fa-IR" b="0" i="0" smtClean="0">
                <a:solidFill>
                  <a:srgbClr val="000000"/>
                </a:solidFill>
                <a:effectLst/>
                <a:latin typeface="BZar"/>
                <a:cs typeface="B Zar" panose="00000400000000000000" pitchFamily="2" charset="-78"/>
              </a:rPr>
              <a:t>مختلف </a:t>
            </a:r>
            <a:r>
              <a:rPr lang="fa-IR" b="0" i="0" smtClean="0">
                <a:solidFill>
                  <a:srgbClr val="000000"/>
                </a:solidFill>
                <a:effectLst/>
                <a:latin typeface="BZar"/>
                <a:cs typeface="B Zar" panose="00000400000000000000" pitchFamily="2" charset="-78"/>
              </a:rPr>
              <a:t>اقتصادي، اجتماعی</a:t>
            </a:r>
            <a:r>
              <a:rPr lang="fa-IR" b="0" i="0" smtClean="0">
                <a:solidFill>
                  <a:srgbClr val="000000"/>
                </a:solidFill>
                <a:effectLst/>
                <a:latin typeface="BZar"/>
                <a:cs typeface="B Zar" panose="00000400000000000000" pitchFamily="2" charset="-78"/>
              </a:rPr>
              <a:t>، سیاسی و فرهنگی دریافت کردند. یا اینکه در فاصله یک نسل، انقلاب </a:t>
            </a:r>
            <a:r>
              <a:rPr lang="fa-IR" b="0" i="0" smtClean="0">
                <a:solidFill>
                  <a:srgbClr val="000000"/>
                </a:solidFill>
                <a:effectLst/>
                <a:latin typeface="BZar"/>
                <a:cs typeface="B Zar" panose="00000400000000000000" pitchFamily="2" charset="-78"/>
              </a:rPr>
              <a:t>در عرصه </a:t>
            </a:r>
            <a:r>
              <a:rPr lang="fa-IR" b="0" i="0" smtClean="0">
                <a:solidFill>
                  <a:srgbClr val="000000"/>
                </a:solidFill>
                <a:effectLst/>
                <a:latin typeface="BZar"/>
                <a:cs typeface="B Zar" panose="00000400000000000000" pitchFamily="2" charset="-78"/>
              </a:rPr>
              <a:t>ارتباطات و اطلاعات دگرگونیهاي </a:t>
            </a:r>
            <a:r>
              <a:rPr lang="fa-IR" b="0" i="0" smtClean="0">
                <a:solidFill>
                  <a:srgbClr val="000000"/>
                </a:solidFill>
                <a:effectLst/>
                <a:latin typeface="BZar"/>
                <a:cs typeface="B Zar" panose="00000400000000000000" pitchFamily="2" charset="-78"/>
              </a:rPr>
              <a:t>زلزله آسا </a:t>
            </a:r>
            <a:r>
              <a:rPr lang="fa-IR" b="0" i="0" smtClean="0">
                <a:solidFill>
                  <a:srgbClr val="000000"/>
                </a:solidFill>
                <a:effectLst/>
                <a:latin typeface="BZar"/>
                <a:cs typeface="B Zar" panose="00000400000000000000" pitchFamily="2" charset="-78"/>
              </a:rPr>
              <a:t>و </a:t>
            </a:r>
            <a:r>
              <a:rPr lang="fa-IR" b="0" i="0" smtClean="0">
                <a:solidFill>
                  <a:srgbClr val="000000"/>
                </a:solidFill>
                <a:effectLst/>
                <a:latin typeface="BZar"/>
                <a:cs typeface="B Zar" panose="00000400000000000000" pitchFamily="2" charset="-78"/>
              </a:rPr>
              <a:t>دامنه داري </a:t>
            </a:r>
            <a:r>
              <a:rPr lang="fa-IR" b="0" i="0" smtClean="0">
                <a:solidFill>
                  <a:srgbClr val="000000"/>
                </a:solidFill>
                <a:effectLst/>
                <a:latin typeface="BZar"/>
                <a:cs typeface="B Zar" panose="00000400000000000000" pitchFamily="2" charset="-78"/>
              </a:rPr>
              <a:t>را فراهم آورد </a:t>
            </a:r>
            <a:r>
              <a:rPr lang="fa-IR" b="0" i="0" smtClean="0">
                <a:solidFill>
                  <a:srgbClr val="000000"/>
                </a:solidFill>
                <a:effectLst/>
                <a:latin typeface="BZar"/>
                <a:cs typeface="B Zar" panose="00000400000000000000" pitchFamily="2" charset="-78"/>
              </a:rPr>
              <a:t>که زمینه ساز </a:t>
            </a:r>
            <a:r>
              <a:rPr lang="fa-IR" b="0" i="0" smtClean="0">
                <a:solidFill>
                  <a:srgbClr val="000000"/>
                </a:solidFill>
                <a:effectLst/>
                <a:latin typeface="BZar"/>
                <a:cs typeface="B Zar" panose="00000400000000000000" pitchFamily="2" charset="-78"/>
              </a:rPr>
              <a:t>گذار در </a:t>
            </a:r>
            <a:r>
              <a:rPr lang="fa-IR" b="1" i="0" smtClean="0">
                <a:solidFill>
                  <a:srgbClr val="FF0000"/>
                </a:solidFill>
                <a:effectLst/>
                <a:latin typeface="BZar"/>
                <a:cs typeface="B Zar" panose="00000400000000000000" pitchFamily="2" charset="-78"/>
              </a:rPr>
              <a:t>نظامهاي آگاهی</a:t>
            </a:r>
            <a:r>
              <a:rPr lang="fa-IR" b="0" i="0" smtClean="0">
                <a:solidFill>
                  <a:srgbClr val="000000"/>
                </a:solidFill>
                <a:effectLst/>
                <a:latin typeface="BZar"/>
                <a:cs typeface="B Zar" panose="00000400000000000000" pitchFamily="2" charset="-78"/>
              </a:rPr>
              <a:t>، </a:t>
            </a:r>
            <a:r>
              <a:rPr lang="fa-IR" b="0" i="0" smtClean="0">
                <a:solidFill>
                  <a:srgbClr val="0070C0"/>
                </a:solidFill>
                <a:effectLst/>
                <a:latin typeface="BZar"/>
                <a:cs typeface="B Zar" panose="00000400000000000000" pitchFamily="2" charset="-78"/>
              </a:rPr>
              <a:t>فرایندهاي هویتسازي</a:t>
            </a:r>
            <a:r>
              <a:rPr lang="fa-IR" b="0" i="0" smtClean="0">
                <a:solidFill>
                  <a:srgbClr val="000000"/>
                </a:solidFill>
                <a:effectLst/>
                <a:latin typeface="BZar"/>
                <a:cs typeface="B Zar" panose="00000400000000000000" pitchFamily="2" charset="-78"/>
              </a:rPr>
              <a:t>، </a:t>
            </a:r>
            <a:r>
              <a:rPr lang="fa-IR" b="0" i="0" smtClean="0">
                <a:solidFill>
                  <a:srgbClr val="00B050"/>
                </a:solidFill>
                <a:effectLst/>
                <a:latin typeface="BZar"/>
                <a:cs typeface="B Zar" panose="00000400000000000000" pitchFamily="2" charset="-78"/>
              </a:rPr>
              <a:t>شکلگیري سبک زندگی </a:t>
            </a:r>
            <a:r>
              <a:rPr lang="fa-IR" b="0" i="0" smtClean="0">
                <a:solidFill>
                  <a:srgbClr val="000000"/>
                </a:solidFill>
                <a:effectLst/>
                <a:latin typeface="BZar"/>
                <a:cs typeface="B Zar" panose="00000400000000000000" pitchFamily="2" charset="-78"/>
              </a:rPr>
              <a:t>و</a:t>
            </a:r>
            <a:r>
              <a:rPr lang="fa-IR" b="0" i="0" smtClean="0">
                <a:solidFill>
                  <a:srgbClr val="000000"/>
                </a:solidFill>
                <a:effectLst/>
                <a:latin typeface="BZar"/>
                <a:cs typeface="B Zar" panose="00000400000000000000" pitchFamily="2" charset="-78"/>
              </a:rPr>
              <a:t>... شد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557990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و آخرین سویه، به تغییرپذیري مسائل اجتماعی بازمیگردد. امروزه پس از </a:t>
            </a:r>
            <a:r>
              <a:rPr lang="fa-IR" b="0" i="0" smtClean="0">
                <a:solidFill>
                  <a:srgbClr val="000000"/>
                </a:solidFill>
                <a:effectLst/>
                <a:latin typeface="BZar"/>
                <a:cs typeface="B Zar" panose="00000400000000000000" pitchFamily="2" charset="-78"/>
              </a:rPr>
              <a:t>گذشت اعصار</a:t>
            </a:r>
            <a:r>
              <a:rPr lang="fa-IR" b="0" i="0" smtClean="0">
                <a:solidFill>
                  <a:srgbClr val="000000"/>
                </a:solidFill>
                <a:effectLst/>
                <a:latin typeface="BZar"/>
                <a:cs typeface="B Zar" panose="00000400000000000000" pitchFamily="2" charset="-78"/>
              </a:rPr>
              <a:t>، »این حقیقت انکارناپذیر است که نهتنها حق و اخلاق در نمونههاي </a:t>
            </a:r>
            <a:r>
              <a:rPr lang="fa-IR" b="0" i="0" smtClean="0">
                <a:solidFill>
                  <a:srgbClr val="000000"/>
                </a:solidFill>
                <a:effectLst/>
                <a:latin typeface="BZar"/>
                <a:cs typeface="B Zar" panose="00000400000000000000" pitchFamily="2" charset="-78"/>
              </a:rPr>
              <a:t>مختلف اجتماعی</a:t>
            </a:r>
            <a:r>
              <a:rPr lang="fa-IR" b="0" i="0" smtClean="0">
                <a:solidFill>
                  <a:srgbClr val="000000"/>
                </a:solidFill>
                <a:effectLst/>
                <a:latin typeface="BZar"/>
                <a:cs typeface="B Zar" panose="00000400000000000000" pitchFamily="2" charset="-78"/>
              </a:rPr>
              <a:t>، بلکه حتی در نمونه اجتماعی واحد نیز تغییر میکند« </a:t>
            </a:r>
            <a:r>
              <a:rPr lang="fa-IR" b="0" i="0" smtClean="0">
                <a:solidFill>
                  <a:srgbClr val="000000"/>
                </a:solidFill>
                <a:effectLst/>
                <a:latin typeface="BZar"/>
                <a:cs typeface="B Zar" panose="00000400000000000000" pitchFamily="2" charset="-78"/>
              </a:rPr>
              <a:t>(دورکیم</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85 </a:t>
            </a:r>
            <a:r>
              <a:rPr lang="fa-IR" b="0" i="0" smtClean="0">
                <a:solidFill>
                  <a:srgbClr val="000000"/>
                </a:solidFill>
                <a:effectLst/>
                <a:latin typeface="BZar"/>
                <a:cs typeface="B Zar" panose="00000400000000000000" pitchFamily="2" charset="-78"/>
              </a:rPr>
              <a:t>:1373</a:t>
            </a:r>
            <a:r>
              <a:rPr lang="fa-IR" b="0" i="0" smtClean="0">
                <a:solidFill>
                  <a:srgbClr val="000000"/>
                </a:solidFill>
                <a:effectLst/>
                <a:latin typeface="BZar"/>
                <a:cs typeface="B Zar" panose="00000400000000000000" pitchFamily="2" charset="-78"/>
              </a:rPr>
              <a:t>؛) آنگاه چرا </a:t>
            </a:r>
            <a:r>
              <a:rPr lang="fa-IR" b="0" i="0" smtClean="0">
                <a:solidFill>
                  <a:srgbClr val="000000"/>
                </a:solidFill>
                <a:effectLst/>
                <a:latin typeface="BZar"/>
                <a:cs typeface="B Zar" panose="00000400000000000000" pitchFamily="2" charset="-78"/>
              </a:rPr>
              <a:t>و چگونه میتوان انتظار داشت که مسائل اجتماعی تغییر نکنند. بهمرورزمان، </a:t>
            </a:r>
            <a:r>
              <a:rPr lang="fa-IR" b="0" i="0" smtClean="0">
                <a:solidFill>
                  <a:srgbClr val="000000"/>
                </a:solidFill>
                <a:effectLst/>
                <a:latin typeface="BZar"/>
                <a:cs typeface="B Zar" panose="00000400000000000000" pitchFamily="2" charset="-78"/>
              </a:rPr>
              <a:t>مسائل دستخوش </a:t>
            </a:r>
            <a:r>
              <a:rPr lang="fa-IR" b="0" i="0" smtClean="0">
                <a:solidFill>
                  <a:srgbClr val="000000"/>
                </a:solidFill>
                <a:effectLst/>
                <a:latin typeface="BZar"/>
                <a:cs typeface="B Zar" panose="00000400000000000000" pitchFamily="2" charset="-78"/>
              </a:rPr>
              <a:t>تغییر میشوند چرا که زمینه و ساحت اجتماعی مدام در حال تغییر است. در </a:t>
            </a:r>
            <a:r>
              <a:rPr lang="fa-IR" b="0" i="0" smtClean="0">
                <a:solidFill>
                  <a:srgbClr val="000000"/>
                </a:solidFill>
                <a:effectLst/>
                <a:latin typeface="BZar"/>
                <a:cs typeface="B Zar" panose="00000400000000000000" pitchFamily="2" charset="-78"/>
              </a:rPr>
              <a:t>این میدان</a:t>
            </a:r>
            <a:r>
              <a:rPr lang="fa-IR" b="0" i="0" smtClean="0">
                <a:solidFill>
                  <a:srgbClr val="000000"/>
                </a:solidFill>
                <a:effectLst/>
                <a:latin typeface="BZar"/>
                <a:cs typeface="B Zar" panose="00000400000000000000" pitchFamily="2" charset="-78"/>
              </a:rPr>
              <a:t>، انتظارات اجتماعی نوپدید میآیند و بار دیگر همچون گذشته، مسائل </a:t>
            </a:r>
            <a:r>
              <a:rPr lang="fa-IR" b="0" i="0" smtClean="0">
                <a:solidFill>
                  <a:srgbClr val="000000"/>
                </a:solidFill>
                <a:effectLst/>
                <a:latin typeface="BZar"/>
                <a:cs typeface="B Zar" panose="00000400000000000000" pitchFamily="2" charset="-78"/>
              </a:rPr>
              <a:t>به مشخصترین </a:t>
            </a:r>
            <a:r>
              <a:rPr lang="fa-IR" b="0" i="0" smtClean="0">
                <a:solidFill>
                  <a:srgbClr val="000000"/>
                </a:solidFill>
                <a:effectLst/>
                <a:latin typeface="BZar"/>
                <a:cs typeface="B Zar" panose="00000400000000000000" pitchFamily="2" charset="-78"/>
              </a:rPr>
              <a:t>صورت، زمانی ظهور میکنند که برخی از این انتظارات برآورده نشوند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431323"/>
            <a:ext cx="2700997" cy="11394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انتظارات اجتماعی</a:t>
            </a:r>
            <a:endParaRPr lang="fa-IR" b="1">
              <a:solidFill>
                <a:srgbClr val="FF0000"/>
              </a:solidFill>
            </a:endParaRPr>
          </a:p>
        </p:txBody>
      </p:sp>
    </p:spTree>
    <p:extLst>
      <p:ext uri="{BB962C8B-B14F-4D97-AF65-F5344CB8AC3E}">
        <p14:creationId xmlns:p14="http://schemas.microsoft.com/office/powerpoint/2010/main" val="3008387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آگاهی یافتن به چنین سویههایی، زمینهاي را فراهم میآورد که پژوهشگر از </a:t>
            </a:r>
            <a:r>
              <a:rPr lang="fa-IR" b="0" i="0" smtClean="0">
                <a:solidFill>
                  <a:srgbClr val="000000"/>
                </a:solidFill>
                <a:effectLst/>
                <a:latin typeface="BZar"/>
                <a:cs typeface="B Zar" panose="00000400000000000000" pitchFamily="2" charset="-78"/>
              </a:rPr>
              <a:t>آگاهی کاذب </a:t>
            </a:r>
            <a:r>
              <a:rPr lang="fa-IR" b="0" i="0" smtClean="0">
                <a:solidFill>
                  <a:srgbClr val="000000"/>
                </a:solidFill>
                <a:effectLst/>
                <a:latin typeface="BZar"/>
                <a:cs typeface="B Zar" panose="00000400000000000000" pitchFamily="2" charset="-78"/>
              </a:rPr>
              <a:t>درباره شرایط و موقعیتهاي اجتماعی پرهیز کند. او باید بتواند تاریخ جامعه </a:t>
            </a:r>
            <a:r>
              <a:rPr lang="fa-IR" b="0" i="0" smtClean="0">
                <a:solidFill>
                  <a:srgbClr val="000000"/>
                </a:solidFill>
                <a:effectLst/>
                <a:latin typeface="BZar"/>
                <a:cs typeface="B Zar" panose="00000400000000000000" pitchFamily="2" charset="-78"/>
              </a:rPr>
              <a:t>و سرگذشت </a:t>
            </a:r>
            <a:r>
              <a:rPr lang="fa-IR" b="0" i="0" smtClean="0">
                <a:solidFill>
                  <a:srgbClr val="000000"/>
                </a:solidFill>
                <a:effectLst/>
                <a:latin typeface="BZar"/>
                <a:cs typeface="B Zar" panose="00000400000000000000" pitchFamily="2" charset="-78"/>
              </a:rPr>
              <a:t>فردي و روابط میان آنها را درك کند. ازاینرو، به فنون منطق و استدلال </a:t>
            </a:r>
            <a:r>
              <a:rPr lang="fa-IR" b="0" i="0" smtClean="0">
                <a:solidFill>
                  <a:srgbClr val="000000"/>
                </a:solidFill>
                <a:effectLst/>
                <a:latin typeface="BZar"/>
                <a:cs typeface="B Zar" panose="00000400000000000000" pitchFamily="2" charset="-78"/>
              </a:rPr>
              <a:t>نیاز دارد </a:t>
            </a:r>
            <a:r>
              <a:rPr lang="fa-IR" b="0" i="0" smtClean="0">
                <a:solidFill>
                  <a:srgbClr val="000000"/>
                </a:solidFill>
                <a:effectLst/>
                <a:latin typeface="BZar"/>
                <a:cs typeface="B Zar" panose="00000400000000000000" pitchFamily="2" charset="-78"/>
              </a:rPr>
              <a:t>تا از آنچه در زیست </a:t>
            </a:r>
            <a:r>
              <a:rPr lang="fa-IR" b="0" i="0" smtClean="0">
                <a:solidFill>
                  <a:srgbClr val="000000"/>
                </a:solidFill>
                <a:effectLst/>
                <a:latin typeface="BZar"/>
                <a:cs typeface="B Zar" panose="00000400000000000000" pitchFamily="2" charset="-78"/>
              </a:rPr>
              <a:t>جهان مان </a:t>
            </a:r>
            <a:r>
              <a:rPr lang="fa-IR" b="0" i="0" smtClean="0">
                <a:solidFill>
                  <a:srgbClr val="000000"/>
                </a:solidFill>
                <a:effectLst/>
                <a:latin typeface="BZar"/>
                <a:cs typeface="B Zar" panose="00000400000000000000" pitchFamily="2" charset="-78"/>
              </a:rPr>
              <a:t>میگذرد نتایجی به دست آورد. او باید </a:t>
            </a:r>
            <a:r>
              <a:rPr lang="fa-IR" b="0" i="0" smtClean="0">
                <a:solidFill>
                  <a:srgbClr val="000000"/>
                </a:solidFill>
                <a:effectLst/>
                <a:latin typeface="BZar"/>
                <a:cs typeface="B Zar" panose="00000400000000000000" pitchFamily="2" charset="-78"/>
              </a:rPr>
              <a:t>بهجاي گرفتاريهاي </a:t>
            </a:r>
            <a:r>
              <a:rPr lang="fa-IR" b="0" i="0" smtClean="0">
                <a:solidFill>
                  <a:srgbClr val="000000"/>
                </a:solidFill>
                <a:effectLst/>
                <a:latin typeface="BZar"/>
                <a:cs typeface="B Zar" panose="00000400000000000000" pitchFamily="2" charset="-78"/>
              </a:rPr>
              <a:t>خصوصی، به مسائل اساسی توجه کند و مقابله با مسائل عمومی را </a:t>
            </a:r>
            <a:r>
              <a:rPr lang="fa-IR" b="0" i="0" smtClean="0">
                <a:solidFill>
                  <a:srgbClr val="000000"/>
                </a:solidFill>
                <a:effectLst/>
                <a:latin typeface="BZar"/>
                <a:cs typeface="B Zar" panose="00000400000000000000" pitchFamily="2" charset="-78"/>
              </a:rPr>
              <a:t>جایگزین بیتفاوتی </a:t>
            </a:r>
            <a:r>
              <a:rPr lang="fa-IR" b="0" i="0" smtClean="0">
                <a:solidFill>
                  <a:srgbClr val="000000"/>
                </a:solidFill>
                <a:effectLst/>
                <a:latin typeface="BZar"/>
                <a:cs typeface="B Zar" panose="00000400000000000000" pitchFamily="2" charset="-78"/>
              </a:rPr>
              <a:t>و دلمردگی کند. این تجلیِ یک بینش است؛ کیفیتی از تفکر که با کمک </a:t>
            </a:r>
            <a:r>
              <a:rPr lang="fa-IR" b="0" i="0" smtClean="0">
                <a:solidFill>
                  <a:srgbClr val="000000"/>
                </a:solidFill>
                <a:effectLst/>
                <a:latin typeface="BZar"/>
                <a:cs typeface="B Zar" panose="00000400000000000000" pitchFamily="2" charset="-78"/>
              </a:rPr>
              <a:t>آن میتوان </a:t>
            </a:r>
            <a:r>
              <a:rPr lang="fa-IR" b="0" i="0" smtClean="0">
                <a:solidFill>
                  <a:srgbClr val="000000"/>
                </a:solidFill>
                <a:effectLst/>
                <a:latin typeface="BZar"/>
                <a:cs typeface="B Zar" panose="00000400000000000000" pitchFamily="2" charset="-78"/>
              </a:rPr>
              <a:t>واقعیتهاي جامعه را شناخت</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670474"/>
            <a:ext cx="2532184" cy="88626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زیست جهان</a:t>
            </a:r>
            <a:endParaRPr lang="fa-IR" b="1">
              <a:solidFill>
                <a:srgbClr val="FF0000"/>
              </a:solidFill>
            </a:endParaRPr>
          </a:p>
        </p:txBody>
      </p:sp>
    </p:spTree>
    <p:extLst>
      <p:ext uri="{BB962C8B-B14F-4D97-AF65-F5344CB8AC3E}">
        <p14:creationId xmlns:p14="http://schemas.microsoft.com/office/powerpoint/2010/main" val="219360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srgbClr val="000000"/>
                </a:solidFill>
                <a:latin typeface="BZar"/>
                <a:cs typeface="B Zar" panose="00000400000000000000" pitchFamily="2" charset="-78"/>
              </a:rPr>
              <a:t>در این پژوهش تلاش شده است تا با اتکا به </a:t>
            </a:r>
            <a:r>
              <a:rPr lang="fa-IR" sz="2600" smtClean="0">
                <a:solidFill>
                  <a:srgbClr val="000000"/>
                </a:solidFill>
                <a:latin typeface="BZar"/>
                <a:cs typeface="B Zar" panose="00000400000000000000" pitchFamily="2" charset="-78"/>
              </a:rPr>
              <a:t>آموزه هاي فلسفه علم</a:t>
            </a:r>
            <a:r>
              <a:rPr lang="fa-IR" sz="2600">
                <a:solidFill>
                  <a:srgbClr val="000000"/>
                </a:solidFill>
                <a:latin typeface="BZar"/>
                <a:cs typeface="B Zar" panose="00000400000000000000" pitchFamily="2" charset="-78"/>
              </a:rPr>
              <a:t>، جایگاه مسئله در پژوهشهاي علوم اجتماعی و اقتضائات دانشیِ </a:t>
            </a:r>
            <a:r>
              <a:rPr lang="fa-IR" sz="2600" smtClean="0">
                <a:solidFill>
                  <a:srgbClr val="000000"/>
                </a:solidFill>
                <a:latin typeface="BZar"/>
                <a:cs typeface="B Zar" panose="00000400000000000000" pitchFamily="2" charset="-78"/>
              </a:rPr>
              <a:t>مسئله یابی </a:t>
            </a:r>
            <a:r>
              <a:rPr lang="fa-IR" sz="2600">
                <a:solidFill>
                  <a:srgbClr val="000000"/>
                </a:solidFill>
                <a:latin typeface="BZar"/>
                <a:cs typeface="B Zar" panose="00000400000000000000" pitchFamily="2" charset="-78"/>
              </a:rPr>
              <a:t>مورد مطالعه قرار </a:t>
            </a:r>
            <a:r>
              <a:rPr lang="fa-IR" sz="2600" smtClean="0">
                <a:solidFill>
                  <a:srgbClr val="000000"/>
                </a:solidFill>
                <a:latin typeface="BZar"/>
                <a:cs typeface="B Zar" panose="00000400000000000000" pitchFamily="2" charset="-78"/>
              </a:rPr>
              <a:t>بگیرد. ازاینرو</a:t>
            </a:r>
            <a:r>
              <a:rPr lang="fa-IR" sz="2600">
                <a:solidFill>
                  <a:srgbClr val="000000"/>
                </a:solidFill>
                <a:latin typeface="BZar"/>
                <a:cs typeface="B Zar" panose="00000400000000000000" pitchFamily="2" charset="-78"/>
              </a:rPr>
              <a:t>، چیستی مسئله و اهمیت آن در پژوهشهاي اجتماعی </a:t>
            </a:r>
            <a:r>
              <a:rPr lang="fa-IR" sz="2600" smtClean="0">
                <a:solidFill>
                  <a:srgbClr val="000000"/>
                </a:solidFill>
                <a:latin typeface="BZar"/>
                <a:cs typeface="B Zar" panose="00000400000000000000" pitchFamily="2" charset="-78"/>
              </a:rPr>
              <a:t>مورد توجه </a:t>
            </a:r>
            <a:r>
              <a:rPr lang="fa-IR" sz="2600">
                <a:solidFill>
                  <a:srgbClr val="000000"/>
                </a:solidFill>
                <a:latin typeface="BZar"/>
                <a:cs typeface="B Zar" panose="00000400000000000000" pitchFamily="2" charset="-78"/>
              </a:rPr>
              <a:t>واقع شده است. اینکه </a:t>
            </a:r>
            <a:r>
              <a:rPr lang="fa-IR" sz="2600" smtClean="0">
                <a:solidFill>
                  <a:srgbClr val="000000"/>
                </a:solidFill>
                <a:latin typeface="BZar"/>
                <a:cs typeface="B Zar" panose="00000400000000000000" pitchFamily="2" charset="-78"/>
              </a:rPr>
              <a:t>مسئله ها نقطه </a:t>
            </a:r>
            <a:r>
              <a:rPr lang="fa-IR" sz="2600">
                <a:solidFill>
                  <a:srgbClr val="000000"/>
                </a:solidFill>
                <a:latin typeface="BZar"/>
                <a:cs typeface="B Zar" panose="00000400000000000000" pitchFamily="2" charset="-78"/>
              </a:rPr>
              <a:t>آغاز و انجام جستجوي حقیقت علمی هستند و در عرصه شناختی، مسئلهیابی بر حل مسئله </a:t>
            </a:r>
            <a:r>
              <a:rPr lang="fa-IR" sz="2600" smtClean="0">
                <a:solidFill>
                  <a:srgbClr val="000000"/>
                </a:solidFill>
                <a:latin typeface="BZar"/>
                <a:cs typeface="B Zar" panose="00000400000000000000" pitchFamily="2" charset="-78"/>
              </a:rPr>
              <a:t>اولویت دارد</a:t>
            </a:r>
            <a:r>
              <a:rPr lang="fa-IR" sz="2600">
                <a:solidFill>
                  <a:srgbClr val="000000"/>
                </a:solidFill>
                <a:latin typeface="BZar"/>
                <a:cs typeface="B Zar" panose="00000400000000000000" pitchFamily="2" charset="-78"/>
              </a:rPr>
              <a:t>. از سوي دیگر به گستردگی و پیچیدگی مسائل اجتماعی و عرصه رخداد آنها، تاریخی بودنشان </a:t>
            </a:r>
            <a:r>
              <a:rPr lang="fa-IR" sz="2600" smtClean="0">
                <a:solidFill>
                  <a:srgbClr val="000000"/>
                </a:solidFill>
                <a:latin typeface="BZar"/>
                <a:cs typeface="B Zar" panose="00000400000000000000" pitchFamily="2" charset="-78"/>
              </a:rPr>
              <a:t>و همچنین </a:t>
            </a:r>
            <a:r>
              <a:rPr lang="fa-IR" sz="2600">
                <a:solidFill>
                  <a:srgbClr val="000000"/>
                </a:solidFill>
                <a:latin typeface="BZar"/>
                <a:cs typeface="B Zar" panose="00000400000000000000" pitchFamily="2" charset="-78"/>
              </a:rPr>
              <a:t>ناپایداري شناخت و دلایل آن </a:t>
            </a:r>
            <a:r>
              <a:rPr lang="fa-IR" sz="2600" smtClean="0">
                <a:solidFill>
                  <a:srgbClr val="000000"/>
                </a:solidFill>
                <a:latin typeface="BZar"/>
                <a:cs typeface="B Zar" panose="00000400000000000000" pitchFamily="2" charset="-78"/>
              </a:rPr>
              <a:t>اشاره شده </a:t>
            </a:r>
            <a:r>
              <a:rPr lang="fa-IR" sz="2600">
                <a:solidFill>
                  <a:srgbClr val="000000"/>
                </a:solidFill>
                <a:latin typeface="BZar"/>
                <a:cs typeface="B Zar" panose="00000400000000000000" pitchFamily="2" charset="-78"/>
              </a:rPr>
              <a:t>است</a:t>
            </a:r>
            <a:r>
              <a:rPr lang="fa-IR" sz="2600">
                <a:solidFill>
                  <a:prstClr val="black"/>
                </a:solidFill>
                <a:cs typeface="B Zar" panose="00000400000000000000" pitchFamily="2" charset="-78"/>
              </a:rPr>
              <a:t> </a:t>
            </a:r>
          </a:p>
        </p:txBody>
      </p:sp>
      <p:sp>
        <p:nvSpPr>
          <p:cNvPr id="4" name="Flowchart: Connector 3"/>
          <p:cNvSpPr/>
          <p:nvPr/>
        </p:nvSpPr>
        <p:spPr>
          <a:xfrm>
            <a:off x="838200" y="4417256"/>
            <a:ext cx="2321170" cy="1223889"/>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latin typeface="BZar"/>
                <a:cs typeface="B Zar" panose="00000400000000000000" pitchFamily="2" charset="-78"/>
              </a:rPr>
              <a:t>آموزه هاي فلسفه علم</a:t>
            </a:r>
            <a:endParaRPr lang="fa-IR" sz="2000" b="1">
              <a:solidFill>
                <a:srgbClr val="FF0000"/>
              </a:solidFill>
            </a:endParaRPr>
          </a:p>
        </p:txBody>
      </p:sp>
    </p:spTree>
    <p:extLst>
      <p:ext uri="{BB962C8B-B14F-4D97-AF65-F5344CB8AC3E}">
        <p14:creationId xmlns:p14="http://schemas.microsoft.com/office/powerpoint/2010/main" val="3980159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»نخستین فایده چنین بینشی این است که پژوهشگر فقط هنگامی قادر به </a:t>
            </a:r>
            <a:r>
              <a:rPr lang="fa-IR" b="0" i="0" smtClean="0">
                <a:solidFill>
                  <a:srgbClr val="000000"/>
                </a:solidFill>
                <a:effectLst/>
                <a:latin typeface="BZar"/>
                <a:cs typeface="B Zar" panose="00000400000000000000" pitchFamily="2" charset="-78"/>
              </a:rPr>
              <a:t>شناخت مسائل </a:t>
            </a:r>
            <a:r>
              <a:rPr lang="fa-IR" b="0" i="0" smtClean="0">
                <a:solidFill>
                  <a:srgbClr val="000000"/>
                </a:solidFill>
                <a:effectLst/>
                <a:latin typeface="BZar"/>
                <a:cs typeface="B Zar" panose="00000400000000000000" pitchFamily="2" charset="-78"/>
              </a:rPr>
              <a:t>و واقعیتهاي اجتماعی است که خویشتن را در متن عصر خود قرار دهد. او هنگامی</a:t>
            </a:r>
            <a:r>
              <a:rPr lang="fa-IR" smtClean="0">
                <a:cs typeface="B Zar" panose="00000400000000000000" pitchFamily="2" charset="-78"/>
              </a:rPr>
              <a:t> </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یتواند </a:t>
            </a:r>
            <a:r>
              <a:rPr lang="fa-IR" b="0" i="0" smtClean="0">
                <a:solidFill>
                  <a:srgbClr val="000000"/>
                </a:solidFill>
                <a:effectLst/>
                <a:latin typeface="BZar"/>
                <a:cs typeface="B Zar" panose="00000400000000000000" pitchFamily="2" charset="-78"/>
              </a:rPr>
              <a:t>موقعیتها را تشخیص دهد که از وضع مردم دیگر آگاهی داشته باشد« </a:t>
            </a:r>
            <a:r>
              <a:rPr lang="fa-IR" b="0" i="0" smtClean="0">
                <a:solidFill>
                  <a:srgbClr val="000000"/>
                </a:solidFill>
                <a:effectLst/>
                <a:latin typeface="BZar"/>
                <a:cs typeface="B Zar" panose="00000400000000000000" pitchFamily="2" charset="-78"/>
              </a:rPr>
              <a:t>(میلز، 20 </a:t>
            </a:r>
            <a:r>
              <a:rPr lang="fa-IR" b="0" i="0" smtClean="0">
                <a:solidFill>
                  <a:srgbClr val="000000"/>
                </a:solidFill>
                <a:effectLst/>
                <a:latin typeface="BZar"/>
                <a:cs typeface="B Zar" panose="00000400000000000000" pitchFamily="2" charset="-78"/>
              </a:rPr>
              <a:t>:1381و </a:t>
            </a:r>
            <a:r>
              <a:rPr lang="fa-IR" b="0" i="0" smtClean="0">
                <a:solidFill>
                  <a:srgbClr val="000000"/>
                </a:solidFill>
                <a:effectLst/>
                <a:latin typeface="BZar"/>
                <a:cs typeface="B Zar" panose="00000400000000000000" pitchFamily="2" charset="-78"/>
              </a:rPr>
              <a:t>.28) پس </a:t>
            </a:r>
            <a:r>
              <a:rPr lang="fa-IR" b="0" i="0" smtClean="0">
                <a:solidFill>
                  <a:srgbClr val="000000"/>
                </a:solidFill>
                <a:effectLst/>
                <a:latin typeface="BZar"/>
                <a:cs typeface="B Zar" panose="00000400000000000000" pitchFamily="2" charset="-78"/>
              </a:rPr>
              <a:t>لازم است که منطق تحلیل موقعیت را به کار بندد؛ منطق </a:t>
            </a:r>
            <a:r>
              <a:rPr lang="fa-IR" b="0" i="0" smtClean="0">
                <a:solidFill>
                  <a:srgbClr val="000000"/>
                </a:solidFill>
                <a:effectLst/>
                <a:latin typeface="BZar"/>
                <a:cs typeface="B Zar" panose="00000400000000000000" pitchFamily="2" charset="-78"/>
              </a:rPr>
              <a:t>تحلیل موقعیت</a:t>
            </a:r>
            <a:r>
              <a:rPr lang="fa-IR" b="0" i="0" smtClean="0">
                <a:solidFill>
                  <a:srgbClr val="000000"/>
                </a:solidFill>
                <a:effectLst/>
                <a:latin typeface="BZar"/>
                <a:cs typeface="B Zar" panose="00000400000000000000" pitchFamily="2" charset="-78"/>
              </a:rPr>
              <a:t>، یک روش فهم عینی است. یعنی تحلیل موقعیت اجتماعیِ اشخاص </a:t>
            </a:r>
            <a:r>
              <a:rPr lang="fa-IR" b="0" i="0" smtClean="0">
                <a:solidFill>
                  <a:srgbClr val="000000"/>
                </a:solidFill>
                <a:effectLst/>
                <a:latin typeface="BZar"/>
                <a:cs typeface="B Zar" panose="00000400000000000000" pitchFamily="2" charset="-78"/>
              </a:rPr>
              <a:t>فاعل </a:t>
            </a:r>
            <a:r>
              <a:rPr lang="fa-IR" b="0" i="0" smtClean="0">
                <a:solidFill>
                  <a:srgbClr val="000000"/>
                </a:solidFill>
                <a:effectLst/>
                <a:latin typeface="BZar"/>
                <a:cs typeface="B Zar" panose="00000400000000000000" pitchFamily="2" charset="-78"/>
              </a:rPr>
              <a:t>ها </a:t>
            </a:r>
            <a:r>
              <a:rPr lang="fa-IR" b="0" i="0" smtClean="0">
                <a:solidFill>
                  <a:srgbClr val="000000"/>
                </a:solidFill>
                <a:effectLst/>
                <a:latin typeface="BZar"/>
                <a:cs typeface="B Zar" panose="00000400000000000000" pitchFamily="2" charset="-78"/>
              </a:rPr>
              <a:t>(سوژه) . </a:t>
            </a:r>
            <a:r>
              <a:rPr lang="fa-IR" b="0" i="0" smtClean="0">
                <a:solidFill>
                  <a:srgbClr val="000000"/>
                </a:solidFill>
                <a:effectLst/>
                <a:latin typeface="BZar"/>
                <a:cs typeface="B Zar" panose="00000400000000000000" pitchFamily="2" charset="-78"/>
              </a:rPr>
              <a:t>کافی است که فعل/ کنش را به مدد موقعیت تبیین کند </a:t>
            </a:r>
            <a:r>
              <a:rPr lang="fa-IR" b="0" i="0" smtClean="0">
                <a:solidFill>
                  <a:srgbClr val="000000"/>
                </a:solidFill>
                <a:effectLst/>
                <a:latin typeface="BZar"/>
                <a:cs typeface="B Zar" panose="00000400000000000000" pitchFamily="2" charset="-78"/>
              </a:rPr>
              <a:t>(پوپر</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.175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1384) این</a:t>
            </a:r>
            <a:r>
              <a:rPr lang="fa-IR">
                <a:solidFill>
                  <a:srgbClr val="000000"/>
                </a:solidFill>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تحلیل</a:t>
            </a:r>
            <a:r>
              <a:rPr lang="fa-IR" b="0" i="0" smtClean="0">
                <a:solidFill>
                  <a:srgbClr val="000000"/>
                </a:solidFill>
                <a:effectLst/>
                <a:latin typeface="BZar"/>
                <a:cs typeface="B Zar" panose="00000400000000000000" pitchFamily="2" charset="-78"/>
              </a:rPr>
              <a:t>، تحلیلی عقلانی و نقدپذیر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572000"/>
            <a:ext cx="2715064" cy="106914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عقلانی و نقدپذیر</a:t>
            </a:r>
            <a:endParaRPr lang="fa-IR" b="1">
              <a:solidFill>
                <a:srgbClr val="FF0000"/>
              </a:solidFill>
            </a:endParaRPr>
          </a:p>
        </p:txBody>
      </p:sp>
    </p:spTree>
    <p:extLst>
      <p:ext uri="{BB962C8B-B14F-4D97-AF65-F5344CB8AC3E}">
        <p14:creationId xmlns:p14="http://schemas.microsoft.com/office/powerpoint/2010/main" val="2698911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براي تحقق این امر، »نخستین قدم، وضوح بخشیدن به مسئله است. قدم دوم، تمیز </a:t>
            </a:r>
            <a:r>
              <a:rPr lang="fa-IR" b="0" i="0" smtClean="0">
                <a:solidFill>
                  <a:srgbClr val="000000"/>
                </a:solidFill>
                <a:effectLst/>
                <a:latin typeface="BZar"/>
                <a:cs typeface="B Zar" panose="00000400000000000000" pitchFamily="2" charset="-78"/>
              </a:rPr>
              <a:t>مرز ارزشها </a:t>
            </a:r>
            <a:r>
              <a:rPr lang="fa-IR" b="0" i="0" smtClean="0">
                <a:solidFill>
                  <a:srgbClr val="000000"/>
                </a:solidFill>
                <a:effectLst/>
                <a:latin typeface="BZar"/>
                <a:cs typeface="B Zar" panose="00000400000000000000" pitchFamily="2" charset="-78"/>
              </a:rPr>
              <a:t>و واقعیتهاست« </a:t>
            </a:r>
            <a:r>
              <a:rPr lang="fa-IR" b="0" i="0" smtClean="0">
                <a:solidFill>
                  <a:srgbClr val="000000"/>
                </a:solidFill>
                <a:effectLst/>
                <a:latin typeface="BZar"/>
                <a:cs typeface="B Zar" panose="00000400000000000000" pitchFamily="2" charset="-78"/>
              </a:rPr>
              <a:t>(سروش</a:t>
            </a:r>
            <a:r>
              <a:rPr lang="fa-IR" b="0" i="0" smtClean="0">
                <a:solidFill>
                  <a:srgbClr val="000000"/>
                </a:solidFill>
                <a:effectLst/>
                <a:latin typeface="BZar"/>
                <a:cs typeface="B Zar" panose="00000400000000000000" pitchFamily="2" charset="-78"/>
              </a:rPr>
              <a:t>، 71 :1375و </a:t>
            </a:r>
            <a:r>
              <a:rPr lang="fa-IR" b="0" i="0" smtClean="0">
                <a:solidFill>
                  <a:srgbClr val="000000"/>
                </a:solidFill>
                <a:effectLst/>
                <a:latin typeface="BZar"/>
                <a:cs typeface="B Zar" panose="00000400000000000000" pitchFamily="2" charset="-78"/>
              </a:rPr>
              <a:t>72) در </a:t>
            </a:r>
            <a:r>
              <a:rPr lang="fa-IR" b="0" i="0" smtClean="0">
                <a:solidFill>
                  <a:srgbClr val="000000"/>
                </a:solidFill>
                <a:effectLst/>
                <a:latin typeface="BZar"/>
                <a:cs typeface="B Zar" panose="00000400000000000000" pitchFamily="2" charset="-78"/>
              </a:rPr>
              <a:t>گام نخست، مسئله را باید </a:t>
            </a:r>
            <a:r>
              <a:rPr lang="fa-IR" b="0" i="0" smtClean="0">
                <a:solidFill>
                  <a:srgbClr val="000000"/>
                </a:solidFill>
                <a:effectLst/>
                <a:latin typeface="BZar"/>
                <a:cs typeface="B Zar" panose="00000400000000000000" pitchFamily="2" charset="-78"/>
              </a:rPr>
              <a:t>با استفاده </a:t>
            </a:r>
            <a:r>
              <a:rPr lang="fa-IR" b="0" i="0" smtClean="0">
                <a:solidFill>
                  <a:srgbClr val="000000"/>
                </a:solidFill>
                <a:effectLst/>
                <a:latin typeface="BZar"/>
                <a:cs typeface="B Zar" panose="00000400000000000000" pitchFamily="2" charset="-78"/>
              </a:rPr>
              <a:t>از روشی که به لحاظ منطقی منسجم است </a:t>
            </a:r>
            <a:r>
              <a:rPr lang="fa-IR" b="0" i="0" smtClean="0">
                <a:solidFill>
                  <a:srgbClr val="000000"/>
                </a:solidFill>
                <a:effectLst/>
                <a:latin typeface="BZar"/>
                <a:cs typeface="B Zar" panose="00000400000000000000" pitchFamily="2" charset="-78"/>
              </a:rPr>
              <a:t>به وضوح </a:t>
            </a:r>
            <a:r>
              <a:rPr lang="fa-IR" b="0" i="0" smtClean="0">
                <a:solidFill>
                  <a:srgbClr val="000000"/>
                </a:solidFill>
                <a:effectLst/>
                <a:latin typeface="BZar"/>
                <a:cs typeface="B Zar" panose="00000400000000000000" pitchFamily="2" charset="-78"/>
              </a:rPr>
              <a:t>بیان کرد، تا از حدومرز </a:t>
            </a:r>
            <a:r>
              <a:rPr lang="fa-IR" b="0" i="0" smtClean="0">
                <a:solidFill>
                  <a:srgbClr val="000000"/>
                </a:solidFill>
                <a:effectLst/>
                <a:latin typeface="BZar"/>
                <a:cs typeface="B Zar" panose="00000400000000000000" pitchFamily="2" charset="-78"/>
              </a:rPr>
              <a:t>دانشی که </a:t>
            </a:r>
            <a:r>
              <a:rPr lang="fa-IR" b="0" i="0" smtClean="0">
                <a:solidFill>
                  <a:srgbClr val="000000"/>
                </a:solidFill>
                <a:effectLst/>
                <a:latin typeface="BZar"/>
                <a:cs typeface="B Zar" panose="00000400000000000000" pitchFamily="2" charset="-78"/>
              </a:rPr>
              <a:t>هدف آن ایجاد نظم تحلیلی در واقعیت تجربی است، فراتر نرفت. باید دقت داشت </a:t>
            </a:r>
            <a:r>
              <a:rPr lang="fa-IR" b="0" i="0" smtClean="0">
                <a:solidFill>
                  <a:srgbClr val="000000"/>
                </a:solidFill>
                <a:effectLst/>
                <a:latin typeface="BZar"/>
                <a:cs typeface="B Zar" panose="00000400000000000000" pitchFamily="2" charset="-78"/>
              </a:rPr>
              <a:t>که »پدیده هاي </a:t>
            </a:r>
            <a:r>
              <a:rPr lang="fa-IR" b="0" i="0" smtClean="0">
                <a:solidFill>
                  <a:srgbClr val="000000"/>
                </a:solidFill>
                <a:effectLst/>
                <a:latin typeface="BZar"/>
                <a:cs typeface="B Zar" panose="00000400000000000000" pitchFamily="2" charset="-78"/>
              </a:rPr>
              <a:t>اجتماعی ممکن است </a:t>
            </a:r>
            <a:r>
              <a:rPr lang="fa-IR" b="0" i="0" smtClean="0">
                <a:solidFill>
                  <a:srgbClr val="000000"/>
                </a:solidFill>
                <a:effectLst/>
                <a:latin typeface="BZar"/>
                <a:cs typeface="B Zar" panose="00000400000000000000" pitchFamily="2" charset="-78"/>
              </a:rPr>
              <a:t>نه تنها </a:t>
            </a:r>
            <a:r>
              <a:rPr lang="fa-IR" b="0" i="0" smtClean="0">
                <a:solidFill>
                  <a:srgbClr val="000000"/>
                </a:solidFill>
                <a:effectLst/>
                <a:latin typeface="BZar"/>
                <a:cs typeface="B Zar" panose="00000400000000000000" pitchFamily="2" charset="-78"/>
              </a:rPr>
              <a:t>از جهت طبیعت عناصر ترکیب، بلکه از جهت </a:t>
            </a:r>
            <a:r>
              <a:rPr lang="fa-IR" b="0" i="0" smtClean="0">
                <a:solidFill>
                  <a:srgbClr val="000000"/>
                </a:solidFill>
                <a:effectLst/>
                <a:latin typeface="BZar"/>
                <a:cs typeface="B Zar" panose="00000400000000000000" pitchFamily="2" charset="-78"/>
              </a:rPr>
              <a:t>شیوه ترکیب </a:t>
            </a:r>
            <a:r>
              <a:rPr lang="fa-IR" b="0" i="0" smtClean="0">
                <a:solidFill>
                  <a:srgbClr val="000000"/>
                </a:solidFill>
                <a:effectLst/>
                <a:latin typeface="BZar"/>
                <a:cs typeface="B Zar" panose="00000400000000000000" pitchFamily="2" charset="-78"/>
              </a:rPr>
              <a:t>نیز گوناگون باشند« </a:t>
            </a:r>
            <a:r>
              <a:rPr lang="fa-IR" b="0" i="0" smtClean="0">
                <a:solidFill>
                  <a:srgbClr val="000000"/>
                </a:solidFill>
                <a:effectLst/>
                <a:latin typeface="BZar"/>
                <a:cs typeface="B Zar" panose="00000400000000000000" pitchFamily="2" charset="-78"/>
              </a:rPr>
              <a:t>(دورکیم</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.101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1373)</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264898" y="4572000"/>
            <a:ext cx="2405576" cy="82999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واقعیت تجربی</a:t>
            </a:r>
            <a:endParaRPr lang="fa-IR" b="1">
              <a:solidFill>
                <a:srgbClr val="FF0000"/>
              </a:solidFill>
            </a:endParaRPr>
          </a:p>
        </p:txBody>
      </p:sp>
    </p:spTree>
    <p:extLst>
      <p:ext uri="{BB962C8B-B14F-4D97-AF65-F5344CB8AC3E}">
        <p14:creationId xmlns:p14="http://schemas.microsoft.com/office/powerpoint/2010/main" val="4006997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srgbClr val="000000"/>
                </a:solidFill>
                <a:latin typeface="BZar"/>
                <a:cs typeface="B Zar" panose="00000400000000000000" pitchFamily="2" charset="-78"/>
              </a:rPr>
              <a:t>بنابراین بهجاي ذکر جزئیات کافیست که اصل طبقهبندي رعایت شود. در برداشت گام دوم، لازم به گفتن نیست که واقعیتهاي تجربی و ارزیابیهاي شخصی از نظر منطقی با هم تفاوت دارند و جدا ساختن گفتارهاي تجربی درباره واقعیت از قضاوتهاي ارزشی بهدشواري صورت میگیرد. بهویژه که مسائل علوم اجتماعی بهواسطه </a:t>
            </a:r>
            <a:r>
              <a:rPr lang="fa-IR">
                <a:solidFill>
                  <a:srgbClr val="000000"/>
                </a:solidFill>
                <a:latin typeface="TimesNewRoman"/>
                <a:cs typeface="B Zar" panose="00000400000000000000" pitchFamily="2" charset="-78"/>
              </a:rPr>
              <a:t>"</a:t>
            </a:r>
            <a:r>
              <a:rPr lang="fa-IR">
                <a:solidFill>
                  <a:srgbClr val="000000"/>
                </a:solidFill>
                <a:latin typeface="BZar"/>
                <a:cs typeface="B Zar" panose="00000400000000000000" pitchFamily="2" charset="-78"/>
              </a:rPr>
              <a:t>ربط ارزشیِ</a:t>
            </a:r>
            <a:r>
              <a:rPr lang="fa-IR">
                <a:solidFill>
                  <a:srgbClr val="000000"/>
                </a:solidFill>
                <a:latin typeface="TimesNewRoman"/>
                <a:cs typeface="B Zar" panose="00000400000000000000" pitchFamily="2" charset="-78"/>
              </a:rPr>
              <a:t>" </a:t>
            </a:r>
            <a:r>
              <a:rPr lang="fa-IR">
                <a:solidFill>
                  <a:srgbClr val="000000"/>
                </a:solidFill>
                <a:latin typeface="BZar"/>
                <a:cs typeface="B Zar" panose="00000400000000000000" pitchFamily="2" charset="-78"/>
              </a:rPr>
              <a:t>پدیدههاي مورد بررسی، گزیده میشوند.</a:t>
            </a:r>
            <a:r>
              <a:rPr lang="fa-IR">
                <a:solidFill>
                  <a:prstClr val="black"/>
                </a:solidFill>
                <a:cs typeface="B Zar" panose="00000400000000000000" pitchFamily="2" charset="-78"/>
              </a:rPr>
              <a:t> </a:t>
            </a:r>
          </a:p>
          <a:p>
            <a:endParaRPr lang="fa-IR"/>
          </a:p>
        </p:txBody>
      </p:sp>
      <p:sp>
        <p:nvSpPr>
          <p:cNvPr id="4" name="Flowchart: Process 3"/>
          <p:cNvSpPr/>
          <p:nvPr/>
        </p:nvSpPr>
        <p:spPr>
          <a:xfrm>
            <a:off x="838200" y="4001294"/>
            <a:ext cx="3488788" cy="144897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واقعیتهاي تجربی و ارزیابیهاي شخصی</a:t>
            </a:r>
            <a:endParaRPr lang="fa-IR" b="1">
              <a:solidFill>
                <a:srgbClr val="FF0000"/>
              </a:solidFill>
            </a:endParaRPr>
          </a:p>
        </p:txBody>
      </p:sp>
    </p:spTree>
    <p:extLst>
      <p:ext uri="{BB962C8B-B14F-4D97-AF65-F5344CB8AC3E}">
        <p14:creationId xmlns:p14="http://schemas.microsoft.com/office/powerpoint/2010/main" val="233586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براي مثال</a:t>
            </a:r>
            <a:r>
              <a:rPr lang="fa-IR" b="0" i="0" smtClean="0">
                <a:solidFill>
                  <a:srgbClr val="000000"/>
                </a:solidFill>
                <a:effectLst/>
                <a:latin typeface="BZar"/>
                <a:cs typeface="B Zar" panose="00000400000000000000" pitchFamily="2" charset="-78"/>
              </a:rPr>
              <a:t>، اگر موضوع پژوهش از نظر هنجاري داراي اعتبار باشد، اعتبار هنجاري آن نباید </a:t>
            </a:r>
            <a:r>
              <a:rPr lang="fa-IR" b="0" i="0" smtClean="0">
                <a:solidFill>
                  <a:srgbClr val="000000"/>
                </a:solidFill>
                <a:effectLst/>
                <a:latin typeface="BZar"/>
                <a:cs typeface="B Zar" panose="00000400000000000000" pitchFamily="2" charset="-78"/>
              </a:rPr>
              <a:t>مورد توجه </a:t>
            </a:r>
            <a:r>
              <a:rPr lang="fa-IR" b="0" i="0" smtClean="0">
                <a:solidFill>
                  <a:srgbClr val="000000"/>
                </a:solidFill>
                <a:effectLst/>
                <a:latin typeface="BZar"/>
                <a:cs typeface="B Zar" panose="00000400000000000000" pitchFamily="2" charset="-78"/>
              </a:rPr>
              <a:t>قرار گیرد. آنچه که به پژوهشگر مربوط میشود اعتبار آن نیست بلکه موجودیت </a:t>
            </a:r>
            <a:r>
              <a:rPr lang="fa-IR" b="0" i="0" smtClean="0">
                <a:solidFill>
                  <a:srgbClr val="000000"/>
                </a:solidFill>
                <a:effectLst/>
                <a:latin typeface="BZar"/>
                <a:cs typeface="B Zar" panose="00000400000000000000" pitchFamily="2" charset="-78"/>
              </a:rPr>
              <a:t>آن است</a:t>
            </a:r>
            <a:r>
              <a:rPr lang="fa-IR" b="0" i="0" smtClean="0">
                <a:solidFill>
                  <a:srgbClr val="000000"/>
                </a:solidFill>
                <a:effectLst/>
                <a:latin typeface="BZar"/>
                <a:cs typeface="B Zar" panose="00000400000000000000" pitchFamily="2" charset="-78"/>
              </a:rPr>
              <a:t>. براي روشن شدن این نکته به پدیده دولت اشاره میشود؛ بدین نحو که خود </a:t>
            </a:r>
            <a:r>
              <a:rPr lang="fa-IR" b="0" i="0" smtClean="0">
                <a:solidFill>
                  <a:srgbClr val="000000"/>
                </a:solidFill>
                <a:effectLst/>
                <a:latin typeface="BZar"/>
                <a:cs typeface="B Zar" panose="00000400000000000000" pitchFamily="2" charset="-78"/>
              </a:rPr>
              <a:t>دولت هیچگونه </a:t>
            </a:r>
            <a:r>
              <a:rPr lang="fa-IR" b="0" i="0" smtClean="0">
                <a:solidFill>
                  <a:srgbClr val="000000"/>
                </a:solidFill>
                <a:effectLst/>
                <a:latin typeface="BZar"/>
                <a:cs typeface="B Zar" panose="00000400000000000000" pitchFamily="2" charset="-78"/>
              </a:rPr>
              <a:t>ارزش ذاتی ندارد، بلکه فقط یک ابزار تکنیکی محض براي تحقق </a:t>
            </a:r>
            <a:r>
              <a:rPr lang="fa-IR" b="0" i="0" smtClean="0">
                <a:solidFill>
                  <a:srgbClr val="000000"/>
                </a:solidFill>
                <a:effectLst/>
                <a:latin typeface="BZar"/>
                <a:cs typeface="B Zar" panose="00000400000000000000" pitchFamily="2" charset="-78"/>
              </a:rPr>
              <a:t>ارزشهاي .(</a:t>
            </a:r>
            <a:r>
              <a:rPr lang="fa-IR" b="0" i="0" smtClean="0">
                <a:solidFill>
                  <a:srgbClr val="000000"/>
                </a:solidFill>
                <a:effectLst/>
                <a:latin typeface="BZar"/>
                <a:cs typeface="B Zar" panose="00000400000000000000" pitchFamily="2" charset="-78"/>
              </a:rPr>
              <a:t>91 و83 ،72 ،47 ،33 ،29 :</a:t>
            </a:r>
            <a:r>
              <a:rPr lang="fa-IR" b="0" i="0" smtClean="0">
                <a:solidFill>
                  <a:srgbClr val="000000"/>
                </a:solidFill>
                <a:effectLst/>
                <a:latin typeface="BZar"/>
                <a:cs typeface="B Zar" panose="00000400000000000000" pitchFamily="2" charset="-78"/>
              </a:rPr>
              <a:t>1397) </a:t>
            </a:r>
            <a:r>
              <a:rPr lang="fa-IR" b="0" i="0" smtClean="0">
                <a:solidFill>
                  <a:srgbClr val="000000"/>
                </a:solidFill>
                <a:effectLst/>
                <a:latin typeface="BZar"/>
                <a:cs typeface="B Zar" panose="00000400000000000000" pitchFamily="2" charset="-78"/>
              </a:rPr>
              <a:t>،ذاتی دیگر است </a:t>
            </a:r>
            <a:endParaRPr lang="fa-IR" b="0" i="0" smtClean="0">
              <a:solidFill>
                <a:srgbClr val="000000"/>
              </a:solidFill>
              <a:effectLst/>
              <a:latin typeface="BZar"/>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38200" y="3930956"/>
            <a:ext cx="1659987" cy="1350498"/>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Zar"/>
                <a:cs typeface="B Zar" panose="00000400000000000000" pitchFamily="2" charset="-78"/>
              </a:rPr>
              <a:t> </a:t>
            </a:r>
            <a:r>
              <a:rPr lang="fa-IR" sz="2800" smtClean="0">
                <a:solidFill>
                  <a:srgbClr val="FF0000"/>
                </a:solidFill>
                <a:latin typeface="BZar"/>
                <a:cs typeface="B Zar" panose="00000400000000000000" pitchFamily="2" charset="-78"/>
              </a:rPr>
              <a:t>هنجاري </a:t>
            </a:r>
            <a:endParaRPr lang="fa-IR">
              <a:solidFill>
                <a:srgbClr val="FF0000"/>
              </a:solidFill>
            </a:endParaRPr>
          </a:p>
        </p:txBody>
      </p:sp>
    </p:spTree>
    <p:extLst>
      <p:ext uri="{BB962C8B-B14F-4D97-AF65-F5344CB8AC3E}">
        <p14:creationId xmlns:p14="http://schemas.microsoft.com/office/powerpoint/2010/main" val="3591037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پژوهشگر حرفهاي میداند که در علوم اجتماعی انگیزه طرح مسائل علمی در </a:t>
            </a:r>
            <a:r>
              <a:rPr lang="fa-IR" b="0" i="0" smtClean="0">
                <a:solidFill>
                  <a:srgbClr val="000000"/>
                </a:solidFill>
                <a:effectLst/>
                <a:latin typeface="BZar"/>
                <a:cs typeface="B Zar" panose="00000400000000000000" pitchFamily="2" charset="-78"/>
              </a:rPr>
              <a:t>واقع همیشه </a:t>
            </a:r>
            <a:r>
              <a:rPr lang="fa-IR" b="0" i="0" smtClean="0">
                <a:solidFill>
                  <a:srgbClr val="000000"/>
                </a:solidFill>
                <a:effectLst/>
                <a:latin typeface="BZar"/>
                <a:cs typeface="B Zar" panose="00000400000000000000" pitchFamily="2" charset="-78"/>
              </a:rPr>
              <a:t>از مسائل عملی ریشه میگیرد. ازاینرو، تشخیص وجود یک مسئله علمی، از </a:t>
            </a:r>
            <a:r>
              <a:rPr lang="fa-IR" b="0" i="0" smtClean="0">
                <a:solidFill>
                  <a:srgbClr val="000000"/>
                </a:solidFill>
                <a:effectLst/>
                <a:latin typeface="BZar"/>
                <a:cs typeface="B Zar" panose="00000400000000000000" pitchFamily="2" charset="-78"/>
              </a:rPr>
              <a:t>نظر شخصی</a:t>
            </a:r>
            <a:r>
              <a:rPr lang="fa-IR" b="0" i="0" smtClean="0">
                <a:solidFill>
                  <a:srgbClr val="000000"/>
                </a:solidFill>
                <a:effectLst/>
                <a:latin typeface="BZar"/>
                <a:cs typeface="B Zar" panose="00000400000000000000" pitchFamily="2" charset="-78"/>
              </a:rPr>
              <a:t>، همراه است با دارا بودن ارزشها و </a:t>
            </a:r>
            <a:r>
              <a:rPr lang="fa-IR" b="0" i="0" smtClean="0">
                <a:solidFill>
                  <a:srgbClr val="000000"/>
                </a:solidFill>
                <a:effectLst/>
                <a:latin typeface="BZar"/>
                <a:cs typeface="B Zar" panose="00000400000000000000" pitchFamily="2" charset="-78"/>
              </a:rPr>
              <a:t>انگیزه هایی </a:t>
            </a:r>
            <a:r>
              <a:rPr lang="fa-IR" b="0" i="0" smtClean="0">
                <a:solidFill>
                  <a:srgbClr val="000000"/>
                </a:solidFill>
                <a:effectLst/>
                <a:latin typeface="BZar"/>
                <a:cs typeface="B Zar" panose="00000400000000000000" pitchFamily="2" charset="-78"/>
              </a:rPr>
              <a:t>که جهتگیري خاص دارند </a:t>
            </a:r>
            <a:r>
              <a:rPr lang="fa-IR" b="0" i="0" smtClean="0">
                <a:solidFill>
                  <a:srgbClr val="000000"/>
                </a:solidFill>
                <a:effectLst/>
                <a:latin typeface="BZar"/>
                <a:cs typeface="B Zar" panose="00000400000000000000" pitchFamily="2" charset="-78"/>
              </a:rPr>
              <a:t>(وبر، .101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1397)به </a:t>
            </a:r>
            <a:r>
              <a:rPr lang="fa-IR" b="0" i="0" smtClean="0">
                <a:solidFill>
                  <a:srgbClr val="000000"/>
                </a:solidFill>
                <a:effectLst/>
                <a:latin typeface="BZar"/>
                <a:cs typeface="B Zar" panose="00000400000000000000" pitchFamily="2" charset="-78"/>
              </a:rPr>
              <a:t>سخن دیگر، جهتگیري </a:t>
            </a:r>
            <a:r>
              <a:rPr lang="fa-IR" b="0" i="0" smtClean="0">
                <a:solidFill>
                  <a:srgbClr val="000000"/>
                </a:solidFill>
                <a:effectLst/>
                <a:latin typeface="BZar"/>
                <a:cs typeface="B Zar" panose="00000400000000000000" pitchFamily="2" charset="-78"/>
              </a:rPr>
              <a:t>علاقه هاي </a:t>
            </a:r>
            <a:r>
              <a:rPr lang="fa-IR" b="0" i="0" smtClean="0">
                <a:solidFill>
                  <a:srgbClr val="000000"/>
                </a:solidFill>
                <a:effectLst/>
                <a:latin typeface="BZar"/>
                <a:cs typeface="B Zar" panose="00000400000000000000" pitchFamily="2" charset="-78"/>
              </a:rPr>
              <a:t>شناختی پژوهشگر آن را تعریف</a:t>
            </a:r>
            <a:r>
              <a:rPr lang="fa-IR" smtClean="0">
                <a:cs typeface="B Zar" panose="00000400000000000000" pitchFamily="2" charset="-78"/>
              </a:rPr>
              <a:t> </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میکند</a:t>
            </a:r>
            <a:r>
              <a:rPr lang="fa-IR" b="0" i="0" smtClean="0">
                <a:solidFill>
                  <a:srgbClr val="000000"/>
                </a:solidFill>
                <a:effectLst/>
                <a:latin typeface="BZar"/>
                <a:cs typeface="B Zar" panose="00000400000000000000" pitchFamily="2" charset="-78"/>
              </a:rPr>
              <a:t>. بدیهی است که در انتخاب موضوع مورد مطالعه، ارزشهاي شخصی دخالت </a:t>
            </a:r>
            <a:r>
              <a:rPr lang="fa-IR" b="0" i="0" smtClean="0">
                <a:solidFill>
                  <a:srgbClr val="000000"/>
                </a:solidFill>
                <a:effectLst/>
                <a:latin typeface="BZar"/>
                <a:cs typeface="B Zar" panose="00000400000000000000" pitchFamily="2" charset="-78"/>
              </a:rPr>
              <a:t>دارند و </a:t>
            </a:r>
            <a:r>
              <a:rPr lang="fa-IR" b="0" i="0" smtClean="0">
                <a:solidFill>
                  <a:srgbClr val="000000"/>
                </a:solidFill>
                <a:effectLst/>
                <a:latin typeface="BZar"/>
                <a:cs typeface="B Zar" panose="00000400000000000000" pitchFamily="2" charset="-78"/>
              </a:rPr>
              <a:t>به همین دلیل است که طرح و بیان مسئله خودبهخود تحت تأثیر ارزشهاي شخصی </a:t>
            </a:r>
            <a:r>
              <a:rPr lang="fa-IR" b="0" i="0" smtClean="0">
                <a:solidFill>
                  <a:srgbClr val="000000"/>
                </a:solidFill>
                <a:effectLst/>
                <a:latin typeface="BZar"/>
                <a:cs typeface="B Zar" panose="00000400000000000000" pitchFamily="2" charset="-78"/>
              </a:rPr>
              <a:t>قرار میگیرند</a:t>
            </a:r>
            <a:r>
              <a:rPr lang="fa-IR" b="0" i="0" smtClean="0">
                <a:solidFill>
                  <a:srgbClr val="000000"/>
                </a:solidFill>
                <a:effectLst/>
                <a:latin typeface="BZar"/>
                <a:cs typeface="B Zar" panose="00000400000000000000" pitchFamily="2" charset="-78"/>
              </a:rPr>
              <a:t>. باوجوداین، پژوهشگر باید پاسدار عقل و آزادي باشد و استقلال فکري خود </a:t>
            </a:r>
            <a:r>
              <a:rPr lang="fa-IR" b="0" i="0" smtClean="0">
                <a:solidFill>
                  <a:srgbClr val="000000"/>
                </a:solidFill>
                <a:effectLst/>
                <a:latin typeface="BZar"/>
                <a:cs typeface="B Zar" panose="00000400000000000000" pitchFamily="2" charset="-78"/>
              </a:rPr>
              <a:t>را بهعنوان </a:t>
            </a:r>
            <a:r>
              <a:rPr lang="fa-IR" b="0" i="0" smtClean="0">
                <a:solidFill>
                  <a:srgbClr val="000000"/>
                </a:solidFill>
                <a:effectLst/>
                <a:latin typeface="BZar"/>
                <a:cs typeface="B Zar" panose="00000400000000000000" pitchFamily="2" charset="-78"/>
              </a:rPr>
              <a:t>محققی آزاده حفظ کند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909625"/>
            <a:ext cx="3756074" cy="94253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علاقه هاي شناختی پژوهشگر</a:t>
            </a:r>
            <a:endParaRPr lang="fa-IR" b="1">
              <a:solidFill>
                <a:srgbClr val="FF0000"/>
              </a:solidFill>
            </a:endParaRPr>
          </a:p>
        </p:txBody>
      </p:sp>
    </p:spTree>
    <p:extLst>
      <p:ext uri="{BB962C8B-B14F-4D97-AF65-F5344CB8AC3E}">
        <p14:creationId xmlns:p14="http://schemas.microsoft.com/office/powerpoint/2010/main" val="4072117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Lotus"/>
                <a:cs typeface="B Zar" panose="00000400000000000000" pitchFamily="2" charset="-78"/>
              </a:rPr>
              <a:t>تقدم مسئلهیابی بر حل مسئله: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نکته </a:t>
            </a:r>
            <a:r>
              <a:rPr lang="fa-IR" b="0" i="0" smtClean="0">
                <a:solidFill>
                  <a:srgbClr val="000000"/>
                </a:solidFill>
                <a:effectLst/>
                <a:latin typeface="BZar"/>
                <a:cs typeface="B Zar" panose="00000400000000000000" pitchFamily="2" charset="-78"/>
              </a:rPr>
              <a:t>حائز اهمیت این است که مسئلهیابی </a:t>
            </a:r>
            <a:r>
              <a:rPr lang="fa-IR" sz="14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مقدم </a:t>
            </a:r>
            <a:r>
              <a:rPr lang="fa-IR" b="0" i="0" smtClean="0">
                <a:solidFill>
                  <a:srgbClr val="000000"/>
                </a:solidFill>
                <a:effectLst/>
                <a:latin typeface="BZar"/>
                <a:cs typeface="B Zar" panose="00000400000000000000" pitchFamily="2" charset="-78"/>
              </a:rPr>
              <a:t>بر حل </a:t>
            </a:r>
            <a:r>
              <a:rPr lang="fa-IR" b="0" i="0" smtClean="0">
                <a:solidFill>
                  <a:srgbClr val="000000"/>
                </a:solidFill>
                <a:effectLst/>
                <a:latin typeface="BZar"/>
                <a:cs typeface="B Zar" panose="00000400000000000000" pitchFamily="2" charset="-78"/>
              </a:rPr>
              <a:t>مسئله </a:t>
            </a:r>
            <a:r>
              <a:rPr lang="fa-IR" sz="1400" b="0" i="0" smtClean="0">
                <a:solidFill>
                  <a:srgbClr val="000000"/>
                </a:solidFill>
                <a:effectLst/>
                <a:latin typeface="BZar"/>
                <a:cs typeface="B Zar" panose="00000400000000000000" pitchFamily="2" charset="-78"/>
              </a:rPr>
              <a:t>2</a:t>
            </a:r>
            <a:r>
              <a:rPr lang="fa-IR" b="0" i="0" smtClean="0">
                <a:solidFill>
                  <a:srgbClr val="000000"/>
                </a:solidFill>
                <a:effectLst/>
                <a:latin typeface="BZar"/>
                <a:cs typeface="B Zar" panose="00000400000000000000" pitchFamily="2" charset="-78"/>
              </a:rPr>
              <a:t>است. »کار پژوهشگران نه با گردآوري دادهها، بلکه با گزینش حساس </a:t>
            </a:r>
            <a:r>
              <a:rPr lang="fa-IR" b="0" i="0" smtClean="0">
                <a:solidFill>
                  <a:srgbClr val="000000"/>
                </a:solidFill>
                <a:effectLst/>
                <a:latin typeface="BZar"/>
                <a:cs typeface="B Zar" panose="00000400000000000000" pitchFamily="2" charset="-78"/>
              </a:rPr>
              <a:t>یک مسئله </a:t>
            </a:r>
            <a:r>
              <a:rPr lang="fa-IR" b="0" i="0" smtClean="0">
                <a:solidFill>
                  <a:srgbClr val="000000"/>
                </a:solidFill>
                <a:effectLst/>
                <a:latin typeface="BZar"/>
                <a:cs typeface="B Zar" panose="00000400000000000000" pitchFamily="2" charset="-78"/>
              </a:rPr>
              <a:t>جالبتوجه آغاز میشود، مسئلهاي که در چارچوب شرایط جاري حاکم بر </a:t>
            </a:r>
            <a:r>
              <a:rPr lang="fa-IR" b="0" i="0" smtClean="0">
                <a:solidFill>
                  <a:srgbClr val="000000"/>
                </a:solidFill>
                <a:effectLst/>
                <a:latin typeface="BZar"/>
                <a:cs typeface="B Zar" panose="00000400000000000000" pitchFamily="2" charset="-78"/>
              </a:rPr>
              <a:t>مسئله، واجد </a:t>
            </a:r>
            <a:r>
              <a:rPr lang="fa-IR" b="0" i="0" smtClean="0">
                <a:solidFill>
                  <a:srgbClr val="000000"/>
                </a:solidFill>
                <a:effectLst/>
                <a:latin typeface="BZar"/>
                <a:cs typeface="B Zar" panose="00000400000000000000" pitchFamily="2" charset="-78"/>
              </a:rPr>
              <a:t>اهمیت است« </a:t>
            </a:r>
            <a:r>
              <a:rPr lang="fa-IR" b="0" i="0" smtClean="0">
                <a:solidFill>
                  <a:srgbClr val="000000"/>
                </a:solidFill>
                <a:effectLst/>
                <a:latin typeface="BZar"/>
                <a:cs typeface="B Zar" panose="00000400000000000000" pitchFamily="2" charset="-78"/>
              </a:rPr>
              <a:t>(پوپر</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.287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1384) همسو </a:t>
            </a:r>
            <a:r>
              <a:rPr lang="fa-IR" b="0" i="0" smtClean="0">
                <a:solidFill>
                  <a:srgbClr val="000000"/>
                </a:solidFill>
                <a:effectLst/>
                <a:latin typeface="BZar"/>
                <a:cs typeface="B Zar" panose="00000400000000000000" pitchFamily="2" charset="-78"/>
              </a:rPr>
              <a:t>با دیدگاه عقلانیت انتقادي، »معرفت </a:t>
            </a:r>
            <a:r>
              <a:rPr lang="fa-IR" b="0" i="0" smtClean="0">
                <a:solidFill>
                  <a:srgbClr val="000000"/>
                </a:solidFill>
                <a:effectLst/>
                <a:latin typeface="BZar"/>
                <a:cs typeface="B Zar" panose="00000400000000000000" pitchFamily="2" charset="-78"/>
              </a:rPr>
              <a:t>از ادراکات </a:t>
            </a:r>
            <a:r>
              <a:rPr lang="fa-IR" b="0" i="0" smtClean="0">
                <a:solidFill>
                  <a:srgbClr val="000000"/>
                </a:solidFill>
                <a:effectLst/>
                <a:latin typeface="BZar"/>
                <a:cs typeface="B Zar" panose="00000400000000000000" pitchFamily="2" charset="-78"/>
              </a:rPr>
              <a:t>حسی یا مشاهدات یا گردآوري دادهها یا امور واقع آغاز نمیشود، بلکه </a:t>
            </a:r>
            <a:r>
              <a:rPr lang="fa-IR" b="0" i="0" smtClean="0">
                <a:solidFill>
                  <a:srgbClr val="000000"/>
                </a:solidFill>
                <a:effectLst/>
                <a:latin typeface="BZar"/>
                <a:cs typeface="B Zar" panose="00000400000000000000" pitchFamily="2" charset="-78"/>
              </a:rPr>
              <a:t>سرآغاز آن </a:t>
            </a:r>
            <a:r>
              <a:rPr lang="fa-IR" b="0" i="0" smtClean="0">
                <a:solidFill>
                  <a:srgbClr val="000000"/>
                </a:solidFill>
                <a:effectLst/>
                <a:latin typeface="BZar"/>
                <a:cs typeface="B Zar" panose="00000400000000000000" pitchFamily="2" charset="-78"/>
              </a:rPr>
              <a:t>مسئله است و « »</a:t>
            </a:r>
            <a:r>
              <a:rPr lang="fa-IR" b="1" i="0" smtClean="0">
                <a:solidFill>
                  <a:srgbClr val="FF0000"/>
                </a:solidFill>
                <a:effectLst/>
                <a:latin typeface="BZar"/>
                <a:cs typeface="B Zar" panose="00000400000000000000" pitchFamily="2" charset="-78"/>
              </a:rPr>
              <a:t>ارزش دستاوردهاي علمی همیشه در گرو خصلت و کیفیت مسئله است</a:t>
            </a:r>
            <a:r>
              <a:rPr lang="fa-IR" b="0" i="0" smtClean="0">
                <a:solidFill>
                  <a:srgbClr val="000000"/>
                </a:solidFill>
                <a:effectLst/>
                <a:latin typeface="BZar"/>
                <a:cs typeface="B Zar" panose="00000400000000000000" pitchFamily="2" charset="-78"/>
              </a:rPr>
              <a:t>« (پوپر</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.158-159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1384) ازاینرو</a:t>
            </a:r>
            <a:r>
              <a:rPr lang="fa-IR" b="0" i="0" smtClean="0">
                <a:solidFill>
                  <a:srgbClr val="000000"/>
                </a:solidFill>
                <a:effectLst/>
                <a:latin typeface="BZar"/>
                <a:cs typeface="B Zar" panose="00000400000000000000" pitchFamily="2" charset="-78"/>
              </a:rPr>
              <a:t>، شناخت حقیقت به اینکه پدیدهها به چه کار میآیند </a:t>
            </a:r>
            <a:r>
              <a:rPr lang="fa-IR" b="0" i="0" smtClean="0">
                <a:solidFill>
                  <a:srgbClr val="000000"/>
                </a:solidFill>
                <a:effectLst/>
                <a:latin typeface="BZar"/>
                <a:cs typeface="B Zar" panose="00000400000000000000" pitchFamily="2" charset="-78"/>
              </a:rPr>
              <a:t>و پیامد </a:t>
            </a:r>
            <a:r>
              <a:rPr lang="fa-IR" b="0" i="0" smtClean="0">
                <a:solidFill>
                  <a:srgbClr val="000000"/>
                </a:solidFill>
                <a:effectLst/>
                <a:latin typeface="BZar"/>
                <a:cs typeface="B Zar" panose="00000400000000000000" pitchFamily="2" charset="-78"/>
              </a:rPr>
              <a:t>آنها چیست خلاصه نمیشود. آنچه در فهم حقیقت اهمیت مییابد، شناختن </a:t>
            </a:r>
            <a:r>
              <a:rPr lang="fa-IR" b="0" i="0" smtClean="0">
                <a:solidFill>
                  <a:srgbClr val="000000"/>
                </a:solidFill>
                <a:effectLst/>
                <a:latin typeface="BZar"/>
                <a:cs typeface="B Zar" panose="00000400000000000000" pitchFamily="2" charset="-78"/>
              </a:rPr>
              <a:t>هستی پدیده </a:t>
            </a:r>
            <a:r>
              <a:rPr lang="fa-IR" b="0" i="0" smtClean="0">
                <a:solidFill>
                  <a:srgbClr val="000000"/>
                </a:solidFill>
                <a:effectLst/>
                <a:latin typeface="BZar"/>
                <a:cs typeface="B Zar" panose="00000400000000000000" pitchFamily="2" charset="-78"/>
              </a:rPr>
              <a:t>است و اینکه چگونه واقع شده است </a:t>
            </a:r>
            <a:r>
              <a:rPr lang="fa-IR" b="0" i="0" smtClean="0">
                <a:solidFill>
                  <a:srgbClr val="000000"/>
                </a:solidFill>
                <a:effectLst/>
                <a:latin typeface="BZar"/>
                <a:cs typeface="B Zar" panose="00000400000000000000" pitchFamily="2" charset="-78"/>
              </a:rPr>
              <a:t>(دورکیم</a:t>
            </a:r>
            <a:r>
              <a:rPr lang="fa-IR" b="0" i="0" smtClean="0">
                <a:solidFill>
                  <a:srgbClr val="000000"/>
                </a:solidFill>
                <a:effectLst/>
                <a:latin typeface="BZar"/>
                <a:cs typeface="B Zar" panose="00000400000000000000" pitchFamily="2" charset="-78"/>
              </a:rPr>
              <a:t>، </a:t>
            </a:r>
            <a:endParaRPr lang="fa-IR" b="0" i="0" smtClean="0">
              <a:solidFill>
                <a:srgbClr val="000000"/>
              </a:solidFill>
              <a:effectLst/>
              <a:latin typeface="BZar"/>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637891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اگر مسیر شناخت در چنین راستایی طی شود، کشف کارآمدي و اثربخشی </a:t>
            </a:r>
            <a:r>
              <a:rPr lang="fa-IR" b="0" i="0" smtClean="0">
                <a:solidFill>
                  <a:srgbClr val="000000"/>
                </a:solidFill>
                <a:effectLst/>
                <a:latin typeface="BZar"/>
                <a:cs typeface="B Zar" panose="00000400000000000000" pitchFamily="2" charset="-78"/>
              </a:rPr>
              <a:t>پدیده ها نیز </a:t>
            </a:r>
            <a:r>
              <a:rPr lang="fa-IR" b="0" i="0" smtClean="0">
                <a:solidFill>
                  <a:srgbClr val="000000"/>
                </a:solidFill>
                <a:effectLst/>
                <a:latin typeface="BZar"/>
                <a:cs typeface="B Zar" panose="00000400000000000000" pitchFamily="2" charset="-78"/>
              </a:rPr>
              <a:t>آسانتر و منطقیتر خواهد بود. با این اوصاف، </a:t>
            </a:r>
            <a:r>
              <a:rPr lang="fa-IR" b="0" i="0" smtClean="0">
                <a:solidFill>
                  <a:srgbClr val="000000"/>
                </a:solidFill>
                <a:effectLst/>
                <a:latin typeface="BZar"/>
                <a:cs typeface="B Zar" panose="00000400000000000000" pitchFamily="2" charset="-78"/>
              </a:rPr>
              <a:t>مسئله یابی </a:t>
            </a:r>
            <a:r>
              <a:rPr lang="fa-IR" b="0" i="0" smtClean="0">
                <a:solidFill>
                  <a:srgbClr val="000000"/>
                </a:solidFill>
                <a:effectLst/>
                <a:latin typeface="BZar"/>
                <a:cs typeface="B Zar" panose="00000400000000000000" pitchFamily="2" charset="-78"/>
              </a:rPr>
              <a:t>فرصتی براي تدقیق و </a:t>
            </a:r>
            <a:r>
              <a:rPr lang="fa-IR" b="0" i="0" smtClean="0">
                <a:solidFill>
                  <a:srgbClr val="000000"/>
                </a:solidFill>
                <a:effectLst/>
                <a:latin typeface="BZar"/>
                <a:cs typeface="B Zar" panose="00000400000000000000" pitchFamily="2" charset="-78"/>
              </a:rPr>
              <a:t>منظم کردن </a:t>
            </a:r>
            <a:r>
              <a:rPr lang="fa-IR" b="0" i="0" smtClean="0">
                <a:solidFill>
                  <a:srgbClr val="000000"/>
                </a:solidFill>
                <a:effectLst/>
                <a:latin typeface="BZar"/>
                <a:cs typeface="B Zar" panose="00000400000000000000" pitchFamily="2" charset="-78"/>
              </a:rPr>
              <a:t>رابطه میان علم و اندیشه از یکسو و تجربه و عمل از سوي دیگر است. تنها </a:t>
            </a:r>
            <a:r>
              <a:rPr lang="fa-IR" b="0" i="0" smtClean="0">
                <a:solidFill>
                  <a:srgbClr val="000000"/>
                </a:solidFill>
                <a:effectLst/>
                <a:latin typeface="BZar"/>
                <a:cs typeface="B Zar" panose="00000400000000000000" pitchFamily="2" charset="-78"/>
              </a:rPr>
              <a:t>با پژوهشی </a:t>
            </a:r>
            <a:r>
              <a:rPr lang="fa-IR" b="0" i="0" smtClean="0">
                <a:solidFill>
                  <a:srgbClr val="000000"/>
                </a:solidFill>
                <a:effectLst/>
                <a:latin typeface="BZar"/>
                <a:cs typeface="B Zar" panose="00000400000000000000" pitchFamily="2" charset="-78"/>
              </a:rPr>
              <a:t>نظاممند که برآیندي از علم و عمل است میتوان به شناخت معتبر </a:t>
            </a:r>
            <a:r>
              <a:rPr lang="fa-IR" b="0" i="0" smtClean="0">
                <a:solidFill>
                  <a:srgbClr val="000000"/>
                </a:solidFill>
                <a:effectLst/>
                <a:latin typeface="BZar"/>
                <a:cs typeface="B Zar" panose="00000400000000000000" pitchFamily="2" charset="-78"/>
              </a:rPr>
              <a:t>پدیده ها نائل آمد</a:t>
            </a:r>
            <a:r>
              <a:rPr lang="fa-IR" b="0" i="0" smtClean="0">
                <a:solidFill>
                  <a:srgbClr val="000000"/>
                </a:solidFill>
                <a:effectLst/>
                <a:latin typeface="BZar"/>
                <a:cs typeface="B Zar" panose="00000400000000000000" pitchFamily="2" charset="-78"/>
              </a:rPr>
              <a:t>، تغییرات آنها را درك کرد، به وجوه مشترك و مختلف انواع اجتماعی پی برد و </a:t>
            </a:r>
            <a:r>
              <a:rPr lang="fa-IR" b="0" i="0" smtClean="0">
                <a:solidFill>
                  <a:srgbClr val="000000"/>
                </a:solidFill>
                <a:effectLst/>
                <a:latin typeface="BZar"/>
                <a:cs typeface="B Zar" panose="00000400000000000000" pitchFamily="2" charset="-78"/>
              </a:rPr>
              <a:t>در جهت </a:t>
            </a:r>
            <a:r>
              <a:rPr lang="fa-IR" b="0" i="0" smtClean="0">
                <a:solidFill>
                  <a:srgbClr val="000000"/>
                </a:solidFill>
                <a:effectLst/>
                <a:latin typeface="BZar"/>
                <a:cs typeface="B Zar" panose="00000400000000000000" pitchFamily="2" charset="-78"/>
              </a:rPr>
              <a:t>دستیابی به شرایط بهتر اقدام کرد</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572000"/>
            <a:ext cx="3094892" cy="10128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شناخت معتبر پدیده ها</a:t>
            </a:r>
            <a:endParaRPr lang="fa-IR" b="1">
              <a:solidFill>
                <a:srgbClr val="FF0000"/>
              </a:solidFill>
            </a:endParaRPr>
          </a:p>
        </p:txBody>
      </p:sp>
    </p:spTree>
    <p:extLst>
      <p:ext uri="{BB962C8B-B14F-4D97-AF65-F5344CB8AC3E}">
        <p14:creationId xmlns:p14="http://schemas.microsoft.com/office/powerpoint/2010/main" val="1254816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راستا، باید از </a:t>
            </a:r>
            <a:r>
              <a:rPr lang="fa-IR" smtClean="0">
                <a:cs typeface="B Zar" panose="00000400000000000000" pitchFamily="2" charset="-78"/>
              </a:rPr>
              <a:t>سطحی نگري </a:t>
            </a:r>
            <a:r>
              <a:rPr lang="fa-IR">
                <a:cs typeface="B Zar" panose="00000400000000000000" pitchFamily="2" charset="-78"/>
              </a:rPr>
              <a:t>اجتناب کرد. گاهی اوقات بهجاي آنکه مسائل </a:t>
            </a:r>
            <a:r>
              <a:rPr lang="fa-IR" smtClean="0">
                <a:cs typeface="B Zar" panose="00000400000000000000" pitchFamily="2" charset="-78"/>
              </a:rPr>
              <a:t>در قالب </a:t>
            </a:r>
            <a:r>
              <a:rPr lang="fa-IR">
                <a:cs typeface="B Zar" panose="00000400000000000000" pitchFamily="2" charset="-78"/>
              </a:rPr>
              <a:t>ارزشها و عوامل اساسی بررسی شوند، غالباً به مسائل سطحی اکتفا میشود. در </a:t>
            </a:r>
            <a:r>
              <a:rPr lang="fa-IR" smtClean="0">
                <a:cs typeface="B Zar" panose="00000400000000000000" pitchFamily="2" charset="-78"/>
              </a:rPr>
              <a:t>چنین وضعیتی</a:t>
            </a:r>
            <a:r>
              <a:rPr lang="fa-IR">
                <a:cs typeface="B Zar" panose="00000400000000000000" pitchFamily="2" charset="-78"/>
              </a:rPr>
              <a:t>، از طرح بسیاري از مسائل و مشکلات جامعه </a:t>
            </a:r>
            <a:r>
              <a:rPr lang="fa-IR" smtClean="0">
                <a:cs typeface="B Zar" panose="00000400000000000000" pitchFamily="2" charset="-78"/>
              </a:rPr>
              <a:t>به طور </a:t>
            </a:r>
            <a:r>
              <a:rPr lang="fa-IR">
                <a:cs typeface="B Zar" panose="00000400000000000000" pitchFamily="2" charset="-78"/>
              </a:rPr>
              <a:t>مرموز و </a:t>
            </a:r>
            <a:r>
              <a:rPr lang="fa-IR" smtClean="0">
                <a:cs typeface="B Zar" panose="00000400000000000000" pitchFamily="2" charset="-78"/>
              </a:rPr>
              <a:t>رقت انگیزي  </a:t>
            </a:r>
            <a:r>
              <a:rPr lang="fa-IR" b="0" i="0" smtClean="0">
                <a:solidFill>
                  <a:srgbClr val="000000"/>
                </a:solidFill>
                <a:effectLst/>
                <a:latin typeface="BZar"/>
                <a:cs typeface="B Zar" panose="00000400000000000000" pitchFamily="2" charset="-78"/>
              </a:rPr>
              <a:t>خودداري </a:t>
            </a:r>
            <a:r>
              <a:rPr lang="fa-IR" b="0" i="0" smtClean="0">
                <a:solidFill>
                  <a:srgbClr val="000000"/>
                </a:solidFill>
                <a:effectLst/>
                <a:latin typeface="BZar"/>
                <a:cs typeface="B Zar" panose="00000400000000000000" pitchFamily="2" charset="-78"/>
              </a:rPr>
              <a:t>میشود. براي مثال، بهجاي طرح مسئله فقر، به موضوع اوقات فراغت </a:t>
            </a:r>
            <a:r>
              <a:rPr lang="fa-IR" b="0" i="0" smtClean="0">
                <a:solidFill>
                  <a:srgbClr val="000000"/>
                </a:solidFill>
                <a:effectLst/>
                <a:latin typeface="BZar"/>
                <a:cs typeface="B Zar" panose="00000400000000000000" pitchFamily="2" charset="-78"/>
              </a:rPr>
              <a:t>توجه میشود </a:t>
            </a:r>
            <a:r>
              <a:rPr lang="fa-IR" b="0" i="0" smtClean="0">
                <a:solidFill>
                  <a:srgbClr val="000000"/>
                </a:solidFill>
                <a:effectLst/>
                <a:latin typeface="BZar"/>
                <a:cs typeface="B Zar" panose="00000400000000000000" pitchFamily="2" charset="-78"/>
              </a:rPr>
              <a:t>و بدین ترتیب، خواستهها و منافع گروهی از انسانها در معرض غفلت و </a:t>
            </a:r>
            <a:r>
              <a:rPr lang="fa-IR" b="0" i="0" smtClean="0">
                <a:solidFill>
                  <a:srgbClr val="000000"/>
                </a:solidFill>
                <a:effectLst/>
                <a:latin typeface="BZar"/>
                <a:cs typeface="B Zar" panose="00000400000000000000" pitchFamily="2" charset="-78"/>
              </a:rPr>
              <a:t>بیتوجهی قرار </a:t>
            </a:r>
            <a:r>
              <a:rPr lang="fa-IR" b="0" i="0" smtClean="0">
                <a:solidFill>
                  <a:srgbClr val="000000"/>
                </a:solidFill>
                <a:effectLst/>
                <a:latin typeface="BZar"/>
                <a:cs typeface="B Zar" panose="00000400000000000000" pitchFamily="2" charset="-78"/>
              </a:rPr>
              <a:t>میگیرد. مسئله اجتماعی، یک موضوع عمومی است و زمانی پدید میآید که مردم </a:t>
            </a:r>
            <a:r>
              <a:rPr lang="fa-IR" b="0" i="0" smtClean="0">
                <a:solidFill>
                  <a:srgbClr val="000000"/>
                </a:solidFill>
                <a:effectLst/>
                <a:latin typeface="BZar"/>
                <a:cs typeface="B Zar" panose="00000400000000000000" pitchFamily="2" charset="-78"/>
              </a:rPr>
              <a:t>یا گروهی </a:t>
            </a:r>
            <a:r>
              <a:rPr lang="fa-IR" b="0" i="0" smtClean="0">
                <a:solidFill>
                  <a:srgbClr val="000000"/>
                </a:solidFill>
                <a:effectLst/>
                <a:latin typeface="BZar"/>
                <a:cs typeface="B Zar" panose="00000400000000000000" pitchFamily="2" charset="-78"/>
              </a:rPr>
              <a:t>از مردم یک جامعه متوجه شوند که ارزشهاي اجتماعی آنان نادیده یا بهکلی </a:t>
            </a:r>
            <a:r>
              <a:rPr lang="fa-IR" b="0" i="0" smtClean="0">
                <a:solidFill>
                  <a:srgbClr val="000000"/>
                </a:solidFill>
                <a:effectLst/>
                <a:latin typeface="BZar"/>
                <a:cs typeface="B Zar" panose="00000400000000000000" pitchFamily="2" charset="-78"/>
              </a:rPr>
              <a:t>مورد تهدید </a:t>
            </a:r>
            <a:r>
              <a:rPr lang="fa-IR" b="0" i="0" smtClean="0">
                <a:solidFill>
                  <a:srgbClr val="000000"/>
                </a:solidFill>
                <a:effectLst/>
                <a:latin typeface="BZar"/>
                <a:cs typeface="B Zar" panose="00000400000000000000" pitchFamily="2" charset="-78"/>
              </a:rPr>
              <a:t>قرار گرفته </a:t>
            </a:r>
            <a:r>
              <a:rPr lang="fa-IR" b="0" i="0" smtClean="0">
                <a:solidFill>
                  <a:srgbClr val="000000"/>
                </a:solidFill>
                <a:effectLst/>
                <a:latin typeface="BZar"/>
                <a:cs typeface="B Zar" panose="00000400000000000000" pitchFamily="2" charset="-78"/>
              </a:rPr>
              <a:t>است</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768948"/>
            <a:ext cx="2082018" cy="88626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 سطحی نگري </a:t>
            </a:r>
            <a:endParaRPr lang="fa-IR" b="1">
              <a:solidFill>
                <a:srgbClr val="FF0000"/>
              </a:solidFill>
            </a:endParaRPr>
          </a:p>
        </p:txBody>
      </p:sp>
    </p:spTree>
    <p:extLst>
      <p:ext uri="{BB962C8B-B14F-4D97-AF65-F5344CB8AC3E}">
        <p14:creationId xmlns:p14="http://schemas.microsoft.com/office/powerpoint/2010/main" val="818165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مسئله عمومی در حقیقت ناشی از بحران در نظام نهادها و دگرگونیهاي ساختی </a:t>
            </a:r>
            <a:r>
              <a:rPr lang="fa-IR" b="0" i="0" smtClean="0">
                <a:solidFill>
                  <a:srgbClr val="000000"/>
                </a:solidFill>
                <a:effectLst/>
                <a:latin typeface="BZar"/>
                <a:cs typeface="B Zar" panose="00000400000000000000" pitchFamily="2" charset="-78"/>
              </a:rPr>
              <a:t>است و </a:t>
            </a:r>
            <a:r>
              <a:rPr lang="fa-IR" b="0" i="0" smtClean="0">
                <a:solidFill>
                  <a:srgbClr val="000000"/>
                </a:solidFill>
                <a:effectLst/>
                <a:latin typeface="BZar"/>
                <a:cs typeface="B Zar" panose="00000400000000000000" pitchFamily="2" charset="-78"/>
              </a:rPr>
              <a:t>هرچه نهادهاي اجتماعی گسترش یابند و ارتباط میان آنها پیچیدهتر شود، </a:t>
            </a:r>
            <a:r>
              <a:rPr lang="fa-IR" b="0" i="0" smtClean="0">
                <a:solidFill>
                  <a:srgbClr val="000000"/>
                </a:solidFill>
                <a:effectLst/>
                <a:latin typeface="BZar"/>
                <a:cs typeface="B Zar" panose="00000400000000000000" pitchFamily="2" charset="-78"/>
              </a:rPr>
              <a:t>دگرگونیهاي ساختی </a:t>
            </a:r>
            <a:r>
              <a:rPr lang="fa-IR" b="0" i="0" smtClean="0">
                <a:solidFill>
                  <a:srgbClr val="000000"/>
                </a:solidFill>
                <a:effectLst/>
                <a:latin typeface="BZar"/>
                <a:cs typeface="B Zar" panose="00000400000000000000" pitchFamily="2" charset="-78"/>
              </a:rPr>
              <a:t>نیز تنوع و افزایش مییابند. باید دید که در چه موقعیتهایی مردم یا گروهی </a:t>
            </a:r>
            <a:r>
              <a:rPr lang="fa-IR" b="0" i="0" smtClean="0">
                <a:solidFill>
                  <a:srgbClr val="000000"/>
                </a:solidFill>
                <a:effectLst/>
                <a:latin typeface="BZar"/>
                <a:cs typeface="B Zar" panose="00000400000000000000" pitchFamily="2" charset="-78"/>
              </a:rPr>
              <a:t>از انسانها </a:t>
            </a:r>
            <a:r>
              <a:rPr lang="fa-IR" b="0" i="0" smtClean="0">
                <a:solidFill>
                  <a:srgbClr val="000000"/>
                </a:solidFill>
                <a:effectLst/>
                <a:latin typeface="BZar"/>
                <a:cs typeface="B Zar" panose="00000400000000000000" pitchFamily="2" charset="-78"/>
              </a:rPr>
              <a:t>دچار نوعی التهاب، تهدید یا درماندگی میشوند. این امر زمانی رخ میدهد </a:t>
            </a:r>
            <a:r>
              <a:rPr lang="fa-IR" b="0" i="0" smtClean="0">
                <a:solidFill>
                  <a:srgbClr val="000000"/>
                </a:solidFill>
                <a:effectLst/>
                <a:latin typeface="BZar"/>
                <a:cs typeface="B Zar" panose="00000400000000000000" pitchFamily="2" charset="-78"/>
              </a:rPr>
              <a:t>که بعضی </a:t>
            </a:r>
            <a:r>
              <a:rPr lang="fa-IR" b="0" i="0" smtClean="0">
                <a:solidFill>
                  <a:srgbClr val="000000"/>
                </a:solidFill>
                <a:effectLst/>
                <a:latin typeface="BZar"/>
                <a:cs typeface="B Zar" panose="00000400000000000000" pitchFamily="2" charset="-78"/>
              </a:rPr>
              <a:t>از ارزشها، یا تمام ارزشهاي آنان زیر پا گذاشته میشود. از سوي </a:t>
            </a:r>
            <a:r>
              <a:rPr lang="fa-IR" b="0" i="0" smtClean="0">
                <a:solidFill>
                  <a:srgbClr val="000000"/>
                </a:solidFill>
                <a:effectLst/>
                <a:latin typeface="BZar"/>
                <a:cs typeface="B Zar" panose="00000400000000000000" pitchFamily="2" charset="-78"/>
              </a:rPr>
              <a:t>دیگر، مجموعه اي </a:t>
            </a:r>
            <a:r>
              <a:rPr lang="fa-IR" b="0" i="0" smtClean="0">
                <a:solidFill>
                  <a:srgbClr val="000000"/>
                </a:solidFill>
                <a:effectLst/>
                <a:latin typeface="BZar"/>
                <a:cs typeface="B Zar" panose="00000400000000000000" pitchFamily="2" charset="-78"/>
              </a:rPr>
              <a:t>از روشهاي بروکراتیک مانع انجام مطالعات اجتماعی و موجب ظهور </a:t>
            </a:r>
            <a:r>
              <a:rPr lang="fa-IR" b="0" i="0" smtClean="0">
                <a:solidFill>
                  <a:srgbClr val="000000"/>
                </a:solidFill>
                <a:effectLst/>
                <a:latin typeface="BZar"/>
                <a:cs typeface="B Zar" panose="00000400000000000000" pitchFamily="2" charset="-78"/>
              </a:rPr>
              <a:t>آثاري گنگ </a:t>
            </a:r>
            <a:r>
              <a:rPr lang="fa-IR" b="0" i="0" smtClean="0">
                <a:solidFill>
                  <a:srgbClr val="000000"/>
                </a:solidFill>
                <a:effectLst/>
                <a:latin typeface="BZar"/>
                <a:cs typeface="B Zar" panose="00000400000000000000" pitchFamily="2" charset="-78"/>
              </a:rPr>
              <a:t>و </a:t>
            </a:r>
            <a:r>
              <a:rPr lang="fa-IR" b="0" i="0" smtClean="0">
                <a:solidFill>
                  <a:srgbClr val="000000"/>
                </a:solidFill>
                <a:effectLst/>
                <a:latin typeface="BZar"/>
                <a:cs typeface="B Zar" panose="00000400000000000000" pitchFamily="2" charset="-78"/>
              </a:rPr>
              <a:t>پیش پاافتاده </a:t>
            </a:r>
            <a:r>
              <a:rPr lang="fa-IR" b="0" i="0" smtClean="0">
                <a:solidFill>
                  <a:srgbClr val="000000"/>
                </a:solidFill>
                <a:effectLst/>
                <a:latin typeface="BZar"/>
                <a:cs typeface="B Zar" panose="00000400000000000000" pitchFamily="2" charset="-78"/>
              </a:rPr>
              <a:t>شده است. حقیقت آن است که این نوع مواجهه پژوهشی و آثار </a:t>
            </a:r>
            <a:r>
              <a:rPr lang="fa-IR" b="0" i="0" smtClean="0">
                <a:solidFill>
                  <a:srgbClr val="000000"/>
                </a:solidFill>
                <a:effectLst/>
                <a:latin typeface="BZar"/>
                <a:cs typeface="B Zar" panose="00000400000000000000" pitchFamily="2" charset="-78"/>
              </a:rPr>
              <a:t>مبتذل ناشی </a:t>
            </a:r>
            <a:r>
              <a:rPr lang="fa-IR" b="0" i="0" smtClean="0">
                <a:solidFill>
                  <a:srgbClr val="000000"/>
                </a:solidFill>
                <a:effectLst/>
                <a:latin typeface="BZar"/>
                <a:cs typeface="B Zar" panose="00000400000000000000" pitchFamily="2" charset="-78"/>
              </a:rPr>
              <a:t>از آن موجب بحران دامنهداري در مطالعات اجتماعی شده است </a:t>
            </a:r>
            <a:r>
              <a:rPr lang="fa-IR" b="0" i="0" smtClean="0">
                <a:solidFill>
                  <a:srgbClr val="000000"/>
                </a:solidFill>
                <a:effectLst/>
                <a:latin typeface="BZar"/>
                <a:cs typeface="B Zar" panose="00000400000000000000" pitchFamily="2" charset="-78"/>
              </a:rPr>
              <a:t>(میلز</a:t>
            </a:r>
            <a:r>
              <a:rPr lang="fa-IR" b="0" i="0" smtClean="0">
                <a:solidFill>
                  <a:srgbClr val="000000"/>
                </a:solidFill>
                <a:effectLst/>
                <a:latin typeface="BZar"/>
                <a:cs typeface="B Zar" panose="00000400000000000000" pitchFamily="2" charset="-78"/>
              </a:rPr>
              <a:t>، 23-34 :</a:t>
            </a:r>
            <a:r>
              <a:rPr lang="fa-IR" b="0" i="0" smtClean="0">
                <a:solidFill>
                  <a:srgbClr val="000000"/>
                </a:solidFill>
                <a:effectLst/>
                <a:latin typeface="BZar"/>
                <a:cs typeface="B Zar" panose="00000400000000000000" pitchFamily="2" charset="-78"/>
              </a:rPr>
              <a:t>1381 .195 و)</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222695" y="4937760"/>
            <a:ext cx="3207434" cy="87219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روشهاي بروکراتیک</a:t>
            </a:r>
            <a:endParaRPr lang="fa-IR" b="1">
              <a:solidFill>
                <a:srgbClr val="FF0000"/>
              </a:solidFill>
            </a:endParaRPr>
          </a:p>
        </p:txBody>
      </p:sp>
    </p:spTree>
    <p:extLst>
      <p:ext uri="{BB962C8B-B14F-4D97-AF65-F5344CB8AC3E}">
        <p14:creationId xmlns:p14="http://schemas.microsoft.com/office/powerpoint/2010/main" val="3744700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latin typeface="BLotus"/>
                <a:cs typeface="B Zar" panose="00000400000000000000" pitchFamily="2" charset="-78"/>
              </a:rPr>
              <a:t>پایداري </a:t>
            </a:r>
            <a:r>
              <a:rPr lang="fa-IR" b="1">
                <a:solidFill>
                  <a:srgbClr val="FF0000"/>
                </a:solidFill>
                <a:latin typeface="BLotus"/>
                <a:cs typeface="B Zar" panose="00000400000000000000" pitchFamily="2" charset="-78"/>
              </a:rPr>
              <a:t>شناختها و موقعیتها: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اگر </a:t>
            </a:r>
            <a:r>
              <a:rPr lang="fa-IR" b="0" i="0" smtClean="0">
                <a:solidFill>
                  <a:srgbClr val="000000"/>
                </a:solidFill>
                <a:effectLst/>
                <a:latin typeface="BZar"/>
                <a:cs typeface="B Zar" panose="00000400000000000000" pitchFamily="2" charset="-78"/>
              </a:rPr>
              <a:t>علم ترکیبی از </a:t>
            </a:r>
            <a:r>
              <a:rPr lang="fa-IR" b="0" i="0" smtClean="0">
                <a:solidFill>
                  <a:srgbClr val="000000"/>
                </a:solidFill>
                <a:effectLst/>
                <a:latin typeface="BZar"/>
                <a:cs typeface="B Zar" panose="00000400000000000000" pitchFamily="2" charset="-78"/>
              </a:rPr>
              <a:t>نظریه ها</a:t>
            </a:r>
            <a:r>
              <a:rPr lang="fa-IR" b="0" i="0" smtClean="0">
                <a:solidFill>
                  <a:srgbClr val="000000"/>
                </a:solidFill>
                <a:effectLst/>
                <a:latin typeface="BZar"/>
                <a:cs typeface="B Zar" panose="00000400000000000000" pitchFamily="2" charset="-78"/>
              </a:rPr>
              <a:t>، روشها و </a:t>
            </a:r>
            <a:r>
              <a:rPr lang="fa-IR" b="0" i="0" smtClean="0">
                <a:solidFill>
                  <a:srgbClr val="000000"/>
                </a:solidFill>
                <a:effectLst/>
                <a:latin typeface="BZar"/>
                <a:cs typeface="B Zar" panose="00000400000000000000" pitchFamily="2" charset="-78"/>
              </a:rPr>
              <a:t>فاکتها باشد</a:t>
            </a:r>
            <a:r>
              <a:rPr lang="fa-IR" b="0" i="0" smtClean="0">
                <a:solidFill>
                  <a:srgbClr val="000000"/>
                </a:solidFill>
                <a:effectLst/>
                <a:latin typeface="BZar"/>
                <a:cs typeface="B Zar" panose="00000400000000000000" pitchFamily="2" charset="-78"/>
              </a:rPr>
              <a:t>، پس دانشمندان و پژوهشگران کسانی هستند که کامیابانه یا ناکامانه تلاش </a:t>
            </a:r>
            <a:r>
              <a:rPr lang="fa-IR" b="0" i="0" smtClean="0">
                <a:solidFill>
                  <a:srgbClr val="000000"/>
                </a:solidFill>
                <a:effectLst/>
                <a:latin typeface="BZar"/>
                <a:cs typeface="B Zar" panose="00000400000000000000" pitchFamily="2" charset="-78"/>
              </a:rPr>
              <a:t>ورزیدهاند که </a:t>
            </a:r>
            <a:r>
              <a:rPr lang="fa-IR" b="0" i="0" smtClean="0">
                <a:solidFill>
                  <a:srgbClr val="000000"/>
                </a:solidFill>
                <a:effectLst/>
                <a:latin typeface="BZar"/>
                <a:cs typeface="B Zar" panose="00000400000000000000" pitchFamily="2" charset="-78"/>
              </a:rPr>
              <a:t>با طرح مسائل جدید سهمی در این میانه داشته باشند. بهاینترتیب، تکوین </a:t>
            </a:r>
            <a:r>
              <a:rPr lang="fa-IR" b="0" i="0" smtClean="0">
                <a:solidFill>
                  <a:srgbClr val="000000"/>
                </a:solidFill>
                <a:effectLst/>
                <a:latin typeface="BZar"/>
                <a:cs typeface="B Zar" panose="00000400000000000000" pitchFamily="2" charset="-78"/>
              </a:rPr>
              <a:t>علمی فرآیندي گام به گام </a:t>
            </a:r>
            <a:r>
              <a:rPr lang="fa-IR" b="0" i="0" smtClean="0">
                <a:solidFill>
                  <a:srgbClr val="000000"/>
                </a:solidFill>
                <a:effectLst/>
                <a:latin typeface="BZar"/>
                <a:cs typeface="B Zar" panose="00000400000000000000" pitchFamily="2" charset="-78"/>
              </a:rPr>
              <a:t>خواهد بود که از راه آن، این اجزا یکبهیک و یا در ترکیب با </a:t>
            </a:r>
            <a:r>
              <a:rPr lang="fa-IR" b="0" i="0" smtClean="0">
                <a:solidFill>
                  <a:srgbClr val="000000"/>
                </a:solidFill>
                <a:effectLst/>
                <a:latin typeface="BZar"/>
                <a:cs typeface="B Zar" panose="00000400000000000000" pitchFamily="2" charset="-78"/>
              </a:rPr>
              <a:t>یکدیگر به </a:t>
            </a:r>
            <a:r>
              <a:rPr lang="fa-IR" b="0" i="0" smtClean="0">
                <a:solidFill>
                  <a:srgbClr val="000000"/>
                </a:solidFill>
                <a:effectLst/>
                <a:latin typeface="BZar"/>
                <a:cs typeface="B Zar" panose="00000400000000000000" pitchFamily="2" charset="-78"/>
              </a:rPr>
              <a:t>توده انبوهی که فنآوري و دانش علمی را تشکیل میدهد، افزوده میشوند </a:t>
            </a:r>
            <a:r>
              <a:rPr lang="fa-IR" b="0" i="0" smtClean="0">
                <a:solidFill>
                  <a:srgbClr val="000000"/>
                </a:solidFill>
                <a:effectLst/>
                <a:latin typeface="BZar"/>
                <a:cs typeface="B Zar" panose="00000400000000000000" pitchFamily="2" charset="-78"/>
              </a:rPr>
              <a:t>(کوهن، 83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1383)پیش از این </a:t>
            </a:r>
            <a:r>
              <a:rPr lang="fa-IR" b="0" i="0" smtClean="0">
                <a:solidFill>
                  <a:srgbClr val="000000"/>
                </a:solidFill>
                <a:effectLst/>
                <a:latin typeface="BZar"/>
                <a:cs typeface="B Zar" panose="00000400000000000000" pitchFamily="2" charset="-78"/>
              </a:rPr>
              <a:t>گفته شد که در پژوهشهاي علمی از همان آغاز، بهطور مستقیم بر</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مسئله تکیه میشود. بنابراین، نخست باید به تعریف مسئله پرداخت تا موضوع پژوهش </a:t>
            </a:r>
            <a:r>
              <a:rPr lang="fa-IR" b="0" i="0" smtClean="0">
                <a:solidFill>
                  <a:srgbClr val="000000"/>
                </a:solidFill>
                <a:effectLst/>
                <a:latin typeface="BZar"/>
                <a:cs typeface="B Zar" panose="00000400000000000000" pitchFamily="2" charset="-78"/>
              </a:rPr>
              <a:t>براي پژوهشگر </a:t>
            </a:r>
            <a:r>
              <a:rPr lang="fa-IR" b="0" i="0" smtClean="0">
                <a:solidFill>
                  <a:srgbClr val="000000"/>
                </a:solidFill>
                <a:effectLst/>
                <a:latin typeface="BZar"/>
                <a:cs typeface="B Zar" panose="00000400000000000000" pitchFamily="2" charset="-78"/>
              </a:rPr>
              <a:t>و دیگران آشکار گردد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529797"/>
            <a:ext cx="3629465" cy="106914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نظریه ها، روشها و فاکتها</a:t>
            </a:r>
            <a:endParaRPr lang="fa-IR" b="1">
              <a:solidFill>
                <a:srgbClr val="FF0000"/>
              </a:solidFill>
            </a:endParaRPr>
          </a:p>
        </p:txBody>
      </p:sp>
    </p:spTree>
    <p:extLst>
      <p:ext uri="{BB962C8B-B14F-4D97-AF65-F5344CB8AC3E}">
        <p14:creationId xmlns:p14="http://schemas.microsoft.com/office/powerpoint/2010/main" val="139027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در ادامه به شیوه مستدل، پارهاي از ملاحظات و ضرورتهاي دانشیِ انجام پژوهش اجتماعی برشمرده شدهاند که براي حرکت در مسیر دانشِ زنده و پویا ضروري و الزامی هستند. در میان این ملاحظات، مفروضات معرفت شناختی، هستی شناختی و روش شناختی جایگاه ویژهاي دارند، چرا که منطق و موضع پژوهشگر را در قبال دستگاه استدلالی پژوهش تعیین میکنند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786597" y="4051495"/>
            <a:ext cx="3460652" cy="122389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i="0" smtClean="0">
                <a:solidFill>
                  <a:srgbClr val="FF0000"/>
                </a:solidFill>
                <a:effectLst/>
                <a:latin typeface="BZar"/>
                <a:cs typeface="B Zar" panose="00000400000000000000" pitchFamily="2" charset="-78"/>
              </a:rPr>
              <a:t>مفروضات معرفت شناختی، هستی شناختی و روش شناختی</a:t>
            </a:r>
            <a:endParaRPr lang="fa-IR" sz="2000" b="1">
              <a:solidFill>
                <a:srgbClr val="FF0000"/>
              </a:solidFill>
            </a:endParaRPr>
          </a:p>
        </p:txBody>
      </p:sp>
    </p:spTree>
    <p:extLst>
      <p:ext uri="{BB962C8B-B14F-4D97-AF65-F5344CB8AC3E}">
        <p14:creationId xmlns:p14="http://schemas.microsoft.com/office/powerpoint/2010/main" val="27959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مفهوم/ مفاهیمی که با این شیوه مطرح میشوند، همیشه پایدار نیستند و عموماً </a:t>
            </a:r>
            <a:r>
              <a:rPr lang="fa-IR" b="0" i="0" smtClean="0">
                <a:solidFill>
                  <a:srgbClr val="000000"/>
                </a:solidFill>
                <a:effectLst/>
                <a:latin typeface="BZar"/>
                <a:cs typeface="B Zar" panose="00000400000000000000" pitchFamily="2" charset="-78"/>
              </a:rPr>
              <a:t>با مفاهیم </a:t>
            </a:r>
            <a:r>
              <a:rPr lang="fa-IR" b="0" i="0" smtClean="0">
                <a:solidFill>
                  <a:srgbClr val="000000"/>
                </a:solidFill>
                <a:effectLst/>
                <a:latin typeface="BZar"/>
                <a:cs typeface="B Zar" panose="00000400000000000000" pitchFamily="2" charset="-78"/>
              </a:rPr>
              <a:t>عامیانه و رایج نیز مطابقت ندارند، حتی ممکن است که در پارهاي از موارد، مفاهیم</a:t>
            </a:r>
            <a:r>
              <a:rPr lang="fa-IR" smtClean="0">
                <a:cs typeface="B Zar" panose="00000400000000000000" pitchFamily="2" charset="-78"/>
              </a:rPr>
              <a:t> </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از </a:t>
            </a:r>
            <a:r>
              <a:rPr lang="fa-IR" b="0" i="0" smtClean="0">
                <a:solidFill>
                  <a:srgbClr val="000000"/>
                </a:solidFill>
                <a:effectLst/>
                <a:latin typeface="BZar"/>
                <a:cs typeface="B Zar" panose="00000400000000000000" pitchFamily="2" charset="-78"/>
              </a:rPr>
              <a:t>نو ساخته شوند. گاهی اوقات نیز مسئله با همان مفهوم عامیانه مطرح میشود </a:t>
            </a:r>
            <a:r>
              <a:rPr lang="fa-IR" b="0" i="0" smtClean="0">
                <a:solidFill>
                  <a:srgbClr val="000000"/>
                </a:solidFill>
                <a:effectLst/>
                <a:latin typeface="BZar"/>
                <a:cs typeface="B Zar" panose="00000400000000000000" pitchFamily="2" charset="-78"/>
              </a:rPr>
              <a:t>و به عبارت دیگر</a:t>
            </a:r>
            <a:r>
              <a:rPr lang="fa-IR" b="0" i="0" smtClean="0">
                <a:solidFill>
                  <a:srgbClr val="000000"/>
                </a:solidFill>
                <a:effectLst/>
                <a:latin typeface="BZar"/>
                <a:cs typeface="B Zar" panose="00000400000000000000" pitchFamily="2" charset="-78"/>
              </a:rPr>
              <a:t>، اصطلاحی که در عرف عام کاربرد دارد در علم نیز نگاه داشته </a:t>
            </a:r>
            <a:r>
              <a:rPr lang="fa-IR" b="0" i="0" smtClean="0">
                <a:solidFill>
                  <a:srgbClr val="000000"/>
                </a:solidFill>
                <a:effectLst/>
                <a:latin typeface="BZar"/>
                <a:cs typeface="B Zar" panose="00000400000000000000" pitchFamily="2" charset="-78"/>
              </a:rPr>
              <a:t>میشود (دورکیم</a:t>
            </a:r>
            <a:r>
              <a:rPr lang="fa-IR" b="0" i="0" smtClean="0">
                <a:solidFill>
                  <a:srgbClr val="000000"/>
                </a:solidFill>
                <a:effectLst/>
                <a:latin typeface="BZar"/>
                <a:cs typeface="B Zar" panose="00000400000000000000" pitchFamily="2" charset="-78"/>
              </a:rPr>
              <a:t>، </a:t>
            </a:r>
            <a:r>
              <a:rPr lang="fa-IR" sz="14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57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1373)</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304714"/>
            <a:ext cx="2996418"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مفهوم عامیانه</a:t>
            </a:r>
            <a:endParaRPr lang="fa-IR" b="1">
              <a:solidFill>
                <a:srgbClr val="FF0000"/>
              </a:solidFill>
            </a:endParaRPr>
          </a:p>
        </p:txBody>
      </p:sp>
    </p:spTree>
    <p:extLst>
      <p:ext uri="{BB962C8B-B14F-4D97-AF65-F5344CB8AC3E}">
        <p14:creationId xmlns:p14="http://schemas.microsoft.com/office/powerpoint/2010/main" val="2930887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Zar"/>
                <a:cs typeface="B Zar" panose="00000400000000000000" pitchFamily="2" charset="-78"/>
              </a:rPr>
              <a:t>در علوم اجتماعی، رابطه واقعیت و مفهوم متضمن گذرا بودن تمامی </a:t>
            </a:r>
            <a:r>
              <a:rPr lang="fa-IR">
                <a:solidFill>
                  <a:srgbClr val="000000"/>
                </a:solidFill>
                <a:latin typeface="BZar"/>
                <a:cs typeface="B Zar" panose="00000400000000000000" pitchFamily="2" charset="-78"/>
              </a:rPr>
              <a:t>این </a:t>
            </a:r>
            <a:r>
              <a:rPr lang="fa-IR" smtClean="0">
                <a:solidFill>
                  <a:srgbClr val="000000"/>
                </a:solidFill>
                <a:latin typeface="BZar"/>
                <a:cs typeface="B Zar" panose="00000400000000000000" pitchFamily="2" charset="-78"/>
              </a:rPr>
              <a:t>مفهوم سازيهاست</a:t>
            </a:r>
            <a:r>
              <a:rPr lang="fa-IR">
                <a:solidFill>
                  <a:srgbClr val="000000"/>
                </a:solidFill>
                <a:latin typeface="BZar"/>
                <a:cs typeface="B Zar" panose="00000400000000000000" pitchFamily="2" charset="-78"/>
              </a:rPr>
              <a:t>. »پیشرفتهاي بزرگ در حیطه علوم اجتماعی، با تغییر و تبدیل مسائل فرهنگی عملی گره خوردهاند و در لباس نقد </a:t>
            </a:r>
            <a:r>
              <a:rPr lang="fa-IR">
                <a:solidFill>
                  <a:srgbClr val="000000"/>
                </a:solidFill>
                <a:latin typeface="BZar"/>
                <a:cs typeface="B Zar" panose="00000400000000000000" pitchFamily="2" charset="-78"/>
              </a:rPr>
              <a:t>مفهومسازي </a:t>
            </a:r>
            <a:r>
              <a:rPr lang="fa-IR" smtClean="0">
                <a:solidFill>
                  <a:srgbClr val="000000"/>
                </a:solidFill>
                <a:latin typeface="BZar"/>
                <a:cs typeface="B Zar" panose="00000400000000000000" pitchFamily="2" charset="-78"/>
              </a:rPr>
              <a:t>جلوه گر </a:t>
            </a:r>
            <a:r>
              <a:rPr lang="fa-IR">
                <a:solidFill>
                  <a:srgbClr val="000000"/>
                </a:solidFill>
                <a:latin typeface="BZar"/>
                <a:cs typeface="B Zar" panose="00000400000000000000" pitchFamily="2" charset="-78"/>
              </a:rPr>
              <a:t>شدهاند«. مفاهیم انتهاي راه نیستند بلکه ابزارهایی براي نیل به هدف </a:t>
            </a:r>
            <a:r>
              <a:rPr lang="fa-IR">
                <a:solidFill>
                  <a:srgbClr val="000000"/>
                </a:solidFill>
                <a:latin typeface="BZar"/>
                <a:cs typeface="B Zar" panose="00000400000000000000" pitchFamily="2" charset="-78"/>
              </a:rPr>
              <a:t>درك </a:t>
            </a:r>
            <a:r>
              <a:rPr lang="fa-IR" smtClean="0">
                <a:solidFill>
                  <a:srgbClr val="000000"/>
                </a:solidFill>
                <a:latin typeface="BZar"/>
                <a:cs typeface="B Zar" panose="00000400000000000000" pitchFamily="2" charset="-78"/>
              </a:rPr>
              <a:t>پدیده هایی </a:t>
            </a:r>
            <a:r>
              <a:rPr lang="fa-IR">
                <a:solidFill>
                  <a:srgbClr val="000000"/>
                </a:solidFill>
                <a:latin typeface="BZar"/>
                <a:cs typeface="B Zar" panose="00000400000000000000" pitchFamily="2" charset="-78"/>
              </a:rPr>
              <a:t>هستند </a:t>
            </a:r>
            <a:r>
              <a:rPr lang="fa-IR">
                <a:solidFill>
                  <a:srgbClr val="000000"/>
                </a:solidFill>
                <a:latin typeface="BZar"/>
                <a:cs typeface="B Zar" panose="00000400000000000000" pitchFamily="2" charset="-78"/>
              </a:rPr>
              <a:t>که </a:t>
            </a:r>
            <a:r>
              <a:rPr lang="fa-IR" smtClean="0">
                <a:solidFill>
                  <a:srgbClr val="000000"/>
                </a:solidFill>
                <a:latin typeface="BZar"/>
                <a:cs typeface="B Zar" panose="00000400000000000000" pitchFamily="2" charset="-78"/>
              </a:rPr>
              <a:t>ازنقطه نظرهاي </a:t>
            </a:r>
            <a:r>
              <a:rPr lang="fa-IR">
                <a:solidFill>
                  <a:srgbClr val="000000"/>
                </a:solidFill>
                <a:latin typeface="BZar"/>
                <a:cs typeface="B Zar" panose="00000400000000000000" pitchFamily="2" charset="-78"/>
              </a:rPr>
              <a:t>منفرد و معینی اهمیت دارند. در واقع چون محتواي مفاهیم تاریخی ضرورتاً دستخوش دگرگونی میشود، پس باید در هر فرصت ممکن بهدقت و </a:t>
            </a:r>
            <a:r>
              <a:rPr lang="fa-IR">
                <a:solidFill>
                  <a:srgbClr val="000000"/>
                </a:solidFill>
                <a:latin typeface="BZar"/>
                <a:cs typeface="B Zar" panose="00000400000000000000" pitchFamily="2" charset="-78"/>
              </a:rPr>
              <a:t>روشنی </a:t>
            </a:r>
            <a:r>
              <a:rPr lang="fa-IR" smtClean="0">
                <a:solidFill>
                  <a:srgbClr val="000000"/>
                </a:solidFill>
                <a:latin typeface="BZar"/>
                <a:cs typeface="B Zar" panose="00000400000000000000" pitchFamily="2" charset="-78"/>
              </a:rPr>
              <a:t>فرمولبندي شود.(</a:t>
            </a:r>
            <a:r>
              <a:rPr lang="fa-IR">
                <a:solidFill>
                  <a:srgbClr val="000000"/>
                </a:solidFill>
                <a:latin typeface="BZar"/>
                <a:cs typeface="B Zar" panose="00000400000000000000" pitchFamily="2" charset="-78"/>
              </a:rPr>
              <a:t>162-163 </a:t>
            </a:r>
            <a:r>
              <a:rPr lang="fa-IR">
                <a:solidFill>
                  <a:srgbClr val="000000"/>
                </a:solidFill>
                <a:latin typeface="BZar"/>
                <a:cs typeface="B Zar" panose="00000400000000000000" pitchFamily="2" charset="-78"/>
              </a:rPr>
              <a:t>:</a:t>
            </a:r>
            <a:r>
              <a:rPr lang="fa-IR" smtClean="0">
                <a:solidFill>
                  <a:srgbClr val="000000"/>
                </a:solidFill>
                <a:latin typeface="BZar"/>
                <a:cs typeface="B Zar" panose="00000400000000000000" pitchFamily="2" charset="-78"/>
              </a:rPr>
              <a:t>1397)</a:t>
            </a:r>
            <a:endParaRPr lang="fa-IR"/>
          </a:p>
        </p:txBody>
      </p:sp>
      <p:sp>
        <p:nvSpPr>
          <p:cNvPr id="4" name="Flowchart: Process 3"/>
          <p:cNvSpPr/>
          <p:nvPr/>
        </p:nvSpPr>
        <p:spPr>
          <a:xfrm>
            <a:off x="838200" y="4206240"/>
            <a:ext cx="3193366"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گذرا بودن</a:t>
            </a:r>
            <a:endParaRPr lang="fa-IR" b="1">
              <a:solidFill>
                <a:srgbClr val="FF0000"/>
              </a:solidFill>
            </a:endParaRPr>
          </a:p>
        </p:txBody>
      </p:sp>
    </p:spTree>
    <p:extLst>
      <p:ext uri="{BB962C8B-B14F-4D97-AF65-F5344CB8AC3E}">
        <p14:creationId xmlns:p14="http://schemas.microsoft.com/office/powerpoint/2010/main" val="448772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در زمینه روش هم هر کاري همیشه موقت است، زیرا هر چه علم پیش </a:t>
            </a:r>
            <a:r>
              <a:rPr lang="fa-IR" b="0" i="0" smtClean="0">
                <a:solidFill>
                  <a:srgbClr val="000000"/>
                </a:solidFill>
                <a:effectLst/>
                <a:latin typeface="BZar"/>
                <a:cs typeface="B Zar" panose="00000400000000000000" pitchFamily="2" charset="-78"/>
              </a:rPr>
              <a:t>میرود روش </a:t>
            </a:r>
            <a:r>
              <a:rPr lang="fa-IR" b="0" i="0" smtClean="0">
                <a:solidFill>
                  <a:srgbClr val="000000"/>
                </a:solidFill>
                <a:effectLst/>
                <a:latin typeface="BZar"/>
                <a:cs typeface="B Zar" panose="00000400000000000000" pitchFamily="2" charset="-78"/>
              </a:rPr>
              <a:t>ک ها نیز تغییر می نند </a:t>
            </a:r>
            <a:r>
              <a:rPr lang="fa-IR" b="0" i="0" smtClean="0">
                <a:solidFill>
                  <a:srgbClr val="000000"/>
                </a:solidFill>
                <a:effectLst/>
                <a:latin typeface="BZar"/>
                <a:cs typeface="B Zar" panose="00000400000000000000" pitchFamily="2" charset="-78"/>
              </a:rPr>
              <a:t>(دورکیم</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10 :</a:t>
            </a:r>
            <a:r>
              <a:rPr lang="fa-IR" b="0" i="0" smtClean="0">
                <a:solidFill>
                  <a:srgbClr val="000000"/>
                </a:solidFill>
                <a:effectLst/>
                <a:latin typeface="BZar"/>
                <a:cs typeface="B Zar" panose="00000400000000000000" pitchFamily="2" charset="-78"/>
              </a:rPr>
              <a:t>1373) هر </a:t>
            </a:r>
            <a:r>
              <a:rPr lang="fa-IR" b="0" i="0" smtClean="0">
                <a:solidFill>
                  <a:srgbClr val="000000"/>
                </a:solidFill>
                <a:effectLst/>
                <a:latin typeface="BZar"/>
                <a:cs typeface="B Zar" panose="00000400000000000000" pitchFamily="2" charset="-78"/>
              </a:rPr>
              <a:t>جا که مسائل جدیدي با </a:t>
            </a:r>
            <a:r>
              <a:rPr lang="fa-IR" b="0" i="0" smtClean="0">
                <a:solidFill>
                  <a:srgbClr val="000000"/>
                </a:solidFill>
                <a:effectLst/>
                <a:latin typeface="BZar"/>
                <a:cs typeface="B Zar" panose="00000400000000000000" pitchFamily="2" charset="-78"/>
              </a:rPr>
              <a:t>روشهاي جدیدي </a:t>
            </a:r>
            <a:r>
              <a:rPr lang="fa-IR" b="0" i="0" smtClean="0">
                <a:solidFill>
                  <a:srgbClr val="000000"/>
                </a:solidFill>
                <a:effectLst/>
                <a:latin typeface="BZar"/>
                <a:cs typeface="B Zar" panose="00000400000000000000" pitchFamily="2" charset="-78"/>
              </a:rPr>
              <a:t>دنبال میشوند، بدین طریق حقایقی کشف میشود و نقطه نظرات جدید </a:t>
            </a:r>
            <a:r>
              <a:rPr lang="fa-IR" b="0" i="0" smtClean="0">
                <a:solidFill>
                  <a:srgbClr val="000000"/>
                </a:solidFill>
                <a:effectLst/>
                <a:latin typeface="BZar"/>
                <a:cs typeface="B Zar" panose="00000400000000000000" pitchFamily="2" charset="-78"/>
              </a:rPr>
              <a:t>و پراهمیتی </a:t>
            </a:r>
            <a:r>
              <a:rPr lang="fa-IR" b="0" i="0" smtClean="0">
                <a:solidFill>
                  <a:srgbClr val="000000"/>
                </a:solidFill>
                <a:effectLst/>
                <a:latin typeface="BZar"/>
                <a:cs typeface="B Zar" panose="00000400000000000000" pitchFamily="2" charset="-78"/>
              </a:rPr>
              <a:t>به دست میدهند« </a:t>
            </a:r>
            <a:r>
              <a:rPr lang="fa-IR" b="0" i="0" smtClean="0">
                <a:solidFill>
                  <a:srgbClr val="000000"/>
                </a:solidFill>
                <a:effectLst/>
                <a:latin typeface="BZar"/>
                <a:cs typeface="B Zar" panose="00000400000000000000" pitchFamily="2" charset="-78"/>
              </a:rPr>
              <a:t>(وبر</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.110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1397)مسائل </a:t>
            </a:r>
            <a:r>
              <a:rPr lang="fa-IR" b="0" i="0" smtClean="0">
                <a:solidFill>
                  <a:srgbClr val="000000"/>
                </a:solidFill>
                <a:effectLst/>
                <a:latin typeface="BZar"/>
                <a:cs typeface="B Zar" panose="00000400000000000000" pitchFamily="2" charset="-78"/>
              </a:rPr>
              <a:t>نیز تغییر میکنند و »پیشرفت </a:t>
            </a:r>
            <a:r>
              <a:rPr lang="fa-IR" b="0" i="0" smtClean="0">
                <a:solidFill>
                  <a:srgbClr val="000000"/>
                </a:solidFill>
                <a:effectLst/>
                <a:latin typeface="BZar"/>
                <a:cs typeface="B Zar" panose="00000400000000000000" pitchFamily="2" charset="-78"/>
              </a:rPr>
              <a:t>علم،اساساً در </a:t>
            </a:r>
            <a:r>
              <a:rPr lang="fa-IR" b="0" i="0" smtClean="0">
                <a:solidFill>
                  <a:srgbClr val="000000"/>
                </a:solidFill>
                <a:effectLst/>
                <a:latin typeface="BZar"/>
                <a:cs typeface="B Zar" panose="00000400000000000000" pitchFamily="2" charset="-78"/>
              </a:rPr>
              <a:t>تطور مسائل نهفته است. این پیشرفت را میتوان از روي ازدیاد دقت </a:t>
            </a:r>
            <a:r>
              <a:rPr lang="fa-IR" b="0" i="0" smtClean="0">
                <a:solidFill>
                  <a:srgbClr val="000000"/>
                </a:solidFill>
                <a:effectLst/>
                <a:latin typeface="BZar"/>
                <a:cs typeface="B Zar" panose="00000400000000000000" pitchFamily="2" charset="-78"/>
              </a:rPr>
              <a:t>منطقی، محتواي </a:t>
            </a:r>
            <a:r>
              <a:rPr lang="fa-IR" b="0" i="0" smtClean="0">
                <a:solidFill>
                  <a:srgbClr val="000000"/>
                </a:solidFill>
                <a:effectLst/>
                <a:latin typeface="BZar"/>
                <a:cs typeface="B Zar" panose="00000400000000000000" pitchFamily="2" charset="-78"/>
              </a:rPr>
              <a:t>غنی، مثمر بودن و عمق مسائل مشخص ساخت« </a:t>
            </a:r>
            <a:r>
              <a:rPr lang="fa-IR" b="0" i="0" smtClean="0">
                <a:solidFill>
                  <a:srgbClr val="000000"/>
                </a:solidFill>
                <a:effectLst/>
                <a:latin typeface="BZar"/>
                <a:cs typeface="B Zar" panose="00000400000000000000" pitchFamily="2" charset="-78"/>
              </a:rPr>
              <a:t>(پوپر</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288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1384) بنابراین، شناخت </a:t>
            </a:r>
            <a:r>
              <a:rPr lang="fa-IR" b="0" i="0" smtClean="0">
                <a:solidFill>
                  <a:srgbClr val="000000"/>
                </a:solidFill>
                <a:effectLst/>
                <a:latin typeface="BZar"/>
                <a:cs typeface="B Zar" panose="00000400000000000000" pitchFamily="2" charset="-78"/>
              </a:rPr>
              <a:t>همواره در تغییر است و اتکاي آن بر تصحیح شناخت پیشین است.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3924887" y="4543865"/>
            <a:ext cx="4909624" cy="14208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ازدیاد دقت منطقی، محتواي غنی، مثمر بودن و عمق مسائل مشخص</a:t>
            </a:r>
            <a:endParaRPr lang="fa-IR" b="1">
              <a:solidFill>
                <a:srgbClr val="FF0000"/>
              </a:solidFill>
            </a:endParaRPr>
          </a:p>
        </p:txBody>
      </p:sp>
    </p:spTree>
    <p:extLst>
      <p:ext uri="{BB962C8B-B14F-4D97-AF65-F5344CB8AC3E}">
        <p14:creationId xmlns:p14="http://schemas.microsoft.com/office/powerpoint/2010/main" val="3545049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مورد دیگر، به ناپایداري توافقها بازمیگردد. همسو با نظر تامس کوهن ،</a:t>
            </a:r>
            <a:r>
              <a:rPr lang="fa-IR" sz="1400" b="0" i="0" smtClean="0">
                <a:solidFill>
                  <a:srgbClr val="000000"/>
                </a:solidFill>
                <a:effectLst/>
                <a:latin typeface="BZar"/>
                <a:cs typeface="B Zar" panose="00000400000000000000" pitchFamily="2" charset="-78"/>
              </a:rPr>
              <a:t>2</a:t>
            </a:r>
            <a:r>
              <a:rPr lang="fa-IR" b="0" i="0" smtClean="0">
                <a:solidFill>
                  <a:srgbClr val="000000"/>
                </a:solidFill>
                <a:effectLst/>
                <a:latin typeface="BZar"/>
                <a:cs typeface="B Zar" panose="00000400000000000000" pitchFamily="2" charset="-78"/>
              </a:rPr>
              <a:t>فلیسوف مشهور </a:t>
            </a:r>
            <a:r>
              <a:rPr lang="fa-IR" b="0" i="0" smtClean="0">
                <a:solidFill>
                  <a:srgbClr val="000000"/>
                </a:solidFill>
                <a:effectLst/>
                <a:latin typeface="BZar"/>
                <a:cs typeface="B Zar" panose="00000400000000000000" pitchFamily="2" charset="-78"/>
              </a:rPr>
              <a:t>علم، این ناپایداري در اجتماع متخصصان یک رشته علمی تشکیل میشود. او </a:t>
            </a:r>
            <a:r>
              <a:rPr lang="fa-IR" b="0" i="0" smtClean="0">
                <a:solidFill>
                  <a:srgbClr val="000000"/>
                </a:solidFill>
                <a:effectLst/>
                <a:latin typeface="BZar"/>
                <a:cs typeface="B Zar" panose="00000400000000000000" pitchFamily="2" charset="-78"/>
              </a:rPr>
              <a:t>معتقد است که: اعضاي </a:t>
            </a:r>
            <a:r>
              <a:rPr lang="fa-IR" b="0" i="0" smtClean="0">
                <a:solidFill>
                  <a:srgbClr val="000000"/>
                </a:solidFill>
                <a:effectLst/>
                <a:latin typeface="BZar"/>
                <a:cs typeface="B Zar" panose="00000400000000000000" pitchFamily="2" charset="-78"/>
              </a:rPr>
              <a:t>چنین اجتماعی بهاندازهاي که در میدانهاي دیگر نمیتوان نظیر آن را </a:t>
            </a:r>
            <a:r>
              <a:rPr lang="fa-IR" b="0" i="0" smtClean="0">
                <a:solidFill>
                  <a:srgbClr val="000000"/>
                </a:solidFill>
                <a:effectLst/>
                <a:latin typeface="BZar"/>
                <a:cs typeface="B Zar" panose="00000400000000000000" pitchFamily="2" charset="-78"/>
              </a:rPr>
              <a:t>یافت، آموزش </a:t>
            </a:r>
            <a:r>
              <a:rPr lang="fa-IR" b="0" i="0" smtClean="0">
                <a:solidFill>
                  <a:srgbClr val="000000"/>
                </a:solidFill>
                <a:effectLst/>
                <a:latin typeface="BZar"/>
                <a:cs typeface="B Zar" panose="00000400000000000000" pitchFamily="2" charset="-78"/>
              </a:rPr>
              <a:t>مشابهی دیدهاند و اشتغال به حرفه خود را بهطور یکسانی، آغاز کردهاند. آنها در</a:t>
            </a:r>
            <a:r>
              <a:rPr lang="fa-IR" smtClean="0">
                <a:cs typeface="B Zar" panose="00000400000000000000" pitchFamily="2" charset="-78"/>
              </a:rPr>
              <a:t> </a:t>
            </a:r>
            <a:r>
              <a:rPr lang="fa-IR" sz="2600">
                <a:solidFill>
                  <a:srgbClr val="000000"/>
                </a:solidFill>
                <a:latin typeface="BZar"/>
                <a:cs typeface="B Zar" panose="00000400000000000000" pitchFamily="2" charset="-78"/>
              </a:rPr>
              <a:t>جریان یک فرآیند، ادبیات فنی مشابهی را فراگرفتهاند و درسهاي یکسان فراوانی </a:t>
            </a:r>
            <a:r>
              <a:rPr lang="fa-IR" sz="2600">
                <a:solidFill>
                  <a:srgbClr val="000000"/>
                </a:solidFill>
                <a:latin typeface="BZar"/>
                <a:cs typeface="B Zar" panose="00000400000000000000" pitchFamily="2" charset="-78"/>
              </a:rPr>
              <a:t>از </a:t>
            </a:r>
            <a:r>
              <a:rPr lang="fa-IR" sz="2600" smtClean="0">
                <a:solidFill>
                  <a:srgbClr val="000000"/>
                </a:solidFill>
                <a:latin typeface="BZar"/>
                <a:cs typeface="B Zar" panose="00000400000000000000" pitchFamily="2" charset="-78"/>
              </a:rPr>
              <a:t>آن آموختهاند</a:t>
            </a:r>
            <a:r>
              <a:rPr lang="fa-IR" sz="2600">
                <a:solidFill>
                  <a:srgbClr val="000000"/>
                </a:solidFill>
                <a:latin typeface="BZar"/>
                <a:cs typeface="B Zar" panose="00000400000000000000" pitchFamily="2" charset="-78"/>
              </a:rPr>
              <a:t>. معمولاً مرزهاي این ادبیات استاندارد، حدود حوزه یک موضوع </a:t>
            </a:r>
            <a:r>
              <a:rPr lang="fa-IR" sz="2600">
                <a:solidFill>
                  <a:srgbClr val="000000"/>
                </a:solidFill>
                <a:latin typeface="BZar"/>
                <a:cs typeface="B Zar" panose="00000400000000000000" pitchFamily="2" charset="-78"/>
              </a:rPr>
              <a:t>علمی </a:t>
            </a:r>
            <a:r>
              <a:rPr lang="fa-IR" sz="2600" smtClean="0">
                <a:solidFill>
                  <a:srgbClr val="000000"/>
                </a:solidFill>
                <a:latin typeface="BZar"/>
                <a:cs typeface="B Zar" panose="00000400000000000000" pitchFamily="2" charset="-78"/>
              </a:rPr>
              <a:t>را مشخص </a:t>
            </a:r>
            <a:r>
              <a:rPr lang="fa-IR" sz="2600">
                <a:solidFill>
                  <a:srgbClr val="000000"/>
                </a:solidFill>
                <a:latin typeface="BZar"/>
                <a:cs typeface="B Zar" panose="00000400000000000000" pitchFamily="2" charset="-78"/>
              </a:rPr>
              <a:t>میکنند و بهطور عادي، هر جامعهاي حوزه موضوعه خودش را دارد</a:t>
            </a:r>
            <a:r>
              <a:rPr lang="fa-IR" sz="2600">
                <a:solidFill>
                  <a:srgbClr val="000000"/>
                </a:solidFill>
                <a:latin typeface="BZar"/>
                <a:cs typeface="B Zar" panose="00000400000000000000" pitchFamily="2" charset="-78"/>
              </a:rPr>
              <a:t>. </a:t>
            </a:r>
            <a:endParaRPr lang="fa-IR" sz="2600" smtClean="0">
              <a:solidFill>
                <a:srgbClr val="000000"/>
              </a:solidFill>
              <a:latin typeface="BZar"/>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881489"/>
            <a:ext cx="2785403"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ناپایداري توافقها</a:t>
            </a:r>
            <a:endParaRPr lang="fa-IR" b="1">
              <a:solidFill>
                <a:srgbClr val="FF0000"/>
              </a:solidFill>
            </a:endParaRPr>
          </a:p>
        </p:txBody>
      </p:sp>
    </p:spTree>
    <p:extLst>
      <p:ext uri="{BB962C8B-B14F-4D97-AF65-F5344CB8AC3E}">
        <p14:creationId xmlns:p14="http://schemas.microsoft.com/office/powerpoint/2010/main" val="1155092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در علوم مکاتب </a:t>
            </a:r>
            <a:r>
              <a:rPr lang="fa-IR" b="0" i="0" smtClean="0">
                <a:solidFill>
                  <a:srgbClr val="000000"/>
                </a:solidFill>
                <a:effectLst/>
                <a:latin typeface="BZar"/>
                <a:cs typeface="B Zar" panose="00000400000000000000" pitchFamily="2" charset="-78"/>
              </a:rPr>
              <a:t>وجود دارند، یعنی اجتماعاتی که نسبت به موضوعی یکسان، رویکردهایی </a:t>
            </a:r>
            <a:r>
              <a:rPr lang="fa-IR" b="0" i="0" smtClean="0">
                <a:solidFill>
                  <a:srgbClr val="000000"/>
                </a:solidFill>
                <a:effectLst/>
                <a:latin typeface="BZar"/>
                <a:cs typeface="B Zar" panose="00000400000000000000" pitchFamily="2" charset="-78"/>
              </a:rPr>
              <a:t>از دیدگاههاي </a:t>
            </a:r>
            <a:r>
              <a:rPr lang="fa-IR" b="0" i="0" smtClean="0">
                <a:solidFill>
                  <a:srgbClr val="000000"/>
                </a:solidFill>
                <a:effectLst/>
                <a:latin typeface="BZar"/>
                <a:cs typeface="B Zar" panose="00000400000000000000" pitchFamily="2" charset="-78"/>
              </a:rPr>
              <a:t>ناسازگار دارند. آنها همواره با هم در حال رقابتاند و رقابت آنها </a:t>
            </a:r>
            <a:r>
              <a:rPr lang="fa-IR" b="0" i="0" smtClean="0">
                <a:solidFill>
                  <a:srgbClr val="000000"/>
                </a:solidFill>
                <a:effectLst/>
                <a:latin typeface="BZar"/>
                <a:cs typeface="B Zar" panose="00000400000000000000" pitchFamily="2" charset="-78"/>
              </a:rPr>
              <a:t>معمولاً بهسرعت </a:t>
            </a:r>
            <a:r>
              <a:rPr lang="fa-IR" b="0" i="0" smtClean="0">
                <a:solidFill>
                  <a:srgbClr val="000000"/>
                </a:solidFill>
                <a:effectLst/>
                <a:latin typeface="BZar"/>
                <a:cs typeface="B Zar" panose="00000400000000000000" pitchFamily="2" charset="-78"/>
              </a:rPr>
              <a:t>خاتمه مییابد. در نتیجه، اعضاي یک اجتماع علمی خود را کسانی میدانند </a:t>
            </a:r>
            <a:r>
              <a:rPr lang="fa-IR" b="0" i="0" smtClean="0">
                <a:solidFill>
                  <a:srgbClr val="000000"/>
                </a:solidFill>
                <a:effectLst/>
                <a:latin typeface="BZar"/>
                <a:cs typeface="B Zar" panose="00000400000000000000" pitchFamily="2" charset="-78"/>
              </a:rPr>
              <a:t>که بهتنهایی </a:t>
            </a:r>
            <a:r>
              <a:rPr lang="fa-IR" b="0" i="0" smtClean="0">
                <a:solidFill>
                  <a:srgbClr val="000000"/>
                </a:solidFill>
                <a:effectLst/>
                <a:latin typeface="BZar"/>
                <a:cs typeface="B Zar" panose="00000400000000000000" pitchFamily="2" charset="-78"/>
              </a:rPr>
              <a:t>مسئول تعقیب مجموعهاي از اهداف مشترك، ازجمله آموزش اخلاف </a:t>
            </a:r>
            <a:r>
              <a:rPr lang="fa-IR" b="0" i="0" smtClean="0">
                <a:solidFill>
                  <a:srgbClr val="000000"/>
                </a:solidFill>
                <a:effectLst/>
                <a:latin typeface="BZar"/>
                <a:cs typeface="B Zar" panose="00000400000000000000" pitchFamily="2" charset="-78"/>
              </a:rPr>
              <a:t>خویش هستند</a:t>
            </a:r>
            <a:r>
              <a:rPr lang="fa-IR" b="0" i="0" smtClean="0">
                <a:solidFill>
                  <a:srgbClr val="000000"/>
                </a:solidFill>
                <a:effectLst/>
                <a:latin typeface="BZar"/>
                <a:cs typeface="B Zar" panose="00000400000000000000" pitchFamily="2" charset="-78"/>
              </a:rPr>
              <a:t>، و دیگران نیز به آنان چنین مینگرند. از سوي دیگر، چون توجه اجتماعات علمی </a:t>
            </a:r>
            <a:r>
              <a:rPr lang="fa-IR" b="0" i="0" smtClean="0">
                <a:solidFill>
                  <a:srgbClr val="000000"/>
                </a:solidFill>
                <a:effectLst/>
                <a:latin typeface="BZar"/>
                <a:cs typeface="B Zar" panose="00000400000000000000" pitchFamily="2" charset="-78"/>
              </a:rPr>
              <a:t>بر موضوعات </a:t>
            </a:r>
            <a:r>
              <a:rPr lang="fa-IR" b="0" i="0" smtClean="0">
                <a:solidFill>
                  <a:srgbClr val="000000"/>
                </a:solidFill>
                <a:effectLst/>
                <a:latin typeface="BZar"/>
                <a:cs typeface="B Zar" panose="00000400000000000000" pitchFamily="2" charset="-78"/>
              </a:rPr>
              <a:t>متفاوت متمرکز است، ارتباط حرفهاي میان گروه، گاه بهدشواري </a:t>
            </a:r>
            <a:r>
              <a:rPr lang="fa-IR" b="0" i="0" smtClean="0">
                <a:solidFill>
                  <a:srgbClr val="000000"/>
                </a:solidFill>
                <a:effectLst/>
                <a:latin typeface="BZar"/>
                <a:cs typeface="B Zar" panose="00000400000000000000" pitchFamily="2" charset="-78"/>
              </a:rPr>
              <a:t>برقرارشده، اغلب </a:t>
            </a:r>
            <a:r>
              <a:rPr lang="fa-IR" b="0" i="0" smtClean="0">
                <a:solidFill>
                  <a:srgbClr val="000000"/>
                </a:solidFill>
                <a:effectLst/>
                <a:latin typeface="BZar"/>
                <a:cs typeface="B Zar" panose="00000400000000000000" pitchFamily="2" charset="-78"/>
              </a:rPr>
              <a:t>به سوءتفاهم میانجامد و اگر ادامه یابد، ممکن است عدم توافقهاي مهمی </a:t>
            </a:r>
            <a:r>
              <a:rPr lang="fa-IR" b="0" i="0" smtClean="0">
                <a:solidFill>
                  <a:srgbClr val="000000"/>
                </a:solidFill>
                <a:effectLst/>
                <a:latin typeface="BZar"/>
                <a:cs typeface="B Zar" panose="00000400000000000000" pitchFamily="2" charset="-78"/>
              </a:rPr>
              <a:t>را برانگیزد </a:t>
            </a:r>
            <a:r>
              <a:rPr lang="fa-IR" b="0" i="0" smtClean="0">
                <a:solidFill>
                  <a:srgbClr val="000000"/>
                </a:solidFill>
                <a:effectLst/>
                <a:latin typeface="BZar"/>
                <a:cs typeface="B Zar" panose="00000400000000000000" pitchFamily="2" charset="-78"/>
              </a:rPr>
              <a:t>که پیشتر احتمال آن نمیرفته است </a:t>
            </a:r>
            <a:r>
              <a:rPr lang="fa-IR" b="0" i="0" smtClean="0">
                <a:solidFill>
                  <a:srgbClr val="000000"/>
                </a:solidFill>
                <a:effectLst/>
                <a:latin typeface="BZar"/>
                <a:cs typeface="B Zar" panose="00000400000000000000" pitchFamily="2" charset="-78"/>
              </a:rPr>
              <a:t>(کوهن</a:t>
            </a:r>
            <a:r>
              <a:rPr lang="fa-IR" b="0" i="0" smtClean="0">
                <a:solidFill>
                  <a:srgbClr val="000000"/>
                </a:solidFill>
                <a:effectLst/>
                <a:latin typeface="BZar"/>
                <a:cs typeface="B Zar" panose="00000400000000000000" pitchFamily="2" charset="-78"/>
              </a:rPr>
              <a:t>، .(282 </a:t>
            </a:r>
            <a:endParaRPr lang="fa-IR" b="0" i="0" smtClean="0">
              <a:solidFill>
                <a:srgbClr val="000000"/>
              </a:solidFill>
              <a:effectLst/>
              <a:latin typeface="BZar"/>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5064369"/>
            <a:ext cx="2321170" cy="9425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 سوءتفاهم </a:t>
            </a:r>
            <a:endParaRPr lang="fa-IR" b="1">
              <a:solidFill>
                <a:srgbClr val="FF0000"/>
              </a:solidFill>
            </a:endParaRPr>
          </a:p>
        </p:txBody>
      </p:sp>
    </p:spTree>
    <p:extLst>
      <p:ext uri="{BB962C8B-B14F-4D97-AF65-F5344CB8AC3E}">
        <p14:creationId xmlns:p14="http://schemas.microsoft.com/office/powerpoint/2010/main" val="1541906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در میان مجموع این ناپایداريها، تنها نقد است که زمینه خودآگاهی بیشتر را </a:t>
            </a:r>
            <a:r>
              <a:rPr lang="fa-IR" b="0" i="0" smtClean="0">
                <a:solidFill>
                  <a:srgbClr val="000000"/>
                </a:solidFill>
                <a:effectLst/>
                <a:latin typeface="BZar"/>
                <a:cs typeface="B Zar" panose="00000400000000000000" pitchFamily="2" charset="-78"/>
              </a:rPr>
              <a:t>از طریق </a:t>
            </a:r>
            <a:r>
              <a:rPr lang="fa-IR" b="0" i="0" smtClean="0">
                <a:solidFill>
                  <a:srgbClr val="000000"/>
                </a:solidFill>
                <a:effectLst/>
                <a:latin typeface="BZar"/>
                <a:cs typeface="B Zar" panose="00000400000000000000" pitchFamily="2" charset="-78"/>
              </a:rPr>
              <a:t>حذف خطا فراهم میسازد. منظور از نقد، تلاش براي یافتن خطا یا نقص در </a:t>
            </a:r>
            <a:r>
              <a:rPr lang="fa-IR" b="0" i="0" smtClean="0">
                <a:solidFill>
                  <a:srgbClr val="000000"/>
                </a:solidFill>
                <a:effectLst/>
                <a:latin typeface="BZar"/>
                <a:cs typeface="B Zar" panose="00000400000000000000" pitchFamily="2" charset="-78"/>
              </a:rPr>
              <a:t>درون فعالیت </a:t>
            </a:r>
            <a:r>
              <a:rPr lang="fa-IR" b="0" i="0" smtClean="0">
                <a:solidFill>
                  <a:srgbClr val="000000"/>
                </a:solidFill>
                <a:effectLst/>
                <a:latin typeface="BZar"/>
                <a:cs typeface="B Zar" panose="00000400000000000000" pitchFamily="2" charset="-78"/>
              </a:rPr>
              <a:t>پژوهشی است. این امر، یعنی امکانی براي کنترل کردن فرایند پژوهش و </a:t>
            </a:r>
            <a:r>
              <a:rPr lang="fa-IR" b="0" i="0" smtClean="0">
                <a:solidFill>
                  <a:srgbClr val="000000"/>
                </a:solidFill>
                <a:effectLst/>
                <a:latin typeface="BZar"/>
                <a:cs typeface="B Zar" panose="00000400000000000000" pitchFamily="2" charset="-78"/>
              </a:rPr>
              <a:t>بررسی سازگاري </a:t>
            </a:r>
            <a:r>
              <a:rPr lang="fa-IR" b="0" i="0" smtClean="0">
                <a:solidFill>
                  <a:srgbClr val="000000"/>
                </a:solidFill>
                <a:effectLst/>
                <a:latin typeface="BZar"/>
                <a:cs typeface="B Zar" panose="00000400000000000000" pitchFamily="2" charset="-78"/>
              </a:rPr>
              <a:t>منطقی آن و اینکه آیا پژوهش موردبحث، پیشرفتی حاصل کرده است یا </a:t>
            </a:r>
            <a:r>
              <a:rPr lang="fa-IR" b="0" i="0" smtClean="0">
                <a:solidFill>
                  <a:srgbClr val="000000"/>
                </a:solidFill>
                <a:effectLst/>
                <a:latin typeface="BZar"/>
                <a:cs typeface="B Zar" panose="00000400000000000000" pitchFamily="2" charset="-78"/>
              </a:rPr>
              <a:t>خیر.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178105"/>
            <a:ext cx="3108960"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سازگاري منطقی</a:t>
            </a:r>
            <a:endParaRPr lang="fa-IR" b="1">
              <a:solidFill>
                <a:srgbClr val="FF0000"/>
              </a:solidFill>
            </a:endParaRPr>
          </a:p>
        </p:txBody>
      </p:sp>
    </p:spTree>
    <p:extLst>
      <p:ext uri="{BB962C8B-B14F-4D97-AF65-F5344CB8AC3E}">
        <p14:creationId xmlns:p14="http://schemas.microsoft.com/office/powerpoint/2010/main" val="2700803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Zar"/>
                <a:cs typeface="B Zar" panose="00000400000000000000" pitchFamily="2" charset="-78"/>
              </a:rPr>
              <a:t>یکی از وظایف نقد آن است که با خلط سطوح ارزشی مبارزه کند و میان تعلقات علمی و تعلقات و ارزیابیهاي خارج از علم تفکیک قائل شود. بر این پایه، بحث نقادانه عبارت است از نوعی مقایسه میان شایستگیها و فقدان ها شایستگی . </a:t>
            </a:r>
            <a:r>
              <a:rPr lang="fa-IR">
                <a:solidFill>
                  <a:srgbClr val="000000"/>
                </a:solidFill>
                <a:latin typeface="BZar"/>
                <a:cs typeface="B Zar" panose="00000400000000000000" pitchFamily="2" charset="-78"/>
              </a:rPr>
              <a:t>براي </a:t>
            </a:r>
            <a:r>
              <a:rPr lang="fa-IR" smtClean="0">
                <a:solidFill>
                  <a:srgbClr val="000000"/>
                </a:solidFill>
                <a:latin typeface="BZar"/>
                <a:cs typeface="B Zar" panose="00000400000000000000" pitchFamily="2" charset="-78"/>
              </a:rPr>
              <a:t>مواجه هاي ازاین دست</a:t>
            </a:r>
            <a:r>
              <a:rPr lang="fa-IR">
                <a:solidFill>
                  <a:srgbClr val="000000"/>
                </a:solidFill>
                <a:latin typeface="BZar"/>
                <a:cs typeface="B Zar" panose="00000400000000000000" pitchFamily="2" charset="-78"/>
              </a:rPr>
              <a:t>، میبایست رویکردي عقلانی داشت. </a:t>
            </a:r>
            <a:r>
              <a:rPr lang="fa-IR">
                <a:solidFill>
                  <a:srgbClr val="FF0000"/>
                </a:solidFill>
                <a:latin typeface="BZar"/>
                <a:cs typeface="B Zar" panose="00000400000000000000" pitchFamily="2" charset="-78"/>
              </a:rPr>
              <a:t>عقلانیت </a:t>
            </a:r>
            <a:r>
              <a:rPr lang="fa-IR" smtClean="0">
                <a:solidFill>
                  <a:srgbClr val="FF0000"/>
                </a:solidFill>
                <a:latin typeface="BZar"/>
                <a:cs typeface="B Zar" panose="00000400000000000000" pitchFamily="2" charset="-78"/>
              </a:rPr>
              <a:t>به عنوان </a:t>
            </a:r>
            <a:r>
              <a:rPr lang="fa-IR">
                <a:solidFill>
                  <a:srgbClr val="FF0000"/>
                </a:solidFill>
                <a:latin typeface="BZar"/>
                <a:cs typeface="B Zar" panose="00000400000000000000" pitchFamily="2" charset="-78"/>
              </a:rPr>
              <a:t>یک رویکرد به معناي آمادگی شخصی براي تصحیح باورهاي خود است.</a:t>
            </a:r>
            <a:r>
              <a:rPr lang="fa-IR">
                <a:solidFill>
                  <a:srgbClr val="000000"/>
                </a:solidFill>
                <a:latin typeface="BZar"/>
                <a:cs typeface="B Zar" panose="00000400000000000000" pitchFamily="2" charset="-78"/>
              </a:rPr>
              <a:t> این نوع عقلانیت </a:t>
            </a:r>
            <a:r>
              <a:rPr lang="fa-IR">
                <a:solidFill>
                  <a:srgbClr val="000000"/>
                </a:solidFill>
                <a:latin typeface="BZar"/>
                <a:cs typeface="B Zar" panose="00000400000000000000" pitchFamily="2" charset="-78"/>
              </a:rPr>
              <a:t>در </a:t>
            </a:r>
            <a:r>
              <a:rPr lang="fa-IR" smtClean="0">
                <a:solidFill>
                  <a:srgbClr val="000000"/>
                </a:solidFill>
                <a:latin typeface="BZar"/>
                <a:cs typeface="B Zar" panose="00000400000000000000" pitchFamily="2" charset="-78"/>
              </a:rPr>
              <a:t>پیشرفته ترین </a:t>
            </a:r>
            <a:r>
              <a:rPr lang="fa-IR">
                <a:solidFill>
                  <a:srgbClr val="000000"/>
                </a:solidFill>
                <a:latin typeface="BZar"/>
                <a:cs typeface="B Zar" panose="00000400000000000000" pitchFamily="2" charset="-78"/>
              </a:rPr>
              <a:t>صورت فکري خود به معناي آمادگی براي بحث درباره باورهاي خود به نحو نقادانه، و تصحیح آنها در پرتو بحث نقادانه با دیگران است (پوپر، 294 ،168 :</a:t>
            </a:r>
            <a:r>
              <a:rPr lang="fa-IR">
                <a:solidFill>
                  <a:srgbClr val="000000"/>
                </a:solidFill>
                <a:latin typeface="BZar"/>
                <a:cs typeface="B Zar" panose="00000400000000000000" pitchFamily="2" charset="-78"/>
              </a:rPr>
              <a:t>1384و </a:t>
            </a:r>
            <a:r>
              <a:rPr lang="fa-IR" smtClean="0">
                <a:solidFill>
                  <a:srgbClr val="000000"/>
                </a:solidFill>
                <a:latin typeface="BZar"/>
                <a:cs typeface="B Zar" panose="00000400000000000000" pitchFamily="2" charset="-78"/>
              </a:rPr>
              <a:t>.3)</a:t>
            </a:r>
            <a:endParaRPr lang="fa-IR"/>
          </a:p>
        </p:txBody>
      </p:sp>
    </p:spTree>
    <p:extLst>
      <p:ext uri="{BB962C8B-B14F-4D97-AF65-F5344CB8AC3E}">
        <p14:creationId xmlns:p14="http://schemas.microsoft.com/office/powerpoint/2010/main" val="3124153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Lotus"/>
                <a:cs typeface="B Zar" panose="00000400000000000000" pitchFamily="2" charset="-78"/>
              </a:rPr>
              <a:t>مسئله یابی </a:t>
            </a:r>
            <a:r>
              <a:rPr lang="fa-IR" b="1" i="0" smtClean="0">
                <a:solidFill>
                  <a:srgbClr val="FF0000"/>
                </a:solidFill>
                <a:effectLst/>
                <a:latin typeface="BLotus"/>
                <a:cs typeface="B Zar" panose="00000400000000000000" pitchFamily="2" charset="-78"/>
              </a:rPr>
              <a:t>در میدان سنتهاي معرفتشناختی و </a:t>
            </a:r>
            <a:r>
              <a:rPr lang="fa-IR" b="1" i="0" smtClean="0">
                <a:solidFill>
                  <a:srgbClr val="FF0000"/>
                </a:solidFill>
                <a:effectLst/>
                <a:latin typeface="BLotus"/>
                <a:cs typeface="B Zar" panose="00000400000000000000" pitchFamily="2" charset="-78"/>
              </a:rPr>
              <a:t>هستی شناختی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محور اصلی این بخش، به پرسش از ماهیت شناخت و سرشت واقعیت بازمیگردد. </a:t>
            </a:r>
            <a:r>
              <a:rPr lang="fa-IR" b="0" i="0" smtClean="0">
                <a:solidFill>
                  <a:srgbClr val="000000"/>
                </a:solidFill>
                <a:effectLst/>
                <a:latin typeface="BZar"/>
                <a:cs typeface="B Zar" panose="00000400000000000000" pitchFamily="2" charset="-78"/>
              </a:rPr>
              <a:t>در پژوهشهاي </a:t>
            </a:r>
            <a:r>
              <a:rPr lang="fa-IR" b="0" i="0" smtClean="0">
                <a:solidFill>
                  <a:srgbClr val="000000"/>
                </a:solidFill>
                <a:effectLst/>
                <a:latin typeface="BZar"/>
                <a:cs typeface="B Zar" panose="00000400000000000000" pitchFamily="2" charset="-78"/>
              </a:rPr>
              <a:t>حرفهاي میبایست پاسخی به چنین پرسشی ارائه شود تا نوع و شیوه مواجهه </a:t>
            </a:r>
            <a:r>
              <a:rPr lang="fa-IR" b="0" i="0" smtClean="0">
                <a:solidFill>
                  <a:srgbClr val="000000"/>
                </a:solidFill>
                <a:effectLst/>
                <a:latin typeface="BZar"/>
                <a:cs typeface="B Zar" panose="00000400000000000000" pitchFamily="2" charset="-78"/>
              </a:rPr>
              <a:t>با موضوع </a:t>
            </a:r>
            <a:r>
              <a:rPr lang="fa-IR" b="0" i="0" smtClean="0">
                <a:solidFill>
                  <a:srgbClr val="000000"/>
                </a:solidFill>
                <a:effectLst/>
                <a:latin typeface="BZar"/>
                <a:cs typeface="B Zar" panose="00000400000000000000" pitchFamily="2" charset="-78"/>
              </a:rPr>
              <a:t>پژوهش مشخص گردد و مسئله پژوهش در چارچوب آن صورتبندي </a:t>
            </a:r>
            <a:r>
              <a:rPr lang="fa-IR" b="0" i="0" smtClean="0">
                <a:solidFill>
                  <a:srgbClr val="000000"/>
                </a:solidFill>
                <a:effectLst/>
                <a:latin typeface="BZar"/>
                <a:cs typeface="B Zar" panose="00000400000000000000" pitchFamily="2" charset="-78"/>
              </a:rPr>
              <a:t>شود. اینکه </a:t>
            </a:r>
            <a:r>
              <a:rPr lang="fa-IR" b="0" i="0" smtClean="0">
                <a:solidFill>
                  <a:srgbClr val="000000"/>
                </a:solidFill>
                <a:effectLst/>
                <a:latin typeface="BZar"/>
                <a:cs typeface="B Zar" panose="00000400000000000000" pitchFamily="2" charset="-78"/>
              </a:rPr>
              <a:t>شناخت معتبر، چه نوع شناختی است</a:t>
            </a:r>
            <a:r>
              <a:rPr lang="fa-IR" b="0" i="0" smtClean="0">
                <a:solidFill>
                  <a:srgbClr val="000000"/>
                </a:solidFill>
                <a:effectLst/>
                <a:latin typeface="BZar"/>
                <a:cs typeface="B Zar" panose="00000400000000000000" pitchFamily="2" charset="-78"/>
              </a:rPr>
              <a:t>؟</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3868615"/>
            <a:ext cx="3390314" cy="11113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ماهیت شناخت و سرشت واقعیت</a:t>
            </a:r>
            <a:endParaRPr lang="fa-IR" b="1">
              <a:solidFill>
                <a:srgbClr val="FF0000"/>
              </a:solidFill>
            </a:endParaRPr>
          </a:p>
        </p:txBody>
      </p:sp>
    </p:spTree>
    <p:extLst>
      <p:ext uri="{BB962C8B-B14F-4D97-AF65-F5344CB8AC3E}">
        <p14:creationId xmlns:p14="http://schemas.microsoft.com/office/powerpoint/2010/main" val="663281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Zar"/>
                <a:cs typeface="B Zar" panose="00000400000000000000" pitchFamily="2" charset="-78"/>
              </a:rPr>
              <a:t> و در میان دیدگاههاي بدیل معرفتشناسی،</a:t>
            </a:r>
            <a:r>
              <a:rPr lang="fa-IR" sz="1400">
                <a:solidFill>
                  <a:srgbClr val="000000"/>
                </a:solidFill>
                <a:latin typeface="BZar"/>
                <a:cs typeface="B Zar" panose="00000400000000000000" pitchFamily="2" charset="-78"/>
              </a:rPr>
              <a:t>1 </a:t>
            </a:r>
            <a:r>
              <a:rPr lang="fa-IR">
                <a:solidFill>
                  <a:srgbClr val="000000"/>
                </a:solidFill>
                <a:latin typeface="BZar"/>
                <a:cs typeface="B Zar" panose="00000400000000000000" pitchFamily="2" charset="-78"/>
              </a:rPr>
              <a:t>اتکا پژوهش بر کدام است و چرا؟ آیا نظریهسازي علمی اصالت دارد یا مشاهده؟ </a:t>
            </a:r>
            <a:r>
              <a:rPr lang="fa-IR" b="1">
                <a:solidFill>
                  <a:srgbClr val="FF0000"/>
                </a:solidFill>
                <a:latin typeface="BZar"/>
                <a:cs typeface="B Zar" panose="00000400000000000000" pitchFamily="2" charset="-78"/>
              </a:rPr>
              <a:t>آیا از سنت عقلگرایی پیروي میشود </a:t>
            </a:r>
            <a:r>
              <a:rPr lang="fa-IR" b="1">
                <a:solidFill>
                  <a:srgbClr val="FF0000"/>
                </a:solidFill>
                <a:latin typeface="BZar"/>
                <a:cs typeface="B Zar" panose="00000400000000000000" pitchFamily="2" charset="-78"/>
              </a:rPr>
              <a:t>یا </a:t>
            </a:r>
            <a:r>
              <a:rPr lang="fa-IR" b="1" smtClean="0">
                <a:solidFill>
                  <a:srgbClr val="FF0000"/>
                </a:solidFill>
                <a:latin typeface="BZar"/>
                <a:cs typeface="B Zar" panose="00000400000000000000" pitchFamily="2" charset="-78"/>
              </a:rPr>
              <a:t>تجربه گرایی</a:t>
            </a:r>
            <a:r>
              <a:rPr lang="fa-IR">
                <a:solidFill>
                  <a:srgbClr val="000000"/>
                </a:solidFill>
                <a:latin typeface="BZar"/>
                <a:cs typeface="B Zar" panose="00000400000000000000" pitchFamily="2" charset="-78"/>
              </a:rPr>
              <a:t>؟ آیا رویکرد معرفتشناختی پژوهش و پژوهشگر همسو با اثباتگرایی است و یا از بدیلهاي </a:t>
            </a:r>
            <a:r>
              <a:rPr lang="fa-IR">
                <a:solidFill>
                  <a:srgbClr val="000000"/>
                </a:solidFill>
                <a:latin typeface="BZar"/>
                <a:cs typeface="B Zar" panose="00000400000000000000" pitchFamily="2" charset="-78"/>
              </a:rPr>
              <a:t>آن </a:t>
            </a:r>
            <a:r>
              <a:rPr lang="fa-IR" smtClean="0">
                <a:solidFill>
                  <a:srgbClr val="000000"/>
                </a:solidFill>
                <a:latin typeface="BZar"/>
                <a:cs typeface="B Zar" panose="00000400000000000000" pitchFamily="2" charset="-78"/>
              </a:rPr>
              <a:t>همچون تفسیرگرایی</a:t>
            </a:r>
            <a:r>
              <a:rPr lang="fa-IR">
                <a:solidFill>
                  <a:srgbClr val="000000"/>
                </a:solidFill>
                <a:latin typeface="BZar"/>
                <a:cs typeface="B Zar" panose="00000400000000000000" pitchFamily="2" charset="-78"/>
              </a:rPr>
              <a:t>، نسبیگرایی یا رئالیسم </a:t>
            </a:r>
            <a:r>
              <a:rPr lang="fa-IR">
                <a:solidFill>
                  <a:srgbClr val="000000"/>
                </a:solidFill>
                <a:latin typeface="BZar"/>
                <a:cs typeface="B Zar" panose="00000400000000000000" pitchFamily="2" charset="-78"/>
              </a:rPr>
              <a:t>انتقادي </a:t>
            </a:r>
            <a:r>
              <a:rPr lang="fa-IR" smtClean="0">
                <a:solidFill>
                  <a:srgbClr val="000000"/>
                </a:solidFill>
                <a:latin typeface="BZar"/>
                <a:cs typeface="B Zar" panose="00000400000000000000" pitchFamily="2" charset="-78"/>
              </a:rPr>
              <a:t>بهره مند </a:t>
            </a:r>
            <a:r>
              <a:rPr lang="fa-IR">
                <a:solidFill>
                  <a:srgbClr val="000000"/>
                </a:solidFill>
                <a:latin typeface="BZar"/>
                <a:cs typeface="B Zar" panose="00000400000000000000" pitchFamily="2" charset="-78"/>
              </a:rPr>
              <a:t>است؟ یا از سوي دیگر، اینکه پدیده موردنظر چیست؟ و از چه ویژگیها و وجوهی برخوردار است؟ اینجاست که سخن از هستیشناسی </a:t>
            </a:r>
            <a:r>
              <a:rPr lang="fa-IR" sz="1400">
                <a:solidFill>
                  <a:srgbClr val="000000"/>
                </a:solidFill>
                <a:latin typeface="BZar"/>
                <a:cs typeface="B Zar" panose="00000400000000000000" pitchFamily="2" charset="-78"/>
              </a:rPr>
              <a:t>2</a:t>
            </a:r>
            <a:r>
              <a:rPr lang="fa-IR">
                <a:solidFill>
                  <a:srgbClr val="000000"/>
                </a:solidFill>
                <a:latin typeface="BZar"/>
                <a:cs typeface="B Zar" panose="00000400000000000000" pitchFamily="2" charset="-78"/>
              </a:rPr>
              <a:t>به میان میآید</a:t>
            </a:r>
            <a:r>
              <a:rPr lang="fa-IR">
                <a:solidFill>
                  <a:prstClr val="black"/>
                </a:solidFill>
                <a:cs typeface="B Zar" panose="00000400000000000000" pitchFamily="2" charset="-78"/>
              </a:rPr>
              <a:t> </a:t>
            </a:r>
            <a:endParaRPr lang="fa-IR"/>
          </a:p>
        </p:txBody>
      </p:sp>
    </p:spTree>
    <p:extLst>
      <p:ext uri="{BB962C8B-B14F-4D97-AF65-F5344CB8AC3E}">
        <p14:creationId xmlns:p14="http://schemas.microsoft.com/office/powerpoint/2010/main" val="2732373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BZar"/>
                <a:cs typeface="B Zar" panose="00000400000000000000" pitchFamily="2" charset="-78"/>
              </a:rPr>
              <a:t>ازاینرو، میبایست مشخص ساخت که رویکرد هستیشناختی پژوهش مبتنی بر </a:t>
            </a:r>
            <a:r>
              <a:rPr lang="fa-IR" b="0" i="0" smtClean="0">
                <a:solidFill>
                  <a:srgbClr val="000000"/>
                </a:solidFill>
                <a:effectLst/>
                <a:latin typeface="BZar"/>
                <a:cs typeface="B Zar" panose="00000400000000000000" pitchFamily="2" charset="-78"/>
              </a:rPr>
              <a:t>کدام سنت </a:t>
            </a:r>
            <a:r>
              <a:rPr lang="fa-IR" b="0" i="0" smtClean="0">
                <a:solidFill>
                  <a:srgbClr val="000000"/>
                </a:solidFill>
                <a:effectLst/>
                <a:latin typeface="BZar"/>
                <a:cs typeface="B Zar" panose="00000400000000000000" pitchFamily="2" charset="-78"/>
              </a:rPr>
              <a:t>است: ایدهآلگرایی، مادهگرایی، دوانگاري یا شکاکیت .</a:t>
            </a:r>
            <a:r>
              <a:rPr lang="fa-IR" sz="1400" b="0" i="0" smtClean="0">
                <a:solidFill>
                  <a:srgbClr val="000000"/>
                </a:solidFill>
                <a:effectLst/>
                <a:latin typeface="BZar"/>
                <a:cs typeface="B Zar" panose="00000400000000000000" pitchFamily="2" charset="-78"/>
              </a:rPr>
              <a:t>3</a:t>
            </a:r>
            <a:r>
              <a:rPr lang="fa-IR" b="0" i="0" smtClean="0">
                <a:solidFill>
                  <a:srgbClr val="000000"/>
                </a:solidFill>
                <a:effectLst/>
                <a:latin typeface="BZar"/>
                <a:cs typeface="B Zar" panose="00000400000000000000" pitchFamily="2" charset="-78"/>
              </a:rPr>
              <a:t>اتکا به هر یک از </a:t>
            </a:r>
            <a:r>
              <a:rPr lang="fa-IR" b="0" i="0" smtClean="0">
                <a:solidFill>
                  <a:srgbClr val="000000"/>
                </a:solidFill>
                <a:effectLst/>
                <a:latin typeface="BZar"/>
                <a:cs typeface="B Zar" panose="00000400000000000000" pitchFamily="2" charset="-78"/>
              </a:rPr>
              <a:t>این موارد </a:t>
            </a:r>
            <a:r>
              <a:rPr lang="fa-IR" b="0" i="0" smtClean="0">
                <a:solidFill>
                  <a:srgbClr val="000000"/>
                </a:solidFill>
                <a:effectLst/>
                <a:latin typeface="BZar"/>
                <a:cs typeface="B Zar" panose="00000400000000000000" pitchFamily="2" charset="-78"/>
              </a:rPr>
              <a:t>تعیینکننده دستگاه استدلالی پژوهشگر، از بیان مسئله تا نتیجهگیري پژوهش </a:t>
            </a:r>
            <a:r>
              <a:rPr lang="fa-IR" b="0" i="0" smtClean="0">
                <a:solidFill>
                  <a:srgbClr val="000000"/>
                </a:solidFill>
                <a:effectLst/>
                <a:latin typeface="BZar"/>
                <a:cs typeface="B Zar" panose="00000400000000000000" pitchFamily="2" charset="-78"/>
              </a:rPr>
              <a:t>خواهد بود</a:t>
            </a:r>
            <a:r>
              <a:rPr lang="fa-IR" b="0" i="0" smtClean="0">
                <a:solidFill>
                  <a:srgbClr val="000000"/>
                </a:solidFill>
                <a:effectLst/>
                <a:latin typeface="BZar"/>
                <a:cs typeface="B Zar" panose="00000400000000000000" pitchFamily="2" charset="-78"/>
              </a:rPr>
              <a:t>. به سخنی آشکارتر لازم است که مشخص گردد که واقعیت اجتماعی، چه نوع </a:t>
            </a:r>
            <a:r>
              <a:rPr lang="fa-IR" b="0" i="0" smtClean="0">
                <a:solidFill>
                  <a:srgbClr val="000000"/>
                </a:solidFill>
                <a:effectLst/>
                <a:latin typeface="BZar"/>
                <a:cs typeface="B Zar" panose="00000400000000000000" pitchFamily="2" charset="-78"/>
              </a:rPr>
              <a:t>واقعیتی است</a:t>
            </a:r>
            <a:r>
              <a:rPr lang="fa-IR" b="0" i="0" smtClean="0">
                <a:solidFill>
                  <a:srgbClr val="000000"/>
                </a:solidFill>
                <a:effectLst/>
                <a:latin typeface="BZar"/>
                <a:cs typeface="B Zar" panose="00000400000000000000" pitchFamily="2" charset="-78"/>
              </a:rPr>
              <a:t>؛ آیا برساخته فرایندهاي تفکر درونی اعضاي جامعه است، یا تبیین آن </a:t>
            </a:r>
            <a:r>
              <a:rPr lang="fa-IR" b="0" i="0" smtClean="0">
                <a:solidFill>
                  <a:srgbClr val="000000"/>
                </a:solidFill>
                <a:effectLst/>
                <a:latin typeface="BZar"/>
                <a:cs typeface="B Zar" panose="00000400000000000000" pitchFamily="2" charset="-78"/>
              </a:rPr>
              <a:t>برحسب پیچیدگیهاي سازمان یابی </a:t>
            </a:r>
            <a:r>
              <a:rPr lang="fa-IR" b="0" i="0" smtClean="0">
                <a:solidFill>
                  <a:srgbClr val="000000"/>
                </a:solidFill>
                <a:effectLst/>
                <a:latin typeface="BZar"/>
                <a:cs typeface="B Zar" panose="00000400000000000000" pitchFamily="2" charset="-78"/>
              </a:rPr>
              <a:t>ماده صورت میپذیرد؟ یا نه، ترکیب رازآلودي از هر </a:t>
            </a:r>
            <a:r>
              <a:rPr lang="fa-IR" b="0" i="0" smtClean="0">
                <a:solidFill>
                  <a:srgbClr val="000000"/>
                </a:solidFill>
                <a:effectLst/>
                <a:latin typeface="BZar"/>
                <a:cs typeface="B Zar" panose="00000400000000000000" pitchFamily="2" charset="-78"/>
              </a:rPr>
              <a:t>دوي آنهاست</a:t>
            </a:r>
            <a:r>
              <a:rPr lang="fa-IR" b="0" i="0" smtClean="0">
                <a:solidFill>
                  <a:srgbClr val="000000"/>
                </a:solidFill>
                <a:effectLst/>
                <a:latin typeface="BZar"/>
                <a:cs typeface="B Zar" panose="00000400000000000000" pitchFamily="2" charset="-78"/>
              </a:rPr>
              <a:t>. یا جدا از همه اینها، باید در فرایند شناختش تردید حاصل کرد، بدین معنا </a:t>
            </a:r>
            <a:r>
              <a:rPr lang="fa-IR" b="0" i="0" smtClean="0">
                <a:solidFill>
                  <a:srgbClr val="000000"/>
                </a:solidFill>
                <a:effectLst/>
                <a:latin typeface="BZar"/>
                <a:cs typeface="B Zar" panose="00000400000000000000" pitchFamily="2" charset="-78"/>
              </a:rPr>
              <a:t>که مستقل </a:t>
            </a:r>
            <a:r>
              <a:rPr lang="fa-IR" b="0" i="0" smtClean="0">
                <a:solidFill>
                  <a:srgbClr val="000000"/>
                </a:solidFill>
                <a:effectLst/>
                <a:latin typeface="BZar"/>
                <a:cs typeface="B Zar" panose="00000400000000000000" pitchFamily="2" charset="-78"/>
              </a:rPr>
              <a:t>از تجربه ذهنی، نمیتوان ماهیت پدیدهها و مسئله را بهدرستی شناخت؛ </a:t>
            </a:r>
            <a:r>
              <a:rPr lang="fa-IR" b="0" i="0" smtClean="0">
                <a:solidFill>
                  <a:srgbClr val="000000"/>
                </a:solidFill>
                <a:effectLst/>
                <a:latin typeface="BZar"/>
                <a:cs typeface="B Zar" panose="00000400000000000000" pitchFamily="2" charset="-78"/>
              </a:rPr>
              <a:t>به ویژه که شک گرایی </a:t>
            </a:r>
            <a:r>
              <a:rPr lang="fa-IR" b="0" i="0" smtClean="0">
                <a:solidFill>
                  <a:srgbClr val="000000"/>
                </a:solidFill>
                <a:effectLst/>
                <a:latin typeface="BZar"/>
                <a:cs typeface="B Zar" panose="00000400000000000000" pitchFamily="2" charset="-78"/>
              </a:rPr>
              <a:t>درباره حقیقت، عینیت و شناخت ویژگی دوران کنونی ما شده است.</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194560" y="4881489"/>
            <a:ext cx="2799471"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latin typeface="BZar"/>
                <a:cs typeface="B Zar" panose="00000400000000000000" pitchFamily="2" charset="-78"/>
              </a:rPr>
              <a:t>پیچیدگیهاي سازمان یابی ماده</a:t>
            </a:r>
            <a:endParaRPr lang="fa-IR" b="1">
              <a:solidFill>
                <a:srgbClr val="FF0000"/>
              </a:solidFill>
            </a:endParaRPr>
          </a:p>
        </p:txBody>
      </p:sp>
    </p:spTree>
    <p:extLst>
      <p:ext uri="{BB962C8B-B14F-4D97-AF65-F5344CB8AC3E}">
        <p14:creationId xmlns:p14="http://schemas.microsoft.com/office/powerpoint/2010/main" val="1019294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i="0" smtClean="0">
                <a:solidFill>
                  <a:srgbClr val="FF0000"/>
                </a:solidFill>
                <a:effectLst/>
                <a:latin typeface="BLotus"/>
                <a:cs typeface="B Zar" panose="00000400000000000000" pitchFamily="2" charset="-78"/>
              </a:rPr>
              <a:t>کلید واژه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BZar"/>
                <a:cs typeface="B Zar" panose="00000400000000000000" pitchFamily="2" charset="-78"/>
              </a:rPr>
              <a:t>علوم اجتماعی، پژوهش اجتماعی، مسئله، مسئله یابی، الزامهاي دانشی</a:t>
            </a:r>
            <a:r>
              <a:rPr lang="fa-IR" smtClean="0">
                <a:cs typeface="B Zar" panose="00000400000000000000" pitchFamily="2" charset="-78"/>
              </a:rPr>
              <a:t>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632468" y="3207435"/>
            <a:ext cx="5367339" cy="2300288"/>
          </a:xfrm>
          <a:prstGeom prst="rect">
            <a:avLst/>
          </a:prstGeom>
        </p:spPr>
      </p:pic>
    </p:spTree>
    <p:extLst>
      <p:ext uri="{BB962C8B-B14F-4D97-AF65-F5344CB8AC3E}">
        <p14:creationId xmlns:p14="http://schemas.microsoft.com/office/powerpoint/2010/main" val="2280525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در ارتباط با موارد برشمرده، تعدادي از پژوهشگران بهطور شهودي یا سلیقهاي </a:t>
            </a:r>
            <a:r>
              <a:rPr lang="fa-IR" b="0" i="0" smtClean="0">
                <a:solidFill>
                  <a:srgbClr val="000000"/>
                </a:solidFill>
                <a:effectLst/>
                <a:latin typeface="BZar"/>
                <a:cs typeface="B Zar" panose="00000400000000000000" pitchFamily="2" charset="-78"/>
              </a:rPr>
              <a:t>با دیدگاه </a:t>
            </a:r>
            <a:r>
              <a:rPr lang="fa-IR" b="0" i="0" smtClean="0">
                <a:solidFill>
                  <a:srgbClr val="000000"/>
                </a:solidFill>
                <a:effectLst/>
                <a:latin typeface="BZar"/>
                <a:cs typeface="B Zar" panose="00000400000000000000" pitchFamily="2" charset="-78"/>
              </a:rPr>
              <a:t>یا رویکرد خاصی همدلی پیدا میکنند که این نوع مواجهه قابلیت دفاع ندارد. هر</a:t>
            </a:r>
            <a:r>
              <a:rPr lang="fa-IR" smtClean="0">
                <a:cs typeface="B Zar" panose="00000400000000000000" pitchFamily="2" charset="-78"/>
              </a:rPr>
              <a:t> </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نوع </a:t>
            </a:r>
            <a:r>
              <a:rPr lang="fa-IR" b="0" i="0" smtClean="0">
                <a:solidFill>
                  <a:srgbClr val="000000"/>
                </a:solidFill>
                <a:effectLst/>
                <a:latin typeface="BZar"/>
                <a:cs typeface="B Zar" panose="00000400000000000000" pitchFamily="2" charset="-78"/>
              </a:rPr>
              <a:t>اتخاذ دیدگاه یا رویکردي باید مستدل باشد و به شیوه بازاندیشانه مورد نقد و </a:t>
            </a:r>
            <a:r>
              <a:rPr lang="fa-IR" b="0" i="0" smtClean="0">
                <a:solidFill>
                  <a:srgbClr val="000000"/>
                </a:solidFill>
                <a:effectLst/>
                <a:latin typeface="BZar"/>
                <a:cs typeface="B Zar" panose="00000400000000000000" pitchFamily="2" charset="-78"/>
              </a:rPr>
              <a:t>ارزیابی قرار </a:t>
            </a:r>
            <a:r>
              <a:rPr lang="fa-IR" b="0" i="0" smtClean="0">
                <a:solidFill>
                  <a:srgbClr val="000000"/>
                </a:solidFill>
                <a:effectLst/>
                <a:latin typeface="BZar"/>
                <a:cs typeface="B Zar" panose="00000400000000000000" pitchFamily="2" charset="-78"/>
              </a:rPr>
              <a:t>بگیرد. براي این منظور، لازم است که پژوهشگر به تفاوت میان بودن/ تجربه کردن </a:t>
            </a:r>
            <a:r>
              <a:rPr lang="fa-IR" b="0" i="0" smtClean="0">
                <a:solidFill>
                  <a:srgbClr val="000000"/>
                </a:solidFill>
                <a:effectLst/>
                <a:latin typeface="BZar"/>
                <a:cs typeface="B Zar" panose="00000400000000000000" pitchFamily="2" charset="-78"/>
              </a:rPr>
              <a:t>و شناختن</a:t>
            </a:r>
            <a:r>
              <a:rPr lang="fa-IR" b="0" i="0" smtClean="0">
                <a:solidFill>
                  <a:srgbClr val="000000"/>
                </a:solidFill>
                <a:effectLst/>
                <a:latin typeface="BZar"/>
                <a:cs typeface="B Zar" panose="00000400000000000000" pitchFamily="2" charset="-78"/>
              </a:rPr>
              <a:t>/ دانستن وقوف پیدا کند و همچنین به سازوکارهاي تبیین علمی آشنا باشد</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011680" y="4487593"/>
            <a:ext cx="2447778" cy="99880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Zar"/>
                <a:cs typeface="B Zar" panose="00000400000000000000" pitchFamily="2" charset="-78"/>
              </a:rPr>
              <a:t>بودن/ تجربه کردن</a:t>
            </a:r>
            <a:endParaRPr lang="fa-IR">
              <a:solidFill>
                <a:srgbClr val="FF0000"/>
              </a:solidFill>
            </a:endParaRPr>
          </a:p>
        </p:txBody>
      </p:sp>
      <p:sp>
        <p:nvSpPr>
          <p:cNvPr id="5" name="Flowchart: Process 4"/>
          <p:cNvSpPr/>
          <p:nvPr/>
        </p:nvSpPr>
        <p:spPr>
          <a:xfrm>
            <a:off x="8117058" y="4487594"/>
            <a:ext cx="2194560" cy="99880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Zar"/>
                <a:cs typeface="B Zar" panose="00000400000000000000" pitchFamily="2" charset="-78"/>
              </a:rPr>
              <a:t>شناختن/ دانستن</a:t>
            </a:r>
            <a:endParaRPr lang="fa-IR">
              <a:solidFill>
                <a:srgbClr val="FF0000"/>
              </a:solidFill>
            </a:endParaRPr>
          </a:p>
        </p:txBody>
      </p:sp>
    </p:spTree>
    <p:extLst>
      <p:ext uri="{BB962C8B-B14F-4D97-AF65-F5344CB8AC3E}">
        <p14:creationId xmlns:p14="http://schemas.microsoft.com/office/powerpoint/2010/main" val="3827507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Lotus"/>
                <a:cs typeface="B Zar" panose="00000400000000000000" pitchFamily="2" charset="-78"/>
              </a:rPr>
              <a:t>الزامات شناخت: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شناخت </a:t>
            </a:r>
            <a:r>
              <a:rPr lang="fa-IR" b="0" i="0" smtClean="0">
                <a:solidFill>
                  <a:srgbClr val="000000"/>
                </a:solidFill>
                <a:effectLst/>
                <a:latin typeface="BZar"/>
                <a:cs typeface="B Zar" panose="00000400000000000000" pitchFamily="2" charset="-78"/>
              </a:rPr>
              <a:t>را نباید به تجربه کردن تقلیل داد. »شناخت یک </a:t>
            </a:r>
            <a:r>
              <a:rPr lang="fa-IR" b="0" i="0" smtClean="0">
                <a:solidFill>
                  <a:srgbClr val="000000"/>
                </a:solidFill>
                <a:effectLst/>
                <a:latin typeface="BZar"/>
                <a:cs typeface="B Zar" panose="00000400000000000000" pitchFamily="2" charset="-78"/>
              </a:rPr>
              <a:t>تجربه چیزي </a:t>
            </a:r>
            <a:r>
              <a:rPr lang="fa-IR" b="0" i="0" smtClean="0">
                <a:solidFill>
                  <a:srgbClr val="000000"/>
                </a:solidFill>
                <a:effectLst/>
                <a:latin typeface="BZar"/>
                <a:cs typeface="B Zar" panose="00000400000000000000" pitchFamily="2" charset="-78"/>
              </a:rPr>
              <a:t>بیش از صرفاً تجربه کردن آن است؛ شناختن به معناي این است که بتوان آن </a:t>
            </a:r>
            <a:r>
              <a:rPr lang="fa-IR" b="0" i="0" smtClean="0">
                <a:solidFill>
                  <a:srgbClr val="000000"/>
                </a:solidFill>
                <a:effectLst/>
                <a:latin typeface="BZar"/>
                <a:cs typeface="B Zar" panose="00000400000000000000" pitchFamily="2" charset="-78"/>
              </a:rPr>
              <a:t>تجربه را </a:t>
            </a:r>
            <a:r>
              <a:rPr lang="fa-IR" b="0" i="0" smtClean="0">
                <a:solidFill>
                  <a:srgbClr val="000000"/>
                </a:solidFill>
                <a:effectLst/>
                <a:latin typeface="BZar"/>
                <a:cs typeface="B Zar" panose="00000400000000000000" pitchFamily="2" charset="-78"/>
              </a:rPr>
              <a:t>توصیف، تشریح و تبیین کرد. ... شناخت متضمن عنصري تأملی و تفکري است </a:t>
            </a:r>
            <a:r>
              <a:rPr lang="fa-IR" b="0" i="0" smtClean="0">
                <a:solidFill>
                  <a:srgbClr val="000000"/>
                </a:solidFill>
                <a:effectLst/>
                <a:latin typeface="BZar"/>
                <a:cs typeface="B Zar" panose="00000400000000000000" pitchFamily="2" charset="-78"/>
              </a:rPr>
              <a:t>که صرف </a:t>
            </a:r>
            <a:r>
              <a:rPr lang="fa-IR" b="0" i="0" smtClean="0">
                <a:solidFill>
                  <a:srgbClr val="000000"/>
                </a:solidFill>
                <a:effectLst/>
                <a:latin typeface="BZar"/>
                <a:cs typeface="B Zar" panose="00000400000000000000" pitchFamily="2" charset="-78"/>
              </a:rPr>
              <a:t>داشتن تجربه مستلزم آن نیست« </a:t>
            </a:r>
            <a:r>
              <a:rPr lang="fa-IR" b="0" i="0" smtClean="0">
                <a:solidFill>
                  <a:srgbClr val="000000"/>
                </a:solidFill>
                <a:effectLst/>
                <a:latin typeface="BZar"/>
                <a:cs typeface="B Zar" panose="00000400000000000000" pitchFamily="2" charset="-78"/>
              </a:rPr>
              <a:t>(فی</a:t>
            </a:r>
            <a:r>
              <a:rPr lang="fa-IR" b="0" i="0" smtClean="0">
                <a:solidFill>
                  <a:srgbClr val="000000"/>
                </a:solidFill>
                <a:effectLst/>
                <a:latin typeface="BZar"/>
                <a:cs typeface="B Zar" panose="00000400000000000000" pitchFamily="2" charset="-78"/>
              </a:rPr>
              <a:t>، 41 :1384و </a:t>
            </a:r>
            <a:r>
              <a:rPr lang="fa-IR" b="0" i="0" smtClean="0">
                <a:solidFill>
                  <a:srgbClr val="000000"/>
                </a:solidFill>
                <a:effectLst/>
                <a:latin typeface="BZar"/>
                <a:cs typeface="B Zar" panose="00000400000000000000" pitchFamily="2" charset="-78"/>
              </a:rPr>
              <a:t>45) ازاینرو</a:t>
            </a:r>
            <a:r>
              <a:rPr lang="fa-IR" b="0" i="0" smtClean="0">
                <a:solidFill>
                  <a:srgbClr val="000000"/>
                </a:solidFill>
                <a:effectLst/>
                <a:latin typeface="BZar"/>
                <a:cs typeface="B Zar" panose="00000400000000000000" pitchFamily="2" charset="-78"/>
              </a:rPr>
              <a:t>، پاسخ به این </a:t>
            </a:r>
            <a:r>
              <a:rPr lang="fa-IR" b="0" i="0" smtClean="0">
                <a:solidFill>
                  <a:srgbClr val="000000"/>
                </a:solidFill>
                <a:effectLst/>
                <a:latin typeface="BZar"/>
                <a:cs typeface="B Zar" panose="00000400000000000000" pitchFamily="2" charset="-78"/>
              </a:rPr>
              <a:t>پرسش که </a:t>
            </a:r>
            <a:r>
              <a:rPr lang="fa-IR" b="0" i="0" smtClean="0">
                <a:solidFill>
                  <a:srgbClr val="000000"/>
                </a:solidFill>
                <a:effectLst/>
                <a:latin typeface="BZar"/>
                <a:cs typeface="B Zar" panose="00000400000000000000" pitchFamily="2" charset="-78"/>
              </a:rPr>
              <a:t>آیا پژوهشگر اجتماعی میتواند در موقعیتهاي اجتماعی، افراد جامعه را بهتر </a:t>
            </a:r>
            <a:r>
              <a:rPr lang="fa-IR" b="0" i="0" smtClean="0">
                <a:solidFill>
                  <a:srgbClr val="000000"/>
                </a:solidFill>
                <a:effectLst/>
                <a:latin typeface="BZar"/>
                <a:cs typeface="B Zar" panose="00000400000000000000" pitchFamily="2" charset="-78"/>
              </a:rPr>
              <a:t>از خودشان </a:t>
            </a:r>
            <a:r>
              <a:rPr lang="fa-IR" b="0" i="0" smtClean="0">
                <a:solidFill>
                  <a:srgbClr val="000000"/>
                </a:solidFill>
                <a:effectLst/>
                <a:latin typeface="BZar"/>
                <a:cs typeface="B Zar" panose="00000400000000000000" pitchFamily="2" charset="-78"/>
              </a:rPr>
              <a:t>بشناسد چندان پیچیده نخواهد بود. همسو با آراي برایان فی ،</a:t>
            </a:r>
            <a:r>
              <a:rPr lang="fa-IR" sz="14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پژوهشگران </a:t>
            </a:r>
            <a:r>
              <a:rPr lang="fa-IR" b="0" i="0" smtClean="0">
                <a:solidFill>
                  <a:srgbClr val="000000"/>
                </a:solidFill>
                <a:effectLst/>
                <a:latin typeface="BZar"/>
                <a:cs typeface="B Zar" panose="00000400000000000000" pitchFamily="2" charset="-78"/>
              </a:rPr>
              <a:t>حرفهاي به </a:t>
            </a:r>
            <a:r>
              <a:rPr lang="fa-IR" b="0" i="0" smtClean="0">
                <a:solidFill>
                  <a:srgbClr val="000000"/>
                </a:solidFill>
                <a:effectLst/>
                <a:latin typeface="BZar"/>
                <a:cs typeface="B Zar" panose="00000400000000000000" pitchFamily="2" charset="-78"/>
              </a:rPr>
              <a:t>چند دلیل میتوانند به شناخت معتبري دست پیدا کنند</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38200" y="4740812"/>
            <a:ext cx="1744394" cy="97067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تقلیل</a:t>
            </a:r>
            <a:endParaRPr lang="fa-IR" b="1">
              <a:solidFill>
                <a:srgbClr val="FF0000"/>
              </a:solidFill>
            </a:endParaRPr>
          </a:p>
        </p:txBody>
      </p:sp>
    </p:spTree>
    <p:extLst>
      <p:ext uri="{BB962C8B-B14F-4D97-AF65-F5344CB8AC3E}">
        <p14:creationId xmlns:p14="http://schemas.microsoft.com/office/powerpoint/2010/main" val="2905958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FF0000"/>
                </a:solidFill>
                <a:effectLst/>
                <a:latin typeface="BZar"/>
                <a:cs typeface="B Zar" panose="00000400000000000000" pitchFamily="2" charset="-78"/>
              </a:rPr>
              <a:t>نخست، </a:t>
            </a:r>
            <a:r>
              <a:rPr lang="fa-IR" b="0" i="0" smtClean="0">
                <a:solidFill>
                  <a:srgbClr val="000000"/>
                </a:solidFill>
                <a:effectLst/>
                <a:latin typeface="BZar"/>
                <a:cs typeface="B Zar" panose="00000400000000000000" pitchFamily="2" charset="-78"/>
              </a:rPr>
              <a:t>شناختن مستلزم داشتن فاصلهاي از فکر اعضاي جامعه و عمل </a:t>
            </a:r>
            <a:r>
              <a:rPr lang="fa-IR" b="0" i="0" smtClean="0">
                <a:solidFill>
                  <a:srgbClr val="000000"/>
                </a:solidFill>
                <a:effectLst/>
                <a:latin typeface="BZar"/>
                <a:cs typeface="B Zar" panose="00000400000000000000" pitchFamily="2" charset="-78"/>
              </a:rPr>
              <a:t>اجتماعی آنان </a:t>
            </a:r>
            <a:r>
              <a:rPr lang="fa-IR" b="0" i="0" smtClean="0">
                <a:solidFill>
                  <a:srgbClr val="000000"/>
                </a:solidFill>
                <a:effectLst/>
                <a:latin typeface="BZar"/>
                <a:cs typeface="B Zar" panose="00000400000000000000" pitchFamily="2" charset="-78"/>
              </a:rPr>
              <a:t>است. افراد جامعه معمولاً درگیر جریان فعالیت و احساساتشان هستند و </a:t>
            </a:r>
            <a:r>
              <a:rPr lang="fa-IR" b="0" i="0" smtClean="0">
                <a:solidFill>
                  <a:srgbClr val="000000"/>
                </a:solidFill>
                <a:effectLst/>
                <a:latin typeface="BZar"/>
                <a:cs typeface="B Zar" panose="00000400000000000000" pitchFamily="2" charset="-78"/>
              </a:rPr>
              <a:t>معمولاً نمیتوانند </a:t>
            </a:r>
            <a:r>
              <a:rPr lang="fa-IR" b="0" i="0" smtClean="0">
                <a:solidFill>
                  <a:srgbClr val="000000"/>
                </a:solidFill>
                <a:effectLst/>
                <a:latin typeface="BZar"/>
                <a:cs typeface="B Zar" panose="00000400000000000000" pitchFamily="2" charset="-78"/>
              </a:rPr>
              <a:t>بدانند که کل این جریان مربوط به چیست. بنابراین، غرقه بودن در شیوه </a:t>
            </a:r>
            <a:r>
              <a:rPr lang="fa-IR" b="0" i="0" smtClean="0">
                <a:solidFill>
                  <a:srgbClr val="000000"/>
                </a:solidFill>
                <a:effectLst/>
                <a:latin typeface="BZar"/>
                <a:cs typeface="B Zar" panose="00000400000000000000" pitchFamily="2" charset="-78"/>
              </a:rPr>
              <a:t>خاصی از </a:t>
            </a:r>
            <a:r>
              <a:rPr lang="fa-IR" b="0" i="0" smtClean="0">
                <a:solidFill>
                  <a:srgbClr val="000000"/>
                </a:solidFill>
                <a:effectLst/>
                <a:latin typeface="BZar"/>
                <a:cs typeface="B Zar" panose="00000400000000000000" pitchFamily="2" charset="-78"/>
              </a:rPr>
              <a:t>زندگی یا عمل ممکن است مانع شناخت از آن زندگی یا آن عمل شود</a:t>
            </a:r>
            <a:r>
              <a:rPr lang="fa-IR" b="0" i="0" smtClean="0">
                <a:solidFill>
                  <a:srgbClr val="000000"/>
                </a:solidFill>
                <a:effectLst/>
                <a:latin typeface="BZar"/>
                <a:cs typeface="B Zar" panose="00000400000000000000" pitchFamily="2" charset="-78"/>
              </a:rPr>
              <a:t>. </a:t>
            </a:r>
            <a:endParaRPr lang="fa-IR">
              <a:cs typeface="B Zar" panose="00000400000000000000" pitchFamily="2" charset="-78"/>
            </a:endParaRPr>
          </a:p>
        </p:txBody>
      </p:sp>
      <p:sp>
        <p:nvSpPr>
          <p:cNvPr id="4" name="Flowchart: Process 3"/>
          <p:cNvSpPr/>
          <p:nvPr/>
        </p:nvSpPr>
        <p:spPr>
          <a:xfrm>
            <a:off x="838200" y="4001294"/>
            <a:ext cx="2447778" cy="10972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غرقه بودن</a:t>
            </a:r>
            <a:endParaRPr lang="fa-IR" b="1">
              <a:solidFill>
                <a:srgbClr val="FF0000"/>
              </a:solidFill>
            </a:endParaRPr>
          </a:p>
        </p:txBody>
      </p:sp>
    </p:spTree>
    <p:extLst>
      <p:ext uri="{BB962C8B-B14F-4D97-AF65-F5344CB8AC3E}">
        <p14:creationId xmlns:p14="http://schemas.microsoft.com/office/powerpoint/2010/main" val="3260037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srgbClr val="000000"/>
                </a:solidFill>
                <a:latin typeface="BLotus"/>
                <a:cs typeface="B Zar" panose="00000400000000000000" pitchFamily="2" charset="-78"/>
              </a:rPr>
              <a:t>- </a:t>
            </a:r>
            <a:r>
              <a:rPr lang="fa-IR">
                <a:solidFill>
                  <a:srgbClr val="FF0000"/>
                </a:solidFill>
                <a:latin typeface="BZar"/>
                <a:cs typeface="B Zar" panose="00000400000000000000" pitchFamily="2" charset="-78"/>
              </a:rPr>
              <a:t>دوم</a:t>
            </a:r>
            <a:r>
              <a:rPr lang="fa-IR">
                <a:solidFill>
                  <a:srgbClr val="000000"/>
                </a:solidFill>
                <a:latin typeface="BZar"/>
                <a:cs typeface="B Zar" panose="00000400000000000000" pitchFamily="2" charset="-78"/>
              </a:rPr>
              <a:t>، </a:t>
            </a:r>
            <a:r>
              <a:rPr lang="fa-IR" smtClean="0">
                <a:solidFill>
                  <a:srgbClr val="000000"/>
                </a:solidFill>
                <a:latin typeface="BZar"/>
                <a:cs typeface="B Zar" panose="00000400000000000000" pitchFamily="2" charset="-78"/>
              </a:rPr>
              <a:t>انگیزه هاي </a:t>
            </a:r>
            <a:r>
              <a:rPr lang="fa-IR">
                <a:solidFill>
                  <a:srgbClr val="000000"/>
                </a:solidFill>
                <a:latin typeface="BZar"/>
                <a:cs typeface="B Zar" panose="00000400000000000000" pitchFamily="2" charset="-78"/>
              </a:rPr>
              <a:t>انسانها غالباً مخلوط و متناقضاند. در زندگی بشري، سردرگمی </a:t>
            </a:r>
            <a:r>
              <a:rPr lang="fa-IR">
                <a:solidFill>
                  <a:srgbClr val="000000"/>
                </a:solidFill>
                <a:latin typeface="BZar"/>
                <a:cs typeface="B Zar" panose="00000400000000000000" pitchFamily="2" charset="-78"/>
              </a:rPr>
              <a:t>امري </a:t>
            </a:r>
            <a:r>
              <a:rPr lang="fa-IR" smtClean="0">
                <a:solidFill>
                  <a:srgbClr val="000000"/>
                </a:solidFill>
                <a:latin typeface="BZar"/>
                <a:cs typeface="B Zar" panose="00000400000000000000" pitchFamily="2" charset="-78"/>
              </a:rPr>
              <a:t>عادي است </a:t>
            </a:r>
            <a:r>
              <a:rPr lang="fa-IR">
                <a:solidFill>
                  <a:srgbClr val="000000"/>
                </a:solidFill>
                <a:latin typeface="BZar"/>
                <a:cs typeface="B Zar" panose="00000400000000000000" pitchFamily="2" charset="-78"/>
              </a:rPr>
              <a:t>و احساس انسانها درباره بسیاري از چیزها آشفته و دوپهلوست. افزون بر این، احساسات و تمنیات انسانی گاهی پیچیده و همپوشان است. مثلاً گاهی میخواهند با انجام یک کار به هدفهاي بسیاري دست یابند، اما همه آن هدفها با هم سازگار نیستند. به دلیل این ویژگیهاي ذاتیِ تجربه بشري است که عموم انسانها نمیتوانند خودشان </a:t>
            </a:r>
            <a:r>
              <a:rPr lang="fa-IR">
                <a:solidFill>
                  <a:srgbClr val="000000"/>
                </a:solidFill>
                <a:latin typeface="BZar"/>
                <a:cs typeface="B Zar" panose="00000400000000000000" pitchFamily="2" charset="-78"/>
              </a:rPr>
              <a:t>را </a:t>
            </a:r>
            <a:r>
              <a:rPr lang="fa-IR" smtClean="0">
                <a:solidFill>
                  <a:srgbClr val="000000"/>
                </a:solidFill>
                <a:latin typeface="BZar"/>
                <a:cs typeface="B Zar" panose="00000400000000000000" pitchFamily="2" charset="-78"/>
              </a:rPr>
              <a:t>به درستی رده بندي </a:t>
            </a:r>
            <a:r>
              <a:rPr lang="fa-IR">
                <a:solidFill>
                  <a:srgbClr val="000000"/>
                </a:solidFill>
                <a:latin typeface="BZar"/>
                <a:cs typeface="B Zar" panose="00000400000000000000" pitchFamily="2" charset="-78"/>
              </a:rPr>
              <a:t>کنند و نیاز است که دیگرانی که چندان درگیر این ابهامات، اختلاطها و سردرگمیها نیستند به عمق این تجارب راه پیدا </a:t>
            </a:r>
            <a:r>
              <a:rPr lang="fa-IR">
                <a:solidFill>
                  <a:srgbClr val="000000"/>
                </a:solidFill>
                <a:latin typeface="BZar"/>
                <a:cs typeface="B Zar" panose="00000400000000000000" pitchFamily="2" charset="-78"/>
              </a:rPr>
              <a:t>کنند</a:t>
            </a:r>
            <a:r>
              <a:rPr lang="fa-IR">
                <a:solidFill>
                  <a:prstClr val="black"/>
                </a:solidFill>
                <a:cs typeface="B Zar" panose="00000400000000000000" pitchFamily="2" charset="-78"/>
              </a:rPr>
              <a:t> </a:t>
            </a:r>
            <a:endParaRPr lang="fa-IR" smtClean="0">
              <a:solidFill>
                <a:prstClr val="black"/>
              </a:solidFill>
              <a:cs typeface="B Zar" panose="00000400000000000000" pitchFamily="2" charset="-78"/>
            </a:endParaRPr>
          </a:p>
          <a:p>
            <a:pPr lvl="0" algn="just"/>
            <a:r>
              <a:rPr lang="fa-IR">
                <a:solidFill>
                  <a:prstClr val="black"/>
                </a:solidFill>
                <a:cs typeface="B Zar" panose="00000400000000000000" pitchFamily="2" charset="-78"/>
              </a:rPr>
              <a:t/>
            </a:r>
            <a:br>
              <a:rPr lang="fa-IR">
                <a:solidFill>
                  <a:prstClr val="black"/>
                </a:solidFill>
                <a:cs typeface="B Zar" panose="00000400000000000000" pitchFamily="2" charset="-78"/>
              </a:rPr>
            </a:br>
            <a:endParaRPr lang="fa-IR">
              <a:solidFill>
                <a:prstClr val="black"/>
              </a:solidFill>
              <a:cs typeface="B Zar" panose="00000400000000000000" pitchFamily="2" charset="-78"/>
            </a:endParaRPr>
          </a:p>
          <a:p>
            <a:endParaRPr lang="fa-IR"/>
          </a:p>
        </p:txBody>
      </p:sp>
      <p:sp>
        <p:nvSpPr>
          <p:cNvPr id="4" name="Flowchart: Process 3"/>
          <p:cNvSpPr/>
          <p:nvPr/>
        </p:nvSpPr>
        <p:spPr>
          <a:xfrm>
            <a:off x="838200" y="4586068"/>
            <a:ext cx="3235569" cy="128789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احساسات و تمنیات انسانی</a:t>
            </a:r>
            <a:endParaRPr lang="fa-IR" b="1">
              <a:solidFill>
                <a:srgbClr val="FF0000"/>
              </a:solidFill>
            </a:endParaRPr>
          </a:p>
        </p:txBody>
      </p:sp>
    </p:spTree>
    <p:extLst>
      <p:ext uri="{BB962C8B-B14F-4D97-AF65-F5344CB8AC3E}">
        <p14:creationId xmlns:p14="http://schemas.microsoft.com/office/powerpoint/2010/main" val="30721466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Lotus"/>
                <a:cs typeface="B Zar" panose="00000400000000000000" pitchFamily="2" charset="-78"/>
              </a:rPr>
              <a:t>- </a:t>
            </a:r>
            <a:r>
              <a:rPr lang="fa-IR" b="0" i="0" smtClean="0">
                <a:solidFill>
                  <a:srgbClr val="FF0000"/>
                </a:solidFill>
                <a:effectLst/>
                <a:latin typeface="BZar"/>
                <a:cs typeface="B Zar" panose="00000400000000000000" pitchFamily="2" charset="-78"/>
              </a:rPr>
              <a:t>سوم</a:t>
            </a:r>
            <a:r>
              <a:rPr lang="fa-IR" b="0" i="0" smtClean="0">
                <a:solidFill>
                  <a:srgbClr val="000000"/>
                </a:solidFill>
                <a:effectLst/>
                <a:latin typeface="BZar"/>
                <a:cs typeface="B Zar" panose="00000400000000000000" pitchFamily="2" charset="-78"/>
              </a:rPr>
              <a:t>، اغلب افراد جامعه نگاهشان فقط به چیزي است که بلاواسطه پیش </a:t>
            </a:r>
            <a:r>
              <a:rPr lang="fa-IR" b="0" i="0" smtClean="0">
                <a:solidFill>
                  <a:srgbClr val="000000"/>
                </a:solidFill>
                <a:effectLst/>
                <a:latin typeface="BZar"/>
                <a:cs typeface="B Zar" panose="00000400000000000000" pitchFamily="2" charset="-78"/>
              </a:rPr>
              <a:t>روي آنها </a:t>
            </a:r>
            <a:r>
              <a:rPr lang="fa-IR" b="0" i="0" smtClean="0">
                <a:solidFill>
                  <a:srgbClr val="000000"/>
                </a:solidFill>
                <a:effectLst/>
                <a:latin typeface="BZar"/>
                <a:cs typeface="B Zar" panose="00000400000000000000" pitchFamily="2" charset="-78"/>
              </a:rPr>
              <a:t>قرار گرفته است. حالآنکه براي دستیابی به شناخت معتبر نیاز به کسانی است که </a:t>
            </a:r>
            <a:r>
              <a:rPr lang="fa-IR" b="0" i="0" smtClean="0">
                <a:solidFill>
                  <a:srgbClr val="000000"/>
                </a:solidFill>
                <a:effectLst/>
                <a:latin typeface="BZar"/>
                <a:cs typeface="B Zar" panose="00000400000000000000" pitchFamily="2" charset="-78"/>
              </a:rPr>
              <a:t>براي فهم </a:t>
            </a:r>
            <a:r>
              <a:rPr lang="fa-IR" b="0" i="0" smtClean="0">
                <a:solidFill>
                  <a:srgbClr val="000000"/>
                </a:solidFill>
                <a:effectLst/>
                <a:latin typeface="BZar"/>
                <a:cs typeface="B Zar" panose="00000400000000000000" pitchFamily="2" charset="-78"/>
              </a:rPr>
              <a:t>واقعیت اجتماعی، با نگاهی </a:t>
            </a:r>
            <a:r>
              <a:rPr lang="fa-IR" b="0" i="0" smtClean="0">
                <a:solidFill>
                  <a:srgbClr val="000000"/>
                </a:solidFill>
                <a:effectLst/>
                <a:latin typeface="BZar"/>
                <a:cs typeface="B Zar" panose="00000400000000000000" pitchFamily="2" charset="-78"/>
              </a:rPr>
              <a:t>گسترده تر </a:t>
            </a:r>
            <a:r>
              <a:rPr lang="fa-IR" b="0" i="0" smtClean="0">
                <a:solidFill>
                  <a:srgbClr val="000000"/>
                </a:solidFill>
                <a:effectLst/>
                <a:latin typeface="BZar"/>
                <a:cs typeface="B Zar" panose="00000400000000000000" pitchFamily="2" charset="-78"/>
              </a:rPr>
              <a:t>نظم علی و مکانیسم تأثیرات را دریابند</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Lotus"/>
                <a:cs typeface="B Zar" panose="00000400000000000000" pitchFamily="2" charset="-78"/>
              </a:rPr>
              <a:t>- </a:t>
            </a:r>
            <a:r>
              <a:rPr lang="fa-IR" b="0" i="0" smtClean="0">
                <a:solidFill>
                  <a:srgbClr val="FF0000"/>
                </a:solidFill>
                <a:effectLst/>
                <a:latin typeface="BZar"/>
                <a:cs typeface="B Zar" panose="00000400000000000000" pitchFamily="2" charset="-78"/>
              </a:rPr>
              <a:t>چهارم</a:t>
            </a:r>
            <a:r>
              <a:rPr lang="fa-IR" b="0" i="0" smtClean="0">
                <a:solidFill>
                  <a:srgbClr val="000000"/>
                </a:solidFill>
                <a:effectLst/>
                <a:latin typeface="BZar"/>
                <a:cs typeface="B Zar" panose="00000400000000000000" pitchFamily="2" charset="-78"/>
              </a:rPr>
              <a:t>، خودفریبی امر رایجی است که افراد جامعه بعضاً از سر ترس، </a:t>
            </a:r>
            <a:r>
              <a:rPr lang="fa-IR" b="0" i="0" smtClean="0">
                <a:solidFill>
                  <a:srgbClr val="000000"/>
                </a:solidFill>
                <a:effectLst/>
                <a:latin typeface="BZar"/>
                <a:cs typeface="B Zar" panose="00000400000000000000" pitchFamily="2" charset="-78"/>
              </a:rPr>
              <a:t>احساس گناه</a:t>
            </a:r>
            <a:r>
              <a:rPr lang="fa-IR" b="0" i="0" smtClean="0">
                <a:solidFill>
                  <a:srgbClr val="000000"/>
                </a:solidFill>
                <a:effectLst/>
                <a:latin typeface="BZar"/>
                <a:cs typeface="B Zar" panose="00000400000000000000" pitchFamily="2" charset="-78"/>
              </a:rPr>
              <a:t>، یا براي محافظت از خود به کار میبندند و خودشان را در برابر خویشتن غیرشفاف </a:t>
            </a:r>
            <a:r>
              <a:rPr lang="fa-IR" b="0" i="0" smtClean="0">
                <a:solidFill>
                  <a:srgbClr val="000000"/>
                </a:solidFill>
                <a:effectLst/>
                <a:latin typeface="BZar"/>
                <a:cs typeface="B Zar" panose="00000400000000000000" pitchFamily="2" charset="-78"/>
              </a:rPr>
              <a:t>و نفوذناپذیر </a:t>
            </a:r>
            <a:r>
              <a:rPr lang="fa-IR" b="0" i="0" smtClean="0">
                <a:solidFill>
                  <a:srgbClr val="000000"/>
                </a:solidFill>
                <a:effectLst/>
                <a:latin typeface="BZar"/>
                <a:cs typeface="B Zar" panose="00000400000000000000" pitchFamily="2" charset="-78"/>
              </a:rPr>
              <a:t>میسازند. </a:t>
            </a:r>
            <a:endParaRPr lang="fa-IR" b="0" i="0" smtClean="0">
              <a:solidFill>
                <a:srgbClr val="000000"/>
              </a:solidFill>
              <a:effectLst/>
              <a:latin typeface="BZar"/>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251717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srgbClr val="000000"/>
                </a:solidFill>
                <a:latin typeface="BZar"/>
                <a:cs typeface="B Zar" panose="00000400000000000000" pitchFamily="2" charset="-78"/>
              </a:rPr>
              <a:t>بنابراین، تنها پژوهشگران حرفهاي آموزشدیده هستند که میتوانند امکان برونرفت از این تونل جهل خودخواسته را فراهم آورند (فی، .44-43 :1384) بر پایه دلایل برشمرده، این شناخت نمیتواند متکی بر همذاتپنداري روانشناختی ذهنی باشد، چرا که این </a:t>
            </a:r>
            <a:r>
              <a:rPr lang="fa-IR" sz="2600">
                <a:solidFill>
                  <a:srgbClr val="000000"/>
                </a:solidFill>
                <a:latin typeface="BZar"/>
                <a:cs typeface="B Zar" panose="00000400000000000000" pitchFamily="2" charset="-78"/>
              </a:rPr>
              <a:t>نوع </a:t>
            </a:r>
            <a:r>
              <a:rPr lang="fa-IR" sz="2600" smtClean="0">
                <a:solidFill>
                  <a:srgbClr val="000000"/>
                </a:solidFill>
                <a:latin typeface="BZar"/>
                <a:cs typeface="B Zar" panose="00000400000000000000" pitchFamily="2" charset="-78"/>
              </a:rPr>
              <a:t>همذات پنداري</a:t>
            </a:r>
            <a:r>
              <a:rPr lang="fa-IR" sz="2600">
                <a:solidFill>
                  <a:srgbClr val="000000"/>
                </a:solidFill>
                <a:latin typeface="BZar"/>
                <a:cs typeface="B Zar" panose="00000400000000000000" pitchFamily="2" charset="-78"/>
              </a:rPr>
              <a:t>، خود مانعی براي شناخت دانستن است (فی، 49 :1384) در واقع پژوهشگر نباید به دنبال وحدت روانی باشد، بلکه میبایست به دنبال درك تجربه کنشگران اجتماعی باشد و ترجمانی تفسیري ارائه دهد، یا به سخن دیگر به دنبال دریافت معناي حالتها، روابط و فرایندهاي مختلفی باشد که زندگی آنان را تشکیل می دهد.(</a:t>
            </a:r>
            <a:r>
              <a:rPr lang="en-US" sz="1900">
                <a:solidFill>
                  <a:srgbClr val="000000"/>
                </a:solidFill>
                <a:latin typeface="TimesNewRoman"/>
                <a:cs typeface="B Zar" panose="00000400000000000000" pitchFamily="2" charset="-78"/>
              </a:rPr>
              <a:t>Mischel, 1971: 326 &amp; Mischel, 1974</a:t>
            </a:r>
            <a:r>
              <a:rPr lang="en-US" sz="2600">
                <a:solidFill>
                  <a:srgbClr val="000000"/>
                </a:solidFill>
                <a:latin typeface="BZar"/>
                <a:cs typeface="B Zar" panose="00000400000000000000" pitchFamily="2" charset="-78"/>
              </a:rPr>
              <a:t>) </a:t>
            </a:r>
            <a:r>
              <a:rPr lang="fa-IR" sz="2600">
                <a:solidFill>
                  <a:prstClr val="black"/>
                </a:solidFill>
                <a:cs typeface="B Zar" panose="00000400000000000000" pitchFamily="2" charset="-78"/>
              </a:rPr>
              <a:t> </a:t>
            </a:r>
          </a:p>
          <a:p>
            <a:endParaRPr lang="fa-IR"/>
          </a:p>
        </p:txBody>
      </p:sp>
      <p:sp>
        <p:nvSpPr>
          <p:cNvPr id="4" name="Flowchart: Process 3"/>
          <p:cNvSpPr/>
          <p:nvPr/>
        </p:nvSpPr>
        <p:spPr>
          <a:xfrm>
            <a:off x="838200" y="4459459"/>
            <a:ext cx="3615397" cy="13364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latin typeface="BZar"/>
                <a:cs typeface="B Zar" panose="00000400000000000000" pitchFamily="2" charset="-78"/>
              </a:rPr>
              <a:t>همذات پنداري</a:t>
            </a:r>
            <a:endParaRPr lang="fa-IR" b="1">
              <a:solidFill>
                <a:srgbClr val="FF0000"/>
              </a:solidFill>
            </a:endParaRPr>
          </a:p>
        </p:txBody>
      </p:sp>
    </p:spTree>
    <p:extLst>
      <p:ext uri="{BB962C8B-B14F-4D97-AF65-F5344CB8AC3E}">
        <p14:creationId xmlns:p14="http://schemas.microsoft.com/office/powerpoint/2010/main" val="3411997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پرسش از معنا در بطن و قلب علوم اجتماعی نهفته است چرا که پدیدههاي </a:t>
            </a:r>
            <a:r>
              <a:rPr lang="fa-IR" b="0" i="0" smtClean="0">
                <a:solidFill>
                  <a:srgbClr val="000000"/>
                </a:solidFill>
                <a:effectLst/>
                <a:latin typeface="BZar"/>
                <a:cs typeface="B Zar" panose="00000400000000000000" pitchFamily="2" charset="-78"/>
              </a:rPr>
              <a:t>اجتماعی اساساً </a:t>
            </a:r>
            <a:r>
              <a:rPr lang="fa-IR" b="0" i="0" smtClean="0">
                <a:solidFill>
                  <a:srgbClr val="000000"/>
                </a:solidFill>
                <a:effectLst/>
                <a:latin typeface="BZar"/>
                <a:cs typeface="B Zar" panose="00000400000000000000" pitchFamily="2" charset="-78"/>
              </a:rPr>
              <a:t>معنادارند. در این میان، عمل شناختن شامل نوعی داوري تعبیري و تفسیري است </a:t>
            </a:r>
            <a:r>
              <a:rPr lang="fa-IR" b="0" i="0" smtClean="0">
                <a:solidFill>
                  <a:srgbClr val="000000"/>
                </a:solidFill>
                <a:effectLst/>
                <a:latin typeface="BZar"/>
                <a:cs typeface="B Zar" panose="00000400000000000000" pitchFamily="2" charset="-78"/>
              </a:rPr>
              <a:t>و دربردارنده </a:t>
            </a:r>
            <a:r>
              <a:rPr lang="fa-IR" b="0" i="0" smtClean="0">
                <a:solidFill>
                  <a:srgbClr val="000000"/>
                </a:solidFill>
                <a:effectLst/>
                <a:latin typeface="BZar"/>
                <a:cs typeface="B Zar" panose="00000400000000000000" pitchFamily="2" charset="-78"/>
              </a:rPr>
              <a:t>این ادعاست که پژوهشگر توان درك واقعیت اجتماعی و تعبیر و </a:t>
            </a:r>
            <a:r>
              <a:rPr lang="fa-IR" b="0" i="0" smtClean="0">
                <a:solidFill>
                  <a:srgbClr val="000000"/>
                </a:solidFill>
                <a:effectLst/>
                <a:latin typeface="BZar"/>
                <a:cs typeface="B Zar" panose="00000400000000000000" pitchFamily="2" charset="-78"/>
              </a:rPr>
              <a:t>تفسیر کنشهاي </a:t>
            </a:r>
            <a:r>
              <a:rPr lang="fa-IR" b="0" i="0" smtClean="0">
                <a:solidFill>
                  <a:srgbClr val="000000"/>
                </a:solidFill>
                <a:effectLst/>
                <a:latin typeface="BZar"/>
                <a:cs typeface="B Zar" panose="00000400000000000000" pitchFamily="2" charset="-78"/>
              </a:rPr>
              <a:t>اجتماعی و تجارب انسانها را دارد. او توانایی رمزگشایی، روشن </a:t>
            </a:r>
            <a:r>
              <a:rPr lang="fa-IR" b="0" i="0" smtClean="0">
                <a:solidFill>
                  <a:srgbClr val="000000"/>
                </a:solidFill>
                <a:effectLst/>
                <a:latin typeface="BZar"/>
                <a:cs typeface="B Zar" panose="00000400000000000000" pitchFamily="2" charset="-78"/>
              </a:rPr>
              <a:t>ساختن، توضیح </a:t>
            </a:r>
            <a:r>
              <a:rPr lang="fa-IR" b="0" i="0" smtClean="0">
                <a:solidFill>
                  <a:srgbClr val="000000"/>
                </a:solidFill>
                <a:effectLst/>
                <a:latin typeface="BZar"/>
                <a:cs typeface="B Zar" panose="00000400000000000000" pitchFamily="2" charset="-78"/>
              </a:rPr>
              <a:t>دادن، توصیف کردن، طبقهبندي کردن و تعیین هویت دارد</a:t>
            </a:r>
            <a:r>
              <a:rPr lang="fa-IR" b="0" i="0" smtClean="0">
                <a:solidFill>
                  <a:srgbClr val="000000"/>
                </a:solidFill>
                <a:effectLst/>
                <a:latin typeface="BZar"/>
                <a:cs typeface="B Zar" panose="00000400000000000000" pitchFamily="2" charset="-78"/>
              </a:rPr>
              <a:t>.</a:t>
            </a:r>
          </a:p>
          <a:p>
            <a:pPr marL="0" indent="0" algn="just">
              <a:buNone/>
            </a:pPr>
            <a:r>
              <a:rPr lang="fa-IR" b="0" i="0" smtClean="0">
                <a:solidFill>
                  <a:srgbClr val="000000"/>
                </a:solidFill>
                <a:effectLst/>
                <a:latin typeface="BZar"/>
                <a:cs typeface="B Zar" panose="00000400000000000000" pitchFamily="2" charset="-78"/>
              </a:rPr>
              <a:t/>
            </a:r>
            <a:br>
              <a:rPr lang="fa-IR" b="0" i="0" smtClean="0">
                <a:solidFill>
                  <a:srgbClr val="000000"/>
                </a:solidFill>
                <a:effectLst/>
                <a:latin typeface="BZar"/>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250831" y="4192172"/>
            <a:ext cx="3305907"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درك واقعیت اجتماعی</a:t>
            </a:r>
            <a:endParaRPr lang="fa-IR" b="1">
              <a:solidFill>
                <a:srgbClr val="FF0000"/>
              </a:solidFill>
            </a:endParaRPr>
          </a:p>
        </p:txBody>
      </p:sp>
    </p:spTree>
    <p:extLst>
      <p:ext uri="{BB962C8B-B14F-4D97-AF65-F5344CB8AC3E}">
        <p14:creationId xmlns:p14="http://schemas.microsoft.com/office/powerpoint/2010/main" val="106172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Lotus"/>
                <a:cs typeface="B Zar" panose="00000400000000000000" pitchFamily="2" charset="-78"/>
              </a:rPr>
              <a:t>عاملیت و ساختارهاي اجتماعی: </a:t>
            </a:r>
            <a:endParaRPr lang="fa-IR">
              <a:solidFill>
                <a:srgbClr val="FF0000"/>
              </a:solidFill>
            </a:endParaRPr>
          </a:p>
        </p:txBody>
      </p:sp>
      <p:sp>
        <p:nvSpPr>
          <p:cNvPr id="3" name="Content Placeholder 2"/>
          <p:cNvSpPr>
            <a:spLocks noGrp="1"/>
          </p:cNvSpPr>
          <p:nvPr>
            <p:ph idx="1"/>
          </p:nvPr>
        </p:nvSpPr>
        <p:spPr/>
        <p:txBody>
          <a:bodyPr/>
          <a:lstStyle/>
          <a:p>
            <a:pPr algn="just"/>
            <a:r>
              <a:rPr lang="fa-IR" smtClean="0">
                <a:solidFill>
                  <a:srgbClr val="000000"/>
                </a:solidFill>
                <a:latin typeface="BZar"/>
                <a:cs typeface="B Zar" panose="00000400000000000000" pitchFamily="2" charset="-78"/>
              </a:rPr>
              <a:t>دوگانه </a:t>
            </a:r>
            <a:r>
              <a:rPr lang="fa-IR">
                <a:solidFill>
                  <a:srgbClr val="000000"/>
                </a:solidFill>
                <a:latin typeface="BZar"/>
                <a:cs typeface="B Zar" panose="00000400000000000000" pitchFamily="2" charset="-78"/>
              </a:rPr>
              <a:t>عاملیت و ساختارهاي اجتماعی </a:t>
            </a:r>
            <a:r>
              <a:rPr lang="fa-IR" sz="1400">
                <a:solidFill>
                  <a:srgbClr val="000000"/>
                </a:solidFill>
                <a:latin typeface="BZar"/>
                <a:cs typeface="B Zar" panose="00000400000000000000" pitchFamily="2" charset="-78"/>
              </a:rPr>
              <a:t>1</a:t>
            </a:r>
            <a:r>
              <a:rPr lang="fa-IR">
                <a:solidFill>
                  <a:srgbClr val="000000"/>
                </a:solidFill>
                <a:latin typeface="BZar"/>
                <a:cs typeface="B Zar" panose="00000400000000000000" pitchFamily="2" charset="-78"/>
              </a:rPr>
              <a:t>برآمده </a:t>
            </a:r>
            <a:r>
              <a:rPr lang="fa-IR" smtClean="0">
                <a:solidFill>
                  <a:srgbClr val="000000"/>
                </a:solidFill>
                <a:latin typeface="BZar"/>
                <a:cs typeface="B Zar" panose="00000400000000000000" pitchFamily="2" charset="-78"/>
              </a:rPr>
              <a:t>از تمایز </a:t>
            </a:r>
            <a:r>
              <a:rPr lang="fa-IR">
                <a:solidFill>
                  <a:srgbClr val="000000"/>
                </a:solidFill>
                <a:latin typeface="BZar"/>
                <a:cs typeface="B Zar" panose="00000400000000000000" pitchFamily="2" charset="-78"/>
              </a:rPr>
              <a:t>آشکاري است که میان رویکردهاي </a:t>
            </a:r>
            <a:r>
              <a:rPr lang="fa-IR">
                <a:solidFill>
                  <a:srgbClr val="000000"/>
                </a:solidFill>
                <a:latin typeface="BZar"/>
                <a:cs typeface="B Zar" panose="00000400000000000000" pitchFamily="2" charset="-78"/>
              </a:rPr>
              <a:t>فردگرایانه </a:t>
            </a:r>
            <a:r>
              <a:rPr lang="fa-IR" smtClean="0">
                <a:solidFill>
                  <a:srgbClr val="000000"/>
                </a:solidFill>
                <a:latin typeface="BZar"/>
                <a:cs typeface="B Zar" panose="00000400000000000000" pitchFamily="2" charset="-78"/>
              </a:rPr>
              <a:t>(جامعه به مثابه مجموعه اي </a:t>
            </a:r>
            <a:r>
              <a:rPr lang="fa-IR">
                <a:solidFill>
                  <a:srgbClr val="000000"/>
                </a:solidFill>
                <a:latin typeface="BZar"/>
                <a:cs typeface="B Zar" panose="00000400000000000000" pitchFamily="2" charset="-78"/>
              </a:rPr>
              <a:t>از </a:t>
            </a:r>
            <a:r>
              <a:rPr lang="fa-IR" smtClean="0">
                <a:solidFill>
                  <a:srgbClr val="000000"/>
                </a:solidFill>
                <a:latin typeface="BZar"/>
                <a:cs typeface="B Zar" panose="00000400000000000000" pitchFamily="2" charset="-78"/>
              </a:rPr>
              <a:t>افراد) و کلگرایانه (جامعه </a:t>
            </a:r>
            <a:r>
              <a:rPr lang="fa-IR">
                <a:solidFill>
                  <a:srgbClr val="000000"/>
                </a:solidFill>
                <a:latin typeface="BZar"/>
                <a:cs typeface="B Zar" panose="00000400000000000000" pitchFamily="2" charset="-78"/>
              </a:rPr>
              <a:t>بهمثابه هستیهایی فراتر </a:t>
            </a:r>
            <a:r>
              <a:rPr lang="fa-IR">
                <a:solidFill>
                  <a:srgbClr val="000000"/>
                </a:solidFill>
                <a:latin typeface="BZar"/>
                <a:cs typeface="B Zar" panose="00000400000000000000" pitchFamily="2" charset="-78"/>
              </a:rPr>
              <a:t>از </a:t>
            </a:r>
            <a:r>
              <a:rPr lang="fa-IR" smtClean="0">
                <a:solidFill>
                  <a:srgbClr val="000000"/>
                </a:solidFill>
                <a:latin typeface="BZar"/>
                <a:cs typeface="B Zar" panose="00000400000000000000" pitchFamily="2" charset="-78"/>
              </a:rPr>
              <a:t>افراد) </a:t>
            </a:r>
            <a:r>
              <a:rPr lang="fa-IR">
                <a:solidFill>
                  <a:srgbClr val="000000"/>
                </a:solidFill>
                <a:latin typeface="BZar"/>
                <a:cs typeface="B Zar" panose="00000400000000000000" pitchFamily="2" charset="-78"/>
              </a:rPr>
              <a:t>وجود دارد. رویکرد نخست بر </a:t>
            </a:r>
            <a:r>
              <a:rPr lang="fa-IR">
                <a:solidFill>
                  <a:srgbClr val="000000"/>
                </a:solidFill>
                <a:latin typeface="BZar"/>
                <a:cs typeface="B Zar" panose="00000400000000000000" pitchFamily="2" charset="-78"/>
              </a:rPr>
              <a:t>این </a:t>
            </a:r>
            <a:r>
              <a:rPr lang="fa-IR" smtClean="0">
                <a:solidFill>
                  <a:srgbClr val="000000"/>
                </a:solidFill>
                <a:latin typeface="BZar"/>
                <a:cs typeface="B Zar" panose="00000400000000000000" pitchFamily="2" charset="-78"/>
              </a:rPr>
              <a:t>نکته تأکید </a:t>
            </a:r>
            <a:r>
              <a:rPr lang="fa-IR">
                <a:solidFill>
                  <a:srgbClr val="000000"/>
                </a:solidFill>
                <a:latin typeface="BZar"/>
                <a:cs typeface="B Zar" panose="00000400000000000000" pitchFamily="2" charset="-78"/>
              </a:rPr>
              <a:t>دارد که پدیدههاي اجتماعی را باید </a:t>
            </a:r>
            <a:r>
              <a:rPr lang="fa-IR">
                <a:solidFill>
                  <a:srgbClr val="000000"/>
                </a:solidFill>
                <a:latin typeface="BZar"/>
                <a:cs typeface="B Zar" panose="00000400000000000000" pitchFamily="2" charset="-78"/>
              </a:rPr>
              <a:t>در </a:t>
            </a:r>
            <a:r>
              <a:rPr lang="fa-IR" smtClean="0">
                <a:solidFill>
                  <a:srgbClr val="000000"/>
                </a:solidFill>
                <a:latin typeface="BZar"/>
                <a:cs typeface="B Zar" panose="00000400000000000000" pitchFamily="2" charset="-78"/>
              </a:rPr>
              <a:t>سطح میکروسکوپی </a:t>
            </a:r>
            <a:r>
              <a:rPr lang="fa-IR">
                <a:solidFill>
                  <a:srgbClr val="000000"/>
                </a:solidFill>
                <a:latin typeface="BZar"/>
                <a:cs typeface="B Zar" panose="00000400000000000000" pitchFamily="2" charset="-78"/>
              </a:rPr>
              <a:t>مورد مطالعه قرار دارد و</a:t>
            </a:r>
            <a:endParaRPr lang="fa-IR"/>
          </a:p>
        </p:txBody>
      </p:sp>
      <p:sp>
        <p:nvSpPr>
          <p:cNvPr id="4" name="Flowchart: Process 3"/>
          <p:cNvSpPr/>
          <p:nvPr/>
        </p:nvSpPr>
        <p:spPr>
          <a:xfrm>
            <a:off x="1659988" y="3981157"/>
            <a:ext cx="3516923" cy="1209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دوگانه عاملیت و ساختارهاي اجتماعی</a:t>
            </a:r>
            <a:endParaRPr lang="fa-IR" b="1">
              <a:solidFill>
                <a:srgbClr val="FF0000"/>
              </a:solidFill>
            </a:endParaRPr>
          </a:p>
        </p:txBody>
      </p:sp>
    </p:spTree>
    <p:extLst>
      <p:ext uri="{BB962C8B-B14F-4D97-AF65-F5344CB8AC3E}">
        <p14:creationId xmlns:p14="http://schemas.microsoft.com/office/powerpoint/2010/main" val="2974096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در مقابل آن، رویکرد دوم اصرار دارد که چنین پدیدههایی را باید در سطح </a:t>
            </a:r>
            <a:r>
              <a:rPr lang="fa-IR" b="0" i="0" smtClean="0">
                <a:solidFill>
                  <a:srgbClr val="000000"/>
                </a:solidFill>
                <a:effectLst/>
                <a:latin typeface="BZar"/>
                <a:cs typeface="B Zar" panose="00000400000000000000" pitchFamily="2" charset="-78"/>
              </a:rPr>
              <a:t>ماکروسکوپی بررسی کرد. در </a:t>
            </a:r>
            <a:r>
              <a:rPr lang="fa-IR" b="0" i="0" smtClean="0">
                <a:solidFill>
                  <a:srgbClr val="000000"/>
                </a:solidFill>
                <a:effectLst/>
                <a:latin typeface="BZar"/>
                <a:cs typeface="B Zar" panose="00000400000000000000" pitchFamily="2" charset="-78"/>
              </a:rPr>
              <a:t>مواجهه اولیه، وقتی از منظر فردگرایی روششناختی </a:t>
            </a:r>
            <a:r>
              <a:rPr lang="fa-IR" sz="14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به پدیدههاي </a:t>
            </a:r>
            <a:r>
              <a:rPr lang="fa-IR" b="0" i="0" smtClean="0">
                <a:solidFill>
                  <a:srgbClr val="000000"/>
                </a:solidFill>
                <a:effectLst/>
                <a:latin typeface="BZar"/>
                <a:cs typeface="B Zar" panose="00000400000000000000" pitchFamily="2" charset="-78"/>
              </a:rPr>
              <a:t>اجتماعی نگریسته </a:t>
            </a:r>
            <a:r>
              <a:rPr lang="fa-IR" b="0" i="0" smtClean="0">
                <a:solidFill>
                  <a:srgbClr val="000000"/>
                </a:solidFill>
                <a:effectLst/>
                <a:latin typeface="BZar"/>
                <a:cs typeface="B Zar" panose="00000400000000000000" pitchFamily="2" charset="-78"/>
              </a:rPr>
              <a:t>شود، این نکته کاملاً درست خواهد بود که بدون افراد و فعالیتهاي آنان </a:t>
            </a:r>
            <a:r>
              <a:rPr lang="fa-IR" b="0" i="0" smtClean="0">
                <a:solidFill>
                  <a:srgbClr val="000000"/>
                </a:solidFill>
                <a:effectLst/>
                <a:latin typeface="BZar"/>
                <a:cs typeface="B Zar" panose="00000400000000000000" pitchFamily="2" charset="-78"/>
              </a:rPr>
              <a:t>روابط نهادي </a:t>
            </a:r>
            <a:r>
              <a:rPr lang="fa-IR" b="0" i="0" smtClean="0">
                <a:solidFill>
                  <a:srgbClr val="000000"/>
                </a:solidFill>
                <a:effectLst/>
                <a:latin typeface="BZar"/>
                <a:cs typeface="B Zar" panose="00000400000000000000" pitchFamily="2" charset="-78"/>
              </a:rPr>
              <a:t>نمیتوانند پدید بیایند. بنابراین، نهادهاي اجتماعی هستی خود را از </a:t>
            </a:r>
            <a:r>
              <a:rPr lang="fa-IR" b="0" i="0" smtClean="0">
                <a:solidFill>
                  <a:srgbClr val="000000"/>
                </a:solidFill>
                <a:effectLst/>
                <a:latin typeface="BZar"/>
                <a:cs typeface="B Zar" panose="00000400000000000000" pitchFamily="2" charset="-78"/>
              </a:rPr>
              <a:t>فعالیتهاي کنشگران </a:t>
            </a:r>
            <a:r>
              <a:rPr lang="fa-IR" b="0" i="0" smtClean="0">
                <a:solidFill>
                  <a:srgbClr val="000000"/>
                </a:solidFill>
                <a:effectLst/>
                <a:latin typeface="BZar"/>
                <a:cs typeface="B Zar" panose="00000400000000000000" pitchFamily="2" charset="-78"/>
              </a:rPr>
              <a:t>اجتماعی پیدا میکنند و الگوبندي میشوند </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a:t>
            </a:r>
            <a:r>
              <a:rPr lang="en-US" sz="2000" b="0" i="0" smtClean="0">
                <a:solidFill>
                  <a:srgbClr val="000000"/>
                </a:solidFill>
                <a:effectLst/>
                <a:latin typeface="TimesNewRoman"/>
                <a:cs typeface="B Zar" panose="00000400000000000000" pitchFamily="2" charset="-78"/>
              </a:rPr>
              <a:t>Di lorio, 2015: </a:t>
            </a:r>
            <a:r>
              <a:rPr lang="en-US" sz="2000" b="0" i="0" smtClean="0">
                <a:solidFill>
                  <a:srgbClr val="000000"/>
                </a:solidFill>
                <a:effectLst/>
                <a:latin typeface="TimesNewRoman"/>
                <a:cs typeface="B Zar" panose="00000400000000000000" pitchFamily="2" charset="-78"/>
              </a:rPr>
              <a:t>91</a:t>
            </a:r>
            <a:r>
              <a:rPr lang="fa-IR" sz="2000" b="0" i="0" smtClean="0">
                <a:solidFill>
                  <a:srgbClr val="000000"/>
                </a:solidFill>
                <a:effectLst/>
                <a:latin typeface="TimesNewRoman"/>
                <a:cs typeface="B Zar" panose="00000400000000000000" pitchFamily="2" charset="-78"/>
              </a:rPr>
              <a:t>)</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248443"/>
            <a:ext cx="3784209" cy="106914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فعالیتهاي کنشگران اجتماعی</a:t>
            </a:r>
            <a:endParaRPr lang="fa-IR" b="1">
              <a:solidFill>
                <a:srgbClr val="FF0000"/>
              </a:solidFill>
            </a:endParaRPr>
          </a:p>
        </p:txBody>
      </p:sp>
    </p:spTree>
    <p:extLst>
      <p:ext uri="{BB962C8B-B14F-4D97-AF65-F5344CB8AC3E}">
        <p14:creationId xmlns:p14="http://schemas.microsoft.com/office/powerpoint/2010/main" val="1127580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000000"/>
                </a:solidFill>
                <a:latin typeface="BZar"/>
                <a:cs typeface="B Zar" panose="00000400000000000000" pitchFamily="2" charset="-78"/>
              </a:rPr>
              <a:t>اما از چشماندازي دیگر، این آموزه </a:t>
            </a:r>
            <a:r>
              <a:rPr lang="fa-IR" sz="2600">
                <a:solidFill>
                  <a:srgbClr val="000000"/>
                </a:solidFill>
                <a:latin typeface="BZar"/>
                <a:cs typeface="B Zar" panose="00000400000000000000" pitchFamily="2" charset="-78"/>
              </a:rPr>
              <a:t>کلگرایی </a:t>
            </a:r>
            <a:r>
              <a:rPr lang="fa-IR" sz="2600" smtClean="0">
                <a:solidFill>
                  <a:srgbClr val="000000"/>
                </a:solidFill>
                <a:latin typeface="BZar"/>
                <a:cs typeface="B Zar" panose="00000400000000000000" pitchFamily="2" charset="-78"/>
              </a:rPr>
              <a:t>روش شناختی </a:t>
            </a:r>
            <a:r>
              <a:rPr lang="fa-IR" sz="1300">
                <a:solidFill>
                  <a:srgbClr val="000000"/>
                </a:solidFill>
                <a:latin typeface="BZar"/>
                <a:cs typeface="B Zar" panose="00000400000000000000" pitchFamily="2" charset="-78"/>
              </a:rPr>
              <a:t>2</a:t>
            </a:r>
            <a:r>
              <a:rPr lang="fa-IR" sz="2600">
                <a:solidFill>
                  <a:srgbClr val="000000"/>
                </a:solidFill>
                <a:latin typeface="BZar"/>
                <a:cs typeface="B Zar" panose="00000400000000000000" pitchFamily="2" charset="-78"/>
              </a:rPr>
              <a:t>نیز درست میباشد که صفات و مشخصات افراد صرفاً کارکردي از جایگاه آنان در جامعه است و هویت اشخاص متکی بر عضویتشان در گروه/ گروههاي اجتماعی خاص است، چونکه هویت محصول نیروهاي اجتماعی و فرهنگی است. »کلگرایی مدعی است که ما اساساً حاملانی هستیم که جامعه و فرهنگ از طریق ما خودشان را بیان میکنند« (فی، .93 :1384) ولی </a:t>
            </a:r>
            <a:r>
              <a:rPr lang="fa-IR" sz="2600">
                <a:solidFill>
                  <a:srgbClr val="000000"/>
                </a:solidFill>
                <a:latin typeface="BZar"/>
                <a:cs typeface="B Zar" panose="00000400000000000000" pitchFamily="2" charset="-78"/>
              </a:rPr>
              <a:t>در </a:t>
            </a:r>
            <a:r>
              <a:rPr lang="fa-IR" sz="2600" smtClean="0">
                <a:solidFill>
                  <a:srgbClr val="000000"/>
                </a:solidFill>
                <a:latin typeface="BZar"/>
                <a:cs typeface="B Zar" panose="00000400000000000000" pitchFamily="2" charset="-78"/>
              </a:rPr>
              <a:t>مواجه هاي حرفه تر</a:t>
            </a:r>
            <a:r>
              <a:rPr lang="fa-IR" sz="2600">
                <a:solidFill>
                  <a:srgbClr val="000000"/>
                </a:solidFill>
                <a:latin typeface="BZar"/>
                <a:cs typeface="B Zar" panose="00000400000000000000" pitchFamily="2" charset="-78"/>
              </a:rPr>
              <a:t>، آشکار میگردد که اتکا صرف به هر یک از این دو رویکرد مشکلاتی به همراه خواهد داشت ی . </a:t>
            </a:r>
            <a:r>
              <a:rPr lang="fa-IR" sz="2600">
                <a:solidFill>
                  <a:srgbClr val="000000"/>
                </a:solidFill>
                <a:latin typeface="BZar"/>
                <a:cs typeface="B Zar" panose="00000400000000000000" pitchFamily="2" charset="-78"/>
              </a:rPr>
              <a:t>یک </a:t>
            </a:r>
            <a:r>
              <a:rPr lang="fa-IR" sz="2600" smtClean="0">
                <a:solidFill>
                  <a:srgbClr val="000000"/>
                </a:solidFill>
                <a:latin typeface="BZar"/>
                <a:cs typeface="B Zar" panose="00000400000000000000" pitchFamily="2" charset="-78"/>
              </a:rPr>
              <a:t>(رویکرد فردگرایانه) </a:t>
            </a:r>
            <a:r>
              <a:rPr lang="fa-IR" sz="2600">
                <a:solidFill>
                  <a:srgbClr val="000000"/>
                </a:solidFill>
                <a:latin typeface="BZar"/>
                <a:cs typeface="B Zar" panose="00000400000000000000" pitchFamily="2" charset="-78"/>
              </a:rPr>
              <a:t>در تبیین همسانیهاي اجتماعی و آن </a:t>
            </a:r>
            <a:r>
              <a:rPr lang="fa-IR" sz="2600">
                <a:solidFill>
                  <a:srgbClr val="000000"/>
                </a:solidFill>
                <a:latin typeface="BZar"/>
                <a:cs typeface="B Zar" panose="00000400000000000000" pitchFamily="2" charset="-78"/>
              </a:rPr>
              <a:t>دیگري </a:t>
            </a:r>
            <a:r>
              <a:rPr lang="fa-IR" sz="2600" smtClean="0">
                <a:solidFill>
                  <a:srgbClr val="000000"/>
                </a:solidFill>
                <a:latin typeface="BZar"/>
                <a:cs typeface="B Zar" panose="00000400000000000000" pitchFamily="2" charset="-78"/>
              </a:rPr>
              <a:t>(رویکرد کلگرایانه) </a:t>
            </a:r>
            <a:r>
              <a:rPr lang="fa-IR" sz="2600">
                <a:solidFill>
                  <a:srgbClr val="000000"/>
                </a:solidFill>
                <a:latin typeface="BZar"/>
                <a:cs typeface="B Zar" panose="00000400000000000000" pitchFamily="2" charset="-78"/>
              </a:rPr>
              <a:t>در تبیین سازوکارهاي تغییر و تحول اجتماعی دچار مشکل میشوند )بنتون و کرایب، .</a:t>
            </a:r>
            <a:endParaRPr lang="fa-IR"/>
          </a:p>
        </p:txBody>
      </p:sp>
      <p:sp>
        <p:nvSpPr>
          <p:cNvPr id="4" name="Flowchart: Process 3"/>
          <p:cNvSpPr/>
          <p:nvPr/>
        </p:nvSpPr>
        <p:spPr>
          <a:xfrm>
            <a:off x="838200" y="4783016"/>
            <a:ext cx="4642339"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latin typeface="BZar"/>
                <a:cs typeface="B Zar" panose="00000400000000000000" pitchFamily="2" charset="-78"/>
              </a:rPr>
              <a:t>هویت محصول نیروهاي اجتماعی و فرهنگی است</a:t>
            </a:r>
            <a:endParaRPr lang="fa-IR" b="1">
              <a:solidFill>
                <a:srgbClr val="FF0000"/>
              </a:solidFill>
            </a:endParaRPr>
          </a:p>
        </p:txBody>
      </p:sp>
    </p:spTree>
    <p:extLst>
      <p:ext uri="{BB962C8B-B14F-4D97-AF65-F5344CB8AC3E}">
        <p14:creationId xmlns:p14="http://schemas.microsoft.com/office/powerpoint/2010/main" val="258870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سرآغاز</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838200" y="1889125"/>
            <a:ext cx="10515600" cy="4351338"/>
          </a:xfrm>
        </p:spPr>
        <p:txBody>
          <a:bodyPr>
            <a:normAutofit/>
          </a:bodyPr>
          <a:lstStyle/>
          <a:p>
            <a:pPr algn="just"/>
            <a:r>
              <a:rPr lang="fa-IR" smtClean="0">
                <a:cs typeface="B Zar" panose="00000400000000000000" pitchFamily="2" charset="-78"/>
              </a:rPr>
              <a:t>علوم </a:t>
            </a:r>
            <a:r>
              <a:rPr lang="fa-IR">
                <a:cs typeface="B Zar" panose="00000400000000000000" pitchFamily="2" charset="-78"/>
              </a:rPr>
              <a:t>اجتماعی </a:t>
            </a:r>
            <a:r>
              <a:rPr lang="fa-IR" smtClean="0">
                <a:cs typeface="B Zar" panose="00000400000000000000" pitchFamily="2" charset="-78"/>
              </a:rPr>
              <a:t>یکی </a:t>
            </a:r>
            <a:r>
              <a:rPr lang="fa-IR">
                <a:cs typeface="B Zar" panose="00000400000000000000" pitchFamily="2" charset="-78"/>
              </a:rPr>
              <a:t>از مهمترین قلمروهاي علم مدرن است که همچنان با قوت به </a:t>
            </a:r>
            <a:r>
              <a:rPr lang="fa-IR" smtClean="0">
                <a:cs typeface="B Zar" panose="00000400000000000000" pitchFamily="2" charset="-78"/>
              </a:rPr>
              <a:t>حیات حرفهاي </a:t>
            </a:r>
            <a:r>
              <a:rPr lang="fa-IR">
                <a:cs typeface="B Zar" panose="00000400000000000000" pitchFamily="2" charset="-78"/>
              </a:rPr>
              <a:t>خود ادامه میدهد. این رسته از علوم که </a:t>
            </a:r>
            <a:r>
              <a:rPr lang="fa-IR" smtClean="0">
                <a:cs typeface="B Zar" panose="00000400000000000000" pitchFamily="2" charset="-78"/>
              </a:rPr>
              <a:t>رشته هاي </a:t>
            </a:r>
            <a:r>
              <a:rPr lang="fa-IR">
                <a:cs typeface="B Zar" panose="00000400000000000000" pitchFamily="2" charset="-78"/>
              </a:rPr>
              <a:t>گوناگونی را در خود جاي </a:t>
            </a:r>
            <a:r>
              <a:rPr lang="fa-IR" smtClean="0">
                <a:cs typeface="B Zar" panose="00000400000000000000" pitchFamily="2" charset="-78"/>
              </a:rPr>
              <a:t>داده است (مانند </a:t>
            </a:r>
            <a:r>
              <a:rPr lang="fa-IR">
                <a:cs typeface="B Zar" panose="00000400000000000000" pitchFamily="2" charset="-78"/>
              </a:rPr>
              <a:t>جامعهشناسی، انسانشناسی، مردمشناسی، جمعیتشناسی، مددکاري </a:t>
            </a:r>
            <a:r>
              <a:rPr lang="fa-IR" smtClean="0">
                <a:cs typeface="B Zar" panose="00000400000000000000" pitchFamily="2" charset="-78"/>
              </a:rPr>
              <a:t>اجتماعی، رفاه </a:t>
            </a:r>
            <a:r>
              <a:rPr lang="fa-IR">
                <a:cs typeface="B Zar" panose="00000400000000000000" pitchFamily="2" charset="-78"/>
              </a:rPr>
              <a:t>اجتماعی، برنامهریزي اجتماعی، سیاستگذاري اجتماعی، اقتصاد، تاریخ </a:t>
            </a:r>
            <a:r>
              <a:rPr lang="fa-IR" smtClean="0">
                <a:cs typeface="B Zar" panose="00000400000000000000" pitchFamily="2" charset="-78"/>
              </a:rPr>
              <a:t>و...)، دهه ها ست </a:t>
            </a:r>
            <a:r>
              <a:rPr lang="fa-IR">
                <a:cs typeface="B Zar" panose="00000400000000000000" pitchFamily="2" charset="-78"/>
              </a:rPr>
              <a:t>که در نظام آموزش عالی ایران جاي خود را یافته و همچنان به حیات </a:t>
            </a:r>
            <a:r>
              <a:rPr lang="fa-IR" smtClean="0">
                <a:cs typeface="B Zar" panose="00000400000000000000" pitchFamily="2" charset="-78"/>
              </a:rPr>
              <a:t>حرفهاي خود </a:t>
            </a:r>
            <a:r>
              <a:rPr lang="fa-IR">
                <a:cs typeface="B Zar" panose="00000400000000000000" pitchFamily="2" charset="-78"/>
              </a:rPr>
              <a:t>ادامه میدهد. </a:t>
            </a:r>
            <a:r>
              <a:rPr lang="fa-IR" smtClean="0">
                <a:cs typeface="B Zar" panose="00000400000000000000" pitchFamily="2" charset="-78"/>
              </a:rPr>
              <a:t>در </a:t>
            </a:r>
            <a:r>
              <a:rPr lang="fa-IR">
                <a:cs typeface="B Zar" panose="00000400000000000000" pitchFamily="2" charset="-78"/>
              </a:rPr>
              <a:t>این دوره نسبتاً طولانی از فعالیت مستمر </a:t>
            </a:r>
            <a:r>
              <a:rPr lang="fa-IR" smtClean="0">
                <a:cs typeface="B Zar" panose="00000400000000000000" pitchFamily="2" charset="-78"/>
              </a:rPr>
              <a:t>شاخه ها </a:t>
            </a:r>
            <a:r>
              <a:rPr lang="fa-IR">
                <a:cs typeface="B Zar" panose="00000400000000000000" pitchFamily="2" charset="-78"/>
              </a:rPr>
              <a:t>/ </a:t>
            </a:r>
            <a:r>
              <a:rPr lang="fa-IR" smtClean="0">
                <a:cs typeface="B Zar" panose="00000400000000000000" pitchFamily="2" charset="-78"/>
              </a:rPr>
              <a:t>رشته هاي گوناگون علوم </a:t>
            </a:r>
            <a:r>
              <a:rPr lang="fa-IR">
                <a:cs typeface="B Zar" panose="00000400000000000000" pitchFamily="2" charset="-78"/>
              </a:rPr>
              <a:t>اجتماعی، </a:t>
            </a:r>
            <a:r>
              <a:rPr lang="fa-IR" smtClean="0">
                <a:cs typeface="B Zar" panose="00000400000000000000" pitchFamily="2" charset="-78"/>
              </a:rPr>
              <a:t>فراز و فرودهاي </a:t>
            </a:r>
            <a:r>
              <a:rPr lang="fa-IR">
                <a:cs typeface="B Zar" panose="00000400000000000000" pitchFamily="2" charset="-78"/>
              </a:rPr>
              <a:t>متنوع و گوناگونی در </a:t>
            </a:r>
            <a:r>
              <a:rPr lang="fa-IR" b="1">
                <a:solidFill>
                  <a:srgbClr val="FF0000"/>
                </a:solidFill>
                <a:cs typeface="B Zar" panose="00000400000000000000" pitchFamily="2" charset="-78"/>
              </a:rPr>
              <a:t>سرشت و </a:t>
            </a:r>
            <a:r>
              <a:rPr lang="fa-IR" b="1" smtClean="0">
                <a:solidFill>
                  <a:srgbClr val="FF0000"/>
                </a:solidFill>
                <a:cs typeface="B Zar" panose="00000400000000000000" pitchFamily="2" charset="-78"/>
              </a:rPr>
              <a:t>شیوه هاي </a:t>
            </a:r>
            <a:r>
              <a:rPr lang="fa-IR" b="1">
                <a:solidFill>
                  <a:srgbClr val="FF0000"/>
                </a:solidFill>
                <a:cs typeface="B Zar" panose="00000400000000000000" pitchFamily="2" charset="-78"/>
              </a:rPr>
              <a:t>عملکردي </a:t>
            </a:r>
            <a:r>
              <a:rPr lang="fa-IR" smtClean="0">
                <a:cs typeface="B Zar" panose="00000400000000000000" pitchFamily="2" charset="-78"/>
              </a:rPr>
              <a:t>آن صورت </a:t>
            </a:r>
            <a:r>
              <a:rPr lang="fa-IR">
                <a:cs typeface="B Zar" panose="00000400000000000000" pitchFamily="2" charset="-78"/>
              </a:rPr>
              <a:t>پذیرفته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052029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برآمدن این مشکلات ناشی از بیتوجهی به این نکته است که »</a:t>
            </a:r>
            <a:r>
              <a:rPr lang="fa-IR" b="0" i="0" smtClean="0">
                <a:solidFill>
                  <a:srgbClr val="000000"/>
                </a:solidFill>
                <a:effectLst/>
                <a:latin typeface="BZar"/>
                <a:cs typeface="B Zar" panose="00000400000000000000" pitchFamily="2" charset="-78"/>
              </a:rPr>
              <a:t>حیات اجتماعی </a:t>
            </a:r>
            <a:r>
              <a:rPr lang="fa-IR" b="0" i="0" smtClean="0">
                <a:solidFill>
                  <a:srgbClr val="000000"/>
                </a:solidFill>
                <a:effectLst/>
                <a:latin typeface="BZar"/>
                <a:cs typeface="B Zar" panose="00000400000000000000" pitchFamily="2" charset="-78"/>
              </a:rPr>
              <a:t>پدیدهاي است که هویت و معناي خود را وامدار </a:t>
            </a:r>
            <a:r>
              <a:rPr lang="fa-IR" b="0" i="0" smtClean="0">
                <a:solidFill>
                  <a:srgbClr val="000000"/>
                </a:solidFill>
                <a:effectLst/>
                <a:latin typeface="BZar"/>
                <a:cs typeface="B Zar" panose="00000400000000000000" pitchFamily="2" charset="-78"/>
              </a:rPr>
              <a:t>مجموعه اي </a:t>
            </a:r>
            <a:r>
              <a:rPr lang="fa-IR" b="0" i="0" smtClean="0">
                <a:solidFill>
                  <a:srgbClr val="000000"/>
                </a:solidFill>
                <a:effectLst/>
                <a:latin typeface="BZar"/>
                <a:cs typeface="B Zar" panose="00000400000000000000" pitchFamily="2" charset="-78"/>
              </a:rPr>
              <a:t>از روابط </a:t>
            </a:r>
            <a:r>
              <a:rPr lang="fa-IR" b="0" i="0" smtClean="0">
                <a:solidFill>
                  <a:srgbClr val="000000"/>
                </a:solidFill>
                <a:effectLst/>
                <a:latin typeface="BZar"/>
                <a:cs typeface="B Zar" panose="00000400000000000000" pitchFamily="2" charset="-78"/>
              </a:rPr>
              <a:t>و نسبت هاست</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به گونه اي </a:t>
            </a:r>
            <a:r>
              <a:rPr lang="fa-IR" b="0" i="0" smtClean="0">
                <a:solidFill>
                  <a:srgbClr val="000000"/>
                </a:solidFill>
                <a:effectLst/>
                <a:latin typeface="BZar"/>
                <a:cs typeface="B Zar" panose="00000400000000000000" pitchFamily="2" charset="-78"/>
              </a:rPr>
              <a:t>که فهم بعضی از این موارد در غیاب </a:t>
            </a:r>
            <a:r>
              <a:rPr lang="fa-IR" b="0" i="0" smtClean="0">
                <a:solidFill>
                  <a:srgbClr val="000000"/>
                </a:solidFill>
                <a:effectLst/>
                <a:latin typeface="BZar"/>
                <a:cs typeface="B Zar" panose="00000400000000000000" pitchFamily="2" charset="-78"/>
              </a:rPr>
              <a:t>پاره اي </a:t>
            </a:r>
            <a:r>
              <a:rPr lang="fa-IR" b="0" i="0" smtClean="0">
                <a:solidFill>
                  <a:srgbClr val="000000"/>
                </a:solidFill>
                <a:effectLst/>
                <a:latin typeface="BZar"/>
                <a:cs typeface="B Zar" panose="00000400000000000000" pitchFamily="2" charset="-78"/>
              </a:rPr>
              <a:t>دیگر ناتمام است</a:t>
            </a:r>
            <a:r>
              <a:rPr lang="fa-IR" b="0" i="0" smtClean="0">
                <a:solidFill>
                  <a:srgbClr val="000000"/>
                </a:solidFill>
                <a:effectLst/>
                <a:latin typeface="BZar"/>
                <a:cs typeface="B Zar" panose="00000400000000000000" pitchFamily="2" charset="-78"/>
              </a:rPr>
              <a:t>« (مرديها</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.24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1382) ازاینرو</a:t>
            </a:r>
            <a:r>
              <a:rPr lang="fa-IR" b="0" i="0" smtClean="0">
                <a:solidFill>
                  <a:srgbClr val="000000"/>
                </a:solidFill>
                <a:effectLst/>
                <a:latin typeface="BZar"/>
                <a:cs typeface="B Zar" panose="00000400000000000000" pitchFamily="2" charset="-78"/>
              </a:rPr>
              <a:t>، به دلیل پرهیز از تقلیلگرایی </a:t>
            </a:r>
            <a:r>
              <a:rPr lang="fa-IR" sz="1400" b="0" i="0" smtClean="0">
                <a:solidFill>
                  <a:srgbClr val="000000"/>
                </a:solidFill>
                <a:effectLst/>
                <a:latin typeface="BZar"/>
                <a:cs typeface="B Zar" panose="00000400000000000000" pitchFamily="2" charset="-78"/>
              </a:rPr>
              <a:t>3</a:t>
            </a:r>
            <a:r>
              <a:rPr lang="fa-IR" b="0" i="0" smtClean="0">
                <a:solidFill>
                  <a:srgbClr val="000000"/>
                </a:solidFill>
                <a:effectLst/>
                <a:latin typeface="BZar"/>
                <a:cs typeface="B Zar" panose="00000400000000000000" pitchFamily="2" charset="-78"/>
              </a:rPr>
              <a:t>لازم است که به </a:t>
            </a:r>
            <a:r>
              <a:rPr lang="fa-IR" b="0" i="0" smtClean="0">
                <a:solidFill>
                  <a:srgbClr val="000000"/>
                </a:solidFill>
                <a:effectLst/>
                <a:latin typeface="BZar"/>
                <a:cs typeface="B Zar" panose="00000400000000000000" pitchFamily="2" charset="-78"/>
              </a:rPr>
              <a:t>کاربست رویکردهاي </a:t>
            </a:r>
            <a:r>
              <a:rPr lang="fa-IR" b="0" i="0" smtClean="0">
                <a:solidFill>
                  <a:srgbClr val="000000"/>
                </a:solidFill>
                <a:effectLst/>
                <a:latin typeface="BZar"/>
                <a:cs typeface="B Zar" panose="00000400000000000000" pitchFamily="2" charset="-78"/>
              </a:rPr>
              <a:t>جایگزین اندیشید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332849"/>
            <a:ext cx="2841674" cy="88626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مجموعه اي از روابط و </a:t>
            </a:r>
            <a:r>
              <a:rPr lang="fa-IR" sz="2800" b="1">
                <a:solidFill>
                  <a:srgbClr val="FF0000"/>
                </a:solidFill>
                <a:latin typeface="BZar"/>
                <a:cs typeface="B Zar" panose="00000400000000000000" pitchFamily="2" charset="-78"/>
              </a:rPr>
              <a:t>نسبت </a:t>
            </a:r>
            <a:r>
              <a:rPr lang="fa-IR" sz="2800" b="1" smtClean="0">
                <a:solidFill>
                  <a:srgbClr val="FF0000"/>
                </a:solidFill>
                <a:latin typeface="BZar"/>
                <a:cs typeface="B Zar" panose="00000400000000000000" pitchFamily="2" charset="-78"/>
              </a:rPr>
              <a:t>ها</a:t>
            </a:r>
            <a:endParaRPr lang="fa-IR" b="1">
              <a:solidFill>
                <a:srgbClr val="FF0000"/>
              </a:solidFill>
            </a:endParaRPr>
          </a:p>
        </p:txBody>
      </p:sp>
    </p:spTree>
    <p:extLst>
      <p:ext uri="{BB962C8B-B14F-4D97-AF65-F5344CB8AC3E}">
        <p14:creationId xmlns:p14="http://schemas.microsoft.com/office/powerpoint/2010/main" val="27385968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699802" y="1825625"/>
            <a:ext cx="7653997" cy="4351338"/>
          </a:xfrm>
        </p:spPr>
        <p:txBody>
          <a:bodyPr>
            <a:normAutofit fontScale="92500" lnSpcReduction="10000"/>
          </a:bodyPr>
          <a:lstStyle/>
          <a:p>
            <a:pPr algn="just"/>
            <a:r>
              <a:rPr lang="fa-IR" b="0" i="0" smtClean="0">
                <a:solidFill>
                  <a:srgbClr val="000000"/>
                </a:solidFill>
                <a:effectLst/>
                <a:latin typeface="BZar"/>
                <a:cs typeface="B Zar" panose="00000400000000000000" pitchFamily="2" charset="-78"/>
              </a:rPr>
              <a:t>در فراسوي دوگانه بالا، امکان سومی ترسیمشده که حاصل تلفیق دو رویکرد </a:t>
            </a:r>
            <a:r>
              <a:rPr lang="fa-IR" b="0" i="0" smtClean="0">
                <a:solidFill>
                  <a:srgbClr val="000000"/>
                </a:solidFill>
                <a:effectLst/>
                <a:latin typeface="BZar"/>
                <a:cs typeface="B Zar" panose="00000400000000000000" pitchFamily="2" charset="-78"/>
              </a:rPr>
              <a:t>یادشده است</a:t>
            </a:r>
            <a:r>
              <a:rPr lang="fa-IR" b="0" i="0" smtClean="0">
                <a:solidFill>
                  <a:srgbClr val="000000"/>
                </a:solidFill>
                <a:effectLst/>
                <a:latin typeface="BZar"/>
                <a:cs typeface="B Zar" panose="00000400000000000000" pitchFamily="2" charset="-78"/>
              </a:rPr>
              <a:t>، ن به حويکه منطق درونی هیچیک از آن دو از دست نرفته است. پیتر آل برگر و</a:t>
            </a:r>
            <a:r>
              <a:rPr lang="fa-IR" smtClean="0">
                <a:cs typeface="B Zar" panose="00000400000000000000" pitchFamily="2" charset="-78"/>
              </a:rPr>
              <a:t> </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توماس </a:t>
            </a:r>
            <a:r>
              <a:rPr lang="fa-IR" b="0" i="0" smtClean="0">
                <a:solidFill>
                  <a:srgbClr val="000000"/>
                </a:solidFill>
                <a:effectLst/>
                <a:latin typeface="BZar"/>
                <a:cs typeface="B Zar" panose="00000400000000000000" pitchFamily="2" charset="-78"/>
              </a:rPr>
              <a:t>لوکمان </a:t>
            </a:r>
            <a:r>
              <a:rPr lang="fa-IR" sz="14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دیدگاهی دیالکتیکی عرضه داشتهاند که در آن سطوح میکروسکوپی </a:t>
            </a:r>
            <a:r>
              <a:rPr lang="fa-IR" b="0" i="0" smtClean="0">
                <a:solidFill>
                  <a:srgbClr val="000000"/>
                </a:solidFill>
                <a:effectLst/>
                <a:latin typeface="BZar"/>
                <a:cs typeface="B Zar" panose="00000400000000000000" pitchFamily="2" charset="-78"/>
              </a:rPr>
              <a:t>و ماکروسکوپی </a:t>
            </a:r>
            <a:r>
              <a:rPr lang="fa-IR" b="0" i="0" smtClean="0">
                <a:solidFill>
                  <a:srgbClr val="000000"/>
                </a:solidFill>
                <a:effectLst/>
                <a:latin typeface="BZar"/>
                <a:cs typeface="B Zar" panose="00000400000000000000" pitchFamily="2" charset="-78"/>
              </a:rPr>
              <a:t>واقعیت تلفیق میشوند. »چنین تلفیقی مستلزم تبیین منظمی است که در </a:t>
            </a:r>
            <a:r>
              <a:rPr lang="fa-IR" b="0" i="0" smtClean="0">
                <a:solidFill>
                  <a:srgbClr val="000000"/>
                </a:solidFill>
                <a:effectLst/>
                <a:latin typeface="BZar"/>
                <a:cs typeface="B Zar" panose="00000400000000000000" pitchFamily="2" charset="-78"/>
              </a:rPr>
              <a:t>آن، رابطه </a:t>
            </a:r>
            <a:r>
              <a:rPr lang="fa-IR" b="0" i="0" smtClean="0">
                <a:solidFill>
                  <a:srgbClr val="000000"/>
                </a:solidFill>
                <a:effectLst/>
                <a:latin typeface="BZar"/>
                <a:cs typeface="B Zar" panose="00000400000000000000" pitchFamily="2" charset="-78"/>
              </a:rPr>
              <a:t>دیالکتیکی میان واقعیتهاي ساختاري و عمل آدمی براي ساختن واقعیت در </a:t>
            </a:r>
            <a:r>
              <a:rPr lang="fa-IR" b="0" i="0" smtClean="0">
                <a:solidFill>
                  <a:srgbClr val="000000"/>
                </a:solidFill>
                <a:effectLst/>
                <a:latin typeface="BZar"/>
                <a:cs typeface="B Zar" panose="00000400000000000000" pitchFamily="2" charset="-78"/>
              </a:rPr>
              <a:t>تاریخ برقرار </a:t>
            </a:r>
            <a:r>
              <a:rPr lang="fa-IR" b="0" i="0" smtClean="0">
                <a:solidFill>
                  <a:srgbClr val="000000"/>
                </a:solidFill>
                <a:effectLst/>
                <a:latin typeface="BZar"/>
                <a:cs typeface="B Zar" panose="00000400000000000000" pitchFamily="2" charset="-78"/>
              </a:rPr>
              <a:t>میشود. ... </a:t>
            </a:r>
            <a:r>
              <a:rPr lang="fa-IR" b="0" i="0" smtClean="0">
                <a:solidFill>
                  <a:srgbClr val="000000"/>
                </a:solidFill>
                <a:effectLst/>
                <a:latin typeface="BZar"/>
                <a:cs typeface="B Zar" panose="00000400000000000000" pitchFamily="2" charset="-78"/>
              </a:rPr>
              <a:t>{در اینجا} </a:t>
            </a:r>
            <a:r>
              <a:rPr lang="fa-IR" b="0" i="0" smtClean="0">
                <a:solidFill>
                  <a:srgbClr val="000000"/>
                </a:solidFill>
                <a:effectLst/>
                <a:latin typeface="BZar"/>
                <a:cs typeface="B Zar" panose="00000400000000000000" pitchFamily="2" charset="-78"/>
              </a:rPr>
              <a:t>جامعه بهمنزله بخشی از جهان آدمی، ساخته آدمیان </a:t>
            </a:r>
            <a:r>
              <a:rPr lang="fa-IR" b="0" i="0" smtClean="0">
                <a:solidFill>
                  <a:srgbClr val="000000"/>
                </a:solidFill>
                <a:effectLst/>
                <a:latin typeface="BZar"/>
                <a:cs typeface="B Zar" panose="00000400000000000000" pitchFamily="2" charset="-78"/>
              </a:rPr>
              <a:t>است، آدمیان </a:t>
            </a:r>
            <a:r>
              <a:rPr lang="fa-IR" b="0" i="0" smtClean="0">
                <a:solidFill>
                  <a:srgbClr val="000000"/>
                </a:solidFill>
                <a:effectLst/>
                <a:latin typeface="BZar"/>
                <a:cs typeface="B Zar" panose="00000400000000000000" pitchFamily="2" charset="-78"/>
              </a:rPr>
              <a:t>در آن سکونت دارند و بهنوبه خود، در فرایند تاریخی پیشروندهاي، آدمیان </a:t>
            </a:r>
            <a:r>
              <a:rPr lang="fa-IR" b="0" i="0" smtClean="0">
                <a:solidFill>
                  <a:srgbClr val="000000"/>
                </a:solidFill>
                <a:effectLst/>
                <a:latin typeface="BZar"/>
                <a:cs typeface="B Zar" panose="00000400000000000000" pitchFamily="2" charset="-78"/>
              </a:rPr>
              <a:t>را میسازد</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(برگر </a:t>
            </a:r>
            <a:r>
              <a:rPr lang="fa-IR" b="0" i="0" smtClean="0">
                <a:solidFill>
                  <a:srgbClr val="000000"/>
                </a:solidFill>
                <a:effectLst/>
                <a:latin typeface="BZar"/>
                <a:cs typeface="B Zar" panose="00000400000000000000" pitchFamily="2" charset="-78"/>
              </a:rPr>
              <a:t>و لوکمان، 255 :1387و </a:t>
            </a:r>
            <a:r>
              <a:rPr lang="fa-IR" b="0" i="0" smtClean="0">
                <a:solidFill>
                  <a:srgbClr val="000000"/>
                </a:solidFill>
                <a:effectLst/>
                <a:latin typeface="BZar"/>
                <a:cs typeface="B Zar" panose="00000400000000000000" pitchFamily="2" charset="-78"/>
              </a:rPr>
              <a:t>.258) در </a:t>
            </a:r>
            <a:r>
              <a:rPr lang="fa-IR" b="0" i="0" smtClean="0">
                <a:solidFill>
                  <a:srgbClr val="000000"/>
                </a:solidFill>
                <a:effectLst/>
                <a:latin typeface="BZar"/>
                <a:cs typeface="B Zar" panose="00000400000000000000" pitchFamily="2" charset="-78"/>
              </a:rPr>
              <a:t>این روایت، جامعه بهمثابه </a:t>
            </a:r>
            <a:r>
              <a:rPr lang="fa-IR" b="0" i="0" smtClean="0">
                <a:solidFill>
                  <a:srgbClr val="000000"/>
                </a:solidFill>
                <a:effectLst/>
                <a:latin typeface="BZar"/>
                <a:cs typeface="B Zar" panose="00000400000000000000" pitchFamily="2" charset="-78"/>
              </a:rPr>
              <a:t>واقعیت ذهنی</a:t>
            </a:r>
            <a:r>
              <a:rPr lang="fa-IR" b="0" i="0" smtClean="0">
                <a:solidFill>
                  <a:srgbClr val="000000"/>
                </a:solidFill>
                <a:effectLst/>
                <a:latin typeface="BZar"/>
                <a:cs typeface="B Zar" panose="00000400000000000000" pitchFamily="2" charset="-78"/>
              </a:rPr>
              <a:t>، پیامد عمل فردي است که سپس بهمثابه واقعیت عینی، نسبت به افراد واکنش </a:t>
            </a:r>
            <a:r>
              <a:rPr lang="fa-IR" b="0" i="0" smtClean="0">
                <a:solidFill>
                  <a:srgbClr val="000000"/>
                </a:solidFill>
                <a:effectLst/>
                <a:latin typeface="BZar"/>
                <a:cs typeface="B Zar" panose="00000400000000000000" pitchFamily="2" charset="-78"/>
              </a:rPr>
              <a:t>نشان میدهد</a:t>
            </a:r>
            <a:r>
              <a:rPr lang="fa-IR" smtClean="0">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861602" cy="1971326"/>
          </a:xfrm>
          <a:prstGeom prst="rect">
            <a:avLst/>
          </a:prstGeom>
        </p:spPr>
      </p:pic>
      <p:pic>
        <p:nvPicPr>
          <p:cNvPr id="5" name="Picture 4"/>
          <p:cNvPicPr>
            <a:picLocks noChangeAspect="1"/>
          </p:cNvPicPr>
          <p:nvPr/>
        </p:nvPicPr>
        <p:blipFill>
          <a:blip r:embed="rId3"/>
          <a:stretch>
            <a:fillRect/>
          </a:stretch>
        </p:blipFill>
        <p:spPr>
          <a:xfrm>
            <a:off x="838200" y="4124064"/>
            <a:ext cx="2861602" cy="1491543"/>
          </a:xfrm>
          <a:prstGeom prst="rect">
            <a:avLst/>
          </a:prstGeom>
        </p:spPr>
      </p:pic>
    </p:spTree>
    <p:extLst>
      <p:ext uri="{BB962C8B-B14F-4D97-AF65-F5344CB8AC3E}">
        <p14:creationId xmlns:p14="http://schemas.microsoft.com/office/powerpoint/2010/main" val="29426130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اما در نقد دیدگاه دیالکتیکی، افق دیگري پیش روي پژوهشگران گشوده میشود. </a:t>
            </a:r>
            <a:r>
              <a:rPr lang="fa-IR" b="0" i="0" smtClean="0">
                <a:solidFill>
                  <a:srgbClr val="000000"/>
                </a:solidFill>
                <a:effectLst/>
                <a:latin typeface="BZar"/>
                <a:cs typeface="B Zar" panose="00000400000000000000" pitchFamily="2" charset="-78"/>
              </a:rPr>
              <a:t>در این </a:t>
            </a:r>
            <a:r>
              <a:rPr lang="fa-IR" b="0" i="0" smtClean="0">
                <a:solidFill>
                  <a:srgbClr val="000000"/>
                </a:solidFill>
                <a:effectLst/>
                <a:latin typeface="BZar"/>
                <a:cs typeface="B Zar" panose="00000400000000000000" pitchFamily="2" charset="-78"/>
              </a:rPr>
              <a:t>چشمانداز متأخر که از سوي روي باسکار </a:t>
            </a:r>
            <a:r>
              <a:rPr lang="fa-IR" sz="1400" b="0" i="0" smtClean="0">
                <a:solidFill>
                  <a:srgbClr val="000000"/>
                </a:solidFill>
                <a:effectLst/>
                <a:latin typeface="BZar"/>
                <a:cs typeface="B Zar" panose="00000400000000000000" pitchFamily="2" charset="-78"/>
              </a:rPr>
              <a:t>2</a:t>
            </a:r>
            <a:r>
              <a:rPr lang="fa-IR" b="0" i="0" smtClean="0">
                <a:solidFill>
                  <a:srgbClr val="000000"/>
                </a:solidFill>
                <a:effectLst/>
                <a:latin typeface="BZar"/>
                <a:cs typeface="B Zar" panose="00000400000000000000" pitchFamily="2" charset="-78"/>
              </a:rPr>
              <a:t>ترسیمشده است، هستیشناسی مقدم </a:t>
            </a:r>
            <a:r>
              <a:rPr lang="fa-IR" b="0" i="0" smtClean="0">
                <a:solidFill>
                  <a:srgbClr val="000000"/>
                </a:solidFill>
                <a:effectLst/>
                <a:latin typeface="BZar"/>
                <a:cs typeface="B Zar" panose="00000400000000000000" pitchFamily="2" charset="-78"/>
              </a:rPr>
              <a:t>بر معرفتشناسی </a:t>
            </a:r>
            <a:r>
              <a:rPr lang="fa-IR" b="0" i="0" smtClean="0">
                <a:solidFill>
                  <a:srgbClr val="000000"/>
                </a:solidFill>
                <a:effectLst/>
                <a:latin typeface="BZar"/>
                <a:cs typeface="B Zar" panose="00000400000000000000" pitchFamily="2" charset="-78"/>
              </a:rPr>
              <a:t>میشود و بدین ترتیب، جامعه و کنشگران آن به لحاظ </a:t>
            </a:r>
            <a:r>
              <a:rPr lang="fa-IR" b="0" i="0" smtClean="0">
                <a:solidFill>
                  <a:srgbClr val="000000"/>
                </a:solidFill>
                <a:effectLst/>
                <a:latin typeface="BZar"/>
                <a:cs typeface="B Zar" panose="00000400000000000000" pitchFamily="2" charset="-78"/>
              </a:rPr>
              <a:t>هستی شناختی از یکدیگر </a:t>
            </a:r>
            <a:r>
              <a:rPr lang="fa-IR" b="0" i="0" smtClean="0">
                <a:solidFill>
                  <a:srgbClr val="000000"/>
                </a:solidFill>
                <a:effectLst/>
                <a:latin typeface="BZar"/>
                <a:cs typeface="B Zar" panose="00000400000000000000" pitchFamily="2" charset="-78"/>
              </a:rPr>
              <a:t>متمایز میگردند. در این چشمانداز که با نام </a:t>
            </a:r>
            <a:r>
              <a:rPr lang="fa-IR" b="1" i="0" smtClean="0">
                <a:solidFill>
                  <a:srgbClr val="FF0000"/>
                </a:solidFill>
                <a:effectLst/>
                <a:latin typeface="BZar"/>
                <a:cs typeface="B Zar" panose="00000400000000000000" pitchFamily="2" charset="-78"/>
              </a:rPr>
              <a:t>واقعگرایی انتقادي </a:t>
            </a:r>
            <a:r>
              <a:rPr lang="fa-IR" sz="1400" b="0" i="0" smtClean="0">
                <a:solidFill>
                  <a:srgbClr val="000000"/>
                </a:solidFill>
                <a:effectLst/>
                <a:latin typeface="BZar"/>
                <a:cs typeface="B Zar" panose="00000400000000000000" pitchFamily="2" charset="-78"/>
              </a:rPr>
              <a:t>3</a:t>
            </a:r>
            <a:r>
              <a:rPr lang="fa-IR" b="0" i="0" smtClean="0">
                <a:solidFill>
                  <a:srgbClr val="000000"/>
                </a:solidFill>
                <a:effectLst/>
                <a:latin typeface="BZar"/>
                <a:cs typeface="B Zar" panose="00000400000000000000" pitchFamily="2" charset="-78"/>
              </a:rPr>
              <a:t>شناخته </a:t>
            </a:r>
            <a:r>
              <a:rPr lang="fa-IR" b="0" i="0" smtClean="0">
                <a:solidFill>
                  <a:srgbClr val="000000"/>
                </a:solidFill>
                <a:effectLst/>
                <a:latin typeface="BZar"/>
                <a:cs typeface="B Zar" panose="00000400000000000000" pitchFamily="2" charset="-78"/>
              </a:rPr>
              <a:t>میشود، هم </a:t>
            </a:r>
            <a:r>
              <a:rPr lang="fa-IR" b="0" i="0" smtClean="0">
                <a:solidFill>
                  <a:srgbClr val="000000"/>
                </a:solidFill>
                <a:effectLst/>
                <a:latin typeface="BZar"/>
                <a:cs typeface="B Zar" panose="00000400000000000000" pitchFamily="2" charset="-78"/>
              </a:rPr>
              <a:t>جامعه و ساختارهایش و هم عاملان انسانی هر دو واقعیاند، ولی وابستگی متقابل </a:t>
            </a:r>
            <a:r>
              <a:rPr lang="fa-IR" b="0" i="0" smtClean="0">
                <a:solidFill>
                  <a:srgbClr val="000000"/>
                </a:solidFill>
                <a:effectLst/>
                <a:latin typeface="BZar"/>
                <a:cs typeface="B Zar" panose="00000400000000000000" pitchFamily="2" charset="-78"/>
              </a:rPr>
              <a:t>به یکدیگر </a:t>
            </a:r>
            <a:r>
              <a:rPr lang="fa-IR" b="0" i="0" smtClean="0">
                <a:solidFill>
                  <a:srgbClr val="000000"/>
                </a:solidFill>
                <a:effectLst/>
                <a:latin typeface="BZar"/>
                <a:cs typeface="B Zar" panose="00000400000000000000" pitchFamily="2" charset="-78"/>
              </a:rPr>
              <a:t>دارند و در تعامل با همدیگرند. »از یکسو ساختارهاي اجتماعی همیشه </a:t>
            </a:r>
            <a:r>
              <a:rPr lang="fa-IR" b="0" i="0" smtClean="0">
                <a:solidFill>
                  <a:srgbClr val="000000"/>
                </a:solidFill>
                <a:effectLst/>
                <a:latin typeface="BZar"/>
                <a:cs typeface="B Zar" panose="00000400000000000000" pitchFamily="2" charset="-78"/>
              </a:rPr>
              <a:t>حضور دارند </a:t>
            </a:r>
            <a:r>
              <a:rPr lang="fa-IR" b="0" i="0" smtClean="0">
                <a:solidFill>
                  <a:srgbClr val="000000"/>
                </a:solidFill>
                <a:effectLst/>
                <a:latin typeface="BZar"/>
                <a:cs typeface="B Zar" panose="00000400000000000000" pitchFamily="2" charset="-78"/>
              </a:rPr>
              <a:t>و شرط لازم براي فعالیت کنشگران اجتماعی هستند، و از سوي دیگر، ساختارها </a:t>
            </a:r>
            <a:r>
              <a:rPr lang="fa-IR" b="0" i="0" smtClean="0">
                <a:solidFill>
                  <a:srgbClr val="000000"/>
                </a:solidFill>
                <a:effectLst/>
                <a:latin typeface="BZar"/>
                <a:cs typeface="B Zar" panose="00000400000000000000" pitchFamily="2" charset="-78"/>
              </a:rPr>
              <a:t>خود نتیجه </a:t>
            </a:r>
            <a:r>
              <a:rPr lang="fa-IR" b="0" i="0" smtClean="0">
                <a:solidFill>
                  <a:srgbClr val="000000"/>
                </a:solidFill>
                <a:effectLst/>
                <a:latin typeface="BZar"/>
                <a:cs typeface="B Zar" panose="00000400000000000000" pitchFamily="2" charset="-78"/>
              </a:rPr>
              <a:t>همان فعالیتها هستند و پیامد بازتولید شده عاملیت انسانی بشمار میآیند« </a:t>
            </a:r>
            <a:r>
              <a:rPr lang="fa-IR" b="0" i="0" smtClean="0">
                <a:solidFill>
                  <a:srgbClr val="000000"/>
                </a:solidFill>
                <a:effectLst/>
                <a:latin typeface="BZar"/>
                <a:cs typeface="B Zar" panose="00000400000000000000" pitchFamily="2" charset="-78"/>
              </a:rPr>
              <a:t> (</a:t>
            </a:r>
            <a:r>
              <a:rPr lang="fa-IR" sz="2000" b="0" i="0" smtClean="0">
                <a:solidFill>
                  <a:srgbClr val="000000"/>
                </a:solidFill>
                <a:effectLst/>
                <a:latin typeface="TimesNewRoman"/>
                <a:cs typeface="B Zar" panose="00000400000000000000" pitchFamily="2" charset="-78"/>
              </a:rPr>
              <a:t>,</a:t>
            </a:r>
            <a:r>
              <a:rPr lang="en-US" sz="2000" b="0" i="0" smtClean="0">
                <a:solidFill>
                  <a:srgbClr val="000000"/>
                </a:solidFill>
                <a:effectLst/>
                <a:latin typeface="TimesNewRoman"/>
                <a:cs typeface="B Zar" panose="00000400000000000000" pitchFamily="2" charset="-78"/>
              </a:rPr>
              <a:t>Bhaskar 998</a:t>
            </a:r>
            <a:r>
              <a:rPr lang="en-US" sz="2000" b="0" i="0" smtClean="0">
                <a:solidFill>
                  <a:srgbClr val="000000"/>
                </a:solidFill>
                <a:effectLst/>
                <a:latin typeface="TimesNewRoman"/>
                <a:cs typeface="B Zar" panose="00000400000000000000" pitchFamily="2" charset="-78"/>
              </a:rPr>
              <a:t>: xvi</a:t>
            </a:r>
            <a:r>
              <a:rPr lang="en-US" smtClean="0">
                <a:cs typeface="B Zar" panose="00000400000000000000" pitchFamily="2" charset="-78"/>
              </a:rPr>
              <a:t> </a:t>
            </a:r>
            <a:r>
              <a:rPr lang="fa-IR" smtClean="0">
                <a:cs typeface="B Zar" panose="00000400000000000000" pitchFamily="2" charset="-78"/>
              </a:rPr>
              <a:t>)</a:t>
            </a:r>
          </a:p>
          <a:p>
            <a:pPr algn="just"/>
            <a:r>
              <a:rPr lang="en-US" smtClean="0">
                <a:cs typeface="B Zar" panose="00000400000000000000" pitchFamily="2" charset="-78"/>
              </a:rPr>
              <a:t/>
            </a:r>
            <a:br>
              <a:rPr lang="en-US"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683689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در این رویکرد، ساختارهاي اجتماعی </a:t>
            </a:r>
            <a:r>
              <a:rPr lang="fa-IR" b="0" i="0" smtClean="0">
                <a:solidFill>
                  <a:srgbClr val="000000"/>
                </a:solidFill>
                <a:effectLst/>
                <a:latin typeface="BZar"/>
                <a:cs typeface="B Zar" panose="00000400000000000000" pitchFamily="2" charset="-78"/>
              </a:rPr>
              <a:t>به واسطه </a:t>
            </a:r>
            <a:r>
              <a:rPr lang="fa-IR" b="0" i="0" smtClean="0">
                <a:solidFill>
                  <a:srgbClr val="000000"/>
                </a:solidFill>
                <a:effectLst/>
                <a:latin typeface="BZar"/>
                <a:cs typeface="B Zar" panose="00000400000000000000" pitchFamily="2" charset="-78"/>
              </a:rPr>
              <a:t>پرکتیسهاي اجتماعی </a:t>
            </a:r>
            <a:r>
              <a:rPr lang="fa-IR" b="0" i="0" smtClean="0">
                <a:solidFill>
                  <a:srgbClr val="000000"/>
                </a:solidFill>
                <a:effectLst/>
                <a:latin typeface="BZar"/>
                <a:cs typeface="B Zar" panose="00000400000000000000" pitchFamily="2" charset="-78"/>
              </a:rPr>
              <a:t>(بردارهاي اجتماعی) </a:t>
            </a:r>
            <a:r>
              <a:rPr lang="fa-IR" b="0" i="0" smtClean="0">
                <a:solidFill>
                  <a:srgbClr val="000000"/>
                </a:solidFill>
                <a:effectLst/>
                <a:latin typeface="BZar"/>
                <a:cs typeface="B Zar" panose="00000400000000000000" pitchFamily="2" charset="-78"/>
              </a:rPr>
              <a:t>بازتولید میشوند، ولی ویژگیهاي نوپدیدي دارند که نمیتوان آنها را </a:t>
            </a:r>
            <a:r>
              <a:rPr lang="fa-IR" b="0" i="0" smtClean="0">
                <a:solidFill>
                  <a:srgbClr val="000000"/>
                </a:solidFill>
                <a:effectLst/>
                <a:latin typeface="BZar"/>
                <a:cs typeface="B Zar" panose="00000400000000000000" pitchFamily="2" charset="-78"/>
              </a:rPr>
              <a:t>به پرکتیسها </a:t>
            </a:r>
            <a:r>
              <a:rPr lang="fa-IR" b="0" i="0" smtClean="0">
                <a:solidFill>
                  <a:srgbClr val="000000"/>
                </a:solidFill>
                <a:effectLst/>
                <a:latin typeface="BZar"/>
                <a:cs typeface="B Zar" panose="00000400000000000000" pitchFamily="2" charset="-78"/>
              </a:rPr>
              <a:t>تقلیل داد. »وابستگی ساختارها به پراکسیس به معناي وابسته بودن آنها </a:t>
            </a:r>
            <a:r>
              <a:rPr lang="fa-IR" b="0" i="0" smtClean="0">
                <a:solidFill>
                  <a:srgbClr val="000000"/>
                </a:solidFill>
                <a:effectLst/>
                <a:latin typeface="BZar"/>
                <a:cs typeface="B Zar" panose="00000400000000000000" pitchFamily="2" charset="-78"/>
              </a:rPr>
              <a:t>به فعالیت </a:t>
            </a:r>
            <a:r>
              <a:rPr lang="fa-IR" b="0" i="0" smtClean="0">
                <a:solidFill>
                  <a:srgbClr val="000000"/>
                </a:solidFill>
                <a:effectLst/>
                <a:latin typeface="BZar"/>
                <a:cs typeface="B Zar" panose="00000400000000000000" pitchFamily="2" charset="-78"/>
              </a:rPr>
              <a:t>انسانی و مفهومپردازي انسانی از آن فعالیت است« </a:t>
            </a:r>
            <a:r>
              <a:rPr lang="fa-IR" b="0" i="0" smtClean="0">
                <a:solidFill>
                  <a:srgbClr val="000000"/>
                </a:solidFill>
                <a:effectLst/>
                <a:latin typeface="BZar"/>
                <a:cs typeface="B Zar" panose="00000400000000000000" pitchFamily="2" charset="-78"/>
              </a:rPr>
              <a:t>(جوزف</a:t>
            </a:r>
            <a:r>
              <a:rPr lang="fa-IR" b="0" i="0" smtClean="0">
                <a:solidFill>
                  <a:srgbClr val="000000"/>
                </a:solidFill>
                <a:effectLst/>
                <a:latin typeface="BZar"/>
                <a:cs typeface="B Zar" panose="00000400000000000000" pitchFamily="2" charset="-78"/>
              </a:rPr>
              <a:t>، 3 :1397و </a:t>
            </a:r>
            <a:r>
              <a:rPr lang="fa-IR" b="0" i="0" smtClean="0">
                <a:solidFill>
                  <a:srgbClr val="000000"/>
                </a:solidFill>
                <a:effectLst/>
                <a:latin typeface="BZar"/>
                <a:cs typeface="B Zar" panose="00000400000000000000" pitchFamily="2" charset="-78"/>
              </a:rPr>
              <a:t>.5)</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264898" y="3742006"/>
            <a:ext cx="3390314" cy="116761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ویژگیهاي </a:t>
            </a:r>
            <a:r>
              <a:rPr lang="fa-IR" sz="2800" b="1" smtClean="0">
                <a:solidFill>
                  <a:srgbClr val="FF0000"/>
                </a:solidFill>
                <a:latin typeface="BZar"/>
                <a:cs typeface="B Zar" panose="00000400000000000000" pitchFamily="2" charset="-78"/>
              </a:rPr>
              <a:t>نوپدید</a:t>
            </a:r>
            <a:endParaRPr lang="fa-IR" b="1">
              <a:solidFill>
                <a:srgbClr val="FF0000"/>
              </a:solidFill>
            </a:endParaRPr>
          </a:p>
        </p:txBody>
      </p:sp>
    </p:spTree>
    <p:extLst>
      <p:ext uri="{BB962C8B-B14F-4D97-AF65-F5344CB8AC3E}">
        <p14:creationId xmlns:p14="http://schemas.microsoft.com/office/powerpoint/2010/main" val="1215806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Zar"/>
                <a:cs typeface="B Zar" panose="00000400000000000000" pitchFamily="2" charset="-78"/>
              </a:rPr>
              <a:t>بنابراین، در چنین رویکردي، ساختارها از نظر علّی مؤثرند ولی عامل فردي یا جمعی نیز ممکن است</a:t>
            </a:r>
            <a:r>
              <a:rPr lang="fa-IR">
                <a:solidFill>
                  <a:prstClr val="black"/>
                </a:solidFill>
                <a:cs typeface="B Zar" panose="00000400000000000000" pitchFamily="2" charset="-78"/>
              </a:rPr>
              <a:t>  </a:t>
            </a:r>
            <a:r>
              <a:rPr lang="fa-IR">
                <a:solidFill>
                  <a:srgbClr val="000000"/>
                </a:solidFill>
                <a:latin typeface="BZar"/>
                <a:cs typeface="B Zar" panose="00000400000000000000" pitchFamily="2" charset="-78"/>
              </a:rPr>
              <a:t>همان ساختار اجتماعی را اصلاح یا دگرگون کند.حال در چنین میدانی، با این مواجهات گوناگون، </a:t>
            </a:r>
            <a:r>
              <a:rPr lang="fa-IR" b="1">
                <a:solidFill>
                  <a:srgbClr val="FF0000"/>
                </a:solidFill>
                <a:latin typeface="BZar"/>
                <a:cs typeface="B Zar" panose="00000400000000000000" pitchFamily="2" charset="-78"/>
              </a:rPr>
              <a:t>آیا ضرورت ندارد که پژوهشگر موضع خویش و </a:t>
            </a:r>
            <a:r>
              <a:rPr lang="fa-IR" b="1">
                <a:solidFill>
                  <a:srgbClr val="FF0000"/>
                </a:solidFill>
                <a:latin typeface="BZar"/>
                <a:cs typeface="B Zar" panose="00000400000000000000" pitchFamily="2" charset="-78"/>
              </a:rPr>
              <a:t>نوع </a:t>
            </a:r>
            <a:r>
              <a:rPr lang="fa-IR" b="1" smtClean="0">
                <a:solidFill>
                  <a:srgbClr val="FF0000"/>
                </a:solidFill>
                <a:latin typeface="BZar"/>
                <a:cs typeface="B Zar" panose="00000400000000000000" pitchFamily="2" charset="-78"/>
              </a:rPr>
              <a:t>مواجهه اش </a:t>
            </a:r>
            <a:r>
              <a:rPr lang="fa-IR" b="1">
                <a:solidFill>
                  <a:srgbClr val="FF0000"/>
                </a:solidFill>
                <a:latin typeface="BZar"/>
                <a:cs typeface="B Zar" panose="00000400000000000000" pitchFamily="2" charset="-78"/>
              </a:rPr>
              <a:t>را روشن سازد؟ </a:t>
            </a:r>
            <a:r>
              <a:rPr lang="fa-IR">
                <a:solidFill>
                  <a:srgbClr val="000000"/>
                </a:solidFill>
                <a:latin typeface="BZar"/>
                <a:cs typeface="B Zar" panose="00000400000000000000" pitchFamily="2" charset="-78"/>
              </a:rPr>
              <a:t>بدیهی است که بخشی از اعتبار یک پژوهش و نتایج برآمده از آن، در گرو اتخاذ تصمیم و عمل پژوهشگر در قبال موارد فوق است</a:t>
            </a:r>
            <a:endParaRPr lang="fa-IR"/>
          </a:p>
        </p:txBody>
      </p:sp>
    </p:spTree>
    <p:extLst>
      <p:ext uri="{BB962C8B-B14F-4D97-AF65-F5344CB8AC3E}">
        <p14:creationId xmlns:p14="http://schemas.microsoft.com/office/powerpoint/2010/main" val="3929188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latin typeface="BLotus"/>
                <a:cs typeface="B Zar" panose="00000400000000000000" pitchFamily="2" charset="-78"/>
              </a:rPr>
              <a:t>مسئله یابی </a:t>
            </a:r>
            <a:r>
              <a:rPr lang="fa-IR" b="1">
                <a:solidFill>
                  <a:srgbClr val="FF0000"/>
                </a:solidFill>
                <a:latin typeface="BLotus"/>
                <a:cs typeface="B Zar" panose="00000400000000000000" pitchFamily="2" charset="-78"/>
              </a:rPr>
              <a:t>در میدان </a:t>
            </a:r>
            <a:r>
              <a:rPr lang="fa-IR" b="1">
                <a:solidFill>
                  <a:srgbClr val="FF0000"/>
                </a:solidFill>
                <a:latin typeface="BLotus"/>
                <a:cs typeface="B Zar" panose="00000400000000000000" pitchFamily="2" charset="-78"/>
              </a:rPr>
              <a:t>سنتهاي </a:t>
            </a:r>
            <a:r>
              <a:rPr lang="fa-IR" b="1" smtClean="0">
                <a:solidFill>
                  <a:srgbClr val="FF0000"/>
                </a:solidFill>
                <a:latin typeface="BLotus"/>
                <a:cs typeface="B Zar" panose="00000400000000000000" pitchFamily="2" charset="-78"/>
              </a:rPr>
              <a:t>روش شناختی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تا </a:t>
            </a:r>
            <a:r>
              <a:rPr lang="fa-IR" b="0" i="0" smtClean="0">
                <a:solidFill>
                  <a:srgbClr val="000000"/>
                </a:solidFill>
                <a:effectLst/>
                <a:latin typeface="BZar"/>
                <a:cs typeface="B Zar" panose="00000400000000000000" pitchFamily="2" charset="-78"/>
              </a:rPr>
              <a:t>اینجا مشخص شد که مسئلهیابی، اولویت نخست پژوهشگران حرفهاي است، همچنین </a:t>
            </a:r>
            <a:r>
              <a:rPr lang="fa-IR" b="0" i="0" smtClean="0">
                <a:solidFill>
                  <a:srgbClr val="000000"/>
                </a:solidFill>
                <a:effectLst/>
                <a:latin typeface="BZar"/>
                <a:cs typeface="B Zar" panose="00000400000000000000" pitchFamily="2" charset="-78"/>
              </a:rPr>
              <a:t>به سنتهاي </a:t>
            </a:r>
            <a:r>
              <a:rPr lang="fa-IR" b="0" i="0" smtClean="0">
                <a:solidFill>
                  <a:srgbClr val="000000"/>
                </a:solidFill>
                <a:effectLst/>
                <a:latin typeface="BZar"/>
                <a:cs typeface="B Zar" panose="00000400000000000000" pitchFamily="2" charset="-78"/>
              </a:rPr>
              <a:t>معرفتشناسی و هستیشناسی و پایبندي به مفروضات آنها تأکید شد. حال </a:t>
            </a:r>
            <a:r>
              <a:rPr lang="fa-IR" b="0" i="0" smtClean="0">
                <a:solidFill>
                  <a:srgbClr val="000000"/>
                </a:solidFill>
                <a:effectLst/>
                <a:latin typeface="BZar"/>
                <a:cs typeface="B Zar" panose="00000400000000000000" pitchFamily="2" charset="-78"/>
              </a:rPr>
              <a:t>به تکمیل </a:t>
            </a:r>
            <a:r>
              <a:rPr lang="fa-IR" b="0" i="0" smtClean="0">
                <a:solidFill>
                  <a:srgbClr val="000000"/>
                </a:solidFill>
                <a:effectLst/>
                <a:latin typeface="BZar"/>
                <a:cs typeface="B Zar" panose="00000400000000000000" pitchFamily="2" charset="-78"/>
              </a:rPr>
              <a:t>این پازل پرداخته میشود و نکاتی در باب ملاحظات روششناسی ارائه </a:t>
            </a:r>
            <a:r>
              <a:rPr lang="fa-IR" b="0" i="0" smtClean="0">
                <a:solidFill>
                  <a:srgbClr val="000000"/>
                </a:solidFill>
                <a:effectLst/>
                <a:latin typeface="BZar"/>
                <a:cs typeface="B Zar" panose="00000400000000000000" pitchFamily="2" charset="-78"/>
              </a:rPr>
              <a:t>میگردد. اهم </a:t>
            </a:r>
            <a:r>
              <a:rPr lang="fa-IR" b="0" i="0" smtClean="0">
                <a:solidFill>
                  <a:srgbClr val="000000"/>
                </a:solidFill>
                <a:effectLst/>
                <a:latin typeface="BZar"/>
                <a:cs typeface="B Zar" panose="00000400000000000000" pitchFamily="2" charset="-78"/>
              </a:rPr>
              <a:t>نکاتی که در این حیطه باید مدنظر داشت به مسئله پژوهش و تیپولوژيهاي </a:t>
            </a:r>
            <a:r>
              <a:rPr lang="fa-IR" b="0" i="0" smtClean="0">
                <a:solidFill>
                  <a:srgbClr val="000000"/>
                </a:solidFill>
                <a:effectLst/>
                <a:latin typeface="BZar"/>
                <a:cs typeface="B Zar" panose="00000400000000000000" pitchFamily="2" charset="-78"/>
              </a:rPr>
              <a:t>تحقیق بازمیگردد</a:t>
            </a:r>
            <a:r>
              <a:rPr lang="fa-IR" b="0" i="0" smtClean="0">
                <a:solidFill>
                  <a:srgbClr val="000000"/>
                </a:solidFill>
                <a:effectLst/>
                <a:latin typeface="BZar"/>
                <a:cs typeface="B Zar" panose="00000400000000000000" pitchFamily="2" charset="-78"/>
              </a:rPr>
              <a:t>. </a:t>
            </a:r>
            <a:r>
              <a:rPr lang="fa-IR" b="1" i="0" smtClean="0">
                <a:solidFill>
                  <a:srgbClr val="FF0000"/>
                </a:solidFill>
                <a:effectLst/>
                <a:latin typeface="BZar"/>
                <a:cs typeface="B Zar" panose="00000400000000000000" pitchFamily="2" charset="-78"/>
              </a:rPr>
              <a:t>اینکه بر پایه ماهیت مسئله چه نوع پژوهشی را به لحاظ هدف، زمان و </a:t>
            </a:r>
            <a:r>
              <a:rPr lang="fa-IR" b="1" i="0" smtClean="0">
                <a:solidFill>
                  <a:srgbClr val="FF0000"/>
                </a:solidFill>
                <a:effectLst/>
                <a:latin typeface="BZar"/>
                <a:cs typeface="B Zar" panose="00000400000000000000" pitchFamily="2" charset="-78"/>
              </a:rPr>
              <a:t>داده باید </a:t>
            </a:r>
            <a:r>
              <a:rPr lang="fa-IR" b="1" i="0" smtClean="0">
                <a:solidFill>
                  <a:srgbClr val="FF0000"/>
                </a:solidFill>
                <a:effectLst/>
                <a:latin typeface="BZar"/>
                <a:cs typeface="B Zar" panose="00000400000000000000" pitchFamily="2" charset="-78"/>
              </a:rPr>
              <a:t>سامان داد</a:t>
            </a:r>
            <a:r>
              <a:rPr lang="fa-IR" b="1" i="0" smtClean="0">
                <a:solidFill>
                  <a:srgbClr val="FF0000"/>
                </a:solidFill>
                <a:effectLst/>
                <a:latin typeface="BZar"/>
                <a:cs typeface="B Zar" panose="00000400000000000000" pitchFamily="2" charset="-78"/>
              </a:rPr>
              <a:t>؟</a:t>
            </a:r>
          </a:p>
          <a:p>
            <a:pPr algn="just"/>
            <a:r>
              <a:rPr lang="fa-IR" b="0" i="0" smtClean="0">
                <a:solidFill>
                  <a:srgbClr val="000000"/>
                </a:solidFill>
                <a:effectLst/>
                <a:latin typeface="BZar"/>
                <a:cs typeface="B Zar" panose="00000400000000000000" pitchFamily="2" charset="-78"/>
              </a:rPr>
              <a:t/>
            </a:r>
            <a:br>
              <a:rPr lang="fa-IR" b="0" i="0" smtClean="0">
                <a:solidFill>
                  <a:srgbClr val="000000"/>
                </a:solidFill>
                <a:effectLst/>
                <a:latin typeface="BZa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183179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Lotus"/>
                <a:cs typeface="B Zar" panose="00000400000000000000" pitchFamily="2" charset="-78"/>
              </a:rPr>
              <a:t>توصیف و تبیین: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smtClean="0">
                <a:solidFill>
                  <a:srgbClr val="000000"/>
                </a:solidFill>
                <a:latin typeface="BZar"/>
                <a:cs typeface="B Zar" panose="00000400000000000000" pitchFamily="2" charset="-78"/>
              </a:rPr>
              <a:t>پژوهشگران </a:t>
            </a:r>
            <a:r>
              <a:rPr lang="fa-IR" sz="2600">
                <a:solidFill>
                  <a:srgbClr val="000000"/>
                </a:solidFill>
                <a:latin typeface="BZar"/>
                <a:cs typeface="B Zar" panose="00000400000000000000" pitchFamily="2" charset="-78"/>
              </a:rPr>
              <a:t>اجتماعی با صورتبندي مسئله خویش تعیین </a:t>
            </a:r>
            <a:r>
              <a:rPr lang="fa-IR" sz="2600" smtClean="0">
                <a:solidFill>
                  <a:srgbClr val="000000"/>
                </a:solidFill>
                <a:latin typeface="BZar"/>
                <a:cs typeface="B Zar" panose="00000400000000000000" pitchFamily="2" charset="-78"/>
              </a:rPr>
              <a:t>میکنند که </a:t>
            </a:r>
            <a:r>
              <a:rPr lang="fa-IR" sz="2600">
                <a:solidFill>
                  <a:srgbClr val="000000"/>
                </a:solidFill>
                <a:latin typeface="BZar"/>
                <a:cs typeface="B Zar" panose="00000400000000000000" pitchFamily="2" charset="-78"/>
              </a:rPr>
              <a:t>نوع تحقیقشان به لحاظ هدف چه خواهد بود. اگر در تدوین مسئله پژوهش به </a:t>
            </a:r>
            <a:r>
              <a:rPr lang="fa-IR" sz="2600" smtClean="0">
                <a:solidFill>
                  <a:srgbClr val="000000"/>
                </a:solidFill>
                <a:latin typeface="BZar"/>
                <a:cs typeface="B Zar" panose="00000400000000000000" pitchFamily="2" charset="-78"/>
              </a:rPr>
              <a:t>دنبال پرسشهایی </a:t>
            </a:r>
            <a:r>
              <a:rPr lang="fa-IR" sz="2600">
                <a:solidFill>
                  <a:srgbClr val="000000"/>
                </a:solidFill>
                <a:latin typeface="BZar"/>
                <a:cs typeface="B Zar" panose="00000400000000000000" pitchFamily="2" charset="-78"/>
              </a:rPr>
              <a:t>باشند که ناظر بر چیستی پدیدههاي اجتماعی و چگونگی اوضاع و </a:t>
            </a:r>
            <a:r>
              <a:rPr lang="fa-IR" sz="2600" smtClean="0">
                <a:solidFill>
                  <a:srgbClr val="000000"/>
                </a:solidFill>
                <a:latin typeface="BZar"/>
                <a:cs typeface="B Zar" panose="00000400000000000000" pitchFamily="2" charset="-78"/>
              </a:rPr>
              <a:t>شرایط اجتماعی </a:t>
            </a:r>
            <a:r>
              <a:rPr lang="fa-IR" sz="2600">
                <a:solidFill>
                  <a:srgbClr val="000000"/>
                </a:solidFill>
                <a:latin typeface="BZar"/>
                <a:cs typeface="B Zar" panose="00000400000000000000" pitchFamily="2" charset="-78"/>
              </a:rPr>
              <a:t>است، پس قدم در راه پژوهش توصیفی </a:t>
            </a:r>
            <a:r>
              <a:rPr lang="fa-IR" sz="1300">
                <a:solidFill>
                  <a:srgbClr val="000000"/>
                </a:solidFill>
                <a:latin typeface="BZar"/>
                <a:cs typeface="B Zar" panose="00000400000000000000" pitchFamily="2" charset="-78"/>
              </a:rPr>
              <a:t>1</a:t>
            </a:r>
            <a:r>
              <a:rPr lang="fa-IR" sz="2600">
                <a:solidFill>
                  <a:srgbClr val="000000"/>
                </a:solidFill>
                <a:latin typeface="BZar"/>
                <a:cs typeface="B Zar" panose="00000400000000000000" pitchFamily="2" charset="-78"/>
              </a:rPr>
              <a:t>میگذارند. حال اگر در بیان مسئله </a:t>
            </a:r>
            <a:r>
              <a:rPr lang="fa-IR" sz="2600" smtClean="0">
                <a:solidFill>
                  <a:srgbClr val="000000"/>
                </a:solidFill>
                <a:latin typeface="BZar"/>
                <a:cs typeface="B Zar" panose="00000400000000000000" pitchFamily="2" charset="-78"/>
              </a:rPr>
              <a:t>به پرسش </a:t>
            </a:r>
            <a:r>
              <a:rPr lang="fa-IR" sz="2600">
                <a:solidFill>
                  <a:srgbClr val="000000"/>
                </a:solidFill>
                <a:latin typeface="BZar"/>
                <a:cs typeface="B Zar" panose="00000400000000000000" pitchFamily="2" charset="-78"/>
              </a:rPr>
              <a:t>چرایی اهمیت داده شود و سازوکارهایی پیدایش، تغییر، افول و احیاء </a:t>
            </a:r>
            <a:r>
              <a:rPr lang="fa-IR" sz="2600" smtClean="0">
                <a:solidFill>
                  <a:srgbClr val="000000"/>
                </a:solidFill>
                <a:latin typeface="BZar"/>
                <a:cs typeface="B Zar" panose="00000400000000000000" pitchFamily="2" charset="-78"/>
              </a:rPr>
              <a:t>پدیدههاي اجتماعی </a:t>
            </a:r>
            <a:r>
              <a:rPr lang="fa-IR" sz="2600">
                <a:solidFill>
                  <a:srgbClr val="000000"/>
                </a:solidFill>
                <a:latin typeface="BZar"/>
                <a:cs typeface="B Zar" panose="00000400000000000000" pitchFamily="2" charset="-78"/>
              </a:rPr>
              <a:t>مدنظر باشد، آنگاه پژوهش از نوع تبیینی </a:t>
            </a:r>
            <a:r>
              <a:rPr lang="fa-IR" sz="1300">
                <a:solidFill>
                  <a:srgbClr val="000000"/>
                </a:solidFill>
                <a:latin typeface="BZar"/>
                <a:cs typeface="B Zar" panose="00000400000000000000" pitchFamily="2" charset="-78"/>
              </a:rPr>
              <a:t>2</a:t>
            </a:r>
            <a:r>
              <a:rPr lang="fa-IR" sz="2600">
                <a:solidFill>
                  <a:srgbClr val="000000"/>
                </a:solidFill>
                <a:latin typeface="BZar"/>
                <a:cs typeface="B Zar" panose="00000400000000000000" pitchFamily="2" charset="-78"/>
              </a:rPr>
              <a:t>خواهد بود.</a:t>
            </a:r>
            <a:r>
              <a:rPr lang="fa-IR" sz="2600">
                <a:solidFill>
                  <a:prstClr val="black"/>
                </a:solidFill>
                <a:cs typeface="B Zar" panose="00000400000000000000" pitchFamily="2" charset="-78"/>
              </a:rPr>
              <a:t> </a:t>
            </a:r>
            <a:endParaRPr lang="fa-IR" sz="2600" smtClean="0">
              <a:solidFill>
                <a:prstClr val="black"/>
              </a:solidFill>
              <a:cs typeface="B Zar" panose="00000400000000000000" pitchFamily="2" charset="-78"/>
            </a:endParaRPr>
          </a:p>
          <a:p>
            <a:pPr marL="0" lvl="0" indent="0" algn="just">
              <a:buNone/>
            </a:pPr>
            <a:r>
              <a:rPr lang="fa-IR" sz="2600">
                <a:solidFill>
                  <a:prstClr val="black"/>
                </a:solidFill>
                <a:cs typeface="B Zar" panose="00000400000000000000" pitchFamily="2" charset="-78"/>
              </a:rPr>
              <a:t/>
            </a:r>
            <a:br>
              <a:rPr lang="fa-IR" sz="2600">
                <a:solidFill>
                  <a:prstClr val="black"/>
                </a:solidFill>
                <a:cs typeface="B Zar" panose="00000400000000000000" pitchFamily="2" charset="-78"/>
              </a:rPr>
            </a:br>
            <a:endParaRPr lang="fa-IR" sz="2600">
              <a:solidFill>
                <a:prstClr val="black"/>
              </a:solidFill>
              <a:cs typeface="B Zar" panose="00000400000000000000" pitchFamily="2" charset="-78"/>
            </a:endParaRPr>
          </a:p>
          <a:p>
            <a:endParaRPr lang="fa-IR">
              <a:cs typeface="B Zar" panose="00000400000000000000" pitchFamily="2" charset="-78"/>
            </a:endParaRPr>
          </a:p>
        </p:txBody>
      </p:sp>
      <p:sp>
        <p:nvSpPr>
          <p:cNvPr id="4" name="Flowchart: Connector 3"/>
          <p:cNvSpPr/>
          <p:nvPr/>
        </p:nvSpPr>
        <p:spPr>
          <a:xfrm>
            <a:off x="838200" y="4121833"/>
            <a:ext cx="1547446" cy="115355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smtClean="0">
                <a:solidFill>
                  <a:srgbClr val="FF0000"/>
                </a:solidFill>
                <a:latin typeface="BZar"/>
                <a:cs typeface="B Zar" panose="00000400000000000000" pitchFamily="2" charset="-78"/>
              </a:rPr>
              <a:t>تبیین</a:t>
            </a:r>
            <a:endParaRPr lang="fa-IR" b="1">
              <a:solidFill>
                <a:srgbClr val="FF0000"/>
              </a:solidFill>
            </a:endParaRPr>
          </a:p>
        </p:txBody>
      </p:sp>
    </p:spTree>
    <p:extLst>
      <p:ext uri="{BB962C8B-B14F-4D97-AF65-F5344CB8AC3E}">
        <p14:creationId xmlns:p14="http://schemas.microsoft.com/office/powerpoint/2010/main" val="28135246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باید توجه داشت که توصیف خوب، اساس کار تحقیق است. در تحقیق </a:t>
            </a:r>
            <a:r>
              <a:rPr lang="fa-IR" b="0" i="0" smtClean="0">
                <a:solidFill>
                  <a:srgbClr val="000000"/>
                </a:solidFill>
                <a:effectLst/>
                <a:latin typeface="BZar"/>
                <a:cs typeface="B Zar" panose="00000400000000000000" pitchFamily="2" charset="-78"/>
              </a:rPr>
              <a:t>توصیفی، پژوهشگر </a:t>
            </a:r>
            <a:r>
              <a:rPr lang="fa-IR" b="0" i="0" smtClean="0">
                <a:solidFill>
                  <a:srgbClr val="000000"/>
                </a:solidFill>
                <a:effectLst/>
                <a:latin typeface="BZar"/>
                <a:cs typeface="B Zar" panose="00000400000000000000" pitchFamily="2" charset="-78"/>
              </a:rPr>
              <a:t>به دنبال »فراهم آوردن شرح کامل و دقیقی از یک پدیده اجتماعی، یا توزیع</a:t>
            </a:r>
            <a:r>
              <a:rPr lang="fa-IR" smtClean="0">
                <a:cs typeface="B Zar" panose="00000400000000000000" pitchFamily="2" charset="-78"/>
              </a:rPr>
              <a:t> </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ویژگیهایی </a:t>
            </a:r>
            <a:r>
              <a:rPr lang="fa-IR" b="0" i="0" smtClean="0">
                <a:solidFill>
                  <a:srgbClr val="000000"/>
                </a:solidFill>
                <a:effectLst/>
                <a:latin typeface="BZar"/>
                <a:cs typeface="B Zar" panose="00000400000000000000" pitchFamily="2" charset="-78"/>
              </a:rPr>
              <a:t>در یک جمعیت یا گروه اجتماعی، یا الگوهاي روابط در یک متن اجتماعی </a:t>
            </a:r>
            <a:r>
              <a:rPr lang="fa-IR" b="0" i="0" smtClean="0">
                <a:solidFill>
                  <a:srgbClr val="000000"/>
                </a:solidFill>
                <a:effectLst/>
                <a:latin typeface="BZar"/>
                <a:cs typeface="B Zar" panose="00000400000000000000" pitchFamily="2" charset="-78"/>
              </a:rPr>
              <a:t>و در </a:t>
            </a:r>
            <a:r>
              <a:rPr lang="fa-IR" b="0" i="0" smtClean="0">
                <a:solidFill>
                  <a:srgbClr val="000000"/>
                </a:solidFill>
                <a:effectLst/>
                <a:latin typeface="BZar"/>
                <a:cs typeface="B Zar" panose="00000400000000000000" pitchFamily="2" charset="-78"/>
              </a:rPr>
              <a:t>یک زمان خاص، یا تغییر این ویژگیها در طول زمان است« </a:t>
            </a:r>
            <a:r>
              <a:rPr lang="fa-IR" b="0" i="0" smtClean="0">
                <a:solidFill>
                  <a:srgbClr val="000000"/>
                </a:solidFill>
                <a:effectLst/>
                <a:latin typeface="BZar"/>
                <a:cs typeface="B Zar" panose="00000400000000000000" pitchFamily="2" charset="-78"/>
              </a:rPr>
              <a:t>(</a:t>
            </a:r>
            <a:r>
              <a:rPr lang="en-US" sz="2000" b="0" i="0" smtClean="0">
                <a:solidFill>
                  <a:srgbClr val="000000"/>
                </a:solidFill>
                <a:effectLst/>
                <a:latin typeface="TimesNewRoman"/>
                <a:cs typeface="B Zar" panose="00000400000000000000" pitchFamily="2" charset="-78"/>
              </a:rPr>
              <a:t>Blumer, 1986: </a:t>
            </a:r>
            <a:r>
              <a:rPr lang="en-US" sz="2000" b="0" i="0" smtClean="0">
                <a:solidFill>
                  <a:srgbClr val="000000"/>
                </a:solidFill>
                <a:effectLst/>
                <a:latin typeface="TimesNewRoman"/>
                <a:cs typeface="B Zar" panose="00000400000000000000" pitchFamily="2" charset="-78"/>
              </a:rPr>
              <a:t>51</a:t>
            </a:r>
            <a:r>
              <a:rPr lang="fa-IR" sz="2000" b="0" i="0" smtClean="0">
                <a:solidFill>
                  <a:srgbClr val="000000"/>
                </a:solidFill>
                <a:effectLst/>
                <a:latin typeface="TimesNewRoman"/>
                <a:cs typeface="B Zar" panose="00000400000000000000" pitchFamily="2" charset="-78"/>
              </a:rPr>
              <a:t>)</a:t>
            </a:r>
          </a:p>
          <a:p>
            <a:pPr algn="just"/>
            <a:r>
              <a:rPr lang="en-US" sz="2000" b="0" i="0" smtClean="0">
                <a:solidFill>
                  <a:srgbClr val="000000"/>
                </a:solidFill>
                <a:effectLst/>
                <a:latin typeface="TimesNewRoman"/>
                <a:cs typeface="B Zar" panose="00000400000000000000" pitchFamily="2" charset="-78"/>
              </a:rPr>
              <a:t/>
            </a:r>
            <a:br>
              <a:rPr lang="en-US" sz="2000" b="0" i="0" smtClean="0">
                <a:solidFill>
                  <a:srgbClr val="000000"/>
                </a:solidFill>
                <a:effectLst/>
                <a:latin typeface="TimesNewRoman"/>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9322125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en-US">
                <a:solidFill>
                  <a:srgbClr val="000000"/>
                </a:solidFill>
                <a:latin typeface="BZar"/>
                <a:cs typeface="B Zar" panose="00000400000000000000" pitchFamily="2" charset="-78"/>
              </a:rPr>
              <a:t>»</a:t>
            </a:r>
            <a:r>
              <a:rPr lang="fa-IR">
                <a:solidFill>
                  <a:srgbClr val="000000"/>
                </a:solidFill>
                <a:latin typeface="BZar"/>
                <a:cs typeface="B Zar" panose="00000400000000000000" pitchFamily="2" charset="-78"/>
              </a:rPr>
              <a:t>توصیف میتواند عینی یا انتزاعی باشد. توصیف ترکیب قومی یک جامعه، وضعیت اشتغال نیروهاي فعال جامعه، یا شرایط اجتماعی- اقتصادي گروههاي اجتماعی مختلف ){سالمندان، کودکان، نوجوانان، جوانان، معلولان، معتادان، بزهکاران، زندانیان و (...} در رده توصیفهاي عینی قرار میگیرند. از سوي دیگر، توصیف میتواند ها مؤلفه / مقولات انتزاعیتري چون سطح نابرابري اجتماعی یا میزان فقر در یک جامعه را هدف قرار دهد« (دواس، .</a:t>
            </a:r>
            <a:endParaRPr lang="fa-IR"/>
          </a:p>
        </p:txBody>
      </p:sp>
      <p:sp>
        <p:nvSpPr>
          <p:cNvPr id="4" name="Flowchart: Process 3"/>
          <p:cNvSpPr/>
          <p:nvPr/>
        </p:nvSpPr>
        <p:spPr>
          <a:xfrm>
            <a:off x="1547446" y="4220308"/>
            <a:ext cx="2700997" cy="1209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مؤلفه / مقولات انتزاعیتري</a:t>
            </a:r>
            <a:endParaRPr lang="fa-IR" b="1">
              <a:solidFill>
                <a:srgbClr val="FF0000"/>
              </a:solidFill>
            </a:endParaRPr>
          </a:p>
        </p:txBody>
      </p:sp>
    </p:spTree>
    <p:extLst>
      <p:ext uri="{BB962C8B-B14F-4D97-AF65-F5344CB8AC3E}">
        <p14:creationId xmlns:p14="http://schemas.microsoft.com/office/powerpoint/2010/main" val="3667055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همچنین پژوهش توصیفی میتواند مقدمه و بنیانی کارآمد </a:t>
            </a:r>
            <a:r>
              <a:rPr lang="fa-IR" b="0" i="0" smtClean="0">
                <a:solidFill>
                  <a:srgbClr val="000000"/>
                </a:solidFill>
                <a:effectLst/>
                <a:latin typeface="BZar"/>
                <a:cs typeface="B Zar" panose="00000400000000000000" pitchFamily="2" charset="-78"/>
              </a:rPr>
              <a:t>در عرصههاي برنامه ریزي وسیاستگذاري </a:t>
            </a:r>
            <a:r>
              <a:rPr lang="fa-IR" b="0" i="0" smtClean="0">
                <a:solidFill>
                  <a:srgbClr val="000000"/>
                </a:solidFill>
                <a:effectLst/>
                <a:latin typeface="BZar"/>
                <a:cs typeface="B Zar" panose="00000400000000000000" pitchFamily="2" charset="-78"/>
              </a:rPr>
              <a:t>اجتماعی باشد. توصیف خوب میتواند از </a:t>
            </a:r>
            <a:r>
              <a:rPr lang="fa-IR" b="0" i="0" smtClean="0">
                <a:solidFill>
                  <a:srgbClr val="000000"/>
                </a:solidFill>
                <a:effectLst/>
                <a:latin typeface="BZar"/>
                <a:cs typeface="B Zar" panose="00000400000000000000" pitchFamily="2" charset="-78"/>
              </a:rPr>
              <a:t>طریق اشاره </a:t>
            </a:r>
            <a:r>
              <a:rPr lang="fa-IR" b="0" i="0" smtClean="0">
                <a:solidFill>
                  <a:srgbClr val="000000"/>
                </a:solidFill>
                <a:effectLst/>
                <a:latin typeface="BZar"/>
                <a:cs typeface="B Zar" panose="00000400000000000000" pitchFamily="2" charset="-78"/>
              </a:rPr>
              <a:t>به مسائل اجتماعی، مفروضات مقبول درباره جریان امور را به چالش بکشد و </a:t>
            </a:r>
            <a:r>
              <a:rPr lang="fa-IR" b="0" i="0" smtClean="0">
                <a:solidFill>
                  <a:srgbClr val="000000"/>
                </a:solidFill>
                <a:effectLst/>
                <a:latin typeface="BZar"/>
                <a:cs typeface="B Zar" panose="00000400000000000000" pitchFamily="2" charset="-78"/>
              </a:rPr>
              <a:t>میتواند باعث </a:t>
            </a:r>
            <a:r>
              <a:rPr lang="fa-IR" b="0" i="0" smtClean="0">
                <a:solidFill>
                  <a:srgbClr val="000000"/>
                </a:solidFill>
                <a:effectLst/>
                <a:latin typeface="BZar"/>
                <a:cs typeface="B Zar" panose="00000400000000000000" pitchFamily="2" charset="-78"/>
              </a:rPr>
              <a:t>اقدام مناسب گردد، یا اینکه میتواند منجر به طرح پرسشهاي چرایی تحقیق </a:t>
            </a:r>
            <a:r>
              <a:rPr lang="fa-IR" b="0" i="0" smtClean="0">
                <a:solidFill>
                  <a:srgbClr val="000000"/>
                </a:solidFill>
                <a:effectLst/>
                <a:latin typeface="BZar"/>
                <a:cs typeface="B Zar" panose="00000400000000000000" pitchFamily="2" charset="-78"/>
              </a:rPr>
              <a:t>تبیینی شود (دواس</a:t>
            </a:r>
            <a:r>
              <a:rPr lang="fa-IR" b="0" i="0" smtClean="0">
                <a:solidFill>
                  <a:srgbClr val="000000"/>
                </a:solidFill>
                <a:effectLst/>
                <a:latin typeface="BZar"/>
                <a:cs typeface="B Zar" panose="00000400000000000000" pitchFamily="2" charset="-78"/>
              </a:rPr>
              <a:t>، .</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689317" y="4220308"/>
            <a:ext cx="2700997" cy="130829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پرسشهاي چرایی تحقیق تبیینی</a:t>
            </a:r>
            <a:endParaRPr lang="fa-IR" b="1">
              <a:solidFill>
                <a:srgbClr val="FF0000"/>
              </a:solidFill>
            </a:endParaRPr>
          </a:p>
        </p:txBody>
      </p:sp>
    </p:spTree>
    <p:extLst>
      <p:ext uri="{BB962C8B-B14F-4D97-AF65-F5344CB8AC3E}">
        <p14:creationId xmlns:p14="http://schemas.microsoft.com/office/powerpoint/2010/main" val="123218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شاخههاي مختلف علوم اجتماعی در جریان حرکت و تکوین خود، بهواسطه ویژگیهاي اجتماعی، فرهنگی، سیاسی و اقتصادي جامعه ایران و نظام دانشگاهی آن، فردیت تاریخی خویش را پیداکرده و در کنار بهرهمندي از سایر معارف علمی، عناصر هویت تاریخی </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Zar"/>
                <a:cs typeface="B Zar" panose="00000400000000000000" pitchFamily="2" charset="-78"/>
              </a:rPr>
              <a:t>بومی را اخذ کرده و سرشت خویش را بنیان نهادهاند.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959857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در تحقیق تبیینی، پژوهشگر به دنبال »نشان دادن عناصر، عوامل یا مکانیسمهاي </a:t>
            </a:r>
            <a:r>
              <a:rPr lang="fa-IR" b="0" i="0" smtClean="0">
                <a:solidFill>
                  <a:srgbClr val="000000"/>
                </a:solidFill>
                <a:effectLst/>
                <a:latin typeface="BZar"/>
                <a:cs typeface="B Zar" panose="00000400000000000000" pitchFamily="2" charset="-78"/>
              </a:rPr>
              <a:t>دخیل در </a:t>
            </a:r>
            <a:r>
              <a:rPr lang="fa-IR" b="0" i="0" smtClean="0">
                <a:solidFill>
                  <a:srgbClr val="000000"/>
                </a:solidFill>
                <a:effectLst/>
                <a:latin typeface="BZar"/>
                <a:cs typeface="B Zar" panose="00000400000000000000" pitchFamily="2" charset="-78"/>
              </a:rPr>
              <a:t>ایجاد وضعیت یا توالیهاي منظم پدیدههاي اجتماعی است« </a:t>
            </a:r>
            <a:r>
              <a:rPr lang="fa-IR" b="0" i="0" smtClean="0">
                <a:solidFill>
                  <a:srgbClr val="000000"/>
                </a:solidFill>
                <a:effectLst/>
                <a:latin typeface="BZar"/>
                <a:cs typeface="B Zar" panose="00000400000000000000" pitchFamily="2" charset="-78"/>
              </a:rPr>
              <a:t>(بلیکی</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101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1395) به</a:t>
            </a:r>
            <a:r>
              <a:rPr lang="fa-IR">
                <a:solidFill>
                  <a:srgbClr val="000000"/>
                </a:solidFill>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سخن </a:t>
            </a:r>
            <a:r>
              <a:rPr lang="fa-IR" b="0" i="0" smtClean="0">
                <a:solidFill>
                  <a:srgbClr val="000000"/>
                </a:solidFill>
                <a:effectLst/>
                <a:latin typeface="BZar"/>
                <a:cs typeface="B Zar" panose="00000400000000000000" pitchFamily="2" charset="-78"/>
              </a:rPr>
              <a:t>دیگر، او به دنبال معقول ساختن رویدادها یا توالیهاي منظمی است که در </a:t>
            </a:r>
            <a:r>
              <a:rPr lang="fa-IR" b="0" i="0" smtClean="0">
                <a:solidFill>
                  <a:srgbClr val="000000"/>
                </a:solidFill>
                <a:effectLst/>
                <a:latin typeface="BZar"/>
                <a:cs typeface="B Zar" panose="00000400000000000000" pitchFamily="2" charset="-78"/>
              </a:rPr>
              <a:t>حیات اجتماعی </a:t>
            </a:r>
            <a:r>
              <a:rPr lang="fa-IR" b="0" i="0" smtClean="0">
                <a:solidFill>
                  <a:srgbClr val="000000"/>
                </a:solidFill>
                <a:effectLst/>
                <a:latin typeface="BZar"/>
                <a:cs typeface="B Zar" panose="00000400000000000000" pitchFamily="2" charset="-78"/>
              </a:rPr>
              <a:t>رخ دادهاند. پس از این تعریف مقدماتی، لازم است به کاربست انواع تبیین </a:t>
            </a:r>
            <a:r>
              <a:rPr lang="fa-IR" sz="14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اشاره شود</a:t>
            </a:r>
            <a:r>
              <a:rPr lang="fa-IR" b="0" i="0" smtClean="0">
                <a:solidFill>
                  <a:srgbClr val="000000"/>
                </a:solidFill>
                <a:effectLst/>
                <a:latin typeface="BZar"/>
                <a:cs typeface="B Zar" panose="00000400000000000000" pitchFamily="2" charset="-78"/>
              </a:rPr>
              <a:t>. همانگونه که بیان شد، پا گذاشتن به عرصه تبیین، بستگی به نوع صورتبندي </a:t>
            </a:r>
            <a:r>
              <a:rPr lang="fa-IR" b="0" i="0" smtClean="0">
                <a:solidFill>
                  <a:srgbClr val="000000"/>
                </a:solidFill>
                <a:effectLst/>
                <a:latin typeface="BZar"/>
                <a:cs typeface="B Zar" panose="00000400000000000000" pitchFamily="2" charset="-78"/>
              </a:rPr>
              <a:t>مسئله و </a:t>
            </a:r>
            <a:r>
              <a:rPr lang="fa-IR" b="0" i="0" smtClean="0">
                <a:solidFill>
                  <a:srgbClr val="000000"/>
                </a:solidFill>
                <a:effectLst/>
                <a:latin typeface="BZar"/>
                <a:cs typeface="B Zar" panose="00000400000000000000" pitchFamily="2" charset="-78"/>
              </a:rPr>
              <a:t>اهداف پژوهش دارد. اگر مسئله پژوهش مبتنی بر سؤالات چرایی صورتبندي </a:t>
            </a:r>
            <a:r>
              <a:rPr lang="fa-IR" b="0" i="0" smtClean="0">
                <a:solidFill>
                  <a:srgbClr val="000000"/>
                </a:solidFill>
                <a:effectLst/>
                <a:latin typeface="BZar"/>
                <a:cs typeface="B Zar" panose="00000400000000000000" pitchFamily="2" charset="-78"/>
              </a:rPr>
              <a:t>شده باشد</a:t>
            </a:r>
            <a:r>
              <a:rPr lang="fa-IR" b="0" i="0" smtClean="0">
                <a:solidFill>
                  <a:srgbClr val="000000"/>
                </a:solidFill>
                <a:effectLst/>
                <a:latin typeface="BZar"/>
                <a:cs typeface="B Zar" panose="00000400000000000000" pitchFamily="2" charset="-78"/>
              </a:rPr>
              <a:t>، پژوهش در رسته تحقیقات تبیینی قرار میگیرد و بایسته است که نوع تبیین </a:t>
            </a:r>
            <a:r>
              <a:rPr lang="fa-IR" b="0" i="0" smtClean="0">
                <a:solidFill>
                  <a:srgbClr val="000000"/>
                </a:solidFill>
                <a:effectLst/>
                <a:latin typeface="BZar"/>
                <a:cs typeface="B Zar" panose="00000400000000000000" pitchFamily="2" charset="-78"/>
              </a:rPr>
              <a:t>مشخص شود</a:t>
            </a:r>
            <a:r>
              <a:rPr lang="fa-IR" b="0" i="0" smtClean="0">
                <a:solidFill>
                  <a:srgbClr val="000000"/>
                </a:solidFill>
                <a:effectLst/>
                <a:latin typeface="BZar"/>
                <a:cs typeface="B Zar" panose="00000400000000000000" pitchFamily="2" charset="-78"/>
              </a:rPr>
              <a:t>. اگر تأکید بر کارکرد است، پس سروکار با تبیین کارکردي </a:t>
            </a:r>
            <a:r>
              <a:rPr lang="fa-IR" sz="1400" b="0" i="0" smtClean="0">
                <a:solidFill>
                  <a:srgbClr val="000000"/>
                </a:solidFill>
                <a:effectLst/>
                <a:latin typeface="BZar"/>
                <a:cs typeface="B Zar" panose="00000400000000000000" pitchFamily="2" charset="-78"/>
              </a:rPr>
              <a:t>2</a:t>
            </a:r>
            <a:r>
              <a:rPr lang="fa-IR" b="0" i="0" smtClean="0">
                <a:solidFill>
                  <a:srgbClr val="000000"/>
                </a:solidFill>
                <a:effectLst/>
                <a:latin typeface="BZar"/>
                <a:cs typeface="B Zar" panose="00000400000000000000" pitchFamily="2" charset="-78"/>
              </a:rPr>
              <a:t>خواهد بود</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082018" y="4726745"/>
            <a:ext cx="2869810"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Zar"/>
                <a:cs typeface="B Zar" panose="00000400000000000000" pitchFamily="2" charset="-78"/>
              </a:rPr>
              <a:t>رویدادها یا توالیهاي منظمی</a:t>
            </a:r>
            <a:endParaRPr lang="fa-IR">
              <a:solidFill>
                <a:srgbClr val="FF0000"/>
              </a:solidFill>
            </a:endParaRPr>
          </a:p>
        </p:txBody>
      </p:sp>
    </p:spTree>
    <p:extLst>
      <p:ext uri="{BB962C8B-B14F-4D97-AF65-F5344CB8AC3E}">
        <p14:creationId xmlns:p14="http://schemas.microsoft.com/office/powerpoint/2010/main" val="2815905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در این تبیین، »شئون مختلف جامعه برحسب پیامدهاي سودمندي که براي </a:t>
            </a:r>
            <a:r>
              <a:rPr lang="fa-IR" b="0" i="0" smtClean="0">
                <a:solidFill>
                  <a:srgbClr val="000000"/>
                </a:solidFill>
                <a:effectLst/>
                <a:latin typeface="BZar"/>
                <a:cs typeface="B Zar" panose="00000400000000000000" pitchFamily="2" charset="-78"/>
              </a:rPr>
              <a:t>نظام بزرگتر </a:t>
            </a:r>
            <a:r>
              <a:rPr lang="fa-IR" b="0" i="0" smtClean="0">
                <a:solidFill>
                  <a:srgbClr val="000000"/>
                </a:solidFill>
                <a:effectLst/>
                <a:latin typeface="BZar"/>
                <a:cs typeface="B Zar" panose="00000400000000000000" pitchFamily="2" charset="-78"/>
              </a:rPr>
              <a:t>اجتماعی دارند در نظر گرفته میشوند« </a:t>
            </a:r>
            <a:r>
              <a:rPr lang="fa-IR" b="0" i="0" smtClean="0">
                <a:solidFill>
                  <a:srgbClr val="000000"/>
                </a:solidFill>
                <a:effectLst/>
                <a:latin typeface="BZar"/>
                <a:cs typeface="B Zar" panose="00000400000000000000" pitchFamily="2" charset="-78"/>
              </a:rPr>
              <a:t>(لیتل</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.151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1386) تبیین </a:t>
            </a:r>
            <a:r>
              <a:rPr lang="fa-IR" b="0" i="0" smtClean="0">
                <a:solidFill>
                  <a:srgbClr val="000000"/>
                </a:solidFill>
                <a:effectLst/>
                <a:latin typeface="BZar"/>
                <a:cs typeface="B Zar" panose="00000400000000000000" pitchFamily="2" charset="-78"/>
              </a:rPr>
              <a:t>کارکردي</a:t>
            </a:r>
            <a:r>
              <a:rPr lang="fa-IR" smtClean="0">
                <a:cs typeface="B Zar" panose="00000400000000000000" pitchFamily="2" charset="-78"/>
              </a:rPr>
              <a:t> </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بیانگر </a:t>
            </a:r>
            <a:r>
              <a:rPr lang="fa-IR" b="0" i="0" smtClean="0">
                <a:solidFill>
                  <a:srgbClr val="000000"/>
                </a:solidFill>
                <a:effectLst/>
                <a:latin typeface="BZar"/>
                <a:cs typeface="B Zar" panose="00000400000000000000" pitchFamily="2" charset="-78"/>
              </a:rPr>
              <a:t>آن است که »ویژگیها یا فعالیتهاي خاص اجزا باعث میشود تداوم حیات </a:t>
            </a:r>
            <a:r>
              <a:rPr lang="fa-IR" b="0" i="0" smtClean="0">
                <a:solidFill>
                  <a:srgbClr val="000000"/>
                </a:solidFill>
                <a:effectLst/>
                <a:latin typeface="BZar"/>
                <a:cs typeface="B Zar" panose="00000400000000000000" pitchFamily="2" charset="-78"/>
              </a:rPr>
              <a:t>یا بازتولید </a:t>
            </a:r>
            <a:r>
              <a:rPr lang="fa-IR" b="0" i="0" smtClean="0">
                <a:solidFill>
                  <a:srgbClr val="000000"/>
                </a:solidFill>
                <a:effectLst/>
                <a:latin typeface="BZar"/>
                <a:cs typeface="B Zar" panose="00000400000000000000" pitchFamily="2" charset="-78"/>
              </a:rPr>
              <a:t>کلیتهاي پیچیدهتر، یا سیستمهایی که آن ویژگیها و فعالیتها به آنها </a:t>
            </a:r>
            <a:r>
              <a:rPr lang="fa-IR" b="0" i="0" smtClean="0">
                <a:solidFill>
                  <a:srgbClr val="000000"/>
                </a:solidFill>
                <a:effectLst/>
                <a:latin typeface="BZar"/>
                <a:cs typeface="B Zar" panose="00000400000000000000" pitchFamily="2" charset="-78"/>
              </a:rPr>
              <a:t>تعلق دارند </a:t>
            </a:r>
            <a:r>
              <a:rPr lang="fa-IR" b="0" i="0" smtClean="0">
                <a:solidFill>
                  <a:srgbClr val="000000"/>
                </a:solidFill>
                <a:effectLst/>
                <a:latin typeface="BZar"/>
                <a:cs typeface="B Zar" panose="00000400000000000000" pitchFamily="2" charset="-78"/>
              </a:rPr>
              <a:t>امکانپذیر شود« </a:t>
            </a:r>
            <a:r>
              <a:rPr lang="fa-IR" b="0" i="0" smtClean="0">
                <a:solidFill>
                  <a:srgbClr val="000000"/>
                </a:solidFill>
                <a:effectLst/>
                <a:latin typeface="BZar"/>
                <a:cs typeface="B Zar" panose="00000400000000000000" pitchFamily="2" charset="-78"/>
              </a:rPr>
              <a:t>(بنتون </a:t>
            </a:r>
            <a:r>
              <a:rPr lang="fa-IR" b="0" i="0" smtClean="0">
                <a:solidFill>
                  <a:srgbClr val="000000"/>
                </a:solidFill>
                <a:effectLst/>
                <a:latin typeface="BZar"/>
                <a:cs typeface="B Zar" panose="00000400000000000000" pitchFamily="2" charset="-78"/>
              </a:rPr>
              <a:t>و کرایب، </a:t>
            </a:r>
            <a:r>
              <a:rPr lang="fa-IR" b="0" i="0" smtClean="0">
                <a:solidFill>
                  <a:srgbClr val="000000"/>
                </a:solidFill>
                <a:effectLst/>
                <a:latin typeface="BZar"/>
                <a:cs typeface="B Zar" panose="00000400000000000000" pitchFamily="2" charset="-78"/>
              </a:rPr>
              <a:t>.81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1395)</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4315272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srgbClr val="000000"/>
                </a:solidFill>
                <a:latin typeface="BZar"/>
                <a:cs typeface="B Zar" panose="00000400000000000000" pitchFamily="2" charset="-78"/>
              </a:rPr>
              <a:t>از همین رو، چنین تبیینی را تبیین پیامدي </a:t>
            </a:r>
            <a:r>
              <a:rPr lang="fa-IR" sz="1400">
                <a:solidFill>
                  <a:srgbClr val="000000"/>
                </a:solidFill>
                <a:latin typeface="BZar"/>
                <a:cs typeface="B Zar" panose="00000400000000000000" pitchFamily="2" charset="-78"/>
              </a:rPr>
              <a:t>1</a:t>
            </a:r>
            <a:r>
              <a:rPr lang="fa-IR">
                <a:solidFill>
                  <a:srgbClr val="000000"/>
                </a:solidFill>
                <a:latin typeface="BZar"/>
                <a:cs typeface="B Zar" panose="00000400000000000000" pitchFamily="2" charset="-78"/>
              </a:rPr>
              <a:t>هم خ می وانند. براي مثال میتوان به بیان این یافته اشاره کرد که یکی از پیامدهاي اقتصادي سنت وقف در جامعه ایران در کنار سایر پیامدهاي دیگر، جلوگیري از دستاندازي حاکمان بر اموال و داراییهاي شخصی افراد بوده است</a:t>
            </a:r>
            <a:r>
              <a:rPr lang="fa-IR">
                <a:solidFill>
                  <a:prstClr val="black"/>
                </a:solidFill>
                <a:cs typeface="B Zar" panose="00000400000000000000" pitchFamily="2" charset="-78"/>
              </a:rPr>
              <a:t> </a:t>
            </a:r>
          </a:p>
          <a:p>
            <a:endParaRPr lang="fa-IR"/>
          </a:p>
        </p:txBody>
      </p:sp>
    </p:spTree>
    <p:extLst>
      <p:ext uri="{BB962C8B-B14F-4D97-AF65-F5344CB8AC3E}">
        <p14:creationId xmlns:p14="http://schemas.microsoft.com/office/powerpoint/2010/main" val="36178659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حال اگر تبیین ساختاري </a:t>
            </a:r>
            <a:r>
              <a:rPr lang="fa-IR" sz="1400" b="0" i="0" smtClean="0">
                <a:solidFill>
                  <a:srgbClr val="000000"/>
                </a:solidFill>
                <a:effectLst/>
                <a:latin typeface="BZar"/>
                <a:cs typeface="B Zar" panose="00000400000000000000" pitchFamily="2" charset="-78"/>
              </a:rPr>
              <a:t>2</a:t>
            </a:r>
            <a:r>
              <a:rPr lang="fa-IR" b="0" i="0" smtClean="0">
                <a:solidFill>
                  <a:srgbClr val="000000"/>
                </a:solidFill>
                <a:effectLst/>
                <a:latin typeface="BZar"/>
                <a:cs typeface="B Zar" panose="00000400000000000000" pitchFamily="2" charset="-78"/>
              </a:rPr>
              <a:t>باشد، همانطور که از نامش پیداست »زمام علیت به </a:t>
            </a:r>
            <a:r>
              <a:rPr lang="fa-IR" b="0" i="0" smtClean="0">
                <a:solidFill>
                  <a:srgbClr val="000000"/>
                </a:solidFill>
                <a:effectLst/>
                <a:latin typeface="BZar"/>
                <a:cs typeface="B Zar" panose="00000400000000000000" pitchFamily="2" charset="-78"/>
              </a:rPr>
              <a:t>دست اوصاف </a:t>
            </a:r>
            <a:r>
              <a:rPr lang="fa-IR" b="0" i="0" smtClean="0">
                <a:solidFill>
                  <a:srgbClr val="000000"/>
                </a:solidFill>
                <a:effectLst/>
                <a:latin typeface="BZar"/>
                <a:cs typeface="B Zar" panose="00000400000000000000" pitchFamily="2" charset="-78"/>
              </a:rPr>
              <a:t>ساختاري جوامع سپرده میشود و شئون مختلف جامعه برحسب </a:t>
            </a:r>
            <a:r>
              <a:rPr lang="fa-IR" b="0" i="0" smtClean="0">
                <a:solidFill>
                  <a:srgbClr val="000000"/>
                </a:solidFill>
                <a:effectLst/>
                <a:latin typeface="BZar"/>
                <a:cs typeface="B Zar" panose="00000400000000000000" pitchFamily="2" charset="-78"/>
              </a:rPr>
              <a:t>پیامدهاي پیشبینیپذیر </a:t>
            </a:r>
            <a:r>
              <a:rPr lang="fa-IR" b="0" i="0" smtClean="0">
                <a:solidFill>
                  <a:srgbClr val="000000"/>
                </a:solidFill>
                <a:effectLst/>
                <a:latin typeface="BZar"/>
                <a:cs typeface="B Zar" panose="00000400000000000000" pitchFamily="2" charset="-78"/>
              </a:rPr>
              <a:t>اوصاف ساختاري جامعه مورد تبیین قرار میگیرد. پیشفرض این </a:t>
            </a:r>
            <a:r>
              <a:rPr lang="fa-IR" b="0" i="0" smtClean="0">
                <a:solidFill>
                  <a:srgbClr val="000000"/>
                </a:solidFill>
                <a:effectLst/>
                <a:latin typeface="BZar"/>
                <a:cs typeface="B Zar" panose="00000400000000000000" pitchFamily="2" charset="-78"/>
              </a:rPr>
              <a:t>مکانیسم تبیینی </a:t>
            </a:r>
            <a:r>
              <a:rPr lang="fa-IR" b="0" i="0" smtClean="0">
                <a:solidFill>
                  <a:srgbClr val="000000"/>
                </a:solidFill>
                <a:effectLst/>
                <a:latin typeface="BZar"/>
                <a:cs typeface="B Zar" panose="00000400000000000000" pitchFamily="2" charset="-78"/>
              </a:rPr>
              <a:t>این است که جوامع نظامهاي درهمتنیدهاي هستند که ساختارهاي اجتماعی </a:t>
            </a:r>
            <a:r>
              <a:rPr lang="fa-IR" b="0" i="0" smtClean="0">
                <a:solidFill>
                  <a:srgbClr val="000000"/>
                </a:solidFill>
                <a:effectLst/>
                <a:latin typeface="BZar"/>
                <a:cs typeface="B Zar" panose="00000400000000000000" pitchFamily="2" charset="-78"/>
              </a:rPr>
              <a:t>بسیار متنوعی </a:t>
            </a:r>
            <a:r>
              <a:rPr lang="fa-IR" b="0" i="0" smtClean="0">
                <a:solidFill>
                  <a:srgbClr val="000000"/>
                </a:solidFill>
                <a:effectLst/>
                <a:latin typeface="BZar"/>
                <a:cs typeface="B Zar" panose="00000400000000000000" pitchFamily="2" charset="-78"/>
              </a:rPr>
              <a:t>را در دل خود جا دادهاند مانند: انواع گوناگون نظامهاي سیاسی و اقتصادي« </a:t>
            </a:r>
            <a:r>
              <a:rPr lang="fa-IR" b="0" i="0" smtClean="0">
                <a:solidFill>
                  <a:srgbClr val="000000"/>
                </a:solidFill>
                <a:effectLst/>
                <a:latin typeface="BZar"/>
                <a:cs typeface="B Zar" panose="00000400000000000000" pitchFamily="2" charset="-78"/>
              </a:rPr>
              <a:t>(لیتل، 151-152 </a:t>
            </a:r>
            <a:r>
              <a:rPr lang="fa-IR" b="0" i="0" smtClean="0">
                <a:solidFill>
                  <a:srgbClr val="000000"/>
                </a:solidFill>
                <a:effectLst/>
                <a:latin typeface="BZar"/>
                <a:cs typeface="B Zar" panose="00000400000000000000" pitchFamily="2" charset="-78"/>
              </a:rPr>
              <a:t>:1386و </a:t>
            </a:r>
            <a:r>
              <a:rPr lang="fa-IR" b="0" i="0" smtClean="0">
                <a:solidFill>
                  <a:srgbClr val="000000"/>
                </a:solidFill>
                <a:effectLst/>
                <a:latin typeface="BZar"/>
                <a:cs typeface="B Zar" panose="00000400000000000000" pitchFamily="2" charset="-78"/>
              </a:rPr>
              <a:t>166نمونه). </a:t>
            </a:r>
            <a:r>
              <a:rPr lang="fa-IR" b="0" i="0" smtClean="0">
                <a:solidFill>
                  <a:srgbClr val="000000"/>
                </a:solidFill>
                <a:effectLst/>
                <a:latin typeface="BZar"/>
                <a:cs typeface="B Zar" panose="00000400000000000000" pitchFamily="2" charset="-78"/>
              </a:rPr>
              <a:t>اي از کاربست چنین تبیینی را میتوان در </a:t>
            </a:r>
            <a:r>
              <a:rPr lang="fa-IR" b="0" i="0" smtClean="0">
                <a:solidFill>
                  <a:srgbClr val="000000"/>
                </a:solidFill>
                <a:effectLst/>
                <a:latin typeface="BZar"/>
                <a:cs typeface="B Zar" panose="00000400000000000000" pitchFamily="2" charset="-78"/>
              </a:rPr>
              <a:t>سازماندهی سلامت </a:t>
            </a:r>
            <a:r>
              <a:rPr lang="fa-IR" b="0" i="0" smtClean="0">
                <a:solidFill>
                  <a:srgbClr val="000000"/>
                </a:solidFill>
                <a:effectLst/>
                <a:latin typeface="BZar"/>
                <a:cs typeface="B Zar" panose="00000400000000000000" pitchFamily="2" charset="-78"/>
              </a:rPr>
              <a:t>در دوران پاندمی کرونا و ارتباطش با نظام بیمه یا تأمین اجتماعی متصور شد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642338"/>
            <a:ext cx="2335237" cy="11394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تبیین ساختاري</a:t>
            </a:r>
            <a:endParaRPr lang="fa-IR" b="1">
              <a:solidFill>
                <a:srgbClr val="FF0000"/>
              </a:solidFill>
            </a:endParaRPr>
          </a:p>
        </p:txBody>
      </p:sp>
    </p:spTree>
    <p:extLst>
      <p:ext uri="{BB962C8B-B14F-4D97-AF65-F5344CB8AC3E}">
        <p14:creationId xmlns:p14="http://schemas.microsoft.com/office/powerpoint/2010/main" val="14132449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تبیین ماتریالیستی گونه دیگري از تبیین است که میتواند در نوع مارکسیستی یا </a:t>
            </a:r>
            <a:r>
              <a:rPr lang="fa-IR" b="0" i="0" smtClean="0">
                <a:solidFill>
                  <a:srgbClr val="000000"/>
                </a:solidFill>
                <a:effectLst/>
                <a:latin typeface="BZar"/>
                <a:cs typeface="B Zar" panose="00000400000000000000" pitchFamily="2" charset="-78"/>
              </a:rPr>
              <a:t>غیر مارکسیستی </a:t>
            </a:r>
            <a:r>
              <a:rPr lang="fa-IR" b="0" i="0" smtClean="0">
                <a:solidFill>
                  <a:srgbClr val="000000"/>
                </a:solidFill>
                <a:effectLst/>
                <a:latin typeface="BZar"/>
                <a:cs typeface="B Zar" panose="00000400000000000000" pitchFamily="2" charset="-78"/>
              </a:rPr>
              <a:t>دنبال شود. محور اصلی تبیین ماتریالیستی این است که »همه جوامع </a:t>
            </a:r>
            <a:r>
              <a:rPr lang="fa-IR" b="0" i="0" smtClean="0">
                <a:solidFill>
                  <a:srgbClr val="000000"/>
                </a:solidFill>
                <a:effectLst/>
                <a:latin typeface="BZar"/>
                <a:cs typeface="B Zar" panose="00000400000000000000" pitchFamily="2" charset="-78"/>
              </a:rPr>
              <a:t>براي برآوردن </a:t>
            </a:r>
            <a:r>
              <a:rPr lang="fa-IR" b="0" i="0" smtClean="0">
                <a:solidFill>
                  <a:srgbClr val="000000"/>
                </a:solidFill>
                <a:effectLst/>
                <a:latin typeface="BZar"/>
                <a:cs typeface="B Zar" panose="00000400000000000000" pitchFamily="2" charset="-78"/>
              </a:rPr>
              <a:t>نیازهاي معیشتی اعضاي خویش میبایست واجد نهادهایی باشند: نهادهایی </a:t>
            </a:r>
            <a:r>
              <a:rPr lang="fa-IR" b="0" i="0" smtClean="0">
                <a:solidFill>
                  <a:srgbClr val="000000"/>
                </a:solidFill>
                <a:effectLst/>
                <a:latin typeface="BZar"/>
                <a:cs typeface="B Zar" panose="00000400000000000000" pitchFamily="2" charset="-78"/>
              </a:rPr>
              <a:t>براي تولید </a:t>
            </a:r>
            <a:r>
              <a:rPr lang="fa-IR" b="0" i="0" smtClean="0">
                <a:solidFill>
                  <a:srgbClr val="000000"/>
                </a:solidFill>
                <a:effectLst/>
                <a:latin typeface="BZar"/>
                <a:cs typeface="B Zar" panose="00000400000000000000" pitchFamily="2" charset="-78"/>
              </a:rPr>
              <a:t>و توزیع کالا و سرمایه، و همچنین نهادهاي بالادستی )مثل نظام حقوقی( که </a:t>
            </a:r>
            <a:r>
              <a:rPr lang="fa-IR" b="0" i="0" smtClean="0">
                <a:solidFill>
                  <a:srgbClr val="000000"/>
                </a:solidFill>
                <a:effectLst/>
                <a:latin typeface="BZar"/>
                <a:cs typeface="B Zar" panose="00000400000000000000" pitchFamily="2" charset="-78"/>
              </a:rPr>
              <a:t>باید ضامن </a:t>
            </a:r>
            <a:r>
              <a:rPr lang="fa-IR" b="0" i="0" smtClean="0">
                <a:solidFill>
                  <a:srgbClr val="000000"/>
                </a:solidFill>
                <a:effectLst/>
                <a:latin typeface="BZar"/>
                <a:cs typeface="B Zar" panose="00000400000000000000" pitchFamily="2" charset="-78"/>
              </a:rPr>
              <a:t>پایداري نهادهاي پاییندستی باشند« </a:t>
            </a:r>
            <a:r>
              <a:rPr lang="fa-IR" b="0" i="0" smtClean="0">
                <a:solidFill>
                  <a:srgbClr val="000000"/>
                </a:solidFill>
                <a:effectLst/>
                <a:latin typeface="BZar"/>
                <a:cs typeface="B Zar" panose="00000400000000000000" pitchFamily="2" charset="-78"/>
              </a:rPr>
              <a:t>(لیتل</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.195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1386) براي </a:t>
            </a:r>
            <a:r>
              <a:rPr lang="fa-IR" b="0" i="0" smtClean="0">
                <a:solidFill>
                  <a:srgbClr val="000000"/>
                </a:solidFill>
                <a:effectLst/>
                <a:latin typeface="BZar"/>
                <a:cs typeface="B Zar" panose="00000400000000000000" pitchFamily="2" charset="-78"/>
              </a:rPr>
              <a:t>معرفی نمونهاي از </a:t>
            </a:r>
            <a:r>
              <a:rPr lang="fa-IR" b="0" i="0" smtClean="0">
                <a:solidFill>
                  <a:srgbClr val="000000"/>
                </a:solidFill>
                <a:effectLst/>
                <a:latin typeface="BZar"/>
                <a:cs typeface="B Zar" panose="00000400000000000000" pitchFamily="2" charset="-78"/>
              </a:rPr>
              <a:t>این نوع </a:t>
            </a:r>
            <a:r>
              <a:rPr lang="fa-IR" b="0" i="0" smtClean="0">
                <a:solidFill>
                  <a:srgbClr val="000000"/>
                </a:solidFill>
                <a:effectLst/>
                <a:latin typeface="BZar"/>
                <a:cs typeface="B Zar" panose="00000400000000000000" pitchFamily="2" charset="-78"/>
              </a:rPr>
              <a:t>تبیین میتوان به طرز تلقی نیروهاي اجتماعی مثلاً کارگران از عدالت اجتماعی </a:t>
            </a:r>
            <a:r>
              <a:rPr lang="fa-IR" b="0" i="0" smtClean="0">
                <a:solidFill>
                  <a:srgbClr val="000000"/>
                </a:solidFill>
                <a:effectLst/>
                <a:latin typeface="BZar"/>
                <a:cs typeface="B Zar" panose="00000400000000000000" pitchFamily="2" charset="-78"/>
              </a:rPr>
              <a:t>اشاره کرد </a:t>
            </a:r>
            <a:r>
              <a:rPr lang="fa-IR" b="0" i="0" smtClean="0">
                <a:solidFill>
                  <a:srgbClr val="000000"/>
                </a:solidFill>
                <a:effectLst/>
                <a:latin typeface="BZar"/>
                <a:cs typeface="B Zar" panose="00000400000000000000" pitchFamily="2" charset="-78"/>
              </a:rPr>
              <a:t>که معلول شرایط خاص معیشت آنان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642338"/>
            <a:ext cx="2391508" cy="94253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تبیین ماتریالیستی</a:t>
            </a:r>
            <a:endParaRPr lang="fa-IR" b="1">
              <a:solidFill>
                <a:srgbClr val="FF0000"/>
              </a:solidFill>
            </a:endParaRPr>
          </a:p>
        </p:txBody>
      </p:sp>
    </p:spTree>
    <p:extLst>
      <p:ext uri="{BB962C8B-B14F-4D97-AF65-F5344CB8AC3E}">
        <p14:creationId xmlns:p14="http://schemas.microsoft.com/office/powerpoint/2010/main" val="21193022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افزون بر موارد برشمرده، لازم است که مکانیسم استدلال مورد توجه واقع شود </a:t>
            </a:r>
            <a:r>
              <a:rPr lang="fa-IR" b="0" i="0" smtClean="0">
                <a:solidFill>
                  <a:srgbClr val="000000"/>
                </a:solidFill>
                <a:effectLst/>
                <a:latin typeface="BZar"/>
                <a:cs typeface="B Zar" panose="00000400000000000000" pitchFamily="2" charset="-78"/>
              </a:rPr>
              <a:t>تا استدلال </a:t>
            </a:r>
            <a:r>
              <a:rPr lang="fa-IR" b="0" i="0" smtClean="0">
                <a:solidFill>
                  <a:srgbClr val="000000"/>
                </a:solidFill>
                <a:effectLst/>
                <a:latin typeface="BZar"/>
                <a:cs typeface="B Zar" panose="00000400000000000000" pitchFamily="2" charset="-78"/>
              </a:rPr>
              <a:t>معتبر از نامعتبر بازشناخته شود. اینجا سخن از مناسبات میان گزارههاست؛ و</a:t>
            </a:r>
            <a:r>
              <a:rPr lang="fa-IR" smtClean="0">
                <a:cs typeface="B Zar" panose="00000400000000000000" pitchFamily="2" charset="-78"/>
              </a:rPr>
              <a:t> </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موضوع </a:t>
            </a:r>
            <a:r>
              <a:rPr lang="fa-IR" b="0" i="0" smtClean="0">
                <a:solidFill>
                  <a:srgbClr val="000000"/>
                </a:solidFill>
                <a:effectLst/>
                <a:latin typeface="BZar"/>
                <a:cs typeface="B Zar" panose="00000400000000000000" pitchFamily="2" charset="-78"/>
              </a:rPr>
              <a:t>مهم این است که درستی هر استدلالی به رابطه منطقی میان گزارههاي مقدماتی </a:t>
            </a:r>
            <a:r>
              <a:rPr lang="fa-IR" b="0" i="0" smtClean="0">
                <a:solidFill>
                  <a:srgbClr val="000000"/>
                </a:solidFill>
                <a:effectLst/>
                <a:latin typeface="BZar"/>
                <a:cs typeface="B Zar" panose="00000400000000000000" pitchFamily="2" charset="-78"/>
              </a:rPr>
              <a:t>و نتایج </a:t>
            </a:r>
            <a:r>
              <a:rPr lang="fa-IR" b="0" i="0" smtClean="0">
                <a:solidFill>
                  <a:srgbClr val="000000"/>
                </a:solidFill>
                <a:effectLst/>
                <a:latin typeface="BZar"/>
                <a:cs typeface="B Zar" panose="00000400000000000000" pitchFamily="2" charset="-78"/>
              </a:rPr>
              <a:t>بستگی دارد. اگر این قاعده منطقی پذیرفته شود که در استدلال معتبر، نتیجه </a:t>
            </a:r>
            <a:r>
              <a:rPr lang="fa-IR" b="0" i="0" smtClean="0">
                <a:solidFill>
                  <a:srgbClr val="000000"/>
                </a:solidFill>
                <a:effectLst/>
                <a:latin typeface="BZar"/>
                <a:cs typeface="B Zar" panose="00000400000000000000" pitchFamily="2" charset="-78"/>
              </a:rPr>
              <a:t>از مقدمات </a:t>
            </a:r>
            <a:r>
              <a:rPr lang="fa-IR" b="0" i="0" smtClean="0">
                <a:solidFill>
                  <a:srgbClr val="000000"/>
                </a:solidFill>
                <a:effectLst/>
                <a:latin typeface="BZar"/>
                <a:cs typeface="B Zar" panose="00000400000000000000" pitchFamily="2" charset="-78"/>
              </a:rPr>
              <a:t>حاصل میشود آنگاه میبایست به پرسشهایی ازایندست پاسخ گفت که: </a:t>
            </a:r>
            <a:r>
              <a:rPr lang="fa-IR" b="0" i="0" smtClean="0">
                <a:solidFill>
                  <a:srgbClr val="000000"/>
                </a:solidFill>
                <a:effectLst/>
                <a:latin typeface="BZar"/>
                <a:cs typeface="B Zar" panose="00000400000000000000" pitchFamily="2" charset="-78"/>
              </a:rPr>
              <a:t>آیا مقدمات </a:t>
            </a:r>
            <a:r>
              <a:rPr lang="fa-IR" b="0" i="0" smtClean="0">
                <a:solidFill>
                  <a:srgbClr val="000000"/>
                </a:solidFill>
                <a:effectLst/>
                <a:latin typeface="BZar"/>
                <a:cs typeface="B Zar" panose="00000400000000000000" pitchFamily="2" charset="-78"/>
              </a:rPr>
              <a:t>استدلال بهدرستی چیده شدهاند؟ آیا میتوان نتیجهگیري را صادق </a:t>
            </a:r>
            <a:r>
              <a:rPr lang="fa-IR" b="0" i="0" smtClean="0">
                <a:solidFill>
                  <a:srgbClr val="000000"/>
                </a:solidFill>
                <a:effectLst/>
                <a:latin typeface="BZar"/>
                <a:cs typeface="B Zar" panose="00000400000000000000" pitchFamily="2" charset="-78"/>
              </a:rPr>
              <a:t>دانست؟ بنابراین</a:t>
            </a:r>
            <a:r>
              <a:rPr lang="fa-IR" b="0" i="0" smtClean="0">
                <a:solidFill>
                  <a:srgbClr val="000000"/>
                </a:solidFill>
                <a:effectLst/>
                <a:latin typeface="BZar"/>
                <a:cs typeface="B Zar" panose="00000400000000000000" pitchFamily="2" charset="-78"/>
              </a:rPr>
              <a:t>، باید از این خطاي رایج پرهیز کرد که صرفاً بر وجود همتغییري میان </a:t>
            </a:r>
            <a:r>
              <a:rPr lang="fa-IR" b="0" i="0" smtClean="0">
                <a:solidFill>
                  <a:srgbClr val="000000"/>
                </a:solidFill>
                <a:effectLst/>
                <a:latin typeface="BZar"/>
                <a:cs typeface="B Zar" panose="00000400000000000000" pitchFamily="2" charset="-78"/>
              </a:rPr>
              <a:t>متغیرهاي علت </a:t>
            </a:r>
            <a:r>
              <a:rPr lang="fa-IR" b="0" i="0" smtClean="0">
                <a:solidFill>
                  <a:srgbClr val="000000"/>
                </a:solidFill>
                <a:effectLst/>
                <a:latin typeface="BZar"/>
                <a:cs typeface="B Zar" panose="00000400000000000000" pitchFamily="2" charset="-78"/>
              </a:rPr>
              <a:t>و معلولی بسنده نشود، بلکه باید شرط منطقی بودن رابطه ارزیابی شود و </a:t>
            </a:r>
            <a:r>
              <a:rPr lang="fa-IR" b="0" i="0" smtClean="0">
                <a:solidFill>
                  <a:srgbClr val="000000"/>
                </a:solidFill>
                <a:effectLst/>
                <a:latin typeface="BZar"/>
                <a:cs typeface="B Zar" panose="00000400000000000000" pitchFamily="2" charset="-78"/>
              </a:rPr>
              <a:t>معقولیت نظري </a:t>
            </a:r>
            <a:r>
              <a:rPr lang="fa-IR" b="0" i="0" smtClean="0">
                <a:solidFill>
                  <a:srgbClr val="000000"/>
                </a:solidFill>
                <a:effectLst/>
                <a:latin typeface="BZar"/>
                <a:cs typeface="B Zar" panose="00000400000000000000" pitchFamily="2" charset="-78"/>
              </a:rPr>
              <a:t>آن رابطه علّی مورد تأیید واقع شود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463041" y="5036234"/>
            <a:ext cx="2447777" cy="10128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متغیرهاي علت و معلولی</a:t>
            </a:r>
            <a:endParaRPr lang="fa-IR" b="1">
              <a:solidFill>
                <a:srgbClr val="FF0000"/>
              </a:solidFill>
            </a:endParaRPr>
          </a:p>
        </p:txBody>
      </p:sp>
    </p:spTree>
    <p:extLst>
      <p:ext uri="{BB962C8B-B14F-4D97-AF65-F5344CB8AC3E}">
        <p14:creationId xmlns:p14="http://schemas.microsoft.com/office/powerpoint/2010/main" val="19917351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latin typeface="BLotus"/>
                <a:cs typeface="B Zar" panose="00000400000000000000" pitchFamily="2" charset="-78"/>
              </a:rPr>
              <a:t>کمیت گرایی </a:t>
            </a:r>
            <a:r>
              <a:rPr lang="fa-IR" b="1">
                <a:solidFill>
                  <a:srgbClr val="FF0000"/>
                </a:solidFill>
                <a:latin typeface="BLotus"/>
                <a:cs typeface="B Zar" panose="00000400000000000000" pitchFamily="2" charset="-78"/>
              </a:rPr>
              <a:t>و </a:t>
            </a:r>
            <a:r>
              <a:rPr lang="fa-IR" b="1" smtClean="0">
                <a:solidFill>
                  <a:srgbClr val="FF0000"/>
                </a:solidFill>
                <a:latin typeface="BLotus"/>
                <a:cs typeface="B Zar" panose="00000400000000000000" pitchFamily="2" charset="-78"/>
              </a:rPr>
              <a:t>کیفیت گرایی</a:t>
            </a:r>
            <a:r>
              <a:rPr lang="fa-IR" b="1">
                <a:solidFill>
                  <a:srgbClr val="FF0000"/>
                </a:solidFill>
                <a:latin typeface="BLotus"/>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از </a:t>
            </a:r>
            <a:r>
              <a:rPr lang="fa-IR" b="0" i="0" smtClean="0">
                <a:solidFill>
                  <a:srgbClr val="000000"/>
                </a:solidFill>
                <a:effectLst/>
                <a:latin typeface="BZar"/>
                <a:cs typeface="B Zar" panose="00000400000000000000" pitchFamily="2" charset="-78"/>
              </a:rPr>
              <a:t>دیگر مواردي که مسئله پژوهش </a:t>
            </a:r>
            <a:r>
              <a:rPr lang="fa-IR" b="0" i="0" smtClean="0">
                <a:solidFill>
                  <a:srgbClr val="000000"/>
                </a:solidFill>
                <a:effectLst/>
                <a:latin typeface="BZar"/>
                <a:cs typeface="B Zar" panose="00000400000000000000" pitchFamily="2" charset="-78"/>
              </a:rPr>
              <a:t>نقش تعیین کنندگی </a:t>
            </a:r>
            <a:r>
              <a:rPr lang="fa-IR" b="0" i="0" smtClean="0">
                <a:solidFill>
                  <a:srgbClr val="000000"/>
                </a:solidFill>
                <a:effectLst/>
                <a:latin typeface="BZar"/>
                <a:cs typeface="B Zar" panose="00000400000000000000" pitchFamily="2" charset="-78"/>
              </a:rPr>
              <a:t>خود را در آن ایفا میکند، جنس دادههاي پژوهش است. اینجا سخن </a:t>
            </a:r>
            <a:r>
              <a:rPr lang="fa-IR" b="0" i="0" smtClean="0">
                <a:solidFill>
                  <a:srgbClr val="000000"/>
                </a:solidFill>
                <a:effectLst/>
                <a:latin typeface="BZar"/>
                <a:cs typeface="B Zar" panose="00000400000000000000" pitchFamily="2" charset="-78"/>
              </a:rPr>
              <a:t>از شیوه </a:t>
            </a:r>
            <a:r>
              <a:rPr lang="fa-IR" b="0" i="0" smtClean="0">
                <a:solidFill>
                  <a:srgbClr val="000000"/>
                </a:solidFill>
                <a:effectLst/>
                <a:latin typeface="BZar"/>
                <a:cs typeface="B Zar" panose="00000400000000000000" pitchFamily="2" charset="-78"/>
              </a:rPr>
              <a:t>صورتبندي مسئله است که زمینه را براي استفاده، گردآوري یا تولید کدام نوع </a:t>
            </a:r>
            <a:r>
              <a:rPr lang="fa-IR" b="0" i="0" smtClean="0">
                <a:solidFill>
                  <a:srgbClr val="000000"/>
                </a:solidFill>
                <a:effectLst/>
                <a:latin typeface="BZar"/>
                <a:cs typeface="B Zar" panose="00000400000000000000" pitchFamily="2" charset="-78"/>
              </a:rPr>
              <a:t>داده فراهم </a:t>
            </a:r>
            <a:r>
              <a:rPr lang="fa-IR" b="0" i="0" smtClean="0">
                <a:solidFill>
                  <a:srgbClr val="000000"/>
                </a:solidFill>
                <a:effectLst/>
                <a:latin typeface="BZar"/>
                <a:cs typeface="B Zar" panose="00000400000000000000" pitchFamily="2" charset="-78"/>
              </a:rPr>
              <a:t>میسازد؛ دادههاي عددي </a:t>
            </a:r>
            <a:r>
              <a:rPr lang="fa-IR" b="0" i="0" smtClean="0">
                <a:solidFill>
                  <a:srgbClr val="000000"/>
                </a:solidFill>
                <a:effectLst/>
                <a:latin typeface="BZar"/>
                <a:cs typeface="B Zar" panose="00000400000000000000" pitchFamily="2" charset="-78"/>
              </a:rPr>
              <a:t>(کمی) </a:t>
            </a:r>
            <a:r>
              <a:rPr lang="fa-IR" b="0" i="0" smtClean="0">
                <a:solidFill>
                  <a:srgbClr val="000000"/>
                </a:solidFill>
                <a:effectLst/>
                <a:latin typeface="BZar"/>
                <a:cs typeface="B Zar" panose="00000400000000000000" pitchFamily="2" charset="-78"/>
              </a:rPr>
              <a:t>یا دادههاي کلامی) </a:t>
            </a:r>
            <a:r>
              <a:rPr lang="fa-IR" sz="1400" b="0" i="0" smtClean="0">
                <a:solidFill>
                  <a:srgbClr val="000000"/>
                </a:solidFill>
                <a:effectLst/>
                <a:latin typeface="BZar"/>
                <a:cs typeface="B Zar" panose="00000400000000000000" pitchFamily="2" charset="-78"/>
              </a:rPr>
              <a:t>1</a:t>
            </a:r>
            <a:r>
              <a:rPr lang="fa-IR" b="0" i="0" smtClean="0">
                <a:solidFill>
                  <a:srgbClr val="000000"/>
                </a:solidFill>
                <a:effectLst/>
                <a:latin typeface="BZar"/>
                <a:cs typeface="B Zar" panose="00000400000000000000" pitchFamily="2" charset="-78"/>
              </a:rPr>
              <a:t>کیفی و ( )و یا هر د ترکیبی</a:t>
            </a:r>
            <a:r>
              <a:rPr lang="fa-IR" b="0" i="0" smtClean="0">
                <a:solidFill>
                  <a:srgbClr val="000000"/>
                </a:solidFill>
                <a:effectLst/>
                <a:latin typeface="BZar"/>
                <a:cs typeface="B Zar" panose="00000400000000000000" pitchFamily="2" charset="-78"/>
              </a:rPr>
              <a:t>.( دقت </a:t>
            </a:r>
            <a:r>
              <a:rPr lang="fa-IR" b="0" i="0" smtClean="0">
                <a:solidFill>
                  <a:srgbClr val="000000"/>
                </a:solidFill>
                <a:effectLst/>
                <a:latin typeface="BZar"/>
                <a:cs typeface="B Zar" panose="00000400000000000000" pitchFamily="2" charset="-78"/>
              </a:rPr>
              <a:t>به این نکته حائز اهمیت است که در اینجا سخن از جنس داده است نه نوع </a:t>
            </a:r>
            <a:r>
              <a:rPr lang="fa-IR" b="0" i="0" smtClean="0">
                <a:solidFill>
                  <a:srgbClr val="000000"/>
                </a:solidFill>
                <a:effectLst/>
                <a:latin typeface="BZar"/>
                <a:cs typeface="B Zar" panose="00000400000000000000" pitchFamily="2" charset="-78"/>
              </a:rPr>
              <a:t>تحقیق. بنابراین</a:t>
            </a:r>
            <a:r>
              <a:rPr lang="fa-IR" b="0" i="0" smtClean="0">
                <a:solidFill>
                  <a:srgbClr val="000000"/>
                </a:solidFill>
                <a:effectLst/>
                <a:latin typeface="BZar"/>
                <a:cs typeface="B Zar" panose="00000400000000000000" pitchFamily="2" charset="-78"/>
              </a:rPr>
              <a:t>، شایسته است که تمایز </a:t>
            </a:r>
            <a:r>
              <a:rPr lang="fa-IR" b="0" i="0" smtClean="0">
                <a:solidFill>
                  <a:srgbClr val="000000"/>
                </a:solidFill>
                <a:effectLst/>
                <a:latin typeface="BZar"/>
                <a:cs typeface="B Zar" panose="00000400000000000000" pitchFamily="2" charset="-78"/>
              </a:rPr>
              <a:t>کمی </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کیفی {که </a:t>
            </a:r>
            <a:r>
              <a:rPr lang="fa-IR" b="0" i="0" smtClean="0">
                <a:solidFill>
                  <a:srgbClr val="000000"/>
                </a:solidFill>
                <a:effectLst/>
                <a:latin typeface="BZar"/>
                <a:cs typeface="B Zar" panose="00000400000000000000" pitchFamily="2" charset="-78"/>
              </a:rPr>
              <a:t>تمایز مفیدي هم </a:t>
            </a:r>
            <a:r>
              <a:rPr lang="fa-IR" b="0" i="0" smtClean="0">
                <a:solidFill>
                  <a:srgbClr val="000000"/>
                </a:solidFill>
                <a:effectLst/>
                <a:latin typeface="BZar"/>
                <a:cs typeface="B Zar" panose="00000400000000000000" pitchFamily="2" charset="-78"/>
              </a:rPr>
              <a:t>هست} </a:t>
            </a:r>
            <a:r>
              <a:rPr lang="fa-IR" b="0" i="0" smtClean="0">
                <a:solidFill>
                  <a:srgbClr val="000000"/>
                </a:solidFill>
                <a:effectLst/>
                <a:latin typeface="BZar"/>
                <a:cs typeface="B Zar" panose="00000400000000000000" pitchFamily="2" charset="-78"/>
              </a:rPr>
              <a:t>در همین حد،</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یعنی حداکثر در قالب یک تیپولوژي روشی و تکنیکی باقی بماند و به یک </a:t>
            </a:r>
            <a:r>
              <a:rPr lang="fa-IR" b="0" i="0" smtClean="0">
                <a:solidFill>
                  <a:srgbClr val="000000"/>
                </a:solidFill>
                <a:effectLst/>
                <a:latin typeface="BZar"/>
                <a:cs typeface="B Zar" panose="00000400000000000000" pitchFamily="2" charset="-78"/>
              </a:rPr>
              <a:t>تیپولوژي مرتبط </a:t>
            </a:r>
            <a:r>
              <a:rPr lang="fa-IR" b="0" i="0" smtClean="0">
                <a:solidFill>
                  <a:srgbClr val="000000"/>
                </a:solidFill>
                <a:effectLst/>
                <a:latin typeface="BZar"/>
                <a:cs typeface="B Zar" panose="00000400000000000000" pitchFamily="2" charset="-78"/>
              </a:rPr>
              <a:t>با نوع پژوهش تبدیل نشود، چرا که سطح داده نازلتر از سطوحی است که </a:t>
            </a:r>
            <a:r>
              <a:rPr lang="fa-IR" b="0" i="0" smtClean="0">
                <a:solidFill>
                  <a:srgbClr val="000000"/>
                </a:solidFill>
                <a:effectLst/>
                <a:latin typeface="BZar"/>
                <a:cs typeface="B Zar" panose="00000400000000000000" pitchFamily="2" charset="-78"/>
              </a:rPr>
              <a:t>تا پیش ازاین </a:t>
            </a:r>
            <a:r>
              <a:rPr lang="fa-IR" b="0" i="0" smtClean="0">
                <a:solidFill>
                  <a:srgbClr val="000000"/>
                </a:solidFill>
                <a:effectLst/>
                <a:latin typeface="BZar"/>
                <a:cs typeface="B Zar" panose="00000400000000000000" pitchFamily="2" charset="-78"/>
              </a:rPr>
              <a:t>از آن سخن رانده </a:t>
            </a:r>
            <a:r>
              <a:rPr lang="fa-IR" b="0" i="0" smtClean="0">
                <a:solidFill>
                  <a:srgbClr val="000000"/>
                </a:solidFill>
                <a:effectLst/>
                <a:latin typeface="BZar"/>
                <a:cs typeface="B Zar" panose="00000400000000000000" pitchFamily="2" charset="-78"/>
              </a:rPr>
              <a:t>شد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937761"/>
            <a:ext cx="2968284" cy="98473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تیپولوژي روشی و تکنیکی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4358489" y="3023581"/>
            <a:ext cx="3475021" cy="810838"/>
          </a:xfrm>
          <a:prstGeom prst="rect">
            <a:avLst/>
          </a:prstGeom>
        </p:spPr>
      </p:pic>
    </p:spTree>
    <p:extLst>
      <p:ext uri="{BB962C8B-B14F-4D97-AF65-F5344CB8AC3E}">
        <p14:creationId xmlns:p14="http://schemas.microsoft.com/office/powerpoint/2010/main" val="28315500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باري، دادههاي کمی در کل محصول شمارش و اندازهگیري جنبههایی از </a:t>
            </a:r>
            <a:r>
              <a:rPr lang="fa-IR" b="0" i="0" smtClean="0">
                <a:solidFill>
                  <a:srgbClr val="000000"/>
                </a:solidFill>
                <a:effectLst/>
                <a:latin typeface="BZar"/>
                <a:cs typeface="B Zar" panose="00000400000000000000" pitchFamily="2" charset="-78"/>
              </a:rPr>
              <a:t>زندگی اجتماعی </a:t>
            </a:r>
            <a:r>
              <a:rPr lang="fa-IR" b="0" i="0" smtClean="0">
                <a:solidFill>
                  <a:srgbClr val="000000"/>
                </a:solidFill>
                <a:effectLst/>
                <a:latin typeface="BZar"/>
                <a:cs typeface="B Zar" panose="00000400000000000000" pitchFamily="2" charset="-78"/>
              </a:rPr>
              <a:t>هستند که بهصورت اعداد گردآوري میشوند و یا در اولین فرصت به </a:t>
            </a:r>
            <a:r>
              <a:rPr lang="fa-IR" b="0" i="0" smtClean="0">
                <a:solidFill>
                  <a:srgbClr val="000000"/>
                </a:solidFill>
                <a:effectLst/>
                <a:latin typeface="BZar"/>
                <a:cs typeface="B Zar" panose="00000400000000000000" pitchFamily="2" charset="-78"/>
              </a:rPr>
              <a:t>اعداد تبدیل </a:t>
            </a:r>
            <a:r>
              <a:rPr lang="fa-IR" b="0" i="0" smtClean="0">
                <a:solidFill>
                  <a:srgbClr val="000000"/>
                </a:solidFill>
                <a:effectLst/>
                <a:latin typeface="BZar"/>
                <a:cs typeface="B Zar" panose="00000400000000000000" pitchFamily="2" charset="-78"/>
              </a:rPr>
              <a:t>میشوند و متعاقباً در دستگاههاي محاسباتی همسنخ تحلیلشده و گزارش </a:t>
            </a:r>
            <a:r>
              <a:rPr lang="fa-IR" b="0" i="0" smtClean="0">
                <a:solidFill>
                  <a:srgbClr val="000000"/>
                </a:solidFill>
                <a:effectLst/>
                <a:latin typeface="BZar"/>
                <a:cs typeface="B Zar" panose="00000400000000000000" pitchFamily="2" charset="-78"/>
              </a:rPr>
              <a:t>میگردند. در </a:t>
            </a:r>
            <a:r>
              <a:rPr lang="fa-IR" b="0" i="0" smtClean="0">
                <a:solidFill>
                  <a:srgbClr val="000000"/>
                </a:solidFill>
                <a:effectLst/>
                <a:latin typeface="BZar"/>
                <a:cs typeface="B Zar" panose="00000400000000000000" pitchFamily="2" charset="-78"/>
              </a:rPr>
              <a:t>مقابل، دادههاي کیفی که مبتنی بر توصیفهاي استدلالی، کشف معانی و </a:t>
            </a:r>
            <a:r>
              <a:rPr lang="fa-IR" b="0" i="0" smtClean="0">
                <a:solidFill>
                  <a:srgbClr val="000000"/>
                </a:solidFill>
                <a:effectLst/>
                <a:latin typeface="BZar"/>
                <a:cs typeface="B Zar" panose="00000400000000000000" pitchFamily="2" charset="-78"/>
              </a:rPr>
              <a:t>تفسیرهاي کنشگران </a:t>
            </a:r>
            <a:r>
              <a:rPr lang="fa-IR" b="0" i="0" smtClean="0">
                <a:solidFill>
                  <a:srgbClr val="000000"/>
                </a:solidFill>
                <a:effectLst/>
                <a:latin typeface="BZar"/>
                <a:cs typeface="B Zar" panose="00000400000000000000" pitchFamily="2" charset="-78"/>
              </a:rPr>
              <a:t>اجتماعی است، میتواند یا به زبان روزانه پاسخگویان و یا به زبان فنی </a:t>
            </a:r>
            <a:r>
              <a:rPr lang="fa-IR" b="0" i="0" smtClean="0">
                <a:solidFill>
                  <a:srgbClr val="000000"/>
                </a:solidFill>
                <a:effectLst/>
                <a:latin typeface="BZar"/>
                <a:cs typeface="B Zar" panose="00000400000000000000" pitchFamily="2" charset="-78"/>
              </a:rPr>
              <a:t>پژوهشگر و </a:t>
            </a:r>
            <a:r>
              <a:rPr lang="fa-IR" b="0" i="0" smtClean="0">
                <a:solidFill>
                  <a:srgbClr val="000000"/>
                </a:solidFill>
                <a:effectLst/>
                <a:latin typeface="BZar"/>
                <a:cs typeface="B Zar" panose="00000400000000000000" pitchFamily="2" charset="-78"/>
              </a:rPr>
              <a:t>یا هر دو تولید شود. این زبانها براي توصیف رفتارها، روابط اجتماعی، </a:t>
            </a:r>
            <a:r>
              <a:rPr lang="fa-IR" b="0" i="0" smtClean="0">
                <a:solidFill>
                  <a:srgbClr val="000000"/>
                </a:solidFill>
                <a:effectLst/>
                <a:latin typeface="BZar"/>
                <a:cs typeface="B Zar" panose="00000400000000000000" pitchFamily="2" charset="-78"/>
              </a:rPr>
              <a:t>فرایندهاي اجتماعی</a:t>
            </a:r>
            <a:r>
              <a:rPr lang="fa-IR" b="0" i="0" smtClean="0">
                <a:solidFill>
                  <a:srgbClr val="000000"/>
                </a:solidFill>
                <a:effectLst/>
                <a:latin typeface="BZar"/>
                <a:cs typeface="B Zar" panose="00000400000000000000" pitchFamily="2" charset="-78"/>
              </a:rPr>
              <a:t>، نهادهاي اجتماعی، و بهویژه براي معناهایی که مردم به فعالیتهاي خود، دیگران</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03497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Zar"/>
                <a:cs typeface="B Zar" panose="00000400000000000000" pitchFamily="2" charset="-78"/>
              </a:rPr>
              <a:t>و به اشیاء و زمینههاي اجتماعی میدهند، به کار میروند )بلیکی، .(301 :1395از همین</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روست که تمایزي بنیادي در گردآوري و تولید این دو دسته داده )کمی و کیفی( حاصل</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میشود؛ یکی مستلزم سطحکاوي و تماس محدود و کوتاهمدت است و آن دیگري مستلزم</a:t>
            </a:r>
            <a:br>
              <a:rPr lang="fa-IR" b="0" i="0" smtClean="0">
                <a:solidFill>
                  <a:srgbClr val="000000"/>
                </a:solidFill>
                <a:effectLst/>
                <a:latin typeface="BZar"/>
                <a:cs typeface="B Zar" panose="00000400000000000000" pitchFamily="2" charset="-78"/>
              </a:rPr>
            </a:br>
            <a:r>
              <a:rPr lang="fa-IR" b="0" i="0" smtClean="0">
                <a:solidFill>
                  <a:srgbClr val="000000"/>
                </a:solidFill>
                <a:effectLst/>
                <a:latin typeface="BZar"/>
                <a:cs typeface="B Zar" panose="00000400000000000000" pitchFamily="2" charset="-78"/>
              </a:rPr>
              <a:t>آمیختگی طولانی و ژرف با دنیاي اجتماعی است</a:t>
            </a:r>
            <a:r>
              <a:rPr lang="fa-IR" smtClean="0">
                <a:cs typeface="B Zar" panose="00000400000000000000" pitchFamily="2" charset="-78"/>
              </a:rPr>
              <a:t> </a:t>
            </a:r>
            <a:br>
              <a:rPr lang="fa-IR" smtClean="0">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651882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Zar"/>
                <a:cs typeface="B Zar" panose="00000400000000000000" pitchFamily="2" charset="-78"/>
              </a:rPr>
              <a:t>در کنار آنچه که تاکنون اهم آن بیان گردید </a:t>
            </a:r>
            <a:r>
              <a:rPr lang="fa-IR">
                <a:solidFill>
                  <a:srgbClr val="000000"/>
                </a:solidFill>
                <a:latin typeface="BZar"/>
                <a:cs typeface="B Zar" panose="00000400000000000000" pitchFamily="2" charset="-78"/>
              </a:rPr>
              <a:t>میتوان </a:t>
            </a:r>
            <a:r>
              <a:rPr lang="fa-IR" smtClean="0">
                <a:solidFill>
                  <a:srgbClr val="000000"/>
                </a:solidFill>
                <a:latin typeface="BZar"/>
                <a:cs typeface="B Zar" panose="00000400000000000000" pitchFamily="2" charset="-78"/>
              </a:rPr>
              <a:t>ویژگی هاي </a:t>
            </a:r>
            <a:r>
              <a:rPr lang="fa-IR">
                <a:solidFill>
                  <a:srgbClr val="000000"/>
                </a:solidFill>
                <a:latin typeface="BZar"/>
                <a:cs typeface="B Zar" panose="00000400000000000000" pitchFamily="2" charset="-78"/>
              </a:rPr>
              <a:t>دیگري </a:t>
            </a:r>
            <a:r>
              <a:rPr lang="fa-IR">
                <a:solidFill>
                  <a:srgbClr val="000000"/>
                </a:solidFill>
                <a:latin typeface="BZar"/>
                <a:cs typeface="B Zar" panose="00000400000000000000" pitchFamily="2" charset="-78"/>
              </a:rPr>
              <a:t>را </a:t>
            </a:r>
            <a:r>
              <a:rPr lang="fa-IR" smtClean="0">
                <a:solidFill>
                  <a:srgbClr val="000000"/>
                </a:solidFill>
                <a:latin typeface="BZar"/>
                <a:cs typeface="B Zar" panose="00000400000000000000" pitchFamily="2" charset="-78"/>
              </a:rPr>
              <a:t>نیز برشمرد </a:t>
            </a:r>
            <a:r>
              <a:rPr lang="fa-IR">
                <a:solidFill>
                  <a:srgbClr val="000000"/>
                </a:solidFill>
                <a:latin typeface="BZar"/>
                <a:cs typeface="B Zar" panose="00000400000000000000" pitchFamily="2" charset="-78"/>
              </a:rPr>
              <a:t>که هر یک میتوانند </a:t>
            </a:r>
            <a:r>
              <a:rPr lang="fa-IR">
                <a:solidFill>
                  <a:srgbClr val="000000"/>
                </a:solidFill>
                <a:latin typeface="BZar"/>
                <a:cs typeface="B Zar" panose="00000400000000000000" pitchFamily="2" charset="-78"/>
              </a:rPr>
              <a:t>در </a:t>
            </a:r>
            <a:r>
              <a:rPr lang="fa-IR" smtClean="0">
                <a:solidFill>
                  <a:srgbClr val="000000"/>
                </a:solidFill>
                <a:latin typeface="BZar"/>
                <a:cs typeface="B Zar" panose="00000400000000000000" pitchFamily="2" charset="-78"/>
              </a:rPr>
              <a:t>بازاندیشی منطق مسئله یابی ایفاي </a:t>
            </a:r>
            <a:r>
              <a:rPr lang="fa-IR">
                <a:solidFill>
                  <a:srgbClr val="000000"/>
                </a:solidFill>
                <a:latin typeface="BZar"/>
                <a:cs typeface="B Zar" panose="00000400000000000000" pitchFamily="2" charset="-78"/>
              </a:rPr>
              <a:t>نقش کنند. </a:t>
            </a:r>
            <a:r>
              <a:rPr lang="fa-IR">
                <a:solidFill>
                  <a:srgbClr val="000000"/>
                </a:solidFill>
                <a:latin typeface="BZar"/>
                <a:cs typeface="B Zar" panose="00000400000000000000" pitchFamily="2" charset="-78"/>
              </a:rPr>
              <a:t>مثلاً </a:t>
            </a:r>
            <a:r>
              <a:rPr lang="fa-IR" smtClean="0">
                <a:solidFill>
                  <a:srgbClr val="000000"/>
                </a:solidFill>
                <a:latin typeface="BZar"/>
                <a:cs typeface="B Zar" panose="00000400000000000000" pitchFamily="2" charset="-78"/>
              </a:rPr>
              <a:t>اینکه مسئله یابی </a:t>
            </a:r>
            <a:r>
              <a:rPr lang="fa-IR">
                <a:solidFill>
                  <a:srgbClr val="000000"/>
                </a:solidFill>
                <a:latin typeface="BZar"/>
                <a:cs typeface="B Zar" panose="00000400000000000000" pitchFamily="2" charset="-78"/>
              </a:rPr>
              <a:t>در کدام </a:t>
            </a:r>
            <a:r>
              <a:rPr lang="fa-IR">
                <a:solidFill>
                  <a:srgbClr val="000000"/>
                </a:solidFill>
                <a:latin typeface="BZar"/>
                <a:cs typeface="B Zar" panose="00000400000000000000" pitchFamily="2" charset="-78"/>
              </a:rPr>
              <a:t>میدان </a:t>
            </a:r>
            <a:r>
              <a:rPr lang="fa-IR" smtClean="0">
                <a:solidFill>
                  <a:srgbClr val="000000"/>
                </a:solidFill>
                <a:latin typeface="BZar"/>
                <a:cs typeface="B Zar" panose="00000400000000000000" pitchFamily="2" charset="-78"/>
              </a:rPr>
              <a:t>ایده ورزي </a:t>
            </a:r>
            <a:r>
              <a:rPr lang="fa-IR">
                <a:solidFill>
                  <a:srgbClr val="000000"/>
                </a:solidFill>
                <a:latin typeface="BZar"/>
                <a:cs typeface="B Zar" panose="00000400000000000000" pitchFamily="2" charset="-78"/>
              </a:rPr>
              <a:t>دانشگاهی تحقق و تکوین مییابد و </a:t>
            </a:r>
            <a:r>
              <a:rPr lang="fa-IR">
                <a:solidFill>
                  <a:srgbClr val="000000"/>
                </a:solidFill>
                <a:latin typeface="BZar"/>
                <a:cs typeface="B Zar" panose="00000400000000000000" pitchFamily="2" charset="-78"/>
              </a:rPr>
              <a:t>طرح </a:t>
            </a:r>
            <a:r>
              <a:rPr lang="fa-IR" smtClean="0">
                <a:solidFill>
                  <a:srgbClr val="000000"/>
                </a:solidFill>
                <a:latin typeface="BZar"/>
                <a:cs typeface="B Zar" panose="00000400000000000000" pitchFamily="2" charset="-78"/>
              </a:rPr>
              <a:t>پرسشهایی درباره </a:t>
            </a:r>
            <a:r>
              <a:rPr lang="fa-IR">
                <a:solidFill>
                  <a:srgbClr val="000000"/>
                </a:solidFill>
                <a:latin typeface="BZar"/>
                <a:cs typeface="B Zar" panose="00000400000000000000" pitchFamily="2" charset="-78"/>
              </a:rPr>
              <a:t>اینکه این ایدهها چه کاربردي در حوزه معرفتی و رشته تحصیلی </a:t>
            </a:r>
            <a:r>
              <a:rPr lang="fa-IR">
                <a:solidFill>
                  <a:srgbClr val="000000"/>
                </a:solidFill>
                <a:latin typeface="BZar"/>
                <a:cs typeface="B Zar" panose="00000400000000000000" pitchFamily="2" charset="-78"/>
              </a:rPr>
              <a:t>پژوهشگران </a:t>
            </a:r>
            <a:r>
              <a:rPr lang="fa-IR" smtClean="0">
                <a:solidFill>
                  <a:srgbClr val="000000"/>
                </a:solidFill>
                <a:latin typeface="BZar"/>
                <a:cs typeface="B Zar" panose="00000400000000000000" pitchFamily="2" charset="-78"/>
              </a:rPr>
              <a:t>دارند. اما </a:t>
            </a:r>
            <a:r>
              <a:rPr lang="fa-IR">
                <a:solidFill>
                  <a:srgbClr val="000000"/>
                </a:solidFill>
                <a:latin typeface="BZar"/>
                <a:cs typeface="B Zar" panose="00000400000000000000" pitchFamily="2" charset="-78"/>
              </a:rPr>
              <a:t>ازآنجاکه فرصت این جستار محدود است، بهناچار، میبایست پرداختن به </a:t>
            </a:r>
            <a:r>
              <a:rPr lang="fa-IR">
                <a:solidFill>
                  <a:srgbClr val="000000"/>
                </a:solidFill>
                <a:latin typeface="BZar"/>
                <a:cs typeface="B Zar" panose="00000400000000000000" pitchFamily="2" charset="-78"/>
              </a:rPr>
              <a:t>چنین </a:t>
            </a:r>
            <a:r>
              <a:rPr lang="fa-IR" smtClean="0">
                <a:solidFill>
                  <a:srgbClr val="000000"/>
                </a:solidFill>
                <a:latin typeface="BZar"/>
                <a:cs typeface="B Zar" panose="00000400000000000000" pitchFamily="2" charset="-78"/>
              </a:rPr>
              <a:t>مواردي را </a:t>
            </a:r>
            <a:r>
              <a:rPr lang="fa-IR">
                <a:solidFill>
                  <a:srgbClr val="000000"/>
                </a:solidFill>
                <a:latin typeface="BZar"/>
                <a:cs typeface="B Zar" panose="00000400000000000000" pitchFamily="2" charset="-78"/>
              </a:rPr>
              <a:t>به فرصت دیگري </a:t>
            </a:r>
            <a:r>
              <a:rPr lang="fa-IR">
                <a:solidFill>
                  <a:srgbClr val="000000"/>
                </a:solidFill>
                <a:latin typeface="BZar"/>
                <a:cs typeface="B Zar" panose="00000400000000000000" pitchFamily="2" charset="-78"/>
              </a:rPr>
              <a:t>موکول </a:t>
            </a:r>
            <a:r>
              <a:rPr lang="fa-IR" smtClean="0">
                <a:solidFill>
                  <a:srgbClr val="000000"/>
                </a:solidFill>
                <a:latin typeface="BZar"/>
                <a:cs typeface="B Zar" panose="00000400000000000000" pitchFamily="2" charset="-78"/>
              </a:rPr>
              <a:t>کرد</a:t>
            </a:r>
          </a:p>
          <a:p>
            <a:pPr algn="just"/>
            <a:endParaRPr lang="fa-IR"/>
          </a:p>
        </p:txBody>
      </p:sp>
      <p:sp>
        <p:nvSpPr>
          <p:cNvPr id="4" name="Flowchart: Process 3"/>
          <p:cNvSpPr/>
          <p:nvPr/>
        </p:nvSpPr>
        <p:spPr>
          <a:xfrm>
            <a:off x="838200" y="4234375"/>
            <a:ext cx="2897945"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بازاندیشی منطق مسئله یابی</a:t>
            </a:r>
            <a:endParaRPr lang="fa-IR" b="1">
              <a:solidFill>
                <a:srgbClr val="FF0000"/>
              </a:solidFill>
            </a:endParaRPr>
          </a:p>
        </p:txBody>
      </p:sp>
    </p:spTree>
    <p:extLst>
      <p:ext uri="{BB962C8B-B14F-4D97-AF65-F5344CB8AC3E}">
        <p14:creationId xmlns:p14="http://schemas.microsoft.com/office/powerpoint/2010/main" val="323525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Zar"/>
                <a:cs typeface="B Zar" panose="00000400000000000000" pitchFamily="2" charset="-78"/>
              </a:rPr>
              <a:t>ازاینرو، علوم اجتماعی در وضعیت کنونی، میراثدار معارفی است که مبادي چندگانه دارند که درعینحال، هر یک از آنان در گذار بیش از شش یا هفت دهه ]و در حیطههاي مطالعاتی همچون مطالعات فرهنگی، مطالعات زنان، مطالعات جوانان در حدود سه دهه و کمتر[، تغییرات درونی خود را طی کرده و پیامدهایی براي این عرصه دانشی به ارمغان آوردهاند</a:t>
            </a:r>
            <a:endParaRPr lang="fa-IR"/>
          </a:p>
        </p:txBody>
      </p:sp>
    </p:spTree>
    <p:extLst>
      <p:ext uri="{BB962C8B-B14F-4D97-AF65-F5344CB8AC3E}">
        <p14:creationId xmlns:p14="http://schemas.microsoft.com/office/powerpoint/2010/main" val="20679859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Lotus"/>
                <a:cs typeface="B Zar" panose="00000400000000000000" pitchFamily="2" charset="-78"/>
              </a:rPr>
              <a:t>جمع بندي </a:t>
            </a:r>
            <a:r>
              <a:rPr lang="fa-IR" b="1" i="0" smtClean="0">
                <a:solidFill>
                  <a:srgbClr val="FF0000"/>
                </a:solidFill>
                <a:effectLst/>
                <a:latin typeface="BLotus"/>
                <a:cs typeface="B Zar" panose="00000400000000000000" pitchFamily="2" charset="-78"/>
              </a:rPr>
              <a:t>و </a:t>
            </a:r>
            <a:r>
              <a:rPr lang="fa-IR" b="1" i="0" smtClean="0">
                <a:solidFill>
                  <a:srgbClr val="FF0000"/>
                </a:solidFill>
                <a:effectLst/>
                <a:latin typeface="BLotus"/>
                <a:cs typeface="B Zar" panose="00000400000000000000" pitchFamily="2" charset="-78"/>
              </a:rPr>
              <a:t>نتیجه گیري</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این مقاله، مقالهاي از جنس مباحثات است و شاید بتواند بهمثابه متنی مقدماتی و </a:t>
            </a:r>
            <a:r>
              <a:rPr lang="fa-IR" b="0" i="0" smtClean="0">
                <a:solidFill>
                  <a:srgbClr val="000000"/>
                </a:solidFill>
                <a:effectLst/>
                <a:latin typeface="BZar"/>
                <a:cs typeface="B Zar" panose="00000400000000000000" pitchFamily="2" charset="-78"/>
              </a:rPr>
              <a:t>موجز، راهنمایی </a:t>
            </a:r>
            <a:r>
              <a:rPr lang="fa-IR" b="0" i="0" smtClean="0">
                <a:solidFill>
                  <a:srgbClr val="000000"/>
                </a:solidFill>
                <a:effectLst/>
                <a:latin typeface="BZar"/>
                <a:cs typeface="B Zar" panose="00000400000000000000" pitchFamily="2" charset="-78"/>
              </a:rPr>
              <a:t>براي انجام پژوهشهاي اجتماعی بهطور عام باشد. در این نوشتار، ارجحیت </a:t>
            </a:r>
            <a:r>
              <a:rPr lang="fa-IR" b="0" i="0" smtClean="0">
                <a:solidFill>
                  <a:srgbClr val="000000"/>
                </a:solidFill>
                <a:effectLst/>
                <a:latin typeface="BZar"/>
                <a:cs typeface="B Zar" panose="00000400000000000000" pitchFamily="2" charset="-78"/>
              </a:rPr>
              <a:t>با ملاحظات </a:t>
            </a:r>
            <a:r>
              <a:rPr lang="fa-IR" b="0" i="0" smtClean="0">
                <a:solidFill>
                  <a:srgbClr val="000000"/>
                </a:solidFill>
                <a:effectLst/>
                <a:latin typeface="BZar"/>
                <a:cs typeface="B Zar" panose="00000400000000000000" pitchFamily="2" charset="-78"/>
              </a:rPr>
              <a:t>نظري است، ملاحظاتی از نوع فلسفه علم، که پایبندي و عمل به آنها </a:t>
            </a:r>
            <a:r>
              <a:rPr lang="fa-IR" b="0" i="0" smtClean="0">
                <a:solidFill>
                  <a:srgbClr val="000000"/>
                </a:solidFill>
                <a:effectLst/>
                <a:latin typeface="BZar"/>
                <a:cs typeface="B Zar" panose="00000400000000000000" pitchFamily="2" charset="-78"/>
              </a:rPr>
              <a:t>میتواند امکان </a:t>
            </a:r>
            <a:r>
              <a:rPr lang="fa-IR" b="0" i="0" smtClean="0">
                <a:solidFill>
                  <a:srgbClr val="000000"/>
                </a:solidFill>
                <a:effectLst/>
                <a:latin typeface="BZar"/>
                <a:cs typeface="B Zar" panose="00000400000000000000" pitchFamily="2" charset="-78"/>
              </a:rPr>
              <a:t>پژوهش و پژوهشگري را به شیوهاي </a:t>
            </a:r>
            <a:r>
              <a:rPr lang="fa-IR" b="0" i="0" smtClean="0">
                <a:solidFill>
                  <a:srgbClr val="000000"/>
                </a:solidFill>
                <a:effectLst/>
                <a:latin typeface="BZar"/>
                <a:cs typeface="B Zar" panose="00000400000000000000" pitchFamily="2" charset="-78"/>
              </a:rPr>
              <a:t>حرفه اي تر </a:t>
            </a:r>
            <a:r>
              <a:rPr lang="fa-IR" b="0" i="0" smtClean="0">
                <a:solidFill>
                  <a:srgbClr val="000000"/>
                </a:solidFill>
                <a:effectLst/>
                <a:latin typeface="BZar"/>
                <a:cs typeface="B Zar" panose="00000400000000000000" pitchFamily="2" charset="-78"/>
              </a:rPr>
              <a:t>و کارآمدتر فراهم سازد. هدف </a:t>
            </a:r>
            <a:r>
              <a:rPr lang="fa-IR" b="0" i="0" smtClean="0">
                <a:solidFill>
                  <a:srgbClr val="000000"/>
                </a:solidFill>
                <a:effectLst/>
                <a:latin typeface="BZar"/>
                <a:cs typeface="B Zar" panose="00000400000000000000" pitchFamily="2" charset="-78"/>
              </a:rPr>
              <a:t>این کار</a:t>
            </a:r>
            <a:r>
              <a:rPr lang="fa-IR" b="0" i="0" smtClean="0">
                <a:solidFill>
                  <a:srgbClr val="000000"/>
                </a:solidFill>
                <a:effectLst/>
                <a:latin typeface="BZar"/>
                <a:cs typeface="B Zar" panose="00000400000000000000" pitchFamily="2" charset="-78"/>
              </a:rPr>
              <a:t>، بر حذر داشتن پژوهشگران از انفعال علمی است و دوري گزیدن از انجام </a:t>
            </a:r>
            <a:r>
              <a:rPr lang="fa-IR" b="0" i="0" smtClean="0">
                <a:solidFill>
                  <a:srgbClr val="000000"/>
                </a:solidFill>
                <a:effectLst/>
                <a:latin typeface="BZar"/>
                <a:cs typeface="B Zar" panose="00000400000000000000" pitchFamily="2" charset="-78"/>
              </a:rPr>
              <a:t>پژوهشهاي سترونی </a:t>
            </a:r>
            <a:r>
              <a:rPr lang="fa-IR" b="0" i="0" smtClean="0">
                <a:solidFill>
                  <a:srgbClr val="000000"/>
                </a:solidFill>
                <a:effectLst/>
                <a:latin typeface="BZar"/>
                <a:cs typeface="B Zar" panose="00000400000000000000" pitchFamily="2" charset="-78"/>
              </a:rPr>
              <a:t>است که در ضعف یا غیاب </a:t>
            </a:r>
            <a:r>
              <a:rPr lang="fa-IR" b="0" i="0" smtClean="0">
                <a:solidFill>
                  <a:srgbClr val="000000"/>
                </a:solidFill>
                <a:effectLst/>
                <a:latin typeface="BZar"/>
                <a:cs typeface="B Zar" panose="00000400000000000000" pitchFamily="2" charset="-78"/>
              </a:rPr>
              <a:t>مسئله مندي در </a:t>
            </a:r>
            <a:r>
              <a:rPr lang="fa-IR" b="0" i="0" smtClean="0">
                <a:solidFill>
                  <a:srgbClr val="000000"/>
                </a:solidFill>
                <a:effectLst/>
                <a:latin typeface="BZar"/>
                <a:cs typeface="B Zar" panose="00000400000000000000" pitchFamily="2" charset="-78"/>
              </a:rPr>
              <a:t>نهایت به ارائه جداول، نمودارها </a:t>
            </a:r>
            <a:r>
              <a:rPr lang="fa-IR" b="0" i="0" smtClean="0">
                <a:solidFill>
                  <a:srgbClr val="000000"/>
                </a:solidFill>
                <a:effectLst/>
                <a:latin typeface="BZar"/>
                <a:cs typeface="B Zar" panose="00000400000000000000" pitchFamily="2" charset="-78"/>
              </a:rPr>
              <a:t>و مجموعهاي </a:t>
            </a:r>
            <a:r>
              <a:rPr lang="fa-IR" b="0" i="0" smtClean="0">
                <a:solidFill>
                  <a:srgbClr val="000000"/>
                </a:solidFill>
                <a:effectLst/>
                <a:latin typeface="BZar"/>
                <a:cs typeface="B Zar" panose="00000400000000000000" pitchFamily="2" charset="-78"/>
              </a:rPr>
              <a:t>از پارامترهاي آماري بیخاصیت یا انبوهی از مقولات بیبنیان و </a:t>
            </a:r>
            <a:r>
              <a:rPr lang="fa-IR" b="0" i="0" smtClean="0">
                <a:solidFill>
                  <a:srgbClr val="000000"/>
                </a:solidFill>
                <a:effectLst/>
                <a:latin typeface="BZar"/>
                <a:cs typeface="B Zar" panose="00000400000000000000" pitchFamily="2" charset="-78"/>
              </a:rPr>
              <a:t>نقل قولهاي کلامی </a:t>
            </a:r>
            <a:r>
              <a:rPr lang="fa-IR" b="0" i="0" smtClean="0">
                <a:solidFill>
                  <a:srgbClr val="000000"/>
                </a:solidFill>
                <a:effectLst/>
                <a:latin typeface="BZar"/>
                <a:cs typeface="B Zar" panose="00000400000000000000" pitchFamily="2" charset="-78"/>
              </a:rPr>
              <a:t>بیفایده بسنده میکنند. پژوهش فعال، پژوهش مسئلهمدار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752022"/>
            <a:ext cx="2619375" cy="1743075"/>
          </a:xfrm>
          <a:prstGeom prst="rect">
            <a:avLst/>
          </a:prstGeom>
        </p:spPr>
      </p:pic>
    </p:spTree>
    <p:extLst>
      <p:ext uri="{BB962C8B-B14F-4D97-AF65-F5344CB8AC3E}">
        <p14:creationId xmlns:p14="http://schemas.microsoft.com/office/powerpoint/2010/main" val="17116471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2996418" y="1825625"/>
            <a:ext cx="8357382" cy="4351338"/>
          </a:xfrm>
        </p:spPr>
        <p:txBody>
          <a:bodyPr/>
          <a:lstStyle/>
          <a:p>
            <a:pPr algn="just"/>
            <a:r>
              <a:rPr lang="fa-IR" b="0" i="0" smtClean="0">
                <a:solidFill>
                  <a:srgbClr val="000000"/>
                </a:solidFill>
                <a:effectLst/>
                <a:latin typeface="BZar"/>
                <a:cs typeface="B Zar" panose="00000400000000000000" pitchFamily="2" charset="-78"/>
              </a:rPr>
              <a:t>پژوهشی که </a:t>
            </a:r>
            <a:r>
              <a:rPr lang="fa-IR" b="0" i="0" smtClean="0">
                <a:solidFill>
                  <a:srgbClr val="000000"/>
                </a:solidFill>
                <a:effectLst/>
                <a:latin typeface="BZar"/>
                <a:cs typeface="B Zar" panose="00000400000000000000" pitchFamily="2" charset="-78"/>
              </a:rPr>
              <a:t>با مسئله </a:t>
            </a:r>
            <a:r>
              <a:rPr lang="fa-IR" b="0" i="0" smtClean="0">
                <a:solidFill>
                  <a:srgbClr val="000000"/>
                </a:solidFill>
                <a:effectLst/>
                <a:latin typeface="BZar"/>
                <a:cs typeface="B Zar" panose="00000400000000000000" pitchFamily="2" charset="-78"/>
              </a:rPr>
              <a:t>آغاز میشود و به مسئله میانجامد. چرا که ماهیت علم بر همین بنیان استوار است</a:t>
            </a:r>
            <a:r>
              <a:rPr lang="fa-IR" b="0" i="0" smtClean="0">
                <a:solidFill>
                  <a:srgbClr val="000000"/>
                </a:solidFill>
                <a:effectLst/>
                <a:latin typeface="BZar"/>
                <a:cs typeface="B Zar" panose="00000400000000000000" pitchFamily="2" charset="-78"/>
              </a:rPr>
              <a:t>؛ »</a:t>
            </a:r>
            <a:r>
              <a:rPr lang="fa-IR" b="0" i="0" smtClean="0">
                <a:solidFill>
                  <a:srgbClr val="FF0000"/>
                </a:solidFill>
                <a:effectLst/>
                <a:latin typeface="BZar"/>
                <a:cs typeface="B Zar" panose="00000400000000000000" pitchFamily="2" charset="-78"/>
              </a:rPr>
              <a:t>علم با مسائل آغاز میشود و به مسائل ختم میشود</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(پوپر</a:t>
            </a:r>
            <a:r>
              <a:rPr lang="fa-IR" b="0" i="0" smtClean="0">
                <a:solidFill>
                  <a:srgbClr val="000000"/>
                </a:solidFill>
                <a:effectLst/>
                <a:latin typeface="BZar"/>
                <a:cs typeface="B Zar" panose="00000400000000000000" pitchFamily="2" charset="-78"/>
              </a:rPr>
              <a:t>، </a:t>
            </a:r>
            <a:r>
              <a:rPr lang="fa-IR" b="0" i="0" smtClean="0">
                <a:solidFill>
                  <a:srgbClr val="000000"/>
                </a:solidFill>
                <a:effectLst/>
                <a:latin typeface="BZar"/>
                <a:cs typeface="B Zar" panose="00000400000000000000" pitchFamily="2" charset="-78"/>
              </a:rPr>
              <a:t>.289 </a:t>
            </a:r>
            <a:r>
              <a:rPr lang="fa-IR" b="0" i="0" smtClean="0">
                <a:solidFill>
                  <a:srgbClr val="000000"/>
                </a:solidFill>
                <a:effectLst/>
                <a:latin typeface="BZar"/>
                <a:cs typeface="B Zar" panose="00000400000000000000" pitchFamily="2" charset="-78"/>
              </a:rPr>
              <a:t>:</a:t>
            </a:r>
            <a:r>
              <a:rPr lang="fa-IR" b="0" i="0" smtClean="0">
                <a:solidFill>
                  <a:srgbClr val="000000"/>
                </a:solidFill>
                <a:effectLst/>
                <a:latin typeface="BZar"/>
                <a:cs typeface="B Zar" panose="00000400000000000000" pitchFamily="2" charset="-78"/>
              </a:rPr>
              <a:t>1384)در </a:t>
            </a:r>
            <a:r>
              <a:rPr lang="fa-IR" b="0" i="0" smtClean="0">
                <a:solidFill>
                  <a:srgbClr val="000000"/>
                </a:solidFill>
                <a:effectLst/>
                <a:latin typeface="BZar"/>
                <a:cs typeface="B Zar" panose="00000400000000000000" pitchFamily="2" charset="-78"/>
              </a:rPr>
              <a:t>این </a:t>
            </a:r>
            <a:r>
              <a:rPr lang="fa-IR" b="0" i="0" smtClean="0">
                <a:solidFill>
                  <a:srgbClr val="000000"/>
                </a:solidFill>
                <a:effectLst/>
                <a:latin typeface="BZar"/>
                <a:cs typeface="B Zar" panose="00000400000000000000" pitchFamily="2" charset="-78"/>
              </a:rPr>
              <a:t>میان، دانش </a:t>
            </a:r>
            <a:r>
              <a:rPr lang="fa-IR" b="0" i="0" smtClean="0">
                <a:solidFill>
                  <a:srgbClr val="000000"/>
                </a:solidFill>
                <a:effectLst/>
                <a:latin typeface="BZar"/>
                <a:cs typeface="B Zar" panose="00000400000000000000" pitchFamily="2" charset="-78"/>
              </a:rPr>
              <a:t>علوم اجتماعی </a:t>
            </a:r>
            <a:r>
              <a:rPr lang="fa-IR" b="0" i="0" smtClean="0">
                <a:solidFill>
                  <a:srgbClr val="000000"/>
                </a:solidFill>
                <a:effectLst/>
                <a:latin typeface="BZar"/>
                <a:cs typeface="B Zar" panose="00000400000000000000" pitchFamily="2" charset="-78"/>
              </a:rPr>
              <a:t>به عنوان </a:t>
            </a:r>
            <a:r>
              <a:rPr lang="fa-IR" b="0" i="0" smtClean="0">
                <a:solidFill>
                  <a:srgbClr val="000000"/>
                </a:solidFill>
                <a:effectLst/>
                <a:latin typeface="BZar"/>
                <a:cs typeface="B Zar" panose="00000400000000000000" pitchFamily="2" charset="-78"/>
              </a:rPr>
              <a:t>یکی از قلمروهاي مهم علم و پژوهشهاي مرتبط با </a:t>
            </a:r>
            <a:r>
              <a:rPr lang="fa-IR" b="0" i="0" smtClean="0">
                <a:solidFill>
                  <a:srgbClr val="000000"/>
                </a:solidFill>
                <a:effectLst/>
                <a:latin typeface="BZar"/>
                <a:cs typeface="B Zar" panose="00000400000000000000" pitchFamily="2" charset="-78"/>
              </a:rPr>
              <a:t>شاخه هاي</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گوناگون </a:t>
            </a:r>
            <a:r>
              <a:rPr lang="fa-IR" b="0" i="0" smtClean="0">
                <a:solidFill>
                  <a:srgbClr val="000000"/>
                </a:solidFill>
                <a:effectLst/>
                <a:latin typeface="BZar"/>
                <a:cs typeface="B Zar" panose="00000400000000000000" pitchFamily="2" charset="-78"/>
              </a:rPr>
              <a:t>آن نیز میبایست در همین راستا سامان یابند تا بتوانند پویایی علمی را تضمین </a:t>
            </a:r>
            <a:r>
              <a:rPr lang="fa-IR" b="0" i="0" smtClean="0">
                <a:solidFill>
                  <a:srgbClr val="000000"/>
                </a:solidFill>
                <a:effectLst/>
                <a:latin typeface="BZar"/>
                <a:cs typeface="B Zar" panose="00000400000000000000" pitchFamily="2" charset="-78"/>
              </a:rPr>
              <a:t>و تداوم </a:t>
            </a:r>
            <a:r>
              <a:rPr lang="fa-IR" b="0" i="0" smtClean="0">
                <a:solidFill>
                  <a:srgbClr val="000000"/>
                </a:solidFill>
                <a:effectLst/>
                <a:latin typeface="BZar"/>
                <a:cs typeface="B Zar" panose="00000400000000000000" pitchFamily="2" charset="-78"/>
              </a:rPr>
              <a:t>بخشند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158218" cy="2613137"/>
          </a:xfrm>
          <a:prstGeom prst="rect">
            <a:avLst/>
          </a:prstGeom>
        </p:spPr>
      </p:pic>
    </p:spTree>
    <p:extLst>
      <p:ext uri="{BB962C8B-B14F-4D97-AF65-F5344CB8AC3E}">
        <p14:creationId xmlns:p14="http://schemas.microsoft.com/office/powerpoint/2010/main" val="1790780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4121834" y="1825625"/>
            <a:ext cx="7231966" cy="4351338"/>
          </a:xfrm>
        </p:spPr>
        <p:txBody>
          <a:bodyPr>
            <a:normAutofit/>
          </a:bodyPr>
          <a:lstStyle/>
          <a:p>
            <a:pPr algn="just"/>
            <a:r>
              <a:rPr lang="fa-IR" b="0" i="0" smtClean="0">
                <a:solidFill>
                  <a:srgbClr val="000000"/>
                </a:solidFill>
                <a:effectLst/>
                <a:latin typeface="BZar"/>
                <a:cs typeface="B Zar" panose="00000400000000000000" pitchFamily="2" charset="-78"/>
              </a:rPr>
              <a:t>براي دستیابی به این مهم، پژوهشگران اجتماعی میبایست ملاحظات و </a:t>
            </a:r>
            <a:r>
              <a:rPr lang="fa-IR" b="0" i="0" smtClean="0">
                <a:solidFill>
                  <a:srgbClr val="000000"/>
                </a:solidFill>
                <a:effectLst/>
                <a:latin typeface="BZar"/>
                <a:cs typeface="B Zar" panose="00000400000000000000" pitchFamily="2" charset="-78"/>
              </a:rPr>
              <a:t>ضرورتهاي دانشیِ </a:t>
            </a:r>
            <a:r>
              <a:rPr lang="fa-IR" b="0" i="0" smtClean="0">
                <a:solidFill>
                  <a:srgbClr val="000000"/>
                </a:solidFill>
                <a:effectLst/>
                <a:latin typeface="BZar"/>
                <a:cs typeface="B Zar" panose="00000400000000000000" pitchFamily="2" charset="-78"/>
              </a:rPr>
              <a:t>انجام پژوهش را بشناسند و مجموعهاي از الزامات علمی را رعایت کنند. بر </a:t>
            </a:r>
            <a:r>
              <a:rPr lang="fa-IR" b="0" i="0" smtClean="0">
                <a:solidFill>
                  <a:srgbClr val="000000"/>
                </a:solidFill>
                <a:effectLst/>
                <a:latin typeface="BZar"/>
                <a:cs typeface="B Zar" panose="00000400000000000000" pitchFamily="2" charset="-78"/>
              </a:rPr>
              <a:t>پایه آنچه </a:t>
            </a:r>
            <a:r>
              <a:rPr lang="fa-IR" b="0" i="0" smtClean="0">
                <a:solidFill>
                  <a:srgbClr val="000000"/>
                </a:solidFill>
                <a:effectLst/>
                <a:latin typeface="BZar"/>
                <a:cs typeface="B Zar" panose="00000400000000000000" pitchFamily="2" charset="-78"/>
              </a:rPr>
              <a:t>گذشت، تأکید اصلی این جستار بر مسئله پژوهش و منطق </a:t>
            </a:r>
            <a:r>
              <a:rPr lang="fa-IR" b="0" i="0" smtClean="0">
                <a:solidFill>
                  <a:srgbClr val="000000"/>
                </a:solidFill>
                <a:effectLst/>
                <a:latin typeface="BZar"/>
                <a:cs typeface="B Zar" panose="00000400000000000000" pitchFamily="2" charset="-78"/>
              </a:rPr>
              <a:t>مسئله یابی {و </a:t>
            </a:r>
            <a:r>
              <a:rPr lang="fa-IR" b="0" i="0" smtClean="0">
                <a:solidFill>
                  <a:srgbClr val="000000"/>
                </a:solidFill>
                <a:effectLst/>
                <a:latin typeface="BZar"/>
                <a:cs typeface="B Zar" panose="00000400000000000000" pitchFamily="2" charset="-78"/>
              </a:rPr>
              <a:t>نه حل </a:t>
            </a:r>
            <a:r>
              <a:rPr lang="fa-IR" b="0" i="0" smtClean="0">
                <a:solidFill>
                  <a:srgbClr val="000000"/>
                </a:solidFill>
                <a:effectLst/>
                <a:latin typeface="BZar"/>
                <a:cs typeface="B Zar" panose="00000400000000000000" pitchFamily="2" charset="-78"/>
              </a:rPr>
              <a:t>مسئله} بوده </a:t>
            </a:r>
            <a:r>
              <a:rPr lang="fa-IR" b="0" i="0" smtClean="0">
                <a:solidFill>
                  <a:srgbClr val="000000"/>
                </a:solidFill>
                <a:effectLst/>
                <a:latin typeface="BZar"/>
                <a:cs typeface="B Zar" panose="00000400000000000000" pitchFamily="2" charset="-78"/>
              </a:rPr>
              <a:t>است و در آن پارهاي از مؤلفهها و محورهایی برشمرده شدهاند که براي حرکت </a:t>
            </a:r>
            <a:r>
              <a:rPr lang="fa-IR" b="0" i="0" smtClean="0">
                <a:solidFill>
                  <a:srgbClr val="000000"/>
                </a:solidFill>
                <a:effectLst/>
                <a:latin typeface="BZar"/>
                <a:cs typeface="B Zar" panose="00000400000000000000" pitchFamily="2" charset="-78"/>
              </a:rPr>
              <a:t>در مسیر </a:t>
            </a:r>
            <a:r>
              <a:rPr lang="fa-IR" b="0" i="0" smtClean="0">
                <a:solidFill>
                  <a:srgbClr val="000000"/>
                </a:solidFill>
                <a:effectLst/>
                <a:latin typeface="BZar"/>
                <a:cs typeface="B Zar" panose="00000400000000000000" pitchFamily="2" charset="-78"/>
              </a:rPr>
              <a:t>دانشِ زنده و پویا ضروري و الزامی هستند. </a:t>
            </a:r>
            <a:r>
              <a:rPr lang="fa-IR" b="1" i="0" smtClean="0">
                <a:ln w="22225">
                  <a:solidFill>
                    <a:schemeClr val="accent2"/>
                  </a:solidFill>
                  <a:prstDash val="solid"/>
                </a:ln>
                <a:solidFill>
                  <a:schemeClr val="accent2">
                    <a:lumMod val="40000"/>
                    <a:lumOff val="60000"/>
                  </a:schemeClr>
                </a:solidFill>
                <a:latin typeface="BZar"/>
                <a:cs typeface="B Zar" panose="00000400000000000000" pitchFamily="2" charset="-78"/>
              </a:rPr>
              <a:t>اینکه </a:t>
            </a:r>
            <a:r>
              <a:rPr lang="fa-IR" b="1" i="0" smtClean="0">
                <a:ln w="22225">
                  <a:solidFill>
                    <a:schemeClr val="accent2"/>
                  </a:solidFill>
                  <a:prstDash val="solid"/>
                </a:ln>
                <a:solidFill>
                  <a:schemeClr val="accent2">
                    <a:lumMod val="40000"/>
                    <a:lumOff val="60000"/>
                  </a:schemeClr>
                </a:solidFill>
                <a:latin typeface="BZar"/>
                <a:cs typeface="B Zar" panose="00000400000000000000" pitchFamily="2" charset="-78"/>
              </a:rPr>
              <a:t>مسئله یابی نیازمند </a:t>
            </a:r>
            <a:r>
              <a:rPr lang="fa-IR" b="1" i="0" smtClean="0">
                <a:ln w="22225">
                  <a:solidFill>
                    <a:schemeClr val="accent2"/>
                  </a:solidFill>
                  <a:prstDash val="solid"/>
                </a:ln>
                <a:solidFill>
                  <a:schemeClr val="accent2">
                    <a:lumMod val="40000"/>
                    <a:lumOff val="60000"/>
                  </a:schemeClr>
                </a:solidFill>
                <a:latin typeface="BZar"/>
                <a:cs typeface="B Zar" panose="00000400000000000000" pitchFamily="2" charset="-78"/>
              </a:rPr>
              <a:t>دانش تخصصی </a:t>
            </a:r>
            <a:r>
              <a:rPr lang="fa-IR" b="1" i="0" smtClean="0">
                <a:ln w="22225">
                  <a:solidFill>
                    <a:schemeClr val="accent2"/>
                  </a:solidFill>
                  <a:prstDash val="solid"/>
                </a:ln>
                <a:solidFill>
                  <a:schemeClr val="accent2">
                    <a:lumMod val="40000"/>
                    <a:lumOff val="60000"/>
                  </a:schemeClr>
                </a:solidFill>
                <a:latin typeface="BZar"/>
                <a:cs typeface="B Zar" panose="00000400000000000000" pitchFamily="2" charset="-78"/>
              </a:rPr>
              <a:t>و روشنایی </a:t>
            </a:r>
            <a:r>
              <a:rPr lang="fa-IR" b="1" i="0" smtClean="0">
                <a:ln w="22225">
                  <a:solidFill>
                    <a:schemeClr val="accent2"/>
                  </a:solidFill>
                  <a:prstDash val="solid"/>
                </a:ln>
                <a:solidFill>
                  <a:schemeClr val="accent2">
                    <a:lumMod val="40000"/>
                    <a:lumOff val="60000"/>
                  </a:schemeClr>
                </a:solidFill>
                <a:latin typeface="BZar"/>
                <a:cs typeface="B Zar" panose="00000400000000000000" pitchFamily="2" charset="-78"/>
              </a:rPr>
              <a:t>عقل است </a:t>
            </a:r>
            <a:r>
              <a:rPr lang="fa-IR" b="0" i="0" smtClean="0">
                <a:solidFill>
                  <a:srgbClr val="000000"/>
                </a:solidFill>
                <a:effectLst/>
                <a:latin typeface="BZar"/>
                <a:cs typeface="B Zar" panose="00000400000000000000" pitchFamily="2" charset="-78"/>
              </a:rPr>
              <a:t>و پژوهشگر نمیتواند القائات رسانهاي، آگاهی کاذب و یا </a:t>
            </a:r>
            <a:r>
              <a:rPr lang="fa-IR" b="0" i="0" smtClean="0">
                <a:solidFill>
                  <a:srgbClr val="000000"/>
                </a:solidFill>
                <a:effectLst/>
                <a:latin typeface="BZar"/>
                <a:cs typeface="B Zar" panose="00000400000000000000" pitchFamily="2" charset="-78"/>
              </a:rPr>
              <a:t>ملاحظات شخصی </a:t>
            </a:r>
            <a:r>
              <a:rPr lang="fa-IR" b="0" i="0" smtClean="0">
                <a:solidFill>
                  <a:srgbClr val="000000"/>
                </a:solidFill>
                <a:effectLst/>
                <a:latin typeface="BZar"/>
                <a:cs typeface="B Zar" panose="00000400000000000000" pitchFamily="2" charset="-78"/>
              </a:rPr>
              <a:t>را ملاك شناسایی قرار دهد.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952750" cy="1552575"/>
          </a:xfrm>
          <a:prstGeom prst="rect">
            <a:avLst/>
          </a:prstGeom>
        </p:spPr>
      </p:pic>
    </p:spTree>
    <p:extLst>
      <p:ext uri="{BB962C8B-B14F-4D97-AF65-F5344CB8AC3E}">
        <p14:creationId xmlns:p14="http://schemas.microsoft.com/office/powerpoint/2010/main" val="28380432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400">
                <a:solidFill>
                  <a:srgbClr val="000000"/>
                </a:solidFill>
                <a:latin typeface="BZar"/>
                <a:cs typeface="B Zar" panose="00000400000000000000" pitchFamily="2" charset="-78"/>
              </a:rPr>
              <a:t>او باید این خصوصیت را درونی کرده باشد </a:t>
            </a:r>
            <a:r>
              <a:rPr lang="fa-IR" sz="2400" smtClean="0">
                <a:solidFill>
                  <a:srgbClr val="000000"/>
                </a:solidFill>
                <a:latin typeface="BZar"/>
                <a:cs typeface="B Zar" panose="00000400000000000000" pitchFamily="2" charset="-78"/>
              </a:rPr>
              <a:t>که عرصه </a:t>
            </a:r>
            <a:r>
              <a:rPr lang="fa-IR" sz="2400">
                <a:solidFill>
                  <a:srgbClr val="000000"/>
                </a:solidFill>
                <a:latin typeface="BZar"/>
                <a:cs typeface="B Zar" panose="00000400000000000000" pitchFamily="2" charset="-78"/>
              </a:rPr>
              <a:t>علم، عرصه جستجوي حقیقت است و براي شناخت آن لازم است که پاسدار عقل </a:t>
            </a:r>
            <a:r>
              <a:rPr lang="fa-IR" sz="2400" smtClean="0">
                <a:solidFill>
                  <a:srgbClr val="000000"/>
                </a:solidFill>
                <a:latin typeface="BZar"/>
                <a:cs typeface="B Zar" panose="00000400000000000000" pitchFamily="2" charset="-78"/>
              </a:rPr>
              <a:t>و آزادي </a:t>
            </a:r>
            <a:r>
              <a:rPr lang="fa-IR" sz="2400">
                <a:solidFill>
                  <a:srgbClr val="000000"/>
                </a:solidFill>
                <a:latin typeface="BZar"/>
                <a:cs typeface="B Zar" panose="00000400000000000000" pitchFamily="2" charset="-78"/>
              </a:rPr>
              <a:t>باشد. در چنین راهی، اولویت با شناختن هستی پدیده و چگونگی وقوع آن است </a:t>
            </a:r>
            <a:r>
              <a:rPr lang="fa-IR" sz="2400" smtClean="0">
                <a:solidFill>
                  <a:srgbClr val="000000"/>
                </a:solidFill>
                <a:latin typeface="BZar"/>
                <a:cs typeface="B Zar" panose="00000400000000000000" pitchFamily="2" charset="-78"/>
              </a:rPr>
              <a:t>و اینکه </a:t>
            </a:r>
            <a:r>
              <a:rPr lang="fa-IR" sz="2400">
                <a:solidFill>
                  <a:srgbClr val="000000"/>
                </a:solidFill>
                <a:latin typeface="BZar"/>
                <a:cs typeface="B Zar" panose="00000400000000000000" pitchFamily="2" charset="-78"/>
              </a:rPr>
              <a:t>به چه کار میآید و چه پیامدهایی به همراه دارد در مراتب بعدي اهمیت </a:t>
            </a:r>
            <a:r>
              <a:rPr lang="fa-IR" sz="2400" smtClean="0">
                <a:solidFill>
                  <a:srgbClr val="000000"/>
                </a:solidFill>
                <a:latin typeface="BZar"/>
                <a:cs typeface="B Zar" panose="00000400000000000000" pitchFamily="2" charset="-78"/>
              </a:rPr>
              <a:t>قرار میگیرد</a:t>
            </a:r>
            <a:r>
              <a:rPr lang="fa-IR" sz="2400">
                <a:solidFill>
                  <a:srgbClr val="000000"/>
                </a:solidFill>
                <a:latin typeface="BZar"/>
                <a:cs typeface="B Zar" panose="00000400000000000000" pitchFamily="2" charset="-78"/>
              </a:rPr>
              <a:t>. از سوي دیگر، ضرورت دارد که به وسعت و گستردگی میدان واقعیت </a:t>
            </a:r>
            <a:r>
              <a:rPr lang="fa-IR" sz="2400" smtClean="0">
                <a:solidFill>
                  <a:srgbClr val="000000"/>
                </a:solidFill>
                <a:latin typeface="BZar"/>
                <a:cs typeface="B Zar" panose="00000400000000000000" pitchFamily="2" charset="-78"/>
              </a:rPr>
              <a:t>اجتماعی، حتی </a:t>
            </a:r>
            <a:r>
              <a:rPr lang="fa-IR" sz="2400">
                <a:solidFill>
                  <a:srgbClr val="000000"/>
                </a:solidFill>
                <a:latin typeface="BZar"/>
                <a:cs typeface="B Zar" panose="00000400000000000000" pitchFamily="2" charset="-78"/>
              </a:rPr>
              <a:t>میدانی به وسعت جهان، واقف باشد و بداند واقعیتهاي اجتماعی پیچیده هستند </a:t>
            </a:r>
            <a:r>
              <a:rPr lang="fa-IR" sz="2400" smtClean="0">
                <a:solidFill>
                  <a:srgbClr val="000000"/>
                </a:solidFill>
                <a:latin typeface="BZar"/>
                <a:cs typeface="B Zar" panose="00000400000000000000" pitchFamily="2" charset="-78"/>
              </a:rPr>
              <a:t>و سویههاي </a:t>
            </a:r>
            <a:r>
              <a:rPr lang="fa-IR" sz="2400">
                <a:solidFill>
                  <a:srgbClr val="000000"/>
                </a:solidFill>
                <a:latin typeface="BZar"/>
                <a:cs typeface="B Zar" panose="00000400000000000000" pitchFamily="2" charset="-78"/>
              </a:rPr>
              <a:t>متعدد و متکثري دارند که امکان شناخت جامع آنها غیرممکن و حتی </a:t>
            </a:r>
            <a:r>
              <a:rPr lang="fa-IR" sz="2400" smtClean="0">
                <a:solidFill>
                  <a:srgbClr val="000000"/>
                </a:solidFill>
                <a:latin typeface="BZar"/>
                <a:cs typeface="B Zar" panose="00000400000000000000" pitchFamily="2" charset="-78"/>
              </a:rPr>
              <a:t>بیمعنا است</a:t>
            </a:r>
            <a:r>
              <a:rPr lang="fa-IR" sz="2400">
                <a:solidFill>
                  <a:srgbClr val="000000"/>
                </a:solidFill>
                <a:latin typeface="BZar"/>
                <a:cs typeface="B Zar" panose="00000400000000000000" pitchFamily="2" charset="-78"/>
              </a:rPr>
              <a:t>. بنابراین، فقط میتواند بخش کوچکی از واقعیت بیپایان را به شیوهاي </a:t>
            </a:r>
            <a:r>
              <a:rPr lang="fa-IR" sz="2400" smtClean="0">
                <a:solidFill>
                  <a:srgbClr val="000000"/>
                </a:solidFill>
                <a:latin typeface="BZar"/>
                <a:cs typeface="B Zar" panose="00000400000000000000" pitchFamily="2" charset="-78"/>
              </a:rPr>
              <a:t>مسئلهمند موردپژوهش </a:t>
            </a:r>
            <a:r>
              <a:rPr lang="fa-IR" sz="2400">
                <a:solidFill>
                  <a:srgbClr val="000000"/>
                </a:solidFill>
                <a:latin typeface="BZar"/>
                <a:cs typeface="B Zar" panose="00000400000000000000" pitchFamily="2" charset="-78"/>
              </a:rPr>
              <a:t>قرار دهد</a:t>
            </a:r>
            <a:r>
              <a:rPr lang="fa-IR" sz="2400">
                <a:solidFill>
                  <a:prstClr val="black"/>
                </a:solidFill>
                <a:cs typeface="B Zar" panose="00000400000000000000" pitchFamily="2" charset="-78"/>
              </a:rPr>
              <a:t> </a:t>
            </a:r>
            <a:endParaRPr lang="fa-IR" sz="2400" smtClean="0">
              <a:solidFill>
                <a:prstClr val="black"/>
              </a:solidFill>
              <a:cs typeface="B Zar" panose="00000400000000000000" pitchFamily="2" charset="-78"/>
            </a:endParaRPr>
          </a:p>
          <a:p>
            <a:pPr lvl="0" algn="just"/>
            <a:r>
              <a:rPr lang="fa-IR" sz="2400">
                <a:solidFill>
                  <a:prstClr val="black"/>
                </a:solidFill>
                <a:cs typeface="B Zar" panose="00000400000000000000" pitchFamily="2" charset="-78"/>
              </a:rPr>
              <a:t/>
            </a:r>
            <a:br>
              <a:rPr lang="fa-IR" sz="2400">
                <a:solidFill>
                  <a:prstClr val="black"/>
                </a:solidFill>
                <a:cs typeface="B Zar" panose="00000400000000000000" pitchFamily="2" charset="-78"/>
              </a:rPr>
            </a:br>
            <a:endParaRPr lang="fa-IR" sz="2400">
              <a:solidFill>
                <a:prstClr val="black"/>
              </a:solidFill>
              <a:cs typeface="B Zar" panose="00000400000000000000" pitchFamily="2" charset="-78"/>
            </a:endParaRPr>
          </a:p>
        </p:txBody>
      </p:sp>
      <p:sp>
        <p:nvSpPr>
          <p:cNvPr id="4" name="Flowchart: Process 3"/>
          <p:cNvSpPr/>
          <p:nvPr/>
        </p:nvSpPr>
        <p:spPr>
          <a:xfrm>
            <a:off x="838200" y="4375053"/>
            <a:ext cx="3165230" cy="112541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latin typeface="BZar"/>
                <a:cs typeface="B Zar" panose="00000400000000000000" pitchFamily="2" charset="-78"/>
              </a:rPr>
              <a:t>عرصه علم، عرصه جستجوي حقیقت است</a:t>
            </a:r>
            <a:endParaRPr lang="fa-IR" b="1">
              <a:solidFill>
                <a:srgbClr val="FF0000"/>
              </a:solidFill>
            </a:endParaRPr>
          </a:p>
        </p:txBody>
      </p:sp>
    </p:spTree>
    <p:extLst>
      <p:ext uri="{BB962C8B-B14F-4D97-AF65-F5344CB8AC3E}">
        <p14:creationId xmlns:p14="http://schemas.microsoft.com/office/powerpoint/2010/main" val="3083413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افزون بر این، آگاهی به این نکته که پدیدههاي اجتماعی تاریخمندند بسیار </a:t>
            </a:r>
            <a:r>
              <a:rPr lang="fa-IR" b="0" i="0" smtClean="0">
                <a:solidFill>
                  <a:srgbClr val="000000"/>
                </a:solidFill>
                <a:effectLst/>
                <a:latin typeface="BZar"/>
                <a:cs typeface="B Zar" panose="00000400000000000000" pitchFamily="2" charset="-78"/>
              </a:rPr>
              <a:t>حائز اهمیت </a:t>
            </a:r>
            <a:r>
              <a:rPr lang="fa-IR" b="0" i="0" smtClean="0">
                <a:solidFill>
                  <a:srgbClr val="000000"/>
                </a:solidFill>
                <a:effectLst/>
                <a:latin typeface="BZar"/>
                <a:cs typeface="B Zar" panose="00000400000000000000" pitchFamily="2" charset="-78"/>
              </a:rPr>
              <a:t>است، پس باید همواره ساخت تاریخی آنها را در نظر داشت و دانست که </a:t>
            </a:r>
            <a:r>
              <a:rPr lang="fa-IR" b="0" i="0" smtClean="0">
                <a:solidFill>
                  <a:srgbClr val="000000"/>
                </a:solidFill>
                <a:effectLst/>
                <a:latin typeface="BZar"/>
                <a:cs typeface="B Zar" panose="00000400000000000000" pitchFamily="2" charset="-78"/>
              </a:rPr>
              <a:t>پدیدهها و </a:t>
            </a:r>
            <a:r>
              <a:rPr lang="fa-IR" b="0" i="0" smtClean="0">
                <a:solidFill>
                  <a:srgbClr val="000000"/>
                </a:solidFill>
                <a:effectLst/>
                <a:latin typeface="BZar"/>
                <a:cs typeface="B Zar" panose="00000400000000000000" pitchFamily="2" charset="-78"/>
              </a:rPr>
              <a:t>مسائل اجتماعی بهواسطه تغییر در زمینه و ساحت اجتماعی، دائم در حال تغییر و </a:t>
            </a:r>
            <a:r>
              <a:rPr lang="fa-IR" b="0" i="0" smtClean="0">
                <a:solidFill>
                  <a:srgbClr val="000000"/>
                </a:solidFill>
                <a:effectLst/>
                <a:latin typeface="BZar"/>
                <a:cs typeface="B Zar" panose="00000400000000000000" pitchFamily="2" charset="-78"/>
              </a:rPr>
              <a:t>شدن</a:t>
            </a:r>
            <a:r>
              <a:rPr lang="fa-IR" sz="1400" b="0" i="0" smtClean="0">
                <a:solidFill>
                  <a:srgbClr val="000000"/>
                </a:solidFill>
                <a:effectLst/>
                <a:latin typeface="BZar"/>
                <a:cs typeface="B Zar" panose="00000400000000000000" pitchFamily="2" charset="-78"/>
              </a:rPr>
              <a:t>1 </a:t>
            </a:r>
            <a:r>
              <a:rPr lang="fa-IR" b="0" i="0" smtClean="0">
                <a:solidFill>
                  <a:srgbClr val="000000"/>
                </a:solidFill>
                <a:effectLst/>
                <a:latin typeface="BZar"/>
                <a:cs typeface="B Zar" panose="00000400000000000000" pitchFamily="2" charset="-78"/>
              </a:rPr>
              <a:t>هستند</a:t>
            </a:r>
            <a:r>
              <a:rPr lang="fa-IR" b="0" i="0" smtClean="0">
                <a:solidFill>
                  <a:srgbClr val="000000"/>
                </a:solidFill>
                <a:effectLst/>
                <a:latin typeface="BZar"/>
                <a:cs typeface="B Zar" panose="00000400000000000000" pitchFamily="2" charset="-78"/>
              </a:rPr>
              <a:t>. براي مثال، اینکه </a:t>
            </a:r>
            <a:r>
              <a:rPr lang="fa-IR" b="0" i="0" smtClean="0">
                <a:solidFill>
                  <a:srgbClr val="000000"/>
                </a:solidFill>
                <a:effectLst/>
                <a:latin typeface="BZar"/>
                <a:cs typeface="B Zar" panose="00000400000000000000" pitchFamily="2" charset="-78"/>
              </a:rPr>
              <a:t>مسائل اجتماعی </a:t>
            </a:r>
            <a:r>
              <a:rPr lang="fa-IR" b="0" i="0" smtClean="0">
                <a:solidFill>
                  <a:srgbClr val="000000"/>
                </a:solidFill>
                <a:effectLst/>
                <a:latin typeface="BZar"/>
                <a:cs typeface="B Zar" panose="00000400000000000000" pitchFamily="2" charset="-78"/>
              </a:rPr>
              <a:t>دهه پنجاه یا شصت، امروز هم به همان </a:t>
            </a:r>
            <a:r>
              <a:rPr lang="fa-IR" b="0" i="0" smtClean="0">
                <a:solidFill>
                  <a:srgbClr val="000000"/>
                </a:solidFill>
                <a:effectLst/>
                <a:latin typeface="BZar"/>
                <a:cs typeface="B Zar" panose="00000400000000000000" pitchFamily="2" charset="-78"/>
              </a:rPr>
              <a:t>سیاق معتبر </a:t>
            </a:r>
            <a:r>
              <a:rPr lang="fa-IR" b="0" i="0" smtClean="0">
                <a:solidFill>
                  <a:srgbClr val="000000"/>
                </a:solidFill>
                <a:effectLst/>
                <a:latin typeface="BZar"/>
                <a:cs typeface="B Zar" panose="00000400000000000000" pitchFamily="2" charset="-78"/>
              </a:rPr>
              <a:t>باشند محل تردید است. </a:t>
            </a:r>
            <a:endParaRPr lang="fa-IR">
              <a:cs typeface="B Zar" panose="00000400000000000000" pitchFamily="2" charset="-78"/>
            </a:endParaRPr>
          </a:p>
        </p:txBody>
      </p:sp>
      <p:sp>
        <p:nvSpPr>
          <p:cNvPr id="4" name="Flowchart: Process 3"/>
          <p:cNvSpPr/>
          <p:nvPr/>
        </p:nvSpPr>
        <p:spPr>
          <a:xfrm>
            <a:off x="838200" y="4164037"/>
            <a:ext cx="2588455" cy="10269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تاریخمند</a:t>
            </a:r>
            <a:endParaRPr lang="fa-IR" b="1">
              <a:solidFill>
                <a:srgbClr val="FF0000"/>
              </a:solidFill>
            </a:endParaRPr>
          </a:p>
        </p:txBody>
      </p:sp>
      <p:sp>
        <p:nvSpPr>
          <p:cNvPr id="5" name="Flowchart: Process 4"/>
          <p:cNvSpPr/>
          <p:nvPr/>
        </p:nvSpPr>
        <p:spPr>
          <a:xfrm>
            <a:off x="7216726" y="4164037"/>
            <a:ext cx="2686930" cy="10269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در حال تغییر و شدن</a:t>
            </a:r>
            <a:r>
              <a:rPr lang="fa-IR" sz="1400" b="1">
                <a:solidFill>
                  <a:srgbClr val="FF0000"/>
                </a:solidFill>
                <a:latin typeface="BZar"/>
                <a:cs typeface="B Zar" panose="00000400000000000000" pitchFamily="2" charset="-78"/>
              </a:rPr>
              <a:t>1</a:t>
            </a:r>
            <a:endParaRPr lang="fa-IR" b="1">
              <a:solidFill>
                <a:srgbClr val="FF0000"/>
              </a:solidFill>
            </a:endParaRPr>
          </a:p>
        </p:txBody>
      </p:sp>
    </p:spTree>
    <p:extLst>
      <p:ext uri="{BB962C8B-B14F-4D97-AF65-F5344CB8AC3E}">
        <p14:creationId xmlns:p14="http://schemas.microsoft.com/office/powerpoint/2010/main" val="27937103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000000"/>
                </a:solidFill>
                <a:latin typeface="BZar"/>
                <a:cs typeface="B Zar" panose="00000400000000000000" pitchFamily="2" charset="-78"/>
              </a:rPr>
              <a:t>براي انجام پژوهش اجتماعی حرفهاي، روزآمدي ضرورت اجتنابناپذیر است، پژوهشگر باید در متن روزگار خود قرار داشته باشد و این یکی </a:t>
            </a:r>
            <a:r>
              <a:rPr lang="fa-IR">
                <a:solidFill>
                  <a:srgbClr val="000000"/>
                </a:solidFill>
                <a:latin typeface="BZar"/>
                <a:cs typeface="B Zar" panose="00000400000000000000" pitchFamily="2" charset="-78"/>
              </a:rPr>
              <a:t>از</a:t>
            </a:r>
            <a:r>
              <a:rPr lang="fa-IR">
                <a:solidFill>
                  <a:prstClr val="black"/>
                </a:solidFill>
                <a:cs typeface="B Zar" panose="00000400000000000000" pitchFamily="2" charset="-78"/>
              </a:rPr>
              <a:t> </a:t>
            </a:r>
            <a:r>
              <a:rPr lang="fa-IR" smtClean="0">
                <a:solidFill>
                  <a:prstClr val="black"/>
                </a:solidFill>
                <a:cs typeface="B Zar" panose="00000400000000000000" pitchFamily="2" charset="-78"/>
              </a:rPr>
              <a:t> </a:t>
            </a:r>
            <a:r>
              <a:rPr lang="fa-IR" b="0" i="0" smtClean="0">
                <a:solidFill>
                  <a:srgbClr val="000000"/>
                </a:solidFill>
                <a:effectLst/>
                <a:latin typeface="BZar"/>
                <a:cs typeface="B Zar" panose="00000400000000000000" pitchFamily="2" charset="-78"/>
              </a:rPr>
              <a:t>الزامات </a:t>
            </a:r>
            <a:r>
              <a:rPr lang="fa-IR" b="0" i="0" smtClean="0">
                <a:solidFill>
                  <a:srgbClr val="000000"/>
                </a:solidFill>
                <a:effectLst/>
                <a:latin typeface="BZar"/>
                <a:cs typeface="B Zar" panose="00000400000000000000" pitchFamily="2" charset="-78"/>
              </a:rPr>
              <a:t>کاربست منطق تحلیل موقعیت است. براي این منظور لازم است که </a:t>
            </a:r>
            <a:r>
              <a:rPr lang="fa-IR" b="0" i="0" smtClean="0">
                <a:solidFill>
                  <a:srgbClr val="000000"/>
                </a:solidFill>
                <a:effectLst/>
                <a:latin typeface="BZar"/>
                <a:cs typeface="B Zar" panose="00000400000000000000" pitchFamily="2" charset="-78"/>
              </a:rPr>
              <a:t>از سطحینگري </a:t>
            </a:r>
            <a:r>
              <a:rPr lang="fa-IR" b="0" i="0" smtClean="0">
                <a:solidFill>
                  <a:srgbClr val="000000"/>
                </a:solidFill>
                <a:effectLst/>
                <a:latin typeface="BZar"/>
                <a:cs typeface="B Zar" panose="00000400000000000000" pitchFamily="2" charset="-78"/>
              </a:rPr>
              <a:t>و ابتذالگرایی پرهیز شود، مسائل را ثابت فرض نکرد، پدیدهها را منفک </a:t>
            </a:r>
            <a:r>
              <a:rPr lang="fa-IR" b="0" i="0" smtClean="0">
                <a:solidFill>
                  <a:srgbClr val="000000"/>
                </a:solidFill>
                <a:effectLst/>
                <a:latin typeface="BZar"/>
                <a:cs typeface="B Zar" panose="00000400000000000000" pitchFamily="2" charset="-78"/>
              </a:rPr>
              <a:t>از زمینه </a:t>
            </a:r>
            <a:r>
              <a:rPr lang="fa-IR" b="0" i="0" smtClean="0">
                <a:solidFill>
                  <a:srgbClr val="000000"/>
                </a:solidFill>
                <a:effectLst/>
                <a:latin typeface="BZar"/>
                <a:cs typeface="B Zar" panose="00000400000000000000" pitchFamily="2" charset="-78"/>
              </a:rPr>
              <a:t>اجتماعی- تاریخی نکرد، شناخت و یافتههاي پژوهش را دائمی و مطلق </a:t>
            </a:r>
            <a:r>
              <a:rPr lang="fa-IR" b="0" i="0" smtClean="0">
                <a:solidFill>
                  <a:srgbClr val="000000"/>
                </a:solidFill>
                <a:effectLst/>
                <a:latin typeface="BZar"/>
                <a:cs typeface="B Zar" panose="00000400000000000000" pitchFamily="2" charset="-78"/>
              </a:rPr>
              <a:t>ندانست، مفاهیم </a:t>
            </a:r>
            <a:r>
              <a:rPr lang="fa-IR" b="0" i="0" smtClean="0">
                <a:solidFill>
                  <a:srgbClr val="000000"/>
                </a:solidFill>
                <a:effectLst/>
                <a:latin typeface="BZar"/>
                <a:cs typeface="B Zar" panose="00000400000000000000" pitchFamily="2" charset="-78"/>
              </a:rPr>
              <a:t>را پایدار تلقی نکرد، روشها را ثابت و بدون تغییر نیافت، امکان بروز خطا را </a:t>
            </a:r>
            <a:r>
              <a:rPr lang="fa-IR" b="0" i="0" smtClean="0">
                <a:solidFill>
                  <a:srgbClr val="000000"/>
                </a:solidFill>
                <a:effectLst/>
                <a:latin typeface="BZar"/>
                <a:cs typeface="B Zar" panose="00000400000000000000" pitchFamily="2" charset="-78"/>
              </a:rPr>
              <a:t>منتفی نساخت</a:t>
            </a:r>
            <a:r>
              <a:rPr lang="fa-IR" b="0" i="0" smtClean="0">
                <a:solidFill>
                  <a:srgbClr val="000000"/>
                </a:solidFill>
                <a:effectLst/>
                <a:latin typeface="BZar"/>
                <a:cs typeface="B Zar" panose="00000400000000000000" pitchFamily="2" charset="-78"/>
              </a:rPr>
              <a:t>، و مسیر نقد و بازاندیشی را مسدود نکرد. افزون بر این لازم و ضروري است </a:t>
            </a:r>
            <a:r>
              <a:rPr lang="fa-IR" b="0" i="0" smtClean="0">
                <a:solidFill>
                  <a:srgbClr val="000000"/>
                </a:solidFill>
                <a:effectLst/>
                <a:latin typeface="BZar"/>
                <a:cs typeface="B Zar" panose="00000400000000000000" pitchFamily="2" charset="-78"/>
              </a:rPr>
              <a:t>که رویکرد </a:t>
            </a:r>
            <a:r>
              <a:rPr lang="fa-IR" b="0" i="0" smtClean="0">
                <a:solidFill>
                  <a:srgbClr val="000000"/>
                </a:solidFill>
                <a:effectLst/>
                <a:latin typeface="BZar"/>
                <a:cs typeface="B Zar" panose="00000400000000000000" pitchFamily="2" charset="-78"/>
              </a:rPr>
              <a:t>معرفتشناختی، هستیشناختی و روششناختی پژوهشگر مشخص شود، چرا </a:t>
            </a:r>
            <a:r>
              <a:rPr lang="fa-IR" b="0" i="0" smtClean="0">
                <a:solidFill>
                  <a:srgbClr val="000000"/>
                </a:solidFill>
                <a:effectLst/>
                <a:latin typeface="BZar"/>
                <a:cs typeface="B Zar" panose="00000400000000000000" pitchFamily="2" charset="-78"/>
              </a:rPr>
              <a:t>که موضع </a:t>
            </a:r>
            <a:r>
              <a:rPr lang="fa-IR" b="0" i="0" smtClean="0">
                <a:solidFill>
                  <a:srgbClr val="000000"/>
                </a:solidFill>
                <a:effectLst/>
                <a:latin typeface="BZar"/>
                <a:cs typeface="B Zar" panose="00000400000000000000" pitchFamily="2" charset="-78"/>
              </a:rPr>
              <a:t>او در قبال این موارد، تعیینکننده دستگاه استدلالی پژوهش، از بیان مسئله </a:t>
            </a:r>
            <a:r>
              <a:rPr lang="fa-IR" b="0" i="0" smtClean="0">
                <a:solidFill>
                  <a:srgbClr val="000000"/>
                </a:solidFill>
                <a:effectLst/>
                <a:latin typeface="BZar"/>
                <a:cs typeface="B Zar" panose="00000400000000000000" pitchFamily="2" charset="-78"/>
              </a:rPr>
              <a:t>تا نتیجهگیري </a:t>
            </a:r>
            <a:r>
              <a:rPr lang="fa-IR" b="0" i="0" smtClean="0">
                <a:solidFill>
                  <a:srgbClr val="000000"/>
                </a:solidFill>
                <a:effectLst/>
                <a:latin typeface="BZar"/>
                <a:cs typeface="B Zar" panose="00000400000000000000" pitchFamily="2" charset="-78"/>
              </a:rPr>
              <a:t>خواهد بود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5219115"/>
            <a:ext cx="3559126" cy="7596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سطحینگري و ابتذالگرایی</a:t>
            </a:r>
            <a:endParaRPr lang="fa-IR" b="1">
              <a:solidFill>
                <a:srgbClr val="FF0000"/>
              </a:solidFill>
            </a:endParaRPr>
          </a:p>
        </p:txBody>
      </p:sp>
    </p:spTree>
    <p:extLst>
      <p:ext uri="{BB962C8B-B14F-4D97-AF65-F5344CB8AC3E}">
        <p14:creationId xmlns:p14="http://schemas.microsoft.com/office/powerpoint/2010/main" val="41126977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Zar"/>
                <a:cs typeface="B Zar" panose="00000400000000000000" pitchFamily="2" charset="-78"/>
              </a:rPr>
              <a:t>شناخت و رعایت چنین ضرورتها و الزاماتی، منطق </a:t>
            </a:r>
            <a:r>
              <a:rPr lang="fa-IR" b="0" i="0" smtClean="0">
                <a:solidFill>
                  <a:srgbClr val="000000"/>
                </a:solidFill>
                <a:effectLst/>
                <a:latin typeface="BZar"/>
                <a:cs typeface="B Zar" panose="00000400000000000000" pitchFamily="2" charset="-78"/>
              </a:rPr>
              <a:t>مسئله یابی </a:t>
            </a:r>
            <a:r>
              <a:rPr lang="fa-IR" b="0" i="0" smtClean="0">
                <a:solidFill>
                  <a:srgbClr val="000000"/>
                </a:solidFill>
                <a:effectLst/>
                <a:latin typeface="BZar"/>
                <a:cs typeface="B Zar" panose="00000400000000000000" pitchFamily="2" charset="-78"/>
              </a:rPr>
              <a:t>را بهبود میبخشد </a:t>
            </a:r>
            <a:r>
              <a:rPr lang="fa-IR" b="0" i="0" smtClean="0">
                <a:solidFill>
                  <a:srgbClr val="000000"/>
                </a:solidFill>
                <a:effectLst/>
                <a:latin typeface="BZar"/>
                <a:cs typeface="B Zar" panose="00000400000000000000" pitchFamily="2" charset="-78"/>
              </a:rPr>
              <a:t>و به تبع </a:t>
            </a:r>
            <a:r>
              <a:rPr lang="fa-IR" b="0" i="0" smtClean="0">
                <a:solidFill>
                  <a:srgbClr val="000000"/>
                </a:solidFill>
                <a:effectLst/>
                <a:latin typeface="BZar"/>
                <a:cs typeface="B Zar" panose="00000400000000000000" pitchFamily="2" charset="-78"/>
              </a:rPr>
              <a:t>آن امکان شناخت معتبر </a:t>
            </a:r>
            <a:r>
              <a:rPr lang="fa-IR" b="0" i="0" smtClean="0">
                <a:solidFill>
                  <a:srgbClr val="000000"/>
                </a:solidFill>
                <a:effectLst/>
                <a:latin typeface="BZar"/>
                <a:cs typeface="B Zar" panose="00000400000000000000" pitchFamily="2" charset="-78"/>
              </a:rPr>
              <a:t>پدیده هاي </a:t>
            </a:r>
            <a:r>
              <a:rPr lang="fa-IR" b="0" i="0" smtClean="0">
                <a:solidFill>
                  <a:srgbClr val="000000"/>
                </a:solidFill>
                <a:effectLst/>
                <a:latin typeface="BZar"/>
                <a:cs typeface="B Zar" panose="00000400000000000000" pitchFamily="2" charset="-78"/>
              </a:rPr>
              <a:t>اجتماعی حاصل از پژوهش نظاممند را </a:t>
            </a:r>
            <a:r>
              <a:rPr lang="fa-IR" b="0" i="0" smtClean="0">
                <a:solidFill>
                  <a:srgbClr val="000000"/>
                </a:solidFill>
                <a:effectLst/>
                <a:latin typeface="BZar"/>
                <a:cs typeface="B Zar" panose="00000400000000000000" pitchFamily="2" charset="-78"/>
              </a:rPr>
              <a:t>فراهم میسازد </a:t>
            </a:r>
            <a:r>
              <a:rPr lang="fa-IR" b="0" i="0" smtClean="0">
                <a:solidFill>
                  <a:srgbClr val="000000"/>
                </a:solidFill>
                <a:effectLst/>
                <a:latin typeface="BZar"/>
                <a:cs typeface="B Zar" panose="00000400000000000000" pitchFamily="2" charset="-78"/>
              </a:rPr>
              <a:t>و فرصت بازاندیشی و نقدپذیري پژوهش را به ارمغان میآورد. این راه تنها </a:t>
            </a:r>
            <a:r>
              <a:rPr lang="fa-IR" b="0" i="0" smtClean="0">
                <a:solidFill>
                  <a:srgbClr val="000000"/>
                </a:solidFill>
                <a:effectLst/>
                <a:latin typeface="BZar"/>
                <a:cs typeface="B Zar" panose="00000400000000000000" pitchFamily="2" charset="-78"/>
              </a:rPr>
              <a:t>راهی است </a:t>
            </a:r>
            <a:r>
              <a:rPr lang="fa-IR" b="0" i="0" smtClean="0">
                <a:solidFill>
                  <a:srgbClr val="000000"/>
                </a:solidFill>
                <a:effectLst/>
                <a:latin typeface="BZar"/>
                <a:cs typeface="B Zar" panose="00000400000000000000" pitchFamily="2" charset="-78"/>
              </a:rPr>
              <a:t>که در آن مجالی براي تدقیق و منظم کردن رابطه میان علم و اندیشه از یکسو و </a:t>
            </a:r>
            <a:r>
              <a:rPr lang="fa-IR" b="0" i="0" smtClean="0">
                <a:solidFill>
                  <a:srgbClr val="000000"/>
                </a:solidFill>
                <a:effectLst/>
                <a:latin typeface="BZar"/>
                <a:cs typeface="B Zar" panose="00000400000000000000" pitchFamily="2" charset="-78"/>
              </a:rPr>
              <a:t>تجربه و </a:t>
            </a:r>
            <a:r>
              <a:rPr lang="fa-IR" b="0" i="0" smtClean="0">
                <a:solidFill>
                  <a:srgbClr val="000000"/>
                </a:solidFill>
                <a:effectLst/>
                <a:latin typeface="BZar"/>
                <a:cs typeface="B Zar" panose="00000400000000000000" pitchFamily="2" charset="-78"/>
              </a:rPr>
              <a:t>عمل از سوي دیگر فراهم میشود؛ پس باید در آن پاي گذاشت، به قواعدش پایبند بود </a:t>
            </a:r>
            <a:r>
              <a:rPr lang="fa-IR" b="0" i="0" smtClean="0">
                <a:solidFill>
                  <a:srgbClr val="000000"/>
                </a:solidFill>
                <a:effectLst/>
                <a:latin typeface="BZar"/>
                <a:cs typeface="B Zar" panose="00000400000000000000" pitchFamily="2" charset="-78"/>
              </a:rPr>
              <a:t>و مجالش </a:t>
            </a:r>
            <a:r>
              <a:rPr lang="fa-IR" b="0" i="0" smtClean="0">
                <a:solidFill>
                  <a:srgbClr val="000000"/>
                </a:solidFill>
                <a:effectLst/>
                <a:latin typeface="BZar"/>
                <a:cs typeface="B Zar" panose="00000400000000000000" pitchFamily="2" charset="-78"/>
              </a:rPr>
              <a:t>را مغتنم شمرد تا امکان برنامهریزي، سیاستگذاري و اقدام براي دستیابی به </a:t>
            </a:r>
            <a:r>
              <a:rPr lang="fa-IR" b="0" i="0" smtClean="0">
                <a:solidFill>
                  <a:srgbClr val="000000"/>
                </a:solidFill>
                <a:effectLst/>
                <a:latin typeface="BZar"/>
                <a:cs typeface="B Zar" panose="00000400000000000000" pitchFamily="2" charset="-78"/>
              </a:rPr>
              <a:t>شرایط بهتر </a:t>
            </a:r>
            <a:r>
              <a:rPr lang="fa-IR" b="0" i="0" smtClean="0">
                <a:solidFill>
                  <a:srgbClr val="000000"/>
                </a:solidFill>
                <a:effectLst/>
                <a:latin typeface="BZar"/>
                <a:cs typeface="B Zar" panose="00000400000000000000" pitchFamily="2" charset="-78"/>
              </a:rPr>
              <a:t>زندگی اجتماعی مهیا شود.</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547446" y="4825218"/>
            <a:ext cx="3123028"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شناخت معتبر پدیده هاي اجتماعی</a:t>
            </a:r>
            <a:endParaRPr lang="fa-IR" b="1">
              <a:solidFill>
                <a:srgbClr val="FF0000"/>
              </a:solidFill>
            </a:endParaRPr>
          </a:p>
        </p:txBody>
      </p:sp>
    </p:spTree>
    <p:extLst>
      <p:ext uri="{BB962C8B-B14F-4D97-AF65-F5344CB8AC3E}">
        <p14:creationId xmlns:p14="http://schemas.microsoft.com/office/powerpoint/2010/main" val="9123936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35617" y="524463"/>
            <a:ext cx="9852338" cy="5652500"/>
          </a:xfrm>
          <a:prstGeom prst="rect">
            <a:avLst/>
          </a:prstGeom>
        </p:spPr>
      </p:pic>
    </p:spTree>
    <p:extLst>
      <p:ext uri="{BB962C8B-B14F-4D97-AF65-F5344CB8AC3E}">
        <p14:creationId xmlns:p14="http://schemas.microsoft.com/office/powerpoint/2010/main" val="29147260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28800" y="801174"/>
            <a:ext cx="9401577" cy="5375789"/>
          </a:xfrm>
          <a:prstGeom prst="rect">
            <a:avLst/>
          </a:prstGeom>
        </p:spPr>
      </p:pic>
    </p:spTree>
    <p:extLst>
      <p:ext uri="{BB962C8B-B14F-4D97-AF65-F5344CB8AC3E}">
        <p14:creationId xmlns:p14="http://schemas.microsoft.com/office/powerpoint/2010/main" val="19433697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1" y="682580"/>
            <a:ext cx="10665810" cy="5494383"/>
          </a:xfrm>
          <a:prstGeom prst="rect">
            <a:avLst/>
          </a:prstGeom>
        </p:spPr>
      </p:pic>
    </p:spTree>
    <p:extLst>
      <p:ext uri="{BB962C8B-B14F-4D97-AF65-F5344CB8AC3E}">
        <p14:creationId xmlns:p14="http://schemas.microsoft.com/office/powerpoint/2010/main" val="59339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Zar"/>
                <a:cs typeface="B Zar" panose="00000400000000000000" pitchFamily="2" charset="-78"/>
              </a:rPr>
              <a:t>باري، اکنون پس از گذشت سالیان سال از حیات و فعالیت </a:t>
            </a:r>
            <a:r>
              <a:rPr lang="fa-IR" b="0" i="0" smtClean="0">
                <a:solidFill>
                  <a:srgbClr val="000000"/>
                </a:solidFill>
                <a:effectLst/>
                <a:latin typeface="BZar"/>
                <a:cs typeface="B Zar" panose="00000400000000000000" pitchFamily="2" charset="-78"/>
              </a:rPr>
              <a:t>شاخه هاي </a:t>
            </a:r>
            <a:r>
              <a:rPr lang="fa-IR" b="0" i="0" smtClean="0">
                <a:solidFill>
                  <a:srgbClr val="000000"/>
                </a:solidFill>
                <a:effectLst/>
                <a:latin typeface="BZar"/>
                <a:cs typeface="B Zar" panose="00000400000000000000" pitchFamily="2" charset="-78"/>
              </a:rPr>
              <a:t>مختلف علوم اجتماعی، زمان آن فرا رسیده است که این حوزه معرفتی و فرایند تغییر و تطور آن در چارچوب پژوهشهاي علمی، </a:t>
            </a:r>
            <a:r>
              <a:rPr lang="fa-IR" b="0" i="0" smtClean="0">
                <a:solidFill>
                  <a:srgbClr val="000000"/>
                </a:solidFill>
                <a:effectLst/>
                <a:latin typeface="BZar"/>
                <a:cs typeface="B Zar" panose="00000400000000000000" pitchFamily="2" charset="-78"/>
              </a:rPr>
              <a:t>به طور رسمی </a:t>
            </a:r>
            <a:r>
              <a:rPr lang="fa-IR" b="0" i="0" smtClean="0">
                <a:solidFill>
                  <a:srgbClr val="000000"/>
                </a:solidFill>
                <a:effectLst/>
                <a:latin typeface="BZar"/>
                <a:cs typeface="B Zar" panose="00000400000000000000" pitchFamily="2" charset="-78"/>
              </a:rPr>
              <a:t>و جدي، مورد ارزیابی و نقد قرار گیرد. چنین اقدامی بر پایه تجربه تاریخی برآمده از سنت قدیم دانشگاهی است؛ در سایه چنین نقدي است که از یکسو، مختصات گذشته، حال و دستاوردهاي علمی-کاربردي علوم اجتماعی</a:t>
            </a:r>
            <a:r>
              <a:rPr lang="fa-IR" smtClean="0">
                <a:cs typeface="B Zar" panose="00000400000000000000" pitchFamily="2" charset="-78"/>
              </a:rPr>
              <a:t>  </a:t>
            </a:r>
            <a:r>
              <a:rPr lang="fa-IR" b="0" i="0" smtClean="0">
                <a:solidFill>
                  <a:srgbClr val="000000"/>
                </a:solidFill>
                <a:effectLst/>
                <a:latin typeface="BZar"/>
                <a:cs typeface="B Zar" panose="00000400000000000000" pitchFamily="2" charset="-78"/>
              </a:rPr>
              <a:t>نمایان شده و از سوي دیگر، امکان پویایی، بالندگی، </a:t>
            </a:r>
            <a:r>
              <a:rPr lang="fa-IR" b="0" i="0" smtClean="0">
                <a:solidFill>
                  <a:srgbClr val="000000"/>
                </a:solidFill>
                <a:effectLst/>
                <a:latin typeface="BZar"/>
                <a:cs typeface="B Zar" panose="00000400000000000000" pitchFamily="2" charset="-78"/>
              </a:rPr>
              <a:t>برنامه ریزي </a:t>
            </a:r>
            <a:r>
              <a:rPr lang="fa-IR" b="0" i="0" smtClean="0">
                <a:solidFill>
                  <a:srgbClr val="000000"/>
                </a:solidFill>
                <a:effectLst/>
                <a:latin typeface="BZar"/>
                <a:cs typeface="B Zar" panose="00000400000000000000" pitchFamily="2" charset="-78"/>
              </a:rPr>
              <a:t>و سیاستگذاري در جهت دستیابی به افقهاي </a:t>
            </a:r>
            <a:r>
              <a:rPr lang="fa-IR" b="0" i="0" smtClean="0">
                <a:solidFill>
                  <a:srgbClr val="000000"/>
                </a:solidFill>
                <a:effectLst/>
                <a:latin typeface="BZar"/>
                <a:cs typeface="B Zar" panose="00000400000000000000" pitchFamily="2" charset="-78"/>
              </a:rPr>
              <a:t>توسعه یافته </a:t>
            </a:r>
            <a:r>
              <a:rPr lang="fa-IR" b="0" i="0" smtClean="0">
                <a:solidFill>
                  <a:srgbClr val="000000"/>
                </a:solidFill>
                <a:effectLst/>
                <a:latin typeface="BZar"/>
                <a:cs typeface="B Zar" panose="00000400000000000000" pitchFamily="2" charset="-78"/>
              </a:rPr>
              <a:t>و کارآمد آن فراهم میآید. </a:t>
            </a:r>
            <a:endParaRPr lang="fa-IR" b="0" i="0" smtClean="0">
              <a:solidFill>
                <a:srgbClr val="000000"/>
              </a:solidFill>
              <a:effectLst/>
              <a:latin typeface="BZar"/>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614202"/>
            <a:ext cx="3854548" cy="10972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Zar"/>
                <a:cs typeface="B Zar" panose="00000400000000000000" pitchFamily="2" charset="-78"/>
              </a:rPr>
              <a:t>دستاوردهاي علمی-کاربردي علوم اجتماعی</a:t>
            </a:r>
            <a:endParaRPr lang="fa-IR" b="1">
              <a:solidFill>
                <a:srgbClr val="FF0000"/>
              </a:solidFill>
            </a:endParaRPr>
          </a:p>
        </p:txBody>
      </p:sp>
    </p:spTree>
    <p:extLst>
      <p:ext uri="{BB962C8B-B14F-4D97-AF65-F5344CB8AC3E}">
        <p14:creationId xmlns:p14="http://schemas.microsoft.com/office/powerpoint/2010/main" val="1584637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8224</Words>
  <Application>Microsoft Office PowerPoint</Application>
  <PresentationFormat>Widescreen</PresentationFormat>
  <Paragraphs>223</Paragraphs>
  <Slides>89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89</vt:i4>
      </vt:variant>
    </vt:vector>
  </HeadingPairs>
  <TitlesOfParts>
    <vt:vector size="99" baseType="lpstr">
      <vt:lpstr>Arial</vt:lpstr>
      <vt:lpstr>B Zar</vt:lpstr>
      <vt:lpstr>BCompset</vt:lpstr>
      <vt:lpstr>BLotus</vt:lpstr>
      <vt:lpstr>BZar</vt:lpstr>
      <vt:lpstr>Calibri</vt:lpstr>
      <vt:lpstr>Calibri Light</vt:lpstr>
      <vt:lpstr>Times New Roman</vt:lpstr>
      <vt:lpstr>TimesNewRoman</vt:lpstr>
      <vt:lpstr>Office Theme</vt:lpstr>
      <vt:lpstr>عنوان مقاله: ضرورتها و الزامهاي دانشی در مسئله یابی پژوهشهاي اجتماعی </vt:lpstr>
      <vt:lpstr>چکیده</vt:lpstr>
      <vt:lpstr>PowerPoint Presentation</vt:lpstr>
      <vt:lpstr>PowerPoint Presentation</vt:lpstr>
      <vt:lpstr>کلید واژه ها:</vt:lpstr>
      <vt:lpstr>سرآغاز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مسئله و اهمیت آن در پژوهشهاي اجتماعی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گستردگی مسائل اجتماعی: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تقدم مسئلهیابی بر حل مسئله: </vt:lpstr>
      <vt:lpstr>PowerPoint Presentation</vt:lpstr>
      <vt:lpstr>PowerPoint Presentation</vt:lpstr>
      <vt:lpstr>PowerPoint Presentation</vt:lpstr>
      <vt:lpstr>پایداري شناختها و موقعیتها: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مسئله یابی در میدان سنتهاي معرفتشناختی و هستی شناختی</vt:lpstr>
      <vt:lpstr>PowerPoint Presentation</vt:lpstr>
      <vt:lpstr>PowerPoint Presentation</vt:lpstr>
      <vt:lpstr>PowerPoint Presentation</vt:lpstr>
      <vt:lpstr>الزامات شناخت: </vt:lpstr>
      <vt:lpstr>PowerPoint Presentation</vt:lpstr>
      <vt:lpstr>PowerPoint Presentation</vt:lpstr>
      <vt:lpstr>PowerPoint Presentation</vt:lpstr>
      <vt:lpstr>PowerPoint Presentation</vt:lpstr>
      <vt:lpstr>PowerPoint Presentation</vt:lpstr>
      <vt:lpstr>عاملیت و ساختارهاي اجتماعی: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مسئله یابی در میدان سنتهاي روش شناختی</vt:lpstr>
      <vt:lpstr>توصیف و تبیین: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کمیت گرایی و کیفیت گرایی: </vt:lpstr>
      <vt:lpstr>PowerPoint Presentation</vt:lpstr>
      <vt:lpstr>PowerPoint Presentation</vt:lpstr>
      <vt:lpstr>PowerPoint Presentation</vt:lpstr>
      <vt:lpstr>جمع بندي و نتیجه گیري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ضرورتها و الزامهاي دانشی در مسئلهیابی پژوهشهاي اجتماعی</dc:title>
  <dc:creator>MaZz!i</dc:creator>
  <cp:lastModifiedBy>MaZz!i</cp:lastModifiedBy>
  <cp:revision>24</cp:revision>
  <dcterms:created xsi:type="dcterms:W3CDTF">2023-06-07T17:47:09Z</dcterms:created>
  <dcterms:modified xsi:type="dcterms:W3CDTF">2023-06-27T14:50:20Z</dcterms:modified>
</cp:coreProperties>
</file>