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50" r:id="rId4"/>
    <p:sldId id="258" r:id="rId5"/>
    <p:sldId id="259" r:id="rId6"/>
    <p:sldId id="351" r:id="rId7"/>
    <p:sldId id="260" r:id="rId8"/>
    <p:sldId id="352" r:id="rId9"/>
    <p:sldId id="261" r:id="rId10"/>
    <p:sldId id="353" r:id="rId11"/>
    <p:sldId id="262" r:id="rId12"/>
    <p:sldId id="263" r:id="rId13"/>
    <p:sldId id="264" r:id="rId14"/>
    <p:sldId id="265" r:id="rId15"/>
    <p:sldId id="266" r:id="rId16"/>
    <p:sldId id="267" r:id="rId17"/>
    <p:sldId id="354" r:id="rId18"/>
    <p:sldId id="268" r:id="rId19"/>
    <p:sldId id="355" r:id="rId20"/>
    <p:sldId id="269" r:id="rId21"/>
    <p:sldId id="356" r:id="rId22"/>
    <p:sldId id="270" r:id="rId23"/>
    <p:sldId id="357" r:id="rId24"/>
    <p:sldId id="271" r:id="rId25"/>
    <p:sldId id="272" r:id="rId26"/>
    <p:sldId id="273" r:id="rId27"/>
    <p:sldId id="274" r:id="rId28"/>
    <p:sldId id="358" r:id="rId29"/>
    <p:sldId id="275" r:id="rId30"/>
    <p:sldId id="359" r:id="rId31"/>
    <p:sldId id="276" r:id="rId32"/>
    <p:sldId id="360" r:id="rId33"/>
    <p:sldId id="277" r:id="rId34"/>
    <p:sldId id="278" r:id="rId35"/>
    <p:sldId id="362" r:id="rId36"/>
    <p:sldId id="361" r:id="rId37"/>
    <p:sldId id="279" r:id="rId38"/>
    <p:sldId id="280" r:id="rId39"/>
    <p:sldId id="363" r:id="rId40"/>
    <p:sldId id="281" r:id="rId41"/>
    <p:sldId id="282" r:id="rId42"/>
    <p:sldId id="283" r:id="rId43"/>
    <p:sldId id="364" r:id="rId44"/>
    <p:sldId id="284" r:id="rId45"/>
    <p:sldId id="365" r:id="rId46"/>
    <p:sldId id="285" r:id="rId47"/>
    <p:sldId id="286" r:id="rId48"/>
    <p:sldId id="287" r:id="rId49"/>
    <p:sldId id="366" r:id="rId50"/>
    <p:sldId id="288" r:id="rId51"/>
    <p:sldId id="367" r:id="rId52"/>
    <p:sldId id="289" r:id="rId53"/>
    <p:sldId id="368" r:id="rId54"/>
    <p:sldId id="290" r:id="rId55"/>
    <p:sldId id="291" r:id="rId56"/>
    <p:sldId id="292" r:id="rId57"/>
    <p:sldId id="369" r:id="rId58"/>
    <p:sldId id="293" r:id="rId59"/>
    <p:sldId id="370" r:id="rId60"/>
    <p:sldId id="294" r:id="rId61"/>
    <p:sldId id="295" r:id="rId62"/>
    <p:sldId id="371" r:id="rId63"/>
    <p:sldId id="296" r:id="rId64"/>
    <p:sldId id="372" r:id="rId65"/>
    <p:sldId id="297" r:id="rId66"/>
    <p:sldId id="298" r:id="rId67"/>
    <p:sldId id="299" r:id="rId68"/>
    <p:sldId id="373" r:id="rId69"/>
    <p:sldId id="300" r:id="rId70"/>
    <p:sldId id="301" r:id="rId71"/>
    <p:sldId id="342" r:id="rId72"/>
    <p:sldId id="374" r:id="rId73"/>
    <p:sldId id="343" r:id="rId74"/>
    <p:sldId id="375" r:id="rId75"/>
    <p:sldId id="344" r:id="rId76"/>
    <p:sldId id="376" r:id="rId77"/>
    <p:sldId id="345" r:id="rId78"/>
    <p:sldId id="377" r:id="rId79"/>
    <p:sldId id="346" r:id="rId80"/>
    <p:sldId id="378" r:id="rId81"/>
    <p:sldId id="347" r:id="rId82"/>
    <p:sldId id="379" r:id="rId83"/>
    <p:sldId id="380" r:id="rId84"/>
    <p:sldId id="348" r:id="rId85"/>
    <p:sldId id="381" r:id="rId86"/>
    <p:sldId id="349" r:id="rId8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7" autoAdjust="0"/>
    <p:restoredTop sz="94434" autoAdjust="0"/>
  </p:normalViewPr>
  <p:slideViewPr>
    <p:cSldViewPr snapToGrid="0">
      <p:cViewPr varScale="1">
        <p:scale>
          <a:sx n="68" d="100"/>
          <a:sy n="68" d="100"/>
        </p:scale>
        <p:origin x="78" y="210"/>
      </p:cViewPr>
      <p:guideLst/>
    </p:cSldViewPr>
  </p:slideViewPr>
  <p:outlineViewPr>
    <p:cViewPr>
      <p:scale>
        <a:sx n="33" d="100"/>
        <a:sy n="33" d="100"/>
      </p:scale>
      <p:origin x="0" y="-1806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693A00C-AFCD-424A-B3E4-1B021849A00E}" type="datetimeFigureOut">
              <a:rPr lang="fa-IR" smtClean="0"/>
              <a:t>21/11/1444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2B7B03D-22F3-4FEC-B27C-13E69E73431C}" type="slidenum">
              <a:rPr lang="fa-IR" smtClean="0"/>
              <a:t>‹#›</a:t>
            </a:fld>
            <a:endParaRPr lang="fa-IR"/>
          </a:p>
        </p:txBody>
      </p:sp>
    </p:spTree>
    <p:extLst>
      <p:ext uri="{BB962C8B-B14F-4D97-AF65-F5344CB8AC3E}">
        <p14:creationId xmlns:p14="http://schemas.microsoft.com/office/powerpoint/2010/main" val="314917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693A00C-AFCD-424A-B3E4-1B021849A00E}" type="datetimeFigureOut">
              <a:rPr lang="fa-IR" smtClean="0"/>
              <a:t>21/11/1444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2B7B03D-22F3-4FEC-B27C-13E69E73431C}" type="slidenum">
              <a:rPr lang="fa-IR" smtClean="0"/>
              <a:t>‹#›</a:t>
            </a:fld>
            <a:endParaRPr lang="fa-IR"/>
          </a:p>
        </p:txBody>
      </p:sp>
    </p:spTree>
    <p:extLst>
      <p:ext uri="{BB962C8B-B14F-4D97-AF65-F5344CB8AC3E}">
        <p14:creationId xmlns:p14="http://schemas.microsoft.com/office/powerpoint/2010/main" val="180190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693A00C-AFCD-424A-B3E4-1B021849A00E}" type="datetimeFigureOut">
              <a:rPr lang="fa-IR" smtClean="0"/>
              <a:t>21/11/1444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2B7B03D-22F3-4FEC-B27C-13E69E73431C}" type="slidenum">
              <a:rPr lang="fa-IR" smtClean="0"/>
              <a:t>‹#›</a:t>
            </a:fld>
            <a:endParaRPr lang="fa-IR"/>
          </a:p>
        </p:txBody>
      </p:sp>
    </p:spTree>
    <p:extLst>
      <p:ext uri="{BB962C8B-B14F-4D97-AF65-F5344CB8AC3E}">
        <p14:creationId xmlns:p14="http://schemas.microsoft.com/office/powerpoint/2010/main" val="18895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693A00C-AFCD-424A-B3E4-1B021849A00E}" type="datetimeFigureOut">
              <a:rPr lang="fa-IR" smtClean="0"/>
              <a:t>21/11/1444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2B7B03D-22F3-4FEC-B27C-13E69E73431C}" type="slidenum">
              <a:rPr lang="fa-IR" smtClean="0"/>
              <a:t>‹#›</a:t>
            </a:fld>
            <a:endParaRPr lang="fa-IR"/>
          </a:p>
        </p:txBody>
      </p:sp>
    </p:spTree>
    <p:extLst>
      <p:ext uri="{BB962C8B-B14F-4D97-AF65-F5344CB8AC3E}">
        <p14:creationId xmlns:p14="http://schemas.microsoft.com/office/powerpoint/2010/main" val="406449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93A00C-AFCD-424A-B3E4-1B021849A00E}" type="datetimeFigureOut">
              <a:rPr lang="fa-IR" smtClean="0"/>
              <a:t>21/11/1444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2B7B03D-22F3-4FEC-B27C-13E69E73431C}" type="slidenum">
              <a:rPr lang="fa-IR" smtClean="0"/>
              <a:t>‹#›</a:t>
            </a:fld>
            <a:endParaRPr lang="fa-IR"/>
          </a:p>
        </p:txBody>
      </p:sp>
    </p:spTree>
    <p:extLst>
      <p:ext uri="{BB962C8B-B14F-4D97-AF65-F5344CB8AC3E}">
        <p14:creationId xmlns:p14="http://schemas.microsoft.com/office/powerpoint/2010/main" val="261719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693A00C-AFCD-424A-B3E4-1B021849A00E}" type="datetimeFigureOut">
              <a:rPr lang="fa-IR" smtClean="0"/>
              <a:t>21/11/1444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2B7B03D-22F3-4FEC-B27C-13E69E73431C}" type="slidenum">
              <a:rPr lang="fa-IR" smtClean="0"/>
              <a:t>‹#›</a:t>
            </a:fld>
            <a:endParaRPr lang="fa-IR"/>
          </a:p>
        </p:txBody>
      </p:sp>
    </p:spTree>
    <p:extLst>
      <p:ext uri="{BB962C8B-B14F-4D97-AF65-F5344CB8AC3E}">
        <p14:creationId xmlns:p14="http://schemas.microsoft.com/office/powerpoint/2010/main" val="150449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693A00C-AFCD-424A-B3E4-1B021849A00E}" type="datetimeFigureOut">
              <a:rPr lang="fa-IR" smtClean="0"/>
              <a:t>21/11/1444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2B7B03D-22F3-4FEC-B27C-13E69E73431C}" type="slidenum">
              <a:rPr lang="fa-IR" smtClean="0"/>
              <a:t>‹#›</a:t>
            </a:fld>
            <a:endParaRPr lang="fa-IR"/>
          </a:p>
        </p:txBody>
      </p:sp>
    </p:spTree>
    <p:extLst>
      <p:ext uri="{BB962C8B-B14F-4D97-AF65-F5344CB8AC3E}">
        <p14:creationId xmlns:p14="http://schemas.microsoft.com/office/powerpoint/2010/main" val="22217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693A00C-AFCD-424A-B3E4-1B021849A00E}" type="datetimeFigureOut">
              <a:rPr lang="fa-IR" smtClean="0"/>
              <a:t>21/11/1444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2B7B03D-22F3-4FEC-B27C-13E69E73431C}" type="slidenum">
              <a:rPr lang="fa-IR" smtClean="0"/>
              <a:t>‹#›</a:t>
            </a:fld>
            <a:endParaRPr lang="fa-IR"/>
          </a:p>
        </p:txBody>
      </p:sp>
    </p:spTree>
    <p:extLst>
      <p:ext uri="{BB962C8B-B14F-4D97-AF65-F5344CB8AC3E}">
        <p14:creationId xmlns:p14="http://schemas.microsoft.com/office/powerpoint/2010/main" val="215912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3A00C-AFCD-424A-B3E4-1B021849A00E}" type="datetimeFigureOut">
              <a:rPr lang="fa-IR" smtClean="0"/>
              <a:t>21/11/1444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2B7B03D-22F3-4FEC-B27C-13E69E73431C}" type="slidenum">
              <a:rPr lang="fa-IR" smtClean="0"/>
              <a:t>‹#›</a:t>
            </a:fld>
            <a:endParaRPr lang="fa-IR"/>
          </a:p>
        </p:txBody>
      </p:sp>
    </p:spTree>
    <p:extLst>
      <p:ext uri="{BB962C8B-B14F-4D97-AF65-F5344CB8AC3E}">
        <p14:creationId xmlns:p14="http://schemas.microsoft.com/office/powerpoint/2010/main" val="40830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3A00C-AFCD-424A-B3E4-1B021849A00E}" type="datetimeFigureOut">
              <a:rPr lang="fa-IR" smtClean="0"/>
              <a:t>21/11/1444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2B7B03D-22F3-4FEC-B27C-13E69E73431C}" type="slidenum">
              <a:rPr lang="fa-IR" smtClean="0"/>
              <a:t>‹#›</a:t>
            </a:fld>
            <a:endParaRPr lang="fa-IR"/>
          </a:p>
        </p:txBody>
      </p:sp>
    </p:spTree>
    <p:extLst>
      <p:ext uri="{BB962C8B-B14F-4D97-AF65-F5344CB8AC3E}">
        <p14:creationId xmlns:p14="http://schemas.microsoft.com/office/powerpoint/2010/main" val="107289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3A00C-AFCD-424A-B3E4-1B021849A00E}" type="datetimeFigureOut">
              <a:rPr lang="fa-IR" smtClean="0"/>
              <a:t>21/11/1444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2B7B03D-22F3-4FEC-B27C-13E69E73431C}" type="slidenum">
              <a:rPr lang="fa-IR" smtClean="0"/>
              <a:t>‹#›</a:t>
            </a:fld>
            <a:endParaRPr lang="fa-IR"/>
          </a:p>
        </p:txBody>
      </p:sp>
    </p:spTree>
    <p:extLst>
      <p:ext uri="{BB962C8B-B14F-4D97-AF65-F5344CB8AC3E}">
        <p14:creationId xmlns:p14="http://schemas.microsoft.com/office/powerpoint/2010/main" val="301955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693A00C-AFCD-424A-B3E4-1B021849A00E}" type="datetimeFigureOut">
              <a:rPr lang="fa-IR" smtClean="0"/>
              <a:t>21/11/1444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2B7B03D-22F3-4FEC-B27C-13E69E73431C}" type="slidenum">
              <a:rPr lang="fa-IR" smtClean="0"/>
              <a:t>‹#›</a:t>
            </a:fld>
            <a:endParaRPr lang="fa-IR"/>
          </a:p>
        </p:txBody>
      </p:sp>
    </p:spTree>
    <p:extLst>
      <p:ext uri="{BB962C8B-B14F-4D97-AF65-F5344CB8AC3E}">
        <p14:creationId xmlns:p14="http://schemas.microsoft.com/office/powerpoint/2010/main" val="1015994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i="0" smtClean="0">
                <a:solidFill>
                  <a:srgbClr val="FF0000"/>
                </a:solidFill>
                <a:effectLst/>
                <a:latin typeface="BMitraBold"/>
                <a:cs typeface="B Zar" panose="00000400000000000000" pitchFamily="2" charset="-78"/>
              </a:rPr>
              <a:t>عنوان مقاله</a:t>
            </a:r>
            <a:r>
              <a:rPr lang="fa-IR" i="0" smtClean="0">
                <a:solidFill>
                  <a:srgbClr val="242021"/>
                </a:solidFill>
                <a:effectLst/>
                <a:latin typeface="BMitraBold"/>
                <a:cs typeface="B Zar" panose="00000400000000000000" pitchFamily="2" charset="-78"/>
              </a:rPr>
              <a:t>: تبارشناسی </a:t>
            </a:r>
            <a:r>
              <a:rPr lang="fa-IR" i="0" smtClean="0">
                <a:solidFill>
                  <a:srgbClr val="242021"/>
                </a:solidFill>
                <a:effectLst/>
                <a:latin typeface="BMitraBold"/>
                <a:cs typeface="B Zar" panose="00000400000000000000" pitchFamily="2" charset="-78"/>
              </a:rPr>
              <a:t>معنای پسانداز زنانه</a:t>
            </a:r>
            <a:r>
              <a:rPr lang="fa-IR" smtClean="0">
                <a:cs typeface="B Zar" panose="00000400000000000000" pitchFamily="2" charset="-78"/>
              </a:rPr>
              <a:t> </a:t>
            </a:r>
            <a:endParaRPr lang="fa-IR">
              <a:cs typeface="B Zar" panose="00000400000000000000" pitchFamily="2" charset="-78"/>
            </a:endParaRPr>
          </a:p>
        </p:txBody>
      </p:sp>
      <p:sp>
        <p:nvSpPr>
          <p:cNvPr id="3" name="Subtitle 2"/>
          <p:cNvSpPr>
            <a:spLocks noGrp="1"/>
          </p:cNvSpPr>
          <p:nvPr>
            <p:ph type="subTitle" idx="1"/>
          </p:nvPr>
        </p:nvSpPr>
        <p:spPr/>
        <p:txBody>
          <a:bodyPr>
            <a:normAutofit lnSpcReduction="10000"/>
          </a:bodyPr>
          <a:lstStyle/>
          <a:p>
            <a:r>
              <a:rPr lang="fa-IR" i="0" smtClean="0">
                <a:solidFill>
                  <a:srgbClr val="FF0000"/>
                </a:solidFill>
                <a:effectLst/>
                <a:latin typeface="BLotusBold"/>
                <a:cs typeface="B Zar" panose="00000400000000000000" pitchFamily="2" charset="-78"/>
              </a:rPr>
              <a:t>نویسندگان</a:t>
            </a:r>
            <a:r>
              <a:rPr lang="fa-IR" i="0" smtClean="0">
                <a:solidFill>
                  <a:srgbClr val="242021"/>
                </a:solidFill>
                <a:effectLst/>
                <a:latin typeface="BLotusBold"/>
                <a:cs typeface="B Zar" panose="00000400000000000000" pitchFamily="2" charset="-78"/>
              </a:rPr>
              <a:t>: شایسته </a:t>
            </a:r>
            <a:r>
              <a:rPr lang="fa-IR" i="0" smtClean="0">
                <a:solidFill>
                  <a:srgbClr val="242021"/>
                </a:solidFill>
                <a:effectLst/>
                <a:latin typeface="BLotusBold"/>
                <a:cs typeface="B Zar" panose="00000400000000000000" pitchFamily="2" charset="-78"/>
              </a:rPr>
              <a:t>مدنی </a:t>
            </a:r>
            <a:r>
              <a:rPr lang="fa-IR" i="0" smtClean="0">
                <a:solidFill>
                  <a:srgbClr val="242021"/>
                </a:solidFill>
                <a:effectLst/>
                <a:latin typeface="BLotusBold"/>
                <a:cs typeface="B Zar" panose="00000400000000000000" pitchFamily="2" charset="-78"/>
              </a:rPr>
              <a:t>لواسانی</a:t>
            </a:r>
            <a:r>
              <a:rPr lang="fa-IR" sz="800" i="0" smtClean="0">
                <a:solidFill>
                  <a:srgbClr val="242021"/>
                </a:solidFill>
                <a:effectLst/>
                <a:latin typeface="BLotusBold"/>
                <a:cs typeface="B Zar" panose="00000400000000000000" pitchFamily="2" charset="-78"/>
              </a:rPr>
              <a:t>1،</a:t>
            </a:r>
            <a:r>
              <a:rPr lang="fa-IR" i="0" smtClean="0">
                <a:solidFill>
                  <a:srgbClr val="242021"/>
                </a:solidFill>
                <a:effectLst/>
                <a:latin typeface="BLotusBold"/>
                <a:cs typeface="B Zar" panose="00000400000000000000" pitchFamily="2" charset="-78"/>
              </a:rPr>
              <a:t>منصور </a:t>
            </a:r>
            <a:r>
              <a:rPr lang="fa-IR" i="0" smtClean="0">
                <a:solidFill>
                  <a:srgbClr val="242021"/>
                </a:solidFill>
                <a:effectLst/>
                <a:latin typeface="BLotusBold"/>
                <a:cs typeface="B Zar" panose="00000400000000000000" pitchFamily="2" charset="-78"/>
              </a:rPr>
              <a:t>وثوقی</a:t>
            </a:r>
            <a:r>
              <a:rPr lang="fa-IR" smtClean="0">
                <a:cs typeface="B Zar" panose="00000400000000000000" pitchFamily="2" charset="-78"/>
              </a:rPr>
              <a:t> </a:t>
            </a:r>
            <a:endParaRPr lang="fa-IR" smtClean="0">
              <a:cs typeface="B Zar" panose="00000400000000000000" pitchFamily="2" charset="-78"/>
            </a:endParaRPr>
          </a:p>
          <a:p>
            <a:r>
              <a:rPr lang="fa-IR" smtClean="0">
                <a:solidFill>
                  <a:srgbClr val="FF0000"/>
                </a:solidFill>
                <a:cs typeface="B Zar" panose="00000400000000000000" pitchFamily="2" charset="-78"/>
              </a:rPr>
              <a:t>منبع</a:t>
            </a:r>
            <a:r>
              <a:rPr lang="fa-IR" smtClean="0">
                <a:cs typeface="B Zar" panose="00000400000000000000" pitchFamily="2" charset="-78"/>
              </a:rPr>
              <a:t>: </a:t>
            </a:r>
            <a:r>
              <a:rPr lang="fa-IR">
                <a:solidFill>
                  <a:srgbClr val="242021"/>
                </a:solidFill>
                <a:latin typeface="BLotus"/>
                <a:cs typeface="B Zar" panose="00000400000000000000" pitchFamily="2" charset="-78"/>
              </a:rPr>
              <a:t>فصلنامه تحقیقات فرهنگي ایران، دوره هفتم، </a:t>
            </a:r>
            <a:r>
              <a:rPr lang="fa-IR">
                <a:solidFill>
                  <a:srgbClr val="242021"/>
                </a:solidFill>
                <a:latin typeface="BLotus"/>
                <a:cs typeface="B Zar" panose="00000400000000000000" pitchFamily="2" charset="-78"/>
              </a:rPr>
              <a:t>شماره </a:t>
            </a:r>
            <a:r>
              <a:rPr lang="fa-IR" smtClean="0">
                <a:solidFill>
                  <a:srgbClr val="242021"/>
                </a:solidFill>
                <a:latin typeface="BLotus"/>
                <a:cs typeface="B Zar" panose="00000400000000000000" pitchFamily="2" charset="-78"/>
              </a:rPr>
              <a:t>2 تابستان 1393</a:t>
            </a:r>
          </a:p>
          <a:p>
            <a:r>
              <a:rPr lang="fa-IR" smtClean="0">
                <a:solidFill>
                  <a:srgbClr val="242021"/>
                </a:solidFill>
                <a:latin typeface="BLotus"/>
                <a:cs typeface="B Zar" panose="00000400000000000000" pitchFamily="2" charset="-78"/>
              </a:rPr>
              <a:t>صص 95-75</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934966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589360" y="1825625"/>
            <a:ext cx="7764439" cy="4351338"/>
          </a:xfrm>
        </p:spPr>
        <p:txBody>
          <a:bodyPr/>
          <a:lstStyle/>
          <a:p>
            <a:pPr algn="just"/>
            <a:r>
              <a:rPr lang="fa-IR" sz="2600">
                <a:solidFill>
                  <a:srgbClr val="242021"/>
                </a:solidFill>
                <a:latin typeface="BLotus"/>
                <a:cs typeface="B Zar" panose="00000400000000000000" pitchFamily="2" charset="-78"/>
              </a:rPr>
              <a:t> بر آن شدم تا در این بخش از کارم نظریه روانشناختی یونگ در مورد ویژگیهای زنانه و مردانه سخن را به کار گیرم تا لایههای پنهان سخنان افراد را، که در زمینهی فکری و شیوه زندگیشان شکل گرفته است، را باز کنم و به مفهوم پسانداز برسم. در نظر یونگ، لوگوس (اصل نرینه) خصیصهای ویژه و موثق در انسان است که او را به سوی قوه تمیز، منطق، قضاوت، مرزبندی و ادراك سوق میدهد. </a:t>
            </a:r>
            <a:r>
              <a:rPr lang="fa-IR" sz="2600" b="1" smtClean="0">
                <a:solidFill>
                  <a:srgbClr val="FF0000"/>
                </a:solidFill>
                <a:latin typeface="BLotus"/>
                <a:cs typeface="B Zar" panose="00000400000000000000" pitchFamily="2" charset="-78"/>
              </a:rPr>
              <a:t>آنتی تز لوگوس، اروس (اصل مادینه) نام دارد</a:t>
            </a:r>
            <a:r>
              <a:rPr lang="fa-IR" sz="2600" smtClean="0">
                <a:solidFill>
                  <a:srgbClr val="242021"/>
                </a:solidFill>
                <a:latin typeface="BLotus"/>
                <a:cs typeface="B Zar" panose="00000400000000000000" pitchFamily="2" charset="-78"/>
              </a:rPr>
              <a:t>؛ </a:t>
            </a:r>
            <a:r>
              <a:rPr lang="fa-IR" sz="2600">
                <a:solidFill>
                  <a:srgbClr val="242021"/>
                </a:solidFill>
                <a:latin typeface="BLotus"/>
                <a:cs typeface="B Zar" panose="00000400000000000000" pitchFamily="2" charset="-78"/>
              </a:rPr>
              <a:t>خصیصهای که اساسش بر پیوستگی، همه چیز را با هم دیدن، گردآوری و یکی کردن همه چیز، برقراری ارتباط میان چیزها بدون قضاوت در موردشان، و جذب یا دفع چیزها بدون شناخت دقیقشان نهاده شده است</a:t>
            </a:r>
            <a:r>
              <a:rPr lang="fa-IR" sz="2600">
                <a:solidFill>
                  <a:prstClr val="black"/>
                </a:solidFill>
                <a:cs typeface="B Zar" panose="00000400000000000000" pitchFamily="2" charset="-78"/>
              </a:rPr>
              <a:t> </a:t>
            </a:r>
            <a:endParaRPr lang="fa-IR"/>
          </a:p>
        </p:txBody>
      </p:sp>
      <p:pic>
        <p:nvPicPr>
          <p:cNvPr id="4" name="Picture 3"/>
          <p:cNvPicPr>
            <a:picLocks noChangeAspect="1"/>
          </p:cNvPicPr>
          <p:nvPr/>
        </p:nvPicPr>
        <p:blipFill>
          <a:blip r:embed="rId2"/>
          <a:stretch>
            <a:fillRect/>
          </a:stretch>
        </p:blipFill>
        <p:spPr>
          <a:xfrm>
            <a:off x="838200" y="2016693"/>
            <a:ext cx="2718752" cy="2978387"/>
          </a:xfrm>
          <a:prstGeom prst="rect">
            <a:avLst/>
          </a:prstGeom>
        </p:spPr>
      </p:pic>
      <p:sp>
        <p:nvSpPr>
          <p:cNvPr id="5" name="TextBox 4"/>
          <p:cNvSpPr txBox="1"/>
          <p:nvPr/>
        </p:nvSpPr>
        <p:spPr>
          <a:xfrm>
            <a:off x="1815152" y="5268036"/>
            <a:ext cx="1037230" cy="461665"/>
          </a:xfrm>
          <a:prstGeom prst="rect">
            <a:avLst/>
          </a:prstGeom>
          <a:noFill/>
        </p:spPr>
        <p:txBody>
          <a:bodyPr wrap="square" rtlCol="1">
            <a:spAutoFit/>
          </a:bodyPr>
          <a:lstStyle/>
          <a:p>
            <a:pPr algn="ctr"/>
            <a:r>
              <a:rPr lang="fa-IR" sz="2400" smtClean="0">
                <a:solidFill>
                  <a:srgbClr val="FF0000"/>
                </a:solidFill>
                <a:cs typeface="B Zar" panose="00000400000000000000" pitchFamily="2" charset="-78"/>
              </a:rPr>
              <a:t>یونگ</a:t>
            </a:r>
            <a:endParaRPr lang="fa-IR" sz="2400">
              <a:solidFill>
                <a:srgbClr val="FF0000"/>
              </a:solidFill>
              <a:cs typeface="B Zar" panose="00000400000000000000" pitchFamily="2" charset="-78"/>
            </a:endParaRPr>
          </a:p>
        </p:txBody>
      </p:sp>
    </p:spTree>
    <p:extLst>
      <p:ext uri="{BB962C8B-B14F-4D97-AF65-F5344CB8AC3E}">
        <p14:creationId xmlns:p14="http://schemas.microsoft.com/office/powerpoint/2010/main" val="850486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b="1" i="0" smtClean="0">
                <a:solidFill>
                  <a:srgbClr val="0070C0"/>
                </a:solidFill>
                <a:effectLst/>
                <a:latin typeface="BLotus"/>
                <a:cs typeface="B Zar" panose="00000400000000000000" pitchFamily="2" charset="-78"/>
              </a:rPr>
              <a:t>لوگوس مفهوم «کلمه» را نیز در بطن خود دارد</a:t>
            </a:r>
            <a:r>
              <a:rPr lang="fa-IR" b="0" i="0" smtClean="0">
                <a:solidFill>
                  <a:srgbClr val="242021"/>
                </a:solidFill>
                <a:effectLst/>
                <a:latin typeface="BLotus"/>
                <a:cs typeface="B Zar" panose="00000400000000000000" pitchFamily="2" charset="-78"/>
              </a:rPr>
              <a:t>، که ناظر به صحبت کردن و سخن گفتن است. این مشخصه دیگر مرد است که اصرار دارد با صدای بلند فکر کند، اندیشهاش را به زبان بیاورد، از آن سخن بگوید، به آن نامی بدهد، از آن مفهومی بسازد، و ابرازش کند. در حالی که زن ــ که اروس بیشتر مشخصه اوست ــ میتواند چیزهایی را در تعلیق نگاه دارد، لازم نیست همه چیز به زبان در آید. </a:t>
            </a:r>
            <a:r>
              <a:rPr lang="fa-IR" b="1" i="0" smtClean="0">
                <a:solidFill>
                  <a:srgbClr val="FF0000"/>
                </a:solidFill>
                <a:effectLst/>
                <a:latin typeface="BLotus"/>
                <a:cs typeface="B Zar" panose="00000400000000000000" pitchFamily="2" charset="-78"/>
              </a:rPr>
              <a:t>مرد میگوید: آخر برای چه نمیگویی؟ ولی زن نیازی به گفتن ندارد، و معمولاً هم نمیگوید</a:t>
            </a:r>
            <a:r>
              <a:rPr lang="fa-IR" b="0" i="0" smtClean="0">
                <a:solidFill>
                  <a:srgbClr val="242021"/>
                </a:solidFill>
                <a:effectLst/>
                <a:latin typeface="BLotus"/>
                <a:cs typeface="B Zar" panose="00000400000000000000" pitchFamily="2" charset="-78"/>
              </a:rPr>
              <a:t>. یا اصلا چیز دیگری میگوید و مرد هم همیشه فکر میکند زن چیزی را گفته که نباید میگفته است. زیرا این حرفهای پیچیده و پر از جزئیات، شیوه غیرمستقیم و سربسته زنان است. اگر مرد این گفتگو را دنبال کند میبیند که زن مانند عنکبوت تار میتند و چیزها را با رشتههای اسرارآمیز به هم مربوط میسازد، و مگسی هم ناگهان در تار میافتد</a:t>
            </a:r>
            <a:r>
              <a:rPr lang="fa-IR" smtClean="0">
                <a:cs typeface="B Zar" panose="00000400000000000000" pitchFamily="2" charset="-78"/>
              </a:rPr>
              <a:t> </a:t>
            </a:r>
            <a:r>
              <a:rPr lang="fa-IR">
                <a:solidFill>
                  <a:srgbClr val="242021"/>
                </a:solidFill>
                <a:latin typeface="BLotus"/>
                <a:cs typeface="B Zar" panose="00000400000000000000" pitchFamily="2" charset="-78"/>
              </a:rPr>
              <a:t>بیآنکه بداند چطور از آنجا سر درآورده است</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54865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242021"/>
                </a:solidFill>
                <a:effectLst/>
                <a:latin typeface="BLotus"/>
                <a:cs typeface="B Zar" panose="00000400000000000000" pitchFamily="2" charset="-78"/>
              </a:rPr>
              <a:t>. سخن زنان با پیچ و خمهای فراوانش به جای واژه از تار عنکبوت ساخته شده است و هدفی متفاوت از سخنان مردانه دارد. برای زن مهم است که تفاوتها را بپوشاند یا آنها را به هم مربوط کند. باید پلی زد، و این همان نقشه ها و دسیسه هایی است که به زنان نسبت میدهند (یونگ :1387 ،</a:t>
            </a:r>
            <a:r>
              <a:rPr lang="fa-IR" sz="1800" b="0" i="0" smtClean="0">
                <a:solidFill>
                  <a:srgbClr val="242021"/>
                </a:solidFill>
                <a:effectLst/>
                <a:latin typeface="BLotus"/>
                <a:cs typeface="B Zar" panose="00000400000000000000" pitchFamily="2" charset="-78"/>
              </a:rPr>
              <a:t>1198-197) </a:t>
            </a:r>
            <a:r>
              <a:rPr lang="fa-IR" b="0" i="0" smtClean="0">
                <a:solidFill>
                  <a:srgbClr val="0070C0"/>
                </a:solidFill>
                <a:effectLst/>
                <a:latin typeface="BLotus"/>
                <a:cs typeface="B Zar" panose="00000400000000000000" pitchFamily="2" charset="-78"/>
              </a:rPr>
              <a:t>این مقاله بر آن است که جامعهشناسی پسانداز زنانه را از نگاه زنان متأهل، شاغل، و غیرشاغل، توصیف کند</a:t>
            </a:r>
            <a:r>
              <a:rPr lang="fa-IR" smtClean="0">
                <a:solidFill>
                  <a:srgbClr val="0070C0"/>
                </a:solidFill>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176437" y="4482765"/>
            <a:ext cx="3986406" cy="110546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Lotus"/>
                <a:cs typeface="B Zar" panose="00000400000000000000" pitchFamily="2" charset="-78"/>
              </a:rPr>
              <a:t>برای زن مهم است که تفاوتها را بپوشاند</a:t>
            </a:r>
            <a:endParaRPr lang="fa-IR" b="1">
              <a:solidFill>
                <a:srgbClr val="FF0000"/>
              </a:solidFill>
            </a:endParaRPr>
          </a:p>
        </p:txBody>
      </p:sp>
    </p:spTree>
    <p:extLst>
      <p:ext uri="{BB962C8B-B14F-4D97-AF65-F5344CB8AC3E}">
        <p14:creationId xmlns:p14="http://schemas.microsoft.com/office/powerpoint/2010/main" val="1103205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MitraBold"/>
                <a:cs typeface="B Zar" panose="00000400000000000000" pitchFamily="2" charset="-78"/>
              </a:rPr>
              <a:t>مبانی نظری </a:t>
            </a:r>
            <a:r>
              <a:rPr lang="fa-IR" b="1" smtClean="0">
                <a:solidFill>
                  <a:srgbClr val="FF0000"/>
                </a:solidFill>
                <a:latin typeface="BMitraBold"/>
                <a:cs typeface="B Zar" panose="00000400000000000000" pitchFamily="2" charset="-78"/>
              </a:rPr>
              <a:t>جامعه شناسی </a:t>
            </a:r>
            <a:r>
              <a:rPr lang="fa-IR" b="1">
                <a:solidFill>
                  <a:srgbClr val="FF0000"/>
                </a:solidFill>
                <a:latin typeface="BMitraBold"/>
                <a:cs typeface="B Zar" panose="00000400000000000000" pitchFamily="2" charset="-78"/>
              </a:rPr>
              <a:t>پول و تعریف مفاهيم</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242021"/>
                </a:solidFill>
                <a:effectLst/>
                <a:latin typeface="BLotus"/>
                <a:cs typeface="B Zar" panose="00000400000000000000" pitchFamily="2" charset="-78"/>
              </a:rPr>
              <a:t>از منظر یک اقتصاددان، پول باید به عنوان یک واحد محاسبه عمل کند، یعنی ما باید بتوانیم از پول برای محاسبه میزان خریدمان استفاده کنیم. همچنین باید یک وسیله مبادله باشد، یعنی ما باید بتوانیم پول را برای خریداری کالا هم اکنون به کار ببریم. علاوه بر اینها پول باید دارای یک انبار ارزش باشد، یعنی ما باید بتوانیم پول را برای خریداری کالاها در آینده پسانداز کنیم</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097281" y="4290647"/>
            <a:ext cx="5627076" cy="137863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latin typeface="BLotus"/>
                <a:cs typeface="B Zar" panose="00000400000000000000" pitchFamily="2" charset="-78"/>
              </a:rPr>
              <a:t>پول باید دارای یک انبار ارزش باشد،</a:t>
            </a:r>
            <a:endParaRPr lang="fa-IR" sz="2000" b="1">
              <a:solidFill>
                <a:srgbClr val="FF0000"/>
              </a:solidFill>
            </a:endParaRPr>
          </a:p>
        </p:txBody>
      </p:sp>
    </p:spTree>
    <p:extLst>
      <p:ext uri="{BB962C8B-B14F-4D97-AF65-F5344CB8AC3E}">
        <p14:creationId xmlns:p14="http://schemas.microsoft.com/office/powerpoint/2010/main" val="2020479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MitraBold"/>
                <a:cs typeface="B Zar" panose="00000400000000000000" pitchFamily="2" charset="-78"/>
              </a:rPr>
              <a:t>1-تعریف و چرایی پسانداز</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3502854" y="1825625"/>
            <a:ext cx="7850945" cy="4351338"/>
          </a:xfrm>
        </p:spPr>
        <p:txBody>
          <a:bodyPr>
            <a:normAutofit lnSpcReduction="10000"/>
          </a:bodyPr>
          <a:lstStyle/>
          <a:p>
            <a:pPr algn="just"/>
            <a:r>
              <a:rPr lang="fa-IR" b="0" i="0" smtClean="0">
                <a:solidFill>
                  <a:srgbClr val="242021"/>
                </a:solidFill>
                <a:effectLst/>
                <a:latin typeface="BLotus"/>
                <a:cs typeface="B Zar" panose="00000400000000000000" pitchFamily="2" charset="-78"/>
              </a:rPr>
              <a:t>از نظر آدام اسمیت عاملی که ما را به پسانداز وادار میکند همان خواهش نفس ما به بهزیستی و تمایل به بهتر ساختن وضع مادی ماست که از گهواره تا گور با ما همراه است (قدیری اصلی، 90 :1387)</a:t>
            </a:r>
          </a:p>
          <a:p>
            <a:pPr marL="0" indent="0" algn="just">
              <a:buNone/>
            </a:pPr>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endParaRPr lang="fa-IR" b="0" i="0" smtClean="0">
              <a:solidFill>
                <a:srgbClr val="242021"/>
              </a:solidFill>
              <a:effectLst/>
              <a:latin typeface="BLotus"/>
              <a:cs typeface="B Zar" panose="00000400000000000000" pitchFamily="2" charset="-78"/>
            </a:endParaRPr>
          </a:p>
          <a:p>
            <a:pPr algn="just"/>
            <a:r>
              <a:rPr lang="fa-IR" b="0" i="0" smtClean="0">
                <a:solidFill>
                  <a:srgbClr val="242021"/>
                </a:solidFill>
                <a:effectLst/>
                <a:latin typeface="BLotus"/>
                <a:cs typeface="B Zar" panose="00000400000000000000" pitchFamily="2" charset="-78"/>
              </a:rPr>
              <a:t>پسانداز یعنی نگهداری پول به طور نقدی، و یا به صورت طلبی که قابل پرداخت در هر ،زمانی باشد و بتواند به عنوان تضمین برای در اختیار داشتن امتیازات اقتصادی عمل کند (وبر</a:t>
            </a:r>
            <a:r>
              <a:rPr lang="fa-IR" sz="1200" b="0" i="0" smtClean="0">
                <a:solidFill>
                  <a:srgbClr val="242021"/>
                </a:solidFill>
                <a:effectLst/>
                <a:latin typeface="BLotus"/>
                <a:cs typeface="B Zar" panose="00000400000000000000" pitchFamily="2" charset="-78"/>
              </a:rPr>
              <a:t>2</a:t>
            </a:r>
            <a:r>
              <a:rPr lang="fa-IR" b="0" i="0" smtClean="0">
                <a:solidFill>
                  <a:srgbClr val="242021"/>
                </a:solidFill>
                <a:effectLst/>
                <a:latin typeface="BLotus"/>
                <a:cs typeface="B Zar" panose="00000400000000000000" pitchFamily="2" charset="-78"/>
              </a:rPr>
              <a:t>.126 :1384)</a:t>
            </a:r>
          </a:p>
          <a:p>
            <a:pPr marL="0" indent="0" algn="just">
              <a:buNone/>
            </a:pPr>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486025" cy="1838325"/>
          </a:xfrm>
          <a:prstGeom prst="rect">
            <a:avLst/>
          </a:prstGeom>
        </p:spPr>
      </p:pic>
      <p:sp>
        <p:nvSpPr>
          <p:cNvPr id="5" name="TextBox 4"/>
          <p:cNvSpPr txBox="1"/>
          <p:nvPr/>
        </p:nvSpPr>
        <p:spPr>
          <a:xfrm>
            <a:off x="1240082" y="4001294"/>
            <a:ext cx="1448972" cy="523220"/>
          </a:xfrm>
          <a:prstGeom prst="rect">
            <a:avLst/>
          </a:prstGeom>
          <a:noFill/>
        </p:spPr>
        <p:txBody>
          <a:bodyPr wrap="square" rtlCol="1">
            <a:spAutoFit/>
          </a:bodyPr>
          <a:lstStyle/>
          <a:p>
            <a:pPr algn="ctr"/>
            <a:r>
              <a:rPr lang="fa-IR" sz="2800">
                <a:solidFill>
                  <a:srgbClr val="FF0000"/>
                </a:solidFill>
                <a:latin typeface="BLotus"/>
                <a:cs typeface="B Zar" panose="00000400000000000000" pitchFamily="2" charset="-78"/>
              </a:rPr>
              <a:t>آدام اسمیت</a:t>
            </a:r>
            <a:endParaRPr lang="fa-IR">
              <a:solidFill>
                <a:srgbClr val="FF0000"/>
              </a:solidFill>
            </a:endParaRPr>
          </a:p>
        </p:txBody>
      </p:sp>
    </p:spTree>
    <p:extLst>
      <p:ext uri="{BB962C8B-B14F-4D97-AF65-F5344CB8AC3E}">
        <p14:creationId xmlns:p14="http://schemas.microsoft.com/office/powerpoint/2010/main" val="146686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z="2600">
                <a:solidFill>
                  <a:srgbClr val="242021"/>
                </a:solidFill>
                <a:latin typeface="BLotus"/>
                <a:cs typeface="B Zar" panose="00000400000000000000" pitchFamily="2" charset="-78"/>
              </a:rPr>
              <a:t>صدر نبوی و دیگران (1390) تعاریفپسانداز را در سطح خرد، به </a:t>
            </a:r>
            <a:r>
              <a:rPr lang="fa-IR" sz="2600" b="1">
                <a:solidFill>
                  <a:srgbClr val="FF0000"/>
                </a:solidFill>
                <a:latin typeface="BLotus"/>
                <a:cs typeface="B Zar" panose="00000400000000000000" pitchFamily="2" charset="-78"/>
              </a:rPr>
              <a:t>پنج گروه </a:t>
            </a:r>
            <a:r>
              <a:rPr lang="fa-IR" sz="2600">
                <a:solidFill>
                  <a:srgbClr val="242021"/>
                </a:solidFill>
                <a:latin typeface="BLotus"/>
                <a:cs typeface="B Zar" panose="00000400000000000000" pitchFamily="2" charset="-78"/>
              </a:rPr>
              <a:t>تقسیمبندیکردهاند:</a:t>
            </a:r>
            <a:br>
              <a:rPr lang="fa-IR" sz="2600">
                <a:solidFill>
                  <a:srgbClr val="242021"/>
                </a:solidFill>
                <a:latin typeface="BLotus"/>
                <a:cs typeface="B Zar" panose="00000400000000000000" pitchFamily="2" charset="-78"/>
              </a:rPr>
            </a:br>
            <a:r>
              <a:rPr lang="fa-IR" sz="2600" smtClean="0">
                <a:solidFill>
                  <a:srgbClr val="242021"/>
                </a:solidFill>
                <a:latin typeface="BLotus"/>
                <a:cs typeface="B Zar" panose="00000400000000000000" pitchFamily="2" charset="-78"/>
              </a:rPr>
              <a:t>1- برخی </a:t>
            </a:r>
            <a:r>
              <a:rPr lang="fa-IR" sz="2600">
                <a:solidFill>
                  <a:srgbClr val="242021"/>
                </a:solidFill>
                <a:latin typeface="BLotus"/>
                <a:cs typeface="B Zar" panose="00000400000000000000" pitchFamily="2" charset="-78"/>
              </a:rPr>
              <a:t>منابع در تعریف پسانداز به کم مصرف کردن یا مصرف نکردن اشاره کردهاند، </a:t>
            </a:r>
            <a:r>
              <a:rPr lang="fa-IR" sz="2600" smtClean="0">
                <a:solidFill>
                  <a:srgbClr val="242021"/>
                </a:solidFill>
                <a:latin typeface="BLotus"/>
                <a:cs typeface="B Zar" panose="00000400000000000000" pitchFamily="2" charset="-78"/>
              </a:rPr>
              <a:t>که به </a:t>
            </a:r>
            <a:r>
              <a:rPr lang="fa-IR" sz="2600">
                <a:solidFill>
                  <a:srgbClr val="242021"/>
                </a:solidFill>
                <a:latin typeface="BLotus"/>
                <a:cs typeface="B Zar" panose="00000400000000000000" pitchFamily="2" charset="-78"/>
              </a:rPr>
              <a:t>مفهوم صرفهجویی نزدیک است</a:t>
            </a:r>
            <a:r>
              <a:rPr lang="fa-IR" sz="2600" smtClean="0">
                <a:solidFill>
                  <a:srgbClr val="242021"/>
                </a:solidFill>
                <a:latin typeface="BLotus"/>
                <a:cs typeface="B Zar" panose="00000400000000000000" pitchFamily="2" charset="-78"/>
              </a:rPr>
              <a:t>.</a:t>
            </a:r>
          </a:p>
          <a:p>
            <a:pPr marL="0" indent="0" algn="just">
              <a:buNone/>
            </a:pPr>
            <a:r>
              <a:rPr lang="fa-IR" sz="2600" smtClean="0">
                <a:solidFill>
                  <a:srgbClr val="242021"/>
                </a:solidFill>
                <a:latin typeface="BLotus"/>
                <a:cs typeface="B Zar" panose="00000400000000000000" pitchFamily="2" charset="-78"/>
              </a:rPr>
              <a:t>2- گاه </a:t>
            </a:r>
            <a:r>
              <a:rPr lang="fa-IR" sz="2600">
                <a:solidFill>
                  <a:srgbClr val="242021"/>
                </a:solidFill>
                <a:latin typeface="BLotus"/>
                <a:cs typeface="B Zar" panose="00000400000000000000" pitchFamily="2" charset="-78"/>
              </a:rPr>
              <a:t>پسانداز به مثابه مصرف نکردن در زمان اول برای مصرف در زمان دوم تعریف شده</a:t>
            </a:r>
            <a:br>
              <a:rPr lang="fa-IR" sz="2600">
                <a:solidFill>
                  <a:srgbClr val="242021"/>
                </a:solidFill>
                <a:latin typeface="BLotus"/>
                <a:cs typeface="B Zar" panose="00000400000000000000" pitchFamily="2" charset="-78"/>
              </a:rPr>
            </a:br>
            <a:r>
              <a:rPr lang="fa-IR" sz="2600">
                <a:solidFill>
                  <a:srgbClr val="242021"/>
                </a:solidFill>
                <a:latin typeface="BLotus"/>
                <a:cs typeface="B Zar" panose="00000400000000000000" pitchFamily="2" charset="-78"/>
              </a:rPr>
              <a:t>است، که به تعویق در مصرف نزدیک است</a:t>
            </a:r>
            <a:r>
              <a:rPr lang="fa-IR" sz="2600" smtClean="0">
                <a:solidFill>
                  <a:srgbClr val="242021"/>
                </a:solidFill>
                <a:latin typeface="BLotus"/>
                <a:cs typeface="B Zar" panose="00000400000000000000" pitchFamily="2" charset="-78"/>
              </a:rPr>
              <a:t>.</a:t>
            </a:r>
          </a:p>
          <a:p>
            <a:pPr marL="0" indent="0" algn="just">
              <a:buNone/>
            </a:pPr>
            <a:r>
              <a:rPr lang="fa-IR" sz="2600" smtClean="0">
                <a:solidFill>
                  <a:srgbClr val="242021"/>
                </a:solidFill>
                <a:latin typeface="SymbolMT"/>
                <a:cs typeface="B Zar" panose="00000400000000000000" pitchFamily="2" charset="-78"/>
              </a:rPr>
              <a:t>3- </a:t>
            </a:r>
            <a:r>
              <a:rPr lang="fa-IR" sz="2600">
                <a:solidFill>
                  <a:srgbClr val="242021"/>
                </a:solidFill>
                <a:latin typeface="BLotus"/>
                <a:cs typeface="B Zar" panose="00000400000000000000" pitchFamily="2" charset="-78"/>
              </a:rPr>
              <a:t>سومین تعریف، پسانداز به معنای درآمدهای خرج نشده است</a:t>
            </a:r>
            <a:endParaRPr lang="fa-IR" b="0" i="0" smtClean="0">
              <a:solidFill>
                <a:srgbClr val="242021"/>
              </a:solidFill>
              <a:effectLst/>
              <a:latin typeface="SymbolMT"/>
              <a:cs typeface="B Zar" panose="00000400000000000000" pitchFamily="2" charset="-78"/>
            </a:endParaRPr>
          </a:p>
          <a:p>
            <a:pPr marL="0" indent="0">
              <a:buNone/>
            </a:pPr>
            <a:r>
              <a:rPr lang="fa-IR" b="0" i="0" smtClean="0">
                <a:solidFill>
                  <a:srgbClr val="242021"/>
                </a:solidFill>
                <a:effectLst/>
                <a:latin typeface="SymbolMT"/>
                <a:cs typeface="B Zar" panose="00000400000000000000" pitchFamily="2" charset="-78"/>
              </a:rPr>
              <a:t>4- </a:t>
            </a:r>
            <a:r>
              <a:rPr lang="fa-IR" b="0" i="0" smtClean="0">
                <a:solidFill>
                  <a:srgbClr val="242021"/>
                </a:solidFill>
                <a:effectLst/>
                <a:latin typeface="BLotus"/>
                <a:cs typeface="B Zar" panose="00000400000000000000" pitchFamily="2" charset="-78"/>
              </a:rPr>
              <a:t>پسانداز به عنوان افزایش ثروت طی یک دوره تعریف دیگری از پسانداز است که با</a:t>
            </a:r>
            <a:br>
              <a:rPr lang="fa-IR" b="0" i="0" smtClean="0">
                <a:solidFill>
                  <a:srgbClr val="242021"/>
                </a:solidFill>
                <a:effectLst/>
                <a:latin typeface="BLotus"/>
                <a:cs typeface="B Zar" panose="00000400000000000000" pitchFamily="2" charset="-78"/>
              </a:rPr>
            </a:br>
            <a:r>
              <a:rPr lang="fa-IR" b="0" i="0" smtClean="0">
                <a:solidFill>
                  <a:srgbClr val="242021"/>
                </a:solidFill>
                <a:effectLst/>
                <a:latin typeface="BLotus"/>
                <a:cs typeface="B Zar" panose="00000400000000000000" pitchFamily="2" charset="-78"/>
              </a:rPr>
              <a:t>سنجش تغییرات در داراییها و ثروت در طول زمان قابل سنجش است.</a:t>
            </a:r>
            <a:br>
              <a:rPr lang="fa-IR" b="0" i="0" smtClean="0">
                <a:solidFill>
                  <a:srgbClr val="242021"/>
                </a:solidFill>
                <a:effectLst/>
                <a:latin typeface="BLotus"/>
                <a:cs typeface="B Zar" panose="00000400000000000000" pitchFamily="2" charset="-78"/>
              </a:rPr>
            </a:br>
            <a:r>
              <a:rPr lang="fa-IR" b="0" i="0" smtClean="0">
                <a:solidFill>
                  <a:srgbClr val="242021"/>
                </a:solidFill>
                <a:effectLst/>
                <a:latin typeface="BLotus"/>
                <a:cs typeface="B Zar" panose="00000400000000000000" pitchFamily="2" charset="-78"/>
              </a:rPr>
              <a:t>5-</a:t>
            </a:r>
            <a:r>
              <a:rPr lang="fa-IR" b="0" i="0" smtClean="0">
                <a:solidFill>
                  <a:srgbClr val="242021"/>
                </a:solidFill>
                <a:effectLst/>
                <a:latin typeface="SymbolMT"/>
                <a:cs typeface="B Zar" panose="00000400000000000000" pitchFamily="2" charset="-78"/>
              </a:rPr>
              <a:t> </a:t>
            </a:r>
            <a:r>
              <a:rPr lang="fa-IR" b="0" i="0" smtClean="0">
                <a:solidFill>
                  <a:srgbClr val="242021"/>
                </a:solidFill>
                <a:effectLst/>
                <a:latin typeface="BLotus"/>
                <a:cs typeface="B Zar" panose="00000400000000000000" pitchFamily="2" charset="-78"/>
              </a:rPr>
              <a:t>و در آخرپسانداز به عنوان عرضهسرمایه بیان شده است (صدر نبوی و دیگران، 1390.108</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392584" y="971465"/>
            <a:ext cx="786691" cy="786691"/>
          </a:xfrm>
          <a:prstGeom prst="rect">
            <a:avLst/>
          </a:prstGeom>
        </p:spPr>
      </p:pic>
    </p:spTree>
    <p:extLst>
      <p:ext uri="{BB962C8B-B14F-4D97-AF65-F5344CB8AC3E}">
        <p14:creationId xmlns:p14="http://schemas.microsoft.com/office/powerpoint/2010/main" val="212116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latin typeface="BMitraBold"/>
                <a:cs typeface="B Zar" panose="00000400000000000000" pitchFamily="2" charset="-78"/>
              </a:rPr>
              <a:t>2-مبانی </a:t>
            </a:r>
            <a:r>
              <a:rPr lang="fa-IR" b="1">
                <a:solidFill>
                  <a:srgbClr val="FF0000"/>
                </a:solidFill>
                <a:latin typeface="BMitraBold"/>
                <a:cs typeface="B Zar" panose="00000400000000000000" pitchFamily="2" charset="-78"/>
              </a:rPr>
              <a:t>نظری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b="0" i="0" smtClean="0">
                <a:solidFill>
                  <a:srgbClr val="242021"/>
                </a:solidFill>
                <a:effectLst/>
                <a:latin typeface="BLotus"/>
                <a:cs typeface="B Zar" panose="00000400000000000000" pitchFamily="2" charset="-78"/>
              </a:rPr>
              <a:t>گوناگونی آثار جامعهشناختی در زمینه پول را میتوان از دو جنبه اساسی بررسی کرد. جنبه نخست، دیدگاههای ساختاری و جنبه دوم دیدگاههای فرهنگی است، که هر یک از این دو دیدگاه در سطح خرد و کلان مد نظر قرار میگیرند.</a:t>
            </a:r>
          </a:p>
          <a:p>
            <a:pPr algn="just"/>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endParaRPr lang="fa-IR" b="0" i="0" smtClean="0">
              <a:solidFill>
                <a:srgbClr val="242021"/>
              </a:solidFill>
              <a:effectLst/>
              <a:latin typeface="BLotus"/>
              <a:cs typeface="B Zar" panose="00000400000000000000" pitchFamily="2" charset="-78"/>
            </a:endParaRPr>
          </a:p>
          <a:p>
            <a:pPr algn="just"/>
            <a:r>
              <a:rPr lang="fa-IR" b="0" i="0" smtClean="0">
                <a:solidFill>
                  <a:srgbClr val="242021"/>
                </a:solidFill>
                <a:effectLst/>
                <a:latin typeface="BLotus"/>
                <a:cs typeface="B Zar" panose="00000400000000000000" pitchFamily="2" charset="-78"/>
              </a:rPr>
              <a:t>الگوی نقشهها و روابط، موضوعات عمده دیدگاه ساختاری هستند. این دیدگاه در سطح خرد، به پول به مثابه یک شیئ در روابط بین شخص، همچون مبادله و ارتباط، اشاره دارد. اما در سطح کلان، زمینههای مقرر شده مبادله، همچون مکانیسمهای قانونی و سیاسی حاکم بر تجارت و بازار را در بر میگیرد.</a:t>
            </a:r>
          </a:p>
          <a:p>
            <a:pPr algn="just"/>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645920" y="4979963"/>
            <a:ext cx="2799471" cy="82999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Lotus"/>
                <a:cs typeface="B Zar" panose="00000400000000000000" pitchFamily="2" charset="-78"/>
              </a:rPr>
              <a:t>مکانیسمهای قانونی و سیاسی</a:t>
            </a:r>
            <a:endParaRPr lang="fa-IR" sz="2000" b="1">
              <a:solidFill>
                <a:srgbClr val="FF0000"/>
              </a:solidFill>
            </a:endParaRPr>
          </a:p>
        </p:txBody>
      </p:sp>
    </p:spTree>
    <p:extLst>
      <p:ext uri="{BB962C8B-B14F-4D97-AF65-F5344CB8AC3E}">
        <p14:creationId xmlns:p14="http://schemas.microsoft.com/office/powerpoint/2010/main" val="2247916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z="2600">
                <a:solidFill>
                  <a:srgbClr val="242021"/>
                </a:solidFill>
                <a:latin typeface="BLotus"/>
                <a:cs typeface="B Zar" panose="00000400000000000000" pitchFamily="2" charset="-78"/>
              </a:rPr>
              <a:t>دیدگاه فرهنگی بر طبقهبندیهای شناختی و معانی تداعی شونده مرتبط با پول تأکید </a:t>
            </a:r>
            <a:r>
              <a:rPr lang="fa-IR" sz="2600" smtClean="0">
                <a:solidFill>
                  <a:srgbClr val="242021"/>
                </a:solidFill>
                <a:latin typeface="BLotus"/>
                <a:cs typeface="B Zar" panose="00000400000000000000" pitchFamily="2" charset="-78"/>
              </a:rPr>
              <a:t>دارد. این </a:t>
            </a:r>
            <a:r>
              <a:rPr lang="fa-IR" sz="2600">
                <a:solidFill>
                  <a:srgbClr val="242021"/>
                </a:solidFill>
                <a:latin typeface="BLotus"/>
                <a:cs typeface="B Zar" panose="00000400000000000000" pitchFamily="2" charset="-78"/>
              </a:rPr>
              <a:t>دیدگاه در سطح خرد، آن دسته از ارزشها، ایستارها، و باورهای افراد را که بر </a:t>
            </a:r>
            <a:r>
              <a:rPr lang="fa-IR" sz="2600" smtClean="0">
                <a:solidFill>
                  <a:srgbClr val="242021"/>
                </a:solidFill>
                <a:latin typeface="BLotus"/>
                <a:cs typeface="B Zar" panose="00000400000000000000" pitchFamily="2" charset="-78"/>
              </a:rPr>
              <a:t>رفتارشان در </a:t>
            </a:r>
            <a:r>
              <a:rPr lang="fa-IR" sz="2600">
                <a:solidFill>
                  <a:srgbClr val="242021"/>
                </a:solidFill>
                <a:latin typeface="BLotus"/>
                <a:cs typeface="B Zar" panose="00000400000000000000" pitchFamily="2" charset="-78"/>
              </a:rPr>
              <a:t>ارتباط با پول تأثیر مینهد، شامل میشود: اما در سطح کلان، دستگاههای معانی و </a:t>
            </a:r>
            <a:r>
              <a:rPr lang="fa-IR" sz="2600" smtClean="0">
                <a:solidFill>
                  <a:srgbClr val="242021"/>
                </a:solidFill>
                <a:latin typeface="BLotus"/>
                <a:cs typeface="B Zar" panose="00000400000000000000" pitchFamily="2" charset="-78"/>
              </a:rPr>
              <a:t>اعتقادی وسیعتری </a:t>
            </a:r>
            <a:r>
              <a:rPr lang="fa-IR" sz="2600">
                <a:solidFill>
                  <a:srgbClr val="242021"/>
                </a:solidFill>
                <a:latin typeface="BLotus"/>
                <a:cs typeface="B Zar" panose="00000400000000000000" pitchFamily="2" charset="-78"/>
              </a:rPr>
              <a:t>همچون مذهب و ارزشهای مدنی جامعه را در بر میگیرد (بیکر، جیمرسون، :</a:t>
            </a:r>
            <a:r>
              <a:rPr lang="fa-IR" sz="2600" smtClean="0">
                <a:solidFill>
                  <a:srgbClr val="242021"/>
                </a:solidFill>
                <a:latin typeface="BLotus"/>
                <a:cs typeface="B Zar" panose="00000400000000000000" pitchFamily="2" charset="-78"/>
              </a:rPr>
              <a:t>1374.33) نظریه </a:t>
            </a:r>
            <a:r>
              <a:rPr lang="fa-IR" sz="2600">
                <a:solidFill>
                  <a:srgbClr val="242021"/>
                </a:solidFill>
                <a:latin typeface="BLotus"/>
                <a:cs typeface="B Zar" panose="00000400000000000000" pitchFamily="2" charset="-78"/>
              </a:rPr>
              <a:t>جامعهشناختی پول باید تفاوتهایی را که در آن افراد ضمن استفاده از پول، آن </a:t>
            </a:r>
            <a:r>
              <a:rPr lang="fa-IR" sz="2600" smtClean="0">
                <a:solidFill>
                  <a:srgbClr val="242021"/>
                </a:solidFill>
                <a:latin typeface="BLotus"/>
                <a:cs typeface="B Zar" panose="00000400000000000000" pitchFamily="2" charset="-78"/>
              </a:rPr>
              <a:t>را تفسیر</a:t>
            </a:r>
            <a:r>
              <a:rPr lang="fa-IR" sz="2600">
                <a:solidFill>
                  <a:srgbClr val="242021"/>
                </a:solidFill>
                <a:latin typeface="BLotus"/>
                <a:cs typeface="B Zar" panose="00000400000000000000" pitchFamily="2" charset="-78"/>
              </a:rPr>
              <a:t>، </a:t>
            </a:r>
            <a:r>
              <a:rPr lang="fa-IR" sz="2600" smtClean="0">
                <a:solidFill>
                  <a:srgbClr val="242021"/>
                </a:solidFill>
                <a:latin typeface="BLotus"/>
                <a:cs typeface="B Zar" panose="00000400000000000000" pitchFamily="2" charset="-78"/>
              </a:rPr>
              <a:t>دسته بندی</a:t>
            </a:r>
            <a:r>
              <a:rPr lang="fa-IR" sz="2600">
                <a:solidFill>
                  <a:srgbClr val="242021"/>
                </a:solidFill>
                <a:latin typeface="BLotus"/>
                <a:cs typeface="B Zar" panose="00000400000000000000" pitchFamily="2" charset="-78"/>
              </a:rPr>
              <a:t>، و سازماندهی میکنند، مشخص کند (</a:t>
            </a:r>
            <a:r>
              <a:rPr lang="fa-IR" sz="2600" smtClean="0">
                <a:solidFill>
                  <a:srgbClr val="242021"/>
                </a:solidFill>
                <a:latin typeface="BLotus"/>
                <a:cs typeface="B Zar" panose="00000400000000000000" pitchFamily="2" charset="-78"/>
              </a:rPr>
              <a:t>زلیزر 1989)</a:t>
            </a:r>
            <a:endParaRPr lang="fa-IR"/>
          </a:p>
        </p:txBody>
      </p:sp>
      <p:sp>
        <p:nvSpPr>
          <p:cNvPr id="4" name="Flowchart: Process 3"/>
          <p:cNvSpPr/>
          <p:nvPr/>
        </p:nvSpPr>
        <p:spPr>
          <a:xfrm>
            <a:off x="1927274" y="4417255"/>
            <a:ext cx="3038621" cy="94253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Lotus"/>
                <a:cs typeface="B Zar" panose="00000400000000000000" pitchFamily="2" charset="-78"/>
              </a:rPr>
              <a:t>تفسیر، دسته بندی، و سازماندهی</a:t>
            </a:r>
            <a:endParaRPr lang="fa-IR" sz="2000" b="1">
              <a:solidFill>
                <a:srgbClr val="FF0000"/>
              </a:solidFill>
            </a:endParaRPr>
          </a:p>
        </p:txBody>
      </p:sp>
    </p:spTree>
    <p:extLst>
      <p:ext uri="{BB962C8B-B14F-4D97-AF65-F5344CB8AC3E}">
        <p14:creationId xmlns:p14="http://schemas.microsoft.com/office/powerpoint/2010/main" val="2437458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دیدگاه ساختاری از سویی به پول به مثابه یک علت، کاتالیزور، یا تسهیل کننده (متغیر مستقل) اشاره دارد، و از سوی دیگر به مثابه اثر، پیامد، یا نتیجه (متغیر وابسته) به آن مینگرد. اقتصاددانان معمولاً به پول به مثابه یک متغیر مستقل مینگرند، همچنان که پیشتر گفته شد، </a:t>
            </a:r>
            <a:r>
              <a:rPr lang="fa-IR" b="1" i="0" smtClean="0">
                <a:solidFill>
                  <a:srgbClr val="FF0000"/>
                </a:solidFill>
                <a:effectLst/>
                <a:latin typeface="BLotus"/>
                <a:cs typeface="B Zar" panose="00000400000000000000" pitchFamily="2" charset="-78"/>
              </a:rPr>
              <a:t>عرضه پول اهرم اصلی سیاست پولی است.</a:t>
            </a:r>
          </a:p>
          <a:p>
            <a:pPr algn="just"/>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838200" y="4135901"/>
            <a:ext cx="1814732" cy="1322363"/>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a:solidFill>
                  <a:srgbClr val="FF0000"/>
                </a:solidFill>
                <a:latin typeface="BLotus"/>
                <a:cs typeface="B Zar" panose="00000400000000000000" pitchFamily="2" charset="-78"/>
              </a:rPr>
              <a:t>کاتالیزور</a:t>
            </a:r>
            <a:endParaRPr lang="fa-IR" sz="2000">
              <a:solidFill>
                <a:srgbClr val="FF0000"/>
              </a:solidFill>
            </a:endParaRPr>
          </a:p>
        </p:txBody>
      </p:sp>
    </p:spTree>
    <p:extLst>
      <p:ext uri="{BB962C8B-B14F-4D97-AF65-F5344CB8AC3E}">
        <p14:creationId xmlns:p14="http://schemas.microsoft.com/office/powerpoint/2010/main" val="3266617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جامعهشناسان کلاسیکی همچون وبر، زیمل، و مارکس نیز تمایل داشتند که به پول به مثابه</a:t>
            </a:r>
            <a:br>
              <a:rPr lang="fa-IR">
                <a:solidFill>
                  <a:srgbClr val="242021"/>
                </a:solidFill>
                <a:latin typeface="BLotus"/>
                <a:cs typeface="B Zar" panose="00000400000000000000" pitchFamily="2" charset="-78"/>
              </a:rPr>
            </a:br>
            <a:r>
              <a:rPr lang="fa-IR">
                <a:solidFill>
                  <a:srgbClr val="242021"/>
                </a:solidFill>
                <a:latin typeface="BLotus"/>
                <a:cs typeface="B Zar" panose="00000400000000000000" pitchFamily="2" charset="-78"/>
              </a:rPr>
              <a:t>یکی از عوامل تغییر اجتماعی بنگرند، </a:t>
            </a:r>
            <a:r>
              <a:rPr lang="fa-IR" b="1">
                <a:solidFill>
                  <a:srgbClr val="FF0000"/>
                </a:solidFill>
                <a:latin typeface="BLotus"/>
                <a:cs typeface="B Zar" panose="00000400000000000000" pitchFamily="2" charset="-78"/>
              </a:rPr>
              <a:t>اما جامعهشناسان معاصر این معادله را معکوس </a:t>
            </a:r>
            <a:r>
              <a:rPr lang="fa-IR" b="1" smtClean="0">
                <a:solidFill>
                  <a:srgbClr val="FF0000"/>
                </a:solidFill>
                <a:latin typeface="BLotus"/>
                <a:cs typeface="B Zar" panose="00000400000000000000" pitchFamily="2" charset="-78"/>
              </a:rPr>
              <a:t>ساختند</a:t>
            </a:r>
            <a:r>
              <a:rPr lang="fa-IR" smtClean="0">
                <a:solidFill>
                  <a:srgbClr val="242021"/>
                </a:solidFill>
                <a:latin typeface="BLotus"/>
                <a:cs typeface="B Zar" panose="00000400000000000000" pitchFamily="2" charset="-78"/>
              </a:rPr>
              <a:t>. برای </a:t>
            </a:r>
            <a:r>
              <a:rPr lang="fa-IR">
                <a:solidFill>
                  <a:srgbClr val="242021"/>
                </a:solidFill>
                <a:latin typeface="BLotus"/>
                <a:cs typeface="B Zar" panose="00000400000000000000" pitchFamily="2" charset="-78"/>
              </a:rPr>
              <a:t>نمونه در سطح خرد، زلیزر </a:t>
            </a:r>
            <a:r>
              <a:rPr lang="fa-IR" smtClean="0">
                <a:solidFill>
                  <a:srgbClr val="242021"/>
                </a:solidFill>
                <a:latin typeface="BLotus"/>
                <a:cs typeface="B Zar" panose="00000400000000000000" pitchFamily="2" charset="-78"/>
              </a:rPr>
              <a:t>(1989) نشان </a:t>
            </a:r>
            <a:r>
              <a:rPr lang="fa-IR">
                <a:solidFill>
                  <a:srgbClr val="242021"/>
                </a:solidFill>
                <a:latin typeface="BLotus"/>
                <a:cs typeface="B Zar" panose="00000400000000000000" pitchFamily="2" charset="-78"/>
              </a:rPr>
              <a:t>داد که نقشهای جنسیتی غالب و </a:t>
            </a:r>
            <a:r>
              <a:rPr lang="fa-IR" smtClean="0">
                <a:solidFill>
                  <a:srgbClr val="242021"/>
                </a:solidFill>
                <a:latin typeface="BLotus"/>
                <a:cs typeface="B Zar" panose="00000400000000000000" pitchFamily="2" charset="-78"/>
              </a:rPr>
              <a:t>تقسیم نامتناسب </a:t>
            </a:r>
            <a:r>
              <a:rPr lang="fa-IR">
                <a:solidFill>
                  <a:srgbClr val="242021"/>
                </a:solidFill>
                <a:latin typeface="BLotus"/>
                <a:cs typeface="B Zar" panose="00000400000000000000" pitchFamily="2" charset="-78"/>
              </a:rPr>
              <a:t>قدرت در خانواده (متغیرهای مستقل) بر چگونگی تعریف و استفاده از پول </a:t>
            </a:r>
            <a:r>
              <a:rPr lang="fa-IR" smtClean="0">
                <a:solidFill>
                  <a:srgbClr val="242021"/>
                </a:solidFill>
                <a:latin typeface="BLotus"/>
                <a:cs typeface="B Zar" panose="00000400000000000000" pitchFamily="2" charset="-78"/>
              </a:rPr>
              <a:t>خانگی تأثیر </a:t>
            </a:r>
            <a:r>
              <a:rPr lang="fa-IR">
                <a:solidFill>
                  <a:srgbClr val="242021"/>
                </a:solidFill>
                <a:latin typeface="BLotus"/>
                <a:cs typeface="B Zar" panose="00000400000000000000" pitchFamily="2" charset="-78"/>
              </a:rPr>
              <a:t>مینهد (متغیرهای وابسته) (بیکر، </a:t>
            </a:r>
            <a:r>
              <a:rPr lang="fa-IR" smtClean="0">
                <a:solidFill>
                  <a:srgbClr val="242021"/>
                </a:solidFill>
                <a:latin typeface="BLotus"/>
                <a:cs typeface="B Zar" panose="00000400000000000000" pitchFamily="2" charset="-78"/>
              </a:rPr>
              <a:t>جیمرسون، 1374، 33)</a:t>
            </a:r>
            <a:endParaRPr lang="fa-IR"/>
          </a:p>
        </p:txBody>
      </p:sp>
      <p:sp>
        <p:nvSpPr>
          <p:cNvPr id="4" name="Flowchart: Process 3"/>
          <p:cNvSpPr/>
          <p:nvPr/>
        </p:nvSpPr>
        <p:spPr>
          <a:xfrm>
            <a:off x="1406768" y="4248444"/>
            <a:ext cx="3699803" cy="128016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latin typeface="BLotus"/>
                <a:cs typeface="B Zar" panose="00000400000000000000" pitchFamily="2" charset="-78"/>
              </a:rPr>
              <a:t>نقشهای جنسیتی غالب و تقسیم نامتناسب قدرت در خانواده</a:t>
            </a:r>
            <a:endParaRPr lang="fa-IR">
              <a:solidFill>
                <a:srgbClr val="FF0000"/>
              </a:solidFill>
            </a:endParaRPr>
          </a:p>
        </p:txBody>
      </p:sp>
    </p:spTree>
    <p:extLst>
      <p:ext uri="{BB962C8B-B14F-4D97-AF65-F5344CB8AC3E}">
        <p14:creationId xmlns:p14="http://schemas.microsoft.com/office/powerpoint/2010/main" val="201854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پول ابزار و روانکننده مبادلات اقتصادی است که با گذشت زمان ابعاد اجتماعی آن گسترش یافته</a:t>
            </a:r>
            <a:br>
              <a:rPr lang="fa-IR" b="0" i="0" smtClean="0">
                <a:solidFill>
                  <a:srgbClr val="242021"/>
                </a:solidFill>
                <a:effectLst/>
                <a:latin typeface="BLotus"/>
                <a:cs typeface="B Zar" panose="00000400000000000000" pitchFamily="2" charset="-78"/>
              </a:rPr>
            </a:br>
            <a:r>
              <a:rPr lang="fa-IR" b="0" i="0" smtClean="0">
                <a:solidFill>
                  <a:srgbClr val="242021"/>
                </a:solidFill>
                <a:effectLst/>
                <a:latin typeface="BLotus"/>
                <a:cs typeface="B Zar" panose="00000400000000000000" pitchFamily="2" charset="-78"/>
              </a:rPr>
              <a:t>است و از یک ابزار صرفاً اقتصادی به ابزاری برای انجام مبادلات گوناگون تبدیل شده است. ارزش اقتصادی پول در جامعه در اشکال گوناگونی بروز میکند که یکی از آنها پس انداز، به معنای انباشت پول و استفاده از آن در شرایط خاص، است. زنان، به عنوان نیمی از جامعه، رویکرد خاصی به پول و پسانداز دارند و این پژوهش در صدد بررسی این نگاه و تغییرات استراتژی نگرش به پول و پسانداز در میان زنان متأهل است.</a:t>
            </a:r>
          </a:p>
          <a:p>
            <a:pPr marL="0" indent="0" algn="just">
              <a:buNone/>
            </a:pPr>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501663"/>
            <a:ext cx="3353360" cy="103891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latin typeface="BLotus"/>
                <a:cs typeface="B Zar" panose="00000400000000000000" pitchFamily="2" charset="-78"/>
              </a:rPr>
              <a:t>ارزش اقتصادی پول</a:t>
            </a:r>
            <a:endParaRPr lang="fa-IR" sz="2000" b="1">
              <a:solidFill>
                <a:srgbClr val="FF0000"/>
              </a:solidFill>
            </a:endParaRPr>
          </a:p>
        </p:txBody>
      </p:sp>
    </p:spTree>
    <p:extLst>
      <p:ext uri="{BB962C8B-B14F-4D97-AF65-F5344CB8AC3E}">
        <p14:creationId xmlns:p14="http://schemas.microsoft.com/office/powerpoint/2010/main" val="2049670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چارچوب ما در جدول شماره ،1که در انتهای همین بخش به نمایش در آمده، و آثاری را که بیشتر در زمینه جامعهشناسی پول به رشتهی تحریر درآمده است طبقهبندی میکند. برخی آثار، نظیر فلسفه پول زیمل (1907/1978) </a:t>
            </a:r>
            <a:r>
              <a:rPr lang="fa-IR" sz="1200" b="0" i="0" smtClean="0">
                <a:solidFill>
                  <a:srgbClr val="242021"/>
                </a:solidFill>
                <a:effectLst/>
                <a:latin typeface="BLotus"/>
                <a:cs typeface="B Zar" panose="00000400000000000000" pitchFamily="2" charset="-78"/>
              </a:rPr>
              <a:t>1</a:t>
            </a:r>
            <a:r>
              <a:rPr lang="fa-IR" b="0" i="0" smtClean="0">
                <a:solidFill>
                  <a:srgbClr val="242021"/>
                </a:solidFill>
                <a:effectLst/>
                <a:latin typeface="BLotus"/>
                <a:cs typeface="B Zar" panose="00000400000000000000" pitchFamily="2" charset="-78"/>
              </a:rPr>
              <a:t>با بیش از یک طبقه همخوانی دارند.</a:t>
            </a:r>
          </a:p>
          <a:p>
            <a:pPr algn="just"/>
            <a:r>
              <a:rPr lang="fa-IR" b="0" i="0" smtClean="0">
                <a:solidFill>
                  <a:srgbClr val="242021"/>
                </a:solidFill>
                <a:effectLst/>
                <a:latin typeface="BLotus"/>
                <a:cs typeface="B Zar" panose="00000400000000000000" pitchFamily="2" charset="-78"/>
              </a:rPr>
              <a:t>پ</a:t>
            </a:r>
            <a:r>
              <a:rPr lang="fa-IR" b="0" i="0" smtClean="0">
                <a:solidFill>
                  <a:srgbClr val="FF0000"/>
                </a:solidFill>
                <a:effectLst/>
                <a:latin typeface="BLotus"/>
                <a:cs typeface="B Zar" panose="00000400000000000000" pitchFamily="2" charset="-78"/>
              </a:rPr>
              <a:t>ارسونز</a:t>
            </a:r>
            <a:r>
              <a:rPr lang="fa-IR" b="0" i="0" smtClean="0">
                <a:solidFill>
                  <a:srgbClr val="242021"/>
                </a:solidFill>
                <a:effectLst/>
                <a:latin typeface="BLotus"/>
                <a:cs typeface="B Zar" panose="00000400000000000000" pitchFamily="2" charset="-78"/>
              </a:rPr>
              <a:t> (1967) </a:t>
            </a:r>
            <a:r>
              <a:rPr lang="fa-IR" sz="1200" b="0" i="0" smtClean="0">
                <a:solidFill>
                  <a:srgbClr val="242021"/>
                </a:solidFill>
                <a:effectLst/>
                <a:latin typeface="BLotus"/>
                <a:cs typeface="B Zar" panose="00000400000000000000" pitchFamily="2" charset="-78"/>
              </a:rPr>
              <a:t>2</a:t>
            </a:r>
            <a:r>
              <a:rPr lang="fa-IR" b="0" i="0" smtClean="0">
                <a:solidFill>
                  <a:srgbClr val="242021"/>
                </a:solidFill>
                <a:effectLst/>
                <a:latin typeface="BLotus"/>
                <a:cs typeface="B Zar" panose="00000400000000000000" pitchFamily="2" charset="-78"/>
              </a:rPr>
              <a:t>عنوان میکند که پول چهار نوع آزادی با خود به همراه آورده است: </a:t>
            </a:r>
            <a:r>
              <a:rPr lang="fa-IR" b="0" i="0" smtClean="0">
                <a:solidFill>
                  <a:srgbClr val="FF0000"/>
                </a:solidFill>
                <a:effectLst/>
                <a:latin typeface="BLotus"/>
                <a:cs typeface="B Zar" panose="00000400000000000000" pitchFamily="2" charset="-78"/>
              </a:rPr>
              <a:t>شما آزادید آنچه را که میخواهید</a:t>
            </a:r>
            <a:r>
              <a:rPr lang="fa-IR" b="0" i="0" smtClean="0">
                <a:solidFill>
                  <a:srgbClr val="242021"/>
                </a:solidFill>
                <a:effectLst/>
                <a:latin typeface="BLotus"/>
                <a:cs typeface="B Zar" panose="00000400000000000000" pitchFamily="2" charset="-78"/>
              </a:rPr>
              <a:t>، </a:t>
            </a:r>
            <a:r>
              <a:rPr lang="fa-IR" b="0" i="0" smtClean="0">
                <a:solidFill>
                  <a:srgbClr val="00B0F0"/>
                </a:solidFill>
                <a:effectLst/>
                <a:latin typeface="BLotus"/>
                <a:cs typeface="B Zar" panose="00000400000000000000" pitchFamily="2" charset="-78"/>
              </a:rPr>
              <a:t>از هرکس که میخواهید</a:t>
            </a:r>
            <a:r>
              <a:rPr lang="fa-IR" b="0" i="0" smtClean="0">
                <a:solidFill>
                  <a:srgbClr val="242021"/>
                </a:solidFill>
                <a:effectLst/>
                <a:latin typeface="BLotus"/>
                <a:cs typeface="B Zar" panose="00000400000000000000" pitchFamily="2" charset="-78"/>
              </a:rPr>
              <a:t>، و </a:t>
            </a:r>
            <a:r>
              <a:rPr lang="fa-IR" b="0" i="0" smtClean="0">
                <a:solidFill>
                  <a:srgbClr val="00B050"/>
                </a:solidFill>
                <a:effectLst/>
                <a:latin typeface="BLotus"/>
                <a:cs typeface="B Zar" panose="00000400000000000000" pitchFamily="2" charset="-78"/>
              </a:rPr>
              <a:t>هر وقت که میخواهید</a:t>
            </a:r>
            <a:r>
              <a:rPr lang="fa-IR" b="0" i="0" smtClean="0">
                <a:solidFill>
                  <a:srgbClr val="242021"/>
                </a:solidFill>
                <a:effectLst/>
                <a:latin typeface="BLotus"/>
                <a:cs typeface="B Zar" panose="00000400000000000000" pitchFamily="2" charset="-78"/>
              </a:rPr>
              <a:t>، بخرید و </a:t>
            </a:r>
            <a:r>
              <a:rPr lang="fa-IR" b="0" i="0" smtClean="0">
                <a:solidFill>
                  <a:srgbClr val="FF0000"/>
                </a:solidFill>
                <a:effectLst/>
                <a:latin typeface="BLotus"/>
                <a:cs typeface="B Zar" panose="00000400000000000000" pitchFamily="2" charset="-78"/>
              </a:rPr>
              <a:t>میتوانید شرط خرید را بپذیرید یا نپذیرید.</a:t>
            </a:r>
            <a:r>
              <a:rPr lang="fa-IR" b="0" i="0" smtClean="0">
                <a:solidFill>
                  <a:srgbClr val="242021"/>
                </a:solidFill>
                <a:effectLst/>
                <a:latin typeface="BLotus"/>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93482" y="4024313"/>
            <a:ext cx="2124075" cy="2152650"/>
          </a:xfrm>
          <a:prstGeom prst="rect">
            <a:avLst/>
          </a:prstGeom>
        </p:spPr>
      </p:pic>
    </p:spTree>
    <p:extLst>
      <p:ext uri="{BB962C8B-B14F-4D97-AF65-F5344CB8AC3E}">
        <p14:creationId xmlns:p14="http://schemas.microsoft.com/office/powerpoint/2010/main" val="3879639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srgbClr val="242021"/>
                </a:solidFill>
                <a:latin typeface="BLotus"/>
                <a:cs typeface="B Zar" panose="00000400000000000000" pitchFamily="2" charset="-78"/>
              </a:rPr>
              <a:t>زیمل نیز آزادی فردی را مورد تأکید قرار داد، </a:t>
            </a:r>
            <a:r>
              <a:rPr lang="fa-IR" sz="2600" smtClean="0">
                <a:solidFill>
                  <a:srgbClr val="242021"/>
                </a:solidFill>
                <a:latin typeface="BLotus"/>
                <a:cs typeface="B Zar" panose="00000400000000000000" pitchFamily="2" charset="-78"/>
              </a:rPr>
              <a:t>ولی او </a:t>
            </a:r>
            <a:r>
              <a:rPr lang="fa-IR" sz="2600">
                <a:solidFill>
                  <a:srgbClr val="242021"/>
                </a:solidFill>
                <a:latin typeface="BLotus"/>
                <a:cs typeface="B Zar" panose="00000400000000000000" pitchFamily="2" charset="-78"/>
              </a:rPr>
              <a:t>نیز چون لوین </a:t>
            </a:r>
            <a:r>
              <a:rPr lang="fa-IR" sz="2600" smtClean="0">
                <a:solidFill>
                  <a:srgbClr val="242021"/>
                </a:solidFill>
                <a:latin typeface="BLotus"/>
                <a:cs typeface="B Zar" panose="00000400000000000000" pitchFamily="2" charset="-78"/>
              </a:rPr>
              <a:t>(1985) </a:t>
            </a:r>
            <a:r>
              <a:rPr lang="fa-IR" sz="1100">
                <a:solidFill>
                  <a:srgbClr val="242021"/>
                </a:solidFill>
                <a:latin typeface="BLotus"/>
                <a:cs typeface="B Zar" panose="00000400000000000000" pitchFamily="2" charset="-78"/>
              </a:rPr>
              <a:t>3</a:t>
            </a:r>
            <a:r>
              <a:rPr lang="fa-IR" sz="2600">
                <a:solidFill>
                  <a:srgbClr val="242021"/>
                </a:solidFill>
                <a:latin typeface="BLotus"/>
                <a:cs typeface="B Zar" panose="00000400000000000000" pitchFamily="2" charset="-78"/>
              </a:rPr>
              <a:t>یادآور شد که «محاسبات غیرشخصی موجود در یک اقتصاد </a:t>
            </a:r>
            <a:r>
              <a:rPr lang="fa-IR" sz="2600" smtClean="0">
                <a:solidFill>
                  <a:srgbClr val="242021"/>
                </a:solidFill>
                <a:latin typeface="BLotus"/>
                <a:cs typeface="B Zar" panose="00000400000000000000" pitchFamily="2" charset="-78"/>
              </a:rPr>
              <a:t>پولی، تمایلات </a:t>
            </a:r>
            <a:r>
              <a:rPr lang="fa-IR" sz="2600">
                <a:solidFill>
                  <a:srgbClr val="242021"/>
                </a:solidFill>
                <a:latin typeface="BLotus"/>
                <a:cs typeface="B Zar" panose="00000400000000000000" pitchFamily="2" charset="-78"/>
              </a:rPr>
              <a:t>شناختی ناب عاملین را در مقابل تمایلات عاطفی و احساسی آنها بر میانگیزد» (</a:t>
            </a:r>
            <a:r>
              <a:rPr lang="fa-IR" sz="2600" smtClean="0">
                <a:solidFill>
                  <a:srgbClr val="242021"/>
                </a:solidFill>
                <a:latin typeface="BLotus"/>
                <a:cs typeface="B Zar" panose="00000400000000000000" pitchFamily="2" charset="-78"/>
              </a:rPr>
              <a:t>بیکر، جیمرسون</a:t>
            </a:r>
            <a:r>
              <a:rPr lang="fa-IR" sz="2600">
                <a:solidFill>
                  <a:srgbClr val="242021"/>
                </a:solidFill>
                <a:latin typeface="BLotus"/>
                <a:cs typeface="B Zar" panose="00000400000000000000" pitchFamily="2" charset="-78"/>
              </a:rPr>
              <a:t>، </a:t>
            </a:r>
            <a:r>
              <a:rPr lang="fa-IR" sz="2600" smtClean="0">
                <a:solidFill>
                  <a:srgbClr val="242021"/>
                </a:solidFill>
                <a:latin typeface="BLotus"/>
                <a:cs typeface="B Zar" panose="00000400000000000000" pitchFamily="2" charset="-78"/>
              </a:rPr>
              <a:t>33 </a:t>
            </a:r>
            <a:r>
              <a:rPr lang="fa-IR" sz="2600">
                <a:solidFill>
                  <a:srgbClr val="242021"/>
                </a:solidFill>
                <a:latin typeface="BLotus"/>
                <a:cs typeface="B Zar" panose="00000400000000000000" pitchFamily="2" charset="-78"/>
              </a:rPr>
              <a:t>:</a:t>
            </a:r>
            <a:r>
              <a:rPr lang="fa-IR" sz="2600" smtClean="0">
                <a:solidFill>
                  <a:srgbClr val="242021"/>
                </a:solidFill>
                <a:latin typeface="BLotus"/>
                <a:cs typeface="B Zar" panose="00000400000000000000" pitchFamily="2" charset="-78"/>
              </a:rPr>
              <a:t>1374) جامعهشناسانی </a:t>
            </a:r>
            <a:r>
              <a:rPr lang="fa-IR" sz="2600">
                <a:solidFill>
                  <a:srgbClr val="242021"/>
                </a:solidFill>
                <a:latin typeface="BLotus"/>
                <a:cs typeface="B Zar" panose="00000400000000000000" pitchFamily="2" charset="-78"/>
              </a:rPr>
              <a:t>که به دیدگاه ساختاری تعلق دارند، اغلب از پول به عنوان </a:t>
            </a:r>
            <a:r>
              <a:rPr lang="fa-IR" sz="2600" smtClean="0">
                <a:solidFill>
                  <a:srgbClr val="242021"/>
                </a:solidFill>
                <a:latin typeface="BLotus"/>
                <a:cs typeface="B Zar" panose="00000400000000000000" pitchFamily="2" charset="-78"/>
              </a:rPr>
              <a:t>وسیله ای استفاده میکنند </a:t>
            </a:r>
            <a:r>
              <a:rPr lang="fa-IR" sz="2600">
                <a:solidFill>
                  <a:srgbClr val="242021"/>
                </a:solidFill>
                <a:latin typeface="BLotus"/>
                <a:cs typeface="B Zar" panose="00000400000000000000" pitchFamily="2" charset="-78"/>
              </a:rPr>
              <a:t>که رد پای روابط اجتماعی را روشن میسازد. برای مثال هدیه دادن، حضور، </a:t>
            </a:r>
            <a:r>
              <a:rPr lang="fa-IR" sz="2600" smtClean="0">
                <a:solidFill>
                  <a:srgbClr val="242021"/>
                </a:solidFill>
                <a:latin typeface="BLotus"/>
                <a:cs typeface="B Zar" panose="00000400000000000000" pitchFamily="2" charset="-78"/>
              </a:rPr>
              <a:t>قدرت، و </a:t>
            </a:r>
            <a:r>
              <a:rPr lang="fa-IR" sz="2600">
                <a:solidFill>
                  <a:srgbClr val="242021"/>
                </a:solidFill>
                <a:latin typeface="BLotus"/>
                <a:cs typeface="B Zar" panose="00000400000000000000" pitchFamily="2" charset="-78"/>
              </a:rPr>
              <a:t>وابستگیهای اجتماعی بین افراد و بین گروهها را آشکار میسازد</a:t>
            </a:r>
            <a:endParaRPr lang="fa-IR"/>
          </a:p>
        </p:txBody>
      </p:sp>
      <p:sp>
        <p:nvSpPr>
          <p:cNvPr id="4" name="Flowchart: Process 3"/>
          <p:cNvSpPr/>
          <p:nvPr/>
        </p:nvSpPr>
        <p:spPr>
          <a:xfrm>
            <a:off x="3655255" y="4431323"/>
            <a:ext cx="4881489" cy="155518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a:solidFill>
                  <a:srgbClr val="FF0000"/>
                </a:solidFill>
                <a:latin typeface="BLotus"/>
                <a:cs typeface="B Zar" panose="00000400000000000000" pitchFamily="2" charset="-78"/>
              </a:rPr>
              <a:t>تمایلات شناختی ناب عاملین </a:t>
            </a:r>
            <a:r>
              <a:rPr lang="fa-IR" sz="3200" smtClean="0">
                <a:solidFill>
                  <a:srgbClr val="FF0000"/>
                </a:solidFill>
                <a:latin typeface="BLotus"/>
                <a:cs typeface="B Zar" panose="00000400000000000000" pitchFamily="2" charset="-78"/>
              </a:rPr>
              <a:t> </a:t>
            </a:r>
            <a:r>
              <a:rPr lang="fa-IR" sz="3200">
                <a:solidFill>
                  <a:srgbClr val="FF0000"/>
                </a:solidFill>
                <a:latin typeface="BLotus"/>
                <a:cs typeface="B Zar" panose="00000400000000000000" pitchFamily="2" charset="-78"/>
              </a:rPr>
              <a:t>در مقابل تمایلات عاطفی و احساسی</a:t>
            </a:r>
            <a:endParaRPr lang="fa-IR" sz="2400">
              <a:solidFill>
                <a:srgbClr val="FF0000"/>
              </a:solidFill>
            </a:endParaRPr>
          </a:p>
        </p:txBody>
      </p:sp>
    </p:spTree>
    <p:extLst>
      <p:ext uri="{BB962C8B-B14F-4D97-AF65-F5344CB8AC3E}">
        <p14:creationId xmlns:p14="http://schemas.microsoft.com/office/powerpoint/2010/main" val="3874994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دیدگاههای فرهنگی تعریف، تفسیر و معنی اجتماعی پول را مد نظر قرار میدهند. موضوع اصلی در این دیدگاهها این است که فرهنگ معین میکند که پول چیست و چه چیزی به عنوان پول به کار میرود. در دیدگاه ً های فرهنگی، پول غالبا به عنوان یک متغیر وابسته مد نظر قرار میگیرد.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3840481"/>
            <a:ext cx="3585792" cy="126840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latin typeface="BLotus"/>
                <a:cs typeface="B Zar" panose="00000400000000000000" pitchFamily="2" charset="-78"/>
              </a:rPr>
              <a:t>فرهنگ معین میکند که پول چیست</a:t>
            </a:r>
            <a:endParaRPr lang="fa-IR" sz="2000" b="1">
              <a:solidFill>
                <a:srgbClr val="FF0000"/>
              </a:solidFill>
            </a:endParaRPr>
          </a:p>
        </p:txBody>
      </p:sp>
    </p:spTree>
    <p:extLst>
      <p:ext uri="{BB962C8B-B14F-4D97-AF65-F5344CB8AC3E}">
        <p14:creationId xmlns:p14="http://schemas.microsoft.com/office/powerpoint/2010/main" val="3815119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2982350" y="1825625"/>
            <a:ext cx="8371449" cy="4351338"/>
          </a:xfrm>
        </p:spPr>
        <p:txBody>
          <a:bodyPr/>
          <a:lstStyle/>
          <a:p>
            <a:pPr algn="just"/>
            <a:r>
              <a:rPr lang="fa-IR">
                <a:solidFill>
                  <a:srgbClr val="242021"/>
                </a:solidFill>
                <a:latin typeface="BLotus"/>
                <a:cs typeface="B Zar" panose="00000400000000000000" pitchFamily="2" charset="-78"/>
              </a:rPr>
              <a:t>دیدگاه فرهنگی برای اقتصاددانان بیگانه است و آنها نیز به تفسیرها، معانی و ویژگیهای فرهنگیای که مردم بر پول و معاملات پولی تحمیل میکنند، به دیده تردید مینگرند. به علاوه آنها نمیپذیرند که پول به عنوان یک متغیر وابسته در نظر گرفته شود. البته در این مورد </a:t>
            </a:r>
            <a:r>
              <a:rPr lang="fa-IR" b="1">
                <a:solidFill>
                  <a:srgbClr val="FF0000"/>
                </a:solidFill>
                <a:latin typeface="BLotus"/>
                <a:cs typeface="B Zar" panose="00000400000000000000" pitchFamily="2" charset="-78"/>
              </a:rPr>
              <a:t>جوزف شومپیتر </a:t>
            </a:r>
            <a:r>
              <a:rPr lang="fa-IR">
                <a:solidFill>
                  <a:srgbClr val="242021"/>
                </a:solidFill>
                <a:latin typeface="BLotus"/>
                <a:cs typeface="B Zar" panose="00000400000000000000" pitchFamily="2" charset="-78"/>
              </a:rPr>
              <a:t>(1991) </a:t>
            </a:r>
            <a:r>
              <a:rPr lang="fa-IR" sz="1200">
                <a:solidFill>
                  <a:srgbClr val="242021"/>
                </a:solidFill>
                <a:latin typeface="BLotus"/>
                <a:cs typeface="B Zar" panose="00000400000000000000" pitchFamily="2" charset="-78"/>
              </a:rPr>
              <a:t>4</a:t>
            </a:r>
            <a:r>
              <a:rPr lang="fa-IR">
                <a:solidFill>
                  <a:srgbClr val="242021"/>
                </a:solidFill>
                <a:latin typeface="BLotus"/>
                <a:cs typeface="B Zar" panose="00000400000000000000" pitchFamily="2" charset="-78"/>
              </a:rPr>
              <a:t>استثنائی به شمار میرود که معتقد است پول بخشی از «</a:t>
            </a:r>
            <a:r>
              <a:rPr lang="fa-IR" b="1">
                <a:solidFill>
                  <a:srgbClr val="FF0000"/>
                </a:solidFill>
                <a:latin typeface="BLotus"/>
                <a:cs typeface="B Zar" panose="00000400000000000000" pitchFamily="2" charset="-78"/>
              </a:rPr>
              <a:t>کل فرایند اجتماعی</a:t>
            </a:r>
            <a:r>
              <a:rPr lang="fa-IR">
                <a:solidFill>
                  <a:srgbClr val="242021"/>
                </a:solidFill>
                <a:latin typeface="BLotus"/>
                <a:cs typeface="B Zar" panose="00000400000000000000" pitchFamily="2" charset="-78"/>
              </a:rPr>
              <a:t>» است و «بار فرهنگی» آن، استنتاج یک نظریه پولی را برای همه مکانها و زمانها ناممکن میسازد.</a:t>
            </a:r>
            <a:endParaRPr lang="fa-IR"/>
          </a:p>
        </p:txBody>
      </p:sp>
      <p:pic>
        <p:nvPicPr>
          <p:cNvPr id="4" name="Picture 3"/>
          <p:cNvPicPr>
            <a:picLocks noChangeAspect="1"/>
          </p:cNvPicPr>
          <p:nvPr/>
        </p:nvPicPr>
        <p:blipFill>
          <a:blip r:embed="rId2"/>
          <a:stretch>
            <a:fillRect/>
          </a:stretch>
        </p:blipFill>
        <p:spPr>
          <a:xfrm>
            <a:off x="838200" y="1690688"/>
            <a:ext cx="1885950" cy="2419350"/>
          </a:xfrm>
          <a:prstGeom prst="rect">
            <a:avLst/>
          </a:prstGeom>
        </p:spPr>
      </p:pic>
    </p:spTree>
    <p:extLst>
      <p:ext uri="{BB962C8B-B14F-4D97-AF65-F5344CB8AC3E}">
        <p14:creationId xmlns:p14="http://schemas.microsoft.com/office/powerpoint/2010/main" val="4162088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242021"/>
                </a:solidFill>
                <a:effectLst/>
                <a:latin typeface="BLotus"/>
                <a:cs typeface="B Zar" panose="00000400000000000000" pitchFamily="2" charset="-78"/>
              </a:rPr>
              <a:t>زلیزر (1989) برای نشان دادن اینکه چگونه پول مدرن توسط فرهنگ تعریف و تمجید میشود، مفهوم «</a:t>
            </a:r>
            <a:r>
              <a:rPr lang="fa-IR" b="1" i="0" smtClean="0">
                <a:solidFill>
                  <a:srgbClr val="FF0000"/>
                </a:solidFill>
                <a:effectLst/>
                <a:latin typeface="BLotus"/>
                <a:cs typeface="B Zar" panose="00000400000000000000" pitchFamily="2" charset="-78"/>
              </a:rPr>
              <a:t>پولهای خاص</a:t>
            </a:r>
            <a:r>
              <a:rPr lang="fa-IR" b="0" i="0" smtClean="0">
                <a:solidFill>
                  <a:srgbClr val="242021"/>
                </a:solidFill>
                <a:effectLst/>
                <a:latin typeface="BLotus"/>
                <a:cs typeface="B Zar" panose="00000400000000000000" pitchFamily="2" charset="-78"/>
              </a:rPr>
              <a:t>» را طرح میکند. او پول خانگی را مورد تحلیل قرار داد، اما موضوعی که در باب پول مدرن مطرح میکند در تمامی زمینه های اجتماعی به کار میآید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5258972" y="4431323"/>
            <a:ext cx="1674056" cy="1111348"/>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Lotus"/>
                <a:cs typeface="B Zar" panose="00000400000000000000" pitchFamily="2" charset="-78"/>
              </a:rPr>
              <a:t>پول مدرن</a:t>
            </a:r>
            <a:endParaRPr lang="fa-IR" b="1">
              <a:solidFill>
                <a:srgbClr val="FF0000"/>
              </a:solidFill>
            </a:endParaRPr>
          </a:p>
        </p:txBody>
      </p:sp>
    </p:spTree>
    <p:extLst>
      <p:ext uri="{BB962C8B-B14F-4D97-AF65-F5344CB8AC3E}">
        <p14:creationId xmlns:p14="http://schemas.microsoft.com/office/powerpoint/2010/main" val="55174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a:solidFill>
                  <a:srgbClr val="FF0000"/>
                </a:solidFill>
                <a:latin typeface="BLotus"/>
                <a:cs typeface="B Zar" panose="00000400000000000000" pitchFamily="2" charset="-78"/>
              </a:rPr>
              <a:t>عوامل </a:t>
            </a:r>
            <a:r>
              <a:rPr lang="fa-IR" smtClean="0">
                <a:solidFill>
                  <a:srgbClr val="FF0000"/>
                </a:solidFill>
                <a:latin typeface="BLotus"/>
                <a:cs typeface="B Zar" panose="00000400000000000000" pitchFamily="2" charset="-78"/>
              </a:rPr>
              <a:t>فرا اقتصادی </a:t>
            </a:r>
            <a:r>
              <a:rPr lang="fa-IR">
                <a:solidFill>
                  <a:srgbClr val="FF0000"/>
                </a:solidFill>
                <a:latin typeface="BLotus"/>
                <a:cs typeface="B Zar" panose="00000400000000000000" pitchFamily="2" charset="-78"/>
              </a:rPr>
              <a:t>به گونهای نظاممند (سیستماتیک) بر موارد زیر تأثیر نهاده و آنها را شکل </a:t>
            </a:r>
            <a:r>
              <a:rPr lang="fa-IR" smtClean="0">
                <a:solidFill>
                  <a:srgbClr val="FF0000"/>
                </a:solidFill>
                <a:latin typeface="BLotus"/>
                <a:cs typeface="B Zar" panose="00000400000000000000" pitchFamily="2" charset="-78"/>
              </a:rPr>
              <a:t>می دهند</a:t>
            </a:r>
            <a:r>
              <a:rPr lang="fa-IR" smtClean="0">
                <a:solidFill>
                  <a:srgbClr val="242021"/>
                </a:solidFill>
                <a:latin typeface="BLotus"/>
                <a:cs typeface="B Zar" panose="00000400000000000000" pitchFamily="2" charset="-78"/>
              </a:rPr>
              <a:t>:</a:t>
            </a:r>
            <a:endParaRPr lang="fa-IR">
              <a:cs typeface="B Zar"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r>
              <a:rPr lang="fa-IR" b="0" i="0" smtClean="0">
                <a:solidFill>
                  <a:srgbClr val="242021"/>
                </a:solidFill>
                <a:effectLst/>
                <a:latin typeface="BLotus"/>
                <a:cs typeface="B Zar" panose="00000400000000000000" pitchFamily="2" charset="-78"/>
              </a:rPr>
              <a:t>1- کاربردهای پول: مثلا کنار گذاشتن پولی برای موارد خاص</a:t>
            </a:r>
            <a:br>
              <a:rPr lang="fa-IR" b="0" i="0" smtClean="0">
                <a:solidFill>
                  <a:srgbClr val="242021"/>
                </a:solidFill>
                <a:effectLst/>
                <a:latin typeface="BLotus"/>
                <a:cs typeface="B Zar" panose="00000400000000000000" pitchFamily="2" charset="-78"/>
              </a:rPr>
            </a:br>
            <a:endParaRPr lang="fa-IR" b="0" i="0" smtClean="0">
              <a:solidFill>
                <a:srgbClr val="242021"/>
              </a:solidFill>
              <a:effectLst/>
              <a:latin typeface="BLotus"/>
              <a:cs typeface="B Zar" panose="00000400000000000000" pitchFamily="2" charset="-78"/>
            </a:endParaRPr>
          </a:p>
          <a:p>
            <a:r>
              <a:rPr lang="fa-IR" smtClean="0">
                <a:solidFill>
                  <a:srgbClr val="242021"/>
                </a:solidFill>
                <a:latin typeface="BLotus"/>
                <a:cs typeface="B Zar" panose="00000400000000000000" pitchFamily="2" charset="-78"/>
              </a:rPr>
              <a:t>2- </a:t>
            </a:r>
            <a:r>
              <a:rPr lang="fa-IR" b="0" i="0" smtClean="0">
                <a:solidFill>
                  <a:srgbClr val="242021"/>
                </a:solidFill>
                <a:effectLst/>
                <a:latin typeface="BLotus"/>
                <a:cs typeface="B Zar" panose="00000400000000000000" pitchFamily="2" charset="-78"/>
              </a:rPr>
              <a:t>استفاده کنندگان از پول: تفکیک افراد مختلف برای سر و کار داشتن با پولهای خاص</a:t>
            </a:r>
            <a:br>
              <a:rPr lang="fa-IR" b="0" i="0" smtClean="0">
                <a:solidFill>
                  <a:srgbClr val="242021"/>
                </a:solidFill>
                <a:effectLst/>
                <a:latin typeface="BLotus"/>
                <a:cs typeface="B Zar" panose="00000400000000000000" pitchFamily="2" charset="-78"/>
              </a:rPr>
            </a:br>
            <a:endParaRPr lang="fa-IR" b="0" i="0" smtClean="0">
              <a:solidFill>
                <a:srgbClr val="242021"/>
              </a:solidFill>
              <a:effectLst/>
              <a:latin typeface="BLotus"/>
              <a:cs typeface="B Zar" panose="00000400000000000000" pitchFamily="2" charset="-78"/>
            </a:endParaRPr>
          </a:p>
          <a:p>
            <a:r>
              <a:rPr lang="fa-IR" b="0" i="0" smtClean="0">
                <a:solidFill>
                  <a:srgbClr val="242021"/>
                </a:solidFill>
                <a:effectLst/>
                <a:latin typeface="BLotus"/>
                <a:cs typeface="B Zar" panose="00000400000000000000" pitchFamily="2" charset="-78"/>
              </a:rPr>
              <a:t>3- نظام تخصیص هر پول ویژه</a:t>
            </a:r>
            <a:br>
              <a:rPr lang="fa-IR" b="0" i="0" smtClean="0">
                <a:solidFill>
                  <a:srgbClr val="242021"/>
                </a:solidFill>
                <a:effectLst/>
                <a:latin typeface="BLotus"/>
                <a:cs typeface="B Zar" panose="00000400000000000000" pitchFamily="2" charset="-78"/>
              </a:rPr>
            </a:br>
            <a:endParaRPr lang="fa-IR" b="0" i="0" smtClean="0">
              <a:solidFill>
                <a:srgbClr val="242021"/>
              </a:solidFill>
              <a:effectLst/>
              <a:latin typeface="BLotus"/>
              <a:cs typeface="B Zar" panose="00000400000000000000" pitchFamily="2" charset="-78"/>
            </a:endParaRPr>
          </a:p>
          <a:p>
            <a:r>
              <a:rPr lang="fa-IR" b="0" i="0" smtClean="0">
                <a:solidFill>
                  <a:srgbClr val="242021"/>
                </a:solidFill>
                <a:effectLst/>
                <a:latin typeface="BLotus"/>
                <a:cs typeface="B Zar" panose="00000400000000000000" pitchFamily="2" charset="-78"/>
              </a:rPr>
              <a:t>4- کنترل پولهای متفاوت</a:t>
            </a:r>
            <a:br>
              <a:rPr lang="fa-IR" b="0" i="0" smtClean="0">
                <a:solidFill>
                  <a:srgbClr val="242021"/>
                </a:solidFill>
                <a:effectLst/>
                <a:latin typeface="BLotus"/>
                <a:cs typeface="B Zar" panose="00000400000000000000" pitchFamily="2" charset="-78"/>
              </a:rPr>
            </a:br>
            <a:endParaRPr lang="fa-IR" b="0" i="0" smtClean="0">
              <a:solidFill>
                <a:srgbClr val="242021"/>
              </a:solidFill>
              <a:effectLst/>
              <a:latin typeface="BLotus"/>
              <a:cs typeface="B Zar" panose="00000400000000000000" pitchFamily="2" charset="-78"/>
            </a:endParaRPr>
          </a:p>
          <a:p>
            <a:pPr algn="just"/>
            <a:r>
              <a:rPr lang="fa-IR" b="0" i="0" smtClean="0">
                <a:solidFill>
                  <a:srgbClr val="FF0000"/>
                </a:solidFill>
                <a:effectLst/>
                <a:latin typeface="BLotus"/>
                <a:cs typeface="B Zar" panose="00000400000000000000" pitchFamily="2" charset="-78"/>
              </a:rPr>
              <a:t>5- منابع پول: </a:t>
            </a:r>
            <a:r>
              <a:rPr lang="fa-IR" b="0" i="0" smtClean="0">
                <a:solidFill>
                  <a:srgbClr val="242021"/>
                </a:solidFill>
                <a:effectLst/>
                <a:latin typeface="BLotus"/>
                <a:cs typeface="B Zar" panose="00000400000000000000" pitchFamily="2" charset="-78"/>
              </a:rPr>
              <a:t>پیوند دادن منابع متفاوت به کاربردهای متفاوت (بیکر، جیمرسون، 34 :1374) عوامل فرااقتصادی که زلیزر برمیشمارد، بیشتر در خانواده و در عرصه اجتماعیای که به طور گسترده مورد مطالعه فرهنگی قرار گرفته، قابل مشاهده است. برای نمونه وقتی جوان یا نوجوانی خارج از خانه کسب درآمد میکند، آن را برای خود خرج میکند و به ندرت در هزینه های خانه سهیم میشود (بیکر، جیمرسون، 1374، 33)</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998060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برای مثال میتوان اقتصاد خانواده را در نظر گرفت. پول خانگی (شامل پول زن، شوهر و فرزندان) مقوله خاصی از پول است. معنا، استفاده و حتی کیفیت آن توسط الزامات اقتصادی تحمیل میشود، اما پول خانگی توسط عقاید زندگی خانوادگی، جنسیت، روابط قدرت و طبقه اجتماعی هم شکل می ً گیرد. مثلا پولی که برای زن در نظر گرفته میشود (صرف نظر از مقدار آن) به طور سنتی برای خرید خاصی، مثل لباس، در نظر گرفته شده و جدا از پول «واقعی» است که شوهر کسب میکند</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504049" y="4276579"/>
            <a:ext cx="7146388" cy="1744393"/>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ln w="22225">
                  <a:solidFill>
                    <a:schemeClr val="accent2"/>
                  </a:solidFill>
                  <a:prstDash val="solid"/>
                </a:ln>
                <a:solidFill>
                  <a:schemeClr val="accent2">
                    <a:lumMod val="40000"/>
                    <a:lumOff val="60000"/>
                  </a:schemeClr>
                </a:solidFill>
                <a:latin typeface="BLotus"/>
                <a:cs typeface="B Zar" panose="00000400000000000000" pitchFamily="2" charset="-78"/>
              </a:rPr>
              <a:t>عقاید زندگی خانوادگی، </a:t>
            </a:r>
            <a:endParaRPr lang="fa-IR" sz="2800" b="1" smtClean="0">
              <a:ln w="22225">
                <a:solidFill>
                  <a:schemeClr val="accent2"/>
                </a:solidFill>
                <a:prstDash val="solid"/>
              </a:ln>
              <a:solidFill>
                <a:schemeClr val="accent2">
                  <a:lumMod val="40000"/>
                  <a:lumOff val="60000"/>
                </a:schemeClr>
              </a:solidFill>
              <a:latin typeface="BLotus"/>
              <a:cs typeface="B Zar" panose="00000400000000000000" pitchFamily="2" charset="-78"/>
            </a:endParaRPr>
          </a:p>
          <a:p>
            <a:pPr algn="ctr"/>
            <a:r>
              <a:rPr lang="fa-IR" sz="2800" b="1" smtClean="0">
                <a:ln w="22225">
                  <a:solidFill>
                    <a:schemeClr val="accent2"/>
                  </a:solidFill>
                  <a:prstDash val="solid"/>
                </a:ln>
                <a:solidFill>
                  <a:schemeClr val="accent2">
                    <a:lumMod val="40000"/>
                    <a:lumOff val="60000"/>
                  </a:schemeClr>
                </a:solidFill>
                <a:latin typeface="BLotus"/>
                <a:cs typeface="B Zar" panose="00000400000000000000" pitchFamily="2" charset="-78"/>
              </a:rPr>
              <a:t>جنسیت</a:t>
            </a:r>
            <a:r>
              <a:rPr lang="fa-IR" sz="2800" b="1">
                <a:ln w="22225">
                  <a:solidFill>
                    <a:schemeClr val="accent2"/>
                  </a:solidFill>
                  <a:prstDash val="solid"/>
                </a:ln>
                <a:solidFill>
                  <a:schemeClr val="accent2">
                    <a:lumMod val="40000"/>
                    <a:lumOff val="60000"/>
                  </a:schemeClr>
                </a:solidFill>
                <a:latin typeface="BLotus"/>
                <a:cs typeface="B Zar" panose="00000400000000000000" pitchFamily="2" charset="-78"/>
              </a:rPr>
              <a:t>، </a:t>
            </a:r>
            <a:endParaRPr lang="fa-IR" sz="2800" b="1" smtClean="0">
              <a:ln w="22225">
                <a:solidFill>
                  <a:schemeClr val="accent2"/>
                </a:solidFill>
                <a:prstDash val="solid"/>
              </a:ln>
              <a:solidFill>
                <a:schemeClr val="accent2">
                  <a:lumMod val="40000"/>
                  <a:lumOff val="60000"/>
                </a:schemeClr>
              </a:solidFill>
              <a:latin typeface="BLotus"/>
              <a:cs typeface="B Zar" panose="00000400000000000000" pitchFamily="2" charset="-78"/>
            </a:endParaRPr>
          </a:p>
          <a:p>
            <a:pPr algn="ctr"/>
            <a:r>
              <a:rPr lang="fa-IR" sz="2800" b="1" smtClean="0">
                <a:ln w="22225">
                  <a:solidFill>
                    <a:schemeClr val="accent2"/>
                  </a:solidFill>
                  <a:prstDash val="solid"/>
                </a:ln>
                <a:solidFill>
                  <a:schemeClr val="accent2">
                    <a:lumMod val="40000"/>
                    <a:lumOff val="60000"/>
                  </a:schemeClr>
                </a:solidFill>
                <a:latin typeface="BLotus"/>
                <a:cs typeface="B Zar" panose="00000400000000000000" pitchFamily="2" charset="-78"/>
              </a:rPr>
              <a:t>روابط </a:t>
            </a:r>
            <a:r>
              <a:rPr lang="fa-IR" sz="2800" b="1">
                <a:ln w="22225">
                  <a:solidFill>
                    <a:schemeClr val="accent2"/>
                  </a:solidFill>
                  <a:prstDash val="solid"/>
                </a:ln>
                <a:solidFill>
                  <a:schemeClr val="accent2">
                    <a:lumMod val="40000"/>
                    <a:lumOff val="60000"/>
                  </a:schemeClr>
                </a:solidFill>
                <a:latin typeface="BLotus"/>
                <a:cs typeface="B Zar" panose="00000400000000000000" pitchFamily="2" charset="-78"/>
              </a:rPr>
              <a:t>قدرت </a:t>
            </a:r>
            <a:endParaRPr lang="fa-IR" sz="2800" b="1" smtClean="0">
              <a:ln w="22225">
                <a:solidFill>
                  <a:schemeClr val="accent2"/>
                </a:solidFill>
                <a:prstDash val="solid"/>
              </a:ln>
              <a:solidFill>
                <a:schemeClr val="accent2">
                  <a:lumMod val="40000"/>
                  <a:lumOff val="60000"/>
                </a:schemeClr>
              </a:solidFill>
              <a:latin typeface="BLotus"/>
              <a:cs typeface="B Zar" panose="00000400000000000000" pitchFamily="2" charset="-78"/>
            </a:endParaRPr>
          </a:p>
          <a:p>
            <a:pPr algn="ctr"/>
            <a:r>
              <a:rPr lang="fa-IR" sz="2800" b="1" smtClean="0">
                <a:ln w="22225">
                  <a:solidFill>
                    <a:schemeClr val="accent2"/>
                  </a:solidFill>
                  <a:prstDash val="solid"/>
                </a:ln>
                <a:solidFill>
                  <a:schemeClr val="accent2">
                    <a:lumMod val="40000"/>
                    <a:lumOff val="60000"/>
                  </a:schemeClr>
                </a:solidFill>
                <a:latin typeface="BLotus"/>
                <a:cs typeface="B Zar" panose="00000400000000000000" pitchFamily="2" charset="-78"/>
              </a:rPr>
              <a:t> </a:t>
            </a:r>
            <a:r>
              <a:rPr lang="fa-IR" sz="2800" b="1">
                <a:ln w="22225">
                  <a:solidFill>
                    <a:schemeClr val="accent2"/>
                  </a:solidFill>
                  <a:prstDash val="solid"/>
                </a:ln>
                <a:solidFill>
                  <a:schemeClr val="accent2">
                    <a:lumMod val="40000"/>
                    <a:lumOff val="60000"/>
                  </a:schemeClr>
                </a:solidFill>
                <a:latin typeface="BLotus"/>
                <a:cs typeface="B Zar" panose="00000400000000000000" pitchFamily="2" charset="-78"/>
              </a:rPr>
              <a:t>طبقه اجتماعی</a:t>
            </a:r>
            <a:endParaRPr lang="fa-I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1879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یک نظریه اجتماعی از پول باید منابع و الگوهای مختلفی را تبیین کند که بین پولهای مختلف وجود دارد. گسترش مدل جامعهشناختی از انواع پول با چالش نظریه اقتصادی نئوکلاسیک شکل میگیرد و رویکردی را ارائه میکند که نه تنها مطالعه پول است، بلکه جنبههای دیگر زندگی اقتصادی، مثل بازار، را هم در بر میگیرد. فهم درست از پولهای مختلف به لحاظ جامعهشناختی باید متغیرها و مقیاسهای کلان علم اقتصاد را به چالش بکشد.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797435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78104" y="1825625"/>
            <a:ext cx="7175695" cy="4351338"/>
          </a:xfrm>
        </p:spPr>
        <p:txBody>
          <a:bodyPr/>
          <a:lstStyle/>
          <a:p>
            <a:pPr lvl="0" algn="just"/>
            <a:r>
              <a:rPr lang="fa-IR" smtClean="0">
                <a:solidFill>
                  <a:srgbClr val="242021"/>
                </a:solidFill>
                <a:latin typeface="BLotus"/>
                <a:cs typeface="B Zar" panose="00000400000000000000" pitchFamily="2" charset="-78"/>
              </a:rPr>
              <a:t>پدیده هایی </a:t>
            </a:r>
            <a:r>
              <a:rPr lang="fa-IR">
                <a:solidFill>
                  <a:srgbClr val="242021"/>
                </a:solidFill>
                <a:latin typeface="BLotus"/>
                <a:cs typeface="B Zar" panose="00000400000000000000" pitchFamily="2" charset="-78"/>
              </a:rPr>
              <a:t>چون </a:t>
            </a:r>
            <a:r>
              <a:rPr lang="fa-IR" smtClean="0">
                <a:solidFill>
                  <a:srgbClr val="242021"/>
                </a:solidFill>
                <a:latin typeface="BLotus"/>
                <a:cs typeface="B Zar" panose="00000400000000000000" pitchFamily="2" charset="-78"/>
              </a:rPr>
              <a:t>هزینه های </a:t>
            </a:r>
            <a:r>
              <a:rPr lang="fa-IR">
                <a:solidFill>
                  <a:srgbClr val="242021"/>
                </a:solidFill>
                <a:latin typeface="BLotus"/>
                <a:cs typeface="B Zar" panose="00000400000000000000" pitchFamily="2" charset="-78"/>
              </a:rPr>
              <a:t>انبوه برای </a:t>
            </a:r>
            <a:r>
              <a:rPr lang="fa-IR" smtClean="0">
                <a:solidFill>
                  <a:srgbClr val="242021"/>
                </a:solidFill>
                <a:latin typeface="BLotus"/>
                <a:cs typeface="B Zar" panose="00000400000000000000" pitchFamily="2" charset="-78"/>
              </a:rPr>
              <a:t>مصرف کننده</a:t>
            </a:r>
            <a:r>
              <a:rPr lang="fa-IR">
                <a:solidFill>
                  <a:srgbClr val="242021"/>
                </a:solidFill>
                <a:latin typeface="BLotus"/>
                <a:cs typeface="B Zar" panose="00000400000000000000" pitchFamily="2" charset="-78"/>
              </a:rPr>
              <a:t>، </a:t>
            </a:r>
            <a:r>
              <a:rPr lang="fa-IR" smtClean="0">
                <a:solidFill>
                  <a:srgbClr val="242021"/>
                </a:solidFill>
                <a:latin typeface="BLotus"/>
                <a:cs typeface="B Zar" panose="00000400000000000000" pitchFamily="2" charset="-78"/>
              </a:rPr>
              <a:t>میزان پس انداز، </a:t>
            </a:r>
            <a:r>
              <a:rPr lang="fa-IR">
                <a:solidFill>
                  <a:srgbClr val="242021"/>
                </a:solidFill>
                <a:latin typeface="BLotus"/>
                <a:cs typeface="B Zar" panose="00000400000000000000" pitchFamily="2" charset="-78"/>
              </a:rPr>
              <a:t>مسائل مربوط به تورم، توزیع درآمد و نرخ بالای دیگر </a:t>
            </a:r>
            <a:r>
              <a:rPr lang="fa-IR" smtClean="0">
                <a:solidFill>
                  <a:srgbClr val="242021"/>
                </a:solidFill>
                <a:latin typeface="BLotus"/>
                <a:cs typeface="B Zar" panose="00000400000000000000" pitchFamily="2" charset="-78"/>
              </a:rPr>
              <a:t>پدیده ها </a:t>
            </a:r>
            <a:r>
              <a:rPr lang="fa-IR">
                <a:solidFill>
                  <a:srgbClr val="242021"/>
                </a:solidFill>
                <a:latin typeface="BLotus"/>
                <a:cs typeface="B Zar" panose="00000400000000000000" pitchFamily="2" charset="-78"/>
              </a:rPr>
              <a:t>در </a:t>
            </a:r>
            <a:r>
              <a:rPr lang="fa-IR" smtClean="0">
                <a:solidFill>
                  <a:srgbClr val="242021"/>
                </a:solidFill>
                <a:latin typeface="BLotus"/>
                <a:cs typeface="B Zar" panose="00000400000000000000" pitchFamily="2" charset="-78"/>
              </a:rPr>
              <a:t>کنش های </a:t>
            </a:r>
            <a:r>
              <a:rPr lang="fa-IR">
                <a:solidFill>
                  <a:srgbClr val="242021"/>
                </a:solidFill>
                <a:latin typeface="BLotus"/>
                <a:cs typeface="B Zar" panose="00000400000000000000" pitchFamily="2" charset="-78"/>
              </a:rPr>
              <a:t>مصرفکننده و ایجاد تفاوتهای زیادی در اقتصاد کلان، باید روشن شود. در مدل جامعهشناختی، روند اقتصادی مبادله و مصرف یکی از مقولات خاص روابط اجتماعی، مانند</a:t>
            </a:r>
            <a:r>
              <a:rPr lang="fa-IR">
                <a:solidFill>
                  <a:srgbClr val="0070C0"/>
                </a:solidFill>
                <a:latin typeface="BLotus"/>
                <a:cs typeface="B Zar" panose="00000400000000000000" pitchFamily="2" charset="-78"/>
              </a:rPr>
              <a:t> خویشاوندی </a:t>
            </a:r>
            <a:r>
              <a:rPr lang="fa-IR">
                <a:solidFill>
                  <a:srgbClr val="242021"/>
                </a:solidFill>
                <a:latin typeface="BLotus"/>
                <a:cs typeface="B Zar" panose="00000400000000000000" pitchFamily="2" charset="-78"/>
              </a:rPr>
              <a:t>و</a:t>
            </a:r>
            <a:r>
              <a:rPr lang="fa-IR">
                <a:solidFill>
                  <a:srgbClr val="FF0000"/>
                </a:solidFill>
                <a:latin typeface="BLotus"/>
                <a:cs typeface="B Zar" panose="00000400000000000000" pitchFamily="2" charset="-78"/>
              </a:rPr>
              <a:t> مذهب </a:t>
            </a:r>
            <a:r>
              <a:rPr lang="fa-IR">
                <a:solidFill>
                  <a:srgbClr val="242021"/>
                </a:solidFill>
                <a:latin typeface="BLotus"/>
                <a:cs typeface="B Zar" panose="00000400000000000000" pitchFamily="2" charset="-78"/>
              </a:rPr>
              <a:t>هستند. بنابراین </a:t>
            </a:r>
            <a:r>
              <a:rPr lang="fa-IR" smtClean="0">
                <a:solidFill>
                  <a:srgbClr val="242021"/>
                </a:solidFill>
                <a:latin typeface="BLotus"/>
                <a:cs typeface="B Zar" panose="00000400000000000000" pitchFamily="2" charset="-78"/>
              </a:rPr>
              <a:t>پدیده های </a:t>
            </a:r>
            <a:r>
              <a:rPr lang="fa-IR">
                <a:solidFill>
                  <a:srgbClr val="242021"/>
                </a:solidFill>
                <a:latin typeface="BLotus"/>
                <a:cs typeface="B Zar" panose="00000400000000000000" pitchFamily="2" charset="-78"/>
              </a:rPr>
              <a:t>اقتصادی مثل پول، با نظامهای معنایی مختلف و ساختاری روابط اجتماعی در هم </a:t>
            </a:r>
            <a:r>
              <a:rPr lang="fa-IR" smtClean="0">
                <a:solidFill>
                  <a:srgbClr val="242021"/>
                </a:solidFill>
                <a:latin typeface="BLotus"/>
                <a:cs typeface="B Zar" panose="00000400000000000000" pitchFamily="2" charset="-78"/>
              </a:rPr>
              <a:t>تنیده اند </a:t>
            </a:r>
            <a:r>
              <a:rPr lang="fa-IR">
                <a:solidFill>
                  <a:srgbClr val="242021"/>
                </a:solidFill>
                <a:latin typeface="BLotus"/>
                <a:cs typeface="B Zar" panose="00000400000000000000" pitchFamily="2" charset="-78"/>
              </a:rPr>
              <a:t>(زلیزر، 1989)</a:t>
            </a:r>
            <a:r>
              <a:rPr lang="fa-IR">
                <a:solidFill>
                  <a:prstClr val="black"/>
                </a:solidFill>
                <a:cs typeface="B Zar" panose="00000400000000000000" pitchFamily="2" charset="-78"/>
              </a:rPr>
              <a:t> </a:t>
            </a:r>
          </a:p>
          <a:p>
            <a:endParaRPr lang="fa-IR"/>
          </a:p>
        </p:txBody>
      </p:sp>
      <p:pic>
        <p:nvPicPr>
          <p:cNvPr id="4" name="Picture 3"/>
          <p:cNvPicPr>
            <a:picLocks noChangeAspect="1"/>
          </p:cNvPicPr>
          <p:nvPr/>
        </p:nvPicPr>
        <p:blipFill>
          <a:blip r:embed="rId2"/>
          <a:stretch>
            <a:fillRect/>
          </a:stretch>
        </p:blipFill>
        <p:spPr>
          <a:xfrm>
            <a:off x="969424" y="1985229"/>
            <a:ext cx="3208680" cy="3627780"/>
          </a:xfrm>
          <a:prstGeom prst="rect">
            <a:avLst/>
          </a:prstGeom>
        </p:spPr>
      </p:pic>
    </p:spTree>
    <p:extLst>
      <p:ext uri="{BB962C8B-B14F-4D97-AF65-F5344CB8AC3E}">
        <p14:creationId xmlns:p14="http://schemas.microsoft.com/office/powerpoint/2010/main" val="3632913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میلمن (1991) </a:t>
            </a:r>
            <a:r>
              <a:rPr lang="fa-IR" sz="1200" b="0" i="0" smtClean="0">
                <a:solidFill>
                  <a:srgbClr val="242021"/>
                </a:solidFill>
                <a:effectLst/>
                <a:latin typeface="BLotus"/>
                <a:cs typeface="B Zar" panose="00000400000000000000" pitchFamily="2" charset="-78"/>
              </a:rPr>
              <a:t>1</a:t>
            </a:r>
            <a:r>
              <a:rPr lang="fa-IR" b="0" i="0" smtClean="0">
                <a:solidFill>
                  <a:srgbClr val="242021"/>
                </a:solidFill>
                <a:effectLst/>
                <a:latin typeface="BLotus"/>
                <a:cs typeface="B Zar" panose="00000400000000000000" pitchFamily="2" charset="-78"/>
              </a:rPr>
              <a:t>عنوان کرد افرادی که تحرك (اجتماعی) رو به بالایی دارند ممکن است در تخصیص پول به خانواده مشکل داشته باشند، </a:t>
            </a:r>
            <a:r>
              <a:rPr lang="fa-IR" b="1" i="0" smtClean="0">
                <a:solidFill>
                  <a:srgbClr val="FF0000"/>
                </a:solidFill>
                <a:effectLst/>
                <a:latin typeface="BLotus"/>
                <a:cs typeface="B Zar" panose="00000400000000000000" pitchFamily="2" charset="-78"/>
              </a:rPr>
              <a:t>چرا که این ً گونه افراد غالبا تحرك (اجتماعی) خود را به واسطه اندوختن پول به دست میآورند؛ </a:t>
            </a:r>
            <a:r>
              <a:rPr lang="fa-IR" b="0" i="0" smtClean="0">
                <a:solidFill>
                  <a:srgbClr val="242021"/>
                </a:solidFill>
                <a:effectLst/>
                <a:latin typeface="BLotus"/>
                <a:cs typeface="B Zar" panose="00000400000000000000" pitchFamily="2" charset="-78"/>
              </a:rPr>
              <a:t>به علاوه، ورود پول همراه با موفقیت، ممکن است مشکلات خانوادگی را تشدید کند.</a:t>
            </a:r>
          </a:p>
          <a:p>
            <a:pPr marL="0" indent="0" algn="just">
              <a:buNone/>
            </a:pPr>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974272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srgbClr val="242021"/>
                </a:solidFill>
                <a:latin typeface="BLotus"/>
                <a:cs typeface="B Zar" panose="00000400000000000000" pitchFamily="2" charset="-78"/>
              </a:rPr>
              <a:t>زنان مطالعه شده در این پژوهش شامل زنان متأهل شاغل و </a:t>
            </a:r>
            <a:r>
              <a:rPr lang="fa-IR" sz="2600" smtClean="0">
                <a:solidFill>
                  <a:srgbClr val="242021"/>
                </a:solidFill>
                <a:latin typeface="BLotus"/>
                <a:cs typeface="B Zar" panose="00000400000000000000" pitchFamily="2" charset="-78"/>
              </a:rPr>
              <a:t>خانه دار</a:t>
            </a:r>
            <a:r>
              <a:rPr lang="fa-IR" sz="2600">
                <a:solidFill>
                  <a:srgbClr val="242021"/>
                </a:solidFill>
                <a:latin typeface="BLotus"/>
                <a:cs typeface="B Zar" panose="00000400000000000000" pitchFamily="2" charset="-78"/>
              </a:rPr>
              <a:t>، بین سنین 20تا 70سال، است که با</a:t>
            </a:r>
            <a:br>
              <a:rPr lang="fa-IR" sz="2600">
                <a:solidFill>
                  <a:srgbClr val="242021"/>
                </a:solidFill>
                <a:latin typeface="BLotus"/>
                <a:cs typeface="B Zar" panose="00000400000000000000" pitchFamily="2" charset="-78"/>
              </a:rPr>
            </a:br>
            <a:r>
              <a:rPr lang="fa-IR" sz="2600">
                <a:solidFill>
                  <a:srgbClr val="242021"/>
                </a:solidFill>
                <a:latin typeface="BLotus"/>
                <a:cs typeface="B Zar" panose="00000400000000000000" pitchFamily="2" charset="-78"/>
              </a:rPr>
              <a:t>روش کیفی پدیدارشناسی، مشاهده </a:t>
            </a:r>
            <a:r>
              <a:rPr lang="fa-IR" sz="2600" smtClean="0">
                <a:solidFill>
                  <a:srgbClr val="242021"/>
                </a:solidFill>
                <a:latin typeface="BLotus"/>
                <a:cs typeface="B Zar" panose="00000400000000000000" pitchFamily="2" charset="-78"/>
              </a:rPr>
              <a:t>ودرباره پس انداز </a:t>
            </a:r>
            <a:r>
              <a:rPr lang="fa-IR" sz="2600">
                <a:solidFill>
                  <a:srgbClr val="242021"/>
                </a:solidFill>
                <a:latin typeface="BLotus"/>
                <a:cs typeface="B Zar" panose="00000400000000000000" pitchFamily="2" charset="-78"/>
              </a:rPr>
              <a:t>با آنها مصاحبه شده </a:t>
            </a:r>
            <a:r>
              <a:rPr lang="fa-IR" sz="2600" smtClean="0">
                <a:solidFill>
                  <a:srgbClr val="242021"/>
                </a:solidFill>
                <a:latin typeface="BLotus"/>
                <a:cs typeface="B Zar" panose="00000400000000000000" pitchFamily="2" charset="-78"/>
              </a:rPr>
              <a:t>است. یافته های </a:t>
            </a:r>
            <a:r>
              <a:rPr lang="fa-IR" sz="2600">
                <a:solidFill>
                  <a:srgbClr val="242021"/>
                </a:solidFill>
                <a:latin typeface="BLotus"/>
                <a:cs typeface="B Zar" panose="00000400000000000000" pitchFamily="2" charset="-78"/>
              </a:rPr>
              <a:t>این تحقیق انواع پسانداز، چگونگی آن، شیوه انتقال، و مکانیزم و اشکال مصرف </a:t>
            </a:r>
            <a:r>
              <a:rPr lang="fa-IR" sz="2600" smtClean="0">
                <a:solidFill>
                  <a:srgbClr val="242021"/>
                </a:solidFill>
                <a:latin typeface="BLotus"/>
                <a:cs typeface="B Zar" panose="00000400000000000000" pitchFamily="2" charset="-78"/>
              </a:rPr>
              <a:t>پس انداز را </a:t>
            </a:r>
            <a:r>
              <a:rPr lang="fa-IR" sz="2600">
                <a:solidFill>
                  <a:srgbClr val="242021"/>
                </a:solidFill>
                <a:latin typeface="BLotus"/>
                <a:cs typeface="B Zar" panose="00000400000000000000" pitchFamily="2" charset="-78"/>
              </a:rPr>
              <a:t>از نظر زنان نشان میدهد. همچنین نشان میدهد علیرغم اینکه پول ابزاری اقتصادی </a:t>
            </a:r>
            <a:r>
              <a:rPr lang="fa-IR" sz="2600" smtClean="0">
                <a:solidFill>
                  <a:srgbClr val="242021"/>
                </a:solidFill>
                <a:latin typeface="BLotus"/>
                <a:cs typeface="B Zar" panose="00000400000000000000" pitchFamily="2" charset="-78"/>
              </a:rPr>
              <a:t>است، اما </a:t>
            </a:r>
            <a:r>
              <a:rPr lang="fa-IR" sz="2600">
                <a:solidFill>
                  <a:srgbClr val="242021"/>
                </a:solidFill>
                <a:latin typeface="BLotus"/>
                <a:cs typeface="B Zar" panose="00000400000000000000" pitchFamily="2" charset="-78"/>
              </a:rPr>
              <a:t>شرایط اجتماعی در نگرش و رفتار با آن تأثیر داشته و </a:t>
            </a:r>
            <a:r>
              <a:rPr lang="fa-IR" sz="2600" smtClean="0">
                <a:solidFill>
                  <a:srgbClr val="242021"/>
                </a:solidFill>
                <a:latin typeface="BLotus"/>
                <a:cs typeface="B Zar" panose="00000400000000000000" pitchFamily="2" charset="-78"/>
              </a:rPr>
              <a:t>پس انداز </a:t>
            </a:r>
            <a:r>
              <a:rPr lang="fa-IR" sz="2600">
                <a:solidFill>
                  <a:srgbClr val="242021"/>
                </a:solidFill>
                <a:latin typeface="BLotus"/>
                <a:cs typeface="B Zar" panose="00000400000000000000" pitchFamily="2" charset="-78"/>
              </a:rPr>
              <a:t>را، که ماده اقتصادی دارد، </a:t>
            </a:r>
            <a:r>
              <a:rPr lang="fa-IR" sz="2600" smtClean="0">
                <a:solidFill>
                  <a:srgbClr val="242021"/>
                </a:solidFill>
                <a:latin typeface="BLotus"/>
                <a:cs typeface="B Zar" panose="00000400000000000000" pitchFamily="2" charset="-78"/>
              </a:rPr>
              <a:t>به پدیدهای </a:t>
            </a:r>
            <a:r>
              <a:rPr lang="fa-IR" sz="2600">
                <a:solidFill>
                  <a:srgbClr val="242021"/>
                </a:solidFill>
                <a:latin typeface="BLotus"/>
                <a:cs typeface="B Zar" panose="00000400000000000000" pitchFamily="2" charset="-78"/>
              </a:rPr>
              <a:t>اجتماعی تبدیل کرده </a:t>
            </a:r>
            <a:r>
              <a:rPr lang="fa-IR" sz="2600" smtClean="0">
                <a:solidFill>
                  <a:srgbClr val="242021"/>
                </a:solidFill>
                <a:latin typeface="BLotus"/>
                <a:cs typeface="B Zar" panose="00000400000000000000" pitchFamily="2" charset="-78"/>
              </a:rPr>
              <a:t>است</a:t>
            </a:r>
          </a:p>
          <a:p>
            <a:pPr algn="just"/>
            <a:endParaRPr lang="fa-IR"/>
          </a:p>
        </p:txBody>
      </p:sp>
    </p:spTree>
    <p:extLst>
      <p:ext uri="{BB962C8B-B14F-4D97-AF65-F5344CB8AC3E}">
        <p14:creationId xmlns:p14="http://schemas.microsoft.com/office/powerpoint/2010/main" val="3379593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زلیزر </a:t>
            </a:r>
            <a:r>
              <a:rPr lang="fa-IR" smtClean="0">
                <a:solidFill>
                  <a:srgbClr val="242021"/>
                </a:solidFill>
                <a:latin typeface="BLotus"/>
                <a:cs typeface="B Zar" panose="00000400000000000000" pitchFamily="2" charset="-78"/>
              </a:rPr>
              <a:t>(1989) معانی </a:t>
            </a:r>
            <a:r>
              <a:rPr lang="fa-IR">
                <a:solidFill>
                  <a:srgbClr val="242021"/>
                </a:solidFill>
                <a:latin typeface="BLotus"/>
                <a:cs typeface="B Zar" panose="00000400000000000000" pitchFamily="2" charset="-78"/>
              </a:rPr>
              <a:t>دگرگون </a:t>
            </a:r>
            <a:r>
              <a:rPr lang="fa-IR" smtClean="0">
                <a:solidFill>
                  <a:srgbClr val="242021"/>
                </a:solidFill>
                <a:latin typeface="BLotus"/>
                <a:cs typeface="B Zar" panose="00000400000000000000" pitchFamily="2" charset="-78"/>
              </a:rPr>
              <a:t>شونده پول </a:t>
            </a:r>
            <a:r>
              <a:rPr lang="fa-IR">
                <a:solidFill>
                  <a:srgbClr val="242021"/>
                </a:solidFill>
                <a:latin typeface="BLotus"/>
                <a:cs typeface="B Zar" panose="00000400000000000000" pitchFamily="2" charset="-78"/>
              </a:rPr>
              <a:t>خانگی در نزد زنان متأهل را </a:t>
            </a:r>
            <a:r>
              <a:rPr lang="fa-IR" smtClean="0">
                <a:solidFill>
                  <a:srgbClr val="242021"/>
                </a:solidFill>
                <a:latin typeface="BLotus"/>
                <a:cs typeface="B Zar" panose="00000400000000000000" pitchFamily="2" charset="-78"/>
              </a:rPr>
              <a:t>بین سالهای </a:t>
            </a:r>
            <a:r>
              <a:rPr lang="fa-IR">
                <a:solidFill>
                  <a:srgbClr val="242021"/>
                </a:solidFill>
                <a:latin typeface="BLotus"/>
                <a:cs typeface="B Zar" panose="00000400000000000000" pitchFamily="2" charset="-78"/>
              </a:rPr>
              <a:t>دهه </a:t>
            </a:r>
            <a:r>
              <a:rPr lang="fa-IR" smtClean="0">
                <a:solidFill>
                  <a:srgbClr val="242021"/>
                </a:solidFill>
                <a:latin typeface="BLotus"/>
                <a:cs typeface="B Zar" panose="00000400000000000000" pitchFamily="2" charset="-78"/>
              </a:rPr>
              <a:t>1870 و </a:t>
            </a:r>
            <a:r>
              <a:rPr lang="fa-IR">
                <a:solidFill>
                  <a:srgbClr val="242021"/>
                </a:solidFill>
                <a:latin typeface="BLotus"/>
                <a:cs typeface="B Zar" panose="00000400000000000000" pitchFamily="2" charset="-78"/>
              </a:rPr>
              <a:t>دهه 1930در ایالات متحده دنبال کرد و نشان داد که چگونه «پول آنها به واسطه آمیزه </a:t>
            </a:r>
            <a:r>
              <a:rPr lang="fa-IR" smtClean="0">
                <a:solidFill>
                  <a:srgbClr val="242021"/>
                </a:solidFill>
                <a:latin typeface="BLotus"/>
                <a:cs typeface="B Zar" panose="00000400000000000000" pitchFamily="2" charset="-78"/>
              </a:rPr>
              <a:t>پیچیده ای از باورها، درباره زندگی </a:t>
            </a:r>
            <a:r>
              <a:rPr lang="fa-IR">
                <a:solidFill>
                  <a:srgbClr val="242021"/>
                </a:solidFill>
                <a:latin typeface="BLotus"/>
                <a:cs typeface="B Zar" panose="00000400000000000000" pitchFamily="2" charset="-78"/>
              </a:rPr>
              <a:t>خانوادگی و ساختار در حال تغییر قدرت جنسی و </a:t>
            </a:r>
            <a:r>
              <a:rPr lang="fa-IR" smtClean="0">
                <a:solidFill>
                  <a:srgbClr val="242021"/>
                </a:solidFill>
                <a:latin typeface="BLotus"/>
                <a:cs typeface="B Zar" panose="00000400000000000000" pitchFamily="2" charset="-78"/>
              </a:rPr>
              <a:t>طبقه اجتماعی</a:t>
            </a:r>
            <a:r>
              <a:rPr lang="fa-IR">
                <a:solidFill>
                  <a:srgbClr val="242021"/>
                </a:solidFill>
                <a:latin typeface="BLotus"/>
                <a:cs typeface="B Zar" panose="00000400000000000000" pitchFamily="2" charset="-78"/>
              </a:rPr>
              <a:t>، به طور</a:t>
            </a:r>
            <a:br>
              <a:rPr lang="fa-IR">
                <a:solidFill>
                  <a:srgbClr val="242021"/>
                </a:solidFill>
                <a:latin typeface="BLotus"/>
                <a:cs typeface="B Zar" panose="00000400000000000000" pitchFamily="2" charset="-78"/>
              </a:rPr>
            </a:br>
            <a:r>
              <a:rPr lang="fa-IR">
                <a:solidFill>
                  <a:srgbClr val="242021"/>
                </a:solidFill>
                <a:latin typeface="BLotus"/>
                <a:cs typeface="B Zar" panose="00000400000000000000" pitchFamily="2" charset="-78"/>
              </a:rPr>
              <a:t>مرتب از پول واقعی کنار گذاشته میشد». این باورها بر تخصیص پول به خانواده، زمان تخصیص</a:t>
            </a:r>
            <a:br>
              <a:rPr lang="fa-IR">
                <a:solidFill>
                  <a:srgbClr val="242021"/>
                </a:solidFill>
                <a:latin typeface="BLotus"/>
                <a:cs typeface="B Zar" panose="00000400000000000000" pitchFamily="2" charset="-78"/>
              </a:rPr>
            </a:br>
            <a:r>
              <a:rPr lang="fa-IR" smtClean="0">
                <a:solidFill>
                  <a:srgbClr val="242021"/>
                </a:solidFill>
                <a:latin typeface="BLotus"/>
                <a:cs typeface="B Zar" panose="00000400000000000000" pitchFamily="2" charset="-78"/>
              </a:rPr>
              <a:t> </a:t>
            </a:r>
            <a:r>
              <a:rPr lang="fa-IR">
                <a:solidFill>
                  <a:srgbClr val="242021"/>
                </a:solidFill>
                <a:latin typeface="BLotus"/>
                <a:cs typeface="B Zar" panose="00000400000000000000" pitchFamily="2" charset="-78"/>
              </a:rPr>
              <a:t>(مثلا به شکل نامنظم یا منظم) و مقدار پول تخصیص یافته تأثیر مینهادند</a:t>
            </a:r>
            <a:endParaRPr lang="fa-IR"/>
          </a:p>
        </p:txBody>
      </p:sp>
      <p:sp>
        <p:nvSpPr>
          <p:cNvPr id="4" name="Flowchart: Process 3"/>
          <p:cNvSpPr/>
          <p:nvPr/>
        </p:nvSpPr>
        <p:spPr>
          <a:xfrm>
            <a:off x="838200" y="4459459"/>
            <a:ext cx="4473526" cy="146304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Lotus"/>
                <a:cs typeface="B Zar" panose="00000400000000000000" pitchFamily="2" charset="-78"/>
              </a:rPr>
              <a:t>ساختار در حال تغییر قدرت جنسی و طبقه اجتماعی</a:t>
            </a:r>
            <a:endParaRPr lang="fa-IR" b="1">
              <a:solidFill>
                <a:srgbClr val="FF0000"/>
              </a:solidFill>
            </a:endParaRPr>
          </a:p>
        </p:txBody>
      </p:sp>
    </p:spTree>
    <p:extLst>
      <p:ext uri="{BB962C8B-B14F-4D97-AF65-F5344CB8AC3E}">
        <p14:creationId xmlns:p14="http://schemas.microsoft.com/office/powerpoint/2010/main" val="1050488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طبقهبندیهای شناختی پول (نظیر «پولهای خاص» زلیزر در قلمرو خانه) به خوبی به قلمروهای کانونی و مهم تجارت و حکومت مدرن گسترش یافت. چنین طبقه بندیهای شناختی در فرایند بودجه ً پردازی کاملا مشهودند. تعریف و کاربرد مقولات متنوع حسابداری، هزینه های ثابت و متغیر، هزینه های سرمایه ای و عملکردی و هزینه های قابل کنترل و غیرقابل کنترل (در حکومت)، سازه های اجتماعی هستند که به میزان بالایی قابل دستکاری هستند (بیکر، جیمرسون، 35 :1374)</a:t>
            </a:r>
            <a:br>
              <a:rPr lang="fa-IR" b="0" i="0" smtClean="0">
                <a:solidFill>
                  <a:srgbClr val="242021"/>
                </a:solidFill>
                <a:effectLst/>
                <a:latin typeface="BLotus"/>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Decision 3"/>
          <p:cNvSpPr/>
          <p:nvPr/>
        </p:nvSpPr>
        <p:spPr>
          <a:xfrm>
            <a:off x="4248442" y="4389120"/>
            <a:ext cx="3896751" cy="1519309"/>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latin typeface="BLotus"/>
                <a:cs typeface="B Zar" panose="00000400000000000000" pitchFamily="2" charset="-78"/>
              </a:rPr>
              <a:t>فرایند </a:t>
            </a:r>
            <a:r>
              <a:rPr lang="fa-IR" sz="2800" smtClean="0">
                <a:solidFill>
                  <a:srgbClr val="FF0000"/>
                </a:solidFill>
                <a:latin typeface="BLotus"/>
                <a:cs typeface="B Zar" panose="00000400000000000000" pitchFamily="2" charset="-78"/>
              </a:rPr>
              <a:t>بودجه </a:t>
            </a:r>
            <a:r>
              <a:rPr lang="fa-IR" sz="2800">
                <a:solidFill>
                  <a:srgbClr val="FF0000"/>
                </a:solidFill>
                <a:latin typeface="BLotus"/>
                <a:cs typeface="B Zar" panose="00000400000000000000" pitchFamily="2" charset="-78"/>
              </a:rPr>
              <a:t>پردازی</a:t>
            </a:r>
            <a:endParaRPr lang="fa-IR">
              <a:solidFill>
                <a:srgbClr val="FF0000"/>
              </a:solidFill>
            </a:endParaRPr>
          </a:p>
        </p:txBody>
      </p:sp>
    </p:spTree>
    <p:extLst>
      <p:ext uri="{BB962C8B-B14F-4D97-AF65-F5344CB8AC3E}">
        <p14:creationId xmlns:p14="http://schemas.microsoft.com/office/powerpoint/2010/main" val="3833359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srgbClr val="242021"/>
                </a:solidFill>
                <a:latin typeface="BLotus"/>
                <a:cs typeface="B Zar" panose="00000400000000000000" pitchFamily="2" charset="-78"/>
              </a:rPr>
              <a:t>ویشر </a:t>
            </a:r>
            <a:r>
              <a:rPr lang="fa-IR" sz="2600" smtClean="0">
                <a:solidFill>
                  <a:srgbClr val="242021"/>
                </a:solidFill>
                <a:latin typeface="BLotus"/>
                <a:cs typeface="B Zar" panose="00000400000000000000" pitchFamily="2" charset="-78"/>
              </a:rPr>
              <a:t>(1970) </a:t>
            </a:r>
            <a:r>
              <a:rPr lang="fa-IR" sz="1100">
                <a:solidFill>
                  <a:srgbClr val="242021"/>
                </a:solidFill>
                <a:latin typeface="BLotus"/>
                <a:cs typeface="B Zar" panose="00000400000000000000" pitchFamily="2" charset="-78"/>
              </a:rPr>
              <a:t>2</a:t>
            </a:r>
            <a:r>
              <a:rPr lang="fa-IR" sz="2600">
                <a:solidFill>
                  <a:srgbClr val="242021"/>
                </a:solidFill>
                <a:latin typeface="BLotus"/>
                <a:cs typeface="B Zar" panose="00000400000000000000" pitchFamily="2" charset="-78"/>
              </a:rPr>
              <a:t>با این باور که ارزش پول رایج یک کشور ادراکات و استنباطات </a:t>
            </a:r>
            <a:r>
              <a:rPr lang="fa-IR" sz="2600" smtClean="0">
                <a:solidFill>
                  <a:srgbClr val="242021"/>
                </a:solidFill>
                <a:latin typeface="BLotus"/>
                <a:cs typeface="B Zar" panose="00000400000000000000" pitchFamily="2" charset="-78"/>
              </a:rPr>
              <a:t>جمعی درباره </a:t>
            </a:r>
            <a:r>
              <a:rPr lang="fa-IR" sz="2600">
                <a:solidFill>
                  <a:srgbClr val="242021"/>
                </a:solidFill>
                <a:latin typeface="BLotus"/>
                <a:cs typeface="B Zar" panose="00000400000000000000" pitchFamily="2" charset="-78"/>
              </a:rPr>
              <a:t>قابلیتهای مردم آن کشور را منعکس میسازد، کلانترین سطح مباحث فرهنگی </a:t>
            </a:r>
            <a:r>
              <a:rPr lang="fa-IR" sz="2600" smtClean="0">
                <a:solidFill>
                  <a:srgbClr val="242021"/>
                </a:solidFill>
                <a:latin typeface="BLotus"/>
                <a:cs typeface="B Zar" panose="00000400000000000000" pitchFamily="2" charset="-78"/>
              </a:rPr>
              <a:t>را درباره </a:t>
            </a:r>
            <a:r>
              <a:rPr lang="fa-IR" sz="2600">
                <a:solidFill>
                  <a:srgbClr val="242021"/>
                </a:solidFill>
                <a:latin typeface="BLotus"/>
                <a:cs typeface="B Zar" panose="00000400000000000000" pitchFamily="2" charset="-78"/>
              </a:rPr>
              <a:t>پول ارائه کرد. او استدلال خود را با مثالی از </a:t>
            </a:r>
            <a:r>
              <a:rPr lang="fa-IR" sz="2600" b="1">
                <a:solidFill>
                  <a:srgbClr val="FF0000"/>
                </a:solidFill>
                <a:latin typeface="BLotus"/>
                <a:cs typeface="B Zar" panose="00000400000000000000" pitchFamily="2" charset="-78"/>
              </a:rPr>
              <a:t>افت و خیزهای پوند انگلستان </a:t>
            </a:r>
            <a:r>
              <a:rPr lang="fa-IR" sz="2600">
                <a:solidFill>
                  <a:srgbClr val="242021"/>
                </a:solidFill>
                <a:latin typeface="BLotus"/>
                <a:cs typeface="B Zar" panose="00000400000000000000" pitchFamily="2" charset="-78"/>
              </a:rPr>
              <a:t>از </a:t>
            </a:r>
            <a:r>
              <a:rPr lang="fa-IR" sz="2600" smtClean="0">
                <a:solidFill>
                  <a:srgbClr val="242021"/>
                </a:solidFill>
                <a:latin typeface="BLotus"/>
                <a:cs typeface="B Zar" panose="00000400000000000000" pitchFamily="2" charset="-78"/>
              </a:rPr>
              <a:t>760 پس </a:t>
            </a:r>
            <a:r>
              <a:rPr lang="fa-IR" sz="2600">
                <a:solidFill>
                  <a:srgbClr val="242021"/>
                </a:solidFill>
                <a:latin typeface="BLotus"/>
                <a:cs typeface="B Zar" panose="00000400000000000000" pitchFamily="2" charset="-78"/>
              </a:rPr>
              <a:t>از میلاد تا 1970توضیح داد. گرچه تحلیل جامع ویشر در هر دو دیدگاه ساختاری </a:t>
            </a:r>
            <a:r>
              <a:rPr lang="fa-IR" sz="2600" smtClean="0">
                <a:solidFill>
                  <a:srgbClr val="242021"/>
                </a:solidFill>
                <a:latin typeface="BLotus"/>
                <a:cs typeface="B Zar" panose="00000400000000000000" pitchFamily="2" charset="-78"/>
              </a:rPr>
              <a:t>و فرهنگی </a:t>
            </a:r>
            <a:r>
              <a:rPr lang="fa-IR" sz="2600">
                <a:solidFill>
                  <a:srgbClr val="242021"/>
                </a:solidFill>
                <a:latin typeface="BLotus"/>
                <a:cs typeface="B Zar" panose="00000400000000000000" pitchFamily="2" charset="-78"/>
              </a:rPr>
              <a:t>جای میگیرد. اما تز اصلی او مایه فرهنگی دارد: باورها و ایستارها درباره پول </a:t>
            </a:r>
            <a:r>
              <a:rPr lang="fa-IR" sz="2600" smtClean="0">
                <a:solidFill>
                  <a:srgbClr val="242021"/>
                </a:solidFill>
                <a:latin typeface="BLotus"/>
                <a:cs typeface="B Zar" panose="00000400000000000000" pitchFamily="2" charset="-78"/>
              </a:rPr>
              <a:t>رایج میتواند </a:t>
            </a:r>
            <a:r>
              <a:rPr lang="fa-IR" sz="2600">
                <a:solidFill>
                  <a:srgbClr val="242021"/>
                </a:solidFill>
                <a:latin typeface="BLotus"/>
                <a:cs typeface="B Zar" panose="00000400000000000000" pitchFamily="2" charset="-78"/>
              </a:rPr>
              <a:t>ارزش آن را تحکیم یا سست کند. عجیب اینکه اقتصاددانان نیز هنگامی که از «</a:t>
            </a:r>
            <a:r>
              <a:rPr lang="fa-IR" sz="2600" smtClean="0">
                <a:solidFill>
                  <a:srgbClr val="242021"/>
                </a:solidFill>
                <a:latin typeface="BLotus"/>
                <a:cs typeface="B Zar" panose="00000400000000000000" pitchFamily="2" charset="-78"/>
              </a:rPr>
              <a:t>اعتماد» مصرفکننده </a:t>
            </a:r>
            <a:r>
              <a:rPr lang="fa-IR" sz="2600">
                <a:solidFill>
                  <a:srgbClr val="242021"/>
                </a:solidFill>
                <a:latin typeface="BLotus"/>
                <a:cs typeface="B Zar" panose="00000400000000000000" pitchFamily="2" charset="-78"/>
              </a:rPr>
              <a:t>یا </a:t>
            </a:r>
            <a:r>
              <a:rPr lang="fa-IR" sz="2600" smtClean="0">
                <a:solidFill>
                  <a:srgbClr val="242021"/>
                </a:solidFill>
                <a:latin typeface="BLotus"/>
                <a:cs typeface="B Zar" panose="00000400000000000000" pitchFamily="2" charset="-78"/>
              </a:rPr>
              <a:t>سرمایه گذار </a:t>
            </a:r>
            <a:r>
              <a:rPr lang="fa-IR" sz="2600">
                <a:solidFill>
                  <a:srgbClr val="242021"/>
                </a:solidFill>
                <a:latin typeface="BLotus"/>
                <a:cs typeface="B Zar" panose="00000400000000000000" pitchFamily="2" charset="-78"/>
              </a:rPr>
              <a:t>به پول رایج یک کشور یاد میکنند، به یک استدلال فرهنگی </a:t>
            </a:r>
            <a:r>
              <a:rPr lang="fa-IR" sz="2600" smtClean="0">
                <a:solidFill>
                  <a:srgbClr val="242021"/>
                </a:solidFill>
                <a:latin typeface="BLotus"/>
                <a:cs typeface="B Zar" panose="00000400000000000000" pitchFamily="2" charset="-78"/>
              </a:rPr>
              <a:t>سطح کلان </a:t>
            </a:r>
            <a:r>
              <a:rPr lang="fa-IR" sz="2600">
                <a:solidFill>
                  <a:srgbClr val="242021"/>
                </a:solidFill>
                <a:latin typeface="BLotus"/>
                <a:cs typeface="B Zar" panose="00000400000000000000" pitchFamily="2" charset="-78"/>
              </a:rPr>
              <a:t>استناد میجویند (بیکر، جیمرسون، </a:t>
            </a:r>
            <a:r>
              <a:rPr lang="fa-IR" sz="2600" smtClean="0">
                <a:solidFill>
                  <a:srgbClr val="242021"/>
                </a:solidFill>
                <a:latin typeface="BLotus"/>
                <a:cs typeface="B Zar" panose="00000400000000000000" pitchFamily="2" charset="-78"/>
              </a:rPr>
              <a:t>1374، 33)</a:t>
            </a:r>
            <a:endParaRPr lang="fa-IR"/>
          </a:p>
        </p:txBody>
      </p:sp>
      <p:pic>
        <p:nvPicPr>
          <p:cNvPr id="4" name="Picture 3"/>
          <p:cNvPicPr>
            <a:picLocks noChangeAspect="1"/>
          </p:cNvPicPr>
          <p:nvPr/>
        </p:nvPicPr>
        <p:blipFill>
          <a:blip r:embed="rId2"/>
          <a:stretch>
            <a:fillRect/>
          </a:stretch>
        </p:blipFill>
        <p:spPr>
          <a:xfrm>
            <a:off x="1098379" y="4605338"/>
            <a:ext cx="2905125" cy="1571625"/>
          </a:xfrm>
          <a:prstGeom prst="rect">
            <a:avLst/>
          </a:prstGeom>
        </p:spPr>
      </p:pic>
      <p:sp>
        <p:nvSpPr>
          <p:cNvPr id="5" name="Flowchart: Process 4"/>
          <p:cNvSpPr/>
          <p:nvPr/>
        </p:nvSpPr>
        <p:spPr>
          <a:xfrm>
            <a:off x="6414868" y="4923692"/>
            <a:ext cx="3460652" cy="106914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latin typeface="BLotus"/>
                <a:cs typeface="B Zar" panose="00000400000000000000" pitchFamily="2" charset="-78"/>
              </a:rPr>
              <a:t>ادراکات و استنباطات جمعی</a:t>
            </a:r>
            <a:endParaRPr lang="fa-IR" b="1">
              <a:solidFill>
                <a:srgbClr val="FF0000"/>
              </a:solidFill>
            </a:endParaRPr>
          </a:p>
        </p:txBody>
      </p:sp>
    </p:spTree>
    <p:extLst>
      <p:ext uri="{BB962C8B-B14F-4D97-AF65-F5344CB8AC3E}">
        <p14:creationId xmlns:p14="http://schemas.microsoft.com/office/powerpoint/2010/main" val="1055049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242021"/>
                </a:solidFill>
                <a:effectLst/>
                <a:latin typeface="BLotus"/>
                <a:cs typeface="B Zar" panose="00000400000000000000" pitchFamily="2" charset="-78"/>
              </a:rPr>
              <a:t>پول از نظر زیمل و مارکس، خالصترین شکل شیئوارگی دیده شده است و از نظر فنی، پول، عالیترین واسطه تبادل اقتصادی دنیای مدرن است که همه کیفیتها را به کمیت تبدیل میکند، افراد را از هستی حقیقیشان بیگانه میکند و شخصیت آنان را به صورت اشکال مالکیت، تکه تکه میکند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060896" y="3420868"/>
            <a:ext cx="1733550" cy="2362200"/>
          </a:xfrm>
          <a:prstGeom prst="rect">
            <a:avLst/>
          </a:prstGeom>
        </p:spPr>
      </p:pic>
      <p:pic>
        <p:nvPicPr>
          <p:cNvPr id="5" name="Picture 4"/>
          <p:cNvPicPr>
            <a:picLocks noChangeAspect="1"/>
          </p:cNvPicPr>
          <p:nvPr/>
        </p:nvPicPr>
        <p:blipFill>
          <a:blip r:embed="rId3"/>
          <a:stretch>
            <a:fillRect/>
          </a:stretch>
        </p:blipFill>
        <p:spPr>
          <a:xfrm>
            <a:off x="7539770" y="3420868"/>
            <a:ext cx="1895475" cy="2409825"/>
          </a:xfrm>
          <a:prstGeom prst="rect">
            <a:avLst/>
          </a:prstGeom>
        </p:spPr>
      </p:pic>
    </p:spTree>
    <p:extLst>
      <p:ext uri="{BB962C8B-B14F-4D97-AF65-F5344CB8AC3E}">
        <p14:creationId xmlns:p14="http://schemas.microsoft.com/office/powerpoint/2010/main" val="2023049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در حالی که در نظر مارکس، پول کارکردهای متفاوتی دارد (سنجش ارزش، واسطه تبادل و معنای انباشت ثروت،) ضمن آنکه همیشه در مرکز است و «متضمن کار انتزاعی است و ارزش پول توسط شرایط تولید تعیین میشود». زیمل با این پول اقتصادی شده بسیار مخالف بود و پول را در پهنای قلمرو تجربه انسانی قرار میدهد.</a:t>
            </a:r>
          </a:p>
          <a:p>
            <a:pPr marL="0" indent="0" algn="just">
              <a:buNone/>
            </a:pPr>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endParaRPr lang="fa-IR" b="0" i="0" smtClean="0">
              <a:solidFill>
                <a:srgbClr val="242021"/>
              </a:solidFill>
              <a:effectLst/>
              <a:latin typeface="BLotus"/>
              <a:cs typeface="B Zar" panose="00000400000000000000" pitchFamily="2" charset="-78"/>
            </a:endParaRPr>
          </a:p>
          <a:p>
            <a:pPr algn="just"/>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3742006"/>
            <a:ext cx="3643533" cy="136456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latin typeface="BLotus"/>
                <a:cs typeface="B Zar" panose="00000400000000000000" pitchFamily="2" charset="-78"/>
              </a:rPr>
              <a:t>پول </a:t>
            </a:r>
            <a:r>
              <a:rPr lang="fa-IR" sz="3200" b="1" smtClean="0">
                <a:solidFill>
                  <a:srgbClr val="FF0000"/>
                </a:solidFill>
                <a:latin typeface="BLotus"/>
                <a:cs typeface="B Zar" panose="00000400000000000000" pitchFamily="2" charset="-78"/>
              </a:rPr>
              <a:t>در </a:t>
            </a:r>
            <a:r>
              <a:rPr lang="fa-IR" sz="3200" b="1">
                <a:solidFill>
                  <a:srgbClr val="FF0000"/>
                </a:solidFill>
                <a:latin typeface="BLotus"/>
                <a:cs typeface="B Zar" panose="00000400000000000000" pitchFamily="2" charset="-78"/>
              </a:rPr>
              <a:t>پهنای قلمرو تجربه انسانی</a:t>
            </a:r>
            <a:endParaRPr lang="fa-IR" sz="2000" b="1">
              <a:solidFill>
                <a:srgbClr val="FF0000"/>
              </a:solidFill>
            </a:endParaRPr>
          </a:p>
        </p:txBody>
      </p:sp>
    </p:spTree>
    <p:extLst>
      <p:ext uri="{BB962C8B-B14F-4D97-AF65-F5344CB8AC3E}">
        <p14:creationId xmlns:p14="http://schemas.microsoft.com/office/powerpoint/2010/main" val="516836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600">
                <a:solidFill>
                  <a:srgbClr val="242021"/>
                </a:solidFill>
                <a:latin typeface="BLotus"/>
                <a:cs typeface="B Zar" panose="00000400000000000000" pitchFamily="2" charset="-78"/>
              </a:rPr>
              <a:t>به نظر زیمل ارتباط دادن پول فقط به </a:t>
            </a:r>
            <a:r>
              <a:rPr lang="fa-IR" sz="2600" smtClean="0">
                <a:solidFill>
                  <a:srgbClr val="242021"/>
                </a:solidFill>
                <a:latin typeface="BLotus"/>
                <a:cs typeface="B Zar" panose="00000400000000000000" pitchFamily="2" charset="-78"/>
              </a:rPr>
              <a:t>پایه های </a:t>
            </a:r>
            <a:r>
              <a:rPr lang="fa-IR" sz="2600">
                <a:solidFill>
                  <a:srgbClr val="242021"/>
                </a:solidFill>
                <a:latin typeface="BLotus"/>
                <a:cs typeface="B Zar" panose="00000400000000000000" pitchFamily="2" charset="-78"/>
              </a:rPr>
              <a:t>مادی آن، نادرست است و پول بازنمای پدیده اجتماعی به شکل تعامل انسانیست. تبادل برای او شکل قاطعی از زیست اجتماعی است که در آن، اقتصاد </a:t>
            </a:r>
            <a:r>
              <a:rPr lang="fa-IR" b="1">
                <a:solidFill>
                  <a:srgbClr val="FF0000"/>
                </a:solidFill>
                <a:latin typeface="BLotus"/>
                <a:cs typeface="B Zar" panose="00000400000000000000" pitchFamily="2" charset="-78"/>
              </a:rPr>
              <a:t>تنها</a:t>
            </a:r>
            <a:r>
              <a:rPr lang="fa-IR" sz="2600">
                <a:solidFill>
                  <a:srgbClr val="242021"/>
                </a:solidFill>
                <a:latin typeface="BLotus"/>
                <a:cs typeface="B Zar" panose="00000400000000000000" pitchFamily="2" charset="-78"/>
              </a:rPr>
              <a:t> یکی از اشکال تبادل است (همان، 80)</a:t>
            </a:r>
          </a:p>
          <a:p>
            <a:endParaRPr lang="fa-IR"/>
          </a:p>
        </p:txBody>
      </p:sp>
    </p:spTree>
    <p:extLst>
      <p:ext uri="{BB962C8B-B14F-4D97-AF65-F5344CB8AC3E}">
        <p14:creationId xmlns:p14="http://schemas.microsoft.com/office/powerpoint/2010/main" val="4111108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srgbClr val="242021"/>
                </a:solidFill>
                <a:latin typeface="BLotus"/>
                <a:cs typeface="B Zar" panose="00000400000000000000" pitchFamily="2" charset="-78"/>
              </a:rPr>
              <a:t>دورکیم با درك ارتباط بین پدیده مقدس و مسایل اقتصادی و ترس او از نقش درجه </a:t>
            </a:r>
            <a:r>
              <a:rPr lang="fa-IR" sz="2600" smtClean="0">
                <a:solidFill>
                  <a:srgbClr val="242021"/>
                </a:solidFill>
                <a:latin typeface="BLotus"/>
                <a:cs typeface="B Zar" panose="00000400000000000000" pitchFamily="2" charset="-78"/>
              </a:rPr>
              <a:t>اول یافتن </a:t>
            </a:r>
            <a:r>
              <a:rPr lang="fa-IR" sz="2600">
                <a:solidFill>
                  <a:srgbClr val="242021"/>
                </a:solidFill>
                <a:latin typeface="BLotus"/>
                <a:cs typeface="B Zar" panose="00000400000000000000" pitchFamily="2" charset="-78"/>
              </a:rPr>
              <a:t>اقتصاد و تصرف </a:t>
            </a:r>
            <a:r>
              <a:rPr lang="fa-IR" sz="2600" smtClean="0">
                <a:solidFill>
                  <a:srgbClr val="242021"/>
                </a:solidFill>
                <a:latin typeface="BLotus"/>
                <a:cs typeface="B Zar" panose="00000400000000000000" pitchFamily="2" charset="-78"/>
              </a:rPr>
              <a:t>عرصه های </a:t>
            </a:r>
            <a:r>
              <a:rPr lang="fa-IR" sz="2600">
                <a:solidFill>
                  <a:srgbClr val="242021"/>
                </a:solidFill>
                <a:latin typeface="BLotus"/>
                <a:cs typeface="B Zar" panose="00000400000000000000" pitchFamily="2" charset="-78"/>
              </a:rPr>
              <a:t>مقدس به وسیله عوامل ناسوتی و اقتصادی، و زیمل با </a:t>
            </a:r>
            <a:r>
              <a:rPr lang="fa-IR" sz="2600" smtClean="0">
                <a:solidFill>
                  <a:srgbClr val="242021"/>
                </a:solidFill>
                <a:latin typeface="BLotus"/>
                <a:cs typeface="B Zar" panose="00000400000000000000" pitchFamily="2" charset="-78"/>
              </a:rPr>
              <a:t>فهم اثرات </a:t>
            </a:r>
            <a:r>
              <a:rPr lang="fa-IR" sz="2600">
                <a:solidFill>
                  <a:srgbClr val="242021"/>
                </a:solidFill>
                <a:latin typeface="BLotus"/>
                <a:cs typeface="B Zar" panose="00000400000000000000" pitchFamily="2" charset="-78"/>
              </a:rPr>
              <a:t>اقتصاد پولی بر معرفت آدمی، به آسیبشناسی جامعه درگیر و معنا شده با پول </a:t>
            </a:r>
            <a:r>
              <a:rPr lang="fa-IR" sz="2600" smtClean="0">
                <a:solidFill>
                  <a:srgbClr val="242021"/>
                </a:solidFill>
                <a:latin typeface="BLotus"/>
                <a:cs typeface="B Zar" panose="00000400000000000000" pitchFamily="2" charset="-78"/>
              </a:rPr>
              <a:t>پرداختند (فرهادی</a:t>
            </a:r>
            <a:r>
              <a:rPr lang="fa-IR" sz="2600">
                <a:solidFill>
                  <a:srgbClr val="242021"/>
                </a:solidFill>
                <a:latin typeface="BLotus"/>
                <a:cs typeface="B Zar" panose="00000400000000000000" pitchFamily="2" charset="-78"/>
              </a:rPr>
              <a:t>، </a:t>
            </a:r>
            <a:r>
              <a:rPr lang="fa-IR" sz="2600" smtClean="0">
                <a:solidFill>
                  <a:srgbClr val="242021"/>
                </a:solidFill>
                <a:latin typeface="BLotus"/>
                <a:cs typeface="B Zar" panose="00000400000000000000" pitchFamily="2" charset="-78"/>
              </a:rPr>
              <a:t>266 </a:t>
            </a:r>
            <a:r>
              <a:rPr lang="fa-IR" sz="2600">
                <a:solidFill>
                  <a:srgbClr val="242021"/>
                </a:solidFill>
                <a:latin typeface="BLotus"/>
                <a:cs typeface="B Zar" panose="00000400000000000000" pitchFamily="2" charset="-78"/>
              </a:rPr>
              <a:t>:</a:t>
            </a:r>
            <a:r>
              <a:rPr lang="fa-IR" sz="2600" smtClean="0">
                <a:solidFill>
                  <a:srgbClr val="242021"/>
                </a:solidFill>
                <a:latin typeface="BLotus"/>
                <a:cs typeface="B Zar" panose="00000400000000000000" pitchFamily="2" charset="-78"/>
              </a:rPr>
              <a:t>1388) آنچه </a:t>
            </a:r>
            <a:r>
              <a:rPr lang="fa-IR" sz="2600">
                <a:solidFill>
                  <a:srgbClr val="242021"/>
                </a:solidFill>
                <a:latin typeface="BLotus"/>
                <a:cs typeface="B Zar" panose="00000400000000000000" pitchFamily="2" charset="-78"/>
              </a:rPr>
              <a:t>برای دورکیم خیلی مهم است «حضور یا عدم حضور </a:t>
            </a:r>
            <a:r>
              <a:rPr lang="fa-IR" sz="2600" smtClean="0">
                <a:solidFill>
                  <a:srgbClr val="242021"/>
                </a:solidFill>
                <a:latin typeface="BLotus"/>
                <a:cs typeface="B Zar" panose="00000400000000000000" pitchFamily="2" charset="-78"/>
              </a:rPr>
              <a:t>قواعدی است </a:t>
            </a:r>
            <a:r>
              <a:rPr lang="fa-IR" sz="2600">
                <a:solidFill>
                  <a:srgbClr val="242021"/>
                </a:solidFill>
                <a:latin typeface="BLotus"/>
                <a:cs typeface="B Zar" panose="00000400000000000000" pitchFamily="2" charset="-78"/>
              </a:rPr>
              <a:t>که در آن، پول ارائه شده و طبیعت این قواعد است» (</a:t>
            </a:r>
            <a:r>
              <a:rPr lang="fa-IR" sz="2600" smtClean="0">
                <a:solidFill>
                  <a:srgbClr val="242021"/>
                </a:solidFill>
                <a:latin typeface="BLotus"/>
                <a:cs typeface="B Zar" panose="00000400000000000000" pitchFamily="2" charset="-78"/>
              </a:rPr>
              <a:t>دفلم.84 </a:t>
            </a:r>
            <a:r>
              <a:rPr lang="fa-IR" sz="2600">
                <a:solidFill>
                  <a:srgbClr val="242021"/>
                </a:solidFill>
                <a:latin typeface="BLotus"/>
                <a:cs typeface="B Zar" panose="00000400000000000000" pitchFamily="2" charset="-78"/>
              </a:rPr>
              <a:t>:</a:t>
            </a:r>
            <a:r>
              <a:rPr lang="fa-IR" sz="2600" smtClean="0">
                <a:solidFill>
                  <a:srgbClr val="242021"/>
                </a:solidFill>
                <a:latin typeface="BLotus"/>
                <a:cs typeface="B Zar" panose="00000400000000000000" pitchFamily="2" charset="-78"/>
              </a:rPr>
              <a:t>2003) </a:t>
            </a:r>
            <a:endParaRPr lang="fa-IR"/>
          </a:p>
        </p:txBody>
      </p:sp>
      <p:sp>
        <p:nvSpPr>
          <p:cNvPr id="4" name="Flowchart: Process 3"/>
          <p:cNvSpPr/>
          <p:nvPr/>
        </p:nvSpPr>
        <p:spPr>
          <a:xfrm>
            <a:off x="3840480" y="4206240"/>
            <a:ext cx="4754880" cy="1420837"/>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latin typeface="BLotus"/>
                <a:cs typeface="B Zar" panose="00000400000000000000" pitchFamily="2" charset="-78"/>
              </a:rPr>
              <a:t>تصرف عرصه های مقدس به وسیله عوامل ناسوتی و اقتصادی</a:t>
            </a:r>
            <a:endParaRPr lang="fa-IR" sz="2000">
              <a:solidFill>
                <a:srgbClr val="FF0000"/>
              </a:solidFill>
            </a:endParaRPr>
          </a:p>
        </p:txBody>
      </p:sp>
    </p:spTree>
    <p:extLst>
      <p:ext uri="{BB962C8B-B14F-4D97-AF65-F5344CB8AC3E}">
        <p14:creationId xmlns:p14="http://schemas.microsoft.com/office/powerpoint/2010/main" val="3486858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32586" y="940662"/>
            <a:ext cx="9453093" cy="5236301"/>
          </a:xfrm>
          <a:prstGeom prst="rect">
            <a:avLst/>
          </a:prstGeom>
        </p:spPr>
      </p:pic>
    </p:spTree>
    <p:extLst>
      <p:ext uri="{BB962C8B-B14F-4D97-AF65-F5344CB8AC3E}">
        <p14:creationId xmlns:p14="http://schemas.microsoft.com/office/powerpoint/2010/main" val="1349324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MitraBold"/>
                <a:cs typeface="B Zar" panose="00000400000000000000" pitchFamily="2" charset="-78"/>
              </a:rPr>
              <a:t>پيشينه پژوهش</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در خصوص پدیده پس انداز، مقالاتی در علم اقتصاد وجود دارد که این مسئله را در سطح خرد و کلان و با استفاده از روشهای تحلیل اقتصادی مورد بحث و بررسی قرار دادهاند. قربانی و پرمه ( 1383) با یک نگاه اقتصادی و با استفاده از سیستم مخارج خطی به برآورد کشش قیمتی خودی و منقطع کالاهای 16گانه و کشش پسانداز نسبت به قیمت و درآمد پرداخته اند. نتایج نشان میدهد که میل نهایی به مصرف کل 0/72است.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318781"/>
            <a:ext cx="3305908" cy="112541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latin typeface="BLotus"/>
                <a:cs typeface="B Zar" panose="00000400000000000000" pitchFamily="2" charset="-78"/>
              </a:rPr>
              <a:t>کشش قیمتی خودی</a:t>
            </a:r>
            <a:endParaRPr lang="fa-IR" sz="2000" b="1">
              <a:solidFill>
                <a:srgbClr val="FF0000"/>
              </a:solidFill>
            </a:endParaRPr>
          </a:p>
        </p:txBody>
      </p:sp>
    </p:spTree>
    <p:extLst>
      <p:ext uri="{BB962C8B-B14F-4D97-AF65-F5344CB8AC3E}">
        <p14:creationId xmlns:p14="http://schemas.microsoft.com/office/powerpoint/2010/main" val="914326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محاسبه </a:t>
            </a:r>
            <a:r>
              <a:rPr lang="fa-IR" smtClean="0">
                <a:solidFill>
                  <a:srgbClr val="242021"/>
                </a:solidFill>
                <a:latin typeface="BLotus"/>
                <a:cs typeface="B Zar" panose="00000400000000000000" pitchFamily="2" charset="-78"/>
              </a:rPr>
              <a:t>کشش پسانداز </a:t>
            </a:r>
            <a:r>
              <a:rPr lang="fa-IR">
                <a:solidFill>
                  <a:srgbClr val="242021"/>
                </a:solidFill>
                <a:latin typeface="BLotus"/>
                <a:cs typeface="B Zar" panose="00000400000000000000" pitchFamily="2" charset="-78"/>
              </a:rPr>
              <a:t>گویای آن است که افزایش قیمت </a:t>
            </a:r>
            <a:r>
              <a:rPr lang="fa-IR">
                <a:solidFill>
                  <a:srgbClr val="FF0000"/>
                </a:solidFill>
                <a:latin typeface="BLotus"/>
                <a:cs typeface="B Zar" panose="00000400000000000000" pitchFamily="2" charset="-78"/>
              </a:rPr>
              <a:t>گروههای ششگانه غلات، گوشت، شیر، </a:t>
            </a:r>
            <a:r>
              <a:rPr lang="fa-IR" smtClean="0">
                <a:solidFill>
                  <a:srgbClr val="FF0000"/>
                </a:solidFill>
                <a:latin typeface="BLotus"/>
                <a:cs typeface="B Zar" panose="00000400000000000000" pitchFamily="2" charset="-78"/>
              </a:rPr>
              <a:t>روغن، میوه </a:t>
            </a:r>
            <a:r>
              <a:rPr lang="fa-IR">
                <a:solidFill>
                  <a:srgbClr val="FF0000"/>
                </a:solidFill>
                <a:latin typeface="BLotus"/>
                <a:cs typeface="B Zar" panose="00000400000000000000" pitchFamily="2" charset="-78"/>
              </a:rPr>
              <a:t>و سبزی، پوشاك، و کفش </a:t>
            </a:r>
            <a:r>
              <a:rPr lang="fa-IR">
                <a:solidFill>
                  <a:srgbClr val="242021"/>
                </a:solidFill>
                <a:latin typeface="BLotus"/>
                <a:cs typeface="B Zar" panose="00000400000000000000" pitchFamily="2" charset="-78"/>
              </a:rPr>
              <a:t>بیشترین تأثیر را بر کاهش پسانداز خانوارها </a:t>
            </a:r>
            <a:r>
              <a:rPr lang="fa-IR" smtClean="0">
                <a:solidFill>
                  <a:srgbClr val="242021"/>
                </a:solidFill>
                <a:latin typeface="BLotus"/>
                <a:cs typeface="B Zar" panose="00000400000000000000" pitchFamily="2" charset="-78"/>
              </a:rPr>
              <a:t>دارد. تحقیقی </a:t>
            </a:r>
            <a:r>
              <a:rPr lang="fa-IR">
                <a:solidFill>
                  <a:srgbClr val="242021"/>
                </a:solidFill>
                <a:latin typeface="BLotus"/>
                <a:cs typeface="B Zar" panose="00000400000000000000" pitchFamily="2" charset="-78"/>
              </a:rPr>
              <a:t>دیگر توسط رضایی </a:t>
            </a:r>
            <a:r>
              <a:rPr lang="fa-IR" smtClean="0">
                <a:solidFill>
                  <a:srgbClr val="242021"/>
                </a:solidFill>
                <a:latin typeface="BLotus"/>
                <a:cs typeface="B Zar" panose="00000400000000000000" pitchFamily="2" charset="-78"/>
              </a:rPr>
              <a:t>(1389) در </a:t>
            </a:r>
            <a:r>
              <a:rPr lang="fa-IR">
                <a:solidFill>
                  <a:srgbClr val="242021"/>
                </a:solidFill>
                <a:latin typeface="BLotus"/>
                <a:cs typeface="B Zar" panose="00000400000000000000" pitchFamily="2" charset="-78"/>
              </a:rPr>
              <a:t>مورد بررسی رفتار مصرف و پسانداز </a:t>
            </a:r>
            <a:r>
              <a:rPr lang="fa-IR" smtClean="0">
                <a:solidFill>
                  <a:srgbClr val="242021"/>
                </a:solidFill>
                <a:latin typeface="BLotus"/>
                <a:cs typeface="B Zar" panose="00000400000000000000" pitchFamily="2" charset="-78"/>
              </a:rPr>
              <a:t>در چارچوب </a:t>
            </a:r>
            <a:r>
              <a:rPr lang="fa-IR">
                <a:solidFill>
                  <a:srgbClr val="242021"/>
                </a:solidFill>
                <a:latin typeface="BLotus"/>
                <a:cs typeface="B Zar" panose="00000400000000000000" pitchFamily="2" charset="-78"/>
              </a:rPr>
              <a:t>مدل رشد نئوکلاسیکی انجام شده است که از مدلهای اقتصادی برای تبیین </a:t>
            </a:r>
            <a:r>
              <a:rPr lang="fa-IR" smtClean="0">
                <a:solidFill>
                  <a:srgbClr val="242021"/>
                </a:solidFill>
                <a:latin typeface="BLotus"/>
                <a:cs typeface="B Zar" panose="00000400000000000000" pitchFamily="2" charset="-78"/>
              </a:rPr>
              <a:t>این مسئله </a:t>
            </a:r>
            <a:r>
              <a:rPr lang="fa-IR">
                <a:solidFill>
                  <a:srgbClr val="242021"/>
                </a:solidFill>
                <a:latin typeface="BLotus"/>
                <a:cs typeface="B Zar" panose="00000400000000000000" pitchFamily="2" charset="-78"/>
              </a:rPr>
              <a:t>کمک گرفته است</a:t>
            </a:r>
            <a:endParaRPr lang="fa-IR"/>
          </a:p>
        </p:txBody>
      </p:sp>
      <p:pic>
        <p:nvPicPr>
          <p:cNvPr id="4" name="Picture 3"/>
          <p:cNvPicPr>
            <a:picLocks noChangeAspect="1"/>
          </p:cNvPicPr>
          <p:nvPr/>
        </p:nvPicPr>
        <p:blipFill>
          <a:blip r:embed="rId2"/>
          <a:stretch>
            <a:fillRect/>
          </a:stretch>
        </p:blipFill>
        <p:spPr>
          <a:xfrm>
            <a:off x="838200" y="4190414"/>
            <a:ext cx="2857500" cy="1600200"/>
          </a:xfrm>
          <a:prstGeom prst="rect">
            <a:avLst/>
          </a:prstGeom>
        </p:spPr>
      </p:pic>
    </p:spTree>
    <p:extLst>
      <p:ext uri="{BB962C8B-B14F-4D97-AF65-F5344CB8AC3E}">
        <p14:creationId xmlns:p14="http://schemas.microsoft.com/office/powerpoint/2010/main" val="262878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i="0" smtClean="0">
                <a:solidFill>
                  <a:srgbClr val="FF0000"/>
                </a:solidFill>
                <a:effectLst/>
                <a:latin typeface="BLotusBold"/>
                <a:cs typeface="B Zar" panose="00000400000000000000" pitchFamily="2" charset="-78"/>
              </a:rPr>
              <a:t>كلیدواژه: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242021"/>
                </a:solidFill>
                <a:effectLst/>
                <a:latin typeface="BLotus"/>
                <a:cs typeface="B Zar" panose="00000400000000000000" pitchFamily="2" charset="-78"/>
              </a:rPr>
              <a:t>تبارشناسی پسانداز، منطق دوراندیشی، روش پدیدارشناسی، روز مبادا، خانواده هستهای</a:t>
            </a:r>
            <a:r>
              <a:rPr lang="fa-IR" smtClean="0">
                <a:cs typeface="B Zar" panose="00000400000000000000" pitchFamily="2" charset="-78"/>
              </a:rPr>
              <a:t>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411907" y="3227509"/>
            <a:ext cx="3705151" cy="2656523"/>
          </a:xfrm>
          <a:prstGeom prst="rect">
            <a:avLst/>
          </a:prstGeom>
        </p:spPr>
      </p:pic>
    </p:spTree>
    <p:extLst>
      <p:ext uri="{BB962C8B-B14F-4D97-AF65-F5344CB8AC3E}">
        <p14:creationId xmlns:p14="http://schemas.microsoft.com/office/powerpoint/2010/main" val="677911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قالهای تحت عنوان بررسی جامعهشناختی دلایل پس انداز کردن و شیوههای آن نزد مردم مشهد به روش رویش نظریه، توسط صدر نبوی و دیگران (1390) بر اساس یک چارچوب مفهومی به بررسی پسانداز پرداخته اند. بر اساس این پژوهش، پسانداز در اکثر حالتها، خودداری از مصرف در زمان حال است. پس مطالعه مصرف و تغییرات آن برای بررسی امر پسانداز، مدخلیت تام دارد. نتایج این مقاله نشان میدهد که مصاحبهشوندگان 2تا « 4خواسته نداشته» دارند که مهمترین آنها، خواستهای بوده که رفع آن بیشترین حد از «</a:t>
            </a:r>
            <a:r>
              <a:rPr lang="fa-IR" b="1" i="0" smtClean="0">
                <a:solidFill>
                  <a:srgbClr val="FF0000"/>
                </a:solidFill>
                <a:effectLst/>
                <a:latin typeface="BLotus"/>
                <a:cs typeface="B Zar" panose="00000400000000000000" pitchFamily="2" charset="-78"/>
              </a:rPr>
              <a:t>رضایتمندی و تثبیت و آرامش</a:t>
            </a:r>
            <a:r>
              <a:rPr lang="fa-IR" b="0" i="0" smtClean="0">
                <a:solidFill>
                  <a:srgbClr val="242021"/>
                </a:solidFill>
                <a:effectLst/>
                <a:latin typeface="BLotus"/>
                <a:cs typeface="B Zar" panose="00000400000000000000" pitchFamily="2" charset="-78"/>
              </a:rPr>
              <a:t>» را برای مصرفکننده به همراه داشته است.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57448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600">
                <a:solidFill>
                  <a:srgbClr val="242021"/>
                </a:solidFill>
                <a:latin typeface="BLotus"/>
                <a:cs typeface="B Zar" panose="00000400000000000000" pitchFamily="2" charset="-78"/>
              </a:rPr>
              <a:t>این خواستهها، با توجه </a:t>
            </a:r>
            <a:r>
              <a:rPr lang="fa-IR" sz="2600" smtClean="0">
                <a:solidFill>
                  <a:srgbClr val="242021"/>
                </a:solidFill>
                <a:latin typeface="BLotus"/>
                <a:cs typeface="B Zar" panose="00000400000000000000" pitchFamily="2" charset="-78"/>
              </a:rPr>
              <a:t>به «نظام </a:t>
            </a:r>
            <a:r>
              <a:rPr lang="fa-IR" sz="2600">
                <a:solidFill>
                  <a:srgbClr val="242021"/>
                </a:solidFill>
                <a:latin typeface="BLotus"/>
                <a:cs typeface="B Zar" panose="00000400000000000000" pitchFamily="2" charset="-78"/>
              </a:rPr>
              <a:t>ترجیحات» مصرفی اشخاص، اولینها محسوب میشوند. اگر درآمد شخص </a:t>
            </a:r>
            <a:r>
              <a:rPr lang="fa-IR" sz="2600" smtClean="0">
                <a:solidFill>
                  <a:srgbClr val="242021"/>
                </a:solidFill>
                <a:latin typeface="BLotus"/>
                <a:cs typeface="B Zar" panose="00000400000000000000" pitchFamily="2" charset="-78"/>
              </a:rPr>
              <a:t>افزایش یابد</a:t>
            </a:r>
            <a:r>
              <a:rPr lang="fa-IR" sz="2600">
                <a:solidFill>
                  <a:srgbClr val="242021"/>
                </a:solidFill>
                <a:latin typeface="BLotus"/>
                <a:cs typeface="B Zar" panose="00000400000000000000" pitchFamily="2" charset="-78"/>
              </a:rPr>
              <a:t>، در گام اول بیش از نیم آن را پسانداز میکند و وقتی بخواهد به مصرف </a:t>
            </a:r>
            <a:r>
              <a:rPr lang="fa-IR" sz="2600" smtClean="0">
                <a:solidFill>
                  <a:srgbClr val="242021"/>
                </a:solidFill>
                <a:latin typeface="BLotus"/>
                <a:cs typeface="B Zar" panose="00000400000000000000" pitchFamily="2" charset="-78"/>
              </a:rPr>
              <a:t>اختصاص دهد</a:t>
            </a:r>
            <a:r>
              <a:rPr lang="fa-IR" sz="2600">
                <a:solidFill>
                  <a:srgbClr val="242021"/>
                </a:solidFill>
                <a:latin typeface="BLotus"/>
                <a:cs typeface="B Zar" panose="00000400000000000000" pitchFamily="2" charset="-78"/>
              </a:rPr>
              <a:t>، یکی از شکلهای اصلی آن، «</a:t>
            </a:r>
            <a:r>
              <a:rPr lang="fa-IR" sz="2600" b="1">
                <a:solidFill>
                  <a:srgbClr val="FF0000"/>
                </a:solidFill>
                <a:latin typeface="BLotus"/>
                <a:cs typeface="B Zar" panose="00000400000000000000" pitchFamily="2" charset="-78"/>
              </a:rPr>
              <a:t>افزایش کیفیتهای ناپیدا</a:t>
            </a:r>
            <a:r>
              <a:rPr lang="fa-IR" sz="2600">
                <a:solidFill>
                  <a:srgbClr val="242021"/>
                </a:solidFill>
                <a:latin typeface="BLotus"/>
                <a:cs typeface="B Zar" panose="00000400000000000000" pitchFamily="2" charset="-78"/>
              </a:rPr>
              <a:t>» است. همچنین اگر </a:t>
            </a:r>
            <a:r>
              <a:rPr lang="fa-IR" sz="2600" smtClean="0">
                <a:solidFill>
                  <a:srgbClr val="242021"/>
                </a:solidFill>
                <a:latin typeface="BLotus"/>
                <a:cs typeface="B Zar" panose="00000400000000000000" pitchFamily="2" charset="-78"/>
              </a:rPr>
              <a:t>درآمدهای شخص </a:t>
            </a:r>
            <a:r>
              <a:rPr lang="fa-IR" sz="2600">
                <a:solidFill>
                  <a:srgbClr val="242021"/>
                </a:solidFill>
                <a:latin typeface="BLotus"/>
                <a:cs typeface="B Zar" panose="00000400000000000000" pitchFamily="2" charset="-78"/>
              </a:rPr>
              <a:t>با کاهش روبرو شود، دفاع از استانداردهای سبک مصرف، </a:t>
            </a:r>
            <a:r>
              <a:rPr lang="fa-IR" sz="2600" smtClean="0">
                <a:solidFill>
                  <a:srgbClr val="242021"/>
                </a:solidFill>
                <a:latin typeface="BLotus"/>
                <a:cs typeface="B Zar" panose="00000400000000000000" pitchFamily="2" charset="-78"/>
              </a:rPr>
              <a:t>عکس العمل </a:t>
            </a:r>
            <a:r>
              <a:rPr lang="fa-IR" sz="2600">
                <a:solidFill>
                  <a:srgbClr val="242021"/>
                </a:solidFill>
                <a:latin typeface="BLotus"/>
                <a:cs typeface="B Zar" panose="00000400000000000000" pitchFamily="2" charset="-78"/>
              </a:rPr>
              <a:t>رایج در </a:t>
            </a:r>
            <a:r>
              <a:rPr lang="fa-IR" sz="2600" smtClean="0">
                <a:solidFill>
                  <a:srgbClr val="242021"/>
                </a:solidFill>
                <a:latin typeface="BLotus"/>
                <a:cs typeface="B Zar" panose="00000400000000000000" pitchFamily="2" charset="-78"/>
              </a:rPr>
              <a:t>بین مصاحبه شوندگان </a:t>
            </a:r>
            <a:r>
              <a:rPr lang="fa-IR" sz="2600">
                <a:solidFill>
                  <a:srgbClr val="242021"/>
                </a:solidFill>
                <a:latin typeface="BLotus"/>
                <a:cs typeface="B Zar" panose="00000400000000000000" pitchFamily="2" charset="-78"/>
              </a:rPr>
              <a:t>بوده است. انگیزه </a:t>
            </a:r>
            <a:r>
              <a:rPr lang="fa-IR" sz="2600" smtClean="0">
                <a:solidFill>
                  <a:srgbClr val="242021"/>
                </a:solidFill>
                <a:latin typeface="BLotus"/>
                <a:cs typeface="B Zar" panose="00000400000000000000" pitchFamily="2" charset="-78"/>
              </a:rPr>
              <a:t>مصاحبه شوندگان </a:t>
            </a:r>
            <a:r>
              <a:rPr lang="fa-IR" sz="2600">
                <a:solidFill>
                  <a:srgbClr val="242021"/>
                </a:solidFill>
                <a:latin typeface="BLotus"/>
                <a:cs typeface="B Zar" panose="00000400000000000000" pitchFamily="2" charset="-78"/>
              </a:rPr>
              <a:t>برای پسانداز کردن، ایجاد </a:t>
            </a:r>
            <a:r>
              <a:rPr lang="fa-IR" sz="2600" smtClean="0">
                <a:solidFill>
                  <a:srgbClr val="242021"/>
                </a:solidFill>
                <a:latin typeface="BLotus"/>
                <a:cs typeface="B Zar" panose="00000400000000000000" pitchFamily="2" charset="-78"/>
              </a:rPr>
              <a:t>احساس توانایی </a:t>
            </a:r>
            <a:r>
              <a:rPr lang="fa-IR" sz="2600">
                <a:solidFill>
                  <a:srgbClr val="242021"/>
                </a:solidFill>
                <a:latin typeface="BLotus"/>
                <a:cs typeface="B Zar" panose="00000400000000000000" pitchFamily="2" charset="-78"/>
              </a:rPr>
              <a:t>و تأمین </a:t>
            </a:r>
            <a:r>
              <a:rPr lang="fa-IR" sz="2600" smtClean="0">
                <a:solidFill>
                  <a:srgbClr val="242021"/>
                </a:solidFill>
                <a:latin typeface="BLotus"/>
                <a:cs typeface="B Zar" panose="00000400000000000000" pitchFamily="2" charset="-78"/>
              </a:rPr>
              <a:t>خواسته ها </a:t>
            </a:r>
            <a:r>
              <a:rPr lang="fa-IR" sz="2600">
                <a:solidFill>
                  <a:srgbClr val="242021"/>
                </a:solidFill>
                <a:latin typeface="BLotus"/>
                <a:cs typeface="B Zar" panose="00000400000000000000" pitchFamily="2" charset="-78"/>
              </a:rPr>
              <a:t>بوده است. آنها این کار را از طریق ایجاد تعهد درونی و الزام </a:t>
            </a:r>
            <a:r>
              <a:rPr lang="fa-IR" sz="2600" smtClean="0">
                <a:solidFill>
                  <a:srgbClr val="242021"/>
                </a:solidFill>
                <a:latin typeface="BLotus"/>
                <a:cs typeface="B Zar" panose="00000400000000000000" pitchFamily="2" charset="-78"/>
              </a:rPr>
              <a:t>بیرونی و </a:t>
            </a:r>
            <a:r>
              <a:rPr lang="fa-IR" sz="2600">
                <a:solidFill>
                  <a:srgbClr val="242021"/>
                </a:solidFill>
                <a:latin typeface="BLotus"/>
                <a:cs typeface="B Zar" panose="00000400000000000000" pitchFamily="2" charset="-78"/>
              </a:rPr>
              <a:t>دور از دسترس نگه داشتن پول انجام </a:t>
            </a:r>
            <a:r>
              <a:rPr lang="fa-IR" sz="2600" smtClean="0">
                <a:solidFill>
                  <a:srgbClr val="242021"/>
                </a:solidFill>
                <a:latin typeface="BLotus"/>
                <a:cs typeface="B Zar" panose="00000400000000000000" pitchFamily="2" charset="-78"/>
              </a:rPr>
              <a:t>میدهند</a:t>
            </a:r>
          </a:p>
          <a:p>
            <a:pPr algn="just"/>
            <a:endParaRPr lang="fa-IR">
              <a:cs typeface="B Zar" panose="00000400000000000000" pitchFamily="2" charset="-78"/>
            </a:endParaRPr>
          </a:p>
        </p:txBody>
      </p:sp>
      <p:sp>
        <p:nvSpPr>
          <p:cNvPr id="4" name="Flowchart: Process 3"/>
          <p:cNvSpPr/>
          <p:nvPr/>
        </p:nvSpPr>
        <p:spPr>
          <a:xfrm>
            <a:off x="838200" y="4501662"/>
            <a:ext cx="4135902" cy="11535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b="1">
                <a:solidFill>
                  <a:srgbClr val="FF0000"/>
                </a:solidFill>
                <a:latin typeface="BLotus"/>
                <a:cs typeface="B Zar" panose="00000400000000000000" pitchFamily="2" charset="-78"/>
              </a:rPr>
              <a:t>ایجاد تعهد درونی و الزام بیرونی</a:t>
            </a:r>
            <a:endParaRPr lang="fa-IR" b="1">
              <a:solidFill>
                <a:srgbClr val="FF0000"/>
              </a:solidFill>
            </a:endParaRPr>
          </a:p>
        </p:txBody>
      </p:sp>
    </p:spTree>
    <p:extLst>
      <p:ext uri="{BB962C8B-B14F-4D97-AF65-F5344CB8AC3E}">
        <p14:creationId xmlns:p14="http://schemas.microsoft.com/office/powerpoint/2010/main" val="4229081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MitraBold"/>
                <a:cs typeface="B Zar" panose="00000400000000000000" pitchFamily="2" charset="-78"/>
              </a:rPr>
              <a:t>روش تحقيق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4965894" y="1825625"/>
            <a:ext cx="6387905" cy="4351338"/>
          </a:xfrm>
        </p:spPr>
        <p:txBody>
          <a:bodyPr>
            <a:normAutofit lnSpcReduction="10000"/>
          </a:bodyPr>
          <a:lstStyle/>
          <a:p>
            <a:pPr algn="just"/>
            <a:r>
              <a:rPr lang="fa-IR" b="0" i="0" smtClean="0">
                <a:solidFill>
                  <a:srgbClr val="242021"/>
                </a:solidFill>
                <a:effectLst/>
                <a:latin typeface="BLotus"/>
                <a:cs typeface="B Zar" panose="00000400000000000000" pitchFamily="2" charset="-78"/>
              </a:rPr>
              <a:t>هر تحقیقی بر اساس پرسشی که مطرح میکند، باید روش مناسبی را به کار بگیرد و برای این</a:t>
            </a:r>
            <a:r>
              <a:rPr lang="fa-IR" smtClean="0">
                <a:cs typeface="B Zar" panose="00000400000000000000" pitchFamily="2" charset="-78"/>
              </a:rPr>
              <a:t> </a:t>
            </a:r>
            <a:r>
              <a:rPr lang="fa-IR" b="0" i="0" smtClean="0">
                <a:solidFill>
                  <a:srgbClr val="242021"/>
                </a:solidFill>
                <a:effectLst/>
                <a:latin typeface="BLotus"/>
                <a:cs typeface="B Zar" panose="00000400000000000000" pitchFamily="2" charset="-78"/>
              </a:rPr>
              <a:t>گزینش لازم است دلایل قابل دفاعی ارائه کند. </a:t>
            </a:r>
            <a:r>
              <a:rPr lang="fa-IR" b="1" i="0" smtClean="0">
                <a:solidFill>
                  <a:srgbClr val="FF0000"/>
                </a:solidFill>
                <a:effectLst/>
                <a:latin typeface="BLotus"/>
                <a:cs typeface="B Zar" panose="00000400000000000000" pitchFamily="2" charset="-78"/>
              </a:rPr>
              <a:t>روش تحقیقی که به پرسشهای این پژوهش پاسخ می ً دهد، به طور کلی یک روش کیفی، و مشخصا روش پدیدارشناسی است</a:t>
            </a:r>
            <a:r>
              <a:rPr lang="fa-IR" b="0" i="0" smtClean="0">
                <a:solidFill>
                  <a:srgbClr val="242021"/>
                </a:solidFill>
                <a:effectLst/>
                <a:latin typeface="BLotus"/>
                <a:cs typeface="B Zar" panose="00000400000000000000" pitchFamily="2" charset="-78"/>
              </a:rPr>
              <a:t>. در واقع، روش کیفی، نوعی روش تحقیق در علوم اجتماعی است که بر شیوهای که افراد تجربه هایشان را از زندگی تفسیر میکنند متمرکز است.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98627" y="1994436"/>
            <a:ext cx="3826591" cy="3365353"/>
          </a:xfrm>
          <a:prstGeom prst="rect">
            <a:avLst/>
          </a:prstGeom>
        </p:spPr>
      </p:pic>
    </p:spTree>
    <p:extLst>
      <p:ext uri="{BB962C8B-B14F-4D97-AF65-F5344CB8AC3E}">
        <p14:creationId xmlns:p14="http://schemas.microsoft.com/office/powerpoint/2010/main" val="18653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در یک کلمه به گفته اتکینسون،(2001) </a:t>
            </a:r>
            <a:r>
              <a:rPr lang="fa-IR" sz="1200">
                <a:solidFill>
                  <a:srgbClr val="242021"/>
                </a:solidFill>
                <a:latin typeface="BLotus"/>
                <a:cs typeface="B Zar" panose="00000400000000000000" pitchFamily="2" charset="-78"/>
              </a:rPr>
              <a:t>1 </a:t>
            </a:r>
            <a:r>
              <a:rPr lang="fa-IR">
                <a:solidFill>
                  <a:srgbClr val="242021"/>
                </a:solidFill>
                <a:latin typeface="BLotus"/>
                <a:cs typeface="B Zar" panose="00000400000000000000" pitchFamily="2" charset="-78"/>
              </a:rPr>
              <a:t>روش کیفی «چتری» است بر سر تعدادی از رویکردهای متفاوت که زیر آن قرار میگیرند و چهارچوبی برای تحقیق و پژوهش فراهم میکنند. البته اکثر این رویکردها یک هدف را دنبال میکنند و آن، فهم واقعیت اجتماعی افراد، گروهها و فرهنگها است. اساس تحقیق کیفی، تفسیر واقعیت اجتماعی و توصیف تجربه زیستهی انسان است (گریس.، 2008، 171</a:t>
            </a:r>
            <a:r>
              <a:rPr lang="fa-IR">
                <a:solidFill>
                  <a:prstClr val="black"/>
                </a:solidFill>
                <a:cs typeface="B Zar" panose="00000400000000000000" pitchFamily="2" charset="-78"/>
              </a:rPr>
              <a:t> )</a:t>
            </a:r>
            <a:endParaRPr lang="fa-IR"/>
          </a:p>
        </p:txBody>
      </p:sp>
      <p:sp>
        <p:nvSpPr>
          <p:cNvPr id="4" name="Flowchart: Process 3"/>
          <p:cNvSpPr/>
          <p:nvPr/>
        </p:nvSpPr>
        <p:spPr>
          <a:xfrm>
            <a:off x="2546252" y="4290646"/>
            <a:ext cx="3826413" cy="98473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Lotus"/>
                <a:cs typeface="B Zar" panose="00000400000000000000" pitchFamily="2" charset="-78"/>
              </a:rPr>
              <a:t>فهم واقعیت اجتماعی افراد، گروهها و فرهنگها</a:t>
            </a:r>
            <a:endParaRPr lang="fa-IR" b="1">
              <a:solidFill>
                <a:srgbClr val="FF0000"/>
              </a:solidFill>
            </a:endParaRPr>
          </a:p>
        </p:txBody>
      </p:sp>
    </p:spTree>
    <p:extLst>
      <p:ext uri="{BB962C8B-B14F-4D97-AF65-F5344CB8AC3E}">
        <p14:creationId xmlns:p14="http://schemas.microsoft.com/office/powerpoint/2010/main" val="3902328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پدیدارشناسان بر مفهوم پدیده های اجتماعی و ارزشها تأکید دارند. به عقیده آنها پدیدههای اجتماعی شیئ نیستند، بنابراین نمیتوان آنها را مانند اشیا مطالعه کرد. برای شناخت پدیدههای انسانی باید به دنیای ارزشهای انسانها پی برد و بر این اساس پدیده های انسانی را تشریح و</a:t>
            </a:r>
            <a:br>
              <a:rPr lang="fa-IR" b="0" i="0" smtClean="0">
                <a:solidFill>
                  <a:srgbClr val="242021"/>
                </a:solidFill>
                <a:effectLst/>
                <a:latin typeface="BLotus"/>
                <a:cs typeface="B Zar" panose="00000400000000000000" pitchFamily="2" charset="-78"/>
              </a:rPr>
            </a:br>
            <a:r>
              <a:rPr lang="fa-IR" b="0" i="0" smtClean="0">
                <a:solidFill>
                  <a:srgbClr val="242021"/>
                </a:solidFill>
                <a:effectLst/>
                <a:latin typeface="BLotus"/>
                <a:cs typeface="B Zar" panose="00000400000000000000" pitchFamily="2" charset="-78"/>
              </a:rPr>
              <a:t>تبیین کرد، و تا به درون انسانها و ارزشهای آنها پی نبریم، نمیتوانیم به واقعیت پدیدهها و</a:t>
            </a:r>
            <a:br>
              <a:rPr lang="fa-IR" b="0" i="0" smtClean="0">
                <a:solidFill>
                  <a:srgbClr val="242021"/>
                </a:solidFill>
                <a:effectLst/>
                <a:latin typeface="BLotus"/>
                <a:cs typeface="B Zar" panose="00000400000000000000" pitchFamily="2" charset="-78"/>
              </a:rPr>
            </a:br>
            <a:r>
              <a:rPr lang="fa-IR" b="0" i="0" smtClean="0">
                <a:solidFill>
                  <a:srgbClr val="242021"/>
                </a:solidFill>
                <a:effectLst/>
                <a:latin typeface="BLotus"/>
                <a:cs typeface="B Zar" panose="00000400000000000000" pitchFamily="2" charset="-78"/>
              </a:rPr>
              <a:t>روابط بین آنها دست یابیم.</a:t>
            </a:r>
          </a:p>
          <a:p>
            <a:pPr marL="0" indent="0" algn="just">
              <a:buNone/>
            </a:pPr>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838200" y="4001294"/>
            <a:ext cx="2912013" cy="1519311"/>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latin typeface="BLotus"/>
                <a:cs typeface="B Zar" panose="00000400000000000000" pitchFamily="2" charset="-78"/>
              </a:rPr>
              <a:t>پدیده های اجتماعی و ارزشها</a:t>
            </a:r>
            <a:endParaRPr lang="fa-IR">
              <a:solidFill>
                <a:srgbClr val="FF0000"/>
              </a:solidFill>
            </a:endParaRPr>
          </a:p>
        </p:txBody>
      </p:sp>
    </p:spTree>
    <p:extLst>
      <p:ext uri="{BB962C8B-B14F-4D97-AF65-F5344CB8AC3E}">
        <p14:creationId xmlns:p14="http://schemas.microsoft.com/office/powerpoint/2010/main" val="1458040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پژوهشگران مکتب پدیدارشناسی برای انسانی کردن فرایندهای پژوهش، خود به </a:t>
            </a:r>
            <a:r>
              <a:rPr lang="fa-IR" smtClean="0">
                <a:solidFill>
                  <a:srgbClr val="242021"/>
                </a:solidFill>
                <a:latin typeface="BLotus"/>
                <a:cs typeface="B Zar" panose="00000400000000000000" pitchFamily="2" charset="-78"/>
              </a:rPr>
              <a:t>دنبال ایجاد </a:t>
            </a:r>
            <a:r>
              <a:rPr lang="fa-IR">
                <a:solidFill>
                  <a:srgbClr val="242021"/>
                </a:solidFill>
                <a:latin typeface="BLotus"/>
                <a:cs typeface="B Zar" panose="00000400000000000000" pitchFamily="2" charset="-78"/>
              </a:rPr>
              <a:t>نظریه از طریق درك رفتار انسانی با توجه به ابعاد عملیاش در جایگاه طبیعی آن </a:t>
            </a:r>
            <a:r>
              <a:rPr lang="fa-IR" smtClean="0">
                <a:solidFill>
                  <a:srgbClr val="242021"/>
                </a:solidFill>
                <a:latin typeface="BLotus"/>
                <a:cs typeface="B Zar" panose="00000400000000000000" pitchFamily="2" charset="-78"/>
              </a:rPr>
              <a:t>هستند. پیشفرض </a:t>
            </a:r>
            <a:r>
              <a:rPr lang="fa-IR">
                <a:solidFill>
                  <a:srgbClr val="242021"/>
                </a:solidFill>
                <a:latin typeface="BLotus"/>
                <a:cs typeface="B Zar" panose="00000400000000000000" pitchFamily="2" charset="-78"/>
              </a:rPr>
              <a:t>اصلی پدیدارشناسان آن است که دانش متشکل از حقایقی است و بهترین </a:t>
            </a:r>
            <a:r>
              <a:rPr lang="fa-IR" smtClean="0">
                <a:solidFill>
                  <a:srgbClr val="242021"/>
                </a:solidFill>
                <a:latin typeface="BLotus"/>
                <a:cs typeface="B Zar" panose="00000400000000000000" pitchFamily="2" charset="-78"/>
              </a:rPr>
              <a:t>حالت برای </a:t>
            </a:r>
            <a:r>
              <a:rPr lang="fa-IR">
                <a:solidFill>
                  <a:srgbClr val="242021"/>
                </a:solidFill>
                <a:latin typeface="BLotus"/>
                <a:cs typeface="B Zar" panose="00000400000000000000" pitchFamily="2" charset="-78"/>
              </a:rPr>
              <a:t>شناسایی آن هنگامی است که پژوهشگر در موقعیت طبیعی قرار میگیرد و برای </a:t>
            </a:r>
            <a:r>
              <a:rPr lang="fa-IR" smtClean="0">
                <a:solidFill>
                  <a:srgbClr val="242021"/>
                </a:solidFill>
                <a:latin typeface="BLotus"/>
                <a:cs typeface="B Zar" panose="00000400000000000000" pitchFamily="2" charset="-78"/>
              </a:rPr>
              <a:t>درك دانش</a:t>
            </a:r>
            <a:r>
              <a:rPr lang="fa-IR">
                <a:solidFill>
                  <a:srgbClr val="242021"/>
                </a:solidFill>
                <a:latin typeface="BLotus"/>
                <a:cs typeface="B Zar" panose="00000400000000000000" pitchFamily="2" charset="-78"/>
              </a:rPr>
              <a:t>، آنچنان که هست، تلاش میکند (ازکیا، دربان </a:t>
            </a:r>
            <a:r>
              <a:rPr lang="fa-IR" smtClean="0">
                <a:solidFill>
                  <a:srgbClr val="242021"/>
                </a:solidFill>
                <a:latin typeface="BLotus"/>
                <a:cs typeface="B Zar" panose="00000400000000000000" pitchFamily="2" charset="-78"/>
              </a:rPr>
              <a:t>آستانه،1382، 101)</a:t>
            </a:r>
          </a:p>
          <a:p>
            <a:pPr algn="just"/>
            <a:endParaRPr lang="fa-IR"/>
          </a:p>
        </p:txBody>
      </p:sp>
      <p:sp>
        <p:nvSpPr>
          <p:cNvPr id="4" name="Flowchart: Connector 3"/>
          <p:cNvSpPr/>
          <p:nvPr/>
        </p:nvSpPr>
        <p:spPr>
          <a:xfrm>
            <a:off x="838200" y="4001294"/>
            <a:ext cx="2489982" cy="1631852"/>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latin typeface="BLotus"/>
                <a:cs typeface="B Zar" panose="00000400000000000000" pitchFamily="2" charset="-78"/>
              </a:rPr>
              <a:t>موقعیت طبیعی</a:t>
            </a:r>
            <a:endParaRPr lang="fa-IR" sz="2000" b="1">
              <a:solidFill>
                <a:srgbClr val="FF0000"/>
              </a:solidFill>
            </a:endParaRPr>
          </a:p>
        </p:txBody>
      </p:sp>
    </p:spTree>
    <p:extLst>
      <p:ext uri="{BB962C8B-B14F-4D97-AF65-F5344CB8AC3E}">
        <p14:creationId xmlns:p14="http://schemas.microsoft.com/office/powerpoint/2010/main" val="3313290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اینکه چه زمانی یک پژوهشگر باید از این روش استفاده کند، بسته به سؤال پژوهش است. پدیدارشناسی معنای تجارب زیسته افراد متعدد از یک مفهوم یا پدیده را توصیف میکند. پدیدارشناسان اشتراکات مشارکت کنندگان در تجربه یک پدیده را مد نظر قرار میدهند. هدف از این روش تقلیل تجارب افراد از یک پدیده به توصیفی از ذات فراگیر است (کرسول.79 :1391) ،</a:t>
            </a:r>
            <a:r>
              <a:rPr lang="fa-IR" sz="1200" b="0" i="0" smtClean="0">
                <a:solidFill>
                  <a:srgbClr val="242021"/>
                </a:solidFill>
                <a:effectLst/>
                <a:latin typeface="BLotus"/>
                <a:cs typeface="B Zar" panose="00000400000000000000" pitchFamily="2" charset="-78"/>
              </a:rPr>
              <a:t>3</a:t>
            </a:r>
            <a:br>
              <a:rPr lang="fa-IR" sz="1200" b="0" i="0" smtClean="0">
                <a:solidFill>
                  <a:srgbClr val="242021"/>
                </a:solidFill>
                <a:effectLst/>
                <a:latin typeface="BLotus"/>
                <a:cs typeface="B Zar" panose="00000400000000000000" pitchFamily="2" charset="-78"/>
              </a:rPr>
            </a:br>
            <a:r>
              <a:rPr lang="fa-IR" b="0" i="0" smtClean="0">
                <a:solidFill>
                  <a:srgbClr val="242021"/>
                </a:solidFill>
                <a:effectLst/>
                <a:latin typeface="BLotus"/>
                <a:cs typeface="B Zar" panose="00000400000000000000" pitchFamily="2" charset="-78"/>
              </a:rPr>
              <a:t>روش پدیدارشناسی به دو سؤال اساسی از یک پدیده پاسخ میدهد: </a:t>
            </a:r>
            <a:r>
              <a:rPr lang="fa-IR" b="0" i="0" smtClean="0">
                <a:solidFill>
                  <a:srgbClr val="FF0000"/>
                </a:solidFill>
                <a:effectLst/>
                <a:latin typeface="BLotus"/>
                <a:cs typeface="B Zar" panose="00000400000000000000" pitchFamily="2" charset="-78"/>
              </a:rPr>
              <a:t>نخست اینکه از افراد سؤال میشود پدیده مورد نظر از دید آنها چیست؟</a:t>
            </a:r>
            <a:r>
              <a:rPr lang="fa-IR" b="0" i="0" smtClean="0">
                <a:solidFill>
                  <a:srgbClr val="242021"/>
                </a:solidFill>
                <a:effectLst/>
                <a:latin typeface="BLotus"/>
                <a:cs typeface="B Zar" panose="00000400000000000000" pitchFamily="2" charset="-78"/>
              </a:rPr>
              <a:t> و </a:t>
            </a:r>
            <a:r>
              <a:rPr lang="fa-IR" b="0" i="0" smtClean="0">
                <a:solidFill>
                  <a:srgbClr val="FF0000"/>
                </a:solidFill>
                <a:effectLst/>
                <a:latin typeface="BLotus"/>
                <a:cs typeface="B Zar" panose="00000400000000000000" pitchFamily="2" charset="-78"/>
              </a:rPr>
              <a:t>دوم اینکه در چه شرایطی این پدیده را تجربه کردهاند؟</a:t>
            </a:r>
            <a:r>
              <a:rPr lang="fa-IR" smtClean="0">
                <a:solidFill>
                  <a:srgbClr val="FF0000"/>
                </a:solidFill>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764802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پدیدارشناسان به جای تمرکز بر بخش مجزایی از موضوع مورد مطالعه، بر روی کل پدیده متمرکز هستند. آنها در جستجوی معانی و جوهرههای تجربیات هستند و نه اندازهگیری و تبیین آن. محقق پدیدارشناس، توصیفاتی از تجارب را از راه مواجهه با صاحبان تجربه (افراد دست اول) به شکل رسمی و غیررسمی از طریق مصاحبه کسب میکند و این داده ها را عنصر ضروری در درك رفتارهای انسان و همچنین به عنوان شاهدی برای پژوهشهای علمی در نظر میگیرد (موستاکاس</a:t>
            </a:r>
            <a:r>
              <a:rPr lang="fa-IR">
                <a:solidFill>
                  <a:srgbClr val="242021"/>
                </a:solidFill>
                <a:latin typeface="BLotus"/>
                <a:cs typeface="B Zar" panose="00000400000000000000" pitchFamily="2" charset="-78"/>
              </a:rPr>
              <a:t> </a:t>
            </a:r>
            <a:r>
              <a:rPr lang="fa-IR" smtClean="0">
                <a:solidFill>
                  <a:srgbClr val="242021"/>
                </a:solidFill>
                <a:latin typeface="BLotus"/>
                <a:cs typeface="B Zar" panose="00000400000000000000" pitchFamily="2" charset="-78"/>
              </a:rPr>
              <a:t>1994، 21)</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434905" y="4698608"/>
            <a:ext cx="2658794" cy="1097280"/>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latin typeface="BLotus"/>
                <a:cs typeface="B Zar" panose="00000400000000000000" pitchFamily="2" charset="-78"/>
              </a:rPr>
              <a:t>عنصر ضروری در درك رفتارهای انسان</a:t>
            </a:r>
            <a:endParaRPr lang="fa-IR">
              <a:solidFill>
                <a:srgbClr val="FF0000"/>
              </a:solidFill>
            </a:endParaRPr>
          </a:p>
        </p:txBody>
      </p:sp>
      <p:sp>
        <p:nvSpPr>
          <p:cNvPr id="5" name="Plus 4"/>
          <p:cNvSpPr/>
          <p:nvPr/>
        </p:nvSpPr>
        <p:spPr>
          <a:xfrm>
            <a:off x="4690404" y="4930724"/>
            <a:ext cx="1195754" cy="63304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Flowchart: Process 5"/>
          <p:cNvSpPr/>
          <p:nvPr/>
        </p:nvSpPr>
        <p:spPr>
          <a:xfrm>
            <a:off x="6668086" y="4698608"/>
            <a:ext cx="2307102" cy="109728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latin typeface="BLotus"/>
                <a:cs typeface="B Zar" panose="00000400000000000000" pitchFamily="2" charset="-78"/>
              </a:rPr>
              <a:t>شاهدی برای پژوهشهای علمی</a:t>
            </a:r>
            <a:endParaRPr lang="fa-IR">
              <a:solidFill>
                <a:srgbClr val="FF0000"/>
              </a:solidFill>
            </a:endParaRPr>
          </a:p>
        </p:txBody>
      </p:sp>
    </p:spTree>
    <p:extLst>
      <p:ext uri="{BB962C8B-B14F-4D97-AF65-F5344CB8AC3E}">
        <p14:creationId xmlns:p14="http://schemas.microsoft.com/office/powerpoint/2010/main" val="561799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MitraBold"/>
                <a:cs typeface="B Zar" panose="00000400000000000000" pitchFamily="2" charset="-78"/>
              </a:rPr>
              <a:t>1-نمونهگيری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a:xfrm>
            <a:off x="838200" y="1864261"/>
            <a:ext cx="10515600" cy="4351338"/>
          </a:xfrm>
        </p:spPr>
        <p:txBody>
          <a:bodyPr>
            <a:normAutofit/>
          </a:bodyPr>
          <a:lstStyle/>
          <a:p>
            <a:pPr algn="just"/>
            <a:r>
              <a:rPr lang="fa-IR" b="0" i="0" smtClean="0">
                <a:solidFill>
                  <a:srgbClr val="242021"/>
                </a:solidFill>
                <a:effectLst/>
                <a:latin typeface="BLotus"/>
                <a:cs typeface="B Zar" panose="00000400000000000000" pitchFamily="2" charset="-78"/>
              </a:rPr>
              <a:t>در آغاز پژوهش کیفی نیازی نیست تعداد دقیق افراد آگاهیدهنده یا مصاحبهشونده در گروه نمونه را مشخص کنیم، چرا که نمونه های کیفی در طول فرایند پژوهش وقتی راههای جدیدی کشف میشود و کلیدهایی که برای پیگیری به کار میگیریم، گسترش مییابد. نمونه برداری بر پایه ابعاد زیادی صورت میگیرد. این ابعاد شامل افراد، موقعیتهای مکانی، پیشامدها، فرایندها، فعالیتها و زمان است. مهمترین عنصر پژوهش افرادی هستند که بر اساس تجربه پدیده مورد پژوهش انتخاب میشوند.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578911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srgbClr val="242021"/>
                </a:solidFill>
                <a:latin typeface="BLotus"/>
                <a:cs typeface="B Zar" panose="00000400000000000000" pitchFamily="2" charset="-78"/>
              </a:rPr>
              <a:t>اینکه چه کسی را، در چه زمانی و در چه مکانی برای پژوهش برگزینید، به ملاكهای معینی بستگی دارد که با توجه به هدف پژوهش تعیین میشود. </a:t>
            </a:r>
            <a:r>
              <a:rPr lang="fa-IR" sz="2600" b="1" smtClean="0">
                <a:solidFill>
                  <a:srgbClr val="FF0000"/>
                </a:solidFill>
                <a:latin typeface="BLotus"/>
                <a:cs typeface="B Zar" panose="00000400000000000000" pitchFamily="2" charset="-78"/>
              </a:rPr>
              <a:t>نمونه برداری </a:t>
            </a:r>
            <a:r>
              <a:rPr lang="fa-IR" sz="2600" b="1">
                <a:solidFill>
                  <a:srgbClr val="FF0000"/>
                </a:solidFill>
                <a:latin typeface="BLotus"/>
                <a:cs typeface="B Zar" panose="00000400000000000000" pitchFamily="2" charset="-78"/>
              </a:rPr>
              <a:t>هدفدار یا هدفمند </a:t>
            </a:r>
            <a:r>
              <a:rPr lang="fa-IR" sz="2600">
                <a:solidFill>
                  <a:srgbClr val="242021"/>
                </a:solidFill>
                <a:latin typeface="BLotus"/>
                <a:cs typeface="B Zar" panose="00000400000000000000" pitchFamily="2" charset="-78"/>
              </a:rPr>
              <a:t>برای همین منظور به کار میرود (هومن، </a:t>
            </a:r>
            <a:r>
              <a:rPr lang="fa-IR" sz="2600" smtClean="0">
                <a:solidFill>
                  <a:srgbClr val="242021"/>
                </a:solidFill>
                <a:latin typeface="BLotus"/>
                <a:cs typeface="B Zar" panose="00000400000000000000" pitchFamily="2" charset="-78"/>
              </a:rPr>
              <a:t>.85 </a:t>
            </a:r>
            <a:r>
              <a:rPr lang="fa-IR" sz="2600">
                <a:solidFill>
                  <a:srgbClr val="242021"/>
                </a:solidFill>
                <a:latin typeface="BLotus"/>
                <a:cs typeface="B Zar" panose="00000400000000000000" pitchFamily="2" charset="-78"/>
              </a:rPr>
              <a:t>:</a:t>
            </a:r>
            <a:r>
              <a:rPr lang="fa-IR" sz="2600" smtClean="0">
                <a:solidFill>
                  <a:srgbClr val="242021"/>
                </a:solidFill>
                <a:latin typeface="BLotus"/>
                <a:cs typeface="B Zar" panose="00000400000000000000" pitchFamily="2" charset="-78"/>
              </a:rPr>
              <a:t>1390) </a:t>
            </a:r>
            <a:r>
              <a:rPr lang="fa-IR" sz="2600">
                <a:solidFill>
                  <a:srgbClr val="242021"/>
                </a:solidFill>
                <a:latin typeface="BLotus"/>
                <a:cs typeface="B Zar" panose="00000400000000000000" pitchFamily="2" charset="-78"/>
              </a:rPr>
              <a:t>از آنجا که مفاهیم در تحقیق کیفی نقش محوری دارند و همچنین از آنجا که معمولاً هدف اصلی و یا یکی از اهداف چنین تحقیقی نظریهپردازی یا دستکم تحلیل نظری است، نمونهگیری در تحقیق کیفی را </a:t>
            </a:r>
            <a:r>
              <a:rPr lang="fa-IR" sz="2600" smtClean="0">
                <a:solidFill>
                  <a:srgbClr val="242021"/>
                </a:solidFill>
                <a:latin typeface="BLotus"/>
                <a:cs typeface="B Zar" panose="00000400000000000000" pitchFamily="2" charset="-78"/>
              </a:rPr>
              <a:t>نمونه گیری </a:t>
            </a:r>
            <a:r>
              <a:rPr lang="fa-IR" sz="2600">
                <a:solidFill>
                  <a:srgbClr val="242021"/>
                </a:solidFill>
                <a:latin typeface="BLotus"/>
                <a:cs typeface="B Zar" panose="00000400000000000000" pitchFamily="2" charset="-78"/>
              </a:rPr>
              <a:t>مفهومی یا </a:t>
            </a:r>
            <a:r>
              <a:rPr lang="fa-IR" sz="2600" smtClean="0">
                <a:solidFill>
                  <a:srgbClr val="242021"/>
                </a:solidFill>
                <a:latin typeface="BLotus"/>
                <a:cs typeface="B Zar" panose="00000400000000000000" pitchFamily="2" charset="-78"/>
              </a:rPr>
              <a:t>نمونه گیری </a:t>
            </a:r>
            <a:r>
              <a:rPr lang="fa-IR" sz="2600">
                <a:solidFill>
                  <a:srgbClr val="242021"/>
                </a:solidFill>
                <a:latin typeface="BLotus"/>
                <a:cs typeface="B Zar" panose="00000400000000000000" pitchFamily="2" charset="-78"/>
              </a:rPr>
              <a:t>نظری مینامند. رویه علمی نمونهگیری مفهومی را میتوان به شرح زیر در نظر گرفت</a:t>
            </a:r>
            <a:endParaRPr lang="fa-IR"/>
          </a:p>
        </p:txBody>
      </p:sp>
      <p:sp>
        <p:nvSpPr>
          <p:cNvPr id="4" name="Flowchart: Process 3"/>
          <p:cNvSpPr/>
          <p:nvPr/>
        </p:nvSpPr>
        <p:spPr>
          <a:xfrm>
            <a:off x="838200" y="4332849"/>
            <a:ext cx="4318781" cy="1153551"/>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600">
                <a:solidFill>
                  <a:srgbClr val="FF0000"/>
                </a:solidFill>
                <a:latin typeface="BLotus"/>
                <a:cs typeface="B Zar" panose="00000400000000000000" pitchFamily="2" charset="-78"/>
              </a:rPr>
              <a:t>نمونه گیری مفهومی یا نمونه گیری نظری</a:t>
            </a:r>
            <a:endParaRPr lang="fa-IR">
              <a:solidFill>
                <a:srgbClr val="FF0000"/>
              </a:solidFill>
            </a:endParaRPr>
          </a:p>
        </p:txBody>
      </p:sp>
    </p:spTree>
    <p:extLst>
      <p:ext uri="{BB962C8B-B14F-4D97-AF65-F5344CB8AC3E}">
        <p14:creationId xmlns:p14="http://schemas.microsoft.com/office/powerpoint/2010/main" val="114105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MitraBold"/>
                <a:cs typeface="B Zar" panose="00000400000000000000" pitchFamily="2" charset="-78"/>
              </a:rPr>
              <a:t>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242021"/>
                </a:solidFill>
                <a:effectLst/>
                <a:latin typeface="BLotus"/>
                <a:cs typeface="B Zar" panose="00000400000000000000" pitchFamily="2" charset="-78"/>
              </a:rPr>
              <a:t>پول در آغاز به عنوان واسطه و ابزار مبادلات، و به منظور آسان کردن داد و ستد به وجود آمد، اما با گستردهتر شدن جوامع بر پیچیدگیهای آن افزوده شد. پول در یک نگاه و از لحاظ سنتی، کالاهای عرضه شده در بازار را قابل خرید و فروش می ً کند. مثلا نیاز ذاتی انسان به سکونت موجب میشود انسان با وساطت پول، اقدام به تهیه مسکن و اسباب و اثاثیه آن کند. همچنین نیاز به پوشاك و غذا و سایر کالاها و نیازهای اصلی بشر، با وساطت پول تأمین میشوند.</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606605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ابتدا باید گروه، افراد یا صحنهای را که بر اساس مسئله تحقیق و سؤالات تحقیقی مشخص میشوند انتخاب کرد تا معلوم شود که کسب چه اطلاعاتی و از چه منابعی ضروری است (67 :1390 ،محمدی)</a:t>
            </a:r>
          </a:p>
          <a:p>
            <a:pPr algn="just"/>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0903837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21834" y="1825625"/>
            <a:ext cx="7231966" cy="4351338"/>
          </a:xfrm>
        </p:spPr>
        <p:txBody>
          <a:bodyPr>
            <a:normAutofit/>
          </a:bodyPr>
          <a:lstStyle/>
          <a:p>
            <a:pPr algn="just"/>
            <a:r>
              <a:rPr lang="fa-IR">
                <a:solidFill>
                  <a:srgbClr val="242021"/>
                </a:solidFill>
                <a:latin typeface="BLotus"/>
                <a:cs typeface="B Zar" panose="00000400000000000000" pitchFamily="2" charset="-78"/>
              </a:rPr>
              <a:t>من در </a:t>
            </a:r>
            <a:r>
              <a:rPr lang="fa-IR" smtClean="0">
                <a:solidFill>
                  <a:srgbClr val="242021"/>
                </a:solidFill>
                <a:latin typeface="BLotus"/>
                <a:cs typeface="B Zar" panose="00000400000000000000" pitchFamily="2" charset="-78"/>
              </a:rPr>
              <a:t>نمونه گیری </a:t>
            </a:r>
            <a:r>
              <a:rPr lang="fa-IR">
                <a:solidFill>
                  <a:srgbClr val="242021"/>
                </a:solidFill>
                <a:latin typeface="BLotus"/>
                <a:cs typeface="B Zar" panose="00000400000000000000" pitchFamily="2" charset="-78"/>
              </a:rPr>
              <a:t>هدفدار از نمونهبرداری </a:t>
            </a:r>
            <a:r>
              <a:rPr lang="fa-IR" smtClean="0">
                <a:solidFill>
                  <a:srgbClr val="242021"/>
                </a:solidFill>
                <a:latin typeface="BLotus"/>
                <a:cs typeface="B Zar" panose="00000400000000000000" pitchFamily="2" charset="-78"/>
              </a:rPr>
              <a:t>گلوله برفی </a:t>
            </a:r>
            <a:r>
              <a:rPr lang="fa-IR">
                <a:solidFill>
                  <a:srgbClr val="242021"/>
                </a:solidFill>
                <a:latin typeface="BLotus"/>
                <a:cs typeface="B Zar" panose="00000400000000000000" pitchFamily="2" charset="-78"/>
              </a:rPr>
              <a:t>استفاده کردم. یعنی از کسانیکه در زنجیره نخست اعلام آمادگی کرده بودند، خواستم اگر کسی را میشناسند که علاقهمند به همکاری است، معرفی کنند. این فن شامل شناسایی برخی افراد مهم یک جمعیت و مصاحبه با آنهاست، سپس محقق به</a:t>
            </a:r>
            <a:r>
              <a:rPr lang="fa-IR">
                <a:solidFill>
                  <a:prstClr val="black"/>
                </a:solidFill>
                <a:cs typeface="B Zar" panose="00000400000000000000" pitchFamily="2" charset="-78"/>
              </a:rPr>
              <a:t> </a:t>
            </a:r>
            <a:r>
              <a:rPr lang="fa-IR">
                <a:solidFill>
                  <a:srgbClr val="242021"/>
                </a:solidFill>
                <a:latin typeface="BLotus"/>
                <a:cs typeface="B Zar" panose="00000400000000000000" pitchFamily="2" charset="-78"/>
              </a:rPr>
              <a:t>پیشنهاد این افراد برای مصاحبه به سراغ افراد دیگر میرود. در این روش، هسته کوچک اصلی، با افزایش مرحلهای، رشد میکند و مانند گلوله برفی که با غلتاندن بر روی زمین برفی </a:t>
            </a:r>
            <a:r>
              <a:rPr lang="fa-IR" smtClean="0">
                <a:solidFill>
                  <a:srgbClr val="242021"/>
                </a:solidFill>
                <a:latin typeface="BLotus"/>
                <a:cs typeface="B Zar" panose="00000400000000000000" pitchFamily="2" charset="-78"/>
              </a:rPr>
              <a:t>ساخته میشود</a:t>
            </a:r>
            <a:r>
              <a:rPr lang="fa-IR">
                <a:solidFill>
                  <a:srgbClr val="242021"/>
                </a:solidFill>
                <a:latin typeface="BLotus"/>
                <a:cs typeface="B Zar" panose="00000400000000000000" pitchFamily="2" charset="-78"/>
              </a:rPr>
              <a:t>، نمونه تحقیق نیز افزایش مییابد. به همین دلیل به این روش، نمونهگیری </a:t>
            </a:r>
            <a:r>
              <a:rPr lang="fa-IR" smtClean="0">
                <a:solidFill>
                  <a:srgbClr val="242021"/>
                </a:solidFill>
                <a:latin typeface="BLotus"/>
                <a:cs typeface="B Zar" panose="00000400000000000000" pitchFamily="2" charset="-78"/>
              </a:rPr>
              <a:t>گلولهبرفی یا </a:t>
            </a:r>
            <a:r>
              <a:rPr lang="fa-IR">
                <a:solidFill>
                  <a:srgbClr val="242021"/>
                </a:solidFill>
                <a:latin typeface="BLotus"/>
                <a:cs typeface="B Zar" panose="00000400000000000000" pitchFamily="2" charset="-78"/>
              </a:rPr>
              <a:t>زنجیرهای میگویند (ازکیا، دربان آستانه، 255 :1382)</a:t>
            </a:r>
            <a:endParaRPr lang="fa-IR"/>
          </a:p>
        </p:txBody>
      </p:sp>
      <p:pic>
        <p:nvPicPr>
          <p:cNvPr id="4" name="Picture 3"/>
          <p:cNvPicPr>
            <a:picLocks noChangeAspect="1"/>
          </p:cNvPicPr>
          <p:nvPr/>
        </p:nvPicPr>
        <p:blipFill>
          <a:blip r:embed="rId2"/>
          <a:stretch>
            <a:fillRect/>
          </a:stretch>
        </p:blipFill>
        <p:spPr>
          <a:xfrm>
            <a:off x="838200" y="1947789"/>
            <a:ext cx="3142131" cy="3200986"/>
          </a:xfrm>
          <a:prstGeom prst="rect">
            <a:avLst/>
          </a:prstGeom>
        </p:spPr>
      </p:pic>
    </p:spTree>
    <p:extLst>
      <p:ext uri="{BB962C8B-B14F-4D97-AF65-F5344CB8AC3E}">
        <p14:creationId xmlns:p14="http://schemas.microsoft.com/office/powerpoint/2010/main" val="695226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در این پژوهش در طی چند ماه تلاش مستمر، یعنی از تیر 1391تا خرداد 1392  </a:t>
            </a:r>
            <a:r>
              <a:rPr lang="fa-IR" sz="3200" b="1" i="0" smtClean="0">
                <a:solidFill>
                  <a:srgbClr val="FF0000"/>
                </a:solidFill>
                <a:effectLst/>
                <a:latin typeface="BLotus"/>
                <a:cs typeface="B Zar" panose="00000400000000000000" pitchFamily="2" charset="-78"/>
              </a:rPr>
              <a:t>40 مصاحبه </a:t>
            </a:r>
            <a:r>
              <a:rPr lang="fa-IR" b="0" i="0" smtClean="0">
                <a:solidFill>
                  <a:srgbClr val="242021"/>
                </a:solidFill>
                <a:effectLst/>
                <a:latin typeface="BLotus"/>
                <a:cs typeface="B Zar" panose="00000400000000000000" pitchFamily="2" charset="-78"/>
              </a:rPr>
              <a:t>جامع انجام شد که مبنای پژوهشی این رساله قرار گرفتند. زنان متأهل شاغل و خانهدار، دارای فرزند و بدون فرزند، کم سواد و دارای تحصیلات عالی، از سن 20تا 70سال، تنوعی بود که پژوهشگر سعی کرد در این پژوهش لحاظ کند. مبنای انتخاب نمونهها فقط اعلام آمادگی مصاحبهشوندگان نبود و سعی کردم تنوع و گوناگونی در نمونهها لحاظ شده و با گروههای اجتماعی متنوعی در این مورد مصاحبه کنم</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44734" y="4912189"/>
            <a:ext cx="2107955" cy="1264773"/>
          </a:xfrm>
          <a:prstGeom prst="rect">
            <a:avLst/>
          </a:prstGeom>
        </p:spPr>
      </p:pic>
    </p:spTree>
    <p:extLst>
      <p:ext uri="{BB962C8B-B14F-4D97-AF65-F5344CB8AC3E}">
        <p14:creationId xmlns:p14="http://schemas.microsoft.com/office/powerpoint/2010/main" val="4044071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smtClean="0">
                <a:solidFill>
                  <a:srgbClr val="242021"/>
                </a:solidFill>
                <a:latin typeface="BLotus"/>
                <a:cs typeface="B Zar" panose="00000400000000000000" pitchFamily="2" charset="-78"/>
              </a:rPr>
              <a:t>یافته های </a:t>
            </a:r>
            <a:r>
              <a:rPr lang="fa-IR" sz="2600">
                <a:solidFill>
                  <a:srgbClr val="242021"/>
                </a:solidFill>
                <a:latin typeface="BLotus"/>
                <a:cs typeface="B Zar" panose="00000400000000000000" pitchFamily="2" charset="-78"/>
              </a:rPr>
              <a:t>تحقیق هر پژوهشی جانمایه و مواد </a:t>
            </a:r>
            <a:r>
              <a:rPr lang="fa-IR" sz="2600" smtClean="0">
                <a:solidFill>
                  <a:srgbClr val="242021"/>
                </a:solidFill>
                <a:latin typeface="BLotus"/>
                <a:cs typeface="B Zar" panose="00000400000000000000" pitchFamily="2" charset="-78"/>
              </a:rPr>
              <a:t>سازنده اش </a:t>
            </a:r>
            <a:r>
              <a:rPr lang="fa-IR" sz="2600">
                <a:solidFill>
                  <a:srgbClr val="242021"/>
                </a:solidFill>
                <a:latin typeface="BLotus"/>
                <a:cs typeface="B Zar" panose="00000400000000000000" pitchFamily="2" charset="-78"/>
              </a:rPr>
              <a:t>به شمار میرود. به اقتضای </a:t>
            </a:r>
            <a:r>
              <a:rPr lang="fa-IR" sz="2600" smtClean="0">
                <a:solidFill>
                  <a:srgbClr val="242021"/>
                </a:solidFill>
                <a:latin typeface="BLotus"/>
                <a:cs typeface="B Zar" panose="00000400000000000000" pitchFamily="2" charset="-78"/>
              </a:rPr>
              <a:t>ذات توصیفی </a:t>
            </a:r>
            <a:r>
              <a:rPr lang="fa-IR" sz="2600">
                <a:solidFill>
                  <a:srgbClr val="242021"/>
                </a:solidFill>
                <a:latin typeface="BLotus"/>
                <a:cs typeface="B Zar" panose="00000400000000000000" pitchFamily="2" charset="-78"/>
              </a:rPr>
              <a:t>این پژوهش، مشاهده و مصاحبه در کار </a:t>
            </a:r>
            <a:r>
              <a:rPr lang="fa-IR" sz="2600" smtClean="0">
                <a:solidFill>
                  <a:srgbClr val="242021"/>
                </a:solidFill>
                <a:latin typeface="BLotus"/>
                <a:cs typeface="B Zar" panose="00000400000000000000" pitchFamily="2" charset="-78"/>
              </a:rPr>
              <a:t>آمده اند </a:t>
            </a:r>
            <a:r>
              <a:rPr lang="fa-IR" sz="2600">
                <a:solidFill>
                  <a:srgbClr val="242021"/>
                </a:solidFill>
                <a:latin typeface="BLotus"/>
                <a:cs typeface="B Zar" panose="00000400000000000000" pitchFamily="2" charset="-78"/>
              </a:rPr>
              <a:t>تا این مرحله از پژوهش را تکمیل </a:t>
            </a:r>
            <a:r>
              <a:rPr lang="fa-IR" sz="2600" smtClean="0">
                <a:solidFill>
                  <a:srgbClr val="242021"/>
                </a:solidFill>
                <a:latin typeface="BLotus"/>
                <a:cs typeface="B Zar" panose="00000400000000000000" pitchFamily="2" charset="-78"/>
              </a:rPr>
              <a:t>و روشن </a:t>
            </a:r>
            <a:r>
              <a:rPr lang="fa-IR" sz="2600">
                <a:solidFill>
                  <a:srgbClr val="242021"/>
                </a:solidFill>
                <a:latin typeface="BLotus"/>
                <a:cs typeface="B Zar" panose="00000400000000000000" pitchFamily="2" charset="-78"/>
              </a:rPr>
              <a:t>کند که: «پسانداز چه پولی است؟ از کجا میآید؟ کجا ذخیره میشود؟ به چه </a:t>
            </a:r>
            <a:r>
              <a:rPr lang="fa-IR" sz="2600" smtClean="0">
                <a:solidFill>
                  <a:srgbClr val="242021"/>
                </a:solidFill>
                <a:latin typeface="BLotus"/>
                <a:cs typeface="B Zar" panose="00000400000000000000" pitchFamily="2" charset="-78"/>
              </a:rPr>
              <a:t>مصرفی میرسد</a:t>
            </a:r>
            <a:r>
              <a:rPr lang="fa-IR" sz="2600">
                <a:solidFill>
                  <a:srgbClr val="242021"/>
                </a:solidFill>
                <a:latin typeface="BLotus"/>
                <a:cs typeface="B Zar" panose="00000400000000000000" pitchFamily="2" charset="-78"/>
              </a:rPr>
              <a:t>؟ شیوه </a:t>
            </a:r>
            <a:r>
              <a:rPr lang="fa-IR" sz="2600" smtClean="0">
                <a:solidFill>
                  <a:srgbClr val="242021"/>
                </a:solidFill>
                <a:latin typeface="BLotus"/>
                <a:cs typeface="B Zar" panose="00000400000000000000" pitchFamily="2" charset="-78"/>
              </a:rPr>
              <a:t>جمع آوری </a:t>
            </a:r>
            <a:r>
              <a:rPr lang="fa-IR" sz="2600">
                <a:solidFill>
                  <a:srgbClr val="242021"/>
                </a:solidFill>
                <a:latin typeface="BLotus"/>
                <a:cs typeface="B Zar" panose="00000400000000000000" pitchFamily="2" charset="-78"/>
              </a:rPr>
              <a:t>آن از چه طریق آموخته میشود؟ چرا بعضی مواقع آشکار است </a:t>
            </a:r>
            <a:r>
              <a:rPr lang="fa-IR" sz="2600" smtClean="0">
                <a:solidFill>
                  <a:srgbClr val="242021"/>
                </a:solidFill>
                <a:latin typeface="BLotus"/>
                <a:cs typeface="B Zar" panose="00000400000000000000" pitchFamily="2" charset="-78"/>
              </a:rPr>
              <a:t>و در </a:t>
            </a:r>
            <a:r>
              <a:rPr lang="fa-IR" sz="2600">
                <a:solidFill>
                  <a:srgbClr val="242021"/>
                </a:solidFill>
                <a:latin typeface="BLotus"/>
                <a:cs typeface="B Zar" panose="00000400000000000000" pitchFamily="2" charset="-78"/>
              </a:rPr>
              <a:t>برخی مواقع پنهان میشود؟» این سؤالات برآیند تجربه زنان از پسانداز است که در </a:t>
            </a:r>
            <a:r>
              <a:rPr lang="fa-IR" sz="2600" smtClean="0">
                <a:solidFill>
                  <a:srgbClr val="242021"/>
                </a:solidFill>
                <a:latin typeface="BLotus"/>
                <a:cs typeface="B Zar" panose="00000400000000000000" pitchFamily="2" charset="-78"/>
              </a:rPr>
              <a:t>این بخش </a:t>
            </a:r>
            <a:r>
              <a:rPr lang="fa-IR" sz="2600">
                <a:solidFill>
                  <a:srgbClr val="242021"/>
                </a:solidFill>
                <a:latin typeface="BLotus"/>
                <a:cs typeface="B Zar" panose="00000400000000000000" pitchFamily="2" charset="-78"/>
              </a:rPr>
              <a:t>به آنها پاسخ میدهم.</a:t>
            </a:r>
            <a:endParaRPr lang="fa-IR"/>
          </a:p>
        </p:txBody>
      </p:sp>
    </p:spTree>
    <p:extLst>
      <p:ext uri="{BB962C8B-B14F-4D97-AF65-F5344CB8AC3E}">
        <p14:creationId xmlns:p14="http://schemas.microsoft.com/office/powerpoint/2010/main" val="3204686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i="0" smtClean="0">
                <a:solidFill>
                  <a:srgbClr val="242021"/>
                </a:solidFill>
                <a:effectLst/>
                <a:latin typeface="BMitraBold"/>
                <a:cs typeface="B Zar" panose="00000400000000000000" pitchFamily="2" charset="-78"/>
              </a:rPr>
              <a:t/>
            </a:r>
            <a:br>
              <a:rPr lang="fa-IR" b="1" i="0" smtClean="0">
                <a:solidFill>
                  <a:srgbClr val="242021"/>
                </a:solidFill>
                <a:effectLst/>
                <a:latin typeface="BMitraBold"/>
                <a:cs typeface="B Zar" panose="00000400000000000000" pitchFamily="2" charset="-78"/>
              </a:rPr>
            </a:br>
            <a:endParaRPr lang="fa-IR">
              <a:cs typeface="B Zar" panose="00000400000000000000" pitchFamily="2" charset="-78"/>
            </a:endParaRPr>
          </a:p>
        </p:txBody>
      </p:sp>
      <p:sp>
        <p:nvSpPr>
          <p:cNvPr id="3" name="Content Placeholder 2"/>
          <p:cNvSpPr>
            <a:spLocks noGrp="1"/>
          </p:cNvSpPr>
          <p:nvPr>
            <p:ph idx="1"/>
          </p:nvPr>
        </p:nvSpPr>
        <p:spPr>
          <a:xfrm>
            <a:off x="838200" y="1853761"/>
            <a:ext cx="10515600" cy="4351338"/>
          </a:xfrm>
        </p:spPr>
        <p:txBody>
          <a:bodyPr>
            <a:normAutofit/>
          </a:bodyPr>
          <a:lstStyle/>
          <a:p>
            <a:pPr algn="just"/>
            <a:r>
              <a:rPr lang="fa-IR" b="0" i="0" smtClean="0">
                <a:solidFill>
                  <a:srgbClr val="242021"/>
                </a:solidFill>
                <a:effectLst/>
                <a:latin typeface="BLotus"/>
                <a:cs typeface="B Zar" panose="00000400000000000000" pitchFamily="2" charset="-78"/>
              </a:rPr>
              <a:t>یافته های پژوهش در این مقاله، که جامعهشناسی پسانداز را توصیف و تحلیل خواهد کرد، برآیند تجربه زیسته کنشگرانی است که نشان میدهد پسانداز بررسی شده در این پژوهش نه یک پدیده صرفاً اقتصادی، بلکه یک پدیده اجتماعی است که در پیرامون عنصر اقتصادی شکل گرفته است. اینکه یک سازه که مواد اقتصادی دارد چگونه میتواند یک پدیده اجتماعی مهم باشد، یکی از اهداف و مسائلی است که این مقاله به آن میپردازد. در این مقاله به </a:t>
            </a:r>
            <a:r>
              <a:rPr lang="fa-IR" b="1" i="0" smtClean="0">
                <a:solidFill>
                  <a:srgbClr val="FF0000"/>
                </a:solidFill>
                <a:effectLst/>
                <a:latin typeface="BLotus"/>
                <a:cs typeface="B Zar" panose="00000400000000000000" pitchFamily="2" charset="-78"/>
              </a:rPr>
              <a:t>سه مقوله </a:t>
            </a:r>
            <a:r>
              <a:rPr lang="fa-IR" b="0" i="0" smtClean="0">
                <a:solidFill>
                  <a:srgbClr val="242021"/>
                </a:solidFill>
                <a:effectLst/>
                <a:latin typeface="BLotus"/>
                <a:cs typeface="B Zar" panose="00000400000000000000" pitchFamily="2" charset="-78"/>
              </a:rPr>
              <a:t>برآمده از دادههای این پژوهش پرداخته خواهد شد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813827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i="0" smtClean="0">
                <a:solidFill>
                  <a:srgbClr val="FF0000"/>
                </a:solidFill>
                <a:effectLst/>
                <a:latin typeface="BMitraBold"/>
                <a:cs typeface="B Zar" panose="00000400000000000000" pitchFamily="2" charset="-78"/>
              </a:rPr>
              <a:t>1- انواع پسانداز و چرایی آن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242021"/>
                </a:solidFill>
                <a:effectLst/>
                <a:latin typeface="BLotus"/>
                <a:cs typeface="B Zar" panose="00000400000000000000" pitchFamily="2" charset="-78"/>
              </a:rPr>
              <a:t>آنچه من از انواع پس انداز در اینجا سخن خواهم گفت، متفاوت از آن چیزی است که در کتابها گفته شده و یا در بین توده ً مردم مرسوم است. مثلا پس انداز در اشکالی همچون</a:t>
            </a:r>
            <a:r>
              <a:rPr lang="fa-IR" smtClean="0">
                <a:cs typeface="B Zar" panose="00000400000000000000" pitchFamily="2" charset="-78"/>
              </a:rPr>
              <a:t>  </a:t>
            </a:r>
            <a:r>
              <a:rPr lang="fa-IR" b="0" i="0" smtClean="0">
                <a:solidFill>
                  <a:srgbClr val="242021"/>
                </a:solidFill>
                <a:effectLst/>
                <a:latin typeface="BLotus"/>
                <a:cs typeface="B Zar" panose="00000400000000000000" pitchFamily="2" charset="-78"/>
              </a:rPr>
              <a:t>پول، طلا، اشیاء قیمتی، زمین، سهام و... این تقسیم بندی که یکی از کلیدی ترین مؤلفه های جامعه شناسی پسانداز در این مقاله به شمار میرود، برآیند مفاهیم و معانی پنهان شده در لایه های ناپیدای این پدیده پیچیده اجتماعی است که ریشه در پیچیدگی های ذهنی زنان و پیچیدگی شرایط اجتماعی خانواده در دوران مدرن دارد که در مقدمه نیز از زبان یونگ به بخش ذهنی آن اشاره شد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838200" y="4557933"/>
            <a:ext cx="2771335" cy="1505243"/>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a:solidFill>
                  <a:srgbClr val="FF0000"/>
                </a:solidFill>
                <a:latin typeface="BLotus"/>
                <a:cs typeface="B Zar" panose="00000400000000000000" pitchFamily="2" charset="-78"/>
              </a:rPr>
              <a:t>لایه های </a:t>
            </a:r>
            <a:r>
              <a:rPr lang="fa-IR" sz="3200" smtClean="0">
                <a:solidFill>
                  <a:srgbClr val="FF0000"/>
                </a:solidFill>
                <a:latin typeface="BLotus"/>
                <a:cs typeface="B Zar" panose="00000400000000000000" pitchFamily="2" charset="-78"/>
              </a:rPr>
              <a:t>ناپیدا</a:t>
            </a:r>
            <a:endParaRPr lang="fa-IR" sz="2000">
              <a:solidFill>
                <a:srgbClr val="FF0000"/>
              </a:solidFill>
            </a:endParaRPr>
          </a:p>
        </p:txBody>
      </p:sp>
    </p:spTree>
    <p:extLst>
      <p:ext uri="{BB962C8B-B14F-4D97-AF65-F5344CB8AC3E}">
        <p14:creationId xmlns:p14="http://schemas.microsoft.com/office/powerpoint/2010/main" val="593473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4360984" y="1825625"/>
            <a:ext cx="6992815" cy="4351338"/>
          </a:xfrm>
        </p:spPr>
        <p:txBody>
          <a:bodyPr>
            <a:normAutofit lnSpcReduction="10000"/>
          </a:bodyPr>
          <a:lstStyle/>
          <a:p>
            <a:pPr algn="just"/>
            <a:r>
              <a:rPr lang="fa-IR" b="0" i="0" smtClean="0">
                <a:solidFill>
                  <a:srgbClr val="242021"/>
                </a:solidFill>
                <a:effectLst/>
                <a:latin typeface="BLotus"/>
                <a:cs typeface="B Zar" panose="00000400000000000000" pitchFamily="2" charset="-78"/>
              </a:rPr>
              <a:t>هویت یابی پسانداز در این پژوهش، به دو گونه آشکار و پنهان منجر شد.پسانداز آشکار همان است که توده مردم به آن واقفند و در یک فرایند ساده عملی میشود. گرچه ممکن است مکانیزم آن در برخی موارد امری پیچیده به نظر برسد، اما در واقع از یک ساختار ساده و ماهیتی آشکار برخوردار است، که در اشکال گوناگونی اعم از پول در حساب مشترك بانکی و یا صندوق خانگی، طلا (سکه) و به طور کلی اموال منقول و غیرمنقول دیده میشود و پیچیده به نظر رسیدن آن نیز ممکن است به دلیل برخورد پیچیده پس اندازکنندگان با اشکال گوناگون آن باشد.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3410243" cy="3252813"/>
          </a:xfrm>
          <a:prstGeom prst="rect">
            <a:avLst/>
          </a:prstGeom>
        </p:spPr>
      </p:pic>
    </p:spTree>
    <p:extLst>
      <p:ext uri="{BB962C8B-B14F-4D97-AF65-F5344CB8AC3E}">
        <p14:creationId xmlns:p14="http://schemas.microsoft.com/office/powerpoint/2010/main" val="2854697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600">
                <a:solidFill>
                  <a:srgbClr val="242021"/>
                </a:solidFill>
                <a:latin typeface="BLotus"/>
                <a:cs typeface="B Zar" panose="00000400000000000000" pitchFamily="2" charset="-78"/>
              </a:rPr>
              <a:t>پس انداز آشکار در خانواده به این شکل است که زن مبلغی از پول خانواده را کنار میگذارد و در صورت لزوم آن را به سیستم اقتصادی خانواده تزریق میکند و همسرش نیز از مبلغ و میزان این پسانداز مطلع است</a:t>
            </a:r>
            <a:r>
              <a:rPr lang="fa-IR" sz="2600">
                <a:solidFill>
                  <a:prstClr val="black"/>
                </a:solidFill>
                <a:cs typeface="B Zar" panose="00000400000000000000" pitchFamily="2" charset="-78"/>
              </a:rPr>
              <a:t> </a:t>
            </a:r>
          </a:p>
          <a:p>
            <a:endParaRPr lang="fa-IR"/>
          </a:p>
        </p:txBody>
      </p:sp>
      <p:pic>
        <p:nvPicPr>
          <p:cNvPr id="4" name="Picture 3"/>
          <p:cNvPicPr>
            <a:picLocks noChangeAspect="1"/>
          </p:cNvPicPr>
          <p:nvPr/>
        </p:nvPicPr>
        <p:blipFill>
          <a:blip r:embed="rId2"/>
          <a:stretch>
            <a:fillRect/>
          </a:stretch>
        </p:blipFill>
        <p:spPr>
          <a:xfrm>
            <a:off x="4581525" y="3600230"/>
            <a:ext cx="3028950" cy="1514475"/>
          </a:xfrm>
          <a:prstGeom prst="rect">
            <a:avLst/>
          </a:prstGeom>
        </p:spPr>
      </p:pic>
    </p:spTree>
    <p:extLst>
      <p:ext uri="{BB962C8B-B14F-4D97-AF65-F5344CB8AC3E}">
        <p14:creationId xmlns:p14="http://schemas.microsoft.com/office/powerpoint/2010/main" val="32266282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پسانداز پنهانی عملی است که در یک فرایند پیچیده شکل میگیرد و پدید آمدن آن نیز عمدتاً به دلیل پیچیدگیهای ذهنی کنشگرانی است که در واکنش معکوس به پیامدهای منفی پسانداز آشکار خود را نشان میدهد. </a:t>
            </a:r>
            <a:r>
              <a:rPr lang="fa-IR" b="0" i="0" smtClean="0">
                <a:solidFill>
                  <a:srgbClr val="0070C0"/>
                </a:solidFill>
                <a:effectLst/>
                <a:latin typeface="BLotus"/>
                <a:cs typeface="B Zar" panose="00000400000000000000" pitchFamily="2" charset="-78"/>
              </a:rPr>
              <a:t>پسانداز</a:t>
            </a:r>
            <a:r>
              <a:rPr lang="fa-IR" b="0" i="0" smtClean="0">
                <a:solidFill>
                  <a:srgbClr val="242021"/>
                </a:solidFill>
                <a:effectLst/>
                <a:latin typeface="BLotus"/>
                <a:cs typeface="B Zar" panose="00000400000000000000" pitchFamily="2" charset="-78"/>
              </a:rPr>
              <a:t> </a:t>
            </a:r>
            <a:r>
              <a:rPr lang="fa-IR" b="0" i="0" smtClean="0">
                <a:solidFill>
                  <a:srgbClr val="0070C0"/>
                </a:solidFill>
                <a:effectLst/>
                <a:latin typeface="BLotus"/>
                <a:cs typeface="B Zar" panose="00000400000000000000" pitchFamily="2" charset="-78"/>
              </a:rPr>
              <a:t>پنهان</a:t>
            </a:r>
            <a:r>
              <a:rPr lang="fa-IR" b="0" i="0" smtClean="0">
                <a:solidFill>
                  <a:srgbClr val="242021"/>
                </a:solidFill>
                <a:effectLst/>
                <a:latin typeface="BLotus"/>
                <a:cs typeface="B Zar" panose="00000400000000000000" pitchFamily="2" charset="-78"/>
              </a:rPr>
              <a:t> به دو شکل دیده میشود: </a:t>
            </a:r>
            <a:r>
              <a:rPr lang="fa-IR" b="0" i="0" smtClean="0">
                <a:solidFill>
                  <a:srgbClr val="0070C0"/>
                </a:solidFill>
                <a:effectLst/>
                <a:latin typeface="BLotus"/>
                <a:cs typeface="B Zar" panose="00000400000000000000" pitchFamily="2" charset="-78"/>
              </a:rPr>
              <a:t>فردی</a:t>
            </a:r>
            <a:r>
              <a:rPr lang="fa-IR" b="0" i="0" smtClean="0">
                <a:solidFill>
                  <a:srgbClr val="242021"/>
                </a:solidFill>
                <a:effectLst/>
                <a:latin typeface="BLotus"/>
                <a:cs typeface="B Zar" panose="00000400000000000000" pitchFamily="2" charset="-78"/>
              </a:rPr>
              <a:t> و </a:t>
            </a:r>
            <a:r>
              <a:rPr lang="fa-IR" b="0" i="0" smtClean="0">
                <a:solidFill>
                  <a:srgbClr val="FF0000"/>
                </a:solidFill>
                <a:effectLst/>
                <a:latin typeface="BLotus"/>
                <a:cs typeface="B Zar" panose="00000400000000000000" pitchFamily="2" charset="-78"/>
              </a:rPr>
              <a:t>مشارکتی</a:t>
            </a:r>
            <a:r>
              <a:rPr lang="fa-IR" b="0" i="0" smtClean="0">
                <a:solidFill>
                  <a:srgbClr val="242021"/>
                </a:solidFill>
                <a:effectLst/>
                <a:latin typeface="BLotus"/>
                <a:cs typeface="B Zar" panose="00000400000000000000" pitchFamily="2" charset="-78"/>
              </a:rPr>
              <a:t>. در پسانداز فردی، فرد به تنهایی و با اتکا به تواناییهای خود پسانداز میکند اما در پسانداز مشارکتی فرد به کمک زنان دیگری که خود نیز این شیوه را قبول داشته و بدان عمل میکنند، اقدام به پسانداز میکند.</a:t>
            </a:r>
          </a:p>
          <a:p>
            <a:pPr marL="0" indent="0" algn="just">
              <a:buNone/>
            </a:pPr>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5816497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srgbClr val="242021"/>
                </a:solidFill>
                <a:latin typeface="BLotus"/>
                <a:cs typeface="B Zar" panose="00000400000000000000" pitchFamily="2" charset="-78"/>
              </a:rPr>
              <a:t>تفاوتی که بین پسانداز فردی و مشارکتی وجود دارد این است که در روش </a:t>
            </a:r>
            <a:r>
              <a:rPr lang="fa-IR" sz="2600" smtClean="0">
                <a:solidFill>
                  <a:srgbClr val="242021"/>
                </a:solidFill>
                <a:latin typeface="BLotus"/>
                <a:cs typeface="B Zar" panose="00000400000000000000" pitchFamily="2" charset="-78"/>
              </a:rPr>
              <a:t>فردی، پساندازی </a:t>
            </a:r>
            <a:r>
              <a:rPr lang="fa-IR" sz="2600">
                <a:solidFill>
                  <a:srgbClr val="242021"/>
                </a:solidFill>
                <a:latin typeface="BLotus"/>
                <a:cs typeface="B Zar" panose="00000400000000000000" pitchFamily="2" charset="-78"/>
              </a:rPr>
              <a:t>که در موقع نیاز خرج میشود، قابلیت بازگشت ندارد، اما در پسانداز مشارکتی </a:t>
            </a:r>
            <a:r>
              <a:rPr lang="fa-IR" sz="2600" smtClean="0">
                <a:solidFill>
                  <a:srgbClr val="242021"/>
                </a:solidFill>
                <a:latin typeface="BLotus"/>
                <a:cs typeface="B Zar" panose="00000400000000000000" pitchFamily="2" charset="-78"/>
              </a:rPr>
              <a:t>که این </a:t>
            </a:r>
            <a:r>
              <a:rPr lang="fa-IR" sz="2600">
                <a:solidFill>
                  <a:srgbClr val="242021"/>
                </a:solidFill>
                <a:latin typeface="BLotus"/>
                <a:cs typeface="B Zar" panose="00000400000000000000" pitchFamily="2" charset="-78"/>
              </a:rPr>
              <a:t>پول به دلیل دور ماندن از طمع شوهر یا سرپرست خانواده قرض از دیگران قلمداد </a:t>
            </a:r>
            <a:r>
              <a:rPr lang="fa-IR" sz="2600" smtClean="0">
                <a:solidFill>
                  <a:srgbClr val="242021"/>
                </a:solidFill>
                <a:latin typeface="BLotus"/>
                <a:cs typeface="B Zar" panose="00000400000000000000" pitchFamily="2" charset="-78"/>
              </a:rPr>
              <a:t>میشود، قابلیت </a:t>
            </a:r>
            <a:r>
              <a:rPr lang="fa-IR" sz="2600">
                <a:solidFill>
                  <a:srgbClr val="242021"/>
                </a:solidFill>
                <a:latin typeface="BLotus"/>
                <a:cs typeface="B Zar" panose="00000400000000000000" pitchFamily="2" charset="-78"/>
              </a:rPr>
              <a:t>بازگشت دارد. نکته لازم به ذکر این است که هر کسی قابلیت مشارکت در این شیوه </a:t>
            </a:r>
            <a:r>
              <a:rPr lang="fa-IR" sz="2600" smtClean="0">
                <a:solidFill>
                  <a:srgbClr val="242021"/>
                </a:solidFill>
                <a:latin typeface="BLotus"/>
                <a:cs typeface="B Zar" panose="00000400000000000000" pitchFamily="2" charset="-78"/>
              </a:rPr>
              <a:t>را ندارد </a:t>
            </a:r>
            <a:r>
              <a:rPr lang="fa-IR" sz="2600">
                <a:solidFill>
                  <a:srgbClr val="242021"/>
                </a:solidFill>
                <a:latin typeface="BLotus"/>
                <a:cs typeface="B Zar" panose="00000400000000000000" pitchFamily="2" charset="-78"/>
              </a:rPr>
              <a:t>و محارم </a:t>
            </a:r>
            <a:r>
              <a:rPr lang="fa-IR" sz="2600" smtClean="0">
                <a:solidFill>
                  <a:srgbClr val="242021"/>
                </a:solidFill>
                <a:latin typeface="BLotus"/>
                <a:cs typeface="B Zar" panose="00000400000000000000" pitchFamily="2" charset="-78"/>
              </a:rPr>
              <a:t>پس انداز </a:t>
            </a:r>
            <a:r>
              <a:rPr lang="fa-IR" sz="2600">
                <a:solidFill>
                  <a:srgbClr val="242021"/>
                </a:solidFill>
                <a:latin typeface="BLotus"/>
                <a:cs typeface="B Zar" panose="00000400000000000000" pitchFamily="2" charset="-78"/>
              </a:rPr>
              <a:t>مخفیانه، انتخابی هستند. لزوما نزدیکان، جزو محارم پسانداز به </a:t>
            </a:r>
            <a:r>
              <a:rPr lang="fa-IR" sz="2600" smtClean="0">
                <a:solidFill>
                  <a:srgbClr val="242021"/>
                </a:solidFill>
                <a:latin typeface="BLotus"/>
                <a:cs typeface="B Zar" panose="00000400000000000000" pitchFamily="2" charset="-78"/>
              </a:rPr>
              <a:t>شمار نمیآیند</a:t>
            </a:r>
            <a:r>
              <a:rPr lang="fa-IR" sz="2600">
                <a:solidFill>
                  <a:srgbClr val="242021"/>
                </a:solidFill>
                <a:latin typeface="BLotus"/>
                <a:cs typeface="B Zar" panose="00000400000000000000" pitchFamily="2" charset="-78"/>
              </a:rPr>
              <a:t>. کسانی در پسانداز مشارکتی سهیم هستند که خود از همین شیوه استفاده میکنند </a:t>
            </a:r>
            <a:r>
              <a:rPr lang="fa-IR" sz="2600" smtClean="0">
                <a:solidFill>
                  <a:srgbClr val="242021"/>
                </a:solidFill>
                <a:latin typeface="BLotus"/>
                <a:cs typeface="B Zar" panose="00000400000000000000" pitchFamily="2" charset="-78"/>
              </a:rPr>
              <a:t>و در </a:t>
            </a:r>
            <a:r>
              <a:rPr lang="fa-IR" sz="2600">
                <a:solidFill>
                  <a:srgbClr val="242021"/>
                </a:solidFill>
                <a:latin typeface="BLotus"/>
                <a:cs typeface="B Zar" panose="00000400000000000000" pitchFamily="2" charset="-78"/>
              </a:rPr>
              <a:t>یک بده بستان با دیگران قرار </a:t>
            </a:r>
            <a:r>
              <a:rPr lang="fa-IR" sz="2600" smtClean="0">
                <a:solidFill>
                  <a:srgbClr val="242021"/>
                </a:solidFill>
                <a:latin typeface="BLotus"/>
                <a:cs typeface="B Zar" panose="00000400000000000000" pitchFamily="2" charset="-78"/>
              </a:rPr>
              <a:t>دارند</a:t>
            </a:r>
          </a:p>
          <a:p>
            <a:pPr algn="just"/>
            <a:endParaRPr lang="fa-IR"/>
          </a:p>
        </p:txBody>
      </p:sp>
      <p:sp>
        <p:nvSpPr>
          <p:cNvPr id="4" name="Flowchart: Process 3"/>
          <p:cNvSpPr/>
          <p:nvPr/>
        </p:nvSpPr>
        <p:spPr>
          <a:xfrm>
            <a:off x="838200" y="4515729"/>
            <a:ext cx="3404381" cy="125202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70C0"/>
                </a:solidFill>
                <a:latin typeface="BLotus"/>
                <a:cs typeface="B Zar" panose="00000400000000000000" pitchFamily="2" charset="-78"/>
              </a:rPr>
              <a:t>محارم پس انداز مخفیانه، انتخابی هستند</a:t>
            </a:r>
            <a:endParaRPr lang="fa-IR" sz="2000" b="1">
              <a:solidFill>
                <a:srgbClr val="0070C0"/>
              </a:solidFill>
            </a:endParaRPr>
          </a:p>
        </p:txBody>
      </p:sp>
    </p:spTree>
    <p:extLst>
      <p:ext uri="{BB962C8B-B14F-4D97-AF65-F5344CB8AC3E}">
        <p14:creationId xmlns:p14="http://schemas.microsoft.com/office/powerpoint/2010/main" val="2064876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solidFill>
                  <a:srgbClr val="242021"/>
                </a:solidFill>
                <a:latin typeface="BLotus"/>
                <a:cs typeface="B Zar" panose="00000400000000000000" pitchFamily="2" charset="-78"/>
              </a:rPr>
              <a:t> ممکن است تعداد این کالاها و نوع آنها متفاوت باشد، اما سرشت همه آنها یکی است. در دنیای کنونی، که پیچیدگیهای مهار نشدهای همه شئون زندگی را در بر گرفته است، قدرت و حوزه عمل پول تنها در نیازهای عمومی و اولیهای چون مسکن، پوشاك، و امثال آن خلاصه نمیشود، بلکه قلمروهای ذهنی و روحی و روانی مانند عواطف، احساسات، عشق، محبت، اخلاق و... نیز به عرصه تاخت و تاز جهانشمول و مقتدرانه پول تبدیل شده است</a:t>
            </a:r>
            <a:r>
              <a:rPr lang="fa-IR">
                <a:solidFill>
                  <a:prstClr val="black"/>
                </a:solidFill>
                <a:cs typeface="B Zar" panose="00000400000000000000" pitchFamily="2" charset="-78"/>
              </a:rPr>
              <a:t> </a:t>
            </a:r>
            <a:endParaRPr lang="fa-IR"/>
          </a:p>
        </p:txBody>
      </p:sp>
    </p:spTree>
    <p:extLst>
      <p:ext uri="{BB962C8B-B14F-4D97-AF65-F5344CB8AC3E}">
        <p14:creationId xmlns:p14="http://schemas.microsoft.com/office/powerpoint/2010/main" val="39359748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کسانی که اقدام به پسانداز پنهانی کردهاند، کسانی هستند که آیندهنگری و دوراندیشی را در برنامههای اقتصادی همسرانشان نمیبینند و برای اینکه پولی که پسانداز میشود جایش امن باشد، اقدام به پسانداز مخفیانه کردهاند. البته همیشه ولخرجی و نداشتن برنامه مالی همسر نیست که باعث پسانداز مخفیانه میشود. </a:t>
            </a:r>
            <a:r>
              <a:rPr lang="fa-IR" b="1" i="0" smtClean="0">
                <a:solidFill>
                  <a:srgbClr val="00B050"/>
                </a:solidFill>
                <a:effectLst/>
                <a:latin typeface="BLotus"/>
                <a:cs typeface="B Zar" panose="00000400000000000000" pitchFamily="2" charset="-78"/>
              </a:rPr>
              <a:t>گاهی این شیوهای است که زنان با پسانداز مخفیانه و جمع کردن پول و رو کردن آن در مواقع ضروری، نشان میدهند که میتوان از پولهای به ظاهر بی اهمیت به پول قابل توجه دست یافت</a:t>
            </a:r>
            <a:r>
              <a:rPr lang="fa-IR" b="0" i="0" smtClean="0">
                <a:solidFill>
                  <a:srgbClr val="242021"/>
                </a:solidFill>
                <a:effectLst/>
                <a:latin typeface="BLotus"/>
                <a:cs typeface="B Zar" panose="00000400000000000000" pitchFamily="2" charset="-78"/>
              </a:rPr>
              <a:t>. بعضی از زنان اشاره کردند که زمانی نیاز به خرید وسیله ای داشتند و همسرشان مخالفت کرده و از آن به بعد آنها تصمیم گرفته اند پولی را کنار بگذارند که برای خرید وسیله دلخواه مستقل باشند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872313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دلیل دیگری که برای پسانداز پنهانی میتوان ذکر کرد، زمانی است که یک زن چشمانداز</a:t>
            </a:r>
            <a:br>
              <a:rPr lang="fa-IR" b="0" i="0" smtClean="0">
                <a:solidFill>
                  <a:srgbClr val="242021"/>
                </a:solidFill>
                <a:effectLst/>
                <a:latin typeface="BLotus"/>
                <a:cs typeface="B Zar" panose="00000400000000000000" pitchFamily="2" charset="-78"/>
              </a:rPr>
            </a:br>
            <a:r>
              <a:rPr lang="fa-IR" b="0" i="0" smtClean="0">
                <a:solidFill>
                  <a:srgbClr val="242021"/>
                </a:solidFill>
                <a:effectLst/>
                <a:latin typeface="BLotus"/>
                <a:cs typeface="B Zar" panose="00000400000000000000" pitchFamily="2" charset="-78"/>
              </a:rPr>
              <a:t>روشنی برای زندگی خود ندارد و زندگی زناشویی را پایدار نمی بیند. تمایل به پسانداز و کنار</a:t>
            </a:r>
            <a:br>
              <a:rPr lang="fa-IR" b="0" i="0" smtClean="0">
                <a:solidFill>
                  <a:srgbClr val="242021"/>
                </a:solidFill>
                <a:effectLst/>
                <a:latin typeface="BLotus"/>
                <a:cs typeface="B Zar" panose="00000400000000000000" pitchFamily="2" charset="-78"/>
              </a:rPr>
            </a:br>
            <a:r>
              <a:rPr lang="fa-IR" b="0" i="0" smtClean="0">
                <a:solidFill>
                  <a:srgbClr val="242021"/>
                </a:solidFill>
                <a:effectLst/>
                <a:latin typeface="BLotus"/>
                <a:cs typeface="B Zar" panose="00000400000000000000" pitchFamily="2" charset="-78"/>
              </a:rPr>
              <a:t>گذاشتن پول و طلا در این شرایط بیشتر است. از طرف دیگر با تغییر ساختار خانواده و شکلگیری خانواده هسته ای، تمایل به استقلال در این شکل از خانواده بیشتر از قبل وجود دارد و خانواده هستهای سعی دارد تا موقعیت اقتصادی مستقلی داشته باشد که پسانداز به این استقلال کمک میکند.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473526"/>
            <a:ext cx="3953022" cy="134416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Lotus"/>
                <a:cs typeface="B Zar" panose="00000400000000000000" pitchFamily="2" charset="-78"/>
              </a:rPr>
              <a:t>تغییر ساختار خانواده و شکلگیری خانواده هسته ای</a:t>
            </a:r>
            <a:endParaRPr lang="fa-IR" b="1">
              <a:solidFill>
                <a:srgbClr val="FF0000"/>
              </a:solidFill>
            </a:endParaRPr>
          </a:p>
        </p:txBody>
      </p:sp>
    </p:spTree>
    <p:extLst>
      <p:ext uri="{BB962C8B-B14F-4D97-AF65-F5344CB8AC3E}">
        <p14:creationId xmlns:p14="http://schemas.microsoft.com/office/powerpoint/2010/main" val="3623877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پاسخگویان از این لفظ </a:t>
            </a:r>
            <a:r>
              <a:rPr lang="fa-IR" smtClean="0">
                <a:solidFill>
                  <a:srgbClr val="242021"/>
                </a:solidFill>
                <a:latin typeface="BLotus"/>
                <a:cs typeface="B Zar" panose="00000400000000000000" pitchFamily="2" charset="-78"/>
              </a:rPr>
              <a:t>استفاده کردهاند </a:t>
            </a:r>
            <a:r>
              <a:rPr lang="fa-IR">
                <a:solidFill>
                  <a:srgbClr val="242021"/>
                </a:solidFill>
                <a:latin typeface="BLotus"/>
                <a:cs typeface="B Zar" panose="00000400000000000000" pitchFamily="2" charset="-78"/>
              </a:rPr>
              <a:t>که نمیخواهند برای پول «</a:t>
            </a:r>
            <a:r>
              <a:rPr lang="fa-IR" b="1">
                <a:solidFill>
                  <a:srgbClr val="FF0000"/>
                </a:solidFill>
                <a:latin typeface="BLotus"/>
                <a:cs typeface="B Zar" panose="00000400000000000000" pitchFamily="2" charset="-78"/>
              </a:rPr>
              <a:t>به کسی رو بزنند.» </a:t>
            </a:r>
            <a:r>
              <a:rPr lang="fa-IR">
                <a:solidFill>
                  <a:srgbClr val="242021"/>
                </a:solidFill>
                <a:latin typeface="BLotus"/>
                <a:cs typeface="B Zar" panose="00000400000000000000" pitchFamily="2" charset="-78"/>
              </a:rPr>
              <a:t>باید در نظر داشت که خانواده </a:t>
            </a:r>
            <a:r>
              <a:rPr lang="fa-IR" smtClean="0">
                <a:solidFill>
                  <a:srgbClr val="242021"/>
                </a:solidFill>
                <a:latin typeface="BLotus"/>
                <a:cs typeface="B Zar" panose="00000400000000000000" pitchFamily="2" charset="-78"/>
              </a:rPr>
              <a:t>هستهای، یک </a:t>
            </a:r>
            <a:r>
              <a:rPr lang="fa-IR">
                <a:solidFill>
                  <a:srgbClr val="242021"/>
                </a:solidFill>
                <a:latin typeface="BLotus"/>
                <a:cs typeface="B Zar" panose="00000400000000000000" pitchFamily="2" charset="-78"/>
              </a:rPr>
              <a:t>خانواده ً کاملا مستقل نیست و هنوز به خانواده گسترده متصل است و «حفظ آبرو» </a:t>
            </a:r>
            <a:r>
              <a:rPr lang="fa-IR" smtClean="0">
                <a:solidFill>
                  <a:srgbClr val="242021"/>
                </a:solidFill>
                <a:latin typeface="BLotus"/>
                <a:cs typeface="B Zar" panose="00000400000000000000" pitchFamily="2" charset="-78"/>
              </a:rPr>
              <a:t>برای خانواده </a:t>
            </a:r>
            <a:r>
              <a:rPr lang="fa-IR">
                <a:solidFill>
                  <a:srgbClr val="242021"/>
                </a:solidFill>
                <a:latin typeface="BLotus"/>
                <a:cs typeface="B Zar" panose="00000400000000000000" pitchFamily="2" charset="-78"/>
              </a:rPr>
              <a:t>گسترده در شرایطی که خانوادههای زن و شوهر اختلاف اقتصادی دارند، یکی </a:t>
            </a:r>
            <a:r>
              <a:rPr lang="fa-IR" smtClean="0">
                <a:solidFill>
                  <a:srgbClr val="242021"/>
                </a:solidFill>
                <a:latin typeface="BLotus"/>
                <a:cs typeface="B Zar" panose="00000400000000000000" pitchFamily="2" charset="-78"/>
              </a:rPr>
              <a:t>از عوامل </a:t>
            </a:r>
            <a:r>
              <a:rPr lang="fa-IR">
                <a:solidFill>
                  <a:srgbClr val="242021"/>
                </a:solidFill>
                <a:latin typeface="BLotus"/>
                <a:cs typeface="B Zar" panose="00000400000000000000" pitchFamily="2" charset="-78"/>
              </a:rPr>
              <a:t>پسانداز مخفیانه به شمار </a:t>
            </a:r>
            <a:r>
              <a:rPr lang="fa-IR" smtClean="0">
                <a:solidFill>
                  <a:srgbClr val="242021"/>
                </a:solidFill>
                <a:latin typeface="BLotus"/>
                <a:cs typeface="B Zar" panose="00000400000000000000" pitchFamily="2" charset="-78"/>
              </a:rPr>
              <a:t>میرود</a:t>
            </a:r>
          </a:p>
          <a:p>
            <a:pPr algn="just"/>
            <a:endParaRPr lang="fa-IR"/>
          </a:p>
        </p:txBody>
      </p:sp>
    </p:spTree>
    <p:extLst>
      <p:ext uri="{BB962C8B-B14F-4D97-AF65-F5344CB8AC3E}">
        <p14:creationId xmlns:p14="http://schemas.microsoft.com/office/powerpoint/2010/main" val="1698108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زنانی که اختلاف سنی قابل توجهی با همسرانشان دارند و بزرگتر هستند و یا زنانی که </a:t>
            </a:r>
            <a:r>
              <a:rPr lang="fa-IR" b="0" i="0" smtClean="0">
                <a:solidFill>
                  <a:srgbClr val="242021"/>
                </a:solidFill>
                <a:effectLst/>
                <a:latin typeface="BLotus"/>
                <a:cs typeface="B Zar" panose="00000400000000000000" pitchFamily="2" charset="-78"/>
              </a:rPr>
              <a:t>از نظر ظاهریب زرگتر </a:t>
            </a:r>
            <a:r>
              <a:rPr lang="fa-IR" b="0" i="0" smtClean="0">
                <a:solidFill>
                  <a:srgbClr val="242021"/>
                </a:solidFill>
                <a:effectLst/>
                <a:latin typeface="BLotus"/>
                <a:cs typeface="B Zar" panose="00000400000000000000" pitchFamily="2" charset="-78"/>
              </a:rPr>
              <a:t>از همسرشان به نظرمیرسند، بخشی از پول خود را به پساندازی </a:t>
            </a:r>
            <a:r>
              <a:rPr lang="fa-IR" b="0" i="0" smtClean="0">
                <a:solidFill>
                  <a:srgbClr val="242021"/>
                </a:solidFill>
                <a:effectLst/>
                <a:latin typeface="BLotus"/>
                <a:cs typeface="B Zar" panose="00000400000000000000" pitchFamily="2" charset="-78"/>
              </a:rPr>
              <a:t>اختصاص میدهند </a:t>
            </a:r>
            <a:r>
              <a:rPr lang="fa-IR" b="0" i="0" smtClean="0">
                <a:solidFill>
                  <a:srgbClr val="242021"/>
                </a:solidFill>
                <a:effectLst/>
                <a:latin typeface="BLotus"/>
                <a:cs typeface="B Zar" panose="00000400000000000000" pitchFamily="2" charset="-78"/>
              </a:rPr>
              <a:t>که قرار است هزینه بدن و زیبایی آنها شود. پسانداز به این شکل به آنها کمک میکند </a:t>
            </a:r>
            <a:r>
              <a:rPr lang="fa-IR" b="0" i="0" smtClean="0">
                <a:solidFill>
                  <a:srgbClr val="242021"/>
                </a:solidFill>
                <a:effectLst/>
                <a:latin typeface="BLotus"/>
                <a:cs typeface="B Zar" panose="00000400000000000000" pitchFamily="2" charset="-78"/>
              </a:rPr>
              <a:t>تا ساختار </a:t>
            </a:r>
            <a:r>
              <a:rPr lang="fa-IR" b="0" i="0" smtClean="0">
                <a:solidFill>
                  <a:srgbClr val="242021"/>
                </a:solidFill>
                <a:effectLst/>
                <a:latin typeface="BLotus"/>
                <a:cs typeface="B Zar" panose="00000400000000000000" pitchFamily="2" charset="-78"/>
              </a:rPr>
              <a:t>سنتی خانواده را که قرار است مرد بزرگتر از زن دیده شود به خوبی حفظ کنند</a:t>
            </a:r>
            <a:r>
              <a:rPr lang="fa-IR" b="0" i="0" smtClean="0">
                <a:solidFill>
                  <a:srgbClr val="242021"/>
                </a:solidFill>
                <a:effectLst/>
                <a:latin typeface="BLotus"/>
                <a:cs typeface="B Zar" panose="00000400000000000000" pitchFamily="2" charset="-78"/>
              </a:rPr>
              <a:t>.</a:t>
            </a:r>
          </a:p>
          <a:p>
            <a:pPr marL="0" indent="0" algn="just">
              <a:buNone/>
            </a:pPr>
            <a:r>
              <a:rPr lang="fa-IR" b="0" i="0" smtClean="0">
                <a:solidFill>
                  <a:srgbClr val="242021"/>
                </a:solidFill>
                <a:effectLst/>
                <a:latin typeface="BLotus"/>
                <a:cs typeface="B Zar" panose="00000400000000000000" pitchFamily="2" charset="-78"/>
              </a:rPr>
              <a:t/>
            </a:r>
            <a:br>
              <a:rPr lang="fa-IR" b="0" i="0" smtClean="0">
                <a:solidFill>
                  <a:srgbClr val="242021"/>
                </a:solidFill>
                <a:effectLst/>
                <a:latin typeface="BLotus"/>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996225" y="4121238"/>
            <a:ext cx="3532378" cy="111194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latin typeface="BLotus"/>
                <a:cs typeface="B Zar" panose="00000400000000000000" pitchFamily="2" charset="-78"/>
              </a:rPr>
              <a:t>ساختار سنتی خانواده</a:t>
            </a:r>
            <a:endParaRPr lang="fa-IR" sz="2000" b="1">
              <a:solidFill>
                <a:srgbClr val="FF0000"/>
              </a:solidFill>
            </a:endParaRPr>
          </a:p>
        </p:txBody>
      </p:sp>
    </p:spTree>
    <p:extLst>
      <p:ext uri="{BB962C8B-B14F-4D97-AF65-F5344CB8AC3E}">
        <p14:creationId xmlns:p14="http://schemas.microsoft.com/office/powerpoint/2010/main" val="3857563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از نظر زنان، پولی که پسانداز میشود باید نادیده گرفته شود و اگر به هر دلیلی وارد چرخه</a:t>
            </a:r>
            <a:br>
              <a:rPr lang="fa-IR">
                <a:solidFill>
                  <a:srgbClr val="242021"/>
                </a:solidFill>
                <a:latin typeface="BLotus"/>
                <a:cs typeface="B Zar" panose="00000400000000000000" pitchFamily="2" charset="-78"/>
              </a:rPr>
            </a:br>
            <a:r>
              <a:rPr lang="fa-IR">
                <a:solidFill>
                  <a:srgbClr val="242021"/>
                </a:solidFill>
                <a:latin typeface="BLotus"/>
                <a:cs typeface="B Zar" panose="00000400000000000000" pitchFamily="2" charset="-78"/>
              </a:rPr>
              <a:t>مخارج خانه شده و خرج بشود بایستی جایگزین شود. بیتوجهی به این موضوع، فرهنگ</a:t>
            </a:r>
            <a:br>
              <a:rPr lang="fa-IR">
                <a:solidFill>
                  <a:srgbClr val="242021"/>
                </a:solidFill>
                <a:latin typeface="BLotus"/>
                <a:cs typeface="B Zar" panose="00000400000000000000" pitchFamily="2" charset="-78"/>
              </a:rPr>
            </a:br>
            <a:r>
              <a:rPr lang="fa-IR">
                <a:solidFill>
                  <a:srgbClr val="242021"/>
                </a:solidFill>
                <a:latin typeface="BLotus"/>
                <a:cs typeface="B Zar" panose="00000400000000000000" pitchFamily="2" charset="-78"/>
              </a:rPr>
              <a:t>پسانداز مخفیانه را رواج میدهد. پسانداز مخفیانه در شرایطی است که زنان، منطق دوراندیشی را در رفتار شوهرانشان دور میبینند و عقل معاش آنها را مورد سنجش قرار میدهند. </a:t>
            </a:r>
            <a:r>
              <a:rPr lang="fa-IR" b="1">
                <a:solidFill>
                  <a:srgbClr val="FF0000"/>
                </a:solidFill>
                <a:latin typeface="BLotus"/>
                <a:cs typeface="B Zar" panose="00000400000000000000" pitchFamily="2" charset="-78"/>
              </a:rPr>
              <a:t>اینکه </a:t>
            </a:r>
            <a:r>
              <a:rPr lang="fa-IR" b="1" smtClean="0">
                <a:solidFill>
                  <a:srgbClr val="FF0000"/>
                </a:solidFill>
                <a:latin typeface="BLotus"/>
                <a:cs typeface="B Zar" panose="00000400000000000000" pitchFamily="2" charset="-78"/>
              </a:rPr>
              <a:t>پس انداز </a:t>
            </a:r>
            <a:r>
              <a:rPr lang="fa-IR" b="1">
                <a:solidFill>
                  <a:srgbClr val="FF0000"/>
                </a:solidFill>
                <a:latin typeface="BLotus"/>
                <a:cs typeface="B Zar" panose="00000400000000000000" pitchFamily="2" charset="-78"/>
              </a:rPr>
              <a:t>مخفیانه چه </a:t>
            </a:r>
            <a:r>
              <a:rPr lang="fa-IR" b="1" smtClean="0">
                <a:solidFill>
                  <a:srgbClr val="FF0000"/>
                </a:solidFill>
                <a:latin typeface="BLotus"/>
                <a:cs typeface="B Zar" panose="00000400000000000000" pitchFamily="2" charset="-78"/>
              </a:rPr>
              <a:t>زمانی</a:t>
            </a:r>
            <a:r>
              <a:rPr lang="fa-IR" b="1">
                <a:solidFill>
                  <a:srgbClr val="FF0000"/>
                </a:solidFill>
                <a:latin typeface="BLotus"/>
                <a:cs typeface="B Zar" panose="00000400000000000000" pitchFamily="2" charset="-78"/>
              </a:rPr>
              <a:t> آشکار می ً شود و یا اصلا این اتفاق میافتد یا خیر</a:t>
            </a:r>
            <a:r>
              <a:rPr lang="fa-IR">
                <a:solidFill>
                  <a:srgbClr val="242021"/>
                </a:solidFill>
                <a:latin typeface="BLotus"/>
                <a:cs typeface="B Zar" panose="00000400000000000000" pitchFamily="2" charset="-78"/>
              </a:rPr>
              <a:t>، به شرایطی بستگی دارد که در زندگی </a:t>
            </a:r>
            <a:r>
              <a:rPr lang="fa-IR" smtClean="0">
                <a:solidFill>
                  <a:srgbClr val="242021"/>
                </a:solidFill>
                <a:latin typeface="BLotus"/>
                <a:cs typeface="B Zar" panose="00000400000000000000" pitchFamily="2" charset="-78"/>
              </a:rPr>
              <a:t>روی میدهد </a:t>
            </a:r>
            <a:r>
              <a:rPr lang="fa-IR">
                <a:solidFill>
                  <a:srgbClr val="242021"/>
                </a:solidFill>
                <a:latin typeface="BLotus"/>
                <a:cs typeface="B Zar" panose="00000400000000000000" pitchFamily="2" charset="-78"/>
              </a:rPr>
              <a:t>که لزوماً ً به مسائل اقتصادی معطوف نیست. </a:t>
            </a:r>
            <a:endParaRPr lang="fa-IR" smtClean="0">
              <a:solidFill>
                <a:srgbClr val="242021"/>
              </a:solidFill>
              <a:latin typeface="BLotus"/>
              <a:cs typeface="B Zar" panose="00000400000000000000" pitchFamily="2" charset="-78"/>
            </a:endParaRPr>
          </a:p>
          <a:p>
            <a:pPr algn="just"/>
            <a:endParaRPr lang="fa-IR"/>
          </a:p>
        </p:txBody>
      </p:sp>
    </p:spTree>
    <p:extLst>
      <p:ext uri="{BB962C8B-B14F-4D97-AF65-F5344CB8AC3E}">
        <p14:creationId xmlns:p14="http://schemas.microsoft.com/office/powerpoint/2010/main" val="16200031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242021"/>
                </a:solidFill>
                <a:effectLst/>
                <a:latin typeface="BLotus"/>
                <a:cs typeface="B Zar" panose="00000400000000000000" pitchFamily="2" charset="-78"/>
              </a:rPr>
              <a:t>مثلا اعتماد به مهارت اقتصادی زن، </a:t>
            </a:r>
            <a:r>
              <a:rPr lang="fa-IR" b="1" i="0" smtClean="0">
                <a:solidFill>
                  <a:srgbClr val="FF0000"/>
                </a:solidFill>
                <a:effectLst/>
                <a:latin typeface="BLotus"/>
                <a:cs typeface="B Zar" panose="00000400000000000000" pitchFamily="2" charset="-78"/>
              </a:rPr>
              <a:t>ارج نهادن به زن در مقام مادر </a:t>
            </a:r>
            <a:r>
              <a:rPr lang="fa-IR" b="0" i="0" smtClean="0">
                <a:solidFill>
                  <a:srgbClr val="242021"/>
                </a:solidFill>
                <a:effectLst/>
                <a:latin typeface="BLotus"/>
                <a:cs typeface="B Zar" panose="00000400000000000000" pitchFamily="2" charset="-78"/>
              </a:rPr>
              <a:t>بدون توجه به جنسیت فرزند که البته در اغلب موارد پسرزایی زن این شرایط را به نفع او رقم میزند.</a:t>
            </a:r>
            <a:r>
              <a:rPr lang="fa-IR" smtClean="0">
                <a:cs typeface="B Zar" panose="00000400000000000000" pitchFamily="2" charset="-78"/>
              </a:rPr>
              <a:t>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7794901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در مطالعهای که انجام دادم به شیوه نگرش زنانهای به اقتصاد رسیدم که میتوان بر آن نام اقتصاد زنانه گذاشت. این اقتصاد زنانه شیوه ای است که از هر کالایی استفاده کرده و آن را به پول تبدیل میکند. در این شیوه، زنان میتوانند مواد غذایی را به پول تبدیل کنند. </a:t>
            </a:r>
            <a:r>
              <a:rPr lang="fa-IR" b="0" i="0" smtClean="0">
                <a:solidFill>
                  <a:srgbClr val="FF0000"/>
                </a:solidFill>
                <a:effectLst/>
                <a:latin typeface="BLotus"/>
                <a:cs typeface="B Zar" panose="00000400000000000000" pitchFamily="2" charset="-78"/>
              </a:rPr>
              <a:t>برنج و روغن </a:t>
            </a:r>
            <a:r>
              <a:rPr lang="fa-IR" b="0" i="0" smtClean="0">
                <a:solidFill>
                  <a:srgbClr val="242021"/>
                </a:solidFill>
                <a:effectLst/>
                <a:latin typeface="BLotus"/>
                <a:cs typeface="B Zar" panose="00000400000000000000" pitchFamily="2" charset="-78"/>
              </a:rPr>
              <a:t>نام </a:t>
            </a:r>
            <a:r>
              <a:rPr lang="fa-IR" b="0" i="0" smtClean="0">
                <a:solidFill>
                  <a:srgbClr val="242021"/>
                </a:solidFill>
                <a:effectLst/>
                <a:latin typeface="BLotus"/>
                <a:cs typeface="B Zar" panose="00000400000000000000" pitchFamily="2" charset="-78"/>
              </a:rPr>
              <a:t>پس انداز </a:t>
            </a:r>
            <a:r>
              <a:rPr lang="fa-IR" b="0" i="0" smtClean="0">
                <a:solidFill>
                  <a:srgbClr val="242021"/>
                </a:solidFill>
                <a:effectLst/>
                <a:latin typeface="BLotus"/>
                <a:cs typeface="B Zar" panose="00000400000000000000" pitchFamily="2" charset="-78"/>
              </a:rPr>
              <a:t>به خود میگیرد و پولهای حساب نشده را که وارد میشود نادیده میانگارند. از جای جای خانه برای ذخیره پول استفاده میکنند. برای زنان فقط پول و مسکوکات پول نیست. هر اندوختهای که مصرف نشود معنای پول دارد. لباس نپوشیده به معنی ذخیره پول برای خرید لباس در آینده است. گونی برنجی که نادیده گرفته میشود هم همین معنی را دارد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05072" y="4711700"/>
            <a:ext cx="2857500" cy="1600200"/>
          </a:xfrm>
          <a:prstGeom prst="rect">
            <a:avLst/>
          </a:prstGeom>
        </p:spPr>
      </p:pic>
      <p:pic>
        <p:nvPicPr>
          <p:cNvPr id="5" name="Picture 4"/>
          <p:cNvPicPr>
            <a:picLocks noChangeAspect="1"/>
          </p:cNvPicPr>
          <p:nvPr/>
        </p:nvPicPr>
        <p:blipFill>
          <a:blip r:embed="rId3"/>
          <a:stretch>
            <a:fillRect/>
          </a:stretch>
        </p:blipFill>
        <p:spPr>
          <a:xfrm>
            <a:off x="6615112" y="4711700"/>
            <a:ext cx="2619375" cy="1743075"/>
          </a:xfrm>
          <a:prstGeom prst="rect">
            <a:avLst/>
          </a:prstGeom>
        </p:spPr>
      </p:pic>
    </p:spTree>
    <p:extLst>
      <p:ext uri="{BB962C8B-B14F-4D97-AF65-F5344CB8AC3E}">
        <p14:creationId xmlns:p14="http://schemas.microsoft.com/office/powerpoint/2010/main" val="42257560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latin typeface="BMitraBold"/>
                <a:cs typeface="B Zar" panose="00000400000000000000" pitchFamily="2" charset="-78"/>
              </a:rPr>
              <a:t>چگونگی پسانداز</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242021"/>
                </a:solidFill>
                <a:effectLst/>
                <a:latin typeface="BLotus"/>
                <a:cs typeface="B Zar" panose="00000400000000000000" pitchFamily="2" charset="-78"/>
              </a:rPr>
              <a:t>راههای گوناگونی از چگونگی پسانداز پنهانی در این یافتهها به دست آمد که من سعی کردم</a:t>
            </a:r>
            <a:br>
              <a:rPr lang="fa-IR" b="0" i="0" smtClean="0">
                <a:solidFill>
                  <a:srgbClr val="242021"/>
                </a:solidFill>
                <a:effectLst/>
                <a:latin typeface="BLotus"/>
                <a:cs typeface="B Zar" panose="00000400000000000000" pitchFamily="2" charset="-78"/>
              </a:rPr>
            </a:br>
            <a:r>
              <a:rPr lang="fa-IR" b="0" i="0" smtClean="0">
                <a:solidFill>
                  <a:srgbClr val="242021"/>
                </a:solidFill>
                <a:effectLst/>
                <a:latin typeface="BLotus"/>
                <a:cs typeface="B Zar" panose="00000400000000000000" pitchFamily="2" charset="-78"/>
              </a:rPr>
              <a:t>از دل برخی از مهمترین آنها، مفاهیم جدیدی در این حوزه بسازم و برای بیان موضوع از آنها</a:t>
            </a:r>
            <a:br>
              <a:rPr lang="fa-IR" b="0" i="0" smtClean="0">
                <a:solidFill>
                  <a:srgbClr val="242021"/>
                </a:solidFill>
                <a:effectLst/>
                <a:latin typeface="BLotus"/>
                <a:cs typeface="B Zar" panose="00000400000000000000" pitchFamily="2" charset="-78"/>
              </a:rPr>
            </a:br>
            <a:r>
              <a:rPr lang="fa-IR" b="0" i="0" smtClean="0">
                <a:solidFill>
                  <a:srgbClr val="242021"/>
                </a:solidFill>
                <a:effectLst/>
                <a:latin typeface="BLotus"/>
                <a:cs typeface="B Zar" panose="00000400000000000000" pitchFamily="2" charset="-78"/>
              </a:rPr>
              <a:t>استفاده کنم.</a:t>
            </a:r>
            <a:br>
              <a:rPr lang="fa-IR" b="0" i="0" smtClean="0">
                <a:solidFill>
                  <a:srgbClr val="242021"/>
                </a:solidFill>
                <a:effectLst/>
                <a:latin typeface="BLotus"/>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6920706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242021"/>
                </a:solidFill>
                <a:latin typeface="BLotus"/>
                <a:cs typeface="B Zar" panose="00000400000000000000" pitchFamily="2" charset="-78"/>
              </a:rPr>
              <a:t>«</a:t>
            </a:r>
            <a:r>
              <a:rPr lang="fa-IR" smtClean="0">
                <a:solidFill>
                  <a:srgbClr val="FF0000"/>
                </a:solidFill>
                <a:latin typeface="BLotus"/>
                <a:cs typeface="B Zar" panose="00000400000000000000" pitchFamily="2" charset="-78"/>
              </a:rPr>
              <a:t>اندك اندوزی</a:t>
            </a:r>
            <a:r>
              <a:rPr lang="fa-IR">
                <a:solidFill>
                  <a:srgbClr val="242021"/>
                </a:solidFill>
                <a:latin typeface="BLotus"/>
                <a:cs typeface="B Zar" panose="00000400000000000000" pitchFamily="2" charset="-78"/>
              </a:rPr>
              <a:t>» مفهومی بود که در راستای چگونگی پساندازهای پنهانی از مسیر </a:t>
            </a:r>
            <a:r>
              <a:rPr lang="fa-IR" smtClean="0">
                <a:solidFill>
                  <a:srgbClr val="242021"/>
                </a:solidFill>
                <a:latin typeface="BLotus"/>
                <a:cs typeface="B Zar" panose="00000400000000000000" pitchFamily="2" charset="-78"/>
              </a:rPr>
              <a:t>ارزش قائل </a:t>
            </a:r>
            <a:r>
              <a:rPr lang="fa-IR">
                <a:solidFill>
                  <a:srgbClr val="242021"/>
                </a:solidFill>
                <a:latin typeface="BLotus"/>
                <a:cs typeface="B Zar" panose="00000400000000000000" pitchFamily="2" charset="-78"/>
              </a:rPr>
              <a:t>شدن زنان به پولهای کوچک به آن دست یافتم. پولهای کوچک، مبالغی هستند که </a:t>
            </a:r>
            <a:r>
              <a:rPr lang="fa-IR" smtClean="0">
                <a:solidFill>
                  <a:srgbClr val="242021"/>
                </a:solidFill>
                <a:latin typeface="BLotus"/>
                <a:cs typeface="B Zar" panose="00000400000000000000" pitchFamily="2" charset="-78"/>
              </a:rPr>
              <a:t>به خودی </a:t>
            </a:r>
            <a:r>
              <a:rPr lang="fa-IR">
                <a:solidFill>
                  <a:srgbClr val="242021"/>
                </a:solidFill>
                <a:latin typeface="BLotus"/>
                <a:cs typeface="B Zar" panose="00000400000000000000" pitchFamily="2" charset="-78"/>
              </a:rPr>
              <a:t>خود ارزش چندانی ندارند اما زنان طبقات متوسط و پایین با انباشتن آنها به مبالغ </a:t>
            </a:r>
            <a:r>
              <a:rPr lang="fa-IR" smtClean="0">
                <a:solidFill>
                  <a:srgbClr val="242021"/>
                </a:solidFill>
                <a:latin typeface="BLotus"/>
                <a:cs typeface="B Zar" panose="00000400000000000000" pitchFamily="2" charset="-78"/>
              </a:rPr>
              <a:t>قابل توجهتری </a:t>
            </a:r>
            <a:r>
              <a:rPr lang="fa-IR">
                <a:solidFill>
                  <a:srgbClr val="242021"/>
                </a:solidFill>
                <a:latin typeface="BLotus"/>
                <a:cs typeface="B Zar" panose="00000400000000000000" pitchFamily="2" charset="-78"/>
              </a:rPr>
              <a:t>دست مییابند و این شکل از پسانداز را که با هیجان همراه است میپسندند؛ </a:t>
            </a:r>
            <a:r>
              <a:rPr lang="fa-IR" smtClean="0">
                <a:solidFill>
                  <a:srgbClr val="242021"/>
                </a:solidFill>
                <a:latin typeface="BLotus"/>
                <a:cs typeface="B Zar" panose="00000400000000000000" pitchFamily="2" charset="-78"/>
              </a:rPr>
              <a:t>چرا که </a:t>
            </a:r>
            <a:r>
              <a:rPr lang="fa-IR">
                <a:solidFill>
                  <a:srgbClr val="242021"/>
                </a:solidFill>
                <a:latin typeface="BLotus"/>
                <a:cs typeface="B Zar" panose="00000400000000000000" pitchFamily="2" charset="-78"/>
              </a:rPr>
              <a:t>بعد از مدتی با شمردن پولهای کوچک متوجه میشوند که مبلغی که جمع شده به </a:t>
            </a:r>
            <a:r>
              <a:rPr lang="fa-IR" smtClean="0">
                <a:solidFill>
                  <a:srgbClr val="242021"/>
                </a:solidFill>
                <a:latin typeface="BLotus"/>
                <a:cs typeface="B Zar" panose="00000400000000000000" pitchFamily="2" charset="-78"/>
              </a:rPr>
              <a:t>اندازه هزینه </a:t>
            </a:r>
            <a:r>
              <a:rPr lang="fa-IR">
                <a:solidFill>
                  <a:srgbClr val="242021"/>
                </a:solidFill>
                <a:latin typeface="BLotus"/>
                <a:cs typeface="B Zar" panose="00000400000000000000" pitchFamily="2" charset="-78"/>
              </a:rPr>
              <a:t>خورد و خوراك یا قبوض خدماتی خانه است و این </a:t>
            </a:r>
            <a:r>
              <a:rPr lang="fa-IR" b="1">
                <a:solidFill>
                  <a:srgbClr val="FF0000"/>
                </a:solidFill>
                <a:latin typeface="BLotus"/>
                <a:cs typeface="B Zar" panose="00000400000000000000" pitchFamily="2" charset="-78"/>
              </a:rPr>
              <a:t>اندك </a:t>
            </a:r>
            <a:r>
              <a:rPr lang="fa-IR" b="1" smtClean="0">
                <a:solidFill>
                  <a:srgbClr val="FF0000"/>
                </a:solidFill>
                <a:latin typeface="BLotus"/>
                <a:cs typeface="B Zar" panose="00000400000000000000" pitchFamily="2" charset="-78"/>
              </a:rPr>
              <a:t>اندوزی </a:t>
            </a:r>
            <a:r>
              <a:rPr lang="fa-IR">
                <a:solidFill>
                  <a:srgbClr val="242021"/>
                </a:solidFill>
                <a:latin typeface="BLotus"/>
                <a:cs typeface="B Zar" panose="00000400000000000000" pitchFamily="2" charset="-78"/>
              </a:rPr>
              <a:t>برای آنها عموما </a:t>
            </a:r>
            <a:r>
              <a:rPr lang="fa-IR" smtClean="0">
                <a:solidFill>
                  <a:srgbClr val="242021"/>
                </a:solidFill>
                <a:latin typeface="BLotus"/>
                <a:cs typeface="B Zar" panose="00000400000000000000" pitchFamily="2" charset="-78"/>
              </a:rPr>
              <a:t>در فضاهای </a:t>
            </a:r>
            <a:r>
              <a:rPr lang="fa-IR">
                <a:solidFill>
                  <a:srgbClr val="242021"/>
                </a:solidFill>
                <a:latin typeface="BLotus"/>
                <a:cs typeface="B Zar" panose="00000400000000000000" pitchFamily="2" charset="-78"/>
              </a:rPr>
              <a:t>زنانهای مانند آشپزخانه و کمدهای منزل انجام میشود</a:t>
            </a:r>
            <a:endParaRPr lang="fa-IR"/>
          </a:p>
        </p:txBody>
      </p:sp>
    </p:spTree>
    <p:extLst>
      <p:ext uri="{BB962C8B-B14F-4D97-AF65-F5344CB8AC3E}">
        <p14:creationId xmlns:p14="http://schemas.microsoft.com/office/powerpoint/2010/main" val="14596154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i="0" smtClean="0">
                <a:solidFill>
                  <a:srgbClr val="FF0000"/>
                </a:solidFill>
                <a:effectLst/>
                <a:latin typeface="BLotus"/>
                <a:cs typeface="B Zar" panose="00000400000000000000" pitchFamily="2" charset="-78"/>
              </a:rPr>
              <a:t>«زندگی قرضی</a:t>
            </a:r>
            <a:r>
              <a:rPr lang="fa-IR" b="0" i="0" smtClean="0">
                <a:solidFill>
                  <a:srgbClr val="242021"/>
                </a:solidFill>
                <a:effectLst/>
                <a:latin typeface="BLotus"/>
                <a:cs typeface="B Zar" panose="00000400000000000000" pitchFamily="2" charset="-78"/>
              </a:rPr>
              <a:t>» مفهوم دیگری بود که از شیوهی مدیریت زمان و مدیریت دخل و خرج افراد به دست آوردم. به این معنی که وقتی مشاهده کردم فردی با گرفتن تسهیلات بانکی، یا وامهای دیگری خارج از چارچوب نظام بانکی، با در اختیار گرفتن زمان، دخل و خرج خود را مدیریت میکند به این نکته پی بردم که پدیدهای به نام زندگی قرضی وجود دارد که در این شیوه افراد برای اداره زندگی خود چارهای جز پناه بردن به آن ندارند.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44521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242021"/>
                </a:solidFill>
                <a:effectLst/>
                <a:latin typeface="BLotus"/>
                <a:cs typeface="B Zar" panose="00000400000000000000" pitchFamily="2" charset="-78"/>
              </a:rPr>
              <a:t>زلیزر (2000) </a:t>
            </a:r>
            <a:r>
              <a:rPr lang="fa-IR" sz="1200" b="0" i="0" smtClean="0">
                <a:solidFill>
                  <a:srgbClr val="242021"/>
                </a:solidFill>
                <a:effectLst/>
                <a:latin typeface="BLotus"/>
                <a:cs typeface="B Zar" panose="00000400000000000000" pitchFamily="2" charset="-78"/>
              </a:rPr>
              <a:t>1</a:t>
            </a:r>
            <a:r>
              <a:rPr lang="fa-IR" b="0" i="0" smtClean="0">
                <a:solidFill>
                  <a:srgbClr val="242021"/>
                </a:solidFill>
                <a:effectLst/>
                <a:latin typeface="BLotus"/>
                <a:cs typeface="B Zar" panose="00000400000000000000" pitchFamily="2" charset="-78"/>
              </a:rPr>
              <a:t>به عنوان یکی از برجستهترین جامعهشناسان حوزه اقتصاد، در خصوص پول میگوید: «در تفاسیر کلاسیک از توسعه جهان مدرن، پول مانند کلیدی در عقلانیسازی زندگی اجتماعی عمل میکند و در مقام غایت شیئ شدن، همه تمایزات کیفی را به کمیت انتزاعی تشبیه میکند. پول، کارکردها و قابلیتهای گوناگونی در حوزههای مختلف دارد که ما بیشتر با کارکرد پول در حوزه عمومی و در حیطه اقتصاد و بازار آشنایی داریم، اما در حوزه خصوصی و روابط خانوادگی، معنای دیگری پیدا میکند.» یکی از این معناهای جدید در حوزه پسانداز، که به شکلی ذخیره پول است، اتفاق افتاده است.</a:t>
            </a:r>
            <a:br>
              <a:rPr lang="fa-IR" b="0" i="0" smtClean="0">
                <a:solidFill>
                  <a:srgbClr val="242021"/>
                </a:solidFill>
                <a:effectLst/>
                <a:latin typeface="BLotus"/>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4437367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a:solidFill>
                  <a:srgbClr val="242021"/>
                </a:solidFill>
                <a:latin typeface="BLotus"/>
                <a:cs typeface="B Zar" panose="00000400000000000000" pitchFamily="2" charset="-78"/>
              </a:rPr>
              <a:t>زندگی قرضی شکل</a:t>
            </a:r>
            <a:r>
              <a:rPr lang="fa-IR">
                <a:solidFill>
                  <a:prstClr val="black"/>
                </a:solidFill>
                <a:cs typeface="B Zar" panose="00000400000000000000" pitchFamily="2" charset="-78"/>
              </a:rPr>
              <a:t> </a:t>
            </a:r>
            <a:r>
              <a:rPr lang="fa-IR" b="0" i="0" smtClean="0">
                <a:solidFill>
                  <a:srgbClr val="242021"/>
                </a:solidFill>
                <a:effectLst/>
                <a:latin typeface="BLotus"/>
                <a:cs typeface="B Zar" panose="00000400000000000000" pitchFamily="2" charset="-78"/>
              </a:rPr>
              <a:t>جدیدی از شیوه زندگی اقتصادی در خانواده است. این شیوه زمانی پدید آمد که نظام مالی رسمی امکان گرفتن پولی به شکل وام و بازپرداخت به تدریج و منظم آن را فراهم ساخت. با تغییرات نظام مالی رسمی و سخت شدن امکان وام گرفتن به این شکل، حوزه وام تحت عنوان </a:t>
            </a:r>
            <a:r>
              <a:rPr lang="fa-IR" b="1" i="0" smtClean="0">
                <a:solidFill>
                  <a:srgbClr val="FF0000"/>
                </a:solidFill>
                <a:effectLst/>
                <a:latin typeface="BLotus"/>
                <a:cs typeface="B Zar" panose="00000400000000000000" pitchFamily="2" charset="-78"/>
              </a:rPr>
              <a:t>صندوقهای قرض الحسنه </a:t>
            </a:r>
            <a:r>
              <a:rPr lang="fa-IR" b="0" i="0" smtClean="0">
                <a:solidFill>
                  <a:srgbClr val="242021"/>
                </a:solidFill>
                <a:effectLst/>
                <a:latin typeface="BLotus"/>
                <a:cs typeface="B Zar" panose="00000400000000000000" pitchFamily="2" charset="-78"/>
              </a:rPr>
              <a:t>به محیطهای خانوادگی کشیده شده است</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2531846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latin typeface="BMitraBold"/>
                <a:cs typeface="B Zar" panose="00000400000000000000" pitchFamily="2" charset="-78"/>
              </a:rPr>
              <a:t>3-مكانيزم </a:t>
            </a:r>
            <a:r>
              <a:rPr lang="fa-IR" b="1">
                <a:solidFill>
                  <a:srgbClr val="FF0000"/>
                </a:solidFill>
                <a:latin typeface="BMitraBold"/>
                <a:cs typeface="B Zar" panose="00000400000000000000" pitchFamily="2" charset="-78"/>
              </a:rPr>
              <a:t>انتقال </a:t>
            </a:r>
            <a:r>
              <a:rPr lang="fa-IR" b="1" smtClean="0">
                <a:solidFill>
                  <a:srgbClr val="FF0000"/>
                </a:solidFill>
                <a:latin typeface="BMitraBold"/>
                <a:cs typeface="B Zar" panose="00000400000000000000" pitchFamily="2" charset="-78"/>
              </a:rPr>
              <a:t>شيوه های </a:t>
            </a:r>
            <a:r>
              <a:rPr lang="fa-IR" b="1">
                <a:solidFill>
                  <a:srgbClr val="FF0000"/>
                </a:solidFill>
                <a:latin typeface="BMitraBold"/>
                <a:cs typeface="B Zar" panose="00000400000000000000" pitchFamily="2" charset="-78"/>
              </a:rPr>
              <a:t>پسانداز</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242021"/>
                </a:solidFill>
                <a:latin typeface="BLotus"/>
                <a:cs typeface="B Zar" panose="00000400000000000000" pitchFamily="2" charset="-78"/>
              </a:rPr>
              <a:t>چگونگی </a:t>
            </a:r>
            <a:r>
              <a:rPr lang="fa-IR">
                <a:solidFill>
                  <a:srgbClr val="242021"/>
                </a:solidFill>
                <a:latin typeface="BLotus"/>
                <a:cs typeface="B Zar" panose="00000400000000000000" pitchFamily="2" charset="-78"/>
              </a:rPr>
              <a:t>این شیوهها که از هیچ به همه چیز میرسد، تجربه زیسته زنانه است که سینه به </a:t>
            </a:r>
            <a:r>
              <a:rPr lang="fa-IR" smtClean="0">
                <a:solidFill>
                  <a:srgbClr val="242021"/>
                </a:solidFill>
                <a:latin typeface="BLotus"/>
                <a:cs typeface="B Zar" panose="00000400000000000000" pitchFamily="2" charset="-78"/>
              </a:rPr>
              <a:t>سینه منتقل </a:t>
            </a:r>
            <a:r>
              <a:rPr lang="fa-IR">
                <a:solidFill>
                  <a:srgbClr val="242021"/>
                </a:solidFill>
                <a:latin typeface="BLotus"/>
                <a:cs typeface="B Zar" panose="00000400000000000000" pitchFamily="2" charset="-78"/>
              </a:rPr>
              <a:t>میشود. نسلهای قبلی بیش از امروز به این شیوهها و اجرای آن متعهد بودهاند. </a:t>
            </a:r>
            <a:r>
              <a:rPr lang="fa-IR" smtClean="0">
                <a:solidFill>
                  <a:srgbClr val="242021"/>
                </a:solidFill>
                <a:latin typeface="BLotus"/>
                <a:cs typeface="B Zar" panose="00000400000000000000" pitchFamily="2" charset="-78"/>
              </a:rPr>
              <a:t>گرچه به </a:t>
            </a:r>
            <a:r>
              <a:rPr lang="fa-IR">
                <a:solidFill>
                  <a:srgbClr val="242021"/>
                </a:solidFill>
                <a:latin typeface="BLotus"/>
                <a:cs typeface="B Zar" panose="00000400000000000000" pitchFamily="2" charset="-78"/>
              </a:rPr>
              <a:t>نظر میرسد این روشهای نانوشته به طرق مختلف به هر دختری آموزش داده </a:t>
            </a:r>
            <a:r>
              <a:rPr lang="fa-IR" smtClean="0">
                <a:solidFill>
                  <a:srgbClr val="242021"/>
                </a:solidFill>
                <a:latin typeface="BLotus"/>
                <a:cs typeface="B Zar" panose="00000400000000000000" pitchFamily="2" charset="-78"/>
              </a:rPr>
              <a:t>میشود. توصیه </a:t>
            </a:r>
            <a:r>
              <a:rPr lang="fa-IR">
                <a:solidFill>
                  <a:srgbClr val="242021"/>
                </a:solidFill>
                <a:latin typeface="BLotus"/>
                <a:cs typeface="B Zar" panose="00000400000000000000" pitchFamily="2" charset="-78"/>
              </a:rPr>
              <a:t>زنانه به دختران نوعروس، که همواره </a:t>
            </a:r>
            <a:r>
              <a:rPr lang="fa-IR" b="1">
                <a:solidFill>
                  <a:srgbClr val="FF0000"/>
                </a:solidFill>
                <a:latin typeface="BLotus"/>
                <a:cs typeface="B Zar" panose="00000400000000000000" pitchFamily="2" charset="-78"/>
              </a:rPr>
              <a:t>نظام پسانداز و </a:t>
            </a:r>
            <a:r>
              <a:rPr lang="fa-IR" b="1" smtClean="0">
                <a:solidFill>
                  <a:srgbClr val="FF0000"/>
                </a:solidFill>
                <a:latin typeface="BLotus"/>
                <a:cs typeface="B Zar" panose="00000400000000000000" pitchFamily="2" charset="-78"/>
              </a:rPr>
              <a:t>اندك اندوزی </a:t>
            </a:r>
            <a:r>
              <a:rPr lang="fa-IR">
                <a:solidFill>
                  <a:srgbClr val="242021"/>
                </a:solidFill>
                <a:latin typeface="BLotus"/>
                <a:cs typeface="B Zar" panose="00000400000000000000" pitchFamily="2" charset="-78"/>
              </a:rPr>
              <a:t>را سرآغاز </a:t>
            </a:r>
            <a:r>
              <a:rPr lang="fa-IR" smtClean="0">
                <a:solidFill>
                  <a:srgbClr val="242021"/>
                </a:solidFill>
                <a:latin typeface="BLotus"/>
                <a:cs typeface="B Zar" panose="00000400000000000000" pitchFamily="2" charset="-78"/>
              </a:rPr>
              <a:t>و سرلوحه </a:t>
            </a:r>
            <a:r>
              <a:rPr lang="fa-IR">
                <a:solidFill>
                  <a:srgbClr val="242021"/>
                </a:solidFill>
                <a:latin typeface="BLotus"/>
                <a:cs typeface="B Zar" panose="00000400000000000000" pitchFamily="2" charset="-78"/>
              </a:rPr>
              <a:t>زندگی خود قرار داده بودند، به معنی انتقال شیوههای پسانداز در زندگی بود </a:t>
            </a:r>
            <a:r>
              <a:rPr lang="fa-IR" smtClean="0">
                <a:solidFill>
                  <a:srgbClr val="242021"/>
                </a:solidFill>
                <a:latin typeface="BLotus"/>
                <a:cs typeface="B Zar" panose="00000400000000000000" pitchFamily="2" charset="-78"/>
              </a:rPr>
              <a:t>که عموماً </a:t>
            </a:r>
            <a:r>
              <a:rPr lang="fa-IR">
                <a:solidFill>
                  <a:srgbClr val="242021"/>
                </a:solidFill>
                <a:latin typeface="BLotus"/>
                <a:cs typeface="B Zar" panose="00000400000000000000" pitchFamily="2" charset="-78"/>
              </a:rPr>
              <a:t>توسط «زبدگان زندگی» یا همان سالخوردگان راهبلدی آموزش داده میشد که همه </a:t>
            </a:r>
            <a:r>
              <a:rPr lang="fa-IR" smtClean="0">
                <a:solidFill>
                  <a:srgbClr val="242021"/>
                </a:solidFill>
                <a:latin typeface="BLotus"/>
                <a:cs typeface="B Zar" panose="00000400000000000000" pitchFamily="2" charset="-78"/>
              </a:rPr>
              <a:t>این تجربهها </a:t>
            </a:r>
            <a:r>
              <a:rPr lang="fa-IR">
                <a:solidFill>
                  <a:srgbClr val="242021"/>
                </a:solidFill>
                <a:latin typeface="BLotus"/>
                <a:cs typeface="B Zar" panose="00000400000000000000" pitchFamily="2" charset="-78"/>
              </a:rPr>
              <a:t>را پشت سر گذاشتهاند</a:t>
            </a:r>
            <a:r>
              <a:rPr lang="fa-IR" smtClean="0">
                <a:solidFill>
                  <a:srgbClr val="242021"/>
                </a:solidFill>
                <a:latin typeface="BLotus"/>
                <a:cs typeface="B Zar" panose="00000400000000000000" pitchFamily="2" charset="-78"/>
              </a:rPr>
              <a:t>.</a:t>
            </a:r>
          </a:p>
          <a:p>
            <a:pPr algn="just"/>
            <a:r>
              <a:rPr lang="fa-IR">
                <a:solidFill>
                  <a:srgbClr val="242021"/>
                </a:solidFill>
                <a:latin typeface="BLotus"/>
                <a:cs typeface="B Zar" panose="00000400000000000000" pitchFamily="2" charset="-78"/>
              </a:rPr>
              <a:t/>
            </a:r>
            <a:br>
              <a:rPr lang="fa-IR">
                <a:solidFill>
                  <a:srgbClr val="242021"/>
                </a:solidFill>
                <a:latin typeface="BLotus"/>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9444562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solidFill>
                  <a:srgbClr val="242021"/>
                </a:solidFill>
                <a:latin typeface="BLotus"/>
                <a:cs typeface="B Zar" panose="00000400000000000000" pitchFamily="2" charset="-78"/>
              </a:rPr>
              <a:t>آنچه نباید در اینجا از نظر دور داشت این است که همه این کنشها، که ناشی </a:t>
            </a:r>
            <a:r>
              <a:rPr lang="fa-IR">
                <a:solidFill>
                  <a:srgbClr val="242021"/>
                </a:solidFill>
                <a:latin typeface="BLotus"/>
                <a:cs typeface="B Zar" panose="00000400000000000000" pitchFamily="2" charset="-78"/>
              </a:rPr>
              <a:t>از </a:t>
            </a:r>
            <a:r>
              <a:rPr lang="fa-IR" smtClean="0">
                <a:solidFill>
                  <a:srgbClr val="242021"/>
                </a:solidFill>
                <a:latin typeface="BLotus"/>
                <a:cs typeface="B Zar" panose="00000400000000000000" pitchFamily="2" charset="-78"/>
              </a:rPr>
              <a:t>فهم متعارف </a:t>
            </a:r>
            <a:r>
              <a:rPr lang="fa-IR">
                <a:solidFill>
                  <a:srgbClr val="242021"/>
                </a:solidFill>
                <a:latin typeface="BLotus"/>
                <a:cs typeface="B Zar" panose="00000400000000000000" pitchFamily="2" charset="-78"/>
              </a:rPr>
              <a:t>است، به فرهنگ مربوط میشود، چرا که فرهنگ مسئولیت انتقال ارزشها </a:t>
            </a:r>
            <a:r>
              <a:rPr lang="fa-IR">
                <a:solidFill>
                  <a:srgbClr val="242021"/>
                </a:solidFill>
                <a:latin typeface="BLotus"/>
                <a:cs typeface="B Zar" panose="00000400000000000000" pitchFamily="2" charset="-78"/>
              </a:rPr>
              <a:t>و </a:t>
            </a:r>
            <a:r>
              <a:rPr lang="fa-IR" smtClean="0">
                <a:solidFill>
                  <a:srgbClr val="242021"/>
                </a:solidFill>
                <a:latin typeface="BLotus"/>
                <a:cs typeface="B Zar" panose="00000400000000000000" pitchFamily="2" charset="-78"/>
              </a:rPr>
              <a:t>عادتهای افراد </a:t>
            </a:r>
            <a:r>
              <a:rPr lang="fa-IR">
                <a:solidFill>
                  <a:srgbClr val="242021"/>
                </a:solidFill>
                <a:latin typeface="BLotus"/>
                <a:cs typeface="B Zar" panose="00000400000000000000" pitchFamily="2" charset="-78"/>
              </a:rPr>
              <a:t>را بر عهده دارد. انتقال شیوههای پسانداز از طرف زنان به زنان دیگر صورت میگیرد</a:t>
            </a:r>
            <a:endParaRPr lang="fa-IR"/>
          </a:p>
        </p:txBody>
      </p:sp>
    </p:spTree>
    <p:extLst>
      <p:ext uri="{BB962C8B-B14F-4D97-AF65-F5344CB8AC3E}">
        <p14:creationId xmlns:p14="http://schemas.microsoft.com/office/powerpoint/2010/main" val="37682229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latin typeface="BMitraBold"/>
                <a:cs typeface="B Zar" panose="00000400000000000000" pitchFamily="2" charset="-78"/>
              </a:rPr>
              <a:t>4- مصرف </a:t>
            </a:r>
            <a:r>
              <a:rPr lang="fa-IR" b="1">
                <a:solidFill>
                  <a:srgbClr val="FF0000"/>
                </a:solidFill>
                <a:latin typeface="BMitraBold"/>
                <a:cs typeface="B Zar" panose="00000400000000000000" pitchFamily="2" charset="-78"/>
              </a:rPr>
              <a:t>پسانداز</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242021"/>
                </a:solidFill>
                <a:latin typeface="BLotus"/>
                <a:cs typeface="B Zar" panose="00000400000000000000" pitchFamily="2" charset="-78"/>
              </a:rPr>
              <a:t>مصرف </a:t>
            </a:r>
            <a:r>
              <a:rPr lang="fa-IR">
                <a:solidFill>
                  <a:srgbClr val="242021"/>
                </a:solidFill>
                <a:latin typeface="BLotus"/>
                <a:cs typeface="B Zar" panose="00000400000000000000" pitchFamily="2" charset="-78"/>
              </a:rPr>
              <a:t>پسانداز فرایندی است که آخرین حلقه پازل </a:t>
            </a:r>
            <a:r>
              <a:rPr lang="fa-IR" smtClean="0">
                <a:solidFill>
                  <a:srgbClr val="242021"/>
                </a:solidFill>
                <a:latin typeface="BLotus"/>
                <a:cs typeface="B Zar" panose="00000400000000000000" pitchFamily="2" charset="-78"/>
              </a:rPr>
              <a:t>پس انداز </a:t>
            </a:r>
            <a:r>
              <a:rPr lang="fa-IR">
                <a:solidFill>
                  <a:srgbClr val="242021"/>
                </a:solidFill>
                <a:latin typeface="BLotus"/>
                <a:cs typeface="B Zar" panose="00000400000000000000" pitchFamily="2" charset="-78"/>
              </a:rPr>
              <a:t>را تکمیل میکند و به کارکرد </a:t>
            </a:r>
            <a:r>
              <a:rPr lang="fa-IR" smtClean="0">
                <a:solidFill>
                  <a:srgbClr val="242021"/>
                </a:solidFill>
                <a:latin typeface="BLotus"/>
                <a:cs typeface="B Zar" panose="00000400000000000000" pitchFamily="2" charset="-78"/>
              </a:rPr>
              <a:t>آن جهت </a:t>
            </a:r>
            <a:r>
              <a:rPr lang="fa-IR">
                <a:solidFill>
                  <a:srgbClr val="242021"/>
                </a:solidFill>
                <a:latin typeface="BLotus"/>
                <a:cs typeface="B Zar" panose="00000400000000000000" pitchFamily="2" charset="-78"/>
              </a:rPr>
              <a:t>میدهد. من در این پژوهش با دو نوع کارکرد پسانداز مواجه شدم: یکی پساندازی </a:t>
            </a:r>
            <a:r>
              <a:rPr lang="fa-IR" smtClean="0">
                <a:solidFill>
                  <a:srgbClr val="242021"/>
                </a:solidFill>
                <a:latin typeface="BLotus"/>
                <a:cs typeface="B Zar" panose="00000400000000000000" pitchFamily="2" charset="-78"/>
              </a:rPr>
              <a:t>که پس </a:t>
            </a:r>
            <a:r>
              <a:rPr lang="fa-IR">
                <a:solidFill>
                  <a:srgbClr val="242021"/>
                </a:solidFill>
                <a:latin typeface="BLotus"/>
                <a:cs typeface="B Zar" panose="00000400000000000000" pitchFamily="2" charset="-78"/>
              </a:rPr>
              <a:t>از طی مراحلی مصرف میشود، دیگری پساندازی که پس از طی مراحلی باز هم </a:t>
            </a:r>
            <a:r>
              <a:rPr lang="fa-IR" smtClean="0">
                <a:solidFill>
                  <a:srgbClr val="242021"/>
                </a:solidFill>
                <a:latin typeface="BLotus"/>
                <a:cs typeface="B Zar" panose="00000400000000000000" pitchFamily="2" charset="-78"/>
              </a:rPr>
              <a:t>پسانداز میشود</a:t>
            </a:r>
            <a:r>
              <a:rPr lang="fa-IR">
                <a:solidFill>
                  <a:srgbClr val="242021"/>
                </a:solidFill>
                <a:latin typeface="BLotus"/>
                <a:cs typeface="B Zar" panose="00000400000000000000" pitchFamily="2" charset="-78"/>
              </a:rPr>
              <a:t>. نوع دوم پسانداز که بیشتر در خانوادههای مرفه رایج است، چون به ندرت در </a:t>
            </a:r>
            <a:r>
              <a:rPr lang="fa-IR" smtClean="0">
                <a:solidFill>
                  <a:srgbClr val="242021"/>
                </a:solidFill>
                <a:latin typeface="BLotus"/>
                <a:cs typeface="B Zar" panose="00000400000000000000" pitchFamily="2" charset="-78"/>
              </a:rPr>
              <a:t>زمینه مصرف </a:t>
            </a:r>
            <a:r>
              <a:rPr lang="fa-IR">
                <a:solidFill>
                  <a:srgbClr val="242021"/>
                </a:solidFill>
                <a:latin typeface="BLotus"/>
                <a:cs typeface="B Zar" panose="00000400000000000000" pitchFamily="2" charset="-78"/>
              </a:rPr>
              <a:t>قرار میگیرد، به شکل میراث در میآید و مد نظر این پژوهش </a:t>
            </a:r>
            <a:r>
              <a:rPr lang="fa-IR" smtClean="0">
                <a:solidFill>
                  <a:srgbClr val="242021"/>
                </a:solidFill>
                <a:latin typeface="BLotus"/>
                <a:cs typeface="B Zar" panose="00000400000000000000" pitchFamily="2" charset="-78"/>
              </a:rPr>
              <a:t>نیست. </a:t>
            </a: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3723243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smtClean="0">
                <a:solidFill>
                  <a:srgbClr val="FF0000"/>
                </a:solidFill>
                <a:latin typeface="BLotus"/>
                <a:cs typeface="B Zar" panose="00000400000000000000" pitchFamily="2" charset="-78"/>
              </a:rPr>
              <a:t>پس انداز </a:t>
            </a:r>
            <a:r>
              <a:rPr lang="fa-IR" b="1">
                <a:solidFill>
                  <a:srgbClr val="FF0000"/>
                </a:solidFill>
                <a:latin typeface="BLotus"/>
                <a:cs typeface="B Zar" panose="00000400000000000000" pitchFamily="2" charset="-78"/>
              </a:rPr>
              <a:t>نوع اول</a:t>
            </a:r>
            <a:r>
              <a:rPr lang="fa-IR">
                <a:solidFill>
                  <a:srgbClr val="242021"/>
                </a:solidFill>
                <a:latin typeface="BLotus"/>
                <a:cs typeface="B Zar" panose="00000400000000000000" pitchFamily="2" charset="-78"/>
              </a:rPr>
              <a:t>، که سه جنبه فردی، جمعی و اعتقادی دارد، به منظور استفاده مشخص در همین بخشها صورت میگیرد. در جنبه فردی، فرد به پسانداز روی میآورد تا با استفاده از آن خواستههای فردی خود از قبیل استقلال، اعتماد به نفس، رفع نگرانی و قدرت به دست آورد. بدیهی است که این خواستهها همه نیازهای فردی اعم از روحی، روانی، عاطفی، مالی و... را در بر میگیرد</a:t>
            </a:r>
            <a:endParaRPr lang="fa-IR"/>
          </a:p>
        </p:txBody>
      </p:sp>
    </p:spTree>
    <p:extLst>
      <p:ext uri="{BB962C8B-B14F-4D97-AF65-F5344CB8AC3E}">
        <p14:creationId xmlns:p14="http://schemas.microsoft.com/office/powerpoint/2010/main" val="20566850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242021"/>
                </a:solidFill>
                <a:latin typeface="BLotus"/>
                <a:cs typeface="B Zar" panose="00000400000000000000" pitchFamily="2" charset="-78"/>
              </a:rPr>
              <a:t>در جنبه جمعی، فرد پسانداز میکند تا ضمن اینکه خود از آن بهرهمند شود، دیگران را نیز</a:t>
            </a:r>
            <a:r>
              <a:rPr lang="fa-IR">
                <a:cs typeface="B Zar" panose="00000400000000000000" pitchFamily="2" charset="-78"/>
              </a:rPr>
              <a:t> </a:t>
            </a:r>
            <a:r>
              <a:rPr lang="fa-IR" smtClean="0">
                <a:cs typeface="B Zar" panose="00000400000000000000" pitchFamily="2" charset="-78"/>
              </a:rPr>
              <a:t> </a:t>
            </a:r>
            <a:r>
              <a:rPr lang="fa-IR" smtClean="0">
                <a:solidFill>
                  <a:srgbClr val="242021"/>
                </a:solidFill>
                <a:latin typeface="BLotus"/>
                <a:cs typeface="B Zar" panose="00000400000000000000" pitchFamily="2" charset="-78"/>
              </a:rPr>
              <a:t>در </a:t>
            </a:r>
            <a:r>
              <a:rPr lang="fa-IR">
                <a:solidFill>
                  <a:srgbClr val="242021"/>
                </a:solidFill>
                <a:latin typeface="BLotus"/>
                <a:cs typeface="B Zar" panose="00000400000000000000" pitchFamily="2" charset="-78"/>
              </a:rPr>
              <a:t>این بهرهمندی سهیم سازد. این تسهیم به دو شکل متقابل صورت میپذیرد؛ یکی </a:t>
            </a:r>
            <a:r>
              <a:rPr lang="fa-IR" smtClean="0">
                <a:solidFill>
                  <a:srgbClr val="242021"/>
                </a:solidFill>
                <a:latin typeface="BLotus"/>
                <a:cs typeface="B Zar" panose="00000400000000000000" pitchFamily="2" charset="-78"/>
              </a:rPr>
              <a:t>بهرهمندی مثبت </a:t>
            </a:r>
            <a:r>
              <a:rPr lang="fa-IR">
                <a:solidFill>
                  <a:srgbClr val="242021"/>
                </a:solidFill>
                <a:latin typeface="BLotus"/>
                <a:cs typeface="B Zar" panose="00000400000000000000" pitchFamily="2" charset="-78"/>
              </a:rPr>
              <a:t>است که در آن فرد از دیگران دستگیری میکند تا شأن اجتماعی خود را ارتقا دهد و </a:t>
            </a:r>
            <a:r>
              <a:rPr lang="fa-IR" smtClean="0">
                <a:solidFill>
                  <a:srgbClr val="242021"/>
                </a:solidFill>
                <a:latin typeface="BLotus"/>
                <a:cs typeface="B Zar" panose="00000400000000000000" pitchFamily="2" charset="-78"/>
              </a:rPr>
              <a:t>آن را </a:t>
            </a:r>
            <a:r>
              <a:rPr lang="fa-IR">
                <a:solidFill>
                  <a:srgbClr val="242021"/>
                </a:solidFill>
                <a:latin typeface="BLotus"/>
                <a:cs typeface="B Zar" panose="00000400000000000000" pitchFamily="2" charset="-78"/>
              </a:rPr>
              <a:t>تثبیت کند، که شاید بتوان گفت این عمل تلاشی است در جهت آبرومندی هرچه بیشتر </a:t>
            </a:r>
            <a:r>
              <a:rPr lang="fa-IR" smtClean="0">
                <a:solidFill>
                  <a:srgbClr val="242021"/>
                </a:solidFill>
                <a:latin typeface="BLotus"/>
                <a:cs typeface="B Zar" panose="00000400000000000000" pitchFamily="2" charset="-78"/>
              </a:rPr>
              <a:t>فرد؛ و </a:t>
            </a:r>
            <a:r>
              <a:rPr lang="fa-IR">
                <a:solidFill>
                  <a:srgbClr val="242021"/>
                </a:solidFill>
                <a:latin typeface="BLotus"/>
                <a:cs typeface="B Zar" panose="00000400000000000000" pitchFamily="2" charset="-78"/>
              </a:rPr>
              <a:t>دیگری بهرهمندی منفی است که فرد در برابر دیگرانی که به دارایی خود تفاخر میکنند </a:t>
            </a:r>
            <a:r>
              <a:rPr lang="fa-IR" smtClean="0">
                <a:solidFill>
                  <a:srgbClr val="242021"/>
                </a:solidFill>
                <a:latin typeface="BLotus"/>
                <a:cs typeface="B Zar" panose="00000400000000000000" pitchFamily="2" charset="-78"/>
              </a:rPr>
              <a:t>و سعی </a:t>
            </a:r>
            <a:r>
              <a:rPr lang="fa-IR">
                <a:solidFill>
                  <a:srgbClr val="242021"/>
                </a:solidFill>
                <a:latin typeface="BLotus"/>
                <a:cs typeface="B Zar" panose="00000400000000000000" pitchFamily="2" charset="-78"/>
              </a:rPr>
              <a:t>در تحقیر و تخفیف وی دارند بایستد</a:t>
            </a:r>
            <a:r>
              <a:rPr lang="fa-IR" smtClean="0">
                <a:solidFill>
                  <a:srgbClr val="242021"/>
                </a:solidFill>
                <a:latin typeface="BLotus"/>
                <a:cs typeface="B Zar" panose="00000400000000000000" pitchFamily="2" charset="-78"/>
              </a:rPr>
              <a:t>.</a:t>
            </a:r>
          </a:p>
          <a:p>
            <a:pPr algn="just"/>
            <a:r>
              <a:rPr lang="fa-IR">
                <a:solidFill>
                  <a:srgbClr val="242021"/>
                </a:solidFill>
                <a:latin typeface="BLotus"/>
                <a:cs typeface="B Zar" panose="00000400000000000000" pitchFamily="2" charset="-78"/>
              </a:rPr>
              <a:t/>
            </a:r>
            <a:br>
              <a:rPr lang="fa-IR">
                <a:solidFill>
                  <a:srgbClr val="242021"/>
                </a:solidFill>
                <a:latin typeface="BLotus"/>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560320" y="4797083"/>
            <a:ext cx="2588455" cy="90807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rgbClr val="FF0000"/>
                </a:solidFill>
                <a:latin typeface="BLotus"/>
                <a:cs typeface="B Zar" panose="00000400000000000000" pitchFamily="2" charset="-78"/>
              </a:rPr>
              <a:t>بهره مندی </a:t>
            </a:r>
            <a:r>
              <a:rPr lang="fa-IR" sz="2800">
                <a:solidFill>
                  <a:srgbClr val="FF0000"/>
                </a:solidFill>
                <a:latin typeface="BLotus"/>
                <a:cs typeface="B Zar" panose="00000400000000000000" pitchFamily="2" charset="-78"/>
              </a:rPr>
              <a:t>مثبت</a:t>
            </a:r>
            <a:endParaRPr lang="fa-IR">
              <a:solidFill>
                <a:srgbClr val="FF0000"/>
              </a:solidFill>
            </a:endParaRPr>
          </a:p>
        </p:txBody>
      </p:sp>
    </p:spTree>
    <p:extLst>
      <p:ext uri="{BB962C8B-B14F-4D97-AF65-F5344CB8AC3E}">
        <p14:creationId xmlns:p14="http://schemas.microsoft.com/office/powerpoint/2010/main" val="28299935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srgbClr val="242021"/>
                </a:solidFill>
                <a:latin typeface="BLotus"/>
                <a:cs typeface="B Zar" panose="00000400000000000000" pitchFamily="2" charset="-78"/>
              </a:rPr>
              <a:t>مثلا </a:t>
            </a:r>
            <a:r>
              <a:rPr lang="fa-IR" sz="2600" smtClean="0">
                <a:solidFill>
                  <a:srgbClr val="242021"/>
                </a:solidFill>
                <a:latin typeface="BLotus"/>
                <a:cs typeface="B Zar" panose="00000400000000000000" pitchFamily="2" charset="-78"/>
              </a:rPr>
              <a:t>پس انداز برای </a:t>
            </a:r>
            <a:r>
              <a:rPr lang="fa-IR" sz="2600">
                <a:solidFill>
                  <a:srgbClr val="242021"/>
                </a:solidFill>
                <a:latin typeface="BLotus"/>
                <a:cs typeface="B Zar" panose="00000400000000000000" pitchFamily="2" charset="-78"/>
              </a:rPr>
              <a:t>کسی که به دلایل عاطفی و نوعدوستانه در قبال خانواده، </a:t>
            </a:r>
            <a:r>
              <a:rPr lang="fa-IR" sz="2600">
                <a:solidFill>
                  <a:srgbClr val="242021"/>
                </a:solidFill>
                <a:latin typeface="BLotus"/>
                <a:cs typeface="B Zar" panose="00000400000000000000" pitchFamily="2" charset="-78"/>
              </a:rPr>
              <a:t>خواهران </a:t>
            </a:r>
            <a:r>
              <a:rPr lang="fa-IR" sz="2600" smtClean="0">
                <a:solidFill>
                  <a:srgbClr val="242021"/>
                </a:solidFill>
                <a:latin typeface="BLotus"/>
                <a:cs typeface="B Zar" panose="00000400000000000000" pitchFamily="2" charset="-78"/>
              </a:rPr>
              <a:t>و برادران </a:t>
            </a:r>
            <a:r>
              <a:rPr lang="fa-IR" sz="2600">
                <a:solidFill>
                  <a:srgbClr val="242021"/>
                </a:solidFill>
                <a:latin typeface="BLotus"/>
                <a:cs typeface="B Zar" panose="00000400000000000000" pitchFamily="2" charset="-78"/>
              </a:rPr>
              <a:t>کوچکتر و حتی بزرگتر از خودش احساس مسئولیت میکند، این فرصت </a:t>
            </a:r>
            <a:r>
              <a:rPr lang="fa-IR" sz="2600">
                <a:solidFill>
                  <a:srgbClr val="242021"/>
                </a:solidFill>
                <a:latin typeface="BLotus"/>
                <a:cs typeface="B Zar" panose="00000400000000000000" pitchFamily="2" charset="-78"/>
              </a:rPr>
              <a:t>را </a:t>
            </a:r>
            <a:r>
              <a:rPr lang="fa-IR" sz="2600" smtClean="0">
                <a:solidFill>
                  <a:srgbClr val="242021"/>
                </a:solidFill>
                <a:latin typeface="BLotus"/>
                <a:cs typeface="B Zar" panose="00000400000000000000" pitchFamily="2" charset="-78"/>
              </a:rPr>
              <a:t>میدهد که </a:t>
            </a:r>
            <a:r>
              <a:rPr lang="fa-IR" sz="2600">
                <a:solidFill>
                  <a:srgbClr val="242021"/>
                </a:solidFill>
                <a:latin typeface="BLotus"/>
                <a:cs typeface="B Zar" panose="00000400000000000000" pitchFamily="2" charset="-78"/>
              </a:rPr>
              <a:t>نیازمندیهای آنها را رفع و رجوع کند. این عمل که در فرهنگ ما نوعی </a:t>
            </a:r>
            <a:r>
              <a:rPr lang="fa-IR" sz="2600">
                <a:solidFill>
                  <a:srgbClr val="242021"/>
                </a:solidFill>
                <a:latin typeface="BLotus"/>
                <a:cs typeface="B Zar" panose="00000400000000000000" pitchFamily="2" charset="-78"/>
              </a:rPr>
              <a:t>از </a:t>
            </a:r>
            <a:r>
              <a:rPr lang="fa-IR" sz="2600" smtClean="0">
                <a:solidFill>
                  <a:srgbClr val="242021"/>
                </a:solidFill>
                <a:latin typeface="BLotus"/>
                <a:cs typeface="B Zar" panose="00000400000000000000" pitchFamily="2" charset="-78"/>
              </a:rPr>
              <a:t>خودگذشتگی شمرده </a:t>
            </a:r>
            <a:r>
              <a:rPr lang="fa-IR" sz="2600">
                <a:solidFill>
                  <a:srgbClr val="242021"/>
                </a:solidFill>
                <a:latin typeface="BLotus"/>
                <a:cs typeface="B Zar" panose="00000400000000000000" pitchFamily="2" charset="-78"/>
              </a:rPr>
              <a:t>میشود، با رضایت همراه است. البته این از خودگذشتگی در برخی </a:t>
            </a:r>
            <a:r>
              <a:rPr lang="fa-IR" sz="2600">
                <a:solidFill>
                  <a:srgbClr val="242021"/>
                </a:solidFill>
                <a:latin typeface="BLotus"/>
                <a:cs typeface="B Zar" panose="00000400000000000000" pitchFamily="2" charset="-78"/>
              </a:rPr>
              <a:t>از </a:t>
            </a:r>
            <a:r>
              <a:rPr lang="fa-IR" sz="2600" smtClean="0">
                <a:solidFill>
                  <a:srgbClr val="242021"/>
                </a:solidFill>
                <a:latin typeface="BLotus"/>
                <a:cs typeface="B Zar" panose="00000400000000000000" pitchFamily="2" charset="-78"/>
              </a:rPr>
              <a:t>فرهنگها، وظیفه </a:t>
            </a:r>
            <a:r>
              <a:rPr lang="fa-IR" sz="2600">
                <a:solidFill>
                  <a:srgbClr val="242021"/>
                </a:solidFill>
                <a:latin typeface="BLotus"/>
                <a:cs typeface="B Zar" panose="00000400000000000000" pitchFamily="2" charset="-78"/>
              </a:rPr>
              <a:t>پسر خانواده است و کمتر از یک دختر انتظار میرود، اما امروزه دختران و زنان </a:t>
            </a:r>
            <a:r>
              <a:rPr lang="fa-IR" sz="2600">
                <a:solidFill>
                  <a:srgbClr val="242021"/>
                </a:solidFill>
                <a:latin typeface="BLotus"/>
                <a:cs typeface="B Zar" panose="00000400000000000000" pitchFamily="2" charset="-78"/>
              </a:rPr>
              <a:t>نیز </a:t>
            </a:r>
            <a:r>
              <a:rPr lang="fa-IR" sz="2600" smtClean="0">
                <a:solidFill>
                  <a:srgbClr val="242021"/>
                </a:solidFill>
                <a:latin typeface="BLotus"/>
                <a:cs typeface="B Zar" panose="00000400000000000000" pitchFamily="2" charset="-78"/>
              </a:rPr>
              <a:t>چنین مسئولیتی </a:t>
            </a:r>
            <a:r>
              <a:rPr lang="fa-IR" sz="2600">
                <a:solidFill>
                  <a:srgbClr val="242021"/>
                </a:solidFill>
                <a:latin typeface="BLotus"/>
                <a:cs typeface="B Zar" panose="00000400000000000000" pitchFamily="2" charset="-78"/>
              </a:rPr>
              <a:t>را برای خود </a:t>
            </a:r>
            <a:r>
              <a:rPr lang="fa-IR" sz="2600">
                <a:solidFill>
                  <a:srgbClr val="242021"/>
                </a:solidFill>
                <a:latin typeface="BLotus"/>
                <a:cs typeface="B Zar" panose="00000400000000000000" pitchFamily="2" charset="-78"/>
              </a:rPr>
              <a:t>متصور </a:t>
            </a:r>
            <a:r>
              <a:rPr lang="fa-IR" sz="2600" smtClean="0">
                <a:solidFill>
                  <a:srgbClr val="242021"/>
                </a:solidFill>
                <a:latin typeface="BLotus"/>
                <a:cs typeface="B Zar" panose="00000400000000000000" pitchFamily="2" charset="-78"/>
              </a:rPr>
              <a:t>هستند</a:t>
            </a:r>
          </a:p>
          <a:p>
            <a:pPr algn="just"/>
            <a:endParaRPr lang="fa-IR"/>
          </a:p>
        </p:txBody>
      </p:sp>
      <p:sp>
        <p:nvSpPr>
          <p:cNvPr id="4" name="Flowchart: Process 3"/>
          <p:cNvSpPr/>
          <p:nvPr/>
        </p:nvSpPr>
        <p:spPr>
          <a:xfrm>
            <a:off x="2011680" y="4346917"/>
            <a:ext cx="3010486" cy="11535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latin typeface="BLotus"/>
                <a:cs typeface="B Zar" panose="00000400000000000000" pitchFamily="2" charset="-78"/>
              </a:rPr>
              <a:t>احساس مسئولیت</a:t>
            </a:r>
            <a:endParaRPr lang="fa-IR" sz="2000" b="1">
              <a:solidFill>
                <a:srgbClr val="FF0000"/>
              </a:solidFill>
            </a:endParaRPr>
          </a:p>
        </p:txBody>
      </p:sp>
    </p:spTree>
    <p:extLst>
      <p:ext uri="{BB962C8B-B14F-4D97-AF65-F5344CB8AC3E}">
        <p14:creationId xmlns:p14="http://schemas.microsoft.com/office/powerpoint/2010/main" val="22316252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242021"/>
                </a:solidFill>
                <a:latin typeface="BLotus"/>
                <a:cs typeface="B Zar" panose="00000400000000000000" pitchFamily="2" charset="-78"/>
              </a:rPr>
              <a:t>مثال دیگر اینکه اگر کسی بخواهد با عمل تحقیرآمیز مقابله کند و خود را از کمند </a:t>
            </a:r>
            <a:r>
              <a:rPr lang="fa-IR" smtClean="0">
                <a:solidFill>
                  <a:srgbClr val="242021"/>
                </a:solidFill>
                <a:latin typeface="BLotus"/>
                <a:cs typeface="B Zar" panose="00000400000000000000" pitchFamily="2" charset="-78"/>
              </a:rPr>
              <a:t>هرگونه تحقیر </a:t>
            </a:r>
            <a:r>
              <a:rPr lang="fa-IR">
                <a:solidFill>
                  <a:srgbClr val="242021"/>
                </a:solidFill>
                <a:latin typeface="BLotus"/>
                <a:cs typeface="B Zar" panose="00000400000000000000" pitchFamily="2" charset="-78"/>
              </a:rPr>
              <a:t>و تخفیف برهاند، باز در پشت پول پسانداز شده سنگر میگیرد. پس میتوان گفت </a:t>
            </a:r>
            <a:r>
              <a:rPr lang="fa-IR" smtClean="0">
                <a:solidFill>
                  <a:srgbClr val="242021"/>
                </a:solidFill>
                <a:latin typeface="BLotus"/>
                <a:cs typeface="B Zar" panose="00000400000000000000" pitchFamily="2" charset="-78"/>
              </a:rPr>
              <a:t>پول و </a:t>
            </a:r>
            <a:r>
              <a:rPr lang="fa-IR">
                <a:solidFill>
                  <a:srgbClr val="242021"/>
                </a:solidFill>
                <a:latin typeface="BLotus"/>
                <a:cs typeface="B Zar" panose="00000400000000000000" pitchFamily="2" charset="-78"/>
              </a:rPr>
              <a:t>پسانداز در اینجا عنصری است که «</a:t>
            </a:r>
            <a:r>
              <a:rPr lang="fa-IR" b="1">
                <a:solidFill>
                  <a:srgbClr val="FF0000"/>
                </a:solidFill>
                <a:latin typeface="BLotus"/>
                <a:cs typeface="B Zar" panose="00000400000000000000" pitchFamily="2" charset="-78"/>
              </a:rPr>
              <a:t>دفع تحقیر</a:t>
            </a:r>
            <a:r>
              <a:rPr lang="fa-IR">
                <a:solidFill>
                  <a:srgbClr val="242021"/>
                </a:solidFill>
                <a:latin typeface="BLotus"/>
                <a:cs typeface="B Zar" panose="00000400000000000000" pitchFamily="2" charset="-78"/>
              </a:rPr>
              <a:t>» </a:t>
            </a:r>
            <a:r>
              <a:rPr lang="fa-IR" smtClean="0">
                <a:solidFill>
                  <a:srgbClr val="242021"/>
                </a:solidFill>
                <a:latin typeface="BLotus"/>
                <a:cs typeface="B Zar" panose="00000400000000000000" pitchFamily="2" charset="-78"/>
              </a:rPr>
              <a:t>میکند. در </a:t>
            </a:r>
            <a:r>
              <a:rPr lang="fa-IR">
                <a:solidFill>
                  <a:srgbClr val="242021"/>
                </a:solidFill>
                <a:latin typeface="BLotus"/>
                <a:cs typeface="B Zar" panose="00000400000000000000" pitchFamily="2" charset="-78"/>
              </a:rPr>
              <a:t>جنبه اعتقادی، فرد پسانداز میکند تا با قرضالحسنه به نیازمندان و دستگیری از </a:t>
            </a:r>
            <a:r>
              <a:rPr lang="fa-IR" smtClean="0">
                <a:solidFill>
                  <a:srgbClr val="242021"/>
                </a:solidFill>
                <a:latin typeface="BLotus"/>
                <a:cs typeface="B Zar" panose="00000400000000000000" pitchFamily="2" charset="-78"/>
              </a:rPr>
              <a:t>آنها رضایت </a:t>
            </a:r>
            <a:r>
              <a:rPr lang="fa-IR">
                <a:solidFill>
                  <a:srgbClr val="242021"/>
                </a:solidFill>
                <a:latin typeface="BLotus"/>
                <a:cs typeface="B Zar" panose="00000400000000000000" pitchFamily="2" charset="-78"/>
              </a:rPr>
              <a:t>خداوند را جلب کند تا بلکه خداوند نیز با برکت دادن و افزایش سرمایه او این </a:t>
            </a:r>
            <a:r>
              <a:rPr lang="fa-IR" smtClean="0">
                <a:solidFill>
                  <a:srgbClr val="242021"/>
                </a:solidFill>
                <a:latin typeface="BLotus"/>
                <a:cs typeface="B Zar" panose="00000400000000000000" pitchFamily="2" charset="-78"/>
              </a:rPr>
              <a:t>عمل خیر </a:t>
            </a:r>
            <a:r>
              <a:rPr lang="fa-IR">
                <a:solidFill>
                  <a:srgbClr val="242021"/>
                </a:solidFill>
                <a:latin typeface="BLotus"/>
                <a:cs typeface="B Zar" panose="00000400000000000000" pitchFamily="2" charset="-78"/>
              </a:rPr>
              <a:t>را جزای خیر دهد</a:t>
            </a:r>
            <a:r>
              <a:rPr lang="fa-IR" smtClean="0">
                <a:solidFill>
                  <a:srgbClr val="242021"/>
                </a:solidFill>
                <a:latin typeface="BLotus"/>
                <a:cs typeface="B Zar" panose="00000400000000000000" pitchFamily="2" charset="-78"/>
              </a:rPr>
              <a:t>.</a:t>
            </a:r>
          </a:p>
          <a:p>
            <a:pPr marL="0" indent="0" algn="just">
              <a:buNone/>
            </a:pPr>
            <a:r>
              <a:rPr lang="fa-IR">
                <a:solidFill>
                  <a:srgbClr val="242021"/>
                </a:solidFill>
                <a:latin typeface="BLotus"/>
                <a:cs typeface="B Zar" panose="00000400000000000000" pitchFamily="2" charset="-78"/>
              </a:rPr>
              <a:t/>
            </a:r>
            <a:br>
              <a:rPr lang="fa-IR">
                <a:solidFill>
                  <a:srgbClr val="242021"/>
                </a:solidFill>
                <a:latin typeface="BLotus"/>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7379026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b="1">
                <a:solidFill>
                  <a:srgbClr val="FF0000"/>
                </a:solidFill>
                <a:latin typeface="BLotus"/>
                <a:cs typeface="B Zar" panose="00000400000000000000" pitchFamily="2" charset="-78"/>
              </a:rPr>
              <a:t>سومین </a:t>
            </a:r>
            <a:r>
              <a:rPr lang="fa-IR" sz="2600" b="1">
                <a:solidFill>
                  <a:srgbClr val="FF0000"/>
                </a:solidFill>
                <a:latin typeface="BLotus"/>
                <a:cs typeface="B Zar" panose="00000400000000000000" pitchFamily="2" charset="-78"/>
              </a:rPr>
              <a:t>مصرف </a:t>
            </a:r>
            <a:r>
              <a:rPr lang="fa-IR" sz="2600" b="1" smtClean="0">
                <a:solidFill>
                  <a:srgbClr val="FF0000"/>
                </a:solidFill>
                <a:latin typeface="BLotus"/>
                <a:cs typeface="B Zar" panose="00000400000000000000" pitchFamily="2" charset="-78"/>
              </a:rPr>
              <a:t>پس انداز </a:t>
            </a:r>
            <a:r>
              <a:rPr lang="fa-IR" sz="2600">
                <a:solidFill>
                  <a:srgbClr val="242021"/>
                </a:solidFill>
                <a:latin typeface="BLotus"/>
                <a:cs typeface="B Zar" panose="00000400000000000000" pitchFamily="2" charset="-78"/>
              </a:rPr>
              <a:t>به نوع استفاده از پولی باز میگردد که شخص با خدا </a:t>
            </a:r>
            <a:r>
              <a:rPr lang="fa-IR" sz="2600">
                <a:solidFill>
                  <a:srgbClr val="242021"/>
                </a:solidFill>
                <a:latin typeface="BLotus"/>
                <a:cs typeface="B Zar" panose="00000400000000000000" pitchFamily="2" charset="-78"/>
              </a:rPr>
              <a:t>به </a:t>
            </a:r>
            <a:r>
              <a:rPr lang="fa-IR" sz="2600" smtClean="0">
                <a:solidFill>
                  <a:srgbClr val="242021"/>
                </a:solidFill>
                <a:latin typeface="BLotus"/>
                <a:cs typeface="B Zar" panose="00000400000000000000" pitchFamily="2" charset="-78"/>
              </a:rPr>
              <a:t>معامله میپردازد</a:t>
            </a:r>
            <a:r>
              <a:rPr lang="fa-IR" sz="2600">
                <a:solidFill>
                  <a:srgbClr val="242021"/>
                </a:solidFill>
                <a:latin typeface="BLotus"/>
                <a:cs typeface="B Zar" panose="00000400000000000000" pitchFamily="2" charset="-78"/>
              </a:rPr>
              <a:t>. دین همواره استیلایش را بر پول حفظ کرده و قدرت آن را در سایه </a:t>
            </a:r>
            <a:r>
              <a:rPr lang="fa-IR" sz="2600">
                <a:solidFill>
                  <a:srgbClr val="242021"/>
                </a:solidFill>
                <a:latin typeface="BLotus"/>
                <a:cs typeface="B Zar" panose="00000400000000000000" pitchFamily="2" charset="-78"/>
              </a:rPr>
              <a:t>قدرت </a:t>
            </a:r>
            <a:r>
              <a:rPr lang="fa-IR" sz="2600" smtClean="0">
                <a:solidFill>
                  <a:srgbClr val="242021"/>
                </a:solidFill>
                <a:latin typeface="BLotus"/>
                <a:cs typeface="B Zar" panose="00000400000000000000" pitchFamily="2" charset="-78"/>
              </a:rPr>
              <a:t>خودش ً </a:t>
            </a:r>
            <a:r>
              <a:rPr lang="fa-IR" sz="2600">
                <a:solidFill>
                  <a:srgbClr val="242021"/>
                </a:solidFill>
                <a:latin typeface="BLotus"/>
                <a:cs typeface="B Zar" panose="00000400000000000000" pitchFamily="2" charset="-78"/>
              </a:rPr>
              <a:t>نگه داشته است. مثلا آدم فقیری که در اثر کار طاقتفرسا و قناعت به سرمایهای </a:t>
            </a:r>
            <a:r>
              <a:rPr lang="fa-IR" sz="2600">
                <a:solidFill>
                  <a:srgbClr val="242021"/>
                </a:solidFill>
                <a:latin typeface="BLotus"/>
                <a:cs typeface="B Zar" panose="00000400000000000000" pitchFamily="2" charset="-78"/>
              </a:rPr>
              <a:t>دست </a:t>
            </a:r>
            <a:r>
              <a:rPr lang="fa-IR" sz="2600" smtClean="0">
                <a:solidFill>
                  <a:srgbClr val="242021"/>
                </a:solidFill>
                <a:latin typeface="BLotus"/>
                <a:cs typeface="B Zar" panose="00000400000000000000" pitchFamily="2" charset="-78"/>
              </a:rPr>
              <a:t>یافته است</a:t>
            </a:r>
            <a:r>
              <a:rPr lang="fa-IR" sz="2600">
                <a:solidFill>
                  <a:srgbClr val="242021"/>
                </a:solidFill>
                <a:latin typeface="BLotus"/>
                <a:cs typeface="B Zar" panose="00000400000000000000" pitchFamily="2" charset="-78"/>
              </a:rPr>
              <a:t>، آن را ناشی از برآورده شدن دعایش از سوی خداوند میداند و برای سپاسگزاری </a:t>
            </a:r>
            <a:r>
              <a:rPr lang="fa-IR" sz="2600">
                <a:solidFill>
                  <a:srgbClr val="242021"/>
                </a:solidFill>
                <a:latin typeface="BLotus"/>
                <a:cs typeface="B Zar" panose="00000400000000000000" pitchFamily="2" charset="-78"/>
              </a:rPr>
              <a:t>از </a:t>
            </a:r>
            <a:r>
              <a:rPr lang="fa-IR" sz="2600" smtClean="0">
                <a:solidFill>
                  <a:srgbClr val="242021"/>
                </a:solidFill>
                <a:latin typeface="BLotus"/>
                <a:cs typeface="B Zar" panose="00000400000000000000" pitchFamily="2" charset="-78"/>
              </a:rPr>
              <a:t>این لطف </a:t>
            </a:r>
            <a:r>
              <a:rPr lang="fa-IR" sz="2600">
                <a:solidFill>
                  <a:srgbClr val="242021"/>
                </a:solidFill>
                <a:latin typeface="BLotus"/>
                <a:cs typeface="B Zar" panose="00000400000000000000" pitchFamily="2" charset="-78"/>
              </a:rPr>
              <a:t>الهی، از دیگران </a:t>
            </a:r>
            <a:r>
              <a:rPr lang="fa-IR" sz="2600">
                <a:solidFill>
                  <a:srgbClr val="242021"/>
                </a:solidFill>
                <a:latin typeface="BLotus"/>
                <a:cs typeface="B Zar" panose="00000400000000000000" pitchFamily="2" charset="-78"/>
              </a:rPr>
              <a:t>دستگیری </a:t>
            </a:r>
            <a:r>
              <a:rPr lang="fa-IR" sz="2600" smtClean="0">
                <a:solidFill>
                  <a:srgbClr val="242021"/>
                </a:solidFill>
                <a:latin typeface="BLotus"/>
                <a:cs typeface="B Zar" panose="00000400000000000000" pitchFamily="2" charset="-78"/>
              </a:rPr>
              <a:t>میکند</a:t>
            </a:r>
          </a:p>
          <a:p>
            <a:pPr algn="just"/>
            <a:endParaRPr lang="fa-IR"/>
          </a:p>
        </p:txBody>
      </p:sp>
    </p:spTree>
    <p:extLst>
      <p:ext uri="{BB962C8B-B14F-4D97-AF65-F5344CB8AC3E}">
        <p14:creationId xmlns:p14="http://schemas.microsoft.com/office/powerpoint/2010/main" val="7426460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latin typeface="BMitraBold"/>
                <a:cs typeface="B Zar" panose="00000400000000000000" pitchFamily="2" charset="-78"/>
              </a:rPr>
              <a:t>نتيجه گيری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242021"/>
                </a:solidFill>
                <a:latin typeface="BLotus"/>
                <a:cs typeface="B Zar" panose="00000400000000000000" pitchFamily="2" charset="-78"/>
              </a:rPr>
              <a:t>پسانداز </a:t>
            </a:r>
            <a:r>
              <a:rPr lang="fa-IR">
                <a:solidFill>
                  <a:srgbClr val="242021"/>
                </a:solidFill>
                <a:latin typeface="BLotus"/>
                <a:cs typeface="B Zar" panose="00000400000000000000" pitchFamily="2" charset="-78"/>
              </a:rPr>
              <a:t>اصل بنیادین دوراندیشی اقتصادی و آیندهنگری در خانواده است. یافتههای </a:t>
            </a:r>
            <a:r>
              <a:rPr lang="fa-IR" smtClean="0">
                <a:solidFill>
                  <a:srgbClr val="242021"/>
                </a:solidFill>
                <a:latin typeface="BLotus"/>
                <a:cs typeface="B Zar" panose="00000400000000000000" pitchFamily="2" charset="-78"/>
              </a:rPr>
              <a:t>این پژوهش </a:t>
            </a:r>
            <a:r>
              <a:rPr lang="fa-IR">
                <a:solidFill>
                  <a:srgbClr val="242021"/>
                </a:solidFill>
                <a:latin typeface="BLotus"/>
                <a:cs typeface="B Zar" panose="00000400000000000000" pitchFamily="2" charset="-78"/>
              </a:rPr>
              <a:t>نشان داد که شرایط اقتصادی حاکم بر جامعه زنان را به سمت و سوی </a:t>
            </a:r>
            <a:r>
              <a:rPr lang="fa-IR" smtClean="0">
                <a:solidFill>
                  <a:srgbClr val="242021"/>
                </a:solidFill>
                <a:latin typeface="BLotus"/>
                <a:cs typeface="B Zar" panose="00000400000000000000" pitchFamily="2" charset="-78"/>
              </a:rPr>
              <a:t>پسانداز  </a:t>
            </a:r>
            <a:r>
              <a:rPr lang="fa-IR">
                <a:solidFill>
                  <a:srgbClr val="242021"/>
                </a:solidFill>
                <a:latin typeface="BLotus"/>
                <a:cs typeface="B Zar" panose="00000400000000000000" pitchFamily="2" charset="-78"/>
              </a:rPr>
              <a:t>کشانیده است و زنان نیز با نگاهی به آینده، که عمدتا تحت عنوان روز مبادا از آن یاد میشود</a:t>
            </a:r>
            <a:r>
              <a:rPr lang="fa-IR">
                <a:cs typeface="B Zar" panose="00000400000000000000" pitchFamily="2" charset="-78"/>
              </a:rPr>
              <a:t> </a:t>
            </a:r>
            <a:r>
              <a:rPr lang="fa-IR" smtClean="0">
                <a:cs typeface="B Zar" panose="00000400000000000000" pitchFamily="2" charset="-78"/>
              </a:rPr>
              <a:t> </a:t>
            </a:r>
            <a:r>
              <a:rPr lang="fa-IR" smtClean="0">
                <a:solidFill>
                  <a:srgbClr val="242021"/>
                </a:solidFill>
                <a:latin typeface="BLotus"/>
                <a:cs typeface="B Zar" panose="00000400000000000000" pitchFamily="2" charset="-78"/>
              </a:rPr>
              <a:t>وارد </a:t>
            </a:r>
            <a:r>
              <a:rPr lang="fa-IR">
                <a:solidFill>
                  <a:srgbClr val="242021"/>
                </a:solidFill>
                <a:latin typeface="BLotus"/>
                <a:cs typeface="B Zar" panose="00000400000000000000" pitchFamily="2" charset="-78"/>
              </a:rPr>
              <a:t>عرصه و حوزه پسانداز میشوند. به بیان دیگر منطق زنان در پسانداز، همان </a:t>
            </a:r>
            <a:r>
              <a:rPr lang="fa-IR" smtClean="0">
                <a:solidFill>
                  <a:srgbClr val="242021"/>
                </a:solidFill>
                <a:latin typeface="BLotus"/>
                <a:cs typeface="B Zar" panose="00000400000000000000" pitchFamily="2" charset="-78"/>
              </a:rPr>
              <a:t>دوراندیشی است </a:t>
            </a:r>
            <a:r>
              <a:rPr lang="fa-IR">
                <a:solidFill>
                  <a:srgbClr val="242021"/>
                </a:solidFill>
                <a:latin typeface="BLotus"/>
                <a:cs typeface="B Zar" panose="00000400000000000000" pitchFamily="2" charset="-78"/>
              </a:rPr>
              <a:t>که در یافتههای این پژوهش به دست آمده </a:t>
            </a:r>
            <a:r>
              <a:rPr lang="fa-IR" smtClean="0">
                <a:solidFill>
                  <a:srgbClr val="242021"/>
                </a:solidFill>
                <a:latin typeface="BLotus"/>
                <a:cs typeface="B Zar" panose="00000400000000000000" pitchFamily="2" charset="-78"/>
              </a:rPr>
              <a:t>است. در </a:t>
            </a:r>
            <a:r>
              <a:rPr lang="fa-IR">
                <a:solidFill>
                  <a:srgbClr val="242021"/>
                </a:solidFill>
                <a:latin typeface="BLotus"/>
                <a:cs typeface="B Zar" panose="00000400000000000000" pitchFamily="2" charset="-78"/>
              </a:rPr>
              <a:t>مورد زنانی که نقش مادری دارند، این </a:t>
            </a:r>
            <a:r>
              <a:rPr lang="fa-IR" smtClean="0">
                <a:solidFill>
                  <a:srgbClr val="242021"/>
                </a:solidFill>
                <a:latin typeface="BLotus"/>
                <a:cs typeface="B Zar" panose="00000400000000000000" pitchFamily="2" charset="-78"/>
              </a:rPr>
              <a:t>آینده نگری </a:t>
            </a:r>
            <a:r>
              <a:rPr lang="fa-IR">
                <a:solidFill>
                  <a:srgbClr val="242021"/>
                </a:solidFill>
                <a:latin typeface="BLotus"/>
                <a:cs typeface="B Zar" panose="00000400000000000000" pitchFamily="2" charset="-78"/>
              </a:rPr>
              <a:t>بیشتر معطوف به فرزندانشان </a:t>
            </a:r>
            <a:r>
              <a:rPr lang="fa-IR" smtClean="0">
                <a:solidFill>
                  <a:srgbClr val="242021"/>
                </a:solidFill>
                <a:latin typeface="BLotus"/>
                <a:cs typeface="B Zar" panose="00000400000000000000" pitchFamily="2" charset="-78"/>
              </a:rPr>
              <a:t>است و </a:t>
            </a:r>
            <a:r>
              <a:rPr lang="fa-IR">
                <a:solidFill>
                  <a:srgbClr val="242021"/>
                </a:solidFill>
                <a:latin typeface="BLotus"/>
                <a:cs typeface="B Zar" panose="00000400000000000000" pitchFamily="2" charset="-78"/>
              </a:rPr>
              <a:t>آنها جایگاه ویژهای به خود اختصاص دادهاند. شیوه رفتار زنان با پول بسته به شرایط </a:t>
            </a:r>
            <a:r>
              <a:rPr lang="fa-IR" smtClean="0">
                <a:solidFill>
                  <a:srgbClr val="242021"/>
                </a:solidFill>
                <a:latin typeface="BLotus"/>
                <a:cs typeface="B Zar" panose="00000400000000000000" pitchFamily="2" charset="-78"/>
              </a:rPr>
              <a:t>زندگی و </a:t>
            </a:r>
            <a:r>
              <a:rPr lang="fa-IR">
                <a:solidFill>
                  <a:srgbClr val="242021"/>
                </a:solidFill>
                <a:latin typeface="BLotus"/>
                <a:cs typeface="B Zar" panose="00000400000000000000" pitchFamily="2" charset="-78"/>
              </a:rPr>
              <a:t>موقعیتهای مختلف فرق میکند. برای اکثر مادران خانواده خودشان (شوهر و فرزندان) </a:t>
            </a:r>
            <a:r>
              <a:rPr lang="fa-IR" smtClean="0">
                <a:solidFill>
                  <a:srgbClr val="242021"/>
                </a:solidFill>
                <a:latin typeface="BLotus"/>
                <a:cs typeface="B Zar" panose="00000400000000000000" pitchFamily="2" charset="-78"/>
              </a:rPr>
              <a:t>در اولویت </a:t>
            </a:r>
            <a:r>
              <a:rPr lang="fa-IR">
                <a:solidFill>
                  <a:srgbClr val="242021"/>
                </a:solidFill>
                <a:latin typeface="BLotus"/>
                <a:cs typeface="B Zar" panose="00000400000000000000" pitchFamily="2" charset="-78"/>
              </a:rPr>
              <a:t>نخست قرار دارند. در صورتی که این توازن به هم بخورد و شوهر اولویت دیگری </a:t>
            </a:r>
            <a:r>
              <a:rPr lang="fa-IR" smtClean="0">
                <a:solidFill>
                  <a:srgbClr val="242021"/>
                </a:solidFill>
                <a:latin typeface="BLotus"/>
                <a:cs typeface="B Zar" panose="00000400000000000000" pitchFamily="2" charset="-78"/>
              </a:rPr>
              <a:t>غیراز </a:t>
            </a:r>
            <a:r>
              <a:rPr lang="fa-IR">
                <a:solidFill>
                  <a:srgbClr val="242021"/>
                </a:solidFill>
                <a:latin typeface="BLotus"/>
                <a:cs typeface="B Zar" panose="00000400000000000000" pitchFamily="2" charset="-78"/>
              </a:rPr>
              <a:t>خانواده خودش داشته باشد، استراتژی زنان در هزینه تغییر میکند.</a:t>
            </a:r>
            <a:br>
              <a:rPr lang="fa-IR">
                <a:solidFill>
                  <a:srgbClr val="242021"/>
                </a:solidFill>
                <a:latin typeface="BLotus"/>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18654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200">
                <a:solidFill>
                  <a:srgbClr val="242021"/>
                </a:solidFill>
                <a:latin typeface="BLotus"/>
                <a:cs typeface="B Zar" panose="00000400000000000000" pitchFamily="2" charset="-78"/>
              </a:rPr>
              <a:t>پول یک جنبه مثبت فوقالعادهای دارد؛ میتوان پول را پسانداز کرد. شاید در ابتدا </a:t>
            </a:r>
            <a:r>
              <a:rPr lang="fa-IR" sz="2200" smtClean="0">
                <a:solidFill>
                  <a:srgbClr val="242021"/>
                </a:solidFill>
                <a:latin typeface="BLotus"/>
                <a:cs typeface="B Zar" panose="00000400000000000000" pitchFamily="2" charset="-78"/>
              </a:rPr>
              <a:t>بسیار پیش </a:t>
            </a:r>
            <a:r>
              <a:rPr lang="fa-IR" sz="2200">
                <a:solidFill>
                  <a:srgbClr val="242021"/>
                </a:solidFill>
                <a:latin typeface="BLotus"/>
                <a:cs typeface="B Zar" panose="00000400000000000000" pitchFamily="2" charset="-78"/>
              </a:rPr>
              <a:t>پاافتاده به نظر برسد، اما در این خاصیت پول چیزی واقعا عظیم نهفته است. میتوانم </a:t>
            </a:r>
            <a:r>
              <a:rPr lang="fa-IR" sz="2200" smtClean="0">
                <a:solidFill>
                  <a:srgbClr val="242021"/>
                </a:solidFill>
                <a:latin typeface="BLotus"/>
                <a:cs typeface="B Zar" panose="00000400000000000000" pitchFamily="2" charset="-78"/>
              </a:rPr>
              <a:t>پول خود </a:t>
            </a:r>
            <a:r>
              <a:rPr lang="fa-IR" sz="2200">
                <a:solidFill>
                  <a:srgbClr val="242021"/>
                </a:solidFill>
                <a:latin typeface="BLotus"/>
                <a:cs typeface="B Zar" panose="00000400000000000000" pitchFamily="2" charset="-78"/>
              </a:rPr>
              <a:t>را پسانداز کنم تا کالاهای مهمتری را تهیه کنم، بدین ترتیب پول پسانداز شده دارایی </a:t>
            </a:r>
            <a:r>
              <a:rPr lang="fa-IR" sz="2200" smtClean="0">
                <a:solidFill>
                  <a:srgbClr val="242021"/>
                </a:solidFill>
                <a:latin typeface="BLotus"/>
                <a:cs typeface="B Zar" panose="00000400000000000000" pitchFamily="2" charset="-78"/>
              </a:rPr>
              <a:t>مرا انباشته </a:t>
            </a:r>
            <a:r>
              <a:rPr lang="fa-IR" sz="2200">
                <a:solidFill>
                  <a:srgbClr val="242021"/>
                </a:solidFill>
                <a:latin typeface="BLotus"/>
                <a:cs typeface="B Zar" panose="00000400000000000000" pitchFamily="2" charset="-78"/>
              </a:rPr>
              <a:t>میکند. میتوانم پول خود را پسانداز کنم تا سرانجام روزی برسد که احتیاجی به </a:t>
            </a:r>
            <a:r>
              <a:rPr lang="fa-IR" sz="2200" smtClean="0">
                <a:solidFill>
                  <a:srgbClr val="242021"/>
                </a:solidFill>
                <a:latin typeface="BLotus"/>
                <a:cs typeface="B Zar" panose="00000400000000000000" pitchFamily="2" charset="-78"/>
              </a:rPr>
              <a:t>کار کردن </a:t>
            </a:r>
            <a:r>
              <a:rPr lang="fa-IR" sz="2200">
                <a:solidFill>
                  <a:srgbClr val="242021"/>
                </a:solidFill>
                <a:latin typeface="BLotus"/>
                <a:cs typeface="B Zar" panose="00000400000000000000" pitchFamily="2" charset="-78"/>
              </a:rPr>
              <a:t>نداشته باشم، سپس میتوانم با پول پسانداز شده زندگی کنم. </a:t>
            </a:r>
            <a:r>
              <a:rPr lang="fa-IR" sz="2200" b="1">
                <a:solidFill>
                  <a:srgbClr val="FF0000"/>
                </a:solidFill>
                <a:latin typeface="BLotus"/>
                <a:cs typeface="B Zar" panose="00000400000000000000" pitchFamily="2" charset="-78"/>
              </a:rPr>
              <a:t>پول پسانداز شده </a:t>
            </a:r>
            <a:r>
              <a:rPr lang="fa-IR" sz="2200" b="1" smtClean="0">
                <a:solidFill>
                  <a:srgbClr val="FF0000"/>
                </a:solidFill>
                <a:latin typeface="BLotus"/>
                <a:cs typeface="B Zar" panose="00000400000000000000" pitchFamily="2" charset="-78"/>
              </a:rPr>
              <a:t>برایم آزادی </a:t>
            </a:r>
            <a:r>
              <a:rPr lang="fa-IR" sz="2200" b="1">
                <a:solidFill>
                  <a:srgbClr val="FF0000"/>
                </a:solidFill>
                <a:latin typeface="BLotus"/>
                <a:cs typeface="B Zar" panose="00000400000000000000" pitchFamily="2" charset="-78"/>
              </a:rPr>
              <a:t>به همراه میآورد و مرا در دوران کهولت از کمکهای اجتماعی بینیاز میسازد</a:t>
            </a:r>
            <a:r>
              <a:rPr lang="fa-IR" sz="2200">
                <a:solidFill>
                  <a:srgbClr val="242021"/>
                </a:solidFill>
                <a:latin typeface="BLotus"/>
                <a:cs typeface="B Zar" panose="00000400000000000000" pitchFamily="2" charset="-78"/>
              </a:rPr>
              <a:t>. </a:t>
            </a:r>
            <a:r>
              <a:rPr lang="fa-IR" sz="2200" smtClean="0">
                <a:solidFill>
                  <a:srgbClr val="242021"/>
                </a:solidFill>
                <a:latin typeface="BLotus"/>
                <a:cs typeface="B Zar" panose="00000400000000000000" pitchFamily="2" charset="-78"/>
              </a:rPr>
              <a:t>همچنین میتوانم </a:t>
            </a:r>
            <a:r>
              <a:rPr lang="fa-IR" sz="2200">
                <a:solidFill>
                  <a:srgbClr val="242021"/>
                </a:solidFill>
                <a:latin typeface="BLotus"/>
                <a:cs typeface="B Zar" panose="00000400000000000000" pitchFamily="2" charset="-78"/>
              </a:rPr>
              <a:t>پول خود را قرض دهم و بگذارم تا پول برایم کار کند، یعنی آنکه بعد از مدتی با </a:t>
            </a:r>
            <a:r>
              <a:rPr lang="fa-IR" sz="2200" smtClean="0">
                <a:solidFill>
                  <a:srgbClr val="242021"/>
                </a:solidFill>
                <a:latin typeface="BLotus"/>
                <a:cs typeface="B Zar" panose="00000400000000000000" pitchFamily="2" charset="-78"/>
              </a:rPr>
              <a:t>پول پسانداز </a:t>
            </a:r>
            <a:r>
              <a:rPr lang="fa-IR" sz="2200">
                <a:solidFill>
                  <a:srgbClr val="242021"/>
                </a:solidFill>
                <a:latin typeface="BLotus"/>
                <a:cs typeface="B Zar" panose="00000400000000000000" pitchFamily="2" charset="-78"/>
              </a:rPr>
              <a:t>شده بیشتر از مبلغی که داده بودم به دست بیاورم. اینها تواناییهای </a:t>
            </a:r>
            <a:r>
              <a:rPr lang="fa-IR" sz="900">
                <a:solidFill>
                  <a:srgbClr val="242021"/>
                </a:solidFill>
                <a:latin typeface="BLotus"/>
                <a:cs typeface="B Zar" panose="00000400000000000000" pitchFamily="2" charset="-78"/>
              </a:rPr>
              <a:t>2</a:t>
            </a:r>
            <a:r>
              <a:rPr lang="fa-IR" sz="2200">
                <a:solidFill>
                  <a:srgbClr val="242021"/>
                </a:solidFill>
                <a:latin typeface="BLotus"/>
                <a:cs typeface="B Zar" panose="00000400000000000000" pitchFamily="2" charset="-78"/>
              </a:rPr>
              <a:t>بالقوه پول است</a:t>
            </a:r>
            <a:r>
              <a:rPr lang="fa-IR" sz="2200">
                <a:solidFill>
                  <a:prstClr val="black"/>
                </a:solidFill>
                <a:cs typeface="B Zar" panose="00000400000000000000" pitchFamily="2" charset="-78"/>
              </a:rPr>
              <a:t> </a:t>
            </a:r>
            <a:r>
              <a:rPr lang="fa-IR" sz="2200" smtClean="0">
                <a:solidFill>
                  <a:prstClr val="black"/>
                </a:solidFill>
                <a:cs typeface="B Zar" panose="00000400000000000000" pitchFamily="2" charset="-78"/>
              </a:rPr>
              <a:t> </a:t>
            </a:r>
            <a:r>
              <a:rPr lang="fa-IR" sz="2200" smtClean="0">
                <a:solidFill>
                  <a:srgbClr val="242021"/>
                </a:solidFill>
                <a:latin typeface="BLotus"/>
                <a:cs typeface="B Zar" panose="00000400000000000000" pitchFamily="2" charset="-78"/>
              </a:rPr>
              <a:t>که </a:t>
            </a:r>
            <a:r>
              <a:rPr lang="fa-IR" sz="2200">
                <a:solidFill>
                  <a:srgbClr val="242021"/>
                </a:solidFill>
                <a:latin typeface="BLotus"/>
                <a:cs typeface="B Zar" panose="00000400000000000000" pitchFamily="2" charset="-78"/>
              </a:rPr>
              <a:t>نه تنها شاخههای متعدد اقتصادی مانند سیستمهای بانکی، بلکه یک سیستم اجتماعی </a:t>
            </a:r>
            <a:r>
              <a:rPr lang="fa-IR" sz="2200" smtClean="0">
                <a:solidFill>
                  <a:srgbClr val="242021"/>
                </a:solidFill>
                <a:latin typeface="BLotus"/>
                <a:cs typeface="B Zar" panose="00000400000000000000" pitchFamily="2" charset="-78"/>
              </a:rPr>
              <a:t>کامل را </a:t>
            </a:r>
            <a:r>
              <a:rPr lang="fa-IR" sz="2200">
                <a:solidFill>
                  <a:srgbClr val="242021"/>
                </a:solidFill>
                <a:latin typeface="BLotus"/>
                <a:cs typeface="B Zar" panose="00000400000000000000" pitchFamily="2" charset="-78"/>
              </a:rPr>
              <a:t>پدید آورده است (</a:t>
            </a:r>
            <a:r>
              <a:rPr lang="fa-IR" sz="2200" smtClean="0">
                <a:solidFill>
                  <a:srgbClr val="242021"/>
                </a:solidFill>
                <a:latin typeface="BLotus"/>
                <a:cs typeface="B Zar" panose="00000400000000000000" pitchFamily="2" charset="-78"/>
              </a:rPr>
              <a:t>تپروین:1385 ،</a:t>
            </a:r>
            <a:r>
              <a:rPr lang="fa-IR" sz="900">
                <a:solidFill>
                  <a:srgbClr val="242021"/>
                </a:solidFill>
                <a:latin typeface="BLotus"/>
                <a:cs typeface="B Zar" panose="00000400000000000000" pitchFamily="2" charset="-78"/>
              </a:rPr>
              <a:t> </a:t>
            </a:r>
            <a:r>
              <a:rPr lang="fa-IR" sz="1600" smtClean="0">
                <a:solidFill>
                  <a:srgbClr val="242021"/>
                </a:solidFill>
                <a:latin typeface="BLotus"/>
                <a:cs typeface="B Zar" panose="00000400000000000000" pitchFamily="2" charset="-78"/>
              </a:rPr>
              <a:t>76-75)</a:t>
            </a:r>
            <a:endParaRPr lang="fa-IR" sz="5400"/>
          </a:p>
        </p:txBody>
      </p:sp>
    </p:spTree>
    <p:extLst>
      <p:ext uri="{BB962C8B-B14F-4D97-AF65-F5344CB8AC3E}">
        <p14:creationId xmlns:p14="http://schemas.microsoft.com/office/powerpoint/2010/main" val="6317701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200">
                <a:solidFill>
                  <a:srgbClr val="242021"/>
                </a:solidFill>
                <a:latin typeface="BLotus"/>
                <a:cs typeface="B Zar" panose="00000400000000000000" pitchFamily="2" charset="-78"/>
              </a:rPr>
              <a:t>توصیف اینکه زنان در چه شرایطی به پسانداز </a:t>
            </a:r>
            <a:r>
              <a:rPr lang="fa-IR" sz="2200">
                <a:solidFill>
                  <a:srgbClr val="242021"/>
                </a:solidFill>
                <a:latin typeface="BLotus"/>
                <a:cs typeface="B Zar" panose="00000400000000000000" pitchFamily="2" charset="-78"/>
              </a:rPr>
              <a:t>فکر </a:t>
            </a:r>
            <a:r>
              <a:rPr lang="fa-IR" sz="2200" smtClean="0">
                <a:solidFill>
                  <a:srgbClr val="242021"/>
                </a:solidFill>
                <a:latin typeface="BLotus"/>
                <a:cs typeface="B Zar" panose="00000400000000000000" pitchFamily="2" charset="-78"/>
              </a:rPr>
              <a:t>کرده اند</a:t>
            </a:r>
            <a:r>
              <a:rPr lang="fa-IR" sz="2200">
                <a:solidFill>
                  <a:srgbClr val="242021"/>
                </a:solidFill>
                <a:latin typeface="BLotus"/>
                <a:cs typeface="B Zar" panose="00000400000000000000" pitchFamily="2" charset="-78"/>
              </a:rPr>
              <a:t>، به اشتغال، </a:t>
            </a:r>
            <a:r>
              <a:rPr lang="fa-IR" sz="2200">
                <a:solidFill>
                  <a:srgbClr val="242021"/>
                </a:solidFill>
                <a:latin typeface="BLotus"/>
                <a:cs typeface="B Zar" panose="00000400000000000000" pitchFamily="2" charset="-78"/>
              </a:rPr>
              <a:t>طبقه </a:t>
            </a:r>
            <a:r>
              <a:rPr lang="fa-IR" sz="2200" smtClean="0">
                <a:solidFill>
                  <a:srgbClr val="242021"/>
                </a:solidFill>
                <a:latin typeface="BLotus"/>
                <a:cs typeface="B Zar" panose="00000400000000000000" pitchFamily="2" charset="-78"/>
              </a:rPr>
              <a:t>اقتصادی ـ </a:t>
            </a:r>
            <a:r>
              <a:rPr lang="fa-IR" sz="2200">
                <a:solidFill>
                  <a:srgbClr val="242021"/>
                </a:solidFill>
                <a:latin typeface="BLotus"/>
                <a:cs typeface="B Zar" panose="00000400000000000000" pitchFamily="2" charset="-78"/>
              </a:rPr>
              <a:t>اجتماعی، داشتن فرزند و رفتار مالی شوهرانشان بستگی دارد. البته زنانی که فرزند </a:t>
            </a:r>
            <a:r>
              <a:rPr lang="fa-IR" sz="2200">
                <a:solidFill>
                  <a:srgbClr val="242021"/>
                </a:solidFill>
                <a:latin typeface="BLotus"/>
                <a:cs typeface="B Zar" panose="00000400000000000000" pitchFamily="2" charset="-78"/>
              </a:rPr>
              <a:t>دارند </a:t>
            </a:r>
            <a:r>
              <a:rPr lang="fa-IR" sz="2200" smtClean="0">
                <a:solidFill>
                  <a:srgbClr val="242021"/>
                </a:solidFill>
                <a:latin typeface="BLotus"/>
                <a:cs typeface="B Zar" panose="00000400000000000000" pitchFamily="2" charset="-78"/>
              </a:rPr>
              <a:t>و فرزندانشان </a:t>
            </a:r>
            <a:r>
              <a:rPr lang="fa-IR" sz="2200">
                <a:solidFill>
                  <a:srgbClr val="242021"/>
                </a:solidFill>
                <a:latin typeface="BLotus"/>
                <a:cs typeface="B Zar" panose="00000400000000000000" pitchFamily="2" charset="-78"/>
              </a:rPr>
              <a:t>هنوز به سن ازدواج نرسیدهاند، اصل دوراندیشی و آیندهنگری را </a:t>
            </a:r>
            <a:r>
              <a:rPr lang="fa-IR" sz="2200">
                <a:solidFill>
                  <a:srgbClr val="242021"/>
                </a:solidFill>
                <a:latin typeface="BLotus"/>
                <a:cs typeface="B Zar" panose="00000400000000000000" pitchFamily="2" charset="-78"/>
              </a:rPr>
              <a:t>سرلوحه </a:t>
            </a:r>
            <a:r>
              <a:rPr lang="fa-IR" sz="2200" smtClean="0">
                <a:solidFill>
                  <a:srgbClr val="242021"/>
                </a:solidFill>
                <a:latin typeface="BLotus"/>
                <a:cs typeface="B Zar" panose="00000400000000000000" pitchFamily="2" charset="-78"/>
              </a:rPr>
              <a:t>برنامههایشان قراردادهاند</a:t>
            </a:r>
            <a:r>
              <a:rPr lang="fa-IR" sz="2200">
                <a:solidFill>
                  <a:srgbClr val="242021"/>
                </a:solidFill>
                <a:latin typeface="BLotus"/>
                <a:cs typeface="B Zar" panose="00000400000000000000" pitchFamily="2" charset="-78"/>
              </a:rPr>
              <a:t>. </a:t>
            </a:r>
            <a:r>
              <a:rPr lang="fa-IR" sz="2200">
                <a:solidFill>
                  <a:srgbClr val="242021"/>
                </a:solidFill>
                <a:latin typeface="BLotus"/>
                <a:cs typeface="B Zar" panose="00000400000000000000" pitchFamily="2" charset="-78"/>
              </a:rPr>
              <a:t>این </a:t>
            </a:r>
            <a:r>
              <a:rPr lang="fa-IR" sz="2200" smtClean="0">
                <a:solidFill>
                  <a:srgbClr val="242021"/>
                </a:solidFill>
                <a:latin typeface="BLotus"/>
                <a:cs typeface="B Zar" panose="00000400000000000000" pitchFamily="2" charset="-78"/>
              </a:rPr>
              <a:t>آینده نگری </a:t>
            </a:r>
            <a:r>
              <a:rPr lang="fa-IR" sz="2200">
                <a:solidFill>
                  <a:srgbClr val="242021"/>
                </a:solidFill>
                <a:latin typeface="BLotus"/>
                <a:cs typeface="B Zar" panose="00000400000000000000" pitchFamily="2" charset="-78"/>
              </a:rPr>
              <a:t>به اشکال گوناگونی چون بیمه، پسانداز بانکی، خرید طلا، زمین</a:t>
            </a:r>
            <a:r>
              <a:rPr lang="fa-IR" sz="2200">
                <a:solidFill>
                  <a:srgbClr val="242021"/>
                </a:solidFill>
                <a:latin typeface="BLotus"/>
                <a:cs typeface="B Zar" panose="00000400000000000000" pitchFamily="2" charset="-78"/>
              </a:rPr>
              <a:t>، </a:t>
            </a:r>
            <a:r>
              <a:rPr lang="fa-IR" sz="2200" smtClean="0">
                <a:solidFill>
                  <a:srgbClr val="242021"/>
                </a:solidFill>
                <a:latin typeface="BLotus"/>
                <a:cs typeface="B Zar" panose="00000400000000000000" pitchFamily="2" charset="-78"/>
              </a:rPr>
              <a:t>سهام و</a:t>
            </a:r>
            <a:r>
              <a:rPr lang="fa-IR" sz="2200">
                <a:solidFill>
                  <a:srgbClr val="242021"/>
                </a:solidFill>
                <a:latin typeface="BLotus"/>
                <a:cs typeface="B Zar" panose="00000400000000000000" pitchFamily="2" charset="-78"/>
              </a:rPr>
              <a:t>... دیده میشود. </a:t>
            </a:r>
            <a:r>
              <a:rPr lang="fa-IR" sz="2200">
                <a:solidFill>
                  <a:srgbClr val="FF0000"/>
                </a:solidFill>
                <a:latin typeface="BLotus"/>
                <a:cs typeface="B Zar" panose="00000400000000000000" pitchFamily="2" charset="-78"/>
              </a:rPr>
              <a:t>زنی که سهام را </a:t>
            </a:r>
            <a:r>
              <a:rPr lang="fa-IR" sz="2200">
                <a:solidFill>
                  <a:srgbClr val="FF0000"/>
                </a:solidFill>
                <a:latin typeface="BLotus"/>
                <a:cs typeface="B Zar" panose="00000400000000000000" pitchFamily="2" charset="-78"/>
              </a:rPr>
              <a:t>برای </a:t>
            </a:r>
            <a:r>
              <a:rPr lang="fa-IR" sz="2200" smtClean="0">
                <a:solidFill>
                  <a:srgbClr val="FF0000"/>
                </a:solidFill>
                <a:latin typeface="BLotus"/>
                <a:cs typeface="B Zar" panose="00000400000000000000" pitchFamily="2" charset="-78"/>
              </a:rPr>
              <a:t>پس انداز </a:t>
            </a:r>
            <a:r>
              <a:rPr lang="fa-IR" sz="2200">
                <a:solidFill>
                  <a:srgbClr val="FF0000"/>
                </a:solidFill>
                <a:latin typeface="BLotus"/>
                <a:cs typeface="B Zar" panose="00000400000000000000" pitchFamily="2" charset="-78"/>
              </a:rPr>
              <a:t>انتخاب میکند از پایگاه فرهنگی </a:t>
            </a:r>
            <a:r>
              <a:rPr lang="fa-IR" sz="2200">
                <a:solidFill>
                  <a:srgbClr val="FF0000"/>
                </a:solidFill>
                <a:latin typeface="BLotus"/>
                <a:cs typeface="B Zar" panose="00000400000000000000" pitchFamily="2" charset="-78"/>
              </a:rPr>
              <a:t>و </a:t>
            </a:r>
            <a:r>
              <a:rPr lang="fa-IR" sz="2200" smtClean="0">
                <a:solidFill>
                  <a:srgbClr val="FF0000"/>
                </a:solidFill>
                <a:latin typeface="BLotus"/>
                <a:cs typeface="B Zar" panose="00000400000000000000" pitchFamily="2" charset="-78"/>
              </a:rPr>
              <a:t>تحصیلات بالاتری </a:t>
            </a:r>
            <a:r>
              <a:rPr lang="fa-IR" sz="2200">
                <a:solidFill>
                  <a:srgbClr val="FF0000"/>
                </a:solidFill>
                <a:latin typeface="BLotus"/>
                <a:cs typeface="B Zar" panose="00000400000000000000" pitchFamily="2" charset="-78"/>
              </a:rPr>
              <a:t>برخوردار است</a:t>
            </a:r>
            <a:r>
              <a:rPr lang="fa-IR" sz="2200">
                <a:solidFill>
                  <a:srgbClr val="242021"/>
                </a:solidFill>
                <a:latin typeface="BLotus"/>
                <a:cs typeface="B Zar" panose="00000400000000000000" pitchFamily="2" charset="-78"/>
              </a:rPr>
              <a:t>. از نظر اکثر زنان پول نقد و طلا بهترین </a:t>
            </a:r>
            <a:r>
              <a:rPr lang="fa-IR" sz="2200">
                <a:solidFill>
                  <a:srgbClr val="242021"/>
                </a:solidFill>
                <a:latin typeface="BLotus"/>
                <a:cs typeface="B Zar" panose="00000400000000000000" pitchFamily="2" charset="-78"/>
              </a:rPr>
              <a:t>شکل </a:t>
            </a:r>
            <a:r>
              <a:rPr lang="fa-IR" sz="2200" smtClean="0">
                <a:solidFill>
                  <a:srgbClr val="242021"/>
                </a:solidFill>
                <a:latin typeface="BLotus"/>
                <a:cs typeface="B Zar" panose="00000400000000000000" pitchFamily="2" charset="-78"/>
              </a:rPr>
              <a:t>پس انداز </a:t>
            </a:r>
            <a:r>
              <a:rPr lang="fa-IR" sz="2200">
                <a:solidFill>
                  <a:srgbClr val="242021"/>
                </a:solidFill>
                <a:latin typeface="BLotus"/>
                <a:cs typeface="B Zar" panose="00000400000000000000" pitchFamily="2" charset="-78"/>
              </a:rPr>
              <a:t>هستند</a:t>
            </a:r>
            <a:endParaRPr lang="fa-IR"/>
          </a:p>
        </p:txBody>
      </p:sp>
    </p:spTree>
    <p:extLst>
      <p:ext uri="{BB962C8B-B14F-4D97-AF65-F5344CB8AC3E}">
        <p14:creationId xmlns:p14="http://schemas.microsoft.com/office/powerpoint/2010/main" val="14383796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242021"/>
                </a:solidFill>
                <a:latin typeface="BLotus"/>
                <a:cs typeface="B Zar" panose="00000400000000000000" pitchFamily="2" charset="-78"/>
              </a:rPr>
              <a:t>برخی از زنان عقیده داشتند که پسانداز را نباید هرگز رو کرد تا «روز مبادا» فرا برسد، </a:t>
            </a:r>
            <a:r>
              <a:rPr lang="fa-IR" smtClean="0">
                <a:solidFill>
                  <a:srgbClr val="242021"/>
                </a:solidFill>
                <a:latin typeface="BLotus"/>
                <a:cs typeface="B Zar" panose="00000400000000000000" pitchFamily="2" charset="-78"/>
              </a:rPr>
              <a:t>و روز </a:t>
            </a:r>
            <a:r>
              <a:rPr lang="fa-IR">
                <a:solidFill>
                  <a:srgbClr val="242021"/>
                </a:solidFill>
                <a:latin typeface="BLotus"/>
                <a:cs typeface="B Zar" panose="00000400000000000000" pitchFamily="2" charset="-78"/>
              </a:rPr>
              <a:t>مبادا روزی است که پول بسیار ضروری است، که اکثراً این ضرورت را در شرایط </a:t>
            </a:r>
            <a:r>
              <a:rPr lang="fa-IR" smtClean="0">
                <a:solidFill>
                  <a:srgbClr val="242021"/>
                </a:solidFill>
                <a:latin typeface="BLotus"/>
                <a:cs typeface="B Zar" panose="00000400000000000000" pitchFamily="2" charset="-78"/>
              </a:rPr>
              <a:t>بیماری و </a:t>
            </a:r>
            <a:r>
              <a:rPr lang="fa-IR">
                <a:solidFill>
                  <a:srgbClr val="242021"/>
                </a:solidFill>
                <a:latin typeface="BLotus"/>
                <a:cs typeface="B Zar" panose="00000400000000000000" pitchFamily="2" charset="-78"/>
              </a:rPr>
              <a:t>مراسمهای مهم میدیدند. برخی دیگر پسانداز میکردند تا چالههای مختلف زندگی را </a:t>
            </a:r>
            <a:r>
              <a:rPr lang="fa-IR" smtClean="0">
                <a:solidFill>
                  <a:srgbClr val="242021"/>
                </a:solidFill>
                <a:latin typeface="BLotus"/>
                <a:cs typeface="B Zar" panose="00000400000000000000" pitchFamily="2" charset="-78"/>
              </a:rPr>
              <a:t>با آن </a:t>
            </a:r>
            <a:r>
              <a:rPr lang="fa-IR">
                <a:solidFill>
                  <a:srgbClr val="242021"/>
                </a:solidFill>
                <a:latin typeface="BLotus"/>
                <a:cs typeface="B Zar" panose="00000400000000000000" pitchFamily="2" charset="-78"/>
              </a:rPr>
              <a:t>پر کنند</a:t>
            </a:r>
            <a:r>
              <a:rPr lang="fa-IR" smtClean="0">
                <a:solidFill>
                  <a:srgbClr val="242021"/>
                </a:solidFill>
                <a:latin typeface="BLotus"/>
                <a:cs typeface="B Zar" panose="00000400000000000000" pitchFamily="2" charset="-78"/>
              </a:rPr>
              <a:t>.</a:t>
            </a:r>
          </a:p>
          <a:p>
            <a:pPr algn="just"/>
            <a:r>
              <a:rPr lang="fa-IR">
                <a:solidFill>
                  <a:srgbClr val="242021"/>
                </a:solidFill>
                <a:latin typeface="BLotus"/>
                <a:cs typeface="B Zar" panose="00000400000000000000" pitchFamily="2" charset="-78"/>
              </a:rPr>
              <a:t/>
            </a:r>
            <a:br>
              <a:rPr lang="fa-IR">
                <a:solidFill>
                  <a:srgbClr val="242021"/>
                </a:solidFill>
                <a:latin typeface="BLotus"/>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Decision 3"/>
          <p:cNvSpPr/>
          <p:nvPr/>
        </p:nvSpPr>
        <p:spPr>
          <a:xfrm>
            <a:off x="838199" y="3488788"/>
            <a:ext cx="3972951" cy="1941341"/>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latin typeface="BLotus"/>
                <a:cs typeface="B Zar" panose="00000400000000000000" pitchFamily="2" charset="-78"/>
              </a:rPr>
              <a:t>شرایط بیماری </a:t>
            </a:r>
            <a:r>
              <a:rPr lang="fa-IR" sz="2800">
                <a:solidFill>
                  <a:srgbClr val="FF0000"/>
                </a:solidFill>
                <a:latin typeface="BLotus"/>
                <a:cs typeface="B Zar" panose="00000400000000000000" pitchFamily="2" charset="-78"/>
              </a:rPr>
              <a:t>و </a:t>
            </a:r>
            <a:r>
              <a:rPr lang="fa-IR" sz="2800" smtClean="0">
                <a:solidFill>
                  <a:srgbClr val="FF0000"/>
                </a:solidFill>
                <a:latin typeface="BLotus"/>
                <a:cs typeface="B Zar" panose="00000400000000000000" pitchFamily="2" charset="-78"/>
              </a:rPr>
              <a:t>مراسم های </a:t>
            </a:r>
            <a:r>
              <a:rPr lang="fa-IR" sz="2800">
                <a:solidFill>
                  <a:srgbClr val="FF0000"/>
                </a:solidFill>
                <a:latin typeface="BLotus"/>
                <a:cs typeface="B Zar" panose="00000400000000000000" pitchFamily="2" charset="-78"/>
              </a:rPr>
              <a:t>مهم</a:t>
            </a:r>
            <a:endParaRPr lang="fa-IR">
              <a:solidFill>
                <a:srgbClr val="FF0000"/>
              </a:solidFill>
            </a:endParaRPr>
          </a:p>
        </p:txBody>
      </p:sp>
    </p:spTree>
    <p:extLst>
      <p:ext uri="{BB962C8B-B14F-4D97-AF65-F5344CB8AC3E}">
        <p14:creationId xmlns:p14="http://schemas.microsoft.com/office/powerpoint/2010/main" val="18053664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400">
                <a:solidFill>
                  <a:srgbClr val="242021"/>
                </a:solidFill>
                <a:latin typeface="BLotus"/>
                <a:cs typeface="B Zar" panose="00000400000000000000" pitchFamily="2" charset="-78"/>
              </a:rPr>
              <a:t>پسانداز پولی است که از راههای گوناگون جمعآوری میشود. در مورد زنان </a:t>
            </a:r>
            <a:r>
              <a:rPr lang="fa-IR" sz="2400">
                <a:solidFill>
                  <a:srgbClr val="242021"/>
                </a:solidFill>
                <a:latin typeface="BLotus"/>
                <a:cs typeface="B Zar" panose="00000400000000000000" pitchFamily="2" charset="-78"/>
              </a:rPr>
              <a:t>شاغل </a:t>
            </a:r>
            <a:r>
              <a:rPr lang="fa-IR" sz="2400" smtClean="0">
                <a:solidFill>
                  <a:srgbClr val="242021"/>
                </a:solidFill>
                <a:latin typeface="BLotus"/>
                <a:cs typeface="B Zar" panose="00000400000000000000" pitchFamily="2" charset="-78"/>
              </a:rPr>
              <a:t>که درآمد </a:t>
            </a:r>
            <a:r>
              <a:rPr lang="fa-IR" sz="2400">
                <a:solidFill>
                  <a:srgbClr val="242021"/>
                </a:solidFill>
                <a:latin typeface="BLotus"/>
                <a:cs typeface="B Zar" panose="00000400000000000000" pitchFamily="2" charset="-78"/>
              </a:rPr>
              <a:t>ثابت کارمندی دارند، پسانداز پولی است که ربطی به حقوق ثابت آنها ندارد </a:t>
            </a:r>
            <a:r>
              <a:rPr lang="fa-IR" sz="2400">
                <a:solidFill>
                  <a:srgbClr val="242021"/>
                </a:solidFill>
                <a:latin typeface="BLotus"/>
                <a:cs typeface="B Zar" panose="00000400000000000000" pitchFamily="2" charset="-78"/>
              </a:rPr>
              <a:t>و </a:t>
            </a:r>
            <a:r>
              <a:rPr lang="fa-IR" sz="2400" smtClean="0">
                <a:solidFill>
                  <a:srgbClr val="242021"/>
                </a:solidFill>
                <a:latin typeface="BLotus"/>
                <a:cs typeface="B Zar" panose="00000400000000000000" pitchFamily="2" charset="-78"/>
              </a:rPr>
              <a:t>از پولهایی </a:t>
            </a:r>
            <a:r>
              <a:rPr lang="fa-IR" sz="2400">
                <a:solidFill>
                  <a:srgbClr val="242021"/>
                </a:solidFill>
                <a:latin typeface="BLotus"/>
                <a:cs typeface="B Zar" panose="00000400000000000000" pitchFamily="2" charset="-78"/>
              </a:rPr>
              <a:t>جمع میشود که جزو حقوق ثابت نیست؛ مثل کارانه و پاداش و... در </a:t>
            </a:r>
            <a:r>
              <a:rPr lang="fa-IR" sz="2400">
                <a:solidFill>
                  <a:srgbClr val="242021"/>
                </a:solidFill>
                <a:latin typeface="BLotus"/>
                <a:cs typeface="B Zar" panose="00000400000000000000" pitchFamily="2" charset="-78"/>
              </a:rPr>
              <a:t>مورد </a:t>
            </a:r>
            <a:r>
              <a:rPr lang="fa-IR" sz="2400" smtClean="0">
                <a:solidFill>
                  <a:srgbClr val="242021"/>
                </a:solidFill>
                <a:latin typeface="BLotus"/>
                <a:cs typeface="B Zar" panose="00000400000000000000" pitchFamily="2" charset="-78"/>
              </a:rPr>
              <a:t>زنان خانه دار </a:t>
            </a:r>
            <a:r>
              <a:rPr lang="fa-IR" sz="2400">
                <a:solidFill>
                  <a:srgbClr val="242021"/>
                </a:solidFill>
                <a:latin typeface="BLotus"/>
                <a:cs typeface="B Zar" panose="00000400000000000000" pitchFamily="2" charset="-78"/>
              </a:rPr>
              <a:t>پسانداز مبلغی است که از خرید مایحتاج منزل </a:t>
            </a:r>
            <a:r>
              <a:rPr lang="fa-IR" sz="2400" b="1">
                <a:solidFill>
                  <a:srgbClr val="FF0000"/>
                </a:solidFill>
                <a:latin typeface="BLotus"/>
                <a:cs typeface="B Zar" panose="00000400000000000000" pitchFamily="2" charset="-78"/>
              </a:rPr>
              <a:t>کنار گذاشته میشود </a:t>
            </a:r>
            <a:r>
              <a:rPr lang="fa-IR" sz="2400">
                <a:solidFill>
                  <a:srgbClr val="242021"/>
                </a:solidFill>
                <a:latin typeface="BLotus"/>
                <a:cs typeface="B Zar" panose="00000400000000000000" pitchFamily="2" charset="-78"/>
              </a:rPr>
              <a:t>و یا </a:t>
            </a:r>
            <a:r>
              <a:rPr lang="fa-IR" sz="2400">
                <a:solidFill>
                  <a:srgbClr val="242021"/>
                </a:solidFill>
                <a:latin typeface="BLotus"/>
                <a:cs typeface="B Zar" panose="00000400000000000000" pitchFamily="2" charset="-78"/>
              </a:rPr>
              <a:t>پولی </a:t>
            </a:r>
            <a:r>
              <a:rPr lang="fa-IR" sz="2400" smtClean="0">
                <a:solidFill>
                  <a:srgbClr val="242021"/>
                </a:solidFill>
                <a:latin typeface="BLotus"/>
                <a:cs typeface="B Zar" panose="00000400000000000000" pitchFamily="2" charset="-78"/>
              </a:rPr>
              <a:t>که شوهر </a:t>
            </a:r>
            <a:r>
              <a:rPr lang="fa-IR" sz="2400">
                <a:solidFill>
                  <a:srgbClr val="242021"/>
                </a:solidFill>
                <a:latin typeface="BLotus"/>
                <a:cs typeface="B Zar" panose="00000400000000000000" pitchFamily="2" charset="-78"/>
              </a:rPr>
              <a:t>به زن میدهد تا برای خودش چیزی </a:t>
            </a:r>
            <a:r>
              <a:rPr lang="fa-IR" sz="2400">
                <a:solidFill>
                  <a:srgbClr val="242021"/>
                </a:solidFill>
                <a:latin typeface="BLotus"/>
                <a:cs typeface="B Zar" panose="00000400000000000000" pitchFamily="2" charset="-78"/>
              </a:rPr>
              <a:t>بخرد</a:t>
            </a:r>
            <a:r>
              <a:rPr lang="fa-IR" sz="2400" smtClean="0">
                <a:solidFill>
                  <a:srgbClr val="242021"/>
                </a:solidFill>
                <a:latin typeface="BLotus"/>
                <a:cs typeface="B Zar" panose="00000400000000000000" pitchFamily="2" charset="-78"/>
              </a:rPr>
              <a:t>.</a:t>
            </a:r>
          </a:p>
          <a:p>
            <a:pPr marL="0" indent="0" algn="just">
              <a:buNone/>
            </a:pPr>
            <a:r>
              <a:rPr lang="fa-IR" sz="2400">
                <a:solidFill>
                  <a:srgbClr val="242021"/>
                </a:solidFill>
                <a:latin typeface="BLotus"/>
                <a:cs typeface="B Zar" panose="00000400000000000000" pitchFamily="2" charset="-78"/>
              </a:rPr>
              <a:t/>
            </a:r>
            <a:br>
              <a:rPr lang="fa-IR" sz="2400">
                <a:solidFill>
                  <a:srgbClr val="242021"/>
                </a:solidFill>
                <a:latin typeface="BLotus"/>
                <a:cs typeface="B Zar" panose="00000400000000000000" pitchFamily="2" charset="-78"/>
              </a:rPr>
            </a:br>
            <a:endParaRPr lang="fa-IR"/>
          </a:p>
        </p:txBody>
      </p:sp>
    </p:spTree>
    <p:extLst>
      <p:ext uri="{BB962C8B-B14F-4D97-AF65-F5344CB8AC3E}">
        <p14:creationId xmlns:p14="http://schemas.microsoft.com/office/powerpoint/2010/main" val="15751277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z="2400">
                <a:solidFill>
                  <a:srgbClr val="242021"/>
                </a:solidFill>
                <a:latin typeface="BLotus"/>
                <a:cs typeface="B Zar" panose="00000400000000000000" pitchFamily="2" charset="-78"/>
              </a:rPr>
              <a:t>پسانداز به طور معمول در </a:t>
            </a:r>
            <a:r>
              <a:rPr lang="fa-IR" sz="2400" b="1">
                <a:solidFill>
                  <a:srgbClr val="FF0000"/>
                </a:solidFill>
                <a:latin typeface="BLotus"/>
                <a:cs typeface="B Zar" panose="00000400000000000000" pitchFamily="2" charset="-78"/>
              </a:rPr>
              <a:t>شرایط اضطراری </a:t>
            </a:r>
            <a:r>
              <a:rPr lang="fa-IR" sz="2400">
                <a:solidFill>
                  <a:srgbClr val="242021"/>
                </a:solidFill>
                <a:latin typeface="BLotus"/>
                <a:cs typeface="B Zar" panose="00000400000000000000" pitchFamily="2" charset="-78"/>
              </a:rPr>
              <a:t>در خانه مصرف میشود. در </a:t>
            </a:r>
            <a:r>
              <a:rPr lang="fa-IR" sz="2400">
                <a:solidFill>
                  <a:srgbClr val="242021"/>
                </a:solidFill>
                <a:latin typeface="BLotus"/>
                <a:cs typeface="B Zar" panose="00000400000000000000" pitchFamily="2" charset="-78"/>
              </a:rPr>
              <a:t>شرایطی </a:t>
            </a:r>
            <a:r>
              <a:rPr lang="fa-IR" sz="2400" smtClean="0">
                <a:solidFill>
                  <a:srgbClr val="242021"/>
                </a:solidFill>
                <a:latin typeface="BLotus"/>
                <a:cs typeface="B Zar" panose="00000400000000000000" pitchFamily="2" charset="-78"/>
              </a:rPr>
              <a:t>مانند بیماری</a:t>
            </a:r>
            <a:r>
              <a:rPr lang="fa-IR" sz="2400">
                <a:solidFill>
                  <a:srgbClr val="242021"/>
                </a:solidFill>
                <a:latin typeface="BLotus"/>
                <a:cs typeface="B Zar" panose="00000400000000000000" pitchFamily="2" charset="-78"/>
              </a:rPr>
              <a:t>، خرید خانه و یا لوازم خانه، حفظ اعتبار و آبروی خانواده اعم از پدر، مادر</a:t>
            </a:r>
            <a:r>
              <a:rPr lang="fa-IR" sz="2400">
                <a:solidFill>
                  <a:srgbClr val="242021"/>
                </a:solidFill>
                <a:latin typeface="BLotus"/>
                <a:cs typeface="B Zar" panose="00000400000000000000" pitchFamily="2" charset="-78"/>
              </a:rPr>
              <a:t>، </a:t>
            </a:r>
            <a:r>
              <a:rPr lang="fa-IR" sz="2400" smtClean="0">
                <a:solidFill>
                  <a:srgbClr val="242021"/>
                </a:solidFill>
                <a:latin typeface="BLotus"/>
                <a:cs typeface="B Zar" panose="00000400000000000000" pitchFamily="2" charset="-78"/>
              </a:rPr>
              <a:t>خواهر، برادر </a:t>
            </a:r>
            <a:r>
              <a:rPr lang="fa-IR" sz="2400">
                <a:solidFill>
                  <a:srgbClr val="242021"/>
                </a:solidFill>
                <a:latin typeface="BLotus"/>
                <a:cs typeface="B Zar" panose="00000400000000000000" pitchFamily="2" charset="-78"/>
              </a:rPr>
              <a:t>و،... خیرات برای نزدیکان، بخشیدن به دیگران که همه این بخششها به اعتبار </a:t>
            </a:r>
            <a:r>
              <a:rPr lang="fa-IR" sz="2400">
                <a:solidFill>
                  <a:srgbClr val="242021"/>
                </a:solidFill>
                <a:latin typeface="BLotus"/>
                <a:cs typeface="B Zar" panose="00000400000000000000" pitchFamily="2" charset="-78"/>
              </a:rPr>
              <a:t>اینکه </a:t>
            </a:r>
            <a:r>
              <a:rPr lang="fa-IR" sz="2400" smtClean="0">
                <a:solidFill>
                  <a:srgbClr val="242021"/>
                </a:solidFill>
                <a:latin typeface="BLotus"/>
                <a:cs typeface="B Zar" panose="00000400000000000000" pitchFamily="2" charset="-78"/>
              </a:rPr>
              <a:t>این پولهای </a:t>
            </a:r>
            <a:r>
              <a:rPr lang="fa-IR" sz="2400">
                <a:solidFill>
                  <a:srgbClr val="242021"/>
                </a:solidFill>
                <a:latin typeface="BLotus"/>
                <a:cs typeface="B Zar" panose="00000400000000000000" pitchFamily="2" charset="-78"/>
              </a:rPr>
              <a:t>بخشیده شده از پسانداز زن بوده و درآمد شخصی وی به شمار میرود، </a:t>
            </a:r>
            <a:r>
              <a:rPr lang="fa-IR" sz="2400">
                <a:solidFill>
                  <a:srgbClr val="242021"/>
                </a:solidFill>
                <a:latin typeface="BLotus"/>
                <a:cs typeface="B Zar" panose="00000400000000000000" pitchFamily="2" charset="-78"/>
              </a:rPr>
              <a:t>بدون </a:t>
            </a:r>
            <a:r>
              <a:rPr lang="fa-IR" sz="2400" smtClean="0">
                <a:solidFill>
                  <a:srgbClr val="242021"/>
                </a:solidFill>
                <a:latin typeface="BLotus"/>
                <a:cs typeface="B Zar" panose="00000400000000000000" pitchFamily="2" charset="-78"/>
              </a:rPr>
              <a:t>دغدغه و </a:t>
            </a:r>
            <a:r>
              <a:rPr lang="fa-IR" sz="2400">
                <a:solidFill>
                  <a:srgbClr val="242021"/>
                </a:solidFill>
                <a:latin typeface="BLotus"/>
                <a:cs typeface="B Zar" panose="00000400000000000000" pitchFamily="2" charset="-78"/>
              </a:rPr>
              <a:t>در کمال آسودگی </a:t>
            </a:r>
            <a:r>
              <a:rPr lang="fa-IR" sz="2400">
                <a:solidFill>
                  <a:srgbClr val="242021"/>
                </a:solidFill>
                <a:latin typeface="BLotus"/>
                <a:cs typeface="B Zar" panose="00000400000000000000" pitchFamily="2" charset="-78"/>
              </a:rPr>
              <a:t>انجام </a:t>
            </a:r>
            <a:r>
              <a:rPr lang="fa-IR" sz="2400" smtClean="0">
                <a:solidFill>
                  <a:srgbClr val="242021"/>
                </a:solidFill>
                <a:latin typeface="BLotus"/>
                <a:cs typeface="B Zar" panose="00000400000000000000" pitchFamily="2" charset="-78"/>
              </a:rPr>
              <a:t>میشود</a:t>
            </a:r>
          </a:p>
          <a:p>
            <a:pPr lvl="0" algn="just"/>
            <a:endParaRPr lang="fa-IR">
              <a:solidFill>
                <a:prstClr val="black"/>
              </a:solidFill>
            </a:endParaRPr>
          </a:p>
          <a:p>
            <a:endParaRPr lang="fa-IR"/>
          </a:p>
        </p:txBody>
      </p:sp>
    </p:spTree>
    <p:extLst>
      <p:ext uri="{BB962C8B-B14F-4D97-AF65-F5344CB8AC3E}">
        <p14:creationId xmlns:p14="http://schemas.microsoft.com/office/powerpoint/2010/main" val="9301642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242021"/>
                </a:solidFill>
                <a:latin typeface="BLotus"/>
                <a:cs typeface="B Zar" panose="00000400000000000000" pitchFamily="2" charset="-78"/>
              </a:rPr>
              <a:t>در بین پاسخگویان، </a:t>
            </a:r>
            <a:r>
              <a:rPr lang="fa-IR" b="1">
                <a:solidFill>
                  <a:srgbClr val="FF0000"/>
                </a:solidFill>
                <a:latin typeface="BLotus"/>
                <a:cs typeface="B Zar" panose="00000400000000000000" pitchFamily="2" charset="-78"/>
              </a:rPr>
              <a:t>اکثریت با کسانی بود که پسانداز پنهانی داشتند</a:t>
            </a:r>
            <a:r>
              <a:rPr lang="fa-IR">
                <a:solidFill>
                  <a:srgbClr val="242021"/>
                </a:solidFill>
                <a:latin typeface="BLotus"/>
                <a:cs typeface="B Zar" panose="00000400000000000000" pitchFamily="2" charset="-78"/>
              </a:rPr>
              <a:t>. زنان </a:t>
            </a:r>
            <a:r>
              <a:rPr lang="fa-IR" smtClean="0">
                <a:solidFill>
                  <a:srgbClr val="242021"/>
                </a:solidFill>
                <a:latin typeface="BLotus"/>
                <a:cs typeface="B Zar" panose="00000400000000000000" pitchFamily="2" charset="-78"/>
              </a:rPr>
              <a:t>جوانتر همسرانشان </a:t>
            </a:r>
            <a:r>
              <a:rPr lang="fa-IR">
                <a:solidFill>
                  <a:srgbClr val="242021"/>
                </a:solidFill>
                <a:latin typeface="BLotus"/>
                <a:cs typeface="B Zar" panose="00000400000000000000" pitchFamily="2" charset="-78"/>
              </a:rPr>
              <a:t>را در جریان پسانداز خود قرار داده بودند و میزان پسانداز خود را به </a:t>
            </a:r>
            <a:r>
              <a:rPr lang="fa-IR" smtClean="0">
                <a:solidFill>
                  <a:srgbClr val="242021"/>
                </a:solidFill>
                <a:latin typeface="BLotus"/>
                <a:cs typeface="B Zar" panose="00000400000000000000" pitchFamily="2" charset="-78"/>
              </a:rPr>
              <a:t>همسرانشان میگفتند </a:t>
            </a:r>
            <a:r>
              <a:rPr lang="fa-IR">
                <a:solidFill>
                  <a:srgbClr val="242021"/>
                </a:solidFill>
                <a:latin typeface="BLotus"/>
                <a:cs typeface="B Zar" panose="00000400000000000000" pitchFamily="2" charset="-78"/>
              </a:rPr>
              <a:t>و پنهانکاری کمتری وجود داشت. البته پنهان بودن و یا آشکار کردن پسانداز </a:t>
            </a:r>
            <a:r>
              <a:rPr lang="fa-IR" smtClean="0">
                <a:solidFill>
                  <a:srgbClr val="242021"/>
                </a:solidFill>
                <a:latin typeface="BLotus"/>
                <a:cs typeface="B Zar" panose="00000400000000000000" pitchFamily="2" charset="-78"/>
              </a:rPr>
              <a:t>ارتباط مستقیمی </a:t>
            </a:r>
            <a:r>
              <a:rPr lang="fa-IR">
                <a:solidFill>
                  <a:srgbClr val="242021"/>
                </a:solidFill>
                <a:latin typeface="BLotus"/>
                <a:cs typeface="B Zar" panose="00000400000000000000" pitchFamily="2" charset="-78"/>
              </a:rPr>
              <a:t>با عکسالعمل شوهر دارد</a:t>
            </a:r>
            <a:r>
              <a:rPr lang="fa-IR" smtClean="0">
                <a:solidFill>
                  <a:srgbClr val="242021"/>
                </a:solidFill>
                <a:latin typeface="BLotus"/>
                <a:cs typeface="B Zar" panose="00000400000000000000" pitchFamily="2" charset="-78"/>
              </a:rPr>
              <a:t>.</a:t>
            </a:r>
          </a:p>
          <a:p>
            <a:pPr marL="0" indent="0" algn="just">
              <a:buNone/>
            </a:pPr>
            <a:r>
              <a:rPr lang="fa-IR">
                <a:solidFill>
                  <a:srgbClr val="242021"/>
                </a:solidFill>
                <a:latin typeface="BLotus"/>
                <a:cs typeface="B Zar" panose="00000400000000000000" pitchFamily="2" charset="-78"/>
              </a:rPr>
              <a:t/>
            </a:r>
            <a:br>
              <a:rPr lang="fa-IR">
                <a:solidFill>
                  <a:srgbClr val="242021"/>
                </a:solidFill>
                <a:latin typeface="BLotus"/>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1171109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z="2600">
                <a:solidFill>
                  <a:srgbClr val="242021"/>
                </a:solidFill>
                <a:latin typeface="BLotus"/>
                <a:cs typeface="B Zar" panose="00000400000000000000" pitchFamily="2" charset="-78"/>
              </a:rPr>
              <a:t>از یافتههای این بخش از پژوهش چنین بر میآید که مقوله پسانداز در نزد زنان </a:t>
            </a:r>
            <a:r>
              <a:rPr lang="fa-IR" sz="2600">
                <a:solidFill>
                  <a:srgbClr val="242021"/>
                </a:solidFill>
                <a:latin typeface="BLotus"/>
                <a:cs typeface="B Zar" panose="00000400000000000000" pitchFamily="2" charset="-78"/>
              </a:rPr>
              <a:t>از </a:t>
            </a:r>
            <a:r>
              <a:rPr lang="fa-IR" sz="2600" smtClean="0">
                <a:solidFill>
                  <a:srgbClr val="242021"/>
                </a:solidFill>
                <a:latin typeface="BLotus"/>
                <a:cs typeface="B Zar" panose="00000400000000000000" pitchFamily="2" charset="-78"/>
              </a:rPr>
              <a:t>منطقی به </a:t>
            </a:r>
            <a:r>
              <a:rPr lang="fa-IR" sz="2600">
                <a:solidFill>
                  <a:srgbClr val="242021"/>
                </a:solidFill>
                <a:latin typeface="BLotus"/>
                <a:cs typeface="B Zar" panose="00000400000000000000" pitchFamily="2" charset="-78"/>
              </a:rPr>
              <a:t>نام دوراندیشی ناشی میشود که در این منطق مفاهیم و معانی بسیاری وجود دارد </a:t>
            </a:r>
            <a:r>
              <a:rPr lang="fa-IR" sz="2600">
                <a:solidFill>
                  <a:srgbClr val="242021"/>
                </a:solidFill>
                <a:latin typeface="BLotus"/>
                <a:cs typeface="B Zar" panose="00000400000000000000" pitchFamily="2" charset="-78"/>
              </a:rPr>
              <a:t>که </a:t>
            </a:r>
            <a:r>
              <a:rPr lang="fa-IR" sz="2600" smtClean="0">
                <a:solidFill>
                  <a:srgbClr val="242021"/>
                </a:solidFill>
                <a:latin typeface="BLotus"/>
                <a:cs typeface="B Zar" panose="00000400000000000000" pitchFamily="2" charset="-78"/>
              </a:rPr>
              <a:t>در </a:t>
            </a:r>
            <a:r>
              <a:rPr lang="fa-IR" sz="2600">
                <a:solidFill>
                  <a:srgbClr val="242021"/>
                </a:solidFill>
                <a:latin typeface="BLotus"/>
                <a:cs typeface="B Zar" panose="00000400000000000000" pitchFamily="2" charset="-78"/>
              </a:rPr>
              <a:t>زندگی زنان نقش مهم و بعضا هم سرنوشتسازی ایفا می ً کنند. مثلا عرضه زنانه یکی </a:t>
            </a:r>
            <a:r>
              <a:rPr lang="fa-IR" sz="2600">
                <a:solidFill>
                  <a:srgbClr val="242021"/>
                </a:solidFill>
                <a:latin typeface="BLotus"/>
                <a:cs typeface="B Zar" panose="00000400000000000000" pitchFamily="2" charset="-78"/>
              </a:rPr>
              <a:t>از </a:t>
            </a:r>
            <a:r>
              <a:rPr lang="fa-IR" sz="2600" smtClean="0">
                <a:solidFill>
                  <a:srgbClr val="242021"/>
                </a:solidFill>
                <a:latin typeface="BLotus"/>
                <a:cs typeface="B Zar" panose="00000400000000000000" pitchFamily="2" charset="-78"/>
              </a:rPr>
              <a:t>این معانی </a:t>
            </a:r>
            <a:r>
              <a:rPr lang="fa-IR" sz="2600">
                <a:solidFill>
                  <a:srgbClr val="242021"/>
                </a:solidFill>
                <a:latin typeface="BLotus"/>
                <a:cs typeface="B Zar" panose="00000400000000000000" pitchFamily="2" charset="-78"/>
              </a:rPr>
              <a:t>است که دارا بودن آن برای زن در زندگی نقش کلیدی دارد، چرا که </a:t>
            </a:r>
            <a:r>
              <a:rPr lang="fa-IR" sz="2600">
                <a:solidFill>
                  <a:srgbClr val="242021"/>
                </a:solidFill>
                <a:latin typeface="BLotus"/>
                <a:cs typeface="B Zar" panose="00000400000000000000" pitchFamily="2" charset="-78"/>
              </a:rPr>
              <a:t>تأمینکننده </a:t>
            </a:r>
            <a:r>
              <a:rPr lang="fa-IR" sz="2600" smtClean="0">
                <a:solidFill>
                  <a:srgbClr val="242021"/>
                </a:solidFill>
                <a:latin typeface="BLotus"/>
                <a:cs typeface="B Zar" panose="00000400000000000000" pitchFamily="2" charset="-78"/>
              </a:rPr>
              <a:t>استقلال و </a:t>
            </a:r>
            <a:r>
              <a:rPr lang="fa-IR" sz="2600">
                <a:solidFill>
                  <a:srgbClr val="242021"/>
                </a:solidFill>
                <a:latin typeface="BLotus"/>
                <a:cs typeface="B Zar" panose="00000400000000000000" pitchFamily="2" charset="-78"/>
              </a:rPr>
              <a:t>اعتماد به نفس و... زن </a:t>
            </a:r>
            <a:r>
              <a:rPr lang="fa-IR" sz="2600">
                <a:solidFill>
                  <a:srgbClr val="242021"/>
                </a:solidFill>
                <a:latin typeface="BLotus"/>
                <a:cs typeface="B Zar" panose="00000400000000000000" pitchFamily="2" charset="-78"/>
              </a:rPr>
              <a:t>است</a:t>
            </a:r>
            <a:r>
              <a:rPr lang="fa-IR" sz="2600" smtClean="0">
                <a:solidFill>
                  <a:srgbClr val="242021"/>
                </a:solidFill>
                <a:latin typeface="BLotus"/>
                <a:cs typeface="B Zar" panose="00000400000000000000" pitchFamily="2" charset="-78"/>
              </a:rPr>
              <a:t>.</a:t>
            </a:r>
          </a:p>
          <a:p>
            <a:pPr algn="just"/>
            <a:r>
              <a:rPr lang="fa-IR" sz="2600">
                <a:solidFill>
                  <a:srgbClr val="242021"/>
                </a:solidFill>
                <a:latin typeface="BLotus"/>
                <a:cs typeface="B Zar" panose="00000400000000000000" pitchFamily="2" charset="-78"/>
              </a:rPr>
              <a:t/>
            </a:r>
            <a:br>
              <a:rPr lang="fa-IR" sz="2600">
                <a:solidFill>
                  <a:srgbClr val="242021"/>
                </a:solidFill>
                <a:latin typeface="BLotus"/>
                <a:cs typeface="B Zar" panose="00000400000000000000" pitchFamily="2" charset="-78"/>
              </a:rPr>
            </a:br>
            <a:endParaRPr lang="fa-IR" sz="2600" smtClean="0">
              <a:solidFill>
                <a:srgbClr val="242021"/>
              </a:solidFill>
              <a:latin typeface="BLotus"/>
              <a:cs typeface="B Zar" panose="00000400000000000000" pitchFamily="2" charset="-78"/>
            </a:endParaRPr>
          </a:p>
          <a:p>
            <a:pPr algn="just"/>
            <a:r>
              <a:rPr lang="fa-IR" sz="2600" smtClean="0">
                <a:solidFill>
                  <a:srgbClr val="242021"/>
                </a:solidFill>
                <a:latin typeface="BLotus"/>
                <a:cs typeface="B Zar" panose="00000400000000000000" pitchFamily="2" charset="-78"/>
              </a:rPr>
              <a:t>نه </a:t>
            </a:r>
            <a:r>
              <a:rPr lang="fa-IR" sz="2600">
                <a:solidFill>
                  <a:srgbClr val="242021"/>
                </a:solidFill>
                <a:latin typeface="BLotus"/>
                <a:cs typeface="B Zar" panose="00000400000000000000" pitchFamily="2" charset="-78"/>
              </a:rPr>
              <a:t>تنها رویکرد زنان به جنبههای مادی پول اعم از پسانداز، مصرف، هدیه، و غیره</a:t>
            </a:r>
            <a:r>
              <a:rPr lang="fa-IR" sz="2600">
                <a:solidFill>
                  <a:srgbClr val="242021"/>
                </a:solidFill>
                <a:latin typeface="BLotus"/>
                <a:cs typeface="B Zar" panose="00000400000000000000" pitchFamily="2" charset="-78"/>
              </a:rPr>
              <a:t>، </a:t>
            </a:r>
            <a:r>
              <a:rPr lang="fa-IR" sz="2600" smtClean="0">
                <a:solidFill>
                  <a:srgbClr val="242021"/>
                </a:solidFill>
                <a:latin typeface="BLotus"/>
                <a:cs typeface="B Zar" panose="00000400000000000000" pitchFamily="2" charset="-78"/>
              </a:rPr>
              <a:t>یک رویکرد </a:t>
            </a:r>
            <a:r>
              <a:rPr lang="fa-IR" sz="2600">
                <a:solidFill>
                  <a:srgbClr val="242021"/>
                </a:solidFill>
                <a:latin typeface="BLotus"/>
                <a:cs typeface="B Zar" panose="00000400000000000000" pitchFamily="2" charset="-78"/>
              </a:rPr>
              <a:t>مبادلهای است، بلکه در جنبه دینی آن مانند انفاق، خیرات و قرضالحسنه، که </a:t>
            </a:r>
            <a:r>
              <a:rPr lang="fa-IR" sz="2600">
                <a:solidFill>
                  <a:srgbClr val="242021"/>
                </a:solidFill>
                <a:latin typeface="BLotus"/>
                <a:cs typeface="B Zar" panose="00000400000000000000" pitchFamily="2" charset="-78"/>
              </a:rPr>
              <a:t>قدرت </a:t>
            </a:r>
            <a:r>
              <a:rPr lang="fa-IR" sz="2600" smtClean="0">
                <a:solidFill>
                  <a:srgbClr val="242021"/>
                </a:solidFill>
                <a:latin typeface="BLotus"/>
                <a:cs typeface="B Zar" panose="00000400000000000000" pitchFamily="2" charset="-78"/>
              </a:rPr>
              <a:t>و ارزش </a:t>
            </a:r>
            <a:r>
              <a:rPr lang="fa-IR" sz="2600">
                <a:solidFill>
                  <a:srgbClr val="242021"/>
                </a:solidFill>
                <a:latin typeface="BLotus"/>
                <a:cs typeface="B Zar" panose="00000400000000000000" pitchFamily="2" charset="-78"/>
              </a:rPr>
              <a:t>پول در سایه ارزشهای دینی قرار دارد نیز حالت مبادلهای دارد. این شکل از </a:t>
            </a:r>
            <a:r>
              <a:rPr lang="fa-IR" sz="2600">
                <a:solidFill>
                  <a:srgbClr val="242021"/>
                </a:solidFill>
                <a:latin typeface="BLotus"/>
                <a:cs typeface="B Zar" panose="00000400000000000000" pitchFamily="2" charset="-78"/>
              </a:rPr>
              <a:t>پول </a:t>
            </a:r>
            <a:r>
              <a:rPr lang="fa-IR" sz="2600" smtClean="0">
                <a:solidFill>
                  <a:srgbClr val="242021"/>
                </a:solidFill>
                <a:latin typeface="BLotus"/>
                <a:cs typeface="B Zar" panose="00000400000000000000" pitchFamily="2" charset="-78"/>
              </a:rPr>
              <a:t>یک سپرده </a:t>
            </a:r>
            <a:r>
              <a:rPr lang="fa-IR" sz="2600">
                <a:solidFill>
                  <a:srgbClr val="242021"/>
                </a:solidFill>
                <a:latin typeface="BLotus"/>
                <a:cs typeface="B Zar" panose="00000400000000000000" pitchFamily="2" charset="-78"/>
              </a:rPr>
              <a:t>مادی در فضای معنوی است</a:t>
            </a:r>
            <a:endParaRPr lang="fa-IR"/>
          </a:p>
        </p:txBody>
      </p:sp>
    </p:spTree>
    <p:extLst>
      <p:ext uri="{BB962C8B-B14F-4D97-AF65-F5344CB8AC3E}">
        <p14:creationId xmlns:p14="http://schemas.microsoft.com/office/powerpoint/2010/main" val="7638491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solidFill>
                  <a:srgbClr val="242021"/>
                </a:solidFill>
                <a:latin typeface="BLotus"/>
                <a:cs typeface="B Zar" panose="00000400000000000000" pitchFamily="2" charset="-78"/>
              </a:rPr>
              <a:t>خانواده امروزین مسئولیتهای بسیاری بر عهده دارد که ادای آنها به پول بستگی </a:t>
            </a:r>
            <a:r>
              <a:rPr lang="fa-IR" smtClean="0">
                <a:solidFill>
                  <a:srgbClr val="242021"/>
                </a:solidFill>
                <a:latin typeface="BLotus"/>
                <a:cs typeface="B Zar" panose="00000400000000000000" pitchFamily="2" charset="-78"/>
              </a:rPr>
              <a:t>دارد؛ از </a:t>
            </a:r>
            <a:r>
              <a:rPr lang="fa-IR">
                <a:solidFill>
                  <a:srgbClr val="242021"/>
                </a:solidFill>
                <a:latin typeface="BLotus"/>
                <a:cs typeface="B Zar" panose="00000400000000000000" pitchFamily="2" charset="-78"/>
              </a:rPr>
              <a:t>حفظ سلامتی گرفته تا تهیه مسکن و امکانات اولیه و نیازهای فرزندان. در چنین </a:t>
            </a:r>
            <a:r>
              <a:rPr lang="fa-IR" smtClean="0">
                <a:solidFill>
                  <a:srgbClr val="242021"/>
                </a:solidFill>
                <a:latin typeface="BLotus"/>
                <a:cs typeface="B Zar" panose="00000400000000000000" pitchFamily="2" charset="-78"/>
              </a:rPr>
              <a:t>شرایطی پول </a:t>
            </a:r>
            <a:r>
              <a:rPr lang="fa-IR">
                <a:solidFill>
                  <a:srgbClr val="242021"/>
                </a:solidFill>
                <a:latin typeface="BLotus"/>
                <a:cs typeface="B Zar" panose="00000400000000000000" pitchFamily="2" charset="-78"/>
              </a:rPr>
              <a:t>محافظی است که این امکانات حداقلی را فراهم میکند. خانواده شهری از همه طرف </a:t>
            </a:r>
            <a:r>
              <a:rPr lang="fa-IR" smtClean="0">
                <a:solidFill>
                  <a:srgbClr val="242021"/>
                </a:solidFill>
                <a:latin typeface="BLotus"/>
                <a:cs typeface="B Zar" panose="00000400000000000000" pitchFamily="2" charset="-78"/>
              </a:rPr>
              <a:t>با حملات </a:t>
            </a:r>
            <a:r>
              <a:rPr lang="fa-IR">
                <a:solidFill>
                  <a:srgbClr val="242021"/>
                </a:solidFill>
                <a:latin typeface="BLotus"/>
                <a:cs typeface="B Zar" panose="00000400000000000000" pitchFamily="2" charset="-78"/>
              </a:rPr>
              <a:t>سخت اقتصادی و اجتماعی روبروست که یکتنه باید حریف همه آنها باشد. </a:t>
            </a:r>
            <a:r>
              <a:rPr lang="fa-IR" b="1" smtClean="0">
                <a:solidFill>
                  <a:srgbClr val="FF0000"/>
                </a:solidFill>
                <a:latin typeface="BLotus"/>
                <a:cs typeface="B Zar" panose="00000400000000000000" pitchFamily="2" charset="-78"/>
              </a:rPr>
              <a:t>زنان گرچه </a:t>
            </a:r>
            <a:r>
              <a:rPr lang="fa-IR" b="1">
                <a:solidFill>
                  <a:srgbClr val="FF0000"/>
                </a:solidFill>
                <a:latin typeface="BLotus"/>
                <a:cs typeface="B Zar" panose="00000400000000000000" pitchFamily="2" charset="-78"/>
              </a:rPr>
              <a:t>بخش کوچکی از شاغلان را تشکیل میدهند، اما در مدیریت مالی خانواده نقش </a:t>
            </a:r>
            <a:r>
              <a:rPr lang="fa-IR" b="1" smtClean="0">
                <a:solidFill>
                  <a:srgbClr val="FF0000"/>
                </a:solidFill>
                <a:latin typeface="BLotus"/>
                <a:cs typeface="B Zar" panose="00000400000000000000" pitchFamily="2" charset="-78"/>
              </a:rPr>
              <a:t>مهمی دارند</a:t>
            </a:r>
            <a:r>
              <a:rPr lang="fa-IR">
                <a:solidFill>
                  <a:srgbClr val="242021"/>
                </a:solidFill>
                <a:latin typeface="BLotus"/>
                <a:cs typeface="B Zar" panose="00000400000000000000" pitchFamily="2" charset="-78"/>
              </a:rPr>
              <a:t>. آنها مجبورند از این سپر بلا به نحو احسن استفاده کنند تا خانواده را حفظ کنند. </a:t>
            </a:r>
            <a:r>
              <a:rPr lang="fa-IR" smtClean="0">
                <a:solidFill>
                  <a:srgbClr val="242021"/>
                </a:solidFill>
                <a:latin typeface="BLotus"/>
                <a:cs typeface="B Zar" panose="00000400000000000000" pitchFamily="2" charset="-78"/>
              </a:rPr>
              <a:t>پس آن </a:t>
            </a:r>
            <a:r>
              <a:rPr lang="fa-IR">
                <a:solidFill>
                  <a:srgbClr val="242021"/>
                </a:solidFill>
                <a:latin typeface="BLotus"/>
                <a:cs typeface="B Zar" panose="00000400000000000000" pitchFamily="2" charset="-78"/>
              </a:rPr>
              <a:t>چیزی که به نظر مادیگرایی میرسد، راهی است که پیش روی آنان است تا بیشتر از </a:t>
            </a:r>
            <a:r>
              <a:rPr lang="fa-IR" smtClean="0">
                <a:solidFill>
                  <a:srgbClr val="242021"/>
                </a:solidFill>
                <a:latin typeface="BLotus"/>
                <a:cs typeface="B Zar" panose="00000400000000000000" pitchFamily="2" charset="-78"/>
              </a:rPr>
              <a:t>قبل خانوادهشان </a:t>
            </a:r>
            <a:r>
              <a:rPr lang="fa-IR">
                <a:solidFill>
                  <a:srgbClr val="242021"/>
                </a:solidFill>
                <a:latin typeface="BLotus"/>
                <a:cs typeface="B Zar" panose="00000400000000000000" pitchFamily="2" charset="-78"/>
              </a:rPr>
              <a:t>را حفظ کنند</a:t>
            </a:r>
            <a:r>
              <a:rPr lang="fa-IR">
                <a:cs typeface="B Zar" panose="00000400000000000000" pitchFamily="2" charset="-78"/>
              </a:rPr>
              <a:t> </a:t>
            </a:r>
            <a:endParaRPr lang="fa-IR" smtClean="0">
              <a:cs typeface="B Zar" panose="00000400000000000000" pitchFamily="2" charset="-78"/>
            </a:endParaRPr>
          </a:p>
          <a:p>
            <a:pPr algn="just"/>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908938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242021"/>
                </a:solidFill>
                <a:effectLst/>
                <a:latin typeface="BLotus"/>
                <a:cs typeface="B Zar" panose="00000400000000000000" pitchFamily="2" charset="-78"/>
              </a:rPr>
              <a:t>جامعه ایران در دهه های اخیر شاهد ورود چشمگیر زنان به فضاهای اجتماعی، از جمله دانشگاه و بعد از آن بازار کار است. از طرفی رسانهها به طور پیوسته سرمایه فرهنگی افراد را بالا میبرند. طرحها و برنامههای کلان اقتصادی از قبیل هدفمندسازی یارانهها، تورمهای مقطعی، و تحریمهای خارجی از جمله مسائلی هستند که اثر خود را بر زندگی و دیدگاه افراد میگذارند. نکتهای که پیش از ورود به این بخش بایستی یادآوری کنم این است که سر و کار این پژوهش با زنان است و </a:t>
            </a:r>
            <a:r>
              <a:rPr lang="fa-IR" b="1" i="0" smtClean="0">
                <a:solidFill>
                  <a:srgbClr val="FF0000"/>
                </a:solidFill>
                <a:effectLst/>
                <a:latin typeface="BLotus"/>
                <a:cs typeface="B Zar" panose="00000400000000000000" pitchFamily="2" charset="-78"/>
              </a:rPr>
              <a:t>زنان نیز بر خلاف مردان که بلند فکر میکنند و کلامشان نشانی از درونشان است، درونی نامکشوف و رمزآلود دارند که با سکوت خود همه چیز را در تعلیق نگه میدارند</a:t>
            </a:r>
            <a:r>
              <a:rPr lang="fa-IR" b="0" i="0" smtClean="0">
                <a:solidFill>
                  <a:srgbClr val="242021"/>
                </a:solidFill>
                <a:effectLst/>
                <a:latin typeface="BLotus"/>
                <a:cs typeface="B Zar" panose="00000400000000000000" pitchFamily="2" charset="-78"/>
              </a:rPr>
              <a:t>.</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146775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7064</Words>
  <Application>Microsoft Office PowerPoint</Application>
  <PresentationFormat>Widescreen</PresentationFormat>
  <Paragraphs>195</Paragraphs>
  <Slides>86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86</vt:i4>
      </vt:variant>
    </vt:vector>
  </HeadingPairs>
  <TitlesOfParts>
    <vt:vector size="96" baseType="lpstr">
      <vt:lpstr>Arial</vt:lpstr>
      <vt:lpstr>B Zar</vt:lpstr>
      <vt:lpstr>BLotus</vt:lpstr>
      <vt:lpstr>BLotusBold</vt:lpstr>
      <vt:lpstr>BMitraBold</vt:lpstr>
      <vt:lpstr>Calibri</vt:lpstr>
      <vt:lpstr>Calibri Light</vt:lpstr>
      <vt:lpstr>SymbolMT</vt:lpstr>
      <vt:lpstr>Times New Roman</vt:lpstr>
      <vt:lpstr>Office Theme</vt:lpstr>
      <vt:lpstr>عنوان مقاله: تبارشناسی معنای پسانداز زنانه </vt:lpstr>
      <vt:lpstr>PowerPoint Presentation</vt:lpstr>
      <vt:lpstr>PowerPoint Presentation</vt:lpstr>
      <vt:lpstr>كلیدواژه:</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مبانی نظری جامعه شناسی پول و تعریف مفاهيم</vt:lpstr>
      <vt:lpstr>1-تعریف و چرایی پسانداز</vt:lpstr>
      <vt:lpstr>PowerPoint Presentation</vt:lpstr>
      <vt:lpstr>2-مبانی نظری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عوامل فرا اقتصادی به گونهای نظاممند (سیستماتیک) بر موارد زیر تأثیر نهاده و آنها را شکل می دهند: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پيشينه پژوهش</vt:lpstr>
      <vt:lpstr>PowerPoint Presentation</vt:lpstr>
      <vt:lpstr>PowerPoint Presentation</vt:lpstr>
      <vt:lpstr>PowerPoint Presentation</vt:lpstr>
      <vt:lpstr>روش تحقيق</vt:lpstr>
      <vt:lpstr>PowerPoint Presentation</vt:lpstr>
      <vt:lpstr>PowerPoint Presentation</vt:lpstr>
      <vt:lpstr>PowerPoint Presentation</vt:lpstr>
      <vt:lpstr>PowerPoint Presentation</vt:lpstr>
      <vt:lpstr>PowerPoint Presentation</vt:lpstr>
      <vt:lpstr>1-نمونهگيری</vt:lpstr>
      <vt:lpstr>PowerPoint Presentation</vt:lpstr>
      <vt:lpstr>PowerPoint Presentation</vt:lpstr>
      <vt:lpstr>PowerPoint Presentation</vt:lpstr>
      <vt:lpstr>PowerPoint Presentation</vt:lpstr>
      <vt:lpstr>PowerPoint Presentation</vt:lpstr>
      <vt:lpstr> </vt:lpstr>
      <vt:lpstr>1- انواع پسانداز و چرایی آن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چگونگی پسانداز</vt:lpstr>
      <vt:lpstr>PowerPoint Presentation</vt:lpstr>
      <vt:lpstr>PowerPoint Presentation</vt:lpstr>
      <vt:lpstr>PowerPoint Presentation</vt:lpstr>
      <vt:lpstr>3-مكانيزم انتقال شيوه های پسانداز</vt:lpstr>
      <vt:lpstr>PowerPoint Presentation</vt:lpstr>
      <vt:lpstr>4- مصرف پسانداز</vt:lpstr>
      <vt:lpstr>PowerPoint Presentation</vt:lpstr>
      <vt:lpstr>PowerPoint Presentation</vt:lpstr>
      <vt:lpstr>PowerPoint Presentation</vt:lpstr>
      <vt:lpstr>PowerPoint Presentation</vt:lpstr>
      <vt:lpstr>PowerPoint Presentation</vt:lpstr>
      <vt:lpstr>نتيجه گيری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تبارشناسی معنای پسانداز زنانه</dc:title>
  <dc:creator>MaZz!i</dc:creator>
  <cp:lastModifiedBy>MaZz!i</cp:lastModifiedBy>
  <cp:revision>31</cp:revision>
  <dcterms:created xsi:type="dcterms:W3CDTF">2023-05-19T19:15:45Z</dcterms:created>
  <dcterms:modified xsi:type="dcterms:W3CDTF">2023-06-09T17:02:13Z</dcterms:modified>
</cp:coreProperties>
</file>