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28" r:id="rId4"/>
    <p:sldId id="258" r:id="rId5"/>
    <p:sldId id="259" r:id="rId6"/>
    <p:sldId id="260" r:id="rId7"/>
    <p:sldId id="329" r:id="rId8"/>
    <p:sldId id="261" r:id="rId9"/>
    <p:sldId id="330" r:id="rId10"/>
    <p:sldId id="262" r:id="rId11"/>
    <p:sldId id="263" r:id="rId12"/>
    <p:sldId id="264" r:id="rId13"/>
    <p:sldId id="265" r:id="rId14"/>
    <p:sldId id="266" r:id="rId15"/>
    <p:sldId id="267" r:id="rId16"/>
    <p:sldId id="331" r:id="rId17"/>
    <p:sldId id="268" r:id="rId18"/>
    <p:sldId id="332" r:id="rId19"/>
    <p:sldId id="269" r:id="rId20"/>
    <p:sldId id="333" r:id="rId21"/>
    <p:sldId id="270" r:id="rId22"/>
    <p:sldId id="271" r:id="rId23"/>
    <p:sldId id="272" r:id="rId24"/>
    <p:sldId id="334" r:id="rId25"/>
    <p:sldId id="273" r:id="rId26"/>
    <p:sldId id="335" r:id="rId27"/>
    <p:sldId id="274" r:id="rId28"/>
    <p:sldId id="336" r:id="rId29"/>
    <p:sldId id="337" r:id="rId30"/>
    <p:sldId id="275" r:id="rId31"/>
    <p:sldId id="338" r:id="rId32"/>
    <p:sldId id="276" r:id="rId33"/>
    <p:sldId id="277" r:id="rId34"/>
    <p:sldId id="278" r:id="rId35"/>
    <p:sldId id="279" r:id="rId36"/>
    <p:sldId id="280" r:id="rId37"/>
    <p:sldId id="281" r:id="rId38"/>
    <p:sldId id="282" r:id="rId39"/>
    <p:sldId id="283" r:id="rId40"/>
    <p:sldId id="339" r:id="rId41"/>
    <p:sldId id="284" r:id="rId42"/>
    <p:sldId id="285" r:id="rId43"/>
    <p:sldId id="340" r:id="rId44"/>
    <p:sldId id="286" r:id="rId45"/>
    <p:sldId id="287" r:id="rId46"/>
    <p:sldId id="288" r:id="rId47"/>
    <p:sldId id="289" r:id="rId48"/>
    <p:sldId id="290" r:id="rId49"/>
    <p:sldId id="291" r:id="rId50"/>
    <p:sldId id="34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307" r:id="rId67"/>
    <p:sldId id="308" r:id="rId68"/>
    <p:sldId id="309" r:id="rId69"/>
    <p:sldId id="310" r:id="rId70"/>
    <p:sldId id="311" r:id="rId71"/>
    <p:sldId id="312" r:id="rId72"/>
    <p:sldId id="342" r:id="rId73"/>
    <p:sldId id="313" r:id="rId74"/>
    <p:sldId id="314" r:id="rId75"/>
    <p:sldId id="343" r:id="rId76"/>
    <p:sldId id="315" r:id="rId77"/>
    <p:sldId id="344" r:id="rId78"/>
    <p:sldId id="316" r:id="rId79"/>
    <p:sldId id="317" r:id="rId80"/>
    <p:sldId id="318" r:id="rId81"/>
    <p:sldId id="319" r:id="rId82"/>
    <p:sldId id="320" r:id="rId83"/>
    <p:sldId id="321" r:id="rId84"/>
    <p:sldId id="322" r:id="rId85"/>
    <p:sldId id="323" r:id="rId86"/>
    <p:sldId id="345" r:id="rId87"/>
    <p:sldId id="324" r:id="rId88"/>
    <p:sldId id="325" r:id="rId89"/>
    <p:sldId id="346" r:id="rId90"/>
    <p:sldId id="326" r:id="rId91"/>
    <p:sldId id="327" r:id="rId92"/>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7" autoAdjust="0"/>
    <p:restoredTop sz="94434" autoAdjust="0"/>
  </p:normalViewPr>
  <p:slideViewPr>
    <p:cSldViewPr snapToGrid="0">
      <p:cViewPr varScale="1">
        <p:scale>
          <a:sx n="68" d="100"/>
          <a:sy n="68" d="100"/>
        </p:scale>
        <p:origin x="78" y="114"/>
      </p:cViewPr>
      <p:guideLst/>
    </p:cSldViewPr>
  </p:slideViewPr>
  <p:outlineViewPr>
    <p:cViewPr>
      <p:scale>
        <a:sx n="33" d="100"/>
        <a:sy n="33" d="100"/>
      </p:scale>
      <p:origin x="0" y="-1077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2A02AD3A-2C48-4315-B162-B66C27464378}" type="datetimeFigureOut">
              <a:rPr lang="fa-IR" smtClean="0"/>
              <a:t>20/11/1444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84A7188-B7E7-4FF0-9FC7-AA2D1D304AC4}" type="slidenum">
              <a:rPr lang="fa-IR" smtClean="0"/>
              <a:t>‹#›</a:t>
            </a:fld>
            <a:endParaRPr lang="fa-IR"/>
          </a:p>
        </p:txBody>
      </p:sp>
    </p:spTree>
    <p:extLst>
      <p:ext uri="{BB962C8B-B14F-4D97-AF65-F5344CB8AC3E}">
        <p14:creationId xmlns:p14="http://schemas.microsoft.com/office/powerpoint/2010/main" val="3291494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A02AD3A-2C48-4315-B162-B66C27464378}" type="datetimeFigureOut">
              <a:rPr lang="fa-IR" smtClean="0"/>
              <a:t>20/11/1444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84A7188-B7E7-4FF0-9FC7-AA2D1D304AC4}" type="slidenum">
              <a:rPr lang="fa-IR" smtClean="0"/>
              <a:t>‹#›</a:t>
            </a:fld>
            <a:endParaRPr lang="fa-IR"/>
          </a:p>
        </p:txBody>
      </p:sp>
    </p:spTree>
    <p:extLst>
      <p:ext uri="{BB962C8B-B14F-4D97-AF65-F5344CB8AC3E}">
        <p14:creationId xmlns:p14="http://schemas.microsoft.com/office/powerpoint/2010/main" val="366221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A02AD3A-2C48-4315-B162-B66C27464378}" type="datetimeFigureOut">
              <a:rPr lang="fa-IR" smtClean="0"/>
              <a:t>20/11/1444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84A7188-B7E7-4FF0-9FC7-AA2D1D304AC4}" type="slidenum">
              <a:rPr lang="fa-IR" smtClean="0"/>
              <a:t>‹#›</a:t>
            </a:fld>
            <a:endParaRPr lang="fa-IR"/>
          </a:p>
        </p:txBody>
      </p:sp>
    </p:spTree>
    <p:extLst>
      <p:ext uri="{BB962C8B-B14F-4D97-AF65-F5344CB8AC3E}">
        <p14:creationId xmlns:p14="http://schemas.microsoft.com/office/powerpoint/2010/main" val="3667551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A02AD3A-2C48-4315-B162-B66C27464378}" type="datetimeFigureOut">
              <a:rPr lang="fa-IR" smtClean="0"/>
              <a:t>20/11/1444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84A7188-B7E7-4FF0-9FC7-AA2D1D304AC4}" type="slidenum">
              <a:rPr lang="fa-IR" smtClean="0"/>
              <a:t>‹#›</a:t>
            </a:fld>
            <a:endParaRPr lang="fa-IR"/>
          </a:p>
        </p:txBody>
      </p:sp>
    </p:spTree>
    <p:extLst>
      <p:ext uri="{BB962C8B-B14F-4D97-AF65-F5344CB8AC3E}">
        <p14:creationId xmlns:p14="http://schemas.microsoft.com/office/powerpoint/2010/main" val="380210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02AD3A-2C48-4315-B162-B66C27464378}" type="datetimeFigureOut">
              <a:rPr lang="fa-IR" smtClean="0"/>
              <a:t>20/11/1444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84A7188-B7E7-4FF0-9FC7-AA2D1D304AC4}" type="slidenum">
              <a:rPr lang="fa-IR" smtClean="0"/>
              <a:t>‹#›</a:t>
            </a:fld>
            <a:endParaRPr lang="fa-IR"/>
          </a:p>
        </p:txBody>
      </p:sp>
    </p:spTree>
    <p:extLst>
      <p:ext uri="{BB962C8B-B14F-4D97-AF65-F5344CB8AC3E}">
        <p14:creationId xmlns:p14="http://schemas.microsoft.com/office/powerpoint/2010/main" val="392097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2A02AD3A-2C48-4315-B162-B66C27464378}" type="datetimeFigureOut">
              <a:rPr lang="fa-IR" smtClean="0"/>
              <a:t>20/11/1444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84A7188-B7E7-4FF0-9FC7-AA2D1D304AC4}" type="slidenum">
              <a:rPr lang="fa-IR" smtClean="0"/>
              <a:t>‹#›</a:t>
            </a:fld>
            <a:endParaRPr lang="fa-IR"/>
          </a:p>
        </p:txBody>
      </p:sp>
    </p:spTree>
    <p:extLst>
      <p:ext uri="{BB962C8B-B14F-4D97-AF65-F5344CB8AC3E}">
        <p14:creationId xmlns:p14="http://schemas.microsoft.com/office/powerpoint/2010/main" val="164575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2A02AD3A-2C48-4315-B162-B66C27464378}" type="datetimeFigureOut">
              <a:rPr lang="fa-IR" smtClean="0"/>
              <a:t>20/11/1444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84A7188-B7E7-4FF0-9FC7-AA2D1D304AC4}" type="slidenum">
              <a:rPr lang="fa-IR" smtClean="0"/>
              <a:t>‹#›</a:t>
            </a:fld>
            <a:endParaRPr lang="fa-IR"/>
          </a:p>
        </p:txBody>
      </p:sp>
    </p:spTree>
    <p:extLst>
      <p:ext uri="{BB962C8B-B14F-4D97-AF65-F5344CB8AC3E}">
        <p14:creationId xmlns:p14="http://schemas.microsoft.com/office/powerpoint/2010/main" val="981088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2A02AD3A-2C48-4315-B162-B66C27464378}" type="datetimeFigureOut">
              <a:rPr lang="fa-IR" smtClean="0"/>
              <a:t>20/11/1444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84A7188-B7E7-4FF0-9FC7-AA2D1D304AC4}" type="slidenum">
              <a:rPr lang="fa-IR" smtClean="0"/>
              <a:t>‹#›</a:t>
            </a:fld>
            <a:endParaRPr lang="fa-IR"/>
          </a:p>
        </p:txBody>
      </p:sp>
    </p:spTree>
    <p:extLst>
      <p:ext uri="{BB962C8B-B14F-4D97-AF65-F5344CB8AC3E}">
        <p14:creationId xmlns:p14="http://schemas.microsoft.com/office/powerpoint/2010/main" val="146414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2AD3A-2C48-4315-B162-B66C27464378}" type="datetimeFigureOut">
              <a:rPr lang="fa-IR" smtClean="0"/>
              <a:t>20/11/1444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84A7188-B7E7-4FF0-9FC7-AA2D1D304AC4}" type="slidenum">
              <a:rPr lang="fa-IR" smtClean="0"/>
              <a:t>‹#›</a:t>
            </a:fld>
            <a:endParaRPr lang="fa-IR"/>
          </a:p>
        </p:txBody>
      </p:sp>
    </p:spTree>
    <p:extLst>
      <p:ext uri="{BB962C8B-B14F-4D97-AF65-F5344CB8AC3E}">
        <p14:creationId xmlns:p14="http://schemas.microsoft.com/office/powerpoint/2010/main" val="3300091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2AD3A-2C48-4315-B162-B66C27464378}" type="datetimeFigureOut">
              <a:rPr lang="fa-IR" smtClean="0"/>
              <a:t>20/11/1444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84A7188-B7E7-4FF0-9FC7-AA2D1D304AC4}" type="slidenum">
              <a:rPr lang="fa-IR" smtClean="0"/>
              <a:t>‹#›</a:t>
            </a:fld>
            <a:endParaRPr lang="fa-IR"/>
          </a:p>
        </p:txBody>
      </p:sp>
    </p:spTree>
    <p:extLst>
      <p:ext uri="{BB962C8B-B14F-4D97-AF65-F5344CB8AC3E}">
        <p14:creationId xmlns:p14="http://schemas.microsoft.com/office/powerpoint/2010/main" val="1027774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2AD3A-2C48-4315-B162-B66C27464378}" type="datetimeFigureOut">
              <a:rPr lang="fa-IR" smtClean="0"/>
              <a:t>20/11/1444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84A7188-B7E7-4FF0-9FC7-AA2D1D304AC4}" type="slidenum">
              <a:rPr lang="fa-IR" smtClean="0"/>
              <a:t>‹#›</a:t>
            </a:fld>
            <a:endParaRPr lang="fa-IR"/>
          </a:p>
        </p:txBody>
      </p:sp>
    </p:spTree>
    <p:extLst>
      <p:ext uri="{BB962C8B-B14F-4D97-AF65-F5344CB8AC3E}">
        <p14:creationId xmlns:p14="http://schemas.microsoft.com/office/powerpoint/2010/main" val="3033513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A02AD3A-2C48-4315-B162-B66C27464378}" type="datetimeFigureOut">
              <a:rPr lang="fa-IR" smtClean="0"/>
              <a:t>20/11/1444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84A7188-B7E7-4FF0-9FC7-AA2D1D304AC4}" type="slidenum">
              <a:rPr lang="fa-IR" smtClean="0"/>
              <a:t>‹#›</a:t>
            </a:fld>
            <a:endParaRPr lang="fa-IR"/>
          </a:p>
        </p:txBody>
      </p:sp>
    </p:spTree>
    <p:extLst>
      <p:ext uri="{BB962C8B-B14F-4D97-AF65-F5344CB8AC3E}">
        <p14:creationId xmlns:p14="http://schemas.microsoft.com/office/powerpoint/2010/main" val="1020470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a-IR" sz="3200" i="0" smtClean="0">
                <a:solidFill>
                  <a:srgbClr val="FF0000"/>
                </a:solidFill>
                <a:effectLst/>
                <a:latin typeface="BZarBold"/>
                <a:cs typeface="B Zar" panose="00000400000000000000" pitchFamily="2" charset="-78"/>
              </a:rPr>
              <a:t>عنوان مقاله</a:t>
            </a:r>
            <a:r>
              <a:rPr lang="fa-IR" sz="3200" i="0" smtClean="0">
                <a:solidFill>
                  <a:srgbClr val="242021"/>
                </a:solidFill>
                <a:effectLst/>
                <a:latin typeface="BZarBold"/>
                <a:cs typeface="B Zar" panose="00000400000000000000" pitchFamily="2" charset="-78"/>
              </a:rPr>
              <a:t>: سنجش گرايشات سیاسی اصلاح طلبی و اصولگرايی شهروندان بر حسب میزان سرمايه اجتماعی در انتخابات رياست جمهوری اسلامی ايران</a:t>
            </a:r>
            <a:r>
              <a:rPr lang="fa-IR" sz="3200" smtClean="0">
                <a:cs typeface="B Zar" panose="00000400000000000000" pitchFamily="2" charset="-78"/>
              </a:rPr>
              <a:t> </a:t>
            </a:r>
            <a:endParaRPr lang="fa-IR" sz="3200">
              <a:cs typeface="B Zar" panose="00000400000000000000" pitchFamily="2" charset="-78"/>
            </a:endParaRPr>
          </a:p>
        </p:txBody>
      </p:sp>
      <p:sp>
        <p:nvSpPr>
          <p:cNvPr id="3" name="Subtitle 2"/>
          <p:cNvSpPr>
            <a:spLocks noGrp="1"/>
          </p:cNvSpPr>
          <p:nvPr>
            <p:ph type="subTitle" idx="1"/>
          </p:nvPr>
        </p:nvSpPr>
        <p:spPr/>
        <p:txBody>
          <a:bodyPr>
            <a:normAutofit fontScale="25000" lnSpcReduction="20000"/>
          </a:bodyPr>
          <a:lstStyle/>
          <a:p>
            <a:r>
              <a:rPr lang="fa-IR" sz="9600" smtClean="0">
                <a:solidFill>
                  <a:srgbClr val="FF0000"/>
                </a:solidFill>
                <a:latin typeface="BLotus"/>
                <a:cs typeface="B Zar" panose="00000400000000000000" pitchFamily="2" charset="-78"/>
              </a:rPr>
              <a:t>نویسندگان</a:t>
            </a:r>
            <a:r>
              <a:rPr lang="fa-IR" sz="5500" smtClean="0">
                <a:solidFill>
                  <a:srgbClr val="242021"/>
                </a:solidFill>
                <a:latin typeface="BLotus"/>
                <a:cs typeface="B Zar" panose="00000400000000000000" pitchFamily="2" charset="-78"/>
              </a:rPr>
              <a:t>: </a:t>
            </a:r>
            <a:r>
              <a:rPr lang="fa-IR" sz="8600" b="0" i="0" smtClean="0">
                <a:solidFill>
                  <a:srgbClr val="242021"/>
                </a:solidFill>
                <a:effectLst/>
                <a:latin typeface="BLotus"/>
                <a:cs typeface="B Zar" panose="00000400000000000000" pitchFamily="2" charset="-78"/>
              </a:rPr>
              <a:t>بهرام نیک بخش منصور شریفی</a:t>
            </a:r>
            <a:br>
              <a:rPr lang="fa-IR" sz="8600" b="0" i="0" smtClean="0">
                <a:solidFill>
                  <a:srgbClr val="242021"/>
                </a:solidFill>
                <a:effectLst/>
                <a:latin typeface="BLotus"/>
                <a:cs typeface="B Zar" panose="00000400000000000000" pitchFamily="2" charset="-78"/>
              </a:rPr>
            </a:br>
            <a:r>
              <a:rPr lang="fa-IR" sz="8600" b="0" i="0" smtClean="0">
                <a:solidFill>
                  <a:srgbClr val="242021"/>
                </a:solidFill>
                <a:effectLst/>
                <a:latin typeface="BLotus"/>
                <a:cs typeface="B Zar" panose="00000400000000000000" pitchFamily="2" charset="-78"/>
              </a:rPr>
              <a:t>امیرمسعود امیر مظاهری </a:t>
            </a:r>
            <a:r>
              <a:rPr lang="fa-IR" sz="3400" b="0" i="0" smtClean="0">
                <a:solidFill>
                  <a:srgbClr val="242021"/>
                </a:solidFill>
                <a:effectLst/>
                <a:latin typeface="BLotus"/>
                <a:cs typeface="B Zar" panose="00000400000000000000" pitchFamily="2" charset="-78"/>
              </a:rPr>
              <a:t>3</a:t>
            </a:r>
            <a:r>
              <a:rPr lang="fa-IR" sz="8600" b="0" i="0" smtClean="0">
                <a:solidFill>
                  <a:srgbClr val="242021"/>
                </a:solidFill>
                <a:effectLst/>
                <a:latin typeface="BLotus"/>
                <a:cs typeface="B Zar" panose="00000400000000000000" pitchFamily="2" charset="-78"/>
              </a:rPr>
              <a:t>منصور وثوقی </a:t>
            </a:r>
            <a:r>
              <a:rPr lang="fa-IR" sz="3400" b="0" i="0" smtClean="0">
                <a:solidFill>
                  <a:srgbClr val="242021"/>
                </a:solidFill>
                <a:effectLst/>
                <a:latin typeface="BLotus"/>
                <a:cs typeface="B Zar" panose="00000400000000000000" pitchFamily="2" charset="-78"/>
              </a:rPr>
              <a:t>4</a:t>
            </a:r>
            <a:r>
              <a:rPr lang="fa-IR" sz="8600" b="0" i="0" smtClean="0">
                <a:solidFill>
                  <a:srgbClr val="242021"/>
                </a:solidFill>
                <a:effectLst/>
                <a:latin typeface="BLotus"/>
                <a:cs typeface="B Zar" panose="00000400000000000000" pitchFamily="2" charset="-78"/>
              </a:rPr>
              <a:t>شهلا کاظمی پور</a:t>
            </a:r>
            <a:r>
              <a:rPr lang="fa-IR" sz="3400" b="0" i="0" smtClean="0">
                <a:solidFill>
                  <a:srgbClr val="242021"/>
                </a:solidFill>
                <a:effectLst/>
                <a:latin typeface="BLotus"/>
                <a:cs typeface="B Zar" panose="00000400000000000000" pitchFamily="2" charset="-78"/>
              </a:rPr>
              <a:t>5</a:t>
            </a:r>
            <a:r>
              <a:rPr lang="fa-IR" sz="8600" smtClean="0">
                <a:cs typeface="B Zar" panose="00000400000000000000" pitchFamily="2" charset="-78"/>
              </a:rPr>
              <a:t> </a:t>
            </a:r>
          </a:p>
          <a:p>
            <a:r>
              <a:rPr lang="fa-IR" sz="8000" smtClean="0">
                <a:solidFill>
                  <a:srgbClr val="FF0000"/>
                </a:solidFill>
                <a:cs typeface="B Zar" panose="00000400000000000000" pitchFamily="2" charset="-78"/>
              </a:rPr>
              <a:t>منبع</a:t>
            </a:r>
            <a:r>
              <a:rPr lang="fa-IR" sz="8000" smtClean="0">
                <a:cs typeface="B Zar" panose="00000400000000000000" pitchFamily="2" charset="-78"/>
              </a:rPr>
              <a:t>:</a:t>
            </a:r>
            <a:r>
              <a:rPr lang="fa-IR" sz="9600">
                <a:solidFill>
                  <a:srgbClr val="242021"/>
                </a:solidFill>
                <a:latin typeface="BZarBold"/>
                <a:cs typeface="B Zar" panose="00000400000000000000" pitchFamily="2" charset="-78"/>
              </a:rPr>
              <a:t> </a:t>
            </a:r>
            <a:r>
              <a:rPr lang="fa-IR" sz="8000" smtClean="0">
                <a:solidFill>
                  <a:srgbClr val="242021"/>
                </a:solidFill>
                <a:latin typeface="BZarBold"/>
                <a:cs typeface="B Zar" panose="00000400000000000000" pitchFamily="2" charset="-78"/>
              </a:rPr>
              <a:t>فصلنامه جامعه شناسی </a:t>
            </a:r>
            <a:r>
              <a:rPr lang="fa-IR" sz="8000">
                <a:solidFill>
                  <a:srgbClr val="242021"/>
                </a:solidFill>
                <a:latin typeface="BZarBold"/>
                <a:cs typeface="B Zar" panose="00000400000000000000" pitchFamily="2" charset="-78"/>
              </a:rPr>
              <a:t>سیاسی ایران، سال چهارم، شماره دوم (پیاپی </a:t>
            </a:r>
            <a:r>
              <a:rPr lang="fa-IR" sz="8000" smtClean="0">
                <a:solidFill>
                  <a:srgbClr val="242021"/>
                </a:solidFill>
                <a:latin typeface="BZarBold"/>
                <a:cs typeface="B Zar" panose="00000400000000000000" pitchFamily="2" charset="-78"/>
              </a:rPr>
              <a:t>14)تابستان 1400</a:t>
            </a:r>
            <a:r>
              <a:rPr lang="fa-IR" sz="4000" smtClean="0">
                <a:cs typeface="B Zar" panose="00000400000000000000" pitchFamily="2" charset="-78"/>
              </a:rPr>
              <a:t> </a:t>
            </a:r>
            <a:r>
              <a:rPr lang="fa-IR" sz="2800"/>
              <a:t/>
            </a:r>
            <a:br>
              <a:rPr lang="fa-IR" sz="2800"/>
            </a:br>
            <a:endParaRPr lang="fa-IR" sz="5100" smtClean="0">
              <a:cs typeface="B Zar" panose="00000400000000000000" pitchFamily="2" charset="-78"/>
            </a:endParaRPr>
          </a:p>
          <a:p>
            <a:r>
              <a:rPr lang="fa-IR" smtClean="0">
                <a:cs typeface="B Zar" panose="00000400000000000000" pitchFamily="2" charset="-78"/>
              </a:rPr>
              <a:t> </a:t>
            </a:r>
          </a:p>
          <a:p>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50642" y="4621778"/>
            <a:ext cx="3689838" cy="1915878"/>
          </a:xfrm>
          <a:prstGeom prst="rect">
            <a:avLst/>
          </a:prstGeom>
        </p:spPr>
      </p:pic>
    </p:spTree>
    <p:extLst>
      <p:ext uri="{BB962C8B-B14F-4D97-AF65-F5344CB8AC3E}">
        <p14:creationId xmlns:p14="http://schemas.microsoft.com/office/powerpoint/2010/main" val="3205091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242021"/>
                </a:solidFill>
                <a:effectLst/>
                <a:latin typeface="BLotus"/>
                <a:cs typeface="B Zar" panose="00000400000000000000" pitchFamily="2" charset="-78"/>
              </a:rPr>
              <a:t>در این زمینه سبک رفتاری رأی دهی شهروندان استان خوزستان، برای کاندیدای انتخاباتی دو طیف اصلاحطلبی و اصولگرایی در انتخابات ریاست جمهوری در 3دوره انتخابات 1384 ،1376و 1392شناسایی گردید تا جهتگیری و چگونگی علقه های سیاسی بر حسب </a:t>
            </a:r>
            <a:r>
              <a:rPr lang="fa-IR" b="1" i="0" smtClean="0">
                <a:solidFill>
                  <a:srgbClr val="FF0000"/>
                </a:solidFill>
                <a:effectLst/>
                <a:latin typeface="BLotus"/>
                <a:cs typeface="B Zar" panose="00000400000000000000" pitchFamily="2" charset="-78"/>
              </a:rPr>
              <a:t>میزان سرمایه اجتماعی </a:t>
            </a:r>
            <a:r>
              <a:rPr lang="fa-IR" b="0" i="0" smtClean="0">
                <a:solidFill>
                  <a:srgbClr val="242021"/>
                </a:solidFill>
                <a:effectLst/>
                <a:latin typeface="BLotus"/>
                <a:cs typeface="B Zar" panose="00000400000000000000" pitchFamily="2" charset="-78"/>
              </a:rPr>
              <a:t>مورد تجزیه و تحلیل قرار گیرد و مشخص شود که این تعلقات</a:t>
            </a:r>
            <a:r>
              <a:rPr lang="fa-IR" smtClean="0">
                <a:cs typeface="B Zar" panose="00000400000000000000" pitchFamily="2" charset="-78"/>
              </a:rPr>
              <a:t> </a:t>
            </a:r>
            <a:r>
              <a:rPr lang="fa-IR">
                <a:solidFill>
                  <a:srgbClr val="242021"/>
                </a:solidFill>
                <a:latin typeface="BLotus"/>
                <a:cs typeface="B Zar" panose="00000400000000000000" pitchFamily="2" charset="-78"/>
              </a:rPr>
              <a:t>سیاسی دوگانه تا چه حد متأثر از متغیرهای جمعیت شناختی نظیر پایگاه اقتصادی و </a:t>
            </a:r>
            <a:r>
              <a:rPr lang="fa-IR" smtClean="0">
                <a:solidFill>
                  <a:srgbClr val="242021"/>
                </a:solidFill>
                <a:latin typeface="BLotus"/>
                <a:cs typeface="B Zar" panose="00000400000000000000" pitchFamily="2" charset="-78"/>
              </a:rPr>
              <a:t>اجتماعی، سن</a:t>
            </a:r>
            <a:r>
              <a:rPr lang="fa-IR">
                <a:solidFill>
                  <a:srgbClr val="242021"/>
                </a:solidFill>
                <a:latin typeface="BLotus"/>
                <a:cs typeface="B Zar" panose="00000400000000000000" pitchFamily="2" charset="-78"/>
              </a:rPr>
              <a:t>، جنس، قومیت و سکونت خواهد بود</a:t>
            </a:r>
            <a:r>
              <a:rPr lang="fa-IR" smtClean="0">
                <a:solidFill>
                  <a:srgbClr val="242021"/>
                </a:solidFill>
                <a:latin typeface="BLotus"/>
                <a:cs typeface="B Zar" panose="00000400000000000000" pitchFamily="2" charset="-78"/>
              </a:rPr>
              <a:t>.</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693252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b="0" i="0" smtClean="0">
                <a:solidFill>
                  <a:srgbClr val="242021"/>
                </a:solidFill>
                <a:effectLst/>
                <a:latin typeface="BLotus"/>
                <a:cs typeface="B Zar" panose="00000400000000000000" pitchFamily="2" charset="-78"/>
              </a:rPr>
              <a:t>استحکام میزان سرمایه اجتماعی مهمترین علت ثبات و انسجام سیاسی در جوامع مختلف است (پناهی و همکاران، 1390:91) چراکه میزان سرمایه اجتماعی بر مقوله مشارکت سیاسی تأثیرگذار است. به طوری که در شهرهای دارای تشکلهای سیاسی مردمی، انسجام اجتماعی و سرمایه اجتماعی تقویت میشود (جها و همکاران: 95 :2018) گرایشات سیاسی افراد بر نحوه فعالیت آنان در شبکههای اجتماعی تأثیرگذار است چراکه گرایشات سیاسی یکی از مسائل روز جامعه بشمار میرود (میرزایی و همکاران، :1388ص 88) به طوری که </a:t>
            </a:r>
            <a:r>
              <a:rPr lang="fa-IR" b="1" i="0" smtClean="0">
                <a:solidFill>
                  <a:srgbClr val="FF0000"/>
                </a:solidFill>
                <a:effectLst/>
                <a:latin typeface="BLotus"/>
                <a:cs typeface="B Zar" panose="00000400000000000000" pitchFamily="2" charset="-78"/>
              </a:rPr>
              <a:t>گرایشهای سیاسی </a:t>
            </a:r>
            <a:r>
              <a:rPr lang="fa-IR" sz="1200" b="1" i="0" smtClean="0">
                <a:solidFill>
                  <a:srgbClr val="FF0000"/>
                </a:solidFill>
                <a:effectLst/>
                <a:latin typeface="BLotus"/>
                <a:cs typeface="B Zar" panose="00000400000000000000" pitchFamily="2" charset="-78"/>
              </a:rPr>
              <a:t>2</a:t>
            </a:r>
            <a:r>
              <a:rPr lang="fa-IR" b="1" i="0" smtClean="0">
                <a:solidFill>
                  <a:srgbClr val="FF0000"/>
                </a:solidFill>
                <a:effectLst/>
                <a:latin typeface="BLotus"/>
                <a:cs typeface="B Zar" panose="00000400000000000000" pitchFamily="2" charset="-78"/>
              </a:rPr>
              <a:t>و سرمایه اجتماعی </a:t>
            </a:r>
            <a:r>
              <a:rPr lang="fa-IR" b="0" i="0" smtClean="0">
                <a:solidFill>
                  <a:srgbClr val="242021"/>
                </a:solidFill>
                <a:effectLst/>
                <a:latin typeface="BLotus"/>
                <a:cs typeface="B Zar" panose="00000400000000000000" pitchFamily="2" charset="-78"/>
              </a:rPr>
              <a:t>تأثیر زیادی بر تصمیمات فردی و گروهی دارد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196513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r"/>
            <a:r>
              <a:rPr lang="fa-IR" b="0" i="0" smtClean="0">
                <a:solidFill>
                  <a:srgbClr val="242021"/>
                </a:solidFill>
                <a:effectLst/>
                <a:latin typeface="BLotus"/>
                <a:cs typeface="B Zar" panose="00000400000000000000" pitchFamily="2" charset="-78"/>
              </a:rPr>
              <a:t>در این راستا، بنا به تعریف ساعی و کریمی ( 127ص: 91) معرف طیفهای سیاسی رایج در کشور عبارتاند از: </a:t>
            </a:r>
          </a:p>
          <a:p>
            <a:pPr algn="just"/>
            <a:r>
              <a:rPr lang="fa-IR" smtClean="0">
                <a:solidFill>
                  <a:srgbClr val="242021"/>
                </a:solidFill>
                <a:latin typeface="BLotus"/>
                <a:cs typeface="B Zar" panose="00000400000000000000" pitchFamily="2" charset="-78"/>
              </a:rPr>
              <a:t>1- </a:t>
            </a:r>
            <a:r>
              <a:rPr lang="fa-IR" b="0" i="0" smtClean="0">
                <a:solidFill>
                  <a:srgbClr val="242021"/>
                </a:solidFill>
                <a:effectLst/>
                <a:latin typeface="BLotus"/>
                <a:cs typeface="B Zar" panose="00000400000000000000" pitchFamily="2" charset="-78"/>
              </a:rPr>
              <a:t>طیف سیاسی اصلاحطلبان </a:t>
            </a:r>
            <a:r>
              <a:rPr lang="fa-IR" sz="1200" b="0" i="0" smtClean="0">
                <a:solidFill>
                  <a:srgbClr val="242021"/>
                </a:solidFill>
                <a:effectLst/>
                <a:latin typeface="BLotus"/>
                <a:cs typeface="B Zar" panose="00000400000000000000" pitchFamily="2" charset="-78"/>
              </a:rPr>
              <a:t>3</a:t>
            </a:r>
            <a:r>
              <a:rPr lang="fa-IR" b="0" i="0" smtClean="0">
                <a:solidFill>
                  <a:srgbClr val="242021"/>
                </a:solidFill>
                <a:effectLst/>
                <a:latin typeface="BLotus"/>
                <a:cs typeface="B Zar" panose="00000400000000000000" pitchFamily="2" charset="-78"/>
              </a:rPr>
              <a:t>شامل: حزب کارگزاران سازندگی، حزب اعتماد ملی، مجمع روحانیون مبارز، حزب مردمسالاری، انجمن اسلامی مدرسین دانشگاهها و سازمان مجاهدین انقلاب اسلامی ایران. </a:t>
            </a:r>
          </a:p>
          <a:p>
            <a:pPr algn="r"/>
            <a:endParaRPr lang="fa-IR" smtClean="0">
              <a:solidFill>
                <a:srgbClr val="242021"/>
              </a:solidFill>
              <a:latin typeface="BLotus"/>
              <a:cs typeface="B Zar" panose="00000400000000000000" pitchFamily="2" charset="-78"/>
            </a:endParaRPr>
          </a:p>
          <a:p>
            <a:pPr algn="just"/>
            <a:r>
              <a:rPr lang="fa-IR" smtClean="0">
                <a:solidFill>
                  <a:srgbClr val="242021"/>
                </a:solidFill>
                <a:latin typeface="BLotus"/>
                <a:cs typeface="B Zar" panose="00000400000000000000" pitchFamily="2" charset="-78"/>
              </a:rPr>
              <a:t>2-</a:t>
            </a:r>
            <a:r>
              <a:rPr lang="fa-IR" b="0" i="0" smtClean="0">
                <a:solidFill>
                  <a:srgbClr val="242021"/>
                </a:solidFill>
                <a:effectLst/>
                <a:latin typeface="BLotus"/>
                <a:cs typeface="B Zar" panose="00000400000000000000" pitchFamily="2" charset="-78"/>
              </a:rPr>
              <a:t>طیف سیاسی اصولگرایان </a:t>
            </a:r>
            <a:r>
              <a:rPr lang="fa-IR" sz="1200" b="0" i="0" smtClean="0">
                <a:solidFill>
                  <a:srgbClr val="242021"/>
                </a:solidFill>
                <a:effectLst/>
                <a:latin typeface="BLotus"/>
                <a:cs typeface="B Zar" panose="00000400000000000000" pitchFamily="2" charset="-78"/>
              </a:rPr>
              <a:t>4</a:t>
            </a:r>
            <a:r>
              <a:rPr lang="fa-IR" b="0" i="0" smtClean="0">
                <a:solidFill>
                  <a:srgbClr val="242021"/>
                </a:solidFill>
                <a:effectLst/>
                <a:latin typeface="BLotus"/>
                <a:cs typeface="B Zar" panose="00000400000000000000" pitchFamily="2" charset="-78"/>
              </a:rPr>
              <a:t>شامل: جمعیت موتلفه اسلامی، حزب ایثارگران انقلاب اسلامی، آبادگران و جامعه مدرسین اسلامی</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105282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ZarBold"/>
                <a:cs typeface="B Zar" panose="00000400000000000000" pitchFamily="2" charset="-78"/>
              </a:rPr>
              <a:t>پیشینه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4375052" y="1825625"/>
            <a:ext cx="6978748" cy="4351338"/>
          </a:xfrm>
        </p:spPr>
        <p:txBody>
          <a:bodyPr/>
          <a:lstStyle/>
          <a:p>
            <a:pPr algn="just"/>
            <a:r>
              <a:rPr lang="fa-IR" b="0" i="0" smtClean="0">
                <a:solidFill>
                  <a:srgbClr val="242021"/>
                </a:solidFill>
                <a:effectLst/>
                <a:latin typeface="BLotus"/>
                <a:cs typeface="B Zar" panose="00000400000000000000" pitchFamily="2" charset="-78"/>
              </a:rPr>
              <a:t>درزمینه تحقیقات خارجی مرتبط: تحقیقات اسنادی جها</a:t>
            </a:r>
            <a:r>
              <a:rPr lang="fa-IR" sz="1200" b="0" i="0" smtClean="0">
                <a:solidFill>
                  <a:srgbClr val="242021"/>
                </a:solidFill>
                <a:effectLst/>
                <a:latin typeface="BLotus"/>
                <a:cs typeface="B Zar" panose="00000400000000000000" pitchFamily="2" charset="-78"/>
              </a:rPr>
              <a:t>5</a:t>
            </a:r>
            <a:r>
              <a:rPr lang="fa-IR" b="0" i="0" smtClean="0">
                <a:solidFill>
                  <a:srgbClr val="242021"/>
                </a:solidFill>
                <a:effectLst/>
                <a:latin typeface="BLotus"/>
                <a:cs typeface="B Zar" panose="00000400000000000000" pitchFamily="2" charset="-78"/>
              </a:rPr>
              <a:t>و همکاران (2018) </a:t>
            </a:r>
            <a:r>
              <a:rPr lang="fa-IR" sz="1200" b="0" i="0" smtClean="0">
                <a:solidFill>
                  <a:srgbClr val="242021"/>
                </a:solidFill>
                <a:effectLst/>
                <a:latin typeface="BLotus"/>
                <a:cs typeface="B Zar" panose="00000400000000000000" pitchFamily="2" charset="-78"/>
              </a:rPr>
              <a:t>6</a:t>
            </a:r>
            <a:r>
              <a:rPr lang="fa-IR" b="0" i="0" smtClean="0">
                <a:solidFill>
                  <a:srgbClr val="242021"/>
                </a:solidFill>
                <a:effectLst/>
                <a:latin typeface="BLotus"/>
                <a:cs typeface="B Zar" panose="00000400000000000000" pitchFamily="2" charset="-78"/>
              </a:rPr>
              <a:t>با عنوان «</a:t>
            </a:r>
            <a:r>
              <a:rPr lang="fa-IR" b="1" i="0" smtClean="0">
                <a:solidFill>
                  <a:srgbClr val="FF0000"/>
                </a:solidFill>
                <a:effectLst/>
                <a:latin typeface="BLotus"/>
                <a:cs typeface="B Zar" panose="00000400000000000000" pitchFamily="2" charset="-78"/>
              </a:rPr>
              <a:t>سرمایه اجتماعی و گرایشات سیاسی</a:t>
            </a:r>
            <a:r>
              <a:rPr lang="fa-IR" b="0" i="0" smtClean="0">
                <a:solidFill>
                  <a:srgbClr val="242021"/>
                </a:solidFill>
                <a:effectLst/>
                <a:latin typeface="BLotus"/>
                <a:cs typeface="B Zar" panose="00000400000000000000" pitchFamily="2" charset="-78"/>
              </a:rPr>
              <a:t>» در امریکا نشان دادند که؛ گرایشهای سیاسی و سرمایه اجتماعی بر تصمیمات گروهی و فردی تأثیر میگذارد. در ادامه، سن تأثیر سرمایه اجتماعی بر گرایشات دموکراتیک را کاهش نمیدهد و سرمایه اجتماعی بالا با رأی بیشتر به حزب دموکراتیک در ارتباط است</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17452" y="1825625"/>
            <a:ext cx="3657600" cy="2433967"/>
          </a:xfrm>
          <a:prstGeom prst="rect">
            <a:avLst/>
          </a:prstGeom>
        </p:spPr>
      </p:pic>
      <p:sp>
        <p:nvSpPr>
          <p:cNvPr id="5" name="TextBox 4"/>
          <p:cNvSpPr txBox="1"/>
          <p:nvPr/>
        </p:nvSpPr>
        <p:spPr>
          <a:xfrm>
            <a:off x="1772529" y="4695057"/>
            <a:ext cx="1547447" cy="523220"/>
          </a:xfrm>
          <a:prstGeom prst="rect">
            <a:avLst/>
          </a:prstGeom>
          <a:noFill/>
        </p:spPr>
        <p:txBody>
          <a:bodyPr wrap="square" rtlCol="1">
            <a:spAutoFit/>
          </a:bodyPr>
          <a:lstStyle/>
          <a:p>
            <a:pPr algn="ctr"/>
            <a:r>
              <a:rPr lang="fa-IR" sz="2800" smtClean="0">
                <a:solidFill>
                  <a:srgbClr val="FF0000"/>
                </a:solidFill>
                <a:latin typeface="BLotus"/>
                <a:cs typeface="B Zar" panose="00000400000000000000" pitchFamily="2" charset="-78"/>
              </a:rPr>
              <a:t>آشیش جها</a:t>
            </a:r>
            <a:endParaRPr lang="fa-IR">
              <a:solidFill>
                <a:srgbClr val="FF0000"/>
              </a:solidFill>
            </a:endParaRPr>
          </a:p>
        </p:txBody>
      </p:sp>
    </p:spTree>
    <p:extLst>
      <p:ext uri="{BB962C8B-B14F-4D97-AF65-F5344CB8AC3E}">
        <p14:creationId xmlns:p14="http://schemas.microsoft.com/office/powerpoint/2010/main" val="2587450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242021"/>
                </a:solidFill>
                <a:effectLst/>
                <a:latin typeface="BLotus"/>
                <a:cs typeface="B Zar" panose="00000400000000000000" pitchFamily="2" charset="-78"/>
              </a:rPr>
              <a:t>- مولیگان (2008) </a:t>
            </a:r>
            <a:r>
              <a:rPr lang="fa-IR" sz="1200" b="0" i="0" smtClean="0">
                <a:solidFill>
                  <a:srgbClr val="242021"/>
                </a:solidFill>
                <a:effectLst/>
                <a:latin typeface="BLotus"/>
                <a:cs typeface="B Zar" panose="00000400000000000000" pitchFamily="2" charset="-78"/>
              </a:rPr>
              <a:t>7</a:t>
            </a:r>
            <a:r>
              <a:rPr lang="fa-IR" b="0" i="0" smtClean="0">
                <a:solidFill>
                  <a:srgbClr val="242021"/>
                </a:solidFill>
                <a:effectLst/>
                <a:latin typeface="BLotus"/>
                <a:cs typeface="B Zar" panose="00000400000000000000" pitchFamily="2" charset="-78"/>
              </a:rPr>
              <a:t>در مورد «</a:t>
            </a:r>
            <a:r>
              <a:rPr lang="fa-IR" b="1" i="0" smtClean="0">
                <a:solidFill>
                  <a:srgbClr val="FF0000"/>
                </a:solidFill>
                <a:effectLst/>
                <a:latin typeface="BLotus"/>
                <a:cs typeface="B Zar" panose="00000400000000000000" pitchFamily="2" charset="-78"/>
              </a:rPr>
              <a:t>نتایج آراء ملی افراد رأی دهنده امریکایی</a:t>
            </a:r>
            <a:r>
              <a:rPr lang="fa-IR" b="0" i="0" smtClean="0">
                <a:solidFill>
                  <a:srgbClr val="242021"/>
                </a:solidFill>
                <a:effectLst/>
                <a:latin typeface="BLotus"/>
                <a:cs typeface="B Zar" panose="00000400000000000000" pitchFamily="2" charset="-78"/>
              </a:rPr>
              <a:t>» در روزنامه لسآنجلس تایمز گزارش داد که از رأیدهندگان پرسیده شد که آنان چه چیزی را مهمترین فاکتور در زمان رأیدهی برای انتخابات ریاست جمهوری سال 2004امریکا در نظر گرفته بودند، 33درصد ارزشهای اخلاقی و کرداری را به عنوان مهمترین فاکتور جواب دهی انتخاب نمودند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001294"/>
            <a:ext cx="2209800" cy="2066925"/>
          </a:xfrm>
          <a:prstGeom prst="rect">
            <a:avLst/>
          </a:prstGeom>
        </p:spPr>
      </p:pic>
    </p:spTree>
    <p:extLst>
      <p:ext uri="{BB962C8B-B14F-4D97-AF65-F5344CB8AC3E}">
        <p14:creationId xmlns:p14="http://schemas.microsoft.com/office/powerpoint/2010/main" val="4189369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مطالعه اینگهار و وستوود (2015) </a:t>
            </a:r>
            <a:r>
              <a:rPr lang="fa-IR" sz="1200" b="0" i="0" smtClean="0">
                <a:solidFill>
                  <a:srgbClr val="242021"/>
                </a:solidFill>
                <a:effectLst/>
                <a:latin typeface="BLotus"/>
                <a:cs typeface="B Zar" panose="00000400000000000000" pitchFamily="2" charset="-78"/>
              </a:rPr>
              <a:t>8</a:t>
            </a:r>
            <a:r>
              <a:rPr lang="fa-IR" b="0" i="0" smtClean="0">
                <a:solidFill>
                  <a:srgbClr val="242021"/>
                </a:solidFill>
                <a:effectLst/>
                <a:latin typeface="BLotus"/>
                <a:cs typeface="B Zar" panose="00000400000000000000" pitchFamily="2" charset="-78"/>
              </a:rPr>
              <a:t>نشان داد که سرمایه اجتماعی بر گرایشات سیاسی تأثیرگذار است. ژوتر و هیندلز (2014) </a:t>
            </a:r>
            <a:r>
              <a:rPr lang="fa-IR" sz="1200" b="0" i="0" smtClean="0">
                <a:solidFill>
                  <a:srgbClr val="242021"/>
                </a:solidFill>
                <a:effectLst/>
                <a:latin typeface="BLotus"/>
                <a:cs typeface="B Zar" panose="00000400000000000000" pitchFamily="2" charset="-78"/>
              </a:rPr>
              <a:t>9</a:t>
            </a:r>
            <a:r>
              <a:rPr lang="fa-IR" b="0" i="0" smtClean="0">
                <a:solidFill>
                  <a:srgbClr val="242021"/>
                </a:solidFill>
                <a:effectLst/>
                <a:latin typeface="BLotus"/>
                <a:cs typeface="B Zar" panose="00000400000000000000" pitchFamily="2" charset="-78"/>
              </a:rPr>
              <a:t>در پژوهشی با عنوان «آیا سرمایه اجتماعی باعث تعلقات سیاسی میشود؟» نشان دادند که </a:t>
            </a:r>
            <a:r>
              <a:rPr lang="fa-IR" b="1" i="0" smtClean="0">
                <a:solidFill>
                  <a:srgbClr val="FF0000"/>
                </a:solidFill>
                <a:effectLst/>
                <a:latin typeface="BLotus"/>
                <a:cs typeface="B Zar" panose="00000400000000000000" pitchFamily="2" charset="-78"/>
              </a:rPr>
              <a:t>تعلقات سیاسی </a:t>
            </a:r>
            <a:r>
              <a:rPr lang="fa-IR" b="0" i="0" smtClean="0">
                <a:solidFill>
                  <a:srgbClr val="242021"/>
                </a:solidFill>
                <a:effectLst/>
                <a:latin typeface="BLotus"/>
                <a:cs typeface="B Zar" panose="00000400000000000000" pitchFamily="2" charset="-78"/>
              </a:rPr>
              <a:t>میتواند رابطه مثبتی با سرمایه اجتماعی داشته باشد.</a:t>
            </a:r>
            <a:br>
              <a:rPr lang="fa-IR" b="0" i="0" smtClean="0">
                <a:solidFill>
                  <a:srgbClr val="242021"/>
                </a:solidFill>
                <a:effectLst/>
                <a:latin typeface="BLotus"/>
                <a:cs typeface="B Zar" panose="00000400000000000000" pitchFamily="2" charset="-78"/>
              </a:rPr>
            </a:br>
            <a:endParaRPr lang="fa-IR" b="0" i="0" smtClean="0">
              <a:solidFill>
                <a:srgbClr val="242021"/>
              </a:solidFill>
              <a:effectLst/>
              <a:latin typeface="BLotus"/>
              <a:cs typeface="B Zar" panose="00000400000000000000" pitchFamily="2" charset="-78"/>
            </a:endParaRPr>
          </a:p>
          <a:p>
            <a:pPr algn="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633960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164036" y="1825625"/>
            <a:ext cx="7189763" cy="4351338"/>
          </a:xfrm>
        </p:spPr>
        <p:txBody>
          <a:bodyPr/>
          <a:lstStyle/>
          <a:p>
            <a:pPr algn="just"/>
            <a:r>
              <a:rPr lang="fa-IR">
                <a:solidFill>
                  <a:srgbClr val="242021"/>
                </a:solidFill>
                <a:latin typeface="BLotus"/>
                <a:cs typeface="B Zar" panose="00000400000000000000" pitchFamily="2" charset="-78"/>
              </a:rPr>
              <a:t>همچنین موفه ،(2014) </a:t>
            </a:r>
            <a:r>
              <a:rPr lang="fa-IR" sz="1200">
                <a:solidFill>
                  <a:srgbClr val="242021"/>
                </a:solidFill>
                <a:latin typeface="BLotus"/>
                <a:cs typeface="B Zar" panose="00000400000000000000" pitchFamily="2" charset="-78"/>
              </a:rPr>
              <a:t>10</a:t>
            </a:r>
            <a:r>
              <a:rPr lang="fa-IR">
                <a:solidFill>
                  <a:srgbClr val="242021"/>
                </a:solidFill>
                <a:latin typeface="BLotus"/>
                <a:cs typeface="B Zar" panose="00000400000000000000" pitchFamily="2" charset="-78"/>
              </a:rPr>
              <a:t>اعتقاد دارد در کشورهایی که سرمایه اجتماعی شهروندانشان بالا است، میزان گرایش به رفتارهای دموکراتیک نیز بیشتر خواهد بود. تیلی (2013) </a:t>
            </a:r>
            <a:r>
              <a:rPr lang="fa-IR" sz="1200">
                <a:solidFill>
                  <a:srgbClr val="242021"/>
                </a:solidFill>
                <a:latin typeface="BLotus"/>
                <a:cs typeface="B Zar" panose="00000400000000000000" pitchFamily="2" charset="-78"/>
              </a:rPr>
              <a:t>11</a:t>
            </a:r>
            <a:r>
              <a:rPr lang="fa-IR">
                <a:solidFill>
                  <a:srgbClr val="242021"/>
                </a:solidFill>
                <a:latin typeface="BLotus"/>
                <a:cs typeface="B Zar" panose="00000400000000000000" pitchFamily="2" charset="-78"/>
              </a:rPr>
              <a:t>به «بررسی تأثیر قومیت بر گرایشات سیاسی» پرداخت و مشخص نمود که </a:t>
            </a:r>
            <a:r>
              <a:rPr lang="fa-IR" b="1">
                <a:solidFill>
                  <a:srgbClr val="FF0000"/>
                </a:solidFill>
                <a:latin typeface="BLotus"/>
                <a:cs typeface="B Zar" panose="00000400000000000000" pitchFamily="2" charset="-78"/>
              </a:rPr>
              <a:t>قومیت </a:t>
            </a:r>
            <a:r>
              <a:rPr lang="fa-IR" b="1" smtClean="0">
                <a:solidFill>
                  <a:srgbClr val="FF0000"/>
                </a:solidFill>
                <a:latin typeface="BLotus"/>
                <a:cs typeface="B Zar" panose="00000400000000000000" pitchFamily="2" charset="-78"/>
              </a:rPr>
              <a:t>به تنهایی </a:t>
            </a:r>
            <a:r>
              <a:rPr lang="fa-IR" b="1">
                <a:solidFill>
                  <a:srgbClr val="FF0000"/>
                </a:solidFill>
                <a:latin typeface="BLotus"/>
                <a:cs typeface="B Zar" panose="00000400000000000000" pitchFamily="2" charset="-78"/>
              </a:rPr>
              <a:t>موجب تضعیف گرایشات سیاسی نمیشود</a:t>
            </a:r>
            <a:r>
              <a:rPr lang="fa-IR">
                <a:solidFill>
                  <a:srgbClr val="242021"/>
                </a:solidFill>
                <a:latin typeface="BLotus"/>
                <a:cs typeface="B Zar" panose="00000400000000000000" pitchFamily="2" charset="-78"/>
              </a:rPr>
              <a:t>، بلکه محافظهکاران نقش میانجی و واسط در این زمینهدارند</a:t>
            </a:r>
            <a:endParaRPr lang="fa-IR"/>
          </a:p>
        </p:txBody>
      </p:sp>
      <p:pic>
        <p:nvPicPr>
          <p:cNvPr id="4" name="Picture 3"/>
          <p:cNvPicPr>
            <a:picLocks noChangeAspect="1"/>
          </p:cNvPicPr>
          <p:nvPr/>
        </p:nvPicPr>
        <p:blipFill>
          <a:blip r:embed="rId2"/>
          <a:stretch>
            <a:fillRect/>
          </a:stretch>
        </p:blipFill>
        <p:spPr>
          <a:xfrm>
            <a:off x="838200" y="1825624"/>
            <a:ext cx="3344887" cy="3182473"/>
          </a:xfrm>
          <a:prstGeom prst="rect">
            <a:avLst/>
          </a:prstGeom>
        </p:spPr>
      </p:pic>
    </p:spTree>
    <p:extLst>
      <p:ext uri="{BB962C8B-B14F-4D97-AF65-F5344CB8AC3E}">
        <p14:creationId xmlns:p14="http://schemas.microsoft.com/office/powerpoint/2010/main" val="2151506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فانک و بتمن ،(2013) </a:t>
            </a:r>
            <a:r>
              <a:rPr lang="fa-IR" sz="1200" b="0" i="0" smtClean="0">
                <a:solidFill>
                  <a:srgbClr val="242021"/>
                </a:solidFill>
                <a:effectLst/>
                <a:latin typeface="BLotus"/>
                <a:cs typeface="B Zar" panose="00000400000000000000" pitchFamily="2" charset="-78"/>
              </a:rPr>
              <a:t>12</a:t>
            </a:r>
            <a:r>
              <a:rPr lang="fa-IR" b="0" i="0" smtClean="0">
                <a:solidFill>
                  <a:srgbClr val="242021"/>
                </a:solidFill>
                <a:effectLst/>
                <a:latin typeface="BLotus"/>
                <a:cs typeface="B Zar" panose="00000400000000000000" pitchFamily="2" charset="-78"/>
              </a:rPr>
              <a:t>با مقالهای تحت عنوان «</a:t>
            </a:r>
            <a:r>
              <a:rPr lang="fa-IR" b="1" i="0" smtClean="0">
                <a:solidFill>
                  <a:srgbClr val="FF0000"/>
                </a:solidFill>
                <a:effectLst/>
                <a:latin typeface="BLotus"/>
                <a:cs typeface="B Zar" panose="00000400000000000000" pitchFamily="2" charset="-78"/>
              </a:rPr>
              <a:t>نقش گرایشات سیاسی </a:t>
            </a:r>
            <a:r>
              <a:rPr lang="fa-IR" b="1" i="0" smtClean="0">
                <a:solidFill>
                  <a:srgbClr val="FF0000"/>
                </a:solidFill>
                <a:effectLst/>
                <a:latin typeface="BLotus"/>
                <a:cs typeface="B Zar" panose="00000400000000000000" pitchFamily="2" charset="-78"/>
              </a:rPr>
              <a:t>رأی دهندگان</a:t>
            </a:r>
            <a:r>
              <a:rPr lang="fa-IR" b="0" i="0" smtClean="0">
                <a:solidFill>
                  <a:srgbClr val="242021"/>
                </a:solidFill>
                <a:effectLst/>
                <a:latin typeface="BLotus"/>
                <a:cs typeface="B Zar" panose="00000400000000000000" pitchFamily="2" charset="-78"/>
              </a:rPr>
              <a:t>،» نشان دادند که رأیدهندگانی که گرایش سیاسی محافظهکارانه دارند به داشتن دموکراسی مستقیم در </a:t>
            </a:r>
            <a:r>
              <a:rPr lang="fa-IR" b="0" i="0" smtClean="0">
                <a:solidFill>
                  <a:srgbClr val="242021"/>
                </a:solidFill>
                <a:effectLst/>
                <a:latin typeface="BLotus"/>
                <a:cs typeface="B Zar" panose="00000400000000000000" pitchFamily="2" charset="-78"/>
              </a:rPr>
              <a:t>جامعه تمایل </a:t>
            </a:r>
            <a:r>
              <a:rPr lang="fa-IR" b="0" i="0" smtClean="0">
                <a:solidFill>
                  <a:srgbClr val="242021"/>
                </a:solidFill>
                <a:effectLst/>
                <a:latin typeface="BLotus"/>
                <a:cs typeface="B Zar" panose="00000400000000000000" pitchFamily="2" charset="-78"/>
              </a:rPr>
              <a:t>بیشتری نشان دادهاند. رایس و لینگ (2000) </a:t>
            </a:r>
            <a:r>
              <a:rPr lang="fa-IR" sz="1200" b="0" i="0" smtClean="0">
                <a:solidFill>
                  <a:srgbClr val="242021"/>
                </a:solidFill>
                <a:effectLst/>
                <a:latin typeface="BLotus"/>
                <a:cs typeface="B Zar" panose="00000400000000000000" pitchFamily="2" charset="-78"/>
              </a:rPr>
              <a:t>13</a:t>
            </a:r>
            <a:r>
              <a:rPr lang="fa-IR" b="0" i="0" smtClean="0">
                <a:solidFill>
                  <a:srgbClr val="242021"/>
                </a:solidFill>
                <a:effectLst/>
                <a:latin typeface="BLotus"/>
                <a:cs typeface="B Zar" panose="00000400000000000000" pitchFamily="2" charset="-78"/>
              </a:rPr>
              <a:t>به «بررسی رابطه بین سرمایه اجتماعی </a:t>
            </a:r>
            <a:r>
              <a:rPr lang="fa-IR">
                <a:solidFill>
                  <a:srgbClr val="242021"/>
                </a:solidFill>
                <a:latin typeface="BLotus"/>
                <a:cs typeface="B Zar" panose="00000400000000000000" pitchFamily="2" charset="-78"/>
              </a:rPr>
              <a:t> </a:t>
            </a:r>
            <a:r>
              <a:rPr lang="fa-IR" b="0" i="0" smtClean="0">
                <a:solidFill>
                  <a:srgbClr val="242021"/>
                </a:solidFill>
                <a:effectLst/>
                <a:latin typeface="BLotus"/>
                <a:cs typeface="B Zar" panose="00000400000000000000" pitchFamily="2" charset="-78"/>
              </a:rPr>
              <a:t>دموکراسی </a:t>
            </a:r>
            <a:r>
              <a:rPr lang="fa-IR" b="0" i="0" smtClean="0">
                <a:solidFill>
                  <a:srgbClr val="242021"/>
                </a:solidFill>
                <a:effectLst/>
                <a:latin typeface="BLotus"/>
                <a:cs typeface="B Zar" panose="00000400000000000000" pitchFamily="2" charset="-78"/>
              </a:rPr>
              <a:t>در 11کشور اروپایی و آمریکایی» به این نتیجه رسیدند که </a:t>
            </a:r>
            <a:r>
              <a:rPr lang="fa-IR" b="0" i="0" smtClean="0">
                <a:solidFill>
                  <a:srgbClr val="FF0000"/>
                </a:solidFill>
                <a:effectLst/>
                <a:latin typeface="BLotus"/>
                <a:cs typeface="B Zar" panose="00000400000000000000" pitchFamily="2" charset="-78"/>
              </a:rPr>
              <a:t>گرایش رفرمیستی </a:t>
            </a:r>
            <a:r>
              <a:rPr lang="fa-IR" b="0" i="0" smtClean="0">
                <a:solidFill>
                  <a:srgbClr val="242021"/>
                </a:solidFill>
                <a:effectLst/>
                <a:latin typeface="BLotus"/>
                <a:cs typeface="B Zar" panose="00000400000000000000" pitchFamily="2" charset="-78"/>
              </a:rPr>
              <a:t>در کشورهای </a:t>
            </a:r>
            <a:r>
              <a:rPr lang="fa-IR" b="0" i="0" smtClean="0">
                <a:solidFill>
                  <a:srgbClr val="242021"/>
                </a:solidFill>
                <a:effectLst/>
                <a:latin typeface="BLotus"/>
                <a:cs typeface="B Zar" panose="00000400000000000000" pitchFamily="2" charset="-78"/>
              </a:rPr>
              <a:t>با سرمایه اجتماعی بالا تقویت میشود (رستگار و </a:t>
            </a:r>
            <a:r>
              <a:rPr lang="fa-IR" b="0" i="0" smtClean="0">
                <a:solidFill>
                  <a:srgbClr val="242021"/>
                </a:solidFill>
                <a:effectLst/>
                <a:latin typeface="BLotus"/>
                <a:cs typeface="B Zar" panose="00000400000000000000" pitchFamily="2" charset="-78"/>
              </a:rPr>
              <a:t>عظیمی،1391)</a:t>
            </a:r>
          </a:p>
          <a:p>
            <a:pPr algn="just"/>
            <a:r>
              <a:rPr lang="fa-IR" b="0" i="0" smtClean="0">
                <a:solidFill>
                  <a:srgbClr val="242021"/>
                </a:solidFill>
                <a:effectLst/>
                <a:latin typeface="BLotus"/>
                <a:cs typeface="B Zar" panose="00000400000000000000" pitchFamily="2" charset="-78"/>
              </a:rPr>
              <a:t/>
            </a:r>
            <a:br>
              <a:rPr lang="fa-IR" b="0" i="0" smtClean="0">
                <a:solidFill>
                  <a:srgbClr val="242021"/>
                </a:solidFill>
                <a:effectLst/>
                <a:latin typeface="BLotus"/>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489832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242021"/>
                </a:solidFill>
                <a:latin typeface="BLotus"/>
                <a:cs typeface="B Zar" panose="00000400000000000000" pitchFamily="2" charset="-78"/>
              </a:rPr>
              <a:t>بولاندر و پیناکر (2009)در تحقیقی با عنوان «سرمایه اجتماعی و شرکت در انتخابات در بین اقلیتهای قومیتی در کانادا» نشان دادند که شاخص (</a:t>
            </a:r>
            <a:r>
              <a:rPr lang="en-US" sz="1600">
                <a:solidFill>
                  <a:srgbClr val="242021"/>
                </a:solidFill>
                <a:latin typeface="TimesNewRomanPSMT"/>
                <a:cs typeface="B Zar" panose="00000400000000000000" pitchFamily="2" charset="-78"/>
              </a:rPr>
              <a:t>SES</a:t>
            </a:r>
            <a:r>
              <a:rPr lang="fa-IR" sz="1600">
                <a:solidFill>
                  <a:srgbClr val="242021"/>
                </a:solidFill>
                <a:latin typeface="TimesNewRomanPSMT"/>
                <a:cs typeface="B Zar" panose="00000400000000000000" pitchFamily="2" charset="-78"/>
              </a:rPr>
              <a:t>) </a:t>
            </a:r>
            <a:r>
              <a:rPr lang="fa-IR">
                <a:solidFill>
                  <a:srgbClr val="242021"/>
                </a:solidFill>
                <a:latin typeface="BLotus"/>
                <a:cs typeface="B Zar" panose="00000400000000000000" pitchFamily="2" charset="-78"/>
              </a:rPr>
              <a:t>و سرمایه اجتماعی تا حدودی بر شرکت در انتخابات تأثیرگذار </a:t>
            </a:r>
            <a:r>
              <a:rPr lang="fa-IR" smtClean="0">
                <a:solidFill>
                  <a:srgbClr val="242021"/>
                </a:solidFill>
                <a:latin typeface="BLotus"/>
                <a:cs typeface="B Zar" panose="00000400000000000000" pitchFamily="2" charset="-78"/>
              </a:rPr>
              <a:t>است</a:t>
            </a:r>
          </a:p>
          <a:p>
            <a:endParaRPr lang="fa-IR"/>
          </a:p>
        </p:txBody>
      </p:sp>
      <p:pic>
        <p:nvPicPr>
          <p:cNvPr id="4" name="Picture 3"/>
          <p:cNvPicPr>
            <a:picLocks noChangeAspect="1"/>
          </p:cNvPicPr>
          <p:nvPr/>
        </p:nvPicPr>
        <p:blipFill>
          <a:blip r:embed="rId2"/>
          <a:stretch>
            <a:fillRect/>
          </a:stretch>
        </p:blipFill>
        <p:spPr>
          <a:xfrm>
            <a:off x="3825093" y="3699804"/>
            <a:ext cx="4988374" cy="2199017"/>
          </a:xfrm>
          <a:prstGeom prst="rect">
            <a:avLst/>
          </a:prstGeom>
        </p:spPr>
      </p:pic>
    </p:spTree>
    <p:extLst>
      <p:ext uri="{BB962C8B-B14F-4D97-AF65-F5344CB8AC3E}">
        <p14:creationId xmlns:p14="http://schemas.microsoft.com/office/powerpoint/2010/main" val="616479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a:xfrm>
            <a:off x="3713871" y="1942513"/>
            <a:ext cx="7662202" cy="4351338"/>
          </a:xfrm>
        </p:spPr>
        <p:txBody>
          <a:bodyPr>
            <a:normAutofit/>
          </a:bodyPr>
          <a:lstStyle/>
          <a:p>
            <a:pPr algn="just"/>
            <a:r>
              <a:rPr lang="fa-IR" b="0" i="0" smtClean="0">
                <a:solidFill>
                  <a:srgbClr val="242021"/>
                </a:solidFill>
                <a:effectLst/>
                <a:latin typeface="BLotus"/>
                <a:cs typeface="B Zar" panose="00000400000000000000" pitchFamily="2" charset="-78"/>
              </a:rPr>
              <a:t>- ژاکوبی (2014</a:t>
            </a:r>
            <a:r>
              <a:rPr lang="fa-IR" sz="1200" b="0" i="0" smtClean="0">
                <a:solidFill>
                  <a:srgbClr val="242021"/>
                </a:solidFill>
                <a:effectLst/>
                <a:latin typeface="BLotus"/>
                <a:cs typeface="B Zar" panose="00000400000000000000" pitchFamily="2" charset="-78"/>
              </a:rPr>
              <a:t>14</a:t>
            </a:r>
            <a:r>
              <a:rPr lang="fa-IR" b="0" i="0" smtClean="0">
                <a:solidFill>
                  <a:srgbClr val="242021"/>
                </a:solidFill>
                <a:effectLst/>
                <a:latin typeface="BLotus"/>
                <a:cs typeface="B Zar" panose="00000400000000000000" pitchFamily="2" charset="-78"/>
              </a:rPr>
              <a:t>ص 719) در تحقیقی تحت عنوان «گرایشات سیاسی شهروندان» بیان میکند که جهتگیریهایی در مورد آزادی، امنیت اقتصادی، ساختار اجتماعی، اخلاقیات، فردگرایی و وطنپرستی باعث خلق فرهنگ سیاسی یک جامعه میشود. گلین (2009) </a:t>
            </a:r>
            <a:r>
              <a:rPr lang="fa-IR" sz="1200" b="0" i="0" smtClean="0">
                <a:solidFill>
                  <a:srgbClr val="242021"/>
                </a:solidFill>
                <a:effectLst/>
                <a:latin typeface="BLotus"/>
                <a:cs typeface="B Zar" panose="00000400000000000000" pitchFamily="2" charset="-78"/>
              </a:rPr>
              <a:t>15</a:t>
            </a:r>
            <a:r>
              <a:rPr lang="fa-IR" b="0" i="0" smtClean="0">
                <a:solidFill>
                  <a:srgbClr val="242021"/>
                </a:solidFill>
                <a:effectLst/>
                <a:latin typeface="BLotus"/>
                <a:cs typeface="B Zar" panose="00000400000000000000" pitchFamily="2" charset="-78"/>
              </a:rPr>
              <a:t>در</a:t>
            </a:r>
            <a:r>
              <a:rPr lang="fa-IR">
                <a:solidFill>
                  <a:srgbClr val="242021"/>
                </a:solidFill>
                <a:latin typeface="BLotus"/>
                <a:cs typeface="B Zar" panose="00000400000000000000" pitchFamily="2" charset="-78"/>
              </a:rPr>
              <a:t> </a:t>
            </a:r>
            <a:r>
              <a:rPr lang="fa-IR" b="0" i="0" smtClean="0">
                <a:solidFill>
                  <a:srgbClr val="242021"/>
                </a:solidFill>
                <a:effectLst/>
                <a:latin typeface="BLotus"/>
                <a:cs typeface="B Zar" panose="00000400000000000000" pitchFamily="2" charset="-78"/>
              </a:rPr>
              <a:t>تحقیقی با عنوان «تأثیر سرمایه اجتماعی بر گرایش مردم بر رأی دادن در انتخابات» استدلال میکنند که گرایشات سیاسی افراد متأثر از فهم آنان از هنجارهای اجتماعی است.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6493412" y="5148776"/>
            <a:ext cx="2124221" cy="95660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Lotus"/>
                <a:cs typeface="B Zar" panose="00000400000000000000" pitchFamily="2" charset="-78"/>
              </a:rPr>
              <a:t>هنجارهای اجتماعی</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838200" y="2097257"/>
            <a:ext cx="2742029" cy="2742029"/>
          </a:xfrm>
          <a:prstGeom prst="rect">
            <a:avLst/>
          </a:prstGeom>
        </p:spPr>
      </p:pic>
      <p:sp>
        <p:nvSpPr>
          <p:cNvPr id="6" name="TextBox 5"/>
          <p:cNvSpPr txBox="1"/>
          <p:nvPr/>
        </p:nvSpPr>
        <p:spPr>
          <a:xfrm>
            <a:off x="1505243" y="5148776"/>
            <a:ext cx="1645920"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وید  ژاکوبی</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3692260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ZarBold"/>
                <a:cs typeface="B Zar" panose="00000400000000000000" pitchFamily="2" charset="-78"/>
              </a:rPr>
              <a:t>چکیده</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در پژوهش حاضر، تأثیر میزان سرمایه اجتماعی بر روی گرایشات سیاسی اصلاحطلبی واصولگرایی شهروندان استان خوزستان مورد بررسی قرار گرفت. در این راستا قطب سنجی گرایشات سیاسی اصلاحطلبی و اصولگرایی شهروندان طی سه دوره انتخابات ریاست جمهوری اسلامی ایران ( 1376،1384و 1392)بر حسب میزان سرمایه اجتماعی، طراحی و تحلیل گردید. برای تجزیه و تحلیل دادهها از آزمونهای رگرسیونی، تحلیل ،</a:t>
            </a:r>
            <a:r>
              <a:rPr lang="en-US" sz="1600" b="0" i="0" smtClean="0">
                <a:solidFill>
                  <a:srgbClr val="242021"/>
                </a:solidFill>
                <a:effectLst/>
                <a:latin typeface="TimesNewRomanPSMT"/>
                <a:cs typeface="B Zar" panose="00000400000000000000" pitchFamily="2" charset="-78"/>
              </a:rPr>
              <a:t>F </a:t>
            </a:r>
            <a:r>
              <a:rPr lang="fa-IR" b="0" i="0" smtClean="0">
                <a:solidFill>
                  <a:srgbClr val="242021"/>
                </a:solidFill>
                <a:effectLst/>
                <a:latin typeface="BLotus"/>
                <a:cs typeface="B Zar" panose="00000400000000000000" pitchFamily="2" charset="-78"/>
              </a:rPr>
              <a:t>آزمون </a:t>
            </a:r>
            <a:r>
              <a:rPr lang="en-US" sz="1600" b="0" i="0" smtClean="0">
                <a:solidFill>
                  <a:srgbClr val="242021"/>
                </a:solidFill>
                <a:effectLst/>
                <a:latin typeface="TimesNewRomanPSMT"/>
                <a:cs typeface="B Zar" panose="00000400000000000000" pitchFamily="2" charset="-78"/>
              </a:rPr>
              <a:t>T</a:t>
            </a:r>
            <a:r>
              <a:rPr lang="fa-IR" b="0" i="0" smtClean="0">
                <a:solidFill>
                  <a:srgbClr val="242021"/>
                </a:solidFill>
                <a:effectLst/>
                <a:latin typeface="BLotus"/>
                <a:cs typeface="B Zar" panose="00000400000000000000" pitchFamily="2" charset="-78"/>
              </a:rPr>
              <a:t>و تحلیل معادلات ساختاری در قالب نرمافزار </a:t>
            </a:r>
            <a:r>
              <a:rPr lang="en-US" sz="1600" b="0" i="0" smtClean="0">
                <a:solidFill>
                  <a:srgbClr val="242021"/>
                </a:solidFill>
                <a:effectLst/>
                <a:latin typeface="TimesNewRomanPSMT"/>
                <a:cs typeface="B Zar" panose="00000400000000000000" pitchFamily="2" charset="-78"/>
              </a:rPr>
              <a:t>SPSS</a:t>
            </a:r>
            <a:r>
              <a:rPr lang="fa-IR" b="0" i="0" smtClean="0">
                <a:solidFill>
                  <a:srgbClr val="242021"/>
                </a:solidFill>
                <a:effectLst/>
                <a:latin typeface="BLotus"/>
                <a:cs typeface="B Zar" panose="00000400000000000000" pitchFamily="2" charset="-78"/>
              </a:rPr>
              <a:t>و </a:t>
            </a:r>
            <a:r>
              <a:rPr lang="en-US" sz="1600" b="0" i="0" smtClean="0">
                <a:solidFill>
                  <a:srgbClr val="242021"/>
                </a:solidFill>
                <a:effectLst/>
                <a:latin typeface="TimesNewRomanPSMT"/>
                <a:cs typeface="B Zar" panose="00000400000000000000" pitchFamily="2" charset="-78"/>
              </a:rPr>
              <a:t>PlS</a:t>
            </a:r>
            <a:r>
              <a:rPr lang="fa-IR" b="0" i="0" smtClean="0">
                <a:solidFill>
                  <a:srgbClr val="242021"/>
                </a:solidFill>
                <a:effectLst/>
                <a:latin typeface="BLotus"/>
                <a:cs typeface="B Zar" panose="00000400000000000000" pitchFamily="2" charset="-78"/>
              </a:rPr>
              <a:t>اسمارت کمک گرفته شد.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116261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108960" y="1825625"/>
            <a:ext cx="8244840" cy="4351338"/>
          </a:xfrm>
        </p:spPr>
        <p:txBody>
          <a:bodyPr/>
          <a:lstStyle/>
          <a:p>
            <a:pPr lvl="0" algn="just"/>
            <a:r>
              <a:rPr lang="fa-IR">
                <a:solidFill>
                  <a:srgbClr val="242021"/>
                </a:solidFill>
                <a:latin typeface="BLotus"/>
                <a:cs typeface="B Zar" panose="00000400000000000000" pitchFamily="2" charset="-78"/>
              </a:rPr>
              <a:t>گربر (2009) ،</a:t>
            </a:r>
            <a:r>
              <a:rPr lang="fa-IR" sz="1200">
                <a:solidFill>
                  <a:srgbClr val="242021"/>
                </a:solidFill>
                <a:latin typeface="BLotus"/>
                <a:cs typeface="B Zar" panose="00000400000000000000" pitchFamily="2" charset="-78"/>
              </a:rPr>
              <a:t>16</a:t>
            </a:r>
            <a:r>
              <a:rPr lang="fa-IR">
                <a:solidFill>
                  <a:srgbClr val="242021"/>
                </a:solidFill>
                <a:latin typeface="BLotus"/>
                <a:cs typeface="B Zar" panose="00000400000000000000" pitchFamily="2" charset="-78"/>
              </a:rPr>
              <a:t>در پژوهشی با عنوان «سرمایه اجتماعی و گرایشات رأی دادن» به بررسی تأثیرپذیری گرایشات سیاسی بر هنجارهای اجتماعی </a:t>
            </a:r>
            <a:r>
              <a:rPr lang="fa-IR" smtClean="0">
                <a:solidFill>
                  <a:srgbClr val="242021"/>
                </a:solidFill>
                <a:latin typeface="BLotus"/>
                <a:cs typeface="B Zar" panose="00000400000000000000" pitchFamily="2" charset="-78"/>
              </a:rPr>
              <a:t>پرداخته اند </a:t>
            </a:r>
            <a:r>
              <a:rPr lang="fa-IR">
                <a:solidFill>
                  <a:srgbClr val="242021"/>
                </a:solidFill>
                <a:latin typeface="BLotus"/>
                <a:cs typeface="B Zar" panose="00000400000000000000" pitchFamily="2" charset="-78"/>
              </a:rPr>
              <a:t>و مشخص شد </a:t>
            </a:r>
            <a:r>
              <a:rPr lang="fa-IR" b="1">
                <a:solidFill>
                  <a:srgbClr val="FF0000"/>
                </a:solidFill>
                <a:latin typeface="BLotus"/>
                <a:cs typeface="B Zar" panose="00000400000000000000" pitchFamily="2" charset="-78"/>
              </a:rPr>
              <a:t>هنگامیکه</a:t>
            </a:r>
            <a:r>
              <a:rPr lang="fa-IR" b="1">
                <a:solidFill>
                  <a:srgbClr val="FF0000"/>
                </a:solidFill>
                <a:cs typeface="B Zar" panose="00000400000000000000" pitchFamily="2" charset="-78"/>
              </a:rPr>
              <a:t> </a:t>
            </a:r>
            <a:r>
              <a:rPr lang="fa-IR" b="1">
                <a:solidFill>
                  <a:srgbClr val="FF0000"/>
                </a:solidFill>
                <a:latin typeface="BLotus"/>
                <a:cs typeface="B Zar" panose="00000400000000000000" pitchFamily="2" charset="-78"/>
              </a:rPr>
              <a:t>هنجارهای اجتماعی در جامعه تقویت میشود، میزان مشارکت سیاسی افزایش مییابد </a:t>
            </a:r>
            <a:r>
              <a:rPr lang="fa-IR">
                <a:solidFill>
                  <a:srgbClr val="242021"/>
                </a:solidFill>
                <a:latin typeface="BLotus"/>
                <a:cs typeface="B Zar" panose="00000400000000000000" pitchFamily="2" charset="-78"/>
              </a:rPr>
              <a:t>و </a:t>
            </a:r>
            <a:r>
              <a:rPr lang="fa-IR" smtClean="0">
                <a:solidFill>
                  <a:srgbClr val="242021"/>
                </a:solidFill>
                <a:latin typeface="BLotus"/>
                <a:cs typeface="B Zar" panose="00000400000000000000" pitchFamily="2" charset="-78"/>
              </a:rPr>
              <a:t>مشارکت کنندگان </a:t>
            </a:r>
            <a:r>
              <a:rPr lang="fa-IR">
                <a:solidFill>
                  <a:srgbClr val="242021"/>
                </a:solidFill>
                <a:latin typeface="BLotus"/>
                <a:cs typeface="B Zar" panose="00000400000000000000" pitchFamily="2" charset="-78"/>
              </a:rPr>
              <a:t>سیاسی تلاش میکنند تا گرایشات سیاسی خود را در یک سطح حفظ نمایند. </a:t>
            </a:r>
            <a:endParaRPr lang="fa-IR">
              <a:solidFill>
                <a:prstClr val="black"/>
              </a:solidFill>
              <a:cs typeface="B Zar"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838200" y="1771577"/>
            <a:ext cx="2019300" cy="2857500"/>
          </a:xfrm>
          <a:prstGeom prst="rect">
            <a:avLst/>
          </a:prstGeom>
        </p:spPr>
      </p:pic>
      <p:sp>
        <p:nvSpPr>
          <p:cNvPr id="5" name="TextBox 4"/>
          <p:cNvSpPr txBox="1"/>
          <p:nvPr/>
        </p:nvSpPr>
        <p:spPr>
          <a:xfrm>
            <a:off x="1209822" y="5064369"/>
            <a:ext cx="1223889" cy="400110"/>
          </a:xfrm>
          <a:prstGeom prst="rect">
            <a:avLst/>
          </a:prstGeom>
          <a:noFill/>
        </p:spPr>
        <p:txBody>
          <a:bodyPr wrap="square" rtlCol="1">
            <a:spAutoFit/>
          </a:bodyPr>
          <a:lstStyle/>
          <a:p>
            <a:pPr algn="ctr"/>
            <a:r>
              <a:rPr lang="fa-IR" sz="2000" b="1" smtClean="0">
                <a:solidFill>
                  <a:srgbClr val="FF0000"/>
                </a:solidFill>
                <a:cs typeface="B Zar" panose="00000400000000000000" pitchFamily="2" charset="-78"/>
              </a:rPr>
              <a:t>آلن گربر</a:t>
            </a:r>
            <a:endParaRPr lang="fa-IR" sz="2000" b="1">
              <a:solidFill>
                <a:srgbClr val="FF0000"/>
              </a:solidFill>
              <a:cs typeface="B Zar" panose="00000400000000000000" pitchFamily="2" charset="-78"/>
            </a:endParaRPr>
          </a:p>
        </p:txBody>
      </p:sp>
    </p:spTree>
    <p:extLst>
      <p:ext uri="{BB962C8B-B14F-4D97-AF65-F5344CB8AC3E}">
        <p14:creationId xmlns:p14="http://schemas.microsoft.com/office/powerpoint/2010/main" val="1718882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کلنسر (2007)به اهمیت سرمایه اجتماعی در جهت افزایش فعالیتهای سیاسی پرداخت. نتایج نشان داد که مشارکت سیاسی در شهرهای بزرگ بیشتر است و مشارکت سیاسی بیشتر شامل مردان جوامع است. درزمینه تحقیقات داخلی مرتبط: احمدی و مرادی (1397) با تحقیق خود با عنوان «سرمایه اجتماعی و گرایشات شهروندی» نشان دادند که مهمترین بعد سرمایه اجتماعی تأثیرگذار بر فعالیت سیاسی، سرمایه اجتماعی برون گروهی است (احمدی و مرادی،  96:101) همچنین تحقیق خلفخانی و حیدری (1394) با موضوع «بررسی سرمایه اجتماعی بر مشارکت سیاسی» مؤید یافتههای فوق 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772529" y="4783015"/>
            <a:ext cx="3362179" cy="90033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0070C0"/>
                </a:solidFill>
                <a:latin typeface="BLotus"/>
                <a:cs typeface="B Zar" panose="00000400000000000000" pitchFamily="2" charset="-78"/>
              </a:rPr>
              <a:t>سرمایه اجتماعی برون گروهی</a:t>
            </a:r>
            <a:endParaRPr lang="fa-IR">
              <a:solidFill>
                <a:srgbClr val="0070C0"/>
              </a:solidFill>
            </a:endParaRPr>
          </a:p>
        </p:txBody>
      </p:sp>
    </p:spTree>
    <p:extLst>
      <p:ext uri="{BB962C8B-B14F-4D97-AF65-F5344CB8AC3E}">
        <p14:creationId xmlns:p14="http://schemas.microsoft.com/office/powerpoint/2010/main" val="2079379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lstStyle/>
          <a:p>
            <a:pPr algn="r"/>
            <a:r>
              <a:rPr lang="fa-IR" b="0" i="0" smtClean="0">
                <a:solidFill>
                  <a:srgbClr val="242021"/>
                </a:solidFill>
                <a:effectLst/>
                <a:latin typeface="BLotus"/>
                <a:cs typeface="B Zar" panose="00000400000000000000" pitchFamily="2" charset="-78"/>
              </a:rPr>
              <a:t>سرمدی و همکاران (1393) ضمن بررسی تأثیر سرمایه اجتماعی بر مشارکت در انتخابات، نشان دادند که شبکههای اجتماعی بر مشارکت در انتخابات به عنوان یک مقوله سیاسی تأثیرگذار است.</a:t>
            </a:r>
            <a:br>
              <a:rPr lang="fa-IR" b="0" i="0" smtClean="0">
                <a:solidFill>
                  <a:srgbClr val="242021"/>
                </a:solidFill>
                <a:effectLst/>
                <a:latin typeface="BLotus"/>
                <a:cs typeface="B Zar" panose="00000400000000000000" pitchFamily="2" charset="-78"/>
              </a:rPr>
            </a:br>
            <a:endParaRPr lang="fa-IR" b="0" i="0" smtClean="0">
              <a:solidFill>
                <a:srgbClr val="242021"/>
              </a:solidFill>
              <a:effectLst/>
              <a:latin typeface="BLotus"/>
              <a:cs typeface="B Zar" panose="00000400000000000000" pitchFamily="2" charset="-78"/>
            </a:endParaRPr>
          </a:p>
          <a:p>
            <a:pPr algn="just"/>
            <a:r>
              <a:rPr lang="fa-IR" b="0" i="0" smtClean="0">
                <a:solidFill>
                  <a:srgbClr val="242021"/>
                </a:solidFill>
                <a:effectLst/>
                <a:latin typeface="BLotus"/>
                <a:cs typeface="B Zar" panose="00000400000000000000" pitchFamily="2" charset="-78"/>
              </a:rPr>
              <a:t>ذولفقاری و فعلی (1388) با تحقیق خود تحت عنوان «تأثیر جایگاه جوانان در فضای اجتماعی بر روی میزان گرایش آنان به ارزشهای دموکراتیک،» نشان داد که بین سن و تحصیلات با میزان گرایش به ارزشهای دموکراتیک ارتباط وجود دارد. بدین معنی که با افزایش سن و سطح تحصیلات، میل به پذیرش ارزشهای دموکراتیک نیز تقویت میشود (ذولفقاری و فعلی، 88:75</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468109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ابوالحسنی (1384)در تحقیقی با عنوان «گرایش سیاسی مردم، اصلاحطلبی و محافظهکاری» نشان داد که در سال 1384اکثریت جامعه ضمن پذیرش نظام سیاسی از وضع موجود ناراضی و خواهان اصلاح آن بودند. شکست اصلاحطلبان و پیروزی آنان طی سالهای 84و 76مبین شکست و موفقیت این دو جریان نیست بلکه نشاندهنده گرایشات رفرمیستی در میان مردم است (ابوالحسنی،. 42:  84-40)</a:t>
            </a:r>
          </a:p>
          <a:p>
            <a:pPr marL="0" indent="0" algn="just">
              <a:buNone/>
            </a:pPr>
            <a:r>
              <a:rPr lang="fa-IR" b="0" i="0" smtClean="0">
                <a:solidFill>
                  <a:srgbClr val="242021"/>
                </a:solidFill>
                <a:effectLst/>
                <a:latin typeface="BLotus"/>
                <a:cs typeface="B Zar" panose="00000400000000000000" pitchFamily="2" charset="-78"/>
              </a:rPr>
              <a:t/>
            </a:r>
            <a:br>
              <a:rPr lang="fa-IR" b="0" i="0" smtClean="0">
                <a:solidFill>
                  <a:srgbClr val="242021"/>
                </a:solidFill>
                <a:effectLst/>
                <a:latin typeface="BLotus"/>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ard 3"/>
          <p:cNvSpPr/>
          <p:nvPr/>
        </p:nvSpPr>
        <p:spPr>
          <a:xfrm>
            <a:off x="838200" y="4178104"/>
            <a:ext cx="2912013" cy="1294228"/>
          </a:xfrm>
          <a:prstGeom prst="flowChartPunchedCar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ln w="22225">
                  <a:solidFill>
                    <a:schemeClr val="accent2"/>
                  </a:solidFill>
                  <a:prstDash val="solid"/>
                </a:ln>
                <a:solidFill>
                  <a:schemeClr val="accent2">
                    <a:lumMod val="40000"/>
                    <a:lumOff val="60000"/>
                  </a:schemeClr>
                </a:solidFill>
                <a:latin typeface="BLotus"/>
                <a:cs typeface="B Zar" panose="00000400000000000000" pitchFamily="2" charset="-78"/>
              </a:rPr>
              <a:t>گرایشات رفرمیستی</a:t>
            </a:r>
            <a:endParaRPr lang="fa-IR"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077725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solidFill>
                  <a:srgbClr val="242021"/>
                </a:solidFill>
                <a:latin typeface="BLotus"/>
                <a:cs typeface="B Zar" panose="00000400000000000000" pitchFamily="2" charset="-78"/>
              </a:rPr>
              <a:t>عالم </a:t>
            </a:r>
            <a:r>
              <a:rPr lang="fa-IR" smtClean="0">
                <a:solidFill>
                  <a:srgbClr val="242021"/>
                </a:solidFill>
                <a:latin typeface="BLotus"/>
                <a:cs typeface="B Zar" panose="00000400000000000000" pitchFamily="2" charset="-78"/>
              </a:rPr>
              <a:t>(1379) در </a:t>
            </a:r>
            <a:r>
              <a:rPr lang="fa-IR">
                <a:solidFill>
                  <a:srgbClr val="242021"/>
                </a:solidFill>
                <a:latin typeface="BLotus"/>
                <a:cs typeface="B Zar" panose="00000400000000000000" pitchFamily="2" charset="-78"/>
              </a:rPr>
              <a:t>تحقیق خود با عنوان «بازبینی طیف گرایشات سیاسی،» </a:t>
            </a:r>
            <a:r>
              <a:rPr lang="fa-IR" smtClean="0">
                <a:solidFill>
                  <a:srgbClr val="242021"/>
                </a:solidFill>
                <a:latin typeface="BLotus"/>
                <a:cs typeface="B Zar" panose="00000400000000000000" pitchFamily="2" charset="-78"/>
              </a:rPr>
              <a:t>گرایشهای سیاسی </a:t>
            </a:r>
            <a:r>
              <a:rPr lang="fa-IR">
                <a:solidFill>
                  <a:srgbClr val="242021"/>
                </a:solidFill>
                <a:latin typeface="BLotus"/>
                <a:cs typeface="B Zar" panose="00000400000000000000" pitchFamily="2" charset="-78"/>
              </a:rPr>
              <a:t>را در ایران موردبررسی قرار داد. </a:t>
            </a:r>
            <a:endParaRPr lang="fa-IR" smtClean="0">
              <a:solidFill>
                <a:srgbClr val="242021"/>
              </a:solidFill>
              <a:latin typeface="BLotus"/>
              <a:cs typeface="B Zar" panose="00000400000000000000" pitchFamily="2" charset="-78"/>
            </a:endParaRPr>
          </a:p>
          <a:p>
            <a:r>
              <a:rPr lang="fa-IR" smtClean="0">
                <a:solidFill>
                  <a:srgbClr val="242021"/>
                </a:solidFill>
                <a:latin typeface="BLotus"/>
                <a:cs typeface="B Zar" panose="00000400000000000000" pitchFamily="2" charset="-78"/>
              </a:rPr>
              <a:t>الف</a:t>
            </a:r>
            <a:r>
              <a:rPr lang="fa-IR">
                <a:solidFill>
                  <a:srgbClr val="242021"/>
                </a:solidFill>
                <a:latin typeface="BLotus"/>
                <a:cs typeface="B Zar" panose="00000400000000000000" pitchFamily="2" charset="-78"/>
              </a:rPr>
              <a:t>) </a:t>
            </a:r>
            <a:r>
              <a:rPr lang="fa-IR">
                <a:solidFill>
                  <a:srgbClr val="0070C0"/>
                </a:solidFill>
                <a:latin typeface="BLotus"/>
                <a:cs typeface="B Zar" panose="00000400000000000000" pitchFamily="2" charset="-78"/>
              </a:rPr>
              <a:t>طیف رادیکال </a:t>
            </a:r>
            <a:r>
              <a:rPr lang="fa-IR">
                <a:solidFill>
                  <a:srgbClr val="242021"/>
                </a:solidFill>
                <a:latin typeface="BLotus"/>
                <a:cs typeface="B Zar" panose="00000400000000000000" pitchFamily="2" charset="-78"/>
              </a:rPr>
              <a:t>یک نوع موضعگیری با اعتقاد</a:t>
            </a:r>
            <a:r>
              <a:rPr lang="fa-IR">
                <a:solidFill>
                  <a:prstClr val="black"/>
                </a:solidFill>
                <a:cs typeface="B Zar" panose="00000400000000000000" pitchFamily="2" charset="-78"/>
              </a:rPr>
              <a:t> </a:t>
            </a:r>
            <a:r>
              <a:rPr lang="fa-IR" smtClean="0">
                <a:solidFill>
                  <a:prstClr val="black"/>
                </a:solidFill>
                <a:cs typeface="B Zar" panose="00000400000000000000" pitchFamily="2" charset="-78"/>
              </a:rPr>
              <a:t> </a:t>
            </a:r>
            <a:r>
              <a:rPr lang="fa-IR" smtClean="0">
                <a:solidFill>
                  <a:srgbClr val="242021"/>
                </a:solidFill>
                <a:latin typeface="BLotus"/>
                <a:cs typeface="B Zar" panose="00000400000000000000" pitchFamily="2" charset="-78"/>
              </a:rPr>
              <a:t>به </a:t>
            </a:r>
            <a:r>
              <a:rPr lang="fa-IR">
                <a:solidFill>
                  <a:srgbClr val="242021"/>
                </a:solidFill>
                <a:latin typeface="BLotus"/>
                <a:cs typeface="B Zar" panose="00000400000000000000" pitchFamily="2" charset="-78"/>
              </a:rPr>
              <a:t>حل مشکلات به کمک عقل است. </a:t>
            </a:r>
            <a:endParaRPr lang="fa-IR" smtClean="0">
              <a:solidFill>
                <a:srgbClr val="242021"/>
              </a:solidFill>
              <a:latin typeface="BLotus"/>
              <a:cs typeface="B Zar" panose="00000400000000000000" pitchFamily="2" charset="-78"/>
            </a:endParaRPr>
          </a:p>
          <a:p>
            <a:r>
              <a:rPr lang="fa-IR" smtClean="0">
                <a:solidFill>
                  <a:srgbClr val="242021"/>
                </a:solidFill>
                <a:latin typeface="BLotus"/>
                <a:cs typeface="B Zar" panose="00000400000000000000" pitchFamily="2" charset="-78"/>
              </a:rPr>
              <a:t>ب</a:t>
            </a:r>
            <a:r>
              <a:rPr lang="fa-IR">
                <a:solidFill>
                  <a:srgbClr val="242021"/>
                </a:solidFill>
                <a:latin typeface="BLotus"/>
                <a:cs typeface="B Zar" panose="00000400000000000000" pitchFamily="2" charset="-78"/>
              </a:rPr>
              <a:t>) اما </a:t>
            </a:r>
            <a:r>
              <a:rPr lang="fa-IR" smtClean="0">
                <a:solidFill>
                  <a:srgbClr val="FF0000"/>
                </a:solidFill>
                <a:latin typeface="BLotus"/>
                <a:cs typeface="B Zar" panose="00000400000000000000" pitchFamily="2" charset="-78"/>
              </a:rPr>
              <a:t>محافظه کاران </a:t>
            </a:r>
            <a:r>
              <a:rPr lang="fa-IR">
                <a:solidFill>
                  <a:srgbClr val="242021"/>
                </a:solidFill>
                <a:latin typeface="BLotus"/>
                <a:cs typeface="B Zar" panose="00000400000000000000" pitchFamily="2" charset="-78"/>
              </a:rPr>
              <a:t>کسانی هستند که از وضع </a:t>
            </a:r>
            <a:r>
              <a:rPr lang="fa-IR" smtClean="0">
                <a:solidFill>
                  <a:srgbClr val="242021"/>
                </a:solidFill>
                <a:latin typeface="BLotus"/>
                <a:cs typeface="B Zar" panose="00000400000000000000" pitchFamily="2" charset="-78"/>
              </a:rPr>
              <a:t>موجود کاملا </a:t>
            </a:r>
            <a:r>
              <a:rPr lang="fa-IR">
                <a:solidFill>
                  <a:srgbClr val="242021"/>
                </a:solidFill>
                <a:latin typeface="BLotus"/>
                <a:cs typeface="B Zar" panose="00000400000000000000" pitchFamily="2" charset="-78"/>
              </a:rPr>
              <a:t>پشتیبانی میکنند. چراکه به نظر محافظهکاران نباید میراث گذشتگان را یکباره </a:t>
            </a:r>
            <a:r>
              <a:rPr lang="fa-IR" smtClean="0">
                <a:solidFill>
                  <a:srgbClr val="242021"/>
                </a:solidFill>
                <a:latin typeface="BLotus"/>
                <a:cs typeface="B Zar" panose="00000400000000000000" pitchFamily="2" charset="-78"/>
              </a:rPr>
              <a:t>کنار گذاشت </a:t>
            </a:r>
            <a:r>
              <a:rPr lang="fa-IR">
                <a:solidFill>
                  <a:srgbClr val="242021"/>
                </a:solidFill>
                <a:latin typeface="BLotus"/>
                <a:cs typeface="B Zar" panose="00000400000000000000" pitchFamily="2" charset="-78"/>
              </a:rPr>
              <a:t>(بشیریه</a:t>
            </a:r>
            <a:r>
              <a:rPr lang="fa-IR" smtClean="0">
                <a:solidFill>
                  <a:srgbClr val="242021"/>
                </a:solidFill>
                <a:latin typeface="BLotus"/>
                <a:cs typeface="B Zar" panose="00000400000000000000" pitchFamily="2" charset="-78"/>
              </a:rPr>
              <a:t>، 78:113 )</a:t>
            </a:r>
            <a:endParaRPr lang="fa-IR"/>
          </a:p>
        </p:txBody>
      </p:sp>
    </p:spTree>
    <p:extLst>
      <p:ext uri="{BB962C8B-B14F-4D97-AF65-F5344CB8AC3E}">
        <p14:creationId xmlns:p14="http://schemas.microsoft.com/office/powerpoint/2010/main" val="2570215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0070C0"/>
                </a:solidFill>
                <a:effectLst/>
                <a:latin typeface="BZarBold"/>
                <a:cs typeface="B Zar" panose="00000400000000000000" pitchFamily="2" charset="-78"/>
              </a:rPr>
              <a:t>مبانی نظری پژوهش</a:t>
            </a:r>
            <a:endParaRPr lang="fa-IR">
              <a:solidFill>
                <a:srgbClr val="0070C0"/>
              </a:solidFill>
              <a:cs typeface="B Zar" panose="00000400000000000000" pitchFamily="2" charset="-78"/>
            </a:endParaRPr>
          </a:p>
        </p:txBody>
      </p:sp>
      <p:sp>
        <p:nvSpPr>
          <p:cNvPr id="3" name="Content Placeholder 2"/>
          <p:cNvSpPr>
            <a:spLocks noGrp="1"/>
          </p:cNvSpPr>
          <p:nvPr>
            <p:ph idx="1"/>
          </p:nvPr>
        </p:nvSpPr>
        <p:spPr>
          <a:xfrm>
            <a:off x="3587262" y="1812745"/>
            <a:ext cx="7766538" cy="4351338"/>
          </a:xfrm>
        </p:spPr>
        <p:txBody>
          <a:bodyPr>
            <a:normAutofit lnSpcReduction="10000"/>
          </a:bodyPr>
          <a:lstStyle/>
          <a:p>
            <a:pPr algn="just"/>
            <a:r>
              <a:rPr lang="fa-IR" b="0" i="0" smtClean="0">
                <a:solidFill>
                  <a:srgbClr val="242021"/>
                </a:solidFill>
                <a:effectLst/>
                <a:latin typeface="BLotus"/>
                <a:cs typeface="B Zar" panose="00000400000000000000" pitchFamily="2" charset="-78"/>
              </a:rPr>
              <a:t>نظر جین لایگلی (2015) این است که گرایش سیاسی افراد در زندگی روزمره تحت تأثیر گروههایی است که به آن تعلق دارند؛ ازاینرو افراد به دلیل افکار شخصی خود دست به انتخاب سیاسی نمیزنند، بلکه معیارهای گروهی است که رفتار سیاسی آنان را هدایت میکند (جها و همکاران، 102ص 2018) همچنین بر اساس نظریه بلاو، </a:t>
            </a:r>
            <a:r>
              <a:rPr lang="fa-IR" b="1" i="0" smtClean="0">
                <a:solidFill>
                  <a:srgbClr val="0070C0"/>
                </a:solidFill>
                <a:effectLst/>
                <a:latin typeface="BLotus"/>
                <a:cs typeface="B Zar" panose="00000400000000000000" pitchFamily="2" charset="-78"/>
              </a:rPr>
              <a:t>پیوند اجتماعی </a:t>
            </a:r>
            <a:r>
              <a:rPr lang="fa-IR" b="0" i="0" smtClean="0">
                <a:solidFill>
                  <a:srgbClr val="242021"/>
                </a:solidFill>
                <a:effectLst/>
                <a:latin typeface="BLotus"/>
                <a:cs typeface="B Zar" panose="00000400000000000000" pitchFamily="2" charset="-78"/>
              </a:rPr>
              <a:t>زمانی حفظ و تقویت میشود که افراد در مقابل آن پاداش بگیرند. پاداش، محرک کنشگران به رفتار سیاسی خاصی است که با گرایش سیاسی افراد رابطه دارد (میرزایی و جعفری، 165: 1388)</a:t>
            </a:r>
          </a:p>
          <a:p>
            <a:pPr algn="just"/>
            <a:r>
              <a:rPr lang="fa-IR" b="0" i="0" smtClean="0">
                <a:solidFill>
                  <a:srgbClr val="242021"/>
                </a:solidFill>
                <a:effectLst/>
                <a:latin typeface="BLotus"/>
                <a:cs typeface="B Zar" panose="00000400000000000000" pitchFamily="2" charset="-78"/>
              </a:rPr>
              <a:t/>
            </a:r>
            <a:br>
              <a:rPr lang="fa-IR" b="0" i="0" smtClean="0">
                <a:solidFill>
                  <a:srgbClr val="242021"/>
                </a:solidFill>
                <a:effectLst/>
                <a:latin typeface="BLotus"/>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838200" y="1932695"/>
            <a:ext cx="2666731" cy="2456425"/>
          </a:xfrm>
          <a:prstGeom prst="rect">
            <a:avLst/>
          </a:prstGeom>
        </p:spPr>
      </p:pic>
      <p:sp>
        <p:nvSpPr>
          <p:cNvPr id="6" name="TextBox 5"/>
          <p:cNvSpPr txBox="1"/>
          <p:nvPr/>
        </p:nvSpPr>
        <p:spPr>
          <a:xfrm>
            <a:off x="1547446" y="4754880"/>
            <a:ext cx="1420837" cy="461665"/>
          </a:xfrm>
          <a:prstGeom prst="rect">
            <a:avLst/>
          </a:prstGeom>
          <a:noFill/>
        </p:spPr>
        <p:txBody>
          <a:bodyPr wrap="square" rtlCol="1">
            <a:spAutoFit/>
          </a:bodyPr>
          <a:lstStyle/>
          <a:p>
            <a:pPr algn="ctr"/>
            <a:r>
              <a:rPr lang="fa-IR" sz="2400" smtClean="0">
                <a:solidFill>
                  <a:srgbClr val="0070C0"/>
                </a:solidFill>
                <a:cs typeface="B Zar" panose="00000400000000000000" pitchFamily="2" charset="-78"/>
              </a:rPr>
              <a:t>پیتر بلاو</a:t>
            </a:r>
            <a:endParaRPr lang="fa-IR" sz="2400">
              <a:solidFill>
                <a:srgbClr val="0070C0"/>
              </a:solidFill>
              <a:cs typeface="B Zar" panose="00000400000000000000" pitchFamily="2" charset="-78"/>
            </a:endParaRPr>
          </a:p>
        </p:txBody>
      </p:sp>
    </p:spTree>
    <p:extLst>
      <p:ext uri="{BB962C8B-B14F-4D97-AF65-F5344CB8AC3E}">
        <p14:creationId xmlns:p14="http://schemas.microsoft.com/office/powerpoint/2010/main" val="3840980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263704" y="1825625"/>
            <a:ext cx="8090095" cy="4351338"/>
          </a:xfrm>
        </p:spPr>
        <p:txBody>
          <a:bodyPr/>
          <a:lstStyle/>
          <a:p>
            <a:pPr algn="just"/>
            <a:r>
              <a:rPr lang="fa-IR" sz="2400">
                <a:solidFill>
                  <a:srgbClr val="242021"/>
                </a:solidFill>
                <a:latin typeface="BLotus"/>
                <a:cs typeface="B Zar" panose="00000400000000000000" pitchFamily="2" charset="-78"/>
              </a:rPr>
              <a:t>روپاسینگهای و گوتز </a:t>
            </a:r>
            <a:r>
              <a:rPr lang="fa-IR" sz="2400" smtClean="0">
                <a:solidFill>
                  <a:srgbClr val="242021"/>
                </a:solidFill>
                <a:latin typeface="BLotus"/>
                <a:cs typeface="B Zar" panose="00000400000000000000" pitchFamily="2" charset="-78"/>
              </a:rPr>
              <a:t>(2002) سرمایه </a:t>
            </a:r>
            <a:r>
              <a:rPr lang="fa-IR" sz="2400">
                <a:solidFill>
                  <a:srgbClr val="242021"/>
                </a:solidFill>
                <a:latin typeface="BLotus"/>
                <a:cs typeface="B Zar" panose="00000400000000000000" pitchFamily="2" charset="-78"/>
              </a:rPr>
              <a:t>اجتماعی را به </a:t>
            </a:r>
            <a:r>
              <a:rPr lang="fa-IR" sz="2400" smtClean="0">
                <a:solidFill>
                  <a:srgbClr val="242021"/>
                </a:solidFill>
                <a:latin typeface="BLotus"/>
                <a:cs typeface="B Zar" panose="00000400000000000000" pitchFamily="2" charset="-78"/>
              </a:rPr>
              <a:t>2 بعد </a:t>
            </a:r>
            <a:r>
              <a:rPr lang="fa-IR" sz="2400">
                <a:solidFill>
                  <a:srgbClr val="242021"/>
                </a:solidFill>
                <a:latin typeface="BLotus"/>
                <a:cs typeface="B Zar" panose="00000400000000000000" pitchFamily="2" charset="-78"/>
              </a:rPr>
              <a:t>هنجارهای و آلتوسویی </a:t>
            </a:r>
            <a:r>
              <a:rPr lang="fa-IR" sz="2400" smtClean="0">
                <a:solidFill>
                  <a:srgbClr val="242021"/>
                </a:solidFill>
                <a:latin typeface="BLotus"/>
                <a:cs typeface="B Zar" panose="00000400000000000000" pitchFamily="2" charset="-78"/>
              </a:rPr>
              <a:t>تقسیم و </a:t>
            </a:r>
            <a:r>
              <a:rPr lang="fa-IR" sz="2400">
                <a:solidFill>
                  <a:srgbClr val="242021"/>
                </a:solidFill>
                <a:latin typeface="BLotus"/>
                <a:cs typeface="B Zar" panose="00000400000000000000" pitchFamily="2" charset="-78"/>
              </a:rPr>
              <a:t>شاخص خود را در این زمینه گویه سازی نمودند. بر اساس نظر پوتنام </a:t>
            </a:r>
            <a:r>
              <a:rPr lang="fa-IR" sz="2400" smtClean="0">
                <a:solidFill>
                  <a:srgbClr val="242021"/>
                </a:solidFill>
                <a:latin typeface="BLotus"/>
                <a:cs typeface="B Zar" panose="00000400000000000000" pitchFamily="2" charset="-78"/>
              </a:rPr>
              <a:t>(2000) سرمایه اجتماعی </a:t>
            </a:r>
            <a:r>
              <a:rPr lang="fa-IR" sz="2400">
                <a:solidFill>
                  <a:srgbClr val="242021"/>
                </a:solidFill>
                <a:latin typeface="BLotus"/>
                <a:cs typeface="B Zar" panose="00000400000000000000" pitchFamily="2" charset="-78"/>
              </a:rPr>
              <a:t>یک حلقه اتصال و شبکهای از روابط افقی و عمودی است که میتواند بین </a:t>
            </a:r>
            <a:r>
              <a:rPr lang="fa-IR" sz="2400" smtClean="0">
                <a:solidFill>
                  <a:srgbClr val="242021"/>
                </a:solidFill>
                <a:latin typeface="BLotus"/>
                <a:cs typeface="B Zar" panose="00000400000000000000" pitchFamily="2" charset="-78"/>
              </a:rPr>
              <a:t>دو شاخص </a:t>
            </a:r>
            <a:r>
              <a:rPr lang="fa-IR" sz="2400">
                <a:solidFill>
                  <a:srgbClr val="242021"/>
                </a:solidFill>
                <a:latin typeface="BLotus"/>
                <a:cs typeface="B Zar" panose="00000400000000000000" pitchFamily="2" charset="-78"/>
              </a:rPr>
              <a:t>مدنظر روپاسینگهای و گوتز ارتباط برقرار نماید. از نظر سیدنی و وربا </a:t>
            </a:r>
            <a:r>
              <a:rPr lang="fa-IR" sz="2400" smtClean="0">
                <a:solidFill>
                  <a:srgbClr val="242021"/>
                </a:solidFill>
                <a:latin typeface="BLotus"/>
                <a:cs typeface="B Zar" panose="00000400000000000000" pitchFamily="2" charset="-78"/>
              </a:rPr>
              <a:t>(2009) </a:t>
            </a:r>
            <a:r>
              <a:rPr lang="fa-IR" sz="1000" smtClean="0">
                <a:solidFill>
                  <a:srgbClr val="242021"/>
                </a:solidFill>
                <a:latin typeface="BLotus"/>
                <a:cs typeface="B Zar" panose="00000400000000000000" pitchFamily="2" charset="-78"/>
              </a:rPr>
              <a:t>17</a:t>
            </a:r>
            <a:r>
              <a:rPr lang="fa-IR" sz="2400" smtClean="0">
                <a:solidFill>
                  <a:srgbClr val="242021"/>
                </a:solidFill>
                <a:latin typeface="BLotus"/>
                <a:cs typeface="B Zar" panose="00000400000000000000" pitchFamily="2" charset="-78"/>
              </a:rPr>
              <a:t>فهم بهتر </a:t>
            </a:r>
            <a:r>
              <a:rPr lang="fa-IR" sz="2400">
                <a:solidFill>
                  <a:srgbClr val="242021"/>
                </a:solidFill>
                <a:latin typeface="BLotus"/>
                <a:cs typeface="B Zar" panose="00000400000000000000" pitchFamily="2" charset="-78"/>
              </a:rPr>
              <a:t>گرایشات در گروه پی بردن به نقش تعاملات اجتماعی سازنده است. چراکه </a:t>
            </a:r>
            <a:r>
              <a:rPr lang="fa-IR" sz="2400" smtClean="0">
                <a:solidFill>
                  <a:srgbClr val="242021"/>
                </a:solidFill>
                <a:latin typeface="BLotus"/>
                <a:cs typeface="B Zar" panose="00000400000000000000" pitchFamily="2" charset="-78"/>
              </a:rPr>
              <a:t>گرایشات سیاسی </a:t>
            </a:r>
            <a:r>
              <a:rPr lang="fa-IR" sz="2400">
                <a:solidFill>
                  <a:srgbClr val="242021"/>
                </a:solidFill>
                <a:latin typeface="BLotus"/>
                <a:cs typeface="B Zar" panose="00000400000000000000" pitchFamily="2" charset="-78"/>
              </a:rPr>
              <a:t>تحت تأثیر افرادی است که به صورت روزانه با آنان در ارتباط هستند</a:t>
            </a:r>
            <a:endParaRPr lang="fa-IR"/>
          </a:p>
        </p:txBody>
      </p:sp>
      <p:pic>
        <p:nvPicPr>
          <p:cNvPr id="4" name="Picture 3"/>
          <p:cNvPicPr>
            <a:picLocks noChangeAspect="1"/>
          </p:cNvPicPr>
          <p:nvPr/>
        </p:nvPicPr>
        <p:blipFill>
          <a:blip r:embed="rId2"/>
          <a:stretch>
            <a:fillRect/>
          </a:stretch>
        </p:blipFill>
        <p:spPr>
          <a:xfrm>
            <a:off x="1025218" y="1825625"/>
            <a:ext cx="2071397" cy="3110206"/>
          </a:xfrm>
          <a:prstGeom prst="rect">
            <a:avLst/>
          </a:prstGeom>
        </p:spPr>
      </p:pic>
      <p:sp>
        <p:nvSpPr>
          <p:cNvPr id="5" name="TextBox 4"/>
          <p:cNvSpPr txBox="1"/>
          <p:nvPr/>
        </p:nvSpPr>
        <p:spPr>
          <a:xfrm>
            <a:off x="1434904" y="5205045"/>
            <a:ext cx="1252024" cy="369332"/>
          </a:xfrm>
          <a:prstGeom prst="rect">
            <a:avLst/>
          </a:prstGeom>
          <a:noFill/>
        </p:spPr>
        <p:txBody>
          <a:bodyPr wrap="square" rtlCol="1">
            <a:spAutoFit/>
          </a:bodyPr>
          <a:lstStyle/>
          <a:p>
            <a:pPr algn="ctr"/>
            <a:r>
              <a:rPr lang="fa-IR" smtClean="0">
                <a:solidFill>
                  <a:srgbClr val="0070C0"/>
                </a:solidFill>
                <a:cs typeface="B Zar" panose="00000400000000000000" pitchFamily="2" charset="-78"/>
              </a:rPr>
              <a:t>استیفن گوتز</a:t>
            </a:r>
            <a:endParaRPr lang="fa-IR">
              <a:solidFill>
                <a:srgbClr val="0070C0"/>
              </a:solidFill>
              <a:cs typeface="B Zar" panose="00000400000000000000" pitchFamily="2" charset="-78"/>
            </a:endParaRPr>
          </a:p>
        </p:txBody>
      </p:sp>
      <p:sp>
        <p:nvSpPr>
          <p:cNvPr id="6" name="Flowchart: Process 5"/>
          <p:cNvSpPr/>
          <p:nvPr/>
        </p:nvSpPr>
        <p:spPr>
          <a:xfrm>
            <a:off x="6330462" y="4804116"/>
            <a:ext cx="2504049" cy="8018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latin typeface="BLotus"/>
                <a:cs typeface="B Zar" panose="00000400000000000000" pitchFamily="2" charset="-78"/>
              </a:rPr>
              <a:t>بعد هنجارهای و آلتوسویی</a:t>
            </a:r>
            <a:endParaRPr lang="fa-IR" b="1">
              <a:solidFill>
                <a:srgbClr val="FF0000"/>
              </a:solidFill>
            </a:endParaRPr>
          </a:p>
        </p:txBody>
      </p:sp>
    </p:spTree>
    <p:extLst>
      <p:ext uri="{BB962C8B-B14F-4D97-AF65-F5344CB8AC3E}">
        <p14:creationId xmlns:p14="http://schemas.microsoft.com/office/powerpoint/2010/main" val="259804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نظریه بسترهای عمومی و توسعه: عوامل اجتماعی از نظر هابرماس بر سیاست تأثیر دارند و اختلاف زیاد در شاخص (</a:t>
            </a:r>
            <a:r>
              <a:rPr lang="en-US" sz="1600" b="0" i="0" smtClean="0">
                <a:solidFill>
                  <a:srgbClr val="242021"/>
                </a:solidFill>
                <a:effectLst/>
                <a:latin typeface="TimesNewRomanPSMT"/>
                <a:cs typeface="B Zar" panose="00000400000000000000" pitchFamily="2" charset="-78"/>
              </a:rPr>
              <a:t>SES</a:t>
            </a:r>
            <a:r>
              <a:rPr lang="fa-IR" sz="1600" b="0" i="0" smtClean="0">
                <a:solidFill>
                  <a:srgbClr val="242021"/>
                </a:solidFill>
                <a:effectLst/>
                <a:latin typeface="TimesNewRomanPSMT"/>
                <a:cs typeface="B Zar" panose="00000400000000000000" pitchFamily="2" charset="-78"/>
              </a:rPr>
              <a:t>) </a:t>
            </a:r>
            <a:r>
              <a:rPr lang="fa-IR" b="0" i="0" smtClean="0">
                <a:solidFill>
                  <a:srgbClr val="242021"/>
                </a:solidFill>
                <a:effectLst/>
                <a:latin typeface="BLotus"/>
                <a:cs typeface="B Zar" panose="00000400000000000000" pitchFamily="2" charset="-78"/>
              </a:rPr>
              <a:t>برای روند دموکراتیک یک کشور زیانآور است (صبوری، 80 :1381) هانتینگتون نیز اعتقاد دارد که پایین بودن سطح (</a:t>
            </a:r>
            <a:r>
              <a:rPr lang="en-US" sz="1600" b="0" i="0" smtClean="0">
                <a:solidFill>
                  <a:srgbClr val="242021"/>
                </a:solidFill>
                <a:effectLst/>
                <a:latin typeface="TimesNewRomanPSMT"/>
                <a:cs typeface="B Zar" panose="00000400000000000000" pitchFamily="2" charset="-78"/>
              </a:rPr>
              <a:t>SES</a:t>
            </a:r>
            <a:r>
              <a:rPr lang="fa-IR" sz="1600" b="0" i="0" smtClean="0">
                <a:solidFill>
                  <a:srgbClr val="242021"/>
                </a:solidFill>
                <a:effectLst/>
                <a:latin typeface="TimesNewRomanPSMT"/>
                <a:cs typeface="B Zar" panose="00000400000000000000" pitchFamily="2" charset="-78"/>
              </a:rPr>
              <a:t>) </a:t>
            </a:r>
            <a:r>
              <a:rPr lang="fa-IR" b="0" i="0" smtClean="0">
                <a:solidFill>
                  <a:srgbClr val="242021"/>
                </a:solidFill>
                <a:effectLst/>
                <a:latin typeface="BLotus"/>
                <a:cs typeface="B Zar" panose="00000400000000000000" pitchFamily="2" charset="-78"/>
              </a:rPr>
              <a:t>مانع از شکل گیری گرایشات سیاسی هدفمند برای افراد واقع در طبقات پایین جامعه است (صباغ ،پور، 1373:18)</a:t>
            </a:r>
          </a:p>
          <a:p>
            <a:pPr algn="just"/>
            <a:r>
              <a:rPr lang="fa-IR" b="0" i="0" smtClean="0">
                <a:solidFill>
                  <a:srgbClr val="242021"/>
                </a:solidFill>
                <a:effectLst/>
                <a:latin typeface="BLotus"/>
                <a:cs typeface="B Zar" panose="00000400000000000000" pitchFamily="2" charset="-78"/>
              </a:rPr>
              <a:t/>
            </a:r>
            <a:br>
              <a:rPr lang="fa-IR" b="0" i="0" smtClean="0">
                <a:solidFill>
                  <a:srgbClr val="242021"/>
                </a:solidFill>
                <a:effectLst/>
                <a:latin typeface="BLotus"/>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4534486" y="4389121"/>
            <a:ext cx="3123028" cy="108321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latin typeface="BLotus"/>
                <a:cs typeface="B Zar" panose="00000400000000000000" pitchFamily="2" charset="-78"/>
              </a:rPr>
              <a:t>شکل گیری گرایشات سیاسی هدفمند</a:t>
            </a:r>
            <a:endParaRPr lang="fa-IR" sz="2000">
              <a:solidFill>
                <a:srgbClr val="FF0000"/>
              </a:solidFill>
            </a:endParaRPr>
          </a:p>
        </p:txBody>
      </p:sp>
    </p:spTree>
    <p:extLst>
      <p:ext uri="{BB962C8B-B14F-4D97-AF65-F5344CB8AC3E}">
        <p14:creationId xmlns:p14="http://schemas.microsoft.com/office/powerpoint/2010/main" val="2749161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a:solidFill>
                  <a:srgbClr val="242021"/>
                </a:solidFill>
                <a:latin typeface="BLotus"/>
                <a:cs typeface="B Zar" panose="00000400000000000000" pitchFamily="2" charset="-78"/>
              </a:rPr>
              <a:t>همچنین در این رهیافت، هرمز مهرداد </a:t>
            </a:r>
            <a:r>
              <a:rPr lang="fa-IR" sz="2600" smtClean="0">
                <a:solidFill>
                  <a:srgbClr val="242021"/>
                </a:solidFill>
                <a:latin typeface="BLotus"/>
                <a:cs typeface="B Zar" panose="00000400000000000000" pitchFamily="2" charset="-78"/>
              </a:rPr>
              <a:t>(1376)اعتقاد </a:t>
            </a:r>
            <a:r>
              <a:rPr lang="fa-IR" sz="2600">
                <a:solidFill>
                  <a:srgbClr val="242021"/>
                </a:solidFill>
                <a:latin typeface="BLotus"/>
                <a:cs typeface="B Zar" panose="00000400000000000000" pitchFamily="2" charset="-78"/>
              </a:rPr>
              <a:t>دارد که گرایشات سیاسی </a:t>
            </a:r>
            <a:r>
              <a:rPr lang="fa-IR" sz="2600" smtClean="0">
                <a:solidFill>
                  <a:srgbClr val="242021"/>
                </a:solidFill>
                <a:latin typeface="BLotus"/>
                <a:cs typeface="B Zar" panose="00000400000000000000" pitchFamily="2" charset="-78"/>
              </a:rPr>
              <a:t>متأثر از </a:t>
            </a:r>
            <a:r>
              <a:rPr lang="fa-IR" sz="2600">
                <a:solidFill>
                  <a:srgbClr val="242021"/>
                </a:solidFill>
                <a:latin typeface="BLotus"/>
                <a:cs typeface="B Zar" panose="00000400000000000000" pitchFamily="2" charset="-78"/>
              </a:rPr>
              <a:t>طبقهبندی اجتماعی است. نظریه سیستم </a:t>
            </a:r>
            <a:r>
              <a:rPr lang="fa-IR" sz="2600" smtClean="0">
                <a:solidFill>
                  <a:srgbClr val="242021"/>
                </a:solidFill>
                <a:latin typeface="BLotus"/>
                <a:cs typeface="B Zar" panose="00000400000000000000" pitchFamily="2" charset="-78"/>
              </a:rPr>
              <a:t>شبکه ای</a:t>
            </a:r>
            <a:r>
              <a:rPr lang="fa-IR" sz="2600">
                <a:solidFill>
                  <a:srgbClr val="242021"/>
                </a:solidFill>
                <a:latin typeface="BLotus"/>
                <a:cs typeface="B Zar" panose="00000400000000000000" pitchFamily="2" charset="-78"/>
              </a:rPr>
              <a:t>: از </a:t>
            </a:r>
            <a:r>
              <a:rPr lang="fa-IR" sz="2600" smtClean="0">
                <a:solidFill>
                  <a:srgbClr val="242021"/>
                </a:solidFill>
                <a:latin typeface="BLotus"/>
                <a:cs typeface="B Zar" panose="00000400000000000000" pitchFamily="2" charset="-78"/>
              </a:rPr>
              <a:t>نظریه پردازان </a:t>
            </a:r>
            <a:r>
              <a:rPr lang="fa-IR" sz="2600">
                <a:solidFill>
                  <a:srgbClr val="242021"/>
                </a:solidFill>
                <a:latin typeface="BLotus"/>
                <a:cs typeface="B Zar" panose="00000400000000000000" pitchFamily="2" charset="-78"/>
              </a:rPr>
              <a:t>معروف این </a:t>
            </a:r>
            <a:r>
              <a:rPr lang="fa-IR" sz="2600" smtClean="0">
                <a:solidFill>
                  <a:srgbClr val="242021"/>
                </a:solidFill>
                <a:latin typeface="BLotus"/>
                <a:cs typeface="B Zar" panose="00000400000000000000" pitchFamily="2" charset="-78"/>
              </a:rPr>
              <a:t>نظریه گرانووتر ،(2005) </a:t>
            </a:r>
            <a:r>
              <a:rPr lang="fa-IR" sz="1100">
                <a:solidFill>
                  <a:srgbClr val="242021"/>
                </a:solidFill>
                <a:latin typeface="BLotus"/>
                <a:cs typeface="B Zar" panose="00000400000000000000" pitchFamily="2" charset="-78"/>
              </a:rPr>
              <a:t>18</a:t>
            </a:r>
            <a:r>
              <a:rPr lang="fa-IR" sz="2600">
                <a:solidFill>
                  <a:srgbClr val="242021"/>
                </a:solidFill>
                <a:latin typeface="BLotus"/>
                <a:cs typeface="B Zar" panose="00000400000000000000" pitchFamily="2" charset="-78"/>
              </a:rPr>
              <a:t>با عنوان «</a:t>
            </a:r>
            <a:r>
              <a:rPr lang="fa-IR" sz="2600" b="1">
                <a:solidFill>
                  <a:srgbClr val="FF0000"/>
                </a:solidFill>
                <a:latin typeface="BLotus"/>
                <a:cs typeface="B Zar" panose="00000400000000000000" pitchFamily="2" charset="-78"/>
              </a:rPr>
              <a:t>قدرت پیوندهای سست</a:t>
            </a:r>
            <a:r>
              <a:rPr lang="fa-IR" sz="2600">
                <a:solidFill>
                  <a:srgbClr val="242021"/>
                </a:solidFill>
                <a:latin typeface="BLotus"/>
                <a:cs typeface="B Zar" panose="00000400000000000000" pitchFamily="2" charset="-78"/>
              </a:rPr>
              <a:t>» است. بر اساس این نظریه میزان</a:t>
            </a:r>
            <a:r>
              <a:rPr lang="fa-IR" sz="2600">
                <a:solidFill>
                  <a:prstClr val="black"/>
                </a:solidFill>
                <a:cs typeface="B Zar" panose="00000400000000000000" pitchFamily="2" charset="-78"/>
              </a:rPr>
              <a:t> </a:t>
            </a:r>
            <a:r>
              <a:rPr lang="fa-IR" sz="2600" smtClean="0">
                <a:solidFill>
                  <a:prstClr val="black"/>
                </a:solidFill>
                <a:cs typeface="B Zar" panose="00000400000000000000" pitchFamily="2" charset="-78"/>
              </a:rPr>
              <a:t> </a:t>
            </a:r>
            <a:r>
              <a:rPr lang="fa-IR" sz="2600" smtClean="0">
                <a:solidFill>
                  <a:srgbClr val="242021"/>
                </a:solidFill>
                <a:latin typeface="BLotus"/>
                <a:cs typeface="B Zar" panose="00000400000000000000" pitchFamily="2" charset="-78"/>
              </a:rPr>
              <a:t>سرمایه </a:t>
            </a:r>
            <a:r>
              <a:rPr lang="fa-IR" sz="2600">
                <a:solidFill>
                  <a:srgbClr val="242021"/>
                </a:solidFill>
                <a:latin typeface="BLotus"/>
                <a:cs typeface="B Zar" panose="00000400000000000000" pitchFamily="2" charset="-78"/>
              </a:rPr>
              <a:t>اجتماعی هنگامیکه روابط بین اعضای مستحکمتر شود، کمتر خواهد بود (</a:t>
            </a:r>
            <a:r>
              <a:rPr lang="fa-IR" sz="2600" smtClean="0">
                <a:solidFill>
                  <a:srgbClr val="242021"/>
                </a:solidFill>
                <a:latin typeface="BLotus"/>
                <a:cs typeface="B Zar" panose="00000400000000000000" pitchFamily="2" charset="-78"/>
              </a:rPr>
              <a:t>نصر اصفهانی </a:t>
            </a:r>
            <a:r>
              <a:rPr lang="fa-IR" sz="2600">
                <a:solidFill>
                  <a:srgbClr val="242021"/>
                </a:solidFill>
                <a:latin typeface="BLotus"/>
                <a:cs typeface="B Zar" panose="00000400000000000000" pitchFamily="2" charset="-78"/>
              </a:rPr>
              <a:t>و همکاران، </a:t>
            </a:r>
            <a:r>
              <a:rPr lang="fa-IR" sz="2600" smtClean="0">
                <a:solidFill>
                  <a:srgbClr val="242021"/>
                </a:solidFill>
                <a:latin typeface="BLotus"/>
                <a:cs typeface="B Zar" panose="00000400000000000000" pitchFamily="2" charset="-78"/>
              </a:rPr>
              <a:t>1390)</a:t>
            </a:r>
          </a:p>
          <a:p>
            <a:pPr algn="just"/>
            <a:r>
              <a:rPr lang="fa-IR" sz="2600">
                <a:solidFill>
                  <a:srgbClr val="242021"/>
                </a:solidFill>
                <a:latin typeface="BLotus"/>
                <a:cs typeface="B Zar" panose="00000400000000000000" pitchFamily="2" charset="-78"/>
              </a:rPr>
              <a:t/>
            </a:r>
            <a:br>
              <a:rPr lang="fa-IR" sz="2600">
                <a:solidFill>
                  <a:srgbClr val="242021"/>
                </a:solidFill>
                <a:latin typeface="BLotus"/>
                <a:cs typeface="B Zar" panose="00000400000000000000" pitchFamily="2" charset="-78"/>
              </a:rPr>
            </a:br>
            <a:endParaRPr lang="fa-IR"/>
          </a:p>
        </p:txBody>
      </p:sp>
    </p:spTree>
    <p:extLst>
      <p:ext uri="{BB962C8B-B14F-4D97-AF65-F5344CB8AC3E}">
        <p14:creationId xmlns:p14="http://schemas.microsoft.com/office/powerpoint/2010/main" val="109489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r>
              <a:rPr lang="fa-IR" sz="2600">
                <a:solidFill>
                  <a:srgbClr val="242021"/>
                </a:solidFill>
                <a:latin typeface="BLotus"/>
                <a:cs typeface="B Zar" panose="00000400000000000000" pitchFamily="2" charset="-78"/>
              </a:rPr>
              <a:t>ممکن است که افراد جامعه تحت تأثیر فشارهای اجتماعی وادار به شرکت در </a:t>
            </a:r>
            <a:r>
              <a:rPr lang="fa-IR" sz="2600" smtClean="0">
                <a:solidFill>
                  <a:srgbClr val="242021"/>
                </a:solidFill>
                <a:latin typeface="BLotus"/>
                <a:cs typeface="B Zar" panose="00000400000000000000" pitchFamily="2" charset="-78"/>
              </a:rPr>
              <a:t>انتخابات شوند </a:t>
            </a:r>
            <a:r>
              <a:rPr lang="fa-IR" sz="2600">
                <a:solidFill>
                  <a:srgbClr val="242021"/>
                </a:solidFill>
                <a:latin typeface="BLotus"/>
                <a:cs typeface="B Zar" panose="00000400000000000000" pitchFamily="2" charset="-78"/>
              </a:rPr>
              <a:t>و این نظریه به کمک نظریه سرمایه اجتماعی نقش انسجام اجتماعی را در </a:t>
            </a:r>
            <a:r>
              <a:rPr lang="fa-IR" sz="2600" smtClean="0">
                <a:solidFill>
                  <a:srgbClr val="242021"/>
                </a:solidFill>
                <a:latin typeface="BLotus"/>
                <a:cs typeface="B Zar" panose="00000400000000000000" pitchFamily="2" charset="-78"/>
              </a:rPr>
              <a:t>فعالیتهای سیاسی </a:t>
            </a:r>
            <a:r>
              <a:rPr lang="fa-IR" sz="2600">
                <a:solidFill>
                  <a:srgbClr val="242021"/>
                </a:solidFill>
                <a:latin typeface="BLotus"/>
                <a:cs typeface="B Zar" panose="00000400000000000000" pitchFamily="2" charset="-78"/>
              </a:rPr>
              <a:t>تقویت میکند. همچنین، از نظر اسمیت </a:t>
            </a:r>
            <a:r>
              <a:rPr lang="fa-IR" sz="2600" smtClean="0">
                <a:solidFill>
                  <a:srgbClr val="242021"/>
                </a:solidFill>
                <a:latin typeface="BLotus"/>
                <a:cs typeface="B Zar" panose="00000400000000000000" pitchFamily="2" charset="-78"/>
              </a:rPr>
              <a:t>(2013) </a:t>
            </a:r>
            <a:r>
              <a:rPr lang="fa-IR" sz="1100">
                <a:solidFill>
                  <a:srgbClr val="242021"/>
                </a:solidFill>
                <a:latin typeface="BLotus"/>
                <a:cs typeface="B Zar" panose="00000400000000000000" pitchFamily="2" charset="-78"/>
              </a:rPr>
              <a:t>19</a:t>
            </a:r>
            <a:r>
              <a:rPr lang="fa-IR" sz="2600">
                <a:solidFill>
                  <a:srgbClr val="242021"/>
                </a:solidFill>
                <a:latin typeface="BLotus"/>
                <a:cs typeface="B Zar" panose="00000400000000000000" pitchFamily="2" charset="-78"/>
              </a:rPr>
              <a:t>همکاری پایین در بین مردم </a:t>
            </a:r>
            <a:r>
              <a:rPr lang="fa-IR" sz="2600" smtClean="0">
                <a:solidFill>
                  <a:srgbClr val="242021"/>
                </a:solidFill>
                <a:latin typeface="BLotus"/>
                <a:cs typeface="B Zar" panose="00000400000000000000" pitchFamily="2" charset="-78"/>
              </a:rPr>
              <a:t>دلیل بر </a:t>
            </a:r>
            <a:r>
              <a:rPr lang="fa-IR" sz="2600">
                <a:solidFill>
                  <a:srgbClr val="242021"/>
                </a:solidFill>
                <a:latin typeface="BLotus"/>
                <a:cs typeface="B Zar" panose="00000400000000000000" pitchFamily="2" charset="-78"/>
              </a:rPr>
              <a:t>عدم گرایش شهروندان به فعالیتهای سیاسی است</a:t>
            </a:r>
            <a:endParaRPr lang="fa-IR">
              <a:solidFill>
                <a:prstClr val="black"/>
              </a:solidFill>
            </a:endParaRPr>
          </a:p>
          <a:p>
            <a:endParaRPr lang="fa-IR"/>
          </a:p>
        </p:txBody>
      </p:sp>
      <p:sp>
        <p:nvSpPr>
          <p:cNvPr id="4" name="Flowchart: Process 3"/>
          <p:cNvSpPr/>
          <p:nvPr/>
        </p:nvSpPr>
        <p:spPr>
          <a:xfrm>
            <a:off x="1181685" y="3530991"/>
            <a:ext cx="3066757" cy="1674055"/>
          </a:xfrm>
          <a:prstGeom prst="flowChartProcess">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a:solidFill>
                  <a:srgbClr val="FF0000"/>
                </a:solidFill>
                <a:latin typeface="BLotus"/>
                <a:cs typeface="B Zar" panose="00000400000000000000" pitchFamily="2" charset="-78"/>
              </a:rPr>
              <a:t>همکاری پایین در بین مردم </a:t>
            </a:r>
            <a:endParaRPr lang="fa-IR">
              <a:solidFill>
                <a:srgbClr val="FF0000"/>
              </a:solidFill>
            </a:endParaRPr>
          </a:p>
        </p:txBody>
      </p:sp>
    </p:spTree>
    <p:extLst>
      <p:ext uri="{BB962C8B-B14F-4D97-AF65-F5344CB8AC3E}">
        <p14:creationId xmlns:p14="http://schemas.microsoft.com/office/powerpoint/2010/main" val="289332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242021"/>
                </a:solidFill>
                <a:latin typeface="BLotus"/>
                <a:cs typeface="B Zar" panose="00000400000000000000" pitchFamily="2" charset="-78"/>
              </a:rPr>
              <a:t>جامعه آماری این پژوهش شهروندان استان خوزستان و نمونه آماری تعداد 5شهرستان </a:t>
            </a:r>
            <a:r>
              <a:rPr lang="fa-IR" smtClean="0">
                <a:solidFill>
                  <a:srgbClr val="242021"/>
                </a:solidFill>
                <a:latin typeface="BLotus"/>
                <a:cs typeface="B Zar" panose="00000400000000000000" pitchFamily="2" charset="-78"/>
              </a:rPr>
              <a:t>دارای جمعیت </a:t>
            </a:r>
            <a:r>
              <a:rPr lang="fa-IR">
                <a:solidFill>
                  <a:srgbClr val="242021"/>
                </a:solidFill>
                <a:latin typeface="BLotus"/>
                <a:cs typeface="B Zar" panose="00000400000000000000" pitchFamily="2" charset="-78"/>
              </a:rPr>
              <a:t>بیش از 100.000نفر جمعیت بوده که اطلاعات لازم با استفاده از ابزار پرسشنامه و با روش احتمالی چند </a:t>
            </a:r>
            <a:r>
              <a:rPr lang="fa-IR" smtClean="0">
                <a:solidFill>
                  <a:srgbClr val="242021"/>
                </a:solidFill>
                <a:latin typeface="BLotus"/>
                <a:cs typeface="B Zar" panose="00000400000000000000" pitchFamily="2" charset="-78"/>
              </a:rPr>
              <a:t>مرحله ای جمع آوری </a:t>
            </a:r>
            <a:r>
              <a:rPr lang="fa-IR">
                <a:solidFill>
                  <a:srgbClr val="242021"/>
                </a:solidFill>
                <a:latin typeface="BLotus"/>
                <a:cs typeface="B Zar" panose="00000400000000000000" pitchFamily="2" charset="-78"/>
              </a:rPr>
              <a:t>گردید. در ادامه برای به دست آوردن میزان روایی یا قابلیت اعتبار دادهها، از معیار </a:t>
            </a:r>
            <a:r>
              <a:rPr lang="en-US" sz="1600">
                <a:solidFill>
                  <a:srgbClr val="242021"/>
                </a:solidFill>
                <a:latin typeface="TimesNewRomanPSMT"/>
                <a:cs typeface="B Zar" panose="00000400000000000000" pitchFamily="2" charset="-78"/>
              </a:rPr>
              <a:t>SVR</a:t>
            </a:r>
            <a:r>
              <a:rPr lang="fa-IR">
                <a:solidFill>
                  <a:srgbClr val="242021"/>
                </a:solidFill>
                <a:latin typeface="BLotus"/>
                <a:cs typeface="B Zar" panose="00000400000000000000" pitchFamily="2" charset="-78"/>
              </a:rPr>
              <a:t>و معیار ملاک تجربی به شکل استاندارد استفاده شد. با استفاده از نتایج پژوهش مشخص گردید که دوگانه قطبنمای </a:t>
            </a:r>
            <a:r>
              <a:rPr lang="fa-IR" smtClean="0">
                <a:solidFill>
                  <a:srgbClr val="242021"/>
                </a:solidFill>
                <a:latin typeface="BLotus"/>
                <a:cs typeface="B Zar" panose="00000400000000000000" pitchFamily="2" charset="-78"/>
              </a:rPr>
              <a:t>گرایشات</a:t>
            </a:r>
            <a:r>
              <a:rPr lang="fa-IR">
                <a:solidFill>
                  <a:srgbClr val="242021"/>
                </a:solidFill>
                <a:latin typeface="BLotus"/>
                <a:cs typeface="B Zar" panose="00000400000000000000" pitchFamily="2" charset="-78"/>
              </a:rPr>
              <a:t> سیاسی اصلاح ً طلبی و اصولگرایی کاملا متأثر از میزان سرمایه اجتماعی نواحی مختلف </a:t>
            </a:r>
            <a:r>
              <a:rPr lang="fa-IR" smtClean="0">
                <a:solidFill>
                  <a:srgbClr val="242021"/>
                </a:solidFill>
                <a:latin typeface="BLotus"/>
                <a:cs typeface="B Zar" panose="00000400000000000000" pitchFamily="2" charset="-78"/>
              </a:rPr>
              <a:t>جامعه آماری </a:t>
            </a:r>
            <a:r>
              <a:rPr lang="fa-IR">
                <a:solidFill>
                  <a:srgbClr val="242021"/>
                </a:solidFill>
                <a:latin typeface="BLotus"/>
                <a:cs typeface="B Zar" panose="00000400000000000000" pitchFamily="2" charset="-78"/>
              </a:rPr>
              <a:t>است و ارتباط معنادار بین این نوع از گرایشات سیاسی و میزان سرمایه اجتماعی </a:t>
            </a:r>
            <a:r>
              <a:rPr lang="fa-IR" smtClean="0">
                <a:solidFill>
                  <a:srgbClr val="242021"/>
                </a:solidFill>
                <a:latin typeface="BLotus"/>
                <a:cs typeface="B Zar" panose="00000400000000000000" pitchFamily="2" charset="-78"/>
              </a:rPr>
              <a:t>بر حسب </a:t>
            </a:r>
            <a:r>
              <a:rPr lang="fa-IR">
                <a:solidFill>
                  <a:srgbClr val="242021"/>
                </a:solidFill>
                <a:latin typeface="BLotus"/>
                <a:cs typeface="B Zar" panose="00000400000000000000" pitchFamily="2" charset="-78"/>
              </a:rPr>
              <a:t>متغیرهای جمعیت شناختی نظیر جنس، قومیت، سکونت و شاخص پایگاه </a:t>
            </a:r>
            <a:r>
              <a:rPr lang="fa-IR" smtClean="0">
                <a:solidFill>
                  <a:srgbClr val="242021"/>
                </a:solidFill>
                <a:latin typeface="BLotus"/>
                <a:cs typeface="B Zar" panose="00000400000000000000" pitchFamily="2" charset="-78"/>
              </a:rPr>
              <a:t>اقتصادی و </a:t>
            </a:r>
            <a:r>
              <a:rPr lang="fa-IR">
                <a:solidFill>
                  <a:srgbClr val="242021"/>
                </a:solidFill>
                <a:latin typeface="BLotus"/>
                <a:cs typeface="B Zar" panose="00000400000000000000" pitchFamily="2" charset="-78"/>
              </a:rPr>
              <a:t>اجتماعی تأیید گردید. </a:t>
            </a:r>
            <a:endParaRPr lang="fa-IR"/>
          </a:p>
        </p:txBody>
      </p:sp>
      <p:sp>
        <p:nvSpPr>
          <p:cNvPr id="4" name="Flowchart: Process 3"/>
          <p:cNvSpPr/>
          <p:nvPr/>
        </p:nvSpPr>
        <p:spPr>
          <a:xfrm>
            <a:off x="838200" y="4895557"/>
            <a:ext cx="3081454" cy="94610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a:solidFill>
                  <a:srgbClr val="FF0000"/>
                </a:solidFill>
                <a:latin typeface="BLotus"/>
                <a:cs typeface="B Zar" panose="00000400000000000000" pitchFamily="2" charset="-78"/>
              </a:rPr>
              <a:t>روش احتمالی چند مرحله ای</a:t>
            </a:r>
            <a:endParaRPr lang="fa-IR" sz="2000">
              <a:solidFill>
                <a:srgbClr val="FF0000"/>
              </a:solidFill>
            </a:endParaRPr>
          </a:p>
        </p:txBody>
      </p:sp>
    </p:spTree>
    <p:extLst>
      <p:ext uri="{BB962C8B-B14F-4D97-AF65-F5344CB8AC3E}">
        <p14:creationId xmlns:p14="http://schemas.microsoft.com/office/powerpoint/2010/main" val="4231769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نظریه انگیزه عمومی: وایتلی و سید (2009) </a:t>
            </a:r>
            <a:r>
              <a:rPr lang="fa-IR" sz="1200" b="0" i="0" smtClean="0">
                <a:solidFill>
                  <a:srgbClr val="242021"/>
                </a:solidFill>
                <a:effectLst/>
                <a:latin typeface="BLotus"/>
                <a:cs typeface="B Zar" panose="00000400000000000000" pitchFamily="2" charset="-78"/>
              </a:rPr>
              <a:t>20</a:t>
            </a:r>
            <a:r>
              <a:rPr lang="fa-IR" b="0" i="0" smtClean="0">
                <a:solidFill>
                  <a:srgbClr val="242021"/>
                </a:solidFill>
                <a:effectLst/>
                <a:latin typeface="BLotus"/>
                <a:cs typeface="B Zar" panose="00000400000000000000" pitchFamily="2" charset="-78"/>
              </a:rPr>
              <a:t>این رهیافت را زیرمجموعه نظریه انتخاب آگاهانه میدانند. افراد به شرکت در فعالیتهای سیاسی به خاطر یک نوع ایدئولوژی افراطی تشویق شوند، چون این نوع گرایشات افراد با همفکران خودش تشریک مساعی بیشتری خواهد داشت. درنتیجه این نظریه میتوان برداشت کرد که وفاداریهای افراد در احزاب سیاسی میتواند بر روی فعالیتهای سیاسی افراد در احزاب سیاسی تأثیرگذار باشد (رهبر و همکاران، 43 :1393</a:t>
            </a:r>
            <a:r>
              <a:rPr lang="fa-IR" b="0" i="0" smtClean="0">
                <a:solidFill>
                  <a:srgbClr val="242021"/>
                </a:solidFill>
                <a:effectLst/>
                <a:latin typeface="BLotus"/>
                <a:cs typeface="B Zar" panose="00000400000000000000" pitchFamily="2" charset="-78"/>
              </a:rPr>
              <a:t>)</a:t>
            </a:r>
          </a:p>
          <a:p>
            <a:pPr marL="0" indent="0" algn="just">
              <a:buNone/>
            </a:pPr>
            <a:r>
              <a:rPr lang="fa-IR" b="0" i="0" smtClean="0">
                <a:solidFill>
                  <a:srgbClr val="242021"/>
                </a:solidFill>
                <a:effectLst/>
                <a:latin typeface="BLotus"/>
                <a:cs typeface="B Zar" panose="00000400000000000000" pitchFamily="2" charset="-78"/>
              </a:rPr>
              <a:t/>
            </a:r>
            <a:br>
              <a:rPr lang="fa-IR" b="0" i="0" smtClean="0">
                <a:solidFill>
                  <a:srgbClr val="242021"/>
                </a:solidFill>
                <a:effectLst/>
                <a:latin typeface="BLotus"/>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1083212" y="4318781"/>
            <a:ext cx="2180492" cy="1195754"/>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Lotus"/>
                <a:cs typeface="B Zar" panose="00000400000000000000" pitchFamily="2" charset="-78"/>
              </a:rPr>
              <a:t>ایدئولوژی افراطی</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6199310" y="4318782"/>
            <a:ext cx="3392512" cy="1696256"/>
          </a:xfrm>
          <a:prstGeom prst="rect">
            <a:avLst/>
          </a:prstGeom>
        </p:spPr>
      </p:pic>
    </p:spTree>
    <p:extLst>
      <p:ext uri="{BB962C8B-B14F-4D97-AF65-F5344CB8AC3E}">
        <p14:creationId xmlns:p14="http://schemas.microsoft.com/office/powerpoint/2010/main" val="1913445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b="1">
                <a:solidFill>
                  <a:srgbClr val="FF0000"/>
                </a:solidFill>
                <a:latin typeface="BLotus"/>
                <a:cs typeface="B Zar" panose="00000400000000000000" pitchFamily="2" charset="-78"/>
              </a:rPr>
              <a:t>نظریه انتخاب آگاهانه</a:t>
            </a:r>
            <a:r>
              <a:rPr lang="fa-IR" sz="2600">
                <a:solidFill>
                  <a:srgbClr val="242021"/>
                </a:solidFill>
                <a:latin typeface="BLotus"/>
                <a:cs typeface="B Zar" panose="00000400000000000000" pitchFamily="2" charset="-78"/>
              </a:rPr>
              <a:t>: مهمترین ریشه این نظریه، گزینش عقلانی معطوف به هدف </a:t>
            </a:r>
            <a:r>
              <a:rPr lang="fa-IR" sz="2600" smtClean="0">
                <a:solidFill>
                  <a:srgbClr val="242021"/>
                </a:solidFill>
                <a:latin typeface="BLotus"/>
                <a:cs typeface="B Zar" panose="00000400000000000000" pitchFamily="2" charset="-78"/>
              </a:rPr>
              <a:t>است (ریتزر</a:t>
            </a:r>
            <a:r>
              <a:rPr lang="fa-IR" sz="2600">
                <a:solidFill>
                  <a:srgbClr val="242021"/>
                </a:solidFill>
                <a:latin typeface="BLotus"/>
                <a:cs typeface="B Zar" panose="00000400000000000000" pitchFamily="2" charset="-78"/>
              </a:rPr>
              <a:t>، </a:t>
            </a:r>
            <a:r>
              <a:rPr lang="fa-IR" sz="2600" smtClean="0">
                <a:solidFill>
                  <a:srgbClr val="242021"/>
                </a:solidFill>
                <a:latin typeface="BLotus"/>
                <a:cs typeface="B Zar" panose="00000400000000000000" pitchFamily="2" charset="-78"/>
              </a:rPr>
              <a:t>64:1380) بر </a:t>
            </a:r>
            <a:r>
              <a:rPr lang="fa-IR" sz="2600">
                <a:solidFill>
                  <a:srgbClr val="242021"/>
                </a:solidFill>
                <a:latin typeface="BLotus"/>
                <a:cs typeface="B Zar" panose="00000400000000000000" pitchFamily="2" charset="-78"/>
              </a:rPr>
              <a:t>حسب دیدگاه انتخاب آگاهانه چگونگی تأمین منافع جهت </a:t>
            </a:r>
            <a:r>
              <a:rPr lang="fa-IR" sz="2600" smtClean="0">
                <a:solidFill>
                  <a:srgbClr val="242021"/>
                </a:solidFill>
                <a:latin typeface="BLotus"/>
                <a:cs typeface="B Zar" panose="00000400000000000000" pitchFamily="2" charset="-78"/>
              </a:rPr>
              <a:t>گیرهای سیاسی </a:t>
            </a:r>
            <a:r>
              <a:rPr lang="fa-IR" sz="2600">
                <a:solidFill>
                  <a:srgbClr val="242021"/>
                </a:solidFill>
                <a:latin typeface="BLotus"/>
                <a:cs typeface="B Zar" panose="00000400000000000000" pitchFamily="2" charset="-78"/>
              </a:rPr>
              <a:t>را مشخص میسازد؛ بنابراین رفتار سیاسی افراد تابعی از مقوله </a:t>
            </a:r>
            <a:r>
              <a:rPr lang="fa-IR" sz="2600" smtClean="0">
                <a:solidFill>
                  <a:srgbClr val="242021"/>
                </a:solidFill>
                <a:latin typeface="BLotus"/>
                <a:cs typeface="B Zar" panose="00000400000000000000" pitchFamily="2" charset="-78"/>
              </a:rPr>
              <a:t>پاداش- </a:t>
            </a:r>
            <a:r>
              <a:rPr lang="fa-IR" sz="2600">
                <a:solidFill>
                  <a:srgbClr val="242021"/>
                </a:solidFill>
                <a:latin typeface="BLotus"/>
                <a:cs typeface="B Zar" panose="00000400000000000000" pitchFamily="2" charset="-78"/>
              </a:rPr>
              <a:t>عدم </a:t>
            </a:r>
            <a:r>
              <a:rPr lang="fa-IR" sz="2600" smtClean="0">
                <a:solidFill>
                  <a:srgbClr val="242021"/>
                </a:solidFill>
                <a:latin typeface="BLotus"/>
                <a:cs typeface="B Zar" panose="00000400000000000000" pitchFamily="2" charset="-78"/>
              </a:rPr>
              <a:t>پاداش است</a:t>
            </a:r>
            <a:r>
              <a:rPr lang="fa-IR" sz="2600">
                <a:solidFill>
                  <a:srgbClr val="242021"/>
                </a:solidFill>
                <a:latin typeface="BLotus"/>
                <a:cs typeface="B Zar" panose="00000400000000000000" pitchFamily="2" charset="-78"/>
              </a:rPr>
              <a:t>. چراکه افراد پیوسته به دنبال تأمین منافع خود و قدم گذاشتن در این زمینه </a:t>
            </a:r>
            <a:r>
              <a:rPr lang="fa-IR" sz="2600" smtClean="0">
                <a:solidFill>
                  <a:srgbClr val="242021"/>
                </a:solidFill>
                <a:latin typeface="BLotus"/>
                <a:cs typeface="B Zar" panose="00000400000000000000" pitchFamily="2" charset="-78"/>
              </a:rPr>
              <a:t>هستند. در </a:t>
            </a:r>
            <a:r>
              <a:rPr lang="fa-IR" sz="2600">
                <a:solidFill>
                  <a:srgbClr val="242021"/>
                </a:solidFill>
                <a:latin typeface="BLotus"/>
                <a:cs typeface="B Zar" panose="00000400000000000000" pitchFamily="2" charset="-78"/>
              </a:rPr>
              <a:t>این راستا و بر اساس نظریات مطروحه و ادبیات نظری تحقیق، مدل نظری </a:t>
            </a:r>
            <a:r>
              <a:rPr lang="fa-IR" sz="2600" smtClean="0">
                <a:solidFill>
                  <a:srgbClr val="242021"/>
                </a:solidFill>
                <a:latin typeface="BLotus"/>
                <a:cs typeface="B Zar" panose="00000400000000000000" pitchFamily="2" charset="-78"/>
              </a:rPr>
              <a:t>پژوهش به </a:t>
            </a:r>
            <a:r>
              <a:rPr lang="fa-IR" sz="2600">
                <a:solidFill>
                  <a:srgbClr val="242021"/>
                </a:solidFill>
                <a:latin typeface="BLotus"/>
                <a:cs typeface="B Zar" panose="00000400000000000000" pitchFamily="2" charset="-78"/>
              </a:rPr>
              <a:t>شکل زیر ترسیم میگردد</a:t>
            </a:r>
            <a:endParaRPr lang="fa-IR"/>
          </a:p>
        </p:txBody>
      </p:sp>
      <p:sp>
        <p:nvSpPr>
          <p:cNvPr id="4" name="Flowchart: Connector 3"/>
          <p:cNvSpPr/>
          <p:nvPr/>
        </p:nvSpPr>
        <p:spPr>
          <a:xfrm>
            <a:off x="1815151" y="4230806"/>
            <a:ext cx="1983125" cy="1241526"/>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Lotus"/>
                <a:cs typeface="B Zar" panose="00000400000000000000" pitchFamily="2" charset="-78"/>
              </a:rPr>
              <a:t>مقوله پاداش- عدم پاداش</a:t>
            </a:r>
            <a:endParaRPr lang="fa-IR" sz="2000" b="1">
              <a:solidFill>
                <a:srgbClr val="FF0000"/>
              </a:solidFill>
            </a:endParaRPr>
          </a:p>
        </p:txBody>
      </p:sp>
    </p:spTree>
    <p:extLst>
      <p:ext uri="{BB962C8B-B14F-4D97-AF65-F5344CB8AC3E}">
        <p14:creationId xmlns:p14="http://schemas.microsoft.com/office/powerpoint/2010/main" val="1031894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54558" y="781599"/>
            <a:ext cx="9156879" cy="5395364"/>
          </a:xfrm>
          <a:prstGeom prst="rect">
            <a:avLst/>
          </a:prstGeom>
        </p:spPr>
      </p:pic>
    </p:spTree>
    <p:extLst>
      <p:ext uri="{BB962C8B-B14F-4D97-AF65-F5344CB8AC3E}">
        <p14:creationId xmlns:p14="http://schemas.microsoft.com/office/powerpoint/2010/main" val="3384019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ZarBold"/>
                <a:cs typeface="B Zar" panose="00000400000000000000" pitchFamily="2" charset="-78"/>
              </a:rPr>
              <a:t>فرضبات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ctr"/>
            <a:r>
              <a:rPr lang="fa-IR" sz="2400" b="1" i="0" smtClean="0">
                <a:solidFill>
                  <a:srgbClr val="FF0000"/>
                </a:solidFill>
                <a:effectLst/>
                <a:latin typeface="BZarBold"/>
                <a:cs typeface="B Zar" panose="00000400000000000000" pitchFamily="2" charset="-78"/>
              </a:rPr>
              <a:t>الف) فرضیات مبتنی بر نتايج جمعیتشناختی پژوهش:</a:t>
            </a:r>
            <a:r>
              <a:rPr lang="fa-IR" sz="2400" b="1" i="0" smtClean="0">
                <a:solidFill>
                  <a:srgbClr val="242021"/>
                </a:solidFill>
                <a:effectLst/>
                <a:latin typeface="BZarBold"/>
                <a:cs typeface="B Zar" panose="00000400000000000000" pitchFamily="2" charset="-78"/>
              </a:rPr>
              <a:t/>
            </a:r>
            <a:br>
              <a:rPr lang="fa-IR" sz="2400" b="1" i="0" smtClean="0">
                <a:solidFill>
                  <a:srgbClr val="242021"/>
                </a:solidFill>
                <a:effectLst/>
                <a:latin typeface="BZarBold"/>
                <a:cs typeface="B Zar" panose="00000400000000000000" pitchFamily="2" charset="-78"/>
              </a:rPr>
            </a:br>
            <a:endParaRPr lang="fa-IR" sz="2400" b="1" i="0" smtClean="0">
              <a:solidFill>
                <a:srgbClr val="242021"/>
              </a:solidFill>
              <a:effectLst/>
              <a:latin typeface="BZarBold"/>
              <a:cs typeface="B Zar" panose="00000400000000000000" pitchFamily="2" charset="-78"/>
            </a:endParaRPr>
          </a:p>
          <a:p>
            <a:pPr algn="ctr"/>
            <a:r>
              <a:rPr lang="fa-IR" sz="2400" b="1" i="0" smtClean="0">
                <a:solidFill>
                  <a:srgbClr val="242021"/>
                </a:solidFill>
                <a:effectLst/>
                <a:latin typeface="BZarBold"/>
                <a:cs typeface="B Zar" panose="00000400000000000000" pitchFamily="2" charset="-78"/>
              </a:rPr>
              <a:t>1-</a:t>
            </a:r>
            <a:r>
              <a:rPr lang="fa-IR" b="0" i="0" smtClean="0">
                <a:solidFill>
                  <a:srgbClr val="242021"/>
                </a:solidFill>
                <a:effectLst/>
                <a:latin typeface="BLotus"/>
                <a:cs typeface="B Zar" panose="00000400000000000000" pitchFamily="2" charset="-78"/>
              </a:rPr>
              <a:t>بین </a:t>
            </a:r>
            <a:r>
              <a:rPr lang="fa-IR" b="0" i="0" smtClean="0">
                <a:solidFill>
                  <a:srgbClr val="242021"/>
                </a:solidFill>
                <a:effectLst/>
                <a:latin typeface="BLotus"/>
                <a:cs typeface="B Zar" panose="00000400000000000000" pitchFamily="2" charset="-78"/>
              </a:rPr>
              <a:t>سن افراد با ابعاد مختلف گرایشات سیاسی اصولگرایی و اصلاحطلبی رابطه </a:t>
            </a:r>
            <a:r>
              <a:rPr lang="fa-IR" b="0" i="0" smtClean="0">
                <a:solidFill>
                  <a:srgbClr val="242021"/>
                </a:solidFill>
                <a:effectLst/>
                <a:latin typeface="BLotus"/>
                <a:cs typeface="B Zar" panose="00000400000000000000" pitchFamily="2" charset="-78"/>
              </a:rPr>
              <a:t>وجود دارد</a:t>
            </a:r>
            <a:r>
              <a:rPr lang="fa-IR" b="0" i="0" smtClean="0">
                <a:solidFill>
                  <a:srgbClr val="242021"/>
                </a:solidFill>
                <a:effectLst/>
                <a:latin typeface="BLotus"/>
                <a:cs typeface="B Zar" panose="00000400000000000000" pitchFamily="2" charset="-78"/>
              </a:rPr>
              <a:t>.</a:t>
            </a:r>
            <a:br>
              <a:rPr lang="fa-IR" b="0" i="0" smtClean="0">
                <a:solidFill>
                  <a:srgbClr val="242021"/>
                </a:solidFill>
                <a:effectLst/>
                <a:latin typeface="BLotus"/>
                <a:cs typeface="B Zar" panose="00000400000000000000" pitchFamily="2" charset="-78"/>
              </a:rPr>
            </a:br>
            <a:endParaRPr lang="fa-IR" b="0" i="0" smtClean="0">
              <a:solidFill>
                <a:srgbClr val="242021"/>
              </a:solidFill>
              <a:effectLst/>
              <a:latin typeface="BLotus"/>
              <a:cs typeface="B Zar" panose="00000400000000000000" pitchFamily="2" charset="-78"/>
            </a:endParaRPr>
          </a:p>
          <a:p>
            <a:pPr algn="r"/>
            <a:r>
              <a:rPr lang="fa-IR" b="0" i="0" smtClean="0">
                <a:solidFill>
                  <a:srgbClr val="242021"/>
                </a:solidFill>
                <a:effectLst/>
                <a:latin typeface="BLotus"/>
                <a:cs typeface="B Zar" panose="00000400000000000000" pitchFamily="2" charset="-78"/>
              </a:rPr>
              <a:t>2- میان </a:t>
            </a:r>
            <a:r>
              <a:rPr lang="fa-IR" b="0" i="0" smtClean="0">
                <a:solidFill>
                  <a:srgbClr val="242021"/>
                </a:solidFill>
                <a:effectLst/>
                <a:latin typeface="BLotus"/>
                <a:cs typeface="B Zar" panose="00000400000000000000" pitchFamily="2" charset="-78"/>
              </a:rPr>
              <a:t>ابعاد مختلف گرایشات سیاسی اصولگرایی و اصلاحطلبی در بین مردان و </a:t>
            </a:r>
            <a:r>
              <a:rPr lang="fa-IR" b="0" i="0" smtClean="0">
                <a:solidFill>
                  <a:srgbClr val="242021"/>
                </a:solidFill>
                <a:effectLst/>
                <a:latin typeface="BLotus"/>
                <a:cs typeface="B Zar" panose="00000400000000000000" pitchFamily="2" charset="-78"/>
              </a:rPr>
              <a:t>زنان تفاوت </a:t>
            </a:r>
            <a:r>
              <a:rPr lang="fa-IR" b="0" i="0" smtClean="0">
                <a:solidFill>
                  <a:srgbClr val="242021"/>
                </a:solidFill>
                <a:effectLst/>
                <a:latin typeface="BLotus"/>
                <a:cs typeface="B Zar" panose="00000400000000000000" pitchFamily="2" charset="-78"/>
              </a:rPr>
              <a:t>وجود دارد.</a:t>
            </a:r>
            <a:br>
              <a:rPr lang="fa-IR" b="0" i="0" smtClean="0">
                <a:solidFill>
                  <a:srgbClr val="242021"/>
                </a:solidFill>
                <a:effectLst/>
                <a:latin typeface="BLotus"/>
                <a:cs typeface="B Zar" panose="00000400000000000000" pitchFamily="2" charset="-78"/>
              </a:rPr>
            </a:br>
            <a:endParaRPr lang="fa-IR" b="0" i="0" smtClean="0">
              <a:solidFill>
                <a:srgbClr val="242021"/>
              </a:solidFill>
              <a:effectLst/>
              <a:latin typeface="BLotus"/>
              <a:cs typeface="B Zar" panose="00000400000000000000" pitchFamily="2" charset="-78"/>
            </a:endParaRPr>
          </a:p>
          <a:p>
            <a:pPr algn="r"/>
            <a:r>
              <a:rPr lang="fa-IR" b="0" i="0" smtClean="0">
                <a:solidFill>
                  <a:srgbClr val="242021"/>
                </a:solidFill>
                <a:effectLst/>
                <a:latin typeface="BLotus"/>
                <a:cs typeface="B Zar" panose="00000400000000000000" pitchFamily="2" charset="-78"/>
              </a:rPr>
              <a:t>3- میان </a:t>
            </a:r>
            <a:r>
              <a:rPr lang="fa-IR" b="0" i="0" smtClean="0">
                <a:solidFill>
                  <a:srgbClr val="242021"/>
                </a:solidFill>
                <a:effectLst/>
                <a:latin typeface="BLotus"/>
                <a:cs typeface="B Zar" panose="00000400000000000000" pitchFamily="2" charset="-78"/>
              </a:rPr>
              <a:t>ابعاد دوگانه اصلاحطلبی و اصولگرایی گرایشات سیاسی در بین افراد بر </a:t>
            </a:r>
            <a:r>
              <a:rPr lang="fa-IR" b="0" i="0" smtClean="0">
                <a:solidFill>
                  <a:srgbClr val="242021"/>
                </a:solidFill>
                <a:effectLst/>
                <a:latin typeface="BLotus"/>
                <a:cs typeface="B Zar" panose="00000400000000000000" pitchFamily="2" charset="-78"/>
              </a:rPr>
              <a:t>حسب شاخص</a:t>
            </a:r>
          </a:p>
          <a:p>
            <a:pPr algn="r"/>
            <a:r>
              <a:rPr lang="fa-IR" b="0" i="0" smtClean="0">
                <a:solidFill>
                  <a:srgbClr val="242021"/>
                </a:solidFill>
                <a:effectLst/>
                <a:latin typeface="BLotus"/>
                <a:cs typeface="B Zar" panose="00000400000000000000" pitchFamily="2" charset="-78"/>
              </a:rPr>
              <a:t> (</a:t>
            </a:r>
            <a:r>
              <a:rPr lang="en-US" sz="1600" b="0" i="0" smtClean="0">
                <a:solidFill>
                  <a:srgbClr val="242021"/>
                </a:solidFill>
                <a:effectLst/>
                <a:latin typeface="TimesNewRomanPSMT"/>
                <a:cs typeface="B Zar" panose="00000400000000000000" pitchFamily="2" charset="-78"/>
              </a:rPr>
              <a:t>SES</a:t>
            </a:r>
            <a:r>
              <a:rPr lang="fa-IR" sz="1600" b="0" i="0" smtClean="0">
                <a:solidFill>
                  <a:srgbClr val="242021"/>
                </a:solidFill>
                <a:effectLst/>
                <a:latin typeface="TimesNewRomanPSMT"/>
                <a:cs typeface="B Zar" panose="00000400000000000000" pitchFamily="2" charset="-78"/>
              </a:rPr>
              <a:t>) </a:t>
            </a:r>
            <a:r>
              <a:rPr lang="fa-IR" b="0" i="0" smtClean="0">
                <a:solidFill>
                  <a:srgbClr val="242021"/>
                </a:solidFill>
                <a:effectLst/>
                <a:latin typeface="BLotus"/>
                <a:cs typeface="B Zar" panose="00000400000000000000" pitchFamily="2" charset="-78"/>
              </a:rPr>
              <a:t>شغل</a:t>
            </a:r>
            <a:r>
              <a:rPr lang="fa-IR" b="0" i="0" smtClean="0">
                <a:solidFill>
                  <a:srgbClr val="242021"/>
                </a:solidFill>
                <a:effectLst/>
                <a:latin typeface="BLotus"/>
                <a:cs typeface="B Zar" panose="00000400000000000000" pitchFamily="2" charset="-78"/>
              </a:rPr>
              <a:t>، تحصیلات و درآمد) تفاوت وجود دارد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235145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242021"/>
                </a:solidFill>
                <a:effectLst/>
                <a:latin typeface="BLotus"/>
                <a:cs typeface="B Zar" panose="00000400000000000000" pitchFamily="2" charset="-78"/>
              </a:rPr>
              <a:t>4- میان </a:t>
            </a:r>
            <a:r>
              <a:rPr lang="fa-IR" b="0" i="0" smtClean="0">
                <a:solidFill>
                  <a:srgbClr val="242021"/>
                </a:solidFill>
                <a:effectLst/>
                <a:latin typeface="BLotus"/>
                <a:cs typeface="B Zar" panose="00000400000000000000" pitchFamily="2" charset="-78"/>
              </a:rPr>
              <a:t>ابعاد مختلف گرایشات سیاسی بر حسب اصولگرایی و اصلاحطلبی در </a:t>
            </a:r>
            <a:r>
              <a:rPr lang="fa-IR" b="0" i="0" smtClean="0">
                <a:solidFill>
                  <a:srgbClr val="242021"/>
                </a:solidFill>
                <a:effectLst/>
                <a:latin typeface="BLotus"/>
                <a:cs typeface="B Zar" panose="00000400000000000000" pitchFamily="2" charset="-78"/>
              </a:rPr>
              <a:t>بین قومیتهای </a:t>
            </a:r>
            <a:r>
              <a:rPr lang="fa-IR" b="0" i="0" smtClean="0">
                <a:solidFill>
                  <a:srgbClr val="242021"/>
                </a:solidFill>
                <a:effectLst/>
                <a:latin typeface="BLotus"/>
                <a:cs typeface="B Zar" panose="00000400000000000000" pitchFamily="2" charset="-78"/>
              </a:rPr>
              <a:t>مختلف تفاوت وجود دارد</a:t>
            </a:r>
            <a:r>
              <a:rPr lang="fa-IR" b="0" i="0" smtClean="0">
                <a:solidFill>
                  <a:srgbClr val="242021"/>
                </a:solidFill>
                <a:effectLst/>
                <a:latin typeface="BLotus"/>
                <a:cs typeface="B Zar" panose="00000400000000000000" pitchFamily="2" charset="-78"/>
              </a:rPr>
              <a:t>.</a:t>
            </a:r>
          </a:p>
          <a:p>
            <a:pPr marL="0" indent="0" algn="just">
              <a:buNone/>
            </a:pPr>
            <a:r>
              <a:rPr lang="fa-IR" b="0" i="0" smtClean="0">
                <a:solidFill>
                  <a:srgbClr val="242021"/>
                </a:solidFill>
                <a:effectLst/>
                <a:latin typeface="BLotus"/>
                <a:cs typeface="B Zar" panose="00000400000000000000" pitchFamily="2" charset="-78"/>
              </a:rPr>
              <a:t/>
            </a:r>
            <a:br>
              <a:rPr lang="fa-IR" b="0" i="0" smtClean="0">
                <a:solidFill>
                  <a:srgbClr val="242021"/>
                </a:solidFill>
                <a:effectLst/>
                <a:latin typeface="BLotus"/>
                <a:cs typeface="B Zar" panose="00000400000000000000" pitchFamily="2" charset="-78"/>
              </a:rPr>
            </a:br>
            <a:endParaRPr lang="fa-IR" b="0" i="0" smtClean="0">
              <a:solidFill>
                <a:srgbClr val="242021"/>
              </a:solidFill>
              <a:effectLst/>
              <a:latin typeface="BLotus"/>
              <a:cs typeface="B Zar" panose="00000400000000000000" pitchFamily="2" charset="-78"/>
            </a:endParaRPr>
          </a:p>
          <a:p>
            <a:pPr algn="just"/>
            <a:r>
              <a:rPr lang="fa-IR" b="0" i="0" smtClean="0">
                <a:solidFill>
                  <a:srgbClr val="242021"/>
                </a:solidFill>
                <a:effectLst/>
                <a:latin typeface="BLotus"/>
                <a:cs typeface="B Zar" panose="00000400000000000000" pitchFamily="2" charset="-78"/>
              </a:rPr>
              <a:t>5- میان </a:t>
            </a:r>
            <a:r>
              <a:rPr lang="fa-IR" b="0" i="0" smtClean="0">
                <a:solidFill>
                  <a:srgbClr val="242021"/>
                </a:solidFill>
                <a:effectLst/>
                <a:latin typeface="BLotus"/>
                <a:cs typeface="B Zar" panose="00000400000000000000" pitchFamily="2" charset="-78"/>
              </a:rPr>
              <a:t>ابعاد مختلف گرایشات سیاسی اصولگرایی و اصلاحطلبی در بین افراد بر </a:t>
            </a:r>
            <a:r>
              <a:rPr lang="fa-IR" b="0" i="0" smtClean="0">
                <a:solidFill>
                  <a:srgbClr val="242021"/>
                </a:solidFill>
                <a:effectLst/>
                <a:latin typeface="BLotus"/>
                <a:cs typeface="B Zar" panose="00000400000000000000" pitchFamily="2" charset="-78"/>
              </a:rPr>
              <a:t>حسب محل </a:t>
            </a:r>
            <a:r>
              <a:rPr lang="fa-IR" b="0" i="0" smtClean="0">
                <a:solidFill>
                  <a:srgbClr val="242021"/>
                </a:solidFill>
                <a:effectLst/>
                <a:latin typeface="BLotus"/>
                <a:cs typeface="B Zar" panose="00000400000000000000" pitchFamily="2" charset="-78"/>
              </a:rPr>
              <a:t>سکونت آنان تفاوت وجود دارد</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443632"/>
            <a:ext cx="2857500" cy="1600200"/>
          </a:xfrm>
          <a:prstGeom prst="rect">
            <a:avLst/>
          </a:prstGeom>
        </p:spPr>
      </p:pic>
    </p:spTree>
    <p:extLst>
      <p:ext uri="{BB962C8B-B14F-4D97-AF65-F5344CB8AC3E}">
        <p14:creationId xmlns:p14="http://schemas.microsoft.com/office/powerpoint/2010/main" val="2529516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ZarBold"/>
                <a:cs typeface="B Zar" panose="00000400000000000000" pitchFamily="2" charset="-78"/>
              </a:rPr>
              <a:t>ب) فرضیات فرعی پژوهش:</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fontScale="92500"/>
          </a:bodyPr>
          <a:lstStyle/>
          <a:p>
            <a:pPr algn="r"/>
            <a:r>
              <a:rPr lang="fa-IR" b="0" i="0" smtClean="0">
                <a:solidFill>
                  <a:srgbClr val="242021"/>
                </a:solidFill>
                <a:effectLst/>
                <a:latin typeface="BLotus"/>
                <a:cs typeface="B Zar" panose="00000400000000000000" pitchFamily="2" charset="-78"/>
              </a:rPr>
              <a:t>1- بین </a:t>
            </a:r>
            <a:r>
              <a:rPr lang="fa-IR" b="0" i="0" smtClean="0">
                <a:solidFill>
                  <a:srgbClr val="242021"/>
                </a:solidFill>
                <a:effectLst/>
                <a:latin typeface="BLotus"/>
                <a:cs typeface="B Zar" panose="00000400000000000000" pitchFamily="2" charset="-78"/>
              </a:rPr>
              <a:t>گرایش به طیف سیاسی </a:t>
            </a:r>
            <a:r>
              <a:rPr lang="fa-IR" b="0" i="0" smtClean="0">
                <a:solidFill>
                  <a:srgbClr val="242021"/>
                </a:solidFill>
                <a:effectLst/>
                <a:latin typeface="BLotus"/>
                <a:cs typeface="B Zar" panose="00000400000000000000" pitchFamily="2" charset="-78"/>
              </a:rPr>
              <a:t>اصلاح طلبی </a:t>
            </a:r>
            <a:r>
              <a:rPr lang="fa-IR" b="0" i="0" smtClean="0">
                <a:solidFill>
                  <a:srgbClr val="242021"/>
                </a:solidFill>
                <a:effectLst/>
                <a:latin typeface="BLotus"/>
                <a:cs typeface="B Zar" panose="00000400000000000000" pitchFamily="2" charset="-78"/>
              </a:rPr>
              <a:t>و ابعاد شبکهای سرمایه اجتماعی </a:t>
            </a:r>
            <a:r>
              <a:rPr lang="fa-IR" b="0" i="0" smtClean="0">
                <a:solidFill>
                  <a:srgbClr val="242021"/>
                </a:solidFill>
                <a:effectLst/>
                <a:latin typeface="BLotus"/>
                <a:cs typeface="B Zar" panose="00000400000000000000" pitchFamily="2" charset="-78"/>
              </a:rPr>
              <a:t>رابطه وجود</a:t>
            </a:r>
            <a:r>
              <a:rPr lang="fa-IR" b="0" i="0" smtClean="0">
                <a:solidFill>
                  <a:srgbClr val="242021"/>
                </a:solidFill>
                <a:effectLst/>
                <a:latin typeface="BLotus"/>
                <a:cs typeface="B Zar" panose="00000400000000000000" pitchFamily="2" charset="-78"/>
              </a:rPr>
              <a:t>. دارد.</a:t>
            </a:r>
            <a:br>
              <a:rPr lang="fa-IR" b="0" i="0" smtClean="0">
                <a:solidFill>
                  <a:srgbClr val="242021"/>
                </a:solidFill>
                <a:effectLst/>
                <a:latin typeface="BLotus"/>
                <a:cs typeface="B Zar" panose="00000400000000000000" pitchFamily="2" charset="-78"/>
              </a:rPr>
            </a:br>
            <a:endParaRPr lang="fa-IR" b="0" i="0" smtClean="0">
              <a:solidFill>
                <a:srgbClr val="242021"/>
              </a:solidFill>
              <a:effectLst/>
              <a:latin typeface="BLotus"/>
              <a:cs typeface="B Zar" panose="00000400000000000000" pitchFamily="2" charset="-78"/>
            </a:endParaRPr>
          </a:p>
          <a:p>
            <a:pPr algn="r"/>
            <a:r>
              <a:rPr lang="fa-IR" b="0" i="0" smtClean="0">
                <a:solidFill>
                  <a:srgbClr val="242021"/>
                </a:solidFill>
                <a:effectLst/>
                <a:latin typeface="BLotus"/>
                <a:cs typeface="B Zar" panose="00000400000000000000" pitchFamily="2" charset="-78"/>
              </a:rPr>
              <a:t>2- بین </a:t>
            </a:r>
            <a:r>
              <a:rPr lang="fa-IR" b="0" i="0" smtClean="0">
                <a:solidFill>
                  <a:srgbClr val="242021"/>
                </a:solidFill>
                <a:effectLst/>
                <a:latin typeface="BLotus"/>
                <a:cs typeface="B Zar" panose="00000400000000000000" pitchFamily="2" charset="-78"/>
              </a:rPr>
              <a:t>گرایش به طیف سیاسی اصولگرایی و ابعاد شبکهای سرمایه اجتماعی </a:t>
            </a:r>
            <a:r>
              <a:rPr lang="fa-IR" b="0" i="0" smtClean="0">
                <a:solidFill>
                  <a:srgbClr val="242021"/>
                </a:solidFill>
                <a:effectLst/>
                <a:latin typeface="BLotus"/>
                <a:cs typeface="B Zar" panose="00000400000000000000" pitchFamily="2" charset="-78"/>
              </a:rPr>
              <a:t>رابطه وجود </a:t>
            </a:r>
            <a:r>
              <a:rPr lang="fa-IR" b="0" i="0" smtClean="0">
                <a:solidFill>
                  <a:srgbClr val="242021"/>
                </a:solidFill>
                <a:effectLst/>
                <a:latin typeface="BLotus"/>
                <a:cs typeface="B Zar" panose="00000400000000000000" pitchFamily="2" charset="-78"/>
              </a:rPr>
              <a:t>دارد.</a:t>
            </a:r>
            <a:br>
              <a:rPr lang="fa-IR" b="0" i="0" smtClean="0">
                <a:solidFill>
                  <a:srgbClr val="242021"/>
                </a:solidFill>
                <a:effectLst/>
                <a:latin typeface="BLotus"/>
                <a:cs typeface="B Zar" panose="00000400000000000000" pitchFamily="2" charset="-78"/>
              </a:rPr>
            </a:br>
            <a:endParaRPr lang="fa-IR" b="0" i="0" smtClean="0">
              <a:solidFill>
                <a:srgbClr val="242021"/>
              </a:solidFill>
              <a:effectLst/>
              <a:latin typeface="BLotus"/>
              <a:cs typeface="B Zar" panose="00000400000000000000" pitchFamily="2" charset="-78"/>
            </a:endParaRPr>
          </a:p>
          <a:p>
            <a:pPr algn="r"/>
            <a:r>
              <a:rPr lang="fa-IR" b="0" i="0" smtClean="0">
                <a:solidFill>
                  <a:srgbClr val="242021"/>
                </a:solidFill>
                <a:effectLst/>
                <a:latin typeface="BLotus"/>
                <a:cs typeface="B Zar" panose="00000400000000000000" pitchFamily="2" charset="-78"/>
              </a:rPr>
              <a:t>3- بین </a:t>
            </a:r>
            <a:r>
              <a:rPr lang="fa-IR" b="0" i="0" smtClean="0">
                <a:solidFill>
                  <a:srgbClr val="242021"/>
                </a:solidFill>
                <a:effectLst/>
                <a:latin typeface="BLotus"/>
                <a:cs typeface="B Zar" panose="00000400000000000000" pitchFamily="2" charset="-78"/>
              </a:rPr>
              <a:t>گرایش به طیف </a:t>
            </a:r>
            <a:r>
              <a:rPr lang="fa-IR" b="0" i="0" smtClean="0">
                <a:solidFill>
                  <a:srgbClr val="242021"/>
                </a:solidFill>
                <a:effectLst/>
                <a:latin typeface="BLotus"/>
                <a:cs typeface="B Zar" panose="00000400000000000000" pitchFamily="2" charset="-78"/>
              </a:rPr>
              <a:t>سیاسی اصلاح طلبی </a:t>
            </a:r>
            <a:r>
              <a:rPr lang="fa-IR" b="0" i="0" smtClean="0">
                <a:solidFill>
                  <a:srgbClr val="242021"/>
                </a:solidFill>
                <a:effectLst/>
                <a:latin typeface="BLotus"/>
                <a:cs typeface="B Zar" panose="00000400000000000000" pitchFamily="2" charset="-78"/>
              </a:rPr>
              <a:t>و ابعاد هنجاری - آلتوسویی سرمایه </a:t>
            </a:r>
            <a:r>
              <a:rPr lang="fa-IR" b="0" i="0" smtClean="0">
                <a:solidFill>
                  <a:srgbClr val="242021"/>
                </a:solidFill>
                <a:effectLst/>
                <a:latin typeface="BLotus"/>
                <a:cs typeface="B Zar" panose="00000400000000000000" pitchFamily="2" charset="-78"/>
              </a:rPr>
              <a:t>اجتماعی رابطه وجود </a:t>
            </a:r>
            <a:r>
              <a:rPr lang="fa-IR" b="0" i="0" smtClean="0">
                <a:solidFill>
                  <a:srgbClr val="242021"/>
                </a:solidFill>
                <a:effectLst/>
                <a:latin typeface="BLotus"/>
                <a:cs typeface="B Zar" panose="00000400000000000000" pitchFamily="2" charset="-78"/>
              </a:rPr>
              <a:t>دارد.</a:t>
            </a:r>
            <a:br>
              <a:rPr lang="fa-IR" b="0" i="0" smtClean="0">
                <a:solidFill>
                  <a:srgbClr val="242021"/>
                </a:solidFill>
                <a:effectLst/>
                <a:latin typeface="BLotus"/>
                <a:cs typeface="B Zar" panose="00000400000000000000" pitchFamily="2" charset="-78"/>
              </a:rPr>
            </a:br>
            <a:endParaRPr lang="fa-IR" b="0" i="0" smtClean="0">
              <a:solidFill>
                <a:srgbClr val="242021"/>
              </a:solidFill>
              <a:effectLst/>
              <a:latin typeface="BLotus"/>
              <a:cs typeface="B Zar" panose="00000400000000000000" pitchFamily="2" charset="-78"/>
            </a:endParaRPr>
          </a:p>
          <a:p>
            <a:pPr algn="just"/>
            <a:r>
              <a:rPr lang="fa-IR" b="0" i="0" smtClean="0">
                <a:solidFill>
                  <a:srgbClr val="242021"/>
                </a:solidFill>
                <a:effectLst/>
                <a:latin typeface="BLotus"/>
                <a:cs typeface="B Zar" panose="00000400000000000000" pitchFamily="2" charset="-78"/>
              </a:rPr>
              <a:t>4- بین </a:t>
            </a:r>
            <a:r>
              <a:rPr lang="fa-IR" b="0" i="0" smtClean="0">
                <a:solidFill>
                  <a:srgbClr val="242021"/>
                </a:solidFill>
                <a:effectLst/>
                <a:latin typeface="BLotus"/>
                <a:cs typeface="B Zar" panose="00000400000000000000" pitchFamily="2" charset="-78"/>
              </a:rPr>
              <a:t>گرایش به طیف سیاسی اصولگرایی و ابعاد هنجاری- آلتوسویی سرمایه </a:t>
            </a:r>
            <a:r>
              <a:rPr lang="fa-IR" b="0" i="0" smtClean="0">
                <a:solidFill>
                  <a:srgbClr val="242021"/>
                </a:solidFill>
                <a:effectLst/>
                <a:latin typeface="BLotus"/>
                <a:cs typeface="B Zar" panose="00000400000000000000" pitchFamily="2" charset="-78"/>
              </a:rPr>
              <a:t>اجتماعی رابطه </a:t>
            </a:r>
            <a:r>
              <a:rPr lang="fa-IR" b="0" i="0" smtClean="0">
                <a:solidFill>
                  <a:srgbClr val="242021"/>
                </a:solidFill>
                <a:effectLst/>
                <a:latin typeface="BLotus"/>
                <a:cs typeface="B Zar" panose="00000400000000000000" pitchFamily="2" charset="-78"/>
              </a:rPr>
              <a:t>وجود دارد</a:t>
            </a:r>
            <a:r>
              <a:rPr lang="fa-IR" smtClean="0">
                <a:cs typeface="B Zar" panose="00000400000000000000" pitchFamily="2" charset="-78"/>
              </a:rPr>
              <a:t>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521630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ZarBold"/>
                <a:cs typeface="B Zar" panose="00000400000000000000" pitchFamily="2" charset="-78"/>
              </a:rPr>
              <a:t>ج) فرضیات اصلی پژوهش</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r"/>
            <a:r>
              <a:rPr lang="fa-IR" b="0" i="0" smtClean="0">
                <a:solidFill>
                  <a:srgbClr val="242021"/>
                </a:solidFill>
                <a:effectLst/>
                <a:latin typeface="BLotus"/>
                <a:cs typeface="B Zar" panose="00000400000000000000" pitchFamily="2" charset="-78"/>
              </a:rPr>
              <a:t>1- قطب </a:t>
            </a:r>
            <a:r>
              <a:rPr lang="fa-IR" b="0" i="0" smtClean="0">
                <a:solidFill>
                  <a:srgbClr val="242021"/>
                </a:solidFill>
                <a:effectLst/>
                <a:latin typeface="BLotus"/>
                <a:cs typeface="B Zar" panose="00000400000000000000" pitchFamily="2" charset="-78"/>
              </a:rPr>
              <a:t>سنجی گرایشات سیاسی بر محور اصلاحطلبی در انتخابات ریاست </a:t>
            </a:r>
            <a:r>
              <a:rPr lang="fa-IR" b="0" i="0" smtClean="0">
                <a:solidFill>
                  <a:srgbClr val="242021"/>
                </a:solidFill>
                <a:effectLst/>
                <a:latin typeface="BLotus"/>
                <a:cs typeface="B Zar" panose="00000400000000000000" pitchFamily="2" charset="-78"/>
              </a:rPr>
              <a:t>جمهوری اسلامی </a:t>
            </a:r>
            <a:r>
              <a:rPr lang="fa-IR" b="0" i="0" smtClean="0">
                <a:solidFill>
                  <a:srgbClr val="242021"/>
                </a:solidFill>
                <a:effectLst/>
                <a:latin typeface="BLotus"/>
                <a:cs typeface="B Zar" panose="00000400000000000000" pitchFamily="2" charset="-78"/>
              </a:rPr>
              <a:t>ایران در استان خوزستان، طی سه دوره ( 1376،1384و )1392متأثر از میزان </a:t>
            </a:r>
            <a:r>
              <a:rPr lang="fa-IR" b="0" i="0" smtClean="0">
                <a:solidFill>
                  <a:srgbClr val="242021"/>
                </a:solidFill>
                <a:effectLst/>
                <a:latin typeface="BLotus"/>
                <a:cs typeface="B Zar" panose="00000400000000000000" pitchFamily="2" charset="-78"/>
              </a:rPr>
              <a:t>سرمایه اجتماعی </a:t>
            </a:r>
            <a:r>
              <a:rPr lang="fa-IR" b="0" i="0" smtClean="0">
                <a:solidFill>
                  <a:srgbClr val="242021"/>
                </a:solidFill>
                <a:effectLst/>
                <a:latin typeface="BLotus"/>
                <a:cs typeface="B Zar" panose="00000400000000000000" pitchFamily="2" charset="-78"/>
              </a:rPr>
              <a:t>است.</a:t>
            </a:r>
            <a:br>
              <a:rPr lang="fa-IR" b="0" i="0" smtClean="0">
                <a:solidFill>
                  <a:srgbClr val="242021"/>
                </a:solidFill>
                <a:effectLst/>
                <a:latin typeface="BLotus"/>
                <a:cs typeface="B Zar" panose="00000400000000000000" pitchFamily="2" charset="-78"/>
              </a:rPr>
            </a:br>
            <a:endParaRPr lang="fa-IR" b="0" i="0" smtClean="0">
              <a:solidFill>
                <a:srgbClr val="242021"/>
              </a:solidFill>
              <a:effectLst/>
              <a:latin typeface="BLotus"/>
              <a:cs typeface="B Zar" panose="00000400000000000000" pitchFamily="2" charset="-78"/>
            </a:endParaRPr>
          </a:p>
          <a:p>
            <a:pPr algn="r"/>
            <a:r>
              <a:rPr lang="fa-IR" b="0" i="0" smtClean="0">
                <a:solidFill>
                  <a:srgbClr val="242021"/>
                </a:solidFill>
                <a:effectLst/>
                <a:latin typeface="BLotus"/>
                <a:cs typeface="B Zar" panose="00000400000000000000" pitchFamily="2" charset="-78"/>
              </a:rPr>
              <a:t>2- قطب </a:t>
            </a:r>
            <a:r>
              <a:rPr lang="fa-IR" b="0" i="0" smtClean="0">
                <a:solidFill>
                  <a:srgbClr val="242021"/>
                </a:solidFill>
                <a:effectLst/>
                <a:latin typeface="BLotus"/>
                <a:cs typeface="B Zar" panose="00000400000000000000" pitchFamily="2" charset="-78"/>
              </a:rPr>
              <a:t>سنجی گرایشات سیاسی بر محور اصولگرایی در انتخابات ریاست </a:t>
            </a:r>
            <a:r>
              <a:rPr lang="fa-IR" b="0" i="0" smtClean="0">
                <a:solidFill>
                  <a:srgbClr val="242021"/>
                </a:solidFill>
                <a:effectLst/>
                <a:latin typeface="BLotus"/>
                <a:cs typeface="B Zar" panose="00000400000000000000" pitchFamily="2" charset="-78"/>
              </a:rPr>
              <a:t>جمهوری اسلامی </a:t>
            </a:r>
            <a:r>
              <a:rPr lang="fa-IR" b="0" i="0" smtClean="0">
                <a:solidFill>
                  <a:srgbClr val="242021"/>
                </a:solidFill>
                <a:effectLst/>
                <a:latin typeface="BLotus"/>
                <a:cs typeface="B Zar" panose="00000400000000000000" pitchFamily="2" charset="-78"/>
              </a:rPr>
              <a:t>ایران در استان خوزستان، طی سه دوره ( 1376،1384و )1392متأثر از میزان </a:t>
            </a:r>
            <a:r>
              <a:rPr lang="fa-IR" b="0" i="0" smtClean="0">
                <a:solidFill>
                  <a:srgbClr val="242021"/>
                </a:solidFill>
                <a:effectLst/>
                <a:latin typeface="BLotus"/>
                <a:cs typeface="B Zar" panose="00000400000000000000" pitchFamily="2" charset="-78"/>
              </a:rPr>
              <a:t>سرمایه اجتماعی </a:t>
            </a:r>
            <a:r>
              <a:rPr lang="fa-IR" b="0" i="0" smtClean="0">
                <a:solidFill>
                  <a:srgbClr val="242021"/>
                </a:solidFill>
                <a:effectLst/>
                <a:latin typeface="BLotus"/>
                <a:cs typeface="B Zar" panose="00000400000000000000" pitchFamily="2" charset="-78"/>
              </a:rPr>
              <a:t>است.</a:t>
            </a:r>
            <a:br>
              <a:rPr lang="fa-IR" b="0" i="0" smtClean="0">
                <a:solidFill>
                  <a:srgbClr val="242021"/>
                </a:solidFill>
                <a:effectLst/>
                <a:latin typeface="BLotus"/>
                <a:cs typeface="B Zar" panose="00000400000000000000" pitchFamily="2" charset="-78"/>
              </a:rPr>
            </a:br>
            <a:endParaRPr lang="fa-IR" b="0" i="0" smtClean="0">
              <a:solidFill>
                <a:srgbClr val="242021"/>
              </a:solidFill>
              <a:effectLst/>
              <a:latin typeface="BLotus"/>
              <a:cs typeface="B Zar" panose="00000400000000000000" pitchFamily="2" charset="-78"/>
            </a:endParaRPr>
          </a:p>
          <a:p>
            <a:pPr algn="just"/>
            <a:r>
              <a:rPr lang="fa-IR" smtClean="0">
                <a:solidFill>
                  <a:srgbClr val="242021"/>
                </a:solidFill>
                <a:latin typeface="BLotus"/>
                <a:cs typeface="B Zar" panose="00000400000000000000" pitchFamily="2" charset="-78"/>
              </a:rPr>
              <a:t>3- </a:t>
            </a:r>
            <a:r>
              <a:rPr lang="fa-IR" b="0" i="0" smtClean="0">
                <a:solidFill>
                  <a:srgbClr val="242021"/>
                </a:solidFill>
                <a:effectLst/>
                <a:latin typeface="BLotus"/>
                <a:cs typeface="B Zar" panose="00000400000000000000" pitchFamily="2" charset="-78"/>
              </a:rPr>
              <a:t>قطب </a:t>
            </a:r>
            <a:r>
              <a:rPr lang="fa-IR" b="0" i="0" smtClean="0">
                <a:solidFill>
                  <a:srgbClr val="242021"/>
                </a:solidFill>
                <a:effectLst/>
                <a:latin typeface="BLotus"/>
                <a:cs typeface="B Zar" panose="00000400000000000000" pitchFamily="2" charset="-78"/>
              </a:rPr>
              <a:t>سنجی گرایشات سیاسی بر محور دوگانه اصلاحطلبی و اصولگرایی در </a:t>
            </a:r>
            <a:r>
              <a:rPr lang="fa-IR" b="0" i="0" smtClean="0">
                <a:solidFill>
                  <a:srgbClr val="242021"/>
                </a:solidFill>
                <a:effectLst/>
                <a:latin typeface="BLotus"/>
                <a:cs typeface="B Zar" panose="00000400000000000000" pitchFamily="2" charset="-78"/>
              </a:rPr>
              <a:t>انتخابات ریاست </a:t>
            </a:r>
            <a:r>
              <a:rPr lang="fa-IR" b="0" i="0" smtClean="0">
                <a:solidFill>
                  <a:srgbClr val="242021"/>
                </a:solidFill>
                <a:effectLst/>
                <a:latin typeface="BLotus"/>
                <a:cs typeface="B Zar" panose="00000400000000000000" pitchFamily="2" charset="-78"/>
              </a:rPr>
              <a:t>جمهوری اسلامی ایران در استان خوزستان، طی سه دوره ( 1376،1384و )</a:t>
            </a:r>
            <a:r>
              <a:rPr lang="fa-IR" b="0" i="0" smtClean="0">
                <a:solidFill>
                  <a:srgbClr val="242021"/>
                </a:solidFill>
                <a:effectLst/>
                <a:latin typeface="BLotus"/>
                <a:cs typeface="B Zar" panose="00000400000000000000" pitchFamily="2" charset="-78"/>
              </a:rPr>
              <a:t>1392 متأثر </a:t>
            </a:r>
            <a:r>
              <a:rPr lang="fa-IR" b="0" i="0" smtClean="0">
                <a:solidFill>
                  <a:srgbClr val="242021"/>
                </a:solidFill>
                <a:effectLst/>
                <a:latin typeface="BLotus"/>
                <a:cs typeface="B Zar" panose="00000400000000000000" pitchFamily="2" charset="-78"/>
              </a:rPr>
              <a:t>از میزان سرمایه اجتماعی است</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071530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ZarBold"/>
                <a:cs typeface="B Zar" panose="00000400000000000000" pitchFamily="2" charset="-78"/>
              </a:rPr>
              <a:t>روش شناسی </a:t>
            </a:r>
            <a:r>
              <a:rPr lang="fa-IR" b="1" i="0" smtClean="0">
                <a:solidFill>
                  <a:srgbClr val="FF0000"/>
                </a:solidFill>
                <a:effectLst/>
                <a:latin typeface="BZarBold"/>
                <a:cs typeface="B Zar" panose="00000400000000000000" pitchFamily="2" charset="-78"/>
              </a:rPr>
              <a:t>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838200" y="1967293"/>
            <a:ext cx="10515600" cy="4351338"/>
          </a:xfrm>
        </p:spPr>
        <p:txBody>
          <a:bodyPr>
            <a:normAutofit/>
          </a:bodyPr>
          <a:lstStyle/>
          <a:p>
            <a:pPr algn="just"/>
            <a:r>
              <a:rPr lang="fa-IR" b="0" i="0" smtClean="0">
                <a:solidFill>
                  <a:srgbClr val="242021"/>
                </a:solidFill>
                <a:effectLst/>
                <a:latin typeface="BLotus"/>
                <a:cs typeface="B Zar" panose="00000400000000000000" pitchFamily="2" charset="-78"/>
              </a:rPr>
              <a:t>پژوهش </a:t>
            </a:r>
            <a:r>
              <a:rPr lang="fa-IR" b="0" i="0" smtClean="0">
                <a:solidFill>
                  <a:srgbClr val="242021"/>
                </a:solidFill>
                <a:effectLst/>
                <a:latin typeface="BLotus"/>
                <a:cs typeface="B Zar" panose="00000400000000000000" pitchFamily="2" charset="-78"/>
              </a:rPr>
              <a:t>حاضر از حیث متدولوژی، جزء تحقیقات </a:t>
            </a:r>
            <a:r>
              <a:rPr lang="fa-IR" i="0" smtClean="0">
                <a:solidFill>
                  <a:srgbClr val="FF0000"/>
                </a:solidFill>
                <a:effectLst/>
                <a:latin typeface="BLotus"/>
                <a:cs typeface="B Zar" panose="00000400000000000000" pitchFamily="2" charset="-78"/>
              </a:rPr>
              <a:t>علمی و کاربردی </a:t>
            </a:r>
            <a:r>
              <a:rPr lang="fa-IR" b="0" i="0" smtClean="0">
                <a:solidFill>
                  <a:srgbClr val="242021"/>
                </a:solidFill>
                <a:effectLst/>
                <a:latin typeface="BLotus"/>
                <a:cs typeface="B Zar" panose="00000400000000000000" pitchFamily="2" charset="-78"/>
              </a:rPr>
              <a:t>است. </a:t>
            </a:r>
            <a:r>
              <a:rPr lang="fa-IR" b="0" i="0" smtClean="0">
                <a:solidFill>
                  <a:srgbClr val="242021"/>
                </a:solidFill>
                <a:effectLst/>
                <a:latin typeface="BLotus"/>
                <a:cs typeface="B Zar" panose="00000400000000000000" pitchFamily="2" charset="-78"/>
              </a:rPr>
              <a:t>همچنین برای </a:t>
            </a:r>
            <a:r>
              <a:rPr lang="fa-IR" b="0" i="0" smtClean="0">
                <a:solidFill>
                  <a:srgbClr val="242021"/>
                </a:solidFill>
                <a:effectLst/>
                <a:latin typeface="BLotus"/>
                <a:cs typeface="B Zar" panose="00000400000000000000" pitchFamily="2" charset="-78"/>
              </a:rPr>
              <a:t>جمعآوری و دستهبندی اطلاعات مکتسبه، از روش پیمایشی- توصیفی برای </a:t>
            </a:r>
            <a:r>
              <a:rPr lang="fa-IR" b="0" i="0" smtClean="0">
                <a:solidFill>
                  <a:srgbClr val="242021"/>
                </a:solidFill>
                <a:effectLst/>
                <a:latin typeface="BLotus"/>
                <a:cs typeface="B Zar" panose="00000400000000000000" pitchFamily="2" charset="-78"/>
              </a:rPr>
              <a:t>گردآوری دادهها </a:t>
            </a:r>
            <a:r>
              <a:rPr lang="fa-IR" b="0" i="0" smtClean="0">
                <a:solidFill>
                  <a:srgbClr val="242021"/>
                </a:solidFill>
                <a:effectLst/>
                <a:latin typeface="BLotus"/>
                <a:cs typeface="B Zar" panose="00000400000000000000" pitchFamily="2" charset="-78"/>
              </a:rPr>
              <a:t>در قالب پرسشنامه محقق ساخته استفاده گردید. پس از دستهبندی و تعیین </a:t>
            </a:r>
            <a:r>
              <a:rPr lang="fa-IR" b="0" i="0" smtClean="0">
                <a:solidFill>
                  <a:srgbClr val="242021"/>
                </a:solidFill>
                <a:effectLst/>
                <a:latin typeface="BLotus"/>
                <a:cs typeface="B Zar" panose="00000400000000000000" pitchFamily="2" charset="-78"/>
              </a:rPr>
              <a:t>چگونگی پارامتریک </a:t>
            </a:r>
            <a:r>
              <a:rPr lang="fa-IR" b="0" i="0" smtClean="0">
                <a:solidFill>
                  <a:srgbClr val="242021"/>
                </a:solidFill>
                <a:effectLst/>
                <a:latin typeface="BLotus"/>
                <a:cs typeface="B Zar" panose="00000400000000000000" pitchFamily="2" charset="-78"/>
              </a:rPr>
              <a:t>یا غیر پارامتریک بودن فرضیات پژوهش، برای آنالیز کردن دادههای </a:t>
            </a:r>
            <a:r>
              <a:rPr lang="fa-IR" b="0" i="0" smtClean="0">
                <a:solidFill>
                  <a:srgbClr val="242021"/>
                </a:solidFill>
                <a:effectLst/>
                <a:latin typeface="BLotus"/>
                <a:cs typeface="B Zar" panose="00000400000000000000" pitchFamily="2" charset="-78"/>
              </a:rPr>
              <a:t>جمعآوریشده از </a:t>
            </a:r>
            <a:r>
              <a:rPr lang="fa-IR" b="0" i="0" smtClean="0">
                <a:solidFill>
                  <a:srgbClr val="242021"/>
                </a:solidFill>
                <a:effectLst/>
                <a:latin typeface="BLotus"/>
                <a:cs typeface="B Zar" panose="00000400000000000000" pitchFamily="2" charset="-78"/>
              </a:rPr>
              <a:t>آزمونهایی نظیر آزمون </a:t>
            </a:r>
            <a:r>
              <a:rPr lang="en-US" sz="1600" b="0" i="0" smtClean="0">
                <a:solidFill>
                  <a:srgbClr val="242021"/>
                </a:solidFill>
                <a:effectLst/>
                <a:latin typeface="TimesNewRomanPSMT"/>
                <a:cs typeface="B Zar" panose="00000400000000000000" pitchFamily="2" charset="-78"/>
              </a:rPr>
              <a:t>F</a:t>
            </a:r>
            <a:r>
              <a:rPr lang="fa-IR" b="0" i="0" smtClean="0">
                <a:solidFill>
                  <a:srgbClr val="242021"/>
                </a:solidFill>
                <a:effectLst/>
                <a:latin typeface="BLotus"/>
                <a:cs typeface="B Zar" panose="00000400000000000000" pitchFamily="2" charset="-78"/>
              </a:rPr>
              <a:t>و ،</a:t>
            </a:r>
            <a:r>
              <a:rPr lang="en-US" sz="1600" b="0" i="0" smtClean="0">
                <a:solidFill>
                  <a:srgbClr val="242021"/>
                </a:solidFill>
                <a:effectLst/>
                <a:latin typeface="TimesNewRomanPSMT"/>
                <a:cs typeface="B Zar" panose="00000400000000000000" pitchFamily="2" charset="-78"/>
              </a:rPr>
              <a:t>T</a:t>
            </a:r>
            <a:r>
              <a:rPr lang="fa-IR" b="0" i="0" smtClean="0">
                <a:solidFill>
                  <a:srgbClr val="242021"/>
                </a:solidFill>
                <a:effectLst/>
                <a:latin typeface="BLotus"/>
                <a:cs typeface="B Zar" panose="00000400000000000000" pitchFamily="2" charset="-78"/>
              </a:rPr>
              <a:t>رگرسیون ساده و چندگانه و آزمون معادلات </a:t>
            </a:r>
            <a:r>
              <a:rPr lang="fa-IR" b="0" i="0" smtClean="0">
                <a:solidFill>
                  <a:srgbClr val="242021"/>
                </a:solidFill>
                <a:effectLst/>
                <a:latin typeface="BLotus"/>
                <a:cs typeface="B Zar" panose="00000400000000000000" pitchFamily="2" charset="-78"/>
              </a:rPr>
              <a:t>ساختاری حداقل </a:t>
            </a:r>
            <a:r>
              <a:rPr lang="fa-IR" b="0" i="0" smtClean="0">
                <a:solidFill>
                  <a:srgbClr val="242021"/>
                </a:solidFill>
                <a:effectLst/>
                <a:latin typeface="BLotus"/>
                <a:cs typeface="B Zar" panose="00000400000000000000" pitchFamily="2" charset="-78"/>
              </a:rPr>
              <a:t>مربعات جزئی یا </a:t>
            </a:r>
            <a:r>
              <a:rPr lang="en-US" sz="1600" b="0" i="0" smtClean="0">
                <a:solidFill>
                  <a:srgbClr val="242021"/>
                </a:solidFill>
                <a:effectLst/>
                <a:latin typeface="TimesNewRomanPSMT"/>
                <a:cs typeface="B Zar" panose="00000400000000000000" pitchFamily="2" charset="-78"/>
              </a:rPr>
              <a:t>PLS</a:t>
            </a:r>
            <a:r>
              <a:rPr lang="fa-IR" b="0" i="0" smtClean="0">
                <a:solidFill>
                  <a:srgbClr val="242021"/>
                </a:solidFill>
                <a:effectLst/>
                <a:latin typeface="BLotus"/>
                <a:cs typeface="B Zar" panose="00000400000000000000" pitchFamily="2" charset="-78"/>
              </a:rPr>
              <a:t>استفاده گردید. همچنین جهت تجزیه و تحلیل آماری </a:t>
            </a:r>
            <a:r>
              <a:rPr lang="fa-IR" b="0" i="0" smtClean="0">
                <a:solidFill>
                  <a:srgbClr val="242021"/>
                </a:solidFill>
                <a:effectLst/>
                <a:latin typeface="BLotus"/>
                <a:cs typeface="B Zar" panose="00000400000000000000" pitchFamily="2" charset="-78"/>
              </a:rPr>
              <a:t>دادههای جمعآوریشده </a:t>
            </a:r>
            <a:r>
              <a:rPr lang="fa-IR" b="0" i="0" smtClean="0">
                <a:solidFill>
                  <a:srgbClr val="242021"/>
                </a:solidFill>
                <a:effectLst/>
                <a:latin typeface="BLotus"/>
                <a:cs typeface="B Zar" panose="00000400000000000000" pitchFamily="2" charset="-78"/>
              </a:rPr>
              <a:t>از نرمافزار تخصصی اس پی اس اس در دو بخش توصیفی و استنباطی </a:t>
            </a:r>
            <a:r>
              <a:rPr lang="fa-IR" b="0" i="0" smtClean="0">
                <a:solidFill>
                  <a:srgbClr val="242021"/>
                </a:solidFill>
                <a:effectLst/>
                <a:latin typeface="BLotus"/>
                <a:cs typeface="B Zar" panose="00000400000000000000" pitchFamily="2" charset="-78"/>
              </a:rPr>
              <a:t>و برای </a:t>
            </a:r>
            <a:r>
              <a:rPr lang="fa-IR" b="0" i="0" smtClean="0">
                <a:solidFill>
                  <a:srgbClr val="242021"/>
                </a:solidFill>
                <a:effectLst/>
                <a:latin typeface="BLotus"/>
                <a:cs typeface="B Zar" panose="00000400000000000000" pitchFamily="2" charset="-78"/>
              </a:rPr>
              <a:t>تنظیم معادلات ساختاری حداقل مربعات جزئی و رسم نمودارها، از نرمافزار </a:t>
            </a:r>
            <a:r>
              <a:rPr lang="fa-IR" b="0" i="0" smtClean="0">
                <a:solidFill>
                  <a:srgbClr val="242021"/>
                </a:solidFill>
                <a:effectLst/>
                <a:latin typeface="BLotus"/>
                <a:cs typeface="B Zar" panose="00000400000000000000" pitchFamily="2" charset="-78"/>
              </a:rPr>
              <a:t>هوشمند پی </a:t>
            </a:r>
            <a:r>
              <a:rPr lang="fa-IR" b="0" i="0" smtClean="0">
                <a:solidFill>
                  <a:srgbClr val="242021"/>
                </a:solidFill>
                <a:effectLst/>
                <a:latin typeface="BLotus"/>
                <a:cs typeface="B Zar" panose="00000400000000000000" pitchFamily="2" charset="-78"/>
              </a:rPr>
              <a:t>آل اس اسمارت استفاده گردید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118776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242021"/>
                </a:solidFill>
                <a:latin typeface="BLotus"/>
                <a:cs typeface="B Zar" panose="00000400000000000000" pitchFamily="2" charset="-78"/>
              </a:rPr>
              <a:t>جامعه آماری پژوهش، استان خوزستان و نمونه آماری شهروندان 18سال به </a:t>
            </a:r>
            <a:r>
              <a:rPr lang="fa-IR" smtClean="0">
                <a:solidFill>
                  <a:srgbClr val="242021"/>
                </a:solidFill>
                <a:latin typeface="BLotus"/>
                <a:cs typeface="B Zar" panose="00000400000000000000" pitchFamily="2" charset="-78"/>
              </a:rPr>
              <a:t>بالا شهرستانهای </a:t>
            </a:r>
            <a:r>
              <a:rPr lang="fa-IR">
                <a:solidFill>
                  <a:srgbClr val="242021"/>
                </a:solidFill>
                <a:latin typeface="BLotus"/>
                <a:cs typeface="B Zar" panose="00000400000000000000" pitchFamily="2" charset="-78"/>
              </a:rPr>
              <a:t>دارای بیش از 100.000نفر جمعیت با یک واحد تحلیلی تطبیقی است که </a:t>
            </a:r>
            <a:r>
              <a:rPr lang="fa-IR" smtClean="0">
                <a:solidFill>
                  <a:srgbClr val="242021"/>
                </a:solidFill>
                <a:latin typeface="BLotus"/>
                <a:cs typeface="B Zar" panose="00000400000000000000" pitchFamily="2" charset="-78"/>
              </a:rPr>
              <a:t>در سطح </a:t>
            </a:r>
            <a:r>
              <a:rPr lang="fa-IR">
                <a:solidFill>
                  <a:srgbClr val="242021"/>
                </a:solidFill>
                <a:latin typeface="BLotus"/>
                <a:cs typeface="B Zar" panose="00000400000000000000" pitchFamily="2" charset="-78"/>
              </a:rPr>
              <a:t>خرد اطلاعات و دادههای لازم با 1925نمونه در سطح 5شهرستان بالای </a:t>
            </a:r>
            <a:r>
              <a:rPr lang="fa-IR" smtClean="0">
                <a:solidFill>
                  <a:srgbClr val="242021"/>
                </a:solidFill>
                <a:latin typeface="BLotus"/>
                <a:cs typeface="B Zar" panose="00000400000000000000" pitchFamily="2" charset="-78"/>
              </a:rPr>
              <a:t>100.000 نفر </a:t>
            </a:r>
            <a:r>
              <a:rPr lang="fa-IR">
                <a:solidFill>
                  <a:srgbClr val="242021"/>
                </a:solidFill>
                <a:latin typeface="BLotus"/>
                <a:cs typeface="B Zar" panose="00000400000000000000" pitchFamily="2" charset="-78"/>
              </a:rPr>
              <a:t>جمعیت در استان خوزستان جمعآوری و دادههای مربوط به متغیرهای جمعیت </a:t>
            </a:r>
            <a:r>
              <a:rPr lang="fa-IR" smtClean="0">
                <a:solidFill>
                  <a:srgbClr val="242021"/>
                </a:solidFill>
                <a:latin typeface="BLotus"/>
                <a:cs typeface="B Zar" panose="00000400000000000000" pitchFamily="2" charset="-78"/>
              </a:rPr>
              <a:t>شناختی، مستقل </a:t>
            </a:r>
            <a:r>
              <a:rPr lang="fa-IR">
                <a:solidFill>
                  <a:srgbClr val="242021"/>
                </a:solidFill>
                <a:latin typeface="BLotus"/>
                <a:cs typeface="B Zar" panose="00000400000000000000" pitchFamily="2" charset="-78"/>
              </a:rPr>
              <a:t>و وابسته مورد آنالیز قرار گرفت</a:t>
            </a:r>
            <a:r>
              <a:rPr lang="fa-IR">
                <a:cs typeface="B Zar" panose="00000400000000000000" pitchFamily="2" charset="-78"/>
              </a:rPr>
              <a:t> </a:t>
            </a:r>
            <a:endParaRPr lang="fa-IR" smtClean="0">
              <a:cs typeface="B Zar" panose="00000400000000000000" pitchFamily="2" charset="-78"/>
            </a:endParaRPr>
          </a:p>
          <a:p>
            <a:pPr algn="just"/>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529798"/>
            <a:ext cx="4009292" cy="95660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Lotus"/>
                <a:cs typeface="B Zar" panose="00000400000000000000" pitchFamily="2" charset="-78"/>
              </a:rPr>
              <a:t>یک واحد تحلیلی تطبیقی</a:t>
            </a:r>
            <a:endParaRPr lang="fa-IR" b="1">
              <a:solidFill>
                <a:srgbClr val="FF0000"/>
              </a:solidFill>
            </a:endParaRPr>
          </a:p>
        </p:txBody>
      </p:sp>
    </p:spTree>
    <p:extLst>
      <p:ext uri="{BB962C8B-B14F-4D97-AF65-F5344CB8AC3E}">
        <p14:creationId xmlns:p14="http://schemas.microsoft.com/office/powerpoint/2010/main" val="1901140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solidFill>
                  <a:srgbClr val="242021"/>
                </a:solidFill>
                <a:latin typeface="BLotus"/>
                <a:cs typeface="B Zar" panose="00000400000000000000" pitchFamily="2" charset="-78"/>
              </a:rPr>
              <a:t>قابل ذکر </a:t>
            </a:r>
            <a:r>
              <a:rPr lang="fa-IR">
                <a:solidFill>
                  <a:srgbClr val="242021"/>
                </a:solidFill>
                <a:latin typeface="BLotus"/>
                <a:cs typeface="B Zar" panose="00000400000000000000" pitchFamily="2" charset="-78"/>
              </a:rPr>
              <a:t>است که مشاهدات لازم برای دو طیف سیاسی اصولگرایی و اصلاحطلبی </a:t>
            </a:r>
            <a:r>
              <a:rPr lang="fa-IR" smtClean="0">
                <a:solidFill>
                  <a:srgbClr val="242021"/>
                </a:solidFill>
                <a:latin typeface="BLotus"/>
                <a:cs typeface="B Zar" panose="00000400000000000000" pitchFamily="2" charset="-78"/>
              </a:rPr>
              <a:t>با استفاده </a:t>
            </a:r>
            <a:r>
              <a:rPr lang="fa-IR">
                <a:solidFill>
                  <a:srgbClr val="242021"/>
                </a:solidFill>
                <a:latin typeface="BLotus"/>
                <a:cs typeface="B Zar" panose="00000400000000000000" pitchFamily="2" charset="-78"/>
              </a:rPr>
              <a:t>از نتایج انتخابات ریاست جمهوری در استان خوزستان و جهتگیری آرای </a:t>
            </a:r>
            <a:r>
              <a:rPr lang="fa-IR" smtClean="0">
                <a:solidFill>
                  <a:srgbClr val="242021"/>
                </a:solidFill>
                <a:latin typeface="BLotus"/>
                <a:cs typeface="B Zar" panose="00000400000000000000" pitchFamily="2" charset="-78"/>
              </a:rPr>
              <a:t>واریزشده به </a:t>
            </a:r>
            <a:r>
              <a:rPr lang="fa-IR">
                <a:solidFill>
                  <a:srgbClr val="242021"/>
                </a:solidFill>
                <a:latin typeface="BLotus"/>
                <a:cs typeface="B Zar" panose="00000400000000000000" pitchFamily="2" charset="-78"/>
              </a:rPr>
              <a:t>صندوق طی سه دوره 1384 ،1386و 1392برای هر دو گرایش ذکرشده صورت </a:t>
            </a:r>
            <a:r>
              <a:rPr lang="fa-IR" smtClean="0">
                <a:solidFill>
                  <a:srgbClr val="242021"/>
                </a:solidFill>
                <a:latin typeface="BLotus"/>
                <a:cs typeface="B Zar" panose="00000400000000000000" pitchFamily="2" charset="-78"/>
              </a:rPr>
              <a:t>پذیرفت. روش </a:t>
            </a:r>
            <a:r>
              <a:rPr lang="fa-IR">
                <a:solidFill>
                  <a:srgbClr val="242021"/>
                </a:solidFill>
                <a:latin typeface="BLotus"/>
                <a:cs typeface="B Zar" panose="00000400000000000000" pitchFamily="2" charset="-78"/>
              </a:rPr>
              <a:t>نمونهگیری؛ </a:t>
            </a:r>
            <a:r>
              <a:rPr lang="fa-IR" smtClean="0">
                <a:solidFill>
                  <a:srgbClr val="242021"/>
                </a:solidFill>
                <a:latin typeface="BLotus"/>
                <a:cs typeface="B Zar" panose="00000400000000000000" pitchFamily="2" charset="-78"/>
              </a:rPr>
              <a:t>نمونه گیری </a:t>
            </a:r>
            <a:r>
              <a:rPr lang="fa-IR">
                <a:solidFill>
                  <a:srgbClr val="242021"/>
                </a:solidFill>
                <a:latin typeface="BLotus"/>
                <a:cs typeface="B Zar" panose="00000400000000000000" pitchFamily="2" charset="-78"/>
              </a:rPr>
              <a:t>احتمالی </a:t>
            </a:r>
            <a:r>
              <a:rPr lang="fa-IR" smtClean="0">
                <a:solidFill>
                  <a:srgbClr val="242021"/>
                </a:solidFill>
                <a:latin typeface="BLotus"/>
                <a:cs typeface="B Zar" panose="00000400000000000000" pitchFamily="2" charset="-78"/>
              </a:rPr>
              <a:t>طبقه بندی </a:t>
            </a:r>
            <a:r>
              <a:rPr lang="fa-IR">
                <a:solidFill>
                  <a:srgbClr val="242021"/>
                </a:solidFill>
                <a:latin typeface="BLotus"/>
                <a:cs typeface="B Zar" panose="00000400000000000000" pitchFamily="2" charset="-78"/>
              </a:rPr>
              <a:t>شده چند مرحلهای با استفاده از </a:t>
            </a:r>
            <a:r>
              <a:rPr lang="fa-IR" smtClean="0">
                <a:solidFill>
                  <a:srgbClr val="242021"/>
                </a:solidFill>
                <a:latin typeface="BLotus"/>
                <a:cs typeface="B Zar" panose="00000400000000000000" pitchFamily="2" charset="-78"/>
              </a:rPr>
              <a:t>جدول استاندارد </a:t>
            </a:r>
            <a:r>
              <a:rPr lang="fa-IR">
                <a:solidFill>
                  <a:srgbClr val="242021"/>
                </a:solidFill>
                <a:latin typeface="BLotus"/>
                <a:cs typeface="B Zar" panose="00000400000000000000" pitchFamily="2" charset="-78"/>
              </a:rPr>
              <a:t>گرجسی و مورگان تعیین گردید</a:t>
            </a:r>
            <a:r>
              <a:rPr lang="fa-IR" smtClean="0">
                <a:solidFill>
                  <a:srgbClr val="242021"/>
                </a:solidFill>
                <a:latin typeface="BLotus"/>
                <a:cs typeface="B Zar" panose="00000400000000000000" pitchFamily="2" charset="-78"/>
              </a:rPr>
              <a:t>.</a:t>
            </a:r>
          </a:p>
          <a:p>
            <a:pPr marL="0" indent="0" algn="just">
              <a:buNone/>
            </a:pPr>
            <a:r>
              <a:rPr lang="fa-IR">
                <a:solidFill>
                  <a:srgbClr val="242021"/>
                </a:solidFill>
                <a:latin typeface="BLotus"/>
                <a:cs typeface="B Zar" panose="00000400000000000000" pitchFamily="2" charset="-78"/>
              </a:rPr>
              <a:t/>
            </a:r>
            <a:br>
              <a:rPr lang="fa-IR">
                <a:solidFill>
                  <a:srgbClr val="242021"/>
                </a:solidFill>
                <a:latin typeface="BLotus"/>
                <a:cs typeface="B Zar" panose="00000400000000000000" pitchFamily="2" charset="-78"/>
              </a:rPr>
            </a:b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135901"/>
            <a:ext cx="4135902" cy="154744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latin typeface="BLotus"/>
                <a:cs typeface="B Zar" panose="00000400000000000000" pitchFamily="2" charset="-78"/>
              </a:rPr>
              <a:t>نمونه گیری احتمالی طبقه بندی شده</a:t>
            </a:r>
            <a:endParaRPr lang="fa-IR" sz="2000" b="1">
              <a:solidFill>
                <a:srgbClr val="FF0000"/>
              </a:solidFill>
            </a:endParaRPr>
          </a:p>
        </p:txBody>
      </p:sp>
    </p:spTree>
    <p:extLst>
      <p:ext uri="{BB962C8B-B14F-4D97-AF65-F5344CB8AC3E}">
        <p14:creationId xmlns:p14="http://schemas.microsoft.com/office/powerpoint/2010/main" val="55690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242021"/>
                </a:solidFill>
                <a:effectLst/>
                <a:latin typeface="BLotus"/>
                <a:cs typeface="B Zar" panose="00000400000000000000" pitchFamily="2" charset="-78"/>
              </a:rPr>
              <a:t>همچنین نمایه قطبنمای گرایشات سیاسی نشان داد که بیشترین و کمترین تعلقات سیاسی متأثر از سرمایه اجتماعی، به ترتیب در گرایشات سیاسی اصلاح طلبی و اصولگرایی شهروندان خوزستانی دیده شد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835302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242021"/>
                </a:solidFill>
                <a:latin typeface="BLotus"/>
                <a:cs typeface="B Zar" panose="00000400000000000000" pitchFamily="2" charset="-78"/>
              </a:rPr>
              <a:t>برای سنجش میزان سرمایه اجتماعی از شاخص سرمایه اجتماعی روپاسینگهای </a:t>
            </a:r>
            <a:r>
              <a:rPr lang="fa-IR">
                <a:solidFill>
                  <a:srgbClr val="242021"/>
                </a:solidFill>
                <a:latin typeface="BLotus"/>
                <a:cs typeface="B Zar" panose="00000400000000000000" pitchFamily="2" charset="-78"/>
              </a:rPr>
              <a:t>و </a:t>
            </a:r>
            <a:r>
              <a:rPr lang="fa-IR" smtClean="0">
                <a:solidFill>
                  <a:srgbClr val="242021"/>
                </a:solidFill>
                <a:latin typeface="BLotus"/>
                <a:cs typeface="B Zar" panose="00000400000000000000" pitchFamily="2" charset="-78"/>
              </a:rPr>
              <a:t>گوتز در </a:t>
            </a:r>
            <a:r>
              <a:rPr lang="fa-IR">
                <a:solidFill>
                  <a:srgbClr val="242021"/>
                </a:solidFill>
                <a:latin typeface="BLotus"/>
                <a:cs typeface="B Zar" panose="00000400000000000000" pitchFamily="2" charset="-78"/>
              </a:rPr>
              <a:t>قالب جمعآوری دادهها با استفاده از ابزار پرسشنامه با 2شاخص و 20گویه </a:t>
            </a:r>
            <a:r>
              <a:rPr lang="fa-IR">
                <a:solidFill>
                  <a:srgbClr val="242021"/>
                </a:solidFill>
                <a:latin typeface="BLotus"/>
                <a:cs typeface="B Zar" panose="00000400000000000000" pitchFamily="2" charset="-78"/>
              </a:rPr>
              <a:t>مورداستفاده </a:t>
            </a:r>
            <a:r>
              <a:rPr lang="fa-IR" smtClean="0">
                <a:solidFill>
                  <a:srgbClr val="242021"/>
                </a:solidFill>
                <a:latin typeface="BLotus"/>
                <a:cs typeface="B Zar" panose="00000400000000000000" pitchFamily="2" charset="-78"/>
              </a:rPr>
              <a:t>و سنجش </a:t>
            </a:r>
            <a:r>
              <a:rPr lang="fa-IR">
                <a:solidFill>
                  <a:srgbClr val="242021"/>
                </a:solidFill>
                <a:latin typeface="BLotus"/>
                <a:cs typeface="B Zar" panose="00000400000000000000" pitchFamily="2" charset="-78"/>
              </a:rPr>
              <a:t>قرار گرفت. برای تعیین روایی ابزار </a:t>
            </a:r>
            <a:r>
              <a:rPr lang="fa-IR">
                <a:solidFill>
                  <a:srgbClr val="242021"/>
                </a:solidFill>
                <a:latin typeface="BLotus"/>
                <a:cs typeface="B Zar" panose="00000400000000000000" pitchFamily="2" charset="-78"/>
              </a:rPr>
              <a:t>بکار </a:t>
            </a:r>
            <a:r>
              <a:rPr lang="fa-IR" smtClean="0">
                <a:solidFill>
                  <a:srgbClr val="242021"/>
                </a:solidFill>
                <a:latin typeface="BLotus"/>
                <a:cs typeface="B Zar" panose="00000400000000000000" pitchFamily="2" charset="-78"/>
              </a:rPr>
              <a:t>گرفته شده</a:t>
            </a:r>
            <a:r>
              <a:rPr lang="fa-IR">
                <a:solidFill>
                  <a:srgbClr val="242021"/>
                </a:solidFill>
                <a:latin typeface="BLotus"/>
                <a:cs typeface="B Zar" panose="00000400000000000000" pitchFamily="2" charset="-78"/>
              </a:rPr>
              <a:t>، از روایی سازهای در </a:t>
            </a:r>
            <a:r>
              <a:rPr lang="fa-IR">
                <a:solidFill>
                  <a:srgbClr val="242021"/>
                </a:solidFill>
                <a:latin typeface="BLotus"/>
                <a:cs typeface="B Zar" panose="00000400000000000000" pitchFamily="2" charset="-78"/>
              </a:rPr>
              <a:t>قالب </a:t>
            </a:r>
            <a:r>
              <a:rPr lang="fa-IR" smtClean="0">
                <a:solidFill>
                  <a:srgbClr val="242021"/>
                </a:solidFill>
                <a:latin typeface="BLotus"/>
                <a:cs typeface="B Zar" panose="00000400000000000000" pitchFamily="2" charset="-78"/>
              </a:rPr>
              <a:t>تحلیل عاملی </a:t>
            </a:r>
            <a:r>
              <a:rPr lang="fa-IR">
                <a:solidFill>
                  <a:srgbClr val="242021"/>
                </a:solidFill>
                <a:latin typeface="BLotus"/>
                <a:cs typeface="B Zar" panose="00000400000000000000" pitchFamily="2" charset="-78"/>
              </a:rPr>
              <a:t>استفاده شد که مقدار آزمون شاخص کیزر و مایر </a:t>
            </a:r>
            <a:r>
              <a:rPr lang="fa-IR" sz="1200">
                <a:solidFill>
                  <a:srgbClr val="242021"/>
                </a:solidFill>
                <a:latin typeface="BLotus"/>
                <a:cs typeface="B Zar" panose="00000400000000000000" pitchFamily="2" charset="-78"/>
              </a:rPr>
              <a:t>21</a:t>
            </a:r>
            <a:r>
              <a:rPr lang="fa-IR">
                <a:solidFill>
                  <a:srgbClr val="242021"/>
                </a:solidFill>
                <a:latin typeface="BLotus"/>
                <a:cs typeface="B Zar" panose="00000400000000000000" pitchFamily="2" charset="-78"/>
              </a:rPr>
              <a:t>در سطح کمتر </a:t>
            </a:r>
            <a:r>
              <a:rPr lang="fa-IR">
                <a:solidFill>
                  <a:srgbClr val="242021"/>
                </a:solidFill>
                <a:latin typeface="BLotus"/>
                <a:cs typeface="B Zar" panose="00000400000000000000" pitchFamily="2" charset="-78"/>
              </a:rPr>
              <a:t>از </a:t>
            </a:r>
            <a:r>
              <a:rPr lang="fa-IR" smtClean="0">
                <a:solidFill>
                  <a:srgbClr val="242021"/>
                </a:solidFill>
                <a:latin typeface="BLotus"/>
                <a:cs typeface="B Zar" panose="00000400000000000000" pitchFamily="2" charset="-78"/>
              </a:rPr>
              <a:t>0/05 معنادار </a:t>
            </a:r>
            <a:r>
              <a:rPr lang="fa-IR">
                <a:solidFill>
                  <a:srgbClr val="242021"/>
                </a:solidFill>
                <a:latin typeface="BLotus"/>
                <a:cs typeface="B Zar" panose="00000400000000000000" pitchFamily="2" charset="-78"/>
              </a:rPr>
              <a:t>بود </a:t>
            </a:r>
            <a:r>
              <a:rPr lang="fa-IR" smtClean="0">
                <a:solidFill>
                  <a:srgbClr val="242021"/>
                </a:solidFill>
                <a:latin typeface="BLotus"/>
                <a:cs typeface="B Zar" panose="00000400000000000000" pitchFamily="2" charset="-78"/>
              </a:rPr>
              <a:t>که خود </a:t>
            </a:r>
            <a:r>
              <a:rPr lang="fa-IR">
                <a:solidFill>
                  <a:srgbClr val="242021"/>
                </a:solidFill>
                <a:latin typeface="BLotus"/>
                <a:cs typeface="B Zar" panose="00000400000000000000" pitchFamily="2" charset="-78"/>
              </a:rPr>
              <a:t>نشانهای از همبستگی بین گویهها و دارا بودن بار عاملی </a:t>
            </a:r>
            <a:r>
              <a:rPr lang="fa-IR" sz="1200">
                <a:solidFill>
                  <a:srgbClr val="242021"/>
                </a:solidFill>
                <a:latin typeface="BLotus"/>
                <a:cs typeface="B Zar" panose="00000400000000000000" pitchFamily="2" charset="-78"/>
              </a:rPr>
              <a:t>22</a:t>
            </a:r>
            <a:r>
              <a:rPr lang="fa-IR">
                <a:solidFill>
                  <a:srgbClr val="242021"/>
                </a:solidFill>
                <a:latin typeface="BLotus"/>
                <a:cs typeface="B Zar" panose="00000400000000000000" pitchFamily="2" charset="-78"/>
              </a:rPr>
              <a:t>مناسب است</a:t>
            </a:r>
            <a:endParaRPr lang="fa-IR"/>
          </a:p>
        </p:txBody>
      </p:sp>
    </p:spTree>
    <p:extLst>
      <p:ext uri="{BB962C8B-B14F-4D97-AF65-F5344CB8AC3E}">
        <p14:creationId xmlns:p14="http://schemas.microsoft.com/office/powerpoint/2010/main" val="4160924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75008" y="901521"/>
            <a:ext cx="9890975" cy="4842848"/>
          </a:xfrm>
          <a:prstGeom prst="rect">
            <a:avLst/>
          </a:prstGeom>
        </p:spPr>
      </p:pic>
    </p:spTree>
    <p:extLst>
      <p:ext uri="{BB962C8B-B14F-4D97-AF65-F5344CB8AC3E}">
        <p14:creationId xmlns:p14="http://schemas.microsoft.com/office/powerpoint/2010/main" val="1838800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a:solidFill>
                  <a:srgbClr val="242021"/>
                </a:solidFill>
                <a:latin typeface="BZarBold"/>
                <a:cs typeface="B Zar" panose="00000400000000000000" pitchFamily="2" charset="-78"/>
              </a:rPr>
              <a:t>تعريف نظری و عملیاتی متغیرهای پژوهش</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r"/>
            <a:r>
              <a:rPr lang="fa-IR" smtClean="0">
                <a:solidFill>
                  <a:srgbClr val="242021"/>
                </a:solidFill>
                <a:latin typeface="BLotus"/>
                <a:cs typeface="B Zar" panose="00000400000000000000" pitchFamily="2" charset="-78"/>
              </a:rPr>
              <a:t>سرمایه </a:t>
            </a:r>
            <a:r>
              <a:rPr lang="fa-IR">
                <a:solidFill>
                  <a:srgbClr val="242021"/>
                </a:solidFill>
                <a:latin typeface="BLotus"/>
                <a:cs typeface="B Zar" panose="00000400000000000000" pitchFamily="2" charset="-78"/>
              </a:rPr>
              <a:t>اجتماعی روابطی است که در دو حالت </a:t>
            </a:r>
            <a:r>
              <a:rPr lang="fa-IR" smtClean="0">
                <a:solidFill>
                  <a:srgbClr val="242021"/>
                </a:solidFill>
                <a:latin typeface="BLotus"/>
                <a:cs typeface="B Zar" panose="00000400000000000000" pitchFamily="2" charset="-78"/>
              </a:rPr>
              <a:t>شبکه ای </a:t>
            </a:r>
            <a:r>
              <a:rPr lang="fa-IR">
                <a:solidFill>
                  <a:srgbClr val="242021"/>
                </a:solidFill>
                <a:latin typeface="BLotus"/>
                <a:cs typeface="B Zar" panose="00000400000000000000" pitchFamily="2" charset="-78"/>
              </a:rPr>
              <a:t>و هنجاری و حین </a:t>
            </a:r>
            <a:r>
              <a:rPr lang="fa-IR" smtClean="0">
                <a:solidFill>
                  <a:srgbClr val="242021"/>
                </a:solidFill>
                <a:latin typeface="BLotus"/>
                <a:cs typeface="B Zar" panose="00000400000000000000" pitchFamily="2" charset="-78"/>
              </a:rPr>
              <a:t>روابط اجتماعی </a:t>
            </a:r>
            <a:r>
              <a:rPr lang="fa-IR">
                <a:solidFill>
                  <a:srgbClr val="242021"/>
                </a:solidFill>
                <a:latin typeface="BLotus"/>
                <a:cs typeface="B Zar" panose="00000400000000000000" pitchFamily="2" charset="-78"/>
              </a:rPr>
              <a:t>مردم با همدیگر شکل میگیرد (</a:t>
            </a:r>
            <a:r>
              <a:rPr lang="fa-IR" smtClean="0">
                <a:solidFill>
                  <a:srgbClr val="242021"/>
                </a:solidFill>
                <a:latin typeface="BLotus"/>
                <a:cs typeface="B Zar" panose="00000400000000000000" pitchFamily="2" charset="-78"/>
              </a:rPr>
              <a:t>پوتنام،2009)</a:t>
            </a:r>
            <a:r>
              <a:rPr lang="fa-IR">
                <a:solidFill>
                  <a:srgbClr val="242021"/>
                </a:solidFill>
                <a:latin typeface="BLotus"/>
                <a:cs typeface="B Zar" panose="00000400000000000000" pitchFamily="2" charset="-78"/>
              </a:rPr>
              <a:t/>
            </a:r>
            <a:br>
              <a:rPr lang="fa-IR">
                <a:solidFill>
                  <a:srgbClr val="242021"/>
                </a:solidFill>
                <a:latin typeface="BLotus"/>
                <a:cs typeface="B Zar" panose="00000400000000000000" pitchFamily="2" charset="-78"/>
              </a:rPr>
            </a:br>
            <a:endParaRPr lang="fa-IR" smtClean="0">
              <a:solidFill>
                <a:srgbClr val="242021"/>
              </a:solidFill>
              <a:latin typeface="BLotus"/>
              <a:cs typeface="B Zar" panose="00000400000000000000" pitchFamily="2" charset="-78"/>
            </a:endParaRPr>
          </a:p>
          <a:p>
            <a:pPr algn="just"/>
            <a:r>
              <a:rPr lang="fa-IR" smtClean="0">
                <a:solidFill>
                  <a:srgbClr val="FF0000"/>
                </a:solidFill>
                <a:latin typeface="BLotus"/>
                <a:cs typeface="B Zar" panose="00000400000000000000" pitchFamily="2" charset="-78"/>
              </a:rPr>
              <a:t>بعد </a:t>
            </a:r>
            <a:r>
              <a:rPr lang="fa-IR">
                <a:solidFill>
                  <a:srgbClr val="FF0000"/>
                </a:solidFill>
                <a:latin typeface="BLotus"/>
                <a:cs typeface="B Zar" panose="00000400000000000000" pitchFamily="2" charset="-78"/>
              </a:rPr>
              <a:t>شبکهای سرمایه اجتماعی</a:t>
            </a:r>
            <a:r>
              <a:rPr lang="fa-IR">
                <a:solidFill>
                  <a:srgbClr val="242021"/>
                </a:solidFill>
                <a:latin typeface="BLotus"/>
                <a:cs typeface="B Zar" panose="00000400000000000000" pitchFamily="2" charset="-78"/>
              </a:rPr>
              <a:t>: </a:t>
            </a:r>
            <a:r>
              <a:rPr lang="fa-IR" sz="1200">
                <a:solidFill>
                  <a:srgbClr val="242021"/>
                </a:solidFill>
                <a:latin typeface="BLotus"/>
                <a:cs typeface="B Zar" panose="00000400000000000000" pitchFamily="2" charset="-78"/>
              </a:rPr>
              <a:t>23</a:t>
            </a:r>
            <a:r>
              <a:rPr lang="fa-IR">
                <a:solidFill>
                  <a:srgbClr val="242021"/>
                </a:solidFill>
                <a:latin typeface="BLotus"/>
                <a:cs typeface="B Zar" panose="00000400000000000000" pitchFamily="2" charset="-78"/>
              </a:rPr>
              <a:t>که شامل </a:t>
            </a:r>
            <a:r>
              <a:rPr lang="fa-IR" smtClean="0">
                <a:solidFill>
                  <a:srgbClr val="242021"/>
                </a:solidFill>
                <a:latin typeface="BLotus"/>
                <a:cs typeface="B Zar" panose="00000400000000000000" pitchFamily="2" charset="-78"/>
              </a:rPr>
              <a:t>شبکه های </a:t>
            </a:r>
            <a:r>
              <a:rPr lang="fa-IR">
                <a:solidFill>
                  <a:srgbClr val="242021"/>
                </a:solidFill>
                <a:latin typeface="BLotus"/>
                <a:cs typeface="B Zar" panose="00000400000000000000" pitchFamily="2" charset="-78"/>
              </a:rPr>
              <a:t>افقی و عمودی است که این </a:t>
            </a:r>
            <a:r>
              <a:rPr lang="fa-IR" smtClean="0">
                <a:solidFill>
                  <a:srgbClr val="242021"/>
                </a:solidFill>
                <a:latin typeface="BLotus"/>
                <a:cs typeface="B Zar" panose="00000400000000000000" pitchFamily="2" charset="-78"/>
              </a:rPr>
              <a:t>بعد سرمایه </a:t>
            </a:r>
            <a:r>
              <a:rPr lang="fa-IR">
                <a:solidFill>
                  <a:srgbClr val="242021"/>
                </a:solidFill>
                <a:latin typeface="BLotus"/>
                <a:cs typeface="B Zar" panose="00000400000000000000" pitchFamily="2" charset="-78"/>
              </a:rPr>
              <a:t>اجتماعی در سطح گوناگون روابط رسمی و غیررسمی تأثیر زیادی بر فعالیت </a:t>
            </a:r>
            <a:r>
              <a:rPr lang="fa-IR" smtClean="0">
                <a:solidFill>
                  <a:srgbClr val="242021"/>
                </a:solidFill>
                <a:latin typeface="BLotus"/>
                <a:cs typeface="B Zar" panose="00000400000000000000" pitchFamily="2" charset="-78"/>
              </a:rPr>
              <a:t>سیاسی دارد </a:t>
            </a:r>
            <a:r>
              <a:rPr lang="fa-IR">
                <a:solidFill>
                  <a:srgbClr val="242021"/>
                </a:solidFill>
                <a:latin typeface="BLotus"/>
                <a:cs typeface="B Zar" panose="00000400000000000000" pitchFamily="2" charset="-78"/>
              </a:rPr>
              <a:t>(پناهی و خوشفر، </a:t>
            </a:r>
            <a:r>
              <a:rPr lang="fa-IR" smtClean="0">
                <a:solidFill>
                  <a:srgbClr val="242021"/>
                </a:solidFill>
                <a:latin typeface="BLotus"/>
                <a:cs typeface="B Zar" panose="00000400000000000000" pitchFamily="2" charset="-78"/>
              </a:rPr>
              <a:t>67 </a:t>
            </a:r>
            <a:r>
              <a:rPr lang="fa-IR">
                <a:solidFill>
                  <a:srgbClr val="242021"/>
                </a:solidFill>
                <a:latin typeface="BLotus"/>
                <a:cs typeface="B Zar" panose="00000400000000000000" pitchFamily="2" charset="-78"/>
              </a:rPr>
              <a:t>:</a:t>
            </a:r>
            <a:r>
              <a:rPr lang="fa-IR" smtClean="0">
                <a:solidFill>
                  <a:srgbClr val="242021"/>
                </a:solidFill>
                <a:latin typeface="BLotus"/>
                <a:cs typeface="B Zar" panose="00000400000000000000" pitchFamily="2" charset="-78"/>
              </a:rPr>
              <a:t>1390)</a:t>
            </a:r>
          </a:p>
          <a:p>
            <a:pPr marL="0" indent="0" algn="just">
              <a:buNone/>
            </a:pPr>
            <a:r>
              <a:rPr lang="fa-IR">
                <a:solidFill>
                  <a:srgbClr val="242021"/>
                </a:solidFill>
                <a:latin typeface="BLotus"/>
                <a:cs typeface="B Zar" panose="00000400000000000000" pitchFamily="2" charset="-78"/>
              </a:rPr>
              <a:t/>
            </a:r>
            <a:br>
              <a:rPr lang="fa-IR">
                <a:solidFill>
                  <a:srgbClr val="242021"/>
                </a:solidFill>
                <a:latin typeface="BLotus"/>
                <a:cs typeface="B Zar" panose="00000400000000000000" pitchFamily="2" charset="-78"/>
              </a:rPr>
            </a:b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Explosion 1 3"/>
          <p:cNvSpPr/>
          <p:nvPr/>
        </p:nvSpPr>
        <p:spPr>
          <a:xfrm>
            <a:off x="838200" y="4164037"/>
            <a:ext cx="3573195" cy="2012926"/>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latin typeface="BLotus"/>
                <a:cs typeface="B Zar" panose="00000400000000000000" pitchFamily="2" charset="-78"/>
              </a:rPr>
              <a:t>شبکه های افقی و عمودی</a:t>
            </a:r>
            <a:endParaRPr lang="fa-IR">
              <a:solidFill>
                <a:srgbClr val="FF0000"/>
              </a:solidFill>
            </a:endParaRPr>
          </a:p>
        </p:txBody>
      </p:sp>
    </p:spTree>
    <p:extLst>
      <p:ext uri="{BB962C8B-B14F-4D97-AF65-F5344CB8AC3E}">
        <p14:creationId xmlns:p14="http://schemas.microsoft.com/office/powerpoint/2010/main" val="2609874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400" b="1">
                <a:solidFill>
                  <a:srgbClr val="FF0000"/>
                </a:solidFill>
                <a:latin typeface="BLotus"/>
                <a:cs typeface="B Zar" panose="00000400000000000000" pitchFamily="2" charset="-78"/>
              </a:rPr>
              <a:t>بعد هنجاری (آلتوسویی) سرمایه اجتماعی: </a:t>
            </a:r>
            <a:r>
              <a:rPr lang="fa-IR" sz="2400">
                <a:solidFill>
                  <a:srgbClr val="242021"/>
                </a:solidFill>
                <a:latin typeface="BLotus"/>
                <a:cs typeface="B Zar" panose="00000400000000000000" pitchFamily="2" charset="-78"/>
              </a:rPr>
              <a:t>این بعد با دو شاخص مشارکت </a:t>
            </a:r>
            <a:r>
              <a:rPr lang="fa-IR" sz="2400">
                <a:solidFill>
                  <a:srgbClr val="242021"/>
                </a:solidFill>
                <a:latin typeface="BLotus"/>
                <a:cs typeface="B Zar" panose="00000400000000000000" pitchFamily="2" charset="-78"/>
              </a:rPr>
              <a:t>سیاسی </a:t>
            </a:r>
            <a:r>
              <a:rPr lang="fa-IR" sz="2400" smtClean="0">
                <a:solidFill>
                  <a:srgbClr val="242021"/>
                </a:solidFill>
                <a:latin typeface="BLotus"/>
                <a:cs typeface="B Zar" panose="00000400000000000000" pitchFamily="2" charset="-78"/>
              </a:rPr>
              <a:t>و مشارکت </a:t>
            </a:r>
            <a:r>
              <a:rPr lang="fa-IR" sz="2400">
                <a:solidFill>
                  <a:srgbClr val="242021"/>
                </a:solidFill>
                <a:latin typeface="BLotus"/>
                <a:cs typeface="B Zar" panose="00000400000000000000" pitchFamily="2" charset="-78"/>
              </a:rPr>
              <a:t>در پاسخگویی به آمارگران سرشماری عموم، نفوس و مسکن از </a:t>
            </a:r>
            <a:r>
              <a:rPr lang="fa-IR" sz="2400">
                <a:solidFill>
                  <a:srgbClr val="242021"/>
                </a:solidFill>
                <a:latin typeface="BLotus"/>
                <a:cs typeface="B Zar" panose="00000400000000000000" pitchFamily="2" charset="-78"/>
              </a:rPr>
              <a:t>سال </a:t>
            </a:r>
            <a:r>
              <a:rPr lang="fa-IR" sz="2400" smtClean="0">
                <a:solidFill>
                  <a:srgbClr val="242021"/>
                </a:solidFill>
                <a:latin typeface="BLotus"/>
                <a:cs typeface="B Zar" panose="00000400000000000000" pitchFamily="2" charset="-78"/>
              </a:rPr>
              <a:t>1376تاکنون، سنجیده میشود گویههای </a:t>
            </a:r>
            <a:r>
              <a:rPr lang="fa-IR" sz="2400">
                <a:solidFill>
                  <a:srgbClr val="242021"/>
                </a:solidFill>
                <a:latin typeface="BLotus"/>
                <a:cs typeface="B Zar" panose="00000400000000000000" pitchFamily="2" charset="-78"/>
              </a:rPr>
              <a:t>مورداستفاده در بعد مشارکت سیاسی عبارتاند از: مشارکت </a:t>
            </a:r>
            <a:r>
              <a:rPr lang="fa-IR" sz="2400">
                <a:solidFill>
                  <a:srgbClr val="242021"/>
                </a:solidFill>
                <a:latin typeface="BLotus"/>
                <a:cs typeface="B Zar" panose="00000400000000000000" pitchFamily="2" charset="-78"/>
              </a:rPr>
              <a:t>در </a:t>
            </a:r>
            <a:r>
              <a:rPr lang="fa-IR" sz="2400" smtClean="0">
                <a:solidFill>
                  <a:srgbClr val="242021"/>
                </a:solidFill>
                <a:latin typeface="BLotus"/>
                <a:cs typeface="B Zar" panose="00000400000000000000" pitchFamily="2" charset="-78"/>
              </a:rPr>
              <a:t>کارزارهای سیاسی</a:t>
            </a:r>
            <a:r>
              <a:rPr lang="fa-IR" sz="2400">
                <a:solidFill>
                  <a:srgbClr val="242021"/>
                </a:solidFill>
                <a:latin typeface="BLotus"/>
                <a:cs typeface="B Zar" panose="00000400000000000000" pitchFamily="2" charset="-78"/>
              </a:rPr>
              <a:t>، مشارکت به خاطر احساس مسئولیتپذیری، نقشهای سیاسی داوطلبانه</a:t>
            </a:r>
            <a:r>
              <a:rPr lang="fa-IR" sz="2400">
                <a:solidFill>
                  <a:srgbClr val="242021"/>
                </a:solidFill>
                <a:latin typeface="BLotus"/>
                <a:cs typeface="B Zar" panose="00000400000000000000" pitchFamily="2" charset="-78"/>
              </a:rPr>
              <a:t>، </a:t>
            </a:r>
            <a:r>
              <a:rPr lang="fa-IR" sz="2400" smtClean="0">
                <a:solidFill>
                  <a:srgbClr val="242021"/>
                </a:solidFill>
                <a:latin typeface="BLotus"/>
                <a:cs typeface="B Zar" panose="00000400000000000000" pitchFamily="2" charset="-78"/>
              </a:rPr>
              <a:t>فعالیت در </a:t>
            </a:r>
            <a:r>
              <a:rPr lang="fa-IR" sz="2400">
                <a:solidFill>
                  <a:srgbClr val="242021"/>
                </a:solidFill>
                <a:latin typeface="BLotus"/>
                <a:cs typeface="B Zar" panose="00000400000000000000" pitchFamily="2" charset="-78"/>
              </a:rPr>
              <a:t>رسانههای سیاسی و عضویت در احزاب و انجمنهای سیاسی است. </a:t>
            </a:r>
            <a:r>
              <a:rPr lang="fa-IR" sz="2400">
                <a:solidFill>
                  <a:srgbClr val="242021"/>
                </a:solidFill>
                <a:latin typeface="BLotus"/>
                <a:cs typeface="B Zar" panose="00000400000000000000" pitchFamily="2" charset="-78"/>
              </a:rPr>
              <a:t>همچنین </a:t>
            </a:r>
            <a:r>
              <a:rPr lang="fa-IR" sz="2400" b="1" smtClean="0">
                <a:solidFill>
                  <a:srgbClr val="0070C0"/>
                </a:solidFill>
                <a:latin typeface="BLotus"/>
                <a:cs typeface="B Zar" panose="00000400000000000000" pitchFamily="2" charset="-78"/>
              </a:rPr>
              <a:t>معیارهای شبکه ای </a:t>
            </a:r>
            <a:r>
              <a:rPr lang="fa-IR" sz="2400" b="1">
                <a:solidFill>
                  <a:srgbClr val="0070C0"/>
                </a:solidFill>
                <a:latin typeface="BLotus"/>
                <a:cs typeface="B Zar" panose="00000400000000000000" pitchFamily="2" charset="-78"/>
              </a:rPr>
              <a:t>سرمایه اجتماعی </a:t>
            </a:r>
            <a:r>
              <a:rPr lang="fa-IR" sz="2400">
                <a:solidFill>
                  <a:srgbClr val="242021"/>
                </a:solidFill>
                <a:latin typeface="BLotus"/>
                <a:cs typeface="B Zar" panose="00000400000000000000" pitchFamily="2" charset="-78"/>
              </a:rPr>
              <a:t>عبارتاند از: میزان ارتباطات اجتماعی در استان </a:t>
            </a:r>
            <a:r>
              <a:rPr lang="fa-IR" sz="2400">
                <a:solidFill>
                  <a:srgbClr val="242021"/>
                </a:solidFill>
                <a:latin typeface="BLotus"/>
                <a:cs typeface="B Zar" panose="00000400000000000000" pitchFamily="2" charset="-78"/>
              </a:rPr>
              <a:t>خوزستان </a:t>
            </a:r>
            <a:r>
              <a:rPr lang="fa-IR" sz="2400" smtClean="0">
                <a:solidFill>
                  <a:srgbClr val="242021"/>
                </a:solidFill>
                <a:latin typeface="BLotus"/>
                <a:cs typeface="B Zar" panose="00000400000000000000" pitchFamily="2" charset="-78"/>
              </a:rPr>
              <a:t>و</a:t>
            </a:r>
            <a:r>
              <a:rPr lang="fa-IR" sz="2400" smtClean="0">
                <a:solidFill>
                  <a:srgbClr val="242021"/>
                </a:solidFill>
                <a:latin typeface="BLotus"/>
                <a:cs typeface="B Zar" panose="00000400000000000000" pitchFamily="2" charset="-78"/>
              </a:rPr>
              <a:t> </a:t>
            </a:r>
            <a:r>
              <a:rPr lang="fa-IR" sz="2400" smtClean="0">
                <a:solidFill>
                  <a:srgbClr val="242021"/>
                </a:solidFill>
                <a:latin typeface="BLotus"/>
                <a:cs typeface="B Zar" panose="00000400000000000000" pitchFamily="2" charset="-78"/>
              </a:rPr>
              <a:t>مشارکت </a:t>
            </a:r>
            <a:r>
              <a:rPr lang="fa-IR" sz="2400">
                <a:solidFill>
                  <a:srgbClr val="242021"/>
                </a:solidFill>
                <a:latin typeface="BLotus"/>
                <a:cs typeface="B Zar" panose="00000400000000000000" pitchFamily="2" charset="-78"/>
              </a:rPr>
              <a:t>در انجمنهای مردم نهاد یا غیردولتی</a:t>
            </a:r>
            <a:endParaRPr lang="fa-IR"/>
          </a:p>
        </p:txBody>
      </p:sp>
      <p:sp>
        <p:nvSpPr>
          <p:cNvPr id="4" name="Flowchart: Process 3"/>
          <p:cNvSpPr/>
          <p:nvPr/>
        </p:nvSpPr>
        <p:spPr>
          <a:xfrm>
            <a:off x="1237957" y="4290646"/>
            <a:ext cx="3376246" cy="147710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Lotus"/>
                <a:cs typeface="B Zar" panose="00000400000000000000" pitchFamily="2" charset="-78"/>
              </a:rPr>
              <a:t>میزان ارتباطات اجتماعی در استان خوزستان</a:t>
            </a:r>
            <a:endParaRPr lang="fa-IR" sz="2000" b="1">
              <a:solidFill>
                <a:srgbClr val="FF0000"/>
              </a:solidFill>
            </a:endParaRPr>
          </a:p>
        </p:txBody>
      </p:sp>
      <p:sp>
        <p:nvSpPr>
          <p:cNvPr id="5" name="Flowchart: Process 4"/>
          <p:cNvSpPr/>
          <p:nvPr/>
        </p:nvSpPr>
        <p:spPr>
          <a:xfrm>
            <a:off x="7061980" y="4290646"/>
            <a:ext cx="3432517" cy="1477108"/>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fa-IR" sz="2400" b="1">
                <a:solidFill>
                  <a:srgbClr val="FF0000"/>
                </a:solidFill>
                <a:latin typeface="BLotus"/>
                <a:cs typeface="B Zar" panose="00000400000000000000" pitchFamily="2" charset="-78"/>
              </a:rPr>
              <a:t>مشارکت در انجمنهای مردم نهاد یا غیردولتی</a:t>
            </a:r>
            <a:endParaRPr lang="fa-IR" sz="2800" b="1">
              <a:solidFill>
                <a:srgbClr val="FF0000"/>
              </a:solidFill>
            </a:endParaRPr>
          </a:p>
        </p:txBody>
      </p:sp>
    </p:spTree>
    <p:extLst>
      <p:ext uri="{BB962C8B-B14F-4D97-AF65-F5344CB8AC3E}">
        <p14:creationId xmlns:p14="http://schemas.microsoft.com/office/powerpoint/2010/main" val="3231364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FF0000"/>
                </a:solidFill>
                <a:latin typeface="BLotus"/>
                <a:cs typeface="B Zar" panose="00000400000000000000" pitchFamily="2" charset="-78"/>
              </a:rPr>
              <a:t>گرایشات سیاسی: </a:t>
            </a:r>
            <a:r>
              <a:rPr lang="fa-IR" smtClean="0">
                <a:solidFill>
                  <a:srgbClr val="242021"/>
                </a:solidFill>
                <a:latin typeface="BLotus"/>
                <a:cs typeface="B Zar" panose="00000400000000000000" pitchFamily="2" charset="-78"/>
              </a:rPr>
              <a:t>منظومه ای </a:t>
            </a:r>
            <a:r>
              <a:rPr lang="fa-IR">
                <a:solidFill>
                  <a:srgbClr val="242021"/>
                </a:solidFill>
                <a:latin typeface="BLotus"/>
                <a:cs typeface="B Zar" panose="00000400000000000000" pitchFamily="2" charset="-78"/>
              </a:rPr>
              <a:t>از تفکرات جمع است که در آن خیر عمومی در آن مستتر </a:t>
            </a:r>
            <a:r>
              <a:rPr lang="fa-IR" smtClean="0">
                <a:solidFill>
                  <a:srgbClr val="242021"/>
                </a:solidFill>
                <a:latin typeface="BLotus"/>
                <a:cs typeface="B Zar" panose="00000400000000000000" pitchFamily="2" charset="-78"/>
              </a:rPr>
              <a:t>و نهفته </a:t>
            </a:r>
            <a:r>
              <a:rPr lang="fa-IR">
                <a:solidFill>
                  <a:srgbClr val="242021"/>
                </a:solidFill>
                <a:latin typeface="BLotus"/>
                <a:cs typeface="B Zar" panose="00000400000000000000" pitchFamily="2" charset="-78"/>
              </a:rPr>
              <a:t>است (شهریاری، </a:t>
            </a:r>
            <a:r>
              <a:rPr lang="fa-IR" smtClean="0">
                <a:solidFill>
                  <a:srgbClr val="242021"/>
                </a:solidFill>
                <a:latin typeface="BLotus"/>
                <a:cs typeface="B Zar" panose="00000400000000000000" pitchFamily="2" charset="-78"/>
              </a:rPr>
              <a:t>103 </a:t>
            </a:r>
            <a:r>
              <a:rPr lang="fa-IR">
                <a:solidFill>
                  <a:srgbClr val="242021"/>
                </a:solidFill>
                <a:latin typeface="BLotus"/>
                <a:cs typeface="B Zar" panose="00000400000000000000" pitchFamily="2" charset="-78"/>
              </a:rPr>
              <a:t>:</a:t>
            </a:r>
            <a:r>
              <a:rPr lang="fa-IR" smtClean="0">
                <a:solidFill>
                  <a:srgbClr val="242021"/>
                </a:solidFill>
                <a:latin typeface="BLotus"/>
                <a:cs typeface="B Zar" panose="00000400000000000000" pitchFamily="2" charset="-78"/>
              </a:rPr>
              <a:t>1393)که </a:t>
            </a:r>
            <a:r>
              <a:rPr lang="fa-IR">
                <a:solidFill>
                  <a:srgbClr val="242021"/>
                </a:solidFill>
                <a:latin typeface="BLotus"/>
                <a:cs typeface="B Zar" panose="00000400000000000000" pitchFamily="2" charset="-78"/>
              </a:rPr>
              <a:t>نهادهای اولیه و ثانویه بر این نوع از گرایشات </a:t>
            </a:r>
            <a:r>
              <a:rPr lang="fa-IR" smtClean="0">
                <a:solidFill>
                  <a:srgbClr val="242021"/>
                </a:solidFill>
                <a:latin typeface="BLotus"/>
                <a:cs typeface="B Zar" panose="00000400000000000000" pitchFamily="2" charset="-78"/>
              </a:rPr>
              <a:t>سیاسی تأثیرگذار </a:t>
            </a:r>
            <a:r>
              <a:rPr lang="fa-IR">
                <a:solidFill>
                  <a:srgbClr val="242021"/>
                </a:solidFill>
                <a:latin typeface="BLotus"/>
                <a:cs typeface="B Zar" panose="00000400000000000000" pitchFamily="2" charset="-78"/>
              </a:rPr>
              <a:t>است (وربا، </a:t>
            </a:r>
            <a:r>
              <a:rPr lang="fa-IR" smtClean="0">
                <a:solidFill>
                  <a:srgbClr val="242021"/>
                </a:solidFill>
                <a:latin typeface="BLotus"/>
                <a:cs typeface="B Zar" panose="00000400000000000000" pitchFamily="2" charset="-78"/>
              </a:rPr>
              <a:t>.1995) در </a:t>
            </a:r>
            <a:r>
              <a:rPr lang="fa-IR">
                <a:solidFill>
                  <a:srgbClr val="242021"/>
                </a:solidFill>
                <a:latin typeface="BLotus"/>
                <a:cs typeface="B Zar" panose="00000400000000000000" pitchFamily="2" charset="-78"/>
              </a:rPr>
              <a:t>این راستا گرایشات سیاسی در پژوهش حاضر به </a:t>
            </a:r>
            <a:r>
              <a:rPr lang="fa-IR" smtClean="0">
                <a:solidFill>
                  <a:srgbClr val="242021"/>
                </a:solidFill>
                <a:latin typeface="BLotus"/>
                <a:cs typeface="B Zar" panose="00000400000000000000" pitchFamily="2" charset="-78"/>
              </a:rPr>
              <a:t>2طیف سیاسی</a:t>
            </a:r>
            <a:r>
              <a:rPr lang="fa-IR">
                <a:solidFill>
                  <a:srgbClr val="242021"/>
                </a:solidFill>
                <a:latin typeface="BLotus"/>
                <a:cs typeface="B Zar" panose="00000400000000000000" pitchFamily="2" charset="-78"/>
              </a:rPr>
              <a:t>، اصولگرای و اصلاحطلبی دستهبندی میشود</a:t>
            </a:r>
            <a:r>
              <a:rPr lang="fa-IR">
                <a:cs typeface="B Zar" panose="00000400000000000000" pitchFamily="2" charset="-78"/>
              </a:rPr>
              <a:t>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1997612" y="4065563"/>
            <a:ext cx="1744394" cy="1223889"/>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Lotus"/>
                <a:cs typeface="B Zar" panose="00000400000000000000" pitchFamily="2" charset="-78"/>
              </a:rPr>
              <a:t>خیر عمومی</a:t>
            </a:r>
            <a:endParaRPr lang="fa-IR" b="1">
              <a:solidFill>
                <a:srgbClr val="FF0000"/>
              </a:solidFill>
            </a:endParaRPr>
          </a:p>
        </p:txBody>
      </p:sp>
    </p:spTree>
    <p:extLst>
      <p:ext uri="{BB962C8B-B14F-4D97-AF65-F5344CB8AC3E}">
        <p14:creationId xmlns:p14="http://schemas.microsoft.com/office/powerpoint/2010/main" val="2772694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279561" y="965915"/>
            <a:ext cx="8512935" cy="5211048"/>
          </a:xfrm>
          <a:prstGeom prst="rect">
            <a:avLst/>
          </a:prstGeom>
        </p:spPr>
      </p:pic>
    </p:spTree>
    <p:extLst>
      <p:ext uri="{BB962C8B-B14F-4D97-AF65-F5344CB8AC3E}">
        <p14:creationId xmlns:p14="http://schemas.microsoft.com/office/powerpoint/2010/main" val="3405607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lstStyle/>
          <a:p>
            <a:pPr algn="r"/>
            <a:r>
              <a:rPr lang="en-US" sz="1600">
                <a:solidFill>
                  <a:srgbClr val="242021"/>
                </a:solidFill>
                <a:latin typeface="TimesNewRomanPSMT"/>
                <a:cs typeface="B Zar" panose="00000400000000000000" pitchFamily="2" charset="-78"/>
              </a:rPr>
              <a:t>R</a:t>
            </a:r>
            <a:r>
              <a:rPr lang="fa-IR">
                <a:solidFill>
                  <a:srgbClr val="242021"/>
                </a:solidFill>
                <a:latin typeface="BLotus"/>
                <a:cs typeface="B Zar" panose="00000400000000000000" pitchFamily="2" charset="-78"/>
              </a:rPr>
              <a:t>گرایش </a:t>
            </a:r>
            <a:r>
              <a:rPr lang="fa-IR" smtClean="0">
                <a:solidFill>
                  <a:srgbClr val="242021"/>
                </a:solidFill>
                <a:latin typeface="BLotus"/>
                <a:cs typeface="B Zar" panose="00000400000000000000" pitchFamily="2" charset="-78"/>
              </a:rPr>
              <a:t>اصلاح طلبی </a:t>
            </a:r>
            <a:r>
              <a:rPr lang="fa-IR">
                <a:solidFill>
                  <a:srgbClr val="242021"/>
                </a:solidFill>
                <a:latin typeface="BLotus"/>
                <a:cs typeface="B Zar" panose="00000400000000000000" pitchFamily="2" charset="-78"/>
              </a:rPr>
              <a:t>شهروندان) </a:t>
            </a:r>
            <a:r>
              <a:rPr lang="en-US" sz="1600">
                <a:solidFill>
                  <a:srgbClr val="242021"/>
                </a:solidFill>
                <a:latin typeface="TimesNewRomanPSMT"/>
                <a:cs typeface="B Zar" panose="00000400000000000000" pitchFamily="2" charset="-78"/>
              </a:rPr>
              <a:t>A1+0 </a:t>
            </a:r>
            <a:r>
              <a:rPr lang="en-US">
                <a:solidFill>
                  <a:srgbClr val="242021"/>
                </a:solidFill>
                <a:latin typeface="BLotus"/>
                <a:cs typeface="B Zar" panose="00000400000000000000" pitchFamily="2" charset="-78"/>
              </a:rPr>
              <a:t>= </a:t>
            </a:r>
            <a:r>
              <a:rPr lang="en-US" sz="1600">
                <a:solidFill>
                  <a:srgbClr val="242021"/>
                </a:solidFill>
                <a:latin typeface="MinionPro-Regular-Identity-H"/>
                <a:cs typeface="B Zar" panose="00000400000000000000" pitchFamily="2" charset="-78"/>
              </a:rPr>
              <a:t>A</a:t>
            </a:r>
            <a:r>
              <a:rPr lang="en-US" sz="1600">
                <a:solidFill>
                  <a:srgbClr val="242021"/>
                </a:solidFill>
                <a:latin typeface="TimesNewRomanPSMT"/>
                <a:cs typeface="B Zar" panose="00000400000000000000" pitchFamily="2" charset="-78"/>
              </a:rPr>
              <a:t>1+r</a:t>
            </a:r>
            <a:br>
              <a:rPr lang="en-US" sz="1600">
                <a:solidFill>
                  <a:srgbClr val="242021"/>
                </a:solidFill>
                <a:latin typeface="TimesNewRomanPSMT"/>
                <a:cs typeface="B Zar" panose="00000400000000000000" pitchFamily="2" charset="-78"/>
              </a:rPr>
            </a:br>
            <a:r>
              <a:rPr lang="en-US">
                <a:solidFill>
                  <a:srgbClr val="242021"/>
                </a:solidFill>
                <a:latin typeface="BLotus"/>
                <a:cs typeface="B Zar" panose="00000400000000000000" pitchFamily="2" charset="-78"/>
              </a:rPr>
              <a:t>(</a:t>
            </a:r>
            <a:r>
              <a:rPr lang="en-US" sz="1600">
                <a:solidFill>
                  <a:srgbClr val="242021"/>
                </a:solidFill>
                <a:latin typeface="TimesNewRomanPSMT"/>
                <a:cs typeface="B Zar" panose="00000400000000000000" pitchFamily="2" charset="-78"/>
              </a:rPr>
              <a:t>GO</a:t>
            </a:r>
            <a:r>
              <a:rPr lang="fa-IR">
                <a:solidFill>
                  <a:srgbClr val="242021"/>
                </a:solidFill>
                <a:latin typeface="BLotus"/>
                <a:cs typeface="B Zar" panose="00000400000000000000" pitchFamily="2" charset="-78"/>
              </a:rPr>
              <a:t>گرایش اصولگرایی شهروندان) =</a:t>
            </a:r>
            <a:r>
              <a:rPr lang="en-US" sz="1600">
                <a:solidFill>
                  <a:srgbClr val="242021"/>
                </a:solidFill>
                <a:latin typeface="TimesNewRomanPSMT"/>
                <a:cs typeface="B Zar" panose="00000400000000000000" pitchFamily="2" charset="-78"/>
              </a:rPr>
              <a:t>A1+0</a:t>
            </a:r>
            <a:r>
              <a:rPr lang="fa-IR">
                <a:solidFill>
                  <a:srgbClr val="242021"/>
                </a:solidFill>
                <a:latin typeface="BLotus"/>
                <a:cs typeface="B Zar" panose="00000400000000000000" pitchFamily="2" charset="-78"/>
              </a:rPr>
              <a:t>یا </a:t>
            </a:r>
            <a:r>
              <a:rPr lang="en-US" sz="1600">
                <a:solidFill>
                  <a:srgbClr val="242021"/>
                </a:solidFill>
                <a:latin typeface="TimesNewRomanPSMT"/>
                <a:cs typeface="B Zar" panose="00000400000000000000" pitchFamily="2" charset="-78"/>
              </a:rPr>
              <a:t>BI+T2</a:t>
            </a:r>
            <a:br>
              <a:rPr lang="en-US" sz="1600">
                <a:solidFill>
                  <a:srgbClr val="242021"/>
                </a:solidFill>
                <a:latin typeface="TimesNewRomanPSMT"/>
                <a:cs typeface="B Zar" panose="00000400000000000000" pitchFamily="2" charset="-78"/>
              </a:rPr>
            </a:br>
            <a:r>
              <a:rPr lang="en-US">
                <a:solidFill>
                  <a:srgbClr val="242021"/>
                </a:solidFill>
                <a:latin typeface="BLotus"/>
                <a:cs typeface="B Zar" panose="00000400000000000000" pitchFamily="2" charset="-78"/>
              </a:rPr>
              <a:t>(</a:t>
            </a:r>
            <a:r>
              <a:rPr lang="en-US" sz="1600">
                <a:solidFill>
                  <a:srgbClr val="242021"/>
                </a:solidFill>
                <a:latin typeface="TimesNewRomanPSMT"/>
                <a:cs typeface="B Zar" panose="00000400000000000000" pitchFamily="2" charset="-78"/>
              </a:rPr>
              <a:t>GG</a:t>
            </a:r>
            <a:r>
              <a:rPr lang="fa-IR">
                <a:solidFill>
                  <a:srgbClr val="242021"/>
                </a:solidFill>
                <a:latin typeface="BLotus"/>
                <a:cs typeface="B Zar" panose="00000400000000000000" pitchFamily="2" charset="-78"/>
              </a:rPr>
              <a:t>گرایش غالب سیاسی شهروندان) </a:t>
            </a:r>
            <a:r>
              <a:rPr lang="fa-IR" sz="1600">
                <a:solidFill>
                  <a:srgbClr val="242021"/>
                </a:solidFill>
                <a:latin typeface="TimesNewRomanPSMT"/>
                <a:cs typeface="B Zar" panose="00000400000000000000" pitchFamily="2" charset="-78"/>
              </a:rPr>
              <a:t>= </a:t>
            </a:r>
            <a:r>
              <a:rPr lang="en-US" sz="1600">
                <a:solidFill>
                  <a:srgbClr val="242021"/>
                </a:solidFill>
                <a:latin typeface="TimesNewRomanPSMT"/>
                <a:cs typeface="B Zar" panose="00000400000000000000" pitchFamily="2" charset="-78"/>
              </a:rPr>
              <a:t>GR, GM, GO</a:t>
            </a:r>
            <a:br>
              <a:rPr lang="en-US" sz="1600">
                <a:solidFill>
                  <a:srgbClr val="242021"/>
                </a:solidFill>
                <a:latin typeface="TimesNewRomanPSMT"/>
                <a:cs typeface="B Zar" panose="00000400000000000000" pitchFamily="2" charset="-78"/>
              </a:rPr>
            </a:br>
            <a:r>
              <a:rPr lang="fa-IR">
                <a:solidFill>
                  <a:srgbClr val="242021"/>
                </a:solidFill>
                <a:latin typeface="BLotus"/>
                <a:cs typeface="B Zar" panose="00000400000000000000" pitchFamily="2" charset="-78"/>
              </a:rPr>
              <a:t>در معادلاتقطبنمای گرایش سنجی سیاسی منظور از حروف لاتین، </a:t>
            </a:r>
            <a:r>
              <a:rPr lang="en-US" sz="1600">
                <a:solidFill>
                  <a:srgbClr val="242021"/>
                </a:solidFill>
                <a:latin typeface="TimesNewRomanPSMT"/>
                <a:cs typeface="B Zar" panose="00000400000000000000" pitchFamily="2" charset="-78"/>
              </a:rPr>
              <a:t>r,o</a:t>
            </a:r>
            <a:r>
              <a:rPr lang="fa-IR">
                <a:solidFill>
                  <a:srgbClr val="242021"/>
                </a:solidFill>
                <a:latin typeface="BLotus"/>
                <a:cs typeface="B Zar" panose="00000400000000000000" pitchFamily="2" charset="-78"/>
              </a:rPr>
              <a:t>به ترتیب </a:t>
            </a:r>
            <a:r>
              <a:rPr lang="fa-IR" smtClean="0">
                <a:solidFill>
                  <a:srgbClr val="242021"/>
                </a:solidFill>
                <a:latin typeface="BLotus"/>
                <a:cs typeface="B Zar" panose="00000400000000000000" pitchFamily="2" charset="-78"/>
              </a:rPr>
              <a:t>عبارت است </a:t>
            </a:r>
            <a:r>
              <a:rPr lang="fa-IR">
                <a:solidFill>
                  <a:srgbClr val="242021"/>
                </a:solidFill>
                <a:latin typeface="BLotus"/>
                <a:cs typeface="B Zar" panose="00000400000000000000" pitchFamily="2" charset="-78"/>
              </a:rPr>
              <a:t>از؛ انتخاب یکی از کاندیدای انتخاباتی با گرایش سیاسی اصولگرایی و </a:t>
            </a:r>
            <a:r>
              <a:rPr lang="fa-IR" smtClean="0">
                <a:solidFill>
                  <a:srgbClr val="242021"/>
                </a:solidFill>
                <a:latin typeface="BLotus"/>
                <a:cs typeface="B Zar" panose="00000400000000000000" pitchFamily="2" charset="-78"/>
              </a:rPr>
              <a:t>اصلاحطلبی. همچنین </a:t>
            </a:r>
            <a:r>
              <a:rPr lang="fa-IR">
                <a:solidFill>
                  <a:srgbClr val="242021"/>
                </a:solidFill>
                <a:latin typeface="BLotus"/>
                <a:cs typeface="B Zar" panose="00000400000000000000" pitchFamily="2" charset="-78"/>
              </a:rPr>
              <a:t>منظور از حروف لاتین </a:t>
            </a:r>
            <a:r>
              <a:rPr lang="en-US" sz="1600">
                <a:solidFill>
                  <a:srgbClr val="242021"/>
                </a:solidFill>
                <a:latin typeface="TimesNewRomanPSMT"/>
                <a:cs typeface="B Zar" panose="00000400000000000000" pitchFamily="2" charset="-78"/>
              </a:rPr>
              <a:t>T1</a:t>
            </a:r>
            <a:r>
              <a:rPr lang="en-US">
                <a:solidFill>
                  <a:srgbClr val="242021"/>
                </a:solidFill>
                <a:latin typeface="BLotus"/>
                <a:cs typeface="B Zar" panose="00000400000000000000" pitchFamily="2" charset="-78"/>
              </a:rPr>
              <a:t>.</a:t>
            </a:r>
            <a:r>
              <a:rPr lang="en-US" sz="1600">
                <a:solidFill>
                  <a:srgbClr val="242021"/>
                </a:solidFill>
                <a:latin typeface="TimesNewRomanPSMT"/>
                <a:cs typeface="B Zar" panose="00000400000000000000" pitchFamily="2" charset="-78"/>
              </a:rPr>
              <a:t>T2</a:t>
            </a:r>
            <a:r>
              <a:rPr lang="fa-IR">
                <a:solidFill>
                  <a:srgbClr val="242021"/>
                </a:solidFill>
                <a:latin typeface="BLotus"/>
                <a:cs typeface="B Zar" panose="00000400000000000000" pitchFamily="2" charset="-78"/>
              </a:rPr>
              <a:t>این است که: نامزد انتخاباتی یک گرایش </a:t>
            </a:r>
            <a:r>
              <a:rPr lang="fa-IR" smtClean="0">
                <a:solidFill>
                  <a:srgbClr val="242021"/>
                </a:solidFill>
                <a:latin typeface="BLotus"/>
                <a:cs typeface="B Zar" panose="00000400000000000000" pitchFamily="2" charset="-78"/>
              </a:rPr>
              <a:t>سیاسی خاص </a:t>
            </a:r>
            <a:r>
              <a:rPr lang="fa-IR">
                <a:solidFill>
                  <a:srgbClr val="242021"/>
                </a:solidFill>
                <a:latin typeface="BLotus"/>
                <a:cs typeface="B Zar" panose="00000400000000000000" pitchFamily="2" charset="-78"/>
              </a:rPr>
              <a:t>در بین همان طیف سیاسی بنا به دلایل مختلف (عدم شرکت در انتخابات، رأی </a:t>
            </a:r>
            <a:r>
              <a:rPr lang="fa-IR" smtClean="0">
                <a:solidFill>
                  <a:srgbClr val="242021"/>
                </a:solidFill>
                <a:latin typeface="BLotus"/>
                <a:cs typeface="B Zar" panose="00000400000000000000" pitchFamily="2" charset="-78"/>
              </a:rPr>
              <a:t>به کاندیدای </a:t>
            </a:r>
            <a:r>
              <a:rPr lang="fa-IR">
                <a:solidFill>
                  <a:srgbClr val="242021"/>
                </a:solidFill>
                <a:latin typeface="BLotus"/>
                <a:cs typeface="B Zar" panose="00000400000000000000" pitchFamily="2" charset="-78"/>
              </a:rPr>
              <a:t>مخالف و شرکت در انتخابات با برگ رأی سفید،) انتخاب نشود و منظور </a:t>
            </a:r>
            <a:r>
              <a:rPr lang="fa-IR" smtClean="0">
                <a:solidFill>
                  <a:srgbClr val="242021"/>
                </a:solidFill>
                <a:latin typeface="BLotus"/>
                <a:cs typeface="B Zar" panose="00000400000000000000" pitchFamily="2" charset="-78"/>
              </a:rPr>
              <a:t>از اصطلاح </a:t>
            </a:r>
            <a:r>
              <a:rPr lang="fa-IR">
                <a:solidFill>
                  <a:srgbClr val="242021"/>
                </a:solidFill>
                <a:latin typeface="BLotus"/>
                <a:cs typeface="B Zar" panose="00000400000000000000" pitchFamily="2" charset="-78"/>
              </a:rPr>
              <a:t>لاتین </a:t>
            </a:r>
            <a:r>
              <a:rPr lang="en-US" sz="1600">
                <a:solidFill>
                  <a:srgbClr val="242021"/>
                </a:solidFill>
                <a:latin typeface="TimesNewRomanPSMT"/>
                <a:cs typeface="B Zar" panose="00000400000000000000" pitchFamily="2" charset="-78"/>
              </a:rPr>
              <a:t>GG</a:t>
            </a:r>
            <a:r>
              <a:rPr lang="fa-IR">
                <a:solidFill>
                  <a:srgbClr val="242021"/>
                </a:solidFill>
                <a:latin typeface="BLotus"/>
                <a:cs typeface="B Zar" panose="00000400000000000000" pitchFamily="2" charset="-78"/>
              </a:rPr>
              <a:t>گرایش غالب و عمده سیاسی شهروندان مطابق با کسب بالاترین </a:t>
            </a:r>
            <a:r>
              <a:rPr lang="fa-IR" smtClean="0">
                <a:solidFill>
                  <a:srgbClr val="242021"/>
                </a:solidFill>
                <a:latin typeface="BLotus"/>
                <a:cs typeface="B Zar" panose="00000400000000000000" pitchFamily="2" charset="-78"/>
              </a:rPr>
              <a:t>امتیاز در </a:t>
            </a:r>
            <a:r>
              <a:rPr lang="fa-IR">
                <a:solidFill>
                  <a:srgbClr val="242021"/>
                </a:solidFill>
                <a:latin typeface="BLotus"/>
                <a:cs typeface="B Zar" panose="00000400000000000000" pitchFamily="2" charset="-78"/>
              </a:rPr>
              <a:t>بین دو طیف سیاسی ذکرشده تعیین و محاسبه میگردد.</a:t>
            </a:r>
            <a:r>
              <a:rPr lang="fa-IR">
                <a:cs typeface="B Zar" panose="00000400000000000000" pitchFamily="2" charset="-78"/>
              </a:rPr>
              <a:t>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855474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solidFill>
                  <a:srgbClr val="242021"/>
                </a:solidFill>
                <a:latin typeface="BLotus"/>
                <a:cs typeface="B Zar" panose="00000400000000000000" pitchFamily="2" charset="-78"/>
              </a:rPr>
              <a:t>در این راستا، جهت تعیین و سنجش سطح گرایشات سیاسی دوگانه شهروندان، </a:t>
            </a:r>
            <a:r>
              <a:rPr lang="fa-IR" smtClean="0">
                <a:solidFill>
                  <a:srgbClr val="242021"/>
                </a:solidFill>
                <a:latin typeface="BLotus"/>
                <a:cs typeface="B Zar" panose="00000400000000000000" pitchFamily="2" charset="-78"/>
              </a:rPr>
              <a:t>بر حسب </a:t>
            </a:r>
            <a:r>
              <a:rPr lang="fa-IR">
                <a:solidFill>
                  <a:srgbClr val="242021"/>
                </a:solidFill>
                <a:latin typeface="BLotus"/>
                <a:cs typeface="B Zar" panose="00000400000000000000" pitchFamily="2" charset="-78"/>
              </a:rPr>
              <a:t>نمودار شماره </a:t>
            </a:r>
            <a:r>
              <a:rPr lang="fa-IR" smtClean="0">
                <a:solidFill>
                  <a:srgbClr val="242021"/>
                </a:solidFill>
                <a:latin typeface="BLotus"/>
                <a:cs typeface="B Zar" panose="00000400000000000000" pitchFamily="2" charset="-78"/>
              </a:rPr>
              <a:t>(2) قطبنمای </a:t>
            </a:r>
            <a:r>
              <a:rPr lang="fa-IR">
                <a:solidFill>
                  <a:srgbClr val="242021"/>
                </a:solidFill>
                <a:latin typeface="BLotus"/>
                <a:cs typeface="B Zar" panose="00000400000000000000" pitchFamily="2" charset="-78"/>
              </a:rPr>
              <a:t>تعیین گرایشات سیاسی مطابق </a:t>
            </a:r>
            <a:r>
              <a:rPr lang="fa-IR" smtClean="0">
                <a:solidFill>
                  <a:srgbClr val="242021"/>
                </a:solidFill>
                <a:latin typeface="BLotus"/>
                <a:cs typeface="B Zar" panose="00000400000000000000" pitchFamily="2" charset="-78"/>
              </a:rPr>
              <a:t>سنجه های ارائه شده، تدوین </a:t>
            </a:r>
            <a:r>
              <a:rPr lang="fa-IR">
                <a:solidFill>
                  <a:srgbClr val="242021"/>
                </a:solidFill>
                <a:latin typeface="BLotus"/>
                <a:cs typeface="B Zar" panose="00000400000000000000" pitchFamily="2" charset="-78"/>
              </a:rPr>
              <a:t>گردید و قطب سنجی گرایشات سیاسی بر محور دوگانه </a:t>
            </a:r>
            <a:r>
              <a:rPr lang="fa-IR" smtClean="0">
                <a:solidFill>
                  <a:srgbClr val="242021"/>
                </a:solidFill>
                <a:latin typeface="BLotus"/>
                <a:cs typeface="B Zar" panose="00000400000000000000" pitchFamily="2" charset="-78"/>
              </a:rPr>
              <a:t>اصلاح طلبی </a:t>
            </a:r>
            <a:r>
              <a:rPr lang="fa-IR">
                <a:solidFill>
                  <a:srgbClr val="242021"/>
                </a:solidFill>
                <a:latin typeface="BLotus"/>
                <a:cs typeface="B Zar" panose="00000400000000000000" pitchFamily="2" charset="-78"/>
              </a:rPr>
              <a:t>و </a:t>
            </a:r>
            <a:r>
              <a:rPr lang="fa-IR" smtClean="0">
                <a:solidFill>
                  <a:srgbClr val="242021"/>
                </a:solidFill>
                <a:latin typeface="BLotus"/>
                <a:cs typeface="B Zar" panose="00000400000000000000" pitchFamily="2" charset="-78"/>
              </a:rPr>
              <a:t>اصولگرایی در </a:t>
            </a:r>
            <a:r>
              <a:rPr lang="fa-IR">
                <a:solidFill>
                  <a:srgbClr val="242021"/>
                </a:solidFill>
                <a:latin typeface="BLotus"/>
                <a:cs typeface="B Zar" panose="00000400000000000000" pitchFamily="2" charset="-78"/>
              </a:rPr>
              <a:t>انتخابات ریاست جمهوری اسلامی ایران در استان خوزستان، طی سه دوره (</a:t>
            </a:r>
            <a:r>
              <a:rPr lang="fa-IR" smtClean="0">
                <a:solidFill>
                  <a:srgbClr val="242021"/>
                </a:solidFill>
                <a:latin typeface="BLotus"/>
                <a:cs typeface="B Zar" panose="00000400000000000000" pitchFamily="2" charset="-78"/>
              </a:rPr>
              <a:t>1376،1384و 1392) تعیین </a:t>
            </a:r>
            <a:r>
              <a:rPr lang="fa-IR">
                <a:solidFill>
                  <a:srgbClr val="242021"/>
                </a:solidFill>
                <a:latin typeface="BLotus"/>
                <a:cs typeface="B Zar" panose="00000400000000000000" pitchFamily="2" charset="-78"/>
              </a:rPr>
              <a:t>میگردد.</a:t>
            </a:r>
            <a:br>
              <a:rPr lang="fa-IR">
                <a:solidFill>
                  <a:srgbClr val="242021"/>
                </a:solidFill>
                <a:latin typeface="BLotus"/>
                <a:cs typeface="B Zar" panose="00000400000000000000" pitchFamily="2" charset="-78"/>
              </a:rPr>
            </a:b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875747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z="2600">
                <a:solidFill>
                  <a:srgbClr val="242021"/>
                </a:solidFill>
                <a:latin typeface="BLotus"/>
                <a:cs typeface="B Zar" panose="00000400000000000000" pitchFamily="2" charset="-78"/>
              </a:rPr>
              <a:t>در ادامه با استفاده از روش فوق، برای </a:t>
            </a:r>
            <a:r>
              <a:rPr lang="fa-IR" sz="2600" smtClean="0">
                <a:solidFill>
                  <a:srgbClr val="242021"/>
                </a:solidFill>
                <a:latin typeface="BLotus"/>
                <a:cs typeface="B Zar" panose="00000400000000000000" pitchFamily="2" charset="-78"/>
              </a:rPr>
              <a:t>طیف های </a:t>
            </a:r>
            <a:r>
              <a:rPr lang="fa-IR" sz="2600">
                <a:solidFill>
                  <a:srgbClr val="242021"/>
                </a:solidFill>
                <a:latin typeface="BLotus"/>
                <a:cs typeface="B Zar" panose="00000400000000000000" pitchFamily="2" charset="-78"/>
              </a:rPr>
              <a:t>سیاسی دوگانه اصلاحطلبی- </a:t>
            </a:r>
            <a:r>
              <a:rPr lang="fa-IR" sz="2600" smtClean="0">
                <a:solidFill>
                  <a:srgbClr val="242021"/>
                </a:solidFill>
                <a:latin typeface="BLotus"/>
                <a:cs typeface="B Zar" panose="00000400000000000000" pitchFamily="2" charset="-78"/>
              </a:rPr>
              <a:t>اصولگرایی به </a:t>
            </a:r>
            <a:r>
              <a:rPr lang="fa-IR" sz="2600">
                <a:solidFill>
                  <a:srgbClr val="242021"/>
                </a:solidFill>
                <a:latin typeface="BLotus"/>
                <a:cs typeface="B Zar" panose="00000400000000000000" pitchFamily="2" charset="-78"/>
              </a:rPr>
              <a:t>تفکیک برای هر کدام هشت گویه یا سنجه در نظر گرفته شد که کمترین و </a:t>
            </a:r>
            <a:r>
              <a:rPr lang="fa-IR" sz="2600" smtClean="0">
                <a:solidFill>
                  <a:srgbClr val="242021"/>
                </a:solidFill>
                <a:latin typeface="BLotus"/>
                <a:cs typeface="B Zar" panose="00000400000000000000" pitchFamily="2" charset="-78"/>
              </a:rPr>
              <a:t>بیشترین امتیازات کسب شده </a:t>
            </a:r>
            <a:r>
              <a:rPr lang="fa-IR" sz="2600">
                <a:solidFill>
                  <a:srgbClr val="242021"/>
                </a:solidFill>
                <a:latin typeface="BLotus"/>
                <a:cs typeface="B Zar" panose="00000400000000000000" pitchFamily="2" charset="-78"/>
              </a:rPr>
              <a:t>به ترتیب نمرات هشت و چهل خواهد بود؛ بنابراین در صورت به </a:t>
            </a:r>
            <a:r>
              <a:rPr lang="fa-IR" sz="2600" smtClean="0">
                <a:solidFill>
                  <a:srgbClr val="242021"/>
                </a:solidFill>
                <a:latin typeface="BLotus"/>
                <a:cs typeface="B Zar" panose="00000400000000000000" pitchFamily="2" charset="-78"/>
              </a:rPr>
              <a:t>دست آوردن </a:t>
            </a:r>
            <a:r>
              <a:rPr lang="fa-IR" sz="2600">
                <a:solidFill>
                  <a:srgbClr val="242021"/>
                </a:solidFill>
                <a:latin typeface="BLotus"/>
                <a:cs typeface="B Zar" panose="00000400000000000000" pitchFamily="2" charset="-78"/>
              </a:rPr>
              <a:t>حداقل نمره </a:t>
            </a:r>
            <a:r>
              <a:rPr lang="fa-IR" sz="2600" smtClean="0">
                <a:solidFill>
                  <a:srgbClr val="242021"/>
                </a:solidFill>
                <a:latin typeface="BLotus"/>
                <a:cs typeface="B Zar" panose="00000400000000000000" pitchFamily="2" charset="-78"/>
              </a:rPr>
              <a:t>بیست وچهار </a:t>
            </a:r>
            <a:r>
              <a:rPr lang="fa-IR" sz="2600">
                <a:solidFill>
                  <a:srgbClr val="242021"/>
                </a:solidFill>
                <a:latin typeface="BLotus"/>
                <a:cs typeface="B Zar" panose="00000400000000000000" pitchFamily="2" charset="-78"/>
              </a:rPr>
              <a:t>و انتخاب یکی از نامزد انتخاباتی مربوط به همان </a:t>
            </a:r>
            <a:r>
              <a:rPr lang="fa-IR" sz="2600" smtClean="0">
                <a:solidFill>
                  <a:srgbClr val="242021"/>
                </a:solidFill>
                <a:latin typeface="BLotus"/>
                <a:cs typeface="B Zar" panose="00000400000000000000" pitchFamily="2" charset="-78"/>
              </a:rPr>
              <a:t>طیف سیاسی</a:t>
            </a:r>
            <a:r>
              <a:rPr lang="fa-IR" sz="2600">
                <a:solidFill>
                  <a:srgbClr val="242021"/>
                </a:solidFill>
                <a:latin typeface="BLotus"/>
                <a:cs typeface="B Zar" panose="00000400000000000000" pitchFamily="2" charset="-78"/>
              </a:rPr>
              <a:t>، گرایش سیاسی مربوط به آن طیف سیاسی به عنوان گرایش غالب تعیین و </a:t>
            </a:r>
            <a:r>
              <a:rPr lang="fa-IR" sz="2600" smtClean="0">
                <a:solidFill>
                  <a:srgbClr val="242021"/>
                </a:solidFill>
                <a:latin typeface="BLotus"/>
                <a:cs typeface="B Zar" panose="00000400000000000000" pitchFamily="2" charset="-78"/>
              </a:rPr>
              <a:t>محاسبه گردید</a:t>
            </a:r>
          </a:p>
          <a:p>
            <a:pPr algn="just"/>
            <a:endParaRPr lang="fa-IR">
              <a:cs typeface="B Zar" panose="00000400000000000000" pitchFamily="2" charset="-78"/>
            </a:endParaRPr>
          </a:p>
        </p:txBody>
      </p:sp>
    </p:spTree>
    <p:extLst>
      <p:ext uri="{BB962C8B-B14F-4D97-AF65-F5344CB8AC3E}">
        <p14:creationId xmlns:p14="http://schemas.microsoft.com/office/powerpoint/2010/main" val="1288740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r"/>
            <a:r>
              <a:rPr lang="fa-IR">
                <a:solidFill>
                  <a:srgbClr val="242021"/>
                </a:solidFill>
                <a:latin typeface="BLotus"/>
                <a:cs typeface="B Zar" panose="00000400000000000000" pitchFamily="2" charset="-78"/>
              </a:rPr>
              <a:t>لازم به ذکر است که الف) در صورت عدم مشارکت شهروندان استان خوزستان </a:t>
            </a:r>
            <a:r>
              <a:rPr lang="fa-IR" smtClean="0">
                <a:solidFill>
                  <a:srgbClr val="242021"/>
                </a:solidFill>
                <a:latin typeface="BLotus"/>
                <a:cs typeface="B Zar" panose="00000400000000000000" pitchFamily="2" charset="-78"/>
              </a:rPr>
              <a:t>در انتخابات </a:t>
            </a:r>
            <a:r>
              <a:rPr lang="fa-IR">
                <a:solidFill>
                  <a:srgbClr val="242021"/>
                </a:solidFill>
                <a:latin typeface="BLotus"/>
                <a:cs typeface="B Zar" panose="00000400000000000000" pitchFamily="2" charset="-78"/>
              </a:rPr>
              <a:t>ریاست جمهوری، ب) شرکت و انداختن رأی سفید به صندوق ج) انتخاب </a:t>
            </a:r>
            <a:r>
              <a:rPr lang="fa-IR" smtClean="0">
                <a:solidFill>
                  <a:srgbClr val="242021"/>
                </a:solidFill>
                <a:latin typeface="BLotus"/>
                <a:cs typeface="B Zar" panose="00000400000000000000" pitchFamily="2" charset="-78"/>
              </a:rPr>
              <a:t>نامزد دیگری </a:t>
            </a:r>
            <a:r>
              <a:rPr lang="fa-IR">
                <a:solidFill>
                  <a:srgbClr val="242021"/>
                </a:solidFill>
                <a:latin typeface="BLotus"/>
                <a:cs typeface="B Zar" panose="00000400000000000000" pitchFamily="2" charset="-78"/>
              </a:rPr>
              <a:t>از طیف سیاسی مخالف د) کسب امتیاز بین 32الی 40در هر کدام از </a:t>
            </a:r>
            <a:r>
              <a:rPr lang="fa-IR" smtClean="0">
                <a:solidFill>
                  <a:srgbClr val="242021"/>
                </a:solidFill>
                <a:latin typeface="BLotus"/>
                <a:cs typeface="B Zar" panose="00000400000000000000" pitchFamily="2" charset="-78"/>
              </a:rPr>
              <a:t>طیفهای  </a:t>
            </a:r>
            <a:r>
              <a:rPr lang="fa-IR">
                <a:solidFill>
                  <a:srgbClr val="242021"/>
                </a:solidFill>
                <a:latin typeface="BLotus"/>
                <a:cs typeface="B Zar" panose="00000400000000000000" pitchFamily="2" charset="-78"/>
              </a:rPr>
              <a:t>سیاسی دوگانه، مبنای گرایش سیاسی غالب، دقیقا بر اساس بند (د) با در نظر گرفتن سایر موارد</a:t>
            </a:r>
            <a:r>
              <a:rPr lang="fa-IR">
                <a:cs typeface="B Zar" panose="00000400000000000000" pitchFamily="2" charset="-78"/>
              </a:rPr>
              <a:t> </a:t>
            </a:r>
            <a:r>
              <a:rPr lang="fa-IR" smtClean="0">
                <a:cs typeface="B Zar" panose="00000400000000000000" pitchFamily="2" charset="-78"/>
              </a:rPr>
              <a:t> </a:t>
            </a:r>
            <a:r>
              <a:rPr lang="fa-IR" smtClean="0">
                <a:solidFill>
                  <a:srgbClr val="242021"/>
                </a:solidFill>
                <a:latin typeface="BLotus"/>
                <a:cs typeface="B Zar" panose="00000400000000000000" pitchFamily="2" charset="-78"/>
              </a:rPr>
              <a:t>محاسبه </a:t>
            </a:r>
            <a:r>
              <a:rPr lang="fa-IR">
                <a:solidFill>
                  <a:srgbClr val="242021"/>
                </a:solidFill>
                <a:latin typeface="BLotus"/>
                <a:cs typeface="B Zar" panose="00000400000000000000" pitchFamily="2" charset="-78"/>
              </a:rPr>
              <a:t>گردید. </a:t>
            </a: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322808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latin typeface="BLotusBold"/>
                <a:cs typeface="B Zar" panose="00000400000000000000" pitchFamily="2" charset="-78"/>
              </a:rPr>
              <a:t>کليدواژگان</a:t>
            </a:r>
            <a:r>
              <a:rPr lang="fa-IR" b="1">
                <a:solidFill>
                  <a:srgbClr val="242021"/>
                </a:solidFill>
                <a:latin typeface="BLotusBold"/>
                <a:cs typeface="B Zar" panose="00000400000000000000" pitchFamily="2" charset="-78"/>
              </a:rPr>
              <a:t>:</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b="0" i="0" smtClean="0">
                <a:solidFill>
                  <a:srgbClr val="242021"/>
                </a:solidFill>
                <a:effectLst/>
                <a:latin typeface="BLotus"/>
                <a:cs typeface="B Zar" panose="00000400000000000000" pitchFamily="2" charset="-78"/>
              </a:rPr>
              <a:t>سرمایه اجتماعی، قطبنمای گرایشات سیاسی، انتخابات ریاست جمهوری، استان خوزستان</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750066" y="3065055"/>
            <a:ext cx="4465466" cy="2998707"/>
          </a:xfrm>
          <a:prstGeom prst="rect">
            <a:avLst/>
          </a:prstGeom>
        </p:spPr>
      </p:pic>
    </p:spTree>
    <p:extLst>
      <p:ext uri="{BB962C8B-B14F-4D97-AF65-F5344CB8AC3E}">
        <p14:creationId xmlns:p14="http://schemas.microsoft.com/office/powerpoint/2010/main" val="361450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242021"/>
                </a:solidFill>
                <a:latin typeface="BLotus"/>
                <a:cs typeface="B Zar" panose="00000400000000000000" pitchFamily="2" charset="-78"/>
              </a:rPr>
              <a:t>در ادامه، بر حسب </a:t>
            </a:r>
            <a:r>
              <a:rPr lang="fa-IR">
                <a:solidFill>
                  <a:srgbClr val="242021"/>
                </a:solidFill>
                <a:latin typeface="BLotus"/>
                <a:cs typeface="B Zar" panose="00000400000000000000" pitchFamily="2" charset="-78"/>
              </a:rPr>
              <a:t>توضیحات </a:t>
            </a:r>
            <a:r>
              <a:rPr lang="fa-IR" smtClean="0">
                <a:solidFill>
                  <a:srgbClr val="242021"/>
                </a:solidFill>
                <a:latin typeface="BLotus"/>
                <a:cs typeface="B Zar" panose="00000400000000000000" pitchFamily="2" charset="-78"/>
              </a:rPr>
              <a:t>ارائه شده </a:t>
            </a:r>
            <a:r>
              <a:rPr lang="fa-IR">
                <a:solidFill>
                  <a:srgbClr val="242021"/>
                </a:solidFill>
                <a:latin typeface="BLotus"/>
                <a:cs typeface="B Zar" panose="00000400000000000000" pitchFamily="2" charset="-78"/>
              </a:rPr>
              <a:t>فوق مربوط به قطب سنجی گرایشات دوگانه سیاسی، نسبت </a:t>
            </a:r>
            <a:r>
              <a:rPr lang="fa-IR">
                <a:solidFill>
                  <a:srgbClr val="242021"/>
                </a:solidFill>
                <a:latin typeface="BLotus"/>
                <a:cs typeface="B Zar" panose="00000400000000000000" pitchFamily="2" charset="-78"/>
              </a:rPr>
              <a:t>به </a:t>
            </a:r>
            <a:r>
              <a:rPr lang="fa-IR" smtClean="0">
                <a:solidFill>
                  <a:srgbClr val="242021"/>
                </a:solidFill>
                <a:latin typeface="BLotus"/>
                <a:cs typeface="B Zar" panose="00000400000000000000" pitchFamily="2" charset="-78"/>
              </a:rPr>
              <a:t>اولویت بندی </a:t>
            </a:r>
            <a:r>
              <a:rPr lang="fa-IR">
                <a:solidFill>
                  <a:srgbClr val="242021"/>
                </a:solidFill>
                <a:latin typeface="BLotus"/>
                <a:cs typeface="B Zar" panose="00000400000000000000" pitchFamily="2" charset="-78"/>
              </a:rPr>
              <a:t>و شناسایی گرایشات سیاسی غالب شهروندان استان خوزستان در دو طیف </a:t>
            </a:r>
            <a:r>
              <a:rPr lang="fa-IR">
                <a:solidFill>
                  <a:srgbClr val="242021"/>
                </a:solidFill>
                <a:latin typeface="BLotus"/>
                <a:cs typeface="B Zar" panose="00000400000000000000" pitchFamily="2" charset="-78"/>
              </a:rPr>
              <a:t>فکری </a:t>
            </a:r>
            <a:r>
              <a:rPr lang="fa-IR" smtClean="0">
                <a:solidFill>
                  <a:srgbClr val="242021"/>
                </a:solidFill>
                <a:latin typeface="BLotus"/>
                <a:cs typeface="B Zar" panose="00000400000000000000" pitchFamily="2" charset="-78"/>
              </a:rPr>
              <a:t>اصلاح طلبی </a:t>
            </a:r>
            <a:r>
              <a:rPr lang="fa-IR">
                <a:solidFill>
                  <a:srgbClr val="242021"/>
                </a:solidFill>
                <a:latin typeface="BLotus"/>
                <a:cs typeface="B Zar" panose="00000400000000000000" pitchFamily="2" charset="-78"/>
              </a:rPr>
              <a:t>و اصولگرایی اقدام گردید. لازم به ذکر است که در پژوهش حاضر دلایل انتخاب یا عدم انتخاب نامزدهای سیاسی داوطلب توسط شهروندان استان خوزستان در ادوار سهگانه انتخابات ( </a:t>
            </a:r>
            <a:r>
              <a:rPr lang="fa-IR">
                <a:solidFill>
                  <a:srgbClr val="242021"/>
                </a:solidFill>
                <a:latin typeface="BLotus"/>
                <a:cs typeface="B Zar" panose="00000400000000000000" pitchFamily="2" charset="-78"/>
              </a:rPr>
              <a:t>76،84و </a:t>
            </a:r>
            <a:r>
              <a:rPr lang="fa-IR" smtClean="0">
                <a:solidFill>
                  <a:srgbClr val="242021"/>
                </a:solidFill>
                <a:latin typeface="BLotus"/>
                <a:cs typeface="B Zar" panose="00000400000000000000" pitchFamily="2" charset="-78"/>
              </a:rPr>
              <a:t>92) نیز </a:t>
            </a:r>
            <a:r>
              <a:rPr lang="fa-IR">
                <a:solidFill>
                  <a:srgbClr val="242021"/>
                </a:solidFill>
                <a:latin typeface="BLotus"/>
                <a:cs typeface="B Zar" panose="00000400000000000000" pitchFamily="2" charset="-78"/>
              </a:rPr>
              <a:t>بررسی میگردد</a:t>
            </a:r>
            <a:endParaRPr lang="fa-IR"/>
          </a:p>
        </p:txBody>
      </p:sp>
    </p:spTree>
    <p:extLst>
      <p:ext uri="{BB962C8B-B14F-4D97-AF65-F5344CB8AC3E}">
        <p14:creationId xmlns:p14="http://schemas.microsoft.com/office/powerpoint/2010/main" val="1284772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ZarBold"/>
                <a:cs typeface="B Zar" panose="00000400000000000000" pitchFamily="2" charset="-78"/>
              </a:rPr>
              <a:t>يافتههای تحقیق</a:t>
            </a:r>
            <a:br>
              <a:rPr lang="fa-IR" b="1">
                <a:solidFill>
                  <a:srgbClr val="FF0000"/>
                </a:solidFill>
                <a:latin typeface="BZarBold"/>
                <a:cs typeface="B Zar" panose="00000400000000000000" pitchFamily="2" charset="-78"/>
              </a:rPr>
            </a:br>
            <a:r>
              <a:rPr lang="fa-IR" b="1">
                <a:solidFill>
                  <a:srgbClr val="FF0000"/>
                </a:solidFill>
                <a:latin typeface="BZarBold"/>
                <a:cs typeface="B Zar" panose="00000400000000000000" pitchFamily="2" charset="-78"/>
              </a:rPr>
              <a:t>الف) يافتههای توصیفی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fontScale="92500"/>
          </a:bodyPr>
          <a:lstStyle/>
          <a:p>
            <a:pPr algn="just"/>
            <a:r>
              <a:rPr lang="fa-IR" smtClean="0">
                <a:solidFill>
                  <a:srgbClr val="242021"/>
                </a:solidFill>
                <a:latin typeface="BLotus"/>
                <a:cs typeface="B Zar" panose="00000400000000000000" pitchFamily="2" charset="-78"/>
              </a:rPr>
              <a:t>مطابق </a:t>
            </a:r>
            <a:r>
              <a:rPr lang="fa-IR">
                <a:solidFill>
                  <a:srgbClr val="242021"/>
                </a:solidFill>
                <a:latin typeface="BLotus"/>
                <a:cs typeface="B Zar" panose="00000400000000000000" pitchFamily="2" charset="-78"/>
              </a:rPr>
              <a:t>با </a:t>
            </a:r>
            <a:r>
              <a:rPr lang="fa-IR" smtClean="0">
                <a:solidFill>
                  <a:srgbClr val="242021"/>
                </a:solidFill>
                <a:latin typeface="BLotus"/>
                <a:cs typeface="B Zar" panose="00000400000000000000" pitchFamily="2" charset="-78"/>
              </a:rPr>
              <a:t>یافته های </a:t>
            </a:r>
            <a:r>
              <a:rPr lang="fa-IR">
                <a:solidFill>
                  <a:srgbClr val="242021"/>
                </a:solidFill>
                <a:latin typeface="BLotus"/>
                <a:cs typeface="B Zar" panose="00000400000000000000" pitchFamily="2" charset="-78"/>
              </a:rPr>
              <a:t>توصیفی، میانگین سنی پاسخگویان 41سال بوده است، همچنین </a:t>
            </a:r>
            <a:r>
              <a:rPr lang="fa-IR" smtClean="0">
                <a:solidFill>
                  <a:srgbClr val="242021"/>
                </a:solidFill>
                <a:latin typeface="BLotus"/>
                <a:cs typeface="B Zar" panose="00000400000000000000" pitchFamily="2" charset="-78"/>
              </a:rPr>
              <a:t>به لحاظ </a:t>
            </a:r>
            <a:r>
              <a:rPr lang="fa-IR">
                <a:solidFill>
                  <a:srgbClr val="242021"/>
                </a:solidFill>
                <a:latin typeface="BLotus"/>
                <a:cs typeface="B Zar" panose="00000400000000000000" pitchFamily="2" charset="-78"/>
              </a:rPr>
              <a:t>جنسیتی، قریب 60درصد پاسخگویان مردان بودند. بر حسب اطلاعات </a:t>
            </a:r>
            <a:r>
              <a:rPr lang="fa-IR" smtClean="0">
                <a:solidFill>
                  <a:srgbClr val="242021"/>
                </a:solidFill>
                <a:latin typeface="BLotus"/>
                <a:cs typeface="B Zar" panose="00000400000000000000" pitchFamily="2" charset="-78"/>
              </a:rPr>
              <a:t>توصیفی قومیتی</a:t>
            </a:r>
            <a:r>
              <a:rPr lang="fa-IR">
                <a:solidFill>
                  <a:srgbClr val="242021"/>
                </a:solidFill>
                <a:latin typeface="BLotus"/>
                <a:cs typeface="B Zar" panose="00000400000000000000" pitchFamily="2" charset="-78"/>
              </a:rPr>
              <a:t>، بیشترین </a:t>
            </a:r>
            <a:r>
              <a:rPr lang="fa-IR" smtClean="0">
                <a:solidFill>
                  <a:srgbClr val="242021"/>
                </a:solidFill>
                <a:latin typeface="BLotus"/>
                <a:cs typeface="B Zar" panose="00000400000000000000" pitchFamily="2" charset="-78"/>
              </a:rPr>
              <a:t>(40) درصد </a:t>
            </a:r>
            <a:r>
              <a:rPr lang="fa-IR">
                <a:solidFill>
                  <a:srgbClr val="242021"/>
                </a:solidFill>
                <a:latin typeface="BLotus"/>
                <a:cs typeface="B Zar" panose="00000400000000000000" pitchFamily="2" charset="-78"/>
              </a:rPr>
              <a:t>از افراد موردمطالعه عرب و کمترین </a:t>
            </a:r>
            <a:r>
              <a:rPr lang="fa-IR" smtClean="0">
                <a:solidFill>
                  <a:srgbClr val="242021"/>
                </a:solidFill>
                <a:latin typeface="BLotus"/>
                <a:cs typeface="B Zar" panose="00000400000000000000" pitchFamily="2" charset="-78"/>
              </a:rPr>
              <a:t>(20) درصد </a:t>
            </a:r>
            <a:r>
              <a:rPr lang="fa-IR">
                <a:solidFill>
                  <a:srgbClr val="242021"/>
                </a:solidFill>
                <a:latin typeface="BLotus"/>
                <a:cs typeface="B Zar" panose="00000400000000000000" pitchFamily="2" charset="-78"/>
              </a:rPr>
              <a:t>از </a:t>
            </a:r>
            <a:r>
              <a:rPr lang="fa-IR" smtClean="0">
                <a:solidFill>
                  <a:srgbClr val="242021"/>
                </a:solidFill>
                <a:latin typeface="BLotus"/>
                <a:cs typeface="B Zar" panose="00000400000000000000" pitchFamily="2" charset="-78"/>
              </a:rPr>
              <a:t>شهروندان موردمطالعه </a:t>
            </a:r>
            <a:r>
              <a:rPr lang="fa-IR">
                <a:solidFill>
                  <a:srgbClr val="242021"/>
                </a:solidFill>
                <a:latin typeface="BLotus"/>
                <a:cs typeface="B Zar" panose="00000400000000000000" pitchFamily="2" charset="-78"/>
              </a:rPr>
              <a:t>را فارسهای بومی تشکیل دادند.</a:t>
            </a:r>
            <a:br>
              <a:rPr lang="fa-IR">
                <a:solidFill>
                  <a:srgbClr val="242021"/>
                </a:solidFill>
                <a:latin typeface="BLotus"/>
                <a:cs typeface="B Zar" panose="00000400000000000000" pitchFamily="2" charset="-78"/>
              </a:rPr>
            </a:br>
            <a:endParaRPr lang="fa-IR" smtClean="0">
              <a:solidFill>
                <a:srgbClr val="242021"/>
              </a:solidFill>
              <a:latin typeface="BLotus"/>
              <a:cs typeface="B Zar" panose="00000400000000000000" pitchFamily="2" charset="-78"/>
            </a:endParaRPr>
          </a:p>
          <a:p>
            <a:pPr algn="just"/>
            <a:r>
              <a:rPr lang="fa-IR" smtClean="0">
                <a:solidFill>
                  <a:srgbClr val="242021"/>
                </a:solidFill>
                <a:latin typeface="BLotus"/>
                <a:cs typeface="B Zar" panose="00000400000000000000" pitchFamily="2" charset="-78"/>
              </a:rPr>
              <a:t>جهت </a:t>
            </a:r>
            <a:r>
              <a:rPr lang="fa-IR">
                <a:solidFill>
                  <a:srgbClr val="242021"/>
                </a:solidFill>
                <a:latin typeface="BLotus"/>
                <a:cs typeface="B Zar" panose="00000400000000000000" pitchFamily="2" charset="-78"/>
              </a:rPr>
              <a:t>متغیر تحصیلات، </a:t>
            </a:r>
            <a:r>
              <a:rPr lang="fa-IR" smtClean="0">
                <a:solidFill>
                  <a:srgbClr val="242021"/>
                </a:solidFill>
                <a:latin typeface="BLotus"/>
                <a:cs typeface="B Zar" panose="00000400000000000000" pitchFamily="2" charset="-78"/>
              </a:rPr>
              <a:t>لیسانسه ها </a:t>
            </a:r>
            <a:r>
              <a:rPr lang="fa-IR">
                <a:solidFill>
                  <a:srgbClr val="242021"/>
                </a:solidFill>
                <a:latin typeface="BLotus"/>
                <a:cs typeface="B Zar" panose="00000400000000000000" pitchFamily="2" charset="-78"/>
              </a:rPr>
              <a:t>بیشترین نرخ جمعیتی ( 30درصد) و </a:t>
            </a:r>
            <a:r>
              <a:rPr lang="fa-IR" smtClean="0">
                <a:solidFill>
                  <a:srgbClr val="242021"/>
                </a:solidFill>
                <a:latin typeface="BLotus"/>
                <a:cs typeface="B Zar" panose="00000400000000000000" pitchFamily="2" charset="-78"/>
              </a:rPr>
              <a:t>شهروندان دارای </a:t>
            </a:r>
            <a:r>
              <a:rPr lang="fa-IR">
                <a:solidFill>
                  <a:srgbClr val="242021"/>
                </a:solidFill>
                <a:latin typeface="BLotus"/>
                <a:cs typeface="B Zar" panose="00000400000000000000" pitchFamily="2" charset="-78"/>
              </a:rPr>
              <a:t>مدرک حوزوی کمترین ( 1درصد) جمعیت را تشکیل دادند. اطلاعات </a:t>
            </a:r>
            <a:r>
              <a:rPr lang="fa-IR" smtClean="0">
                <a:solidFill>
                  <a:srgbClr val="242021"/>
                </a:solidFill>
                <a:latin typeface="BLotus"/>
                <a:cs typeface="B Zar" panose="00000400000000000000" pitchFamily="2" charset="-78"/>
              </a:rPr>
              <a:t>جمعیت شناختی </a:t>
            </a:r>
            <a:r>
              <a:rPr lang="fa-IR">
                <a:solidFill>
                  <a:srgbClr val="242021"/>
                </a:solidFill>
                <a:latin typeface="BLotus"/>
                <a:cs typeface="B Zar" panose="00000400000000000000" pitchFamily="2" charset="-78"/>
              </a:rPr>
              <a:t>مربوط به شغل پاسخگویان نشان میدهد که بیش از 90درصد پاسخگویان شاغل </a:t>
            </a:r>
            <a:r>
              <a:rPr lang="fa-IR" smtClean="0">
                <a:solidFill>
                  <a:srgbClr val="242021"/>
                </a:solidFill>
                <a:latin typeface="BLotus"/>
                <a:cs typeface="B Zar" panose="00000400000000000000" pitchFamily="2" charset="-78"/>
              </a:rPr>
              <a:t>با میانگین درآمد 2.895.000تومان </a:t>
            </a:r>
            <a:r>
              <a:rPr lang="fa-IR">
                <a:solidFill>
                  <a:srgbClr val="242021"/>
                </a:solidFill>
                <a:latin typeface="BLotus"/>
                <a:cs typeface="B Zar" panose="00000400000000000000" pitchFamily="2" charset="-78"/>
              </a:rPr>
              <a:t>بودهاند</a:t>
            </a:r>
            <a:r>
              <a:rPr lang="fa-IR" smtClean="0">
                <a:solidFill>
                  <a:srgbClr val="242021"/>
                </a:solidFill>
                <a:latin typeface="BLotus"/>
                <a:cs typeface="B Zar" panose="00000400000000000000" pitchFamily="2" charset="-78"/>
              </a:rPr>
              <a:t>.</a:t>
            </a:r>
          </a:p>
          <a:p>
            <a:pPr marL="0" indent="0" algn="just">
              <a:buNone/>
            </a:pPr>
            <a:r>
              <a:rPr lang="fa-IR">
                <a:solidFill>
                  <a:srgbClr val="242021"/>
                </a:solidFill>
                <a:latin typeface="BLotus"/>
                <a:cs typeface="B Zar" panose="00000400000000000000" pitchFamily="2" charset="-78"/>
              </a:rPr>
              <a:t/>
            </a:r>
            <a:br>
              <a:rPr lang="fa-IR">
                <a:solidFill>
                  <a:srgbClr val="242021"/>
                </a:solidFill>
                <a:latin typeface="BLotus"/>
                <a:cs typeface="B Zar" panose="00000400000000000000" pitchFamily="2" charset="-78"/>
              </a:rPr>
            </a:b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6526402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242021"/>
                </a:solidFill>
                <a:latin typeface="BLotus"/>
                <a:cs typeface="B Zar" panose="00000400000000000000" pitchFamily="2" charset="-78"/>
              </a:rPr>
              <a:t>همچنین تمامی سطوح و ابعاد سرمایه اجتماعی (آلتوسویی- </a:t>
            </a:r>
            <a:r>
              <a:rPr lang="fa-IR" smtClean="0">
                <a:solidFill>
                  <a:srgbClr val="242021"/>
                </a:solidFill>
                <a:latin typeface="BLotus"/>
                <a:cs typeface="B Zar" panose="00000400000000000000" pitchFamily="2" charset="-78"/>
              </a:rPr>
              <a:t>شبکه ای</a:t>
            </a:r>
            <a:r>
              <a:rPr lang="fa-IR">
                <a:solidFill>
                  <a:srgbClr val="242021"/>
                </a:solidFill>
                <a:latin typeface="BLotus"/>
                <a:cs typeface="B Zar" panose="00000400000000000000" pitchFamily="2" charset="-78"/>
              </a:rPr>
              <a:t>) شهروندان </a:t>
            </a:r>
            <a:r>
              <a:rPr lang="fa-IR" smtClean="0">
                <a:solidFill>
                  <a:srgbClr val="242021"/>
                </a:solidFill>
                <a:latin typeface="BLotus"/>
                <a:cs typeface="B Zar" panose="00000400000000000000" pitchFamily="2" charset="-78"/>
              </a:rPr>
              <a:t>با میانگین </a:t>
            </a:r>
            <a:r>
              <a:rPr lang="fa-IR">
                <a:solidFill>
                  <a:srgbClr val="242021"/>
                </a:solidFill>
                <a:latin typeface="BLotus"/>
                <a:cs typeface="B Zar" panose="00000400000000000000" pitchFamily="2" charset="-78"/>
              </a:rPr>
              <a:t>31درصد بالاتر از حد متوسط قرار دارد؛ بنابراین میتوان گفت که وضعیت </a:t>
            </a:r>
            <a:r>
              <a:rPr lang="fa-IR" smtClean="0">
                <a:solidFill>
                  <a:srgbClr val="242021"/>
                </a:solidFill>
                <a:latin typeface="BLotus"/>
                <a:cs typeface="B Zar" panose="00000400000000000000" pitchFamily="2" charset="-78"/>
              </a:rPr>
              <a:t>شاخص ارتباطات </a:t>
            </a:r>
            <a:r>
              <a:rPr lang="fa-IR">
                <a:solidFill>
                  <a:srgbClr val="242021"/>
                </a:solidFill>
                <a:latin typeface="BLotus"/>
                <a:cs typeface="B Zar" panose="00000400000000000000" pitchFamily="2" charset="-78"/>
              </a:rPr>
              <a:t>اجتماعی نسبت به سایر شاخصها در ابعاد دوگانه ذکرشده از وضعیت </a:t>
            </a:r>
            <a:r>
              <a:rPr lang="fa-IR" smtClean="0">
                <a:solidFill>
                  <a:srgbClr val="242021"/>
                </a:solidFill>
                <a:latin typeface="BLotus"/>
                <a:cs typeface="B Zar" panose="00000400000000000000" pitchFamily="2" charset="-78"/>
              </a:rPr>
              <a:t>مناسبی برخوردار </a:t>
            </a:r>
            <a:r>
              <a:rPr lang="fa-IR">
                <a:solidFill>
                  <a:srgbClr val="242021"/>
                </a:solidFill>
                <a:latin typeface="BLotus"/>
                <a:cs typeface="B Zar" panose="00000400000000000000" pitchFamily="2" charset="-78"/>
              </a:rPr>
              <a:t>است. همچنین تمامی سطوح آلتوسویی و شبکهای سرمایه اجتماعی در میان </a:t>
            </a:r>
            <a:r>
              <a:rPr lang="fa-IR" smtClean="0">
                <a:solidFill>
                  <a:srgbClr val="242021"/>
                </a:solidFill>
                <a:latin typeface="BLotus"/>
                <a:cs typeface="B Zar" panose="00000400000000000000" pitchFamily="2" charset="-78"/>
              </a:rPr>
              <a:t>جامعه آماری </a:t>
            </a:r>
            <a:r>
              <a:rPr lang="fa-IR">
                <a:solidFill>
                  <a:srgbClr val="242021"/>
                </a:solidFill>
                <a:latin typeface="BLotus"/>
                <a:cs typeface="B Zar" panose="00000400000000000000" pitchFamily="2" charset="-78"/>
              </a:rPr>
              <a:t>مناسب و بالاتر از حد متوسط ( 30درصد) گزارش </a:t>
            </a:r>
            <a:r>
              <a:rPr lang="fa-IR" smtClean="0">
                <a:solidFill>
                  <a:srgbClr val="242021"/>
                </a:solidFill>
                <a:latin typeface="BLotus"/>
                <a:cs typeface="B Zar" panose="00000400000000000000" pitchFamily="2" charset="-78"/>
              </a:rPr>
              <a:t>میشود</a:t>
            </a:r>
          </a:p>
          <a:p>
            <a:pPr algn="just"/>
            <a:endParaRPr lang="fa-IR">
              <a:cs typeface="B Zar" panose="00000400000000000000" pitchFamily="2" charset="-78"/>
            </a:endParaRPr>
          </a:p>
        </p:txBody>
      </p:sp>
    </p:spTree>
    <p:extLst>
      <p:ext uri="{BB962C8B-B14F-4D97-AF65-F5344CB8AC3E}">
        <p14:creationId xmlns:p14="http://schemas.microsoft.com/office/powerpoint/2010/main" val="24697144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57588" y="934521"/>
            <a:ext cx="8950817" cy="5232167"/>
          </a:xfrm>
          <a:prstGeom prst="rect">
            <a:avLst/>
          </a:prstGeom>
        </p:spPr>
      </p:pic>
    </p:spTree>
    <p:extLst>
      <p:ext uri="{BB962C8B-B14F-4D97-AF65-F5344CB8AC3E}">
        <p14:creationId xmlns:p14="http://schemas.microsoft.com/office/powerpoint/2010/main" val="2965380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solidFill>
                  <a:srgbClr val="242021"/>
                </a:solidFill>
                <a:latin typeface="BLotus"/>
                <a:cs typeface="B Zar" panose="00000400000000000000" pitchFamily="2" charset="-78"/>
              </a:rPr>
              <a:t>مطابق با </a:t>
            </a:r>
            <a:r>
              <a:rPr lang="fa-IR" smtClean="0">
                <a:solidFill>
                  <a:srgbClr val="242021"/>
                </a:solidFill>
                <a:latin typeface="BLotus"/>
                <a:cs typeface="B Zar" panose="00000400000000000000" pitchFamily="2" charset="-78"/>
              </a:rPr>
              <a:t>یافته های </a:t>
            </a:r>
            <a:r>
              <a:rPr lang="fa-IR">
                <a:solidFill>
                  <a:srgbClr val="242021"/>
                </a:solidFill>
                <a:latin typeface="BLotus"/>
                <a:cs typeface="B Zar" panose="00000400000000000000" pitchFamily="2" charset="-78"/>
              </a:rPr>
              <a:t>جدول شماره </a:t>
            </a:r>
            <a:r>
              <a:rPr lang="fa-IR" smtClean="0">
                <a:solidFill>
                  <a:srgbClr val="242021"/>
                </a:solidFill>
                <a:latin typeface="BLotus"/>
                <a:cs typeface="B Zar" panose="00000400000000000000" pitchFamily="2" charset="-78"/>
              </a:rPr>
              <a:t>(2) نتایج </a:t>
            </a:r>
            <a:r>
              <a:rPr lang="fa-IR">
                <a:solidFill>
                  <a:srgbClr val="242021"/>
                </a:solidFill>
                <a:latin typeface="BLotus"/>
                <a:cs typeface="B Zar" panose="00000400000000000000" pitchFamily="2" charset="-78"/>
              </a:rPr>
              <a:t>نشان میدهد که در بعد گرایش </a:t>
            </a:r>
            <a:r>
              <a:rPr lang="fa-IR" smtClean="0">
                <a:solidFill>
                  <a:srgbClr val="242021"/>
                </a:solidFill>
                <a:latin typeface="BLotus"/>
                <a:cs typeface="B Zar" panose="00000400000000000000" pitchFamily="2" charset="-78"/>
              </a:rPr>
              <a:t>اصولگرایی، شهروندان </a:t>
            </a:r>
            <a:r>
              <a:rPr lang="fa-IR">
                <a:solidFill>
                  <a:srgbClr val="242021"/>
                </a:solidFill>
                <a:latin typeface="BLotus"/>
                <a:cs typeface="B Zar" panose="00000400000000000000" pitchFamily="2" charset="-78"/>
              </a:rPr>
              <a:t>عربزبان دارای بیشترین میزان گرایش سیاسی غالب هستند. در خصوص </a:t>
            </a:r>
            <a:r>
              <a:rPr lang="fa-IR" smtClean="0">
                <a:solidFill>
                  <a:srgbClr val="242021"/>
                </a:solidFill>
                <a:latin typeface="BLotus"/>
                <a:cs typeface="B Zar" panose="00000400000000000000" pitchFamily="2" charset="-78"/>
              </a:rPr>
              <a:t>متغیر محل </a:t>
            </a:r>
            <a:r>
              <a:rPr lang="fa-IR">
                <a:solidFill>
                  <a:srgbClr val="242021"/>
                </a:solidFill>
                <a:latin typeface="BLotus"/>
                <a:cs typeface="B Zar" panose="00000400000000000000" pitchFamily="2" charset="-78"/>
              </a:rPr>
              <a:t>سکونت، شهروندان اهوازی بالاترین میزان گرایش سیاسی </a:t>
            </a:r>
            <a:r>
              <a:rPr lang="fa-IR" smtClean="0">
                <a:solidFill>
                  <a:srgbClr val="242021"/>
                </a:solidFill>
                <a:latin typeface="BLotus"/>
                <a:cs typeface="B Zar" panose="00000400000000000000" pitchFamily="2" charset="-78"/>
              </a:rPr>
              <a:t>اصلاح طلبی </a:t>
            </a:r>
            <a:r>
              <a:rPr lang="fa-IR">
                <a:solidFill>
                  <a:srgbClr val="242021"/>
                </a:solidFill>
                <a:latin typeface="BLotus"/>
                <a:cs typeface="B Zar" panose="00000400000000000000" pitchFamily="2" charset="-78"/>
              </a:rPr>
              <a:t>و </a:t>
            </a:r>
            <a:r>
              <a:rPr lang="fa-IR" smtClean="0">
                <a:solidFill>
                  <a:srgbClr val="242021"/>
                </a:solidFill>
                <a:latin typeface="BLotus"/>
                <a:cs typeface="B Zar" panose="00000400000000000000" pitchFamily="2" charset="-78"/>
              </a:rPr>
              <a:t>شهرستان ماهشهر </a:t>
            </a:r>
            <a:r>
              <a:rPr lang="fa-IR">
                <a:solidFill>
                  <a:srgbClr val="242021"/>
                </a:solidFill>
                <a:latin typeface="BLotus"/>
                <a:cs typeface="B Zar" panose="00000400000000000000" pitchFamily="2" charset="-78"/>
              </a:rPr>
              <a:t>کمترین میزان در این خصوص تعیین گردید؛ بنابراین در بعد گرایش </a:t>
            </a:r>
            <a:r>
              <a:rPr lang="fa-IR" smtClean="0">
                <a:solidFill>
                  <a:srgbClr val="242021"/>
                </a:solidFill>
                <a:latin typeface="BLotus"/>
                <a:cs typeface="B Zar" panose="00000400000000000000" pitchFamily="2" charset="-78"/>
              </a:rPr>
              <a:t>ساسی اصولگرایی </a:t>
            </a:r>
            <a:r>
              <a:rPr lang="fa-IR">
                <a:solidFill>
                  <a:srgbClr val="242021"/>
                </a:solidFill>
                <a:latin typeface="BLotus"/>
                <a:cs typeface="B Zar" panose="00000400000000000000" pitchFamily="2" charset="-78"/>
              </a:rPr>
              <a:t>شهرستان ماهشهر از بالاترین میانگین گرایش سیاسی اصولگرایانه </a:t>
            </a:r>
            <a:r>
              <a:rPr lang="fa-IR" smtClean="0">
                <a:solidFill>
                  <a:srgbClr val="242021"/>
                </a:solidFill>
                <a:latin typeface="BLotus"/>
                <a:cs typeface="B Zar" panose="00000400000000000000" pitchFamily="2" charset="-78"/>
              </a:rPr>
              <a:t>برخوردار است.</a:t>
            </a:r>
          </a:p>
          <a:p>
            <a:pPr marL="0" indent="0" algn="just">
              <a:buNone/>
            </a:pPr>
            <a:r>
              <a:rPr lang="fa-IR">
                <a:solidFill>
                  <a:srgbClr val="242021"/>
                </a:solidFill>
                <a:latin typeface="BLotus"/>
                <a:cs typeface="B Zar" panose="00000400000000000000" pitchFamily="2" charset="-78"/>
              </a:rPr>
              <a:t/>
            </a:r>
            <a:br>
              <a:rPr lang="fa-IR">
                <a:solidFill>
                  <a:srgbClr val="242021"/>
                </a:solidFill>
                <a:latin typeface="BLotus"/>
                <a:cs typeface="B Zar" panose="00000400000000000000" pitchFamily="2" charset="-78"/>
              </a:rPr>
            </a:b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3062440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z="2600" b="1">
                <a:solidFill>
                  <a:srgbClr val="FF0000"/>
                </a:solidFill>
                <a:latin typeface="BLotus"/>
                <a:cs typeface="B Zar" panose="00000400000000000000" pitchFamily="2" charset="-78"/>
              </a:rPr>
              <a:t>بین سه گروه سنی تفاوت معناداری وجود ندارد</a:t>
            </a:r>
            <a:r>
              <a:rPr lang="fa-IR" sz="2600">
                <a:solidFill>
                  <a:srgbClr val="242021"/>
                </a:solidFill>
                <a:latin typeface="BLotus"/>
                <a:cs typeface="B Zar" panose="00000400000000000000" pitchFamily="2" charset="-78"/>
              </a:rPr>
              <a:t>. همچنین نمره شاخص گرایشات </a:t>
            </a:r>
            <a:r>
              <a:rPr lang="fa-IR" sz="2600" smtClean="0">
                <a:solidFill>
                  <a:srgbClr val="242021"/>
                </a:solidFill>
                <a:latin typeface="BLotus"/>
                <a:cs typeface="B Zar" panose="00000400000000000000" pitchFamily="2" charset="-78"/>
              </a:rPr>
              <a:t>سیاسی اصلاحطلبانه</a:t>
            </a:r>
            <a:r>
              <a:rPr lang="fa-IR" sz="2600">
                <a:solidFill>
                  <a:srgbClr val="242021"/>
                </a:solidFill>
                <a:latin typeface="BLotus"/>
                <a:cs typeface="B Zar" panose="00000400000000000000" pitchFamily="2" charset="-78"/>
              </a:rPr>
              <a:t>، زنان از مردان بیشتر است. مطابق با شاخص </a:t>
            </a:r>
            <a:r>
              <a:rPr lang="en-US" sz="1500" smtClean="0">
                <a:solidFill>
                  <a:srgbClr val="242021"/>
                </a:solidFill>
                <a:latin typeface="TimesNewRomanPSMT"/>
                <a:cs typeface="B Zar" panose="00000400000000000000" pitchFamily="2" charset="-78"/>
              </a:rPr>
              <a:t>SES</a:t>
            </a:r>
            <a:r>
              <a:rPr lang="fa-IR" sz="1500" smtClean="0">
                <a:solidFill>
                  <a:srgbClr val="242021"/>
                </a:solidFill>
                <a:latin typeface="TimesNewRomanPSMT"/>
                <a:cs typeface="B Zar" panose="00000400000000000000" pitchFamily="2" charset="-78"/>
              </a:rPr>
              <a:t> </a:t>
            </a:r>
            <a:r>
              <a:rPr lang="fa-IR" sz="2600" smtClean="0">
                <a:solidFill>
                  <a:srgbClr val="242021"/>
                </a:solidFill>
                <a:latin typeface="BLotus"/>
                <a:cs typeface="B Zar" panose="00000400000000000000" pitchFamily="2" charset="-78"/>
              </a:rPr>
              <a:t>میتوان </a:t>
            </a:r>
            <a:r>
              <a:rPr lang="fa-IR" sz="2600">
                <a:solidFill>
                  <a:srgbClr val="242021"/>
                </a:solidFill>
                <a:latin typeface="BLotus"/>
                <a:cs typeface="B Zar" panose="00000400000000000000" pitchFamily="2" charset="-78"/>
              </a:rPr>
              <a:t>تفسیر کرد </a:t>
            </a:r>
            <a:r>
              <a:rPr lang="fa-IR" sz="2600" smtClean="0">
                <a:solidFill>
                  <a:srgbClr val="242021"/>
                </a:solidFill>
                <a:latin typeface="BLotus"/>
                <a:cs typeface="B Zar" panose="00000400000000000000" pitchFamily="2" charset="-78"/>
              </a:rPr>
              <a:t>که این </a:t>
            </a:r>
            <a:r>
              <a:rPr lang="fa-IR" sz="2600">
                <a:solidFill>
                  <a:srgbClr val="242021"/>
                </a:solidFill>
                <a:latin typeface="BLotus"/>
                <a:cs typeface="B Zar" panose="00000400000000000000" pitchFamily="2" charset="-78"/>
              </a:rPr>
              <a:t>شاخص با طیف سیاسی اصلاحطلبی رابطه معناداری معنیداری دارد. همچنین در </a:t>
            </a:r>
            <a:r>
              <a:rPr lang="fa-IR" sz="2600" smtClean="0">
                <a:solidFill>
                  <a:srgbClr val="242021"/>
                </a:solidFill>
                <a:latin typeface="BLotus"/>
                <a:cs typeface="B Zar" panose="00000400000000000000" pitchFamily="2" charset="-78"/>
              </a:rPr>
              <a:t>بعد قومیت</a:t>
            </a:r>
            <a:r>
              <a:rPr lang="fa-IR" sz="2600">
                <a:solidFill>
                  <a:srgbClr val="242021"/>
                </a:solidFill>
                <a:latin typeface="BLotus"/>
                <a:cs typeface="B Zar" panose="00000400000000000000" pitchFamily="2" charset="-78"/>
              </a:rPr>
              <a:t>، بیشترین میزان گرایش سیاسی اصلاحطلبی مربوط به شهروندان فارس زبان بومی </a:t>
            </a:r>
            <a:r>
              <a:rPr lang="fa-IR" sz="2600" smtClean="0">
                <a:solidFill>
                  <a:srgbClr val="242021"/>
                </a:solidFill>
                <a:latin typeface="BLotus"/>
                <a:cs typeface="B Zar" panose="00000400000000000000" pitchFamily="2" charset="-78"/>
              </a:rPr>
              <a:t>و بیشترین </a:t>
            </a:r>
            <a:r>
              <a:rPr lang="fa-IR" sz="2600">
                <a:solidFill>
                  <a:srgbClr val="242021"/>
                </a:solidFill>
                <a:latin typeface="BLotus"/>
                <a:cs typeface="B Zar" panose="00000400000000000000" pitchFamily="2" charset="-78"/>
              </a:rPr>
              <a:t>میزان گرایش سیاسی اصولگرایی مربوط به شهروندان عربزبان است</a:t>
            </a:r>
            <a:endParaRPr lang="fa-IR">
              <a:cs typeface="B Zar" panose="00000400000000000000" pitchFamily="2" charset="-78"/>
            </a:endParaRPr>
          </a:p>
        </p:txBody>
      </p:sp>
    </p:spTree>
    <p:extLst>
      <p:ext uri="{BB962C8B-B14F-4D97-AF65-F5344CB8AC3E}">
        <p14:creationId xmlns:p14="http://schemas.microsoft.com/office/powerpoint/2010/main" val="6550595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20463" y="978794"/>
            <a:ext cx="9440214" cy="4998937"/>
          </a:xfrm>
          <a:prstGeom prst="rect">
            <a:avLst/>
          </a:prstGeom>
        </p:spPr>
      </p:pic>
    </p:spTree>
    <p:extLst>
      <p:ext uri="{BB962C8B-B14F-4D97-AF65-F5344CB8AC3E}">
        <p14:creationId xmlns:p14="http://schemas.microsoft.com/office/powerpoint/2010/main" val="932813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242021"/>
                </a:solidFill>
                <a:latin typeface="BLotus"/>
                <a:cs typeface="B Zar" panose="00000400000000000000" pitchFamily="2" charset="-78"/>
              </a:rPr>
              <a:t>جدول شماره </a:t>
            </a:r>
            <a:r>
              <a:rPr lang="fa-IR" smtClean="0">
                <a:solidFill>
                  <a:srgbClr val="242021"/>
                </a:solidFill>
                <a:latin typeface="BLotus"/>
                <a:cs typeface="B Zar" panose="00000400000000000000" pitchFamily="2" charset="-78"/>
              </a:rPr>
              <a:t>(3) ارتباط </a:t>
            </a:r>
            <a:r>
              <a:rPr lang="fa-IR">
                <a:solidFill>
                  <a:srgbClr val="242021"/>
                </a:solidFill>
                <a:latin typeface="BLotus"/>
                <a:cs typeface="B Zar" panose="00000400000000000000" pitchFamily="2" charset="-78"/>
              </a:rPr>
              <a:t>ابعاد دوگانه سرمایه اجتماعی با قطب سنجی گرایشات </a:t>
            </a:r>
            <a:r>
              <a:rPr lang="fa-IR" smtClean="0">
                <a:solidFill>
                  <a:srgbClr val="242021"/>
                </a:solidFill>
                <a:latin typeface="BLotus"/>
                <a:cs typeface="B Zar" panose="00000400000000000000" pitchFamily="2" charset="-78"/>
              </a:rPr>
              <a:t>سیاسی را </a:t>
            </a:r>
            <a:r>
              <a:rPr lang="fa-IR">
                <a:solidFill>
                  <a:srgbClr val="242021"/>
                </a:solidFill>
                <a:latin typeface="BLotus"/>
                <a:cs typeface="B Zar" panose="00000400000000000000" pitchFamily="2" charset="-78"/>
              </a:rPr>
              <a:t>نشان میدهد. نتایج تحقیق نشان میدهد که: بین ابعاد ارتباطات اجتماعی و مدنی </a:t>
            </a:r>
            <a:r>
              <a:rPr lang="fa-IR" smtClean="0">
                <a:solidFill>
                  <a:srgbClr val="242021"/>
                </a:solidFill>
                <a:latin typeface="BLotus"/>
                <a:cs typeface="B Zar" panose="00000400000000000000" pitchFamily="2" charset="-78"/>
              </a:rPr>
              <a:t>و پاسخگویی </a:t>
            </a:r>
            <a:r>
              <a:rPr lang="fa-IR">
                <a:solidFill>
                  <a:srgbClr val="242021"/>
                </a:solidFill>
                <a:latin typeface="BLotus"/>
                <a:cs typeface="B Zar" panose="00000400000000000000" pitchFamily="2" charset="-78"/>
              </a:rPr>
              <a:t>به سرشماری با گرایش اصولگرایی رابطه منفی و معکوس وجود دارد</a:t>
            </a:r>
            <a:r>
              <a:rPr lang="fa-IR" b="1">
                <a:solidFill>
                  <a:srgbClr val="FF0000"/>
                </a:solidFill>
                <a:latin typeface="BLotus"/>
                <a:cs typeface="B Zar" panose="00000400000000000000" pitchFamily="2" charset="-78"/>
              </a:rPr>
              <a:t>. </a:t>
            </a:r>
            <a:r>
              <a:rPr lang="fa-IR" b="1" smtClean="0">
                <a:solidFill>
                  <a:srgbClr val="FF0000"/>
                </a:solidFill>
                <a:latin typeface="BLotus"/>
                <a:cs typeface="B Zar" panose="00000400000000000000" pitchFamily="2" charset="-78"/>
              </a:rPr>
              <a:t>همچنین بین شبکه های </a:t>
            </a:r>
            <a:r>
              <a:rPr lang="en-US" sz="1600" b="1" smtClean="0">
                <a:solidFill>
                  <a:srgbClr val="FF0000"/>
                </a:solidFill>
                <a:latin typeface="TimesNewRomanPSMT"/>
                <a:cs typeface="B Zar" panose="00000400000000000000" pitchFamily="2" charset="-78"/>
              </a:rPr>
              <a:t>NGO</a:t>
            </a:r>
            <a:r>
              <a:rPr lang="fa-IR" sz="1600" b="1" smtClean="0">
                <a:solidFill>
                  <a:srgbClr val="FF0000"/>
                </a:solidFill>
                <a:latin typeface="TimesNewRomanPSMT"/>
                <a:cs typeface="B Zar" panose="00000400000000000000" pitchFamily="2" charset="-78"/>
              </a:rPr>
              <a:t> </a:t>
            </a:r>
            <a:r>
              <a:rPr lang="fa-IR" b="1" smtClean="0">
                <a:solidFill>
                  <a:srgbClr val="FF0000"/>
                </a:solidFill>
                <a:latin typeface="BLotus"/>
                <a:cs typeface="B Zar" panose="00000400000000000000" pitchFamily="2" charset="-78"/>
              </a:rPr>
              <a:t>و </a:t>
            </a:r>
            <a:r>
              <a:rPr lang="fa-IR" b="1">
                <a:solidFill>
                  <a:srgbClr val="FF0000"/>
                </a:solidFill>
                <a:latin typeface="BLotus"/>
                <a:cs typeface="B Zar" panose="00000400000000000000" pitchFamily="2" charset="-78"/>
              </a:rPr>
              <a:t>نگرش به مشارکت سیاسی با طیف سیاسی </a:t>
            </a:r>
            <a:r>
              <a:rPr lang="fa-IR" b="1" smtClean="0">
                <a:solidFill>
                  <a:srgbClr val="FF0000"/>
                </a:solidFill>
                <a:latin typeface="BLotus"/>
                <a:cs typeface="B Zar" panose="00000400000000000000" pitchFamily="2" charset="-78"/>
              </a:rPr>
              <a:t>اصلاح طلبی رابطه معنیدار </a:t>
            </a:r>
            <a:r>
              <a:rPr lang="fa-IR" b="1">
                <a:solidFill>
                  <a:srgbClr val="FF0000"/>
                </a:solidFill>
                <a:latin typeface="BLotus"/>
                <a:cs typeface="B Zar" panose="00000400000000000000" pitchFamily="2" charset="-78"/>
              </a:rPr>
              <a:t>وجود دارد</a:t>
            </a:r>
            <a:r>
              <a:rPr lang="fa-IR">
                <a:solidFill>
                  <a:srgbClr val="242021"/>
                </a:solidFill>
                <a:latin typeface="BLotus"/>
                <a:cs typeface="B Zar" panose="00000400000000000000" pitchFamily="2" charset="-78"/>
              </a:rPr>
              <a:t>. درنتیجه بین تمامی ابعاد سرمایه اجتماعی با قطب سنجی </a:t>
            </a:r>
            <a:r>
              <a:rPr lang="fa-IR" smtClean="0">
                <a:solidFill>
                  <a:srgbClr val="242021"/>
                </a:solidFill>
                <a:latin typeface="BLotus"/>
                <a:cs typeface="B Zar" panose="00000400000000000000" pitchFamily="2" charset="-78"/>
              </a:rPr>
              <a:t>گرایشات سیاسی </a:t>
            </a:r>
            <a:r>
              <a:rPr lang="fa-IR">
                <a:solidFill>
                  <a:srgbClr val="242021"/>
                </a:solidFill>
                <a:latin typeface="BLotus"/>
                <a:cs typeface="B Zar" panose="00000400000000000000" pitchFamily="2" charset="-78"/>
              </a:rPr>
              <a:t>دوگانه (اصلاحطلبی- اصولگرایی) رابطه معناداری وجود دارد، با این تفاوت که </a:t>
            </a:r>
            <a:r>
              <a:rPr lang="fa-IR" smtClean="0">
                <a:solidFill>
                  <a:srgbClr val="242021"/>
                </a:solidFill>
                <a:latin typeface="BLotus"/>
                <a:cs typeface="B Zar" panose="00000400000000000000" pitchFamily="2" charset="-78"/>
              </a:rPr>
              <a:t>در متغیر </a:t>
            </a:r>
            <a:r>
              <a:rPr lang="fa-IR">
                <a:solidFill>
                  <a:srgbClr val="242021"/>
                </a:solidFill>
                <a:latin typeface="BLotus"/>
                <a:cs typeface="B Zar" panose="00000400000000000000" pitchFamily="2" charset="-78"/>
              </a:rPr>
              <a:t>اصولگرایی این ارتباط منفی و معکوس است</a:t>
            </a:r>
            <a:r>
              <a:rPr lang="fa-IR">
                <a:cs typeface="B Zar" panose="00000400000000000000" pitchFamily="2" charset="-78"/>
              </a:rPr>
              <a:t>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165024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83346" y="1690688"/>
            <a:ext cx="8770513" cy="4000489"/>
          </a:xfrm>
          <a:prstGeom prst="rect">
            <a:avLst/>
          </a:prstGeom>
        </p:spPr>
      </p:pic>
    </p:spTree>
    <p:extLst>
      <p:ext uri="{BB962C8B-B14F-4D97-AF65-F5344CB8AC3E}">
        <p14:creationId xmlns:p14="http://schemas.microsoft.com/office/powerpoint/2010/main" val="28640960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a:solidFill>
                  <a:srgbClr val="242021"/>
                </a:solidFill>
                <a:latin typeface="BLotus"/>
                <a:cs typeface="B Zar" panose="00000400000000000000" pitchFamily="2" charset="-78"/>
              </a:rPr>
              <a:t>جدول شماره ( .)4معادلات رگرسیونی ابعاد دوگانه سرمایه اجتماعی با قطب </a:t>
            </a:r>
            <a:r>
              <a:rPr lang="fa-IR" smtClean="0">
                <a:solidFill>
                  <a:srgbClr val="242021"/>
                </a:solidFill>
                <a:latin typeface="BLotus"/>
                <a:cs typeface="B Zar" panose="00000400000000000000" pitchFamily="2" charset="-78"/>
              </a:rPr>
              <a:t>سنجی گرایشات </a:t>
            </a:r>
            <a:r>
              <a:rPr lang="fa-IR">
                <a:solidFill>
                  <a:srgbClr val="242021"/>
                </a:solidFill>
                <a:latin typeface="BLotus"/>
                <a:cs typeface="B Zar" panose="00000400000000000000" pitchFamily="2" charset="-78"/>
              </a:rPr>
              <a:t>سیاسی را نشان میدهد</a:t>
            </a:r>
            <a:r>
              <a:rPr lang="fa-IR" smtClean="0">
                <a:solidFill>
                  <a:srgbClr val="242021"/>
                </a:solidFill>
                <a:latin typeface="BLotus"/>
                <a:cs typeface="B Zar" panose="00000400000000000000" pitchFamily="2" charset="-78"/>
              </a:rPr>
              <a:t>.</a:t>
            </a:r>
          </a:p>
          <a:p>
            <a:pPr algn="just"/>
            <a:endParaRPr lang="fa-IR" smtClean="0">
              <a:solidFill>
                <a:srgbClr val="242021"/>
              </a:solidFill>
              <a:latin typeface="BLotus"/>
              <a:cs typeface="B Zar" panose="00000400000000000000" pitchFamily="2" charset="-78"/>
            </a:endParaRPr>
          </a:p>
          <a:p>
            <a:pPr algn="just"/>
            <a:r>
              <a:rPr lang="fa-IR" smtClean="0">
                <a:solidFill>
                  <a:srgbClr val="242021"/>
                </a:solidFill>
                <a:latin typeface="BLotus"/>
                <a:cs typeface="B Zar" panose="00000400000000000000" pitchFamily="2" charset="-78"/>
              </a:rPr>
              <a:t>- </a:t>
            </a:r>
            <a:r>
              <a:rPr lang="fa-IR">
                <a:solidFill>
                  <a:srgbClr val="242021"/>
                </a:solidFill>
                <a:latin typeface="BLotus"/>
                <a:cs typeface="B Zar" panose="00000400000000000000" pitchFamily="2" charset="-78"/>
              </a:rPr>
              <a:t>مقدار ضریب همبستگی و رگرسیون آماری در جناح سیاسی اصولگرایی برابر </a:t>
            </a:r>
            <a:r>
              <a:rPr lang="fa-IR" smtClean="0">
                <a:solidFill>
                  <a:srgbClr val="242021"/>
                </a:solidFill>
                <a:latin typeface="BLotus"/>
                <a:cs typeface="B Zar" panose="00000400000000000000" pitchFamily="2" charset="-78"/>
              </a:rPr>
              <a:t>31.5 است</a:t>
            </a:r>
            <a:r>
              <a:rPr lang="fa-IR">
                <a:solidFill>
                  <a:srgbClr val="242021"/>
                </a:solidFill>
                <a:latin typeface="BLotus"/>
                <a:cs typeface="B Zar" panose="00000400000000000000" pitchFamily="2" charset="-78"/>
              </a:rPr>
              <a:t>. مقدار </a:t>
            </a:r>
            <a:r>
              <a:rPr lang="en-US" sz="1600">
                <a:solidFill>
                  <a:srgbClr val="242021"/>
                </a:solidFill>
                <a:latin typeface="TimesNewRomanPSMT"/>
                <a:cs typeface="B Zar" panose="00000400000000000000" pitchFamily="2" charset="-78"/>
              </a:rPr>
              <a:t>R</a:t>
            </a:r>
            <a:r>
              <a:rPr lang="fa-IR">
                <a:solidFill>
                  <a:srgbClr val="242021"/>
                </a:solidFill>
                <a:latin typeface="BLotus"/>
                <a:cs typeface="B Zar" panose="00000400000000000000" pitchFamily="2" charset="-78"/>
              </a:rPr>
              <a:t>بیانکننده تبیین 31درصد از واریانس متغیر قطب سنجی گرایش </a:t>
            </a:r>
            <a:r>
              <a:rPr lang="fa-IR" smtClean="0">
                <a:solidFill>
                  <a:srgbClr val="242021"/>
                </a:solidFill>
                <a:latin typeface="BLotus"/>
                <a:cs typeface="B Zar" panose="00000400000000000000" pitchFamily="2" charset="-78"/>
              </a:rPr>
              <a:t>سیاسی اصولگرایی </a:t>
            </a:r>
            <a:r>
              <a:rPr lang="fa-IR">
                <a:solidFill>
                  <a:srgbClr val="242021"/>
                </a:solidFill>
                <a:latin typeface="BLotus"/>
                <a:cs typeface="B Zar" panose="00000400000000000000" pitchFamily="2" charset="-78"/>
              </a:rPr>
              <a:t>با ابعاد دوگانه سرمایه اجتماعی است. مقدار </a:t>
            </a:r>
            <a:r>
              <a:rPr lang="en-US">
                <a:solidFill>
                  <a:srgbClr val="242021"/>
                </a:solidFill>
                <a:latin typeface="TimesNewRomanPSMT"/>
                <a:cs typeface="B Zar" panose="00000400000000000000" pitchFamily="2" charset="-78"/>
              </a:rPr>
              <a:t>F</a:t>
            </a:r>
            <a:r>
              <a:rPr lang="en-US">
                <a:solidFill>
                  <a:srgbClr val="242021"/>
                </a:solidFill>
                <a:latin typeface="BLotus"/>
                <a:cs typeface="B Zar" panose="00000400000000000000" pitchFamily="2" charset="-78"/>
              </a:rPr>
              <a:t>=175</a:t>
            </a:r>
            <a:r>
              <a:rPr lang="fa-IR">
                <a:solidFill>
                  <a:srgbClr val="242021"/>
                </a:solidFill>
                <a:latin typeface="BLotus"/>
                <a:cs typeface="B Zar" panose="00000400000000000000" pitchFamily="2" charset="-78"/>
              </a:rPr>
              <a:t>و سطح معنیداری </a:t>
            </a:r>
            <a:r>
              <a:rPr lang="fa-IR" smtClean="0">
                <a:solidFill>
                  <a:srgbClr val="242021"/>
                </a:solidFill>
                <a:latin typeface="BLotus"/>
                <a:cs typeface="B Zar" panose="00000400000000000000" pitchFamily="2" charset="-78"/>
              </a:rPr>
              <a:t>0.0005 رابطه </a:t>
            </a:r>
            <a:r>
              <a:rPr lang="fa-IR">
                <a:solidFill>
                  <a:srgbClr val="242021"/>
                </a:solidFill>
                <a:latin typeface="BLotus"/>
                <a:cs typeface="B Zar" panose="00000400000000000000" pitchFamily="2" charset="-78"/>
              </a:rPr>
              <a:t>معنیدار آماری بین ابعاد دوگانه سرمایه اجتماعی با قطب سنجی گرایشات سیاسی </a:t>
            </a:r>
            <a:r>
              <a:rPr lang="fa-IR" smtClean="0">
                <a:solidFill>
                  <a:srgbClr val="242021"/>
                </a:solidFill>
                <a:latin typeface="BLotus"/>
                <a:cs typeface="B Zar" panose="00000400000000000000" pitchFamily="2" charset="-78"/>
              </a:rPr>
              <a:t>در این </a:t>
            </a:r>
            <a:r>
              <a:rPr lang="fa-IR">
                <a:solidFill>
                  <a:srgbClr val="242021"/>
                </a:solidFill>
                <a:latin typeface="BLotus"/>
                <a:cs typeface="B Zar" panose="00000400000000000000" pitchFamily="2" charset="-78"/>
              </a:rPr>
              <a:t>طیف را نشان میدهد. همچنین مقدار ضرایب استاندارد بتا نشان میدهد که </a:t>
            </a:r>
            <a:r>
              <a:rPr lang="fa-IR" smtClean="0">
                <a:solidFill>
                  <a:srgbClr val="242021"/>
                </a:solidFill>
                <a:latin typeface="BLotus"/>
                <a:cs typeface="B Zar" panose="00000400000000000000" pitchFamily="2" charset="-78"/>
              </a:rPr>
              <a:t>گرایشات سیاسی </a:t>
            </a:r>
            <a:r>
              <a:rPr lang="fa-IR">
                <a:solidFill>
                  <a:srgbClr val="242021"/>
                </a:solidFill>
                <a:latin typeface="BLotus"/>
                <a:cs typeface="B Zar" panose="00000400000000000000" pitchFamily="2" charset="-78"/>
              </a:rPr>
              <a:t>اصولگرایانه به شکل منفی و معکوس متأثر از ابعاد آلتوسویی و شبکهای سرمایه است</a:t>
            </a:r>
            <a:r>
              <a:rPr lang="fa-IR">
                <a:cs typeface="B Zar" panose="00000400000000000000" pitchFamily="2" charset="-78"/>
              </a:rPr>
              <a:t>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171584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ZarBold"/>
                <a:cs typeface="B Zar" panose="00000400000000000000" pitchFamily="2" charset="-78"/>
              </a:rPr>
              <a:t>مقدمه و بیان مسئله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در پژوهش حاضر به بررسی تأثیر متغیرهای مهم از الگوی رأیدهی شهروندان استان خوزستان در انتخابات ریاست جمهوری طی سه دوره زمانی ( 1384 ،1376و 1392) جهت تعیین گرایشات دوگانه اصلاحطلبی و اصولگرایی استفاده شد تا سمت وسوی چگونگی علقه های سیاسی بر حسب برگ آرای انتخاباتی، جهت کاندیدای انتخاباتی دو طیف اصلاحطلبی و اصولگرایی مشخص و اولویتبندی شود.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674055" y="4093698"/>
            <a:ext cx="4192173" cy="160371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latin typeface="BLotus"/>
                <a:cs typeface="B Zar" panose="00000400000000000000" pitchFamily="2" charset="-78"/>
              </a:rPr>
              <a:t>تعیین گرایشات دوگانه </a:t>
            </a:r>
            <a:r>
              <a:rPr lang="fa-IR" sz="3200" b="1" smtClean="0">
                <a:solidFill>
                  <a:srgbClr val="FF0000"/>
                </a:solidFill>
                <a:latin typeface="BLotus"/>
                <a:cs typeface="B Zar" panose="00000400000000000000" pitchFamily="2" charset="-78"/>
              </a:rPr>
              <a:t>اصلاح طلبی </a:t>
            </a:r>
            <a:r>
              <a:rPr lang="fa-IR" sz="3200" b="1">
                <a:solidFill>
                  <a:srgbClr val="FF0000"/>
                </a:solidFill>
                <a:latin typeface="BLotus"/>
                <a:cs typeface="B Zar" panose="00000400000000000000" pitchFamily="2" charset="-78"/>
              </a:rPr>
              <a:t>و اصولگرایی</a:t>
            </a:r>
            <a:endParaRPr lang="fa-IR" sz="2000" b="1">
              <a:solidFill>
                <a:srgbClr val="FF0000"/>
              </a:solidFill>
            </a:endParaRPr>
          </a:p>
        </p:txBody>
      </p:sp>
    </p:spTree>
    <p:extLst>
      <p:ext uri="{BB962C8B-B14F-4D97-AF65-F5344CB8AC3E}">
        <p14:creationId xmlns:p14="http://schemas.microsoft.com/office/powerpoint/2010/main" val="23154852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242021"/>
                </a:solidFill>
                <a:latin typeface="BLotus"/>
                <a:cs typeface="B Zar" panose="00000400000000000000" pitchFamily="2" charset="-78"/>
              </a:rPr>
              <a:t>- مقدار ضریب همبستگی چندگانه در طیف سیاسی اصلاحطلبی با هر دو بعد </a:t>
            </a:r>
            <a:r>
              <a:rPr lang="fa-IR" smtClean="0">
                <a:solidFill>
                  <a:srgbClr val="242021"/>
                </a:solidFill>
                <a:latin typeface="BLotus"/>
                <a:cs typeface="B Zar" panose="00000400000000000000" pitchFamily="2" charset="-78"/>
              </a:rPr>
              <a:t>گرایشات سیاسی </a:t>
            </a:r>
            <a:r>
              <a:rPr lang="fa-IR">
                <a:solidFill>
                  <a:srgbClr val="242021"/>
                </a:solidFill>
                <a:latin typeface="BLotus"/>
                <a:cs typeface="B Zar" panose="00000400000000000000" pitchFamily="2" charset="-78"/>
              </a:rPr>
              <a:t>برابر 0.235است. مقدار ضریب تعیین بیانکننده تبیین 23درصد از واریانس </a:t>
            </a:r>
            <a:r>
              <a:rPr lang="fa-IR" smtClean="0">
                <a:solidFill>
                  <a:srgbClr val="242021"/>
                </a:solidFill>
                <a:latin typeface="BLotus"/>
                <a:cs typeface="B Zar" panose="00000400000000000000" pitchFamily="2" charset="-78"/>
              </a:rPr>
              <a:t>متغیر قطب </a:t>
            </a:r>
            <a:r>
              <a:rPr lang="fa-IR">
                <a:solidFill>
                  <a:srgbClr val="242021"/>
                </a:solidFill>
                <a:latin typeface="BLotus"/>
                <a:cs typeface="B Zar" panose="00000400000000000000" pitchFamily="2" charset="-78"/>
              </a:rPr>
              <a:t>سنجی گرایش سیاسی اصلاحطلبی با ابعاد دوگانه سرمایه اجتماعی است. </a:t>
            </a:r>
            <a:r>
              <a:rPr lang="fa-IR" smtClean="0">
                <a:solidFill>
                  <a:srgbClr val="242021"/>
                </a:solidFill>
                <a:latin typeface="BLotus"/>
                <a:cs typeface="B Zar" panose="00000400000000000000" pitchFamily="2" charset="-78"/>
              </a:rPr>
              <a:t>مقدار </a:t>
            </a:r>
            <a:r>
              <a:rPr lang="en-US" sz="1600" smtClean="0">
                <a:solidFill>
                  <a:srgbClr val="242021"/>
                </a:solidFill>
                <a:latin typeface="TimesNewRomanPSMT"/>
                <a:cs typeface="B Zar" panose="00000400000000000000" pitchFamily="2" charset="-78"/>
              </a:rPr>
              <a:t>F</a:t>
            </a:r>
            <a:r>
              <a:rPr lang="en-US" smtClean="0">
                <a:solidFill>
                  <a:srgbClr val="242021"/>
                </a:solidFill>
                <a:latin typeface="BLotus"/>
                <a:cs typeface="B Zar" panose="00000400000000000000" pitchFamily="2" charset="-78"/>
              </a:rPr>
              <a:t>=50.74</a:t>
            </a:r>
            <a:r>
              <a:rPr lang="fa-IR">
                <a:solidFill>
                  <a:srgbClr val="242021"/>
                </a:solidFill>
                <a:latin typeface="BLotus"/>
                <a:cs typeface="B Zar" panose="00000400000000000000" pitchFamily="2" charset="-78"/>
              </a:rPr>
              <a:t>و سطح معنیداری 0.0005رابطه معنیدار آماری بین ابعاد دوگانه سرمایه </a:t>
            </a:r>
            <a:r>
              <a:rPr lang="fa-IR" smtClean="0">
                <a:solidFill>
                  <a:srgbClr val="242021"/>
                </a:solidFill>
                <a:latin typeface="BLotus"/>
                <a:cs typeface="B Zar" panose="00000400000000000000" pitchFamily="2" charset="-78"/>
              </a:rPr>
              <a:t>اجتماعی با </a:t>
            </a:r>
            <a:r>
              <a:rPr lang="fa-IR">
                <a:solidFill>
                  <a:srgbClr val="242021"/>
                </a:solidFill>
                <a:latin typeface="BLotus"/>
                <a:cs typeface="B Zar" panose="00000400000000000000" pitchFamily="2" charset="-78"/>
              </a:rPr>
              <a:t>قطب سنجی گرایشات سیاسی در این طیف را نشان میدهد. همچنین مقدار </a:t>
            </a:r>
            <a:r>
              <a:rPr lang="fa-IR" smtClean="0">
                <a:solidFill>
                  <a:srgbClr val="242021"/>
                </a:solidFill>
                <a:latin typeface="BLotus"/>
                <a:cs typeface="B Zar" panose="00000400000000000000" pitchFamily="2" charset="-78"/>
              </a:rPr>
              <a:t>ضرایب استاندارد </a:t>
            </a:r>
            <a:r>
              <a:rPr lang="fa-IR">
                <a:solidFill>
                  <a:srgbClr val="242021"/>
                </a:solidFill>
                <a:latin typeface="BLotus"/>
                <a:cs typeface="B Zar" panose="00000400000000000000" pitchFamily="2" charset="-78"/>
              </a:rPr>
              <a:t>بتا نشان میدهد که گرایشات سیاسی اصلاحطلبانه به شکل مثبت و مستقیم متأثر </a:t>
            </a:r>
            <a:r>
              <a:rPr lang="fa-IR" smtClean="0">
                <a:solidFill>
                  <a:srgbClr val="242021"/>
                </a:solidFill>
                <a:latin typeface="BLotus"/>
                <a:cs typeface="B Zar" panose="00000400000000000000" pitchFamily="2" charset="-78"/>
              </a:rPr>
              <a:t>از ابعاد </a:t>
            </a:r>
            <a:r>
              <a:rPr lang="fa-IR">
                <a:solidFill>
                  <a:srgbClr val="242021"/>
                </a:solidFill>
                <a:latin typeface="BLotus"/>
                <a:cs typeface="B Zar" panose="00000400000000000000" pitchFamily="2" charset="-78"/>
              </a:rPr>
              <a:t>آلتوسویی و شبکهای سرمایه است</a:t>
            </a:r>
            <a:r>
              <a:rPr lang="fa-IR">
                <a:cs typeface="B Zar" panose="00000400000000000000" pitchFamily="2" charset="-78"/>
              </a:rPr>
              <a:t>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300537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84101" y="1236372"/>
            <a:ext cx="9257510" cy="4816698"/>
          </a:xfrm>
          <a:prstGeom prst="rect">
            <a:avLst/>
          </a:prstGeom>
        </p:spPr>
      </p:pic>
    </p:spTree>
    <p:extLst>
      <p:ext uri="{BB962C8B-B14F-4D97-AF65-F5344CB8AC3E}">
        <p14:creationId xmlns:p14="http://schemas.microsoft.com/office/powerpoint/2010/main" val="37608520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latin typeface="BLotus"/>
                <a:cs typeface="B Zar" panose="00000400000000000000" pitchFamily="2" charset="-78"/>
              </a:rPr>
              <a:t>مطابق جدول شماره (5</a:t>
            </a:r>
            <a:r>
              <a:rPr lang="fa-IR">
                <a:solidFill>
                  <a:srgbClr val="FF0000"/>
                </a:solidFill>
                <a:latin typeface="BLotus"/>
                <a:cs typeface="B Zar" panose="00000400000000000000" pitchFamily="2" charset="-78"/>
              </a:rPr>
              <a:t>)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solidFill>
                  <a:srgbClr val="242021"/>
                </a:solidFill>
                <a:latin typeface="BLotus"/>
                <a:cs typeface="B Zar" panose="00000400000000000000" pitchFamily="2" charset="-78"/>
              </a:rPr>
              <a:t>الف</a:t>
            </a:r>
            <a:r>
              <a:rPr lang="fa-IR">
                <a:solidFill>
                  <a:srgbClr val="242021"/>
                </a:solidFill>
                <a:latin typeface="BLotus"/>
                <a:cs typeface="B Zar" panose="00000400000000000000" pitchFamily="2" charset="-78"/>
              </a:rPr>
              <a:t>) ضریب همبستگی چندگانه قطب سنجی </a:t>
            </a:r>
            <a:r>
              <a:rPr lang="fa-IR" smtClean="0">
                <a:solidFill>
                  <a:srgbClr val="242021"/>
                </a:solidFill>
                <a:latin typeface="BLotus"/>
                <a:cs typeface="B Zar" panose="00000400000000000000" pitchFamily="2" charset="-78"/>
              </a:rPr>
              <a:t>گرایشات سیاسی </a:t>
            </a:r>
            <a:r>
              <a:rPr lang="fa-IR">
                <a:solidFill>
                  <a:srgbClr val="242021"/>
                </a:solidFill>
                <a:latin typeface="BLotus"/>
                <a:cs typeface="B Zar" panose="00000400000000000000" pitchFamily="2" charset="-78"/>
              </a:rPr>
              <a:t>بر محور طیف سیاسی اصولگرایی بر حسب کل سرمایه اجتماعی برابر </a:t>
            </a:r>
            <a:r>
              <a:rPr lang="fa-IR" smtClean="0">
                <a:solidFill>
                  <a:srgbClr val="242021"/>
                </a:solidFill>
                <a:latin typeface="BLotus"/>
                <a:cs typeface="B Zar" panose="00000400000000000000" pitchFamily="2" charset="-78"/>
              </a:rPr>
              <a:t>0.363است. مقدار </a:t>
            </a:r>
            <a:r>
              <a:rPr lang="en-US" sz="1600">
                <a:solidFill>
                  <a:srgbClr val="242021"/>
                </a:solidFill>
                <a:latin typeface="TimesNewRomanPSMT"/>
                <a:cs typeface="B Zar" panose="00000400000000000000" pitchFamily="2" charset="-78"/>
              </a:rPr>
              <a:t>F</a:t>
            </a:r>
            <a:r>
              <a:rPr lang="en-US">
                <a:solidFill>
                  <a:srgbClr val="242021"/>
                </a:solidFill>
                <a:latin typeface="BLotus"/>
                <a:cs typeface="B Zar" panose="00000400000000000000" pitchFamily="2" charset="-78"/>
              </a:rPr>
              <a:t>=22.631</a:t>
            </a:r>
            <a:r>
              <a:rPr lang="fa-IR">
                <a:solidFill>
                  <a:srgbClr val="242021"/>
                </a:solidFill>
                <a:latin typeface="BLotus"/>
                <a:cs typeface="B Zar" panose="00000400000000000000" pitchFamily="2" charset="-78"/>
              </a:rPr>
              <a:t>و سطح معنیداری 0.000رابطه مستقیم و معنادار آماری بین </a:t>
            </a:r>
            <a:r>
              <a:rPr lang="fa-IR" smtClean="0">
                <a:solidFill>
                  <a:srgbClr val="242021"/>
                </a:solidFill>
                <a:latin typeface="BLotus"/>
                <a:cs typeface="B Zar" panose="00000400000000000000" pitchFamily="2" charset="-78"/>
              </a:rPr>
              <a:t>گرایش سیاسی </a:t>
            </a:r>
            <a:r>
              <a:rPr lang="fa-IR">
                <a:solidFill>
                  <a:srgbClr val="242021"/>
                </a:solidFill>
                <a:latin typeface="BLotus"/>
                <a:cs typeface="B Zar" panose="00000400000000000000" pitchFamily="2" charset="-78"/>
              </a:rPr>
              <a:t>به طیف اصولگرایی را نشان میدهد؛ بنابراین میتوان گفت که مدل تحلیل در </a:t>
            </a:r>
            <a:r>
              <a:rPr lang="fa-IR" smtClean="0">
                <a:solidFill>
                  <a:srgbClr val="242021"/>
                </a:solidFill>
                <a:latin typeface="BLotus"/>
                <a:cs typeface="B Zar" panose="00000400000000000000" pitchFamily="2" charset="-78"/>
              </a:rPr>
              <a:t>این طیف </a:t>
            </a:r>
            <a:r>
              <a:rPr lang="fa-IR">
                <a:solidFill>
                  <a:srgbClr val="242021"/>
                </a:solidFill>
                <a:latin typeface="BLotus"/>
                <a:cs typeface="B Zar" panose="00000400000000000000" pitchFamily="2" charset="-78"/>
              </a:rPr>
              <a:t>قابلتأیید است. همچنین به خاطر منفی بودن مقدار ضرایب بتا میتوان گفت که </a:t>
            </a:r>
            <a:r>
              <a:rPr lang="fa-IR" smtClean="0">
                <a:solidFill>
                  <a:srgbClr val="242021"/>
                </a:solidFill>
                <a:latin typeface="BLotus"/>
                <a:cs typeface="B Zar" panose="00000400000000000000" pitchFamily="2" charset="-78"/>
              </a:rPr>
              <a:t>کلسرمایه </a:t>
            </a:r>
            <a:r>
              <a:rPr lang="fa-IR">
                <a:solidFill>
                  <a:srgbClr val="242021"/>
                </a:solidFill>
                <a:latin typeface="BLotus"/>
                <a:cs typeface="B Zar" panose="00000400000000000000" pitchFamily="2" charset="-78"/>
              </a:rPr>
              <a:t>اجتماعی بر این طیف سیاسی تأثیر معکوس و معنادار دارد.</a:t>
            </a:r>
            <a:br>
              <a:rPr lang="fa-IR">
                <a:solidFill>
                  <a:srgbClr val="242021"/>
                </a:solidFill>
                <a:latin typeface="BLotus"/>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9307113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600">
                <a:solidFill>
                  <a:srgbClr val="242021"/>
                </a:solidFill>
                <a:latin typeface="BLotus"/>
                <a:cs typeface="B Zar" panose="00000400000000000000" pitchFamily="2" charset="-78"/>
              </a:rPr>
              <a:t>ب) ضریب همبستگی چندگانه قطب سنجی گرایشات سیاسی بر محور طیف </a:t>
            </a:r>
            <a:r>
              <a:rPr lang="fa-IR" sz="2600" smtClean="0">
                <a:solidFill>
                  <a:srgbClr val="242021"/>
                </a:solidFill>
                <a:latin typeface="BLotus"/>
                <a:cs typeface="B Zar" panose="00000400000000000000" pitchFamily="2" charset="-78"/>
              </a:rPr>
              <a:t>سیاسی اصلاحطلبی </a:t>
            </a:r>
            <a:r>
              <a:rPr lang="fa-IR" sz="2600">
                <a:solidFill>
                  <a:srgbClr val="242021"/>
                </a:solidFill>
                <a:latin typeface="BLotus"/>
                <a:cs typeface="B Zar" panose="00000400000000000000" pitchFamily="2" charset="-78"/>
              </a:rPr>
              <a:t>بر حسب کل سرمایه اجتماعی برابر 0.335است. مقدار </a:t>
            </a:r>
            <a:r>
              <a:rPr lang="en-US" sz="1500">
                <a:solidFill>
                  <a:srgbClr val="242021"/>
                </a:solidFill>
                <a:latin typeface="TimesNewRomanPSMT"/>
                <a:cs typeface="B Zar" panose="00000400000000000000" pitchFamily="2" charset="-78"/>
              </a:rPr>
              <a:t>F</a:t>
            </a:r>
            <a:r>
              <a:rPr lang="en-US" sz="2600">
                <a:solidFill>
                  <a:srgbClr val="242021"/>
                </a:solidFill>
                <a:latin typeface="BLotus"/>
                <a:cs typeface="B Zar" panose="00000400000000000000" pitchFamily="2" charset="-78"/>
              </a:rPr>
              <a:t>=83.91</a:t>
            </a:r>
            <a:r>
              <a:rPr lang="fa-IR" sz="2600">
                <a:solidFill>
                  <a:srgbClr val="242021"/>
                </a:solidFill>
                <a:latin typeface="BLotus"/>
                <a:cs typeface="B Zar" panose="00000400000000000000" pitchFamily="2" charset="-78"/>
              </a:rPr>
              <a:t>و </a:t>
            </a:r>
            <a:r>
              <a:rPr lang="fa-IR" sz="2600" smtClean="0">
                <a:solidFill>
                  <a:srgbClr val="242021"/>
                </a:solidFill>
                <a:latin typeface="BLotus"/>
                <a:cs typeface="B Zar" panose="00000400000000000000" pitchFamily="2" charset="-78"/>
              </a:rPr>
              <a:t>سطح معنیداری </a:t>
            </a:r>
            <a:r>
              <a:rPr lang="fa-IR" sz="2600">
                <a:solidFill>
                  <a:srgbClr val="242021"/>
                </a:solidFill>
                <a:latin typeface="BLotus"/>
                <a:cs typeface="B Zar" panose="00000400000000000000" pitchFamily="2" charset="-78"/>
              </a:rPr>
              <a:t>0.005رابطه مستقیم و معنادار آماری بین گرایش به طیف سیاسی </a:t>
            </a:r>
            <a:r>
              <a:rPr lang="fa-IR" sz="2600" smtClean="0">
                <a:solidFill>
                  <a:srgbClr val="242021"/>
                </a:solidFill>
                <a:latin typeface="BLotus"/>
                <a:cs typeface="B Zar" panose="00000400000000000000" pitchFamily="2" charset="-78"/>
              </a:rPr>
              <a:t>اصلاحطلبی را </a:t>
            </a:r>
            <a:r>
              <a:rPr lang="fa-IR" sz="2600">
                <a:solidFill>
                  <a:srgbClr val="242021"/>
                </a:solidFill>
                <a:latin typeface="BLotus"/>
                <a:cs typeface="B Zar" panose="00000400000000000000" pitchFamily="2" charset="-78"/>
              </a:rPr>
              <a:t>نشان میدهد؛ بنابراین میتوان گفت که مدل تحلیل قابلتأیید است. همچنین به </a:t>
            </a:r>
            <a:r>
              <a:rPr lang="fa-IR" sz="2600" smtClean="0">
                <a:solidFill>
                  <a:srgbClr val="242021"/>
                </a:solidFill>
                <a:latin typeface="BLotus"/>
                <a:cs typeface="B Zar" panose="00000400000000000000" pitchFamily="2" charset="-78"/>
              </a:rPr>
              <a:t>خاطر مثبت </a:t>
            </a:r>
            <a:r>
              <a:rPr lang="fa-IR" sz="2600">
                <a:solidFill>
                  <a:srgbClr val="242021"/>
                </a:solidFill>
                <a:latin typeface="BLotus"/>
                <a:cs typeface="B Zar" panose="00000400000000000000" pitchFamily="2" charset="-78"/>
              </a:rPr>
              <a:t>بودن مقدار ضرایب بتا میتوان گفت که کل سرمایه اجتماعی بر این طیف سیاسی </a:t>
            </a:r>
            <a:r>
              <a:rPr lang="fa-IR" sz="2600" smtClean="0">
                <a:solidFill>
                  <a:srgbClr val="242021"/>
                </a:solidFill>
                <a:latin typeface="BLotus"/>
                <a:cs typeface="B Zar" panose="00000400000000000000" pitchFamily="2" charset="-78"/>
              </a:rPr>
              <a:t>تأثیر مستقیم </a:t>
            </a:r>
            <a:r>
              <a:rPr lang="fa-IR" sz="2600">
                <a:solidFill>
                  <a:srgbClr val="242021"/>
                </a:solidFill>
                <a:latin typeface="BLotus"/>
                <a:cs typeface="B Zar" panose="00000400000000000000" pitchFamily="2" charset="-78"/>
              </a:rPr>
              <a:t>و مثبت دارد</a:t>
            </a:r>
            <a:r>
              <a:rPr lang="fa-IR" sz="2600">
                <a:solidFill>
                  <a:prstClr val="black"/>
                </a:solidFill>
                <a:cs typeface="B Zar" panose="00000400000000000000" pitchFamily="2" charset="-78"/>
              </a:rPr>
              <a:t> </a:t>
            </a:r>
            <a:endParaRPr lang="fa-IR" sz="2600" smtClean="0">
              <a:solidFill>
                <a:prstClr val="black"/>
              </a:solidFill>
              <a:cs typeface="B Zar" panose="00000400000000000000" pitchFamily="2" charset="-78"/>
            </a:endParaRPr>
          </a:p>
          <a:p>
            <a:pPr marL="0" lvl="0" indent="0" algn="just">
              <a:buNone/>
            </a:pPr>
            <a:r>
              <a:rPr lang="fa-IR" sz="2600">
                <a:solidFill>
                  <a:prstClr val="black"/>
                </a:solidFill>
                <a:cs typeface="B Zar" panose="00000400000000000000" pitchFamily="2" charset="-78"/>
              </a:rPr>
              <a:t/>
            </a:r>
            <a:br>
              <a:rPr lang="fa-IR" sz="2600">
                <a:solidFill>
                  <a:prstClr val="black"/>
                </a:solidFill>
                <a:cs typeface="B Zar" panose="00000400000000000000" pitchFamily="2" charset="-78"/>
              </a:rPr>
            </a:br>
            <a:endParaRPr lang="fa-IR" sz="2600">
              <a:solidFill>
                <a:prstClr val="black"/>
              </a:solidFill>
              <a:cs typeface="B Zar" panose="00000400000000000000" pitchFamily="2" charset="-78"/>
            </a:endParaRPr>
          </a:p>
          <a:p>
            <a:pPr algn="r"/>
            <a:endParaRPr lang="fa-IR">
              <a:cs typeface="B Zar" panose="00000400000000000000" pitchFamily="2" charset="-78"/>
            </a:endParaRPr>
          </a:p>
        </p:txBody>
      </p:sp>
    </p:spTree>
    <p:extLst>
      <p:ext uri="{BB962C8B-B14F-4D97-AF65-F5344CB8AC3E}">
        <p14:creationId xmlns:p14="http://schemas.microsoft.com/office/powerpoint/2010/main" val="35496413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242021"/>
                </a:solidFill>
                <a:latin typeface="BLotus"/>
                <a:cs typeface="B Zar" panose="00000400000000000000" pitchFamily="2" charset="-78"/>
              </a:rPr>
              <a:t>ج) مقدار آزمون </a:t>
            </a:r>
            <a:r>
              <a:rPr lang="en-US" sz="2400">
                <a:solidFill>
                  <a:srgbClr val="242021"/>
                </a:solidFill>
                <a:latin typeface="TimesNewRomanPSMT"/>
                <a:cs typeface="B Zar" panose="00000400000000000000" pitchFamily="2" charset="-78"/>
              </a:rPr>
              <a:t>F</a:t>
            </a:r>
            <a:r>
              <a:rPr lang="fa-IR">
                <a:solidFill>
                  <a:srgbClr val="242021"/>
                </a:solidFill>
                <a:latin typeface="BLotus"/>
                <a:cs typeface="B Zar" panose="00000400000000000000" pitchFamily="2" charset="-78"/>
              </a:rPr>
              <a:t>در ابعاد دوگانه گرایشات سیاسی (اصولگرایی- اصلاحطلبی) </a:t>
            </a:r>
            <a:r>
              <a:rPr lang="fa-IR" smtClean="0">
                <a:solidFill>
                  <a:srgbClr val="242021"/>
                </a:solidFill>
                <a:latin typeface="BLotus"/>
                <a:cs typeface="B Zar" panose="00000400000000000000" pitchFamily="2" charset="-78"/>
              </a:rPr>
              <a:t>معنیدار است </a:t>
            </a:r>
            <a:r>
              <a:rPr lang="fa-IR">
                <a:solidFill>
                  <a:srgbClr val="242021"/>
                </a:solidFill>
                <a:latin typeface="BLotus"/>
                <a:cs typeface="B Zar" panose="00000400000000000000" pitchFamily="2" charset="-78"/>
              </a:rPr>
              <a:t>چون تفاوت میانگین نمره درون گروهی و برون گروهی در این طیفها </a:t>
            </a:r>
            <a:r>
              <a:rPr lang="fa-IR" smtClean="0">
                <a:solidFill>
                  <a:srgbClr val="242021"/>
                </a:solidFill>
                <a:latin typeface="BLotus"/>
                <a:cs typeface="B Zar" panose="00000400000000000000" pitchFamily="2" charset="-78"/>
              </a:rPr>
              <a:t>معنیدار است</a:t>
            </a:r>
            <a:r>
              <a:rPr lang="fa-IR">
                <a:solidFill>
                  <a:srgbClr val="242021"/>
                </a:solidFill>
                <a:latin typeface="BLotus"/>
                <a:cs typeface="B Zar" panose="00000400000000000000" pitchFamily="2" charset="-78"/>
              </a:rPr>
              <a:t>؛ بنابراین به هر مقداری که سرمایه اجتماعی شیب نزولی یا روند صعودی داشته </a:t>
            </a:r>
            <a:r>
              <a:rPr lang="fa-IR" smtClean="0">
                <a:solidFill>
                  <a:srgbClr val="242021"/>
                </a:solidFill>
                <a:latin typeface="BLotus"/>
                <a:cs typeface="B Zar" panose="00000400000000000000" pitchFamily="2" charset="-78"/>
              </a:rPr>
              <a:t>باشد، گرایشات </a:t>
            </a:r>
            <a:r>
              <a:rPr lang="fa-IR">
                <a:solidFill>
                  <a:srgbClr val="242021"/>
                </a:solidFill>
                <a:latin typeface="BLotus"/>
                <a:cs typeface="B Zar" panose="00000400000000000000" pitchFamily="2" charset="-78"/>
              </a:rPr>
              <a:t>سیاسی غالب شهروندان نیز متأثر از کل میزان سرمایه اجتماعی روند صعودی</a:t>
            </a:r>
            <a:r>
              <a:rPr lang="fa-IR">
                <a:cs typeface="B Zar" panose="00000400000000000000" pitchFamily="2" charset="-78"/>
              </a:rPr>
              <a:t> </a:t>
            </a:r>
            <a:r>
              <a:rPr lang="fa-IR" smtClean="0">
                <a:cs typeface="B Zar" panose="00000400000000000000" pitchFamily="2" charset="-78"/>
              </a:rPr>
              <a:t> </a:t>
            </a:r>
            <a:r>
              <a:rPr lang="fa-IR" smtClean="0">
                <a:solidFill>
                  <a:srgbClr val="242021"/>
                </a:solidFill>
                <a:latin typeface="BLotus"/>
                <a:cs typeface="B Zar" panose="00000400000000000000" pitchFamily="2" charset="-78"/>
              </a:rPr>
              <a:t>یا </a:t>
            </a:r>
            <a:r>
              <a:rPr lang="fa-IR">
                <a:solidFill>
                  <a:srgbClr val="242021"/>
                </a:solidFill>
                <a:latin typeface="BLotus"/>
                <a:cs typeface="B Zar" panose="00000400000000000000" pitchFamily="2" charset="-78"/>
              </a:rPr>
              <a:t>نزولی خواهد داشت. در این راستا میتوان </a:t>
            </a:r>
            <a:r>
              <a:rPr lang="fa-IR" smtClean="0">
                <a:solidFill>
                  <a:srgbClr val="242021"/>
                </a:solidFill>
                <a:latin typeface="BLotus"/>
                <a:cs typeface="B Zar" panose="00000400000000000000" pitchFamily="2" charset="-78"/>
              </a:rPr>
              <a:t>نتیجه گیری </a:t>
            </a:r>
            <a:r>
              <a:rPr lang="fa-IR">
                <a:solidFill>
                  <a:srgbClr val="242021"/>
                </a:solidFill>
                <a:latin typeface="BLotus"/>
                <a:cs typeface="B Zar" panose="00000400000000000000" pitchFamily="2" charset="-78"/>
              </a:rPr>
              <a:t>کرد که با کاهش میزان </a:t>
            </a:r>
            <a:r>
              <a:rPr lang="fa-IR" smtClean="0">
                <a:solidFill>
                  <a:srgbClr val="242021"/>
                </a:solidFill>
                <a:latin typeface="BLotus"/>
                <a:cs typeface="B Zar" panose="00000400000000000000" pitchFamily="2" charset="-78"/>
              </a:rPr>
              <a:t>سرمایه اجتماعی </a:t>
            </a:r>
            <a:r>
              <a:rPr lang="fa-IR">
                <a:solidFill>
                  <a:srgbClr val="242021"/>
                </a:solidFill>
                <a:latin typeface="BLotus"/>
                <a:cs typeface="B Zar" panose="00000400000000000000" pitchFamily="2" charset="-78"/>
              </a:rPr>
              <a:t>در هر منطقه به ترتیب اولویت گرایشات سیاسی شهروندان استان خوزستان </a:t>
            </a:r>
            <a:r>
              <a:rPr lang="fa-IR" smtClean="0">
                <a:solidFill>
                  <a:srgbClr val="242021"/>
                </a:solidFill>
                <a:latin typeface="BLotus"/>
                <a:cs typeface="B Zar" panose="00000400000000000000" pitchFamily="2" charset="-78"/>
              </a:rPr>
              <a:t>بر حسب </a:t>
            </a:r>
            <a:r>
              <a:rPr lang="fa-IR">
                <a:solidFill>
                  <a:srgbClr val="242021"/>
                </a:solidFill>
                <a:latin typeface="BLotus"/>
                <a:cs typeface="B Zar" panose="00000400000000000000" pitchFamily="2" charset="-78"/>
              </a:rPr>
              <a:t>گرایشات اصولگرایی و اصلاحطلبی تعیین و انتخاب میگردد و عکس </a:t>
            </a:r>
            <a:r>
              <a:rPr lang="fa-IR" smtClean="0">
                <a:solidFill>
                  <a:srgbClr val="242021"/>
                </a:solidFill>
                <a:latin typeface="BLotus"/>
                <a:cs typeface="B Zar" panose="00000400000000000000" pitchFamily="2" charset="-78"/>
              </a:rPr>
              <a:t>این </a:t>
            </a:r>
            <a:r>
              <a:rPr lang="fa-IR">
                <a:solidFill>
                  <a:srgbClr val="242021"/>
                </a:solidFill>
                <a:latin typeface="BLotus"/>
                <a:cs typeface="B Zar" panose="00000400000000000000" pitchFamily="2" charset="-78"/>
              </a:rPr>
              <a:t>مسئله </a:t>
            </a:r>
            <a:r>
              <a:rPr lang="fa-IR" smtClean="0">
                <a:solidFill>
                  <a:srgbClr val="242021"/>
                </a:solidFill>
                <a:latin typeface="BLotus"/>
                <a:cs typeface="B Zar" panose="00000400000000000000" pitchFamily="2" charset="-78"/>
              </a:rPr>
              <a:t>نیز صادق </a:t>
            </a:r>
            <a:r>
              <a:rPr lang="fa-IR">
                <a:solidFill>
                  <a:srgbClr val="242021"/>
                </a:solidFill>
                <a:latin typeface="BLotus"/>
                <a:cs typeface="B Zar" panose="00000400000000000000" pitchFamily="2" charset="-78"/>
              </a:rPr>
              <a:t>است.</a:t>
            </a:r>
            <a:r>
              <a:rPr lang="fa-IR">
                <a:cs typeface="B Zar" panose="00000400000000000000" pitchFamily="2" charset="-78"/>
              </a:rPr>
              <a:t> </a:t>
            </a:r>
            <a:endParaRPr lang="fa-IR" smtClean="0">
              <a:cs typeface="B Zar" panose="00000400000000000000" pitchFamily="2" charset="-78"/>
            </a:endParaRPr>
          </a:p>
          <a:p>
            <a:pPr algn="just"/>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6972628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62637" y="1532586"/>
            <a:ext cx="9066726" cy="4533363"/>
          </a:xfrm>
          <a:prstGeom prst="rect">
            <a:avLst/>
          </a:prstGeom>
        </p:spPr>
      </p:pic>
    </p:spTree>
    <p:extLst>
      <p:ext uri="{BB962C8B-B14F-4D97-AF65-F5344CB8AC3E}">
        <p14:creationId xmlns:p14="http://schemas.microsoft.com/office/powerpoint/2010/main" val="42723609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242021"/>
                </a:solidFill>
                <a:latin typeface="BLotus"/>
                <a:cs typeface="B Zar" panose="00000400000000000000" pitchFamily="2" charset="-78"/>
              </a:rPr>
              <a:t>مطابق نتایج جدول شماره </a:t>
            </a:r>
            <a:r>
              <a:rPr lang="fa-IR" smtClean="0">
                <a:solidFill>
                  <a:srgbClr val="242021"/>
                </a:solidFill>
                <a:latin typeface="BLotus"/>
                <a:cs typeface="B Zar" panose="00000400000000000000" pitchFamily="2" charset="-78"/>
              </a:rPr>
              <a:t>(6) نتایج </a:t>
            </a:r>
            <a:r>
              <a:rPr lang="fa-IR">
                <a:solidFill>
                  <a:srgbClr val="242021"/>
                </a:solidFill>
                <a:latin typeface="BLotus"/>
                <a:cs typeface="B Zar" panose="00000400000000000000" pitchFamily="2" charset="-78"/>
              </a:rPr>
              <a:t>نشان میدهد که تأثیر سرمایه اجتماعی بر </a:t>
            </a:r>
            <a:r>
              <a:rPr lang="fa-IR" smtClean="0">
                <a:solidFill>
                  <a:srgbClr val="242021"/>
                </a:solidFill>
                <a:latin typeface="BLotus"/>
                <a:cs typeface="B Zar" panose="00000400000000000000" pitchFamily="2" charset="-78"/>
              </a:rPr>
              <a:t>گرایش سیاسی </a:t>
            </a:r>
            <a:r>
              <a:rPr lang="fa-IR">
                <a:solidFill>
                  <a:srgbClr val="242021"/>
                </a:solidFill>
                <a:latin typeface="BLotus"/>
                <a:cs typeface="B Zar" panose="00000400000000000000" pitchFamily="2" charset="-78"/>
              </a:rPr>
              <a:t>اصولگرایی و اصلاحطلبی در سطح معنیداری </a:t>
            </a:r>
            <a:r>
              <a:rPr lang="fa-IR" sz="1600">
                <a:solidFill>
                  <a:srgbClr val="242021"/>
                </a:solidFill>
                <a:latin typeface="TimesNewRomanPSMT"/>
                <a:cs typeface="B Zar" panose="00000400000000000000" pitchFamily="2" charset="-78"/>
              </a:rPr>
              <a:t>% </a:t>
            </a:r>
            <a:r>
              <a:rPr lang="fa-IR">
                <a:solidFill>
                  <a:srgbClr val="242021"/>
                </a:solidFill>
                <a:latin typeface="BLotus"/>
                <a:cs typeface="B Zar" panose="00000400000000000000" pitchFamily="2" charset="-78"/>
              </a:rPr>
              <a:t>99معنادار و فقط به خاطر </a:t>
            </a:r>
            <a:r>
              <a:rPr lang="fa-IR" smtClean="0">
                <a:solidFill>
                  <a:srgbClr val="242021"/>
                </a:solidFill>
                <a:latin typeface="BLotus"/>
                <a:cs typeface="B Zar" panose="00000400000000000000" pitchFamily="2" charset="-78"/>
              </a:rPr>
              <a:t>منفی بودن </a:t>
            </a:r>
            <a:r>
              <a:rPr lang="fa-IR">
                <a:solidFill>
                  <a:srgbClr val="242021"/>
                </a:solidFill>
                <a:latin typeface="BLotus"/>
                <a:cs typeface="B Zar" panose="00000400000000000000" pitchFamily="2" charset="-78"/>
              </a:rPr>
              <a:t>ضریب مسیر در گرایش سیاسی اصولگرایانه </a:t>
            </a:r>
            <a:r>
              <a:rPr lang="fa-IR" smtClean="0">
                <a:solidFill>
                  <a:srgbClr val="242021"/>
                </a:solidFill>
                <a:latin typeface="BLotus"/>
                <a:cs typeface="B Zar" panose="00000400000000000000" pitchFamily="2" charset="-78"/>
              </a:rPr>
              <a:t>(0/175-)این </a:t>
            </a:r>
            <a:r>
              <a:rPr lang="fa-IR">
                <a:solidFill>
                  <a:srgbClr val="242021"/>
                </a:solidFill>
                <a:latin typeface="BLotus"/>
                <a:cs typeface="B Zar" panose="00000400000000000000" pitchFamily="2" charset="-78"/>
              </a:rPr>
              <a:t>تأثیر روند معکوس دارد</a:t>
            </a:r>
            <a:r>
              <a:rPr lang="fa-IR" smtClean="0">
                <a:solidFill>
                  <a:srgbClr val="242021"/>
                </a:solidFill>
                <a:latin typeface="BLotus"/>
                <a:cs typeface="B Zar" panose="00000400000000000000" pitchFamily="2" charset="-78"/>
              </a:rPr>
              <a:t>.</a:t>
            </a:r>
          </a:p>
          <a:p>
            <a:pPr algn="just"/>
            <a:r>
              <a:rPr lang="fa-IR" smtClean="0">
                <a:solidFill>
                  <a:srgbClr val="242021"/>
                </a:solidFill>
                <a:latin typeface="BLotus"/>
                <a:cs typeface="B Zar" panose="00000400000000000000" pitchFamily="2" charset="-78"/>
              </a:rPr>
              <a:t>از </a:t>
            </a:r>
            <a:r>
              <a:rPr lang="fa-IR">
                <a:solidFill>
                  <a:srgbClr val="242021"/>
                </a:solidFill>
                <a:latin typeface="BLotus"/>
                <a:cs typeface="B Zar" panose="00000400000000000000" pitchFamily="2" charset="-78"/>
              </a:rPr>
              <a:t>سوی دیگر، برای بررسی اعتبار یابی مدل از شاخص افزونگی </a:t>
            </a:r>
            <a:r>
              <a:rPr lang="fa-IR" sz="1200">
                <a:solidFill>
                  <a:srgbClr val="242021"/>
                </a:solidFill>
                <a:latin typeface="BLotus"/>
                <a:cs typeface="B Zar" panose="00000400000000000000" pitchFamily="2" charset="-78"/>
              </a:rPr>
              <a:t>27</a:t>
            </a:r>
            <a:r>
              <a:rPr lang="fa-IR">
                <a:solidFill>
                  <a:srgbClr val="242021"/>
                </a:solidFill>
                <a:latin typeface="BLotus"/>
                <a:cs typeface="B Zar" panose="00000400000000000000" pitchFamily="2" charset="-78"/>
              </a:rPr>
              <a:t>استفاده شد و نتایج </a:t>
            </a:r>
            <a:r>
              <a:rPr lang="fa-IR" smtClean="0">
                <a:solidFill>
                  <a:srgbClr val="242021"/>
                </a:solidFill>
                <a:latin typeface="BLotus"/>
                <a:cs typeface="B Zar" panose="00000400000000000000" pitchFamily="2" charset="-78"/>
              </a:rPr>
              <a:t>نشان داد </a:t>
            </a:r>
            <a:r>
              <a:rPr lang="fa-IR">
                <a:solidFill>
                  <a:srgbClr val="242021"/>
                </a:solidFill>
                <a:latin typeface="BLotus"/>
                <a:cs typeface="B Zar" panose="00000400000000000000" pitchFamily="2" charset="-78"/>
              </a:rPr>
              <a:t>که مقادیر این شاخص بزرگتر از عدد 0است؛ بنابراین اعتبار مدل برای قطب </a:t>
            </a:r>
            <a:r>
              <a:rPr lang="fa-IR" smtClean="0">
                <a:solidFill>
                  <a:srgbClr val="242021"/>
                </a:solidFill>
                <a:latin typeface="BLotus"/>
                <a:cs typeface="B Zar" panose="00000400000000000000" pitchFamily="2" charset="-78"/>
              </a:rPr>
              <a:t>سنجی گرایشات </a:t>
            </a:r>
            <a:r>
              <a:rPr lang="fa-IR">
                <a:solidFill>
                  <a:srgbClr val="242021"/>
                </a:solidFill>
                <a:latin typeface="BLotus"/>
                <a:cs typeface="B Zar" panose="00000400000000000000" pitchFamily="2" charset="-78"/>
              </a:rPr>
              <a:t>سیاسی مورد تأیید است. چون گرایشات سیاسی بر حسب دو طیف سیاسی </a:t>
            </a:r>
            <a:r>
              <a:rPr lang="fa-IR" smtClean="0">
                <a:solidFill>
                  <a:srgbClr val="242021"/>
                </a:solidFill>
                <a:latin typeface="BLotus"/>
                <a:cs typeface="B Zar" panose="00000400000000000000" pitchFamily="2" charset="-78"/>
              </a:rPr>
              <a:t>نشان داده </a:t>
            </a:r>
            <a:r>
              <a:rPr lang="fa-IR">
                <a:solidFill>
                  <a:srgbClr val="242021"/>
                </a:solidFill>
                <a:latin typeface="BLotus"/>
                <a:cs typeface="B Zar" panose="00000400000000000000" pitchFamily="2" charset="-78"/>
              </a:rPr>
              <a:t>که تولید </a:t>
            </a:r>
            <a:r>
              <a:rPr lang="en-US" sz="1600">
                <a:solidFill>
                  <a:srgbClr val="242021"/>
                </a:solidFill>
                <a:latin typeface="TimesNewRomanPSMT"/>
                <a:cs typeface="B Zar" panose="00000400000000000000" pitchFamily="2" charset="-78"/>
              </a:rPr>
              <a:t>DEM</a:t>
            </a:r>
            <a:r>
              <a:rPr lang="fa-IR">
                <a:solidFill>
                  <a:srgbClr val="242021"/>
                </a:solidFill>
                <a:latin typeface="BLotus"/>
                <a:cs typeface="B Zar" panose="00000400000000000000" pitchFamily="2" charset="-78"/>
              </a:rPr>
              <a:t>در متغیر وابسته به خاطر مقدار مطلق خطا </a:t>
            </a:r>
            <a:r>
              <a:rPr lang="fa-IR" smtClean="0">
                <a:solidFill>
                  <a:srgbClr val="242021"/>
                </a:solidFill>
                <a:latin typeface="BLotus"/>
                <a:cs typeface="B Zar" panose="00000400000000000000" pitchFamily="2" charset="-78"/>
              </a:rPr>
              <a:t>(</a:t>
            </a:r>
            <a:r>
              <a:rPr lang="en-US" sz="1600" smtClean="0">
                <a:solidFill>
                  <a:srgbClr val="242021"/>
                </a:solidFill>
                <a:latin typeface="TimesNewRomanPSMT"/>
                <a:cs typeface="B Zar" panose="00000400000000000000" pitchFamily="2" charset="-78"/>
              </a:rPr>
              <a:t>MAE</a:t>
            </a:r>
            <a:r>
              <a:rPr lang="en-US" sz="1200" smtClean="0">
                <a:solidFill>
                  <a:srgbClr val="242021"/>
                </a:solidFill>
                <a:latin typeface="BLotus"/>
                <a:cs typeface="B Zar" panose="00000400000000000000" pitchFamily="2" charset="-78"/>
              </a:rPr>
              <a:t>28</a:t>
            </a:r>
            <a:r>
              <a:rPr lang="fa-IR" sz="1200" smtClean="0">
                <a:solidFill>
                  <a:srgbClr val="242021"/>
                </a:solidFill>
                <a:latin typeface="BLotus"/>
                <a:cs typeface="B Zar" panose="00000400000000000000" pitchFamily="2" charset="-78"/>
              </a:rPr>
              <a:t>) </a:t>
            </a:r>
            <a:r>
              <a:rPr lang="fa-IR" smtClean="0">
                <a:solidFill>
                  <a:srgbClr val="242021"/>
                </a:solidFill>
                <a:latin typeface="BLotus"/>
                <a:cs typeface="B Zar" panose="00000400000000000000" pitchFamily="2" charset="-78"/>
              </a:rPr>
              <a:t>پایین </a:t>
            </a:r>
            <a:r>
              <a:rPr lang="fa-IR">
                <a:solidFill>
                  <a:srgbClr val="242021"/>
                </a:solidFill>
                <a:latin typeface="BLotus"/>
                <a:cs typeface="B Zar" panose="00000400000000000000" pitchFamily="2" charset="-78"/>
              </a:rPr>
              <a:t>بر </a:t>
            </a:r>
            <a:r>
              <a:rPr lang="fa-IR" smtClean="0">
                <a:solidFill>
                  <a:srgbClr val="242021"/>
                </a:solidFill>
                <a:latin typeface="BLotus"/>
                <a:cs typeface="B Zar" panose="00000400000000000000" pitchFamily="2" charset="-78"/>
              </a:rPr>
              <a:t>حسب دستورالعمل </a:t>
            </a:r>
            <a:r>
              <a:rPr lang="en-US" sz="1600">
                <a:solidFill>
                  <a:srgbClr val="242021"/>
                </a:solidFill>
                <a:latin typeface="TimesNewRomanPSMT"/>
                <a:cs typeface="B Zar" panose="00000400000000000000" pitchFamily="2" charset="-78"/>
              </a:rPr>
              <a:t>Q2</a:t>
            </a:r>
            <a:r>
              <a:rPr lang="en-US">
                <a:solidFill>
                  <a:srgbClr val="242021"/>
                </a:solidFill>
                <a:latin typeface="BLotus"/>
                <a:cs typeface="B Zar" panose="00000400000000000000" pitchFamily="2" charset="-78"/>
              </a:rPr>
              <a:t>-</a:t>
            </a:r>
            <a:r>
              <a:rPr lang="en-US" sz="1600">
                <a:solidFill>
                  <a:srgbClr val="242021"/>
                </a:solidFill>
                <a:latin typeface="TimesNewRomanPSMT"/>
                <a:cs typeface="B Zar" panose="00000400000000000000" pitchFamily="2" charset="-78"/>
              </a:rPr>
              <a:t>PREDICT</a:t>
            </a:r>
            <a:r>
              <a:rPr lang="fa-IR">
                <a:solidFill>
                  <a:srgbClr val="242021"/>
                </a:solidFill>
                <a:latin typeface="BLotus"/>
                <a:cs typeface="B Zar" panose="00000400000000000000" pitchFamily="2" charset="-78"/>
              </a:rPr>
              <a:t>مورداستفاده قرار گرفت</a:t>
            </a:r>
            <a:r>
              <a:rPr lang="fa-IR">
                <a:cs typeface="B Zar" panose="00000400000000000000" pitchFamily="2" charset="-78"/>
              </a:rPr>
              <a:t>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0233481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17435" y="486083"/>
            <a:ext cx="8599297" cy="6154519"/>
          </a:xfrm>
          <a:prstGeom prst="rect">
            <a:avLst/>
          </a:prstGeom>
        </p:spPr>
      </p:pic>
    </p:spTree>
    <p:extLst>
      <p:ext uri="{BB962C8B-B14F-4D97-AF65-F5344CB8AC3E}">
        <p14:creationId xmlns:p14="http://schemas.microsoft.com/office/powerpoint/2010/main" val="23556855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a:solidFill>
                  <a:srgbClr val="FF0000"/>
                </a:solidFill>
                <a:latin typeface="BZarBold"/>
                <a:cs typeface="B Zar" panose="00000400000000000000" pitchFamily="2" charset="-78"/>
              </a:rPr>
              <a:t>مدل شماره </a:t>
            </a:r>
            <a:r>
              <a:rPr lang="fa-IR" b="1" smtClean="0">
                <a:solidFill>
                  <a:srgbClr val="FF0000"/>
                </a:solidFill>
                <a:latin typeface="BZarBold"/>
                <a:cs typeface="B Zar" panose="00000400000000000000" pitchFamily="2" charset="-78"/>
              </a:rPr>
              <a:t>(2) مدل </a:t>
            </a:r>
            <a:r>
              <a:rPr lang="fa-IR" b="1">
                <a:solidFill>
                  <a:srgbClr val="FF0000"/>
                </a:solidFill>
                <a:latin typeface="BZarBold"/>
                <a:cs typeface="B Zar" panose="00000400000000000000" pitchFamily="2" charset="-78"/>
              </a:rPr>
              <a:t>معادلات ساختاری مربوط به تأثیر متغیرهای جمعیت شناختی </a:t>
            </a:r>
            <a:r>
              <a:rPr lang="fa-IR" b="1" smtClean="0">
                <a:solidFill>
                  <a:srgbClr val="FF0000"/>
                </a:solidFill>
                <a:latin typeface="BZarBold"/>
                <a:cs typeface="B Zar" panose="00000400000000000000" pitchFamily="2" charset="-78"/>
              </a:rPr>
              <a:t>بر کل </a:t>
            </a:r>
            <a:r>
              <a:rPr lang="fa-IR" b="1">
                <a:solidFill>
                  <a:srgbClr val="FF0000"/>
                </a:solidFill>
                <a:latin typeface="BZarBold"/>
                <a:cs typeface="B Zar" panose="00000400000000000000" pitchFamily="2" charset="-78"/>
              </a:rPr>
              <a:t>گرايشات سیاسی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r"/>
            <a:r>
              <a:rPr lang="fa-IR" smtClean="0">
                <a:solidFill>
                  <a:srgbClr val="242021"/>
                </a:solidFill>
                <a:latin typeface="BLotus"/>
                <a:cs typeface="B Zar" panose="00000400000000000000" pitchFamily="2" charset="-78"/>
              </a:rPr>
              <a:t>مطابق </a:t>
            </a:r>
            <a:r>
              <a:rPr lang="fa-IR">
                <a:solidFill>
                  <a:srgbClr val="242021"/>
                </a:solidFill>
                <a:latin typeface="BLotus"/>
                <a:cs typeface="B Zar" panose="00000400000000000000" pitchFamily="2" charset="-78"/>
              </a:rPr>
              <a:t>مدل شماره </a:t>
            </a:r>
            <a:r>
              <a:rPr lang="fa-IR" smtClean="0">
                <a:solidFill>
                  <a:srgbClr val="242021"/>
                </a:solidFill>
                <a:latin typeface="BLotus"/>
                <a:cs typeface="B Zar" panose="00000400000000000000" pitchFamily="2" charset="-78"/>
              </a:rPr>
              <a:t>(2)تأثیر </a:t>
            </a:r>
            <a:r>
              <a:rPr lang="fa-IR">
                <a:solidFill>
                  <a:srgbClr val="242021"/>
                </a:solidFill>
                <a:latin typeface="BLotus"/>
                <a:cs typeface="B Zar" panose="00000400000000000000" pitchFamily="2" charset="-78"/>
              </a:rPr>
              <a:t>متغیرهای جمعیت شناختی را بر کل گرایشات </a:t>
            </a:r>
            <a:r>
              <a:rPr lang="fa-IR" smtClean="0">
                <a:solidFill>
                  <a:srgbClr val="242021"/>
                </a:solidFill>
                <a:latin typeface="BLotus"/>
                <a:cs typeface="B Zar" panose="00000400000000000000" pitchFamily="2" charset="-78"/>
              </a:rPr>
              <a:t>سیاسی میتوان </a:t>
            </a:r>
            <a:r>
              <a:rPr lang="fa-IR">
                <a:solidFill>
                  <a:srgbClr val="242021"/>
                </a:solidFill>
                <a:latin typeface="BLotus"/>
                <a:cs typeface="B Zar" panose="00000400000000000000" pitchFamily="2" charset="-78"/>
              </a:rPr>
              <a:t>به شکل ذیل تفسیر نمود:</a:t>
            </a:r>
            <a:br>
              <a:rPr lang="fa-IR">
                <a:solidFill>
                  <a:srgbClr val="242021"/>
                </a:solidFill>
                <a:latin typeface="BLotus"/>
                <a:cs typeface="B Zar" panose="00000400000000000000" pitchFamily="2" charset="-78"/>
              </a:rPr>
            </a:br>
            <a:endParaRPr lang="fa-IR" smtClean="0">
              <a:solidFill>
                <a:srgbClr val="242021"/>
              </a:solidFill>
              <a:latin typeface="BLotus"/>
              <a:cs typeface="B Zar" panose="00000400000000000000" pitchFamily="2" charset="-78"/>
            </a:endParaRPr>
          </a:p>
          <a:p>
            <a:pPr algn="r"/>
            <a:r>
              <a:rPr lang="fa-IR" smtClean="0">
                <a:solidFill>
                  <a:srgbClr val="242021"/>
                </a:solidFill>
                <a:latin typeface="BLotus"/>
                <a:cs typeface="B Zar" panose="00000400000000000000" pitchFamily="2" charset="-78"/>
              </a:rPr>
              <a:t>- </a:t>
            </a:r>
            <a:r>
              <a:rPr lang="fa-IR">
                <a:solidFill>
                  <a:srgbClr val="242021"/>
                </a:solidFill>
                <a:latin typeface="BLotus"/>
                <a:cs typeface="B Zar" panose="00000400000000000000" pitchFamily="2" charset="-78"/>
              </a:rPr>
              <a:t>تنوع گرایشات سیاسی بین زنان بیشتر از شهروندان مرد است و با بررسی دقیقتر </a:t>
            </a:r>
            <a:r>
              <a:rPr lang="fa-IR" smtClean="0">
                <a:solidFill>
                  <a:srgbClr val="242021"/>
                </a:solidFill>
                <a:latin typeface="BLotus"/>
                <a:cs typeface="B Zar" panose="00000400000000000000" pitchFamily="2" charset="-78"/>
              </a:rPr>
              <a:t>این ارتباط </a:t>
            </a:r>
            <a:r>
              <a:rPr lang="fa-IR">
                <a:solidFill>
                  <a:srgbClr val="242021"/>
                </a:solidFill>
                <a:latin typeface="BLotus"/>
                <a:cs typeface="B Zar" panose="00000400000000000000" pitchFamily="2" charset="-78"/>
              </a:rPr>
              <a:t>میتوان گفت: زنان </a:t>
            </a:r>
            <a:r>
              <a:rPr lang="fa-IR" smtClean="0">
                <a:solidFill>
                  <a:srgbClr val="242021"/>
                </a:solidFill>
                <a:latin typeface="BLotus"/>
                <a:cs typeface="B Zar" panose="00000400000000000000" pitchFamily="2" charset="-78"/>
              </a:rPr>
              <a:t>(2/75) نسبت </a:t>
            </a:r>
            <a:r>
              <a:rPr lang="fa-IR">
                <a:solidFill>
                  <a:srgbClr val="242021"/>
                </a:solidFill>
                <a:latin typeface="BLotus"/>
                <a:cs typeface="B Zar" panose="00000400000000000000" pitchFamily="2" charset="-78"/>
              </a:rPr>
              <a:t>به مردان </a:t>
            </a:r>
            <a:r>
              <a:rPr lang="fa-IR" smtClean="0">
                <a:solidFill>
                  <a:srgbClr val="242021"/>
                </a:solidFill>
                <a:latin typeface="BLotus"/>
                <a:cs typeface="B Zar" panose="00000400000000000000" pitchFamily="2" charset="-78"/>
              </a:rPr>
              <a:t>(1/09) علاقه </a:t>
            </a:r>
            <a:r>
              <a:rPr lang="fa-IR">
                <a:solidFill>
                  <a:srgbClr val="242021"/>
                </a:solidFill>
                <a:latin typeface="BLotus"/>
                <a:cs typeface="B Zar" panose="00000400000000000000" pitchFamily="2" charset="-78"/>
              </a:rPr>
              <a:t>بیشتری به انتخاب </a:t>
            </a:r>
            <a:r>
              <a:rPr lang="fa-IR" smtClean="0">
                <a:solidFill>
                  <a:srgbClr val="242021"/>
                </a:solidFill>
                <a:latin typeface="BLotus"/>
                <a:cs typeface="B Zar" panose="00000400000000000000" pitchFamily="2" charset="-78"/>
              </a:rPr>
              <a:t>طیف سیاسی </a:t>
            </a:r>
            <a:r>
              <a:rPr lang="fa-IR">
                <a:solidFill>
                  <a:srgbClr val="242021"/>
                </a:solidFill>
                <a:latin typeface="BLotus"/>
                <a:cs typeface="B Zar" panose="00000400000000000000" pitchFamily="2" charset="-78"/>
              </a:rPr>
              <a:t>اصلاحطلبی دارند، به خاطر اینکه مقدار ضریب تأثیر کل </a:t>
            </a:r>
            <a:r>
              <a:rPr lang="fa-IR" smtClean="0">
                <a:solidFill>
                  <a:srgbClr val="242021"/>
                </a:solidFill>
                <a:latin typeface="BLotus"/>
                <a:cs typeface="B Zar" panose="00000400000000000000" pitchFamily="2" charset="-78"/>
              </a:rPr>
              <a:t>(1/055)بزرگتر </a:t>
            </a:r>
            <a:r>
              <a:rPr lang="fa-IR">
                <a:solidFill>
                  <a:srgbClr val="242021"/>
                </a:solidFill>
                <a:latin typeface="BLotus"/>
                <a:cs typeface="B Zar" panose="00000400000000000000" pitchFamily="2" charset="-78"/>
              </a:rPr>
              <a:t>از </a:t>
            </a:r>
            <a:r>
              <a:rPr lang="fa-IR" smtClean="0">
                <a:solidFill>
                  <a:srgbClr val="242021"/>
                </a:solidFill>
                <a:latin typeface="BLotus"/>
                <a:cs typeface="B Zar" panose="00000400000000000000" pitchFamily="2" charset="-78"/>
              </a:rPr>
              <a:t>عدد مبنای </a:t>
            </a:r>
            <a:r>
              <a:rPr lang="fa-IR">
                <a:solidFill>
                  <a:srgbClr val="242021"/>
                </a:solidFill>
                <a:latin typeface="BLotus"/>
                <a:cs typeface="B Zar" panose="00000400000000000000" pitchFamily="2" charset="-78"/>
              </a:rPr>
              <a:t>1است، نشان از ارتباط مستقیم و معنادار بین جنسیت با کل گرایشات سیاسی دارد.</a:t>
            </a:r>
            <a:br>
              <a:rPr lang="fa-IR">
                <a:solidFill>
                  <a:srgbClr val="242021"/>
                </a:solidFill>
                <a:latin typeface="BLotus"/>
                <a:cs typeface="B Zar" panose="00000400000000000000" pitchFamily="2" charset="-78"/>
              </a:rPr>
            </a:br>
            <a:endParaRPr lang="fa-IR" smtClean="0">
              <a:solidFill>
                <a:srgbClr val="242021"/>
              </a:solidFill>
              <a:latin typeface="BLotus"/>
              <a:cs typeface="B Zar" panose="00000400000000000000" pitchFamily="2" charset="-78"/>
            </a:endParaRPr>
          </a:p>
          <a:p>
            <a:pPr algn="r"/>
            <a:r>
              <a:rPr lang="fa-IR" smtClean="0">
                <a:solidFill>
                  <a:srgbClr val="242021"/>
                </a:solidFill>
                <a:latin typeface="BLotus"/>
                <a:cs typeface="B Zar" panose="00000400000000000000" pitchFamily="2" charset="-78"/>
              </a:rPr>
              <a:t>- </a:t>
            </a:r>
            <a:r>
              <a:rPr lang="fa-IR">
                <a:solidFill>
                  <a:srgbClr val="242021"/>
                </a:solidFill>
                <a:latin typeface="BLotus"/>
                <a:cs typeface="B Zar" panose="00000400000000000000" pitchFamily="2" charset="-78"/>
              </a:rPr>
              <a:t>ضرایب مسیر بین سن و گرایشات سیاسی </a:t>
            </a:r>
            <a:r>
              <a:rPr lang="fa-IR" smtClean="0">
                <a:solidFill>
                  <a:srgbClr val="242021"/>
                </a:solidFill>
                <a:latin typeface="BLotus"/>
                <a:cs typeface="B Zar" panose="00000400000000000000" pitchFamily="2" charset="-78"/>
              </a:rPr>
              <a:t>(0/528) بیانگر </a:t>
            </a:r>
            <a:r>
              <a:rPr lang="fa-IR">
                <a:solidFill>
                  <a:srgbClr val="242021"/>
                </a:solidFill>
                <a:latin typeface="BLotus"/>
                <a:cs typeface="B Zar" panose="00000400000000000000" pitchFamily="2" charset="-78"/>
              </a:rPr>
              <a:t>این نکته است که بین </a:t>
            </a:r>
            <a:r>
              <a:rPr lang="fa-IR" smtClean="0">
                <a:solidFill>
                  <a:srgbClr val="242021"/>
                </a:solidFill>
                <a:latin typeface="BLotus"/>
                <a:cs typeface="B Zar" panose="00000400000000000000" pitchFamily="2" charset="-78"/>
              </a:rPr>
              <a:t>سن و </a:t>
            </a:r>
            <a:r>
              <a:rPr lang="fa-IR">
                <a:solidFill>
                  <a:srgbClr val="242021"/>
                </a:solidFill>
                <a:latin typeface="BLotus"/>
                <a:cs typeface="B Zar" panose="00000400000000000000" pitchFamily="2" charset="-78"/>
              </a:rPr>
              <a:t>گرایشات سیاسی هیچگونه ارتباطی وجود ندارد، چون مقدار ضریب مسیر اعلامشده </a:t>
            </a:r>
            <a:r>
              <a:rPr lang="fa-IR" smtClean="0">
                <a:solidFill>
                  <a:srgbClr val="242021"/>
                </a:solidFill>
                <a:latin typeface="BLotus"/>
                <a:cs typeface="B Zar" panose="00000400000000000000" pitchFamily="2" charset="-78"/>
              </a:rPr>
              <a:t>در این </a:t>
            </a:r>
            <a:r>
              <a:rPr lang="fa-IR">
                <a:solidFill>
                  <a:srgbClr val="242021"/>
                </a:solidFill>
                <a:latin typeface="BLotus"/>
                <a:cs typeface="B Zar" panose="00000400000000000000" pitchFamily="2" charset="-78"/>
              </a:rPr>
              <a:t>ارتباط کمتر از عدد مبنای 1است</a:t>
            </a:r>
            <a:r>
              <a:rPr lang="fa-IR">
                <a:cs typeface="B Zar" panose="00000400000000000000" pitchFamily="2" charset="-78"/>
              </a:rPr>
              <a:t>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3502243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algn="r"/>
            <a:r>
              <a:rPr lang="fa-IR">
                <a:solidFill>
                  <a:srgbClr val="242021"/>
                </a:solidFill>
                <a:latin typeface="BLotus"/>
                <a:cs typeface="B Zar" panose="00000400000000000000" pitchFamily="2" charset="-78"/>
              </a:rPr>
              <a:t>- بین شاخص پایگاه اقتصادی و اجتماعی و گرایشات سیاسی اصلاحطلبانه و </a:t>
            </a:r>
            <a:r>
              <a:rPr lang="fa-IR" smtClean="0">
                <a:solidFill>
                  <a:srgbClr val="242021"/>
                </a:solidFill>
                <a:latin typeface="BLotus"/>
                <a:cs typeface="B Zar" panose="00000400000000000000" pitchFamily="2" charset="-78"/>
              </a:rPr>
              <a:t>اصولگرایانه ارتباط </a:t>
            </a:r>
            <a:r>
              <a:rPr lang="fa-IR">
                <a:solidFill>
                  <a:srgbClr val="242021"/>
                </a:solidFill>
                <a:latin typeface="BLotus"/>
                <a:cs typeface="B Zar" panose="00000400000000000000" pitchFamily="2" charset="-78"/>
              </a:rPr>
              <a:t>وجود دارد، چون مقدار ویژه ارتباط این دو متغیر </a:t>
            </a:r>
            <a:r>
              <a:rPr lang="fa-IR" smtClean="0">
                <a:solidFill>
                  <a:srgbClr val="242021"/>
                </a:solidFill>
                <a:latin typeface="BLotus"/>
                <a:cs typeface="B Zar" panose="00000400000000000000" pitchFamily="2" charset="-78"/>
              </a:rPr>
              <a:t>(1/332) است</a:t>
            </a:r>
            <a:r>
              <a:rPr lang="fa-IR">
                <a:solidFill>
                  <a:srgbClr val="242021"/>
                </a:solidFill>
                <a:latin typeface="BLotus"/>
                <a:cs typeface="B Zar" panose="00000400000000000000" pitchFamily="2" charset="-78"/>
              </a:rPr>
              <a:t>.</a:t>
            </a:r>
            <a:br>
              <a:rPr lang="fa-IR">
                <a:solidFill>
                  <a:srgbClr val="242021"/>
                </a:solidFill>
                <a:latin typeface="BLotus"/>
                <a:cs typeface="B Zar" panose="00000400000000000000" pitchFamily="2" charset="-78"/>
              </a:rPr>
            </a:br>
            <a:endParaRPr lang="fa-IR" smtClean="0">
              <a:solidFill>
                <a:srgbClr val="242021"/>
              </a:solidFill>
              <a:latin typeface="BLotus"/>
              <a:cs typeface="B Zar" panose="00000400000000000000" pitchFamily="2" charset="-78"/>
            </a:endParaRPr>
          </a:p>
          <a:p>
            <a:pPr algn="just"/>
            <a:r>
              <a:rPr lang="fa-IR" smtClean="0">
                <a:solidFill>
                  <a:srgbClr val="242021"/>
                </a:solidFill>
                <a:latin typeface="BLotus"/>
                <a:cs typeface="B Zar" panose="00000400000000000000" pitchFamily="2" charset="-78"/>
              </a:rPr>
              <a:t>- </a:t>
            </a:r>
            <a:r>
              <a:rPr lang="fa-IR">
                <a:solidFill>
                  <a:srgbClr val="242021"/>
                </a:solidFill>
                <a:latin typeface="BLotus"/>
                <a:cs typeface="B Zar" panose="00000400000000000000" pitchFamily="2" charset="-78"/>
              </a:rPr>
              <a:t>بین قومیت و گرایشات سیاسی شهروندان استان خوزستان ارتباط معناداری </a:t>
            </a:r>
            <a:r>
              <a:rPr lang="fa-IR" smtClean="0">
                <a:solidFill>
                  <a:srgbClr val="242021"/>
                </a:solidFill>
                <a:latin typeface="BLotus"/>
                <a:cs typeface="B Zar" panose="00000400000000000000" pitchFamily="2" charset="-78"/>
              </a:rPr>
              <a:t>وجود دارد</a:t>
            </a:r>
            <a:r>
              <a:rPr lang="fa-IR">
                <a:solidFill>
                  <a:srgbClr val="242021"/>
                </a:solidFill>
                <a:latin typeface="BLotus"/>
                <a:cs typeface="B Zar" panose="00000400000000000000" pitchFamily="2" charset="-78"/>
              </a:rPr>
              <a:t>. چون مقادیر و ضرایب مسیر در نمودار بزرگتر از عدد مبنای 1است و نشان </a:t>
            </a:r>
            <a:r>
              <a:rPr lang="fa-IR" smtClean="0">
                <a:solidFill>
                  <a:srgbClr val="242021"/>
                </a:solidFill>
                <a:latin typeface="BLotus"/>
                <a:cs typeface="B Zar" panose="00000400000000000000" pitchFamily="2" charset="-78"/>
              </a:rPr>
              <a:t>میدهد که </a:t>
            </a:r>
            <a:r>
              <a:rPr lang="fa-IR">
                <a:solidFill>
                  <a:srgbClr val="242021"/>
                </a:solidFill>
                <a:latin typeface="BLotus"/>
                <a:cs typeface="B Zar" panose="00000400000000000000" pitchFamily="2" charset="-78"/>
              </a:rPr>
              <a:t>بین این متغیرها ارتباط مستقیم و معناداری وجود دارد </a:t>
            </a:r>
            <a:r>
              <a:rPr lang="fa-IR" smtClean="0">
                <a:solidFill>
                  <a:srgbClr val="242021"/>
                </a:solidFill>
                <a:latin typeface="BLotus"/>
                <a:cs typeface="B Zar" panose="00000400000000000000" pitchFamily="2" charset="-78"/>
              </a:rPr>
              <a:t>(1/998) در </a:t>
            </a:r>
            <a:r>
              <a:rPr lang="fa-IR">
                <a:solidFill>
                  <a:srgbClr val="242021"/>
                </a:solidFill>
                <a:latin typeface="BLotus"/>
                <a:cs typeface="B Zar" panose="00000400000000000000" pitchFamily="2" charset="-78"/>
              </a:rPr>
              <a:t>این </a:t>
            </a:r>
            <a:r>
              <a:rPr lang="fa-IR" smtClean="0">
                <a:solidFill>
                  <a:srgbClr val="242021"/>
                </a:solidFill>
                <a:latin typeface="BLotus"/>
                <a:cs typeface="B Zar" panose="00000400000000000000" pitchFamily="2" charset="-78"/>
              </a:rPr>
              <a:t>خصوص میتوان </a:t>
            </a:r>
            <a:r>
              <a:rPr lang="fa-IR">
                <a:solidFill>
                  <a:srgbClr val="242021"/>
                </a:solidFill>
                <a:latin typeface="BLotus"/>
                <a:cs typeface="B Zar" panose="00000400000000000000" pitchFamily="2" charset="-78"/>
              </a:rPr>
              <a:t>گفت که </a:t>
            </a:r>
            <a:r>
              <a:rPr lang="fa-IR" smtClean="0">
                <a:solidFill>
                  <a:srgbClr val="FF0000"/>
                </a:solidFill>
                <a:latin typeface="BLotus"/>
                <a:cs typeface="B Zar" panose="00000400000000000000" pitchFamily="2" charset="-78"/>
              </a:rPr>
              <a:t>تنوع طلبی </a:t>
            </a:r>
            <a:r>
              <a:rPr lang="fa-IR">
                <a:solidFill>
                  <a:srgbClr val="FF0000"/>
                </a:solidFill>
                <a:latin typeface="BLotus"/>
                <a:cs typeface="B Zar" panose="00000400000000000000" pitchFamily="2" charset="-78"/>
              </a:rPr>
              <a:t>گرایشات سیاسی با محوریت انتخاب طیف اصولگرایی در </a:t>
            </a:r>
            <a:r>
              <a:rPr lang="fa-IR" smtClean="0">
                <a:solidFill>
                  <a:srgbClr val="FF0000"/>
                </a:solidFill>
                <a:latin typeface="BLotus"/>
                <a:cs typeface="B Zar" panose="00000400000000000000" pitchFamily="2" charset="-78"/>
              </a:rPr>
              <a:t>بین قوم </a:t>
            </a:r>
            <a:r>
              <a:rPr lang="fa-IR">
                <a:solidFill>
                  <a:srgbClr val="FF0000"/>
                </a:solidFill>
                <a:latin typeface="BLotus"/>
                <a:cs typeface="B Zar" panose="00000400000000000000" pitchFamily="2" charset="-78"/>
              </a:rPr>
              <a:t>عرب بیشتر از سایر </a:t>
            </a:r>
            <a:r>
              <a:rPr lang="fa-IR" smtClean="0">
                <a:solidFill>
                  <a:srgbClr val="FF0000"/>
                </a:solidFill>
                <a:latin typeface="BLotus"/>
                <a:cs typeface="B Zar" panose="00000400000000000000" pitchFamily="2" charset="-78"/>
              </a:rPr>
              <a:t>گزینه ها </a:t>
            </a:r>
            <a:r>
              <a:rPr lang="fa-IR">
                <a:solidFill>
                  <a:srgbClr val="FF0000"/>
                </a:solidFill>
                <a:latin typeface="BLotus"/>
                <a:cs typeface="B Zar" panose="00000400000000000000" pitchFamily="2" charset="-78"/>
              </a:rPr>
              <a:t>است </a:t>
            </a:r>
            <a:r>
              <a:rPr lang="fa-IR" smtClean="0">
                <a:solidFill>
                  <a:srgbClr val="242021"/>
                </a:solidFill>
                <a:latin typeface="BLotus"/>
                <a:cs typeface="B Zar" panose="00000400000000000000" pitchFamily="2" charset="-78"/>
              </a:rPr>
              <a:t>(5/778) این </a:t>
            </a:r>
            <a:r>
              <a:rPr lang="fa-IR">
                <a:solidFill>
                  <a:srgbClr val="242021"/>
                </a:solidFill>
                <a:latin typeface="BLotus"/>
                <a:cs typeface="B Zar" panose="00000400000000000000" pitchFamily="2" charset="-78"/>
              </a:rPr>
              <a:t>شاخص تنوعطلبی گرایشات </a:t>
            </a:r>
            <a:r>
              <a:rPr lang="fa-IR" smtClean="0">
                <a:solidFill>
                  <a:srgbClr val="242021"/>
                </a:solidFill>
                <a:latin typeface="BLotus"/>
                <a:cs typeface="B Zar" panose="00000400000000000000" pitchFamily="2" charset="-78"/>
              </a:rPr>
              <a:t>سیاسی پس </a:t>
            </a:r>
            <a:r>
              <a:rPr lang="fa-IR">
                <a:solidFill>
                  <a:srgbClr val="242021"/>
                </a:solidFill>
                <a:latin typeface="BLotus"/>
                <a:cs typeface="B Zar" panose="00000400000000000000" pitchFamily="2" charset="-78"/>
              </a:rPr>
              <a:t>از قوم عرب به ترتیب در بین فارسهای بومی </a:t>
            </a:r>
            <a:r>
              <a:rPr lang="fa-IR" smtClean="0">
                <a:solidFill>
                  <a:srgbClr val="242021"/>
                </a:solidFill>
                <a:latin typeface="BLotus"/>
                <a:cs typeface="B Zar" panose="00000400000000000000" pitchFamily="2" charset="-78"/>
              </a:rPr>
              <a:t>(5/966) و </a:t>
            </a:r>
            <a:r>
              <a:rPr lang="fa-IR">
                <a:solidFill>
                  <a:srgbClr val="242021"/>
                </a:solidFill>
                <a:latin typeface="BLotus"/>
                <a:cs typeface="B Zar" panose="00000400000000000000" pitchFamily="2" charset="-78"/>
              </a:rPr>
              <a:t>قوم بختیاری </a:t>
            </a:r>
            <a:r>
              <a:rPr lang="fa-IR" smtClean="0">
                <a:solidFill>
                  <a:srgbClr val="242021"/>
                </a:solidFill>
                <a:latin typeface="BLotus"/>
                <a:cs typeface="B Zar" panose="00000400000000000000" pitchFamily="2" charset="-78"/>
              </a:rPr>
              <a:t>(5/314)</a:t>
            </a:r>
            <a:r>
              <a:rPr lang="fa-IR">
                <a:solidFill>
                  <a:srgbClr val="242021"/>
                </a:solidFill>
                <a:latin typeface="BLotus"/>
                <a:cs typeface="B Zar" panose="00000400000000000000" pitchFamily="2" charset="-78"/>
              </a:rPr>
              <a:t/>
            </a:r>
            <a:br>
              <a:rPr lang="fa-IR">
                <a:solidFill>
                  <a:srgbClr val="242021"/>
                </a:solidFill>
                <a:latin typeface="BLotus"/>
                <a:cs typeface="B Zar" panose="00000400000000000000" pitchFamily="2" charset="-78"/>
              </a:rPr>
            </a:br>
            <a:r>
              <a:rPr lang="fa-IR">
                <a:solidFill>
                  <a:srgbClr val="242021"/>
                </a:solidFill>
                <a:latin typeface="BLotus"/>
                <a:cs typeface="B Zar" panose="00000400000000000000" pitchFamily="2" charset="-78"/>
              </a:rPr>
              <a:t>دیده میشود، بنابراین هرچقدر این مقدار ضعیفتر شود بیانگر گرایش بیشتر آن قومیت </a:t>
            </a:r>
            <a:r>
              <a:rPr lang="fa-IR" smtClean="0">
                <a:solidFill>
                  <a:srgbClr val="242021"/>
                </a:solidFill>
                <a:latin typeface="BLotus"/>
                <a:cs typeface="B Zar" panose="00000400000000000000" pitchFamily="2" charset="-78"/>
              </a:rPr>
              <a:t>به انتخاب </a:t>
            </a:r>
            <a:r>
              <a:rPr lang="fa-IR">
                <a:solidFill>
                  <a:srgbClr val="242021"/>
                </a:solidFill>
                <a:latin typeface="BLotus"/>
                <a:cs typeface="B Zar" panose="00000400000000000000" pitchFamily="2" charset="-78"/>
              </a:rPr>
              <a:t>کاندیدایی طیف سیاسی اصلاحطلبی است (در این تعریف، قوم بختیاری بیشتر </a:t>
            </a:r>
            <a:r>
              <a:rPr lang="fa-IR" smtClean="0">
                <a:solidFill>
                  <a:srgbClr val="242021"/>
                </a:solidFill>
                <a:latin typeface="BLotus"/>
                <a:cs typeface="B Zar" panose="00000400000000000000" pitchFamily="2" charset="-78"/>
              </a:rPr>
              <a:t>ازاقوام </a:t>
            </a:r>
            <a:r>
              <a:rPr lang="fa-IR">
                <a:solidFill>
                  <a:srgbClr val="242021"/>
                </a:solidFill>
                <a:latin typeface="BLotus"/>
                <a:cs typeface="B Zar" panose="00000400000000000000" pitchFamily="2" charset="-78"/>
              </a:rPr>
              <a:t>دیگر دارای گرایش اصلاحطلبانه هستند.</a:t>
            </a:r>
            <a:r>
              <a:rPr lang="fa-IR">
                <a:cs typeface="B Zar" panose="00000400000000000000" pitchFamily="2" charset="-78"/>
              </a:rPr>
              <a:t> </a:t>
            </a:r>
            <a:endParaRPr lang="fa-IR" smtClean="0">
              <a:cs typeface="B Zar" panose="00000400000000000000" pitchFamily="2" charset="-78"/>
            </a:endParaRPr>
          </a:p>
          <a:p>
            <a:pPr algn="just"/>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91607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242021"/>
                </a:solidFill>
                <a:latin typeface="BLotus"/>
                <a:cs typeface="B Zar" panose="00000400000000000000" pitchFamily="2" charset="-78"/>
              </a:rPr>
              <a:t>در ادامه نتایج آماری مربوط به آرای انتخاباتی مأخوذه، با میزان سرمایه اجتماعی شهروندان استان خوزستان به صورت تفکیکشده انطباق داده شد. در این راستا، مسئله اصلی تحقیق این خواهد بود که </a:t>
            </a:r>
            <a:r>
              <a:rPr lang="fa-IR">
                <a:solidFill>
                  <a:srgbClr val="FF0000"/>
                </a:solidFill>
                <a:latin typeface="BLotus"/>
                <a:cs typeface="B Zar" panose="00000400000000000000" pitchFamily="2" charset="-78"/>
              </a:rPr>
              <a:t>آیا قطب سنجی گرایشات سیاسی اصلاحطلبی و اصولگرایی بر حسب میزان سرمایه اجتماعی در انتخابات ریاست جمهوری اسلامی ایران با در نظر گرفتن متغیرهای جمعیت شناختی نظیر جنس، قومیت، سن، سکونت و شاخص پایگاه اقتصادی و اجتماعی تأثیرگذار است</a:t>
            </a:r>
            <a:br>
              <a:rPr lang="fa-IR">
                <a:solidFill>
                  <a:srgbClr val="FF0000"/>
                </a:solidFill>
                <a:latin typeface="BLotus"/>
                <a:cs typeface="B Zar" panose="00000400000000000000" pitchFamily="2" charset="-78"/>
              </a:rPr>
            </a:br>
            <a:r>
              <a:rPr lang="fa-IR">
                <a:solidFill>
                  <a:srgbClr val="FF0000"/>
                </a:solidFill>
                <a:latin typeface="BLotus"/>
                <a:cs typeface="B Zar" panose="00000400000000000000" pitchFamily="2" charset="-78"/>
              </a:rPr>
              <a:t>یا خیر؟</a:t>
            </a:r>
            <a:endParaRPr lang="fa-IR">
              <a:solidFill>
                <a:srgbClr val="FF0000"/>
              </a:solidFill>
            </a:endParaRPr>
          </a:p>
        </p:txBody>
      </p:sp>
      <p:pic>
        <p:nvPicPr>
          <p:cNvPr id="4" name="Picture 3"/>
          <p:cNvPicPr>
            <a:picLocks noChangeAspect="1"/>
          </p:cNvPicPr>
          <p:nvPr/>
        </p:nvPicPr>
        <p:blipFill>
          <a:blip r:embed="rId2"/>
          <a:stretch>
            <a:fillRect/>
          </a:stretch>
        </p:blipFill>
        <p:spPr>
          <a:xfrm>
            <a:off x="838200" y="4578720"/>
            <a:ext cx="1535430" cy="1598243"/>
          </a:xfrm>
          <a:prstGeom prst="rect">
            <a:avLst/>
          </a:prstGeom>
        </p:spPr>
      </p:pic>
    </p:spTree>
    <p:extLst>
      <p:ext uri="{BB962C8B-B14F-4D97-AF65-F5344CB8AC3E}">
        <p14:creationId xmlns:p14="http://schemas.microsoft.com/office/powerpoint/2010/main" val="35904790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502947" y="859037"/>
            <a:ext cx="7426663" cy="5408079"/>
          </a:xfrm>
          <a:prstGeom prst="rect">
            <a:avLst/>
          </a:prstGeom>
        </p:spPr>
      </p:pic>
    </p:spTree>
    <p:extLst>
      <p:ext uri="{BB962C8B-B14F-4D97-AF65-F5344CB8AC3E}">
        <p14:creationId xmlns:p14="http://schemas.microsoft.com/office/powerpoint/2010/main" val="22693421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solidFill>
                  <a:srgbClr val="242021"/>
                </a:solidFill>
                <a:latin typeface="BLotus"/>
                <a:cs typeface="B Zar" panose="00000400000000000000" pitchFamily="2" charset="-78"/>
              </a:rPr>
              <a:t>بر اساس مدل معادلات ساختاری (حداقل مربعات جزئی) در مدل شماره </a:t>
            </a:r>
            <a:r>
              <a:rPr lang="fa-IR" smtClean="0">
                <a:solidFill>
                  <a:srgbClr val="242021"/>
                </a:solidFill>
                <a:latin typeface="BLotus"/>
                <a:cs typeface="B Zar" panose="00000400000000000000" pitchFamily="2" charset="-78"/>
              </a:rPr>
              <a:t>(3) فرضیات</a:t>
            </a:r>
            <a:r>
              <a:rPr lang="fa-IR">
                <a:solidFill>
                  <a:srgbClr val="242021"/>
                </a:solidFill>
                <a:latin typeface="BLotus"/>
                <a:cs typeface="B Zar" panose="00000400000000000000" pitchFamily="2" charset="-78"/>
              </a:rPr>
              <a:t> </a:t>
            </a:r>
            <a:r>
              <a:rPr lang="fa-IR" smtClean="0">
                <a:solidFill>
                  <a:srgbClr val="242021"/>
                </a:solidFill>
                <a:latin typeface="BLotus"/>
                <a:cs typeface="B Zar" panose="00000400000000000000" pitchFamily="2" charset="-78"/>
              </a:rPr>
              <a:t>فرعی </a:t>
            </a:r>
            <a:r>
              <a:rPr lang="fa-IR">
                <a:solidFill>
                  <a:srgbClr val="242021"/>
                </a:solidFill>
                <a:latin typeface="BLotus"/>
                <a:cs typeface="B Zar" panose="00000400000000000000" pitchFamily="2" charset="-78"/>
              </a:rPr>
              <a:t>و اصلی از زاویه دیگر مورد تحلیل و آزمایش و با استفاده از مدل تحلیل </a:t>
            </a:r>
            <a:r>
              <a:rPr lang="fa-IR" smtClean="0">
                <a:solidFill>
                  <a:srgbClr val="242021"/>
                </a:solidFill>
                <a:latin typeface="BLotus"/>
                <a:cs typeface="B Zar" panose="00000400000000000000" pitchFamily="2" charset="-78"/>
              </a:rPr>
              <a:t>مسیر مورد </a:t>
            </a:r>
            <a:r>
              <a:rPr lang="fa-IR">
                <a:solidFill>
                  <a:srgbClr val="242021"/>
                </a:solidFill>
                <a:latin typeface="BLotus"/>
                <a:cs typeface="B Zar" panose="00000400000000000000" pitchFamily="2" charset="-78"/>
              </a:rPr>
              <a:t>ارزیابی و ساختار یابی قرارگرفته شدند. نتایج نمودار فوق بیانگر این است که </a:t>
            </a:r>
            <a:r>
              <a:rPr lang="fa-IR" smtClean="0">
                <a:solidFill>
                  <a:srgbClr val="242021"/>
                </a:solidFill>
                <a:latin typeface="BLotus"/>
                <a:cs typeface="B Zar" panose="00000400000000000000" pitchFamily="2" charset="-78"/>
              </a:rPr>
              <a:t>گرایش سیاسی </a:t>
            </a:r>
            <a:r>
              <a:rPr lang="fa-IR">
                <a:solidFill>
                  <a:srgbClr val="242021"/>
                </a:solidFill>
                <a:latin typeface="BLotus"/>
                <a:cs typeface="B Zar" panose="00000400000000000000" pitchFamily="2" charset="-78"/>
              </a:rPr>
              <a:t>اصلاحطلبی محاسبهشده از طریق قطبنمای گرایش سنجی سیاسی </a:t>
            </a:r>
            <a:r>
              <a:rPr lang="fa-IR" smtClean="0">
                <a:solidFill>
                  <a:srgbClr val="242021"/>
                </a:solidFill>
                <a:latin typeface="BLotus"/>
                <a:cs typeface="B Zar" panose="00000400000000000000" pitchFamily="2" charset="-78"/>
              </a:rPr>
              <a:t>(0/952) بیشتر</a:t>
            </a:r>
            <a:r>
              <a:rPr lang="fa-IR">
                <a:solidFill>
                  <a:srgbClr val="242021"/>
                </a:solidFill>
                <a:latin typeface="BLotus"/>
                <a:cs typeface="B Zar" panose="00000400000000000000" pitchFamily="2" charset="-78"/>
              </a:rPr>
              <a:t> </a:t>
            </a:r>
            <a:r>
              <a:rPr lang="fa-IR" smtClean="0">
                <a:solidFill>
                  <a:srgbClr val="242021"/>
                </a:solidFill>
                <a:latin typeface="BLotus"/>
                <a:cs typeface="B Zar" panose="00000400000000000000" pitchFamily="2" charset="-78"/>
              </a:rPr>
              <a:t>از </a:t>
            </a:r>
            <a:r>
              <a:rPr lang="fa-IR">
                <a:solidFill>
                  <a:srgbClr val="242021"/>
                </a:solidFill>
                <a:latin typeface="BLotus"/>
                <a:cs typeface="B Zar" panose="00000400000000000000" pitchFamily="2" charset="-78"/>
              </a:rPr>
              <a:t>گرایشات سیاسی اصولگرایانه </a:t>
            </a:r>
            <a:r>
              <a:rPr lang="fa-IR" smtClean="0">
                <a:solidFill>
                  <a:srgbClr val="242021"/>
                </a:solidFill>
                <a:latin typeface="BLotus"/>
                <a:cs typeface="B Zar" panose="00000400000000000000" pitchFamily="2" charset="-78"/>
              </a:rPr>
              <a:t>(0/475) تحت </a:t>
            </a:r>
            <a:r>
              <a:rPr lang="fa-IR">
                <a:solidFill>
                  <a:srgbClr val="242021"/>
                </a:solidFill>
                <a:latin typeface="BLotus"/>
                <a:cs typeface="B Zar" panose="00000400000000000000" pitchFamily="2" charset="-78"/>
              </a:rPr>
              <a:t>تأثیر میزان کل سرمایه اجتماعی </a:t>
            </a:r>
            <a:r>
              <a:rPr lang="fa-IR" smtClean="0">
                <a:solidFill>
                  <a:srgbClr val="242021"/>
                </a:solidFill>
                <a:latin typeface="BLotus"/>
                <a:cs typeface="B Zar" panose="00000400000000000000" pitchFamily="2" charset="-78"/>
              </a:rPr>
              <a:t>(3/185-)</a:t>
            </a:r>
            <a:r>
              <a:rPr lang="fa-IR">
                <a:solidFill>
                  <a:srgbClr val="242021"/>
                </a:solidFill>
                <a:latin typeface="BLotus"/>
                <a:cs typeface="B Zar" panose="00000400000000000000" pitchFamily="2" charset="-78"/>
              </a:rPr>
              <a:t> </a:t>
            </a:r>
            <a:r>
              <a:rPr lang="fa-IR" smtClean="0">
                <a:solidFill>
                  <a:srgbClr val="242021"/>
                </a:solidFill>
                <a:latin typeface="BLotus"/>
                <a:cs typeface="B Zar" panose="00000400000000000000" pitchFamily="2" charset="-78"/>
              </a:rPr>
              <a:t>قرار </a:t>
            </a:r>
            <a:r>
              <a:rPr lang="fa-IR">
                <a:solidFill>
                  <a:srgbClr val="242021"/>
                </a:solidFill>
                <a:latin typeface="BLotus"/>
                <a:cs typeface="B Zar" panose="00000400000000000000" pitchFamily="2" charset="-78"/>
              </a:rPr>
              <a:t>گرفت. </a:t>
            </a: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5370371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srgbClr val="242021"/>
                </a:solidFill>
                <a:latin typeface="BLotus"/>
                <a:cs typeface="B Zar" panose="00000400000000000000" pitchFamily="2" charset="-78"/>
              </a:rPr>
              <a:t>همچنین </a:t>
            </a:r>
            <a:r>
              <a:rPr lang="fa-IR">
                <a:solidFill>
                  <a:srgbClr val="242021"/>
                </a:solidFill>
                <a:latin typeface="BLotus"/>
                <a:cs typeface="B Zar" panose="00000400000000000000" pitchFamily="2" charset="-78"/>
              </a:rPr>
              <a:t>ابعاد </a:t>
            </a:r>
            <a:r>
              <a:rPr lang="fa-IR" smtClean="0">
                <a:solidFill>
                  <a:srgbClr val="242021"/>
                </a:solidFill>
                <a:latin typeface="BLotus"/>
                <a:cs typeface="B Zar" panose="00000400000000000000" pitchFamily="2" charset="-78"/>
              </a:rPr>
              <a:t>شبکه ای </a:t>
            </a:r>
            <a:r>
              <a:rPr lang="fa-IR">
                <a:solidFill>
                  <a:srgbClr val="242021"/>
                </a:solidFill>
                <a:latin typeface="BLotus"/>
                <a:cs typeface="B Zar" panose="00000400000000000000" pitchFamily="2" charset="-78"/>
              </a:rPr>
              <a:t>سرمایه اجتماعی (2/294) نسبت به ابعاد آلتوسویی (1/940) دارای ضریب تعیینکنندگی بیشتری در نوع گرایشات سیاسی دوگانه است، </a:t>
            </a:r>
            <a:r>
              <a:rPr lang="fa-IR" b="1">
                <a:solidFill>
                  <a:srgbClr val="FF0000"/>
                </a:solidFill>
                <a:latin typeface="BLotus"/>
                <a:cs typeface="B Zar" panose="00000400000000000000" pitchFamily="2" charset="-78"/>
              </a:rPr>
              <a:t>به تعبیری روشن ً تر در شهرهای با میزان سرمایه اجتماعی بالا در استان خوزستان، متعاقبا گرایش سیاسی آن مناطق </a:t>
            </a:r>
            <a:r>
              <a:rPr lang="fa-IR" b="1">
                <a:solidFill>
                  <a:srgbClr val="FF0000"/>
                </a:solidFill>
                <a:latin typeface="BLotus"/>
                <a:cs typeface="B Zar" panose="00000400000000000000" pitchFamily="2" charset="-78"/>
              </a:rPr>
              <a:t>بیشتر </a:t>
            </a:r>
            <a:r>
              <a:rPr lang="fa-IR" b="1" smtClean="0">
                <a:solidFill>
                  <a:srgbClr val="FF0000"/>
                </a:solidFill>
                <a:latin typeface="BLotus"/>
                <a:cs typeface="B Zar" panose="00000400000000000000" pitchFamily="2" charset="-78"/>
              </a:rPr>
              <a:t>اصلاح طلبانه </a:t>
            </a:r>
            <a:r>
              <a:rPr lang="fa-IR" b="1">
                <a:solidFill>
                  <a:srgbClr val="FF0000"/>
                </a:solidFill>
                <a:latin typeface="BLotus"/>
                <a:cs typeface="B Zar" panose="00000400000000000000" pitchFamily="2" charset="-78"/>
              </a:rPr>
              <a:t>است تا اصولگرایانه</a:t>
            </a:r>
            <a:r>
              <a:rPr lang="fa-IR">
                <a:solidFill>
                  <a:srgbClr val="242021"/>
                </a:solidFill>
                <a:latin typeface="BLotus"/>
                <a:cs typeface="B Zar" panose="00000400000000000000" pitchFamily="2" charset="-78"/>
              </a:rPr>
              <a:t>؛ بنابراین میتوان گفت که سرمایه اجتماعی دارای ضریب تأثیر بالایی (0.458) بر روی گرایشات سیاسی است؛</a:t>
            </a:r>
            <a:r>
              <a:rPr lang="fa-IR">
                <a:solidFill>
                  <a:prstClr val="black"/>
                </a:solidFill>
                <a:cs typeface="B Zar" panose="00000400000000000000" pitchFamily="2" charset="-78"/>
              </a:rPr>
              <a:t> </a:t>
            </a:r>
          </a:p>
          <a:p>
            <a:endParaRPr lang="fa-IR"/>
          </a:p>
        </p:txBody>
      </p:sp>
    </p:spTree>
    <p:extLst>
      <p:ext uri="{BB962C8B-B14F-4D97-AF65-F5344CB8AC3E}">
        <p14:creationId xmlns:p14="http://schemas.microsoft.com/office/powerpoint/2010/main" val="20011142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242021"/>
                </a:solidFill>
                <a:latin typeface="BLotus"/>
                <a:cs typeface="B Zar" panose="00000400000000000000" pitchFamily="2" charset="-78"/>
              </a:rPr>
              <a:t>به </a:t>
            </a:r>
            <a:r>
              <a:rPr lang="fa-IR">
                <a:solidFill>
                  <a:srgbClr val="242021"/>
                </a:solidFill>
                <a:latin typeface="BLotus"/>
                <a:cs typeface="B Zar" panose="00000400000000000000" pitchFamily="2" charset="-78"/>
              </a:rPr>
              <a:t>عبارت </a:t>
            </a:r>
            <a:r>
              <a:rPr lang="fa-IR" smtClean="0">
                <a:solidFill>
                  <a:srgbClr val="242021"/>
                </a:solidFill>
                <a:latin typeface="BLotus"/>
                <a:cs typeface="B Zar" panose="00000400000000000000" pitchFamily="2" charset="-78"/>
              </a:rPr>
              <a:t>دیگر ضریب </a:t>
            </a:r>
            <a:r>
              <a:rPr lang="fa-IR">
                <a:solidFill>
                  <a:srgbClr val="242021"/>
                </a:solidFill>
                <a:latin typeface="BLotus"/>
                <a:cs typeface="B Zar" panose="00000400000000000000" pitchFamily="2" charset="-78"/>
              </a:rPr>
              <a:t>مسیر فوق بیانگر این است که </a:t>
            </a:r>
            <a:r>
              <a:rPr lang="fa-IR" b="1">
                <a:solidFill>
                  <a:srgbClr val="FF0000"/>
                </a:solidFill>
                <a:latin typeface="BLotus"/>
                <a:cs typeface="B Zar" panose="00000400000000000000" pitchFamily="2" charset="-78"/>
              </a:rPr>
              <a:t>سرمایه اجتماعی توانسته است به خوبی تغییرات </a:t>
            </a:r>
            <a:r>
              <a:rPr lang="fa-IR" b="1" smtClean="0">
                <a:solidFill>
                  <a:srgbClr val="FF0000"/>
                </a:solidFill>
                <a:latin typeface="BLotus"/>
                <a:cs typeface="B Zar" panose="00000400000000000000" pitchFamily="2" charset="-78"/>
              </a:rPr>
              <a:t>کل را </a:t>
            </a:r>
            <a:r>
              <a:rPr lang="fa-IR" b="1">
                <a:solidFill>
                  <a:srgbClr val="FF0000"/>
                </a:solidFill>
                <a:latin typeface="BLotus"/>
                <a:cs typeface="B Zar" panose="00000400000000000000" pitchFamily="2" charset="-78"/>
              </a:rPr>
              <a:t>در متغیر وابسته گرایشات سیاسی مورد تبیین قرار دهد </a:t>
            </a:r>
            <a:r>
              <a:rPr lang="fa-IR">
                <a:solidFill>
                  <a:srgbClr val="242021"/>
                </a:solidFill>
                <a:latin typeface="BLotus"/>
                <a:cs typeface="B Zar" panose="00000400000000000000" pitchFamily="2" charset="-78"/>
              </a:rPr>
              <a:t>چون ضریب معناداری </a:t>
            </a:r>
            <a:r>
              <a:rPr lang="fa-IR" smtClean="0">
                <a:solidFill>
                  <a:srgbClr val="242021"/>
                </a:solidFill>
                <a:latin typeface="BLotus"/>
                <a:cs typeface="B Zar" panose="00000400000000000000" pitchFamily="2" charset="-78"/>
              </a:rPr>
              <a:t>سرمایه اجتماعی </a:t>
            </a:r>
            <a:r>
              <a:rPr lang="fa-IR">
                <a:solidFill>
                  <a:srgbClr val="242021"/>
                </a:solidFill>
                <a:latin typeface="BLotus"/>
                <a:cs typeface="B Zar" panose="00000400000000000000" pitchFamily="2" charset="-78"/>
              </a:rPr>
              <a:t>و گرایشات سیاسی عدد </a:t>
            </a:r>
            <a:r>
              <a:rPr lang="fa-IR" smtClean="0">
                <a:solidFill>
                  <a:srgbClr val="242021"/>
                </a:solidFill>
                <a:latin typeface="BLotus"/>
                <a:cs typeface="B Zar" panose="00000400000000000000" pitchFamily="2" charset="-78"/>
              </a:rPr>
              <a:t>3/185- است </a:t>
            </a:r>
            <a:r>
              <a:rPr lang="fa-IR">
                <a:solidFill>
                  <a:srgbClr val="242021"/>
                </a:solidFill>
                <a:latin typeface="BLotus"/>
                <a:cs typeface="B Zar" panose="00000400000000000000" pitchFamily="2" charset="-78"/>
              </a:rPr>
              <a:t>که منفی بودن این ضریب مسیر </a:t>
            </a:r>
            <a:r>
              <a:rPr lang="fa-IR" smtClean="0">
                <a:solidFill>
                  <a:srgbClr val="242021"/>
                </a:solidFill>
                <a:latin typeface="BLotus"/>
                <a:cs typeface="B Zar" panose="00000400000000000000" pitchFamily="2" charset="-78"/>
              </a:rPr>
              <a:t>بیانگر معنیدار </a:t>
            </a:r>
            <a:r>
              <a:rPr lang="fa-IR">
                <a:solidFill>
                  <a:srgbClr val="242021"/>
                </a:solidFill>
                <a:latin typeface="BLotus"/>
                <a:cs typeface="B Zar" panose="00000400000000000000" pitchFamily="2" charset="-78"/>
              </a:rPr>
              <a:t>بودن تأثیر سرمایه اجتماعی بر روی متغیر گرایشات سیاسی در طیف </a:t>
            </a:r>
            <a:r>
              <a:rPr lang="fa-IR" smtClean="0">
                <a:solidFill>
                  <a:srgbClr val="242021"/>
                </a:solidFill>
                <a:latin typeface="BLotus"/>
                <a:cs typeface="B Zar" panose="00000400000000000000" pitchFamily="2" charset="-78"/>
              </a:rPr>
              <a:t>اصولگرایانه (0/475) است</a:t>
            </a:r>
            <a:r>
              <a:rPr lang="fa-IR">
                <a:solidFill>
                  <a:srgbClr val="242021"/>
                </a:solidFill>
                <a:latin typeface="BLotus"/>
                <a:cs typeface="B Zar" panose="00000400000000000000" pitchFamily="2" charset="-78"/>
              </a:rPr>
              <a:t>. ولی تأثیر سرمایه اجتماعی بر روی متغیر گرایش سیاسی اصلاحطلبانه</a:t>
            </a:r>
            <a:br>
              <a:rPr lang="fa-IR">
                <a:solidFill>
                  <a:srgbClr val="242021"/>
                </a:solidFill>
                <a:latin typeface="BLotus"/>
                <a:cs typeface="B Zar" panose="00000400000000000000" pitchFamily="2" charset="-78"/>
              </a:rPr>
            </a:br>
            <a:r>
              <a:rPr lang="fa-IR" smtClean="0">
                <a:solidFill>
                  <a:srgbClr val="242021"/>
                </a:solidFill>
                <a:latin typeface="BLotus"/>
                <a:cs typeface="B Zar" panose="00000400000000000000" pitchFamily="2" charset="-78"/>
              </a:rPr>
              <a:t>(0/952) معنادار </a:t>
            </a:r>
            <a:r>
              <a:rPr lang="fa-IR">
                <a:solidFill>
                  <a:srgbClr val="242021"/>
                </a:solidFill>
                <a:latin typeface="BLotus"/>
                <a:cs typeface="B Zar" panose="00000400000000000000" pitchFamily="2" charset="-78"/>
              </a:rPr>
              <a:t>و مستقیم است</a:t>
            </a:r>
            <a:r>
              <a:rPr lang="fa-IR">
                <a:cs typeface="B Zar" panose="00000400000000000000" pitchFamily="2" charset="-78"/>
              </a:rPr>
              <a:t>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4890097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latin typeface="BZarBold"/>
                <a:cs typeface="B Zar" panose="00000400000000000000" pitchFamily="2" charset="-78"/>
              </a:rPr>
              <a:t>نتیجه گیری </a:t>
            </a:r>
            <a:r>
              <a:rPr lang="fa-IR" b="1">
                <a:solidFill>
                  <a:srgbClr val="FF0000"/>
                </a:solidFill>
                <a:latin typeface="BZarBold"/>
                <a:cs typeface="B Zar" panose="00000400000000000000" pitchFamily="2" charset="-78"/>
              </a:rPr>
              <a:t>و پیشنهادات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solidFill>
                  <a:srgbClr val="242021"/>
                </a:solidFill>
                <a:latin typeface="BLotus"/>
                <a:cs typeface="B Zar" panose="00000400000000000000" pitchFamily="2" charset="-78"/>
              </a:rPr>
              <a:t>سرمایه </a:t>
            </a:r>
            <a:r>
              <a:rPr lang="fa-IR">
                <a:solidFill>
                  <a:srgbClr val="242021"/>
                </a:solidFill>
                <a:latin typeface="BLotus"/>
                <a:cs typeface="B Zar" panose="00000400000000000000" pitchFamily="2" charset="-78"/>
              </a:rPr>
              <a:t>اجتماعی، مسیر مهمی جهت نیل به توسعه سیاسی است. در یک جامعه </a:t>
            </a:r>
            <a:r>
              <a:rPr lang="fa-IR" smtClean="0">
                <a:solidFill>
                  <a:srgbClr val="242021"/>
                </a:solidFill>
                <a:latin typeface="BLotus"/>
                <a:cs typeface="B Zar" panose="00000400000000000000" pitchFamily="2" charset="-78"/>
              </a:rPr>
              <a:t>مدنی با </a:t>
            </a:r>
            <a:r>
              <a:rPr lang="fa-IR">
                <a:solidFill>
                  <a:srgbClr val="242021"/>
                </a:solidFill>
                <a:latin typeface="BLotus"/>
                <a:cs typeface="B Zar" panose="00000400000000000000" pitchFamily="2" charset="-78"/>
              </a:rPr>
              <a:t>نقشی مهمی که به عنوان واسط بین مردم و دولتمردان ایجاد میکند در اتحاد جامعه </a:t>
            </a:r>
            <a:r>
              <a:rPr lang="fa-IR" smtClean="0">
                <a:solidFill>
                  <a:srgbClr val="242021"/>
                </a:solidFill>
                <a:latin typeface="BLotus"/>
                <a:cs typeface="B Zar" panose="00000400000000000000" pitchFamily="2" charset="-78"/>
              </a:rPr>
              <a:t>نقش دارد</a:t>
            </a:r>
            <a:r>
              <a:rPr lang="fa-IR">
                <a:solidFill>
                  <a:srgbClr val="242021"/>
                </a:solidFill>
                <a:latin typeface="BLotus"/>
                <a:cs typeface="B Zar" panose="00000400000000000000" pitchFamily="2" charset="-78"/>
              </a:rPr>
              <a:t>. همچنین باعث میشود که شهروندان با اطمینان بیشتر به بنیانهای جامعه، آزادانه </a:t>
            </a:r>
            <a:r>
              <a:rPr lang="fa-IR" smtClean="0">
                <a:solidFill>
                  <a:srgbClr val="242021"/>
                </a:solidFill>
                <a:latin typeface="BLotus"/>
                <a:cs typeface="B Zar" panose="00000400000000000000" pitchFamily="2" charset="-78"/>
              </a:rPr>
              <a:t>گرایش فکری </a:t>
            </a:r>
            <a:r>
              <a:rPr lang="fa-IR">
                <a:solidFill>
                  <a:srgbClr val="242021"/>
                </a:solidFill>
                <a:latin typeface="BLotus"/>
                <a:cs typeface="B Zar" panose="00000400000000000000" pitchFamily="2" charset="-78"/>
              </a:rPr>
              <a:t>و سیاسی خود را به عنوان یکی از مصادیق توسعه سیاسی بروز دهند. </a:t>
            </a:r>
            <a:endParaRPr lang="fa-IR" smtClean="0">
              <a:solidFill>
                <a:srgbClr val="242021"/>
              </a:solidFill>
              <a:latin typeface="BLotus"/>
              <a:cs typeface="B Zar" panose="00000400000000000000" pitchFamily="2" charset="-78"/>
            </a:endParaRPr>
          </a:p>
          <a:p>
            <a:pPr algn="just"/>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437175" y="3722004"/>
            <a:ext cx="2143125" cy="2143125"/>
          </a:xfrm>
          <a:prstGeom prst="rect">
            <a:avLst/>
          </a:prstGeom>
        </p:spPr>
      </p:pic>
    </p:spTree>
    <p:extLst>
      <p:ext uri="{BB962C8B-B14F-4D97-AF65-F5344CB8AC3E}">
        <p14:creationId xmlns:p14="http://schemas.microsoft.com/office/powerpoint/2010/main" val="25716829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srgbClr val="242021"/>
                </a:solidFill>
                <a:latin typeface="BLotus"/>
                <a:cs typeface="B Zar" panose="00000400000000000000" pitchFamily="2" charset="-78"/>
              </a:rPr>
              <a:t>نظریه سرمایه اجتماعی کمک میکند تا بتوان نقش همرنگی اجتماعی را در تعلقات و گرایشات سیاسی بر اساس نتایج ذیل شناسایی و پیشبینی کرد:</a:t>
            </a:r>
          </a:p>
          <a:p>
            <a:pPr lvl="0" algn="just"/>
            <a:endParaRPr lang="fa-IR" smtClean="0">
              <a:solidFill>
                <a:srgbClr val="242021"/>
              </a:solidFill>
              <a:latin typeface="BLotus"/>
              <a:cs typeface="B Zar" panose="00000400000000000000" pitchFamily="2" charset="-78"/>
            </a:endParaRPr>
          </a:p>
          <a:p>
            <a:pPr lvl="0" algn="just"/>
            <a:r>
              <a:rPr lang="fa-IR" smtClean="0">
                <a:solidFill>
                  <a:srgbClr val="242021"/>
                </a:solidFill>
                <a:latin typeface="BLotus"/>
                <a:cs typeface="B Zar" panose="00000400000000000000" pitchFamily="2" charset="-78"/>
              </a:rPr>
              <a:t>- </a:t>
            </a:r>
            <a:r>
              <a:rPr lang="fa-IR">
                <a:solidFill>
                  <a:srgbClr val="242021"/>
                </a:solidFill>
                <a:latin typeface="BLotus"/>
                <a:cs typeface="B Zar" panose="00000400000000000000" pitchFamily="2" charset="-78"/>
              </a:rPr>
              <a:t>میزان گرایشات سیاسی در گروههای سنی مختلف از یک برابری نسبی برخوردار است؛ </a:t>
            </a:r>
            <a:r>
              <a:rPr lang="fa-IR">
                <a:solidFill>
                  <a:srgbClr val="FF0000"/>
                </a:solidFill>
                <a:latin typeface="BLotus"/>
                <a:cs typeface="B Zar" panose="00000400000000000000" pitchFamily="2" charset="-78"/>
              </a:rPr>
              <a:t>بنابراین بین گرایشات سیاسی در گروههای سنی مختلف رابطه معناداری وجود ندارد</a:t>
            </a:r>
            <a:r>
              <a:rPr lang="fa-IR">
                <a:solidFill>
                  <a:prstClr val="black"/>
                </a:solidFill>
                <a:cs typeface="B Zar" panose="00000400000000000000" pitchFamily="2" charset="-78"/>
              </a:rPr>
              <a:t> </a:t>
            </a:r>
          </a:p>
          <a:p>
            <a:endParaRPr lang="fa-IR"/>
          </a:p>
        </p:txBody>
      </p:sp>
    </p:spTree>
    <p:extLst>
      <p:ext uri="{BB962C8B-B14F-4D97-AF65-F5344CB8AC3E}">
        <p14:creationId xmlns:p14="http://schemas.microsoft.com/office/powerpoint/2010/main" val="33904170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solidFill>
                  <a:srgbClr val="242021"/>
                </a:solidFill>
                <a:latin typeface="BLotus"/>
                <a:cs typeface="B Zar" panose="00000400000000000000" pitchFamily="2" charset="-78"/>
              </a:rPr>
              <a:t>احتمالاً این موضوع بر اساس ثابت ماندن سطح فعالیتهای سیاسی بر حسب ردههای </a:t>
            </a:r>
            <a:r>
              <a:rPr lang="fa-IR" smtClean="0">
                <a:solidFill>
                  <a:srgbClr val="242021"/>
                </a:solidFill>
                <a:latin typeface="BLotus"/>
                <a:cs typeface="B Zar" panose="00000400000000000000" pitchFamily="2" charset="-78"/>
              </a:rPr>
              <a:t>سنی گوناگون </a:t>
            </a:r>
            <a:r>
              <a:rPr lang="fa-IR">
                <a:solidFill>
                  <a:srgbClr val="242021"/>
                </a:solidFill>
                <a:latin typeface="BLotus"/>
                <a:cs typeface="B Zar" panose="00000400000000000000" pitchFamily="2" charset="-78"/>
              </a:rPr>
              <a:t>است. در راستای </a:t>
            </a:r>
            <a:r>
              <a:rPr lang="fa-IR" smtClean="0">
                <a:solidFill>
                  <a:srgbClr val="242021"/>
                </a:solidFill>
                <a:latin typeface="BLotus"/>
                <a:cs typeface="B Zar" panose="00000400000000000000" pitchFamily="2" charset="-78"/>
              </a:rPr>
              <a:t>یافته های </a:t>
            </a:r>
            <a:r>
              <a:rPr lang="fa-IR">
                <a:solidFill>
                  <a:srgbClr val="242021"/>
                </a:solidFill>
                <a:latin typeface="BLotus"/>
                <a:cs typeface="B Zar" panose="00000400000000000000" pitchFamily="2" charset="-78"/>
              </a:rPr>
              <a:t>(کلنسر، </a:t>
            </a:r>
            <a:r>
              <a:rPr lang="fa-IR" smtClean="0">
                <a:solidFill>
                  <a:srgbClr val="242021"/>
                </a:solidFill>
                <a:latin typeface="BLotus"/>
                <a:cs typeface="B Zar" panose="00000400000000000000" pitchFamily="2" charset="-78"/>
              </a:rPr>
              <a:t>2007) سن </a:t>
            </a:r>
            <a:r>
              <a:rPr lang="fa-IR">
                <a:solidFill>
                  <a:srgbClr val="242021"/>
                </a:solidFill>
                <a:latin typeface="BLotus"/>
                <a:cs typeface="B Zar" panose="00000400000000000000" pitchFamily="2" charset="-78"/>
              </a:rPr>
              <a:t>با سطح گرایشات سیاسی </a:t>
            </a:r>
            <a:r>
              <a:rPr lang="fa-IR" smtClean="0">
                <a:solidFill>
                  <a:srgbClr val="242021"/>
                </a:solidFill>
                <a:latin typeface="BLotus"/>
                <a:cs typeface="B Zar" panose="00000400000000000000" pitchFamily="2" charset="-78"/>
              </a:rPr>
              <a:t>دوگانه (اصلاحطلبی- </a:t>
            </a:r>
            <a:r>
              <a:rPr lang="fa-IR">
                <a:solidFill>
                  <a:srgbClr val="242021"/>
                </a:solidFill>
                <a:latin typeface="BLotus"/>
                <a:cs typeface="B Zar" panose="00000400000000000000" pitchFamily="2" charset="-78"/>
              </a:rPr>
              <a:t>اصولگرایی) ارتباط ندارد. احتمالاً این موضوع به خاطر عدم تحرک </a:t>
            </a:r>
            <a:r>
              <a:rPr lang="fa-IR" smtClean="0">
                <a:solidFill>
                  <a:srgbClr val="242021"/>
                </a:solidFill>
                <a:latin typeface="BLotus"/>
                <a:cs typeface="B Zar" panose="00000400000000000000" pitchFamily="2" charset="-78"/>
              </a:rPr>
              <a:t>پذیری سنی </a:t>
            </a:r>
            <a:r>
              <a:rPr lang="fa-IR">
                <a:solidFill>
                  <a:srgbClr val="242021"/>
                </a:solidFill>
                <a:latin typeface="BLotus"/>
                <a:cs typeface="B Zar" panose="00000400000000000000" pitchFamily="2" charset="-78"/>
              </a:rPr>
              <a:t>سیاسی شهروندان استان خوزستان بر حسب فعالیتهای سیاسی است</a:t>
            </a:r>
            <a:r>
              <a:rPr lang="fa-IR" smtClean="0">
                <a:solidFill>
                  <a:srgbClr val="242021"/>
                </a:solidFill>
                <a:latin typeface="BLotus"/>
                <a:cs typeface="B Zar" panose="00000400000000000000" pitchFamily="2" charset="-78"/>
              </a:rPr>
              <a:t>.</a:t>
            </a:r>
          </a:p>
          <a:p>
            <a:pPr marL="0" indent="0" algn="just">
              <a:buNone/>
            </a:pPr>
            <a:r>
              <a:rPr lang="fa-IR">
                <a:solidFill>
                  <a:srgbClr val="242021"/>
                </a:solidFill>
                <a:latin typeface="BLotus"/>
                <a:cs typeface="B Zar" panose="00000400000000000000" pitchFamily="2" charset="-78"/>
              </a:rPr>
              <a:t/>
            </a:r>
            <a:br>
              <a:rPr lang="fa-IR">
                <a:solidFill>
                  <a:srgbClr val="242021"/>
                </a:solidFill>
                <a:latin typeface="BLotus"/>
                <a:cs typeface="B Zar" panose="00000400000000000000" pitchFamily="2" charset="-78"/>
              </a:rPr>
            </a:b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4178735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242021"/>
                </a:solidFill>
                <a:latin typeface="BLotus"/>
                <a:cs typeface="B Zar" panose="00000400000000000000" pitchFamily="2" charset="-78"/>
              </a:rPr>
              <a:t>- </a:t>
            </a:r>
            <a:r>
              <a:rPr lang="fa-IR" b="1">
                <a:solidFill>
                  <a:srgbClr val="FF0000"/>
                </a:solidFill>
                <a:latin typeface="BLotus"/>
                <a:cs typeface="B Zar" panose="00000400000000000000" pitchFamily="2" charset="-78"/>
              </a:rPr>
              <a:t>گرایشات </a:t>
            </a:r>
            <a:r>
              <a:rPr lang="fa-IR" b="1">
                <a:solidFill>
                  <a:srgbClr val="FF0000"/>
                </a:solidFill>
                <a:latin typeface="BLotus"/>
                <a:cs typeface="B Zar" panose="00000400000000000000" pitchFamily="2" charset="-78"/>
              </a:rPr>
              <a:t>سیاسی </a:t>
            </a:r>
            <a:r>
              <a:rPr lang="fa-IR" b="1" smtClean="0">
                <a:solidFill>
                  <a:srgbClr val="FF0000"/>
                </a:solidFill>
                <a:latin typeface="BLotus"/>
                <a:cs typeface="B Zar" panose="00000400000000000000" pitchFamily="2" charset="-78"/>
              </a:rPr>
              <a:t>اصلاح طلبی </a:t>
            </a:r>
            <a:r>
              <a:rPr lang="fa-IR" b="1">
                <a:solidFill>
                  <a:srgbClr val="FF0000"/>
                </a:solidFill>
                <a:latin typeface="BLotus"/>
                <a:cs typeface="B Zar" panose="00000400000000000000" pitchFamily="2" charset="-78"/>
              </a:rPr>
              <a:t>در بین زنان بیش از مردان خوزستانی است</a:t>
            </a:r>
            <a:r>
              <a:rPr lang="fa-IR">
                <a:solidFill>
                  <a:srgbClr val="242021"/>
                </a:solidFill>
                <a:latin typeface="BLotus"/>
                <a:cs typeface="B Zar" panose="00000400000000000000" pitchFamily="2" charset="-78"/>
              </a:rPr>
              <a:t>. </a:t>
            </a:r>
            <a:r>
              <a:rPr lang="fa-IR" smtClean="0">
                <a:solidFill>
                  <a:srgbClr val="242021"/>
                </a:solidFill>
                <a:latin typeface="BLotus"/>
                <a:cs typeface="B Zar" panose="00000400000000000000" pitchFamily="2" charset="-78"/>
              </a:rPr>
              <a:t>احتمالاً علت </a:t>
            </a:r>
            <a:r>
              <a:rPr lang="fa-IR">
                <a:solidFill>
                  <a:srgbClr val="242021"/>
                </a:solidFill>
                <a:latin typeface="BLotus"/>
                <a:cs typeface="B Zar" panose="00000400000000000000" pitchFamily="2" charset="-78"/>
              </a:rPr>
              <a:t>این امر آن باشد که در ایران و خاصه در استان خوزستان زنان </a:t>
            </a:r>
            <a:r>
              <a:rPr lang="fa-IR">
                <a:solidFill>
                  <a:srgbClr val="242021"/>
                </a:solidFill>
                <a:latin typeface="BLotus"/>
                <a:cs typeface="B Zar" panose="00000400000000000000" pitchFamily="2" charset="-78"/>
              </a:rPr>
              <a:t>بهطورکلی </a:t>
            </a:r>
            <a:r>
              <a:rPr lang="fa-IR" smtClean="0">
                <a:solidFill>
                  <a:srgbClr val="242021"/>
                </a:solidFill>
                <a:latin typeface="BLotus"/>
                <a:cs typeface="B Zar" panose="00000400000000000000" pitchFamily="2" charset="-78"/>
              </a:rPr>
              <a:t>اصلاحطلبانهتر از </a:t>
            </a:r>
            <a:r>
              <a:rPr lang="fa-IR">
                <a:solidFill>
                  <a:srgbClr val="242021"/>
                </a:solidFill>
                <a:latin typeface="BLotus"/>
                <a:cs typeface="B Zar" panose="00000400000000000000" pitchFamily="2" charset="-78"/>
              </a:rPr>
              <a:t>مردان هستند و در مسائل روز سیاسی فعالیت بیشتری دارند (نتایج ملموس </a:t>
            </a:r>
            <a:r>
              <a:rPr lang="fa-IR">
                <a:solidFill>
                  <a:srgbClr val="242021"/>
                </a:solidFill>
                <a:latin typeface="BLotus"/>
                <a:cs typeface="B Zar" panose="00000400000000000000" pitchFamily="2" charset="-78"/>
              </a:rPr>
              <a:t>انتخابات </a:t>
            </a:r>
            <a:r>
              <a:rPr lang="fa-IR" smtClean="0">
                <a:solidFill>
                  <a:srgbClr val="242021"/>
                </a:solidFill>
                <a:latin typeface="BLotus"/>
                <a:cs typeface="B Zar" panose="00000400000000000000" pitchFamily="2" charset="-78"/>
              </a:rPr>
              <a:t>و مشارکت </a:t>
            </a:r>
            <a:r>
              <a:rPr lang="fa-IR">
                <a:solidFill>
                  <a:srgbClr val="242021"/>
                </a:solidFill>
                <a:latin typeface="BLotus"/>
                <a:cs typeface="B Zar" panose="00000400000000000000" pitchFamily="2" charset="-78"/>
              </a:rPr>
              <a:t>سیاسی بالای زنان در انتخابات ریاست جمهوری دوم خردادماه </a:t>
            </a:r>
            <a:r>
              <a:rPr lang="fa-IR">
                <a:solidFill>
                  <a:srgbClr val="242021"/>
                </a:solidFill>
                <a:latin typeface="BLotus"/>
                <a:cs typeface="B Zar" panose="00000400000000000000" pitchFamily="2" charset="-78"/>
              </a:rPr>
              <a:t>1376خود </a:t>
            </a:r>
            <a:r>
              <a:rPr lang="fa-IR" smtClean="0">
                <a:solidFill>
                  <a:srgbClr val="242021"/>
                </a:solidFill>
                <a:latin typeface="BLotus"/>
                <a:cs typeface="B Zar" panose="00000400000000000000" pitchFamily="2" charset="-78"/>
              </a:rPr>
              <a:t>شاهد معتبری </a:t>
            </a:r>
            <a:r>
              <a:rPr lang="fa-IR">
                <a:solidFill>
                  <a:srgbClr val="242021"/>
                </a:solidFill>
                <a:latin typeface="BLotus"/>
                <a:cs typeface="B Zar" panose="00000400000000000000" pitchFamily="2" charset="-78"/>
              </a:rPr>
              <a:t>بر انتخاب این طیف سیاسی است). در این راستا </a:t>
            </a:r>
            <a:r>
              <a:rPr lang="fa-IR">
                <a:solidFill>
                  <a:srgbClr val="242021"/>
                </a:solidFill>
                <a:latin typeface="BLotus"/>
                <a:cs typeface="B Zar" panose="00000400000000000000" pitchFamily="2" charset="-78"/>
              </a:rPr>
              <a:t>میچلتتی </a:t>
            </a:r>
            <a:r>
              <a:rPr lang="fa-IR" smtClean="0">
                <a:solidFill>
                  <a:srgbClr val="242021"/>
                </a:solidFill>
                <a:latin typeface="BLotus"/>
                <a:cs typeface="B Zar" panose="00000400000000000000" pitchFamily="2" charset="-78"/>
              </a:rPr>
              <a:t>(2004) اعتقاد </a:t>
            </a:r>
            <a:r>
              <a:rPr lang="fa-IR">
                <a:solidFill>
                  <a:srgbClr val="242021"/>
                </a:solidFill>
                <a:latin typeface="BLotus"/>
                <a:cs typeface="B Zar" panose="00000400000000000000" pitchFamily="2" charset="-78"/>
              </a:rPr>
              <a:t>دارد </a:t>
            </a:r>
            <a:r>
              <a:rPr lang="fa-IR" smtClean="0">
                <a:solidFill>
                  <a:srgbClr val="242021"/>
                </a:solidFill>
                <a:latin typeface="BLotus"/>
                <a:cs typeface="B Zar" panose="00000400000000000000" pitchFamily="2" charset="-78"/>
              </a:rPr>
              <a:t>که زنان </a:t>
            </a:r>
            <a:r>
              <a:rPr lang="fa-IR">
                <a:solidFill>
                  <a:srgbClr val="242021"/>
                </a:solidFill>
                <a:latin typeface="BLotus"/>
                <a:cs typeface="B Zar" panose="00000400000000000000" pitchFamily="2" charset="-78"/>
              </a:rPr>
              <a:t>نسبت به مردان فعالیت بیشتری در مسائل روز سیاسی و فعالیتهای دموکراتیک دارند</a:t>
            </a:r>
            <a:endParaRPr lang="fa-IR"/>
          </a:p>
        </p:txBody>
      </p:sp>
    </p:spTree>
    <p:extLst>
      <p:ext uri="{BB962C8B-B14F-4D97-AF65-F5344CB8AC3E}">
        <p14:creationId xmlns:p14="http://schemas.microsoft.com/office/powerpoint/2010/main" val="38861211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a:xfrm>
            <a:off x="4051494" y="1825625"/>
            <a:ext cx="7302305" cy="4351338"/>
          </a:xfrm>
        </p:spPr>
        <p:txBody>
          <a:bodyPr>
            <a:normAutofit fontScale="92500" lnSpcReduction="10000"/>
          </a:bodyPr>
          <a:lstStyle/>
          <a:p>
            <a:pPr algn="just"/>
            <a:r>
              <a:rPr lang="fa-IR">
                <a:solidFill>
                  <a:srgbClr val="242021"/>
                </a:solidFill>
                <a:latin typeface="BLotus"/>
                <a:cs typeface="B Zar" panose="00000400000000000000" pitchFamily="2" charset="-78"/>
              </a:rPr>
              <a:t>- شهروندان با درآمد بالا دارای گرایش سیاسی بیشتری به انتخاب جناح </a:t>
            </a:r>
            <a:r>
              <a:rPr lang="fa-IR" smtClean="0">
                <a:solidFill>
                  <a:srgbClr val="242021"/>
                </a:solidFill>
                <a:latin typeface="BLotus"/>
                <a:cs typeface="B Zar" panose="00000400000000000000" pitchFamily="2" charset="-78"/>
              </a:rPr>
              <a:t>اصلاحطلبی هستند</a:t>
            </a:r>
            <a:r>
              <a:rPr lang="fa-IR">
                <a:solidFill>
                  <a:srgbClr val="242021"/>
                </a:solidFill>
                <a:latin typeface="BLotus"/>
                <a:cs typeface="B Zar" panose="00000400000000000000" pitchFamily="2" charset="-78"/>
              </a:rPr>
              <a:t>. در این راستا، وربا </a:t>
            </a:r>
            <a:r>
              <a:rPr lang="fa-IR" smtClean="0">
                <a:solidFill>
                  <a:srgbClr val="242021"/>
                </a:solidFill>
                <a:latin typeface="BLotus"/>
                <a:cs typeface="B Zar" panose="00000400000000000000" pitchFamily="2" charset="-78"/>
              </a:rPr>
              <a:t>(1993) و </a:t>
            </a:r>
            <a:r>
              <a:rPr lang="fa-IR">
                <a:solidFill>
                  <a:srgbClr val="242021"/>
                </a:solidFill>
                <a:latin typeface="BLotus"/>
                <a:cs typeface="B Zar" panose="00000400000000000000" pitchFamily="2" charset="-78"/>
              </a:rPr>
              <a:t>جها </a:t>
            </a:r>
            <a:r>
              <a:rPr lang="fa-IR" smtClean="0">
                <a:solidFill>
                  <a:srgbClr val="242021"/>
                </a:solidFill>
                <a:latin typeface="BLotus"/>
                <a:cs typeface="B Zar" panose="00000400000000000000" pitchFamily="2" charset="-78"/>
              </a:rPr>
              <a:t>(2018)نشان </a:t>
            </a:r>
            <a:r>
              <a:rPr lang="fa-IR">
                <a:solidFill>
                  <a:srgbClr val="242021"/>
                </a:solidFill>
                <a:latin typeface="BLotus"/>
                <a:cs typeface="B Zar" panose="00000400000000000000" pitchFamily="2" charset="-78"/>
              </a:rPr>
              <a:t>دادند که </a:t>
            </a:r>
            <a:r>
              <a:rPr lang="fa-IR" b="1">
                <a:solidFill>
                  <a:srgbClr val="FF0000"/>
                </a:solidFill>
                <a:latin typeface="BLotus"/>
                <a:cs typeface="B Zar" panose="00000400000000000000" pitchFamily="2" charset="-78"/>
              </a:rPr>
              <a:t>شهروندان با </a:t>
            </a:r>
            <a:r>
              <a:rPr lang="fa-IR" b="1" smtClean="0">
                <a:solidFill>
                  <a:srgbClr val="FF0000"/>
                </a:solidFill>
                <a:latin typeface="BLotus"/>
                <a:cs typeface="B Zar" panose="00000400000000000000" pitchFamily="2" charset="-78"/>
              </a:rPr>
              <a:t>جایگاه اقتصادی </a:t>
            </a:r>
            <a:r>
              <a:rPr lang="fa-IR" b="1">
                <a:solidFill>
                  <a:srgbClr val="FF0000"/>
                </a:solidFill>
                <a:latin typeface="BLotus"/>
                <a:cs typeface="B Zar" panose="00000400000000000000" pitchFamily="2" charset="-78"/>
              </a:rPr>
              <a:t>بالاتر، از قدرت بالاتری در جهت تأثیرگذاری بر سیاستهای رفرمیستی </a:t>
            </a:r>
            <a:r>
              <a:rPr lang="fa-IR" b="1" smtClean="0">
                <a:solidFill>
                  <a:srgbClr val="FF0000"/>
                </a:solidFill>
                <a:latin typeface="BLotus"/>
                <a:cs typeface="B Zar" panose="00000400000000000000" pitchFamily="2" charset="-78"/>
              </a:rPr>
              <a:t>برخوردارند</a:t>
            </a:r>
            <a:r>
              <a:rPr lang="fa-IR" smtClean="0">
                <a:solidFill>
                  <a:srgbClr val="242021"/>
                </a:solidFill>
                <a:latin typeface="BLotus"/>
                <a:cs typeface="B Zar" panose="00000400000000000000" pitchFamily="2" charset="-78"/>
              </a:rPr>
              <a:t>. تأثیرپذیری </a:t>
            </a:r>
            <a:r>
              <a:rPr lang="fa-IR">
                <a:solidFill>
                  <a:srgbClr val="242021"/>
                </a:solidFill>
                <a:latin typeface="BLotus"/>
                <a:cs typeface="B Zar" panose="00000400000000000000" pitchFamily="2" charset="-78"/>
              </a:rPr>
              <a:t>از فعالیتهای روز اجتماعی و نارضایتی از نخبگان حاکم در سال 1376و </a:t>
            </a:r>
            <a:r>
              <a:rPr lang="fa-IR" smtClean="0">
                <a:solidFill>
                  <a:srgbClr val="242021"/>
                </a:solidFill>
                <a:latin typeface="BLotus"/>
                <a:cs typeface="B Zar" panose="00000400000000000000" pitchFamily="2" charset="-78"/>
              </a:rPr>
              <a:t>1384 در </a:t>
            </a:r>
            <a:r>
              <a:rPr lang="fa-IR">
                <a:solidFill>
                  <a:srgbClr val="242021"/>
                </a:solidFill>
                <a:latin typeface="BLotus"/>
                <a:cs typeface="B Zar" panose="00000400000000000000" pitchFamily="2" charset="-78"/>
              </a:rPr>
              <a:t>انتخابات ریاست جمهوری اسلامی ایران یک نوع خودآرایی و خودنمایی سیاسی در </a:t>
            </a:r>
            <a:r>
              <a:rPr lang="fa-IR" smtClean="0">
                <a:solidFill>
                  <a:srgbClr val="242021"/>
                </a:solidFill>
                <a:latin typeface="BLotus"/>
                <a:cs typeface="B Zar" panose="00000400000000000000" pitchFamily="2" charset="-78"/>
              </a:rPr>
              <a:t>بین طبقات </a:t>
            </a:r>
            <a:r>
              <a:rPr lang="fa-IR">
                <a:solidFill>
                  <a:srgbClr val="242021"/>
                </a:solidFill>
                <a:latin typeface="BLotus"/>
                <a:cs typeface="B Zar" panose="00000400000000000000" pitchFamily="2" charset="-78"/>
              </a:rPr>
              <a:t>متوسط رو به بالا و طبقات بالای جامعه برای تغییر الگوی سیاسی اصولگرایی </a:t>
            </a:r>
            <a:r>
              <a:rPr lang="fa-IR" smtClean="0">
                <a:solidFill>
                  <a:srgbClr val="242021"/>
                </a:solidFill>
                <a:latin typeface="BLotus"/>
                <a:cs typeface="B Zar" panose="00000400000000000000" pitchFamily="2" charset="-78"/>
              </a:rPr>
              <a:t>به اصلاحطلبی </a:t>
            </a:r>
            <a:r>
              <a:rPr lang="fa-IR">
                <a:solidFill>
                  <a:srgbClr val="242021"/>
                </a:solidFill>
                <a:latin typeface="BLotus"/>
                <a:cs typeface="B Zar" panose="00000400000000000000" pitchFamily="2" charset="-78"/>
              </a:rPr>
              <a:t>یا شبه اصلاحطلبی (اعتدال گرایی) است</a:t>
            </a:r>
            <a:r>
              <a:rPr lang="fa-IR" smtClean="0">
                <a:solidFill>
                  <a:srgbClr val="242021"/>
                </a:solidFill>
                <a:latin typeface="BLotus"/>
                <a:cs typeface="B Zar" panose="00000400000000000000" pitchFamily="2" charset="-78"/>
              </a:rPr>
              <a:t>.</a:t>
            </a:r>
          </a:p>
          <a:p>
            <a:pPr marL="0" indent="0" algn="just">
              <a:buNone/>
            </a:pPr>
            <a:r>
              <a:rPr lang="fa-IR">
                <a:solidFill>
                  <a:srgbClr val="242021"/>
                </a:solidFill>
                <a:latin typeface="BLotus"/>
                <a:cs typeface="B Zar" panose="00000400000000000000" pitchFamily="2" charset="-78"/>
              </a:rPr>
              <a:t/>
            </a:r>
            <a:br>
              <a:rPr lang="fa-IR">
                <a:solidFill>
                  <a:srgbClr val="242021"/>
                </a:solidFill>
                <a:latin typeface="BLotus"/>
                <a:cs typeface="B Zar" panose="00000400000000000000" pitchFamily="2" charset="-78"/>
              </a:rPr>
            </a:b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24099"/>
            <a:ext cx="3213294" cy="2661969"/>
          </a:xfrm>
          <a:prstGeom prst="rect">
            <a:avLst/>
          </a:prstGeom>
        </p:spPr>
      </p:pic>
    </p:spTree>
    <p:extLst>
      <p:ext uri="{BB962C8B-B14F-4D97-AF65-F5344CB8AC3E}">
        <p14:creationId xmlns:p14="http://schemas.microsoft.com/office/powerpoint/2010/main" val="31017157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z="2600">
                <a:solidFill>
                  <a:srgbClr val="242021"/>
                </a:solidFill>
                <a:latin typeface="BLotus"/>
                <a:cs typeface="B Zar" panose="00000400000000000000" pitchFamily="2" charset="-78"/>
              </a:rPr>
              <a:t>- </a:t>
            </a:r>
            <a:r>
              <a:rPr lang="fa-IR" sz="2600" b="1">
                <a:solidFill>
                  <a:srgbClr val="FF0000"/>
                </a:solidFill>
                <a:latin typeface="BLotus"/>
                <a:cs typeface="B Zar" panose="00000400000000000000" pitchFamily="2" charset="-78"/>
              </a:rPr>
              <a:t>در بعد گرایشات اصولگرایی شهروندان خوزستان، میتوان گفت شهروندان </a:t>
            </a:r>
            <a:r>
              <a:rPr lang="fa-IR" sz="2600" b="1" smtClean="0">
                <a:solidFill>
                  <a:srgbClr val="FF0000"/>
                </a:solidFill>
                <a:latin typeface="BLotus"/>
                <a:cs typeface="B Zar" panose="00000400000000000000" pitchFamily="2" charset="-78"/>
              </a:rPr>
              <a:t>عربزبان و </a:t>
            </a:r>
            <a:r>
              <a:rPr lang="fa-IR" sz="2600" b="1">
                <a:solidFill>
                  <a:srgbClr val="FF0000"/>
                </a:solidFill>
                <a:latin typeface="BLotus"/>
                <a:cs typeface="B Zar" panose="00000400000000000000" pitchFamily="2" charset="-78"/>
              </a:rPr>
              <a:t>در بعد اصلاحطلبی، قوم بختیاری دارای بیشترین گرایش سیاسی در این زمینه </a:t>
            </a:r>
            <a:r>
              <a:rPr lang="fa-IR" sz="2600" b="1" smtClean="0">
                <a:solidFill>
                  <a:srgbClr val="FF0000"/>
                </a:solidFill>
                <a:latin typeface="BLotus"/>
                <a:cs typeface="B Zar" panose="00000400000000000000" pitchFamily="2" charset="-78"/>
              </a:rPr>
              <a:t>هستند</a:t>
            </a:r>
            <a:r>
              <a:rPr lang="fa-IR" sz="2600" smtClean="0">
                <a:solidFill>
                  <a:srgbClr val="242021"/>
                </a:solidFill>
                <a:latin typeface="BLotus"/>
                <a:cs typeface="B Zar" panose="00000400000000000000" pitchFamily="2" charset="-78"/>
              </a:rPr>
              <a:t>. این </a:t>
            </a:r>
            <a:r>
              <a:rPr lang="fa-IR" sz="2600">
                <a:solidFill>
                  <a:srgbClr val="242021"/>
                </a:solidFill>
                <a:latin typeface="BLotus"/>
                <a:cs typeface="B Zar" panose="00000400000000000000" pitchFamily="2" charset="-78"/>
              </a:rPr>
              <a:t>امر نشان میدهد که پیدایش گروههای قومی میتواند اقتدار دولتها را به چالش </a:t>
            </a:r>
            <a:r>
              <a:rPr lang="fa-IR" sz="2600" smtClean="0">
                <a:solidFill>
                  <a:srgbClr val="242021"/>
                </a:solidFill>
                <a:latin typeface="BLotus"/>
                <a:cs typeface="B Zar" panose="00000400000000000000" pitchFamily="2" charset="-78"/>
              </a:rPr>
              <a:t>کشیده و </a:t>
            </a:r>
            <a:r>
              <a:rPr lang="fa-IR" sz="2600">
                <a:solidFill>
                  <a:srgbClr val="242021"/>
                </a:solidFill>
                <a:latin typeface="BLotus"/>
                <a:cs typeface="B Zar" panose="00000400000000000000" pitchFamily="2" charset="-78"/>
              </a:rPr>
              <a:t>موجبات جهتگیری خاص به یک نوع گرایش سیاسی باشد. در این راستا، </a:t>
            </a:r>
            <a:r>
              <a:rPr lang="fa-IR" sz="2600" smtClean="0">
                <a:solidFill>
                  <a:srgbClr val="242021"/>
                </a:solidFill>
                <a:latin typeface="BLotus"/>
                <a:cs typeface="B Zar" panose="00000400000000000000" pitchFamily="2" charset="-78"/>
              </a:rPr>
              <a:t>هنگامیکه وابستگیهای </a:t>
            </a:r>
            <a:r>
              <a:rPr lang="fa-IR" sz="2600">
                <a:solidFill>
                  <a:srgbClr val="242021"/>
                </a:solidFill>
                <a:latin typeface="BLotus"/>
                <a:cs typeface="B Zar" panose="00000400000000000000" pitchFamily="2" charset="-78"/>
              </a:rPr>
              <a:t>قومی در یک منطقه قوی باشد (به خصوص در شهرهای سنتی استان </a:t>
            </a:r>
            <a:r>
              <a:rPr lang="fa-IR" sz="2600" smtClean="0">
                <a:solidFill>
                  <a:srgbClr val="242021"/>
                </a:solidFill>
                <a:latin typeface="BLotus"/>
                <a:cs typeface="B Zar" panose="00000400000000000000" pitchFamily="2" charset="-78"/>
              </a:rPr>
              <a:t>خوزستان) دیدگاههای </a:t>
            </a:r>
            <a:r>
              <a:rPr lang="fa-IR" sz="2600">
                <a:solidFill>
                  <a:srgbClr val="242021"/>
                </a:solidFill>
                <a:latin typeface="BLotus"/>
                <a:cs typeface="B Zar" panose="00000400000000000000" pitchFamily="2" charset="-78"/>
              </a:rPr>
              <a:t>یکسانی در این زمینه کسب میشود و احتمالاً این همدلی قومگرایانه میتواند </a:t>
            </a:r>
            <a:r>
              <a:rPr lang="fa-IR" sz="2600" smtClean="0">
                <a:solidFill>
                  <a:srgbClr val="242021"/>
                </a:solidFill>
                <a:latin typeface="BLotus"/>
                <a:cs typeface="B Zar" panose="00000400000000000000" pitchFamily="2" charset="-78"/>
              </a:rPr>
              <a:t>به افراد </a:t>
            </a:r>
            <a:r>
              <a:rPr lang="fa-IR" sz="2600">
                <a:solidFill>
                  <a:srgbClr val="242021"/>
                </a:solidFill>
                <a:latin typeface="BLotus"/>
                <a:cs typeface="B Zar" panose="00000400000000000000" pitchFamily="2" charset="-78"/>
              </a:rPr>
              <a:t>در قالببندی یک نوع گرایش سیاسی یکسان کمک نماید (گرانووتر</a:t>
            </a:r>
            <a:r>
              <a:rPr lang="fa-IR" sz="2600" smtClean="0">
                <a:solidFill>
                  <a:srgbClr val="242021"/>
                </a:solidFill>
                <a:latin typeface="BLotus"/>
                <a:cs typeface="B Zar" panose="00000400000000000000" pitchFamily="2" charset="-78"/>
              </a:rPr>
              <a:t>،.</a:t>
            </a:r>
          </a:p>
          <a:p>
            <a:pPr algn="just"/>
            <a:endParaRPr lang="fa-IR">
              <a:cs typeface="B Zar" panose="00000400000000000000" pitchFamily="2" charset="-78"/>
            </a:endParaRPr>
          </a:p>
        </p:txBody>
      </p:sp>
    </p:spTree>
    <p:extLst>
      <p:ext uri="{BB962C8B-B14F-4D97-AF65-F5344CB8AC3E}">
        <p14:creationId xmlns:p14="http://schemas.microsoft.com/office/powerpoint/2010/main" val="213349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r"/>
            <a:r>
              <a:rPr lang="fa-IR" b="0" i="0" smtClean="0">
                <a:solidFill>
                  <a:srgbClr val="242021"/>
                </a:solidFill>
                <a:effectLst/>
                <a:latin typeface="BLotus"/>
                <a:cs typeface="B Zar" panose="00000400000000000000" pitchFamily="2" charset="-78"/>
              </a:rPr>
              <a:t>از نظر پوتنام (2010) سرمایه در ابعاد مختلف علاوه بر پایین آوردن هزینه در عرصههای سیاسی، باعث تقویت مشارکت سیاسی و کاهش منابع خواهد شد، چون این مقوله سیاسی باعث رشد عقلانیت و منطق در حوزه سرمایه اجتماعی به شمار میرود.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7217611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solidFill>
                  <a:srgbClr val="242021"/>
                </a:solidFill>
                <a:latin typeface="BLotus"/>
                <a:cs typeface="B Zar" panose="00000400000000000000" pitchFamily="2" charset="-78"/>
              </a:rPr>
              <a:t>محل سکونت شهروندان استان خوزستان در گرایش آنان به طیفهای سیاسی تفاوت</a:t>
            </a:r>
            <a:r>
              <a:rPr lang="fa-IR">
                <a:cs typeface="B Zar" panose="00000400000000000000" pitchFamily="2" charset="-78"/>
              </a:rPr>
              <a:t> </a:t>
            </a:r>
            <a:r>
              <a:rPr lang="fa-IR" smtClean="0">
                <a:cs typeface="B Zar" panose="00000400000000000000" pitchFamily="2" charset="-78"/>
              </a:rPr>
              <a:t> </a:t>
            </a:r>
            <a:r>
              <a:rPr lang="fa-IR" smtClean="0">
                <a:solidFill>
                  <a:srgbClr val="242021"/>
                </a:solidFill>
                <a:latin typeface="BLotus"/>
                <a:cs typeface="B Zar" panose="00000400000000000000" pitchFamily="2" charset="-78"/>
              </a:rPr>
              <a:t>دارد</a:t>
            </a:r>
            <a:r>
              <a:rPr lang="fa-IR">
                <a:solidFill>
                  <a:srgbClr val="242021"/>
                </a:solidFill>
                <a:latin typeface="BLotus"/>
                <a:cs typeface="B Zar" panose="00000400000000000000" pitchFamily="2" charset="-78"/>
              </a:rPr>
              <a:t>، بهگونهای که شهروندان شهرستان اهواز (مرکز استان با جمعیت بیش از یکمیلیون نفر</a:t>
            </a:r>
            <a:r>
              <a:rPr lang="fa-IR" smtClean="0">
                <a:solidFill>
                  <a:srgbClr val="242021"/>
                </a:solidFill>
                <a:latin typeface="BLotus"/>
                <a:cs typeface="B Zar" panose="00000400000000000000" pitchFamily="2" charset="-78"/>
              </a:rPr>
              <a:t>،) بیشترین </a:t>
            </a:r>
            <a:r>
              <a:rPr lang="fa-IR">
                <a:solidFill>
                  <a:srgbClr val="242021"/>
                </a:solidFill>
                <a:latin typeface="BLotus"/>
                <a:cs typeface="B Zar" panose="00000400000000000000" pitchFamily="2" charset="-78"/>
              </a:rPr>
              <a:t>تفاوت را نسبت به شهرهای کوچکتر دارد که این مسئله گویای آن خواهد بود </a:t>
            </a:r>
            <a:r>
              <a:rPr lang="fa-IR" smtClean="0">
                <a:solidFill>
                  <a:srgbClr val="242021"/>
                </a:solidFill>
                <a:latin typeface="BLotus"/>
                <a:cs typeface="B Zar" panose="00000400000000000000" pitchFamily="2" charset="-78"/>
              </a:rPr>
              <a:t>که  </a:t>
            </a:r>
            <a:r>
              <a:rPr lang="fa-IR">
                <a:solidFill>
                  <a:srgbClr val="242021"/>
                </a:solidFill>
                <a:latin typeface="BLotus"/>
                <a:cs typeface="B Zar" panose="00000400000000000000" pitchFamily="2" charset="-78"/>
              </a:rPr>
              <a:t>تراکم جمعیت در نوع تعلقات سیاسی تأثیرگذار است. مثلا</a:t>
            </a:r>
            <a:r>
              <a:rPr lang="fa-IR" b="1">
                <a:solidFill>
                  <a:srgbClr val="FF0000"/>
                </a:solidFill>
                <a:latin typeface="BLotus"/>
                <a:cs typeface="B Zar" panose="00000400000000000000" pitchFamily="2" charset="-78"/>
              </a:rPr>
              <a:t> در کلانشهر اهواز گرایش </a:t>
            </a:r>
            <a:r>
              <a:rPr lang="fa-IR" b="1" smtClean="0">
                <a:solidFill>
                  <a:srgbClr val="FF0000"/>
                </a:solidFill>
                <a:latin typeface="BLotus"/>
                <a:cs typeface="B Zar" panose="00000400000000000000" pitchFamily="2" charset="-78"/>
              </a:rPr>
              <a:t>غالب بر </a:t>
            </a:r>
            <a:r>
              <a:rPr lang="fa-IR" b="1">
                <a:solidFill>
                  <a:srgbClr val="FF0000"/>
                </a:solidFill>
                <a:latin typeface="BLotus"/>
                <a:cs typeface="B Zar" panose="00000400000000000000" pitchFamily="2" charset="-78"/>
              </a:rPr>
              <a:t>حسب نتایج قطبنمای سیاسی، گرایش اصلاحطلبانه است </a:t>
            </a:r>
            <a:r>
              <a:rPr lang="fa-IR">
                <a:solidFill>
                  <a:srgbClr val="242021"/>
                </a:solidFill>
                <a:latin typeface="BLotus"/>
                <a:cs typeface="B Zar" panose="00000400000000000000" pitchFamily="2" charset="-78"/>
              </a:rPr>
              <a:t>و </a:t>
            </a:r>
            <a:r>
              <a:rPr lang="fa-IR" b="1">
                <a:solidFill>
                  <a:srgbClr val="0070C0"/>
                </a:solidFill>
                <a:latin typeface="BLotus"/>
                <a:cs typeface="B Zar" panose="00000400000000000000" pitchFamily="2" charset="-78"/>
              </a:rPr>
              <a:t>در شهرهای با جمعیت </a:t>
            </a:r>
            <a:r>
              <a:rPr lang="fa-IR" b="1" smtClean="0">
                <a:solidFill>
                  <a:srgbClr val="0070C0"/>
                </a:solidFill>
                <a:latin typeface="BLotus"/>
                <a:cs typeface="B Zar" panose="00000400000000000000" pitchFamily="2" charset="-78"/>
              </a:rPr>
              <a:t>کمتر مثل </a:t>
            </a:r>
            <a:r>
              <a:rPr lang="fa-IR" b="1">
                <a:solidFill>
                  <a:srgbClr val="0070C0"/>
                </a:solidFill>
                <a:latin typeface="BLotus"/>
                <a:cs typeface="B Zar" panose="00000400000000000000" pitchFamily="2" charset="-78"/>
              </a:rPr>
              <a:t>ماهشهر این مسئله معکوس است</a:t>
            </a:r>
            <a:r>
              <a:rPr lang="fa-IR">
                <a:solidFill>
                  <a:srgbClr val="242021"/>
                </a:solidFill>
                <a:latin typeface="BLotus"/>
                <a:cs typeface="B Zar" panose="00000400000000000000" pitchFamily="2" charset="-78"/>
              </a:rPr>
              <a:t>. نتایج این یافتهها مطابق با دیدگاه (اسمیت، </a:t>
            </a:r>
            <a:r>
              <a:rPr lang="fa-IR" smtClean="0">
                <a:solidFill>
                  <a:srgbClr val="242021"/>
                </a:solidFill>
                <a:latin typeface="BLotus"/>
                <a:cs typeface="B Zar" panose="00000400000000000000" pitchFamily="2" charset="-78"/>
              </a:rPr>
              <a:t>2002)راش  و </a:t>
            </a:r>
            <a:r>
              <a:rPr lang="fa-IR">
                <a:solidFill>
                  <a:srgbClr val="242021"/>
                </a:solidFill>
                <a:latin typeface="BLotus"/>
                <a:cs typeface="B Zar" panose="00000400000000000000" pitchFamily="2" charset="-78"/>
              </a:rPr>
              <a:t>بوناجه </a:t>
            </a:r>
            <a:r>
              <a:rPr lang="fa-IR" smtClean="0">
                <a:solidFill>
                  <a:srgbClr val="242021"/>
                </a:solidFill>
                <a:latin typeface="BLotus"/>
                <a:cs typeface="B Zar" panose="00000400000000000000" pitchFamily="2" charset="-78"/>
              </a:rPr>
              <a:t>(2018) است</a:t>
            </a:r>
            <a:r>
              <a:rPr lang="fa-IR">
                <a:solidFill>
                  <a:srgbClr val="242021"/>
                </a:solidFill>
                <a:latin typeface="BLotus"/>
                <a:cs typeface="B Zar" panose="00000400000000000000" pitchFamily="2" charset="-78"/>
              </a:rPr>
              <a:t>، چون محل سکونت ممکن است تعلقات سیاسی </a:t>
            </a:r>
            <a:r>
              <a:rPr lang="fa-IR" smtClean="0">
                <a:solidFill>
                  <a:srgbClr val="242021"/>
                </a:solidFill>
                <a:latin typeface="BLotus"/>
                <a:cs typeface="B Zar" panose="00000400000000000000" pitchFamily="2" charset="-78"/>
              </a:rPr>
              <a:t>راکم و </a:t>
            </a:r>
            <a:r>
              <a:rPr lang="fa-IR">
                <a:solidFill>
                  <a:srgbClr val="242021"/>
                </a:solidFill>
                <a:latin typeface="BLotus"/>
                <a:cs typeface="B Zar" panose="00000400000000000000" pitchFamily="2" charset="-78"/>
              </a:rPr>
              <a:t>زیاد نماید</a:t>
            </a:r>
            <a:r>
              <a:rPr lang="fa-IR">
                <a:cs typeface="B Zar" panose="00000400000000000000" pitchFamily="2" charset="-78"/>
              </a:rPr>
              <a:t> </a:t>
            </a:r>
            <a:endParaRPr lang="fa-IR" smtClean="0">
              <a:cs typeface="B Zar" panose="00000400000000000000" pitchFamily="2" charset="-78"/>
            </a:endParaRPr>
          </a:p>
          <a:p>
            <a:pPr algn="just"/>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3559856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 نتایج نشان داد که گرایش سیاسی </a:t>
            </a:r>
            <a:r>
              <a:rPr lang="fa-IR" smtClean="0">
                <a:cs typeface="B Zar" panose="00000400000000000000" pitchFamily="2" charset="-78"/>
              </a:rPr>
              <a:t>اصلاح طلبی </a:t>
            </a:r>
            <a:r>
              <a:rPr lang="fa-IR">
                <a:cs typeface="B Zar" panose="00000400000000000000" pitchFamily="2" charset="-78"/>
              </a:rPr>
              <a:t>رابطه مثبت و معنیداری با ابعاد </a:t>
            </a:r>
            <a:r>
              <a:rPr lang="fa-IR" smtClean="0">
                <a:cs typeface="B Zar" panose="00000400000000000000" pitchFamily="2" charset="-78"/>
              </a:rPr>
              <a:t>دوگانه سرمایه </a:t>
            </a:r>
            <a:r>
              <a:rPr lang="fa-IR">
                <a:cs typeface="B Zar" panose="00000400000000000000" pitchFamily="2" charset="-78"/>
              </a:rPr>
              <a:t>اجتماعی (آلتوسویی- شبکهای) دارد. بر این اساس به نظر میرسد که هرچقدر </a:t>
            </a:r>
            <a:r>
              <a:rPr lang="fa-IR" smtClean="0">
                <a:cs typeface="B Zar" panose="00000400000000000000" pitchFamily="2" charset="-78"/>
              </a:rPr>
              <a:t>در استان </a:t>
            </a:r>
            <a:r>
              <a:rPr lang="fa-IR">
                <a:cs typeface="B Zar" panose="00000400000000000000" pitchFamily="2" charset="-78"/>
              </a:rPr>
              <a:t>خوزستان و به تفکیک شهرهای مختلف ما شاهد رشد میزان سرمایه اجتماعی </a:t>
            </a:r>
            <a:r>
              <a:rPr lang="fa-IR" smtClean="0">
                <a:cs typeface="B Zar" panose="00000400000000000000" pitchFamily="2" charset="-78"/>
              </a:rPr>
              <a:t>باشیم، به </a:t>
            </a:r>
            <a:r>
              <a:rPr lang="fa-IR">
                <a:cs typeface="B Zar" panose="00000400000000000000" pitchFamily="2" charset="-78"/>
              </a:rPr>
              <a:t>تبعیت از آن، یک ذهنیت تغییر طلبانه تحول خواه قالب میپذیرد. احتمالاً علت </a:t>
            </a:r>
            <a:r>
              <a:rPr lang="fa-IR" smtClean="0">
                <a:cs typeface="B Zar" panose="00000400000000000000" pitchFamily="2" charset="-78"/>
              </a:rPr>
              <a:t>مسئله این </a:t>
            </a:r>
            <a:r>
              <a:rPr lang="fa-IR">
                <a:cs typeface="B Zar" panose="00000400000000000000" pitchFamily="2" charset="-78"/>
              </a:rPr>
              <a:t>است که شهروندان تحت تأثیر الگوهای </a:t>
            </a:r>
            <a:r>
              <a:rPr lang="fa-IR" smtClean="0">
                <a:cs typeface="B Zar" panose="00000400000000000000" pitchFamily="2" charset="-78"/>
              </a:rPr>
              <a:t>جهانی شدن</a:t>
            </a:r>
            <a:r>
              <a:rPr lang="fa-IR">
                <a:cs typeface="B Zar" panose="00000400000000000000" pitchFamily="2" charset="-78"/>
              </a:rPr>
              <a:t>، رفتار سیاسی خودشان را با </a:t>
            </a:r>
            <a:r>
              <a:rPr lang="fa-IR" smtClean="0">
                <a:cs typeface="B Zar" panose="00000400000000000000" pitchFamily="2" charset="-78"/>
              </a:rPr>
              <a:t>این الگوهای </a:t>
            </a:r>
            <a:r>
              <a:rPr lang="fa-IR">
                <a:cs typeface="B Zar" panose="00000400000000000000" pitchFamily="2" charset="-78"/>
              </a:rPr>
              <a:t>جهانی همنوا و به سپس به گرایشات سیاسی خودشان جهت میدهند. </a:t>
            </a:r>
            <a:endParaRPr lang="fa-IR" smtClean="0">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838200" y="4389120"/>
            <a:ext cx="4206240" cy="119575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ذهنیت تغییر طلبانه تحول خواه</a:t>
            </a:r>
            <a:endParaRPr lang="fa-IR" b="1">
              <a:solidFill>
                <a:srgbClr val="FF0000"/>
              </a:solidFill>
            </a:endParaRPr>
          </a:p>
        </p:txBody>
      </p:sp>
    </p:spTree>
    <p:extLst>
      <p:ext uri="{BB962C8B-B14F-4D97-AF65-F5344CB8AC3E}">
        <p14:creationId xmlns:p14="http://schemas.microsoft.com/office/powerpoint/2010/main" val="26186192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a:xfrm>
            <a:off x="3474720" y="1825625"/>
            <a:ext cx="7879080" cy="4351338"/>
          </a:xfrm>
        </p:spPr>
        <p:txBody>
          <a:bodyPr/>
          <a:lstStyle/>
          <a:p>
            <a:pPr lvl="0" algn="just"/>
            <a:r>
              <a:rPr lang="fa-IR">
                <a:solidFill>
                  <a:prstClr val="black"/>
                </a:solidFill>
                <a:cs typeface="B Zar" panose="00000400000000000000" pitchFamily="2" charset="-78"/>
              </a:rPr>
              <a:t>چون </a:t>
            </a:r>
            <a:r>
              <a:rPr lang="fa-IR" smtClean="0">
                <a:solidFill>
                  <a:prstClr val="black"/>
                </a:solidFill>
                <a:cs typeface="B Zar" panose="00000400000000000000" pitchFamily="2" charset="-78"/>
              </a:rPr>
              <a:t>رشد تعلق </a:t>
            </a:r>
            <a:r>
              <a:rPr lang="fa-IR">
                <a:solidFill>
                  <a:prstClr val="black"/>
                </a:solidFill>
                <a:cs typeface="B Zar" panose="00000400000000000000" pitchFamily="2" charset="-78"/>
              </a:rPr>
              <a:t>پذیری به شبکه روابط و انجمنهای اجتماعی باعث به وجود آمدن یک همآوایی </a:t>
            </a:r>
            <a:r>
              <a:rPr lang="fa-IR" smtClean="0">
                <a:solidFill>
                  <a:prstClr val="black"/>
                </a:solidFill>
                <a:cs typeface="B Zar" panose="00000400000000000000" pitchFamily="2" charset="-78"/>
              </a:rPr>
              <a:t>در ً </a:t>
            </a:r>
            <a:r>
              <a:rPr lang="fa-IR">
                <a:solidFill>
                  <a:prstClr val="black"/>
                </a:solidFill>
                <a:cs typeface="B Zar" panose="00000400000000000000" pitchFamily="2" charset="-78"/>
              </a:rPr>
              <a:t>طرز تفکر سیاسی بر بستر باورهای سیاسی رایج (مثلا ذهنیت اصلاحطلبانه) میگردد. </a:t>
            </a:r>
            <a:r>
              <a:rPr lang="fa-IR" b="1" smtClean="0">
                <a:solidFill>
                  <a:srgbClr val="FF0000"/>
                </a:solidFill>
                <a:cs typeface="B Zar" panose="00000400000000000000" pitchFamily="2" charset="-78"/>
              </a:rPr>
              <a:t>ویژگی اصلی </a:t>
            </a:r>
            <a:r>
              <a:rPr lang="fa-IR" b="1">
                <a:solidFill>
                  <a:srgbClr val="FF0000"/>
                </a:solidFill>
                <a:cs typeface="B Zar" panose="00000400000000000000" pitchFamily="2" charset="-78"/>
              </a:rPr>
              <a:t>سرمایه اجتماعی، </a:t>
            </a:r>
            <a:r>
              <a:rPr lang="fa-IR" b="1" smtClean="0">
                <a:solidFill>
                  <a:srgbClr val="FF0000"/>
                </a:solidFill>
                <a:cs typeface="B Zar" panose="00000400000000000000" pitchFamily="2" charset="-78"/>
              </a:rPr>
              <a:t>شکل گیری </a:t>
            </a:r>
            <a:r>
              <a:rPr lang="fa-IR" b="1">
                <a:solidFill>
                  <a:srgbClr val="FF0000"/>
                </a:solidFill>
                <a:cs typeface="B Zar" panose="00000400000000000000" pitchFamily="2" charset="-78"/>
              </a:rPr>
              <a:t>تحولات سیاسی از جنس دموکراسی طلبی است</a:t>
            </a:r>
            <a:r>
              <a:rPr lang="fa-IR">
                <a:solidFill>
                  <a:prstClr val="black"/>
                </a:solidFill>
                <a:cs typeface="B Zar" panose="00000400000000000000" pitchFamily="2" charset="-78"/>
              </a:rPr>
              <a:t>. </a:t>
            </a:r>
            <a:r>
              <a:rPr lang="fa-IR" smtClean="0">
                <a:solidFill>
                  <a:prstClr val="black"/>
                </a:solidFill>
                <a:cs typeface="B Zar" panose="00000400000000000000" pitchFamily="2" charset="-78"/>
              </a:rPr>
              <a:t>چون تقویت </a:t>
            </a:r>
            <a:r>
              <a:rPr lang="fa-IR">
                <a:solidFill>
                  <a:prstClr val="black"/>
                </a:solidFill>
                <a:cs typeface="B Zar" panose="00000400000000000000" pitchFamily="2" charset="-78"/>
              </a:rPr>
              <a:t>سرمایه اجتماعی زاینده مشارکت سیاسی بالا و اعتمادآفرینی در این زمینه </a:t>
            </a:r>
            <a:r>
              <a:rPr lang="fa-IR" smtClean="0">
                <a:solidFill>
                  <a:prstClr val="black"/>
                </a:solidFill>
                <a:cs typeface="B Zar" panose="00000400000000000000" pitchFamily="2" charset="-78"/>
              </a:rPr>
              <a:t>است. احتمالاً </a:t>
            </a:r>
            <a:r>
              <a:rPr lang="fa-IR">
                <a:solidFill>
                  <a:prstClr val="black"/>
                </a:solidFill>
                <a:cs typeface="B Zar" panose="00000400000000000000" pitchFamily="2" charset="-78"/>
              </a:rPr>
              <a:t>عضویت شهروندان در شبکههای اجتماعی، ارزشهایی را شکل میدهد که </a:t>
            </a:r>
            <a:r>
              <a:rPr lang="fa-IR" smtClean="0">
                <a:solidFill>
                  <a:prstClr val="black"/>
                </a:solidFill>
                <a:cs typeface="B Zar" panose="00000400000000000000" pitchFamily="2" charset="-78"/>
              </a:rPr>
              <a:t>باعث گرایش </a:t>
            </a:r>
            <a:r>
              <a:rPr lang="fa-IR">
                <a:solidFill>
                  <a:prstClr val="black"/>
                </a:solidFill>
                <a:cs typeface="B Zar" panose="00000400000000000000" pitchFamily="2" charset="-78"/>
              </a:rPr>
              <a:t>به طیف سیاسی اصلاحطلبی میگردد. نتایج یافتههای این بخش درزمینه </a:t>
            </a:r>
            <a:r>
              <a:rPr lang="fa-IR" smtClean="0">
                <a:solidFill>
                  <a:prstClr val="black"/>
                </a:solidFill>
                <a:cs typeface="B Zar" panose="00000400000000000000" pitchFamily="2" charset="-78"/>
              </a:rPr>
              <a:t>تفسیر سیاسی </a:t>
            </a:r>
            <a:r>
              <a:rPr lang="fa-IR">
                <a:solidFill>
                  <a:prstClr val="black"/>
                </a:solidFill>
                <a:cs typeface="B Zar" panose="00000400000000000000" pitchFamily="2" charset="-78"/>
              </a:rPr>
              <a:t>بهعملآمده با تحقیقات گلین و همکاران </a:t>
            </a:r>
            <a:r>
              <a:rPr lang="fa-IR" smtClean="0">
                <a:solidFill>
                  <a:prstClr val="black"/>
                </a:solidFill>
                <a:cs typeface="B Zar" panose="00000400000000000000" pitchFamily="2" charset="-78"/>
              </a:rPr>
              <a:t>(2009)کلمن (2000) فوکویاما (1995) و </a:t>
            </a:r>
            <a:r>
              <a:rPr lang="fa-IR">
                <a:solidFill>
                  <a:prstClr val="black"/>
                </a:solidFill>
                <a:cs typeface="B Zar" panose="00000400000000000000" pitchFamily="2" charset="-78"/>
              </a:rPr>
              <a:t>جها </a:t>
            </a:r>
            <a:r>
              <a:rPr lang="fa-IR" smtClean="0">
                <a:solidFill>
                  <a:prstClr val="black"/>
                </a:solidFill>
                <a:cs typeface="B Zar" panose="00000400000000000000" pitchFamily="2" charset="-78"/>
              </a:rPr>
              <a:t>(2018) در </a:t>
            </a:r>
            <a:r>
              <a:rPr lang="fa-IR">
                <a:solidFill>
                  <a:prstClr val="black"/>
                </a:solidFill>
                <a:cs typeface="B Zar" panose="00000400000000000000" pitchFamily="2" charset="-78"/>
              </a:rPr>
              <a:t>بخش چهارچوب نظری تحقیق هماهنگ </a:t>
            </a:r>
            <a:r>
              <a:rPr lang="fa-IR" smtClean="0">
                <a:solidFill>
                  <a:prstClr val="black"/>
                </a:solidFill>
                <a:cs typeface="B Zar" panose="00000400000000000000" pitchFamily="2" charset="-78"/>
              </a:rPr>
              <a:t>است</a:t>
            </a:r>
          </a:p>
          <a:p>
            <a:pPr lvl="0" algn="just"/>
            <a:endParaRPr lang="fa-IR">
              <a:solidFill>
                <a:prstClr val="black"/>
              </a:solidFill>
              <a:cs typeface="B Zar" panose="00000400000000000000" pitchFamily="2" charset="-78"/>
            </a:endParaRPr>
          </a:p>
          <a:p>
            <a:pPr algn="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2100568"/>
            <a:ext cx="2476500" cy="3801452"/>
          </a:xfrm>
          <a:prstGeom prst="rect">
            <a:avLst/>
          </a:prstGeom>
        </p:spPr>
      </p:pic>
    </p:spTree>
    <p:extLst>
      <p:ext uri="{BB962C8B-B14F-4D97-AF65-F5344CB8AC3E}">
        <p14:creationId xmlns:p14="http://schemas.microsoft.com/office/powerpoint/2010/main" val="11617388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solidFill>
                  <a:srgbClr val="242021"/>
                </a:solidFill>
                <a:latin typeface="BLotus"/>
                <a:cs typeface="B Zar" panose="00000400000000000000" pitchFamily="2" charset="-78"/>
              </a:rPr>
              <a:t>- نتایج تحقیق نشان داد که گرایش سیاسی اصولگرایانه شهروندان خوزستانی </a:t>
            </a:r>
            <a:r>
              <a:rPr lang="fa-IR" smtClean="0">
                <a:solidFill>
                  <a:srgbClr val="242021"/>
                </a:solidFill>
                <a:latin typeface="BLotus"/>
                <a:cs typeface="B Zar" panose="00000400000000000000" pitchFamily="2" charset="-78"/>
              </a:rPr>
              <a:t>رابطه معکوس</a:t>
            </a:r>
            <a:r>
              <a:rPr lang="fa-IR">
                <a:solidFill>
                  <a:srgbClr val="242021"/>
                </a:solidFill>
                <a:latin typeface="BLotus"/>
                <a:cs typeface="B Zar" panose="00000400000000000000" pitchFamily="2" charset="-78"/>
              </a:rPr>
              <a:t>، منفی و معناداری با ابعاد دوگانه سرمایه اجتماعی (آلتوسویی- شبکهای) دارد. </a:t>
            </a:r>
            <a:r>
              <a:rPr lang="fa-IR" smtClean="0">
                <a:solidFill>
                  <a:srgbClr val="242021"/>
                </a:solidFill>
                <a:latin typeface="BLotus"/>
                <a:cs typeface="B Zar" panose="00000400000000000000" pitchFamily="2" charset="-78"/>
              </a:rPr>
              <a:t>بر این </a:t>
            </a:r>
            <a:r>
              <a:rPr lang="fa-IR">
                <a:solidFill>
                  <a:srgbClr val="242021"/>
                </a:solidFill>
                <a:latin typeface="BLotus"/>
                <a:cs typeface="B Zar" panose="00000400000000000000" pitchFamily="2" charset="-78"/>
              </a:rPr>
              <a:t>اساس احتمالاً، شکلگیری رفتار سیاسی شهروندان مطابق با باورها و </a:t>
            </a:r>
            <a:r>
              <a:rPr lang="fa-IR" smtClean="0">
                <a:solidFill>
                  <a:srgbClr val="242021"/>
                </a:solidFill>
                <a:latin typeface="BLotus"/>
                <a:cs typeface="B Zar" panose="00000400000000000000" pitchFamily="2" charset="-78"/>
              </a:rPr>
              <a:t>ایدئولوژیهای مشترک </a:t>
            </a:r>
            <a:r>
              <a:rPr lang="fa-IR">
                <a:solidFill>
                  <a:srgbClr val="242021"/>
                </a:solidFill>
                <a:latin typeface="BLotus"/>
                <a:cs typeface="B Zar" panose="00000400000000000000" pitchFamily="2" charset="-78"/>
              </a:rPr>
              <a:t>و موردپذیرش به خاطر آرمان و ارزشهای مشترک آنان است. در این راستا </a:t>
            </a:r>
            <a:r>
              <a:rPr lang="fa-IR" smtClean="0">
                <a:solidFill>
                  <a:srgbClr val="242021"/>
                </a:solidFill>
                <a:latin typeface="BLotus"/>
                <a:cs typeface="B Zar" panose="00000400000000000000" pitchFamily="2" charset="-78"/>
              </a:rPr>
              <a:t>تبعیت از </a:t>
            </a:r>
            <a:r>
              <a:rPr lang="fa-IR">
                <a:solidFill>
                  <a:srgbClr val="242021"/>
                </a:solidFill>
                <a:latin typeface="BLotus"/>
                <a:cs typeface="B Zar" panose="00000400000000000000" pitchFamily="2" charset="-78"/>
              </a:rPr>
              <a:t>ارزشهای موجود بر رفتارهای سیاسی و انتخاباتی این افراد درزمینه انتخاب یک جناح</a:t>
            </a:r>
            <a:r>
              <a:rPr lang="fa-IR">
                <a:cs typeface="B Zar" panose="00000400000000000000" pitchFamily="2" charset="-78"/>
              </a:rPr>
              <a:t> </a:t>
            </a:r>
            <a:r>
              <a:rPr lang="fa-IR" smtClean="0">
                <a:cs typeface="B Zar" panose="00000400000000000000" pitchFamily="2" charset="-78"/>
              </a:rPr>
              <a:t> </a:t>
            </a:r>
            <a:r>
              <a:rPr lang="fa-IR" smtClean="0">
                <a:solidFill>
                  <a:srgbClr val="242021"/>
                </a:solidFill>
                <a:latin typeface="BLotus"/>
                <a:cs typeface="B Zar" panose="00000400000000000000" pitchFamily="2" charset="-78"/>
              </a:rPr>
              <a:t>سیاسی </a:t>
            </a:r>
            <a:r>
              <a:rPr lang="fa-IR">
                <a:solidFill>
                  <a:srgbClr val="242021"/>
                </a:solidFill>
                <a:latin typeface="BLotus"/>
                <a:cs typeface="B Zar" panose="00000400000000000000" pitchFamily="2" charset="-78"/>
              </a:rPr>
              <a:t>(در این تعریف اصولگرایی) تأثیرگذار است؛ </a:t>
            </a:r>
            <a:endParaRPr lang="fa-IR" smtClean="0">
              <a:solidFill>
                <a:srgbClr val="242021"/>
              </a:solidFill>
              <a:latin typeface="BLotus"/>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529796"/>
            <a:ext cx="4234375" cy="1153551"/>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latin typeface="BLotus"/>
                <a:cs typeface="B Zar" panose="00000400000000000000" pitchFamily="2" charset="-78"/>
              </a:rPr>
              <a:t>باورها و ایدئولوژیهای مشترک و موردپذیرش</a:t>
            </a:r>
            <a:endParaRPr lang="fa-IR" sz="2000" b="1">
              <a:solidFill>
                <a:srgbClr val="FF0000"/>
              </a:solidFill>
            </a:endParaRPr>
          </a:p>
        </p:txBody>
      </p:sp>
    </p:spTree>
    <p:extLst>
      <p:ext uri="{BB962C8B-B14F-4D97-AF65-F5344CB8AC3E}">
        <p14:creationId xmlns:p14="http://schemas.microsoft.com/office/powerpoint/2010/main" val="39531508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a:xfrm>
            <a:off x="3066756" y="1825625"/>
            <a:ext cx="8287043" cy="4351338"/>
          </a:xfrm>
        </p:spPr>
        <p:txBody>
          <a:bodyPr/>
          <a:lstStyle/>
          <a:p>
            <a:pPr algn="just"/>
            <a:r>
              <a:rPr lang="fa-IR" sz="2600">
                <a:solidFill>
                  <a:srgbClr val="242021"/>
                </a:solidFill>
                <a:latin typeface="BLotus"/>
                <a:cs typeface="B Zar" panose="00000400000000000000" pitchFamily="2" charset="-78"/>
              </a:rPr>
              <a:t>بنابراین بر اساس ارزشهای ثابت </a:t>
            </a:r>
            <a:r>
              <a:rPr lang="fa-IR" sz="2600" smtClean="0">
                <a:solidFill>
                  <a:srgbClr val="242021"/>
                </a:solidFill>
                <a:latin typeface="BLotus"/>
                <a:cs typeface="B Zar" panose="00000400000000000000" pitchFamily="2" charset="-78"/>
              </a:rPr>
              <a:t>و مشترک </a:t>
            </a:r>
            <a:r>
              <a:rPr lang="fa-IR" sz="2600">
                <a:solidFill>
                  <a:srgbClr val="242021"/>
                </a:solidFill>
                <a:latin typeface="BLotus"/>
                <a:cs typeface="B Zar" panose="00000400000000000000" pitchFamily="2" charset="-78"/>
              </a:rPr>
              <a:t>شهروندان است که میزان تعلق پذیری به جناح سیاسی اصولگرایی نضج </a:t>
            </a:r>
            <a:r>
              <a:rPr lang="fa-IR" sz="2600" smtClean="0">
                <a:solidFill>
                  <a:srgbClr val="242021"/>
                </a:solidFill>
                <a:latin typeface="BLotus"/>
                <a:cs typeface="B Zar" panose="00000400000000000000" pitchFamily="2" charset="-78"/>
              </a:rPr>
              <a:t>میگیرد و </a:t>
            </a:r>
            <a:r>
              <a:rPr lang="fa-IR" sz="2600">
                <a:solidFill>
                  <a:srgbClr val="242021"/>
                </a:solidFill>
                <a:latin typeface="BLotus"/>
                <a:cs typeface="B Zar" panose="00000400000000000000" pitchFamily="2" charset="-78"/>
              </a:rPr>
              <a:t>تقویت </a:t>
            </a:r>
            <a:r>
              <a:rPr lang="fa-IR" sz="2600" smtClean="0">
                <a:solidFill>
                  <a:srgbClr val="242021"/>
                </a:solidFill>
                <a:latin typeface="BLotus"/>
                <a:cs typeface="B Zar" panose="00000400000000000000" pitchFamily="2" charset="-78"/>
              </a:rPr>
              <a:t>سرمایه های </a:t>
            </a:r>
            <a:r>
              <a:rPr lang="fa-IR" sz="2600">
                <a:solidFill>
                  <a:srgbClr val="242021"/>
                </a:solidFill>
                <a:latin typeface="BLotus"/>
                <a:cs typeface="B Zar" panose="00000400000000000000" pitchFamily="2" charset="-78"/>
              </a:rPr>
              <a:t>اجتماعی در این طیف، تعلقات سیاسی را معکوس مینماید. </a:t>
            </a:r>
            <a:r>
              <a:rPr lang="fa-IR" sz="2600" b="1">
                <a:solidFill>
                  <a:srgbClr val="FF0000"/>
                </a:solidFill>
                <a:latin typeface="BLotus"/>
                <a:cs typeface="B Zar" panose="00000400000000000000" pitchFamily="2" charset="-78"/>
              </a:rPr>
              <a:t>به </a:t>
            </a:r>
            <a:r>
              <a:rPr lang="fa-IR" sz="2600" b="1" smtClean="0">
                <a:solidFill>
                  <a:srgbClr val="FF0000"/>
                </a:solidFill>
                <a:latin typeface="BLotus"/>
                <a:cs typeface="B Zar" panose="00000400000000000000" pitchFamily="2" charset="-78"/>
              </a:rPr>
              <a:t>نظر میرسد </a:t>
            </a:r>
            <a:r>
              <a:rPr lang="fa-IR" sz="2600" b="1">
                <a:solidFill>
                  <a:srgbClr val="FF0000"/>
                </a:solidFill>
                <a:latin typeface="BLotus"/>
                <a:cs typeface="B Zar" panose="00000400000000000000" pitchFamily="2" charset="-78"/>
              </a:rPr>
              <a:t>که </a:t>
            </a:r>
            <a:r>
              <a:rPr lang="fa-IR" sz="2600" b="1" smtClean="0">
                <a:solidFill>
                  <a:srgbClr val="FF0000"/>
                </a:solidFill>
                <a:latin typeface="BLotus"/>
                <a:cs typeface="B Zar" panose="00000400000000000000" pitchFamily="2" charset="-78"/>
              </a:rPr>
              <a:t>محافظه کاران </a:t>
            </a:r>
            <a:r>
              <a:rPr lang="fa-IR" sz="2600" b="1">
                <a:solidFill>
                  <a:srgbClr val="FF0000"/>
                </a:solidFill>
                <a:latin typeface="BLotus"/>
                <a:cs typeface="B Zar" panose="00000400000000000000" pitchFamily="2" charset="-78"/>
              </a:rPr>
              <a:t>به این دلیل با دگرگونیهای سیاسی و اجتماعی مخالفت </a:t>
            </a:r>
            <a:r>
              <a:rPr lang="fa-IR" sz="2600" b="1" smtClean="0">
                <a:solidFill>
                  <a:srgbClr val="FF0000"/>
                </a:solidFill>
                <a:latin typeface="BLotus"/>
                <a:cs typeface="B Zar" panose="00000400000000000000" pitchFamily="2" charset="-78"/>
              </a:rPr>
              <a:t>مینمایند که </a:t>
            </a:r>
            <a:r>
              <a:rPr lang="fa-IR" sz="2600" b="1">
                <a:solidFill>
                  <a:srgbClr val="FF0000"/>
                </a:solidFill>
                <a:latin typeface="BLotus"/>
                <a:cs typeface="B Zar" panose="00000400000000000000" pitchFamily="2" charset="-78"/>
              </a:rPr>
              <a:t>تردید دارند آیا میتوانند در صورت تغییرات سیاسی به چیز بهتری دست پیدا کرد یا </a:t>
            </a:r>
            <a:r>
              <a:rPr lang="fa-IR" sz="2600" b="1" smtClean="0">
                <a:solidFill>
                  <a:srgbClr val="FF0000"/>
                </a:solidFill>
                <a:latin typeface="BLotus"/>
                <a:cs typeface="B Zar" panose="00000400000000000000" pitchFamily="2" charset="-78"/>
              </a:rPr>
              <a:t>خیر</a:t>
            </a:r>
            <a:r>
              <a:rPr lang="fa-IR" sz="2600" smtClean="0">
                <a:solidFill>
                  <a:srgbClr val="242021"/>
                </a:solidFill>
                <a:latin typeface="BLotus"/>
                <a:cs typeface="B Zar" panose="00000400000000000000" pitchFamily="2" charset="-78"/>
              </a:rPr>
              <a:t>. چون </a:t>
            </a:r>
            <a:r>
              <a:rPr lang="fa-IR" sz="2600">
                <a:solidFill>
                  <a:srgbClr val="242021"/>
                </a:solidFill>
                <a:latin typeface="BLotus"/>
                <a:cs typeface="B Zar" panose="00000400000000000000" pitchFamily="2" charset="-78"/>
              </a:rPr>
              <a:t>از نظر عالم ( </a:t>
            </a:r>
            <a:r>
              <a:rPr lang="fa-IR" sz="2600" smtClean="0">
                <a:solidFill>
                  <a:srgbClr val="242021"/>
                </a:solidFill>
                <a:latin typeface="BLotus"/>
                <a:cs typeface="B Zar" panose="00000400000000000000" pitchFamily="2" charset="-78"/>
              </a:rPr>
              <a:t>1379) محافظه کاران </a:t>
            </a:r>
            <a:r>
              <a:rPr lang="fa-IR" sz="2600">
                <a:solidFill>
                  <a:srgbClr val="242021"/>
                </a:solidFill>
                <a:latin typeface="BLotus"/>
                <a:cs typeface="B Zar" panose="00000400000000000000" pitchFamily="2" charset="-78"/>
              </a:rPr>
              <a:t>در نهادهای موجود ارزشی ذاتی میبینند و </a:t>
            </a:r>
            <a:r>
              <a:rPr lang="fa-IR" sz="2600" smtClean="0">
                <a:solidFill>
                  <a:srgbClr val="242021"/>
                </a:solidFill>
                <a:latin typeface="BLotus"/>
                <a:cs typeface="B Zar" panose="00000400000000000000" pitchFamily="2" charset="-78"/>
              </a:rPr>
              <a:t>چندان تمایلی </a:t>
            </a:r>
            <a:r>
              <a:rPr lang="fa-IR" sz="2600">
                <a:solidFill>
                  <a:srgbClr val="242021"/>
                </a:solidFill>
                <a:latin typeface="BLotus"/>
                <a:cs typeface="B Zar" panose="00000400000000000000" pitchFamily="2" charset="-78"/>
              </a:rPr>
              <a:t>به تغییر آن ارزشها ندارند. نتایج و تفسیر سیاسی بهعملآمده با تحقیقات داوسون </a:t>
            </a:r>
            <a:r>
              <a:rPr lang="fa-IR" sz="2600" smtClean="0">
                <a:solidFill>
                  <a:srgbClr val="242021"/>
                </a:solidFill>
                <a:latin typeface="BLotus"/>
                <a:cs typeface="B Zar" panose="00000400000000000000" pitchFamily="2" charset="-78"/>
              </a:rPr>
              <a:t>و والندورف</a:t>
            </a:r>
            <a:r>
              <a:rPr lang="fa-IR" sz="2600">
                <a:solidFill>
                  <a:srgbClr val="242021"/>
                </a:solidFill>
                <a:latin typeface="BLotus"/>
                <a:cs typeface="B Zar" panose="00000400000000000000" pitchFamily="2" charset="-78"/>
              </a:rPr>
              <a:t>، </a:t>
            </a:r>
            <a:r>
              <a:rPr lang="fa-IR" sz="2600" smtClean="0">
                <a:solidFill>
                  <a:srgbClr val="242021"/>
                </a:solidFill>
                <a:latin typeface="BLotus"/>
                <a:cs typeface="B Zar" panose="00000400000000000000" pitchFamily="2" charset="-78"/>
              </a:rPr>
              <a:t>(1985) ژوتر </a:t>
            </a:r>
            <a:r>
              <a:rPr lang="fa-IR" sz="2600">
                <a:solidFill>
                  <a:srgbClr val="242021"/>
                </a:solidFill>
                <a:latin typeface="BLotus"/>
                <a:cs typeface="B Zar" panose="00000400000000000000" pitchFamily="2" charset="-78"/>
              </a:rPr>
              <a:t>و هیندلز </a:t>
            </a:r>
            <a:r>
              <a:rPr lang="fa-IR" sz="2600" smtClean="0">
                <a:solidFill>
                  <a:srgbClr val="242021"/>
                </a:solidFill>
                <a:latin typeface="BLotus"/>
                <a:cs typeface="B Zar" panose="00000400000000000000" pitchFamily="2" charset="-78"/>
              </a:rPr>
              <a:t>(2012) و </a:t>
            </a:r>
            <a:r>
              <a:rPr lang="fa-IR" sz="2600">
                <a:solidFill>
                  <a:srgbClr val="242021"/>
                </a:solidFill>
                <a:latin typeface="BLotus"/>
                <a:cs typeface="B Zar" panose="00000400000000000000" pitchFamily="2" charset="-78"/>
              </a:rPr>
              <a:t>پوتنام </a:t>
            </a:r>
            <a:r>
              <a:rPr lang="fa-IR" sz="2600" smtClean="0">
                <a:solidFill>
                  <a:srgbClr val="242021"/>
                </a:solidFill>
                <a:latin typeface="BLotus"/>
                <a:cs typeface="B Zar" panose="00000400000000000000" pitchFamily="2" charset="-78"/>
              </a:rPr>
              <a:t>(2002) در </a:t>
            </a:r>
            <a:r>
              <a:rPr lang="fa-IR" sz="2600">
                <a:solidFill>
                  <a:srgbClr val="242021"/>
                </a:solidFill>
                <a:latin typeface="BLotus"/>
                <a:cs typeface="B Zar" panose="00000400000000000000" pitchFamily="2" charset="-78"/>
              </a:rPr>
              <a:t>بخش ادبیات و </a:t>
            </a:r>
            <a:r>
              <a:rPr lang="fa-IR" sz="2600" smtClean="0">
                <a:solidFill>
                  <a:srgbClr val="242021"/>
                </a:solidFill>
                <a:latin typeface="BLotus"/>
                <a:cs typeface="B Zar" panose="00000400000000000000" pitchFamily="2" charset="-78"/>
              </a:rPr>
              <a:t>چهارچوب نظری </a:t>
            </a:r>
            <a:r>
              <a:rPr lang="fa-IR" sz="2600">
                <a:solidFill>
                  <a:srgbClr val="242021"/>
                </a:solidFill>
                <a:latin typeface="BLotus"/>
                <a:cs typeface="B Zar" panose="00000400000000000000" pitchFamily="2" charset="-78"/>
              </a:rPr>
              <a:t>هماهنگ است</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87941"/>
            <a:ext cx="2059745" cy="3822016"/>
          </a:xfrm>
          <a:prstGeom prst="rect">
            <a:avLst/>
          </a:prstGeom>
        </p:spPr>
      </p:pic>
    </p:spTree>
    <p:extLst>
      <p:ext uri="{BB962C8B-B14F-4D97-AF65-F5344CB8AC3E}">
        <p14:creationId xmlns:p14="http://schemas.microsoft.com/office/powerpoint/2010/main" val="15158345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solidFill>
                  <a:srgbClr val="242021"/>
                </a:solidFill>
                <a:latin typeface="BLotus"/>
                <a:cs typeface="B Zar" panose="00000400000000000000" pitchFamily="2" charset="-78"/>
              </a:rPr>
              <a:t>- نتایج تحقیق نشان داد که قطب سنجی گرایشات سیاسی بر محور اصلاحطلبی </a:t>
            </a:r>
            <a:r>
              <a:rPr lang="fa-IR" smtClean="0">
                <a:solidFill>
                  <a:srgbClr val="242021"/>
                </a:solidFill>
                <a:latin typeface="BLotus"/>
                <a:cs typeface="B Zar" panose="00000400000000000000" pitchFamily="2" charset="-78"/>
              </a:rPr>
              <a:t>و اصولگرایی </a:t>
            </a:r>
            <a:r>
              <a:rPr lang="fa-IR">
                <a:solidFill>
                  <a:srgbClr val="242021"/>
                </a:solidFill>
                <a:latin typeface="BLotus"/>
                <a:cs typeface="B Zar" panose="00000400000000000000" pitchFamily="2" charset="-78"/>
              </a:rPr>
              <a:t>در انتخابات ریاست جمهوری اسلامی ایران در استان خوزستان، طی سه </a:t>
            </a:r>
            <a:r>
              <a:rPr lang="fa-IR" smtClean="0">
                <a:solidFill>
                  <a:srgbClr val="242021"/>
                </a:solidFill>
                <a:latin typeface="BLotus"/>
                <a:cs typeface="B Zar" panose="00000400000000000000" pitchFamily="2" charset="-78"/>
              </a:rPr>
              <a:t>دوره ( </a:t>
            </a:r>
            <a:r>
              <a:rPr lang="fa-IR">
                <a:solidFill>
                  <a:srgbClr val="242021"/>
                </a:solidFill>
                <a:latin typeface="BLotus"/>
                <a:cs typeface="B Zar" panose="00000400000000000000" pitchFamily="2" charset="-78"/>
              </a:rPr>
              <a:t>1376،1384و </a:t>
            </a:r>
            <a:r>
              <a:rPr lang="fa-IR" smtClean="0">
                <a:solidFill>
                  <a:srgbClr val="242021"/>
                </a:solidFill>
                <a:latin typeface="BLotus"/>
                <a:cs typeface="B Zar" panose="00000400000000000000" pitchFamily="2" charset="-78"/>
              </a:rPr>
              <a:t>1392) متأثر </a:t>
            </a:r>
            <a:r>
              <a:rPr lang="fa-IR">
                <a:solidFill>
                  <a:srgbClr val="242021"/>
                </a:solidFill>
                <a:latin typeface="BLotus"/>
                <a:cs typeface="B Zar" panose="00000400000000000000" pitchFamily="2" charset="-78"/>
              </a:rPr>
              <a:t>از میزان سرمایه اجتماعی است. چون شهروندانی که </a:t>
            </a:r>
            <a:r>
              <a:rPr lang="fa-IR" smtClean="0">
                <a:solidFill>
                  <a:srgbClr val="242021"/>
                </a:solidFill>
                <a:latin typeface="BLotus"/>
                <a:cs typeface="B Zar" panose="00000400000000000000" pitchFamily="2" charset="-78"/>
              </a:rPr>
              <a:t>در شهرهای </a:t>
            </a:r>
            <a:r>
              <a:rPr lang="fa-IR">
                <a:solidFill>
                  <a:srgbClr val="242021"/>
                </a:solidFill>
                <a:latin typeface="BLotus"/>
                <a:cs typeface="B Zar" panose="00000400000000000000" pitchFamily="2" charset="-78"/>
              </a:rPr>
              <a:t>با میزان سرمایه اجتماعی بالا زندگی میکنند، جهتگیری سیاسی خاص و </a:t>
            </a:r>
            <a:r>
              <a:rPr lang="fa-IR" smtClean="0">
                <a:solidFill>
                  <a:srgbClr val="242021"/>
                </a:solidFill>
                <a:latin typeface="BLotus"/>
                <a:cs typeface="B Zar" panose="00000400000000000000" pitchFamily="2" charset="-78"/>
              </a:rPr>
              <a:t>ویژه ای به </a:t>
            </a:r>
            <a:r>
              <a:rPr lang="fa-IR">
                <a:solidFill>
                  <a:srgbClr val="242021"/>
                </a:solidFill>
                <a:latin typeface="BLotus"/>
                <a:cs typeface="B Zar" panose="00000400000000000000" pitchFamily="2" charset="-78"/>
              </a:rPr>
              <a:t>یکی از دو جناح سیاسی اصولگرایی </a:t>
            </a:r>
            <a:r>
              <a:rPr lang="fa-IR" smtClean="0">
                <a:solidFill>
                  <a:srgbClr val="242021"/>
                </a:solidFill>
                <a:latin typeface="BLotus"/>
                <a:cs typeface="B Zar" panose="00000400000000000000" pitchFamily="2" charset="-78"/>
              </a:rPr>
              <a:t>یا اصلاحطلبی </a:t>
            </a:r>
            <a:r>
              <a:rPr lang="fa-IR">
                <a:solidFill>
                  <a:srgbClr val="242021"/>
                </a:solidFill>
                <a:latin typeface="BLotus"/>
                <a:cs typeface="B Zar" panose="00000400000000000000" pitchFamily="2" charset="-78"/>
              </a:rPr>
              <a:t>دارند. </a:t>
            </a:r>
            <a:endParaRPr lang="fa-IR" smtClean="0">
              <a:solidFill>
                <a:srgbClr val="242021"/>
              </a:solidFill>
              <a:latin typeface="BLotus"/>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121834"/>
            <a:ext cx="4220308" cy="120982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latin typeface="BLotus"/>
                <a:cs typeface="B Zar" panose="00000400000000000000" pitchFamily="2" charset="-78"/>
              </a:rPr>
              <a:t>جهتگیری سیاسی خاص و ویژه ای</a:t>
            </a:r>
            <a:endParaRPr lang="fa-IR">
              <a:solidFill>
                <a:srgbClr val="FF0000"/>
              </a:solidFill>
            </a:endParaRPr>
          </a:p>
        </p:txBody>
      </p:sp>
    </p:spTree>
    <p:extLst>
      <p:ext uri="{BB962C8B-B14F-4D97-AF65-F5344CB8AC3E}">
        <p14:creationId xmlns:p14="http://schemas.microsoft.com/office/powerpoint/2010/main" val="32358179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242021"/>
                </a:solidFill>
                <a:latin typeface="BLotus"/>
                <a:cs typeface="B Zar" panose="00000400000000000000" pitchFamily="2" charset="-78"/>
              </a:rPr>
              <a:t>چون تقویت میزان سرمایه اجتماعی باعث </a:t>
            </a:r>
            <a:r>
              <a:rPr lang="fa-IR">
                <a:solidFill>
                  <a:srgbClr val="FF0000"/>
                </a:solidFill>
                <a:latin typeface="BLotus"/>
                <a:cs typeface="B Zar" panose="00000400000000000000" pitchFamily="2" charset="-78"/>
              </a:rPr>
              <a:t>تقویت همبستگی </a:t>
            </a:r>
            <a:r>
              <a:rPr lang="fa-IR">
                <a:solidFill>
                  <a:srgbClr val="242021"/>
                </a:solidFill>
                <a:latin typeface="BLotus"/>
                <a:cs typeface="B Zar" panose="00000400000000000000" pitchFamily="2" charset="-78"/>
              </a:rPr>
              <a:t>و </a:t>
            </a:r>
            <a:r>
              <a:rPr lang="fa-IR">
                <a:solidFill>
                  <a:srgbClr val="0070C0"/>
                </a:solidFill>
                <a:latin typeface="BLotus"/>
                <a:cs typeface="B Zar" panose="00000400000000000000" pitchFamily="2" charset="-78"/>
              </a:rPr>
              <a:t>مشارکت سیاسی </a:t>
            </a:r>
            <a:r>
              <a:rPr lang="fa-IR">
                <a:solidFill>
                  <a:srgbClr val="242021"/>
                </a:solidFill>
                <a:latin typeface="BLotus"/>
                <a:cs typeface="B Zar" panose="00000400000000000000" pitchFamily="2" charset="-78"/>
              </a:rPr>
              <a:t>و </a:t>
            </a:r>
            <a:r>
              <a:rPr lang="fa-IR">
                <a:solidFill>
                  <a:srgbClr val="00B050"/>
                </a:solidFill>
                <a:latin typeface="BLotus"/>
                <a:cs typeface="B Zar" panose="00000400000000000000" pitchFamily="2" charset="-78"/>
              </a:rPr>
              <a:t>تهییج </a:t>
            </a:r>
            <a:r>
              <a:rPr lang="fa-IR" smtClean="0">
                <a:solidFill>
                  <a:srgbClr val="00B050"/>
                </a:solidFill>
                <a:latin typeface="BLotus"/>
                <a:cs typeface="B Zar" panose="00000400000000000000" pitchFamily="2" charset="-78"/>
              </a:rPr>
              <a:t>شهروندان </a:t>
            </a:r>
            <a:r>
              <a:rPr lang="fa-IR" smtClean="0">
                <a:solidFill>
                  <a:srgbClr val="242021"/>
                </a:solidFill>
                <a:latin typeface="BLotus"/>
                <a:cs typeface="B Zar" panose="00000400000000000000" pitchFamily="2" charset="-78"/>
              </a:rPr>
              <a:t>به </a:t>
            </a:r>
            <a:r>
              <a:rPr lang="fa-IR">
                <a:solidFill>
                  <a:srgbClr val="242021"/>
                </a:solidFill>
                <a:latin typeface="BLotus"/>
                <a:cs typeface="B Zar" panose="00000400000000000000" pitchFamily="2" charset="-78"/>
              </a:rPr>
              <a:t>فعالیتهای سیاسی میشود و احتمالاً بر این اساس انتخاب سیاسی شهروندان به صورت معناداری یک مسیر و کانال خاص را دنبال مینماید. در این تعریف رشد سرمایه اجتماعی، احتمالاً امکان تغییر گرایشات سیاسی به سمت طیف سیاسی اصلاحطلبی را جابجا و هموار میسازد، چون ذات سرمایه اجتماعی (ارتباطات، هنجارهای اجتماعی و ایجاد </a:t>
            </a:r>
            <a:r>
              <a:rPr lang="fa-IR">
                <a:solidFill>
                  <a:srgbClr val="242021"/>
                </a:solidFill>
                <a:latin typeface="BLotus"/>
                <a:cs typeface="B Zar" panose="00000400000000000000" pitchFamily="2" charset="-78"/>
              </a:rPr>
              <a:t>جامعه </a:t>
            </a:r>
            <a:r>
              <a:rPr lang="fa-IR" smtClean="0">
                <a:solidFill>
                  <a:srgbClr val="242021"/>
                </a:solidFill>
                <a:latin typeface="BLotus"/>
                <a:cs typeface="B Zar" panose="00000400000000000000" pitchFamily="2" charset="-78"/>
              </a:rPr>
              <a:t>شبکه ای</a:t>
            </a:r>
            <a:r>
              <a:rPr lang="fa-IR">
                <a:solidFill>
                  <a:srgbClr val="242021"/>
                </a:solidFill>
                <a:latin typeface="BLotus"/>
                <a:cs typeface="B Zar" panose="00000400000000000000" pitchFamily="2" charset="-78"/>
              </a:rPr>
              <a:t>) در شکلگیری امور سیاسی </a:t>
            </a:r>
            <a:r>
              <a:rPr lang="fa-IR">
                <a:solidFill>
                  <a:srgbClr val="242021"/>
                </a:solidFill>
                <a:latin typeface="BLotus"/>
                <a:cs typeface="B Zar" panose="00000400000000000000" pitchFamily="2" charset="-78"/>
              </a:rPr>
              <a:t>ترقیخواهانه </a:t>
            </a:r>
            <a:r>
              <a:rPr lang="fa-IR" smtClean="0">
                <a:solidFill>
                  <a:srgbClr val="242021"/>
                </a:solidFill>
                <a:latin typeface="BLotus"/>
                <a:cs typeface="B Zar" panose="00000400000000000000" pitchFamily="2" charset="-78"/>
              </a:rPr>
              <a:t>است</a:t>
            </a:r>
          </a:p>
          <a:p>
            <a:pPr algn="just"/>
            <a:endParaRPr lang="fa-IR"/>
          </a:p>
        </p:txBody>
      </p:sp>
    </p:spTree>
    <p:extLst>
      <p:ext uri="{BB962C8B-B14F-4D97-AF65-F5344CB8AC3E}">
        <p14:creationId xmlns:p14="http://schemas.microsoft.com/office/powerpoint/2010/main" val="33836687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a:xfrm>
            <a:off x="4248442" y="1825625"/>
            <a:ext cx="7105357" cy="4351338"/>
          </a:xfrm>
        </p:spPr>
        <p:txBody>
          <a:bodyPr/>
          <a:lstStyle/>
          <a:p>
            <a:pPr algn="just"/>
            <a:r>
              <a:rPr lang="fa-IR" smtClean="0">
                <a:solidFill>
                  <a:srgbClr val="242021"/>
                </a:solidFill>
                <a:latin typeface="BLotus"/>
                <a:cs typeface="B Zar" panose="00000400000000000000" pitchFamily="2" charset="-78"/>
              </a:rPr>
              <a:t>به طورکلی </a:t>
            </a:r>
            <a:r>
              <a:rPr lang="fa-IR">
                <a:solidFill>
                  <a:srgbClr val="242021"/>
                </a:solidFill>
                <a:latin typeface="BLotus"/>
                <a:cs typeface="B Zar" panose="00000400000000000000" pitchFamily="2" charset="-78"/>
              </a:rPr>
              <a:t>با افزایش سرمایه اجتماعی به ترتیب اولویت گرایشات سیاسی بر </a:t>
            </a:r>
            <a:r>
              <a:rPr lang="fa-IR" smtClean="0">
                <a:solidFill>
                  <a:srgbClr val="242021"/>
                </a:solidFill>
                <a:latin typeface="BLotus"/>
                <a:cs typeface="B Zar" panose="00000400000000000000" pitchFamily="2" charset="-78"/>
              </a:rPr>
              <a:t>حسب گرایشات </a:t>
            </a:r>
            <a:r>
              <a:rPr lang="fa-IR">
                <a:solidFill>
                  <a:srgbClr val="242021"/>
                </a:solidFill>
                <a:latin typeface="BLotus"/>
                <a:cs typeface="B Zar" panose="00000400000000000000" pitchFamily="2" charset="-78"/>
              </a:rPr>
              <a:t>اصلاحطلبی و اصولگرایی تعیین و انتخاب میگردد، چون </a:t>
            </a:r>
            <a:r>
              <a:rPr lang="fa-IR" sz="3200" b="1">
                <a:solidFill>
                  <a:srgbClr val="00B050"/>
                </a:solidFill>
                <a:latin typeface="BLotus"/>
                <a:cs typeface="B Zar" panose="00000400000000000000" pitchFamily="2" charset="-78"/>
              </a:rPr>
              <a:t>برابری یا </a:t>
            </a:r>
            <a:r>
              <a:rPr lang="fa-IR" sz="3200" b="1" smtClean="0">
                <a:solidFill>
                  <a:srgbClr val="00B050"/>
                </a:solidFill>
                <a:latin typeface="BLotus"/>
                <a:cs typeface="B Zar" panose="00000400000000000000" pitchFamily="2" charset="-78"/>
              </a:rPr>
              <a:t>نابرابریهای اقتصادی </a:t>
            </a:r>
            <a:r>
              <a:rPr lang="fa-IR" sz="3200" b="1">
                <a:solidFill>
                  <a:srgbClr val="00B050"/>
                </a:solidFill>
                <a:latin typeface="BLotus"/>
                <a:cs typeface="B Zar" panose="00000400000000000000" pitchFamily="2" charset="-78"/>
              </a:rPr>
              <a:t>در نوع گرایشات سیاسی شهروندان تأثیر دارد.</a:t>
            </a:r>
            <a:r>
              <a:rPr lang="fa-IR">
                <a:solidFill>
                  <a:srgbClr val="242021"/>
                </a:solidFill>
                <a:latin typeface="BLotus"/>
                <a:cs typeface="B Zar" panose="00000400000000000000" pitchFamily="2" charset="-78"/>
              </a:rPr>
              <a:t> نتایج و تفسیر سیاسی </a:t>
            </a:r>
            <a:r>
              <a:rPr lang="fa-IR" smtClean="0">
                <a:solidFill>
                  <a:srgbClr val="242021"/>
                </a:solidFill>
                <a:latin typeface="BLotus"/>
                <a:cs typeface="B Zar" panose="00000400000000000000" pitchFamily="2" charset="-78"/>
              </a:rPr>
              <a:t>به عمل آمده با </a:t>
            </a:r>
            <a:r>
              <a:rPr lang="fa-IR">
                <a:solidFill>
                  <a:srgbClr val="242021"/>
                </a:solidFill>
                <a:latin typeface="BLotus"/>
                <a:cs typeface="B Zar" panose="00000400000000000000" pitchFamily="2" charset="-78"/>
              </a:rPr>
              <a:t>تحقیقات با دیدگاه گرانووتر </a:t>
            </a:r>
            <a:r>
              <a:rPr lang="fa-IR" smtClean="0">
                <a:solidFill>
                  <a:srgbClr val="242021"/>
                </a:solidFill>
                <a:latin typeface="BLotus"/>
                <a:cs typeface="B Zar" panose="00000400000000000000" pitchFamily="2" charset="-78"/>
              </a:rPr>
              <a:t>(2005) پوتنام (2002) ابوالحسنی (1384) هانتیگتون</a:t>
            </a:r>
            <a:r>
              <a:rPr lang="fa-IR">
                <a:solidFill>
                  <a:srgbClr val="242021"/>
                </a:solidFill>
                <a:latin typeface="BLotus"/>
                <a:cs typeface="B Zar" panose="00000400000000000000" pitchFamily="2" charset="-78"/>
              </a:rPr>
              <a:t> </a:t>
            </a:r>
            <a:r>
              <a:rPr lang="fa-IR" smtClean="0">
                <a:solidFill>
                  <a:srgbClr val="242021"/>
                </a:solidFill>
                <a:latin typeface="BLotus"/>
                <a:cs typeface="B Zar" panose="00000400000000000000" pitchFamily="2" charset="-78"/>
              </a:rPr>
              <a:t>(2004) و </a:t>
            </a:r>
            <a:r>
              <a:rPr lang="fa-IR">
                <a:solidFill>
                  <a:srgbClr val="242021"/>
                </a:solidFill>
                <a:latin typeface="BLotus"/>
                <a:cs typeface="B Zar" panose="00000400000000000000" pitchFamily="2" charset="-78"/>
              </a:rPr>
              <a:t>دیدگاه انتخاب عقلانی در بخش ادبیات و چهارچوب نظری تحقیق همسو است</a:t>
            </a:r>
            <a:r>
              <a:rPr lang="fa-IR">
                <a:cs typeface="B Zar" panose="00000400000000000000" pitchFamily="2" charset="-78"/>
              </a:rPr>
              <a:t>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028950" cy="3028950"/>
          </a:xfrm>
          <a:prstGeom prst="rect">
            <a:avLst/>
          </a:prstGeom>
        </p:spPr>
      </p:pic>
      <p:sp>
        <p:nvSpPr>
          <p:cNvPr id="5" name="TextBox 4"/>
          <p:cNvSpPr txBox="1"/>
          <p:nvPr/>
        </p:nvSpPr>
        <p:spPr>
          <a:xfrm>
            <a:off x="1607087" y="5275384"/>
            <a:ext cx="1491176" cy="369332"/>
          </a:xfrm>
          <a:prstGeom prst="rect">
            <a:avLst/>
          </a:prstGeom>
          <a:noFill/>
        </p:spPr>
        <p:txBody>
          <a:bodyPr wrap="square" rtlCol="1">
            <a:spAutoFit/>
          </a:bodyPr>
          <a:lstStyle/>
          <a:p>
            <a:pPr algn="ctr"/>
            <a:r>
              <a:rPr lang="fa-IR" smtClean="0">
                <a:solidFill>
                  <a:srgbClr val="FF0000"/>
                </a:solidFill>
                <a:cs typeface="B Zar" panose="00000400000000000000" pitchFamily="2" charset="-78"/>
              </a:rPr>
              <a:t>مارک پرانووتر</a:t>
            </a:r>
            <a:endParaRPr lang="fa-IR">
              <a:solidFill>
                <a:srgbClr val="FF0000"/>
              </a:solidFill>
              <a:cs typeface="B Zar" panose="00000400000000000000" pitchFamily="2" charset="-78"/>
            </a:endParaRPr>
          </a:p>
        </p:txBody>
      </p:sp>
    </p:spTree>
    <p:extLst>
      <p:ext uri="{BB962C8B-B14F-4D97-AF65-F5344CB8AC3E}">
        <p14:creationId xmlns:p14="http://schemas.microsoft.com/office/powerpoint/2010/main" val="10732174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solidFill>
                  <a:srgbClr val="242021"/>
                </a:solidFill>
                <a:latin typeface="BLotus"/>
                <a:cs typeface="B Zar" panose="00000400000000000000" pitchFamily="2" charset="-78"/>
              </a:rPr>
              <a:t>نتایج تحقیق نشان داد که قطب سنجی گرایشات سیاسی بر محور دوگانه اصلاحطلبی</a:t>
            </a:r>
            <a:r>
              <a:rPr lang="fa-IR">
                <a:cs typeface="B Zar" panose="00000400000000000000" pitchFamily="2" charset="-78"/>
              </a:rPr>
              <a:t> </a:t>
            </a:r>
            <a:r>
              <a:rPr lang="fa-IR" smtClean="0">
                <a:cs typeface="B Zar" panose="00000400000000000000" pitchFamily="2" charset="-78"/>
              </a:rPr>
              <a:t> </a:t>
            </a:r>
            <a:r>
              <a:rPr lang="fa-IR" smtClean="0">
                <a:solidFill>
                  <a:srgbClr val="242021"/>
                </a:solidFill>
                <a:latin typeface="BLotus"/>
                <a:cs typeface="B Zar" panose="00000400000000000000" pitchFamily="2" charset="-78"/>
              </a:rPr>
              <a:t>و </a:t>
            </a:r>
            <a:r>
              <a:rPr lang="fa-IR">
                <a:solidFill>
                  <a:srgbClr val="242021"/>
                </a:solidFill>
                <a:latin typeface="BLotus"/>
                <a:cs typeface="B Zar" panose="00000400000000000000" pitchFamily="2" charset="-78"/>
              </a:rPr>
              <a:t>اصولگرایی (به صورت ترکیبی) در انتخابات ریاست جمهوری اسلامی ایران در </a:t>
            </a:r>
            <a:r>
              <a:rPr lang="fa-IR" smtClean="0">
                <a:solidFill>
                  <a:srgbClr val="242021"/>
                </a:solidFill>
                <a:latin typeface="BLotus"/>
                <a:cs typeface="B Zar" panose="00000400000000000000" pitchFamily="2" charset="-78"/>
              </a:rPr>
              <a:t>استان خوزستان</a:t>
            </a:r>
            <a:r>
              <a:rPr lang="fa-IR">
                <a:solidFill>
                  <a:srgbClr val="242021"/>
                </a:solidFill>
                <a:latin typeface="BLotus"/>
                <a:cs typeface="B Zar" panose="00000400000000000000" pitchFamily="2" charset="-78"/>
              </a:rPr>
              <a:t>، طی سه دوره ( 1376،1384و </a:t>
            </a:r>
            <a:r>
              <a:rPr lang="fa-IR" smtClean="0">
                <a:solidFill>
                  <a:srgbClr val="242021"/>
                </a:solidFill>
                <a:latin typeface="BLotus"/>
                <a:cs typeface="B Zar" panose="00000400000000000000" pitchFamily="2" charset="-78"/>
              </a:rPr>
              <a:t>1392) متأثر </a:t>
            </a:r>
            <a:r>
              <a:rPr lang="fa-IR">
                <a:solidFill>
                  <a:srgbClr val="242021"/>
                </a:solidFill>
                <a:latin typeface="BLotus"/>
                <a:cs typeface="B Zar" panose="00000400000000000000" pitchFamily="2" charset="-78"/>
              </a:rPr>
              <a:t>از میزان سرمایه اجتماعی است. </a:t>
            </a:r>
            <a:r>
              <a:rPr lang="fa-IR" smtClean="0">
                <a:solidFill>
                  <a:srgbClr val="242021"/>
                </a:solidFill>
                <a:latin typeface="BLotus"/>
                <a:cs typeface="B Zar" panose="00000400000000000000" pitchFamily="2" charset="-78"/>
              </a:rPr>
              <a:t>چون مطابق </a:t>
            </a:r>
            <a:r>
              <a:rPr lang="fa-IR">
                <a:solidFill>
                  <a:srgbClr val="242021"/>
                </a:solidFill>
                <a:latin typeface="BLotus"/>
                <a:cs typeface="B Zar" panose="00000400000000000000" pitchFamily="2" charset="-78"/>
              </a:rPr>
              <a:t>با ترسیم قطبنمای اولویتبندی گرایشات سیاسی مشخص شدکه </a:t>
            </a:r>
            <a:r>
              <a:rPr lang="fa-IR" b="1">
                <a:solidFill>
                  <a:srgbClr val="FF0000"/>
                </a:solidFill>
                <a:latin typeface="BLotus"/>
                <a:cs typeface="B Zar" panose="00000400000000000000" pitchFamily="2" charset="-78"/>
              </a:rPr>
              <a:t>بیشترین و </a:t>
            </a:r>
            <a:r>
              <a:rPr lang="fa-IR" b="1" smtClean="0">
                <a:solidFill>
                  <a:srgbClr val="FF0000"/>
                </a:solidFill>
                <a:latin typeface="BLotus"/>
                <a:cs typeface="B Zar" panose="00000400000000000000" pitchFamily="2" charset="-78"/>
              </a:rPr>
              <a:t>کمترین تعلق </a:t>
            </a:r>
            <a:r>
              <a:rPr lang="fa-IR" b="1">
                <a:solidFill>
                  <a:srgbClr val="FF0000"/>
                </a:solidFill>
                <a:latin typeface="BLotus"/>
                <a:cs typeface="B Zar" panose="00000400000000000000" pitchFamily="2" charset="-78"/>
              </a:rPr>
              <a:t>حزبی </a:t>
            </a:r>
            <a:r>
              <a:rPr lang="fa-IR">
                <a:solidFill>
                  <a:srgbClr val="242021"/>
                </a:solidFill>
                <a:latin typeface="BLotus"/>
                <a:cs typeface="B Zar" panose="00000400000000000000" pitchFamily="2" charset="-78"/>
              </a:rPr>
              <a:t>در استان خوزستان به صورت ترکیبی به ترتیب مربوط به جناح </a:t>
            </a:r>
            <a:r>
              <a:rPr lang="fa-IR" smtClean="0">
                <a:solidFill>
                  <a:srgbClr val="242021"/>
                </a:solidFill>
                <a:latin typeface="BLotus"/>
                <a:cs typeface="B Zar" panose="00000400000000000000" pitchFamily="2" charset="-78"/>
              </a:rPr>
              <a:t>اصلاح طلبی و اصولگرایی </a:t>
            </a:r>
            <a:r>
              <a:rPr lang="fa-IR">
                <a:solidFill>
                  <a:srgbClr val="242021"/>
                </a:solidFill>
                <a:latin typeface="BLotus"/>
                <a:cs typeface="B Zar" panose="00000400000000000000" pitchFamily="2" charset="-78"/>
              </a:rPr>
              <a:t>است. </a:t>
            </a: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2526189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a:solidFill>
                  <a:srgbClr val="242021"/>
                </a:solidFill>
                <a:latin typeface="BLotus"/>
                <a:cs typeface="B Zar" panose="00000400000000000000" pitchFamily="2" charset="-78"/>
              </a:rPr>
              <a:t>در این راستا مطابق قطب سنجی گرایشات سیاسی، سرمایه اجتماعی در استان خوزستان کمترین تأثیر را بر روی گرایش به طیف فکری اصولگرایی داشته است. رابطه منفی بین ابعاد سرمایه اجتماعی و گرایش سیاسی محافظهکارانه منجر به تغییرات معکوس گرایش اصولگرایانه افراد در فعالیتهای سیاسی شهروندان استان خوزستان میگردد. درنتیجه میتوان گفت یکی از مهمترین عوامل تحرک بخشی به فعالیتهای سیاسی، مقوله سرمایه اجتماعی است. چراکه </a:t>
            </a:r>
            <a:r>
              <a:rPr lang="fa-IR" sz="2600">
                <a:solidFill>
                  <a:srgbClr val="242021"/>
                </a:solidFill>
                <a:latin typeface="BLotus"/>
                <a:cs typeface="B Zar" panose="00000400000000000000" pitchFamily="2" charset="-78"/>
              </a:rPr>
              <a:t>داونز </a:t>
            </a:r>
            <a:r>
              <a:rPr lang="fa-IR" sz="2600" smtClean="0">
                <a:solidFill>
                  <a:srgbClr val="242021"/>
                </a:solidFill>
                <a:latin typeface="BLotus"/>
                <a:cs typeface="B Zar" panose="00000400000000000000" pitchFamily="2" charset="-78"/>
              </a:rPr>
              <a:t>(2002) در </a:t>
            </a:r>
            <a:r>
              <a:rPr lang="fa-IR" sz="2600">
                <a:solidFill>
                  <a:srgbClr val="242021"/>
                </a:solidFill>
                <a:latin typeface="BLotus"/>
                <a:cs typeface="B Zar" panose="00000400000000000000" pitchFamily="2" charset="-78"/>
              </a:rPr>
              <a:t>نظریه انتخاب عقلایی، هرگونه رفتار سیاسی را نتیجه انتخاب گری کنش گران سیاسی جهت انتخاب عقلایی رسیدن به اهداف سیاسی میداند. نتایج این یافتهها با تحقیقات ژوتر و </a:t>
            </a:r>
            <a:r>
              <a:rPr lang="fa-IR" sz="2600">
                <a:solidFill>
                  <a:srgbClr val="242021"/>
                </a:solidFill>
                <a:latin typeface="BLotus"/>
                <a:cs typeface="B Zar" panose="00000400000000000000" pitchFamily="2" charset="-78"/>
              </a:rPr>
              <a:t>هیندلز </a:t>
            </a:r>
            <a:r>
              <a:rPr lang="fa-IR" sz="2600" smtClean="0">
                <a:solidFill>
                  <a:srgbClr val="242021"/>
                </a:solidFill>
                <a:latin typeface="BLotus"/>
                <a:cs typeface="B Zar" panose="00000400000000000000" pitchFamily="2" charset="-78"/>
              </a:rPr>
              <a:t>(2012) و </a:t>
            </a:r>
            <a:r>
              <a:rPr lang="fa-IR" sz="2600">
                <a:solidFill>
                  <a:srgbClr val="242021"/>
                </a:solidFill>
                <a:latin typeface="BLotus"/>
                <a:cs typeface="B Zar" panose="00000400000000000000" pitchFamily="2" charset="-78"/>
              </a:rPr>
              <a:t>نظریه انتخاب عقلانی </a:t>
            </a:r>
            <a:r>
              <a:rPr lang="fa-IR" sz="2600">
                <a:solidFill>
                  <a:srgbClr val="242021"/>
                </a:solidFill>
                <a:latin typeface="BLotus"/>
                <a:cs typeface="B Zar" panose="00000400000000000000" pitchFamily="2" charset="-78"/>
              </a:rPr>
              <a:t>داونز </a:t>
            </a:r>
            <a:r>
              <a:rPr lang="fa-IR" sz="2600" smtClean="0">
                <a:solidFill>
                  <a:srgbClr val="242021"/>
                </a:solidFill>
                <a:latin typeface="BLotus"/>
                <a:cs typeface="B Zar" panose="00000400000000000000" pitchFamily="2" charset="-78"/>
              </a:rPr>
              <a:t>(2002) در </a:t>
            </a:r>
            <a:r>
              <a:rPr lang="fa-IR" sz="2600">
                <a:solidFill>
                  <a:srgbClr val="242021"/>
                </a:solidFill>
                <a:latin typeface="BLotus"/>
                <a:cs typeface="B Zar" panose="00000400000000000000" pitchFamily="2" charset="-78"/>
              </a:rPr>
              <a:t>بخش چهارچوب نظری همسو است</a:t>
            </a:r>
            <a:endParaRPr lang="fa-IR"/>
          </a:p>
        </p:txBody>
      </p:sp>
    </p:spTree>
    <p:extLst>
      <p:ext uri="{BB962C8B-B14F-4D97-AF65-F5344CB8AC3E}">
        <p14:creationId xmlns:p14="http://schemas.microsoft.com/office/powerpoint/2010/main" val="3347846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432516" y="1825625"/>
            <a:ext cx="7921283" cy="4351338"/>
          </a:xfrm>
        </p:spPr>
        <p:txBody>
          <a:bodyPr/>
          <a:lstStyle/>
          <a:p>
            <a:pPr algn="just"/>
            <a:r>
              <a:rPr lang="fa-IR">
                <a:solidFill>
                  <a:srgbClr val="242021"/>
                </a:solidFill>
                <a:latin typeface="BLotus"/>
                <a:cs typeface="B Zar" panose="00000400000000000000" pitchFamily="2" charset="-78"/>
              </a:rPr>
              <a:t>بوردیو (2000) عقیده دارد که جامعه نیازمند </a:t>
            </a:r>
            <a:r>
              <a:rPr lang="fa-IR" smtClean="0">
                <a:solidFill>
                  <a:srgbClr val="242021"/>
                </a:solidFill>
                <a:latin typeface="BLotus"/>
                <a:cs typeface="B Zar" panose="00000400000000000000" pitchFamily="2" charset="-78"/>
              </a:rPr>
              <a:t>سرمایه گذاری </a:t>
            </a:r>
            <a:r>
              <a:rPr lang="fa-IR">
                <a:solidFill>
                  <a:srgbClr val="242021"/>
                </a:solidFill>
                <a:latin typeface="BLotus"/>
                <a:cs typeface="B Zar" panose="00000400000000000000" pitchFamily="2" charset="-78"/>
              </a:rPr>
              <a:t>درازمدت </a:t>
            </a:r>
            <a:r>
              <a:rPr lang="fa-IR" smtClean="0">
                <a:solidFill>
                  <a:srgbClr val="242021"/>
                </a:solidFill>
                <a:latin typeface="BLotus"/>
                <a:cs typeface="B Zar" panose="00000400000000000000" pitchFamily="2" charset="-78"/>
              </a:rPr>
              <a:t>در زمینه </a:t>
            </a:r>
            <a:r>
              <a:rPr lang="fa-IR">
                <a:solidFill>
                  <a:srgbClr val="242021"/>
                </a:solidFill>
                <a:latin typeface="BLotus"/>
                <a:cs typeface="B Zar" panose="00000400000000000000" pitchFamily="2" charset="-78"/>
              </a:rPr>
              <a:t>سرمایه اجتماعی برای نیل به توسعه اجتماعی است. اهمیت این پژوهش، قطب سنجی گرایشات سیاسی </a:t>
            </a:r>
            <a:r>
              <a:rPr lang="fa-IR" smtClean="0">
                <a:solidFill>
                  <a:srgbClr val="242021"/>
                </a:solidFill>
                <a:latin typeface="BLotus"/>
                <a:cs typeface="B Zar" panose="00000400000000000000" pitchFamily="2" charset="-78"/>
              </a:rPr>
              <a:t>اصلاح طلبی </a:t>
            </a:r>
            <a:r>
              <a:rPr lang="fa-IR">
                <a:solidFill>
                  <a:srgbClr val="242021"/>
                </a:solidFill>
                <a:latin typeface="BLotus"/>
                <a:cs typeface="B Zar" panose="00000400000000000000" pitchFamily="2" charset="-78"/>
              </a:rPr>
              <a:t>و اصولگرایی بر حسب میزان سرمایه اجتماعی در انتخابات ریاست جمهوری اسلامی ایران در استان خوزستان است. چراکه مردم بیشتر انتخابگر کاندیدایی هستند که میتواند ناکارآمدی هیئت حاکمه را از بین ببرد (ابوالحسنی، ،1384ص 1) همچنین از نظر جها</a:t>
            </a:r>
            <a:r>
              <a:rPr lang="fa-IR" sz="1200">
                <a:solidFill>
                  <a:srgbClr val="242021"/>
                </a:solidFill>
                <a:latin typeface="BLotus"/>
                <a:cs typeface="B Zar" panose="00000400000000000000" pitchFamily="2" charset="-78"/>
              </a:rPr>
              <a:t>1</a:t>
            </a:r>
            <a:r>
              <a:rPr lang="fa-IR">
                <a:solidFill>
                  <a:srgbClr val="242021"/>
                </a:solidFill>
                <a:latin typeface="BLotus"/>
                <a:cs typeface="B Zar" panose="00000400000000000000" pitchFamily="2" charset="-78"/>
              </a:rPr>
              <a:t>و همکاران (2018) پرداختن به مفهوم سرمایه اجتماعی بر مدار گرایشات سیاسی، میتواند ارزشهای فردی و اجتماعی را خلق میکند</a:t>
            </a:r>
            <a:endParaRPr lang="fa-IR"/>
          </a:p>
        </p:txBody>
      </p:sp>
      <p:pic>
        <p:nvPicPr>
          <p:cNvPr id="4" name="Picture 3"/>
          <p:cNvPicPr>
            <a:picLocks noChangeAspect="1"/>
          </p:cNvPicPr>
          <p:nvPr/>
        </p:nvPicPr>
        <p:blipFill>
          <a:blip r:embed="rId2"/>
          <a:stretch>
            <a:fillRect/>
          </a:stretch>
        </p:blipFill>
        <p:spPr>
          <a:xfrm>
            <a:off x="838200" y="1928079"/>
            <a:ext cx="2438400" cy="1876425"/>
          </a:xfrm>
          <a:prstGeom prst="rect">
            <a:avLst/>
          </a:prstGeom>
        </p:spPr>
      </p:pic>
      <p:sp>
        <p:nvSpPr>
          <p:cNvPr id="5" name="Flowchart: Process 4"/>
          <p:cNvSpPr/>
          <p:nvPr/>
        </p:nvSpPr>
        <p:spPr>
          <a:xfrm>
            <a:off x="838200" y="5162843"/>
            <a:ext cx="3840480" cy="1378634"/>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latin typeface="BLotus"/>
                <a:cs typeface="B Zar" panose="00000400000000000000" pitchFamily="2" charset="-78"/>
              </a:rPr>
              <a:t>نیازمند سرمایه گذاری درازمدت در زمینه سرمایه اجتماعی</a:t>
            </a:r>
            <a:endParaRPr lang="fa-IR">
              <a:solidFill>
                <a:srgbClr val="FF0000"/>
              </a:solidFill>
            </a:endParaRPr>
          </a:p>
        </p:txBody>
      </p:sp>
    </p:spTree>
    <p:extLst>
      <p:ext uri="{BB962C8B-B14F-4D97-AF65-F5344CB8AC3E}">
        <p14:creationId xmlns:p14="http://schemas.microsoft.com/office/powerpoint/2010/main" val="1366667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ZarBold"/>
                <a:cs typeface="B Zar" panose="00000400000000000000" pitchFamily="2" charset="-78"/>
              </a:rPr>
              <a:t>پیشنهادات پژوهش</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solidFill>
                  <a:srgbClr val="242021"/>
                </a:solidFill>
                <a:latin typeface="BLotus"/>
                <a:cs typeface="B Zar" panose="00000400000000000000" pitchFamily="2" charset="-78"/>
              </a:rPr>
              <a:t>- </a:t>
            </a:r>
            <a:r>
              <a:rPr lang="fa-IR">
                <a:solidFill>
                  <a:srgbClr val="242021"/>
                </a:solidFill>
                <a:latin typeface="BLotus"/>
                <a:cs typeface="B Zar" panose="00000400000000000000" pitchFamily="2" charset="-78"/>
              </a:rPr>
              <a:t>نتایج پژوهش نشان داد که سرمایه اجتماعی بر اولویتبخشی به گرایشات سیاسی </a:t>
            </a:r>
            <a:r>
              <a:rPr lang="fa-IR" smtClean="0">
                <a:solidFill>
                  <a:srgbClr val="242021"/>
                </a:solidFill>
                <a:latin typeface="BLotus"/>
                <a:cs typeface="B Zar" panose="00000400000000000000" pitchFamily="2" charset="-78"/>
              </a:rPr>
              <a:t>تأثیر دارد</a:t>
            </a:r>
            <a:r>
              <a:rPr lang="fa-IR">
                <a:solidFill>
                  <a:srgbClr val="242021"/>
                </a:solidFill>
                <a:latin typeface="BLotus"/>
                <a:cs typeface="B Zar" panose="00000400000000000000" pitchFamily="2" charset="-78"/>
              </a:rPr>
              <a:t>؛ بنابراین لازم است متأثر شدن از رنگبندیهای سیاسی و هنجارها و شبکههای </a:t>
            </a:r>
            <a:r>
              <a:rPr lang="fa-IR" smtClean="0">
                <a:solidFill>
                  <a:srgbClr val="242021"/>
                </a:solidFill>
                <a:latin typeface="BLotus"/>
                <a:cs typeface="B Zar" panose="00000400000000000000" pitchFamily="2" charset="-78"/>
              </a:rPr>
              <a:t>اجتماعی در </a:t>
            </a:r>
            <a:r>
              <a:rPr lang="fa-IR">
                <a:solidFill>
                  <a:srgbClr val="242021"/>
                </a:solidFill>
                <a:latin typeface="BLotus"/>
                <a:cs typeface="B Zar" panose="00000400000000000000" pitchFamily="2" charset="-78"/>
              </a:rPr>
              <a:t>قالب مطالعات میدانی به صورت مجزا در آینده موردپژوهش </a:t>
            </a:r>
            <a:r>
              <a:rPr lang="fa-IR" smtClean="0">
                <a:solidFill>
                  <a:srgbClr val="242021"/>
                </a:solidFill>
                <a:latin typeface="BLotus"/>
                <a:cs typeface="B Zar" panose="00000400000000000000" pitchFamily="2" charset="-78"/>
              </a:rPr>
              <a:t>قرار </a:t>
            </a:r>
            <a:r>
              <a:rPr lang="fa-IR">
                <a:solidFill>
                  <a:srgbClr val="242021"/>
                </a:solidFill>
                <a:latin typeface="BLotus"/>
                <a:cs typeface="B Zar" panose="00000400000000000000" pitchFamily="2" charset="-78"/>
              </a:rPr>
              <a:t>گیرد</a:t>
            </a:r>
            <a:r>
              <a:rPr lang="fa-IR" smtClean="0">
                <a:solidFill>
                  <a:srgbClr val="242021"/>
                </a:solidFill>
                <a:latin typeface="BLotus"/>
                <a:cs typeface="B Zar" panose="00000400000000000000" pitchFamily="2" charset="-78"/>
              </a:rPr>
              <a:t>.</a:t>
            </a:r>
          </a:p>
          <a:p>
            <a:pPr algn="just"/>
            <a:endParaRPr lang="fa-IR" smtClean="0">
              <a:solidFill>
                <a:srgbClr val="242021"/>
              </a:solidFill>
              <a:latin typeface="BLotus"/>
              <a:cs typeface="B Zar" panose="00000400000000000000" pitchFamily="2" charset="-78"/>
            </a:endParaRPr>
          </a:p>
          <a:p>
            <a:pPr algn="just"/>
            <a:r>
              <a:rPr lang="fa-IR" smtClean="0">
                <a:solidFill>
                  <a:srgbClr val="242021"/>
                </a:solidFill>
                <a:latin typeface="BLotus"/>
                <a:cs typeface="B Zar" panose="00000400000000000000" pitchFamily="2" charset="-78"/>
              </a:rPr>
              <a:t>- </a:t>
            </a:r>
            <a:r>
              <a:rPr lang="fa-IR">
                <a:solidFill>
                  <a:srgbClr val="242021"/>
                </a:solidFill>
                <a:latin typeface="BLotus"/>
                <a:cs typeface="B Zar" panose="00000400000000000000" pitchFamily="2" charset="-78"/>
              </a:rPr>
              <a:t>نتایج پژوهش نشان داد که سرمایه اجتماعی بر کل گرایشات سیاسی، طی سه </a:t>
            </a:r>
            <a:r>
              <a:rPr lang="fa-IR" smtClean="0">
                <a:solidFill>
                  <a:srgbClr val="242021"/>
                </a:solidFill>
                <a:latin typeface="BLotus"/>
                <a:cs typeface="B Zar" panose="00000400000000000000" pitchFamily="2" charset="-78"/>
              </a:rPr>
              <a:t>دوره انتخابات </a:t>
            </a:r>
            <a:r>
              <a:rPr lang="fa-IR">
                <a:solidFill>
                  <a:srgbClr val="242021"/>
                </a:solidFill>
                <a:latin typeface="BLotus"/>
                <a:cs typeface="B Zar" panose="00000400000000000000" pitchFamily="2" charset="-78"/>
              </a:rPr>
              <a:t>ریاست جمهوری سالهای ( 1376،1384و </a:t>
            </a:r>
            <a:r>
              <a:rPr lang="fa-IR" smtClean="0">
                <a:solidFill>
                  <a:srgbClr val="242021"/>
                </a:solidFill>
                <a:latin typeface="BLotus"/>
                <a:cs typeface="B Zar" panose="00000400000000000000" pitchFamily="2" charset="-78"/>
              </a:rPr>
              <a:t>1392) تأثیر </a:t>
            </a:r>
            <a:r>
              <a:rPr lang="fa-IR">
                <a:solidFill>
                  <a:srgbClr val="242021"/>
                </a:solidFill>
                <a:latin typeface="BLotus"/>
                <a:cs typeface="B Zar" panose="00000400000000000000" pitchFamily="2" charset="-78"/>
              </a:rPr>
              <a:t>دارد؛ بنابراین افزایش </a:t>
            </a:r>
            <a:r>
              <a:rPr lang="fa-IR" smtClean="0">
                <a:solidFill>
                  <a:srgbClr val="242021"/>
                </a:solidFill>
                <a:latin typeface="BLotus"/>
                <a:cs typeface="B Zar" panose="00000400000000000000" pitchFamily="2" charset="-78"/>
              </a:rPr>
              <a:t>میزان سرمایه </a:t>
            </a:r>
            <a:r>
              <a:rPr lang="fa-IR">
                <a:solidFill>
                  <a:srgbClr val="242021"/>
                </a:solidFill>
                <a:latin typeface="BLotus"/>
                <a:cs typeface="B Zar" panose="00000400000000000000" pitchFamily="2" charset="-78"/>
              </a:rPr>
              <a:t>اجتماعی و تأثیر آن بر گرایشات سیاسی به شکل پویا و هدفمند در مقوله </a:t>
            </a:r>
            <a:r>
              <a:rPr lang="fa-IR" smtClean="0">
                <a:solidFill>
                  <a:srgbClr val="242021"/>
                </a:solidFill>
                <a:latin typeface="BLotus"/>
                <a:cs typeface="B Zar" panose="00000400000000000000" pitchFamily="2" charset="-78"/>
              </a:rPr>
              <a:t>مشارکت سیاسی </a:t>
            </a:r>
            <a:r>
              <a:rPr lang="fa-IR">
                <a:solidFill>
                  <a:srgbClr val="242021"/>
                </a:solidFill>
                <a:latin typeface="BLotus"/>
                <a:cs typeface="B Zar" panose="00000400000000000000" pitchFamily="2" charset="-78"/>
              </a:rPr>
              <a:t>نیز موردپژوهش قرار گیرد چون عدهای از پاسخگویان در انتخابات سه دوره </a:t>
            </a:r>
            <a:r>
              <a:rPr lang="fa-IR" smtClean="0">
                <a:solidFill>
                  <a:srgbClr val="242021"/>
                </a:solidFill>
                <a:latin typeface="BLotus"/>
                <a:cs typeface="B Zar" panose="00000400000000000000" pitchFamily="2" charset="-78"/>
              </a:rPr>
              <a:t>مذکور مشارکت نداشته اند</a:t>
            </a:r>
            <a:r>
              <a:rPr lang="fa-IR" smtClean="0">
                <a:cs typeface="B Zar" panose="00000400000000000000" pitchFamily="2" charset="-78"/>
              </a:rPr>
              <a:t> </a:t>
            </a:r>
          </a:p>
          <a:p>
            <a:pPr algn="just"/>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5020407"/>
            <a:ext cx="2857500" cy="1600200"/>
          </a:xfrm>
          <a:prstGeom prst="rect">
            <a:avLst/>
          </a:prstGeom>
        </p:spPr>
      </p:pic>
    </p:spTree>
    <p:extLst>
      <p:ext uri="{BB962C8B-B14F-4D97-AF65-F5344CB8AC3E}">
        <p14:creationId xmlns:p14="http://schemas.microsoft.com/office/powerpoint/2010/main" val="15804577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a:solidFill>
                  <a:srgbClr val="242021"/>
                </a:solidFill>
                <a:latin typeface="BLotus"/>
                <a:cs typeface="B Zar" panose="00000400000000000000" pitchFamily="2" charset="-78"/>
              </a:rPr>
              <a:t>- نتایج پژوهش نشان داد که سرمایه اجتماعی بر روی گرایش سیاسی </a:t>
            </a:r>
            <a:r>
              <a:rPr lang="fa-IR" smtClean="0">
                <a:solidFill>
                  <a:srgbClr val="242021"/>
                </a:solidFill>
                <a:latin typeface="BLotus"/>
                <a:cs typeface="B Zar" panose="00000400000000000000" pitchFamily="2" charset="-78"/>
              </a:rPr>
              <a:t>اصولگرایانه رابطه </a:t>
            </a:r>
            <a:r>
              <a:rPr lang="fa-IR">
                <a:solidFill>
                  <a:srgbClr val="242021"/>
                </a:solidFill>
                <a:latin typeface="BLotus"/>
                <a:cs typeface="B Zar" panose="00000400000000000000" pitchFamily="2" charset="-78"/>
              </a:rPr>
              <a:t>معنیداری و معکوسی وجود دارد؛ بنابراین پیشنهاد میشود نقش سرمایههای </a:t>
            </a:r>
            <a:r>
              <a:rPr lang="fa-IR" smtClean="0">
                <a:solidFill>
                  <a:srgbClr val="242021"/>
                </a:solidFill>
                <a:latin typeface="BLotus"/>
                <a:cs typeface="B Zar" panose="00000400000000000000" pitchFamily="2" charset="-78"/>
              </a:rPr>
              <a:t>اجتماعی در </a:t>
            </a:r>
            <a:r>
              <a:rPr lang="fa-IR">
                <a:solidFill>
                  <a:srgbClr val="242021"/>
                </a:solidFill>
                <a:latin typeface="BLotus"/>
                <a:cs typeface="B Zar" panose="00000400000000000000" pitchFamily="2" charset="-78"/>
              </a:rPr>
              <a:t>جابجا کردن </a:t>
            </a:r>
            <a:r>
              <a:rPr lang="fa-IR" b="1">
                <a:solidFill>
                  <a:srgbClr val="FF0000"/>
                </a:solidFill>
                <a:latin typeface="BLotus"/>
                <a:cs typeface="B Zar" panose="00000400000000000000" pitchFamily="2" charset="-78"/>
              </a:rPr>
              <a:t>گرایشات سیاسی مطابق سلایق روز </a:t>
            </a:r>
            <a:r>
              <a:rPr lang="fa-IR">
                <a:solidFill>
                  <a:srgbClr val="242021"/>
                </a:solidFill>
                <a:latin typeface="BLotus"/>
                <a:cs typeface="B Zar" panose="00000400000000000000" pitchFamily="2" charset="-78"/>
              </a:rPr>
              <a:t>از حیث سیاسی و ارزشی مورد مداقه</a:t>
            </a:r>
            <a:r>
              <a:rPr lang="fa-IR">
                <a:cs typeface="B Zar" panose="00000400000000000000" pitchFamily="2" charset="-78"/>
              </a:rPr>
              <a:t> </a:t>
            </a:r>
            <a:r>
              <a:rPr lang="fa-IR" smtClean="0">
                <a:cs typeface="B Zar" panose="00000400000000000000" pitchFamily="2" charset="-78"/>
              </a:rPr>
              <a:t> </a:t>
            </a:r>
            <a:r>
              <a:rPr lang="fa-IR" smtClean="0">
                <a:solidFill>
                  <a:srgbClr val="242021"/>
                </a:solidFill>
                <a:latin typeface="BLotus"/>
                <a:cs typeface="B Zar" panose="00000400000000000000" pitchFamily="2" charset="-78"/>
              </a:rPr>
              <a:t>بیشتر </a:t>
            </a:r>
            <a:r>
              <a:rPr lang="fa-IR">
                <a:solidFill>
                  <a:srgbClr val="242021"/>
                </a:solidFill>
                <a:latin typeface="BLotus"/>
                <a:cs typeface="B Zar" panose="00000400000000000000" pitchFamily="2" charset="-78"/>
              </a:rPr>
              <a:t>قرار گیرد. چراکه در پژوهش حاضر با افزایش سرمایههای اجتماعی گرایشات </a:t>
            </a:r>
            <a:r>
              <a:rPr lang="fa-IR" smtClean="0">
                <a:solidFill>
                  <a:srgbClr val="242021"/>
                </a:solidFill>
                <a:latin typeface="BLotus"/>
                <a:cs typeface="B Zar" panose="00000400000000000000" pitchFamily="2" charset="-78"/>
              </a:rPr>
              <a:t>سیاسی اصولگرایی </a:t>
            </a:r>
            <a:r>
              <a:rPr lang="fa-IR">
                <a:solidFill>
                  <a:srgbClr val="242021"/>
                </a:solidFill>
                <a:latin typeface="BLotus"/>
                <a:cs typeface="B Zar" panose="00000400000000000000" pitchFamily="2" charset="-78"/>
              </a:rPr>
              <a:t>تغییر معکوس مییابد</a:t>
            </a:r>
            <a:r>
              <a:rPr lang="fa-IR" smtClean="0">
                <a:solidFill>
                  <a:srgbClr val="242021"/>
                </a:solidFill>
                <a:latin typeface="BLotus"/>
                <a:cs typeface="B Zar" panose="00000400000000000000" pitchFamily="2" charset="-78"/>
              </a:rPr>
              <a:t>.</a:t>
            </a:r>
          </a:p>
          <a:p>
            <a:pPr algn="just"/>
            <a:r>
              <a:rPr lang="fa-IR">
                <a:solidFill>
                  <a:srgbClr val="242021"/>
                </a:solidFill>
                <a:latin typeface="BLotus"/>
                <a:cs typeface="B Zar" panose="00000400000000000000" pitchFamily="2" charset="-78"/>
              </a:rPr>
              <a:t/>
            </a:r>
            <a:br>
              <a:rPr lang="fa-IR">
                <a:solidFill>
                  <a:srgbClr val="242021"/>
                </a:solidFill>
                <a:latin typeface="BLotus"/>
                <a:cs typeface="B Zar" panose="00000400000000000000" pitchFamily="2" charset="-78"/>
              </a:rPr>
            </a:br>
            <a:endParaRPr lang="fa-IR" smtClean="0">
              <a:solidFill>
                <a:srgbClr val="242021"/>
              </a:solidFill>
              <a:latin typeface="BLotus"/>
              <a:cs typeface="B Zar" panose="00000400000000000000" pitchFamily="2" charset="-78"/>
            </a:endParaRPr>
          </a:p>
          <a:p>
            <a:pPr algn="just"/>
            <a:r>
              <a:rPr lang="fa-IR" smtClean="0">
                <a:solidFill>
                  <a:srgbClr val="242021"/>
                </a:solidFill>
                <a:latin typeface="BLotus"/>
                <a:cs typeface="B Zar" panose="00000400000000000000" pitchFamily="2" charset="-78"/>
              </a:rPr>
              <a:t>در </a:t>
            </a:r>
            <a:r>
              <a:rPr lang="fa-IR">
                <a:solidFill>
                  <a:srgbClr val="242021"/>
                </a:solidFill>
                <a:latin typeface="BLotus"/>
                <a:cs typeface="B Zar" panose="00000400000000000000" pitchFamily="2" charset="-78"/>
              </a:rPr>
              <a:t>پایان پیشنهاد میشود افزایش ارتباطات و سرمایههای اجتماعی بر تغییرات </a:t>
            </a:r>
            <a:r>
              <a:rPr lang="fa-IR" smtClean="0">
                <a:solidFill>
                  <a:srgbClr val="242021"/>
                </a:solidFill>
                <a:latin typeface="BLotus"/>
                <a:cs typeface="B Zar" panose="00000400000000000000" pitchFamily="2" charset="-78"/>
              </a:rPr>
              <a:t>مستقیم گرایش </a:t>
            </a:r>
            <a:r>
              <a:rPr lang="fa-IR">
                <a:solidFill>
                  <a:srgbClr val="242021"/>
                </a:solidFill>
                <a:latin typeface="BLotus"/>
                <a:cs typeface="B Zar" panose="00000400000000000000" pitchFamily="2" charset="-78"/>
              </a:rPr>
              <a:t>سیاسی اصلاحطلبی موردپژوهش بیشتر فرار گیرد. چراکه سرمایههای اجتماعی </a:t>
            </a:r>
            <a:r>
              <a:rPr lang="fa-IR" smtClean="0">
                <a:solidFill>
                  <a:srgbClr val="242021"/>
                </a:solidFill>
                <a:latin typeface="BLotus"/>
                <a:cs typeface="B Zar" panose="00000400000000000000" pitchFamily="2" charset="-78"/>
              </a:rPr>
              <a:t>به شکل </a:t>
            </a:r>
            <a:r>
              <a:rPr lang="fa-IR">
                <a:solidFill>
                  <a:srgbClr val="242021"/>
                </a:solidFill>
                <a:latin typeface="BLotus"/>
                <a:cs typeface="B Zar" panose="00000400000000000000" pitchFamily="2" charset="-78"/>
              </a:rPr>
              <a:t>مستقیم و بیشترین تأثیر را بر گرایش به طیف سیاسی اصلاحطلبی دارد. همچنین </a:t>
            </a:r>
            <a:r>
              <a:rPr lang="fa-IR" smtClean="0">
                <a:solidFill>
                  <a:srgbClr val="242021"/>
                </a:solidFill>
                <a:latin typeface="BLotus"/>
                <a:cs typeface="B Zar" panose="00000400000000000000" pitchFamily="2" charset="-78"/>
              </a:rPr>
              <a:t>لازم است </a:t>
            </a:r>
            <a:r>
              <a:rPr lang="fa-IR">
                <a:solidFill>
                  <a:srgbClr val="242021"/>
                </a:solidFill>
                <a:latin typeface="BLotus"/>
                <a:cs typeface="B Zar" panose="00000400000000000000" pitchFamily="2" charset="-78"/>
              </a:rPr>
              <a:t>نقش فروپاشی سرمایه اجتماعی بر این روند مورد بازبینی قرار گیرد.</a:t>
            </a:r>
            <a:r>
              <a:rPr lang="fa-IR">
                <a:cs typeface="B Zar" panose="00000400000000000000" pitchFamily="2" charset="-78"/>
              </a:rPr>
              <a:t>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558978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5994</Words>
  <Application>Microsoft Office PowerPoint</Application>
  <PresentationFormat>Widescreen</PresentationFormat>
  <Paragraphs>199</Paragraphs>
  <Slides>91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91</vt:i4>
      </vt:variant>
    </vt:vector>
  </HeadingPairs>
  <TitlesOfParts>
    <vt:vector size="102" baseType="lpstr">
      <vt:lpstr>Arial</vt:lpstr>
      <vt:lpstr>B Zar</vt:lpstr>
      <vt:lpstr>BLotus</vt:lpstr>
      <vt:lpstr>BLotusBold</vt:lpstr>
      <vt:lpstr>BZarBold</vt:lpstr>
      <vt:lpstr>Calibri</vt:lpstr>
      <vt:lpstr>Calibri Light</vt:lpstr>
      <vt:lpstr>MinionPro-Regular-Identity-H</vt:lpstr>
      <vt:lpstr>Times New Roman</vt:lpstr>
      <vt:lpstr>TimesNewRomanPSMT</vt:lpstr>
      <vt:lpstr>Office Theme</vt:lpstr>
      <vt:lpstr>عنوان مقاله: سنجش گرايشات سیاسی اصلاح طلبی و اصولگرايی شهروندان بر حسب میزان سرمايه اجتماعی در انتخابات رياست جمهوری اسلامی ايران </vt:lpstr>
      <vt:lpstr>چکیده </vt:lpstr>
      <vt:lpstr>PowerPoint Presentation</vt:lpstr>
      <vt:lpstr>PowerPoint Presentation</vt:lpstr>
      <vt:lpstr>کليدواژگان:</vt:lpstr>
      <vt:lpstr>مقدمه و بیان مسئله</vt:lpstr>
      <vt:lpstr>PowerPoint Presentation</vt:lpstr>
      <vt:lpstr>PowerPoint Presentation</vt:lpstr>
      <vt:lpstr>PowerPoint Presentation</vt:lpstr>
      <vt:lpstr>PowerPoint Presentation</vt:lpstr>
      <vt:lpstr>PowerPoint Presentation</vt:lpstr>
      <vt:lpstr>PowerPoint Presentation</vt:lpstr>
      <vt:lpstr>پیشینه تحقیق: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مبانی نظری پژوهش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فرضبات تحقیق</vt:lpstr>
      <vt:lpstr>PowerPoint Presentation</vt:lpstr>
      <vt:lpstr>ب) فرضیات فرعی پژوهش:</vt:lpstr>
      <vt:lpstr>ج) فرضیات اصلی پژوهش</vt:lpstr>
      <vt:lpstr>روش شناسی تحقیق</vt:lpstr>
      <vt:lpstr>PowerPoint Presentation</vt:lpstr>
      <vt:lpstr>PowerPoint Presentation</vt:lpstr>
      <vt:lpstr>PowerPoint Presentation</vt:lpstr>
      <vt:lpstr>PowerPoint Presentation</vt:lpstr>
      <vt:lpstr>تعريف نظری و عملیاتی متغیرهای پژوهش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يافتههای تحقیق الف) يافتههای توصیفی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مطابق جدول شماره (5) </vt:lpstr>
      <vt:lpstr>PowerPoint Presentation</vt:lpstr>
      <vt:lpstr>PowerPoint Presentation</vt:lpstr>
      <vt:lpstr>PowerPoint Presentation</vt:lpstr>
      <vt:lpstr>PowerPoint Presentation</vt:lpstr>
      <vt:lpstr>PowerPoint Presentation</vt:lpstr>
      <vt:lpstr>مدل شماره (2) مدل معادلات ساختاری مربوط به تأثیر متغیرهای جمعیت شناختی بر کل گرايشات سیاسی</vt:lpstr>
      <vt:lpstr>PowerPoint Presentation</vt:lpstr>
      <vt:lpstr>PowerPoint Presentation</vt:lpstr>
      <vt:lpstr>PowerPoint Presentation</vt:lpstr>
      <vt:lpstr>PowerPoint Presentation</vt:lpstr>
      <vt:lpstr>PowerPoint Presentation</vt:lpstr>
      <vt:lpstr>نتیجه گیری و پیشنهادات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پیشنهادات پژوهش</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سنجش گرايشات سیاسی اصلاحطلبی و اصولگرايی شهروندان بر حسب میزان سرمايه اجتماعی در انتخابات رياست جمهوری اسلامی ايران</dc:title>
  <dc:creator>MaZz!i</dc:creator>
  <cp:lastModifiedBy>MaZz!i</cp:lastModifiedBy>
  <cp:revision>24</cp:revision>
  <dcterms:created xsi:type="dcterms:W3CDTF">2023-06-08T13:11:50Z</dcterms:created>
  <dcterms:modified xsi:type="dcterms:W3CDTF">2023-06-08T18:25:22Z</dcterms:modified>
</cp:coreProperties>
</file>