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356" r:id="rId4"/>
    <p:sldId id="258" r:id="rId5"/>
    <p:sldId id="260" r:id="rId6"/>
    <p:sldId id="261" r:id="rId7"/>
    <p:sldId id="357" r:id="rId8"/>
    <p:sldId id="262" r:id="rId9"/>
    <p:sldId id="263" r:id="rId10"/>
    <p:sldId id="264" r:id="rId11"/>
    <p:sldId id="265" r:id="rId12"/>
    <p:sldId id="266" r:id="rId13"/>
    <p:sldId id="358" r:id="rId14"/>
    <p:sldId id="267" r:id="rId15"/>
    <p:sldId id="268" r:id="rId16"/>
    <p:sldId id="269" r:id="rId17"/>
    <p:sldId id="270" r:id="rId18"/>
    <p:sldId id="271" r:id="rId19"/>
    <p:sldId id="359" r:id="rId20"/>
    <p:sldId id="272" r:id="rId21"/>
    <p:sldId id="273" r:id="rId22"/>
    <p:sldId id="274" r:id="rId23"/>
    <p:sldId id="360" r:id="rId24"/>
    <p:sldId id="275" r:id="rId25"/>
    <p:sldId id="276" r:id="rId26"/>
    <p:sldId id="277" r:id="rId27"/>
    <p:sldId id="278" r:id="rId28"/>
    <p:sldId id="279" r:id="rId29"/>
    <p:sldId id="280" r:id="rId30"/>
    <p:sldId id="281" r:id="rId31"/>
    <p:sldId id="282" r:id="rId32"/>
    <p:sldId id="283" r:id="rId33"/>
    <p:sldId id="361" r:id="rId34"/>
    <p:sldId id="284" r:id="rId35"/>
    <p:sldId id="285" r:id="rId36"/>
    <p:sldId id="362" r:id="rId37"/>
    <p:sldId id="286" r:id="rId38"/>
    <p:sldId id="287" r:id="rId39"/>
    <p:sldId id="288" r:id="rId40"/>
    <p:sldId id="363" r:id="rId41"/>
    <p:sldId id="289" r:id="rId42"/>
    <p:sldId id="290" r:id="rId43"/>
    <p:sldId id="364" r:id="rId44"/>
    <p:sldId id="291" r:id="rId45"/>
    <p:sldId id="292" r:id="rId46"/>
    <p:sldId id="293" r:id="rId47"/>
    <p:sldId id="294" r:id="rId48"/>
    <p:sldId id="365" r:id="rId49"/>
    <p:sldId id="295" r:id="rId50"/>
    <p:sldId id="296" r:id="rId51"/>
    <p:sldId id="366" r:id="rId52"/>
    <p:sldId id="297" r:id="rId53"/>
    <p:sldId id="298" r:id="rId54"/>
    <p:sldId id="299" r:id="rId55"/>
    <p:sldId id="300" r:id="rId56"/>
    <p:sldId id="301" r:id="rId57"/>
    <p:sldId id="302" r:id="rId58"/>
    <p:sldId id="304" r:id="rId59"/>
    <p:sldId id="367" r:id="rId60"/>
    <p:sldId id="305" r:id="rId61"/>
    <p:sldId id="306" r:id="rId62"/>
    <p:sldId id="308" r:id="rId63"/>
    <p:sldId id="309" r:id="rId64"/>
    <p:sldId id="310" r:id="rId65"/>
    <p:sldId id="311" r:id="rId66"/>
    <p:sldId id="368" r:id="rId67"/>
    <p:sldId id="312" r:id="rId68"/>
    <p:sldId id="313" r:id="rId69"/>
    <p:sldId id="314" r:id="rId70"/>
    <p:sldId id="316" r:id="rId71"/>
    <p:sldId id="317" r:id="rId72"/>
    <p:sldId id="318" r:id="rId73"/>
    <p:sldId id="319" r:id="rId74"/>
    <p:sldId id="321" r:id="rId75"/>
    <p:sldId id="369" r:id="rId76"/>
    <p:sldId id="322" r:id="rId77"/>
    <p:sldId id="323" r:id="rId78"/>
    <p:sldId id="324" r:id="rId79"/>
    <p:sldId id="325" r:id="rId80"/>
    <p:sldId id="326" r:id="rId81"/>
    <p:sldId id="327" r:id="rId82"/>
    <p:sldId id="328" r:id="rId83"/>
    <p:sldId id="329" r:id="rId84"/>
    <p:sldId id="330" r:id="rId85"/>
    <p:sldId id="331" r:id="rId86"/>
    <p:sldId id="332" r:id="rId87"/>
    <p:sldId id="333" r:id="rId88"/>
    <p:sldId id="334" r:id="rId89"/>
    <p:sldId id="370" r:id="rId90"/>
    <p:sldId id="335" r:id="rId91"/>
    <p:sldId id="336" r:id="rId92"/>
    <p:sldId id="337" r:id="rId93"/>
    <p:sldId id="338" r:id="rId94"/>
    <p:sldId id="339" r:id="rId95"/>
    <p:sldId id="371" r:id="rId96"/>
    <p:sldId id="340" r:id="rId97"/>
    <p:sldId id="372" r:id="rId98"/>
    <p:sldId id="341" r:id="rId99"/>
    <p:sldId id="342" r:id="rId100"/>
    <p:sldId id="373" r:id="rId101"/>
    <p:sldId id="343" r:id="rId102"/>
    <p:sldId id="374" r:id="rId103"/>
    <p:sldId id="344" r:id="rId104"/>
    <p:sldId id="345" r:id="rId105"/>
    <p:sldId id="346" r:id="rId106"/>
    <p:sldId id="347" r:id="rId107"/>
    <p:sldId id="375" r:id="rId108"/>
    <p:sldId id="348" r:id="rId109"/>
    <p:sldId id="349" r:id="rId110"/>
    <p:sldId id="350" r:id="rId111"/>
    <p:sldId id="376" r:id="rId112"/>
    <p:sldId id="351" r:id="rId113"/>
    <p:sldId id="377" r:id="rId114"/>
    <p:sldId id="352" r:id="rId115"/>
    <p:sldId id="353" r:id="rId116"/>
    <p:sldId id="378" r:id="rId117"/>
    <p:sldId id="354" r:id="rId118"/>
    <p:sldId id="379" r:id="rId119"/>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16760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A3E6434B-53E3-486D-B746-B70D9950E010}" type="datetimeFigureOut">
              <a:rPr lang="fa-IR" smtClean="0"/>
              <a:t>11/12/1444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71652F5-2854-416E-9F77-3454438DC3F6}" type="slidenum">
              <a:rPr lang="fa-IR" smtClean="0"/>
              <a:t>‹#›</a:t>
            </a:fld>
            <a:endParaRPr lang="fa-IR"/>
          </a:p>
        </p:txBody>
      </p:sp>
    </p:spTree>
    <p:extLst>
      <p:ext uri="{BB962C8B-B14F-4D97-AF65-F5344CB8AC3E}">
        <p14:creationId xmlns:p14="http://schemas.microsoft.com/office/powerpoint/2010/main" val="2557088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3E6434B-53E3-486D-B746-B70D9950E010}" type="datetimeFigureOut">
              <a:rPr lang="fa-IR" smtClean="0"/>
              <a:t>11/12/1444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71652F5-2854-416E-9F77-3454438DC3F6}" type="slidenum">
              <a:rPr lang="fa-IR" smtClean="0"/>
              <a:t>‹#›</a:t>
            </a:fld>
            <a:endParaRPr lang="fa-IR"/>
          </a:p>
        </p:txBody>
      </p:sp>
    </p:spTree>
    <p:extLst>
      <p:ext uri="{BB962C8B-B14F-4D97-AF65-F5344CB8AC3E}">
        <p14:creationId xmlns:p14="http://schemas.microsoft.com/office/powerpoint/2010/main" val="153746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3E6434B-53E3-486D-B746-B70D9950E010}" type="datetimeFigureOut">
              <a:rPr lang="fa-IR" smtClean="0"/>
              <a:t>11/12/1444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71652F5-2854-416E-9F77-3454438DC3F6}" type="slidenum">
              <a:rPr lang="fa-IR" smtClean="0"/>
              <a:t>‹#›</a:t>
            </a:fld>
            <a:endParaRPr lang="fa-IR"/>
          </a:p>
        </p:txBody>
      </p:sp>
    </p:spTree>
    <p:extLst>
      <p:ext uri="{BB962C8B-B14F-4D97-AF65-F5344CB8AC3E}">
        <p14:creationId xmlns:p14="http://schemas.microsoft.com/office/powerpoint/2010/main" val="421825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3E6434B-53E3-486D-B746-B70D9950E010}" type="datetimeFigureOut">
              <a:rPr lang="fa-IR" smtClean="0"/>
              <a:t>11/12/1444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71652F5-2854-416E-9F77-3454438DC3F6}" type="slidenum">
              <a:rPr lang="fa-IR" smtClean="0"/>
              <a:t>‹#›</a:t>
            </a:fld>
            <a:endParaRPr lang="fa-IR"/>
          </a:p>
        </p:txBody>
      </p:sp>
    </p:spTree>
    <p:extLst>
      <p:ext uri="{BB962C8B-B14F-4D97-AF65-F5344CB8AC3E}">
        <p14:creationId xmlns:p14="http://schemas.microsoft.com/office/powerpoint/2010/main" val="2357503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E6434B-53E3-486D-B746-B70D9950E010}" type="datetimeFigureOut">
              <a:rPr lang="fa-IR" smtClean="0"/>
              <a:t>11/12/1444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71652F5-2854-416E-9F77-3454438DC3F6}" type="slidenum">
              <a:rPr lang="fa-IR" smtClean="0"/>
              <a:t>‹#›</a:t>
            </a:fld>
            <a:endParaRPr lang="fa-IR"/>
          </a:p>
        </p:txBody>
      </p:sp>
    </p:spTree>
    <p:extLst>
      <p:ext uri="{BB962C8B-B14F-4D97-AF65-F5344CB8AC3E}">
        <p14:creationId xmlns:p14="http://schemas.microsoft.com/office/powerpoint/2010/main" val="2714033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A3E6434B-53E3-486D-B746-B70D9950E010}" type="datetimeFigureOut">
              <a:rPr lang="fa-IR" smtClean="0"/>
              <a:t>11/12/1444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71652F5-2854-416E-9F77-3454438DC3F6}" type="slidenum">
              <a:rPr lang="fa-IR" smtClean="0"/>
              <a:t>‹#›</a:t>
            </a:fld>
            <a:endParaRPr lang="fa-IR"/>
          </a:p>
        </p:txBody>
      </p:sp>
    </p:spTree>
    <p:extLst>
      <p:ext uri="{BB962C8B-B14F-4D97-AF65-F5344CB8AC3E}">
        <p14:creationId xmlns:p14="http://schemas.microsoft.com/office/powerpoint/2010/main" val="691861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A3E6434B-53E3-486D-B746-B70D9950E010}" type="datetimeFigureOut">
              <a:rPr lang="fa-IR" smtClean="0"/>
              <a:t>11/12/1444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171652F5-2854-416E-9F77-3454438DC3F6}" type="slidenum">
              <a:rPr lang="fa-IR" smtClean="0"/>
              <a:t>‹#›</a:t>
            </a:fld>
            <a:endParaRPr lang="fa-IR"/>
          </a:p>
        </p:txBody>
      </p:sp>
    </p:spTree>
    <p:extLst>
      <p:ext uri="{BB962C8B-B14F-4D97-AF65-F5344CB8AC3E}">
        <p14:creationId xmlns:p14="http://schemas.microsoft.com/office/powerpoint/2010/main" val="1778092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A3E6434B-53E3-486D-B746-B70D9950E010}" type="datetimeFigureOut">
              <a:rPr lang="fa-IR" smtClean="0"/>
              <a:t>11/12/1444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171652F5-2854-416E-9F77-3454438DC3F6}" type="slidenum">
              <a:rPr lang="fa-IR" smtClean="0"/>
              <a:t>‹#›</a:t>
            </a:fld>
            <a:endParaRPr lang="fa-IR"/>
          </a:p>
        </p:txBody>
      </p:sp>
    </p:spTree>
    <p:extLst>
      <p:ext uri="{BB962C8B-B14F-4D97-AF65-F5344CB8AC3E}">
        <p14:creationId xmlns:p14="http://schemas.microsoft.com/office/powerpoint/2010/main" val="344593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E6434B-53E3-486D-B746-B70D9950E010}" type="datetimeFigureOut">
              <a:rPr lang="fa-IR" smtClean="0"/>
              <a:t>11/12/1444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171652F5-2854-416E-9F77-3454438DC3F6}" type="slidenum">
              <a:rPr lang="fa-IR" smtClean="0"/>
              <a:t>‹#›</a:t>
            </a:fld>
            <a:endParaRPr lang="fa-IR"/>
          </a:p>
        </p:txBody>
      </p:sp>
    </p:spTree>
    <p:extLst>
      <p:ext uri="{BB962C8B-B14F-4D97-AF65-F5344CB8AC3E}">
        <p14:creationId xmlns:p14="http://schemas.microsoft.com/office/powerpoint/2010/main" val="3121441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E6434B-53E3-486D-B746-B70D9950E010}" type="datetimeFigureOut">
              <a:rPr lang="fa-IR" smtClean="0"/>
              <a:t>11/12/1444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71652F5-2854-416E-9F77-3454438DC3F6}" type="slidenum">
              <a:rPr lang="fa-IR" smtClean="0"/>
              <a:t>‹#›</a:t>
            </a:fld>
            <a:endParaRPr lang="fa-IR"/>
          </a:p>
        </p:txBody>
      </p:sp>
    </p:spTree>
    <p:extLst>
      <p:ext uri="{BB962C8B-B14F-4D97-AF65-F5344CB8AC3E}">
        <p14:creationId xmlns:p14="http://schemas.microsoft.com/office/powerpoint/2010/main" val="1243779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E6434B-53E3-486D-B746-B70D9950E010}" type="datetimeFigureOut">
              <a:rPr lang="fa-IR" smtClean="0"/>
              <a:t>11/12/1444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71652F5-2854-416E-9F77-3454438DC3F6}" type="slidenum">
              <a:rPr lang="fa-IR" smtClean="0"/>
              <a:t>‹#›</a:t>
            </a:fld>
            <a:endParaRPr lang="fa-IR"/>
          </a:p>
        </p:txBody>
      </p:sp>
    </p:spTree>
    <p:extLst>
      <p:ext uri="{BB962C8B-B14F-4D97-AF65-F5344CB8AC3E}">
        <p14:creationId xmlns:p14="http://schemas.microsoft.com/office/powerpoint/2010/main" val="1964654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E6434B-53E3-486D-B746-B70D9950E010}" type="datetimeFigureOut">
              <a:rPr lang="fa-IR" smtClean="0"/>
              <a:t>11/12/1444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71652F5-2854-416E-9F77-3454438DC3F6}" type="slidenum">
              <a:rPr lang="fa-IR" smtClean="0"/>
              <a:t>‹#›</a:t>
            </a:fld>
            <a:endParaRPr lang="fa-IR"/>
          </a:p>
        </p:txBody>
      </p:sp>
    </p:spTree>
    <p:extLst>
      <p:ext uri="{BB962C8B-B14F-4D97-AF65-F5344CB8AC3E}">
        <p14:creationId xmlns:p14="http://schemas.microsoft.com/office/powerpoint/2010/main" val="911095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800" i="0" smtClean="0">
                <a:solidFill>
                  <a:srgbClr val="FF0000"/>
                </a:solidFill>
                <a:effectLst/>
                <a:latin typeface="BMitraBold"/>
                <a:cs typeface="B Zar" panose="00000400000000000000" pitchFamily="2" charset="-78"/>
              </a:rPr>
              <a:t>عنوان مقاله: </a:t>
            </a:r>
            <a:r>
              <a:rPr lang="fa-IR" sz="4800" i="0" smtClean="0">
                <a:solidFill>
                  <a:srgbClr val="000000"/>
                </a:solidFill>
                <a:effectLst/>
                <a:latin typeface="BMitraBold"/>
                <a:cs typeface="B Zar" panose="00000400000000000000" pitchFamily="2" charset="-78"/>
              </a:rPr>
              <a:t>همخانگي</a:t>
            </a:r>
            <a:r>
              <a:rPr lang="fa-IR" sz="4800" i="0" smtClean="0">
                <a:solidFill>
                  <a:srgbClr val="000000"/>
                </a:solidFill>
                <a:effectLst/>
                <a:latin typeface="BMitraBold"/>
                <a:cs typeface="B Zar" panose="00000400000000000000" pitchFamily="2" charset="-78"/>
              </a:rPr>
              <a:t>؛ پيدايش شكلهاي جديد خانواده در تهران</a:t>
            </a:r>
            <a:r>
              <a:rPr lang="fa-IR" sz="4800" smtClean="0">
                <a:cs typeface="B Zar" panose="00000400000000000000" pitchFamily="2" charset="-78"/>
              </a:rPr>
              <a:t> </a:t>
            </a:r>
            <a:endParaRPr lang="fa-IR" sz="4800">
              <a:cs typeface="B Zar" panose="00000400000000000000" pitchFamily="2" charset="-78"/>
            </a:endParaRPr>
          </a:p>
        </p:txBody>
      </p:sp>
      <p:sp>
        <p:nvSpPr>
          <p:cNvPr id="3" name="Subtitle 2"/>
          <p:cNvSpPr>
            <a:spLocks noGrp="1"/>
          </p:cNvSpPr>
          <p:nvPr>
            <p:ph type="subTitle" idx="1"/>
          </p:nvPr>
        </p:nvSpPr>
        <p:spPr/>
        <p:txBody>
          <a:bodyPr>
            <a:normAutofit fontScale="92500" lnSpcReduction="10000"/>
          </a:bodyPr>
          <a:lstStyle/>
          <a:p>
            <a:r>
              <a:rPr lang="fa-IR" i="0" smtClean="0">
                <a:solidFill>
                  <a:srgbClr val="FF0000"/>
                </a:solidFill>
                <a:effectLst/>
                <a:latin typeface="BLotusBold"/>
                <a:cs typeface="B Zar" panose="00000400000000000000" pitchFamily="2" charset="-78"/>
              </a:rPr>
              <a:t>نویسندگان</a:t>
            </a:r>
            <a:r>
              <a:rPr lang="fa-IR" i="0" smtClean="0">
                <a:solidFill>
                  <a:srgbClr val="000000"/>
                </a:solidFill>
                <a:effectLst/>
                <a:latin typeface="BLotusBold"/>
                <a:cs typeface="B Zar" panose="00000400000000000000" pitchFamily="2" charset="-78"/>
              </a:rPr>
              <a:t>: تقي آزادارمكي</a:t>
            </a:r>
            <a:r>
              <a:rPr lang="fa-IR" sz="1200" i="0" smtClean="0">
                <a:solidFill>
                  <a:srgbClr val="000000"/>
                </a:solidFill>
                <a:effectLst/>
                <a:latin typeface="BLotusBold"/>
                <a:cs typeface="B Zar" panose="00000400000000000000" pitchFamily="2" charset="-78"/>
              </a:rPr>
              <a:t>* </a:t>
            </a:r>
            <a:r>
              <a:rPr lang="fa-IR" i="0" smtClean="0">
                <a:solidFill>
                  <a:srgbClr val="000000"/>
                </a:solidFill>
                <a:effectLst/>
                <a:latin typeface="BLotusBold"/>
                <a:cs typeface="B Zar" panose="00000400000000000000" pitchFamily="2" charset="-78"/>
              </a:rPr>
              <a:t>محمدحسين شريفي ساعي  </a:t>
            </a:r>
            <a:r>
              <a:rPr lang="fa-IR" i="0" smtClean="0">
                <a:solidFill>
                  <a:srgbClr val="000000"/>
                </a:solidFill>
                <a:effectLst/>
                <a:latin typeface="BLotusBold"/>
                <a:cs typeface="B Zar" panose="00000400000000000000" pitchFamily="2" charset="-78"/>
              </a:rPr>
              <a:t>مريم </a:t>
            </a:r>
            <a:r>
              <a:rPr lang="fa-IR" i="0" smtClean="0">
                <a:solidFill>
                  <a:srgbClr val="000000"/>
                </a:solidFill>
                <a:effectLst/>
                <a:latin typeface="BLotusBold"/>
                <a:cs typeface="B Zar" panose="00000400000000000000" pitchFamily="2" charset="-78"/>
              </a:rPr>
              <a:t>ايثاري </a:t>
            </a:r>
            <a:r>
              <a:rPr lang="fa-IR" i="0" smtClean="0">
                <a:solidFill>
                  <a:srgbClr val="000000"/>
                </a:solidFill>
                <a:effectLst/>
                <a:latin typeface="BLotusBold"/>
                <a:cs typeface="B Zar" panose="00000400000000000000" pitchFamily="2" charset="-78"/>
              </a:rPr>
              <a:t>سحر طالبي</a:t>
            </a:r>
            <a:r>
              <a:rPr lang="fa-IR" sz="1200" b="1" i="0" smtClean="0">
                <a:solidFill>
                  <a:srgbClr val="000000"/>
                </a:solidFill>
                <a:effectLst/>
                <a:latin typeface="BLotusBold"/>
                <a:cs typeface="B Zar" panose="00000400000000000000" pitchFamily="2" charset="-78"/>
              </a:rPr>
              <a:t>*</a:t>
            </a:r>
            <a:r>
              <a:rPr lang="fa-IR" smtClean="0">
                <a:cs typeface="B Zar" panose="00000400000000000000" pitchFamily="2" charset="-78"/>
              </a:rPr>
              <a:t> </a:t>
            </a:r>
            <a:endParaRPr lang="fa-IR" smtClean="0">
              <a:cs typeface="B Zar" panose="00000400000000000000" pitchFamily="2" charset="-78"/>
            </a:endParaRPr>
          </a:p>
          <a:p>
            <a:r>
              <a:rPr lang="fa-IR" smtClean="0">
                <a:solidFill>
                  <a:srgbClr val="FF0000"/>
                </a:solidFill>
                <a:cs typeface="B Zar" panose="00000400000000000000" pitchFamily="2" charset="-78"/>
              </a:rPr>
              <a:t>منبع</a:t>
            </a:r>
            <a:r>
              <a:rPr lang="fa-IR" smtClean="0">
                <a:cs typeface="B Zar" panose="00000400000000000000" pitchFamily="2" charset="-78"/>
              </a:rPr>
              <a:t>: </a:t>
            </a:r>
            <a:r>
              <a:rPr lang="fa-IR" smtClean="0">
                <a:solidFill>
                  <a:srgbClr val="000000"/>
                </a:solidFill>
                <a:latin typeface="BLotusBold"/>
                <a:cs typeface="B Zar" panose="00000400000000000000" pitchFamily="2" charset="-78"/>
              </a:rPr>
              <a:t>جامعه پژوهي </a:t>
            </a:r>
            <a:r>
              <a:rPr lang="fa-IR">
                <a:solidFill>
                  <a:srgbClr val="000000"/>
                </a:solidFill>
                <a:latin typeface="BLotusBold"/>
                <a:cs typeface="B Zar" panose="00000400000000000000" pitchFamily="2" charset="-78"/>
              </a:rPr>
              <a:t>فرهنگي، پژوهشگاه علوم انساني و مطالعات فرهنگي</a:t>
            </a:r>
            <a:r>
              <a:rPr lang="fa-IR">
                <a:cs typeface="B Zar" panose="00000400000000000000" pitchFamily="2" charset="-78"/>
              </a:rPr>
              <a:t> </a:t>
            </a:r>
            <a:r>
              <a:rPr lang="fa-IR">
                <a:cs typeface="B Zar" panose="00000400000000000000" pitchFamily="2" charset="-78"/>
              </a:rPr>
              <a:t/>
            </a:r>
            <a:br>
              <a:rPr lang="fa-IR">
                <a:cs typeface="B Zar" panose="00000400000000000000" pitchFamily="2" charset="-78"/>
              </a:rPr>
            </a:br>
            <a:r>
              <a:rPr lang="fa-IR">
                <a:solidFill>
                  <a:srgbClr val="000000"/>
                </a:solidFill>
                <a:latin typeface="BLotusBold"/>
                <a:cs typeface="B Zar" panose="00000400000000000000" pitchFamily="2" charset="-78"/>
              </a:rPr>
              <a:t>سال سوم، شمارة اول، بهار و تابستان ،</a:t>
            </a:r>
            <a:r>
              <a:rPr lang="fa-IR">
                <a:solidFill>
                  <a:srgbClr val="000000"/>
                </a:solidFill>
                <a:latin typeface="BLotusBold"/>
                <a:cs typeface="B Zar" panose="00000400000000000000" pitchFamily="2" charset="-78"/>
              </a:rPr>
              <a:t>1391صص </a:t>
            </a:r>
            <a:r>
              <a:rPr lang="fa-IR" smtClean="0">
                <a:solidFill>
                  <a:srgbClr val="000000"/>
                </a:solidFill>
                <a:latin typeface="BLotusBold"/>
                <a:cs typeface="B Zar" panose="00000400000000000000" pitchFamily="2" charset="-78"/>
              </a:rPr>
              <a:t> 43-77</a:t>
            </a:r>
            <a:r>
              <a:rPr lang="fa-IR" smtClean="0">
                <a:cs typeface="B Zar" panose="00000400000000000000" pitchFamily="2" charset="-78"/>
              </a:rPr>
              <a:t> </a:t>
            </a:r>
            <a:r>
              <a:rPr lang="fa-IR"/>
              <a:t/>
            </a:r>
            <a:br>
              <a:rPr lang="fa-IR"/>
            </a:b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044280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000000"/>
                </a:solidFill>
                <a:latin typeface="BLotus"/>
                <a:cs typeface="B Zar" panose="00000400000000000000" pitchFamily="2" charset="-78"/>
              </a:rPr>
              <a:t>هرچنـد</a:t>
            </a:r>
            <a:r>
              <a:rPr lang="fa-IR">
                <a:solidFill>
                  <a:srgbClr val="000000"/>
                </a:solidFill>
                <a:latin typeface="BLotus"/>
                <a:cs typeface="B Zar" panose="00000400000000000000" pitchFamily="2" charset="-78"/>
              </a:rPr>
              <a:t>، روابـط پـيش از </a:t>
            </a:r>
            <a:r>
              <a:rPr lang="fa-IR">
                <a:solidFill>
                  <a:srgbClr val="000000"/>
                </a:solidFill>
                <a:latin typeface="BLotus"/>
                <a:cs typeface="B Zar" panose="00000400000000000000" pitchFamily="2" charset="-78"/>
              </a:rPr>
              <a:t>ازدواج </a:t>
            </a:r>
            <a:r>
              <a:rPr lang="fa-IR" smtClean="0">
                <a:solidFill>
                  <a:srgbClr val="000000"/>
                </a:solidFill>
                <a:latin typeface="BLotus"/>
                <a:cs typeface="B Zar" panose="00000400000000000000" pitchFamily="2" charset="-78"/>
              </a:rPr>
              <a:t>در ايران </a:t>
            </a:r>
            <a:r>
              <a:rPr lang="fa-IR">
                <a:solidFill>
                  <a:srgbClr val="000000"/>
                </a:solidFill>
                <a:latin typeface="BLotus"/>
                <a:cs typeface="B Zar" panose="00000400000000000000" pitchFamily="2" charset="-78"/>
              </a:rPr>
              <a:t>با انگيزههاي گوناگون و در قالب الگوهاي متفاوتي صورت </a:t>
            </a:r>
            <a:r>
              <a:rPr lang="fa-IR">
                <a:solidFill>
                  <a:srgbClr val="000000"/>
                </a:solidFill>
                <a:latin typeface="BLotus"/>
                <a:cs typeface="B Zar" panose="00000400000000000000" pitchFamily="2" charset="-78"/>
              </a:rPr>
              <a:t>ميپذيرد </a:t>
            </a:r>
            <a:r>
              <a:rPr lang="fa-IR" smtClean="0">
                <a:solidFill>
                  <a:srgbClr val="000000"/>
                </a:solidFill>
                <a:latin typeface="BLotus"/>
                <a:cs typeface="B Zar" panose="00000400000000000000" pitchFamily="2" charset="-78"/>
              </a:rPr>
              <a:t>(آزاد </a:t>
            </a:r>
            <a:r>
              <a:rPr lang="fa-IR">
                <a:solidFill>
                  <a:srgbClr val="000000"/>
                </a:solidFill>
                <a:latin typeface="BLotus"/>
                <a:cs typeface="B Zar" panose="00000400000000000000" pitchFamily="2" charset="-78"/>
              </a:rPr>
              <a:t>ارمكي </a:t>
            </a:r>
            <a:r>
              <a:rPr lang="fa-IR" smtClean="0">
                <a:solidFill>
                  <a:srgbClr val="000000"/>
                </a:solidFill>
                <a:latin typeface="BLotus"/>
                <a:cs typeface="B Zar" panose="00000400000000000000" pitchFamily="2" charset="-78"/>
              </a:rPr>
              <a:t>و ديگران</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،1391) در </a:t>
            </a:r>
            <a:r>
              <a:rPr lang="fa-IR">
                <a:solidFill>
                  <a:srgbClr val="000000"/>
                </a:solidFill>
                <a:latin typeface="BLotus"/>
                <a:cs typeface="B Zar" panose="00000400000000000000" pitchFamily="2" charset="-78"/>
              </a:rPr>
              <a:t>اين ميان، يكـي از افراطـيتـرين شـكلهـاي روابـط پـيش </a:t>
            </a:r>
            <a:r>
              <a:rPr lang="fa-IR">
                <a:solidFill>
                  <a:srgbClr val="000000"/>
                </a:solidFill>
                <a:latin typeface="BLotus"/>
                <a:cs typeface="B Zar" panose="00000400000000000000" pitchFamily="2" charset="-78"/>
              </a:rPr>
              <a:t>از </a:t>
            </a:r>
            <a:r>
              <a:rPr lang="fa-IR" smtClean="0">
                <a:solidFill>
                  <a:srgbClr val="000000"/>
                </a:solidFill>
                <a:latin typeface="BLotus"/>
                <a:cs typeface="B Zar" panose="00000400000000000000" pitchFamily="2" charset="-78"/>
              </a:rPr>
              <a:t>ازدواج پيدايش </a:t>
            </a:r>
            <a:r>
              <a:rPr lang="fa-IR">
                <a:solidFill>
                  <a:srgbClr val="000000"/>
                </a:solidFill>
                <a:latin typeface="BLotus"/>
                <a:cs typeface="B Zar" panose="00000400000000000000" pitchFamily="2" charset="-78"/>
              </a:rPr>
              <a:t>الگوهاي »</a:t>
            </a:r>
            <a:r>
              <a:rPr lang="fa-IR" b="1">
                <a:solidFill>
                  <a:srgbClr val="FF0000"/>
                </a:solidFill>
                <a:latin typeface="BLotus"/>
                <a:cs typeface="B Zar" panose="00000400000000000000" pitchFamily="2" charset="-78"/>
              </a:rPr>
              <a:t>همخانگي</a:t>
            </a:r>
            <a:r>
              <a:rPr lang="fa-IR">
                <a:solidFill>
                  <a:srgbClr val="000000"/>
                </a:solidFill>
                <a:latin typeface="BLotus"/>
                <a:cs typeface="B Zar" panose="00000400000000000000" pitchFamily="2" charset="-78"/>
              </a:rPr>
              <a:t>« </a:t>
            </a:r>
            <a:r>
              <a:rPr lang="fa-IR" sz="1400">
                <a:solidFill>
                  <a:srgbClr val="000000"/>
                </a:solidFill>
                <a:latin typeface="BLotus"/>
                <a:cs typeface="B Zar" panose="00000400000000000000" pitchFamily="2" charset="-78"/>
              </a:rPr>
              <a:t>4</a:t>
            </a:r>
            <a:r>
              <a:rPr lang="fa-IR">
                <a:solidFill>
                  <a:srgbClr val="000000"/>
                </a:solidFill>
                <a:latin typeface="BLotus"/>
                <a:cs typeface="B Zar" panose="00000400000000000000" pitchFamily="2" charset="-78"/>
              </a:rPr>
              <a:t>است؛ الگويي از رابطه كه ريشههـاي عميـق غربـي </a:t>
            </a:r>
            <a:r>
              <a:rPr lang="fa-IR">
                <a:solidFill>
                  <a:srgbClr val="000000"/>
                </a:solidFill>
                <a:latin typeface="BLotus"/>
                <a:cs typeface="B Zar" panose="00000400000000000000" pitchFamily="2" charset="-78"/>
              </a:rPr>
              <a:t>دارد </a:t>
            </a:r>
            <a:r>
              <a:rPr lang="fa-IR" smtClean="0">
                <a:solidFill>
                  <a:srgbClr val="000000"/>
                </a:solidFill>
                <a:latin typeface="BLotus"/>
                <a:cs typeface="B Zar" panose="00000400000000000000" pitchFamily="2" charset="-78"/>
              </a:rPr>
              <a:t>و ناشي </a:t>
            </a:r>
            <a:r>
              <a:rPr lang="fa-IR">
                <a:solidFill>
                  <a:srgbClr val="000000"/>
                </a:solidFill>
                <a:latin typeface="BLotus"/>
                <a:cs typeface="B Zar" panose="00000400000000000000" pitchFamily="2" charset="-78"/>
              </a:rPr>
              <a:t>از تحولات اجتماعي و اقتصادي ميانة قرن بيستم در اين كشورهاست. حال،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ايـن تحقيق</a:t>
            </a:r>
            <a:r>
              <a:rPr lang="fa-IR">
                <a:solidFill>
                  <a:srgbClr val="000000"/>
                </a:solidFill>
                <a:latin typeface="BLotus"/>
                <a:cs typeface="B Zar" panose="00000400000000000000" pitchFamily="2" charset="-78"/>
              </a:rPr>
              <a:t>، به دنبال پاسخ به اين سؤال بودهايم كه افرادي كه وارد ايـن روابـط </a:t>
            </a:r>
            <a:r>
              <a:rPr lang="fa-IR">
                <a:solidFill>
                  <a:srgbClr val="000000"/>
                </a:solidFill>
                <a:latin typeface="BLotus"/>
                <a:cs typeface="B Zar" panose="00000400000000000000" pitchFamily="2" charset="-78"/>
              </a:rPr>
              <a:t>شـدهانـد </a:t>
            </a:r>
            <a:r>
              <a:rPr lang="fa-IR" smtClean="0">
                <a:solidFill>
                  <a:srgbClr val="000000"/>
                </a:solidFill>
                <a:latin typeface="BLotus"/>
                <a:cs typeface="B Zar" panose="00000400000000000000" pitchFamily="2" charset="-78"/>
              </a:rPr>
              <a:t>چـه معنايي </a:t>
            </a:r>
            <a:r>
              <a:rPr lang="fa-IR">
                <a:solidFill>
                  <a:srgbClr val="000000"/>
                </a:solidFill>
                <a:latin typeface="BLotus"/>
                <a:cs typeface="B Zar" panose="00000400000000000000" pitchFamily="2" charset="-78"/>
              </a:rPr>
              <a:t>براي رفتار خويش قائلاند و از طرف ديگر، چه مسائل اجتماعياي </a:t>
            </a:r>
            <a:r>
              <a:rPr lang="fa-IR">
                <a:solidFill>
                  <a:srgbClr val="000000"/>
                </a:solidFill>
                <a:latin typeface="BLotus"/>
                <a:cs typeface="B Zar" panose="00000400000000000000" pitchFamily="2" charset="-78"/>
              </a:rPr>
              <a:t>زمينههاي </a:t>
            </a:r>
            <a:r>
              <a:rPr lang="fa-IR" smtClean="0">
                <a:solidFill>
                  <a:srgbClr val="000000"/>
                </a:solidFill>
                <a:latin typeface="BLotus"/>
                <a:cs typeface="B Zar" panose="00000400000000000000" pitchFamily="2" charset="-78"/>
              </a:rPr>
              <a:t>لازم را </a:t>
            </a:r>
            <a:r>
              <a:rPr lang="fa-IR">
                <a:solidFill>
                  <a:srgbClr val="000000"/>
                </a:solidFill>
                <a:latin typeface="BLotus"/>
                <a:cs typeface="B Zar" panose="00000400000000000000" pitchFamily="2" charset="-78"/>
              </a:rPr>
              <a:t>براي شكلگيري اين روابط در كشور فراهم كرده </a:t>
            </a:r>
            <a:r>
              <a:rPr lang="fa-IR">
                <a:solidFill>
                  <a:srgbClr val="000000"/>
                </a:solidFill>
                <a:latin typeface="BLotus"/>
                <a:cs typeface="B Zar" panose="00000400000000000000" pitchFamily="2" charset="-78"/>
              </a:rPr>
              <a:t>است</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40207270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يكي از مهمترين اين عوامل را بايد در تغييرات ساختار اقتصادي ايران در سالهاي اخير جستوجو كرد. »بيكاري« و گسترش »ناامني شغلي« در جامعه، با بالابردن سن ازدواج، به يكي از عوامل كليدي شيوع روابط جنسي پيش از ازدواج و پيدايش الگوهايي چون همخانگي تبديل شده است. تنظيمات اجتماعي دوران گذار اقتصادي در ايران از اقتصاد دولتي به </a:t>
            </a:r>
            <a:r>
              <a:rPr lang="fa-IR">
                <a:solidFill>
                  <a:srgbClr val="000000"/>
                </a:solidFill>
                <a:latin typeface="BLotus"/>
                <a:cs typeface="B Zar" panose="00000400000000000000" pitchFamily="2" charset="-78"/>
              </a:rPr>
              <a:t>سمت </a:t>
            </a:r>
            <a:r>
              <a:rPr lang="fa-IR" smtClean="0">
                <a:solidFill>
                  <a:srgbClr val="000000"/>
                </a:solidFill>
                <a:latin typeface="BLotus"/>
                <a:cs typeface="B Zar" panose="00000400000000000000" pitchFamily="2" charset="-78"/>
              </a:rPr>
              <a:t>خصوصي سازي </a:t>
            </a:r>
            <a:r>
              <a:rPr lang="fa-IR">
                <a:solidFill>
                  <a:srgbClr val="000000"/>
                </a:solidFill>
                <a:latin typeface="BLotus"/>
                <a:cs typeface="B Zar" panose="00000400000000000000" pitchFamily="2" charset="-78"/>
              </a:rPr>
              <a:t>و الگوي اقتصاد سرمايهداري در حركت است؛ فرايندي از تنظيمات جديد كه، در سالهاي اخير، به شكلگيري تبعات و تغييرات اجتماعي و فرهنگي گستردهاي در لايههاي پنهان شهري منجر شده است</a:t>
            </a:r>
            <a:endParaRPr lang="fa-IR"/>
          </a:p>
        </p:txBody>
      </p:sp>
      <p:sp>
        <p:nvSpPr>
          <p:cNvPr id="4" name="Flowchart: Process 3"/>
          <p:cNvSpPr/>
          <p:nvPr/>
        </p:nvSpPr>
        <p:spPr>
          <a:xfrm>
            <a:off x="1237957" y="4811151"/>
            <a:ext cx="3812345" cy="90033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خصوصي سازي</a:t>
            </a:r>
            <a:endParaRPr lang="fa-IR" b="1">
              <a:solidFill>
                <a:srgbClr val="FF0000"/>
              </a:solidFill>
            </a:endParaRPr>
          </a:p>
        </p:txBody>
      </p:sp>
    </p:spTree>
    <p:extLst>
      <p:ext uri="{BB962C8B-B14F-4D97-AF65-F5344CB8AC3E}">
        <p14:creationId xmlns:p14="http://schemas.microsoft.com/office/powerpoint/2010/main" val="255217751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Lotus"/>
                <a:cs typeface="B Zar" panose="00000400000000000000" pitchFamily="2" charset="-78"/>
              </a:rPr>
              <a:t>با گسترش الگوي </a:t>
            </a:r>
            <a:r>
              <a:rPr lang="fa-IR">
                <a:solidFill>
                  <a:srgbClr val="000000"/>
                </a:solidFill>
                <a:latin typeface="BLotus"/>
                <a:cs typeface="B Zar" panose="00000400000000000000" pitchFamily="2" charset="-78"/>
              </a:rPr>
              <a:t>سرمايهداري </a:t>
            </a:r>
            <a:r>
              <a:rPr lang="fa-IR" smtClean="0">
                <a:solidFill>
                  <a:srgbClr val="000000"/>
                </a:solidFill>
                <a:latin typeface="BLotus"/>
                <a:cs typeface="B Zar" panose="00000400000000000000" pitchFamily="2" charset="-78"/>
              </a:rPr>
              <a:t>در ايران</a:t>
            </a:r>
            <a:r>
              <a:rPr lang="fa-IR">
                <a:solidFill>
                  <a:srgbClr val="000000"/>
                </a:solidFill>
                <a:latin typeface="BLotus"/>
                <a:cs typeface="B Zar" panose="00000400000000000000" pitchFamily="2" charset="-78"/>
              </a:rPr>
              <a:t>، عرصة اشتغال روزبهروز ناامنتر و بيثباتتر ميشود. اين امر به آن معناست </a:t>
            </a:r>
            <a:r>
              <a:rPr lang="fa-IR">
                <a:solidFill>
                  <a:srgbClr val="000000"/>
                </a:solidFill>
                <a:latin typeface="BLotus"/>
                <a:cs typeface="B Zar" panose="00000400000000000000" pitchFamily="2" charset="-78"/>
              </a:rPr>
              <a:t>كه </a:t>
            </a:r>
            <a:r>
              <a:rPr lang="fa-IR" smtClean="0">
                <a:solidFill>
                  <a:srgbClr val="000000"/>
                </a:solidFill>
                <a:latin typeface="BLotus"/>
                <a:cs typeface="B Zar" panose="00000400000000000000" pitchFamily="2" charset="-78"/>
              </a:rPr>
              <a:t>هم ادامة </a:t>
            </a:r>
            <a:r>
              <a:rPr lang="fa-IR">
                <a:solidFill>
                  <a:srgbClr val="000000"/>
                </a:solidFill>
                <a:latin typeface="BLotus"/>
                <a:cs typeface="B Zar" panose="00000400000000000000" pitchFamily="2" charset="-78"/>
              </a:rPr>
              <a:t>اشتغال و هم سطح دستمزدها، كمتر از گذشته، قابل پيشبيني است و </a:t>
            </a:r>
            <a:r>
              <a:rPr lang="fa-IR">
                <a:solidFill>
                  <a:srgbClr val="000000"/>
                </a:solidFill>
                <a:latin typeface="BLotus"/>
                <a:cs typeface="B Zar" panose="00000400000000000000" pitchFamily="2" charset="-78"/>
              </a:rPr>
              <a:t>بستگي </a:t>
            </a:r>
            <a:r>
              <a:rPr lang="fa-IR" smtClean="0">
                <a:solidFill>
                  <a:srgbClr val="000000"/>
                </a:solidFill>
                <a:latin typeface="BLotus"/>
                <a:cs typeface="B Zar" panose="00000400000000000000" pitchFamily="2" charset="-78"/>
              </a:rPr>
              <a:t>به عواملي </a:t>
            </a:r>
            <a:r>
              <a:rPr lang="fa-IR">
                <a:solidFill>
                  <a:srgbClr val="000000"/>
                </a:solidFill>
                <a:latin typeface="BLotus"/>
                <a:cs typeface="B Zar" panose="00000400000000000000" pitchFamily="2" charset="-78"/>
              </a:rPr>
              <a:t>دارد كه در كنترل كاركنان نيست</a:t>
            </a:r>
            <a:r>
              <a:rPr lang="fa-IR" sz="2000">
                <a:solidFill>
                  <a:srgbClr val="000000"/>
                </a:solidFill>
                <a:latin typeface="TimesNewRomanPSMT"/>
                <a:cs typeface="B Zar" panose="00000400000000000000" pitchFamily="2" charset="-78"/>
              </a:rPr>
              <a:t>. </a:t>
            </a:r>
            <a:r>
              <a:rPr lang="fa-IR">
                <a:solidFill>
                  <a:srgbClr val="000000"/>
                </a:solidFill>
                <a:latin typeface="BLotus"/>
                <a:cs typeface="B Zar" panose="00000400000000000000" pitchFamily="2" charset="-78"/>
              </a:rPr>
              <a:t>اينان، در موقعيت جديد، به طور </a:t>
            </a:r>
            <a:r>
              <a:rPr lang="fa-IR">
                <a:solidFill>
                  <a:srgbClr val="000000"/>
                </a:solidFill>
                <a:latin typeface="BLotus"/>
                <a:cs typeface="B Zar" panose="00000400000000000000" pitchFamily="2" charset="-78"/>
              </a:rPr>
              <a:t>فزايندهاي </a:t>
            </a:r>
            <a:r>
              <a:rPr lang="fa-IR" smtClean="0">
                <a:solidFill>
                  <a:srgbClr val="000000"/>
                </a:solidFill>
                <a:latin typeface="BLotus"/>
                <a:cs typeface="B Zar" panose="00000400000000000000" pitchFamily="2" charset="-78"/>
              </a:rPr>
              <a:t>خود را </a:t>
            </a:r>
            <a:r>
              <a:rPr lang="fa-IR">
                <a:solidFill>
                  <a:srgbClr val="000000"/>
                </a:solidFill>
                <a:latin typeface="BLotus"/>
                <a:cs typeface="B Zar" panose="00000400000000000000" pitchFamily="2" charset="-78"/>
              </a:rPr>
              <a:t>بيحفاظ و ناايمن مييابند. علاوه بر اينكه ميزان بيكاري جوانان در </a:t>
            </a:r>
            <a:r>
              <a:rPr lang="fa-IR">
                <a:solidFill>
                  <a:srgbClr val="000000"/>
                </a:solidFill>
                <a:latin typeface="BLotus"/>
                <a:cs typeface="B Zar" panose="00000400000000000000" pitchFamily="2" charset="-78"/>
              </a:rPr>
              <a:t>ايران </a:t>
            </a:r>
            <a:r>
              <a:rPr lang="fa-IR" smtClean="0">
                <a:solidFill>
                  <a:srgbClr val="000000"/>
                </a:solidFill>
                <a:latin typeface="BLotus"/>
                <a:cs typeface="B Zar" panose="00000400000000000000" pitchFamily="2" charset="-78"/>
              </a:rPr>
              <a:t>همچنان بالاست</a:t>
            </a:r>
            <a:r>
              <a:rPr lang="fa-IR">
                <a:solidFill>
                  <a:srgbClr val="000000"/>
                </a:solidFill>
                <a:latin typeface="BLotus"/>
                <a:cs typeface="B Zar" panose="00000400000000000000" pitchFamily="2" charset="-78"/>
              </a:rPr>
              <a:t>، </a:t>
            </a:r>
            <a:r>
              <a:rPr lang="fa-IR" b="1">
                <a:solidFill>
                  <a:srgbClr val="FF0000"/>
                </a:solidFill>
                <a:latin typeface="BLotus"/>
                <a:cs typeface="B Zar" panose="00000400000000000000" pitchFamily="2" charset="-78"/>
              </a:rPr>
              <a:t>ناامني شغلي شاغلان </a:t>
            </a:r>
            <a:r>
              <a:rPr lang="fa-IR">
                <a:solidFill>
                  <a:srgbClr val="000000"/>
                </a:solidFill>
                <a:latin typeface="BLotus"/>
                <a:cs typeface="B Zar" panose="00000400000000000000" pitchFamily="2" charset="-78"/>
              </a:rPr>
              <a:t>هم بر اين مشكل افزوده است</a:t>
            </a:r>
            <a:r>
              <a:rPr lang="fa-IR">
                <a:solidFill>
                  <a:srgbClr val="000000"/>
                </a:solidFill>
                <a:latin typeface="BLotus"/>
                <a:cs typeface="B Zar" panose="00000400000000000000" pitchFamily="2" charset="-78"/>
              </a:rPr>
              <a:t>. </a:t>
            </a:r>
            <a:endParaRPr lang="fa-IR" smtClean="0">
              <a:solidFill>
                <a:srgbClr val="000000"/>
              </a:solidFill>
              <a:latin typeface="BLotus"/>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44264504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در دوران معاصر، استخدام بلندمدت و عمرانه در حال فراموشي است و همين امر جهان مدرن </a:t>
            </a:r>
            <a:r>
              <a:rPr lang="fa-IR">
                <a:solidFill>
                  <a:srgbClr val="000000"/>
                </a:solidFill>
                <a:latin typeface="BLotus"/>
                <a:cs typeface="B Zar" panose="00000400000000000000" pitchFamily="2" charset="-78"/>
              </a:rPr>
              <a:t>را </a:t>
            </a:r>
            <a:r>
              <a:rPr lang="fa-IR" smtClean="0">
                <a:solidFill>
                  <a:srgbClr val="000000"/>
                </a:solidFill>
                <a:latin typeface="BLotus"/>
                <a:cs typeface="B Zar" panose="00000400000000000000" pitchFamily="2" charset="-78"/>
              </a:rPr>
              <a:t>به جهان </a:t>
            </a:r>
            <a:r>
              <a:rPr lang="fa-IR">
                <a:solidFill>
                  <a:srgbClr val="000000"/>
                </a:solidFill>
                <a:latin typeface="BLotus"/>
                <a:cs typeface="B Zar" panose="00000400000000000000" pitchFamily="2" charset="-78"/>
              </a:rPr>
              <a:t>مخاطرهآميز بدل كرده است. يكي از پيامدهاي جامعة مخاطرهآميز، </a:t>
            </a:r>
            <a:r>
              <a:rPr lang="fa-IR">
                <a:solidFill>
                  <a:srgbClr val="000000"/>
                </a:solidFill>
                <a:latin typeface="BLotus"/>
                <a:cs typeface="B Zar" panose="00000400000000000000" pitchFamily="2" charset="-78"/>
              </a:rPr>
              <a:t>ايجاد </a:t>
            </a:r>
            <a:r>
              <a:rPr lang="fa-IR" smtClean="0">
                <a:solidFill>
                  <a:srgbClr val="000000"/>
                </a:solidFill>
                <a:latin typeface="BLotus"/>
                <a:cs typeface="B Zar" panose="00000400000000000000" pitchFamily="2" charset="-78"/>
              </a:rPr>
              <a:t>فرهنگ مخاطرهآميز </a:t>
            </a:r>
            <a:r>
              <a:rPr lang="fa-IR">
                <a:solidFill>
                  <a:srgbClr val="000000"/>
                </a:solidFill>
                <a:latin typeface="BLotus"/>
                <a:cs typeface="B Zar" panose="00000400000000000000" pitchFamily="2" charset="-78"/>
              </a:rPr>
              <a:t>است. جهانيشدن، بههمانسان كه امكانات بيشتري براي زندگي ايمن و خوشايند سوژه فراهم ميكند، باعث اضطراب او نيز ميشود</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رقابتي شدن </a:t>
            </a:r>
            <a:r>
              <a:rPr lang="fa-IR">
                <a:solidFill>
                  <a:srgbClr val="000000"/>
                </a:solidFill>
                <a:latin typeface="BLotus"/>
                <a:cs typeface="B Zar" panose="00000400000000000000" pitchFamily="2" charset="-78"/>
              </a:rPr>
              <a:t>اقتصاد در سطح كلان، شايد آسايش بيشتري براي جامعه فراهم آورده باشد اما، در سطح خرد، آرامش را برده است. امنيت شغلي از بين رفته و آيندة شخصي غيرشفاف شده است</a:t>
            </a:r>
            <a:endParaRPr lang="fa-IR"/>
          </a:p>
        </p:txBody>
      </p:sp>
      <p:sp>
        <p:nvSpPr>
          <p:cNvPr id="4" name="Flowchart: Process 3"/>
          <p:cNvSpPr/>
          <p:nvPr/>
        </p:nvSpPr>
        <p:spPr>
          <a:xfrm>
            <a:off x="1730326" y="4431323"/>
            <a:ext cx="3432517" cy="99880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رقابتي شدن اقتصاد در سطح كلان</a:t>
            </a:r>
            <a:endParaRPr lang="fa-IR" b="1">
              <a:solidFill>
                <a:srgbClr val="FF0000"/>
              </a:solidFill>
            </a:endParaRPr>
          </a:p>
        </p:txBody>
      </p:sp>
    </p:spTree>
    <p:extLst>
      <p:ext uri="{BB962C8B-B14F-4D97-AF65-F5344CB8AC3E}">
        <p14:creationId xmlns:p14="http://schemas.microsoft.com/office/powerpoint/2010/main" val="252587867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a:solidFill>
                  <a:srgbClr val="000000"/>
                </a:solidFill>
                <a:latin typeface="BLotus"/>
                <a:cs typeface="B Zar" panose="00000400000000000000" pitchFamily="2" charset="-78"/>
              </a:rPr>
              <a:t>ناامني </a:t>
            </a:r>
            <a:r>
              <a:rPr lang="fa-IR" smtClean="0">
                <a:solidFill>
                  <a:srgbClr val="000000"/>
                </a:solidFill>
                <a:latin typeface="BLotus"/>
                <a:cs typeface="B Zar" panose="00000400000000000000" pitchFamily="2" charset="-78"/>
              </a:rPr>
              <a:t>شغلي هم </a:t>
            </a:r>
            <a:r>
              <a:rPr lang="fa-IR">
                <a:solidFill>
                  <a:srgbClr val="000000"/>
                </a:solidFill>
                <a:latin typeface="BLotus"/>
                <a:cs typeface="B Zar" panose="00000400000000000000" pitchFamily="2" charset="-78"/>
              </a:rPr>
              <a:t>پيامدهاي روانشناختي </a:t>
            </a:r>
            <a:r>
              <a:rPr lang="fa-IR">
                <a:solidFill>
                  <a:srgbClr val="000000"/>
                </a:solidFill>
                <a:latin typeface="BLotus"/>
                <a:cs typeface="B Zar" panose="00000400000000000000" pitchFamily="2" charset="-78"/>
              </a:rPr>
              <a:t>دارد </a:t>
            </a:r>
            <a:r>
              <a:rPr lang="fa-IR" smtClean="0">
                <a:solidFill>
                  <a:srgbClr val="000000"/>
                </a:solidFill>
                <a:latin typeface="BLotus"/>
                <a:cs typeface="B Zar" panose="00000400000000000000" pitchFamily="2" charset="-78"/>
              </a:rPr>
              <a:t>(مانند </a:t>
            </a:r>
            <a:r>
              <a:rPr lang="fa-IR">
                <a:solidFill>
                  <a:srgbClr val="000000"/>
                </a:solidFill>
                <a:latin typeface="BLotus"/>
                <a:cs typeface="B Zar" panose="00000400000000000000" pitchFamily="2" charset="-78"/>
              </a:rPr>
              <a:t>اضطراب و </a:t>
            </a:r>
            <a:r>
              <a:rPr lang="fa-IR">
                <a:solidFill>
                  <a:srgbClr val="000000"/>
                </a:solidFill>
                <a:latin typeface="BLotus"/>
                <a:cs typeface="B Zar" panose="00000400000000000000" pitchFamily="2" charset="-78"/>
              </a:rPr>
              <a:t>ناامني </a:t>
            </a:r>
            <a:r>
              <a:rPr lang="fa-IR" smtClean="0">
                <a:solidFill>
                  <a:srgbClr val="000000"/>
                </a:solidFill>
                <a:latin typeface="BLotus"/>
                <a:cs typeface="B Zar" panose="00000400000000000000" pitchFamily="2" charset="-78"/>
              </a:rPr>
              <a:t>رواني) </a:t>
            </a:r>
            <a:r>
              <a:rPr lang="fa-IR">
                <a:solidFill>
                  <a:srgbClr val="000000"/>
                </a:solidFill>
                <a:latin typeface="BLotus"/>
                <a:cs typeface="B Zar" panose="00000400000000000000" pitchFamily="2" charset="-78"/>
              </a:rPr>
              <a:t>و هم </a:t>
            </a:r>
            <a:r>
              <a:rPr lang="fa-IR">
                <a:solidFill>
                  <a:srgbClr val="000000"/>
                </a:solidFill>
                <a:latin typeface="BLotus"/>
                <a:cs typeface="B Zar" panose="00000400000000000000" pitchFamily="2" charset="-78"/>
              </a:rPr>
              <a:t>پيامدهاي </a:t>
            </a:r>
            <a:r>
              <a:rPr lang="fa-IR" smtClean="0">
                <a:solidFill>
                  <a:srgbClr val="000000"/>
                </a:solidFill>
                <a:latin typeface="BLotus"/>
                <a:cs typeface="B Zar" panose="00000400000000000000" pitchFamily="2" charset="-78"/>
              </a:rPr>
              <a:t>اجتماعي (مانند </a:t>
            </a:r>
            <a:r>
              <a:rPr lang="fa-IR">
                <a:solidFill>
                  <a:srgbClr val="000000"/>
                </a:solidFill>
                <a:latin typeface="BLotus"/>
                <a:cs typeface="B Zar" panose="00000400000000000000" pitchFamily="2" charset="-78"/>
              </a:rPr>
              <a:t>كاهش ريسك، بالارفتن سن ازدواج، و پيدايش الگوهاي نوين پيش </a:t>
            </a:r>
            <a:r>
              <a:rPr lang="fa-IR">
                <a:solidFill>
                  <a:srgbClr val="000000"/>
                </a:solidFill>
                <a:latin typeface="BLotus"/>
                <a:cs typeface="B Zar" panose="00000400000000000000" pitchFamily="2" charset="-78"/>
              </a:rPr>
              <a:t>از </a:t>
            </a:r>
            <a:r>
              <a:rPr lang="fa-IR" smtClean="0">
                <a:solidFill>
                  <a:srgbClr val="000000"/>
                </a:solidFill>
                <a:latin typeface="BLotus"/>
                <a:cs typeface="B Zar" panose="00000400000000000000" pitchFamily="2" charset="-78"/>
              </a:rPr>
              <a:t>ازدواج) كه هريك </a:t>
            </a:r>
            <a:r>
              <a:rPr lang="fa-IR">
                <a:solidFill>
                  <a:srgbClr val="000000"/>
                </a:solidFill>
                <a:latin typeface="BLotus"/>
                <a:cs typeface="B Zar" panose="00000400000000000000" pitchFamily="2" charset="-78"/>
              </a:rPr>
              <a:t>تبعات مهمي بر تغييرات اجتماعي در جامعه دارد</a:t>
            </a:r>
            <a:r>
              <a:rPr lang="fa-IR">
                <a:cs typeface="B Zar" panose="00000400000000000000" pitchFamily="2" charset="-78"/>
              </a:rPr>
              <a:t>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50839442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a:solidFill>
                  <a:srgbClr val="000000"/>
                </a:solidFill>
                <a:latin typeface="BLotus"/>
                <a:cs typeface="B Zar" panose="00000400000000000000" pitchFamily="2" charset="-78"/>
              </a:rPr>
              <a:t>اين تغييرات ساختار اقتصادي جامعه بر تحولات اجتماعي آن مؤثر بوده اسـت. </a:t>
            </a:r>
            <a:r>
              <a:rPr lang="fa-IR">
                <a:solidFill>
                  <a:srgbClr val="000000"/>
                </a:solidFill>
                <a:latin typeface="BLotus"/>
                <a:cs typeface="B Zar" panose="00000400000000000000" pitchFamily="2" charset="-78"/>
              </a:rPr>
              <a:t>»</a:t>
            </a:r>
            <a:r>
              <a:rPr lang="fa-IR" smtClean="0">
                <a:solidFill>
                  <a:srgbClr val="000000"/>
                </a:solidFill>
                <a:latin typeface="BLotus"/>
                <a:cs typeface="B Zar" panose="00000400000000000000" pitchFamily="2" charset="-78"/>
              </a:rPr>
              <a:t>شـغل ناپايدار</a:t>
            </a:r>
            <a:r>
              <a:rPr lang="fa-IR">
                <a:solidFill>
                  <a:srgbClr val="000000"/>
                </a:solidFill>
                <a:latin typeface="BLotus"/>
                <a:cs typeface="B Zar" panose="00000400000000000000" pitchFamily="2" charset="-78"/>
              </a:rPr>
              <a:t>« با »تعهد پايدار« در روابط شخصي سازگار نيست </a:t>
            </a:r>
            <a:r>
              <a:rPr lang="fa-IR">
                <a:solidFill>
                  <a:srgbClr val="000000"/>
                </a:solidFill>
                <a:latin typeface="BLotus"/>
                <a:cs typeface="B Zar" panose="00000400000000000000" pitchFamily="2" charset="-78"/>
              </a:rPr>
              <a:t>و </a:t>
            </a:r>
            <a:r>
              <a:rPr lang="fa-IR" smtClean="0">
                <a:solidFill>
                  <a:srgbClr val="000000"/>
                </a:solidFill>
                <a:latin typeface="BLotus"/>
                <a:cs typeface="B Zar" panose="00000400000000000000" pitchFamily="2" charset="-78"/>
              </a:rPr>
              <a:t>سوژه اي </a:t>
            </a:r>
            <a:r>
              <a:rPr lang="fa-IR">
                <a:solidFill>
                  <a:srgbClr val="000000"/>
                </a:solidFill>
                <a:latin typeface="BLotus"/>
                <a:cs typeface="B Zar" panose="00000400000000000000" pitchFamily="2" charset="-78"/>
              </a:rPr>
              <a:t>كه »</a:t>
            </a:r>
            <a:r>
              <a:rPr lang="fa-IR">
                <a:solidFill>
                  <a:srgbClr val="000000"/>
                </a:solidFill>
                <a:latin typeface="BLotus"/>
                <a:cs typeface="B Zar" panose="00000400000000000000" pitchFamily="2" charset="-78"/>
              </a:rPr>
              <a:t>امنيت </a:t>
            </a:r>
            <a:r>
              <a:rPr lang="fa-IR" smtClean="0">
                <a:solidFill>
                  <a:srgbClr val="000000"/>
                </a:solidFill>
                <a:latin typeface="BLotus"/>
                <a:cs typeface="B Zar" panose="00000400000000000000" pitchFamily="2" charset="-78"/>
              </a:rPr>
              <a:t>اقتصـادي« ندارد </a:t>
            </a:r>
            <a:r>
              <a:rPr lang="fa-IR">
                <a:solidFill>
                  <a:srgbClr val="000000"/>
                </a:solidFill>
                <a:latin typeface="BLotus"/>
                <a:cs typeface="B Zar" panose="00000400000000000000" pitchFamily="2" charset="-78"/>
              </a:rPr>
              <a:t>»امنيت رواني« هم ندارد. »</a:t>
            </a:r>
            <a:r>
              <a:rPr lang="fa-IR">
                <a:solidFill>
                  <a:srgbClr val="FF0000"/>
                </a:solidFill>
                <a:latin typeface="BLotus"/>
                <a:cs typeface="B Zar" panose="00000400000000000000" pitchFamily="2" charset="-78"/>
              </a:rPr>
              <a:t>ناامني شغلي</a:t>
            </a:r>
            <a:r>
              <a:rPr lang="fa-IR">
                <a:solidFill>
                  <a:srgbClr val="000000"/>
                </a:solidFill>
                <a:latin typeface="BLotus"/>
                <a:cs typeface="B Zar" panose="00000400000000000000" pitchFamily="2" charset="-78"/>
              </a:rPr>
              <a:t>« در فضاي جديد به پيدايش پديـدة »تـرس </a:t>
            </a:r>
            <a:r>
              <a:rPr lang="fa-IR">
                <a:solidFill>
                  <a:srgbClr val="000000"/>
                </a:solidFill>
                <a:latin typeface="BLotus"/>
                <a:cs typeface="B Zar" panose="00000400000000000000" pitchFamily="2" charset="-78"/>
              </a:rPr>
              <a:t>از</a:t>
            </a:r>
            <a:r>
              <a:rPr lang="fa-IR">
                <a:cs typeface="B Zar" panose="00000400000000000000" pitchFamily="2" charset="-78"/>
              </a:rPr>
              <a:t> </a:t>
            </a:r>
            <a:r>
              <a:rPr lang="fa-IR">
                <a:solidFill>
                  <a:srgbClr val="000000"/>
                </a:solidFill>
                <a:latin typeface="BLotus"/>
                <a:cs typeface="B Zar" panose="00000400000000000000" pitchFamily="2" charset="-78"/>
              </a:rPr>
              <a:t>ازدواج« در جامعه منجر شده است. در گذشته، مشكلات اقتصادي از عوامل عمدة </a:t>
            </a:r>
            <a:r>
              <a:rPr lang="fa-IR">
                <a:solidFill>
                  <a:srgbClr val="000000"/>
                </a:solidFill>
                <a:latin typeface="BLotus"/>
                <a:cs typeface="B Zar" panose="00000400000000000000" pitchFamily="2" charset="-78"/>
              </a:rPr>
              <a:t>»</a:t>
            </a:r>
            <a:r>
              <a:rPr lang="fa-IR" smtClean="0">
                <a:solidFill>
                  <a:srgbClr val="000000"/>
                </a:solidFill>
                <a:latin typeface="BLotus"/>
                <a:cs typeface="B Zar" panose="00000400000000000000" pitchFamily="2" charset="-78"/>
              </a:rPr>
              <a:t>طلاق« در </a:t>
            </a:r>
            <a:r>
              <a:rPr lang="fa-IR">
                <a:solidFill>
                  <a:srgbClr val="000000"/>
                </a:solidFill>
                <a:latin typeface="BLotus"/>
                <a:cs typeface="B Zar" panose="00000400000000000000" pitchFamily="2" charset="-78"/>
              </a:rPr>
              <a:t>جامعه بود، اما امروزه مشكلات اقتصادي به يكي از عوامل عمدة </a:t>
            </a:r>
            <a:r>
              <a:rPr lang="fa-IR">
                <a:solidFill>
                  <a:srgbClr val="000000"/>
                </a:solidFill>
                <a:latin typeface="BLotus"/>
                <a:cs typeface="B Zar" panose="00000400000000000000" pitchFamily="2" charset="-78"/>
              </a:rPr>
              <a:t>»</a:t>
            </a:r>
            <a:r>
              <a:rPr lang="fa-IR" smtClean="0">
                <a:solidFill>
                  <a:srgbClr val="000000"/>
                </a:solidFill>
                <a:latin typeface="BLotus"/>
                <a:cs typeface="B Zar" panose="00000400000000000000" pitchFamily="2" charset="-78"/>
              </a:rPr>
              <a:t>ازدواج نكـردن</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بـدل شده </a:t>
            </a:r>
            <a:r>
              <a:rPr lang="fa-IR">
                <a:solidFill>
                  <a:srgbClr val="000000"/>
                </a:solidFill>
                <a:latin typeface="BLotus"/>
                <a:cs typeface="B Zar" panose="00000400000000000000" pitchFamily="2" charset="-78"/>
              </a:rPr>
              <a:t>است</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37198989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000000"/>
                </a:solidFill>
                <a:latin typeface="BLotus"/>
                <a:cs typeface="B Zar" panose="00000400000000000000" pitchFamily="2" charset="-78"/>
              </a:rPr>
              <a:t>. </a:t>
            </a:r>
            <a:r>
              <a:rPr lang="fa-IR">
                <a:solidFill>
                  <a:srgbClr val="000000"/>
                </a:solidFill>
                <a:latin typeface="BLotus"/>
                <a:cs typeface="B Zar" panose="00000400000000000000" pitchFamily="2" charset="-78"/>
              </a:rPr>
              <a:t>كنشگر تحصيلكردة امروز بسيار حسابگرتر از كنشگـر </a:t>
            </a:r>
            <a:r>
              <a:rPr lang="fa-IR">
                <a:solidFill>
                  <a:srgbClr val="000000"/>
                </a:solidFill>
                <a:latin typeface="BLotus"/>
                <a:cs typeface="B Zar" panose="00000400000000000000" pitchFamily="2" charset="-78"/>
              </a:rPr>
              <a:t>تقـديرگراي </a:t>
            </a:r>
            <a:r>
              <a:rPr lang="fa-IR" smtClean="0">
                <a:solidFill>
                  <a:srgbClr val="000000"/>
                </a:solidFill>
                <a:latin typeface="BLotus"/>
                <a:cs typeface="B Zar" panose="00000400000000000000" pitchFamily="2" charset="-78"/>
              </a:rPr>
              <a:t>ديـروز شده </a:t>
            </a:r>
            <a:r>
              <a:rPr lang="fa-IR">
                <a:solidFill>
                  <a:srgbClr val="000000"/>
                </a:solidFill>
                <a:latin typeface="BLotus"/>
                <a:cs typeface="B Zar" panose="00000400000000000000" pitchFamily="2" charset="-78"/>
              </a:rPr>
              <a:t>است. در موقعيت جديد، افراد مانند </a:t>
            </a:r>
            <a:r>
              <a:rPr lang="fa-IR">
                <a:solidFill>
                  <a:srgbClr val="000000"/>
                </a:solidFill>
                <a:latin typeface="BLotus"/>
                <a:cs typeface="B Zar" panose="00000400000000000000" pitchFamily="2" charset="-78"/>
              </a:rPr>
              <a:t>گذشته </a:t>
            </a:r>
            <a:r>
              <a:rPr lang="fa-IR" smtClean="0">
                <a:solidFill>
                  <a:srgbClr val="000000"/>
                </a:solidFill>
                <a:latin typeface="BLotus"/>
                <a:cs typeface="B Zar" panose="00000400000000000000" pitchFamily="2" charset="-78"/>
              </a:rPr>
              <a:t>به راحتي </a:t>
            </a:r>
            <a:r>
              <a:rPr lang="fa-IR">
                <a:solidFill>
                  <a:srgbClr val="000000"/>
                </a:solidFill>
                <a:latin typeface="BLotus"/>
                <a:cs typeface="B Zar" panose="00000400000000000000" pitchFamily="2" charset="-78"/>
              </a:rPr>
              <a:t>تن به ازدواج نميدهند </a:t>
            </a:r>
            <a:r>
              <a:rPr lang="fa-IR">
                <a:solidFill>
                  <a:srgbClr val="000000"/>
                </a:solidFill>
                <a:latin typeface="BLotus"/>
                <a:cs typeface="B Zar" panose="00000400000000000000" pitchFamily="2" charset="-78"/>
              </a:rPr>
              <a:t>كه </a:t>
            </a:r>
            <a:r>
              <a:rPr lang="fa-IR" smtClean="0">
                <a:solidFill>
                  <a:srgbClr val="000000"/>
                </a:solidFill>
                <a:latin typeface="BLotus"/>
                <a:cs typeface="B Zar" panose="00000400000000000000" pitchFamily="2" charset="-78"/>
              </a:rPr>
              <a:t>طلاقْ بهاي </a:t>
            </a:r>
            <a:r>
              <a:rPr lang="fa-IR">
                <a:solidFill>
                  <a:srgbClr val="000000"/>
                </a:solidFill>
                <a:latin typeface="BLotus"/>
                <a:cs typeface="B Zar" panose="00000400000000000000" pitchFamily="2" charset="-78"/>
              </a:rPr>
              <a:t>سنگين آن باشد. نتيجـة ايـن تحـولات، افـزايش سـن ازدواج در سـالهـاي </a:t>
            </a:r>
            <a:r>
              <a:rPr lang="fa-IR">
                <a:solidFill>
                  <a:srgbClr val="000000"/>
                </a:solidFill>
                <a:latin typeface="BLotus"/>
                <a:cs typeface="B Zar" panose="00000400000000000000" pitchFamily="2" charset="-78"/>
              </a:rPr>
              <a:t>اخيـر </a:t>
            </a:r>
            <a:r>
              <a:rPr lang="fa-IR" smtClean="0">
                <a:solidFill>
                  <a:srgbClr val="000000"/>
                </a:solidFill>
                <a:latin typeface="BLotus"/>
                <a:cs typeface="B Zar" panose="00000400000000000000" pitchFamily="2" charset="-78"/>
              </a:rPr>
              <a:t>و شكلگيري </a:t>
            </a:r>
            <a:r>
              <a:rPr lang="fa-IR">
                <a:solidFill>
                  <a:srgbClr val="000000"/>
                </a:solidFill>
                <a:latin typeface="BLotus"/>
                <a:cs typeface="B Zar" panose="00000400000000000000" pitchFamily="2" charset="-78"/>
              </a:rPr>
              <a:t>روابط جنسي پيش از ازدواج و پيدايش الگوهاي هـمخـانگي در پـي </a:t>
            </a:r>
            <a:r>
              <a:rPr lang="fa-IR">
                <a:solidFill>
                  <a:srgbClr val="000000"/>
                </a:solidFill>
                <a:latin typeface="BLotus"/>
                <a:cs typeface="B Zar" panose="00000400000000000000" pitchFamily="2" charset="-78"/>
              </a:rPr>
              <a:t>آن </a:t>
            </a:r>
            <a:r>
              <a:rPr lang="fa-IR" smtClean="0">
                <a:solidFill>
                  <a:srgbClr val="000000"/>
                </a:solidFill>
                <a:latin typeface="BLotus"/>
                <a:cs typeface="B Zar" panose="00000400000000000000" pitchFamily="2" charset="-78"/>
              </a:rPr>
              <a:t>بـوده است</a:t>
            </a:r>
            <a:r>
              <a:rPr lang="fa-IR">
                <a:solidFill>
                  <a:srgbClr val="000000"/>
                </a:solidFill>
                <a:latin typeface="BLotus"/>
                <a:cs typeface="B Zar" panose="00000400000000000000" pitchFamily="2" charset="-78"/>
              </a:rPr>
              <a:t>. روابطي كه در بسياري از موارد، نه از سر انتخاب آزادانه كه بهعلت جبر </a:t>
            </a:r>
            <a:r>
              <a:rPr lang="fa-IR">
                <a:solidFill>
                  <a:srgbClr val="000000"/>
                </a:solidFill>
                <a:latin typeface="BLotus"/>
                <a:cs typeface="B Zar" panose="00000400000000000000" pitchFamily="2" charset="-78"/>
              </a:rPr>
              <a:t>زمانـه </a:t>
            </a:r>
            <a:r>
              <a:rPr lang="fa-IR" smtClean="0">
                <a:solidFill>
                  <a:srgbClr val="000000"/>
                </a:solidFill>
                <a:latin typeface="BLotus"/>
                <a:cs typeface="B Zar" panose="00000400000000000000" pitchFamily="2" charset="-78"/>
              </a:rPr>
              <a:t>پديـد آمده </a:t>
            </a:r>
            <a:r>
              <a:rPr lang="fa-IR">
                <a:solidFill>
                  <a:srgbClr val="000000"/>
                </a:solidFill>
                <a:latin typeface="BLotus"/>
                <a:cs typeface="B Zar" panose="00000400000000000000" pitchFamily="2" charset="-78"/>
              </a:rPr>
              <a:t>و سوژه را در ديالكتيك با تحولات اجتماعي و اقتصـادي جامعـه، ناچـار </a:t>
            </a:r>
            <a:r>
              <a:rPr lang="fa-IR">
                <a:solidFill>
                  <a:srgbClr val="000000"/>
                </a:solidFill>
                <a:latin typeface="BLotus"/>
                <a:cs typeface="B Zar" panose="00000400000000000000" pitchFamily="2" charset="-78"/>
              </a:rPr>
              <a:t>بـه </a:t>
            </a:r>
            <a:r>
              <a:rPr lang="fa-IR" smtClean="0">
                <a:solidFill>
                  <a:srgbClr val="000000"/>
                </a:solidFill>
                <a:latin typeface="BLotus"/>
                <a:cs typeface="B Zar" panose="00000400000000000000" pitchFamily="2" charset="-78"/>
              </a:rPr>
              <a:t>انتخـاب »</a:t>
            </a:r>
            <a:r>
              <a:rPr lang="fa-IR" smtClean="0">
                <a:solidFill>
                  <a:srgbClr val="FF0000"/>
                </a:solidFill>
                <a:latin typeface="BLotus"/>
                <a:cs typeface="B Zar" panose="00000400000000000000" pitchFamily="2" charset="-78"/>
              </a:rPr>
              <a:t>راههاي </a:t>
            </a:r>
            <a:r>
              <a:rPr lang="fa-IR">
                <a:solidFill>
                  <a:srgbClr val="FF0000"/>
                </a:solidFill>
                <a:latin typeface="BLotus"/>
                <a:cs typeface="B Zar" panose="00000400000000000000" pitchFamily="2" charset="-78"/>
              </a:rPr>
              <a:t>جديد</a:t>
            </a:r>
            <a:r>
              <a:rPr lang="fa-IR">
                <a:solidFill>
                  <a:srgbClr val="000000"/>
                </a:solidFill>
                <a:latin typeface="BLotus"/>
                <a:cs typeface="B Zar" panose="00000400000000000000" pitchFamily="2" charset="-78"/>
              </a:rPr>
              <a:t>« كرده </a:t>
            </a:r>
            <a:r>
              <a:rPr lang="fa-IR">
                <a:solidFill>
                  <a:srgbClr val="000000"/>
                </a:solidFill>
                <a:latin typeface="BLotus"/>
                <a:cs typeface="B Zar" panose="00000400000000000000" pitchFamily="2" charset="-78"/>
              </a:rPr>
              <a:t>است</a:t>
            </a:r>
            <a:r>
              <a:rPr lang="fa-IR">
                <a:cs typeface="B Zar" panose="00000400000000000000" pitchFamily="2" charset="-78"/>
              </a:rPr>
              <a:t> </a:t>
            </a:r>
            <a:endParaRPr lang="fa-IR" smtClean="0">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smtClean="0">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203122924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Lotus"/>
                <a:cs typeface="B Zar" panose="00000400000000000000" pitchFamily="2" charset="-78"/>
              </a:rPr>
              <a:t>راههايي كه در اوضاع جديد و با امكانـات </a:t>
            </a:r>
            <a:r>
              <a:rPr lang="fa-IR">
                <a:solidFill>
                  <a:srgbClr val="000000"/>
                </a:solidFill>
                <a:latin typeface="BLotus"/>
                <a:cs typeface="B Zar" panose="00000400000000000000" pitchFamily="2" charset="-78"/>
              </a:rPr>
              <a:t>مـدرن </a:t>
            </a:r>
            <a:r>
              <a:rPr lang="fa-IR" smtClean="0">
                <a:solidFill>
                  <a:srgbClr val="000000"/>
                </a:solidFill>
                <a:latin typeface="BLotus"/>
                <a:cs typeface="B Zar" panose="00000400000000000000" pitchFamily="2" charset="-78"/>
              </a:rPr>
              <a:t>هزينـههـاي كمتري </a:t>
            </a:r>
            <a:r>
              <a:rPr lang="fa-IR">
                <a:solidFill>
                  <a:srgbClr val="000000"/>
                </a:solidFill>
                <a:latin typeface="BLotus"/>
                <a:cs typeface="B Zar" panose="00000400000000000000" pitchFamily="2" charset="-78"/>
              </a:rPr>
              <a:t>را براي او بههمراه خواهد داشت. ايـن همـه در حـالي اسـت كـه بسـياري </a:t>
            </a:r>
            <a:r>
              <a:rPr lang="fa-IR">
                <a:solidFill>
                  <a:srgbClr val="000000"/>
                </a:solidFill>
                <a:latin typeface="BLotus"/>
                <a:cs typeface="B Zar" panose="00000400000000000000" pitchFamily="2" charset="-78"/>
              </a:rPr>
              <a:t>از </a:t>
            </a:r>
            <a:r>
              <a:rPr lang="fa-IR" smtClean="0">
                <a:solidFill>
                  <a:srgbClr val="000000"/>
                </a:solidFill>
                <a:latin typeface="BLotus"/>
                <a:cs typeface="B Zar" panose="00000400000000000000" pitchFamily="2" charset="-78"/>
              </a:rPr>
              <a:t>ايـن سوژه ها </a:t>
            </a:r>
            <a:r>
              <a:rPr lang="fa-IR">
                <a:solidFill>
                  <a:srgbClr val="000000"/>
                </a:solidFill>
                <a:latin typeface="BLotus"/>
                <a:cs typeface="B Zar" panose="00000400000000000000" pitchFamily="2" charset="-78"/>
              </a:rPr>
              <a:t>به دنبال راههاي »فرهنگـي و مشـروع« ارضـاي نيـاز و در جسـت </a:t>
            </a:r>
            <a:r>
              <a:rPr lang="fa-IR">
                <a:solidFill>
                  <a:srgbClr val="000000"/>
                </a:solidFill>
                <a:latin typeface="BLotus"/>
                <a:cs typeface="B Zar" panose="00000400000000000000" pitchFamily="2" charset="-78"/>
              </a:rPr>
              <a:t>وجـوي </a:t>
            </a:r>
            <a:r>
              <a:rPr lang="fa-IR" smtClean="0">
                <a:solidFill>
                  <a:srgbClr val="000000"/>
                </a:solidFill>
                <a:latin typeface="BLotus"/>
                <a:cs typeface="B Zar" panose="00000400000000000000" pitchFamily="2" charset="-78"/>
              </a:rPr>
              <a:t>روابـط پايدارند</a:t>
            </a:r>
            <a:r>
              <a:rPr lang="fa-IR">
                <a:solidFill>
                  <a:srgbClr val="000000"/>
                </a:solidFill>
                <a:latin typeface="BLotus"/>
                <a:cs typeface="B Zar" panose="00000400000000000000" pitchFamily="2" charset="-78"/>
              </a:rPr>
              <a:t>، اما زمينههاي شكلگيري روابط پايـدار و ازدواج موفـق، ماننـد </a:t>
            </a:r>
            <a:r>
              <a:rPr lang="fa-IR">
                <a:solidFill>
                  <a:srgbClr val="000000"/>
                </a:solidFill>
                <a:latin typeface="BLotus"/>
                <a:cs typeface="B Zar" panose="00000400000000000000" pitchFamily="2" charset="-78"/>
              </a:rPr>
              <a:t>اوضـاع </a:t>
            </a:r>
            <a:r>
              <a:rPr lang="fa-IR" smtClean="0">
                <a:solidFill>
                  <a:srgbClr val="000000"/>
                </a:solidFill>
                <a:latin typeface="BLotus"/>
                <a:cs typeface="B Zar" panose="00000400000000000000" pitchFamily="2" charset="-78"/>
              </a:rPr>
              <a:t>اقتصـادي جامعه</a:t>
            </a:r>
            <a:r>
              <a:rPr lang="fa-IR">
                <a:solidFill>
                  <a:srgbClr val="000000"/>
                </a:solidFill>
                <a:latin typeface="BLotus"/>
                <a:cs typeface="B Zar" panose="00000400000000000000" pitchFamily="2" charset="-78"/>
              </a:rPr>
              <a:t>، را تيرهوتار مييابند و فضاي ناشي از ناامني و عدم قطعيت آنچنـان </a:t>
            </a:r>
            <a:r>
              <a:rPr lang="fa-IR">
                <a:solidFill>
                  <a:srgbClr val="000000"/>
                </a:solidFill>
                <a:latin typeface="BLotus"/>
                <a:cs typeface="B Zar" panose="00000400000000000000" pitchFamily="2" charset="-78"/>
              </a:rPr>
              <a:t>تـوان </a:t>
            </a:r>
            <a:r>
              <a:rPr lang="fa-IR" smtClean="0">
                <a:solidFill>
                  <a:srgbClr val="000000"/>
                </a:solidFill>
                <a:latin typeface="BLotus"/>
                <a:cs typeface="B Zar" panose="00000400000000000000" pitchFamily="2" charset="-78"/>
              </a:rPr>
              <a:t>ريسـك سوژه </a:t>
            </a:r>
            <a:r>
              <a:rPr lang="fa-IR">
                <a:solidFill>
                  <a:srgbClr val="000000"/>
                </a:solidFill>
                <a:latin typeface="BLotus"/>
                <a:cs typeface="B Zar" panose="00000400000000000000" pitchFamily="2" charset="-78"/>
              </a:rPr>
              <a:t>براي پذيرش موقعيتهاي مشروع ولي سخت پيشين را از او سلب كـرده </a:t>
            </a:r>
            <a:r>
              <a:rPr lang="fa-IR">
                <a:solidFill>
                  <a:srgbClr val="000000"/>
                </a:solidFill>
                <a:latin typeface="BLotus"/>
                <a:cs typeface="B Zar" panose="00000400000000000000" pitchFamily="2" charset="-78"/>
              </a:rPr>
              <a:t>اسـت </a:t>
            </a:r>
            <a:r>
              <a:rPr lang="fa-IR" smtClean="0">
                <a:solidFill>
                  <a:srgbClr val="000000"/>
                </a:solidFill>
                <a:latin typeface="BLotus"/>
                <a:cs typeface="B Zar" panose="00000400000000000000" pitchFamily="2" charset="-78"/>
              </a:rPr>
              <a:t>كـه او</a:t>
            </a:r>
            <a:r>
              <a:rPr lang="fa-IR">
                <a:solidFill>
                  <a:srgbClr val="000000"/>
                </a:solidFill>
                <a:latin typeface="BLotus"/>
                <a:cs typeface="B Zar" panose="00000400000000000000" pitchFamily="2" charset="-78"/>
              </a:rPr>
              <a:t>، بهتدريج، راههاي فرهنگي جديد و كمهزينه را به راههـاي مشـروع پيشـين </a:t>
            </a:r>
            <a:r>
              <a:rPr lang="fa-IR">
                <a:solidFill>
                  <a:srgbClr val="000000"/>
                </a:solidFill>
                <a:latin typeface="BLotus"/>
                <a:cs typeface="B Zar" panose="00000400000000000000" pitchFamily="2" charset="-78"/>
              </a:rPr>
              <a:t>تـرجيح </a:t>
            </a:r>
            <a:r>
              <a:rPr lang="fa-IR" smtClean="0">
                <a:solidFill>
                  <a:srgbClr val="000000"/>
                </a:solidFill>
                <a:latin typeface="BLotus"/>
                <a:cs typeface="B Zar" panose="00000400000000000000" pitchFamily="2" charset="-78"/>
              </a:rPr>
              <a:t>داده است</a:t>
            </a:r>
            <a:r>
              <a:rPr lang="fa-IR">
                <a:solidFill>
                  <a:srgbClr val="000000"/>
                </a:solidFill>
                <a:latin typeface="BLotus"/>
                <a:cs typeface="B Zar" panose="00000400000000000000" pitchFamily="2" charset="-78"/>
              </a:rPr>
              <a:t>. ناامني شغلي و عدم قطعيت مخاطرات جهان معاصر را تشديد ميكند</a:t>
            </a:r>
            <a:r>
              <a:rPr lang="fa-IR">
                <a:solidFill>
                  <a:srgbClr val="000000"/>
                </a:solidFill>
                <a:latin typeface="BLotus"/>
                <a:cs typeface="B Zar" panose="00000400000000000000" pitchFamily="2" charset="-78"/>
              </a:rPr>
              <a:t>. </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941342" y="4951828"/>
            <a:ext cx="3530990" cy="82999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ناامني شغلي و عدم قطعيت</a:t>
            </a:r>
            <a:endParaRPr lang="fa-IR" b="1">
              <a:solidFill>
                <a:srgbClr val="FF0000"/>
              </a:solidFill>
            </a:endParaRPr>
          </a:p>
        </p:txBody>
      </p:sp>
    </p:spTree>
    <p:extLst>
      <p:ext uri="{BB962C8B-B14F-4D97-AF65-F5344CB8AC3E}">
        <p14:creationId xmlns:p14="http://schemas.microsoft.com/office/powerpoint/2010/main" val="215904738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ناامني، خـود، يكي از عوامل تشديد مخاطره است. در جهان پرمخاطره</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ريسك كردن </a:t>
            </a:r>
            <a:r>
              <a:rPr lang="fa-IR">
                <a:solidFill>
                  <a:srgbClr val="000000"/>
                </a:solidFill>
                <a:latin typeface="BLotus"/>
                <a:cs typeface="B Zar" panose="00000400000000000000" pitchFamily="2" charset="-78"/>
              </a:rPr>
              <a:t>و قبول تعهد پايـدار خود مخاطرة ديگر است؛ مخاطرهاي كه بسياري حاضر به پذيرش آن نيستند. ايـن امـور در كنار ساير عوامل، زمينهساز پيدايش رفتارهاي جديد و شكلگيري الگوهاي هـمخـانگي در جامعه شده است</a:t>
            </a:r>
            <a:endParaRPr lang="fa-IR"/>
          </a:p>
        </p:txBody>
      </p:sp>
      <p:sp>
        <p:nvSpPr>
          <p:cNvPr id="4" name="Flowchart: Process 3"/>
          <p:cNvSpPr/>
          <p:nvPr/>
        </p:nvSpPr>
        <p:spPr>
          <a:xfrm>
            <a:off x="838200" y="4001294"/>
            <a:ext cx="2363372" cy="85812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تشديد مخاطره</a:t>
            </a:r>
            <a:endParaRPr lang="fa-IR" b="1">
              <a:solidFill>
                <a:srgbClr val="FF0000"/>
              </a:solidFill>
            </a:endParaRPr>
          </a:p>
        </p:txBody>
      </p:sp>
    </p:spTree>
    <p:extLst>
      <p:ext uri="{BB962C8B-B14F-4D97-AF65-F5344CB8AC3E}">
        <p14:creationId xmlns:p14="http://schemas.microsoft.com/office/powerpoint/2010/main" val="414995985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latin typeface="BMitraBold"/>
                <a:cs typeface="B Zar" panose="00000400000000000000" pitchFamily="2" charset="-78"/>
              </a:rPr>
              <a:t>نتيجه گيري</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000000"/>
                </a:solidFill>
                <a:latin typeface="BLotus"/>
                <a:cs typeface="B Zar" panose="00000400000000000000" pitchFamily="2" charset="-78"/>
              </a:rPr>
              <a:t>پژوهش </a:t>
            </a:r>
            <a:r>
              <a:rPr lang="fa-IR">
                <a:solidFill>
                  <a:srgbClr val="000000"/>
                </a:solidFill>
                <a:latin typeface="BLotus"/>
                <a:cs typeface="B Zar" panose="00000400000000000000" pitchFamily="2" charset="-78"/>
              </a:rPr>
              <a:t>حاضر به دنبال بررسي معاني </a:t>
            </a:r>
            <a:r>
              <a:rPr lang="fa-IR">
                <a:solidFill>
                  <a:srgbClr val="000000"/>
                </a:solidFill>
                <a:latin typeface="BLotus"/>
                <a:cs typeface="B Zar" panose="00000400000000000000" pitchFamily="2" charset="-78"/>
              </a:rPr>
              <a:t>ذهنـي </a:t>
            </a:r>
            <a:r>
              <a:rPr lang="fa-IR" smtClean="0">
                <a:solidFill>
                  <a:srgbClr val="000000"/>
                </a:solidFill>
                <a:latin typeface="BLotus"/>
                <a:cs typeface="B Zar" panose="00000400000000000000" pitchFamily="2" charset="-78"/>
              </a:rPr>
              <a:t>سـوژه هـاي </a:t>
            </a:r>
            <a:r>
              <a:rPr lang="fa-IR">
                <a:solidFill>
                  <a:srgbClr val="000000"/>
                </a:solidFill>
                <a:latin typeface="BLotus"/>
                <a:cs typeface="B Zar" panose="00000400000000000000" pitchFamily="2" charset="-78"/>
              </a:rPr>
              <a:t>فعـال در روابـط </a:t>
            </a:r>
            <a:r>
              <a:rPr lang="fa-IR">
                <a:solidFill>
                  <a:srgbClr val="000000"/>
                </a:solidFill>
                <a:latin typeface="BLotus"/>
                <a:cs typeface="B Zar" panose="00000400000000000000" pitchFamily="2" charset="-78"/>
              </a:rPr>
              <a:t>هـمخـانگي </a:t>
            </a:r>
            <a:r>
              <a:rPr lang="fa-IR" smtClean="0">
                <a:solidFill>
                  <a:srgbClr val="000000"/>
                </a:solidFill>
                <a:latin typeface="BLotus"/>
                <a:cs typeface="B Zar" panose="00000400000000000000" pitchFamily="2" charset="-78"/>
              </a:rPr>
              <a:t>از قرارگيري </a:t>
            </a:r>
            <a:r>
              <a:rPr lang="fa-IR">
                <a:solidFill>
                  <a:srgbClr val="000000"/>
                </a:solidFill>
                <a:latin typeface="BLotus"/>
                <a:cs typeface="B Zar" panose="00000400000000000000" pitchFamily="2" charset="-78"/>
              </a:rPr>
              <a:t>در روابط نامتعارفشان و همچنين شرايط اجتماعي زمينهساز در </a:t>
            </a:r>
            <a:r>
              <a:rPr lang="fa-IR">
                <a:solidFill>
                  <a:srgbClr val="000000"/>
                </a:solidFill>
                <a:latin typeface="BLotus"/>
                <a:cs typeface="B Zar" panose="00000400000000000000" pitchFamily="2" charset="-78"/>
              </a:rPr>
              <a:t>شكلگيـري </a:t>
            </a:r>
            <a:r>
              <a:rPr lang="fa-IR" smtClean="0">
                <a:solidFill>
                  <a:srgbClr val="000000"/>
                </a:solidFill>
                <a:latin typeface="BLotus"/>
                <a:cs typeface="B Zar" panose="00000400000000000000" pitchFamily="2" charset="-78"/>
              </a:rPr>
              <a:t>ايـن روابط </a:t>
            </a:r>
            <a:r>
              <a:rPr lang="fa-IR">
                <a:solidFill>
                  <a:srgbClr val="000000"/>
                </a:solidFill>
                <a:latin typeface="BLotus"/>
                <a:cs typeface="B Zar" panose="00000400000000000000" pitchFamily="2" charset="-78"/>
              </a:rPr>
              <a:t>بوده است. يافتههاي تحقيق نشان ميدهند كه فرايند جهانيشدن در </a:t>
            </a:r>
            <a:r>
              <a:rPr lang="fa-IR">
                <a:solidFill>
                  <a:srgbClr val="000000"/>
                </a:solidFill>
                <a:latin typeface="BLotus"/>
                <a:cs typeface="B Zar" panose="00000400000000000000" pitchFamily="2" charset="-78"/>
              </a:rPr>
              <a:t>ابعـاد </a:t>
            </a:r>
            <a:r>
              <a:rPr lang="fa-IR" smtClean="0">
                <a:solidFill>
                  <a:srgbClr val="000000"/>
                </a:solidFill>
                <a:latin typeface="BLotus"/>
                <a:cs typeface="B Zar" panose="00000400000000000000" pitchFamily="2" charset="-78"/>
              </a:rPr>
              <a:t>گونـاگون اقتصادي</a:t>
            </a:r>
            <a:r>
              <a:rPr lang="fa-IR">
                <a:solidFill>
                  <a:srgbClr val="000000"/>
                </a:solidFill>
                <a:latin typeface="BLotus"/>
                <a:cs typeface="B Zar" panose="00000400000000000000" pitchFamily="2" charset="-78"/>
              </a:rPr>
              <a:t>، فرهنگي، و تكنولوژيكي خود بهتدريج و در طول ساليان اخير </a:t>
            </a:r>
            <a:r>
              <a:rPr lang="fa-IR">
                <a:solidFill>
                  <a:srgbClr val="000000"/>
                </a:solidFill>
                <a:latin typeface="BLotus"/>
                <a:cs typeface="B Zar" panose="00000400000000000000" pitchFamily="2" charset="-78"/>
              </a:rPr>
              <a:t>زمينـههـاي </a:t>
            </a:r>
            <a:r>
              <a:rPr lang="fa-IR" smtClean="0">
                <a:solidFill>
                  <a:srgbClr val="000000"/>
                </a:solidFill>
                <a:latin typeface="BLotus"/>
                <a:cs typeface="B Zar" panose="00000400000000000000" pitchFamily="2" charset="-78"/>
              </a:rPr>
              <a:t>بـروز انواع </a:t>
            </a:r>
            <a:r>
              <a:rPr lang="fa-IR">
                <a:solidFill>
                  <a:srgbClr val="000000"/>
                </a:solidFill>
                <a:latin typeface="BLotus"/>
                <a:cs typeface="B Zar" panose="00000400000000000000" pitchFamily="2" charset="-78"/>
              </a:rPr>
              <a:t>تغييرات اجتماعي را در حوزة خانواده در جامعة ايراني ايجـاد كـرده اسـت؛ </a:t>
            </a:r>
            <a:r>
              <a:rPr lang="fa-IR">
                <a:solidFill>
                  <a:srgbClr val="000000"/>
                </a:solidFill>
                <a:latin typeface="BLotus"/>
                <a:cs typeface="B Zar" panose="00000400000000000000" pitchFamily="2" charset="-78"/>
              </a:rPr>
              <a:t>تغييراتـي</a:t>
            </a:r>
            <a:r>
              <a:rPr lang="fa-IR">
                <a:cs typeface="B Zar" panose="00000400000000000000" pitchFamily="2" charset="-78"/>
              </a:rPr>
              <a:t> </a:t>
            </a:r>
            <a:r>
              <a:rPr lang="fa-IR">
                <a:solidFill>
                  <a:srgbClr val="000000"/>
                </a:solidFill>
                <a:latin typeface="BLotus"/>
                <a:cs typeface="B Zar" panose="00000400000000000000" pitchFamily="2" charset="-78"/>
              </a:rPr>
              <a:t>چون افزايش سن ازدواج، افزايش طلاق، شكاف نسلي، و همچنين افـزايش </a:t>
            </a:r>
            <a:r>
              <a:rPr lang="fa-IR">
                <a:solidFill>
                  <a:srgbClr val="000000"/>
                </a:solidFill>
                <a:latin typeface="BLotus"/>
                <a:cs typeface="B Zar" panose="00000400000000000000" pitchFamily="2" charset="-78"/>
              </a:rPr>
              <a:t>ورود </a:t>
            </a:r>
            <a:r>
              <a:rPr lang="fa-IR" smtClean="0">
                <a:solidFill>
                  <a:srgbClr val="000000"/>
                </a:solidFill>
                <a:latin typeface="BLotus"/>
                <a:cs typeface="B Zar" panose="00000400000000000000" pitchFamily="2" charset="-78"/>
              </a:rPr>
              <a:t>دختـران به عرصه هاي </a:t>
            </a:r>
            <a:r>
              <a:rPr lang="fa-IR">
                <a:solidFill>
                  <a:srgbClr val="000000"/>
                </a:solidFill>
                <a:latin typeface="BLotus"/>
                <a:cs typeface="B Zar" panose="00000400000000000000" pitchFamily="2" charset="-78"/>
              </a:rPr>
              <a:t>دانشگاهي و محيط كار و سـپس تسـهيل روابـط دختـر و پسـر. </a:t>
            </a:r>
            <a:r>
              <a:rPr lang="fa-IR">
                <a:solidFill>
                  <a:srgbClr val="000000"/>
                </a:solidFill>
                <a:latin typeface="BLotus"/>
                <a:cs typeface="B Zar" panose="00000400000000000000" pitchFamily="2" charset="-78"/>
              </a:rPr>
              <a:t>نتيجـة </a:t>
            </a:r>
            <a:r>
              <a:rPr lang="fa-IR" smtClean="0">
                <a:solidFill>
                  <a:srgbClr val="000000"/>
                </a:solidFill>
                <a:latin typeface="BLotus"/>
                <a:cs typeface="B Zar" panose="00000400000000000000" pitchFamily="2" charset="-78"/>
              </a:rPr>
              <a:t>ايـن تحولات </a:t>
            </a:r>
            <a:r>
              <a:rPr lang="fa-IR">
                <a:solidFill>
                  <a:srgbClr val="000000"/>
                </a:solidFill>
                <a:latin typeface="BLotus"/>
                <a:cs typeface="B Zar" panose="00000400000000000000" pitchFamily="2" charset="-78"/>
              </a:rPr>
              <a:t>و فرايندهاي جامعهپذيري جهاني سبب شده اسـت كـه روابـط جنسـي </a:t>
            </a:r>
            <a:r>
              <a:rPr lang="fa-IR">
                <a:solidFill>
                  <a:srgbClr val="000000"/>
                </a:solidFill>
                <a:latin typeface="BLotus"/>
                <a:cs typeface="B Zar" panose="00000400000000000000" pitchFamily="2" charset="-78"/>
              </a:rPr>
              <a:t>پـيش </a:t>
            </a:r>
            <a:r>
              <a:rPr lang="fa-IR" smtClean="0">
                <a:solidFill>
                  <a:srgbClr val="000000"/>
                </a:solidFill>
                <a:latin typeface="BLotus"/>
                <a:cs typeface="B Zar" panose="00000400000000000000" pitchFamily="2" charset="-78"/>
              </a:rPr>
              <a:t>از ازدواج </a:t>
            </a:r>
            <a:r>
              <a:rPr lang="fa-IR">
                <a:solidFill>
                  <a:srgbClr val="000000"/>
                </a:solidFill>
                <a:latin typeface="BLotus"/>
                <a:cs typeface="B Zar" panose="00000400000000000000" pitchFamily="2" charset="-78"/>
              </a:rPr>
              <a:t>در ايران گسترش يابد</a:t>
            </a:r>
            <a:r>
              <a:rPr lang="fa-IR">
                <a:solidFill>
                  <a:srgbClr val="000000"/>
                </a:solidFill>
                <a:latin typeface="BLotus"/>
                <a:cs typeface="B Zar" panose="00000400000000000000" pitchFamily="2" charset="-78"/>
              </a:rPr>
              <a:t>. </a:t>
            </a:r>
            <a:endParaRPr lang="fa-IR" smtClean="0">
              <a:solidFill>
                <a:srgbClr val="000000"/>
              </a:solidFill>
              <a:latin typeface="BLotus"/>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5092505"/>
            <a:ext cx="3094892" cy="9144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معاني ذهنـي سـوژه هـاي فعـال</a:t>
            </a:r>
            <a:endParaRPr lang="fa-IR" b="1">
              <a:solidFill>
                <a:srgbClr val="FF0000"/>
              </a:solidFill>
            </a:endParaRPr>
          </a:p>
        </p:txBody>
      </p:sp>
    </p:spTree>
    <p:extLst>
      <p:ext uri="{BB962C8B-B14F-4D97-AF65-F5344CB8AC3E}">
        <p14:creationId xmlns:p14="http://schemas.microsoft.com/office/powerpoint/2010/main" val="397706180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000000"/>
                </a:solidFill>
                <a:latin typeface="BLotus"/>
                <a:cs typeface="B Zar" panose="00000400000000000000" pitchFamily="2" charset="-78"/>
              </a:rPr>
              <a:t>روابطي </a:t>
            </a:r>
            <a:r>
              <a:rPr lang="fa-IR">
                <a:solidFill>
                  <a:srgbClr val="000000"/>
                </a:solidFill>
                <a:latin typeface="BLotus"/>
                <a:cs typeface="B Zar" panose="00000400000000000000" pitchFamily="2" charset="-78"/>
              </a:rPr>
              <a:t>كه بهتدريج بـا افـزايشيـافتن، متكثـر و </a:t>
            </a:r>
            <a:r>
              <a:rPr lang="fa-IR">
                <a:solidFill>
                  <a:srgbClr val="000000"/>
                </a:solidFill>
                <a:latin typeface="BLotus"/>
                <a:cs typeface="B Zar" panose="00000400000000000000" pitchFamily="2" charset="-78"/>
              </a:rPr>
              <a:t>متنـوع </a:t>
            </a:r>
            <a:r>
              <a:rPr lang="fa-IR" smtClean="0">
                <a:solidFill>
                  <a:srgbClr val="000000"/>
                </a:solidFill>
                <a:latin typeface="BLotus"/>
                <a:cs typeface="B Zar" panose="00000400000000000000" pitchFamily="2" charset="-78"/>
              </a:rPr>
              <a:t>نيـز شدهاند</a:t>
            </a:r>
            <a:r>
              <a:rPr lang="fa-IR">
                <a:solidFill>
                  <a:srgbClr val="000000"/>
                </a:solidFill>
                <a:latin typeface="BLotus"/>
                <a:cs typeface="B Zar" panose="00000400000000000000" pitchFamily="2" charset="-78"/>
              </a:rPr>
              <a:t>؛ تنوعي از تغييرات كه همخانگي نيز يكي از محصولات آن بوده است. </a:t>
            </a:r>
            <a:r>
              <a:rPr lang="fa-IR">
                <a:solidFill>
                  <a:srgbClr val="000000"/>
                </a:solidFill>
                <a:latin typeface="BLotus"/>
                <a:cs typeface="B Zar" panose="00000400000000000000" pitchFamily="2" charset="-78"/>
              </a:rPr>
              <a:t>بـه </a:t>
            </a:r>
            <a:r>
              <a:rPr lang="fa-IR" smtClean="0">
                <a:solidFill>
                  <a:srgbClr val="000000"/>
                </a:solidFill>
                <a:latin typeface="BLotus"/>
                <a:cs typeface="B Zar" panose="00000400000000000000" pitchFamily="2" charset="-78"/>
              </a:rPr>
              <a:t>عبـارتي، همخانگي </a:t>
            </a:r>
            <a:r>
              <a:rPr lang="fa-IR">
                <a:solidFill>
                  <a:srgbClr val="000000"/>
                </a:solidFill>
                <a:latin typeface="BLotus"/>
                <a:cs typeface="B Zar" panose="00000400000000000000" pitchFamily="2" charset="-78"/>
              </a:rPr>
              <a:t>در ايران ظهور نكرد كه وارد شد؛ الگويي از رابطه </a:t>
            </a:r>
            <a:r>
              <a:rPr lang="fa-IR">
                <a:solidFill>
                  <a:srgbClr val="000000"/>
                </a:solidFill>
                <a:latin typeface="BLotus"/>
                <a:cs typeface="B Zar" panose="00000400000000000000" pitchFamily="2" charset="-78"/>
              </a:rPr>
              <a:t>كه </a:t>
            </a:r>
            <a:r>
              <a:rPr lang="fa-IR" smtClean="0">
                <a:solidFill>
                  <a:srgbClr val="000000"/>
                </a:solidFill>
                <a:latin typeface="BLotus"/>
                <a:cs typeface="B Zar" panose="00000400000000000000" pitchFamily="2" charset="-78"/>
              </a:rPr>
              <a:t>ريشـه هـاي </a:t>
            </a:r>
            <a:r>
              <a:rPr lang="fa-IR">
                <a:solidFill>
                  <a:srgbClr val="000000"/>
                </a:solidFill>
                <a:latin typeface="BLotus"/>
                <a:cs typeface="B Zar" panose="00000400000000000000" pitchFamily="2" charset="-78"/>
              </a:rPr>
              <a:t>عميـق </a:t>
            </a:r>
            <a:r>
              <a:rPr lang="fa-IR" smtClean="0">
                <a:solidFill>
                  <a:srgbClr val="000000"/>
                </a:solidFill>
                <a:latin typeface="BLotus"/>
                <a:cs typeface="B Zar" panose="00000400000000000000" pitchFamily="2" charset="-78"/>
              </a:rPr>
              <a:t>غربـي دارد </a:t>
            </a:r>
            <a:r>
              <a:rPr lang="fa-IR">
                <a:solidFill>
                  <a:srgbClr val="000000"/>
                </a:solidFill>
                <a:latin typeface="BLotus"/>
                <a:cs typeface="B Zar" panose="00000400000000000000" pitchFamily="2" charset="-78"/>
              </a:rPr>
              <a:t>و محصول تغييرات الگوي خانواده در چند دهة گذشته در اين كشـورها </a:t>
            </a:r>
            <a:r>
              <a:rPr lang="fa-IR">
                <a:solidFill>
                  <a:srgbClr val="000000"/>
                </a:solidFill>
                <a:latin typeface="BLotus"/>
                <a:cs typeface="B Zar" panose="00000400000000000000" pitchFamily="2" charset="-78"/>
              </a:rPr>
              <a:t>بـوده </a:t>
            </a:r>
            <a:r>
              <a:rPr lang="fa-IR" smtClean="0">
                <a:solidFill>
                  <a:srgbClr val="000000"/>
                </a:solidFill>
                <a:latin typeface="BLotus"/>
                <a:cs typeface="B Zar" panose="00000400000000000000" pitchFamily="2" charset="-78"/>
              </a:rPr>
              <a:t>اسـت. همخانگي</a:t>
            </a:r>
            <a:r>
              <a:rPr lang="fa-IR">
                <a:solidFill>
                  <a:srgbClr val="000000"/>
                </a:solidFill>
                <a:latin typeface="BLotus"/>
                <a:cs typeface="B Zar" panose="00000400000000000000" pitchFamily="2" charset="-78"/>
              </a:rPr>
              <a:t>، امروزه، هرچند در بسياري از كشـورها بـه الگـويي »رايـج« و »ثابـت«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كنـار الگوهاي </a:t>
            </a:r>
            <a:r>
              <a:rPr lang="fa-IR">
                <a:solidFill>
                  <a:srgbClr val="000000"/>
                </a:solidFill>
                <a:latin typeface="BLotus"/>
                <a:cs typeface="B Zar" panose="00000400000000000000" pitchFamily="2" charset="-78"/>
              </a:rPr>
              <a:t>پيشين خانواده تبديل شده است، اما در ايران، ويژگيهاي منـاطق ديگـر </a:t>
            </a:r>
            <a:r>
              <a:rPr lang="fa-IR">
                <a:solidFill>
                  <a:srgbClr val="000000"/>
                </a:solidFill>
                <a:latin typeface="BLotus"/>
                <a:cs typeface="B Zar" panose="00000400000000000000" pitchFamily="2" charset="-78"/>
              </a:rPr>
              <a:t>جهـان </a:t>
            </a:r>
            <a:r>
              <a:rPr lang="fa-IR" smtClean="0">
                <a:solidFill>
                  <a:srgbClr val="000000"/>
                </a:solidFill>
                <a:latin typeface="BLotus"/>
                <a:cs typeface="B Zar" panose="00000400000000000000" pitchFamily="2" charset="-78"/>
              </a:rPr>
              <a:t>را دارا </a:t>
            </a:r>
            <a:r>
              <a:rPr lang="fa-IR">
                <a:solidFill>
                  <a:srgbClr val="000000"/>
                </a:solidFill>
                <a:latin typeface="BLotus"/>
                <a:cs typeface="B Zar" panose="00000400000000000000" pitchFamily="2" charset="-78"/>
              </a:rPr>
              <a:t>نيست و به همين سبب، محصول تحولات اجتماعي در حال گذار جامعة ايراني </a:t>
            </a:r>
            <a:r>
              <a:rPr lang="fa-IR">
                <a:solidFill>
                  <a:srgbClr val="000000"/>
                </a:solidFill>
                <a:latin typeface="BLotus"/>
                <a:cs typeface="B Zar" panose="00000400000000000000" pitchFamily="2" charset="-78"/>
              </a:rPr>
              <a:t>است</a:t>
            </a:r>
            <a:r>
              <a:rPr lang="fa-IR">
                <a:cs typeface="B Zar" panose="00000400000000000000" pitchFamily="2" charset="-78"/>
              </a:rPr>
              <a:t> </a:t>
            </a:r>
            <a:endParaRPr lang="fa-IR" smtClean="0">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603717" y="4459458"/>
            <a:ext cx="3305908" cy="112541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تغييرات الگوي خانواده</a:t>
            </a:r>
            <a:endParaRPr lang="fa-IR" b="1">
              <a:solidFill>
                <a:srgbClr val="FF0000"/>
              </a:solidFill>
            </a:endParaRPr>
          </a:p>
        </p:txBody>
      </p:sp>
    </p:spTree>
    <p:extLst>
      <p:ext uri="{BB962C8B-B14F-4D97-AF65-F5344CB8AC3E}">
        <p14:creationId xmlns:p14="http://schemas.microsoft.com/office/powerpoint/2010/main" val="3378205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a:solidFill>
                  <a:srgbClr val="FF0000"/>
                </a:solidFill>
                <a:latin typeface="BMitraBold"/>
                <a:cs typeface="B Zar" panose="00000400000000000000" pitchFamily="2" charset="-78"/>
              </a:rPr>
              <a:t>پيدايش همخانگي و تحولات آن در نقاط متعدد جهان</a:t>
            </a:r>
            <a:endParaRPr lang="fa-IR" sz="4000">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mtClean="0">
                <a:solidFill>
                  <a:srgbClr val="000000"/>
                </a:solidFill>
                <a:latin typeface="BLotus"/>
                <a:cs typeface="B Zar" panose="00000400000000000000" pitchFamily="2" charset="-78"/>
              </a:rPr>
              <a:t>در </a:t>
            </a:r>
            <a:r>
              <a:rPr lang="fa-IR">
                <a:solidFill>
                  <a:srgbClr val="000000"/>
                </a:solidFill>
                <a:latin typeface="BLotus"/>
                <a:cs typeface="B Zar" panose="00000400000000000000" pitchFamily="2" charset="-78"/>
              </a:rPr>
              <a:t>چند دهة اخير، نهاد »خانواده« در جهان تحولات گستردهاي داشته اسـت؛ </a:t>
            </a:r>
            <a:r>
              <a:rPr lang="fa-IR">
                <a:solidFill>
                  <a:srgbClr val="000000"/>
                </a:solidFill>
                <a:latin typeface="BLotus"/>
                <a:cs typeface="B Zar" panose="00000400000000000000" pitchFamily="2" charset="-78"/>
              </a:rPr>
              <a:t>تحـولاتي </a:t>
            </a:r>
            <a:r>
              <a:rPr lang="fa-IR" smtClean="0">
                <a:solidFill>
                  <a:srgbClr val="000000"/>
                </a:solidFill>
                <a:latin typeface="BLotus"/>
                <a:cs typeface="B Zar" panose="00000400000000000000" pitchFamily="2" charset="-78"/>
              </a:rPr>
              <a:t>كـه ريشـههـاي </a:t>
            </a:r>
            <a:r>
              <a:rPr lang="fa-IR">
                <a:solidFill>
                  <a:srgbClr val="000000"/>
                </a:solidFill>
                <a:latin typeface="BLotus"/>
                <a:cs typeface="B Zar" panose="00000400000000000000" pitchFamily="2" charset="-78"/>
              </a:rPr>
              <a:t>آن را بايـد در »انقـلاب جنسـي</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 </a:t>
            </a:r>
            <a:r>
              <a:rPr lang="fa-IR">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sexual </a:t>
            </a:r>
            <a:r>
              <a:rPr lang="en-US" sz="2000" smtClean="0">
                <a:solidFill>
                  <a:srgbClr val="000000"/>
                </a:solidFill>
                <a:latin typeface="TimesNewRomanPSMT"/>
                <a:cs typeface="B Zar" panose="00000400000000000000" pitchFamily="2" charset="-78"/>
              </a:rPr>
              <a:t>revolution</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اواخـر </a:t>
            </a:r>
            <a:r>
              <a:rPr lang="fa-IR">
                <a:solidFill>
                  <a:srgbClr val="000000"/>
                </a:solidFill>
                <a:latin typeface="BLotus"/>
                <a:cs typeface="B Zar" panose="00000400000000000000" pitchFamily="2" charset="-78"/>
              </a:rPr>
              <a:t>دهـة </a:t>
            </a:r>
            <a:r>
              <a:rPr lang="fa-IR" smtClean="0">
                <a:solidFill>
                  <a:srgbClr val="000000"/>
                </a:solidFill>
                <a:latin typeface="BLotus"/>
                <a:cs typeface="B Zar" panose="00000400000000000000" pitchFamily="2" charset="-78"/>
              </a:rPr>
              <a:t>1960در كشورهاي </a:t>
            </a:r>
            <a:r>
              <a:rPr lang="fa-IR">
                <a:solidFill>
                  <a:srgbClr val="000000"/>
                </a:solidFill>
                <a:latin typeface="BLotus"/>
                <a:cs typeface="B Zar" panose="00000400000000000000" pitchFamily="2" charset="-78"/>
              </a:rPr>
              <a:t>اروپايي و امريكايي جستوجو </a:t>
            </a:r>
            <a:r>
              <a:rPr lang="fa-IR">
                <a:solidFill>
                  <a:srgbClr val="000000"/>
                </a:solidFill>
                <a:latin typeface="BLotus"/>
                <a:cs typeface="B Zar" panose="00000400000000000000" pitchFamily="2" charset="-78"/>
              </a:rPr>
              <a:t>كرد </a:t>
            </a:r>
            <a:r>
              <a:rPr lang="fa-IR" smtClean="0">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Levi Martin, 1996; Carr</a:t>
            </a:r>
            <a:r>
              <a:rPr lang="en-US" sz="2000">
                <a:solidFill>
                  <a:srgbClr val="000000"/>
                </a:solidFill>
                <a:latin typeface="TimesNewRomanPSMT"/>
                <a:cs typeface="B Zar" panose="00000400000000000000" pitchFamily="2" charset="-78"/>
              </a:rPr>
              <a:t>, </a:t>
            </a:r>
            <a:r>
              <a:rPr lang="en-US" sz="2000" smtClean="0">
                <a:solidFill>
                  <a:srgbClr val="000000"/>
                </a:solidFill>
                <a:latin typeface="TimesNewRomanPSMT"/>
                <a:cs typeface="B Zar" panose="00000400000000000000" pitchFamily="2" charset="-78"/>
              </a:rPr>
              <a:t>2011</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انقلابي كه </a:t>
            </a:r>
            <a:r>
              <a:rPr lang="fa-IR">
                <a:solidFill>
                  <a:srgbClr val="000000"/>
                </a:solidFill>
                <a:latin typeface="BLotus"/>
                <a:cs typeface="B Zar" panose="00000400000000000000" pitchFamily="2" charset="-78"/>
              </a:rPr>
              <a:t>بهتدريج به تغيير گفتمان جنسي و تغيير اساسي در نگرشها، اخلاق، و رفتار </a:t>
            </a:r>
            <a:r>
              <a:rPr lang="fa-IR">
                <a:solidFill>
                  <a:srgbClr val="000000"/>
                </a:solidFill>
                <a:latin typeface="BLotus"/>
                <a:cs typeface="B Zar" panose="00000400000000000000" pitchFamily="2" charset="-78"/>
              </a:rPr>
              <a:t>جنسـي </a:t>
            </a:r>
            <a:r>
              <a:rPr lang="fa-IR" smtClean="0">
                <a:solidFill>
                  <a:srgbClr val="000000"/>
                </a:solidFill>
                <a:latin typeface="BLotus"/>
                <a:cs typeface="B Zar" panose="00000400000000000000" pitchFamily="2" charset="-78"/>
              </a:rPr>
              <a:t>در بسياري </a:t>
            </a:r>
            <a:r>
              <a:rPr lang="fa-IR">
                <a:solidFill>
                  <a:srgbClr val="000000"/>
                </a:solidFill>
                <a:latin typeface="BLotus"/>
                <a:cs typeface="B Zar" panose="00000400000000000000" pitchFamily="2" charset="-78"/>
              </a:rPr>
              <a:t>از كشورهاي غربي </a:t>
            </a:r>
            <a:r>
              <a:rPr lang="fa-IR">
                <a:solidFill>
                  <a:srgbClr val="000000"/>
                </a:solidFill>
                <a:latin typeface="BLotus"/>
                <a:cs typeface="B Zar" panose="00000400000000000000" pitchFamily="2" charset="-78"/>
              </a:rPr>
              <a:t>منجر </a:t>
            </a:r>
            <a:r>
              <a:rPr lang="fa-IR" smtClean="0">
                <a:solidFill>
                  <a:srgbClr val="000000"/>
                </a:solidFill>
                <a:latin typeface="BLotus"/>
                <a:cs typeface="B Zar" panose="00000400000000000000" pitchFamily="2" charset="-78"/>
              </a:rPr>
              <a:t>شد(</a:t>
            </a:r>
            <a:r>
              <a:rPr lang="en-US" sz="2000">
                <a:solidFill>
                  <a:srgbClr val="000000"/>
                </a:solidFill>
                <a:latin typeface="TimesNewRomanPSMT"/>
                <a:cs typeface="B Zar" panose="00000400000000000000" pitchFamily="2" charset="-78"/>
              </a:rPr>
              <a:t>LaDuke, 2006</a:t>
            </a:r>
            <a:r>
              <a:rPr lang="en-US" sz="2000">
                <a:solidFill>
                  <a:srgbClr val="000000"/>
                </a:solidFill>
                <a:latin typeface="TimesNewRomanPSMT"/>
                <a:cs typeface="B Zar" panose="00000400000000000000" pitchFamily="2" charset="-78"/>
              </a:rPr>
              <a:t>: </a:t>
            </a:r>
            <a:r>
              <a:rPr lang="en-US" sz="2000" smtClean="0">
                <a:solidFill>
                  <a:srgbClr val="000000"/>
                </a:solidFill>
                <a:latin typeface="TimesNewRomanPSMT"/>
                <a:cs typeface="B Zar" panose="00000400000000000000" pitchFamily="2" charset="-78"/>
              </a:rPr>
              <a:t>17</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يكي </a:t>
            </a:r>
            <a:r>
              <a:rPr lang="fa-IR">
                <a:solidFill>
                  <a:srgbClr val="000000"/>
                </a:solidFill>
                <a:latin typeface="BLotus"/>
                <a:cs typeface="B Zar" panose="00000400000000000000" pitchFamily="2" charset="-78"/>
              </a:rPr>
              <a:t>از مهمترين </a:t>
            </a:r>
            <a:r>
              <a:rPr lang="fa-IR">
                <a:solidFill>
                  <a:srgbClr val="000000"/>
                </a:solidFill>
                <a:latin typeface="BLotus"/>
                <a:cs typeface="B Zar" panose="00000400000000000000" pitchFamily="2" charset="-78"/>
              </a:rPr>
              <a:t>نتايج </a:t>
            </a:r>
            <a:r>
              <a:rPr lang="fa-IR" smtClean="0">
                <a:solidFill>
                  <a:srgbClr val="000000"/>
                </a:solidFill>
                <a:latin typeface="BLotus"/>
                <a:cs typeface="B Zar" panose="00000400000000000000" pitchFamily="2" charset="-78"/>
              </a:rPr>
              <a:t>انقـلاب جنسي </a:t>
            </a:r>
            <a:r>
              <a:rPr lang="fa-IR">
                <a:solidFill>
                  <a:srgbClr val="000000"/>
                </a:solidFill>
                <a:latin typeface="BLotus"/>
                <a:cs typeface="B Zar" panose="00000400000000000000" pitchFamily="2" charset="-78"/>
              </a:rPr>
              <a:t>در غرب، گسترش روابط جنسي پيش از </a:t>
            </a:r>
            <a:r>
              <a:rPr lang="fa-IR">
                <a:solidFill>
                  <a:srgbClr val="000000"/>
                </a:solidFill>
                <a:latin typeface="BLotus"/>
                <a:cs typeface="B Zar" panose="00000400000000000000" pitchFamily="2" charset="-78"/>
              </a:rPr>
              <a:t>ازدواج </a:t>
            </a:r>
            <a:r>
              <a:rPr lang="fa-IR" smtClean="0">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premarital </a:t>
            </a:r>
            <a:r>
              <a:rPr lang="en-US" sz="2000" smtClean="0">
                <a:solidFill>
                  <a:srgbClr val="000000"/>
                </a:solidFill>
                <a:latin typeface="TimesNewRomanPSMT"/>
                <a:cs typeface="B Zar" panose="00000400000000000000" pitchFamily="2" charset="-78"/>
              </a:rPr>
              <a:t>sex</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در </a:t>
            </a:r>
            <a:r>
              <a:rPr lang="fa-IR">
                <a:solidFill>
                  <a:srgbClr val="000000"/>
                </a:solidFill>
                <a:latin typeface="BLotus"/>
                <a:cs typeface="B Zar" panose="00000400000000000000" pitchFamily="2" charset="-78"/>
              </a:rPr>
              <a:t>اين </a:t>
            </a:r>
            <a:r>
              <a:rPr lang="fa-IR" smtClean="0">
                <a:solidFill>
                  <a:srgbClr val="000000"/>
                </a:solidFill>
                <a:latin typeface="BLotus"/>
                <a:cs typeface="B Zar" panose="00000400000000000000" pitchFamily="2" charset="-78"/>
              </a:rPr>
              <a:t>كشـورها </a:t>
            </a:r>
            <a:r>
              <a:rPr lang="fa-IR" sz="2000" smtClean="0">
                <a:solidFill>
                  <a:srgbClr val="000000"/>
                </a:solidFill>
                <a:latin typeface="TimesNewRomanPSMT"/>
                <a:cs typeface="B Zar" panose="00000400000000000000" pitchFamily="2" charset="-78"/>
              </a:rPr>
              <a:t>.</a:t>
            </a:r>
            <a:r>
              <a:rPr lang="fa-IR" smtClean="0">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Legkauskas and Stankeviciene</a:t>
            </a:r>
            <a:r>
              <a:rPr lang="en-US" sz="2000">
                <a:solidFill>
                  <a:srgbClr val="000000"/>
                </a:solidFill>
                <a:latin typeface="TimesNewRomanPSMT"/>
                <a:cs typeface="B Zar" panose="00000400000000000000" pitchFamily="2" charset="-78"/>
              </a:rPr>
              <a:t>, </a:t>
            </a:r>
            <a:r>
              <a:rPr lang="en-US" sz="2000" smtClean="0">
                <a:solidFill>
                  <a:srgbClr val="000000"/>
                </a:solidFill>
                <a:latin typeface="TimesNewRomanPSMT"/>
                <a:cs typeface="B Zar" panose="00000400000000000000" pitchFamily="2" charset="-78"/>
              </a:rPr>
              <a:t>2009</a:t>
            </a:r>
            <a:r>
              <a:rPr lang="en-US" sz="2000">
                <a:solidFill>
                  <a:srgbClr val="000000"/>
                </a:solidFill>
                <a:latin typeface="TimesNewRomanPSMT"/>
                <a:cs typeface="B Zar" panose="00000400000000000000" pitchFamily="2" charset="-78"/>
              </a:rPr>
              <a:t>; Regnerus and Uecker, 2011</a:t>
            </a:r>
            <a:r>
              <a:rPr lang="en-US">
                <a:solidFill>
                  <a:srgbClr val="000000"/>
                </a:solidFill>
                <a:latin typeface="BLotus"/>
                <a:cs typeface="B Zar" panose="00000400000000000000" pitchFamily="2" charset="-78"/>
              </a:rPr>
              <a:t>) </a:t>
            </a:r>
            <a:r>
              <a:rPr lang="fa-IR">
                <a:solidFill>
                  <a:srgbClr val="000000"/>
                </a:solidFill>
                <a:latin typeface="BLotus"/>
                <a:cs typeface="B Zar" panose="00000400000000000000" pitchFamily="2" charset="-78"/>
              </a:rPr>
              <a:t>بـوده اسـت</a:t>
            </a:r>
            <a:br>
              <a:rPr lang="fa-IR">
                <a:solidFill>
                  <a:srgbClr val="000000"/>
                </a:solidFill>
                <a:latin typeface="BLotus"/>
                <a:cs typeface="B Zar" panose="00000400000000000000" pitchFamily="2" charset="-78"/>
              </a:rPr>
            </a:br>
            <a:r>
              <a:rPr lang="fa-IR">
                <a:solidFill>
                  <a:srgbClr val="000000"/>
                </a:solidFill>
                <a:latin typeface="BLotus"/>
                <a:cs typeface="B Zar" panose="00000400000000000000" pitchFamily="2" charset="-78"/>
              </a:rPr>
              <a:t>روابطي كه، بهتدريج، نقاط ديگر جهان را نيـز </a:t>
            </a:r>
            <a:r>
              <a:rPr lang="fa-IR">
                <a:solidFill>
                  <a:srgbClr val="000000"/>
                </a:solidFill>
                <a:latin typeface="BLotus"/>
                <a:cs typeface="B Zar" panose="00000400000000000000" pitchFamily="2" charset="-78"/>
              </a:rPr>
              <a:t>فراگرفـت </a:t>
            </a:r>
            <a:r>
              <a:rPr lang="fa-IR" smtClean="0">
                <a:solidFill>
                  <a:srgbClr val="000000"/>
                </a:solidFill>
                <a:latin typeface="BLotus"/>
                <a:cs typeface="B Zar" panose="00000400000000000000" pitchFamily="2" charset="-78"/>
              </a:rPr>
              <a:t>(</a:t>
            </a:r>
            <a:r>
              <a:rPr lang="fa-IR" sz="2000" smtClean="0">
                <a:solidFill>
                  <a:srgbClr val="000000"/>
                </a:solidFill>
                <a:latin typeface="TimesNewRomanPSMT"/>
                <a:cs typeface="B Zar" panose="00000400000000000000" pitchFamily="2" charset="-78"/>
              </a:rPr>
              <a:t>.,</a:t>
            </a:r>
            <a:r>
              <a:rPr lang="en-US" sz="2000">
                <a:solidFill>
                  <a:srgbClr val="000000"/>
                </a:solidFill>
                <a:latin typeface="TimesNewRomanPSMT"/>
                <a:cs typeface="B Zar" panose="00000400000000000000" pitchFamily="2" charset="-78"/>
              </a:rPr>
              <a:t>Utomo, 2002; Ghuman et al</a:t>
            </a:r>
            <a:br>
              <a:rPr lang="en-US" sz="2000">
                <a:solidFill>
                  <a:srgbClr val="000000"/>
                </a:solidFill>
                <a:latin typeface="TimesNewRomanPSMT"/>
                <a:cs typeface="B Zar" panose="00000400000000000000" pitchFamily="2" charset="-78"/>
              </a:rPr>
            </a:br>
            <a:r>
              <a:rPr lang="en-US">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2006</a:t>
            </a:r>
            <a:r>
              <a:rPr lang="fa-IR">
                <a:solidFill>
                  <a:srgbClr val="000000"/>
                </a:solidFill>
                <a:latin typeface="BLotus"/>
                <a:cs typeface="B Zar" panose="00000400000000000000" pitchFamily="2" charset="-78"/>
              </a:rPr>
              <a:t>اين انقلاب، با اسطورهزدايي از رابطة جنسي، آن را به امري عادي و معمولي تبديل</a:t>
            </a:r>
            <a:br>
              <a:rPr lang="fa-IR">
                <a:solidFill>
                  <a:srgbClr val="000000"/>
                </a:solidFill>
                <a:latin typeface="BLotus"/>
                <a:cs typeface="B Zar" panose="00000400000000000000" pitchFamily="2" charset="-78"/>
              </a:rPr>
            </a:br>
            <a:r>
              <a:rPr lang="fa-IR">
                <a:solidFill>
                  <a:srgbClr val="000000"/>
                </a:solidFill>
                <a:latin typeface="BLotus"/>
                <a:cs typeface="B Zar" panose="00000400000000000000" pitchFamily="2" charset="-78"/>
              </a:rPr>
              <a:t>كرد كه بهراحتي در »قبل از ازدواج« دستيافتني است</a:t>
            </a:r>
            <a:r>
              <a:rPr lang="fa-IR">
                <a:cs typeface="B Zar" panose="00000400000000000000" pitchFamily="2" charset="-78"/>
              </a:rPr>
              <a:t>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40426385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Lotus"/>
                <a:cs typeface="B Zar" panose="00000400000000000000" pitchFamily="2" charset="-78"/>
              </a:rPr>
              <a:t>پيدايش </a:t>
            </a:r>
            <a:r>
              <a:rPr lang="fa-IR" b="1">
                <a:solidFill>
                  <a:srgbClr val="FF0000"/>
                </a:solidFill>
                <a:latin typeface="BLotus"/>
                <a:cs typeface="B Zar" panose="00000400000000000000" pitchFamily="2" charset="-78"/>
              </a:rPr>
              <a:t>شكل »ثابت« </a:t>
            </a:r>
            <a:r>
              <a:rPr lang="fa-IR">
                <a:solidFill>
                  <a:srgbClr val="000000"/>
                </a:solidFill>
                <a:latin typeface="BLotus"/>
                <a:cs typeface="B Zar" panose="00000400000000000000" pitchFamily="2" charset="-78"/>
              </a:rPr>
              <a:t>از اين الگو و تداوم آن در كنار الگوهاي ديگر، زماني </a:t>
            </a:r>
            <a:r>
              <a:rPr lang="fa-IR">
                <a:solidFill>
                  <a:srgbClr val="000000"/>
                </a:solidFill>
                <a:latin typeface="BLotus"/>
                <a:cs typeface="B Zar" panose="00000400000000000000" pitchFamily="2" charset="-78"/>
              </a:rPr>
              <a:t>مطرح </a:t>
            </a:r>
            <a:r>
              <a:rPr lang="fa-IR" smtClean="0">
                <a:solidFill>
                  <a:srgbClr val="000000"/>
                </a:solidFill>
                <a:latin typeface="BLotus"/>
                <a:cs typeface="B Zar" panose="00000400000000000000" pitchFamily="2" charset="-78"/>
              </a:rPr>
              <a:t>ميشـود كه </a:t>
            </a:r>
            <a:r>
              <a:rPr lang="fa-IR">
                <a:solidFill>
                  <a:srgbClr val="000000"/>
                </a:solidFill>
                <a:latin typeface="BLotus"/>
                <a:cs typeface="B Zar" panose="00000400000000000000" pitchFamily="2" charset="-78"/>
              </a:rPr>
              <a:t>همخانگي از طرف قشر كثيري از افراد جامعة ايراني پذيرفته شده باشد و از طرفـي</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در بيشتر </a:t>
            </a:r>
            <a:r>
              <a:rPr lang="fa-IR">
                <a:solidFill>
                  <a:srgbClr val="000000"/>
                </a:solidFill>
                <a:latin typeface="BLotus"/>
                <a:cs typeface="B Zar" panose="00000400000000000000" pitchFamily="2" charset="-78"/>
              </a:rPr>
              <a:t>نقاط ايران نيز يافت شود؛ در حالي كه بهنظر نميرسد روند تحولات </a:t>
            </a:r>
            <a:r>
              <a:rPr lang="fa-IR">
                <a:solidFill>
                  <a:srgbClr val="000000"/>
                </a:solidFill>
                <a:latin typeface="BLotus"/>
                <a:cs typeface="B Zar" panose="00000400000000000000" pitchFamily="2" charset="-78"/>
              </a:rPr>
              <a:t>سالهاي </a:t>
            </a:r>
            <a:r>
              <a:rPr lang="fa-IR" smtClean="0">
                <a:solidFill>
                  <a:srgbClr val="000000"/>
                </a:solidFill>
                <a:latin typeface="BLotus"/>
                <a:cs typeface="B Zar" panose="00000400000000000000" pitchFamily="2" charset="-78"/>
              </a:rPr>
              <a:t>اخير ايران </a:t>
            </a:r>
            <a:r>
              <a:rPr lang="fa-IR">
                <a:solidFill>
                  <a:srgbClr val="000000"/>
                </a:solidFill>
                <a:latin typeface="BLotus"/>
                <a:cs typeface="B Zar" panose="00000400000000000000" pitchFamily="2" charset="-78"/>
              </a:rPr>
              <a:t>هنوز به اين مرحله از تغييرات رسيده باشد</a:t>
            </a:r>
            <a:r>
              <a:rPr lang="fa-IR">
                <a:solidFill>
                  <a:srgbClr val="000000"/>
                </a:solidFill>
                <a:latin typeface="BLotus"/>
                <a:cs typeface="B Zar" panose="00000400000000000000" pitchFamily="2" charset="-78"/>
              </a:rPr>
              <a:t>. </a:t>
            </a:r>
            <a:endParaRPr lang="fa-IR" smtClean="0">
              <a:solidFill>
                <a:srgbClr val="000000"/>
              </a:solidFill>
              <a:latin typeface="BLotus"/>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10989643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در اين ميان، پيدايش الگوهاي همخـانگي در كلانشهرها و </a:t>
            </a:r>
            <a:r>
              <a:rPr lang="fa-IR">
                <a:solidFill>
                  <a:srgbClr val="000000"/>
                </a:solidFill>
                <a:latin typeface="BLotus"/>
                <a:cs typeface="B Zar" panose="00000400000000000000" pitchFamily="2" charset="-78"/>
              </a:rPr>
              <a:t>بهرهگيري </a:t>
            </a:r>
            <a:r>
              <a:rPr lang="fa-IR" smtClean="0">
                <a:solidFill>
                  <a:srgbClr val="000000"/>
                </a:solidFill>
                <a:latin typeface="BLotus"/>
                <a:cs typeface="B Zar" panose="00000400000000000000" pitchFamily="2" charset="-78"/>
              </a:rPr>
              <a:t>سوژه ها </a:t>
            </a:r>
            <a:r>
              <a:rPr lang="fa-IR">
                <a:solidFill>
                  <a:srgbClr val="000000"/>
                </a:solidFill>
                <a:latin typeface="BLotus"/>
                <a:cs typeface="B Zar" panose="00000400000000000000" pitchFamily="2" charset="-78"/>
              </a:rPr>
              <a:t>از </a:t>
            </a:r>
            <a:r>
              <a:rPr lang="fa-IR" smtClean="0">
                <a:solidFill>
                  <a:srgbClr val="000000"/>
                </a:solidFill>
                <a:latin typeface="BLotus"/>
                <a:cs typeface="B Zar" panose="00000400000000000000" pitchFamily="2" charset="-78"/>
              </a:rPr>
              <a:t>استراتژي گمنامي </a:t>
            </a:r>
            <a:r>
              <a:rPr lang="fa-IR">
                <a:solidFill>
                  <a:srgbClr val="000000"/>
                </a:solidFill>
                <a:latin typeface="BLotus"/>
                <a:cs typeface="B Zar" panose="00000400000000000000" pitchFamily="2" charset="-78"/>
              </a:rPr>
              <a:t>و پنهانكاري، خـود، شـاهدي بـر </a:t>
            </a:r>
            <a:r>
              <a:rPr lang="fa-IR">
                <a:solidFill>
                  <a:srgbClr val="000000"/>
                </a:solidFill>
                <a:latin typeface="BLotus"/>
                <a:cs typeface="B Zar" panose="00000400000000000000" pitchFamily="2" charset="-78"/>
              </a:rPr>
              <a:t>مخالفت </a:t>
            </a:r>
            <a:r>
              <a:rPr lang="fa-IR" smtClean="0">
                <a:solidFill>
                  <a:srgbClr val="000000"/>
                </a:solidFill>
                <a:latin typeface="BLotus"/>
                <a:cs typeface="B Zar" panose="00000400000000000000" pitchFamily="2" charset="-78"/>
              </a:rPr>
              <a:t>توده هاي </a:t>
            </a:r>
            <a:r>
              <a:rPr lang="fa-IR">
                <a:solidFill>
                  <a:srgbClr val="000000"/>
                </a:solidFill>
                <a:latin typeface="BLotus"/>
                <a:cs typeface="B Zar" panose="00000400000000000000" pitchFamily="2" charset="-78"/>
              </a:rPr>
              <a:t>جامعه با اين الگوهاي در حال رشد است؛ الگوهايي كـه هرچنـد شـايد سالها بعد بتوان آنها را الگوهاي رايج و ثابتي در كنار خانوادة امـروزي تصـور كـرد، امـا همچنان در ايران بايد آنها را الگوهاي </a:t>
            </a:r>
            <a:r>
              <a:rPr lang="fa-IR">
                <a:solidFill>
                  <a:srgbClr val="000000"/>
                </a:solidFill>
                <a:latin typeface="BLotus"/>
                <a:cs typeface="B Zar" panose="00000400000000000000" pitchFamily="2" charset="-78"/>
              </a:rPr>
              <a:t>انحرافي </a:t>
            </a:r>
            <a:r>
              <a:rPr lang="fa-IR" smtClean="0">
                <a:solidFill>
                  <a:srgbClr val="000000"/>
                </a:solidFill>
                <a:latin typeface="BLotus"/>
                <a:cs typeface="B Zar" panose="00000400000000000000" pitchFamily="2" charset="-78"/>
              </a:rPr>
              <a:t>دانست</a:t>
            </a:r>
          </a:p>
          <a:p>
            <a:pPr algn="just"/>
            <a:endParaRPr lang="fa-IR"/>
          </a:p>
        </p:txBody>
      </p:sp>
      <p:sp>
        <p:nvSpPr>
          <p:cNvPr id="4" name="Flowchart: Process 3"/>
          <p:cNvSpPr/>
          <p:nvPr/>
        </p:nvSpPr>
        <p:spPr>
          <a:xfrm>
            <a:off x="838200" y="4276578"/>
            <a:ext cx="2602523" cy="135049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الگوهاي انحرافي</a:t>
            </a:r>
            <a:endParaRPr lang="fa-IR" b="1">
              <a:solidFill>
                <a:srgbClr val="FF0000"/>
              </a:solidFill>
            </a:endParaRPr>
          </a:p>
        </p:txBody>
      </p:sp>
    </p:spTree>
    <p:extLst>
      <p:ext uri="{BB962C8B-B14F-4D97-AF65-F5344CB8AC3E}">
        <p14:creationId xmlns:p14="http://schemas.microsoft.com/office/powerpoint/2010/main" val="356148937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Lotus"/>
                <a:cs typeface="B Zar" panose="00000400000000000000" pitchFamily="2" charset="-78"/>
              </a:rPr>
              <a:t>از سوي ديگر، روابط جنسي پيش از ازدواج، پيامدهاي اجتماعي و فرهنگي </a:t>
            </a:r>
            <a:r>
              <a:rPr lang="fa-IR">
                <a:solidFill>
                  <a:srgbClr val="000000"/>
                </a:solidFill>
                <a:latin typeface="BLotus"/>
                <a:cs typeface="B Zar" panose="00000400000000000000" pitchFamily="2" charset="-78"/>
              </a:rPr>
              <a:t>ديگري </a:t>
            </a:r>
            <a:r>
              <a:rPr lang="fa-IR" smtClean="0">
                <a:solidFill>
                  <a:srgbClr val="000000"/>
                </a:solidFill>
                <a:latin typeface="BLotus"/>
                <a:cs typeface="B Zar" panose="00000400000000000000" pitchFamily="2" charset="-78"/>
              </a:rPr>
              <a:t>را نيز </a:t>
            </a:r>
            <a:r>
              <a:rPr lang="fa-IR">
                <a:solidFill>
                  <a:srgbClr val="000000"/>
                </a:solidFill>
                <a:latin typeface="BLotus"/>
                <a:cs typeface="B Zar" panose="00000400000000000000" pitchFamily="2" charset="-78"/>
              </a:rPr>
              <a:t>براي جامعه بههمراه داشته است؛ پيامدهايي كه به پيدايش ارزشهاي جديد </a:t>
            </a:r>
            <a:r>
              <a:rPr lang="fa-IR">
                <a:solidFill>
                  <a:srgbClr val="000000"/>
                </a:solidFill>
                <a:latin typeface="BLotus"/>
                <a:cs typeface="B Zar" panose="00000400000000000000" pitchFamily="2" charset="-78"/>
              </a:rPr>
              <a:t>فرهنگي </a:t>
            </a:r>
            <a:r>
              <a:rPr lang="fa-IR" smtClean="0">
                <a:solidFill>
                  <a:srgbClr val="000000"/>
                </a:solidFill>
                <a:latin typeface="BLotus"/>
                <a:cs typeface="B Zar" panose="00000400000000000000" pitchFamily="2" charset="-78"/>
              </a:rPr>
              <a:t>و تغييرات </a:t>
            </a:r>
            <a:r>
              <a:rPr lang="fa-IR">
                <a:solidFill>
                  <a:srgbClr val="000000"/>
                </a:solidFill>
                <a:latin typeface="BLotus"/>
                <a:cs typeface="B Zar" panose="00000400000000000000" pitchFamily="2" charset="-78"/>
              </a:rPr>
              <a:t>اجتماعي در طول سالهاي اخير انجاميده است. سياستهاي توسعة </a:t>
            </a:r>
            <a:r>
              <a:rPr lang="fa-IR">
                <a:solidFill>
                  <a:srgbClr val="000000"/>
                </a:solidFill>
                <a:latin typeface="BLotus"/>
                <a:cs typeface="B Zar" panose="00000400000000000000" pitchFamily="2" charset="-78"/>
              </a:rPr>
              <a:t>اقتصادي </a:t>
            </a:r>
            <a:r>
              <a:rPr lang="fa-IR" smtClean="0">
                <a:solidFill>
                  <a:srgbClr val="000000"/>
                </a:solidFill>
                <a:latin typeface="BLotus"/>
                <a:cs typeface="B Zar" panose="00000400000000000000" pitchFamily="2" charset="-78"/>
              </a:rPr>
              <a:t>و اجتماعي </a:t>
            </a:r>
            <a:r>
              <a:rPr lang="fa-IR">
                <a:solidFill>
                  <a:srgbClr val="000000"/>
                </a:solidFill>
                <a:latin typeface="BLotus"/>
                <a:cs typeface="B Zar" panose="00000400000000000000" pitchFamily="2" charset="-78"/>
              </a:rPr>
              <a:t>و تحولات ديگري چون گسترشِ حضور و نفوذ ماهواره و اينترنت </a:t>
            </a:r>
            <a:r>
              <a:rPr lang="fa-IR">
                <a:solidFill>
                  <a:srgbClr val="000000"/>
                </a:solidFill>
                <a:latin typeface="BLotus"/>
                <a:cs typeface="B Zar" panose="00000400000000000000" pitchFamily="2" charset="-78"/>
              </a:rPr>
              <a:t>و </a:t>
            </a:r>
            <a:r>
              <a:rPr lang="fa-IR" smtClean="0">
                <a:solidFill>
                  <a:srgbClr val="000000"/>
                </a:solidFill>
                <a:latin typeface="BLotus"/>
                <a:cs typeface="B Zar" panose="00000400000000000000" pitchFamily="2" charset="-78"/>
              </a:rPr>
              <a:t>امكانات ارتباطي </a:t>
            </a:r>
            <a:r>
              <a:rPr lang="fa-IR">
                <a:solidFill>
                  <a:srgbClr val="000000"/>
                </a:solidFill>
                <a:latin typeface="BLotus"/>
                <a:cs typeface="B Zar" panose="00000400000000000000" pitchFamily="2" charset="-78"/>
              </a:rPr>
              <a:t>جديد در جامعه سبب شدهاند كه منابع جامعهپذيري، متكثر شوند </a:t>
            </a:r>
            <a:r>
              <a:rPr lang="fa-IR">
                <a:solidFill>
                  <a:srgbClr val="000000"/>
                </a:solidFill>
                <a:latin typeface="BLotus"/>
                <a:cs typeface="B Zar" panose="00000400000000000000" pitchFamily="2" charset="-78"/>
              </a:rPr>
              <a:t>و </a:t>
            </a:r>
            <a:r>
              <a:rPr lang="fa-IR" smtClean="0">
                <a:solidFill>
                  <a:srgbClr val="000000"/>
                </a:solidFill>
                <a:latin typeface="BLotus"/>
                <a:cs typeface="B Zar" panose="00000400000000000000" pitchFamily="2" charset="-78"/>
              </a:rPr>
              <a:t>الگوهاي هنجاري </a:t>
            </a:r>
            <a:r>
              <a:rPr lang="fa-IR">
                <a:solidFill>
                  <a:srgbClr val="000000"/>
                </a:solidFill>
                <a:latin typeface="BLotus"/>
                <a:cs typeface="B Zar" panose="00000400000000000000" pitchFamily="2" charset="-78"/>
              </a:rPr>
              <a:t>و ارزشهاي سنتي، كمتر از گذشته، در جامعه تأثيرگذار شوند</a:t>
            </a:r>
            <a:r>
              <a:rPr lang="fa-IR">
                <a:solidFill>
                  <a:srgbClr val="000000"/>
                </a:solidFill>
                <a:latin typeface="BLotus"/>
                <a:cs typeface="B Zar" panose="00000400000000000000" pitchFamily="2" charset="-78"/>
              </a:rPr>
              <a:t>. </a:t>
            </a:r>
            <a:endParaRPr lang="fa-IR" smtClean="0">
              <a:solidFill>
                <a:srgbClr val="000000"/>
              </a:solidFill>
              <a:latin typeface="BLotus"/>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997612" y="4670474"/>
            <a:ext cx="3474720" cy="116761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الگوهاي هنجاري و ارزشهاي سنتي</a:t>
            </a:r>
            <a:endParaRPr lang="fa-IR" b="1">
              <a:solidFill>
                <a:srgbClr val="FF0000"/>
              </a:solidFill>
            </a:endParaRPr>
          </a:p>
        </p:txBody>
      </p:sp>
    </p:spTree>
    <p:extLst>
      <p:ext uri="{BB962C8B-B14F-4D97-AF65-F5344CB8AC3E}">
        <p14:creationId xmlns:p14="http://schemas.microsoft.com/office/powerpoint/2010/main" val="270001859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از طرفي</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گسترش عقلانيت </a:t>
            </a:r>
            <a:r>
              <a:rPr lang="fa-IR">
                <a:solidFill>
                  <a:srgbClr val="000000"/>
                </a:solidFill>
                <a:latin typeface="BLotus"/>
                <a:cs typeface="B Zar" panose="00000400000000000000" pitchFamily="2" charset="-78"/>
              </a:rPr>
              <a:t>مدرن و نقد دائم سنت بر تسريع و تشديد اين تحولات مؤثر بوده است.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اين بين</a:t>
            </a:r>
            <a:r>
              <a:rPr lang="fa-IR">
                <a:solidFill>
                  <a:srgbClr val="000000"/>
                </a:solidFill>
                <a:latin typeface="BLotus"/>
                <a:cs typeface="B Zar" panose="00000400000000000000" pitchFamily="2" charset="-78"/>
              </a:rPr>
              <a:t>، تجدد و زادهاش امر مدرن با تنوع بيپايانش، اگرچه در »نوبودن« نقطة پيوند </a:t>
            </a:r>
            <a:r>
              <a:rPr lang="fa-IR">
                <a:solidFill>
                  <a:srgbClr val="000000"/>
                </a:solidFill>
                <a:latin typeface="BLotus"/>
                <a:cs typeface="B Zar" panose="00000400000000000000" pitchFamily="2" charset="-78"/>
              </a:rPr>
              <a:t>يافته </a:t>
            </a:r>
            <a:r>
              <a:rPr lang="fa-IR" smtClean="0">
                <a:solidFill>
                  <a:srgbClr val="000000"/>
                </a:solidFill>
                <a:latin typeface="BLotus"/>
                <a:cs typeface="B Zar" panose="00000400000000000000" pitchFamily="2" charset="-78"/>
              </a:rPr>
              <a:t>است اما </a:t>
            </a:r>
            <a:r>
              <a:rPr lang="fa-IR">
                <a:solidFill>
                  <a:srgbClr val="000000"/>
                </a:solidFill>
                <a:latin typeface="BLotus"/>
                <a:cs typeface="B Zar" panose="00000400000000000000" pitchFamily="2" charset="-78"/>
              </a:rPr>
              <a:t>وضعيت تناقضنماي آن در گسترة بيپايان اين </a:t>
            </a:r>
            <a:r>
              <a:rPr lang="fa-IR">
                <a:solidFill>
                  <a:srgbClr val="000000"/>
                </a:solidFill>
                <a:latin typeface="BLotus"/>
                <a:cs typeface="B Zar" panose="00000400000000000000" pitchFamily="2" charset="-78"/>
              </a:rPr>
              <a:t>»</a:t>
            </a:r>
            <a:r>
              <a:rPr lang="fa-IR" b="1" smtClean="0">
                <a:solidFill>
                  <a:srgbClr val="FF0000"/>
                </a:solidFill>
                <a:latin typeface="BLotus"/>
                <a:cs typeface="B Zar" panose="00000400000000000000" pitchFamily="2" charset="-78"/>
              </a:rPr>
              <a:t>نو به نوشدن</a:t>
            </a:r>
            <a:r>
              <a:rPr lang="fa-IR">
                <a:solidFill>
                  <a:srgbClr val="000000"/>
                </a:solidFill>
                <a:latin typeface="BLotus"/>
                <a:cs typeface="B Zar" panose="00000400000000000000" pitchFamily="2" charset="-78"/>
              </a:rPr>
              <a:t>« پيش از آشكارشدن رنگ</a:t>
            </a:r>
            <a:br>
              <a:rPr lang="fa-IR">
                <a:solidFill>
                  <a:srgbClr val="000000"/>
                </a:solidFill>
                <a:latin typeface="BLotus"/>
                <a:cs typeface="B Zar" panose="00000400000000000000" pitchFamily="2" charset="-78"/>
              </a:rPr>
            </a:br>
            <a:r>
              <a:rPr lang="fa-IR">
                <a:solidFill>
                  <a:srgbClr val="000000"/>
                </a:solidFill>
                <a:latin typeface="BLotus"/>
                <a:cs typeface="B Zar" panose="00000400000000000000" pitchFamily="2" charset="-78"/>
              </a:rPr>
              <a:t>باخته و جاي خود را به تناقضي جديد سپرده است. دوگانة جذب و طرد </a:t>
            </a:r>
            <a:r>
              <a:rPr lang="fa-IR">
                <a:solidFill>
                  <a:srgbClr val="000000"/>
                </a:solidFill>
                <a:latin typeface="BLotus"/>
                <a:cs typeface="B Zar" panose="00000400000000000000" pitchFamily="2" charset="-78"/>
              </a:rPr>
              <a:t>همان </a:t>
            </a:r>
            <a:r>
              <a:rPr lang="fa-IR" smtClean="0">
                <a:solidFill>
                  <a:srgbClr val="000000"/>
                </a:solidFill>
                <a:latin typeface="BLotus"/>
                <a:cs typeface="B Zar" panose="00000400000000000000" pitchFamily="2" charset="-78"/>
              </a:rPr>
              <a:t>دوگانة</a:t>
            </a:r>
            <a:r>
              <a:rPr lang="fa-IR" sz="2600">
                <a:solidFill>
                  <a:srgbClr val="000000"/>
                </a:solidFill>
                <a:latin typeface="BLotus"/>
                <a:cs typeface="B Zar" panose="00000400000000000000" pitchFamily="2" charset="-78"/>
              </a:rPr>
              <a:t> آشكار امر مدرن است كه با همان دست كه ميدهد با همان دست نيز ميستاند. نبايد </a:t>
            </a:r>
            <a:r>
              <a:rPr lang="fa-IR" sz="2600">
                <a:solidFill>
                  <a:srgbClr val="000000"/>
                </a:solidFill>
                <a:latin typeface="BLotus"/>
                <a:cs typeface="B Zar" panose="00000400000000000000" pitchFamily="2" charset="-78"/>
              </a:rPr>
              <a:t>از </a:t>
            </a:r>
            <a:r>
              <a:rPr lang="fa-IR" sz="2600" smtClean="0">
                <a:solidFill>
                  <a:srgbClr val="000000"/>
                </a:solidFill>
                <a:latin typeface="BLotus"/>
                <a:cs typeface="B Zar" panose="00000400000000000000" pitchFamily="2" charset="-78"/>
              </a:rPr>
              <a:t>اين نكته </a:t>
            </a:r>
            <a:r>
              <a:rPr lang="fa-IR" sz="2600">
                <a:solidFill>
                  <a:srgbClr val="000000"/>
                </a:solidFill>
                <a:latin typeface="BLotus"/>
                <a:cs typeface="B Zar" panose="00000400000000000000" pitchFamily="2" charset="-78"/>
              </a:rPr>
              <a:t>غافل ماند كه تكية بيچونوچرا بر عقلانيت مدرن و ارزشهاي آن و </a:t>
            </a:r>
            <a:r>
              <a:rPr lang="fa-IR" sz="2600">
                <a:solidFill>
                  <a:srgbClr val="000000"/>
                </a:solidFill>
                <a:latin typeface="BLotus"/>
                <a:cs typeface="B Zar" panose="00000400000000000000" pitchFamily="2" charset="-78"/>
              </a:rPr>
              <a:t>نفي </a:t>
            </a:r>
            <a:r>
              <a:rPr lang="fa-IR" sz="2600" smtClean="0">
                <a:solidFill>
                  <a:srgbClr val="000000"/>
                </a:solidFill>
                <a:latin typeface="BLotus"/>
                <a:cs typeface="B Zar" panose="00000400000000000000" pitchFamily="2" charset="-78"/>
              </a:rPr>
              <a:t>سنت روزيروزگاري </a:t>
            </a:r>
            <a:r>
              <a:rPr lang="fa-IR" sz="2600">
                <a:solidFill>
                  <a:srgbClr val="000000"/>
                </a:solidFill>
                <a:latin typeface="BLotus"/>
                <a:cs typeface="B Zar" panose="00000400000000000000" pitchFamily="2" charset="-78"/>
              </a:rPr>
              <a:t>ضد خودش را هم در دل خويش خواهد پروراند. </a:t>
            </a:r>
            <a:endParaRPr lang="fa-IR"/>
          </a:p>
        </p:txBody>
      </p:sp>
    </p:spTree>
    <p:extLst>
      <p:ext uri="{BB962C8B-B14F-4D97-AF65-F5344CB8AC3E}">
        <p14:creationId xmlns:p14="http://schemas.microsoft.com/office/powerpoint/2010/main" val="100689327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000000"/>
                </a:solidFill>
                <a:latin typeface="BLotus"/>
                <a:cs typeface="B Zar" panose="00000400000000000000" pitchFamily="2" charset="-78"/>
              </a:rPr>
              <a:t>با </a:t>
            </a:r>
            <a:r>
              <a:rPr lang="fa-IR">
                <a:solidFill>
                  <a:srgbClr val="000000"/>
                </a:solidFill>
                <a:latin typeface="BLotus"/>
                <a:cs typeface="B Zar" panose="00000400000000000000" pitchFamily="2" charset="-78"/>
              </a:rPr>
              <a:t>وجود </a:t>
            </a:r>
            <a:r>
              <a:rPr lang="fa-IR">
                <a:solidFill>
                  <a:srgbClr val="000000"/>
                </a:solidFill>
                <a:latin typeface="BLotus"/>
                <a:cs typeface="B Zar" panose="00000400000000000000" pitchFamily="2" charset="-78"/>
              </a:rPr>
              <a:t>همة </a:t>
            </a:r>
            <a:r>
              <a:rPr lang="fa-IR" smtClean="0">
                <a:solidFill>
                  <a:srgbClr val="000000"/>
                </a:solidFill>
                <a:latin typeface="BLotus"/>
                <a:cs typeface="B Zar" panose="00000400000000000000" pitchFamily="2" charset="-78"/>
              </a:rPr>
              <a:t>مزاياي تجدد</a:t>
            </a:r>
            <a:r>
              <a:rPr lang="fa-IR">
                <a:solidFill>
                  <a:srgbClr val="000000"/>
                </a:solidFill>
                <a:latin typeface="BLotus"/>
                <a:cs typeface="B Zar" panose="00000400000000000000" pitchFamily="2" charset="-78"/>
              </a:rPr>
              <a:t>، اين آفت بالقوه عقلانيت مدرن است و جامعهشناسان هميشه از بروز اين </a:t>
            </a:r>
            <a:r>
              <a:rPr lang="fa-IR">
                <a:solidFill>
                  <a:srgbClr val="000000"/>
                </a:solidFill>
                <a:latin typeface="BLotus"/>
                <a:cs typeface="B Zar" panose="00000400000000000000" pitchFamily="2" charset="-78"/>
              </a:rPr>
              <a:t>آفت </a:t>
            </a:r>
            <a:r>
              <a:rPr lang="fa-IR" smtClean="0">
                <a:solidFill>
                  <a:srgbClr val="000000"/>
                </a:solidFill>
                <a:latin typeface="BLotus"/>
                <a:cs typeface="B Zar" panose="00000400000000000000" pitchFamily="2" charset="-78"/>
              </a:rPr>
              <a:t>هراس داشتهاند </a:t>
            </a:r>
            <a:r>
              <a:rPr lang="fa-IR">
                <a:solidFill>
                  <a:srgbClr val="000000"/>
                </a:solidFill>
                <a:latin typeface="BLotus"/>
                <a:cs typeface="B Zar" panose="00000400000000000000" pitchFamily="2" charset="-78"/>
              </a:rPr>
              <a:t>كه اگر حربة عقلانيت </a:t>
            </a:r>
            <a:r>
              <a:rPr lang="fa-IR">
                <a:solidFill>
                  <a:srgbClr val="000000"/>
                </a:solidFill>
                <a:latin typeface="BLotus"/>
                <a:cs typeface="B Zar" panose="00000400000000000000" pitchFamily="2" charset="-78"/>
              </a:rPr>
              <a:t>مدرن </a:t>
            </a:r>
            <a:r>
              <a:rPr lang="fa-IR" smtClean="0">
                <a:solidFill>
                  <a:srgbClr val="000000"/>
                </a:solidFill>
                <a:latin typeface="BLotus"/>
                <a:cs typeface="B Zar" panose="00000400000000000000" pitchFamily="2" charset="-78"/>
              </a:rPr>
              <a:t>(= </a:t>
            </a:r>
            <a:r>
              <a:rPr lang="fa-IR">
                <a:solidFill>
                  <a:srgbClr val="000000"/>
                </a:solidFill>
                <a:latin typeface="BLotus"/>
                <a:cs typeface="B Zar" panose="00000400000000000000" pitchFamily="2" charset="-78"/>
              </a:rPr>
              <a:t>نقد سنت و </a:t>
            </a:r>
            <a:r>
              <a:rPr lang="fa-IR">
                <a:solidFill>
                  <a:srgbClr val="000000"/>
                </a:solidFill>
                <a:latin typeface="BLotus"/>
                <a:cs typeface="B Zar" panose="00000400000000000000" pitchFamily="2" charset="-78"/>
              </a:rPr>
              <a:t>ارزشهاي </a:t>
            </a:r>
            <a:r>
              <a:rPr lang="fa-IR" smtClean="0">
                <a:solidFill>
                  <a:srgbClr val="000000"/>
                </a:solidFill>
                <a:latin typeface="BLotus"/>
                <a:cs typeface="B Zar" panose="00000400000000000000" pitchFamily="2" charset="-78"/>
              </a:rPr>
              <a:t>پيشين) </a:t>
            </a:r>
            <a:r>
              <a:rPr lang="fa-IR">
                <a:solidFill>
                  <a:srgbClr val="000000"/>
                </a:solidFill>
                <a:latin typeface="BLotus"/>
                <a:cs typeface="B Zar" panose="00000400000000000000" pitchFamily="2" charset="-78"/>
              </a:rPr>
              <a:t>در </a:t>
            </a:r>
            <a:r>
              <a:rPr lang="fa-IR">
                <a:solidFill>
                  <a:srgbClr val="000000"/>
                </a:solidFill>
                <a:latin typeface="BLotus"/>
                <a:cs typeface="B Zar" panose="00000400000000000000" pitchFamily="2" charset="-78"/>
              </a:rPr>
              <a:t>يك </a:t>
            </a:r>
            <a:r>
              <a:rPr lang="fa-IR" smtClean="0">
                <a:solidFill>
                  <a:srgbClr val="000000"/>
                </a:solidFill>
                <a:latin typeface="BLotus"/>
                <a:cs typeface="B Zar" panose="00000400000000000000" pitchFamily="2" charset="-78"/>
              </a:rPr>
              <a:t>جامعه نتيجه </a:t>
            </a:r>
            <a:r>
              <a:rPr lang="fa-IR">
                <a:solidFill>
                  <a:srgbClr val="000000"/>
                </a:solidFill>
                <a:latin typeface="BLotus"/>
                <a:cs typeface="B Zar" panose="00000400000000000000" pitchFamily="2" charset="-78"/>
              </a:rPr>
              <a:t>داد، روزي اين حربه در جهت مخالف خود هم كارگر خواهد افتاد و آنچه </a:t>
            </a:r>
            <a:r>
              <a:rPr lang="fa-IR">
                <a:solidFill>
                  <a:srgbClr val="000000"/>
                </a:solidFill>
                <a:latin typeface="BLotus"/>
                <a:cs typeface="B Zar" panose="00000400000000000000" pitchFamily="2" charset="-78"/>
              </a:rPr>
              <a:t>را </a:t>
            </a:r>
            <a:r>
              <a:rPr lang="fa-IR" smtClean="0">
                <a:solidFill>
                  <a:srgbClr val="000000"/>
                </a:solidFill>
                <a:latin typeface="BLotus"/>
                <a:cs typeface="B Zar" panose="00000400000000000000" pitchFamily="2" charset="-78"/>
              </a:rPr>
              <a:t>تاكنون يك </a:t>
            </a:r>
            <a:r>
              <a:rPr lang="fa-IR">
                <a:solidFill>
                  <a:srgbClr val="000000"/>
                </a:solidFill>
                <a:latin typeface="BLotus"/>
                <a:cs typeface="B Zar" panose="00000400000000000000" pitchFamily="2" charset="-78"/>
              </a:rPr>
              <a:t>سنت و فرهنگ در طول تاريخ خود يافته و بافته است همه را پنبه خواهد كرد </a:t>
            </a:r>
            <a:r>
              <a:rPr lang="fa-IR">
                <a:solidFill>
                  <a:srgbClr val="000000"/>
                </a:solidFill>
                <a:latin typeface="BLotus"/>
                <a:cs typeface="B Zar" panose="00000400000000000000" pitchFamily="2" charset="-78"/>
              </a:rPr>
              <a:t>و </a:t>
            </a:r>
            <a:r>
              <a:rPr lang="fa-IR" smtClean="0">
                <a:solidFill>
                  <a:srgbClr val="000000"/>
                </a:solidFill>
                <a:latin typeface="BLotus"/>
                <a:cs typeface="B Zar" panose="00000400000000000000" pitchFamily="2" charset="-78"/>
              </a:rPr>
              <a:t>از ميان </a:t>
            </a:r>
            <a:r>
              <a:rPr lang="fa-IR">
                <a:solidFill>
                  <a:srgbClr val="000000"/>
                </a:solidFill>
                <a:latin typeface="BLotus"/>
                <a:cs typeface="B Zar" panose="00000400000000000000" pitchFamily="2" charset="-78"/>
              </a:rPr>
              <a:t>برخواهد داشت. كار تجدد بازانديشي ارزشهاي سنت است و اين </a:t>
            </a:r>
            <a:r>
              <a:rPr lang="fa-IR">
                <a:solidFill>
                  <a:srgbClr val="000000"/>
                </a:solidFill>
                <a:latin typeface="BLotus"/>
                <a:cs typeface="B Zar" panose="00000400000000000000" pitchFamily="2" charset="-78"/>
              </a:rPr>
              <a:t>بازانديشي </a:t>
            </a:r>
            <a:r>
              <a:rPr lang="fa-IR" smtClean="0">
                <a:solidFill>
                  <a:srgbClr val="000000"/>
                </a:solidFill>
                <a:latin typeface="BLotus"/>
                <a:cs typeface="B Zar" panose="00000400000000000000" pitchFamily="2" charset="-78"/>
              </a:rPr>
              <a:t>در بسياري </a:t>
            </a:r>
            <a:r>
              <a:rPr lang="fa-IR">
                <a:solidFill>
                  <a:srgbClr val="000000"/>
                </a:solidFill>
                <a:latin typeface="BLotus"/>
                <a:cs typeface="B Zar" panose="00000400000000000000" pitchFamily="2" charset="-78"/>
              </a:rPr>
              <a:t>از موارد پيامدهاي ناخواستة بيشماري را با خود بههمراه دارد. اگر </a:t>
            </a:r>
            <a:r>
              <a:rPr lang="fa-IR">
                <a:solidFill>
                  <a:srgbClr val="000000"/>
                </a:solidFill>
                <a:latin typeface="BLotus"/>
                <a:cs typeface="B Zar" panose="00000400000000000000" pitchFamily="2" charset="-78"/>
              </a:rPr>
              <a:t>گفتمان </a:t>
            </a:r>
            <a:r>
              <a:rPr lang="fa-IR" smtClean="0">
                <a:solidFill>
                  <a:srgbClr val="000000"/>
                </a:solidFill>
                <a:latin typeface="BLotus"/>
                <a:cs typeface="B Zar" panose="00000400000000000000" pitchFamily="2" charset="-78"/>
              </a:rPr>
              <a:t>روابط پيش </a:t>
            </a:r>
            <a:r>
              <a:rPr lang="fa-IR">
                <a:solidFill>
                  <a:srgbClr val="000000"/>
                </a:solidFill>
                <a:latin typeface="BLotus"/>
                <a:cs typeface="B Zar" panose="00000400000000000000" pitchFamily="2" charset="-78"/>
              </a:rPr>
              <a:t>از ازدواج، به گفتمان رايج در جامعه تبديل شود روزي از همين گفتمان </a:t>
            </a:r>
            <a:r>
              <a:rPr lang="fa-IR">
                <a:solidFill>
                  <a:srgbClr val="000000"/>
                </a:solidFill>
                <a:latin typeface="BLotus"/>
                <a:cs typeface="B Zar" panose="00000400000000000000" pitchFamily="2" charset="-78"/>
              </a:rPr>
              <a:t>براي </a:t>
            </a:r>
            <a:r>
              <a:rPr lang="fa-IR" smtClean="0">
                <a:solidFill>
                  <a:srgbClr val="000000"/>
                </a:solidFill>
                <a:latin typeface="BLotus"/>
                <a:cs typeface="B Zar" panose="00000400000000000000" pitchFamily="2" charset="-78"/>
              </a:rPr>
              <a:t>نفي خود </a:t>
            </a:r>
            <a:r>
              <a:rPr lang="fa-IR">
                <a:solidFill>
                  <a:srgbClr val="000000"/>
                </a:solidFill>
                <a:latin typeface="BLotus"/>
                <a:cs typeface="B Zar" panose="00000400000000000000" pitchFamily="2" charset="-78"/>
              </a:rPr>
              <a:t>ازدواج هم استفاده خواهد شد</a:t>
            </a:r>
            <a:r>
              <a:rPr lang="fa-IR">
                <a:solidFill>
                  <a:srgbClr val="000000"/>
                </a:solidFill>
                <a:latin typeface="BLotus"/>
                <a:cs typeface="B Zar" panose="00000400000000000000" pitchFamily="2" charset="-78"/>
              </a:rPr>
              <a:t>. </a:t>
            </a:r>
            <a:endParaRPr lang="fa-IR" smtClean="0">
              <a:solidFill>
                <a:srgbClr val="000000"/>
              </a:solidFill>
              <a:latin typeface="BLotus"/>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378634" y="4853354"/>
            <a:ext cx="3052689" cy="94253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حربة عقلانيت مدرن</a:t>
            </a:r>
            <a:endParaRPr lang="fa-IR" b="1">
              <a:solidFill>
                <a:srgbClr val="FF0000"/>
              </a:solidFill>
            </a:endParaRPr>
          </a:p>
        </p:txBody>
      </p:sp>
    </p:spTree>
    <p:extLst>
      <p:ext uri="{BB962C8B-B14F-4D97-AF65-F5344CB8AC3E}">
        <p14:creationId xmlns:p14="http://schemas.microsoft.com/office/powerpoint/2010/main" val="201962726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Lotus"/>
                <a:cs typeface="B Zar" panose="00000400000000000000" pitchFamily="2" charset="-78"/>
              </a:rPr>
              <a:t>كما اينكه همينطور هم شده است؛ امروزه </a:t>
            </a:r>
            <a:r>
              <a:rPr lang="fa-IR">
                <a:solidFill>
                  <a:srgbClr val="000000"/>
                </a:solidFill>
                <a:latin typeface="BLotus"/>
                <a:cs typeface="B Zar" panose="00000400000000000000" pitchFamily="2" charset="-78"/>
              </a:rPr>
              <a:t>جوانان </a:t>
            </a:r>
            <a:r>
              <a:rPr lang="fa-IR" smtClean="0">
                <a:solidFill>
                  <a:srgbClr val="000000"/>
                </a:solidFill>
                <a:latin typeface="BLotus"/>
                <a:cs typeface="B Zar" panose="00000400000000000000" pitchFamily="2" charset="-78"/>
              </a:rPr>
              <a:t>در غرب</a:t>
            </a:r>
            <a:r>
              <a:rPr lang="fa-IR">
                <a:solidFill>
                  <a:srgbClr val="000000"/>
                </a:solidFill>
                <a:latin typeface="BLotus"/>
                <a:cs typeface="B Zar" panose="00000400000000000000" pitchFamily="2" charset="-78"/>
              </a:rPr>
              <a:t>، كمتر و ديرتر ازدواج ميكنند و به سمت »گونههاي متعدد و جديد« </a:t>
            </a:r>
            <a:r>
              <a:rPr lang="fa-IR">
                <a:solidFill>
                  <a:srgbClr val="000000"/>
                </a:solidFill>
                <a:latin typeface="BLotus"/>
                <a:cs typeface="B Zar" panose="00000400000000000000" pitchFamily="2" charset="-78"/>
              </a:rPr>
              <a:t>روابط </a:t>
            </a:r>
            <a:r>
              <a:rPr lang="fa-IR" smtClean="0">
                <a:solidFill>
                  <a:srgbClr val="000000"/>
                </a:solidFill>
                <a:latin typeface="BLotus"/>
                <a:cs typeface="B Zar" panose="00000400000000000000" pitchFamily="2" charset="-78"/>
              </a:rPr>
              <a:t>جنسي سوق </a:t>
            </a:r>
            <a:r>
              <a:rPr lang="fa-IR">
                <a:solidFill>
                  <a:srgbClr val="000000"/>
                </a:solidFill>
                <a:latin typeface="BLotus"/>
                <a:cs typeface="B Zar" panose="00000400000000000000" pitchFamily="2" charset="-78"/>
              </a:rPr>
              <a:t>پيدا كردهاند. در اين كشورها، مفهوم عشقْ سيال و ناپايدار شده و عشق ابدي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حال فراموشي </a:t>
            </a:r>
            <a:r>
              <a:rPr lang="fa-IR">
                <a:solidFill>
                  <a:srgbClr val="000000"/>
                </a:solidFill>
                <a:latin typeface="BLotus"/>
                <a:cs typeface="B Zar" panose="00000400000000000000" pitchFamily="2" charset="-78"/>
              </a:rPr>
              <a:t>است و عشق گذرا و موقتي ارزش و قيمت يافته </a:t>
            </a:r>
            <a:r>
              <a:rPr lang="fa-IR">
                <a:solidFill>
                  <a:srgbClr val="000000"/>
                </a:solidFill>
                <a:latin typeface="BLotus"/>
                <a:cs typeface="B Zar" panose="00000400000000000000" pitchFamily="2" charset="-78"/>
              </a:rPr>
              <a:t>است </a:t>
            </a:r>
            <a:r>
              <a:rPr lang="fa-IR" smtClean="0">
                <a:solidFill>
                  <a:srgbClr val="000000"/>
                </a:solidFill>
                <a:latin typeface="BLotus"/>
                <a:cs typeface="B Zar" panose="00000400000000000000" pitchFamily="2" charset="-78"/>
              </a:rPr>
              <a:t>(</a:t>
            </a:r>
            <a:r>
              <a:rPr lang="en-US" sz="2000" smtClean="0">
                <a:solidFill>
                  <a:srgbClr val="000000"/>
                </a:solidFill>
                <a:latin typeface="TimesNewRomanPSMT"/>
                <a:cs typeface="B Zar" panose="00000400000000000000" pitchFamily="2" charset="-78"/>
              </a:rPr>
              <a:t>Bauman</a:t>
            </a:r>
            <a:r>
              <a:rPr lang="en-US" sz="2000">
                <a:solidFill>
                  <a:srgbClr val="000000"/>
                </a:solidFill>
                <a:latin typeface="TimesNewRomanPSMT"/>
                <a:cs typeface="B Zar" panose="00000400000000000000" pitchFamily="2" charset="-78"/>
              </a:rPr>
              <a:t>, </a:t>
            </a:r>
            <a:r>
              <a:rPr lang="en-US" sz="2000">
                <a:solidFill>
                  <a:srgbClr val="000000"/>
                </a:solidFill>
                <a:latin typeface="BLotus"/>
                <a:cs typeface="B Zar" panose="00000400000000000000" pitchFamily="2" charset="-78"/>
              </a:rPr>
              <a:t>(</a:t>
            </a:r>
            <a:r>
              <a:rPr lang="en-US" sz="2000" smtClean="0">
                <a:solidFill>
                  <a:srgbClr val="000000"/>
                </a:solidFill>
                <a:latin typeface="TimesNewRomanPSMT"/>
                <a:cs typeface="B Zar" panose="00000400000000000000" pitchFamily="2" charset="-78"/>
              </a:rPr>
              <a:t>2003</a:t>
            </a:r>
            <a:r>
              <a:rPr lang="en-US" sz="2000">
                <a:solidFill>
                  <a:srgbClr val="000000"/>
                </a:solidFill>
                <a:latin typeface="TimesNewRomanPSMT"/>
                <a:cs typeface="B Zar" panose="00000400000000000000" pitchFamily="2" charset="-78"/>
              </a:rPr>
              <a:t>; </a:t>
            </a:r>
            <a:r>
              <a:rPr lang="en-US" sz="2000" smtClean="0">
                <a:solidFill>
                  <a:srgbClr val="000000"/>
                </a:solidFill>
                <a:latin typeface="TimesNewRomanPSMT"/>
                <a:cs typeface="B Zar" panose="00000400000000000000" pitchFamily="2" charset="-78"/>
              </a:rPr>
              <a:t>Barash</a:t>
            </a:r>
            <a:r>
              <a:rPr lang="en-US" smtClean="0">
                <a:solidFill>
                  <a:srgbClr val="000000"/>
                </a:solidFill>
                <a:latin typeface="BLotus"/>
                <a:cs typeface="B Zar" panose="00000400000000000000" pitchFamily="2" charset="-78"/>
              </a:rPr>
              <a:t>. </a:t>
            </a:r>
            <a:r>
              <a:rPr lang="en-US" sz="2000" smtClean="0">
                <a:solidFill>
                  <a:srgbClr val="000000"/>
                </a:solidFill>
                <a:latin typeface="TimesNewRomanPSMT"/>
                <a:cs typeface="B Zar" panose="00000400000000000000" pitchFamily="2" charset="-78"/>
              </a:rPr>
              <a:t>and </a:t>
            </a:r>
            <a:r>
              <a:rPr lang="en-US" sz="2000">
                <a:solidFill>
                  <a:srgbClr val="000000"/>
                </a:solidFill>
                <a:latin typeface="TimesNewRomanPSMT"/>
                <a:cs typeface="B Zar" panose="00000400000000000000" pitchFamily="2" charset="-78"/>
              </a:rPr>
              <a:t>Lipton, 2002</a:t>
            </a:r>
            <a:r>
              <a:rPr lang="fa-IR">
                <a:solidFill>
                  <a:srgbClr val="000000"/>
                </a:solidFill>
                <a:latin typeface="BLotus"/>
                <a:cs typeface="B Zar" panose="00000400000000000000" pitchFamily="2" charset="-78"/>
              </a:rPr>
              <a:t>تجدد با نقد ارزشهاي سنت، فقط به تسهيل ازدواج منجر </a:t>
            </a:r>
            <a:r>
              <a:rPr lang="fa-IR">
                <a:solidFill>
                  <a:srgbClr val="000000"/>
                </a:solidFill>
                <a:latin typeface="BLotus"/>
                <a:cs typeface="B Zar" panose="00000400000000000000" pitchFamily="2" charset="-78"/>
              </a:rPr>
              <a:t>نشد </a:t>
            </a:r>
            <a:r>
              <a:rPr lang="fa-IR" smtClean="0">
                <a:solidFill>
                  <a:srgbClr val="000000"/>
                </a:solidFill>
                <a:latin typeface="BLotus"/>
                <a:cs typeface="B Zar" panose="00000400000000000000" pitchFamily="2" charset="-78"/>
              </a:rPr>
              <a:t>كه همين </a:t>
            </a:r>
            <a:r>
              <a:rPr lang="fa-IR">
                <a:solidFill>
                  <a:srgbClr val="000000"/>
                </a:solidFill>
                <a:latin typeface="BLotus"/>
                <a:cs typeface="B Zar" panose="00000400000000000000" pitchFamily="2" charset="-78"/>
              </a:rPr>
              <a:t>فلسفه، در غرب، به تكثر الگوهاي همسرگزيني و سپس نفي ازدواج </a:t>
            </a:r>
            <a:r>
              <a:rPr lang="fa-IR">
                <a:solidFill>
                  <a:srgbClr val="000000"/>
                </a:solidFill>
                <a:latin typeface="BLotus"/>
                <a:cs typeface="B Zar" panose="00000400000000000000" pitchFamily="2" charset="-78"/>
              </a:rPr>
              <a:t>هم </a:t>
            </a:r>
            <a:r>
              <a:rPr lang="fa-IR" smtClean="0">
                <a:solidFill>
                  <a:srgbClr val="000000"/>
                </a:solidFill>
                <a:latin typeface="BLotus"/>
                <a:cs typeface="B Zar" panose="00000400000000000000" pitchFamily="2" charset="-78"/>
              </a:rPr>
              <a:t>انجاميد. امروزه</a:t>
            </a:r>
            <a:r>
              <a:rPr lang="fa-IR">
                <a:solidFill>
                  <a:srgbClr val="000000"/>
                </a:solidFill>
                <a:latin typeface="BLotus"/>
                <a:cs typeface="B Zar" panose="00000400000000000000" pitchFamily="2" charset="-78"/>
              </a:rPr>
              <a:t>، در كشورهاي غربي، روابط جنسي به ميزان زيادي از ازدواج جدا </a:t>
            </a:r>
            <a:r>
              <a:rPr lang="fa-IR">
                <a:solidFill>
                  <a:srgbClr val="000000"/>
                </a:solidFill>
                <a:latin typeface="BLotus"/>
                <a:cs typeface="B Zar" panose="00000400000000000000" pitchFamily="2" charset="-78"/>
              </a:rPr>
              <a:t>شده </a:t>
            </a:r>
            <a:r>
              <a:rPr lang="fa-IR" smtClean="0">
                <a:solidFill>
                  <a:srgbClr val="000000"/>
                </a:solidFill>
                <a:latin typeface="BLotus"/>
                <a:cs typeface="B Zar" panose="00000400000000000000" pitchFamily="2" charset="-78"/>
              </a:rPr>
              <a:t>است </a:t>
            </a:r>
            <a:r>
              <a:rPr lang="en-US" sz="2000" smtClean="0">
                <a:solidFill>
                  <a:srgbClr val="000000"/>
                </a:solidFill>
                <a:latin typeface="TimesNewRomanPSMT"/>
                <a:cs typeface="B Zar" panose="00000400000000000000" pitchFamily="2" charset="-78"/>
              </a:rPr>
              <a:t>Harding </a:t>
            </a:r>
            <a:r>
              <a:rPr lang="en-US" sz="2000">
                <a:solidFill>
                  <a:srgbClr val="000000"/>
                </a:solidFill>
                <a:latin typeface="TimesNewRomanPSMT"/>
                <a:cs typeface="B Zar" panose="00000400000000000000" pitchFamily="2" charset="-78"/>
              </a:rPr>
              <a:t>and Jencks, 2003; Welling et al., 2006; Legkauskas and Stankeviciene</a:t>
            </a:r>
            <a:r>
              <a:rPr lang="en-US" sz="2000">
                <a:solidFill>
                  <a:srgbClr val="000000"/>
                </a:solidFill>
                <a:latin typeface="TimesNewRomanPSMT"/>
                <a:cs typeface="B Zar" panose="00000400000000000000" pitchFamily="2" charset="-78"/>
              </a:rPr>
              <a:t>, </a:t>
            </a:r>
            <a:r>
              <a:rPr lang="en-US" smtClean="0">
                <a:solidFill>
                  <a:srgbClr val="000000"/>
                </a:solidFill>
                <a:latin typeface="BLotus"/>
                <a:cs typeface="B Zar" panose="00000400000000000000" pitchFamily="2" charset="-78"/>
              </a:rPr>
              <a:t>) .(</a:t>
            </a:r>
            <a:r>
              <a:rPr lang="en-US" sz="2000" smtClean="0">
                <a:solidFill>
                  <a:srgbClr val="000000"/>
                </a:solidFill>
                <a:latin typeface="TimesNewRomanPSMT"/>
                <a:cs typeface="B Zar" panose="00000400000000000000" pitchFamily="2" charset="-78"/>
              </a:rPr>
              <a:t>2009</a:t>
            </a:r>
            <a:endParaRPr lang="fa-IR" sz="2000" smtClean="0">
              <a:solidFill>
                <a:srgbClr val="000000"/>
              </a:solidFill>
              <a:latin typeface="TimesNewRomanPSMT"/>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88696095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Lotus"/>
                <a:cs typeface="B Zar" panose="00000400000000000000" pitchFamily="2" charset="-78"/>
              </a:rPr>
              <a:t>رشد الگوهاي جديد روابط جنسي همچون گسترش شديد روابط جنسي پيش از ازدواج، روابط جنسي خارج از ازدواج، همخانگي، همجنسگرايي، و حتي الگوهاي جديد روسپيگري، همه، محصولات متنوع تفكر مدرن در مغربزمين بوده است. اگر يك جامعه به ميوههاي خوب عقلانيت مدرن رضايت دهد، بايد منتظر باشد </a:t>
            </a:r>
            <a:r>
              <a:rPr lang="fa-IR" sz="2600">
                <a:solidFill>
                  <a:srgbClr val="000000"/>
                </a:solidFill>
                <a:latin typeface="BLotus"/>
                <a:cs typeface="B Zar" panose="00000400000000000000" pitchFamily="2" charset="-78"/>
              </a:rPr>
              <a:t>كه </a:t>
            </a:r>
            <a:r>
              <a:rPr lang="fa-IR" sz="2600" smtClean="0">
                <a:solidFill>
                  <a:srgbClr val="000000"/>
                </a:solidFill>
                <a:latin typeface="BLotus"/>
                <a:cs typeface="B Zar" panose="00000400000000000000" pitchFamily="2" charset="-78"/>
              </a:rPr>
              <a:t>روزيميوههاي </a:t>
            </a:r>
            <a:r>
              <a:rPr lang="fa-IR" sz="2600">
                <a:solidFill>
                  <a:srgbClr val="000000"/>
                </a:solidFill>
                <a:latin typeface="BLotus"/>
                <a:cs typeface="B Zar" panose="00000400000000000000" pitchFamily="2" charset="-78"/>
              </a:rPr>
              <a:t>تلخ هم بر آن ظاهر شوند</a:t>
            </a:r>
            <a:endParaRPr lang="fa-IR"/>
          </a:p>
        </p:txBody>
      </p:sp>
      <p:sp>
        <p:nvSpPr>
          <p:cNvPr id="4" name="Flowchart: Process 3"/>
          <p:cNvSpPr/>
          <p:nvPr/>
        </p:nvSpPr>
        <p:spPr>
          <a:xfrm>
            <a:off x="1561514" y="3826412"/>
            <a:ext cx="3193366" cy="126609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smtClean="0">
                <a:solidFill>
                  <a:srgbClr val="FF0000"/>
                </a:solidFill>
                <a:latin typeface="BLotus"/>
                <a:cs typeface="B Zar" panose="00000400000000000000" pitchFamily="2" charset="-78"/>
              </a:rPr>
              <a:t>ميوه هاي </a:t>
            </a:r>
            <a:r>
              <a:rPr lang="fa-IR" sz="2600" b="1">
                <a:solidFill>
                  <a:srgbClr val="FF0000"/>
                </a:solidFill>
                <a:latin typeface="BLotus"/>
                <a:cs typeface="B Zar" panose="00000400000000000000" pitchFamily="2" charset="-78"/>
              </a:rPr>
              <a:t>خوب عقلانيت مدرن</a:t>
            </a:r>
            <a:endParaRPr lang="fa-IR" b="1">
              <a:solidFill>
                <a:srgbClr val="FF0000"/>
              </a:solidFill>
            </a:endParaRPr>
          </a:p>
        </p:txBody>
      </p:sp>
    </p:spTree>
    <p:extLst>
      <p:ext uri="{BB962C8B-B14F-4D97-AF65-F5344CB8AC3E}">
        <p14:creationId xmlns:p14="http://schemas.microsoft.com/office/powerpoint/2010/main" val="393421126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Lotus"/>
                <a:cs typeface="B Zar" panose="00000400000000000000" pitchFamily="2" charset="-78"/>
              </a:rPr>
              <a:t>جامعة ايران، امروزه، به صورتي مصنوعي و ناقص، تحت فرايند </a:t>
            </a:r>
            <a:r>
              <a:rPr lang="fa-IR">
                <a:solidFill>
                  <a:srgbClr val="000000"/>
                </a:solidFill>
                <a:latin typeface="BLotus"/>
                <a:cs typeface="B Zar" panose="00000400000000000000" pitchFamily="2" charset="-78"/>
              </a:rPr>
              <a:t>مدرنيزهشدن </a:t>
            </a:r>
            <a:r>
              <a:rPr lang="fa-IR" smtClean="0">
                <a:solidFill>
                  <a:srgbClr val="000000"/>
                </a:solidFill>
                <a:latin typeface="BLotus"/>
                <a:cs typeface="B Zar" panose="00000400000000000000" pitchFamily="2" charset="-78"/>
              </a:rPr>
              <a:t>قرار گرفته </a:t>
            </a:r>
            <a:r>
              <a:rPr lang="fa-IR">
                <a:solidFill>
                  <a:srgbClr val="000000"/>
                </a:solidFill>
                <a:latin typeface="BLotus"/>
                <a:cs typeface="B Zar" panose="00000400000000000000" pitchFamily="2" charset="-78"/>
              </a:rPr>
              <a:t>است و از طرفي فنّاوريهاي جديد و مدرن وارداتي هم، كه با خود </a:t>
            </a:r>
            <a:r>
              <a:rPr lang="fa-IR">
                <a:solidFill>
                  <a:srgbClr val="000000"/>
                </a:solidFill>
                <a:latin typeface="BLotus"/>
                <a:cs typeface="B Zar" panose="00000400000000000000" pitchFamily="2" charset="-78"/>
              </a:rPr>
              <a:t>ارزشهاي </a:t>
            </a:r>
            <a:r>
              <a:rPr lang="fa-IR" smtClean="0">
                <a:solidFill>
                  <a:srgbClr val="000000"/>
                </a:solidFill>
                <a:latin typeface="BLotus"/>
                <a:cs typeface="B Zar" panose="00000400000000000000" pitchFamily="2" charset="-78"/>
              </a:rPr>
              <a:t>جديد و </a:t>
            </a:r>
            <a:r>
              <a:rPr lang="fa-IR">
                <a:solidFill>
                  <a:srgbClr val="000000"/>
                </a:solidFill>
                <a:latin typeface="BLotus"/>
                <a:cs typeface="B Zar" panose="00000400000000000000" pitchFamily="2" charset="-78"/>
              </a:rPr>
              <a:t>ناهماهنگ با نظام اجتماعي موجود را بههمراه آوردهاند، موجب تحولات سريع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برخي ابعاد </a:t>
            </a:r>
            <a:r>
              <a:rPr lang="fa-IR">
                <a:solidFill>
                  <a:srgbClr val="000000"/>
                </a:solidFill>
                <a:latin typeface="BLotus"/>
                <a:cs typeface="B Zar" panose="00000400000000000000" pitchFamily="2" charset="-78"/>
              </a:rPr>
              <a:t>جامعه شدهاند. تجربة كشورهاي ديگر نشان داده است كه </a:t>
            </a:r>
            <a:r>
              <a:rPr lang="fa-IR">
                <a:solidFill>
                  <a:srgbClr val="000000"/>
                </a:solidFill>
                <a:latin typeface="BLotus"/>
                <a:cs typeface="B Zar" panose="00000400000000000000" pitchFamily="2" charset="-78"/>
              </a:rPr>
              <a:t>درنظرنگرفتن </a:t>
            </a:r>
            <a:r>
              <a:rPr lang="fa-IR" smtClean="0">
                <a:solidFill>
                  <a:srgbClr val="000000"/>
                </a:solidFill>
                <a:latin typeface="BLotus"/>
                <a:cs typeface="B Zar" panose="00000400000000000000" pitchFamily="2" charset="-78"/>
              </a:rPr>
              <a:t>تبعات اجتماعي </a:t>
            </a:r>
            <a:r>
              <a:rPr lang="fa-IR">
                <a:solidFill>
                  <a:srgbClr val="000000"/>
                </a:solidFill>
                <a:latin typeface="BLotus"/>
                <a:cs typeface="B Zar" panose="00000400000000000000" pitchFamily="2" charset="-78"/>
              </a:rPr>
              <a:t>و فرهنگي مدرنيزاسيون و توسعة اقتصادي، نتيجهاش را با تغييرات </a:t>
            </a:r>
            <a:r>
              <a:rPr lang="fa-IR">
                <a:solidFill>
                  <a:srgbClr val="000000"/>
                </a:solidFill>
                <a:latin typeface="BLotus"/>
                <a:cs typeface="B Zar" panose="00000400000000000000" pitchFamily="2" charset="-78"/>
              </a:rPr>
              <a:t>ساختار</a:t>
            </a:r>
            <a:r>
              <a:rPr lang="fa-IR">
                <a:cs typeface="B Zar" panose="00000400000000000000" pitchFamily="2" charset="-78"/>
              </a:rPr>
              <a:t> </a:t>
            </a:r>
            <a:r>
              <a:rPr lang="fa-IR">
                <a:solidFill>
                  <a:srgbClr val="000000"/>
                </a:solidFill>
                <a:latin typeface="BLotus"/>
                <a:cs typeface="B Zar" panose="00000400000000000000" pitchFamily="2" charset="-78"/>
              </a:rPr>
              <a:t>اجتماعي در دهههاي بعد نشان خواهد داد</a:t>
            </a:r>
            <a:r>
              <a:rPr lang="fa-IR">
                <a:solidFill>
                  <a:srgbClr val="000000"/>
                </a:solidFill>
                <a:latin typeface="BLotus"/>
                <a:cs typeface="B Zar" panose="00000400000000000000" pitchFamily="2" charset="-78"/>
              </a:rPr>
              <a:t>. </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772529" y="4417255"/>
            <a:ext cx="3784209" cy="112541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تغييرات ساختار</a:t>
            </a:r>
            <a:r>
              <a:rPr lang="fa-IR" sz="2800" b="1">
                <a:solidFill>
                  <a:srgbClr val="FF0000"/>
                </a:solidFill>
                <a:cs typeface="B Zar" panose="00000400000000000000" pitchFamily="2" charset="-78"/>
              </a:rPr>
              <a:t> </a:t>
            </a:r>
            <a:r>
              <a:rPr lang="fa-IR" sz="2800" b="1">
                <a:solidFill>
                  <a:srgbClr val="FF0000"/>
                </a:solidFill>
                <a:latin typeface="BLotus"/>
                <a:cs typeface="B Zar" panose="00000400000000000000" pitchFamily="2" charset="-78"/>
              </a:rPr>
              <a:t>اجتماعي</a:t>
            </a:r>
            <a:endParaRPr lang="fa-IR" b="1">
              <a:solidFill>
                <a:srgbClr val="FF0000"/>
              </a:solidFill>
            </a:endParaRPr>
          </a:p>
        </p:txBody>
      </p:sp>
    </p:spTree>
    <p:extLst>
      <p:ext uri="{BB962C8B-B14F-4D97-AF65-F5344CB8AC3E}">
        <p14:creationId xmlns:p14="http://schemas.microsoft.com/office/powerpoint/2010/main" val="235626932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اما مديريت نظام اجتماعي حاكم در ايران، سرمست از اندكتحولات اقتصادي و نتايج مادي آن و بدون درنظرگرفتن پيامدهاي فرهنگي و اجتماعي اين تحولات، همچنان پرقدرت بر طبل اجراي اين تغييرات ميكوبد و نتايج كوتاهمدت اقتصادي را ارج مينهد و پيامدهاي بلندمدت اجتماعي آن را در نمييابد؛ پيامدهايي كه ميتواند در آيندهاي نهچندان دور ايران را با چالشهاي مهمي از تنوع مسائل اجتماعي جديد روبهرو كند</a:t>
            </a:r>
            <a:endParaRPr lang="fa-IR"/>
          </a:p>
        </p:txBody>
      </p:sp>
    </p:spTree>
    <p:extLst>
      <p:ext uri="{BB962C8B-B14F-4D97-AF65-F5344CB8AC3E}">
        <p14:creationId xmlns:p14="http://schemas.microsoft.com/office/powerpoint/2010/main" val="715601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cs typeface="B Zar" panose="00000400000000000000" pitchFamily="2" charset="-78"/>
              </a:rPr>
              <a:t>در اين دوره، ارضاي »نياز جنسي</a:t>
            </a:r>
            <a:r>
              <a:rPr lang="fa-IR">
                <a:cs typeface="B Zar" panose="00000400000000000000" pitchFamily="2" charset="-78"/>
              </a:rPr>
              <a:t>« </a:t>
            </a:r>
            <a:r>
              <a:rPr lang="fa-IR" smtClean="0">
                <a:cs typeface="B Zar" panose="00000400000000000000" pitchFamily="2" charset="-78"/>
              </a:rPr>
              <a:t>از اتكا </a:t>
            </a:r>
            <a:r>
              <a:rPr lang="fa-IR">
                <a:cs typeface="B Zar" panose="00000400000000000000" pitchFamily="2" charset="-78"/>
              </a:rPr>
              <a:t>به »ازدواج« جدا شد، اما گسترش روابط جنسي پيش از ازدواج زمينه را </a:t>
            </a:r>
            <a:r>
              <a:rPr lang="fa-IR">
                <a:cs typeface="B Zar" panose="00000400000000000000" pitchFamily="2" charset="-78"/>
              </a:rPr>
              <a:t>براي </a:t>
            </a:r>
            <a:r>
              <a:rPr lang="fa-IR" smtClean="0">
                <a:cs typeface="B Zar" panose="00000400000000000000" pitchFamily="2" charset="-78"/>
              </a:rPr>
              <a:t>تغييـرات تعيينكنندة </a:t>
            </a:r>
            <a:r>
              <a:rPr lang="fa-IR">
                <a:cs typeface="B Zar" panose="00000400000000000000" pitchFamily="2" charset="-78"/>
              </a:rPr>
              <a:t>بعدي مهيا كرد و در اين ميان، نهتنها بهتـدريج سـن ازدواج را افـزايش </a:t>
            </a:r>
            <a:r>
              <a:rPr lang="fa-IR">
                <a:cs typeface="B Zar" panose="00000400000000000000" pitchFamily="2" charset="-78"/>
              </a:rPr>
              <a:t>داد </a:t>
            </a:r>
            <a:r>
              <a:rPr lang="fa-IR" smtClean="0">
                <a:cs typeface="B Zar" panose="00000400000000000000" pitchFamily="2" charset="-78"/>
              </a:rPr>
              <a:t>كـه زمينههاي </a:t>
            </a:r>
            <a:r>
              <a:rPr lang="fa-IR">
                <a:cs typeface="B Zar" panose="00000400000000000000" pitchFamily="2" charset="-78"/>
              </a:rPr>
              <a:t>اجتماعي لازم را براي پيدايش الگوهايي چون همخـانگي فـراهم كـرد</a:t>
            </a:r>
            <a:r>
              <a:rPr lang="fa-IR">
                <a:cs typeface="B Zar" panose="00000400000000000000" pitchFamily="2" charset="-78"/>
              </a:rPr>
              <a:t>. </a:t>
            </a:r>
            <a:r>
              <a:rPr lang="fa-IR" smtClean="0">
                <a:cs typeface="B Zar" panose="00000400000000000000" pitchFamily="2" charset="-78"/>
              </a:rPr>
              <a:t>تغييـرات اجتماعي </a:t>
            </a:r>
            <a:r>
              <a:rPr lang="fa-IR">
                <a:cs typeface="B Zar" panose="00000400000000000000" pitchFamily="2" charset="-78"/>
              </a:rPr>
              <a:t>در اين دوره جنبة راديكالتري به خود گرفت</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942283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در اوايل انقلاب جنسـي، هرچنـد بهتدريج سن ازدواج در اروپا و امريكا افزايش يافته بـود، بـا ايـن حـال، بسـياري از افـراد </a:t>
            </a:r>
            <a:r>
              <a:rPr lang="fa-IR">
                <a:solidFill>
                  <a:srgbClr val="000000"/>
                </a:solidFill>
                <a:latin typeface="BLotus"/>
                <a:cs typeface="B Zar" panose="00000400000000000000" pitchFamily="2" charset="-78"/>
              </a:rPr>
              <a:t>همچنان ازدواج ميكردند؛ منتها با اندكي تأخير، اما اين همة راه نبود و انقـلاب جنسـي</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بـا گسترش </a:t>
            </a:r>
            <a:r>
              <a:rPr lang="fa-IR">
                <a:solidFill>
                  <a:srgbClr val="000000"/>
                </a:solidFill>
                <a:latin typeface="BLotus"/>
                <a:cs typeface="B Zar" panose="00000400000000000000" pitchFamily="2" charset="-78"/>
              </a:rPr>
              <a:t>الگوهاي همخانگي، ضربههاي سختتري را اين بار نه صرفاً بـه </a:t>
            </a:r>
            <a:r>
              <a:rPr lang="fa-IR">
                <a:solidFill>
                  <a:srgbClr val="000000"/>
                </a:solidFill>
                <a:latin typeface="BLotus"/>
                <a:cs typeface="B Zar" panose="00000400000000000000" pitchFamily="2" charset="-78"/>
              </a:rPr>
              <a:t>اسـطورة </a:t>
            </a:r>
            <a:r>
              <a:rPr lang="fa-IR" smtClean="0">
                <a:solidFill>
                  <a:srgbClr val="000000"/>
                </a:solidFill>
                <a:latin typeface="BLotus"/>
                <a:cs typeface="B Zar" panose="00000400000000000000" pitchFamily="2" charset="-78"/>
              </a:rPr>
              <a:t>روابـط جنسي</a:t>
            </a:r>
            <a:r>
              <a:rPr lang="fa-IR">
                <a:solidFill>
                  <a:srgbClr val="000000"/>
                </a:solidFill>
                <a:latin typeface="BLotus"/>
                <a:cs typeface="B Zar" panose="00000400000000000000" pitchFamily="2" charset="-78"/>
              </a:rPr>
              <a:t>، بلكه به خود ازدواج وارد كرد. پيدايش الگوهايي از رابطه با جنس مخالف كه </a:t>
            </a:r>
            <a:r>
              <a:rPr lang="fa-IR">
                <a:solidFill>
                  <a:srgbClr val="000000"/>
                </a:solidFill>
                <a:latin typeface="BLotus"/>
                <a:cs typeface="B Zar" panose="00000400000000000000" pitchFamily="2" charset="-78"/>
              </a:rPr>
              <a:t>آن </a:t>
            </a:r>
            <a:r>
              <a:rPr lang="fa-IR" smtClean="0">
                <a:solidFill>
                  <a:srgbClr val="000000"/>
                </a:solidFill>
                <a:latin typeface="BLotus"/>
                <a:cs typeface="B Zar" panose="00000400000000000000" pitchFamily="2" charset="-78"/>
              </a:rPr>
              <a:t>را از </a:t>
            </a:r>
            <a:r>
              <a:rPr lang="fa-IR">
                <a:solidFill>
                  <a:srgbClr val="000000"/>
                </a:solidFill>
                <a:latin typeface="BLotus"/>
                <a:cs typeface="B Zar" panose="00000400000000000000" pitchFamily="2" charset="-78"/>
              </a:rPr>
              <a:t>سطح مناسبات جنسي پيش از ازدواج نهتنها به سطح عاطفي، بلكه بـه »</a:t>
            </a:r>
            <a:r>
              <a:rPr lang="fa-IR">
                <a:solidFill>
                  <a:srgbClr val="000000"/>
                </a:solidFill>
                <a:latin typeface="BLotus"/>
                <a:cs typeface="B Zar" panose="00000400000000000000" pitchFamily="2" charset="-78"/>
              </a:rPr>
              <a:t>زنـدگي </a:t>
            </a:r>
            <a:r>
              <a:rPr lang="fa-IR" smtClean="0">
                <a:solidFill>
                  <a:srgbClr val="000000"/>
                </a:solidFill>
                <a:latin typeface="BLotus"/>
                <a:cs typeface="B Zar" panose="00000400000000000000" pitchFamily="2" charset="-78"/>
              </a:rPr>
              <a:t>مشـترك بدون </a:t>
            </a:r>
            <a:r>
              <a:rPr lang="fa-IR">
                <a:solidFill>
                  <a:srgbClr val="000000"/>
                </a:solidFill>
                <a:latin typeface="BLotus"/>
                <a:cs typeface="B Zar" panose="00000400000000000000" pitchFamily="2" charset="-78"/>
              </a:rPr>
              <a:t>ازدواج« ميان آنها ارتقا داد؛ </a:t>
            </a:r>
          </a:p>
          <a:p>
            <a:endParaRPr lang="fa-IR"/>
          </a:p>
        </p:txBody>
      </p:sp>
      <p:sp>
        <p:nvSpPr>
          <p:cNvPr id="4" name="Flowchart: Process 3"/>
          <p:cNvSpPr/>
          <p:nvPr/>
        </p:nvSpPr>
        <p:spPr>
          <a:xfrm>
            <a:off x="838200" y="4487594"/>
            <a:ext cx="2546252" cy="102694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انقلاب جنسـي</a:t>
            </a:r>
            <a:endParaRPr lang="fa-IR" b="1">
              <a:solidFill>
                <a:srgbClr val="FF0000"/>
              </a:solidFill>
            </a:endParaRPr>
          </a:p>
        </p:txBody>
      </p:sp>
    </p:spTree>
    <p:extLst>
      <p:ext uri="{BB962C8B-B14F-4D97-AF65-F5344CB8AC3E}">
        <p14:creationId xmlns:p14="http://schemas.microsoft.com/office/powerpoint/2010/main" val="1032588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000000"/>
                </a:solidFill>
                <a:latin typeface="BLotus"/>
                <a:cs typeface="B Zar" panose="00000400000000000000" pitchFamily="2" charset="-78"/>
              </a:rPr>
              <a:t>الگويي </a:t>
            </a:r>
            <a:r>
              <a:rPr lang="fa-IR">
                <a:solidFill>
                  <a:srgbClr val="000000"/>
                </a:solidFill>
                <a:latin typeface="BLotus"/>
                <a:cs typeface="B Zar" panose="00000400000000000000" pitchFamily="2" charset="-78"/>
              </a:rPr>
              <a:t>از رابطه كه روزبهروز بـر طـرفداران </a:t>
            </a:r>
            <a:r>
              <a:rPr lang="fa-IR">
                <a:solidFill>
                  <a:srgbClr val="000000"/>
                </a:solidFill>
                <a:latin typeface="BLotus"/>
                <a:cs typeface="B Zar" panose="00000400000000000000" pitchFamily="2" charset="-78"/>
              </a:rPr>
              <a:t>آن </a:t>
            </a:r>
            <a:r>
              <a:rPr lang="fa-IR" smtClean="0">
                <a:solidFill>
                  <a:srgbClr val="000000"/>
                </a:solidFill>
                <a:latin typeface="BLotus"/>
                <a:cs typeface="B Zar" panose="00000400000000000000" pitchFamily="2" charset="-78"/>
              </a:rPr>
              <a:t>افـزوده ميشود .(</a:t>
            </a:r>
            <a:r>
              <a:rPr lang="en-US" sz="2000">
                <a:solidFill>
                  <a:srgbClr val="000000"/>
                </a:solidFill>
                <a:latin typeface="TimesNewRomanPSMT"/>
                <a:cs typeface="B Zar" panose="00000400000000000000" pitchFamily="2" charset="-78"/>
              </a:rPr>
              <a:t>Bumpass and Lu</a:t>
            </a:r>
            <a:r>
              <a:rPr lang="en-US" sz="2000">
                <a:solidFill>
                  <a:srgbClr val="000000"/>
                </a:solidFill>
                <a:latin typeface="TimesNewRomanPSMT"/>
                <a:cs typeface="B Zar" panose="00000400000000000000" pitchFamily="2" charset="-78"/>
              </a:rPr>
              <a:t>, </a:t>
            </a:r>
            <a:r>
              <a:rPr lang="en-US" sz="2000" smtClean="0">
                <a:solidFill>
                  <a:srgbClr val="000000"/>
                </a:solidFill>
                <a:latin typeface="TimesNewRomanPSMT"/>
                <a:cs typeface="B Zar" panose="00000400000000000000" pitchFamily="2" charset="-78"/>
              </a:rPr>
              <a:t>2000</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در </a:t>
            </a:r>
            <a:r>
              <a:rPr lang="fa-IR">
                <a:solidFill>
                  <a:srgbClr val="000000"/>
                </a:solidFill>
                <a:latin typeface="BLotus"/>
                <a:cs typeface="B Zar" panose="00000400000000000000" pitchFamily="2" charset="-78"/>
              </a:rPr>
              <a:t>اين ميان، جدا از مسائل اقتصادي، </a:t>
            </a:r>
            <a:r>
              <a:rPr lang="fa-IR">
                <a:solidFill>
                  <a:srgbClr val="000000"/>
                </a:solidFill>
                <a:latin typeface="BLotus"/>
                <a:cs typeface="B Zar" panose="00000400000000000000" pitchFamily="2" charset="-78"/>
              </a:rPr>
              <a:t>تغييرات </a:t>
            </a:r>
            <a:r>
              <a:rPr lang="fa-IR" smtClean="0">
                <a:solidFill>
                  <a:srgbClr val="000000"/>
                </a:solidFill>
                <a:latin typeface="BLotus"/>
                <a:cs typeface="B Zar" panose="00000400000000000000" pitchFamily="2" charset="-78"/>
              </a:rPr>
              <a:t>ارزشـي نيز </a:t>
            </a:r>
            <a:r>
              <a:rPr lang="fa-IR">
                <a:solidFill>
                  <a:srgbClr val="000000"/>
                </a:solidFill>
                <a:latin typeface="BLotus"/>
                <a:cs typeface="B Zar" panose="00000400000000000000" pitchFamily="2" charset="-78"/>
              </a:rPr>
              <a:t>در شكلگيري اين روابط نقش داشتهاند. يكي از علل گسـترش هـمخـانگي</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تضـعيف بنيانهاي </a:t>
            </a:r>
            <a:r>
              <a:rPr lang="fa-IR">
                <a:solidFill>
                  <a:srgbClr val="000000"/>
                </a:solidFill>
                <a:latin typeface="BLotus"/>
                <a:cs typeface="B Zar" panose="00000400000000000000" pitchFamily="2" charset="-78"/>
              </a:rPr>
              <a:t>فلسفي ازدواج در كشورهاي غربـي بـوده اسـت. امـروزه، در نظـر </a:t>
            </a:r>
            <a:r>
              <a:rPr lang="fa-IR">
                <a:solidFill>
                  <a:srgbClr val="000000"/>
                </a:solidFill>
                <a:latin typeface="BLotus"/>
                <a:cs typeface="B Zar" panose="00000400000000000000" pitchFamily="2" charset="-78"/>
              </a:rPr>
              <a:t>جوانـان </a:t>
            </a:r>
            <a:r>
              <a:rPr lang="fa-IR" smtClean="0">
                <a:solidFill>
                  <a:srgbClr val="000000"/>
                </a:solidFill>
                <a:latin typeface="BLotus"/>
                <a:cs typeface="B Zar" panose="00000400000000000000" pitchFamily="2" charset="-78"/>
              </a:rPr>
              <a:t>ايـن كشورها</a:t>
            </a:r>
            <a:r>
              <a:rPr lang="fa-IR">
                <a:solidFill>
                  <a:srgbClr val="000000"/>
                </a:solidFill>
                <a:latin typeface="BLotus"/>
                <a:cs typeface="B Zar" panose="00000400000000000000" pitchFamily="2" charset="-78"/>
              </a:rPr>
              <a:t>، دو مفهوم »تعهد به زندگي با يكديگر</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 </a:t>
            </a:r>
            <a:r>
              <a:rPr lang="fa-IR">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commitment to live together</a:t>
            </a:r>
            <a:r>
              <a:rPr lang="fa-IR">
                <a:solidFill>
                  <a:srgbClr val="000000"/>
                </a:solidFill>
                <a:latin typeface="BLotus"/>
                <a:cs typeface="B Zar" panose="00000400000000000000" pitchFamily="2" charset="-78"/>
              </a:rPr>
              <a:t>و </a:t>
            </a:r>
            <a:r>
              <a:rPr lang="fa-IR">
                <a:solidFill>
                  <a:srgbClr val="000000"/>
                </a:solidFill>
                <a:latin typeface="BLotus"/>
                <a:cs typeface="B Zar" panose="00000400000000000000" pitchFamily="2" charset="-78"/>
              </a:rPr>
              <a:t>»</a:t>
            </a:r>
            <a:r>
              <a:rPr lang="fa-IR" smtClean="0">
                <a:solidFill>
                  <a:srgbClr val="000000"/>
                </a:solidFill>
                <a:latin typeface="BLotus"/>
                <a:cs typeface="B Zar" panose="00000400000000000000" pitchFamily="2" charset="-78"/>
              </a:rPr>
              <a:t>تعهد به </a:t>
            </a:r>
            <a:r>
              <a:rPr lang="fa-IR">
                <a:solidFill>
                  <a:srgbClr val="000000"/>
                </a:solidFill>
                <a:latin typeface="BLotus"/>
                <a:cs typeface="B Zar" panose="00000400000000000000" pitchFamily="2" charset="-78"/>
              </a:rPr>
              <a:t>ازدواج</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commitment </a:t>
            </a:r>
            <a:r>
              <a:rPr lang="en-US" sz="2000">
                <a:solidFill>
                  <a:srgbClr val="000000"/>
                </a:solidFill>
                <a:latin typeface="TimesNewRomanPSMT"/>
                <a:cs typeface="B Zar" panose="00000400000000000000" pitchFamily="2" charset="-78"/>
              </a:rPr>
              <a:t>to </a:t>
            </a:r>
            <a:r>
              <a:rPr lang="en-US" sz="2000" smtClean="0">
                <a:solidFill>
                  <a:srgbClr val="000000"/>
                </a:solidFill>
                <a:latin typeface="TimesNewRomanPSMT"/>
                <a:cs typeface="B Zar" panose="00000400000000000000" pitchFamily="2" charset="-78"/>
              </a:rPr>
              <a:t>marriage</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تفاوت </a:t>
            </a:r>
            <a:r>
              <a:rPr lang="fa-IR">
                <a:solidFill>
                  <a:srgbClr val="000000"/>
                </a:solidFill>
                <a:latin typeface="BLotus"/>
                <a:cs typeface="B Zar" panose="00000400000000000000" pitchFamily="2" charset="-78"/>
              </a:rPr>
              <a:t>كمي با هم دارند</a:t>
            </a:r>
            <a:r>
              <a:rPr lang="fa-IR">
                <a:cs typeface="B Zar" panose="00000400000000000000" pitchFamily="2" charset="-78"/>
              </a:rPr>
              <a:t>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645921" y="4557932"/>
            <a:ext cx="3446584" cy="11957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تعهد به زندگي با يكديگر</a:t>
            </a:r>
            <a:endParaRPr lang="fa-IR" b="1">
              <a:solidFill>
                <a:srgbClr val="FF0000"/>
              </a:solidFill>
            </a:endParaRPr>
          </a:p>
        </p:txBody>
      </p:sp>
      <p:sp>
        <p:nvSpPr>
          <p:cNvPr id="5" name="Flowchart: Process 4"/>
          <p:cNvSpPr/>
          <p:nvPr/>
        </p:nvSpPr>
        <p:spPr>
          <a:xfrm>
            <a:off x="7301133" y="4557932"/>
            <a:ext cx="2855741" cy="11957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latin typeface="BLotus"/>
                <a:cs typeface="B Zar" panose="00000400000000000000" pitchFamily="2" charset="-78"/>
              </a:rPr>
              <a:t>تعهد به ازدواج</a:t>
            </a:r>
            <a:endParaRPr lang="fa-IR">
              <a:solidFill>
                <a:srgbClr val="FF0000"/>
              </a:solidFill>
            </a:endParaRPr>
          </a:p>
        </p:txBody>
      </p:sp>
    </p:spTree>
    <p:extLst>
      <p:ext uri="{BB962C8B-B14F-4D97-AF65-F5344CB8AC3E}">
        <p14:creationId xmlns:p14="http://schemas.microsoft.com/office/powerpoint/2010/main" val="3849238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a:solidFill>
                  <a:srgbClr val="000000"/>
                </a:solidFill>
                <a:latin typeface="BLotus"/>
                <a:cs typeface="B Zar" panose="00000400000000000000" pitchFamily="2" charset="-78"/>
              </a:rPr>
              <a:t>در حالي كه در دهة ،1960در همة كشورها، همخانگي امري بسيار نادر و كمياب بـود</a:t>
            </a:r>
            <a:r>
              <a:rPr lang="fa-IR">
                <a:solidFill>
                  <a:srgbClr val="000000"/>
                </a:solidFill>
                <a:latin typeface="BLotus"/>
                <a:cs typeface="B Zar" panose="00000400000000000000" pitchFamily="2" charset="-78"/>
              </a:rPr>
              <a:t/>
            </a:r>
            <a:br>
              <a:rPr lang="fa-IR">
                <a:solidFill>
                  <a:srgbClr val="000000"/>
                </a:solidFill>
                <a:latin typeface="BLotus"/>
                <a:cs typeface="B Zar" panose="00000400000000000000" pitchFamily="2" charset="-78"/>
              </a:rPr>
            </a:br>
            <a:r>
              <a:rPr lang="fa-IR" smtClean="0">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Blossfeld and Timm</a:t>
            </a:r>
            <a:r>
              <a:rPr lang="en-US" sz="2000">
                <a:solidFill>
                  <a:srgbClr val="000000"/>
                </a:solidFill>
                <a:latin typeface="TimesNewRomanPSMT"/>
                <a:cs typeface="B Zar" panose="00000400000000000000" pitchFamily="2" charset="-78"/>
              </a:rPr>
              <a:t>, </a:t>
            </a:r>
            <a:r>
              <a:rPr lang="en-US" sz="2000" smtClean="0">
                <a:solidFill>
                  <a:srgbClr val="000000"/>
                </a:solidFill>
                <a:latin typeface="TimesNewRomanPSMT"/>
                <a:cs typeface="B Zar" panose="00000400000000000000" pitchFamily="2" charset="-78"/>
              </a:rPr>
              <a:t>2003</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امروزه </a:t>
            </a:r>
            <a:r>
              <a:rPr lang="fa-IR">
                <a:solidFill>
                  <a:srgbClr val="000000"/>
                </a:solidFill>
                <a:latin typeface="BLotus"/>
                <a:cs typeface="B Zar" panose="00000400000000000000" pitchFamily="2" charset="-78"/>
              </a:rPr>
              <a:t>در سراسر اروپـا و امريكـا، بـهخصـوص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ميـان نسلهاي </a:t>
            </a:r>
            <a:r>
              <a:rPr lang="fa-IR">
                <a:solidFill>
                  <a:srgbClr val="000000"/>
                </a:solidFill>
                <a:latin typeface="BLotus"/>
                <a:cs typeface="B Zar" panose="00000400000000000000" pitchFamily="2" charset="-78"/>
              </a:rPr>
              <a:t>جوانتر، به طور چشمگيري در حال پـذيرش و افـزايش اسـت )</a:t>
            </a:r>
            <a:r>
              <a:rPr lang="en-US" sz="2000">
                <a:solidFill>
                  <a:srgbClr val="000000"/>
                </a:solidFill>
                <a:latin typeface="TimesNewRomanPSMT"/>
                <a:cs typeface="B Zar" panose="00000400000000000000" pitchFamily="2" charset="-78"/>
              </a:rPr>
              <a:t>Ermisch</a:t>
            </a:r>
            <a:r>
              <a:rPr lang="en-US" sz="2000">
                <a:solidFill>
                  <a:srgbClr val="000000"/>
                </a:solidFill>
                <a:latin typeface="TimesNewRomanPSMT"/>
                <a:cs typeface="B Zar" panose="00000400000000000000" pitchFamily="2" charset="-78"/>
              </a:rPr>
              <a:t>, </a:t>
            </a:r>
            <a:r>
              <a:rPr lang="en-US" sz="2000" smtClean="0">
                <a:solidFill>
                  <a:srgbClr val="000000"/>
                </a:solidFill>
                <a:latin typeface="TimesNewRomanPSMT"/>
                <a:cs typeface="B Zar" panose="00000400000000000000" pitchFamily="2" charset="-78"/>
              </a:rPr>
              <a:t>2005 Mills</a:t>
            </a:r>
            <a:r>
              <a:rPr lang="en-US" sz="2000">
                <a:solidFill>
                  <a:srgbClr val="000000"/>
                </a:solidFill>
                <a:latin typeface="TimesNewRomanPSMT"/>
                <a:cs typeface="B Zar" panose="00000400000000000000" pitchFamily="2" charset="-78"/>
              </a:rPr>
              <a:t>, 2000; Thornton et al., 2007; Corijn, 2001; Kiernan, 2002; Kiernan</a:t>
            </a:r>
            <a:r>
              <a:rPr lang="en-US" sz="2000">
                <a:solidFill>
                  <a:srgbClr val="000000"/>
                </a:solidFill>
                <a:latin typeface="TimesNewRomanPSMT"/>
                <a:cs typeface="B Zar" panose="00000400000000000000" pitchFamily="2" charset="-78"/>
              </a:rPr>
              <a:t>, </a:t>
            </a:r>
            <a:r>
              <a:rPr lang="en-US" sz="2000" smtClean="0">
                <a:solidFill>
                  <a:srgbClr val="000000"/>
                </a:solidFill>
                <a:latin typeface="TimesNewRomanPSMT"/>
                <a:cs typeface="B Zar" panose="00000400000000000000" pitchFamily="2" charset="-78"/>
              </a:rPr>
              <a:t>2004a; Bramlett </a:t>
            </a:r>
            <a:r>
              <a:rPr lang="en-US" sz="2000">
                <a:solidFill>
                  <a:srgbClr val="000000"/>
                </a:solidFill>
                <a:latin typeface="TimesNewRomanPSMT"/>
                <a:cs typeface="B Zar" panose="00000400000000000000" pitchFamily="2" charset="-78"/>
              </a:rPr>
              <a:t>and Mosher, Wu, 2000; Thomson and Colella, 1992; Haskey, </a:t>
            </a:r>
            <a:r>
              <a:rPr lang="en-US" sz="2000">
                <a:solidFill>
                  <a:srgbClr val="000000"/>
                </a:solidFill>
                <a:latin typeface="TimesNewRomanPSMT"/>
                <a:cs typeface="B Zar" panose="00000400000000000000" pitchFamily="2" charset="-78"/>
              </a:rPr>
              <a:t>2001</a:t>
            </a:r>
            <a:r>
              <a:rPr lang="en-US" sz="2000" smtClean="0">
                <a:solidFill>
                  <a:srgbClr val="000000"/>
                </a:solidFill>
                <a:latin typeface="TimesNewRomanPSMT"/>
                <a:cs typeface="B Zar" panose="00000400000000000000" pitchFamily="2" charset="-78"/>
              </a:rPr>
              <a:t>; ; </a:t>
            </a:r>
            <a:r>
              <a:rPr lang="en-US">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2002</a:t>
            </a:r>
            <a:r>
              <a:rPr lang="fa-IR">
                <a:solidFill>
                  <a:srgbClr val="000000"/>
                </a:solidFill>
                <a:latin typeface="BLotus"/>
                <a:cs typeface="B Zar" panose="00000400000000000000" pitchFamily="2" charset="-78"/>
              </a:rPr>
              <a:t>به طـور مثـال در امريكـا، در دهـة ،1970نزديـك بـه 400هـزار زوج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قالـب الگوهاي </a:t>
            </a:r>
            <a:r>
              <a:rPr lang="fa-IR">
                <a:solidFill>
                  <a:srgbClr val="000000"/>
                </a:solidFill>
                <a:latin typeface="BLotus"/>
                <a:cs typeface="B Zar" panose="00000400000000000000" pitchFamily="2" charset="-78"/>
              </a:rPr>
              <a:t>همخانگي زندگي ميكردند، اما اين آمار در دهة 1980به 1ميليـون </a:t>
            </a:r>
            <a:r>
              <a:rPr lang="fa-IR">
                <a:solidFill>
                  <a:srgbClr val="000000"/>
                </a:solidFill>
                <a:latin typeface="BLotus"/>
                <a:cs typeface="B Zar" panose="00000400000000000000" pitchFamily="2" charset="-78"/>
              </a:rPr>
              <a:t>و </a:t>
            </a:r>
            <a:r>
              <a:rPr lang="fa-IR" smtClean="0">
                <a:solidFill>
                  <a:srgbClr val="000000"/>
                </a:solidFill>
                <a:latin typeface="BLotus"/>
                <a:cs typeface="B Zar" panose="00000400000000000000" pitchFamily="2" charset="-78"/>
              </a:rPr>
              <a:t>500هـزار زوج </a:t>
            </a:r>
            <a:r>
              <a:rPr lang="fa-IR">
                <a:solidFill>
                  <a:srgbClr val="000000"/>
                </a:solidFill>
                <a:latin typeface="BLotus"/>
                <a:cs typeface="B Zar" panose="00000400000000000000" pitchFamily="2" charset="-78"/>
              </a:rPr>
              <a:t>رسيد </a:t>
            </a:r>
            <a:r>
              <a:rPr lang="fa-IR" smtClean="0">
                <a:solidFill>
                  <a:srgbClr val="000000"/>
                </a:solidFill>
                <a:latin typeface="BLotus"/>
                <a:cs typeface="B Zar" panose="00000400000000000000" pitchFamily="2" charset="-78"/>
              </a:rPr>
              <a:t> </a:t>
            </a:r>
            <a:r>
              <a:rPr lang="fa-IR">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Spanier</a:t>
            </a:r>
            <a:r>
              <a:rPr lang="en-US" sz="2000">
                <a:solidFill>
                  <a:srgbClr val="000000"/>
                </a:solidFill>
                <a:latin typeface="TimesNewRomanPSMT"/>
                <a:cs typeface="B Zar" panose="00000400000000000000" pitchFamily="2" charset="-78"/>
              </a:rPr>
              <a:t>, </a:t>
            </a:r>
            <a:r>
              <a:rPr lang="en-US" sz="2000" smtClean="0">
                <a:solidFill>
                  <a:srgbClr val="000000"/>
                </a:solidFill>
                <a:latin typeface="TimesNewRomanPSMT"/>
                <a:cs typeface="B Zar" panose="00000400000000000000" pitchFamily="2" charset="-78"/>
              </a:rPr>
              <a:t>1985</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و </a:t>
            </a:r>
            <a:r>
              <a:rPr lang="fa-IR">
                <a:solidFill>
                  <a:srgbClr val="000000"/>
                </a:solidFill>
                <a:latin typeface="BLotus"/>
                <a:cs typeface="B Zar" panose="00000400000000000000" pitchFamily="2" charset="-78"/>
              </a:rPr>
              <a:t>در اواخر دهة ،1990از مـرز 4ميليـون </a:t>
            </a:r>
            <a:r>
              <a:rPr lang="fa-IR">
                <a:solidFill>
                  <a:srgbClr val="000000"/>
                </a:solidFill>
                <a:latin typeface="BLotus"/>
                <a:cs typeface="B Zar" panose="00000400000000000000" pitchFamily="2" charset="-78"/>
              </a:rPr>
              <a:t>گذشـت </a:t>
            </a:r>
            <a:r>
              <a:rPr lang="fa-IR" smtClean="0">
                <a:solidFill>
                  <a:srgbClr val="000000"/>
                </a:solidFill>
                <a:latin typeface="BLotus"/>
                <a:cs typeface="B Zar" panose="00000400000000000000" pitchFamily="2" charset="-78"/>
              </a:rPr>
              <a:t>(</a:t>
            </a:r>
            <a:r>
              <a:rPr lang="fa-IR" sz="2000" smtClean="0">
                <a:solidFill>
                  <a:srgbClr val="000000"/>
                </a:solidFill>
                <a:latin typeface="TimesNewRomanPSMT"/>
                <a:cs typeface="B Zar" panose="00000400000000000000" pitchFamily="2" charset="-78"/>
              </a:rPr>
              <a:t>,</a:t>
            </a:r>
            <a:r>
              <a:rPr lang="en-US" sz="2000" smtClean="0">
                <a:solidFill>
                  <a:srgbClr val="000000"/>
                </a:solidFill>
                <a:latin typeface="TimesNewRomanPSMT"/>
                <a:cs typeface="B Zar" panose="00000400000000000000" pitchFamily="2" charset="-78"/>
              </a:rPr>
              <a:t>Seltzer </a:t>
            </a:r>
            <a:r>
              <a:rPr lang="en-US" smtClean="0">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2000</a:t>
            </a:r>
            <a:r>
              <a:rPr lang="fa-IR">
                <a:solidFill>
                  <a:srgbClr val="000000"/>
                </a:solidFill>
                <a:latin typeface="BLotus"/>
                <a:cs typeface="B Zar" panose="00000400000000000000" pitchFamily="2" charset="-78"/>
              </a:rPr>
              <a:t>اين در حالي است كه بر طبق آمارهـاي سـال ،2010بـيش از 7ميليـون </a:t>
            </a:r>
            <a:r>
              <a:rPr lang="fa-IR">
                <a:solidFill>
                  <a:srgbClr val="000000"/>
                </a:solidFill>
                <a:latin typeface="BLotus"/>
                <a:cs typeface="B Zar" panose="00000400000000000000" pitchFamily="2" charset="-78"/>
              </a:rPr>
              <a:t>زوج </a:t>
            </a:r>
            <a:r>
              <a:rPr lang="fa-IR" smtClean="0">
                <a:solidFill>
                  <a:srgbClr val="000000"/>
                </a:solidFill>
                <a:latin typeface="BLotus"/>
                <a:cs typeface="B Zar" panose="00000400000000000000" pitchFamily="2" charset="-78"/>
              </a:rPr>
              <a:t>(14 ميليون نفر) </a:t>
            </a:r>
            <a:r>
              <a:rPr lang="fa-IR">
                <a:solidFill>
                  <a:srgbClr val="000000"/>
                </a:solidFill>
                <a:latin typeface="BLotus"/>
                <a:cs typeface="B Zar" panose="00000400000000000000" pitchFamily="2" charset="-78"/>
              </a:rPr>
              <a:t>در امريكا در قالب همخانگي با يكديگـر زنـدگي مـيكننـد</a:t>
            </a:r>
            <a:r>
              <a:rPr lang="fa-IR">
                <a:cs typeface="B Zar" panose="00000400000000000000" pitchFamily="2" charset="-78"/>
              </a:rPr>
              <a:t>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09731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Lotus"/>
                <a:cs typeface="B Zar" panose="00000400000000000000" pitchFamily="2" charset="-78"/>
              </a:rPr>
              <a:t>همچنـين </a:t>
            </a:r>
            <a:r>
              <a:rPr lang="fa-IR" smtClean="0">
                <a:solidFill>
                  <a:srgbClr val="000000"/>
                </a:solidFill>
                <a:latin typeface="BLotus"/>
                <a:cs typeface="B Zar" panose="00000400000000000000" pitchFamily="2" charset="-78"/>
              </a:rPr>
              <a:t>نتـايج تحقيقات </a:t>
            </a:r>
            <a:r>
              <a:rPr lang="fa-IR">
                <a:solidFill>
                  <a:srgbClr val="000000"/>
                </a:solidFill>
                <a:latin typeface="BLotus"/>
                <a:cs typeface="B Zar" panose="00000400000000000000" pitchFamily="2" charset="-78"/>
              </a:rPr>
              <a:t>نشان ميدهد بيش از نيمي از زناني كه در امريكـا ازدواج كـردهانـد، پـيش </a:t>
            </a:r>
            <a:r>
              <a:rPr lang="fa-IR">
                <a:solidFill>
                  <a:srgbClr val="000000"/>
                </a:solidFill>
                <a:latin typeface="BLotus"/>
                <a:cs typeface="B Zar" panose="00000400000000000000" pitchFamily="2" charset="-78"/>
              </a:rPr>
              <a:t>از </a:t>
            </a:r>
            <a:r>
              <a:rPr lang="fa-IR" smtClean="0">
                <a:solidFill>
                  <a:srgbClr val="000000"/>
                </a:solidFill>
                <a:latin typeface="BLotus"/>
                <a:cs typeface="B Zar" panose="00000400000000000000" pitchFamily="2" charset="-78"/>
              </a:rPr>
              <a:t>آن، رابطة </a:t>
            </a:r>
            <a:r>
              <a:rPr lang="fa-IR">
                <a:solidFill>
                  <a:srgbClr val="000000"/>
                </a:solidFill>
                <a:latin typeface="BLotus"/>
                <a:cs typeface="B Zar" panose="00000400000000000000" pitchFamily="2" charset="-78"/>
              </a:rPr>
              <a:t>همخـانگي را بـا همسـر فعلـي خـود تجربـه كـرده بودنـد )</a:t>
            </a:r>
            <a:r>
              <a:rPr lang="en-US" sz="2000">
                <a:solidFill>
                  <a:srgbClr val="000000"/>
                </a:solidFill>
                <a:latin typeface="TimesNewRomanPSMT"/>
                <a:cs typeface="B Zar" panose="00000400000000000000" pitchFamily="2" charset="-78"/>
              </a:rPr>
              <a:t>Goodwin et al</a:t>
            </a:r>
            <a:r>
              <a:rPr lang="en-US" sz="2000">
                <a:solidFill>
                  <a:srgbClr val="000000"/>
                </a:solidFill>
                <a:latin typeface="TimesNewRomanPSMT"/>
                <a:cs typeface="B Zar" panose="00000400000000000000" pitchFamily="2" charset="-78"/>
              </a:rPr>
              <a:t>., </a:t>
            </a:r>
            <a:r>
              <a:rPr lang="en-US" sz="2000" smtClean="0">
                <a:solidFill>
                  <a:srgbClr val="000000"/>
                </a:solidFill>
                <a:latin typeface="TimesNewRomanPSMT"/>
                <a:cs typeface="B Zar" panose="00000400000000000000" pitchFamily="2" charset="-78"/>
              </a:rPr>
              <a:t>; </a:t>
            </a:r>
            <a:r>
              <a:rPr lang="en-US" sz="2000">
                <a:solidFill>
                  <a:srgbClr val="000000"/>
                </a:solidFill>
                <a:latin typeface="TimesNewRomanPSMT"/>
                <a:cs typeface="B Zar" panose="00000400000000000000" pitchFamily="2" charset="-78"/>
              </a:rPr>
              <a:t>.</a:t>
            </a:r>
            <a:r>
              <a:rPr lang="en-US">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Kennedy </a:t>
            </a:r>
            <a:r>
              <a:rPr lang="en-US" sz="2000">
                <a:solidFill>
                  <a:srgbClr val="000000"/>
                </a:solidFill>
                <a:latin typeface="TimesNewRomanPSMT"/>
                <a:cs typeface="B Zar" panose="00000400000000000000" pitchFamily="2" charset="-78"/>
              </a:rPr>
              <a:t>and </a:t>
            </a:r>
            <a:r>
              <a:rPr lang="en-US" sz="2000" smtClean="0">
                <a:solidFill>
                  <a:srgbClr val="000000"/>
                </a:solidFill>
                <a:latin typeface="TimesNewRomanPSMT"/>
                <a:cs typeface="B Zar" panose="00000400000000000000" pitchFamily="2" charset="-78"/>
              </a:rPr>
              <a:t>Bumpass,2010, </a:t>
            </a:r>
            <a:r>
              <a:rPr lang="en-US" sz="2000">
                <a:solidFill>
                  <a:srgbClr val="000000"/>
                </a:solidFill>
                <a:latin typeface="TimesNewRomanPSMT"/>
                <a:cs typeface="B Zar" panose="00000400000000000000" pitchFamily="2" charset="-78"/>
              </a:rPr>
              <a:t>2008</a:t>
            </a:r>
            <a:r>
              <a:rPr lang="fa-IR">
                <a:solidFill>
                  <a:srgbClr val="000000"/>
                </a:solidFill>
                <a:latin typeface="BLotus"/>
                <a:cs typeface="B Zar" panose="00000400000000000000" pitchFamily="2" charset="-78"/>
              </a:rPr>
              <a:t>اين تغييرات گوياي آن است كـه، در چنـد دهـة اخيـر،</a:t>
            </a:r>
            <a:br>
              <a:rPr lang="fa-IR">
                <a:solidFill>
                  <a:srgbClr val="000000"/>
                </a:solidFill>
                <a:latin typeface="BLotus"/>
                <a:cs typeface="B Zar" panose="00000400000000000000" pitchFamily="2" charset="-78"/>
              </a:rPr>
            </a:br>
            <a:r>
              <a:rPr lang="fa-IR">
                <a:solidFill>
                  <a:srgbClr val="000000"/>
                </a:solidFill>
                <a:latin typeface="BLotus"/>
                <a:cs typeface="B Zar" panose="00000400000000000000" pitchFamily="2" charset="-78"/>
              </a:rPr>
              <a:t>واقعهاي مهم در اين جوامع روي داده است. تحولات اقتصادي و تغييرات اجتماعي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پـي آن</a:t>
            </a:r>
            <a:r>
              <a:rPr lang="fa-IR">
                <a:solidFill>
                  <a:srgbClr val="000000"/>
                </a:solidFill>
                <a:latin typeface="BLotus"/>
                <a:cs typeface="B Zar" panose="00000400000000000000" pitchFamily="2" charset="-78"/>
              </a:rPr>
              <a:t>، بسياري از معادلات را برهم زده است. با گسترش روابـط جنسـي پـيش از ازدواج</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در كشورهاي </a:t>
            </a:r>
            <a:r>
              <a:rPr lang="fa-IR">
                <a:solidFill>
                  <a:srgbClr val="000000"/>
                </a:solidFill>
                <a:latin typeface="BLotus"/>
                <a:cs typeface="B Zar" panose="00000400000000000000" pitchFamily="2" charset="-78"/>
              </a:rPr>
              <a:t>متعدد جهان</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به تدريج </a:t>
            </a:r>
            <a:r>
              <a:rPr lang="fa-IR">
                <a:solidFill>
                  <a:srgbClr val="000000"/>
                </a:solidFill>
                <a:latin typeface="BLotus"/>
                <a:cs typeface="B Zar" panose="00000400000000000000" pitchFamily="2" charset="-78"/>
              </a:rPr>
              <a:t>»سن ازدواج</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marriage </a:t>
            </a:r>
            <a:r>
              <a:rPr lang="en-US" sz="2000" smtClean="0">
                <a:solidFill>
                  <a:srgbClr val="000000"/>
                </a:solidFill>
                <a:latin typeface="TimesNewRomanPSMT"/>
                <a:cs typeface="B Zar" panose="00000400000000000000" pitchFamily="2" charset="-78"/>
              </a:rPr>
              <a:t>age</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در </a:t>
            </a:r>
            <a:r>
              <a:rPr lang="fa-IR">
                <a:solidFill>
                  <a:srgbClr val="000000"/>
                </a:solidFill>
                <a:latin typeface="BLotus"/>
                <a:cs typeface="B Zar" panose="00000400000000000000" pitchFamily="2" charset="-78"/>
              </a:rPr>
              <a:t>ايـن </a:t>
            </a:r>
            <a:r>
              <a:rPr lang="fa-IR">
                <a:solidFill>
                  <a:srgbClr val="000000"/>
                </a:solidFill>
                <a:latin typeface="BLotus"/>
                <a:cs typeface="B Zar" panose="00000400000000000000" pitchFamily="2" charset="-78"/>
              </a:rPr>
              <a:t>كشـورها </a:t>
            </a:r>
            <a:r>
              <a:rPr lang="fa-IR" smtClean="0">
                <a:solidFill>
                  <a:srgbClr val="000000"/>
                </a:solidFill>
                <a:latin typeface="BLotus"/>
                <a:cs typeface="B Zar" panose="00000400000000000000" pitchFamily="2" charset="-78"/>
              </a:rPr>
              <a:t>افـزايش يافت</a:t>
            </a:r>
            <a:r>
              <a:rPr lang="fa-IR">
                <a:solidFill>
                  <a:srgbClr val="000000"/>
                </a:solidFill>
                <a:latin typeface="BLotus"/>
                <a:cs typeface="B Zar" panose="00000400000000000000" pitchFamily="2" charset="-78"/>
              </a:rPr>
              <a:t>؛ اما، با گسترش همخانگي، »تعداد ازدواجها</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marriage </a:t>
            </a:r>
            <a:r>
              <a:rPr lang="en-US" sz="2000" smtClean="0">
                <a:solidFill>
                  <a:srgbClr val="000000"/>
                </a:solidFill>
                <a:latin typeface="TimesNewRomanPSMT"/>
                <a:cs typeface="B Zar" panose="00000400000000000000" pitchFamily="2" charset="-78"/>
              </a:rPr>
              <a:t>rate</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نيز </a:t>
            </a:r>
            <a:r>
              <a:rPr lang="fa-IR">
                <a:solidFill>
                  <a:srgbClr val="000000"/>
                </a:solidFill>
                <a:latin typeface="BLotus"/>
                <a:cs typeface="B Zar" panose="00000400000000000000" pitchFamily="2" charset="-78"/>
              </a:rPr>
              <a:t>كاهش </a:t>
            </a:r>
            <a:r>
              <a:rPr lang="fa-IR" smtClean="0">
                <a:solidFill>
                  <a:srgbClr val="000000"/>
                </a:solidFill>
                <a:latin typeface="BLotus"/>
                <a:cs typeface="B Zar" panose="00000400000000000000" pitchFamily="2" charset="-78"/>
              </a:rPr>
              <a:t>چشمگيـري يافت</a:t>
            </a:r>
            <a:r>
              <a:rPr lang="fa-IR">
                <a:solidFill>
                  <a:srgbClr val="000000"/>
                </a:solidFill>
                <a:latin typeface="BLotus"/>
                <a:cs typeface="B Zar" panose="00000400000000000000" pitchFamily="2" charset="-78"/>
              </a:rPr>
              <a:t>؛ چراكه همخانگي، بـه شـكل رقيبـي جـدي، در مقابـل ازدواج قـد علـم كـرده </a:t>
            </a:r>
            <a:r>
              <a:rPr lang="fa-IR">
                <a:solidFill>
                  <a:srgbClr val="000000"/>
                </a:solidFill>
                <a:latin typeface="BLotus"/>
                <a:cs typeface="B Zar" panose="00000400000000000000" pitchFamily="2" charset="-78"/>
              </a:rPr>
              <a:t>بـود</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237956" y="5148775"/>
            <a:ext cx="3263705" cy="85813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تحولات اقتصادي و تغييرات اجتماعي</a:t>
            </a:r>
            <a:endParaRPr lang="fa-IR" b="1">
              <a:solidFill>
                <a:srgbClr val="FF0000"/>
              </a:solidFill>
            </a:endParaRPr>
          </a:p>
        </p:txBody>
      </p:sp>
    </p:spTree>
    <p:extLst>
      <p:ext uri="{BB962C8B-B14F-4D97-AF65-F5344CB8AC3E}">
        <p14:creationId xmlns:p14="http://schemas.microsoft.com/office/powerpoint/2010/main" val="3801469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en-US" sz="2000">
                <a:solidFill>
                  <a:srgbClr val="000000"/>
                </a:solidFill>
                <a:latin typeface="TimesNewRomanPSMT"/>
                <a:cs typeface="B Zar" panose="00000400000000000000" pitchFamily="2" charset="-78"/>
              </a:rPr>
              <a:t>Bernhardt Prioux and Mazuy, 2009; Pla and Beaumel, 2010; Desplanques, </a:t>
            </a:r>
            <a:r>
              <a:rPr lang="en-US" sz="2000">
                <a:solidFill>
                  <a:srgbClr val="000000"/>
                </a:solidFill>
                <a:latin typeface="TimesNewRomanPSMT"/>
                <a:cs typeface="B Zar" panose="00000400000000000000" pitchFamily="2" charset="-78"/>
              </a:rPr>
              <a:t>2008</a:t>
            </a:r>
            <a:r>
              <a:rPr lang="en-US" smtClean="0">
                <a:solidFill>
                  <a:srgbClr val="000000"/>
                </a:solidFill>
                <a:latin typeface="BLotus"/>
                <a:cs typeface="B Zar" panose="00000400000000000000" pitchFamily="2" charset="-78"/>
              </a:rPr>
              <a:t>) </a:t>
            </a:r>
            <a:r>
              <a:rPr lang="en-US" sz="2000" smtClean="0">
                <a:solidFill>
                  <a:srgbClr val="000000"/>
                </a:solidFill>
                <a:latin typeface="TimesNewRomanPSMT"/>
                <a:cs typeface="B Zar" panose="00000400000000000000" pitchFamily="2" charset="-78"/>
              </a:rPr>
              <a:t>; </a:t>
            </a:r>
            <a:r>
              <a:rPr lang="en-US">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and Moors, 2003</a:t>
            </a:r>
            <a:r>
              <a:rPr lang="fa-IR">
                <a:solidFill>
                  <a:srgbClr val="000000"/>
                </a:solidFill>
                <a:latin typeface="BLotus"/>
                <a:cs typeface="B Zar" panose="00000400000000000000" pitchFamily="2" charset="-78"/>
              </a:rPr>
              <a:t>امروزه، ازدواج در حال تضعيف و همخانگي در </a:t>
            </a:r>
            <a:r>
              <a:rPr lang="fa-IR">
                <a:solidFill>
                  <a:srgbClr val="000000"/>
                </a:solidFill>
                <a:latin typeface="BLotus"/>
                <a:cs typeface="B Zar" panose="00000400000000000000" pitchFamily="2" charset="-78"/>
              </a:rPr>
              <a:t>حـال </a:t>
            </a:r>
            <a:r>
              <a:rPr lang="fa-IR" smtClean="0">
                <a:solidFill>
                  <a:srgbClr val="000000"/>
                </a:solidFill>
                <a:latin typeface="BLotus"/>
                <a:cs typeface="B Zar" panose="00000400000000000000" pitchFamily="2" charset="-78"/>
              </a:rPr>
              <a:t>تقويـتشـدن است .(</a:t>
            </a:r>
            <a:r>
              <a:rPr lang="en-US" sz="2000">
                <a:solidFill>
                  <a:srgbClr val="000000"/>
                </a:solidFill>
                <a:latin typeface="TimesNewRomanPSMT"/>
                <a:cs typeface="B Zar" panose="00000400000000000000" pitchFamily="2" charset="-78"/>
              </a:rPr>
              <a:t>Sardon and Robertson</a:t>
            </a:r>
            <a:r>
              <a:rPr lang="en-US" sz="2000">
                <a:solidFill>
                  <a:srgbClr val="000000"/>
                </a:solidFill>
                <a:latin typeface="TimesNewRomanPSMT"/>
                <a:cs typeface="B Zar" panose="00000400000000000000" pitchFamily="2" charset="-78"/>
              </a:rPr>
              <a:t>, </a:t>
            </a:r>
            <a:r>
              <a:rPr lang="en-US" sz="2000" smtClean="0">
                <a:solidFill>
                  <a:srgbClr val="000000"/>
                </a:solidFill>
                <a:latin typeface="TimesNewRomanPSMT"/>
                <a:cs typeface="B Zar" panose="00000400000000000000" pitchFamily="2" charset="-78"/>
              </a:rPr>
              <a:t>2004</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به </a:t>
            </a:r>
            <a:r>
              <a:rPr lang="fa-IR">
                <a:solidFill>
                  <a:srgbClr val="000000"/>
                </a:solidFill>
                <a:latin typeface="BLotus"/>
                <a:cs typeface="B Zar" panose="00000400000000000000" pitchFamily="2" charset="-78"/>
              </a:rPr>
              <a:t>طور مثال، شاخصهـا در كانـادا </a:t>
            </a:r>
            <a:r>
              <a:rPr lang="fa-IR">
                <a:solidFill>
                  <a:srgbClr val="000000"/>
                </a:solidFill>
                <a:latin typeface="BLotus"/>
                <a:cs typeface="B Zar" panose="00000400000000000000" pitchFamily="2" charset="-78"/>
              </a:rPr>
              <a:t>كـاهش </a:t>
            </a:r>
            <a:r>
              <a:rPr lang="fa-IR" smtClean="0">
                <a:solidFill>
                  <a:srgbClr val="000000"/>
                </a:solidFill>
                <a:latin typeface="BLotus"/>
                <a:cs typeface="B Zar" panose="00000400000000000000" pitchFamily="2" charset="-78"/>
              </a:rPr>
              <a:t>شـديد ميزان </a:t>
            </a:r>
            <a:r>
              <a:rPr lang="fa-IR">
                <a:solidFill>
                  <a:srgbClr val="000000"/>
                </a:solidFill>
                <a:latin typeface="BLotus"/>
                <a:cs typeface="B Zar" panose="00000400000000000000" pitchFamily="2" charset="-78"/>
              </a:rPr>
              <a:t>ازدواج در چند دهة اخير را نشان ميدهند. در اين كشور، ميـزان ازدواج زنـان </a:t>
            </a:r>
            <a:r>
              <a:rPr lang="fa-IR">
                <a:solidFill>
                  <a:srgbClr val="000000"/>
                </a:solidFill>
                <a:latin typeface="BLotus"/>
                <a:cs typeface="B Zar" panose="00000400000000000000" pitchFamily="2" charset="-78"/>
              </a:rPr>
              <a:t>تـا </a:t>
            </a:r>
            <a:r>
              <a:rPr lang="fa-IR" smtClean="0">
                <a:solidFill>
                  <a:srgbClr val="000000"/>
                </a:solidFill>
                <a:latin typeface="BLotus"/>
                <a:cs typeface="B Zar" panose="00000400000000000000" pitchFamily="2" charset="-78"/>
              </a:rPr>
              <a:t>50 سالگي</a:t>
            </a:r>
            <a:r>
              <a:rPr lang="fa-IR">
                <a:solidFill>
                  <a:srgbClr val="000000"/>
                </a:solidFill>
                <a:latin typeface="BLotus"/>
                <a:cs typeface="B Zar" panose="00000400000000000000" pitchFamily="2" charset="-78"/>
              </a:rPr>
              <a:t>، از بالاي 95درصد در سال 1965به كـمتـر از 60درصـد در </a:t>
            </a:r>
            <a:r>
              <a:rPr lang="fa-IR">
                <a:solidFill>
                  <a:srgbClr val="000000"/>
                </a:solidFill>
                <a:latin typeface="BLotus"/>
                <a:cs typeface="B Zar" panose="00000400000000000000" pitchFamily="2" charset="-78"/>
              </a:rPr>
              <a:t>سـال </a:t>
            </a:r>
            <a:r>
              <a:rPr lang="fa-IR" smtClean="0">
                <a:solidFill>
                  <a:srgbClr val="000000"/>
                </a:solidFill>
                <a:latin typeface="BLotus"/>
                <a:cs typeface="B Zar" panose="00000400000000000000" pitchFamily="2" charset="-78"/>
              </a:rPr>
              <a:t>2003رسـيده است</a:t>
            </a:r>
            <a:r>
              <a:rPr lang="fa-IR">
                <a:solidFill>
                  <a:srgbClr val="000000"/>
                </a:solidFill>
                <a:latin typeface="BLotus"/>
                <a:cs typeface="B Zar" panose="00000400000000000000" pitchFamily="2" charset="-78"/>
              </a:rPr>
              <a:t>. درمقابل، ميزان همخانگي در كانادا، رشدي 300درصدي را نشان مـيدهـد و </a:t>
            </a:r>
            <a:r>
              <a:rPr lang="fa-IR">
                <a:solidFill>
                  <a:srgbClr val="000000"/>
                </a:solidFill>
                <a:latin typeface="BLotus"/>
                <a:cs typeface="B Zar" panose="00000400000000000000" pitchFamily="2" charset="-78"/>
              </a:rPr>
              <a:t>از </a:t>
            </a:r>
            <a:r>
              <a:rPr lang="fa-IR" smtClean="0">
                <a:solidFill>
                  <a:srgbClr val="000000"/>
                </a:solidFill>
                <a:latin typeface="BLotus"/>
                <a:cs typeface="B Zar" panose="00000400000000000000" pitchFamily="2" charset="-78"/>
              </a:rPr>
              <a:t>15 درصد </a:t>
            </a:r>
            <a:r>
              <a:rPr lang="fa-IR">
                <a:solidFill>
                  <a:srgbClr val="000000"/>
                </a:solidFill>
                <a:latin typeface="BLotus"/>
                <a:cs typeface="B Zar" panose="00000400000000000000" pitchFamily="2" charset="-78"/>
              </a:rPr>
              <a:t>در اواخر دهة 1960به نزديك 50درصد در سال 2000رسـيده </a:t>
            </a:r>
            <a:r>
              <a:rPr lang="fa-IR">
                <a:solidFill>
                  <a:srgbClr val="000000"/>
                </a:solidFill>
                <a:latin typeface="BLotus"/>
                <a:cs typeface="B Zar" panose="00000400000000000000" pitchFamily="2" charset="-78"/>
              </a:rPr>
              <a:t>اسـت </a:t>
            </a:r>
            <a:r>
              <a:rPr lang="fa-IR" smtClean="0">
                <a:solidFill>
                  <a:srgbClr val="000000"/>
                </a:solidFill>
                <a:latin typeface="BLotus"/>
                <a:cs typeface="B Zar" panose="00000400000000000000" pitchFamily="2" charset="-78"/>
              </a:rPr>
              <a:t>( </a:t>
            </a:r>
            <a:r>
              <a:rPr lang="en-US" sz="2000" smtClean="0">
                <a:solidFill>
                  <a:srgbClr val="000000"/>
                </a:solidFill>
                <a:latin typeface="TimesNewRomanPSMT"/>
                <a:cs typeface="B Zar" panose="00000400000000000000" pitchFamily="2" charset="-78"/>
              </a:rPr>
              <a:t>Bourdais </a:t>
            </a:r>
            <a:r>
              <a:rPr lang="en-US" smtClean="0">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and Lapierre, 2004</a:t>
            </a:r>
            <a:r>
              <a:rPr lang="fa-IR">
                <a:solidFill>
                  <a:srgbClr val="000000"/>
                </a:solidFill>
                <a:latin typeface="BLotus"/>
                <a:cs typeface="B Zar" panose="00000400000000000000" pitchFamily="2" charset="-78"/>
              </a:rPr>
              <a:t>در قارة اقيانوسيه نيز همخانگي رو به افزايش است؛ بـه </a:t>
            </a:r>
            <a:r>
              <a:rPr lang="fa-IR">
                <a:solidFill>
                  <a:srgbClr val="000000"/>
                </a:solidFill>
                <a:latin typeface="BLotus"/>
                <a:cs typeface="B Zar" panose="00000400000000000000" pitchFamily="2" charset="-78"/>
              </a:rPr>
              <a:t>طـوري </a:t>
            </a:r>
            <a:r>
              <a:rPr lang="fa-IR" smtClean="0">
                <a:solidFill>
                  <a:srgbClr val="000000"/>
                </a:solidFill>
                <a:latin typeface="BLotus"/>
                <a:cs typeface="B Zar" panose="00000400000000000000" pitchFamily="2" charset="-78"/>
              </a:rPr>
              <a:t>كـه در </a:t>
            </a:r>
            <a:r>
              <a:rPr lang="fa-IR">
                <a:solidFill>
                  <a:srgbClr val="000000"/>
                </a:solidFill>
                <a:latin typeface="BLotus"/>
                <a:cs typeface="B Zar" panose="00000400000000000000" pitchFamily="2" charset="-78"/>
              </a:rPr>
              <a:t>استراليا از 16درصد در سال 1975به بيش از 70درصد در سـال </a:t>
            </a:r>
            <a:r>
              <a:rPr lang="fa-IR">
                <a:solidFill>
                  <a:srgbClr val="000000"/>
                </a:solidFill>
                <a:latin typeface="BLotus"/>
                <a:cs typeface="B Zar" panose="00000400000000000000" pitchFamily="2" charset="-78"/>
              </a:rPr>
              <a:t>2007رسـيده </a:t>
            </a:r>
            <a:r>
              <a:rPr lang="fa-IR" smtClean="0">
                <a:solidFill>
                  <a:srgbClr val="000000"/>
                </a:solidFill>
                <a:latin typeface="BLotus"/>
                <a:cs typeface="B Zar" panose="00000400000000000000" pitchFamily="2" charset="-78"/>
              </a:rPr>
              <a:t>اسـت</a:t>
            </a:r>
          </a:p>
          <a:p>
            <a:pPr marL="0" indent="0" algn="just">
              <a:buNone/>
            </a:pPr>
            <a:r>
              <a:rPr lang="fa-IR">
                <a:solidFill>
                  <a:srgbClr val="000000"/>
                </a:solidFill>
                <a:latin typeface="BLotus"/>
                <a:cs typeface="B Zar" panose="00000400000000000000" pitchFamily="2" charset="-78"/>
              </a:rPr>
              <a:t/>
            </a:r>
            <a:br>
              <a:rPr lang="fa-IR">
                <a:solidFill>
                  <a:srgbClr val="000000"/>
                </a:solidFill>
                <a:latin typeface="BLotus"/>
                <a:cs typeface="B Zar" panose="00000400000000000000" pitchFamily="2" charset="-78"/>
              </a:rPr>
            </a:br>
            <a:r>
              <a:rPr lang="fa-IR">
                <a:solidFill>
                  <a:srgbClr val="000000"/>
                </a:solidFill>
                <a:latin typeface="BLotus"/>
                <a:cs typeface="B Zar" panose="00000400000000000000" pitchFamily="2" charset="-78"/>
              </a:rPr>
              <a:t>.</a:t>
            </a:r>
            <a:r>
              <a:rPr lang="fa-IR">
                <a:cs typeface="B Zar" panose="00000400000000000000" pitchFamily="2" charset="-78"/>
              </a:rPr>
              <a:t>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703384" y="4825220"/>
            <a:ext cx="4445391" cy="125202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latin typeface="BLotus"/>
                <a:cs typeface="B Zar" panose="00000400000000000000" pitchFamily="2" charset="-78"/>
              </a:rPr>
              <a:t>امروزه، ازدواج در حال تضعيف و همخانگي در </a:t>
            </a:r>
            <a:r>
              <a:rPr lang="fa-IR" sz="2800">
                <a:solidFill>
                  <a:srgbClr val="FF0000"/>
                </a:solidFill>
                <a:latin typeface="BLotus"/>
                <a:cs typeface="B Zar" panose="00000400000000000000" pitchFamily="2" charset="-78"/>
              </a:rPr>
              <a:t>حـال </a:t>
            </a:r>
            <a:r>
              <a:rPr lang="fa-IR" sz="2800" smtClean="0">
                <a:solidFill>
                  <a:srgbClr val="FF0000"/>
                </a:solidFill>
                <a:latin typeface="BLotus"/>
                <a:cs typeface="B Zar" panose="00000400000000000000" pitchFamily="2" charset="-78"/>
              </a:rPr>
              <a:t>تقويـت شـدن </a:t>
            </a:r>
            <a:r>
              <a:rPr lang="fa-IR" sz="2800">
                <a:solidFill>
                  <a:srgbClr val="FF0000"/>
                </a:solidFill>
                <a:latin typeface="BLotus"/>
                <a:cs typeface="B Zar" panose="00000400000000000000" pitchFamily="2" charset="-78"/>
              </a:rPr>
              <a:t>است</a:t>
            </a:r>
            <a:endParaRPr lang="fa-IR">
              <a:solidFill>
                <a:srgbClr val="FF0000"/>
              </a:solidFill>
            </a:endParaRPr>
          </a:p>
        </p:txBody>
      </p:sp>
    </p:spTree>
    <p:extLst>
      <p:ext uri="{BB962C8B-B14F-4D97-AF65-F5344CB8AC3E}">
        <p14:creationId xmlns:p14="http://schemas.microsoft.com/office/powerpoint/2010/main" val="716426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cs typeface="B Zar" panose="00000400000000000000" pitchFamily="2" charset="-78"/>
              </a:rPr>
              <a:t>اين تغييرات، به امريكاي شمالي و اقيانوسيه محدود نمانده و اروپا </a:t>
            </a:r>
            <a:r>
              <a:rPr lang="fa-IR">
                <a:cs typeface="B Zar" panose="00000400000000000000" pitchFamily="2" charset="-78"/>
              </a:rPr>
              <a:t>نيز </a:t>
            </a:r>
            <a:r>
              <a:rPr lang="fa-IR" smtClean="0">
                <a:cs typeface="B Zar" panose="00000400000000000000" pitchFamily="2" charset="-78"/>
              </a:rPr>
              <a:t>روندهاي مشابهي </a:t>
            </a:r>
            <a:r>
              <a:rPr lang="fa-IR">
                <a:cs typeface="B Zar" panose="00000400000000000000" pitchFamily="2" charset="-78"/>
              </a:rPr>
              <a:t>از آن را تجربه كرده است. هرچند همخانگي در اروپا پديدة جديدي </a:t>
            </a:r>
            <a:r>
              <a:rPr lang="fa-IR">
                <a:cs typeface="B Zar" panose="00000400000000000000" pitchFamily="2" charset="-78"/>
              </a:rPr>
              <a:t>نيست </a:t>
            </a:r>
            <a:r>
              <a:rPr lang="fa-IR" smtClean="0">
                <a:cs typeface="B Zar" panose="00000400000000000000" pitchFamily="2" charset="-78"/>
              </a:rPr>
              <a:t>و قبل </a:t>
            </a:r>
            <a:r>
              <a:rPr lang="fa-IR">
                <a:cs typeface="B Zar" panose="00000400000000000000" pitchFamily="2" charset="-78"/>
              </a:rPr>
              <a:t>از انقلاب جنسي دهة  1960نيز به علل گوناگون در برخي جوامع </a:t>
            </a:r>
            <a:r>
              <a:rPr lang="fa-IR">
                <a:cs typeface="B Zar" panose="00000400000000000000" pitchFamily="2" charset="-78"/>
              </a:rPr>
              <a:t>اروپايي </a:t>
            </a:r>
            <a:r>
              <a:rPr lang="fa-IR" smtClean="0">
                <a:cs typeface="B Zar" panose="00000400000000000000" pitchFamily="2" charset="-78"/>
              </a:rPr>
              <a:t>يافت ميشد</a:t>
            </a:r>
            <a:r>
              <a:rPr lang="fa-IR">
                <a:cs typeface="B Zar" panose="00000400000000000000" pitchFamily="2" charset="-78"/>
              </a:rPr>
              <a:t>، در آن زمان، عملي غير قانوني، مشمول مجازات، و البته نادر بود</a:t>
            </a:r>
            <a:r>
              <a:rPr lang="fa-IR">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17019413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كيرنان (</a:t>
            </a:r>
            <a:r>
              <a:rPr lang="en-US">
                <a:solidFill>
                  <a:prstClr val="black"/>
                </a:solidFill>
                <a:cs typeface="B Zar" panose="00000400000000000000" pitchFamily="2" charset="-78"/>
              </a:rPr>
              <a:t>Kiernan, 2001</a:t>
            </a:r>
            <a:r>
              <a:rPr lang="fa-IR">
                <a:solidFill>
                  <a:prstClr val="black"/>
                </a:solidFill>
                <a:cs typeface="B Zar" panose="00000400000000000000" pitchFamily="2" charset="-78"/>
              </a:rPr>
              <a:t>) در مقالة خود نشان ميدهد كه در دورههاي اولية پيدايش همخانگي غالباً افراد فقير، كه توانايي ازدواج نداشتند، وارد اينگونه روابط ميشدند و مشكلات اقتصادي يكي از مهمترين علل شكلگيري آن بود. عدهاي ديگر نيز به سبب مشكلات بعد از جدايي يا مرگ شريك زندگي خود وارد اين روابط ميشدند. به طور مثال نيو ـ هرتس  (</a:t>
            </a:r>
            <a:r>
              <a:rPr lang="en-US">
                <a:solidFill>
                  <a:prstClr val="black"/>
                </a:solidFill>
                <a:cs typeface="B Zar" panose="00000400000000000000" pitchFamily="2" charset="-78"/>
              </a:rPr>
              <a:t>Nave-Herz, 2000</a:t>
            </a:r>
            <a:r>
              <a:rPr lang="fa-IR">
                <a:solidFill>
                  <a:prstClr val="black"/>
                </a:solidFill>
                <a:cs typeface="B Zar" panose="00000400000000000000" pitchFamily="2" charset="-78"/>
              </a:rPr>
              <a:t>) از آلمان گزارش ميدهد كه بعد از جنگ جهاني دوم، در اين كشور، زنان ميانسال بعد از طلاق يا مرگ شريك زندگي خود، غالباً، همخانگي را به ازدواج مجدد (</a:t>
            </a:r>
            <a:r>
              <a:rPr lang="en-US">
                <a:solidFill>
                  <a:prstClr val="black"/>
                </a:solidFill>
                <a:cs typeface="B Zar" panose="00000400000000000000" pitchFamily="2" charset="-78"/>
              </a:rPr>
              <a:t>remarriage</a:t>
            </a:r>
            <a:r>
              <a:rPr lang="fa-IR">
                <a:solidFill>
                  <a:prstClr val="black"/>
                </a:solidFill>
                <a:cs typeface="B Zar" panose="00000400000000000000" pitchFamily="2" charset="-78"/>
              </a:rPr>
              <a:t>) ترجيح ميدادند</a:t>
            </a:r>
          </a:p>
          <a:p>
            <a:endParaRPr lang="fa-IR"/>
          </a:p>
        </p:txBody>
      </p:sp>
    </p:spTree>
    <p:extLst>
      <p:ext uri="{BB962C8B-B14F-4D97-AF65-F5344CB8AC3E}">
        <p14:creationId xmlns:p14="http://schemas.microsoft.com/office/powerpoint/2010/main" val="417183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Lotus"/>
                <a:cs typeface="B Zar" panose="00000400000000000000" pitchFamily="2" charset="-78"/>
              </a:rPr>
              <a:t>در چند دهة اخير، الگوي روابط جنسي در جهـان تغييـرات فراوانـي داشـته </a:t>
            </a:r>
            <a:r>
              <a:rPr lang="fa-IR" b="0" i="0" smtClean="0">
                <a:solidFill>
                  <a:srgbClr val="000000"/>
                </a:solidFill>
                <a:effectLst/>
                <a:latin typeface="BLotus"/>
                <a:cs typeface="B Zar" panose="00000400000000000000" pitchFamily="2" charset="-78"/>
              </a:rPr>
              <a:t>و اكنون </a:t>
            </a:r>
            <a:r>
              <a:rPr lang="fa-IR" b="0" i="0" smtClean="0">
                <a:solidFill>
                  <a:srgbClr val="000000"/>
                </a:solidFill>
                <a:effectLst/>
                <a:latin typeface="BLotus"/>
                <a:cs typeface="B Zar" panose="00000400000000000000" pitchFamily="2" charset="-78"/>
              </a:rPr>
              <a:t>نيز جامعة ايران با تحولات چشمگيـري در ارزشحـوزة هـا و </a:t>
            </a:r>
            <a:r>
              <a:rPr lang="fa-IR" b="0" i="0" smtClean="0">
                <a:solidFill>
                  <a:srgbClr val="000000"/>
                </a:solidFill>
                <a:effectLst/>
                <a:latin typeface="BLotus"/>
                <a:cs typeface="B Zar" panose="00000400000000000000" pitchFamily="2" charset="-78"/>
              </a:rPr>
              <a:t>باورهـاي جوانان </a:t>
            </a:r>
            <a:r>
              <a:rPr lang="fa-IR" b="0" i="0" smtClean="0">
                <a:solidFill>
                  <a:srgbClr val="000000"/>
                </a:solidFill>
                <a:effectLst/>
                <a:latin typeface="BLotus"/>
                <a:cs typeface="B Zar" panose="00000400000000000000" pitchFamily="2" charset="-78"/>
              </a:rPr>
              <a:t>روبه روست. تحقيقات نشان ميدهند كه رابطة جنسـي پـيش از </a:t>
            </a:r>
            <a:r>
              <a:rPr lang="fa-IR" b="0" i="0" smtClean="0">
                <a:solidFill>
                  <a:srgbClr val="000000"/>
                </a:solidFill>
                <a:effectLst/>
                <a:latin typeface="BLotus"/>
                <a:cs typeface="B Zar" panose="00000400000000000000" pitchFamily="2" charset="-78"/>
              </a:rPr>
              <a:t>ازدواج در </a:t>
            </a:r>
            <a:r>
              <a:rPr lang="fa-IR" b="0" i="0" smtClean="0">
                <a:solidFill>
                  <a:srgbClr val="000000"/>
                </a:solidFill>
                <a:effectLst/>
                <a:latin typeface="BLotus"/>
                <a:cs typeface="B Zar" panose="00000400000000000000" pitchFamily="2" charset="-78"/>
              </a:rPr>
              <a:t>ايران در حال افزايش است. يكي از گونههاي جديد روابط پـيش از </a:t>
            </a:r>
            <a:r>
              <a:rPr lang="fa-IR" b="0" i="0" smtClean="0">
                <a:solidFill>
                  <a:srgbClr val="000000"/>
                </a:solidFill>
                <a:effectLst/>
                <a:latin typeface="BLotus"/>
                <a:cs typeface="B Zar" panose="00000400000000000000" pitchFamily="2" charset="-78"/>
              </a:rPr>
              <a:t>ازدواج بين </a:t>
            </a:r>
            <a:r>
              <a:rPr lang="fa-IR" b="0" i="0" smtClean="0">
                <a:solidFill>
                  <a:srgbClr val="000000"/>
                </a:solidFill>
                <a:effectLst/>
                <a:latin typeface="BLotus"/>
                <a:cs typeface="B Zar" panose="00000400000000000000" pitchFamily="2" charset="-78"/>
              </a:rPr>
              <a:t>دختر و پسر، روابط مبتني بر »همخانگي« است كه در كلانشهرهايي </a:t>
            </a:r>
            <a:r>
              <a:rPr lang="fa-IR" b="0" i="0" smtClean="0">
                <a:solidFill>
                  <a:srgbClr val="000000"/>
                </a:solidFill>
                <a:effectLst/>
                <a:latin typeface="BLotus"/>
                <a:cs typeface="B Zar" panose="00000400000000000000" pitchFamily="2" charset="-78"/>
              </a:rPr>
              <a:t>چـون تهران </a:t>
            </a:r>
            <a:r>
              <a:rPr lang="fa-IR" b="0" i="0" smtClean="0">
                <a:solidFill>
                  <a:srgbClr val="000000"/>
                </a:solidFill>
                <a:effectLst/>
                <a:latin typeface="BLotus"/>
                <a:cs typeface="B Zar" panose="00000400000000000000" pitchFamily="2" charset="-78"/>
              </a:rPr>
              <a:t>رو به افزايش است. </a:t>
            </a:r>
            <a:endParaRPr lang="fa-IR" b="0" i="0" smtClean="0">
              <a:solidFill>
                <a:srgbClr val="000000"/>
              </a:solidFill>
              <a:effectLst/>
              <a:latin typeface="BLotus"/>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8441250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چون نميخواستند حقوق </a:t>
            </a:r>
            <a:r>
              <a:rPr lang="fa-IR">
                <a:solidFill>
                  <a:srgbClr val="000000"/>
                </a:solidFill>
                <a:latin typeface="BLotus"/>
                <a:cs typeface="B Zar" panose="00000400000000000000" pitchFamily="2" charset="-78"/>
              </a:rPr>
              <a:t>دوران </a:t>
            </a:r>
            <a:r>
              <a:rPr lang="fa-IR" smtClean="0">
                <a:solidFill>
                  <a:srgbClr val="000000"/>
                </a:solidFill>
                <a:latin typeface="BLotus"/>
                <a:cs typeface="B Zar" panose="00000400000000000000" pitchFamily="2" charset="-78"/>
              </a:rPr>
              <a:t>بيوگي (</a:t>
            </a:r>
            <a:r>
              <a:rPr lang="en-US" sz="2000">
                <a:solidFill>
                  <a:srgbClr val="000000"/>
                </a:solidFill>
                <a:latin typeface="TimesNewRomanPSMT"/>
                <a:cs typeface="B Zar" panose="00000400000000000000" pitchFamily="2" charset="-78"/>
              </a:rPr>
              <a:t>widow’s </a:t>
            </a:r>
            <a:r>
              <a:rPr lang="en-US" sz="2000" smtClean="0">
                <a:solidFill>
                  <a:srgbClr val="000000"/>
                </a:solidFill>
                <a:latin typeface="TimesNewRomanPSMT"/>
                <a:cs typeface="B Zar" panose="00000400000000000000" pitchFamily="2" charset="-78"/>
              </a:rPr>
              <a:t>pension</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آنها</a:t>
            </a:r>
            <a:r>
              <a:rPr lang="fa-IR">
                <a:solidFill>
                  <a:srgbClr val="000000"/>
                </a:solidFill>
                <a:latin typeface="BLotus"/>
                <a:cs typeface="B Zar" panose="00000400000000000000" pitchFamily="2" charset="-78"/>
              </a:rPr>
              <a:t>، كه دولت پرداخت ميكرد، قطع شود، اما از دهة </a:t>
            </a:r>
            <a:r>
              <a:rPr lang="fa-IR">
                <a:solidFill>
                  <a:srgbClr val="000000"/>
                </a:solidFill>
                <a:latin typeface="BLotus"/>
                <a:cs typeface="B Zar" panose="00000400000000000000" pitchFamily="2" charset="-78"/>
              </a:rPr>
              <a:t>1960به </a:t>
            </a:r>
            <a:r>
              <a:rPr lang="fa-IR" smtClean="0">
                <a:solidFill>
                  <a:srgbClr val="000000"/>
                </a:solidFill>
                <a:latin typeface="BLotus"/>
                <a:cs typeface="B Zar" panose="00000400000000000000" pitchFamily="2" charset="-78"/>
              </a:rPr>
              <a:t>بعد، در </a:t>
            </a:r>
            <a:r>
              <a:rPr lang="fa-IR">
                <a:solidFill>
                  <a:srgbClr val="000000"/>
                </a:solidFill>
                <a:latin typeface="BLotus"/>
                <a:cs typeface="B Zar" panose="00000400000000000000" pitchFamily="2" charset="-78"/>
              </a:rPr>
              <a:t>اروپا، اين بار نه صرفاً افرادي با شرايط اجتماعي خاص بلكه گروههاي </a:t>
            </a:r>
            <a:r>
              <a:rPr lang="fa-IR">
                <a:solidFill>
                  <a:srgbClr val="000000"/>
                </a:solidFill>
                <a:latin typeface="BLotus"/>
                <a:cs typeface="B Zar" panose="00000400000000000000" pitchFamily="2" charset="-78"/>
              </a:rPr>
              <a:t>متفاوتي </a:t>
            </a:r>
            <a:r>
              <a:rPr lang="fa-IR" smtClean="0">
                <a:solidFill>
                  <a:srgbClr val="000000"/>
                </a:solidFill>
                <a:latin typeface="BLotus"/>
                <a:cs typeface="B Zar" panose="00000400000000000000" pitchFamily="2" charset="-78"/>
              </a:rPr>
              <a:t>از مردم </a:t>
            </a:r>
            <a:r>
              <a:rPr lang="fa-IR">
                <a:solidFill>
                  <a:srgbClr val="000000"/>
                </a:solidFill>
                <a:latin typeface="BLotus"/>
                <a:cs typeface="B Zar" panose="00000400000000000000" pitchFamily="2" charset="-78"/>
              </a:rPr>
              <a:t>به سمت اين شكل از رابطهها رفتند و، بهتدريج، همخانگي در ميان </a:t>
            </a:r>
            <a:r>
              <a:rPr lang="fa-IR">
                <a:solidFill>
                  <a:srgbClr val="000000"/>
                </a:solidFill>
                <a:latin typeface="BLotus"/>
                <a:cs typeface="B Zar" panose="00000400000000000000" pitchFamily="2" charset="-78"/>
              </a:rPr>
              <a:t>بيشتر </a:t>
            </a:r>
            <a:r>
              <a:rPr lang="fa-IR" smtClean="0">
                <a:solidFill>
                  <a:srgbClr val="000000"/>
                </a:solidFill>
                <a:latin typeface="BLotus"/>
                <a:cs typeface="B Zar" panose="00000400000000000000" pitchFamily="2" charset="-78"/>
              </a:rPr>
              <a:t>طبقات و </a:t>
            </a:r>
            <a:r>
              <a:rPr lang="fa-IR">
                <a:solidFill>
                  <a:srgbClr val="000000"/>
                </a:solidFill>
                <a:latin typeface="BLotus"/>
                <a:cs typeface="B Zar" panose="00000400000000000000" pitchFamily="2" charset="-78"/>
              </a:rPr>
              <a:t>گروههاي اجتماعي رواج </a:t>
            </a:r>
            <a:r>
              <a:rPr lang="fa-IR">
                <a:solidFill>
                  <a:srgbClr val="000000"/>
                </a:solidFill>
                <a:latin typeface="BLotus"/>
                <a:cs typeface="B Zar" panose="00000400000000000000" pitchFamily="2" charset="-78"/>
              </a:rPr>
              <a:t>يافت </a:t>
            </a:r>
            <a:r>
              <a:rPr lang="fa-IR" smtClean="0">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Carmichael</a:t>
            </a:r>
            <a:r>
              <a:rPr lang="en-US" sz="2000">
                <a:solidFill>
                  <a:srgbClr val="000000"/>
                </a:solidFill>
                <a:latin typeface="TimesNewRomanPSMT"/>
                <a:cs typeface="B Zar" panose="00000400000000000000" pitchFamily="2" charset="-78"/>
              </a:rPr>
              <a:t>, </a:t>
            </a:r>
            <a:r>
              <a:rPr lang="en-US" sz="2000" smtClean="0">
                <a:solidFill>
                  <a:srgbClr val="000000"/>
                </a:solidFill>
                <a:latin typeface="TimesNewRomanPSMT"/>
                <a:cs typeface="B Zar" panose="00000400000000000000" pitchFamily="2" charset="-78"/>
              </a:rPr>
              <a:t>1995</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در </a:t>
            </a:r>
            <a:r>
              <a:rPr lang="fa-IR">
                <a:solidFill>
                  <a:srgbClr val="000000"/>
                </a:solidFill>
                <a:latin typeface="BLotus"/>
                <a:cs typeface="B Zar" panose="00000400000000000000" pitchFamily="2" charset="-78"/>
              </a:rPr>
              <a:t>اين ميان، فرايند </a:t>
            </a:r>
            <a:r>
              <a:rPr lang="fa-IR">
                <a:solidFill>
                  <a:srgbClr val="000000"/>
                </a:solidFill>
                <a:latin typeface="BLotus"/>
                <a:cs typeface="B Zar" panose="00000400000000000000" pitchFamily="2" charset="-78"/>
              </a:rPr>
              <a:t>تغيير </a:t>
            </a:r>
            <a:r>
              <a:rPr lang="fa-IR" smtClean="0">
                <a:solidFill>
                  <a:srgbClr val="000000"/>
                </a:solidFill>
                <a:latin typeface="BLotus"/>
                <a:cs typeface="B Zar" panose="00000400000000000000" pitchFamily="2" charset="-78"/>
              </a:rPr>
              <a:t>نگرش به </a:t>
            </a:r>
            <a:r>
              <a:rPr lang="fa-IR">
                <a:solidFill>
                  <a:srgbClr val="000000"/>
                </a:solidFill>
                <a:latin typeface="BLotus"/>
                <a:cs typeface="B Zar" panose="00000400000000000000" pitchFamily="2" charset="-78"/>
              </a:rPr>
              <a:t>ازدواج و شيوع روزافزون همخانگي پذيرش قانوني اين روابط را نيز با </a:t>
            </a:r>
            <a:r>
              <a:rPr lang="fa-IR">
                <a:solidFill>
                  <a:srgbClr val="000000"/>
                </a:solidFill>
                <a:latin typeface="BLotus"/>
                <a:cs typeface="B Zar" panose="00000400000000000000" pitchFamily="2" charset="-78"/>
              </a:rPr>
              <a:t>خود </a:t>
            </a:r>
            <a:r>
              <a:rPr lang="fa-IR" smtClean="0">
                <a:solidFill>
                  <a:srgbClr val="000000"/>
                </a:solidFill>
                <a:latin typeface="BLotus"/>
                <a:cs typeface="B Zar" panose="00000400000000000000" pitchFamily="2" charset="-78"/>
              </a:rPr>
              <a:t>بههمراه آورد</a:t>
            </a:r>
            <a:r>
              <a:rPr lang="fa-IR">
                <a:solidFill>
                  <a:srgbClr val="000000"/>
                </a:solidFill>
                <a:latin typeface="BLotus"/>
                <a:cs typeface="B Zar" panose="00000400000000000000" pitchFamily="2" charset="-78"/>
              </a:rPr>
              <a:t>. به طور مثال امروزه در يازده كشور اروپايي </a:t>
            </a:r>
            <a:r>
              <a:rPr lang="fa-IR" sz="1400">
                <a:solidFill>
                  <a:srgbClr val="000000"/>
                </a:solidFill>
                <a:latin typeface="BLotus"/>
                <a:cs typeface="B Zar" panose="00000400000000000000" pitchFamily="2" charset="-78"/>
              </a:rPr>
              <a:t>5</a:t>
            </a:r>
            <a:r>
              <a:rPr lang="fa-IR">
                <a:solidFill>
                  <a:srgbClr val="000000"/>
                </a:solidFill>
                <a:latin typeface="BLotus"/>
                <a:cs typeface="B Zar" panose="00000400000000000000" pitchFamily="2" charset="-78"/>
              </a:rPr>
              <a:t>از همخانگي، بهمثابة يك </a:t>
            </a:r>
            <a:r>
              <a:rPr lang="fa-IR">
                <a:solidFill>
                  <a:srgbClr val="000000"/>
                </a:solidFill>
                <a:latin typeface="BLotus"/>
                <a:cs typeface="B Zar" panose="00000400000000000000" pitchFamily="2" charset="-78"/>
              </a:rPr>
              <a:t>رابطة </a:t>
            </a:r>
            <a:r>
              <a:rPr lang="fa-IR" smtClean="0">
                <a:solidFill>
                  <a:srgbClr val="000000"/>
                </a:solidFill>
                <a:latin typeface="BLotus"/>
                <a:cs typeface="B Zar" panose="00000400000000000000" pitchFamily="2" charset="-78"/>
              </a:rPr>
              <a:t>قانوني، حمايت </a:t>
            </a:r>
            <a:r>
              <a:rPr lang="fa-IR">
                <a:solidFill>
                  <a:srgbClr val="000000"/>
                </a:solidFill>
                <a:latin typeface="BLotus"/>
                <a:cs typeface="B Zar" panose="00000400000000000000" pitchFamily="2" charset="-78"/>
              </a:rPr>
              <a:t>ميشود و در كشورهاي ديگر اين قاره نيز، هرچند اين روابط قانوني نشده است</a:t>
            </a:r>
            <a:r>
              <a:rPr lang="fa-IR">
                <a:cs typeface="B Zar" panose="00000400000000000000" pitchFamily="2" charset="-78"/>
              </a:rPr>
              <a:t>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027217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Lotus"/>
                <a:cs typeface="B Zar" panose="00000400000000000000" pitchFamily="2" charset="-78"/>
              </a:rPr>
              <a:t>با آن برخوردي هم نميشود؛ به طوري كه در بسياري از كشورهاي اروپايي</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زوجها همخانه  </a:t>
            </a:r>
            <a:r>
              <a:rPr lang="fa-IR">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cohabiting </a:t>
            </a:r>
            <a:r>
              <a:rPr lang="en-US" sz="2000" smtClean="0">
                <a:solidFill>
                  <a:srgbClr val="000000"/>
                </a:solidFill>
                <a:latin typeface="TimesNewRomanPSMT"/>
                <a:cs typeface="B Zar" panose="00000400000000000000" pitchFamily="2" charset="-78"/>
              </a:rPr>
              <a:t>couples</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به </a:t>
            </a:r>
            <a:r>
              <a:rPr lang="fa-IR">
                <a:solidFill>
                  <a:srgbClr val="000000"/>
                </a:solidFill>
                <a:latin typeface="BLotus"/>
                <a:cs typeface="B Zar" panose="00000400000000000000" pitchFamily="2" charset="-78"/>
              </a:rPr>
              <a:t>موازات زوجهاي </a:t>
            </a:r>
            <a:r>
              <a:rPr lang="fa-IR">
                <a:solidFill>
                  <a:srgbClr val="000000"/>
                </a:solidFill>
                <a:latin typeface="BLotus"/>
                <a:cs typeface="B Zar" panose="00000400000000000000" pitchFamily="2" charset="-78"/>
              </a:rPr>
              <a:t>ازدواجكرده </a:t>
            </a:r>
            <a:r>
              <a:rPr lang="fa-IR" smtClean="0">
                <a:solidFill>
                  <a:srgbClr val="000000"/>
                </a:solidFill>
                <a:latin typeface="BLotus"/>
                <a:cs typeface="B Zar" panose="00000400000000000000" pitchFamily="2" charset="-78"/>
              </a:rPr>
              <a:t> </a:t>
            </a:r>
            <a:r>
              <a:rPr lang="fa-IR">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married </a:t>
            </a:r>
            <a:r>
              <a:rPr lang="en-US" sz="2000" smtClean="0">
                <a:solidFill>
                  <a:srgbClr val="000000"/>
                </a:solidFill>
                <a:latin typeface="TimesNewRomanPSMT"/>
                <a:cs typeface="B Zar" panose="00000400000000000000" pitchFamily="2" charset="-78"/>
              </a:rPr>
              <a:t>couples</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با هم </a:t>
            </a:r>
            <a:r>
              <a:rPr lang="fa-IR">
                <a:solidFill>
                  <a:srgbClr val="000000"/>
                </a:solidFill>
                <a:latin typeface="BLotus"/>
                <a:cs typeface="B Zar" panose="00000400000000000000" pitchFamily="2" charset="-78"/>
              </a:rPr>
              <a:t>زندگي ميكنند و حتي صاحب </a:t>
            </a:r>
            <a:r>
              <a:rPr lang="fa-IR">
                <a:solidFill>
                  <a:srgbClr val="000000"/>
                </a:solidFill>
                <a:latin typeface="BLotus"/>
                <a:cs typeface="B Zar" panose="00000400000000000000" pitchFamily="2" charset="-78"/>
              </a:rPr>
              <a:t>فرزند </a:t>
            </a:r>
            <a:r>
              <a:rPr lang="fa-IR" smtClean="0">
                <a:solidFill>
                  <a:srgbClr val="000000"/>
                </a:solidFill>
                <a:latin typeface="BLotus"/>
                <a:cs typeface="B Zar" panose="00000400000000000000" pitchFamily="2" charset="-78"/>
              </a:rPr>
              <a:t>ميشوند. با </a:t>
            </a:r>
            <a:r>
              <a:rPr lang="fa-IR">
                <a:solidFill>
                  <a:srgbClr val="000000"/>
                </a:solidFill>
                <a:latin typeface="BLotus"/>
                <a:cs typeface="B Zar" panose="00000400000000000000" pitchFamily="2" charset="-78"/>
              </a:rPr>
              <a:t>اين حال، تغييرات خانواده در سراسر اروپا به طور يكنواخت رخ نداده است، </a:t>
            </a:r>
            <a:r>
              <a:rPr lang="fa-IR">
                <a:solidFill>
                  <a:srgbClr val="000000"/>
                </a:solidFill>
                <a:latin typeface="BLotus"/>
                <a:cs typeface="B Zar" panose="00000400000000000000" pitchFamily="2" charset="-78"/>
              </a:rPr>
              <a:t>بلكه </a:t>
            </a:r>
            <a:r>
              <a:rPr lang="fa-IR" smtClean="0">
                <a:solidFill>
                  <a:srgbClr val="000000"/>
                </a:solidFill>
                <a:latin typeface="BLotus"/>
                <a:cs typeface="B Zar" panose="00000400000000000000" pitchFamily="2" charset="-78"/>
              </a:rPr>
              <a:t>در 50سال </a:t>
            </a:r>
            <a:r>
              <a:rPr lang="fa-IR">
                <a:solidFill>
                  <a:srgbClr val="000000"/>
                </a:solidFill>
                <a:latin typeface="BLotus"/>
                <a:cs typeface="B Zar" panose="00000400000000000000" pitchFamily="2" charset="-78"/>
              </a:rPr>
              <a:t>اخير، روند اشاعة آن از شمال اروپا به سمت جنوب در حركت بوده </a:t>
            </a:r>
            <a:r>
              <a:rPr lang="fa-IR">
                <a:solidFill>
                  <a:srgbClr val="000000"/>
                </a:solidFill>
                <a:latin typeface="BLotus"/>
                <a:cs typeface="B Zar" panose="00000400000000000000" pitchFamily="2" charset="-78"/>
              </a:rPr>
              <a:t>است </a:t>
            </a:r>
            <a:r>
              <a:rPr lang="fa-IR" smtClean="0">
                <a:solidFill>
                  <a:srgbClr val="000000"/>
                </a:solidFill>
                <a:latin typeface="BLotus"/>
                <a:cs typeface="B Zar" panose="00000400000000000000" pitchFamily="2" charset="-78"/>
              </a:rPr>
              <a:t>( </a:t>
            </a:r>
            <a:r>
              <a:rPr lang="en-US" sz="2000" smtClean="0">
                <a:solidFill>
                  <a:srgbClr val="000000"/>
                </a:solidFill>
                <a:latin typeface="TimesNewRomanPSMT"/>
                <a:cs typeface="B Zar" panose="00000400000000000000" pitchFamily="2" charset="-78"/>
              </a:rPr>
              <a:t>Hoem </a:t>
            </a:r>
            <a:r>
              <a:rPr lang="en-US" smtClean="0">
                <a:solidFill>
                  <a:srgbClr val="000000"/>
                </a:solidFill>
                <a:latin typeface="BLotus"/>
                <a:cs typeface="B Zar" panose="00000400000000000000" pitchFamily="2" charset="-78"/>
              </a:rPr>
              <a:t>(. </a:t>
            </a:r>
            <a:r>
              <a:rPr lang="fa-IR">
                <a:solidFill>
                  <a:srgbClr val="000000"/>
                </a:solidFill>
                <a:latin typeface="BLotus"/>
                <a:cs typeface="B Zar" panose="00000400000000000000" pitchFamily="2" charset="-78"/>
              </a:rPr>
              <a:t>گسترش همخانگي در اروپا، كه در ميانة</a:t>
            </a:r>
            <a:r>
              <a:rPr lang="en-US" sz="2000">
                <a:solidFill>
                  <a:srgbClr val="000000"/>
                </a:solidFill>
                <a:latin typeface="TimesNewRomanPSMT"/>
                <a:cs typeface="B Zar" panose="00000400000000000000" pitchFamily="2" charset="-78"/>
              </a:rPr>
              <a:t>Prinz, 1995; Roussel, 1992; and Hoem</a:t>
            </a:r>
            <a:r>
              <a:rPr lang="en-US" sz="2000">
                <a:solidFill>
                  <a:srgbClr val="000000"/>
                </a:solidFill>
                <a:latin typeface="TimesNewRomanPSMT"/>
                <a:cs typeface="B Zar" panose="00000400000000000000" pitchFamily="2" charset="-78"/>
              </a:rPr>
              <a:t>, </a:t>
            </a:r>
            <a:r>
              <a:rPr lang="en-US" sz="2000" smtClean="0">
                <a:solidFill>
                  <a:srgbClr val="000000"/>
                </a:solidFill>
                <a:latin typeface="TimesNewRomanPSMT"/>
                <a:cs typeface="B Zar" panose="00000400000000000000" pitchFamily="2" charset="-78"/>
              </a:rPr>
              <a:t>1988 </a:t>
            </a:r>
            <a:r>
              <a:rPr lang="fa-IR" smtClean="0">
                <a:solidFill>
                  <a:srgbClr val="000000"/>
                </a:solidFill>
                <a:latin typeface="BLotus"/>
                <a:cs typeface="B Zar" panose="00000400000000000000" pitchFamily="2" charset="-78"/>
              </a:rPr>
              <a:t>دهة 1960آغاز </a:t>
            </a:r>
            <a:r>
              <a:rPr lang="fa-IR">
                <a:solidFill>
                  <a:srgbClr val="000000"/>
                </a:solidFill>
                <a:latin typeface="BLotus"/>
                <a:cs typeface="B Zar" panose="00000400000000000000" pitchFamily="2" charset="-78"/>
              </a:rPr>
              <a:t>شد، در مرحلة اول در شمال اين قاره و در كشور سوئد </a:t>
            </a:r>
            <a:r>
              <a:rPr lang="fa-IR">
                <a:solidFill>
                  <a:srgbClr val="000000"/>
                </a:solidFill>
                <a:latin typeface="BLotus"/>
                <a:cs typeface="B Zar" panose="00000400000000000000" pitchFamily="2" charset="-78"/>
              </a:rPr>
              <a:t>بـهوقـوع </a:t>
            </a:r>
            <a:r>
              <a:rPr lang="fa-IR" smtClean="0">
                <a:solidFill>
                  <a:srgbClr val="000000"/>
                </a:solidFill>
                <a:latin typeface="BLotus"/>
                <a:cs typeface="B Zar" panose="00000400000000000000" pitchFamily="2" charset="-78"/>
              </a:rPr>
              <a:t>پيوسـت</a:t>
            </a:r>
            <a:r>
              <a:rPr lang="fa-IR" smtClean="0">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 </a:t>
            </a:r>
            <a:r>
              <a:rPr lang="fa-IR">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Trost, 1978; Trost</a:t>
            </a:r>
            <a:r>
              <a:rPr lang="en-US" sz="2000">
                <a:solidFill>
                  <a:srgbClr val="000000"/>
                </a:solidFill>
                <a:latin typeface="TimesNewRomanPSMT"/>
                <a:cs typeface="B Zar" panose="00000400000000000000" pitchFamily="2" charset="-78"/>
              </a:rPr>
              <a:t>, </a:t>
            </a:r>
            <a:r>
              <a:rPr lang="en-US" sz="2000" smtClean="0">
                <a:solidFill>
                  <a:srgbClr val="000000"/>
                </a:solidFill>
                <a:latin typeface="TimesNewRomanPSMT"/>
                <a:cs typeface="B Zar" panose="00000400000000000000" pitchFamily="2" charset="-78"/>
              </a:rPr>
              <a:t>1979</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و </a:t>
            </a:r>
            <a:r>
              <a:rPr lang="fa-IR">
                <a:solidFill>
                  <a:srgbClr val="000000"/>
                </a:solidFill>
                <a:latin typeface="BLotus"/>
                <a:cs typeface="B Zar" panose="00000400000000000000" pitchFamily="2" charset="-78"/>
              </a:rPr>
              <a:t>پس از مقبوليتي كه در اين كشور پيدا كرد، در </a:t>
            </a:r>
            <a:r>
              <a:rPr lang="fa-IR">
                <a:solidFill>
                  <a:srgbClr val="000000"/>
                </a:solidFill>
                <a:latin typeface="BLotus"/>
                <a:cs typeface="B Zar" panose="00000400000000000000" pitchFamily="2" charset="-78"/>
              </a:rPr>
              <a:t>مرحلـة </a:t>
            </a:r>
            <a:r>
              <a:rPr lang="fa-IR" smtClean="0">
                <a:solidFill>
                  <a:srgbClr val="000000"/>
                </a:solidFill>
                <a:latin typeface="BLotus"/>
                <a:cs typeface="B Zar" panose="00000400000000000000" pitchFamily="2" charset="-78"/>
              </a:rPr>
              <a:t>دوم، گسترش </a:t>
            </a:r>
            <a:r>
              <a:rPr lang="fa-IR">
                <a:solidFill>
                  <a:srgbClr val="000000"/>
                </a:solidFill>
                <a:latin typeface="BLotus"/>
                <a:cs typeface="B Zar" panose="00000400000000000000" pitchFamily="2" charset="-78"/>
              </a:rPr>
              <a:t>بيشتري يافت و در دهة 1970به كشورهاي مركز اروپـا ماننـد فرانسـه</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اتـريش، سوئيس</a:t>
            </a:r>
            <a:r>
              <a:rPr lang="fa-IR">
                <a:solidFill>
                  <a:srgbClr val="000000"/>
                </a:solidFill>
                <a:latin typeface="BLotus"/>
                <a:cs typeface="B Zar" panose="00000400000000000000" pitchFamily="2" charset="-78"/>
              </a:rPr>
              <a:t>، آلمان، هلند، و انگلستان اشاعه يافت. سپس، در مرحلـة سـوم از </a:t>
            </a:r>
            <a:r>
              <a:rPr lang="fa-IR">
                <a:solidFill>
                  <a:srgbClr val="000000"/>
                </a:solidFill>
                <a:latin typeface="BLotus"/>
                <a:cs typeface="B Zar" panose="00000400000000000000" pitchFamily="2" charset="-78"/>
              </a:rPr>
              <a:t>حيـات </a:t>
            </a:r>
            <a:r>
              <a:rPr lang="fa-IR" smtClean="0">
                <a:solidFill>
                  <a:srgbClr val="000000"/>
                </a:solidFill>
                <a:latin typeface="BLotus"/>
                <a:cs typeface="B Zar" panose="00000400000000000000" pitchFamily="2" charset="-78"/>
              </a:rPr>
              <a:t>تـاريخي خويش</a:t>
            </a:r>
            <a:r>
              <a:rPr lang="fa-IR">
                <a:solidFill>
                  <a:srgbClr val="000000"/>
                </a:solidFill>
                <a:latin typeface="BLotus"/>
                <a:cs typeface="B Zar" panose="00000400000000000000" pitchFamily="2" charset="-78"/>
              </a:rPr>
              <a:t>، در اوايل دهة 1980به جنوب اروپا و كشورهايي چون ايتاليـا، پرتغـال، اسـپانيا</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ويونان </a:t>
            </a:r>
            <a:r>
              <a:rPr lang="fa-IR">
                <a:solidFill>
                  <a:srgbClr val="000000"/>
                </a:solidFill>
                <a:latin typeface="BLotus"/>
                <a:cs typeface="B Zar" panose="00000400000000000000" pitchFamily="2" charset="-78"/>
              </a:rPr>
              <a:t>انتقال </a:t>
            </a:r>
            <a:r>
              <a:rPr lang="fa-IR">
                <a:solidFill>
                  <a:srgbClr val="000000"/>
                </a:solidFill>
                <a:latin typeface="BLotus"/>
                <a:cs typeface="B Zar" panose="00000400000000000000" pitchFamily="2" charset="-78"/>
              </a:rPr>
              <a:t>يافت </a:t>
            </a:r>
            <a:r>
              <a:rPr lang="fa-IR" smtClean="0">
                <a:cs typeface="B Zar" panose="00000400000000000000" pitchFamily="2" charset="-78"/>
              </a:rPr>
              <a:t> </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747674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3334042" y="1825625"/>
            <a:ext cx="8019757" cy="4351338"/>
          </a:xfrm>
        </p:spPr>
        <p:txBody>
          <a:bodyPr>
            <a:normAutofit/>
          </a:bodyPr>
          <a:lstStyle/>
          <a:p>
            <a:pPr algn="just"/>
            <a:r>
              <a:rPr lang="fa-IR">
                <a:solidFill>
                  <a:srgbClr val="000000"/>
                </a:solidFill>
                <a:latin typeface="BLotus"/>
                <a:cs typeface="B Zar" panose="00000400000000000000" pitchFamily="2" charset="-78"/>
              </a:rPr>
              <a:t>به اين ترتيب، همخانگي در اروپـا </a:t>
            </a:r>
            <a:r>
              <a:rPr lang="fa-IR">
                <a:solidFill>
                  <a:srgbClr val="000000"/>
                </a:solidFill>
                <a:latin typeface="BLotus"/>
                <a:cs typeface="B Zar" panose="00000400000000000000" pitchFamily="2" charset="-78"/>
              </a:rPr>
              <a:t>بـا </a:t>
            </a:r>
            <a:r>
              <a:rPr lang="fa-IR" smtClean="0">
                <a:solidFill>
                  <a:srgbClr val="000000"/>
                </a:solidFill>
                <a:latin typeface="BLotus"/>
                <a:cs typeface="B Zar" panose="00000400000000000000" pitchFamily="2" charset="-78"/>
              </a:rPr>
              <a:t>درنورديـدن سرزمينهـاي </a:t>
            </a:r>
            <a:r>
              <a:rPr lang="fa-IR">
                <a:solidFill>
                  <a:srgbClr val="000000"/>
                </a:solidFill>
                <a:latin typeface="BLotus"/>
                <a:cs typeface="B Zar" panose="00000400000000000000" pitchFamily="2" charset="-78"/>
              </a:rPr>
              <a:t>گونـاگون، بـهتـدريج، از رفتـار انحرافـي و نابهنجـار بـه رفتـاري </a:t>
            </a:r>
            <a:r>
              <a:rPr lang="fa-IR">
                <a:solidFill>
                  <a:srgbClr val="000000"/>
                </a:solidFill>
                <a:latin typeface="BLotus"/>
                <a:cs typeface="B Zar" panose="00000400000000000000" pitchFamily="2" charset="-78"/>
              </a:rPr>
              <a:t>بهنجـار </a:t>
            </a:r>
            <a:r>
              <a:rPr lang="fa-IR" smtClean="0">
                <a:solidFill>
                  <a:srgbClr val="000000"/>
                </a:solidFill>
                <a:latin typeface="BLotus"/>
                <a:cs typeface="B Zar" panose="00000400000000000000" pitchFamily="2" charset="-78"/>
              </a:rPr>
              <a:t>و پيش پاافتاده </a:t>
            </a:r>
            <a:r>
              <a:rPr lang="fa-IR">
                <a:solidFill>
                  <a:srgbClr val="000000"/>
                </a:solidFill>
                <a:latin typeface="BLotus"/>
                <a:cs typeface="B Zar" panose="00000400000000000000" pitchFamily="2" charset="-78"/>
              </a:rPr>
              <a:t>تغيير معنا داد. در اين بين، روند تاريخي و تدريجي اشاعة همخانگي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اروپـا، سطوح </a:t>
            </a:r>
            <a:r>
              <a:rPr lang="fa-IR">
                <a:solidFill>
                  <a:srgbClr val="000000"/>
                </a:solidFill>
                <a:latin typeface="BLotus"/>
                <a:cs typeface="B Zar" panose="00000400000000000000" pitchFamily="2" charset="-78"/>
              </a:rPr>
              <a:t>متفاوتي از تأثيرات را نيز در ايـن كشـورها بـا خـود بـههمـراه داشـته اسـت</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مـثلاً همخانگي </a:t>
            </a:r>
            <a:r>
              <a:rPr lang="fa-IR">
                <a:solidFill>
                  <a:srgbClr val="000000"/>
                </a:solidFill>
                <a:latin typeface="BLotus"/>
                <a:cs typeface="B Zar" panose="00000400000000000000" pitchFamily="2" charset="-78"/>
              </a:rPr>
              <a:t>در شمال و مركز اروپا، به سبب تقدم تاريخي آن، رواج بسيار بيشتري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برابـر جنوب </a:t>
            </a:r>
            <a:r>
              <a:rPr lang="fa-IR">
                <a:solidFill>
                  <a:srgbClr val="000000"/>
                </a:solidFill>
                <a:latin typeface="BLotus"/>
                <a:cs typeface="B Zar" panose="00000400000000000000" pitchFamily="2" charset="-78"/>
              </a:rPr>
              <a:t>اروپا </a:t>
            </a:r>
            <a:r>
              <a:rPr lang="fa-IR">
                <a:solidFill>
                  <a:srgbClr val="000000"/>
                </a:solidFill>
                <a:latin typeface="BLotus"/>
                <a:cs typeface="B Zar" panose="00000400000000000000" pitchFamily="2" charset="-78"/>
              </a:rPr>
              <a:t>دارد</a:t>
            </a:r>
            <a:r>
              <a:rPr lang="fa-IR" smtClean="0">
                <a:solidFill>
                  <a:srgbClr val="000000"/>
                </a:solidFill>
                <a:latin typeface="BLotus"/>
                <a:cs typeface="B Zar" panose="00000400000000000000" pitchFamily="2" charset="-78"/>
              </a:rPr>
              <a:t>.</a:t>
            </a:r>
            <a:r>
              <a:rPr lang="en-US">
                <a:cs typeface="B Zar" panose="00000400000000000000" pitchFamily="2" charset="-78"/>
              </a:rPr>
              <a:t/>
            </a:r>
            <a:br>
              <a:rPr lang="en-US">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2794976"/>
            <a:ext cx="2546253" cy="84406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latin typeface="BLotus"/>
                <a:cs typeface="B Zar" panose="00000400000000000000" pitchFamily="2" charset="-78"/>
              </a:rPr>
              <a:t>رفتـاري بهنجـار و پيش پاافتاده</a:t>
            </a:r>
            <a:endParaRPr lang="fa-IR">
              <a:solidFill>
                <a:srgbClr val="FF0000"/>
              </a:solidFill>
            </a:endParaRPr>
          </a:p>
        </p:txBody>
      </p:sp>
    </p:spTree>
    <p:extLst>
      <p:ext uri="{BB962C8B-B14F-4D97-AF65-F5344CB8AC3E}">
        <p14:creationId xmlns:p14="http://schemas.microsoft.com/office/powerpoint/2010/main" val="1978159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a:solidFill>
                  <a:srgbClr val="000000"/>
                </a:solidFill>
                <a:latin typeface="BLotus"/>
                <a:cs typeface="B Zar" panose="00000400000000000000" pitchFamily="2" charset="-78"/>
              </a:rPr>
              <a:t> اين روابط، در مركز و جنوب اروپا، از 80درصد در فرانسه تا 10درصد </a:t>
            </a:r>
            <a:r>
              <a:rPr lang="en-US" sz="1900">
                <a:solidFill>
                  <a:srgbClr val="000000"/>
                </a:solidFill>
                <a:latin typeface="TimesNewRomanPSMT"/>
                <a:cs typeface="B Zar" panose="00000400000000000000" pitchFamily="2" charset="-78"/>
              </a:rPr>
              <a:t>Dalla De Sandre, 2000; Heuveline and Timberlake, 2004</a:t>
            </a:r>
            <a:r>
              <a:rPr lang="en-US" sz="2600">
                <a:solidFill>
                  <a:srgbClr val="000000"/>
                </a:solidFill>
                <a:latin typeface="BLotus"/>
                <a:cs typeface="B Zar" panose="00000400000000000000" pitchFamily="2" charset="-78"/>
              </a:rPr>
              <a:t>) </a:t>
            </a:r>
            <a:r>
              <a:rPr lang="fa-IR" sz="2600">
                <a:solidFill>
                  <a:srgbClr val="000000"/>
                </a:solidFill>
                <a:latin typeface="BLotus"/>
                <a:cs typeface="B Zar" panose="00000400000000000000" pitchFamily="2" charset="-78"/>
              </a:rPr>
              <a:t>در ايتاليا در نوسـان اسـت </a:t>
            </a:r>
            <a:r>
              <a:rPr lang="fa-IR" sz="1900">
                <a:solidFill>
                  <a:srgbClr val="000000"/>
                </a:solidFill>
                <a:latin typeface="TimesNewRomanPSMT"/>
                <a:cs typeface="B Zar" panose="00000400000000000000" pitchFamily="2" charset="-78"/>
              </a:rPr>
              <a:t>; </a:t>
            </a:r>
            <a:r>
              <a:rPr lang="fa-IR" sz="2600">
                <a:solidFill>
                  <a:srgbClr val="000000"/>
                </a:solidFill>
                <a:latin typeface="BLotus"/>
                <a:cs typeface="B Zar" panose="00000400000000000000" pitchFamily="2" charset="-78"/>
              </a:rPr>
              <a:t>.(</a:t>
            </a:r>
            <a:r>
              <a:rPr lang="en-US" sz="1900">
                <a:solidFill>
                  <a:srgbClr val="000000"/>
                </a:solidFill>
                <a:latin typeface="TimesNewRomanPSMT"/>
                <a:cs typeface="B Zar" panose="00000400000000000000" pitchFamily="2" charset="-78"/>
              </a:rPr>
              <a:t>Zuanna, 2004</a:t>
            </a:r>
            <a:r>
              <a:rPr lang="fa-IR" sz="2600">
                <a:solidFill>
                  <a:srgbClr val="000000"/>
                </a:solidFill>
                <a:latin typeface="BLotus"/>
                <a:cs typeface="B Zar" panose="00000400000000000000" pitchFamily="2" charset="-78"/>
              </a:rPr>
              <a:t>اين در حالي است كه در كشور سوئد، در شمال اروپا، كـه پـيشقـراول همخانگي در اين قاره است، بيشتر جوانان، همخانگي را به ازدواج ترجيح ميدهنـد و بـه تعبير تروست: »جوانان در سوئد، همخانگي را به جاي ازدواج انتخاب نميكنند؛ آنجا فقط همخانگي وجود دارد« </a:t>
            </a:r>
            <a:r>
              <a:rPr lang="en-US" sz="2600">
                <a:solidFill>
                  <a:prstClr val="black"/>
                </a:solidFill>
                <a:cs typeface="B Zar" panose="00000400000000000000" pitchFamily="2" charset="-78"/>
              </a:rPr>
              <a:t> </a:t>
            </a:r>
            <a:endParaRPr lang="fa-IR" sz="2600">
              <a:solidFill>
                <a:prstClr val="black"/>
              </a:solidFill>
              <a:cs typeface="B Zar" panose="00000400000000000000" pitchFamily="2" charset="-78"/>
            </a:endParaRPr>
          </a:p>
          <a:p>
            <a:endParaRPr lang="fa-IR"/>
          </a:p>
        </p:txBody>
      </p:sp>
    </p:spTree>
    <p:extLst>
      <p:ext uri="{BB962C8B-B14F-4D97-AF65-F5344CB8AC3E}">
        <p14:creationId xmlns:p14="http://schemas.microsoft.com/office/powerpoint/2010/main" val="778095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گسترش همخانگي در كشورهاي غربي، بهمثابة شكل جديـدي از خـانواده</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مهـمتـرين تغيير </a:t>
            </a:r>
            <a:r>
              <a:rPr lang="fa-IR">
                <a:solidFill>
                  <a:srgbClr val="000000"/>
                </a:solidFill>
                <a:latin typeface="BLotus"/>
                <a:cs typeface="B Zar" panose="00000400000000000000" pitchFamily="2" charset="-78"/>
              </a:rPr>
              <a:t>در الگوهاي خانواده در 50سال اخير بوده </a:t>
            </a:r>
            <a:r>
              <a:rPr lang="fa-IR">
                <a:solidFill>
                  <a:srgbClr val="000000"/>
                </a:solidFill>
                <a:latin typeface="BLotus"/>
                <a:cs typeface="B Zar" panose="00000400000000000000" pitchFamily="2" charset="-78"/>
              </a:rPr>
              <a:t>است </a:t>
            </a:r>
            <a:r>
              <a:rPr lang="fa-IR" smtClean="0">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Nazio, 2008</a:t>
            </a:r>
            <a:r>
              <a:rPr lang="en-US" sz="2000">
                <a:solidFill>
                  <a:srgbClr val="000000"/>
                </a:solidFill>
                <a:latin typeface="TimesNewRomanPSMT"/>
                <a:cs typeface="B Zar" panose="00000400000000000000" pitchFamily="2" charset="-78"/>
              </a:rPr>
              <a:t>: </a:t>
            </a:r>
            <a:r>
              <a:rPr lang="en-US" sz="2000" smtClean="0">
                <a:solidFill>
                  <a:srgbClr val="000000"/>
                </a:solidFill>
                <a:latin typeface="TimesNewRomanPSMT"/>
                <a:cs typeface="B Zar" panose="00000400000000000000" pitchFamily="2" charset="-78"/>
              </a:rPr>
              <a:t>3</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امروزه</a:t>
            </a:r>
            <a:r>
              <a:rPr lang="fa-IR">
                <a:solidFill>
                  <a:srgbClr val="000000"/>
                </a:solidFill>
                <a:latin typeface="BLotus"/>
                <a:cs typeface="B Zar" panose="00000400000000000000" pitchFamily="2" charset="-78"/>
              </a:rPr>
              <a:t>،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غرب، معمولاً </a:t>
            </a:r>
            <a:r>
              <a:rPr lang="fa-IR">
                <a:solidFill>
                  <a:srgbClr val="000000"/>
                </a:solidFill>
                <a:latin typeface="BLotus"/>
                <a:cs typeface="B Zar" panose="00000400000000000000" pitchFamily="2" charset="-78"/>
              </a:rPr>
              <a:t>از دو نوع عمدة همخانگي ياد ميشود: »همخـانگي پـيش از ازدواج</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a:t>
            </a:r>
            <a:r>
              <a:rPr lang="en-US" sz="2000" smtClean="0">
                <a:solidFill>
                  <a:srgbClr val="000000"/>
                </a:solidFill>
                <a:latin typeface="TimesNewRomanPSMT"/>
                <a:cs typeface="B Zar" panose="00000400000000000000" pitchFamily="2" charset="-78"/>
              </a:rPr>
              <a:t>premarital</a:t>
            </a:r>
            <a:r>
              <a:rPr lang="en-US" sz="2000" smtClean="0">
                <a:solidFill>
                  <a:srgbClr val="000000"/>
                </a:solidFill>
                <a:latin typeface="TimesNewRomanPSMT"/>
                <a:cs typeface="B Zar" panose="00000400000000000000" pitchFamily="2" charset="-78"/>
              </a:rPr>
              <a:t> </a:t>
            </a:r>
            <a:r>
              <a:rPr lang="en-US" smtClean="0">
                <a:solidFill>
                  <a:srgbClr val="000000"/>
                </a:solidFill>
                <a:latin typeface="BLotus"/>
                <a:cs typeface="B Zar" panose="00000400000000000000" pitchFamily="2" charset="-78"/>
              </a:rPr>
              <a:t>،(.</a:t>
            </a:r>
            <a:r>
              <a:rPr lang="fa-IR" smtClean="0">
                <a:solidFill>
                  <a:srgbClr val="000000"/>
                </a:solidFill>
                <a:latin typeface="BLotus"/>
                <a:cs typeface="B Zar" panose="00000400000000000000" pitchFamily="2" charset="-78"/>
              </a:rPr>
              <a:t>در </a:t>
            </a:r>
            <a:r>
              <a:rPr lang="fa-IR">
                <a:solidFill>
                  <a:srgbClr val="000000"/>
                </a:solidFill>
                <a:latin typeface="BLotus"/>
                <a:cs typeface="B Zar" panose="00000400000000000000" pitchFamily="2" charset="-78"/>
              </a:rPr>
              <a:t>الگـوي اول</a:t>
            </a:r>
            <a:r>
              <a:rPr lang="en-US" sz="2000">
                <a:solidFill>
                  <a:srgbClr val="000000"/>
                </a:solidFill>
                <a:latin typeface="TimesNewRomanPSMT"/>
                <a:cs typeface="B Zar" panose="00000400000000000000" pitchFamily="2" charset="-78"/>
              </a:rPr>
              <a:t>non-marital cohabitation</a:t>
            </a:r>
            <a:r>
              <a:rPr lang="en-US">
                <a:solidFill>
                  <a:srgbClr val="000000"/>
                </a:solidFill>
                <a:latin typeface="BLotus"/>
                <a:cs typeface="B Zar" panose="00000400000000000000" pitchFamily="2" charset="-78"/>
              </a:rPr>
              <a:t>) </a:t>
            </a:r>
            <a:r>
              <a:rPr lang="en-US" smtClean="0">
                <a:solidFill>
                  <a:srgbClr val="000000"/>
                </a:solidFill>
                <a:latin typeface="BLotus"/>
                <a:cs typeface="B Zar" panose="00000400000000000000" pitchFamily="2" charset="-78"/>
              </a:rPr>
              <a:t>«(</a:t>
            </a:r>
            <a:r>
              <a:rPr lang="fa-IR" smtClean="0">
                <a:solidFill>
                  <a:srgbClr val="000000"/>
                </a:solidFill>
                <a:latin typeface="BLotus"/>
                <a:cs typeface="B Zar" panose="00000400000000000000" pitchFamily="2" charset="-78"/>
              </a:rPr>
              <a:t>و </a:t>
            </a:r>
            <a:r>
              <a:rPr lang="fa-IR">
                <a:solidFill>
                  <a:srgbClr val="000000"/>
                </a:solidFill>
                <a:latin typeface="BLotus"/>
                <a:cs typeface="B Zar" panose="00000400000000000000" pitchFamily="2" charset="-78"/>
              </a:rPr>
              <a:t>»همخانگي بـدون </a:t>
            </a:r>
            <a:r>
              <a:rPr lang="fa-IR">
                <a:solidFill>
                  <a:srgbClr val="000000"/>
                </a:solidFill>
                <a:latin typeface="BLotus"/>
                <a:cs typeface="B Zar" panose="00000400000000000000" pitchFamily="2" charset="-78"/>
              </a:rPr>
              <a:t>ازدواج</a:t>
            </a:r>
            <a:r>
              <a:rPr lang="en-US" sz="2000" smtClean="0">
                <a:solidFill>
                  <a:srgbClr val="000000"/>
                </a:solidFill>
                <a:latin typeface="TimesNewRomanPSMT"/>
                <a:cs typeface="B Zar" panose="00000400000000000000" pitchFamily="2" charset="-78"/>
              </a:rPr>
              <a:t>cohabitation </a:t>
            </a:r>
            <a:r>
              <a:rPr lang="fa-IR" smtClean="0">
                <a:solidFill>
                  <a:srgbClr val="000000"/>
                </a:solidFill>
                <a:latin typeface="BLotus"/>
                <a:cs typeface="B Zar" panose="00000400000000000000" pitchFamily="2" charset="-78"/>
              </a:rPr>
              <a:t>همخانگي </a:t>
            </a:r>
            <a:r>
              <a:rPr lang="fa-IR">
                <a:solidFill>
                  <a:srgbClr val="000000"/>
                </a:solidFill>
                <a:latin typeface="BLotus"/>
                <a:cs typeface="B Zar" panose="00000400000000000000" pitchFamily="2" charset="-78"/>
              </a:rPr>
              <a:t>بيشتر مرحلهاي مقدماتي و آزمايشـي اسـت بـراي رسـيدن بـه </a:t>
            </a:r>
            <a:r>
              <a:rPr lang="fa-IR">
                <a:solidFill>
                  <a:srgbClr val="000000"/>
                </a:solidFill>
                <a:latin typeface="BLotus"/>
                <a:cs typeface="B Zar" panose="00000400000000000000" pitchFamily="2" charset="-78"/>
              </a:rPr>
              <a:t>ازدواجـي </a:t>
            </a:r>
            <a:r>
              <a:rPr lang="fa-IR" smtClean="0">
                <a:solidFill>
                  <a:srgbClr val="000000"/>
                </a:solidFill>
                <a:latin typeface="BLotus"/>
                <a:cs typeface="B Zar" panose="00000400000000000000" pitchFamily="2" charset="-78"/>
              </a:rPr>
              <a:t>بهتـر ً</a:t>
            </a:r>
            <a:r>
              <a:rPr lang="fa-IR">
                <a:solidFill>
                  <a:srgbClr val="000000"/>
                </a:solidFill>
                <a:latin typeface="BLotus"/>
                <a:cs typeface="B Zar" panose="00000400000000000000" pitchFamily="2" charset="-78"/>
              </a:rPr>
              <a:t>(؛ اما، در الگوي دوم، هـمخـانگي اساسـا</a:t>
            </a:r>
            <a:r>
              <a:rPr lang="en-US" sz="2000">
                <a:solidFill>
                  <a:srgbClr val="000000"/>
                </a:solidFill>
                <a:latin typeface="TimesNewRomanPSMT"/>
                <a:cs typeface="B Zar" panose="00000400000000000000" pitchFamily="2" charset="-78"/>
              </a:rPr>
              <a:t>Murrow and Shi, 2010; Rhoades et al., 2009</a:t>
            </a:r>
            <a:r>
              <a:rPr lang="en-US">
                <a:solidFill>
                  <a:srgbClr val="000000"/>
                </a:solidFill>
                <a:latin typeface="BLotus"/>
                <a:cs typeface="B Zar" panose="00000400000000000000" pitchFamily="2" charset="-78"/>
              </a:rPr>
              <a:t>)</a:t>
            </a:r>
            <a:r>
              <a:rPr lang="en-US">
                <a:cs typeface="B Zar" panose="00000400000000000000" pitchFamily="2" charset="-78"/>
              </a:rPr>
              <a:t> </a:t>
            </a:r>
            <a:endParaRPr lang="fa-IR" smtClean="0">
              <a:cs typeface="B Zar" panose="00000400000000000000" pitchFamily="2" charset="-78"/>
            </a:endParaRPr>
          </a:p>
          <a:p>
            <a:pPr algn="just"/>
            <a:r>
              <a:rPr lang="en-US">
                <a:cs typeface="B Zar" panose="00000400000000000000" pitchFamily="2" charset="-78"/>
              </a:rPr>
              <a:t/>
            </a:r>
            <a:br>
              <a:rPr lang="en-US">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5301195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a:solidFill>
                  <a:srgbClr val="000000"/>
                </a:solidFill>
                <a:latin typeface="BLotus"/>
                <a:cs typeface="B Zar" panose="00000400000000000000" pitchFamily="2" charset="-78"/>
              </a:rPr>
              <a:t>ازدواج را بهحاشيه رانده و خود بر مسند آن نشسته است. هـمخـانگي پـيش از </a:t>
            </a:r>
            <a:r>
              <a:rPr lang="fa-IR">
                <a:solidFill>
                  <a:srgbClr val="000000"/>
                </a:solidFill>
                <a:latin typeface="BLotus"/>
                <a:cs typeface="B Zar" panose="00000400000000000000" pitchFamily="2" charset="-78"/>
              </a:rPr>
              <a:t>ازدواج </a:t>
            </a:r>
            <a:r>
              <a:rPr lang="fa-IR" smtClean="0">
                <a:solidFill>
                  <a:srgbClr val="000000"/>
                </a:solidFill>
                <a:latin typeface="BLotus"/>
                <a:cs typeface="B Zar" panose="00000400000000000000" pitchFamily="2" charset="-78"/>
              </a:rPr>
              <a:t>بـه »تأخير</a:t>
            </a:r>
            <a:r>
              <a:rPr lang="fa-IR">
                <a:solidFill>
                  <a:srgbClr val="000000"/>
                </a:solidFill>
                <a:latin typeface="BLotus"/>
                <a:cs typeface="B Zar" panose="00000400000000000000" pitchFamily="2" charset="-78"/>
              </a:rPr>
              <a:t>« ازدواجها انجاميد و همخانگي بدون ازدواج، به »انكار« آن. از طرفي، در </a:t>
            </a:r>
            <a:r>
              <a:rPr lang="fa-IR">
                <a:solidFill>
                  <a:srgbClr val="000000"/>
                </a:solidFill>
                <a:latin typeface="BLotus"/>
                <a:cs typeface="B Zar" panose="00000400000000000000" pitchFamily="2" charset="-78"/>
              </a:rPr>
              <a:t>الگوي </a:t>
            </a:r>
            <a:r>
              <a:rPr lang="fa-IR" smtClean="0">
                <a:solidFill>
                  <a:srgbClr val="000000"/>
                </a:solidFill>
                <a:latin typeface="BLotus"/>
                <a:cs typeface="B Zar" panose="00000400000000000000" pitchFamily="2" charset="-78"/>
              </a:rPr>
              <a:t>اول، همخانگيها </a:t>
            </a:r>
            <a:r>
              <a:rPr lang="fa-IR">
                <a:solidFill>
                  <a:srgbClr val="000000"/>
                </a:solidFill>
                <a:latin typeface="BLotus"/>
                <a:cs typeface="B Zar" panose="00000400000000000000" pitchFamily="2" charset="-78"/>
              </a:rPr>
              <a:t>كوتاهتر و، در الگوي دوم، طولانيتر </a:t>
            </a:r>
            <a:r>
              <a:rPr lang="fa-IR">
                <a:solidFill>
                  <a:srgbClr val="000000"/>
                </a:solidFill>
                <a:latin typeface="BLotus"/>
                <a:cs typeface="B Zar" panose="00000400000000000000" pitchFamily="2" charset="-78"/>
              </a:rPr>
              <a:t>اسـت </a:t>
            </a:r>
            <a:r>
              <a:rPr lang="fa-IR" smtClean="0">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Perelli-Harris et al</a:t>
            </a:r>
            <a:r>
              <a:rPr lang="en-US" sz="2000">
                <a:solidFill>
                  <a:srgbClr val="000000"/>
                </a:solidFill>
                <a:latin typeface="TimesNewRomanPSMT"/>
                <a:cs typeface="B Zar" panose="00000400000000000000" pitchFamily="2" charset="-78"/>
              </a:rPr>
              <a:t>., </a:t>
            </a:r>
            <a:r>
              <a:rPr lang="en-US" sz="2000" smtClean="0">
                <a:solidFill>
                  <a:srgbClr val="000000"/>
                </a:solidFill>
                <a:latin typeface="TimesNewRomanPSMT"/>
                <a:cs typeface="B Zar" panose="00000400000000000000" pitchFamily="2" charset="-78"/>
              </a:rPr>
              <a:t>2011</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بـه همين </a:t>
            </a:r>
            <a:r>
              <a:rPr lang="fa-IR">
                <a:solidFill>
                  <a:srgbClr val="000000"/>
                </a:solidFill>
                <a:latin typeface="BLotus"/>
                <a:cs typeface="B Zar" panose="00000400000000000000" pitchFamily="2" charset="-78"/>
              </a:rPr>
              <a:t>سبب، همخانگي پيش از ازدواج كمتر به فرزندآوري منتهي </a:t>
            </a:r>
            <a:r>
              <a:rPr lang="fa-IR">
                <a:solidFill>
                  <a:srgbClr val="000000"/>
                </a:solidFill>
                <a:latin typeface="BLotus"/>
                <a:cs typeface="B Zar" panose="00000400000000000000" pitchFamily="2" charset="-78"/>
              </a:rPr>
              <a:t>مـيشـود </a:t>
            </a:r>
            <a:r>
              <a:rPr lang="fa-IR" smtClean="0">
                <a:solidFill>
                  <a:srgbClr val="000000"/>
                </a:solidFill>
                <a:latin typeface="BLotus"/>
                <a:cs typeface="B Zar" panose="00000400000000000000" pitchFamily="2" charset="-78"/>
              </a:rPr>
              <a:t>(</a:t>
            </a:r>
            <a:r>
              <a:rPr lang="en-US" sz="2000" smtClean="0">
                <a:solidFill>
                  <a:srgbClr val="000000"/>
                </a:solidFill>
                <a:latin typeface="TimesNewRomanPSMT"/>
                <a:cs typeface="B Zar" panose="00000400000000000000" pitchFamily="2" charset="-78"/>
              </a:rPr>
              <a:t>Brown and </a:t>
            </a:r>
            <a:r>
              <a:rPr lang="en-US" smtClean="0">
                <a:solidFill>
                  <a:srgbClr val="000000"/>
                </a:solidFill>
                <a:latin typeface="BLotus"/>
                <a:cs typeface="B Zar" panose="00000400000000000000" pitchFamily="2" charset="-78"/>
              </a:rPr>
              <a:t>(</a:t>
            </a:r>
            <a:r>
              <a:rPr lang="en-US" sz="2000" smtClean="0">
                <a:solidFill>
                  <a:srgbClr val="000000"/>
                </a:solidFill>
                <a:latin typeface="TimesNewRomanPSMT"/>
                <a:cs typeface="B Zar" panose="00000400000000000000" pitchFamily="2" charset="-78"/>
              </a:rPr>
              <a:t>Booth</a:t>
            </a:r>
            <a:r>
              <a:rPr lang="en-US" sz="2000">
                <a:solidFill>
                  <a:srgbClr val="000000"/>
                </a:solidFill>
                <a:latin typeface="TimesNewRomanPSMT"/>
                <a:cs typeface="B Zar" panose="00000400000000000000" pitchFamily="2" charset="-78"/>
              </a:rPr>
              <a:t>, 1996</a:t>
            </a:r>
            <a:r>
              <a:rPr lang="en-US">
                <a:solidFill>
                  <a:srgbClr val="000000"/>
                </a:solidFill>
                <a:latin typeface="BLotus"/>
                <a:cs typeface="B Zar" panose="00000400000000000000" pitchFamily="2" charset="-78"/>
              </a:rPr>
              <a:t>؛ </a:t>
            </a:r>
            <a:r>
              <a:rPr lang="fa-IR">
                <a:solidFill>
                  <a:srgbClr val="000000"/>
                </a:solidFill>
                <a:latin typeface="BLotus"/>
                <a:cs typeface="B Zar" panose="00000400000000000000" pitchFamily="2" charset="-78"/>
              </a:rPr>
              <a:t>بهعكس، در الگوي همخانگي بـدون ازدواج، فرزنـدآوري </a:t>
            </a:r>
            <a:r>
              <a:rPr lang="fa-IR">
                <a:solidFill>
                  <a:srgbClr val="000000"/>
                </a:solidFill>
                <a:latin typeface="BLotus"/>
                <a:cs typeface="B Zar" panose="00000400000000000000" pitchFamily="2" charset="-78"/>
              </a:rPr>
              <a:t>بـهوفـور </a:t>
            </a:r>
            <a:r>
              <a:rPr lang="fa-IR" smtClean="0">
                <a:solidFill>
                  <a:srgbClr val="000000"/>
                </a:solidFill>
                <a:latin typeface="BLotus"/>
                <a:cs typeface="B Zar" panose="00000400000000000000" pitchFamily="2" charset="-78"/>
              </a:rPr>
              <a:t>يافـت ميشود .(</a:t>
            </a:r>
            <a:r>
              <a:rPr lang="en-US" sz="2000">
                <a:solidFill>
                  <a:srgbClr val="000000"/>
                </a:solidFill>
                <a:latin typeface="TimesNewRomanPSMT"/>
                <a:cs typeface="B Zar" panose="00000400000000000000" pitchFamily="2" charset="-78"/>
              </a:rPr>
              <a:t>Blossfeld and Mills</a:t>
            </a:r>
            <a:r>
              <a:rPr lang="en-US" sz="2000">
                <a:solidFill>
                  <a:srgbClr val="000000"/>
                </a:solidFill>
                <a:latin typeface="TimesNewRomanPSMT"/>
                <a:cs typeface="B Zar" panose="00000400000000000000" pitchFamily="2" charset="-78"/>
              </a:rPr>
              <a:t>, </a:t>
            </a:r>
            <a:r>
              <a:rPr lang="en-US" sz="2000" smtClean="0">
                <a:solidFill>
                  <a:srgbClr val="000000"/>
                </a:solidFill>
                <a:latin typeface="TimesNewRomanPSMT"/>
                <a:cs typeface="B Zar" panose="00000400000000000000" pitchFamily="2" charset="-78"/>
              </a:rPr>
              <a:t>2001</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همخانگي </a:t>
            </a:r>
            <a:r>
              <a:rPr lang="fa-IR">
                <a:solidFill>
                  <a:srgbClr val="000000"/>
                </a:solidFill>
                <a:latin typeface="BLotus"/>
                <a:cs typeface="B Zar" panose="00000400000000000000" pitchFamily="2" charset="-78"/>
              </a:rPr>
              <a:t>بدون ازدواج، كـه شـكل </a:t>
            </a:r>
            <a:r>
              <a:rPr lang="fa-IR">
                <a:solidFill>
                  <a:srgbClr val="000000"/>
                </a:solidFill>
                <a:latin typeface="BLotus"/>
                <a:cs typeface="B Zar" panose="00000400000000000000" pitchFamily="2" charset="-78"/>
              </a:rPr>
              <a:t>تعميـقيافتـه </a:t>
            </a:r>
            <a:r>
              <a:rPr lang="fa-IR" smtClean="0">
                <a:solidFill>
                  <a:srgbClr val="000000"/>
                </a:solidFill>
                <a:latin typeface="BLotus"/>
                <a:cs typeface="B Zar" panose="00000400000000000000" pitchFamily="2" charset="-78"/>
              </a:rPr>
              <a:t>و پيشرفتة </a:t>
            </a:r>
            <a:r>
              <a:rPr lang="fa-IR">
                <a:solidFill>
                  <a:srgbClr val="000000"/>
                </a:solidFill>
                <a:latin typeface="BLotus"/>
                <a:cs typeface="B Zar" panose="00000400000000000000" pitchFamily="2" charset="-78"/>
              </a:rPr>
              <a:t>همخانگي است، در كشورهاي شـمال اروپـا ماننـد سـوئد، دانمـارك، </a:t>
            </a:r>
            <a:r>
              <a:rPr lang="fa-IR">
                <a:solidFill>
                  <a:srgbClr val="000000"/>
                </a:solidFill>
                <a:latin typeface="BLotus"/>
                <a:cs typeface="B Zar" panose="00000400000000000000" pitchFamily="2" charset="-78"/>
              </a:rPr>
              <a:t>و </a:t>
            </a:r>
            <a:r>
              <a:rPr lang="fa-IR" smtClean="0">
                <a:solidFill>
                  <a:srgbClr val="000000"/>
                </a:solidFill>
                <a:latin typeface="BLotus"/>
                <a:cs typeface="B Zar" panose="00000400000000000000" pitchFamily="2" charset="-78"/>
              </a:rPr>
              <a:t>همچنـين بخشهايي </a:t>
            </a:r>
            <a:r>
              <a:rPr lang="fa-IR">
                <a:solidFill>
                  <a:srgbClr val="000000"/>
                </a:solidFill>
                <a:latin typeface="BLotus"/>
                <a:cs typeface="B Zar" panose="00000400000000000000" pitchFamily="2" charset="-78"/>
              </a:rPr>
              <a:t>از امريكاي شمالي مانند كانادا رايج است. همخانگي پيش از ازدواج </a:t>
            </a:r>
            <a:r>
              <a:rPr lang="fa-IR">
                <a:solidFill>
                  <a:srgbClr val="000000"/>
                </a:solidFill>
                <a:latin typeface="BLotus"/>
                <a:cs typeface="B Zar" panose="00000400000000000000" pitchFamily="2" charset="-78"/>
              </a:rPr>
              <a:t>نيز </a:t>
            </a:r>
            <a:r>
              <a:rPr lang="fa-IR" smtClean="0">
                <a:solidFill>
                  <a:srgbClr val="000000"/>
                </a:solidFill>
                <a:latin typeface="BLotus"/>
                <a:cs typeface="B Zar" panose="00000400000000000000" pitchFamily="2" charset="-78"/>
              </a:rPr>
              <a:t>ويژگـي بسياري </a:t>
            </a:r>
            <a:r>
              <a:rPr lang="fa-IR">
                <a:solidFill>
                  <a:srgbClr val="000000"/>
                </a:solidFill>
                <a:latin typeface="BLotus"/>
                <a:cs typeface="B Zar" panose="00000400000000000000" pitchFamily="2" charset="-78"/>
              </a:rPr>
              <a:t>از كشورهاي مركز و جنوب اروپا و شكل غالب در ايالات متحدة </a:t>
            </a:r>
            <a:r>
              <a:rPr lang="fa-IR">
                <a:solidFill>
                  <a:srgbClr val="000000"/>
                </a:solidFill>
                <a:latin typeface="BLotus"/>
                <a:cs typeface="B Zar" panose="00000400000000000000" pitchFamily="2" charset="-78"/>
              </a:rPr>
              <a:t>امريكاسـت</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569730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000000"/>
                </a:solidFill>
                <a:latin typeface="BLotus"/>
                <a:cs typeface="B Zar" panose="00000400000000000000" pitchFamily="2" charset="-78"/>
              </a:rPr>
              <a:t>بـه طوري </a:t>
            </a:r>
            <a:r>
              <a:rPr lang="fa-IR">
                <a:solidFill>
                  <a:srgbClr val="000000"/>
                </a:solidFill>
                <a:latin typeface="BLotus"/>
                <a:cs typeface="B Zar" panose="00000400000000000000" pitchFamily="2" charset="-78"/>
              </a:rPr>
              <a:t>كه امروزه بسياري از ازدواجها در امريكا ابتدا با همخانگي آغاز مـيشـود </a:t>
            </a:r>
            <a:r>
              <a:rPr lang="fa-IR">
                <a:solidFill>
                  <a:srgbClr val="000000"/>
                </a:solidFill>
                <a:latin typeface="BLotus"/>
                <a:cs typeface="B Zar" panose="00000400000000000000" pitchFamily="2" charset="-78"/>
              </a:rPr>
              <a:t>) </a:t>
            </a:r>
            <a:r>
              <a:rPr lang="en-US" sz="2000" smtClean="0">
                <a:solidFill>
                  <a:srgbClr val="000000"/>
                </a:solidFill>
                <a:latin typeface="TimesNewRomanPSMT"/>
                <a:cs typeface="B Zar" panose="00000400000000000000" pitchFamily="2" charset="-78"/>
              </a:rPr>
              <a:t>Casper </a:t>
            </a:r>
            <a:r>
              <a:rPr lang="en-US" smtClean="0">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and Bianchi, 2001; Smock, 2000</a:t>
            </a:r>
            <a:r>
              <a:rPr lang="fa-IR">
                <a:solidFill>
                  <a:srgbClr val="000000"/>
                </a:solidFill>
                <a:latin typeface="BLotus"/>
                <a:cs typeface="B Zar" panose="00000400000000000000" pitchFamily="2" charset="-78"/>
              </a:rPr>
              <a:t>البته، روند تغييرات در الگوهـاي موجـود </a:t>
            </a:r>
            <a:r>
              <a:rPr lang="fa-IR">
                <a:solidFill>
                  <a:srgbClr val="000000"/>
                </a:solidFill>
                <a:latin typeface="BLotus"/>
                <a:cs typeface="B Zar" panose="00000400000000000000" pitchFamily="2" charset="-78"/>
              </a:rPr>
              <a:t>نيـز </a:t>
            </a:r>
            <a:r>
              <a:rPr lang="fa-IR" smtClean="0">
                <a:solidFill>
                  <a:srgbClr val="000000"/>
                </a:solidFill>
                <a:latin typeface="BLotus"/>
                <a:cs typeface="B Zar" panose="00000400000000000000" pitchFamily="2" charset="-78"/>
              </a:rPr>
              <a:t>نشـان ميدهد </a:t>
            </a:r>
            <a:r>
              <a:rPr lang="fa-IR">
                <a:solidFill>
                  <a:srgbClr val="000000"/>
                </a:solidFill>
                <a:latin typeface="BLotus"/>
                <a:cs typeface="B Zar" panose="00000400000000000000" pitchFamily="2" charset="-78"/>
              </a:rPr>
              <a:t>كه با گسترش و پذيرش هرچه بيشتر همخـانگي در كشـورهاي مركـز </a:t>
            </a:r>
            <a:r>
              <a:rPr lang="fa-IR">
                <a:solidFill>
                  <a:srgbClr val="000000"/>
                </a:solidFill>
                <a:latin typeface="BLotus"/>
                <a:cs typeface="B Zar" panose="00000400000000000000" pitchFamily="2" charset="-78"/>
              </a:rPr>
              <a:t>و </a:t>
            </a:r>
            <a:r>
              <a:rPr lang="fa-IR" smtClean="0">
                <a:solidFill>
                  <a:srgbClr val="000000"/>
                </a:solidFill>
                <a:latin typeface="BLotus"/>
                <a:cs typeface="B Zar" panose="00000400000000000000" pitchFamily="2" charset="-78"/>
              </a:rPr>
              <a:t>جنـوب اروپا </a:t>
            </a:r>
            <a:r>
              <a:rPr lang="fa-IR">
                <a:solidFill>
                  <a:srgbClr val="000000"/>
                </a:solidFill>
                <a:latin typeface="BLotus"/>
                <a:cs typeface="B Zar" panose="00000400000000000000" pitchFamily="2" charset="-78"/>
              </a:rPr>
              <a:t>و همچنين ايالات متحده الگوهاي همخـانگي پـيش از ازدواج در ايـن </a:t>
            </a:r>
            <a:r>
              <a:rPr lang="fa-IR">
                <a:solidFill>
                  <a:srgbClr val="000000"/>
                </a:solidFill>
                <a:latin typeface="BLotus"/>
                <a:cs typeface="B Zar" panose="00000400000000000000" pitchFamily="2" charset="-78"/>
              </a:rPr>
              <a:t>كشـورها </a:t>
            </a:r>
            <a:r>
              <a:rPr lang="fa-IR" smtClean="0">
                <a:solidFill>
                  <a:srgbClr val="000000"/>
                </a:solidFill>
                <a:latin typeface="BLotus"/>
                <a:cs typeface="B Zar" panose="00000400000000000000" pitchFamily="2" charset="-78"/>
              </a:rPr>
              <a:t>نيـز بهسرعت </a:t>
            </a:r>
            <a:r>
              <a:rPr lang="fa-IR">
                <a:solidFill>
                  <a:srgbClr val="000000"/>
                </a:solidFill>
                <a:latin typeface="BLotus"/>
                <a:cs typeface="B Zar" panose="00000400000000000000" pitchFamily="2" charset="-78"/>
              </a:rPr>
              <a:t>به سمت الگوهاي همخانگي بدون ازدواج در حال تغيير است؛ روندي </a:t>
            </a:r>
            <a:r>
              <a:rPr lang="fa-IR">
                <a:solidFill>
                  <a:srgbClr val="000000"/>
                </a:solidFill>
                <a:latin typeface="BLotus"/>
                <a:cs typeface="B Zar" panose="00000400000000000000" pitchFamily="2" charset="-78"/>
              </a:rPr>
              <a:t>از </a:t>
            </a:r>
            <a:r>
              <a:rPr lang="fa-IR" smtClean="0">
                <a:solidFill>
                  <a:srgbClr val="000000"/>
                </a:solidFill>
                <a:latin typeface="BLotus"/>
                <a:cs typeface="B Zar" panose="00000400000000000000" pitchFamily="2" charset="-78"/>
              </a:rPr>
              <a:t>تشديد تغييرات</a:t>
            </a:r>
            <a:r>
              <a:rPr lang="fa-IR">
                <a:solidFill>
                  <a:srgbClr val="000000"/>
                </a:solidFill>
                <a:latin typeface="BLotus"/>
                <a:cs typeface="B Zar" panose="00000400000000000000" pitchFamily="2" charset="-78"/>
              </a:rPr>
              <a:t>، كه در آينده، تأثيرات مهم </a:t>
            </a:r>
            <a:r>
              <a:rPr lang="fa-IR">
                <a:solidFill>
                  <a:srgbClr val="000000"/>
                </a:solidFill>
                <a:latin typeface="BLotus"/>
                <a:cs typeface="B Zar" panose="00000400000000000000" pitchFamily="2" charset="-78"/>
              </a:rPr>
              <a:t>و </a:t>
            </a:r>
            <a:r>
              <a:rPr lang="fa-IR" smtClean="0">
                <a:solidFill>
                  <a:srgbClr val="000000"/>
                </a:solidFill>
                <a:latin typeface="BLotus"/>
                <a:cs typeface="B Zar" panose="00000400000000000000" pitchFamily="2" charset="-78"/>
              </a:rPr>
              <a:t>طولاني مدتي </a:t>
            </a:r>
            <a:r>
              <a:rPr lang="fa-IR">
                <a:solidFill>
                  <a:srgbClr val="000000"/>
                </a:solidFill>
                <a:latin typeface="BLotus"/>
                <a:cs typeface="B Zar" panose="00000400000000000000" pitchFamily="2" charset="-78"/>
              </a:rPr>
              <a:t>را در ساختار اين جوامع </a:t>
            </a:r>
            <a:r>
              <a:rPr lang="fa-IR">
                <a:solidFill>
                  <a:srgbClr val="000000"/>
                </a:solidFill>
                <a:latin typeface="BLotus"/>
                <a:cs typeface="B Zar" panose="00000400000000000000" pitchFamily="2" charset="-78"/>
              </a:rPr>
              <a:t>خواهد </a:t>
            </a:r>
            <a:r>
              <a:rPr lang="fa-IR" smtClean="0">
                <a:solidFill>
                  <a:srgbClr val="000000"/>
                </a:solidFill>
                <a:latin typeface="BLotus"/>
                <a:cs typeface="B Zar" panose="00000400000000000000" pitchFamily="2" charset="-78"/>
              </a:rPr>
              <a:t>گذاشت .</a:t>
            </a:r>
            <a:r>
              <a:rPr lang="en-US" sz="2000" smtClean="0">
                <a:solidFill>
                  <a:srgbClr val="000000"/>
                </a:solidFill>
                <a:latin typeface="TimesNewRomanPSMT"/>
                <a:cs typeface="B Zar" panose="00000400000000000000" pitchFamily="2" charset="-78"/>
              </a:rPr>
              <a:t>Smock </a:t>
            </a:r>
            <a:r>
              <a:rPr lang="en-US" sz="2000">
                <a:solidFill>
                  <a:srgbClr val="000000"/>
                </a:solidFill>
                <a:latin typeface="TimesNewRomanPSMT"/>
                <a:cs typeface="B Zar" panose="00000400000000000000" pitchFamily="2" charset="-78"/>
              </a:rPr>
              <a:t>and Manning</a:t>
            </a:r>
            <a:r>
              <a:rPr lang="en-US" sz="2000">
                <a:solidFill>
                  <a:srgbClr val="000000"/>
                </a:solidFill>
                <a:latin typeface="TimesNewRomanPSMT"/>
                <a:cs typeface="B Zar" panose="00000400000000000000" pitchFamily="2" charset="-78"/>
              </a:rPr>
              <a:t>, </a:t>
            </a:r>
            <a:r>
              <a:rPr lang="en-US" sz="2000" smtClean="0">
                <a:solidFill>
                  <a:srgbClr val="000000"/>
                </a:solidFill>
                <a:latin typeface="TimesNewRomanPSMT"/>
                <a:cs typeface="B Zar" panose="00000400000000000000" pitchFamily="2" charset="-78"/>
              </a:rPr>
              <a:t>2004</a:t>
            </a:r>
            <a:r>
              <a:rPr lang="en-US" sz="2000">
                <a:solidFill>
                  <a:srgbClr val="000000"/>
                </a:solidFill>
                <a:latin typeface="TimesNewRomanPSMT"/>
                <a:cs typeface="B Zar" panose="00000400000000000000" pitchFamily="2" charset="-78"/>
              </a:rPr>
              <a:t>; Manning and Smock, 2002; Mills and Trovato, 2000</a:t>
            </a:r>
            <a:r>
              <a:rPr lang="en-US">
                <a:solidFill>
                  <a:srgbClr val="000000"/>
                </a:solidFill>
                <a:latin typeface="BLotus"/>
                <a:cs typeface="B Zar" panose="00000400000000000000" pitchFamily="2" charset="-78"/>
              </a:rPr>
              <a:t>)</a:t>
            </a:r>
            <a:r>
              <a:rPr lang="en-US">
                <a:cs typeface="B Zar" panose="00000400000000000000" pitchFamily="2" charset="-78"/>
              </a:rPr>
              <a:t> </a:t>
            </a:r>
            <a:r>
              <a:rPr lang="fa-IR" smtClean="0">
                <a:cs typeface="B Zar" panose="00000400000000000000" pitchFamily="2" charset="-78"/>
              </a:rPr>
              <a:t>)</a:t>
            </a:r>
          </a:p>
          <a:p>
            <a:pPr algn="just"/>
            <a:r>
              <a:rPr lang="en-US">
                <a:cs typeface="B Zar" panose="00000400000000000000" pitchFamily="2" charset="-78"/>
              </a:rPr>
              <a:t/>
            </a:r>
            <a:br>
              <a:rPr lang="en-US">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350498" y="4994031"/>
            <a:ext cx="3052690" cy="87219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ln w="22225">
                  <a:solidFill>
                    <a:schemeClr val="accent2"/>
                  </a:solidFill>
                  <a:prstDash val="solid"/>
                </a:ln>
                <a:solidFill>
                  <a:schemeClr val="accent2">
                    <a:lumMod val="40000"/>
                    <a:lumOff val="60000"/>
                  </a:schemeClr>
                </a:solidFill>
                <a:latin typeface="BLotus"/>
                <a:cs typeface="B Zar" panose="00000400000000000000" pitchFamily="2" charset="-78"/>
              </a:rPr>
              <a:t>الگوهاي همخـانگي</a:t>
            </a:r>
            <a:endParaRPr lang="fa-IR"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8134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a:solidFill>
                  <a:srgbClr val="000000"/>
                </a:solidFill>
                <a:latin typeface="BLotus"/>
                <a:cs typeface="B Zar" panose="00000400000000000000" pitchFamily="2" charset="-78"/>
              </a:rPr>
              <a:t>اما امروزه، همخانگي نهتنها در كشورهاي </a:t>
            </a:r>
            <a:r>
              <a:rPr lang="fa-IR">
                <a:solidFill>
                  <a:srgbClr val="000000"/>
                </a:solidFill>
                <a:latin typeface="BLotus"/>
                <a:cs typeface="B Zar" panose="00000400000000000000" pitchFamily="2" charset="-78"/>
              </a:rPr>
              <a:t>توسعهيافته </a:t>
            </a:r>
            <a:r>
              <a:rPr lang="fa-IR" smtClean="0">
                <a:solidFill>
                  <a:srgbClr val="000000"/>
                </a:solidFill>
                <a:latin typeface="BLotus"/>
                <a:cs typeface="B Zar" panose="00000400000000000000" pitchFamily="2" charset="-78"/>
              </a:rPr>
              <a:t> </a:t>
            </a:r>
            <a:r>
              <a:rPr lang="fa-IR">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developed </a:t>
            </a:r>
            <a:r>
              <a:rPr lang="en-US" sz="2000" smtClean="0">
                <a:solidFill>
                  <a:srgbClr val="000000"/>
                </a:solidFill>
                <a:latin typeface="TimesNewRomanPSMT"/>
                <a:cs typeface="B Zar" panose="00000400000000000000" pitchFamily="2" charset="-78"/>
              </a:rPr>
              <a:t>countries</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كه حتـي در </a:t>
            </a:r>
            <a:r>
              <a:rPr lang="fa-IR">
                <a:solidFill>
                  <a:srgbClr val="000000"/>
                </a:solidFill>
                <a:latin typeface="BLotus"/>
                <a:cs typeface="B Zar" panose="00000400000000000000" pitchFamily="2" charset="-78"/>
              </a:rPr>
              <a:t>كشورهاي در حـال </a:t>
            </a:r>
            <a:r>
              <a:rPr lang="fa-IR">
                <a:solidFill>
                  <a:srgbClr val="000000"/>
                </a:solidFill>
                <a:latin typeface="BLotus"/>
                <a:cs typeface="B Zar" panose="00000400000000000000" pitchFamily="2" charset="-78"/>
              </a:rPr>
              <a:t>توسـعه </a:t>
            </a:r>
            <a:r>
              <a:rPr lang="fa-IR" smtClean="0">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developing </a:t>
            </a:r>
            <a:r>
              <a:rPr lang="en-US" sz="2000" smtClean="0">
                <a:solidFill>
                  <a:srgbClr val="000000"/>
                </a:solidFill>
                <a:latin typeface="TimesNewRomanPSMT"/>
                <a:cs typeface="B Zar" panose="00000400000000000000" pitchFamily="2" charset="-78"/>
              </a:rPr>
              <a:t>countries</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نيـز </a:t>
            </a:r>
            <a:r>
              <a:rPr lang="fa-IR">
                <a:solidFill>
                  <a:srgbClr val="000000"/>
                </a:solidFill>
                <a:latin typeface="BLotus"/>
                <a:cs typeface="B Zar" panose="00000400000000000000" pitchFamily="2" charset="-78"/>
              </a:rPr>
              <a:t>در حـال </a:t>
            </a:r>
            <a:r>
              <a:rPr lang="fa-IR">
                <a:solidFill>
                  <a:srgbClr val="000000"/>
                </a:solidFill>
                <a:latin typeface="BLotus"/>
                <a:cs typeface="B Zar" panose="00000400000000000000" pitchFamily="2" charset="-78"/>
              </a:rPr>
              <a:t>فراگيرشـدن </a:t>
            </a:r>
            <a:r>
              <a:rPr lang="fa-IR" smtClean="0">
                <a:solidFill>
                  <a:srgbClr val="000000"/>
                </a:solidFill>
                <a:latin typeface="BLotus"/>
                <a:cs typeface="B Zar" panose="00000400000000000000" pitchFamily="2" charset="-78"/>
              </a:rPr>
              <a:t>اسـت(</a:t>
            </a:r>
            <a:r>
              <a:rPr lang="en-US" sz="2000" smtClean="0">
                <a:solidFill>
                  <a:srgbClr val="000000"/>
                </a:solidFill>
                <a:latin typeface="TimesNewRomanPSMT"/>
                <a:cs typeface="B Zar" panose="00000400000000000000" pitchFamily="2" charset="-78"/>
              </a:rPr>
              <a:t>Esteve </a:t>
            </a:r>
            <a:r>
              <a:rPr lang="en-US" sz="2000">
                <a:solidFill>
                  <a:srgbClr val="000000"/>
                </a:solidFill>
                <a:latin typeface="TimesNewRomanPSMT"/>
                <a:cs typeface="B Zar" panose="00000400000000000000" pitchFamily="2" charset="-78"/>
              </a:rPr>
              <a:t>et al., 2012</a:t>
            </a:r>
            <a:r>
              <a:rPr lang="en-US">
                <a:solidFill>
                  <a:srgbClr val="000000"/>
                </a:solidFill>
                <a:latin typeface="BLotus"/>
                <a:cs typeface="B Zar" panose="00000400000000000000" pitchFamily="2" charset="-78"/>
              </a:rPr>
              <a:t>) </a:t>
            </a:r>
            <a:r>
              <a:rPr lang="en-US" smtClean="0">
                <a:solidFill>
                  <a:srgbClr val="000000"/>
                </a:solidFill>
                <a:latin typeface="BLotus"/>
                <a:cs typeface="B Zar" panose="00000400000000000000" pitchFamily="2" charset="-78"/>
              </a:rPr>
              <a:t>(.</a:t>
            </a:r>
            <a:r>
              <a:rPr lang="fa-IR" smtClean="0">
                <a:solidFill>
                  <a:srgbClr val="000000"/>
                </a:solidFill>
                <a:latin typeface="BLotus"/>
                <a:cs typeface="B Zar" panose="00000400000000000000" pitchFamily="2" charset="-78"/>
              </a:rPr>
              <a:t> اسـتيو </a:t>
            </a:r>
            <a:r>
              <a:rPr lang="fa-IR">
                <a:solidFill>
                  <a:srgbClr val="000000"/>
                </a:solidFill>
                <a:latin typeface="BLotus"/>
                <a:cs typeface="B Zar" panose="00000400000000000000" pitchFamily="2" charset="-78"/>
              </a:rPr>
              <a:t>و همكـارانش</a:t>
            </a:r>
            <a:r>
              <a:rPr lang="en-US" sz="2000">
                <a:solidFill>
                  <a:srgbClr val="000000"/>
                </a:solidFill>
                <a:latin typeface="TimesNewRomanPSMT"/>
                <a:cs typeface="B Zar" panose="00000400000000000000" pitchFamily="2" charset="-78"/>
              </a:rPr>
              <a:t>Bumpass and Lu, 2000; Kiernan, </a:t>
            </a:r>
            <a:r>
              <a:rPr lang="en-US" sz="2000">
                <a:solidFill>
                  <a:srgbClr val="000000"/>
                </a:solidFill>
                <a:latin typeface="TimesNewRomanPSMT"/>
                <a:cs typeface="B Zar" panose="00000400000000000000" pitchFamily="2" charset="-78"/>
              </a:rPr>
              <a:t>2004b</a:t>
            </a:r>
            <a:r>
              <a:rPr lang="en-US" smtClean="0">
                <a:solidFill>
                  <a:srgbClr val="000000"/>
                </a:solidFill>
                <a:latin typeface="BLotus"/>
                <a:cs typeface="B Zar" panose="00000400000000000000" pitchFamily="2" charset="-78"/>
              </a:rPr>
              <a:t>)</a:t>
            </a:r>
            <a:r>
              <a:rPr lang="fa-IR" smtClean="0">
                <a:solidFill>
                  <a:srgbClr val="000000"/>
                </a:solidFill>
                <a:latin typeface="BLotus"/>
                <a:cs typeface="B Zar" panose="00000400000000000000" pitchFamily="2" charset="-78"/>
              </a:rPr>
              <a:t>) از </a:t>
            </a:r>
            <a:r>
              <a:rPr lang="fa-IR">
                <a:solidFill>
                  <a:srgbClr val="000000"/>
                </a:solidFill>
                <a:latin typeface="BLotus"/>
                <a:cs typeface="B Zar" panose="00000400000000000000" pitchFamily="2" charset="-78"/>
              </a:rPr>
              <a:t>امريكاي لاتين گزارش ميدهند كه همخانگي در كشورهاي اين بخش از جهـان </a:t>
            </a:r>
            <a:r>
              <a:rPr lang="fa-IR">
                <a:solidFill>
                  <a:srgbClr val="000000"/>
                </a:solidFill>
                <a:latin typeface="BLotus"/>
                <a:cs typeface="B Zar" panose="00000400000000000000" pitchFamily="2" charset="-78"/>
              </a:rPr>
              <a:t>نيـز </a:t>
            </a:r>
            <a:r>
              <a:rPr lang="fa-IR" smtClean="0">
                <a:solidFill>
                  <a:srgbClr val="000000"/>
                </a:solidFill>
                <a:latin typeface="BLotus"/>
                <a:cs typeface="B Zar" panose="00000400000000000000" pitchFamily="2" charset="-78"/>
              </a:rPr>
              <a:t>در چند </a:t>
            </a:r>
            <a:r>
              <a:rPr lang="fa-IR">
                <a:solidFill>
                  <a:srgbClr val="000000"/>
                </a:solidFill>
                <a:latin typeface="BLotus"/>
                <a:cs typeface="B Zar" panose="00000400000000000000" pitchFamily="2" charset="-78"/>
              </a:rPr>
              <a:t>دهة اخير گسترش چشمگيري يافته اسـت؛ مـثلاً، در برزيـل، در سـال </a:t>
            </a:r>
            <a:r>
              <a:rPr lang="fa-IR">
                <a:solidFill>
                  <a:srgbClr val="000000"/>
                </a:solidFill>
                <a:latin typeface="BLotus"/>
                <a:cs typeface="B Zar" panose="00000400000000000000" pitchFamily="2" charset="-78"/>
              </a:rPr>
              <a:t>1970فقـط </a:t>
            </a:r>
            <a:r>
              <a:rPr lang="fa-IR" smtClean="0">
                <a:solidFill>
                  <a:srgbClr val="000000"/>
                </a:solidFill>
                <a:latin typeface="BLotus"/>
                <a:cs typeface="B Zar" panose="00000400000000000000" pitchFamily="2" charset="-78"/>
              </a:rPr>
              <a:t>7 درصد </a:t>
            </a:r>
            <a:r>
              <a:rPr lang="fa-IR">
                <a:solidFill>
                  <a:srgbClr val="000000"/>
                </a:solidFill>
                <a:latin typeface="BLotus"/>
                <a:cs typeface="B Zar" panose="00000400000000000000" pitchFamily="2" charset="-78"/>
              </a:rPr>
              <a:t>از جوانان رابطة همخانگي داشتند اما در سال 2000اين رقم به </a:t>
            </a:r>
            <a:r>
              <a:rPr lang="fa-IR">
                <a:solidFill>
                  <a:srgbClr val="000000"/>
                </a:solidFill>
                <a:latin typeface="BLotus"/>
                <a:cs typeface="B Zar" panose="00000400000000000000" pitchFamily="2" charset="-78"/>
              </a:rPr>
              <a:t>نزديـك </a:t>
            </a:r>
            <a:r>
              <a:rPr lang="fa-IR" smtClean="0">
                <a:solidFill>
                  <a:srgbClr val="000000"/>
                </a:solidFill>
                <a:latin typeface="BLotus"/>
                <a:cs typeface="B Zar" panose="00000400000000000000" pitchFamily="2" charset="-78"/>
              </a:rPr>
              <a:t>40درصـد رسيده </a:t>
            </a:r>
            <a:r>
              <a:rPr lang="fa-IR">
                <a:solidFill>
                  <a:srgbClr val="000000"/>
                </a:solidFill>
                <a:latin typeface="BLotus"/>
                <a:cs typeface="B Zar" panose="00000400000000000000" pitchFamily="2" charset="-78"/>
              </a:rPr>
              <a:t>است. با اين حال، اين همـة مـاجرا نيسـت؛ چـراكـه ميـزان هـمخـانگي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برخـي كشورهاي </a:t>
            </a:r>
            <a:r>
              <a:rPr lang="fa-IR">
                <a:solidFill>
                  <a:srgbClr val="000000"/>
                </a:solidFill>
                <a:latin typeface="BLotus"/>
                <a:cs typeface="B Zar" panose="00000400000000000000" pitchFamily="2" charset="-78"/>
              </a:rPr>
              <a:t>ديگر اين منطقه، حتي رشد شديدتري را نشان ميدهد. اسـتيو و </a:t>
            </a:r>
            <a:r>
              <a:rPr lang="fa-IR">
                <a:solidFill>
                  <a:srgbClr val="000000"/>
                </a:solidFill>
                <a:latin typeface="BLotus"/>
                <a:cs typeface="B Zar" panose="00000400000000000000" pitchFamily="2" charset="-78"/>
              </a:rPr>
              <a:t>همكـارانش </a:t>
            </a:r>
            <a:r>
              <a:rPr lang="fa-IR" smtClean="0">
                <a:solidFill>
                  <a:srgbClr val="000000"/>
                </a:solidFill>
                <a:latin typeface="BLotus"/>
                <a:cs typeface="B Zar" panose="00000400000000000000" pitchFamily="2" charset="-78"/>
              </a:rPr>
              <a:t>در مقالة </a:t>
            </a:r>
            <a:r>
              <a:rPr lang="fa-IR">
                <a:solidFill>
                  <a:srgbClr val="000000"/>
                </a:solidFill>
                <a:latin typeface="BLotus"/>
                <a:cs typeface="B Zar" panose="00000400000000000000" pitchFamily="2" charset="-78"/>
              </a:rPr>
              <a:t>خود نشان ميدهند كه همخانگي در آرژانتين و ونزوئلا، در سال ،2000به </a:t>
            </a:r>
            <a:r>
              <a:rPr lang="fa-IR">
                <a:solidFill>
                  <a:srgbClr val="000000"/>
                </a:solidFill>
                <a:latin typeface="BLotus"/>
                <a:cs typeface="B Zar" panose="00000400000000000000" pitchFamily="2" charset="-78"/>
              </a:rPr>
              <a:t>حـدود </a:t>
            </a:r>
            <a:r>
              <a:rPr lang="fa-IR" smtClean="0">
                <a:solidFill>
                  <a:srgbClr val="000000"/>
                </a:solidFill>
                <a:latin typeface="BLotus"/>
                <a:cs typeface="B Zar" panose="00000400000000000000" pitchFamily="2" charset="-78"/>
              </a:rPr>
              <a:t>50 درصد </a:t>
            </a:r>
            <a:r>
              <a:rPr lang="fa-IR">
                <a:solidFill>
                  <a:srgbClr val="000000"/>
                </a:solidFill>
                <a:latin typeface="BLotus"/>
                <a:cs typeface="B Zar" panose="00000400000000000000" pitchFamily="2" charset="-78"/>
              </a:rPr>
              <a:t>رسيده است و در كشورهاي كوبا و كلمبيا نيز، امروزه، بـيش از </a:t>
            </a:r>
            <a:r>
              <a:rPr lang="fa-IR">
                <a:solidFill>
                  <a:srgbClr val="000000"/>
                </a:solidFill>
                <a:latin typeface="BLotus"/>
                <a:cs typeface="B Zar" panose="00000400000000000000" pitchFamily="2" charset="-78"/>
              </a:rPr>
              <a:t>60درصـد </a:t>
            </a:r>
            <a:r>
              <a:rPr lang="fa-IR" smtClean="0">
                <a:solidFill>
                  <a:srgbClr val="000000"/>
                </a:solidFill>
                <a:latin typeface="BLotus"/>
                <a:cs typeface="B Zar" panose="00000400000000000000" pitchFamily="2" charset="-78"/>
              </a:rPr>
              <a:t>جوانـان رابطة </a:t>
            </a:r>
            <a:r>
              <a:rPr lang="fa-IR">
                <a:solidFill>
                  <a:srgbClr val="000000"/>
                </a:solidFill>
                <a:latin typeface="BLotus"/>
                <a:cs typeface="B Zar" panose="00000400000000000000" pitchFamily="2" charset="-78"/>
              </a:rPr>
              <a:t>همخانگي </a:t>
            </a:r>
            <a:r>
              <a:rPr lang="fa-IR">
                <a:solidFill>
                  <a:srgbClr val="000000"/>
                </a:solidFill>
                <a:latin typeface="BLotus"/>
                <a:cs typeface="B Zar" panose="00000400000000000000" pitchFamily="2" charset="-78"/>
              </a:rPr>
              <a:t>دارند</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2131762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a:solidFill>
                  <a:srgbClr val="000000"/>
                </a:solidFill>
                <a:latin typeface="BLotus"/>
                <a:cs typeface="B Zar" panose="00000400000000000000" pitchFamily="2" charset="-78"/>
              </a:rPr>
              <a:t>در اين بين، سونامي همخانگي و تغييرات الگوي خانواده، هرچند دير، ولي به آسيا </a:t>
            </a:r>
            <a:r>
              <a:rPr lang="fa-IR">
                <a:solidFill>
                  <a:srgbClr val="000000"/>
                </a:solidFill>
                <a:latin typeface="BLotus"/>
                <a:cs typeface="B Zar" panose="00000400000000000000" pitchFamily="2" charset="-78"/>
              </a:rPr>
              <a:t>هـم</a:t>
            </a:r>
            <a:r>
              <a:rPr lang="fa-IR">
                <a:cs typeface="B Zar" panose="00000400000000000000" pitchFamily="2" charset="-78"/>
              </a:rPr>
              <a:t> </a:t>
            </a:r>
            <a:r>
              <a:rPr lang="fa-IR" smtClean="0">
                <a:cs typeface="B Zar" panose="00000400000000000000" pitchFamily="2" charset="-78"/>
              </a:rPr>
              <a:t> </a:t>
            </a:r>
            <a:r>
              <a:rPr lang="fa-IR" smtClean="0">
                <a:solidFill>
                  <a:srgbClr val="000000"/>
                </a:solidFill>
                <a:latin typeface="BLotus"/>
                <a:cs typeface="B Zar" panose="00000400000000000000" pitchFamily="2" charset="-78"/>
              </a:rPr>
              <a:t>رسيده </a:t>
            </a:r>
            <a:r>
              <a:rPr lang="fa-IR">
                <a:solidFill>
                  <a:srgbClr val="000000"/>
                </a:solidFill>
                <a:latin typeface="BLotus"/>
                <a:cs typeface="B Zar" panose="00000400000000000000" pitchFamily="2" charset="-78"/>
              </a:rPr>
              <a:t>است. فرايند جهانيشدن، گسترش سرمايهداري، و اشاعة فرهنگي </a:t>
            </a:r>
            <a:r>
              <a:rPr lang="fa-IR">
                <a:solidFill>
                  <a:srgbClr val="000000"/>
                </a:solidFill>
                <a:latin typeface="BLotus"/>
                <a:cs typeface="B Zar" panose="00000400000000000000" pitchFamily="2" charset="-78"/>
              </a:rPr>
              <a:t>ارزشهاي </a:t>
            </a:r>
            <a:r>
              <a:rPr lang="fa-IR" smtClean="0">
                <a:solidFill>
                  <a:srgbClr val="000000"/>
                </a:solidFill>
                <a:latin typeface="BLotus"/>
                <a:cs typeface="B Zar" panose="00000400000000000000" pitchFamily="2" charset="-78"/>
              </a:rPr>
              <a:t>مناطق ديگر </a:t>
            </a:r>
            <a:r>
              <a:rPr lang="fa-IR">
                <a:solidFill>
                  <a:srgbClr val="000000"/>
                </a:solidFill>
                <a:latin typeface="BLotus"/>
                <a:cs typeface="B Zar" panose="00000400000000000000" pitchFamily="2" charset="-78"/>
              </a:rPr>
              <a:t>همخانگي را به آسيا نيز كشاند. ريمـو و همكـارانش ) (</a:t>
            </a:r>
            <a:r>
              <a:rPr lang="en-US" sz="2000">
                <a:solidFill>
                  <a:srgbClr val="000000"/>
                </a:solidFill>
                <a:latin typeface="TimesNewRomanPSMT"/>
                <a:cs typeface="B Zar" panose="00000400000000000000" pitchFamily="2" charset="-78"/>
              </a:rPr>
              <a:t>Raymo et al., 2009</a:t>
            </a:r>
            <a:r>
              <a:rPr lang="fa-IR">
                <a:solidFill>
                  <a:srgbClr val="000000"/>
                </a:solidFill>
                <a:latin typeface="BLotus"/>
                <a:cs typeface="B Zar" panose="00000400000000000000" pitchFamily="2" charset="-78"/>
              </a:rPr>
              <a:t>از </a:t>
            </a:r>
            <a:r>
              <a:rPr lang="fa-IR" smtClean="0">
                <a:solidFill>
                  <a:srgbClr val="000000"/>
                </a:solidFill>
                <a:latin typeface="BLotus"/>
                <a:cs typeface="B Zar" panose="00000400000000000000" pitchFamily="2" charset="-78"/>
              </a:rPr>
              <a:t>ژاپـن گزارش </a:t>
            </a:r>
            <a:r>
              <a:rPr lang="fa-IR">
                <a:solidFill>
                  <a:srgbClr val="000000"/>
                </a:solidFill>
                <a:latin typeface="BLotus"/>
                <a:cs typeface="B Zar" panose="00000400000000000000" pitchFamily="2" charset="-78"/>
              </a:rPr>
              <a:t>ميدهند كه همخانگي در اين كشور در سالهاي اخير افزايش يافته است</a:t>
            </a:r>
            <a:r>
              <a:rPr lang="fa-IR">
                <a:solidFill>
                  <a:srgbClr val="000000"/>
                </a:solidFill>
                <a:latin typeface="TimesNewRomanPSMT"/>
                <a:cs typeface="B Zar" panose="00000400000000000000" pitchFamily="2" charset="-78"/>
              </a:rPr>
              <a:t>. </a:t>
            </a:r>
            <a:r>
              <a:rPr lang="fa-IR">
                <a:solidFill>
                  <a:srgbClr val="000000"/>
                </a:solidFill>
                <a:latin typeface="BLotus"/>
                <a:cs typeface="B Zar" panose="00000400000000000000" pitchFamily="2" charset="-78"/>
              </a:rPr>
              <a:t>بيش </a:t>
            </a:r>
            <a:r>
              <a:rPr lang="fa-IR" smtClean="0">
                <a:solidFill>
                  <a:srgbClr val="000000"/>
                </a:solidFill>
                <a:latin typeface="BLotus"/>
                <a:cs typeface="B Zar" panose="00000400000000000000" pitchFamily="2" charset="-78"/>
              </a:rPr>
              <a:t>تـر اين </a:t>
            </a:r>
            <a:r>
              <a:rPr lang="fa-IR">
                <a:solidFill>
                  <a:srgbClr val="000000"/>
                </a:solidFill>
                <a:latin typeface="BLotus"/>
                <a:cs typeface="B Zar" panose="00000400000000000000" pitchFamily="2" charset="-78"/>
              </a:rPr>
              <a:t>رابطهها كوتاهمدت و مقدمهاي براي ازدواج است. بر اساس گزارش </a:t>
            </a:r>
            <a:r>
              <a:rPr lang="fa-IR">
                <a:solidFill>
                  <a:srgbClr val="000000"/>
                </a:solidFill>
                <a:latin typeface="BLotus"/>
                <a:cs typeface="B Zar" panose="00000400000000000000" pitchFamily="2" charset="-78"/>
              </a:rPr>
              <a:t>سازمان </a:t>
            </a:r>
            <a:r>
              <a:rPr lang="fa-IR" smtClean="0">
                <a:solidFill>
                  <a:srgbClr val="000000"/>
                </a:solidFill>
                <a:latin typeface="BLotus"/>
                <a:cs typeface="B Zar" panose="00000400000000000000" pitchFamily="2" charset="-78"/>
              </a:rPr>
              <a:t>پژوهشـي </a:t>
            </a:r>
            <a:r>
              <a:rPr lang="en-US" sz="2000" smtClean="0">
                <a:solidFill>
                  <a:srgbClr val="000000"/>
                </a:solidFill>
                <a:latin typeface="TimesNewRomanPSMT"/>
                <a:cs typeface="B Zar" panose="00000400000000000000" pitchFamily="2" charset="-78"/>
              </a:rPr>
              <a:t>National </a:t>
            </a:r>
            <a:r>
              <a:rPr lang="en-US" sz="2000">
                <a:solidFill>
                  <a:srgbClr val="000000"/>
                </a:solidFill>
                <a:latin typeface="TimesNewRomanPSMT"/>
                <a:cs typeface="B Zar" panose="00000400000000000000" pitchFamily="2" charset="-78"/>
              </a:rPr>
              <a:t>Institute of Population and Social Security Research, </a:t>
            </a:r>
            <a:r>
              <a:rPr lang="en-US">
                <a:solidFill>
                  <a:srgbClr val="000000"/>
                </a:solidFill>
                <a:latin typeface="BLotus"/>
                <a:cs typeface="B Zar" panose="00000400000000000000" pitchFamily="2" charset="-78"/>
              </a:rPr>
              <a:t>) </a:t>
            </a:r>
            <a:r>
              <a:rPr lang="fa-IR">
                <a:solidFill>
                  <a:srgbClr val="000000"/>
                </a:solidFill>
                <a:latin typeface="BLotus"/>
                <a:cs typeface="B Zar" panose="00000400000000000000" pitchFamily="2" charset="-78"/>
              </a:rPr>
              <a:t>وابسته به </a:t>
            </a:r>
            <a:r>
              <a:rPr lang="fa-IR">
                <a:solidFill>
                  <a:srgbClr val="000000"/>
                </a:solidFill>
                <a:latin typeface="BLotus"/>
                <a:cs typeface="B Zar" panose="00000400000000000000" pitchFamily="2" charset="-78"/>
              </a:rPr>
              <a:t>دولت </a:t>
            </a:r>
            <a:r>
              <a:rPr lang="fa-IR" smtClean="0">
                <a:solidFill>
                  <a:srgbClr val="000000"/>
                </a:solidFill>
                <a:latin typeface="BLotus"/>
                <a:cs typeface="B Zar" panose="00000400000000000000" pitchFamily="2" charset="-78"/>
              </a:rPr>
              <a:t>ژاپن (</a:t>
            </a:r>
            <a:r>
              <a:rPr lang="fa-IR" sz="2000" smtClean="0">
                <a:solidFill>
                  <a:srgbClr val="000000"/>
                </a:solidFill>
                <a:latin typeface="TimesNewRomanPSMT"/>
                <a:cs typeface="B Zar" panose="00000400000000000000" pitchFamily="2" charset="-78"/>
              </a:rPr>
              <a:t>2007</a:t>
            </a:r>
            <a:r>
              <a:rPr lang="fa-IR" smtClean="0">
                <a:solidFill>
                  <a:srgbClr val="000000"/>
                </a:solidFill>
                <a:latin typeface="BLotus"/>
                <a:cs typeface="B Zar" panose="00000400000000000000" pitchFamily="2" charset="-78"/>
              </a:rPr>
              <a:t>در </a:t>
            </a:r>
            <a:r>
              <a:rPr lang="fa-IR">
                <a:solidFill>
                  <a:srgbClr val="000000"/>
                </a:solidFill>
                <a:latin typeface="BLotus"/>
                <a:cs typeface="B Zar" panose="00000400000000000000" pitchFamily="2" charset="-78"/>
              </a:rPr>
              <a:t>طول يك دورة 20ساله، ميزان تجربة همخانگي از 3درصد در سال </a:t>
            </a:r>
            <a:r>
              <a:rPr lang="fa-IR">
                <a:solidFill>
                  <a:srgbClr val="000000"/>
                </a:solidFill>
                <a:latin typeface="BLotus"/>
                <a:cs typeface="B Zar" panose="00000400000000000000" pitchFamily="2" charset="-78"/>
              </a:rPr>
              <a:t>1987بـه </a:t>
            </a:r>
            <a:r>
              <a:rPr lang="fa-IR" smtClean="0">
                <a:solidFill>
                  <a:srgbClr val="000000"/>
                </a:solidFill>
                <a:latin typeface="BLotus"/>
                <a:cs typeface="B Zar" panose="00000400000000000000" pitchFamily="2" charset="-78"/>
              </a:rPr>
              <a:t>8 درصد </a:t>
            </a:r>
            <a:r>
              <a:rPr lang="fa-IR">
                <a:solidFill>
                  <a:srgbClr val="000000"/>
                </a:solidFill>
                <a:latin typeface="BLotus"/>
                <a:cs typeface="B Zar" panose="00000400000000000000" pitchFamily="2" charset="-78"/>
              </a:rPr>
              <a:t>در سال 2005افزايش داشته است، اما نتايج تحقيقات محققان ديگر نشان </a:t>
            </a:r>
            <a:r>
              <a:rPr lang="fa-IR">
                <a:solidFill>
                  <a:srgbClr val="000000"/>
                </a:solidFill>
                <a:latin typeface="BLotus"/>
                <a:cs typeface="B Zar" panose="00000400000000000000" pitchFamily="2" charset="-78"/>
              </a:rPr>
              <a:t>ميدهد </a:t>
            </a:r>
            <a:r>
              <a:rPr lang="fa-IR" smtClean="0">
                <a:solidFill>
                  <a:srgbClr val="000000"/>
                </a:solidFill>
                <a:latin typeface="BLotus"/>
                <a:cs typeface="B Zar" panose="00000400000000000000" pitchFamily="2" charset="-78"/>
              </a:rPr>
              <a:t>كه ميزان </a:t>
            </a:r>
            <a:r>
              <a:rPr lang="fa-IR">
                <a:solidFill>
                  <a:srgbClr val="000000"/>
                </a:solidFill>
                <a:latin typeface="BLotus"/>
                <a:cs typeface="B Zar" panose="00000400000000000000" pitchFamily="2" charset="-78"/>
              </a:rPr>
              <a:t>همخانگي در ژاپن فراتر از براوردهاي پيشين بوده است</a:t>
            </a:r>
            <a:r>
              <a:rPr lang="fa-IR">
                <a:solidFill>
                  <a:srgbClr val="000000"/>
                </a:solidFill>
                <a:latin typeface="BLotus"/>
                <a:cs typeface="B Zar" panose="00000400000000000000" pitchFamily="2" charset="-78"/>
              </a:rPr>
              <a:t>. </a:t>
            </a:r>
            <a:endParaRPr lang="fa-IR" smtClean="0">
              <a:solidFill>
                <a:srgbClr val="000000"/>
              </a:solidFill>
              <a:latin typeface="BLotus"/>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937760"/>
            <a:ext cx="3502856" cy="81592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سونامي همخانگي و تغييرات الگوي خانواده</a:t>
            </a:r>
            <a:endParaRPr lang="fa-IR" b="1">
              <a:solidFill>
                <a:srgbClr val="FF0000"/>
              </a:solidFill>
            </a:endParaRPr>
          </a:p>
        </p:txBody>
      </p:sp>
    </p:spTree>
    <p:extLst>
      <p:ext uri="{BB962C8B-B14F-4D97-AF65-F5344CB8AC3E}">
        <p14:creationId xmlns:p14="http://schemas.microsoft.com/office/powerpoint/2010/main" val="35354304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a:solidFill>
                  <a:srgbClr val="000000"/>
                </a:solidFill>
                <a:latin typeface="BLotus"/>
                <a:cs typeface="B Zar" panose="00000400000000000000" pitchFamily="2" charset="-78"/>
              </a:rPr>
              <a:t>ايواسا </a:t>
            </a:r>
            <a:r>
              <a:rPr lang="fa-IR" smtClean="0">
                <a:solidFill>
                  <a:srgbClr val="000000"/>
                </a:solidFill>
                <a:latin typeface="BLotus"/>
                <a:cs typeface="B Zar" panose="00000400000000000000" pitchFamily="2" charset="-78"/>
              </a:rPr>
              <a:t>(</a:t>
            </a:r>
            <a:r>
              <a:rPr lang="en-US" smtClean="0">
                <a:solidFill>
                  <a:srgbClr val="000000"/>
                </a:solidFill>
                <a:latin typeface="BLotus"/>
                <a:cs typeface="B Zar" panose="00000400000000000000" pitchFamily="2" charset="-78"/>
              </a:rPr>
              <a:t>( </a:t>
            </a:r>
            <a:r>
              <a:rPr lang="en-US" sz="2000" smtClean="0">
                <a:solidFill>
                  <a:srgbClr val="000000"/>
                </a:solidFill>
                <a:latin typeface="TimesNewRomanPSMT"/>
                <a:cs typeface="B Zar" panose="00000400000000000000" pitchFamily="2" charset="-78"/>
              </a:rPr>
              <a:t>Iwasawa</a:t>
            </a:r>
            <a:r>
              <a:rPr lang="en-US" sz="2000">
                <a:solidFill>
                  <a:srgbClr val="000000"/>
                </a:solidFill>
                <a:latin typeface="TimesNewRomanPSMT"/>
                <a:cs typeface="B Zar" panose="00000400000000000000" pitchFamily="2" charset="-78"/>
              </a:rPr>
              <a:t>, </a:t>
            </a:r>
            <a:r>
              <a:rPr lang="en-US" sz="2000">
                <a:solidFill>
                  <a:srgbClr val="000000"/>
                </a:solidFill>
                <a:latin typeface="TimesNewRomanPSMT"/>
                <a:cs typeface="B Zar" panose="00000400000000000000" pitchFamily="2" charset="-78"/>
              </a:rPr>
              <a:t>2005</a:t>
            </a:r>
            <a:r>
              <a:rPr lang="fa-IR" smtClean="0">
                <a:solidFill>
                  <a:srgbClr val="000000"/>
                </a:solidFill>
                <a:latin typeface="BLotus"/>
                <a:cs typeface="B Zar" panose="00000400000000000000" pitchFamily="2" charset="-78"/>
              </a:rPr>
              <a:t>و تسويا (</a:t>
            </a:r>
            <a:r>
              <a:rPr lang="en-US" sz="2000">
                <a:solidFill>
                  <a:srgbClr val="000000"/>
                </a:solidFill>
                <a:latin typeface="TimesNewRomanPSMT"/>
                <a:cs typeface="B Zar" panose="00000400000000000000" pitchFamily="2" charset="-78"/>
              </a:rPr>
              <a:t>Tsuya</a:t>
            </a:r>
            <a:r>
              <a:rPr lang="en-US" sz="2000">
                <a:solidFill>
                  <a:srgbClr val="000000"/>
                </a:solidFill>
                <a:latin typeface="TimesNewRomanPSMT"/>
                <a:cs typeface="B Zar" panose="00000400000000000000" pitchFamily="2" charset="-78"/>
              </a:rPr>
              <a:t>, </a:t>
            </a:r>
            <a:r>
              <a:rPr lang="en-US" sz="2000" smtClean="0">
                <a:solidFill>
                  <a:srgbClr val="000000"/>
                </a:solidFill>
                <a:latin typeface="TimesNewRomanPSMT"/>
                <a:cs typeface="B Zar" panose="00000400000000000000" pitchFamily="2" charset="-78"/>
              </a:rPr>
              <a:t>2006</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در </a:t>
            </a:r>
            <a:r>
              <a:rPr lang="fa-IR">
                <a:solidFill>
                  <a:srgbClr val="000000"/>
                </a:solidFill>
                <a:latin typeface="BLotus"/>
                <a:cs typeface="B Zar" panose="00000400000000000000" pitchFamily="2" charset="-78"/>
              </a:rPr>
              <a:t>تحقيقي از زنان 20تا 34ساله در ژاپن، به اين نتيجه </a:t>
            </a:r>
            <a:r>
              <a:rPr lang="fa-IR">
                <a:solidFill>
                  <a:srgbClr val="000000"/>
                </a:solidFill>
                <a:latin typeface="BLotus"/>
                <a:cs typeface="B Zar" panose="00000400000000000000" pitchFamily="2" charset="-78"/>
              </a:rPr>
              <a:t>رسيدند </a:t>
            </a:r>
            <a:r>
              <a:rPr lang="fa-IR" smtClean="0">
                <a:solidFill>
                  <a:srgbClr val="000000"/>
                </a:solidFill>
                <a:latin typeface="BLotus"/>
                <a:cs typeface="B Zar" panose="00000400000000000000" pitchFamily="2" charset="-78"/>
              </a:rPr>
              <a:t>كه نزديك </a:t>
            </a:r>
            <a:r>
              <a:rPr lang="fa-IR">
                <a:solidFill>
                  <a:srgbClr val="000000"/>
                </a:solidFill>
                <a:latin typeface="BLotus"/>
                <a:cs typeface="B Zar" panose="00000400000000000000" pitchFamily="2" charset="-78"/>
              </a:rPr>
              <a:t>به 20درصد پاسخگويان هماكنون رابطة هـمخـانگي دارنـد. در فيليپـين </a:t>
            </a:r>
            <a:r>
              <a:rPr lang="fa-IR">
                <a:solidFill>
                  <a:srgbClr val="000000"/>
                </a:solidFill>
                <a:latin typeface="BLotus"/>
                <a:cs typeface="B Zar" panose="00000400000000000000" pitchFamily="2" charset="-78"/>
              </a:rPr>
              <a:t>نيـز </a:t>
            </a:r>
            <a:r>
              <a:rPr lang="fa-IR" smtClean="0">
                <a:solidFill>
                  <a:srgbClr val="000000"/>
                </a:solidFill>
                <a:latin typeface="BLotus"/>
                <a:cs typeface="B Zar" panose="00000400000000000000" pitchFamily="2" charset="-78"/>
              </a:rPr>
              <a:t>رونـد مشابهي </a:t>
            </a:r>
            <a:r>
              <a:rPr lang="fa-IR">
                <a:solidFill>
                  <a:srgbClr val="000000"/>
                </a:solidFill>
                <a:latin typeface="BLotus"/>
                <a:cs typeface="B Zar" panose="00000400000000000000" pitchFamily="2" charset="-78"/>
              </a:rPr>
              <a:t>از افزايش همخانگي مشاهده ميشود. بـراسـاس گـزارش ويليـامز و همكـارانش</a:t>
            </a:r>
            <a:r>
              <a:rPr lang="fa-IR">
                <a:solidFill>
                  <a:srgbClr val="000000"/>
                </a:solidFill>
                <a:latin typeface="BLotus"/>
                <a:cs typeface="B Zar" panose="00000400000000000000" pitchFamily="2" charset="-78"/>
              </a:rPr>
              <a:t/>
            </a:r>
            <a:br>
              <a:rPr lang="fa-IR">
                <a:solidFill>
                  <a:srgbClr val="000000"/>
                </a:solidFill>
                <a:latin typeface="BLotus"/>
                <a:cs typeface="B Zar" panose="00000400000000000000" pitchFamily="2" charset="-78"/>
              </a:rPr>
            </a:br>
            <a:r>
              <a:rPr lang="fa-IR" smtClean="0">
                <a:solidFill>
                  <a:srgbClr val="000000"/>
                </a:solidFill>
                <a:latin typeface="BLotus"/>
                <a:cs typeface="B Zar" panose="00000400000000000000" pitchFamily="2" charset="-78"/>
              </a:rPr>
              <a:t> </a:t>
            </a:r>
            <a:r>
              <a:rPr lang="fa-IR">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Williams et al</a:t>
            </a:r>
            <a:r>
              <a:rPr lang="en-US" sz="2000">
                <a:solidFill>
                  <a:srgbClr val="000000"/>
                </a:solidFill>
                <a:latin typeface="TimesNewRomanPSMT"/>
                <a:cs typeface="B Zar" panose="00000400000000000000" pitchFamily="2" charset="-78"/>
              </a:rPr>
              <a:t>., </a:t>
            </a:r>
            <a:r>
              <a:rPr lang="en-US" sz="2000" smtClean="0">
                <a:solidFill>
                  <a:srgbClr val="000000"/>
                </a:solidFill>
                <a:latin typeface="TimesNewRomanPSMT"/>
                <a:cs typeface="B Zar" panose="00000400000000000000" pitchFamily="2" charset="-78"/>
              </a:rPr>
              <a:t>2007</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بيش </a:t>
            </a:r>
            <a:r>
              <a:rPr lang="fa-IR">
                <a:solidFill>
                  <a:srgbClr val="000000"/>
                </a:solidFill>
                <a:latin typeface="BLotus"/>
                <a:cs typeface="B Zar" panose="00000400000000000000" pitchFamily="2" charset="-78"/>
              </a:rPr>
              <a:t>از 2/5ميليون زوج در فيليپين رابطة همخانگي دارند</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عامـل عمدة </a:t>
            </a:r>
            <a:r>
              <a:rPr lang="fa-IR">
                <a:solidFill>
                  <a:srgbClr val="000000"/>
                </a:solidFill>
                <a:latin typeface="BLotus"/>
                <a:cs typeface="B Zar" panose="00000400000000000000" pitchFamily="2" charset="-78"/>
              </a:rPr>
              <a:t>شكلگيري همخانگي در اين كشور فقـر و مشـكلات اقتصـادي بـراي </a:t>
            </a:r>
            <a:r>
              <a:rPr lang="fa-IR">
                <a:solidFill>
                  <a:srgbClr val="000000"/>
                </a:solidFill>
                <a:latin typeface="BLotus"/>
                <a:cs typeface="B Zar" panose="00000400000000000000" pitchFamily="2" charset="-78"/>
              </a:rPr>
              <a:t>ازدواج </a:t>
            </a:r>
            <a:r>
              <a:rPr lang="fa-IR" smtClean="0">
                <a:solidFill>
                  <a:srgbClr val="000000"/>
                </a:solidFill>
                <a:latin typeface="BLotus"/>
                <a:cs typeface="B Zar" panose="00000400000000000000" pitchFamily="2" charset="-78"/>
              </a:rPr>
              <a:t>بـوده است</a:t>
            </a:r>
            <a:r>
              <a:rPr lang="fa-IR">
                <a:solidFill>
                  <a:srgbClr val="000000"/>
                </a:solidFill>
                <a:latin typeface="BLotus"/>
                <a:cs typeface="B Zar" panose="00000400000000000000" pitchFamily="2" charset="-78"/>
              </a:rPr>
              <a:t>. نتايج تحقيقات ديگر در كشورهايي چون تايلند، سنگاپور، هند، و </a:t>
            </a:r>
            <a:r>
              <a:rPr lang="fa-IR">
                <a:solidFill>
                  <a:srgbClr val="000000"/>
                </a:solidFill>
                <a:latin typeface="BLotus"/>
                <a:cs typeface="B Zar" panose="00000400000000000000" pitchFamily="2" charset="-78"/>
              </a:rPr>
              <a:t>برخي </a:t>
            </a:r>
            <a:r>
              <a:rPr lang="fa-IR" smtClean="0">
                <a:solidFill>
                  <a:srgbClr val="000000"/>
                </a:solidFill>
                <a:latin typeface="BLotus"/>
                <a:cs typeface="B Zar" panose="00000400000000000000" pitchFamily="2" charset="-78"/>
              </a:rPr>
              <a:t>كشـورهاي ديگر </a:t>
            </a:r>
            <a:r>
              <a:rPr lang="fa-IR">
                <a:solidFill>
                  <a:srgbClr val="000000"/>
                </a:solidFill>
                <a:latin typeface="BLotus"/>
                <a:cs typeface="B Zar" panose="00000400000000000000" pitchFamily="2" charset="-78"/>
              </a:rPr>
              <a:t>آسيا نيز نشان ميدهد كه هرچند در ايـن كشـورها ميـزان هـمخـانگي </a:t>
            </a:r>
            <a:r>
              <a:rPr lang="fa-IR">
                <a:solidFill>
                  <a:srgbClr val="000000"/>
                </a:solidFill>
                <a:latin typeface="BLotus"/>
                <a:cs typeface="B Zar" panose="00000400000000000000" pitchFamily="2" charset="-78"/>
              </a:rPr>
              <a:t>از </a:t>
            </a:r>
            <a:r>
              <a:rPr lang="fa-IR" smtClean="0">
                <a:solidFill>
                  <a:srgbClr val="000000"/>
                </a:solidFill>
                <a:latin typeface="BLotus"/>
                <a:cs typeface="B Zar" panose="00000400000000000000" pitchFamily="2" charset="-78"/>
              </a:rPr>
              <a:t>كشـورهاي اروپايي </a:t>
            </a:r>
            <a:r>
              <a:rPr lang="fa-IR">
                <a:solidFill>
                  <a:srgbClr val="000000"/>
                </a:solidFill>
                <a:latin typeface="BLotus"/>
                <a:cs typeface="B Zar" panose="00000400000000000000" pitchFamily="2" charset="-78"/>
              </a:rPr>
              <a:t>و امريكايي بسيار كمتر است، با اين حال، روند روبـهرشـدي در </a:t>
            </a:r>
            <a:r>
              <a:rPr lang="fa-IR">
                <a:solidFill>
                  <a:srgbClr val="000000"/>
                </a:solidFill>
                <a:latin typeface="BLotus"/>
                <a:cs typeface="B Zar" panose="00000400000000000000" pitchFamily="2" charset="-78"/>
              </a:rPr>
              <a:t>سـالهـاي </a:t>
            </a:r>
            <a:r>
              <a:rPr lang="fa-IR" smtClean="0">
                <a:solidFill>
                  <a:srgbClr val="000000"/>
                </a:solidFill>
                <a:latin typeface="BLotus"/>
                <a:cs typeface="B Zar" panose="00000400000000000000" pitchFamily="2" charset="-78"/>
              </a:rPr>
              <a:t>اخيـر</a:t>
            </a:r>
            <a:r>
              <a:rPr lang="en-US" sz="2000" smtClean="0">
                <a:solidFill>
                  <a:srgbClr val="000000"/>
                </a:solidFill>
                <a:latin typeface="TimesNewRomanPSMT"/>
                <a:cs typeface="B Zar" panose="00000400000000000000" pitchFamily="2" charset="-78"/>
              </a:rPr>
              <a:t>Jampaklay </a:t>
            </a:r>
            <a:r>
              <a:rPr lang="en-US" sz="2000">
                <a:solidFill>
                  <a:srgbClr val="000000"/>
                </a:solidFill>
                <a:latin typeface="TimesNewRomanPSMT"/>
                <a:cs typeface="B Zar" panose="00000400000000000000" pitchFamily="2" charset="-78"/>
              </a:rPr>
              <a:t>and Haseen, </a:t>
            </a:r>
            <a:r>
              <a:rPr lang="en-US" sz="2000">
                <a:solidFill>
                  <a:srgbClr val="000000"/>
                </a:solidFill>
                <a:latin typeface="TimesNewRomanPSMT"/>
                <a:cs typeface="B Zar" panose="00000400000000000000" pitchFamily="2" charset="-78"/>
              </a:rPr>
              <a:t>2011</a:t>
            </a:r>
            <a:r>
              <a:rPr lang="en-US" sz="2000" smtClean="0">
                <a:solidFill>
                  <a:srgbClr val="000000"/>
                </a:solidFill>
                <a:latin typeface="TimesNewRomanPSMT"/>
                <a:cs typeface="B Zar" panose="00000400000000000000" pitchFamily="2" charset="-78"/>
              </a:rPr>
              <a:t>;) Kabamalan</a:t>
            </a:r>
            <a:r>
              <a:rPr lang="en-US" sz="2000">
                <a:solidFill>
                  <a:srgbClr val="000000"/>
                </a:solidFill>
                <a:latin typeface="TimesNewRomanPSMT"/>
                <a:cs typeface="B Zar" panose="00000400000000000000" pitchFamily="2" charset="-78"/>
              </a:rPr>
              <a:t>, 2004; Jones</a:t>
            </a:r>
            <a:r>
              <a:rPr lang="en-US" sz="2000">
                <a:solidFill>
                  <a:srgbClr val="000000"/>
                </a:solidFill>
                <a:latin typeface="TimesNewRomanPSMT"/>
                <a:cs typeface="B Zar" panose="00000400000000000000" pitchFamily="2" charset="-78"/>
              </a:rPr>
              <a:t>, </a:t>
            </a:r>
            <a:r>
              <a:rPr lang="en-US" sz="2000" smtClean="0">
                <a:solidFill>
                  <a:srgbClr val="000000"/>
                </a:solidFill>
                <a:latin typeface="TimesNewRomanPSMT"/>
                <a:cs typeface="B Zar" panose="00000400000000000000" pitchFamily="2" charset="-78"/>
              </a:rPr>
              <a:t>2004</a:t>
            </a:r>
            <a:r>
              <a:rPr lang="en-US" smtClean="0">
                <a:solidFill>
                  <a:srgbClr val="000000"/>
                </a:solidFill>
                <a:latin typeface="BLotus"/>
                <a:cs typeface="B Zar" panose="00000400000000000000" pitchFamily="2" charset="-78"/>
              </a:rPr>
              <a:t> </a:t>
            </a:r>
            <a:r>
              <a:rPr lang="fa-IR">
                <a:solidFill>
                  <a:srgbClr val="000000"/>
                </a:solidFill>
                <a:latin typeface="BLotus"/>
                <a:cs typeface="B Zar" panose="00000400000000000000" pitchFamily="2" charset="-78"/>
              </a:rPr>
              <a:t>د</a:t>
            </a:r>
            <a:r>
              <a:rPr lang="fa-IR">
                <a:cs typeface="B Zar" panose="00000400000000000000" pitchFamily="2" charset="-78"/>
              </a:rPr>
              <a:t> </a:t>
            </a:r>
            <a:r>
              <a:rPr lang="fa-IR" smtClean="0">
                <a:cs typeface="B Zar" panose="00000400000000000000" pitchFamily="2" charset="-78"/>
              </a:rPr>
              <a:t>)</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003844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srgbClr val="000000"/>
                </a:solidFill>
                <a:latin typeface="BLotus"/>
                <a:cs typeface="B Zar" panose="00000400000000000000" pitchFamily="2" charset="-78"/>
              </a:rPr>
              <a:t>اين الگو، به زندگي مشترك دو شريك جنسي بدون ازدواج با يك ديگر اشاره دارد. هدف اين تحقيق كيفي، پاسخ به اين سؤال بوده است كه سوژههاي فعال در اين روابط، چه معنايي براي كنش خود قائـلانـد و همچنين چه شرايط بسترساز اجتماعي، در بروز و ظهور ايـن روابـط در ايـران نقش داشته است. در اين تحقيق، با 21نفـر از پسـران و دخترانـي كـه روابـط همخانگي را تجربه كردهاند مصـاحبه شـده اسـت</a:t>
            </a:r>
            <a:r>
              <a:rPr lang="fa-IR">
                <a:solidFill>
                  <a:prstClr val="black"/>
                </a:solidFill>
                <a:cs typeface="B Zar" panose="00000400000000000000" pitchFamily="2" charset="-78"/>
              </a:rPr>
              <a:t> </a:t>
            </a:r>
          </a:p>
          <a:p>
            <a:endParaRPr lang="fa-IR"/>
          </a:p>
        </p:txBody>
      </p:sp>
      <p:sp>
        <p:nvSpPr>
          <p:cNvPr id="4" name="Flowchart: Process 3"/>
          <p:cNvSpPr/>
          <p:nvPr/>
        </p:nvSpPr>
        <p:spPr>
          <a:xfrm>
            <a:off x="838200" y="4242775"/>
            <a:ext cx="3247118" cy="118735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شرايط بسترساز اجتماعي</a:t>
            </a:r>
            <a:endParaRPr lang="fa-IR" b="1">
              <a:solidFill>
                <a:srgbClr val="FF0000"/>
              </a:solidFill>
            </a:endParaRPr>
          </a:p>
        </p:txBody>
      </p:sp>
    </p:spTree>
    <p:extLst>
      <p:ext uri="{BB962C8B-B14F-4D97-AF65-F5344CB8AC3E}">
        <p14:creationId xmlns:p14="http://schemas.microsoft.com/office/powerpoint/2010/main" val="21613125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r>
              <a:rPr lang="fa-IR">
                <a:solidFill>
                  <a:srgbClr val="000000"/>
                </a:solidFill>
                <a:latin typeface="BLotus"/>
                <a:cs typeface="B Zar" panose="00000400000000000000" pitchFamily="2" charset="-78"/>
              </a:rPr>
              <a:t>نتايج تحقيقات بالا گوياي آن است كه انقلاب جنسي و اشاعة آن بـه </a:t>
            </a:r>
            <a:r>
              <a:rPr lang="fa-IR">
                <a:solidFill>
                  <a:srgbClr val="000000"/>
                </a:solidFill>
                <a:latin typeface="BLotus"/>
                <a:cs typeface="B Zar" panose="00000400000000000000" pitchFamily="2" charset="-78"/>
              </a:rPr>
              <a:t>نقـاط </a:t>
            </a:r>
            <a:r>
              <a:rPr lang="fa-IR" smtClean="0">
                <a:solidFill>
                  <a:srgbClr val="000000"/>
                </a:solidFill>
                <a:latin typeface="BLotus"/>
                <a:cs typeface="B Zar" panose="00000400000000000000" pitchFamily="2" charset="-78"/>
              </a:rPr>
              <a:t>گونـاگون جهان</a:t>
            </a:r>
            <a:r>
              <a:rPr lang="fa-IR">
                <a:solidFill>
                  <a:srgbClr val="000000"/>
                </a:solidFill>
                <a:latin typeface="BLotus"/>
                <a:cs typeface="B Zar" panose="00000400000000000000" pitchFamily="2" charset="-78"/>
              </a:rPr>
              <a:t>، ابتدا، با تغيير نگرشها به روابط جنسي پـيش از ازدواج، گسـترش كمـي آن </a:t>
            </a:r>
            <a:r>
              <a:rPr lang="fa-IR">
                <a:solidFill>
                  <a:srgbClr val="000000"/>
                </a:solidFill>
                <a:latin typeface="BLotus"/>
                <a:cs typeface="B Zar" panose="00000400000000000000" pitchFamily="2" charset="-78"/>
              </a:rPr>
              <a:t>را </a:t>
            </a:r>
            <a:r>
              <a:rPr lang="fa-IR" smtClean="0">
                <a:solidFill>
                  <a:srgbClr val="000000"/>
                </a:solidFill>
                <a:latin typeface="BLotus"/>
                <a:cs typeface="B Zar" panose="00000400000000000000" pitchFamily="2" charset="-78"/>
              </a:rPr>
              <a:t>در ميان </a:t>
            </a:r>
            <a:r>
              <a:rPr lang="fa-IR">
                <a:solidFill>
                  <a:srgbClr val="000000"/>
                </a:solidFill>
                <a:latin typeface="BLotus"/>
                <a:cs typeface="B Zar" panose="00000400000000000000" pitchFamily="2" charset="-78"/>
              </a:rPr>
              <a:t>جوانان فراهم و در مرحلة بعد، با افزايش تنوع اين روابـط، </a:t>
            </a:r>
            <a:r>
              <a:rPr lang="fa-IR">
                <a:solidFill>
                  <a:srgbClr val="000000"/>
                </a:solidFill>
                <a:latin typeface="BLotus"/>
                <a:cs typeface="B Zar" panose="00000400000000000000" pitchFamily="2" charset="-78"/>
              </a:rPr>
              <a:t>زمينـههـاي </a:t>
            </a:r>
            <a:r>
              <a:rPr lang="fa-IR" smtClean="0">
                <a:solidFill>
                  <a:srgbClr val="000000"/>
                </a:solidFill>
                <a:latin typeface="BLotus"/>
                <a:cs typeface="B Zar" panose="00000400000000000000" pitchFamily="2" charset="-78"/>
              </a:rPr>
              <a:t>شـكلگيـري همخانگي </a:t>
            </a:r>
            <a:r>
              <a:rPr lang="fa-IR">
                <a:solidFill>
                  <a:srgbClr val="000000"/>
                </a:solidFill>
                <a:latin typeface="BLotus"/>
                <a:cs typeface="B Zar" panose="00000400000000000000" pitchFamily="2" charset="-78"/>
              </a:rPr>
              <a:t>را در كشورهاي متعدد مهيا كرده است. ايـن همـه، در حـالي اسـت </a:t>
            </a:r>
            <a:r>
              <a:rPr lang="fa-IR">
                <a:solidFill>
                  <a:srgbClr val="000000"/>
                </a:solidFill>
                <a:latin typeface="BLotus"/>
                <a:cs typeface="B Zar" panose="00000400000000000000" pitchFamily="2" charset="-78"/>
              </a:rPr>
              <a:t>كـه </a:t>
            </a:r>
            <a:r>
              <a:rPr lang="fa-IR" smtClean="0">
                <a:solidFill>
                  <a:srgbClr val="000000"/>
                </a:solidFill>
                <a:latin typeface="BLotus"/>
                <a:cs typeface="B Zar" panose="00000400000000000000" pitchFamily="2" charset="-78"/>
              </a:rPr>
              <a:t>نتـايج تحقيقات </a:t>
            </a:r>
            <a:r>
              <a:rPr lang="fa-IR">
                <a:solidFill>
                  <a:srgbClr val="000000"/>
                </a:solidFill>
                <a:latin typeface="BLotus"/>
                <a:cs typeface="B Zar" panose="00000400000000000000" pitchFamily="2" charset="-78"/>
              </a:rPr>
              <a:t>در ايران نيز نشان ميدهد كه رابطة جنسي پيش از ازدواج در حال </a:t>
            </a:r>
            <a:r>
              <a:rPr lang="fa-IR">
                <a:solidFill>
                  <a:srgbClr val="000000"/>
                </a:solidFill>
                <a:latin typeface="BLotus"/>
                <a:cs typeface="B Zar" panose="00000400000000000000" pitchFamily="2" charset="-78"/>
              </a:rPr>
              <a:t>افزايش </a:t>
            </a:r>
            <a:r>
              <a:rPr lang="fa-IR" smtClean="0">
                <a:solidFill>
                  <a:srgbClr val="000000"/>
                </a:solidFill>
                <a:latin typeface="BLotus"/>
                <a:cs typeface="B Zar" panose="00000400000000000000" pitchFamily="2" charset="-78"/>
              </a:rPr>
              <a:t>است )ســليمينيــا </a:t>
            </a:r>
            <a:r>
              <a:rPr lang="fa-IR">
                <a:solidFill>
                  <a:srgbClr val="000000"/>
                </a:solidFill>
                <a:latin typeface="BLotus"/>
                <a:cs typeface="B Zar" panose="00000400000000000000" pitchFamily="2" charset="-78"/>
              </a:rPr>
              <a:t>و ديگــران، 1384؛ وزارت بهداشــت، درمــان و آمــوزش پزشــكي</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1386؛ گرمارودي </a:t>
            </a:r>
            <a:r>
              <a:rPr lang="fa-IR">
                <a:solidFill>
                  <a:srgbClr val="000000"/>
                </a:solidFill>
                <a:latin typeface="BLotus"/>
                <a:cs typeface="B Zar" panose="00000400000000000000" pitchFamily="2" charset="-78"/>
              </a:rPr>
              <a:t>و ديگران، 1388؛ خلـجآبـادي فراهـاني و مهريـار، </a:t>
            </a:r>
            <a:r>
              <a:rPr lang="en-US" sz="2000">
                <a:solidFill>
                  <a:srgbClr val="000000"/>
                </a:solidFill>
                <a:latin typeface="TimesNewRomanPSMT"/>
                <a:cs typeface="B Zar" panose="00000400000000000000" pitchFamily="2" charset="-78"/>
              </a:rPr>
              <a:t>Mohammad et al</a:t>
            </a:r>
            <a:r>
              <a:rPr lang="en-US" sz="2000">
                <a:solidFill>
                  <a:srgbClr val="000000"/>
                </a:solidFill>
                <a:latin typeface="TimesNewRomanPSMT"/>
                <a:cs typeface="B Zar" panose="00000400000000000000" pitchFamily="2" charset="-78"/>
              </a:rPr>
              <a:t>., </a:t>
            </a:r>
            <a:r>
              <a:rPr lang="en-US" smtClean="0">
                <a:solidFill>
                  <a:srgbClr val="000000"/>
                </a:solidFill>
                <a:latin typeface="BLotus"/>
                <a:cs typeface="B Zar" panose="00000400000000000000" pitchFamily="2" charset="-78"/>
              </a:rPr>
              <a:t>1389 </a:t>
            </a:r>
            <a:r>
              <a:rPr lang="en-US" sz="2000" smtClean="0">
                <a:solidFill>
                  <a:srgbClr val="000000"/>
                </a:solidFill>
                <a:latin typeface="TimesNewRomanPSMT"/>
                <a:cs typeface="B Zar" panose="00000400000000000000" pitchFamily="2" charset="-78"/>
              </a:rPr>
              <a:t>; </a:t>
            </a:r>
            <a:r>
              <a:rPr lang="en-US">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2007; Mahdavi, 2008</a:t>
            </a:r>
            <a:r>
              <a:rPr lang="fa-IR">
                <a:solidFill>
                  <a:srgbClr val="000000"/>
                </a:solidFill>
                <a:latin typeface="BLotus"/>
                <a:cs typeface="B Zar" panose="00000400000000000000" pitchFamily="2" charset="-78"/>
              </a:rPr>
              <a:t>براساس تحقيقـات كشـورهاي ديگـر، </a:t>
            </a:r>
            <a:r>
              <a:rPr lang="fa-IR">
                <a:solidFill>
                  <a:srgbClr val="000000"/>
                </a:solidFill>
                <a:latin typeface="BLotus"/>
                <a:cs typeface="B Zar" panose="00000400000000000000" pitchFamily="2" charset="-78"/>
              </a:rPr>
              <a:t>شـكلگيـري </a:t>
            </a:r>
            <a:r>
              <a:rPr lang="fa-IR" smtClean="0">
                <a:solidFill>
                  <a:srgbClr val="000000"/>
                </a:solidFill>
                <a:latin typeface="BLotus"/>
                <a:cs typeface="B Zar" panose="00000400000000000000" pitchFamily="2" charset="-78"/>
              </a:rPr>
              <a:t>الگوهـاي روابط </a:t>
            </a:r>
            <a:r>
              <a:rPr lang="fa-IR">
                <a:solidFill>
                  <a:srgbClr val="000000"/>
                </a:solidFill>
                <a:latin typeface="BLotus"/>
                <a:cs typeface="B Zar" panose="00000400000000000000" pitchFamily="2" charset="-78"/>
              </a:rPr>
              <a:t>جنسي پيش از ازدواج مقدمة پيدايش الگوهاي همخانگي در آن كشـورها </a:t>
            </a:r>
            <a:r>
              <a:rPr lang="fa-IR">
                <a:solidFill>
                  <a:srgbClr val="000000"/>
                </a:solidFill>
                <a:latin typeface="BLotus"/>
                <a:cs typeface="B Zar" panose="00000400000000000000" pitchFamily="2" charset="-78"/>
              </a:rPr>
              <a:t>بـوده </a:t>
            </a:r>
            <a:r>
              <a:rPr lang="fa-IR" smtClean="0">
                <a:solidFill>
                  <a:srgbClr val="000000"/>
                </a:solidFill>
                <a:latin typeface="BLotus"/>
                <a:cs typeface="B Zar" panose="00000400000000000000" pitchFamily="2" charset="-78"/>
              </a:rPr>
              <a:t>و، بهتدريج</a:t>
            </a:r>
            <a:r>
              <a:rPr lang="fa-IR">
                <a:solidFill>
                  <a:srgbClr val="000000"/>
                </a:solidFill>
                <a:latin typeface="BLotus"/>
                <a:cs typeface="B Zar" panose="00000400000000000000" pitchFamily="2" charset="-78"/>
              </a:rPr>
              <a:t>، زمينههاي لازم و اوليه را بـراي پيـدايش و پـذيرش آن فـراهم كـرده اسـت</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بـه عبارتي</a:t>
            </a:r>
            <a:r>
              <a:rPr lang="fa-IR">
                <a:solidFill>
                  <a:srgbClr val="000000"/>
                </a:solidFill>
                <a:latin typeface="BLotus"/>
                <a:cs typeface="B Zar" panose="00000400000000000000" pitchFamily="2" charset="-78"/>
              </a:rPr>
              <a:t>، با گسترش روابط جنسي پيش از ازدواج در جامعه، دير يا زود، بايد منتظر ظهـور</a:t>
            </a:r>
            <a:r>
              <a:rPr lang="fa-IR">
                <a:cs typeface="B Zar" panose="00000400000000000000" pitchFamily="2" charset="-78"/>
              </a:rPr>
              <a:t>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0487755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الگوهاي همخانگي نيز بود. هرچند نتايج تحقيقات جديدتر نشان ميدهد كـه </a:t>
            </a:r>
            <a:r>
              <a:rPr lang="fa-IR">
                <a:solidFill>
                  <a:srgbClr val="000000"/>
                </a:solidFill>
                <a:latin typeface="BLotus"/>
                <a:cs typeface="B Zar" panose="00000400000000000000" pitchFamily="2" charset="-78"/>
              </a:rPr>
              <a:t>بـا </a:t>
            </a:r>
            <a:r>
              <a:rPr lang="fa-IR" smtClean="0">
                <a:solidFill>
                  <a:srgbClr val="000000"/>
                </a:solidFill>
                <a:latin typeface="BLotus"/>
                <a:cs typeface="B Zar" panose="00000400000000000000" pitchFamily="2" charset="-78"/>
              </a:rPr>
              <a:t>افـزايش روابط </a:t>
            </a:r>
            <a:r>
              <a:rPr lang="fa-IR">
                <a:solidFill>
                  <a:srgbClr val="000000"/>
                </a:solidFill>
                <a:latin typeface="BLotus"/>
                <a:cs typeface="B Zar" panose="00000400000000000000" pitchFamily="2" charset="-78"/>
              </a:rPr>
              <a:t>جنسي پيش از ازدواج، در سالهاي اخير، بهتدريج شاخههايي از همخانگي </a:t>
            </a:r>
            <a:r>
              <a:rPr lang="fa-IR">
                <a:solidFill>
                  <a:srgbClr val="000000"/>
                </a:solidFill>
                <a:latin typeface="BLotus"/>
                <a:cs typeface="B Zar" panose="00000400000000000000" pitchFamily="2" charset="-78"/>
              </a:rPr>
              <a:t>نيـز </a:t>
            </a:r>
            <a:r>
              <a:rPr lang="fa-IR" smtClean="0">
                <a:solidFill>
                  <a:srgbClr val="000000"/>
                </a:solidFill>
                <a:latin typeface="BLotus"/>
                <a:cs typeface="B Zar" panose="00000400000000000000" pitchFamily="2" charset="-78"/>
              </a:rPr>
              <a:t>در ايران</a:t>
            </a:r>
            <a:r>
              <a:rPr lang="fa-IR">
                <a:solidFill>
                  <a:srgbClr val="000000"/>
                </a:solidFill>
                <a:latin typeface="BLotus"/>
                <a:cs typeface="B Zar" panose="00000400000000000000" pitchFamily="2" charset="-78"/>
              </a:rPr>
              <a:t>، شكل گرفته </a:t>
            </a:r>
            <a:r>
              <a:rPr lang="fa-IR">
                <a:solidFill>
                  <a:srgbClr val="000000"/>
                </a:solidFill>
                <a:latin typeface="BLotus"/>
                <a:cs typeface="B Zar" panose="00000400000000000000" pitchFamily="2" charset="-78"/>
              </a:rPr>
              <a:t>است </a:t>
            </a:r>
            <a:r>
              <a:rPr lang="fa-IR" smtClean="0">
                <a:solidFill>
                  <a:srgbClr val="000000"/>
                </a:solidFill>
                <a:latin typeface="BLotus"/>
                <a:cs typeface="B Zar" panose="00000400000000000000" pitchFamily="2" charset="-78"/>
              </a:rPr>
              <a:t>(آزاد </a:t>
            </a:r>
            <a:r>
              <a:rPr lang="fa-IR">
                <a:solidFill>
                  <a:srgbClr val="000000"/>
                </a:solidFill>
                <a:latin typeface="BLotus"/>
                <a:cs typeface="B Zar" panose="00000400000000000000" pitchFamily="2" charset="-78"/>
              </a:rPr>
              <a:t>ارمكي و ديگران</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،1391) اما </a:t>
            </a:r>
            <a:r>
              <a:rPr lang="fa-IR">
                <a:solidFill>
                  <a:srgbClr val="000000"/>
                </a:solidFill>
                <a:latin typeface="BLotus"/>
                <a:cs typeface="B Zar" panose="00000400000000000000" pitchFamily="2" charset="-78"/>
              </a:rPr>
              <a:t>در ايـن ميـان، </a:t>
            </a:r>
            <a:r>
              <a:rPr lang="fa-IR">
                <a:solidFill>
                  <a:srgbClr val="000000"/>
                </a:solidFill>
                <a:latin typeface="BLotus"/>
                <a:cs typeface="B Zar" panose="00000400000000000000" pitchFamily="2" charset="-78"/>
              </a:rPr>
              <a:t>مطالعـة </a:t>
            </a:r>
            <a:r>
              <a:rPr lang="fa-IR" smtClean="0">
                <a:solidFill>
                  <a:srgbClr val="000000"/>
                </a:solidFill>
                <a:latin typeface="BLotus"/>
                <a:cs typeface="B Zar" panose="00000400000000000000" pitchFamily="2" charset="-78"/>
              </a:rPr>
              <a:t>نحـوة پيـدايش </a:t>
            </a:r>
            <a:r>
              <a:rPr lang="fa-IR">
                <a:solidFill>
                  <a:srgbClr val="000000"/>
                </a:solidFill>
                <a:latin typeface="BLotus"/>
                <a:cs typeface="B Zar" panose="00000400000000000000" pitchFamily="2" charset="-78"/>
              </a:rPr>
              <a:t>و تـداوم ايـنگونـه روابـط، از موضـوعات حسـاس و عمومـاً مغفـول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امـر سياستگذاري </a:t>
            </a:r>
            <a:r>
              <a:rPr lang="fa-IR">
                <a:solidFill>
                  <a:srgbClr val="000000"/>
                </a:solidFill>
                <a:latin typeface="BLotus"/>
                <a:cs typeface="B Zar" panose="00000400000000000000" pitchFamily="2" charset="-78"/>
              </a:rPr>
              <a:t>و مطالعات آكادميك در ايران است و جامعهشناسـي ايرانـي </a:t>
            </a:r>
            <a:r>
              <a:rPr lang="fa-IR">
                <a:solidFill>
                  <a:srgbClr val="000000"/>
                </a:solidFill>
                <a:latin typeface="BLotus"/>
                <a:cs typeface="B Zar" panose="00000400000000000000" pitchFamily="2" charset="-78"/>
              </a:rPr>
              <a:t>فقـرِ </a:t>
            </a:r>
            <a:r>
              <a:rPr lang="fa-IR" smtClean="0">
                <a:solidFill>
                  <a:srgbClr val="000000"/>
                </a:solidFill>
                <a:latin typeface="BLotus"/>
                <a:cs typeface="B Zar" panose="00000400000000000000" pitchFamily="2" charset="-78"/>
              </a:rPr>
              <a:t>شـناختي شديدي </a:t>
            </a:r>
            <a:r>
              <a:rPr lang="fa-IR">
                <a:solidFill>
                  <a:srgbClr val="000000"/>
                </a:solidFill>
                <a:latin typeface="BLotus"/>
                <a:cs typeface="B Zar" panose="00000400000000000000" pitchFamily="2" charset="-78"/>
              </a:rPr>
              <a:t>دربارة اين موضوع حسـاس و شـناخت ابعـاد گونـاگون آن دارد؛ </a:t>
            </a:r>
            <a:r>
              <a:rPr lang="fa-IR">
                <a:solidFill>
                  <a:srgbClr val="000000"/>
                </a:solidFill>
                <a:latin typeface="BLotus"/>
                <a:cs typeface="B Zar" panose="00000400000000000000" pitchFamily="2" charset="-78"/>
              </a:rPr>
              <a:t>موضـوعي </a:t>
            </a:r>
            <a:r>
              <a:rPr lang="fa-IR" smtClean="0">
                <a:solidFill>
                  <a:srgbClr val="000000"/>
                </a:solidFill>
                <a:latin typeface="BLotus"/>
                <a:cs typeface="B Zar" panose="00000400000000000000" pitchFamily="2" charset="-78"/>
              </a:rPr>
              <a:t>كـه تأثيرات </a:t>
            </a:r>
            <a:r>
              <a:rPr lang="fa-IR">
                <a:solidFill>
                  <a:srgbClr val="000000"/>
                </a:solidFill>
                <a:latin typeface="BLotus"/>
                <a:cs typeface="B Zar" panose="00000400000000000000" pitchFamily="2" charset="-78"/>
              </a:rPr>
              <a:t>متعددي در نهاد خانواده و آسيبهاي اجتماعي مرتبط با آن ميگـذارد </a:t>
            </a:r>
            <a:r>
              <a:rPr lang="fa-IR">
                <a:solidFill>
                  <a:srgbClr val="000000"/>
                </a:solidFill>
                <a:latin typeface="BLotus"/>
                <a:cs typeface="B Zar" panose="00000400000000000000" pitchFamily="2" charset="-78"/>
              </a:rPr>
              <a:t>كـه </a:t>
            </a:r>
            <a:r>
              <a:rPr lang="fa-IR" smtClean="0">
                <a:solidFill>
                  <a:srgbClr val="000000"/>
                </a:solidFill>
                <a:latin typeface="BLotus"/>
                <a:cs typeface="B Zar" panose="00000400000000000000" pitchFamily="2" charset="-78"/>
              </a:rPr>
              <a:t>همـين امر </a:t>
            </a:r>
            <a:r>
              <a:rPr lang="fa-IR">
                <a:solidFill>
                  <a:srgbClr val="000000"/>
                </a:solidFill>
                <a:latin typeface="BLotus"/>
                <a:cs typeface="B Zar" panose="00000400000000000000" pitchFamily="2" charset="-78"/>
              </a:rPr>
              <a:t>ضرورت اين تحقيق را نمايان </a:t>
            </a:r>
            <a:r>
              <a:rPr lang="fa-IR">
                <a:solidFill>
                  <a:srgbClr val="000000"/>
                </a:solidFill>
                <a:latin typeface="BLotus"/>
                <a:cs typeface="B Zar" panose="00000400000000000000" pitchFamily="2" charset="-78"/>
              </a:rPr>
              <a:t>ميكند</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350498" y="4994031"/>
            <a:ext cx="3165231" cy="84406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امـر سياستگذاري و مطالعات آكادميك</a:t>
            </a:r>
            <a:endParaRPr lang="fa-IR" b="1">
              <a:solidFill>
                <a:srgbClr val="FF0000"/>
              </a:solidFill>
            </a:endParaRPr>
          </a:p>
        </p:txBody>
      </p:sp>
    </p:spTree>
    <p:extLst>
      <p:ext uri="{BB962C8B-B14F-4D97-AF65-F5344CB8AC3E}">
        <p14:creationId xmlns:p14="http://schemas.microsoft.com/office/powerpoint/2010/main" val="1406479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latin typeface="BMitraBold"/>
                <a:cs typeface="B Zar" panose="00000400000000000000" pitchFamily="2" charset="-78"/>
              </a:rPr>
              <a:t>روش شناسي </a:t>
            </a:r>
            <a:r>
              <a:rPr lang="fa-IR" b="1">
                <a:solidFill>
                  <a:srgbClr val="FF0000"/>
                </a:solidFill>
                <a:latin typeface="BMitraBold"/>
                <a:cs typeface="B Zar" panose="00000400000000000000" pitchFamily="2" charset="-78"/>
              </a:rPr>
              <a:t>تحقيق</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000000"/>
                </a:solidFill>
                <a:latin typeface="BLotus"/>
                <a:cs typeface="B Zar" panose="00000400000000000000" pitchFamily="2" charset="-78"/>
              </a:rPr>
              <a:t>با </a:t>
            </a:r>
            <a:r>
              <a:rPr lang="fa-IR">
                <a:solidFill>
                  <a:srgbClr val="000000"/>
                </a:solidFill>
                <a:latin typeface="BLotus"/>
                <a:cs typeface="B Zar" panose="00000400000000000000" pitchFamily="2" charset="-78"/>
              </a:rPr>
              <a:t>توجه به اينكه هدف اين تحقيق بازسازي معنايي رفتار كـنشگـران در </a:t>
            </a:r>
            <a:r>
              <a:rPr lang="fa-IR">
                <a:solidFill>
                  <a:srgbClr val="000000"/>
                </a:solidFill>
                <a:latin typeface="BLotus"/>
                <a:cs typeface="B Zar" panose="00000400000000000000" pitchFamily="2" charset="-78"/>
              </a:rPr>
              <a:t>زمينـة </a:t>
            </a:r>
            <a:r>
              <a:rPr lang="fa-IR" smtClean="0">
                <a:solidFill>
                  <a:srgbClr val="000000"/>
                </a:solidFill>
                <a:latin typeface="BLotus"/>
                <a:cs typeface="B Zar" panose="00000400000000000000" pitchFamily="2" charset="-78"/>
              </a:rPr>
              <a:t>روابـط جنسي </a:t>
            </a:r>
            <a:r>
              <a:rPr lang="fa-IR">
                <a:solidFill>
                  <a:srgbClr val="000000"/>
                </a:solidFill>
                <a:latin typeface="BLotus"/>
                <a:cs typeface="B Zar" panose="00000400000000000000" pitchFamily="2" charset="-78"/>
              </a:rPr>
              <a:t>نامتعارفشان در جامعه بوده، روششناسي </a:t>
            </a:r>
            <a:r>
              <a:rPr lang="fa-IR">
                <a:solidFill>
                  <a:srgbClr val="000000"/>
                </a:solidFill>
                <a:latin typeface="BLotus"/>
                <a:cs typeface="B Zar" panose="00000400000000000000" pitchFamily="2" charset="-78"/>
              </a:rPr>
              <a:t>كيفي </a:t>
            </a:r>
            <a:r>
              <a:rPr lang="fa-IR" smtClean="0">
                <a:solidFill>
                  <a:srgbClr val="000000"/>
                </a:solidFill>
                <a:latin typeface="BLotus"/>
                <a:cs typeface="B Zar" panose="00000400000000000000" pitchFamily="2" charset="-78"/>
              </a:rPr>
              <a:t>بـه منزلـة </a:t>
            </a:r>
            <a:r>
              <a:rPr lang="fa-IR">
                <a:solidFill>
                  <a:srgbClr val="000000"/>
                </a:solidFill>
                <a:latin typeface="BLotus"/>
                <a:cs typeface="B Zar" panose="00000400000000000000" pitchFamily="2" charset="-78"/>
              </a:rPr>
              <a:t>روششناسـي </a:t>
            </a:r>
            <a:r>
              <a:rPr lang="fa-IR">
                <a:solidFill>
                  <a:srgbClr val="000000"/>
                </a:solidFill>
                <a:latin typeface="BLotus"/>
                <a:cs typeface="B Zar" panose="00000400000000000000" pitchFamily="2" charset="-78"/>
              </a:rPr>
              <a:t>غالـب </a:t>
            </a:r>
            <a:r>
              <a:rPr lang="fa-IR" smtClean="0">
                <a:solidFill>
                  <a:srgbClr val="000000"/>
                </a:solidFill>
                <a:latin typeface="BLotus"/>
                <a:cs typeface="B Zar" panose="00000400000000000000" pitchFamily="2" charset="-78"/>
              </a:rPr>
              <a:t>و روش </a:t>
            </a:r>
            <a:r>
              <a:rPr lang="fa-IR">
                <a:solidFill>
                  <a:srgbClr val="000000"/>
                </a:solidFill>
                <a:latin typeface="BLotus"/>
                <a:cs typeface="B Zar" panose="00000400000000000000" pitchFamily="2" charset="-78"/>
              </a:rPr>
              <a:t>نظرية زمينهاي )</a:t>
            </a:r>
            <a:r>
              <a:rPr lang="fa-IR" sz="2000">
                <a:solidFill>
                  <a:srgbClr val="000000"/>
                </a:solidFill>
                <a:latin typeface="TimesNewRomanPSMT"/>
                <a:cs typeface="B Zar" panose="00000400000000000000" pitchFamily="2" charset="-78"/>
              </a:rPr>
              <a:t>) </a:t>
            </a:r>
            <a:r>
              <a:rPr lang="fa-IR">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Grounded Theory (G.T</a:t>
            </a:r>
            <a:r>
              <a:rPr lang="fa-IR">
                <a:solidFill>
                  <a:srgbClr val="000000"/>
                </a:solidFill>
                <a:latin typeface="BLotus"/>
                <a:cs typeface="B Zar" panose="00000400000000000000" pitchFamily="2" charset="-78"/>
              </a:rPr>
              <a:t>براي تجزيهوتحليل </a:t>
            </a:r>
            <a:r>
              <a:rPr lang="fa-IR">
                <a:solidFill>
                  <a:srgbClr val="000000"/>
                </a:solidFill>
                <a:latin typeface="BLotus"/>
                <a:cs typeface="B Zar" panose="00000400000000000000" pitchFamily="2" charset="-78"/>
              </a:rPr>
              <a:t>دادههـا </a:t>
            </a:r>
            <a:r>
              <a:rPr lang="fa-IR" smtClean="0">
                <a:solidFill>
                  <a:srgbClr val="000000"/>
                </a:solidFill>
                <a:latin typeface="BLotus"/>
                <a:cs typeface="B Zar" panose="00000400000000000000" pitchFamily="2" charset="-78"/>
              </a:rPr>
              <a:t>انتخـاب شده </a:t>
            </a:r>
            <a:r>
              <a:rPr lang="fa-IR">
                <a:solidFill>
                  <a:srgbClr val="000000"/>
                </a:solidFill>
                <a:latin typeface="BLotus"/>
                <a:cs typeface="B Zar" panose="00000400000000000000" pitchFamily="2" charset="-78"/>
              </a:rPr>
              <a:t>است. روش نظرية زمينهاي روش پژوهش »</a:t>
            </a:r>
            <a:r>
              <a:rPr lang="fa-IR">
                <a:solidFill>
                  <a:srgbClr val="FF0000"/>
                </a:solidFill>
                <a:latin typeface="BLotus"/>
                <a:cs typeface="B Zar" panose="00000400000000000000" pitchFamily="2" charset="-78"/>
              </a:rPr>
              <a:t>استقرايي</a:t>
            </a:r>
            <a:r>
              <a:rPr lang="fa-IR">
                <a:solidFill>
                  <a:srgbClr val="000000"/>
                </a:solidFill>
                <a:latin typeface="BLotus"/>
                <a:cs typeface="B Zar" panose="00000400000000000000" pitchFamily="2" charset="-78"/>
              </a:rPr>
              <a:t>« و »</a:t>
            </a:r>
            <a:r>
              <a:rPr lang="fa-IR">
                <a:solidFill>
                  <a:srgbClr val="FF0000"/>
                </a:solidFill>
                <a:latin typeface="BLotus"/>
                <a:cs typeface="B Zar" panose="00000400000000000000" pitchFamily="2" charset="-78"/>
              </a:rPr>
              <a:t>اكتشافي</a:t>
            </a:r>
            <a:r>
              <a:rPr lang="fa-IR">
                <a:solidFill>
                  <a:srgbClr val="000000"/>
                </a:solidFill>
                <a:latin typeface="BLotus"/>
                <a:cs typeface="B Zar" panose="00000400000000000000" pitchFamily="2" charset="-78"/>
              </a:rPr>
              <a:t>« اسـت</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تحقيـق اكتشافيِ </a:t>
            </a:r>
            <a:r>
              <a:rPr lang="fa-IR">
                <a:solidFill>
                  <a:srgbClr val="000000"/>
                </a:solidFill>
                <a:latin typeface="BLotus"/>
                <a:cs typeface="B Zar" panose="00000400000000000000" pitchFamily="2" charset="-78"/>
              </a:rPr>
              <a:t>كيفي نه براي آزمون فرضيه، كه روشي براي توليـد آن اسـت</a:t>
            </a:r>
            <a:r>
              <a:rPr lang="fa-IR">
                <a:solidFill>
                  <a:srgbClr val="000000"/>
                </a:solidFill>
                <a:latin typeface="BLotus"/>
                <a:cs typeface="B Zar" panose="00000400000000000000" pitchFamily="2" charset="-78"/>
              </a:rPr>
              <a:t>؛ </a:t>
            </a:r>
            <a:endParaRPr lang="fa-IR" smtClean="0">
              <a:solidFill>
                <a:srgbClr val="000000"/>
              </a:solidFill>
              <a:latin typeface="BLotus"/>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0329039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a:solidFill>
                  <a:srgbClr val="000000"/>
                </a:solidFill>
                <a:latin typeface="BLotus"/>
                <a:cs typeface="B Zar" panose="00000400000000000000" pitchFamily="2" charset="-78"/>
              </a:rPr>
              <a:t>بنـابرايـن، ايـن تحقيق فاقد فرضيات اوليه است. در اين نوع روش، كه مبتنيبر رهيافـت فهـم تفسـيري است، درك جهان اجتماعي از نقطهنظر سوژههاي بررسيشـده و معنـايي كـه آنهـا بـه دنياي اجتماعي و واقعيات برساختة خود ميبخشند هدف اصلي و بنيادي پژوهش است (. در ايـن تحقيـق، از</a:t>
            </a:r>
            <a:r>
              <a:rPr lang="en-US" sz="1900">
                <a:solidFill>
                  <a:srgbClr val="000000"/>
                </a:solidFill>
                <a:latin typeface="TimesNewRomanPSMT"/>
                <a:cs typeface="B Zar" panose="00000400000000000000" pitchFamily="2" charset="-78"/>
              </a:rPr>
              <a:t>Creswell, 2003; Depoy and Gitlin, 2005; Wolcott, 2009</a:t>
            </a:r>
            <a:r>
              <a:rPr lang="en-US" sz="2600">
                <a:solidFill>
                  <a:srgbClr val="000000"/>
                </a:solidFill>
                <a:latin typeface="BLotus"/>
                <a:cs typeface="B Zar" panose="00000400000000000000" pitchFamily="2" charset="-78"/>
              </a:rPr>
              <a:t>) </a:t>
            </a:r>
            <a:r>
              <a:rPr lang="fa-IR" sz="2600">
                <a:solidFill>
                  <a:srgbClr val="000000"/>
                </a:solidFill>
                <a:latin typeface="BLotus"/>
                <a:cs typeface="B Zar" panose="00000400000000000000" pitchFamily="2" charset="-78"/>
              </a:rPr>
              <a:t>تكنيك مصاحبة عميق ) (</a:t>
            </a:r>
            <a:r>
              <a:rPr lang="en-US" sz="1900">
                <a:solidFill>
                  <a:srgbClr val="000000"/>
                </a:solidFill>
                <a:latin typeface="TimesNewRomanPSMT"/>
                <a:cs typeface="B Zar" panose="00000400000000000000" pitchFamily="2" charset="-78"/>
              </a:rPr>
              <a:t>in-depth interview</a:t>
            </a:r>
            <a:r>
              <a:rPr lang="fa-IR" sz="2600">
                <a:solidFill>
                  <a:srgbClr val="000000"/>
                </a:solidFill>
                <a:latin typeface="BLotus"/>
                <a:cs typeface="B Zar" panose="00000400000000000000" pitchFamily="2" charset="-78"/>
              </a:rPr>
              <a:t>و نيمهساختاريافته، كه تناسب بسـياري بـا روش نظريـة زمينـهاي دارد ) ،(</a:t>
            </a:r>
            <a:r>
              <a:rPr lang="en-US" sz="1900">
                <a:solidFill>
                  <a:srgbClr val="000000"/>
                </a:solidFill>
                <a:latin typeface="TimesNewRomanPSMT"/>
                <a:cs typeface="B Zar" panose="00000400000000000000" pitchFamily="2" charset="-78"/>
              </a:rPr>
              <a:t>Punch, 2005; Atkinson et al., 2007</a:t>
            </a:r>
            <a:r>
              <a:rPr lang="fa-IR" sz="2600">
                <a:solidFill>
                  <a:srgbClr val="000000"/>
                </a:solidFill>
                <a:latin typeface="BLotus"/>
                <a:cs typeface="B Zar" panose="00000400000000000000" pitchFamily="2" charset="-78"/>
              </a:rPr>
              <a:t>بـهمنزلـة روش گردآوري اطلاعات، استفاده شده است</a:t>
            </a:r>
            <a:r>
              <a:rPr lang="fa-IR" sz="2600">
                <a:solidFill>
                  <a:prstClr val="black"/>
                </a:solidFill>
                <a:cs typeface="B Zar" panose="00000400000000000000" pitchFamily="2" charset="-78"/>
              </a:rPr>
              <a:t> </a:t>
            </a:r>
          </a:p>
          <a:p>
            <a:endParaRPr lang="fa-IR"/>
          </a:p>
        </p:txBody>
      </p:sp>
    </p:spTree>
    <p:extLst>
      <p:ext uri="{BB962C8B-B14F-4D97-AF65-F5344CB8AC3E}">
        <p14:creationId xmlns:p14="http://schemas.microsoft.com/office/powerpoint/2010/main" val="32766631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منطق نمونهگيري در تحقيقات كيفيـ ميداني، منطق نمونهگيري هدفمند </a:t>
            </a:r>
            <a:r>
              <a:rPr lang="fa-IR">
                <a:solidFill>
                  <a:srgbClr val="000000"/>
                </a:solidFill>
                <a:latin typeface="BLotus"/>
                <a:cs typeface="B Zar" panose="00000400000000000000" pitchFamily="2" charset="-78"/>
              </a:rPr>
              <a:t>) </a:t>
            </a:r>
            <a:r>
              <a:rPr lang="en-US" sz="2000" smtClean="0">
                <a:solidFill>
                  <a:srgbClr val="000000"/>
                </a:solidFill>
                <a:latin typeface="TimesNewRomanPSMT"/>
                <a:cs typeface="B Zar" panose="00000400000000000000" pitchFamily="2" charset="-78"/>
              </a:rPr>
              <a:t>purposive </a:t>
            </a:r>
            <a:r>
              <a:rPr lang="en-US" smtClean="0">
                <a:solidFill>
                  <a:srgbClr val="000000"/>
                </a:solidFill>
                <a:latin typeface="BLotus"/>
                <a:cs typeface="B Zar" panose="00000400000000000000" pitchFamily="2" charset="-78"/>
              </a:rPr>
              <a:t>(</a:t>
            </a:r>
            <a:r>
              <a:rPr lang="en-US" sz="2000" smtClean="0">
                <a:solidFill>
                  <a:srgbClr val="000000"/>
                </a:solidFill>
                <a:latin typeface="TimesNewRomanPSMT"/>
                <a:cs typeface="B Zar" panose="00000400000000000000" pitchFamily="2" charset="-78"/>
              </a:rPr>
              <a:t>sampling</a:t>
            </a:r>
            <a:r>
              <a:rPr lang="fa-IR">
                <a:solidFill>
                  <a:srgbClr val="000000"/>
                </a:solidFill>
                <a:latin typeface="BLotus"/>
                <a:cs typeface="B Zar" panose="00000400000000000000" pitchFamily="2" charset="-78"/>
              </a:rPr>
              <a:t>است كه در روش نظرية زمينهاي با نمونهگيري نظري )(</a:t>
            </a:r>
            <a:r>
              <a:rPr lang="en-US" sz="2000">
                <a:solidFill>
                  <a:srgbClr val="000000"/>
                </a:solidFill>
                <a:latin typeface="TimesNewRomanPSMT"/>
                <a:cs typeface="B Zar" panose="00000400000000000000" pitchFamily="2" charset="-78"/>
              </a:rPr>
              <a:t>theoretical </a:t>
            </a:r>
            <a:r>
              <a:rPr lang="en-US" sz="2000" smtClean="0">
                <a:solidFill>
                  <a:srgbClr val="000000"/>
                </a:solidFill>
                <a:latin typeface="TimesNewRomanPSMT"/>
                <a:cs typeface="B Zar" panose="00000400000000000000" pitchFamily="2" charset="-78"/>
              </a:rPr>
              <a:t>sampling </a:t>
            </a:r>
            <a:r>
              <a:rPr lang="fa-IR" smtClean="0">
                <a:solidFill>
                  <a:srgbClr val="000000"/>
                </a:solidFill>
                <a:latin typeface="BLotus"/>
                <a:cs typeface="B Zar" panose="00000400000000000000" pitchFamily="2" charset="-78"/>
              </a:rPr>
              <a:t>نيز </a:t>
            </a:r>
            <a:r>
              <a:rPr lang="fa-IR">
                <a:solidFill>
                  <a:srgbClr val="000000"/>
                </a:solidFill>
                <a:latin typeface="BLotus"/>
                <a:cs typeface="B Zar" panose="00000400000000000000" pitchFamily="2" charset="-78"/>
              </a:rPr>
              <a:t>تركيب ميشود. نمونهگيري نظري بر اساس مفاهيمي صورت ميگيـرد كـه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خـلال تحليل </a:t>
            </a:r>
            <a:r>
              <a:rPr lang="fa-IR">
                <a:solidFill>
                  <a:srgbClr val="000000"/>
                </a:solidFill>
                <a:latin typeface="BLotus"/>
                <a:cs typeface="B Zar" panose="00000400000000000000" pitchFamily="2" charset="-78"/>
              </a:rPr>
              <a:t>ظهور مييابند و در اين ميان محقق از رويدادها، افراد يا واحـدها بـر </a:t>
            </a:r>
            <a:r>
              <a:rPr lang="fa-IR">
                <a:solidFill>
                  <a:srgbClr val="000000"/>
                </a:solidFill>
                <a:latin typeface="BLotus"/>
                <a:cs typeface="B Zar" panose="00000400000000000000" pitchFamily="2" charset="-78"/>
              </a:rPr>
              <a:t>مبنـاي </a:t>
            </a:r>
            <a:r>
              <a:rPr lang="fa-IR" smtClean="0">
                <a:solidFill>
                  <a:srgbClr val="000000"/>
                </a:solidFill>
                <a:latin typeface="BLotus"/>
                <a:cs typeface="B Zar" panose="00000400000000000000" pitchFamily="2" charset="-78"/>
              </a:rPr>
              <a:t>سـهم</a:t>
            </a:r>
            <a:r>
              <a:rPr lang="fa-IR" smtClean="0">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بالقوة </a:t>
            </a:r>
            <a:r>
              <a:rPr lang="fa-IR">
                <a:solidFill>
                  <a:srgbClr val="000000"/>
                </a:solidFill>
                <a:latin typeface="BLotus"/>
                <a:cs typeface="B Zar" panose="00000400000000000000" pitchFamily="2" charset="-78"/>
              </a:rPr>
              <a:t>آنها در توسعه و آزمون سازههاي نظري مطالعهشده نمونهگيري ميكنـد. </a:t>
            </a:r>
            <a:r>
              <a:rPr lang="fa-IR">
                <a:solidFill>
                  <a:srgbClr val="000000"/>
                </a:solidFill>
                <a:latin typeface="BLotus"/>
                <a:cs typeface="B Zar" panose="00000400000000000000" pitchFamily="2" charset="-78"/>
              </a:rPr>
              <a:t>ايـن </a:t>
            </a:r>
            <a:r>
              <a:rPr lang="fa-IR" smtClean="0">
                <a:solidFill>
                  <a:srgbClr val="000000"/>
                </a:solidFill>
                <a:latin typeface="BLotus"/>
                <a:cs typeface="B Zar" panose="00000400000000000000" pitchFamily="2" charset="-78"/>
              </a:rPr>
              <a:t>نـوع نمونهگيري </a:t>
            </a:r>
            <a:r>
              <a:rPr lang="fa-IR">
                <a:solidFill>
                  <a:srgbClr val="000000"/>
                </a:solidFill>
                <a:latin typeface="BLotus"/>
                <a:cs typeface="B Zar" panose="00000400000000000000" pitchFamily="2" charset="-78"/>
              </a:rPr>
              <a:t>خصوصيت انباشتي دارد و مبتنـيبـر نمونـههـاي قبلـي </a:t>
            </a:r>
            <a:r>
              <a:rPr lang="fa-IR">
                <a:solidFill>
                  <a:srgbClr val="000000"/>
                </a:solidFill>
                <a:latin typeface="BLotus"/>
                <a:cs typeface="B Zar" panose="00000400000000000000" pitchFamily="2" charset="-78"/>
              </a:rPr>
              <a:t>اسـت </a:t>
            </a:r>
            <a:endParaRPr lang="fa-IR" smtClean="0">
              <a:solidFill>
                <a:srgbClr val="000000"/>
              </a:solidFill>
              <a:latin typeface="BLotus"/>
              <a:cs typeface="B Zar" panose="00000400000000000000" pitchFamily="2" charset="-78"/>
            </a:endParaRPr>
          </a:p>
          <a:p>
            <a:pPr algn="just"/>
            <a:r>
              <a:rPr lang="en-US">
                <a:cs typeface="B Zar" panose="00000400000000000000" pitchFamily="2" charset="-78"/>
              </a:rPr>
              <a:t/>
            </a:r>
            <a:br>
              <a:rPr lang="en-US">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642340"/>
            <a:ext cx="2630659" cy="10972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خصوصيت انباشتي</a:t>
            </a:r>
            <a:endParaRPr lang="fa-IR" b="1">
              <a:solidFill>
                <a:srgbClr val="FF0000"/>
              </a:solidFill>
            </a:endParaRPr>
          </a:p>
        </p:txBody>
      </p:sp>
    </p:spTree>
    <p:extLst>
      <p:ext uri="{BB962C8B-B14F-4D97-AF65-F5344CB8AC3E}">
        <p14:creationId xmlns:p14="http://schemas.microsoft.com/office/powerpoint/2010/main" val="2974048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z="2000">
                <a:solidFill>
                  <a:srgbClr val="000000"/>
                </a:solidFill>
                <a:latin typeface="TimesNewRomanPSMT"/>
                <a:cs typeface="B Zar" panose="00000400000000000000" pitchFamily="2" charset="-78"/>
              </a:rPr>
              <a:t>3</a:t>
            </a:r>
            <a:r>
              <a:rPr lang="fa-IR">
                <a:solidFill>
                  <a:srgbClr val="000000"/>
                </a:solidFill>
                <a:latin typeface="BLotus"/>
                <a:cs typeface="B Zar" panose="00000400000000000000" pitchFamily="2" charset="-78"/>
              </a:rPr>
              <a:t>بـراي يـافتن افـراد مـورد مطالعـه در ايـن تحقيـق </a:t>
            </a:r>
            <a:r>
              <a:rPr lang="fa-IR">
                <a:solidFill>
                  <a:srgbClr val="000000"/>
                </a:solidFill>
                <a:latin typeface="BLotus"/>
                <a:cs typeface="B Zar" panose="00000400000000000000" pitchFamily="2" charset="-78"/>
              </a:rPr>
              <a:t>از </a:t>
            </a:r>
            <a:r>
              <a:rPr lang="fa-IR" smtClean="0">
                <a:solidFill>
                  <a:srgbClr val="000000"/>
                </a:solidFill>
                <a:latin typeface="BLotus"/>
                <a:cs typeface="B Zar" panose="00000400000000000000" pitchFamily="2" charset="-78"/>
              </a:rPr>
              <a:t>تكنيـك »نمونهگيـري گلولـهبرفـي«(</a:t>
            </a:r>
            <a:r>
              <a:rPr lang="en-US" sz="2000">
                <a:solidFill>
                  <a:srgbClr val="000000"/>
                </a:solidFill>
                <a:latin typeface="TimesNewRomanPSMT"/>
                <a:cs typeface="B Zar" panose="00000400000000000000" pitchFamily="2" charset="-78"/>
              </a:rPr>
              <a:t>snowball </a:t>
            </a:r>
            <a:r>
              <a:rPr lang="en-US" sz="2000" smtClean="0">
                <a:solidFill>
                  <a:srgbClr val="000000"/>
                </a:solidFill>
                <a:latin typeface="TimesNewRomanPSMT"/>
                <a:cs typeface="B Zar" panose="00000400000000000000" pitchFamily="2" charset="-78"/>
              </a:rPr>
              <a:t>sampling</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يـا </a:t>
            </a:r>
            <a:r>
              <a:rPr lang="fa-IR">
                <a:solidFill>
                  <a:srgbClr val="000000"/>
                </a:solidFill>
                <a:latin typeface="BLotus"/>
                <a:cs typeface="B Zar" panose="00000400000000000000" pitchFamily="2" charset="-78"/>
              </a:rPr>
              <a:t>»نمونـهگيـري زنجيـرهاي</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a:t>
            </a:r>
            <a:r>
              <a:rPr lang="en-US" sz="2000" smtClean="0">
                <a:solidFill>
                  <a:srgbClr val="000000"/>
                </a:solidFill>
                <a:latin typeface="TimesNewRomanPSMT"/>
                <a:cs typeface="B Zar" panose="00000400000000000000" pitchFamily="2" charset="-78"/>
              </a:rPr>
              <a:t>chain sampling</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بهره </a:t>
            </a:r>
            <a:r>
              <a:rPr lang="fa-IR">
                <a:solidFill>
                  <a:srgbClr val="000000"/>
                </a:solidFill>
                <a:latin typeface="BLotus"/>
                <a:cs typeface="B Zar" panose="00000400000000000000" pitchFamily="2" charset="-78"/>
              </a:rPr>
              <a:t>گرفته شده است. اين تكنيك نمونهگيري غالباً در </a:t>
            </a:r>
            <a:r>
              <a:rPr lang="fa-IR">
                <a:solidFill>
                  <a:srgbClr val="000000"/>
                </a:solidFill>
                <a:latin typeface="BLotus"/>
                <a:cs typeface="B Zar" panose="00000400000000000000" pitchFamily="2" charset="-78"/>
              </a:rPr>
              <a:t>موقعيـتهـايي </a:t>
            </a:r>
            <a:r>
              <a:rPr lang="fa-IR" smtClean="0">
                <a:solidFill>
                  <a:srgbClr val="000000"/>
                </a:solidFill>
                <a:latin typeface="BLotus"/>
                <a:cs typeface="B Zar" panose="00000400000000000000" pitchFamily="2" charset="-78"/>
              </a:rPr>
              <a:t>كـاربرد دارد </a:t>
            </a:r>
            <a:r>
              <a:rPr lang="fa-IR">
                <a:solidFill>
                  <a:srgbClr val="000000"/>
                </a:solidFill>
                <a:latin typeface="BLotus"/>
                <a:cs typeface="B Zar" panose="00000400000000000000" pitchFamily="2" charset="-78"/>
              </a:rPr>
              <a:t>كه محقق با جمعيتهاي پنهان مواجه است و پاسخگويان را نميتواند </a:t>
            </a:r>
            <a:r>
              <a:rPr lang="fa-IR">
                <a:solidFill>
                  <a:srgbClr val="000000"/>
                </a:solidFill>
                <a:latin typeface="BLotus"/>
                <a:cs typeface="B Zar" panose="00000400000000000000" pitchFamily="2" charset="-78"/>
              </a:rPr>
              <a:t>شناسايي </a:t>
            </a:r>
            <a:r>
              <a:rPr lang="fa-IR" smtClean="0">
                <a:solidFill>
                  <a:srgbClr val="000000"/>
                </a:solidFill>
                <a:latin typeface="BLotus"/>
                <a:cs typeface="B Zar" panose="00000400000000000000" pitchFamily="2" charset="-78"/>
              </a:rPr>
              <a:t>كند. </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1394101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روند نمونهگيري در اين تحقيق بدين صورت بود كـه بعـد از يـافتن چنـد نمونـة اول، از طريق شبكههاي روابط اجتماعي، همان نمونهها، پس از مصاحبه و فرايند جلـب اعتمـاد، رابط و واسطي مي شدند براي دستيابي به نمونههاي مراحل بعـدي و، بـه ايـن ترتيـب، زنجيرهاي از نمونههاي متفاوت با معرفي نمونههاي مراحل قبلي بهدست آمد. درنهايت، با استفاده از معيار اشباع نظري (</a:t>
            </a:r>
            <a:r>
              <a:rPr lang="en-US" sz="2000">
                <a:solidFill>
                  <a:srgbClr val="000000"/>
                </a:solidFill>
                <a:latin typeface="TimesNewRomanPSMT"/>
                <a:cs typeface="B Zar" panose="00000400000000000000" pitchFamily="2" charset="-78"/>
              </a:rPr>
              <a:t>theoretical saturation</a:t>
            </a:r>
            <a:r>
              <a:rPr lang="fa-IR" sz="2000">
                <a:solidFill>
                  <a:srgbClr val="000000"/>
                </a:solidFill>
                <a:latin typeface="TimesNewRomanPSMT"/>
                <a:cs typeface="B Zar" panose="00000400000000000000" pitchFamily="2" charset="-78"/>
              </a:rPr>
              <a:t>) </a:t>
            </a:r>
            <a:r>
              <a:rPr lang="fa-IR">
                <a:solidFill>
                  <a:srgbClr val="000000"/>
                </a:solidFill>
                <a:latin typeface="BLotus"/>
                <a:cs typeface="B Zar" panose="00000400000000000000" pitchFamily="2" charset="-78"/>
              </a:rPr>
              <a:t>دربارة تعداد نمونهها تصميمگيـري شد</a:t>
            </a:r>
            <a:endParaRPr lang="fa-IR"/>
          </a:p>
        </p:txBody>
      </p:sp>
    </p:spTree>
    <p:extLst>
      <p:ext uri="{BB962C8B-B14F-4D97-AF65-F5344CB8AC3E}">
        <p14:creationId xmlns:p14="http://schemas.microsoft.com/office/powerpoint/2010/main" val="30483826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a:solidFill>
                  <a:srgbClr val="000000"/>
                </a:solidFill>
                <a:latin typeface="BLotus"/>
                <a:cs typeface="B Zar" panose="00000400000000000000" pitchFamily="2" charset="-78"/>
              </a:rPr>
              <a:t>براساس اين معيار، زماني كه محقق به اين نتيجه برسد كه تعداد </a:t>
            </a:r>
            <a:r>
              <a:rPr lang="fa-IR">
                <a:solidFill>
                  <a:srgbClr val="000000"/>
                </a:solidFill>
                <a:latin typeface="BLotus"/>
                <a:cs typeface="B Zar" panose="00000400000000000000" pitchFamily="2" charset="-78"/>
              </a:rPr>
              <a:t>بيشتـر </a:t>
            </a:r>
            <a:r>
              <a:rPr lang="fa-IR" smtClean="0">
                <a:solidFill>
                  <a:srgbClr val="000000"/>
                </a:solidFill>
                <a:latin typeface="BLotus"/>
                <a:cs typeface="B Zar" panose="00000400000000000000" pitchFamily="2" charset="-78"/>
              </a:rPr>
              <a:t>مصـاحبههـا اطلاعات </a:t>
            </a:r>
            <a:r>
              <a:rPr lang="fa-IR">
                <a:solidFill>
                  <a:srgbClr val="000000"/>
                </a:solidFill>
                <a:latin typeface="BLotus"/>
                <a:cs typeface="B Zar" panose="00000400000000000000" pitchFamily="2" charset="-78"/>
              </a:rPr>
              <a:t>بيشتـري در اختيـار وي نمـيگـذارد و صـرفاً تكـرار اطلاعـات </a:t>
            </a:r>
            <a:r>
              <a:rPr lang="fa-IR">
                <a:solidFill>
                  <a:srgbClr val="000000"/>
                </a:solidFill>
                <a:latin typeface="BLotus"/>
                <a:cs typeface="B Zar" panose="00000400000000000000" pitchFamily="2" charset="-78"/>
              </a:rPr>
              <a:t>قبلـي </a:t>
            </a:r>
            <a:r>
              <a:rPr lang="fa-IR" smtClean="0">
                <a:solidFill>
                  <a:srgbClr val="000000"/>
                </a:solidFill>
                <a:latin typeface="BLotus"/>
                <a:cs typeface="B Zar" panose="00000400000000000000" pitchFamily="2" charset="-78"/>
              </a:rPr>
              <a:t>اسـت، گردآوري </a:t>
            </a:r>
            <a:r>
              <a:rPr lang="fa-IR">
                <a:solidFill>
                  <a:srgbClr val="000000"/>
                </a:solidFill>
                <a:latin typeface="BLotus"/>
                <a:cs typeface="B Zar" panose="00000400000000000000" pitchFamily="2" charset="-78"/>
              </a:rPr>
              <a:t>اطلاعات را متوقـف </a:t>
            </a:r>
            <a:r>
              <a:rPr lang="fa-IR">
                <a:solidFill>
                  <a:srgbClr val="000000"/>
                </a:solidFill>
                <a:latin typeface="BLotus"/>
                <a:cs typeface="B Zar" panose="00000400000000000000" pitchFamily="2" charset="-78"/>
              </a:rPr>
              <a:t>مـيكنـد </a:t>
            </a:r>
            <a:r>
              <a:rPr lang="fa-IR" smtClean="0">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Kvale and Brinkmann</a:t>
            </a:r>
            <a:r>
              <a:rPr lang="en-US" sz="2000">
                <a:solidFill>
                  <a:srgbClr val="000000"/>
                </a:solidFill>
                <a:latin typeface="TimesNewRomanPSMT"/>
                <a:cs typeface="B Zar" panose="00000400000000000000" pitchFamily="2" charset="-78"/>
              </a:rPr>
              <a:t>, </a:t>
            </a:r>
            <a:r>
              <a:rPr lang="en-US" sz="2000" smtClean="0">
                <a:solidFill>
                  <a:srgbClr val="000000"/>
                </a:solidFill>
                <a:latin typeface="TimesNewRomanPSMT"/>
                <a:cs typeface="B Zar" panose="00000400000000000000" pitchFamily="2" charset="-78"/>
              </a:rPr>
              <a:t>2009</a:t>
            </a:r>
            <a:r>
              <a:rPr lang="fa-IR" sz="2000" smtClean="0">
                <a:solidFill>
                  <a:srgbClr val="000000"/>
                </a:solidFill>
                <a:latin typeface="TimesNewRomanPSMT"/>
                <a:cs typeface="B Zar" panose="00000400000000000000" pitchFamily="2" charset="-78"/>
              </a:rPr>
              <a:t>)</a:t>
            </a:r>
            <a:endParaRPr lang="fa-IR">
              <a:cs typeface="B Zar" panose="00000400000000000000" pitchFamily="2" charset="-78"/>
            </a:endParaRPr>
          </a:p>
        </p:txBody>
      </p:sp>
    </p:spTree>
    <p:extLst>
      <p:ext uri="{BB962C8B-B14F-4D97-AF65-F5344CB8AC3E}">
        <p14:creationId xmlns:p14="http://schemas.microsoft.com/office/powerpoint/2010/main" val="34085508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در ايـن روش نمونهگيري، تعداد افراد مصاحبهشونده يا، به عبارت ديگر، حجم نمونـه بـه اشـباع نظـري.(</a:t>
            </a:r>
            <a:r>
              <a:rPr lang="en-US" sz="2000">
                <a:solidFill>
                  <a:srgbClr val="000000"/>
                </a:solidFill>
                <a:latin typeface="TimesNewRomanPSMT"/>
                <a:cs typeface="B Zar" panose="00000400000000000000" pitchFamily="2" charset="-78"/>
              </a:rPr>
              <a:t>Strauss and Corbin, 1998: </a:t>
            </a:r>
            <a:r>
              <a:rPr lang="fa-IR" sz="2000">
                <a:solidFill>
                  <a:srgbClr val="000000"/>
                </a:solidFill>
                <a:latin typeface="TimesNewRomanPSMT"/>
                <a:cs typeface="B Zar" panose="00000400000000000000" pitchFamily="2" charset="-78"/>
              </a:rPr>
              <a:t>292</a:t>
            </a:r>
            <a:r>
              <a:rPr lang="en-US">
                <a:solidFill>
                  <a:srgbClr val="000000"/>
                </a:solidFill>
                <a:latin typeface="BLotus"/>
                <a:cs typeface="B Zar" panose="00000400000000000000" pitchFamily="2" charset="-78"/>
              </a:rPr>
              <a:t> </a:t>
            </a:r>
            <a:r>
              <a:rPr lang="fa-IR">
                <a:solidFill>
                  <a:srgbClr val="000000"/>
                </a:solidFill>
                <a:latin typeface="BLotus"/>
                <a:cs typeface="B Zar" panose="00000400000000000000" pitchFamily="2" charset="-78"/>
              </a:rPr>
              <a:t>سؤالات</a:t>
            </a:r>
            <a:r>
              <a:rPr lang="fa-IR">
                <a:cs typeface="B Zar" panose="00000400000000000000" pitchFamily="2" charset="-78"/>
              </a:rPr>
              <a:t> </a:t>
            </a:r>
            <a:r>
              <a:rPr lang="fa-IR" smtClean="0">
                <a:cs typeface="B Zar" panose="00000400000000000000" pitchFamily="2" charset="-78"/>
              </a:rPr>
              <a:t> </a:t>
            </a:r>
            <a:r>
              <a:rPr lang="fa-IR" smtClean="0">
                <a:solidFill>
                  <a:srgbClr val="000000"/>
                </a:solidFill>
                <a:latin typeface="BLotus"/>
                <a:cs typeface="B Zar" panose="00000400000000000000" pitchFamily="2" charset="-78"/>
              </a:rPr>
              <a:t>براي </a:t>
            </a:r>
            <a:r>
              <a:rPr lang="fa-IR">
                <a:solidFill>
                  <a:srgbClr val="000000"/>
                </a:solidFill>
                <a:latin typeface="BLotus"/>
                <a:cs typeface="B Zar" panose="00000400000000000000" pitchFamily="2" charset="-78"/>
              </a:rPr>
              <a:t>گردآوري اطلاعات در اين تحقيق، محققان با افرادي تماس برقرار </a:t>
            </a:r>
            <a:r>
              <a:rPr lang="fa-IR">
                <a:solidFill>
                  <a:srgbClr val="000000"/>
                </a:solidFill>
                <a:latin typeface="BLotus"/>
                <a:cs typeface="B Zar" panose="00000400000000000000" pitchFamily="2" charset="-78"/>
              </a:rPr>
              <a:t>ميكردند </a:t>
            </a:r>
            <a:r>
              <a:rPr lang="fa-IR" smtClean="0">
                <a:solidFill>
                  <a:srgbClr val="000000"/>
                </a:solidFill>
                <a:latin typeface="BLotus"/>
                <a:cs typeface="B Zar" panose="00000400000000000000" pitchFamily="2" charset="-78"/>
              </a:rPr>
              <a:t>كـه در </a:t>
            </a:r>
            <a:r>
              <a:rPr lang="fa-IR">
                <a:solidFill>
                  <a:srgbClr val="000000"/>
                </a:solidFill>
                <a:latin typeface="BLotus"/>
                <a:cs typeface="B Zar" panose="00000400000000000000" pitchFamily="2" charset="-78"/>
              </a:rPr>
              <a:t>زمينة موضوع پژوهش اطلاعات يا تجربة مناسب و نسبتاً كافي داشـته باشـند.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ايـن مطالعه</a:t>
            </a:r>
            <a:r>
              <a:rPr lang="fa-IR">
                <a:solidFill>
                  <a:srgbClr val="000000"/>
                </a:solidFill>
                <a:latin typeface="BLotus"/>
                <a:cs typeface="B Zar" panose="00000400000000000000" pitchFamily="2" charset="-78"/>
              </a:rPr>
              <a:t>، با هدف گردآوري اطلاعات لازم، از دختران و پسراني كـه رابطـة </a:t>
            </a:r>
            <a:r>
              <a:rPr lang="fa-IR">
                <a:solidFill>
                  <a:srgbClr val="000000"/>
                </a:solidFill>
                <a:latin typeface="BLotus"/>
                <a:cs typeface="B Zar" panose="00000400000000000000" pitchFamily="2" charset="-78"/>
              </a:rPr>
              <a:t>هـمخـانگي </a:t>
            </a:r>
            <a:r>
              <a:rPr lang="fa-IR" smtClean="0">
                <a:solidFill>
                  <a:srgbClr val="000000"/>
                </a:solidFill>
                <a:latin typeface="BLotus"/>
                <a:cs typeface="B Zar" panose="00000400000000000000" pitchFamily="2" charset="-78"/>
              </a:rPr>
              <a:t>را تجربه </a:t>
            </a:r>
            <a:r>
              <a:rPr lang="fa-IR">
                <a:solidFill>
                  <a:srgbClr val="000000"/>
                </a:solidFill>
                <a:latin typeface="BLotus"/>
                <a:cs typeface="B Zar" panose="00000400000000000000" pitchFamily="2" charset="-78"/>
              </a:rPr>
              <a:t>كرده </a:t>
            </a:r>
            <a:r>
              <a:rPr lang="fa-IR">
                <a:solidFill>
                  <a:srgbClr val="000000"/>
                </a:solidFill>
                <a:latin typeface="BLotus"/>
                <a:cs typeface="B Zar" panose="00000400000000000000" pitchFamily="2" charset="-78"/>
              </a:rPr>
              <a:t>بودند </a:t>
            </a:r>
            <a:r>
              <a:rPr lang="fa-IR" smtClean="0">
                <a:solidFill>
                  <a:srgbClr val="000000"/>
                </a:solidFill>
                <a:latin typeface="BLotus"/>
                <a:cs typeface="B Zar" panose="00000400000000000000" pitchFamily="2" charset="-78"/>
              </a:rPr>
              <a:t>مصاحبه هاي </a:t>
            </a:r>
            <a:r>
              <a:rPr lang="fa-IR">
                <a:solidFill>
                  <a:srgbClr val="000000"/>
                </a:solidFill>
                <a:latin typeface="BLotus"/>
                <a:cs typeface="B Zar" panose="00000400000000000000" pitchFamily="2" charset="-78"/>
              </a:rPr>
              <a:t>متعددي گرفته شد. پس از انجامدادن 18مصاحبة </a:t>
            </a:r>
            <a:r>
              <a:rPr lang="fa-IR">
                <a:solidFill>
                  <a:srgbClr val="000000"/>
                </a:solidFill>
                <a:latin typeface="BLotus"/>
                <a:cs typeface="B Zar" panose="00000400000000000000" pitchFamily="2" charset="-78"/>
              </a:rPr>
              <a:t>عميق </a:t>
            </a:r>
            <a:r>
              <a:rPr lang="fa-IR" smtClean="0">
                <a:solidFill>
                  <a:srgbClr val="000000"/>
                </a:solidFill>
                <a:latin typeface="BLotus"/>
                <a:cs typeface="B Zar" panose="00000400000000000000" pitchFamily="2" charset="-78"/>
              </a:rPr>
              <a:t>و نيمهساختيافته</a:t>
            </a:r>
            <a:r>
              <a:rPr lang="fa-IR">
                <a:solidFill>
                  <a:srgbClr val="000000"/>
                </a:solidFill>
                <a:latin typeface="BLotus"/>
                <a:cs typeface="B Zar" panose="00000400000000000000" pitchFamily="2" charset="-78"/>
              </a:rPr>
              <a:t>، اشباع نظري حاصل آمد اما، براي اطمينان بـيشتـر، مصـاحبههـا </a:t>
            </a:r>
            <a:r>
              <a:rPr lang="fa-IR">
                <a:solidFill>
                  <a:srgbClr val="000000"/>
                </a:solidFill>
                <a:latin typeface="BLotus"/>
                <a:cs typeface="B Zar" panose="00000400000000000000" pitchFamily="2" charset="-78"/>
              </a:rPr>
              <a:t>تـا </a:t>
            </a:r>
            <a:r>
              <a:rPr lang="fa-IR" smtClean="0">
                <a:solidFill>
                  <a:srgbClr val="000000"/>
                </a:solidFill>
                <a:latin typeface="BLotus"/>
                <a:cs typeface="B Zar" panose="00000400000000000000" pitchFamily="2" charset="-78"/>
              </a:rPr>
              <a:t>نفـر بيستويكم </a:t>
            </a:r>
            <a:r>
              <a:rPr lang="fa-IR">
                <a:solidFill>
                  <a:srgbClr val="000000"/>
                </a:solidFill>
                <a:latin typeface="BLotus"/>
                <a:cs typeface="B Zar" panose="00000400000000000000" pitchFamily="2" charset="-78"/>
              </a:rPr>
              <a:t>ادامه يافت. </a:t>
            </a:r>
            <a:r>
              <a:rPr lang="fa-IR" sz="1400">
                <a:solidFill>
                  <a:srgbClr val="000000"/>
                </a:solidFill>
                <a:latin typeface="BLotus"/>
                <a:cs typeface="B Zar" panose="00000400000000000000" pitchFamily="2" charset="-78"/>
              </a:rPr>
              <a:t>6</a:t>
            </a:r>
            <a:r>
              <a:rPr lang="fa-IR">
                <a:solidFill>
                  <a:srgbClr val="000000"/>
                </a:solidFill>
                <a:latin typeface="BLotus"/>
                <a:cs typeface="B Zar" panose="00000400000000000000" pitchFamily="2" charset="-78"/>
              </a:rPr>
              <a:t>بازة سني سوژهها بين 26تا 37سال </a:t>
            </a:r>
            <a:r>
              <a:rPr lang="fa-IR">
                <a:solidFill>
                  <a:srgbClr val="000000"/>
                </a:solidFill>
                <a:latin typeface="BLotus"/>
                <a:cs typeface="B Zar" panose="00000400000000000000" pitchFamily="2" charset="-78"/>
              </a:rPr>
              <a:t>بود</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4423053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اما دربارة روش نظرية زمينهاي بايد گفت كه فعاليت اساسي در اين رويكرد،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حـوزة تجزيهوتحليل </a:t>
            </a:r>
            <a:r>
              <a:rPr lang="fa-IR">
                <a:solidFill>
                  <a:srgbClr val="000000"/>
                </a:solidFill>
                <a:latin typeface="BLotus"/>
                <a:cs typeface="B Zar" panose="00000400000000000000" pitchFamily="2" charset="-78"/>
              </a:rPr>
              <a:t>دادهها انجام ميشود. تكنيكهاي استفادهشده در اين رويكرد باعث </a:t>
            </a:r>
            <a:r>
              <a:rPr lang="fa-IR">
                <a:solidFill>
                  <a:srgbClr val="000000"/>
                </a:solidFill>
                <a:latin typeface="BLotus"/>
                <a:cs typeface="B Zar" panose="00000400000000000000" pitchFamily="2" charset="-78"/>
              </a:rPr>
              <a:t>تمايز </a:t>
            </a:r>
            <a:r>
              <a:rPr lang="fa-IR" smtClean="0">
                <a:solidFill>
                  <a:srgbClr val="000000"/>
                </a:solidFill>
                <a:latin typeface="BLotus"/>
                <a:cs typeface="B Zar" panose="00000400000000000000" pitchFamily="2" charset="-78"/>
              </a:rPr>
              <a:t>آن از </a:t>
            </a:r>
            <a:r>
              <a:rPr lang="fa-IR">
                <a:solidFill>
                  <a:srgbClr val="000000"/>
                </a:solidFill>
                <a:latin typeface="BLotus"/>
                <a:cs typeface="B Zar" panose="00000400000000000000" pitchFamily="2" charset="-78"/>
              </a:rPr>
              <a:t>ساير رويكردها ميشود. ساختار اصلي تحليل دادهها در نظرية زمينهاي بر مبناي </a:t>
            </a:r>
            <a:r>
              <a:rPr lang="fa-IR" b="1">
                <a:solidFill>
                  <a:srgbClr val="FF0000"/>
                </a:solidFill>
                <a:latin typeface="BLotus"/>
                <a:cs typeface="B Zar" panose="00000400000000000000" pitchFamily="2" charset="-78"/>
              </a:rPr>
              <a:t>سه </a:t>
            </a:r>
            <a:r>
              <a:rPr lang="fa-IR" b="1" smtClean="0">
                <a:solidFill>
                  <a:srgbClr val="FF0000"/>
                </a:solidFill>
                <a:latin typeface="BLotus"/>
                <a:cs typeface="B Zar" panose="00000400000000000000" pitchFamily="2" charset="-78"/>
              </a:rPr>
              <a:t>شيوة </a:t>
            </a:r>
            <a:r>
              <a:rPr lang="fa-IR" smtClean="0">
                <a:solidFill>
                  <a:srgbClr val="000000"/>
                </a:solidFill>
                <a:latin typeface="BLotus"/>
                <a:cs typeface="B Zar" panose="00000400000000000000" pitchFamily="2" charset="-78"/>
              </a:rPr>
              <a:t>كدگذاري </a:t>
            </a:r>
            <a:r>
              <a:rPr lang="fa-IR">
                <a:solidFill>
                  <a:srgbClr val="000000"/>
                </a:solidFill>
                <a:latin typeface="BLotus"/>
                <a:cs typeface="B Zar" panose="00000400000000000000" pitchFamily="2" charset="-78"/>
              </a:rPr>
              <a:t>است</a:t>
            </a:r>
            <a:r>
              <a:rPr lang="fa-IR">
                <a:solidFill>
                  <a:srgbClr val="000000"/>
                </a:solidFill>
                <a:latin typeface="BLotus"/>
                <a:cs typeface="B Zar" panose="00000400000000000000" pitchFamily="2" charset="-78"/>
              </a:rPr>
              <a:t>: </a:t>
            </a:r>
            <a:endParaRPr lang="fa-IR" smtClean="0">
              <a:solidFill>
                <a:srgbClr val="000000"/>
              </a:solidFill>
              <a:latin typeface="BLotus"/>
              <a:cs typeface="B Zar" panose="00000400000000000000" pitchFamily="2" charset="-78"/>
            </a:endParaRPr>
          </a:p>
          <a:p>
            <a:r>
              <a:rPr lang="fa-IR" smtClean="0">
                <a:solidFill>
                  <a:srgbClr val="000000"/>
                </a:solidFill>
                <a:latin typeface="BLotus"/>
                <a:cs typeface="B Zar" panose="00000400000000000000" pitchFamily="2" charset="-78"/>
              </a:rPr>
              <a:t>.1-کدگذاري </a:t>
            </a:r>
            <a:r>
              <a:rPr lang="fa-IR">
                <a:solidFill>
                  <a:srgbClr val="000000"/>
                </a:solidFill>
                <a:latin typeface="BLotus"/>
                <a:cs typeface="B Zar" panose="00000400000000000000" pitchFamily="2" charset="-78"/>
              </a:rPr>
              <a:t>باز </a:t>
            </a:r>
            <a:r>
              <a:rPr lang="fa-IR" smtClean="0">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open </a:t>
            </a:r>
            <a:r>
              <a:rPr lang="en-US" sz="2000" smtClean="0">
                <a:solidFill>
                  <a:srgbClr val="000000"/>
                </a:solidFill>
                <a:latin typeface="TimesNewRomanPSMT"/>
                <a:cs typeface="B Zar" panose="00000400000000000000" pitchFamily="2" charset="-78"/>
              </a:rPr>
              <a:t>coding</a:t>
            </a:r>
            <a:r>
              <a:rPr lang="en-US" smtClean="0">
                <a:solidFill>
                  <a:srgbClr val="000000"/>
                </a:solidFill>
                <a:latin typeface="BLotus"/>
                <a:cs typeface="B Zar" panose="00000400000000000000" pitchFamily="2" charset="-78"/>
              </a:rPr>
              <a:t>؛</a:t>
            </a:r>
            <a:r>
              <a:rPr lang="fa-IR" smtClean="0">
                <a:solidFill>
                  <a:srgbClr val="000000"/>
                </a:solidFill>
                <a:latin typeface="BLotus"/>
                <a:cs typeface="B Zar" panose="00000400000000000000" pitchFamily="2" charset="-78"/>
              </a:rPr>
              <a:t> </a:t>
            </a:r>
          </a:p>
          <a:p>
            <a:r>
              <a:rPr lang="fa-IR" smtClean="0">
                <a:solidFill>
                  <a:srgbClr val="000000"/>
                </a:solidFill>
                <a:latin typeface="BLotus"/>
                <a:cs typeface="B Zar" panose="00000400000000000000" pitchFamily="2" charset="-78"/>
              </a:rPr>
              <a:t>2-کدگذاري </a:t>
            </a:r>
            <a:r>
              <a:rPr lang="fa-IR">
                <a:solidFill>
                  <a:srgbClr val="000000"/>
                </a:solidFill>
                <a:latin typeface="BLotus"/>
                <a:cs typeface="B Zar" panose="00000400000000000000" pitchFamily="2" charset="-78"/>
              </a:rPr>
              <a:t>محوري )(</a:t>
            </a:r>
            <a:r>
              <a:rPr lang="en-US" sz="2000">
                <a:solidFill>
                  <a:srgbClr val="000000"/>
                </a:solidFill>
                <a:latin typeface="TimesNewRomanPSMT"/>
                <a:cs typeface="B Zar" panose="00000400000000000000" pitchFamily="2" charset="-78"/>
              </a:rPr>
              <a:t>axial coding</a:t>
            </a:r>
            <a:r>
              <a:rPr lang="en-US">
                <a:solidFill>
                  <a:srgbClr val="000000"/>
                </a:solidFill>
                <a:latin typeface="BLotus"/>
                <a:cs typeface="B Zar" panose="00000400000000000000" pitchFamily="2" charset="-78"/>
              </a:rPr>
              <a:t>؛ </a:t>
            </a:r>
            <a:r>
              <a:rPr lang="en-US" smtClean="0">
                <a:solidFill>
                  <a:srgbClr val="000000"/>
                </a:solidFill>
                <a:latin typeface="BLotus"/>
                <a:cs typeface="B Zar" panose="00000400000000000000" pitchFamily="2" charset="-78"/>
              </a:rPr>
              <a:t>.</a:t>
            </a:r>
          </a:p>
          <a:p>
            <a:r>
              <a:rPr lang="fa-IR" smtClean="0">
                <a:solidFill>
                  <a:srgbClr val="000000"/>
                </a:solidFill>
                <a:latin typeface="BLotus"/>
                <a:cs typeface="B Zar" panose="00000400000000000000" pitchFamily="2" charset="-78"/>
              </a:rPr>
              <a:t>3-</a:t>
            </a:r>
            <a:r>
              <a:rPr lang="en-US" smtClean="0">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كدگذاري انتخابی</a:t>
            </a:r>
            <a:r>
              <a:rPr lang="en-US" sz="2000" smtClean="0">
                <a:solidFill>
                  <a:srgbClr val="000000"/>
                </a:solidFill>
                <a:latin typeface="TimesNewRomanPSMT"/>
                <a:cs typeface="B Zar" panose="00000400000000000000" pitchFamily="2" charset="-78"/>
              </a:rPr>
              <a:t>Corbin </a:t>
            </a:r>
            <a:r>
              <a:rPr lang="en-US" sz="2000">
                <a:solidFill>
                  <a:srgbClr val="000000"/>
                </a:solidFill>
                <a:latin typeface="TimesNewRomanPSMT"/>
                <a:cs typeface="B Zar" panose="00000400000000000000" pitchFamily="2" charset="-78"/>
              </a:rPr>
              <a:t>and Strauss, 2008</a:t>
            </a:r>
            <a:r>
              <a:rPr lang="en-US">
                <a:solidFill>
                  <a:srgbClr val="000000"/>
                </a:solidFill>
                <a:latin typeface="BLotus"/>
                <a:cs typeface="B Zar" panose="00000400000000000000" pitchFamily="2" charset="-78"/>
              </a:rPr>
              <a:t>) (</a:t>
            </a:r>
            <a:r>
              <a:rPr lang="en-US" sz="2000">
                <a:solidFill>
                  <a:srgbClr val="000000"/>
                </a:solidFill>
                <a:latin typeface="TimesNewRomanPSMT"/>
                <a:cs typeface="B Zar" panose="00000400000000000000" pitchFamily="2" charset="-78"/>
              </a:rPr>
              <a:t>selective </a:t>
            </a:r>
            <a:r>
              <a:rPr lang="en-US" sz="2000">
                <a:solidFill>
                  <a:srgbClr val="000000"/>
                </a:solidFill>
                <a:latin typeface="TimesNewRomanPSMT"/>
                <a:cs typeface="B Zar" panose="00000400000000000000" pitchFamily="2" charset="-78"/>
              </a:rPr>
              <a:t>coding</a:t>
            </a:r>
            <a:r>
              <a:rPr lang="en-US" smtClean="0">
                <a:solidFill>
                  <a:srgbClr val="000000"/>
                </a:solidFill>
                <a:latin typeface="BLotus"/>
                <a:cs typeface="B Zar" panose="00000400000000000000" pitchFamily="2" charset="-78"/>
              </a:rPr>
              <a:t>)</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461952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Lotus"/>
                <a:cs typeface="B Zar" panose="00000400000000000000" pitchFamily="2" charset="-78"/>
              </a:rPr>
              <a:t>يافتـههـاي پـژوهش </a:t>
            </a:r>
            <a:r>
              <a:rPr lang="fa-IR" b="0" i="0" smtClean="0">
                <a:solidFill>
                  <a:srgbClr val="000000"/>
                </a:solidFill>
                <a:effectLst/>
                <a:latin typeface="BLotus"/>
                <a:cs typeface="B Zar" panose="00000400000000000000" pitchFamily="2" charset="-78"/>
              </a:rPr>
              <a:t>نشـان ميدهد </a:t>
            </a:r>
            <a:r>
              <a:rPr lang="fa-IR" b="0" i="0" smtClean="0">
                <a:solidFill>
                  <a:srgbClr val="000000"/>
                </a:solidFill>
                <a:effectLst/>
                <a:latin typeface="BLotus"/>
                <a:cs typeface="B Zar" panose="00000400000000000000" pitchFamily="2" charset="-78"/>
              </a:rPr>
              <a:t>كه همخانگي محصول فرايند تجدد ايراني و گسـترش جهـانيشـدن </a:t>
            </a:r>
            <a:r>
              <a:rPr lang="fa-IR" b="0" i="0" smtClean="0">
                <a:solidFill>
                  <a:srgbClr val="000000"/>
                </a:solidFill>
                <a:effectLst/>
                <a:latin typeface="BLotus"/>
                <a:cs typeface="B Zar" panose="00000400000000000000" pitchFamily="2" charset="-78"/>
              </a:rPr>
              <a:t>و ورود </a:t>
            </a:r>
            <a:r>
              <a:rPr lang="fa-IR" b="0" i="0" smtClean="0">
                <a:solidFill>
                  <a:srgbClr val="000000"/>
                </a:solidFill>
                <a:effectLst/>
                <a:latin typeface="BLotus"/>
                <a:cs typeface="B Zar" panose="00000400000000000000" pitchFamily="2" charset="-78"/>
              </a:rPr>
              <a:t>آن به ايران است؛ فرايندهايي كه ابتدا با تغيير اوضاع اقتصادي و </a:t>
            </a:r>
            <a:r>
              <a:rPr lang="fa-IR" b="0" i="0" smtClean="0">
                <a:solidFill>
                  <a:srgbClr val="000000"/>
                </a:solidFill>
                <a:effectLst/>
                <a:latin typeface="BLotus"/>
                <a:cs typeface="B Zar" panose="00000400000000000000" pitchFamily="2" charset="-78"/>
              </a:rPr>
              <a:t>فرهنگي )نظام </a:t>
            </a:r>
            <a:r>
              <a:rPr lang="fa-IR" b="0" i="0" smtClean="0">
                <a:solidFill>
                  <a:srgbClr val="000000"/>
                </a:solidFill>
                <a:effectLst/>
                <a:latin typeface="BLotus"/>
                <a:cs typeface="B Zar" panose="00000400000000000000" pitchFamily="2" charset="-78"/>
              </a:rPr>
              <a:t>ارزشي( جامعه، بهتدريج، تغييرات اجتماعي متفاوتي را در داخـل </a:t>
            </a:r>
            <a:r>
              <a:rPr lang="fa-IR" b="0" i="0" smtClean="0">
                <a:solidFill>
                  <a:srgbClr val="000000"/>
                </a:solidFill>
                <a:effectLst/>
                <a:latin typeface="BLotus"/>
                <a:cs typeface="B Zar" panose="00000400000000000000" pitchFamily="2" charset="-78"/>
              </a:rPr>
              <a:t>كشـور پديد </a:t>
            </a:r>
            <a:r>
              <a:rPr lang="fa-IR" b="0" i="0" smtClean="0">
                <a:solidFill>
                  <a:srgbClr val="000000"/>
                </a:solidFill>
                <a:effectLst/>
                <a:latin typeface="BLotus"/>
                <a:cs typeface="B Zar" panose="00000400000000000000" pitchFamily="2" charset="-78"/>
              </a:rPr>
              <a:t>ميآورند. نتيجة ايـن تغييـرات اجتمـاعي، كـه خـود </a:t>
            </a:r>
            <a:r>
              <a:rPr lang="fa-IR" b="0" i="0" smtClean="0">
                <a:solidFill>
                  <a:srgbClr val="000000"/>
                </a:solidFill>
                <a:effectLst/>
                <a:latin typeface="BLotus"/>
                <a:cs typeface="B Zar" panose="00000400000000000000" pitchFamily="2" charset="-78"/>
              </a:rPr>
              <a:t>برآمـده </a:t>
            </a:r>
            <a:r>
              <a:rPr lang="fa-IR" b="0" i="0" smtClean="0">
                <a:solidFill>
                  <a:srgbClr val="000000"/>
                </a:solidFill>
                <a:effectLst/>
                <a:latin typeface="BLotus"/>
                <a:cs typeface="B Zar" panose="00000400000000000000" pitchFamily="2" charset="-78"/>
              </a:rPr>
              <a:t>از تحـولات</a:t>
            </a:r>
            <a:r>
              <a:rPr lang="fa-IR" smtClean="0">
                <a:cs typeface="B Zar" panose="00000400000000000000" pitchFamily="2" charset="-78"/>
              </a:rPr>
              <a:t> </a:t>
            </a:r>
            <a:r>
              <a:rPr lang="fa-IR">
                <a:solidFill>
                  <a:srgbClr val="000000"/>
                </a:solidFill>
                <a:latin typeface="BLotus"/>
                <a:cs typeface="B Zar" panose="00000400000000000000" pitchFamily="2" charset="-78"/>
              </a:rPr>
              <a:t>اقتصادي و فرهنگي سالهاي اخير است، پيدايش الگوهاي همخانگي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ميـان برخي </a:t>
            </a:r>
            <a:r>
              <a:rPr lang="fa-IR">
                <a:solidFill>
                  <a:srgbClr val="000000"/>
                </a:solidFill>
                <a:latin typeface="BLotus"/>
                <a:cs typeface="B Zar" panose="00000400000000000000" pitchFamily="2" charset="-78"/>
              </a:rPr>
              <a:t>از جوانان كشور بوده است.</a:t>
            </a:r>
            <a:endParaRPr lang="fa-IR" smtClean="0">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Connector 3"/>
          <p:cNvSpPr/>
          <p:nvPr/>
        </p:nvSpPr>
        <p:spPr>
          <a:xfrm>
            <a:off x="703384" y="4164037"/>
            <a:ext cx="2011680" cy="1448972"/>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فرايند تجدد</a:t>
            </a:r>
            <a:endParaRPr lang="fa-IR" b="1">
              <a:solidFill>
                <a:srgbClr val="FF0000"/>
              </a:solidFill>
            </a:endParaRPr>
          </a:p>
        </p:txBody>
      </p:sp>
    </p:spTree>
    <p:extLst>
      <p:ext uri="{BB962C8B-B14F-4D97-AF65-F5344CB8AC3E}">
        <p14:creationId xmlns:p14="http://schemas.microsoft.com/office/powerpoint/2010/main" val="23719919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كدگذاري انتخابي </a:t>
            </a:r>
            <a:r>
              <a:rPr lang="fa-IR">
                <a:solidFill>
                  <a:srgbClr val="000000"/>
                </a:solidFill>
                <a:latin typeface="BLotus"/>
                <a:cs typeface="B Zar" panose="00000400000000000000" pitchFamily="2" charset="-78"/>
              </a:rPr>
              <a:t>يا </a:t>
            </a:r>
            <a:r>
              <a:rPr lang="fa-IR" smtClean="0">
                <a:solidFill>
                  <a:srgbClr val="000000"/>
                </a:solidFill>
                <a:latin typeface="BLotus"/>
                <a:cs typeface="B Zar" panose="00000400000000000000" pitchFamily="2" charset="-78"/>
              </a:rPr>
              <a:t>گزينشي فرايندي </a:t>
            </a:r>
            <a:r>
              <a:rPr lang="fa-IR">
                <a:solidFill>
                  <a:srgbClr val="000000"/>
                </a:solidFill>
                <a:latin typeface="BLotus"/>
                <a:cs typeface="B Zar" panose="00000400000000000000" pitchFamily="2" charset="-78"/>
              </a:rPr>
              <a:t>است تحليلي كه طي آن دادهها تفكيك، مفهـومبنـدي، و يكپارچـه مـيشـوند</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بـه گونهاي </a:t>
            </a:r>
            <a:r>
              <a:rPr lang="fa-IR">
                <a:solidFill>
                  <a:srgbClr val="000000"/>
                </a:solidFill>
                <a:latin typeface="BLotus"/>
                <a:cs typeface="B Zar" panose="00000400000000000000" pitchFamily="2" charset="-78"/>
              </a:rPr>
              <a:t>كه بتوانند نظرية نهايي را شكل دهند. در فرايند كدگذاري، واحـد تحليـلْ </a:t>
            </a:r>
            <a:r>
              <a:rPr lang="fa-IR">
                <a:solidFill>
                  <a:srgbClr val="000000"/>
                </a:solidFill>
                <a:latin typeface="BLotus"/>
                <a:cs typeface="B Zar" panose="00000400000000000000" pitchFamily="2" charset="-78"/>
              </a:rPr>
              <a:t>»</a:t>
            </a:r>
            <a:r>
              <a:rPr lang="fa-IR" b="1" smtClean="0">
                <a:solidFill>
                  <a:srgbClr val="FF0000"/>
                </a:solidFill>
                <a:latin typeface="BLotus"/>
                <a:cs typeface="B Zar" panose="00000400000000000000" pitchFamily="2" charset="-78"/>
              </a:rPr>
              <a:t>مفهـوم</a:t>
            </a:r>
            <a:r>
              <a:rPr lang="fa-IR" smtClean="0">
                <a:solidFill>
                  <a:srgbClr val="000000"/>
                </a:solidFill>
                <a:latin typeface="BLotus"/>
                <a:cs typeface="B Zar" panose="00000400000000000000" pitchFamily="2" charset="-78"/>
              </a:rPr>
              <a:t>« است (</a:t>
            </a:r>
            <a:r>
              <a:rPr lang="en-US" sz="2000">
                <a:solidFill>
                  <a:srgbClr val="000000"/>
                </a:solidFill>
                <a:latin typeface="TimesNewRomanPSMT"/>
                <a:cs typeface="B Zar" panose="00000400000000000000" pitchFamily="2" charset="-78"/>
              </a:rPr>
              <a:t>Strauss and Corbin, 1998; Neuman</a:t>
            </a:r>
            <a:r>
              <a:rPr lang="en-US" sz="2000">
                <a:solidFill>
                  <a:srgbClr val="000000"/>
                </a:solidFill>
                <a:latin typeface="TimesNewRomanPSMT"/>
                <a:cs typeface="B Zar" panose="00000400000000000000" pitchFamily="2" charset="-78"/>
              </a:rPr>
              <a:t>, </a:t>
            </a:r>
            <a:r>
              <a:rPr lang="en-US" sz="2000" smtClean="0">
                <a:solidFill>
                  <a:srgbClr val="000000"/>
                </a:solidFill>
                <a:latin typeface="TimesNewRomanPSMT"/>
                <a:cs typeface="B Zar" panose="00000400000000000000" pitchFamily="2" charset="-78"/>
              </a:rPr>
              <a:t>2006</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در </a:t>
            </a:r>
            <a:r>
              <a:rPr lang="fa-IR">
                <a:solidFill>
                  <a:srgbClr val="000000"/>
                </a:solidFill>
                <a:latin typeface="BLotus"/>
                <a:cs typeface="B Zar" panose="00000400000000000000" pitchFamily="2" charset="-78"/>
              </a:rPr>
              <a:t>مرحلة كدگذاري باز، </a:t>
            </a:r>
            <a:r>
              <a:rPr lang="fa-IR">
                <a:solidFill>
                  <a:srgbClr val="000000"/>
                </a:solidFill>
                <a:latin typeface="BLotus"/>
                <a:cs typeface="B Zar" panose="00000400000000000000" pitchFamily="2" charset="-78"/>
              </a:rPr>
              <a:t>مفاهيم </a:t>
            </a:r>
            <a:r>
              <a:rPr lang="fa-IR" smtClean="0">
                <a:solidFill>
                  <a:srgbClr val="000000"/>
                </a:solidFill>
                <a:latin typeface="BLotus"/>
                <a:cs typeface="B Zar" panose="00000400000000000000" pitchFamily="2" charset="-78"/>
              </a:rPr>
              <a:t>اوليه</a:t>
            </a:r>
            <a:r>
              <a:rPr lang="fa-IR">
                <a:solidFill>
                  <a:srgbClr val="000000"/>
                </a:solidFill>
                <a:latin typeface="BLotus"/>
                <a:cs typeface="B Zar" panose="00000400000000000000" pitchFamily="2" charset="-78"/>
              </a:rPr>
              <a:t> در مرحلة كدگذاري محوري، مقولات عمده؛ و در مرحلة كدگذاري گزينشي، </a:t>
            </a:r>
            <a:r>
              <a:rPr lang="fa-IR">
                <a:solidFill>
                  <a:srgbClr val="000000"/>
                </a:solidFill>
                <a:latin typeface="BLotus"/>
                <a:cs typeface="B Zar" panose="00000400000000000000" pitchFamily="2" charset="-78"/>
              </a:rPr>
              <a:t>مقولة </a:t>
            </a:r>
            <a:r>
              <a:rPr lang="fa-IR" smtClean="0">
                <a:solidFill>
                  <a:srgbClr val="000000"/>
                </a:solidFill>
                <a:latin typeface="BLotus"/>
                <a:cs typeface="B Zar" panose="00000400000000000000" pitchFamily="2" charset="-78"/>
              </a:rPr>
              <a:t>هسـته (</a:t>
            </a:r>
            <a:r>
              <a:rPr lang="en-US" sz="2000">
                <a:solidFill>
                  <a:srgbClr val="000000"/>
                </a:solidFill>
                <a:latin typeface="TimesNewRomanPSMT"/>
                <a:cs typeface="B Zar" panose="00000400000000000000" pitchFamily="2" charset="-78"/>
              </a:rPr>
              <a:t>core </a:t>
            </a:r>
            <a:r>
              <a:rPr lang="en-US" sz="2000" smtClean="0">
                <a:solidFill>
                  <a:srgbClr val="000000"/>
                </a:solidFill>
                <a:latin typeface="TimesNewRomanPSMT"/>
                <a:cs typeface="B Zar" panose="00000400000000000000" pitchFamily="2" charset="-78"/>
              </a:rPr>
              <a:t>category</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استخراج </a:t>
            </a:r>
            <a:r>
              <a:rPr lang="fa-IR">
                <a:solidFill>
                  <a:srgbClr val="000000"/>
                </a:solidFill>
                <a:latin typeface="BLotus"/>
                <a:cs typeface="B Zar" panose="00000400000000000000" pitchFamily="2" charset="-78"/>
              </a:rPr>
              <a:t>ميشود؛ مقولهاي كه بر اساس آن، نظريه ساخته مـيشـود. ايـن</a:t>
            </a:r>
            <a:br>
              <a:rPr lang="fa-IR">
                <a:solidFill>
                  <a:srgbClr val="000000"/>
                </a:solidFill>
                <a:latin typeface="BLotus"/>
                <a:cs typeface="B Zar" panose="00000400000000000000" pitchFamily="2" charset="-78"/>
              </a:rPr>
            </a:br>
            <a:r>
              <a:rPr lang="fa-IR">
                <a:solidFill>
                  <a:srgbClr val="000000"/>
                </a:solidFill>
                <a:latin typeface="BLotus"/>
                <a:cs typeface="B Zar" panose="00000400000000000000" pitchFamily="2" charset="-78"/>
              </a:rPr>
              <a:t>مقوله بايد قدرت تحليل داشته باشد و ديگر مقولات را نيز در خود جاي </a:t>
            </a:r>
            <a:r>
              <a:rPr lang="fa-IR">
                <a:solidFill>
                  <a:srgbClr val="000000"/>
                </a:solidFill>
                <a:latin typeface="BLotus"/>
                <a:cs typeface="B Zar" panose="00000400000000000000" pitchFamily="2" charset="-78"/>
              </a:rPr>
              <a:t>دهد </a:t>
            </a:r>
            <a:r>
              <a:rPr lang="fa-IR" smtClean="0">
                <a:solidFill>
                  <a:srgbClr val="000000"/>
                </a:solidFill>
                <a:latin typeface="BLotus"/>
                <a:cs typeface="B Zar" panose="00000400000000000000" pitchFamily="2" charset="-78"/>
              </a:rPr>
              <a:t>( </a:t>
            </a:r>
            <a:r>
              <a:rPr lang="en-US" sz="2000">
                <a:solidFill>
                  <a:srgbClr val="000000"/>
                </a:solidFill>
                <a:latin typeface="TimesNewRomanPSMT"/>
                <a:cs typeface="B Zar" panose="00000400000000000000" pitchFamily="2" charset="-78"/>
              </a:rPr>
              <a:t>Strauss and</a:t>
            </a:r>
            <a:br>
              <a:rPr lang="en-US" sz="2000">
                <a:solidFill>
                  <a:srgbClr val="000000"/>
                </a:solidFill>
                <a:latin typeface="TimesNewRomanPSMT"/>
                <a:cs typeface="B Zar" panose="00000400000000000000" pitchFamily="2" charset="-78"/>
              </a:rPr>
            </a:br>
            <a:r>
              <a:rPr lang="en-US">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Corbin, 1998: 123</a:t>
            </a:r>
            <a:endParaRPr lang="fa-IR"/>
          </a:p>
        </p:txBody>
      </p:sp>
    </p:spTree>
    <p:extLst>
      <p:ext uri="{BB962C8B-B14F-4D97-AF65-F5344CB8AC3E}">
        <p14:creationId xmlns:p14="http://schemas.microsoft.com/office/powerpoint/2010/main" val="10547222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000000"/>
                </a:solidFill>
                <a:latin typeface="BLotus"/>
                <a:cs typeface="B Zar" panose="00000400000000000000" pitchFamily="2" charset="-78"/>
              </a:rPr>
              <a:t>كدگذاري </a:t>
            </a:r>
            <a:r>
              <a:rPr lang="fa-IR">
                <a:solidFill>
                  <a:srgbClr val="000000"/>
                </a:solidFill>
                <a:latin typeface="BLotus"/>
                <a:cs typeface="B Zar" panose="00000400000000000000" pitchFamily="2" charset="-78"/>
              </a:rPr>
              <a:t>گزينشي، مستلزم بررسي دقيق دادهها و كدهاي </a:t>
            </a:r>
            <a:r>
              <a:rPr lang="fa-IR">
                <a:solidFill>
                  <a:srgbClr val="000000"/>
                </a:solidFill>
                <a:latin typeface="BLotus"/>
                <a:cs typeface="B Zar" panose="00000400000000000000" pitchFamily="2" charset="-78"/>
              </a:rPr>
              <a:t>دو </a:t>
            </a:r>
            <a:r>
              <a:rPr lang="fa-IR" smtClean="0">
                <a:solidFill>
                  <a:srgbClr val="000000"/>
                </a:solidFill>
                <a:latin typeface="BLotus"/>
                <a:cs typeface="B Zar" panose="00000400000000000000" pitchFamily="2" charset="-78"/>
              </a:rPr>
              <a:t>مرحلـة </a:t>
            </a:r>
            <a:r>
              <a:rPr lang="en-US" sz="2000" smtClean="0">
                <a:solidFill>
                  <a:srgbClr val="000000"/>
                </a:solidFill>
                <a:latin typeface="TimesNewRomanPSMT"/>
                <a:cs typeface="B Zar" panose="00000400000000000000" pitchFamily="2" charset="-78"/>
              </a:rPr>
              <a:t>Neuman</a:t>
            </a:r>
            <a:r>
              <a:rPr lang="en-US" sz="2000">
                <a:solidFill>
                  <a:srgbClr val="000000"/>
                </a:solidFill>
                <a:latin typeface="TimesNewRomanPSMT"/>
                <a:cs typeface="B Zar" panose="00000400000000000000" pitchFamily="2" charset="-78"/>
              </a:rPr>
              <a:t>, 2006</a:t>
            </a:r>
            <a:r>
              <a:rPr lang="en-US" sz="2000">
                <a:solidFill>
                  <a:srgbClr val="000000"/>
                </a:solidFill>
                <a:latin typeface="TimesNewRomanPSMT"/>
                <a:cs typeface="B Zar" panose="00000400000000000000" pitchFamily="2" charset="-78"/>
              </a:rPr>
              <a:t>: </a:t>
            </a:r>
            <a:r>
              <a:rPr lang="fa-IR" sz="2000" smtClean="0">
                <a:solidFill>
                  <a:srgbClr val="000000"/>
                </a:solidFill>
                <a:latin typeface="TimesNewRomanPSMT"/>
                <a:cs typeface="B Zar" panose="00000400000000000000" pitchFamily="2" charset="-78"/>
              </a:rPr>
              <a:t> </a:t>
            </a:r>
            <a:r>
              <a:rPr lang="en-US" sz="2000" smtClean="0">
                <a:solidFill>
                  <a:srgbClr val="000000"/>
                </a:solidFill>
                <a:latin typeface="TimesNewRomanPSMT"/>
                <a:cs typeface="B Zar" panose="00000400000000000000" pitchFamily="2" charset="-78"/>
              </a:rPr>
              <a:t>chereiber </a:t>
            </a:r>
            <a:r>
              <a:rPr lang="en-US" sz="2000">
                <a:solidFill>
                  <a:srgbClr val="000000"/>
                </a:solidFill>
                <a:latin typeface="TimesNewRomanPSMT"/>
                <a:cs typeface="B Zar" panose="00000400000000000000" pitchFamily="2" charset="-78"/>
              </a:rPr>
              <a:t>and Noerager, 2001: 71; Walsh, 1998: 23</a:t>
            </a:r>
            <a:r>
              <a:rPr lang="en-US">
                <a:solidFill>
                  <a:srgbClr val="000000"/>
                </a:solidFill>
                <a:latin typeface="BLotus"/>
                <a:cs typeface="B Zar" panose="00000400000000000000" pitchFamily="2" charset="-78"/>
              </a:rPr>
              <a:t>) </a:t>
            </a:r>
            <a:r>
              <a:rPr lang="fa-IR">
                <a:solidFill>
                  <a:srgbClr val="000000"/>
                </a:solidFill>
                <a:latin typeface="BLotus"/>
                <a:cs typeface="B Zar" panose="00000400000000000000" pitchFamily="2" charset="-78"/>
              </a:rPr>
              <a:t>قبـل </a:t>
            </a:r>
            <a:r>
              <a:rPr lang="fa-IR" smtClean="0">
                <a:solidFill>
                  <a:srgbClr val="000000"/>
                </a:solidFill>
                <a:latin typeface="BLotus"/>
                <a:cs typeface="B Zar" panose="00000400000000000000" pitchFamily="2" charset="-78"/>
              </a:rPr>
              <a:t>اسـت</a:t>
            </a:r>
            <a:r>
              <a:rPr lang="fa-IR" smtClean="0">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بعد </a:t>
            </a:r>
            <a:r>
              <a:rPr lang="fa-IR">
                <a:solidFill>
                  <a:srgbClr val="000000"/>
                </a:solidFill>
                <a:latin typeface="BLotus"/>
                <a:cs typeface="B Zar" panose="00000400000000000000" pitchFamily="2" charset="-78"/>
              </a:rPr>
              <a:t>از تعيين مقولة محوري يا هسته، ساير مقولات حول مقولـة محـوري،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قالـب يك </a:t>
            </a:r>
            <a:r>
              <a:rPr lang="fa-IR">
                <a:solidFill>
                  <a:srgbClr val="000000"/>
                </a:solidFill>
                <a:latin typeface="BLotus"/>
                <a:cs typeface="B Zar" panose="00000400000000000000" pitchFamily="2" charset="-78"/>
              </a:rPr>
              <a:t>مدل پارادايميك، ترسيم ميشوند. اين مدل، درحقيقت، همان نظرية زمينهاي </a:t>
            </a:r>
            <a:r>
              <a:rPr lang="fa-IR">
                <a:solidFill>
                  <a:srgbClr val="000000"/>
                </a:solidFill>
                <a:latin typeface="BLotus"/>
                <a:cs typeface="B Zar" panose="00000400000000000000" pitchFamily="2" charset="-78"/>
              </a:rPr>
              <a:t>يـا </a:t>
            </a:r>
            <a:r>
              <a:rPr lang="fa-IR" smtClean="0">
                <a:solidFill>
                  <a:srgbClr val="000000"/>
                </a:solidFill>
                <a:latin typeface="BLotus"/>
                <a:cs typeface="B Zar" panose="00000400000000000000" pitchFamily="2" charset="-78"/>
              </a:rPr>
              <a:t>نظريـة مبتنيبر </a:t>
            </a:r>
            <a:r>
              <a:rPr lang="fa-IR">
                <a:solidFill>
                  <a:srgbClr val="000000"/>
                </a:solidFill>
                <a:latin typeface="BLotus"/>
                <a:cs typeface="B Zar" panose="00000400000000000000" pitchFamily="2" charset="-78"/>
              </a:rPr>
              <a:t>دادههاست</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107766"/>
            <a:ext cx="2321169" cy="108321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مدل پارادايميك</a:t>
            </a:r>
            <a:endParaRPr lang="fa-IR" b="1">
              <a:solidFill>
                <a:srgbClr val="FF0000"/>
              </a:solidFill>
            </a:endParaRPr>
          </a:p>
        </p:txBody>
      </p:sp>
    </p:spTree>
    <p:extLst>
      <p:ext uri="{BB962C8B-B14F-4D97-AF65-F5344CB8AC3E}">
        <p14:creationId xmlns:p14="http://schemas.microsoft.com/office/powerpoint/2010/main" val="26285399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latin typeface="BMitraBold"/>
                <a:cs typeface="B Zar" panose="00000400000000000000" pitchFamily="2" charset="-78"/>
              </a:rPr>
              <a:t>4- يافتهها</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a:xfrm>
            <a:off x="838200" y="1877141"/>
            <a:ext cx="10515600" cy="4351338"/>
          </a:xfrm>
        </p:spPr>
        <p:txBody>
          <a:bodyPr>
            <a:normAutofit/>
          </a:bodyPr>
          <a:lstStyle/>
          <a:p>
            <a:pPr algn="just"/>
            <a:r>
              <a:rPr lang="fa-IR" b="1" smtClean="0">
                <a:solidFill>
                  <a:srgbClr val="FF0000"/>
                </a:solidFill>
                <a:latin typeface="BLotus"/>
                <a:cs typeface="B Zar" panose="00000400000000000000" pitchFamily="2" charset="-78"/>
              </a:rPr>
              <a:t>سؤال </a:t>
            </a:r>
            <a:r>
              <a:rPr lang="fa-IR" b="1">
                <a:solidFill>
                  <a:srgbClr val="FF0000"/>
                </a:solidFill>
                <a:latin typeface="BLotus"/>
                <a:cs typeface="B Zar" panose="00000400000000000000" pitchFamily="2" charset="-78"/>
              </a:rPr>
              <a:t>اصلي اين تحقيق ايـن اسـت كـه مشـاركتكننـدگاني كـه الگوهـاي </a:t>
            </a:r>
            <a:r>
              <a:rPr lang="fa-IR" b="1">
                <a:solidFill>
                  <a:srgbClr val="FF0000"/>
                </a:solidFill>
                <a:latin typeface="BLotus"/>
                <a:cs typeface="B Zar" panose="00000400000000000000" pitchFamily="2" charset="-78"/>
              </a:rPr>
              <a:t>نـوين </a:t>
            </a:r>
            <a:r>
              <a:rPr lang="fa-IR" b="1" smtClean="0">
                <a:solidFill>
                  <a:srgbClr val="FF0000"/>
                </a:solidFill>
                <a:latin typeface="BLotus"/>
                <a:cs typeface="B Zar" panose="00000400000000000000" pitchFamily="2" charset="-78"/>
              </a:rPr>
              <a:t>خـانواده )همخانگي</a:t>
            </a:r>
            <a:r>
              <a:rPr lang="fa-IR" b="1">
                <a:solidFill>
                  <a:srgbClr val="FF0000"/>
                </a:solidFill>
                <a:latin typeface="BLotus"/>
                <a:cs typeface="B Zar" panose="00000400000000000000" pitchFamily="2" charset="-78"/>
              </a:rPr>
              <a:t>( را پذيرفتهاند چه معناي ذهني براي كنشهاي خود قائـلانـد و </a:t>
            </a:r>
            <a:r>
              <a:rPr lang="fa-IR" b="1">
                <a:solidFill>
                  <a:srgbClr val="FF0000"/>
                </a:solidFill>
                <a:latin typeface="BLotus"/>
                <a:cs typeface="B Zar" panose="00000400000000000000" pitchFamily="2" charset="-78"/>
              </a:rPr>
              <a:t>همچنـين </a:t>
            </a:r>
            <a:r>
              <a:rPr lang="fa-IR" b="1" smtClean="0">
                <a:solidFill>
                  <a:srgbClr val="FF0000"/>
                </a:solidFill>
                <a:latin typeface="BLotus"/>
                <a:cs typeface="B Zar" panose="00000400000000000000" pitchFamily="2" charset="-78"/>
              </a:rPr>
              <a:t>چـه مسائلي </a:t>
            </a:r>
            <a:r>
              <a:rPr lang="fa-IR" b="1">
                <a:solidFill>
                  <a:srgbClr val="FF0000"/>
                </a:solidFill>
                <a:latin typeface="BLotus"/>
                <a:cs typeface="B Zar" panose="00000400000000000000" pitchFamily="2" charset="-78"/>
              </a:rPr>
              <a:t>زمينة شكلگيري اين روابط را در فضاهاي شهري براي آنان فـراهم </a:t>
            </a:r>
            <a:r>
              <a:rPr lang="fa-IR" b="1">
                <a:solidFill>
                  <a:srgbClr val="FF0000"/>
                </a:solidFill>
                <a:latin typeface="BLotus"/>
                <a:cs typeface="B Zar" panose="00000400000000000000" pitchFamily="2" charset="-78"/>
              </a:rPr>
              <a:t>كـرده </a:t>
            </a:r>
            <a:r>
              <a:rPr lang="fa-IR" b="1" smtClean="0">
                <a:solidFill>
                  <a:srgbClr val="FF0000"/>
                </a:solidFill>
                <a:latin typeface="BLotus"/>
                <a:cs typeface="B Zar" panose="00000400000000000000" pitchFamily="2" charset="-78"/>
              </a:rPr>
              <a:t>اسـت؟ </a:t>
            </a:r>
            <a:r>
              <a:rPr lang="fa-IR" smtClean="0">
                <a:solidFill>
                  <a:srgbClr val="000000"/>
                </a:solidFill>
                <a:latin typeface="BLotus"/>
                <a:cs typeface="B Zar" panose="00000400000000000000" pitchFamily="2" charset="-78"/>
              </a:rPr>
              <a:t>همانطور </a:t>
            </a:r>
            <a:r>
              <a:rPr lang="fa-IR">
                <a:solidFill>
                  <a:srgbClr val="000000"/>
                </a:solidFill>
                <a:latin typeface="BLotus"/>
                <a:cs typeface="B Zar" panose="00000400000000000000" pitchFamily="2" charset="-78"/>
              </a:rPr>
              <a:t>كه در جدول 1مشخص است، در مرحلة كدگذاري باز سطح اول، بيش </a:t>
            </a:r>
            <a:r>
              <a:rPr lang="fa-IR">
                <a:solidFill>
                  <a:srgbClr val="000000"/>
                </a:solidFill>
                <a:latin typeface="BLotus"/>
                <a:cs typeface="B Zar" panose="00000400000000000000" pitchFamily="2" charset="-78"/>
              </a:rPr>
              <a:t>از </a:t>
            </a:r>
            <a:r>
              <a:rPr lang="fa-IR" smtClean="0">
                <a:solidFill>
                  <a:srgbClr val="000000"/>
                </a:solidFill>
                <a:latin typeface="BLotus"/>
                <a:cs typeface="B Zar" panose="00000400000000000000" pitchFamily="2" charset="-78"/>
              </a:rPr>
              <a:t>بيست مفهوم </a:t>
            </a:r>
            <a:r>
              <a:rPr lang="fa-IR">
                <a:solidFill>
                  <a:srgbClr val="000000"/>
                </a:solidFill>
                <a:latin typeface="BLotus"/>
                <a:cs typeface="B Zar" panose="00000400000000000000" pitchFamily="2" charset="-78"/>
              </a:rPr>
              <a:t>اوليه استخراج شدهاند كه مهمترين آنها آمده است</a:t>
            </a:r>
            <a:r>
              <a:rPr lang="fa-IR">
                <a:solidFill>
                  <a:srgbClr val="000000"/>
                </a:solidFill>
                <a:latin typeface="BLotus"/>
                <a:cs typeface="B Zar" panose="00000400000000000000" pitchFamily="2" charset="-78"/>
              </a:rPr>
              <a:t>. </a:t>
            </a:r>
            <a:endParaRPr lang="fa-IR" smtClean="0">
              <a:solidFill>
                <a:srgbClr val="000000"/>
              </a:solidFill>
              <a:latin typeface="BLotus"/>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4652702"/>
            <a:ext cx="1890932" cy="1575777"/>
          </a:xfrm>
          <a:prstGeom prst="rect">
            <a:avLst/>
          </a:prstGeom>
        </p:spPr>
      </p:pic>
    </p:spTree>
    <p:extLst>
      <p:ext uri="{BB962C8B-B14F-4D97-AF65-F5344CB8AC3E}">
        <p14:creationId xmlns:p14="http://schemas.microsoft.com/office/powerpoint/2010/main" val="7259007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در مرحلة كدگذاري بـاز سـطح دوم نيز، از ميان مفاهيم اوليه، چهار مفهوم كه جامع مفاهيم پيشـين بودنـد انتـزاع شـدند و، درنهايت، اين چهار مفهوم نيز به دو مقولة عمده انتزاع يافتند. سپس در مرحلـة كدگـذاري محوري، </a:t>
            </a:r>
            <a:r>
              <a:rPr lang="fa-IR">
                <a:solidFill>
                  <a:srgbClr val="000000"/>
                </a:solidFill>
                <a:latin typeface="BLotus"/>
                <a:cs typeface="B Zar" panose="00000400000000000000" pitchFamily="2" charset="-78"/>
              </a:rPr>
              <a:t>مقولات </a:t>
            </a:r>
            <a:r>
              <a:rPr lang="fa-IR" smtClean="0">
                <a:solidFill>
                  <a:srgbClr val="000000"/>
                </a:solidFill>
                <a:latin typeface="BLotus"/>
                <a:cs typeface="B Zar" panose="00000400000000000000" pitchFamily="2" charset="-78"/>
              </a:rPr>
              <a:t>استخراج شده</a:t>
            </a:r>
            <a:r>
              <a:rPr lang="fa-IR">
                <a:solidFill>
                  <a:srgbClr val="000000"/>
                </a:solidFill>
                <a:latin typeface="BLotus"/>
                <a:cs typeface="B Zar" panose="00000400000000000000" pitchFamily="2" charset="-78"/>
              </a:rPr>
              <a:t>، بر اساس پيوستار و منطق معنايي در قالب خط داسـتان بـا يك ديگر در ارتباط قرار گرفتند و، درنهايت، در مرحلـة كدگـذاري گزينشـي، يـك مقولـة محوري هسته استخراج شد. مقولة هسته ـ محوري اين مطالعه، »تنظيمات اجتماعي در حال گذار« بوده است</a:t>
            </a:r>
            <a:endParaRPr lang="fa-IR"/>
          </a:p>
        </p:txBody>
      </p:sp>
      <p:sp>
        <p:nvSpPr>
          <p:cNvPr id="4" name="Flowchart: Process 3"/>
          <p:cNvSpPr/>
          <p:nvPr/>
        </p:nvSpPr>
        <p:spPr>
          <a:xfrm>
            <a:off x="1828800" y="4487594"/>
            <a:ext cx="3249637" cy="116761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مقولة هسته ـ محوري</a:t>
            </a:r>
            <a:endParaRPr lang="fa-IR" b="1">
              <a:solidFill>
                <a:srgbClr val="FF0000"/>
              </a:solidFill>
            </a:endParaRPr>
          </a:p>
        </p:txBody>
      </p:sp>
    </p:spTree>
    <p:extLst>
      <p:ext uri="{BB962C8B-B14F-4D97-AF65-F5344CB8AC3E}">
        <p14:creationId xmlns:p14="http://schemas.microsoft.com/office/powerpoint/2010/main" val="35478125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جدول ،1شامل مفاهيم اوليه و ثانويه، مقولات عمده، و همچنين مقولة هسته </a:t>
            </a:r>
            <a:r>
              <a:rPr lang="fa-IR">
                <a:solidFill>
                  <a:srgbClr val="000000"/>
                </a:solidFill>
                <a:latin typeface="BLotus"/>
                <a:cs typeface="B Zar" panose="00000400000000000000" pitchFamily="2" charset="-78"/>
              </a:rPr>
              <a:t>است </a:t>
            </a:r>
            <a:r>
              <a:rPr lang="fa-IR" smtClean="0">
                <a:solidFill>
                  <a:srgbClr val="000000"/>
                </a:solidFill>
                <a:latin typeface="BLotus"/>
                <a:cs typeface="B Zar" panose="00000400000000000000" pitchFamily="2" charset="-78"/>
              </a:rPr>
              <a:t>كـه در </a:t>
            </a:r>
            <a:r>
              <a:rPr lang="fa-IR">
                <a:solidFill>
                  <a:srgbClr val="000000"/>
                </a:solidFill>
                <a:latin typeface="BLotus"/>
                <a:cs typeface="B Zar" panose="00000400000000000000" pitchFamily="2" charset="-78"/>
              </a:rPr>
              <a:t>خلال خرد </a:t>
            </a:r>
            <a:r>
              <a:rPr lang="fa-IR">
                <a:solidFill>
                  <a:srgbClr val="000000"/>
                </a:solidFill>
                <a:latin typeface="BLotus"/>
                <a:cs typeface="B Zar" panose="00000400000000000000" pitchFamily="2" charset="-78"/>
              </a:rPr>
              <a:t>ـ </a:t>
            </a:r>
            <a:r>
              <a:rPr lang="fa-IR" smtClean="0">
                <a:solidFill>
                  <a:srgbClr val="000000"/>
                </a:solidFill>
                <a:latin typeface="BLotus"/>
                <a:cs typeface="B Zar" panose="00000400000000000000" pitchFamily="2" charset="-78"/>
              </a:rPr>
              <a:t> تحليل  </a:t>
            </a:r>
            <a:r>
              <a:rPr lang="fa-IR">
                <a:solidFill>
                  <a:srgbClr val="000000"/>
                </a:solidFill>
                <a:latin typeface="BLotus"/>
                <a:cs typeface="B Zar" panose="00000400000000000000" pitchFamily="2" charset="-78"/>
              </a:rPr>
              <a:t>(</a:t>
            </a:r>
            <a:r>
              <a:rPr lang="en-US" sz="2000" smtClean="0">
                <a:solidFill>
                  <a:srgbClr val="000000"/>
                </a:solidFill>
                <a:latin typeface="TimesNewRomanPSMT"/>
                <a:cs typeface="B Zar" panose="00000400000000000000" pitchFamily="2" charset="-78"/>
              </a:rPr>
              <a:t>microanalysis</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مصاحبهها </a:t>
            </a:r>
            <a:r>
              <a:rPr lang="fa-IR">
                <a:solidFill>
                  <a:srgbClr val="000000"/>
                </a:solidFill>
                <a:latin typeface="BLotus"/>
                <a:cs typeface="B Zar" panose="00000400000000000000" pitchFamily="2" charset="-78"/>
              </a:rPr>
              <a:t>استخراج شدهاند. مفاهيم و </a:t>
            </a:r>
            <a:r>
              <a:rPr lang="fa-IR">
                <a:solidFill>
                  <a:srgbClr val="000000"/>
                </a:solidFill>
                <a:latin typeface="BLotus"/>
                <a:cs typeface="B Zar" panose="00000400000000000000" pitchFamily="2" charset="-78"/>
              </a:rPr>
              <a:t>مقولات </a:t>
            </a:r>
            <a:r>
              <a:rPr lang="fa-IR" smtClean="0">
                <a:solidFill>
                  <a:srgbClr val="000000"/>
                </a:solidFill>
                <a:latin typeface="BLotus"/>
                <a:cs typeface="B Zar" panose="00000400000000000000" pitchFamily="2" charset="-78"/>
              </a:rPr>
              <a:t>اين جدول</a:t>
            </a:r>
            <a:r>
              <a:rPr lang="fa-IR">
                <a:solidFill>
                  <a:srgbClr val="000000"/>
                </a:solidFill>
                <a:latin typeface="BLotus"/>
                <a:cs typeface="B Zar" panose="00000400000000000000" pitchFamily="2" charset="-78"/>
              </a:rPr>
              <a:t>، بيانگر مفاهيم، ايدهها، نگرشها، معاني، و شرايط زمينهسازي است كه سوژهها </a:t>
            </a:r>
            <a:r>
              <a:rPr lang="fa-IR">
                <a:solidFill>
                  <a:srgbClr val="000000"/>
                </a:solidFill>
                <a:latin typeface="BLotus"/>
                <a:cs typeface="B Zar" panose="00000400000000000000" pitchFamily="2" charset="-78"/>
              </a:rPr>
              <a:t>را </a:t>
            </a:r>
            <a:r>
              <a:rPr lang="fa-IR" smtClean="0">
                <a:solidFill>
                  <a:srgbClr val="000000"/>
                </a:solidFill>
                <a:latin typeface="BLotus"/>
                <a:cs typeface="B Zar" panose="00000400000000000000" pitchFamily="2" charset="-78"/>
              </a:rPr>
              <a:t>به سمت </a:t>
            </a:r>
            <a:r>
              <a:rPr lang="fa-IR">
                <a:solidFill>
                  <a:srgbClr val="000000"/>
                </a:solidFill>
                <a:latin typeface="BLotus"/>
                <a:cs typeface="B Zar" panose="00000400000000000000" pitchFamily="2" charset="-78"/>
              </a:rPr>
              <a:t>شكلدهي الگوهاي نوين خانواده و روابط پيش از ازدواج سوق داده اسـت</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مفـاهيم فوق</a:t>
            </a:r>
            <a:r>
              <a:rPr lang="fa-IR">
                <a:solidFill>
                  <a:srgbClr val="000000"/>
                </a:solidFill>
                <a:latin typeface="BLotus"/>
                <a:cs typeface="B Zar" panose="00000400000000000000" pitchFamily="2" charset="-78"/>
              </a:rPr>
              <a:t>، در حين نمونهگيري نظري بهدست آمدهاند كه پس از دنبالكردن آنها به </a:t>
            </a:r>
            <a:r>
              <a:rPr lang="fa-IR">
                <a:solidFill>
                  <a:srgbClr val="000000"/>
                </a:solidFill>
                <a:latin typeface="BLotus"/>
                <a:cs typeface="B Zar" panose="00000400000000000000" pitchFamily="2" charset="-78"/>
              </a:rPr>
              <a:t>اشباع </a:t>
            </a:r>
            <a:r>
              <a:rPr lang="fa-IR" smtClean="0">
                <a:solidFill>
                  <a:srgbClr val="000000"/>
                </a:solidFill>
                <a:latin typeface="BLotus"/>
                <a:cs typeface="B Zar" panose="00000400000000000000" pitchFamily="2" charset="-78"/>
              </a:rPr>
              <a:t>نظري رسيدهاند</a:t>
            </a:r>
            <a:r>
              <a:rPr lang="fa-IR">
                <a:solidFill>
                  <a:srgbClr val="000000"/>
                </a:solidFill>
                <a:latin typeface="BLotus"/>
                <a:cs typeface="B Zar" panose="00000400000000000000" pitchFamily="2" charset="-78"/>
              </a:rPr>
              <a:t>. اين مفاهيم و مقولات، در مرحلة كدگذاري محوري، در قالب يك </a:t>
            </a:r>
            <a:r>
              <a:rPr lang="fa-IR">
                <a:solidFill>
                  <a:srgbClr val="000000"/>
                </a:solidFill>
                <a:latin typeface="BLotus"/>
                <a:cs typeface="B Zar" panose="00000400000000000000" pitchFamily="2" charset="-78"/>
              </a:rPr>
              <a:t>خط </a:t>
            </a:r>
            <a:r>
              <a:rPr lang="fa-IR" smtClean="0">
                <a:solidFill>
                  <a:srgbClr val="000000"/>
                </a:solidFill>
                <a:latin typeface="BLotus"/>
                <a:cs typeface="B Zar" panose="00000400000000000000" pitchFamily="2" charset="-78"/>
              </a:rPr>
              <a:t>داسـتان، به </a:t>
            </a:r>
            <a:r>
              <a:rPr lang="fa-IR">
                <a:solidFill>
                  <a:srgbClr val="000000"/>
                </a:solidFill>
                <a:latin typeface="BLotus"/>
                <a:cs typeface="B Zar" panose="00000400000000000000" pitchFamily="2" charset="-78"/>
              </a:rPr>
              <a:t>هم مرتبط </a:t>
            </a:r>
            <a:r>
              <a:rPr lang="fa-IR">
                <a:solidFill>
                  <a:srgbClr val="000000"/>
                </a:solidFill>
                <a:latin typeface="BLotus"/>
                <a:cs typeface="B Zar" panose="00000400000000000000" pitchFamily="2" charset="-78"/>
              </a:rPr>
              <a:t>ميشوند</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656406"/>
            <a:ext cx="2869810" cy="99880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اشباع نظري</a:t>
            </a:r>
            <a:endParaRPr lang="fa-IR" b="1">
              <a:solidFill>
                <a:srgbClr val="FF0000"/>
              </a:solidFill>
            </a:endParaRPr>
          </a:p>
        </p:txBody>
      </p:sp>
    </p:spTree>
    <p:extLst>
      <p:ext uri="{BB962C8B-B14F-4D97-AF65-F5344CB8AC3E}">
        <p14:creationId xmlns:p14="http://schemas.microsoft.com/office/powerpoint/2010/main" val="2585949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790164" y="615037"/>
            <a:ext cx="9118242" cy="5561926"/>
          </a:xfrm>
          <a:prstGeom prst="rect">
            <a:avLst/>
          </a:prstGeom>
        </p:spPr>
      </p:pic>
    </p:spTree>
    <p:extLst>
      <p:ext uri="{BB962C8B-B14F-4D97-AF65-F5344CB8AC3E}">
        <p14:creationId xmlns:p14="http://schemas.microsoft.com/office/powerpoint/2010/main" val="2646175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587916" y="2189410"/>
            <a:ext cx="7491454" cy="3062544"/>
          </a:xfrm>
          <a:prstGeom prst="rect">
            <a:avLst/>
          </a:prstGeom>
        </p:spPr>
      </p:pic>
    </p:spTree>
    <p:extLst>
      <p:ext uri="{BB962C8B-B14F-4D97-AF65-F5344CB8AC3E}">
        <p14:creationId xmlns:p14="http://schemas.microsoft.com/office/powerpoint/2010/main" val="14771015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b="1" smtClean="0">
                <a:solidFill>
                  <a:srgbClr val="FF0000"/>
                </a:solidFill>
                <a:latin typeface="BLotusBold"/>
                <a:cs typeface="B Zar" panose="00000400000000000000" pitchFamily="2" charset="-78"/>
              </a:rPr>
              <a:t>1.4 تغييرات </a:t>
            </a:r>
            <a:r>
              <a:rPr lang="fa-IR" b="1">
                <a:solidFill>
                  <a:srgbClr val="FF0000"/>
                </a:solidFill>
                <a:latin typeface="BLotusBold"/>
                <a:cs typeface="B Zar" panose="00000400000000000000" pitchFamily="2" charset="-78"/>
              </a:rPr>
              <a:t>اقتصادي: ورود سرمايهداري و پيدايش ناامني </a:t>
            </a:r>
            <a:r>
              <a:rPr lang="fa-IR" b="1">
                <a:solidFill>
                  <a:srgbClr val="FF0000"/>
                </a:solidFill>
                <a:latin typeface="BLotusBold"/>
                <a:cs typeface="B Zar" panose="00000400000000000000" pitchFamily="2" charset="-78"/>
              </a:rPr>
              <a:t>شغلي</a:t>
            </a:r>
            <a:r>
              <a:rPr lang="fa-IR">
                <a:solidFill>
                  <a:srgbClr val="FF0000"/>
                </a:solidFill>
                <a:cs typeface="B Zar" panose="00000400000000000000" pitchFamily="2" charset="-78"/>
              </a:rPr>
              <a:t>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Lotus"/>
                <a:cs typeface="B Zar" panose="00000400000000000000" pitchFamily="2" charset="-78"/>
              </a:rPr>
              <a:t>افزايش خصوصيسازي ناشي از گسترش سرمايهداري و ليبراليسم اقتصادي در ايران</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از عوامل </a:t>
            </a:r>
            <a:r>
              <a:rPr lang="fa-IR">
                <a:solidFill>
                  <a:srgbClr val="000000"/>
                </a:solidFill>
                <a:latin typeface="BLotus"/>
                <a:cs typeface="B Zar" panose="00000400000000000000" pitchFamily="2" charset="-78"/>
              </a:rPr>
              <a:t>عمدة بسترساز در بروز الگوهاي رفتاري جديد در جامعه بوده است. </a:t>
            </a:r>
            <a:r>
              <a:rPr lang="fa-IR">
                <a:solidFill>
                  <a:srgbClr val="000000"/>
                </a:solidFill>
                <a:latin typeface="BLotus"/>
                <a:cs typeface="B Zar" panose="00000400000000000000" pitchFamily="2" charset="-78"/>
              </a:rPr>
              <a:t>با </a:t>
            </a:r>
            <a:r>
              <a:rPr lang="fa-IR" smtClean="0">
                <a:solidFill>
                  <a:srgbClr val="000000"/>
                </a:solidFill>
                <a:latin typeface="BLotus"/>
                <a:cs typeface="B Zar" panose="00000400000000000000" pitchFamily="2" charset="-78"/>
              </a:rPr>
              <a:t>فرايند خصوصيسازي </a:t>
            </a:r>
            <a:r>
              <a:rPr lang="fa-IR">
                <a:solidFill>
                  <a:srgbClr val="000000"/>
                </a:solidFill>
                <a:latin typeface="BLotus"/>
                <a:cs typeface="B Zar" panose="00000400000000000000" pitchFamily="2" charset="-78"/>
              </a:rPr>
              <a:t>در كشور، نهتنها »بيكاري«، كه مسئلة »ناامني شغلي</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job </a:t>
            </a:r>
            <a:r>
              <a:rPr lang="en-US" sz="2000" smtClean="0">
                <a:solidFill>
                  <a:srgbClr val="000000"/>
                </a:solidFill>
                <a:latin typeface="TimesNewRomanPSMT"/>
                <a:cs typeface="B Zar" panose="00000400000000000000" pitchFamily="2" charset="-78"/>
              </a:rPr>
              <a:t>insecurity</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هم در </a:t>
            </a:r>
            <a:r>
              <a:rPr lang="fa-IR">
                <a:solidFill>
                  <a:srgbClr val="000000"/>
                </a:solidFill>
                <a:latin typeface="BLotus"/>
                <a:cs typeface="B Zar" panose="00000400000000000000" pitchFamily="2" charset="-78"/>
              </a:rPr>
              <a:t>سالهاي اخير چشمگير شده است. ناامني شغلي چيزي فراتر از مسئلة بيكاري </a:t>
            </a:r>
            <a:r>
              <a:rPr lang="fa-IR">
                <a:solidFill>
                  <a:srgbClr val="000000"/>
                </a:solidFill>
                <a:latin typeface="BLotus"/>
                <a:cs typeface="B Zar" panose="00000400000000000000" pitchFamily="2" charset="-78"/>
              </a:rPr>
              <a:t>است </a:t>
            </a:r>
            <a:r>
              <a:rPr lang="fa-IR" smtClean="0">
                <a:solidFill>
                  <a:srgbClr val="000000"/>
                </a:solidFill>
                <a:latin typeface="BLotus"/>
                <a:cs typeface="B Zar" panose="00000400000000000000" pitchFamily="2" charset="-78"/>
              </a:rPr>
              <a:t>و به </a:t>
            </a:r>
            <a:r>
              <a:rPr lang="fa-IR">
                <a:solidFill>
                  <a:srgbClr val="000000"/>
                </a:solidFill>
                <a:latin typeface="BLotus"/>
                <a:cs typeface="B Zar" panose="00000400000000000000" pitchFamily="2" charset="-78"/>
              </a:rPr>
              <a:t>شاغلاني نظر دارد كه آيندة شغلي خود را ناپايدار احساس ميكنند. لازمة </a:t>
            </a:r>
            <a:r>
              <a:rPr lang="fa-IR">
                <a:solidFill>
                  <a:srgbClr val="000000"/>
                </a:solidFill>
                <a:latin typeface="BLotus"/>
                <a:cs typeface="B Zar" panose="00000400000000000000" pitchFamily="2" charset="-78"/>
              </a:rPr>
              <a:t>ازدواج </a:t>
            </a:r>
            <a:r>
              <a:rPr lang="fa-IR" smtClean="0">
                <a:solidFill>
                  <a:srgbClr val="000000"/>
                </a:solidFill>
                <a:latin typeface="BLotus"/>
                <a:cs typeface="B Zar" panose="00000400000000000000" pitchFamily="2" charset="-78"/>
              </a:rPr>
              <a:t>داشتن استقلال </a:t>
            </a:r>
            <a:r>
              <a:rPr lang="fa-IR">
                <a:solidFill>
                  <a:srgbClr val="000000"/>
                </a:solidFill>
                <a:latin typeface="BLotus"/>
                <a:cs typeface="B Zar" panose="00000400000000000000" pitchFamily="2" charset="-78"/>
              </a:rPr>
              <a:t>اقتصادي و ثبات شغلي است</a:t>
            </a:r>
            <a:r>
              <a:rPr lang="fa-IR">
                <a:solidFill>
                  <a:srgbClr val="000000"/>
                </a:solidFill>
                <a:latin typeface="BLotus"/>
                <a:cs typeface="B Zar" panose="00000400000000000000" pitchFamily="2" charset="-78"/>
              </a:rPr>
              <a:t>؛ </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7597102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Lotus"/>
                <a:cs typeface="B Zar" panose="00000400000000000000" pitchFamily="2" charset="-78"/>
              </a:rPr>
              <a:t>امري كه امروزه هيچ اطميناني به آن نيست و همين امر، </a:t>
            </a:r>
            <a:r>
              <a:rPr lang="fa-IR" sz="2600">
                <a:solidFill>
                  <a:srgbClr val="000000"/>
                </a:solidFill>
                <a:latin typeface="BLotus"/>
                <a:cs typeface="B Zar" panose="00000400000000000000" pitchFamily="2" charset="-78"/>
              </a:rPr>
              <a:t>زمينههاي </a:t>
            </a:r>
            <a:r>
              <a:rPr lang="fa-IR" sz="2600" smtClean="0">
                <a:solidFill>
                  <a:srgbClr val="000000"/>
                </a:solidFill>
                <a:latin typeface="BLotus"/>
                <a:cs typeface="B Zar" panose="00000400000000000000" pitchFamily="2" charset="-78"/>
              </a:rPr>
              <a:t>شكل گيري </a:t>
            </a:r>
            <a:r>
              <a:rPr lang="fa-IR" sz="2600">
                <a:solidFill>
                  <a:srgbClr val="000000"/>
                </a:solidFill>
                <a:latin typeface="BLotus"/>
                <a:cs typeface="B Zar" panose="00000400000000000000" pitchFamily="2" charset="-78"/>
              </a:rPr>
              <a:t>رفتارهاي جنسي نامتعارف را فراهم كرده است. يكي از شاخصههاي مشاغل ناپايدار، گسترش »قراردادهاي موقت« كاري است. اين وضعيت، در سازمانهاي اقتصادي </a:t>
            </a:r>
            <a:r>
              <a:rPr lang="fa-IR" sz="2600">
                <a:solidFill>
                  <a:srgbClr val="000000"/>
                </a:solidFill>
                <a:latin typeface="BLotus"/>
                <a:cs typeface="B Zar" panose="00000400000000000000" pitchFamily="2" charset="-78"/>
              </a:rPr>
              <a:t>ايران </a:t>
            </a:r>
            <a:r>
              <a:rPr lang="fa-IR" sz="2600" smtClean="0">
                <a:solidFill>
                  <a:srgbClr val="000000"/>
                </a:solidFill>
                <a:latin typeface="BLotus"/>
                <a:cs typeface="B Zar" panose="00000400000000000000" pitchFamily="2" charset="-78"/>
              </a:rPr>
              <a:t>روز به روز </a:t>
            </a:r>
            <a:r>
              <a:rPr lang="fa-IR" sz="2600">
                <a:solidFill>
                  <a:srgbClr val="000000"/>
                </a:solidFill>
                <a:latin typeface="BLotus"/>
                <a:cs typeface="B Zar" panose="00000400000000000000" pitchFamily="2" charset="-78"/>
              </a:rPr>
              <a:t>فراگيرتر ميشود. امروزه، قراردادهاي كوتاهمدت كارفرمايان را مخير ميكند با اندك هزينهاي، و گاهي </a:t>
            </a:r>
            <a:r>
              <a:rPr lang="fa-IR" sz="2600">
                <a:solidFill>
                  <a:srgbClr val="000000"/>
                </a:solidFill>
                <a:latin typeface="BLotus"/>
                <a:cs typeface="B Zar" panose="00000400000000000000" pitchFamily="2" charset="-78"/>
              </a:rPr>
              <a:t>حتي </a:t>
            </a:r>
            <a:r>
              <a:rPr lang="fa-IR" sz="2600" smtClean="0">
                <a:solidFill>
                  <a:srgbClr val="000000"/>
                </a:solidFill>
                <a:latin typeface="BLotus"/>
                <a:cs typeface="B Zar" panose="00000400000000000000" pitchFamily="2" charset="-78"/>
              </a:rPr>
              <a:t>بي هيچ هزينه اي</a:t>
            </a:r>
            <a:r>
              <a:rPr lang="fa-IR" sz="2600">
                <a:solidFill>
                  <a:srgbClr val="000000"/>
                </a:solidFill>
                <a:latin typeface="BLotus"/>
                <a:cs typeface="B Zar" panose="00000400000000000000" pitchFamily="2" charset="-78"/>
              </a:rPr>
              <a:t>، هر زمان كه بخواهند كارمندان خود را از كار بيرون كنند. در اين ميان، پيدايش الگوهاي ناامن اقتصادي، با ايجاد آيندهاي مبهم، قدرت ريسك سوژه را پايين آورده سن ازدواج را در او بالا ميبرد و، در پي آن، الگوهاي ديگري را براي ارضاي نيازها پيش روي او ميگذارد</a:t>
            </a:r>
            <a:endParaRPr lang="fa-IR"/>
          </a:p>
        </p:txBody>
      </p:sp>
      <p:sp>
        <p:nvSpPr>
          <p:cNvPr id="4" name="Flowchart: Process 3"/>
          <p:cNvSpPr/>
          <p:nvPr/>
        </p:nvSpPr>
        <p:spPr>
          <a:xfrm>
            <a:off x="1392702" y="4656406"/>
            <a:ext cx="3193366" cy="10972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BLotus"/>
                <a:cs typeface="B Zar" panose="00000400000000000000" pitchFamily="2" charset="-78"/>
              </a:rPr>
              <a:t>پيدايش الگوهاي ناامن اقتصادي</a:t>
            </a:r>
            <a:endParaRPr lang="fa-IR" b="1">
              <a:solidFill>
                <a:srgbClr val="FF0000"/>
              </a:solidFill>
            </a:endParaRPr>
          </a:p>
        </p:txBody>
      </p:sp>
    </p:spTree>
    <p:extLst>
      <p:ext uri="{BB962C8B-B14F-4D97-AF65-F5344CB8AC3E}">
        <p14:creationId xmlns:p14="http://schemas.microsoft.com/office/powerpoint/2010/main" val="32525568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افزايش ناامني شغلي با فرايند جهانيشدن اقتصاد مرتبط است؛ فرايندي از </a:t>
            </a:r>
            <a:r>
              <a:rPr lang="fa-IR">
                <a:solidFill>
                  <a:srgbClr val="000000"/>
                </a:solidFill>
                <a:latin typeface="BLotus"/>
                <a:cs typeface="B Zar" panose="00000400000000000000" pitchFamily="2" charset="-78"/>
              </a:rPr>
              <a:t>تغييرات </a:t>
            </a:r>
            <a:r>
              <a:rPr lang="fa-IR" smtClean="0">
                <a:solidFill>
                  <a:srgbClr val="000000"/>
                </a:solidFill>
                <a:latin typeface="BLotus"/>
                <a:cs typeface="B Zar" panose="00000400000000000000" pitchFamily="2" charset="-78"/>
              </a:rPr>
              <a:t>كه اقتصاد </a:t>
            </a:r>
            <a:r>
              <a:rPr lang="fa-IR">
                <a:solidFill>
                  <a:srgbClr val="000000"/>
                </a:solidFill>
                <a:latin typeface="BLotus"/>
                <a:cs typeface="B Zar" panose="00000400000000000000" pitchFamily="2" charset="-78"/>
              </a:rPr>
              <a:t>رقابتي را به سراسر جهان و همچنين درون بسياري از كشورها </a:t>
            </a:r>
            <a:r>
              <a:rPr lang="fa-IR">
                <a:solidFill>
                  <a:srgbClr val="000000"/>
                </a:solidFill>
                <a:latin typeface="BLotus"/>
                <a:cs typeface="B Zar" panose="00000400000000000000" pitchFamily="2" charset="-78"/>
              </a:rPr>
              <a:t>كشانده </a:t>
            </a:r>
            <a:r>
              <a:rPr lang="fa-IR" smtClean="0">
                <a:solidFill>
                  <a:srgbClr val="000000"/>
                </a:solidFill>
                <a:latin typeface="BLotus"/>
                <a:cs typeface="B Zar" panose="00000400000000000000" pitchFamily="2" charset="-78"/>
              </a:rPr>
              <a:t>است. جهانيشدن </a:t>
            </a:r>
            <a:r>
              <a:rPr lang="fa-IR">
                <a:solidFill>
                  <a:srgbClr val="000000"/>
                </a:solidFill>
                <a:latin typeface="BLotus"/>
                <a:cs typeface="B Zar" panose="00000400000000000000" pitchFamily="2" charset="-78"/>
              </a:rPr>
              <a:t>چون تيغ دولبهاي است كه هم، در سطح كلان، موجب افزايش </a:t>
            </a:r>
            <a:r>
              <a:rPr lang="fa-IR">
                <a:solidFill>
                  <a:srgbClr val="000000"/>
                </a:solidFill>
                <a:latin typeface="BLotus"/>
                <a:cs typeface="B Zar" panose="00000400000000000000" pitchFamily="2" charset="-78"/>
              </a:rPr>
              <a:t>ثروت </a:t>
            </a:r>
            <a:r>
              <a:rPr lang="fa-IR" smtClean="0">
                <a:solidFill>
                  <a:srgbClr val="000000"/>
                </a:solidFill>
                <a:latin typeface="BLotus"/>
                <a:cs typeface="B Zar" panose="00000400000000000000" pitchFamily="2" charset="-78"/>
              </a:rPr>
              <a:t>در كشورها </a:t>
            </a:r>
            <a:r>
              <a:rPr lang="fa-IR">
                <a:solidFill>
                  <a:srgbClr val="000000"/>
                </a:solidFill>
                <a:latin typeface="BLotus"/>
                <a:cs typeface="B Zar" panose="00000400000000000000" pitchFamily="2" charset="-78"/>
              </a:rPr>
              <a:t>ميشود و هم، در سطح خرد، باعث كاهش امنيت </a:t>
            </a:r>
            <a:r>
              <a:rPr lang="fa-IR">
                <a:solidFill>
                  <a:srgbClr val="000000"/>
                </a:solidFill>
                <a:latin typeface="BLotus"/>
                <a:cs typeface="B Zar" panose="00000400000000000000" pitchFamily="2" charset="-78"/>
              </a:rPr>
              <a:t>رواني </a:t>
            </a:r>
            <a:r>
              <a:rPr lang="fa-IR" smtClean="0">
                <a:solidFill>
                  <a:srgbClr val="000000"/>
                </a:solidFill>
                <a:latin typeface="BLotus"/>
                <a:cs typeface="B Zar" panose="00000400000000000000" pitchFamily="2" charset="-78"/>
              </a:rPr>
              <a:t>سوژه ئهاي </a:t>
            </a:r>
            <a:r>
              <a:rPr lang="fa-IR">
                <a:solidFill>
                  <a:srgbClr val="000000"/>
                </a:solidFill>
                <a:latin typeface="BLotus"/>
                <a:cs typeface="B Zar" panose="00000400000000000000" pitchFamily="2" charset="-78"/>
              </a:rPr>
              <a:t>اجتماعي </a:t>
            </a:r>
            <a:r>
              <a:rPr lang="fa-IR" smtClean="0">
                <a:solidFill>
                  <a:srgbClr val="000000"/>
                </a:solidFill>
                <a:latin typeface="BLotus"/>
                <a:cs typeface="B Zar" panose="00000400000000000000" pitchFamily="2" charset="-78"/>
              </a:rPr>
              <a:t>از آيندة </a:t>
            </a:r>
            <a:r>
              <a:rPr lang="fa-IR">
                <a:solidFill>
                  <a:srgbClr val="000000"/>
                </a:solidFill>
                <a:latin typeface="BLotus"/>
                <a:cs typeface="B Zar" panose="00000400000000000000" pitchFamily="2" charset="-78"/>
              </a:rPr>
              <a:t>شغلي خود ميشود. سرمايهداري با ايجاد اقتصاد رقابتي، امنيت </a:t>
            </a:r>
            <a:r>
              <a:rPr lang="fa-IR">
                <a:solidFill>
                  <a:srgbClr val="000000"/>
                </a:solidFill>
                <a:latin typeface="BLotus"/>
                <a:cs typeface="B Zar" panose="00000400000000000000" pitchFamily="2" charset="-78"/>
              </a:rPr>
              <a:t>را </a:t>
            </a:r>
            <a:r>
              <a:rPr lang="fa-IR" smtClean="0">
                <a:solidFill>
                  <a:srgbClr val="000000"/>
                </a:solidFill>
                <a:latin typeface="BLotus"/>
                <a:cs typeface="B Zar" panose="00000400000000000000" pitchFamily="2" charset="-78"/>
              </a:rPr>
              <a:t>نه ئفقط </a:t>
            </a:r>
            <a:r>
              <a:rPr lang="fa-IR">
                <a:solidFill>
                  <a:srgbClr val="000000"/>
                </a:solidFill>
                <a:latin typeface="BLotus"/>
                <a:cs typeface="B Zar" panose="00000400000000000000" pitchFamily="2" charset="-78"/>
              </a:rPr>
              <a:t>از </a:t>
            </a:r>
            <a:r>
              <a:rPr lang="fa-IR">
                <a:solidFill>
                  <a:srgbClr val="000000"/>
                </a:solidFill>
                <a:latin typeface="BLotus"/>
                <a:cs typeface="B Zar" panose="00000400000000000000" pitchFamily="2" charset="-78"/>
              </a:rPr>
              <a:t>كارمندان </a:t>
            </a:r>
            <a:r>
              <a:rPr lang="fa-IR" smtClean="0">
                <a:solidFill>
                  <a:srgbClr val="000000"/>
                </a:solidFill>
                <a:latin typeface="BLotus"/>
                <a:cs typeface="B Zar" panose="00000400000000000000" pitchFamily="2" charset="-78"/>
              </a:rPr>
              <a:t>و كارگران</a:t>
            </a:r>
            <a:r>
              <a:rPr lang="fa-IR">
                <a:solidFill>
                  <a:srgbClr val="000000"/>
                </a:solidFill>
                <a:latin typeface="BLotus"/>
                <a:cs typeface="B Zar" panose="00000400000000000000" pitchFamily="2" charset="-78"/>
              </a:rPr>
              <a:t>، كه حتي از مديران و كارفرمايان هم ستانده است. امروزه، كمتر كسي </a:t>
            </a:r>
            <a:r>
              <a:rPr lang="fa-IR">
                <a:solidFill>
                  <a:srgbClr val="000000"/>
                </a:solidFill>
                <a:latin typeface="BLotus"/>
                <a:cs typeface="B Zar" panose="00000400000000000000" pitchFamily="2" charset="-78"/>
              </a:rPr>
              <a:t>ميتواند </a:t>
            </a:r>
            <a:r>
              <a:rPr lang="fa-IR" smtClean="0">
                <a:solidFill>
                  <a:srgbClr val="000000"/>
                </a:solidFill>
                <a:latin typeface="BLotus"/>
                <a:cs typeface="B Zar" panose="00000400000000000000" pitchFamily="2" charset="-78"/>
              </a:rPr>
              <a:t>از آيندة </a:t>
            </a:r>
            <a:r>
              <a:rPr lang="fa-IR">
                <a:solidFill>
                  <a:srgbClr val="000000"/>
                </a:solidFill>
                <a:latin typeface="BLotus"/>
                <a:cs typeface="B Zar" panose="00000400000000000000" pitchFamily="2" charset="-78"/>
              </a:rPr>
              <a:t>شغلي خود با قطعيت سخن بگويد. از اين روست كه، به تعبير گيدنز، تجدد </a:t>
            </a:r>
            <a:r>
              <a:rPr lang="fa-IR">
                <a:solidFill>
                  <a:srgbClr val="000000"/>
                </a:solidFill>
                <a:latin typeface="BLotus"/>
                <a:cs typeface="B Zar" panose="00000400000000000000" pitchFamily="2" charset="-78"/>
              </a:rPr>
              <a:t>با </a:t>
            </a:r>
            <a:r>
              <a:rPr lang="fa-IR" smtClean="0">
                <a:solidFill>
                  <a:srgbClr val="000000"/>
                </a:solidFill>
                <a:latin typeface="BLotus"/>
                <a:cs typeface="B Zar" panose="00000400000000000000" pitchFamily="2" charset="-78"/>
              </a:rPr>
              <a:t>نبود قطعيت </a:t>
            </a:r>
            <a:r>
              <a:rPr lang="fa-IR">
                <a:solidFill>
                  <a:srgbClr val="000000"/>
                </a:solidFill>
                <a:latin typeface="BLotus"/>
                <a:cs typeface="B Zar" panose="00000400000000000000" pitchFamily="2" charset="-78"/>
              </a:rPr>
              <a:t>پيوند يافته </a:t>
            </a:r>
            <a:r>
              <a:rPr lang="fa-IR">
                <a:solidFill>
                  <a:srgbClr val="000000"/>
                </a:solidFill>
                <a:latin typeface="BLotus"/>
                <a:cs typeface="B Zar" panose="00000400000000000000" pitchFamily="2" charset="-78"/>
              </a:rPr>
              <a:t>است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783016"/>
            <a:ext cx="3643532" cy="106914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latin typeface="BLotus"/>
                <a:cs typeface="B Zar" panose="00000400000000000000" pitchFamily="2" charset="-78"/>
              </a:rPr>
              <a:t>كاهش امنيت رواني </a:t>
            </a:r>
            <a:r>
              <a:rPr lang="fa-IR" sz="2800">
                <a:solidFill>
                  <a:srgbClr val="FF0000"/>
                </a:solidFill>
                <a:latin typeface="BLotus"/>
                <a:cs typeface="B Zar" panose="00000400000000000000" pitchFamily="2" charset="-78"/>
              </a:rPr>
              <a:t>سوژه </a:t>
            </a:r>
            <a:r>
              <a:rPr lang="fa-IR" sz="2800" smtClean="0">
                <a:solidFill>
                  <a:srgbClr val="FF0000"/>
                </a:solidFill>
                <a:latin typeface="BLotus"/>
                <a:cs typeface="B Zar" panose="00000400000000000000" pitchFamily="2" charset="-78"/>
              </a:rPr>
              <a:t>هاي </a:t>
            </a:r>
            <a:r>
              <a:rPr lang="fa-IR" sz="2800">
                <a:solidFill>
                  <a:srgbClr val="FF0000"/>
                </a:solidFill>
                <a:latin typeface="BLotus"/>
                <a:cs typeface="B Zar" panose="00000400000000000000" pitchFamily="2" charset="-78"/>
              </a:rPr>
              <a:t>اجتماعي</a:t>
            </a:r>
            <a:endParaRPr lang="fa-IR">
              <a:solidFill>
                <a:srgbClr val="FF0000"/>
              </a:solidFill>
            </a:endParaRPr>
          </a:p>
        </p:txBody>
      </p:sp>
    </p:spTree>
    <p:extLst>
      <p:ext uri="{BB962C8B-B14F-4D97-AF65-F5344CB8AC3E}">
        <p14:creationId xmlns:p14="http://schemas.microsoft.com/office/powerpoint/2010/main" val="279956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2800" b="1" smtClean="0">
                <a:solidFill>
                  <a:srgbClr val="FF0000"/>
                </a:solidFill>
                <a:latin typeface="BMitraBold"/>
                <a:ea typeface="+mn-ea"/>
                <a:cs typeface="B Zar" panose="00000400000000000000" pitchFamily="2" charset="-78"/>
              </a:rPr>
              <a:t>كليدواژه ها</a:t>
            </a:r>
            <a:r>
              <a:rPr lang="fa-IR" sz="2800" b="1" smtClean="0">
                <a:solidFill>
                  <a:srgbClr val="FF0000"/>
                </a:solidFill>
                <a:latin typeface="BMitraBold"/>
                <a:ea typeface="+mn-ea"/>
                <a:cs typeface="B Zar" panose="00000400000000000000" pitchFamily="2" charset="-78"/>
              </a:rPr>
              <a:t>:</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r>
              <a:rPr lang="fa-IR">
                <a:solidFill>
                  <a:srgbClr val="000000"/>
                </a:solidFill>
                <a:latin typeface="BLotus"/>
                <a:cs typeface="B Zar" panose="00000400000000000000" pitchFamily="2" charset="-78"/>
              </a:rPr>
              <a:t>روابط جنسي پيش از ازدواج، تغييرات اجتماعي، تغييرات </a:t>
            </a:r>
            <a:r>
              <a:rPr lang="fa-IR" smtClean="0">
                <a:solidFill>
                  <a:srgbClr val="000000"/>
                </a:solidFill>
                <a:latin typeface="BLotus"/>
                <a:cs typeface="B Zar" panose="00000400000000000000" pitchFamily="2" charset="-78"/>
              </a:rPr>
              <a:t>اقتصـادي، بازانديشي</a:t>
            </a:r>
            <a:r>
              <a:rPr lang="fa-IR">
                <a:solidFill>
                  <a:srgbClr val="000000"/>
                </a:solidFill>
                <a:latin typeface="BLotus"/>
                <a:cs typeface="B Zar" panose="00000400000000000000" pitchFamily="2" charset="-78"/>
              </a:rPr>
              <a:t>، نظرية زمينهاي، همخانگي</a:t>
            </a:r>
            <a:endParaRPr lang="fa-IR" smtClean="0">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39118992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Lotus"/>
                <a:cs typeface="B Zar" panose="00000400000000000000" pitchFamily="2" charset="-78"/>
              </a:rPr>
              <a:t>در گذشته، اقتصاد دولتي )با همة نواقصش(، به سبب غيررقابتيبودن، </a:t>
            </a:r>
            <a:r>
              <a:rPr lang="fa-IR">
                <a:solidFill>
                  <a:srgbClr val="000000"/>
                </a:solidFill>
                <a:latin typeface="BLotus"/>
                <a:cs typeface="B Zar" panose="00000400000000000000" pitchFamily="2" charset="-78"/>
              </a:rPr>
              <a:t>امنيت </a:t>
            </a:r>
            <a:r>
              <a:rPr lang="fa-IR" smtClean="0">
                <a:solidFill>
                  <a:srgbClr val="000000"/>
                </a:solidFill>
                <a:latin typeface="BLotus"/>
                <a:cs typeface="B Zar" panose="00000400000000000000" pitchFamily="2" charset="-78"/>
              </a:rPr>
              <a:t>رواني ميآورد</a:t>
            </a:r>
            <a:r>
              <a:rPr lang="fa-IR">
                <a:solidFill>
                  <a:srgbClr val="000000"/>
                </a:solidFill>
                <a:latin typeface="BLotus"/>
                <a:cs typeface="B Zar" panose="00000400000000000000" pitchFamily="2" charset="-78"/>
              </a:rPr>
              <a:t>؛ اين نظام شايد پيشرفت چنداني نميكرد، اما شكست فردي را هم </a:t>
            </a:r>
            <a:r>
              <a:rPr lang="fa-IR">
                <a:solidFill>
                  <a:srgbClr val="000000"/>
                </a:solidFill>
                <a:latin typeface="BLotus"/>
                <a:cs typeface="B Zar" panose="00000400000000000000" pitchFamily="2" charset="-78"/>
              </a:rPr>
              <a:t>به </a:t>
            </a:r>
            <a:r>
              <a:rPr lang="fa-IR" smtClean="0">
                <a:solidFill>
                  <a:srgbClr val="000000"/>
                </a:solidFill>
                <a:latin typeface="BLotus"/>
                <a:cs typeface="B Zar" panose="00000400000000000000" pitchFamily="2" charset="-78"/>
              </a:rPr>
              <a:t>ارمغان نميآورد</a:t>
            </a:r>
            <a:r>
              <a:rPr lang="fa-IR">
                <a:solidFill>
                  <a:srgbClr val="000000"/>
                </a:solidFill>
                <a:latin typeface="BLotus"/>
                <a:cs typeface="B Zar" panose="00000400000000000000" pitchFamily="2" charset="-78"/>
              </a:rPr>
              <a:t>. امروزه، اقتصاد رقابتي در سرمايهداري هرچند منجر به پيشرفت رفاهي </a:t>
            </a:r>
            <a:r>
              <a:rPr lang="fa-IR">
                <a:solidFill>
                  <a:srgbClr val="000000"/>
                </a:solidFill>
                <a:latin typeface="BLotus"/>
                <a:cs typeface="B Zar" panose="00000400000000000000" pitchFamily="2" charset="-78"/>
              </a:rPr>
              <a:t>بشر </a:t>
            </a:r>
            <a:r>
              <a:rPr lang="fa-IR" smtClean="0">
                <a:solidFill>
                  <a:srgbClr val="000000"/>
                </a:solidFill>
                <a:latin typeface="BLotus"/>
                <a:cs typeface="B Zar" panose="00000400000000000000" pitchFamily="2" charset="-78"/>
              </a:rPr>
              <a:t>شد، اما </a:t>
            </a:r>
            <a:r>
              <a:rPr lang="fa-IR">
                <a:solidFill>
                  <a:srgbClr val="000000"/>
                </a:solidFill>
                <a:latin typeface="BLotus"/>
                <a:cs typeface="B Zar" panose="00000400000000000000" pitchFamily="2" charset="-78"/>
              </a:rPr>
              <a:t>آرامش او را هم درنورديد. در اين ميان، ايران با اجراي فرايند خصوصيسازي </a:t>
            </a:r>
            <a:r>
              <a:rPr lang="fa-IR">
                <a:solidFill>
                  <a:srgbClr val="000000"/>
                </a:solidFill>
                <a:latin typeface="BLotus"/>
                <a:cs typeface="B Zar" panose="00000400000000000000" pitchFamily="2" charset="-78"/>
              </a:rPr>
              <a:t>نظام</a:t>
            </a:r>
            <a:r>
              <a:rPr lang="fa-IR">
                <a:cs typeface="B Zar" panose="00000400000000000000" pitchFamily="2" charset="-78"/>
              </a:rPr>
              <a:t> </a:t>
            </a:r>
            <a:r>
              <a:rPr lang="fa-IR" smtClean="0">
                <a:cs typeface="B Zar" panose="00000400000000000000" pitchFamily="2" charset="-78"/>
              </a:rPr>
              <a:t> </a:t>
            </a:r>
            <a:r>
              <a:rPr lang="fa-IR" smtClean="0">
                <a:solidFill>
                  <a:srgbClr val="000000"/>
                </a:solidFill>
                <a:latin typeface="BLotus"/>
                <a:cs typeface="B Zar" panose="00000400000000000000" pitchFamily="2" charset="-78"/>
              </a:rPr>
              <a:t>اقتصادي </a:t>
            </a:r>
            <a:r>
              <a:rPr lang="fa-IR">
                <a:solidFill>
                  <a:srgbClr val="000000"/>
                </a:solidFill>
                <a:latin typeface="BLotus"/>
                <a:cs typeface="B Zar" panose="00000400000000000000" pitchFamily="2" charset="-78"/>
              </a:rPr>
              <a:t>تلاش ميكند زمينههاي بيشتر و كارامدتري را براي ادغام نظام اقتصادي </a:t>
            </a:r>
            <a:r>
              <a:rPr lang="fa-IR">
                <a:solidFill>
                  <a:srgbClr val="000000"/>
                </a:solidFill>
                <a:latin typeface="BLotus"/>
                <a:cs typeface="B Zar" panose="00000400000000000000" pitchFamily="2" charset="-78"/>
              </a:rPr>
              <a:t>خود </a:t>
            </a:r>
            <a:r>
              <a:rPr lang="fa-IR" smtClean="0">
                <a:solidFill>
                  <a:srgbClr val="000000"/>
                </a:solidFill>
                <a:latin typeface="BLotus"/>
                <a:cs typeface="B Zar" panose="00000400000000000000" pitchFamily="2" charset="-78"/>
              </a:rPr>
              <a:t>با سرمايهداري </a:t>
            </a:r>
            <a:r>
              <a:rPr lang="fa-IR">
                <a:solidFill>
                  <a:srgbClr val="000000"/>
                </a:solidFill>
                <a:latin typeface="BLotus"/>
                <a:cs typeface="B Zar" panose="00000400000000000000" pitchFamily="2" charset="-78"/>
              </a:rPr>
              <a:t>جهاني فراهم كند</a:t>
            </a:r>
            <a:r>
              <a:rPr lang="fa-IR">
                <a:solidFill>
                  <a:srgbClr val="000000"/>
                </a:solidFill>
                <a:latin typeface="BLotus"/>
                <a:cs typeface="B Zar" panose="00000400000000000000" pitchFamily="2" charset="-78"/>
              </a:rPr>
              <a:t>؛ </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2222695" y="4304714"/>
            <a:ext cx="2926080" cy="104100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ادغام نظام اقتصادي</a:t>
            </a:r>
            <a:endParaRPr lang="fa-IR" b="1">
              <a:solidFill>
                <a:srgbClr val="FF0000"/>
              </a:solidFill>
            </a:endParaRPr>
          </a:p>
        </p:txBody>
      </p:sp>
    </p:spTree>
    <p:extLst>
      <p:ext uri="{BB962C8B-B14F-4D97-AF65-F5344CB8AC3E}">
        <p14:creationId xmlns:p14="http://schemas.microsoft.com/office/powerpoint/2010/main" val="38899166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فرايندي كه مسئولان شايد، با توجه به تحولات جهاني، راه گريزي براي آن نبينند اما هرچه هست اين تغييرات اقتصادي، بهتدريج، تغييرات اجتماعي متعددي در زير لايههاي پنهان شهري پديد آورده و ميآورد. ظهور نيروي كار نامطمئن نهتنها هزينههاي شغلي كه هزينههاي رواني و اجتماعي متعددي را براي سوژه به همراه دارد. در اين ميان، با افزايش افراد تحصيلكرده در جامعه، بيكاري و ناامني شغلي در اين دسته از افراد نيز به شكل بيسابقهاي افزايش يافته است. پيدايش احساس ناامني اقتصادي بهآيندة شغلي زمينهساز بسياري از رفتارهاي جديد، اما كمهزينهتر نزد سوژه ميشود</a:t>
            </a:r>
            <a:endParaRPr lang="fa-IR"/>
          </a:p>
        </p:txBody>
      </p:sp>
      <p:sp>
        <p:nvSpPr>
          <p:cNvPr id="4" name="Flowchart: Process 3"/>
          <p:cNvSpPr/>
          <p:nvPr/>
        </p:nvSpPr>
        <p:spPr>
          <a:xfrm>
            <a:off x="1603717" y="4811151"/>
            <a:ext cx="3108960" cy="104100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پيدايش احساس ناامني اقتصادي</a:t>
            </a:r>
            <a:endParaRPr lang="fa-IR" b="1">
              <a:solidFill>
                <a:srgbClr val="FF0000"/>
              </a:solidFill>
            </a:endParaRPr>
          </a:p>
        </p:txBody>
      </p:sp>
    </p:spTree>
    <p:extLst>
      <p:ext uri="{BB962C8B-B14F-4D97-AF65-F5344CB8AC3E}">
        <p14:creationId xmlns:p14="http://schemas.microsoft.com/office/powerpoint/2010/main" val="14986448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latin typeface="BLotus"/>
                <a:cs typeface="B Zar" panose="00000400000000000000" pitchFamily="2" charset="-78"/>
              </a:rPr>
              <a:t>حميد، 32ساله، ميگويد:</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mtClean="0">
                <a:solidFill>
                  <a:srgbClr val="000000"/>
                </a:solidFill>
                <a:latin typeface="BLotus"/>
                <a:cs typeface="B Zar" panose="00000400000000000000" pitchFamily="2" charset="-78"/>
              </a:rPr>
              <a:t>الان </a:t>
            </a:r>
            <a:r>
              <a:rPr lang="fa-IR">
                <a:solidFill>
                  <a:srgbClr val="000000"/>
                </a:solidFill>
                <a:latin typeface="BLotus"/>
                <a:cs typeface="B Zar" panose="00000400000000000000" pitchFamily="2" charset="-78"/>
              </a:rPr>
              <a:t>ديگه اكثر شركتهاي خصوصي با كارمندهاشون، قرارداد سهماهه يا </a:t>
            </a:r>
            <a:r>
              <a:rPr lang="fa-IR">
                <a:solidFill>
                  <a:srgbClr val="000000"/>
                </a:solidFill>
                <a:latin typeface="BLotus"/>
                <a:cs typeface="B Zar" panose="00000400000000000000" pitchFamily="2" charset="-78"/>
              </a:rPr>
              <a:t>ششماهه </a:t>
            </a:r>
            <a:r>
              <a:rPr lang="fa-IR" smtClean="0">
                <a:solidFill>
                  <a:srgbClr val="000000"/>
                </a:solidFill>
                <a:latin typeface="BLotus"/>
                <a:cs typeface="B Zar" panose="00000400000000000000" pitchFamily="2" charset="-78"/>
              </a:rPr>
              <a:t>ميبندن )فرايند </a:t>
            </a:r>
            <a:r>
              <a:rPr lang="fa-IR">
                <a:solidFill>
                  <a:srgbClr val="000000"/>
                </a:solidFill>
                <a:latin typeface="BLotus"/>
                <a:cs typeface="B Zar" panose="00000400000000000000" pitchFamily="2" charset="-78"/>
              </a:rPr>
              <a:t>خصوصيسازي: پيدايش قراردادهاي كوتاهمدت.( من مدرك فوق ليسانس </a:t>
            </a:r>
            <a:r>
              <a:rPr lang="fa-IR">
                <a:solidFill>
                  <a:srgbClr val="000000"/>
                </a:solidFill>
                <a:latin typeface="BLotus"/>
                <a:cs typeface="B Zar" panose="00000400000000000000" pitchFamily="2" charset="-78"/>
              </a:rPr>
              <a:t>و </a:t>
            </a:r>
            <a:r>
              <a:rPr lang="fa-IR" smtClean="0">
                <a:solidFill>
                  <a:srgbClr val="000000"/>
                </a:solidFill>
                <a:latin typeface="BLotus"/>
                <a:cs typeface="B Zar" panose="00000400000000000000" pitchFamily="2" charset="-78"/>
              </a:rPr>
              <a:t>4سال سابقة </a:t>
            </a:r>
            <a:r>
              <a:rPr lang="fa-IR">
                <a:solidFill>
                  <a:srgbClr val="000000"/>
                </a:solidFill>
                <a:latin typeface="BLotus"/>
                <a:cs typeface="B Zar" panose="00000400000000000000" pitchFamily="2" charset="-78"/>
              </a:rPr>
              <a:t>كار دارم، ولي رئيسمون تازه باهام قرارداد يهساله بسته. قبلاً كـه همـة </a:t>
            </a:r>
            <a:r>
              <a:rPr lang="fa-IR">
                <a:solidFill>
                  <a:srgbClr val="000000"/>
                </a:solidFill>
                <a:latin typeface="BLotus"/>
                <a:cs typeface="B Zar" panose="00000400000000000000" pitchFamily="2" charset="-78"/>
              </a:rPr>
              <a:t>قراردادهـا </a:t>
            </a:r>
            <a:r>
              <a:rPr lang="fa-IR" smtClean="0">
                <a:solidFill>
                  <a:srgbClr val="000000"/>
                </a:solidFill>
                <a:latin typeface="BLotus"/>
                <a:cs typeface="B Zar" panose="00000400000000000000" pitchFamily="2" charset="-78"/>
              </a:rPr>
              <a:t>يـا سهماهه </a:t>
            </a:r>
            <a:r>
              <a:rPr lang="fa-IR">
                <a:solidFill>
                  <a:srgbClr val="000000"/>
                </a:solidFill>
                <a:latin typeface="BLotus"/>
                <a:cs typeface="B Zar" panose="00000400000000000000" pitchFamily="2" charset="-78"/>
              </a:rPr>
              <a:t>بود يا ششماهه ... اون قديما، باباهاي ما ميرفتن يه جاي دولتي </a:t>
            </a:r>
            <a:r>
              <a:rPr lang="fa-IR">
                <a:solidFill>
                  <a:srgbClr val="000000"/>
                </a:solidFill>
                <a:latin typeface="BLotus"/>
                <a:cs typeface="B Zar" panose="00000400000000000000" pitchFamily="2" charset="-78"/>
              </a:rPr>
              <a:t>استخدام </a:t>
            </a:r>
            <a:r>
              <a:rPr lang="fa-IR" smtClean="0">
                <a:solidFill>
                  <a:srgbClr val="000000"/>
                </a:solidFill>
                <a:latin typeface="BLotus"/>
                <a:cs typeface="B Zar" panose="00000400000000000000" pitchFamily="2" charset="-78"/>
              </a:rPr>
              <a:t>ميشدن و </a:t>
            </a:r>
            <a:r>
              <a:rPr lang="fa-IR">
                <a:solidFill>
                  <a:srgbClr val="000000"/>
                </a:solidFill>
                <a:latin typeface="BLotus"/>
                <a:cs typeface="B Zar" panose="00000400000000000000" pitchFamily="2" charset="-78"/>
              </a:rPr>
              <a:t>30سال اونجا بودن و اينجوري هم بهراحتي تو سن كم ازدواج ميكردن )</a:t>
            </a:r>
            <a:r>
              <a:rPr lang="fa-IR">
                <a:solidFill>
                  <a:srgbClr val="000000"/>
                </a:solidFill>
                <a:latin typeface="BLotus"/>
                <a:cs typeface="B Zar" panose="00000400000000000000" pitchFamily="2" charset="-78"/>
              </a:rPr>
              <a:t>امنيت </a:t>
            </a:r>
            <a:r>
              <a:rPr lang="fa-IR" smtClean="0">
                <a:solidFill>
                  <a:srgbClr val="000000"/>
                </a:solidFill>
                <a:latin typeface="BLotus"/>
                <a:cs typeface="B Zar" panose="00000400000000000000" pitchFamily="2" charset="-78"/>
              </a:rPr>
              <a:t>شغلي در </a:t>
            </a:r>
            <a:r>
              <a:rPr lang="fa-IR">
                <a:solidFill>
                  <a:srgbClr val="000000"/>
                </a:solidFill>
                <a:latin typeface="BLotus"/>
                <a:cs typeface="B Zar" panose="00000400000000000000" pitchFamily="2" charset="-78"/>
              </a:rPr>
              <a:t>دورة پيشاسرمايهداري، آيندة روشن؛ ازدواجهاي سريع( اما ايـن روزهـا </a:t>
            </a:r>
            <a:r>
              <a:rPr lang="fa-IR">
                <a:solidFill>
                  <a:srgbClr val="000000"/>
                </a:solidFill>
                <a:latin typeface="BLotus"/>
                <a:cs typeface="B Zar" panose="00000400000000000000" pitchFamily="2" charset="-78"/>
              </a:rPr>
              <a:t>شـرايط </a:t>
            </a:r>
            <a:r>
              <a:rPr lang="fa-IR" smtClean="0">
                <a:solidFill>
                  <a:srgbClr val="000000"/>
                </a:solidFill>
                <a:latin typeface="BLotus"/>
                <a:cs typeface="B Zar" panose="00000400000000000000" pitchFamily="2" charset="-78"/>
              </a:rPr>
              <a:t>خيلـي عوض </a:t>
            </a:r>
            <a:r>
              <a:rPr lang="fa-IR">
                <a:solidFill>
                  <a:srgbClr val="000000"/>
                </a:solidFill>
                <a:latin typeface="BLotus"/>
                <a:cs typeface="B Zar" panose="00000400000000000000" pitchFamily="2" charset="-78"/>
              </a:rPr>
              <a:t>شده. من، كه از يه سال بعد خودم خبر ندارم، با اين وضعيت چهطوري </a:t>
            </a:r>
            <a:r>
              <a:rPr lang="fa-IR">
                <a:solidFill>
                  <a:srgbClr val="000000"/>
                </a:solidFill>
                <a:latin typeface="BLotus"/>
                <a:cs typeface="B Zar" panose="00000400000000000000" pitchFamily="2" charset="-78"/>
              </a:rPr>
              <a:t>ميتونم </a:t>
            </a:r>
            <a:r>
              <a:rPr lang="fa-IR" smtClean="0">
                <a:solidFill>
                  <a:srgbClr val="000000"/>
                </a:solidFill>
                <a:latin typeface="BLotus"/>
                <a:cs typeface="B Zar" panose="00000400000000000000" pitchFamily="2" charset="-78"/>
              </a:rPr>
              <a:t>برم زير </a:t>
            </a:r>
            <a:r>
              <a:rPr lang="fa-IR">
                <a:solidFill>
                  <a:srgbClr val="000000"/>
                </a:solidFill>
                <a:latin typeface="BLotus"/>
                <a:cs typeface="B Zar" panose="00000400000000000000" pitchFamily="2" charset="-78"/>
              </a:rPr>
              <a:t>بار مسئوليت بزرگي مثل ازدواج؟ )ناامني شغلي در دورة سرمايهداري، </a:t>
            </a:r>
            <a:r>
              <a:rPr lang="fa-IR">
                <a:solidFill>
                  <a:srgbClr val="000000"/>
                </a:solidFill>
                <a:latin typeface="BLotus"/>
                <a:cs typeface="B Zar" panose="00000400000000000000" pitchFamily="2" charset="-78"/>
              </a:rPr>
              <a:t>پيـدايش </a:t>
            </a:r>
            <a:r>
              <a:rPr lang="fa-IR" smtClean="0">
                <a:solidFill>
                  <a:srgbClr val="000000"/>
                </a:solidFill>
                <a:latin typeface="BLotus"/>
                <a:cs typeface="B Zar" panose="00000400000000000000" pitchFamily="2" charset="-78"/>
              </a:rPr>
              <a:t>آينـدةمبهم</a:t>
            </a:r>
            <a:r>
              <a:rPr lang="fa-IR">
                <a:solidFill>
                  <a:srgbClr val="000000"/>
                </a:solidFill>
                <a:latin typeface="BLotus"/>
                <a:cs typeface="B Zar" panose="00000400000000000000" pitchFamily="2" charset="-78"/>
              </a:rPr>
              <a:t>؛ افزايش سن ازدواج</a:t>
            </a:r>
            <a:r>
              <a:rPr lang="fa-IR">
                <a:cs typeface="B Zar" panose="00000400000000000000" pitchFamily="2" charset="-78"/>
              </a:rPr>
              <a:t>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5330336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Lotus"/>
                <a:cs typeface="B Zar" panose="00000400000000000000" pitchFamily="2" charset="-78"/>
              </a:rPr>
              <a:t>ناامني شغلي دورهاي موقتي در نظام سرمايهداري نيست كه پس از اسـتقرار و </a:t>
            </a:r>
            <a:r>
              <a:rPr lang="fa-IR">
                <a:solidFill>
                  <a:srgbClr val="000000"/>
                </a:solidFill>
                <a:latin typeface="BLotus"/>
                <a:cs typeface="B Zar" panose="00000400000000000000" pitchFamily="2" charset="-78"/>
              </a:rPr>
              <a:t>ثبـات </a:t>
            </a:r>
            <a:r>
              <a:rPr lang="fa-IR" smtClean="0">
                <a:solidFill>
                  <a:srgbClr val="000000"/>
                </a:solidFill>
                <a:latin typeface="BLotus"/>
                <a:cs typeface="B Zar" panose="00000400000000000000" pitchFamily="2" charset="-78"/>
              </a:rPr>
              <a:t>آن بهتدريج </a:t>
            </a:r>
            <a:r>
              <a:rPr lang="fa-IR">
                <a:solidFill>
                  <a:srgbClr val="000000"/>
                </a:solidFill>
                <a:latin typeface="BLotus"/>
                <a:cs typeface="B Zar" panose="00000400000000000000" pitchFamily="2" charset="-78"/>
              </a:rPr>
              <a:t>برطرف شود، بلكه اساساً گسترش ناامني يكي از اسـتراتژيهـاي </a:t>
            </a:r>
            <a:r>
              <a:rPr lang="fa-IR">
                <a:solidFill>
                  <a:srgbClr val="000000"/>
                </a:solidFill>
                <a:latin typeface="BLotus"/>
                <a:cs typeface="B Zar" panose="00000400000000000000" pitchFamily="2" charset="-78"/>
              </a:rPr>
              <a:t>هميشـگي </a:t>
            </a:r>
            <a:r>
              <a:rPr lang="fa-IR" smtClean="0">
                <a:solidFill>
                  <a:srgbClr val="000000"/>
                </a:solidFill>
                <a:latin typeface="BLotus"/>
                <a:cs typeface="B Zar" panose="00000400000000000000" pitchFamily="2" charset="-78"/>
              </a:rPr>
              <a:t>نظـام سرمايهداري </a:t>
            </a:r>
            <a:r>
              <a:rPr lang="fa-IR">
                <a:solidFill>
                  <a:srgbClr val="000000"/>
                </a:solidFill>
                <a:latin typeface="BLotus"/>
                <a:cs typeface="B Zar" panose="00000400000000000000" pitchFamily="2" charset="-78"/>
              </a:rPr>
              <a:t>است كه كاركرد كنترل خودكار سيستم را به همـراه دارد. بـه عبـارتي</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اقتصـاد سرمايهداري </a:t>
            </a:r>
            <a:r>
              <a:rPr lang="fa-IR">
                <a:solidFill>
                  <a:srgbClr val="000000"/>
                </a:solidFill>
                <a:latin typeface="BLotus"/>
                <a:cs typeface="B Zar" panose="00000400000000000000" pitchFamily="2" charset="-78"/>
              </a:rPr>
              <a:t>مبتنيبر ناامني فزايندة كارگر و نيروي كار است. در ايـن نظـام اقتصـادي</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اگـر كارگران </a:t>
            </a:r>
            <a:r>
              <a:rPr lang="fa-IR">
                <a:solidFill>
                  <a:srgbClr val="000000"/>
                </a:solidFill>
                <a:latin typeface="BLotus"/>
                <a:cs typeface="B Zar" panose="00000400000000000000" pitchFamily="2" charset="-78"/>
              </a:rPr>
              <a:t>وضعيت »ناامن« داشته باشند و زندگي مملو از ناامني شغلي را تجربه كننـد،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آن صورت </a:t>
            </a:r>
            <a:r>
              <a:rPr lang="fa-IR">
                <a:solidFill>
                  <a:srgbClr val="000000"/>
                </a:solidFill>
                <a:latin typeface="BLotus"/>
                <a:cs typeface="B Zar" panose="00000400000000000000" pitchFamily="2" charset="-78"/>
              </a:rPr>
              <a:t>آنها مطالبه نميكنند، براي دستمزدهايشان چانه نميزنند، مزايا نميگيرند، و </a:t>
            </a:r>
            <a:r>
              <a:rPr lang="fa-IR">
                <a:solidFill>
                  <a:srgbClr val="000000"/>
                </a:solidFill>
                <a:latin typeface="BLotus"/>
                <a:cs typeface="B Zar" panose="00000400000000000000" pitchFamily="2" charset="-78"/>
              </a:rPr>
              <a:t>بـه </a:t>
            </a:r>
            <a:r>
              <a:rPr lang="fa-IR" smtClean="0">
                <a:solidFill>
                  <a:srgbClr val="000000"/>
                </a:solidFill>
                <a:latin typeface="BLotus"/>
                <a:cs typeface="B Zar" panose="00000400000000000000" pitchFamily="2" charset="-78"/>
              </a:rPr>
              <a:t>آن اعتراض </a:t>
            </a:r>
            <a:r>
              <a:rPr lang="fa-IR">
                <a:solidFill>
                  <a:srgbClr val="000000"/>
                </a:solidFill>
                <a:latin typeface="BLotus"/>
                <a:cs typeface="B Zar" panose="00000400000000000000" pitchFamily="2" charset="-78"/>
              </a:rPr>
              <a:t>هم نميكنند و با اين حال، هر زمان هم كـه كارفرمـا آنهـا را </a:t>
            </a:r>
            <a:r>
              <a:rPr lang="fa-IR">
                <a:solidFill>
                  <a:srgbClr val="000000"/>
                </a:solidFill>
                <a:latin typeface="BLotus"/>
                <a:cs typeface="B Zar" panose="00000400000000000000" pitchFamily="2" charset="-78"/>
              </a:rPr>
              <a:t>نخواهـد </a:t>
            </a:r>
            <a:r>
              <a:rPr lang="fa-IR" smtClean="0">
                <a:solidFill>
                  <a:srgbClr val="000000"/>
                </a:solidFill>
                <a:latin typeface="BLotus"/>
                <a:cs typeface="B Zar" panose="00000400000000000000" pitchFamily="2" charset="-78"/>
              </a:rPr>
              <a:t>مـيتوانـد بهراحتي </a:t>
            </a:r>
            <a:r>
              <a:rPr lang="fa-IR">
                <a:solidFill>
                  <a:srgbClr val="000000"/>
                </a:solidFill>
                <a:latin typeface="BLotus"/>
                <a:cs typeface="B Zar" panose="00000400000000000000" pitchFamily="2" charset="-78"/>
              </a:rPr>
              <a:t>اخراجشان كند و اين براي سلامت اقتصاد سرمايهداري خوب </a:t>
            </a:r>
            <a:r>
              <a:rPr lang="fa-IR">
                <a:solidFill>
                  <a:srgbClr val="000000"/>
                </a:solidFill>
                <a:latin typeface="BLotus"/>
                <a:cs typeface="B Zar" panose="00000400000000000000" pitchFamily="2" charset="-78"/>
              </a:rPr>
              <a:t>است</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266092" y="4895557"/>
            <a:ext cx="2897945" cy="9144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گسترش ناامني</a:t>
            </a:r>
            <a:endParaRPr lang="fa-IR" b="1">
              <a:solidFill>
                <a:srgbClr val="FF0000"/>
              </a:solidFill>
            </a:endParaRPr>
          </a:p>
        </p:txBody>
      </p:sp>
    </p:spTree>
    <p:extLst>
      <p:ext uri="{BB962C8B-B14F-4D97-AF65-F5344CB8AC3E}">
        <p14:creationId xmlns:p14="http://schemas.microsoft.com/office/powerpoint/2010/main" val="28750244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سـرمايهداري به </a:t>
            </a:r>
            <a:r>
              <a:rPr lang="fa-IR">
                <a:solidFill>
                  <a:srgbClr val="000000"/>
                </a:solidFill>
                <a:latin typeface="BLotus"/>
                <a:cs typeface="B Zar" panose="00000400000000000000" pitchFamily="2" charset="-78"/>
              </a:rPr>
              <a:t>كارگراني نياز دارد كه آرام باشـند و خـوب كـار كننـد تـا چـرخهـاي </a:t>
            </a:r>
            <a:r>
              <a:rPr lang="fa-IR">
                <a:solidFill>
                  <a:srgbClr val="000000"/>
                </a:solidFill>
                <a:latin typeface="BLotus"/>
                <a:cs typeface="B Zar" panose="00000400000000000000" pitchFamily="2" charset="-78"/>
              </a:rPr>
              <a:t>اقتصـاد </a:t>
            </a:r>
            <a:r>
              <a:rPr lang="fa-IR" smtClean="0">
                <a:solidFill>
                  <a:srgbClr val="000000"/>
                </a:solidFill>
                <a:latin typeface="BLotus"/>
                <a:cs typeface="B Zar" panose="00000400000000000000" pitchFamily="2" charset="-78"/>
              </a:rPr>
              <a:t>موجـود، بيدردسر</a:t>
            </a:r>
            <a:r>
              <a:rPr lang="fa-IR">
                <a:solidFill>
                  <a:srgbClr val="000000"/>
                </a:solidFill>
                <a:latin typeface="BLotus"/>
                <a:cs typeface="B Zar" panose="00000400000000000000" pitchFamily="2" charset="-78"/>
              </a:rPr>
              <a:t>، به چرخش خود ادامه دهند. در اين ميان، يكي از راهكارهاي </a:t>
            </a:r>
            <a:r>
              <a:rPr lang="fa-IR">
                <a:solidFill>
                  <a:srgbClr val="000000"/>
                </a:solidFill>
                <a:latin typeface="BLotus"/>
                <a:cs typeface="B Zar" panose="00000400000000000000" pitchFamily="2" charset="-78"/>
              </a:rPr>
              <a:t>پنهان </a:t>
            </a:r>
            <a:r>
              <a:rPr lang="fa-IR" smtClean="0">
                <a:solidFill>
                  <a:srgbClr val="000000"/>
                </a:solidFill>
                <a:latin typeface="BLotus"/>
                <a:cs typeface="B Zar" panose="00000400000000000000" pitchFamily="2" charset="-78"/>
              </a:rPr>
              <a:t>سـرمايهداري براي </a:t>
            </a:r>
            <a:r>
              <a:rPr lang="fa-IR">
                <a:solidFill>
                  <a:srgbClr val="000000"/>
                </a:solidFill>
                <a:latin typeface="BLotus"/>
                <a:cs typeface="B Zar" panose="00000400000000000000" pitchFamily="2" charset="-78"/>
              </a:rPr>
              <a:t>كنترل و سركوب اعتصابها و اعتراضها و آرام نگهداشتن كارگران، توليد و </a:t>
            </a:r>
            <a:r>
              <a:rPr lang="fa-IR">
                <a:solidFill>
                  <a:srgbClr val="000000"/>
                </a:solidFill>
                <a:latin typeface="BLotus"/>
                <a:cs typeface="B Zar" panose="00000400000000000000" pitchFamily="2" charset="-78"/>
              </a:rPr>
              <a:t>افـزايش</a:t>
            </a:r>
            <a:r>
              <a:rPr lang="fa-IR">
                <a:cs typeface="B Zar" panose="00000400000000000000" pitchFamily="2" charset="-78"/>
              </a:rPr>
              <a:t> </a:t>
            </a:r>
            <a:r>
              <a:rPr lang="fa-IR" smtClean="0">
                <a:cs typeface="B Zar" panose="00000400000000000000" pitchFamily="2" charset="-78"/>
              </a:rPr>
              <a:t> </a:t>
            </a:r>
            <a:r>
              <a:rPr lang="fa-IR" smtClean="0">
                <a:solidFill>
                  <a:srgbClr val="000000"/>
                </a:solidFill>
                <a:latin typeface="BLotus"/>
                <a:cs typeface="B Zar" panose="00000400000000000000" pitchFamily="2" charset="-78"/>
              </a:rPr>
              <a:t>نيروي </a:t>
            </a:r>
            <a:r>
              <a:rPr lang="fa-IR">
                <a:solidFill>
                  <a:srgbClr val="000000"/>
                </a:solidFill>
                <a:latin typeface="BLotus"/>
                <a:cs typeface="B Zar" panose="00000400000000000000" pitchFamily="2" charset="-78"/>
              </a:rPr>
              <a:t>كار است. در اين صورت، »</a:t>
            </a:r>
            <a:r>
              <a:rPr lang="fa-IR">
                <a:solidFill>
                  <a:srgbClr val="FF0000"/>
                </a:solidFill>
                <a:latin typeface="BLotus"/>
                <a:cs typeface="B Zar" panose="00000400000000000000" pitchFamily="2" charset="-78"/>
              </a:rPr>
              <a:t>عرضه</a:t>
            </a:r>
            <a:r>
              <a:rPr lang="fa-IR">
                <a:solidFill>
                  <a:srgbClr val="000000"/>
                </a:solidFill>
                <a:latin typeface="BLotus"/>
                <a:cs typeface="B Zar" panose="00000400000000000000" pitchFamily="2" charset="-78"/>
              </a:rPr>
              <a:t>« و »</a:t>
            </a:r>
            <a:r>
              <a:rPr lang="fa-IR">
                <a:solidFill>
                  <a:srgbClr val="FF0000"/>
                </a:solidFill>
                <a:latin typeface="BLotus"/>
                <a:cs typeface="B Zar" panose="00000400000000000000" pitchFamily="2" charset="-78"/>
              </a:rPr>
              <a:t>تقاضاي</a:t>
            </a:r>
            <a:r>
              <a:rPr lang="fa-IR">
                <a:solidFill>
                  <a:srgbClr val="000000"/>
                </a:solidFill>
                <a:latin typeface="BLotus"/>
                <a:cs typeface="B Zar" panose="00000400000000000000" pitchFamily="2" charset="-78"/>
              </a:rPr>
              <a:t>« نيروي كار به نفـع </a:t>
            </a:r>
            <a:r>
              <a:rPr lang="fa-IR">
                <a:solidFill>
                  <a:srgbClr val="000000"/>
                </a:solidFill>
                <a:latin typeface="BLotus"/>
                <a:cs typeface="B Zar" panose="00000400000000000000" pitchFamily="2" charset="-78"/>
              </a:rPr>
              <a:t>كارفرمـا </a:t>
            </a:r>
            <a:r>
              <a:rPr lang="fa-IR" smtClean="0">
                <a:solidFill>
                  <a:srgbClr val="000000"/>
                </a:solidFill>
                <a:latin typeface="BLotus"/>
                <a:cs typeface="B Zar" panose="00000400000000000000" pitchFamily="2" charset="-78"/>
              </a:rPr>
              <a:t>بـههـم مـيريـزد</a:t>
            </a:r>
            <a:r>
              <a:rPr lang="fa-IR">
                <a:solidFill>
                  <a:srgbClr val="000000"/>
                </a:solidFill>
                <a:latin typeface="BLotus"/>
                <a:cs typeface="B Zar" panose="00000400000000000000" pitchFamily="2" charset="-78"/>
              </a:rPr>
              <a:t>. در وضـعيت جديـد، بـا حجـم عظيمـي از كارمنـدان و كـارگران </a:t>
            </a:r>
            <a:r>
              <a:rPr lang="fa-IR">
                <a:solidFill>
                  <a:srgbClr val="000000"/>
                </a:solidFill>
                <a:latin typeface="BLotus"/>
                <a:cs typeface="B Zar" panose="00000400000000000000" pitchFamily="2" charset="-78"/>
              </a:rPr>
              <a:t>متخصـص </a:t>
            </a:r>
            <a:r>
              <a:rPr lang="fa-IR" smtClean="0">
                <a:solidFill>
                  <a:srgbClr val="000000"/>
                </a:solidFill>
                <a:latin typeface="BLotus"/>
                <a:cs typeface="B Zar" panose="00000400000000000000" pitchFamily="2" charset="-78"/>
              </a:rPr>
              <a:t>و آماده به خدمتي </a:t>
            </a:r>
            <a:r>
              <a:rPr lang="fa-IR">
                <a:solidFill>
                  <a:srgbClr val="000000"/>
                </a:solidFill>
                <a:latin typeface="BLotus"/>
                <a:cs typeface="B Zar" panose="00000400000000000000" pitchFamily="2" charset="-78"/>
              </a:rPr>
              <a:t>روبهرو خواهيم بود كه كار به اندازة همة آنها نيست و همـين </a:t>
            </a:r>
            <a:r>
              <a:rPr lang="fa-IR">
                <a:solidFill>
                  <a:srgbClr val="000000"/>
                </a:solidFill>
                <a:latin typeface="BLotus"/>
                <a:cs typeface="B Zar" panose="00000400000000000000" pitchFamily="2" charset="-78"/>
              </a:rPr>
              <a:t>امـر </a:t>
            </a:r>
            <a:r>
              <a:rPr lang="fa-IR" smtClean="0">
                <a:solidFill>
                  <a:srgbClr val="000000"/>
                </a:solidFill>
                <a:latin typeface="BLotus"/>
                <a:cs typeface="B Zar" panose="00000400000000000000" pitchFamily="2" charset="-78"/>
              </a:rPr>
              <a:t>عـاملي توازنبخش </a:t>
            </a:r>
            <a:r>
              <a:rPr lang="fa-IR">
                <a:solidFill>
                  <a:srgbClr val="000000"/>
                </a:solidFill>
                <a:latin typeface="BLotus"/>
                <a:cs typeface="B Zar" panose="00000400000000000000" pitchFamily="2" charset="-78"/>
              </a:rPr>
              <a:t>براي نظام سرمايهداري </a:t>
            </a:r>
            <a:r>
              <a:rPr lang="fa-IR">
                <a:solidFill>
                  <a:srgbClr val="000000"/>
                </a:solidFill>
                <a:latin typeface="BLotus"/>
                <a:cs typeface="B Zar" panose="00000400000000000000" pitchFamily="2" charset="-78"/>
              </a:rPr>
              <a:t>است</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5975652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Lotus"/>
                <a:cs typeface="B Zar" panose="00000400000000000000" pitchFamily="2" charset="-78"/>
              </a:rPr>
              <a:t>چراكه هـر گـروه </a:t>
            </a:r>
            <a:r>
              <a:rPr lang="fa-IR">
                <a:solidFill>
                  <a:srgbClr val="000000"/>
                </a:solidFill>
                <a:latin typeface="BLotus"/>
                <a:cs typeface="B Zar" panose="00000400000000000000" pitchFamily="2" charset="-78"/>
              </a:rPr>
              <a:t>معتـرض </a:t>
            </a:r>
            <a:r>
              <a:rPr lang="fa-IR" smtClean="0">
                <a:solidFill>
                  <a:srgbClr val="000000"/>
                </a:solidFill>
                <a:latin typeface="BLotus"/>
                <a:cs typeface="B Zar" panose="00000400000000000000" pitchFamily="2" charset="-78"/>
              </a:rPr>
              <a:t>بـه راحتـي </a:t>
            </a:r>
            <a:r>
              <a:rPr lang="fa-IR">
                <a:solidFill>
                  <a:srgbClr val="000000"/>
                </a:solidFill>
                <a:latin typeface="BLotus"/>
                <a:cs typeface="B Zar" panose="00000400000000000000" pitchFamily="2" charset="-78"/>
              </a:rPr>
              <a:t>اخـراج </a:t>
            </a:r>
            <a:r>
              <a:rPr lang="fa-IR" smtClean="0">
                <a:solidFill>
                  <a:srgbClr val="000000"/>
                </a:solidFill>
                <a:latin typeface="BLotus"/>
                <a:cs typeface="B Zar" panose="00000400000000000000" pitchFamily="2" charset="-78"/>
              </a:rPr>
              <a:t>و نيروهايي </a:t>
            </a:r>
            <a:r>
              <a:rPr lang="fa-IR">
                <a:solidFill>
                  <a:srgbClr val="000000"/>
                </a:solidFill>
                <a:latin typeface="BLotus"/>
                <a:cs typeface="B Zar" panose="00000400000000000000" pitchFamily="2" charset="-78"/>
              </a:rPr>
              <a:t>ديگر، در جاي آنها مينشينند. در اين مرحله، نهتنها نيروي كار </a:t>
            </a:r>
            <a:r>
              <a:rPr lang="fa-IR">
                <a:solidFill>
                  <a:srgbClr val="000000"/>
                </a:solidFill>
                <a:latin typeface="BLotus"/>
                <a:cs typeface="B Zar" panose="00000400000000000000" pitchFamily="2" charset="-78"/>
              </a:rPr>
              <a:t>استثمار </a:t>
            </a:r>
            <a:r>
              <a:rPr lang="fa-IR" smtClean="0">
                <a:solidFill>
                  <a:srgbClr val="000000"/>
                </a:solidFill>
                <a:latin typeface="BLotus"/>
                <a:cs typeface="B Zar" panose="00000400000000000000" pitchFamily="2" charset="-78"/>
              </a:rPr>
              <a:t>مـيشـود كه </a:t>
            </a:r>
            <a:r>
              <a:rPr lang="fa-IR">
                <a:solidFill>
                  <a:srgbClr val="000000"/>
                </a:solidFill>
                <a:latin typeface="BLotus"/>
                <a:cs typeface="B Zar" panose="00000400000000000000" pitchFamily="2" charset="-78"/>
              </a:rPr>
              <a:t>حتي قدرت مقاومت و اعتراض هم از او ستانده ميشود. در دورة حاضر، </a:t>
            </a:r>
            <a:r>
              <a:rPr lang="fa-IR">
                <a:solidFill>
                  <a:srgbClr val="000000"/>
                </a:solidFill>
                <a:latin typeface="BLotus"/>
                <a:cs typeface="B Zar" panose="00000400000000000000" pitchFamily="2" charset="-78"/>
              </a:rPr>
              <a:t>دانشگاهها </a:t>
            </a:r>
            <a:r>
              <a:rPr lang="fa-IR" smtClean="0">
                <a:solidFill>
                  <a:srgbClr val="000000"/>
                </a:solidFill>
                <a:latin typeface="BLotus"/>
                <a:cs typeface="B Zar" panose="00000400000000000000" pitchFamily="2" charset="-78"/>
              </a:rPr>
              <a:t>در ايران </a:t>
            </a:r>
            <a:r>
              <a:rPr lang="fa-IR">
                <a:solidFill>
                  <a:srgbClr val="000000"/>
                </a:solidFill>
                <a:latin typeface="BLotus"/>
                <a:cs typeface="B Zar" panose="00000400000000000000" pitchFamily="2" charset="-78"/>
              </a:rPr>
              <a:t>به ابزارهاي اصلي توليد فزايندة نيروي كار متخصص تبديل شدهاند. با </a:t>
            </a:r>
            <a:r>
              <a:rPr lang="fa-IR">
                <a:solidFill>
                  <a:srgbClr val="000000"/>
                </a:solidFill>
                <a:latin typeface="BLotus"/>
                <a:cs typeface="B Zar" panose="00000400000000000000" pitchFamily="2" charset="-78"/>
              </a:rPr>
              <a:t>افزايش </a:t>
            </a:r>
            <a:r>
              <a:rPr lang="fa-IR" smtClean="0">
                <a:solidFill>
                  <a:srgbClr val="000000"/>
                </a:solidFill>
                <a:latin typeface="BLotus"/>
                <a:cs typeface="B Zar" panose="00000400000000000000" pitchFamily="2" charset="-78"/>
              </a:rPr>
              <a:t>توسعة اقتصادي </a:t>
            </a:r>
            <a:r>
              <a:rPr lang="fa-IR">
                <a:solidFill>
                  <a:srgbClr val="000000"/>
                </a:solidFill>
                <a:latin typeface="BLotus"/>
                <a:cs typeface="B Zar" panose="00000400000000000000" pitchFamily="2" charset="-78"/>
              </a:rPr>
              <a:t>و گسترش نفوذ سرمايهداري در سالهاي اخير در ايران، به تـدريج </a:t>
            </a:r>
            <a:r>
              <a:rPr lang="fa-IR">
                <a:solidFill>
                  <a:srgbClr val="000000"/>
                </a:solidFill>
                <a:latin typeface="BLotus"/>
                <a:cs typeface="B Zar" panose="00000400000000000000" pitchFamily="2" charset="-78"/>
              </a:rPr>
              <a:t>ابزارهـاي </a:t>
            </a:r>
            <a:r>
              <a:rPr lang="fa-IR" smtClean="0">
                <a:solidFill>
                  <a:srgbClr val="000000"/>
                </a:solidFill>
                <a:latin typeface="BLotus"/>
                <a:cs typeface="B Zar" panose="00000400000000000000" pitchFamily="2" charset="-78"/>
              </a:rPr>
              <a:t>لازم براي </a:t>
            </a:r>
            <a:r>
              <a:rPr lang="fa-IR">
                <a:solidFill>
                  <a:srgbClr val="000000"/>
                </a:solidFill>
                <a:latin typeface="BLotus"/>
                <a:cs typeface="B Zar" panose="00000400000000000000" pitchFamily="2" charset="-78"/>
              </a:rPr>
              <a:t>تداوم آن هم فراهم شده است. توليد و عرضة نيروي كاري امروزه </a:t>
            </a:r>
            <a:r>
              <a:rPr lang="fa-IR">
                <a:solidFill>
                  <a:srgbClr val="000000"/>
                </a:solidFill>
                <a:latin typeface="BLotus"/>
                <a:cs typeface="B Zar" panose="00000400000000000000" pitchFamily="2" charset="-78"/>
              </a:rPr>
              <a:t>10برابـر </a:t>
            </a:r>
            <a:r>
              <a:rPr lang="fa-IR" smtClean="0">
                <a:solidFill>
                  <a:srgbClr val="000000"/>
                </a:solidFill>
                <a:latin typeface="BLotus"/>
                <a:cs typeface="B Zar" panose="00000400000000000000" pitchFamily="2" charset="-78"/>
              </a:rPr>
              <a:t>تقاضـاي آن </a:t>
            </a:r>
            <a:r>
              <a:rPr lang="fa-IR">
                <a:solidFill>
                  <a:srgbClr val="000000"/>
                </a:solidFill>
                <a:latin typeface="BLotus"/>
                <a:cs typeface="B Zar" panose="00000400000000000000" pitchFamily="2" charset="-78"/>
              </a:rPr>
              <a:t>شده و اين فاصله آنقدر زياد است كه هـر اعتراضـي را از سـوي كارمنـد، مهنـدس</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و معلمي </a:t>
            </a:r>
            <a:r>
              <a:rPr lang="fa-IR">
                <a:solidFill>
                  <a:srgbClr val="000000"/>
                </a:solidFill>
                <a:latin typeface="BLotus"/>
                <a:cs typeface="B Zar" panose="00000400000000000000" pitchFamily="2" charset="-78"/>
              </a:rPr>
              <a:t>كه امروزه به </a:t>
            </a:r>
            <a:r>
              <a:rPr lang="fa-IR">
                <a:solidFill>
                  <a:srgbClr val="000000"/>
                </a:solidFill>
                <a:latin typeface="BLotus"/>
                <a:cs typeface="B Zar" panose="00000400000000000000" pitchFamily="2" charset="-78"/>
              </a:rPr>
              <a:t>كارگر </a:t>
            </a:r>
            <a:r>
              <a:rPr lang="fa-IR" smtClean="0">
                <a:solidFill>
                  <a:srgbClr val="000000"/>
                </a:solidFill>
                <a:latin typeface="BLotus"/>
                <a:cs typeface="B Zar" panose="00000400000000000000" pitchFamily="2" charset="-78"/>
              </a:rPr>
              <a:t>سرمايه داري </a:t>
            </a:r>
            <a:r>
              <a:rPr lang="fa-IR">
                <a:solidFill>
                  <a:srgbClr val="000000"/>
                </a:solidFill>
                <a:latin typeface="BLotus"/>
                <a:cs typeface="B Zar" panose="00000400000000000000" pitchFamily="2" charset="-78"/>
              </a:rPr>
              <a:t>متأخر تبديل شده ناممكن كرده </a:t>
            </a:r>
            <a:r>
              <a:rPr lang="fa-IR">
                <a:solidFill>
                  <a:srgbClr val="000000"/>
                </a:solidFill>
                <a:latin typeface="BLotus"/>
                <a:cs typeface="B Zar" panose="00000400000000000000" pitchFamily="2" charset="-78"/>
              </a:rPr>
              <a:t>است</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825218"/>
            <a:ext cx="2833468" cy="10972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سرمايه داري متأخر</a:t>
            </a:r>
            <a:endParaRPr lang="fa-IR" b="1">
              <a:solidFill>
                <a:srgbClr val="FF0000"/>
              </a:solidFill>
            </a:endParaRPr>
          </a:p>
        </p:txBody>
      </p:sp>
    </p:spTree>
    <p:extLst>
      <p:ext uri="{BB962C8B-B14F-4D97-AF65-F5344CB8AC3E}">
        <p14:creationId xmlns:p14="http://schemas.microsoft.com/office/powerpoint/2010/main" val="11874370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latin typeface="BLotus"/>
                <a:cs typeface="B Zar" panose="00000400000000000000" pitchFamily="2" charset="-78"/>
              </a:rPr>
              <a:t>مهران، 27ساله، ميگويد:</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000000"/>
                </a:solidFill>
                <a:latin typeface="BLotus"/>
                <a:cs typeface="B Zar" panose="00000400000000000000" pitchFamily="2" charset="-78"/>
              </a:rPr>
              <a:t>خيلي </a:t>
            </a:r>
            <a:r>
              <a:rPr lang="fa-IR">
                <a:solidFill>
                  <a:srgbClr val="000000"/>
                </a:solidFill>
                <a:latin typeface="BLotus"/>
                <a:cs typeface="B Zar" panose="00000400000000000000" pitchFamily="2" charset="-78"/>
              </a:rPr>
              <a:t>از دوستهاي من كه مدركشون رو از دانشگاههاي </a:t>
            </a:r>
            <a:r>
              <a:rPr lang="fa-IR">
                <a:solidFill>
                  <a:srgbClr val="000000"/>
                </a:solidFill>
                <a:latin typeface="BLotus"/>
                <a:cs typeface="B Zar" panose="00000400000000000000" pitchFamily="2" charset="-78"/>
              </a:rPr>
              <a:t>دولتي </a:t>
            </a:r>
            <a:r>
              <a:rPr lang="fa-IR" smtClean="0">
                <a:solidFill>
                  <a:srgbClr val="000000"/>
                </a:solidFill>
                <a:latin typeface="BLotus"/>
                <a:cs typeface="B Zar" panose="00000400000000000000" pitchFamily="2" charset="-78"/>
              </a:rPr>
              <a:t>گرفته اند </a:t>
            </a:r>
            <a:r>
              <a:rPr lang="fa-IR">
                <a:solidFill>
                  <a:srgbClr val="000000"/>
                </a:solidFill>
                <a:latin typeface="BLotus"/>
                <a:cs typeface="B Zar" panose="00000400000000000000" pitchFamily="2" charset="-78"/>
              </a:rPr>
              <a:t>هنوز </a:t>
            </a:r>
            <a:r>
              <a:rPr lang="fa-IR">
                <a:solidFill>
                  <a:srgbClr val="000000"/>
                </a:solidFill>
                <a:latin typeface="BLotus"/>
                <a:cs typeface="B Zar" panose="00000400000000000000" pitchFamily="2" charset="-78"/>
              </a:rPr>
              <a:t>بيكارن </a:t>
            </a:r>
            <a:r>
              <a:rPr lang="fa-IR" smtClean="0">
                <a:solidFill>
                  <a:srgbClr val="000000"/>
                </a:solidFill>
                <a:latin typeface="BLotus"/>
                <a:cs typeface="B Zar" panose="00000400000000000000" pitchFamily="2" charset="-78"/>
              </a:rPr>
              <a:t>و نتونستن </a:t>
            </a:r>
            <a:r>
              <a:rPr lang="fa-IR">
                <a:solidFill>
                  <a:srgbClr val="000000"/>
                </a:solidFill>
                <a:latin typeface="BLotus"/>
                <a:cs typeface="B Zar" panose="00000400000000000000" pitchFamily="2" charset="-78"/>
              </a:rPr>
              <a:t>كاري براي خودشون پيدا </a:t>
            </a:r>
            <a:r>
              <a:rPr lang="fa-IR">
                <a:solidFill>
                  <a:srgbClr val="000000"/>
                </a:solidFill>
                <a:latin typeface="BLotus"/>
                <a:cs typeface="B Zar" panose="00000400000000000000" pitchFamily="2" charset="-78"/>
              </a:rPr>
              <a:t>كنن </a:t>
            </a:r>
            <a:r>
              <a:rPr lang="fa-IR" smtClean="0">
                <a:solidFill>
                  <a:srgbClr val="000000"/>
                </a:solidFill>
                <a:latin typeface="BLotus"/>
                <a:cs typeface="B Zar" panose="00000400000000000000" pitchFamily="2" charset="-78"/>
              </a:rPr>
              <a:t>(افزايش </a:t>
            </a:r>
            <a:r>
              <a:rPr lang="fa-IR">
                <a:solidFill>
                  <a:srgbClr val="000000"/>
                </a:solidFill>
                <a:latin typeface="BLotus"/>
                <a:cs typeface="B Zar" panose="00000400000000000000" pitchFamily="2" charset="-78"/>
              </a:rPr>
              <a:t>بيكاري در افراد </a:t>
            </a:r>
            <a:r>
              <a:rPr lang="fa-IR">
                <a:solidFill>
                  <a:srgbClr val="000000"/>
                </a:solidFill>
                <a:latin typeface="BLotus"/>
                <a:cs typeface="B Zar" panose="00000400000000000000" pitchFamily="2" charset="-78"/>
              </a:rPr>
              <a:t>تحصيلكرده</a:t>
            </a:r>
            <a:r>
              <a:rPr lang="fa-IR" smtClean="0">
                <a:solidFill>
                  <a:srgbClr val="000000"/>
                </a:solidFill>
                <a:latin typeface="BLotus"/>
                <a:cs typeface="B Zar" panose="00000400000000000000" pitchFamily="2" charset="-78"/>
              </a:rPr>
              <a:t>.) </a:t>
            </a:r>
            <a:r>
              <a:rPr lang="fa-IR">
                <a:solidFill>
                  <a:srgbClr val="000000"/>
                </a:solidFill>
                <a:latin typeface="BLotus"/>
                <a:cs typeface="B Zar" panose="00000400000000000000" pitchFamily="2" charset="-78"/>
              </a:rPr>
              <a:t>الان </a:t>
            </a:r>
            <a:r>
              <a:rPr lang="fa-IR" smtClean="0">
                <a:solidFill>
                  <a:srgbClr val="000000"/>
                </a:solidFill>
                <a:latin typeface="BLotus"/>
                <a:cs typeface="B Zar" panose="00000400000000000000" pitchFamily="2" charset="-78"/>
              </a:rPr>
              <a:t>تو جامعه</a:t>
            </a:r>
            <a:r>
              <a:rPr lang="fa-IR">
                <a:solidFill>
                  <a:srgbClr val="000000"/>
                </a:solidFill>
                <a:latin typeface="BLotus"/>
                <a:cs typeface="B Zar" panose="00000400000000000000" pitchFamily="2" charset="-78"/>
              </a:rPr>
              <a:t>، آنقدر مهندس بيكار ريخته كه حاضرن با حقوقهاي پايين </a:t>
            </a:r>
            <a:r>
              <a:rPr lang="fa-IR">
                <a:solidFill>
                  <a:srgbClr val="000000"/>
                </a:solidFill>
                <a:latin typeface="BLotus"/>
                <a:cs typeface="B Zar" panose="00000400000000000000" pitchFamily="2" charset="-78"/>
              </a:rPr>
              <a:t>كار </a:t>
            </a:r>
            <a:r>
              <a:rPr lang="fa-IR" smtClean="0">
                <a:solidFill>
                  <a:srgbClr val="000000"/>
                </a:solidFill>
                <a:latin typeface="BLotus"/>
                <a:cs typeface="B Zar" panose="00000400000000000000" pitchFamily="2" charset="-78"/>
              </a:rPr>
              <a:t>كنن (تناسبنداشتن </a:t>
            </a:r>
            <a:r>
              <a:rPr lang="fa-IR">
                <a:solidFill>
                  <a:srgbClr val="000000"/>
                </a:solidFill>
                <a:latin typeface="BLotus"/>
                <a:cs typeface="B Zar" panose="00000400000000000000" pitchFamily="2" charset="-78"/>
              </a:rPr>
              <a:t>عرضه و تقاضاي </a:t>
            </a:r>
            <a:r>
              <a:rPr lang="fa-IR">
                <a:solidFill>
                  <a:srgbClr val="000000"/>
                </a:solidFill>
                <a:latin typeface="BLotus"/>
                <a:cs typeface="B Zar" panose="00000400000000000000" pitchFamily="2" charset="-78"/>
              </a:rPr>
              <a:t>نيروي </a:t>
            </a:r>
            <a:r>
              <a:rPr lang="fa-IR" smtClean="0">
                <a:solidFill>
                  <a:srgbClr val="000000"/>
                </a:solidFill>
                <a:latin typeface="BLotus"/>
                <a:cs typeface="B Zar" panose="00000400000000000000" pitchFamily="2" charset="-78"/>
              </a:rPr>
              <a:t>كار). </a:t>
            </a:r>
            <a:r>
              <a:rPr lang="fa-IR">
                <a:solidFill>
                  <a:srgbClr val="000000"/>
                </a:solidFill>
                <a:latin typeface="BLotus"/>
                <a:cs typeface="B Zar" panose="00000400000000000000" pitchFamily="2" charset="-78"/>
              </a:rPr>
              <a:t>اين وسط، كارفرماها هم كه هر </a:t>
            </a:r>
            <a:r>
              <a:rPr lang="fa-IR">
                <a:solidFill>
                  <a:srgbClr val="000000"/>
                </a:solidFill>
                <a:latin typeface="BLotus"/>
                <a:cs typeface="B Zar" panose="00000400000000000000" pitchFamily="2" charset="-78"/>
              </a:rPr>
              <a:t>كاري </a:t>
            </a:r>
            <a:r>
              <a:rPr lang="fa-IR" smtClean="0">
                <a:solidFill>
                  <a:srgbClr val="000000"/>
                </a:solidFill>
                <a:latin typeface="BLotus"/>
                <a:cs typeface="B Zar" panose="00000400000000000000" pitchFamily="2" charset="-78"/>
              </a:rPr>
              <a:t>دلشون بخواد </a:t>
            </a:r>
            <a:r>
              <a:rPr lang="fa-IR">
                <a:solidFill>
                  <a:srgbClr val="000000"/>
                </a:solidFill>
                <a:latin typeface="BLotus"/>
                <a:cs typeface="B Zar" panose="00000400000000000000" pitchFamily="2" charset="-78"/>
              </a:rPr>
              <a:t>ميكنن چون تا اعتراضي وسط بياد، راحت ميتونن نيروهاي قبلي رو اخراج </a:t>
            </a:r>
            <a:r>
              <a:rPr lang="fa-IR">
                <a:solidFill>
                  <a:srgbClr val="000000"/>
                </a:solidFill>
                <a:latin typeface="BLotus"/>
                <a:cs typeface="B Zar" panose="00000400000000000000" pitchFamily="2" charset="-78"/>
              </a:rPr>
              <a:t>كنن </a:t>
            </a:r>
            <a:r>
              <a:rPr lang="fa-IR" smtClean="0">
                <a:solidFill>
                  <a:srgbClr val="000000"/>
                </a:solidFill>
                <a:latin typeface="BLotus"/>
                <a:cs typeface="B Zar" panose="00000400000000000000" pitchFamily="2" charset="-78"/>
              </a:rPr>
              <a:t>و نيروهاي </a:t>
            </a:r>
            <a:r>
              <a:rPr lang="fa-IR">
                <a:solidFill>
                  <a:srgbClr val="000000"/>
                </a:solidFill>
                <a:latin typeface="BLotus"/>
                <a:cs typeface="B Zar" panose="00000400000000000000" pitchFamily="2" charset="-78"/>
              </a:rPr>
              <a:t>جديد وارد كنن )گسترش استثمار اقتصادي.( تو شركت ما </a:t>
            </a:r>
            <a:r>
              <a:rPr lang="fa-IR">
                <a:solidFill>
                  <a:srgbClr val="000000"/>
                </a:solidFill>
                <a:latin typeface="BLotus"/>
                <a:cs typeface="B Zar" panose="00000400000000000000" pitchFamily="2" charset="-78"/>
              </a:rPr>
              <a:t>يهزماني </a:t>
            </a:r>
            <a:r>
              <a:rPr lang="fa-IR" smtClean="0">
                <a:solidFill>
                  <a:srgbClr val="000000"/>
                </a:solidFill>
                <a:latin typeface="BLotus"/>
                <a:cs typeface="B Zar" panose="00000400000000000000" pitchFamily="2" charset="-78"/>
              </a:rPr>
              <a:t>وقتي رئيسمون </a:t>
            </a:r>
            <a:r>
              <a:rPr lang="fa-IR">
                <a:solidFill>
                  <a:srgbClr val="000000"/>
                </a:solidFill>
                <a:latin typeface="BLotus"/>
                <a:cs typeface="B Zar" panose="00000400000000000000" pitchFamily="2" charset="-78"/>
              </a:rPr>
              <a:t>ديد مهندسهاي جديدي هستن كه حاضرن با حقوقهاي خيلي پايينتر </a:t>
            </a:r>
            <a:r>
              <a:rPr lang="fa-IR">
                <a:solidFill>
                  <a:srgbClr val="000000"/>
                </a:solidFill>
                <a:latin typeface="BLotus"/>
                <a:cs typeface="B Zar" panose="00000400000000000000" pitchFamily="2" charset="-78"/>
              </a:rPr>
              <a:t>كار </a:t>
            </a:r>
            <a:r>
              <a:rPr lang="fa-IR" smtClean="0">
                <a:solidFill>
                  <a:srgbClr val="000000"/>
                </a:solidFill>
                <a:latin typeface="BLotus"/>
                <a:cs typeface="B Zar" panose="00000400000000000000" pitchFamily="2" charset="-78"/>
              </a:rPr>
              <a:t>كنن، يه </a:t>
            </a:r>
            <a:r>
              <a:rPr lang="fa-IR">
                <a:solidFill>
                  <a:srgbClr val="000000"/>
                </a:solidFill>
                <a:latin typeface="BLotus"/>
                <a:cs typeface="B Zar" panose="00000400000000000000" pitchFamily="2" charset="-78"/>
              </a:rPr>
              <a:t>بهونه درست كرد و بعضي از مهندسهاي قديمي رو اخراج كرد چون </a:t>
            </a:r>
            <a:r>
              <a:rPr lang="fa-IR">
                <a:solidFill>
                  <a:srgbClr val="000000"/>
                </a:solidFill>
                <a:latin typeface="BLotus"/>
                <a:cs typeface="B Zar" panose="00000400000000000000" pitchFamily="2" charset="-78"/>
              </a:rPr>
              <a:t>براش </a:t>
            </a:r>
            <a:r>
              <a:rPr lang="fa-IR" smtClean="0">
                <a:solidFill>
                  <a:srgbClr val="000000"/>
                </a:solidFill>
                <a:latin typeface="BLotus"/>
                <a:cs typeface="B Zar" panose="00000400000000000000" pitchFamily="2" charset="-78"/>
              </a:rPr>
              <a:t>هزينههاي بيشتري </a:t>
            </a:r>
            <a:r>
              <a:rPr lang="fa-IR">
                <a:solidFill>
                  <a:srgbClr val="000000"/>
                </a:solidFill>
                <a:latin typeface="BLotus"/>
                <a:cs typeface="B Zar" panose="00000400000000000000" pitchFamily="2" charset="-78"/>
              </a:rPr>
              <a:t>داشت )سرمايهداري؛ در خدمت طبقة مالك ابزار توليد</a:t>
            </a:r>
            <a:r>
              <a:rPr lang="fa-IR">
                <a:solidFill>
                  <a:srgbClr val="000000"/>
                </a:solidFill>
                <a:latin typeface="BLotus"/>
                <a:cs typeface="B Zar" panose="00000400000000000000" pitchFamily="2" charset="-78"/>
              </a:rPr>
              <a:t>.</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8820435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latin typeface="BLotus"/>
                <a:cs typeface="B Zar" panose="00000400000000000000" pitchFamily="2" charset="-78"/>
              </a:rPr>
              <a:t>سينا، 28ساله، ميگويد</a:t>
            </a:r>
            <a:r>
              <a:rPr lang="fa-IR">
                <a:solidFill>
                  <a:srgbClr val="000000"/>
                </a:solidFill>
                <a:latin typeface="BLotus"/>
                <a:cs typeface="B Zar" panose="00000400000000000000" pitchFamily="2" charset="-78"/>
              </a:rPr>
              <a:t>:</a:t>
            </a:r>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000000"/>
                </a:solidFill>
                <a:latin typeface="BLotus"/>
                <a:cs typeface="B Zar" panose="00000400000000000000" pitchFamily="2" charset="-78"/>
              </a:rPr>
              <a:t>تو </a:t>
            </a:r>
            <a:r>
              <a:rPr lang="fa-IR">
                <a:solidFill>
                  <a:srgbClr val="000000"/>
                </a:solidFill>
                <a:latin typeface="BLotus"/>
                <a:cs typeface="B Zar" panose="00000400000000000000" pitchFamily="2" charset="-78"/>
              </a:rPr>
              <a:t>اين وضعيت استخدامي، هرچند مشغول كاري، ولي ديگه جاي پات رو مثل </a:t>
            </a:r>
            <a:r>
              <a:rPr lang="fa-IR">
                <a:solidFill>
                  <a:srgbClr val="000000"/>
                </a:solidFill>
                <a:latin typeface="BLotus"/>
                <a:cs typeface="B Zar" panose="00000400000000000000" pitchFamily="2" charset="-78"/>
              </a:rPr>
              <a:t>قديما </a:t>
            </a:r>
            <a:r>
              <a:rPr lang="fa-IR" smtClean="0">
                <a:solidFill>
                  <a:srgbClr val="000000"/>
                </a:solidFill>
                <a:latin typeface="BLotus"/>
                <a:cs typeface="B Zar" panose="00000400000000000000" pitchFamily="2" charset="-78"/>
              </a:rPr>
              <a:t>خيلي سفت </a:t>
            </a:r>
            <a:r>
              <a:rPr lang="fa-IR">
                <a:solidFill>
                  <a:srgbClr val="000000"/>
                </a:solidFill>
                <a:latin typeface="BLotus"/>
                <a:cs typeface="B Zar" panose="00000400000000000000" pitchFamily="2" charset="-78"/>
              </a:rPr>
              <a:t>احساس نميكني و اين به تو استرس ميده كه هر لحظه ممكنه كارت رو </a:t>
            </a:r>
            <a:r>
              <a:rPr lang="fa-IR">
                <a:solidFill>
                  <a:srgbClr val="000000"/>
                </a:solidFill>
                <a:latin typeface="BLotus"/>
                <a:cs typeface="B Zar" panose="00000400000000000000" pitchFamily="2" charset="-78"/>
              </a:rPr>
              <a:t>از </a:t>
            </a:r>
            <a:r>
              <a:rPr lang="fa-IR" smtClean="0">
                <a:solidFill>
                  <a:srgbClr val="000000"/>
                </a:solidFill>
                <a:latin typeface="BLotus"/>
                <a:cs typeface="B Zar" panose="00000400000000000000" pitchFamily="2" charset="-78"/>
              </a:rPr>
              <a:t>دست بدي </a:t>
            </a:r>
            <a:r>
              <a:rPr lang="fa-IR">
                <a:solidFill>
                  <a:srgbClr val="000000"/>
                </a:solidFill>
                <a:latin typeface="BLotus"/>
                <a:cs typeface="B Zar" panose="00000400000000000000" pitchFamily="2" charset="-78"/>
              </a:rPr>
              <a:t>و همينهاست كه قدرت تصميمگيري بلندمدت رو از تو </a:t>
            </a:r>
            <a:r>
              <a:rPr lang="fa-IR">
                <a:solidFill>
                  <a:srgbClr val="000000"/>
                </a:solidFill>
                <a:latin typeface="BLotus"/>
                <a:cs typeface="B Zar" panose="00000400000000000000" pitchFamily="2" charset="-78"/>
              </a:rPr>
              <a:t>ميگيره </a:t>
            </a:r>
            <a:r>
              <a:rPr lang="fa-IR" smtClean="0">
                <a:solidFill>
                  <a:srgbClr val="000000"/>
                </a:solidFill>
                <a:latin typeface="BLotus"/>
                <a:cs typeface="B Zar" panose="00000400000000000000" pitchFamily="2" charset="-78"/>
              </a:rPr>
              <a:t>(ناامني </a:t>
            </a:r>
            <a:r>
              <a:rPr lang="fa-IR">
                <a:solidFill>
                  <a:srgbClr val="000000"/>
                </a:solidFill>
                <a:latin typeface="BLotus"/>
                <a:cs typeface="B Zar" panose="00000400000000000000" pitchFamily="2" charset="-78"/>
              </a:rPr>
              <a:t>شغلي </a:t>
            </a:r>
            <a:r>
              <a:rPr lang="fa-IR" smtClean="0">
                <a:solidFill>
                  <a:srgbClr val="000000"/>
                </a:solidFill>
                <a:latin typeface="BLotus"/>
                <a:cs typeface="B Zar" panose="00000400000000000000" pitchFamily="2" charset="-78"/>
              </a:rPr>
              <a:t>و پيامدهاي </a:t>
            </a:r>
            <a:r>
              <a:rPr lang="fa-IR">
                <a:solidFill>
                  <a:srgbClr val="000000"/>
                </a:solidFill>
                <a:latin typeface="BLotus"/>
                <a:cs typeface="B Zar" panose="00000400000000000000" pitchFamily="2" charset="-78"/>
              </a:rPr>
              <a:t>رواني: اضطراب و </a:t>
            </a:r>
            <a:r>
              <a:rPr lang="fa-IR">
                <a:solidFill>
                  <a:srgbClr val="000000"/>
                </a:solidFill>
                <a:latin typeface="BLotus"/>
                <a:cs typeface="B Zar" panose="00000400000000000000" pitchFamily="2" charset="-78"/>
              </a:rPr>
              <a:t>استرس</a:t>
            </a:r>
            <a:r>
              <a:rPr lang="fa-IR" smtClean="0">
                <a:solidFill>
                  <a:srgbClr val="000000"/>
                </a:solidFill>
                <a:latin typeface="BLotus"/>
                <a:cs typeface="B Zar" panose="00000400000000000000" pitchFamily="2" charset="-78"/>
              </a:rPr>
              <a:t>.) </a:t>
            </a:r>
            <a:r>
              <a:rPr lang="fa-IR">
                <a:solidFill>
                  <a:srgbClr val="000000"/>
                </a:solidFill>
                <a:latin typeface="BLotus"/>
                <a:cs typeface="B Zar" panose="00000400000000000000" pitchFamily="2" charset="-78"/>
              </a:rPr>
              <a:t>با اين وضعيت هم كه ديگه حرف ازدواج </a:t>
            </a:r>
            <a:r>
              <a:rPr lang="fa-IR">
                <a:solidFill>
                  <a:srgbClr val="000000"/>
                </a:solidFill>
                <a:latin typeface="BLotus"/>
                <a:cs typeface="B Zar" panose="00000400000000000000" pitchFamily="2" charset="-78"/>
              </a:rPr>
              <a:t>رو </a:t>
            </a:r>
            <a:r>
              <a:rPr lang="fa-IR" smtClean="0">
                <a:solidFill>
                  <a:srgbClr val="000000"/>
                </a:solidFill>
                <a:latin typeface="BLotus"/>
                <a:cs typeface="B Zar" panose="00000400000000000000" pitchFamily="2" charset="-78"/>
              </a:rPr>
              <a:t>اصلاً نميشه </a:t>
            </a:r>
            <a:r>
              <a:rPr lang="fa-IR">
                <a:solidFill>
                  <a:srgbClr val="000000"/>
                </a:solidFill>
                <a:latin typeface="BLotus"/>
                <a:cs typeface="B Zar" panose="00000400000000000000" pitchFamily="2" charset="-78"/>
              </a:rPr>
              <a:t>زد در حالي كه، طبيعيه، تو بهش نياز </a:t>
            </a:r>
            <a:r>
              <a:rPr lang="fa-IR">
                <a:solidFill>
                  <a:srgbClr val="000000"/>
                </a:solidFill>
                <a:latin typeface="BLotus"/>
                <a:cs typeface="B Zar" panose="00000400000000000000" pitchFamily="2" charset="-78"/>
              </a:rPr>
              <a:t>داري </a:t>
            </a:r>
            <a:r>
              <a:rPr lang="fa-IR" smtClean="0">
                <a:solidFill>
                  <a:srgbClr val="000000"/>
                </a:solidFill>
                <a:latin typeface="BLotus"/>
                <a:cs typeface="B Zar" panose="00000400000000000000" pitchFamily="2" charset="-78"/>
              </a:rPr>
              <a:t>(بالا </a:t>
            </a:r>
            <a:r>
              <a:rPr lang="fa-IR">
                <a:solidFill>
                  <a:srgbClr val="000000"/>
                </a:solidFill>
                <a:latin typeface="BLotus"/>
                <a:cs typeface="B Zar" panose="00000400000000000000" pitchFamily="2" charset="-78"/>
              </a:rPr>
              <a:t>رفتن ريسك ازدواج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دنياي سرمايهداري). </a:t>
            </a:r>
            <a:r>
              <a:rPr lang="fa-IR">
                <a:solidFill>
                  <a:srgbClr val="000000"/>
                </a:solidFill>
                <a:latin typeface="BLotus"/>
                <a:cs typeface="B Zar" panose="00000400000000000000" pitchFamily="2" charset="-78"/>
              </a:rPr>
              <a:t>الان با اين وضعيت، به نظرم تنها راهكارش همينيه كه خيلي از ج</a:t>
            </a:r>
            <a:r>
              <a:rPr lang="fa-IR">
                <a:solidFill>
                  <a:srgbClr val="000000"/>
                </a:solidFill>
                <a:latin typeface="BLotus"/>
                <a:cs typeface="B Zar" panose="00000400000000000000" pitchFamily="2" charset="-78"/>
              </a:rPr>
              <a:t>وونها </a:t>
            </a:r>
            <a:r>
              <a:rPr lang="fa-IR" smtClean="0">
                <a:solidFill>
                  <a:srgbClr val="000000"/>
                </a:solidFill>
                <a:latin typeface="BLotus"/>
                <a:cs typeface="B Zar" panose="00000400000000000000" pitchFamily="2" charset="-78"/>
              </a:rPr>
              <a:t>انجام ميدن</a:t>
            </a:r>
            <a:r>
              <a:rPr lang="fa-IR">
                <a:solidFill>
                  <a:srgbClr val="000000"/>
                </a:solidFill>
                <a:latin typeface="BLotus"/>
                <a:cs typeface="B Zar" panose="00000400000000000000" pitchFamily="2" charset="-78"/>
              </a:rPr>
              <a:t>؛ بياي تو اين رابطههاي كوتاهمدت مثل دوست دختر ـ دوست پسرا يا همين </a:t>
            </a:r>
            <a:r>
              <a:rPr lang="fa-IR">
                <a:solidFill>
                  <a:srgbClr val="000000"/>
                </a:solidFill>
                <a:latin typeface="BLotus"/>
                <a:cs typeface="B Zar" panose="00000400000000000000" pitchFamily="2" charset="-78"/>
              </a:rPr>
              <a:t>رابطهاي</a:t>
            </a:r>
            <a:r>
              <a:rPr lang="fa-IR">
                <a:cs typeface="B Zar" panose="00000400000000000000" pitchFamily="2" charset="-78"/>
              </a:rPr>
              <a:t> </a:t>
            </a:r>
            <a:r>
              <a:rPr lang="fa-IR">
                <a:solidFill>
                  <a:srgbClr val="000000"/>
                </a:solidFill>
                <a:latin typeface="BLotus"/>
                <a:cs typeface="B Zar" panose="00000400000000000000" pitchFamily="2" charset="-78"/>
              </a:rPr>
              <a:t>كه ما داريم )ناامني شغلي و پيامدهاي اجتماعي: تأخير در سن ازدواج و </a:t>
            </a:r>
            <a:r>
              <a:rPr lang="fa-IR">
                <a:solidFill>
                  <a:srgbClr val="000000"/>
                </a:solidFill>
                <a:latin typeface="BLotus"/>
                <a:cs typeface="B Zar" panose="00000400000000000000" pitchFamily="2" charset="-78"/>
              </a:rPr>
              <a:t>پيدايش </a:t>
            </a:r>
            <a:r>
              <a:rPr lang="fa-IR" smtClean="0">
                <a:solidFill>
                  <a:srgbClr val="000000"/>
                </a:solidFill>
                <a:latin typeface="BLotus"/>
                <a:cs typeface="B Zar" panose="00000400000000000000" pitchFamily="2" charset="-78"/>
              </a:rPr>
              <a:t>الگوهاي جديد </a:t>
            </a:r>
            <a:r>
              <a:rPr lang="fa-IR">
                <a:solidFill>
                  <a:srgbClr val="000000"/>
                </a:solidFill>
                <a:latin typeface="BLotus"/>
                <a:cs typeface="B Zar" panose="00000400000000000000" pitchFamily="2" charset="-78"/>
              </a:rPr>
              <a:t>رفتاري در پيش از ازدواج</a:t>
            </a:r>
            <a:r>
              <a:rPr lang="fa-IR">
                <a:solidFill>
                  <a:srgbClr val="000000"/>
                </a:solidFill>
                <a:latin typeface="BLotus"/>
                <a:cs typeface="B Zar" panose="00000400000000000000" pitchFamily="2" charset="-78"/>
              </a:rPr>
              <a:t>.</a:t>
            </a:r>
            <a:r>
              <a:rPr lang="fa-IR">
                <a:solidFill>
                  <a:prstClr val="black"/>
                </a:solidFill>
                <a:cs typeface="B Zar" panose="00000400000000000000" pitchFamily="2" charset="-78"/>
              </a:rPr>
              <a:t> </a:t>
            </a:r>
            <a:endParaRPr lang="fa-IR" smtClean="0">
              <a:solidFill>
                <a:prstClr val="black"/>
              </a:solidFill>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35674014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latin typeface="BLotusBold"/>
                <a:cs typeface="B Zar" panose="00000400000000000000" pitchFamily="2" charset="-78"/>
              </a:rPr>
              <a:t>تغييرات فرهنگي؛ ليبراليسم اخلاقي و بازانديشي سنت</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mtClean="0">
                <a:solidFill>
                  <a:srgbClr val="000000"/>
                </a:solidFill>
                <a:latin typeface="BLotus"/>
                <a:cs typeface="B Zar" panose="00000400000000000000" pitchFamily="2" charset="-78"/>
              </a:rPr>
              <a:t>سرمايهداري</a:t>
            </a:r>
            <a:r>
              <a:rPr lang="fa-IR">
                <a:solidFill>
                  <a:srgbClr val="000000"/>
                </a:solidFill>
                <a:latin typeface="BLotus"/>
                <a:cs typeface="B Zar" panose="00000400000000000000" pitchFamily="2" charset="-78"/>
              </a:rPr>
              <a:t>، با ورود انديشة »ليبراليسم اقتصادي« در دهة 1370به ايران، فرهنگ خود </a:t>
            </a:r>
            <a:r>
              <a:rPr lang="fa-IR">
                <a:solidFill>
                  <a:srgbClr val="000000"/>
                </a:solidFill>
                <a:latin typeface="BLotus"/>
                <a:cs typeface="B Zar" panose="00000400000000000000" pitchFamily="2" charset="-78"/>
              </a:rPr>
              <a:t>را </a:t>
            </a:r>
            <a:r>
              <a:rPr lang="fa-IR" smtClean="0">
                <a:solidFill>
                  <a:srgbClr val="000000"/>
                </a:solidFill>
                <a:latin typeface="BLotus"/>
                <a:cs typeface="B Zar" panose="00000400000000000000" pitchFamily="2" charset="-78"/>
              </a:rPr>
              <a:t>نيز بههمراه </a:t>
            </a:r>
            <a:r>
              <a:rPr lang="fa-IR">
                <a:solidFill>
                  <a:srgbClr val="000000"/>
                </a:solidFill>
                <a:latin typeface="BLotus"/>
                <a:cs typeface="B Zar" panose="00000400000000000000" pitchFamily="2" charset="-78"/>
              </a:rPr>
              <a:t>آورد. فرهنگي كه هرچند در آن زمان بهراحتي ديده نميشد، اما پيدايش </a:t>
            </a:r>
            <a:r>
              <a:rPr lang="fa-IR">
                <a:solidFill>
                  <a:srgbClr val="000000"/>
                </a:solidFill>
                <a:latin typeface="BLotus"/>
                <a:cs typeface="B Zar" panose="00000400000000000000" pitchFamily="2" charset="-78"/>
              </a:rPr>
              <a:t>»</a:t>
            </a:r>
            <a:r>
              <a:rPr lang="fa-IR" smtClean="0">
                <a:solidFill>
                  <a:srgbClr val="000000"/>
                </a:solidFill>
                <a:latin typeface="BLotus"/>
                <a:cs typeface="B Zar" panose="00000400000000000000" pitchFamily="2" charset="-78"/>
              </a:rPr>
              <a:t>ليبراليسم اخلاقي</a:t>
            </a:r>
            <a:r>
              <a:rPr lang="fa-IR">
                <a:solidFill>
                  <a:srgbClr val="000000"/>
                </a:solidFill>
                <a:latin typeface="BLotus"/>
                <a:cs typeface="B Zar" panose="00000400000000000000" pitchFamily="2" charset="-78"/>
              </a:rPr>
              <a:t>« در گروههاي مختلفي از جامعه از نتايج بعدي آن بود؛ انديشهاي </a:t>
            </a:r>
            <a:r>
              <a:rPr lang="fa-IR">
                <a:solidFill>
                  <a:srgbClr val="000000"/>
                </a:solidFill>
                <a:latin typeface="BLotus"/>
                <a:cs typeface="B Zar" panose="00000400000000000000" pitchFamily="2" charset="-78"/>
              </a:rPr>
              <a:t>كه </a:t>
            </a:r>
            <a:r>
              <a:rPr lang="fa-IR" smtClean="0">
                <a:solidFill>
                  <a:srgbClr val="000000"/>
                </a:solidFill>
                <a:latin typeface="BLotus"/>
                <a:cs typeface="B Zar" panose="00000400000000000000" pitchFamily="2" charset="-78"/>
              </a:rPr>
              <a:t>بهتدريج تغييرات </a:t>
            </a:r>
            <a:r>
              <a:rPr lang="fa-IR">
                <a:solidFill>
                  <a:srgbClr val="000000"/>
                </a:solidFill>
                <a:latin typeface="BLotus"/>
                <a:cs typeface="B Zar" panose="00000400000000000000" pitchFamily="2" charset="-78"/>
              </a:rPr>
              <a:t>فرهنگي گوناگوني را براي جامعة ايراني بههمراه داشت</a:t>
            </a:r>
            <a:r>
              <a:rPr lang="fa-IR">
                <a:solidFill>
                  <a:srgbClr val="000000"/>
                </a:solidFill>
                <a:latin typeface="BLotus"/>
                <a:cs typeface="B Zar" panose="00000400000000000000" pitchFamily="2" charset="-78"/>
              </a:rPr>
              <a:t>. </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8911627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اگر ليبراليسم اقتصادي بر خصوصيسازي و سرمايهداري رقابتي تأكيد داشت، مشخصة ليبراليسم اخلاقي نسبيتگرايي شديد آن بود. يكي از نتايج اين نسبيتگرايي اخلاقي، پيدايش الگوهاي متعدد روابط جنسي پيش از ازدواج در فضاهاي شهري ايران بوده است؛ الگوهايي كه </a:t>
            </a:r>
            <a:r>
              <a:rPr lang="fa-IR">
                <a:solidFill>
                  <a:srgbClr val="000000"/>
                </a:solidFill>
                <a:latin typeface="BLotus"/>
                <a:cs typeface="B Zar" panose="00000400000000000000" pitchFamily="2" charset="-78"/>
              </a:rPr>
              <a:t>با </a:t>
            </a:r>
            <a:r>
              <a:rPr lang="fa-IR" smtClean="0">
                <a:solidFill>
                  <a:srgbClr val="000000"/>
                </a:solidFill>
                <a:latin typeface="BLotus"/>
                <a:cs typeface="B Zar" panose="00000400000000000000" pitchFamily="2" charset="-78"/>
              </a:rPr>
              <a:t>سست كردن </a:t>
            </a:r>
            <a:r>
              <a:rPr lang="fa-IR">
                <a:solidFill>
                  <a:srgbClr val="000000"/>
                </a:solidFill>
                <a:latin typeface="BLotus"/>
                <a:cs typeface="B Zar" panose="00000400000000000000" pitchFamily="2" charset="-78"/>
              </a:rPr>
              <a:t>بنيانهاي ارزشي از هنجارهاي اجتماعي پيشين، مانند ازدواج و راههاي مشروع رفع نياز جنسي، تأكيد بر اهميت ميل و ارادة آزاد سوژه در ارضاي »متفاوت« نيازهايش را در كانون توجه خود قرار ميداد. در مرحلة تغييرات فرهنگي، ليبراليسم اخلاقي بنياني فلسفي براي توجيه الگوهاي رفتاري جديد آفريده است</a:t>
            </a:r>
            <a:endParaRPr lang="fa-IR"/>
          </a:p>
        </p:txBody>
      </p:sp>
      <p:sp>
        <p:nvSpPr>
          <p:cNvPr id="4" name="Flowchart: Process 3"/>
          <p:cNvSpPr/>
          <p:nvPr/>
        </p:nvSpPr>
        <p:spPr>
          <a:xfrm>
            <a:off x="838200" y="4726745"/>
            <a:ext cx="3930748" cy="105507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سست كردن بنيانهاي ارزشي</a:t>
            </a:r>
            <a:endParaRPr lang="fa-IR" b="1">
              <a:solidFill>
                <a:srgbClr val="FF0000"/>
              </a:solidFill>
            </a:endParaRPr>
          </a:p>
        </p:txBody>
      </p:sp>
    </p:spTree>
    <p:extLst>
      <p:ext uri="{BB962C8B-B14F-4D97-AF65-F5344CB8AC3E}">
        <p14:creationId xmlns:p14="http://schemas.microsoft.com/office/powerpoint/2010/main" val="1288208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latin typeface="BMitraBold"/>
                <a:cs typeface="B Zar" panose="00000400000000000000" pitchFamily="2" charset="-78"/>
              </a:rPr>
              <a:t>مقدمه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000000"/>
                </a:solidFill>
                <a:latin typeface="BLotus"/>
                <a:cs typeface="B Zar" panose="00000400000000000000" pitchFamily="2" charset="-78"/>
              </a:rPr>
              <a:t>مطالعة </a:t>
            </a:r>
            <a:r>
              <a:rPr lang="fa-IR">
                <a:solidFill>
                  <a:srgbClr val="000000"/>
                </a:solidFill>
                <a:latin typeface="BLotus"/>
                <a:cs typeface="B Zar" panose="00000400000000000000" pitchFamily="2" charset="-78"/>
              </a:rPr>
              <a:t>تحولات ايران از تغييرات اجتماعي گستردهاي در سالهاي اخير </a:t>
            </a:r>
            <a:r>
              <a:rPr lang="fa-IR">
                <a:solidFill>
                  <a:srgbClr val="000000"/>
                </a:solidFill>
                <a:latin typeface="BLotus"/>
                <a:cs typeface="B Zar" panose="00000400000000000000" pitchFamily="2" charset="-78"/>
              </a:rPr>
              <a:t>خبـر </a:t>
            </a:r>
            <a:r>
              <a:rPr lang="fa-IR" smtClean="0">
                <a:solidFill>
                  <a:srgbClr val="000000"/>
                </a:solidFill>
                <a:latin typeface="BLotus"/>
                <a:cs typeface="B Zar" panose="00000400000000000000" pitchFamily="2" charset="-78"/>
              </a:rPr>
              <a:t>مـيدهـد. امروزه</a:t>
            </a:r>
            <a:r>
              <a:rPr lang="fa-IR">
                <a:solidFill>
                  <a:srgbClr val="000000"/>
                </a:solidFill>
                <a:latin typeface="BLotus"/>
                <a:cs typeface="B Zar" panose="00000400000000000000" pitchFamily="2" charset="-78"/>
              </a:rPr>
              <a:t>، فاصلة بين »بلوغ جنسي« و »بلوغ اقتصادي« در ايران به بيش از ده </a:t>
            </a:r>
            <a:r>
              <a:rPr lang="fa-IR">
                <a:solidFill>
                  <a:srgbClr val="000000"/>
                </a:solidFill>
                <a:latin typeface="BLotus"/>
                <a:cs typeface="B Zar" panose="00000400000000000000" pitchFamily="2" charset="-78"/>
              </a:rPr>
              <a:t>سال </a:t>
            </a:r>
            <a:r>
              <a:rPr lang="fa-IR" smtClean="0">
                <a:solidFill>
                  <a:srgbClr val="000000"/>
                </a:solidFill>
                <a:latin typeface="BLotus"/>
                <a:cs typeface="B Zar" panose="00000400000000000000" pitchFamily="2" charset="-78"/>
              </a:rPr>
              <a:t>رسـيده است</a:t>
            </a:r>
            <a:r>
              <a:rPr lang="fa-IR">
                <a:solidFill>
                  <a:srgbClr val="000000"/>
                </a:solidFill>
                <a:latin typeface="BLotus"/>
                <a:cs typeface="B Zar" panose="00000400000000000000" pitchFamily="2" charset="-78"/>
              </a:rPr>
              <a:t>؛ فاصلهاي كه روزبهروز در حال افزايش اسـت. ايـن در حـالي اسـت كـه </a:t>
            </a:r>
            <a:r>
              <a:rPr lang="fa-IR">
                <a:solidFill>
                  <a:srgbClr val="000000"/>
                </a:solidFill>
                <a:latin typeface="BLotus"/>
                <a:cs typeface="B Zar" panose="00000400000000000000" pitchFamily="2" charset="-78"/>
              </a:rPr>
              <a:t>ازدواج</a:t>
            </a:r>
            <a:r>
              <a:rPr lang="fa-IR" smtClean="0">
                <a:solidFill>
                  <a:srgbClr val="000000"/>
                </a:solidFill>
                <a:latin typeface="BLotus"/>
                <a:cs typeface="B Zar" panose="00000400000000000000" pitchFamily="2" charset="-78"/>
              </a:rPr>
              <a:t> تنهاراه </a:t>
            </a:r>
            <a:r>
              <a:rPr lang="fa-IR">
                <a:solidFill>
                  <a:srgbClr val="000000"/>
                </a:solidFill>
                <a:latin typeface="BLotus"/>
                <a:cs typeface="B Zar" panose="00000400000000000000" pitchFamily="2" charset="-78"/>
              </a:rPr>
              <a:t>مشروع رابطة جنسي در ايران است و اكنون اين راه موانع بسياري در </a:t>
            </a:r>
            <a:r>
              <a:rPr lang="fa-IR">
                <a:solidFill>
                  <a:srgbClr val="000000"/>
                </a:solidFill>
                <a:latin typeface="BLotus"/>
                <a:cs typeface="B Zar" panose="00000400000000000000" pitchFamily="2" charset="-78"/>
              </a:rPr>
              <a:t>پيش </a:t>
            </a:r>
            <a:r>
              <a:rPr lang="fa-IR" smtClean="0">
                <a:solidFill>
                  <a:srgbClr val="000000"/>
                </a:solidFill>
                <a:latin typeface="BLotus"/>
                <a:cs typeface="B Zar" panose="00000400000000000000" pitchFamily="2" charset="-78"/>
              </a:rPr>
              <a:t>دارد. در </a:t>
            </a:r>
            <a:r>
              <a:rPr lang="fa-IR">
                <a:solidFill>
                  <a:srgbClr val="000000"/>
                </a:solidFill>
                <a:latin typeface="BLotus"/>
                <a:cs typeface="B Zar" panose="00000400000000000000" pitchFamily="2" charset="-78"/>
              </a:rPr>
              <a:t>حال حاضر، در ايران بيش از دوازدهميليون جوان در سن ازدواج اند كه </a:t>
            </a:r>
            <a:r>
              <a:rPr lang="fa-IR">
                <a:solidFill>
                  <a:srgbClr val="000000"/>
                </a:solidFill>
                <a:latin typeface="BLotus"/>
                <a:cs typeface="B Zar" panose="00000400000000000000" pitchFamily="2" charset="-78"/>
              </a:rPr>
              <a:t>هنوز </a:t>
            </a:r>
            <a:r>
              <a:rPr lang="fa-IR" smtClean="0">
                <a:solidFill>
                  <a:srgbClr val="000000"/>
                </a:solidFill>
                <a:latin typeface="BLotus"/>
                <a:cs typeface="B Zar" panose="00000400000000000000" pitchFamily="2" charset="-78"/>
              </a:rPr>
              <a:t>ازدواج نكردهاند</a:t>
            </a:r>
            <a:r>
              <a:rPr lang="fa-IR">
                <a:solidFill>
                  <a:srgbClr val="000000"/>
                </a:solidFill>
                <a:latin typeface="BLotus"/>
                <a:cs typeface="B Zar" panose="00000400000000000000" pitchFamily="2" charset="-78"/>
              </a:rPr>
              <a:t>. </a:t>
            </a:r>
            <a:r>
              <a:rPr lang="fa-IR" sz="1400">
                <a:solidFill>
                  <a:srgbClr val="000000"/>
                </a:solidFill>
                <a:latin typeface="BLotus"/>
                <a:cs typeface="B Zar" panose="00000400000000000000" pitchFamily="2" charset="-78"/>
              </a:rPr>
              <a:t>1</a:t>
            </a:r>
            <a:r>
              <a:rPr lang="fa-IR">
                <a:solidFill>
                  <a:srgbClr val="000000"/>
                </a:solidFill>
                <a:latin typeface="BLotus"/>
                <a:cs typeface="B Zar" panose="00000400000000000000" pitchFamily="2" charset="-78"/>
              </a:rPr>
              <a:t>مشكل بيكاري جوانان از اساسيترين مسائل سالهاي اخيـر در </a:t>
            </a:r>
            <a:r>
              <a:rPr lang="fa-IR">
                <a:solidFill>
                  <a:srgbClr val="000000"/>
                </a:solidFill>
                <a:latin typeface="BLotus"/>
                <a:cs typeface="B Zar" panose="00000400000000000000" pitchFamily="2" charset="-78"/>
              </a:rPr>
              <a:t>ايـران </a:t>
            </a:r>
            <a:r>
              <a:rPr lang="fa-IR" smtClean="0">
                <a:solidFill>
                  <a:srgbClr val="000000"/>
                </a:solidFill>
                <a:latin typeface="BLotus"/>
                <a:cs typeface="B Zar" panose="00000400000000000000" pitchFamily="2" charset="-78"/>
              </a:rPr>
              <a:t>بـوده است</a:t>
            </a:r>
            <a:r>
              <a:rPr lang="fa-IR">
                <a:solidFill>
                  <a:srgbClr val="000000"/>
                </a:solidFill>
                <a:latin typeface="BLotus"/>
                <a:cs typeface="B Zar" panose="00000400000000000000" pitchFamily="2" charset="-78"/>
              </a:rPr>
              <a:t>؛ </a:t>
            </a:r>
            <a:endParaRPr lang="fa-IR" smtClean="0">
              <a:solidFill>
                <a:srgbClr val="000000"/>
              </a:solidFill>
              <a:latin typeface="BLotus"/>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4273721"/>
            <a:ext cx="2619375" cy="1743075"/>
          </a:xfrm>
          <a:prstGeom prst="rect">
            <a:avLst/>
          </a:prstGeom>
        </p:spPr>
      </p:pic>
    </p:spTree>
    <p:extLst>
      <p:ext uri="{BB962C8B-B14F-4D97-AF65-F5344CB8AC3E}">
        <p14:creationId xmlns:p14="http://schemas.microsoft.com/office/powerpoint/2010/main" val="109592952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منطقي نوين كه نهتنها اين رفتارهاي جديد را </a:t>
            </a:r>
            <a:r>
              <a:rPr lang="fa-IR">
                <a:solidFill>
                  <a:srgbClr val="000000"/>
                </a:solidFill>
                <a:latin typeface="BLotus"/>
                <a:cs typeface="B Zar" panose="00000400000000000000" pitchFamily="2" charset="-78"/>
              </a:rPr>
              <a:t>نابهنجار </a:t>
            </a:r>
            <a:r>
              <a:rPr lang="fa-IR" smtClean="0">
                <a:solidFill>
                  <a:srgbClr val="000000"/>
                </a:solidFill>
                <a:latin typeface="BLotus"/>
                <a:cs typeface="B Zar" panose="00000400000000000000" pitchFamily="2" charset="-78"/>
              </a:rPr>
              <a:t>نميداند، كه </a:t>
            </a:r>
            <a:r>
              <a:rPr lang="fa-IR">
                <a:solidFill>
                  <a:srgbClr val="000000"/>
                </a:solidFill>
                <a:latin typeface="BLotus"/>
                <a:cs typeface="B Zar" panose="00000400000000000000" pitchFamily="2" charset="-78"/>
              </a:rPr>
              <a:t>اساساً هرگونه هنجار غالب را نيز بهچالش ميكشد و بر ارادة آزاد سوژه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انتخاب ارزشهاي </a:t>
            </a:r>
            <a:r>
              <a:rPr lang="fa-IR">
                <a:solidFill>
                  <a:srgbClr val="000000"/>
                </a:solidFill>
                <a:latin typeface="BLotus"/>
                <a:cs typeface="B Zar" panose="00000400000000000000" pitchFamily="2" charset="-78"/>
              </a:rPr>
              <a:t>رفتارياش تأكيد ميكند؛ چراكه بر اساس ليبراليسم اخلاقي، هيچ </a:t>
            </a:r>
            <a:r>
              <a:rPr lang="fa-IR">
                <a:solidFill>
                  <a:srgbClr val="000000"/>
                </a:solidFill>
                <a:latin typeface="BLotus"/>
                <a:cs typeface="B Zar" panose="00000400000000000000" pitchFamily="2" charset="-78"/>
              </a:rPr>
              <a:t>قانون </a:t>
            </a:r>
            <a:r>
              <a:rPr lang="fa-IR" smtClean="0">
                <a:solidFill>
                  <a:srgbClr val="000000"/>
                </a:solidFill>
                <a:latin typeface="BLotus"/>
                <a:cs typeface="B Zar" panose="00000400000000000000" pitchFamily="2" charset="-78"/>
              </a:rPr>
              <a:t>كلي اخلاقي </a:t>
            </a:r>
            <a:r>
              <a:rPr lang="fa-IR">
                <a:solidFill>
                  <a:srgbClr val="000000"/>
                </a:solidFill>
                <a:latin typeface="BLotus"/>
                <a:cs typeface="B Zar" panose="00000400000000000000" pitchFamily="2" charset="-78"/>
              </a:rPr>
              <a:t>وجود ندارد. بنابراين معيار تشخيصدهندة خوب و بد خود سوژه است. </a:t>
            </a:r>
            <a:r>
              <a:rPr lang="fa-IR">
                <a:solidFill>
                  <a:srgbClr val="000000"/>
                </a:solidFill>
                <a:latin typeface="BLotus"/>
                <a:cs typeface="B Zar" panose="00000400000000000000" pitchFamily="2" charset="-78"/>
              </a:rPr>
              <a:t>انعطاف </a:t>
            </a:r>
            <a:r>
              <a:rPr lang="fa-IR" smtClean="0">
                <a:solidFill>
                  <a:srgbClr val="000000"/>
                </a:solidFill>
                <a:latin typeface="BLotus"/>
                <a:cs typeface="B Zar" panose="00000400000000000000" pitchFamily="2" charset="-78"/>
              </a:rPr>
              <a:t>در برابر </a:t>
            </a:r>
            <a:r>
              <a:rPr lang="fa-IR">
                <a:solidFill>
                  <a:srgbClr val="000000"/>
                </a:solidFill>
                <a:latin typeface="BLotus"/>
                <a:cs typeface="B Zar" panose="00000400000000000000" pitchFamily="2" charset="-78"/>
              </a:rPr>
              <a:t>ارزشهاي اخلاقي متنوع، نفي قواعد يگانه و تحولناپذير، و </a:t>
            </a:r>
            <a:r>
              <a:rPr lang="fa-IR">
                <a:solidFill>
                  <a:srgbClr val="000000"/>
                </a:solidFill>
                <a:latin typeface="BLotus"/>
                <a:cs typeface="B Zar" panose="00000400000000000000" pitchFamily="2" charset="-78"/>
              </a:rPr>
              <a:t>درنتيجه </a:t>
            </a:r>
            <a:r>
              <a:rPr lang="fa-IR" smtClean="0">
                <a:solidFill>
                  <a:srgbClr val="000000"/>
                </a:solidFill>
                <a:latin typeface="BLotus"/>
                <a:cs typeface="B Zar" panose="00000400000000000000" pitchFamily="2" charset="-78"/>
              </a:rPr>
              <a:t>شكلگيري رفتارهاي </a:t>
            </a:r>
            <a:r>
              <a:rPr lang="fa-IR">
                <a:solidFill>
                  <a:srgbClr val="000000"/>
                </a:solidFill>
                <a:latin typeface="BLotus"/>
                <a:cs typeface="B Zar" panose="00000400000000000000" pitchFamily="2" charset="-78"/>
              </a:rPr>
              <a:t>جديد جنسي از پيامدهاي ليبراليسم اخلاقي در جامعه است كه، </a:t>
            </a:r>
            <a:r>
              <a:rPr lang="fa-IR">
                <a:solidFill>
                  <a:srgbClr val="000000"/>
                </a:solidFill>
                <a:latin typeface="BLotus"/>
                <a:cs typeface="B Zar" panose="00000400000000000000" pitchFamily="2" charset="-78"/>
              </a:rPr>
              <a:t>با </a:t>
            </a:r>
            <a:r>
              <a:rPr lang="fa-IR" smtClean="0">
                <a:solidFill>
                  <a:srgbClr val="000000"/>
                </a:solidFill>
                <a:latin typeface="BLotus"/>
                <a:cs typeface="B Zar" panose="00000400000000000000" pitchFamily="2" charset="-78"/>
              </a:rPr>
              <a:t>گسترش جهانيشدن </a:t>
            </a:r>
            <a:r>
              <a:rPr lang="fa-IR">
                <a:solidFill>
                  <a:srgbClr val="000000"/>
                </a:solidFill>
                <a:latin typeface="BLotus"/>
                <a:cs typeface="B Zar" panose="00000400000000000000" pitchFamily="2" charset="-78"/>
              </a:rPr>
              <a:t>و ورود سرمايهداري به ايران، در حال رشد و افزايش است. اين رويكرد</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با جداكردن </a:t>
            </a:r>
            <a:r>
              <a:rPr lang="fa-IR">
                <a:solidFill>
                  <a:srgbClr val="000000"/>
                </a:solidFill>
                <a:latin typeface="BLotus"/>
                <a:cs typeface="B Zar" panose="00000400000000000000" pitchFamily="2" charset="-78"/>
              </a:rPr>
              <a:t>عرصة عمومي از حوزة خصوصي و منع دخالت دولت در حوزة </a:t>
            </a:r>
            <a:r>
              <a:rPr lang="fa-IR">
                <a:solidFill>
                  <a:srgbClr val="000000"/>
                </a:solidFill>
                <a:latin typeface="BLotus"/>
                <a:cs typeface="B Zar" panose="00000400000000000000" pitchFamily="2" charset="-78"/>
              </a:rPr>
              <a:t>زندگي </a:t>
            </a:r>
            <a:r>
              <a:rPr lang="fa-IR" smtClean="0">
                <a:solidFill>
                  <a:srgbClr val="000000"/>
                </a:solidFill>
                <a:latin typeface="BLotus"/>
                <a:cs typeface="B Zar" panose="00000400000000000000" pitchFamily="2" charset="-78"/>
              </a:rPr>
              <a:t>شخصي، آزادي </a:t>
            </a:r>
            <a:r>
              <a:rPr lang="fa-IR">
                <a:solidFill>
                  <a:srgbClr val="000000"/>
                </a:solidFill>
                <a:latin typeface="BLotus"/>
                <a:cs typeface="B Zar" panose="00000400000000000000" pitchFamily="2" charset="-78"/>
              </a:rPr>
              <a:t>بسياري را براي انتخاب شيوههاي متفاوت زندگي براي سوژه فراهم ميكند</a:t>
            </a:r>
            <a:r>
              <a:rPr lang="fa-IR">
                <a:cs typeface="B Zar" panose="00000400000000000000" pitchFamily="2" charset="-78"/>
              </a:rPr>
              <a:t>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5247249"/>
            <a:ext cx="4065563" cy="75965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پيامدهاي ليبراليسم اخلاقي</a:t>
            </a:r>
            <a:endParaRPr lang="fa-IR" b="1">
              <a:solidFill>
                <a:srgbClr val="FF0000"/>
              </a:solidFill>
            </a:endParaRPr>
          </a:p>
        </p:txBody>
      </p:sp>
    </p:spTree>
    <p:extLst>
      <p:ext uri="{BB962C8B-B14F-4D97-AF65-F5344CB8AC3E}">
        <p14:creationId xmlns:p14="http://schemas.microsoft.com/office/powerpoint/2010/main" val="111314418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latin typeface="BLotus"/>
                <a:cs typeface="B Zar" panose="00000400000000000000" pitchFamily="2" charset="-78"/>
              </a:rPr>
              <a:t>ويا، 34ساله، ميگويد:</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000000"/>
                </a:solidFill>
                <a:latin typeface="BLotus"/>
                <a:cs typeface="B Zar" panose="00000400000000000000" pitchFamily="2" charset="-78"/>
              </a:rPr>
              <a:t>الان </a:t>
            </a:r>
            <a:r>
              <a:rPr lang="fa-IR">
                <a:solidFill>
                  <a:srgbClr val="000000"/>
                </a:solidFill>
                <a:latin typeface="BLotus"/>
                <a:cs typeface="B Zar" panose="00000400000000000000" pitchFamily="2" charset="-78"/>
              </a:rPr>
              <a:t>ديگه هركي هرجور كه دلش بخواد راهش رو پيدا ميكنه. اوضاع جامعة امروز</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اجازة اين </a:t>
            </a:r>
            <a:r>
              <a:rPr lang="fa-IR">
                <a:solidFill>
                  <a:srgbClr val="000000"/>
                </a:solidFill>
                <a:latin typeface="BLotus"/>
                <a:cs typeface="B Zar" panose="00000400000000000000" pitchFamily="2" charset="-78"/>
              </a:rPr>
              <a:t>تنوع رو ميده و مردم ديگه كاري به كار هم </a:t>
            </a:r>
            <a:r>
              <a:rPr lang="fa-IR">
                <a:solidFill>
                  <a:srgbClr val="000000"/>
                </a:solidFill>
                <a:latin typeface="BLotus"/>
                <a:cs typeface="B Zar" panose="00000400000000000000" pitchFamily="2" charset="-78"/>
              </a:rPr>
              <a:t>ندارن </a:t>
            </a:r>
            <a:r>
              <a:rPr lang="fa-IR" smtClean="0">
                <a:solidFill>
                  <a:srgbClr val="000000"/>
                </a:solidFill>
                <a:latin typeface="BLotus"/>
                <a:cs typeface="B Zar" panose="00000400000000000000" pitchFamily="2" charset="-78"/>
              </a:rPr>
              <a:t>(گسترش </a:t>
            </a:r>
            <a:r>
              <a:rPr lang="fa-IR">
                <a:solidFill>
                  <a:srgbClr val="000000"/>
                </a:solidFill>
                <a:latin typeface="BLotus"/>
                <a:cs typeface="B Zar" panose="00000400000000000000" pitchFamily="2" charset="-78"/>
              </a:rPr>
              <a:t>بيتفاوتي </a:t>
            </a:r>
            <a:r>
              <a:rPr lang="fa-IR" smtClean="0">
                <a:solidFill>
                  <a:srgbClr val="000000"/>
                </a:solidFill>
                <a:latin typeface="BLotus"/>
                <a:cs typeface="B Zar" panose="00000400000000000000" pitchFamily="2" charset="-78"/>
              </a:rPr>
              <a:t>فرهنگي) بعضيها </a:t>
            </a:r>
            <a:r>
              <a:rPr lang="fa-IR">
                <a:solidFill>
                  <a:srgbClr val="000000"/>
                </a:solidFill>
                <a:latin typeface="BLotus"/>
                <a:cs typeface="B Zar" panose="00000400000000000000" pitchFamily="2" charset="-78"/>
              </a:rPr>
              <a:t>دوست دارن ازدواج كنن و بعضيها هم مثل ما دوست ندارن </a:t>
            </a:r>
            <a:r>
              <a:rPr lang="fa-IR">
                <a:solidFill>
                  <a:srgbClr val="000000"/>
                </a:solidFill>
                <a:latin typeface="BLotus"/>
                <a:cs typeface="B Zar" panose="00000400000000000000" pitchFamily="2" charset="-78"/>
              </a:rPr>
              <a:t>و </a:t>
            </a:r>
            <a:r>
              <a:rPr lang="fa-IR" smtClean="0">
                <a:solidFill>
                  <a:srgbClr val="000000"/>
                </a:solidFill>
                <a:latin typeface="BLotus"/>
                <a:cs typeface="B Zar" panose="00000400000000000000" pitchFamily="2" charset="-78"/>
              </a:rPr>
              <a:t>ميخوان رابطههاي </a:t>
            </a:r>
            <a:r>
              <a:rPr lang="fa-IR">
                <a:solidFill>
                  <a:srgbClr val="000000"/>
                </a:solidFill>
                <a:latin typeface="BLotus"/>
                <a:cs typeface="B Zar" panose="00000400000000000000" pitchFamily="2" charset="-78"/>
              </a:rPr>
              <a:t>ديگهاي رو تجربه كنن. اين يه مسئلة شخصيه )نسبيتگرايي اخلاقي و رفتاري</a:t>
            </a:r>
            <a:r>
              <a:rPr lang="fa-IR">
                <a:solidFill>
                  <a:srgbClr val="000000"/>
                </a:solidFill>
                <a:latin typeface="BLotus"/>
                <a:cs typeface="B Zar" panose="00000400000000000000" pitchFamily="2" charset="-78"/>
              </a:rPr>
              <a:t>.</a:t>
            </a:r>
            <a:r>
              <a:rPr lang="fa-IR">
                <a:cs typeface="B Zar" panose="00000400000000000000" pitchFamily="2" charset="-78"/>
              </a:rPr>
              <a:t> </a:t>
            </a:r>
            <a:r>
              <a:rPr lang="fa-IR">
                <a:solidFill>
                  <a:srgbClr val="000000"/>
                </a:solidFill>
                <a:latin typeface="BLotus"/>
                <a:cs typeface="B Zar" panose="00000400000000000000" pitchFamily="2" charset="-78"/>
              </a:rPr>
              <a:t>الان ديگه ارزشهاي ازدواج هم شكسته شده ... كـي گفتـه اونـايي كـه </a:t>
            </a:r>
            <a:r>
              <a:rPr lang="fa-IR">
                <a:solidFill>
                  <a:srgbClr val="000000"/>
                </a:solidFill>
                <a:latin typeface="BLotus"/>
                <a:cs typeface="B Zar" panose="00000400000000000000" pitchFamily="2" charset="-78"/>
              </a:rPr>
              <a:t>ازدواج </a:t>
            </a:r>
            <a:r>
              <a:rPr lang="fa-IR" smtClean="0">
                <a:solidFill>
                  <a:srgbClr val="000000"/>
                </a:solidFill>
                <a:latin typeface="BLotus"/>
                <a:cs typeface="B Zar" panose="00000400000000000000" pitchFamily="2" charset="-78"/>
              </a:rPr>
              <a:t>مـيكـنن موفقترن</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(ترديد </a:t>
            </a:r>
            <a:r>
              <a:rPr lang="fa-IR">
                <a:solidFill>
                  <a:srgbClr val="000000"/>
                </a:solidFill>
                <a:latin typeface="BLotus"/>
                <a:cs typeface="B Zar" panose="00000400000000000000" pitchFamily="2" charset="-78"/>
              </a:rPr>
              <a:t>به </a:t>
            </a:r>
            <a:r>
              <a:rPr lang="fa-IR">
                <a:solidFill>
                  <a:srgbClr val="000000"/>
                </a:solidFill>
                <a:latin typeface="BLotus"/>
                <a:cs typeface="B Zar" panose="00000400000000000000" pitchFamily="2" charset="-78"/>
              </a:rPr>
              <a:t>هنجارهاي </a:t>
            </a:r>
            <a:r>
              <a:rPr lang="fa-IR" smtClean="0">
                <a:solidFill>
                  <a:srgbClr val="000000"/>
                </a:solidFill>
                <a:latin typeface="BLotus"/>
                <a:cs typeface="B Zar" panose="00000400000000000000" pitchFamily="2" charset="-78"/>
              </a:rPr>
              <a:t>پيشين). </a:t>
            </a:r>
            <a:r>
              <a:rPr lang="fa-IR">
                <a:solidFill>
                  <a:srgbClr val="000000"/>
                </a:solidFill>
                <a:latin typeface="BLotus"/>
                <a:cs typeface="B Zar" panose="00000400000000000000" pitchFamily="2" charset="-78"/>
              </a:rPr>
              <a:t>اگه ميگن اين رابطـههـاي مـا ناپايـداره</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خـب ازدواج </a:t>
            </a:r>
            <a:r>
              <a:rPr lang="fa-IR">
                <a:solidFill>
                  <a:srgbClr val="000000"/>
                </a:solidFill>
                <a:latin typeface="BLotus"/>
                <a:cs typeface="B Zar" panose="00000400000000000000" pitchFamily="2" charset="-78"/>
              </a:rPr>
              <a:t>هم ناپايدار شده ... كدوم پايداري با اينهمه طلاق</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(تجدد </a:t>
            </a:r>
            <a:r>
              <a:rPr lang="fa-IR">
                <a:solidFill>
                  <a:srgbClr val="000000"/>
                </a:solidFill>
                <a:latin typeface="BLotus"/>
                <a:cs typeface="B Zar" panose="00000400000000000000" pitchFamily="2" charset="-78"/>
              </a:rPr>
              <a:t>و </a:t>
            </a:r>
            <a:r>
              <a:rPr lang="fa-IR">
                <a:solidFill>
                  <a:srgbClr val="000000"/>
                </a:solidFill>
                <a:latin typeface="BLotus"/>
                <a:cs typeface="B Zar" panose="00000400000000000000" pitchFamily="2" charset="-78"/>
              </a:rPr>
              <a:t>افـزايش </a:t>
            </a:r>
            <a:r>
              <a:rPr lang="fa-IR" smtClean="0">
                <a:solidFill>
                  <a:srgbClr val="000000"/>
                </a:solidFill>
                <a:latin typeface="BLotus"/>
                <a:cs typeface="B Zar" panose="00000400000000000000" pitchFamily="2" charset="-78"/>
              </a:rPr>
              <a:t>ناپايـداري در روابط). </a:t>
            </a:r>
            <a:r>
              <a:rPr lang="fa-IR">
                <a:solidFill>
                  <a:srgbClr val="000000"/>
                </a:solidFill>
                <a:latin typeface="BLotus"/>
                <a:cs typeface="B Zar" panose="00000400000000000000" pitchFamily="2" charset="-78"/>
              </a:rPr>
              <a:t>الان ديگه مهم اينه كه تا وقتي با طرفت باشي كه از بودن با اون </a:t>
            </a:r>
            <a:r>
              <a:rPr lang="fa-IR">
                <a:solidFill>
                  <a:srgbClr val="000000"/>
                </a:solidFill>
                <a:latin typeface="BLotus"/>
                <a:cs typeface="B Zar" panose="00000400000000000000" pitchFamily="2" charset="-78"/>
              </a:rPr>
              <a:t>لـذت </a:t>
            </a:r>
            <a:r>
              <a:rPr lang="fa-IR" smtClean="0">
                <a:solidFill>
                  <a:srgbClr val="000000"/>
                </a:solidFill>
                <a:latin typeface="BLotus"/>
                <a:cs typeface="B Zar" panose="00000400000000000000" pitchFamily="2" charset="-78"/>
              </a:rPr>
              <a:t>ببـري؛ نه </a:t>
            </a:r>
            <a:r>
              <a:rPr lang="fa-IR">
                <a:solidFill>
                  <a:srgbClr val="000000"/>
                </a:solidFill>
                <a:latin typeface="BLotus"/>
                <a:cs typeface="B Zar" panose="00000400000000000000" pitchFamily="2" charset="-78"/>
              </a:rPr>
              <a:t>با زور قانون و دادگاه</a:t>
            </a:r>
            <a:r>
              <a:rPr lang="fa-IR">
                <a:solidFill>
                  <a:prstClr val="black"/>
                </a:solidFill>
                <a:cs typeface="B Zar" panose="00000400000000000000" pitchFamily="2" charset="-78"/>
              </a:rPr>
              <a:t> </a:t>
            </a:r>
            <a:endParaRPr lang="fa-IR" smtClean="0">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7652142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Lotus"/>
                <a:cs typeface="B Zar" panose="00000400000000000000" pitchFamily="2" charset="-78"/>
              </a:rPr>
              <a:t>ليبراليسم اخلاقي، با ترجيحدادن كيفيت زندگي به كميت آن، لذت در يك رابطـه </a:t>
            </a:r>
            <a:r>
              <a:rPr lang="fa-IR">
                <a:solidFill>
                  <a:srgbClr val="000000"/>
                </a:solidFill>
                <a:latin typeface="BLotus"/>
                <a:cs typeface="B Zar" panose="00000400000000000000" pitchFamily="2" charset="-78"/>
              </a:rPr>
              <a:t>را </a:t>
            </a:r>
            <a:r>
              <a:rPr lang="fa-IR" smtClean="0">
                <a:solidFill>
                  <a:srgbClr val="000000"/>
                </a:solidFill>
                <a:latin typeface="BLotus"/>
                <a:cs typeface="B Zar" panose="00000400000000000000" pitchFamily="2" charset="-78"/>
              </a:rPr>
              <a:t>بـر طولانيبودن </a:t>
            </a:r>
            <a:r>
              <a:rPr lang="fa-IR">
                <a:solidFill>
                  <a:srgbClr val="000000"/>
                </a:solidFill>
                <a:latin typeface="BLotus"/>
                <a:cs typeface="B Zar" panose="00000400000000000000" pitchFamily="2" charset="-78"/>
              </a:rPr>
              <a:t>آن ترجيح داد و، بهتدريج و از همين طريق</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رابطه هاي </a:t>
            </a:r>
            <a:r>
              <a:rPr lang="fa-IR">
                <a:solidFill>
                  <a:srgbClr val="000000"/>
                </a:solidFill>
                <a:latin typeface="BLotus"/>
                <a:cs typeface="B Zar" panose="00000400000000000000" pitchFamily="2" charset="-78"/>
              </a:rPr>
              <a:t>كوتاهمدت </a:t>
            </a:r>
            <a:r>
              <a:rPr lang="fa-IR">
                <a:solidFill>
                  <a:srgbClr val="000000"/>
                </a:solidFill>
                <a:latin typeface="BLotus"/>
                <a:cs typeface="B Zar" panose="00000400000000000000" pitchFamily="2" charset="-78"/>
              </a:rPr>
              <a:t>از </a:t>
            </a:r>
            <a:r>
              <a:rPr lang="fa-IR" smtClean="0">
                <a:solidFill>
                  <a:srgbClr val="000000"/>
                </a:solidFill>
                <a:latin typeface="BLotus"/>
                <a:cs typeface="B Zar" panose="00000400000000000000" pitchFamily="2" charset="-78"/>
              </a:rPr>
              <a:t>مناسـبات بلندمدت </a:t>
            </a:r>
            <a:r>
              <a:rPr lang="fa-IR">
                <a:solidFill>
                  <a:srgbClr val="000000"/>
                </a:solidFill>
                <a:latin typeface="BLotus"/>
                <a:cs typeface="B Zar" panose="00000400000000000000" pitchFamily="2" charset="-78"/>
              </a:rPr>
              <a:t>پيشي گرفتند. از طرفي، سوژههاي حاضر در روابط همخانگي، رفتار خود را بسيار</a:t>
            </a:r>
            <a:br>
              <a:rPr lang="fa-IR">
                <a:solidFill>
                  <a:srgbClr val="000000"/>
                </a:solidFill>
                <a:latin typeface="BLotus"/>
                <a:cs typeface="B Zar" panose="00000400000000000000" pitchFamily="2" charset="-78"/>
              </a:rPr>
            </a:br>
            <a:r>
              <a:rPr lang="fa-IR">
                <a:solidFill>
                  <a:srgbClr val="000000"/>
                </a:solidFill>
                <a:latin typeface="BLotus"/>
                <a:cs typeface="B Zar" panose="00000400000000000000" pitchFamily="2" charset="-78"/>
              </a:rPr>
              <a:t>متفاوت با الگوهاي »نابهنجار« روابط پيش از ازدواج، </a:t>
            </a:r>
            <a:r>
              <a:rPr lang="fa-IR">
                <a:solidFill>
                  <a:srgbClr val="000000"/>
                </a:solidFill>
                <a:latin typeface="BLotus"/>
                <a:cs typeface="B Zar" panose="00000400000000000000" pitchFamily="2" charset="-78"/>
              </a:rPr>
              <a:t>مانند </a:t>
            </a:r>
            <a:r>
              <a:rPr lang="fa-IR" smtClean="0">
                <a:solidFill>
                  <a:srgbClr val="000000"/>
                </a:solidFill>
                <a:latin typeface="BLotus"/>
                <a:cs typeface="B Zar" panose="00000400000000000000" pitchFamily="2" charset="-78"/>
              </a:rPr>
              <a:t>گونه هاي </a:t>
            </a:r>
            <a:r>
              <a:rPr lang="fa-IR">
                <a:solidFill>
                  <a:srgbClr val="000000"/>
                </a:solidFill>
                <a:latin typeface="BLotus"/>
                <a:cs typeface="B Zar" panose="00000400000000000000" pitchFamily="2" charset="-78"/>
              </a:rPr>
              <a:t>روسپيگري، ميداننـد</a:t>
            </a:r>
            <a:br>
              <a:rPr lang="fa-IR">
                <a:solidFill>
                  <a:srgbClr val="000000"/>
                </a:solidFill>
                <a:latin typeface="BLotus"/>
                <a:cs typeface="B Zar" panose="00000400000000000000" pitchFamily="2" charset="-78"/>
              </a:rPr>
            </a:br>
            <a:r>
              <a:rPr lang="fa-IR">
                <a:solidFill>
                  <a:srgbClr val="000000"/>
                </a:solidFill>
                <a:latin typeface="BLotus"/>
                <a:cs typeface="B Zar" panose="00000400000000000000" pitchFamily="2" charset="-78"/>
              </a:rPr>
              <a:t>و براي روابطشان احترام قائلاند و نهتنها رفتار خود را بهنجار، كه اخلاقـي نيـز مـيداننـد؛</a:t>
            </a:r>
            <a:br>
              <a:rPr lang="fa-IR">
                <a:solidFill>
                  <a:srgbClr val="000000"/>
                </a:solidFill>
                <a:latin typeface="BLotus"/>
                <a:cs typeface="B Zar" panose="00000400000000000000" pitchFamily="2" charset="-78"/>
              </a:rPr>
            </a:br>
            <a:r>
              <a:rPr lang="fa-IR">
                <a:solidFill>
                  <a:srgbClr val="000000"/>
                </a:solidFill>
                <a:latin typeface="BLotus"/>
                <a:cs typeface="B Zar" panose="00000400000000000000" pitchFamily="2" charset="-78"/>
              </a:rPr>
              <a:t>چراكه هم به شريك خويش متعهدند و هم بـه او عشـق مـيورزنـد؛ تعهـد و عشـقي كـه</a:t>
            </a:r>
            <a:br>
              <a:rPr lang="fa-IR">
                <a:solidFill>
                  <a:srgbClr val="000000"/>
                </a:solidFill>
                <a:latin typeface="BLotus"/>
                <a:cs typeface="B Zar" panose="00000400000000000000" pitchFamily="2" charset="-78"/>
              </a:rPr>
            </a:br>
            <a:r>
              <a:rPr lang="fa-IR">
                <a:solidFill>
                  <a:srgbClr val="000000"/>
                </a:solidFill>
                <a:latin typeface="BLotus"/>
                <a:cs typeface="B Zar" panose="00000400000000000000" pitchFamily="2" charset="-78"/>
              </a:rPr>
              <a:t>الزامهاي قانوني در آن دخيل </a:t>
            </a:r>
            <a:r>
              <a:rPr lang="fa-IR">
                <a:solidFill>
                  <a:srgbClr val="000000"/>
                </a:solidFill>
                <a:latin typeface="BLotus"/>
                <a:cs typeface="B Zar" panose="00000400000000000000" pitchFamily="2" charset="-78"/>
              </a:rPr>
              <a:t>نيست</a:t>
            </a:r>
            <a:r>
              <a:rPr lang="fa-IR">
                <a:cs typeface="B Zar" panose="00000400000000000000" pitchFamily="2" charset="-78"/>
              </a:rPr>
              <a:t> </a:t>
            </a:r>
            <a:endParaRPr lang="fa-IR" smtClean="0">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502908"/>
            <a:ext cx="3967090" cy="167405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رابطه </a:t>
            </a:r>
            <a:r>
              <a:rPr lang="fa-IR" sz="2800" b="1">
                <a:solidFill>
                  <a:srgbClr val="FF0000"/>
                </a:solidFill>
                <a:latin typeface="BLotus"/>
                <a:cs typeface="B Zar" panose="00000400000000000000" pitchFamily="2" charset="-78"/>
              </a:rPr>
              <a:t>هاي </a:t>
            </a:r>
            <a:r>
              <a:rPr lang="fa-IR" sz="2800" b="1" smtClean="0">
                <a:solidFill>
                  <a:srgbClr val="FF0000"/>
                </a:solidFill>
                <a:latin typeface="BLotus"/>
                <a:cs typeface="B Zar" panose="00000400000000000000" pitchFamily="2" charset="-78"/>
              </a:rPr>
              <a:t>كوتاه مدت </a:t>
            </a:r>
            <a:r>
              <a:rPr lang="fa-IR" sz="2800" b="1">
                <a:solidFill>
                  <a:srgbClr val="FF0000"/>
                </a:solidFill>
                <a:latin typeface="BLotus"/>
                <a:cs typeface="B Zar" panose="00000400000000000000" pitchFamily="2" charset="-78"/>
              </a:rPr>
              <a:t>از مناسـبات بلندمدت پيشي گرفتند</a:t>
            </a:r>
            <a:endParaRPr lang="fa-IR" b="1">
              <a:solidFill>
                <a:srgbClr val="FF0000"/>
              </a:solidFill>
            </a:endParaRPr>
          </a:p>
        </p:txBody>
      </p:sp>
    </p:spTree>
    <p:extLst>
      <p:ext uri="{BB962C8B-B14F-4D97-AF65-F5344CB8AC3E}">
        <p14:creationId xmlns:p14="http://schemas.microsoft.com/office/powerpoint/2010/main" val="414062520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latin typeface="BLotus"/>
                <a:cs typeface="B Zar" panose="00000400000000000000" pitchFamily="2" charset="-78"/>
              </a:rPr>
              <a:t>پيمان، 36ساله، ميگويد:</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000000"/>
                </a:solidFill>
                <a:latin typeface="BLotus"/>
                <a:cs typeface="B Zar" panose="00000400000000000000" pitchFamily="2" charset="-78"/>
              </a:rPr>
              <a:t>همة </a:t>
            </a:r>
            <a:r>
              <a:rPr lang="fa-IR">
                <a:solidFill>
                  <a:srgbClr val="000000"/>
                </a:solidFill>
                <a:latin typeface="BLotus"/>
                <a:cs typeface="B Zar" panose="00000400000000000000" pitchFamily="2" charset="-78"/>
              </a:rPr>
              <a:t>انواع روابط پيش از ازدواج، معناش فحشا نيست. نگاه من، تو اين رابطه</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هيچوقت صرفاً </a:t>
            </a:r>
            <a:r>
              <a:rPr lang="fa-IR">
                <a:solidFill>
                  <a:srgbClr val="000000"/>
                </a:solidFill>
                <a:latin typeface="BLotus"/>
                <a:cs typeface="B Zar" panose="00000400000000000000" pitchFamily="2" charset="-78"/>
              </a:rPr>
              <a:t>جنسي نيست و هميشه بايد به طرفم حس عاطفي هم داشته باشم. براي همين</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من هيچوقت </a:t>
            </a:r>
            <a:r>
              <a:rPr lang="fa-IR">
                <a:solidFill>
                  <a:srgbClr val="000000"/>
                </a:solidFill>
                <a:latin typeface="BLotus"/>
                <a:cs typeface="B Zar" panose="00000400000000000000" pitchFamily="2" charset="-78"/>
              </a:rPr>
              <a:t>طرفم رو از توي خيابون پيدا نكردم. با اينكه ماشين و خونه داشتم</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هيچوقت نرفتم </a:t>
            </a:r>
            <a:r>
              <a:rPr lang="fa-IR">
                <a:solidFill>
                  <a:srgbClr val="000000"/>
                </a:solidFill>
                <a:latin typeface="BLotus"/>
                <a:cs typeface="B Zar" panose="00000400000000000000" pitchFamily="2" charset="-78"/>
              </a:rPr>
              <a:t>توي خيابون يك نفر رو سوار كنم )پيدايش گرايشهاي روشنفكرانه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روابط پيش </a:t>
            </a:r>
            <a:r>
              <a:rPr lang="fa-IR">
                <a:solidFill>
                  <a:srgbClr val="000000"/>
                </a:solidFill>
                <a:latin typeface="BLotus"/>
                <a:cs typeface="B Zar" panose="00000400000000000000" pitchFamily="2" charset="-78"/>
              </a:rPr>
              <a:t>از ازدواج</a:t>
            </a:r>
            <a:r>
              <a:rPr lang="fa-IR">
                <a:solidFill>
                  <a:srgbClr val="000000"/>
                </a:solidFill>
                <a:latin typeface="BLotus"/>
                <a:cs typeface="B Zar" panose="00000400000000000000" pitchFamily="2" charset="-78"/>
              </a:rPr>
              <a:t>.</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60246971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latin typeface="BLotus"/>
                <a:cs typeface="B Zar" panose="00000400000000000000" pitchFamily="2" charset="-78"/>
              </a:rPr>
              <a:t>مهشيد، 27ساله، ميگويد:</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000000"/>
                </a:solidFill>
                <a:latin typeface="BLotus"/>
                <a:cs typeface="B Zar" panose="00000400000000000000" pitchFamily="2" charset="-78"/>
              </a:rPr>
              <a:t>به </a:t>
            </a:r>
            <a:r>
              <a:rPr lang="fa-IR">
                <a:solidFill>
                  <a:srgbClr val="000000"/>
                </a:solidFill>
                <a:latin typeface="BLotus"/>
                <a:cs typeface="B Zar" panose="00000400000000000000" pitchFamily="2" charset="-78"/>
              </a:rPr>
              <a:t>نظر من، الان ديگه مهم نيست كه پيش از ازدواج چه كسي رابطه داره و </a:t>
            </a:r>
            <a:r>
              <a:rPr lang="fa-IR">
                <a:solidFill>
                  <a:srgbClr val="000000"/>
                </a:solidFill>
                <a:latin typeface="BLotus"/>
                <a:cs typeface="B Zar" panose="00000400000000000000" pitchFamily="2" charset="-78"/>
              </a:rPr>
              <a:t>چه </a:t>
            </a:r>
            <a:r>
              <a:rPr lang="fa-IR" smtClean="0">
                <a:solidFill>
                  <a:srgbClr val="000000"/>
                </a:solidFill>
                <a:latin typeface="BLotus"/>
                <a:cs typeface="B Zar" panose="00000400000000000000" pitchFamily="2" charset="-78"/>
              </a:rPr>
              <a:t>كسي نداره</a:t>
            </a:r>
            <a:r>
              <a:rPr lang="fa-IR">
                <a:solidFill>
                  <a:srgbClr val="000000"/>
                </a:solidFill>
                <a:latin typeface="BLotus"/>
                <a:cs typeface="B Zar" panose="00000400000000000000" pitchFamily="2" charset="-78"/>
              </a:rPr>
              <a:t>، چون سن ازدواج ديگه آنقدر رفته بالا كه </a:t>
            </a:r>
            <a:r>
              <a:rPr lang="fa-IR">
                <a:solidFill>
                  <a:srgbClr val="000000"/>
                </a:solidFill>
                <a:latin typeface="BLotus"/>
                <a:cs typeface="B Zar" panose="00000400000000000000" pitchFamily="2" charset="-78"/>
              </a:rPr>
              <a:t>خيليها </a:t>
            </a:r>
            <a:r>
              <a:rPr lang="fa-IR" smtClean="0">
                <a:solidFill>
                  <a:srgbClr val="000000"/>
                </a:solidFill>
                <a:latin typeface="BLotus"/>
                <a:cs typeface="B Zar" panose="00000400000000000000" pitchFamily="2" charset="-78"/>
              </a:rPr>
              <a:t>خودبه خود </a:t>
            </a:r>
            <a:r>
              <a:rPr lang="fa-IR">
                <a:solidFill>
                  <a:srgbClr val="000000"/>
                </a:solidFill>
                <a:latin typeface="BLotus"/>
                <a:cs typeface="B Zar" panose="00000400000000000000" pitchFamily="2" charset="-78"/>
              </a:rPr>
              <a:t>رفتن </a:t>
            </a:r>
            <a:r>
              <a:rPr lang="fa-IR">
                <a:solidFill>
                  <a:srgbClr val="000000"/>
                </a:solidFill>
                <a:latin typeface="BLotus"/>
                <a:cs typeface="B Zar" panose="00000400000000000000" pitchFamily="2" charset="-78"/>
              </a:rPr>
              <a:t>به </a:t>
            </a:r>
            <a:r>
              <a:rPr lang="fa-IR" smtClean="0">
                <a:solidFill>
                  <a:srgbClr val="000000"/>
                </a:solidFill>
                <a:latin typeface="BLotus"/>
                <a:cs typeface="B Zar" panose="00000400000000000000" pitchFamily="2" charset="-78"/>
              </a:rPr>
              <a:t>سمت روابط </a:t>
            </a:r>
            <a:r>
              <a:rPr lang="fa-IR">
                <a:solidFill>
                  <a:srgbClr val="000000"/>
                </a:solidFill>
                <a:latin typeface="BLotus"/>
                <a:cs typeface="B Zar" panose="00000400000000000000" pitchFamily="2" charset="-78"/>
              </a:rPr>
              <a:t>پيش از </a:t>
            </a:r>
            <a:r>
              <a:rPr lang="fa-IR">
                <a:solidFill>
                  <a:srgbClr val="000000"/>
                </a:solidFill>
                <a:latin typeface="BLotus"/>
                <a:cs typeface="B Zar" panose="00000400000000000000" pitchFamily="2" charset="-78"/>
              </a:rPr>
              <a:t>ازدواج </a:t>
            </a:r>
            <a:r>
              <a:rPr lang="fa-IR" smtClean="0">
                <a:solidFill>
                  <a:srgbClr val="000000"/>
                </a:solidFill>
                <a:latin typeface="BLotus"/>
                <a:cs typeface="B Zar" panose="00000400000000000000" pitchFamily="2" charset="-78"/>
              </a:rPr>
              <a:t>(احساس </a:t>
            </a:r>
            <a:r>
              <a:rPr lang="fa-IR">
                <a:solidFill>
                  <a:srgbClr val="000000"/>
                </a:solidFill>
                <a:latin typeface="BLotus"/>
                <a:cs typeface="B Zar" panose="00000400000000000000" pitchFamily="2" charset="-78"/>
              </a:rPr>
              <a:t>فراگيري روابط از </a:t>
            </a:r>
            <a:r>
              <a:rPr lang="fa-IR">
                <a:solidFill>
                  <a:srgbClr val="000000"/>
                </a:solidFill>
                <a:latin typeface="BLotus"/>
                <a:cs typeface="B Zar" panose="00000400000000000000" pitchFamily="2" charset="-78"/>
              </a:rPr>
              <a:t>سوي </a:t>
            </a:r>
            <a:r>
              <a:rPr lang="fa-IR" smtClean="0">
                <a:solidFill>
                  <a:srgbClr val="000000"/>
                </a:solidFill>
                <a:latin typeface="BLotus"/>
                <a:cs typeface="B Zar" panose="00000400000000000000" pitchFamily="2" charset="-78"/>
              </a:rPr>
              <a:t>سوژه). </a:t>
            </a:r>
            <a:r>
              <a:rPr lang="fa-IR">
                <a:solidFill>
                  <a:srgbClr val="000000"/>
                </a:solidFill>
                <a:latin typeface="BLotus"/>
                <a:cs typeface="B Zar" panose="00000400000000000000" pitchFamily="2" charset="-78"/>
              </a:rPr>
              <a:t>اما اين وسط، </a:t>
            </a:r>
            <a:r>
              <a:rPr lang="fa-IR">
                <a:solidFill>
                  <a:srgbClr val="000000"/>
                </a:solidFill>
                <a:latin typeface="BLotus"/>
                <a:cs typeface="B Zar" panose="00000400000000000000" pitchFamily="2" charset="-78"/>
              </a:rPr>
              <a:t>مهم </a:t>
            </a:r>
            <a:r>
              <a:rPr lang="fa-IR" smtClean="0">
                <a:solidFill>
                  <a:srgbClr val="000000"/>
                </a:solidFill>
                <a:latin typeface="BLotus"/>
                <a:cs typeface="B Zar" panose="00000400000000000000" pitchFamily="2" charset="-78"/>
              </a:rPr>
              <a:t>اون معنايييه </a:t>
            </a:r>
            <a:r>
              <a:rPr lang="fa-IR">
                <a:solidFill>
                  <a:srgbClr val="000000"/>
                </a:solidFill>
                <a:latin typeface="BLotus"/>
                <a:cs typeface="B Zar" panose="00000400000000000000" pitchFamily="2" charset="-78"/>
              </a:rPr>
              <a:t>كه آدمها به رابطهشون ميدن. مثلاً از ديدگاه سنتي كه نگاه ميكني </a:t>
            </a:r>
            <a:r>
              <a:rPr lang="fa-IR">
                <a:solidFill>
                  <a:srgbClr val="000000"/>
                </a:solidFill>
                <a:latin typeface="BLotus"/>
                <a:cs typeface="B Zar" panose="00000400000000000000" pitchFamily="2" charset="-78"/>
              </a:rPr>
              <a:t>ميگي </a:t>
            </a:r>
            <a:r>
              <a:rPr lang="fa-IR" smtClean="0">
                <a:solidFill>
                  <a:srgbClr val="000000"/>
                </a:solidFill>
                <a:latin typeface="BLotus"/>
                <a:cs typeface="B Zar" panose="00000400000000000000" pitchFamily="2" charset="-78"/>
              </a:rPr>
              <a:t>واي فحشا </a:t>
            </a:r>
            <a:r>
              <a:rPr lang="fa-IR">
                <a:solidFill>
                  <a:srgbClr val="000000"/>
                </a:solidFill>
                <a:latin typeface="BLotus"/>
                <a:cs typeface="B Zar" panose="00000400000000000000" pitchFamily="2" charset="-78"/>
              </a:rPr>
              <a:t>زياد شده و همة اين روابط رو »برابر« نگاه ميكني، ولي نكته اينه كه </a:t>
            </a:r>
            <a:r>
              <a:rPr lang="fa-IR">
                <a:solidFill>
                  <a:srgbClr val="000000"/>
                </a:solidFill>
                <a:latin typeface="BLotus"/>
                <a:cs typeface="B Zar" panose="00000400000000000000" pitchFamily="2" charset="-78"/>
              </a:rPr>
              <a:t>اينها </a:t>
            </a:r>
            <a:r>
              <a:rPr lang="fa-IR" smtClean="0">
                <a:solidFill>
                  <a:srgbClr val="000000"/>
                </a:solidFill>
                <a:latin typeface="BLotus"/>
                <a:cs typeface="B Zar" panose="00000400000000000000" pitchFamily="2" charset="-78"/>
              </a:rPr>
              <a:t>همش يهچيز </a:t>
            </a:r>
            <a:r>
              <a:rPr lang="fa-IR">
                <a:solidFill>
                  <a:srgbClr val="000000"/>
                </a:solidFill>
                <a:latin typeface="BLotus"/>
                <a:cs typeface="B Zar" panose="00000400000000000000" pitchFamily="2" charset="-78"/>
              </a:rPr>
              <a:t>نيست. يه فحشايي داريم كه دختره ميره تو خيابون تا يه ماشيني سوارش </a:t>
            </a:r>
            <a:r>
              <a:rPr lang="fa-IR">
                <a:solidFill>
                  <a:srgbClr val="000000"/>
                </a:solidFill>
                <a:latin typeface="BLotus"/>
                <a:cs typeface="B Zar" panose="00000400000000000000" pitchFamily="2" charset="-78"/>
              </a:rPr>
              <a:t>كنه </a:t>
            </a:r>
            <a:r>
              <a:rPr lang="fa-IR" smtClean="0">
                <a:solidFill>
                  <a:srgbClr val="000000"/>
                </a:solidFill>
                <a:latin typeface="BLotus"/>
                <a:cs typeface="B Zar" panose="00000400000000000000" pitchFamily="2" charset="-78"/>
              </a:rPr>
              <a:t>و در </a:t>
            </a:r>
            <a:r>
              <a:rPr lang="fa-IR">
                <a:solidFill>
                  <a:srgbClr val="000000"/>
                </a:solidFill>
                <a:latin typeface="BLotus"/>
                <a:cs typeface="B Zar" panose="00000400000000000000" pitchFamily="2" charset="-78"/>
              </a:rPr>
              <a:t>سال هم با </a:t>
            </a:r>
            <a:r>
              <a:rPr lang="en-US" sz="1600">
                <a:solidFill>
                  <a:srgbClr val="000000"/>
                </a:solidFill>
                <a:latin typeface="TimesNewRomanPSMT"/>
                <a:cs typeface="B Zar" panose="00000400000000000000" pitchFamily="2" charset="-78"/>
              </a:rPr>
              <a:t>n</a:t>
            </a:r>
            <a:r>
              <a:rPr lang="fa-IR">
                <a:solidFill>
                  <a:srgbClr val="000000"/>
                </a:solidFill>
                <a:latin typeface="BLotus"/>
                <a:cs typeface="B Zar" panose="00000400000000000000" pitchFamily="2" charset="-78"/>
              </a:rPr>
              <a:t>نفر اينجوري رابطه داره ولي يه نفر ديگه مثل من در طول سال </a:t>
            </a:r>
            <a:r>
              <a:rPr lang="fa-IR">
                <a:solidFill>
                  <a:srgbClr val="000000"/>
                </a:solidFill>
                <a:latin typeface="BLotus"/>
                <a:cs typeface="B Zar" panose="00000400000000000000" pitchFamily="2" charset="-78"/>
              </a:rPr>
              <a:t>فقط </a:t>
            </a:r>
            <a:r>
              <a:rPr lang="fa-IR" smtClean="0">
                <a:solidFill>
                  <a:srgbClr val="000000"/>
                </a:solidFill>
                <a:latin typeface="BLotus"/>
                <a:cs typeface="B Zar" panose="00000400000000000000" pitchFamily="2" charset="-78"/>
              </a:rPr>
              <a:t>با يه </a:t>
            </a:r>
            <a:r>
              <a:rPr lang="fa-IR">
                <a:solidFill>
                  <a:srgbClr val="000000"/>
                </a:solidFill>
                <a:latin typeface="BLotus"/>
                <a:cs typeface="B Zar" panose="00000400000000000000" pitchFamily="2" charset="-78"/>
              </a:rPr>
              <a:t>نفر هست و به اون هم متعهده. اين رو ديگه نميتوني معناش رو فحشا بذاري </a:t>
            </a:r>
            <a:r>
              <a:rPr lang="fa-IR">
                <a:solidFill>
                  <a:srgbClr val="000000"/>
                </a:solidFill>
                <a:latin typeface="BLotus"/>
                <a:cs typeface="B Zar" panose="00000400000000000000" pitchFamily="2" charset="-78"/>
              </a:rPr>
              <a:t>)</a:t>
            </a:r>
            <a:r>
              <a:rPr lang="fa-IR" smtClean="0">
                <a:solidFill>
                  <a:srgbClr val="000000"/>
                </a:solidFill>
                <a:latin typeface="BLotus"/>
                <a:cs typeface="B Zar" panose="00000400000000000000" pitchFamily="2" charset="-78"/>
              </a:rPr>
              <a:t>تلاش براي </a:t>
            </a:r>
            <a:r>
              <a:rPr lang="fa-IR">
                <a:solidFill>
                  <a:srgbClr val="000000"/>
                </a:solidFill>
                <a:latin typeface="BLotus"/>
                <a:cs typeface="B Zar" panose="00000400000000000000" pitchFamily="2" charset="-78"/>
              </a:rPr>
              <a:t>توجيه مشروعسازي رابطه</a:t>
            </a:r>
            <a:r>
              <a:rPr lang="fa-IR">
                <a:solidFill>
                  <a:srgbClr val="000000"/>
                </a:solidFill>
                <a:latin typeface="BLotus"/>
                <a:cs typeface="B Zar" panose="00000400000000000000" pitchFamily="2" charset="-78"/>
              </a:rPr>
              <a:t>.</a:t>
            </a:r>
            <a:r>
              <a:rPr lang="fa-IR">
                <a:cs typeface="B Zar" panose="00000400000000000000" pitchFamily="2" charset="-78"/>
              </a:rPr>
              <a:t> </a:t>
            </a:r>
            <a:endParaRPr lang="fa-IR" smtClean="0">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90182617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Lotus"/>
                <a:cs typeface="B Zar" panose="00000400000000000000" pitchFamily="2" charset="-78"/>
              </a:rPr>
              <a:t>در اين ميان، يكي </a:t>
            </a:r>
            <a:r>
              <a:rPr lang="fa-IR">
                <a:solidFill>
                  <a:srgbClr val="000000"/>
                </a:solidFill>
                <a:latin typeface="BLotus"/>
                <a:cs typeface="B Zar" panose="00000400000000000000" pitchFamily="2" charset="-78"/>
              </a:rPr>
              <a:t>از </a:t>
            </a:r>
            <a:r>
              <a:rPr lang="fa-IR" smtClean="0">
                <a:solidFill>
                  <a:srgbClr val="000000"/>
                </a:solidFill>
                <a:latin typeface="BLotus"/>
                <a:cs typeface="B Zar" panose="00000400000000000000" pitchFamily="2" charset="-78"/>
              </a:rPr>
              <a:t>شاخصه هاي </a:t>
            </a:r>
            <a:r>
              <a:rPr lang="fa-IR">
                <a:solidFill>
                  <a:srgbClr val="000000"/>
                </a:solidFill>
                <a:latin typeface="BLotus"/>
                <a:cs typeface="B Zar" panose="00000400000000000000" pitchFamily="2" charset="-78"/>
              </a:rPr>
              <a:t>تغييرات فرهنگي، فرايند »</a:t>
            </a:r>
            <a:r>
              <a:rPr lang="fa-IR">
                <a:solidFill>
                  <a:srgbClr val="FF0000"/>
                </a:solidFill>
                <a:latin typeface="BLotus"/>
                <a:cs typeface="B Zar" panose="00000400000000000000" pitchFamily="2" charset="-78"/>
              </a:rPr>
              <a:t>بازانديشي سنت</a:t>
            </a:r>
            <a:r>
              <a:rPr lang="fa-IR">
                <a:solidFill>
                  <a:srgbClr val="000000"/>
                </a:solidFill>
                <a:latin typeface="BLotus"/>
                <a:cs typeface="B Zar" panose="00000400000000000000" pitchFamily="2" charset="-78"/>
              </a:rPr>
              <a:t>« </a:t>
            </a:r>
            <a:r>
              <a:rPr lang="fa-IR">
                <a:solidFill>
                  <a:srgbClr val="000000"/>
                </a:solidFill>
                <a:latin typeface="BLotus"/>
                <a:cs typeface="B Zar" panose="00000400000000000000" pitchFamily="2" charset="-78"/>
              </a:rPr>
              <a:t>است </a:t>
            </a:r>
            <a:r>
              <a:rPr lang="fa-IR" smtClean="0">
                <a:solidFill>
                  <a:srgbClr val="000000"/>
                </a:solidFill>
                <a:latin typeface="BLotus"/>
                <a:cs typeface="B Zar" panose="00000400000000000000" pitchFamily="2" charset="-78"/>
              </a:rPr>
              <a:t>كه در </a:t>
            </a:r>
            <a:r>
              <a:rPr lang="fa-IR">
                <a:solidFill>
                  <a:srgbClr val="000000"/>
                </a:solidFill>
                <a:latin typeface="BLotus"/>
                <a:cs typeface="B Zar" panose="00000400000000000000" pitchFamily="2" charset="-78"/>
              </a:rPr>
              <a:t>بسياري از موارد به تغييرات ارزشي ميانجامد. بازانديشي يكي از مفاهيم </a:t>
            </a:r>
            <a:r>
              <a:rPr lang="fa-IR">
                <a:solidFill>
                  <a:srgbClr val="000000"/>
                </a:solidFill>
                <a:latin typeface="BLotus"/>
                <a:cs typeface="B Zar" panose="00000400000000000000" pitchFamily="2" charset="-78"/>
              </a:rPr>
              <a:t>كليدي </a:t>
            </a:r>
            <a:r>
              <a:rPr lang="fa-IR" smtClean="0">
                <a:solidFill>
                  <a:srgbClr val="000000"/>
                </a:solidFill>
                <a:latin typeface="BLotus"/>
                <a:cs typeface="B Zar" panose="00000400000000000000" pitchFamily="2" charset="-78"/>
              </a:rPr>
              <a:t>اين پژوهش </a:t>
            </a:r>
            <a:r>
              <a:rPr lang="fa-IR">
                <a:solidFill>
                  <a:srgbClr val="000000"/>
                </a:solidFill>
                <a:latin typeface="BLotus"/>
                <a:cs typeface="B Zar" panose="00000400000000000000" pitchFamily="2" charset="-78"/>
              </a:rPr>
              <a:t>است كه از گيدنز اقتباس شده است. او بازانديشي را معرف هرگونه </a:t>
            </a:r>
            <a:r>
              <a:rPr lang="fa-IR">
                <a:solidFill>
                  <a:srgbClr val="000000"/>
                </a:solidFill>
                <a:latin typeface="BLotus"/>
                <a:cs typeface="B Zar" panose="00000400000000000000" pitchFamily="2" charset="-78"/>
              </a:rPr>
              <a:t>كنش </a:t>
            </a:r>
            <a:r>
              <a:rPr lang="fa-IR" smtClean="0">
                <a:solidFill>
                  <a:srgbClr val="000000"/>
                </a:solidFill>
                <a:latin typeface="BLotus"/>
                <a:cs typeface="B Zar" panose="00000400000000000000" pitchFamily="2" charset="-78"/>
              </a:rPr>
              <a:t>انساني ميداند</a:t>
            </a:r>
            <a:r>
              <a:rPr lang="fa-IR">
                <a:solidFill>
                  <a:srgbClr val="000000"/>
                </a:solidFill>
                <a:latin typeface="BLotus"/>
                <a:cs typeface="B Zar" panose="00000400000000000000" pitchFamily="2" charset="-78"/>
              </a:rPr>
              <a:t>. بازانديشي به اين واقعيت اشاره دارد كه ما مجبوريم پيوسته و بيوقفه </a:t>
            </a:r>
            <a:r>
              <a:rPr lang="fa-IR">
                <a:solidFill>
                  <a:srgbClr val="000000"/>
                </a:solidFill>
                <a:latin typeface="BLotus"/>
                <a:cs typeface="B Zar" panose="00000400000000000000" pitchFamily="2" charset="-78"/>
              </a:rPr>
              <a:t>دربارة </a:t>
            </a:r>
            <a:r>
              <a:rPr lang="fa-IR" smtClean="0">
                <a:solidFill>
                  <a:srgbClr val="000000"/>
                </a:solidFill>
                <a:latin typeface="BLotus"/>
                <a:cs typeface="B Zar" panose="00000400000000000000" pitchFamily="2" charset="-78"/>
              </a:rPr>
              <a:t>اوضاع زندگيمان </a:t>
            </a:r>
            <a:r>
              <a:rPr lang="fa-IR">
                <a:solidFill>
                  <a:srgbClr val="000000"/>
                </a:solidFill>
                <a:latin typeface="BLotus"/>
                <a:cs typeface="B Zar" panose="00000400000000000000" pitchFamily="2" charset="-78"/>
              </a:rPr>
              <a:t>تدبر و تأمل كنيم</a:t>
            </a:r>
            <a:r>
              <a:rPr lang="fa-IR">
                <a:solidFill>
                  <a:srgbClr val="000000"/>
                </a:solidFill>
                <a:latin typeface="BLotus"/>
                <a:cs typeface="B Zar" panose="00000400000000000000" pitchFamily="2" charset="-78"/>
              </a:rPr>
              <a:t>. </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001294"/>
            <a:ext cx="3587262" cy="153337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شاخصه هاي تغييرات فرهنگي</a:t>
            </a:r>
            <a:endParaRPr lang="fa-IR" b="1">
              <a:solidFill>
                <a:srgbClr val="FF0000"/>
              </a:solidFill>
            </a:endParaRPr>
          </a:p>
        </p:txBody>
      </p:sp>
    </p:spTree>
    <p:extLst>
      <p:ext uri="{BB962C8B-B14F-4D97-AF65-F5344CB8AC3E}">
        <p14:creationId xmlns:p14="http://schemas.microsoft.com/office/powerpoint/2010/main" val="6497864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263704" y="1825625"/>
            <a:ext cx="8090095" cy="4351338"/>
          </a:xfrm>
        </p:spPr>
        <p:txBody>
          <a:bodyPr/>
          <a:lstStyle/>
          <a:p>
            <a:pPr algn="just"/>
            <a:r>
              <a:rPr lang="fa-IR">
                <a:solidFill>
                  <a:srgbClr val="000000"/>
                </a:solidFill>
                <a:latin typeface="BLotus"/>
                <a:cs typeface="B Zar" panose="00000400000000000000" pitchFamily="2" charset="-78"/>
              </a:rPr>
              <a:t>در تمدنهاي ساده و ماقبل مدرن، كه سنت حاكميت مطلق داشت، بازانديشي تا </a:t>
            </a:r>
            <a:r>
              <a:rPr lang="fa-IR">
                <a:solidFill>
                  <a:srgbClr val="000000"/>
                </a:solidFill>
                <a:latin typeface="BLotus"/>
                <a:cs typeface="B Zar" panose="00000400000000000000" pitchFamily="2" charset="-78"/>
              </a:rPr>
              <a:t>اندازة </a:t>
            </a:r>
            <a:r>
              <a:rPr lang="fa-IR" smtClean="0">
                <a:solidFill>
                  <a:srgbClr val="000000"/>
                </a:solidFill>
                <a:latin typeface="BLotus"/>
                <a:cs typeface="B Zar" panose="00000400000000000000" pitchFamily="2" charset="-78"/>
              </a:rPr>
              <a:t>زيادي محدود </a:t>
            </a:r>
            <a:r>
              <a:rPr lang="fa-IR">
                <a:solidFill>
                  <a:srgbClr val="000000"/>
                </a:solidFill>
                <a:latin typeface="BLotus"/>
                <a:cs typeface="B Zar" panose="00000400000000000000" pitchFamily="2" charset="-78"/>
              </a:rPr>
              <a:t>به بازتفسير و توضيح سنت پيشين بود. در اين دوره، سنت وسيلة برخورد با زمان و مكان بود؛ زمان و مكاني كه گذشته در آنها تداوم و تجلي مييابد. اما در دورة تجدد، ماهيت بازانديشي تغيير كرده است. ويژگي تجدد، بازانديشي دربارة همهچيز است و، در اين بين، بازانديشي سنت و ارزشهاي پيشين جامعه يكي از مهمترين پيامدهاي تجدد است كه با فرايند جهانيشدن، شديدتر نيز شده است. به تعبير گيدنز، تضاد با سنت معادل تجدد است و اين تضاد، با فرايند بازانديشي حاصل ميشود.</a:t>
            </a:r>
            <a:endParaRPr lang="fa-IR"/>
          </a:p>
        </p:txBody>
      </p:sp>
      <p:pic>
        <p:nvPicPr>
          <p:cNvPr id="5" name="Picture 4"/>
          <p:cNvPicPr>
            <a:picLocks noChangeAspect="1"/>
          </p:cNvPicPr>
          <p:nvPr/>
        </p:nvPicPr>
        <p:blipFill>
          <a:blip r:embed="rId2"/>
          <a:stretch>
            <a:fillRect/>
          </a:stretch>
        </p:blipFill>
        <p:spPr>
          <a:xfrm>
            <a:off x="838200" y="1825625"/>
            <a:ext cx="2270760" cy="2590800"/>
          </a:xfrm>
          <a:prstGeom prst="rect">
            <a:avLst/>
          </a:prstGeom>
        </p:spPr>
      </p:pic>
      <p:sp>
        <p:nvSpPr>
          <p:cNvPr id="6" name="TextBox 5"/>
          <p:cNvSpPr txBox="1"/>
          <p:nvPr/>
        </p:nvSpPr>
        <p:spPr>
          <a:xfrm>
            <a:off x="1364566" y="4783015"/>
            <a:ext cx="1139483" cy="523220"/>
          </a:xfrm>
          <a:prstGeom prst="rect">
            <a:avLst/>
          </a:prstGeom>
          <a:noFill/>
        </p:spPr>
        <p:txBody>
          <a:bodyPr wrap="square" rtlCol="1">
            <a:spAutoFit/>
          </a:bodyPr>
          <a:lstStyle/>
          <a:p>
            <a:pPr algn="ctr"/>
            <a:r>
              <a:rPr lang="fa-IR" sz="2800">
                <a:solidFill>
                  <a:srgbClr val="FF0000"/>
                </a:solidFill>
                <a:latin typeface="BLotus"/>
                <a:cs typeface="B Zar" panose="00000400000000000000" pitchFamily="2" charset="-78"/>
              </a:rPr>
              <a:t>گيدنز</a:t>
            </a:r>
            <a:endParaRPr lang="fa-IR">
              <a:solidFill>
                <a:srgbClr val="FF0000"/>
              </a:solidFill>
            </a:endParaRPr>
          </a:p>
        </p:txBody>
      </p:sp>
      <p:sp>
        <p:nvSpPr>
          <p:cNvPr id="7" name="Flowchart: Process 6"/>
          <p:cNvSpPr/>
          <p:nvPr/>
        </p:nvSpPr>
        <p:spPr>
          <a:xfrm>
            <a:off x="3460653" y="5430129"/>
            <a:ext cx="2264898" cy="54864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فرايند بازانديشي</a:t>
            </a:r>
            <a:endParaRPr lang="fa-IR" b="1">
              <a:solidFill>
                <a:srgbClr val="FF0000"/>
              </a:solidFill>
            </a:endParaRPr>
          </a:p>
        </p:txBody>
      </p:sp>
    </p:spTree>
    <p:extLst>
      <p:ext uri="{BB962C8B-B14F-4D97-AF65-F5344CB8AC3E}">
        <p14:creationId xmlns:p14="http://schemas.microsoft.com/office/powerpoint/2010/main" val="116810757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در اين دوره، تأييد عملكردها ديگر، با ضمانت سنت، كارايي </a:t>
            </a:r>
            <a:r>
              <a:rPr lang="fa-IR">
                <a:solidFill>
                  <a:srgbClr val="000000"/>
                </a:solidFill>
                <a:latin typeface="BLotus"/>
                <a:cs typeface="B Zar" panose="00000400000000000000" pitchFamily="2" charset="-78"/>
              </a:rPr>
              <a:t>نخواهند </a:t>
            </a:r>
            <a:r>
              <a:rPr lang="fa-IR" smtClean="0">
                <a:solidFill>
                  <a:srgbClr val="000000"/>
                </a:solidFill>
                <a:latin typeface="BLotus"/>
                <a:cs typeface="B Zar" panose="00000400000000000000" pitchFamily="2" charset="-78"/>
              </a:rPr>
              <a:t>داشت (همان: 44) بلكه </a:t>
            </a:r>
            <a:r>
              <a:rPr lang="fa-IR">
                <a:solidFill>
                  <a:srgbClr val="000000"/>
                </a:solidFill>
                <a:latin typeface="BLotus"/>
                <a:cs typeface="B Zar" panose="00000400000000000000" pitchFamily="2" charset="-78"/>
              </a:rPr>
              <a:t>پشتوانة تفكر نوين به »دلايل« گفتار است و نه »مراجع« سنتي آن.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اين ميان</a:t>
            </a:r>
            <a:r>
              <a:rPr lang="fa-IR">
                <a:solidFill>
                  <a:srgbClr val="000000"/>
                </a:solidFill>
                <a:latin typeface="BLotus"/>
                <a:cs typeface="B Zar" panose="00000400000000000000" pitchFamily="2" charset="-78"/>
              </a:rPr>
              <a:t>، فرايند بازانديشي به عرصة ازدواج هم رسيده است. عرصهاي كه </a:t>
            </a:r>
            <a:r>
              <a:rPr lang="fa-IR">
                <a:solidFill>
                  <a:srgbClr val="000000"/>
                </a:solidFill>
                <a:latin typeface="BLotus"/>
                <a:cs typeface="B Zar" panose="00000400000000000000" pitchFamily="2" charset="-78"/>
              </a:rPr>
              <a:t>زماني </a:t>
            </a:r>
            <a:r>
              <a:rPr lang="fa-IR" smtClean="0">
                <a:solidFill>
                  <a:srgbClr val="000000"/>
                </a:solidFill>
                <a:latin typeface="BLotus"/>
                <a:cs typeface="B Zar" panose="00000400000000000000" pitchFamily="2" charset="-78"/>
              </a:rPr>
              <a:t>بي چون وچرا پذيرفته </a:t>
            </a:r>
            <a:r>
              <a:rPr lang="fa-IR">
                <a:solidFill>
                  <a:srgbClr val="000000"/>
                </a:solidFill>
                <a:latin typeface="BLotus"/>
                <a:cs typeface="B Zar" panose="00000400000000000000" pitchFamily="2" charset="-78"/>
              </a:rPr>
              <a:t>ميشد امروزه ماهيت و عملكردش، در گروههاي خاص اجتماعي</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به چالش كشيده ميشود </a:t>
            </a:r>
            <a:r>
              <a:rPr lang="fa-IR">
                <a:solidFill>
                  <a:srgbClr val="000000"/>
                </a:solidFill>
                <a:latin typeface="BLotus"/>
                <a:cs typeface="B Zar" panose="00000400000000000000" pitchFamily="2" charset="-78"/>
              </a:rPr>
              <a:t>و الگوهاي جديدي به جاي آن پذيرفته ميشود؛ رفتارهايي كه همخانگي </a:t>
            </a:r>
            <a:r>
              <a:rPr lang="fa-IR">
                <a:solidFill>
                  <a:srgbClr val="000000"/>
                </a:solidFill>
                <a:latin typeface="BLotus"/>
                <a:cs typeface="B Zar" panose="00000400000000000000" pitchFamily="2" charset="-78"/>
              </a:rPr>
              <a:t>را </a:t>
            </a:r>
            <a:r>
              <a:rPr lang="fa-IR" smtClean="0">
                <a:solidFill>
                  <a:srgbClr val="000000"/>
                </a:solidFill>
                <a:latin typeface="BLotus"/>
                <a:cs typeface="B Zar" panose="00000400000000000000" pitchFamily="2" charset="-78"/>
              </a:rPr>
              <a:t>موازي با </a:t>
            </a:r>
            <a:r>
              <a:rPr lang="fa-IR">
                <a:solidFill>
                  <a:srgbClr val="000000"/>
                </a:solidFill>
                <a:latin typeface="BLotus"/>
                <a:cs typeface="B Zar" panose="00000400000000000000" pitchFamily="2" charset="-78"/>
              </a:rPr>
              <a:t>ازدواج </a:t>
            </a:r>
            <a:r>
              <a:rPr lang="fa-IR">
                <a:solidFill>
                  <a:srgbClr val="000000"/>
                </a:solidFill>
                <a:latin typeface="BLotus"/>
                <a:cs typeface="B Zar" panose="00000400000000000000" pitchFamily="2" charset="-78"/>
              </a:rPr>
              <a:t>و </a:t>
            </a:r>
            <a:r>
              <a:rPr lang="fa-IR" smtClean="0">
                <a:solidFill>
                  <a:srgbClr val="000000"/>
                </a:solidFill>
                <a:latin typeface="BLotus"/>
                <a:cs typeface="B Zar" panose="00000400000000000000" pitchFamily="2" charset="-78"/>
              </a:rPr>
              <a:t>به منزلة </a:t>
            </a:r>
            <a:r>
              <a:rPr lang="fa-IR">
                <a:solidFill>
                  <a:srgbClr val="000000"/>
                </a:solidFill>
                <a:latin typeface="BLotus"/>
                <a:cs typeface="B Zar" panose="00000400000000000000" pitchFamily="2" charset="-78"/>
              </a:rPr>
              <a:t>شكلي مقبول </a:t>
            </a:r>
            <a:r>
              <a:rPr lang="fa-IR">
                <a:solidFill>
                  <a:srgbClr val="000000"/>
                </a:solidFill>
                <a:latin typeface="BLotus"/>
                <a:cs typeface="B Zar" panose="00000400000000000000" pitchFamily="2" charset="-78"/>
              </a:rPr>
              <a:t>از </a:t>
            </a:r>
            <a:r>
              <a:rPr lang="fa-IR" smtClean="0">
                <a:solidFill>
                  <a:srgbClr val="000000"/>
                </a:solidFill>
                <a:latin typeface="BLotus"/>
                <a:cs typeface="B Zar" panose="00000400000000000000" pitchFamily="2" charset="-78"/>
              </a:rPr>
              <a:t>رابطه هاي </a:t>
            </a:r>
            <a:r>
              <a:rPr lang="fa-IR">
                <a:solidFill>
                  <a:srgbClr val="000000"/>
                </a:solidFill>
                <a:latin typeface="BLotus"/>
                <a:cs typeface="B Zar" panose="00000400000000000000" pitchFamily="2" charset="-78"/>
              </a:rPr>
              <a:t>نوين </a:t>
            </a:r>
            <a:r>
              <a:rPr lang="fa-IR">
                <a:solidFill>
                  <a:srgbClr val="000000"/>
                </a:solidFill>
                <a:latin typeface="BLotus"/>
                <a:cs typeface="B Zar" panose="00000400000000000000" pitchFamily="2" charset="-78"/>
              </a:rPr>
              <a:t>ميپذيرد</a:t>
            </a:r>
            <a:r>
              <a:rPr lang="fa-IR">
                <a:cs typeface="B Zar" panose="00000400000000000000" pitchFamily="2" charset="-78"/>
              </a:rPr>
              <a:t> </a:t>
            </a:r>
            <a:endParaRPr lang="fa-IR" smtClean="0">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03320665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latin typeface="BLotus"/>
                <a:cs typeface="B Zar" panose="00000400000000000000" pitchFamily="2" charset="-78"/>
              </a:rPr>
              <a:t>سارا، 29ساله، در پاسخ به سؤالي دربارة تفاوت رابطهاش با ازدواج ميگويد</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r>
              <a:rPr lang="fa-IR" sz="3200" smtClean="0">
                <a:solidFill>
                  <a:srgbClr val="000000"/>
                </a:solidFill>
                <a:latin typeface="BLotus"/>
                <a:cs typeface="B Zar" panose="00000400000000000000" pitchFamily="2" charset="-78"/>
              </a:rPr>
              <a:t>:</a:t>
            </a:r>
            <a:r>
              <a:rPr lang="fa-IR" smtClean="0">
                <a:solidFill>
                  <a:srgbClr val="000000"/>
                </a:solidFill>
                <a:latin typeface="BLotus"/>
                <a:cs typeface="B Zar" panose="00000400000000000000" pitchFamily="2" charset="-78"/>
              </a:rPr>
              <a:t>من </a:t>
            </a:r>
            <a:r>
              <a:rPr lang="fa-IR">
                <a:solidFill>
                  <a:srgbClr val="000000"/>
                </a:solidFill>
                <a:latin typeface="BLotus"/>
                <a:cs typeface="B Zar" panose="00000400000000000000" pitchFamily="2" charset="-78"/>
              </a:rPr>
              <a:t>معني ازدواج رو نميفهمم و فرقش رو با اين رابطهاي كه الان </a:t>
            </a:r>
            <a:r>
              <a:rPr lang="fa-IR">
                <a:solidFill>
                  <a:srgbClr val="000000"/>
                </a:solidFill>
                <a:latin typeface="BLotus"/>
                <a:cs typeface="B Zar" panose="00000400000000000000" pitchFamily="2" charset="-78"/>
              </a:rPr>
              <a:t>دارم </a:t>
            </a:r>
            <a:r>
              <a:rPr lang="fa-IR" smtClean="0">
                <a:solidFill>
                  <a:srgbClr val="000000"/>
                </a:solidFill>
                <a:latin typeface="BLotus"/>
                <a:cs typeface="B Zar" panose="00000400000000000000" pitchFamily="2" charset="-78"/>
              </a:rPr>
              <a:t>(همخانگي) متوجه نميشم</a:t>
            </a:r>
            <a:r>
              <a:rPr lang="fa-IR">
                <a:solidFill>
                  <a:srgbClr val="000000"/>
                </a:solidFill>
                <a:latin typeface="BLotus"/>
                <a:cs typeface="B Zar" panose="00000400000000000000" pitchFamily="2" charset="-78"/>
              </a:rPr>
              <a:t>. سؤال تو به نظر من </a:t>
            </a:r>
            <a:r>
              <a:rPr lang="fa-IR">
                <a:solidFill>
                  <a:srgbClr val="000000"/>
                </a:solidFill>
                <a:latin typeface="BLotus"/>
                <a:cs typeface="B Zar" panose="00000400000000000000" pitchFamily="2" charset="-78"/>
              </a:rPr>
              <a:t>بيمعنيه </a:t>
            </a:r>
            <a:r>
              <a:rPr lang="fa-IR" smtClean="0">
                <a:solidFill>
                  <a:srgbClr val="000000"/>
                </a:solidFill>
                <a:latin typeface="BLotus"/>
                <a:cs typeface="B Zar" panose="00000400000000000000" pitchFamily="2" charset="-78"/>
              </a:rPr>
              <a:t>(ترديد </a:t>
            </a:r>
            <a:r>
              <a:rPr lang="fa-IR">
                <a:solidFill>
                  <a:srgbClr val="000000"/>
                </a:solidFill>
                <a:latin typeface="BLotus"/>
                <a:cs typeface="B Zar" panose="00000400000000000000" pitchFamily="2" charset="-78"/>
              </a:rPr>
              <a:t>به </a:t>
            </a:r>
            <a:r>
              <a:rPr lang="fa-IR">
                <a:solidFill>
                  <a:srgbClr val="000000"/>
                </a:solidFill>
                <a:latin typeface="BLotus"/>
                <a:cs typeface="B Zar" panose="00000400000000000000" pitchFamily="2" charset="-78"/>
              </a:rPr>
              <a:t>ارزشهاي </a:t>
            </a:r>
            <a:r>
              <a:rPr lang="fa-IR" smtClean="0">
                <a:solidFill>
                  <a:srgbClr val="000000"/>
                </a:solidFill>
                <a:latin typeface="BLotus"/>
                <a:cs typeface="B Zar" panose="00000400000000000000" pitchFamily="2" charset="-78"/>
              </a:rPr>
              <a:t>پيشين)، </a:t>
            </a:r>
            <a:r>
              <a:rPr lang="fa-IR">
                <a:solidFill>
                  <a:srgbClr val="000000"/>
                </a:solidFill>
                <a:latin typeface="BLotus"/>
                <a:cs typeface="B Zar" panose="00000400000000000000" pitchFamily="2" charset="-78"/>
              </a:rPr>
              <a:t>چون من </a:t>
            </a:r>
            <a:r>
              <a:rPr lang="fa-IR">
                <a:solidFill>
                  <a:srgbClr val="000000"/>
                </a:solidFill>
                <a:latin typeface="BLotus"/>
                <a:cs typeface="B Zar" panose="00000400000000000000" pitchFamily="2" charset="-78"/>
              </a:rPr>
              <a:t>تو </a:t>
            </a:r>
            <a:r>
              <a:rPr lang="fa-IR" smtClean="0">
                <a:solidFill>
                  <a:srgbClr val="000000"/>
                </a:solidFill>
                <a:latin typeface="BLotus"/>
                <a:cs typeface="B Zar" panose="00000400000000000000" pitchFamily="2" charset="-78"/>
              </a:rPr>
              <a:t>اين رابطهاي </a:t>
            </a:r>
            <a:r>
              <a:rPr lang="fa-IR">
                <a:solidFill>
                  <a:srgbClr val="000000"/>
                </a:solidFill>
                <a:latin typeface="BLotus"/>
                <a:cs typeface="B Zar" panose="00000400000000000000" pitchFamily="2" charset="-78"/>
              </a:rPr>
              <a:t>كه هستم، با طرفم هم رابطة عاطفي دارم و هم جنسي و هم به </a:t>
            </a:r>
            <a:r>
              <a:rPr lang="fa-IR">
                <a:solidFill>
                  <a:srgbClr val="000000"/>
                </a:solidFill>
                <a:latin typeface="BLotus"/>
                <a:cs typeface="B Zar" panose="00000400000000000000" pitchFamily="2" charset="-78"/>
              </a:rPr>
              <a:t>همديگه </a:t>
            </a:r>
            <a:r>
              <a:rPr lang="fa-IR" smtClean="0">
                <a:solidFill>
                  <a:srgbClr val="000000"/>
                </a:solidFill>
                <a:latin typeface="BLotus"/>
                <a:cs typeface="B Zar" panose="00000400000000000000" pitchFamily="2" charset="-78"/>
              </a:rPr>
              <a:t>متعهديم ... </a:t>
            </a:r>
            <a:r>
              <a:rPr lang="fa-IR">
                <a:solidFill>
                  <a:srgbClr val="000000"/>
                </a:solidFill>
                <a:latin typeface="BLotus"/>
                <a:cs typeface="B Zar" panose="00000400000000000000" pitchFamily="2" charset="-78"/>
              </a:rPr>
              <a:t>ازدواج چي داره كه ما تو رابطمون نداريم؟ پس چرا برم ازدواج كنم</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(بازانديشي، پيدايش </a:t>
            </a:r>
            <a:r>
              <a:rPr lang="fa-IR">
                <a:solidFill>
                  <a:srgbClr val="000000"/>
                </a:solidFill>
                <a:latin typeface="BLotus"/>
                <a:cs typeface="B Zar" panose="00000400000000000000" pitchFamily="2" charset="-78"/>
              </a:rPr>
              <a:t>ارزشهاي </a:t>
            </a:r>
            <a:r>
              <a:rPr lang="fa-IR" smtClean="0">
                <a:solidFill>
                  <a:srgbClr val="000000"/>
                </a:solidFill>
                <a:latin typeface="BLotus"/>
                <a:cs typeface="B Zar" panose="00000400000000000000" pitchFamily="2" charset="-78"/>
              </a:rPr>
              <a:t>جديد)</a:t>
            </a:r>
            <a:r>
              <a:rPr lang="fa-IR" smtClean="0">
                <a:cs typeface="B Zar" panose="00000400000000000000" pitchFamily="2" charset="-78"/>
              </a:rPr>
              <a:t> </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45743593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latin typeface="BLotus"/>
                <a:cs typeface="B Zar" panose="00000400000000000000" pitchFamily="2" charset="-78"/>
              </a:rPr>
              <a:t>مهناز، 31ساله، </a:t>
            </a:r>
            <a:r>
              <a:rPr lang="fa-IR">
                <a:solidFill>
                  <a:srgbClr val="FF0000"/>
                </a:solidFill>
                <a:latin typeface="BLotus"/>
                <a:cs typeface="B Zar" panose="00000400000000000000" pitchFamily="2" charset="-78"/>
              </a:rPr>
              <a:t>ميگويد</a:t>
            </a:r>
            <a:r>
              <a:rPr lang="fa-IR">
                <a:solidFill>
                  <a:srgbClr val="FF0000"/>
                </a:solidFill>
                <a:cs typeface="B Zar" panose="00000400000000000000" pitchFamily="2" charset="-78"/>
              </a:rPr>
              <a:t>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كلاً به نظر من، نسل مامانباباهاي ما اصلاً نميتونن ما رو بفهمن و با اين قضيه </a:t>
            </a:r>
            <a:r>
              <a:rPr lang="fa-IR">
                <a:solidFill>
                  <a:srgbClr val="000000"/>
                </a:solidFill>
                <a:latin typeface="BLotus"/>
                <a:cs typeface="B Zar" panose="00000400000000000000" pitchFamily="2" charset="-78"/>
              </a:rPr>
              <a:t>كنار </a:t>
            </a:r>
            <a:r>
              <a:rPr lang="fa-IR" smtClean="0">
                <a:solidFill>
                  <a:srgbClr val="000000"/>
                </a:solidFill>
                <a:latin typeface="BLotus"/>
                <a:cs typeface="B Zar" panose="00000400000000000000" pitchFamily="2" charset="-78"/>
              </a:rPr>
              <a:t>بيان. اونا </a:t>
            </a:r>
            <a:r>
              <a:rPr lang="fa-IR">
                <a:solidFill>
                  <a:srgbClr val="000000"/>
                </a:solidFill>
                <a:latin typeface="BLotus"/>
                <a:cs typeface="B Zar" panose="00000400000000000000" pitchFamily="2" charset="-78"/>
              </a:rPr>
              <a:t>هيچوقت نميان خودشون رو جاي ما </a:t>
            </a:r>
            <a:r>
              <a:rPr lang="fa-IR">
                <a:solidFill>
                  <a:srgbClr val="000000"/>
                </a:solidFill>
                <a:latin typeface="BLotus"/>
                <a:cs typeface="B Zar" panose="00000400000000000000" pitchFamily="2" charset="-78"/>
              </a:rPr>
              <a:t>بذارن </a:t>
            </a:r>
            <a:r>
              <a:rPr lang="fa-IR" smtClean="0">
                <a:solidFill>
                  <a:srgbClr val="000000"/>
                </a:solidFill>
                <a:latin typeface="BLotus"/>
                <a:cs typeface="B Zar" panose="00000400000000000000" pitchFamily="2" charset="-78"/>
              </a:rPr>
              <a:t>(گسست نسلي). </a:t>
            </a:r>
            <a:r>
              <a:rPr lang="fa-IR">
                <a:solidFill>
                  <a:srgbClr val="000000"/>
                </a:solidFill>
                <a:latin typeface="BLotus"/>
                <a:cs typeface="B Zar" panose="00000400000000000000" pitchFamily="2" charset="-78"/>
              </a:rPr>
              <a:t>خودشون </a:t>
            </a:r>
            <a:r>
              <a:rPr lang="fa-IR">
                <a:solidFill>
                  <a:srgbClr val="000000"/>
                </a:solidFill>
                <a:latin typeface="BLotus"/>
                <a:cs typeface="B Zar" panose="00000400000000000000" pitchFamily="2" charset="-78"/>
              </a:rPr>
              <a:t>تو </a:t>
            </a:r>
            <a:r>
              <a:rPr lang="fa-IR" smtClean="0">
                <a:solidFill>
                  <a:srgbClr val="000000"/>
                </a:solidFill>
                <a:latin typeface="BLotus"/>
                <a:cs typeface="B Zar" panose="00000400000000000000" pitchFamily="2" charset="-78"/>
              </a:rPr>
              <a:t>18سالگي ازدواج </a:t>
            </a:r>
            <a:r>
              <a:rPr lang="fa-IR">
                <a:solidFill>
                  <a:srgbClr val="000000"/>
                </a:solidFill>
                <a:latin typeface="BLotus"/>
                <a:cs typeface="B Zar" panose="00000400000000000000" pitchFamily="2" charset="-78"/>
              </a:rPr>
              <a:t>كردن و از اين طريق نيازهاشون رو برطرف كردن. انتظار دارن ما </a:t>
            </a:r>
            <a:r>
              <a:rPr lang="fa-IR">
                <a:solidFill>
                  <a:srgbClr val="000000"/>
                </a:solidFill>
                <a:latin typeface="BLotus"/>
                <a:cs typeface="B Zar" panose="00000400000000000000" pitchFamily="2" charset="-78"/>
              </a:rPr>
              <a:t>هم </a:t>
            </a:r>
            <a:r>
              <a:rPr lang="fa-IR" smtClean="0">
                <a:solidFill>
                  <a:srgbClr val="000000"/>
                </a:solidFill>
                <a:latin typeface="BLotus"/>
                <a:cs typeface="B Zar" panose="00000400000000000000" pitchFamily="2" charset="-78"/>
              </a:rPr>
              <a:t>اينطوري باشيم</a:t>
            </a:r>
            <a:r>
              <a:rPr lang="fa-IR">
                <a:solidFill>
                  <a:srgbClr val="000000"/>
                </a:solidFill>
                <a:latin typeface="BLotus"/>
                <a:cs typeface="B Zar" panose="00000400000000000000" pitchFamily="2" charset="-78"/>
              </a:rPr>
              <a:t>، در حالي كه شرايط كاملاً عوض شده. الان سن ازدواج تو جامعه خيلي رفته </a:t>
            </a:r>
            <a:r>
              <a:rPr lang="fa-IR">
                <a:solidFill>
                  <a:srgbClr val="000000"/>
                </a:solidFill>
                <a:latin typeface="BLotus"/>
                <a:cs typeface="B Zar" panose="00000400000000000000" pitchFamily="2" charset="-78"/>
              </a:rPr>
              <a:t>بالا</a:t>
            </a:r>
            <a:r>
              <a:rPr lang="fa-IR">
                <a:cs typeface="B Zar" panose="00000400000000000000" pitchFamily="2" charset="-78"/>
              </a:rPr>
              <a:t> </a:t>
            </a:r>
            <a:r>
              <a:rPr lang="fa-IR">
                <a:solidFill>
                  <a:srgbClr val="000000"/>
                </a:solidFill>
                <a:latin typeface="BLotus"/>
                <a:cs typeface="B Zar" panose="00000400000000000000" pitchFamily="2" charset="-78"/>
              </a:rPr>
              <a:t>ديگه به اين راحتي نميشه ازدواج كرد. از طرفي هم نميتوني همش به </a:t>
            </a:r>
            <a:r>
              <a:rPr lang="fa-IR">
                <a:solidFill>
                  <a:srgbClr val="000000"/>
                </a:solidFill>
                <a:latin typeface="BLotus"/>
                <a:cs typeface="B Zar" panose="00000400000000000000" pitchFamily="2" charset="-78"/>
              </a:rPr>
              <a:t>اميد </a:t>
            </a:r>
            <a:r>
              <a:rPr lang="fa-IR" smtClean="0">
                <a:solidFill>
                  <a:srgbClr val="000000"/>
                </a:solidFill>
                <a:latin typeface="BLotus"/>
                <a:cs typeface="B Zar" panose="00000400000000000000" pitchFamily="2" charset="-78"/>
              </a:rPr>
              <a:t>اينكه يهروزي </a:t>
            </a:r>
            <a:r>
              <a:rPr lang="fa-IR">
                <a:solidFill>
                  <a:srgbClr val="000000"/>
                </a:solidFill>
                <a:latin typeface="BLotus"/>
                <a:cs typeface="B Zar" panose="00000400000000000000" pitchFamily="2" charset="-78"/>
              </a:rPr>
              <a:t>بالاخره ازدواج ميكني، نيازهات رو سركوب كني )فرايند بازانديشي</a:t>
            </a:r>
            <a:r>
              <a:rPr lang="fa-IR">
                <a:solidFill>
                  <a:srgbClr val="000000"/>
                </a:solidFill>
                <a:latin typeface="BLotus"/>
                <a:cs typeface="B Zar" panose="00000400000000000000" pitchFamily="2" charset="-78"/>
              </a:rPr>
              <a:t>.</a:t>
            </a:r>
            <a:r>
              <a:rPr lang="fa-IR">
                <a:solidFill>
                  <a:prstClr val="black"/>
                </a:solidFill>
                <a:cs typeface="B Zar" panose="00000400000000000000" pitchFamily="2" charset="-78"/>
              </a:rPr>
              <a:t> </a:t>
            </a:r>
            <a:endParaRPr lang="fa-IR" smtClean="0">
              <a:solidFill>
                <a:prstClr val="black"/>
              </a:solidFill>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744394" y="4557932"/>
            <a:ext cx="2715064" cy="97067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گسست نسلي</a:t>
            </a:r>
            <a:endParaRPr lang="fa-IR" b="1">
              <a:solidFill>
                <a:srgbClr val="FF0000"/>
              </a:solidFill>
            </a:endParaRPr>
          </a:p>
        </p:txBody>
      </p:sp>
    </p:spTree>
    <p:extLst>
      <p:ext uri="{BB962C8B-B14F-4D97-AF65-F5344CB8AC3E}">
        <p14:creationId xmlns:p14="http://schemas.microsoft.com/office/powerpoint/2010/main" val="1427014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مسئلهاي كه خود زمينهساز بسياري از مشكلات ديگـر شـده اسـت. امـروزه، در ايران، معضل بيكاري و شفافنبودن آينده آنچنان واهمهاي در دل جوانان ايجاد كـرده است كه بسياري از آنان، تحصيلات عالية دانشگاهي </a:t>
            </a:r>
            <a:r>
              <a:rPr lang="fa-IR">
                <a:solidFill>
                  <a:srgbClr val="000000"/>
                </a:solidFill>
                <a:latin typeface="BLotus"/>
                <a:cs typeface="B Zar" panose="00000400000000000000" pitchFamily="2" charset="-78"/>
              </a:rPr>
              <a:t>را </a:t>
            </a:r>
            <a:r>
              <a:rPr lang="fa-IR" smtClean="0">
                <a:solidFill>
                  <a:srgbClr val="000000"/>
                </a:solidFill>
                <a:latin typeface="BLotus"/>
                <a:cs typeface="B Zar" panose="00000400000000000000" pitchFamily="2" charset="-78"/>
              </a:rPr>
              <a:t>به مثابة </a:t>
            </a:r>
            <a:r>
              <a:rPr lang="fa-IR">
                <a:solidFill>
                  <a:srgbClr val="000000"/>
                </a:solidFill>
                <a:latin typeface="BLotus"/>
                <a:cs typeface="B Zar" panose="00000400000000000000" pitchFamily="2" charset="-78"/>
              </a:rPr>
              <a:t>تنهـا روزنـة اميـد بـراي رسيدن به شغل مناسب و مطمئن انتخاب ميكنند؛ غافل از آن كه ايـن تصـميم انتخـاب گزينة بدتر در دوراهي چاله و چاه اسـت</a:t>
            </a:r>
            <a:endParaRPr lang="fa-IR"/>
          </a:p>
        </p:txBody>
      </p:sp>
      <p:sp>
        <p:nvSpPr>
          <p:cNvPr id="4" name="Flowchart: Process 3"/>
          <p:cNvSpPr/>
          <p:nvPr/>
        </p:nvSpPr>
        <p:spPr>
          <a:xfrm>
            <a:off x="838200" y="4001294"/>
            <a:ext cx="3010486" cy="136456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شغل مناسب و مطمئن</a:t>
            </a:r>
            <a:endParaRPr lang="fa-IR" b="1">
              <a:solidFill>
                <a:srgbClr val="FF0000"/>
              </a:solidFill>
            </a:endParaRPr>
          </a:p>
        </p:txBody>
      </p:sp>
    </p:spTree>
    <p:extLst>
      <p:ext uri="{BB962C8B-B14F-4D97-AF65-F5344CB8AC3E}">
        <p14:creationId xmlns:p14="http://schemas.microsoft.com/office/powerpoint/2010/main" val="5456912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اما از طرفي، فردگرايي نيز يكي از محصولات ليبراليسم اخلاقي است. فرد </a:t>
            </a:r>
            <a:r>
              <a:rPr lang="fa-IR">
                <a:solidFill>
                  <a:srgbClr val="000000"/>
                </a:solidFill>
                <a:latin typeface="BLotus"/>
                <a:cs typeface="B Zar" panose="00000400000000000000" pitchFamily="2" charset="-78"/>
              </a:rPr>
              <a:t>اولين </a:t>
            </a:r>
            <a:r>
              <a:rPr lang="fa-IR" smtClean="0">
                <a:solidFill>
                  <a:srgbClr val="000000"/>
                </a:solidFill>
                <a:latin typeface="BLotus"/>
                <a:cs typeface="B Zar" panose="00000400000000000000" pitchFamily="2" charset="-78"/>
              </a:rPr>
              <a:t>و آخرين </a:t>
            </a:r>
            <a:r>
              <a:rPr lang="fa-IR">
                <a:solidFill>
                  <a:srgbClr val="000000"/>
                </a:solidFill>
                <a:latin typeface="BLotus"/>
                <a:cs typeface="B Zar" panose="00000400000000000000" pitchFamily="2" charset="-78"/>
              </a:rPr>
              <a:t>حجت ليبراليسم است. ليبراليسم، زمينه را براي فردگرايي اخلاقي </a:t>
            </a:r>
            <a:r>
              <a:rPr lang="fa-IR">
                <a:solidFill>
                  <a:srgbClr val="000000"/>
                </a:solidFill>
                <a:latin typeface="BLotus"/>
                <a:cs typeface="B Zar" panose="00000400000000000000" pitchFamily="2" charset="-78"/>
              </a:rPr>
              <a:t>سوژه </a:t>
            </a:r>
            <a:r>
              <a:rPr lang="fa-IR" smtClean="0">
                <a:solidFill>
                  <a:srgbClr val="000000"/>
                </a:solidFill>
                <a:latin typeface="BLotus"/>
                <a:cs typeface="B Zar" panose="00000400000000000000" pitchFamily="2" charset="-78"/>
              </a:rPr>
              <a:t>فراهم ميكند</a:t>
            </a:r>
            <a:r>
              <a:rPr lang="fa-IR">
                <a:solidFill>
                  <a:srgbClr val="000000"/>
                </a:solidFill>
                <a:latin typeface="BLotus"/>
                <a:cs typeface="B Zar" panose="00000400000000000000" pitchFamily="2" charset="-78"/>
              </a:rPr>
              <a:t>؛ فردگرايياي كه بر منفعتطلبي شخصي سوژه استوار است. در اين رويكرد</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سوژه حقوق </a:t>
            </a:r>
            <a:r>
              <a:rPr lang="fa-IR">
                <a:solidFill>
                  <a:srgbClr val="000000"/>
                </a:solidFill>
                <a:latin typeface="BLotus"/>
                <a:cs typeface="B Zar" panose="00000400000000000000" pitchFamily="2" charset="-78"/>
              </a:rPr>
              <a:t>خود را بر همهچيز مقدم ميداند و بر استقلال فردي و آزادي شخصي </a:t>
            </a:r>
            <a:r>
              <a:rPr lang="fa-IR">
                <a:solidFill>
                  <a:srgbClr val="000000"/>
                </a:solidFill>
                <a:latin typeface="BLotus"/>
                <a:cs typeface="B Zar" panose="00000400000000000000" pitchFamily="2" charset="-78"/>
              </a:rPr>
              <a:t>تأكيد </a:t>
            </a:r>
            <a:r>
              <a:rPr lang="fa-IR" smtClean="0">
                <a:solidFill>
                  <a:srgbClr val="000000"/>
                </a:solidFill>
                <a:latin typeface="BLotus"/>
                <a:cs typeface="B Zar" panose="00000400000000000000" pitchFamily="2" charset="-78"/>
              </a:rPr>
              <a:t>دارد. يكي </a:t>
            </a:r>
            <a:r>
              <a:rPr lang="fa-IR">
                <a:solidFill>
                  <a:srgbClr val="000000"/>
                </a:solidFill>
                <a:latin typeface="BLotus"/>
                <a:cs typeface="B Zar" panose="00000400000000000000" pitchFamily="2" charset="-78"/>
              </a:rPr>
              <a:t>از شاخصههاي احساس آزادي، بازبودن درهاي خروج از رابطه در هر </a:t>
            </a:r>
            <a:r>
              <a:rPr lang="fa-IR">
                <a:solidFill>
                  <a:srgbClr val="000000"/>
                </a:solidFill>
                <a:latin typeface="BLotus"/>
                <a:cs typeface="B Zar" panose="00000400000000000000" pitchFamily="2" charset="-78"/>
              </a:rPr>
              <a:t>لحظه </a:t>
            </a:r>
            <a:r>
              <a:rPr lang="fa-IR" smtClean="0">
                <a:solidFill>
                  <a:srgbClr val="000000"/>
                </a:solidFill>
                <a:latin typeface="BLotus"/>
                <a:cs typeface="B Zar" panose="00000400000000000000" pitchFamily="2" charset="-78"/>
              </a:rPr>
              <a:t>است؛ شاخصي </a:t>
            </a:r>
            <a:r>
              <a:rPr lang="fa-IR">
                <a:solidFill>
                  <a:srgbClr val="000000"/>
                </a:solidFill>
                <a:latin typeface="BLotus"/>
                <a:cs typeface="B Zar" panose="00000400000000000000" pitchFamily="2" charset="-78"/>
              </a:rPr>
              <a:t>كه هرچند ناپايداربودن رابطه را تشديد ميكند، احساس آزادي بالايي </a:t>
            </a:r>
            <a:r>
              <a:rPr lang="fa-IR">
                <a:solidFill>
                  <a:srgbClr val="000000"/>
                </a:solidFill>
                <a:latin typeface="BLotus"/>
                <a:cs typeface="B Zar" panose="00000400000000000000" pitchFamily="2" charset="-78"/>
              </a:rPr>
              <a:t>براي </a:t>
            </a:r>
            <a:r>
              <a:rPr lang="fa-IR" smtClean="0">
                <a:solidFill>
                  <a:srgbClr val="000000"/>
                </a:solidFill>
                <a:latin typeface="BLotus"/>
                <a:cs typeface="B Zar" panose="00000400000000000000" pitchFamily="2" charset="-78"/>
              </a:rPr>
              <a:t>سوژه در </a:t>
            </a:r>
            <a:r>
              <a:rPr lang="fa-IR">
                <a:solidFill>
                  <a:srgbClr val="000000"/>
                </a:solidFill>
                <a:latin typeface="BLotus"/>
                <a:cs typeface="B Zar" panose="00000400000000000000" pitchFamily="2" charset="-78"/>
              </a:rPr>
              <a:t>مديريت رابطه بهارمغان ميآورد</a:t>
            </a:r>
            <a:r>
              <a:rPr lang="fa-IR">
                <a:cs typeface="B Zar" panose="00000400000000000000" pitchFamily="2" charset="-78"/>
              </a:rPr>
              <a:t>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998806" y="4909624"/>
            <a:ext cx="5373858" cy="113948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فردگرايي نيز يكي از محصولات ليبراليسم اخلاقي است</a:t>
            </a:r>
            <a:endParaRPr lang="fa-IR" b="1">
              <a:solidFill>
                <a:srgbClr val="FF0000"/>
              </a:solidFill>
            </a:endParaRPr>
          </a:p>
        </p:txBody>
      </p:sp>
    </p:spTree>
    <p:extLst>
      <p:ext uri="{BB962C8B-B14F-4D97-AF65-F5344CB8AC3E}">
        <p14:creationId xmlns:p14="http://schemas.microsoft.com/office/powerpoint/2010/main" val="10715343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latin typeface="BLotus"/>
                <a:cs typeface="B Zar" panose="00000400000000000000" pitchFamily="2" charset="-78"/>
              </a:rPr>
              <a:t>ميلاد، 28ساله، ميگويد</a:t>
            </a:r>
            <a:r>
              <a:rPr lang="fa-IR">
                <a:solidFill>
                  <a:srgbClr val="000000"/>
                </a:solidFill>
                <a:latin typeface="BLotus"/>
                <a:cs typeface="B Zar" panose="00000400000000000000" pitchFamily="2" charset="-78"/>
              </a:rPr>
              <a:t>:</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000000"/>
                </a:solidFill>
                <a:latin typeface="BLotus"/>
                <a:cs typeface="B Zar" panose="00000400000000000000" pitchFamily="2" charset="-78"/>
              </a:rPr>
              <a:t>مهمترين </a:t>
            </a:r>
            <a:r>
              <a:rPr lang="fa-IR">
                <a:solidFill>
                  <a:srgbClr val="000000"/>
                </a:solidFill>
                <a:latin typeface="BLotus"/>
                <a:cs typeface="B Zar" panose="00000400000000000000" pitchFamily="2" charset="-78"/>
              </a:rPr>
              <a:t>مزيت </a:t>
            </a:r>
            <a:r>
              <a:rPr lang="fa-IR">
                <a:solidFill>
                  <a:srgbClr val="000000"/>
                </a:solidFill>
                <a:latin typeface="BLotus"/>
                <a:cs typeface="B Zar" panose="00000400000000000000" pitchFamily="2" charset="-78"/>
              </a:rPr>
              <a:t>اين </a:t>
            </a:r>
            <a:r>
              <a:rPr lang="fa-IR" smtClean="0">
                <a:solidFill>
                  <a:srgbClr val="000000"/>
                </a:solidFill>
                <a:latin typeface="BLotus"/>
                <a:cs typeface="B Zar" panose="00000400000000000000" pitchFamily="2" charset="-78"/>
              </a:rPr>
              <a:t>رابطه ها</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آزادي اي يه </a:t>
            </a:r>
            <a:r>
              <a:rPr lang="fa-IR">
                <a:solidFill>
                  <a:srgbClr val="000000"/>
                </a:solidFill>
                <a:latin typeface="BLotus"/>
                <a:cs typeface="B Zar" panose="00000400000000000000" pitchFamily="2" charset="-78"/>
              </a:rPr>
              <a:t>كه به تو ميده. من الان تو اين رابطه </a:t>
            </a:r>
            <a:r>
              <a:rPr lang="fa-IR">
                <a:solidFill>
                  <a:srgbClr val="000000"/>
                </a:solidFill>
                <a:latin typeface="BLotus"/>
                <a:cs typeface="B Zar" panose="00000400000000000000" pitchFamily="2" charset="-78"/>
              </a:rPr>
              <a:t>خيلي </a:t>
            </a:r>
            <a:r>
              <a:rPr lang="fa-IR" smtClean="0">
                <a:solidFill>
                  <a:srgbClr val="000000"/>
                </a:solidFill>
                <a:latin typeface="BLotus"/>
                <a:cs typeface="B Zar" panose="00000400000000000000" pitchFamily="2" charset="-78"/>
              </a:rPr>
              <a:t>استقلال دارم </a:t>
            </a:r>
            <a:r>
              <a:rPr lang="fa-IR">
                <a:solidFill>
                  <a:srgbClr val="000000"/>
                </a:solidFill>
                <a:latin typeface="BLotus"/>
                <a:cs typeface="B Zar" panose="00000400000000000000" pitchFamily="2" charset="-78"/>
              </a:rPr>
              <a:t>و حاضر نيستم كسي اين استقلال رو ازم بگيره. الان با يكي دوست ميشـم</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خوشـم نيومد </a:t>
            </a:r>
            <a:r>
              <a:rPr lang="fa-IR">
                <a:solidFill>
                  <a:srgbClr val="000000"/>
                </a:solidFill>
                <a:latin typeface="BLotus"/>
                <a:cs typeface="B Zar" panose="00000400000000000000" pitchFamily="2" charset="-78"/>
              </a:rPr>
              <a:t>به همش </a:t>
            </a:r>
            <a:r>
              <a:rPr lang="fa-IR">
                <a:solidFill>
                  <a:srgbClr val="000000"/>
                </a:solidFill>
                <a:latin typeface="BLotus"/>
                <a:cs typeface="B Zar" panose="00000400000000000000" pitchFamily="2" charset="-78"/>
              </a:rPr>
              <a:t>ميزنم </a:t>
            </a:r>
            <a:r>
              <a:rPr lang="fa-IR" smtClean="0">
                <a:solidFill>
                  <a:srgbClr val="000000"/>
                </a:solidFill>
                <a:latin typeface="BLotus"/>
                <a:cs typeface="B Zar" panose="00000400000000000000" pitchFamily="2" charset="-78"/>
              </a:rPr>
              <a:t>(منفعتطلبي شخصي) </a:t>
            </a:r>
            <a:r>
              <a:rPr lang="fa-IR">
                <a:solidFill>
                  <a:srgbClr val="000000"/>
                </a:solidFill>
                <a:latin typeface="BLotus"/>
                <a:cs typeface="B Zar" panose="00000400000000000000" pitchFamily="2" charset="-78"/>
              </a:rPr>
              <a:t>... من با تعهدداشـتن مشـكلي </a:t>
            </a:r>
            <a:r>
              <a:rPr lang="fa-IR">
                <a:solidFill>
                  <a:srgbClr val="000000"/>
                </a:solidFill>
                <a:latin typeface="BLotus"/>
                <a:cs typeface="B Zar" panose="00000400000000000000" pitchFamily="2" charset="-78"/>
              </a:rPr>
              <a:t>نـدارم </a:t>
            </a:r>
            <a:r>
              <a:rPr lang="fa-IR" smtClean="0">
                <a:solidFill>
                  <a:srgbClr val="000000"/>
                </a:solidFill>
                <a:latin typeface="BLotus"/>
                <a:cs typeface="B Zar" panose="00000400000000000000" pitchFamily="2" charset="-78"/>
              </a:rPr>
              <a:t>ولـي، چون </a:t>
            </a:r>
            <a:r>
              <a:rPr lang="fa-IR">
                <a:solidFill>
                  <a:srgbClr val="000000"/>
                </a:solidFill>
                <a:latin typeface="BLotus"/>
                <a:cs typeface="B Zar" panose="00000400000000000000" pitchFamily="2" charset="-78"/>
              </a:rPr>
              <a:t>استقلال و آزادي شخصيم برام خيلي مهمه، اگه تو يه رابطة ازدواجي قـرار </a:t>
            </a:r>
            <a:r>
              <a:rPr lang="fa-IR">
                <a:solidFill>
                  <a:srgbClr val="000000"/>
                </a:solidFill>
                <a:latin typeface="BLotus"/>
                <a:cs typeface="B Zar" panose="00000400000000000000" pitchFamily="2" charset="-78"/>
              </a:rPr>
              <a:t>بگيـرم </a:t>
            </a:r>
            <a:r>
              <a:rPr lang="fa-IR" smtClean="0">
                <a:solidFill>
                  <a:srgbClr val="000000"/>
                </a:solidFill>
                <a:latin typeface="BLotus"/>
                <a:cs typeface="B Zar" panose="00000400000000000000" pitchFamily="2" charset="-78"/>
              </a:rPr>
              <a:t>و ببينم </a:t>
            </a:r>
            <a:r>
              <a:rPr lang="fa-IR">
                <a:solidFill>
                  <a:srgbClr val="000000"/>
                </a:solidFill>
                <a:latin typeface="BLotus"/>
                <a:cs typeface="B Zar" panose="00000400000000000000" pitchFamily="2" charset="-78"/>
              </a:rPr>
              <a:t>كـه نمـيتـونم ادامـه بـدم، سـريع مـيخـوام تمـومش كـنم. بـراي همـين </a:t>
            </a:r>
            <a:r>
              <a:rPr lang="fa-IR">
                <a:solidFill>
                  <a:srgbClr val="000000"/>
                </a:solidFill>
                <a:latin typeface="BLotus"/>
                <a:cs typeface="B Zar" panose="00000400000000000000" pitchFamily="2" charset="-78"/>
              </a:rPr>
              <a:t>ازدواج </a:t>
            </a:r>
            <a:r>
              <a:rPr lang="fa-IR" smtClean="0">
                <a:solidFill>
                  <a:srgbClr val="000000"/>
                </a:solidFill>
                <a:latin typeface="BLotus"/>
                <a:cs typeface="B Zar" panose="00000400000000000000" pitchFamily="2" charset="-78"/>
              </a:rPr>
              <a:t>و محدوديتهاش</a:t>
            </a:r>
            <a:r>
              <a:rPr lang="fa-IR">
                <a:solidFill>
                  <a:srgbClr val="000000"/>
                </a:solidFill>
                <a:latin typeface="BLotus"/>
                <a:cs typeface="B Zar" panose="00000400000000000000" pitchFamily="2" charset="-78"/>
              </a:rPr>
              <a:t>، خيلي كار رو برام سخت </a:t>
            </a:r>
            <a:r>
              <a:rPr lang="fa-IR">
                <a:solidFill>
                  <a:srgbClr val="000000"/>
                </a:solidFill>
                <a:latin typeface="BLotus"/>
                <a:cs typeface="B Zar" panose="00000400000000000000" pitchFamily="2" charset="-78"/>
              </a:rPr>
              <a:t>ميكنه </a:t>
            </a:r>
            <a:r>
              <a:rPr lang="fa-IR" smtClean="0">
                <a:solidFill>
                  <a:srgbClr val="000000"/>
                </a:solidFill>
                <a:latin typeface="BLotus"/>
                <a:cs typeface="B Zar" panose="00000400000000000000" pitchFamily="2" charset="-78"/>
              </a:rPr>
              <a:t>فردگرايي </a:t>
            </a:r>
            <a:r>
              <a:rPr lang="fa-IR">
                <a:solidFill>
                  <a:srgbClr val="000000"/>
                </a:solidFill>
                <a:latin typeface="BLotus"/>
                <a:cs typeface="B Zar" panose="00000400000000000000" pitchFamily="2" charset="-78"/>
              </a:rPr>
              <a:t>شديد</a:t>
            </a:r>
            <a:r>
              <a:rPr lang="fa-IR">
                <a:solidFill>
                  <a:srgbClr val="000000"/>
                </a:solidFill>
                <a:latin typeface="BLotus"/>
                <a:cs typeface="B Zar" panose="00000400000000000000" pitchFamily="2" charset="-78"/>
              </a:rPr>
              <a:t>.</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02311611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بيش </a:t>
            </a:r>
            <a:r>
              <a:rPr lang="fa-IR">
                <a:solidFill>
                  <a:srgbClr val="000000"/>
                </a:solidFill>
                <a:latin typeface="BLotus"/>
                <a:cs typeface="B Zar" panose="00000400000000000000" pitchFamily="2" charset="-78"/>
              </a:rPr>
              <a:t>تر </a:t>
            </a:r>
            <a:r>
              <a:rPr lang="fa-IR" smtClean="0">
                <a:solidFill>
                  <a:srgbClr val="000000"/>
                </a:solidFill>
                <a:latin typeface="BLotus"/>
                <a:cs typeface="B Zar" panose="00000400000000000000" pitchFamily="2" charset="-78"/>
              </a:rPr>
              <a:t>سوژه هاي مطالعه شده</a:t>
            </a:r>
            <a:r>
              <a:rPr lang="fa-IR">
                <a:solidFill>
                  <a:srgbClr val="000000"/>
                </a:solidFill>
                <a:latin typeface="BLotus"/>
                <a:cs typeface="B Zar" panose="00000400000000000000" pitchFamily="2" charset="-78"/>
              </a:rPr>
              <a:t>، در اين تحقيق، در فرايند بازانديشي ارزشها </a:t>
            </a:r>
            <a:r>
              <a:rPr lang="fa-IR">
                <a:solidFill>
                  <a:srgbClr val="000000"/>
                </a:solidFill>
                <a:latin typeface="BLotus"/>
                <a:cs typeface="B Zar" panose="00000400000000000000" pitchFamily="2" charset="-78"/>
              </a:rPr>
              <a:t>و </a:t>
            </a:r>
            <a:r>
              <a:rPr lang="fa-IR" smtClean="0">
                <a:solidFill>
                  <a:srgbClr val="000000"/>
                </a:solidFill>
                <a:latin typeface="BLotus"/>
                <a:cs typeface="B Zar" panose="00000400000000000000" pitchFamily="2" charset="-78"/>
              </a:rPr>
              <a:t>سنتهاي اجتماعي</a:t>
            </a:r>
            <a:r>
              <a:rPr lang="fa-IR">
                <a:solidFill>
                  <a:srgbClr val="000000"/>
                </a:solidFill>
                <a:latin typeface="BLotus"/>
                <a:cs typeface="B Zar" panose="00000400000000000000" pitchFamily="2" charset="-78"/>
              </a:rPr>
              <a:t>، الگوهاي هنجار رايج را رد كرده و </a:t>
            </a:r>
            <a:r>
              <a:rPr lang="fa-IR">
                <a:solidFill>
                  <a:srgbClr val="000000"/>
                </a:solidFill>
                <a:latin typeface="BLotus"/>
                <a:cs typeface="B Zar" panose="00000400000000000000" pitchFamily="2" charset="-78"/>
              </a:rPr>
              <a:t>به </a:t>
            </a:r>
            <a:r>
              <a:rPr lang="fa-IR" smtClean="0">
                <a:solidFill>
                  <a:srgbClr val="000000"/>
                </a:solidFill>
                <a:latin typeface="BLotus"/>
                <a:cs typeface="B Zar" panose="00000400000000000000" pitchFamily="2" charset="-78"/>
              </a:rPr>
              <a:t>شيوه هاي </a:t>
            </a:r>
            <a:r>
              <a:rPr lang="fa-IR">
                <a:solidFill>
                  <a:srgbClr val="000000"/>
                </a:solidFill>
                <a:latin typeface="BLotus"/>
                <a:cs typeface="B Zar" panose="00000400000000000000" pitchFamily="2" charset="-78"/>
              </a:rPr>
              <a:t>جديدي از انديشه و </a:t>
            </a:r>
            <a:r>
              <a:rPr lang="fa-IR">
                <a:solidFill>
                  <a:srgbClr val="000000"/>
                </a:solidFill>
                <a:latin typeface="BLotus"/>
                <a:cs typeface="B Zar" panose="00000400000000000000" pitchFamily="2" charset="-78"/>
              </a:rPr>
              <a:t>رفتـار </a:t>
            </a:r>
            <a:r>
              <a:rPr lang="fa-IR" smtClean="0">
                <a:solidFill>
                  <a:srgbClr val="000000"/>
                </a:solidFill>
                <a:latin typeface="BLotus"/>
                <a:cs typeface="B Zar" panose="00000400000000000000" pitchFamily="2" charset="-78"/>
              </a:rPr>
              <a:t>روي آورده </a:t>
            </a:r>
            <a:r>
              <a:rPr lang="fa-IR">
                <a:solidFill>
                  <a:srgbClr val="000000"/>
                </a:solidFill>
                <a:latin typeface="BLotus"/>
                <a:cs typeface="B Zar" panose="00000400000000000000" pitchFamily="2" charset="-78"/>
              </a:rPr>
              <a:t>بودند. جهانيشدن سبكهاي متفاوتي از زندگي را بههمراه دارد. فرايند </a:t>
            </a:r>
            <a:r>
              <a:rPr lang="fa-IR">
                <a:solidFill>
                  <a:srgbClr val="000000"/>
                </a:solidFill>
                <a:latin typeface="BLotus"/>
                <a:cs typeface="B Zar" panose="00000400000000000000" pitchFamily="2" charset="-78"/>
              </a:rPr>
              <a:t>بازانديشـي </a:t>
            </a:r>
            <a:r>
              <a:rPr lang="fa-IR" smtClean="0">
                <a:solidFill>
                  <a:srgbClr val="000000"/>
                </a:solidFill>
                <a:latin typeface="BLotus"/>
                <a:cs typeface="B Zar" panose="00000400000000000000" pitchFamily="2" charset="-78"/>
              </a:rPr>
              <a:t>و شكل گيري </a:t>
            </a:r>
            <a:r>
              <a:rPr lang="fa-IR">
                <a:solidFill>
                  <a:srgbClr val="000000"/>
                </a:solidFill>
                <a:latin typeface="BLotus"/>
                <a:cs typeface="B Zar" panose="00000400000000000000" pitchFamily="2" charset="-78"/>
              </a:rPr>
              <a:t>ارزشهاي جديد در اين سوژهها آنقدر عميق و دروني شده بود كه </a:t>
            </a:r>
            <a:r>
              <a:rPr lang="fa-IR">
                <a:solidFill>
                  <a:srgbClr val="000000"/>
                </a:solidFill>
                <a:latin typeface="BLotus"/>
                <a:cs typeface="B Zar" panose="00000400000000000000" pitchFamily="2" charset="-78"/>
              </a:rPr>
              <a:t>بسياري </a:t>
            </a:r>
            <a:r>
              <a:rPr lang="fa-IR" smtClean="0">
                <a:solidFill>
                  <a:srgbClr val="000000"/>
                </a:solidFill>
                <a:latin typeface="BLotus"/>
                <a:cs typeface="B Zar" panose="00000400000000000000" pitchFamily="2" charset="-78"/>
              </a:rPr>
              <a:t>از آنها انديشه ها </a:t>
            </a:r>
            <a:r>
              <a:rPr lang="fa-IR">
                <a:solidFill>
                  <a:srgbClr val="000000"/>
                </a:solidFill>
                <a:latin typeface="BLotus"/>
                <a:cs typeface="B Zar" panose="00000400000000000000" pitchFamily="2" charset="-78"/>
              </a:rPr>
              <a:t>و رفتارهاي خود را اموري طبيعي، عادي، و پيشپاافتاده قلمداد </a:t>
            </a:r>
            <a:r>
              <a:rPr lang="fa-IR">
                <a:solidFill>
                  <a:srgbClr val="000000"/>
                </a:solidFill>
                <a:latin typeface="BLotus"/>
                <a:cs typeface="B Zar" panose="00000400000000000000" pitchFamily="2" charset="-78"/>
              </a:rPr>
              <a:t>ميكردند</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178105"/>
            <a:ext cx="3742006" cy="125202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شكل گيري ارزشهاي جديد</a:t>
            </a:r>
            <a:endParaRPr lang="fa-IR" b="1">
              <a:solidFill>
                <a:srgbClr val="FF0000"/>
              </a:solidFill>
            </a:endParaRPr>
          </a:p>
        </p:txBody>
      </p:sp>
    </p:spTree>
    <p:extLst>
      <p:ext uri="{BB962C8B-B14F-4D97-AF65-F5344CB8AC3E}">
        <p14:creationId xmlns:p14="http://schemas.microsoft.com/office/powerpoint/2010/main" val="250250214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latin typeface="BLotus"/>
                <a:cs typeface="B Zar" panose="00000400000000000000" pitchFamily="2" charset="-78"/>
              </a:rPr>
              <a:t>بيتا، 29ساله، ميگويد:</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solidFill>
                  <a:srgbClr val="000000"/>
                </a:solidFill>
                <a:latin typeface="BLotus"/>
                <a:cs typeface="B Zar" panose="00000400000000000000" pitchFamily="2" charset="-78"/>
              </a:rPr>
              <a:t>الان </a:t>
            </a:r>
            <a:r>
              <a:rPr lang="fa-IR">
                <a:solidFill>
                  <a:srgbClr val="000000"/>
                </a:solidFill>
                <a:latin typeface="BLotus"/>
                <a:cs typeface="B Zar" panose="00000400000000000000" pitchFamily="2" charset="-78"/>
              </a:rPr>
              <a:t>من حتي اگه ازدواج هم بكنم، باز هيچ قطعيتي ندارم كه بتونم با طرفم تا </a:t>
            </a:r>
            <a:r>
              <a:rPr lang="fa-IR">
                <a:solidFill>
                  <a:srgbClr val="000000"/>
                </a:solidFill>
                <a:latin typeface="BLotus"/>
                <a:cs typeface="B Zar" panose="00000400000000000000" pitchFamily="2" charset="-78"/>
              </a:rPr>
              <a:t>آخر </a:t>
            </a:r>
            <a:r>
              <a:rPr lang="fa-IR" smtClean="0">
                <a:solidFill>
                  <a:srgbClr val="000000"/>
                </a:solidFill>
                <a:latin typeface="BLotus"/>
                <a:cs typeface="B Zar" panose="00000400000000000000" pitchFamily="2" charset="-78"/>
              </a:rPr>
              <a:t>عمر بمونم</a:t>
            </a:r>
            <a:r>
              <a:rPr lang="fa-IR">
                <a:solidFill>
                  <a:srgbClr val="000000"/>
                </a:solidFill>
                <a:latin typeface="BLotus"/>
                <a:cs typeface="B Zar" panose="00000400000000000000" pitchFamily="2" charset="-78"/>
              </a:rPr>
              <a:t>. پس ديگه چه لزومي به ازدواجه؟ چون اگه اين طرفم آدم خوبي باشه، </a:t>
            </a:r>
            <a:r>
              <a:rPr lang="fa-IR">
                <a:solidFill>
                  <a:srgbClr val="000000"/>
                </a:solidFill>
                <a:latin typeface="BLotus"/>
                <a:cs typeface="B Zar" panose="00000400000000000000" pitchFamily="2" charset="-78"/>
              </a:rPr>
              <a:t>تو </a:t>
            </a:r>
            <a:r>
              <a:rPr lang="fa-IR" smtClean="0">
                <a:solidFill>
                  <a:srgbClr val="000000"/>
                </a:solidFill>
                <a:latin typeface="BLotus"/>
                <a:cs typeface="B Zar" panose="00000400000000000000" pitchFamily="2" charset="-78"/>
              </a:rPr>
              <a:t>همين دوستي </a:t>
            </a:r>
            <a:r>
              <a:rPr lang="fa-IR">
                <a:solidFill>
                  <a:srgbClr val="000000"/>
                </a:solidFill>
                <a:latin typeface="BLotus"/>
                <a:cs typeface="B Zar" panose="00000400000000000000" pitchFamily="2" charset="-78"/>
              </a:rPr>
              <a:t>هم آدم خوبيه و ديگه لزومي نميبينم كه بخوام باهاش ازدواج </a:t>
            </a:r>
            <a:r>
              <a:rPr lang="fa-IR">
                <a:solidFill>
                  <a:srgbClr val="000000"/>
                </a:solidFill>
                <a:latin typeface="BLotus"/>
                <a:cs typeface="B Zar" panose="00000400000000000000" pitchFamily="2" charset="-78"/>
              </a:rPr>
              <a:t>كنم </a:t>
            </a:r>
            <a:r>
              <a:rPr lang="fa-IR" smtClean="0">
                <a:solidFill>
                  <a:srgbClr val="000000"/>
                </a:solidFill>
                <a:latin typeface="BLotus"/>
                <a:cs typeface="B Zar" panose="00000400000000000000" pitchFamily="2" charset="-78"/>
              </a:rPr>
              <a:t>(بديهي پنداشتن روابط همخانگي). </a:t>
            </a:r>
            <a:r>
              <a:rPr lang="fa-IR">
                <a:solidFill>
                  <a:srgbClr val="000000"/>
                </a:solidFill>
                <a:latin typeface="BLotus"/>
                <a:cs typeface="B Zar" panose="00000400000000000000" pitchFamily="2" charset="-78"/>
              </a:rPr>
              <a:t>ازدواج يه تعهد كتبيه. كسي كه بخواد متعهد باشه، تو دوستي </a:t>
            </a:r>
            <a:r>
              <a:rPr lang="fa-IR">
                <a:solidFill>
                  <a:srgbClr val="000000"/>
                </a:solidFill>
                <a:latin typeface="BLotus"/>
                <a:cs typeface="B Zar" panose="00000400000000000000" pitchFamily="2" charset="-78"/>
              </a:rPr>
              <a:t>هم </a:t>
            </a:r>
            <a:r>
              <a:rPr lang="fa-IR" smtClean="0">
                <a:solidFill>
                  <a:srgbClr val="000000"/>
                </a:solidFill>
                <a:latin typeface="BLotus"/>
                <a:cs typeface="B Zar" panose="00000400000000000000" pitchFamily="2" charset="-78"/>
              </a:rPr>
              <a:t>متعهده. شما اگه يكي رو پيدا كني كه تو دوستي باهات متعهد نباشه، مطمئن باش كه تو ازدواج ديگه اصلاً متعهد نيست. باز تو دوستي متعهدترن؛ چون ميترسن هر لحظه بهراحتي تو رو از دست بدن؛ چون هيچ تعهد قانونياي نيست كه تو رو نگه داره )ارزشزدايي از ازدواج</a:t>
            </a:r>
            <a:r>
              <a:rPr lang="fa-IR" smtClean="0">
                <a:cs typeface="B Zar" panose="00000400000000000000" pitchFamily="2" charset="-78"/>
              </a:rPr>
              <a:t> </a:t>
            </a:r>
            <a:r>
              <a:rPr lang="fa-IR" smtClean="0">
                <a:solidFill>
                  <a:srgbClr val="000000"/>
                </a:solidFill>
                <a:latin typeface="BLotus"/>
                <a:cs typeface="B Zar" panose="00000400000000000000" pitchFamily="2" charset="-78"/>
              </a:rPr>
              <a:t>احساس قدرت و مديريت بالا در روابط همخانگي(، اما تو ازدواج طرف هركاري بخواد ميتونه بكنه و تو هم مگه ميتوني به اين راحتي طلاق بگيري؟ نه قانون اجازه ميده نه خانوادهات )محدوديتهاي ازدواج.</a:t>
            </a:r>
            <a:r>
              <a:rPr lang="fa-IR" smtClean="0">
                <a:solidFill>
                  <a:prstClr val="black"/>
                </a:solidFill>
                <a:cs typeface="B Zar" panose="00000400000000000000" pitchFamily="2" charset="-78"/>
              </a:rPr>
              <a:t> </a:t>
            </a: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22614470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latin typeface="BMitraBold"/>
                <a:cs typeface="B Zar" panose="00000400000000000000" pitchFamily="2" charset="-78"/>
              </a:rPr>
              <a:t>5-ورود </a:t>
            </a:r>
            <a:r>
              <a:rPr lang="fa-IR" b="1">
                <a:solidFill>
                  <a:srgbClr val="FF0000"/>
                </a:solidFill>
                <a:latin typeface="BMitraBold"/>
                <a:cs typeface="B Zar" panose="00000400000000000000" pitchFamily="2" charset="-78"/>
              </a:rPr>
              <a:t>عناصر نوسازي</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mtClean="0">
                <a:solidFill>
                  <a:srgbClr val="000000"/>
                </a:solidFill>
                <a:latin typeface="BLotus"/>
                <a:cs typeface="B Zar" panose="00000400000000000000" pitchFamily="2" charset="-78"/>
              </a:rPr>
              <a:t>»</a:t>
            </a:r>
            <a:r>
              <a:rPr lang="fa-IR">
                <a:solidFill>
                  <a:srgbClr val="000000"/>
                </a:solidFill>
                <a:latin typeface="BLotus"/>
                <a:cs typeface="B Zar" panose="00000400000000000000" pitchFamily="2" charset="-78"/>
              </a:rPr>
              <a:t>عناصر نوسازي« عناصر واسطهاي براي ايجاد تغييرات ارزشي و رفتـاري در </a:t>
            </a:r>
            <a:r>
              <a:rPr lang="fa-IR">
                <a:solidFill>
                  <a:srgbClr val="000000"/>
                </a:solidFill>
                <a:latin typeface="BLotus"/>
                <a:cs typeface="B Zar" panose="00000400000000000000" pitchFamily="2" charset="-78"/>
              </a:rPr>
              <a:t>جامعـه </a:t>
            </a:r>
            <a:r>
              <a:rPr lang="fa-IR" smtClean="0">
                <a:solidFill>
                  <a:srgbClr val="000000"/>
                </a:solidFill>
                <a:latin typeface="BLotus"/>
                <a:cs typeface="B Zar" panose="00000400000000000000" pitchFamily="2" charset="-78"/>
              </a:rPr>
              <a:t>اسـت. فضاي </a:t>
            </a:r>
            <a:r>
              <a:rPr lang="fa-IR">
                <a:solidFill>
                  <a:srgbClr val="000000"/>
                </a:solidFill>
                <a:latin typeface="BLotus"/>
                <a:cs typeface="B Zar" panose="00000400000000000000" pitchFamily="2" charset="-78"/>
              </a:rPr>
              <a:t>مفهومي عناصر نوسازي بسيار گسترده اسـت و انـواع گونـاگوني از مفـاهيم </a:t>
            </a:r>
            <a:r>
              <a:rPr lang="fa-IR">
                <a:solidFill>
                  <a:srgbClr val="000000"/>
                </a:solidFill>
                <a:latin typeface="BLotus"/>
                <a:cs typeface="B Zar" panose="00000400000000000000" pitchFamily="2" charset="-78"/>
              </a:rPr>
              <a:t>را </a:t>
            </a:r>
            <a:r>
              <a:rPr lang="fa-IR" smtClean="0">
                <a:solidFill>
                  <a:srgbClr val="000000"/>
                </a:solidFill>
                <a:latin typeface="BLotus"/>
                <a:cs typeface="B Zar" panose="00000400000000000000" pitchFamily="2" charset="-78"/>
              </a:rPr>
              <a:t>دربـر ميگيرد</a:t>
            </a:r>
            <a:r>
              <a:rPr lang="fa-IR">
                <a:solidFill>
                  <a:srgbClr val="000000"/>
                </a:solidFill>
                <a:latin typeface="BLotus"/>
                <a:cs typeface="B Zar" panose="00000400000000000000" pitchFamily="2" charset="-78"/>
              </a:rPr>
              <a:t>؛ از قبيل ورود رسانههاي جهاني مانند ماهواره و اينترنت؛ افزايش </a:t>
            </a:r>
            <a:r>
              <a:rPr lang="fa-IR">
                <a:solidFill>
                  <a:srgbClr val="000000"/>
                </a:solidFill>
                <a:latin typeface="BLotus"/>
                <a:cs typeface="B Zar" panose="00000400000000000000" pitchFamily="2" charset="-78"/>
              </a:rPr>
              <a:t>امكانات </a:t>
            </a:r>
            <a:r>
              <a:rPr lang="fa-IR" smtClean="0">
                <a:solidFill>
                  <a:srgbClr val="000000"/>
                </a:solidFill>
                <a:latin typeface="BLotus"/>
                <a:cs typeface="B Zar" panose="00000400000000000000" pitchFamily="2" charset="-78"/>
              </a:rPr>
              <a:t>ارتباطـات شخصي </a:t>
            </a:r>
            <a:r>
              <a:rPr lang="fa-IR">
                <a:solidFill>
                  <a:srgbClr val="000000"/>
                </a:solidFill>
                <a:latin typeface="BLotus"/>
                <a:cs typeface="B Zar" panose="00000400000000000000" pitchFamily="2" charset="-78"/>
              </a:rPr>
              <a:t>و پنهان مانند تلفن همراه، چت، و اساماس؛ افزايش دانشگاهها و </a:t>
            </a:r>
            <a:r>
              <a:rPr lang="fa-IR">
                <a:solidFill>
                  <a:srgbClr val="000000"/>
                </a:solidFill>
                <a:latin typeface="BLotus"/>
                <a:cs typeface="B Zar" panose="00000400000000000000" pitchFamily="2" charset="-78"/>
              </a:rPr>
              <a:t>گسترش </a:t>
            </a:r>
            <a:r>
              <a:rPr lang="fa-IR" smtClean="0">
                <a:solidFill>
                  <a:srgbClr val="000000"/>
                </a:solidFill>
                <a:latin typeface="BLotus"/>
                <a:cs typeface="B Zar" panose="00000400000000000000" pitchFamily="2" charset="-78"/>
              </a:rPr>
              <a:t>آموزش مدرن</a:t>
            </a:r>
            <a:r>
              <a:rPr lang="fa-IR">
                <a:solidFill>
                  <a:srgbClr val="000000"/>
                </a:solidFill>
                <a:latin typeface="BLotus"/>
                <a:cs typeface="B Zar" panose="00000400000000000000" pitchFamily="2" charset="-78"/>
              </a:rPr>
              <a:t>؛ و شهرنشيني و پيدايش فرصت گمنامي. در اين ميـان، نقـش و تـأثير </a:t>
            </a:r>
            <a:r>
              <a:rPr lang="fa-IR">
                <a:solidFill>
                  <a:srgbClr val="000000"/>
                </a:solidFill>
                <a:latin typeface="BLotus"/>
                <a:cs typeface="B Zar" panose="00000400000000000000" pitchFamily="2" charset="-78"/>
              </a:rPr>
              <a:t>وسـايل </a:t>
            </a:r>
            <a:r>
              <a:rPr lang="fa-IR" smtClean="0">
                <a:solidFill>
                  <a:srgbClr val="000000"/>
                </a:solidFill>
                <a:latin typeface="BLotus"/>
                <a:cs typeface="B Zar" panose="00000400000000000000" pitchFamily="2" charset="-78"/>
              </a:rPr>
              <a:t>ارتبـاط جمعي</a:t>
            </a:r>
            <a:r>
              <a:rPr lang="fa-IR">
                <a:solidFill>
                  <a:srgbClr val="000000"/>
                </a:solidFill>
                <a:latin typeface="BLotus"/>
                <a:cs typeface="B Zar" panose="00000400000000000000" pitchFamily="2" charset="-78"/>
              </a:rPr>
              <a:t>، در مقياس جهاني، در پيدايش تغييرات اجتماعي از همه بيشتـر اسـت</a:t>
            </a:r>
            <a:r>
              <a:rPr lang="fa-IR">
                <a:solidFill>
                  <a:srgbClr val="000000"/>
                </a:solidFill>
                <a:latin typeface="BLotus"/>
                <a:cs typeface="B Zar" panose="00000400000000000000" pitchFamily="2" charset="-78"/>
              </a:rPr>
              <a:t>. </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73103284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رسـانههـاي ارتباطي، </a:t>
            </a:r>
            <a:r>
              <a:rPr lang="fa-IR">
                <a:solidFill>
                  <a:srgbClr val="000000"/>
                </a:solidFill>
                <a:latin typeface="BLotus"/>
                <a:cs typeface="B Zar" panose="00000400000000000000" pitchFamily="2" charset="-78"/>
              </a:rPr>
              <a:t>با </a:t>
            </a:r>
            <a:r>
              <a:rPr lang="fa-IR" smtClean="0">
                <a:solidFill>
                  <a:srgbClr val="000000"/>
                </a:solidFill>
                <a:latin typeface="BLotus"/>
                <a:cs typeface="B Zar" panose="00000400000000000000" pitchFamily="2" charset="-78"/>
              </a:rPr>
              <a:t>سست كردن </a:t>
            </a:r>
            <a:r>
              <a:rPr lang="fa-IR">
                <a:solidFill>
                  <a:srgbClr val="000000"/>
                </a:solidFill>
                <a:latin typeface="BLotus"/>
                <a:cs typeface="B Zar" panose="00000400000000000000" pitchFamily="2" charset="-78"/>
              </a:rPr>
              <a:t>ارزشهاي پيشين و درونيسازي ارزشهـاي نـوين در سـوژه، او را آمادة انجامدادن رفتارهاي جديد ميكنند. وسايل ارتبـاط جهـاني، آنچنـان بـهآرامـي روابـط اجتماعي را تغيير دادهاند كه بسياري از افراد اين تغييرات و </a:t>
            </a:r>
            <a:r>
              <a:rPr lang="fa-IR">
                <a:solidFill>
                  <a:srgbClr val="000000"/>
                </a:solidFill>
                <a:latin typeface="BLotus"/>
                <a:cs typeface="B Zar" panose="00000400000000000000" pitchFamily="2" charset="-78"/>
              </a:rPr>
              <a:t>منشأ </a:t>
            </a:r>
            <a:r>
              <a:rPr lang="fa-IR" smtClean="0">
                <a:solidFill>
                  <a:srgbClr val="000000"/>
                </a:solidFill>
                <a:latin typeface="BLotus"/>
                <a:cs typeface="B Zar" panose="00000400000000000000" pitchFamily="2" charset="-78"/>
              </a:rPr>
              <a:t>رسانه اي </a:t>
            </a:r>
            <a:r>
              <a:rPr lang="fa-IR">
                <a:solidFill>
                  <a:srgbClr val="000000"/>
                </a:solidFill>
                <a:latin typeface="BLotus"/>
                <a:cs typeface="B Zar" panose="00000400000000000000" pitchFamily="2" charset="-78"/>
              </a:rPr>
              <a:t>آن را درنمييابند و صرفاً آن را تغييراتي عادي در زندگي روزمره ميدانند، اما چيزي فراتر از يك تغيير سـاده در حال وقوع است؛ سبك زندگي در حال تغيير است</a:t>
            </a:r>
            <a:endParaRPr lang="fa-IR"/>
          </a:p>
        </p:txBody>
      </p:sp>
      <p:sp>
        <p:nvSpPr>
          <p:cNvPr id="4" name="Flowchart: Process 3"/>
          <p:cNvSpPr/>
          <p:nvPr/>
        </p:nvSpPr>
        <p:spPr>
          <a:xfrm>
            <a:off x="838200" y="4178104"/>
            <a:ext cx="2518117" cy="150524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منشأ رسانه اي</a:t>
            </a:r>
            <a:endParaRPr lang="fa-IR" b="1">
              <a:solidFill>
                <a:srgbClr val="FF0000"/>
              </a:solidFill>
            </a:endParaRPr>
          </a:p>
        </p:txBody>
      </p:sp>
    </p:spTree>
    <p:extLst>
      <p:ext uri="{BB962C8B-B14F-4D97-AF65-F5344CB8AC3E}">
        <p14:creationId xmlns:p14="http://schemas.microsoft.com/office/powerpoint/2010/main" val="297352002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اهواره، با اينكـه در كشـور </a:t>
            </a:r>
            <a:r>
              <a:rPr lang="fa-IR">
                <a:solidFill>
                  <a:srgbClr val="000000"/>
                </a:solidFill>
                <a:latin typeface="BLotus"/>
                <a:cs typeface="B Zar" panose="00000400000000000000" pitchFamily="2" charset="-78"/>
              </a:rPr>
              <a:t>مـا </a:t>
            </a:r>
            <a:r>
              <a:rPr lang="fa-IR" smtClean="0">
                <a:solidFill>
                  <a:srgbClr val="000000"/>
                </a:solidFill>
                <a:latin typeface="BLotus"/>
                <a:cs typeface="B Zar" panose="00000400000000000000" pitchFamily="2" charset="-78"/>
              </a:rPr>
              <a:t>رسـانة ممنوع </a:t>
            </a:r>
            <a:r>
              <a:rPr lang="fa-IR">
                <a:solidFill>
                  <a:srgbClr val="000000"/>
                </a:solidFill>
                <a:latin typeface="BLotus"/>
                <a:cs typeface="B Zar" panose="00000400000000000000" pitchFamily="2" charset="-78"/>
              </a:rPr>
              <a:t>است، گسترش بسياري دارد. اين رسانه، بهعلت بهرهگيري از جادوي تصوير،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ذهن و </a:t>
            </a:r>
            <a:r>
              <a:rPr lang="fa-IR">
                <a:solidFill>
                  <a:srgbClr val="000000"/>
                </a:solidFill>
                <a:latin typeface="BLotus"/>
                <a:cs typeface="B Zar" panose="00000400000000000000" pitchFamily="2" charset="-78"/>
              </a:rPr>
              <a:t>روان مخاطب نقش پررنگي ميگذارد. ماهواره، با تنوع و تعدد شـبكههـايش، سـوژه </a:t>
            </a:r>
            <a:r>
              <a:rPr lang="fa-IR">
                <a:solidFill>
                  <a:srgbClr val="000000"/>
                </a:solidFill>
                <a:latin typeface="BLotus"/>
                <a:cs typeface="B Zar" panose="00000400000000000000" pitchFamily="2" charset="-78"/>
              </a:rPr>
              <a:t>را </a:t>
            </a:r>
            <a:r>
              <a:rPr lang="fa-IR" smtClean="0">
                <a:solidFill>
                  <a:srgbClr val="000000"/>
                </a:solidFill>
                <a:latin typeface="BLotus"/>
                <a:cs typeface="B Zar" panose="00000400000000000000" pitchFamily="2" charset="-78"/>
              </a:rPr>
              <a:t>در دهكدة </a:t>
            </a:r>
            <a:r>
              <a:rPr lang="fa-IR">
                <a:solidFill>
                  <a:srgbClr val="000000"/>
                </a:solidFill>
                <a:latin typeface="BLotus"/>
                <a:cs typeface="B Zar" panose="00000400000000000000" pitchFamily="2" charset="-78"/>
              </a:rPr>
              <a:t>جهاني با فرهنگ واحدي كنترل ميكند و آموزش پنهان ميدهد؛ آموزشي كه </a:t>
            </a:r>
            <a:r>
              <a:rPr lang="fa-IR">
                <a:solidFill>
                  <a:srgbClr val="000000"/>
                </a:solidFill>
                <a:latin typeface="BLotus"/>
                <a:cs typeface="B Zar" panose="00000400000000000000" pitchFamily="2" charset="-78"/>
              </a:rPr>
              <a:t>نتيجة </a:t>
            </a:r>
            <a:r>
              <a:rPr lang="fa-IR" smtClean="0">
                <a:solidFill>
                  <a:srgbClr val="000000"/>
                </a:solidFill>
                <a:latin typeface="BLotus"/>
                <a:cs typeface="B Zar" panose="00000400000000000000" pitchFamily="2" charset="-78"/>
              </a:rPr>
              <a:t>آن تغيير </a:t>
            </a:r>
            <a:r>
              <a:rPr lang="fa-IR">
                <a:solidFill>
                  <a:srgbClr val="000000"/>
                </a:solidFill>
                <a:latin typeface="BLotus"/>
                <a:cs typeface="B Zar" panose="00000400000000000000" pitchFamily="2" charset="-78"/>
              </a:rPr>
              <a:t>سبك زندگي در جهت يكسانسازي فرهنگي مطابق با ارزشهاي سرمايهداري </a:t>
            </a:r>
            <a:r>
              <a:rPr lang="fa-IR">
                <a:solidFill>
                  <a:srgbClr val="000000"/>
                </a:solidFill>
                <a:latin typeface="BLotus"/>
                <a:cs typeface="B Zar" panose="00000400000000000000" pitchFamily="2" charset="-78"/>
              </a:rPr>
              <a:t>است</a:t>
            </a:r>
            <a:r>
              <a:rPr lang="fa-IR" smtClean="0">
                <a:solidFill>
                  <a:srgbClr val="000000"/>
                </a:solidFill>
                <a:latin typeface="BLotus"/>
                <a:cs typeface="B Zar" panose="00000400000000000000" pitchFamily="2" charset="-78"/>
              </a:rPr>
              <a:t>.</a:t>
            </a: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91529610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2800" smtClean="0">
                <a:solidFill>
                  <a:srgbClr val="FF0000"/>
                </a:solidFill>
                <a:latin typeface="BLotus"/>
                <a:ea typeface="+mn-ea"/>
                <a:cs typeface="B Zar" panose="00000400000000000000" pitchFamily="2" charset="-78"/>
              </a:rPr>
              <a:t>افشين</a:t>
            </a:r>
            <a:r>
              <a:rPr lang="fa-IR" sz="2800">
                <a:solidFill>
                  <a:srgbClr val="FF0000"/>
                </a:solidFill>
                <a:latin typeface="BLotus"/>
                <a:ea typeface="+mn-ea"/>
                <a:cs typeface="B Zar" panose="00000400000000000000" pitchFamily="2" charset="-78"/>
              </a:rPr>
              <a:t>، 27ساله، ميگويد</a:t>
            </a:r>
            <a:r>
              <a:rPr lang="fa-IR" sz="2800">
                <a:solidFill>
                  <a:srgbClr val="FF0000"/>
                </a:solidFill>
                <a:latin typeface="Calibri" panose="020F0502020204030204"/>
                <a:ea typeface="+mn-ea"/>
                <a:cs typeface="B Zar" panose="00000400000000000000" pitchFamily="2" charset="-78"/>
              </a:rPr>
              <a:t>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الان شرايط دنيا هم تغيير كرده. تو خيلي از سريالهايي هم كه توي مـاهواره </a:t>
            </a:r>
            <a:r>
              <a:rPr lang="fa-IR">
                <a:solidFill>
                  <a:srgbClr val="000000"/>
                </a:solidFill>
                <a:latin typeface="BLotus"/>
                <a:cs typeface="B Zar" panose="00000400000000000000" pitchFamily="2" charset="-78"/>
              </a:rPr>
              <a:t>نشـون </a:t>
            </a:r>
            <a:r>
              <a:rPr lang="fa-IR" smtClean="0">
                <a:solidFill>
                  <a:srgbClr val="000000"/>
                </a:solidFill>
                <a:latin typeface="BLotus"/>
                <a:cs typeface="B Zar" panose="00000400000000000000" pitchFamily="2" charset="-78"/>
              </a:rPr>
              <a:t>مـيده دختر </a:t>
            </a:r>
            <a:r>
              <a:rPr lang="fa-IR">
                <a:solidFill>
                  <a:srgbClr val="000000"/>
                </a:solidFill>
                <a:latin typeface="BLotus"/>
                <a:cs typeface="B Zar" panose="00000400000000000000" pitchFamily="2" charset="-78"/>
              </a:rPr>
              <a:t>و پسر بدون اينكه با هم ازدواج كنن دارن با هم زندگي </a:t>
            </a:r>
            <a:r>
              <a:rPr lang="fa-IR">
                <a:solidFill>
                  <a:srgbClr val="000000"/>
                </a:solidFill>
                <a:latin typeface="BLotus"/>
                <a:cs typeface="B Zar" panose="00000400000000000000" pitchFamily="2" charset="-78"/>
              </a:rPr>
              <a:t>ميكنن </a:t>
            </a:r>
            <a:r>
              <a:rPr lang="fa-IR" smtClean="0">
                <a:solidFill>
                  <a:srgbClr val="000000"/>
                </a:solidFill>
                <a:latin typeface="BLotus"/>
                <a:cs typeface="B Zar" panose="00000400000000000000" pitchFamily="2" charset="-78"/>
              </a:rPr>
              <a:t>(نقـش رسـانههـاي جهاني</a:t>
            </a:r>
            <a:r>
              <a:rPr lang="fa-IR">
                <a:solidFill>
                  <a:srgbClr val="000000"/>
                </a:solidFill>
                <a:latin typeface="BLotus"/>
                <a:cs typeface="B Zar" panose="00000400000000000000" pitchFamily="2" charset="-78"/>
              </a:rPr>
              <a:t>؛ فرايند </a:t>
            </a:r>
            <a:r>
              <a:rPr lang="fa-IR">
                <a:solidFill>
                  <a:srgbClr val="000000"/>
                </a:solidFill>
                <a:latin typeface="BLotus"/>
                <a:cs typeface="B Zar" panose="00000400000000000000" pitchFamily="2" charset="-78"/>
              </a:rPr>
              <a:t>جامعهپذيري </a:t>
            </a:r>
            <a:r>
              <a:rPr lang="fa-IR" smtClean="0">
                <a:solidFill>
                  <a:srgbClr val="000000"/>
                </a:solidFill>
                <a:latin typeface="BLotus"/>
                <a:cs typeface="B Zar" panose="00000400000000000000" pitchFamily="2" charset="-78"/>
              </a:rPr>
              <a:t>جهاني). </a:t>
            </a:r>
            <a:r>
              <a:rPr lang="fa-IR">
                <a:solidFill>
                  <a:srgbClr val="000000"/>
                </a:solidFill>
                <a:latin typeface="BLotus"/>
                <a:cs typeface="B Zar" panose="00000400000000000000" pitchFamily="2" charset="-78"/>
              </a:rPr>
              <a:t>اينجوري نيست كه آدماي بيبندوباري باشـن</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مـدل زندگيشون </a:t>
            </a:r>
            <a:r>
              <a:rPr lang="fa-IR">
                <a:solidFill>
                  <a:srgbClr val="000000"/>
                </a:solidFill>
                <a:latin typeface="BLotus"/>
                <a:cs typeface="B Zar" panose="00000400000000000000" pitchFamily="2" charset="-78"/>
              </a:rPr>
              <a:t>فرق </a:t>
            </a:r>
            <a:r>
              <a:rPr lang="fa-IR">
                <a:solidFill>
                  <a:srgbClr val="000000"/>
                </a:solidFill>
                <a:latin typeface="BLotus"/>
                <a:cs typeface="B Zar" panose="00000400000000000000" pitchFamily="2" charset="-78"/>
              </a:rPr>
              <a:t>داره </a:t>
            </a:r>
            <a:r>
              <a:rPr lang="fa-IR" smtClean="0">
                <a:solidFill>
                  <a:srgbClr val="000000"/>
                </a:solidFill>
                <a:latin typeface="BLotus"/>
                <a:cs typeface="B Zar" panose="00000400000000000000" pitchFamily="2" charset="-78"/>
              </a:rPr>
              <a:t>آشنايي </a:t>
            </a:r>
            <a:r>
              <a:rPr lang="fa-IR">
                <a:solidFill>
                  <a:srgbClr val="000000"/>
                </a:solidFill>
                <a:latin typeface="BLotus"/>
                <a:cs typeface="B Zar" panose="00000400000000000000" pitchFamily="2" charset="-78"/>
              </a:rPr>
              <a:t>و پذيرش سبكهاي جديد </a:t>
            </a:r>
            <a:r>
              <a:rPr lang="fa-IR">
                <a:solidFill>
                  <a:srgbClr val="000000"/>
                </a:solidFill>
                <a:latin typeface="BLotus"/>
                <a:cs typeface="B Zar" panose="00000400000000000000" pitchFamily="2" charset="-78"/>
              </a:rPr>
              <a:t>زندگي</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14164918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از طرفي، رواج »كلانشهرنشيني« و زوال مفهوم محله از عوامل ديگر تسهيل </a:t>
            </a:r>
            <a:r>
              <a:rPr lang="fa-IR">
                <a:solidFill>
                  <a:srgbClr val="000000"/>
                </a:solidFill>
                <a:latin typeface="BLotus"/>
                <a:cs typeface="B Zar" panose="00000400000000000000" pitchFamily="2" charset="-78"/>
              </a:rPr>
              <a:t>اين </a:t>
            </a:r>
            <a:r>
              <a:rPr lang="fa-IR" smtClean="0">
                <a:solidFill>
                  <a:srgbClr val="000000"/>
                </a:solidFill>
                <a:latin typeface="BLotus"/>
                <a:cs typeface="B Zar" panose="00000400000000000000" pitchFamily="2" charset="-78"/>
              </a:rPr>
              <a:t>روابط بودهاند</a:t>
            </a:r>
            <a:r>
              <a:rPr lang="fa-IR">
                <a:solidFill>
                  <a:srgbClr val="000000"/>
                </a:solidFill>
                <a:latin typeface="BLotus"/>
                <a:cs typeface="B Zar" panose="00000400000000000000" pitchFamily="2" charset="-78"/>
              </a:rPr>
              <a:t>؛ عواملي كه، با كاهش كنترلهاي غيررسمي بر سوژه و افزايش فرصت </a:t>
            </a:r>
            <a:r>
              <a:rPr lang="fa-IR">
                <a:solidFill>
                  <a:srgbClr val="000000"/>
                </a:solidFill>
                <a:latin typeface="BLotus"/>
                <a:cs typeface="B Zar" panose="00000400000000000000" pitchFamily="2" charset="-78"/>
              </a:rPr>
              <a:t>گمنامي </a:t>
            </a:r>
            <a:r>
              <a:rPr lang="fa-IR" smtClean="0">
                <a:solidFill>
                  <a:srgbClr val="000000"/>
                </a:solidFill>
                <a:latin typeface="BLotus"/>
                <a:cs typeface="B Zar" panose="00000400000000000000" pitchFamily="2" charset="-78"/>
              </a:rPr>
              <a:t>او در </a:t>
            </a:r>
            <a:r>
              <a:rPr lang="fa-IR">
                <a:solidFill>
                  <a:srgbClr val="000000"/>
                </a:solidFill>
                <a:latin typeface="BLotus"/>
                <a:cs typeface="B Zar" panose="00000400000000000000" pitchFamily="2" charset="-78"/>
              </a:rPr>
              <a:t>ميان حجم انبوه جمعيت شهري، زمينة تداوم انواع روابط نامتعارف را براي او </a:t>
            </a:r>
            <a:r>
              <a:rPr lang="fa-IR">
                <a:solidFill>
                  <a:srgbClr val="000000"/>
                </a:solidFill>
                <a:latin typeface="BLotus"/>
                <a:cs typeface="B Zar" panose="00000400000000000000" pitchFamily="2" charset="-78"/>
              </a:rPr>
              <a:t>فراهم</a:t>
            </a:r>
            <a:r>
              <a:rPr lang="fa-IR">
                <a:cs typeface="B Zar" panose="00000400000000000000" pitchFamily="2" charset="-78"/>
              </a:rPr>
              <a:t> </a:t>
            </a:r>
            <a:r>
              <a:rPr lang="fa-IR">
                <a:solidFill>
                  <a:srgbClr val="000000"/>
                </a:solidFill>
                <a:latin typeface="BLotus"/>
                <a:cs typeface="B Zar" panose="00000400000000000000" pitchFamily="2" charset="-78"/>
              </a:rPr>
              <a:t>كرده است؛ روابطي كه امروزه شيوع آن در شهرهاي كوچك و روستاهاي ايران</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بهعلت كنترل </a:t>
            </a:r>
            <a:r>
              <a:rPr lang="fa-IR">
                <a:solidFill>
                  <a:srgbClr val="000000"/>
                </a:solidFill>
                <a:latin typeface="BLotus"/>
                <a:cs typeface="B Zar" panose="00000400000000000000" pitchFamily="2" charset="-78"/>
              </a:rPr>
              <a:t>غيررسمي بالا، بسيار بعيد بهنظر ميرسد</a:t>
            </a:r>
            <a:r>
              <a:rPr lang="fa-IR">
                <a:solidFill>
                  <a:srgbClr val="000000"/>
                </a:solidFill>
                <a:latin typeface="BLotus"/>
                <a:cs typeface="B Zar" panose="00000400000000000000" pitchFamily="2" charset="-78"/>
              </a:rPr>
              <a:t>. </a:t>
            </a:r>
            <a:endParaRPr lang="fa-IR" smtClean="0">
              <a:solidFill>
                <a:srgbClr val="000000"/>
              </a:solidFill>
              <a:latin typeface="BLotus"/>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3882683"/>
            <a:ext cx="3334043" cy="132236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افزايش فرصت گمنامي</a:t>
            </a:r>
            <a:endParaRPr lang="fa-IR" b="1">
              <a:solidFill>
                <a:srgbClr val="FF0000"/>
              </a:solidFill>
            </a:endParaRPr>
          </a:p>
        </p:txBody>
      </p:sp>
    </p:spTree>
    <p:extLst>
      <p:ext uri="{BB962C8B-B14F-4D97-AF65-F5344CB8AC3E}">
        <p14:creationId xmlns:p14="http://schemas.microsoft.com/office/powerpoint/2010/main" val="106526401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000000"/>
                </a:solidFill>
                <a:latin typeface="BLotus"/>
                <a:cs typeface="B Zar" panose="00000400000000000000" pitchFamily="2" charset="-78"/>
              </a:rPr>
              <a:t>در </a:t>
            </a:r>
            <a:r>
              <a:rPr lang="fa-IR">
                <a:solidFill>
                  <a:srgbClr val="000000"/>
                </a:solidFill>
                <a:latin typeface="BLotus"/>
                <a:cs typeface="B Zar" panose="00000400000000000000" pitchFamily="2" charset="-78"/>
              </a:rPr>
              <a:t>اين ميان، پس از گذار جامعة </a:t>
            </a:r>
            <a:r>
              <a:rPr lang="fa-IR">
                <a:solidFill>
                  <a:srgbClr val="000000"/>
                </a:solidFill>
                <a:latin typeface="BLotus"/>
                <a:cs typeface="B Zar" panose="00000400000000000000" pitchFamily="2" charset="-78"/>
              </a:rPr>
              <a:t>ايراني </a:t>
            </a:r>
            <a:r>
              <a:rPr lang="fa-IR" smtClean="0">
                <a:solidFill>
                  <a:srgbClr val="000000"/>
                </a:solidFill>
                <a:latin typeface="BLotus"/>
                <a:cs typeface="B Zar" panose="00000400000000000000" pitchFamily="2" charset="-78"/>
              </a:rPr>
              <a:t>از سنت </a:t>
            </a:r>
            <a:r>
              <a:rPr lang="fa-IR">
                <a:solidFill>
                  <a:srgbClr val="000000"/>
                </a:solidFill>
                <a:latin typeface="BLotus"/>
                <a:cs typeface="B Zar" panose="00000400000000000000" pitchFamily="2" charset="-78"/>
              </a:rPr>
              <a:t>به سمت مدرنيسم و افزايش پديدة كلانشهرنشيني، در شهرهايي چون </a:t>
            </a:r>
            <a:r>
              <a:rPr lang="fa-IR">
                <a:solidFill>
                  <a:srgbClr val="000000"/>
                </a:solidFill>
                <a:latin typeface="BLotus"/>
                <a:cs typeface="B Zar" panose="00000400000000000000" pitchFamily="2" charset="-78"/>
              </a:rPr>
              <a:t>تهران </a:t>
            </a:r>
            <a:r>
              <a:rPr lang="fa-IR" smtClean="0">
                <a:solidFill>
                  <a:srgbClr val="000000"/>
                </a:solidFill>
                <a:latin typeface="BLotus"/>
                <a:cs typeface="B Zar" panose="00000400000000000000" pitchFamily="2" charset="-78"/>
              </a:rPr>
              <a:t>بهتدريج مفهوم </a:t>
            </a:r>
            <a:r>
              <a:rPr lang="fa-IR">
                <a:solidFill>
                  <a:srgbClr val="000000"/>
                </a:solidFill>
                <a:latin typeface="BLotus"/>
                <a:cs typeface="B Zar" panose="00000400000000000000" pitchFamily="2" charset="-78"/>
              </a:rPr>
              <a:t>محله به معناي سابق آن از بين رفته و جاي خود را به جمعهاي انساني </a:t>
            </a:r>
            <a:r>
              <a:rPr lang="fa-IR">
                <a:solidFill>
                  <a:srgbClr val="000000"/>
                </a:solidFill>
                <a:latin typeface="BLotus"/>
                <a:cs typeface="B Zar" panose="00000400000000000000" pitchFamily="2" charset="-78"/>
              </a:rPr>
              <a:t>فاقد </a:t>
            </a:r>
            <a:r>
              <a:rPr lang="fa-IR" smtClean="0">
                <a:solidFill>
                  <a:srgbClr val="000000"/>
                </a:solidFill>
                <a:latin typeface="BLotus"/>
                <a:cs typeface="B Zar" panose="00000400000000000000" pitchFamily="2" charset="-78"/>
              </a:rPr>
              <a:t>هويت گروهي </a:t>
            </a:r>
            <a:r>
              <a:rPr lang="fa-IR">
                <a:solidFill>
                  <a:srgbClr val="000000"/>
                </a:solidFill>
                <a:latin typeface="BLotus"/>
                <a:cs typeface="B Zar" panose="00000400000000000000" pitchFamily="2" charset="-78"/>
              </a:rPr>
              <a:t>داده است. در چنين اجتماعهايي، ديگر نه اثري از آبروي محلي مانده است </a:t>
            </a:r>
            <a:r>
              <a:rPr lang="fa-IR">
                <a:solidFill>
                  <a:srgbClr val="000000"/>
                </a:solidFill>
                <a:latin typeface="BLotus"/>
                <a:cs typeface="B Zar" panose="00000400000000000000" pitchFamily="2" charset="-78"/>
              </a:rPr>
              <a:t>و </a:t>
            </a:r>
            <a:r>
              <a:rPr lang="fa-IR" smtClean="0">
                <a:solidFill>
                  <a:srgbClr val="000000"/>
                </a:solidFill>
                <a:latin typeface="BLotus"/>
                <a:cs typeface="B Zar" panose="00000400000000000000" pitchFamily="2" charset="-78"/>
              </a:rPr>
              <a:t>نه مفهوم </a:t>
            </a:r>
            <a:r>
              <a:rPr lang="fa-IR">
                <a:solidFill>
                  <a:srgbClr val="000000"/>
                </a:solidFill>
                <a:latin typeface="BLotus"/>
                <a:cs typeface="B Zar" panose="00000400000000000000" pitchFamily="2" charset="-78"/>
              </a:rPr>
              <a:t>همسايگي و كنترل غيررسمي. در اين وضعيت جديد، سوژه در </a:t>
            </a:r>
            <a:r>
              <a:rPr lang="fa-IR">
                <a:solidFill>
                  <a:srgbClr val="000000"/>
                </a:solidFill>
                <a:latin typeface="BLotus"/>
                <a:cs typeface="B Zar" panose="00000400000000000000" pitchFamily="2" charset="-78"/>
              </a:rPr>
              <a:t>برابر </a:t>
            </a:r>
            <a:r>
              <a:rPr lang="fa-IR" smtClean="0">
                <a:solidFill>
                  <a:srgbClr val="000000"/>
                </a:solidFill>
                <a:latin typeface="BLotus"/>
                <a:cs typeface="B Zar" panose="00000400000000000000" pitchFamily="2" charset="-78"/>
              </a:rPr>
              <a:t>رفتارهاي نامتعارف </a:t>
            </a:r>
            <a:r>
              <a:rPr lang="fa-IR">
                <a:solidFill>
                  <a:srgbClr val="000000"/>
                </a:solidFill>
                <a:latin typeface="BLotus"/>
                <a:cs typeface="B Zar" panose="00000400000000000000" pitchFamily="2" charset="-78"/>
              </a:rPr>
              <a:t>خود با واكنش همسايگان روبهرو نميشود؛ چراكه اساساً بسياري از </a:t>
            </a:r>
            <a:r>
              <a:rPr lang="fa-IR">
                <a:solidFill>
                  <a:srgbClr val="000000"/>
                </a:solidFill>
                <a:latin typeface="BLotus"/>
                <a:cs typeface="B Zar" panose="00000400000000000000" pitchFamily="2" charset="-78"/>
              </a:rPr>
              <a:t>اطرافيان </a:t>
            </a:r>
            <a:r>
              <a:rPr lang="fa-IR" smtClean="0">
                <a:solidFill>
                  <a:srgbClr val="000000"/>
                </a:solidFill>
                <a:latin typeface="BLotus"/>
                <a:cs typeface="B Zar" panose="00000400000000000000" pitchFamily="2" charset="-78"/>
              </a:rPr>
              <a:t>و همسايگان </a:t>
            </a:r>
            <a:r>
              <a:rPr lang="fa-IR">
                <a:solidFill>
                  <a:srgbClr val="000000"/>
                </a:solidFill>
                <a:latin typeface="BLotus"/>
                <a:cs typeface="B Zar" panose="00000400000000000000" pitchFamily="2" charset="-78"/>
              </a:rPr>
              <a:t>او نميدانند كه او رابطة خلاف عرف دارد</a:t>
            </a:r>
            <a:r>
              <a:rPr lang="fa-IR">
                <a:solidFill>
                  <a:srgbClr val="000000"/>
                </a:solidFill>
                <a:latin typeface="BLotus"/>
                <a:cs typeface="B Zar" panose="00000400000000000000" pitchFamily="2" charset="-78"/>
              </a:rPr>
              <a:t>. </a:t>
            </a:r>
            <a:endParaRPr lang="fa-IR" smtClean="0">
              <a:solidFill>
                <a:srgbClr val="000000"/>
              </a:solidFill>
              <a:latin typeface="BLotus"/>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445391"/>
            <a:ext cx="3938954" cy="123795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افزايش پديدة كلانشهرنشيني</a:t>
            </a:r>
            <a:endParaRPr lang="fa-IR" b="1">
              <a:solidFill>
                <a:srgbClr val="FF0000"/>
              </a:solidFill>
            </a:endParaRPr>
          </a:p>
        </p:txBody>
      </p:sp>
    </p:spTree>
    <p:extLst>
      <p:ext uri="{BB962C8B-B14F-4D97-AF65-F5344CB8AC3E}">
        <p14:creationId xmlns:p14="http://schemas.microsoft.com/office/powerpoint/2010/main" val="3390829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چراكـه طبـق گـزارشهـاي </a:t>
            </a:r>
            <a:r>
              <a:rPr lang="fa-IR">
                <a:solidFill>
                  <a:srgbClr val="000000"/>
                </a:solidFill>
                <a:latin typeface="BLotus"/>
                <a:cs typeface="B Zar" panose="00000400000000000000" pitchFamily="2" charset="-78"/>
              </a:rPr>
              <a:t>رسـمي </a:t>
            </a:r>
            <a:r>
              <a:rPr lang="fa-IR" smtClean="0">
                <a:solidFill>
                  <a:srgbClr val="000000"/>
                </a:solidFill>
                <a:latin typeface="BLotus"/>
                <a:cs typeface="B Zar" panose="00000400000000000000" pitchFamily="2" charset="-78"/>
              </a:rPr>
              <a:t>دولـت، بيكاري </a:t>
            </a:r>
            <a:r>
              <a:rPr lang="fa-IR">
                <a:solidFill>
                  <a:srgbClr val="000000"/>
                </a:solidFill>
                <a:latin typeface="BLotus"/>
                <a:cs typeface="B Zar" panose="00000400000000000000" pitchFamily="2" charset="-78"/>
              </a:rPr>
              <a:t>فارغالتحصيلان دانشگاهي در ايران دهبرابر بيكاري غيـر دانشـگاهيان </a:t>
            </a:r>
            <a:r>
              <a:rPr lang="fa-IR">
                <a:solidFill>
                  <a:srgbClr val="000000"/>
                </a:solidFill>
                <a:latin typeface="BLotus"/>
                <a:cs typeface="B Zar" panose="00000400000000000000" pitchFamily="2" charset="-78"/>
              </a:rPr>
              <a:t>اسـت </a:t>
            </a:r>
            <a:r>
              <a:rPr lang="fa-IR" smtClean="0">
                <a:solidFill>
                  <a:srgbClr val="000000"/>
                </a:solidFill>
                <a:latin typeface="BLotus"/>
                <a:cs typeface="B Zar" panose="00000400000000000000" pitchFamily="2" charset="-78"/>
              </a:rPr>
              <a:t>و ظرفيت </a:t>
            </a:r>
            <a:r>
              <a:rPr lang="fa-IR">
                <a:solidFill>
                  <a:srgbClr val="000000"/>
                </a:solidFill>
                <a:latin typeface="BLotus"/>
                <a:cs typeface="B Zar" panose="00000400000000000000" pitchFamily="2" charset="-78"/>
              </a:rPr>
              <a:t>بخشهاي اداري كشور به »</a:t>
            </a:r>
            <a:r>
              <a:rPr lang="fa-IR" b="1">
                <a:solidFill>
                  <a:srgbClr val="FF0000"/>
                </a:solidFill>
                <a:latin typeface="BLotus"/>
                <a:cs typeface="B Zar" panose="00000400000000000000" pitchFamily="2" charset="-78"/>
              </a:rPr>
              <a:t>فوق اشباع</a:t>
            </a:r>
            <a:r>
              <a:rPr lang="fa-IR">
                <a:solidFill>
                  <a:srgbClr val="000000"/>
                </a:solidFill>
                <a:latin typeface="BLotus"/>
                <a:cs typeface="B Zar" panose="00000400000000000000" pitchFamily="2" charset="-78"/>
              </a:rPr>
              <a:t>« رسيده است. </a:t>
            </a:r>
            <a:r>
              <a:rPr lang="fa-IR" sz="1400">
                <a:solidFill>
                  <a:srgbClr val="000000"/>
                </a:solidFill>
                <a:latin typeface="BLotus"/>
                <a:cs typeface="B Zar" panose="00000400000000000000" pitchFamily="2" charset="-78"/>
              </a:rPr>
              <a:t>2</a:t>
            </a:r>
            <a:r>
              <a:rPr lang="fa-IR">
                <a:solidFill>
                  <a:srgbClr val="000000"/>
                </a:solidFill>
                <a:latin typeface="BLotus"/>
                <a:cs typeface="B Zar" panose="00000400000000000000" pitchFamily="2" charset="-78"/>
              </a:rPr>
              <a:t>اين در حـالي </a:t>
            </a:r>
            <a:r>
              <a:rPr lang="fa-IR">
                <a:solidFill>
                  <a:srgbClr val="000000"/>
                </a:solidFill>
                <a:latin typeface="BLotus"/>
                <a:cs typeface="B Zar" panose="00000400000000000000" pitchFamily="2" charset="-78"/>
              </a:rPr>
              <a:t>اسـت </a:t>
            </a:r>
            <a:r>
              <a:rPr lang="fa-IR" smtClean="0">
                <a:solidFill>
                  <a:srgbClr val="000000"/>
                </a:solidFill>
                <a:latin typeface="BLotus"/>
                <a:cs typeface="B Zar" panose="00000400000000000000" pitchFamily="2" charset="-78"/>
              </a:rPr>
              <a:t>كـه تعداد </a:t>
            </a:r>
            <a:r>
              <a:rPr lang="fa-IR">
                <a:solidFill>
                  <a:srgbClr val="000000"/>
                </a:solidFill>
                <a:latin typeface="BLotus"/>
                <a:cs typeface="B Zar" panose="00000400000000000000" pitchFamily="2" charset="-78"/>
              </a:rPr>
              <a:t>دانشجويان در سال هاي </a:t>
            </a:r>
            <a:r>
              <a:rPr lang="fa-IR">
                <a:solidFill>
                  <a:srgbClr val="000000"/>
                </a:solidFill>
                <a:latin typeface="BLotus"/>
                <a:cs typeface="B Zar" panose="00000400000000000000" pitchFamily="2" charset="-78"/>
              </a:rPr>
              <a:t>اخير </a:t>
            </a:r>
            <a:r>
              <a:rPr lang="fa-IR" smtClean="0">
                <a:solidFill>
                  <a:srgbClr val="000000"/>
                </a:solidFill>
                <a:latin typeface="BLotus"/>
                <a:cs typeface="B Zar" panose="00000400000000000000" pitchFamily="2" charset="-78"/>
              </a:rPr>
              <a:t>(1391-1384) بـيش </a:t>
            </a:r>
            <a:r>
              <a:rPr lang="fa-IR">
                <a:solidFill>
                  <a:srgbClr val="000000"/>
                </a:solidFill>
                <a:latin typeface="BLotus"/>
                <a:cs typeface="B Zar" panose="00000400000000000000" pitchFamily="2" charset="-78"/>
              </a:rPr>
              <a:t>از دوبرابـر شـده و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سـال 1391با </a:t>
            </a:r>
            <a:r>
              <a:rPr lang="fa-IR">
                <a:solidFill>
                  <a:srgbClr val="000000"/>
                </a:solidFill>
                <a:latin typeface="BLotus"/>
                <a:cs typeface="B Zar" panose="00000400000000000000" pitchFamily="2" charset="-78"/>
              </a:rPr>
              <a:t>بيش از چهار ميليون دانشجو در كشور مـواجهيم. </a:t>
            </a:r>
            <a:r>
              <a:rPr lang="fa-IR" sz="1400">
                <a:solidFill>
                  <a:srgbClr val="000000"/>
                </a:solidFill>
                <a:latin typeface="BLotus"/>
                <a:cs typeface="B Zar" panose="00000400000000000000" pitchFamily="2" charset="-78"/>
              </a:rPr>
              <a:t>3</a:t>
            </a:r>
            <a:r>
              <a:rPr lang="fa-IR">
                <a:solidFill>
                  <a:srgbClr val="000000"/>
                </a:solidFill>
                <a:latin typeface="BLotus"/>
                <a:cs typeface="B Zar" panose="00000400000000000000" pitchFamily="2" charset="-78"/>
              </a:rPr>
              <a:t>نتيجـة ايـن امـر</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گسـترش نااميدي </a:t>
            </a:r>
            <a:r>
              <a:rPr lang="fa-IR">
                <a:solidFill>
                  <a:srgbClr val="000000"/>
                </a:solidFill>
                <a:latin typeface="BLotus"/>
                <a:cs typeface="B Zar" panose="00000400000000000000" pitchFamily="2" charset="-78"/>
              </a:rPr>
              <a:t>جوانان از يافتن شغل درخور و، در پي آن، نااميدي از ازدواج در </a:t>
            </a:r>
            <a:r>
              <a:rPr lang="fa-IR">
                <a:solidFill>
                  <a:srgbClr val="000000"/>
                </a:solidFill>
                <a:latin typeface="BLotus"/>
                <a:cs typeface="B Zar" panose="00000400000000000000" pitchFamily="2" charset="-78"/>
              </a:rPr>
              <a:t>سـن </a:t>
            </a:r>
            <a:r>
              <a:rPr lang="fa-IR" smtClean="0">
                <a:solidFill>
                  <a:srgbClr val="000000"/>
                </a:solidFill>
                <a:latin typeface="BLotus"/>
                <a:cs typeface="B Zar" panose="00000400000000000000" pitchFamily="2" charset="-78"/>
              </a:rPr>
              <a:t>مناسـب بوده </a:t>
            </a:r>
            <a:r>
              <a:rPr lang="fa-IR">
                <a:solidFill>
                  <a:srgbClr val="000000"/>
                </a:solidFill>
                <a:latin typeface="BLotus"/>
                <a:cs typeface="B Zar" panose="00000400000000000000" pitchFamily="2" charset="-78"/>
              </a:rPr>
              <a:t>است </a:t>
            </a:r>
            <a:r>
              <a:rPr lang="fa-IR" smtClean="0">
                <a:solidFill>
                  <a:srgbClr val="000000"/>
                </a:solidFill>
                <a:latin typeface="BLotus"/>
                <a:cs typeface="B Zar" panose="00000400000000000000" pitchFamily="2" charset="-78"/>
              </a:rPr>
              <a:t>(لطيفينيا</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.1388) احساس </a:t>
            </a:r>
            <a:r>
              <a:rPr lang="fa-IR">
                <a:solidFill>
                  <a:srgbClr val="000000"/>
                </a:solidFill>
                <a:latin typeface="BLotus"/>
                <a:cs typeface="B Zar" panose="00000400000000000000" pitchFamily="2" charset="-78"/>
              </a:rPr>
              <a:t>شكستي كه با پيدايش حالتهاي </a:t>
            </a:r>
            <a:r>
              <a:rPr lang="fa-IR">
                <a:solidFill>
                  <a:srgbClr val="000000"/>
                </a:solidFill>
                <a:latin typeface="BLotus"/>
                <a:cs typeface="B Zar" panose="00000400000000000000" pitchFamily="2" charset="-78"/>
              </a:rPr>
              <a:t>آنوميك </a:t>
            </a:r>
            <a:r>
              <a:rPr lang="fa-IR" smtClean="0">
                <a:solidFill>
                  <a:srgbClr val="000000"/>
                </a:solidFill>
                <a:latin typeface="BLotus"/>
                <a:cs typeface="B Zar" panose="00000400000000000000" pitchFamily="2" charset="-78"/>
              </a:rPr>
              <a:t>همـراه شده </a:t>
            </a:r>
            <a:r>
              <a:rPr lang="fa-IR">
                <a:solidFill>
                  <a:srgbClr val="000000"/>
                </a:solidFill>
                <a:latin typeface="BLotus"/>
                <a:cs typeface="B Zar" panose="00000400000000000000" pitchFamily="2" charset="-78"/>
              </a:rPr>
              <a:t>است </a:t>
            </a:r>
            <a:r>
              <a:rPr lang="fa-IR" smtClean="0">
                <a:solidFill>
                  <a:srgbClr val="000000"/>
                </a:solidFill>
                <a:latin typeface="BLotus"/>
                <a:cs typeface="B Zar" panose="00000400000000000000" pitchFamily="2" charset="-78"/>
              </a:rPr>
              <a:t>(رفيعپور</a:t>
            </a:r>
            <a:r>
              <a:rPr lang="fa-IR">
                <a:solidFill>
                  <a:srgbClr val="000000"/>
                </a:solidFill>
                <a:latin typeface="BLotus"/>
                <a:cs typeface="B Zar" panose="00000400000000000000" pitchFamily="2" charset="-78"/>
              </a:rPr>
              <a:t>، 1378؛ افقي و صادقي</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.1388</a:t>
            </a:r>
            <a:r>
              <a:rPr lang="fa-IR" smtClean="0">
                <a:cs typeface="B Zar" panose="00000400000000000000" pitchFamily="2" charset="-78"/>
              </a:rPr>
              <a:t> )</a:t>
            </a: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64734230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 از طرفي، در </a:t>
            </a:r>
            <a:r>
              <a:rPr lang="fa-IR">
                <a:solidFill>
                  <a:srgbClr val="000000"/>
                </a:solidFill>
                <a:latin typeface="BLotus"/>
                <a:cs typeface="B Zar" panose="00000400000000000000" pitchFamily="2" charset="-78"/>
              </a:rPr>
              <a:t>كلانشهرهاي </a:t>
            </a:r>
            <a:r>
              <a:rPr lang="fa-IR" smtClean="0">
                <a:solidFill>
                  <a:srgbClr val="000000"/>
                </a:solidFill>
                <a:latin typeface="BLotus"/>
                <a:cs typeface="B Zar" panose="00000400000000000000" pitchFamily="2" charset="-78"/>
              </a:rPr>
              <a:t>جديد، بيتفاوتي </a:t>
            </a:r>
            <a:r>
              <a:rPr lang="fa-IR">
                <a:solidFill>
                  <a:srgbClr val="000000"/>
                </a:solidFill>
                <a:latin typeface="BLotus"/>
                <a:cs typeface="B Zar" panose="00000400000000000000" pitchFamily="2" charset="-78"/>
              </a:rPr>
              <a:t>اجتماعي افزايش مييابد و حتي پس از سالها همجواري دو همسايه </a:t>
            </a:r>
            <a:r>
              <a:rPr lang="fa-IR">
                <a:solidFill>
                  <a:srgbClr val="000000"/>
                </a:solidFill>
                <a:latin typeface="BLotus"/>
                <a:cs typeface="B Zar" panose="00000400000000000000" pitchFamily="2" charset="-78"/>
              </a:rPr>
              <a:t>يكديگر </a:t>
            </a:r>
            <a:r>
              <a:rPr lang="fa-IR" smtClean="0">
                <a:solidFill>
                  <a:srgbClr val="000000"/>
                </a:solidFill>
                <a:latin typeface="BLotus"/>
                <a:cs typeface="B Zar" panose="00000400000000000000" pitchFamily="2" charset="-78"/>
              </a:rPr>
              <a:t>را نميشناسند </a:t>
            </a:r>
            <a:r>
              <a:rPr lang="fa-IR">
                <a:solidFill>
                  <a:srgbClr val="000000"/>
                </a:solidFill>
                <a:latin typeface="BLotus"/>
                <a:cs typeface="B Zar" panose="00000400000000000000" pitchFamily="2" charset="-78"/>
              </a:rPr>
              <a:t>و اين نكتة بهظاهر ساده، با ايجاد فضاي گمنامي، يكي از بهترين </a:t>
            </a:r>
            <a:r>
              <a:rPr lang="fa-IR">
                <a:solidFill>
                  <a:srgbClr val="000000"/>
                </a:solidFill>
                <a:latin typeface="BLotus"/>
                <a:cs typeface="B Zar" panose="00000400000000000000" pitchFamily="2" charset="-78"/>
              </a:rPr>
              <a:t>فرصتها </a:t>
            </a:r>
            <a:r>
              <a:rPr lang="fa-IR" smtClean="0">
                <a:solidFill>
                  <a:srgbClr val="000000"/>
                </a:solidFill>
                <a:latin typeface="BLotus"/>
                <a:cs typeface="B Zar" panose="00000400000000000000" pitchFamily="2" charset="-78"/>
              </a:rPr>
              <a:t>را براي </a:t>
            </a:r>
            <a:r>
              <a:rPr lang="fa-IR">
                <a:solidFill>
                  <a:srgbClr val="000000"/>
                </a:solidFill>
                <a:latin typeface="BLotus"/>
                <a:cs typeface="B Zar" panose="00000400000000000000" pitchFamily="2" charset="-78"/>
              </a:rPr>
              <a:t>شكلگيري و بروز همخانگي در كلانشهرها فراهم كرده است. در </a:t>
            </a:r>
            <a:r>
              <a:rPr lang="fa-IR">
                <a:solidFill>
                  <a:srgbClr val="000000"/>
                </a:solidFill>
                <a:latin typeface="BLotus"/>
                <a:cs typeface="B Zar" panose="00000400000000000000" pitchFamily="2" charset="-78"/>
              </a:rPr>
              <a:t>همين </a:t>
            </a:r>
            <a:r>
              <a:rPr lang="fa-IR" smtClean="0">
                <a:solidFill>
                  <a:srgbClr val="000000"/>
                </a:solidFill>
                <a:latin typeface="BLotus"/>
                <a:cs typeface="B Zar" panose="00000400000000000000" pitchFamily="2" charset="-78"/>
              </a:rPr>
              <a:t>راستا، دختران </a:t>
            </a:r>
            <a:r>
              <a:rPr lang="fa-IR">
                <a:solidFill>
                  <a:srgbClr val="000000"/>
                </a:solidFill>
                <a:latin typeface="BLotus"/>
                <a:cs typeface="B Zar" panose="00000400000000000000" pitchFamily="2" charset="-78"/>
              </a:rPr>
              <a:t>و پسراني كه پيش از اين براي حفظ آبرو در سطح محله، ارتباط خود </a:t>
            </a:r>
            <a:r>
              <a:rPr lang="fa-IR">
                <a:solidFill>
                  <a:srgbClr val="000000"/>
                </a:solidFill>
                <a:latin typeface="BLotus"/>
                <a:cs typeface="B Zar" panose="00000400000000000000" pitchFamily="2" charset="-78"/>
              </a:rPr>
              <a:t>را </a:t>
            </a:r>
            <a:r>
              <a:rPr lang="fa-IR" smtClean="0">
                <a:solidFill>
                  <a:srgbClr val="000000"/>
                </a:solidFill>
                <a:latin typeface="BLotus"/>
                <a:cs typeface="B Zar" panose="00000400000000000000" pitchFamily="2" charset="-78"/>
              </a:rPr>
              <a:t>نمايان نميكردند </a:t>
            </a:r>
            <a:r>
              <a:rPr lang="fa-IR">
                <a:solidFill>
                  <a:srgbClr val="000000"/>
                </a:solidFill>
                <a:latin typeface="BLotus"/>
                <a:cs typeface="B Zar" panose="00000400000000000000" pitchFamily="2" charset="-78"/>
              </a:rPr>
              <a:t>و جنبة خودكنترلي بر روابط آنها حكمفرما بود اين بار در دل </a:t>
            </a:r>
            <a:r>
              <a:rPr lang="fa-IR">
                <a:solidFill>
                  <a:srgbClr val="000000"/>
                </a:solidFill>
                <a:latin typeface="BLotus"/>
                <a:cs typeface="B Zar" panose="00000400000000000000" pitchFamily="2" charset="-78"/>
              </a:rPr>
              <a:t>گمنامي </a:t>
            </a:r>
            <a:r>
              <a:rPr lang="fa-IR" smtClean="0">
                <a:solidFill>
                  <a:srgbClr val="000000"/>
                </a:solidFill>
                <a:latin typeface="BLotus"/>
                <a:cs typeface="B Zar" panose="00000400000000000000" pitchFamily="2" charset="-78"/>
              </a:rPr>
              <a:t>شهري، ديگر </a:t>
            </a:r>
            <a:r>
              <a:rPr lang="fa-IR">
                <a:solidFill>
                  <a:srgbClr val="000000"/>
                </a:solidFill>
                <a:latin typeface="BLotus"/>
                <a:cs typeface="B Zar" panose="00000400000000000000" pitchFamily="2" charset="-78"/>
              </a:rPr>
              <a:t>ابايي از ارتباطات نامتعارف خود ندارند؛ فرايندي كه با پيدايش </a:t>
            </a:r>
            <a:r>
              <a:rPr lang="fa-IR">
                <a:solidFill>
                  <a:srgbClr val="000000"/>
                </a:solidFill>
                <a:latin typeface="BLotus"/>
                <a:cs typeface="B Zar" panose="00000400000000000000" pitchFamily="2" charset="-78"/>
              </a:rPr>
              <a:t>تكنولوژيهاي </a:t>
            </a:r>
            <a:r>
              <a:rPr lang="fa-IR" smtClean="0">
                <a:solidFill>
                  <a:srgbClr val="000000"/>
                </a:solidFill>
                <a:latin typeface="BLotus"/>
                <a:cs typeface="B Zar" panose="00000400000000000000" pitchFamily="2" charset="-78"/>
              </a:rPr>
              <a:t>ارتباطي بر </a:t>
            </a:r>
            <a:r>
              <a:rPr lang="fa-IR">
                <a:solidFill>
                  <a:srgbClr val="000000"/>
                </a:solidFill>
                <a:latin typeface="BLotus"/>
                <a:cs typeface="B Zar" panose="00000400000000000000" pitchFamily="2" charset="-78"/>
              </a:rPr>
              <a:t>پنهانبودن آن نيز افزوده شده </a:t>
            </a:r>
            <a:r>
              <a:rPr lang="fa-IR">
                <a:solidFill>
                  <a:srgbClr val="000000"/>
                </a:solidFill>
                <a:latin typeface="BLotus"/>
                <a:cs typeface="B Zar" panose="00000400000000000000" pitchFamily="2" charset="-78"/>
              </a:rPr>
              <a:t>است</a:t>
            </a:r>
            <a:r>
              <a:rPr lang="fa-IR">
                <a:cs typeface="B Zar" panose="00000400000000000000" pitchFamily="2" charset="-78"/>
              </a:rPr>
              <a:t> </a:t>
            </a:r>
            <a:endParaRPr lang="fa-IR" smtClean="0">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828800" y="4923692"/>
            <a:ext cx="3137095" cy="92846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در دل گمنامي شهري</a:t>
            </a:r>
            <a:endParaRPr lang="fa-IR" b="1">
              <a:solidFill>
                <a:srgbClr val="FF0000"/>
              </a:solidFill>
            </a:endParaRPr>
          </a:p>
        </p:txBody>
      </p:sp>
    </p:spTree>
    <p:extLst>
      <p:ext uri="{BB962C8B-B14F-4D97-AF65-F5344CB8AC3E}">
        <p14:creationId xmlns:p14="http://schemas.microsoft.com/office/powerpoint/2010/main" val="105132108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latin typeface="BLotus"/>
                <a:cs typeface="B Zar" panose="00000400000000000000" pitchFamily="2" charset="-78"/>
              </a:rPr>
              <a:t>حامد، 33ساله، ميگويد:</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000000"/>
                </a:solidFill>
                <a:latin typeface="BLotus"/>
                <a:cs typeface="B Zar" panose="00000400000000000000" pitchFamily="2" charset="-78"/>
              </a:rPr>
              <a:t>من </a:t>
            </a:r>
            <a:r>
              <a:rPr lang="fa-IR">
                <a:solidFill>
                  <a:srgbClr val="000000"/>
                </a:solidFill>
                <a:latin typeface="BLotus"/>
                <a:cs typeface="B Zar" panose="00000400000000000000" pitchFamily="2" charset="-78"/>
              </a:rPr>
              <a:t>هرجا ميرم خونه بگيرم، طوري رفتار ميكنم كه هيچكس فكرش رو هم نميكنه </a:t>
            </a:r>
            <a:r>
              <a:rPr lang="fa-IR">
                <a:solidFill>
                  <a:srgbClr val="000000"/>
                </a:solidFill>
                <a:latin typeface="BLotus"/>
                <a:cs typeface="B Zar" panose="00000400000000000000" pitchFamily="2" charset="-78"/>
              </a:rPr>
              <a:t>كه </a:t>
            </a:r>
            <a:r>
              <a:rPr lang="fa-IR" smtClean="0">
                <a:solidFill>
                  <a:srgbClr val="000000"/>
                </a:solidFill>
                <a:latin typeface="BLotus"/>
                <a:cs typeface="B Zar" panose="00000400000000000000" pitchFamily="2" charset="-78"/>
              </a:rPr>
              <a:t>ما زن </a:t>
            </a:r>
            <a:r>
              <a:rPr lang="fa-IR">
                <a:solidFill>
                  <a:srgbClr val="000000"/>
                </a:solidFill>
                <a:latin typeface="BLotus"/>
                <a:cs typeface="B Zar" panose="00000400000000000000" pitchFamily="2" charset="-78"/>
              </a:rPr>
              <a:t>و شوهر نيستيم و صرفاً همخونهايم. حتي تا حالا بنگاهدار هم از من </a:t>
            </a:r>
            <a:r>
              <a:rPr lang="fa-IR">
                <a:solidFill>
                  <a:srgbClr val="000000"/>
                </a:solidFill>
                <a:latin typeface="BLotus"/>
                <a:cs typeface="B Zar" panose="00000400000000000000" pitchFamily="2" charset="-78"/>
              </a:rPr>
              <a:t>شناسنامه </a:t>
            </a:r>
            <a:r>
              <a:rPr lang="fa-IR" smtClean="0">
                <a:solidFill>
                  <a:srgbClr val="000000"/>
                </a:solidFill>
                <a:latin typeface="BLotus"/>
                <a:cs typeface="B Zar" panose="00000400000000000000" pitchFamily="2" charset="-78"/>
              </a:rPr>
              <a:t>نخواسته (كلانشهرنشيني</a:t>
            </a:r>
            <a:r>
              <a:rPr lang="fa-IR">
                <a:solidFill>
                  <a:srgbClr val="000000"/>
                </a:solidFill>
                <a:latin typeface="BLotus"/>
                <a:cs typeface="B Zar" panose="00000400000000000000" pitchFamily="2" charset="-78"/>
              </a:rPr>
              <a:t>، </a:t>
            </a:r>
            <a:r>
              <a:rPr lang="fa-IR">
                <a:solidFill>
                  <a:srgbClr val="000000"/>
                </a:solidFill>
                <a:latin typeface="BLotus"/>
                <a:cs typeface="B Zar" panose="00000400000000000000" pitchFamily="2" charset="-78"/>
              </a:rPr>
              <a:t>بيتفاوتي </a:t>
            </a:r>
            <a:r>
              <a:rPr lang="fa-IR" smtClean="0">
                <a:solidFill>
                  <a:srgbClr val="000000"/>
                </a:solidFill>
                <a:latin typeface="BLotus"/>
                <a:cs typeface="B Zar" panose="00000400000000000000" pitchFamily="2" charset="-78"/>
              </a:rPr>
              <a:t>اجتماعي). </a:t>
            </a:r>
            <a:r>
              <a:rPr lang="fa-IR">
                <a:solidFill>
                  <a:srgbClr val="000000"/>
                </a:solidFill>
                <a:latin typeface="BLotus"/>
                <a:cs typeface="B Zar" panose="00000400000000000000" pitchFamily="2" charset="-78"/>
              </a:rPr>
              <a:t>ما معمولاً جايي ميريم خونه ميگيريم كه </a:t>
            </a:r>
            <a:r>
              <a:rPr lang="fa-IR">
                <a:solidFill>
                  <a:srgbClr val="000000"/>
                </a:solidFill>
                <a:latin typeface="BLotus"/>
                <a:cs typeface="B Zar" panose="00000400000000000000" pitchFamily="2" charset="-78"/>
              </a:rPr>
              <a:t>كسي </a:t>
            </a:r>
            <a:r>
              <a:rPr lang="fa-IR" smtClean="0">
                <a:solidFill>
                  <a:srgbClr val="000000"/>
                </a:solidFill>
                <a:latin typeface="BLotus"/>
                <a:cs typeface="B Zar" panose="00000400000000000000" pitchFamily="2" charset="-78"/>
              </a:rPr>
              <a:t>مـا رو </a:t>
            </a:r>
            <a:r>
              <a:rPr lang="fa-IR">
                <a:solidFill>
                  <a:srgbClr val="000000"/>
                </a:solidFill>
                <a:latin typeface="BLotus"/>
                <a:cs typeface="B Zar" panose="00000400000000000000" pitchFamily="2" charset="-78"/>
              </a:rPr>
              <a:t>نشناسه و ندونه رابطهمون چهجوريه تا دردسر نشـه. تـا حـالا هـم كـه </a:t>
            </a:r>
            <a:r>
              <a:rPr lang="fa-IR">
                <a:solidFill>
                  <a:srgbClr val="000000"/>
                </a:solidFill>
                <a:latin typeface="BLotus"/>
                <a:cs typeface="B Zar" panose="00000400000000000000" pitchFamily="2" charset="-78"/>
              </a:rPr>
              <a:t>اتفـاقي </a:t>
            </a:r>
            <a:r>
              <a:rPr lang="fa-IR" smtClean="0">
                <a:solidFill>
                  <a:srgbClr val="000000"/>
                </a:solidFill>
                <a:latin typeface="BLotus"/>
                <a:cs typeface="B Zar" panose="00000400000000000000" pitchFamily="2" charset="-78"/>
              </a:rPr>
              <a:t>نيفتـاده كلانشهرنشيني</a:t>
            </a:r>
            <a:r>
              <a:rPr lang="fa-IR">
                <a:solidFill>
                  <a:srgbClr val="000000"/>
                </a:solidFill>
                <a:latin typeface="BLotus"/>
                <a:cs typeface="B Zar" panose="00000400000000000000" pitchFamily="2" charset="-78"/>
              </a:rPr>
              <a:t>، فرصت گمنامي</a:t>
            </a:r>
            <a:r>
              <a:rPr lang="fa-IR">
                <a:solidFill>
                  <a:srgbClr val="000000"/>
                </a:solidFill>
                <a:latin typeface="BLotus"/>
                <a:cs typeface="B Zar" panose="00000400000000000000" pitchFamily="2" charset="-78"/>
              </a:rPr>
              <a:t>.</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87327385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latin typeface="BMitraBold"/>
                <a:cs typeface="B Zar" panose="00000400000000000000" pitchFamily="2" charset="-78"/>
              </a:rPr>
              <a:t>تغييرات خانواده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solidFill>
                  <a:srgbClr val="000000"/>
                </a:solidFill>
                <a:latin typeface="BLotus"/>
                <a:cs typeface="B Zar" panose="00000400000000000000" pitchFamily="2" charset="-78"/>
              </a:rPr>
              <a:t>بخش </a:t>
            </a:r>
            <a:r>
              <a:rPr lang="fa-IR">
                <a:solidFill>
                  <a:srgbClr val="000000"/>
                </a:solidFill>
                <a:latin typeface="BLotus"/>
                <a:cs typeface="B Zar" panose="00000400000000000000" pitchFamily="2" charset="-78"/>
              </a:rPr>
              <a:t>بزرگي از تغييرات خانواده، معلول »تغييرات فرهنگي« و »تغييرات اقتصادي</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در سالهاي </a:t>
            </a:r>
            <a:r>
              <a:rPr lang="fa-IR">
                <a:solidFill>
                  <a:srgbClr val="000000"/>
                </a:solidFill>
                <a:latin typeface="BLotus"/>
                <a:cs typeface="B Zar" panose="00000400000000000000" pitchFamily="2" charset="-78"/>
              </a:rPr>
              <a:t>اخير بوده است. افزايش تحصيلات دختران و ورود آنان به </a:t>
            </a:r>
            <a:r>
              <a:rPr lang="fa-IR">
                <a:solidFill>
                  <a:srgbClr val="000000"/>
                </a:solidFill>
                <a:latin typeface="BLotus"/>
                <a:cs typeface="B Zar" panose="00000400000000000000" pitchFamily="2" charset="-78"/>
              </a:rPr>
              <a:t>عرصههاي </a:t>
            </a:r>
            <a:r>
              <a:rPr lang="fa-IR" smtClean="0">
                <a:solidFill>
                  <a:srgbClr val="000000"/>
                </a:solidFill>
                <a:latin typeface="BLotus"/>
                <a:cs typeface="B Zar" panose="00000400000000000000" pitchFamily="2" charset="-78"/>
              </a:rPr>
              <a:t>اجتماعي،بهتدريج</a:t>
            </a:r>
            <a:r>
              <a:rPr lang="fa-IR">
                <a:solidFill>
                  <a:srgbClr val="000000"/>
                </a:solidFill>
                <a:latin typeface="BLotus"/>
                <a:cs typeface="B Zar" panose="00000400000000000000" pitchFamily="2" charset="-78"/>
              </a:rPr>
              <a:t>، رابطة دختر و پسر را آسان كرده است؛ رابطهاي كه امروزه بهراحتي، با </a:t>
            </a:r>
            <a:r>
              <a:rPr lang="fa-IR">
                <a:solidFill>
                  <a:srgbClr val="000000"/>
                </a:solidFill>
                <a:latin typeface="BLotus"/>
                <a:cs typeface="B Zar" panose="00000400000000000000" pitchFamily="2" charset="-78"/>
              </a:rPr>
              <a:t>تلفن </a:t>
            </a:r>
            <a:r>
              <a:rPr lang="fa-IR" smtClean="0">
                <a:solidFill>
                  <a:srgbClr val="000000"/>
                </a:solidFill>
                <a:latin typeface="BLotus"/>
                <a:cs typeface="B Zar" panose="00000400000000000000" pitchFamily="2" charset="-78"/>
              </a:rPr>
              <a:t>همراه ميسر </a:t>
            </a:r>
            <a:r>
              <a:rPr lang="fa-IR">
                <a:solidFill>
                  <a:srgbClr val="000000"/>
                </a:solidFill>
                <a:latin typeface="BLotus"/>
                <a:cs typeface="B Zar" panose="00000400000000000000" pitchFamily="2" charset="-78"/>
              </a:rPr>
              <a:t>ميشود و البته پنهانشدني است. از طرفي، بالارفتن سن ازدواج در سالهاي </a:t>
            </a:r>
            <a:r>
              <a:rPr lang="fa-IR">
                <a:solidFill>
                  <a:srgbClr val="000000"/>
                </a:solidFill>
                <a:latin typeface="BLotus"/>
                <a:cs typeface="B Zar" panose="00000400000000000000" pitchFamily="2" charset="-78"/>
              </a:rPr>
              <a:t>اخير </a:t>
            </a:r>
            <a:r>
              <a:rPr lang="fa-IR" smtClean="0">
                <a:solidFill>
                  <a:srgbClr val="000000"/>
                </a:solidFill>
                <a:latin typeface="BLotus"/>
                <a:cs typeface="B Zar" panose="00000400000000000000" pitchFamily="2" charset="-78"/>
              </a:rPr>
              <a:t>و، در </a:t>
            </a:r>
            <a:r>
              <a:rPr lang="fa-IR">
                <a:solidFill>
                  <a:srgbClr val="000000"/>
                </a:solidFill>
                <a:latin typeface="BLotus"/>
                <a:cs typeface="B Zar" panose="00000400000000000000" pitchFamily="2" charset="-78"/>
              </a:rPr>
              <a:t>پي آن، افزايش طلاق در خانوادههاي ايراني ريسك ازدواج در ايران را بهشدت بالا </a:t>
            </a:r>
            <a:r>
              <a:rPr lang="fa-IR">
                <a:solidFill>
                  <a:srgbClr val="000000"/>
                </a:solidFill>
                <a:latin typeface="BLotus"/>
                <a:cs typeface="B Zar" panose="00000400000000000000" pitchFamily="2" charset="-78"/>
              </a:rPr>
              <a:t>برده</a:t>
            </a:r>
            <a:r>
              <a:rPr lang="fa-IR">
                <a:cs typeface="B Zar" panose="00000400000000000000" pitchFamily="2" charset="-78"/>
              </a:rPr>
              <a:t> </a:t>
            </a:r>
            <a:r>
              <a:rPr lang="fa-IR">
                <a:solidFill>
                  <a:srgbClr val="000000"/>
                </a:solidFill>
                <a:latin typeface="BLotus"/>
                <a:cs typeface="B Zar" panose="00000400000000000000" pitchFamily="2" charset="-78"/>
              </a:rPr>
              <a:t>است؛ جامعهاي با ساختار سنتي كه، در تبليغاتش، خود را از طلاق بيزار ميداند، </a:t>
            </a:r>
            <a:r>
              <a:rPr lang="fa-IR">
                <a:solidFill>
                  <a:srgbClr val="000000"/>
                </a:solidFill>
                <a:latin typeface="BLotus"/>
                <a:cs typeface="B Zar" panose="00000400000000000000" pitchFamily="2" charset="-78"/>
              </a:rPr>
              <a:t>اما </a:t>
            </a:r>
            <a:r>
              <a:rPr lang="fa-IR" smtClean="0">
                <a:solidFill>
                  <a:srgbClr val="000000"/>
                </a:solidFill>
                <a:latin typeface="BLotus"/>
                <a:cs typeface="B Zar" panose="00000400000000000000" pitchFamily="2" charset="-78"/>
              </a:rPr>
              <a:t>در سطح </a:t>
            </a:r>
            <a:r>
              <a:rPr lang="fa-IR">
                <a:solidFill>
                  <a:srgbClr val="000000"/>
                </a:solidFill>
                <a:latin typeface="BLotus"/>
                <a:cs typeface="B Zar" panose="00000400000000000000" pitchFamily="2" charset="-78"/>
              </a:rPr>
              <a:t>تودهها شاهد طلاق روزافزون جوانانش است. اين تعارض بين واقعيتها </a:t>
            </a:r>
            <a:r>
              <a:rPr lang="fa-IR">
                <a:solidFill>
                  <a:srgbClr val="000000"/>
                </a:solidFill>
                <a:latin typeface="BLotus"/>
                <a:cs typeface="B Zar" panose="00000400000000000000" pitchFamily="2" charset="-78"/>
              </a:rPr>
              <a:t>و </a:t>
            </a:r>
            <a:r>
              <a:rPr lang="fa-IR" smtClean="0">
                <a:solidFill>
                  <a:srgbClr val="000000"/>
                </a:solidFill>
                <a:latin typeface="BLotus"/>
                <a:cs typeface="B Zar" panose="00000400000000000000" pitchFamily="2" charset="-78"/>
              </a:rPr>
              <a:t>ارزشها، فشار </a:t>
            </a:r>
            <a:r>
              <a:rPr lang="fa-IR">
                <a:solidFill>
                  <a:srgbClr val="000000"/>
                </a:solidFill>
                <a:latin typeface="BLotus"/>
                <a:cs typeface="B Zar" panose="00000400000000000000" pitchFamily="2" charset="-78"/>
              </a:rPr>
              <a:t>روزافزوني به سوژههاي اجتماعي وارد ميكند. دوگانگياي ميان ذهنيت </a:t>
            </a:r>
            <a:r>
              <a:rPr lang="fa-IR">
                <a:solidFill>
                  <a:srgbClr val="000000"/>
                </a:solidFill>
                <a:latin typeface="BLotus"/>
                <a:cs typeface="B Zar" panose="00000400000000000000" pitchFamily="2" charset="-78"/>
              </a:rPr>
              <a:t>و </a:t>
            </a:r>
            <a:r>
              <a:rPr lang="fa-IR" smtClean="0">
                <a:solidFill>
                  <a:srgbClr val="000000"/>
                </a:solidFill>
                <a:latin typeface="BLotus"/>
                <a:cs typeface="B Zar" panose="00000400000000000000" pitchFamily="2" charset="-78"/>
              </a:rPr>
              <a:t>عينيت شكل </a:t>
            </a:r>
            <a:r>
              <a:rPr lang="fa-IR">
                <a:solidFill>
                  <a:srgbClr val="000000"/>
                </a:solidFill>
                <a:latin typeface="BLotus"/>
                <a:cs typeface="B Zar" panose="00000400000000000000" pitchFamily="2" charset="-78"/>
              </a:rPr>
              <a:t>گرفته كه بهتدريج زمينههاي پذيرش الگوهاي جايگزيني چون همخانگي را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جامعه فراهم </a:t>
            </a:r>
            <a:r>
              <a:rPr lang="fa-IR">
                <a:solidFill>
                  <a:srgbClr val="000000"/>
                </a:solidFill>
                <a:latin typeface="BLotus"/>
                <a:cs typeface="B Zar" panose="00000400000000000000" pitchFamily="2" charset="-78"/>
              </a:rPr>
              <a:t>كرده است؛ </a:t>
            </a:r>
            <a:endParaRPr lang="fa-IR" smtClean="0">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90590217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000000"/>
                </a:solidFill>
                <a:latin typeface="BLotus"/>
                <a:cs typeface="B Zar" panose="00000400000000000000" pitchFamily="2" charset="-78"/>
              </a:rPr>
              <a:t>الگوهايي </a:t>
            </a:r>
            <a:r>
              <a:rPr lang="fa-IR">
                <a:solidFill>
                  <a:srgbClr val="000000"/>
                </a:solidFill>
                <a:latin typeface="BLotus"/>
                <a:cs typeface="B Zar" panose="00000400000000000000" pitchFamily="2" charset="-78"/>
              </a:rPr>
              <a:t>كه، با تغييرات ارزشي و اقتصادي سالهاي اخير</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زمينههاي رشد </a:t>
            </a:r>
            <a:r>
              <a:rPr lang="fa-IR">
                <a:solidFill>
                  <a:srgbClr val="000000"/>
                </a:solidFill>
                <a:latin typeface="BLotus"/>
                <a:cs typeface="B Zar" panose="00000400000000000000" pitchFamily="2" charset="-78"/>
              </a:rPr>
              <a:t>بيشتري يافتهاند. از طرفي، شكاف نسلي ميان والدين و فرزندان، ناشي </a:t>
            </a:r>
            <a:r>
              <a:rPr lang="fa-IR">
                <a:solidFill>
                  <a:srgbClr val="000000"/>
                </a:solidFill>
                <a:latin typeface="BLotus"/>
                <a:cs typeface="B Zar" panose="00000400000000000000" pitchFamily="2" charset="-78"/>
              </a:rPr>
              <a:t>از </a:t>
            </a:r>
            <a:r>
              <a:rPr lang="fa-IR" smtClean="0">
                <a:solidFill>
                  <a:srgbClr val="000000"/>
                </a:solidFill>
                <a:latin typeface="BLotus"/>
                <a:cs typeface="B Zar" panose="00000400000000000000" pitchFamily="2" charset="-78"/>
              </a:rPr>
              <a:t>تغييرات ارزشي </a:t>
            </a:r>
            <a:r>
              <a:rPr lang="fa-IR">
                <a:solidFill>
                  <a:srgbClr val="000000"/>
                </a:solidFill>
                <a:latin typeface="BLotus"/>
                <a:cs typeface="B Zar" panose="00000400000000000000" pitchFamily="2" charset="-78"/>
              </a:rPr>
              <a:t>رويداده در سالهاي اخير، سبب شده است كه كنترل خانوادهها بر ذهنيت </a:t>
            </a:r>
            <a:r>
              <a:rPr lang="fa-IR">
                <a:solidFill>
                  <a:srgbClr val="000000"/>
                </a:solidFill>
                <a:latin typeface="BLotus"/>
                <a:cs typeface="B Zar" panose="00000400000000000000" pitchFamily="2" charset="-78"/>
              </a:rPr>
              <a:t>و </a:t>
            </a:r>
            <a:r>
              <a:rPr lang="fa-IR" smtClean="0">
                <a:solidFill>
                  <a:srgbClr val="000000"/>
                </a:solidFill>
                <a:latin typeface="BLotus"/>
                <a:cs typeface="B Zar" panose="00000400000000000000" pitchFamily="2" charset="-78"/>
              </a:rPr>
              <a:t>رفتار فرزندان </a:t>
            </a:r>
            <a:r>
              <a:rPr lang="fa-IR">
                <a:solidFill>
                  <a:srgbClr val="000000"/>
                </a:solidFill>
                <a:latin typeface="BLotus"/>
                <a:cs typeface="B Zar" panose="00000400000000000000" pitchFamily="2" charset="-78"/>
              </a:rPr>
              <a:t>مشكل شود</a:t>
            </a:r>
            <a:r>
              <a:rPr lang="fa-IR">
                <a:solidFill>
                  <a:srgbClr val="000000"/>
                </a:solidFill>
                <a:latin typeface="BLotus"/>
                <a:cs typeface="B Zar" panose="00000400000000000000" pitchFamily="2" charset="-78"/>
              </a:rPr>
              <a:t>. </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3598984" y="4001294"/>
            <a:ext cx="4994031" cy="136456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كنترل </a:t>
            </a:r>
            <a:r>
              <a:rPr lang="fa-IR" sz="2800" b="1" smtClean="0">
                <a:solidFill>
                  <a:srgbClr val="FF0000"/>
                </a:solidFill>
                <a:latin typeface="BLotus"/>
                <a:cs typeface="B Zar" panose="00000400000000000000" pitchFamily="2" charset="-78"/>
              </a:rPr>
              <a:t>خانواده ها </a:t>
            </a:r>
            <a:r>
              <a:rPr lang="fa-IR" sz="2800" b="1">
                <a:solidFill>
                  <a:srgbClr val="FF0000"/>
                </a:solidFill>
                <a:latin typeface="BLotus"/>
                <a:cs typeface="B Zar" panose="00000400000000000000" pitchFamily="2" charset="-78"/>
              </a:rPr>
              <a:t>بر ذهنيت و رفتار فرزندان</a:t>
            </a:r>
            <a:endParaRPr lang="fa-IR" b="1">
              <a:solidFill>
                <a:srgbClr val="FF0000"/>
              </a:solidFill>
            </a:endParaRPr>
          </a:p>
        </p:txBody>
      </p:sp>
    </p:spTree>
    <p:extLst>
      <p:ext uri="{BB962C8B-B14F-4D97-AF65-F5344CB8AC3E}">
        <p14:creationId xmlns:p14="http://schemas.microsoft.com/office/powerpoint/2010/main" val="426637097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z="2600">
                <a:solidFill>
                  <a:srgbClr val="000000"/>
                </a:solidFill>
                <a:latin typeface="BLotus"/>
                <a:cs typeface="B Zar" panose="00000400000000000000" pitchFamily="2" charset="-78"/>
              </a:rPr>
              <a:t>امروزه، تفاوت در نگرش به »نحوة رابطه« با جنس مخالف به </a:t>
            </a:r>
            <a:r>
              <a:rPr lang="fa-IR" sz="2600">
                <a:solidFill>
                  <a:srgbClr val="000000"/>
                </a:solidFill>
                <a:latin typeface="BLotus"/>
                <a:cs typeface="B Zar" panose="00000400000000000000" pitchFamily="2" charset="-78"/>
              </a:rPr>
              <a:t>يكي </a:t>
            </a:r>
            <a:r>
              <a:rPr lang="fa-IR" sz="2600" smtClean="0">
                <a:solidFill>
                  <a:srgbClr val="000000"/>
                </a:solidFill>
                <a:latin typeface="BLotus"/>
                <a:cs typeface="B Zar" panose="00000400000000000000" pitchFamily="2" charset="-78"/>
              </a:rPr>
              <a:t>از اصليترين </a:t>
            </a:r>
            <a:r>
              <a:rPr lang="fa-IR" sz="2600">
                <a:solidFill>
                  <a:srgbClr val="000000"/>
                </a:solidFill>
                <a:latin typeface="BLotus"/>
                <a:cs typeface="B Zar" panose="00000400000000000000" pitchFamily="2" charset="-78"/>
              </a:rPr>
              <a:t>كانونهاي مناقشة بيننسلي در خانوادههاي شهري بدل شده است. </a:t>
            </a:r>
            <a:r>
              <a:rPr lang="fa-IR" sz="2600">
                <a:solidFill>
                  <a:srgbClr val="000000"/>
                </a:solidFill>
                <a:latin typeface="BLotus"/>
                <a:cs typeface="B Zar" panose="00000400000000000000" pitchFamily="2" charset="-78"/>
              </a:rPr>
              <a:t>بيشتر </a:t>
            </a:r>
            <a:r>
              <a:rPr lang="fa-IR" sz="2600" smtClean="0">
                <a:solidFill>
                  <a:srgbClr val="000000"/>
                </a:solidFill>
                <a:latin typeface="BLotus"/>
                <a:cs typeface="B Zar" panose="00000400000000000000" pitchFamily="2" charset="-78"/>
              </a:rPr>
              <a:t>اين روابط</a:t>
            </a:r>
            <a:r>
              <a:rPr lang="fa-IR" sz="2600">
                <a:solidFill>
                  <a:srgbClr val="000000"/>
                </a:solidFill>
                <a:latin typeface="BLotus"/>
                <a:cs typeface="B Zar" panose="00000400000000000000" pitchFamily="2" charset="-78"/>
              </a:rPr>
              <a:t>، پنهاني و دور از چشم والدين شكل ميگيرد و تداوم مييابد؛ چراكه </a:t>
            </a:r>
            <a:r>
              <a:rPr lang="fa-IR" sz="2600">
                <a:solidFill>
                  <a:srgbClr val="000000"/>
                </a:solidFill>
                <a:latin typeface="BLotus"/>
                <a:cs typeface="B Zar" panose="00000400000000000000" pitchFamily="2" charset="-78"/>
              </a:rPr>
              <a:t>بسياري </a:t>
            </a:r>
            <a:r>
              <a:rPr lang="fa-IR" sz="2600" smtClean="0">
                <a:solidFill>
                  <a:srgbClr val="000000"/>
                </a:solidFill>
                <a:latin typeface="BLotus"/>
                <a:cs typeface="B Zar" panose="00000400000000000000" pitchFamily="2" charset="-78"/>
              </a:rPr>
              <a:t>از فرزندان </a:t>
            </a:r>
            <a:r>
              <a:rPr lang="fa-IR" sz="2600">
                <a:solidFill>
                  <a:srgbClr val="000000"/>
                </a:solidFill>
                <a:latin typeface="BLotus"/>
                <a:cs typeface="B Zar" panose="00000400000000000000" pitchFamily="2" charset="-78"/>
              </a:rPr>
              <a:t>والدين خود را محرم اسرار جنسيشان نميدانند. در اين بين، </a:t>
            </a:r>
            <a:r>
              <a:rPr lang="fa-IR" sz="2600">
                <a:solidFill>
                  <a:srgbClr val="000000"/>
                </a:solidFill>
                <a:latin typeface="BLotus"/>
                <a:cs typeface="B Zar" panose="00000400000000000000" pitchFamily="2" charset="-78"/>
              </a:rPr>
              <a:t>گروههاي </a:t>
            </a:r>
            <a:r>
              <a:rPr lang="fa-IR" sz="2600" smtClean="0">
                <a:solidFill>
                  <a:srgbClr val="000000"/>
                </a:solidFill>
                <a:latin typeface="BLotus"/>
                <a:cs typeface="B Zar" panose="00000400000000000000" pitchFamily="2" charset="-78"/>
              </a:rPr>
              <a:t>دوستي سوژه </a:t>
            </a:r>
            <a:r>
              <a:rPr lang="fa-IR" sz="2600">
                <a:solidFill>
                  <a:srgbClr val="000000"/>
                </a:solidFill>
                <a:latin typeface="BLotus"/>
                <a:cs typeface="B Zar" panose="00000400000000000000" pitchFamily="2" charset="-78"/>
              </a:rPr>
              <a:t>نقش مؤثرتري در رفتار او دارد </a:t>
            </a:r>
            <a:r>
              <a:rPr lang="fa-IR" sz="2600">
                <a:solidFill>
                  <a:srgbClr val="000000"/>
                </a:solidFill>
                <a:latin typeface="BLotus"/>
                <a:cs typeface="B Zar" panose="00000400000000000000" pitchFamily="2" charset="-78"/>
              </a:rPr>
              <a:t>تا </a:t>
            </a:r>
            <a:r>
              <a:rPr lang="fa-IR" sz="2600" smtClean="0">
                <a:solidFill>
                  <a:srgbClr val="000000"/>
                </a:solidFill>
                <a:latin typeface="BLotus"/>
                <a:cs typeface="B Zar" panose="00000400000000000000" pitchFamily="2" charset="-78"/>
              </a:rPr>
              <a:t>خانواده اش</a:t>
            </a:r>
            <a:endParaRPr lang="fa-IR">
              <a:cs typeface="B Zar" panose="00000400000000000000" pitchFamily="2" charset="-78"/>
            </a:endParaRPr>
          </a:p>
        </p:txBody>
      </p:sp>
    </p:spTree>
    <p:extLst>
      <p:ext uri="{BB962C8B-B14F-4D97-AF65-F5344CB8AC3E}">
        <p14:creationId xmlns:p14="http://schemas.microsoft.com/office/powerpoint/2010/main" val="382631645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latin typeface="BLotus"/>
                <a:cs typeface="B Zar" panose="00000400000000000000" pitchFamily="2" charset="-78"/>
              </a:rPr>
              <a:t>شيوا، 28ساله، ميگويد:</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a:xfrm>
            <a:off x="838200" y="1838504"/>
            <a:ext cx="10515600" cy="4351338"/>
          </a:xfrm>
        </p:spPr>
        <p:txBody>
          <a:bodyPr>
            <a:normAutofit/>
          </a:bodyPr>
          <a:lstStyle/>
          <a:p>
            <a:pPr algn="just"/>
            <a:r>
              <a:rPr lang="fa-IR" smtClean="0">
                <a:solidFill>
                  <a:srgbClr val="000000"/>
                </a:solidFill>
                <a:latin typeface="BLotus"/>
                <a:cs typeface="B Zar" panose="00000400000000000000" pitchFamily="2" charset="-78"/>
              </a:rPr>
              <a:t>من </a:t>
            </a:r>
            <a:r>
              <a:rPr lang="fa-IR">
                <a:solidFill>
                  <a:srgbClr val="000000"/>
                </a:solidFill>
                <a:latin typeface="BLotus"/>
                <a:cs typeface="B Zar" panose="00000400000000000000" pitchFamily="2" charset="-78"/>
              </a:rPr>
              <a:t>با طرفم توي دانشگاه آشنا </a:t>
            </a:r>
            <a:r>
              <a:rPr lang="fa-IR">
                <a:solidFill>
                  <a:srgbClr val="000000"/>
                </a:solidFill>
                <a:latin typeface="BLotus"/>
                <a:cs typeface="B Zar" panose="00000400000000000000" pitchFamily="2" charset="-78"/>
              </a:rPr>
              <a:t>شدم </a:t>
            </a:r>
            <a:r>
              <a:rPr lang="fa-IR" smtClean="0">
                <a:solidFill>
                  <a:srgbClr val="000000"/>
                </a:solidFill>
                <a:latin typeface="BLotus"/>
                <a:cs typeface="B Zar" panose="00000400000000000000" pitchFamily="2" charset="-78"/>
              </a:rPr>
              <a:t>(عرصه هاي </a:t>
            </a:r>
            <a:r>
              <a:rPr lang="fa-IR">
                <a:solidFill>
                  <a:srgbClr val="000000"/>
                </a:solidFill>
                <a:latin typeface="BLotus"/>
                <a:cs typeface="B Zar" panose="00000400000000000000" pitchFamily="2" charset="-78"/>
              </a:rPr>
              <a:t>جديد </a:t>
            </a:r>
            <a:r>
              <a:rPr lang="fa-IR">
                <a:solidFill>
                  <a:srgbClr val="000000"/>
                </a:solidFill>
                <a:latin typeface="BLotus"/>
                <a:cs typeface="B Zar" panose="00000400000000000000" pitchFamily="2" charset="-78"/>
              </a:rPr>
              <a:t>حضور </a:t>
            </a:r>
            <a:r>
              <a:rPr lang="fa-IR" smtClean="0">
                <a:solidFill>
                  <a:srgbClr val="000000"/>
                </a:solidFill>
                <a:latin typeface="BLotus"/>
                <a:cs typeface="B Zar" panose="00000400000000000000" pitchFamily="2" charset="-78"/>
              </a:rPr>
              <a:t>زنانه). </a:t>
            </a:r>
            <a:r>
              <a:rPr lang="fa-IR">
                <a:solidFill>
                  <a:srgbClr val="000000"/>
                </a:solidFill>
                <a:latin typeface="BLotus"/>
                <a:cs typeface="B Zar" panose="00000400000000000000" pitchFamily="2" charset="-78"/>
              </a:rPr>
              <a:t>اولش </a:t>
            </a:r>
            <a:r>
              <a:rPr lang="fa-IR">
                <a:solidFill>
                  <a:srgbClr val="000000"/>
                </a:solidFill>
                <a:latin typeface="BLotus"/>
                <a:cs typeface="B Zar" panose="00000400000000000000" pitchFamily="2" charset="-78"/>
              </a:rPr>
              <a:t>ارتبـاطمون </a:t>
            </a:r>
            <a:r>
              <a:rPr lang="fa-IR" smtClean="0">
                <a:solidFill>
                  <a:srgbClr val="000000"/>
                </a:solidFill>
                <a:latin typeface="BLotus"/>
                <a:cs typeface="B Zar" panose="00000400000000000000" pitchFamily="2" charset="-78"/>
              </a:rPr>
              <a:t>در حد </a:t>
            </a:r>
            <a:r>
              <a:rPr lang="fa-IR">
                <a:solidFill>
                  <a:srgbClr val="000000"/>
                </a:solidFill>
                <a:latin typeface="BLotus"/>
                <a:cs typeface="B Zar" panose="00000400000000000000" pitchFamily="2" charset="-78"/>
              </a:rPr>
              <a:t>جزوه و اينها بود ولي بهتدريج با اس ام اس و بعد هم با چت رابطهمون </a:t>
            </a:r>
            <a:r>
              <a:rPr lang="fa-IR">
                <a:solidFill>
                  <a:srgbClr val="000000"/>
                </a:solidFill>
                <a:latin typeface="BLotus"/>
                <a:cs typeface="B Zar" panose="00000400000000000000" pitchFamily="2" charset="-78"/>
              </a:rPr>
              <a:t>زيـادتر </a:t>
            </a:r>
            <a:r>
              <a:rPr lang="fa-IR" smtClean="0">
                <a:solidFill>
                  <a:srgbClr val="000000"/>
                </a:solidFill>
                <a:latin typeface="BLotus"/>
                <a:cs typeface="B Zar" panose="00000400000000000000" pitchFamily="2" charset="-78"/>
              </a:rPr>
              <a:t>شـد اما </a:t>
            </a:r>
            <a:r>
              <a:rPr lang="fa-IR">
                <a:solidFill>
                  <a:srgbClr val="000000"/>
                </a:solidFill>
                <a:latin typeface="BLotus"/>
                <a:cs typeface="B Zar" panose="00000400000000000000" pitchFamily="2" charset="-78"/>
              </a:rPr>
              <a:t>هنوز با هم بيرون نرفته </a:t>
            </a:r>
            <a:r>
              <a:rPr lang="fa-IR">
                <a:solidFill>
                  <a:srgbClr val="000000"/>
                </a:solidFill>
                <a:latin typeface="BLotus"/>
                <a:cs typeface="B Zar" panose="00000400000000000000" pitchFamily="2" charset="-78"/>
              </a:rPr>
              <a:t>بوديم </a:t>
            </a:r>
            <a:r>
              <a:rPr lang="fa-IR" smtClean="0">
                <a:solidFill>
                  <a:srgbClr val="000000"/>
                </a:solidFill>
                <a:latin typeface="BLotus"/>
                <a:cs typeface="B Zar" panose="00000400000000000000" pitchFamily="2" charset="-78"/>
              </a:rPr>
              <a:t>(نقش </a:t>
            </a:r>
            <a:r>
              <a:rPr lang="fa-IR">
                <a:solidFill>
                  <a:srgbClr val="000000"/>
                </a:solidFill>
                <a:latin typeface="BLotus"/>
                <a:cs typeface="B Zar" panose="00000400000000000000" pitchFamily="2" charset="-78"/>
              </a:rPr>
              <a:t>فنّاوريهاي نوين ارتبـاط شخصـي در </a:t>
            </a:r>
            <a:r>
              <a:rPr lang="fa-IR">
                <a:solidFill>
                  <a:srgbClr val="000000"/>
                </a:solidFill>
                <a:latin typeface="BLotus"/>
                <a:cs typeface="B Zar" panose="00000400000000000000" pitchFamily="2" charset="-78"/>
              </a:rPr>
              <a:t>مـديريت </a:t>
            </a:r>
            <a:r>
              <a:rPr lang="fa-IR" smtClean="0">
                <a:solidFill>
                  <a:srgbClr val="000000"/>
                </a:solidFill>
                <a:latin typeface="BLotus"/>
                <a:cs typeface="B Zar" panose="00000400000000000000" pitchFamily="2" charset="-78"/>
              </a:rPr>
              <a:t>و پنهانكردن رابطه). </a:t>
            </a:r>
            <a:r>
              <a:rPr lang="fa-IR">
                <a:solidFill>
                  <a:srgbClr val="000000"/>
                </a:solidFill>
                <a:latin typeface="BLotus"/>
                <a:cs typeface="B Zar" panose="00000400000000000000" pitchFamily="2" charset="-78"/>
              </a:rPr>
              <a:t>خيلي شبها وقتي تو خونهمون همه ميخوابيدن، من تو </a:t>
            </a:r>
            <a:r>
              <a:rPr lang="fa-IR">
                <a:solidFill>
                  <a:srgbClr val="000000"/>
                </a:solidFill>
                <a:latin typeface="BLotus"/>
                <a:cs typeface="B Zar" panose="00000400000000000000" pitchFamily="2" charset="-78"/>
              </a:rPr>
              <a:t>اتاقم </a:t>
            </a:r>
            <a:r>
              <a:rPr lang="fa-IR" smtClean="0">
                <a:solidFill>
                  <a:srgbClr val="000000"/>
                </a:solidFill>
                <a:latin typeface="BLotus"/>
                <a:cs typeface="B Zar" panose="00000400000000000000" pitchFamily="2" charset="-78"/>
              </a:rPr>
              <a:t>ميرفـتم توي </a:t>
            </a:r>
            <a:r>
              <a:rPr lang="fa-IR">
                <a:solidFill>
                  <a:srgbClr val="000000"/>
                </a:solidFill>
                <a:latin typeface="BLotus"/>
                <a:cs typeface="B Zar" panose="00000400000000000000" pitchFamily="2" charset="-78"/>
              </a:rPr>
              <a:t>چت و اون هم مياومد و با هم حـرف </a:t>
            </a:r>
            <a:r>
              <a:rPr lang="fa-IR">
                <a:solidFill>
                  <a:srgbClr val="000000"/>
                </a:solidFill>
                <a:latin typeface="BLotus"/>
                <a:cs typeface="B Zar" panose="00000400000000000000" pitchFamily="2" charset="-78"/>
              </a:rPr>
              <a:t>مـيزديـم </a:t>
            </a:r>
            <a:r>
              <a:rPr lang="fa-IR" smtClean="0">
                <a:solidFill>
                  <a:srgbClr val="000000"/>
                </a:solidFill>
                <a:latin typeface="BLotus"/>
                <a:cs typeface="B Zar" panose="00000400000000000000" pitchFamily="2" charset="-78"/>
              </a:rPr>
              <a:t>(حضـور </a:t>
            </a:r>
            <a:r>
              <a:rPr lang="fa-IR">
                <a:solidFill>
                  <a:srgbClr val="000000"/>
                </a:solidFill>
                <a:latin typeface="BLotus"/>
                <a:cs typeface="B Zar" panose="00000400000000000000" pitchFamily="2" charset="-78"/>
              </a:rPr>
              <a:t>هميشـه </a:t>
            </a:r>
            <a:r>
              <a:rPr lang="fa-IR">
                <a:solidFill>
                  <a:srgbClr val="000000"/>
                </a:solidFill>
                <a:latin typeface="BLotus"/>
                <a:cs typeface="B Zar" panose="00000400000000000000" pitchFamily="2" charset="-78"/>
              </a:rPr>
              <a:t>غايـب </a:t>
            </a:r>
            <a:r>
              <a:rPr lang="fa-IR" smtClean="0">
                <a:solidFill>
                  <a:srgbClr val="000000"/>
                </a:solidFill>
                <a:latin typeface="BLotus"/>
                <a:cs typeface="B Zar" panose="00000400000000000000" pitchFamily="2" charset="-78"/>
              </a:rPr>
              <a:t>شـريك جنسي). </a:t>
            </a:r>
            <a:r>
              <a:rPr lang="fa-IR">
                <a:solidFill>
                  <a:srgbClr val="000000"/>
                </a:solidFill>
                <a:latin typeface="BLotus"/>
                <a:cs typeface="B Zar" panose="00000400000000000000" pitchFamily="2" charset="-78"/>
              </a:rPr>
              <a:t>اينجوري يهمدتي با هم بوديم بدون اين كـه خـانوادهام چيـزي </a:t>
            </a:r>
            <a:r>
              <a:rPr lang="fa-IR">
                <a:solidFill>
                  <a:srgbClr val="000000"/>
                </a:solidFill>
                <a:latin typeface="BLotus"/>
                <a:cs typeface="B Zar" panose="00000400000000000000" pitchFamily="2" charset="-78"/>
              </a:rPr>
              <a:t>بفهمـن </a:t>
            </a:r>
            <a:r>
              <a:rPr lang="fa-IR" smtClean="0">
                <a:solidFill>
                  <a:srgbClr val="000000"/>
                </a:solidFill>
                <a:latin typeface="BLotus"/>
                <a:cs typeface="B Zar" panose="00000400000000000000" pitchFamily="2" charset="-78"/>
              </a:rPr>
              <a:t>(كـاهش قدرت </a:t>
            </a:r>
            <a:r>
              <a:rPr lang="fa-IR">
                <a:solidFill>
                  <a:srgbClr val="000000"/>
                </a:solidFill>
                <a:latin typeface="BLotus"/>
                <a:cs typeface="B Zar" panose="00000400000000000000" pitchFamily="2" charset="-78"/>
              </a:rPr>
              <a:t>كنترل خانواده </a:t>
            </a:r>
            <a:r>
              <a:rPr lang="fa-IR">
                <a:solidFill>
                  <a:srgbClr val="000000"/>
                </a:solidFill>
                <a:latin typeface="BLotus"/>
                <a:cs typeface="B Zar" panose="00000400000000000000" pitchFamily="2" charset="-78"/>
              </a:rPr>
              <a:t>بر </a:t>
            </a:r>
            <a:r>
              <a:rPr lang="fa-IR" smtClean="0">
                <a:solidFill>
                  <a:srgbClr val="000000"/>
                </a:solidFill>
                <a:latin typeface="BLotus"/>
                <a:cs typeface="B Zar" panose="00000400000000000000" pitchFamily="2" charset="-78"/>
              </a:rPr>
              <a:t>فرزند). </a:t>
            </a:r>
            <a:r>
              <a:rPr lang="fa-IR">
                <a:solidFill>
                  <a:srgbClr val="000000"/>
                </a:solidFill>
                <a:latin typeface="BLotus"/>
                <a:cs typeface="B Zar" panose="00000400000000000000" pitchFamily="2" charset="-78"/>
              </a:rPr>
              <a:t>بعدش كه صميمت بينمون زيادتر شد كمكم </a:t>
            </a:r>
            <a:r>
              <a:rPr lang="fa-IR">
                <a:solidFill>
                  <a:srgbClr val="000000"/>
                </a:solidFill>
                <a:latin typeface="BLotus"/>
                <a:cs typeface="B Zar" panose="00000400000000000000" pitchFamily="2" charset="-78"/>
              </a:rPr>
              <a:t>خونهاش </a:t>
            </a:r>
            <a:r>
              <a:rPr lang="fa-IR" smtClean="0">
                <a:solidFill>
                  <a:srgbClr val="000000"/>
                </a:solidFill>
                <a:latin typeface="BLotus"/>
                <a:cs typeface="B Zar" panose="00000400000000000000" pitchFamily="2" charset="-78"/>
              </a:rPr>
              <a:t>همميرفتم </a:t>
            </a:r>
            <a:r>
              <a:rPr lang="fa-IR">
                <a:solidFill>
                  <a:srgbClr val="000000"/>
                </a:solidFill>
                <a:latin typeface="BLotus"/>
                <a:cs typeface="B Zar" panose="00000400000000000000" pitchFamily="2" charset="-78"/>
              </a:rPr>
              <a:t>تا اينكه بعداً به اين نتيجه رسيديم كه با هم زندگي كنيم</a:t>
            </a:r>
            <a:r>
              <a:rPr lang="fa-IR">
                <a:solidFill>
                  <a:srgbClr val="000000"/>
                </a:solidFill>
                <a:latin typeface="BLotus"/>
                <a:cs typeface="B Zar" panose="00000400000000000000" pitchFamily="2" charset="-78"/>
              </a:rPr>
              <a:t>.</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72610574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latin typeface="BLotus"/>
                <a:cs typeface="B Zar" panose="00000400000000000000" pitchFamily="2" charset="-78"/>
              </a:rPr>
              <a:t>مهسا، 31ساله، ميگويد:</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000000"/>
                </a:solidFill>
                <a:latin typeface="BLotus"/>
                <a:cs typeface="B Zar" panose="00000400000000000000" pitchFamily="2" charset="-78"/>
              </a:rPr>
              <a:t>بعضي </a:t>
            </a:r>
            <a:r>
              <a:rPr lang="fa-IR">
                <a:solidFill>
                  <a:srgbClr val="000000"/>
                </a:solidFill>
                <a:latin typeface="BLotus"/>
                <a:cs typeface="B Zar" panose="00000400000000000000" pitchFamily="2" charset="-78"/>
              </a:rPr>
              <a:t>از دوستاي من الان، مثل خودم، تو اينجور روابط </a:t>
            </a:r>
            <a:r>
              <a:rPr lang="fa-IR">
                <a:solidFill>
                  <a:srgbClr val="000000"/>
                </a:solidFill>
                <a:latin typeface="BLotus"/>
                <a:cs typeface="B Zar" panose="00000400000000000000" pitchFamily="2" charset="-78"/>
              </a:rPr>
              <a:t>هستن </a:t>
            </a:r>
            <a:r>
              <a:rPr lang="fa-IR" smtClean="0">
                <a:solidFill>
                  <a:srgbClr val="000000"/>
                </a:solidFill>
                <a:latin typeface="BLotus"/>
                <a:cs typeface="B Zar" panose="00000400000000000000" pitchFamily="2" charset="-78"/>
              </a:rPr>
              <a:t>(نقش </a:t>
            </a:r>
            <a:r>
              <a:rPr lang="fa-IR">
                <a:solidFill>
                  <a:srgbClr val="000000"/>
                </a:solidFill>
                <a:latin typeface="BLotus"/>
                <a:cs typeface="B Zar" panose="00000400000000000000" pitchFamily="2" charset="-78"/>
              </a:rPr>
              <a:t>گروههاي </a:t>
            </a:r>
            <a:r>
              <a:rPr lang="fa-IR" smtClean="0">
                <a:solidFill>
                  <a:srgbClr val="000000"/>
                </a:solidFill>
                <a:latin typeface="BLotus"/>
                <a:cs typeface="B Zar" panose="00000400000000000000" pitchFamily="2" charset="-78"/>
              </a:rPr>
              <a:t>دوستي). هر </a:t>
            </a:r>
            <a:r>
              <a:rPr lang="fa-IR">
                <a:solidFill>
                  <a:srgbClr val="000000"/>
                </a:solidFill>
                <a:latin typeface="BLotus"/>
                <a:cs typeface="B Zar" panose="00000400000000000000" pitchFamily="2" charset="-78"/>
              </a:rPr>
              <a:t>چقدر هم خانوادة آدم روشنفكر باشه ولي هنوز هم روي اينجور مسائل </a:t>
            </a:r>
            <a:r>
              <a:rPr lang="fa-IR">
                <a:solidFill>
                  <a:srgbClr val="000000"/>
                </a:solidFill>
                <a:latin typeface="BLotus"/>
                <a:cs typeface="B Zar" panose="00000400000000000000" pitchFamily="2" charset="-78"/>
              </a:rPr>
              <a:t>حساسن </a:t>
            </a:r>
            <a:r>
              <a:rPr lang="fa-IR" smtClean="0">
                <a:solidFill>
                  <a:srgbClr val="000000"/>
                </a:solidFill>
                <a:latin typeface="BLotus"/>
                <a:cs typeface="B Zar" panose="00000400000000000000" pitchFamily="2" charset="-78"/>
              </a:rPr>
              <a:t>و قبول </a:t>
            </a:r>
            <a:r>
              <a:rPr lang="fa-IR">
                <a:solidFill>
                  <a:srgbClr val="000000"/>
                </a:solidFill>
                <a:latin typeface="BLotus"/>
                <a:cs typeface="B Zar" panose="00000400000000000000" pitchFamily="2" charset="-78"/>
              </a:rPr>
              <a:t>نميكنن كه دخترشون وارد </a:t>
            </a:r>
            <a:r>
              <a:rPr lang="fa-IR">
                <a:solidFill>
                  <a:srgbClr val="000000"/>
                </a:solidFill>
                <a:latin typeface="BLotus"/>
                <a:cs typeface="B Zar" panose="00000400000000000000" pitchFamily="2" charset="-78"/>
              </a:rPr>
              <a:t>همچين </a:t>
            </a:r>
            <a:r>
              <a:rPr lang="fa-IR" smtClean="0">
                <a:solidFill>
                  <a:srgbClr val="000000"/>
                </a:solidFill>
                <a:latin typeface="BLotus"/>
                <a:cs typeface="B Zar" panose="00000400000000000000" pitchFamily="2" charset="-78"/>
              </a:rPr>
              <a:t>حيطه هايي </a:t>
            </a:r>
            <a:r>
              <a:rPr lang="fa-IR">
                <a:solidFill>
                  <a:srgbClr val="000000"/>
                </a:solidFill>
                <a:latin typeface="BLotus"/>
                <a:cs typeface="B Zar" panose="00000400000000000000" pitchFamily="2" charset="-78"/>
              </a:rPr>
              <a:t>بشه. بابام كه اگه بدونه، </a:t>
            </a:r>
            <a:r>
              <a:rPr lang="fa-IR">
                <a:solidFill>
                  <a:srgbClr val="000000"/>
                </a:solidFill>
                <a:latin typeface="BLotus"/>
                <a:cs typeface="B Zar" panose="00000400000000000000" pitchFamily="2" charset="-78"/>
              </a:rPr>
              <a:t>مطمئنم </a:t>
            </a:r>
            <a:r>
              <a:rPr lang="fa-IR" smtClean="0">
                <a:solidFill>
                  <a:srgbClr val="000000"/>
                </a:solidFill>
                <a:latin typeface="BLotus"/>
                <a:cs typeface="B Zar" panose="00000400000000000000" pitchFamily="2" charset="-78"/>
              </a:rPr>
              <a:t>منو ميكشه (واكنش </a:t>
            </a:r>
            <a:r>
              <a:rPr lang="fa-IR">
                <a:solidFill>
                  <a:srgbClr val="000000"/>
                </a:solidFill>
                <a:latin typeface="BLotus"/>
                <a:cs typeface="B Zar" panose="00000400000000000000" pitchFamily="2" charset="-78"/>
              </a:rPr>
              <a:t>منفي والدين در </a:t>
            </a:r>
            <a:r>
              <a:rPr lang="fa-IR">
                <a:solidFill>
                  <a:srgbClr val="000000"/>
                </a:solidFill>
                <a:latin typeface="BLotus"/>
                <a:cs typeface="B Zar" panose="00000400000000000000" pitchFamily="2" charset="-78"/>
              </a:rPr>
              <a:t>صورت </a:t>
            </a:r>
            <a:r>
              <a:rPr lang="fa-IR" smtClean="0">
                <a:solidFill>
                  <a:srgbClr val="000000"/>
                </a:solidFill>
                <a:latin typeface="BLotus"/>
                <a:cs typeface="B Zar" panose="00000400000000000000" pitchFamily="2" charset="-78"/>
              </a:rPr>
              <a:t>آگاهي يافتن). </a:t>
            </a:r>
            <a:r>
              <a:rPr lang="fa-IR">
                <a:solidFill>
                  <a:srgbClr val="000000"/>
                </a:solidFill>
                <a:latin typeface="BLotus"/>
                <a:cs typeface="B Zar" panose="00000400000000000000" pitchFamily="2" charset="-78"/>
              </a:rPr>
              <a:t>وقتي اين حد تفاوت </a:t>
            </a:r>
            <a:r>
              <a:rPr lang="fa-IR">
                <a:solidFill>
                  <a:srgbClr val="000000"/>
                </a:solidFill>
                <a:latin typeface="BLotus"/>
                <a:cs typeface="B Zar" panose="00000400000000000000" pitchFamily="2" charset="-78"/>
              </a:rPr>
              <a:t>فكري </a:t>
            </a:r>
            <a:r>
              <a:rPr lang="fa-IR" smtClean="0">
                <a:solidFill>
                  <a:srgbClr val="000000"/>
                </a:solidFill>
                <a:latin typeface="BLotus"/>
                <a:cs typeface="B Zar" panose="00000400000000000000" pitchFamily="2" charset="-78"/>
              </a:rPr>
              <a:t>رو ميبيني (شكاف نسلي) </a:t>
            </a:r>
            <a:r>
              <a:rPr lang="fa-IR">
                <a:solidFill>
                  <a:srgbClr val="000000"/>
                </a:solidFill>
                <a:latin typeface="BLotus"/>
                <a:cs typeface="B Zar" panose="00000400000000000000" pitchFamily="2" charset="-78"/>
              </a:rPr>
              <a:t>تو هم مجبوري همهچي رو ازشون پنهان كني تا </a:t>
            </a:r>
            <a:r>
              <a:rPr lang="fa-IR">
                <a:solidFill>
                  <a:srgbClr val="000000"/>
                </a:solidFill>
                <a:latin typeface="BLotus"/>
                <a:cs typeface="B Zar" panose="00000400000000000000" pitchFamily="2" charset="-78"/>
              </a:rPr>
              <a:t>روابطت </a:t>
            </a:r>
            <a:r>
              <a:rPr lang="fa-IR" smtClean="0">
                <a:solidFill>
                  <a:srgbClr val="000000"/>
                </a:solidFill>
                <a:latin typeface="BLotus"/>
                <a:cs typeface="B Zar" panose="00000400000000000000" pitchFamily="2" charset="-78"/>
              </a:rPr>
              <a:t>باهاشون تيرهوتار </a:t>
            </a:r>
            <a:r>
              <a:rPr lang="fa-IR">
                <a:solidFill>
                  <a:srgbClr val="000000"/>
                </a:solidFill>
                <a:latin typeface="BLotus"/>
                <a:cs typeface="B Zar" panose="00000400000000000000" pitchFamily="2" charset="-78"/>
              </a:rPr>
              <a:t>نشه </a:t>
            </a:r>
            <a:r>
              <a:rPr lang="fa-IR" smtClean="0">
                <a:solidFill>
                  <a:srgbClr val="000000"/>
                </a:solidFill>
                <a:latin typeface="BLotus"/>
                <a:cs typeface="B Zar" panose="00000400000000000000" pitchFamily="2" charset="-78"/>
              </a:rPr>
              <a:t>(توسل </a:t>
            </a:r>
            <a:r>
              <a:rPr lang="fa-IR">
                <a:solidFill>
                  <a:srgbClr val="000000"/>
                </a:solidFill>
                <a:latin typeface="BLotus"/>
                <a:cs typeface="B Zar" panose="00000400000000000000" pitchFamily="2" charset="-78"/>
              </a:rPr>
              <a:t>به پنهانكاري </a:t>
            </a:r>
            <a:r>
              <a:rPr lang="fa-IR">
                <a:solidFill>
                  <a:srgbClr val="000000"/>
                </a:solidFill>
                <a:latin typeface="BLotus"/>
                <a:cs typeface="B Zar" panose="00000400000000000000" pitchFamily="2" charset="-78"/>
              </a:rPr>
              <a:t>و </a:t>
            </a:r>
            <a:r>
              <a:rPr lang="fa-IR" smtClean="0">
                <a:solidFill>
                  <a:srgbClr val="000000"/>
                </a:solidFill>
                <a:latin typeface="BLotus"/>
                <a:cs typeface="B Zar" panose="00000400000000000000" pitchFamily="2" charset="-78"/>
              </a:rPr>
              <a:t>سكوت). </a:t>
            </a:r>
            <a:r>
              <a:rPr lang="fa-IR">
                <a:solidFill>
                  <a:srgbClr val="000000"/>
                </a:solidFill>
                <a:latin typeface="BLotus"/>
                <a:cs typeface="B Zar" panose="00000400000000000000" pitchFamily="2" charset="-78"/>
              </a:rPr>
              <a:t>واسة همين، من اگه بخوام با </a:t>
            </a:r>
            <a:r>
              <a:rPr lang="fa-IR">
                <a:solidFill>
                  <a:srgbClr val="000000"/>
                </a:solidFill>
                <a:latin typeface="BLotus"/>
                <a:cs typeface="B Zar" panose="00000400000000000000" pitchFamily="2" charset="-78"/>
              </a:rPr>
              <a:t>كسي </a:t>
            </a:r>
            <a:r>
              <a:rPr lang="fa-IR" smtClean="0">
                <a:solidFill>
                  <a:srgbClr val="000000"/>
                </a:solidFill>
                <a:latin typeface="BLotus"/>
                <a:cs typeface="B Zar" panose="00000400000000000000" pitchFamily="2" charset="-78"/>
              </a:rPr>
              <a:t>برم بيرون </a:t>
            </a:r>
            <a:r>
              <a:rPr lang="fa-IR">
                <a:solidFill>
                  <a:srgbClr val="000000"/>
                </a:solidFill>
                <a:latin typeface="BLotus"/>
                <a:cs typeface="B Zar" panose="00000400000000000000" pitchFamily="2" charset="-78"/>
              </a:rPr>
              <a:t>بهشون نميگم با كي ميرم و كجا ميرم )نظارتنداشتن ناشي از نبود تعامل نسلي</a:t>
            </a:r>
            <a:r>
              <a:rPr lang="fa-IR">
                <a:solidFill>
                  <a:srgbClr val="000000"/>
                </a:solidFill>
                <a:latin typeface="BLotus"/>
                <a:cs typeface="B Zar" panose="00000400000000000000" pitchFamily="2" charset="-78"/>
              </a:rPr>
              <a:t>(</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55235105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latin typeface="BMitraBold"/>
                <a:cs typeface="B Zar" panose="00000400000000000000" pitchFamily="2" charset="-78"/>
              </a:rPr>
              <a:t>7-دستيابي </a:t>
            </a:r>
            <a:r>
              <a:rPr lang="fa-IR" b="1">
                <a:solidFill>
                  <a:srgbClr val="FF0000"/>
                </a:solidFill>
                <a:latin typeface="BMitraBold"/>
                <a:cs typeface="B Zar" panose="00000400000000000000" pitchFamily="2" charset="-78"/>
              </a:rPr>
              <a:t>به يك مدل نظري</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000000"/>
                </a:solidFill>
                <a:latin typeface="BLotus"/>
                <a:cs typeface="B Zar" panose="00000400000000000000" pitchFamily="2" charset="-78"/>
              </a:rPr>
              <a:t>چرا </a:t>
            </a:r>
            <a:r>
              <a:rPr lang="fa-IR">
                <a:solidFill>
                  <a:srgbClr val="000000"/>
                </a:solidFill>
                <a:latin typeface="BLotus"/>
                <a:cs typeface="B Zar" panose="00000400000000000000" pitchFamily="2" charset="-78"/>
              </a:rPr>
              <a:t>امروزه برخي جوانان ايراني به سمت روابط همخانگي سوق پيدا كردهاند </a:t>
            </a:r>
            <a:r>
              <a:rPr lang="fa-IR">
                <a:solidFill>
                  <a:srgbClr val="000000"/>
                </a:solidFill>
                <a:latin typeface="BLotus"/>
                <a:cs typeface="B Zar" panose="00000400000000000000" pitchFamily="2" charset="-78"/>
              </a:rPr>
              <a:t>و </a:t>
            </a:r>
            <a:r>
              <a:rPr lang="fa-IR" smtClean="0">
                <a:solidFill>
                  <a:srgbClr val="000000"/>
                </a:solidFill>
                <a:latin typeface="BLotus"/>
                <a:cs typeface="B Zar" panose="00000400000000000000" pitchFamily="2" charset="-78"/>
              </a:rPr>
              <a:t>بسياري ديگر </a:t>
            </a:r>
            <a:r>
              <a:rPr lang="fa-IR">
                <a:solidFill>
                  <a:srgbClr val="000000"/>
                </a:solidFill>
                <a:latin typeface="BLotus"/>
                <a:cs typeface="B Zar" panose="00000400000000000000" pitchFamily="2" charset="-78"/>
              </a:rPr>
              <a:t>به دنبال آن نميروند؟ شايد مختصرترين پاسخ اين سؤال، با توجه به </a:t>
            </a:r>
            <a:r>
              <a:rPr lang="fa-IR">
                <a:solidFill>
                  <a:srgbClr val="000000"/>
                </a:solidFill>
                <a:latin typeface="BLotus"/>
                <a:cs typeface="B Zar" panose="00000400000000000000" pitchFamily="2" charset="-78"/>
              </a:rPr>
              <a:t>نتايج </a:t>
            </a:r>
            <a:r>
              <a:rPr lang="fa-IR" smtClean="0">
                <a:solidFill>
                  <a:srgbClr val="000000"/>
                </a:solidFill>
                <a:latin typeface="BLotus"/>
                <a:cs typeface="B Zar" panose="00000400000000000000" pitchFamily="2" charset="-78"/>
              </a:rPr>
              <a:t>تحقيق، تفاوت </a:t>
            </a:r>
            <a:r>
              <a:rPr lang="fa-IR">
                <a:solidFill>
                  <a:srgbClr val="000000"/>
                </a:solidFill>
                <a:latin typeface="BLotus"/>
                <a:cs typeface="B Zar" panose="00000400000000000000" pitchFamily="2" charset="-78"/>
              </a:rPr>
              <a:t>در »نحوة اجتماعيشدن« جوانان باشد؛ سوژههايي كه اين نوع رابطه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شبكة روابط </a:t>
            </a:r>
            <a:r>
              <a:rPr lang="fa-IR">
                <a:solidFill>
                  <a:srgbClr val="000000"/>
                </a:solidFill>
                <a:latin typeface="BLotus"/>
                <a:cs typeface="B Zar" panose="00000400000000000000" pitchFamily="2" charset="-78"/>
              </a:rPr>
              <a:t>اجتماعي و گروههاي دوستيشان رواج بيشتري داشته است و </a:t>
            </a:r>
            <a:r>
              <a:rPr lang="fa-IR">
                <a:solidFill>
                  <a:srgbClr val="000000"/>
                </a:solidFill>
                <a:latin typeface="BLotus"/>
                <a:cs typeface="B Zar" panose="00000400000000000000" pitchFamily="2" charset="-78"/>
              </a:rPr>
              <a:t>همچنين </a:t>
            </a:r>
            <a:r>
              <a:rPr lang="fa-IR" smtClean="0">
                <a:solidFill>
                  <a:srgbClr val="000000"/>
                </a:solidFill>
                <a:latin typeface="BLotus"/>
                <a:cs typeface="B Zar" panose="00000400000000000000" pitchFamily="2" charset="-78"/>
              </a:rPr>
              <a:t>تجربة طولانياي </a:t>
            </a:r>
            <a:r>
              <a:rPr lang="fa-IR">
                <a:solidFill>
                  <a:srgbClr val="000000"/>
                </a:solidFill>
                <a:latin typeface="BLotus"/>
                <a:cs typeface="B Zar" panose="00000400000000000000" pitchFamily="2" charset="-78"/>
              </a:rPr>
              <a:t>دربارة ارتباط صميمي با جنس مخالف داشتهاند، تمايل بيشتري </a:t>
            </a:r>
            <a:r>
              <a:rPr lang="fa-IR">
                <a:solidFill>
                  <a:srgbClr val="000000"/>
                </a:solidFill>
                <a:latin typeface="BLotus"/>
                <a:cs typeface="B Zar" panose="00000400000000000000" pitchFamily="2" charset="-78"/>
              </a:rPr>
              <a:t>به </a:t>
            </a:r>
            <a:r>
              <a:rPr lang="fa-IR" smtClean="0">
                <a:solidFill>
                  <a:srgbClr val="000000"/>
                </a:solidFill>
                <a:latin typeface="BLotus"/>
                <a:cs typeface="B Zar" panose="00000400000000000000" pitchFamily="2" charset="-78"/>
              </a:rPr>
              <a:t>اينگونه روابط </a:t>
            </a:r>
            <a:r>
              <a:rPr lang="fa-IR">
                <a:solidFill>
                  <a:srgbClr val="000000"/>
                </a:solidFill>
                <a:latin typeface="BLotus"/>
                <a:cs typeface="B Zar" panose="00000400000000000000" pitchFamily="2" charset="-78"/>
              </a:rPr>
              <a:t>پيدا كرده بودند، اما اين استدلال كاملاً قانعكننده نيست؛ چراكه ميتوان </a:t>
            </a:r>
            <a:r>
              <a:rPr lang="fa-IR">
                <a:solidFill>
                  <a:srgbClr val="000000"/>
                </a:solidFill>
                <a:latin typeface="BLotus"/>
                <a:cs typeface="B Zar" panose="00000400000000000000" pitchFamily="2" charset="-78"/>
              </a:rPr>
              <a:t>افراد </a:t>
            </a:r>
            <a:r>
              <a:rPr lang="fa-IR" smtClean="0">
                <a:solidFill>
                  <a:srgbClr val="000000"/>
                </a:solidFill>
                <a:latin typeface="BLotus"/>
                <a:cs typeface="B Zar" panose="00000400000000000000" pitchFamily="2" charset="-78"/>
              </a:rPr>
              <a:t>بسياري را </a:t>
            </a:r>
            <a:r>
              <a:rPr lang="fa-IR">
                <a:solidFill>
                  <a:srgbClr val="000000"/>
                </a:solidFill>
                <a:latin typeface="BLotus"/>
                <a:cs typeface="B Zar" panose="00000400000000000000" pitchFamily="2" charset="-78"/>
              </a:rPr>
              <a:t>سراغ گرفت كه شرايط بالا را دارند، اما به سمت همخانگي نميروند و </a:t>
            </a:r>
            <a:r>
              <a:rPr lang="fa-IR">
                <a:solidFill>
                  <a:srgbClr val="000000"/>
                </a:solidFill>
                <a:latin typeface="BLotus"/>
                <a:cs typeface="B Zar" panose="00000400000000000000" pitchFamily="2" charset="-78"/>
              </a:rPr>
              <a:t>ازدواج </a:t>
            </a:r>
            <a:r>
              <a:rPr lang="fa-IR" smtClean="0">
                <a:solidFill>
                  <a:srgbClr val="000000"/>
                </a:solidFill>
                <a:latin typeface="BLotus"/>
                <a:cs typeface="B Zar" panose="00000400000000000000" pitchFamily="2" charset="-78"/>
              </a:rPr>
              <a:t>رسمي را </a:t>
            </a:r>
            <a:r>
              <a:rPr lang="fa-IR">
                <a:solidFill>
                  <a:srgbClr val="000000"/>
                </a:solidFill>
                <a:latin typeface="BLotus"/>
                <a:cs typeface="B Zar" panose="00000400000000000000" pitchFamily="2" charset="-78"/>
              </a:rPr>
              <a:t>ميپذيرند. حال در اينجا چه ميتوان گفت</a:t>
            </a:r>
            <a:r>
              <a:rPr lang="fa-IR">
                <a:solidFill>
                  <a:srgbClr val="000000"/>
                </a:solidFill>
                <a:latin typeface="BLotus"/>
                <a:cs typeface="B Zar" panose="00000400000000000000" pitchFamily="2" charset="-78"/>
              </a:rPr>
              <a:t>؟</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951828"/>
            <a:ext cx="3460652" cy="10972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شبكة روابط اجتماعي و گروههاي دوستيشان</a:t>
            </a:r>
            <a:endParaRPr lang="fa-IR" b="1">
              <a:solidFill>
                <a:srgbClr val="FF0000"/>
              </a:solidFill>
            </a:endParaRPr>
          </a:p>
        </p:txBody>
      </p:sp>
    </p:spTree>
    <p:extLst>
      <p:ext uri="{BB962C8B-B14F-4D97-AF65-F5344CB8AC3E}">
        <p14:creationId xmlns:p14="http://schemas.microsoft.com/office/powerpoint/2010/main" val="82864795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Lotus"/>
                <a:cs typeface="B Zar" panose="00000400000000000000" pitchFamily="2" charset="-78"/>
              </a:rPr>
              <a:t>حقيقت آن است كه </a:t>
            </a:r>
            <a:r>
              <a:rPr lang="fa-IR">
                <a:solidFill>
                  <a:srgbClr val="000000"/>
                </a:solidFill>
                <a:latin typeface="BLotus"/>
                <a:cs typeface="B Zar" panose="00000400000000000000" pitchFamily="2" charset="-78"/>
              </a:rPr>
              <a:t>پيدايش </a:t>
            </a:r>
            <a:r>
              <a:rPr lang="fa-IR" smtClean="0">
                <a:solidFill>
                  <a:srgbClr val="000000"/>
                </a:solidFill>
                <a:latin typeface="BLotus"/>
                <a:cs typeface="B Zar" panose="00000400000000000000" pitchFamily="2" charset="-78"/>
              </a:rPr>
              <a:t>موقعيتي خاص</a:t>
            </a:r>
            <a:r>
              <a:rPr lang="fa-IR">
                <a:solidFill>
                  <a:srgbClr val="000000"/>
                </a:solidFill>
                <a:latin typeface="BLotus"/>
                <a:cs typeface="B Zar" panose="00000400000000000000" pitchFamily="2" charset="-78"/>
              </a:rPr>
              <a:t>، در فضاي اجتماعي، صرفاً »زمينههاي« بروز رفتارهاي جديد را فراهم ميكند</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اما اين زمينه ها </a:t>
            </a:r>
            <a:r>
              <a:rPr lang="fa-IR">
                <a:solidFill>
                  <a:srgbClr val="000000"/>
                </a:solidFill>
                <a:latin typeface="BLotus"/>
                <a:cs typeface="B Zar" panose="00000400000000000000" pitchFamily="2" charset="-78"/>
              </a:rPr>
              <a:t>هميشه منجر به پيامدهاي قطعي نميشوند؛ </a:t>
            </a:r>
            <a:r>
              <a:rPr lang="fa-IR">
                <a:solidFill>
                  <a:srgbClr val="000000"/>
                </a:solidFill>
                <a:latin typeface="BLotus"/>
                <a:cs typeface="B Zar" panose="00000400000000000000" pitchFamily="2" charset="-78"/>
              </a:rPr>
              <a:t>يعني </a:t>
            </a:r>
            <a:r>
              <a:rPr lang="fa-IR" smtClean="0">
                <a:solidFill>
                  <a:srgbClr val="000000"/>
                </a:solidFill>
                <a:latin typeface="BLotus"/>
                <a:cs typeface="B Zar" panose="00000400000000000000" pitchFamily="2" charset="-78"/>
              </a:rPr>
              <a:t>تعيين كنندگي </a:t>
            </a:r>
            <a:r>
              <a:rPr lang="fa-IR">
                <a:solidFill>
                  <a:srgbClr val="000000"/>
                </a:solidFill>
                <a:latin typeface="BLotus"/>
                <a:cs typeface="B Zar" panose="00000400000000000000" pitchFamily="2" charset="-78"/>
              </a:rPr>
              <a:t>تام ندارند و</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با وقوع </a:t>
            </a:r>
            <a:r>
              <a:rPr lang="fa-IR">
                <a:solidFill>
                  <a:srgbClr val="000000"/>
                </a:solidFill>
                <a:latin typeface="BLotus"/>
                <a:cs typeface="B Zar" panose="00000400000000000000" pitchFamily="2" charset="-78"/>
              </a:rPr>
              <a:t>موقعيتهاي </a:t>
            </a:r>
            <a:r>
              <a:rPr lang="fa-IR" smtClean="0">
                <a:solidFill>
                  <a:srgbClr val="000000"/>
                </a:solidFill>
                <a:latin typeface="BLotus"/>
                <a:cs typeface="B Zar" panose="00000400000000000000" pitchFamily="2" charset="-78"/>
              </a:rPr>
              <a:t>زمينه ساز</a:t>
            </a:r>
            <a:r>
              <a:rPr lang="fa-IR">
                <a:solidFill>
                  <a:srgbClr val="000000"/>
                </a:solidFill>
                <a:latin typeface="BLotus"/>
                <a:cs typeface="B Zar" panose="00000400000000000000" pitchFamily="2" charset="-78"/>
              </a:rPr>
              <a:t>، »همة افراد« در آن وضعيت الزاماً به رفتارهاي </a:t>
            </a:r>
            <a:r>
              <a:rPr lang="fa-IR">
                <a:solidFill>
                  <a:srgbClr val="000000"/>
                </a:solidFill>
                <a:latin typeface="BLotus"/>
                <a:cs typeface="B Zar" panose="00000400000000000000" pitchFamily="2" charset="-78"/>
              </a:rPr>
              <a:t>جديدي </a:t>
            </a:r>
            <a:r>
              <a:rPr lang="fa-IR" smtClean="0">
                <a:solidFill>
                  <a:srgbClr val="000000"/>
                </a:solidFill>
                <a:latin typeface="BLotus"/>
                <a:cs typeface="B Zar" panose="00000400000000000000" pitchFamily="2" charset="-78"/>
              </a:rPr>
              <a:t>چون همخانگي </a:t>
            </a:r>
            <a:r>
              <a:rPr lang="fa-IR">
                <a:solidFill>
                  <a:srgbClr val="000000"/>
                </a:solidFill>
                <a:latin typeface="BLotus"/>
                <a:cs typeface="B Zar" panose="00000400000000000000" pitchFamily="2" charset="-78"/>
              </a:rPr>
              <a:t>سوق پيدا نميكنند. »</a:t>
            </a:r>
            <a:r>
              <a:rPr lang="fa-IR" b="1">
                <a:solidFill>
                  <a:srgbClr val="FF0000"/>
                </a:solidFill>
                <a:latin typeface="BLotus"/>
                <a:cs typeface="B Zar" panose="00000400000000000000" pitchFamily="2" charset="-78"/>
              </a:rPr>
              <a:t>قدرت انتخاب</a:t>
            </a:r>
            <a:r>
              <a:rPr lang="fa-IR">
                <a:solidFill>
                  <a:srgbClr val="000000"/>
                </a:solidFill>
                <a:latin typeface="BLotus"/>
                <a:cs typeface="B Zar" panose="00000400000000000000" pitchFamily="2" charset="-78"/>
              </a:rPr>
              <a:t>« سوژهها را نبايد ناديده </a:t>
            </a:r>
            <a:r>
              <a:rPr lang="fa-IR">
                <a:solidFill>
                  <a:srgbClr val="000000"/>
                </a:solidFill>
                <a:latin typeface="BLotus"/>
                <a:cs typeface="B Zar" panose="00000400000000000000" pitchFamily="2" charset="-78"/>
              </a:rPr>
              <a:t>گرفت</a:t>
            </a:r>
            <a:r>
              <a:rPr lang="fa-IR" smtClean="0">
                <a:solidFill>
                  <a:srgbClr val="000000"/>
                </a:solidFill>
                <a:latin typeface="BLotus"/>
                <a:cs typeface="B Zar" panose="00000400000000000000" pitchFamily="2" charset="-78"/>
              </a:rPr>
              <a:t>.</a:t>
            </a:r>
            <a:endParaRPr lang="fa-IR">
              <a:cs typeface="B Zar" panose="00000400000000000000" pitchFamily="2" charset="-78"/>
            </a:endParaRPr>
          </a:p>
        </p:txBody>
      </p:sp>
    </p:spTree>
    <p:extLst>
      <p:ext uri="{BB962C8B-B14F-4D97-AF65-F5344CB8AC3E}">
        <p14:creationId xmlns:p14="http://schemas.microsoft.com/office/powerpoint/2010/main" val="180215679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2799470" y="1825625"/>
            <a:ext cx="8554329" cy="4351338"/>
          </a:xfrm>
        </p:spPr>
        <p:txBody>
          <a:bodyPr/>
          <a:lstStyle/>
          <a:p>
            <a:pPr lvl="0" algn="just"/>
            <a:r>
              <a:rPr lang="fa-IR">
                <a:solidFill>
                  <a:srgbClr val="000000"/>
                </a:solidFill>
                <a:latin typeface="BLotus"/>
                <a:cs typeface="B Zar" panose="00000400000000000000" pitchFamily="2" charset="-78"/>
              </a:rPr>
              <a:t> </a:t>
            </a:r>
            <a:r>
              <a:rPr lang="fa-IR">
                <a:solidFill>
                  <a:srgbClr val="000000"/>
                </a:solidFill>
                <a:latin typeface="BLotus"/>
                <a:cs typeface="B Zar" panose="00000400000000000000" pitchFamily="2" charset="-78"/>
              </a:rPr>
              <a:t>موارد </a:t>
            </a:r>
            <a:r>
              <a:rPr lang="fa-IR" smtClean="0">
                <a:solidFill>
                  <a:srgbClr val="000000"/>
                </a:solidFill>
                <a:latin typeface="BLotus"/>
                <a:cs typeface="B Zar" panose="00000400000000000000" pitchFamily="2" charset="-78"/>
              </a:rPr>
              <a:t>زمينه ساز </a:t>
            </a:r>
            <a:r>
              <a:rPr lang="fa-IR">
                <a:solidFill>
                  <a:srgbClr val="000000"/>
                </a:solidFill>
                <a:latin typeface="BLotus"/>
                <a:cs typeface="B Zar" panose="00000400000000000000" pitchFamily="2" charset="-78"/>
              </a:rPr>
              <a:t>رفتارهاي سوژه را ممكن است به سمت خاصي »سوق« دهند، اما الزاماً رفتار آنها را از قبل »تعيين« نميكنند. </a:t>
            </a:r>
            <a:r>
              <a:rPr lang="fa-IR">
                <a:solidFill>
                  <a:srgbClr val="FF0000"/>
                </a:solidFill>
                <a:latin typeface="BLotus"/>
                <a:cs typeface="B Zar" panose="00000400000000000000" pitchFamily="2" charset="-78"/>
              </a:rPr>
              <a:t>وبر</a:t>
            </a:r>
            <a:r>
              <a:rPr lang="fa-IR">
                <a:solidFill>
                  <a:srgbClr val="000000"/>
                </a:solidFill>
                <a:latin typeface="BLotus"/>
                <a:cs typeface="B Zar" panose="00000400000000000000" pitchFamily="2" charset="-78"/>
              </a:rPr>
              <a:t> نيز اخلاق پروتستان را صرفاً يكي از »</a:t>
            </a:r>
            <a:r>
              <a:rPr lang="fa-IR">
                <a:solidFill>
                  <a:srgbClr val="FF0000"/>
                </a:solidFill>
                <a:latin typeface="BLotus"/>
                <a:cs typeface="B Zar" panose="00000400000000000000" pitchFamily="2" charset="-78"/>
              </a:rPr>
              <a:t>علل احتمالي</a:t>
            </a:r>
            <a:r>
              <a:rPr lang="fa-IR">
                <a:solidFill>
                  <a:srgbClr val="000000"/>
                </a:solidFill>
                <a:latin typeface="BLotus"/>
                <a:cs typeface="B Zar" panose="00000400000000000000" pitchFamily="2" charset="-78"/>
              </a:rPr>
              <a:t>« پيدايش سرمايهداري در نظر ميگرفت. او استدلال ميكرد كه </a:t>
            </a:r>
            <a:r>
              <a:rPr lang="fa-IR">
                <a:solidFill>
                  <a:srgbClr val="000000"/>
                </a:solidFill>
                <a:latin typeface="BLotus"/>
                <a:cs typeface="B Zar" panose="00000400000000000000" pitchFamily="2" charset="-78"/>
              </a:rPr>
              <a:t>عليت </a:t>
            </a:r>
            <a:r>
              <a:rPr lang="fa-IR" smtClean="0">
                <a:solidFill>
                  <a:srgbClr val="000000"/>
                </a:solidFill>
                <a:latin typeface="BLotus"/>
                <a:cs typeface="B Zar" panose="00000400000000000000" pitchFamily="2" charset="-78"/>
              </a:rPr>
              <a:t>جامعه شناختي </a:t>
            </a:r>
            <a:r>
              <a:rPr lang="fa-IR">
                <a:solidFill>
                  <a:srgbClr val="000000"/>
                </a:solidFill>
                <a:latin typeface="BLotus"/>
                <a:cs typeface="B Zar" panose="00000400000000000000" pitchFamily="2" charset="-78"/>
              </a:rPr>
              <a:t>مستلزم عملكرد در يك چهارچوب احتمالي است و نميتوان رفتار سوژه را به طور كامل پيشبيني و تبيين كرد (وبر به نقل از آرون، .1387، 580)</a:t>
            </a:r>
            <a:endParaRPr lang="fa-IR">
              <a:solidFill>
                <a:prstClr val="black"/>
              </a:solidFill>
              <a:cs typeface="B Zar" panose="00000400000000000000" pitchFamily="2" charset="-78"/>
            </a:endParaRPr>
          </a:p>
          <a:p>
            <a:endParaRPr lang="fa-IR"/>
          </a:p>
        </p:txBody>
      </p:sp>
      <p:pic>
        <p:nvPicPr>
          <p:cNvPr id="4" name="Picture 3"/>
          <p:cNvPicPr>
            <a:picLocks noChangeAspect="1"/>
          </p:cNvPicPr>
          <p:nvPr/>
        </p:nvPicPr>
        <p:blipFill>
          <a:blip r:embed="rId2"/>
          <a:stretch>
            <a:fillRect/>
          </a:stretch>
        </p:blipFill>
        <p:spPr>
          <a:xfrm>
            <a:off x="838200" y="1825625"/>
            <a:ext cx="1828800" cy="2505075"/>
          </a:xfrm>
          <a:prstGeom prst="rect">
            <a:avLst/>
          </a:prstGeom>
        </p:spPr>
      </p:pic>
    </p:spTree>
    <p:extLst>
      <p:ext uri="{BB962C8B-B14F-4D97-AF65-F5344CB8AC3E}">
        <p14:creationId xmlns:p14="http://schemas.microsoft.com/office/powerpoint/2010/main" val="2064589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از سوي ديگر، تغييرات ارزشي در سالهاي اخير نيز بر مناسـبات اجتمـاعي </a:t>
            </a:r>
            <a:r>
              <a:rPr lang="fa-IR">
                <a:cs typeface="B Zar" panose="00000400000000000000" pitchFamily="2" charset="-78"/>
              </a:rPr>
              <a:t>در </a:t>
            </a:r>
            <a:r>
              <a:rPr lang="fa-IR" smtClean="0">
                <a:cs typeface="B Zar" panose="00000400000000000000" pitchFamily="2" charset="-78"/>
              </a:rPr>
              <a:t>ايـران تأثيرگذار </a:t>
            </a:r>
            <a:r>
              <a:rPr lang="fa-IR">
                <a:cs typeface="B Zar" panose="00000400000000000000" pitchFamily="2" charset="-78"/>
              </a:rPr>
              <a:t>بوده است؛ تغييراتي كه تبعات متعددي براي جامعه به همراه داشته اسـت</a:t>
            </a:r>
            <a:r>
              <a:rPr lang="fa-IR">
                <a:cs typeface="B Zar" panose="00000400000000000000" pitchFamily="2" charset="-78"/>
              </a:rPr>
              <a:t>. </a:t>
            </a:r>
            <a:r>
              <a:rPr lang="fa-IR" smtClean="0">
                <a:cs typeface="B Zar" panose="00000400000000000000" pitchFamily="2" charset="-78"/>
              </a:rPr>
              <a:t>ورود و </a:t>
            </a:r>
            <a:r>
              <a:rPr lang="fa-IR">
                <a:cs typeface="B Zar" panose="00000400000000000000" pitchFamily="2" charset="-78"/>
              </a:rPr>
              <a:t>گسترش رسانههاي ارتباط جهاني، مانند ماهواره و اينترنت، در ايران </a:t>
            </a:r>
            <a:r>
              <a:rPr lang="fa-IR">
                <a:cs typeface="B Zar" panose="00000400000000000000" pitchFamily="2" charset="-78"/>
              </a:rPr>
              <a:t>سبكهاي </a:t>
            </a:r>
            <a:r>
              <a:rPr lang="fa-IR" smtClean="0">
                <a:cs typeface="B Zar" panose="00000400000000000000" pitchFamily="2" charset="-78"/>
              </a:rPr>
              <a:t>زنـدگي متفاوتي </a:t>
            </a:r>
            <a:r>
              <a:rPr lang="fa-IR">
                <a:cs typeface="B Zar" panose="00000400000000000000" pitchFamily="2" charset="-78"/>
              </a:rPr>
              <a:t>را آفريده و ارزشهاي گوناگوني را شكل داده است. در اين ميان، </a:t>
            </a:r>
            <a:r>
              <a:rPr lang="fa-IR">
                <a:cs typeface="B Zar" panose="00000400000000000000" pitchFamily="2" charset="-78"/>
              </a:rPr>
              <a:t>با </a:t>
            </a:r>
            <a:r>
              <a:rPr lang="fa-IR" smtClean="0">
                <a:cs typeface="B Zar" panose="00000400000000000000" pitchFamily="2" charset="-78"/>
              </a:rPr>
              <a:t>بغـرنج شـدن</a:t>
            </a:r>
            <a:r>
              <a:rPr lang="fa-IR" sz="2600" smtClean="0">
                <a:solidFill>
                  <a:srgbClr val="000000"/>
                </a:solidFill>
                <a:latin typeface="BLotus"/>
                <a:cs typeface="B Zar" panose="00000400000000000000" pitchFamily="2" charset="-78"/>
              </a:rPr>
              <a:t> </a:t>
            </a:r>
            <a:r>
              <a:rPr lang="fa-IR" sz="2600">
                <a:solidFill>
                  <a:srgbClr val="000000"/>
                </a:solidFill>
                <a:latin typeface="BLotus"/>
                <a:cs typeface="B Zar" panose="00000400000000000000" pitchFamily="2" charset="-78"/>
              </a:rPr>
              <a:t>مسائل اقتصـادي، افـزايش سـن ازدواج، و همچنـين ورود ارزشهـاي جهـاني </a:t>
            </a:r>
            <a:r>
              <a:rPr lang="fa-IR" sz="2600">
                <a:solidFill>
                  <a:srgbClr val="000000"/>
                </a:solidFill>
                <a:latin typeface="BLotus"/>
                <a:cs typeface="B Zar" panose="00000400000000000000" pitchFamily="2" charset="-78"/>
              </a:rPr>
              <a:t>از </a:t>
            </a:r>
            <a:r>
              <a:rPr lang="fa-IR" sz="2600" smtClean="0">
                <a:solidFill>
                  <a:srgbClr val="000000"/>
                </a:solidFill>
                <a:latin typeface="BLotus"/>
                <a:cs typeface="B Zar" panose="00000400000000000000" pitchFamily="2" charset="-78"/>
              </a:rPr>
              <a:t>طريـق ابزارهاي </a:t>
            </a:r>
            <a:r>
              <a:rPr lang="fa-IR" sz="2600">
                <a:solidFill>
                  <a:srgbClr val="000000"/>
                </a:solidFill>
                <a:latin typeface="BLotus"/>
                <a:cs typeface="B Zar" panose="00000400000000000000" pitchFamily="2" charset="-78"/>
              </a:rPr>
              <a:t>جديد ارتباطي، بهتدريج، رفتارهاي جديدي نيز در ميـان جوانـان </a:t>
            </a:r>
            <a:r>
              <a:rPr lang="fa-IR" sz="2600">
                <a:solidFill>
                  <a:srgbClr val="000000"/>
                </a:solidFill>
                <a:latin typeface="BLotus"/>
                <a:cs typeface="B Zar" panose="00000400000000000000" pitchFamily="2" charset="-78"/>
              </a:rPr>
              <a:t>ايرانـي </a:t>
            </a:r>
            <a:r>
              <a:rPr lang="fa-IR" sz="2600" smtClean="0">
                <a:solidFill>
                  <a:srgbClr val="000000"/>
                </a:solidFill>
                <a:latin typeface="BLotus"/>
                <a:cs typeface="B Zar" panose="00000400000000000000" pitchFamily="2" charset="-78"/>
              </a:rPr>
              <a:t>شـكل گرفته </a:t>
            </a:r>
            <a:r>
              <a:rPr lang="fa-IR" sz="2600">
                <a:solidFill>
                  <a:srgbClr val="000000"/>
                </a:solidFill>
                <a:latin typeface="BLotus"/>
                <a:cs typeface="B Zar" panose="00000400000000000000" pitchFamily="2" charset="-78"/>
              </a:rPr>
              <a:t>كه از مهمترين آنها، گسترش روابط جنسي پـيش از ازدواج </a:t>
            </a:r>
            <a:r>
              <a:rPr lang="fa-IR" sz="2600">
                <a:solidFill>
                  <a:srgbClr val="000000"/>
                </a:solidFill>
                <a:latin typeface="BLotus"/>
                <a:cs typeface="B Zar" panose="00000400000000000000" pitchFamily="2" charset="-78"/>
              </a:rPr>
              <a:t>اسـت </a:t>
            </a:r>
            <a:r>
              <a:rPr lang="fa-IR" sz="2600" smtClean="0">
                <a:solidFill>
                  <a:srgbClr val="000000"/>
                </a:solidFill>
                <a:latin typeface="BLotus"/>
                <a:cs typeface="B Zar" panose="00000400000000000000" pitchFamily="2" charset="-78"/>
              </a:rPr>
              <a:t>(گرمـارودي و ديگران</a:t>
            </a:r>
            <a:r>
              <a:rPr lang="fa-IR" sz="2600">
                <a:solidFill>
                  <a:srgbClr val="000000"/>
                </a:solidFill>
                <a:latin typeface="BLotus"/>
                <a:cs typeface="B Zar" panose="00000400000000000000" pitchFamily="2" charset="-78"/>
              </a:rPr>
              <a:t>، 1388؛ خلجآبادي فراهاني و مهريار</a:t>
            </a:r>
            <a:r>
              <a:rPr lang="fa-IR" sz="2600">
                <a:solidFill>
                  <a:srgbClr val="000000"/>
                </a:solidFill>
                <a:latin typeface="BLotus"/>
                <a:cs typeface="B Zar" panose="00000400000000000000" pitchFamily="2" charset="-78"/>
              </a:rPr>
              <a:t>، </a:t>
            </a:r>
            <a:r>
              <a:rPr lang="fa-IR" sz="2600" smtClean="0">
                <a:solidFill>
                  <a:srgbClr val="000000"/>
                </a:solidFill>
                <a:latin typeface="BLotus"/>
                <a:cs typeface="B Zar" panose="00000400000000000000" pitchFamily="2" charset="-78"/>
              </a:rPr>
              <a:t>.1389)</a:t>
            </a:r>
            <a:endParaRPr lang="fa-IR">
              <a:cs typeface="B Zar" panose="00000400000000000000" pitchFamily="2" charset="-78"/>
            </a:endParaRPr>
          </a:p>
        </p:txBody>
      </p:sp>
      <p:sp>
        <p:nvSpPr>
          <p:cNvPr id="4" name="Flowchart: Process 3"/>
          <p:cNvSpPr/>
          <p:nvPr/>
        </p:nvSpPr>
        <p:spPr>
          <a:xfrm>
            <a:off x="838200" y="4698608"/>
            <a:ext cx="3938953" cy="102694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سبكهاي </a:t>
            </a:r>
            <a:r>
              <a:rPr lang="fa-IR" sz="2800" b="1">
                <a:solidFill>
                  <a:srgbClr val="FF0000"/>
                </a:solidFill>
                <a:cs typeface="B Zar" panose="00000400000000000000" pitchFamily="2" charset="-78"/>
              </a:rPr>
              <a:t>زنـدگي </a:t>
            </a:r>
            <a:r>
              <a:rPr lang="fa-IR" sz="2800" b="1" smtClean="0">
                <a:solidFill>
                  <a:srgbClr val="FF0000"/>
                </a:solidFill>
                <a:cs typeface="B Zar" panose="00000400000000000000" pitchFamily="2" charset="-78"/>
              </a:rPr>
              <a:t>متفاوت</a:t>
            </a:r>
            <a:endParaRPr lang="fa-IR" b="1">
              <a:solidFill>
                <a:srgbClr val="FF0000"/>
              </a:solidFill>
            </a:endParaRPr>
          </a:p>
        </p:txBody>
      </p:sp>
    </p:spTree>
    <p:extLst>
      <p:ext uri="{BB962C8B-B14F-4D97-AF65-F5344CB8AC3E}">
        <p14:creationId xmlns:p14="http://schemas.microsoft.com/office/powerpoint/2010/main" val="291878595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تاريخْ نتيجة </a:t>
            </a:r>
            <a:r>
              <a:rPr lang="fa-IR">
                <a:solidFill>
                  <a:srgbClr val="000000"/>
                </a:solidFill>
                <a:latin typeface="BLotus"/>
                <a:cs typeface="B Zar" panose="00000400000000000000" pitchFamily="2" charset="-78"/>
              </a:rPr>
              <a:t>عمل </a:t>
            </a:r>
            <a:r>
              <a:rPr lang="fa-IR" smtClean="0">
                <a:solidFill>
                  <a:srgbClr val="000000"/>
                </a:solidFill>
                <a:latin typeface="BLotus"/>
                <a:cs typeface="B Zar" panose="00000400000000000000" pitchFamily="2" charset="-78"/>
              </a:rPr>
              <a:t>ارادي انسانهاست </a:t>
            </a:r>
            <a:r>
              <a:rPr lang="fa-IR">
                <a:solidFill>
                  <a:srgbClr val="000000"/>
                </a:solidFill>
                <a:latin typeface="BLotus"/>
                <a:cs typeface="B Zar" panose="00000400000000000000" pitchFamily="2" charset="-78"/>
              </a:rPr>
              <a:t>كه البته موقعيتهاي ساختاري نيز نقش </a:t>
            </a:r>
            <a:r>
              <a:rPr lang="fa-IR">
                <a:solidFill>
                  <a:srgbClr val="FF0000"/>
                </a:solidFill>
                <a:latin typeface="BLotus"/>
                <a:cs typeface="B Zar" panose="00000400000000000000" pitchFamily="2" charset="-78"/>
              </a:rPr>
              <a:t>»</a:t>
            </a:r>
            <a:r>
              <a:rPr lang="fa-IR" smtClean="0">
                <a:solidFill>
                  <a:srgbClr val="FF0000"/>
                </a:solidFill>
                <a:latin typeface="BLotus"/>
                <a:cs typeface="B Zar" panose="00000400000000000000" pitchFamily="2" charset="-78"/>
              </a:rPr>
              <a:t>تسهيل كنندگي</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(و </a:t>
            </a:r>
            <a:r>
              <a:rPr lang="fa-IR">
                <a:solidFill>
                  <a:srgbClr val="000000"/>
                </a:solidFill>
                <a:latin typeface="BLotus"/>
                <a:cs typeface="B Zar" panose="00000400000000000000" pitchFamily="2" charset="-78"/>
              </a:rPr>
              <a:t>نه </a:t>
            </a:r>
            <a:r>
              <a:rPr lang="fa-IR" smtClean="0">
                <a:solidFill>
                  <a:srgbClr val="000000"/>
                </a:solidFill>
                <a:latin typeface="BLotus"/>
                <a:cs typeface="B Zar" panose="00000400000000000000" pitchFamily="2" charset="-78"/>
              </a:rPr>
              <a:t>تعيينكنندگي) را </a:t>
            </a:r>
            <a:r>
              <a:rPr lang="fa-IR">
                <a:solidFill>
                  <a:srgbClr val="000000"/>
                </a:solidFill>
                <a:latin typeface="BLotus"/>
                <a:cs typeface="B Zar" panose="00000400000000000000" pitchFamily="2" charset="-78"/>
              </a:rPr>
              <a:t>در اين ميان ايفا ميكنند. بنابراين، از طريق اعتقاد به »عليت احتمالي« و همچنين </a:t>
            </a:r>
            <a:r>
              <a:rPr lang="fa-IR">
                <a:solidFill>
                  <a:srgbClr val="000000"/>
                </a:solidFill>
                <a:latin typeface="BLotus"/>
                <a:cs typeface="B Zar" panose="00000400000000000000" pitchFamily="2" charset="-78"/>
              </a:rPr>
              <a:t>باور </a:t>
            </a:r>
            <a:r>
              <a:rPr lang="fa-IR" smtClean="0">
                <a:solidFill>
                  <a:srgbClr val="000000"/>
                </a:solidFill>
                <a:latin typeface="BLotus"/>
                <a:cs typeface="B Zar" panose="00000400000000000000" pitchFamily="2" charset="-78"/>
              </a:rPr>
              <a:t>به »قدرت </a:t>
            </a:r>
            <a:r>
              <a:rPr lang="fa-IR">
                <a:solidFill>
                  <a:srgbClr val="000000"/>
                </a:solidFill>
                <a:latin typeface="BLotus"/>
                <a:cs typeface="B Zar" panose="00000400000000000000" pitchFamily="2" charset="-78"/>
              </a:rPr>
              <a:t>انتخاب« سوژه است كه ميپذيريم، در وضعيت حتي يكسان، افراد </a:t>
            </a:r>
            <a:r>
              <a:rPr lang="fa-IR">
                <a:solidFill>
                  <a:srgbClr val="000000"/>
                </a:solidFill>
                <a:latin typeface="BLotus"/>
                <a:cs typeface="B Zar" panose="00000400000000000000" pitchFamily="2" charset="-78"/>
              </a:rPr>
              <a:t>ممكن </a:t>
            </a:r>
            <a:r>
              <a:rPr lang="fa-IR" smtClean="0">
                <a:solidFill>
                  <a:srgbClr val="000000"/>
                </a:solidFill>
                <a:latin typeface="BLotus"/>
                <a:cs typeface="B Zar" panose="00000400000000000000" pitchFamily="2" charset="-78"/>
              </a:rPr>
              <a:t>است مسيرهاي </a:t>
            </a:r>
            <a:r>
              <a:rPr lang="fa-IR">
                <a:solidFill>
                  <a:srgbClr val="000000"/>
                </a:solidFill>
                <a:latin typeface="BLotus"/>
                <a:cs typeface="B Zar" panose="00000400000000000000" pitchFamily="2" charset="-78"/>
              </a:rPr>
              <a:t>متفاوتي را </a:t>
            </a:r>
            <a:r>
              <a:rPr lang="fa-IR">
                <a:solidFill>
                  <a:srgbClr val="000000"/>
                </a:solidFill>
                <a:latin typeface="BLotus"/>
                <a:cs typeface="B Zar" panose="00000400000000000000" pitchFamily="2" charset="-78"/>
              </a:rPr>
              <a:t>برگزينند</a:t>
            </a:r>
            <a:r>
              <a:rPr lang="fa-IR">
                <a:cs typeface="B Zar" panose="00000400000000000000" pitchFamily="2" charset="-78"/>
              </a:rPr>
              <a:t> </a:t>
            </a:r>
            <a:endParaRPr lang="fa-IR" smtClean="0">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001294"/>
            <a:ext cx="3052689" cy="161145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موقعيتهاي ساختاري</a:t>
            </a:r>
            <a:endParaRPr lang="fa-IR" b="1">
              <a:solidFill>
                <a:srgbClr val="FF0000"/>
              </a:solidFill>
            </a:endParaRPr>
          </a:p>
        </p:txBody>
      </p:sp>
    </p:spTree>
    <p:extLst>
      <p:ext uri="{BB962C8B-B14F-4D97-AF65-F5344CB8AC3E}">
        <p14:creationId xmlns:p14="http://schemas.microsoft.com/office/powerpoint/2010/main" val="19329769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مصاحبههاي عميق در اين تحقيق نشان ميدهند كه در بـروز و </a:t>
            </a:r>
            <a:r>
              <a:rPr lang="fa-IR">
                <a:solidFill>
                  <a:srgbClr val="000000"/>
                </a:solidFill>
                <a:latin typeface="BLotus"/>
                <a:cs typeface="B Zar" panose="00000400000000000000" pitchFamily="2" charset="-78"/>
              </a:rPr>
              <a:t>شـكلگيـري </a:t>
            </a:r>
            <a:r>
              <a:rPr lang="fa-IR" smtClean="0">
                <a:solidFill>
                  <a:srgbClr val="000000"/>
                </a:solidFill>
                <a:latin typeface="BLotus"/>
                <a:cs typeface="B Zar" panose="00000400000000000000" pitchFamily="2" charset="-78"/>
              </a:rPr>
              <a:t>الگوهـاي جديد </a:t>
            </a:r>
            <a:r>
              <a:rPr lang="fa-IR">
                <a:solidFill>
                  <a:srgbClr val="000000"/>
                </a:solidFill>
                <a:latin typeface="BLotus"/>
                <a:cs typeface="B Zar" panose="00000400000000000000" pitchFamily="2" charset="-78"/>
              </a:rPr>
              <a:t>روابط جنسي پيش از ازدواج موارد زمينهساز متعـددي دخيـل اسـت. بـا </a:t>
            </a:r>
            <a:r>
              <a:rPr lang="fa-IR">
                <a:solidFill>
                  <a:srgbClr val="000000"/>
                </a:solidFill>
                <a:latin typeface="BLotus"/>
                <a:cs typeface="B Zar" panose="00000400000000000000" pitchFamily="2" charset="-78"/>
              </a:rPr>
              <a:t>توجـه </a:t>
            </a:r>
            <a:r>
              <a:rPr lang="fa-IR" smtClean="0">
                <a:solidFill>
                  <a:srgbClr val="000000"/>
                </a:solidFill>
                <a:latin typeface="BLotus"/>
                <a:cs typeface="B Zar" panose="00000400000000000000" pitchFamily="2" charset="-78"/>
              </a:rPr>
              <a:t>بـه شناخت </a:t>
            </a:r>
            <a:r>
              <a:rPr lang="fa-IR">
                <a:solidFill>
                  <a:srgbClr val="000000"/>
                </a:solidFill>
                <a:latin typeface="BLotus"/>
                <a:cs typeface="B Zar" panose="00000400000000000000" pitchFamily="2" charset="-78"/>
              </a:rPr>
              <a:t>عوامل مؤثر در شكلگيري روابط همخانگي، ميتوان آنها را شامل </a:t>
            </a:r>
            <a:r>
              <a:rPr lang="fa-IR">
                <a:solidFill>
                  <a:srgbClr val="000000"/>
                </a:solidFill>
                <a:latin typeface="BLotus"/>
                <a:cs typeface="B Zar" panose="00000400000000000000" pitchFamily="2" charset="-78"/>
              </a:rPr>
              <a:t>جهانيشدن </a:t>
            </a:r>
            <a:r>
              <a:rPr lang="fa-IR" smtClean="0">
                <a:solidFill>
                  <a:srgbClr val="000000"/>
                </a:solidFill>
                <a:latin typeface="BLotus"/>
                <a:cs typeface="B Zar" panose="00000400000000000000" pitchFamily="2" charset="-78"/>
              </a:rPr>
              <a:t>بـا ابعاد </a:t>
            </a:r>
            <a:r>
              <a:rPr lang="fa-IR">
                <a:solidFill>
                  <a:srgbClr val="000000"/>
                </a:solidFill>
                <a:latin typeface="BLotus"/>
                <a:cs typeface="B Zar" panose="00000400000000000000" pitchFamily="2" charset="-78"/>
              </a:rPr>
              <a:t>تغييرات اقتصادي، تغييرات فرهنگي، ورود عناصر نوسازي، و تغييرات </a:t>
            </a:r>
            <a:r>
              <a:rPr lang="fa-IR">
                <a:solidFill>
                  <a:srgbClr val="000000"/>
                </a:solidFill>
                <a:latin typeface="BLotus"/>
                <a:cs typeface="B Zar" panose="00000400000000000000" pitchFamily="2" charset="-78"/>
              </a:rPr>
              <a:t>خانواده </a:t>
            </a:r>
            <a:r>
              <a:rPr lang="fa-IR" smtClean="0">
                <a:solidFill>
                  <a:srgbClr val="000000"/>
                </a:solidFill>
                <a:latin typeface="BLotus"/>
                <a:cs typeface="B Zar" panose="00000400000000000000" pitchFamily="2" charset="-78"/>
              </a:rPr>
              <a:t>دانست. جهانيشدن</a:t>
            </a:r>
            <a:r>
              <a:rPr lang="fa-IR">
                <a:solidFill>
                  <a:srgbClr val="000000"/>
                </a:solidFill>
                <a:latin typeface="BLotus"/>
                <a:cs typeface="B Zar" panose="00000400000000000000" pitchFamily="2" charset="-78"/>
              </a:rPr>
              <a:t>، </a:t>
            </a:r>
            <a:r>
              <a:rPr lang="fa-IR">
                <a:solidFill>
                  <a:srgbClr val="000000"/>
                </a:solidFill>
                <a:latin typeface="BLotus"/>
                <a:cs typeface="B Zar" panose="00000400000000000000" pitchFamily="2" charset="-78"/>
              </a:rPr>
              <a:t>با </a:t>
            </a:r>
            <a:r>
              <a:rPr lang="fa-IR" smtClean="0">
                <a:solidFill>
                  <a:srgbClr val="000000"/>
                </a:solidFill>
                <a:latin typeface="BLotus"/>
                <a:cs typeface="B Zar" panose="00000400000000000000" pitchFamily="2" charset="-78"/>
              </a:rPr>
              <a:t>كوچك سازي </a:t>
            </a:r>
            <a:r>
              <a:rPr lang="fa-IR">
                <a:solidFill>
                  <a:srgbClr val="000000"/>
                </a:solidFill>
                <a:latin typeface="BLotus"/>
                <a:cs typeface="B Zar" panose="00000400000000000000" pitchFamily="2" charset="-78"/>
              </a:rPr>
              <a:t>جهان و ايجاد دهكدة جهاني، تحولات مناطق </a:t>
            </a:r>
            <a:r>
              <a:rPr lang="fa-IR">
                <a:solidFill>
                  <a:srgbClr val="000000"/>
                </a:solidFill>
                <a:latin typeface="BLotus"/>
                <a:cs typeface="B Zar" panose="00000400000000000000" pitchFamily="2" charset="-78"/>
              </a:rPr>
              <a:t>گوناگون </a:t>
            </a:r>
            <a:r>
              <a:rPr lang="fa-IR" smtClean="0">
                <a:solidFill>
                  <a:srgbClr val="000000"/>
                </a:solidFill>
                <a:latin typeface="BLotus"/>
                <a:cs typeface="B Zar" panose="00000400000000000000" pitchFamily="2" charset="-78"/>
              </a:rPr>
              <a:t>جهان را </a:t>
            </a:r>
            <a:r>
              <a:rPr lang="fa-IR">
                <a:solidFill>
                  <a:srgbClr val="000000"/>
                </a:solidFill>
                <a:latin typeface="BLotus"/>
                <a:cs typeface="B Zar" panose="00000400000000000000" pitchFamily="2" charset="-78"/>
              </a:rPr>
              <a:t>بهسرعت به ساير نقاط منتقل كرده است. تحـولي كـه زمـاني در دهـة 1960از اروپـا </a:t>
            </a:r>
            <a:r>
              <a:rPr lang="fa-IR">
                <a:solidFill>
                  <a:srgbClr val="000000"/>
                </a:solidFill>
                <a:latin typeface="BLotus"/>
                <a:cs typeface="B Zar" panose="00000400000000000000" pitchFamily="2" charset="-78"/>
              </a:rPr>
              <a:t>و</a:t>
            </a:r>
            <a:r>
              <a:rPr lang="fa-IR">
                <a:cs typeface="B Zar" panose="00000400000000000000" pitchFamily="2" charset="-78"/>
              </a:rPr>
              <a:t> </a:t>
            </a:r>
            <a:r>
              <a:rPr lang="fa-IR">
                <a:solidFill>
                  <a:srgbClr val="000000"/>
                </a:solidFill>
                <a:latin typeface="BLotus"/>
                <a:cs typeface="B Zar" panose="00000400000000000000" pitchFamily="2" charset="-78"/>
              </a:rPr>
              <a:t>امريكاي شمالي شروع شده بود در فرايند گسترش تاريخياش، امروزه، به </a:t>
            </a:r>
            <a:r>
              <a:rPr lang="fa-IR">
                <a:solidFill>
                  <a:srgbClr val="000000"/>
                </a:solidFill>
                <a:latin typeface="BLotus"/>
                <a:cs typeface="B Zar" panose="00000400000000000000" pitchFamily="2" charset="-78"/>
              </a:rPr>
              <a:t>امريكاي </a:t>
            </a:r>
            <a:r>
              <a:rPr lang="fa-IR" smtClean="0">
                <a:solidFill>
                  <a:srgbClr val="000000"/>
                </a:solidFill>
                <a:latin typeface="BLotus"/>
                <a:cs typeface="B Zar" panose="00000400000000000000" pitchFamily="2" charset="-78"/>
              </a:rPr>
              <a:t>جنـوبي و </a:t>
            </a:r>
            <a:r>
              <a:rPr lang="fa-IR">
                <a:solidFill>
                  <a:srgbClr val="000000"/>
                </a:solidFill>
                <a:latin typeface="BLotus"/>
                <a:cs typeface="B Zar" panose="00000400000000000000" pitchFamily="2" charset="-78"/>
              </a:rPr>
              <a:t>حتي آسيا نيز رسيده است</a:t>
            </a:r>
            <a:r>
              <a:rPr lang="fa-IR">
                <a:solidFill>
                  <a:srgbClr val="000000"/>
                </a:solidFill>
                <a:latin typeface="BLotus"/>
                <a:cs typeface="B Zar" panose="00000400000000000000" pitchFamily="2" charset="-78"/>
              </a:rPr>
              <a:t>؛ </a:t>
            </a:r>
            <a:endParaRPr lang="fa-IR" smtClean="0">
              <a:solidFill>
                <a:srgbClr val="000000"/>
              </a:solidFill>
              <a:latin typeface="BLotus"/>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684542"/>
            <a:ext cx="3713871" cy="120982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كوچك سازي جهان و ايجاد دهكدة جهاني</a:t>
            </a:r>
            <a:endParaRPr lang="fa-IR" b="1">
              <a:solidFill>
                <a:srgbClr val="FF0000"/>
              </a:solidFill>
            </a:endParaRPr>
          </a:p>
        </p:txBody>
      </p:sp>
    </p:spTree>
    <p:extLst>
      <p:ext uri="{BB962C8B-B14F-4D97-AF65-F5344CB8AC3E}">
        <p14:creationId xmlns:p14="http://schemas.microsoft.com/office/powerpoint/2010/main" val="289540218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solidFill>
                  <a:srgbClr val="000000"/>
                </a:solidFill>
                <a:latin typeface="BLotus"/>
                <a:cs typeface="B Zar" panose="00000400000000000000" pitchFamily="2" charset="-78"/>
              </a:rPr>
              <a:t>تحولاتي </a:t>
            </a:r>
            <a:r>
              <a:rPr lang="fa-IR">
                <a:solidFill>
                  <a:srgbClr val="000000"/>
                </a:solidFill>
                <a:latin typeface="BLotus"/>
                <a:cs typeface="B Zar" panose="00000400000000000000" pitchFamily="2" charset="-78"/>
              </a:rPr>
              <a:t>كه ايران نيز از پيامدهاي آن در امـان </a:t>
            </a:r>
            <a:r>
              <a:rPr lang="fa-IR">
                <a:solidFill>
                  <a:srgbClr val="000000"/>
                </a:solidFill>
                <a:latin typeface="BLotus"/>
                <a:cs typeface="B Zar" panose="00000400000000000000" pitchFamily="2" charset="-78"/>
              </a:rPr>
              <a:t>نمانـده </a:t>
            </a:r>
            <a:r>
              <a:rPr lang="fa-IR" smtClean="0">
                <a:solidFill>
                  <a:srgbClr val="000000"/>
                </a:solidFill>
                <a:latin typeface="BLotus"/>
                <a:cs typeface="B Zar" panose="00000400000000000000" pitchFamily="2" charset="-78"/>
              </a:rPr>
              <a:t>اسـت. برهمكنش </a:t>
            </a:r>
            <a:r>
              <a:rPr lang="fa-IR">
                <a:solidFill>
                  <a:srgbClr val="000000"/>
                </a:solidFill>
                <a:latin typeface="BLotus"/>
                <a:cs typeface="B Zar" panose="00000400000000000000" pitchFamily="2" charset="-78"/>
              </a:rPr>
              <a:t>اين عوامل و تأثير و تأثر ميان آنها منجر به تغييرات رفتـاري در افـراد </a:t>
            </a:r>
            <a:r>
              <a:rPr lang="fa-IR">
                <a:solidFill>
                  <a:srgbClr val="000000"/>
                </a:solidFill>
                <a:latin typeface="BLotus"/>
                <a:cs typeface="B Zar" panose="00000400000000000000" pitchFamily="2" charset="-78"/>
              </a:rPr>
              <a:t>جامعـه </a:t>
            </a:r>
            <a:r>
              <a:rPr lang="fa-IR" smtClean="0">
                <a:solidFill>
                  <a:srgbClr val="000000"/>
                </a:solidFill>
                <a:latin typeface="BLotus"/>
                <a:cs typeface="B Zar" panose="00000400000000000000" pitchFamily="2" charset="-78"/>
              </a:rPr>
              <a:t>و شكلگيري </a:t>
            </a:r>
            <a:r>
              <a:rPr lang="fa-IR">
                <a:solidFill>
                  <a:srgbClr val="000000"/>
                </a:solidFill>
                <a:latin typeface="BLotus"/>
                <a:cs typeface="B Zar" panose="00000400000000000000" pitchFamily="2" charset="-78"/>
              </a:rPr>
              <a:t>الگوهاي جديدي چون همخانگي در ميان بخشي از جوانان شده است</a:t>
            </a:r>
            <a:r>
              <a:rPr lang="fa-IR">
                <a:cs typeface="B Zar" panose="00000400000000000000" pitchFamily="2" charset="-78"/>
              </a:rPr>
              <a:t>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00872948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125015" y="862885"/>
            <a:ext cx="8409904" cy="5314078"/>
          </a:xfrm>
          <a:prstGeom prst="rect">
            <a:avLst/>
          </a:prstGeom>
        </p:spPr>
      </p:pic>
    </p:spTree>
    <p:extLst>
      <p:ext uri="{BB962C8B-B14F-4D97-AF65-F5344CB8AC3E}">
        <p14:creationId xmlns:p14="http://schemas.microsoft.com/office/powerpoint/2010/main" val="341906228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a:solidFill>
                  <a:srgbClr val="000000"/>
                </a:solidFill>
                <a:latin typeface="BLotus"/>
                <a:cs typeface="B Zar" panose="00000400000000000000" pitchFamily="2" charset="-78"/>
              </a:rPr>
              <a:t>قولات بهدستآمدة مذكور در فرايند ساخت نظرية زمينهاي، خط </a:t>
            </a:r>
            <a:r>
              <a:rPr lang="fa-IR">
                <a:solidFill>
                  <a:srgbClr val="000000"/>
                </a:solidFill>
                <a:latin typeface="BLotus"/>
                <a:cs typeface="B Zar" panose="00000400000000000000" pitchFamily="2" charset="-78"/>
              </a:rPr>
              <a:t>سير </a:t>
            </a:r>
            <a:r>
              <a:rPr lang="fa-IR" smtClean="0">
                <a:solidFill>
                  <a:srgbClr val="000000"/>
                </a:solidFill>
                <a:latin typeface="BLotus"/>
                <a:cs typeface="B Zar" panose="00000400000000000000" pitchFamily="2" charset="-78"/>
              </a:rPr>
              <a:t>داستاني شكلگيري </a:t>
            </a:r>
            <a:r>
              <a:rPr lang="fa-IR">
                <a:solidFill>
                  <a:srgbClr val="000000"/>
                </a:solidFill>
                <a:latin typeface="BLotus"/>
                <a:cs typeface="B Zar" panose="00000400000000000000" pitchFamily="2" charset="-78"/>
              </a:rPr>
              <a:t>الگوهاي همخانگي در فضاهاي شهري را بهدست ميدهند، اما اين </a:t>
            </a:r>
            <a:r>
              <a:rPr lang="fa-IR">
                <a:solidFill>
                  <a:srgbClr val="000000"/>
                </a:solidFill>
                <a:latin typeface="BLotus"/>
                <a:cs typeface="B Zar" panose="00000400000000000000" pitchFamily="2" charset="-78"/>
              </a:rPr>
              <a:t>عوامل</a:t>
            </a:r>
            <a:r>
              <a:rPr lang="fa-IR">
                <a:cs typeface="B Zar" panose="00000400000000000000" pitchFamily="2" charset="-78"/>
              </a:rPr>
              <a:t> </a:t>
            </a:r>
            <a:r>
              <a:rPr lang="fa-IR" smtClean="0">
                <a:cs typeface="B Zar" panose="00000400000000000000" pitchFamily="2" charset="-78"/>
              </a:rPr>
              <a:t> </a:t>
            </a:r>
            <a:r>
              <a:rPr lang="fa-IR" smtClean="0">
                <a:solidFill>
                  <a:srgbClr val="000000"/>
                </a:solidFill>
                <a:latin typeface="BLotus"/>
                <a:cs typeface="B Zar" panose="00000400000000000000" pitchFamily="2" charset="-78"/>
              </a:rPr>
              <a:t>چگونه </a:t>
            </a:r>
            <a:r>
              <a:rPr lang="fa-IR">
                <a:solidFill>
                  <a:srgbClr val="000000"/>
                </a:solidFill>
                <a:latin typeface="BLotus"/>
                <a:cs typeface="B Zar" panose="00000400000000000000" pitchFamily="2" charset="-78"/>
              </a:rPr>
              <a:t>در كنار يكديگر موجب بروز اين روابط در جامعه شدهاند؟ </a:t>
            </a:r>
            <a:r>
              <a:rPr lang="fa-IR">
                <a:solidFill>
                  <a:srgbClr val="000000"/>
                </a:solidFill>
                <a:latin typeface="BLotus"/>
                <a:cs typeface="B Zar" panose="00000400000000000000" pitchFamily="2" charset="-78"/>
              </a:rPr>
              <a:t>سازوكار </a:t>
            </a:r>
            <a:r>
              <a:rPr lang="fa-IR" smtClean="0">
                <a:solidFill>
                  <a:srgbClr val="000000"/>
                </a:solidFill>
                <a:latin typeface="BLotus"/>
                <a:cs typeface="B Zar" panose="00000400000000000000" pitchFamily="2" charset="-78"/>
              </a:rPr>
              <a:t>شكلگيري روابط </a:t>
            </a:r>
            <a:r>
              <a:rPr lang="fa-IR">
                <a:solidFill>
                  <a:srgbClr val="000000"/>
                </a:solidFill>
                <a:latin typeface="BLotus"/>
                <a:cs typeface="B Zar" panose="00000400000000000000" pitchFamily="2" charset="-78"/>
              </a:rPr>
              <a:t>همخانگي پيچيده، ديالكتيكي، و چندمرحلهاي است و عوامل متعددي بر </a:t>
            </a:r>
            <a:r>
              <a:rPr lang="fa-IR">
                <a:solidFill>
                  <a:srgbClr val="000000"/>
                </a:solidFill>
                <a:latin typeface="BLotus"/>
                <a:cs typeface="B Zar" panose="00000400000000000000" pitchFamily="2" charset="-78"/>
              </a:rPr>
              <a:t>آن </a:t>
            </a:r>
            <a:r>
              <a:rPr lang="fa-IR" smtClean="0">
                <a:solidFill>
                  <a:srgbClr val="000000"/>
                </a:solidFill>
                <a:latin typeface="BLotus"/>
                <a:cs typeface="B Zar" panose="00000400000000000000" pitchFamily="2" charset="-78"/>
              </a:rPr>
              <a:t>تأثير ميگذارد</a:t>
            </a:r>
            <a:r>
              <a:rPr lang="fa-IR">
                <a:solidFill>
                  <a:srgbClr val="000000"/>
                </a:solidFill>
                <a:latin typeface="BLotus"/>
                <a:cs typeface="B Zar" panose="00000400000000000000" pitchFamily="2" charset="-78"/>
              </a:rPr>
              <a:t>. </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68720217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گسترش جهانيشدن و ورود وسايل ارتباط جهاني، مانند ماهواره و اينترنت، و همچنين فرايند حركت از سنت به تجدد و قرارگرفتن در موقعيت بينابيني، ايران را به جامعة در حال گذار تبديل كرده است؛ جامعهاي كه بهتدريج، در فرايند توسعه و با پيدايش تنظيمات گوناگون در پي آن، با امواج گستردهاي از تغييرات ارزشي و هنجاري مواجه شده است. ماهواره و اينترنت سبكهاي زندگي جديدي از جوامع و فرهنگهاي متعدد را پيش روي مخاطبان خود قرار ميدهند و به طور غيرمستقيم ارزشهاي پيشين آنها را بهچالش ميكشند و، در عين حال، گزينههاي جديدي را براي زندگي پيش روي آنها ميگذارند</a:t>
            </a:r>
            <a:endParaRPr lang="fa-IR"/>
          </a:p>
        </p:txBody>
      </p:sp>
    </p:spTree>
    <p:extLst>
      <p:ext uri="{BB962C8B-B14F-4D97-AF65-F5344CB8AC3E}">
        <p14:creationId xmlns:p14="http://schemas.microsoft.com/office/powerpoint/2010/main" val="186534318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a:solidFill>
                  <a:srgbClr val="000000"/>
                </a:solidFill>
                <a:latin typeface="BLotus"/>
                <a:cs typeface="B Zar" panose="00000400000000000000" pitchFamily="2" charset="-78"/>
              </a:rPr>
              <a:t>نتيجة اين تحولات تغيير تدريجي ارزشها در جامعه بوده است كه، با گسترش </a:t>
            </a:r>
            <a:r>
              <a:rPr lang="fa-IR">
                <a:solidFill>
                  <a:srgbClr val="000000"/>
                </a:solidFill>
                <a:latin typeface="BLotus"/>
                <a:cs typeface="B Zar" panose="00000400000000000000" pitchFamily="2" charset="-78"/>
              </a:rPr>
              <a:t>آشكار </a:t>
            </a:r>
            <a:r>
              <a:rPr lang="fa-IR" smtClean="0">
                <a:solidFill>
                  <a:srgbClr val="000000"/>
                </a:solidFill>
                <a:latin typeface="BLotus"/>
                <a:cs typeface="B Zar" panose="00000400000000000000" pitchFamily="2" charset="-78"/>
              </a:rPr>
              <a:t>و پنهان </a:t>
            </a:r>
            <a:r>
              <a:rPr lang="fa-IR">
                <a:solidFill>
                  <a:srgbClr val="000000"/>
                </a:solidFill>
                <a:latin typeface="BLotus"/>
                <a:cs typeface="B Zar" panose="00000400000000000000" pitchFamily="2" charset="-78"/>
              </a:rPr>
              <a:t>وسايل ارتباط جهاني و همچنين فرايند مدرنيزاسيون، تسريع شده است. اين </a:t>
            </a:r>
            <a:r>
              <a:rPr lang="fa-IR">
                <a:solidFill>
                  <a:srgbClr val="000000"/>
                </a:solidFill>
                <a:latin typeface="BLotus"/>
                <a:cs typeface="B Zar" panose="00000400000000000000" pitchFamily="2" charset="-78"/>
              </a:rPr>
              <a:t>امر </a:t>
            </a:r>
            <a:r>
              <a:rPr lang="fa-IR" smtClean="0">
                <a:solidFill>
                  <a:srgbClr val="000000"/>
                </a:solidFill>
                <a:latin typeface="BLotus"/>
                <a:cs typeface="B Zar" panose="00000400000000000000" pitchFamily="2" charset="-78"/>
              </a:rPr>
              <a:t>خود را </a:t>
            </a:r>
            <a:r>
              <a:rPr lang="fa-IR">
                <a:solidFill>
                  <a:srgbClr val="000000"/>
                </a:solidFill>
                <a:latin typeface="BLotus"/>
                <a:cs typeface="B Zar" panose="00000400000000000000" pitchFamily="2" charset="-78"/>
              </a:rPr>
              <a:t>در شكافهاي بيننسلي بهخوبي نشان ميدهد؛ چرخشي در نسل و روندي </a:t>
            </a:r>
            <a:r>
              <a:rPr lang="fa-IR">
                <a:solidFill>
                  <a:srgbClr val="000000"/>
                </a:solidFill>
                <a:latin typeface="BLotus"/>
                <a:cs typeface="B Zar" panose="00000400000000000000" pitchFamily="2" charset="-78"/>
              </a:rPr>
              <a:t>كه </a:t>
            </a:r>
            <a:r>
              <a:rPr lang="fa-IR" smtClean="0">
                <a:solidFill>
                  <a:srgbClr val="000000"/>
                </a:solidFill>
                <a:latin typeface="BLotus"/>
                <a:cs typeface="B Zar" panose="00000400000000000000" pitchFamily="2" charset="-78"/>
              </a:rPr>
              <a:t>نشانة تغيير </a:t>
            </a:r>
            <a:r>
              <a:rPr lang="fa-IR">
                <a:solidFill>
                  <a:srgbClr val="000000"/>
                </a:solidFill>
                <a:latin typeface="BLotus"/>
                <a:cs typeface="B Zar" panose="00000400000000000000" pitchFamily="2" charset="-78"/>
              </a:rPr>
              <a:t>در جامعهاي است كه هنجارها و ارزشهاي سنتي آن، كمتر در </a:t>
            </a:r>
            <a:r>
              <a:rPr lang="fa-IR">
                <a:solidFill>
                  <a:srgbClr val="000000"/>
                </a:solidFill>
                <a:latin typeface="BLotus"/>
                <a:cs typeface="B Zar" panose="00000400000000000000" pitchFamily="2" charset="-78"/>
              </a:rPr>
              <a:t>جوانان </a:t>
            </a:r>
            <a:r>
              <a:rPr lang="fa-IR" smtClean="0">
                <a:solidFill>
                  <a:srgbClr val="000000"/>
                </a:solidFill>
                <a:latin typeface="BLotus"/>
                <a:cs typeface="B Zar" panose="00000400000000000000" pitchFamily="2" charset="-78"/>
              </a:rPr>
              <a:t>تأثيرگذار است</a:t>
            </a:r>
            <a:r>
              <a:rPr lang="fa-IR">
                <a:solidFill>
                  <a:srgbClr val="000000"/>
                </a:solidFill>
                <a:latin typeface="BLotus"/>
                <a:cs typeface="B Zar" panose="00000400000000000000" pitchFamily="2" charset="-78"/>
              </a:rPr>
              <a:t>. </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83425590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تغييرات ارزشي با شكاف بين نسلها و پشتكردن نسلهاي جوانتر به ارزشهاي سنتي در جامعه شروع ميشود و ممكن است به تغييرات اجتماعي گستردهتر بينجامد. از طرفي، افزايش تحصيلات در سالهاي اخير و ورود دختران به عرصههاي اجتماعي )دانشگاه و كار(، بهتدريج، ارتباط دختر و پسر را ساده كرده است و فنّاوريهاي ارتباطي جديد، مانند تلفن همراه و چت، اين ارتباط را پنهان. امروزه ارتباط دختر و پسر نه صرفاً با ديدارهاي حضوري، كه با چترومها و تلفنهاي همراه تداوم مييابند و مديريت ميشوند.فراگيرشدن اين امكانات ارتباطي تأثيرات مهمي در لايههاي پنهان شهري داشته است</a:t>
            </a:r>
            <a:endParaRPr lang="fa-IR"/>
          </a:p>
        </p:txBody>
      </p:sp>
    </p:spTree>
    <p:extLst>
      <p:ext uri="{BB962C8B-B14F-4D97-AF65-F5344CB8AC3E}">
        <p14:creationId xmlns:p14="http://schemas.microsoft.com/office/powerpoint/2010/main" val="90552024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فنّاوريهاي نوين به »</a:t>
            </a:r>
            <a:r>
              <a:rPr lang="fa-IR">
                <a:solidFill>
                  <a:srgbClr val="FF0000"/>
                </a:solidFill>
                <a:latin typeface="BLotus"/>
                <a:cs typeface="B Zar" panose="00000400000000000000" pitchFamily="2" charset="-78"/>
              </a:rPr>
              <a:t>غيبت بدنها</a:t>
            </a:r>
            <a:r>
              <a:rPr lang="fa-IR">
                <a:solidFill>
                  <a:srgbClr val="000000"/>
                </a:solidFill>
                <a:latin typeface="BLotus"/>
                <a:cs typeface="B Zar" panose="00000400000000000000" pitchFamily="2" charset="-78"/>
              </a:rPr>
              <a:t>« در محافل عمومي كمك كرده و، در پي آن، </a:t>
            </a:r>
            <a:r>
              <a:rPr lang="fa-IR">
                <a:solidFill>
                  <a:srgbClr val="000000"/>
                </a:solidFill>
                <a:latin typeface="BLotus"/>
                <a:cs typeface="B Zar" panose="00000400000000000000" pitchFamily="2" charset="-78"/>
              </a:rPr>
              <a:t>»</a:t>
            </a:r>
            <a:r>
              <a:rPr lang="fa-IR" smtClean="0">
                <a:solidFill>
                  <a:srgbClr val="FF0000"/>
                </a:solidFill>
                <a:latin typeface="BLotus"/>
                <a:cs typeface="B Zar" panose="00000400000000000000" pitchFamily="2" charset="-78"/>
              </a:rPr>
              <a:t>فرصت گمنامي</a:t>
            </a:r>
            <a:r>
              <a:rPr lang="fa-IR">
                <a:solidFill>
                  <a:srgbClr val="000000"/>
                </a:solidFill>
                <a:latin typeface="BLotus"/>
                <a:cs typeface="B Zar" panose="00000400000000000000" pitchFamily="2" charset="-78"/>
              </a:rPr>
              <a:t>« سوژهها را در جامعه افزايش داده است. مجازيشدن اين ارتباط كنترل </a:t>
            </a:r>
            <a:r>
              <a:rPr lang="fa-IR">
                <a:solidFill>
                  <a:srgbClr val="000000"/>
                </a:solidFill>
                <a:latin typeface="BLotus"/>
                <a:cs typeface="B Zar" panose="00000400000000000000" pitchFamily="2" charset="-78"/>
              </a:rPr>
              <a:t>خانوادهها </a:t>
            </a:r>
            <a:r>
              <a:rPr lang="fa-IR" smtClean="0">
                <a:solidFill>
                  <a:srgbClr val="000000"/>
                </a:solidFill>
                <a:latin typeface="BLotus"/>
                <a:cs typeface="B Zar" panose="00000400000000000000" pitchFamily="2" charset="-78"/>
              </a:rPr>
              <a:t>را هم </a:t>
            </a:r>
            <a:r>
              <a:rPr lang="fa-IR">
                <a:solidFill>
                  <a:srgbClr val="000000"/>
                </a:solidFill>
                <a:latin typeface="BLotus"/>
                <a:cs typeface="B Zar" panose="00000400000000000000" pitchFamily="2" charset="-78"/>
              </a:rPr>
              <a:t>بهچالش كشيده است. بهظاهر، دربهاي خانه بسته است و والدين، </a:t>
            </a:r>
            <a:r>
              <a:rPr lang="fa-IR">
                <a:solidFill>
                  <a:srgbClr val="000000"/>
                </a:solidFill>
                <a:latin typeface="BLotus"/>
                <a:cs typeface="B Zar" panose="00000400000000000000" pitchFamily="2" charset="-78"/>
              </a:rPr>
              <a:t>سرمست </a:t>
            </a:r>
            <a:r>
              <a:rPr lang="fa-IR" smtClean="0">
                <a:solidFill>
                  <a:srgbClr val="000000"/>
                </a:solidFill>
                <a:latin typeface="BLotus"/>
                <a:cs typeface="B Zar" panose="00000400000000000000" pitchFamily="2" charset="-78"/>
              </a:rPr>
              <a:t>از فراهمكردن </a:t>
            </a:r>
            <a:r>
              <a:rPr lang="fa-IR">
                <a:solidFill>
                  <a:srgbClr val="000000"/>
                </a:solidFill>
                <a:latin typeface="BLotus"/>
                <a:cs typeface="B Zar" panose="00000400000000000000" pitchFamily="2" charset="-78"/>
              </a:rPr>
              <a:t>امنيت براي اعضاي خانه، به خواب شبانه ميروند؛ غافل از آنكه </a:t>
            </a:r>
            <a:r>
              <a:rPr lang="fa-IR">
                <a:solidFill>
                  <a:srgbClr val="000000"/>
                </a:solidFill>
                <a:latin typeface="BLotus"/>
                <a:cs typeface="B Zar" panose="00000400000000000000" pitchFamily="2" charset="-78"/>
              </a:rPr>
              <a:t>عضو </a:t>
            </a:r>
            <a:r>
              <a:rPr lang="fa-IR" smtClean="0">
                <a:solidFill>
                  <a:srgbClr val="000000"/>
                </a:solidFill>
                <a:latin typeface="BLotus"/>
                <a:cs typeface="B Zar" panose="00000400000000000000" pitchFamily="2" charset="-78"/>
              </a:rPr>
              <a:t>خانواده در </a:t>
            </a:r>
            <a:r>
              <a:rPr lang="fa-IR">
                <a:solidFill>
                  <a:srgbClr val="000000"/>
                </a:solidFill>
                <a:latin typeface="BLotus"/>
                <a:cs typeface="B Zar" panose="00000400000000000000" pitchFamily="2" charset="-78"/>
              </a:rPr>
              <a:t>اتاق خود مشغول ارتباطهاي پنهان مجازي با شريكش است. ارتباطهايي كه </a:t>
            </a:r>
            <a:r>
              <a:rPr lang="fa-IR">
                <a:solidFill>
                  <a:srgbClr val="000000"/>
                </a:solidFill>
                <a:latin typeface="BLotus"/>
                <a:cs typeface="B Zar" panose="00000400000000000000" pitchFamily="2" charset="-78"/>
              </a:rPr>
              <a:t>با </a:t>
            </a:r>
            <a:r>
              <a:rPr lang="fa-IR" smtClean="0">
                <a:solidFill>
                  <a:srgbClr val="000000"/>
                </a:solidFill>
                <a:latin typeface="BLotus"/>
                <a:cs typeface="B Zar" panose="00000400000000000000" pitchFamily="2" charset="-78"/>
              </a:rPr>
              <a:t>ورود رايانه </a:t>
            </a:r>
            <a:r>
              <a:rPr lang="fa-IR">
                <a:solidFill>
                  <a:srgbClr val="000000"/>
                </a:solidFill>
                <a:latin typeface="BLotus"/>
                <a:cs typeface="B Zar" panose="00000400000000000000" pitchFamily="2" charset="-78"/>
              </a:rPr>
              <a:t>و اينترنت پرسرعت به خانهها به شكل تصويري هم صورت ميپذيرد؛ </a:t>
            </a:r>
            <a:r>
              <a:rPr lang="fa-IR">
                <a:solidFill>
                  <a:srgbClr val="000000"/>
                </a:solidFill>
                <a:latin typeface="BLotus"/>
                <a:cs typeface="B Zar" panose="00000400000000000000" pitchFamily="2" charset="-78"/>
              </a:rPr>
              <a:t>به </a:t>
            </a:r>
            <a:r>
              <a:rPr lang="fa-IR" smtClean="0">
                <a:solidFill>
                  <a:srgbClr val="000000"/>
                </a:solidFill>
                <a:latin typeface="BLotus"/>
                <a:cs typeface="B Zar" panose="00000400000000000000" pitchFamily="2" charset="-78"/>
              </a:rPr>
              <a:t>ظاهر غريبهاي </a:t>
            </a:r>
            <a:r>
              <a:rPr lang="fa-IR">
                <a:solidFill>
                  <a:srgbClr val="000000"/>
                </a:solidFill>
                <a:latin typeface="BLotus"/>
                <a:cs typeface="B Zar" panose="00000400000000000000" pitchFamily="2" charset="-78"/>
              </a:rPr>
              <a:t>در خانه نيست، اما در اتاق خواب جوان خانواده، غريبهها ميآيند و </a:t>
            </a:r>
            <a:r>
              <a:rPr lang="fa-IR">
                <a:solidFill>
                  <a:srgbClr val="000000"/>
                </a:solidFill>
                <a:latin typeface="BLotus"/>
                <a:cs typeface="B Zar" panose="00000400000000000000" pitchFamily="2" charset="-78"/>
              </a:rPr>
              <a:t>ميروند </a:t>
            </a:r>
            <a:r>
              <a:rPr lang="fa-IR" smtClean="0">
                <a:solidFill>
                  <a:srgbClr val="000000"/>
                </a:solidFill>
                <a:latin typeface="BLotus"/>
                <a:cs typeface="B Zar" panose="00000400000000000000" pitchFamily="2" charset="-78"/>
              </a:rPr>
              <a:t>و والدين </a:t>
            </a:r>
            <a:r>
              <a:rPr lang="fa-IR">
                <a:solidFill>
                  <a:srgbClr val="000000"/>
                </a:solidFill>
                <a:latin typeface="BLotus"/>
                <a:cs typeface="B Zar" panose="00000400000000000000" pitchFamily="2" charset="-78"/>
              </a:rPr>
              <a:t>همچنان در خواب گران بهسر </a:t>
            </a:r>
            <a:r>
              <a:rPr lang="fa-IR">
                <a:solidFill>
                  <a:srgbClr val="000000"/>
                </a:solidFill>
                <a:latin typeface="BLotus"/>
                <a:cs typeface="B Zar" panose="00000400000000000000" pitchFamily="2" charset="-78"/>
              </a:rPr>
              <a:t>ميبرند</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3821155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Lotus"/>
                <a:cs typeface="B Zar" panose="00000400000000000000" pitchFamily="2" charset="-78"/>
              </a:rPr>
              <a:t>ورود امكانات ارتباطي نوين، حضور بيشتر دختران در عرصههاي اجتماعي</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و تغييرات </a:t>
            </a:r>
            <a:r>
              <a:rPr lang="fa-IR">
                <a:solidFill>
                  <a:srgbClr val="000000"/>
                </a:solidFill>
                <a:latin typeface="BLotus"/>
                <a:cs typeface="B Zar" panose="00000400000000000000" pitchFamily="2" charset="-78"/>
              </a:rPr>
              <a:t>تدريجي ارزشها، همة اين ماجرا نيست و </a:t>
            </a:r>
            <a:r>
              <a:rPr lang="fa-IR">
                <a:solidFill>
                  <a:srgbClr val="000000"/>
                </a:solidFill>
                <a:latin typeface="BLotus"/>
                <a:cs typeface="B Zar" panose="00000400000000000000" pitchFamily="2" charset="-78"/>
              </a:rPr>
              <a:t>مسئلة </a:t>
            </a:r>
            <a:r>
              <a:rPr lang="fa-IR" smtClean="0">
                <a:solidFill>
                  <a:srgbClr val="000000"/>
                </a:solidFill>
                <a:latin typeface="BLotus"/>
                <a:cs typeface="B Zar" panose="00000400000000000000" pitchFamily="2" charset="-78"/>
              </a:rPr>
              <a:t>شكل گيري </a:t>
            </a:r>
            <a:r>
              <a:rPr lang="fa-IR">
                <a:solidFill>
                  <a:srgbClr val="000000"/>
                </a:solidFill>
                <a:latin typeface="BLotus"/>
                <a:cs typeface="B Zar" panose="00000400000000000000" pitchFamily="2" charset="-78"/>
              </a:rPr>
              <a:t>الگوهاي </a:t>
            </a:r>
            <a:r>
              <a:rPr lang="fa-IR" smtClean="0">
                <a:solidFill>
                  <a:srgbClr val="000000"/>
                </a:solidFill>
                <a:latin typeface="BLotus"/>
                <a:cs typeface="B Zar" panose="00000400000000000000" pitchFamily="2" charset="-78"/>
              </a:rPr>
              <a:t>روابط همخانگي </a:t>
            </a:r>
            <a:r>
              <a:rPr lang="fa-IR">
                <a:solidFill>
                  <a:srgbClr val="000000"/>
                </a:solidFill>
                <a:latin typeface="BLotus"/>
                <a:cs typeface="B Zar" panose="00000400000000000000" pitchFamily="2" charset="-78"/>
              </a:rPr>
              <a:t>را به طور كامل تبيين نميكند. عوامل زمينهساز ديگري نيز در كار است </a:t>
            </a:r>
            <a:r>
              <a:rPr lang="fa-IR">
                <a:solidFill>
                  <a:srgbClr val="000000"/>
                </a:solidFill>
                <a:latin typeface="BLotus"/>
                <a:cs typeface="B Zar" panose="00000400000000000000" pitchFamily="2" charset="-78"/>
              </a:rPr>
              <a:t>كه </a:t>
            </a:r>
            <a:r>
              <a:rPr lang="fa-IR" smtClean="0">
                <a:solidFill>
                  <a:srgbClr val="000000"/>
                </a:solidFill>
                <a:latin typeface="BLotus"/>
                <a:cs typeface="B Zar" panose="00000400000000000000" pitchFamily="2" charset="-78"/>
              </a:rPr>
              <a:t>در كنار </a:t>
            </a:r>
            <a:r>
              <a:rPr lang="fa-IR">
                <a:solidFill>
                  <a:srgbClr val="000000"/>
                </a:solidFill>
                <a:latin typeface="BLotus"/>
                <a:cs typeface="B Zar" panose="00000400000000000000" pitchFamily="2" charset="-78"/>
              </a:rPr>
              <a:t>يكديگر سوژه را به سمت يافتن راههاي جديد ارضاي نياز سوق ميدهند</a:t>
            </a:r>
            <a:r>
              <a:rPr lang="fa-IR">
                <a:solidFill>
                  <a:srgbClr val="000000"/>
                </a:solidFill>
                <a:latin typeface="BLotus"/>
                <a:cs typeface="B Zar" panose="00000400000000000000" pitchFamily="2" charset="-78"/>
              </a:rPr>
              <a:t>. </a:t>
            </a:r>
            <a:endParaRPr lang="fa-IR" smtClean="0">
              <a:solidFill>
                <a:srgbClr val="000000"/>
              </a:solidFill>
              <a:latin typeface="BLotus"/>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659988" y="4220308"/>
            <a:ext cx="3108960" cy="95660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Lotus"/>
                <a:cs typeface="B Zar" panose="00000400000000000000" pitchFamily="2" charset="-78"/>
              </a:rPr>
              <a:t>امكانات ارتباطي نوين</a:t>
            </a:r>
            <a:endParaRPr lang="fa-IR" b="1">
              <a:solidFill>
                <a:srgbClr val="FF0000"/>
              </a:solidFill>
            </a:endParaRPr>
          </a:p>
        </p:txBody>
      </p:sp>
    </p:spTree>
    <p:extLst>
      <p:ext uri="{BB962C8B-B14F-4D97-AF65-F5344CB8AC3E}">
        <p14:creationId xmlns:p14="http://schemas.microsoft.com/office/powerpoint/2010/main" val="18258538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11187</Words>
  <Application>Microsoft Office PowerPoint</Application>
  <PresentationFormat>Widescreen</PresentationFormat>
  <Paragraphs>254</Paragraphs>
  <Slides>118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118</vt:i4>
      </vt:variant>
    </vt:vector>
  </HeadingPairs>
  <TitlesOfParts>
    <vt:vector size="128" baseType="lpstr">
      <vt:lpstr>Arial</vt:lpstr>
      <vt:lpstr>B Zar</vt:lpstr>
      <vt:lpstr>BLotus</vt:lpstr>
      <vt:lpstr>BLotusBold</vt:lpstr>
      <vt:lpstr>BMitraBold</vt:lpstr>
      <vt:lpstr>Calibri</vt:lpstr>
      <vt:lpstr>Calibri Light</vt:lpstr>
      <vt:lpstr>Times New Roman</vt:lpstr>
      <vt:lpstr>TimesNewRomanPSMT</vt:lpstr>
      <vt:lpstr>Office Theme</vt:lpstr>
      <vt:lpstr>عنوان مقاله: همخانگي؛ پيدايش شكلهاي جديد خانواده در تهران </vt:lpstr>
      <vt:lpstr>PowerPoint Presentation</vt:lpstr>
      <vt:lpstr>PowerPoint Presentation</vt:lpstr>
      <vt:lpstr>PowerPoint Presentation</vt:lpstr>
      <vt:lpstr>كليدواژه ها:</vt:lpstr>
      <vt:lpstr>مقدمه</vt:lpstr>
      <vt:lpstr>PowerPoint Presentation</vt:lpstr>
      <vt:lpstr>PowerPoint Presentation</vt:lpstr>
      <vt:lpstr>PowerPoint Presentation</vt:lpstr>
      <vt:lpstr>PowerPoint Presentation</vt:lpstr>
      <vt:lpstr>پيدايش همخانگي و تحولات آن در نقاط متعدد جهان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روش شناسي تحقيق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4- يافتهها</vt:lpstr>
      <vt:lpstr>PowerPoint Presentation</vt:lpstr>
      <vt:lpstr>PowerPoint Presentation</vt:lpstr>
      <vt:lpstr>PowerPoint Presentation</vt:lpstr>
      <vt:lpstr>PowerPoint Presentation</vt:lpstr>
      <vt:lpstr>1.4 تغييرات اقتصادي: ورود سرمايهداري و پيدايش ناامني شغلي </vt:lpstr>
      <vt:lpstr>PowerPoint Presentation</vt:lpstr>
      <vt:lpstr>PowerPoint Presentation</vt:lpstr>
      <vt:lpstr>PowerPoint Presentation</vt:lpstr>
      <vt:lpstr>PowerPoint Presentation</vt:lpstr>
      <vt:lpstr>حميد، 32ساله، ميگويد:</vt:lpstr>
      <vt:lpstr>PowerPoint Presentation</vt:lpstr>
      <vt:lpstr>PowerPoint Presentation</vt:lpstr>
      <vt:lpstr>PowerPoint Presentation</vt:lpstr>
      <vt:lpstr>مهران، 27ساله، ميگويد:</vt:lpstr>
      <vt:lpstr>سينا، 28ساله، ميگويد:</vt:lpstr>
      <vt:lpstr>تغييرات فرهنگي؛ ليبراليسم اخلاقي و بازانديشي سنت</vt:lpstr>
      <vt:lpstr>PowerPoint Presentation</vt:lpstr>
      <vt:lpstr>PowerPoint Presentation</vt:lpstr>
      <vt:lpstr>ويا، 34ساله، ميگويد:</vt:lpstr>
      <vt:lpstr>PowerPoint Presentation</vt:lpstr>
      <vt:lpstr>پيمان، 36ساله، ميگويد:</vt:lpstr>
      <vt:lpstr>مهشيد، 27ساله، ميگويد:</vt:lpstr>
      <vt:lpstr>PowerPoint Presentation</vt:lpstr>
      <vt:lpstr>PowerPoint Presentation</vt:lpstr>
      <vt:lpstr>PowerPoint Presentation</vt:lpstr>
      <vt:lpstr>سارا، 29ساله، در پاسخ به سؤالي دربارة تفاوت رابطهاش با ازدواج ميگويد</vt:lpstr>
      <vt:lpstr>مهناز، 31ساله، ميگويد </vt:lpstr>
      <vt:lpstr>PowerPoint Presentation</vt:lpstr>
      <vt:lpstr>ميلاد، 28ساله، ميگويد:</vt:lpstr>
      <vt:lpstr>PowerPoint Presentation</vt:lpstr>
      <vt:lpstr>بيتا، 29ساله، ميگويد:</vt:lpstr>
      <vt:lpstr>5-ورود عناصر نوسازي</vt:lpstr>
      <vt:lpstr>PowerPoint Presentation</vt:lpstr>
      <vt:lpstr>PowerPoint Presentation</vt:lpstr>
      <vt:lpstr>افشين، 27ساله، ميگويد </vt:lpstr>
      <vt:lpstr>PowerPoint Presentation</vt:lpstr>
      <vt:lpstr>PowerPoint Presentation</vt:lpstr>
      <vt:lpstr>PowerPoint Presentation</vt:lpstr>
      <vt:lpstr>حامد، 33ساله، ميگويد:</vt:lpstr>
      <vt:lpstr>تغييرات خانواده</vt:lpstr>
      <vt:lpstr>PowerPoint Presentation</vt:lpstr>
      <vt:lpstr>PowerPoint Presentation</vt:lpstr>
      <vt:lpstr>شيوا، 28ساله، ميگويد:</vt:lpstr>
      <vt:lpstr>مهسا، 31ساله، ميگويد:</vt:lpstr>
      <vt:lpstr>7-دستيابي به يك مدل نظري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نتيجه گيري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همخانگي؛ پيدايش شكلهاي جديد خانواده در تهران</dc:title>
  <dc:creator>MaZz!i</dc:creator>
  <cp:lastModifiedBy>MaZz!i</cp:lastModifiedBy>
  <cp:revision>34</cp:revision>
  <dcterms:created xsi:type="dcterms:W3CDTF">2023-06-28T16:32:18Z</dcterms:created>
  <dcterms:modified xsi:type="dcterms:W3CDTF">2023-06-29T09:23:14Z</dcterms:modified>
</cp:coreProperties>
</file>