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13" r:id="rId4"/>
    <p:sldId id="258" r:id="rId5"/>
    <p:sldId id="259" r:id="rId6"/>
    <p:sldId id="260" r:id="rId7"/>
    <p:sldId id="261" r:id="rId8"/>
    <p:sldId id="262" r:id="rId9"/>
    <p:sldId id="263" r:id="rId10"/>
    <p:sldId id="314" r:id="rId11"/>
    <p:sldId id="264" r:id="rId12"/>
    <p:sldId id="265" r:id="rId13"/>
    <p:sldId id="266" r:id="rId14"/>
    <p:sldId id="315" r:id="rId15"/>
    <p:sldId id="267" r:id="rId16"/>
    <p:sldId id="268" r:id="rId17"/>
    <p:sldId id="269" r:id="rId18"/>
    <p:sldId id="316" r:id="rId19"/>
    <p:sldId id="270" r:id="rId20"/>
    <p:sldId id="271" r:id="rId21"/>
    <p:sldId id="272" r:id="rId22"/>
    <p:sldId id="273" r:id="rId23"/>
    <p:sldId id="274" r:id="rId24"/>
    <p:sldId id="275" r:id="rId25"/>
    <p:sldId id="276" r:id="rId26"/>
    <p:sldId id="277" r:id="rId27"/>
    <p:sldId id="278" r:id="rId28"/>
    <p:sldId id="317" r:id="rId29"/>
    <p:sldId id="280" r:id="rId30"/>
    <p:sldId id="281" r:id="rId31"/>
    <p:sldId id="279"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1" r:id="rId51"/>
    <p:sldId id="300" r:id="rId52"/>
    <p:sldId id="302" r:id="rId53"/>
    <p:sldId id="303" r:id="rId54"/>
    <p:sldId id="318" r:id="rId55"/>
    <p:sldId id="304" r:id="rId56"/>
    <p:sldId id="319" r:id="rId57"/>
    <p:sldId id="305" r:id="rId58"/>
    <p:sldId id="306" r:id="rId59"/>
    <p:sldId id="307" r:id="rId60"/>
    <p:sldId id="308" r:id="rId61"/>
    <p:sldId id="309" r:id="rId62"/>
    <p:sldId id="310" r:id="rId63"/>
    <p:sldId id="311" r:id="rId64"/>
    <p:sldId id="312" r:id="rId6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p:scale>
          <a:sx n="66" d="100"/>
          <a:sy n="66" d="100"/>
        </p:scale>
        <p:origin x="162" y="162"/>
      </p:cViewPr>
      <p:guideLst/>
    </p:cSldViewPr>
  </p:slideViewPr>
  <p:outlineViewPr>
    <p:cViewPr>
      <p:scale>
        <a:sx n="33" d="100"/>
        <a:sy n="33" d="100"/>
      </p:scale>
      <p:origin x="0" y="-445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18931F5-3442-4CC8-92FF-EC9E8B630700}" type="datetimeFigureOut">
              <a:rPr lang="fa-IR" smtClean="0"/>
              <a:t>28/11/1444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309017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8931F5-3442-4CC8-92FF-EC9E8B630700}" type="datetimeFigureOut">
              <a:rPr lang="fa-IR" smtClean="0"/>
              <a:t>28/11/1444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183760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8931F5-3442-4CC8-92FF-EC9E8B630700}" type="datetimeFigureOut">
              <a:rPr lang="fa-IR" smtClean="0"/>
              <a:t>28/11/1444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287826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8931F5-3442-4CC8-92FF-EC9E8B630700}" type="datetimeFigureOut">
              <a:rPr lang="fa-IR" smtClean="0"/>
              <a:t>28/11/1444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6942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931F5-3442-4CC8-92FF-EC9E8B630700}" type="datetimeFigureOut">
              <a:rPr lang="fa-IR" smtClean="0"/>
              <a:t>28/11/1444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335820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18931F5-3442-4CC8-92FF-EC9E8B630700}" type="datetimeFigureOut">
              <a:rPr lang="fa-IR" smtClean="0"/>
              <a:t>28/11/1444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257962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18931F5-3442-4CC8-92FF-EC9E8B630700}" type="datetimeFigureOut">
              <a:rPr lang="fa-IR" smtClean="0"/>
              <a:t>28/11/1444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303352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18931F5-3442-4CC8-92FF-EC9E8B630700}" type="datetimeFigureOut">
              <a:rPr lang="fa-IR" smtClean="0"/>
              <a:t>28/11/1444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91511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931F5-3442-4CC8-92FF-EC9E8B630700}" type="datetimeFigureOut">
              <a:rPr lang="fa-IR" smtClean="0"/>
              <a:t>28/11/1444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85399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931F5-3442-4CC8-92FF-EC9E8B630700}" type="datetimeFigureOut">
              <a:rPr lang="fa-IR" smtClean="0"/>
              <a:t>28/11/1444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330985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931F5-3442-4CC8-92FF-EC9E8B630700}" type="datetimeFigureOut">
              <a:rPr lang="fa-IR" smtClean="0"/>
              <a:t>28/11/1444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DF14E84-DC90-40EF-9843-90D589FB1413}" type="slidenum">
              <a:rPr lang="fa-IR" smtClean="0"/>
              <a:t>‹#›</a:t>
            </a:fld>
            <a:endParaRPr lang="fa-IR"/>
          </a:p>
        </p:txBody>
      </p:sp>
    </p:spTree>
    <p:extLst>
      <p:ext uri="{BB962C8B-B14F-4D97-AF65-F5344CB8AC3E}">
        <p14:creationId xmlns:p14="http://schemas.microsoft.com/office/powerpoint/2010/main" val="281775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8931F5-3442-4CC8-92FF-EC9E8B630700}" type="datetimeFigureOut">
              <a:rPr lang="fa-IR" smtClean="0"/>
              <a:t>28/11/1444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DF14E84-DC90-40EF-9843-90D589FB1413}" type="slidenum">
              <a:rPr lang="fa-IR" smtClean="0"/>
              <a:t>‹#›</a:t>
            </a:fld>
            <a:endParaRPr lang="fa-IR"/>
          </a:p>
        </p:txBody>
      </p:sp>
    </p:spTree>
    <p:extLst>
      <p:ext uri="{BB962C8B-B14F-4D97-AF65-F5344CB8AC3E}">
        <p14:creationId xmlns:p14="http://schemas.microsoft.com/office/powerpoint/2010/main" val="169791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4000" smtClean="0">
                <a:cs typeface="B Zar" panose="00000400000000000000" pitchFamily="2" charset="-78"/>
              </a:rPr>
              <a:t/>
            </a:r>
            <a:br>
              <a:rPr lang="fa-IR" sz="4000" smtClean="0">
                <a:cs typeface="B Zar" panose="00000400000000000000" pitchFamily="2" charset="-78"/>
              </a:rPr>
            </a:br>
            <a:r>
              <a:rPr lang="fa-IR" sz="4000" smtClean="0">
                <a:solidFill>
                  <a:srgbClr val="FF0000"/>
                </a:solidFill>
                <a:cs typeface="B Zar" panose="00000400000000000000" pitchFamily="2" charset="-78"/>
              </a:rPr>
              <a:t>عنوان مقاله: </a:t>
            </a:r>
            <a:r>
              <a:rPr lang="fa-IR" sz="4000" smtClean="0">
                <a:cs typeface="B Zar" panose="00000400000000000000" pitchFamily="2" charset="-78"/>
              </a:rPr>
              <a:t>بررسی </a:t>
            </a:r>
            <a:r>
              <a:rPr lang="fa-IR" sz="4000" smtClean="0">
                <a:cs typeface="B Zar" panose="00000400000000000000" pitchFamily="2" charset="-78"/>
              </a:rPr>
              <a:t>راهکارهای افزایش اعتماد اجتماعی میان مدیریت شهری و شهروندان </a:t>
            </a:r>
            <a:r>
              <a:rPr lang="fa-IR" sz="4000" smtClean="0">
                <a:cs typeface="B Zar" panose="00000400000000000000" pitchFamily="2" charset="-78"/>
              </a:rPr>
              <a:t>تهرانی</a:t>
            </a:r>
            <a:br>
              <a:rPr lang="fa-IR" sz="4000" smtClean="0">
                <a:cs typeface="B Zar" panose="00000400000000000000" pitchFamily="2" charset="-78"/>
              </a:rPr>
            </a:br>
            <a:r>
              <a:rPr lang="fa-IR" sz="4000" smtClean="0">
                <a:cs typeface="B Zar" panose="00000400000000000000" pitchFamily="2" charset="-78"/>
              </a:rPr>
              <a:t>(</a:t>
            </a:r>
            <a:r>
              <a:rPr lang="fa-IR" sz="4000">
                <a:cs typeface="B Zar" panose="00000400000000000000" pitchFamily="2" charset="-78"/>
              </a:rPr>
              <a:t>مطالعه موردی: مناطق 3 و 7 و 19 </a:t>
            </a:r>
            <a:r>
              <a:rPr lang="fa-IR" sz="4000">
                <a:cs typeface="B Zar" panose="00000400000000000000" pitchFamily="2" charset="-78"/>
              </a:rPr>
              <a:t>کلانشهر</a:t>
            </a:r>
            <a:r>
              <a:rPr lang="fa-IR" sz="4000" smtClean="0">
                <a:cs typeface="B Zar" panose="00000400000000000000" pitchFamily="2" charset="-78"/>
              </a:rPr>
              <a:t>)</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منصور وثوقی، مصطفی رحمانی</a:t>
            </a:r>
          </a:p>
          <a:p>
            <a:r>
              <a:rPr lang="fa-IR" smtClean="0">
                <a:solidFill>
                  <a:srgbClr val="FF0000"/>
                </a:solidFill>
                <a:cs typeface="B Zar" panose="00000400000000000000" pitchFamily="2" charset="-78"/>
              </a:rPr>
              <a:t>منبع</a:t>
            </a:r>
            <a:r>
              <a:rPr lang="fa-IR" smtClean="0">
                <a:cs typeface="B Zar" panose="00000400000000000000" pitchFamily="2" charset="-78"/>
              </a:rPr>
              <a:t>: فصلنامه برنامه ریزی منطقه ای سال سوم شماره 11 پاییز 1392</a:t>
            </a:r>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5144" y="4370411"/>
            <a:ext cx="3222170" cy="2413517"/>
          </a:xfrm>
          <a:prstGeom prst="rect">
            <a:avLst/>
          </a:prstGeom>
        </p:spPr>
      </p:pic>
    </p:spTree>
    <p:extLst>
      <p:ext uri="{BB962C8B-B14F-4D97-AF65-F5344CB8AC3E}">
        <p14:creationId xmlns:p14="http://schemas.microsoft.com/office/powerpoint/2010/main" val="290562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بررسی های به عمل آمده مشاهده می گردد که اعتماد اجتماعی در بسیاری از جوامع از وضعیت مطلوبی برخوردار نیست. از نظر اندیشمندان و صاحب نظران ایرانی نیز شواهد بسیاری دلالت بر </a:t>
            </a:r>
            <a:r>
              <a:rPr lang="fa-IR" b="1">
                <a:solidFill>
                  <a:srgbClr val="FF0000"/>
                </a:solidFill>
                <a:cs typeface="B Zar" panose="00000400000000000000" pitchFamily="2" charset="-78"/>
              </a:rPr>
              <a:t>کاهش اعتماد اجتماعی </a:t>
            </a:r>
            <a:r>
              <a:rPr lang="fa-IR">
                <a:solidFill>
                  <a:prstClr val="black"/>
                </a:solidFill>
                <a:cs typeface="B Zar" panose="00000400000000000000" pitchFamily="2" charset="-78"/>
              </a:rPr>
              <a:t>در ایران در تمام سطوح دارد(حیدر آبادی، 1389، 42)</a:t>
            </a:r>
          </a:p>
          <a:p>
            <a:endParaRPr lang="fa-IR"/>
          </a:p>
        </p:txBody>
      </p:sp>
    </p:spTree>
    <p:extLst>
      <p:ext uri="{BB962C8B-B14F-4D97-AF65-F5344CB8AC3E}">
        <p14:creationId xmlns:p14="http://schemas.microsoft.com/office/powerpoint/2010/main" val="126404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 سنجی های جدید نیز نشان می دهند که کمترین مقدار اعتماد جامعه به سازمان های تخصصی و فنی می باشد، این مساله نشان می دهد که </a:t>
            </a:r>
            <a:r>
              <a:rPr lang="fa-IR" b="1" smtClean="0">
                <a:solidFill>
                  <a:srgbClr val="FF0000"/>
                </a:solidFill>
                <a:cs typeface="B Zar" panose="00000400000000000000" pitchFamily="2" charset="-78"/>
              </a:rPr>
              <a:t>مقدار اعتماد به نظام های انتزاعی </a:t>
            </a:r>
            <a:r>
              <a:rPr lang="fa-IR" smtClean="0">
                <a:cs typeface="B Zar" panose="00000400000000000000" pitchFamily="2" charset="-78"/>
              </a:rPr>
              <a:t>مانند سازمان های اقتصادی، پایین است (عظیمی و همکاران، 1386، 10)</a:t>
            </a:r>
            <a:endParaRPr lang="fa-IR">
              <a:cs typeface="B Zar" panose="00000400000000000000" pitchFamily="2" charset="-78"/>
            </a:endParaRPr>
          </a:p>
        </p:txBody>
      </p:sp>
    </p:spTree>
    <p:extLst>
      <p:ext uri="{BB962C8B-B14F-4D97-AF65-F5344CB8AC3E}">
        <p14:creationId xmlns:p14="http://schemas.microsoft.com/office/powerpoint/2010/main" val="341592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اهمیت بررسی اعتماد میان شهروندان و مدیریت شهری در کلانشهری مانند شهر تهران وقتی روشن خواهد شد که بدانیم در صورت بی اعتمادی، هر روزه هزینه های اقتصادی، اجتماعی و روانی متنوع و گسترده یا نصیب طرفین این </a:t>
            </a:r>
            <a:r>
              <a:rPr lang="fa-IR" smtClean="0">
                <a:cs typeface="B Zar" panose="00000400000000000000" pitchFamily="2" charset="-78"/>
              </a:rPr>
              <a:t>ارتباط </a:t>
            </a:r>
            <a:r>
              <a:rPr lang="fa-IR" smtClean="0">
                <a:cs typeface="B Zar" panose="00000400000000000000" pitchFamily="2" charset="-78"/>
              </a:rPr>
              <a:t>یعنی شهروندان و مدیریت شهری  و عوامل موثر بر آن و همچنین ارائه راهکارهایی جهت بهبود </a:t>
            </a:r>
            <a:r>
              <a:rPr lang="fa-IR" smtClean="0">
                <a:cs typeface="B Zar" panose="00000400000000000000" pitchFamily="2" charset="-78"/>
              </a:rPr>
              <a:t>و </a:t>
            </a:r>
            <a:r>
              <a:rPr lang="fa-IR" smtClean="0">
                <a:cs typeface="B Zar" panose="00000400000000000000" pitchFamily="2" charset="-78"/>
              </a:rPr>
              <a:t>افزایش اعتماد شهروندان تهرانی به مدیریت شهری انجام  پذیرفته است </a:t>
            </a:r>
            <a:r>
              <a:rPr lang="fa-IR" b="1" smtClean="0">
                <a:solidFill>
                  <a:srgbClr val="FF0000"/>
                </a:solidFill>
                <a:cs typeface="B Zar" panose="00000400000000000000" pitchFamily="2" charset="-78"/>
              </a:rPr>
              <a:t>به عبارتی پژوهش در پی پاسخ به این سوال بر آمده که آیا عواملی  همچون، عملکرد مدیریت شهری، وحدت هنجاری، شفافیت سازمانی و پاسخ گویی نهاد شهرداری بر مقدار اعتماد شهروندان به مدیریت شهری تاثیرگذار می باشند؟ </a:t>
            </a:r>
            <a:endParaRPr lang="fa-IR" b="1">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18494" y="4851399"/>
            <a:ext cx="1594077" cy="1594077"/>
          </a:xfrm>
          <a:prstGeom prst="rect">
            <a:avLst/>
          </a:prstGeom>
        </p:spPr>
      </p:pic>
    </p:spTree>
    <p:extLst>
      <p:ext uri="{BB962C8B-B14F-4D97-AF65-F5344CB8AC3E}">
        <p14:creationId xmlns:p14="http://schemas.microsoft.com/office/powerpoint/2010/main" val="64611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مفاهیم و ادبیات نظری: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گیدنز اعتماد را به عنوان اطمینان با اتکاء به ماهیت یا خاصیت شخص یا چیزی یا صحت گفته ای توصیف کرده، زیمل اعتماد را شکلی از ایمان و وابستگی مطمئن ب یک نفر با یک اصل تعریف می کند و زتومکا، اعتماد و اعتماد کردن را نوعی استراتژی مهم در مواجهه با شرایط نامعین و کنترل آینده می داند(وثوقی  و همکاران، 1388، 135-134) اعتماد شهروندان به مدیریت شهری از دو بعد اعتماد بین شخصی و اعتماد نهادی تشکیل یافته است</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042756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35086" y="1825625"/>
            <a:ext cx="8218714" cy="4351338"/>
          </a:xfrm>
        </p:spPr>
        <p:txBody>
          <a:bodyPr/>
          <a:lstStyle/>
          <a:p>
            <a:pPr lvl="0" algn="just"/>
            <a:r>
              <a:rPr lang="fa-IR">
                <a:solidFill>
                  <a:prstClr val="black"/>
                </a:solidFill>
                <a:cs typeface="B Zar" panose="00000400000000000000" pitchFamily="2" charset="-78"/>
              </a:rPr>
              <a:t> اعتماد بین شخصی، اعتماد مبتنی بر روابط بین فردی و چهره به چهره و در یک فضای کنشی محدود می باشد. این اعتماد از روابط میان شهروندان و کارگزاران سازمان شهرداری ناشی می گردد. در نظر </a:t>
            </a:r>
            <a:r>
              <a:rPr lang="fa-IR">
                <a:solidFill>
                  <a:srgbClr val="FF0000"/>
                </a:solidFill>
                <a:cs typeface="B Zar" panose="00000400000000000000" pitchFamily="2" charset="-78"/>
              </a:rPr>
              <a:t>گیدنز</a:t>
            </a:r>
            <a:r>
              <a:rPr lang="fa-IR">
                <a:solidFill>
                  <a:prstClr val="black"/>
                </a:solidFill>
                <a:cs typeface="B Zar" panose="00000400000000000000" pitchFamily="2" charset="-78"/>
              </a:rPr>
              <a:t>، کارکنان یک نهاد همانند «</a:t>
            </a:r>
            <a:r>
              <a:rPr lang="fa-IR" b="1">
                <a:solidFill>
                  <a:srgbClr val="FF0000"/>
                </a:solidFill>
                <a:cs typeface="B Zar" panose="00000400000000000000" pitchFamily="2" charset="-78"/>
              </a:rPr>
              <a:t>عوامل دسترسی به سیستم</a:t>
            </a:r>
            <a:r>
              <a:rPr lang="fa-IR">
                <a:solidFill>
                  <a:prstClr val="black"/>
                </a:solidFill>
                <a:cs typeface="B Zar" panose="00000400000000000000" pitchFamily="2" charset="-78"/>
              </a:rPr>
              <a:t>» عمل می کنند. وقتی این افراد در ارتباط با دیگران از خود مهارت  جدیت، قابلیت، خوش بینی  و تمایل به کمک نشان می دهند، طرز رفتار و منش انها اعتماد را در طرف مقابل بر می انگیزاند(زنومکا، 1384، 158)</a:t>
            </a:r>
          </a:p>
          <a:p>
            <a:endParaRPr lang="fa-IR"/>
          </a:p>
        </p:txBody>
      </p:sp>
      <p:pic>
        <p:nvPicPr>
          <p:cNvPr id="4" name="Picture 3"/>
          <p:cNvPicPr>
            <a:picLocks noChangeAspect="1"/>
          </p:cNvPicPr>
          <p:nvPr/>
        </p:nvPicPr>
        <p:blipFill>
          <a:blip r:embed="rId2"/>
          <a:stretch>
            <a:fillRect/>
          </a:stretch>
        </p:blipFill>
        <p:spPr>
          <a:xfrm>
            <a:off x="1026886" y="1941739"/>
            <a:ext cx="2108200" cy="3099624"/>
          </a:xfrm>
          <a:prstGeom prst="rect">
            <a:avLst/>
          </a:prstGeom>
        </p:spPr>
      </p:pic>
      <p:sp>
        <p:nvSpPr>
          <p:cNvPr id="5" name="TextBox 4"/>
          <p:cNvSpPr txBox="1"/>
          <p:nvPr/>
        </p:nvSpPr>
        <p:spPr>
          <a:xfrm>
            <a:off x="1524000" y="5312229"/>
            <a:ext cx="1132114"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گیدنز</a:t>
            </a:r>
            <a:endParaRPr lang="fa-IR"/>
          </a:p>
        </p:txBody>
      </p:sp>
    </p:spTree>
    <p:extLst>
      <p:ext uri="{BB962C8B-B14F-4D97-AF65-F5344CB8AC3E}">
        <p14:creationId xmlns:p14="http://schemas.microsoft.com/office/powerpoint/2010/main" val="402424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اعتماد </a:t>
            </a:r>
            <a:r>
              <a:rPr lang="fa-IR" smtClean="0">
                <a:cs typeface="B Zar" panose="00000400000000000000" pitchFamily="2" charset="-78"/>
              </a:rPr>
              <a:t>نهادی اشاره دارد به اعتماد یا عدم اعتماد شهروندان به نهادها به خاطر رضایت یا عدم رضایت آنها از رویه ها و سیاست های جاری آنها (</a:t>
            </a:r>
            <a:r>
              <a:rPr lang="en-US" smtClean="0">
                <a:cs typeface="B Zar" panose="00000400000000000000" pitchFamily="2" charset="-78"/>
              </a:rPr>
              <a:t>Morrone, 2009, 7-8</a:t>
            </a:r>
            <a:r>
              <a:rPr lang="fa-IR" smtClean="0">
                <a:cs typeface="B Zar" panose="00000400000000000000" pitchFamily="2" charset="-78"/>
              </a:rPr>
              <a:t>) به بیانی ساده تر، اعتماد به قوانین، رویکرد ها، خدمات سازمانی و کارایی آنها. همچنین </a:t>
            </a:r>
            <a:r>
              <a:rPr lang="fa-IR" b="1" smtClean="0">
                <a:solidFill>
                  <a:srgbClr val="FF0000"/>
                </a:solidFill>
                <a:cs typeface="B Zar" panose="00000400000000000000" pitchFamily="2" charset="-78"/>
              </a:rPr>
              <a:t>مدیریت شهری </a:t>
            </a:r>
            <a:r>
              <a:rPr lang="fa-IR" smtClean="0">
                <a:cs typeface="B Zar" panose="00000400000000000000" pitchFamily="2" charset="-78"/>
              </a:rPr>
              <a:t>عبارت است از: یک سازمان گسترده متشکل از عناصر  و اجزاء رسمی و غیر رسمی موثر و ذی ربط در ابعاد گوناگون اجتماعی، اقتصادی  و کالبدی حیات شهری با هدف </a:t>
            </a:r>
            <a:r>
              <a:rPr lang="fa-IR" smtClean="0">
                <a:cs typeface="B Zar" panose="00000400000000000000" pitchFamily="2" charset="-78"/>
              </a:rPr>
              <a:t>اداره</a:t>
            </a:r>
            <a:r>
              <a:rPr lang="fa-IR" smtClean="0">
                <a:cs typeface="B Zar" panose="00000400000000000000" pitchFamily="2" charset="-78"/>
              </a:rPr>
              <a:t>، کنترل و هدایت توسعه همه جانبه و پایدار شهر (کاظمیان، 1373، 50)</a:t>
            </a:r>
            <a:endParaRPr lang="fa-IR">
              <a:cs typeface="B Zar" panose="00000400000000000000" pitchFamily="2" charset="-78"/>
            </a:endParaRPr>
          </a:p>
        </p:txBody>
      </p:sp>
    </p:spTree>
    <p:extLst>
      <p:ext uri="{BB962C8B-B14F-4D97-AF65-F5344CB8AC3E}">
        <p14:creationId xmlns:p14="http://schemas.microsoft.com/office/powerpoint/2010/main" val="33915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265714" y="1825625"/>
            <a:ext cx="8088086" cy="4351338"/>
          </a:xfrm>
        </p:spPr>
        <p:txBody>
          <a:bodyPr/>
          <a:lstStyle/>
          <a:p>
            <a:pPr algn="just"/>
            <a:r>
              <a:rPr lang="fa-IR" smtClean="0">
                <a:cs typeface="B Zar" panose="00000400000000000000" pitchFamily="2" charset="-78"/>
              </a:rPr>
              <a:t>د راین راستا پیوتر زنومکا را شاید بتوان مهم ترین نظریه پردازی دانست که مقوله اعتماد را به گونه جامع و گسترده مورد بررسی قرار داده است. وی در تبیین مدل «شدن اجتماعی اعتماد» چند شرط ساختاری را مطرح می کند که منشا پیدایش فرهنگ اعتماد هستند. در نظر زنومکا، </a:t>
            </a:r>
            <a:r>
              <a:rPr lang="fa-IR" b="1" smtClean="0">
                <a:solidFill>
                  <a:srgbClr val="FF0000"/>
                </a:solidFill>
                <a:cs typeface="B Zar" panose="00000400000000000000" pitchFamily="2" charset="-78"/>
              </a:rPr>
              <a:t>اولین شرط ساختاری </a:t>
            </a:r>
            <a:r>
              <a:rPr lang="fa-IR" smtClean="0">
                <a:cs typeface="B Zar" panose="00000400000000000000" pitchFamily="2" charset="-78"/>
              </a:rPr>
              <a:t>عبارتست از «وحدت و یکپارچگی هنجاری» و ضد آن آشفتگی هنجاری یا در نظر دورکیم، </a:t>
            </a:r>
            <a:r>
              <a:rPr lang="fa-IR" smtClean="0">
                <a:cs typeface="B Zar" panose="00000400000000000000" pitchFamily="2" charset="-78"/>
              </a:rPr>
              <a:t>آنومی </a:t>
            </a:r>
            <a:r>
              <a:rPr lang="fa-IR" smtClean="0">
                <a:cs typeface="B Zar" panose="00000400000000000000" pitchFamily="2" charset="-78"/>
              </a:rPr>
              <a:t>هنجارها-قانون، اصول اخلاقی، آداب و رسوم- چارچوب کلی زندگی اجتماعی را می سازند. این هنجارها، زندگی اجتماعی را بدون مشکل، ایمن، منظم و قابل پیش بینی می سازند. چنین نظم هنجاری در زندگی اجتماعی، این احتمال را بدون مشکل، ایمن، منظم و قابل پیش بینی می سازند.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427061" cy="2427061"/>
          </a:xfrm>
          <a:prstGeom prst="rect">
            <a:avLst/>
          </a:prstGeom>
        </p:spPr>
      </p:pic>
      <p:sp>
        <p:nvSpPr>
          <p:cNvPr id="5" name="TextBox 4"/>
          <p:cNvSpPr txBox="1"/>
          <p:nvPr/>
        </p:nvSpPr>
        <p:spPr>
          <a:xfrm>
            <a:off x="1378857" y="4429994"/>
            <a:ext cx="1567543"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پیوتر زنومکا</a:t>
            </a:r>
            <a:endParaRPr lang="fa-IR">
              <a:solidFill>
                <a:srgbClr val="FF0000"/>
              </a:solidFill>
            </a:endParaRPr>
          </a:p>
        </p:txBody>
      </p:sp>
    </p:spTree>
    <p:extLst>
      <p:ext uri="{BB962C8B-B14F-4D97-AF65-F5344CB8AC3E}">
        <p14:creationId xmlns:p14="http://schemas.microsoft.com/office/powerpoint/2010/main" val="59260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چنین نظم هنجاری </a:t>
            </a:r>
            <a:r>
              <a:rPr lang="fa-IR">
                <a:cs typeface="B Zar" panose="00000400000000000000" pitchFamily="2" charset="-78"/>
              </a:rPr>
              <a:t>را </a:t>
            </a:r>
            <a:r>
              <a:rPr lang="fa-IR" smtClean="0">
                <a:cs typeface="B Zar" panose="00000400000000000000" pitchFamily="2" charset="-78"/>
              </a:rPr>
              <a:t>زندگی </a:t>
            </a:r>
            <a:r>
              <a:rPr lang="fa-IR" smtClean="0">
                <a:cs typeface="B Zar" panose="00000400000000000000" pitchFamily="2" charset="-78"/>
              </a:rPr>
              <a:t>اجتماعی ، این احتمال را که افراد مطابق انتظارات شما عمل کنند، بالا برده و افراد را به شرط بندی بر روی اعتماد ترغیب می نماید (زنومکا، 1384، 142-140) اما در شرایط بی </a:t>
            </a:r>
            <a:r>
              <a:rPr lang="fa-IR" smtClean="0">
                <a:cs typeface="B Zar" panose="00000400000000000000" pitchFamily="2" charset="-78"/>
              </a:rPr>
              <a:t>هنجاری، </a:t>
            </a:r>
            <a:r>
              <a:rPr lang="fa-IR" smtClean="0">
                <a:cs typeface="B Zar" panose="00000400000000000000" pitchFamily="2" charset="-78"/>
              </a:rPr>
              <a:t>کنش ها بدون نظم شخصی بوده، از روی هوس و مبتنی بر هیجانات زودگذر و تمایلات خودخواهانه انجام می گیرند. در این جا هیچ چیزی را نمی توان پیش بینی کرد و </a:t>
            </a:r>
            <a:r>
              <a:rPr lang="fa-IR" b="1" smtClean="0">
                <a:solidFill>
                  <a:srgbClr val="FF0000"/>
                </a:solidFill>
                <a:cs typeface="B Zar" panose="00000400000000000000" pitchFamily="2" charset="-78"/>
              </a:rPr>
              <a:t>هیچکس جرات سپردن چیزی به دیگری را ندارد </a:t>
            </a:r>
            <a:r>
              <a:rPr lang="fa-IR" smtClean="0">
                <a:cs typeface="B Zar" panose="00000400000000000000" pitchFamily="2" charset="-78"/>
              </a:rPr>
              <a:t>و هیچکس باور ندارد که اعتماد کردن می تواند باعث بر انگیخته شدن اعتماد متقابل گردد (منبع قبلی، 143</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644430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زنومکا شرط ساختاری یگر مرتبط با تمایل به اعتماد را «</a:t>
            </a:r>
            <a:r>
              <a:rPr lang="fa-IR" b="1">
                <a:solidFill>
                  <a:srgbClr val="FF0000"/>
                </a:solidFill>
                <a:cs typeface="B Zar" panose="00000400000000000000" pitchFamily="2" charset="-78"/>
              </a:rPr>
              <a:t>شفافیت سازمان اجتماعی</a:t>
            </a:r>
            <a:r>
              <a:rPr lang="fa-IR">
                <a:solidFill>
                  <a:prstClr val="black"/>
                </a:solidFill>
                <a:cs typeface="B Zar" panose="00000400000000000000" pitchFamily="2" charset="-78"/>
              </a:rPr>
              <a:t>» و نقطه مقابل آن پنهان کاری شایع و فراگیر در سازمان بر می شمرد. دسترسی </a:t>
            </a:r>
            <a:r>
              <a:rPr lang="fa-IR">
                <a:solidFill>
                  <a:prstClr val="black"/>
                </a:solidFill>
                <a:cs typeface="B Zar" panose="00000400000000000000" pitchFamily="2" charset="-78"/>
              </a:rPr>
              <a:t>به </a:t>
            </a:r>
            <a:r>
              <a:rPr lang="fa-IR" smtClean="0">
                <a:solidFill>
                  <a:prstClr val="black"/>
                </a:solidFill>
                <a:cs typeface="B Zar" panose="00000400000000000000" pitchFamily="2" charset="-78"/>
              </a:rPr>
              <a:t>داده ها </a:t>
            </a:r>
            <a:r>
              <a:rPr lang="fa-IR">
                <a:solidFill>
                  <a:prstClr val="black"/>
                </a:solidFill>
                <a:cs typeface="B Zar" panose="00000400000000000000" pitchFamily="2" charset="-78"/>
              </a:rPr>
              <a:t>در مورد عملکرد، احساس امنیت و پیش بینی ایجاد می کند.</a:t>
            </a:r>
            <a:endParaRPr lang="fa-IR"/>
          </a:p>
        </p:txBody>
      </p:sp>
      <p:sp>
        <p:nvSpPr>
          <p:cNvPr id="4" name="Flowchart: Process 3"/>
          <p:cNvSpPr/>
          <p:nvPr/>
        </p:nvSpPr>
        <p:spPr>
          <a:xfrm>
            <a:off x="838200" y="4001294"/>
            <a:ext cx="3454400" cy="9579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احساس امنیت و پیش بینی</a:t>
            </a:r>
            <a:endParaRPr lang="fa-IR" b="1">
              <a:solidFill>
                <a:srgbClr val="FF0000"/>
              </a:solidFill>
            </a:endParaRPr>
          </a:p>
        </p:txBody>
      </p:sp>
    </p:spTree>
    <p:extLst>
      <p:ext uri="{BB962C8B-B14F-4D97-AF65-F5344CB8AC3E}">
        <p14:creationId xmlns:p14="http://schemas.microsoft.com/office/powerpoint/2010/main" val="43014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صورت افراد متمایل به برقراری ارتباط توام با اعتماد با این گروه ها و سازمان ها هستند. از سوی دیگر اگر اصول اجرا برای درک و فهم، مشکل، پنهان و آمیخته با رمز و راز باشد، شایعات، حرف های بی اساس و تئوری های توطئه زیاد شده و مردم در مقابل اعتماد کردن از خود تردید نشان می دهند(منبغ قبلی، 144)</a:t>
            </a:r>
          </a:p>
          <a:p>
            <a:endParaRPr lang="fa-IR">
              <a:cs typeface="B Zar" panose="00000400000000000000" pitchFamily="2" charset="-78"/>
            </a:endParaRPr>
          </a:p>
        </p:txBody>
      </p:sp>
      <p:sp>
        <p:nvSpPr>
          <p:cNvPr id="4" name="Flowchart: Process 3"/>
          <p:cNvSpPr/>
          <p:nvPr/>
        </p:nvSpPr>
        <p:spPr>
          <a:xfrm>
            <a:off x="838200" y="3672115"/>
            <a:ext cx="5471885" cy="16546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حرف های بی اساس و تئوری های توطئه</a:t>
            </a:r>
            <a:endParaRPr lang="fa-IR" b="1">
              <a:solidFill>
                <a:srgbClr val="FF0000"/>
              </a:solidFill>
            </a:endParaRPr>
          </a:p>
        </p:txBody>
      </p:sp>
    </p:spTree>
    <p:extLst>
      <p:ext uri="{BB962C8B-B14F-4D97-AF65-F5344CB8AC3E}">
        <p14:creationId xmlns:p14="http://schemas.microsoft.com/office/powerpoint/2010/main" val="333229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گسترش روابط اجتماعی و تفکیک و تمایز فوق العاده نقش های اجتماعی در جوامع مدرن از یکسو و همچنین انتقال بسیاری از نقش های </a:t>
            </a:r>
            <a:r>
              <a:rPr lang="fa-IR" smtClean="0">
                <a:cs typeface="B Zar" panose="00000400000000000000" pitchFamily="2" charset="-78"/>
              </a:rPr>
              <a:t>خانواده </a:t>
            </a:r>
            <a:r>
              <a:rPr lang="fa-IR" smtClean="0">
                <a:cs typeface="B Zar" panose="00000400000000000000" pitchFamily="2" charset="-78"/>
              </a:rPr>
              <a:t>و اجتماعات محلی به گروهها و نهادهای اجتماعی از سوی دیگر، سبب گردیده تا در میان انواع گونه های اعتماد، اعتماد به نظام های انتزاعی و نهادهای اجتماعی به عنوان عاملی در جهت برقراری مشارکت اجتماعی و پیشبرد مقاصد اجتماعی و اقتصادی به یکی از ضرورت های </a:t>
            </a:r>
            <a:r>
              <a:rPr lang="fa-IR" smtClean="0">
                <a:cs typeface="B Zar" panose="00000400000000000000" pitchFamily="2" charset="-78"/>
              </a:rPr>
              <a:t>زندگی </a:t>
            </a:r>
            <a:r>
              <a:rPr lang="fa-IR" smtClean="0">
                <a:cs typeface="B Zar" panose="00000400000000000000" pitchFamily="2" charset="-78"/>
              </a:rPr>
              <a:t>اجتماعی مدرن مبدل گردد. </a:t>
            </a:r>
            <a:endParaRPr lang="fa-IR">
              <a:cs typeface="B Zar" panose="00000400000000000000" pitchFamily="2" charset="-78"/>
            </a:endParaRPr>
          </a:p>
        </p:txBody>
      </p:sp>
      <p:sp>
        <p:nvSpPr>
          <p:cNvPr id="4" name="Flowchart: Process 3"/>
          <p:cNvSpPr/>
          <p:nvPr/>
        </p:nvSpPr>
        <p:spPr>
          <a:xfrm>
            <a:off x="3287485" y="4586514"/>
            <a:ext cx="5617029" cy="11787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تفکیک و تمایز فوق العاده نقش های اجتماعی</a:t>
            </a:r>
            <a:endParaRPr lang="fa-IR">
              <a:solidFill>
                <a:srgbClr val="FF0000"/>
              </a:solidFill>
            </a:endParaRPr>
          </a:p>
        </p:txBody>
      </p:sp>
    </p:spTree>
    <p:extLst>
      <p:ext uri="{BB962C8B-B14F-4D97-AF65-F5344CB8AC3E}">
        <p14:creationId xmlns:p14="http://schemas.microsoft.com/office/powerpoint/2010/main" val="276605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شرط ساختاری دیگر عبارتست از «</a:t>
            </a:r>
            <a:r>
              <a:rPr lang="fa-IR" b="1" smtClean="0">
                <a:solidFill>
                  <a:srgbClr val="FF0000"/>
                </a:solidFill>
                <a:cs typeface="B Zar" panose="00000400000000000000" pitchFamily="2" charset="-78"/>
              </a:rPr>
              <a:t>پاسخ گو بودن افراد و نهادها</a:t>
            </a:r>
            <a:r>
              <a:rPr lang="fa-IR" smtClean="0">
                <a:cs typeface="B Zar" panose="00000400000000000000" pitchFamily="2" charset="-78"/>
              </a:rPr>
              <a:t>» و نقطه مقابل آن، خودسرانگی و بی مسئولیتی آنها وقتی مجموعه ای از نهاد ها، توانمند، در دسترس و به معنای واقعی کلمه در حال حاض انجام وظیفه باشند، با تعیین معیارها و فراهم کردن زمینه برای کنترل  و نظارت بر رفتار افراد، از خطر سوء استفاده کاسته شده و نظم و ترتیب زوال کار حفظ می گردد. در این صورت،  هر کسی اطمینان دارد که معیارها رعایت شده، از انحراف ها جلوگیری می شود و حتی اگر سوء استفادهای می شود، با توسل به اقامه دعوا، میانجی گری، جبرن خسارت یا موارد مشابه  مساله حل خواهد شد. </a:t>
            </a:r>
            <a:endParaRPr lang="fa-IR">
              <a:cs typeface="B Zar" panose="00000400000000000000" pitchFamily="2" charset="-78"/>
            </a:endParaRPr>
          </a:p>
        </p:txBody>
      </p:sp>
    </p:spTree>
    <p:extLst>
      <p:ext uri="{BB962C8B-B14F-4D97-AF65-F5344CB8AC3E}">
        <p14:creationId xmlns:p14="http://schemas.microsoft.com/office/powerpoint/2010/main" val="299685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091542" y="1825625"/>
            <a:ext cx="8262257" cy="4351338"/>
          </a:xfrm>
        </p:spPr>
        <p:txBody>
          <a:bodyPr>
            <a:normAutofit/>
          </a:bodyPr>
          <a:lstStyle/>
          <a:p>
            <a:pPr algn="just"/>
            <a:r>
              <a:rPr lang="fa-IR" smtClean="0">
                <a:cs typeface="B Zar" panose="00000400000000000000" pitchFamily="2" charset="-78"/>
              </a:rPr>
              <a:t>این شرط باعث </a:t>
            </a:r>
            <a:r>
              <a:rPr lang="fa-IR" smtClean="0">
                <a:cs typeface="B Zar" panose="00000400000000000000" pitchFamily="2" charset="-78"/>
              </a:rPr>
              <a:t>رشد </a:t>
            </a:r>
            <a:r>
              <a:rPr lang="fa-IR" smtClean="0">
                <a:cs typeface="B Zar" panose="00000400000000000000" pitchFamily="2" charset="-78"/>
              </a:rPr>
              <a:t>اعتماد بیشتر در افراد نسبت به دیگران می گردد. زتومکا همچنین «</a:t>
            </a:r>
            <a:r>
              <a:rPr lang="fa-IR" b="1" smtClean="0">
                <a:solidFill>
                  <a:srgbClr val="FF0000"/>
                </a:solidFill>
                <a:cs typeface="B Zar" panose="00000400000000000000" pitchFamily="2" charset="-78"/>
              </a:rPr>
              <a:t>عملکرد یا نحوه اجرا</a:t>
            </a:r>
            <a:r>
              <a:rPr lang="fa-IR" smtClean="0">
                <a:cs typeface="B Zar" panose="00000400000000000000" pitchFamily="2" charset="-78"/>
              </a:rPr>
              <a:t>» را یکی از مبانی ایجاد اعتماد اولیه بر شمارد. از نظر کلمن نیز عملکرد امین به عنوان یک منبع مهم اطلاعات تلقی می گردد که بر اعتماد به امین تاثیر می گذارد(کلمن، 1377، 297) نگاه پاتنام به اعتماد به عنوان یک ویژگی فردی این گونه ست که وی مقدار اعتماد افراد را با وضعیت پایگاه اجتماعی، میزان تحصیل، مقدار درآمد و تجارب شخصی آنها مرتبط می داند (وثوقی و همکاران، 1388، 143)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253342" cy="2676525"/>
          </a:xfrm>
          <a:prstGeom prst="rect">
            <a:avLst/>
          </a:prstGeom>
        </p:spPr>
      </p:pic>
      <p:sp>
        <p:nvSpPr>
          <p:cNvPr id="5" name="TextBox 4"/>
          <p:cNvSpPr txBox="1"/>
          <p:nvPr/>
        </p:nvSpPr>
        <p:spPr>
          <a:xfrm>
            <a:off x="1582057" y="4789714"/>
            <a:ext cx="1132114"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کلمن</a:t>
            </a:r>
            <a:endParaRPr lang="fa-IR">
              <a:solidFill>
                <a:srgbClr val="FF0000"/>
              </a:solidFill>
            </a:endParaRPr>
          </a:p>
        </p:txBody>
      </p:sp>
    </p:spTree>
    <p:extLst>
      <p:ext uri="{BB962C8B-B14F-4D97-AF65-F5344CB8AC3E}">
        <p14:creationId xmlns:p14="http://schemas.microsoft.com/office/powerpoint/2010/main" val="148708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نظر  افه نیز هر چه فردی که اعتماد می کن بتواند به منابعی مانند قدرت، پول و اطلاعات متوسل شود در برابر از یمان رفتن رابطه اعتماد کمتر آسیب پذیر خواهد بود. در نتیجه ثروتمندان، قدرتمنندان و کسانی که اطلاعات زیادی دارند، می توانند هزینه های اعتماد را بپردازند چون به راحتی می توانند در هم شکستن اعتماد را تحمل کنند ولی اعتماد کنندگان کم قدرت تر ممکن است از درهم شکستن رابطه اعتماد به شدت متضرر شوند(افه، 1384، 79)</a:t>
            </a:r>
          </a:p>
          <a:p>
            <a:endParaRPr lang="fa-IR">
              <a:cs typeface="B Zar" panose="00000400000000000000" pitchFamily="2" charset="-78"/>
            </a:endParaRPr>
          </a:p>
        </p:txBody>
      </p:sp>
      <p:sp>
        <p:nvSpPr>
          <p:cNvPr id="4" name="Flowchart: Connector 3"/>
          <p:cNvSpPr/>
          <p:nvPr/>
        </p:nvSpPr>
        <p:spPr>
          <a:xfrm>
            <a:off x="838200" y="4194629"/>
            <a:ext cx="2510972" cy="124822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هزینه های اعتماد</a:t>
            </a:r>
            <a:endParaRPr lang="fa-IR" b="1">
              <a:solidFill>
                <a:srgbClr val="FF0000"/>
              </a:solidFill>
            </a:endParaRPr>
          </a:p>
        </p:txBody>
      </p:sp>
    </p:spTree>
    <p:extLst>
      <p:ext uri="{BB962C8B-B14F-4D97-AF65-F5344CB8AC3E}">
        <p14:creationId xmlns:p14="http://schemas.microsoft.com/office/powerpoint/2010/main" val="161431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پیشینه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محمدیان ساروی(1384) طی پژوهش خود در استان مازندران به این نتیجه دست یافته است  که عوامل عملکردی از قبیل، عمل به مسئولیت اجتماعی، عمل و پایبندی به اخلاقیات و منشور اخلاقی سازمان، مشارکت شهروندان در اتخاذ تصمیمات، برخورد یکسان و منصفانه با شهروندان، کارایی در ارائه خدمات، شفافیت و اطلاع رسانی مناسب و پاسخ گویی از جمله عوامل موثر بر اعتماد عمومی نسبت به دستگاه های دولتی می باشند. </a:t>
            </a:r>
            <a:endParaRPr lang="fa-IR">
              <a:cs typeface="B Zar" panose="00000400000000000000" pitchFamily="2" charset="-78"/>
            </a:endParaRPr>
          </a:p>
        </p:txBody>
      </p:sp>
      <p:sp>
        <p:nvSpPr>
          <p:cNvPr id="4" name="Flowchart: Process 3"/>
          <p:cNvSpPr/>
          <p:nvPr/>
        </p:nvSpPr>
        <p:spPr>
          <a:xfrm>
            <a:off x="1756228" y="4267200"/>
            <a:ext cx="4557485" cy="13208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اعتماد عمومی نسبت به دستگاه های دولتی</a:t>
            </a:r>
            <a:endParaRPr lang="fa-IR" b="1">
              <a:solidFill>
                <a:srgbClr val="FF0000"/>
              </a:solidFill>
            </a:endParaRPr>
          </a:p>
        </p:txBody>
      </p:sp>
    </p:spTree>
    <p:extLst>
      <p:ext uri="{BB962C8B-B14F-4D97-AF65-F5344CB8AC3E}">
        <p14:creationId xmlns:p14="http://schemas.microsoft.com/office/powerpoint/2010/main" val="191279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مقبولی اقبالی(1386) نیز در پژوهش خود مشاهده کرده که متغیرهایی مانند ارزیابی شهروندان از عملکرد شهرداری ، احساس </a:t>
            </a:r>
            <a:r>
              <a:rPr lang="fa-IR">
                <a:solidFill>
                  <a:prstClr val="black"/>
                </a:solidFill>
                <a:cs typeface="B Zar" panose="00000400000000000000" pitchFamily="2" charset="-78"/>
              </a:rPr>
              <a:t>مثبت </a:t>
            </a:r>
            <a:r>
              <a:rPr lang="fa-IR" smtClean="0">
                <a:solidFill>
                  <a:prstClr val="black"/>
                </a:solidFill>
                <a:cs typeface="B Zar" panose="00000400000000000000" pitchFamily="2" charset="-78"/>
              </a:rPr>
              <a:t>شهروندان </a:t>
            </a:r>
            <a:r>
              <a:rPr lang="fa-IR">
                <a:solidFill>
                  <a:prstClr val="black"/>
                </a:solidFill>
                <a:cs typeface="B Zar" panose="00000400000000000000" pitchFamily="2" charset="-78"/>
              </a:rPr>
              <a:t>از کارایی و توانمندی شهرداری تهران و مقدار آشنایی با  وظایف و ماموریتهای شهرداری بر مقدار اعتماد نهادی آنان به شهرداری تهران تاثیرگذار می باشد. یافته های عابدی جعفری (1388) نیز نشاندهنده تاثیرگذاری متغیرهای مستقلی از قبیل </a:t>
            </a:r>
            <a:r>
              <a:rPr lang="fa-IR" b="1">
                <a:solidFill>
                  <a:srgbClr val="FF0000"/>
                </a:solidFill>
                <a:cs typeface="B Zar" panose="00000400000000000000" pitchFamily="2" charset="-78"/>
              </a:rPr>
              <a:t>ویژگی های اعتماد کننده</a:t>
            </a:r>
            <a:r>
              <a:rPr lang="fa-IR">
                <a:solidFill>
                  <a:prstClr val="black"/>
                </a:solidFill>
                <a:cs typeface="B Zar" panose="00000400000000000000" pitchFamily="2" charset="-78"/>
              </a:rPr>
              <a:t>، </a:t>
            </a:r>
            <a:r>
              <a:rPr lang="fa-IR" b="1">
                <a:solidFill>
                  <a:srgbClr val="00B0F0"/>
                </a:solidFill>
                <a:cs typeface="B Zar" panose="00000400000000000000" pitchFamily="2" charset="-78"/>
              </a:rPr>
              <a:t>ویژگی های اعتماد شونده </a:t>
            </a:r>
            <a:r>
              <a:rPr lang="fa-IR">
                <a:solidFill>
                  <a:prstClr val="black"/>
                </a:solidFill>
                <a:cs typeface="B Zar" panose="00000400000000000000" pitchFamily="2" charset="-78"/>
              </a:rPr>
              <a:t>و </a:t>
            </a:r>
            <a:r>
              <a:rPr lang="fa-IR">
                <a:solidFill>
                  <a:srgbClr val="00B050"/>
                </a:solidFill>
                <a:cs typeface="B Zar" panose="00000400000000000000" pitchFamily="2" charset="-78"/>
              </a:rPr>
              <a:t>ویژگی های محیط </a:t>
            </a:r>
            <a:r>
              <a:rPr lang="fa-IR">
                <a:solidFill>
                  <a:prstClr val="black"/>
                </a:solidFill>
                <a:cs typeface="B Zar" panose="00000400000000000000" pitchFamily="2" charset="-78"/>
              </a:rPr>
              <a:t>بر متغیر وابسته اعتماد شهروندان نسبت به مدیریت شهری می باشد. </a:t>
            </a:r>
          </a:p>
          <a:p>
            <a:endParaRPr lang="fa-IR">
              <a:cs typeface="B Zar" panose="00000400000000000000" pitchFamily="2" charset="-78"/>
            </a:endParaRPr>
          </a:p>
        </p:txBody>
      </p:sp>
    </p:spTree>
    <p:extLst>
      <p:ext uri="{BB962C8B-B14F-4D97-AF65-F5344CB8AC3E}">
        <p14:creationId xmlns:p14="http://schemas.microsoft.com/office/powerpoint/2010/main" val="165661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پژوهشی که جهت سنجش اعتماد اجتمای در استان چهارمحال و بختیاری به وسیلهئ کتانی و همکاران(1389) در پژوهشی جهت تبیین جامعه شناختی میزان اعتماد مردم به پلیس در اهواز به این نتیجه رسیده اند که </a:t>
            </a:r>
            <a:r>
              <a:rPr lang="fa-IR" smtClean="0">
                <a:solidFill>
                  <a:srgbClr val="FF0000"/>
                </a:solidFill>
                <a:cs typeface="B Zar" panose="00000400000000000000" pitchFamily="2" charset="-78"/>
              </a:rPr>
              <a:t>متغیر مقدار دینداری بیشترین تاثیر را بر مقدار اعتماد داشته و متغیر احساس انومی دارای رابطه ای منفی با متغیر اعتماد می باشد</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241425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بخشی (1389) نیز پژوهشی با همین مضمون، عواملی همچون کارامدی، پاسخ گوییف شفافیت سازمانی و انسجام هنجاری را از عوامل موثر بر اعتماد شهروندان </a:t>
            </a:r>
            <a:r>
              <a:rPr lang="fa-IR">
                <a:solidFill>
                  <a:prstClr val="black"/>
                </a:solidFill>
                <a:cs typeface="B Zar" panose="00000400000000000000" pitchFamily="2" charset="-78"/>
              </a:rPr>
              <a:t>تهرانی </a:t>
            </a:r>
            <a:r>
              <a:rPr lang="fa-IR" smtClean="0">
                <a:solidFill>
                  <a:prstClr val="black"/>
                </a:solidFill>
                <a:cs typeface="B Zar" panose="00000400000000000000" pitchFamily="2" charset="-78"/>
              </a:rPr>
              <a:t>به </a:t>
            </a:r>
            <a:r>
              <a:rPr lang="fa-IR">
                <a:solidFill>
                  <a:prstClr val="black"/>
                </a:solidFill>
                <a:cs typeface="B Zar" panose="00000400000000000000" pitchFamily="2" charset="-78"/>
              </a:rPr>
              <a:t>نهاد پلیس بر شمارد. همچنین مطالعه عباس زاده  و همکاران(1390) بیانگر این است که عواملی همچون آنومی اجتماعی، امنیت شغلی و کنترل اجتماعی از متغیرهای موثر بر مقدار اعتماد به دستگاههای اجرایی می باشند.</a:t>
            </a:r>
          </a:p>
          <a:p>
            <a:endParaRPr lang="fa-IR">
              <a:cs typeface="B Zar" panose="00000400000000000000" pitchFamily="2" charset="-78"/>
            </a:endParaRPr>
          </a:p>
        </p:txBody>
      </p:sp>
      <p:sp>
        <p:nvSpPr>
          <p:cNvPr id="4" name="Flowchart: Process 3"/>
          <p:cNvSpPr/>
          <p:nvPr/>
        </p:nvSpPr>
        <p:spPr>
          <a:xfrm>
            <a:off x="838200" y="4136572"/>
            <a:ext cx="3556000" cy="15530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آنومی اجتماعی</a:t>
            </a:r>
            <a:r>
              <a:rPr lang="fa-IR" sz="2800" b="1">
                <a:solidFill>
                  <a:srgbClr val="FF0000"/>
                </a:solidFill>
                <a:cs typeface="B Zar" panose="00000400000000000000" pitchFamily="2" charset="-78"/>
              </a:rPr>
              <a:t>، </a:t>
            </a:r>
            <a:endParaRPr lang="fa-IR" sz="2800" b="1" smtClean="0">
              <a:solidFill>
                <a:srgbClr val="FF0000"/>
              </a:solidFill>
              <a:cs typeface="B Zar" panose="00000400000000000000" pitchFamily="2" charset="-78"/>
            </a:endParaRPr>
          </a:p>
          <a:p>
            <a:pPr algn="ctr"/>
            <a:r>
              <a:rPr lang="fa-IR" sz="2800" b="1" smtClean="0">
                <a:solidFill>
                  <a:srgbClr val="FF0000"/>
                </a:solidFill>
                <a:cs typeface="B Zar" panose="00000400000000000000" pitchFamily="2" charset="-78"/>
              </a:rPr>
              <a:t>امنیت </a:t>
            </a:r>
            <a:r>
              <a:rPr lang="fa-IR" sz="2800" b="1">
                <a:solidFill>
                  <a:srgbClr val="FF0000"/>
                </a:solidFill>
                <a:cs typeface="B Zar" panose="00000400000000000000" pitchFamily="2" charset="-78"/>
              </a:rPr>
              <a:t>شغلی </a:t>
            </a:r>
            <a:r>
              <a:rPr lang="fa-IR" sz="2800" b="1">
                <a:solidFill>
                  <a:srgbClr val="FF0000"/>
                </a:solidFill>
                <a:cs typeface="B Zar" panose="00000400000000000000" pitchFamily="2" charset="-78"/>
              </a:rPr>
              <a:t>و </a:t>
            </a:r>
            <a:endParaRPr lang="fa-IR" sz="2800" b="1" smtClean="0">
              <a:solidFill>
                <a:srgbClr val="FF0000"/>
              </a:solidFill>
              <a:cs typeface="B Zar" panose="00000400000000000000" pitchFamily="2" charset="-78"/>
            </a:endParaRPr>
          </a:p>
          <a:p>
            <a:pPr algn="ctr"/>
            <a:r>
              <a:rPr lang="fa-IR" sz="2800" b="1" smtClean="0">
                <a:solidFill>
                  <a:srgbClr val="FF0000"/>
                </a:solidFill>
                <a:cs typeface="B Zar" panose="00000400000000000000" pitchFamily="2" charset="-78"/>
              </a:rPr>
              <a:t>کنترل </a:t>
            </a:r>
            <a:r>
              <a:rPr lang="fa-IR" sz="2800" b="1">
                <a:solidFill>
                  <a:srgbClr val="FF0000"/>
                </a:solidFill>
                <a:cs typeface="B Zar" panose="00000400000000000000" pitchFamily="2" charset="-78"/>
              </a:rPr>
              <a:t>اجتماعی</a:t>
            </a:r>
            <a:endParaRPr lang="fa-IR" b="1">
              <a:solidFill>
                <a:srgbClr val="FF0000"/>
              </a:solidFill>
            </a:endParaRPr>
          </a:p>
        </p:txBody>
      </p:sp>
    </p:spTree>
    <p:extLst>
      <p:ext uri="{BB962C8B-B14F-4D97-AF65-F5344CB8AC3E}">
        <p14:creationId xmlns:p14="http://schemas.microsoft.com/office/powerpoint/2010/main" val="3050672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این پژوهش به روش توصیفی و از نوع پیمایشی انجام شده است که در آن واحد تجزیه و تحلیل، مدیریت شهری می باشد. روش جمع آوری داده ها به دو بخش کتابخانه یا و میدانی می باشند. در بخش کتابخانه ای، داده های اینترنتی  جمع آوری شده و در بخش میدانی پژوهش، از ابزار پرسشنامه استفاده گردیده است. جامعه آماری پژوهش شامل  تمامی شهروندان ساکن در مناطق شهری 3 و 7 و 19 شهر تهران بوده که نمونه گیری جامعه آماری به روش نمونه گیری تصادفی، خوشه ای و متناسب با حجم انجام گرفته است. </a:t>
            </a:r>
            <a:endParaRPr lang="fa-IR">
              <a:cs typeface="B Zar" panose="00000400000000000000" pitchFamily="2" charset="-78"/>
            </a:endParaRPr>
          </a:p>
        </p:txBody>
      </p:sp>
    </p:spTree>
    <p:extLst>
      <p:ext uri="{BB962C8B-B14F-4D97-AF65-F5344CB8AC3E}">
        <p14:creationId xmlns:p14="http://schemas.microsoft.com/office/powerpoint/2010/main" val="4262648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مقدار حجم نمونه با استفاده از فرمول کوکران محسابه شده که با توجه به جمعیت جامعه اماری (ُسه منطقه شهری، منطقه سه به جمعیت 284457 نفر، منطقه هفت به جمعیت 305240 نفر و منطقه نوزده به جمعیت 28315 نفر و به طور جمعیت کل 828012 نفر) به مقدار</a:t>
            </a:r>
            <a:r>
              <a:rPr lang="fa-IR">
                <a:solidFill>
                  <a:srgbClr val="FF0000"/>
                </a:solidFill>
                <a:cs typeface="B Zar" panose="00000400000000000000" pitchFamily="2" charset="-78"/>
              </a:rPr>
              <a:t> 384 نفر </a:t>
            </a:r>
            <a:r>
              <a:rPr lang="fa-IR">
                <a:solidFill>
                  <a:prstClr val="black"/>
                </a:solidFill>
                <a:cs typeface="B Zar" panose="00000400000000000000" pitchFamily="2" charset="-78"/>
              </a:rPr>
              <a:t>تعیین گردیده است. به منظور روایی محتوایی و صوری ابزار اندازه گیری، پرسشنامه پس از تهیه در اختیار تنی چند از صاحب نظران اساتید و همچنین کارشناسان علوم اجتماعی قرار گرفت. </a:t>
            </a:r>
          </a:p>
          <a:p>
            <a:endParaRPr lang="fa-IR"/>
          </a:p>
        </p:txBody>
      </p:sp>
    </p:spTree>
    <p:extLst>
      <p:ext uri="{BB962C8B-B14F-4D97-AF65-F5344CB8AC3E}">
        <p14:creationId xmlns:p14="http://schemas.microsoft.com/office/powerpoint/2010/main" val="626208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اظهار نظر آنان، اصلاحات لازم اعمال شده و در نظر خوای مجدد مطابق نظرات انان روایی ابزار در سطح بالایی ارزیابی گردید. همچنین پایایی گویه های پرسشنامه نیز با محاسبه ضریب آلفای کرونباخ برای متغیر های پژوهش – اعتماد نهادی (0/77) اعتماد بین شخصی (0/88) عملکرد (0/86) شفافیت سازمانی (0/85) وحدت هنجاری (0/77) پاسخ گویی سازمانی (0/76-) مورد تایید قرار گرفت. برای تحلیل داده ها از جدول توصیفی متغیرها، انواع آزمون های معناداری، همبستگی اسپیرمن، پیرسون و رگرسیون چند متغیره و تحلیل مسیر استفاده شده است. </a:t>
            </a:r>
            <a:endParaRPr lang="fa-IR">
              <a:cs typeface="B Zar" panose="00000400000000000000" pitchFamily="2" charset="-78"/>
            </a:endParaRPr>
          </a:p>
        </p:txBody>
      </p:sp>
    </p:spTree>
    <p:extLst>
      <p:ext uri="{BB962C8B-B14F-4D97-AF65-F5344CB8AC3E}">
        <p14:creationId xmlns:p14="http://schemas.microsoft.com/office/powerpoint/2010/main" val="223925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این پژوهش به بررسی مقدار اعتماد شهروندان تهرانی به مدیریت شهری و هم چنین عوامل موثر  بر ان پرداخته است. تحقیق به روش پیمایشی صورت گرفته که جامعه آماری آن را شهروندان منطاق 3 و 7 و 19 شهر تهران به خود اختصاص داده اند.نمونه گیری به روش تصادفی، خوشه ای و متناسب با حجم انجام گرفته و مقدار حجم نمونه اماری با استفاده از فرمول کوکران به مقدار </a:t>
            </a:r>
            <a:r>
              <a:rPr lang="fa-IR" b="1">
                <a:solidFill>
                  <a:srgbClr val="FF0000"/>
                </a:solidFill>
                <a:cs typeface="B Zar" panose="00000400000000000000" pitchFamily="2" charset="-78"/>
              </a:rPr>
              <a:t>384 نفر</a:t>
            </a:r>
            <a:r>
              <a:rPr lang="fa-IR">
                <a:solidFill>
                  <a:prstClr val="black"/>
                </a:solidFill>
                <a:cs typeface="B Zar" panose="00000400000000000000" pitchFamily="2" charset="-78"/>
              </a:rPr>
              <a:t> تعیین شده است.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3238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شاخص ها و نماگرهای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بررسی اعتماد و عوامل تاثیر گذار بر آن، نیازمند مجموعه ای از معرف ها (نما گرها) در قالب شاخص ها است. در راه شاخص سازی باید مجموعه ای یکپارچه از معرف ها به وجود آیند. معرف ها نمودهایی از اندازه گیری هستند. آنها داده هایی هستند که خصوصیات نظام را خلاصه رکده یا آن چه را که در یک نظام روی می دهد شفاف و آشکار می سازند. معرف ها عامل پیوند و ارتباط ما با دنیا هستند(بسحاق و همکاران، 1391، 4) در این پژوهش متغیرها با استفاده از شاخص ها و معرف های جدول شماره 1 سنجیده شده اند. </a:t>
            </a:r>
            <a:endParaRPr lang="fa-IR">
              <a:cs typeface="B Zar" panose="00000400000000000000" pitchFamily="2" charset="-78"/>
            </a:endParaRPr>
          </a:p>
        </p:txBody>
      </p:sp>
      <p:sp>
        <p:nvSpPr>
          <p:cNvPr id="4" name="Flowchart: Connector 3"/>
          <p:cNvSpPr/>
          <p:nvPr/>
        </p:nvSpPr>
        <p:spPr>
          <a:xfrm>
            <a:off x="838200" y="4325258"/>
            <a:ext cx="1843314" cy="121920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شاخص سازی</a:t>
            </a:r>
            <a:endParaRPr lang="fa-IR" b="1">
              <a:solidFill>
                <a:srgbClr val="FF0000"/>
              </a:solidFill>
            </a:endParaRPr>
          </a:p>
        </p:txBody>
      </p:sp>
    </p:spTree>
    <p:extLst>
      <p:ext uri="{BB962C8B-B14F-4D97-AF65-F5344CB8AC3E}">
        <p14:creationId xmlns:p14="http://schemas.microsoft.com/office/powerpoint/2010/main" val="3052672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90918" y="572741"/>
            <a:ext cx="9962882" cy="5604222"/>
          </a:xfrm>
          <a:prstGeom prst="rect">
            <a:avLst/>
          </a:prstGeom>
        </p:spPr>
      </p:pic>
    </p:spTree>
    <p:extLst>
      <p:ext uri="{BB962C8B-B14F-4D97-AF65-F5344CB8AC3E}">
        <p14:creationId xmlns:p14="http://schemas.microsoft.com/office/powerpoint/2010/main" val="417470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یافته های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راستای تحلیل داده ها و طبق جدول شماره 2 متغیرهای وابسته و مستقل پژوهش مورد سنجش قرار گرفته اند. متغیر اول، اعتماد نهادی، شهروندان به مدیریت شهری نام دارد که مقدار آن از نظر 65/6 درصد از پاسخ گویان (اکثریت آنها) در حد متوسطی می باشد. همچنین اکثریت پاسخگویان مقدار متغیر بعدی یعنی اعتماد بین شخصی خود به کارگزاران شهرداری را در حد پایینی ارزیابی کرده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12623" y="3824061"/>
            <a:ext cx="2828925" cy="1619250"/>
          </a:xfrm>
          <a:prstGeom prst="rect">
            <a:avLst/>
          </a:prstGeom>
        </p:spPr>
      </p:pic>
    </p:spTree>
    <p:extLst>
      <p:ext uri="{BB962C8B-B14F-4D97-AF65-F5344CB8AC3E}">
        <p14:creationId xmlns:p14="http://schemas.microsoft.com/office/powerpoint/2010/main" val="1372279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ترکیب گویه های مربوط به دو متغیر اعتماد نهادی و اعتماد بین شخصی، متغیر وابسته پژوهش (اعتماد کل) حاصل گردید. نتایج تحلیل داده ها نشان داد که میزان اعتماد 90/4 درصد پاسخ گویان به مدیریت شهری در حد متوسط  و پایین می باشد. شفافیت سازمانی، اولین متغیر م</a:t>
            </a:r>
            <a:r>
              <a:rPr lang="fa-IR">
                <a:cs typeface="B Zar" panose="00000400000000000000" pitchFamily="2" charset="-78"/>
              </a:rPr>
              <a:t>س</a:t>
            </a:r>
            <a:r>
              <a:rPr lang="fa-IR" smtClean="0">
                <a:cs typeface="B Zar" panose="00000400000000000000" pitchFamily="2" charset="-78"/>
              </a:rPr>
              <a:t>تقلی است که مورد سنجش قرار گرفت. شفافیت سازمانی به معنی در دسترس بودن داده های سازمانی، اطلاع رسانی شفاف و وجود قوانین صریح در سازمان می باشد. همانگونه که نتایج جدول نشان می دهد، اکثریت پاسخ گویان میزان شفافیت سازمانی شهرداری را در حد متوسط و پایین دانسته اند. </a:t>
            </a:r>
            <a:endParaRPr lang="fa-IR">
              <a:cs typeface="B Zar" panose="00000400000000000000" pitchFamily="2" charset="-78"/>
            </a:endParaRPr>
          </a:p>
        </p:txBody>
      </p:sp>
      <p:sp>
        <p:nvSpPr>
          <p:cNvPr id="4" name="Flowchart: Process 3"/>
          <p:cNvSpPr/>
          <p:nvPr/>
        </p:nvSpPr>
        <p:spPr>
          <a:xfrm>
            <a:off x="1770743" y="4760686"/>
            <a:ext cx="4209143" cy="9724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دو متغیر </a:t>
            </a:r>
            <a:r>
              <a:rPr lang="fa-IR" sz="2800" b="1">
                <a:solidFill>
                  <a:srgbClr val="FF0000"/>
                </a:solidFill>
                <a:cs typeface="B Zar" panose="00000400000000000000" pitchFamily="2" charset="-78"/>
              </a:rPr>
              <a:t>اعتماد </a:t>
            </a:r>
            <a:r>
              <a:rPr lang="fa-IR" sz="2800" b="1" smtClean="0">
                <a:solidFill>
                  <a:srgbClr val="FF0000"/>
                </a:solidFill>
                <a:cs typeface="B Zar" panose="00000400000000000000" pitchFamily="2" charset="-78"/>
              </a:rPr>
              <a:t>نهادی</a:t>
            </a:r>
          </a:p>
          <a:p>
            <a:pPr algn="ctr"/>
            <a:r>
              <a:rPr lang="fa-IR" sz="2800" b="1" smtClean="0">
                <a:solidFill>
                  <a:srgbClr val="FF0000"/>
                </a:solidFill>
                <a:cs typeface="B Zar" panose="00000400000000000000" pitchFamily="2" charset="-78"/>
              </a:rPr>
              <a:t> </a:t>
            </a:r>
            <a:r>
              <a:rPr lang="fa-IR" sz="2800" b="1">
                <a:solidFill>
                  <a:srgbClr val="FF0000"/>
                </a:solidFill>
                <a:cs typeface="B Zar" panose="00000400000000000000" pitchFamily="2" charset="-78"/>
              </a:rPr>
              <a:t>و اعتماد بین شخصی</a:t>
            </a:r>
            <a:endParaRPr lang="fa-IR" b="1">
              <a:solidFill>
                <a:srgbClr val="FF0000"/>
              </a:solidFill>
            </a:endParaRPr>
          </a:p>
        </p:txBody>
      </p:sp>
    </p:spTree>
    <p:extLst>
      <p:ext uri="{BB962C8B-B14F-4D97-AF65-F5344CB8AC3E}">
        <p14:creationId xmlns:p14="http://schemas.microsoft.com/office/powerpoint/2010/main" val="4200536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منظور از پاسخ گویی وجود روحیه مسئولیت پذیری در سازمان و کارگزاران آن می باشند که به تبع آن سازمان را انتقاد پذیر نموده و ان ر تحت کنترل و نظارت به وسیله شهروندان و سیستم های نظارتی قرار می دهد، نتایج به دست آمده از تحلیل داده ها نشان می دهد که اکثریت پاسخ گویان مقدار متغیر پاسخ گویی سازمانی شهرداری را در حد متوسط و پایین ارزیابی کرده اند. </a:t>
            </a:r>
            <a:endParaRPr lang="fa-IR">
              <a:cs typeface="B Zar" panose="00000400000000000000" pitchFamily="2" charset="-78"/>
            </a:endParaRPr>
          </a:p>
        </p:txBody>
      </p:sp>
      <p:sp>
        <p:nvSpPr>
          <p:cNvPr id="4" name="Flowchart: Process 3"/>
          <p:cNvSpPr/>
          <p:nvPr/>
        </p:nvSpPr>
        <p:spPr>
          <a:xfrm>
            <a:off x="2496457" y="4194629"/>
            <a:ext cx="3875314"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روحیه مسئولیت پذیری</a:t>
            </a:r>
            <a:endParaRPr lang="fa-IR" b="1">
              <a:solidFill>
                <a:srgbClr val="FF0000"/>
              </a:solidFill>
            </a:endParaRPr>
          </a:p>
        </p:txBody>
      </p:sp>
    </p:spTree>
    <p:extLst>
      <p:ext uri="{BB962C8B-B14F-4D97-AF65-F5344CB8AC3E}">
        <p14:creationId xmlns:p14="http://schemas.microsoft.com/office/powerpoint/2010/main" val="305828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متغیر وحدت هنجاری در سازمان، متغیر مستقل دیگری است </a:t>
            </a:r>
            <a:r>
              <a:rPr lang="fa-IR" smtClean="0">
                <a:cs typeface="B Zar" panose="00000400000000000000" pitchFamily="2" charset="-78"/>
              </a:rPr>
              <a:t>که به وسیله پاسخ گویان مورد سنجش قرار گرفت. منظور از وحدت هنجاری، حاکمیت روح قانون، وجود قوانین یکپارچه  و همچنین وجود هماهنگی بین ارکان گوناگون یک نهاد می باشد. همان گونه که نتایج جدول شماره 2 نشان می دهد اکثریت پاسخ گویان میزان وحدت هنجاری سازمان شهرداری را در حد متوسط و پایین دانسته اند. جهت بررسی متغیر عملکرد سازمان شهرداری این متغیر به دو بعد عملکرد کارگزاران و عملکرد خدمات شهری تقسیم گردیده و سپس مورد ارزیابی قرار گرفته شد. نتایج تحلیل داده ها نشان می دهد که اغلب پاسخ گویان میزان کارایی عملکرد سازمان شهرداری را در حد متوسط و پایین ارزیابی کرده اند. </a:t>
            </a:r>
            <a:endParaRPr lang="fa-IR">
              <a:cs typeface="B Zar" panose="00000400000000000000" pitchFamily="2" charset="-78"/>
            </a:endParaRPr>
          </a:p>
        </p:txBody>
      </p:sp>
    </p:spTree>
    <p:extLst>
      <p:ext uri="{BB962C8B-B14F-4D97-AF65-F5344CB8AC3E}">
        <p14:creationId xmlns:p14="http://schemas.microsoft.com/office/powerpoint/2010/main" val="623555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65458" y="1210615"/>
            <a:ext cx="10788342" cy="4327300"/>
          </a:xfrm>
          <a:prstGeom prst="rect">
            <a:avLst/>
          </a:prstGeom>
        </p:spPr>
      </p:pic>
    </p:spTree>
    <p:extLst>
      <p:ext uri="{BB962C8B-B14F-4D97-AF65-F5344CB8AC3E}">
        <p14:creationId xmlns:p14="http://schemas.microsoft.com/office/powerpoint/2010/main" val="2307033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تجزیه و تحلیل یافته های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solidFill>
                  <a:srgbClr val="FF0000"/>
                </a:solidFill>
                <a:cs typeface="B Zar" panose="00000400000000000000" pitchFamily="2" charset="-78"/>
              </a:rPr>
              <a:t>فرضیه شماره 1: به نظر می رسد میان متغیرهای زمینه ای (از قبیل سن، جنس، درامد و تحصیلات) و میزان اعتماد شهروندان به مدیریت شهری رابطه معناداری وجود دارد. </a:t>
            </a:r>
          </a:p>
          <a:p>
            <a:pPr algn="just"/>
            <a:r>
              <a:rPr lang="fa-IR" smtClean="0">
                <a:cs typeface="B Zar" panose="00000400000000000000" pitchFamily="2" charset="-78"/>
              </a:rPr>
              <a:t>جهت آزمون همبستگی میان سطح تحصیلات پاسخ گویان و میزان اعتماد</a:t>
            </a:r>
            <a:r>
              <a:rPr lang="fa-IR">
                <a:cs typeface="B Zar" panose="00000400000000000000" pitchFamily="2" charset="-78"/>
              </a:rPr>
              <a:t> </a:t>
            </a:r>
            <a:r>
              <a:rPr lang="fa-IR" smtClean="0">
                <a:cs typeface="B Zar" panose="00000400000000000000" pitchFamily="2" charset="-78"/>
              </a:rPr>
              <a:t>آنها از ضریب همبستگی اسپیرمن استفاده شده است. با توجه به داده های جدول، سطح معناداری آزمون برابر است با </a:t>
            </a:r>
            <a:r>
              <a:rPr lang="en-US" smtClean="0">
                <a:cs typeface="B Zar" panose="00000400000000000000" pitchFamily="2" charset="-78"/>
              </a:rPr>
              <a:t>Sig=0/02</a:t>
            </a:r>
            <a:r>
              <a:rPr lang="fa-IR" smtClean="0">
                <a:cs typeface="B Zar" panose="00000400000000000000" pitchFamily="2" charset="-78"/>
              </a:rPr>
              <a:t> که نشان دهنده وجود رابطه معنادار میان این دو متغیر می باشد. مقدار ضریب همبستگی برابر است با 0/11- که بیانگر رابطه  و همبستگی ضعیف میان دو متغیر است. علامت منفی این مقدار، رابطه معکوس میان دو متغیر را نشان می دهد. یعنی با بالا رفتن تحصیلات میزان اعتمادنیز به نسبت ضعیفی کاهش یافته است. نتایج آموزن همبستگی میان متغیرهای درامد و اعتماد نیز نشان می دهد.</a:t>
            </a:r>
            <a:endParaRPr lang="fa-IR">
              <a:cs typeface="B Zar" panose="00000400000000000000" pitchFamily="2" charset="-78"/>
            </a:endParaRPr>
          </a:p>
        </p:txBody>
      </p:sp>
    </p:spTree>
    <p:extLst>
      <p:ext uri="{BB962C8B-B14F-4D97-AF65-F5344CB8AC3E}">
        <p14:creationId xmlns:p14="http://schemas.microsoft.com/office/powerpoint/2010/main" val="795187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سطح معنا داری آزمون (</a:t>
            </a:r>
            <a:r>
              <a:rPr lang="en-US" smtClean="0">
                <a:cs typeface="B Zar" panose="00000400000000000000" pitchFamily="2" charset="-78"/>
              </a:rPr>
              <a:t>Sig=0/03</a:t>
            </a:r>
            <a:r>
              <a:rPr lang="fa-IR" smtClean="0">
                <a:cs typeface="B Zar" panose="00000400000000000000" pitchFamily="2" charset="-78"/>
              </a:rPr>
              <a:t>) و مقدار ضریب همبستگی (0/11) رابطه ای ضعیف و مستقیم میان دو متغیر وجود دارد. به عبارت دیگر با افزایش درآمد، میزان اعتماد نیز به نسبت ضعیفی افزایش یافته است. نتایج جدول شماره 3 نشان می دهد از میان متغیر های زمینه ای ، دو متغیر سطح تحصیلات و درآمد دارای رابطه ای معنادار با متغیر میزان اعتماد می باشند.</a:t>
            </a:r>
            <a:endParaRPr lang="fa-IR">
              <a:cs typeface="B Zar" panose="00000400000000000000" pitchFamily="2" charset="-78"/>
            </a:endParaRPr>
          </a:p>
        </p:txBody>
      </p:sp>
    </p:spTree>
    <p:extLst>
      <p:ext uri="{BB962C8B-B14F-4D97-AF65-F5344CB8AC3E}">
        <p14:creationId xmlns:p14="http://schemas.microsoft.com/office/powerpoint/2010/main" val="152447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021983"/>
            <a:ext cx="10817043" cy="3534703"/>
          </a:xfrm>
          <a:prstGeom prst="rect">
            <a:avLst/>
          </a:prstGeom>
        </p:spPr>
      </p:pic>
    </p:spTree>
    <p:extLst>
      <p:ext uri="{BB962C8B-B14F-4D97-AF65-F5344CB8AC3E}">
        <p14:creationId xmlns:p14="http://schemas.microsoft.com/office/powerpoint/2010/main" val="57029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ابزار گردآوری داده ها، پرسشنامه محقق ساخته بوده که روایی و پایایی آن محاسبه و سپس اجرا گردیده است. اعتماد نهادی </a:t>
            </a:r>
            <a:r>
              <a:rPr lang="fa-IR" sz="2600" smtClean="0">
                <a:solidFill>
                  <a:prstClr val="black"/>
                </a:solidFill>
                <a:cs typeface="B Zar" panose="00000400000000000000" pitchFamily="2" charset="-78"/>
              </a:rPr>
              <a:t>آنها </a:t>
            </a:r>
            <a:r>
              <a:rPr lang="fa-IR" sz="2600">
                <a:solidFill>
                  <a:prstClr val="black"/>
                </a:solidFill>
                <a:cs typeface="B Zar" panose="00000400000000000000" pitchFamily="2" charset="-78"/>
              </a:rPr>
              <a:t>به مدیریت شهری در حد متوسط  و در نهایت میزان اعتماد (کل) اغلب پاسخ گویان به مدیریت شهری در حد متوسط به پایین می باشد. همچنین در بین متغیرهای مستقل، متغیرهای عملکرد، پاسخ گویی و شفافیت سازمانی مجموعا توانسته اند  تا (0/59) متغیر وابسته اعتماد را تبیین کنند. </a:t>
            </a:r>
            <a:br>
              <a:rPr lang="fa-IR" sz="2600">
                <a:solidFill>
                  <a:prstClr val="black"/>
                </a:solidFill>
                <a:cs typeface="B Zar" panose="00000400000000000000" pitchFamily="2" charset="-78"/>
              </a:rPr>
            </a:br>
            <a:endParaRPr lang="fa-IR" sz="2600">
              <a:solidFill>
                <a:prstClr val="black"/>
              </a:solidFill>
              <a:cs typeface="B Zar" panose="00000400000000000000" pitchFamily="2" charset="-78"/>
            </a:endParaRPr>
          </a:p>
          <a:p>
            <a:endParaRPr lang="fa-IR">
              <a:cs typeface="B Zar" panose="00000400000000000000" pitchFamily="2" charset="-78"/>
            </a:endParaRPr>
          </a:p>
        </p:txBody>
      </p:sp>
      <p:sp>
        <p:nvSpPr>
          <p:cNvPr id="4" name="Flowchart: Process 3"/>
          <p:cNvSpPr/>
          <p:nvPr/>
        </p:nvSpPr>
        <p:spPr>
          <a:xfrm>
            <a:off x="838200" y="4223658"/>
            <a:ext cx="4368800" cy="11756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پرسشنامه محقق ساخته بوده</a:t>
            </a:r>
            <a:endParaRPr lang="fa-IR" b="1">
              <a:solidFill>
                <a:srgbClr val="FF0000"/>
              </a:solidFill>
            </a:endParaRPr>
          </a:p>
        </p:txBody>
      </p:sp>
    </p:spTree>
    <p:extLst>
      <p:ext uri="{BB962C8B-B14F-4D97-AF65-F5344CB8AC3E}">
        <p14:creationId xmlns:p14="http://schemas.microsoft.com/office/powerpoint/2010/main" val="2515531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2247"/>
            <a:ext cx="10515600" cy="1325563"/>
          </a:xfrm>
        </p:spPr>
        <p:txBody>
          <a:bodyPr>
            <a:normAutofit/>
          </a:bodyPr>
          <a:lstStyle/>
          <a:p>
            <a:pPr algn="ctr"/>
            <a:r>
              <a:rPr lang="fa-IR" sz="2800" smtClean="0">
                <a:solidFill>
                  <a:srgbClr val="FF0000"/>
                </a:solidFill>
                <a:cs typeface="B Zar" panose="00000400000000000000" pitchFamily="2" charset="-78"/>
              </a:rPr>
              <a:t>فرضیه شماره 2: به نظر می رسد بین عملکرد سازمان شهرداری و میزان اعتماد شهروندان به مدیریت شهری رابطه معناداری وجود دارد</a:t>
            </a:r>
            <a:endParaRPr lang="fa-IR" sz="28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استناد به نتایج آزمون ضریب همبستگی پیرسون در جدول شماره4 با اطمینان 0/99 و سطح خطای کوچک تر از 0/01 این فرضیه تایید می گردد. از سوی دیگر مقدار این رابطه که برابر است با 0/74 دلالت بر همبستگی بسیار قوی  و مستقیم بین دو متغیر عملکرد و اعتماد دارد. به این معنی که با افزایش کارایی عملکرد سازمانی، به میزان اعتماد شهروندن به مدیریت شهری نیز (به نسبت بالایی) افزوده خواهد گردید. </a:t>
            </a:r>
            <a:endParaRPr lang="fa-IR">
              <a:cs typeface="B Zar" panose="00000400000000000000" pitchFamily="2" charset="-78"/>
            </a:endParaRPr>
          </a:p>
        </p:txBody>
      </p:sp>
    </p:spTree>
    <p:extLst>
      <p:ext uri="{BB962C8B-B14F-4D97-AF65-F5344CB8AC3E}">
        <p14:creationId xmlns:p14="http://schemas.microsoft.com/office/powerpoint/2010/main" val="2497929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1849" y="1690688"/>
            <a:ext cx="11386914" cy="3171597"/>
          </a:xfrm>
          <a:prstGeom prst="rect">
            <a:avLst/>
          </a:prstGeom>
        </p:spPr>
      </p:pic>
    </p:spTree>
    <p:extLst>
      <p:ext uri="{BB962C8B-B14F-4D97-AF65-F5344CB8AC3E}">
        <p14:creationId xmlns:p14="http://schemas.microsoft.com/office/powerpoint/2010/main" val="572801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mtClean="0">
                <a:solidFill>
                  <a:srgbClr val="FF0000"/>
                </a:solidFill>
                <a:cs typeface="B Zar" panose="00000400000000000000" pitchFamily="2" charset="-78"/>
              </a:rPr>
              <a:t>فرضیه شماره 2: به نظر می رسد بین شفافیت سازماین مدیریت شهری  و اعتماد شهروندان به آن رابطه ی معناداری وجود دارد.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طبق داده های جدول شماره 5، سطح معناداری آزمون پیرسون برابر با (0/000) و میزان ضریب همبستگی (0/56) بوده که بیانگر تایید فرضیه و وجود رابطه و همبستگی معنادار، قوی و همچنین مستقیم بین دو متغیر می باشد. بدین معنی که با بالا  بودن میزان شفافیت سازمانی شهرداری، میزان اعتماد شهروندان به این نهاد نیز بالا خواهد بود. </a:t>
            </a:r>
            <a:endParaRPr lang="fa-IR">
              <a:cs typeface="B Zar" panose="00000400000000000000" pitchFamily="2" charset="-78"/>
            </a:endParaRPr>
          </a:p>
        </p:txBody>
      </p:sp>
    </p:spTree>
    <p:extLst>
      <p:ext uri="{BB962C8B-B14F-4D97-AF65-F5344CB8AC3E}">
        <p14:creationId xmlns:p14="http://schemas.microsoft.com/office/powerpoint/2010/main" val="499322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690688"/>
            <a:ext cx="10400296" cy="3039939"/>
          </a:xfrm>
          <a:prstGeom prst="rect">
            <a:avLst/>
          </a:prstGeom>
        </p:spPr>
      </p:pic>
    </p:spTree>
    <p:extLst>
      <p:ext uri="{BB962C8B-B14F-4D97-AF65-F5344CB8AC3E}">
        <p14:creationId xmlns:p14="http://schemas.microsoft.com/office/powerpoint/2010/main" val="232645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smtClean="0">
                <a:solidFill>
                  <a:srgbClr val="FF0000"/>
                </a:solidFill>
                <a:cs typeface="B Zar" panose="00000400000000000000" pitchFamily="2" charset="-78"/>
              </a:rPr>
              <a:t>فرضیه شماره 4: به نظر می رسد بین پاسخ گویی سازمانی مدیریت شهری و اعتماد شهروندان به ان رابطه معناداری وجود دارد</a:t>
            </a:r>
            <a:endParaRPr lang="fa-IR" sz="32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 چنان که در جدول شماره 6 مشاهده می شود با اطمینان 0/99 و سطح خطای کوچکتر از 0/01 بین دو متغیر پاسخ گویی سازمانی و اعتماد رابطه وجود داشته و فرضیه تایید می گردد. از سوی دیگر مقدار این رابطه که برابر است با 0/65 همبستگی بسیار قوی و مستقیم بین دو متغیر را نشان می دهد. به بیان دیگر با افزایش میزان پاسخ گویی سازمانی، میزان اعتماد شهروندان به مدیریت شهری نیز به نسبت چشمگیری افزایش خواهد یافت.</a:t>
            </a:r>
            <a:endParaRPr lang="fa-IR">
              <a:cs typeface="B Zar" panose="00000400000000000000" pitchFamily="2" charset="-78"/>
            </a:endParaRPr>
          </a:p>
        </p:txBody>
      </p:sp>
    </p:spTree>
    <p:extLst>
      <p:ext uri="{BB962C8B-B14F-4D97-AF65-F5344CB8AC3E}">
        <p14:creationId xmlns:p14="http://schemas.microsoft.com/office/powerpoint/2010/main" val="156219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84904" y="2511381"/>
            <a:ext cx="10022191" cy="2069664"/>
          </a:xfrm>
          <a:prstGeom prst="rect">
            <a:avLst/>
          </a:prstGeom>
        </p:spPr>
      </p:pic>
    </p:spTree>
    <p:extLst>
      <p:ext uri="{BB962C8B-B14F-4D97-AF65-F5344CB8AC3E}">
        <p14:creationId xmlns:p14="http://schemas.microsoft.com/office/powerpoint/2010/main" val="59980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smtClean="0">
                <a:solidFill>
                  <a:srgbClr val="FF0000"/>
                </a:solidFill>
                <a:cs typeface="B Zar" panose="00000400000000000000" pitchFamily="2" charset="-78"/>
              </a:rPr>
              <a:t>فرضیه شماره 5: به نظر می رسد بین وحدت هنجاری مدیریت شهری و اعتماد شهروندان به آن رابطه ی معناداری وجود دارد</a:t>
            </a:r>
            <a:endParaRPr lang="fa-IR" sz="40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نتایج جدول شماره 7، می توان گفت که در سطح اطمینان 0/99 فرضیه مورد نظر تایید می گردد. همچنین میزان ضریب همبستگی آزمون (که برابر است با 0/5) دلالت بر وجود همبستگی قوی و مستقیم بین دو متغیر دارد. به بیان دیگر به بالارفن سطح وحدت هنجاری سازمان شهرداری، اعتماد شهروندان به آن سازمان نیز (به مقدار قابل توجهی) افزایش خواهد یافت. </a:t>
            </a:r>
            <a:endParaRPr lang="fa-IR">
              <a:cs typeface="B Zar" panose="00000400000000000000" pitchFamily="2" charset="-78"/>
            </a:endParaRPr>
          </a:p>
        </p:txBody>
      </p:sp>
    </p:spTree>
    <p:extLst>
      <p:ext uri="{BB962C8B-B14F-4D97-AF65-F5344CB8AC3E}">
        <p14:creationId xmlns:p14="http://schemas.microsoft.com/office/powerpoint/2010/main" val="2142137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37734" y="1538514"/>
            <a:ext cx="8975574" cy="3201839"/>
          </a:xfrm>
          <a:prstGeom prst="rect">
            <a:avLst/>
          </a:prstGeom>
        </p:spPr>
      </p:pic>
    </p:spTree>
    <p:extLst>
      <p:ext uri="{BB962C8B-B14F-4D97-AF65-F5344CB8AC3E}">
        <p14:creationId xmlns:p14="http://schemas.microsoft.com/office/powerpoint/2010/main" val="3723540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تحلیل رگرسیون چند متغیره: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شناسایی بهترین معادله خط پیش بینی اعتماد شهروندان به مدیریت شهری بر اساس متغیرهای پیش بین مورد مطالعه، از تحلیل رگرسیون چند متغیره به روش همزمان (</a:t>
            </a:r>
            <a:r>
              <a:rPr lang="en-US" smtClean="0">
                <a:cs typeface="B Zar" panose="00000400000000000000" pitchFamily="2" charset="-78"/>
              </a:rPr>
              <a:t>Enter</a:t>
            </a:r>
            <a:r>
              <a:rPr lang="fa-IR" smtClean="0">
                <a:cs typeface="B Zar" panose="00000400000000000000" pitchFamily="2" charset="-78"/>
              </a:rPr>
              <a:t>) استفاده گردید. به این منظور، متغیرهای عملکرد وحدت هنجاری، پاسخ گویی و شفافیت سازمانی وارد معادله گردیدند. مطابق نتایج جدول شماره 8، می توان گفت که با توجه به سطح معناداری آماره </a:t>
            </a:r>
            <a:r>
              <a:rPr lang="en-US" smtClean="0">
                <a:cs typeface="B Zar" panose="00000400000000000000" pitchFamily="2" charset="-78"/>
              </a:rPr>
              <a:t>t</a:t>
            </a:r>
            <a:r>
              <a:rPr lang="fa-IR" smtClean="0">
                <a:cs typeface="B Zar" panose="00000400000000000000" pitchFamily="2" charset="-78"/>
              </a:rPr>
              <a:t> سه متغیر مستقل عملکرد سازمانی، پاسخ گویی سازمانی و شفافیت سازمانی، تاثیر آماری معنی داری در تبیین تغییرات متغیر وابسته اعتماد داشته اند. مقدار ضریب تعیین  نیز که برابر است با 0/592 نشان می دهد که این متغیرها توانسته اند 59 درصد از تغییرات متغیر وابسته اعتماد را تبیین و پیش بینی کنند. با توجه به میزان ضرایب رگرسیونی بتا، متغیرهای عملکرد سازمانی، پاسخگویی و شفافیت سازمانی به ترتیب بالاترین تاثیر رگرسیونی را بر روی متغیر وابسته اعماد داشته اند. </a:t>
            </a:r>
            <a:endParaRPr lang="fa-IR">
              <a:cs typeface="B Zar" panose="00000400000000000000" pitchFamily="2" charset="-78"/>
            </a:endParaRPr>
          </a:p>
        </p:txBody>
      </p:sp>
    </p:spTree>
    <p:extLst>
      <p:ext uri="{BB962C8B-B14F-4D97-AF65-F5344CB8AC3E}">
        <p14:creationId xmlns:p14="http://schemas.microsoft.com/office/powerpoint/2010/main" val="2009112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9892" y="1219200"/>
            <a:ext cx="8992216" cy="4183678"/>
          </a:xfrm>
          <a:prstGeom prst="rect">
            <a:avLst/>
          </a:prstGeom>
        </p:spPr>
      </p:pic>
    </p:spTree>
    <p:extLst>
      <p:ext uri="{BB962C8B-B14F-4D97-AF65-F5344CB8AC3E}">
        <p14:creationId xmlns:p14="http://schemas.microsoft.com/office/powerpoint/2010/main" val="79051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واژه های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اعتماد اجتماعی، اعتماد نهادی، مدیریت شهری، وحدت هنجاری و شفافیت سازمکانی، تهران</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49653" y="2873829"/>
            <a:ext cx="4872653" cy="2728686"/>
          </a:xfrm>
          <a:prstGeom prst="rect">
            <a:avLst/>
          </a:prstGeom>
        </p:spPr>
      </p:pic>
    </p:spTree>
    <p:extLst>
      <p:ext uri="{BB962C8B-B14F-4D97-AF65-F5344CB8AC3E}">
        <p14:creationId xmlns:p14="http://schemas.microsoft.com/office/powerpoint/2010/main" val="1627565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تحلیل مسیر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روش تحلیل مسیر علاوه بر توانایی سنجش تاثیرات مستقیم متغیرهای مستقل بر متغیر وابسته (همانند رگرسیون) می توانند تاثیرات غیر مستقیم متغیرها را نیز بسنجد(ادریسی، 1389) همان گونه که در نمودار شماره 1، قابل مشاهده می باشد. متغیر عملکرد فقط دارای تاثیر مستقیم (به مقدار 0/551) و متغیر وحدت هنجاری تنها درای تاثیر غیر مسقتیم (به مقدار 0/290) برمتغیر وابسته بوده، در حالی که دو متغیر پاسخ گویی و شفافیت سازمانی دارای تاثیرات مستقیم و غیر مستقیم (به ترتیب به مقدار 0/444 و 0/294) می باشند. نتایج حاصل از تحلیل رگرسیون و تحلیل مسیر به صورت زیر در قالب نمودار نمایش داده می شوند. </a:t>
            </a:r>
            <a:endParaRPr lang="fa-IR">
              <a:cs typeface="B Zar" panose="00000400000000000000" pitchFamily="2" charset="-78"/>
            </a:endParaRPr>
          </a:p>
        </p:txBody>
      </p:sp>
    </p:spTree>
    <p:extLst>
      <p:ext uri="{BB962C8B-B14F-4D97-AF65-F5344CB8AC3E}">
        <p14:creationId xmlns:p14="http://schemas.microsoft.com/office/powerpoint/2010/main" val="3988129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3693" y="2484729"/>
            <a:ext cx="9004613" cy="2998239"/>
          </a:xfrm>
          <a:prstGeom prst="rect">
            <a:avLst/>
          </a:prstGeom>
        </p:spPr>
      </p:pic>
    </p:spTree>
    <p:extLst>
      <p:ext uri="{BB962C8B-B14F-4D97-AF65-F5344CB8AC3E}">
        <p14:creationId xmlns:p14="http://schemas.microsoft.com/office/powerpoint/2010/main" val="3075751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 و ارائه پیشنهاد ها: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گستردگی نقش های نهاد مدیریت شهری و رسوخ  آنها به تمام عرصه های زیست شهری، وجود عاملی به نام اعتماد جهت برقراری ارتباطات موثر و کارا و در عین حال با کمترین هزینه از سوی شهروندان با این نهاد، بیش از بیش ضروری و حیاتی می نماید.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478563" y="3570515"/>
            <a:ext cx="3939591" cy="2206171"/>
          </a:xfrm>
          <a:prstGeom prst="rect">
            <a:avLst/>
          </a:prstGeom>
        </p:spPr>
      </p:pic>
    </p:spTree>
    <p:extLst>
      <p:ext uri="{BB962C8B-B14F-4D97-AF65-F5344CB8AC3E}">
        <p14:creationId xmlns:p14="http://schemas.microsoft.com/office/powerpoint/2010/main" val="3110095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توجه به این مهم این پژوهش  به بررسی اعتماد بین شهروندان  و مدیریت شهریف عوامل تاثیر گذار بر ان و ارائه رهکارهای جهت افزایش مقدار آن پرداخته است. نتایج پژوهش  میزان اعتماد شهروندان تهرانی به مدیریت شهری را در حد متوسط و پایین نشان می دهد. در مقایسه بین دو بعد اعتماد کل یعنی اعتماد بین شخصی و اعتماد نهادی، به روشنی مشاهده می گردد که میزان اعتماد نهادی پاسخ گویان بیش تر از میزان اعتماد بین شخصی انها می باشد. از این موضوع این گونه می توان تعیبیر کرد که در بین دو بعد اعتماد آنچه به مقدار بیشتر سبب تنزل میزان اعتماد (کل) شهروندان تا حد متوسط و پایین گردیده، پایین بودن میزان اعتماد بین شخصی انها می باشد. </a:t>
            </a:r>
            <a:endParaRPr lang="fa-IR">
              <a:cs typeface="B Zar" panose="00000400000000000000" pitchFamily="2" charset="-78"/>
            </a:endParaRPr>
          </a:p>
        </p:txBody>
      </p:sp>
    </p:spTree>
    <p:extLst>
      <p:ext uri="{BB962C8B-B14F-4D97-AF65-F5344CB8AC3E}">
        <p14:creationId xmlns:p14="http://schemas.microsoft.com/office/powerpoint/2010/main" val="2567485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از این موضوع این گونه می توان تعبیر کرد که در بین دو بعد اعتماد، آنچه به مقدار بیش تر سبب تنزل میزان اعتماد (کل) شهروندان تا حد متوسط  و </a:t>
            </a:r>
            <a:r>
              <a:rPr lang="fa-IR">
                <a:solidFill>
                  <a:prstClr val="black"/>
                </a:solidFill>
                <a:cs typeface="B Zar" panose="00000400000000000000" pitchFamily="2" charset="-78"/>
              </a:rPr>
              <a:t>پایین </a:t>
            </a:r>
            <a:r>
              <a:rPr lang="fa-IR" smtClean="0">
                <a:solidFill>
                  <a:prstClr val="black"/>
                </a:solidFill>
                <a:cs typeface="B Zar" panose="00000400000000000000" pitchFamily="2" charset="-78"/>
              </a:rPr>
              <a:t>گردیده، </a:t>
            </a:r>
            <a:r>
              <a:rPr lang="fa-IR">
                <a:solidFill>
                  <a:prstClr val="black"/>
                </a:solidFill>
                <a:cs typeface="B Zar" panose="00000400000000000000" pitchFamily="2" charset="-78"/>
              </a:rPr>
              <a:t>پایین بودن میزان اعتماد بین شخصی شهروندان نسبت به کارگزاران شهرداری می باشد. این موضوع تایید کننده نظر گیدنز در مورد اهمیت نقش کارکنان یک نهاد به عنوان عوامل دسترسی به سیستم در ایجاد اعتماد می باشد.</a:t>
            </a:r>
            <a:endParaRPr lang="fa-IR"/>
          </a:p>
        </p:txBody>
      </p:sp>
    </p:spTree>
    <p:extLst>
      <p:ext uri="{BB962C8B-B14F-4D97-AF65-F5344CB8AC3E}">
        <p14:creationId xmlns:p14="http://schemas.microsoft.com/office/powerpoint/2010/main" val="1673452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بررسی رابطه ی بین متغیرهای زمینه ای و میزان اعتماد، مشاهده گردید که بر خلاف نظر زتومکا که معتقد است عواملی همچون سن و جنس در میزان اعتماد موثرند، رابطه معنادار (هر چند در حد ضعیف) بین متغیرهای زمینه ای مقدار درآمد و تحصیلات با متغیر میزان اعتماد تایید گردید. این موضوع تایید کننده نظرات اندیشمندانی همچون زتومکا، پاتنام و افه در ین مورد می باشد. به نظر افه افراد دارای منابع بیشتر به خاطر این که دیگران با آنها صادقنه تر برخورد می کنند و توانایی تحمل  هزینه خیانت به اعتمادشان و نیز قدرت ریسک پذیری بالاتری دارند، دارای اعتماد بیشتری هستند. </a:t>
            </a:r>
            <a:endParaRPr lang="fa-IR">
              <a:cs typeface="B Zar" panose="00000400000000000000" pitchFamily="2" charset="-78"/>
            </a:endParaRPr>
          </a:p>
        </p:txBody>
      </p:sp>
      <p:sp>
        <p:nvSpPr>
          <p:cNvPr id="4" name="Flowchart: Process 3"/>
          <p:cNvSpPr/>
          <p:nvPr/>
        </p:nvSpPr>
        <p:spPr>
          <a:xfrm>
            <a:off x="838200" y="4702628"/>
            <a:ext cx="4020458" cy="12772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قدرت ریسک پذیری بالاتری</a:t>
            </a:r>
            <a:endParaRPr lang="fa-IR" b="1">
              <a:solidFill>
                <a:srgbClr val="FF0000"/>
              </a:solidFill>
            </a:endParaRPr>
          </a:p>
        </p:txBody>
      </p:sp>
    </p:spTree>
    <p:extLst>
      <p:ext uri="{BB962C8B-B14F-4D97-AF65-F5344CB8AC3E}">
        <p14:creationId xmlns:p14="http://schemas.microsoft.com/office/powerpoint/2010/main" val="35373648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از سوی </a:t>
            </a:r>
            <a:r>
              <a:rPr lang="fa-IR" sz="2600">
                <a:solidFill>
                  <a:prstClr val="black"/>
                </a:solidFill>
                <a:cs typeface="B Zar" panose="00000400000000000000" pitchFamily="2" charset="-78"/>
              </a:rPr>
              <a:t>دیگر </a:t>
            </a:r>
            <a:r>
              <a:rPr lang="fa-IR" sz="2600" smtClean="0">
                <a:solidFill>
                  <a:prstClr val="black"/>
                </a:solidFill>
                <a:cs typeface="B Zar" panose="00000400000000000000" pitchFamily="2" charset="-78"/>
              </a:rPr>
              <a:t>نتایج </a:t>
            </a:r>
            <a:r>
              <a:rPr lang="fa-IR" sz="2600">
                <a:solidFill>
                  <a:prstClr val="black"/>
                </a:solidFill>
                <a:cs typeface="B Zar" panose="00000400000000000000" pitchFamily="2" charset="-78"/>
              </a:rPr>
              <a:t>مثتبی بر </a:t>
            </a:r>
            <a:r>
              <a:rPr lang="fa-IR" sz="2600" b="1">
                <a:solidFill>
                  <a:srgbClr val="FF0000"/>
                </a:solidFill>
                <a:cs typeface="B Zar" panose="00000400000000000000" pitchFamily="2" charset="-78"/>
              </a:rPr>
              <a:t>وجود رابطه معنادار اما ضعیف و معکوس </a:t>
            </a:r>
            <a:r>
              <a:rPr lang="fa-IR" sz="2600">
                <a:solidFill>
                  <a:prstClr val="black"/>
                </a:solidFill>
                <a:cs typeface="B Zar" panose="00000400000000000000" pitchFamily="2" charset="-78"/>
              </a:rPr>
              <a:t>بین میزان تحصیلات شهروندان و میزان اعتماد آنها  بیانگر این است که بر خلاف نظرات اندیشمندانی همچون  زتومکا، پاتنام و افه، میزان تحصیلات پاسخ گویان نه تنها سبب افزایش </a:t>
            </a:r>
            <a:r>
              <a:rPr lang="fa-IR" sz="2600">
                <a:solidFill>
                  <a:prstClr val="black"/>
                </a:solidFill>
                <a:cs typeface="B Zar" panose="00000400000000000000" pitchFamily="2" charset="-78"/>
              </a:rPr>
              <a:t>میزان </a:t>
            </a:r>
            <a:r>
              <a:rPr lang="fa-IR" sz="2600" smtClean="0">
                <a:solidFill>
                  <a:prstClr val="black"/>
                </a:solidFill>
                <a:cs typeface="B Zar" panose="00000400000000000000" pitchFamily="2" charset="-78"/>
              </a:rPr>
              <a:t>اعتماد آنها </a:t>
            </a:r>
            <a:r>
              <a:rPr lang="fa-IR" sz="2600">
                <a:solidFill>
                  <a:prstClr val="black"/>
                </a:solidFill>
                <a:cs typeface="B Zar" panose="00000400000000000000" pitchFamily="2" charset="-78"/>
              </a:rPr>
              <a:t>نگردیده بلکه سبب که افراد تحصیل کرده </a:t>
            </a:r>
            <a:r>
              <a:rPr lang="fa-IR" sz="2600">
                <a:solidFill>
                  <a:prstClr val="black"/>
                </a:solidFill>
                <a:cs typeface="B Zar" panose="00000400000000000000" pitchFamily="2" charset="-78"/>
              </a:rPr>
              <a:t>ممکن </a:t>
            </a:r>
            <a:r>
              <a:rPr lang="fa-IR" sz="2600" smtClean="0">
                <a:solidFill>
                  <a:prstClr val="black"/>
                </a:solidFill>
                <a:cs typeface="B Zar" panose="00000400000000000000" pitchFamily="2" charset="-78"/>
              </a:rPr>
              <a:t>است </a:t>
            </a:r>
            <a:r>
              <a:rPr lang="fa-IR" sz="2600">
                <a:solidFill>
                  <a:prstClr val="black"/>
                </a:solidFill>
                <a:cs typeface="B Zar" panose="00000400000000000000" pitchFamily="2" charset="-78"/>
              </a:rPr>
              <a:t>به دلیل امکان تحرک بیش تر و آگاهی از اوضاع محیط زندگی خود، شناخت بیشتری از وظایف و تعهدات مدیریت شهری داشته و از سوی دیگر با افزایش تحصیلات میزان انتظارات آنها نیز افزایش یافته است. مجموع این عوامل سبب گردیده ه میزان کارایی خدمات و کارگزاران شهرداری تاکنون نتوانسته انتظارات آنان را براورده سازد و در نتیجه میزان اعتماد و خوش بینی آنها در مقایسه با افراد دارای تحصیلات پایین تر، در سطح کمتری می باشد. </a:t>
            </a:r>
          </a:p>
          <a:p>
            <a:endParaRPr lang="fa-IR"/>
          </a:p>
        </p:txBody>
      </p:sp>
    </p:spTree>
    <p:extLst>
      <p:ext uri="{BB962C8B-B14F-4D97-AF65-F5344CB8AC3E}">
        <p14:creationId xmlns:p14="http://schemas.microsoft.com/office/powerpoint/2010/main" val="3122208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همچنین با مقایسه چگونگی رابطه متغیرهای درامد و تحصیلات با متغیر اعتماد می توان گفت که در جامعه ما هنوز تحصیلات نتوانسته به منبعی قوی در کنار منابع دیگری همچون ثروت و قدرت تبدیل گردد. در نتیجه بالا بودن تحصیلات نمی تواند تضمین چندانی جهت جبران خسارات ناشی از خیانت به اعتماد ایجاد کرده  و سبب افزایش قدرت ریسک پذیری افراد تحصیل کرده گردد. </a:t>
            </a:r>
            <a:endParaRPr lang="fa-IR">
              <a:cs typeface="B Zar" panose="00000400000000000000" pitchFamily="2" charset="-78"/>
            </a:endParaRPr>
          </a:p>
        </p:txBody>
      </p:sp>
      <p:sp>
        <p:nvSpPr>
          <p:cNvPr id="4" name="Flowchart: Connector 3"/>
          <p:cNvSpPr/>
          <p:nvPr/>
        </p:nvSpPr>
        <p:spPr>
          <a:xfrm>
            <a:off x="2104571" y="4049486"/>
            <a:ext cx="1901372" cy="124822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متغیر اعتماد</a:t>
            </a:r>
            <a:endParaRPr lang="fa-IR" b="1">
              <a:solidFill>
                <a:srgbClr val="FF0000"/>
              </a:solidFill>
            </a:endParaRPr>
          </a:p>
        </p:txBody>
      </p:sp>
    </p:spTree>
    <p:extLst>
      <p:ext uri="{BB962C8B-B14F-4D97-AF65-F5344CB8AC3E}">
        <p14:creationId xmlns:p14="http://schemas.microsoft.com/office/powerpoint/2010/main" val="297150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تایید فرضیه های شماره 2 و 3و و4 و 5 مبنی بر وجود رابطه معنادار قوی و مستقیم بین متغیرهای مستقل عملکرد شفافیت سازمانی پاسخ گویی و وحدت هنجاری سازمانی با متغیر اعتماد شهروندان به مدیریت شهری و هم چنین تایید تاثیرگذاری این عوامل بر میزان اعتماد بیانگر این موضوع است که با افزایش و ارتقای میزان متغیرهای مستقل پژوهش، میزان اعتماد نیز ارتقا خواهد یافت. این نتایج، موید نظریه زتومکا در مورد شرایط ساختاری ایجاد فرهنگ اعتماد می باشد. </a:t>
            </a:r>
            <a:endParaRPr lang="fa-IR">
              <a:cs typeface="B Zar" panose="00000400000000000000" pitchFamily="2" charset="-78"/>
            </a:endParaRPr>
          </a:p>
        </p:txBody>
      </p:sp>
      <p:sp>
        <p:nvSpPr>
          <p:cNvPr id="4" name="Flowchart: Process 3"/>
          <p:cNvSpPr/>
          <p:nvPr/>
        </p:nvSpPr>
        <p:spPr>
          <a:xfrm>
            <a:off x="838200" y="4383315"/>
            <a:ext cx="3062514" cy="10014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ایجاد فرهنگ اعتماد</a:t>
            </a:r>
            <a:endParaRPr lang="fa-IR" b="1">
              <a:solidFill>
                <a:srgbClr val="FF0000"/>
              </a:solidFill>
            </a:endParaRPr>
          </a:p>
        </p:txBody>
      </p:sp>
    </p:spTree>
    <p:extLst>
      <p:ext uri="{BB962C8B-B14F-4D97-AF65-F5344CB8AC3E}">
        <p14:creationId xmlns:p14="http://schemas.microsoft.com/office/powerpoint/2010/main" val="926785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پس از بررسی نتایج آزمون فرضیه  شماره 1 (با اندکی تسامح و با توجه به ضعیف بودن رابطه میان دو متغیر درامد و تحصیلات با متغیر اعتماد) می توان این مطلب را مطرح کرد که بین ویژگی های شخصی پاسخ گویان (متغیرهای زمینه ای) و میزان اعتماد آنها به مدیریت شهری رابطه معنی دار قوی وجود ندارد. به بیان دیگر، در تبیین میزان اعتماد شهروندان به مدیریت شهری، ویژگی های اعتماد کننده(در اینجا شهروندان تهرانی) نقش چندان مهمی نداشته و جهت تبیین و توضیح میزان اعتماد و هم چنین ارائه راهکار جهت افزایش آن، باید توجه به مداقه ها به سمت ویژگی های اعتماد شونده(در اینجا مدیریت شهری) از قبیل عملکرد مدیریت شهری، شفافیت سازمانی، پساخ گویی و وحدت هنجاری نشانه رود و مدیریت شهری جهت افزایش میزان اعتماد شهروندان  به خود، باید ابعاد گوناگون خود را بازنگری کرده و جهت ایجاد اصلاحات و تغییرات لازم در راستای بهبود روند رویه های سازمانی، اقدام نماید. به گونه کلی می توان گفت جهت ارتقای سطح اعتماد شهروندان با توجه به عوامل تاثیر گذار بر آن، راهکارهای زیر می تواند مد نظر قرار گیرد:</a:t>
            </a:r>
            <a:endParaRPr lang="fa-IR">
              <a:cs typeface="B Zar" panose="00000400000000000000" pitchFamily="2" charset="-78"/>
            </a:endParaRPr>
          </a:p>
        </p:txBody>
      </p:sp>
    </p:spTree>
    <p:extLst>
      <p:ext uri="{BB962C8B-B14F-4D97-AF65-F5344CB8AC3E}">
        <p14:creationId xmlns:p14="http://schemas.microsoft.com/office/powerpoint/2010/main" val="49003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بیان مساله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سال های اخیر، یک انفجار علاقه و تمایل به پرداختن به موضوع اعتبار  و عوام گوناگون ایجاد کننده آن مشاهده شده است. اعتماد مهم است برای رونق اقتصادی (</a:t>
            </a:r>
            <a:r>
              <a:rPr lang="en-US" smtClean="0">
                <a:cs typeface="B Zar" panose="00000400000000000000" pitchFamily="2" charset="-78"/>
              </a:rPr>
              <a:t>Fokooyama, 1995</a:t>
            </a:r>
            <a:r>
              <a:rPr lang="fa-IR" smtClean="0">
                <a:cs typeface="B Zar" panose="00000400000000000000" pitchFamily="2" charset="-78"/>
              </a:rPr>
              <a:t>) توسعه اقتصادی (</a:t>
            </a:r>
            <a:r>
              <a:rPr lang="en-US" smtClean="0">
                <a:cs typeface="B Zar" panose="00000400000000000000" pitchFamily="2" charset="-78"/>
              </a:rPr>
              <a:t>Homferi and et al, 1996</a:t>
            </a:r>
            <a:r>
              <a:rPr lang="fa-IR" smtClean="0">
                <a:cs typeface="B Zar" panose="00000400000000000000" pitchFamily="2" charset="-78"/>
              </a:rPr>
              <a:t>) و ترتبیات سازمانی کارامد در داخل و بین شرکت ها (</a:t>
            </a:r>
            <a:r>
              <a:rPr lang="en-US" smtClean="0">
                <a:cs typeface="B Zar" panose="00000400000000000000" pitchFamily="2" charset="-78"/>
              </a:rPr>
              <a:t>Miller, 2001</a:t>
            </a:r>
            <a:r>
              <a:rPr lang="fa-IR" smtClean="0">
                <a:cs typeface="B Zar" panose="00000400000000000000" pitchFamily="2" charset="-78"/>
              </a:rPr>
              <a:t>) اعتماد همچنین به عنوان کلیدی در راستای  تشکیل حکمروانی خوب (پاتنام ، 1993، بریت وایت و لوی ، 1998) ، آموزش خوب (کلمن، 1377) تامین کیفیت مراقبت بهداشتی (</a:t>
            </a:r>
            <a:r>
              <a:rPr lang="en-US" smtClean="0">
                <a:cs typeface="B Zar" panose="00000400000000000000" pitchFamily="2" charset="-78"/>
              </a:rPr>
              <a:t>Katel, 2001</a:t>
            </a:r>
            <a:r>
              <a:rPr lang="fa-IR" smtClean="0">
                <a:cs typeface="B Zar" panose="00000400000000000000" pitchFamily="2" charset="-78"/>
              </a:rPr>
              <a:t>) و حتی </a:t>
            </a:r>
            <a:r>
              <a:rPr lang="fa-IR" b="1" smtClean="0">
                <a:solidFill>
                  <a:srgbClr val="FF0000"/>
                </a:solidFill>
                <a:cs typeface="B Zar" panose="00000400000000000000" pitchFamily="2" charset="-78"/>
              </a:rPr>
              <a:t>حل و فصل منازعات قومی </a:t>
            </a:r>
            <a:r>
              <a:rPr lang="fa-IR" smtClean="0">
                <a:cs typeface="B Zar" panose="00000400000000000000" pitchFamily="2" charset="-78"/>
              </a:rPr>
              <a:t>به شمار می رود (</a:t>
            </a:r>
            <a:r>
              <a:rPr lang="en-US" smtClean="0">
                <a:cs typeface="B Zar" panose="00000400000000000000" pitchFamily="2" charset="-78"/>
              </a:rPr>
              <a:t>Locke, 2002, 2</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152119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افزایش میزان وحدت و یکپارچگی سازمانی، افزایش میزان شفافیت سازماین، ارتقای سطح پاسخ گویی سازمانی، افزایش کارایی عملکرد سازمانی. نتایج این پژوهش نشان داد که عواملی همچون عملکرد </a:t>
            </a:r>
            <a:r>
              <a:rPr lang="fa-IR" b="1" smtClean="0">
                <a:solidFill>
                  <a:srgbClr val="FF0000"/>
                </a:solidFill>
                <a:cs typeface="B Zar" panose="00000400000000000000" pitchFamily="2" charset="-78"/>
              </a:rPr>
              <a:t>شفافیت پاسخ گویی و وحدت هنجاری </a:t>
            </a:r>
            <a:r>
              <a:rPr lang="fa-IR" smtClean="0">
                <a:cs typeface="B Zar" panose="00000400000000000000" pitchFamily="2" charset="-78"/>
              </a:rPr>
              <a:t>بر میزان اعتماد شهروندان موثر می باشند. از آن جایی که عوامل نامبرده همگی از معیارهای پارادایم  حکمروایی شهری می باشند، با تغییر رویکرد از مدیریت شهری به حکمروایی شهری، می توان ارتقای سطح اعتماد شهروندان به سازمان شهرداری  را نیز انتظار داشت. </a:t>
            </a:r>
            <a:endParaRPr lang="fa-IR">
              <a:cs typeface="B Zar" panose="00000400000000000000" pitchFamily="2" charset="-78"/>
            </a:endParaRPr>
          </a:p>
        </p:txBody>
      </p:sp>
    </p:spTree>
    <p:extLst>
      <p:ext uri="{BB962C8B-B14F-4D97-AF65-F5344CB8AC3E}">
        <p14:creationId xmlns:p14="http://schemas.microsoft.com/office/powerpoint/2010/main" val="1660112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22738" y="360947"/>
            <a:ext cx="9594761" cy="5816016"/>
          </a:xfrm>
          <a:prstGeom prst="rect">
            <a:avLst/>
          </a:prstGeom>
        </p:spPr>
      </p:pic>
    </p:spTree>
    <p:extLst>
      <p:ext uri="{BB962C8B-B14F-4D97-AF65-F5344CB8AC3E}">
        <p14:creationId xmlns:p14="http://schemas.microsoft.com/office/powerpoint/2010/main" val="1107613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49251" y="563008"/>
            <a:ext cx="9994005" cy="5613955"/>
          </a:xfrm>
          <a:prstGeom prst="rect">
            <a:avLst/>
          </a:prstGeom>
        </p:spPr>
      </p:pic>
    </p:spTree>
    <p:extLst>
      <p:ext uri="{BB962C8B-B14F-4D97-AF65-F5344CB8AC3E}">
        <p14:creationId xmlns:p14="http://schemas.microsoft.com/office/powerpoint/2010/main" val="390897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50918" y="3091361"/>
            <a:ext cx="11263712" cy="1151982"/>
          </a:xfrm>
          <a:prstGeom prst="rect">
            <a:avLst/>
          </a:prstGeom>
        </p:spPr>
      </p:pic>
    </p:spTree>
    <p:extLst>
      <p:ext uri="{BB962C8B-B14F-4D97-AF65-F5344CB8AC3E}">
        <p14:creationId xmlns:p14="http://schemas.microsoft.com/office/powerpoint/2010/main" val="809763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20800" y="463437"/>
            <a:ext cx="10203543" cy="5713526"/>
          </a:xfrm>
          <a:prstGeom prst="rect">
            <a:avLst/>
          </a:prstGeom>
        </p:spPr>
      </p:pic>
    </p:spTree>
    <p:extLst>
      <p:ext uri="{BB962C8B-B14F-4D97-AF65-F5344CB8AC3E}">
        <p14:creationId xmlns:p14="http://schemas.microsoft.com/office/powerpoint/2010/main" val="299652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b="1">
                <a:solidFill>
                  <a:srgbClr val="FF0000"/>
                </a:solidFill>
                <a:cs typeface="B Zar" panose="00000400000000000000" pitchFamily="2" charset="-78"/>
              </a:rPr>
              <a:t> اعتماد </a:t>
            </a:r>
            <a:r>
              <a:rPr lang="fa-IR" sz="2600">
                <a:solidFill>
                  <a:prstClr val="black"/>
                </a:solidFill>
                <a:cs typeface="B Zar" panose="00000400000000000000" pitchFamily="2" charset="-78"/>
              </a:rPr>
              <a:t>به عنوان عنصری مهم از پایین ترین سطوح روابط در خانواده میان پدر و مادر و فرزندان آغاز شده، سپس در سطوح گستره تری مانند خویشاوندان، دوستان و گروه همسالان ادامه یافته و در نهایت در سطح گروه ها و نهاد های جامعه تجلی می یابد. در جوامع جدید، با توجه به این که بسیاری از نقش های خانواده و اجتماعات محلی به گروه ها و نهادهای اجتماعی منتقل  گردیده است. اعتماد به اشخاص بیگانه و نهاد های گوناگون جهت پیشبرد مقاصد اجتماعی و اقتصادی در یک جامعه، نقشی پر اهمیت تر از همیشه به عهده گرفته است. </a:t>
            </a:r>
          </a:p>
          <a:p>
            <a:endParaRPr lang="fa-IR">
              <a:cs typeface="B Zar" panose="00000400000000000000" pitchFamily="2" charset="-78"/>
            </a:endParaRPr>
          </a:p>
        </p:txBody>
      </p:sp>
    </p:spTree>
    <p:extLst>
      <p:ext uri="{BB962C8B-B14F-4D97-AF65-F5344CB8AC3E}">
        <p14:creationId xmlns:p14="http://schemas.microsoft.com/office/powerpoint/2010/main" val="428907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بدون اعتماد، چرخش مبادلات اجتماعی و اقتصادی، دیوانسالارانه  و بسیار هزینه بر می گردند(فیلد، 1388، 93) در نبود اعتماد اغلب سیستم های نسبتا پیچیده یابد زمان بسیاری جهت محافظات در برابر سوء استفاده و فرصت طلی صرف کرده  و به ایجاد نظارت دقیق و مجازات و جریمه های موثر بپردازند.حتی قانون  یک ابزار غیر نافذ است که به گونه موثر نمی تواند نوعی از نظم اجتماعی ایجاد کند که از وجود روابط اعتماد در یک گروه  و یا جامعه ناشی می گردد (</a:t>
            </a:r>
            <a:r>
              <a:rPr lang="en-US" smtClean="0">
                <a:cs typeface="B Zar" panose="00000400000000000000" pitchFamily="2" charset="-78"/>
              </a:rPr>
              <a:t>Cook, 2001:7</a:t>
            </a:r>
            <a:r>
              <a:rPr lang="fa-IR" smtClean="0">
                <a:cs typeface="B Zar" panose="00000400000000000000" pitchFamily="2" charset="-78"/>
              </a:rPr>
              <a:t>) در صورتی که در فضای پر از اعتماد دیگر نیازی به هزینه های اضافی برای جلب اعتماد طرفین در مبادلات نیست و سرعت مبادلات افزایش می یابد (شاطریان و همکاران، 1391، 51)</a:t>
            </a:r>
            <a:endParaRPr lang="fa-IR">
              <a:cs typeface="B Zar" panose="00000400000000000000" pitchFamily="2" charset="-78"/>
            </a:endParaRPr>
          </a:p>
        </p:txBody>
      </p:sp>
      <p:sp>
        <p:nvSpPr>
          <p:cNvPr id="4" name="Flowchart: Process 3"/>
          <p:cNvSpPr/>
          <p:nvPr/>
        </p:nvSpPr>
        <p:spPr>
          <a:xfrm>
            <a:off x="1538514" y="5007429"/>
            <a:ext cx="3846285" cy="8884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سوء استفاده و </a:t>
            </a:r>
            <a:r>
              <a:rPr lang="fa-IR" sz="2800" b="1">
                <a:solidFill>
                  <a:srgbClr val="FF0000"/>
                </a:solidFill>
                <a:cs typeface="B Zar" panose="00000400000000000000" pitchFamily="2" charset="-78"/>
              </a:rPr>
              <a:t>فرصت </a:t>
            </a:r>
            <a:r>
              <a:rPr lang="fa-IR" sz="2800" b="1" smtClean="0">
                <a:solidFill>
                  <a:srgbClr val="FF0000"/>
                </a:solidFill>
                <a:cs typeface="B Zar" panose="00000400000000000000" pitchFamily="2" charset="-78"/>
              </a:rPr>
              <a:t>طلبی</a:t>
            </a:r>
            <a:endParaRPr lang="fa-IR" b="1">
              <a:solidFill>
                <a:srgbClr val="FF0000"/>
              </a:solidFill>
            </a:endParaRPr>
          </a:p>
        </p:txBody>
      </p:sp>
    </p:spTree>
    <p:extLst>
      <p:ext uri="{BB962C8B-B14F-4D97-AF65-F5344CB8AC3E}">
        <p14:creationId xmlns:p14="http://schemas.microsoft.com/office/powerpoint/2010/main" val="326001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بین انواع اعتماد، اعتماد به نهادهای اجتماعی علاوه بر این که «سبب تقویت تمایل شهروندان به پیروی از مقامات مسئولی می شود که به انها اعتماد دارند (</a:t>
            </a:r>
            <a:r>
              <a:rPr lang="en-US" smtClean="0">
                <a:cs typeface="B Zar" panose="00000400000000000000" pitchFamily="2" charset="-78"/>
              </a:rPr>
              <a:t>Cook:2001:104</a:t>
            </a:r>
            <a:r>
              <a:rPr lang="fa-IR" smtClean="0">
                <a:cs typeface="B Zar" panose="00000400000000000000" pitchFamily="2" charset="-78"/>
              </a:rPr>
              <a:t>) کارامدی آن نهادها و کاهش هزینه های اجتماعی و اقتصادی را نیز به بدنا خواهد داشت. اعتماد به نهاد های عمومی نقش کلیدی در جوامع دموکراتیک بازی می کند. با گسترش اعتماد  افراد به نهادها، انها بیشتر تمایل خواهند داشت تا در عرصه زندگی عمومی مشارکت داشته و درگیر شوند. بنابراین اعتماد به نهادها در </a:t>
            </a:r>
            <a:r>
              <a:rPr lang="fa-IR" smtClean="0">
                <a:cs typeface="B Zar" panose="00000400000000000000" pitchFamily="2" charset="-78"/>
              </a:rPr>
              <a:t>مشروعیت </a:t>
            </a:r>
            <a:r>
              <a:rPr lang="fa-IR" smtClean="0">
                <a:cs typeface="B Zar" panose="00000400000000000000" pitchFamily="2" charset="-78"/>
              </a:rPr>
              <a:t>و ثباتی رژیم های دموکراتیک تاثیرگذار  است (</a:t>
            </a:r>
            <a:r>
              <a:rPr lang="en-US" smtClean="0">
                <a:cs typeface="B Zar" panose="00000400000000000000" pitchFamily="2" charset="-78"/>
              </a:rPr>
              <a:t>Castillo, 2011:2</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2431143" y="4789714"/>
            <a:ext cx="7329714" cy="12192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اعتماد به نهادها در مشروعیت و ثباتی رژیم های دموکراتیک</a:t>
            </a:r>
            <a:endParaRPr lang="fa-IR" b="1">
              <a:solidFill>
                <a:srgbClr val="FF0000"/>
              </a:solidFill>
            </a:endParaRPr>
          </a:p>
        </p:txBody>
      </p:sp>
    </p:spTree>
    <p:extLst>
      <p:ext uri="{BB962C8B-B14F-4D97-AF65-F5344CB8AC3E}">
        <p14:creationId xmlns:p14="http://schemas.microsoft.com/office/powerpoint/2010/main" val="3992003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4953</Words>
  <Application>Microsoft Office PowerPoint</Application>
  <PresentationFormat>Widescreen</PresentationFormat>
  <Paragraphs>92</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B Zar</vt:lpstr>
      <vt:lpstr>Calibri</vt:lpstr>
      <vt:lpstr>Calibri Light</vt:lpstr>
      <vt:lpstr>Times New Roman</vt:lpstr>
      <vt:lpstr>Office Theme</vt:lpstr>
      <vt:lpstr> عنوان مقاله: بررسی راهکارهای افزایش اعتماد اجتماعی میان مدیریت شهری و شهروندان تهرانی (مطالعه موردی: مناطق 3 و 7 و 19 کلانشهر)</vt:lpstr>
      <vt:lpstr>چکیده</vt:lpstr>
      <vt:lpstr>چکیده</vt:lpstr>
      <vt:lpstr>PowerPoint Presentation</vt:lpstr>
      <vt:lpstr>واژه های کلیدی:</vt:lpstr>
      <vt:lpstr>بیان مساله</vt:lpstr>
      <vt:lpstr>PowerPoint Presentation</vt:lpstr>
      <vt:lpstr>PowerPoint Presentation</vt:lpstr>
      <vt:lpstr>PowerPoint Presentation</vt:lpstr>
      <vt:lpstr>PowerPoint Presentation</vt:lpstr>
      <vt:lpstr>PowerPoint Presentation</vt:lpstr>
      <vt:lpstr>PowerPoint Presentation</vt:lpstr>
      <vt:lpstr>مفاهیم و ادبیات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پیشینه تحقیق</vt:lpstr>
      <vt:lpstr>PowerPoint Presentation</vt:lpstr>
      <vt:lpstr>PowerPoint Presentation</vt:lpstr>
      <vt:lpstr>PowerPoint Presentation</vt:lpstr>
      <vt:lpstr>روش تحقیق:</vt:lpstr>
      <vt:lpstr>PowerPoint Presentation</vt:lpstr>
      <vt:lpstr>PowerPoint Presentation</vt:lpstr>
      <vt:lpstr>شاخص ها و نماگرهای تحقیق</vt:lpstr>
      <vt:lpstr>PowerPoint Presentation</vt:lpstr>
      <vt:lpstr>یافته های پژوهش</vt:lpstr>
      <vt:lpstr>PowerPoint Presentation</vt:lpstr>
      <vt:lpstr>PowerPoint Presentation</vt:lpstr>
      <vt:lpstr>PowerPoint Presentation</vt:lpstr>
      <vt:lpstr>PowerPoint Presentation</vt:lpstr>
      <vt:lpstr>تجزیه و تحلیل یافته های تحقیق</vt:lpstr>
      <vt:lpstr>PowerPoint Presentation</vt:lpstr>
      <vt:lpstr>PowerPoint Presentation</vt:lpstr>
      <vt:lpstr>فرضیه شماره 2: به نظر می رسد بین عملکرد سازمان شهرداری و میزان اعتماد شهروندان به مدیریت شهری رابطه معناداری وجود دارد</vt:lpstr>
      <vt:lpstr>PowerPoint Presentation</vt:lpstr>
      <vt:lpstr>فرضیه شماره 2: به نظر می رسد بین شفافیت سازماین مدیریت شهری  و اعتماد شهروندان به آن رابطه ی معناداری وجود دارد. </vt:lpstr>
      <vt:lpstr>PowerPoint Presentation</vt:lpstr>
      <vt:lpstr>فرضیه شماره 4: به نظر می رسد بین پاسخ گویی سازمانی مدیریت شهری و اعتماد شهروندان به ان رابطه معناداری وجود دارد</vt:lpstr>
      <vt:lpstr>PowerPoint Presentation</vt:lpstr>
      <vt:lpstr>فرضیه شماره 5: به نظر می رسد بین وحدت هنجاری مدیریت شهری و اعتماد شهروندان به آن رابطه ی معناداری وجود دارد</vt:lpstr>
      <vt:lpstr>PowerPoint Presentation</vt:lpstr>
      <vt:lpstr>تحلیل رگرسیون چند متغیره:</vt:lpstr>
      <vt:lpstr>PowerPoint Presentation</vt:lpstr>
      <vt:lpstr>تحلیل مسیر</vt:lpstr>
      <vt:lpstr>PowerPoint Presentation</vt:lpstr>
      <vt:lpstr>نتیجه گیری و ارائه پیشنهاد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راهکارهای افزایش اعتماد اجتماعی میان مدیریت شهری و شهروندان تهرانی</dc:title>
  <dc:creator>MaZz!i</dc:creator>
  <cp:lastModifiedBy>MaZz!i</cp:lastModifiedBy>
  <cp:revision>35</cp:revision>
  <dcterms:created xsi:type="dcterms:W3CDTF">2023-06-16T12:44:08Z</dcterms:created>
  <dcterms:modified xsi:type="dcterms:W3CDTF">2023-06-16T19:20:09Z</dcterms:modified>
</cp:coreProperties>
</file>