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2" r:id="rId4"/>
    <p:sldId id="258" r:id="rId5"/>
    <p:sldId id="259" r:id="rId6"/>
    <p:sldId id="260" r:id="rId7"/>
    <p:sldId id="261" r:id="rId8"/>
    <p:sldId id="262" r:id="rId9"/>
    <p:sldId id="333" r:id="rId10"/>
    <p:sldId id="263" r:id="rId11"/>
    <p:sldId id="264" r:id="rId12"/>
    <p:sldId id="265" r:id="rId13"/>
    <p:sldId id="266" r:id="rId14"/>
    <p:sldId id="334" r:id="rId15"/>
    <p:sldId id="267" r:id="rId16"/>
    <p:sldId id="268" r:id="rId17"/>
    <p:sldId id="269" r:id="rId18"/>
    <p:sldId id="270" r:id="rId19"/>
    <p:sldId id="335"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336" r:id="rId37"/>
    <p:sldId id="287" r:id="rId38"/>
    <p:sldId id="288" r:id="rId39"/>
    <p:sldId id="289" r:id="rId40"/>
    <p:sldId id="337" r:id="rId41"/>
    <p:sldId id="290" r:id="rId42"/>
    <p:sldId id="291" r:id="rId43"/>
    <p:sldId id="292" r:id="rId44"/>
    <p:sldId id="293" r:id="rId45"/>
    <p:sldId id="294" r:id="rId46"/>
    <p:sldId id="295" r:id="rId47"/>
    <p:sldId id="296" r:id="rId48"/>
    <p:sldId id="338" r:id="rId49"/>
    <p:sldId id="297" r:id="rId50"/>
    <p:sldId id="298" r:id="rId51"/>
    <p:sldId id="339" r:id="rId52"/>
    <p:sldId id="299" r:id="rId53"/>
    <p:sldId id="300" r:id="rId54"/>
    <p:sldId id="301" r:id="rId55"/>
    <p:sldId id="340" r:id="rId56"/>
    <p:sldId id="302" r:id="rId57"/>
    <p:sldId id="303" r:id="rId58"/>
    <p:sldId id="305" r:id="rId59"/>
    <p:sldId id="341" r:id="rId60"/>
    <p:sldId id="304" r:id="rId61"/>
    <p:sldId id="306" r:id="rId62"/>
    <p:sldId id="307" r:id="rId63"/>
    <p:sldId id="342" r:id="rId64"/>
    <p:sldId id="308" r:id="rId65"/>
    <p:sldId id="309" r:id="rId66"/>
    <p:sldId id="310" r:id="rId67"/>
    <p:sldId id="343"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44" r:id="rId87"/>
    <p:sldId id="329" r:id="rId88"/>
    <p:sldId id="330" r:id="rId89"/>
    <p:sldId id="331" r:id="rId9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706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05D3E77-68A0-48E7-B790-7C759F0DE5DB}" type="datetimeFigureOut">
              <a:rPr lang="fa-IR" smtClean="0"/>
              <a:t>29/11/1444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282126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5D3E77-68A0-48E7-B790-7C759F0DE5DB}" type="datetimeFigureOut">
              <a:rPr lang="fa-IR" smtClean="0"/>
              <a:t>29/11/1444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354715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5D3E77-68A0-48E7-B790-7C759F0DE5DB}" type="datetimeFigureOut">
              <a:rPr lang="fa-IR" smtClean="0"/>
              <a:t>29/11/1444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409305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05D3E77-68A0-48E7-B790-7C759F0DE5DB}" type="datetimeFigureOut">
              <a:rPr lang="fa-IR" smtClean="0"/>
              <a:t>29/11/1444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200459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D3E77-68A0-48E7-B790-7C759F0DE5DB}" type="datetimeFigureOut">
              <a:rPr lang="fa-IR" smtClean="0"/>
              <a:t>29/11/1444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14317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05D3E77-68A0-48E7-B790-7C759F0DE5DB}" type="datetimeFigureOut">
              <a:rPr lang="fa-IR" smtClean="0"/>
              <a:t>29/11/1444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146298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05D3E77-68A0-48E7-B790-7C759F0DE5DB}" type="datetimeFigureOut">
              <a:rPr lang="fa-IR" smtClean="0"/>
              <a:t>29/11/1444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13338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05D3E77-68A0-48E7-B790-7C759F0DE5DB}" type="datetimeFigureOut">
              <a:rPr lang="fa-IR" smtClean="0"/>
              <a:t>29/11/1444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203164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D3E77-68A0-48E7-B790-7C759F0DE5DB}" type="datetimeFigureOut">
              <a:rPr lang="fa-IR" smtClean="0"/>
              <a:t>29/11/1444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73390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D3E77-68A0-48E7-B790-7C759F0DE5DB}" type="datetimeFigureOut">
              <a:rPr lang="fa-IR" smtClean="0"/>
              <a:t>29/11/1444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12667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D3E77-68A0-48E7-B790-7C759F0DE5DB}" type="datetimeFigureOut">
              <a:rPr lang="fa-IR" smtClean="0"/>
              <a:t>29/11/1444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082923-A185-4CBB-B0CE-F6849B80D61F}" type="slidenum">
              <a:rPr lang="fa-IR" smtClean="0"/>
              <a:t>‹#›</a:t>
            </a:fld>
            <a:endParaRPr lang="fa-IR"/>
          </a:p>
        </p:txBody>
      </p:sp>
    </p:spTree>
    <p:extLst>
      <p:ext uri="{BB962C8B-B14F-4D97-AF65-F5344CB8AC3E}">
        <p14:creationId xmlns:p14="http://schemas.microsoft.com/office/powerpoint/2010/main" val="322482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5D3E77-68A0-48E7-B790-7C759F0DE5DB}" type="datetimeFigureOut">
              <a:rPr lang="fa-IR" smtClean="0"/>
              <a:t>29/11/1444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082923-A185-4CBB-B0CE-F6849B80D61F}" type="slidenum">
              <a:rPr lang="fa-IR" smtClean="0"/>
              <a:t>‹#›</a:t>
            </a:fld>
            <a:endParaRPr lang="fa-IR"/>
          </a:p>
        </p:txBody>
      </p:sp>
    </p:spTree>
    <p:extLst>
      <p:ext uri="{BB962C8B-B14F-4D97-AF65-F5344CB8AC3E}">
        <p14:creationId xmlns:p14="http://schemas.microsoft.com/office/powerpoint/2010/main" val="363583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 ضرورت </a:t>
            </a:r>
            <a:r>
              <a:rPr lang="fa-IR" sz="4400" dirty="0" smtClean="0">
                <a:cs typeface="B Zar" panose="00000400000000000000" pitchFamily="2" charset="-78"/>
              </a:rPr>
              <a:t>توجه به دانش بومی در برنامه های توسعه روستایی با تاکید بر توسعه </a:t>
            </a:r>
            <a:r>
              <a:rPr lang="fa-IR" sz="4400" dirty="0" err="1" smtClean="0">
                <a:cs typeface="B Zar" panose="00000400000000000000" pitchFamily="2" charset="-78"/>
              </a:rPr>
              <a:t>مشارکتی</a:t>
            </a:r>
            <a:endParaRPr lang="fa-IR" sz="44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منصور </a:t>
            </a:r>
            <a:r>
              <a:rPr lang="fa-IR" smtClean="0">
                <a:cs typeface="B Zar" panose="00000400000000000000" pitchFamily="2" charset="-78"/>
              </a:rPr>
              <a:t>وثوقی، سونا حبیبی، زینب حسن زاده </a:t>
            </a:r>
            <a:r>
              <a:rPr lang="fa-IR" smtClean="0">
                <a:cs typeface="B Zar" panose="00000400000000000000" pitchFamily="2" charset="-78"/>
              </a:rPr>
              <a:t>طلوتی</a:t>
            </a:r>
          </a:p>
          <a:p>
            <a:r>
              <a:rPr lang="fa-IR" smtClean="0">
                <a:solidFill>
                  <a:srgbClr val="FF0000"/>
                </a:solidFill>
                <a:cs typeface="B Zar" panose="00000400000000000000" pitchFamily="2" charset="-78"/>
              </a:rPr>
              <a:t>منبع: </a:t>
            </a:r>
            <a:r>
              <a:rPr lang="fa-IR" smtClean="0">
                <a:cs typeface="B Zar" panose="00000400000000000000" pitchFamily="2" charset="-78"/>
              </a:rPr>
              <a:t>فصلنامه تخصصی علوم اجتماعی سال هشتم شماره سوم پیاپی (26) پاییز 1393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6908" y="4558192"/>
            <a:ext cx="4405092" cy="2171076"/>
          </a:xfrm>
          <a:prstGeom prst="rect">
            <a:avLst/>
          </a:prstGeom>
        </p:spPr>
      </p:pic>
    </p:spTree>
    <p:extLst>
      <p:ext uri="{BB962C8B-B14F-4D97-AF65-F5344CB8AC3E}">
        <p14:creationId xmlns:p14="http://schemas.microsoft.com/office/powerpoint/2010/main" val="1021285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توسهع روستایی به نوین سازی جامعه روستایی می پردازد و آن را از یک انزوای سنتی به جامعه ای تغییر خواهد داد که با اقتصاد ملی عجین شده است. توسعه روستایی فراندی چند بعدی است که موضوع آن بهبود و ارتقای کیفیت زندگی اقشار فقیر و آسیب پذیر اجتماع روستایی است فرایندی که با بهره گیری از ساز و کارهایی چون برنامه ریزی، سازماندهی،  تق</a:t>
            </a:r>
            <a:r>
              <a:rPr lang="fa-IR" smtClean="0">
                <a:solidFill>
                  <a:srgbClr val="00B050"/>
                </a:solidFill>
                <a:cs typeface="B Zar" panose="00000400000000000000" pitchFamily="2" charset="-78"/>
              </a:rPr>
              <a:t>ویت خوداتکایی فردی و جمعی</a:t>
            </a:r>
            <a:r>
              <a:rPr lang="fa-IR" smtClean="0">
                <a:cs typeface="B Zar" panose="00000400000000000000" pitchFamily="2" charset="-78"/>
              </a:rPr>
              <a:t> و </a:t>
            </a:r>
            <a:r>
              <a:rPr lang="fa-IR" smtClean="0">
                <a:solidFill>
                  <a:srgbClr val="FF0000"/>
                </a:solidFill>
                <a:cs typeface="B Zar" panose="00000400000000000000" pitchFamily="2" charset="-78"/>
              </a:rPr>
              <a:t>ایجاد دگرگونی مناسب در ساختارهای ذهنی و اجتماعی </a:t>
            </a:r>
            <a:r>
              <a:rPr lang="fa-IR" smtClean="0">
                <a:cs typeface="B Zar" panose="00000400000000000000" pitchFamily="2" charset="-78"/>
              </a:rPr>
              <a:t>روستاییان تلاش می کند که در ان ها قدرت، توان و اختیار بهره گیری از قابلیت ها و منابع در اختیارشان را تقویت کند تا به واسطه آن بتوانند وضعیت موجودشان را مناسب و مطلوب تر تغییر دهند(ازکیا و غفاری، 1383، 21 و 22) از نظر کپ توسعه روستایی فرایندی است که از طریق کوشش های جمعی در پی بهبود در بهزیستی و خودیابی مردمی است که در خارج از </a:t>
            </a:r>
            <a:r>
              <a:rPr lang="fa-IR" smtClean="0">
                <a:cs typeface="B Zar" panose="00000400000000000000" pitchFamily="2" charset="-78"/>
              </a:rPr>
              <a:t>مناطق </a:t>
            </a:r>
            <a:r>
              <a:rPr lang="fa-IR" smtClean="0">
                <a:cs typeface="B Zar" panose="00000400000000000000" pitchFamily="2" charset="-78"/>
              </a:rPr>
              <a:t>شهری زندگی می کنند. </a:t>
            </a:r>
            <a:endParaRPr lang="fa-IR">
              <a:cs typeface="B Zar" panose="00000400000000000000" pitchFamily="2" charset="-78"/>
            </a:endParaRPr>
          </a:p>
        </p:txBody>
      </p:sp>
    </p:spTree>
    <p:extLst>
      <p:ext uri="{BB962C8B-B14F-4D97-AF65-F5344CB8AC3E}">
        <p14:creationId xmlns:p14="http://schemas.microsoft.com/office/powerpoint/2010/main" val="149487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توسعه روستایی باید بسط و گسترش دامنه فرصت ها برای مردم روستایی باشد(مهتا، 1984، 16) امروزه یکی از چالش های مطرح در زمینه توسعه روستایی- اجتماعی این است که چگونه می توان یک جامعه را به سوی توسعه و پیشرفت سوق داد به گونه ای که از یک سو هزینه های برنامه های توسعه ای کاهش یافته و از سوی دیگر نتایج این برنامه ها در درازمدت امتداد یابد؟ به عابرتی چه راه کارهایی باید در پیش گرفت تا گروهی که در معرض دگرگونی های توسعه ای قرار می گیرند مدافع، نفع و حافظ برنامه های توسعه ای در محیط خود باشند؟</a:t>
            </a:r>
            <a:endParaRPr lang="fa-IR">
              <a:cs typeface="B Zar" panose="00000400000000000000" pitchFamily="2" charset="-78"/>
            </a:endParaRPr>
          </a:p>
        </p:txBody>
      </p:sp>
      <p:sp>
        <p:nvSpPr>
          <p:cNvPr id="4" name="Flowchart: Process 3"/>
          <p:cNvSpPr/>
          <p:nvPr/>
        </p:nvSpPr>
        <p:spPr>
          <a:xfrm>
            <a:off x="838200" y="4642338"/>
            <a:ext cx="3418450"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دگرگونی های توسعه ای</a:t>
            </a:r>
            <a:endParaRPr lang="fa-IR" b="1">
              <a:solidFill>
                <a:srgbClr val="FF0000"/>
              </a:solidFill>
            </a:endParaRPr>
          </a:p>
        </p:txBody>
      </p:sp>
    </p:spTree>
    <p:extLst>
      <p:ext uri="{BB962C8B-B14F-4D97-AF65-F5344CB8AC3E}">
        <p14:creationId xmlns:p14="http://schemas.microsoft.com/office/powerpoint/2010/main" val="69862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به چه شیوه ای می توان اجتماع های روستایی ر نسبت به اهداف  این برنامه ها </a:t>
            </a:r>
            <a:r>
              <a:rPr lang="fa-IR" smtClean="0">
                <a:solidFill>
                  <a:srgbClr val="FF0000"/>
                </a:solidFill>
                <a:cs typeface="B Zar" panose="00000400000000000000" pitchFamily="2" charset="-78"/>
              </a:rPr>
              <a:t>آگاه </a:t>
            </a:r>
            <a:r>
              <a:rPr lang="fa-IR" smtClean="0">
                <a:solidFill>
                  <a:srgbClr val="FF0000"/>
                </a:solidFill>
                <a:cs typeface="B Zar" panose="00000400000000000000" pitchFamily="2" charset="-78"/>
              </a:rPr>
              <a:t>نمود و در آنان شوق همراهی و همکاری را برانگیخت؟ </a:t>
            </a:r>
            <a:r>
              <a:rPr lang="fa-IR" smtClean="0">
                <a:solidFill>
                  <a:srgbClr val="FF0000"/>
                </a:solidFill>
                <a:cs typeface="B Zar" panose="00000400000000000000" pitchFamily="2" charset="-78"/>
              </a:rPr>
              <a:t>آ</a:t>
            </a:r>
            <a:r>
              <a:rPr lang="fa-IR" smtClean="0">
                <a:cs typeface="B Zar" panose="00000400000000000000" pitchFamily="2" charset="-78"/>
              </a:rPr>
              <a:t>ن </a:t>
            </a:r>
            <a:r>
              <a:rPr lang="fa-IR" smtClean="0">
                <a:cs typeface="B Zar" panose="00000400000000000000" pitchFamily="2" charset="-78"/>
              </a:rPr>
              <a:t>چه در این مقاله بدان پرداخته </a:t>
            </a:r>
            <a:r>
              <a:rPr lang="fa-IR" smtClean="0">
                <a:cs typeface="B Zar" panose="00000400000000000000" pitchFamily="2" charset="-78"/>
              </a:rPr>
              <a:t>شده، </a:t>
            </a:r>
            <a:r>
              <a:rPr lang="fa-IR" smtClean="0">
                <a:cs typeface="B Zar" panose="00000400000000000000" pitchFamily="2" charset="-78"/>
              </a:rPr>
              <a:t>پاسخ هایی هر چند محدود به پرسش هایی این چنین است که گاه بر سر هر گونه اجرای طرح های عمرانی سر بر خواهد آورد. </a:t>
            </a:r>
            <a:endParaRPr lang="fa-IR">
              <a:cs typeface="B Zar" panose="00000400000000000000" pitchFamily="2" charset="-78"/>
            </a:endParaRPr>
          </a:p>
        </p:txBody>
      </p:sp>
    </p:spTree>
    <p:extLst>
      <p:ext uri="{BB962C8B-B14F-4D97-AF65-F5344CB8AC3E}">
        <p14:creationId xmlns:p14="http://schemas.microsoft.com/office/powerpoint/2010/main" val="42776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مقاله حاضر از نظر هدف بنیادی است</a:t>
            </a:r>
            <a:r>
              <a:rPr lang="fa-IR" smtClean="0">
                <a:cs typeface="B Zar" panose="00000400000000000000" pitchFamily="2" charset="-78"/>
              </a:rPr>
              <a:t>. تحقیق بنیادی عبارت است از کار تئوری یا تجربی که بیشتر به منظور کسب دانش و دسترسی به اصول ریشه ای پدیده ها  و حقایق  قابل کشف انجام شده است. تحقیقات بنیادی به </a:t>
            </a:r>
            <a:r>
              <a:rPr lang="fa-IR" smtClean="0">
                <a:cs typeface="B Zar" panose="00000400000000000000" pitchFamily="2" charset="-78"/>
              </a:rPr>
              <a:t>آن </a:t>
            </a:r>
            <a:r>
              <a:rPr lang="fa-IR" smtClean="0">
                <a:cs typeface="B Zar" panose="00000400000000000000" pitchFamily="2" charset="-78"/>
              </a:rPr>
              <a:t>بخش از تحقیقات می گویند که ماحصل نتایج آن، مبنای توسعه جوامع بشری محسوب می شود. نتایج حاصل از این پژوهش ها به صورت علم بوده و وارد حوزه کاربرد نشده است (ازکیا و دربان استانه 1382، 288</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96235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اما در آینده پتانسیل و قابلیت استفاده برای اهداف کاربردی در پژوهش های علمی به لحاظ فراهم آوردن چارچوب و بستری برای آن ها را دارد. روش </a:t>
            </a:r>
            <a:r>
              <a:rPr lang="fa-IR">
                <a:solidFill>
                  <a:prstClr val="black"/>
                </a:solidFill>
                <a:cs typeface="B Zar" panose="00000400000000000000" pitchFamily="2" charset="-78"/>
              </a:rPr>
              <a:t>جمع  </a:t>
            </a:r>
            <a:r>
              <a:rPr lang="fa-IR" smtClean="0">
                <a:solidFill>
                  <a:prstClr val="black"/>
                </a:solidFill>
                <a:cs typeface="B Zar" panose="00000400000000000000" pitchFamily="2" charset="-78"/>
              </a:rPr>
              <a:t>آوری </a:t>
            </a:r>
            <a:r>
              <a:rPr lang="fa-IR">
                <a:solidFill>
                  <a:prstClr val="black"/>
                </a:solidFill>
                <a:cs typeface="B Zar" panose="00000400000000000000" pitchFamily="2" charset="-78"/>
              </a:rPr>
              <a:t>اطلاعات با شیوه کتابخانه ای و اسنادی است، به گونه ای که با مطالعه اسناد دست اول، آثار و مطالب منتشر شده در کتب، مجلات و اینترنت در زمینه </a:t>
            </a:r>
            <a:r>
              <a:rPr lang="fa-IR">
                <a:solidFill>
                  <a:prstClr val="black"/>
                </a:solidFill>
                <a:cs typeface="B Zar" panose="00000400000000000000" pitchFamily="2" charset="-78"/>
              </a:rPr>
              <a:t>های </a:t>
            </a:r>
            <a:r>
              <a:rPr lang="fa-IR" smtClean="0">
                <a:solidFill>
                  <a:prstClr val="black"/>
                </a:solidFill>
                <a:cs typeface="B Zar" panose="00000400000000000000" pitchFamily="2" charset="-78"/>
              </a:rPr>
              <a:t>توسعه </a:t>
            </a:r>
            <a:r>
              <a:rPr lang="fa-IR">
                <a:solidFill>
                  <a:prstClr val="black"/>
                </a:solidFill>
                <a:cs typeface="B Zar" panose="00000400000000000000" pitchFamily="2" charset="-78"/>
              </a:rPr>
              <a:t>اجتماعی، توسعه روستایی، توسعه مشارکتی و دانش بومی به بررسی پیوند و ارتباط این مفاهیم با یکدیگر در راستای تحقق اهداف توسعه روستایی پرداخته ایم.</a:t>
            </a:r>
          </a:p>
          <a:p>
            <a:endParaRPr lang="fa-IR"/>
          </a:p>
        </p:txBody>
      </p:sp>
      <p:sp>
        <p:nvSpPr>
          <p:cNvPr id="4" name="Flowchart: Process 3"/>
          <p:cNvSpPr/>
          <p:nvPr/>
        </p:nvSpPr>
        <p:spPr>
          <a:xfrm>
            <a:off x="838200" y="4459458"/>
            <a:ext cx="4164037"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شیوه کتابخانه ای و اسنادی</a:t>
            </a:r>
            <a:endParaRPr lang="fa-IR" b="1">
              <a:solidFill>
                <a:srgbClr val="FF0000"/>
              </a:solidFill>
            </a:endParaRPr>
          </a:p>
        </p:txBody>
      </p:sp>
    </p:spTree>
    <p:extLst>
      <p:ext uri="{BB962C8B-B14F-4D97-AF65-F5344CB8AC3E}">
        <p14:creationId xmlns:p14="http://schemas.microsoft.com/office/powerpoint/2010/main" val="106367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 بومی و توسعه مشارکتی دو مقوله اصلیدراین مقاله هستند و به این امر پرداخته ایم که چگونه کمک گرفتن از دانش بومیان در قالب مشارکت دادن آنان در طرح ها بسیاری از مسائل و مشکلات رفع می گردند. </a:t>
            </a:r>
            <a:r>
              <a:rPr lang="fa-IR" b="1" smtClean="0">
                <a:solidFill>
                  <a:srgbClr val="FF0000"/>
                </a:solidFill>
                <a:cs typeface="B Zar" panose="00000400000000000000" pitchFamily="2" charset="-78"/>
              </a:rPr>
              <a:t>سوال اصلی این است که چگونه و با چه روش هایی می توان از دانش بومی بهره برد و مفهوم توسعه مشارکتی در این رابطه چه نقشی را ایفا می کند؟ </a:t>
            </a:r>
            <a:r>
              <a:rPr lang="fa-IR" smtClean="0">
                <a:cs typeface="B Zar" panose="00000400000000000000" pitchFamily="2" charset="-78"/>
              </a:rPr>
              <a:t>از مطالب مطرح شده در این مقاله می توان به عنوان پایه و اساسی برای مطالعات علمی- پژوهشی به ویژه در تحقیقات کیفی و میدانی استفاده نمود.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4553317"/>
            <a:ext cx="1623646" cy="1623646"/>
          </a:xfrm>
          <a:prstGeom prst="rect">
            <a:avLst/>
          </a:prstGeom>
        </p:spPr>
      </p:pic>
    </p:spTree>
    <p:extLst>
      <p:ext uri="{BB962C8B-B14F-4D97-AF65-F5344CB8AC3E}">
        <p14:creationId xmlns:p14="http://schemas.microsoft.com/office/powerpoint/2010/main" val="298705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اهداف مورد نظر در این مقاله عبارتند از</a:t>
            </a:r>
            <a:r>
              <a:rPr lang="fa-IR">
                <a:solidFill>
                  <a:srgbClr val="FF0000"/>
                </a:solidFill>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a:t>
            </a:r>
            <a:r>
              <a:rPr lang="fa-IR" smtClean="0">
                <a:cs typeface="B Zar" panose="00000400000000000000" pitchFamily="2" charset="-78"/>
              </a:rPr>
              <a:t>اشنایی دانش بومی، ویژگی ها و بینش های دستیابی و جمع آوری آن</a:t>
            </a:r>
          </a:p>
          <a:p>
            <a:pPr algn="just"/>
            <a:r>
              <a:rPr lang="fa-IR" smtClean="0">
                <a:cs typeface="B Zar" panose="00000400000000000000" pitchFamily="2" charset="-78"/>
              </a:rPr>
              <a:t>2- تعریف توسعه مشارکتی و شناخت اصول و اجزای آن </a:t>
            </a:r>
          </a:p>
          <a:p>
            <a:pPr algn="just"/>
            <a:r>
              <a:rPr lang="fa-IR" smtClean="0">
                <a:cs typeface="B Zar" panose="00000400000000000000" pitchFamily="2" charset="-78"/>
              </a:rPr>
              <a:t>3- شناخت چگونگی کاربرد دانش بومی در قالب توسعه مشارکتی و نتایج حاصل از توجه به آن در برنامه های توسعه روستایی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84983" y="4133044"/>
            <a:ext cx="2619375" cy="1743075"/>
          </a:xfrm>
          <a:prstGeom prst="rect">
            <a:avLst/>
          </a:prstGeom>
        </p:spPr>
      </p:pic>
    </p:spTree>
    <p:extLst>
      <p:ext uri="{BB962C8B-B14F-4D97-AF65-F5344CB8AC3E}">
        <p14:creationId xmlns:p14="http://schemas.microsoft.com/office/powerpoint/2010/main" val="340732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ادبیات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مقاله حاضر بر دو مفهوم اساسی در حوزه توسعه روستایی، یعنی دانش بومی و توسعه مشارکتی مبتنی است که در ان سعی شده این دو مفهوم یا یکدیگر پیوند داده شوند. از همین روی، محتوا ادبیات نظری تحقیق،  بر اساس این دو مفهوم تنظیم شده است. </a:t>
            </a:r>
            <a:endParaRPr lang="fa-IR">
              <a:cs typeface="B Zar" panose="00000400000000000000" pitchFamily="2" charset="-78"/>
            </a:endParaRPr>
          </a:p>
        </p:txBody>
      </p:sp>
    </p:spTree>
    <p:extLst>
      <p:ext uri="{BB962C8B-B14F-4D97-AF65-F5344CB8AC3E}">
        <p14:creationId xmlns:p14="http://schemas.microsoft.com/office/powerpoint/2010/main" val="282922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دانش بومی چیست؟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بدو شکل گیری روستاها، انسان ها با توجه به دانش و تکنیک در دسترش شان آموخته اند که چگونه بر مشکلات محیطی و اجتماعی خود فایق آیند و به زیست بوم خود سازگار شوند که این رفع مشکلات موضوع امروز توسعه نیز است و در جهت کوشش در این راست به تدریج بر میزان دانش آنها افزوده شده و امروزه از دانش مردم روستایی تحت عنوان </a:t>
            </a:r>
            <a:r>
              <a:rPr lang="fa-IR" b="1" smtClean="0">
                <a:solidFill>
                  <a:srgbClr val="FF0000"/>
                </a:solidFill>
                <a:cs typeface="B Zar" panose="00000400000000000000" pitchFamily="2" charset="-78"/>
              </a:rPr>
              <a:t>دانش بومی </a:t>
            </a:r>
            <a:r>
              <a:rPr lang="fa-IR" smtClean="0">
                <a:cs typeface="B Zar" panose="00000400000000000000" pitchFamily="2" charset="-78"/>
              </a:rPr>
              <a:t>یاد می شود دانش بومی منشا محیطی- فرهنگی  دارد. </a:t>
            </a:r>
            <a:endParaRPr lang="fa-IR">
              <a:cs typeface="B Zar" panose="00000400000000000000" pitchFamily="2" charset="-78"/>
            </a:endParaRPr>
          </a:p>
        </p:txBody>
      </p:sp>
    </p:spTree>
    <p:extLst>
      <p:ext uri="{BB962C8B-B14F-4D97-AF65-F5344CB8AC3E}">
        <p14:creationId xmlns:p14="http://schemas.microsoft.com/office/powerpoint/2010/main" val="421335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89120" y="1825625"/>
            <a:ext cx="6964680" cy="4351338"/>
          </a:xfrm>
        </p:spPr>
        <p:txBody>
          <a:bodyPr/>
          <a:lstStyle/>
          <a:p>
            <a:pPr lvl="0" algn="just"/>
            <a:r>
              <a:rPr lang="fa-IR">
                <a:solidFill>
                  <a:prstClr val="black"/>
                </a:solidFill>
                <a:cs typeface="B Zar" panose="00000400000000000000" pitchFamily="2" charset="-78"/>
              </a:rPr>
              <a:t>به عقیده وارن (1991) و فلاویر (1995) دانش بومی (</a:t>
            </a:r>
            <a:r>
              <a:rPr lang="en-US">
                <a:solidFill>
                  <a:prstClr val="black"/>
                </a:solidFill>
                <a:cs typeface="B Zar" panose="00000400000000000000" pitchFamily="2" charset="-78"/>
              </a:rPr>
              <a:t>IK</a:t>
            </a:r>
            <a:r>
              <a:rPr lang="fa-IR">
                <a:solidFill>
                  <a:prstClr val="black"/>
                </a:solidFill>
                <a:cs typeface="B Zar" panose="00000400000000000000" pitchFamily="2" charset="-78"/>
              </a:rPr>
              <a:t>) دانشی محلی و خاص یک فرهنگ یا جامعه معینی است که پیوسته تحت تاثیر تجارب درونی اجتماع و همچنین در ارتباط با نظام های بیرونی از خلاقیت و نوآوری برخوردار بوده است، بنا بر نظرات رابرت چمبرز دانش بومی در اصطلاح به دانشی اطلاق می شد که از حوزه جغرافیایی خاصی </a:t>
            </a:r>
            <a:r>
              <a:rPr lang="fa-IR">
                <a:solidFill>
                  <a:prstClr val="black"/>
                </a:solidFill>
                <a:cs typeface="B Zar" panose="00000400000000000000" pitchFamily="2" charset="-78"/>
              </a:rPr>
              <a:t>سرچشمه </a:t>
            </a:r>
            <a:r>
              <a:rPr lang="fa-IR" smtClean="0">
                <a:solidFill>
                  <a:prstClr val="black"/>
                </a:solidFill>
                <a:cs typeface="B Zar" panose="00000400000000000000" pitchFamily="2" charset="-78"/>
              </a:rPr>
              <a:t>گرفته </a:t>
            </a:r>
            <a:r>
              <a:rPr lang="fa-IR">
                <a:solidFill>
                  <a:prstClr val="black"/>
                </a:solidFill>
                <a:cs typeface="B Zar" panose="00000400000000000000" pitchFamily="2" charset="-78"/>
              </a:rPr>
              <a:t>و به طور طبیعی تولید شده باشد(چمبرز، 1376، 108)</a:t>
            </a:r>
          </a:p>
          <a:p>
            <a:endParaRPr lang="fa-IR"/>
          </a:p>
        </p:txBody>
      </p:sp>
      <p:pic>
        <p:nvPicPr>
          <p:cNvPr id="4" name="Picture 3"/>
          <p:cNvPicPr>
            <a:picLocks noChangeAspect="1"/>
          </p:cNvPicPr>
          <p:nvPr/>
        </p:nvPicPr>
        <p:blipFill>
          <a:blip r:embed="rId2"/>
          <a:stretch>
            <a:fillRect/>
          </a:stretch>
        </p:blipFill>
        <p:spPr>
          <a:xfrm>
            <a:off x="711591" y="1825626"/>
            <a:ext cx="3550919" cy="2957390"/>
          </a:xfrm>
          <a:prstGeom prst="rect">
            <a:avLst/>
          </a:prstGeom>
        </p:spPr>
      </p:pic>
      <p:sp>
        <p:nvSpPr>
          <p:cNvPr id="5" name="TextBox 4"/>
          <p:cNvSpPr txBox="1"/>
          <p:nvPr/>
        </p:nvSpPr>
        <p:spPr>
          <a:xfrm>
            <a:off x="1642989" y="5128970"/>
            <a:ext cx="1688122"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رابرت چمبرز</a:t>
            </a:r>
            <a:endParaRPr lang="fa-IR">
              <a:solidFill>
                <a:srgbClr val="FF0000"/>
              </a:solidFill>
            </a:endParaRPr>
          </a:p>
        </p:txBody>
      </p:sp>
    </p:spTree>
    <p:extLst>
      <p:ext uri="{BB962C8B-B14F-4D97-AF65-F5344CB8AC3E}">
        <p14:creationId xmlns:p14="http://schemas.microsoft.com/office/powerpoint/2010/main" val="181112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داشن مبنای توسعه است. پیشبرد برنامه های توسعه  روستایی گامی درجهت خود کفایی و بهبود وضعیت جامعه روستایی است. بنابراین توجه به زمینه های بومی لازم است. مقاله حاضر از نظر هدف بنیادی از یک تحقیق کتابخانه ای در راستای معرفی راهکارهای بهینه در موفقیت آمیز بودن طرح های توسعه روستایی از جمله توجه به دانش بومی در قالب توسعه مشارکتی است</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2019869" y="4162567"/>
            <a:ext cx="3452883" cy="11464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توجه به دانش بومی در قالب توسعه مشارکتی</a:t>
            </a:r>
            <a:endParaRPr lang="fa-IR" b="1">
              <a:solidFill>
                <a:srgbClr val="FF0000"/>
              </a:solidFill>
            </a:endParaRPr>
          </a:p>
        </p:txBody>
      </p:sp>
    </p:spTree>
    <p:extLst>
      <p:ext uri="{BB962C8B-B14F-4D97-AF65-F5344CB8AC3E}">
        <p14:creationId xmlns:p14="http://schemas.microsoft.com/office/powerpoint/2010/main" val="207315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دانش بومی بخشی از سرمایه ملی هر قوم است  </a:t>
            </a:r>
            <a:r>
              <a:rPr lang="fa-IR" smtClean="0">
                <a:cs typeface="B Zar" panose="00000400000000000000" pitchFamily="2" charset="-78"/>
              </a:rPr>
              <a:t>که باورها و ارزش های محلی را در بر می گیرد و حاصل قرن ها آزمون و خطا، در محیط طبیعی و اجتماعی است که اغلب به صورت شفاهی از نسلی به نسل دیگر منتقل می شود. دانش بومی مجموعه ای از دانش ها و تجربه های یک جامعه است که اساس چاره جویی های یک قوم را در برابر مسائل و چالش های آشنا و نا آشنا تشکیل می دهد. دانش بومی در تجربه های نسل های گذشته دارد و تا هنگامی که جامعه پابرخاست به عنوان  پایه فرهنگی و </a:t>
            </a:r>
            <a:r>
              <a:rPr lang="fa-IR" smtClean="0">
                <a:cs typeface="B Zar" panose="00000400000000000000" pitchFamily="2" charset="-78"/>
              </a:rPr>
              <a:t>نیز </a:t>
            </a:r>
            <a:r>
              <a:rPr lang="fa-IR" smtClean="0">
                <a:cs typeface="B Zar" panose="00000400000000000000" pitchFamily="2" charset="-78"/>
              </a:rPr>
              <a:t>به تکامل ادامه می دهد(ناصری، 1381، 26)</a:t>
            </a:r>
            <a:endParaRPr lang="fa-IR">
              <a:cs typeface="B Zar" panose="00000400000000000000" pitchFamily="2" charset="-78"/>
            </a:endParaRPr>
          </a:p>
        </p:txBody>
      </p:sp>
    </p:spTree>
    <p:extLst>
      <p:ext uri="{BB962C8B-B14F-4D97-AF65-F5344CB8AC3E}">
        <p14:creationId xmlns:p14="http://schemas.microsoft.com/office/powerpoint/2010/main" val="204837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پنی نیز دانش بومی را دانش دانسته که مردم بدان اعتقاد  دارند و آن را در طول زمان در جامعه خود توسعه و بهبود  بخشیده اند(پنی، 2001، 1) دانش بومی دانشی مکان بنیاد است. یعنی با توجه به شرایط زیست بومی در هر منطقه ای ایجاد و تکامل یافته است. بنابراین از انعطاف پذیری بالایی برخوردار است، چرا که در جهت سازگاری با ساختارهای طبیعی تغییر می نماید. </a:t>
            </a:r>
            <a:endParaRPr lang="fa-IR">
              <a:cs typeface="B Zar" panose="00000400000000000000" pitchFamily="2" charset="-78"/>
            </a:endParaRPr>
          </a:p>
        </p:txBody>
      </p:sp>
    </p:spTree>
    <p:extLst>
      <p:ext uri="{BB962C8B-B14F-4D97-AF65-F5344CB8AC3E}">
        <p14:creationId xmlns:p14="http://schemas.microsoft.com/office/powerpoint/2010/main" val="134205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مهم ترین ویژگی های دانش بومی را می توان این گونه بر شمرد</a:t>
            </a:r>
            <a:r>
              <a:rPr lang="fa-IR" sz="2800">
                <a:solidFill>
                  <a:srgbClr val="FF0000"/>
                </a:solidFill>
                <a:latin typeface="Calibri" panose="020F0502020204030204"/>
                <a:ea typeface="+mn-ea"/>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a:t>
            </a:r>
            <a:r>
              <a:rPr lang="fa-IR" smtClean="0">
                <a:cs typeface="B Zar" panose="00000400000000000000" pitchFamily="2" charset="-78"/>
              </a:rPr>
              <a:t>برخاسته </a:t>
            </a:r>
            <a:r>
              <a:rPr lang="fa-IR" smtClean="0">
                <a:cs typeface="B Zar" panose="00000400000000000000" pitchFamily="2" charset="-78"/>
              </a:rPr>
              <a:t>از محیط، فرهنگ و قابلیت های یک قوم است. پس معرفتی انباشته در طول تاریخ است. </a:t>
            </a:r>
          </a:p>
          <a:p>
            <a:pPr algn="just"/>
            <a:r>
              <a:rPr lang="fa-IR" smtClean="0">
                <a:cs typeface="B Zar" panose="00000400000000000000" pitchFamily="2" charset="-78"/>
              </a:rPr>
              <a:t>2- بر پایه تجربه استوار است (بوذرجمهری  و افتخاری، 1384، 19) حاصل فرایند آزمون و خطای یک جامعه در راستای سازگاری و تعادل بین طبیعت و نیازهای انسان در طول قرن ها است. </a:t>
            </a:r>
          </a:p>
          <a:p>
            <a:pPr algn="just"/>
            <a:r>
              <a:rPr lang="fa-IR" smtClean="0">
                <a:cs typeface="B Zar" panose="00000400000000000000" pitchFamily="2" charset="-78"/>
              </a:rPr>
              <a:t>3- پویا و در حال دگرگونی است (بوذرجمهری و افتخاری، 1382، 19) بنابراین هم قابلیت ترکیب یا دانش رسمی در شرایط نوین را دارد و هم قابلیت کاربرد در انواع طرح های عمرانی را پس بستر مناسبی برای توسعه است. </a:t>
            </a:r>
            <a:endParaRPr lang="fa-IR">
              <a:cs typeface="B Zar" panose="00000400000000000000" pitchFamily="2" charset="-78"/>
            </a:endParaRPr>
          </a:p>
        </p:txBody>
      </p:sp>
      <p:sp>
        <p:nvSpPr>
          <p:cNvPr id="4" name="Flowchart: Process 3"/>
          <p:cNvSpPr/>
          <p:nvPr/>
        </p:nvSpPr>
        <p:spPr>
          <a:xfrm>
            <a:off x="1491175" y="4881490"/>
            <a:ext cx="4262511"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قابلیت ترکیب یا دانش رسمی</a:t>
            </a:r>
            <a:endParaRPr lang="fa-IR" b="1">
              <a:solidFill>
                <a:srgbClr val="FF0000"/>
              </a:solidFill>
            </a:endParaRPr>
          </a:p>
        </p:txBody>
      </p:sp>
    </p:spTree>
    <p:extLst>
      <p:ext uri="{BB962C8B-B14F-4D97-AF65-F5344CB8AC3E}">
        <p14:creationId xmlns:p14="http://schemas.microsoft.com/office/powerpoint/2010/main" val="17065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بخش عظیمی از دانش بومی منطبق بر فعالیت های کشاورزی و نوع ارتزاق غالب در یک منطقه است. بخشی از فرهنگ تولیدی- معیشتی و اجتماعی یک جامعه است. </a:t>
            </a:r>
          </a:p>
          <a:p>
            <a:pPr algn="just"/>
            <a:r>
              <a:rPr lang="fa-IR" smtClean="0">
                <a:cs typeface="B Zar" panose="00000400000000000000" pitchFamily="2" charset="-78"/>
              </a:rPr>
              <a:t>5- تمام اقشار جامعه اعم از زن و مرد، پیر و جوان در تولید </a:t>
            </a:r>
            <a:r>
              <a:rPr lang="fa-IR" smtClean="0">
                <a:cs typeface="B Zar" panose="00000400000000000000" pitchFamily="2" charset="-78"/>
              </a:rPr>
              <a:t>آن </a:t>
            </a:r>
            <a:r>
              <a:rPr lang="fa-IR" smtClean="0">
                <a:cs typeface="B Zar" panose="00000400000000000000" pitchFamily="2" charset="-78"/>
              </a:rPr>
              <a:t>سهم هستند(مانند شناخت زنان مسن در مورد گیاهان و خاصیت دارویی آنان و یا اطلاعاتی که چوپانان نوجوان در زمینه میوه های وحشی خوراکی دارند. </a:t>
            </a:r>
            <a:endParaRPr lang="fa-IR">
              <a:cs typeface="B Zar" panose="00000400000000000000" pitchFamily="2" charset="-78"/>
            </a:endParaRPr>
          </a:p>
        </p:txBody>
      </p:sp>
    </p:spTree>
    <p:extLst>
      <p:ext uri="{BB962C8B-B14F-4D97-AF65-F5344CB8AC3E}">
        <p14:creationId xmlns:p14="http://schemas.microsoft.com/office/powerpoint/2010/main" val="286125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حوزه دانش بومی از گستردگی وسیعی برخوردار بوده و دارای ابعد متعددیاست از جمله این ابعاد عبارتند از فعالیت های کشاورزی، دانش روستایی درباره محیط، استعداد ها و توانایی ها مردم روستایی و تجارب آنان {در شکل و نوع مسکن، نوع ارتزاق و ...} (چمبرز، 1376، 111)</a:t>
            </a:r>
            <a:endParaRPr lang="fa-IR">
              <a:cs typeface="B Zar" panose="00000400000000000000" pitchFamily="2" charset="-78"/>
            </a:endParaRPr>
          </a:p>
        </p:txBody>
      </p:sp>
    </p:spTree>
    <p:extLst>
      <p:ext uri="{BB962C8B-B14F-4D97-AF65-F5344CB8AC3E}">
        <p14:creationId xmlns:p14="http://schemas.microsoft.com/office/powerpoint/2010/main" val="224803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نظر دویس دانش بومی بستر و زمینه های مساعدی را برای توسعه فراهم می آورد. وی دانش بومی را به پرهای یک پرنده تشبیه کرده است. یعنی از زمانی که پرنده پر در می آورد پرواز را می اموزد(دیویس، 1993، 3) دانش بومی به مثابه سرمایه ای نهفته تلقی می شود و چون متکی بر یادگیری از افراد محلی و به کارگیری تجربیات آنان در طول برنامه های </a:t>
            </a:r>
            <a:r>
              <a:rPr lang="fa-IR" smtClean="0">
                <a:solidFill>
                  <a:prstClr val="black"/>
                </a:solidFill>
                <a:cs typeface="B Zar" panose="00000400000000000000" pitchFamily="2" charset="-78"/>
              </a:rPr>
              <a:t>توسعه </a:t>
            </a:r>
            <a:r>
              <a:rPr lang="fa-IR">
                <a:solidFill>
                  <a:prstClr val="black"/>
                </a:solidFill>
                <a:cs typeface="B Zar" panose="00000400000000000000" pitchFamily="2" charset="-78"/>
              </a:rPr>
              <a:t>و نیز متکی بر منابع موجود در محل است. فرایند دستیابی به توسعه را تسهیل می نماید. </a:t>
            </a:r>
          </a:p>
          <a:p>
            <a:pPr algn="just"/>
            <a:endParaRPr lang="fa-IR">
              <a:cs typeface="B Zar" panose="00000400000000000000" pitchFamily="2" charset="-78"/>
            </a:endParaRPr>
          </a:p>
        </p:txBody>
      </p:sp>
      <p:sp>
        <p:nvSpPr>
          <p:cNvPr id="4" name="Flowchart: Connector 3"/>
          <p:cNvSpPr/>
          <p:nvPr/>
        </p:nvSpPr>
        <p:spPr>
          <a:xfrm>
            <a:off x="838200" y="4375052"/>
            <a:ext cx="2250831" cy="122389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سرمایه ای نهفته</a:t>
            </a:r>
            <a:endParaRPr lang="fa-IR" b="1">
              <a:solidFill>
                <a:srgbClr val="FF0000"/>
              </a:solidFill>
            </a:endParaRPr>
          </a:p>
        </p:txBody>
      </p:sp>
    </p:spTree>
    <p:extLst>
      <p:ext uri="{BB962C8B-B14F-4D97-AF65-F5344CB8AC3E}">
        <p14:creationId xmlns:p14="http://schemas.microsoft.com/office/powerpoint/2010/main" val="406671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توسعه مشارکتی چیست؟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زمینه توسعه جوامع </a:t>
            </a:r>
            <a:r>
              <a:rPr lang="fa-IR" b="1" smtClean="0">
                <a:solidFill>
                  <a:srgbClr val="FF0000"/>
                </a:solidFill>
                <a:cs typeface="B Zar" panose="00000400000000000000" pitchFamily="2" charset="-78"/>
              </a:rPr>
              <a:t>دو</a:t>
            </a:r>
            <a:r>
              <a:rPr lang="fa-IR" smtClean="0">
                <a:cs typeface="B Zar" panose="00000400000000000000" pitchFamily="2" charset="-78"/>
              </a:rPr>
              <a:t> راهبرد مطرح شده است. یکی الگوی توسعه برون زا (در قالب دیدگاه نوسازی) که تقلیدی از شیوه های </a:t>
            </a:r>
            <a:r>
              <a:rPr lang="fa-IR" smtClean="0">
                <a:cs typeface="B Zar" panose="00000400000000000000" pitchFamily="2" charset="-78"/>
              </a:rPr>
              <a:t>توسعه </a:t>
            </a:r>
            <a:r>
              <a:rPr lang="fa-IR" smtClean="0">
                <a:cs typeface="B Zar" panose="00000400000000000000" pitchFamily="2" charset="-78"/>
              </a:rPr>
              <a:t>ای جوامع غربی است. برنامه های توسعه ای آن از بالا به پایین بوده و به نوعی تحمیل، اشاعه و تزریق این برنامه ها هم بدون توجه به شرایط داخلی جوامع توسعه نیافته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77749"/>
            <a:ext cx="1193483" cy="1193483"/>
          </a:xfrm>
          <a:prstGeom prst="rect">
            <a:avLst/>
          </a:prstGeom>
        </p:spPr>
      </p:pic>
    </p:spTree>
    <p:extLst>
      <p:ext uri="{BB962C8B-B14F-4D97-AF65-F5344CB8AC3E}">
        <p14:creationId xmlns:p14="http://schemas.microsoft.com/office/powerpoint/2010/main" val="51625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راهبرد </a:t>
            </a:r>
            <a:r>
              <a:rPr lang="fa-IR" smtClean="0">
                <a:cs typeface="B Zar" panose="00000400000000000000" pitchFamily="2" charset="-78"/>
              </a:rPr>
              <a:t>دوم الگوی توسعه درون زا است که منشا و جهت گیری داخلی دارد و منابع داخلی و شرایط تاریخی، اجتماعی، اقتصادی، سیاسی و فرهنگی جامعه خودی مورد توجه قرار می گیرد. همچنین بر ارتقای سطوح کیفی زندگی تمامی انسان ها تاکید دارد...{این الگو} تلاش خود را برای تحقق و توسعه ای همگون و متوازن جامعه به کار می بندد(ازکیا، 1381، 23) در الگوی توسعه درون زا توجه به مفهوم مشارکت به ویژه در نظریات جدید به توسعه مد نظر است. امروزه مفهوم </a:t>
            </a:r>
            <a:r>
              <a:rPr lang="fa-IR" smtClean="0">
                <a:cs typeface="B Zar" panose="00000400000000000000" pitchFamily="2" charset="-78"/>
              </a:rPr>
              <a:t>مشارکت </a:t>
            </a:r>
            <a:r>
              <a:rPr lang="fa-IR" smtClean="0">
                <a:cs typeface="B Zar" panose="00000400000000000000" pitchFamily="2" charset="-78"/>
              </a:rPr>
              <a:t>مردم به عنوان یک اصل در پروژه  های توسعه و عمران مورد </a:t>
            </a:r>
            <a:r>
              <a:rPr lang="fa-IR" smtClean="0">
                <a:cs typeface="B Zar" panose="00000400000000000000" pitchFamily="2" charset="-78"/>
              </a:rPr>
              <a:t>تاکید </a:t>
            </a:r>
            <a:r>
              <a:rPr lang="fa-IR" smtClean="0">
                <a:cs typeface="B Zar" panose="00000400000000000000" pitchFamily="2" charset="-78"/>
              </a:rPr>
              <a:t>جدی قرار گرفته است. بدین معنا که مشارکت یک فراگرد و جریان است که باید شامل مداخله در تصمیم گیری، نظارت، اجرا و پیگیری نیز باشد. </a:t>
            </a:r>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433711" y="5092505"/>
            <a:ext cx="2799471" cy="8940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فراگرد و جریان</a:t>
            </a:r>
            <a:endParaRPr lang="fa-IR" b="1">
              <a:solidFill>
                <a:srgbClr val="FF0000"/>
              </a:solidFill>
            </a:endParaRPr>
          </a:p>
        </p:txBody>
      </p:sp>
    </p:spTree>
    <p:extLst>
      <p:ext uri="{BB962C8B-B14F-4D97-AF65-F5344CB8AC3E}">
        <p14:creationId xmlns:p14="http://schemas.microsoft.com/office/powerpoint/2010/main" val="152552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لازمه این فراگرد آگاهی است که فراهم کردن اساب و وسایل آن کار فرهنگی می طلبند...مشارکت قبل از این که نمود عینی پیدا کند، پدیده ای ذهنی است که باید آن را در افکار، عقاید، رفتار و در فرهنگ مردم جست و جو کرد(طالب، 1376، 104 و 105) این مر موجب شده سات تا مقوله توسعه مشارکتی با توسعه از پایین به بالا مورد توجه قرار گیرد. به عبارتی طرح های توسعه ای باید برای مردم و با دخالت دادن آنان در برنامه های مربوط به جامعه شان صورت گیرد. مردم هم هدف و هم وسیله توسعه هستند. همچنین در رابطه با مفهوم مشارکت باید به دو مقوله مرتبط با هم توجه شود:</a:t>
            </a:r>
            <a:endParaRPr lang="fa-IR">
              <a:cs typeface="B Zar" panose="00000400000000000000" pitchFamily="2" charset="-78"/>
            </a:endParaRPr>
          </a:p>
        </p:txBody>
      </p:sp>
      <p:sp>
        <p:nvSpPr>
          <p:cNvPr id="4" name="Flowchart: Connector 3"/>
          <p:cNvSpPr/>
          <p:nvPr/>
        </p:nvSpPr>
        <p:spPr>
          <a:xfrm>
            <a:off x="2096086" y="4487594"/>
            <a:ext cx="1997613" cy="120982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پدیده ای ذهنی</a:t>
            </a:r>
            <a:endParaRPr lang="fa-IR">
              <a:solidFill>
                <a:srgbClr val="FF0000"/>
              </a:solidFill>
            </a:endParaRPr>
          </a:p>
        </p:txBody>
      </p:sp>
      <p:sp>
        <p:nvSpPr>
          <p:cNvPr id="5" name="Flowchart: Connector 4"/>
          <p:cNvSpPr/>
          <p:nvPr/>
        </p:nvSpPr>
        <p:spPr>
          <a:xfrm>
            <a:off x="6063175" y="4487594"/>
            <a:ext cx="1941342" cy="120982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نمود عینی</a:t>
            </a:r>
            <a:endParaRPr lang="fa-IR">
              <a:solidFill>
                <a:srgbClr val="FF0000"/>
              </a:solidFill>
            </a:endParaRPr>
          </a:p>
        </p:txBody>
      </p:sp>
    </p:spTree>
    <p:extLst>
      <p:ext uri="{BB962C8B-B14F-4D97-AF65-F5344CB8AC3E}">
        <p14:creationId xmlns:p14="http://schemas.microsoft.com/office/powerpoint/2010/main" val="37366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مشارکت به عنوان </a:t>
            </a:r>
            <a:r>
              <a:rPr lang="fa-IR" smtClean="0">
                <a:solidFill>
                  <a:srgbClr val="FF0000"/>
                </a:solidFill>
                <a:cs typeface="B Zar" panose="00000400000000000000" pitchFamily="2" charset="-78"/>
              </a:rPr>
              <a:t>وسیله</a:t>
            </a:r>
            <a:r>
              <a:rPr lang="fa-IR">
                <a:cs typeface="B Zar" panose="00000400000000000000" pitchFamily="2" charset="-78"/>
              </a:rPr>
              <a:t>:</a:t>
            </a:r>
            <a:r>
              <a:rPr lang="fa-IR" smtClean="0">
                <a:cs typeface="B Zar" panose="00000400000000000000" pitchFamily="2" charset="-78"/>
              </a:rPr>
              <a:t> </a:t>
            </a:r>
            <a:r>
              <a:rPr lang="fa-IR" smtClean="0">
                <a:cs typeface="B Zar" panose="00000400000000000000" pitchFamily="2" charset="-78"/>
              </a:rPr>
              <a:t>مشارکت مورد حمایت طراحان پروژهها قرار گرفته و همکاری ساکنان محلی را برای اجرای بهینه برنامه ها می انگیزاند. همچنین ابزاری برای </a:t>
            </a:r>
            <a:r>
              <a:rPr lang="fa-IR" smtClean="0">
                <a:cs typeface="B Zar" panose="00000400000000000000" pitchFamily="2" charset="-78"/>
              </a:rPr>
              <a:t>پشتیبانی </a:t>
            </a:r>
            <a:r>
              <a:rPr lang="fa-IR" smtClean="0">
                <a:cs typeface="B Zar" panose="00000400000000000000" pitchFamily="2" charset="-78"/>
              </a:rPr>
              <a:t>از پیشرفت پروژه است. </a:t>
            </a:r>
            <a:endParaRPr lang="fa-IR">
              <a:cs typeface="B Zar" panose="00000400000000000000" pitchFamily="2" charset="-78"/>
            </a:endParaRPr>
          </a:p>
        </p:txBody>
      </p:sp>
    </p:spTree>
    <p:extLst>
      <p:ext uri="{BB962C8B-B14F-4D97-AF65-F5344CB8AC3E}">
        <p14:creationId xmlns:p14="http://schemas.microsoft.com/office/powerpoint/2010/main" val="422707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نتایج این مطالعه بیانگر آن است که با مراجعه به منابع  و مشارکت افراد محلی می توان به توسعه ای متوازن و همه جانبه دست یافت، ضمن این که به خود اتکایی و توانمند سازی روستاییان به جای وابستگی صرف منجر می شود. در صورتی می توان از دانش بومی در برنامه های توسعه روستایی بهره برد که با ایجاد ارتباط متقابل بین مجریان پروژه ها و روستاییان، مشارکت همه جانبه افراد محلی را برانگیخت. روشن است که با تحقق طرح های توسعه در سایه توسعه مشارکتی چشم انداز توسعه روستایی مثبت خواهد بود. </a:t>
            </a:r>
          </a:p>
          <a:p>
            <a:endParaRPr lang="fa-IR"/>
          </a:p>
        </p:txBody>
      </p:sp>
      <p:sp>
        <p:nvSpPr>
          <p:cNvPr id="4" name="Flowchart: Process 3"/>
          <p:cNvSpPr/>
          <p:nvPr/>
        </p:nvSpPr>
        <p:spPr>
          <a:xfrm>
            <a:off x="838200" y="4459459"/>
            <a:ext cx="4318782"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ایجاد ارتباط متقابل بین مجریان پروژه ها و روستاییان</a:t>
            </a:r>
            <a:endParaRPr lang="fa-IR" b="1">
              <a:solidFill>
                <a:srgbClr val="FF0000"/>
              </a:solidFill>
            </a:endParaRPr>
          </a:p>
        </p:txBody>
      </p:sp>
    </p:spTree>
    <p:extLst>
      <p:ext uri="{BB962C8B-B14F-4D97-AF65-F5344CB8AC3E}">
        <p14:creationId xmlns:p14="http://schemas.microsoft.com/office/powerpoint/2010/main" val="1629281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مشارکت به عنوان هدف</a:t>
            </a:r>
            <a:r>
              <a:rPr lang="fa-IR" smtClean="0">
                <a:cs typeface="B Zar" panose="00000400000000000000" pitchFamily="2" charset="-78"/>
              </a:rPr>
              <a:t>؛ مشارکت مردم محلی در برنامه ها منجر به ر و بدل کردن دانش و مهارت با طراحان توسعه، توانمندسازی افراد محلی و بالا رفتن اعتماد به نفس آنان و در نهایت بر عهده گرفتن مسئولیت بیشتر برای توسعه می شود.</a:t>
            </a:r>
            <a:endParaRPr lang="fa-IR">
              <a:cs typeface="B Zar" panose="00000400000000000000" pitchFamily="2" charset="-78"/>
            </a:endParaRPr>
          </a:p>
        </p:txBody>
      </p:sp>
    </p:spTree>
    <p:extLst>
      <p:ext uri="{BB962C8B-B14F-4D97-AF65-F5344CB8AC3E}">
        <p14:creationId xmlns:p14="http://schemas.microsoft.com/office/powerpoint/2010/main" val="542127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مشارکتی مبتنی بر گفت و گو میان افراد بیرونی (برنامه ریزان و مصلحان توسعه روستایی) و روستاییانی است که </a:t>
            </a:r>
            <a:r>
              <a:rPr lang="fa-IR" smtClean="0">
                <a:cs typeface="B Zar" panose="00000400000000000000" pitchFamily="2" charset="-78"/>
              </a:rPr>
              <a:t>راهکارها از </a:t>
            </a:r>
            <a:r>
              <a:rPr lang="fa-IR" smtClean="0">
                <a:cs typeface="B Zar" panose="00000400000000000000" pitchFamily="2" charset="-78"/>
              </a:rPr>
              <a:t>این رهگذر به طور مشترک  تعیین می گردند و اگاهانه از </a:t>
            </a:r>
            <a:r>
              <a:rPr lang="fa-IR">
                <a:cs typeface="B Zar" panose="00000400000000000000" pitchFamily="2" charset="-78"/>
              </a:rPr>
              <a:t>نظرات </a:t>
            </a:r>
            <a:r>
              <a:rPr lang="fa-IR" smtClean="0">
                <a:cs typeface="B Zar" panose="00000400000000000000" pitchFamily="2" charset="-78"/>
              </a:rPr>
              <a:t>افراد محلی و دانش بومی آنان استفاده می شود. این امر باعث می شود که به جای سیطره دستور کار پروژه ای  از بالا، مذاکره با جامعه ای صورت گیرد که </a:t>
            </a:r>
            <a:r>
              <a:rPr lang="fa-IR" b="1" smtClean="0">
                <a:solidFill>
                  <a:srgbClr val="FF0000"/>
                </a:solidFill>
                <a:cs typeface="B Zar" panose="00000400000000000000" pitchFamily="2" charset="-78"/>
              </a:rPr>
              <a:t>مردم علاوه بر بهره مند شدن به بازیگر نیز بدل شوند.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405776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با اعمال برنامه </a:t>
            </a:r>
            <a:r>
              <a:rPr lang="fa-IR" smtClean="0">
                <a:solidFill>
                  <a:prstClr val="black"/>
                </a:solidFill>
                <a:cs typeface="B Zar" panose="00000400000000000000" pitchFamily="2" charset="-78"/>
              </a:rPr>
              <a:t>های </a:t>
            </a:r>
            <a:r>
              <a:rPr lang="fa-IR">
                <a:solidFill>
                  <a:prstClr val="black"/>
                </a:solidFill>
                <a:cs typeface="B Zar" panose="00000400000000000000" pitchFamily="2" charset="-78"/>
              </a:rPr>
              <a:t>توسط مشارکتی، برنامه ریزی از بالا به پایین که یک نوع برنامه ریزی تحت کنترل دولتف هدایت شده سات به حداقل می رسد و با </a:t>
            </a:r>
            <a:r>
              <a:rPr lang="fa-IR" smtClean="0">
                <a:solidFill>
                  <a:prstClr val="black"/>
                </a:solidFill>
                <a:cs typeface="B Zar" panose="00000400000000000000" pitchFamily="2" charset="-78"/>
              </a:rPr>
              <a:t>آگاه </a:t>
            </a:r>
            <a:r>
              <a:rPr lang="fa-IR">
                <a:solidFill>
                  <a:prstClr val="black"/>
                </a:solidFill>
                <a:cs typeface="B Zar" panose="00000400000000000000" pitchFamily="2" charset="-78"/>
              </a:rPr>
              <a:t>نمودن افراد بومی از این دانش و مهارتشن در طرح عمرانی کارامد است و با دخالت عملی آنان در این برنامه ها گامی به سوی تسهیم  قدرت و استفاده بهینه از منابع محلی و کاهش هزینه های توسعه ای و ایجاد فرصت های برتر برای بومیان برداشته می شود. </a:t>
            </a:r>
          </a:p>
          <a:p>
            <a:pPr algn="just"/>
            <a:endParaRPr lang="fa-IR">
              <a:cs typeface="B Zar" panose="00000400000000000000" pitchFamily="2" charset="-78"/>
            </a:endParaRPr>
          </a:p>
        </p:txBody>
      </p:sp>
      <p:sp>
        <p:nvSpPr>
          <p:cNvPr id="4" name="Flowchart: Process 3"/>
          <p:cNvSpPr/>
          <p:nvPr/>
        </p:nvSpPr>
        <p:spPr>
          <a:xfrm>
            <a:off x="838200" y="4135900"/>
            <a:ext cx="4768947" cy="17162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تسهیم  </a:t>
            </a:r>
            <a:r>
              <a:rPr lang="fa-IR" sz="2800">
                <a:solidFill>
                  <a:srgbClr val="FF0000"/>
                </a:solidFill>
                <a:cs typeface="B Zar" panose="00000400000000000000" pitchFamily="2" charset="-78"/>
              </a:rPr>
              <a:t>قدرت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و </a:t>
            </a:r>
            <a:r>
              <a:rPr lang="fa-IR" sz="2800">
                <a:solidFill>
                  <a:srgbClr val="FF0000"/>
                </a:solidFill>
                <a:cs typeface="B Zar" panose="00000400000000000000" pitchFamily="2" charset="-78"/>
              </a:rPr>
              <a:t>استفاده بهینه از </a:t>
            </a:r>
            <a:r>
              <a:rPr lang="fa-IR" sz="2800">
                <a:solidFill>
                  <a:srgbClr val="FF0000"/>
                </a:solidFill>
                <a:cs typeface="B Zar" panose="00000400000000000000" pitchFamily="2" charset="-78"/>
              </a:rPr>
              <a:t>منابع </a:t>
            </a:r>
            <a:r>
              <a:rPr lang="fa-IR" sz="2800" smtClean="0">
                <a:solidFill>
                  <a:srgbClr val="FF0000"/>
                </a:solidFill>
                <a:cs typeface="B Zar" panose="00000400000000000000" pitchFamily="2" charset="-78"/>
              </a:rPr>
              <a:t>محلی</a:t>
            </a:r>
          </a:p>
          <a:p>
            <a:pPr algn="ctr"/>
            <a:r>
              <a:rPr lang="fa-IR" sz="2800" smtClean="0">
                <a:solidFill>
                  <a:srgbClr val="FF0000"/>
                </a:solidFill>
                <a:cs typeface="B Zar" panose="00000400000000000000" pitchFamily="2" charset="-78"/>
              </a:rPr>
              <a:t> </a:t>
            </a:r>
            <a:r>
              <a:rPr lang="fa-IR" sz="2800">
                <a:solidFill>
                  <a:srgbClr val="FF0000"/>
                </a:solidFill>
                <a:cs typeface="B Zar" panose="00000400000000000000" pitchFamily="2" charset="-78"/>
              </a:rPr>
              <a:t>و کاهش هزینه های توسعه </a:t>
            </a:r>
            <a:r>
              <a:rPr lang="fa-IR" sz="2800">
                <a:solidFill>
                  <a:srgbClr val="FF0000"/>
                </a:solidFill>
                <a:cs typeface="B Zar" panose="00000400000000000000" pitchFamily="2" charset="-78"/>
              </a:rPr>
              <a:t>ای </a:t>
            </a:r>
            <a:endParaRPr lang="fa-IR" sz="2800" smtClean="0">
              <a:solidFill>
                <a:srgbClr val="FF0000"/>
              </a:solidFill>
              <a:cs typeface="B Zar" panose="00000400000000000000" pitchFamily="2" charset="-78"/>
            </a:endParaRPr>
          </a:p>
          <a:p>
            <a:pPr algn="ctr"/>
            <a:r>
              <a:rPr lang="fa-IR" sz="2800" smtClean="0">
                <a:solidFill>
                  <a:srgbClr val="FF0000"/>
                </a:solidFill>
                <a:cs typeface="B Zar" panose="00000400000000000000" pitchFamily="2" charset="-78"/>
              </a:rPr>
              <a:t>و </a:t>
            </a:r>
            <a:r>
              <a:rPr lang="fa-IR" sz="2800">
                <a:solidFill>
                  <a:srgbClr val="FF0000"/>
                </a:solidFill>
                <a:cs typeface="B Zar" panose="00000400000000000000" pitchFamily="2" charset="-78"/>
              </a:rPr>
              <a:t>ایجاد فرصت های برتر</a:t>
            </a:r>
            <a:endParaRPr lang="fa-IR">
              <a:solidFill>
                <a:srgbClr val="FF0000"/>
              </a:solidFill>
            </a:endParaRPr>
          </a:p>
        </p:txBody>
      </p:sp>
    </p:spTree>
    <p:extLst>
      <p:ext uri="{BB962C8B-B14F-4D97-AF65-F5344CB8AC3E}">
        <p14:creationId xmlns:p14="http://schemas.microsoft.com/office/powerpoint/2010/main" val="1550567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می رسد با پیشبرد راهبرد توسعه مشارکتی، استراتژی های توسعه ای از بالا به پایین (یا از مرکز به پیرامون) به حداقل رسیده و همچنین می توان این فرایند را نوعی یادگیری دانست که از طریق آن یم توان طرح های اجرایی را با توجه به استعداد های هر منطقه ارزیابی کرد و انطباق داد. از جمله اصول توسعه مشارکتی را می توان این گونه بر شمرد:</a:t>
            </a:r>
            <a:endParaRPr lang="fa-IR">
              <a:cs typeface="B Zar" panose="00000400000000000000" pitchFamily="2" charset="-78"/>
            </a:endParaRPr>
          </a:p>
        </p:txBody>
      </p:sp>
    </p:spTree>
    <p:extLst>
      <p:ext uri="{BB962C8B-B14F-4D97-AF65-F5344CB8AC3E}">
        <p14:creationId xmlns:p14="http://schemas.microsoft.com/office/powerpoint/2010/main" val="115679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از آن جا که در این راهبرد منافعو خواسته های مردم زیر بنای تصمیمات برنامه های توسعه استف پس مردم ذی نفع هستند(</a:t>
            </a:r>
            <a:r>
              <a:rPr lang="fa-IR" smtClean="0">
                <a:solidFill>
                  <a:srgbClr val="FF0000"/>
                </a:solidFill>
                <a:cs typeface="B Zar" panose="00000400000000000000" pitchFamily="2" charset="-78"/>
              </a:rPr>
              <a:t>اصل مردم محور</a:t>
            </a:r>
            <a:r>
              <a:rPr lang="fa-IR" smtClean="0">
                <a:cs typeface="B Zar" panose="00000400000000000000" pitchFamily="2" charset="-78"/>
              </a:rPr>
              <a:t>)</a:t>
            </a:r>
          </a:p>
          <a:p>
            <a:pPr algn="just"/>
            <a:r>
              <a:rPr lang="fa-IR" smtClean="0">
                <a:cs typeface="B Zar" panose="00000400000000000000" pitchFamily="2" charset="-78"/>
              </a:rPr>
              <a:t>ایجاد برابر فرصت ها برای همه اقشار جامعه از </a:t>
            </a:r>
            <a:r>
              <a:rPr lang="fa-IR" smtClean="0">
                <a:cs typeface="B Zar" panose="00000400000000000000" pitchFamily="2" charset="-78"/>
              </a:rPr>
              <a:t>جمله </a:t>
            </a:r>
            <a:r>
              <a:rPr lang="fa-IR" smtClean="0">
                <a:cs typeface="B Zar" panose="00000400000000000000" pitchFamily="2" charset="-78"/>
              </a:rPr>
              <a:t>زنان که به توانمند سازی انان منتهی گردد (</a:t>
            </a:r>
            <a:r>
              <a:rPr lang="fa-IR" smtClean="0">
                <a:solidFill>
                  <a:srgbClr val="FF0000"/>
                </a:solidFill>
                <a:cs typeface="B Zar" panose="00000400000000000000" pitchFamily="2" charset="-78"/>
              </a:rPr>
              <a:t>اصل ایجاد فرصت برابر</a:t>
            </a:r>
            <a:r>
              <a:rPr lang="fa-IR" smtClean="0">
                <a:cs typeface="B Zar" panose="00000400000000000000" pitchFamily="2" charset="-78"/>
              </a:rPr>
              <a:t>)</a:t>
            </a:r>
          </a:p>
          <a:p>
            <a:pPr algn="just"/>
            <a:r>
              <a:rPr lang="fa-IR" smtClean="0">
                <a:cs typeface="B Zar" panose="00000400000000000000" pitchFamily="2" charset="-78"/>
              </a:rPr>
              <a:t>تشویق افراد محلی و برانگیختن مشارکت خود جوش در انان در پیشبرد و اتمام طرح های توسعه در سایه آزادی عمل آنان تا کنترل صرف از سوی برنامه ریزان (</a:t>
            </a:r>
            <a:r>
              <a:rPr lang="fa-IR" smtClean="0">
                <a:solidFill>
                  <a:srgbClr val="FF0000"/>
                </a:solidFill>
                <a:cs typeface="B Zar" panose="00000400000000000000" pitchFamily="2" charset="-78"/>
              </a:rPr>
              <a:t>اصل مشارکت خودانگیخته</a:t>
            </a:r>
            <a:r>
              <a:rPr lang="fa-IR" smtClean="0">
                <a:cs typeface="B Zar" panose="00000400000000000000" pitchFamily="2" charset="-78"/>
              </a:rPr>
              <a:t>)</a:t>
            </a:r>
          </a:p>
          <a:p>
            <a:pPr algn="just"/>
            <a:r>
              <a:rPr lang="fa-IR" smtClean="0">
                <a:cs typeface="B Zar" panose="00000400000000000000" pitchFamily="2" charset="-78"/>
              </a:rPr>
              <a:t>مشارکت همه جانبه مردم و بهره گیری از تمام منابع محلی در سطوح مختلف تصمیم گیری اجراء نظارت و بهره مندی از منافع طرح های توسعه (</a:t>
            </a:r>
            <a:r>
              <a:rPr lang="fa-IR" smtClean="0">
                <a:solidFill>
                  <a:srgbClr val="FF0000"/>
                </a:solidFill>
                <a:cs typeface="B Zar" panose="00000400000000000000" pitchFamily="2" charset="-78"/>
              </a:rPr>
              <a:t>اصل مشارکت همه جانبه</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12419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مشارکتی رهیافتی است که در آن مردم محلی و کشاورز  و حاشیه مهره کلیدی هستند. امروزه ثابت شده است که رهیافت توسعه مشارکتی که در آن اولویت به کشاورز داده می شود بسیار مفید تر از پارادایم انتقال فن اوری می تواند باشد. اولویت بخشی به روستاییان  فقیر باید به گونه ای باشد تا آن ها بتوانند در فرایند تصمیم گیری، اجرا، توزیع منافع و بازنگری و ارزشیابی طرح نقش فعال داشته باشند(عبدالحی، 1373، 24</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09882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امر ممکن نمی شود، مگر با اجرای سیاست های خاصی مثل واژگون سازی، تمرکز زدایی، جابه جایی الگوها و توانمندسازی که البته رابطه تنگاتنگی با هم دارند به گونه ای که واژگون سازی، تمرکز زدایی و جابجایی الگوها در ارتباط با هم به توانمندسازی روستاییان منجر می شود. حال به توضیح مختصر این مفاهیم به عنوان اجزای توسعه مشارکتی می پردازیم: </a:t>
            </a:r>
          </a:p>
          <a:p>
            <a:endParaRPr lang="fa-IR"/>
          </a:p>
        </p:txBody>
      </p:sp>
    </p:spTree>
    <p:extLst>
      <p:ext uri="{BB962C8B-B14F-4D97-AF65-F5344CB8AC3E}">
        <p14:creationId xmlns:p14="http://schemas.microsoft.com/office/powerpoint/2010/main" val="703630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 </a:t>
            </a:r>
            <a:r>
              <a:rPr lang="fa-IR">
                <a:solidFill>
                  <a:srgbClr val="FF0000"/>
                </a:solidFill>
                <a:cs typeface="B Zar" panose="00000400000000000000" pitchFamily="2" charset="-78"/>
              </a:rPr>
              <a:t>واژگون </a:t>
            </a:r>
            <a:r>
              <a:rPr lang="fa-IR" smtClean="0">
                <a:solidFill>
                  <a:srgbClr val="FF0000"/>
                </a:solidFill>
                <a:cs typeface="B Zar" panose="00000400000000000000" pitchFamily="2" charset="-78"/>
              </a:rPr>
              <a:t>سازی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a:t>
            </a:r>
            <a:r>
              <a:rPr lang="fa-IR" smtClean="0">
                <a:cs typeface="B Zar" panose="00000400000000000000" pitchFamily="2" charset="-78"/>
              </a:rPr>
              <a:t>این معناست که اولویت های فقرا {باید} در جایگاه نخست قرار بگیرد. درک این واژگون سازی عادلانه است چون به مردم کمک می کند تا ان چه را </a:t>
            </a:r>
            <a:r>
              <a:rPr lang="fa-IR">
                <a:cs typeface="B Zar" panose="00000400000000000000" pitchFamily="2" charset="-78"/>
              </a:rPr>
              <a:t>می </a:t>
            </a:r>
            <a:r>
              <a:rPr lang="fa-IR" smtClean="0">
                <a:cs typeface="B Zar" panose="00000400000000000000" pitchFamily="2" charset="-78"/>
              </a:rPr>
              <a:t>خواهد به دست اورند، کارساز است به این دلیل که انرژی خلاق مردم فقیر را بسیج می کند و پایدار است چون انگیزه هایی را در فقرا برای سرمایه گذاری درازمدت و خودمتکی پدید می آورد(چمبرز، 1381، 240) رابرت چمبرز معتقد است  که در برنامه های توسعه روستایی اقشار فقیر جامعه باید در اولویت قرار گیرند. وی افرادی را که مسئولیت اجرا و اعمال پروژه های عمرانی را در سطح روستاها بر عهده دارند، «</a:t>
            </a:r>
            <a:r>
              <a:rPr lang="fa-IR" b="1" smtClean="0">
                <a:solidFill>
                  <a:srgbClr val="FF0000"/>
                </a:solidFill>
                <a:cs typeface="B Zar" panose="00000400000000000000" pitchFamily="2" charset="-78"/>
              </a:rPr>
              <a:t>مصلحان توسعه روستایی</a:t>
            </a:r>
            <a:r>
              <a:rPr lang="fa-IR" smtClean="0">
                <a:cs typeface="B Zar" panose="00000400000000000000" pitchFamily="2" charset="-78"/>
              </a:rPr>
              <a:t>» می نامد. افرادی که با توسعه روستایی سر و کار دارند.  اما خودشان به روستایی اند و نه فقیر (چمبرز، 1376، 15)</a:t>
            </a:r>
            <a:endParaRPr lang="fa-IR">
              <a:cs typeface="B Zar" panose="00000400000000000000" pitchFamily="2" charset="-78"/>
            </a:endParaRPr>
          </a:p>
        </p:txBody>
      </p:sp>
    </p:spTree>
    <p:extLst>
      <p:ext uri="{BB962C8B-B14F-4D97-AF65-F5344CB8AC3E}">
        <p14:creationId xmlns:p14="http://schemas.microsoft.com/office/powerpoint/2010/main" val="119546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واژگون سازی بدین معنا است که مصلحان و کارگزاران برنامه های توسعه در سطح روستاها باید از لفاف حرفه گرایی، فرهنگ مداری و ارزش گرایی دانش و مهارت خود بیرون آمده و با مردم روستایی به گفت و گو بپردازند و مبادرت به یادگیری از آنان کنند. باید این امر را بپذیریم که روستاییان به مراتب بیش از انچه کارگزاران </a:t>
            </a:r>
            <a:r>
              <a:rPr lang="fa-IR" smtClean="0">
                <a:cs typeface="B Zar" panose="00000400000000000000" pitchFamily="2" charset="-78"/>
              </a:rPr>
              <a:t>توسعه می </a:t>
            </a:r>
            <a:r>
              <a:rPr lang="fa-IR" smtClean="0">
                <a:cs typeface="B Zar" panose="00000400000000000000" pitchFamily="2" charset="-78"/>
              </a:rPr>
              <a:t>پندارند، دانا و مطلع هستند. واژگون سازی را می توان در ابعاد مختلف مورد بررسی قرار داد. از جمله: </a:t>
            </a:r>
          </a:p>
          <a:p>
            <a:pPr algn="just"/>
            <a:endParaRPr lang="fa-IR">
              <a:cs typeface="B Zar" panose="00000400000000000000" pitchFamily="2" charset="-78"/>
            </a:endParaRPr>
          </a:p>
        </p:txBody>
      </p:sp>
      <p:sp>
        <p:nvSpPr>
          <p:cNvPr id="4" name="Flowchart: Process 3"/>
          <p:cNvSpPr/>
          <p:nvPr/>
        </p:nvSpPr>
        <p:spPr>
          <a:xfrm>
            <a:off x="838200" y="4206240"/>
            <a:ext cx="3587262" cy="16177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حرفه گرایی، فرهنگ مداری و ارزش گرایی</a:t>
            </a:r>
            <a:endParaRPr lang="fa-IR" b="1">
              <a:solidFill>
                <a:srgbClr val="FF0000"/>
              </a:solidFill>
            </a:endParaRPr>
          </a:p>
        </p:txBody>
      </p:sp>
    </p:spTree>
    <p:extLst>
      <p:ext uri="{BB962C8B-B14F-4D97-AF65-F5344CB8AC3E}">
        <p14:creationId xmlns:p14="http://schemas.microsoft.com/office/powerpoint/2010/main" val="119652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 واژگون سازی آمایشی(واژگون سازی در مکان)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معمولا مهارت، ثروت و قدرت در مرکز و محرومیت و فقیر در پیرامون متمرکز است. </a:t>
            </a:r>
            <a:r>
              <a:rPr lang="fa-IR" dirty="0" smtClean="0">
                <a:cs typeface="B Zar" panose="00000400000000000000" pitchFamily="2" charset="-78"/>
              </a:rPr>
              <a:t>وجود ثروت و قدرت در مرکز باعث می شود که تحصیل کرده ها و ثروتمندان به سمت مرکز کشیده شوند و به نوعی منابع انسانی و مالی جذب شهرها شود و این امر موجب سوق دادن پیرامون به سوی محرومیت فزاینده می گردد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60017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اجتماعی، توسعه روستایی، دانش بومی، توسعه مشارکتی، توسعه همه جانبه</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090475" y="3361850"/>
            <a:ext cx="4110990" cy="2302154"/>
          </a:xfrm>
          <a:prstGeom prst="rect">
            <a:avLst/>
          </a:prstGeom>
        </p:spPr>
      </p:pic>
    </p:spTree>
    <p:extLst>
      <p:ext uri="{BB962C8B-B14F-4D97-AF65-F5344CB8AC3E}">
        <p14:creationId xmlns:p14="http://schemas.microsoft.com/office/powerpoint/2010/main" val="2074935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برای مبارزه با این مساله باید واژگون سازی آمایشی صورت گیرد که تمرکز زدایی یکی از شیوه های آن است و این موضوع در عملکرد دولت ها در </a:t>
            </a:r>
            <a:r>
              <a:rPr lang="fa-IR">
                <a:solidFill>
                  <a:prstClr val="black"/>
                </a:solidFill>
                <a:cs typeface="B Zar" panose="00000400000000000000" pitchFamily="2" charset="-78"/>
              </a:rPr>
              <a:t>قبال </a:t>
            </a:r>
            <a:r>
              <a:rPr lang="fa-IR" smtClean="0">
                <a:solidFill>
                  <a:prstClr val="black"/>
                </a:solidFill>
                <a:cs typeface="B Zar" panose="00000400000000000000" pitchFamily="2" charset="-78"/>
              </a:rPr>
              <a:t>مناطق </a:t>
            </a:r>
            <a:r>
              <a:rPr lang="fa-IR">
                <a:solidFill>
                  <a:prstClr val="black"/>
                </a:solidFill>
                <a:cs typeface="B Zar" panose="00000400000000000000" pitchFamily="2" charset="-78"/>
              </a:rPr>
              <a:t>غیر شهری نهفته است به گونه ای که باید قادر باشند برای مناطق پیرامونی استقلال مالی فراهم کنند. با شناسایی و به کارگیری رهبران منتفذ و متقاضیان محلی قدرتمند می توان نه تنها سرمایه را به مناطق پیرامون گسیل داد بلکه منابع موجود در این مناطق را شکوفا ساخته و استقلال بیشتری به مناطق پیرامونی واگذار کرد. </a:t>
            </a:r>
          </a:p>
          <a:p>
            <a:endParaRPr lang="fa-IR"/>
          </a:p>
        </p:txBody>
      </p:sp>
      <p:sp>
        <p:nvSpPr>
          <p:cNvPr id="4" name="Flowchart: Process 3"/>
          <p:cNvSpPr/>
          <p:nvPr/>
        </p:nvSpPr>
        <p:spPr>
          <a:xfrm>
            <a:off x="838200" y="4501662"/>
            <a:ext cx="2785403"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استقلال مالی</a:t>
            </a:r>
            <a:endParaRPr lang="fa-IR" b="1">
              <a:solidFill>
                <a:srgbClr val="FF0000"/>
              </a:solidFill>
            </a:endParaRPr>
          </a:p>
        </p:txBody>
      </p:sp>
    </p:spTree>
    <p:extLst>
      <p:ext uri="{BB962C8B-B14F-4D97-AF65-F5344CB8AC3E}">
        <p14:creationId xmlns:p14="http://schemas.microsoft.com/office/powerpoint/2010/main" val="1333361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واژگون سازی در ارزش های حرفه ای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غالبا </a:t>
            </a:r>
            <a:r>
              <a:rPr lang="fa-IR" smtClean="0">
                <a:cs typeface="B Zar" panose="00000400000000000000" pitchFamily="2" charset="-78"/>
              </a:rPr>
              <a:t>ارزشهای در جامعه </a:t>
            </a:r>
            <a:r>
              <a:rPr lang="fa-IR" smtClean="0">
                <a:cs typeface="B Zar" panose="00000400000000000000" pitchFamily="2" charset="-78"/>
              </a:rPr>
              <a:t>مسلط </a:t>
            </a:r>
            <a:r>
              <a:rPr lang="fa-IR" smtClean="0">
                <a:cs typeface="B Zar" panose="00000400000000000000" pitchFamily="2" charset="-78"/>
              </a:rPr>
              <a:t>هستند که از آن ثروتمندان و قدرتمندان و تحصیل کرده ها می باشد که درست </a:t>
            </a:r>
            <a:r>
              <a:rPr lang="fa-IR" smtClean="0">
                <a:cs typeface="B Zar" panose="00000400000000000000" pitchFamily="2" charset="-78"/>
              </a:rPr>
              <a:t>نقطه مقابل </a:t>
            </a:r>
            <a:r>
              <a:rPr lang="fa-IR" smtClean="0">
                <a:cs typeface="B Zar" panose="00000400000000000000" pitchFamily="2" charset="-78"/>
              </a:rPr>
              <a:t>ارزش های مردم فقیر و ضعیف و بی سواد قرار دارد. ارزش های </a:t>
            </a:r>
            <a:r>
              <a:rPr lang="fa-IR" smtClean="0">
                <a:cs typeface="B Zar" panose="00000400000000000000" pitchFamily="2" charset="-78"/>
              </a:rPr>
              <a:t>تکنولوژی </a:t>
            </a:r>
            <a:r>
              <a:rPr lang="fa-IR" smtClean="0">
                <a:cs typeface="B Zar" panose="00000400000000000000" pitchFamily="2" charset="-78"/>
              </a:rPr>
              <a:t>های شهری، سرمایه بر، مدرن و بزرگ و قابل پیش بینی و منظم بر روش </a:t>
            </a:r>
            <a:r>
              <a:rPr lang="fa-IR" smtClean="0">
                <a:cs typeface="B Zar" panose="00000400000000000000" pitchFamily="2" charset="-78"/>
              </a:rPr>
              <a:t>های </a:t>
            </a:r>
            <a:r>
              <a:rPr lang="fa-IR" smtClean="0">
                <a:cs typeface="B Zar" panose="00000400000000000000" pitchFamily="2" charset="-78"/>
              </a:rPr>
              <a:t>روستایی، کاریز، </a:t>
            </a:r>
            <a:r>
              <a:rPr lang="fa-IR" smtClean="0">
                <a:cs typeface="B Zar" panose="00000400000000000000" pitchFamily="2" charset="-78"/>
              </a:rPr>
              <a:t>ساده، </a:t>
            </a:r>
            <a:r>
              <a:rPr lang="fa-IR" smtClean="0">
                <a:cs typeface="B Zar" panose="00000400000000000000" pitchFamily="2" charset="-78"/>
              </a:rPr>
              <a:t>کوچک، سنتی</a:t>
            </a:r>
            <a:r>
              <a:rPr lang="fa-IR" smtClean="0">
                <a:cs typeface="B Zar" panose="00000400000000000000" pitchFamily="2" charset="-78"/>
              </a:rPr>
              <a:t>، نامنظم </a:t>
            </a:r>
            <a:r>
              <a:rPr lang="fa-IR" smtClean="0">
                <a:cs typeface="B Zar" panose="00000400000000000000" pitchFamily="2" charset="-78"/>
              </a:rPr>
              <a:t>و غیر قابل پیش بینی برتری دارند. </a:t>
            </a:r>
            <a:endParaRPr lang="fa-IR">
              <a:cs typeface="B Zar" panose="00000400000000000000" pitchFamily="2" charset="-78"/>
            </a:endParaRPr>
          </a:p>
        </p:txBody>
      </p:sp>
    </p:spTree>
    <p:extLst>
      <p:ext uri="{BB962C8B-B14F-4D97-AF65-F5344CB8AC3E}">
        <p14:creationId xmlns:p14="http://schemas.microsoft.com/office/powerpoint/2010/main" val="445809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حیطه ارتباط شاهد اولویت ارزش های ثروتمندان </a:t>
            </a:r>
            <a:r>
              <a:rPr lang="fa-IR" smtClean="0">
                <a:cs typeface="B Zar" panose="00000400000000000000" pitchFamily="2" charset="-78"/>
              </a:rPr>
              <a:t>در مقابل </a:t>
            </a:r>
            <a:r>
              <a:rPr lang="fa-IR" smtClean="0">
                <a:cs typeface="B Zar" panose="00000400000000000000" pitchFamily="2" charset="-78"/>
              </a:rPr>
              <a:t>فقرا، منتقدان در برابر بی قدرتان، مردان در برابر زنان، تحصیل کرده ها در برابر بی سوادان هستیم. در حیطه ارزش های زمان- مکان شهری بر روستایی، قابل دسترسی بر دور، اداری، بر مزرعه ای، فصل خشک بر فصل بارانی ترجیح داده می شود و همچنین تحقیقات و پروژه های شهری در مقابل طرح های عمرانی روستایی در سطح برنامه های توسعه ملی یک کشور در اولویت قرار دارند که در </a:t>
            </a:r>
            <a:r>
              <a:rPr lang="fa-IR" smtClean="0">
                <a:cs typeface="B Zar" panose="00000400000000000000" pitchFamily="2" charset="-78"/>
              </a:rPr>
              <a:t>راهبرد </a:t>
            </a:r>
            <a:r>
              <a:rPr lang="fa-IR" smtClean="0">
                <a:cs typeface="B Zar" panose="00000400000000000000" pitchFamily="2" charset="-78"/>
              </a:rPr>
              <a:t>توسعه مشارکتی  این ارزش ها باید واژگون گردند. به طوری که با بهینه سازی محیط روستایی می توان مناطق شهری را نیز از مشکلاتی چون تراکم جمعیت نجات داد و حتی مهاجرت های معکوس از شهر به روستا نیز محتمل می شود. </a:t>
            </a:r>
            <a:endParaRPr lang="fa-IR">
              <a:cs typeface="B Zar" panose="00000400000000000000" pitchFamily="2" charset="-78"/>
            </a:endParaRPr>
          </a:p>
        </p:txBody>
      </p:sp>
      <p:sp>
        <p:nvSpPr>
          <p:cNvPr id="4" name="Flowchart: Process 3"/>
          <p:cNvSpPr/>
          <p:nvPr/>
        </p:nvSpPr>
        <p:spPr>
          <a:xfrm>
            <a:off x="2433711" y="4951828"/>
            <a:ext cx="2940147"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مهاجرت های معکوس</a:t>
            </a:r>
            <a:endParaRPr lang="fa-IR" b="1">
              <a:solidFill>
                <a:srgbClr val="FF0000"/>
              </a:solidFill>
            </a:endParaRPr>
          </a:p>
        </p:txBody>
      </p:sp>
    </p:spTree>
    <p:extLst>
      <p:ext uri="{BB962C8B-B14F-4D97-AF65-F5344CB8AC3E}">
        <p14:creationId xmlns:p14="http://schemas.microsoft.com/office/powerpoint/2010/main" val="3535401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واژگون سازی در آموختن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2869808" y="1825625"/>
            <a:ext cx="8483991" cy="4351338"/>
          </a:xfrm>
        </p:spPr>
        <p:txBody>
          <a:bodyPr/>
          <a:lstStyle/>
          <a:p>
            <a:pPr algn="just"/>
            <a:r>
              <a:rPr lang="fa-IR" smtClean="0">
                <a:cs typeface="B Zar" panose="00000400000000000000" pitchFamily="2" charset="-78"/>
              </a:rPr>
              <a:t>وارونه کردن جریان یادگیری (ّبه تعبیر رابرت چمبرز یادگیری معکوس) نیز از دیگر ابعاد واژگون سازی است. در این جا یادگیری مستقیم از مردم روستایی و دنیا را از چشم یک روستایی دیدن مد نظر است اعضای اجتماع محلی به ویژه </a:t>
            </a:r>
            <a:r>
              <a:rPr lang="fa-IR" b="1" smtClean="0">
                <a:solidFill>
                  <a:srgbClr val="FF0000"/>
                </a:solidFill>
                <a:cs typeface="B Zar" panose="00000400000000000000" pitchFamily="2" charset="-78"/>
              </a:rPr>
              <a:t>پیران و سالخوردگان</a:t>
            </a:r>
            <a:r>
              <a:rPr lang="fa-IR" smtClean="0">
                <a:cs typeface="B Zar" panose="00000400000000000000" pitchFamily="2" charset="-78"/>
              </a:rPr>
              <a:t>، بهترین منبع برای دستیابی به دانش بومی هستند. همچنین فولکلور، رسوم، اوازها، شعر که به میان زیادی ارزش ها و تاریخ  و رویه یک فرم را آشکار می کند. به چند طریق می توان متخصصان را وادار کرد تا دشوارها را از چشم فقرا و گروه های فرودست ببینند.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690688"/>
            <a:ext cx="1781175" cy="2562225"/>
          </a:xfrm>
          <a:prstGeom prst="rect">
            <a:avLst/>
          </a:prstGeom>
        </p:spPr>
      </p:pic>
    </p:spTree>
    <p:extLst>
      <p:ext uri="{BB962C8B-B14F-4D97-AF65-F5344CB8AC3E}">
        <p14:creationId xmlns:p14="http://schemas.microsoft.com/office/powerpoint/2010/main" val="2116528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1- نشستن به حوصله و فروتنی در کنار یک روستایی و گوش کردن به صحبت های او همراه با احترام همان گونه که یک شاگرد به استادش احترام می گذارد</a:t>
            </a:r>
          </a:p>
          <a:p>
            <a:pPr marL="0" indent="0" algn="just">
              <a:buNone/>
            </a:pPr>
            <a:r>
              <a:rPr lang="fa-IR" smtClean="0">
                <a:cs typeface="B Zar" panose="00000400000000000000" pitchFamily="2" charset="-78"/>
              </a:rPr>
              <a:t>2- یادگیری از فقرا، اغلب افراد فقیر را افرادی نادان می پندارند و یادگیری از انها به ندرت جزیی از برنامه های فقرزدایی محسوب می شود. اما این امر یک راه کلیدی برای توانمند ساختن فقرا برای بهبود مشکلات زندگی شان است. </a:t>
            </a:r>
          </a:p>
          <a:p>
            <a:pPr marL="0" indent="0" algn="just">
              <a:buNone/>
            </a:pPr>
            <a:r>
              <a:rPr lang="fa-IR" smtClean="0">
                <a:cs typeface="B Zar" panose="00000400000000000000" pitchFamily="2" charset="-78"/>
              </a:rPr>
              <a:t>3- به کارگیری دانش بومی روستاییان؛ روستاییان دانشی دارند که مصلحان روستایی فاقد آنند. برای دستیابی به دانش بومی روستاییان چند راه وجود دارد:</a:t>
            </a:r>
          </a:p>
          <a:p>
            <a:pPr algn="just"/>
            <a:endParaRPr lang="fa-IR">
              <a:cs typeface="B Zar" panose="00000400000000000000" pitchFamily="2" charset="-78"/>
            </a:endParaRPr>
          </a:p>
        </p:txBody>
      </p:sp>
    </p:spTree>
    <p:extLst>
      <p:ext uri="{BB962C8B-B14F-4D97-AF65-F5344CB8AC3E}">
        <p14:creationId xmlns:p14="http://schemas.microsoft.com/office/powerpoint/2010/main" val="1559868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الف- گردآوری فرهنگ لغات و اصطلاحات بومی که دارای اهمیت بوم شناختی است. </a:t>
            </a:r>
          </a:p>
          <a:p>
            <a:pPr algn="just"/>
            <a:r>
              <a:rPr lang="fa-IR" smtClean="0">
                <a:cs typeface="B Zar" panose="00000400000000000000" pitchFamily="2" charset="-78"/>
              </a:rPr>
              <a:t>ب- شرکت در بازی های محلی</a:t>
            </a:r>
          </a:p>
          <a:p>
            <a:pPr algn="just"/>
            <a:r>
              <a:rPr lang="fa-IR" smtClean="0">
                <a:cs typeface="B Zar" panose="00000400000000000000" pitchFamily="2" charset="-78"/>
              </a:rPr>
              <a:t>ج- کار همراه با روستاییان در مزرعه خیلی از مسایل را برای کارگزاران روشن می کند{مشاهده مشارکتی}</a:t>
            </a:r>
          </a:p>
          <a:p>
            <a:pPr algn="just"/>
            <a:r>
              <a:rPr lang="fa-IR" smtClean="0">
                <a:cs typeface="B Zar" panose="00000400000000000000" pitchFamily="2" charset="-78"/>
              </a:rPr>
              <a:t>د- اگر فرد بتواند خود را به جای روستاییان فقیر بگذارد می تواند دنیای فقرا را درک کند. شبیه سازی یکی از شیوه هایی است که می توان زندگی و مشکلات فقرا را درک کرد{و یا مفاهیمی چون «همدلی» و «شخصیت انتقالی» که توسط جامعه شناس نوسازی دانیل لرنر مطرح شد یعنی شخص در مورد این توانایی را ببیند که خود را در جای دیگری بگذارد}</a:t>
            </a:r>
            <a:endParaRPr lang="fa-IR">
              <a:cs typeface="B Zar" panose="00000400000000000000" pitchFamily="2" charset="-78"/>
            </a:endParaRPr>
          </a:p>
        </p:txBody>
      </p:sp>
    </p:spTree>
    <p:extLst>
      <p:ext uri="{BB962C8B-B14F-4D97-AF65-F5344CB8AC3E}">
        <p14:creationId xmlns:p14="http://schemas.microsoft.com/office/powerpoint/2010/main" val="62032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پژوهش هایی می تواند مفید واقع شوند که در سطح روستا صورت گیرد نه در ایستگاه های تحقیقاتی خارج از محیط روستایی</a:t>
            </a:r>
          </a:p>
          <a:p>
            <a:pPr algn="just"/>
            <a:endParaRPr lang="fa-IR">
              <a:cs typeface="B Zar" panose="00000400000000000000" pitchFamily="2" charset="-78"/>
            </a:endParaRPr>
          </a:p>
        </p:txBody>
      </p:sp>
    </p:spTree>
    <p:extLst>
      <p:ext uri="{BB962C8B-B14F-4D97-AF65-F5344CB8AC3E}">
        <p14:creationId xmlns:p14="http://schemas.microsoft.com/office/powerpoint/2010/main" val="3435629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 واژگون سازی در مدیریت توسعه روستایی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اغلب سازمان هایی که با مسائل روستایی سر و کار دارند  دارای جهت گیری مرکز- پیرامون هستند، ساختار این سازمان ها مبتنی بر سلسله مراتب قدرت و بر اقتدار مافوق بر مادون است. دستورات و برنامه ها از بالا برای پیرامون فرستاده می شود. برنامه های ارئه شده غالبا مبتنی بر اصول دانش رسمی و نوین هستند. </a:t>
            </a:r>
            <a:endParaRPr lang="fa-IR">
              <a:cs typeface="B Zar" panose="00000400000000000000" pitchFamily="2" charset="-78"/>
            </a:endParaRPr>
          </a:p>
        </p:txBody>
      </p:sp>
    </p:spTree>
    <p:extLst>
      <p:ext uri="{BB962C8B-B14F-4D97-AF65-F5344CB8AC3E}">
        <p14:creationId xmlns:p14="http://schemas.microsoft.com/office/powerpoint/2010/main" val="343559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واژگون سازی در این زمینه می تواند به صورت وارونه کردن شیوه ارتباط از بالا به پایین و انتقال اطلاعات از بومیان به مصلحان باشد. اگر مردم محلی به این امر واقف شوند که صرفا دریافت کننده منافع توسعه نیستند، بلکه خود نیز باید در امور مربوط به جامعه خود تلاش کنند و در نهایت آن ها مسئول  حفظ پروژه های عمرانی هستند و از شیوه های مدیریتی و </a:t>
            </a:r>
            <a:r>
              <a:rPr lang="fa-IR">
                <a:solidFill>
                  <a:prstClr val="black"/>
                </a:solidFill>
                <a:cs typeface="B Zar" panose="00000400000000000000" pitchFamily="2" charset="-78"/>
              </a:rPr>
              <a:t>سازماندهی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ها در این امر استفاده شود قطعا عملکرد برنامه های آبادانی مثمر ثمر خواهد بود(چمبرز، 1376، تلخیص)</a:t>
            </a:r>
          </a:p>
          <a:p>
            <a:endParaRPr lang="fa-IR"/>
          </a:p>
        </p:txBody>
      </p:sp>
      <p:sp>
        <p:nvSpPr>
          <p:cNvPr id="4" name="Flowchart: Process 3"/>
          <p:cNvSpPr/>
          <p:nvPr/>
        </p:nvSpPr>
        <p:spPr>
          <a:xfrm>
            <a:off x="838200" y="4248443"/>
            <a:ext cx="3249637"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وارونه کردن شیوه ارتباط از بالا به پایین</a:t>
            </a:r>
            <a:endParaRPr lang="fa-IR" b="1">
              <a:solidFill>
                <a:srgbClr val="FF0000"/>
              </a:solidFill>
            </a:endParaRPr>
          </a:p>
        </p:txBody>
      </p:sp>
    </p:spTree>
    <p:extLst>
      <p:ext uri="{BB962C8B-B14F-4D97-AF65-F5344CB8AC3E}">
        <p14:creationId xmlns:p14="http://schemas.microsoft.com/office/powerpoint/2010/main" val="1665949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 تمرکز زدایی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عدم تمرکز برنامه های توسعه روستایی در کشورهای در حال توسعه به عنوان یک پیش نیاز ضروری برای فرایند توسعه است. تمرکز زدایی موجب ارتقای این کار عمل، مسئولیت پذیری، تصمیمات نزدیک به واقعیت می شود. چون هر منطقه ای پتانسیل های خاص خود را دارد اتخاذ و اعمال برنامه های مختص به هر بخش موجب انعطاف پذیری شده و از حالت اجرای صرف برنامه ها اجتناب می شود. تمرکز زدایی به معنای انتقال مسئولیت در امور برنامه ریزی،  مدیریت و  تخصیص منابع مالی از دولت مرکزی به واحدهای محلی کارگزاران دولتی، مقامات منطقه ای، سازمان های خصوصی یا داوطلبانه است. </a:t>
            </a:r>
            <a:r>
              <a:rPr lang="fa-IR" b="1" smtClean="0">
                <a:solidFill>
                  <a:srgbClr val="FF0000"/>
                </a:solidFill>
                <a:cs typeface="B Zar" panose="00000400000000000000" pitchFamily="2" charset="-78"/>
              </a:rPr>
              <a:t>تمرکز زدایی </a:t>
            </a:r>
            <a:r>
              <a:rPr lang="fa-IR" smtClean="0">
                <a:cs typeface="B Zar" panose="00000400000000000000" pitchFamily="2" charset="-78"/>
              </a:rPr>
              <a:t>یکی از اجزای اصلی توسعه مشارکتی است، زیرا موجب تسهیل درامر مشارکت اجتماعی می گردد. </a:t>
            </a:r>
            <a:endParaRPr lang="fa-IR">
              <a:cs typeface="B Zar" panose="00000400000000000000" pitchFamily="2" charset="-78"/>
            </a:endParaRPr>
          </a:p>
        </p:txBody>
      </p:sp>
    </p:spTree>
    <p:extLst>
      <p:ext uri="{BB962C8B-B14F-4D97-AF65-F5344CB8AC3E}">
        <p14:creationId xmlns:p14="http://schemas.microsoft.com/office/powerpoint/2010/main" val="1102907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جهان امروز تاکید بر بالا رفتن سطح کیفیت و دستیابی به حد مطلوب و استانداردی از زندگی به صورت یکی از ضروریات مسلم اجتماع های بشری تبدیل شده است. اصولا تعاریفی که از توسعه ارائه شده با مفهوم بهبود ارتباط نزدیکی دارد. پیتر دونالدسن در تعریف توسعه می گوید: توسعه به وجود آوردن تغییرات اساسی در ساخت اجتماعی، گرایش ها و نهاد ها برای تحقق کامل هدف های جامعه است...و تا همه مردم با آگاهی همگانی از تغییرات و نیاز مطابقت با آن در امر توسعه مشارکت اصیل  نداشته باشند، ادامه توسعه ممکن نخواهد بود (ازکیا، 1381، 18) توسعه با اهداف رفاهی نظیر کاهش فقر، بیکاری، کاهش نابرابری و تسریع رشد اقتصادی سر و کار دارد. </a:t>
            </a:r>
            <a:endParaRPr lang="fa-IR">
              <a:cs typeface="B Zar" panose="00000400000000000000" pitchFamily="2" charset="-78"/>
            </a:endParaRPr>
          </a:p>
        </p:txBody>
      </p:sp>
      <p:sp>
        <p:nvSpPr>
          <p:cNvPr id="4" name="Flowchart: Process 3"/>
          <p:cNvSpPr/>
          <p:nvPr/>
        </p:nvSpPr>
        <p:spPr>
          <a:xfrm>
            <a:off x="3692769" y="5023412"/>
            <a:ext cx="480646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تغییرات اساسی در ساخت اجتماعی، گرایش ها و نهاد ها</a:t>
            </a:r>
            <a:endParaRPr lang="fa-IR" b="1">
              <a:solidFill>
                <a:srgbClr val="FF0000"/>
              </a:solidFill>
            </a:endParaRPr>
          </a:p>
        </p:txBody>
      </p:sp>
    </p:spTree>
    <p:extLst>
      <p:ext uri="{BB962C8B-B14F-4D97-AF65-F5344CB8AC3E}">
        <p14:creationId xmlns:p14="http://schemas.microsoft.com/office/powerpoint/2010/main" val="1854043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در فرایند تمرکز زدایی، سازمان های خصوصی یا داوطلبی است</a:t>
            </a:r>
            <a:r>
              <a:rPr lang="fa-IR" smtClean="0">
                <a:cs typeface="B Zar" panose="00000400000000000000" pitchFamily="2" charset="-78"/>
              </a:rPr>
              <a:t>. تمرکز زدایی یکی از اجرای اصلی توسعه مشارکتی است، زیرا موجب تسهیل در امر مشارکت اجتماعی می گردد. در فرایند تمرکز زدایی، سازمان محلی تقویت و موجب توانمندی رهبری محلی می شود که از پایه های اساسی توسعه روستایی به اجتماعاتی است که این برنامه ها به طور مستقیم  روی ان ها تاثیر می گذارند و تمام اقشار جامعه روستایی به ویژه اقشار فقیر که بسیار آسیب پذیر هستند به عنوان گروه هدف در این برنامه ها شناخته می شوند. </a:t>
            </a:r>
            <a:endParaRPr lang="fa-IR">
              <a:cs typeface="B Zar" panose="00000400000000000000" pitchFamily="2" charset="-78"/>
            </a:endParaRPr>
          </a:p>
        </p:txBody>
      </p:sp>
      <p:sp>
        <p:nvSpPr>
          <p:cNvPr id="4" name="Flowchart: Process 3"/>
          <p:cNvSpPr/>
          <p:nvPr/>
        </p:nvSpPr>
        <p:spPr>
          <a:xfrm>
            <a:off x="1659988" y="4360985"/>
            <a:ext cx="3179298" cy="119575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تسهیل در امر مشارکت اجتماعی</a:t>
            </a:r>
            <a:endParaRPr lang="fa-IR" b="1">
              <a:solidFill>
                <a:srgbClr val="FF0000"/>
              </a:solidFill>
            </a:endParaRPr>
          </a:p>
        </p:txBody>
      </p:sp>
    </p:spTree>
    <p:extLst>
      <p:ext uri="{BB962C8B-B14F-4D97-AF65-F5344CB8AC3E}">
        <p14:creationId xmlns:p14="http://schemas.microsoft.com/office/powerpoint/2010/main" val="3800501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تمرکز زدایی موجب می شود که در مرد مشکلات پیش روی طرح های عمرانی به خصوص در مرحله طرح ریزی و اجرا از ایده ها و قدرت مردم و رهبران بومی بهره مند شده و در نهایت منجر به اتخاذ تصمیمات و راهکارهای مثبت شود. ضمن این که </a:t>
            </a:r>
            <a:r>
              <a:rPr lang="fa-IR" b="1">
                <a:solidFill>
                  <a:srgbClr val="FF0000"/>
                </a:solidFill>
                <a:cs typeface="B Zar" panose="00000400000000000000" pitchFamily="2" charset="-78"/>
              </a:rPr>
              <a:t>هزینه های مضاعف توسعه </a:t>
            </a:r>
            <a:r>
              <a:rPr lang="fa-IR">
                <a:solidFill>
                  <a:prstClr val="black"/>
                </a:solidFill>
                <a:cs typeface="B Zar" panose="00000400000000000000" pitchFamily="2" charset="-78"/>
              </a:rPr>
              <a:t>را کاهش می دهد. </a:t>
            </a:r>
          </a:p>
          <a:p>
            <a:endParaRPr lang="fa-IR"/>
          </a:p>
        </p:txBody>
      </p:sp>
    </p:spTree>
    <p:extLst>
      <p:ext uri="{BB962C8B-B14F-4D97-AF65-F5344CB8AC3E}">
        <p14:creationId xmlns:p14="http://schemas.microsoft.com/office/powerpoint/2010/main" val="2409495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 جا به جایی الگوها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مصلحان روستایی کسانی هستند که با روستا سر و کار دارند نه فقیرند و نه روستایی و بسیار سطحی و گذرا با مسایل روستایی برخورد می کنند. به منظور دستیابی به درک درست و عمیق از روستا گفت و گوی آزاد و تماس مستقیم و ایجاد حس مشارکت در روستاییان بهترین شیوه ای است که در اینجا تحت عنوان جابه ایی الگوها مطرح می شود. چمبرز زمانی که از جا به جایی الگوهای شی مدار و الگوهای مردم مدرا صحبت می کند از مشارکت چنین تعریفی ارائه می دهد:</a:t>
            </a:r>
            <a:endParaRPr lang="fa-IR">
              <a:cs typeface="B Zar" panose="00000400000000000000" pitchFamily="2" charset="-78"/>
            </a:endParaRPr>
          </a:p>
        </p:txBody>
      </p:sp>
    </p:spTree>
    <p:extLst>
      <p:ext uri="{BB962C8B-B14F-4D97-AF65-F5344CB8AC3E}">
        <p14:creationId xmlns:p14="http://schemas.microsoft.com/office/powerpoint/2010/main" val="2101277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مشارکت فرایندی است که مردم محلی را قادر می سازد تا تحلیل خود را انجام دهند، کنترل امور را به دست بگیرند، اعتماد به نفس بیشتری کسب کنند و تصمیمات خود را اتخاذ کنند(چمبرز، 1378، 120) لازم به توضیح است که در الگوی شی مدار بر انتقال فن آوری و تغییر زیرساخت های صنعتی آن هم از سوی افراد بیرونی تاکید </a:t>
            </a:r>
            <a:r>
              <a:rPr lang="fa-IR">
                <a:cs typeface="B Zar" panose="00000400000000000000" pitchFamily="2" charset="-78"/>
              </a:rPr>
              <a:t>می </a:t>
            </a:r>
            <a:r>
              <a:rPr lang="fa-IR" smtClean="0">
                <a:cs typeface="B Zar" panose="00000400000000000000" pitchFamily="2" charset="-78"/>
              </a:rPr>
              <a:t>شود از </a:t>
            </a:r>
            <a:r>
              <a:rPr lang="fa-IR" smtClean="0">
                <a:cs typeface="B Zar" panose="00000400000000000000" pitchFamily="2" charset="-78"/>
              </a:rPr>
              <a:t>جمله کشاورزی صنعتی و انقلاب سبز که از این نوعند. در الگوی مردم مدار، روستاییان مورد توجه قرار می گیرند. مشارکت در این نوع الگو از پایین به بالا است. یعنی مردم در راس مشارکت قرار دارند و هدف توانمندسازی مردم روستایی است و مصلحان توسعه تنها نقش تسهیل گر را بر عهده دارند. </a:t>
            </a:r>
            <a:endParaRPr lang="fa-IR">
              <a:cs typeface="B Zar" panose="00000400000000000000" pitchFamily="2" charset="-78"/>
            </a:endParaRPr>
          </a:p>
        </p:txBody>
      </p:sp>
      <p:sp>
        <p:nvSpPr>
          <p:cNvPr id="4" name="Flowchart: Connector 3"/>
          <p:cNvSpPr/>
          <p:nvPr/>
        </p:nvSpPr>
        <p:spPr>
          <a:xfrm>
            <a:off x="998806" y="4712677"/>
            <a:ext cx="2208628" cy="109728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الگوی شی مدار</a:t>
            </a:r>
            <a:endParaRPr lang="fa-IR" b="1">
              <a:solidFill>
                <a:srgbClr val="FF0000"/>
              </a:solidFill>
            </a:endParaRPr>
          </a:p>
        </p:txBody>
      </p:sp>
    </p:spTree>
    <p:extLst>
      <p:ext uri="{BB962C8B-B14F-4D97-AF65-F5344CB8AC3E}">
        <p14:creationId xmlns:p14="http://schemas.microsoft.com/office/powerpoint/2010/main" val="2007146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توانمند سازی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توانمند سازی یکی از ارکان اصلی توسعه روستایی  و از ابعاد کلیدی توسعه مشارکتی محسوب می گردد، به گونه ای که بین برنامه های توسعه ای و مشارکت روستاییان در این برنامه ها رابطه تنگاتنگی وجود دارد و گاهی با تعریف یکی از این مولفه ها، مولفه دیگر را می توان فهمید. در تعریف توسعه روستایی این گونه آمده که : توسعه روستایی یک استراتژی است که گروه خاصی از مردم (زنان و مردان فقیر روستایی) را قادر می سازد تا آن چه را که برای خود و فرزنداشان می خواهند یا لازم دارند، به دست آورند. </a:t>
            </a:r>
            <a:endParaRPr lang="fa-IR">
              <a:cs typeface="B Zar" panose="00000400000000000000" pitchFamily="2" charset="-78"/>
            </a:endParaRPr>
          </a:p>
        </p:txBody>
      </p:sp>
      <p:sp>
        <p:nvSpPr>
          <p:cNvPr id="4" name="Flowchart: Process 3"/>
          <p:cNvSpPr/>
          <p:nvPr/>
        </p:nvSpPr>
        <p:spPr>
          <a:xfrm>
            <a:off x="838200" y="4445391"/>
            <a:ext cx="3981157"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از ابعاد کلیدی توسعه مشارکتی</a:t>
            </a:r>
            <a:endParaRPr lang="fa-IR" b="1">
              <a:solidFill>
                <a:srgbClr val="FF0000"/>
              </a:solidFill>
            </a:endParaRPr>
          </a:p>
        </p:txBody>
      </p:sp>
    </p:spTree>
    <p:extLst>
      <p:ext uri="{BB962C8B-B14F-4D97-AF65-F5344CB8AC3E}">
        <p14:creationId xmlns:p14="http://schemas.microsoft.com/office/powerpoint/2010/main" val="3465692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این ترتیب توسعه روستایی شامل کمک به فقیر ترین مردمی است که در نقاط روستایی به دنبال امرار معاش اند و خواستار کنترل بیشتری بر منافع توسعه هستند. این گروه مرکب از کشاروزان خرده پا، اجازه داران و افراد فاقد زمین است (چمبرز، 1376، 186)</a:t>
            </a:r>
          </a:p>
          <a:p>
            <a:endParaRPr lang="fa-IR"/>
          </a:p>
        </p:txBody>
      </p:sp>
    </p:spTree>
    <p:extLst>
      <p:ext uri="{BB962C8B-B14F-4D97-AF65-F5344CB8AC3E}">
        <p14:creationId xmlns:p14="http://schemas.microsoft.com/office/powerpoint/2010/main" val="2495680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روستایی حاصل نمی شود، مگر با توانمند سازی روستاییان به منظور بهبود و ارتقای کیفیت زندگی شان، ساز و کارهایی مثل تقویت خوداتکایی فردی و جمعی، ایجاد دگرگونی مناسب در ساختارهای ذهنی و اجتماعی روستاییان، تقویت توان و اختیار بهره گیری از منابع در اختیارشان راهکارهایی هستند تا بدین وسیله افراد محلی بتوانند با همیاری خود به وضعیت مطلوب برسند. خود روستاییان شاخص و عامل اصلی در توسعه و ترقی جامعه خود هستند.  </a:t>
            </a:r>
            <a:endParaRPr lang="fa-IR">
              <a:cs typeface="B Zar" panose="00000400000000000000" pitchFamily="2" charset="-78"/>
            </a:endParaRPr>
          </a:p>
        </p:txBody>
      </p:sp>
      <p:sp>
        <p:nvSpPr>
          <p:cNvPr id="4" name="Flowchart: Process 3"/>
          <p:cNvSpPr/>
          <p:nvPr/>
        </p:nvSpPr>
        <p:spPr>
          <a:xfrm>
            <a:off x="3854547" y="4220308"/>
            <a:ext cx="4937760"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دگرگونی مناسب در ساختارهای ذهنی و اجتماعی روستاییان</a:t>
            </a:r>
            <a:endParaRPr lang="fa-IR" b="1">
              <a:solidFill>
                <a:srgbClr val="FF0000"/>
              </a:solidFill>
            </a:endParaRPr>
          </a:p>
        </p:txBody>
      </p:sp>
    </p:spTree>
    <p:extLst>
      <p:ext uri="{BB962C8B-B14F-4D97-AF65-F5344CB8AC3E}">
        <p14:creationId xmlns:p14="http://schemas.microsoft.com/office/powerpoint/2010/main" val="628071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a:t>
            </a:r>
            <a:r>
              <a:rPr lang="fa-IR">
                <a:cs typeface="B Zar" panose="00000400000000000000" pitchFamily="2" charset="-78"/>
              </a:rPr>
              <a:t>چمبرز </a:t>
            </a:r>
            <a:r>
              <a:rPr lang="fa-IR" smtClean="0">
                <a:cs typeface="B Zar" panose="00000400000000000000" pitchFamily="2" charset="-78"/>
              </a:rPr>
              <a:t>توانمند سازی یعنی مردم به ویژه مرم فقیر این توانایی را می یابند که کنترل بیشتری بر زندگی خود داشته باشند و یا در دست داشتن دارایی های مولد، به منزله عناصری اساسی، بهتر امرار معاش کنند(چمبرز، 1381، 35) از پیامدهای توانمند سازی می توان به ایجاد و تقویت اعتماد به نفس در افراد و اگاه نمودن انان به این موضوع که مسئولیت سازندگی محیط زندگی شان بر عهده آنان است اشاره کرد. </a:t>
            </a:r>
            <a:endParaRPr lang="fa-IR">
              <a:cs typeface="B Zar" panose="00000400000000000000" pitchFamily="2" charset="-78"/>
            </a:endParaRPr>
          </a:p>
        </p:txBody>
      </p:sp>
      <p:sp>
        <p:nvSpPr>
          <p:cNvPr id="4" name="Flowchart: Process 3"/>
          <p:cNvSpPr/>
          <p:nvPr/>
        </p:nvSpPr>
        <p:spPr>
          <a:xfrm>
            <a:off x="838200" y="4001294"/>
            <a:ext cx="3868615" cy="10410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ایجاد و تقویت اعتماد به نفس</a:t>
            </a:r>
            <a:endParaRPr lang="fa-IR" b="1">
              <a:solidFill>
                <a:srgbClr val="FF0000"/>
              </a:solidFill>
            </a:endParaRPr>
          </a:p>
        </p:txBody>
      </p:sp>
    </p:spTree>
    <p:extLst>
      <p:ext uri="{BB962C8B-B14F-4D97-AF65-F5344CB8AC3E}">
        <p14:creationId xmlns:p14="http://schemas.microsoft.com/office/powerpoint/2010/main" val="2393410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توانمند سازی موجب تغییراتی در ساختار ذهنی روستاییان می شود با یان توضیح که روستایی توانمند دیدی مثبت به کارها دارد، ریسک پذیر است، انعطاف پذیر است، کار گروهی را به کار فردی ترجیح می دهد، همیشه در حال یادگیری است، در انجام کارها مصمم است، سعی می کند تهدیدات را به فرصت ها تبدیل کند(رحمانپور، 1381، 16</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37594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نظر فرد توانمند کار نشدنی وجود ندارد. برای توانمندسازی مردم روستایی که هدف برنامه های عمران روستایی (گروه های هدف) به عنوان بهره وران اصلی هستند، نیازمند ساز و کارهایی هستیم: آگاهی دادن، اموزش و علاقه مند کردن مردم که خود باید مجریان اصلی برنامه های عمرانی باشند. حمایت و تهسیل روند اجرای طرح ها می تواند گامی راسخ در ترقی روستاییان باشد. ارتباط متقابل بین دانش بومی و توسعه مشارکتی و نقش این دو را در توسعه روستایی به صورت ساده در مدل زیر ترسیم کرده ایم:</a:t>
            </a:r>
          </a:p>
          <a:p>
            <a:endParaRPr lang="fa-IR"/>
          </a:p>
        </p:txBody>
      </p:sp>
    </p:spTree>
    <p:extLst>
      <p:ext uri="{BB962C8B-B14F-4D97-AF65-F5344CB8AC3E}">
        <p14:creationId xmlns:p14="http://schemas.microsoft.com/office/powerpoint/2010/main" val="129341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توسعه در برگیرنده هویت یک فرهگ، اعتماد به نفس، درجات مهمی از استقلال، ارضای نیازهای بنیادی، قابلیت پذیرش آینده، تغییرات فکری و اجتماعی است که به اعضای یک جامعه توانایی پیش بردن اشکال انسانی تری از زندگی را که متناسب با آن جامعه بوده و توسط منابع آن حاصل می گردد، اعطا می کند (کربریج، 2000، 98) توسعه مفهومی چند بعدی است که توسعه اقتصادی، اجتماعی، فرهنگی و انسانی را که هر یک ضمن داشتن تعاریفی  متفاوت، وجه اشتراکی نیز با یکدیگر دارند را شامل می شود. </a:t>
            </a:r>
            <a:endParaRPr lang="fa-IR">
              <a:cs typeface="B Zar" panose="00000400000000000000" pitchFamily="2" charset="-78"/>
            </a:endParaRPr>
          </a:p>
        </p:txBody>
      </p:sp>
      <p:sp>
        <p:nvSpPr>
          <p:cNvPr id="4" name="Flowchart: Connector 3"/>
          <p:cNvSpPr/>
          <p:nvPr/>
        </p:nvSpPr>
        <p:spPr>
          <a:xfrm>
            <a:off x="838200" y="4473526"/>
            <a:ext cx="2757267" cy="123795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وجه اشتراکی</a:t>
            </a:r>
            <a:endParaRPr lang="fa-IR" b="1">
              <a:solidFill>
                <a:srgbClr val="FF0000"/>
              </a:solidFill>
            </a:endParaRPr>
          </a:p>
        </p:txBody>
      </p:sp>
    </p:spTree>
    <p:extLst>
      <p:ext uri="{BB962C8B-B14F-4D97-AF65-F5344CB8AC3E}">
        <p14:creationId xmlns:p14="http://schemas.microsoft.com/office/powerpoint/2010/main" val="33610956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17965" y="935356"/>
            <a:ext cx="9171708" cy="5241607"/>
          </a:xfrm>
          <a:prstGeom prst="rect">
            <a:avLst/>
          </a:prstGeom>
        </p:spPr>
      </p:pic>
    </p:spTree>
    <p:extLst>
      <p:ext uri="{BB962C8B-B14F-4D97-AF65-F5344CB8AC3E}">
        <p14:creationId xmlns:p14="http://schemas.microsoft.com/office/powerpoint/2010/main" val="1935645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بحث و بررسی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اکنون با توجه به مطالب بیان شده به این سوال می پردازیم که</a:t>
            </a:r>
            <a:r>
              <a:rPr lang="fa-IR" b="1" smtClean="0">
                <a:solidFill>
                  <a:srgbClr val="FF0000"/>
                </a:solidFill>
                <a:cs typeface="B Zar" panose="00000400000000000000" pitchFamily="2" charset="-78"/>
              </a:rPr>
              <a:t> چگونه می توان از دانش بومی در برنامه های توس</a:t>
            </a:r>
            <a:r>
              <a:rPr lang="fa-IR" b="1">
                <a:solidFill>
                  <a:srgbClr val="FF0000"/>
                </a:solidFill>
                <a:cs typeface="B Zar" panose="00000400000000000000" pitchFamily="2" charset="-78"/>
              </a:rPr>
              <a:t>ع</a:t>
            </a:r>
            <a:r>
              <a:rPr lang="fa-IR" b="1" smtClean="0">
                <a:solidFill>
                  <a:srgbClr val="FF0000"/>
                </a:solidFill>
                <a:cs typeface="B Zar" panose="00000400000000000000" pitchFamily="2" charset="-78"/>
              </a:rPr>
              <a:t>ه روستایی بهره برد؟</a:t>
            </a:r>
            <a:endParaRPr lang="fa-IR" b="1">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60801" y="3900055"/>
            <a:ext cx="1514908" cy="1514908"/>
          </a:xfrm>
          <a:prstGeom prst="rect">
            <a:avLst/>
          </a:prstGeom>
        </p:spPr>
      </p:pic>
    </p:spTree>
    <p:extLst>
      <p:ext uri="{BB962C8B-B14F-4D97-AF65-F5344CB8AC3E}">
        <p14:creationId xmlns:p14="http://schemas.microsoft.com/office/powerpoint/2010/main" val="8126290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روستا واحدی است مستقل و دارای ابعاد متعدد محیطی، تولیدی- معیشتی، فرهنگی و اجتماعی. طبیعت همواره عاملی تاثیرگذار در زندگی روستایی بوده است و ساکنان آن توانسته اند با استفاده از تجربیات کسب شده در طول زمان با محیط جغرافیایی خود سازگار شوند. بخش از دانش غنی بومی این مناطق از همین رهگذر حاصل شده است. </a:t>
            </a:r>
            <a:endParaRPr lang="fa-IR">
              <a:cs typeface="B Zar" panose="00000400000000000000" pitchFamily="2" charset="-78"/>
            </a:endParaRPr>
          </a:p>
        </p:txBody>
      </p:sp>
    </p:spTree>
    <p:extLst>
      <p:ext uri="{BB962C8B-B14F-4D97-AF65-F5344CB8AC3E}">
        <p14:creationId xmlns:p14="http://schemas.microsoft.com/office/powerpoint/2010/main" val="17670903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13870" y="1825625"/>
            <a:ext cx="7639929" cy="4351338"/>
          </a:xfrm>
        </p:spPr>
        <p:txBody>
          <a:bodyPr/>
          <a:lstStyle/>
          <a:p>
            <a:pPr lvl="0" algn="just"/>
            <a:r>
              <a:rPr lang="fa-IR">
                <a:solidFill>
                  <a:prstClr val="black"/>
                </a:solidFill>
                <a:cs typeface="B Zar" panose="00000400000000000000" pitchFamily="2" charset="-78"/>
              </a:rPr>
              <a:t>شناخت جامعه روستایی از چگونگی امرار معاش، ساعت مساکن، راه های مبارزه با ناخشنودی های طبیعت مانند سیل، طوفان و نحوه درمان بیماری ها از طریق گیاهان دارویی رستنی در دشت ها و کوهستان ها همه بیانگر سازش و البته دانش انسان برای بهبود زندگی خود بوده است. از ان جایی که در همه روستاهای کشور فعالیت های متعدد کشاورزی مشهود است، می توان رشد بخش کشاورزی را به عنوان پیش نیاز توسعه روستایی  و نیز به عنوان بخشی که در تامین نیازهای اساسی نقش </a:t>
            </a:r>
            <a:r>
              <a:rPr lang="fa-IR">
                <a:solidFill>
                  <a:prstClr val="black"/>
                </a:solidFill>
                <a:cs typeface="B Zar" panose="00000400000000000000" pitchFamily="2" charset="-78"/>
              </a:rPr>
              <a:t>بسزایی </a:t>
            </a:r>
            <a:r>
              <a:rPr lang="fa-IR" smtClean="0">
                <a:solidFill>
                  <a:prstClr val="black"/>
                </a:solidFill>
                <a:cs typeface="B Zar" panose="00000400000000000000" pitchFamily="2" charset="-78"/>
              </a:rPr>
              <a:t>دارد</a:t>
            </a:r>
            <a:r>
              <a:rPr lang="fa-IR">
                <a:solidFill>
                  <a:prstClr val="black"/>
                </a:solidFill>
                <a:cs typeface="B Zar" panose="00000400000000000000" pitchFamily="2" charset="-78"/>
              </a:rPr>
              <a:t>. </a:t>
            </a:r>
          </a:p>
          <a:p>
            <a:endParaRPr lang="fa-IR"/>
          </a:p>
        </p:txBody>
      </p:sp>
      <p:pic>
        <p:nvPicPr>
          <p:cNvPr id="4" name="Picture 3"/>
          <p:cNvPicPr>
            <a:picLocks noChangeAspect="1"/>
          </p:cNvPicPr>
          <p:nvPr/>
        </p:nvPicPr>
        <p:blipFill>
          <a:blip r:embed="rId2"/>
          <a:stretch>
            <a:fillRect/>
          </a:stretch>
        </p:blipFill>
        <p:spPr>
          <a:xfrm>
            <a:off x="838200" y="1938483"/>
            <a:ext cx="2921612" cy="2760126"/>
          </a:xfrm>
          <a:prstGeom prst="rect">
            <a:avLst/>
          </a:prstGeom>
        </p:spPr>
      </p:pic>
      <p:sp>
        <p:nvSpPr>
          <p:cNvPr id="5" name="TextBox 4"/>
          <p:cNvSpPr txBox="1"/>
          <p:nvPr/>
        </p:nvSpPr>
        <p:spPr>
          <a:xfrm>
            <a:off x="1463040" y="4923692"/>
            <a:ext cx="1786597"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گیاهان دارویی</a:t>
            </a:r>
            <a:endParaRPr lang="fa-IR">
              <a:solidFill>
                <a:srgbClr val="FF0000"/>
              </a:solidFill>
            </a:endParaRPr>
          </a:p>
        </p:txBody>
      </p:sp>
    </p:spTree>
    <p:extLst>
      <p:ext uri="{BB962C8B-B14F-4D97-AF65-F5344CB8AC3E}">
        <p14:creationId xmlns:p14="http://schemas.microsoft.com/office/powerpoint/2010/main" val="1035720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دانست چرا که ارتزاق کل جامعه روستایی بدان وابسته است، دانش روستاییان در این زمینه وسیع بوده و تلفیق و تکمیل آن با شیوه های نوین نقش برجسته ای را در توسعه کشاورزی روستایی دارد. </a:t>
            </a:r>
            <a:endParaRPr lang="fa-IR">
              <a:cs typeface="B Zar" panose="00000400000000000000" pitchFamily="2" charset="-78"/>
            </a:endParaRPr>
          </a:p>
        </p:txBody>
      </p:sp>
    </p:spTree>
    <p:extLst>
      <p:ext uri="{BB962C8B-B14F-4D97-AF65-F5344CB8AC3E}">
        <p14:creationId xmlns:p14="http://schemas.microsoft.com/office/powerpoint/2010/main" val="32828150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اگر به این امر واقف هستیم که توسعه روستایی یک فرایند چند بعدی است که توجه دارد به</a:t>
            </a:r>
            <a:r>
              <a:rPr lang="fa-IR" sz="2800">
                <a:solidFill>
                  <a:prstClr val="black"/>
                </a:solidFill>
                <a:latin typeface="Calibri" panose="020F0502020204030204"/>
                <a:ea typeface="+mn-ea"/>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بالا بردن سطح کیفی زندگی روستاییان</a:t>
            </a:r>
          </a:p>
          <a:p>
            <a:pPr algn="just"/>
            <a:r>
              <a:rPr lang="fa-IR" smtClean="0">
                <a:cs typeface="B Zar" panose="00000400000000000000" pitchFamily="2" charset="-78"/>
              </a:rPr>
              <a:t>2- اقشار فقیر، کم درامد و آسیب پذیر</a:t>
            </a:r>
          </a:p>
          <a:p>
            <a:pPr algn="just"/>
            <a:r>
              <a:rPr lang="fa-IR" smtClean="0">
                <a:cs typeface="B Zar" panose="00000400000000000000" pitchFamily="2" charset="-78"/>
              </a:rPr>
              <a:t>3- ایجاد و گسترش فرصت های برابر برای همه</a:t>
            </a:r>
          </a:p>
          <a:p>
            <a:pPr algn="just"/>
            <a:r>
              <a:rPr lang="fa-IR" smtClean="0">
                <a:cs typeface="B Zar" panose="00000400000000000000" pitchFamily="2" charset="-78"/>
              </a:rPr>
              <a:t>4- فعالیت های جمعی</a:t>
            </a:r>
          </a:p>
          <a:p>
            <a:pPr algn="just"/>
            <a:r>
              <a:rPr lang="fa-IR" smtClean="0">
                <a:cs typeface="B Zar" panose="00000400000000000000" pitchFamily="2" charset="-78"/>
              </a:rPr>
              <a:t>5- دستیابی به زندگی مطلوب</a:t>
            </a:r>
          </a:p>
          <a:p>
            <a:pPr algn="just"/>
            <a:r>
              <a:rPr lang="fa-IR" smtClean="0">
                <a:cs typeface="B Zar" panose="00000400000000000000" pitchFamily="2" charset="-78"/>
              </a:rPr>
              <a:t>6- خودکفایی و خود اتکایی روستاییان</a:t>
            </a:r>
          </a:p>
          <a:p>
            <a:pPr algn="just"/>
            <a:r>
              <a:rPr lang="fa-IR" smtClean="0">
                <a:cs typeface="B Zar" panose="00000400000000000000" pitchFamily="2" charset="-78"/>
              </a:rPr>
              <a:t>7- توانمند سازی روستاییان</a:t>
            </a:r>
            <a:endParaRPr lang="fa-IR">
              <a:cs typeface="B Zar" panose="00000400000000000000" pitchFamily="2" charset="-78"/>
            </a:endParaRPr>
          </a:p>
        </p:txBody>
      </p:sp>
    </p:spTree>
    <p:extLst>
      <p:ext uri="{BB962C8B-B14F-4D97-AF65-F5344CB8AC3E}">
        <p14:creationId xmlns:p14="http://schemas.microsoft.com/office/powerpoint/2010/main" val="21796152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لازم است که در برنامه های توسعه و عمران روستایی به مقوله «توسعه همه جانبه»  توجه ویژه شود. زیرا همان گونه که توسعه نیافتگی روستا تمام ابعاد حیات اجتماعی آن را تحت تاثیر قرار می دهد، حصول توسعه روستایی نیز مستلزم توجه به تمام زمینه هایی است که در ارتباط تنگاتنگ با یکدیگر قرار دارند. </a:t>
            </a:r>
            <a:endParaRPr lang="fa-IR">
              <a:cs typeface="B Zar" panose="00000400000000000000" pitchFamily="2" charset="-78"/>
            </a:endParaRPr>
          </a:p>
        </p:txBody>
      </p:sp>
    </p:spTree>
    <p:extLst>
      <p:ext uri="{BB962C8B-B14F-4D97-AF65-F5344CB8AC3E}">
        <p14:creationId xmlns:p14="http://schemas.microsoft.com/office/powerpoint/2010/main" val="3355870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منظور اجرای برنامه های توسعه می بایست به سازماندهی روستاییان در قالب برقراری </a:t>
            </a:r>
            <a:r>
              <a:rPr lang="fa-IR">
                <a:solidFill>
                  <a:prstClr val="black"/>
                </a:solidFill>
                <a:cs typeface="B Zar" panose="00000400000000000000" pitchFamily="2" charset="-78"/>
              </a:rPr>
              <a:t>ارتباط </a:t>
            </a:r>
            <a:r>
              <a:rPr lang="fa-IR" smtClean="0">
                <a:solidFill>
                  <a:prstClr val="black"/>
                </a:solidFill>
                <a:cs typeface="B Zar" panose="00000400000000000000" pitchFamily="2" charset="-78"/>
              </a:rPr>
              <a:t>متقابل </a:t>
            </a:r>
            <a:r>
              <a:rPr lang="fa-IR">
                <a:solidFill>
                  <a:prstClr val="black"/>
                </a:solidFill>
                <a:cs typeface="B Zar" panose="00000400000000000000" pitchFamily="2" charset="-78"/>
              </a:rPr>
              <a:t>بین برنامه ریزان و روستاییان، آگاهی دادن، بسیج </a:t>
            </a:r>
            <a:r>
              <a:rPr lang="fa-IR">
                <a:solidFill>
                  <a:prstClr val="black"/>
                </a:solidFill>
                <a:cs typeface="B Zar" panose="00000400000000000000" pitchFamily="2" charset="-78"/>
              </a:rPr>
              <a:t>منابع </a:t>
            </a:r>
            <a:r>
              <a:rPr lang="fa-IR" smtClean="0">
                <a:solidFill>
                  <a:prstClr val="black"/>
                </a:solidFill>
                <a:cs typeface="B Zar" panose="00000400000000000000" pitchFamily="2" charset="-78"/>
              </a:rPr>
              <a:t>محلی، </a:t>
            </a:r>
            <a:r>
              <a:rPr lang="fa-IR">
                <a:solidFill>
                  <a:prstClr val="black"/>
                </a:solidFill>
                <a:cs typeface="B Zar" panose="00000400000000000000" pitchFamily="2" charset="-78"/>
              </a:rPr>
              <a:t>تقویت و کاربرد ابتکار های محلی، مشارکت آنان </a:t>
            </a:r>
            <a:r>
              <a:rPr lang="fa-IR">
                <a:solidFill>
                  <a:prstClr val="black"/>
                </a:solidFill>
                <a:cs typeface="B Zar" panose="00000400000000000000" pitchFamily="2" charset="-78"/>
              </a:rPr>
              <a:t>در </a:t>
            </a:r>
            <a:r>
              <a:rPr lang="fa-IR" smtClean="0">
                <a:solidFill>
                  <a:prstClr val="black"/>
                </a:solidFill>
                <a:cs typeface="B Zar" panose="00000400000000000000" pitchFamily="2" charset="-78"/>
              </a:rPr>
              <a:t>قدرت، اجرا</a:t>
            </a:r>
            <a:r>
              <a:rPr lang="fa-IR">
                <a:solidFill>
                  <a:prstClr val="black"/>
                </a:solidFill>
                <a:cs typeface="B Zar" panose="00000400000000000000" pitchFamily="2" charset="-78"/>
              </a:rPr>
              <a:t>، ارزیابی و توانمند ساختن آنان پرداخت</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از </a:t>
            </a:r>
            <a:r>
              <a:rPr lang="fa-IR">
                <a:solidFill>
                  <a:prstClr val="black"/>
                </a:solidFill>
                <a:cs typeface="B Zar" panose="00000400000000000000" pitchFamily="2" charset="-78"/>
              </a:rPr>
              <a:t>جمله مواردی که در این برنامه ها باید </a:t>
            </a:r>
            <a:r>
              <a:rPr lang="fa-IR">
                <a:solidFill>
                  <a:prstClr val="black"/>
                </a:solidFill>
                <a:cs typeface="B Zar" panose="00000400000000000000" pitchFamily="2" charset="-78"/>
              </a:rPr>
              <a:t>به </a:t>
            </a:r>
            <a:r>
              <a:rPr lang="fa-IR" smtClean="0">
                <a:solidFill>
                  <a:prstClr val="black"/>
                </a:solidFill>
                <a:cs typeface="B Zar" panose="00000400000000000000" pitchFamily="2" charset="-78"/>
              </a:rPr>
              <a:t>عنوان </a:t>
            </a:r>
            <a:r>
              <a:rPr lang="fa-IR">
                <a:solidFill>
                  <a:prstClr val="black"/>
                </a:solidFill>
                <a:cs typeface="B Zar" panose="00000400000000000000" pitchFamily="2" charset="-78"/>
              </a:rPr>
              <a:t>یک اصل اساسی در نظر گرفته شود همانا بحث «</a:t>
            </a:r>
            <a:r>
              <a:rPr lang="fa-IR" b="1">
                <a:solidFill>
                  <a:srgbClr val="FF0000"/>
                </a:solidFill>
                <a:cs typeface="B Zar" panose="00000400000000000000" pitchFamily="2" charset="-78"/>
              </a:rPr>
              <a:t>دانش بومی</a:t>
            </a:r>
            <a:r>
              <a:rPr lang="fa-IR">
                <a:solidFill>
                  <a:prstClr val="black"/>
                </a:solidFill>
                <a:cs typeface="B Zar" panose="00000400000000000000" pitchFamily="2" charset="-78"/>
              </a:rPr>
              <a:t>» است.</a:t>
            </a:r>
          </a:p>
          <a:p>
            <a:endParaRPr lang="fa-IR"/>
          </a:p>
        </p:txBody>
      </p:sp>
    </p:spTree>
    <p:extLst>
      <p:ext uri="{BB962C8B-B14F-4D97-AF65-F5344CB8AC3E}">
        <p14:creationId xmlns:p14="http://schemas.microsoft.com/office/powerpoint/2010/main" val="34658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داشن می توان در جهت بهره برداری بهینه استفاده کرد، زیرا که هم تعادل بین مجموعه طبیعت را حفظ می کند و هم نیازهای جامعه انسانی را برطرف می سازد. طرف دیگر این مساله می تواند ارتباط دو جانبه بین کارشناسان و محققان با مردم محلی و بومی باشد. این رابطه می تواند با تحلیل عمیق این نوع دانش و </a:t>
            </a:r>
            <a:r>
              <a:rPr lang="fa-IR" smtClean="0">
                <a:cs typeface="B Zar" panose="00000400000000000000" pitchFamily="2" charset="-78"/>
              </a:rPr>
              <a:t>آشنایی </a:t>
            </a:r>
            <a:r>
              <a:rPr lang="fa-IR" smtClean="0">
                <a:cs typeface="B Zar" panose="00000400000000000000" pitchFamily="2" charset="-78"/>
              </a:rPr>
              <a:t>نزدیک </a:t>
            </a:r>
            <a:r>
              <a:rPr lang="fa-IR" smtClean="0">
                <a:cs typeface="B Zar" panose="00000400000000000000" pitchFamily="2" charset="-78"/>
              </a:rPr>
              <a:t>به </a:t>
            </a:r>
            <a:r>
              <a:rPr lang="fa-IR" smtClean="0">
                <a:cs typeface="B Zar" panose="00000400000000000000" pitchFamily="2" charset="-78"/>
              </a:rPr>
              <a:t>علوم مردم محلی میسر شود، که شکاف و عدم اعتماد بین کارشناسان و پژوهشگران با مردم روستایی از این طریق ترمیم خواهد شد. لذا در این میان دانش بومی می تواند به عنوان کلید توسعه در سطوح محلی ایفای نقش کند (قنبری 1381، 84)</a:t>
            </a:r>
            <a:endParaRPr lang="fa-IR">
              <a:cs typeface="B Zar" panose="00000400000000000000" pitchFamily="2" charset="-78"/>
            </a:endParaRPr>
          </a:p>
        </p:txBody>
      </p:sp>
      <p:sp>
        <p:nvSpPr>
          <p:cNvPr id="4" name="Flowchart: Decision 3"/>
          <p:cNvSpPr/>
          <p:nvPr/>
        </p:nvSpPr>
        <p:spPr>
          <a:xfrm>
            <a:off x="2236763" y="4670474"/>
            <a:ext cx="3502855" cy="99880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تعادل</a:t>
            </a:r>
            <a:endParaRPr lang="fa-IR" b="1">
              <a:solidFill>
                <a:srgbClr val="FF0000"/>
              </a:solidFill>
            </a:endParaRPr>
          </a:p>
        </p:txBody>
      </p:sp>
    </p:spTree>
    <p:extLst>
      <p:ext uri="{BB962C8B-B14F-4D97-AF65-F5344CB8AC3E}">
        <p14:creationId xmlns:p14="http://schemas.microsoft.com/office/powerpoint/2010/main" val="11441348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امروزه نگرش نسبت به مفهوم توسع و نظریه های مرتبط با ان تغییر یافته است. تا مدت های مدیدی روش های توسعه مبتنی بر </a:t>
            </a:r>
            <a:r>
              <a:rPr lang="fa-IR" smtClean="0">
                <a:solidFill>
                  <a:srgbClr val="FF0000"/>
                </a:solidFill>
                <a:cs typeface="B Zar" panose="00000400000000000000" pitchFamily="2" charset="-78"/>
              </a:rPr>
              <a:t>برنامه ریزی از بالا به پایین</a:t>
            </a:r>
            <a:r>
              <a:rPr lang="fa-IR" smtClean="0">
                <a:cs typeface="B Zar" panose="00000400000000000000" pitchFamily="2" charset="-78"/>
              </a:rPr>
              <a:t>، </a:t>
            </a:r>
            <a:r>
              <a:rPr lang="fa-IR" smtClean="0">
                <a:solidFill>
                  <a:srgbClr val="0070C0"/>
                </a:solidFill>
                <a:cs typeface="B Zar" panose="00000400000000000000" pitchFamily="2" charset="-78"/>
              </a:rPr>
              <a:t>عدم توجه به بسترهای اجتماعی و فرهنگی</a:t>
            </a:r>
            <a:r>
              <a:rPr lang="fa-IR" smtClean="0">
                <a:cs typeface="B Zar" panose="00000400000000000000" pitchFamily="2" charset="-78"/>
              </a:rPr>
              <a:t>، </a:t>
            </a:r>
            <a:r>
              <a:rPr lang="fa-IR" smtClean="0">
                <a:solidFill>
                  <a:srgbClr val="00B050"/>
                </a:solidFill>
                <a:cs typeface="B Zar" panose="00000400000000000000" pitchFamily="2" charset="-78"/>
              </a:rPr>
              <a:t>فقدان مشارکت </a:t>
            </a:r>
            <a:r>
              <a:rPr lang="fa-IR" smtClean="0">
                <a:cs typeface="B Zar" panose="00000400000000000000" pitchFamily="2" charset="-78"/>
              </a:rPr>
              <a:t>و </a:t>
            </a:r>
            <a:r>
              <a:rPr lang="fa-IR" smtClean="0">
                <a:solidFill>
                  <a:srgbClr val="FF0000"/>
                </a:solidFill>
                <a:cs typeface="B Zar" panose="00000400000000000000" pitchFamily="2" charset="-78"/>
              </a:rPr>
              <a:t>چشم پوشی از منابع محلی </a:t>
            </a:r>
            <a:r>
              <a:rPr lang="fa-IR" smtClean="0">
                <a:cs typeface="B Zar" panose="00000400000000000000" pitchFamily="2" charset="-78"/>
              </a:rPr>
              <a:t>بوده است. در پارادایم جدید توسعه بر روش های کیفی و کثرت گرا تاکید شده است از جمله این روش های کیفی می توان به ارزیابی سریع روستایی، ارزیابی مشارکتی روستایی و ارزیابی مشارکتی و ارزیابی مشارکتی ارتباطات روستایی اشاره کرد. این روش ها نقش موثری را در توانمند سازی مردم روستایی دارند که پرداختن به آن ها خود مبحث دیگری را می طلبد. </a:t>
            </a:r>
            <a:endParaRPr lang="fa-IR">
              <a:cs typeface="B Zar" panose="00000400000000000000" pitchFamily="2" charset="-78"/>
            </a:endParaRPr>
          </a:p>
        </p:txBody>
      </p:sp>
    </p:spTree>
    <p:extLst>
      <p:ext uri="{BB962C8B-B14F-4D97-AF65-F5344CB8AC3E}">
        <p14:creationId xmlns:p14="http://schemas.microsoft.com/office/powerpoint/2010/main" val="64975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جمله مفاهیمی که در ارتباط با توسعه مورد بحث و بررسی قرار می گیرد، مفهوم توسعه جتماعی است که با چگونگی و شیوه زندگی افراد یک جامعه پیوندی تنگاتنگ دارد و در ابعاد عینی بیشتر ناظر بر بالا بردن ناظر بر بالا بردن سطح زندگی عمومی از طریق ایجادشرایط مطلوب و بهینه در زمینه های فقر </a:t>
            </a:r>
            <a:r>
              <a:rPr lang="fa-IR" smtClean="0">
                <a:solidFill>
                  <a:prstClr val="black"/>
                </a:solidFill>
                <a:cs typeface="B Zar" panose="00000400000000000000" pitchFamily="2" charset="-78"/>
              </a:rPr>
              <a:t>زدایی، </a:t>
            </a:r>
            <a:r>
              <a:rPr lang="fa-IR">
                <a:solidFill>
                  <a:prstClr val="black"/>
                </a:solidFill>
                <a:cs typeface="B Zar" panose="00000400000000000000" pitchFamily="2" charset="-78"/>
              </a:rPr>
              <a:t>تغذیه، بهداشت، مسکن، اشتغال، </a:t>
            </a:r>
            <a:r>
              <a:rPr lang="fa-IR" smtClean="0">
                <a:solidFill>
                  <a:prstClr val="black"/>
                </a:solidFill>
                <a:cs typeface="B Zar" panose="00000400000000000000" pitchFamily="2" charset="-78"/>
              </a:rPr>
              <a:t>آموزش </a:t>
            </a:r>
            <a:r>
              <a:rPr lang="fa-IR">
                <a:solidFill>
                  <a:prstClr val="black"/>
                </a:solidFill>
                <a:cs typeface="B Zar" panose="00000400000000000000" pitchFamily="2" charset="-78"/>
              </a:rPr>
              <a:t>و چگونگی گذران اوقات فراغت است. توسعه اجتماعی در پی ایجاد بهبود در وضعیت اجتماعی افراد یک جامعه است (ازکیا، 1381، 19)</a:t>
            </a:r>
          </a:p>
          <a:p>
            <a:pPr algn="just"/>
            <a:endParaRPr lang="fa-IR">
              <a:cs typeface="B Zar" panose="00000400000000000000" pitchFamily="2" charset="-78"/>
            </a:endParaRPr>
          </a:p>
        </p:txBody>
      </p:sp>
      <p:sp>
        <p:nvSpPr>
          <p:cNvPr id="4" name="Flowchart: Process 3"/>
          <p:cNvSpPr/>
          <p:nvPr/>
        </p:nvSpPr>
        <p:spPr>
          <a:xfrm>
            <a:off x="2236763" y="4290646"/>
            <a:ext cx="3995225"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بهبود در وضعیت اجتماعی</a:t>
            </a:r>
            <a:endParaRPr lang="fa-IR" b="1">
              <a:solidFill>
                <a:srgbClr val="FF0000"/>
              </a:solidFill>
            </a:endParaRPr>
          </a:p>
        </p:txBody>
      </p:sp>
    </p:spTree>
    <p:extLst>
      <p:ext uri="{BB962C8B-B14F-4D97-AF65-F5344CB8AC3E}">
        <p14:creationId xmlns:p14="http://schemas.microsoft.com/office/powerpoint/2010/main" val="14063195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راستا باید به این نکته اشاره نمود که در مفهوم سازی مجدد توسعه توجه به چند فرایند حایز اهمیت است: </a:t>
            </a:r>
            <a:endParaRPr lang="fa-IR">
              <a:cs typeface="B Zar" panose="00000400000000000000" pitchFamily="2" charset="-78"/>
            </a:endParaRPr>
          </a:p>
        </p:txBody>
      </p:sp>
    </p:spTree>
    <p:extLst>
      <p:ext uri="{BB962C8B-B14F-4D97-AF65-F5344CB8AC3E}">
        <p14:creationId xmlns:p14="http://schemas.microsoft.com/office/powerpoint/2010/main" val="34542329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سرمایه انسانی به عنوان نیرویی که </a:t>
            </a:r>
            <a:r>
              <a:rPr lang="fa-IR" smtClean="0">
                <a:cs typeface="B Zar" panose="00000400000000000000" pitchFamily="2" charset="-78"/>
              </a:rPr>
              <a:t>توسعه </a:t>
            </a:r>
            <a:r>
              <a:rPr lang="fa-IR" smtClean="0">
                <a:cs typeface="B Zar" panose="00000400000000000000" pitchFamily="2" charset="-78"/>
              </a:rPr>
              <a:t>یا ان و برای آن صورت می گیرد و نیز سرمایه اجتماعی آیا مولفه های مشارکت اجتماعی، اعتماد اجتماعی و انسجام اجتماعی ) که تسهیل کننده کنش های انسانی است که در این مبحث ضرورت جمع آوری و استفاده از دانش بومی به عنوان سرمایه با ارزش هر منطقه در قالب مشارکت فعال تمام گروه های اجتماعی درگیر توسط مد نظر است. کاربرد سرمایه های بومی هر منطقه موجب کاهش منابع وارداتی شده و نیز هزینه های براورد شده برای تکنولوژی وارداتی را می توان صرف اصلاح دانش بومی کرد. </a:t>
            </a:r>
            <a:endParaRPr lang="fa-IR">
              <a:cs typeface="B Zar" panose="00000400000000000000" pitchFamily="2" charset="-78"/>
            </a:endParaRPr>
          </a:p>
        </p:txBody>
      </p:sp>
      <p:sp>
        <p:nvSpPr>
          <p:cNvPr id="4" name="Flowchart: Process 3"/>
          <p:cNvSpPr/>
          <p:nvPr/>
        </p:nvSpPr>
        <p:spPr>
          <a:xfrm>
            <a:off x="2644726" y="4698609"/>
            <a:ext cx="3995225"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Zar" panose="00000400000000000000" pitchFamily="2" charset="-78"/>
              </a:rPr>
              <a:t>مشارکت فعال تمام گروه های اجتماعی</a:t>
            </a:r>
            <a:endParaRPr lang="fa-IR" b="1">
              <a:solidFill>
                <a:srgbClr val="00B050"/>
              </a:solidFill>
            </a:endParaRPr>
          </a:p>
        </p:txBody>
      </p:sp>
    </p:spTree>
    <p:extLst>
      <p:ext uri="{BB962C8B-B14F-4D97-AF65-F5344CB8AC3E}">
        <p14:creationId xmlns:p14="http://schemas.microsoft.com/office/powerpoint/2010/main" val="4087996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استفاده از دانش بومی در بستر رویکرد مشارکتی به توسعه بدنی معنا است که برنامه های توسه روستایی صرفا به معنای تزریق دستورالعمل ها و تکنیک های توسعه از سوی مرکز به مناطق روستایی نیست و با پذیرش اصل تنوع و داشتن نگرش سیستمی در فرایند توسعه یم توان از منابع هر منطقه برای توسعه آن بهره برد. دانش بومی نیز یکی از منابع مختلف موجود در هر منطقه محسوب می شود. </a:t>
            </a:r>
            <a:endParaRPr lang="fa-IR">
              <a:cs typeface="B Zar" panose="00000400000000000000" pitchFamily="2" charset="-78"/>
            </a:endParaRPr>
          </a:p>
        </p:txBody>
      </p:sp>
      <p:sp>
        <p:nvSpPr>
          <p:cNvPr id="4" name="Flowchart: Process 3"/>
          <p:cNvSpPr/>
          <p:nvPr/>
        </p:nvSpPr>
        <p:spPr>
          <a:xfrm>
            <a:off x="3896749" y="4290647"/>
            <a:ext cx="5008099"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تزریق دستورالعمل ها و تکنیک های توسعه</a:t>
            </a:r>
            <a:endParaRPr lang="fa-IR">
              <a:solidFill>
                <a:srgbClr val="FF0000"/>
              </a:solidFill>
            </a:endParaRPr>
          </a:p>
        </p:txBody>
      </p:sp>
    </p:spTree>
    <p:extLst>
      <p:ext uri="{BB962C8B-B14F-4D97-AF65-F5344CB8AC3E}">
        <p14:creationId xmlns:p14="http://schemas.microsoft.com/office/powerpoint/2010/main" val="37405141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توسعه مشارکتی یا «مشارکت مردمی» معنا پیدا می کند و به عبارتی درگیر کردن مردم به صورت </a:t>
            </a:r>
            <a:r>
              <a:rPr lang="fa-IR" smtClean="0">
                <a:cs typeface="B Zar" panose="00000400000000000000" pitchFamily="2" charset="-78"/>
              </a:rPr>
              <a:t>آگاهانه، داوطلبانه </a:t>
            </a:r>
            <a:r>
              <a:rPr lang="fa-IR" smtClean="0">
                <a:cs typeface="B Zar" panose="00000400000000000000" pitchFamily="2" charset="-78"/>
              </a:rPr>
              <a:t>و جمعی در فعالیت های مرتبط با جامعه شان است. چنین مشارکتی </a:t>
            </a:r>
            <a:r>
              <a:rPr lang="fa-IR" smtClean="0">
                <a:cs typeface="B Zar" panose="00000400000000000000" pitchFamily="2" charset="-78"/>
              </a:rPr>
              <a:t>برخاسته </a:t>
            </a:r>
            <a:r>
              <a:rPr lang="fa-IR" smtClean="0">
                <a:cs typeface="B Zar" panose="00000400000000000000" pitchFamily="2" charset="-78"/>
              </a:rPr>
              <a:t>از متن جامعه بوده و عرصه های مختلف حیات اجتماعی را در بر می گیرد. در صورتی از دانش بومی در طرح های توسعه بهره مند می شویم که مشارکت بومیان را در پی داشته باشیم. وقتی اجتماعی به این امر واقف شوند که توسعه برای بهبود شرایط زندگی  آنان است و خود نیز در این زمینه باید هم تصمیم گیرنده و هم مجری طرح ها باشند، آسان تر می توان به اهداف توسعه رسید. پس اگاه سازی ما را متوجه مفهوم دیگر در تعریف توسعه می کند و ان توانمند سازی است. </a:t>
            </a:r>
            <a:endParaRPr lang="fa-IR">
              <a:cs typeface="B Zar" panose="00000400000000000000" pitchFamily="2" charset="-78"/>
            </a:endParaRPr>
          </a:p>
        </p:txBody>
      </p:sp>
      <p:sp>
        <p:nvSpPr>
          <p:cNvPr id="4" name="Flowchart: Decision 3"/>
          <p:cNvSpPr/>
          <p:nvPr/>
        </p:nvSpPr>
        <p:spPr>
          <a:xfrm>
            <a:off x="2180491" y="4754880"/>
            <a:ext cx="2954216" cy="1167618"/>
          </a:xfrm>
          <a:prstGeom prst="flowChartDecis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متن جامعه</a:t>
            </a:r>
            <a:endParaRPr lang="fa-IR" b="1">
              <a:solidFill>
                <a:srgbClr val="FF0000"/>
              </a:solidFill>
            </a:endParaRPr>
          </a:p>
        </p:txBody>
      </p:sp>
    </p:spTree>
    <p:extLst>
      <p:ext uri="{BB962C8B-B14F-4D97-AF65-F5344CB8AC3E}">
        <p14:creationId xmlns:p14="http://schemas.microsoft.com/office/powerpoint/2010/main" val="39448169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توانمند سازی موجب سهیم </a:t>
            </a:r>
            <a:r>
              <a:rPr lang="fa-IR" smtClean="0">
                <a:cs typeface="B Zar" panose="00000400000000000000" pitchFamily="2" charset="-78"/>
              </a:rPr>
              <a:t>کردن </a:t>
            </a:r>
            <a:r>
              <a:rPr lang="fa-IR" smtClean="0">
                <a:cs typeface="B Zar" panose="00000400000000000000" pitchFamily="2" charset="-78"/>
              </a:rPr>
              <a:t>مردم در قدرت، برخوردار شدن از اختیار نظارت بر سرنوشت خود و ایجاد فرصت برابر برای </a:t>
            </a:r>
            <a:r>
              <a:rPr lang="fa-IR" smtClean="0">
                <a:cs typeface="B Zar" panose="00000400000000000000" pitchFamily="2" charset="-78"/>
              </a:rPr>
              <a:t>اقشار </a:t>
            </a:r>
            <a:r>
              <a:rPr lang="fa-IR" smtClean="0">
                <a:cs typeface="B Zar" panose="00000400000000000000" pitchFamily="2" charset="-78"/>
              </a:rPr>
              <a:t>رده پایین جامعه می گردد. به عبارتی  طرح های توسعه باید در راستای اجیاد فضای قابلیت را برای </a:t>
            </a:r>
            <a:r>
              <a:rPr lang="fa-IR" smtClean="0">
                <a:cs typeface="B Zar" panose="00000400000000000000" pitchFamily="2" charset="-78"/>
              </a:rPr>
              <a:t>توانمندسازی </a:t>
            </a:r>
            <a:r>
              <a:rPr lang="fa-IR" smtClean="0">
                <a:cs typeface="B Zar" panose="00000400000000000000" pitchFamily="2" charset="-78"/>
              </a:rPr>
              <a:t>همه روستاییان اعم از مرد و زن باشد و صرفا به مشارکت مردان بسنده نکردد، بلکه زنان نیز باید مشارکت فعال داشته باشند. با ایجاد یکپارچگی اجتماعی و از طریق کاربرد تجربیات و دانستی های یک جامعه (زن و مرد) می توان به تقویت و ثبات توسعه روستایی پرداخت</a:t>
            </a:r>
            <a:endParaRPr lang="fa-IR">
              <a:cs typeface="B Zar" panose="00000400000000000000" pitchFamily="2" charset="-78"/>
            </a:endParaRPr>
          </a:p>
        </p:txBody>
      </p:sp>
      <p:sp>
        <p:nvSpPr>
          <p:cNvPr id="4" name="Flowchart: Internal Storage 3"/>
          <p:cNvSpPr/>
          <p:nvPr/>
        </p:nvSpPr>
        <p:spPr>
          <a:xfrm>
            <a:off x="2222695" y="4234375"/>
            <a:ext cx="2869810" cy="1125416"/>
          </a:xfrm>
          <a:prstGeom prst="flowChartInternalStorag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توانمندسازی</a:t>
            </a:r>
            <a:endParaRPr lang="fa-IR" b="1">
              <a:solidFill>
                <a:srgbClr val="FF0000"/>
              </a:solidFill>
            </a:endParaRPr>
          </a:p>
        </p:txBody>
      </p:sp>
    </p:spTree>
    <p:extLst>
      <p:ext uri="{BB962C8B-B14F-4D97-AF65-F5344CB8AC3E}">
        <p14:creationId xmlns:p14="http://schemas.microsoft.com/office/powerpoint/2010/main" val="42437326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وقتی مشارکت را به عنوان فراگرد نیرومند سازی در نظر می </a:t>
            </a:r>
            <a:r>
              <a:rPr lang="fa-IR" smtClean="0">
                <a:cs typeface="B Zar" panose="00000400000000000000" pitchFamily="2" charset="-78"/>
              </a:rPr>
              <a:t>گیرند </a:t>
            </a:r>
            <a:r>
              <a:rPr lang="fa-IR" smtClean="0">
                <a:cs typeface="B Zar" panose="00000400000000000000" pitchFamily="2" charset="-78"/>
              </a:rPr>
              <a:t>مبتنی بر </a:t>
            </a:r>
            <a:r>
              <a:rPr lang="fa-IR" b="1" smtClean="0">
                <a:solidFill>
                  <a:srgbClr val="FF0000"/>
                </a:solidFill>
                <a:cs typeface="B Zar" panose="00000400000000000000" pitchFamily="2" charset="-78"/>
              </a:rPr>
              <a:t>سه ارزش </a:t>
            </a:r>
            <a:r>
              <a:rPr lang="fa-IR" smtClean="0">
                <a:cs typeface="B Zar" panose="00000400000000000000" pitchFamily="2" charset="-78"/>
              </a:rPr>
              <a:t>سهیم کردن مردم در قدرت و اخیتار، راه دادن مردم برای نظارت بر سرنوشت خویش و باز گشودن فرصها پیشرفت به روی رده های زیرین جامعه خواهد بود. حاصل آن تسهیل در شنیدن صدای دیگران، احساس مالکیت کردن از میان بردن حاشیه نشینی و نیرومند ساختن ناتوانان خواهد بود (ازکیا و غفاری، 1383، 290)</a:t>
            </a:r>
          </a:p>
          <a:p>
            <a:pPr algn="just"/>
            <a:endParaRPr lang="fa-IR">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01294"/>
            <a:ext cx="4108310" cy="2308348"/>
          </a:xfrm>
          <a:prstGeom prst="rect">
            <a:avLst/>
          </a:prstGeom>
        </p:spPr>
      </p:pic>
    </p:spTree>
    <p:extLst>
      <p:ext uri="{BB962C8B-B14F-4D97-AF65-F5344CB8AC3E}">
        <p14:creationId xmlns:p14="http://schemas.microsoft.com/office/powerpoint/2010/main" val="2607630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 بومی دانشی فعال و پویاست که با استفاده از تجربیات مردم بومی به دست </a:t>
            </a:r>
            <a:r>
              <a:rPr lang="fa-IR" smtClean="0">
                <a:cs typeface="B Zar" panose="00000400000000000000" pitchFamily="2" charset="-78"/>
              </a:rPr>
              <a:t>آمده </a:t>
            </a:r>
            <a:r>
              <a:rPr lang="fa-IR" smtClean="0">
                <a:cs typeface="B Zar" panose="00000400000000000000" pitchFamily="2" charset="-78"/>
              </a:rPr>
              <a:t>است. بهره وری از دانش بومی، به بومی سازی فرایند </a:t>
            </a:r>
            <a:r>
              <a:rPr lang="fa-IR" smtClean="0">
                <a:cs typeface="B Zar" panose="00000400000000000000" pitchFamily="2" charset="-78"/>
              </a:rPr>
              <a:t>توسعه </a:t>
            </a:r>
            <a:r>
              <a:rPr lang="fa-IR" smtClean="0">
                <a:cs typeface="B Zar" panose="00000400000000000000" pitchFamily="2" charset="-78"/>
              </a:rPr>
              <a:t>روستایی منجر می شود. برای رسیدن به این امر مهم ابتدا باید هر برنامه و هدفی که برای آبادانی ناحیه ای اتخاذ می گردد متناسب با </a:t>
            </a:r>
            <a:r>
              <a:rPr lang="fa-IR">
                <a:cs typeface="B Zar" panose="00000400000000000000" pitchFamily="2" charset="-78"/>
              </a:rPr>
              <a:t>ساخت </a:t>
            </a:r>
            <a:r>
              <a:rPr lang="fa-IR" smtClean="0">
                <a:cs typeface="B Zar" panose="00000400000000000000" pitchFamily="2" charset="-78"/>
              </a:rPr>
              <a:t>جامعه </a:t>
            </a:r>
            <a:r>
              <a:rPr lang="fa-IR" smtClean="0">
                <a:cs typeface="B Zar" panose="00000400000000000000" pitchFamily="2" charset="-78"/>
              </a:rPr>
              <a:t>و شناخت منابع، استعداد ها و قابلیت های آن باشد. از سویی برنامه های توسعه روستایی مساله گرا هستند. یعنی ابتدا باید مشکلات و مسایل یک منطقه را شناسایی و هزینه های ترفیع </a:t>
            </a:r>
            <a:r>
              <a:rPr lang="fa-IR" smtClean="0">
                <a:cs typeface="B Zar" panose="00000400000000000000" pitchFamily="2" charset="-78"/>
              </a:rPr>
              <a:t>ان را ارزیابی کرده  و سپس بر اساس آن اقدام به برنامه ریزی کرد. </a:t>
            </a:r>
            <a:endParaRPr lang="fa-IR">
              <a:cs typeface="B Zar" panose="00000400000000000000" pitchFamily="2" charset="-78"/>
            </a:endParaRPr>
          </a:p>
        </p:txBody>
      </p:sp>
      <p:sp>
        <p:nvSpPr>
          <p:cNvPr id="4" name="Flowchart: Process 3"/>
          <p:cNvSpPr/>
          <p:nvPr/>
        </p:nvSpPr>
        <p:spPr>
          <a:xfrm>
            <a:off x="1899138" y="4572000"/>
            <a:ext cx="3938954"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متناسب با ساخت جامعه</a:t>
            </a:r>
            <a:endParaRPr lang="fa-IR" b="1">
              <a:solidFill>
                <a:srgbClr val="FF0000"/>
              </a:solidFill>
            </a:endParaRPr>
          </a:p>
        </p:txBody>
      </p:sp>
    </p:spTree>
    <p:extLst>
      <p:ext uri="{BB962C8B-B14F-4D97-AF65-F5344CB8AC3E}">
        <p14:creationId xmlns:p14="http://schemas.microsoft.com/office/powerpoint/2010/main" val="16100612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مشکلاتی که در این زمینه وجود دارد، فاصله داشتن مصلحان و کارگزاران توسعه روستایی و روستاییان می توانند از طریق گفت و گو، پرسش، گوش دادن، مشاهده فعالیت ها و کار در کنار هم تجربیات یکدیگر را بیاموزند. متخصصان و مصلحان توسعه روستایی به عنوان آغاز گران و ابداع کنندگان توسعه روستایی باید از طریق یادگیری از مردم روستایی (یادگیری از پایین به بالا یا یادگیری معکوس) به کسب دانش و معرفت از هر یک از گروه های روستایی مباردتورزند. دانش روستاییان در اشکال متفاوتی در بین گروه های مختلف و در محیط های گوناگون یافت می شود. </a:t>
            </a:r>
            <a:endParaRPr lang="fa-IR">
              <a:cs typeface="B Zar" panose="00000400000000000000" pitchFamily="2" charset="-78"/>
            </a:endParaRPr>
          </a:p>
        </p:txBody>
      </p:sp>
    </p:spTree>
    <p:extLst>
      <p:ext uri="{BB962C8B-B14F-4D97-AF65-F5344CB8AC3E}">
        <p14:creationId xmlns:p14="http://schemas.microsoft.com/office/powerpoint/2010/main" val="3848226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اگر در هر طرح توسعه روستایی با توجه به تعداد روستاهای کشور </a:t>
            </a:r>
            <a:r>
              <a:rPr lang="fa-IR">
                <a:solidFill>
                  <a:prstClr val="black"/>
                </a:solidFill>
                <a:cs typeface="B Zar" panose="00000400000000000000" pitchFamily="2" charset="-78"/>
              </a:rPr>
              <a:t>به </a:t>
            </a:r>
            <a:r>
              <a:rPr lang="fa-IR" smtClean="0">
                <a:solidFill>
                  <a:prstClr val="black"/>
                </a:solidFill>
                <a:cs typeface="B Zar" panose="00000400000000000000" pitchFamily="2" charset="-78"/>
              </a:rPr>
              <a:t>دا</a:t>
            </a:r>
            <a:r>
              <a:rPr lang="fa-IR">
                <a:solidFill>
                  <a:prstClr val="black"/>
                </a:solidFill>
                <a:cs typeface="B Zar" panose="00000400000000000000" pitchFamily="2" charset="-78"/>
              </a:rPr>
              <a:t>ن</a:t>
            </a:r>
            <a:r>
              <a:rPr lang="fa-IR" smtClean="0">
                <a:solidFill>
                  <a:prstClr val="black"/>
                </a:solidFill>
                <a:cs typeface="B Zar" panose="00000400000000000000" pitchFamily="2" charset="-78"/>
              </a:rPr>
              <a:t>ش </a:t>
            </a:r>
            <a:r>
              <a:rPr lang="fa-IR">
                <a:solidFill>
                  <a:prstClr val="black"/>
                </a:solidFill>
                <a:cs typeface="B Zar" panose="00000400000000000000" pitchFamily="2" charset="-78"/>
              </a:rPr>
              <a:t>بومی هر منطقه رجوع شود و در طی اجرای این برنامه ها این دانش جمع آوری و در سطح </a:t>
            </a:r>
            <a:r>
              <a:rPr lang="fa-IR">
                <a:solidFill>
                  <a:prstClr val="black"/>
                </a:solidFill>
                <a:cs typeface="B Zar" panose="00000400000000000000" pitchFamily="2" charset="-78"/>
              </a:rPr>
              <a:t>دهستان </a:t>
            </a:r>
            <a:r>
              <a:rPr lang="fa-IR" smtClean="0">
                <a:solidFill>
                  <a:prstClr val="black"/>
                </a:solidFill>
                <a:cs typeface="B Zar" panose="00000400000000000000" pitchFamily="2" charset="-78"/>
              </a:rPr>
              <a:t>ثبت و </a:t>
            </a:r>
            <a:r>
              <a:rPr lang="fa-IR">
                <a:solidFill>
                  <a:prstClr val="black"/>
                </a:solidFill>
                <a:cs typeface="B Zar" panose="00000400000000000000" pitchFamily="2" charset="-78"/>
              </a:rPr>
              <a:t>مکتوب گردد از گنجینه ای از دانش بومی برخوردار می شویم. پس ضروری است که از دانش بومی به عنوان یک منبع غنی کاملا موثر سود جست</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توسعه روستایی در صورتی با موفقیت به ثمر </a:t>
            </a:r>
            <a:r>
              <a:rPr lang="fa-IR">
                <a:solidFill>
                  <a:prstClr val="black"/>
                </a:solidFill>
                <a:cs typeface="B Zar" panose="00000400000000000000" pitchFamily="2" charset="-78"/>
              </a:rPr>
              <a:t>م</a:t>
            </a:r>
            <a:r>
              <a:rPr lang="fa-IR" smtClean="0">
                <a:solidFill>
                  <a:prstClr val="black"/>
                </a:solidFill>
                <a:cs typeface="B Zar" panose="00000400000000000000" pitchFamily="2" charset="-78"/>
              </a:rPr>
              <a:t>ی رسد که توسعه ای بوم محور، مردم محور و مشارکت محور باشد و در نهایت همه این اقدامات به خودکفایی جامعه روستایی منجر می شود. </a:t>
            </a:r>
            <a:endParaRPr lang="fa-IR">
              <a:solidFill>
                <a:prstClr val="black"/>
              </a:solidFill>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243730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بدیهی است طرح های جاری ر سطح روساها با هدف دستیابی به پیشرفت و بهبودی در وضعیت زیستی و معیشتی ساکنان ان مناطق است. در دیدگاه های مربوط به مباحث توسعه تاکید بر منتهی شدن اقدامات توسعه ای به </a:t>
            </a:r>
            <a:r>
              <a:rPr lang="fa-IR" b="1" smtClean="0">
                <a:solidFill>
                  <a:srgbClr val="FF0000"/>
                </a:solidFill>
                <a:cs typeface="B Zar" panose="00000400000000000000" pitchFamily="2" charset="-78"/>
              </a:rPr>
              <a:t>توسعه ای متوازن و هماهنگ در بلند مدت </a:t>
            </a:r>
            <a:r>
              <a:rPr lang="fa-IR" smtClean="0">
                <a:cs typeface="B Zar" panose="00000400000000000000" pitchFamily="2" charset="-78"/>
              </a:rPr>
              <a:t>است. امروزه مفهوم توسعه با واژه مشارکت گره خورده است. مشارکت نیز مستلزم درگیر کردن افرادی است که برنامه های توسعه در جامعه آن ها پیاده می شوند؛ بدین معنا که باید از قابلیت ها و منابع هرمنطقه به عنوان سرمایه اصلی سود برد. بهترین روش برای رسیدن به این هدف مهم و موفقیت آمیز بودن این برنامه ها، استفاده از مردم محلی با تمام توانایی ها، مهارت ها، امکانات، منابع و تجارب شان است. </a:t>
            </a:r>
            <a:endParaRPr lang="fa-IR">
              <a:cs typeface="B Zar" panose="00000400000000000000" pitchFamily="2" charset="-78"/>
            </a:endParaRPr>
          </a:p>
        </p:txBody>
      </p:sp>
    </p:spTree>
    <p:extLst>
      <p:ext uri="{BB962C8B-B14F-4D97-AF65-F5344CB8AC3E}">
        <p14:creationId xmlns:p14="http://schemas.microsoft.com/office/powerpoint/2010/main" val="10487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حیطه های مرتبط با توسعه اجتماعی همانا توسعه روستایی با هدف بهبود کیفیت زندگی مردمان ساکندر اجتماعات روستایی به ویژه اقشار فقیر و آسیب پذیر است که برنامه های توسعه اجتماعی جهت پیشبرد اهداف توسعه ای در قالب طرح های عمران و توسعه روستایی در این اجتماعات برنامه ریزی و پیاده می </a:t>
            </a:r>
            <a:r>
              <a:rPr lang="fa-IR" smtClean="0">
                <a:cs typeface="B Zar" panose="00000400000000000000" pitchFamily="2" charset="-78"/>
              </a:rPr>
              <a:t>شوند</a:t>
            </a:r>
            <a:endParaRPr lang="fa-IR">
              <a:cs typeface="B Zar" panose="00000400000000000000" pitchFamily="2" charset="-78"/>
            </a:endParaRPr>
          </a:p>
        </p:txBody>
      </p:sp>
    </p:spTree>
    <p:extLst>
      <p:ext uri="{BB962C8B-B14F-4D97-AF65-F5344CB8AC3E}">
        <p14:creationId xmlns:p14="http://schemas.microsoft.com/office/powerpoint/2010/main" val="40155473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سویی پذیرش اصل تنوع در دستیابی به توسعه نیز مورد تاکید است. به عبارتی توسعه دیگر یک راهکار بیرونی، تقلیدی، اشاعه یافته از مرکز به پیرامون یا از شهر به روستا نیست. اکنون ارزش ها و سنت ها و دانستی های یک قوم نه تنها به عنوان موانع توسعه در نظر گرفته نمی شوند، بلکه کاربرد  منابع داخلی و بومی فرایند توسعه را تسهیل نموده و به نتایجی با کارایی بالا منتهی می گردند. شایان ذکر است که توسعه اجتماعی در بردارنده حوزه وسیع تری نسبت به توسعه و رشد اقتصادی است که به طور مستقیم با بالا رفتن سطح کیفیت زندگی افراد یک جامعه سر و کار دارد. </a:t>
            </a:r>
            <a:endParaRPr lang="fa-IR">
              <a:cs typeface="B Zar" panose="00000400000000000000" pitchFamily="2" charset="-78"/>
            </a:endParaRPr>
          </a:p>
        </p:txBody>
      </p:sp>
    </p:spTree>
    <p:extLst>
      <p:ext uri="{BB962C8B-B14F-4D97-AF65-F5344CB8AC3E}">
        <p14:creationId xmlns:p14="http://schemas.microsoft.com/office/powerpoint/2010/main" val="2920986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برنامه های توسعه روستایی جزیی از برنامه های توسعه ای هر کشوری است. این برنامه ها که به منظور دگرگون سازی ساختارهای اجتماعی و اقتصادی روستاها ودر نهایت بهبود شرایط زندگی مردم از سوی دولت ها پیاده می شوند، باید به خودکفاسازی روستاییان منجر شود. برای دستیابی به این مهم توجه به منابع محلی ضروری است که از جمله این منابع باید از داشن بومی نام برد که هر جامعه روستایی متولی آن است. اگر دانش بومی از دیدگاه پژوهش توسعه روستایی تعریف شود، احتمالا این تعریف مناسبی است. دانش بومی یعنی،  امکانات و استعداد های روستایی موجود در محیط طبیعی و اجتماعی و اقتصادی  روستاها و در نهایت بهبود شرایط زندگی مردم از سوی دولت ها پیاده می شوند، باید به خودکفا سازی روستاییان منجر شود.</a:t>
            </a:r>
            <a:endParaRPr lang="fa-IR">
              <a:cs typeface="B Zar" panose="00000400000000000000" pitchFamily="2" charset="-78"/>
            </a:endParaRPr>
          </a:p>
        </p:txBody>
      </p:sp>
      <p:sp>
        <p:nvSpPr>
          <p:cNvPr id="4" name="Flowchart: Process 3"/>
          <p:cNvSpPr/>
          <p:nvPr/>
        </p:nvSpPr>
        <p:spPr>
          <a:xfrm>
            <a:off x="970671" y="4951828"/>
            <a:ext cx="2433711"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خودکفاسازی روستاییان</a:t>
            </a:r>
            <a:endParaRPr lang="fa-IR" b="1">
              <a:solidFill>
                <a:srgbClr val="FF0000"/>
              </a:solidFill>
            </a:endParaRPr>
          </a:p>
        </p:txBody>
      </p:sp>
    </p:spTree>
    <p:extLst>
      <p:ext uri="{BB962C8B-B14F-4D97-AF65-F5344CB8AC3E}">
        <p14:creationId xmlns:p14="http://schemas.microsoft.com/office/powerpoint/2010/main" val="3231137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دستیابی به این مهم توجه به منابع محلی ضروری است که از جمله این منابع باید از دانش بومی نام برد که هر جامعه روستایی متولی آن است. اگر دانش بومی از دیدگاه پژوهش توسهع روستایی تعریف شود، احتمالا این تعریف مناسبی است. دانش بومی یعنی، امکانات و استعداد های روستایی موجود در محیط طبیعی و اجتماعی ، از جمله شیوه های تولیدی، آداب و سنن محلی، پوشش گیاهی، انواع بذر و غیره که اهالی از آن آگاهند و ما از آن بی خبریم(ناصری، 1381، 26) دانش بومی بخشی از سرمایه ملی هر قوم است که اگاهی های محلی آنان را در بر می گیرد. این همان دانشی است که به وسیله آن در طی قرون، اقوام گوناگون روزی خود را از محیط شان جسته اند، ووو و جامعه خود را سامان داده اند(رستمی، 1385، 54)</a:t>
            </a:r>
            <a:endParaRPr lang="fa-IR">
              <a:cs typeface="B Zar" panose="00000400000000000000" pitchFamily="2" charset="-78"/>
            </a:endParaRPr>
          </a:p>
        </p:txBody>
      </p:sp>
      <p:sp>
        <p:nvSpPr>
          <p:cNvPr id="4" name="Flowchart: Process 3"/>
          <p:cNvSpPr/>
          <p:nvPr/>
        </p:nvSpPr>
        <p:spPr>
          <a:xfrm>
            <a:off x="1055076" y="4951828"/>
            <a:ext cx="2785403"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آگاهی </a:t>
            </a:r>
            <a:r>
              <a:rPr lang="fa-IR" sz="2800" b="1">
                <a:solidFill>
                  <a:srgbClr val="FF0000"/>
                </a:solidFill>
                <a:cs typeface="B Zar" panose="00000400000000000000" pitchFamily="2" charset="-78"/>
              </a:rPr>
              <a:t>های محلی</a:t>
            </a:r>
            <a:endParaRPr lang="fa-IR" b="1">
              <a:solidFill>
                <a:srgbClr val="FF0000"/>
              </a:solidFill>
            </a:endParaRPr>
          </a:p>
        </p:txBody>
      </p:sp>
    </p:spTree>
    <p:extLst>
      <p:ext uri="{BB962C8B-B14F-4D97-AF65-F5344CB8AC3E}">
        <p14:creationId xmlns:p14="http://schemas.microsoft.com/office/powerpoint/2010/main" val="2825707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امروزه بدون تکیه بر توانایی ها و دانش بومی مردم روستایی دستیابی به توسعه روستایی </a:t>
            </a:r>
            <a:r>
              <a:rPr lang="fa-IR" b="1" smtClean="0">
                <a:solidFill>
                  <a:srgbClr val="FF0000"/>
                </a:solidFill>
                <a:cs typeface="B Zar" panose="00000400000000000000" pitchFamily="2" charset="-78"/>
              </a:rPr>
              <a:t>خیالی بیش نیست</a:t>
            </a:r>
            <a:r>
              <a:rPr lang="fa-IR" smtClean="0">
                <a:cs typeface="B Zar" panose="00000400000000000000" pitchFamily="2" charset="-78"/>
              </a:rPr>
              <a:t>. شیوه هایی که در دوره های آغازین مباحث توسعه به منظور رسیدن به توسعه به کار گرفته میشوند- توسعه برون زا، برنامه ریزی از بالا- به دلیل عدم کارایی و همخوانی و ایجاد مشکلات غیر منتظره در نتایج برنامه های توسعه (چه بسا نتایج توسعه پسروی داشته) جای خود را به شیوه های مشارکتی در امر توسعه داده است. </a:t>
            </a:r>
            <a:endParaRPr lang="fa-IR">
              <a:cs typeface="B Zar" panose="00000400000000000000" pitchFamily="2" charset="-78"/>
            </a:endParaRPr>
          </a:p>
        </p:txBody>
      </p:sp>
    </p:spTree>
    <p:extLst>
      <p:ext uri="{BB962C8B-B14F-4D97-AF65-F5344CB8AC3E}">
        <p14:creationId xmlns:p14="http://schemas.microsoft.com/office/powerpoint/2010/main" val="15736715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روستاییان در طرح هایی سهیم می گردند که برای آن ها اجرا می شوند. توسعه مشارکتی به منزله اصلی بنیادین برای کلیه برنامه ریزی ها و پروژه ها در توسعه روستایی به کار برده می شود. توسعه مشارکتی به یکپارچگی توسعه روستایی منجر می شود. توسعه مشارکتی به فرایند برنامه ریزی از پایین به بالا دلالت دارد و مبتنی بر مطالعات محلی و بومی است. فرایندی که مشارکت مردم را از تصمیم گیری تا اجرا و ارزیابی می طلبد به گونه ای که مردم طرحی در نظر داشته باشند و گرداننده اصلی باشند و بیرونی ها به عنوان کمک کننده، مشارکت داشته باشند. </a:t>
            </a:r>
            <a:endParaRPr lang="fa-IR">
              <a:cs typeface="B Zar" panose="00000400000000000000" pitchFamily="2" charset="-78"/>
            </a:endParaRPr>
          </a:p>
        </p:txBody>
      </p:sp>
    </p:spTree>
    <p:extLst>
      <p:ext uri="{BB962C8B-B14F-4D97-AF65-F5344CB8AC3E}">
        <p14:creationId xmlns:p14="http://schemas.microsoft.com/office/powerpoint/2010/main" val="1734776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گفته چمبرز، ما {بیرونی ها} در پروژه ان ها مشارکت می جوییم نه آنها در پروژه ما (چمبرز، 1378، 120) از ان جا که بخش عظیمی از نیروی انسانی و کار (با عنوان بخش مردمی ) در جامعه روستایی متمرکز بوده، بحث انسان- محور در توسعه روستایی از اهمیت بسزایی برخوردار است. انسانی که هم هدف برنامه های توسعه و هم مهم ترین وسیله برای </a:t>
            </a:r>
            <a:r>
              <a:rPr lang="fa-IR" b="1" smtClean="0">
                <a:solidFill>
                  <a:srgbClr val="FF0000"/>
                </a:solidFill>
                <a:cs typeface="B Zar" panose="00000400000000000000" pitchFamily="2" charset="-78"/>
              </a:rPr>
              <a:t>نیل به توسعه </a:t>
            </a:r>
            <a:r>
              <a:rPr lang="fa-IR" smtClean="0">
                <a:cs typeface="B Zar" panose="00000400000000000000" pitchFamily="2" charset="-78"/>
              </a:rPr>
              <a:t>است و کوله باری از تجربیات و دانش نیاکان خود را بر دوش دارد و اندوخته هایش را در خلال اموری چون امرار معاش، کسب و کار سازگاری با طبیعت به نسل بعد از خود منتقل می کند. </a:t>
            </a:r>
            <a:endParaRPr lang="fa-IR">
              <a:cs typeface="B Zar" panose="00000400000000000000" pitchFamily="2" charset="-78"/>
            </a:endParaRPr>
          </a:p>
        </p:txBody>
      </p:sp>
    </p:spTree>
    <p:extLst>
      <p:ext uri="{BB962C8B-B14F-4D97-AF65-F5344CB8AC3E}">
        <p14:creationId xmlns:p14="http://schemas.microsoft.com/office/powerpoint/2010/main" val="3576417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سویی بهترین راهکار برای بهره گیری از دانش این نیروی انسانی در برنامه های توسعه روستایی، مشارکت آگاهانه  و فعال و سهیم نمودن آن ها در کلیه مراحل طراحی، برنامه ریزی، نظارت، اجرا و ارزیابی طرح هاست به گونه ای که در ان ها احساس مسئولیت برانگیخته شده و خود را عامل ترقی و پیشرفت محیطی بدانند که </a:t>
            </a:r>
            <a:r>
              <a:rPr lang="fa-IR">
                <a:solidFill>
                  <a:prstClr val="black"/>
                </a:solidFill>
                <a:cs typeface="B Zar" panose="00000400000000000000" pitchFamily="2" charset="-78"/>
              </a:rPr>
              <a:t>در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سکنی گزیده اند. </a:t>
            </a:r>
          </a:p>
          <a:p>
            <a:endParaRPr lang="fa-IR"/>
          </a:p>
        </p:txBody>
      </p:sp>
      <p:sp>
        <p:nvSpPr>
          <p:cNvPr id="4" name="Flowchart: Process 3"/>
          <p:cNvSpPr/>
          <p:nvPr/>
        </p:nvSpPr>
        <p:spPr>
          <a:xfrm>
            <a:off x="1856935" y="4009292"/>
            <a:ext cx="2912013"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عامل ترقی و پیشرفت محیطی</a:t>
            </a:r>
            <a:endParaRPr lang="fa-IR" b="1">
              <a:solidFill>
                <a:srgbClr val="FF0000"/>
              </a:solidFill>
            </a:endParaRPr>
          </a:p>
        </p:txBody>
      </p:sp>
    </p:spTree>
    <p:extLst>
      <p:ext uri="{BB962C8B-B14F-4D97-AF65-F5344CB8AC3E}">
        <p14:creationId xmlns:p14="http://schemas.microsoft.com/office/powerpoint/2010/main" val="4072232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40480" y="1825625"/>
            <a:ext cx="7513320" cy="4351338"/>
          </a:xfrm>
        </p:spPr>
        <p:txBody>
          <a:bodyPr/>
          <a:lstStyle/>
          <a:p>
            <a:pPr algn="just"/>
            <a:r>
              <a:rPr lang="fa-IR" smtClean="0">
                <a:cs typeface="B Zar" panose="00000400000000000000" pitchFamily="2" charset="-78"/>
              </a:rPr>
              <a:t>لذا ضرورت مشارکت بومیان، استفاده از فن آوری بومی را اجتناب ناپذیر می کند و بهترین شیوه برای موفقیت برنامه های توسعه روستایی به کار گیری علم و دانش، مهارت و دخالت روستاییان  و نیز کاربرد بهینه اصول و نیز اجرای توسعه مشارکتی مانند واژگون سازی، تمرکز زدایی، جا به جایی الگوها و در نهایت توانمند سازی برای به ثمر نشستن میوه توسعه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9178"/>
            <a:ext cx="2791790" cy="2206724"/>
          </a:xfrm>
          <a:prstGeom prst="rect">
            <a:avLst/>
          </a:prstGeom>
        </p:spPr>
      </p:pic>
    </p:spTree>
    <p:extLst>
      <p:ext uri="{BB962C8B-B14F-4D97-AF65-F5344CB8AC3E}">
        <p14:creationId xmlns:p14="http://schemas.microsoft.com/office/powerpoint/2010/main" val="2263755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b="1">
                <a:solidFill>
                  <a:srgbClr val="FF0000"/>
                </a:solidFill>
                <a:cs typeface="B Zar" panose="00000400000000000000" pitchFamily="2" charset="-78"/>
              </a:rPr>
              <a:t>مشارکت و کاربرد دانش بومی مکمل یکدیگر هستند، </a:t>
            </a:r>
            <a:r>
              <a:rPr lang="fa-IR">
                <a:solidFill>
                  <a:prstClr val="black"/>
                </a:solidFill>
                <a:cs typeface="B Zar" panose="00000400000000000000" pitchFamily="2" charset="-78"/>
              </a:rPr>
              <a:t>یعنی در طرحی که مستلزم  مشارکت افراد محلی است بهره مندی از مهارت آن ها را نیز می طلبد.  دانش بومی به مثابه یک روش سنتی، بخشی از فرهنگ یک جامعه است که در صورت اصلاح و تعدیل آن می توان در کنار روش های مدرن  و دانش رسمی به پیامد های مطلوب  و فراتر از انتظار طرح های توسعه ای رسید. دانش روستاییان و دانش علمی نوین قدرت و ضعف یکدیگر را تکمیل نموده و کاستی های هم را برطرف می کنند. </a:t>
            </a:r>
          </a:p>
          <a:p>
            <a:pPr algn="just"/>
            <a:endParaRPr lang="fa-IR">
              <a:cs typeface="B Zar" panose="00000400000000000000" pitchFamily="2" charset="-78"/>
            </a:endParaRPr>
          </a:p>
        </p:txBody>
      </p:sp>
    </p:spTree>
    <p:extLst>
      <p:ext uri="{BB962C8B-B14F-4D97-AF65-F5344CB8AC3E}">
        <p14:creationId xmlns:p14="http://schemas.microsoft.com/office/powerpoint/2010/main" val="3089495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گونه که رابرت چمبرز (1376) بیان کرده ترکیب دانش مردم روستایی و متخصصان توسعه بهترین راه است. بنابراین باید به منظور به ثمر رسیدن طرح هایی که زمان  و بودجه گزافی برای آن ها تخصیص داده می شوند، از دانش بومی هر منطقه از طریق یادگیری از مردم روستایی در قالب مشارکت آنان و ایجاد فرصت هایی برابر برای همه اقشار روستایی بهره جست تا ضمن مطلوبیت نتایج برنامه های توسعه روستایی، روند توسعه، همه جانبه و مداوم نبوده و در نهایت روستاییان بهره پردازان اصلی و حا</a:t>
            </a:r>
            <a:r>
              <a:rPr lang="fa-IR">
                <a:cs typeface="B Zar" panose="00000400000000000000" pitchFamily="2" charset="-78"/>
              </a:rPr>
              <a:t>ف</a:t>
            </a:r>
            <a:r>
              <a:rPr lang="fa-IR" smtClean="0">
                <a:cs typeface="B Zar" panose="00000400000000000000" pitchFamily="2" charset="-78"/>
              </a:rPr>
              <a:t>ظان پروژه های توسعه ای باشد. جای تردید نیست که توجه به بومی سازی توسعه روستایی که زیر مجموعه ای از برنامه های توسعه ای یک کشور است در صورت محقق شدن در راستای توسعه ملی گام بر می دارد.</a:t>
            </a:r>
            <a:endParaRPr lang="fa-IR">
              <a:cs typeface="B Zar" panose="00000400000000000000" pitchFamily="2" charset="-78"/>
            </a:endParaRPr>
          </a:p>
        </p:txBody>
      </p:sp>
    </p:spTree>
    <p:extLst>
      <p:ext uri="{BB962C8B-B14F-4D97-AF65-F5344CB8AC3E}">
        <p14:creationId xmlns:p14="http://schemas.microsoft.com/office/powerpoint/2010/main" val="54445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 در </a:t>
            </a:r>
            <a:r>
              <a:rPr lang="fa-IR">
                <a:solidFill>
                  <a:prstClr val="black"/>
                </a:solidFill>
                <a:cs typeface="B Zar" panose="00000400000000000000" pitchFamily="2" charset="-78"/>
              </a:rPr>
              <a:t>زمینه </a:t>
            </a:r>
            <a:r>
              <a:rPr lang="fa-IR" smtClean="0">
                <a:solidFill>
                  <a:prstClr val="black"/>
                </a:solidFill>
                <a:cs typeface="B Zar" panose="00000400000000000000" pitchFamily="2" charset="-78"/>
              </a:rPr>
              <a:t>توسعه </a:t>
            </a:r>
            <a:r>
              <a:rPr lang="fa-IR">
                <a:solidFill>
                  <a:prstClr val="black"/>
                </a:solidFill>
                <a:cs typeface="B Zar" panose="00000400000000000000" pitchFamily="2" charset="-78"/>
              </a:rPr>
              <a:t>روستایی، توجه صاحب نظران توسعه متوجه جوامع روستایی است که از فرهنگ دانش مهارت منابع غنی بومی برخوردارند و غالب در برنامه های توسعه در حاشیه قرار داشته اند که  خوشبختانه در دهه های اخیر با شناخت این جوامع و رسیدن به این حقیقت که با توسعه این جوامع بسیاری از مشکلات جامعه شهری مانند </a:t>
            </a:r>
            <a:r>
              <a:rPr lang="fa-IR">
                <a:solidFill>
                  <a:srgbClr val="00B050"/>
                </a:solidFill>
                <a:cs typeface="B Zar" panose="00000400000000000000" pitchFamily="2" charset="-78"/>
              </a:rPr>
              <a:t>بیکاری</a:t>
            </a:r>
            <a:r>
              <a:rPr lang="fa-IR">
                <a:solidFill>
                  <a:prstClr val="black"/>
                </a:solidFill>
                <a:cs typeface="B Zar" panose="00000400000000000000" pitchFamily="2" charset="-78"/>
              </a:rPr>
              <a:t>، </a:t>
            </a:r>
            <a:r>
              <a:rPr lang="fa-IR">
                <a:solidFill>
                  <a:srgbClr val="00B0F0"/>
                </a:solidFill>
                <a:cs typeface="B Zar" panose="00000400000000000000" pitchFamily="2" charset="-78"/>
              </a:rPr>
              <a:t>مهاجرت</a:t>
            </a:r>
            <a:r>
              <a:rPr lang="fa-IR">
                <a:solidFill>
                  <a:prstClr val="black"/>
                </a:solidFill>
                <a:cs typeface="B Zar" panose="00000400000000000000" pitchFamily="2" charset="-78"/>
              </a:rPr>
              <a:t> و </a:t>
            </a:r>
            <a:r>
              <a:rPr lang="fa-IR">
                <a:solidFill>
                  <a:srgbClr val="FF0000"/>
                </a:solidFill>
                <a:cs typeface="B Zar" panose="00000400000000000000" pitchFamily="2" charset="-78"/>
              </a:rPr>
              <a:t>تراکم </a:t>
            </a:r>
            <a:r>
              <a:rPr lang="fa-IR">
                <a:solidFill>
                  <a:srgbClr val="FF0000"/>
                </a:solidFill>
                <a:cs typeface="B Zar" panose="00000400000000000000" pitchFamily="2" charset="-78"/>
              </a:rPr>
              <a:t>شهری </a:t>
            </a:r>
            <a:r>
              <a:rPr lang="fa-IR" smtClean="0">
                <a:solidFill>
                  <a:prstClr val="black"/>
                </a:solidFill>
                <a:cs typeface="B Zar" panose="00000400000000000000" pitchFamily="2" charset="-78"/>
              </a:rPr>
              <a:t>مرتفع می </a:t>
            </a:r>
            <a:r>
              <a:rPr lang="fa-IR">
                <a:solidFill>
                  <a:prstClr val="black"/>
                </a:solidFill>
                <a:cs typeface="B Zar" panose="00000400000000000000" pitchFamily="2" charset="-78"/>
              </a:rPr>
              <a:t>گردند، مباحث مرتبط با توسعه روستایی نیز در کانون توجه قرار گرفته است.</a:t>
            </a:r>
            <a:endParaRPr lang="fa-IR"/>
          </a:p>
        </p:txBody>
      </p:sp>
    </p:spTree>
    <p:extLst>
      <p:ext uri="{BB962C8B-B14F-4D97-AF65-F5344CB8AC3E}">
        <p14:creationId xmlns:p14="http://schemas.microsoft.com/office/powerpoint/2010/main" val="12674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8003</Words>
  <Application>Microsoft Office PowerPoint</Application>
  <PresentationFormat>Widescreen</PresentationFormat>
  <Paragraphs>165</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B Zar</vt:lpstr>
      <vt:lpstr>Calibri</vt:lpstr>
      <vt:lpstr>Calibri Light</vt:lpstr>
      <vt:lpstr>Times New Roman</vt:lpstr>
      <vt:lpstr>Office Theme</vt:lpstr>
      <vt:lpstr>عنوان مقاله: ضرورت توجه به دانش بومی در برنامه های توسعه روستایی با تاکید بر توسعه مشارکتی</vt:lpstr>
      <vt:lpstr>چکیده</vt:lpstr>
      <vt:lpstr>PowerPoint Presentation</vt:lpstr>
      <vt:lpstr>واژه های کلیدی: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vt:lpstr>
      <vt:lpstr>PowerPoint Presentation</vt:lpstr>
      <vt:lpstr>PowerPoint Presentation</vt:lpstr>
      <vt:lpstr>اهداف مورد نظر در این مقاله عبارتند از: </vt:lpstr>
      <vt:lpstr>ادبیات نظری تحقیق</vt:lpstr>
      <vt:lpstr>دانش بومی چیست؟</vt:lpstr>
      <vt:lpstr>PowerPoint Presentation</vt:lpstr>
      <vt:lpstr>PowerPoint Presentation</vt:lpstr>
      <vt:lpstr>PowerPoint Presentation</vt:lpstr>
      <vt:lpstr>مهم ترین ویژگی های دانش بومی را می توان این گونه بر شمرد: </vt:lpstr>
      <vt:lpstr>PowerPoint Presentation</vt:lpstr>
      <vt:lpstr>PowerPoint Presentation</vt:lpstr>
      <vt:lpstr>PowerPoint Presentation</vt:lpstr>
      <vt:lpstr>توسعه مشارکتی چیست؟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واژگون سازی</vt:lpstr>
      <vt:lpstr>PowerPoint Presentation</vt:lpstr>
      <vt:lpstr>- واژگون سازی آمایشی(واژگون سازی در مکان)</vt:lpstr>
      <vt:lpstr>PowerPoint Presentation</vt:lpstr>
      <vt:lpstr>واژگون سازی در ارزش های حرفه ای</vt:lpstr>
      <vt:lpstr>PowerPoint Presentation</vt:lpstr>
      <vt:lpstr>واژگون سازی در آموختن</vt:lpstr>
      <vt:lpstr>PowerPoint Presentation</vt:lpstr>
      <vt:lpstr>PowerPoint Presentation</vt:lpstr>
      <vt:lpstr>PowerPoint Presentation</vt:lpstr>
      <vt:lpstr>- واژگون سازی در مدیریت توسعه روستایی</vt:lpstr>
      <vt:lpstr>PowerPoint Presentation</vt:lpstr>
      <vt:lpstr>- تمرکز زدایی</vt:lpstr>
      <vt:lpstr>PowerPoint Presentation</vt:lpstr>
      <vt:lpstr>PowerPoint Presentation</vt:lpstr>
      <vt:lpstr>- جا به جایی الگوها</vt:lpstr>
      <vt:lpstr>PowerPoint Presentation</vt:lpstr>
      <vt:lpstr>توانمند سازی</vt:lpstr>
      <vt:lpstr>PowerPoint Presentation</vt:lpstr>
      <vt:lpstr>PowerPoint Presentation</vt:lpstr>
      <vt:lpstr>PowerPoint Presentation</vt:lpstr>
      <vt:lpstr>PowerPoint Presentation</vt:lpstr>
      <vt:lpstr>PowerPoint Presentation</vt:lpstr>
      <vt:lpstr>PowerPoint Presentation</vt:lpstr>
      <vt:lpstr>بحث و بررسی</vt:lpstr>
      <vt:lpstr>PowerPoint Presentation</vt:lpstr>
      <vt:lpstr>PowerPoint Presentation</vt:lpstr>
      <vt:lpstr>PowerPoint Presentation</vt:lpstr>
      <vt:lpstr>اگر به این امر واقف هستیم که توسعه روستایی یک فرایند چند بعدی است که توجه دارد به: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ضرورت توجه به دانش بومی در برنامه های توسعه روستایی با تاکید بر توسعه مشارکتی</dc:title>
  <dc:creator>MaZz!i</dc:creator>
  <cp:lastModifiedBy>MaZz!i</cp:lastModifiedBy>
  <cp:revision>54</cp:revision>
  <dcterms:created xsi:type="dcterms:W3CDTF">2023-06-16T19:33:28Z</dcterms:created>
  <dcterms:modified xsi:type="dcterms:W3CDTF">2023-06-17T17:22:02Z</dcterms:modified>
</cp:coreProperties>
</file>