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356" r:id="rId7"/>
    <p:sldId id="261" r:id="rId8"/>
    <p:sldId id="357" r:id="rId9"/>
    <p:sldId id="262" r:id="rId10"/>
    <p:sldId id="358"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359"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360" r:id="rId46"/>
    <p:sldId id="296" r:id="rId47"/>
    <p:sldId id="361" r:id="rId48"/>
    <p:sldId id="297" r:id="rId49"/>
    <p:sldId id="362" r:id="rId50"/>
    <p:sldId id="298"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63" r:id="rId66"/>
    <p:sldId id="314" r:id="rId67"/>
    <p:sldId id="315" r:id="rId68"/>
    <p:sldId id="364" r:id="rId69"/>
    <p:sldId id="316" r:id="rId70"/>
    <p:sldId id="317" r:id="rId71"/>
    <p:sldId id="318" r:id="rId72"/>
    <p:sldId id="319" r:id="rId73"/>
    <p:sldId id="320" r:id="rId74"/>
    <p:sldId id="321" r:id="rId75"/>
    <p:sldId id="322" r:id="rId76"/>
    <p:sldId id="365" r:id="rId77"/>
    <p:sldId id="323" r:id="rId78"/>
    <p:sldId id="324" r:id="rId79"/>
    <p:sldId id="325" r:id="rId80"/>
    <p:sldId id="326" r:id="rId81"/>
    <p:sldId id="327" r:id="rId82"/>
    <p:sldId id="328" r:id="rId83"/>
    <p:sldId id="329" r:id="rId84"/>
    <p:sldId id="330" r:id="rId85"/>
    <p:sldId id="331" r:id="rId86"/>
    <p:sldId id="332" r:id="rId87"/>
    <p:sldId id="333" r:id="rId88"/>
    <p:sldId id="334" r:id="rId89"/>
    <p:sldId id="335" r:id="rId90"/>
    <p:sldId id="336" r:id="rId91"/>
    <p:sldId id="337" r:id="rId92"/>
    <p:sldId id="338" r:id="rId93"/>
    <p:sldId id="366" r:id="rId94"/>
    <p:sldId id="339" r:id="rId95"/>
    <p:sldId id="340" r:id="rId96"/>
    <p:sldId id="341" r:id="rId97"/>
    <p:sldId id="342" r:id="rId98"/>
    <p:sldId id="343" r:id="rId99"/>
    <p:sldId id="367" r:id="rId100"/>
    <p:sldId id="344" r:id="rId101"/>
    <p:sldId id="345" r:id="rId102"/>
    <p:sldId id="346" r:id="rId103"/>
    <p:sldId id="347" r:id="rId104"/>
    <p:sldId id="348" r:id="rId105"/>
    <p:sldId id="349" r:id="rId106"/>
    <p:sldId id="368" r:id="rId107"/>
    <p:sldId id="350" r:id="rId108"/>
    <p:sldId id="369" r:id="rId109"/>
    <p:sldId id="351" r:id="rId110"/>
    <p:sldId id="370" r:id="rId111"/>
    <p:sldId id="352" r:id="rId112"/>
    <p:sldId id="353" r:id="rId113"/>
    <p:sldId id="354" r:id="rId114"/>
    <p:sldId id="355" r:id="rId11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8" y="114"/>
      </p:cViewPr>
      <p:guideLst/>
    </p:cSldViewPr>
  </p:slideViewPr>
  <p:outlineViewPr>
    <p:cViewPr>
      <p:scale>
        <a:sx n="33" d="100"/>
        <a:sy n="33" d="100"/>
      </p:scale>
      <p:origin x="0" y="-994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ED17876-0473-458D-947D-2AA27329B32A}" type="datetimeFigureOut">
              <a:rPr lang="fa-IR" smtClean="0"/>
              <a:t>26/11/1444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E154A5-93CD-420C-BCAE-7097B0884F07}" type="slidenum">
              <a:rPr lang="fa-IR" smtClean="0"/>
              <a:t>‹#›</a:t>
            </a:fld>
            <a:endParaRPr lang="fa-IR"/>
          </a:p>
        </p:txBody>
      </p:sp>
    </p:spTree>
    <p:extLst>
      <p:ext uri="{BB962C8B-B14F-4D97-AF65-F5344CB8AC3E}">
        <p14:creationId xmlns:p14="http://schemas.microsoft.com/office/powerpoint/2010/main" val="2869548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ED17876-0473-458D-947D-2AA27329B32A}" type="datetimeFigureOut">
              <a:rPr lang="fa-IR" smtClean="0"/>
              <a:t>26/11/1444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E154A5-93CD-420C-BCAE-7097B0884F07}" type="slidenum">
              <a:rPr lang="fa-IR" smtClean="0"/>
              <a:t>‹#›</a:t>
            </a:fld>
            <a:endParaRPr lang="fa-IR"/>
          </a:p>
        </p:txBody>
      </p:sp>
    </p:spTree>
    <p:extLst>
      <p:ext uri="{BB962C8B-B14F-4D97-AF65-F5344CB8AC3E}">
        <p14:creationId xmlns:p14="http://schemas.microsoft.com/office/powerpoint/2010/main" val="3580684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ED17876-0473-458D-947D-2AA27329B32A}" type="datetimeFigureOut">
              <a:rPr lang="fa-IR" smtClean="0"/>
              <a:t>26/11/1444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E154A5-93CD-420C-BCAE-7097B0884F07}" type="slidenum">
              <a:rPr lang="fa-IR" smtClean="0"/>
              <a:t>‹#›</a:t>
            </a:fld>
            <a:endParaRPr lang="fa-IR"/>
          </a:p>
        </p:txBody>
      </p:sp>
    </p:spTree>
    <p:extLst>
      <p:ext uri="{BB962C8B-B14F-4D97-AF65-F5344CB8AC3E}">
        <p14:creationId xmlns:p14="http://schemas.microsoft.com/office/powerpoint/2010/main" val="42432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ED17876-0473-458D-947D-2AA27329B32A}" type="datetimeFigureOut">
              <a:rPr lang="fa-IR" smtClean="0"/>
              <a:t>26/11/1444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E154A5-93CD-420C-BCAE-7097B0884F07}" type="slidenum">
              <a:rPr lang="fa-IR" smtClean="0"/>
              <a:t>‹#›</a:t>
            </a:fld>
            <a:endParaRPr lang="fa-IR"/>
          </a:p>
        </p:txBody>
      </p:sp>
    </p:spTree>
    <p:extLst>
      <p:ext uri="{BB962C8B-B14F-4D97-AF65-F5344CB8AC3E}">
        <p14:creationId xmlns:p14="http://schemas.microsoft.com/office/powerpoint/2010/main" val="2535295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D17876-0473-458D-947D-2AA27329B32A}" type="datetimeFigureOut">
              <a:rPr lang="fa-IR" smtClean="0"/>
              <a:t>26/11/1444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E154A5-93CD-420C-BCAE-7097B0884F07}" type="slidenum">
              <a:rPr lang="fa-IR" smtClean="0"/>
              <a:t>‹#›</a:t>
            </a:fld>
            <a:endParaRPr lang="fa-IR"/>
          </a:p>
        </p:txBody>
      </p:sp>
    </p:spTree>
    <p:extLst>
      <p:ext uri="{BB962C8B-B14F-4D97-AF65-F5344CB8AC3E}">
        <p14:creationId xmlns:p14="http://schemas.microsoft.com/office/powerpoint/2010/main" val="189368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ED17876-0473-458D-947D-2AA27329B32A}" type="datetimeFigureOut">
              <a:rPr lang="fa-IR" smtClean="0"/>
              <a:t>26/11/1444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E154A5-93CD-420C-BCAE-7097B0884F07}" type="slidenum">
              <a:rPr lang="fa-IR" smtClean="0"/>
              <a:t>‹#›</a:t>
            </a:fld>
            <a:endParaRPr lang="fa-IR"/>
          </a:p>
        </p:txBody>
      </p:sp>
    </p:spTree>
    <p:extLst>
      <p:ext uri="{BB962C8B-B14F-4D97-AF65-F5344CB8AC3E}">
        <p14:creationId xmlns:p14="http://schemas.microsoft.com/office/powerpoint/2010/main" val="3445524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ED17876-0473-458D-947D-2AA27329B32A}" type="datetimeFigureOut">
              <a:rPr lang="fa-IR" smtClean="0"/>
              <a:t>26/11/1444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CE154A5-93CD-420C-BCAE-7097B0884F07}" type="slidenum">
              <a:rPr lang="fa-IR" smtClean="0"/>
              <a:t>‹#›</a:t>
            </a:fld>
            <a:endParaRPr lang="fa-IR"/>
          </a:p>
        </p:txBody>
      </p:sp>
    </p:spTree>
    <p:extLst>
      <p:ext uri="{BB962C8B-B14F-4D97-AF65-F5344CB8AC3E}">
        <p14:creationId xmlns:p14="http://schemas.microsoft.com/office/powerpoint/2010/main" val="2165365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ED17876-0473-458D-947D-2AA27329B32A}" type="datetimeFigureOut">
              <a:rPr lang="fa-IR" smtClean="0"/>
              <a:t>26/11/1444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CE154A5-93CD-420C-BCAE-7097B0884F07}" type="slidenum">
              <a:rPr lang="fa-IR" smtClean="0"/>
              <a:t>‹#›</a:t>
            </a:fld>
            <a:endParaRPr lang="fa-IR"/>
          </a:p>
        </p:txBody>
      </p:sp>
    </p:spTree>
    <p:extLst>
      <p:ext uri="{BB962C8B-B14F-4D97-AF65-F5344CB8AC3E}">
        <p14:creationId xmlns:p14="http://schemas.microsoft.com/office/powerpoint/2010/main" val="1238914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17876-0473-458D-947D-2AA27329B32A}" type="datetimeFigureOut">
              <a:rPr lang="fa-IR" smtClean="0"/>
              <a:t>26/11/1444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CE154A5-93CD-420C-BCAE-7097B0884F07}" type="slidenum">
              <a:rPr lang="fa-IR" smtClean="0"/>
              <a:t>‹#›</a:t>
            </a:fld>
            <a:endParaRPr lang="fa-IR"/>
          </a:p>
        </p:txBody>
      </p:sp>
    </p:spTree>
    <p:extLst>
      <p:ext uri="{BB962C8B-B14F-4D97-AF65-F5344CB8AC3E}">
        <p14:creationId xmlns:p14="http://schemas.microsoft.com/office/powerpoint/2010/main" val="1431963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D17876-0473-458D-947D-2AA27329B32A}" type="datetimeFigureOut">
              <a:rPr lang="fa-IR" smtClean="0"/>
              <a:t>26/11/1444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E154A5-93CD-420C-BCAE-7097B0884F07}" type="slidenum">
              <a:rPr lang="fa-IR" smtClean="0"/>
              <a:t>‹#›</a:t>
            </a:fld>
            <a:endParaRPr lang="fa-IR"/>
          </a:p>
        </p:txBody>
      </p:sp>
    </p:spTree>
    <p:extLst>
      <p:ext uri="{BB962C8B-B14F-4D97-AF65-F5344CB8AC3E}">
        <p14:creationId xmlns:p14="http://schemas.microsoft.com/office/powerpoint/2010/main" val="780497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D17876-0473-458D-947D-2AA27329B32A}" type="datetimeFigureOut">
              <a:rPr lang="fa-IR" smtClean="0"/>
              <a:t>26/11/1444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E154A5-93CD-420C-BCAE-7097B0884F07}" type="slidenum">
              <a:rPr lang="fa-IR" smtClean="0"/>
              <a:t>‹#›</a:t>
            </a:fld>
            <a:endParaRPr lang="fa-IR"/>
          </a:p>
        </p:txBody>
      </p:sp>
    </p:spTree>
    <p:extLst>
      <p:ext uri="{BB962C8B-B14F-4D97-AF65-F5344CB8AC3E}">
        <p14:creationId xmlns:p14="http://schemas.microsoft.com/office/powerpoint/2010/main" val="3945781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D17876-0473-458D-947D-2AA27329B32A}" type="datetimeFigureOut">
              <a:rPr lang="fa-IR" smtClean="0"/>
              <a:t>26/11/1444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CE154A5-93CD-420C-BCAE-7097B0884F07}" type="slidenum">
              <a:rPr lang="fa-IR" smtClean="0"/>
              <a:t>‹#›</a:t>
            </a:fld>
            <a:endParaRPr lang="fa-IR"/>
          </a:p>
        </p:txBody>
      </p:sp>
    </p:spTree>
    <p:extLst>
      <p:ext uri="{BB962C8B-B14F-4D97-AF65-F5344CB8AC3E}">
        <p14:creationId xmlns:p14="http://schemas.microsoft.com/office/powerpoint/2010/main" val="1188221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mtClean="0">
                <a:solidFill>
                  <a:srgbClr val="FF0000"/>
                </a:solidFill>
                <a:cs typeface="B Zar" panose="00000400000000000000" pitchFamily="2" charset="-78"/>
              </a:rPr>
              <a:t>عنوان مقاله: </a:t>
            </a:r>
            <a:r>
              <a:rPr lang="fa-IR" smtClean="0">
                <a:cs typeface="B Zar" panose="00000400000000000000" pitchFamily="2" charset="-78"/>
              </a:rPr>
              <a:t>تحول مفهوم سوژه و نسبت آن با امر اجتماعی در رویکرد کریستوا</a:t>
            </a:r>
            <a:endParaRPr lang="fa-IR">
              <a:cs typeface="B Zar" panose="00000400000000000000" pitchFamily="2" charset="-78"/>
            </a:endParaRPr>
          </a:p>
        </p:txBody>
      </p:sp>
      <p:sp>
        <p:nvSpPr>
          <p:cNvPr id="3" name="Subtitle 2"/>
          <p:cNvSpPr>
            <a:spLocks noGrp="1"/>
          </p:cNvSpPr>
          <p:nvPr>
            <p:ph type="subTitle" idx="1"/>
          </p:nvPr>
        </p:nvSpPr>
        <p:spPr/>
        <p:txBody>
          <a:bodyPr>
            <a:normAutofit lnSpcReduction="10000"/>
          </a:bodyPr>
          <a:lstStyle/>
          <a:p>
            <a:r>
              <a:rPr lang="fa-IR" smtClean="0">
                <a:solidFill>
                  <a:srgbClr val="FF0000"/>
                </a:solidFill>
                <a:cs typeface="B Zar" panose="00000400000000000000" pitchFamily="2" charset="-78"/>
              </a:rPr>
              <a:t>نویسنده: </a:t>
            </a:r>
            <a:r>
              <a:rPr lang="fa-IR" smtClean="0">
                <a:cs typeface="B Zar" panose="00000400000000000000" pitchFamily="2" charset="-78"/>
              </a:rPr>
              <a:t>سودابه یوسفی افضل، مصطفی مهر آیین منصور وثوقی</a:t>
            </a:r>
          </a:p>
          <a:p>
            <a:r>
              <a:rPr lang="fa-IR" smtClean="0">
                <a:solidFill>
                  <a:srgbClr val="FF0000"/>
                </a:solidFill>
                <a:cs typeface="B Zar" panose="00000400000000000000" pitchFamily="2" charset="-78"/>
              </a:rPr>
              <a:t>منبع: </a:t>
            </a:r>
            <a:r>
              <a:rPr lang="fa-IR" smtClean="0">
                <a:cs typeface="B Zar" panose="00000400000000000000" pitchFamily="2" charset="-78"/>
              </a:rPr>
              <a:t>جامعه پژوهی فرهنگی پژوهشگاه علوم انسانی و مطالعات فرهنگی</a:t>
            </a:r>
          </a:p>
          <a:p>
            <a:r>
              <a:rPr lang="fa-IR" smtClean="0">
                <a:cs typeface="B Zar" panose="00000400000000000000" pitchFamily="2" charset="-78"/>
              </a:rPr>
              <a:t>فصل نامه علمی – سال دوازدهم شماره اول بهار 1400</a:t>
            </a:r>
          </a:p>
          <a:p>
            <a:r>
              <a:rPr lang="fa-IR" smtClean="0">
                <a:cs typeface="B Zar" panose="00000400000000000000" pitchFamily="2" charset="-78"/>
              </a:rPr>
              <a:t>صص 151-177</a:t>
            </a:r>
            <a:endParaRPr lang="fa-IR">
              <a:cs typeface="B Zar" panose="00000400000000000000" pitchFamily="2" charset="-78"/>
            </a:endParaRPr>
          </a:p>
        </p:txBody>
      </p:sp>
    </p:spTree>
    <p:extLst>
      <p:ext uri="{BB962C8B-B14F-4D97-AF65-F5344CB8AC3E}">
        <p14:creationId xmlns:p14="http://schemas.microsoft.com/office/powerpoint/2010/main" val="4059013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در این مقاله اولین متفکر مدرن مورد بررسی دکارت است زیرا اساسا مفهوم سوژه بر پایه کوجیتوی دکارت شکل گرفت مفهوم کوگیتوی دکارتی مبنای فلسفی  و عصاره فلسفی تفکر مدرن سات که خود را ر مرکزیت شنات هستی قرار می دهد و اهمیت پرداخت به آن نیز دقیقا به این مساله باز می گردد که رویکرد های پسین در نقد آن شکل می گیرند. فضای فکری که توسط متفکرانی چون دکارت که به دلایل ذکر شده مورد تاکید ماست  و در پی او اسپینوزا، مالبرانش و لایب نیتس که همچنان فیلسوفان دکارتی نام گرفتند، فراهم شده بود. </a:t>
            </a:r>
          </a:p>
          <a:p>
            <a:endParaRPr lang="fa-IR"/>
          </a:p>
        </p:txBody>
      </p:sp>
      <p:sp>
        <p:nvSpPr>
          <p:cNvPr id="4" name="Flowchart: Alternate Process 3"/>
          <p:cNvSpPr/>
          <p:nvPr/>
        </p:nvSpPr>
        <p:spPr>
          <a:xfrm>
            <a:off x="1842868" y="4501663"/>
            <a:ext cx="3432517" cy="1533378"/>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مفهوم کوگیتوی دکارتی</a:t>
            </a:r>
            <a:endParaRPr lang="fa-IR" b="1">
              <a:solidFill>
                <a:srgbClr val="FF0000"/>
              </a:solidFill>
            </a:endParaRPr>
          </a:p>
        </p:txBody>
      </p:sp>
    </p:spTree>
    <p:extLst>
      <p:ext uri="{BB962C8B-B14F-4D97-AF65-F5344CB8AC3E}">
        <p14:creationId xmlns:p14="http://schemas.microsoft.com/office/powerpoint/2010/main" val="14412458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بنابراین کانت فارغ از مبحث اخلاقی در نگاه به خود سوژه از یکپارچگی دکارتی تا حدی فاصله می گیرد و همان طور که توضیح داده شد در سیر تحول مفهوم سوژه مکانی چون ساختار گرایی و در نقد آن پساساختارگرایی و پسا مدرنیسم شکل گرفتند که هر یک به نوعی چند پارگی سوژه را مطرح و اساسا مسئله آزادی سوژه را تحت نظام های ذهنی و روانی متفاوتی که او را احاطه کرده، بررسی می کنند. </a:t>
            </a:r>
            <a:endParaRPr lang="fa-IR">
              <a:cs typeface="B Zar" panose="00000400000000000000" pitchFamily="2" charset="-78"/>
            </a:endParaRPr>
          </a:p>
        </p:txBody>
      </p:sp>
      <p:sp>
        <p:nvSpPr>
          <p:cNvPr id="4" name="Flowchart: Process 3"/>
          <p:cNvSpPr/>
          <p:nvPr/>
        </p:nvSpPr>
        <p:spPr>
          <a:xfrm>
            <a:off x="838200" y="4403188"/>
            <a:ext cx="4543865" cy="133643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پساساختارگرایی و پسا مدرنیسم</a:t>
            </a:r>
            <a:endParaRPr lang="fa-IR" b="1">
              <a:solidFill>
                <a:srgbClr val="FF0000"/>
              </a:solidFill>
            </a:endParaRPr>
          </a:p>
        </p:txBody>
      </p:sp>
      <p:sp>
        <p:nvSpPr>
          <p:cNvPr id="5" name="Flowchart: Process 4"/>
          <p:cNvSpPr/>
          <p:nvPr/>
        </p:nvSpPr>
        <p:spPr>
          <a:xfrm>
            <a:off x="7118252" y="4304714"/>
            <a:ext cx="3390314" cy="1434905"/>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تحت نظام های ذهنی و </a:t>
            </a:r>
            <a:r>
              <a:rPr lang="fa-IR" sz="2800" b="1">
                <a:solidFill>
                  <a:srgbClr val="FF0000"/>
                </a:solidFill>
                <a:cs typeface="B Zar" panose="00000400000000000000" pitchFamily="2" charset="-78"/>
              </a:rPr>
              <a:t>روانی </a:t>
            </a:r>
            <a:r>
              <a:rPr lang="fa-IR" sz="2800" b="1" smtClean="0">
                <a:solidFill>
                  <a:srgbClr val="FF0000"/>
                </a:solidFill>
                <a:cs typeface="B Zar" panose="00000400000000000000" pitchFamily="2" charset="-78"/>
              </a:rPr>
              <a:t>متفاوت</a:t>
            </a:r>
            <a:endParaRPr lang="fa-IR" b="1">
              <a:solidFill>
                <a:srgbClr val="FF0000"/>
              </a:solidFill>
            </a:endParaRPr>
          </a:p>
        </p:txBody>
      </p:sp>
    </p:spTree>
    <p:extLst>
      <p:ext uri="{BB962C8B-B14F-4D97-AF65-F5344CB8AC3E}">
        <p14:creationId xmlns:p14="http://schemas.microsoft.com/office/powerpoint/2010/main" val="24692651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در میان نظریات جدید رویکرد نظری پیشنهادی این تحقیق برای دستیابی به درکی جامع از سوژه چندپاره مدل نظری ژولیا کریستوا بود به چند دلیل با وجود تنوعی که دیدگاه پساساختارگرایان </a:t>
            </a:r>
            <a:r>
              <a:rPr lang="fa-IR" b="1" smtClean="0">
                <a:solidFill>
                  <a:srgbClr val="FF0000"/>
                </a:solidFill>
                <a:cs typeface="B Zar" panose="00000400000000000000" pitchFamily="2" charset="-78"/>
              </a:rPr>
              <a:t>نسبت به سوژه و ساختار </a:t>
            </a:r>
            <a:r>
              <a:rPr lang="fa-IR" smtClean="0">
                <a:cs typeface="B Zar" panose="00000400000000000000" pitchFamily="2" charset="-78"/>
              </a:rPr>
              <a:t>وجود دارد می توان گفت کریستوا در زمره پساساختارگرایانی است که ساختار را نقض نمی کند بلکه با ایجاد رابطه دیالکتیکی میان ساختار و سوژه، به پویاسازی ساختار می اندیشد نکته جامعیت بخش نظریات او این است که او با طرح مساله امر نمادین  و امر نشانه ای در فرایند جایگشت نظام های دلالتی سوژه به تشریح هویت چند پاره سوژه می پردازد امر نشانه ای همان چیزی است که در نظریه سوژه دکارت و نظریه اخلاق کانت و به طور کلی  نظریه مدرن باز سوژه دریغ شده و ذهن و بدن در تقابل دوگانه ای  قرار می گیرند در حالی که در دیدگاه کریستوا بدن، طبیعت، میل (امر نشانه ای) همواره در ذهن، عقلانیت و فرهنگ (امر نمادین) حضور دارد.  </a:t>
            </a:r>
            <a:endParaRPr lang="fa-IR">
              <a:cs typeface="B Zar" panose="00000400000000000000" pitchFamily="2" charset="-78"/>
            </a:endParaRPr>
          </a:p>
        </p:txBody>
      </p:sp>
    </p:spTree>
    <p:extLst>
      <p:ext uri="{BB962C8B-B14F-4D97-AF65-F5344CB8AC3E}">
        <p14:creationId xmlns:p14="http://schemas.microsoft.com/office/powerpoint/2010/main" val="42705883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رویکرد مدرن که بر تقابل میل و عقل تاکید می کند در نهایت به تک صدایی گفتمانی و تقلیل ساخت های انسانی به منظور حسابگرانه جامعه سرمایه داری تبدیل می شود در حالی که کریستوا در پی بازآفرینی گفتمان های زبانی و سوژه ای است که هر دو این عناصر را در کردارهای دلالتی خود جای دهند. </a:t>
            </a:r>
            <a:endParaRPr lang="fa-IR">
              <a:cs typeface="B Zar" panose="00000400000000000000" pitchFamily="2" charset="-78"/>
            </a:endParaRPr>
          </a:p>
        </p:txBody>
      </p:sp>
      <p:sp>
        <p:nvSpPr>
          <p:cNvPr id="4" name="Flowchart: Process 3"/>
          <p:cNvSpPr/>
          <p:nvPr/>
        </p:nvSpPr>
        <p:spPr>
          <a:xfrm>
            <a:off x="838200" y="4206241"/>
            <a:ext cx="3291840" cy="147710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بازآفرینی گفتمان های زبانی و سوژه ای</a:t>
            </a:r>
            <a:endParaRPr lang="fa-IR" b="1">
              <a:solidFill>
                <a:srgbClr val="FF0000"/>
              </a:solidFill>
            </a:endParaRPr>
          </a:p>
        </p:txBody>
      </p:sp>
    </p:spTree>
    <p:extLst>
      <p:ext uri="{BB962C8B-B14F-4D97-AF65-F5344CB8AC3E}">
        <p14:creationId xmlns:p14="http://schemas.microsoft.com/office/powerpoint/2010/main" val="20980245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سوژه ی کریستوا دائما در حال تغییر و دگرگونی و بازیابی خود در مواجهه با امر نشانه ای و نمادین در سطوح روانی و اجتماعی و زبانی است. رکود و پویایی زبان و ذهن و جامعه در پیوند با یکیدگر و تغییر و دگرگونی در زبان زمینه ای برای تغییر در ذهن سوژه و جامعه است. بنابراین «خود» موجودی معقول و یکپارچه نیست  بلکه دایما در معرض رانه و انرژی های وابسته به میل و طبیعت، ناخودآگاه و به عبارتی «دیگری» است این «</a:t>
            </a:r>
            <a:r>
              <a:rPr lang="fa-IR" smtClean="0">
                <a:solidFill>
                  <a:srgbClr val="FF0000"/>
                </a:solidFill>
                <a:cs typeface="B Zar" panose="00000400000000000000" pitchFamily="2" charset="-78"/>
              </a:rPr>
              <a:t>دیگری </a:t>
            </a:r>
            <a:r>
              <a:rPr lang="fa-IR" smtClean="0">
                <a:cs typeface="B Zar" panose="00000400000000000000" pitchFamily="2" charset="-78"/>
              </a:rPr>
              <a:t>« در سطح روانی همواره با سوژه است و مرزهای خود را ویران می کند. </a:t>
            </a:r>
            <a:endParaRPr lang="fa-IR">
              <a:cs typeface="B Zar" panose="00000400000000000000" pitchFamily="2" charset="-78"/>
            </a:endParaRPr>
          </a:p>
        </p:txBody>
      </p:sp>
    </p:spTree>
    <p:extLst>
      <p:ext uri="{BB962C8B-B14F-4D97-AF65-F5344CB8AC3E}">
        <p14:creationId xmlns:p14="http://schemas.microsoft.com/office/powerpoint/2010/main" val="39109102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بدین سان  سوژه دایما در حال نوسان گریز و اشتیاق نسبت به آن چیزی است که «خود» را تهدید می کند. در اندیشه  کریستوا پی بردن به خود پاره پاره که ناشی از آگاهی نسبت به بیگانه ای درونی است منجر به درک بیگانه ها و دیگران بیرونی می شود بیگانه هایی که کریستوا آن را در سطوح ملت های فرانسه و بریتانیا و آمریکا  تبارشناسی می کند و تحت عنوان بیگانه هراسی، مهاجر ستیزی و نژاد پرستی دست به نقد آن ها می زند. </a:t>
            </a:r>
          </a:p>
          <a:p>
            <a:pPr algn="just"/>
            <a:endParaRPr lang="fa-IR">
              <a:cs typeface="B Zar" panose="00000400000000000000" pitchFamily="2" charset="-78"/>
            </a:endParaRPr>
          </a:p>
        </p:txBody>
      </p:sp>
      <p:sp>
        <p:nvSpPr>
          <p:cNvPr id="4" name="Flowchart: Process 3"/>
          <p:cNvSpPr/>
          <p:nvPr/>
        </p:nvSpPr>
        <p:spPr>
          <a:xfrm>
            <a:off x="3938954" y="4431323"/>
            <a:ext cx="4304714" cy="1448973"/>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بیگانه هراسی، مهاجر ستیزی و نژاد پرستی</a:t>
            </a:r>
            <a:endParaRPr lang="fa-IR" b="1">
              <a:solidFill>
                <a:srgbClr val="FF0000"/>
              </a:solidFill>
            </a:endParaRPr>
          </a:p>
        </p:txBody>
      </p:sp>
    </p:spTree>
    <p:extLst>
      <p:ext uri="{BB962C8B-B14F-4D97-AF65-F5344CB8AC3E}">
        <p14:creationId xmlns:p14="http://schemas.microsoft.com/office/powerpoint/2010/main" val="5880340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عدم پذیرش دیگری از منظر کریستوا مانع از پویایی و غنای درونی و فرهنگی گفت و گو و تعامل است. بنابراین نکته قابل توجه تاکید بر «دیگری» در سطوح متفاوت است. این «دیگری» در سطح فردی ناخودآگتاه در سطح ساختاری زبان «</a:t>
            </a:r>
            <a:r>
              <a:rPr lang="fa-IR" smtClean="0">
                <a:solidFill>
                  <a:srgbClr val="FF0000"/>
                </a:solidFill>
                <a:cs typeface="B Zar" panose="00000400000000000000" pitchFamily="2" charset="-78"/>
              </a:rPr>
              <a:t>امر نشانه ای</a:t>
            </a:r>
            <a:r>
              <a:rPr lang="fa-IR" smtClean="0">
                <a:cs typeface="B Zar" panose="00000400000000000000" pitchFamily="2" charset="-78"/>
              </a:rPr>
              <a:t>» و در سطح ملی «</a:t>
            </a:r>
            <a:r>
              <a:rPr lang="fa-IR" smtClean="0">
                <a:solidFill>
                  <a:srgbClr val="FF0000"/>
                </a:solidFill>
                <a:cs typeface="B Zar" panose="00000400000000000000" pitchFamily="2" charset="-78"/>
              </a:rPr>
              <a:t>فرد بیگانه</a:t>
            </a:r>
            <a:r>
              <a:rPr lang="fa-IR" smtClean="0">
                <a:cs typeface="B Zar" panose="00000400000000000000" pitchFamily="2" charset="-78"/>
              </a:rPr>
              <a:t>» است</a:t>
            </a:r>
            <a:r>
              <a:rPr lang="fa-IR" smtClean="0">
                <a:cs typeface="B Zar" panose="00000400000000000000" pitchFamily="2" charset="-78"/>
              </a:rPr>
              <a:t>.</a:t>
            </a:r>
            <a:endParaRPr lang="fa-IR">
              <a:cs typeface="B Zar" panose="00000400000000000000" pitchFamily="2" charset="-78"/>
            </a:endParaRPr>
          </a:p>
        </p:txBody>
      </p:sp>
      <p:sp>
        <p:nvSpPr>
          <p:cNvPr id="4" name="Flowchart: Process 3"/>
          <p:cNvSpPr/>
          <p:nvPr/>
        </p:nvSpPr>
        <p:spPr>
          <a:xfrm>
            <a:off x="1617785" y="3938954"/>
            <a:ext cx="2700997" cy="122388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عدم پذیرش دیگری</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5570806" y="3199226"/>
            <a:ext cx="4712412" cy="2907400"/>
          </a:xfrm>
          <a:prstGeom prst="rect">
            <a:avLst/>
          </a:prstGeom>
        </p:spPr>
      </p:pic>
    </p:spTree>
    <p:extLst>
      <p:ext uri="{BB962C8B-B14F-4D97-AF65-F5344CB8AC3E}">
        <p14:creationId xmlns:p14="http://schemas.microsoft.com/office/powerpoint/2010/main" val="40808599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 بر خلاف رویکرد خود بنیاد در سوژه مدرن در منطق تحولی کریستوا، پذیرش دیگری در همه این سطوح است که در نهایت منجر به نوعی آفرینش و پویایی سوژه در این ابعاد  می گردد. در واقع کریستوا با پذیرش دیگری می خواهد به حقیقتی دست یابد که نه در کلیتی ساختگی در گرو باز تعریف روح ملی به گونه ای است که درعین حفظ سنن هویت بخش اجتماعی به مثابه شاکله و استحکام نمادین امر اجتماعی، امکان ورود عناصر اجتماعی متفاوت از امر اجتماعی حاکم به طوری که به یکدیگر در راستای این روح ملی غنا بخشند ، فراهم گردد. </a:t>
            </a:r>
          </a:p>
          <a:p>
            <a:endParaRPr lang="fa-IR"/>
          </a:p>
        </p:txBody>
      </p:sp>
      <p:sp>
        <p:nvSpPr>
          <p:cNvPr id="4" name="Flowchart: Process 3"/>
          <p:cNvSpPr/>
          <p:nvPr/>
        </p:nvSpPr>
        <p:spPr>
          <a:xfrm>
            <a:off x="838200" y="4360985"/>
            <a:ext cx="3193366" cy="154744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آفرینش و پویایی سوژه</a:t>
            </a:r>
            <a:endParaRPr lang="fa-IR" b="1">
              <a:solidFill>
                <a:srgbClr val="FF0000"/>
              </a:solidFill>
            </a:endParaRPr>
          </a:p>
        </p:txBody>
      </p:sp>
    </p:spTree>
    <p:extLst>
      <p:ext uri="{BB962C8B-B14F-4D97-AF65-F5344CB8AC3E}">
        <p14:creationId xmlns:p14="http://schemas.microsoft.com/office/powerpoint/2010/main" val="361810688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امر حاصل نمی گردد مگر با تقویت عرصه تنوع و تکثر حوزه های گفتمانی سوژه در جامعه معنای حقیقی امر سیاسی در قرار گیری  گفتمان های متعلق به حوزه امر نشانه ای در درون گفتمان های متعلق به حوزه امر نمادین است و پیش شرط وجود به سرپیچی سیاسی و در نتیجه پویایی سیاسی، سرپیچی روانی و سرمایه گذاری بر عالم صغیر فردی است سرپیچی سیاسی و در نتیجه پویایی سیاسی، سرپیچی روانی وسرمایه گذاری بر عالم صغیر فردی </a:t>
            </a:r>
            <a:r>
              <a:rPr lang="fa-IR" smtClean="0">
                <a:cs typeface="B Zar" panose="00000400000000000000" pitchFamily="2" charset="-78"/>
              </a:rPr>
              <a:t>است</a:t>
            </a:r>
            <a:endParaRPr lang="fa-IR">
              <a:cs typeface="B Zar" panose="00000400000000000000" pitchFamily="2" charset="-78"/>
            </a:endParaRPr>
          </a:p>
        </p:txBody>
      </p:sp>
      <p:sp>
        <p:nvSpPr>
          <p:cNvPr id="4" name="Flowchart: Process 3"/>
          <p:cNvSpPr/>
          <p:nvPr/>
        </p:nvSpPr>
        <p:spPr>
          <a:xfrm>
            <a:off x="2208628" y="4473526"/>
            <a:ext cx="3094892" cy="1041009"/>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 سرپیچی سیاسی </a:t>
            </a:r>
            <a:endParaRPr lang="fa-IR" b="1">
              <a:solidFill>
                <a:srgbClr val="FF0000"/>
              </a:solidFill>
            </a:endParaRPr>
          </a:p>
        </p:txBody>
      </p:sp>
    </p:spTree>
    <p:extLst>
      <p:ext uri="{BB962C8B-B14F-4D97-AF65-F5344CB8AC3E}">
        <p14:creationId xmlns:p14="http://schemas.microsoft.com/office/powerpoint/2010/main" val="35362726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 سرپیچی  روانی مستلزم  بازیابی روانی است که در پروسه ای از پرسشگری دایمی شکل می گیرد و از طریق  احیا و تثبیت و اعاده ی حیثیت به عشق و میل از مانع از تحجر کنش های اجتماعی می شود. انعکاس این امر در عرصه اجتماعی از بروز بنیادگرایی هویتی (اسلامی، غربی، ایرانی) جلوگیری می کند و از طرفی قرار گیری گفتمان زنانه در کنار گفتمان مردانه و گفتمان های خارج از علم در کنار گفتمان های علمی را به رسمیت می شناسد. </a:t>
            </a:r>
          </a:p>
          <a:p>
            <a:endParaRPr lang="fa-IR"/>
          </a:p>
        </p:txBody>
      </p:sp>
      <p:sp>
        <p:nvSpPr>
          <p:cNvPr id="4" name="Flowchart: Process 3"/>
          <p:cNvSpPr/>
          <p:nvPr/>
        </p:nvSpPr>
        <p:spPr>
          <a:xfrm>
            <a:off x="1997612" y="4360985"/>
            <a:ext cx="3024554" cy="1195753"/>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بنیادگرایی هویتی</a:t>
            </a:r>
            <a:endParaRPr lang="fa-IR" b="1">
              <a:solidFill>
                <a:srgbClr val="FF0000"/>
              </a:solidFill>
            </a:endParaRPr>
          </a:p>
        </p:txBody>
      </p:sp>
    </p:spTree>
    <p:extLst>
      <p:ext uri="{BB962C8B-B14F-4D97-AF65-F5344CB8AC3E}">
        <p14:creationId xmlns:p14="http://schemas.microsoft.com/office/powerpoint/2010/main" val="32856338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به عبارتی در این فرایند افراد و هویت های قومی، مذهبی و جنسی در حاشیه و نادیده انگاشته شده به درون متن اجتماعی راه پیدا می کنند. نظریه کریستوا می تواند راهگشای مباحث مرتبط با هویت پیوندی (</a:t>
            </a:r>
            <a:r>
              <a:rPr lang="en-US" smtClean="0">
                <a:cs typeface="B Zar" panose="00000400000000000000" pitchFamily="2" charset="-78"/>
              </a:rPr>
              <a:t>Hybrid identity</a:t>
            </a:r>
            <a:r>
              <a:rPr lang="fa-IR" smtClean="0">
                <a:cs typeface="B Zar" panose="00000400000000000000" pitchFamily="2" charset="-78"/>
              </a:rPr>
              <a:t>) در جامعه ایران باشد اگر با رویکرد کریستوایی به </a:t>
            </a:r>
            <a:r>
              <a:rPr lang="fa-IR" smtClean="0">
                <a:cs typeface="B Zar" panose="00000400000000000000" pitchFamily="2" charset="-78"/>
              </a:rPr>
              <a:t>ساحت </a:t>
            </a:r>
            <a:r>
              <a:rPr lang="fa-IR" smtClean="0">
                <a:cs typeface="B Zar" panose="00000400000000000000" pitchFamily="2" charset="-78"/>
              </a:rPr>
              <a:t>های سه گانه هویتی اسلام و ایران و غرب بنگریم می توان گفت با توجه به گتمان غالب افراد در رده های متفاوت اجتماعی یکی از این گفتمان ها می تواند هسته مرکزی دلالت های معنایی افراد را تشکیل دهد که با تغییر کریستوایی می توان ان را جایگاهی از امر نمادین دانست زیرا مفاهیم مرکزی مرتبط با هویت افراد در قالب آن پارادایم صورت بندی می شود</a:t>
            </a:r>
            <a:r>
              <a:rPr lang="fa-IR" smtClean="0">
                <a:cs typeface="B Zar" panose="00000400000000000000" pitchFamily="2" charset="-78"/>
              </a:rPr>
              <a:t>.</a:t>
            </a:r>
            <a:endParaRPr lang="fa-IR">
              <a:cs typeface="B Zar" panose="00000400000000000000" pitchFamily="2" charset="-78"/>
            </a:endParaRPr>
          </a:p>
        </p:txBody>
      </p:sp>
      <p:sp>
        <p:nvSpPr>
          <p:cNvPr id="4" name="Flowchart: Process 3"/>
          <p:cNvSpPr/>
          <p:nvPr/>
        </p:nvSpPr>
        <p:spPr>
          <a:xfrm>
            <a:off x="838200" y="4881490"/>
            <a:ext cx="2841674" cy="97067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دلالت های معنایی</a:t>
            </a:r>
            <a:endParaRPr lang="fa-IR" b="1">
              <a:solidFill>
                <a:srgbClr val="FF0000"/>
              </a:solidFill>
            </a:endParaRPr>
          </a:p>
        </p:txBody>
      </p:sp>
    </p:spTree>
    <p:extLst>
      <p:ext uri="{BB962C8B-B14F-4D97-AF65-F5344CB8AC3E}">
        <p14:creationId xmlns:p14="http://schemas.microsoft.com/office/powerpoint/2010/main" val="1993517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نهایت به شکل گیری تفکر انتقادی کانت منجر شد. کانت از آن جهت برجسته است که کاربرد مستقل خرد خود را لازمه روشنگری و آزادی و خارج شدن از نابالغی ای می داند که انسان خود ان را آفریده است و در سیر تحول سوژه نیز در واقع شک دکارتی مقدمه فلسفه انتقادی کانت به عنوان کوششی در جهت تدوین مبانی شناخت است. پس از کانت هم هگل در نقد دکارت مسئله اگاهی تاریخی و در نقد کانت عدم تفکیک پدیده و پدیدار را مطرح می کند. در نقد و ستایش همزمان نظریات دکارت  بعد تر با پدیدارشناسی هوسرل مواجه می شویم که به گونه ای در جهت  اصلاح  طرح دکارتی گام بر می دارد. </a:t>
            </a:r>
            <a:endParaRPr lang="fa-IR">
              <a:cs typeface="B Zar" panose="00000400000000000000" pitchFamily="2" charset="-78"/>
            </a:endParaRPr>
          </a:p>
        </p:txBody>
      </p:sp>
      <p:sp>
        <p:nvSpPr>
          <p:cNvPr id="4" name="Flowchart: Process 3"/>
          <p:cNvSpPr/>
          <p:nvPr/>
        </p:nvSpPr>
        <p:spPr>
          <a:xfrm>
            <a:off x="838200" y="4839286"/>
            <a:ext cx="3488788" cy="90033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تدوین مبانی شناخت</a:t>
            </a:r>
            <a:endParaRPr lang="fa-IR" b="1">
              <a:solidFill>
                <a:srgbClr val="FF0000"/>
              </a:solidFill>
            </a:endParaRPr>
          </a:p>
        </p:txBody>
      </p:sp>
    </p:spTree>
    <p:extLst>
      <p:ext uri="{BB962C8B-B14F-4D97-AF65-F5344CB8AC3E}">
        <p14:creationId xmlns:p14="http://schemas.microsoft.com/office/powerpoint/2010/main" val="23358566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 این همان تعریفی است که هر فرد از خود دارد. یک فرد ممکن است خود را ملی گرا، دیگری مدرن و غرب گرا و دیگری اسلام گرا بداند، اما همانطور که قلمر امر نمادین همواره در معرض چالش امر نشانه ای است می توان تبیین کرد که این گفتمان ها نیز در فرایندی جایگشتی در حال گذر به یکدیگر هستند و </a:t>
            </a:r>
            <a:r>
              <a:rPr lang="fa-IR" b="1">
                <a:solidFill>
                  <a:srgbClr val="FF0000"/>
                </a:solidFill>
                <a:cs typeface="B Zar" panose="00000400000000000000" pitchFamily="2" charset="-78"/>
              </a:rPr>
              <a:t>ذهنیت فرد </a:t>
            </a:r>
            <a:r>
              <a:rPr lang="fa-IR">
                <a:solidFill>
                  <a:prstClr val="black"/>
                </a:solidFill>
                <a:cs typeface="B Zar" panose="00000400000000000000" pitchFamily="2" charset="-78"/>
              </a:rPr>
              <a:t>را از شکلی یکپارچه به شکلی ناهمگون مبدل می سازند.</a:t>
            </a:r>
          </a:p>
          <a:p>
            <a:endParaRPr lang="fa-IR"/>
          </a:p>
        </p:txBody>
      </p:sp>
    </p:spTree>
    <p:extLst>
      <p:ext uri="{BB962C8B-B14F-4D97-AF65-F5344CB8AC3E}">
        <p14:creationId xmlns:p14="http://schemas.microsoft.com/office/powerpoint/2010/main" val="18824865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واقع از ان جا که سوژه های سخنگو به عنوان حاصلی از فرایندهای تلاشی زبان، خود سوژه هایی نامنسجم و در ملتقای سخنگو به عنوان حاصلی از فرایند های دلالتی زبان، خود سوژه هایی منسجم و دذر ملتقای گفتمان های احساسی و عقلانی هستند. در گفتمان هویتی فرد نیز همین ساختار بازتولید می شود. با ترکیب هر یک از نظام ها به شیوه ای خاص گفتمان هویتی هم تغییر شکل می دهد. بنابراین مجموعه ای از نظام های نشانه ای به ظاهر ناهمگون می توانند در سوژه جمع شود. بدین ترتیب تمامی کردارهای دلالتی، عرصه ای از جایگشت ها و انتقال های نظام های نشانه ای است که فضایی به نام</a:t>
            </a:r>
            <a:r>
              <a:rPr lang="fa-IR" b="1" smtClean="0">
                <a:solidFill>
                  <a:srgbClr val="FF0000"/>
                </a:solidFill>
                <a:cs typeface="B Zar" panose="00000400000000000000" pitchFamily="2" charset="-78"/>
              </a:rPr>
              <a:t> بینامتنیت </a:t>
            </a:r>
            <a:r>
              <a:rPr lang="fa-IR" smtClean="0">
                <a:cs typeface="B Zar" panose="00000400000000000000" pitchFamily="2" charset="-78"/>
              </a:rPr>
              <a:t>را به وجود می آورد. </a:t>
            </a:r>
            <a:endParaRPr lang="fa-IR">
              <a:cs typeface="B Zar" panose="00000400000000000000" pitchFamily="2" charset="-78"/>
            </a:endParaRPr>
          </a:p>
        </p:txBody>
      </p:sp>
    </p:spTree>
    <p:extLst>
      <p:ext uri="{BB962C8B-B14F-4D97-AF65-F5344CB8AC3E}">
        <p14:creationId xmlns:p14="http://schemas.microsoft.com/office/powerpoint/2010/main" val="139744622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گذار زبانی سوژه را نیز به سوژه ای در فرایند و هویت او را به هویتی جایگشتی تبدیل می کند. ذهنیت سوژه در هر یک از این ساحت ها ذهنیتی آستانه ای  و در معرض نظام های نشانه ای دیگر است که آن ها را به چالش می کشند و المان های هر یک از این ساحت ها در قلمرو گفتمانی ساحت های دیگر به عنوان اموری نشانه ای تلقی ی شوند که دایما آن نظم مسلط نمادین را متزلزل و سست می نماید.</a:t>
            </a:r>
            <a:endParaRPr lang="fa-IR">
              <a:cs typeface="B Zar" panose="00000400000000000000" pitchFamily="2" charset="-78"/>
            </a:endParaRPr>
          </a:p>
        </p:txBody>
      </p:sp>
      <p:sp>
        <p:nvSpPr>
          <p:cNvPr id="4" name="Flowchart: Process 3"/>
          <p:cNvSpPr/>
          <p:nvPr/>
        </p:nvSpPr>
        <p:spPr>
          <a:xfrm>
            <a:off x="2011680" y="4234375"/>
            <a:ext cx="2897945" cy="123795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نظم مسلط نمادین</a:t>
            </a:r>
            <a:endParaRPr lang="fa-IR" b="1">
              <a:solidFill>
                <a:srgbClr val="FF0000"/>
              </a:solidFill>
            </a:endParaRPr>
          </a:p>
        </p:txBody>
      </p:sp>
    </p:spTree>
    <p:extLst>
      <p:ext uri="{BB962C8B-B14F-4D97-AF65-F5344CB8AC3E}">
        <p14:creationId xmlns:p14="http://schemas.microsoft.com/office/powerpoint/2010/main" val="14234016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تعبیر کریستوایی جنبه های نشنه ای دلالت همواره  راه خود را باز خواهند کرد و تا انجایی که یک موجود سخنگو،  میل گرد(زنده) استف تلاش های او برای دستیابی به گفتمانی کاملا منطقی همواره دچار گسیختگی خواهد شد. اشتیاق به هویتی محض و ناب در نهایت به نوعی از بنیادگرایی می انجامد در نتیجه این روند جایگشتی به پویایی گفتمان های سوژه و ایجاد فضایی برای پذیرش رویکردهای هویتی «</a:t>
            </a:r>
            <a:r>
              <a:rPr lang="fa-IR" b="1" smtClean="0">
                <a:solidFill>
                  <a:srgbClr val="FF0000"/>
                </a:solidFill>
                <a:cs typeface="B Zar" panose="00000400000000000000" pitchFamily="2" charset="-78"/>
              </a:rPr>
              <a:t>دیگر</a:t>
            </a:r>
            <a:r>
              <a:rPr lang="fa-IR" smtClean="0">
                <a:cs typeface="B Zar" panose="00000400000000000000" pitchFamily="2" charset="-78"/>
              </a:rPr>
              <a:t>» یاری می رساند. پذیرش «</a:t>
            </a:r>
            <a:r>
              <a:rPr lang="fa-IR" b="1" smtClean="0">
                <a:solidFill>
                  <a:srgbClr val="FF0000"/>
                </a:solidFill>
                <a:cs typeface="B Zar" panose="00000400000000000000" pitchFamily="2" charset="-78"/>
              </a:rPr>
              <a:t>دیگری</a:t>
            </a:r>
            <a:r>
              <a:rPr lang="fa-IR" smtClean="0">
                <a:cs typeface="B Zar" panose="00000400000000000000" pitchFamily="2" charset="-78"/>
              </a:rPr>
              <a:t>» به معنای به خودراه دادن فرایند سرپیچی تغییر طرد است. سرپیچی، طرد و نیستی در نگاه کریستوا به عنوان عناصر اصلی آزا مطرح شده اند. سرپیچی ای که هدفش احیای خاطرات و حافظه در راستای پرسشگری و مجال دادن به بروز کشمکش های درونی سوژه است که منجر به رهایی از مکانیزم های سانسور و پرورش خلاقیت انسانی می گردد. </a:t>
            </a:r>
            <a:endParaRPr lang="fa-IR">
              <a:cs typeface="B Zar" panose="00000400000000000000" pitchFamily="2" charset="-78"/>
            </a:endParaRPr>
          </a:p>
        </p:txBody>
      </p:sp>
    </p:spTree>
    <p:extLst>
      <p:ext uri="{BB962C8B-B14F-4D97-AF65-F5344CB8AC3E}">
        <p14:creationId xmlns:p14="http://schemas.microsoft.com/office/powerpoint/2010/main" val="39976009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خلق هایی که از دل وارسی پرشگرانه فقدان ها و رنج ها و نروماهای فردی و اجتماعی سر بر می اورند. به هر میزانی که هویت ها رو به تصلب می روند به همان میزان فرایند دگرگونی و بازسازی روانی فرد و جامعه پس رانده می شود و نیروهای فکری و فرهنگی اوانگارد که نوید بخش این تغییرات هستند به حاشیه رانده می شوند. بنابراین در عین دستیابی سوژه های اجتماعی به دلالت های نمادین هویت بخش باید امر نشانه ای هم به رسمیت شناخته شود چون منبع پویش و زایش اجتماعی است. </a:t>
            </a:r>
            <a:endParaRPr lang="fa-IR">
              <a:cs typeface="B Zar" panose="00000400000000000000" pitchFamily="2" charset="-78"/>
            </a:endParaRPr>
          </a:p>
        </p:txBody>
      </p:sp>
      <p:sp>
        <p:nvSpPr>
          <p:cNvPr id="4" name="Flowchart: Process 3"/>
          <p:cNvSpPr/>
          <p:nvPr/>
        </p:nvSpPr>
        <p:spPr>
          <a:xfrm>
            <a:off x="1758462" y="4557932"/>
            <a:ext cx="3530990" cy="126609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نیروهای فکری و فرهنگی اوانگارد</a:t>
            </a:r>
            <a:endParaRPr lang="fa-IR" b="1">
              <a:solidFill>
                <a:srgbClr val="FF0000"/>
              </a:solidFill>
            </a:endParaRPr>
          </a:p>
        </p:txBody>
      </p:sp>
    </p:spTree>
    <p:extLst>
      <p:ext uri="{BB962C8B-B14F-4D97-AF65-F5344CB8AC3E}">
        <p14:creationId xmlns:p14="http://schemas.microsoft.com/office/powerpoint/2010/main" val="1031463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lvl="0" algn="just"/>
            <a:r>
              <a:rPr lang="fa-IR" sz="2600">
                <a:solidFill>
                  <a:prstClr val="black"/>
                </a:solidFill>
                <a:cs typeface="B Zar" panose="00000400000000000000" pitchFamily="2" charset="-78"/>
              </a:rPr>
              <a:t>پس از رویکرد کانت گریزی به نظریات جدید در ارتباط با سوژه زده و به ارائه مدل نظری جدید یعنی کریستوا  می پردازیم اهمیت اصلی پرداخت به یکی از مهم ترین متفکران یعنی کریستوا در رهگذر تحول مفهوم سوژه این است که این متفکر با طرح مساله خود و دیگری در تمامی ابعاد انسان یعنی زبانی </a:t>
            </a:r>
            <a:r>
              <a:rPr lang="fa-IR" sz="2600" smtClean="0">
                <a:solidFill>
                  <a:prstClr val="black"/>
                </a:solidFill>
                <a:cs typeface="B Zar" panose="00000400000000000000" pitchFamily="2" charset="-78"/>
              </a:rPr>
              <a:t>،اجتماعی، </a:t>
            </a:r>
            <a:r>
              <a:rPr lang="fa-IR" sz="2600">
                <a:solidFill>
                  <a:prstClr val="black"/>
                </a:solidFill>
                <a:cs typeface="B Zar" panose="00000400000000000000" pitchFamily="2" charset="-78"/>
              </a:rPr>
              <a:t>روانی به ما درکی جامع از سوژه ای چند پاره در بستر واقعیات اجتماعی می دهد. توجه به واقعیت اجتماعی چیزی است که در رویکرد های مرتبط با سوژه مدرن که با دکارت </a:t>
            </a:r>
            <a:r>
              <a:rPr lang="fa-IR" sz="2600" smtClean="0">
                <a:solidFill>
                  <a:prstClr val="black"/>
                </a:solidFill>
                <a:cs typeface="B Zar" panose="00000400000000000000" pitchFamily="2" charset="-78"/>
              </a:rPr>
              <a:t>آغاز می شود سوژه پدیدارشناختی که در بحث کانت بدان پرداخته شد و سوژه پسامدرن»عمدتا سویه ای فلسفی دارد در حالی که کریستوا سوژه را در همه ابعاد روانی و اجتماعی آن مورد بررسی قرار </a:t>
            </a:r>
            <a:r>
              <a:rPr lang="fa-IR" sz="2600">
                <a:solidFill>
                  <a:prstClr val="black"/>
                </a:solidFill>
                <a:cs typeface="B Zar" panose="00000400000000000000" pitchFamily="2" charset="-78"/>
              </a:rPr>
              <a:t>می </a:t>
            </a:r>
            <a:r>
              <a:rPr lang="fa-IR" sz="2600" smtClean="0">
                <a:solidFill>
                  <a:prstClr val="black"/>
                </a:solidFill>
                <a:cs typeface="B Zar" panose="00000400000000000000" pitchFamily="2" charset="-78"/>
              </a:rPr>
              <a:t>دهد. </a:t>
            </a:r>
            <a:endParaRPr lang="fa-IR" sz="2600">
              <a:solidFill>
                <a:prstClr val="black"/>
              </a:solidFill>
              <a:cs typeface="B Zar" panose="00000400000000000000" pitchFamily="2" charset="-78"/>
            </a:endParaRPr>
          </a:p>
        </p:txBody>
      </p:sp>
      <p:sp>
        <p:nvSpPr>
          <p:cNvPr id="4" name="Flowchart: Process 3"/>
          <p:cNvSpPr/>
          <p:nvPr/>
        </p:nvSpPr>
        <p:spPr>
          <a:xfrm>
            <a:off x="2053883" y="4698609"/>
            <a:ext cx="2855742" cy="108321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smtClean="0">
                <a:solidFill>
                  <a:srgbClr val="FF0000"/>
                </a:solidFill>
                <a:cs typeface="B Zar" panose="00000400000000000000" pitchFamily="2" charset="-78"/>
              </a:rPr>
              <a:t>زبانی، اجتماعی، </a:t>
            </a:r>
            <a:r>
              <a:rPr lang="fa-IR" sz="2600">
                <a:solidFill>
                  <a:srgbClr val="FF0000"/>
                </a:solidFill>
                <a:cs typeface="B Zar" panose="00000400000000000000" pitchFamily="2" charset="-78"/>
              </a:rPr>
              <a:t>روانی</a:t>
            </a:r>
            <a:endParaRPr lang="fa-IR">
              <a:solidFill>
                <a:srgbClr val="FF0000"/>
              </a:solidFill>
            </a:endParaRPr>
          </a:p>
        </p:txBody>
      </p:sp>
    </p:spTree>
    <p:extLst>
      <p:ext uri="{BB962C8B-B14F-4D97-AF65-F5344CB8AC3E}">
        <p14:creationId xmlns:p14="http://schemas.microsoft.com/office/powerpoint/2010/main" val="366339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z="2400">
                <a:solidFill>
                  <a:prstClr val="black"/>
                </a:solidFill>
                <a:cs typeface="B Zar" panose="00000400000000000000" pitchFamily="2" charset="-78"/>
              </a:rPr>
              <a:t>توجه به این نظریه می تواند راهگشای تحلیل های جامع تر در باب مسئله هویت در ایران باشد مسئله ای که در نزد کسانی مانند شایگان با تعابیری چون هویت چهل تکه به مفهوم در هم امختگی سطوح مختلف آگاهی با وجود منابع هویتی چندگانه می پردازد از ان جا که تحلیل سوژه نقطه عزیمت تحلیل هویت است. این مقاه سیر تحول سوژه را مبنا قرار می دهد و در این سیر تحول هدف ما بررسی چگونگی تحول سوژه از سوژه ای یکپارچه و خود بنیاد به سوژه ای چند تکه چند پاره و غیر خود بنیاد است که در نظریه های پست مدرنیزم به اوج خود می رسد.</a:t>
            </a:r>
            <a:endParaRPr lang="fa-IR">
              <a:cs typeface="B Zar" panose="00000400000000000000" pitchFamily="2" charset="-78"/>
            </a:endParaRPr>
          </a:p>
        </p:txBody>
      </p:sp>
      <p:sp>
        <p:nvSpPr>
          <p:cNvPr id="4" name="Flowchart: Process 3"/>
          <p:cNvSpPr/>
          <p:nvPr/>
        </p:nvSpPr>
        <p:spPr>
          <a:xfrm>
            <a:off x="2166425" y="4149969"/>
            <a:ext cx="4290646" cy="1477108"/>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تحلیل سوژه نقطه عزیمت تحلیل هویت است</a:t>
            </a:r>
            <a:endParaRPr lang="fa-IR" b="1">
              <a:solidFill>
                <a:srgbClr val="FF0000"/>
              </a:solidFill>
            </a:endParaRPr>
          </a:p>
        </p:txBody>
      </p:sp>
    </p:spTree>
    <p:extLst>
      <p:ext uri="{BB962C8B-B14F-4D97-AF65-F5344CB8AC3E}">
        <p14:creationId xmlns:p14="http://schemas.microsoft.com/office/powerpoint/2010/main" val="1098876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بنابراین می توان</a:t>
            </a:r>
            <a:r>
              <a:rPr lang="fa-IR" b="1" smtClean="0">
                <a:solidFill>
                  <a:srgbClr val="FF0000"/>
                </a:solidFill>
                <a:cs typeface="B Zar" panose="00000400000000000000" pitchFamily="2" charset="-78"/>
              </a:rPr>
              <a:t> مهمترین پرسش </a:t>
            </a:r>
            <a:r>
              <a:rPr lang="fa-IR" smtClean="0">
                <a:cs typeface="B Zar" panose="00000400000000000000" pitchFamily="2" charset="-78"/>
              </a:rPr>
              <a:t>این پژوهش را چنین برشمرد: مرکزیت زدایی از سوژه در قالب سرپیچی امر نشانه ای  از امر نمادین در رویکرد کریستوایی، چگونه می تواند ابعاد پویایی شناختی گفتمان های هویتی و اجتماعی را تبیین کند؟ (در ذیل این پرسش کلی پرسش هایی جزئی تر قرار می گیرد):</a:t>
            </a:r>
          </a:p>
          <a:p>
            <a:pPr algn="just"/>
            <a:r>
              <a:rPr lang="fa-IR" smtClean="0">
                <a:cs typeface="B Zar" panose="00000400000000000000" pitchFamily="2" charset="-78"/>
              </a:rPr>
              <a:t>از منظر دکارت و سپس کانت به عنوان فیلسوفان مدرن، سوژه به چه نحوی صورت بندی می شود و مفهوم سوژه یکدست و خودبنیاد چگونه از اندیشه های آن ها تفسیر می شود؟ </a:t>
            </a:r>
          </a:p>
          <a:p>
            <a:pPr algn="just"/>
            <a:r>
              <a:rPr lang="fa-IR" smtClean="0">
                <a:cs typeface="B Zar" panose="00000400000000000000" pitchFamily="2" charset="-78"/>
              </a:rPr>
              <a:t>زمینه های نظری گذار به سوژه چند پاره چه بوده و تبیین کریستوا از سوژه چند پاره در چه حوزه هایی و با چه منطقی ارائه شده است؟</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10567" y="5118417"/>
            <a:ext cx="1193483" cy="1193483"/>
          </a:xfrm>
          <a:prstGeom prst="rect">
            <a:avLst/>
          </a:prstGeom>
        </p:spPr>
      </p:pic>
    </p:spTree>
    <p:extLst>
      <p:ext uri="{BB962C8B-B14F-4D97-AF65-F5344CB8AC3E}">
        <p14:creationId xmlns:p14="http://schemas.microsoft.com/office/powerpoint/2010/main" val="3368582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2- سوژه دکارتی و کانتی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4065562" y="1825625"/>
            <a:ext cx="7288237" cy="4351338"/>
          </a:xfrm>
        </p:spPr>
        <p:txBody>
          <a:bodyPr>
            <a:normAutofit/>
          </a:bodyPr>
          <a:lstStyle/>
          <a:p>
            <a:pPr algn="just"/>
            <a:r>
              <a:rPr lang="fa-IR" smtClean="0">
                <a:cs typeface="B Zar" panose="00000400000000000000" pitchFamily="2" charset="-78"/>
              </a:rPr>
              <a:t>از قرن هفدهم خود آینی روش شناختی بر اندیشه غربی مسلط بوده است و گزاره معروف رنه دکارت «</a:t>
            </a:r>
            <a:r>
              <a:rPr lang="fa-IR" b="1" smtClean="0">
                <a:solidFill>
                  <a:srgbClr val="FF0000"/>
                </a:solidFill>
                <a:cs typeface="B Zar" panose="00000400000000000000" pitchFamily="2" charset="-78"/>
              </a:rPr>
              <a:t>من اندیشم پس من هستم</a:t>
            </a:r>
            <a:r>
              <a:rPr lang="fa-IR" smtClean="0">
                <a:cs typeface="B Zar" panose="00000400000000000000" pitchFamily="2" charset="-78"/>
              </a:rPr>
              <a:t>» نقطه آغازین بیشتر گفتمان ها در مورد طبیعت چیزها بوده است(</a:t>
            </a:r>
            <a:r>
              <a:rPr lang="en-US" smtClean="0">
                <a:cs typeface="B Zar" panose="00000400000000000000" pitchFamily="2" charset="-78"/>
              </a:rPr>
              <a:t>Ziman,john, 2006, 26</a:t>
            </a:r>
            <a:r>
              <a:rPr lang="fa-IR" smtClean="0">
                <a:cs typeface="B Zar" panose="00000400000000000000" pitchFamily="2" charset="-78"/>
              </a:rPr>
              <a:t>) از زمان دکارت به بعد بود که «اصالت فرد و تحلیل آگاهی انسان، به مسائل بنیادین فلسفه مبدل شد». (پل استراتن 1384، 51) او دستور کار فلاسفه  متکلمان بعد از خود را تعریف کرد چه و را می پسندیدند چه نمی پسندند، د رهر حالت مسائل و صورت بندی شان رنگ و جلای دکارتیسم داشت» (برکن، 1389ف 109)</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30277"/>
            <a:ext cx="3108481" cy="2163421"/>
          </a:xfrm>
          <a:prstGeom prst="rect">
            <a:avLst/>
          </a:prstGeom>
        </p:spPr>
      </p:pic>
      <p:sp>
        <p:nvSpPr>
          <p:cNvPr id="5" name="TextBox 4"/>
          <p:cNvSpPr txBox="1"/>
          <p:nvPr/>
        </p:nvSpPr>
        <p:spPr>
          <a:xfrm>
            <a:off x="1519311" y="4389120"/>
            <a:ext cx="1561514"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رنه دکارت</a:t>
            </a:r>
            <a:endParaRPr lang="fa-IR">
              <a:solidFill>
                <a:srgbClr val="FF0000"/>
              </a:solidFill>
            </a:endParaRPr>
          </a:p>
        </p:txBody>
      </p:sp>
    </p:spTree>
    <p:extLst>
      <p:ext uri="{BB962C8B-B14F-4D97-AF65-F5344CB8AC3E}">
        <p14:creationId xmlns:p14="http://schemas.microsoft.com/office/powerpoint/2010/main" val="650955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z="2600">
                <a:solidFill>
                  <a:prstClr val="black"/>
                </a:solidFill>
                <a:cs typeface="B Zar" panose="00000400000000000000" pitchFamily="2" charset="-78"/>
              </a:rPr>
              <a:t>دکارت مبنای فلسفه خود را شک در تمامی امور و مبانی هستی شناختی برای رسیدن به یقینی عاری از هر گونه شک قرار می دهد. در فلسفه دکارت اصالت عقل در مقابل اصالت تجربه به معنای دفاع از مبانی فطری شناخت. در مقابل اصالت وحی و در نهایت به همان معنایی که نسل بعد از دکارت در فرانسه یعنی نویسندگان دایره المعارف به کار می بردند که عقل به تنهایی و بدون نیاز به عامل دیگری می تواند </a:t>
            </a:r>
            <a:r>
              <a:rPr lang="fa-IR" sz="2600" smtClean="0">
                <a:solidFill>
                  <a:prstClr val="black"/>
                </a:solidFill>
                <a:cs typeface="B Zar" panose="00000400000000000000" pitchFamily="2" charset="-78"/>
              </a:rPr>
              <a:t>برای </a:t>
            </a:r>
            <a:r>
              <a:rPr lang="fa-IR" sz="2600">
                <a:solidFill>
                  <a:prstClr val="black"/>
                </a:solidFill>
                <a:cs typeface="B Zar" panose="00000400000000000000" pitchFamily="2" charset="-78"/>
              </a:rPr>
              <a:t>انسان ترقی، آزادی و برابری </a:t>
            </a:r>
            <a:r>
              <a:rPr lang="fa-IR" sz="2600" smtClean="0">
                <a:solidFill>
                  <a:prstClr val="black"/>
                </a:solidFill>
                <a:cs typeface="B Zar" panose="00000400000000000000" pitchFamily="2" charset="-78"/>
              </a:rPr>
              <a:t>بیافریند، </a:t>
            </a:r>
            <a:r>
              <a:rPr lang="fa-IR" sz="2600">
                <a:solidFill>
                  <a:prstClr val="black"/>
                </a:solidFill>
                <a:cs typeface="B Zar" panose="00000400000000000000" pitchFamily="2" charset="-78"/>
              </a:rPr>
              <a:t>مورد استفاده قرار می گیرد.</a:t>
            </a:r>
            <a:endParaRPr lang="fa-IR">
              <a:cs typeface="B Zar" panose="00000400000000000000" pitchFamily="2" charset="-78"/>
            </a:endParaRPr>
          </a:p>
        </p:txBody>
      </p:sp>
      <p:sp>
        <p:nvSpPr>
          <p:cNvPr id="4" name="Flowchart: Process 3"/>
          <p:cNvSpPr/>
          <p:nvPr/>
        </p:nvSpPr>
        <p:spPr>
          <a:xfrm>
            <a:off x="1744394" y="4290646"/>
            <a:ext cx="2940148" cy="1167619"/>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a:solidFill>
                  <a:srgbClr val="FF0000"/>
                </a:solidFill>
                <a:cs typeface="B Zar" panose="00000400000000000000" pitchFamily="2" charset="-78"/>
              </a:rPr>
              <a:t>اصالت عقل در مقابل اصالت تجربه</a:t>
            </a:r>
            <a:endParaRPr lang="fa-IR" b="1">
              <a:solidFill>
                <a:srgbClr val="FF0000"/>
              </a:solidFill>
            </a:endParaRPr>
          </a:p>
        </p:txBody>
      </p:sp>
    </p:spTree>
    <p:extLst>
      <p:ext uri="{BB962C8B-B14F-4D97-AF65-F5344CB8AC3E}">
        <p14:creationId xmlns:p14="http://schemas.microsoft.com/office/powerpoint/2010/main" val="1337784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شک دکارتی شکی دستوری و معطوف به معرفت حسی و شک در مورد محسوسات است (صانعی، 1376، 8) در پی این شک ورزی مرکز ثقل اندیشه دکارت به مفهوم «من» و غنای آن باز می گردد. همان طور که در رویکرد زبان شناختی معنا حاصل تضاد و غیریت سازی است. دکارت معنای من را به واسطه امر یبه نام ناتوانی در شک کردن، از چیزهای دیگر متمایز می کند. این «من» واجد شعور و ادراکی است که دکارت تمامی تجربیات نفسانی و غیر آن را با ان می سنجد. </a:t>
            </a:r>
            <a:endParaRPr lang="fa-IR">
              <a:cs typeface="B Zar" panose="00000400000000000000" pitchFamily="2" charset="-78"/>
            </a:endParaRPr>
          </a:p>
        </p:txBody>
      </p:sp>
      <p:sp>
        <p:nvSpPr>
          <p:cNvPr id="4" name="Flowchart: Decision 3"/>
          <p:cNvSpPr/>
          <p:nvPr/>
        </p:nvSpPr>
        <p:spPr>
          <a:xfrm>
            <a:off x="838200" y="4234375"/>
            <a:ext cx="3981157" cy="1364567"/>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تضاد و غیریت سازی</a:t>
            </a:r>
            <a:endParaRPr lang="fa-IR" b="1">
              <a:solidFill>
                <a:srgbClr val="FF0000"/>
              </a:solidFill>
            </a:endParaRPr>
          </a:p>
        </p:txBody>
      </p:sp>
    </p:spTree>
    <p:extLst>
      <p:ext uri="{BB962C8B-B14F-4D97-AF65-F5344CB8AC3E}">
        <p14:creationId xmlns:p14="http://schemas.microsoft.com/office/powerpoint/2010/main" val="1329642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دکارت ذهن را امری پیشینی گره خورده با مفهوم «من» و مقدم بر تجربه می داند. تجربه تنها می تواند شاهدی بر صحت استدلال های ذهن باشد و تنها ذهن است که قادر به تبیین منطقی جهان است. ولی نکته ان جاست که زمانی که دکارت در قضیه کوپیتوی خود به «من» به عنوان امری غیر قابل تردید استناد می کند، تنها هستی «من» را که به اثبات هستی آن پیش از چیستی آن </a:t>
            </a:r>
            <a:r>
              <a:rPr lang="fa-IR">
                <a:cs typeface="B Zar" panose="00000400000000000000" pitchFamily="2" charset="-78"/>
              </a:rPr>
              <a:t>م</a:t>
            </a:r>
            <a:r>
              <a:rPr lang="fa-IR" smtClean="0">
                <a:cs typeface="B Zar" panose="00000400000000000000" pitchFamily="2" charset="-78"/>
              </a:rPr>
              <a:t>ی پردازد. </a:t>
            </a:r>
            <a:endParaRPr lang="fa-IR">
              <a:cs typeface="B Zar" panose="00000400000000000000" pitchFamily="2" charset="-78"/>
            </a:endParaRPr>
          </a:p>
        </p:txBody>
      </p:sp>
      <p:sp>
        <p:nvSpPr>
          <p:cNvPr id="4" name="Flowchart: Punched Tape 3"/>
          <p:cNvSpPr/>
          <p:nvPr/>
        </p:nvSpPr>
        <p:spPr>
          <a:xfrm>
            <a:off x="838200" y="4001294"/>
            <a:ext cx="2827606" cy="1364566"/>
          </a:xfrm>
          <a:prstGeom prst="flowChartPunchedTap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تبیین منطقی جهان</a:t>
            </a:r>
            <a:endParaRPr lang="fa-IR" b="1">
              <a:solidFill>
                <a:srgbClr val="FF0000"/>
              </a:solidFill>
            </a:endParaRPr>
          </a:p>
        </p:txBody>
      </p:sp>
    </p:spTree>
    <p:extLst>
      <p:ext uri="{BB962C8B-B14F-4D97-AF65-F5344CB8AC3E}">
        <p14:creationId xmlns:p14="http://schemas.microsoft.com/office/powerpoint/2010/main" val="35677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 من اندیشنده» ای می داند که فارغ از جسم است جسم  راین جا پیش از آن  که به عنوان بخشی از من شناسایی و هویت یابی شود به دلیل انکه از صفت «</a:t>
            </a:r>
            <a:r>
              <a:rPr lang="fa-IR" b="1">
                <a:solidFill>
                  <a:srgbClr val="FF0000"/>
                </a:solidFill>
                <a:cs typeface="B Zar" panose="00000400000000000000" pitchFamily="2" charset="-78"/>
              </a:rPr>
              <a:t>اندیشندگی</a:t>
            </a:r>
            <a:r>
              <a:rPr lang="fa-IR">
                <a:solidFill>
                  <a:prstClr val="black"/>
                </a:solidFill>
                <a:cs typeface="B Zar" panose="00000400000000000000" pitchFamily="2" charset="-78"/>
              </a:rPr>
              <a:t>» برخوردار نیست. به عنوان بخشی از منی که اثبات پذیر است در نظر گرفته نمی شود. بنابراین </a:t>
            </a:r>
            <a:r>
              <a:rPr lang="fa-IR" b="1">
                <a:solidFill>
                  <a:srgbClr val="FF0000"/>
                </a:solidFill>
                <a:cs typeface="B Zar" panose="00000400000000000000" pitchFamily="2" charset="-78"/>
              </a:rPr>
              <a:t>بر خلاف تجربه گرایان  در دیدگاه  دکارت  قلمرو واقعی </a:t>
            </a:r>
            <a:r>
              <a:rPr lang="fa-IR" b="1" smtClean="0">
                <a:solidFill>
                  <a:srgbClr val="FF0000"/>
                </a:solidFill>
                <a:cs typeface="B Zar" panose="00000400000000000000" pitchFamily="2" charset="-78"/>
              </a:rPr>
              <a:t>معرفت </a:t>
            </a:r>
            <a:r>
              <a:rPr lang="fa-IR" b="1">
                <a:solidFill>
                  <a:srgbClr val="FF0000"/>
                </a:solidFill>
                <a:cs typeface="B Zar" panose="00000400000000000000" pitchFamily="2" charset="-78"/>
              </a:rPr>
              <a:t>به امور، نه حواس که ذهن و قوه فاهمه است</a:t>
            </a:r>
            <a:r>
              <a:rPr lang="fa-IR">
                <a:solidFill>
                  <a:prstClr val="black"/>
                </a:solidFill>
                <a:cs typeface="B Zar" panose="00000400000000000000" pitchFamily="2" charset="-78"/>
              </a:rPr>
              <a:t>. مثلا ما می توانیم درک </a:t>
            </a:r>
            <a:r>
              <a:rPr lang="fa-IR" smtClean="0">
                <a:solidFill>
                  <a:prstClr val="black"/>
                </a:solidFill>
                <a:cs typeface="B Zar" panose="00000400000000000000" pitchFamily="2" charset="-78"/>
              </a:rPr>
              <a:t>کنیم که امتداد، ماهیت جهان مادی را تشکیل می دهد و از طرفی از نظر دکارت «دلیل این معرفت به امتداد، بر مفاهیم فطری و نه هیچ امر محسوسی استوار است» (برکن، 1389، 52)</a:t>
            </a:r>
            <a:endParaRPr lang="fa-IR">
              <a:solidFill>
                <a:prstClr val="black"/>
              </a:solidFill>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2561057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چکیده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هدف اصلی این مقاله ارائه الگویی از سیر تحول سوژه مدرن (با تاکید بر نظریات دکارت و کانت) به سوژه پساساختارگرا و پسامدرن با توجه به دو بعد یکپارچگی و خودبنیادی سوژه در معنیا کلاسیک آن و همچنین بررسی نسبت سوژه با امر اجتماعی در رویکرد نظری ژولیا کریستوا می باشد. سویه های اجتماعی نظریه کریستوا او را از دیگر پساساختارگرایان و پیشگامان نظری خود جدا می سازد.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37061" y="3874826"/>
            <a:ext cx="2160982" cy="2160982"/>
          </a:xfrm>
          <a:prstGeom prst="rect">
            <a:avLst/>
          </a:prstGeom>
        </p:spPr>
      </p:pic>
      <p:sp>
        <p:nvSpPr>
          <p:cNvPr id="5" name="TextBox 4"/>
          <p:cNvSpPr txBox="1"/>
          <p:nvPr/>
        </p:nvSpPr>
        <p:spPr>
          <a:xfrm>
            <a:off x="3196904" y="4770651"/>
            <a:ext cx="1405719" cy="369332"/>
          </a:xfrm>
          <a:prstGeom prst="rect">
            <a:avLst/>
          </a:prstGeom>
          <a:noFill/>
        </p:spPr>
        <p:txBody>
          <a:bodyPr wrap="square" rtlCol="1">
            <a:spAutoFit/>
          </a:bodyPr>
          <a:lstStyle/>
          <a:p>
            <a:pPr algn="ctr"/>
            <a:r>
              <a:rPr lang="fa-IR" smtClean="0">
                <a:solidFill>
                  <a:srgbClr val="FF0000"/>
                </a:solidFill>
                <a:cs typeface="B Zar" panose="00000400000000000000" pitchFamily="2" charset="-78"/>
              </a:rPr>
              <a:t>ژولیا کریستوا</a:t>
            </a:r>
            <a:endParaRPr lang="fa-IR">
              <a:solidFill>
                <a:srgbClr val="FF0000"/>
              </a:solidFill>
              <a:cs typeface="B Zar" panose="00000400000000000000" pitchFamily="2" charset="-78"/>
            </a:endParaRPr>
          </a:p>
        </p:txBody>
      </p:sp>
    </p:spTree>
    <p:extLst>
      <p:ext uri="{BB962C8B-B14F-4D97-AF65-F5344CB8AC3E}">
        <p14:creationId xmlns:p14="http://schemas.microsoft.com/office/powerpoint/2010/main" val="1127777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از دلایل تعهد دکارت به اصالت عقل است اینست که اساسا خطا زاده نشاندن محسوسات به جای مفاهیم واضح و روشن است و بنابراین یقین تنها در قالب ادراکات ذهنی حاصل می شود و از طرفی دکارت سوژه ی  که به شناخت حقیقی توسط ادراک وضوح و تمایز مفاهیم دست می یابد را به کوگیتویی یکدست  و بی نقص  نسبت می دهد. دکارت در رساله تاملات خود سوژه را با ماهیت بسیط و تقسیم ناپذیر ذهن در مقابل ماهیت تقسیم پذیر ذهن تعریف می کند. «هیچ یک از حالات ذهن همچون اراده، ادراک و تصور امثال آن را نمی توان اجزای ذهن نامید چون همواره یک ذهن واحد اراده می کند،  درک می کند و متصور می شود» (پل استراتن، 1384، 57)</a:t>
            </a:r>
            <a:endParaRPr lang="fa-IR">
              <a:cs typeface="B Zar" panose="00000400000000000000" pitchFamily="2" charset="-78"/>
            </a:endParaRPr>
          </a:p>
        </p:txBody>
      </p:sp>
      <p:sp>
        <p:nvSpPr>
          <p:cNvPr id="4" name="Flowchart: Process 3"/>
          <p:cNvSpPr/>
          <p:nvPr/>
        </p:nvSpPr>
        <p:spPr>
          <a:xfrm>
            <a:off x="838200" y="4979963"/>
            <a:ext cx="4515729" cy="92846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ادراک وضوح و تمایز مفاهیم</a:t>
            </a:r>
            <a:endParaRPr lang="fa-IR" b="1">
              <a:solidFill>
                <a:srgbClr val="FF0000"/>
              </a:solidFill>
            </a:endParaRPr>
          </a:p>
        </p:txBody>
      </p:sp>
    </p:spTree>
    <p:extLst>
      <p:ext uri="{BB962C8B-B14F-4D97-AF65-F5344CB8AC3E}">
        <p14:creationId xmlns:p14="http://schemas.microsoft.com/office/powerpoint/2010/main" val="4125650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بنابراین اساس انتساب یکپارچگی و یکدستی به سوژه دکارتی می تواند به همین بسط بودن ذهن و تقسیم ناپذیریش در مقابل  بدن باز گردد.ذهنی  که در هر صورت یکپارچگی خود را حفظ می کند و دستخوش تجزیه و بحران ناشی از آن نمی شود. درست در نقطه مقابل جسمی که دایما دستخوش تغییر و تجزیه و تکه تکه شدن آن است. در بحث معرفت شناختی دکارت در واقع این ذهن یکدست است که می تواند در قلمرو ماهیت اشیا به معرفت اشیا به معرفت و ادراک دست یابد. </a:t>
            </a:r>
            <a:endParaRPr lang="fa-IR">
              <a:cs typeface="B Zar" panose="00000400000000000000" pitchFamily="2" charset="-78"/>
            </a:endParaRPr>
          </a:p>
        </p:txBody>
      </p:sp>
      <p:sp>
        <p:nvSpPr>
          <p:cNvPr id="4" name="Flowchart: Process 3"/>
          <p:cNvSpPr/>
          <p:nvPr/>
        </p:nvSpPr>
        <p:spPr>
          <a:xfrm>
            <a:off x="838200" y="4318781"/>
            <a:ext cx="4206240" cy="1223889"/>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انتساب یکپارچگی و یکدستی</a:t>
            </a:r>
            <a:endParaRPr lang="fa-IR" b="1">
              <a:solidFill>
                <a:srgbClr val="FF0000"/>
              </a:solidFill>
            </a:endParaRPr>
          </a:p>
        </p:txBody>
      </p:sp>
    </p:spTree>
    <p:extLst>
      <p:ext uri="{BB962C8B-B14F-4D97-AF65-F5344CB8AC3E}">
        <p14:creationId xmlns:p14="http://schemas.microsoft.com/office/powerpoint/2010/main" val="3148810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سوژه دکارتی علاوه بر «یکدستی» از خاصیت  دیگری به نام «خودبنیادی» نیز بهره مند است. در خصوصو خود بنیادی سوژه دکارت بر این باور است که ذهن می تواند بی اعتنا به هر امر بیرون  از خود به روند شناخت ادامه دهد اما این بدین معنا نیست که ذهن دچار خطا و اشتباه نمی شود منشا  این خطا خود خصلتی ذهنی از جنس من اندیشنده دارد و آن را می بایست در خواست و اراده آزاد آدمی جست و جو کرد (صف شکن، 1378، 18)</a:t>
            </a:r>
            <a:endParaRPr lang="fa-IR">
              <a:cs typeface="B Zar" panose="00000400000000000000" pitchFamily="2" charset="-78"/>
            </a:endParaRPr>
          </a:p>
        </p:txBody>
      </p:sp>
      <p:sp>
        <p:nvSpPr>
          <p:cNvPr id="4" name="Explosion 1 3"/>
          <p:cNvSpPr/>
          <p:nvPr/>
        </p:nvSpPr>
        <p:spPr>
          <a:xfrm>
            <a:off x="838200" y="3615397"/>
            <a:ext cx="3080825" cy="2350551"/>
          </a:xfrm>
          <a:prstGeom prst="irregularSeal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خواست و اراده آزاد</a:t>
            </a:r>
            <a:endParaRPr lang="fa-IR" b="1">
              <a:solidFill>
                <a:srgbClr val="FF0000"/>
              </a:solidFill>
            </a:endParaRPr>
          </a:p>
        </p:txBody>
      </p:sp>
    </p:spTree>
    <p:extLst>
      <p:ext uri="{BB962C8B-B14F-4D97-AF65-F5344CB8AC3E}">
        <p14:creationId xmlns:p14="http://schemas.microsoft.com/office/powerpoint/2010/main" val="4173987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نظر دکارت مانع اصلی شناخت مستقل و متکی به نفس یا به عبارتی اتونوم  سوژه، خواست و میل انسانی است در صورتی که پیش از ذهن به کار گرفته شود و در نتیجه ذهن ر از روش پرداخت منطقی و مستقل به واقعیت و یافتن حقیقت باز بدارد. این خواست می تواند شامل امیالی باشد که در نظریه های سوژه متکثر به عنوان بخشی از سوژه و هویت من در نظر گرفته می شود. </a:t>
            </a:r>
            <a:endParaRPr lang="fa-IR">
              <a:cs typeface="B Zar" panose="00000400000000000000" pitchFamily="2" charset="-78"/>
            </a:endParaRPr>
          </a:p>
        </p:txBody>
      </p:sp>
      <p:sp>
        <p:nvSpPr>
          <p:cNvPr id="4" name="Flowchart: Process 3"/>
          <p:cNvSpPr/>
          <p:nvPr/>
        </p:nvSpPr>
        <p:spPr>
          <a:xfrm>
            <a:off x="838200" y="3882683"/>
            <a:ext cx="3727938" cy="147710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مانع اصلی شناخت مستقل و متکی به نفس</a:t>
            </a:r>
            <a:endParaRPr lang="fa-IR" b="1">
              <a:solidFill>
                <a:srgbClr val="FF0000"/>
              </a:solidFill>
            </a:endParaRPr>
          </a:p>
        </p:txBody>
      </p:sp>
    </p:spTree>
    <p:extLst>
      <p:ext uri="{BB962C8B-B14F-4D97-AF65-F5344CB8AC3E}">
        <p14:creationId xmlns:p14="http://schemas.microsoft.com/office/powerpoint/2010/main" val="148753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نهایت می توان گفت در مرکزیت بخشی «من» دکارتی دو وجه یکدستی و خودبنیادی سوژه مستتر است اساس شکل گیری سوژه یکدست دکارتی از پیشفرض دوگانگی  جوهری نفس از بدن در دستگاه نظری دکارت نشات می گیرد و وجه تمایز این دو در خصلت تجزیه ناپذیری نفس و تجزیه پذیری بدن است. از طرفی دیگر دکارت در مقابل  سنت تجربه گرایی تمام قد می ایستد و ذهن با قوه فاهمه را تنها قلمرو واقعی  معرفت به امور می داند زیرا از نظر او تنها فهم و فکر واجد ویژگی هایی جهت مفهوم سازی و انتزاع  و در نتیجه درک ماهیت امور از جمله ماهیت و امتداد است.</a:t>
            </a:r>
            <a:endParaRPr lang="fa-IR">
              <a:cs typeface="B Zar" panose="00000400000000000000" pitchFamily="2" charset="-78"/>
            </a:endParaRPr>
          </a:p>
        </p:txBody>
      </p:sp>
      <p:sp>
        <p:nvSpPr>
          <p:cNvPr id="4" name="Flowchart: Connector 3"/>
          <p:cNvSpPr/>
          <p:nvPr/>
        </p:nvSpPr>
        <p:spPr>
          <a:xfrm>
            <a:off x="838200" y="4614204"/>
            <a:ext cx="4482905" cy="1266092"/>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پیشفرض دوگانگی  جوهری نفس از بدن</a:t>
            </a:r>
            <a:endParaRPr lang="fa-IR" b="1">
              <a:solidFill>
                <a:srgbClr val="FF0000"/>
              </a:solidFill>
            </a:endParaRPr>
          </a:p>
        </p:txBody>
      </p:sp>
    </p:spTree>
    <p:extLst>
      <p:ext uri="{BB962C8B-B14F-4D97-AF65-F5344CB8AC3E}">
        <p14:creationId xmlns:p14="http://schemas.microsoft.com/office/powerpoint/2010/main" val="2684504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 بنابراین سوژه ی دکارتی سوژه ای یک تکه و یکپارچه است. از طرفی دیگر سوژه دکارت سوژه  ای خود بنیاد است به این معنی که عقل در راه شناخت درست باید در قالب پیش فرض های منطقی و بدون تاثیرپذیری از خواست و میل انسانی که منشا زایش خطا در عرصه شناخت </a:t>
            </a:r>
            <a:r>
              <a:rPr lang="fa-IR" smtClean="0">
                <a:solidFill>
                  <a:prstClr val="black"/>
                </a:solidFill>
                <a:cs typeface="B Zar" panose="00000400000000000000" pitchFamily="2" charset="-78"/>
              </a:rPr>
              <a:t>است، به پیش رود. عقل محضی که فارغ از زمان و مکان قایم به خود است. با این رویکرد خودبنیاد به سوژه، سوژه واجد هویتی ثابت و قابل تعریف است که فارغ از تنش ها و بحران های خواست، میل و غریزه تشریح می گردد.  </a:t>
            </a:r>
            <a:endParaRPr lang="fa-IR">
              <a:solidFill>
                <a:prstClr val="black"/>
              </a:solidFill>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838200" y="4332850"/>
            <a:ext cx="4445391" cy="1252024"/>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سوژه واجد هویتی ثابت و قابل تعریف است</a:t>
            </a:r>
            <a:endParaRPr lang="fa-IR" b="1">
              <a:solidFill>
                <a:srgbClr val="FF0000"/>
              </a:solidFill>
            </a:endParaRPr>
          </a:p>
        </p:txBody>
      </p:sp>
    </p:spTree>
    <p:extLst>
      <p:ext uri="{BB962C8B-B14F-4D97-AF65-F5344CB8AC3E}">
        <p14:creationId xmlns:p14="http://schemas.microsoft.com/office/powerpoint/2010/main" val="4238976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بحث ثنویت دکارت در مورد دو جوهر نفس و بدن متحرک کوشش های فلسفی دیگری از جمله دیالکتیک عقل در فلسفه کانت گردید. از دیدگاه معرفت شناختی شک دکارت مقدمه فلسفه انتقادی کانت است، زیرا کانت نیز مانند دکارت، اصالت عقل را در مرکز اندیش خود می نشاند. کانت سوژه را مرکز ثقل تحلیل خود قرار می دهد و چارچوب بندی مهم ترین مبحث خود یعنی اخلاق و خرد ناب یا عقل محض را با تعریف خود از سوژه می آمیزد. </a:t>
            </a:r>
            <a:endParaRPr lang="fa-IR">
              <a:cs typeface="B Zar" panose="00000400000000000000" pitchFamily="2" charset="-78"/>
            </a:endParaRPr>
          </a:p>
        </p:txBody>
      </p:sp>
      <p:sp>
        <p:nvSpPr>
          <p:cNvPr id="4" name="Flowchart: Process 3"/>
          <p:cNvSpPr/>
          <p:nvPr/>
        </p:nvSpPr>
        <p:spPr>
          <a:xfrm>
            <a:off x="1603717" y="4220307"/>
            <a:ext cx="5767754" cy="1589649"/>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از دیدگاه معرفت شناختی شک دکارت مقدمه فلسفه انتقادی کانت است</a:t>
            </a:r>
            <a:endParaRPr lang="fa-IR" b="1">
              <a:solidFill>
                <a:srgbClr val="FF0000"/>
              </a:solidFill>
            </a:endParaRPr>
          </a:p>
        </p:txBody>
      </p:sp>
    </p:spTree>
    <p:extLst>
      <p:ext uri="{BB962C8B-B14F-4D97-AF65-F5344CB8AC3E}">
        <p14:creationId xmlns:p14="http://schemas.microsoft.com/office/powerpoint/2010/main" val="1246055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615396" y="1825625"/>
            <a:ext cx="7738403" cy="4351338"/>
          </a:xfrm>
        </p:spPr>
        <p:txBody>
          <a:bodyPr/>
          <a:lstStyle/>
          <a:p>
            <a:pPr algn="just"/>
            <a:r>
              <a:rPr lang="fa-IR" smtClean="0">
                <a:cs typeface="B Zar" panose="00000400000000000000" pitchFamily="2" charset="-78"/>
              </a:rPr>
              <a:t>سوژه مورد نظر کانت سوژه ای است که واجد عنصری مستقل در شناخت خود نسبت به پدیدار ها است. پدیدار آن شکل و فرمی از پدیده است که در برابر سوژه ظاهر می شود. این عنصر مستقل در شناسایی پدیدار همان عنصری است که خودایینی و خودبنیادی سوژه با ان تعریف می شود. از نظر کانت از آنجا که اخلاق متکی بر مفهوم  انسان به مثابه یک موجود آزاد و نامشروط به موجب داشتن عقل است، به هیچ انگیزه بیرونی و درونی دیگری جز خود قانون عقل  نیاز ندارد.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677480" cy="2549427"/>
          </a:xfrm>
          <a:prstGeom prst="rect">
            <a:avLst/>
          </a:prstGeom>
        </p:spPr>
      </p:pic>
      <p:sp>
        <p:nvSpPr>
          <p:cNvPr id="5" name="TextBox 4"/>
          <p:cNvSpPr txBox="1"/>
          <p:nvPr/>
        </p:nvSpPr>
        <p:spPr>
          <a:xfrm>
            <a:off x="1336430" y="4698609"/>
            <a:ext cx="1364566"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کانت</a:t>
            </a:r>
            <a:endParaRPr lang="fa-IR">
              <a:solidFill>
                <a:srgbClr val="FF0000"/>
              </a:solidFill>
            </a:endParaRPr>
          </a:p>
        </p:txBody>
      </p:sp>
    </p:spTree>
    <p:extLst>
      <p:ext uri="{BB962C8B-B14F-4D97-AF65-F5344CB8AC3E}">
        <p14:creationId xmlns:p14="http://schemas.microsoft.com/office/powerpoint/2010/main" val="3942375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در واقع کانت عقل عملی را برای سامان دادن به هر آنچه که به اراده و توانای انسان مربوط است کافی می داند. غایتی که در عمل اخلاقی ناب بدان یم توان قایل شد نیز نه به منلزه دلیل و زمینه بلکه باید به عنوان نتایج ضروری قواعد اخلاقی در نسبت با آن غایت در نظر گرفته شود، به عبارتی </a:t>
            </a:r>
            <a:r>
              <a:rPr lang="fa-IR" smtClean="0">
                <a:solidFill>
                  <a:prstClr val="black"/>
                </a:solidFill>
                <a:cs typeface="B Zar" panose="00000400000000000000" pitchFamily="2" charset="-78"/>
              </a:rPr>
              <a:t>ایده </a:t>
            </a:r>
            <a:r>
              <a:rPr lang="fa-IR">
                <a:solidFill>
                  <a:prstClr val="black"/>
                </a:solidFill>
                <a:cs typeface="B Zar" panose="00000400000000000000" pitchFamily="2" charset="-78"/>
              </a:rPr>
              <a:t>خیر امری پسینی و </a:t>
            </a:r>
            <a:r>
              <a:rPr lang="fa-IR" smtClean="0">
                <a:solidFill>
                  <a:prstClr val="black"/>
                </a:solidFill>
                <a:cs typeface="B Zar" panose="00000400000000000000" pitchFamily="2" charset="-78"/>
              </a:rPr>
              <a:t>پیامدی </a:t>
            </a:r>
            <a:r>
              <a:rPr lang="fa-IR">
                <a:solidFill>
                  <a:prstClr val="black"/>
                </a:solidFill>
                <a:cs typeface="B Zar" panose="00000400000000000000" pitchFamily="2" charset="-78"/>
              </a:rPr>
              <a:t>است که امکان آن از طریق فعالیت اخلاقی تحقق می یابد. </a:t>
            </a:r>
          </a:p>
          <a:p>
            <a:pPr algn="just"/>
            <a:endParaRPr lang="fa-IR">
              <a:cs typeface="B Zar" panose="00000400000000000000" pitchFamily="2" charset="-78"/>
            </a:endParaRPr>
          </a:p>
        </p:txBody>
      </p:sp>
      <p:sp>
        <p:nvSpPr>
          <p:cNvPr id="4" name="Flowchart: Process 3"/>
          <p:cNvSpPr/>
          <p:nvPr/>
        </p:nvSpPr>
        <p:spPr>
          <a:xfrm>
            <a:off x="1927274" y="3924886"/>
            <a:ext cx="2897944" cy="118168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امری پسینی و پیامدی</a:t>
            </a:r>
            <a:endParaRPr lang="fa-IR" b="1">
              <a:solidFill>
                <a:srgbClr val="FF0000"/>
              </a:solidFill>
            </a:endParaRPr>
          </a:p>
        </p:txBody>
      </p:sp>
    </p:spTree>
    <p:extLst>
      <p:ext uri="{BB962C8B-B14F-4D97-AF65-F5344CB8AC3E}">
        <p14:creationId xmlns:p14="http://schemas.microsoft.com/office/powerpoint/2010/main" val="1062410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پس از نظر کانت عمل اخلاقی مبتنی بر عقل عملی است که ذاتا دارای چنین پیامدی است و از طرفی عاری از هر گونه انگیزه و احساسات درونی و منافع  و اقتضائات بیرونی است. </a:t>
            </a:r>
          </a:p>
          <a:p>
            <a:pPr algn="just"/>
            <a:r>
              <a:rPr lang="fa-IR" smtClean="0">
                <a:cs typeface="B Zar" panose="00000400000000000000" pitchFamily="2" charset="-78"/>
              </a:rPr>
              <a:t>کانت در مبحث اصول کلی اخلاقی به بررسی اصول بنیادی  احکام اخلاقی می پردازد و بر این امر قایل است که نظام اخلاقی متکی بر تجربه  و یا عقل است تجربه می تواند درونی یا بیرونی باشد. تجربه درونی مبتنی بر احساس و شهود است و تجربه بیرونی اساس اخلاقی را متکی بر تربیت عادات سنت ها یا الگوهای اجتماعی و قوانین مدون حکومتی می داند. اصل اخلاق در نظام تجربی بر پایه های امکانی و نه ضروری استوار است و از نظر کانت مردود است</a:t>
            </a:r>
            <a:endParaRPr lang="fa-IR">
              <a:cs typeface="B Zar" panose="00000400000000000000" pitchFamily="2" charset="-78"/>
            </a:endParaRPr>
          </a:p>
        </p:txBody>
      </p:sp>
      <p:sp>
        <p:nvSpPr>
          <p:cNvPr id="4" name="Flowchart: Process 3"/>
          <p:cNvSpPr/>
          <p:nvPr/>
        </p:nvSpPr>
        <p:spPr>
          <a:xfrm>
            <a:off x="3247292" y="5008098"/>
            <a:ext cx="5697415" cy="106914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تربیت عادات سنت ها یا الگوهای اجتماعی و قوانین مدون حکومتی</a:t>
            </a:r>
            <a:endParaRPr lang="fa-IR" b="1">
              <a:solidFill>
                <a:srgbClr val="FF0000"/>
              </a:solidFill>
            </a:endParaRPr>
          </a:p>
        </p:txBody>
      </p:sp>
    </p:spTree>
    <p:extLst>
      <p:ext uri="{BB962C8B-B14F-4D97-AF65-F5344CB8AC3E}">
        <p14:creationId xmlns:p14="http://schemas.microsoft.com/office/powerpoint/2010/main" val="2906134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در این بررسی نظری به این مساله می پردازیم که چگونه کریستوا به کشف ساختارهای ناهمگون در عرصه زبان، سوژه و جامعه در یک کلیت نظری می پردازد و چگونه  از طریق مرکزیت زدایی در هر یک این عرصه ها به بازیابی ابعاد اجتماعی روانی و زبانی سوژه نازل می شود نهایتا این مقاله به لزوم پیوند امر نشانه ای و نمادین در هر یک از سطوح اجتماعی روانی و زبانی و در رابطه پویای ذهن و زبان و جامعه  پرداخته و شرح می دهد که چگونه ساخت نظری مرتبط با جایگشت نظام های نشانه ای و نمادین می تواند راهگشای تبیین گفتمان هویتی  و اجتماعی باشد. </a:t>
            </a:r>
          </a:p>
          <a:p>
            <a:pPr algn="just"/>
            <a:endParaRPr lang="fa-IR">
              <a:cs typeface="B Zar" panose="00000400000000000000" pitchFamily="2" charset="-78"/>
            </a:endParaRPr>
          </a:p>
        </p:txBody>
      </p:sp>
      <p:sp>
        <p:nvSpPr>
          <p:cNvPr id="4" name="Flowchart: Process 3"/>
          <p:cNvSpPr/>
          <p:nvPr/>
        </p:nvSpPr>
        <p:spPr>
          <a:xfrm>
            <a:off x="838200" y="4572000"/>
            <a:ext cx="4109866" cy="109434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سطوح اجتماعی روانی و زبانی</a:t>
            </a:r>
            <a:endParaRPr lang="fa-IR" b="1">
              <a:solidFill>
                <a:srgbClr val="FF0000"/>
              </a:solidFill>
            </a:endParaRPr>
          </a:p>
        </p:txBody>
      </p:sp>
    </p:spTree>
    <p:extLst>
      <p:ext uri="{BB962C8B-B14F-4D97-AF65-F5344CB8AC3E}">
        <p14:creationId xmlns:p14="http://schemas.microsoft.com/office/powerpoint/2010/main" val="3876346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کانت اصول عقلانی اخلاق را هم به دو بخش درونی وابسته به </a:t>
            </a:r>
            <a:r>
              <a:rPr lang="fa-IR" sz="2600" b="1">
                <a:solidFill>
                  <a:srgbClr val="FF0000"/>
                </a:solidFill>
                <a:cs typeface="B Zar" panose="00000400000000000000" pitchFamily="2" charset="-78"/>
              </a:rPr>
              <a:t>عقل درونی و خارجی </a:t>
            </a:r>
            <a:r>
              <a:rPr lang="fa-IR" sz="2600">
                <a:solidFill>
                  <a:prstClr val="black"/>
                </a:solidFill>
                <a:cs typeface="B Zar" panose="00000400000000000000" pitchFamily="2" charset="-78"/>
              </a:rPr>
              <a:t>تقسیم می کند و باز هم با توجه به این که اصل اخلاق در درون عقل است. ارجاع به خارج از عقل مردود می شود در فلسفه اخلاق کانت «قوانین اخلاقی واقعا محضی وجود دارند که کاملا به نحو پیشنی (بدون توجه به بنیادهای محرک تجربی) عمل کردن و عمل نکردن یعنی </a:t>
            </a:r>
            <a:r>
              <a:rPr lang="fa-IR" sz="2600" smtClean="0">
                <a:solidFill>
                  <a:prstClr val="black"/>
                </a:solidFill>
                <a:cs typeface="B Zar" panose="00000400000000000000" pitchFamily="2" charset="-78"/>
              </a:rPr>
              <a:t>کاربرد </a:t>
            </a:r>
            <a:r>
              <a:rPr lang="fa-IR" sz="2600">
                <a:solidFill>
                  <a:prstClr val="black"/>
                </a:solidFill>
                <a:cs typeface="B Zar" panose="00000400000000000000" pitchFamily="2" charset="-78"/>
              </a:rPr>
              <a:t>آزادی یک موجود عاقل به طور عام را تعیین می کند(کانت، 1396، 696) این قوانین اخلاقی کاملا فارغ از ضرورت تجربی درونی و بیرونی است. </a:t>
            </a:r>
          </a:p>
          <a:p>
            <a:endParaRPr lang="fa-IR"/>
          </a:p>
        </p:txBody>
      </p:sp>
    </p:spTree>
    <p:extLst>
      <p:ext uri="{BB962C8B-B14F-4D97-AF65-F5344CB8AC3E}">
        <p14:creationId xmlns:p14="http://schemas.microsoft.com/office/powerpoint/2010/main" val="2910151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prstClr val="black"/>
                </a:solidFill>
                <a:cs typeface="B Zar" panose="00000400000000000000" pitchFamily="2" charset="-78"/>
              </a:rPr>
              <a:t>بنابراین </a:t>
            </a:r>
            <a:r>
              <a:rPr lang="fa-IR" smtClean="0">
                <a:cs typeface="B Zar" panose="00000400000000000000" pitchFamily="2" charset="-78"/>
              </a:rPr>
              <a:t>سوژه و اخلاق فرم هایی تهی و ناب اند خود آیین بودن متکی بر همین نکته است در این جا ما صرفا با یک فرم مواجهیم چرا که از طرفی فضا از همه تمایلات احساسات و منافع تهی شده و از طرف دیگر امر خیر نیز کنار گذاشته شده است هم اخلاق از محتوا تهی شده و هم سوژه (فرهادپور، 1388، 269)</a:t>
            </a:r>
            <a:endParaRPr lang="fa-IR">
              <a:cs typeface="B Zar" panose="00000400000000000000" pitchFamily="2" charset="-78"/>
            </a:endParaRPr>
          </a:p>
        </p:txBody>
      </p:sp>
      <p:sp>
        <p:nvSpPr>
          <p:cNvPr id="4" name="Flowchart: Process 3"/>
          <p:cNvSpPr/>
          <p:nvPr/>
        </p:nvSpPr>
        <p:spPr>
          <a:xfrm>
            <a:off x="2293034" y="3868615"/>
            <a:ext cx="2391508" cy="122389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خود آیین بودن</a:t>
            </a:r>
            <a:endParaRPr lang="fa-IR" b="1">
              <a:solidFill>
                <a:srgbClr val="FF0000"/>
              </a:solidFill>
            </a:endParaRPr>
          </a:p>
        </p:txBody>
      </p:sp>
    </p:spTree>
    <p:extLst>
      <p:ext uri="{BB962C8B-B14F-4D97-AF65-F5344CB8AC3E}">
        <p14:creationId xmlns:p14="http://schemas.microsoft.com/office/powerpoint/2010/main" val="2852434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اخلاق کانتی عمل اخلاقی منوط به حذف طبیعت انسانی یعنی امیال و غرایز و منافع از ساخت ان چیزی است که برای عمل اخلاقی صرفا باید به آن استناد شود آن چیز در رویکرد کانتی همان قانون وظیفه است و «</a:t>
            </a:r>
            <a:r>
              <a:rPr lang="fa-IR" b="1" smtClean="0">
                <a:solidFill>
                  <a:srgbClr val="FF0000"/>
                </a:solidFill>
                <a:cs typeface="B Zar" panose="00000400000000000000" pitchFamily="2" charset="-78"/>
              </a:rPr>
              <a:t>به پاره پاره شدن یا دوباره شدن سوژه در فرایند عمل اخلاقی </a:t>
            </a:r>
            <a:r>
              <a:rPr lang="fa-IR" smtClean="0">
                <a:cs typeface="B Zar" panose="00000400000000000000" pitchFamily="2" charset="-78"/>
              </a:rPr>
              <a:t>اشاره می کند. برای آنکه اصولا انتخابی در کار باشد سوژه باید دوپاره شده باشد. این دو پارگی در واقع شکاف میان تمایلات، منافع و غرایز و انتخاب اخلاقی است» (فرهادپور، 1388، 269) در واقع این رویکرد به نظریه اخلاق کانت بر این نکته استوار است  که انسان ها سوژه های چند پاره ای هستند که تکه یا بخشی ازوجودشان در فرایند عمل اخلاقی از آنها جدا شده است. </a:t>
            </a:r>
            <a:endParaRPr lang="fa-IR">
              <a:cs typeface="B Zar" panose="00000400000000000000" pitchFamily="2" charset="-78"/>
            </a:endParaRPr>
          </a:p>
        </p:txBody>
      </p:sp>
      <p:sp>
        <p:nvSpPr>
          <p:cNvPr id="4" name="Flowchart: Process 3"/>
          <p:cNvSpPr/>
          <p:nvPr/>
        </p:nvSpPr>
        <p:spPr>
          <a:xfrm>
            <a:off x="838200" y="4853354"/>
            <a:ext cx="5472333" cy="118168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تمایلات، منافع و غرایز و انتخاب اخلاقی</a:t>
            </a:r>
            <a:endParaRPr lang="fa-IR" b="1">
              <a:solidFill>
                <a:srgbClr val="FF0000"/>
              </a:solidFill>
            </a:endParaRPr>
          </a:p>
        </p:txBody>
      </p:sp>
    </p:spTree>
    <p:extLst>
      <p:ext uri="{BB962C8B-B14F-4D97-AF65-F5344CB8AC3E}">
        <p14:creationId xmlns:p14="http://schemas.microsoft.com/office/powerpoint/2010/main" val="2010874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بنابراین در نظریه کانت نیز ما با سوژه ای شکاف خورده  که به انتخابی ناب میان شر و خیر دست می زند سر و کار داریم. اما این سوژه جدای قرار گرفتن در معرض انتخاب از جهتی نیز به این دلیل شکاف خورده است که برای دست زدن به عمل اخلاقی ملزم به حذف رانه ها و انگیزه های روانی خود است با این اوصاف می توان گفت هم دکارت و هم کانت انسان را به مثابه موجودی یکدست و خود بنیاد تعریف می کنند و این خود به نوعی از فرم عقلانی محض باز می گردد اما نقطه افتراق این دو این است که کانت در حیطه عمل اخلاقی سوژه به این خودبنیادی </a:t>
            </a:r>
            <a:r>
              <a:rPr lang="fa-IR" sz="2600" smtClean="0">
                <a:solidFill>
                  <a:prstClr val="black"/>
                </a:solidFill>
                <a:cs typeface="B Zar" panose="00000400000000000000" pitchFamily="2" charset="-78"/>
              </a:rPr>
              <a:t>و </a:t>
            </a:r>
            <a:r>
              <a:rPr lang="fa-IR" sz="2600">
                <a:solidFill>
                  <a:prstClr val="black"/>
                </a:solidFill>
                <a:cs typeface="B Zar" panose="00000400000000000000" pitchFamily="2" charset="-78"/>
              </a:rPr>
              <a:t>یکدستی قایل </a:t>
            </a:r>
            <a:r>
              <a:rPr lang="fa-IR" sz="2600" smtClean="0">
                <a:solidFill>
                  <a:prstClr val="black"/>
                </a:solidFill>
                <a:cs typeface="B Zar" panose="00000400000000000000" pitchFamily="2" charset="-78"/>
              </a:rPr>
              <a:t>است </a:t>
            </a:r>
            <a:r>
              <a:rPr lang="fa-IR" sz="2600">
                <a:solidFill>
                  <a:prstClr val="black"/>
                </a:solidFill>
                <a:cs typeface="B Zar" panose="00000400000000000000" pitchFamily="2" charset="-78"/>
              </a:rPr>
              <a:t>در حالی که دکارت اساسا در تعریف سوژه از آن بهره می برد.</a:t>
            </a:r>
          </a:p>
          <a:p>
            <a:pPr algn="just"/>
            <a:endParaRPr lang="fa-IR">
              <a:cs typeface="B Zar" panose="00000400000000000000" pitchFamily="2" charset="-78"/>
            </a:endParaRPr>
          </a:p>
        </p:txBody>
      </p:sp>
      <p:sp>
        <p:nvSpPr>
          <p:cNvPr id="4" name="Flowchart: Decision 3"/>
          <p:cNvSpPr/>
          <p:nvPr/>
        </p:nvSpPr>
        <p:spPr>
          <a:xfrm>
            <a:off x="838200" y="4178105"/>
            <a:ext cx="3910820" cy="1772529"/>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a:solidFill>
                  <a:srgbClr val="FF0000"/>
                </a:solidFill>
                <a:cs typeface="B Zar" panose="00000400000000000000" pitchFamily="2" charset="-78"/>
              </a:rPr>
              <a:t>موجودی یکدست و خود بنیاد</a:t>
            </a:r>
            <a:endParaRPr lang="fa-IR" b="1">
              <a:solidFill>
                <a:srgbClr val="FF0000"/>
              </a:solidFill>
            </a:endParaRPr>
          </a:p>
        </p:txBody>
      </p:sp>
    </p:spTree>
    <p:extLst>
      <p:ext uri="{BB962C8B-B14F-4D97-AF65-F5344CB8AC3E}">
        <p14:creationId xmlns:p14="http://schemas.microsoft.com/office/powerpoint/2010/main" val="399262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995224" y="1825625"/>
            <a:ext cx="7358575" cy="4351338"/>
          </a:xfrm>
        </p:spPr>
        <p:txBody>
          <a:bodyPr/>
          <a:lstStyle/>
          <a:p>
            <a:pPr algn="just"/>
            <a:r>
              <a:rPr lang="fa-IR" smtClean="0">
                <a:cs typeface="B Zar" panose="00000400000000000000" pitchFamily="2" charset="-78"/>
              </a:rPr>
              <a:t>در حالی که دکارت اساسا در تعریف سوژه از ان بهره می برد هر چند که مبحث اخلاق کانت نیز کاملا یا تعریف خود بنیادی سوژه گره خورده است. کانت در کتاب «نقد عقل محض» در توضیح ایده آلیسم و رد آن، به دکارت و نظریه سوژه او اشاره می کند. در این نظرگاه «ایده آلیسم عبارت است از نظریه ای که وجود ابژه ها در مکان بیرون از ما را یا صرفا مشکوک و اثبات ناپذیر می داند یا کاذب و ممتنع اصالت اول عبارت است از «ایده آلیسم طی دکارت که فقط یک حکم تجربی واحد را بی چون و چرا می داند و آن حکم این است که «من هستم». حالت دوم ایده آلیسم جزمی بارکلی است که اشیا در مکان را نیز صرفا تخیلات محض می داند» (کانت 1396، 194)</a:t>
            </a:r>
            <a:endParaRPr lang="fa-IR">
              <a:cs typeface="B Zar" panose="00000400000000000000" pitchFamily="2" charset="-78"/>
            </a:endParaRPr>
          </a:p>
        </p:txBody>
      </p:sp>
      <p:sp>
        <p:nvSpPr>
          <p:cNvPr id="4" name="Flowchart: Connector 3"/>
          <p:cNvSpPr/>
          <p:nvPr/>
        </p:nvSpPr>
        <p:spPr>
          <a:xfrm>
            <a:off x="954551" y="5346969"/>
            <a:ext cx="2700997" cy="1069145"/>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ایده آلیسم</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838200" y="2000836"/>
            <a:ext cx="2933700" cy="1938118"/>
          </a:xfrm>
          <a:prstGeom prst="rect">
            <a:avLst/>
          </a:prstGeom>
        </p:spPr>
      </p:pic>
      <p:sp>
        <p:nvSpPr>
          <p:cNvPr id="6" name="TextBox 5"/>
          <p:cNvSpPr txBox="1"/>
          <p:nvPr/>
        </p:nvSpPr>
        <p:spPr>
          <a:xfrm>
            <a:off x="1567522" y="4119741"/>
            <a:ext cx="1505243"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بارکلی</a:t>
            </a:r>
            <a:endParaRPr lang="fa-IR">
              <a:solidFill>
                <a:srgbClr val="FF0000"/>
              </a:solidFill>
            </a:endParaRPr>
          </a:p>
        </p:txBody>
      </p:sp>
    </p:spTree>
    <p:extLst>
      <p:ext uri="{BB962C8B-B14F-4D97-AF65-F5344CB8AC3E}">
        <p14:creationId xmlns:p14="http://schemas.microsoft.com/office/powerpoint/2010/main" val="432546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کانت مبنای ایده آلیسم جزمی را زیر سوال می برد </a:t>
            </a:r>
            <a:r>
              <a:rPr lang="fa-IR" smtClean="0">
                <a:cs typeface="B Zar" panose="00000400000000000000" pitchFamily="2" charset="-78"/>
              </a:rPr>
              <a:t>ولی از آن جا که ایده آلیسم طی در این زمینه حکمی  را صادر نمی کند و فقط ناتوانی انسان در اثبات نوعی وجود در بیرون از وجود خود از طریق تجربه بی واسطه را مطرح می کند، این نوع از ایده آلیسم را مناسب یک شیوه تفکر فلسفی </a:t>
            </a:r>
            <a:r>
              <a:rPr lang="fa-IR" sz="3200" b="1" smtClean="0">
                <a:solidFill>
                  <a:srgbClr val="FF0000"/>
                </a:solidFill>
                <a:cs typeface="B Zar" panose="00000400000000000000" pitchFamily="2" charset="-78"/>
              </a:rPr>
              <a:t> دقیق </a:t>
            </a:r>
            <a:r>
              <a:rPr lang="fa-IR" smtClean="0">
                <a:cs typeface="B Zar" panose="00000400000000000000" pitchFamily="2" charset="-78"/>
              </a:rPr>
              <a:t>مطرح می ماند. کانت با رد برهان ایده آلیسم جزمی و به نوعی پذیرش ایده آلیسم ظنی در سطح تفکر فلسفی با توجه به رویکرد خود به این نتیجه می رسد که برهان مطلوب باید توانانیی اثبات تجربه درونی که دکارت در آن شک نمی کرد را بر مبنای پیشفرض تجربه بیرونی ممکن سازد.</a:t>
            </a:r>
            <a:endParaRPr lang="fa-IR">
              <a:cs typeface="B Zar" panose="00000400000000000000" pitchFamily="2" charset="-78"/>
            </a:endParaRPr>
          </a:p>
        </p:txBody>
      </p:sp>
    </p:spTree>
    <p:extLst>
      <p:ext uri="{BB962C8B-B14F-4D97-AF65-F5344CB8AC3E}">
        <p14:creationId xmlns:p14="http://schemas.microsoft.com/office/powerpoint/2010/main" val="1480534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نهایت قضیه منطقی کانت این است که «اگای محض من به وجود خویشتن خود که البته به طور تجربی تعیین یافته است، وجود ابژه ها را در مکان بیرون از من اثبات می کند» (کانت، 1396، 295)</a:t>
            </a:r>
          </a:p>
          <a:p>
            <a:pPr algn="just"/>
            <a:r>
              <a:rPr lang="fa-IR" smtClean="0">
                <a:cs typeface="B Zar" panose="00000400000000000000" pitchFamily="2" charset="-78"/>
              </a:rPr>
              <a:t>در واقع جدایی مسیر کانت از دکارت در نقطه عزیمت تحلیل آنها از شکل گیری آگاهی در من نهفته است. در دیدگاه دکارت آگاهی من از من بی واسطه و درونی است اما کانت از این بی واسطگی عبور می کند و اندیشه خود را بر این بنیان می نهد که «</a:t>
            </a:r>
            <a:r>
              <a:rPr lang="fa-IR" smtClean="0">
                <a:solidFill>
                  <a:srgbClr val="FF0000"/>
                </a:solidFill>
                <a:cs typeface="B Zar" panose="00000400000000000000" pitchFamily="2" charset="-78"/>
              </a:rPr>
              <a:t>من از وجود خود چنان که در زمان تعیین شده است</a:t>
            </a:r>
            <a:r>
              <a:rPr lang="fa-IR" smtClean="0">
                <a:cs typeface="B Zar" panose="00000400000000000000" pitchFamily="2" charset="-78"/>
              </a:rPr>
              <a:t>» آگاه هستم و آگاهی در زمان با وجود اشیای بیرون از من پیوند خورده است و بنابراین با در هم آمیزی این دو امر می توان گفت آگاهی از وجود خاص من همزمان با آگاهی بی واسطه از وجود دیگر اشیای بیرون از من است. </a:t>
            </a:r>
            <a:endParaRPr lang="fa-IR">
              <a:cs typeface="B Zar" panose="00000400000000000000" pitchFamily="2" charset="-78"/>
            </a:endParaRPr>
          </a:p>
        </p:txBody>
      </p:sp>
    </p:spTree>
    <p:extLst>
      <p:ext uri="{BB962C8B-B14F-4D97-AF65-F5344CB8AC3E}">
        <p14:creationId xmlns:p14="http://schemas.microsoft.com/office/powerpoint/2010/main" val="901765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کانت به این طریق رویکرد ایده آلیستی دکارت را که مبتنی بر تجربه بی واسطه درونی است رد می کند و وجه بی واسطه «من» و «سوژه» را به چالش می کشد و آن را منوط به امور بیرونی می داند. </a:t>
            </a:r>
            <a:endParaRPr lang="fa-IR">
              <a:cs typeface="B Zar" panose="00000400000000000000" pitchFamily="2" charset="-78"/>
            </a:endParaRPr>
          </a:p>
        </p:txBody>
      </p:sp>
      <p:sp>
        <p:nvSpPr>
          <p:cNvPr id="4" name="Flowchart: Process 3"/>
          <p:cNvSpPr/>
          <p:nvPr/>
        </p:nvSpPr>
        <p:spPr>
          <a:xfrm>
            <a:off x="838200" y="3756074"/>
            <a:ext cx="3671668" cy="108321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تجربه بی واسطه درونی</a:t>
            </a:r>
            <a:endParaRPr lang="fa-IR" b="1">
              <a:solidFill>
                <a:srgbClr val="FF0000"/>
              </a:solidFill>
            </a:endParaRPr>
          </a:p>
        </p:txBody>
      </p:sp>
    </p:spTree>
    <p:extLst>
      <p:ext uri="{BB962C8B-B14F-4D97-AF65-F5344CB8AC3E}">
        <p14:creationId xmlns:p14="http://schemas.microsoft.com/office/powerpoint/2010/main" val="3263805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بنابراین می توان گفت کانت در حوزه اخلاق و قانون وظیفه به نوعی به </a:t>
            </a:r>
            <a:r>
              <a:rPr lang="fa-IR" b="1" smtClean="0">
                <a:solidFill>
                  <a:srgbClr val="FF0000"/>
                </a:solidFill>
                <a:cs typeface="B Zar" panose="00000400000000000000" pitchFamily="2" charset="-78"/>
              </a:rPr>
              <a:t>خود بنیادی و یک دستی </a:t>
            </a:r>
            <a:r>
              <a:rPr lang="fa-IR" smtClean="0">
                <a:cs typeface="B Zar" panose="00000400000000000000" pitchFamily="2" charset="-78"/>
              </a:rPr>
              <a:t>سوژه قایل است اما به نظر می رسد خودبنیادی سوژه کانتی فارغ از حوزه اخلاق با رد ایده آلیسم دکارتی و تجربه بی واسطه درونی تضعیف می شود. </a:t>
            </a:r>
          </a:p>
          <a:p>
            <a:pPr algn="just"/>
            <a:endParaRPr lang="fa-IR">
              <a:cs typeface="B Zar" panose="00000400000000000000" pitchFamily="2" charset="-78"/>
            </a:endParaRPr>
          </a:p>
        </p:txBody>
      </p:sp>
    </p:spTree>
    <p:extLst>
      <p:ext uri="{BB962C8B-B14F-4D97-AF65-F5344CB8AC3E}">
        <p14:creationId xmlns:p14="http://schemas.microsoft.com/office/powerpoint/2010/main" val="3687183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3- گذار از مدرنیسم به ساختارگرایی و پساساختارگرایی و پست مدرنیسم در عرصه سوژه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3826412" y="1825625"/>
            <a:ext cx="7527388" cy="4351338"/>
          </a:xfrm>
        </p:spPr>
        <p:txBody>
          <a:bodyPr>
            <a:normAutofit/>
          </a:bodyPr>
          <a:lstStyle/>
          <a:p>
            <a:pPr marL="0" indent="0" algn="just">
              <a:buNone/>
            </a:pPr>
            <a:r>
              <a:rPr lang="fa-IR" smtClean="0">
                <a:cs typeface="B Zar" panose="00000400000000000000" pitchFamily="2" charset="-78"/>
              </a:rPr>
              <a:t>مدرنیسم به عنوان دستاورد روشنگری پس از قرن هجدهم رد پای خود در حوزه های اجتماعی بر جای گذاشت. عقل کل مدار مدرن که سوژه خود بنیاد یکپارچه را شکل داد با ظهور رویکرد ساختار گرایی مورد نقد جای قرار گرفت. ساختارگرایی  واکنشی به جریان انسان گرایی فرانسوی و اوج آن یعنی </a:t>
            </a:r>
            <a:r>
              <a:rPr lang="fa-IR" b="1" smtClean="0">
                <a:solidFill>
                  <a:srgbClr val="FF0000"/>
                </a:solidFill>
                <a:cs typeface="B Zar" panose="00000400000000000000" pitchFamily="2" charset="-78"/>
              </a:rPr>
              <a:t>دیدگاه اگزیستانسیالیستی </a:t>
            </a:r>
            <a:r>
              <a:rPr lang="fa-IR" smtClean="0">
                <a:cs typeface="B Zar" panose="00000400000000000000" pitchFamily="2" charset="-78"/>
              </a:rPr>
              <a:t>بود که توسط سوسور در زبان شناسی  و اشتراوس در انسان شناسی بنیان گذاشته شده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199" y="1999076"/>
            <a:ext cx="2925787" cy="2305637"/>
          </a:xfrm>
          <a:prstGeom prst="rect">
            <a:avLst/>
          </a:prstGeom>
        </p:spPr>
      </p:pic>
      <p:sp>
        <p:nvSpPr>
          <p:cNvPr id="5" name="TextBox 4"/>
          <p:cNvSpPr txBox="1"/>
          <p:nvPr/>
        </p:nvSpPr>
        <p:spPr>
          <a:xfrm>
            <a:off x="1604741" y="4613101"/>
            <a:ext cx="1392701"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سوسور</a:t>
            </a:r>
            <a:endParaRPr lang="fa-IR">
              <a:solidFill>
                <a:srgbClr val="FF0000"/>
              </a:solidFill>
            </a:endParaRPr>
          </a:p>
        </p:txBody>
      </p:sp>
    </p:spTree>
    <p:extLst>
      <p:ext uri="{BB962C8B-B14F-4D97-AF65-F5344CB8AC3E}">
        <p14:creationId xmlns:p14="http://schemas.microsoft.com/office/powerpoint/2010/main" val="4154204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کلید واژه 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سوژه خودبنیاد، سوژه یکدست سوژه، سوژه چند پاره، امر نشانه ای، امر نمادین، امر اجتماعی، هویت پیوندی </a:t>
            </a:r>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3935730" y="3165231"/>
            <a:ext cx="4526316" cy="2534737"/>
          </a:xfrm>
          <a:prstGeom prst="rect">
            <a:avLst/>
          </a:prstGeom>
        </p:spPr>
      </p:pic>
    </p:spTree>
    <p:extLst>
      <p:ext uri="{BB962C8B-B14F-4D97-AF65-F5344CB8AC3E}">
        <p14:creationId xmlns:p14="http://schemas.microsoft.com/office/powerpoint/2010/main" val="2733144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z="2600">
                <a:solidFill>
                  <a:prstClr val="black"/>
                </a:solidFill>
                <a:cs typeface="B Zar" panose="00000400000000000000" pitchFamily="2" charset="-78"/>
              </a:rPr>
              <a:t>به زبان سوسور (1913-1857) زبان نظامی از نشانه ها و ساختاری است که فضای آن با تقابل های دوتیی تعریف می شود. همین رویکرد بر </a:t>
            </a:r>
            <a:r>
              <a:rPr lang="fa-IR" sz="2600" b="1">
                <a:solidFill>
                  <a:srgbClr val="FF0000"/>
                </a:solidFill>
                <a:cs typeface="B Zar" panose="00000400000000000000" pitchFamily="2" charset="-78"/>
              </a:rPr>
              <a:t>نظام خویشاوندی </a:t>
            </a:r>
            <a:r>
              <a:rPr lang="fa-IR" sz="2600">
                <a:solidFill>
                  <a:prstClr val="black"/>
                </a:solidFill>
                <a:cs typeface="B Zar" panose="00000400000000000000" pitchFamily="2" charset="-78"/>
              </a:rPr>
              <a:t>اشتراوس حاکم است در انواع دیگری از ساختارگرایی همچون مارکسیسم ساختاری، با ین که ساختارگرایان ساختارها را به مثابه واقعیت در نظر می گرفتند. در مورد ماهیت ساختار با یکدیگر اختلاف داشتند. مثلا مارکسیسم ساختاری آلتوسر حول محور ساز و کار تولید سوژه ها از طریق ایدئولوژی شکل گرفت. آلتوسر  بر ان بود که «افراد چنان تولید شده اند که گویی سوژه های بنیان گذارند، اما این امر در درون و از طریق انقیاد خود آن ها انجام می گیرد» (میلر، 1384،12)</a:t>
            </a:r>
            <a:endParaRPr lang="fa-IR">
              <a:cs typeface="B Zar" panose="00000400000000000000" pitchFamily="2" charset="-78"/>
            </a:endParaRPr>
          </a:p>
        </p:txBody>
      </p:sp>
      <p:sp>
        <p:nvSpPr>
          <p:cNvPr id="4" name="Flowchart: Process 3"/>
          <p:cNvSpPr/>
          <p:nvPr/>
        </p:nvSpPr>
        <p:spPr>
          <a:xfrm>
            <a:off x="838200" y="4445390"/>
            <a:ext cx="3629465" cy="130829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a:solidFill>
                  <a:srgbClr val="FF0000"/>
                </a:solidFill>
                <a:cs typeface="B Zar" panose="00000400000000000000" pitchFamily="2" charset="-78"/>
              </a:rPr>
              <a:t>محور ساز و کار تولید سوژه ها از طریق ایدئولوژی</a:t>
            </a:r>
            <a:endParaRPr lang="fa-IR" b="1">
              <a:solidFill>
                <a:srgbClr val="FF0000"/>
              </a:solidFill>
            </a:endParaRPr>
          </a:p>
        </p:txBody>
      </p:sp>
    </p:spTree>
    <p:extLst>
      <p:ext uri="{BB962C8B-B14F-4D97-AF65-F5344CB8AC3E}">
        <p14:creationId xmlns:p14="http://schemas.microsoft.com/office/powerpoint/2010/main" val="3071056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مکانیزم شکل گیری این نوع از رابطه از طریق فرایند فراخواندن سوژه توسط ایدئولوژی صورت می گیرد «فراخواندن به فرایندی اشاره دارد که طی آن زبان یک موضع اجتماعی برای فرد ایجاد می کند و به این طریق او را به </a:t>
            </a:r>
            <a:r>
              <a:rPr lang="fa-IR" b="1" smtClean="0">
                <a:solidFill>
                  <a:srgbClr val="FF0000"/>
                </a:solidFill>
                <a:cs typeface="B Zar" panose="00000400000000000000" pitchFamily="2" charset="-78"/>
              </a:rPr>
              <a:t>سوژه ایدئولوژیک </a:t>
            </a:r>
            <a:r>
              <a:rPr lang="fa-IR" smtClean="0">
                <a:cs typeface="B Zar" panose="00000400000000000000" pitchFamily="2" charset="-78"/>
              </a:rPr>
              <a:t>بدل می کند» (یورگنسن، 1389، 40) در واقع آلتوسر سوژه را از جایگاه عاملیت خود حذف کرده و آن را با فراخواندن در وضعیت سوژه شدگی قرار می دهد. در نهایت سوژه با فراخوانده شدن توسط آن ایدئولوژی مثلا ایدئولوژی مصرف گرایی، موقعیتش به منزله سوژه را در فرهنگ مصرفی بازتولید می کند.</a:t>
            </a:r>
            <a:endParaRPr lang="fa-IR">
              <a:cs typeface="B Zar" panose="00000400000000000000" pitchFamily="2" charset="-78"/>
            </a:endParaRPr>
          </a:p>
        </p:txBody>
      </p:sp>
    </p:spTree>
    <p:extLst>
      <p:ext uri="{BB962C8B-B14F-4D97-AF65-F5344CB8AC3E}">
        <p14:creationId xmlns:p14="http://schemas.microsoft.com/office/powerpoint/2010/main" val="4181331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به تدریج شکاف موجود در رویکرد ساختارگرایی عمیق تر شد و اوج آن یعنی رویکرد پساساختارگرایی دریدا منجر به یک گذار نظری مهم گردید که در نهایت شالوده نظری پست مدرنیزم را راهم کرد «اماج خصومت دریدا عقل کل مدار است که بر تفکر غرب حاکم است» (ریتزر، 1393، 813) اصطلاح پساساختارگرایی به صورت گسترده ای در خود فرانسه طنین نینداخت. </a:t>
            </a:r>
            <a:endParaRPr lang="fa-IR">
              <a:cs typeface="B Zar" panose="00000400000000000000" pitchFamily="2" charset="-78"/>
            </a:endParaRPr>
          </a:p>
        </p:txBody>
      </p:sp>
      <p:sp>
        <p:nvSpPr>
          <p:cNvPr id="4" name="Flowchart: Connector 3"/>
          <p:cNvSpPr/>
          <p:nvPr/>
        </p:nvSpPr>
        <p:spPr>
          <a:xfrm>
            <a:off x="942535" y="4001294"/>
            <a:ext cx="1913206" cy="1252024"/>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عقل کل مدار</a:t>
            </a:r>
            <a:endParaRPr lang="fa-IR" b="1">
              <a:solidFill>
                <a:srgbClr val="FF0000"/>
              </a:solidFill>
            </a:endParaRPr>
          </a:p>
        </p:txBody>
      </p:sp>
    </p:spTree>
    <p:extLst>
      <p:ext uri="{BB962C8B-B14F-4D97-AF65-F5344CB8AC3E}">
        <p14:creationId xmlns:p14="http://schemas.microsoft.com/office/powerpoint/2010/main" val="1768560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812344" y="1825625"/>
            <a:ext cx="7541455" cy="4351338"/>
          </a:xfrm>
        </p:spPr>
        <p:txBody>
          <a:bodyPr/>
          <a:lstStyle/>
          <a:p>
            <a:pPr lvl="0" algn="just"/>
            <a:r>
              <a:rPr lang="fa-IR">
                <a:solidFill>
                  <a:prstClr val="black"/>
                </a:solidFill>
                <a:cs typeface="B Zar" panose="00000400000000000000" pitchFamily="2" charset="-78"/>
              </a:rPr>
              <a:t>بیش از یک گرایش ولی کمتر از یک مکتب پسا ساختار گرایی حقیقتا تبدیل به یک پدیده جهانی روشنفکرانه اواخر قرن بیستم از 1970 تا 1990 شد. تاثیر گسترده آن ابتدا در حوزه هایی نظیر نقد ادبی، مطالعات فیلم، علوم </a:t>
            </a:r>
            <a:r>
              <a:rPr lang="fa-IR" smtClean="0">
                <a:solidFill>
                  <a:prstClr val="black"/>
                </a:solidFill>
                <a:cs typeface="B Zar" panose="00000400000000000000" pitchFamily="2" charset="-78"/>
              </a:rPr>
              <a:t>اجتماعی، </a:t>
            </a:r>
            <a:r>
              <a:rPr lang="fa-IR">
                <a:solidFill>
                  <a:prstClr val="black"/>
                </a:solidFill>
                <a:cs typeface="B Zar" panose="00000400000000000000" pitchFamily="2" charset="-78"/>
              </a:rPr>
              <a:t>تاریخ هنر و موسیقی شناسی و مطالعات حرفه ای در هرن بود و حتی به فرهنگ عامه هم گسترش پیدا کرد(</a:t>
            </a:r>
            <a:r>
              <a:rPr lang="en-US">
                <a:solidFill>
                  <a:prstClr val="black"/>
                </a:solidFill>
                <a:cs typeface="B Zar" panose="00000400000000000000" pitchFamily="2" charset="-78"/>
              </a:rPr>
              <a:t>Bourg, 2019:490</a:t>
            </a:r>
            <a:r>
              <a:rPr lang="fa-IR">
                <a:solidFill>
                  <a:prstClr val="black"/>
                </a:solidFill>
                <a:cs typeface="B Zar" panose="00000400000000000000" pitchFamily="2" charset="-78"/>
              </a:rPr>
              <a:t>) به عنوان نقدی ذاتی می توان گفت پساساختارگرایی موضع دوگانه تداوم وضدیت را نسبت به ساختارگرایی حفظ کرد با استثنا قایل شدن نسبت به کلود لوی اشتراوس که هرگز در میان پساساختارگرایان به حساب نیامده است.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762250" cy="2169600"/>
          </a:xfrm>
          <a:prstGeom prst="rect">
            <a:avLst/>
          </a:prstGeom>
        </p:spPr>
      </p:pic>
      <p:sp>
        <p:nvSpPr>
          <p:cNvPr id="5" name="TextBox 4"/>
          <p:cNvSpPr txBox="1"/>
          <p:nvPr/>
        </p:nvSpPr>
        <p:spPr>
          <a:xfrm>
            <a:off x="1280160" y="4389119"/>
            <a:ext cx="2110154" cy="461665"/>
          </a:xfrm>
          <a:prstGeom prst="rect">
            <a:avLst/>
          </a:prstGeom>
          <a:noFill/>
        </p:spPr>
        <p:txBody>
          <a:bodyPr wrap="square" rtlCol="1">
            <a:spAutoFit/>
          </a:bodyPr>
          <a:lstStyle/>
          <a:p>
            <a:pPr algn="ctr"/>
            <a:r>
              <a:rPr lang="fa-IR" sz="2400">
                <a:solidFill>
                  <a:srgbClr val="FF0000"/>
                </a:solidFill>
                <a:cs typeface="B Zar" panose="00000400000000000000" pitchFamily="2" charset="-78"/>
              </a:rPr>
              <a:t>کلود لوی اشتراوس</a:t>
            </a:r>
            <a:endParaRPr lang="fa-IR" sz="1600">
              <a:solidFill>
                <a:srgbClr val="FF0000"/>
              </a:solidFill>
            </a:endParaRPr>
          </a:p>
        </p:txBody>
      </p:sp>
    </p:spTree>
    <p:extLst>
      <p:ext uri="{BB962C8B-B14F-4D97-AF65-F5344CB8AC3E}">
        <p14:creationId xmlns:p14="http://schemas.microsoft.com/office/powerpoint/2010/main" val="2702896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بیشتر متفکرینی که با ساختارگرایی پیوند خورده اند به این برچسب فکری اعتراض داشتند و این کشاکش به باز شدن شکاف هایی که از درون آن پساساختارگرایی زاده شد یاری رساند (</a:t>
            </a:r>
            <a:r>
              <a:rPr lang="en-US" smtClean="0">
                <a:cs typeface="B Zar" panose="00000400000000000000" pitchFamily="2" charset="-78"/>
              </a:rPr>
              <a:t>ibid, 491</a:t>
            </a:r>
            <a:r>
              <a:rPr lang="fa-IR" smtClean="0">
                <a:cs typeface="B Zar" panose="00000400000000000000" pitchFamily="2" charset="-78"/>
              </a:rPr>
              <a:t>) این رویکرد  هر انچه را که مانع از دیدن </a:t>
            </a:r>
            <a:r>
              <a:rPr lang="fa-IR" b="1" smtClean="0">
                <a:solidFill>
                  <a:srgbClr val="FF0000"/>
                </a:solidFill>
                <a:cs typeface="B Zar" panose="00000400000000000000" pitchFamily="2" charset="-78"/>
              </a:rPr>
              <a:t>تفاوت ها، بی نظمی ها و ناپایداری </a:t>
            </a:r>
            <a:r>
              <a:rPr lang="fa-IR" smtClean="0">
                <a:cs typeface="B Zar" panose="00000400000000000000" pitchFamily="2" charset="-78"/>
              </a:rPr>
              <a:t>در عرصه زبانی و ذهنی است، به چالش می کشد. </a:t>
            </a:r>
            <a:endParaRPr lang="fa-IR">
              <a:cs typeface="B Zar" panose="00000400000000000000" pitchFamily="2" charset="-78"/>
            </a:endParaRPr>
          </a:p>
        </p:txBody>
      </p:sp>
    </p:spTree>
    <p:extLst>
      <p:ext uri="{BB962C8B-B14F-4D97-AF65-F5344CB8AC3E}">
        <p14:creationId xmlns:p14="http://schemas.microsoft.com/office/powerpoint/2010/main" val="1543266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دریدا شالوده اندیشه  پست مدرن یعنی مرکزیت زدایی و روایت کل زدایی را بنیان نهاد که در نهایت  صحنه «تفاوت» و صحنه «دیگری» به حاشیه رفته را شکل داد. رهایی امر خاص و امکانات دموکراتیک و رهایی بخشی در نظریه پساساختارگرایی در توجه این رویکرد به دیگری و تفکر ضد اقتدارگرا و مرکز گرا وجود دارد. این تفکر در مورد نسبت عاملیت و ساختار به نظر می آمد که فرمی از واقع گرایی فروکاهنده را ارائه می دهد به این طریق که سیستم ها هیچ گاه کاملا تعیین شده نیستند و عاملیت نیز هرگز کاملا آزاد نیست (</a:t>
            </a:r>
            <a:r>
              <a:rPr lang="en-US">
                <a:solidFill>
                  <a:prstClr val="black"/>
                </a:solidFill>
                <a:cs typeface="B Zar" panose="00000400000000000000" pitchFamily="2" charset="-78"/>
              </a:rPr>
              <a:t>bourg, 2019:513</a:t>
            </a:r>
            <a:r>
              <a:rPr lang="fa-IR">
                <a:solidFill>
                  <a:prstClr val="black"/>
                </a:solidFill>
                <a:cs typeface="B Zar" panose="00000400000000000000" pitchFamily="2" charset="-78"/>
              </a:rPr>
              <a:t>)</a:t>
            </a:r>
          </a:p>
          <a:p>
            <a:endParaRPr lang="fa-IR"/>
          </a:p>
        </p:txBody>
      </p:sp>
      <p:sp>
        <p:nvSpPr>
          <p:cNvPr id="4" name="Flowchart: Process 3"/>
          <p:cNvSpPr/>
          <p:nvPr/>
        </p:nvSpPr>
        <p:spPr>
          <a:xfrm>
            <a:off x="838200" y="4572000"/>
            <a:ext cx="4262510" cy="101287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تفکر ضد اقتدارگرا و مرکز گرا</a:t>
            </a:r>
            <a:endParaRPr lang="fa-IR" b="1">
              <a:solidFill>
                <a:srgbClr val="FF0000"/>
              </a:solidFill>
            </a:endParaRPr>
          </a:p>
        </p:txBody>
      </p:sp>
    </p:spTree>
    <p:extLst>
      <p:ext uri="{BB962C8B-B14F-4D97-AF65-F5344CB8AC3E}">
        <p14:creationId xmlns:p14="http://schemas.microsoft.com/office/powerpoint/2010/main" val="858093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نکته قابل  توجه در مورد </a:t>
            </a:r>
            <a:r>
              <a:rPr lang="fa-IR" b="1" smtClean="0">
                <a:solidFill>
                  <a:srgbClr val="FF0000"/>
                </a:solidFill>
                <a:cs typeface="B Zar" panose="00000400000000000000" pitchFamily="2" charset="-78"/>
              </a:rPr>
              <a:t>شکل گیری نظریه پسا ساختارگرا </a:t>
            </a:r>
            <a:r>
              <a:rPr lang="fa-IR" smtClean="0">
                <a:cs typeface="B Zar" panose="00000400000000000000" pitchFamily="2" charset="-78"/>
              </a:rPr>
              <a:t>این است که  دریدا و پساساختارگرایان دیگر از جوامعی آمدند که مستعمره قدرت های اروپایی بودند و پساساختارگرایی به شکل چالش بر انگیزی در پشت صحنه یا جلو صحنه آن چیزی که اکنون تلاش های پسا استعماری و روند های مربوط به آن خوانده می شود به وجود می آمد (</a:t>
            </a:r>
            <a:r>
              <a:rPr lang="en-US" smtClean="0">
                <a:cs typeface="B Zar" panose="00000400000000000000" pitchFamily="2" charset="-78"/>
              </a:rPr>
              <a:t>Bowman, 2016:9</a:t>
            </a:r>
            <a:r>
              <a:rPr lang="fa-IR" smtClean="0">
                <a:cs typeface="B Zar" panose="00000400000000000000" pitchFamily="2" charset="-78"/>
              </a:rPr>
              <a:t>)</a:t>
            </a:r>
          </a:p>
        </p:txBody>
      </p:sp>
    </p:spTree>
    <p:extLst>
      <p:ext uri="{BB962C8B-B14F-4D97-AF65-F5344CB8AC3E}">
        <p14:creationId xmlns:p14="http://schemas.microsoft.com/office/powerpoint/2010/main" val="400491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در نظریه پساساختارگرایی دریدا هر پدیده ای همان قدر که به مثابه امری ساخته شده تعریف می شودامری است که می سازد این دیدگاه از طرفی ساختارگرایی را مورد نقد قرار می دهد و از طرفی دیگر دیدگاه های مدرن سوژه محور را به عنوان مثال «ما ممکن است  بیشتر فکر کنیم سخنرانان در کنفرانس ها صحبت می کنند به دلیل این که دارای نام هستند از طرفی دیگر در عین حال نام ها و شهرت ها به وسیله چنین سخنران های شکل می گیرد. </a:t>
            </a:r>
          </a:p>
          <a:p>
            <a:endParaRPr lang="fa-IR"/>
          </a:p>
        </p:txBody>
      </p:sp>
      <p:sp>
        <p:nvSpPr>
          <p:cNvPr id="4" name="Flowchart: Process 3"/>
          <p:cNvSpPr/>
          <p:nvPr/>
        </p:nvSpPr>
        <p:spPr>
          <a:xfrm>
            <a:off x="838200" y="4290645"/>
            <a:ext cx="3573194" cy="1069145"/>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دیدگاه های مدرن سوژه محور</a:t>
            </a:r>
            <a:endParaRPr lang="fa-IR" b="1">
              <a:solidFill>
                <a:srgbClr val="FF0000"/>
              </a:solidFill>
            </a:endParaRPr>
          </a:p>
        </p:txBody>
      </p:sp>
    </p:spTree>
    <p:extLst>
      <p:ext uri="{BB962C8B-B14F-4D97-AF65-F5344CB8AC3E}">
        <p14:creationId xmlns:p14="http://schemas.microsoft.com/office/powerpoint/2010/main" val="1167189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868614" y="1825625"/>
            <a:ext cx="7485185" cy="4351338"/>
          </a:xfrm>
        </p:spPr>
        <p:txBody>
          <a:bodyPr/>
          <a:lstStyle/>
          <a:p>
            <a:pPr algn="just"/>
            <a:r>
              <a:rPr lang="fa-IR" smtClean="0">
                <a:cs typeface="B Zar" panose="00000400000000000000" pitchFamily="2" charset="-78"/>
              </a:rPr>
              <a:t>اگر اصطلاح دریدا را بخواهیم به کار ببریم: کنفرانس های عملی تهیه ساخت یافته (</a:t>
            </a:r>
            <a:r>
              <a:rPr lang="en-US" smtClean="0">
                <a:cs typeface="B Zar" panose="00000400000000000000" pitchFamily="2" charset="-78"/>
              </a:rPr>
              <a:t>constative</a:t>
            </a:r>
            <a:r>
              <a:rPr lang="fa-IR" smtClean="0">
                <a:cs typeface="B Zar" panose="00000400000000000000" pitchFamily="2" charset="-78"/>
              </a:rPr>
              <a:t>) (بیانگر سطحی از جایگاه ها) نیستند، آن ه سازنده (</a:t>
            </a:r>
            <a:r>
              <a:rPr lang="en-US" smtClean="0">
                <a:cs typeface="B Zar" panose="00000400000000000000" pitchFamily="2" charset="-78"/>
              </a:rPr>
              <a:t>performative</a:t>
            </a:r>
            <a:r>
              <a:rPr lang="fa-IR" smtClean="0">
                <a:cs typeface="B Zar" panose="00000400000000000000" pitchFamily="2" charset="-78"/>
              </a:rPr>
              <a:t>) (تولید کننده سطحی از جایگگاه ها) هم هستند(</a:t>
            </a:r>
            <a:r>
              <a:rPr lang="en-US" smtClean="0">
                <a:cs typeface="B Zar" panose="00000400000000000000" pitchFamily="2" charset="-78"/>
              </a:rPr>
              <a:t>bowman, 2016:11</a:t>
            </a:r>
            <a:r>
              <a:rPr lang="fa-IR" smtClean="0">
                <a:cs typeface="B Zar" panose="00000400000000000000" pitchFamily="2" charset="-78"/>
              </a:rPr>
              <a:t>) «پساساختارگرایی دارای زمینه ای ناهمگون است  به همین دلیل می توان در نظر گرفت که پساساختارگرایان به ندرت در میان خودشان توافق داشتند دریدا و فوکو با یکدیگر بر سرقضیه دیوانگی و دکارت جدل داشتند، دلوز و فوکو همکاریشان را به دلیل اختلاف بر سر قابلیت از زیر سلطه درآمدن میل از دست دادند.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58169"/>
            <a:ext cx="3030414" cy="3043943"/>
          </a:xfrm>
          <a:prstGeom prst="rect">
            <a:avLst/>
          </a:prstGeom>
        </p:spPr>
      </p:pic>
      <p:sp>
        <p:nvSpPr>
          <p:cNvPr id="5" name="TextBox 4"/>
          <p:cNvSpPr txBox="1"/>
          <p:nvPr/>
        </p:nvSpPr>
        <p:spPr>
          <a:xfrm>
            <a:off x="1561514" y="5275385"/>
            <a:ext cx="1505243" cy="369332"/>
          </a:xfrm>
          <a:prstGeom prst="rect">
            <a:avLst/>
          </a:prstGeom>
          <a:noFill/>
        </p:spPr>
        <p:txBody>
          <a:bodyPr wrap="square" rtlCol="1">
            <a:spAutoFit/>
          </a:bodyPr>
          <a:lstStyle/>
          <a:p>
            <a:pPr algn="ctr"/>
            <a:r>
              <a:rPr lang="fa-IR" smtClean="0">
                <a:solidFill>
                  <a:srgbClr val="FF0000"/>
                </a:solidFill>
                <a:cs typeface="B Zar" panose="00000400000000000000" pitchFamily="2" charset="-78"/>
              </a:rPr>
              <a:t>دریدا</a:t>
            </a:r>
            <a:endParaRPr lang="fa-IR">
              <a:solidFill>
                <a:srgbClr val="FF0000"/>
              </a:solidFill>
              <a:cs typeface="B Zar" panose="00000400000000000000" pitchFamily="2" charset="-78"/>
            </a:endParaRPr>
          </a:p>
        </p:txBody>
      </p:sp>
    </p:spTree>
    <p:extLst>
      <p:ext uri="{BB962C8B-B14F-4D97-AF65-F5344CB8AC3E}">
        <p14:creationId xmlns:p14="http://schemas.microsoft.com/office/powerpoint/2010/main" val="1528574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بودریار  هر دو رویکرد فوکو و دلوز را زیر سوال می برد چون بر این باور بود که در عصر بازنمایی ها مقاومت مری باطل است. بنابراین این نکته که پساساختارگرایان در ویژگی های مشترکی با یکدیگر سهیم بودند. به صورت گسترده ای کارکرد دریافت بیرونی  و پس نگری تاریخی بوده است</a:t>
            </a:r>
          </a:p>
          <a:p>
            <a:endParaRPr lang="fa-IR"/>
          </a:p>
        </p:txBody>
      </p:sp>
      <p:sp>
        <p:nvSpPr>
          <p:cNvPr id="4" name="Flowchart: Decision 3"/>
          <p:cNvSpPr/>
          <p:nvPr/>
        </p:nvSpPr>
        <p:spPr>
          <a:xfrm>
            <a:off x="838200" y="3516923"/>
            <a:ext cx="4001086" cy="2096085"/>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دریافت بیرونی  و پس نگری تاریخی</a:t>
            </a:r>
            <a:endParaRPr lang="fa-IR">
              <a:solidFill>
                <a:srgbClr val="FF0000"/>
              </a:solidFill>
            </a:endParaRPr>
          </a:p>
        </p:txBody>
      </p:sp>
    </p:spTree>
    <p:extLst>
      <p:ext uri="{BB962C8B-B14F-4D97-AF65-F5344CB8AC3E}">
        <p14:creationId xmlns:p14="http://schemas.microsoft.com/office/powerpoint/2010/main" val="2991242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cs typeface="B Zar" panose="00000400000000000000" pitchFamily="2" charset="-78"/>
              </a:rPr>
              <a:t>1- مقدمه و بیان مساله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آگاهی ذهنیت هویت و سوژه مفاهیم در هم تنیده ای هستند که در طی قرون و در پی تطور تاریخی دستخوش دگرگونی در مفهوم و مبنای فلسفی خود شده اند و اندیشه ها و مکاتب فلسفی و اجتماعی عرصه تاخت و تاز رویکردهای متضادی در باب سوژه  و آگاهی انسان به مثابه مهم ترین بنای شکل دهی به آن مکتب بوده اند. «فلسفه  مدرن قاره ای نه تنها شامل ازش سوژه (ذهن) و گرایش به سوژگی (ذهنیت) اصیل است بلکه از ذهن و خودآگاهی ذهنی به عنوان آگاهی بنیادین یاد می کند. </a:t>
            </a:r>
            <a:endParaRPr lang="fa-IR">
              <a:cs typeface="B Zar" panose="00000400000000000000" pitchFamily="2" charset="-78"/>
            </a:endParaRPr>
          </a:p>
        </p:txBody>
      </p:sp>
    </p:spTree>
    <p:extLst>
      <p:ext uri="{BB962C8B-B14F-4D97-AF65-F5344CB8AC3E}">
        <p14:creationId xmlns:p14="http://schemas.microsoft.com/office/powerpoint/2010/main" val="3298522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طور مثال علیرغم این حقیقت که هیچ گاه یک جنبش پساساختارگرایی مدعی یک هسته برنامه ریزی شده وجود نداشته است با این حال در سال 1980 خارج از فرانسه این شیوه تفکر به عنوان ویژگی های مشترکی که با زبان ذهنیت میل، تاریخ و سیاست مرتبط است غالب شد از جمله این موارد: </a:t>
            </a:r>
          </a:p>
          <a:p>
            <a:pPr lvl="0" algn="just"/>
            <a:r>
              <a:rPr lang="fa-IR">
                <a:solidFill>
                  <a:prstClr val="black"/>
                </a:solidFill>
                <a:cs typeface="B Zar" panose="00000400000000000000" pitchFamily="2" charset="-78"/>
              </a:rPr>
              <a:t>استقبال کلی از حاشیه ها و امر حاشیه ای، تفاوت تفکیکف دیگری، غیاب، بی ثباتی  تعیین ناپذیری بازی ناهمگنی پلورالیسم همراه با بیزاری پیوسته ای از متافیزیک، ذات گرایی، بنیاد گراییف جهانی شدن، عقلانیت و شکستن </a:t>
            </a:r>
            <a:r>
              <a:rPr lang="fa-IR" b="1">
                <a:solidFill>
                  <a:srgbClr val="FF0000"/>
                </a:solidFill>
                <a:cs typeface="B Zar" panose="00000400000000000000" pitchFamily="2" charset="-78"/>
              </a:rPr>
              <a:t>تفکر تقلیل گرایانه ای این یا </a:t>
            </a:r>
            <a:r>
              <a:rPr lang="fa-IR" b="1" smtClean="0">
                <a:solidFill>
                  <a:srgbClr val="FF0000"/>
                </a:solidFill>
                <a:cs typeface="B Zar" panose="00000400000000000000" pitchFamily="2" charset="-78"/>
              </a:rPr>
              <a:t>آن </a:t>
            </a:r>
            <a:r>
              <a:rPr lang="fa-IR">
                <a:solidFill>
                  <a:prstClr val="black"/>
                </a:solidFill>
                <a:cs typeface="B Zar" panose="00000400000000000000" pitchFamily="2" charset="-78"/>
              </a:rPr>
              <a:t>که تضادهای ساده انگارانه ای را میان مرکز و پیرامون، همان و متفاوت خود و دگیری ترسیم می کند. </a:t>
            </a:r>
          </a:p>
          <a:p>
            <a:pPr algn="just"/>
            <a:endParaRPr lang="fa-IR">
              <a:cs typeface="B Zar" panose="00000400000000000000" pitchFamily="2" charset="-78"/>
            </a:endParaRPr>
          </a:p>
        </p:txBody>
      </p:sp>
    </p:spTree>
    <p:extLst>
      <p:ext uri="{BB962C8B-B14F-4D97-AF65-F5344CB8AC3E}">
        <p14:creationId xmlns:p14="http://schemas.microsoft.com/office/powerpoint/2010/main" val="1614706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389120" y="1825625"/>
            <a:ext cx="6964680" cy="4351338"/>
          </a:xfrm>
        </p:spPr>
        <p:txBody>
          <a:bodyPr/>
          <a:lstStyle/>
          <a:p>
            <a:pPr algn="just"/>
            <a:r>
              <a:rPr lang="fa-IR" smtClean="0">
                <a:cs typeface="B Zar" panose="00000400000000000000" pitchFamily="2" charset="-78"/>
              </a:rPr>
              <a:t>تردید های قدرتمدی در مورد اومانیست ها که «خود» یکدست و یکپارچه می دانند به همان اندازه که به حل مشکلات مربوط به </a:t>
            </a:r>
            <a:r>
              <a:rPr lang="fa-IR" b="1" smtClean="0">
                <a:solidFill>
                  <a:srgbClr val="FF0000"/>
                </a:solidFill>
                <a:cs typeface="B Zar" panose="00000400000000000000" pitchFamily="2" charset="-78"/>
              </a:rPr>
              <a:t>سوبژکتیویسم</a:t>
            </a:r>
            <a:r>
              <a:rPr lang="fa-IR" smtClean="0">
                <a:cs typeface="B Zar" panose="00000400000000000000" pitchFamily="2" charset="-78"/>
              </a:rPr>
              <a:t> و تجسم علیه روش هایی چون ساختارگرایی که ذهنیت گرایی را کم ارزش جلوه دادند. </a:t>
            </a:r>
          </a:p>
          <a:p>
            <a:pPr algn="just"/>
            <a:r>
              <a:rPr lang="fa-IR" smtClean="0">
                <a:cs typeface="B Zar" panose="00000400000000000000" pitchFamily="2" charset="-78"/>
              </a:rPr>
              <a:t>توجه به میل رها شده</a:t>
            </a:r>
          </a:p>
          <a:p>
            <a:pPr algn="just"/>
            <a:r>
              <a:rPr lang="fa-IR">
                <a:cs typeface="B Zar" panose="00000400000000000000" pitchFamily="2" charset="-78"/>
              </a:rPr>
              <a:t> </a:t>
            </a:r>
            <a:r>
              <a:rPr lang="fa-IR" smtClean="0">
                <a:cs typeface="B Zar" panose="00000400000000000000" pitchFamily="2" charset="-78"/>
              </a:rPr>
              <a:t>انتقاد از تمامیت بخشی غایت گرایی و حاوی دیدگاه های پیشرو در تاریخ که با توجه تازه ای به موقتی بودن شدن، پروسه، پایان و اتفاقات همراه هستند (</a:t>
            </a:r>
            <a:r>
              <a:rPr lang="en-US" smtClean="0">
                <a:cs typeface="B Zar" panose="00000400000000000000" pitchFamily="2" charset="-78"/>
              </a:rPr>
              <a:t>bourg, 2019, 491</a:t>
            </a:r>
            <a:r>
              <a:rPr lang="fa-IR" smtClean="0">
                <a:cs typeface="B Zar" panose="00000400000000000000" pitchFamily="2" charset="-78"/>
              </a:rPr>
              <a:t>)</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199" y="1985549"/>
            <a:ext cx="3325837" cy="3064752"/>
          </a:xfrm>
          <a:prstGeom prst="rect">
            <a:avLst/>
          </a:prstGeom>
        </p:spPr>
      </p:pic>
    </p:spTree>
    <p:extLst>
      <p:ext uri="{BB962C8B-B14F-4D97-AF65-F5344CB8AC3E}">
        <p14:creationId xmlns:p14="http://schemas.microsoft.com/office/powerpoint/2010/main" val="16596731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علاوه بر رویکرد های پساساختارگرایی و پست مدرنیسم یکی دیگر از رویکردهای منتقد نگاه مدرن به سوژه نظریه انتقادی است. در رویکرد انتقادی آدورنو می بینیم که مسئله اصلی عدم توانایی ذهن یا سوژه در مفهوم سازی است زیرا مفهوم سازی مستلزم فرض همسانی ابژه و مفهوم است در حالی که ابژه ها همان نیستند که بتوان از آنها کلیتی ساخت و مفهومی که بر آن ها اطلاق می شود. همواره چیزهایی از ابژه ها را در بر نمی گیرد. فرض اساسی ناهمسانی میان ابژه  و سوژه به واقع ناهمسانی میان ابژه نیز هست. </a:t>
            </a:r>
            <a:endParaRPr lang="fa-IR">
              <a:cs typeface="B Zar" panose="00000400000000000000" pitchFamily="2" charset="-78"/>
            </a:endParaRPr>
          </a:p>
        </p:txBody>
      </p:sp>
      <p:sp>
        <p:nvSpPr>
          <p:cNvPr id="4" name="Flowchart: Process 3"/>
          <p:cNvSpPr/>
          <p:nvPr/>
        </p:nvSpPr>
        <p:spPr>
          <a:xfrm>
            <a:off x="1603717" y="4346917"/>
            <a:ext cx="3474720" cy="129422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نگاه مدرن به سوژه نظریه انتقادی</a:t>
            </a:r>
            <a:endParaRPr lang="fa-IR" b="1">
              <a:solidFill>
                <a:srgbClr val="FF0000"/>
              </a:solidFill>
            </a:endParaRPr>
          </a:p>
        </p:txBody>
      </p:sp>
    </p:spTree>
    <p:extLst>
      <p:ext uri="{BB962C8B-B14F-4D97-AF65-F5344CB8AC3E}">
        <p14:creationId xmlns:p14="http://schemas.microsoft.com/office/powerpoint/2010/main" val="12394512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784208" y="1825625"/>
            <a:ext cx="7569591" cy="4351338"/>
          </a:xfrm>
        </p:spPr>
        <p:txBody>
          <a:bodyPr/>
          <a:lstStyle/>
          <a:p>
            <a:pPr algn="just"/>
            <a:r>
              <a:rPr lang="fa-IR" smtClean="0">
                <a:cs typeface="B Zar" panose="00000400000000000000" pitchFamily="2" charset="-78"/>
              </a:rPr>
              <a:t>در دیگاه آدورنو </a:t>
            </a:r>
            <a:r>
              <a:rPr lang="fa-IR" b="1" smtClean="0">
                <a:solidFill>
                  <a:srgbClr val="FF0000"/>
                </a:solidFill>
                <a:cs typeface="B Zar" panose="00000400000000000000" pitchFamily="2" charset="-78"/>
              </a:rPr>
              <a:t>سوژه</a:t>
            </a:r>
            <a:r>
              <a:rPr lang="fa-IR" smtClean="0">
                <a:cs typeface="B Zar" panose="00000400000000000000" pitchFamily="2" charset="-78"/>
              </a:rPr>
              <a:t> از نظر فیزیک و فلسفه مدرن همه چیز است، </a:t>
            </a:r>
            <a:r>
              <a:rPr lang="fa-IR" b="1" smtClean="0">
                <a:solidFill>
                  <a:srgbClr val="FF0000"/>
                </a:solidFill>
                <a:cs typeface="B Zar" panose="00000400000000000000" pitchFamily="2" charset="-78"/>
              </a:rPr>
              <a:t>کل یکپارچه ای نیست که همواره ثابت باقی بماند </a:t>
            </a:r>
            <a:r>
              <a:rPr lang="fa-IR" smtClean="0">
                <a:cs typeface="B Zar" panose="00000400000000000000" pitchFamily="2" charset="-78"/>
              </a:rPr>
              <a:t>و از کار خود باخبر باشد. بر عکس چیزی است پراکنده و تکه پاره، نه همه آدم ها سرجمع انسانیت را می سازند و نه هر آدمی در خود کلیتی است به سامان و منطقی- شور موجودی است ناخودآگاه که بنا به عادت زندگی می کند گاه به ندرت به خود می اندیشد(احمدی، 1376، 222)</a:t>
            </a:r>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775195" y="1916101"/>
            <a:ext cx="3009013" cy="2684034"/>
          </a:xfrm>
          <a:prstGeom prst="rect">
            <a:avLst/>
          </a:prstGeom>
        </p:spPr>
      </p:pic>
      <p:sp>
        <p:nvSpPr>
          <p:cNvPr id="6" name="TextBox 5"/>
          <p:cNvSpPr txBox="1"/>
          <p:nvPr/>
        </p:nvSpPr>
        <p:spPr>
          <a:xfrm>
            <a:off x="1505243" y="4839286"/>
            <a:ext cx="1378634"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آدورنو</a:t>
            </a:r>
            <a:endParaRPr lang="fa-IR">
              <a:solidFill>
                <a:srgbClr val="FF0000"/>
              </a:solidFill>
            </a:endParaRPr>
          </a:p>
        </p:txBody>
      </p:sp>
    </p:spTree>
    <p:extLst>
      <p:ext uri="{BB962C8B-B14F-4D97-AF65-F5344CB8AC3E}">
        <p14:creationId xmlns:p14="http://schemas.microsoft.com/office/powerpoint/2010/main" val="2072188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بنابراین سنت های فکری پساساختارگرایی پست مدرنیسم و نظریه انتقادی در تقابل با کلیت گرایی ضابطه مندی و قانون گرایی و تک  صدایی سنت فکری مدرن است و محصول آن سوژه ای متکثر متنوع یا چند پاره و سوژه ای دگر بنیاد است. </a:t>
            </a:r>
            <a:endParaRPr lang="fa-IR">
              <a:cs typeface="B Zar" panose="00000400000000000000" pitchFamily="2" charset="-78"/>
            </a:endParaRPr>
          </a:p>
        </p:txBody>
      </p:sp>
      <p:sp>
        <p:nvSpPr>
          <p:cNvPr id="4" name="Flowchart: Process 3"/>
          <p:cNvSpPr/>
          <p:nvPr/>
        </p:nvSpPr>
        <p:spPr>
          <a:xfrm>
            <a:off x="838200" y="3671667"/>
            <a:ext cx="4192173" cy="139270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کلیت گرایی ضابطه مندی و قانون گرایی و تک  صدایی</a:t>
            </a:r>
            <a:endParaRPr lang="fa-IR" b="1">
              <a:solidFill>
                <a:srgbClr val="FF0000"/>
              </a:solidFill>
            </a:endParaRPr>
          </a:p>
        </p:txBody>
      </p:sp>
    </p:spTree>
    <p:extLst>
      <p:ext uri="{BB962C8B-B14F-4D97-AF65-F5344CB8AC3E}">
        <p14:creationId xmlns:p14="http://schemas.microsoft.com/office/powerpoint/2010/main" val="4177322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بستر اجتماعی این گذار نظری: </a:t>
            </a:r>
          </a:p>
          <a:p>
            <a:pPr algn="just"/>
            <a:r>
              <a:rPr lang="fa-IR" smtClean="0">
                <a:cs typeface="B Zar" panose="00000400000000000000" pitchFamily="2" charset="-78"/>
              </a:rPr>
              <a:t>در دوره مدرنیسم که به معنای روشنگری است فرد این توانایی را دارد که هر نوعی از ساخت را با استفاده از ذهن خود جهت دهد. این وضعیت به مثابه جنبش انقلاب صنعتی و سرمایه داری دیده شده است. </a:t>
            </a:r>
            <a:r>
              <a:rPr lang="fa-IR" b="1" smtClean="0">
                <a:solidFill>
                  <a:srgbClr val="FF0000"/>
                </a:solidFill>
                <a:cs typeface="B Zar" panose="00000400000000000000" pitchFamily="2" charset="-78"/>
              </a:rPr>
              <a:t>پست مدرنیسم طغیانی علیه مدرنیسم بود. </a:t>
            </a:r>
            <a:r>
              <a:rPr lang="fa-IR" smtClean="0">
                <a:cs typeface="B Zar" panose="00000400000000000000" pitchFamily="2" charset="-78"/>
              </a:rPr>
              <a:t>پرسش درباره هنر و معماری تاریخ و معرفت شناسی در دوره پست مدرن مورد بررسی قرار گرفت. جامعه پست مدرن حالتی ابژکیتو نسبت به ارزش های اجتماعی دارد. پست مدرنیسم جهانی شدن را به عنوان یکی از ارزش های مرکزی  مدرنیسم واژگون می کند. آنها این شکل از زندگی را به کار می برند. بنابراین جوامع پست مدرن همه قوانین را و عادت های پیشین را فرو می ریزند(</a:t>
            </a:r>
            <a:r>
              <a:rPr lang="en-US" smtClean="0">
                <a:cs typeface="B Zar" panose="00000400000000000000" pitchFamily="2" charset="-78"/>
              </a:rPr>
              <a:t>Kahraman, 2015, 4</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2322380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ژولیا کریستوا</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a:xfrm>
            <a:off x="4037428" y="1825625"/>
            <a:ext cx="7316372" cy="4351338"/>
          </a:xfrm>
        </p:spPr>
        <p:txBody>
          <a:bodyPr/>
          <a:lstStyle/>
          <a:p>
            <a:pPr algn="just"/>
            <a:r>
              <a:rPr lang="fa-IR" smtClean="0">
                <a:cs typeface="B Zar" panose="00000400000000000000" pitchFamily="2" charset="-78"/>
              </a:rPr>
              <a:t>ژولیا کریستوا در 1941 متولد و در 1966 از بلغارستان وارد فرانسه  شد و چون متفکری بود که به تعبیر «رولان بارت» هر چیزی را که تصور می کریم به پایان آن رسیده ایم او از نو اغاز می کند «پس از ورود به فرانسه پرسش هایی را طرح کرد که د رواقع شاکله نظریات اصلی او در مورد وجوه متفاوت امر نشانه ای و نمادین بود.  این پرسش ها با ورود به فرانسه ای شکل گرفت که با ویژگی هایی گره خورده یا همان چیزی که بعد تر کریستوا آن را امر نمادین می خواند تعریف می شد. کریستوا:</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31156"/>
            <a:ext cx="3002280" cy="2670033"/>
          </a:xfrm>
          <a:prstGeom prst="rect">
            <a:avLst/>
          </a:prstGeom>
        </p:spPr>
      </p:pic>
      <p:sp>
        <p:nvSpPr>
          <p:cNvPr id="5" name="TextBox 4"/>
          <p:cNvSpPr txBox="1"/>
          <p:nvPr/>
        </p:nvSpPr>
        <p:spPr>
          <a:xfrm>
            <a:off x="1322363" y="4951828"/>
            <a:ext cx="1730326"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ژولیا کریستوا</a:t>
            </a:r>
            <a:endParaRPr lang="fa-IR">
              <a:solidFill>
                <a:srgbClr val="FF0000"/>
              </a:solidFill>
            </a:endParaRPr>
          </a:p>
        </p:txBody>
      </p:sp>
    </p:spTree>
    <p:extLst>
      <p:ext uri="{BB962C8B-B14F-4D97-AF65-F5344CB8AC3E}">
        <p14:creationId xmlns:p14="http://schemas.microsoft.com/office/powerpoint/2010/main" val="36615969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چون زن است می پرسد: </a:t>
            </a:r>
            <a:r>
              <a:rPr lang="fa-IR" b="1" smtClean="0">
                <a:solidFill>
                  <a:srgbClr val="FF0000"/>
                </a:solidFill>
                <a:cs typeface="B Zar" panose="00000400000000000000" pitchFamily="2" charset="-78"/>
              </a:rPr>
              <a:t>حالا که به جامعه مردسالار فرانسه آمده ام، تکلیف زندگی من چیست؟ </a:t>
            </a:r>
            <a:r>
              <a:rPr lang="fa-IR" smtClean="0">
                <a:cs typeface="B Zar" panose="00000400000000000000" pitchFamily="2" charset="-78"/>
              </a:rPr>
              <a:t>و با این زن بودگی </a:t>
            </a:r>
            <a:r>
              <a:rPr lang="fa-IR" smtClean="0">
                <a:cs typeface="B Zar" panose="00000400000000000000" pitchFamily="2" charset="-78"/>
              </a:rPr>
              <a:t>خودم </a:t>
            </a:r>
            <a:r>
              <a:rPr lang="fa-IR" smtClean="0">
                <a:cs typeface="B Zar" panose="00000400000000000000" pitchFamily="2" charset="-78"/>
              </a:rPr>
              <a:t>چه کنم؟ چون مهاجر است می پرسد: تکلیف بلغاری بودن من با فراسنوی  بودن چیست؟ چون روانکاو است می پرسد: تکلیف این میل با عقلی که در جامعه فرانسه حاکم است چیست؟ چون نویسنده ادبی است و وارد فضای فرانسه آن زمان شده که بیشتر فضای فلسفی است می پرسد تکلیف ادبیات با فلسفه چیست؟ بعدها که مادر می شودمی پرسند تکلیف این مادرانگی با پدرانگی چیست؟ (مهرایین ، 1397، 7)</a:t>
            </a:r>
            <a:endParaRPr lang="fa-IR">
              <a:cs typeface="B Zar" panose="00000400000000000000" pitchFamily="2" charset="-78"/>
            </a:endParaRPr>
          </a:p>
        </p:txBody>
      </p:sp>
    </p:spTree>
    <p:extLst>
      <p:ext uri="{BB962C8B-B14F-4D97-AF65-F5344CB8AC3E}">
        <p14:creationId xmlns:p14="http://schemas.microsoft.com/office/powerpoint/2010/main" val="18462188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پاسخ به تمامی این پرسش ها منجر به شکل گیری دیدگاه جامع کریستوا در هر یک از این فضاها شده است در واقع مفاهیم اساسی نظری او مانند «</a:t>
            </a:r>
            <a:r>
              <a:rPr lang="fa-IR" smtClean="0">
                <a:solidFill>
                  <a:srgbClr val="FF0000"/>
                </a:solidFill>
                <a:cs typeface="B Zar" panose="00000400000000000000" pitchFamily="2" charset="-78"/>
              </a:rPr>
              <a:t>دیگری</a:t>
            </a:r>
            <a:r>
              <a:rPr lang="fa-IR" smtClean="0">
                <a:cs typeface="B Zar" panose="00000400000000000000" pitchFamily="2" charset="-78"/>
              </a:rPr>
              <a:t>» و «</a:t>
            </a:r>
            <a:r>
              <a:rPr lang="fa-IR" smtClean="0">
                <a:solidFill>
                  <a:srgbClr val="FF0000"/>
                </a:solidFill>
                <a:cs typeface="B Zar" panose="00000400000000000000" pitchFamily="2" charset="-78"/>
              </a:rPr>
              <a:t>سرپیچی</a:t>
            </a:r>
            <a:r>
              <a:rPr lang="fa-IR" smtClean="0">
                <a:cs typeface="B Zar" panose="00000400000000000000" pitchFamily="2" charset="-78"/>
              </a:rPr>
              <a:t>» در حوزه های روانی، زبانیف اجتماعی یا یافتن پاسخ برای این پرسش ها که از تجربه زیسته او بر می خاستند امیخته بود. کریستوا را مانند لکان، دریدا، بودریار از متفکران اندیشه پساساختارگرایی می باشد اما می توان گفت پسا ساختارگرایی کریستوایی در وجوهی با اندیشمندان مورد اشاره تلاقی می یابد. او به کل ساختارها را نقض نمی کند بلکه به پویاسازی ساختار می اندیشد همان طور که در مورد زبان هم به پویایی سازی فرایندهای دلالت نمادین قایل است.</a:t>
            </a:r>
            <a:endParaRPr lang="fa-IR">
              <a:cs typeface="B Zar" panose="00000400000000000000" pitchFamily="2" charset="-78"/>
            </a:endParaRPr>
          </a:p>
        </p:txBody>
      </p:sp>
      <p:sp>
        <p:nvSpPr>
          <p:cNvPr id="4" name="Flowchart: Decision 3"/>
          <p:cNvSpPr/>
          <p:nvPr/>
        </p:nvSpPr>
        <p:spPr>
          <a:xfrm>
            <a:off x="2156345" y="4754880"/>
            <a:ext cx="3245649" cy="1168247"/>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پویاسازی ساختار</a:t>
            </a:r>
            <a:endParaRPr lang="fa-IR" b="1">
              <a:solidFill>
                <a:srgbClr val="FF0000"/>
              </a:solidFill>
            </a:endParaRPr>
          </a:p>
        </p:txBody>
      </p:sp>
    </p:spTree>
    <p:extLst>
      <p:ext uri="{BB962C8B-B14F-4D97-AF65-F5344CB8AC3E}">
        <p14:creationId xmlns:p14="http://schemas.microsoft.com/office/powerpoint/2010/main" val="3592935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الف- سوژه و زبان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نظر کریستوا امر نهاده ایی نقطه آغازین برای دلالت در فرایند شکل گیری زبان است. می توان گفت بینامتنیت فضایی است که در ان جایگشت نظام های دلالتی روی می دهد و این جایگشت نظام های نشانه ای در هر کردار دلالتی (یا وضعیت ابراز و اظهار) جای گرفته و بدین سان این دلالت ها را از معنای ساده  و صریح جدا کرده در معرض چندپارگی معنایی قرار می دهد. از این جا کریستوا نقبی به سوژه می زند یعنی خاستگاه اصلی زبان همان طور که زبان از شفافیت و صراحت معنایی برخوردار نیست، سوژه نیز سوژه ای شفاف و صریح نیست بلکه سوژه ای در فرایند است. </a:t>
            </a:r>
            <a:endParaRPr lang="fa-IR">
              <a:cs typeface="B Zar" panose="00000400000000000000" pitchFamily="2" charset="-78"/>
            </a:endParaRPr>
          </a:p>
        </p:txBody>
      </p:sp>
      <p:sp>
        <p:nvSpPr>
          <p:cNvPr id="4" name="Flowchart: Process 3"/>
          <p:cNvSpPr/>
          <p:nvPr/>
        </p:nvSpPr>
        <p:spPr>
          <a:xfrm>
            <a:off x="2222695" y="4698609"/>
            <a:ext cx="3291840" cy="118168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نقبی به سوژه</a:t>
            </a:r>
            <a:endParaRPr lang="fa-IR" b="1">
              <a:solidFill>
                <a:srgbClr val="FF0000"/>
              </a:solidFill>
            </a:endParaRPr>
          </a:p>
        </p:txBody>
      </p:sp>
    </p:spTree>
    <p:extLst>
      <p:ext uri="{BB962C8B-B14F-4D97-AF65-F5344CB8AC3E}">
        <p14:creationId xmlns:p14="http://schemas.microsoft.com/office/powerpoint/2010/main" val="3663745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بنابراین فلسفه فاره ای مدرن باید به مثابه فلسفه ذهنیت شناخته و مورد بحث قرار گیرد (</a:t>
            </a:r>
            <a:r>
              <a:rPr lang="en-US">
                <a:solidFill>
                  <a:prstClr val="black"/>
                </a:solidFill>
                <a:cs typeface="B Zar" panose="00000400000000000000" pitchFamily="2" charset="-78"/>
              </a:rPr>
              <a:t>morina, 2007, 147</a:t>
            </a:r>
            <a:r>
              <a:rPr lang="fa-IR">
                <a:solidFill>
                  <a:prstClr val="black"/>
                </a:solidFill>
                <a:cs typeface="B Zar" panose="00000400000000000000" pitchFamily="2" charset="-78"/>
              </a:rPr>
              <a:t>) با گذار از عصر کلاسیک که در ان چارچوب های شناختی مبتنی بر دین و اسطوره بود، به عصر مدرن و در اوج آن جنبش روشنگری به ناگاه انسان در محوریت شناخت قرار می گیرد و «شمار کثیر </a:t>
            </a:r>
            <a:r>
              <a:rPr lang="fa-IR" smtClean="0">
                <a:solidFill>
                  <a:prstClr val="black"/>
                </a:solidFill>
                <a:cs typeface="B Zar" panose="00000400000000000000" pitchFamily="2" charset="-78"/>
              </a:rPr>
              <a:t>چهره </a:t>
            </a:r>
            <a:r>
              <a:rPr lang="fa-IR">
                <a:solidFill>
                  <a:prstClr val="black"/>
                </a:solidFill>
                <a:cs typeface="B Zar" panose="00000400000000000000" pitchFamily="2" charset="-78"/>
              </a:rPr>
              <a:t>های اسطوره ای به یک مخرج مشترک واحد، به ذهن بشری فروکاسته می شوند « (آدورنو، هورکهایمر 1384، 34)</a:t>
            </a:r>
          </a:p>
          <a:p>
            <a:endParaRPr lang="fa-IR"/>
          </a:p>
        </p:txBody>
      </p:sp>
      <p:sp>
        <p:nvSpPr>
          <p:cNvPr id="4" name="Flowchart: Process 3"/>
          <p:cNvSpPr/>
          <p:nvPr/>
        </p:nvSpPr>
        <p:spPr>
          <a:xfrm>
            <a:off x="838200" y="4001294"/>
            <a:ext cx="4487593" cy="135049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چارچوب های شناختی مبتنی بر دین و اسطوره</a:t>
            </a:r>
            <a:endParaRPr lang="fa-IR" b="1">
              <a:solidFill>
                <a:srgbClr val="FF0000"/>
              </a:solidFill>
            </a:endParaRPr>
          </a:p>
        </p:txBody>
      </p:sp>
    </p:spTree>
    <p:extLst>
      <p:ext uri="{BB962C8B-B14F-4D97-AF65-F5344CB8AC3E}">
        <p14:creationId xmlns:p14="http://schemas.microsoft.com/office/powerpoint/2010/main" val="38987613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کریستوا تحت تاثیر هگل و نیچه، مفهوم «</a:t>
            </a:r>
            <a:r>
              <a:rPr lang="fa-IR" b="1" smtClean="0">
                <a:solidFill>
                  <a:srgbClr val="FF0000"/>
                </a:solidFill>
                <a:cs typeface="B Zar" panose="00000400000000000000" pitchFamily="2" charset="-78"/>
              </a:rPr>
              <a:t>خود</a:t>
            </a:r>
            <a:r>
              <a:rPr lang="fa-IR" smtClean="0">
                <a:cs typeface="B Zar" panose="00000400000000000000" pitchFamily="2" charset="-78"/>
              </a:rPr>
              <a:t>» به عنوان موجودی معقول و یکپارچه را به چالش کشید. مکافی به خوبی عصاره تلاش های فکری کریستوا را که در نظر منتقدان به منزله ناهمخوانی های فکری تغییر شده است را نشان می دهد «تلاش او برای کمک به یافتن فرا روی های طبیعت و قوت فرهنگ است همچنان که تلاش می کند تا قطبیت و دوگانگی میان این دو قلمرو را مضحمل کند (مک آفی، 1392،17)</a:t>
            </a:r>
            <a:endParaRPr lang="fa-IR">
              <a:cs typeface="B Zar" panose="00000400000000000000" pitchFamily="2" charset="-78"/>
            </a:endParaRPr>
          </a:p>
        </p:txBody>
      </p:sp>
      <p:sp>
        <p:nvSpPr>
          <p:cNvPr id="4" name="Flowchart: Process 3"/>
          <p:cNvSpPr/>
          <p:nvPr/>
        </p:nvSpPr>
        <p:spPr>
          <a:xfrm>
            <a:off x="1955409" y="4009292"/>
            <a:ext cx="2912013" cy="104101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فرا روی های طبیعت</a:t>
            </a:r>
            <a:endParaRPr lang="fa-IR" b="1">
              <a:solidFill>
                <a:srgbClr val="FF0000"/>
              </a:solidFill>
            </a:endParaRPr>
          </a:p>
        </p:txBody>
      </p:sp>
    </p:spTree>
    <p:extLst>
      <p:ext uri="{BB962C8B-B14F-4D97-AF65-F5344CB8AC3E}">
        <p14:creationId xmlns:p14="http://schemas.microsoft.com/office/powerpoint/2010/main" val="35482885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کریستوا سوژه با موجودات سخنگو را با زبان و زبان را با سوژه تعریف می کند. در این نگاه سوژه ها زبان را به کار نمی گیرند بلکه توسط استفاده خود از زبان شکل می گیرند و در نظام دلالتی و گفتمانی زبان است که سوژه قارد به اندیشیدن می گردد. در این تعبیر به تبع دوگانگی و تضادی که در فرایند های دلالتی زبان وجود دارد، سوژه ای نیز که محصول مشارکت در این فرایند دلالتی است و آگاهی او با زبان آغاز می شود. سوژه ای در فرایند و منقسم است و هویت سوژه دایما دستخوش تغییر و نوسان است. بنابراین جستن نوعی هویت منسجم که دارای مرزهای مشخص منطقی است، از نظر کریستتوا خیالی باطل است، سوژه میان تمام دوگانه های امر نشانه ای و نمادین همچون عقل و میل، طبیعت و فرهنگ امور آگاهانه و ناآگاهانه، غریزه و منطق، امور قبال بیان و غیر قابل بیان تقسیم شده است. </a:t>
            </a:r>
            <a:endParaRPr lang="fa-IR">
              <a:cs typeface="B Zar" panose="00000400000000000000" pitchFamily="2" charset="-78"/>
            </a:endParaRPr>
          </a:p>
        </p:txBody>
      </p:sp>
      <p:sp>
        <p:nvSpPr>
          <p:cNvPr id="4" name="Flowchart: Process 3"/>
          <p:cNvSpPr/>
          <p:nvPr/>
        </p:nvSpPr>
        <p:spPr>
          <a:xfrm>
            <a:off x="1913206" y="5064369"/>
            <a:ext cx="3207434" cy="84406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نوعی هویت منسجم</a:t>
            </a:r>
            <a:endParaRPr lang="fa-IR" b="1">
              <a:solidFill>
                <a:srgbClr val="FF0000"/>
              </a:solidFill>
            </a:endParaRPr>
          </a:p>
        </p:txBody>
      </p:sp>
    </p:spTree>
    <p:extLst>
      <p:ext uri="{BB962C8B-B14F-4D97-AF65-F5344CB8AC3E}">
        <p14:creationId xmlns:p14="http://schemas.microsoft.com/office/powerpoint/2010/main" val="1027414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دیدگاه نظری کریستوا موجود سخنگو کسی است که از طرفی در نظم منطقی معنای نمادین و از طرف دیگر به وسیله ی جا به جای های انرژی و بارهای نشانه ای روان و تن اش، دچار شکافتگی شده است موجود سخنگو یک سوژه ی در فرایند است چرا که هویت او هرگز در یک مکان ثبات نیافته است. هویت او دایما توسط عدم تجانس زبان نشانه ای نقض می شود(مک آفی، 1392، 195)</a:t>
            </a:r>
            <a:endParaRPr lang="fa-IR">
              <a:cs typeface="B Zar" panose="00000400000000000000" pitchFamily="2" charset="-78"/>
            </a:endParaRPr>
          </a:p>
        </p:txBody>
      </p:sp>
      <p:sp>
        <p:nvSpPr>
          <p:cNvPr id="4" name="Flowchart: Process 3"/>
          <p:cNvSpPr/>
          <p:nvPr/>
        </p:nvSpPr>
        <p:spPr>
          <a:xfrm>
            <a:off x="2855742" y="4262511"/>
            <a:ext cx="4121833" cy="133643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عدم تجانس زبان نشانه ای</a:t>
            </a:r>
            <a:endParaRPr lang="fa-IR" b="1">
              <a:solidFill>
                <a:srgbClr val="FF0000"/>
              </a:solidFill>
            </a:endParaRPr>
          </a:p>
        </p:txBody>
      </p:sp>
    </p:spTree>
    <p:extLst>
      <p:ext uri="{BB962C8B-B14F-4D97-AF65-F5344CB8AC3E}">
        <p14:creationId xmlns:p14="http://schemas.microsoft.com/office/powerpoint/2010/main" val="8601181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سوژه سخن گوی کریستوا از یک ذهن ترک خورده برخوردار </a:t>
            </a:r>
            <a:r>
              <a:rPr lang="fa-IR" smtClean="0">
                <a:cs typeface="B Zar" panose="00000400000000000000" pitchFamily="2" charset="-78"/>
              </a:rPr>
              <a:t>است که </a:t>
            </a:r>
            <a:r>
              <a:rPr lang="fa-IR" smtClean="0">
                <a:cs typeface="B Zar" panose="00000400000000000000" pitchFamily="2" charset="-78"/>
              </a:rPr>
              <a:t>شکاف ها و تناقضات ذهنی خود را به درون متن می ریزد در واقع بحرانی و چندگانه ذهن سوژه ریشه در سرگذشت فردی و اجتماعی چندگانه او دارد. در نظریه سوژه که کریستوا آن را به عنوان بدیلی برای خود در نظر می گیرد. </a:t>
            </a:r>
            <a:r>
              <a:rPr lang="fa-IR" b="1" smtClean="0">
                <a:solidFill>
                  <a:srgbClr val="FF0000"/>
                </a:solidFill>
                <a:cs typeface="B Zar" panose="00000400000000000000" pitchFamily="2" charset="-78"/>
              </a:rPr>
              <a:t>نقش زبان، فرهنگ و تاریخ </a:t>
            </a:r>
            <a:r>
              <a:rPr lang="fa-IR" smtClean="0">
                <a:cs typeface="B Zar" panose="00000400000000000000" pitchFamily="2" charset="-78"/>
              </a:rPr>
              <a:t>در هستی خود و عدم آگاهی کامل فرد از نیات کنش و عدم آگاهی </a:t>
            </a:r>
            <a:r>
              <a:rPr lang="fa-IR" smtClean="0">
                <a:cs typeface="B Zar" panose="00000400000000000000" pitchFamily="2" charset="-78"/>
              </a:rPr>
              <a:t>کامل </a:t>
            </a:r>
            <a:r>
              <a:rPr lang="fa-IR" smtClean="0">
                <a:cs typeface="B Zar" panose="00000400000000000000" pitchFamily="2" charset="-78"/>
              </a:rPr>
              <a:t>او از پدیده هایی که او را بر می سازند برجسته می گردد. کریستوا بر خلاف لکان که در صدد نوسازی  روان کاوی از طریق بازگشت به نیروی بر آشوبنده ی متون به لحاظ نظری خلاق فروید بود، یا دریدا که فرایندهای شالوده شکنی را همواره و از پیش در زبان نوشتاری متحقق می بینند. نظریه ی سخن گو بنا می کند اگر چه میراث فکری هگل نیچه فروید و هایدگر به همان اندازه که برای لکان و دریدا حایز اهمیت اند.</a:t>
            </a:r>
            <a:endParaRPr lang="fa-IR">
              <a:cs typeface="B Zar" panose="00000400000000000000" pitchFamily="2" charset="-78"/>
            </a:endParaRPr>
          </a:p>
        </p:txBody>
      </p:sp>
    </p:spTree>
    <p:extLst>
      <p:ext uri="{BB962C8B-B14F-4D97-AF65-F5344CB8AC3E}">
        <p14:creationId xmlns:p14="http://schemas.microsoft.com/office/powerpoint/2010/main" val="39782257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کریستوا نیز مهم محسوب می شودف با این حال او در مقایسه با آنان توجه مستقیم تری به واقعیات اجتماعی سوژه سخن گو دارد این توجه تا حدودی ناشی از مقاومت او در برابر فروکاستن سوژه ی سخن گو دارد. این توجه تا حدودی ناشی از مقاومت او در برابر فروکاستن سوژه به یک من استعلایی است، فروکاهشی غیر قابل دفاع در زبان شناسی دکارتی که لکان و دریدا نیز این فروکاهش در روان شناسی پسافرویدی را به همان نحو سست بنیاد دانسته اند (مایکل پین، 1380، 41</a:t>
            </a:r>
            <a:r>
              <a:rPr lang="fa-IR" smtClean="0">
                <a:cs typeface="B Zar" panose="00000400000000000000" pitchFamily="2" charset="-78"/>
              </a:rPr>
              <a:t>)</a:t>
            </a:r>
            <a:endParaRPr lang="fa-IR">
              <a:cs typeface="B Zar" panose="00000400000000000000" pitchFamily="2" charset="-78"/>
            </a:endParaRPr>
          </a:p>
        </p:txBody>
      </p:sp>
      <p:sp>
        <p:nvSpPr>
          <p:cNvPr id="4" name="Flowchart: Process 3"/>
          <p:cNvSpPr/>
          <p:nvPr/>
        </p:nvSpPr>
        <p:spPr>
          <a:xfrm>
            <a:off x="2194560" y="4346917"/>
            <a:ext cx="3235569"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روان شناسی پسافرویدی</a:t>
            </a:r>
            <a:endParaRPr lang="fa-IR" b="1">
              <a:solidFill>
                <a:srgbClr val="FF0000"/>
              </a:solidFill>
            </a:endParaRPr>
          </a:p>
        </p:txBody>
      </p:sp>
    </p:spTree>
    <p:extLst>
      <p:ext uri="{BB962C8B-B14F-4D97-AF65-F5344CB8AC3E}">
        <p14:creationId xmlns:p14="http://schemas.microsoft.com/office/powerpoint/2010/main" val="21728778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او در تمام آثار خود سعی در ایجاد تعادلی میان امر نشانه ای و نمادین دارد. تعادلی میان طبیعت و فرهنگ، میل و عقل، سرپیچی و نظم و حتی در نقد روان کاوانه خود هدف را بازگرداندن بیمار به حالت عادی و طبیعی  نمی داند. زیرا این  حالت طبیعی همان </a:t>
            </a:r>
            <a:r>
              <a:rPr lang="fa-IR" b="1">
                <a:solidFill>
                  <a:srgbClr val="FF0000"/>
                </a:solidFill>
                <a:cs typeface="B Zar" panose="00000400000000000000" pitchFamily="2" charset="-78"/>
              </a:rPr>
              <a:t>نظم مسلط نمادین </a:t>
            </a:r>
            <a:r>
              <a:rPr lang="fa-IR">
                <a:solidFill>
                  <a:prstClr val="black"/>
                </a:solidFill>
                <a:cs typeface="B Zar" panose="00000400000000000000" pitchFamily="2" charset="-78"/>
              </a:rPr>
              <a:t>است که غرق شدن در ان رانه های خلاق سوژه را تخریب می کند. </a:t>
            </a:r>
          </a:p>
          <a:p>
            <a:endParaRPr lang="fa-IR"/>
          </a:p>
        </p:txBody>
      </p:sp>
    </p:spTree>
    <p:extLst>
      <p:ext uri="{BB962C8B-B14F-4D97-AF65-F5344CB8AC3E}">
        <p14:creationId xmlns:p14="http://schemas.microsoft.com/office/powerpoint/2010/main" val="15167108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ب) نظام </a:t>
            </a:r>
            <a:r>
              <a:rPr lang="fa-IR" smtClean="0">
                <a:solidFill>
                  <a:srgbClr val="FF0000"/>
                </a:solidFill>
                <a:cs typeface="B Zar" panose="00000400000000000000" pitchFamily="2" charset="-78"/>
              </a:rPr>
              <a:t>نشانه </a:t>
            </a:r>
            <a:r>
              <a:rPr lang="fa-IR" smtClean="0">
                <a:solidFill>
                  <a:srgbClr val="FF0000"/>
                </a:solidFill>
                <a:cs typeface="B Zar" panose="00000400000000000000" pitchFamily="2" charset="-78"/>
              </a:rPr>
              <a:t>ای و امر نشانه ای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وجود این که موجودیت امر نشانه ای از نظر کریستوا در سوژه بیانگر سرزندگی و پویایی اوست  ولی از جانبی نیز تسلط کامل بارهای نشانه ای بر موجود سخن گو نیز می تواند او را پریشان گویی در عرصه زبان بکشاند، این سوژه همان سوژه ای ست که در کتاب خورشید سیاه مالیخولیای آن را به تصویر می کشد «سوژه ای که از سویی چون پیشا زبانی و نشانه ای بوده و به کورا منتسب است از بافت متن فراتر می رود و بنابراین پیشازبانی و نشانه ای بوده و به کورا منتسب است از بافت متن فراتر می رود و بنابراین چیزی خارج از متن است «و از سویی دیگر» آن فزونی ابرهای نشانه ای دلالت جایی برای معانی نمادین باقی نگذاشته اند. پروژه نوشتن از طریق چیز نام  ناپذیر در واقع پروژه ای بی پایان یا اصلا ناممکن است» (کریستوا، 1388، 8) بنابراین درک مرزهای الزام آور هر یک از عناصر نشانه ای و نمادین در نظریه کریستوا ضروری است. </a:t>
            </a:r>
            <a:endParaRPr lang="fa-IR">
              <a:cs typeface="B Zar" panose="00000400000000000000" pitchFamily="2" charset="-78"/>
            </a:endParaRPr>
          </a:p>
        </p:txBody>
      </p:sp>
      <p:sp>
        <p:nvSpPr>
          <p:cNvPr id="4" name="Flowchart: Process 3"/>
          <p:cNvSpPr/>
          <p:nvPr/>
        </p:nvSpPr>
        <p:spPr>
          <a:xfrm>
            <a:off x="838200" y="5064370"/>
            <a:ext cx="3165231" cy="97067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پروژه نوشتن از طریق چیز نام  ناپذیر</a:t>
            </a:r>
            <a:endParaRPr lang="fa-IR" b="1">
              <a:solidFill>
                <a:srgbClr val="FF0000"/>
              </a:solidFill>
            </a:endParaRPr>
          </a:p>
        </p:txBody>
      </p:sp>
    </p:spTree>
    <p:extLst>
      <p:ext uri="{BB962C8B-B14F-4D97-AF65-F5344CB8AC3E}">
        <p14:creationId xmlns:p14="http://schemas.microsoft.com/office/powerpoint/2010/main" val="17359138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امر نمادین دارنده هویت معنا و ثبات است و امر نشانه ای دارنده انرژی حیاتی و حامل بارهای زیست شناختی  و روان شناختی که است که ثبات ر پس می زنند. بنابراین درک خویش از یک خود (</a:t>
            </a:r>
            <a:r>
              <a:rPr lang="en-US" smtClean="0">
                <a:cs typeface="B Zar" panose="00000400000000000000" pitchFamily="2" charset="-78"/>
              </a:rPr>
              <a:t>self</a:t>
            </a:r>
            <a:r>
              <a:rPr lang="fa-IR" smtClean="0">
                <a:cs typeface="B Zar" panose="00000400000000000000" pitchFamily="2" charset="-78"/>
              </a:rPr>
              <a:t>) مستحکم و خود بنیاد همواره با ورود امر نشانه ای متلزلزل و به چالش کشیده می شود. کریستوا طغیان و سرپیچی ر شیوه ای می داند که از طریق آن سوژه می تواند روان خود را از خطر پژمردگی در جامعه معاصر برهاند. </a:t>
            </a:r>
            <a:endParaRPr lang="fa-IR">
              <a:cs typeface="B Zar" panose="00000400000000000000" pitchFamily="2" charset="-78"/>
            </a:endParaRPr>
          </a:p>
        </p:txBody>
      </p:sp>
    </p:spTree>
    <p:extLst>
      <p:ext uri="{BB962C8B-B14F-4D97-AF65-F5344CB8AC3E}">
        <p14:creationId xmlns:p14="http://schemas.microsoft.com/office/powerpoint/2010/main" val="3113156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بنابراین آنچه که کریستوا در نظر دارد سوژه در فرایندی است که با </a:t>
            </a:r>
            <a:r>
              <a:rPr lang="fa-IR">
                <a:solidFill>
                  <a:prstClr val="black"/>
                </a:solidFill>
                <a:cs typeface="B Zar" panose="00000400000000000000" pitchFamily="2" charset="-78"/>
              </a:rPr>
              <a:t>خود </a:t>
            </a:r>
            <a:r>
              <a:rPr lang="fa-IR" smtClean="0">
                <a:solidFill>
                  <a:prstClr val="black"/>
                </a:solidFill>
                <a:cs typeface="B Zar" panose="00000400000000000000" pitchFamily="2" charset="-78"/>
              </a:rPr>
              <a:t>در </a:t>
            </a:r>
            <a:r>
              <a:rPr lang="fa-IR" b="1" smtClean="0">
                <a:solidFill>
                  <a:srgbClr val="FF0000"/>
                </a:solidFill>
                <a:cs typeface="B Zar" panose="00000400000000000000" pitchFamily="2" charset="-78"/>
              </a:rPr>
              <a:t>تعارض</a:t>
            </a:r>
            <a:r>
              <a:rPr lang="fa-IR" smtClean="0">
                <a:solidFill>
                  <a:prstClr val="black"/>
                </a:solidFill>
                <a:cs typeface="B Zar" panose="00000400000000000000" pitchFamily="2" charset="-78"/>
              </a:rPr>
              <a:t> </a:t>
            </a:r>
            <a:r>
              <a:rPr lang="fa-IR">
                <a:solidFill>
                  <a:prstClr val="black"/>
                </a:solidFill>
                <a:cs typeface="B Zar" panose="00000400000000000000" pitchFamily="2" charset="-78"/>
              </a:rPr>
              <a:t>است و «مانند جامعه در روند تغییر است، ذهنی که هویتش دچار بحران است سوژه سخنگو یا تاثیرپذیری از نظام های نشانه ای متفاوت میان آنها تقسیم شده است مسئله سوژه سخن گو نه ایدئولوژی  بلکه «</a:t>
            </a:r>
            <a:r>
              <a:rPr lang="fa-IR">
                <a:solidFill>
                  <a:srgbClr val="FF0000"/>
                </a:solidFill>
                <a:cs typeface="B Zar" panose="00000400000000000000" pitchFamily="2" charset="-78"/>
              </a:rPr>
              <a:t>بحران ایدئولوژیک ذهن</a:t>
            </a:r>
            <a:r>
              <a:rPr lang="fa-IR">
                <a:solidFill>
                  <a:prstClr val="black"/>
                </a:solidFill>
                <a:cs typeface="B Zar" panose="00000400000000000000" pitchFamily="2" charset="-78"/>
              </a:rPr>
              <a:t>» است (مهر ایین، 1391، 5)</a:t>
            </a:r>
          </a:p>
          <a:p>
            <a:endParaRPr lang="fa-IR"/>
          </a:p>
        </p:txBody>
      </p:sp>
    </p:spTree>
    <p:extLst>
      <p:ext uri="{BB962C8B-B14F-4D97-AF65-F5344CB8AC3E}">
        <p14:creationId xmlns:p14="http://schemas.microsoft.com/office/powerpoint/2010/main" val="9808939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ان جا که در نظریه کریستوا سوژه و زبان با یکدیگر رابطه دیالکتیکی دارند یعنی سوژه توسط زبانی که به کار می گید برساخته می شود و وجه نشانه ای زبان دایما در حال به چالش کشیدن وجه نمادین است، معانی جدیدی به حوزه ادراکات و سوژه از جهان پیرامون  وارد می شود بنابراین همان طور که زبان و سوژه پیوند تنگاتنگی با یکدیگر دارند. پویایی آنها نیز  به یکدیگر وابسته و در یکدیگر تاثیرگذار است. </a:t>
            </a:r>
            <a:endParaRPr lang="fa-IR">
              <a:cs typeface="B Zar" panose="00000400000000000000" pitchFamily="2" charset="-78"/>
            </a:endParaRPr>
          </a:p>
        </p:txBody>
      </p:sp>
      <p:sp>
        <p:nvSpPr>
          <p:cNvPr id="4" name="Flowchart: Process 3"/>
          <p:cNvSpPr/>
          <p:nvPr/>
        </p:nvSpPr>
        <p:spPr>
          <a:xfrm>
            <a:off x="984738" y="4001294"/>
            <a:ext cx="2461847" cy="1111348"/>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رابطه دیالکتیکی</a:t>
            </a:r>
            <a:endParaRPr lang="fa-IR" b="1">
              <a:solidFill>
                <a:srgbClr val="FF0000"/>
              </a:solidFill>
            </a:endParaRPr>
          </a:p>
        </p:txBody>
      </p:sp>
    </p:spTree>
    <p:extLst>
      <p:ext uri="{BB962C8B-B14F-4D97-AF65-F5344CB8AC3E}">
        <p14:creationId xmlns:p14="http://schemas.microsoft.com/office/powerpoint/2010/main" val="774224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نخستین فیلسوفان مدرن سوژه را در مقامی قرار دادند که به واسطه ی توانایی اش در اندیشیدن، شناختی و تعمیم دادن تجربه هایش پیش از شناخت از «موقعیت های وجودی و تاریکی خود» قرار می گیرد(احمدی، 1376، 216) به پرسش کشیدن این تصویر که شناخت را مقدم بر وجود قرار می دهد به شکل گیری رویکردهای جدیدی مانند </a:t>
            </a:r>
            <a:r>
              <a:rPr lang="fa-IR" b="1" smtClean="0">
                <a:solidFill>
                  <a:srgbClr val="FF0000"/>
                </a:solidFill>
                <a:cs typeface="B Zar" panose="00000400000000000000" pitchFamily="2" charset="-78"/>
              </a:rPr>
              <a:t>رویکردهای پسامدرن و پساروشنگری </a:t>
            </a:r>
            <a:r>
              <a:rPr lang="fa-IR" smtClean="0">
                <a:cs typeface="B Zar" panose="00000400000000000000" pitchFamily="2" charset="-78"/>
              </a:rPr>
              <a:t>انجامید که در ان ها به تدریج سوژه نقش عاملیت نام «خود» را از دست می دهد و نقش موقعیت ها و شرایط زمانی و مکانی در شکل گیری اش برجسته می شود.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318782"/>
            <a:ext cx="3624030" cy="1858181"/>
          </a:xfrm>
          <a:prstGeom prst="rect">
            <a:avLst/>
          </a:prstGeom>
        </p:spPr>
      </p:pic>
    </p:spTree>
    <p:extLst>
      <p:ext uri="{BB962C8B-B14F-4D97-AF65-F5344CB8AC3E}">
        <p14:creationId xmlns:p14="http://schemas.microsoft.com/office/powerpoint/2010/main" val="13368139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سویی دیگر کریستوا بازگشت به امر نشانه ای را در تجربه فقدان به شکلی دیگر تصویر می کند جایی که امر نمادین غلبه می کند و به جای آن می نشیند و همان طوری که د رمورد شاعری آلمانی می گوید زبان رازگون او به ضد زبان تبدیل می شود. این شکل از غلبه زبانی به نوعی مالیخولیا تبدیل می شود. این شکل از غلبه زبانی به </a:t>
            </a:r>
            <a:r>
              <a:rPr lang="fa-IR" b="1" smtClean="0">
                <a:solidFill>
                  <a:srgbClr val="FF0000"/>
                </a:solidFill>
                <a:cs typeface="B Zar" panose="00000400000000000000" pitchFamily="2" charset="-78"/>
              </a:rPr>
              <a:t>نوعی مالیخولیا </a:t>
            </a:r>
            <a:r>
              <a:rPr lang="fa-IR" smtClean="0">
                <a:cs typeface="B Zar" panose="00000400000000000000" pitchFamily="2" charset="-78"/>
              </a:rPr>
              <a:t>تبدیل می شود مالیخولیا ناشی از تجربه فقدان در مرحله نشانه ای است که شخص قادر نیست نامی بر این فقدان بگذارد. او این احساس را دارد که «از چیزی نام ناپذیر و بی نهایت مطلوب محجور مانده است» چیزی که «هیچ کلامی نمی تواند بر آن دلالت کند» (مک آفی، 101، 1392)</a:t>
            </a:r>
            <a:endParaRPr lang="fa-IR">
              <a:cs typeface="B Zar" panose="00000400000000000000" pitchFamily="2" charset="-78"/>
            </a:endParaRPr>
          </a:p>
        </p:txBody>
      </p:sp>
    </p:spTree>
    <p:extLst>
      <p:ext uri="{BB962C8B-B14F-4D97-AF65-F5344CB8AC3E}">
        <p14:creationId xmlns:p14="http://schemas.microsoft.com/office/powerpoint/2010/main" val="33308348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تجربه هر چند قابلیت والایش تجربه فقدان در زبان شاعرانه و تجربه هنری را دارد از جهتی هم می تواند شالوده سوژه را در هم بشکند و او را به نوعی اغتشاش و حتی روان پریشی دچار کند. اما جنبه مورد تایید کریستوا کارکردهای امر نشانه ای است. امر نشانه </a:t>
            </a:r>
            <a:r>
              <a:rPr lang="fa-IR" smtClean="0">
                <a:cs typeface="B Zar" panose="00000400000000000000" pitchFamily="2" charset="-78"/>
              </a:rPr>
              <a:t>ای </a:t>
            </a:r>
            <a:r>
              <a:rPr lang="fa-IR" smtClean="0">
                <a:cs typeface="B Zar" panose="00000400000000000000" pitchFamily="2" charset="-78"/>
              </a:rPr>
              <a:t>با ورود در عملکرد های دلالتی امر نمادین . سوژه را به شکلی ناهمگونی شکل داده و ثبات و معنا و هویت سوژه را در معرض پویاسازی روانی و زیستی قرار </a:t>
            </a:r>
            <a:r>
              <a:rPr lang="fa-IR">
                <a:cs typeface="B Zar" panose="00000400000000000000" pitchFamily="2" charset="-78"/>
              </a:rPr>
              <a:t>می </a:t>
            </a:r>
            <a:r>
              <a:rPr lang="fa-IR" smtClean="0">
                <a:cs typeface="B Zar" panose="00000400000000000000" pitchFamily="2" charset="-78"/>
              </a:rPr>
              <a:t>دهد. این همان چیزی است که کریستوا در ساخت اجتماعی از آن به عنوان «</a:t>
            </a:r>
            <a:r>
              <a:rPr lang="fa-IR" b="1" smtClean="0">
                <a:solidFill>
                  <a:srgbClr val="FF0000"/>
                </a:solidFill>
                <a:cs typeface="B Zar" panose="00000400000000000000" pitchFamily="2" charset="-78"/>
              </a:rPr>
              <a:t>سرپیچی</a:t>
            </a:r>
            <a:r>
              <a:rPr lang="fa-IR" smtClean="0">
                <a:cs typeface="B Zar" panose="00000400000000000000" pitchFamily="2" charset="-78"/>
              </a:rPr>
              <a:t>» نام می </a:t>
            </a:r>
            <a:r>
              <a:rPr lang="fa-IR" smtClean="0">
                <a:cs typeface="B Zar" panose="00000400000000000000" pitchFamily="2" charset="-78"/>
              </a:rPr>
              <a:t>برد</a:t>
            </a:r>
            <a:r>
              <a:rPr lang="fa-IR" smtClean="0">
                <a:cs typeface="B Zar" panose="00000400000000000000" pitchFamily="2" charset="-78"/>
              </a:rPr>
              <a:t>. سرپیچی معنای مغفول  و گمشده ای است که هم برای روان هم برای جامعه و هم برای زبان ضروری است و در واقع ضرورتی غیر قابل انکار برای حیات همه این عرصه هاست. </a:t>
            </a:r>
            <a:endParaRPr lang="fa-IR">
              <a:cs typeface="B Zar" panose="00000400000000000000" pitchFamily="2" charset="-78"/>
            </a:endParaRPr>
          </a:p>
        </p:txBody>
      </p:sp>
    </p:spTree>
    <p:extLst>
      <p:ext uri="{BB962C8B-B14F-4D97-AF65-F5344CB8AC3E}">
        <p14:creationId xmlns:p14="http://schemas.microsoft.com/office/powerpoint/2010/main" val="40723274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ج) سوژه و دیگری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همانطور که در عرصه زبانی سرپیچی ر قالب امر نشانه ای و زبان شاعرانه معنا میابد در عرصه روانی این امر با مفاهیمی چون «</a:t>
            </a:r>
            <a:r>
              <a:rPr lang="fa-IR" smtClean="0">
                <a:solidFill>
                  <a:srgbClr val="FF0000"/>
                </a:solidFill>
                <a:cs typeface="B Zar" panose="00000400000000000000" pitchFamily="2" charset="-78"/>
              </a:rPr>
              <a:t>آلوده نگاری</a:t>
            </a:r>
            <a:r>
              <a:rPr lang="fa-IR" smtClean="0">
                <a:cs typeface="B Zar" panose="00000400000000000000" pitchFamily="2" charset="-78"/>
              </a:rPr>
              <a:t>» و «</a:t>
            </a:r>
            <a:r>
              <a:rPr lang="fa-IR" smtClean="0">
                <a:solidFill>
                  <a:srgbClr val="FF0000"/>
                </a:solidFill>
                <a:cs typeface="B Zar" panose="00000400000000000000" pitchFamily="2" charset="-78"/>
              </a:rPr>
              <a:t>ناخودآگاه</a:t>
            </a:r>
            <a:r>
              <a:rPr lang="fa-IR" smtClean="0">
                <a:cs typeface="B Zar" panose="00000400000000000000" pitchFamily="2" charset="-78"/>
              </a:rPr>
              <a:t>» پیوند می خورد اما پیش از آن کریستوا در بعد روان کاوانه پدر را سمبل و ضامن حوزه نمادین و مادر را دارای کارکردی «نشانه» ای می داند. او در این باره می گوید: </a:t>
            </a:r>
          </a:p>
          <a:p>
            <a:pPr algn="just"/>
            <a:r>
              <a:rPr lang="fa-IR" smtClean="0">
                <a:cs typeface="B Zar" panose="00000400000000000000" pitchFamily="2" charset="-78"/>
              </a:rPr>
              <a:t>تصور من از مادر زنی است که مهر و ملاطفت ذاتی آن است و همین طور عاشقی که میل می روزد و این ها دو جنبه بنیادی از «تولد دوم» یعنی تولد کودک به عنوان سوژه پدر تولد می بخشد اما به معنای کاملا استعاری (کریستوا، 1395، 82)</a:t>
            </a:r>
            <a:endParaRPr lang="fa-IR">
              <a:cs typeface="B Zar" panose="00000400000000000000" pitchFamily="2" charset="-78"/>
            </a:endParaRPr>
          </a:p>
        </p:txBody>
      </p:sp>
    </p:spTree>
    <p:extLst>
      <p:ext uri="{BB962C8B-B14F-4D97-AF65-F5344CB8AC3E}">
        <p14:creationId xmlns:p14="http://schemas.microsoft.com/office/powerpoint/2010/main" val="14252335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منظر دو بعد مادرانگی به مثابه سمبل امر نشانه ای و پدرانگی به مثابه امر نمادین با یکدیگر معنا می یابند همان طور که در عرصه زبانی نیز ساختار شکنی امر نشانه ای در درون ساختار امر نمادین معنادار است زیرا در غیر این صورت چیزی جز آشفتگی، مالیخولیا  و افسردگی که به نوعی ساختار سوژه را بر هم می زنند و سوژه را بی بنیاد می سازد، بر جا نمی ماند. </a:t>
            </a:r>
            <a:endParaRPr lang="fa-IR">
              <a:cs typeface="B Zar" panose="00000400000000000000" pitchFamily="2" charset="-78"/>
            </a:endParaRPr>
          </a:p>
        </p:txBody>
      </p:sp>
      <p:sp>
        <p:nvSpPr>
          <p:cNvPr id="4" name="Flowchart: Process 3"/>
          <p:cNvSpPr/>
          <p:nvPr/>
        </p:nvSpPr>
        <p:spPr>
          <a:xfrm>
            <a:off x="2180492" y="4417255"/>
            <a:ext cx="2827606" cy="101287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ساختار شکنی</a:t>
            </a:r>
            <a:endParaRPr lang="fa-IR" b="1">
              <a:solidFill>
                <a:srgbClr val="FF0000"/>
              </a:solidFill>
            </a:endParaRPr>
          </a:p>
        </p:txBody>
      </p:sp>
    </p:spTree>
    <p:extLst>
      <p:ext uri="{BB962C8B-B14F-4D97-AF65-F5344CB8AC3E}">
        <p14:creationId xmlns:p14="http://schemas.microsoft.com/office/powerpoint/2010/main" val="20628234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کریستوا بازیابی امر نشانه ای یعنی آنچه که منجر به پویایی سوژه در سطح روانی و فردی می شود را در </a:t>
            </a:r>
            <a:r>
              <a:rPr lang="fa-IR" smtClean="0">
                <a:cs typeface="B Zar" panose="00000400000000000000" pitchFamily="2" charset="-78"/>
              </a:rPr>
              <a:t>شکل </a:t>
            </a:r>
            <a:r>
              <a:rPr lang="fa-IR" smtClean="0">
                <a:cs typeface="B Zar" panose="00000400000000000000" pitchFamily="2" charset="-78"/>
              </a:rPr>
              <a:t>«دیگری» می جوید و این کشف خود و دیگری را با حقایقی زیستی پیوند می دهد . یعنی آنچه که کودک و کاد رد راوان شکل گیری جنین و ماه های اول پس از به دنیا آمدن کودک در ارتباط با یکدیگر (خود و دیگری) و یا کودک به تنهایی (الوده انگاری، مرحله آیینه ای) تجربه می کنند.  </a:t>
            </a:r>
            <a:endParaRPr lang="fa-IR">
              <a:cs typeface="B Zar" panose="00000400000000000000" pitchFamily="2" charset="-78"/>
            </a:endParaRPr>
          </a:p>
        </p:txBody>
      </p:sp>
      <p:sp>
        <p:nvSpPr>
          <p:cNvPr id="4" name="Flowchart: Process 3"/>
          <p:cNvSpPr/>
          <p:nvPr/>
        </p:nvSpPr>
        <p:spPr>
          <a:xfrm>
            <a:off x="2729132" y="4290646"/>
            <a:ext cx="3094893" cy="98473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 بازیابی امر نشانه ای </a:t>
            </a:r>
            <a:endParaRPr lang="fa-IR" b="1">
              <a:solidFill>
                <a:srgbClr val="FF0000"/>
              </a:solidFill>
            </a:endParaRPr>
          </a:p>
        </p:txBody>
      </p:sp>
    </p:spTree>
    <p:extLst>
      <p:ext uri="{BB962C8B-B14F-4D97-AF65-F5344CB8AC3E}">
        <p14:creationId xmlns:p14="http://schemas.microsoft.com/office/powerpoint/2010/main" val="5928721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488788" y="1825625"/>
            <a:ext cx="7865012" cy="4351338"/>
          </a:xfrm>
        </p:spPr>
        <p:txBody>
          <a:bodyPr/>
          <a:lstStyle/>
          <a:p>
            <a:pPr marL="0" indent="0" algn="just">
              <a:buNone/>
            </a:pPr>
            <a:r>
              <a:rPr lang="fa-IR" smtClean="0">
                <a:cs typeface="B Zar" panose="00000400000000000000" pitchFamily="2" charset="-78"/>
              </a:rPr>
              <a:t>در ارتباط مادر و کودک کریستوا </a:t>
            </a:r>
            <a:r>
              <a:rPr lang="fa-IR" b="1" smtClean="0">
                <a:solidFill>
                  <a:srgbClr val="FF0000"/>
                </a:solidFill>
                <a:cs typeface="B Zar" panose="00000400000000000000" pitchFamily="2" charset="-78"/>
              </a:rPr>
              <a:t>مفهوم کورا </a:t>
            </a:r>
            <a:r>
              <a:rPr lang="fa-IR" smtClean="0">
                <a:cs typeface="B Zar" panose="00000400000000000000" pitchFamily="2" charset="-78"/>
              </a:rPr>
              <a:t>را مطح می کند. مفهوم کورا ناظر بر فضایی است که در آن هم دیگری حضور دارد و هم آن دیگری کاملا دیگری نیست. این رابطه </a:t>
            </a:r>
            <a:r>
              <a:rPr lang="fa-IR" smtClean="0">
                <a:cs typeface="B Zar" panose="00000400000000000000" pitchFamily="2" charset="-78"/>
              </a:rPr>
              <a:t>بین </a:t>
            </a:r>
            <a:r>
              <a:rPr lang="fa-IR" smtClean="0">
                <a:cs typeface="B Zar" panose="00000400000000000000" pitchFamily="2" charset="-78"/>
              </a:rPr>
              <a:t>جنین و تن مادر می تواند به مثابه رابطه میان تن و فرهنگ و وجه نشانه ای و نمادین دلالت زبانی نیز در رویکرد کریستوا تعریف شود. در واقع کورا همان مالیخولیا یا ضد زبان در عرصه زبانی است و «برسازنده  بعد نامتجانس و مختل کننده زبان» است (کریستوا 1395، 39</a:t>
            </a:r>
            <a:r>
              <a:rPr lang="fa-IR" smtClean="0">
                <a:cs typeface="B Zar" panose="00000400000000000000" pitchFamily="2" charset="-78"/>
              </a:rPr>
              <a:t>)</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2534677" cy="2479089"/>
          </a:xfrm>
          <a:prstGeom prst="rect">
            <a:avLst/>
          </a:prstGeom>
        </p:spPr>
      </p:pic>
      <p:sp>
        <p:nvSpPr>
          <p:cNvPr id="5" name="TextBox 4"/>
          <p:cNvSpPr txBox="1"/>
          <p:nvPr/>
        </p:nvSpPr>
        <p:spPr>
          <a:xfrm>
            <a:off x="1617785" y="4684542"/>
            <a:ext cx="1308295"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کریستوا</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39441372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lvl="0" indent="0" algn="just">
              <a:buNone/>
            </a:pPr>
            <a:r>
              <a:rPr lang="fa-IR">
                <a:solidFill>
                  <a:prstClr val="black"/>
                </a:solidFill>
                <a:cs typeface="B Zar" panose="00000400000000000000" pitchFamily="2" charset="-78"/>
              </a:rPr>
              <a:t>آلوده </a:t>
            </a:r>
            <a:r>
              <a:rPr lang="fa-IR">
                <a:solidFill>
                  <a:prstClr val="black"/>
                </a:solidFill>
                <a:cs typeface="B Zar" panose="00000400000000000000" pitchFamily="2" charset="-78"/>
              </a:rPr>
              <a:t>انگاری </a:t>
            </a:r>
            <a:r>
              <a:rPr lang="fa-IR" smtClean="0">
                <a:solidFill>
                  <a:prstClr val="black"/>
                </a:solidFill>
                <a:cs typeface="B Zar" panose="00000400000000000000" pitchFamily="2" charset="-78"/>
              </a:rPr>
              <a:t>آن </a:t>
            </a:r>
            <a:r>
              <a:rPr lang="fa-IR">
                <a:solidFill>
                  <a:prstClr val="black"/>
                </a:solidFill>
                <a:cs typeface="B Zar" panose="00000400000000000000" pitchFamily="2" charset="-78"/>
              </a:rPr>
              <a:t>چیزی است که من آن را طرد می کند و پس می زند تا به مرزهای ناپایدار از «خود» دست یابد. مرحله ای که کودک حتی قبل از مرحله آینه ای که تصویری از خود و دیگری می کند. کریستوا از شیر ترش شده، کثافت و استفراغ و جسد به عنوان اموری آلوده انگار مثال می آورد. </a:t>
            </a:r>
          </a:p>
          <a:p>
            <a:endParaRPr lang="fa-IR"/>
          </a:p>
        </p:txBody>
      </p:sp>
      <p:sp>
        <p:nvSpPr>
          <p:cNvPr id="4" name="Flowchart: Process 3"/>
          <p:cNvSpPr/>
          <p:nvPr/>
        </p:nvSpPr>
        <p:spPr>
          <a:xfrm>
            <a:off x="970670" y="4248442"/>
            <a:ext cx="3643533" cy="122389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اموری آلوده انگار</a:t>
            </a:r>
            <a:endParaRPr lang="fa-IR" b="1">
              <a:solidFill>
                <a:srgbClr val="FF0000"/>
              </a:solidFill>
            </a:endParaRPr>
          </a:p>
        </p:txBody>
      </p:sp>
    </p:spTree>
    <p:extLst>
      <p:ext uri="{BB962C8B-B14F-4D97-AF65-F5344CB8AC3E}">
        <p14:creationId xmlns:p14="http://schemas.microsoft.com/office/powerpoint/2010/main" val="39177296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206240" y="1825625"/>
            <a:ext cx="7147560" cy="4351338"/>
          </a:xfrm>
        </p:spPr>
        <p:txBody>
          <a:bodyPr/>
          <a:lstStyle/>
          <a:p>
            <a:pPr algn="just"/>
            <a:r>
              <a:rPr lang="fa-IR" smtClean="0">
                <a:cs typeface="B Zar" panose="00000400000000000000" pitchFamily="2" charset="-78"/>
              </a:rPr>
              <a:t>جسد در این میان معنایی غایی طرد را نشان می دهد زیرا </a:t>
            </a:r>
            <a:r>
              <a:rPr lang="fa-IR" b="1" smtClean="0">
                <a:solidFill>
                  <a:srgbClr val="FF0000"/>
                </a:solidFill>
                <a:cs typeface="B Zar" panose="00000400000000000000" pitchFamily="2" charset="-78"/>
              </a:rPr>
              <a:t>مرگ</a:t>
            </a:r>
            <a:r>
              <a:rPr lang="fa-IR" smtClean="0">
                <a:cs typeface="B Zar" panose="00000400000000000000" pitchFamily="2" charset="-78"/>
              </a:rPr>
              <a:t> چیزی است که می تواند کامل ترین وجه دیگری من باشد زیرا کل شالوده من را از هم می پاشد ومرزهای خود را در هم می شکند» (مک آفی، 1392، 79) این مرحله قبل از یادگیری زبان و ورود به حوزه نمادین و شکل گیری سوژه منجر به شکل گیری یک خود ناکامل می شود.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321230" cy="3229122"/>
          </a:xfrm>
          <a:prstGeom prst="rect">
            <a:avLst/>
          </a:prstGeom>
        </p:spPr>
      </p:pic>
    </p:spTree>
    <p:extLst>
      <p:ext uri="{BB962C8B-B14F-4D97-AF65-F5344CB8AC3E}">
        <p14:creationId xmlns:p14="http://schemas.microsoft.com/office/powerpoint/2010/main" val="23503554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د) نظریه و مرحله آینه ای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دومین مرحله مرحله ایینه  است که کریستوا تحت تاثیر لکان به ان پرداخته است. طبق دیدگاه لکان پندار من کودک نیز که زیبایی واحد و یکپارچه بوده محکوم به پاره پاره شدن است. کودک راهی برای رهای از این فرایند نداشته بلکه محکوم به بازیافت بقایای وضع پیشین و رشد نایافته خود به عنوان «</a:t>
            </a:r>
            <a:r>
              <a:rPr lang="fa-IR" b="1" smtClean="0">
                <a:solidFill>
                  <a:srgbClr val="FF0000"/>
                </a:solidFill>
                <a:cs typeface="B Zar" panose="00000400000000000000" pitchFamily="2" charset="-78"/>
              </a:rPr>
              <a:t>جنینی شدن</a:t>
            </a:r>
            <a:r>
              <a:rPr lang="fa-IR" smtClean="0">
                <a:cs typeface="B Zar" panose="00000400000000000000" pitchFamily="2" charset="-78"/>
              </a:rPr>
              <a:t>» در زندگی پسین خود است. سراب انسجام آینده حتی در حال مستمری که هنوز به کسب کلیت منجر نشده همچنان حضور خواهد داشت. (مایکل پین، 1380، 56)</a:t>
            </a:r>
            <a:r>
              <a:rPr lang="en-US" smtClean="0">
                <a:cs typeface="B Zar" panose="00000400000000000000" pitchFamily="2" charset="-78"/>
              </a:rPr>
              <a:t> </a:t>
            </a:r>
            <a:r>
              <a:rPr lang="fa-IR" smtClean="0">
                <a:cs typeface="B Zar" panose="00000400000000000000" pitchFamily="2" charset="-78"/>
              </a:rPr>
              <a:t>بازیابی این یکپارچگی در مرحله آیینه ای رخ می دهد که کودک تصویر یکپارچه ای از خود را در آیینه می </a:t>
            </a:r>
            <a:r>
              <a:rPr lang="fa-IR" smtClean="0">
                <a:cs typeface="B Zar" panose="00000400000000000000" pitchFamily="2" charset="-78"/>
              </a:rPr>
              <a:t>بیند</a:t>
            </a:r>
            <a:endParaRPr lang="fa-IR">
              <a:cs typeface="B Zar" panose="00000400000000000000" pitchFamily="2" charset="-78"/>
            </a:endParaRPr>
          </a:p>
        </p:txBody>
      </p:sp>
    </p:spTree>
    <p:extLst>
      <p:ext uri="{BB962C8B-B14F-4D97-AF65-F5344CB8AC3E}">
        <p14:creationId xmlns:p14="http://schemas.microsoft.com/office/powerpoint/2010/main" val="27631095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prstClr val="black"/>
                </a:solidFill>
                <a:cs typeface="B Zar" panose="00000400000000000000" pitchFamily="2" charset="-78"/>
              </a:rPr>
              <a:t>اما به بیان لکان: </a:t>
            </a:r>
            <a:r>
              <a:rPr lang="fa-IR" smtClean="0">
                <a:cs typeface="B Zar" panose="00000400000000000000" pitchFamily="2" charset="-78"/>
              </a:rPr>
              <a:t>در </a:t>
            </a:r>
            <a:r>
              <a:rPr lang="fa-IR" smtClean="0">
                <a:cs typeface="B Zar" panose="00000400000000000000" pitchFamily="2" charset="-78"/>
              </a:rPr>
              <a:t>اینجاست که دروغ بزرگ شکل می گیرد: دروغی </a:t>
            </a:r>
            <a:r>
              <a:rPr lang="fa-IR" smtClean="0">
                <a:cs typeface="B Zar" panose="00000400000000000000" pitchFamily="2" charset="-78"/>
              </a:rPr>
              <a:t>که می </a:t>
            </a:r>
            <a:r>
              <a:rPr lang="fa-IR" smtClean="0">
                <a:cs typeface="B Zar" panose="00000400000000000000" pitchFamily="2" charset="-78"/>
              </a:rPr>
              <a:t>گوید یک من واحد یکدست یکپارچه متعالی وجود دارد که ما در تمام عمر درآرزوی آنیم و میان  </a:t>
            </a:r>
            <a:r>
              <a:rPr lang="fa-IR" b="1" smtClean="0">
                <a:solidFill>
                  <a:srgbClr val="FF0000"/>
                </a:solidFill>
                <a:cs typeface="B Zar" panose="00000400000000000000" pitchFamily="2" charset="-78"/>
              </a:rPr>
              <a:t>این تکثر و کثرت و ناقص بودن</a:t>
            </a:r>
            <a:r>
              <a:rPr lang="fa-IR" smtClean="0">
                <a:cs typeface="B Zar" panose="00000400000000000000" pitchFamily="2" charset="-78"/>
              </a:rPr>
              <a:t> در مقابل آن امر متعالی رنج می بریم(مهر ایین، 1397، 3)</a:t>
            </a:r>
          </a:p>
          <a:p>
            <a:pPr algn="just"/>
            <a:endParaRPr lang="fa-IR">
              <a:cs typeface="B Zar" panose="00000400000000000000" pitchFamily="2" charset="-78"/>
            </a:endParaRPr>
          </a:p>
        </p:txBody>
      </p:sp>
    </p:spTree>
    <p:extLst>
      <p:ext uri="{BB962C8B-B14F-4D97-AF65-F5344CB8AC3E}">
        <p14:creationId xmlns:p14="http://schemas.microsoft.com/office/powerpoint/2010/main" val="38337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رویکردهای پسامدرن و پساروشنگری انجامید که در ان ها به تدریج سوژه نقش عاملیت نام «خود» را از دست می دهد و نقش موقعیت ها و شرایط زمانی و مکانی در شکل گیری اش برجسته می شود. رویکرد هایی چون ن</a:t>
            </a:r>
            <a:r>
              <a:rPr lang="fa-IR" smtClean="0">
                <a:solidFill>
                  <a:prstClr val="black"/>
                </a:solidFill>
                <a:cs typeface="B Zar" panose="00000400000000000000" pitchFamily="2" charset="-78"/>
              </a:rPr>
              <a:t>ظریه </a:t>
            </a:r>
            <a:r>
              <a:rPr lang="fa-IR">
                <a:solidFill>
                  <a:prstClr val="black"/>
                </a:solidFill>
                <a:cs typeface="B Zar" panose="00000400000000000000" pitchFamily="2" charset="-78"/>
              </a:rPr>
              <a:t>های پساساختارگرایی و پسامدرن انتقادی  و گفتمانی که در نقد سوژه مدرن شکل گرفت. عمدتا معطوف به نقد دو وجه یکدستی و خود بنیادی سوژه مدرن است. </a:t>
            </a:r>
          </a:p>
          <a:p>
            <a:endParaRPr lang="fa-IR"/>
          </a:p>
        </p:txBody>
      </p:sp>
      <p:sp>
        <p:nvSpPr>
          <p:cNvPr id="4" name="Flowchart: Process 3"/>
          <p:cNvSpPr/>
          <p:nvPr/>
        </p:nvSpPr>
        <p:spPr>
          <a:xfrm>
            <a:off x="2377440" y="4107766"/>
            <a:ext cx="3545058" cy="144897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یکدستی و خود بنیادی سوژه مدرن</a:t>
            </a:r>
            <a:endParaRPr lang="fa-IR" b="1">
              <a:solidFill>
                <a:srgbClr val="FF0000"/>
              </a:solidFill>
            </a:endParaRPr>
          </a:p>
        </p:txBody>
      </p:sp>
    </p:spTree>
    <p:extLst>
      <p:ext uri="{BB962C8B-B14F-4D97-AF65-F5344CB8AC3E}">
        <p14:creationId xmlns:p14="http://schemas.microsoft.com/office/powerpoint/2010/main" val="35256560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لکان در مراحل شکل گیری «خود» به سه مرحله امر واقع (پیوند با هستی پیشازبانی) امر خیالی (مرحله آیینه و شکل گیری خود دروغین یکپارچه  او امر نمادین (</a:t>
            </a:r>
            <a:r>
              <a:rPr lang="fa-IR" smtClean="0">
                <a:cs typeface="B Zar" panose="00000400000000000000" pitchFamily="2" charset="-78"/>
              </a:rPr>
              <a:t>خود دگر </a:t>
            </a:r>
            <a:r>
              <a:rPr lang="fa-IR" smtClean="0">
                <a:cs typeface="B Zar" panose="00000400000000000000" pitchFamily="2" charset="-78"/>
              </a:rPr>
              <a:t>بنیاد) اشاره می کند اما کریستوا پا را فراتر </a:t>
            </a:r>
            <a:r>
              <a:rPr lang="fa-IR" smtClean="0">
                <a:cs typeface="B Zar" panose="00000400000000000000" pitchFamily="2" charset="-78"/>
              </a:rPr>
              <a:t>می </a:t>
            </a:r>
            <a:r>
              <a:rPr lang="fa-IR" smtClean="0">
                <a:cs typeface="B Zar" panose="00000400000000000000" pitchFamily="2" charset="-78"/>
              </a:rPr>
              <a:t>نهد و به «خود» های متکثر در امور نمادین،</a:t>
            </a:r>
            <a:r>
              <a:rPr lang="fa-IR" b="1" smtClean="0">
                <a:solidFill>
                  <a:srgbClr val="FF0000"/>
                </a:solidFill>
                <a:cs typeface="B Zar" panose="00000400000000000000" pitchFamily="2" charset="-78"/>
              </a:rPr>
              <a:t> امر نشانه ای </a:t>
            </a:r>
            <a:r>
              <a:rPr lang="fa-IR" smtClean="0">
                <a:cs typeface="B Zar" panose="00000400000000000000" pitchFamily="2" charset="-78"/>
              </a:rPr>
              <a:t>را می افزاید. بدین سان «خود» علاوه بر «تکثر» در «تنوع» نیز بهره می برد. ورود نخستین امر نشانه ای به امر نمادین زمانی است که کودک خود را در آیینه در آغوش مادر می بیند. </a:t>
            </a:r>
            <a:endParaRPr lang="fa-IR">
              <a:cs typeface="B Zar" panose="00000400000000000000" pitchFamily="2" charset="-78"/>
            </a:endParaRPr>
          </a:p>
        </p:txBody>
      </p:sp>
    </p:spTree>
    <p:extLst>
      <p:ext uri="{BB962C8B-B14F-4D97-AF65-F5344CB8AC3E}">
        <p14:creationId xmlns:p14="http://schemas.microsoft.com/office/powerpoint/2010/main" val="41505807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این مادرانگی همان نیروی میل و تن و امر نشانه ای است که دایما در حال سرپیچی از امر نمادین است. کودک از همان مراحل اولیه جدایی همواره در نوعی دوگانگی و تناقض گرفتار می شود. از سویی نیاز به یگانگی خود شیفته وار به عشق اولیه و از سویی دیگر نیاز به جدایی از آن برای تبدیل شدن به سوژه کریستوا می گوید آن نیاز  خود شیفته وار همان چیزی است که بعد تر منجر به ایجاد حسی نام پذیر می </a:t>
            </a:r>
            <a:r>
              <a:rPr lang="fa-IR" smtClean="0">
                <a:solidFill>
                  <a:prstClr val="black"/>
                </a:solidFill>
                <a:cs typeface="B Zar" panose="00000400000000000000" pitchFamily="2" charset="-78"/>
              </a:rPr>
              <a:t>شود و کریستوا همان طور که در بخش مالیخولیا توضیح داده شد، آن را در قالب «افسردگی خود شیفته وار» توصیف می کند. </a:t>
            </a:r>
            <a:endParaRPr lang="fa-IR">
              <a:solidFill>
                <a:prstClr val="black"/>
              </a:solidFill>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838200" y="4375052"/>
            <a:ext cx="3207433" cy="136456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حسی نام پذیر</a:t>
            </a:r>
            <a:endParaRPr lang="fa-IR" b="1">
              <a:solidFill>
                <a:srgbClr val="FF0000"/>
              </a:solidFill>
            </a:endParaRPr>
          </a:p>
        </p:txBody>
      </p:sp>
    </p:spTree>
    <p:extLst>
      <p:ext uri="{BB962C8B-B14F-4D97-AF65-F5344CB8AC3E}">
        <p14:creationId xmlns:p14="http://schemas.microsoft.com/office/powerpoint/2010/main" val="7164758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کریستوا برای درک «دیگری» درون و آنچه که از بعد روانی نظم مسلط نمادین (فرهنگ) را به چالش می کند به دو تجربه یکی تجربه مادرانه و دیگری تجربه عین کودک اشاره می کند. تجربه تنانه </a:t>
            </a:r>
            <a:r>
              <a:rPr lang="fa-IR" smtClean="0">
                <a:cs typeface="B Zar" panose="00000400000000000000" pitchFamily="2" charset="-78"/>
              </a:rPr>
              <a:t>مادرانه </a:t>
            </a:r>
            <a:r>
              <a:rPr lang="fa-IR" smtClean="0">
                <a:cs typeface="B Zar" panose="00000400000000000000" pitchFamily="2" charset="-78"/>
              </a:rPr>
              <a:t>زن را به ملتفای طبیعت و فرهنگ تبدیل می کند. در این جا طبیعت همان نقش دیگری را باز یمی کند، طبیعتی که امر نمادین  و منش فردی فرهنگی را به چالش می کشد و او را در ارتباط با جنینی قرار می دهد که نه کاملا اوست و نه کاملا دیگری به همین دلیل می توانیم این تجربه مادری را به نوعی تیپ ایده آل کریستوا برای</a:t>
            </a:r>
            <a:r>
              <a:rPr lang="fa-IR" b="1" smtClean="0">
                <a:solidFill>
                  <a:srgbClr val="FF0000"/>
                </a:solidFill>
                <a:cs typeface="B Zar" panose="00000400000000000000" pitchFamily="2" charset="-78"/>
              </a:rPr>
              <a:t> بازنمایی پذیرش دیگری </a:t>
            </a:r>
            <a:r>
              <a:rPr lang="fa-IR" smtClean="0">
                <a:cs typeface="B Zar" panose="00000400000000000000" pitchFamily="2" charset="-78"/>
              </a:rPr>
              <a:t>و در هم آمیختگی نظم نمادین با سرپیچی و بی نظمی ناشی از تن و طبیعت و دیگری دانست. </a:t>
            </a:r>
            <a:endParaRPr lang="fa-IR">
              <a:cs typeface="B Zar" panose="00000400000000000000" pitchFamily="2" charset="-78"/>
            </a:endParaRPr>
          </a:p>
        </p:txBody>
      </p:sp>
    </p:spTree>
    <p:extLst>
      <p:ext uri="{BB962C8B-B14F-4D97-AF65-F5344CB8AC3E}">
        <p14:creationId xmlns:p14="http://schemas.microsoft.com/office/powerpoint/2010/main" val="30032471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این تجربه خاص نوعی اخلاق سنت شکن است تا اینکه  بخواهد تعامل اخلاقی مستقل را پیش بکشد « اخلاق سنت شکن وظایف شخص در قبال دیگری را همچون وظایف خود در قبال خود و در قبال نوع بشر برقرار می سازد و سوژه را از طریق عشق و قانون به دیگری پیوند می زند» کریستوا با ساختن تعبیر جدید اخلاق سنت شکن ما را به اخلاقی دعوت می کند که تنها به عشق میان مادر و فرزند محدود نیست و شمول وسیع تری </a:t>
            </a:r>
            <a:r>
              <a:rPr lang="fa-IR" sz="2600" smtClean="0">
                <a:solidFill>
                  <a:prstClr val="black"/>
                </a:solidFill>
                <a:cs typeface="B Zar" panose="00000400000000000000" pitchFamily="2" charset="-78"/>
              </a:rPr>
              <a:t>دارد: پلی میان امر نشانه ای و نمادین (مک آفی، 1392، 136) این اخلاق سنت شکن اخلاق کلاسیک غربی را که سوژه های اخلاقی را الزاما مجزا از یکدیگر مفروض می دارد به چالش می کشد. </a:t>
            </a:r>
            <a:endParaRPr lang="fa-IR" sz="2600">
              <a:solidFill>
                <a:prstClr val="black"/>
              </a:solidFill>
              <a:cs typeface="B Zar" panose="00000400000000000000" pitchFamily="2" charset="-78"/>
            </a:endParaRPr>
          </a:p>
        </p:txBody>
      </p:sp>
      <p:sp>
        <p:nvSpPr>
          <p:cNvPr id="4" name="Flowchart: Process 3"/>
          <p:cNvSpPr/>
          <p:nvPr/>
        </p:nvSpPr>
        <p:spPr>
          <a:xfrm>
            <a:off x="2321169" y="4670474"/>
            <a:ext cx="2236763" cy="97067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a:solidFill>
                  <a:srgbClr val="FF0000"/>
                </a:solidFill>
                <a:cs typeface="B Zar" panose="00000400000000000000" pitchFamily="2" charset="-78"/>
              </a:rPr>
              <a:t>اخلاق سنت شکن</a:t>
            </a:r>
            <a:endParaRPr lang="fa-IR" b="1">
              <a:solidFill>
                <a:srgbClr val="FF0000"/>
              </a:solidFill>
            </a:endParaRPr>
          </a:p>
        </p:txBody>
      </p:sp>
    </p:spTree>
    <p:extLst>
      <p:ext uri="{BB962C8B-B14F-4D97-AF65-F5344CB8AC3E}">
        <p14:creationId xmlns:p14="http://schemas.microsoft.com/office/powerpoint/2010/main" val="19341476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بنابراین از نظر کریستوا وجه غالب بر بعد زنانه همان وجهی از زن است که پیشتر در تجربه مادری او در ارتباط با دیگری شکل می گیرد همراه با تجربه ای که کودک نیز در آن واحد با همذات پنداری با مادر در برهه ای از ارتبطات حیاتی خود و بازگشت به ناخودآگاه (در مالیخولیا و شیفتگی و افسردگی توضیح داده شد) مجددا برقرار می کند. در عین حال می توان گفت انچه که به عنوان ابعاد زنانه ای زبان که توسط هژمونی گفتمان مردسالارانه به حاشیه رانده  شده است نیز همان روندی است که منجر به تقویت ابعاد عاطفی، غیر عقلانی و زیبایی شناختی زبان و به طور کلی سوژه در فرایند است. </a:t>
            </a:r>
            <a:endParaRPr lang="fa-IR">
              <a:cs typeface="B Zar" panose="00000400000000000000" pitchFamily="2" charset="-78"/>
            </a:endParaRPr>
          </a:p>
        </p:txBody>
      </p:sp>
      <p:sp>
        <p:nvSpPr>
          <p:cNvPr id="4" name="Flowchart: Process 3"/>
          <p:cNvSpPr/>
          <p:nvPr/>
        </p:nvSpPr>
        <p:spPr>
          <a:xfrm>
            <a:off x="3601329" y="4614204"/>
            <a:ext cx="4909624" cy="1167618"/>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هژمونی گفتمان مردسالارانه</a:t>
            </a:r>
            <a:endParaRPr lang="fa-IR" b="1">
              <a:solidFill>
                <a:srgbClr val="FF0000"/>
              </a:solidFill>
            </a:endParaRPr>
          </a:p>
        </p:txBody>
      </p:sp>
    </p:spTree>
    <p:extLst>
      <p:ext uri="{BB962C8B-B14F-4D97-AF65-F5344CB8AC3E}">
        <p14:creationId xmlns:p14="http://schemas.microsoft.com/office/powerpoint/2010/main" val="21982774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نهایت در رویکرد کریستوا دیگری ناخودآگاه بیگانه و هر ان چیزی که تحت امر نشانه ای صورت بندی شود آن چیز گمشده ای است که بازسازی روانی ما وابسته به آن است و نادیده گرفتن آن در عنصری که ارزش ها بر محور نیازهای مصرفی ساخته و پرداخته رسانه ها شکل می گیرد منجر به چیزی شده است که از فقدن </a:t>
            </a:r>
            <a:r>
              <a:rPr lang="fa-IR" b="1" smtClean="0">
                <a:solidFill>
                  <a:srgbClr val="FF0000"/>
                </a:solidFill>
                <a:cs typeface="B Zar" panose="00000400000000000000" pitchFamily="2" charset="-78"/>
              </a:rPr>
              <a:t>ابژه حقیقی </a:t>
            </a:r>
            <a:r>
              <a:rPr lang="fa-IR" smtClean="0">
                <a:cs typeface="B Zar" panose="00000400000000000000" pitchFamily="2" charset="-78"/>
              </a:rPr>
              <a:t>مورد عشق و پرداختن به ابژه های بی ارزش بر می خیزد و در نهایت فرد دائما از نوعی احساس فقدان رنج می کشد.  </a:t>
            </a:r>
            <a:endParaRPr lang="fa-IR">
              <a:cs typeface="B Zar" panose="00000400000000000000" pitchFamily="2" charset="-78"/>
            </a:endParaRPr>
          </a:p>
        </p:txBody>
      </p:sp>
    </p:spTree>
    <p:extLst>
      <p:ext uri="{BB962C8B-B14F-4D97-AF65-F5344CB8AC3E}">
        <p14:creationId xmlns:p14="http://schemas.microsoft.com/office/powerpoint/2010/main" val="42022443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ه- انقلاب و </a:t>
            </a:r>
            <a:r>
              <a:rPr lang="fa-IR" b="1" smtClean="0">
                <a:solidFill>
                  <a:srgbClr val="FF0000"/>
                </a:solidFill>
                <a:cs typeface="B Zar" panose="00000400000000000000" pitchFamily="2" charset="-78"/>
              </a:rPr>
              <a:t>سرپیچی، </a:t>
            </a:r>
            <a:r>
              <a:rPr lang="fa-IR" b="1" smtClean="0">
                <a:solidFill>
                  <a:srgbClr val="FF0000"/>
                </a:solidFill>
                <a:cs typeface="B Zar" panose="00000400000000000000" pitchFamily="2" charset="-78"/>
              </a:rPr>
              <a:t>ملت و امر ملی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غیر از ابعاد زبانی و روانی سوژه که شرح آن رفت کریستوا در بعد اجتماعی انقلاب را به کشف دوباره منطق میل یا خواست قدرت نیچه تغییر می کند و روانکاوی را به نوعی  ادامه این مسیر این میل و سرپیچی که در امر نشانه ای زبان متبلور می شود </a:t>
            </a:r>
            <a:r>
              <a:rPr lang="fa-IR" b="1" smtClean="0">
                <a:solidFill>
                  <a:srgbClr val="0070C0"/>
                </a:solidFill>
                <a:cs typeface="B Zar" panose="00000400000000000000" pitchFamily="2" charset="-78"/>
              </a:rPr>
              <a:t>گرایش و رانه ای </a:t>
            </a:r>
            <a:r>
              <a:rPr lang="fa-IR" smtClean="0">
                <a:cs typeface="B Zar" panose="00000400000000000000" pitchFamily="2" charset="-78"/>
              </a:rPr>
              <a:t>است که پویایی فرهنگی در گرو ان است. سرپیچی در تمامی سطوح خرد و کلان و تمامی اشکال آن» یک کردار ساختار ساز و ساختار شکن، </a:t>
            </a:r>
            <a:r>
              <a:rPr lang="fa-IR" b="1" smtClean="0">
                <a:solidFill>
                  <a:srgbClr val="FF0000"/>
                </a:solidFill>
                <a:cs typeface="B Zar" panose="00000400000000000000" pitchFamily="2" charset="-78"/>
              </a:rPr>
              <a:t>گذری به مرزهای بیرونی سوژه و جامعه </a:t>
            </a:r>
            <a:r>
              <a:rPr lang="fa-IR" smtClean="0">
                <a:cs typeface="B Zar" panose="00000400000000000000" pitchFamily="2" charset="-78"/>
              </a:rPr>
              <a:t>است آنگاه و تنها انگاه است که سرپیچی می تواند سرخوشی و انقلاب را به بار آورد (کریستوا، 1392، 177)</a:t>
            </a:r>
            <a:endParaRPr lang="fa-IR">
              <a:cs typeface="B Zar" panose="00000400000000000000" pitchFamily="2" charset="-78"/>
            </a:endParaRPr>
          </a:p>
        </p:txBody>
      </p:sp>
    </p:spTree>
    <p:extLst>
      <p:ext uri="{BB962C8B-B14F-4D97-AF65-F5344CB8AC3E}">
        <p14:creationId xmlns:p14="http://schemas.microsoft.com/office/powerpoint/2010/main" val="27680530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زبان کریستوا کارکرد این سرپیچی در سطح ملی طرد افسردگی ملی است و راه رسیدن به این سرپیچی سرمایه گذاری  بر عالم صغیر فردی است از طریق احیا و تثبیت و اعاده ی حیثیت  به عشق و میل و سرپیچی است که می توان از تحجر  کنش های اجتماعی به شکل مدیریت تجاری انباشتی و حساب گرانه اجتناب کرد. با توجه به پیوند دیالکتیکی سوژه و زبان، حامل اصلی این سرپیچی کلمات هستند حتی تصاویر اگر خادم کلمات نباشند، تنها معنا را به کلیشه ها فرو می کاهند. </a:t>
            </a:r>
            <a:endParaRPr lang="fa-IR">
              <a:cs typeface="B Zar" panose="00000400000000000000" pitchFamily="2" charset="-78"/>
            </a:endParaRPr>
          </a:p>
        </p:txBody>
      </p:sp>
      <p:sp>
        <p:nvSpPr>
          <p:cNvPr id="4" name="Flowchart: Process 3"/>
          <p:cNvSpPr/>
          <p:nvPr/>
        </p:nvSpPr>
        <p:spPr>
          <a:xfrm>
            <a:off x="1069145" y="4445390"/>
            <a:ext cx="4023360" cy="105507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0070C0"/>
                </a:solidFill>
                <a:cs typeface="B Zar" panose="00000400000000000000" pitchFamily="2" charset="-78"/>
              </a:rPr>
              <a:t>پیوند دیالکتیکی سوژه </a:t>
            </a:r>
            <a:r>
              <a:rPr lang="fa-IR" sz="2800" b="1">
                <a:solidFill>
                  <a:srgbClr val="0070C0"/>
                </a:solidFill>
                <a:cs typeface="B Zar" panose="00000400000000000000" pitchFamily="2" charset="-78"/>
              </a:rPr>
              <a:t>و </a:t>
            </a:r>
            <a:r>
              <a:rPr lang="fa-IR" sz="2800" b="1" smtClean="0">
                <a:solidFill>
                  <a:srgbClr val="0070C0"/>
                </a:solidFill>
                <a:cs typeface="B Zar" panose="00000400000000000000" pitchFamily="2" charset="-78"/>
              </a:rPr>
              <a:t>زبان</a:t>
            </a:r>
            <a:endParaRPr lang="fa-IR" b="1">
              <a:solidFill>
                <a:srgbClr val="0070C0"/>
              </a:solidFill>
            </a:endParaRPr>
          </a:p>
        </p:txBody>
      </p:sp>
    </p:spTree>
    <p:extLst>
      <p:ext uri="{BB962C8B-B14F-4D97-AF65-F5344CB8AC3E}">
        <p14:creationId xmlns:p14="http://schemas.microsoft.com/office/powerpoint/2010/main" val="36750895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کریستوا در مورد سرپیچی در عرصه اجتماعی سوژه بی گفتمان هویت خود و دیگری تاکید می کند و از آنجا که ضمن تاکید بر ورود امر نشانه ای (بیگانه) به امر نمادین (ملت) لزوم عملکرد امر نمادین را برای استحکام و استواری عاملیت سوژه ضروری می داند. بر این باور است که با ورود جامعه جدید با نظام زبانی جدید، عاملیت سوزه دستخوش تغییر و حتی تخریب می شود. </a:t>
            </a:r>
            <a:endParaRPr lang="fa-IR">
              <a:cs typeface="B Zar" panose="00000400000000000000" pitchFamily="2" charset="-78"/>
            </a:endParaRPr>
          </a:p>
        </p:txBody>
      </p:sp>
      <p:sp>
        <p:nvSpPr>
          <p:cNvPr id="4" name="Flowchart: Decision 3"/>
          <p:cNvSpPr/>
          <p:nvPr/>
        </p:nvSpPr>
        <p:spPr>
          <a:xfrm>
            <a:off x="1772529" y="4009292"/>
            <a:ext cx="3615397" cy="1139483"/>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عاملیت </a:t>
            </a:r>
            <a:r>
              <a:rPr lang="fa-IR" sz="2800" b="1" smtClean="0">
                <a:solidFill>
                  <a:srgbClr val="FF0000"/>
                </a:solidFill>
                <a:cs typeface="B Zar" panose="00000400000000000000" pitchFamily="2" charset="-78"/>
              </a:rPr>
              <a:t>سوژه</a:t>
            </a:r>
            <a:endParaRPr lang="fa-IR" b="1">
              <a:solidFill>
                <a:srgbClr val="FF0000"/>
              </a:solidFill>
            </a:endParaRPr>
          </a:p>
        </p:txBody>
      </p:sp>
    </p:spTree>
    <p:extLst>
      <p:ext uri="{BB962C8B-B14F-4D97-AF65-F5344CB8AC3E}">
        <p14:creationId xmlns:p14="http://schemas.microsoft.com/office/powerpoint/2010/main" val="41478045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742006" y="1825625"/>
            <a:ext cx="7611794" cy="4351338"/>
          </a:xfrm>
        </p:spPr>
        <p:txBody>
          <a:bodyPr/>
          <a:lstStyle/>
          <a:p>
            <a:pPr algn="just"/>
            <a:r>
              <a:rPr lang="fa-IR" smtClean="0">
                <a:cs typeface="B Zar" panose="00000400000000000000" pitchFamily="2" charset="-78"/>
              </a:rPr>
              <a:t>از نظر تاریخی یکی از نقاط عطف شکل گیری گفتمان خود و دیگری انقلاب فرانسه بود که در طی ان علیه گفتمان ملی گرایی و متحد کردن مناطق  و قومیت ها و پست شماردن هویت های زبانی و قومی مهاجران در نهایت نظم نمادینی را ایجاد می کند که افرادی که خارج از این نظم نمادین هویت می یابند نادیده انگاشته می شوند. کریستوا آشتی با امر بیگانه را با تصدیق  و تاسی از «روح کلی» منتسکیو چنین تشریح می کند: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25074"/>
            <a:ext cx="2762250" cy="2295233"/>
          </a:xfrm>
          <a:prstGeom prst="rect">
            <a:avLst/>
          </a:prstGeom>
        </p:spPr>
      </p:pic>
      <p:sp>
        <p:nvSpPr>
          <p:cNvPr id="5" name="TextBox 4"/>
          <p:cNvSpPr txBox="1"/>
          <p:nvPr/>
        </p:nvSpPr>
        <p:spPr>
          <a:xfrm>
            <a:off x="1294228" y="4572000"/>
            <a:ext cx="1519310"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منتسکیو</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660473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رسالت سنت روشنفکری غرب از دیدگاه پساساختارگرایاین چون دلوز ایجاد ذهنیت یکپارچه و هویت های آهنی و جهان شمول است. بنابراین می توان گفت مفهوم سوژه مدرن همواره محل مناقشات  بسیاری از مکاتب فلسفی و اجتماعی بوده است. </a:t>
            </a:r>
          </a:p>
        </p:txBody>
      </p:sp>
    </p:spTree>
    <p:extLst>
      <p:ext uri="{BB962C8B-B14F-4D97-AF65-F5344CB8AC3E}">
        <p14:creationId xmlns:p14="http://schemas.microsoft.com/office/powerpoint/2010/main" val="21653787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هر دیگری دیگر بودگی وجود دارد و دقیقا همین توسیع دیگر بودگی ست که منتسکیو از ما می خواهد با تلقی جسم اجتماعی به مثابه سلسله ای تضمین شده از حقوق فردی آن </a:t>
            </a:r>
            <a:r>
              <a:rPr lang="fa-IR" smtClean="0">
                <a:cs typeface="B Zar" panose="00000400000000000000" pitchFamily="2" charset="-78"/>
              </a:rPr>
              <a:t>را </a:t>
            </a:r>
            <a:r>
              <a:rPr lang="fa-IR" smtClean="0">
                <a:cs typeface="B Zar" panose="00000400000000000000" pitchFamily="2" charset="-78"/>
              </a:rPr>
              <a:t>ارج منهیم، چیزی که او «</a:t>
            </a:r>
            <a:r>
              <a:rPr lang="fa-IR" b="1" smtClean="0">
                <a:solidFill>
                  <a:srgbClr val="FF0000"/>
                </a:solidFill>
                <a:cs typeface="B Zar" panose="00000400000000000000" pitchFamily="2" charset="-78"/>
              </a:rPr>
              <a:t>روح کلی</a:t>
            </a:r>
            <a:r>
              <a:rPr lang="fa-IR" smtClean="0">
                <a:cs typeface="B Zar" panose="00000400000000000000" pitchFamily="2" charset="-78"/>
              </a:rPr>
              <a:t>» می نامدش جا دادن به بیگانگان در «</a:t>
            </a:r>
            <a:r>
              <a:rPr lang="fa-IR" b="1" smtClean="0">
                <a:solidFill>
                  <a:srgbClr val="FF0000"/>
                </a:solidFill>
                <a:cs typeface="B Zar" panose="00000400000000000000" pitchFamily="2" charset="-78"/>
              </a:rPr>
              <a:t>ملت</a:t>
            </a:r>
            <a:r>
              <a:rPr lang="fa-IR" smtClean="0">
                <a:cs typeface="B Zar" panose="00000400000000000000" pitchFamily="2" charset="-78"/>
              </a:rPr>
              <a:t>» روح کلی تلقی می شود آن گونه که من می فهمم  این همان روایت خوش بینانه از لحاق و ملت امروز است (کریستوا، 1394، 3)</a:t>
            </a:r>
            <a:endParaRPr lang="fa-IR">
              <a:cs typeface="B Zar" panose="00000400000000000000" pitchFamily="2" charset="-78"/>
            </a:endParaRPr>
          </a:p>
        </p:txBody>
      </p:sp>
    </p:spTree>
    <p:extLst>
      <p:ext uri="{BB962C8B-B14F-4D97-AF65-F5344CB8AC3E}">
        <p14:creationId xmlns:p14="http://schemas.microsoft.com/office/powerpoint/2010/main" val="39516640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037428" y="1825625"/>
            <a:ext cx="7316372" cy="4351338"/>
          </a:xfrm>
        </p:spPr>
        <p:txBody>
          <a:bodyPr/>
          <a:lstStyle/>
          <a:p>
            <a:pPr algn="just"/>
            <a:r>
              <a:rPr lang="fa-IR" smtClean="0">
                <a:cs typeface="B Zar" panose="00000400000000000000" pitchFamily="2" charset="-78"/>
              </a:rPr>
              <a:t>کریستوا درک دیگری اجتماعی و مدارا با ان را در گرو درک «غریبگی» درون و باور به این که  ما موجوداتیئ چند پاره هستیم  و در درون خود غیریت هایی را جای داده ایم می داند. از رمبو به بعد روان کاوی وادارمان می کند که بپذیرم «من دیگری است» و حتی چندین دیگری واژگون ساختن مفهوم سنتی «هویت» همان روح جنبش «ایزدکشانه جنبش مه 68 را دارد» از طریق تشخیص دادن این غریبگی ذاتی در هر یک از ما فرصت بیشتری خواهیم داشت تا با بیگانگی دیگران مدارا کنیم و در نتیجه فرت بیشتری خواهیم داشت تا جوامعی را خلق کنیم که کمتر تک قطعه ای و بیشتر  چند آوایه باشند» (کریستوا، 1395، 66)</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01986" y="1980369"/>
            <a:ext cx="3235442" cy="2577563"/>
          </a:xfrm>
          <a:prstGeom prst="rect">
            <a:avLst/>
          </a:prstGeom>
        </p:spPr>
      </p:pic>
      <p:sp>
        <p:nvSpPr>
          <p:cNvPr id="5" name="TextBox 4"/>
          <p:cNvSpPr txBox="1"/>
          <p:nvPr/>
        </p:nvSpPr>
        <p:spPr>
          <a:xfrm>
            <a:off x="1814732" y="4909625"/>
            <a:ext cx="1659988" cy="400110"/>
          </a:xfrm>
          <a:prstGeom prst="rect">
            <a:avLst/>
          </a:prstGeom>
          <a:noFill/>
        </p:spPr>
        <p:txBody>
          <a:bodyPr wrap="square" rtlCol="1">
            <a:spAutoFit/>
          </a:bodyPr>
          <a:lstStyle/>
          <a:p>
            <a:pPr algn="ctr"/>
            <a:r>
              <a:rPr lang="fa-IR" sz="2000" b="1" smtClean="0">
                <a:solidFill>
                  <a:srgbClr val="FF0000"/>
                </a:solidFill>
                <a:cs typeface="B Zar" panose="00000400000000000000" pitchFamily="2" charset="-78"/>
              </a:rPr>
              <a:t>مه 68</a:t>
            </a:r>
            <a:endParaRPr lang="fa-IR" sz="2000" b="1">
              <a:solidFill>
                <a:srgbClr val="FF0000"/>
              </a:solidFill>
              <a:cs typeface="B Zar" panose="00000400000000000000" pitchFamily="2" charset="-78"/>
            </a:endParaRPr>
          </a:p>
        </p:txBody>
      </p:sp>
    </p:spTree>
    <p:extLst>
      <p:ext uri="{BB962C8B-B14F-4D97-AF65-F5344CB8AC3E}">
        <p14:creationId xmlns:p14="http://schemas.microsoft.com/office/powerpoint/2010/main" val="12962294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کریستوا تعریف خود از ملت و امر ملی در شکل آرمانی خود که هم به </a:t>
            </a:r>
            <a:r>
              <a:rPr lang="fa-IR" b="1" smtClean="0">
                <a:solidFill>
                  <a:srgbClr val="FF0000"/>
                </a:solidFill>
                <a:cs typeface="B Zar" panose="00000400000000000000" pitchFamily="2" charset="-78"/>
              </a:rPr>
              <a:t>مهاجرین و اقلیت ها </a:t>
            </a:r>
            <a:r>
              <a:rPr lang="fa-IR" smtClean="0">
                <a:cs typeface="B Zar" panose="00000400000000000000" pitchFamily="2" charset="-78"/>
              </a:rPr>
              <a:t>فرصت بروز دهد و هم بومیان ر از نوعی روح ملی تهی نکند، به تفصیل  توضیح می دهد در واقع در اینجا هویت تاریخی با مفهومی </a:t>
            </a:r>
            <a:r>
              <a:rPr lang="fa-IR" smtClean="0">
                <a:cs typeface="B Zar" panose="00000400000000000000" pitchFamily="2" charset="-78"/>
              </a:rPr>
              <a:t>از</a:t>
            </a:r>
            <a:r>
              <a:rPr lang="fa-IR" smtClean="0">
                <a:cs typeface="B Zar" panose="00000400000000000000" pitchFamily="2" charset="-78"/>
              </a:rPr>
              <a:t> </a:t>
            </a:r>
            <a:r>
              <a:rPr lang="fa-IR" smtClean="0">
                <a:cs typeface="B Zar" panose="00000400000000000000" pitchFamily="2" charset="-78"/>
              </a:rPr>
              <a:t>ثبات و بی ثباتی پیوند می خورد. </a:t>
            </a:r>
            <a:endParaRPr lang="fa-IR">
              <a:cs typeface="B Zar" panose="00000400000000000000" pitchFamily="2" charset="-78"/>
            </a:endParaRPr>
          </a:p>
        </p:txBody>
      </p:sp>
    </p:spTree>
    <p:extLst>
      <p:ext uri="{BB962C8B-B14F-4D97-AF65-F5344CB8AC3E}">
        <p14:creationId xmlns:p14="http://schemas.microsoft.com/office/powerpoint/2010/main" val="27832442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solidFill>
                  <a:prstClr val="black"/>
                </a:solidFill>
                <a:cs typeface="B Zar" panose="00000400000000000000" pitchFamily="2" charset="-78"/>
              </a:rPr>
              <a:t>ثباتی که سنت را در بر می گیرد و بی ثباتی که امر ملی را در معرض تغییر و تحول قرار می دهد به بیانی در سطح کلان با گسترش حوزه خصوصی و در عین حال حفظ روحی کلی به مثابه روح ملی به مهاجران و نه بومیان هیچ یک به انکار یکدیگر نمی نشینند، بلکه به یکدیگر در راستای این روح ملی غنا می بخشد به عقیده نگارنده این دقیقا همان چیزی است که کریستوا در مورد سوژه و زبان نیز بدان قایل است و سوژه را نه تنها در مورد فرد که در مورد ملت نیز به کار می برد.</a:t>
            </a:r>
            <a:endParaRPr lang="fa-IR"/>
          </a:p>
        </p:txBody>
      </p:sp>
      <p:sp>
        <p:nvSpPr>
          <p:cNvPr id="4" name="Flowchart: Process 3"/>
          <p:cNvSpPr/>
          <p:nvPr/>
        </p:nvSpPr>
        <p:spPr>
          <a:xfrm>
            <a:off x="2096086" y="4417255"/>
            <a:ext cx="2700997" cy="84406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سوژه و زبان</a:t>
            </a:r>
            <a:endParaRPr lang="fa-IR" b="1">
              <a:solidFill>
                <a:srgbClr val="FF0000"/>
              </a:solidFill>
            </a:endParaRPr>
          </a:p>
        </p:txBody>
      </p:sp>
    </p:spTree>
    <p:extLst>
      <p:ext uri="{BB962C8B-B14F-4D97-AF65-F5344CB8AC3E}">
        <p14:creationId xmlns:p14="http://schemas.microsoft.com/office/powerpoint/2010/main" val="35849901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بدین سان می توان از برآیند هایی که در مورد هر یک از آن ها به دست می آید ب دیگری نقب زد و آن </a:t>
            </a:r>
            <a:r>
              <a:rPr lang="fa-IR" smtClean="0">
                <a:cs typeface="B Zar" panose="00000400000000000000" pitchFamily="2" charset="-78"/>
              </a:rPr>
              <a:t>را </a:t>
            </a:r>
            <a:r>
              <a:rPr lang="fa-IR" smtClean="0">
                <a:cs typeface="B Zar" panose="00000400000000000000" pitchFamily="2" charset="-78"/>
              </a:rPr>
              <a:t>در کلیتی شناختی از اندیشه ها کریستوا در هم امیخت. سوژه ای که ناخودآگاه خود را به رسمیت می شناسد و رانه ها و کشش ها و انرژی های روانی را به عنوان وجهی از سوژگی خود تعریف می کند و امر نشانه ای که در گستره زبان به رسمیت شناخته می شود و به نوعی با امر نمادین می امیزد. این ها همه وجوهی از چند پارگی و در عین حال ادغام در اندیشه کریستوا است با این توضیح کریستوا  در تعریف امر ملی مرزهای ثبات و بی ثباتی را در می نوردد و در واقع همان طور که سخن از </a:t>
            </a:r>
            <a:r>
              <a:rPr lang="fa-IR" b="1" smtClean="0">
                <a:solidFill>
                  <a:srgbClr val="FF0000"/>
                </a:solidFill>
                <a:cs typeface="B Zar" panose="00000400000000000000" pitchFamily="2" charset="-78"/>
              </a:rPr>
              <a:t>سوژه مرزی </a:t>
            </a:r>
            <a:r>
              <a:rPr lang="fa-IR" smtClean="0">
                <a:cs typeface="B Zar" panose="00000400000000000000" pitchFamily="2" charset="-78"/>
              </a:rPr>
              <a:t>در حوزه روانی و فردی می کند. عرصه اجتماعی نیز به سوژه اجتماعی آستانه ای که ابایی از ورود عناصر بیگانه به درون مرزهای تاریخی و ملی خود ندارد، قایل است. </a:t>
            </a:r>
            <a:endParaRPr lang="fa-IR">
              <a:cs typeface="B Zar" panose="00000400000000000000" pitchFamily="2" charset="-78"/>
            </a:endParaRPr>
          </a:p>
        </p:txBody>
      </p:sp>
    </p:spTree>
    <p:extLst>
      <p:ext uri="{BB962C8B-B14F-4D97-AF65-F5344CB8AC3E}">
        <p14:creationId xmlns:p14="http://schemas.microsoft.com/office/powerpoint/2010/main" val="17019668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کریستوا </a:t>
            </a:r>
            <a:r>
              <a:rPr lang="fa-IR" smtClean="0">
                <a:cs typeface="B Zar" panose="00000400000000000000" pitchFamily="2" charset="-78"/>
              </a:rPr>
              <a:t>آن </a:t>
            </a:r>
            <a:r>
              <a:rPr lang="fa-IR" smtClean="0">
                <a:cs typeface="B Zar" panose="00000400000000000000" pitchFamily="2" charset="-78"/>
              </a:rPr>
              <a:t>بافت گفتمانی را طبیعی و دموکراتیک می داند که در آن هم گفتمان های متعلق به حوزه امر نشانه ای و هم گفتمان های متعلق به حوزه امر نمادین وجود داشته باشند و این دو نوع متفاوت گفتمان بتوانند در فرایند منازعات گفتمانی جامعه، یکدیگر را کنترل نمایند. کریستوا جوامع امروزی غربی را با وجود پلورالیسم گفتمانی موجود در انها جوامع دموکراتیک و انسانی نمی داند. پلورالیسم یا تکثر گفتمانی موجود در این جوامع را صرفا نشان دهنده تکثر گفتمان های متعلق به حوزه امر نمادین در این جامعه می داند و معتقد است در این جوامع گفتمان های علمی قدرت گفتمان های خارج از قلمرو علم و گفتمن پدرسالار قدرت گفتمان های زنانه را سرکوب نموده است (مهر آیین، 1391، 4)</a:t>
            </a:r>
            <a:endParaRPr lang="fa-IR">
              <a:cs typeface="B Zar" panose="00000400000000000000" pitchFamily="2" charset="-78"/>
            </a:endParaRPr>
          </a:p>
        </p:txBody>
      </p:sp>
      <p:sp>
        <p:nvSpPr>
          <p:cNvPr id="4" name="Flowchart: Process 3"/>
          <p:cNvSpPr/>
          <p:nvPr/>
        </p:nvSpPr>
        <p:spPr>
          <a:xfrm>
            <a:off x="1955409" y="4895557"/>
            <a:ext cx="3291840" cy="9425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طبیعی و دموکراتیک</a:t>
            </a:r>
            <a:endParaRPr lang="fa-IR" b="1">
              <a:solidFill>
                <a:srgbClr val="FF0000"/>
              </a:solidFill>
            </a:endParaRPr>
          </a:p>
        </p:txBody>
      </p:sp>
    </p:spTree>
    <p:extLst>
      <p:ext uri="{BB962C8B-B14F-4D97-AF65-F5344CB8AC3E}">
        <p14:creationId xmlns:p14="http://schemas.microsoft.com/office/powerpoint/2010/main" val="42373016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می توان گفت امر سیاسی به نوعی ظهور امر نشانه ای در سطح گفتمانی جامعه است که با ورود امر نشانه ای به نظم مسلط نمادین و گفتمان منطقی اجتماعی آن را تصلب خارج کرده و جامعه را به جامعه ای متکثر و در عین حال متنوع تبدیل می کند یعنی عرصه ای از جای گشت گفتمان ها متعلق به هر دو حوزه نمادین و نشانه ای </a:t>
            </a:r>
            <a:endParaRPr lang="fa-IR">
              <a:cs typeface="B Zar" panose="00000400000000000000" pitchFamily="2" charset="-78"/>
            </a:endParaRPr>
          </a:p>
        </p:txBody>
      </p:sp>
    </p:spTree>
    <p:extLst>
      <p:ext uri="{BB962C8B-B14F-4D97-AF65-F5344CB8AC3E}">
        <p14:creationId xmlns:p14="http://schemas.microsoft.com/office/powerpoint/2010/main" val="27910649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5- نتیجه گیری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نقطه عزیمت شناخت دکارتی منی ساست اندیشنده یا همان نفس، زیرا دکارت تمامی تجربیات نفسانی را با کوگیتو می سنجد در این نگاه اساسا جوهر ذهن با نفس تجزیه ناپذیر است. بنابراین سوژه دکارتی سوژه ای یکپارچه و عاری از شائبه چند پارگی است. از سویی  دیگر سوژه دکارت سوژه ای است خود بنیاد، استوار بر پیش فرض های منطقی که خواست و میل انسانی می تواند منشا زایش خطا در آن باشد.</a:t>
            </a:r>
          </a:p>
          <a:p>
            <a:pPr algn="just"/>
            <a:r>
              <a:rPr lang="fa-IR" smtClean="0">
                <a:cs typeface="B Zar" panose="00000400000000000000" pitchFamily="2" charset="-78"/>
              </a:rPr>
              <a:t>شک دکارتی مقدمه شکل گیری فلسفه انتقادی کانت به عنوان کوششی در جهت تدوین مبانی شناخت محسوب می شود از نظر کانت اخلاق عملی به هیچ انگیزه ی درونی و بیرونی جز قانون عقل متکی بر اراده آزاد سوژه نیاز ندارد.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659109" y="5040337"/>
            <a:ext cx="3162300" cy="1447800"/>
          </a:xfrm>
          <a:prstGeom prst="rect">
            <a:avLst/>
          </a:prstGeom>
        </p:spPr>
      </p:pic>
    </p:spTree>
    <p:extLst>
      <p:ext uri="{BB962C8B-B14F-4D97-AF65-F5344CB8AC3E}">
        <p14:creationId xmlns:p14="http://schemas.microsoft.com/office/powerpoint/2010/main" val="3634733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نتیجه اخلاق و سوژه مبتنی بر عقل کانتی  وجهی کامال خود ایین دارند که باید منشا آن را در خود آن ها جست و جو کرد فارغ از منافع، امیال و احساسات شامل  امیال درونی و منافع بیرونی بنابراین سوژه اخلاقی کانت در عین این که در پی انتخاب میان تمایلات و اخلاق ناب دچار دوپارگی می شود برای این که اخلاق را انتخاب کند باید ضرورتا با جدایی کامل از ایمال سوبژکیتو به سوژه ای یکدست تبدیل شود اما وجه تمایز کانت از دکارت این است که  کانت ضمن </a:t>
            </a:r>
            <a:r>
              <a:rPr lang="fa-IR" b="1" smtClean="0">
                <a:solidFill>
                  <a:srgbClr val="FF0000"/>
                </a:solidFill>
                <a:cs typeface="B Zar" panose="00000400000000000000" pitchFamily="2" charset="-78"/>
              </a:rPr>
              <a:t>تحسین ایده آلیسم ظنی دکارت </a:t>
            </a:r>
            <a:r>
              <a:rPr lang="fa-IR" smtClean="0">
                <a:cs typeface="B Zar" panose="00000400000000000000" pitchFamily="2" charset="-78"/>
              </a:rPr>
              <a:t>به عنوان شیوه درست تفکر فلسفی، برهان مطلوب را در اثبات تجربه درونی بر مبنای تجربه بیرونی می داند</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38143275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 به طور خاص کانت عنصر زمان را به تبیین آگاهی من از من دکارت وارد کرده و تجربه بی واسطه دکارتی را به وجود «</a:t>
            </a:r>
            <a:r>
              <a:rPr lang="fa-IR" b="1">
                <a:solidFill>
                  <a:srgbClr val="FF0000"/>
                </a:solidFill>
                <a:cs typeface="B Zar" panose="00000400000000000000" pitchFamily="2" charset="-78"/>
              </a:rPr>
              <a:t>من در زمان</a:t>
            </a:r>
            <a:r>
              <a:rPr lang="fa-IR">
                <a:solidFill>
                  <a:prstClr val="black"/>
                </a:solidFill>
                <a:cs typeface="B Zar" panose="00000400000000000000" pitchFamily="2" charset="-78"/>
              </a:rPr>
              <a:t>» تغییر می دهد و در پی آن عنصر «</a:t>
            </a:r>
            <a:r>
              <a:rPr lang="fa-IR" b="1">
                <a:solidFill>
                  <a:srgbClr val="FF0000"/>
                </a:solidFill>
                <a:cs typeface="B Zar" panose="00000400000000000000" pitchFamily="2" charset="-78"/>
              </a:rPr>
              <a:t>اگاهی از زمان</a:t>
            </a:r>
            <a:r>
              <a:rPr lang="fa-IR">
                <a:solidFill>
                  <a:prstClr val="black"/>
                </a:solidFill>
                <a:cs typeface="B Zar" panose="00000400000000000000" pitchFamily="2" charset="-78"/>
              </a:rPr>
              <a:t>» را همزمان با اگاهی از وجود اشیای بیرون از من پیوند می زند. </a:t>
            </a:r>
          </a:p>
          <a:p>
            <a:endParaRPr lang="fa-IR"/>
          </a:p>
        </p:txBody>
      </p:sp>
    </p:spTree>
    <p:extLst>
      <p:ext uri="{BB962C8B-B14F-4D97-AF65-F5344CB8AC3E}">
        <p14:creationId xmlns:p14="http://schemas.microsoft.com/office/powerpoint/2010/main" val="2084450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TotalTime>
  <Words>11678</Words>
  <Application>Microsoft Office PowerPoint</Application>
  <PresentationFormat>Widescreen</PresentationFormat>
  <Paragraphs>212</Paragraphs>
  <Slides>114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114</vt:i4>
      </vt:variant>
    </vt:vector>
  </HeadingPairs>
  <TitlesOfParts>
    <vt:vector size="120" baseType="lpstr">
      <vt:lpstr>Arial</vt:lpstr>
      <vt:lpstr>B Zar</vt:lpstr>
      <vt:lpstr>Calibri</vt:lpstr>
      <vt:lpstr>Calibri Light</vt:lpstr>
      <vt:lpstr>Times New Roman</vt:lpstr>
      <vt:lpstr>Office Theme</vt:lpstr>
      <vt:lpstr>عنوان مقاله: تحول مفهوم سوژه و نسبت آن با امر اجتماعی در رویکرد کریستوا</vt:lpstr>
      <vt:lpstr>چکیده</vt:lpstr>
      <vt:lpstr>PowerPoint Presentation</vt:lpstr>
      <vt:lpstr>کلید واژه ها:</vt:lpstr>
      <vt:lpstr>1- مقدمه و بیان مساله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سوژه دکارتی و کانتی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گذار از مدرنیسم به ساختارگرایی و پساساختارگرایی و پست مدرنیسم در عرصه سوژه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ژولیا کریستوا</vt:lpstr>
      <vt:lpstr>PowerPoint Presentation</vt:lpstr>
      <vt:lpstr>PowerPoint Presentation</vt:lpstr>
      <vt:lpstr>الف- سوژه و زبان</vt:lpstr>
      <vt:lpstr>PowerPoint Presentation</vt:lpstr>
      <vt:lpstr>PowerPoint Presentation</vt:lpstr>
      <vt:lpstr>PowerPoint Presentation</vt:lpstr>
      <vt:lpstr>PowerPoint Presentation</vt:lpstr>
      <vt:lpstr>PowerPoint Presentation</vt:lpstr>
      <vt:lpstr>PowerPoint Presentation</vt:lpstr>
      <vt:lpstr>ب) نظام نشانه ای و امر نشانه ای </vt:lpstr>
      <vt:lpstr>PowerPoint Presentation</vt:lpstr>
      <vt:lpstr>PowerPoint Presentation</vt:lpstr>
      <vt:lpstr>PowerPoint Presentation</vt:lpstr>
      <vt:lpstr>PowerPoint Presentation</vt:lpstr>
      <vt:lpstr>PowerPoint Presentation</vt:lpstr>
      <vt:lpstr>ج) سوژه و دیگری</vt:lpstr>
      <vt:lpstr>PowerPoint Presentation</vt:lpstr>
      <vt:lpstr>PowerPoint Presentation</vt:lpstr>
      <vt:lpstr>PowerPoint Presentation</vt:lpstr>
      <vt:lpstr>PowerPoint Presentation</vt:lpstr>
      <vt:lpstr>PowerPoint Presentation</vt:lpstr>
      <vt:lpstr>د) نظریه و مرحله آینه ای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ه- انقلاب و سرپیچی، ملت و امر ملی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تحول مفهوم سوژه و نسبت آن با امر اجتماعی در رویکرد کریستوا</dc:title>
  <dc:creator>MaZz!i</dc:creator>
  <cp:lastModifiedBy>MaZz!i</cp:lastModifiedBy>
  <cp:revision>78</cp:revision>
  <dcterms:created xsi:type="dcterms:W3CDTF">2023-06-12T17:02:39Z</dcterms:created>
  <dcterms:modified xsi:type="dcterms:W3CDTF">2023-06-14T10:14:23Z</dcterms:modified>
</cp:coreProperties>
</file>