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32" r:id="rId4"/>
    <p:sldId id="331" r:id="rId5"/>
    <p:sldId id="258" r:id="rId6"/>
    <p:sldId id="259" r:id="rId7"/>
    <p:sldId id="260" r:id="rId8"/>
    <p:sldId id="261" r:id="rId9"/>
    <p:sldId id="333" r:id="rId10"/>
    <p:sldId id="262" r:id="rId11"/>
    <p:sldId id="334" r:id="rId12"/>
    <p:sldId id="263" r:id="rId13"/>
    <p:sldId id="335" r:id="rId14"/>
    <p:sldId id="264" r:id="rId15"/>
    <p:sldId id="336" r:id="rId16"/>
    <p:sldId id="265" r:id="rId17"/>
    <p:sldId id="266" r:id="rId18"/>
    <p:sldId id="337" r:id="rId19"/>
    <p:sldId id="267" r:id="rId20"/>
    <p:sldId id="338" r:id="rId21"/>
    <p:sldId id="268" r:id="rId22"/>
    <p:sldId id="269" r:id="rId23"/>
    <p:sldId id="339" r:id="rId24"/>
    <p:sldId id="270" r:id="rId25"/>
    <p:sldId id="346" r:id="rId26"/>
    <p:sldId id="271" r:id="rId27"/>
    <p:sldId id="340" r:id="rId28"/>
    <p:sldId id="272" r:id="rId29"/>
    <p:sldId id="341" r:id="rId30"/>
    <p:sldId id="273" r:id="rId31"/>
    <p:sldId id="342" r:id="rId32"/>
    <p:sldId id="274" r:id="rId33"/>
    <p:sldId id="343" r:id="rId34"/>
    <p:sldId id="275" r:id="rId35"/>
    <p:sldId id="276" r:id="rId36"/>
    <p:sldId id="277" r:id="rId37"/>
    <p:sldId id="278" r:id="rId38"/>
    <p:sldId id="279" r:id="rId39"/>
    <p:sldId id="280" r:id="rId40"/>
    <p:sldId id="281" r:id="rId41"/>
    <p:sldId id="282" r:id="rId42"/>
    <p:sldId id="283" r:id="rId43"/>
    <p:sldId id="284" r:id="rId44"/>
    <p:sldId id="285" r:id="rId45"/>
    <p:sldId id="344" r:id="rId46"/>
    <p:sldId id="286" r:id="rId47"/>
    <p:sldId id="345" r:id="rId48"/>
    <p:sldId id="347" r:id="rId49"/>
    <p:sldId id="288" r:id="rId50"/>
    <p:sldId id="289" r:id="rId51"/>
    <p:sldId id="348" r:id="rId52"/>
    <p:sldId id="290" r:id="rId53"/>
    <p:sldId id="349" r:id="rId54"/>
    <p:sldId id="292" r:id="rId55"/>
    <p:sldId id="293" r:id="rId56"/>
    <p:sldId id="294" r:id="rId57"/>
    <p:sldId id="350" r:id="rId58"/>
    <p:sldId id="295" r:id="rId59"/>
    <p:sldId id="296" r:id="rId60"/>
    <p:sldId id="297" r:id="rId61"/>
    <p:sldId id="298" r:id="rId62"/>
    <p:sldId id="351" r:id="rId63"/>
    <p:sldId id="299" r:id="rId64"/>
    <p:sldId id="300" r:id="rId65"/>
    <p:sldId id="352" r:id="rId66"/>
    <p:sldId id="301" r:id="rId67"/>
    <p:sldId id="302" r:id="rId68"/>
    <p:sldId id="303" r:id="rId69"/>
    <p:sldId id="353" r:id="rId70"/>
    <p:sldId id="304" r:id="rId71"/>
    <p:sldId id="305" r:id="rId72"/>
    <p:sldId id="306" r:id="rId73"/>
    <p:sldId id="307" r:id="rId74"/>
    <p:sldId id="354" r:id="rId75"/>
    <p:sldId id="308" r:id="rId76"/>
    <p:sldId id="309" r:id="rId77"/>
    <p:sldId id="310" r:id="rId78"/>
    <p:sldId id="311" r:id="rId79"/>
    <p:sldId id="312" r:id="rId80"/>
    <p:sldId id="355" r:id="rId81"/>
    <p:sldId id="313" r:id="rId82"/>
    <p:sldId id="314" r:id="rId83"/>
    <p:sldId id="356" r:id="rId84"/>
    <p:sldId id="315" r:id="rId85"/>
    <p:sldId id="316" r:id="rId86"/>
    <p:sldId id="317" r:id="rId87"/>
    <p:sldId id="318" r:id="rId88"/>
    <p:sldId id="319" r:id="rId89"/>
    <p:sldId id="320" r:id="rId90"/>
    <p:sldId id="321" r:id="rId91"/>
    <p:sldId id="322" r:id="rId92"/>
    <p:sldId id="323" r:id="rId93"/>
    <p:sldId id="324" r:id="rId94"/>
    <p:sldId id="325" r:id="rId95"/>
    <p:sldId id="357" r:id="rId96"/>
    <p:sldId id="326" r:id="rId97"/>
    <p:sldId id="358" r:id="rId98"/>
    <p:sldId id="327" r:id="rId99"/>
    <p:sldId id="328" r:id="rId100"/>
    <p:sldId id="329" r:id="rId101"/>
    <p:sldId id="359" r:id="rId102"/>
    <p:sldId id="330" r:id="rId10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214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8996E47-DB2E-4B36-B7E3-318DC5165CEA}" type="datetimeFigureOut">
              <a:rPr lang="fa-IR" smtClean="0"/>
              <a:t>13/12/1444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82621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8996E47-DB2E-4B36-B7E3-318DC5165CEA}" type="datetimeFigureOut">
              <a:rPr lang="fa-IR" smtClean="0"/>
              <a:t>13/12/1444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60750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8996E47-DB2E-4B36-B7E3-318DC5165CEA}" type="datetimeFigureOut">
              <a:rPr lang="fa-IR" smtClean="0"/>
              <a:t>13/12/1444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219100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8996E47-DB2E-4B36-B7E3-318DC5165CEA}" type="datetimeFigureOut">
              <a:rPr lang="fa-IR" smtClean="0"/>
              <a:t>13/12/1444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250412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996E47-DB2E-4B36-B7E3-318DC5165CEA}" type="datetimeFigureOut">
              <a:rPr lang="fa-IR" smtClean="0"/>
              <a:t>13/12/1444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309730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8996E47-DB2E-4B36-B7E3-318DC5165CEA}" type="datetimeFigureOut">
              <a:rPr lang="fa-IR" smtClean="0"/>
              <a:t>13/12/1444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355639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8996E47-DB2E-4B36-B7E3-318DC5165CEA}" type="datetimeFigureOut">
              <a:rPr lang="fa-IR" smtClean="0"/>
              <a:t>13/12/1444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96641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8996E47-DB2E-4B36-B7E3-318DC5165CEA}" type="datetimeFigureOut">
              <a:rPr lang="fa-IR" smtClean="0"/>
              <a:t>13/12/1444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395100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96E47-DB2E-4B36-B7E3-318DC5165CEA}" type="datetimeFigureOut">
              <a:rPr lang="fa-IR" smtClean="0"/>
              <a:t>13/12/1444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25897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96E47-DB2E-4B36-B7E3-318DC5165CEA}" type="datetimeFigureOut">
              <a:rPr lang="fa-IR" smtClean="0"/>
              <a:t>13/12/1444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107061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96E47-DB2E-4B36-B7E3-318DC5165CEA}" type="datetimeFigureOut">
              <a:rPr lang="fa-IR" smtClean="0"/>
              <a:t>13/12/1444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9A20FB-873D-4774-B665-EFDC75365D51}" type="slidenum">
              <a:rPr lang="fa-IR" smtClean="0"/>
              <a:t>‹#›</a:t>
            </a:fld>
            <a:endParaRPr lang="fa-IR"/>
          </a:p>
        </p:txBody>
      </p:sp>
    </p:spTree>
    <p:extLst>
      <p:ext uri="{BB962C8B-B14F-4D97-AF65-F5344CB8AC3E}">
        <p14:creationId xmlns:p14="http://schemas.microsoft.com/office/powerpoint/2010/main" val="394173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996E47-DB2E-4B36-B7E3-318DC5165CEA}" type="datetimeFigureOut">
              <a:rPr lang="fa-IR" smtClean="0"/>
              <a:t>13/12/1444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9A20FB-873D-4774-B665-EFDC75365D51}" type="slidenum">
              <a:rPr lang="fa-IR" smtClean="0"/>
              <a:t>‹#›</a:t>
            </a:fld>
            <a:endParaRPr lang="fa-IR"/>
          </a:p>
        </p:txBody>
      </p:sp>
    </p:spTree>
    <p:extLst>
      <p:ext uri="{BB962C8B-B14F-4D97-AF65-F5344CB8AC3E}">
        <p14:creationId xmlns:p14="http://schemas.microsoft.com/office/powerpoint/2010/main" val="2198886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i="0" smtClean="0">
                <a:solidFill>
                  <a:srgbClr val="FF0000"/>
                </a:solidFill>
                <a:effectLst/>
                <a:latin typeface="BMitraBold"/>
                <a:cs typeface="B Zar" panose="00000400000000000000" pitchFamily="2" charset="-78"/>
              </a:rPr>
              <a:t>عنوان مقاله: </a:t>
            </a:r>
            <a:r>
              <a:rPr lang="fa-IR" sz="3600" i="0" smtClean="0">
                <a:solidFill>
                  <a:srgbClr val="242021"/>
                </a:solidFill>
                <a:effectLst/>
                <a:latin typeface="BMitraBold"/>
                <a:cs typeface="B Zar" panose="00000400000000000000" pitchFamily="2" charset="-78"/>
              </a:rPr>
              <a:t>بررسی تطبيقی گرایشهای فرهنگی دانشجویان خوابگاهی و غيرخوابگاهی کشور</a:t>
            </a:r>
            <a:endParaRPr lang="fa-IR" sz="3600">
              <a:cs typeface="B Zar" panose="00000400000000000000" pitchFamily="2" charset="-78"/>
            </a:endParaRPr>
          </a:p>
        </p:txBody>
      </p:sp>
      <p:sp>
        <p:nvSpPr>
          <p:cNvPr id="3" name="Subtitle 2"/>
          <p:cNvSpPr>
            <a:spLocks noGrp="1"/>
          </p:cNvSpPr>
          <p:nvPr>
            <p:ph type="subTitle" idx="1"/>
          </p:nvPr>
        </p:nvSpPr>
        <p:spPr/>
        <p:txBody>
          <a:bodyPr>
            <a:normAutofit fontScale="55000" lnSpcReduction="20000"/>
          </a:bodyPr>
          <a:lstStyle/>
          <a:p>
            <a:r>
              <a:rPr lang="fa-IR" b="0" i="0" smtClean="0">
                <a:solidFill>
                  <a:srgbClr val="FF0000"/>
                </a:solidFill>
                <a:effectLst/>
                <a:latin typeface="BLotus"/>
                <a:cs typeface="B Zar" panose="00000400000000000000" pitchFamily="2" charset="-78"/>
              </a:rPr>
              <a:t>نویسندگان: </a:t>
            </a:r>
            <a:r>
              <a:rPr lang="fa-IR" sz="3600" b="0" i="0" smtClean="0">
                <a:solidFill>
                  <a:srgbClr val="242021"/>
                </a:solidFill>
                <a:effectLst/>
                <a:latin typeface="BLotus"/>
                <a:cs typeface="B Zar" panose="00000400000000000000" pitchFamily="2" charset="-78"/>
              </a:rPr>
              <a:t>وحید شالچی،</a:t>
            </a:r>
            <a:r>
              <a:rPr lang="fa-IR" sz="1600" b="0" i="0" smtClean="0">
                <a:solidFill>
                  <a:srgbClr val="242021"/>
                </a:solidFill>
                <a:effectLst/>
                <a:latin typeface="BLotus"/>
                <a:cs typeface="B Zar" panose="00000400000000000000" pitchFamily="2" charset="-78"/>
              </a:rPr>
              <a:t>1 </a:t>
            </a:r>
            <a:r>
              <a:rPr lang="fa-IR" sz="3600" b="0" i="0" smtClean="0">
                <a:solidFill>
                  <a:srgbClr val="242021"/>
                </a:solidFill>
                <a:effectLst/>
                <a:latin typeface="BLotus"/>
                <a:cs typeface="B Zar" panose="00000400000000000000" pitchFamily="2" charset="-78"/>
              </a:rPr>
              <a:t>محدثه ضیاچی</a:t>
            </a:r>
            <a:r>
              <a:rPr lang="fa-IR" sz="3600" smtClean="0">
                <a:cs typeface="B Zar" panose="00000400000000000000" pitchFamily="2" charset="-78"/>
              </a:rPr>
              <a:t> </a:t>
            </a:r>
          </a:p>
          <a:p>
            <a:r>
              <a:rPr lang="fa-IR" smtClean="0">
                <a:solidFill>
                  <a:srgbClr val="FF0000"/>
                </a:solidFill>
                <a:cs typeface="B Zar" panose="00000400000000000000" pitchFamily="2" charset="-78"/>
              </a:rPr>
              <a:t>منبع:</a:t>
            </a:r>
            <a:r>
              <a:rPr lang="fa-IR" sz="4000" i="0" smtClean="0">
                <a:solidFill>
                  <a:srgbClr val="242021"/>
                </a:solidFill>
                <a:effectLst/>
                <a:latin typeface="BLotusBold"/>
                <a:cs typeface="B Zar" panose="00000400000000000000" pitchFamily="2" charset="-78"/>
              </a:rPr>
              <a:t>فصلنامه تحقیقات فرهنگي ایران، دوره هفتم، شماره ،4زمستان ،1393</a:t>
            </a:r>
          </a:p>
          <a:p>
            <a:r>
              <a:rPr lang="fa-IR" sz="4000" smtClean="0">
                <a:cs typeface="B Zar" panose="00000400000000000000" pitchFamily="2" charset="-78"/>
              </a:rPr>
              <a:t>صص 129-155 </a:t>
            </a:r>
          </a:p>
          <a:p>
            <a:r>
              <a:rPr lang="fa-IR" smtClean="0">
                <a:cs typeface="B Zar" panose="00000400000000000000" pitchFamily="2" charset="-78"/>
              </a:rPr>
              <a:t/>
            </a:r>
            <a:br>
              <a:rPr lang="fa-IR" smtClean="0">
                <a:cs typeface="B Zar" panose="00000400000000000000" pitchFamily="2" charset="-78"/>
              </a:rPr>
            </a:br>
            <a:r>
              <a:rPr lang="fa-IR" smtClean="0">
                <a:solidFill>
                  <a:srgbClr val="FF0000"/>
                </a:solidFill>
                <a:cs typeface="B Zar" panose="00000400000000000000" pitchFamily="2" charset="-78"/>
              </a:rPr>
              <a:t/>
            </a:r>
            <a:br>
              <a:rPr lang="fa-IR" smtClean="0">
                <a:solidFill>
                  <a:srgbClr val="FF0000"/>
                </a:solidFill>
                <a:cs typeface="B Zar" panose="00000400000000000000" pitchFamily="2" charset="-78"/>
              </a:rPr>
            </a:b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194115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در میان جوانان دانشجو یکی از متغیرهای مهم ایجاد تفاوت، خوابگاهی بودن یا غیرخوابگاهی بودن است. برای دانشجویان خوابگاهی جدایی از خانواده در عنفوان جوانی، اقامت در شهری احتمالاً با خردهفرهنگهای متفاوت و بهویژه همزیستی با گروهی از همسالان از مناطق مختلف کشور و به دور از نظارت اخلاقی خانواده و آشنایان، وضعیت ویژهای را رقم میزند.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1333693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نوع نگاه به مدیریت دانشگاه نیز در میان دانشجویان خوابگاهی متفاوت و البته مثبتتر</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است؛ طوریکه دانشجویان غیرخوابگاهی دو برابر بیشتر از دانشجویان خوابگاهی مدیریت</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دانشگاه را ازمهمترین مسائل نظام </a:t>
            </a:r>
            <a:r>
              <a:rPr lang="fa-IR" b="0" i="0" smtClean="0">
                <a:solidFill>
                  <a:srgbClr val="242021"/>
                </a:solidFill>
                <a:effectLst/>
                <a:latin typeface="BLotus"/>
                <a:cs typeface="B Zar" panose="00000400000000000000" pitchFamily="2" charset="-78"/>
              </a:rPr>
              <a:t>دانشگاهی میدانند</a:t>
            </a:r>
            <a:r>
              <a:rPr lang="fa-IR" b="0" i="0" smtClean="0">
                <a:solidFill>
                  <a:srgbClr val="242021"/>
                </a:solidFill>
                <a:effectLst/>
                <a:latin typeface="BLotus"/>
                <a:cs typeface="B Zar" panose="00000400000000000000" pitchFamily="2" charset="-78"/>
              </a:rPr>
              <a:t>. در مقابل بیشتر دانشجویان غیرخوابگاهی</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به محدودیتهای سیاسی حساس هستند. همچنین نتایج این مطالعه نشان میدهد که میان</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«مهمترین هدف دانشجویان،» «مهمترین دغدغة دانشجویان در زمینة تحولات فرهنگی» و نوع</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سکونت آنها همبستگی معناداری وجود دارد</a:t>
            </a:r>
            <a:r>
              <a:rPr lang="fa-IR" b="0" i="0" smtClean="0">
                <a:solidFill>
                  <a:srgbClr val="242021"/>
                </a:solidFill>
                <a:effectLst/>
                <a:latin typeface="BLotus"/>
                <a:cs typeface="B Zar" panose="00000400000000000000" pitchFamily="2" charset="-78"/>
              </a:rPr>
              <a:t>.</a:t>
            </a:r>
          </a:p>
          <a:p>
            <a:pPr algn="just"/>
            <a:r>
              <a:rPr lang="fa-IR" b="0" i="0" smtClean="0">
                <a:solidFill>
                  <a:srgbClr val="242021"/>
                </a:solidFill>
                <a:effectLst/>
                <a:latin typeface="BLotus"/>
                <a:cs typeface="B Zar" panose="00000400000000000000" pitchFamily="2" charset="-78"/>
              </a:rPr>
              <a:t/>
            </a:r>
            <a:br>
              <a:rPr lang="fa-IR" b="0" i="0" smtClean="0">
                <a:solidFill>
                  <a:srgbClr val="242021"/>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31323"/>
            <a:ext cx="2715065"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محدودیتهای سیاسی</a:t>
            </a:r>
            <a:endParaRPr lang="fa-IR" b="1">
              <a:solidFill>
                <a:srgbClr val="FF0000"/>
              </a:solidFill>
            </a:endParaRPr>
          </a:p>
        </p:txBody>
      </p:sp>
    </p:spTree>
    <p:extLst>
      <p:ext uri="{BB962C8B-B14F-4D97-AF65-F5344CB8AC3E}">
        <p14:creationId xmlns:p14="http://schemas.microsoft.com/office/powerpoint/2010/main" val="9071228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242021"/>
                </a:solidFill>
                <a:latin typeface="BLotus"/>
                <a:cs typeface="B Zar" panose="00000400000000000000" pitchFamily="2" charset="-78"/>
              </a:rPr>
              <a:t>دربارة دیدگاهشان دربارة مهمترین عوامل کسب موفقیت نیز، دانشجویان </a:t>
            </a:r>
            <a:r>
              <a:rPr lang="fa-IR" sz="2600">
                <a:solidFill>
                  <a:srgbClr val="242021"/>
                </a:solidFill>
                <a:latin typeface="BLotus"/>
                <a:cs typeface="B Zar" panose="00000400000000000000" pitchFamily="2" charset="-78"/>
              </a:rPr>
              <a:t>خوابگاهی </a:t>
            </a:r>
            <a:r>
              <a:rPr lang="fa-IR" sz="2600" smtClean="0">
                <a:solidFill>
                  <a:srgbClr val="242021"/>
                </a:solidFill>
                <a:latin typeface="BLotus"/>
                <a:cs typeface="B Zar" panose="00000400000000000000" pitchFamily="2" charset="-78"/>
              </a:rPr>
              <a:t>اهمیت اخلاق </a:t>
            </a:r>
            <a:r>
              <a:rPr lang="fa-IR" sz="2600">
                <a:solidFill>
                  <a:srgbClr val="242021"/>
                </a:solidFill>
                <a:latin typeface="BLotus"/>
                <a:cs typeface="B Zar" panose="00000400000000000000" pitchFamily="2" charset="-78"/>
              </a:rPr>
              <a:t>نیکو و پسندیده، با ایمان بودن، داشتن همسر خوب و والدین حمایتکننده </a:t>
            </a:r>
            <a:r>
              <a:rPr lang="fa-IR" sz="2600">
                <a:solidFill>
                  <a:srgbClr val="242021"/>
                </a:solidFill>
                <a:latin typeface="BLotus"/>
                <a:cs typeface="B Zar" panose="00000400000000000000" pitchFamily="2" charset="-78"/>
              </a:rPr>
              <a:t>را </a:t>
            </a:r>
            <a:r>
              <a:rPr lang="fa-IR" sz="2600" smtClean="0">
                <a:solidFill>
                  <a:srgbClr val="242021"/>
                </a:solidFill>
                <a:latin typeface="BLotus"/>
                <a:cs typeface="B Zar" panose="00000400000000000000" pitchFamily="2" charset="-78"/>
              </a:rPr>
              <a:t>بیش از </a:t>
            </a:r>
            <a:r>
              <a:rPr lang="fa-IR" sz="2600">
                <a:solidFill>
                  <a:srgbClr val="242021"/>
                </a:solidFill>
                <a:latin typeface="BLotus"/>
                <a:cs typeface="B Zar" panose="00000400000000000000" pitchFamily="2" charset="-78"/>
              </a:rPr>
              <a:t>دانشجویان غیرخوابگاهی ارزیابی کردهاند و در مقابل دانشجویان </a:t>
            </a:r>
            <a:r>
              <a:rPr lang="fa-IR" sz="2600">
                <a:solidFill>
                  <a:srgbClr val="242021"/>
                </a:solidFill>
                <a:latin typeface="BLotus"/>
                <a:cs typeface="B Zar" panose="00000400000000000000" pitchFamily="2" charset="-78"/>
              </a:rPr>
              <a:t>غیرخوابگاهی </a:t>
            </a:r>
            <a:r>
              <a:rPr lang="fa-IR" sz="2600" smtClean="0">
                <a:solidFill>
                  <a:srgbClr val="242021"/>
                </a:solidFill>
                <a:latin typeface="BLotus"/>
                <a:cs typeface="B Zar" panose="00000400000000000000" pitchFamily="2" charset="-78"/>
              </a:rPr>
              <a:t>اهمیت داشتن </a:t>
            </a:r>
            <a:r>
              <a:rPr lang="fa-IR" sz="2600">
                <a:solidFill>
                  <a:srgbClr val="242021"/>
                </a:solidFill>
                <a:latin typeface="BLotus"/>
                <a:cs typeface="B Zar" panose="00000400000000000000" pitchFamily="2" charset="-78"/>
              </a:rPr>
              <a:t>تحصیلات عالی، داشتن خانه و داشتن درآمد بالا را بیش از دانشجویان </a:t>
            </a:r>
            <a:r>
              <a:rPr lang="fa-IR" sz="2600">
                <a:solidFill>
                  <a:srgbClr val="242021"/>
                </a:solidFill>
                <a:latin typeface="BLotus"/>
                <a:cs typeface="B Zar" panose="00000400000000000000" pitchFamily="2" charset="-78"/>
              </a:rPr>
              <a:t>خوابگاهی </a:t>
            </a:r>
            <a:r>
              <a:rPr lang="fa-IR" sz="2600" smtClean="0">
                <a:solidFill>
                  <a:srgbClr val="242021"/>
                </a:solidFill>
                <a:latin typeface="BLotus"/>
                <a:cs typeface="B Zar" panose="00000400000000000000" pitchFamily="2" charset="-78"/>
              </a:rPr>
              <a:t>در تأمین </a:t>
            </a:r>
            <a:r>
              <a:rPr lang="fa-IR" sz="2600">
                <a:solidFill>
                  <a:srgbClr val="242021"/>
                </a:solidFill>
                <a:latin typeface="BLotus"/>
                <a:cs typeface="B Zar" panose="00000400000000000000" pitchFamily="2" charset="-78"/>
              </a:rPr>
              <a:t>آینده مهم دانستهاند. در مجموع به نظر میرسد که دانشجویان غیرخوابگاهی </a:t>
            </a:r>
            <a:r>
              <a:rPr lang="fa-IR" sz="2600">
                <a:solidFill>
                  <a:srgbClr val="242021"/>
                </a:solidFill>
                <a:latin typeface="BLotus"/>
                <a:cs typeface="B Zar" panose="00000400000000000000" pitchFamily="2" charset="-78"/>
              </a:rPr>
              <a:t>بیشتر </a:t>
            </a:r>
            <a:r>
              <a:rPr lang="fa-IR" sz="2600" smtClean="0">
                <a:solidFill>
                  <a:srgbClr val="242021"/>
                </a:solidFill>
                <a:latin typeface="BLotus"/>
                <a:cs typeface="B Zar" panose="00000400000000000000" pitchFamily="2" charset="-78"/>
              </a:rPr>
              <a:t>از فرایندهای </a:t>
            </a:r>
            <a:r>
              <a:rPr lang="fa-IR" sz="2600">
                <a:solidFill>
                  <a:srgbClr val="242021"/>
                </a:solidFill>
                <a:latin typeface="BLotus"/>
                <a:cs typeface="B Zar" panose="00000400000000000000" pitchFamily="2" charset="-78"/>
              </a:rPr>
              <a:t>مدرنیزاسیون متأثر بودهاند؛ ازاینرو گرایشهای فردگرایانه و </a:t>
            </a:r>
            <a:r>
              <a:rPr lang="fa-IR" sz="2600">
                <a:solidFill>
                  <a:srgbClr val="242021"/>
                </a:solidFill>
                <a:latin typeface="BLotus"/>
                <a:cs typeface="B Zar" panose="00000400000000000000" pitchFamily="2" charset="-78"/>
              </a:rPr>
              <a:t>همچنین </a:t>
            </a:r>
            <a:r>
              <a:rPr lang="fa-IR" sz="2600" smtClean="0">
                <a:solidFill>
                  <a:srgbClr val="242021"/>
                </a:solidFill>
                <a:latin typeface="BLotus"/>
                <a:cs typeface="B Zar" panose="00000400000000000000" pitchFamily="2" charset="-78"/>
              </a:rPr>
              <a:t>مادیگرایانه بیشتری </a:t>
            </a:r>
            <a:r>
              <a:rPr lang="fa-IR" sz="2600">
                <a:solidFill>
                  <a:srgbClr val="242021"/>
                </a:solidFill>
                <a:latin typeface="BLotus"/>
                <a:cs typeface="B Zar" panose="00000400000000000000" pitchFamily="2" charset="-78"/>
              </a:rPr>
              <a:t>را در ایشان میتوان سراغ گرفت</a:t>
            </a:r>
            <a:endParaRPr lang="fa-IR"/>
          </a:p>
        </p:txBody>
      </p:sp>
      <p:sp>
        <p:nvSpPr>
          <p:cNvPr id="4" name="Flowchart: Connector 3"/>
          <p:cNvSpPr/>
          <p:nvPr/>
        </p:nvSpPr>
        <p:spPr>
          <a:xfrm>
            <a:off x="838200" y="4149969"/>
            <a:ext cx="2082018" cy="115355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Lotus"/>
                <a:cs typeface="B Zar" panose="00000400000000000000" pitchFamily="2" charset="-78"/>
              </a:rPr>
              <a:t>گرایشهای فردگرایانه</a:t>
            </a:r>
            <a:endParaRPr lang="fa-IR" b="1">
              <a:solidFill>
                <a:srgbClr val="FF0000"/>
              </a:solidFill>
            </a:endParaRPr>
          </a:p>
        </p:txBody>
      </p:sp>
    </p:spTree>
    <p:extLst>
      <p:ext uri="{BB962C8B-B14F-4D97-AF65-F5344CB8AC3E}">
        <p14:creationId xmlns:p14="http://schemas.microsoft.com/office/powerpoint/2010/main" val="169301246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اینگونه تفاوتهای فرهنگی میان دانشجویان خوابگاهی و غیرخوابگاهی ضرورت </a:t>
            </a:r>
            <a:r>
              <a:rPr lang="fa-IR" b="0" i="0" smtClean="0">
                <a:solidFill>
                  <a:srgbClr val="242021"/>
                </a:solidFill>
                <a:effectLst/>
                <a:latin typeface="BLotus"/>
                <a:cs typeface="B Zar" panose="00000400000000000000" pitchFamily="2" charset="-78"/>
              </a:rPr>
              <a:t>توجه متفاوت </a:t>
            </a:r>
            <a:r>
              <a:rPr lang="fa-IR" b="0" i="0" smtClean="0">
                <a:solidFill>
                  <a:srgbClr val="242021"/>
                </a:solidFill>
                <a:effectLst/>
                <a:latin typeface="BLotus"/>
                <a:cs typeface="B Zar" panose="00000400000000000000" pitchFamily="2" charset="-78"/>
              </a:rPr>
              <a:t>به دانشجویان خوابگاهی و غیرخوابگاهی را در برنامههای فرهنگی دانشگاه بیان </a:t>
            </a:r>
            <a:r>
              <a:rPr lang="fa-IR" b="0" i="0" smtClean="0">
                <a:solidFill>
                  <a:srgbClr val="242021"/>
                </a:solidFill>
                <a:effectLst/>
                <a:latin typeface="BLotus"/>
                <a:cs typeface="B Zar" panose="00000400000000000000" pitchFamily="2" charset="-78"/>
              </a:rPr>
              <a:t>میکند. میان </a:t>
            </a:r>
            <a:r>
              <a:rPr lang="fa-IR" b="0" i="0" smtClean="0">
                <a:solidFill>
                  <a:srgbClr val="242021"/>
                </a:solidFill>
                <a:effectLst/>
                <a:latin typeface="BLotus"/>
                <a:cs typeface="B Zar" panose="00000400000000000000" pitchFamily="2" charset="-78"/>
              </a:rPr>
              <a:t>دانشجویان خوابگاهی و غیرخوابگاهی هم به لحاظ نوع علایق و هم از حیث امکانات </a:t>
            </a:r>
            <a:r>
              <a:rPr lang="fa-IR" b="0" i="0" smtClean="0">
                <a:solidFill>
                  <a:srgbClr val="242021"/>
                </a:solidFill>
                <a:effectLst/>
                <a:latin typeface="BLotus"/>
                <a:cs typeface="B Zar" panose="00000400000000000000" pitchFamily="2" charset="-78"/>
              </a:rPr>
              <a:t>و شبکة </a:t>
            </a:r>
            <a:r>
              <a:rPr lang="fa-IR" b="0" i="0" smtClean="0">
                <a:solidFill>
                  <a:srgbClr val="242021"/>
                </a:solidFill>
                <a:effectLst/>
                <a:latin typeface="BLotus"/>
                <a:cs typeface="B Zar" panose="00000400000000000000" pitchFamily="2" charset="-78"/>
              </a:rPr>
              <a:t>تعامل اجتماعی تفاوتهایی دیدهمیشود که باید درسیاستگذاری فرهنگی در </a:t>
            </a:r>
            <a:r>
              <a:rPr lang="fa-IR" b="0" i="0" smtClean="0">
                <a:solidFill>
                  <a:srgbClr val="242021"/>
                </a:solidFill>
                <a:effectLst/>
                <a:latin typeface="BLotus"/>
                <a:cs typeface="B Zar" panose="00000400000000000000" pitchFamily="2" charset="-78"/>
              </a:rPr>
              <a:t>دانشگاهها با </a:t>
            </a:r>
            <a:r>
              <a:rPr lang="fa-IR" b="0" i="0" smtClean="0">
                <a:solidFill>
                  <a:srgbClr val="242021"/>
                </a:solidFill>
                <a:effectLst/>
                <a:latin typeface="BLotus"/>
                <a:cs typeface="B Zar" panose="00000400000000000000" pitchFamily="2" charset="-78"/>
              </a:rPr>
              <a:t>دقت بدان توجه شود. همچنین سطح محرومیت از دسترسی به امکانات فرهنگی، </a:t>
            </a:r>
            <a:r>
              <a:rPr lang="fa-IR" b="0" i="0" smtClean="0">
                <a:solidFill>
                  <a:srgbClr val="242021"/>
                </a:solidFill>
                <a:effectLst/>
                <a:latin typeface="BLotus"/>
                <a:cs typeface="B Zar" panose="00000400000000000000" pitchFamily="2" charset="-78"/>
              </a:rPr>
              <a:t>ضرورت تقویت </a:t>
            </a:r>
            <a:r>
              <a:rPr lang="fa-IR" b="0" i="0" smtClean="0">
                <a:solidFill>
                  <a:srgbClr val="242021"/>
                </a:solidFill>
                <a:effectLst/>
                <a:latin typeface="BLotus"/>
                <a:cs typeface="B Zar" panose="00000400000000000000" pitchFamily="2" charset="-78"/>
              </a:rPr>
              <a:t>امکانات فرهنگی- فراغتی در خوابگاههای دانشجویی را نشان میدهد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31323"/>
            <a:ext cx="3137096"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سطح محرومیت</a:t>
            </a:r>
            <a:endParaRPr lang="fa-IR" b="1">
              <a:solidFill>
                <a:srgbClr val="FF0000"/>
              </a:solidFill>
            </a:endParaRPr>
          </a:p>
        </p:txBody>
      </p:sp>
    </p:spTree>
    <p:extLst>
      <p:ext uri="{BB962C8B-B14F-4D97-AF65-F5344CB8AC3E}">
        <p14:creationId xmlns:p14="http://schemas.microsoft.com/office/powerpoint/2010/main" val="295425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940148" y="1825625"/>
            <a:ext cx="8413652" cy="4351338"/>
          </a:xfrm>
        </p:spPr>
        <p:txBody>
          <a:bodyPr/>
          <a:lstStyle/>
          <a:p>
            <a:pPr lvl="0" algn="just"/>
            <a:r>
              <a:rPr lang="fa-IR">
                <a:solidFill>
                  <a:srgbClr val="242021"/>
                </a:solidFill>
                <a:latin typeface="BLotus"/>
                <a:cs typeface="B Zar" panose="00000400000000000000" pitchFamily="2" charset="-78"/>
              </a:rPr>
              <a:t>بهویژه آنکه این همسالان از طبقات و گروههای منزلتی مختلفی هستند و با کمترین انتخابی در کنار یکدیگر قرار میگیرند. امری که با جریان طبیعی زندگی اجتماعی متفاوت است. در جریان طبیعی زندگی، همچنانکه وبر توضیح ميدهد گروههای منزلتی مختلف با </a:t>
            </a:r>
            <a:r>
              <a:rPr lang="fa-IR" smtClean="0">
                <a:solidFill>
                  <a:srgbClr val="242021"/>
                </a:solidFill>
                <a:latin typeface="BLotus"/>
                <a:cs typeface="B Zar" panose="00000400000000000000" pitchFamily="2" charset="-78"/>
              </a:rPr>
              <a:t>سبک زندگی </a:t>
            </a:r>
            <a:r>
              <a:rPr lang="fa-IR">
                <a:solidFill>
                  <a:srgbClr val="242021"/>
                </a:solidFill>
                <a:latin typeface="BLotus"/>
                <a:cs typeface="B Zar" panose="00000400000000000000" pitchFamily="2" charset="-78"/>
              </a:rPr>
              <a:t>و ارتباطات اجتماعی درون خود، خویش را از دیگران متمایز میکنند. ولی در خوابگاه تمامی این نظم طبیعی اجتماعی برهم میریزد</a:t>
            </a:r>
            <a:r>
              <a:rPr lang="fa-IR">
                <a:solidFill>
                  <a:prstClr val="black"/>
                </a:solidFill>
                <a:cs typeface="B Zar" panose="00000400000000000000" pitchFamily="2" charset="-78"/>
              </a:rPr>
              <a:t> </a:t>
            </a:r>
          </a:p>
          <a:p>
            <a:endParaRPr lang="fa-IR"/>
          </a:p>
        </p:txBody>
      </p:sp>
      <p:pic>
        <p:nvPicPr>
          <p:cNvPr id="4" name="Picture 3"/>
          <p:cNvPicPr>
            <a:picLocks noChangeAspect="1"/>
          </p:cNvPicPr>
          <p:nvPr/>
        </p:nvPicPr>
        <p:blipFill>
          <a:blip r:embed="rId2"/>
          <a:stretch>
            <a:fillRect/>
          </a:stretch>
        </p:blipFill>
        <p:spPr>
          <a:xfrm>
            <a:off x="838199" y="1825625"/>
            <a:ext cx="1961271" cy="2505075"/>
          </a:xfrm>
          <a:prstGeom prst="rect">
            <a:avLst/>
          </a:prstGeom>
        </p:spPr>
      </p:pic>
      <p:sp>
        <p:nvSpPr>
          <p:cNvPr id="5" name="Flowchart: Process 4"/>
          <p:cNvSpPr/>
          <p:nvPr/>
        </p:nvSpPr>
        <p:spPr>
          <a:xfrm>
            <a:off x="5022164" y="4515729"/>
            <a:ext cx="3896751"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سبک زندگی و ارتباطات اجتماعی درون خود</a:t>
            </a:r>
            <a:endParaRPr lang="fa-IR" b="1">
              <a:solidFill>
                <a:srgbClr val="FF0000"/>
              </a:solidFill>
            </a:endParaRPr>
          </a:p>
        </p:txBody>
      </p:sp>
    </p:spTree>
    <p:extLst>
      <p:ext uri="{BB962C8B-B14F-4D97-AF65-F5344CB8AC3E}">
        <p14:creationId xmlns:p14="http://schemas.microsoft.com/office/powerpoint/2010/main" val="164615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افزون بر بحث نظارت اجتماعی، به نظر میرسد دانشجویان خوابگاهی از دو جهت طبقاتی و کلانشهری بودن نیز با دانشجویان غیرخوابگاهی تفاوت داشته باشند. این دو عامل نیز تأثیر مهمی در گرایشهای فرهنگی دانشجویان دارد. تفاوت دسترسی به امکانات فراغتی نیز موضوع مهمی است که باید مورد توجه قرار گیرد. به نظر میرسد دانشگاههای کشور نمیتوانند امکانات فراغتی مورد نیاز این دسته از دانشجویان را فراهم کنند.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796464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این مقاله با توجه به اهمیت جوانان دانشجو و همچنین محیط خوابگاه، به بررسی تفاوتهای دانشجویان خوابگاهی و غیرخوابگاهی در برخی از گرایشهای فرهنگی و همچنین گذران اوقات فراغت میپردازد. هدف اصلی دستیابی به تمایزات میان دانشجویان خوابگاهی و غیرخوابگاهی در زمینة اوقات فراغت و برخی اولویتبندیهای ارزشی است. </a:t>
            </a:r>
            <a:r>
              <a:rPr lang="fa-IR" b="1">
                <a:solidFill>
                  <a:srgbClr val="FF0000"/>
                </a:solidFill>
                <a:latin typeface="BLotus"/>
                <a:cs typeface="B Zar" panose="00000400000000000000" pitchFamily="2" charset="-78"/>
              </a:rPr>
              <a:t>پرسش اصلی این مقاله این است که گذران اوقات فراغت و گرایشهای فرهنگی در میان دانشجویان خوابگاهی و غیرخوابگاهی چه تفاوتهایی دارد؟</a:t>
            </a:r>
            <a:endParaRPr lang="fa-IR"/>
          </a:p>
        </p:txBody>
      </p:sp>
    </p:spTree>
    <p:extLst>
      <p:ext uri="{BB962C8B-B14F-4D97-AF65-F5344CB8AC3E}">
        <p14:creationId xmlns:p14="http://schemas.microsoft.com/office/powerpoint/2010/main" val="310222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مرور ادبيات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در این بخش به بررسی پژوهشهای عمدة انجام شده در این زمینه میپردازیم. پژوهشهایی که</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نهتنها در موضوع، بلکه در بسیاری از معرفها نیز مشترکاند:</a:t>
            </a:r>
          </a:p>
          <a:p>
            <a:pPr algn="just"/>
            <a:r>
              <a:rPr lang="fa-IR" b="0" i="0" smtClean="0">
                <a:solidFill>
                  <a:srgbClr val="242021"/>
                </a:solidFill>
                <a:effectLst/>
                <a:latin typeface="BLotus"/>
                <a:cs typeface="B Zar" panose="00000400000000000000" pitchFamily="2" charset="-78"/>
              </a:rPr>
              <a:t>منوچهر محسنی تبریزی در سال 1379به بررسي </a:t>
            </a:r>
            <a:r>
              <a:rPr lang="fa-IR" sz="2000" b="1" i="0" smtClean="0">
                <a:solidFill>
                  <a:srgbClr val="242021"/>
                </a:solidFill>
                <a:effectLst/>
                <a:latin typeface="BLotusBold"/>
                <a:cs typeface="B Zar" panose="00000400000000000000" pitchFamily="2" charset="-78"/>
              </a:rPr>
              <a:t>آگاهيها، نگرشها و رفتارهاي اجتماعي فرهنگي در ایران </a:t>
            </a:r>
            <a:r>
              <a:rPr lang="fa-IR" sz="1200" b="0" i="0" smtClean="0">
                <a:solidFill>
                  <a:srgbClr val="242021"/>
                </a:solidFill>
                <a:effectLst/>
                <a:latin typeface="BLotus"/>
                <a:cs typeface="B Zar" panose="00000400000000000000" pitchFamily="2" charset="-78"/>
              </a:rPr>
              <a:t>1</a:t>
            </a:r>
            <a:r>
              <a:rPr lang="fa-IR" b="0" i="0" smtClean="0">
                <a:solidFill>
                  <a:srgbClr val="242021"/>
                </a:solidFill>
                <a:effectLst/>
                <a:latin typeface="BLotus"/>
                <a:cs typeface="B Zar" panose="00000400000000000000" pitchFamily="2" charset="-78"/>
              </a:rPr>
              <a:t>پرداخت. هدف کلي این تحقیق مطالعة شناخت نگرشها و رفتارهاي اجتماعي و فرهنگي ساکنان مناطق شهري کشور در حیطة فرهنگ (هنجارها، ارزشهاي اجتماعي، اوقات فراغت و زندگي جاري اجتماعي) بوده است.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7888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این مطالعه نشان داد که تلویزیون از </a:t>
            </a:r>
            <a:r>
              <a:rPr lang="fa-IR" smtClean="0">
                <a:solidFill>
                  <a:srgbClr val="242021"/>
                </a:solidFill>
                <a:latin typeface="BLotus"/>
                <a:cs typeface="B Zar" panose="00000400000000000000" pitchFamily="2" charset="-78"/>
              </a:rPr>
              <a:t>مهمترین وسایل </a:t>
            </a:r>
            <a:r>
              <a:rPr lang="fa-IR">
                <a:solidFill>
                  <a:srgbClr val="242021"/>
                </a:solidFill>
                <a:latin typeface="BLotus"/>
                <a:cs typeface="B Zar" panose="00000400000000000000" pitchFamily="2" charset="-78"/>
              </a:rPr>
              <a:t>گذران اوقات فراغت است؛ 47/5درصد پاسخگویان، زیاد تلویزیون تماشا ميکنند. </a:t>
            </a:r>
            <a:r>
              <a:rPr lang="fa-IR" smtClean="0">
                <a:solidFill>
                  <a:srgbClr val="242021"/>
                </a:solidFill>
                <a:latin typeface="BLotus"/>
                <a:cs typeface="B Zar" panose="00000400000000000000" pitchFamily="2" charset="-78"/>
              </a:rPr>
              <a:t>در زمینة </a:t>
            </a:r>
            <a:r>
              <a:rPr lang="fa-IR">
                <a:solidFill>
                  <a:srgbClr val="242021"/>
                </a:solidFill>
                <a:latin typeface="BLotus"/>
                <a:cs typeface="B Zar" panose="00000400000000000000" pitchFamily="2" charset="-78"/>
              </a:rPr>
              <a:t>مطالعه نیز 24درصد پاسخگویان ً اساسا مطالعه نميکنند. بیشتر افراد مورد بررسي </a:t>
            </a:r>
            <a:r>
              <a:rPr lang="fa-IR" smtClean="0">
                <a:solidFill>
                  <a:srgbClr val="242021"/>
                </a:solidFill>
                <a:latin typeface="BLotus"/>
                <a:cs typeface="B Zar" panose="00000400000000000000" pitchFamily="2" charset="-78"/>
              </a:rPr>
              <a:t>هرگز به </a:t>
            </a:r>
            <a:r>
              <a:rPr lang="fa-IR">
                <a:solidFill>
                  <a:srgbClr val="242021"/>
                </a:solidFill>
                <a:latin typeface="BLotus"/>
                <a:cs typeface="B Zar" panose="00000400000000000000" pitchFamily="2" charset="-78"/>
              </a:rPr>
              <a:t>سینما نميروند. رفتن به سینما در بین مردان بیش از زنان است. درصد آنهایي که </a:t>
            </a:r>
            <a:r>
              <a:rPr lang="fa-IR" smtClean="0">
                <a:solidFill>
                  <a:srgbClr val="242021"/>
                </a:solidFill>
                <a:latin typeface="BLotus"/>
                <a:cs typeface="B Zar" panose="00000400000000000000" pitchFamily="2" charset="-78"/>
              </a:rPr>
              <a:t> اصلا ورزش </a:t>
            </a:r>
            <a:r>
              <a:rPr lang="fa-IR">
                <a:solidFill>
                  <a:srgbClr val="242021"/>
                </a:solidFill>
                <a:latin typeface="BLotus"/>
                <a:cs typeface="B Zar" panose="00000400000000000000" pitchFamily="2" charset="-78"/>
              </a:rPr>
              <a:t>نميکنند بسیار زیاد است. درصد افراد مورد بررسي هرگز به کافه یا قهوهخانه نميروند</a:t>
            </a:r>
            <a:endParaRPr lang="fa-IR"/>
          </a:p>
        </p:txBody>
      </p:sp>
    </p:spTree>
    <p:extLst>
      <p:ext uri="{BB962C8B-B14F-4D97-AF65-F5344CB8AC3E}">
        <p14:creationId xmlns:p14="http://schemas.microsoft.com/office/powerpoint/2010/main" val="2705028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تحقیق دیگر در این زمینه </a:t>
            </a:r>
            <a:r>
              <a:rPr lang="fa-IR" sz="2000" b="1" i="0" smtClean="0">
                <a:solidFill>
                  <a:srgbClr val="242021"/>
                </a:solidFill>
                <a:effectLst/>
                <a:latin typeface="BLotusBold"/>
                <a:cs typeface="B Zar" panose="00000400000000000000" pitchFamily="2" charset="-78"/>
              </a:rPr>
              <a:t>پیمایش ملي وضعیت و نگرش جوانان ایران </a:t>
            </a:r>
            <a:r>
              <a:rPr lang="fa-IR" sz="1200" b="0" i="0" smtClean="0">
                <a:solidFill>
                  <a:srgbClr val="242021"/>
                </a:solidFill>
                <a:effectLst/>
                <a:latin typeface="BLotus"/>
                <a:cs typeface="B Zar" panose="00000400000000000000" pitchFamily="2" charset="-78"/>
              </a:rPr>
              <a:t>2</a:t>
            </a:r>
            <a:r>
              <a:rPr lang="fa-IR" b="0" i="0" smtClean="0">
                <a:solidFill>
                  <a:srgbClr val="242021"/>
                </a:solidFill>
                <a:effectLst/>
                <a:latin typeface="BLotus"/>
                <a:cs typeface="B Zar" panose="00000400000000000000" pitchFamily="2" charset="-78"/>
              </a:rPr>
              <a:t>در سال 1380است. این گزارش از یک نمونة 34500نفري جوانان چهارده تا سیساله و از میان 28شهر مرکز</a:t>
            </a:r>
            <a:r>
              <a:rPr lang="fa-IR" smtClean="0">
                <a:cs typeface="B Zar" panose="00000400000000000000" pitchFamily="2" charset="-78"/>
              </a:rPr>
              <a:t>  </a:t>
            </a:r>
            <a:r>
              <a:rPr lang="fa-IR" b="0" i="0" smtClean="0">
                <a:solidFill>
                  <a:srgbClr val="242021"/>
                </a:solidFill>
                <a:effectLst/>
                <a:latin typeface="BLotus"/>
                <a:cs typeface="B Zar" panose="00000400000000000000" pitchFamily="2" charset="-78"/>
              </a:rPr>
              <a:t>استان بهدست آمده است. در زمینة اوقات فراغت 38درصد از نحوة گذران اوقات فراغت خود راضی هستند. 28درصد معتقدند که امکانات به حد کافی برای گذران اوقات فراغت جوانان وجود دارد. 80درصد جوانان برنامههای دولتی برای گذران اوقات فراغت جوانان را مطلوب نمیدانند. 71درصد بر این باورند که دولت مسئولیت درجة اول در برنامهریزی برای گذران اوقات فراغت آنان را بر عهده دارد. 89درصد از جوانان از بیعدالتی در توزیع عادلانة امکانات عمومی برای گذران اوقات فراغت شکایت میکنند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8315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سازمان ملی جوانان پیمایش دیگری در سال 1381با عنوان </a:t>
            </a:r>
            <a:r>
              <a:rPr lang="fa-IR" sz="2000" b="1" i="0" smtClean="0">
                <a:solidFill>
                  <a:srgbClr val="242021"/>
                </a:solidFill>
                <a:effectLst/>
                <a:latin typeface="BLotusBold"/>
                <a:cs typeface="B Zar" panose="00000400000000000000" pitchFamily="2" charset="-78"/>
              </a:rPr>
              <a:t>پیمایش ملي وضعیت و نگرش و مسائل جوانان ایران </a:t>
            </a:r>
            <a:r>
              <a:rPr lang="fa-IR" sz="1200" b="0" i="0" smtClean="0">
                <a:solidFill>
                  <a:srgbClr val="242021"/>
                </a:solidFill>
                <a:effectLst/>
                <a:latin typeface="BLotus"/>
                <a:cs typeface="B Zar" panose="00000400000000000000" pitchFamily="2" charset="-78"/>
              </a:rPr>
              <a:t>1</a:t>
            </a:r>
            <a:r>
              <a:rPr lang="fa-IR" b="0" i="0" smtClean="0">
                <a:solidFill>
                  <a:srgbClr val="242021"/>
                </a:solidFill>
                <a:effectLst/>
                <a:latin typeface="BLotus"/>
                <a:cs typeface="B Zar" panose="00000400000000000000" pitchFamily="2" charset="-78"/>
              </a:rPr>
              <a:t>انجام داده است. برخي از یافتههاي این تحقیق که با یک نمونة 51000نفري از جوانان 15تا 29ساله در مراکز استانهاي کشور انجام شده، بهشرح زیر است:</a:t>
            </a:r>
          </a:p>
          <a:p>
            <a:pPr algn="just"/>
            <a:r>
              <a:rPr lang="fa-IR" b="0" i="0" smtClean="0">
                <a:solidFill>
                  <a:srgbClr val="242021"/>
                </a:solidFill>
                <a:effectLst/>
                <a:latin typeface="BLotus"/>
                <a:cs typeface="B Zar" panose="00000400000000000000" pitchFamily="2" charset="-78"/>
              </a:rPr>
              <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پاسخها نشان ميدهد که احساس ایراني بودن و هویت و روح ملي در جوانان، در مقایسه با سایر جنبههاي هویت آنان، بسیار قویتر است. در زمینة اوقات فراغت 60درصد از جوانان از نحوة گذران اوقات فراغت خود راضی هستند.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95762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این رقم افزایش قابل توجهی را در رضایت جوانان نسبت به گذران اوقات فراغت خود در مقایسه با پژوهش انجام شده در سال 1380 نشان میدهد. 76درصد اذعان داشتهاند که در محلی که زندگی میکنند امکانات کافی برای گذران اوقات فراغت وجود ندارد. 80درصد معتقدند که امکانات موجود برای گذران اوقات ً فراغت عادلانه توزیع نشده است. این میزان تقریبا با یافته پژوهش سال 80برابر است. 77 درصد بر این نظرند که خود جوانان بیش از همه مسئول </a:t>
            </a:r>
            <a:r>
              <a:rPr lang="fa-IR" smtClean="0">
                <a:solidFill>
                  <a:srgbClr val="242021"/>
                </a:solidFill>
                <a:latin typeface="BLotus"/>
                <a:cs typeface="B Zar" panose="00000400000000000000" pitchFamily="2" charset="-78"/>
              </a:rPr>
              <a:t>برنامه  ریزی </a:t>
            </a:r>
            <a:r>
              <a:rPr lang="fa-IR">
                <a:solidFill>
                  <a:srgbClr val="242021"/>
                </a:solidFill>
                <a:latin typeface="BLotus"/>
                <a:cs typeface="B Zar" panose="00000400000000000000" pitchFamily="2" charset="-78"/>
              </a:rPr>
              <a:t>برای اوقات فراغتشانهستند</a:t>
            </a:r>
            <a:endParaRPr lang="fa-IR"/>
          </a:p>
        </p:txBody>
      </p:sp>
    </p:spTree>
    <p:extLst>
      <p:ext uri="{BB962C8B-B14F-4D97-AF65-F5344CB8AC3E}">
        <p14:creationId xmlns:p14="http://schemas.microsoft.com/office/powerpoint/2010/main" val="2961477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42021"/>
                </a:solidFill>
                <a:effectLst/>
                <a:latin typeface="BLotus"/>
                <a:cs typeface="B Zar" panose="00000400000000000000" pitchFamily="2" charset="-78"/>
              </a:rPr>
              <a:t>در حالی که در پژوهش سال 80اکثریت پاسخگویان دولت را مسئول اصلی برنامهریزی فراغتی می دانستند 62درصد بیان داشتهاند که برنامهریزی و هدایت اوقات فراغت جوانان باید بر عهدة والدین باشد. در زمینة آرزوی جوانان، 43درصد جوانان اظهار کردند که بزرگترین آرزویشان خدمتکردن به مردم است.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1106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این مقاله با توجه به اهمیت جوانان دانشجو و وضعیت احتمالاًمتفاوت دانشجویان خوابگاهی، به بررسی تفاوت میان چگونگی گذران اوقات فراغت و برخی گرایشهای فرهنگی میان دانشجویان خوابگاهی و غیرخوابگاهی میپردازد. روش پژوهش پیمایش بوده و از ابزار پرسشنامه استفاده شده است. جامعة آماری، دانشجویان زیرمجموعة وزارت علوم تحقیقات و فناوری بودهاند و برای نمونهگیری از روش خوشهای سهمرحلهای استفاده شده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31265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پس از آن بهترتیب پولدارشدن با 20درصد، جهانگردي با حدود 8 درصد، مشهورشدن و ازدواجکردن هریک با 7درصد و رفتن به خارج با 5درصد قرار داشت. پیمایش بعدی سازمان ملی جوانان با عنوان </a:t>
            </a:r>
            <a:r>
              <a:rPr lang="fa-IR" sz="2000" b="1">
                <a:solidFill>
                  <a:srgbClr val="242021"/>
                </a:solidFill>
                <a:latin typeface="BLotusBold"/>
                <a:cs typeface="B Zar" panose="00000400000000000000" pitchFamily="2" charset="-78"/>
              </a:rPr>
              <a:t>پیمایش ملي ارزشها و نگرشهاي جوانان ایران</a:t>
            </a:r>
            <a:r>
              <a:rPr lang="fa-IR" sz="1200">
                <a:solidFill>
                  <a:srgbClr val="242021"/>
                </a:solidFill>
                <a:latin typeface="BLotus"/>
                <a:cs typeface="B Zar" panose="00000400000000000000" pitchFamily="2" charset="-78"/>
              </a:rPr>
              <a:t>2 </a:t>
            </a:r>
            <a:r>
              <a:rPr lang="fa-IR">
                <a:solidFill>
                  <a:srgbClr val="242021"/>
                </a:solidFill>
                <a:latin typeface="BLotus"/>
                <a:cs typeface="B Zar" panose="00000400000000000000" pitchFamily="2" charset="-78"/>
              </a:rPr>
              <a:t>در سال 1383انجام شد. این تحقیق در میان جوانان 15تا 29سال و در سی شهر و با حجم نمونة 15650نفر انجام شد. یافتههاي این تحقیق به شرح زیر است: در زمینة هویت ملی ابعاد مختلفی که در ادامه میآید برخی از موارد مورد توجه قرار گرفت</a:t>
            </a:r>
            <a:endParaRPr lang="fa-IR"/>
          </a:p>
        </p:txBody>
      </p:sp>
    </p:spTree>
    <p:extLst>
      <p:ext uri="{BB962C8B-B14F-4D97-AF65-F5344CB8AC3E}">
        <p14:creationId xmlns:p14="http://schemas.microsoft.com/office/powerpoint/2010/main" val="24910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6درصداز پاسخگویان به ایراني بودن خود افتخار ميکنند. حدود 70درصد از پاسخگویان</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زندگي در ایران را به زندگي در هر کشوردیگري ترجیح مي دهند. بااین حال 16/7درصدگفتهاند</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که زندگي در جاي دیگر را به زندگي در ایران ترجیح ميدهند. بیشتر جوانان پاسخگو (84/8</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درصد) گفته اند که توهین به ایران و ایراني بودن را به هیچ وجه تحمل نميکنند. در پژوهش سال</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1381نیز چنانچه ملاحظه شد، پاسخگویان هویت دینی و ملی نیرومندی داشته اند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4307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در زمینة اوقات فراغت بیشتر پاسخگویان ( 57/1درصد) اوقات فراغت خود را با خانواده ميگذرانند. با اینحال 23/7درصد، اوقات فراغت خود را بیشتر با دوستان مي گذرانند. با توجه به اینکه بیشترین زمان اوقات فراغت با خانواده صرف ميشود، تماشاي تلویزیون به همراه اعضاي خانواده، جایگاه ویژهاي داشت. پس از آن گوش دادن به موسیقي بیشترین بخش اوقات فراغت جوانان را پر ميکند.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08971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مطالعة کتاب، روزنامه و مجله و معاشرت با دوستان نیز در رتبههاي سوم و چهارم قرار ميگیرند. استفاده از رایانه ـ نه اینترنت ـ و </a:t>
            </a:r>
            <a:r>
              <a:rPr lang="fa-IR" smtClean="0">
                <a:solidFill>
                  <a:srgbClr val="242021"/>
                </a:solidFill>
                <a:latin typeface="BLotus"/>
                <a:cs typeface="B Zar" panose="00000400000000000000" pitchFamily="2" charset="-78"/>
              </a:rPr>
              <a:t>ورزش کردن </a:t>
            </a:r>
            <a:r>
              <a:rPr lang="fa-IR">
                <a:solidFill>
                  <a:srgbClr val="242021"/>
                </a:solidFill>
                <a:latin typeface="BLotus"/>
                <a:cs typeface="B Zar" panose="00000400000000000000" pitchFamily="2" charset="-78"/>
              </a:rPr>
              <a:t>نیز از جمله فعالیتهایي است ک ِ ه بخشي از اوقات فراغت اکثر پاسخگویان را به خود اختصاص داده است. فعالیتهایي که کمتر مورد توجه جوانان قرار ميگیرد، تماشاي ماهواره و استفاده از اینترنت بود که </a:t>
            </a:r>
            <a:r>
              <a:rPr lang="fa-IR" smtClean="0">
                <a:solidFill>
                  <a:srgbClr val="242021"/>
                </a:solidFill>
                <a:latin typeface="BLotus"/>
                <a:cs typeface="B Zar" panose="00000400000000000000" pitchFamily="2" charset="-78"/>
              </a:rPr>
              <a:t>به نظر </a:t>
            </a:r>
            <a:r>
              <a:rPr lang="fa-IR">
                <a:solidFill>
                  <a:srgbClr val="242021"/>
                </a:solidFill>
                <a:latin typeface="BLotus"/>
                <a:cs typeface="B Zar" panose="00000400000000000000" pitchFamily="2" charset="-78"/>
              </a:rPr>
              <a:t>ميرسد بیشتر بهعلت دسترسينداشتن به آن است. بیشتر پاسخگویان ( 65/2درصد) بر آن بودند که دولت، متولي اصلي تدارک </a:t>
            </a:r>
            <a:r>
              <a:rPr lang="fa-IR" smtClean="0">
                <a:solidFill>
                  <a:srgbClr val="242021"/>
                </a:solidFill>
                <a:latin typeface="BLotus"/>
                <a:cs typeface="B Zar" panose="00000400000000000000" pitchFamily="2" charset="-78"/>
              </a:rPr>
              <a:t>برنامه هاي </a:t>
            </a:r>
            <a:r>
              <a:rPr lang="fa-IR">
                <a:solidFill>
                  <a:srgbClr val="242021"/>
                </a:solidFill>
                <a:latin typeface="BLotus"/>
                <a:cs typeface="B Zar" panose="00000400000000000000" pitchFamily="2" charset="-78"/>
              </a:rPr>
              <a:t>فراغتي براي جوانان است. </a:t>
            </a:r>
            <a:r>
              <a:rPr lang="fa-IR" b="1">
                <a:solidFill>
                  <a:srgbClr val="FF0000"/>
                </a:solidFill>
                <a:latin typeface="BLotus"/>
                <a:cs typeface="B Zar" panose="00000400000000000000" pitchFamily="2" charset="-78"/>
              </a:rPr>
              <a:t>ازاینرو، بخش عمدة انتظارات به سمت دولت و نهادهاي دولتي معطوف است</a:t>
            </a:r>
            <a:endParaRPr lang="fa-IR" b="1">
              <a:solidFill>
                <a:srgbClr val="FF0000"/>
              </a:solidFill>
            </a:endParaRPr>
          </a:p>
        </p:txBody>
      </p:sp>
    </p:spTree>
    <p:extLst>
      <p:ext uri="{BB962C8B-B14F-4D97-AF65-F5344CB8AC3E}">
        <p14:creationId xmlns:p14="http://schemas.microsoft.com/office/powerpoint/2010/main" val="1092553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42021"/>
                </a:solidFill>
                <a:effectLst/>
                <a:latin typeface="BLotus"/>
                <a:cs typeface="B Zar" panose="00000400000000000000" pitchFamily="2" charset="-78"/>
              </a:rPr>
              <a:t>در زمینه ارزیابی وضعیت کشور آنان در مجموع وضعیت شغلي جوانان، جرم و بزهکاري و رشوه و فساد اقتصادي را منفي دانستند. در این میان ارزیابي از وضعیت شغلي جوانان منفيتر از بقیة موارد بود ( 76/5درصد ارزیابي منفي داشتند.) ارزیابي منفي از وضعیت اقتصادي کشور نیز بیشتر از ارزیابي مثبت آن بود.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007727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242021"/>
                </a:solidFill>
                <a:latin typeface="BLotus"/>
                <a:cs typeface="B Zar" panose="00000400000000000000" pitchFamily="2" charset="-78"/>
              </a:rPr>
              <a:t>ارزیابي مثبت در این موارد بیشتر از ارزیابي منفي است: وضعیت دیني، وضعیت بهداشتي، </a:t>
            </a:r>
            <a:r>
              <a:rPr lang="fa-IR" sz="2600" smtClean="0">
                <a:solidFill>
                  <a:srgbClr val="242021"/>
                </a:solidFill>
                <a:latin typeface="BLotus"/>
                <a:cs typeface="B Zar" panose="00000400000000000000" pitchFamily="2" charset="-78"/>
              </a:rPr>
              <a:t>وضعیت آموزشي</a:t>
            </a:r>
            <a:r>
              <a:rPr lang="fa-IR" sz="2600">
                <a:solidFill>
                  <a:srgbClr val="242021"/>
                </a:solidFill>
                <a:latin typeface="BLotus"/>
                <a:cs typeface="B Zar" panose="00000400000000000000" pitchFamily="2" charset="-78"/>
              </a:rPr>
              <a:t>، وضعیت روابط خانوادگي، امنیت اجتماعي، حقوق زنان، وضعیت فرهنگي، گرایش به وطن </a:t>
            </a:r>
            <a:r>
              <a:rPr lang="fa-IR" sz="2600" smtClean="0">
                <a:solidFill>
                  <a:srgbClr val="242021"/>
                </a:solidFill>
                <a:latin typeface="BLotus"/>
                <a:cs typeface="B Zar" panose="00000400000000000000" pitchFamily="2" charset="-78"/>
              </a:rPr>
              <a:t>و ملیت</a:t>
            </a:r>
            <a:r>
              <a:rPr lang="fa-IR" sz="2600">
                <a:solidFill>
                  <a:srgbClr val="242021"/>
                </a:solidFill>
                <a:latin typeface="BLotus"/>
                <a:cs typeface="B Zar" panose="00000400000000000000" pitchFamily="2" charset="-78"/>
              </a:rPr>
              <a:t>، پایبندي به ارزشهاي اخلاقي، وضعیت ورزشي، محیطزیست، همبستگي ملي ایرانیان و </a:t>
            </a:r>
            <a:r>
              <a:rPr lang="fa-IR" sz="2600" smtClean="0">
                <a:solidFill>
                  <a:srgbClr val="242021"/>
                </a:solidFill>
                <a:latin typeface="BLotus"/>
                <a:cs typeface="B Zar" panose="00000400000000000000" pitchFamily="2" charset="-78"/>
              </a:rPr>
              <a:t>وضعیت سیاسي </a:t>
            </a:r>
            <a:r>
              <a:rPr lang="fa-IR" sz="2600">
                <a:solidFill>
                  <a:srgbClr val="242021"/>
                </a:solidFill>
                <a:latin typeface="BLotus"/>
                <a:cs typeface="B Zar" panose="00000400000000000000" pitchFamily="2" charset="-78"/>
              </a:rPr>
              <a:t>دادند. بیشترین نگراني جوانان اشتغال مناسب است ( .)30/7پس از آن با 23/2درصد </a:t>
            </a:r>
            <a:r>
              <a:rPr lang="fa-IR" sz="2600" smtClean="0">
                <a:solidFill>
                  <a:srgbClr val="242021"/>
                </a:solidFill>
                <a:latin typeface="BLotus"/>
                <a:cs typeface="B Zar" panose="00000400000000000000" pitchFamily="2" charset="-78"/>
              </a:rPr>
              <a:t>مسائل ماليـاقتصادي </a:t>
            </a:r>
            <a:r>
              <a:rPr lang="fa-IR" sz="2600">
                <a:solidFill>
                  <a:srgbClr val="242021"/>
                </a:solidFill>
                <a:latin typeface="BLotus"/>
                <a:cs typeface="B Zar" panose="00000400000000000000" pitchFamily="2" charset="-78"/>
              </a:rPr>
              <a:t>و سپس با 13/8درصد مسائل تحصیلي و کنکور جاي ميگیرد. ازدواج در رتبة چهارم و مسائل خانوادگي با 7/8درصد در جایگاه پنجم نگرانيهاي جوانان پاسخگو قرار گرفته است. اهداف شخصي در آینده: ادامةتحصیل با بیان از سوي 23/7درصد از پاسخگویان، در رتبة اول مهمترین هدف و خواستة آنها قرار گرفته است</a:t>
            </a:r>
            <a:endParaRPr lang="fa-IR"/>
          </a:p>
        </p:txBody>
      </p:sp>
    </p:spTree>
    <p:extLst>
      <p:ext uri="{BB962C8B-B14F-4D97-AF65-F5344CB8AC3E}">
        <p14:creationId xmlns:p14="http://schemas.microsoft.com/office/powerpoint/2010/main" val="1718736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در زمینة </a:t>
            </a:r>
            <a:r>
              <a:rPr lang="fa-IR" sz="2000" b="1" i="0" smtClean="0">
                <a:solidFill>
                  <a:srgbClr val="242021"/>
                </a:solidFill>
                <a:effectLst/>
                <a:latin typeface="BLotusBold"/>
                <a:cs typeface="B Zar" panose="00000400000000000000" pitchFamily="2" charset="-78"/>
              </a:rPr>
              <a:t>نگاه به آینده </a:t>
            </a:r>
            <a:r>
              <a:rPr lang="fa-IR" sz="800" b="0" i="0" smtClean="0">
                <a:solidFill>
                  <a:srgbClr val="242021"/>
                </a:solidFill>
                <a:effectLst/>
                <a:latin typeface="BLotus"/>
                <a:cs typeface="B Zar" panose="00000400000000000000" pitchFamily="2" charset="-78"/>
              </a:rPr>
              <a:t>1</a:t>
            </a:r>
            <a:r>
              <a:rPr lang="fa-IR" b="0" i="0" smtClean="0">
                <a:solidFill>
                  <a:srgbClr val="242021"/>
                </a:solidFill>
                <a:effectLst/>
                <a:latin typeface="BLotus"/>
                <a:cs typeface="B Zar" panose="00000400000000000000" pitchFamily="2" charset="-78"/>
              </a:rPr>
              <a:t>نیز تحقیقی در سازمان ملی جوانان در سال 1383انجام شده است. این تحقیق در ده استان کشور (تهران، همدان، شهرکرد، شیراز، اراک، زنجان، ارومیه، اصفهان، رشت و مشهد) با حجم نمونة معرف در سطح ملی با 6687نفر از جوانان 15تا 29سال اجرا شده است. در مجموع پاسخگویان ارزیابي مثبتي از آیندة کشور نداشتند و در اغلب موارد معتقد بودند که اوضاع بدتر خواهد شد.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5919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توزیع ارزیابي پاسخگویان از اوضاع آیندة کشور برحسب جنس، حاکي از آن است که پسران اوضاع کشور را در زمینههاي اقتصادي، سیاسي، شغلي، دیني و مذهبي، امنیت اجتماعي، حقوق زنان، مواد مخدر و اعتیاد، پایبندي به ارزشها، بيبندوباريهاي اخلاقي، همبستگي ملي ایرانیان، جرم، بزهکاري، رشوه و فساد اقتصادي رو به بهبود و مثبت ميبینند؛ حال آنکه دختران ً عموما در این زمینهها ارزیابي منفيتري دارند و یا قائل به تغییري نیستند. در حالی که در پیمایش ملي ارزشها و نگرشهاي جوانان ایران </a:t>
            </a:r>
            <a:r>
              <a:rPr lang="fa-IR" smtClean="0">
                <a:solidFill>
                  <a:srgbClr val="242021"/>
                </a:solidFill>
                <a:latin typeface="BLotus"/>
                <a:cs typeface="B Zar" panose="00000400000000000000" pitchFamily="2" charset="-78"/>
              </a:rPr>
              <a:t>(1383) هر </a:t>
            </a:r>
            <a:r>
              <a:rPr lang="fa-IR">
                <a:solidFill>
                  <a:srgbClr val="242021"/>
                </a:solidFill>
                <a:latin typeface="BLotus"/>
                <a:cs typeface="B Zar" panose="00000400000000000000" pitchFamily="2" charset="-78"/>
              </a:rPr>
              <a:t>دو گروه به یک میزان وضعیت اقتصادی و اشتغال جوانان را منفی ارزیابی کرده بودند</a:t>
            </a:r>
            <a:endParaRPr lang="fa-IR"/>
          </a:p>
        </p:txBody>
      </p:sp>
    </p:spTree>
    <p:extLst>
      <p:ext uri="{BB962C8B-B14F-4D97-AF65-F5344CB8AC3E}">
        <p14:creationId xmlns:p14="http://schemas.microsoft.com/office/powerpoint/2010/main" val="1390128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پژوهش مهم دیگر در این زمینه، پژوهش محسن گودرزی در سال 1383است با عنوان </a:t>
            </a:r>
            <a:r>
              <a:rPr lang="fa-IR" sz="2000" b="1" i="0" smtClean="0">
                <a:solidFill>
                  <a:srgbClr val="242021"/>
                </a:solidFill>
                <a:effectLst/>
                <a:latin typeface="BLotusBold"/>
                <a:cs typeface="B Zar" panose="00000400000000000000" pitchFamily="2" charset="-78"/>
              </a:rPr>
              <a:t>گرایشهاي فرهنگي و نگرشهاي اجتماعي در ایران </a:t>
            </a:r>
            <a:r>
              <a:rPr lang="fa-IR" b="0" i="0" smtClean="0">
                <a:solidFill>
                  <a:srgbClr val="242021"/>
                </a:solidFill>
                <a:effectLst/>
                <a:latin typeface="BLotus"/>
                <a:cs typeface="B Zar" panose="00000400000000000000" pitchFamily="2" charset="-78"/>
              </a:rPr>
              <a:t>.</a:t>
            </a:r>
            <a:r>
              <a:rPr lang="fa-IR" sz="1200" b="0" i="0" smtClean="0">
                <a:solidFill>
                  <a:srgbClr val="242021"/>
                </a:solidFill>
                <a:effectLst/>
                <a:latin typeface="BLotus"/>
                <a:cs typeface="B Zar" panose="00000400000000000000" pitchFamily="2" charset="-78"/>
              </a:rPr>
              <a:t>2</a:t>
            </a:r>
            <a:r>
              <a:rPr lang="fa-IR" b="0" i="0" smtClean="0">
                <a:solidFill>
                  <a:srgbClr val="242021"/>
                </a:solidFill>
                <a:effectLst/>
                <a:latin typeface="BLotus"/>
                <a:cs typeface="B Zar" panose="00000400000000000000" pitchFamily="2" charset="-78"/>
              </a:rPr>
              <a:t>جامعة آماري این طرح، مجموعهاي از افراد 15تا 64سالة خانوادههاي ساکن در سراسر کشور بود. حجم نمونة این تحقیق 9000نفر و روش نمونهگیري نیز طبقهبندي غیرمتناسب بود.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21271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Lotus"/>
                <a:cs typeface="B Zar" panose="00000400000000000000" pitchFamily="2" charset="-78"/>
              </a:rPr>
              <a:t>عمده ترین نتایج بهدستآمده از این تحقیق شامل موارد زیر بود:</a:t>
            </a:r>
            <a:endParaRPr lang="fa-IR">
              <a:solidFill>
                <a:srgbClr val="FF0000"/>
              </a:solidFill>
            </a:endParaRPr>
          </a:p>
        </p:txBody>
      </p:sp>
      <p:sp>
        <p:nvSpPr>
          <p:cNvPr id="3" name="Content Placeholder 2"/>
          <p:cNvSpPr>
            <a:spLocks noGrp="1"/>
          </p:cNvSpPr>
          <p:nvPr>
            <p:ph idx="1"/>
          </p:nvPr>
        </p:nvSpPr>
        <p:spPr/>
        <p:txBody>
          <a:bodyPr/>
          <a:lstStyle/>
          <a:p>
            <a:pPr algn="just"/>
            <a:r>
              <a:rPr lang="fa-IR" sz="2400" smtClean="0">
                <a:solidFill>
                  <a:srgbClr val="242021"/>
                </a:solidFill>
                <a:latin typeface="BLotus"/>
                <a:cs typeface="B Zar" panose="00000400000000000000" pitchFamily="2" charset="-78"/>
              </a:rPr>
              <a:t>در </a:t>
            </a:r>
            <a:r>
              <a:rPr lang="fa-IR" sz="2400">
                <a:solidFill>
                  <a:srgbClr val="242021"/>
                </a:solidFill>
                <a:latin typeface="BLotus"/>
                <a:cs typeface="B Zar" panose="00000400000000000000" pitchFamily="2" charset="-78"/>
              </a:rPr>
              <a:t>زمینة اوقات فراغت، مهمترین شیوة گذران اوقات فراغت استفاده از محصولات </a:t>
            </a:r>
            <a:r>
              <a:rPr lang="fa-IR" sz="2400" smtClean="0">
                <a:solidFill>
                  <a:srgbClr val="242021"/>
                </a:solidFill>
                <a:latin typeface="BLotus"/>
                <a:cs typeface="B Zar" panose="00000400000000000000" pitchFamily="2" charset="-78"/>
              </a:rPr>
              <a:t>و کالاهاي </a:t>
            </a:r>
            <a:r>
              <a:rPr lang="fa-IR" sz="2400">
                <a:solidFill>
                  <a:srgbClr val="242021"/>
                </a:solidFill>
                <a:latin typeface="BLotus"/>
                <a:cs typeface="B Zar" panose="00000400000000000000" pitchFamily="2" charset="-78"/>
              </a:rPr>
              <a:t>فرهنگي (شامل گوشدادن به نوارهاي صوتي، تماشاي فیلم و ماهواره و استفاده </a:t>
            </a:r>
            <a:r>
              <a:rPr lang="fa-IR" sz="2400" smtClean="0">
                <a:solidFill>
                  <a:srgbClr val="242021"/>
                </a:solidFill>
                <a:latin typeface="BLotus"/>
                <a:cs typeface="B Zar" panose="00000400000000000000" pitchFamily="2" charset="-78"/>
              </a:rPr>
              <a:t>از رایانه</a:t>
            </a:r>
            <a:r>
              <a:rPr lang="fa-IR" sz="2400">
                <a:solidFill>
                  <a:srgbClr val="242021"/>
                </a:solidFill>
                <a:latin typeface="BLotus"/>
                <a:cs typeface="B Zar" panose="00000400000000000000" pitchFamily="2" charset="-78"/>
              </a:rPr>
              <a:t>) با 55درصد و حضور در فضاها و مکانهاي فرهنگيـاجتماعي (رفتن به موزه، </a:t>
            </a:r>
            <a:r>
              <a:rPr lang="fa-IR" sz="2400" smtClean="0">
                <a:solidFill>
                  <a:srgbClr val="242021"/>
                </a:solidFill>
                <a:latin typeface="BLotus"/>
                <a:cs typeface="B Zar" panose="00000400000000000000" pitchFamily="2" charset="-78"/>
              </a:rPr>
              <a:t>نمایشگاه، کافيشاپ </a:t>
            </a:r>
            <a:r>
              <a:rPr lang="fa-IR" sz="2400">
                <a:solidFill>
                  <a:srgbClr val="242021"/>
                </a:solidFill>
                <a:latin typeface="BLotus"/>
                <a:cs typeface="B Zar" panose="00000400000000000000" pitchFamily="2" charset="-78"/>
              </a:rPr>
              <a:t>و)... با 47درصد است. این در حالی است که در پژوهش تبریزی که چهار سال </a:t>
            </a:r>
            <a:r>
              <a:rPr lang="fa-IR" sz="2400" smtClean="0">
                <a:solidFill>
                  <a:srgbClr val="242021"/>
                </a:solidFill>
                <a:latin typeface="BLotus"/>
                <a:cs typeface="B Zar" panose="00000400000000000000" pitchFamily="2" charset="-78"/>
              </a:rPr>
              <a:t>قبل از </a:t>
            </a:r>
            <a:r>
              <a:rPr lang="fa-IR" sz="2400">
                <a:solidFill>
                  <a:srgbClr val="242021"/>
                </a:solidFill>
                <a:latin typeface="BLotus"/>
                <a:cs typeface="B Zar" panose="00000400000000000000" pitchFamily="2" charset="-78"/>
              </a:rPr>
              <a:t>این تحقیق انجام شده بود، تلویزیون از مهمترین وسایل گذران اوقات فراغت بوده </a:t>
            </a:r>
            <a:r>
              <a:rPr lang="fa-IR" sz="2400" smtClean="0">
                <a:solidFill>
                  <a:srgbClr val="242021"/>
                </a:solidFill>
                <a:latin typeface="BLotus"/>
                <a:cs typeface="B Zar" panose="00000400000000000000" pitchFamily="2" charset="-78"/>
              </a:rPr>
              <a:t>است. این </a:t>
            </a:r>
            <a:r>
              <a:rPr lang="fa-IR" sz="2400">
                <a:solidFill>
                  <a:srgbClr val="242021"/>
                </a:solidFill>
                <a:latin typeface="BLotus"/>
                <a:cs typeface="B Zar" panose="00000400000000000000" pitchFamily="2" charset="-78"/>
              </a:rPr>
              <a:t>تغییر نحوه گذران اوقات فراغت نشان دهنده افزایش حضور و نفوذ سایر </a:t>
            </a:r>
            <a:r>
              <a:rPr lang="fa-IR" sz="2400" smtClean="0">
                <a:solidFill>
                  <a:srgbClr val="242021"/>
                </a:solidFill>
                <a:latin typeface="BLotus"/>
                <a:cs typeface="B Zar" panose="00000400000000000000" pitchFamily="2" charset="-78"/>
              </a:rPr>
              <a:t>تکنولوژیهای ارتباطی </a:t>
            </a:r>
            <a:r>
              <a:rPr lang="fa-IR" sz="2400">
                <a:solidFill>
                  <a:srgbClr val="242021"/>
                </a:solidFill>
                <a:latin typeface="BLotus"/>
                <a:cs typeface="B Zar" panose="00000400000000000000" pitchFamily="2" charset="-78"/>
              </a:rPr>
              <a:t>در گذران اوقات فراغت افراد در طول زمان است. علاوه بر این، گذران زمان فراغت </a:t>
            </a:r>
            <a:r>
              <a:rPr lang="fa-IR" sz="2400" smtClean="0">
                <a:solidFill>
                  <a:srgbClr val="242021"/>
                </a:solidFill>
                <a:latin typeface="BLotus"/>
                <a:cs typeface="B Zar" panose="00000400000000000000" pitchFamily="2" charset="-78"/>
              </a:rPr>
              <a:t>از طریق </a:t>
            </a:r>
            <a:r>
              <a:rPr lang="fa-IR" sz="2400">
                <a:solidFill>
                  <a:srgbClr val="242021"/>
                </a:solidFill>
                <a:latin typeface="BLotus"/>
                <a:cs typeface="B Zar" panose="00000400000000000000" pitchFamily="2" charset="-78"/>
              </a:rPr>
              <a:t>رفتن به کافه ها در پژوهش تبریزی در سطح بسیار پایینی گزارش شده است. در حالی </a:t>
            </a:r>
            <a:r>
              <a:rPr lang="fa-IR" sz="2400" smtClean="0">
                <a:solidFill>
                  <a:srgbClr val="242021"/>
                </a:solidFill>
                <a:latin typeface="BLotus"/>
                <a:cs typeface="B Zar" panose="00000400000000000000" pitchFamily="2" charset="-78"/>
              </a:rPr>
              <a:t>که مراجعه </a:t>
            </a:r>
            <a:r>
              <a:rPr lang="fa-IR" sz="2400">
                <a:solidFill>
                  <a:srgbClr val="242021"/>
                </a:solidFill>
                <a:latin typeface="BLotus"/>
                <a:cs typeface="B Zar" panose="00000400000000000000" pitchFamily="2" charset="-78"/>
              </a:rPr>
              <a:t>47درصد پاسخگویان به این مکان های فراغتی در پژوهش گودرزی، نشانگر </a:t>
            </a:r>
            <a:r>
              <a:rPr lang="fa-IR" sz="2400" smtClean="0">
                <a:solidFill>
                  <a:srgbClr val="242021"/>
                </a:solidFill>
                <a:latin typeface="BLotus"/>
                <a:cs typeface="B Zar" panose="00000400000000000000" pitchFamily="2" charset="-78"/>
              </a:rPr>
              <a:t>افزایش اهمیت </a:t>
            </a:r>
            <a:r>
              <a:rPr lang="fa-IR" sz="2400">
                <a:solidFill>
                  <a:srgbClr val="242021"/>
                </a:solidFill>
                <a:latin typeface="BLotus"/>
                <a:cs typeface="B Zar" panose="00000400000000000000" pitchFamily="2" charset="-78"/>
              </a:rPr>
              <a:t>کافه ها در زندگی شهری مدرن است</a:t>
            </a:r>
            <a:endParaRPr lang="fa-IR"/>
          </a:p>
        </p:txBody>
      </p:sp>
    </p:spTree>
    <p:extLst>
      <p:ext uri="{BB962C8B-B14F-4D97-AF65-F5344CB8AC3E}">
        <p14:creationId xmlns:p14="http://schemas.microsoft.com/office/powerpoint/2010/main" val="343518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solidFill>
                  <a:srgbClr val="242021"/>
                </a:solidFill>
                <a:latin typeface="BLotus"/>
                <a:cs typeface="B Zar" panose="00000400000000000000" pitchFamily="2" charset="-78"/>
              </a:rPr>
              <a:t>بدین منظور در مرحلة اول از بین 31استان کشور شش استان انتخاب شدند و سپس در مرحلة دوم از بین دانشگاههای دولتی، </a:t>
            </a:r>
            <a:r>
              <a:rPr lang="fa-IR" smtClean="0">
                <a:solidFill>
                  <a:srgbClr val="242021"/>
                </a:solidFill>
                <a:latin typeface="BLotus"/>
                <a:cs typeface="B Zar" panose="00000400000000000000" pitchFamily="2" charset="-78"/>
              </a:rPr>
              <a:t>پیام نور</a:t>
            </a:r>
            <a:r>
              <a:rPr lang="fa-IR">
                <a:solidFill>
                  <a:srgbClr val="242021"/>
                </a:solidFill>
                <a:latin typeface="BLotus"/>
                <a:cs typeface="B Zar" panose="00000400000000000000" pitchFamily="2" charset="-78"/>
              </a:rPr>
              <a:t>، </a:t>
            </a:r>
            <a:r>
              <a:rPr lang="fa-IR" smtClean="0">
                <a:solidFill>
                  <a:srgbClr val="242021"/>
                </a:solidFill>
                <a:latin typeface="BLotus"/>
                <a:cs typeface="B Zar" panose="00000400000000000000" pitchFamily="2" charset="-78"/>
              </a:rPr>
              <a:t>علمی کاربردی </a:t>
            </a:r>
            <a:r>
              <a:rPr lang="fa-IR">
                <a:solidFill>
                  <a:srgbClr val="242021"/>
                </a:solidFill>
                <a:latin typeface="BLotus"/>
                <a:cs typeface="B Zar" panose="00000400000000000000" pitchFamily="2" charset="-78"/>
              </a:rPr>
              <a:t>و غیرانتفاعی تعدادی از واحدهای دانشگاهی و در مرحلة سوم تعدادی از دانشجویان ساکن در خوابگاهها یا داخل دانشکده ها بر حسب تصادف انتخاب شدند. حجم نمونه 2500نفر بوده و برای تحلیل دادهها از نرم افزار </a:t>
            </a:r>
            <a:r>
              <a:rPr lang="en-US" sz="2400">
                <a:solidFill>
                  <a:srgbClr val="242021"/>
                </a:solidFill>
                <a:latin typeface="TimesNewRomanPSMT"/>
                <a:cs typeface="B Zar" panose="00000400000000000000" pitchFamily="2" charset="-78"/>
              </a:rPr>
              <a:t>SPSS</a:t>
            </a:r>
            <a:r>
              <a:rPr lang="fa-IR">
                <a:solidFill>
                  <a:srgbClr val="242021"/>
                </a:solidFill>
                <a:latin typeface="BLotus"/>
                <a:cs typeface="B Zar" panose="00000400000000000000" pitchFamily="2" charset="-78"/>
              </a:rPr>
              <a:t>استفاده شده است.</a:t>
            </a:r>
            <a:endParaRPr lang="fa-IR"/>
          </a:p>
        </p:txBody>
      </p:sp>
    </p:spTree>
    <p:extLst>
      <p:ext uri="{BB962C8B-B14F-4D97-AF65-F5344CB8AC3E}">
        <p14:creationId xmlns:p14="http://schemas.microsoft.com/office/powerpoint/2010/main" val="886802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در مجموع، یافتههاي نظرسنجي در یازده استان نشان داد که اکثر پاسخگویان، سازمانهاي متولي اوقات فراغت را نميشناسند. 66درصد آنان از برنامههاي اجراشده توسط سازمانهاي مسئول استفاده نکردهاند. 67درصد معتقدند که خواستهها و نیازهاي جوانان در طراحي برنامه هاي فراغتي ملاک عمل نیست.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96093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مهمترین </a:t>
            </a:r>
            <a:r>
              <a:rPr lang="fa-IR" smtClean="0">
                <a:solidFill>
                  <a:srgbClr val="242021"/>
                </a:solidFill>
                <a:latin typeface="BLotus"/>
                <a:cs typeface="B Zar" panose="00000400000000000000" pitchFamily="2" charset="-78"/>
              </a:rPr>
              <a:t>برنامه هاي </a:t>
            </a:r>
            <a:r>
              <a:rPr lang="fa-IR">
                <a:solidFill>
                  <a:srgbClr val="242021"/>
                </a:solidFill>
                <a:latin typeface="BLotus"/>
                <a:cs typeface="B Zar" panose="00000400000000000000" pitchFamily="2" charset="-78"/>
              </a:rPr>
              <a:t>مورد علاقة جوانان در زمان </a:t>
            </a:r>
            <a:r>
              <a:rPr lang="fa-IR" smtClean="0">
                <a:solidFill>
                  <a:srgbClr val="242021"/>
                </a:solidFill>
                <a:latin typeface="BLotus"/>
                <a:cs typeface="B Zar" panose="00000400000000000000" pitchFamily="2" charset="-78"/>
              </a:rPr>
              <a:t>فراغت بهترتیب</a:t>
            </a:r>
            <a:r>
              <a:rPr lang="fa-IR">
                <a:solidFill>
                  <a:srgbClr val="242021"/>
                </a:solidFill>
                <a:latin typeface="BLotus"/>
                <a:cs typeface="B Zar" panose="00000400000000000000" pitchFamily="2" charset="-78"/>
              </a:rPr>
              <a:t>، برنامههاي ورزشي، سیاحتي و گردشگري، فعالیتهاي هنري و دستي است. </a:t>
            </a:r>
            <a:r>
              <a:rPr lang="fa-IR" smtClean="0">
                <a:solidFill>
                  <a:srgbClr val="242021"/>
                </a:solidFill>
                <a:latin typeface="BLotus"/>
                <a:cs typeface="B Zar" panose="00000400000000000000" pitchFamily="2" charset="-78"/>
              </a:rPr>
              <a:t>71درصد پاسخگویان </a:t>
            </a:r>
            <a:r>
              <a:rPr lang="fa-IR">
                <a:solidFill>
                  <a:srgbClr val="242021"/>
                </a:solidFill>
                <a:latin typeface="BLotus"/>
                <a:cs typeface="B Zar" panose="00000400000000000000" pitchFamily="2" charset="-78"/>
              </a:rPr>
              <a:t>در زمان فراغت به مطالعه ميپردازند. </a:t>
            </a:r>
            <a:r>
              <a:rPr lang="fa-IR" smtClean="0">
                <a:solidFill>
                  <a:srgbClr val="242021"/>
                </a:solidFill>
                <a:latin typeface="BLotus"/>
                <a:cs typeface="B Zar" panose="00000400000000000000" pitchFamily="2" charset="-78"/>
              </a:rPr>
              <a:t>درایام فراغت تنها 36 درصدجوانان از اینترنت استفاده </a:t>
            </a:r>
            <a:r>
              <a:rPr lang="fa-IR">
                <a:solidFill>
                  <a:srgbClr val="242021"/>
                </a:solidFill>
                <a:latin typeface="BLotus"/>
                <a:cs typeface="B Zar" panose="00000400000000000000" pitchFamily="2" charset="-78"/>
              </a:rPr>
              <a:t>ميکنند و اکثر آنان ( 45درصد) دنبال موضوعات سرگرمي و تفریح در اینترنت </a:t>
            </a:r>
            <a:r>
              <a:rPr lang="fa-IR" smtClean="0">
                <a:solidFill>
                  <a:srgbClr val="242021"/>
                </a:solidFill>
                <a:latin typeface="BLotus"/>
                <a:cs typeface="B Zar" panose="00000400000000000000" pitchFamily="2" charset="-78"/>
              </a:rPr>
              <a:t>هستند. 44درصد جوانان مورد بر رسيد را یا مفراغت به کلاسها ي آموزشي مي روند.به نظر 48درصد ازپاسخگویان،تشکلهاي غیر دولتي نقش بسیار مهمي در پُر کردن اوقات فراغت جوانان دارند.</a:t>
            </a:r>
          </a:p>
          <a:p>
            <a:pPr algn="just"/>
            <a:endParaRPr lang="fa-IR"/>
          </a:p>
        </p:txBody>
      </p:sp>
    </p:spTree>
    <p:extLst>
      <p:ext uri="{BB962C8B-B14F-4D97-AF65-F5344CB8AC3E}">
        <p14:creationId xmlns:p14="http://schemas.microsoft.com/office/powerpoint/2010/main" val="4267202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پیمایش مهم دیگری در این زمینه با عنوان </a:t>
            </a:r>
            <a:r>
              <a:rPr lang="fa-IR" sz="2000" b="1" i="0" smtClean="0">
                <a:solidFill>
                  <a:srgbClr val="242021"/>
                </a:solidFill>
                <a:effectLst/>
                <a:latin typeface="BLotusBold"/>
                <a:cs typeface="B Zar" panose="00000400000000000000" pitchFamily="2" charset="-78"/>
              </a:rPr>
              <a:t>پیمایش ملی ارزشها و نگرشهای جوانان ایران</a:t>
            </a:r>
            <a:r>
              <a:rPr lang="fa-IR" sz="1200" b="0" i="0" smtClean="0">
                <a:solidFill>
                  <a:srgbClr val="242021"/>
                </a:solidFill>
                <a:effectLst/>
                <a:latin typeface="BLotus"/>
                <a:cs typeface="B Zar" panose="00000400000000000000" pitchFamily="2" charset="-78"/>
              </a:rPr>
              <a:t>1 </a:t>
            </a:r>
            <a:r>
              <a:rPr lang="fa-IR" b="0" i="0" smtClean="0">
                <a:solidFill>
                  <a:srgbClr val="242021"/>
                </a:solidFill>
                <a:effectLst/>
                <a:latin typeface="BLotus"/>
                <a:cs typeface="B Zar" panose="00000400000000000000" pitchFamily="2" charset="-78"/>
              </a:rPr>
              <a:t>در سال 1386انجام گرفته است. این گزارش از یک نمونة نوزدههزار نفري جوانان 15تا 29 ساله و از میان مراکز استان، شهر و روستاها بهدست آمده است. بین میانگین هویت ملي زنان و مردان تفاوت معناداري وجود داشته است، بدین صورت که زنان از هویت ملی بالاتری نسبت به مردان برخوردار بوده اند.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43793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در زمینة اوقات فراغت 54درصد اوقات فراغت خود را با اعضاي خانواده، 29درصد با دوستان و 10درصد نیز به تنهایي ميگذرانند. 72درصد تماشاي روزانة تلویزیون، 33درصد معاشرت با دوستان، 29درصد گوشدادن به موسیقي، 20درصد استفاده از رایانه، 16درصد مطالعة کتاب، روزنامه و مجلات، 15درصد ورزشکردن و 14درصد نیز به تماشاي ویدئو ميپردازند. مهمترین مانع فعالیتهاي مورد علاقة جوانان براي گذراندن اوقات فراغت نداشتن امکانات مالي است. نداشتن وقت و در دسترس نبودن امکانات در ردیفهاي بعدي قرار دارند</a:t>
            </a:r>
            <a:endParaRPr lang="fa-IR"/>
          </a:p>
        </p:txBody>
      </p:sp>
    </p:spTree>
    <p:extLst>
      <p:ext uri="{BB962C8B-B14F-4D97-AF65-F5344CB8AC3E}">
        <p14:creationId xmlns:p14="http://schemas.microsoft.com/office/powerpoint/2010/main" val="3096633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حدود 60درصد پاسخگویان مسئولیت اصلي تدارک برنامههاي فراغتي جوانان را بر عهدة دولت ذکر کردند. 50درصد از نحوة گذراندن اوقات فراغت خود راضي هستند. در حالی که میزان رضایت در پژوهش مشابه در سال 83در سطح بالاتری بوده است. 81درصد جوانان معتقدند که امکانات موجود براي گذراندن اوقات فراغت عادلانه توزیع نشده است. در خصوص بیشترین نگراني ، 28درصد اشتغال مناسب، 22درصد موضوعات مالي و اقتصادي، 17درصد موضوعات تحصیلي و کنکور، 9درصد موضوعات خانوادگي، 9درصد ازدواج</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754526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4درصد مشکلات روحي و رفتاري و 2درصد مشکلات جسماني و سلامتي را بهعنوان مهمترین نگراني معرفي کردند. 7درصد نیز هیچ نگراني نداشتند. در مورد مهمترین هدف و خواستههای پاسخگویان در آینده، 25درصد پیداکردن شغل مناسب، 22درصد ادامة تحصیل، 13درصد پولدارشدن، 12درصد افزایش مهارتها و شایستگيهاي خویش، 11درصد خدمت به مردم، 7درصد ازدواجکردن، 5درصد به پست و مقام رسیدن، 2درصد رفتن به خارج و 2درصد نیز مشهورشدن را مهمترین هدف و خواستة خود در آینده معرفي کردند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22851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پیمایش دیگری در سال 1386در سازمان ملی جوانان با عنوان </a:t>
            </a:r>
            <a:r>
              <a:rPr lang="fa-IR" sz="2000" b="1" i="0" smtClean="0">
                <a:solidFill>
                  <a:srgbClr val="242021"/>
                </a:solidFill>
                <a:effectLst/>
                <a:latin typeface="BLotusBold"/>
                <a:cs typeface="B Zar" panose="00000400000000000000" pitchFamily="2" charset="-78"/>
              </a:rPr>
              <a:t>پیمایش ملي هویت دیني و ملي جوانان </a:t>
            </a:r>
            <a:r>
              <a:rPr lang="fa-IR" b="1" i="0" smtClean="0">
                <a:solidFill>
                  <a:srgbClr val="242021"/>
                </a:solidFill>
                <a:effectLst/>
                <a:latin typeface="BLotusBold"/>
                <a:cs typeface="B Zar" panose="00000400000000000000" pitchFamily="2" charset="-78"/>
              </a:rPr>
              <a:t>ایران </a:t>
            </a:r>
            <a:r>
              <a:rPr lang="fa-IR" sz="1200" b="0" i="0" smtClean="0">
                <a:solidFill>
                  <a:srgbClr val="242021"/>
                </a:solidFill>
                <a:effectLst/>
                <a:latin typeface="BLotus"/>
                <a:cs typeface="B Zar" panose="00000400000000000000" pitchFamily="2" charset="-78"/>
              </a:rPr>
              <a:t>1</a:t>
            </a:r>
            <a:r>
              <a:rPr lang="fa-IR" b="0" i="0" smtClean="0">
                <a:solidFill>
                  <a:srgbClr val="242021"/>
                </a:solidFill>
                <a:effectLst/>
                <a:latin typeface="BLotus"/>
                <a:cs typeface="B Zar" panose="00000400000000000000" pitchFamily="2" charset="-78"/>
              </a:rPr>
              <a:t>انجام گرفته است</a:t>
            </a:r>
            <a:r>
              <a:rPr lang="fa-IR" b="1" i="0" smtClean="0">
                <a:solidFill>
                  <a:srgbClr val="242021"/>
                </a:solidFill>
                <a:effectLst/>
                <a:latin typeface="BLotusBold"/>
                <a:cs typeface="B Zar" panose="00000400000000000000" pitchFamily="2" charset="-78"/>
              </a:rPr>
              <a:t>. </a:t>
            </a:r>
            <a:r>
              <a:rPr lang="fa-IR" b="0" i="0" smtClean="0">
                <a:solidFill>
                  <a:srgbClr val="242021"/>
                </a:solidFill>
                <a:effectLst/>
                <a:latin typeface="BLotus"/>
                <a:cs typeface="B Zar" panose="00000400000000000000" pitchFamily="2" charset="-78"/>
              </a:rPr>
              <a:t>این طرح در ده استان کشور و با حجم نمونة 4500نفر از جوانان 15تا 29ساله اجرا شده است. مهمترین نتایج این پیمایش به شرح زیر است: در زمینة اوقات فراغت 23/1درصد از پاسخگویان اذعان داشتهاند که در اوقات فراغت به تماشاي تلویزیون ميپردازند. پس از آن بیشترین درصد متعلق به ورزش کردن ( 21/2درصد) است. پس از آن 16/7درصد پاسخگویان به مطالعه، 15/6درصد گردش و پارک رفتن، 13/6 درصد خواندن کتاب و رفتن به کتابخانه، 6/1درصد تفریح، و در نهایت 3/6درصد، اوقات فراغت خود را به انجام کارهاي خانه اختصاص ميدهند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55137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در زمینة هویت ملی، حدود نیمي از پاسخگویان ( 49/7درصد) با شنیدن نام ایران، احساس غرور و افتخار ميکنند. 36/8درصداز پاسخها نشان ميدهد که جوانان همیشه از ایراني بودن خود احساس خوبي دارند. در مورد مهمترین مشکل ایران از نظر پاسخگویان، بیش از یکسوم پاسخها ( 34/4درصد) نشان ميدهد که «</a:t>
            </a:r>
            <a:r>
              <a:rPr lang="fa-IR" b="1" i="0" smtClean="0">
                <a:solidFill>
                  <a:srgbClr val="FF0000"/>
                </a:solidFill>
                <a:effectLst/>
                <a:latin typeface="BLotus"/>
                <a:cs typeface="B Zar" panose="00000400000000000000" pitchFamily="2" charset="-78"/>
              </a:rPr>
              <a:t>بيتوجهي مسئولان به مردم</a:t>
            </a:r>
            <a:r>
              <a:rPr lang="fa-IR" b="0" i="0" smtClean="0">
                <a:solidFill>
                  <a:srgbClr val="242021"/>
                </a:solidFill>
                <a:effectLst/>
                <a:latin typeface="BLotus"/>
                <a:cs typeface="B Zar" panose="00000400000000000000" pitchFamily="2" charset="-78"/>
              </a:rPr>
              <a:t>» مهمترین مشکل ایران است. پس از آن، 17/3 درصداز پاسخها به عقبافتادگي اقتصادي، 15/3درصداز پاسخها فقدان فرهنگ و وجدان کار، 10/6درصد عقبافتادگي فرهنگي، 10درصداز پاسخها بيتوجهي مردم به قانون، 8/5 درصد عقبافتادگي علمي و تنها 3/8درصد از پاسخها به مشکلات زیستمحیطي بهعنوان اصليترین مشکل ایران اشاره دارند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828800" y="4811151"/>
            <a:ext cx="2124222"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هویت ملی</a:t>
            </a:r>
            <a:endParaRPr lang="fa-IR" b="1">
              <a:solidFill>
                <a:srgbClr val="FF0000"/>
              </a:solidFill>
            </a:endParaRPr>
          </a:p>
        </p:txBody>
      </p:sp>
    </p:spTree>
    <p:extLst>
      <p:ext uri="{BB962C8B-B14F-4D97-AF65-F5344CB8AC3E}">
        <p14:creationId xmlns:p14="http://schemas.microsoft.com/office/powerpoint/2010/main" val="3590180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پژوهشکده مطالعات فرهنگی و اجتماعی وزارت علوم، تحقیقات و فناوری در پژوهشی در سال 1389به بررسی سبکهاي فراغتي دانشجویان شهر تهران </a:t>
            </a:r>
            <a:r>
              <a:rPr lang="fa-IR" sz="1200" b="0" i="0" smtClean="0">
                <a:solidFill>
                  <a:srgbClr val="242021"/>
                </a:solidFill>
                <a:effectLst/>
                <a:latin typeface="BLotus"/>
                <a:cs typeface="B Zar" panose="00000400000000000000" pitchFamily="2" charset="-78"/>
              </a:rPr>
              <a:t>2</a:t>
            </a:r>
            <a:r>
              <a:rPr lang="fa-IR" b="0" i="0" smtClean="0">
                <a:solidFill>
                  <a:srgbClr val="242021"/>
                </a:solidFill>
                <a:effectLst/>
                <a:latin typeface="BLotus"/>
                <a:cs typeface="B Zar" panose="00000400000000000000" pitchFamily="2" charset="-78"/>
              </a:rPr>
              <a:t>پرداخته است. پاسـخها نشـان ميدهـد یکپنجـم دانشجـویـان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21.5در حد زیادي به ورزش مي پردازند و تقریب ًا نیمي</a:t>
            </a:r>
            <a:r>
              <a:rPr lang="fa-IR" smtClean="0">
                <a:cs typeface="B Zar" panose="00000400000000000000" pitchFamily="2" charset="-78"/>
              </a:rPr>
              <a:t> </a:t>
            </a:r>
            <a:r>
              <a:rPr lang="fa-IR">
                <a:solidFill>
                  <a:srgbClr val="242021"/>
                </a:solidFill>
                <a:latin typeface="BLotus"/>
                <a:cs typeface="B Zar" panose="00000400000000000000" pitchFamily="2" charset="-78"/>
              </a:rPr>
              <a:t>از آنان از فعالیتهاي ورزشي بسیار کمي برخوردارند. نزدیک به ( )</a:t>
            </a:r>
            <a:r>
              <a:rPr lang="fa-IR">
                <a:solidFill>
                  <a:srgbClr val="242021"/>
                </a:solidFill>
                <a:latin typeface="TimesNewRomanPSMT"/>
                <a:cs typeface="B Zar" panose="00000400000000000000" pitchFamily="2" charset="-78"/>
              </a:rPr>
              <a:t>%</a:t>
            </a:r>
            <a:r>
              <a:rPr lang="fa-IR">
                <a:solidFill>
                  <a:srgbClr val="242021"/>
                </a:solidFill>
                <a:latin typeface="BLotus"/>
                <a:cs typeface="B Zar" panose="00000400000000000000" pitchFamily="2" charset="-78"/>
              </a:rPr>
              <a:t>15افراد بیان نمودهاند </a:t>
            </a:r>
            <a:r>
              <a:rPr lang="fa-IR" smtClean="0">
                <a:solidFill>
                  <a:srgbClr val="242021"/>
                </a:solidFill>
                <a:latin typeface="BLotus"/>
                <a:cs typeface="B Zar" panose="00000400000000000000" pitchFamily="2" charset="-78"/>
              </a:rPr>
              <a:t>که هر </a:t>
            </a:r>
            <a:r>
              <a:rPr lang="fa-IR">
                <a:solidFill>
                  <a:srgbClr val="242021"/>
                </a:solidFill>
                <a:latin typeface="BLotus"/>
                <a:cs typeface="B Zar" panose="00000400000000000000" pitchFamily="2" charset="-78"/>
              </a:rPr>
              <a:t>ماه به سینما ميروند. ( ) </a:t>
            </a:r>
            <a:r>
              <a:rPr lang="fa-IR">
                <a:solidFill>
                  <a:srgbClr val="242021"/>
                </a:solidFill>
                <a:latin typeface="TimesNewRomanPSMT"/>
                <a:cs typeface="B Zar" panose="00000400000000000000" pitchFamily="2" charset="-78"/>
              </a:rPr>
              <a:t>%</a:t>
            </a:r>
            <a:r>
              <a:rPr lang="fa-IR">
                <a:solidFill>
                  <a:srgbClr val="242021"/>
                </a:solidFill>
                <a:latin typeface="BLotus"/>
                <a:cs typeface="B Zar" panose="00000400000000000000" pitchFamily="2" charset="-78"/>
              </a:rPr>
              <a:t>20به ندرت و حدود ( )</a:t>
            </a:r>
            <a:r>
              <a:rPr lang="fa-IR">
                <a:solidFill>
                  <a:srgbClr val="242021"/>
                </a:solidFill>
                <a:latin typeface="TimesNewRomanPSMT"/>
                <a:cs typeface="B Zar" panose="00000400000000000000" pitchFamily="2" charset="-78"/>
              </a:rPr>
              <a:t>%</a:t>
            </a:r>
            <a:r>
              <a:rPr lang="fa-IR">
                <a:solidFill>
                  <a:srgbClr val="242021"/>
                </a:solidFill>
                <a:latin typeface="BLotus"/>
                <a:cs typeface="B Zar" panose="00000400000000000000" pitchFamily="2" charset="-78"/>
              </a:rPr>
              <a:t>4هم گهگاه به تماشاي اجراي </a:t>
            </a:r>
            <a:r>
              <a:rPr lang="fa-IR" smtClean="0">
                <a:solidFill>
                  <a:srgbClr val="242021"/>
                </a:solidFill>
                <a:latin typeface="BLotus"/>
                <a:cs typeface="B Zar" panose="00000400000000000000" pitchFamily="2" charset="-78"/>
              </a:rPr>
              <a:t>تئاتر ميروند</a:t>
            </a:r>
            <a:r>
              <a:rPr lang="fa-IR">
                <a:solidFill>
                  <a:srgbClr val="242021"/>
                </a:solidFill>
                <a:latin typeface="BLotus"/>
                <a:cs typeface="B Zar" panose="00000400000000000000" pitchFamily="2" charset="-78"/>
              </a:rPr>
              <a:t>. اغلب افراد در اوقـات فراغت خویش در حـد متوسط یا زیـادي به موسیقـي </a:t>
            </a:r>
            <a:r>
              <a:rPr lang="fa-IR" smtClean="0">
                <a:solidFill>
                  <a:srgbClr val="242021"/>
                </a:solidFill>
                <a:latin typeface="BLotus"/>
                <a:cs typeface="B Zar" panose="00000400000000000000" pitchFamily="2" charset="-78"/>
              </a:rPr>
              <a:t>گـوش ميدهند</a:t>
            </a:r>
            <a:r>
              <a:rPr lang="fa-IR">
                <a:solidFill>
                  <a:srgbClr val="242021"/>
                </a:solidFill>
                <a:latin typeface="BLotus"/>
                <a:cs typeface="B Zar" panose="00000400000000000000" pitchFamily="2" charset="-78"/>
              </a:rPr>
              <a:t>. </a:t>
            </a:r>
            <a:endParaRPr lang="fa-IR" smtClean="0">
              <a:solidFill>
                <a:srgbClr val="242021"/>
              </a:solidFill>
              <a:latin typeface="BLotus"/>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70429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تقریبـاً نیمـي از افراد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46.8اوقـات فراغت خویش را با تماشاي برنامههاي تلویزیوني پر ميکنند. ( )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64افراد اصلا به رادیو گوش نميدهند. بیش از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70دانشجویان در زمان فراغت خویش به تماشاي فیلم مي پردازند. نیمي از دانشجویان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49.9در هیچ فعالیت فرهنگياي شرکت نميکنند. نزدیک به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80دانشجویان در اوقات فراغت خویش به مطالعه کتب غیر درسي ميپردازند. تقری ً با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75افراد گردش در محیطهاي پارک شهري را براي گذران اوقات فراغت خویشان تخاب مي کنند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22659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242021"/>
                </a:solidFill>
                <a:latin typeface="BLotus"/>
                <a:cs typeface="B Zar" panose="00000400000000000000" pitchFamily="2" charset="-78"/>
              </a:rPr>
              <a:t>یافتهها نشان میدهد که </a:t>
            </a:r>
            <a:r>
              <a:rPr lang="fa-IR" sz="2400" smtClean="0">
                <a:solidFill>
                  <a:srgbClr val="242021"/>
                </a:solidFill>
                <a:latin typeface="BLotus"/>
                <a:cs typeface="B Zar" panose="00000400000000000000" pitchFamily="2" charset="-78"/>
              </a:rPr>
              <a:t>در زمینة </a:t>
            </a:r>
            <a:r>
              <a:rPr lang="fa-IR" sz="2400">
                <a:solidFill>
                  <a:srgbClr val="242021"/>
                </a:solidFill>
                <a:latin typeface="BLotus"/>
                <a:cs typeface="B Zar" panose="00000400000000000000" pitchFamily="2" charset="-78"/>
              </a:rPr>
              <a:t>اوقات فراغت تفاوتهای قابلملاحظهای در خصوص همراهان، اولویتها، موانع و امکانات در میان </a:t>
            </a:r>
            <a:r>
              <a:rPr lang="fa-IR" sz="2400" smtClean="0">
                <a:solidFill>
                  <a:srgbClr val="242021"/>
                </a:solidFill>
                <a:latin typeface="BLotus"/>
                <a:cs typeface="B Zar" panose="00000400000000000000" pitchFamily="2" charset="-78"/>
              </a:rPr>
              <a:t>این دو </a:t>
            </a:r>
            <a:r>
              <a:rPr lang="fa-IR" sz="2400">
                <a:solidFill>
                  <a:srgbClr val="242021"/>
                </a:solidFill>
                <a:latin typeface="BLotus"/>
                <a:cs typeface="B Zar" panose="00000400000000000000" pitchFamily="2" charset="-78"/>
              </a:rPr>
              <a:t>گروه وجود دارد. همچنین تفاوت معناداری نیز میان دانشجویان خوابگاهی و غیرخوابگاهی در زمینة </a:t>
            </a:r>
            <a:r>
              <a:rPr lang="fa-IR" sz="2400" smtClean="0">
                <a:solidFill>
                  <a:srgbClr val="242021"/>
                </a:solidFill>
                <a:latin typeface="BLotus"/>
                <a:cs typeface="B Zar" panose="00000400000000000000" pitchFamily="2" charset="-78"/>
              </a:rPr>
              <a:t>تلقی ایشان </a:t>
            </a:r>
            <a:r>
              <a:rPr lang="fa-IR" sz="2400">
                <a:solidFill>
                  <a:srgbClr val="242021"/>
                </a:solidFill>
                <a:latin typeface="BLotus"/>
                <a:cs typeface="B Zar" panose="00000400000000000000" pitchFamily="2" charset="-78"/>
              </a:rPr>
              <a:t>از مهمترین مسائل دانشگاه، عوامل مهم در موفقیت فردی، دغدغهها در مورد خود و جامعه وجود </a:t>
            </a:r>
            <a:r>
              <a:rPr lang="fa-IR" sz="2400" smtClean="0">
                <a:solidFill>
                  <a:srgbClr val="242021"/>
                </a:solidFill>
                <a:latin typeface="BLotus"/>
                <a:cs typeface="B Zar" panose="00000400000000000000" pitchFamily="2" charset="-78"/>
              </a:rPr>
              <a:t>دارد. اگر </a:t>
            </a:r>
            <a:r>
              <a:rPr lang="fa-IR" sz="2400">
                <a:solidFill>
                  <a:srgbClr val="242021"/>
                </a:solidFill>
                <a:latin typeface="BLotus"/>
                <a:cs typeface="B Zar" panose="00000400000000000000" pitchFamily="2" charset="-78"/>
              </a:rPr>
              <a:t>دانشجویان خوابگاهی محدودیتهای مالی را مهمترین مانع اوقات فراغتمیدانند، دانشجویان </a:t>
            </a:r>
            <a:r>
              <a:rPr lang="fa-IR" sz="2400" smtClean="0">
                <a:solidFill>
                  <a:srgbClr val="242021"/>
                </a:solidFill>
                <a:latin typeface="BLotus"/>
                <a:cs typeface="B Zar" panose="00000400000000000000" pitchFamily="2" charset="-78"/>
              </a:rPr>
              <a:t>غیرخوابگاهی نظارت </a:t>
            </a:r>
            <a:r>
              <a:rPr lang="fa-IR" sz="2400">
                <a:solidFill>
                  <a:srgbClr val="242021"/>
                </a:solidFill>
                <a:latin typeface="BLotus"/>
                <a:cs typeface="B Zar" panose="00000400000000000000" pitchFamily="2" charset="-78"/>
              </a:rPr>
              <a:t>اجتماعی را سبب محدودیتمیدانند</a:t>
            </a:r>
            <a:endParaRPr lang="fa-IR"/>
          </a:p>
        </p:txBody>
      </p:sp>
    </p:spTree>
    <p:extLst>
      <p:ext uri="{BB962C8B-B14F-4D97-AF65-F5344CB8AC3E}">
        <p14:creationId xmlns:p14="http://schemas.microsoft.com/office/powerpoint/2010/main" val="32550552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نزدیکبه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40افراد با دوستان خویش به پارک ميروند و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30با خانوادههاي خود.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20نیز به تنهایي به گردش ميروند. در پیمایش ملي ارزشها و نگرشهاي جوانان ایران ( )1383نیز بیش از نیمی از پاسخگویان، اوقات فراغت خود را با خانواده سپری میکنند. که نشان دهنده اهمیت جایگاه خانواده در موضوع اوقات فراغت ًیبا است. بیش از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90دانشجویان در اوقات فراغت خویش از اینترنت استفاده مينمایند. تقر نیمي از دانشجویان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48.2رضایت کمي از امکانات و برنامههاي فراغتي دانشگاه دارند. بیشترین محدودیت فراغتي در دانشگاهها و خوابگاهها، توسط دانشجویان، محدودیت مدیریتي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27رفاهي</a:t>
            </a:r>
            <a:r>
              <a:rPr lang="fa-IR" b="0" i="0" smtClean="0">
                <a:solidFill>
                  <a:srgbClr val="242021"/>
                </a:solidFill>
                <a:effectLst/>
                <a:latin typeface="MinionPro-Regular"/>
                <a:cs typeface="B Zar" panose="00000400000000000000" pitchFamily="2" charset="-78"/>
              </a:rPr>
              <a:t>–</a:t>
            </a:r>
            <a:r>
              <a:rPr lang="fa-IR" b="0" i="0" smtClean="0">
                <a:solidFill>
                  <a:srgbClr val="242021"/>
                </a:solidFill>
                <a:effectLst/>
                <a:latin typeface="BLotus"/>
                <a:cs typeface="B Zar" panose="00000400000000000000" pitchFamily="2" charset="-78"/>
              </a:rPr>
              <a:t>تفریحي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27و ورزشي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25بیان گردید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95888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تعداد اندکي از دانشجویان نیز به محدودیت علمي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5و هنري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1اشاره نمودهاند. بیشترین امکاناتي را که دانشجویان براي گذاران اوقات فراغت خویش در دانشگاه یا خوابگاه خواستار شدند، امکانات ورزشي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74و رفاهي- تفریحي ( )</a:t>
            </a:r>
            <a:r>
              <a:rPr lang="fa-IR" b="0" i="0" smtClean="0">
                <a:solidFill>
                  <a:srgbClr val="242021"/>
                </a:solidFill>
                <a:effectLst/>
                <a:latin typeface="TimesNewRomanPSMT"/>
                <a:cs typeface="B Zar" panose="00000400000000000000" pitchFamily="2" charset="-78"/>
              </a:rPr>
              <a:t>%</a:t>
            </a:r>
            <a:r>
              <a:rPr lang="fa-IR" b="0" i="0" smtClean="0">
                <a:solidFill>
                  <a:srgbClr val="242021"/>
                </a:solidFill>
                <a:effectLst/>
                <a:latin typeface="BLotus"/>
                <a:cs typeface="B Zar" panose="00000400000000000000" pitchFamily="2" charset="-78"/>
              </a:rPr>
              <a:t>22بوده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126868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علی اصغر سعیدی در پژوهشی با عنوان بررسی الگوهای اوقات فراغت دانشجویان ( )1389نمونه 2469نفری دانشجویان را مورد بررسی قرار داده است. نتایج پژوهش نشان میدهد دوستان و خانواده نقش کانونی در اوقات فراغت دانشجویان دارند، بهطوری که 66 درصد پاسخگویان اوقات فراغت خود را با دوستان و 37/5با خانواده سپری میکنند. اما میزان گذران اوقات فراغت با خانواده نسبت به نتایج دو پژوهش پیمایش ملي ارزشها و نگرشهاي جوانان ایران ( )1383و سبکهاي فراغتي دانشجویان شهر تهران (1389)کاهش یافته است. این کاهش در طول زمان نشاندهنده تحول جایگاه خانواده در اوقات فراغت و بهعبارتی سبکهای فراغتی خانوادگی است. 61درصد پاسخگویان معتقدند زندگی در</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92710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خوابگاه، سبک های فراغتی آنها را بسیار تغییر داده است. دانشجویان به ترتیب سه عامل تورم، قوانین حاکم و جنسیت را موانع فراغتی خود دانسته اند. همچنین کمبود زمان، کمبود مالی، کمبود آزادی در محیط دانشگاه، کمبود امکانات فراغتی، حساسیتهای اجتماعی و فرهنگی و مخالفت خانواده چالشهای نام برده دانشجویان در اوقات فراغت بوده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868615"/>
            <a:ext cx="2546252" cy="16255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سبک های فراغتی</a:t>
            </a:r>
            <a:endParaRPr lang="fa-IR" b="1">
              <a:solidFill>
                <a:srgbClr val="FF0000"/>
              </a:solidFill>
            </a:endParaRPr>
          </a:p>
        </p:txBody>
      </p:sp>
    </p:spTree>
    <p:extLst>
      <p:ext uri="{BB962C8B-B14F-4D97-AF65-F5344CB8AC3E}">
        <p14:creationId xmlns:p14="http://schemas.microsoft.com/office/powerpoint/2010/main" val="465459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عباس کاظمی نیز در سال 1389به بررسی سبکهای زندگی فراغتی در میان دانشجویان و عوامل همبسته </a:t>
            </a:r>
            <a:r>
              <a:rPr lang="fa-IR" sz="1200" b="0" i="0" smtClean="0">
                <a:solidFill>
                  <a:srgbClr val="242021"/>
                </a:solidFill>
                <a:effectLst/>
                <a:latin typeface="BLotus"/>
                <a:cs typeface="B Zar" panose="00000400000000000000" pitchFamily="2" charset="-78"/>
              </a:rPr>
              <a:t>1</a:t>
            </a:r>
            <a:r>
              <a:rPr lang="fa-IR" b="0" i="0" smtClean="0">
                <a:solidFill>
                  <a:srgbClr val="242021"/>
                </a:solidFill>
                <a:effectLst/>
                <a:latin typeface="BLotus"/>
                <a:cs typeface="B Zar" panose="00000400000000000000" pitchFamily="2" charset="-78"/>
              </a:rPr>
              <a:t>با آن پرداخته است. نتایج این تحقیق حاکی از آن است که حدود 25درصد از دانشجویان فضا و امکانات فراغتی در دسترس را کافی میدانند. در پیمایش ملي وضعیت و نگرش و مسائل جوانان ای ً ران ( )1381این میزان تقریبا به همین اندازه بوده است. حدود 15/5درصد رضایت بالایی از برنامههای فراغتی دانشگاه دارند.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155076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در پژوهش </a:t>
            </a:r>
            <a:r>
              <a:rPr lang="fa-IR" smtClean="0">
                <a:solidFill>
                  <a:srgbClr val="242021"/>
                </a:solidFill>
                <a:latin typeface="BLotus"/>
                <a:cs typeface="B Zar" panose="00000400000000000000" pitchFamily="2" charset="-78"/>
              </a:rPr>
              <a:t>سبک هاي </a:t>
            </a:r>
            <a:r>
              <a:rPr lang="fa-IR">
                <a:solidFill>
                  <a:srgbClr val="242021"/>
                </a:solidFill>
                <a:latin typeface="BLotus"/>
                <a:cs typeface="B Zar" panose="00000400000000000000" pitchFamily="2" charset="-78"/>
              </a:rPr>
              <a:t>فراغتي دانشجویان شهرتهران </a:t>
            </a:r>
            <a:r>
              <a:rPr lang="fa-IR" smtClean="0">
                <a:solidFill>
                  <a:srgbClr val="242021"/>
                </a:solidFill>
                <a:latin typeface="BLotus"/>
                <a:cs typeface="B Zar" panose="00000400000000000000" pitchFamily="2" charset="-78"/>
              </a:rPr>
              <a:t>(1389) نیز </a:t>
            </a:r>
            <a:r>
              <a:rPr lang="fa-IR">
                <a:solidFill>
                  <a:srgbClr val="242021"/>
                </a:solidFill>
                <a:latin typeface="BLotus"/>
                <a:cs typeface="B Zar" panose="00000400000000000000" pitchFamily="2" charset="-78"/>
              </a:rPr>
              <a:t>حدود نیمی از دانشجویان رضایت کمی از این </a:t>
            </a:r>
            <a:r>
              <a:rPr lang="fa-IR" smtClean="0">
                <a:solidFill>
                  <a:srgbClr val="242021"/>
                </a:solidFill>
                <a:latin typeface="BLotus"/>
                <a:cs typeface="B Zar" panose="00000400000000000000" pitchFamily="2" charset="-78"/>
              </a:rPr>
              <a:t>برنامه ها داشته اند</a:t>
            </a:r>
            <a:r>
              <a:rPr lang="fa-IR">
                <a:solidFill>
                  <a:srgbClr val="242021"/>
                </a:solidFill>
                <a:latin typeface="BLotus"/>
                <a:cs typeface="B Zar" panose="00000400000000000000" pitchFamily="2" charset="-78"/>
              </a:rPr>
              <a:t>. در نگاه </a:t>
            </a:r>
            <a:r>
              <a:rPr lang="fa-IR" smtClean="0">
                <a:solidFill>
                  <a:srgbClr val="242021"/>
                </a:solidFill>
                <a:latin typeface="BLotus"/>
                <a:cs typeface="B Zar" panose="00000400000000000000" pitchFamily="2" charset="-78"/>
              </a:rPr>
              <a:t>دانشجویان کمترین </a:t>
            </a:r>
            <a:r>
              <a:rPr lang="fa-IR">
                <a:solidFill>
                  <a:srgbClr val="242021"/>
                </a:solidFill>
                <a:latin typeface="BLotus"/>
                <a:cs typeface="B Zar" panose="00000400000000000000" pitchFamily="2" charset="-78"/>
              </a:rPr>
              <a:t>امکانات فراغتي موجود در خوابگاهها </a:t>
            </a:r>
            <a:r>
              <a:rPr lang="fa-IR" smtClean="0">
                <a:solidFill>
                  <a:srgbClr val="242021"/>
                </a:solidFill>
                <a:latin typeface="BLotus"/>
                <a:cs typeface="B Zar" panose="00000400000000000000" pitchFamily="2" charset="-78"/>
              </a:rPr>
              <a:t>فعالیتهاي فرهنگي</a:t>
            </a:r>
            <a:r>
              <a:rPr lang="fa-IR">
                <a:solidFill>
                  <a:srgbClr val="242021"/>
                </a:solidFill>
                <a:latin typeface="BLotus"/>
                <a:cs typeface="B Zar" panose="00000400000000000000" pitchFamily="2" charset="-78"/>
              </a:rPr>
              <a:t>، سیمنارها و اردوهاي علمي و فرهنگي و همچنین کانونهاي مذهبي است و در دانشگاهها، دسترسي </a:t>
            </a:r>
            <a:r>
              <a:rPr lang="fa-IR" smtClean="0">
                <a:solidFill>
                  <a:srgbClr val="242021"/>
                </a:solidFill>
                <a:latin typeface="BLotus"/>
                <a:cs typeface="B Zar" panose="00000400000000000000" pitchFamily="2" charset="-78"/>
              </a:rPr>
              <a:t>به رسانه های چون </a:t>
            </a:r>
            <a:r>
              <a:rPr lang="fa-IR">
                <a:solidFill>
                  <a:srgbClr val="242021"/>
                </a:solidFill>
                <a:latin typeface="BLotus"/>
                <a:cs typeface="B Zar" panose="00000400000000000000" pitchFamily="2" charset="-78"/>
              </a:rPr>
              <a:t>تلویزیون، اردوهاي علمي فرهنگي، و کانونهاي مذهبي است. در حالی که در پیمایش ملي ارزشها و نگرشهاي جوانان ایران </a:t>
            </a:r>
            <a:r>
              <a:rPr lang="fa-IR" smtClean="0">
                <a:solidFill>
                  <a:srgbClr val="242021"/>
                </a:solidFill>
                <a:latin typeface="BLotus"/>
                <a:cs typeface="B Zar" panose="00000400000000000000" pitchFamily="2" charset="-78"/>
              </a:rPr>
              <a:t>(1383) امکانات </a:t>
            </a:r>
            <a:r>
              <a:rPr lang="fa-IR">
                <a:solidFill>
                  <a:srgbClr val="242021"/>
                </a:solidFill>
                <a:latin typeface="BLotus"/>
                <a:cs typeface="B Zar" panose="00000400000000000000" pitchFamily="2" charset="-78"/>
              </a:rPr>
              <a:t>ورزشی در اولویت قرار داشته است</a:t>
            </a:r>
            <a:endParaRPr lang="fa-IR"/>
          </a:p>
        </p:txBody>
      </p:sp>
    </p:spTree>
    <p:extLst>
      <p:ext uri="{BB962C8B-B14F-4D97-AF65-F5344CB8AC3E}">
        <p14:creationId xmlns:p14="http://schemas.microsoft.com/office/powerpoint/2010/main" val="3380251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چارچوب نظری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42021"/>
                </a:solidFill>
                <a:effectLst/>
                <a:latin typeface="BLotus"/>
                <a:cs typeface="B Zar" panose="00000400000000000000" pitchFamily="2" charset="-78"/>
              </a:rPr>
              <a:t>برای رسیدن به تعاریف مفهومی و عملیاتی از فراغت و گرایشهای فرهنگی از ترکیبی از نظریات نهادی، کرافورد </a:t>
            </a:r>
            <a:r>
              <a:rPr lang="fa-IR" sz="1200" b="0" i="0" smtClean="0">
                <a:solidFill>
                  <a:srgbClr val="242021"/>
                </a:solidFill>
                <a:effectLst/>
                <a:latin typeface="BLotus"/>
                <a:cs typeface="B Zar" panose="00000400000000000000" pitchFamily="2" charset="-78"/>
              </a:rPr>
              <a:t>2</a:t>
            </a:r>
            <a:r>
              <a:rPr lang="fa-IR" b="0" i="0" smtClean="0">
                <a:solidFill>
                  <a:srgbClr val="242021"/>
                </a:solidFill>
                <a:effectLst/>
                <a:latin typeface="BLotus"/>
                <a:cs typeface="B Zar" panose="00000400000000000000" pitchFamily="2" charset="-78"/>
              </a:rPr>
              <a:t>و گادبی، منهایم ،</a:t>
            </a:r>
            <a:r>
              <a:rPr lang="fa-IR" sz="1200" b="0" i="0" smtClean="0">
                <a:solidFill>
                  <a:srgbClr val="242021"/>
                </a:solidFill>
                <a:effectLst/>
                <a:latin typeface="BLotus"/>
                <a:cs typeface="B Zar" panose="00000400000000000000" pitchFamily="2" charset="-78"/>
              </a:rPr>
              <a:t>3</a:t>
            </a:r>
            <a:r>
              <a:rPr lang="fa-IR" b="0" i="0" smtClean="0">
                <a:solidFill>
                  <a:srgbClr val="242021"/>
                </a:solidFill>
                <a:effectLst/>
                <a:latin typeface="BLotus"/>
                <a:cs typeface="B Zar" panose="00000400000000000000" pitchFamily="2" charset="-78"/>
              </a:rPr>
              <a:t>بودون ،</a:t>
            </a:r>
            <a:r>
              <a:rPr lang="fa-IR" sz="1200" b="0" i="0" smtClean="0">
                <a:solidFill>
                  <a:srgbClr val="242021"/>
                </a:solidFill>
                <a:effectLst/>
                <a:latin typeface="BLotus"/>
                <a:cs typeface="B Zar" panose="00000400000000000000" pitchFamily="2" charset="-78"/>
              </a:rPr>
              <a:t>4</a:t>
            </a:r>
            <a:r>
              <a:rPr lang="fa-IR" b="0" i="0" smtClean="0">
                <a:solidFill>
                  <a:srgbClr val="242021"/>
                </a:solidFill>
                <a:effectLst/>
                <a:latin typeface="BLotus"/>
                <a:cs typeface="B Zar" panose="00000400000000000000" pitchFamily="2" charset="-78"/>
              </a:rPr>
              <a:t>جانسون </a:t>
            </a:r>
            <a:r>
              <a:rPr lang="fa-IR" sz="1200" b="0" i="0" smtClean="0">
                <a:solidFill>
                  <a:srgbClr val="242021"/>
                </a:solidFill>
                <a:effectLst/>
                <a:latin typeface="BLotus"/>
                <a:cs typeface="B Zar" panose="00000400000000000000" pitchFamily="2" charset="-78"/>
              </a:rPr>
              <a:t>5</a:t>
            </a:r>
            <a:r>
              <a:rPr lang="fa-IR" b="0" i="0" smtClean="0">
                <a:solidFill>
                  <a:srgbClr val="242021"/>
                </a:solidFill>
                <a:effectLst/>
                <a:latin typeface="BLotus"/>
                <a:cs typeface="B Zar" panose="00000400000000000000" pitchFamily="2" charset="-78"/>
              </a:rPr>
              <a:t>و شوارتز </a:t>
            </a:r>
            <a:r>
              <a:rPr lang="fa-IR" sz="1200" b="0" i="0" smtClean="0">
                <a:solidFill>
                  <a:srgbClr val="242021"/>
                </a:solidFill>
                <a:effectLst/>
                <a:latin typeface="BLotus"/>
                <a:cs typeface="B Zar" panose="00000400000000000000" pitchFamily="2" charset="-78"/>
              </a:rPr>
              <a:t>6</a:t>
            </a:r>
            <a:r>
              <a:rPr lang="fa-IR" b="0" i="0" smtClean="0">
                <a:solidFill>
                  <a:srgbClr val="242021"/>
                </a:solidFill>
                <a:effectLst/>
                <a:latin typeface="BLotus"/>
                <a:cs typeface="B Zar" panose="00000400000000000000" pitchFamily="2" charset="-78"/>
              </a:rPr>
              <a:t>استفاده شده است که اینک به توضیح یکبهیک و البته مختصر آنها میپردازیم.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42158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دیدگاه منهایم: </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solidFill>
                  <a:srgbClr val="242021"/>
                </a:solidFill>
                <a:latin typeface="BLotus"/>
                <a:cs typeface="B Zar" panose="00000400000000000000" pitchFamily="2" charset="-78"/>
              </a:rPr>
              <a:t>در </a:t>
            </a:r>
            <a:r>
              <a:rPr lang="fa-IR">
                <a:solidFill>
                  <a:srgbClr val="242021"/>
                </a:solidFill>
                <a:latin typeface="BLotus"/>
                <a:cs typeface="B Zar" panose="00000400000000000000" pitchFamily="2" charset="-78"/>
              </a:rPr>
              <a:t>حوزة جامعهشناسی معرفت کارل منهایم چهرهای اصلی بهشمار میآید. اندیشههای منهایم در این حوزه برگرفته از مارکسیسم است، مانند تأکید بر اهمیت منافع اقتصادی و اعتقاد به ایدئولوژیکبودن بخش وسیعی از اندیشههای اجتماعی (مولکی، .)27 :1384به </a:t>
            </a:r>
            <a:r>
              <a:rPr lang="fa-IR" smtClean="0">
                <a:solidFill>
                  <a:srgbClr val="242021"/>
                </a:solidFill>
                <a:latin typeface="BLotus"/>
                <a:cs typeface="B Zar" panose="00000400000000000000" pitchFamily="2" charset="-78"/>
              </a:rPr>
              <a:t>اعتقاد</a:t>
            </a:r>
            <a:r>
              <a:rPr lang="fa-IR">
                <a:solidFill>
                  <a:srgbClr val="242021"/>
                </a:solidFill>
                <a:latin typeface="BLotus"/>
                <a:cs typeface="B Zar" panose="00000400000000000000" pitchFamily="2" charset="-78"/>
              </a:rPr>
              <a:t> منهایم ایدهها در ارتباط با بافت تاریخیشان هستند. </a:t>
            </a:r>
            <a:endParaRPr lang="fa-IR"/>
          </a:p>
        </p:txBody>
      </p:sp>
    </p:spTree>
    <p:extLst>
      <p:ext uri="{BB962C8B-B14F-4D97-AF65-F5344CB8AC3E}">
        <p14:creationId xmlns:p14="http://schemas.microsoft.com/office/powerpoint/2010/main" val="1140080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242021"/>
                </a:solidFill>
                <a:latin typeface="BLotus"/>
                <a:cs typeface="B Zar" panose="00000400000000000000" pitchFamily="2" charset="-78"/>
              </a:rPr>
              <a:t>وی نسل، گروههای منزلتی و مدارس را </a:t>
            </a:r>
            <a:r>
              <a:rPr lang="fa-IR" smtClean="0">
                <a:solidFill>
                  <a:srgbClr val="242021"/>
                </a:solidFill>
                <a:latin typeface="BLotus"/>
                <a:cs typeface="B Zar" panose="00000400000000000000" pitchFamily="2" charset="-78"/>
              </a:rPr>
              <a:t>از جمله </a:t>
            </a:r>
            <a:r>
              <a:rPr lang="fa-IR">
                <a:solidFill>
                  <a:srgbClr val="242021"/>
                </a:solidFill>
                <a:latin typeface="BLotus"/>
                <a:cs typeface="B Zar" panose="00000400000000000000" pitchFamily="2" charset="-78"/>
              </a:rPr>
              <a:t>منشأهای تولید و شکلگیری ایدهها و افکار میدانست، اما منشأ </a:t>
            </a:r>
            <a:r>
              <a:rPr lang="fa-IR" smtClean="0">
                <a:solidFill>
                  <a:srgbClr val="242021"/>
                </a:solidFill>
                <a:latin typeface="BLotus"/>
                <a:cs typeface="B Zar" panose="00000400000000000000" pitchFamily="2" charset="-78"/>
              </a:rPr>
              <a:t>ایده های </a:t>
            </a:r>
            <a:r>
              <a:rPr lang="fa-IR">
                <a:solidFill>
                  <a:srgbClr val="242021"/>
                </a:solidFill>
                <a:latin typeface="BLotus"/>
                <a:cs typeface="B Zar" panose="00000400000000000000" pitchFamily="2" charset="-78"/>
              </a:rPr>
              <a:t>فرهنگی افراد </a:t>
            </a:r>
            <a:r>
              <a:rPr lang="fa-IR" smtClean="0">
                <a:solidFill>
                  <a:srgbClr val="242021"/>
                </a:solidFill>
                <a:latin typeface="BLotus"/>
                <a:cs typeface="B Zar" panose="00000400000000000000" pitchFamily="2" charset="-78"/>
              </a:rPr>
              <a:t>را طبقة </a:t>
            </a:r>
            <a:r>
              <a:rPr lang="fa-IR">
                <a:solidFill>
                  <a:srgbClr val="242021"/>
                </a:solidFill>
                <a:latin typeface="BLotus"/>
                <a:cs typeface="B Zar" panose="00000400000000000000" pitchFamily="2" charset="-78"/>
              </a:rPr>
              <a:t>اجتماعی ایشان تلقی میکرد (کوزر، </a:t>
            </a:r>
            <a:r>
              <a:rPr lang="fa-IR" smtClean="0">
                <a:solidFill>
                  <a:srgbClr val="242021"/>
                </a:solidFill>
                <a:latin typeface="BLotus"/>
                <a:cs typeface="B Zar" panose="00000400000000000000" pitchFamily="2" charset="-78"/>
              </a:rPr>
              <a:t>28 </a:t>
            </a:r>
            <a:r>
              <a:rPr lang="fa-IR">
                <a:solidFill>
                  <a:srgbClr val="242021"/>
                </a:solidFill>
                <a:latin typeface="BLotus"/>
                <a:cs typeface="B Zar" panose="00000400000000000000" pitchFamily="2" charset="-78"/>
              </a:rPr>
              <a:t>:</a:t>
            </a:r>
            <a:r>
              <a:rPr lang="fa-IR" smtClean="0">
                <a:solidFill>
                  <a:srgbClr val="242021"/>
                </a:solidFill>
                <a:latin typeface="BLotus"/>
                <a:cs typeface="B Zar" panose="00000400000000000000" pitchFamily="2" charset="-78"/>
              </a:rPr>
              <a:t>1380) منهایم </a:t>
            </a:r>
            <a:r>
              <a:rPr lang="fa-IR">
                <a:solidFill>
                  <a:srgbClr val="242021"/>
                </a:solidFill>
                <a:latin typeface="BLotus"/>
                <a:cs typeface="B Zar" panose="00000400000000000000" pitchFamily="2" charset="-78"/>
              </a:rPr>
              <a:t>معرفت را وسیلة تطابق آدمی </a:t>
            </a:r>
            <a:r>
              <a:rPr lang="fa-IR" smtClean="0">
                <a:solidFill>
                  <a:srgbClr val="242021"/>
                </a:solidFill>
                <a:latin typeface="BLotus"/>
                <a:cs typeface="B Zar" panose="00000400000000000000" pitchFamily="2" charset="-78"/>
              </a:rPr>
              <a:t>با محیطزیست </a:t>
            </a:r>
            <a:r>
              <a:rPr lang="fa-IR">
                <a:solidFill>
                  <a:srgbClr val="242021"/>
                </a:solidFill>
                <a:latin typeface="BLotus"/>
                <a:cs typeface="B Zar" panose="00000400000000000000" pitchFamily="2" charset="-78"/>
              </a:rPr>
              <a:t>دانسته و از آنجاییکه نظام طبقاتی یکی از ارکان اصلی محیط اجتماعی است، </a:t>
            </a:r>
            <a:r>
              <a:rPr lang="fa-IR" smtClean="0">
                <a:solidFill>
                  <a:srgbClr val="242021"/>
                </a:solidFill>
                <a:latin typeface="BLotus"/>
                <a:cs typeface="B Zar" panose="00000400000000000000" pitchFamily="2" charset="-78"/>
              </a:rPr>
              <a:t>پس معرفت </a:t>
            </a:r>
            <a:r>
              <a:rPr lang="fa-IR">
                <a:solidFill>
                  <a:srgbClr val="242021"/>
                </a:solidFill>
                <a:latin typeface="BLotus"/>
                <a:cs typeface="B Zar" panose="00000400000000000000" pitchFamily="2" charset="-78"/>
              </a:rPr>
              <a:t>انسانی نیز متأثر از طبقة اجتماعی و تعلقات طبقاتی افراد است (راسخ، .)4</a:t>
            </a:r>
            <a:r>
              <a:rPr lang="fa-IR">
                <a:solidFill>
                  <a:prstClr val="black"/>
                </a:solidFill>
                <a:cs typeface="B Zar" panose="00000400000000000000" pitchFamily="2" charset="-78"/>
              </a:rPr>
              <a:t> </a:t>
            </a:r>
            <a:endParaRPr lang="fa-IR">
              <a:solidFill>
                <a:srgbClr val="242021"/>
              </a:solidFill>
              <a:latin typeface="BLotus"/>
              <a:cs typeface="B Zar" panose="00000400000000000000" pitchFamily="2" charset="-78"/>
            </a:endParaRPr>
          </a:p>
          <a:p>
            <a:endParaRPr lang="fa-IR"/>
          </a:p>
        </p:txBody>
      </p:sp>
    </p:spTree>
    <p:extLst>
      <p:ext uri="{BB962C8B-B14F-4D97-AF65-F5344CB8AC3E}">
        <p14:creationId xmlns:p14="http://schemas.microsoft.com/office/powerpoint/2010/main" val="31923118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از نظر منهایم ریشة تفکر را باید در بستر جامعه یافت. در واقع شیوة تفکر و نوع نگرش افراد بیش از آنکه متأثر از خود آنها باشد، وابسته به جامعة محل زندگی آنها و نیز فرایندهای تفکر نسلهای قبل است. بنابراین شناخت امری اکتسابی است. بهطورکلی افراد از دو راه درونی (معانی فردی) و بیرونی(فرایندهای اجتماعی) شناخت و اندیشه های خود را به دست میآورند (همیلتون .213 :1380) ،</a:t>
            </a:r>
            <a:r>
              <a:rPr lang="fa-IR" sz="1200" b="0" i="0" smtClean="0">
                <a:solidFill>
                  <a:srgbClr val="242021"/>
                </a:solidFill>
                <a:effectLst/>
                <a:latin typeface="BLotus"/>
                <a:cs typeface="B Zar" panose="00000400000000000000" pitchFamily="2" charset="-78"/>
              </a:rPr>
              <a:t>1</a:t>
            </a:r>
            <a:r>
              <a:rPr lang="fa-IR" b="0" i="0" smtClean="0">
                <a:solidFill>
                  <a:srgbClr val="242021"/>
                </a:solidFill>
                <a:effectLst/>
                <a:latin typeface="BLotus"/>
                <a:cs typeface="B Zar" panose="00000400000000000000" pitchFamily="2" charset="-78"/>
              </a:rPr>
              <a:t>منهایم معتقد است که «معرفت قابل حصول برای مشاهده کنندگان درحوزة تاریخی-اجتماعی ضرورتا به موضع اجتماعی آنها، زمینة فرهنگی، منافع گروهی و نظیر آن وابسته است» (مولکی،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57932"/>
            <a:ext cx="3713871"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شناخت امری اکتسابی است</a:t>
            </a:r>
            <a:endParaRPr lang="fa-IR" b="1">
              <a:solidFill>
                <a:srgbClr val="FF0000"/>
              </a:solidFill>
            </a:endParaRPr>
          </a:p>
        </p:txBody>
      </p:sp>
    </p:spTree>
    <p:extLst>
      <p:ext uri="{BB962C8B-B14F-4D97-AF65-F5344CB8AC3E}">
        <p14:creationId xmlns:p14="http://schemas.microsoft.com/office/powerpoint/2010/main" val="8975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همچنین دسترسی دانشجویان خوابگاهی به امکانات فراغتی فاصلة زیادی با دیگر دانشجویان دارد. همچنین دغدغهها و نگرانیهای این دو دسته از دانشجویان نیز تفاوتهای مهمی دارد. برای نمونه دانشجویان خوابگاهی تا دو برابر بیشتر دغدغة ازدواج دارند، یا برعکس دانشجویان </a:t>
            </a:r>
            <a:r>
              <a:rPr lang="fa-IR" sz="3600" b="0" i="0" smtClean="0">
                <a:solidFill>
                  <a:srgbClr val="242021"/>
                </a:solidFill>
                <a:effectLst/>
                <a:latin typeface="BLotus"/>
                <a:cs typeface="B Zar" panose="00000400000000000000" pitchFamily="2" charset="-78"/>
              </a:rPr>
              <a:t>.</a:t>
            </a:r>
            <a:r>
              <a:rPr lang="fa-IR" b="0" i="0" smtClean="0">
                <a:solidFill>
                  <a:srgbClr val="242021"/>
                </a:solidFill>
                <a:effectLst/>
                <a:latin typeface="BLotus"/>
                <a:cs typeface="B Zar" panose="00000400000000000000" pitchFamily="2" charset="-78"/>
              </a:rPr>
              <a:t>غیرخوابگاهی تا دو برابر بیشتر در پی مهاجرت به خارج هستند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226882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42021"/>
                </a:solidFill>
                <a:effectLst/>
                <a:latin typeface="BLotus"/>
                <a:cs typeface="B Zar" panose="00000400000000000000" pitchFamily="2" charset="-78"/>
              </a:rPr>
              <a:t>بنابراین طبق دیدگاه منهایم شکلگیری اندیشهها، نگرشها، افکار، ایدهها و معرفت افراد با موقعیت اقتصادی و اجتماعی و وضعیت و محیط زندگی آنها مرتبط است. از اینرو، به لحاظ نظری پیشبینی میشود که عواملی مانند پایگاه اقتصادی و اجتماعی، سن، جنس، وضعیت تأهل و مذهب در نوع نگرشها و ارزشهای دانشجویان تأثیرگذار است.</a:t>
            </a:r>
            <a:br>
              <a:rPr lang="fa-IR" b="0" i="0" smtClean="0">
                <a:solidFill>
                  <a:srgbClr val="242021"/>
                </a:solidFill>
                <a:effectLst/>
                <a:latin typeface="BLotus"/>
                <a:cs typeface="B Zar" panose="00000400000000000000" pitchFamily="2" charset="-78"/>
              </a:rPr>
            </a:br>
            <a:endParaRPr lang="fa-IR" b="0" i="0" smtClean="0">
              <a:solidFill>
                <a:srgbClr val="242021"/>
              </a:solidFill>
              <a:effectLst/>
              <a:latin typeface="BLotus"/>
              <a:cs typeface="B Zar" panose="00000400000000000000" pitchFamily="2" charset="-78"/>
            </a:endParaRPr>
          </a:p>
          <a:p>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940257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1700" b="1">
                <a:solidFill>
                  <a:srgbClr val="FF0000"/>
                </a:solidFill>
                <a:latin typeface="BMitraBold"/>
                <a:cs typeface="B Zar" panose="00000400000000000000" pitchFamily="2" charset="-78"/>
              </a:rPr>
              <a:t>نظریة ساختار ارزشی شوارتز</a:t>
            </a:r>
            <a:r>
              <a:rPr lang="fa-IR" sz="1700" b="1">
                <a:solidFill>
                  <a:srgbClr val="242021"/>
                </a:solidFill>
                <a:latin typeface="BMitraBold"/>
                <a:cs typeface="B Zar" panose="00000400000000000000" pitchFamily="2" charset="-78"/>
              </a:rPr>
              <a:t>: </a:t>
            </a:r>
            <a:r>
              <a:rPr lang="fa-IR" sz="2400">
                <a:solidFill>
                  <a:srgbClr val="242021"/>
                </a:solidFill>
                <a:latin typeface="BLotus"/>
                <a:cs typeface="B Zar" panose="00000400000000000000" pitchFamily="2" charset="-78"/>
              </a:rPr>
              <a:t>شوارتز ارزشها را اهدافی فراموقعیتی میداند که دارای </a:t>
            </a:r>
            <a:r>
              <a:rPr lang="fa-IR" sz="2400" smtClean="0">
                <a:solidFill>
                  <a:srgbClr val="242021"/>
                </a:solidFill>
                <a:latin typeface="BLotus"/>
                <a:cs typeface="B Zar" panose="00000400000000000000" pitchFamily="2" charset="-78"/>
              </a:rPr>
              <a:t>ابعاد متفاوتی </a:t>
            </a:r>
            <a:r>
              <a:rPr lang="fa-IR" sz="2400">
                <a:solidFill>
                  <a:srgbClr val="242021"/>
                </a:solidFill>
                <a:latin typeface="BLotus"/>
                <a:cs typeface="B Zar" panose="00000400000000000000" pitchFamily="2" charset="-78"/>
              </a:rPr>
              <a:t>هستند و براساس سه ملاک از هم متمایز میشوند:</a:t>
            </a:r>
            <a:br>
              <a:rPr lang="fa-IR" sz="2400">
                <a:solidFill>
                  <a:srgbClr val="242021"/>
                </a:solidFill>
                <a:latin typeface="BLotus"/>
                <a:cs typeface="B Zar" panose="00000400000000000000" pitchFamily="2" charset="-78"/>
              </a:rPr>
            </a:br>
            <a:endParaRPr lang="fa-IR" sz="2400" smtClean="0">
              <a:solidFill>
                <a:srgbClr val="242021"/>
              </a:solidFill>
              <a:latin typeface="BLotus"/>
              <a:cs typeface="B Zar" panose="00000400000000000000" pitchFamily="2" charset="-78"/>
            </a:endParaRPr>
          </a:p>
          <a:p>
            <a:r>
              <a:rPr lang="fa-IR" sz="2400" smtClean="0">
                <a:solidFill>
                  <a:srgbClr val="242021"/>
                </a:solidFill>
                <a:latin typeface="BLotus"/>
                <a:cs typeface="B Zar" panose="00000400000000000000" pitchFamily="2" charset="-78"/>
              </a:rPr>
              <a:t>1-ارزشهایی </a:t>
            </a:r>
            <a:r>
              <a:rPr lang="fa-IR" sz="2400">
                <a:solidFill>
                  <a:srgbClr val="242021"/>
                </a:solidFill>
                <a:latin typeface="BLotus"/>
                <a:cs typeface="B Zar" panose="00000400000000000000" pitchFamily="2" charset="-78"/>
              </a:rPr>
              <a:t>که در خدمت منافع فردی یا جمعی هستند.</a:t>
            </a:r>
            <a:br>
              <a:rPr lang="fa-IR" sz="2400">
                <a:solidFill>
                  <a:srgbClr val="242021"/>
                </a:solidFill>
                <a:latin typeface="BLotus"/>
                <a:cs typeface="B Zar" panose="00000400000000000000" pitchFamily="2" charset="-78"/>
              </a:rPr>
            </a:br>
            <a:r>
              <a:rPr lang="fa-IR" sz="2400" smtClean="0">
                <a:solidFill>
                  <a:srgbClr val="242021"/>
                </a:solidFill>
                <a:latin typeface="BLotus"/>
                <a:cs typeface="B Zar" panose="00000400000000000000" pitchFamily="2" charset="-78"/>
              </a:rPr>
              <a:t>2-ارزشهایی </a:t>
            </a:r>
            <a:r>
              <a:rPr lang="fa-IR" sz="2400">
                <a:solidFill>
                  <a:srgbClr val="242021"/>
                </a:solidFill>
                <a:latin typeface="BLotus"/>
                <a:cs typeface="B Zar" panose="00000400000000000000" pitchFamily="2" charset="-78"/>
              </a:rPr>
              <a:t>که ابزاری یا غایی هستند.</a:t>
            </a:r>
            <a:br>
              <a:rPr lang="fa-IR" sz="2400">
                <a:solidFill>
                  <a:srgbClr val="242021"/>
                </a:solidFill>
                <a:latin typeface="BLotus"/>
                <a:cs typeface="B Zar" panose="00000400000000000000" pitchFamily="2" charset="-78"/>
              </a:rPr>
            </a:br>
            <a:r>
              <a:rPr lang="fa-IR" sz="2400" smtClean="0">
                <a:solidFill>
                  <a:srgbClr val="242021"/>
                </a:solidFill>
                <a:latin typeface="BLotus"/>
                <a:cs typeface="B Zar" panose="00000400000000000000" pitchFamily="2" charset="-78"/>
              </a:rPr>
              <a:t>3- ارزشها </a:t>
            </a:r>
            <a:r>
              <a:rPr lang="fa-IR" sz="2400">
                <a:solidFill>
                  <a:srgbClr val="242021"/>
                </a:solidFill>
                <a:latin typeface="BLotus"/>
                <a:cs typeface="B Zar" panose="00000400000000000000" pitchFamily="2" charset="-78"/>
              </a:rPr>
              <a:t>ممکن است با ده بعد انگیزشی ناشی از نیازهای اساسی انسان (</a:t>
            </a:r>
            <a:r>
              <a:rPr lang="fa-IR" sz="2400" smtClean="0">
                <a:solidFill>
                  <a:srgbClr val="242021"/>
                </a:solidFill>
                <a:latin typeface="BLotus"/>
                <a:cs typeface="B Zar" panose="00000400000000000000" pitchFamily="2" charset="-78"/>
              </a:rPr>
              <a:t>نیازهای زیستی</a:t>
            </a:r>
            <a:r>
              <a:rPr lang="fa-IR" sz="2400">
                <a:solidFill>
                  <a:srgbClr val="242021"/>
                </a:solidFill>
                <a:latin typeface="BLotus"/>
                <a:cs typeface="B Zar" panose="00000400000000000000" pitchFamily="2" charset="-78"/>
              </a:rPr>
              <a:t>، تعامل اجتماعی، نیازهای اساسی و رفاهی) در ارتباط باشند. </a:t>
            </a:r>
            <a:endParaRPr lang="fa-IR" sz="2400" smtClean="0">
              <a:solidFill>
                <a:srgbClr val="242021"/>
              </a:solidFill>
              <a:latin typeface="BLotus"/>
              <a:cs typeface="B Zar" panose="00000400000000000000" pitchFamily="2" charset="-78"/>
            </a:endParaRPr>
          </a:p>
          <a:p>
            <a:pPr algn="just"/>
            <a:r>
              <a:rPr lang="fa-IR" sz="2400" smtClean="0">
                <a:solidFill>
                  <a:srgbClr val="242021"/>
                </a:solidFill>
                <a:latin typeface="BLotus"/>
                <a:cs typeface="B Zar" panose="00000400000000000000" pitchFamily="2" charset="-78"/>
              </a:rPr>
              <a:t>شوارتز خیرخواهی، سنت</a:t>
            </a:r>
            <a:r>
              <a:rPr lang="fa-IR" sz="2400">
                <a:solidFill>
                  <a:srgbClr val="242021"/>
                </a:solidFill>
                <a:latin typeface="BLotus"/>
                <a:cs typeface="B Zar" panose="00000400000000000000" pitchFamily="2" charset="-78"/>
              </a:rPr>
              <a:t>، همنوایی، امنیت، قدرت، موفقیت، برانگیختگی، لذتطلبی، خوداتکایی و جهانگرایی </a:t>
            </a:r>
            <a:r>
              <a:rPr lang="fa-IR" sz="2400" smtClean="0">
                <a:solidFill>
                  <a:srgbClr val="242021"/>
                </a:solidFill>
                <a:latin typeface="BLotus"/>
                <a:cs typeface="B Zar" panose="00000400000000000000" pitchFamily="2" charset="-78"/>
              </a:rPr>
              <a:t>را ده </a:t>
            </a:r>
            <a:r>
              <a:rPr lang="fa-IR" sz="2400">
                <a:solidFill>
                  <a:srgbClr val="242021"/>
                </a:solidFill>
                <a:latin typeface="BLotus"/>
                <a:cs typeface="B Zar" panose="00000400000000000000" pitchFamily="2" charset="-78"/>
              </a:rPr>
              <a:t>بعد انگیزشی ارزشها میداند. این ارزشهای دهگانه به دو دسته ارزشهای جمعگرایانه </a:t>
            </a:r>
            <a:r>
              <a:rPr lang="fa-IR" sz="2400" smtClean="0">
                <a:solidFill>
                  <a:srgbClr val="242021"/>
                </a:solidFill>
                <a:latin typeface="BLotus"/>
                <a:cs typeface="B Zar" panose="00000400000000000000" pitchFamily="2" charset="-78"/>
              </a:rPr>
              <a:t>و فردگرایانه </a:t>
            </a:r>
            <a:r>
              <a:rPr lang="fa-IR" sz="2400">
                <a:solidFill>
                  <a:srgbClr val="242021"/>
                </a:solidFill>
                <a:latin typeface="BLotus"/>
                <a:cs typeface="B Zar" panose="00000400000000000000" pitchFamily="2" charset="-78"/>
              </a:rPr>
              <a:t>قابل تقسیم است</a:t>
            </a:r>
            <a:endParaRPr lang="fa-IR"/>
          </a:p>
        </p:txBody>
      </p:sp>
    </p:spTree>
    <p:extLst>
      <p:ext uri="{BB962C8B-B14F-4D97-AF65-F5344CB8AC3E}">
        <p14:creationId xmlns:p14="http://schemas.microsoft.com/office/powerpoint/2010/main" val="21130675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42021"/>
                </a:solidFill>
                <a:effectLst/>
                <a:latin typeface="BLotus"/>
                <a:cs typeface="B Zar" panose="00000400000000000000" pitchFamily="2" charset="-78"/>
              </a:rPr>
              <a:t>الف) ارزشهای جمعگرایانه: که شامل خیرخواهی، جهانگرایی، سنت، امنیت و همنوایی</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است</a:t>
            </a:r>
            <a:r>
              <a:rPr lang="fa-IR" smtClean="0">
                <a:cs typeface="B Zar" panose="00000400000000000000" pitchFamily="2" charset="-78"/>
              </a:rPr>
              <a:t> </a:t>
            </a:r>
            <a:br>
              <a:rPr lang="fa-IR" smtClean="0">
                <a:cs typeface="B Zar" panose="00000400000000000000" pitchFamily="2" charset="-78"/>
              </a:rPr>
            </a:br>
            <a:r>
              <a:rPr lang="fa-IR">
                <a:solidFill>
                  <a:srgbClr val="242021"/>
                </a:solidFill>
                <a:latin typeface="BLotus"/>
                <a:cs typeface="B Zar" panose="00000400000000000000" pitchFamily="2" charset="-78"/>
              </a:rPr>
              <a:t>ب) ارزشهای فردگرایانه: که شامل قدرت، استقلال، زندگی هیجانآمیز و لذتگرایی است.</a:t>
            </a:r>
            <a:br>
              <a:rPr lang="fa-IR">
                <a:solidFill>
                  <a:srgbClr val="242021"/>
                </a:solidFill>
                <a:latin typeface="BLotus"/>
                <a:cs typeface="B Zar" panose="00000400000000000000" pitchFamily="2" charset="-78"/>
              </a:rPr>
            </a:br>
            <a:r>
              <a:rPr lang="fa-IR" smtClean="0">
                <a:solidFill>
                  <a:srgbClr val="242021"/>
                </a:solidFill>
                <a:latin typeface="BLotus"/>
                <a:cs typeface="B Zar" panose="00000400000000000000" pitchFamily="2" charset="-78"/>
              </a:rPr>
              <a:t>شوارتز در بررسی زمینة ارزشها سه سؤال اصلی را مطرح میکند:</a:t>
            </a:r>
            <a:br>
              <a:rPr lang="fa-IR" smtClean="0">
                <a:solidFill>
                  <a:srgbClr val="242021"/>
                </a:solidFill>
                <a:latin typeface="BLotus"/>
                <a:cs typeface="B Zar" panose="00000400000000000000" pitchFamily="2" charset="-78"/>
              </a:rPr>
            </a:br>
            <a:r>
              <a:rPr lang="fa-IR" smtClean="0">
                <a:solidFill>
                  <a:srgbClr val="242021"/>
                </a:solidFill>
                <a:latin typeface="BLotus"/>
                <a:cs typeface="B Zar" panose="00000400000000000000" pitchFamily="2" charset="-78"/>
              </a:rPr>
              <a:t>1-تجربههای اجتماعی افراد چگونه اولویت ارزشی آنها را متأثر میسازد؟</a:t>
            </a:r>
          </a:p>
          <a:p>
            <a:r>
              <a:rPr lang="fa-IR" smtClean="0">
                <a:solidFill>
                  <a:srgbClr val="242021"/>
                </a:solidFill>
                <a:latin typeface="BLotus"/>
                <a:cs typeface="B Zar" panose="00000400000000000000" pitchFamily="2" charset="-78"/>
              </a:rPr>
              <a:t>2- اولویتهای ارزشی افراد چگونه از تجربیات مشترک و موقعیت ساختاری اجتماعی آنها</a:t>
            </a:r>
            <a:br>
              <a:rPr lang="fa-IR" smtClean="0">
                <a:solidFill>
                  <a:srgbClr val="242021"/>
                </a:solidFill>
                <a:latin typeface="BLotus"/>
                <a:cs typeface="B Zar" panose="00000400000000000000" pitchFamily="2" charset="-78"/>
              </a:rPr>
            </a:br>
            <a:r>
              <a:rPr lang="fa-IR" smtClean="0">
                <a:solidFill>
                  <a:srgbClr val="242021"/>
                </a:solidFill>
                <a:latin typeface="BLotus"/>
                <a:cs typeface="B Zar" panose="00000400000000000000" pitchFamily="2" charset="-78"/>
              </a:rPr>
              <a:t>مانند تحصیلات، سن، جنس و شغل متأثر میشود؟</a:t>
            </a:r>
            <a:br>
              <a:rPr lang="fa-IR" smtClean="0">
                <a:solidFill>
                  <a:srgbClr val="242021"/>
                </a:solidFill>
                <a:latin typeface="BLotus"/>
                <a:cs typeface="B Zar" panose="00000400000000000000" pitchFamily="2" charset="-78"/>
              </a:rPr>
            </a:br>
            <a:r>
              <a:rPr lang="fa-IR" smtClean="0">
                <a:solidFill>
                  <a:srgbClr val="242021"/>
                </a:solidFill>
                <a:latin typeface="BLotus"/>
                <a:cs typeface="B Zar" panose="00000400000000000000" pitchFamily="2" charset="-78"/>
              </a:rPr>
              <a:t>3- تجربیات فردی مانند روابط عاطفی، مهاجرت و ... چگونه اولویت ارزشی افراد را شکل</a:t>
            </a:r>
            <a:br>
              <a:rPr lang="fa-IR" smtClean="0">
                <a:solidFill>
                  <a:srgbClr val="242021"/>
                </a:solidFill>
                <a:latin typeface="BLotus"/>
                <a:cs typeface="B Zar" panose="00000400000000000000" pitchFamily="2" charset="-78"/>
              </a:rPr>
            </a:br>
            <a:r>
              <a:rPr lang="fa-IR" smtClean="0">
                <a:solidFill>
                  <a:srgbClr val="242021"/>
                </a:solidFill>
                <a:latin typeface="BLotus"/>
                <a:cs typeface="B Zar" panose="00000400000000000000" pitchFamily="2" charset="-78"/>
              </a:rPr>
              <a:t>میدهند؟</a:t>
            </a:r>
            <a:endParaRPr lang="fa-IR">
              <a:cs typeface="B Zar" panose="00000400000000000000" pitchFamily="2" charset="-78"/>
            </a:endParaRPr>
          </a:p>
        </p:txBody>
      </p:sp>
    </p:spTree>
    <p:extLst>
      <p:ext uri="{BB962C8B-B14F-4D97-AF65-F5344CB8AC3E}">
        <p14:creationId xmlns:p14="http://schemas.microsoft.com/office/powerpoint/2010/main" val="36287483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r>
              <a:rPr lang="fa-IR">
                <a:solidFill>
                  <a:srgbClr val="242021"/>
                </a:solidFill>
                <a:latin typeface="BLotus"/>
                <a:cs typeface="B Zar" panose="00000400000000000000" pitchFamily="2" charset="-78"/>
              </a:rPr>
              <a:t>شوارتز در بررسی زمینة ارزشها </a:t>
            </a:r>
            <a:r>
              <a:rPr lang="fa-IR" b="1">
                <a:solidFill>
                  <a:srgbClr val="FF0000"/>
                </a:solidFill>
                <a:latin typeface="BLotus"/>
                <a:cs typeface="B Zar" panose="00000400000000000000" pitchFamily="2" charset="-78"/>
              </a:rPr>
              <a:t>سه سؤال اصلی </a:t>
            </a:r>
            <a:r>
              <a:rPr lang="fa-IR">
                <a:solidFill>
                  <a:srgbClr val="242021"/>
                </a:solidFill>
                <a:latin typeface="BLotus"/>
                <a:cs typeface="B Zar" panose="00000400000000000000" pitchFamily="2" charset="-78"/>
              </a:rPr>
              <a:t>را مطرح میکند:</a:t>
            </a:r>
            <a:br>
              <a:rPr lang="fa-IR">
                <a:solidFill>
                  <a:srgbClr val="242021"/>
                </a:solidFill>
                <a:latin typeface="BLotus"/>
                <a:cs typeface="B Zar" panose="00000400000000000000" pitchFamily="2" charset="-78"/>
              </a:rPr>
            </a:br>
            <a:endParaRPr lang="fa-IR" smtClean="0">
              <a:solidFill>
                <a:srgbClr val="242021"/>
              </a:solidFill>
              <a:latin typeface="BLotus"/>
              <a:cs typeface="B Zar" panose="00000400000000000000" pitchFamily="2" charset="-78"/>
            </a:endParaRPr>
          </a:p>
          <a:p>
            <a:pPr lvl="0"/>
            <a:r>
              <a:rPr lang="fa-IR" smtClean="0">
                <a:solidFill>
                  <a:srgbClr val="242021"/>
                </a:solidFill>
                <a:latin typeface="BLotus"/>
                <a:cs typeface="B Zar" panose="00000400000000000000" pitchFamily="2" charset="-78"/>
              </a:rPr>
              <a:t>1-تجربه های </a:t>
            </a:r>
            <a:r>
              <a:rPr lang="fa-IR">
                <a:solidFill>
                  <a:srgbClr val="242021"/>
                </a:solidFill>
                <a:latin typeface="BLotus"/>
                <a:cs typeface="B Zar" panose="00000400000000000000" pitchFamily="2" charset="-78"/>
              </a:rPr>
              <a:t>اجتماعی افراد چگونه اولویت ارزشی آنها را متأثر میسازد؟</a:t>
            </a:r>
          </a:p>
          <a:p>
            <a:pPr lvl="0"/>
            <a:endParaRPr lang="fa-IR" smtClean="0">
              <a:solidFill>
                <a:srgbClr val="242021"/>
              </a:solidFill>
              <a:latin typeface="BLotus"/>
              <a:cs typeface="B Zar" panose="00000400000000000000" pitchFamily="2" charset="-78"/>
            </a:endParaRPr>
          </a:p>
          <a:p>
            <a:pPr lvl="0"/>
            <a:r>
              <a:rPr lang="fa-IR" smtClean="0">
                <a:solidFill>
                  <a:srgbClr val="242021"/>
                </a:solidFill>
                <a:latin typeface="BLotus"/>
                <a:cs typeface="B Zar" panose="00000400000000000000" pitchFamily="2" charset="-78"/>
              </a:rPr>
              <a:t>2- </a:t>
            </a:r>
            <a:r>
              <a:rPr lang="fa-IR">
                <a:solidFill>
                  <a:srgbClr val="242021"/>
                </a:solidFill>
                <a:latin typeface="BLotus"/>
                <a:cs typeface="B Zar" panose="00000400000000000000" pitchFamily="2" charset="-78"/>
              </a:rPr>
              <a:t>اولویتهای ارزشی افراد چگونه از تجربیات مشترک و موقعیت ساختاری اجتماعی </a:t>
            </a:r>
            <a:r>
              <a:rPr lang="fa-IR" smtClean="0">
                <a:solidFill>
                  <a:srgbClr val="242021"/>
                </a:solidFill>
                <a:latin typeface="BLotus"/>
                <a:cs typeface="B Zar" panose="00000400000000000000" pitchFamily="2" charset="-78"/>
              </a:rPr>
              <a:t>آنها مانند </a:t>
            </a:r>
            <a:r>
              <a:rPr lang="fa-IR">
                <a:solidFill>
                  <a:srgbClr val="242021"/>
                </a:solidFill>
                <a:latin typeface="BLotus"/>
                <a:cs typeface="B Zar" panose="00000400000000000000" pitchFamily="2" charset="-78"/>
              </a:rPr>
              <a:t>تحصیلات، سن، جنس و شغل متأثر میشود؟</a:t>
            </a:r>
            <a:br>
              <a:rPr lang="fa-IR">
                <a:solidFill>
                  <a:srgbClr val="242021"/>
                </a:solidFill>
                <a:latin typeface="BLotus"/>
                <a:cs typeface="B Zar" panose="00000400000000000000" pitchFamily="2" charset="-78"/>
              </a:rPr>
            </a:br>
            <a:endParaRPr lang="fa-IR" smtClean="0">
              <a:solidFill>
                <a:srgbClr val="242021"/>
              </a:solidFill>
              <a:latin typeface="BLotus"/>
              <a:cs typeface="B Zar" panose="00000400000000000000" pitchFamily="2" charset="-78"/>
            </a:endParaRPr>
          </a:p>
          <a:p>
            <a:pPr lvl="0"/>
            <a:r>
              <a:rPr lang="fa-IR" smtClean="0">
                <a:solidFill>
                  <a:srgbClr val="242021"/>
                </a:solidFill>
                <a:latin typeface="BLotus"/>
                <a:cs typeface="B Zar" panose="00000400000000000000" pitchFamily="2" charset="-78"/>
              </a:rPr>
              <a:t>3- </a:t>
            </a:r>
            <a:r>
              <a:rPr lang="fa-IR">
                <a:solidFill>
                  <a:srgbClr val="242021"/>
                </a:solidFill>
                <a:latin typeface="BLotus"/>
                <a:cs typeface="B Zar" panose="00000400000000000000" pitchFamily="2" charset="-78"/>
              </a:rPr>
              <a:t>تجربیات فردی مانند روابط عاطفی، مهاجرت و ... چگونه اولویت ارزشی افراد را </a:t>
            </a:r>
            <a:r>
              <a:rPr lang="fa-IR" smtClean="0">
                <a:solidFill>
                  <a:srgbClr val="242021"/>
                </a:solidFill>
                <a:latin typeface="BLotus"/>
                <a:cs typeface="B Zar" panose="00000400000000000000" pitchFamily="2" charset="-78"/>
              </a:rPr>
              <a:t>شکل میدهند</a:t>
            </a:r>
            <a:r>
              <a:rPr lang="fa-IR">
                <a:solidFill>
                  <a:srgbClr val="242021"/>
                </a:solidFill>
                <a:latin typeface="BLotus"/>
                <a:cs typeface="B Zar" panose="00000400000000000000" pitchFamily="2" charset="-78"/>
              </a:rPr>
              <a:t>؟</a:t>
            </a:r>
            <a:endParaRPr lang="fa-IR">
              <a:solidFill>
                <a:prstClr val="black"/>
              </a:solidFill>
              <a:cs typeface="B Zar"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1155822" y="2012851"/>
            <a:ext cx="1207551" cy="1207551"/>
          </a:xfrm>
          <a:prstGeom prst="rect">
            <a:avLst/>
          </a:prstGeom>
        </p:spPr>
      </p:pic>
    </p:spTree>
    <p:extLst>
      <p:ext uri="{BB962C8B-B14F-4D97-AF65-F5344CB8AC3E}">
        <p14:creationId xmlns:p14="http://schemas.microsoft.com/office/powerpoint/2010/main" val="2430382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به نظر شوارتز نظام ارزشی افراد به صورت ساختاری پیوسته در ارتباط با متغیرهای بیرونی است. یکی از این متغیرها سن است که اهمیت و اولویت ارزشهای افراد را متأثر میسازد. برای مثال، ارزشهای سنت و امنیت با افزایش سن قوت میگیرند، در حالی که از اهمیت لذتگرایی و خوداتکایی کاسته میشود. جنسیت نیز عاملی است که سبب تفاوت در اولویتهای ارزشی زنان و مردان میشود. برای مثال، پژوهشها حاکی از آن است که مردان بیشتر ارزشهای ابزاری دارند و زنان اغلب دارای ارزشهای اشتراکی و عاطفی هستند (داریاپور،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57932"/>
            <a:ext cx="2644726"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اهمیت لذتگرایی و خوداتکایی</a:t>
            </a:r>
            <a:endParaRPr lang="fa-IR" b="1">
              <a:solidFill>
                <a:srgbClr val="FF0000"/>
              </a:solidFill>
            </a:endParaRPr>
          </a:p>
        </p:txBody>
      </p:sp>
    </p:spTree>
    <p:extLst>
      <p:ext uri="{BB962C8B-B14F-4D97-AF65-F5344CB8AC3E}">
        <p14:creationId xmlns:p14="http://schemas.microsoft.com/office/powerpoint/2010/main" val="1370521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نظریة نهادی: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نظریة نهادی، اوقات فراغت را با جامعه و نهادهای آن مرتبطمیداند. زمینه های لازم اوقات فراغت مانند زمان، پول و سایر امکانات را ساختار جامعه فراهم میکند. در هر نهاد اجتماعی افراد نقشهایی را بر عهده دارند که متناسب با آنها به محرکها واکنش نشان میدهند. این نقشها و انتظارات جامعه در طول زمان تغییر مییابد. در این نظریه؛ خانواده، کار و اوقات فراغت با هم در ارتباط هستند. اوقات فراغت متأثر از اخلاقیات یک فرهنگ است. فعالیت های فراغتی، اهداف و معانی آنها در فرهنگهای مختلف متفاوت است. بنابراین اوقات فراغت به منزلة رفتاری اکتسابی در معرض دگرگونی قرار دارد. علاوهبر این، اوقات فراغت زمینهساز رشد و ابراز یک فرهنگ نیز هست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895557"/>
            <a:ext cx="2447779" cy="9643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رفتاری اکتسابی</a:t>
            </a:r>
            <a:endParaRPr lang="fa-IR" b="1">
              <a:solidFill>
                <a:srgbClr val="FF0000"/>
              </a:solidFill>
            </a:endParaRPr>
          </a:p>
        </p:txBody>
      </p:sp>
    </p:spTree>
    <p:extLst>
      <p:ext uri="{BB962C8B-B14F-4D97-AF65-F5344CB8AC3E}">
        <p14:creationId xmlns:p14="http://schemas.microsoft.com/office/powerpoint/2010/main" val="3623098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42021"/>
                </a:solidFill>
                <a:effectLst/>
                <a:latin typeface="BLotus"/>
                <a:cs typeface="B Zar" panose="00000400000000000000" pitchFamily="2" charset="-78"/>
              </a:rPr>
              <a:t>تفاوتهای جنسیتی و سنی، علایق آموزشی، عوامل اقتصادی و ... بر اوقات فراغت اثرگذار هستند و نشان میدهد که اوقات فراغت با سایر نهادهای اجتماعی در ارتباط است. بهطورکلی اوقات فراغت مبتنی بر فرهنگ یک جامعه در زمان و مکان و مکمل نظام کارکردی جامعه است (موموندی به نقل از سازمان ملی جوانان، .(45-44 :1384)</a:t>
            </a:r>
            <a:br>
              <a:rPr lang="fa-IR" b="0" i="0" smtClean="0">
                <a:solidFill>
                  <a:srgbClr val="242021"/>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77920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نظریة کرافورد و گادبی: </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solidFill>
                  <a:srgbClr val="242021"/>
                </a:solidFill>
                <a:latin typeface="BLotus"/>
                <a:cs typeface="B Zar" panose="00000400000000000000" pitchFamily="2" charset="-78"/>
              </a:rPr>
              <a:t>کرافورد </a:t>
            </a:r>
            <a:r>
              <a:rPr lang="fa-IR">
                <a:solidFill>
                  <a:srgbClr val="242021"/>
                </a:solidFill>
                <a:latin typeface="BLotus"/>
                <a:cs typeface="B Zar" panose="00000400000000000000" pitchFamily="2" charset="-78"/>
              </a:rPr>
              <a:t>و گادبی در بررسی عوامل بازدارندةگذران اوقات </a:t>
            </a:r>
            <a:r>
              <a:rPr lang="fa-IR" smtClean="0">
                <a:solidFill>
                  <a:srgbClr val="242021"/>
                </a:solidFill>
                <a:latin typeface="BLotus"/>
                <a:cs typeface="B Zar" panose="00000400000000000000" pitchFamily="2" charset="-78"/>
              </a:rPr>
              <a:t>فراغت </a:t>
            </a:r>
            <a:r>
              <a:rPr lang="fa-IR" b="1" smtClean="0">
                <a:solidFill>
                  <a:srgbClr val="FF0000"/>
                </a:solidFill>
                <a:latin typeface="BLotus"/>
                <a:cs typeface="B Zar" panose="00000400000000000000" pitchFamily="2" charset="-78"/>
              </a:rPr>
              <a:t>دو </a:t>
            </a:r>
            <a:r>
              <a:rPr lang="fa-IR" b="1">
                <a:solidFill>
                  <a:srgbClr val="FF0000"/>
                </a:solidFill>
                <a:latin typeface="BLotus"/>
                <a:cs typeface="B Zar" panose="00000400000000000000" pitchFamily="2" charset="-78"/>
              </a:rPr>
              <a:t>گزارة کلی </a:t>
            </a:r>
            <a:r>
              <a:rPr lang="fa-IR">
                <a:solidFill>
                  <a:srgbClr val="242021"/>
                </a:solidFill>
                <a:latin typeface="BLotus"/>
                <a:cs typeface="B Zar" panose="00000400000000000000" pitchFamily="2" charset="-78"/>
              </a:rPr>
              <a:t>را </a:t>
            </a:r>
            <a:r>
              <a:rPr lang="fa-IR" smtClean="0">
                <a:solidFill>
                  <a:srgbClr val="242021"/>
                </a:solidFill>
                <a:latin typeface="BLotus"/>
                <a:cs typeface="B Zar" panose="00000400000000000000" pitchFamily="2" charset="-78"/>
              </a:rPr>
              <a:t>مطرح  میکند:</a:t>
            </a:r>
          </a:p>
          <a:p>
            <a:pPr algn="just"/>
            <a:r>
              <a:rPr lang="fa-IR" sz="2600">
                <a:solidFill>
                  <a:srgbClr val="242021"/>
                </a:solidFill>
                <a:latin typeface="BLotus"/>
                <a:cs typeface="B Zar" panose="00000400000000000000" pitchFamily="2" charset="-78"/>
              </a:rPr>
              <a:t>الف) عوامل بازدارنده انتخاب افراد در نحوة گذران اوقات فراغت را متأثرمیسازند. برای </a:t>
            </a:r>
            <a:r>
              <a:rPr lang="fa-IR" sz="2600" smtClean="0">
                <a:solidFill>
                  <a:srgbClr val="242021"/>
                </a:solidFill>
                <a:latin typeface="BLotus"/>
                <a:cs typeface="B Zar" panose="00000400000000000000" pitchFamily="2" charset="-78"/>
              </a:rPr>
              <a:t>نمونه، بیمیلی </a:t>
            </a:r>
            <a:r>
              <a:rPr lang="fa-IR" sz="2600">
                <a:solidFill>
                  <a:srgbClr val="242021"/>
                </a:solidFill>
                <a:latin typeface="BLotus"/>
                <a:cs typeface="B Zar" panose="00000400000000000000" pitchFamily="2" charset="-78"/>
              </a:rPr>
              <a:t>و بیرغبتی به شرکت در یک فعالیت یا ناآگاهی از آن عامل بازدارنده محسوب </a:t>
            </a:r>
            <a:r>
              <a:rPr lang="fa-IR" sz="2600" smtClean="0">
                <a:solidFill>
                  <a:srgbClr val="242021"/>
                </a:solidFill>
                <a:latin typeface="BLotus"/>
                <a:cs typeface="B Zar" panose="00000400000000000000" pitchFamily="2" charset="-78"/>
              </a:rPr>
              <a:t>میشود. </a:t>
            </a:r>
          </a:p>
          <a:p>
            <a:pPr algn="just"/>
            <a:r>
              <a:rPr lang="fa-IR" sz="2600" smtClean="0">
                <a:solidFill>
                  <a:srgbClr val="242021"/>
                </a:solidFill>
                <a:latin typeface="BLotus"/>
                <a:cs typeface="B Zar" panose="00000400000000000000" pitchFamily="2" charset="-78"/>
              </a:rPr>
              <a:t>ب</a:t>
            </a:r>
            <a:r>
              <a:rPr lang="fa-IR" sz="2600">
                <a:solidFill>
                  <a:srgbClr val="242021"/>
                </a:solidFill>
                <a:latin typeface="BLotus"/>
                <a:cs typeface="B Zar" panose="00000400000000000000" pitchFamily="2" charset="-78"/>
              </a:rPr>
              <a:t>) عوامل </a:t>
            </a:r>
            <a:r>
              <a:rPr lang="fa-IR" sz="2600" smtClean="0">
                <a:solidFill>
                  <a:srgbClr val="242021"/>
                </a:solidFill>
                <a:latin typeface="BLotus"/>
                <a:cs typeface="B Zar" panose="00000400000000000000" pitchFamily="2" charset="-78"/>
              </a:rPr>
              <a:t>بازدارنده علاوه بر </a:t>
            </a:r>
            <a:r>
              <a:rPr lang="fa-IR" sz="2600">
                <a:solidFill>
                  <a:srgbClr val="242021"/>
                </a:solidFill>
                <a:latin typeface="BLotus"/>
                <a:cs typeface="B Zar" panose="00000400000000000000" pitchFamily="2" charset="-78"/>
              </a:rPr>
              <a:t>تأثیر بر حق انتخاب و مشارکت، بر اولویتها هم اثرگذار </a:t>
            </a:r>
            <a:r>
              <a:rPr lang="fa-IR" sz="2600" smtClean="0">
                <a:solidFill>
                  <a:srgbClr val="242021"/>
                </a:solidFill>
                <a:latin typeface="BLotus"/>
                <a:cs typeface="B Zar" panose="00000400000000000000" pitchFamily="2" charset="-78"/>
              </a:rPr>
              <a:t>هستند. از </a:t>
            </a:r>
            <a:r>
              <a:rPr lang="fa-IR" sz="2600">
                <a:solidFill>
                  <a:srgbClr val="242021"/>
                </a:solidFill>
                <a:latin typeface="BLotus"/>
                <a:cs typeface="B Zar" panose="00000400000000000000" pitchFamily="2" charset="-78"/>
              </a:rPr>
              <a:t>نظر کرافورد و گادبی عوامل بازدارنده، رفتار اوقات فراغت را تعیین نمیکنند، اما </a:t>
            </a:r>
            <a:r>
              <a:rPr lang="fa-IR" sz="2600" smtClean="0">
                <a:solidFill>
                  <a:srgbClr val="242021"/>
                </a:solidFill>
                <a:latin typeface="BLotus"/>
                <a:cs typeface="B Zar" panose="00000400000000000000" pitchFamily="2" charset="-78"/>
              </a:rPr>
              <a:t>بر آن </a:t>
            </a:r>
            <a:r>
              <a:rPr lang="fa-IR" sz="2600">
                <a:solidFill>
                  <a:srgbClr val="242021"/>
                </a:solidFill>
                <a:latin typeface="BLotus"/>
                <a:cs typeface="B Zar" panose="00000400000000000000" pitchFamily="2" charset="-78"/>
              </a:rPr>
              <a:t>اثر میگذارند. آنها معتقدند که عوامل بازدارنده </a:t>
            </a:r>
            <a:r>
              <a:rPr lang="fa-IR" sz="2600" smtClean="0">
                <a:solidFill>
                  <a:srgbClr val="242021"/>
                </a:solidFill>
                <a:latin typeface="BLotus"/>
                <a:cs typeface="B Zar" panose="00000400000000000000" pitchFamily="2" charset="-78"/>
              </a:rPr>
              <a:t>به صورت سلسله مراتب </a:t>
            </a:r>
            <a:r>
              <a:rPr lang="fa-IR" sz="2600">
                <a:solidFill>
                  <a:srgbClr val="242021"/>
                </a:solidFill>
                <a:latin typeface="BLotus"/>
                <a:cs typeface="B Zar" panose="00000400000000000000" pitchFamily="2" charset="-78"/>
              </a:rPr>
              <a:t>فردی، </a:t>
            </a:r>
            <a:r>
              <a:rPr lang="fa-IR" sz="2600" smtClean="0">
                <a:solidFill>
                  <a:srgbClr val="242021"/>
                </a:solidFill>
                <a:latin typeface="BLotus"/>
                <a:cs typeface="B Zar" panose="00000400000000000000" pitchFamily="2" charset="-78"/>
              </a:rPr>
              <a:t>بینفردی و </a:t>
            </a:r>
            <a:r>
              <a:rPr lang="fa-IR" sz="2600">
                <a:solidFill>
                  <a:srgbClr val="242021"/>
                </a:solidFill>
                <a:latin typeface="BLotus"/>
                <a:cs typeface="B Zar" panose="00000400000000000000" pitchFamily="2" charset="-78"/>
              </a:rPr>
              <a:t>ساختاری بر </a:t>
            </a:r>
            <a:r>
              <a:rPr lang="fa-IR" sz="2600" smtClean="0">
                <a:solidFill>
                  <a:srgbClr val="242021"/>
                </a:solidFill>
                <a:latin typeface="BLotus"/>
                <a:cs typeface="B Zar" panose="00000400000000000000" pitchFamily="2" charset="-78"/>
              </a:rPr>
              <a:t>تصمیم گیری </a:t>
            </a:r>
            <a:r>
              <a:rPr lang="fa-IR" sz="2600">
                <a:solidFill>
                  <a:srgbClr val="242021"/>
                </a:solidFill>
                <a:latin typeface="BLotus"/>
                <a:cs typeface="B Zar" panose="00000400000000000000" pitchFamily="2" charset="-78"/>
              </a:rPr>
              <a:t>افراد اثرگذار هستند.</a:t>
            </a:r>
            <a:endParaRPr lang="fa-IR"/>
          </a:p>
        </p:txBody>
      </p:sp>
    </p:spTree>
    <p:extLst>
      <p:ext uri="{BB962C8B-B14F-4D97-AF65-F5344CB8AC3E}">
        <p14:creationId xmlns:p14="http://schemas.microsoft.com/office/powerpoint/2010/main" val="505420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مشارکت افراد در فعالیتهای فراغتی </a:t>
            </a:r>
            <a:r>
              <a:rPr lang="fa-IR" b="0" i="0" smtClean="0">
                <a:solidFill>
                  <a:srgbClr val="242021"/>
                </a:solidFill>
                <a:effectLst/>
                <a:latin typeface="BLotus"/>
                <a:cs typeface="B Zar" panose="00000400000000000000" pitchFamily="2" charset="-78"/>
              </a:rPr>
              <a:t>به عوامل </a:t>
            </a:r>
            <a:r>
              <a:rPr lang="fa-IR" b="0" i="0" smtClean="0">
                <a:solidFill>
                  <a:srgbClr val="242021"/>
                </a:solidFill>
                <a:effectLst/>
                <a:latin typeface="BLotus"/>
                <a:cs typeface="B Zar" panose="00000400000000000000" pitchFamily="2" charset="-78"/>
              </a:rPr>
              <a:t>بازدارنده بستگی دارد، اما این به آن معنا نیست که نبود عوامل بازدارنده به </a:t>
            </a:r>
            <a:r>
              <a:rPr lang="fa-IR" b="0" i="0" smtClean="0">
                <a:solidFill>
                  <a:srgbClr val="242021"/>
                </a:solidFill>
                <a:effectLst/>
                <a:latin typeface="BLotus"/>
                <a:cs typeface="B Zar" panose="00000400000000000000" pitchFamily="2" charset="-78"/>
              </a:rPr>
              <a:t>مشارکت میانجامد</a:t>
            </a:r>
            <a:r>
              <a:rPr lang="fa-IR" b="0" i="0" smtClean="0">
                <a:solidFill>
                  <a:srgbClr val="242021"/>
                </a:solidFill>
                <a:effectLst/>
                <a:latin typeface="BLotus"/>
                <a:cs typeface="B Zar" panose="00000400000000000000" pitchFamily="2" charset="-78"/>
              </a:rPr>
              <a:t>. مشارکت در نتیجة غلبة بر عوامل بازدارنده حاصل میشود. عوامل بازدارندة </a:t>
            </a:r>
            <a:r>
              <a:rPr lang="fa-IR" b="0" i="0" smtClean="0">
                <a:solidFill>
                  <a:srgbClr val="242021"/>
                </a:solidFill>
                <a:effectLst/>
                <a:latin typeface="BLotus"/>
                <a:cs typeface="B Zar" panose="00000400000000000000" pitchFamily="2" charset="-78"/>
              </a:rPr>
              <a:t>فردی عواملی </a:t>
            </a:r>
            <a:r>
              <a:rPr lang="fa-IR" b="0" i="0" smtClean="0">
                <a:solidFill>
                  <a:srgbClr val="242021"/>
                </a:solidFill>
                <a:effectLst/>
                <a:latin typeface="BLotus"/>
                <a:cs typeface="B Zar" panose="00000400000000000000" pitchFamily="2" charset="-78"/>
              </a:rPr>
              <a:t>هستند که به حالات روانی افراد مربوط میشوند و بر اولویتهای فرد در </a:t>
            </a:r>
            <a:r>
              <a:rPr lang="fa-IR" b="0" i="0" smtClean="0">
                <a:solidFill>
                  <a:srgbClr val="242021"/>
                </a:solidFill>
                <a:effectLst/>
                <a:latin typeface="BLotus"/>
                <a:cs typeface="B Zar" panose="00000400000000000000" pitchFamily="2" charset="-78"/>
              </a:rPr>
              <a:t>فعالیتهای فراغتیاش </a:t>
            </a:r>
            <a:r>
              <a:rPr lang="fa-IR" b="0" i="0" smtClean="0">
                <a:solidFill>
                  <a:srgbClr val="242021"/>
                </a:solidFill>
                <a:effectLst/>
                <a:latin typeface="BLotus"/>
                <a:cs typeface="B Zar" panose="00000400000000000000" pitchFamily="2" charset="-78"/>
              </a:rPr>
              <a:t>اثرگذارند. عواملی مانند افسردگی، اضطراب، اعتقادات مذهبی و </a:t>
            </a:r>
            <a:r>
              <a:rPr lang="fa-IR" b="0" i="0" smtClean="0">
                <a:solidFill>
                  <a:srgbClr val="242021"/>
                </a:solidFill>
                <a:effectLst/>
                <a:latin typeface="BLotus"/>
                <a:cs typeface="B Zar" panose="00000400000000000000" pitchFamily="2" charset="-78"/>
              </a:rPr>
              <a:t>اولویتهای اجتماعیای </a:t>
            </a:r>
            <a:r>
              <a:rPr lang="fa-IR" b="0" i="0" smtClean="0">
                <a:solidFill>
                  <a:srgbClr val="242021"/>
                </a:solidFill>
                <a:effectLst/>
                <a:latin typeface="BLotus"/>
                <a:cs typeface="B Zar" panose="00000400000000000000" pitchFamily="2" charset="-78"/>
              </a:rPr>
              <a:t>مانند درک مهارتهای فردی، ارزیابی خود شخص از نظر در دسترس بودن </a:t>
            </a:r>
            <a:r>
              <a:rPr lang="fa-IR" b="0" i="0" smtClean="0">
                <a:solidFill>
                  <a:srgbClr val="242021"/>
                </a:solidFill>
                <a:effectLst/>
                <a:latin typeface="BLotus"/>
                <a:cs typeface="B Zar" panose="00000400000000000000" pitchFamily="2" charset="-78"/>
              </a:rPr>
              <a:t>و مناسب </a:t>
            </a:r>
            <a:r>
              <a:rPr lang="fa-IR" b="0" i="0" smtClean="0">
                <a:solidFill>
                  <a:srgbClr val="242021"/>
                </a:solidFill>
                <a:effectLst/>
                <a:latin typeface="BLotus"/>
                <a:cs typeface="B Zar" panose="00000400000000000000" pitchFamily="2" charset="-78"/>
              </a:rPr>
              <a:t>بودن فعالیتهای مختلف اوقات فراغت، از این جملهاند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31323"/>
            <a:ext cx="3149903" cy="12163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عوامل بازدارندة فردی</a:t>
            </a:r>
            <a:endParaRPr lang="fa-IR" b="1">
              <a:solidFill>
                <a:srgbClr val="FF0000"/>
              </a:solidFill>
            </a:endParaRPr>
          </a:p>
        </p:txBody>
      </p:sp>
    </p:spTree>
    <p:extLst>
      <p:ext uri="{BB962C8B-B14F-4D97-AF65-F5344CB8AC3E}">
        <p14:creationId xmlns:p14="http://schemas.microsoft.com/office/powerpoint/2010/main" val="6787455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عوامل بازدارنده </a:t>
            </a:r>
            <a:r>
              <a:rPr lang="fa-IR" b="0" i="0" smtClean="0">
                <a:solidFill>
                  <a:srgbClr val="242021"/>
                </a:solidFill>
                <a:effectLst/>
                <a:latin typeface="BLotus"/>
                <a:cs typeface="B Zar" panose="00000400000000000000" pitchFamily="2" charset="-78"/>
              </a:rPr>
              <a:t>بین فردی </a:t>
            </a:r>
            <a:r>
              <a:rPr lang="fa-IR" b="0" i="0" smtClean="0">
                <a:solidFill>
                  <a:srgbClr val="242021"/>
                </a:solidFill>
                <a:effectLst/>
                <a:latin typeface="BLotus"/>
                <a:cs typeface="B Zar" panose="00000400000000000000" pitchFamily="2" charset="-78"/>
              </a:rPr>
              <a:t>به عواملی اشاره دارند که از کنشهای بینفردی یا رابطة </a:t>
            </a:r>
            <a:r>
              <a:rPr lang="fa-IR" b="0" i="0" smtClean="0">
                <a:solidFill>
                  <a:srgbClr val="242021"/>
                </a:solidFill>
                <a:effectLst/>
                <a:latin typeface="BLotus"/>
                <a:cs typeface="B Zar" panose="00000400000000000000" pitchFamily="2" charset="-78"/>
              </a:rPr>
              <a:t>میان خصوصیات </a:t>
            </a:r>
            <a:r>
              <a:rPr lang="fa-IR" b="0" i="0" smtClean="0">
                <a:solidFill>
                  <a:srgbClr val="242021"/>
                </a:solidFill>
                <a:effectLst/>
                <a:latin typeface="BLotus"/>
                <a:cs typeface="B Zar" panose="00000400000000000000" pitchFamily="2" charset="-78"/>
              </a:rPr>
              <a:t>فردی اشخاص حاصل میشوند. عواملی مانند وضعیت چرخة زندگی </a:t>
            </a:r>
            <a:r>
              <a:rPr lang="fa-IR" b="0" i="0" smtClean="0">
                <a:solidFill>
                  <a:srgbClr val="242021"/>
                </a:solidFill>
                <a:effectLst/>
                <a:latin typeface="BLotus"/>
                <a:cs typeface="B Zar" panose="00000400000000000000" pitchFamily="2" charset="-78"/>
              </a:rPr>
              <a:t>خانوادگی، منابع </a:t>
            </a:r>
            <a:r>
              <a:rPr lang="fa-IR" b="0" i="0" smtClean="0">
                <a:solidFill>
                  <a:srgbClr val="242021"/>
                </a:solidFill>
                <a:effectLst/>
                <a:latin typeface="BLotus"/>
                <a:cs typeface="B Zar" panose="00000400000000000000" pitchFamily="2" charset="-78"/>
              </a:rPr>
              <a:t>مالی، دسترسی به امکانات و فرصتها، آگاهی از این امکانات، داشتن وقت و... از </a:t>
            </a:r>
            <a:r>
              <a:rPr lang="fa-IR" b="0" i="0" smtClean="0">
                <a:solidFill>
                  <a:srgbClr val="242021"/>
                </a:solidFill>
                <a:effectLst/>
                <a:latin typeface="BLotus"/>
                <a:cs typeface="B Zar" panose="00000400000000000000" pitchFamily="2" charset="-78"/>
              </a:rPr>
              <a:t>عوامل بازدارندة </a:t>
            </a:r>
            <a:r>
              <a:rPr lang="fa-IR" b="0" i="0" smtClean="0">
                <a:solidFill>
                  <a:srgbClr val="242021"/>
                </a:solidFill>
                <a:effectLst/>
                <a:latin typeface="BLotus"/>
                <a:cs typeface="B Zar" panose="00000400000000000000" pitchFamily="2" charset="-78"/>
              </a:rPr>
              <a:t>ساختاری هستند که هم بر مشارکت افراد در فعالیتهای فراغتی و هم بر </a:t>
            </a:r>
            <a:r>
              <a:rPr lang="fa-IR" b="0" i="0" smtClean="0">
                <a:solidFill>
                  <a:srgbClr val="242021"/>
                </a:solidFill>
                <a:effectLst/>
                <a:latin typeface="BLotus"/>
                <a:cs typeface="B Zar" panose="00000400000000000000" pitchFamily="2" charset="-78"/>
              </a:rPr>
              <a:t>ارجحیتها و </a:t>
            </a:r>
            <a:r>
              <a:rPr lang="fa-IR" b="0" i="0" smtClean="0">
                <a:solidFill>
                  <a:srgbClr val="242021"/>
                </a:solidFill>
                <a:effectLst/>
                <a:latin typeface="BLotus"/>
                <a:cs typeface="B Zar" panose="00000400000000000000" pitchFamily="2" charset="-78"/>
              </a:rPr>
              <a:t>انتخابهای آنها اثر میگذارند. این عوامل را میتوان بهمنزلة عوامل خارجی نیز تلقی </a:t>
            </a:r>
            <a:r>
              <a:rPr lang="fa-IR" b="0" i="0" smtClean="0">
                <a:solidFill>
                  <a:srgbClr val="242021"/>
                </a:solidFill>
                <a:effectLst/>
                <a:latin typeface="BLotus"/>
                <a:cs typeface="B Zar" panose="00000400000000000000" pitchFamily="2" charset="-78"/>
              </a:rPr>
              <a:t>نمود (احسانی </a:t>
            </a:r>
            <a:r>
              <a:rPr lang="fa-IR" b="0" i="0" smtClean="0">
                <a:solidFill>
                  <a:srgbClr val="242021"/>
                </a:solidFill>
                <a:effectLst/>
                <a:latin typeface="BLotus"/>
                <a:cs typeface="B Zar" panose="00000400000000000000" pitchFamily="2" charset="-78"/>
              </a:rPr>
              <a:t>و همکاران، .</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346917"/>
            <a:ext cx="4015154"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عوامل بازدارنده بین فردی</a:t>
            </a:r>
            <a:endParaRPr lang="fa-IR" b="1">
              <a:solidFill>
                <a:srgbClr val="FF0000"/>
              </a:solidFill>
            </a:endParaRPr>
          </a:p>
        </p:txBody>
      </p:sp>
    </p:spTree>
    <p:extLst>
      <p:ext uri="{BB962C8B-B14F-4D97-AF65-F5344CB8AC3E}">
        <p14:creationId xmlns:p14="http://schemas.microsoft.com/office/powerpoint/2010/main" val="113494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Bold"/>
                <a:cs typeface="B Zar" panose="00000400000000000000" pitchFamily="2" charset="-78"/>
              </a:rPr>
              <a:t>کلیدواژه: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جامعه شناسی فرهنگی جوانان، گرایشهای ارزشی، چگونگی گذران اوقات فراغت، خوابگاه دانشجویی، گرایشهای فرهنگی، دانشجویان</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739130" y="3057098"/>
            <a:ext cx="5144424" cy="2204753"/>
          </a:xfrm>
          <a:prstGeom prst="rect">
            <a:avLst/>
          </a:prstGeom>
        </p:spPr>
      </p:pic>
    </p:spTree>
    <p:extLst>
      <p:ext uri="{BB962C8B-B14F-4D97-AF65-F5344CB8AC3E}">
        <p14:creationId xmlns:p14="http://schemas.microsoft.com/office/powerpoint/2010/main" val="39546364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بهطور خلاصه گرایش به ارزشها، متأثر از زمینة اجتماعی و فرهنگی، تفاوت میکند. </a:t>
            </a:r>
            <a:r>
              <a:rPr lang="fa-IR" b="0" i="0" smtClean="0">
                <a:solidFill>
                  <a:srgbClr val="242021"/>
                </a:solidFill>
                <a:effectLst/>
                <a:latin typeface="BLotus"/>
                <a:cs typeface="B Zar" panose="00000400000000000000" pitchFamily="2" charset="-78"/>
              </a:rPr>
              <a:t>در مورد </a:t>
            </a:r>
            <a:r>
              <a:rPr lang="fa-IR" b="0" i="0" smtClean="0">
                <a:solidFill>
                  <a:srgbClr val="242021"/>
                </a:solidFill>
                <a:effectLst/>
                <a:latin typeface="BLotus"/>
                <a:cs typeface="B Zar" panose="00000400000000000000" pitchFamily="2" charset="-78"/>
              </a:rPr>
              <a:t>موضوع این پژوهش، دانشجویان خوابگاهی با فاصله گرفتن از نهاد خانواده در </a:t>
            </a:r>
            <a:r>
              <a:rPr lang="fa-IR" b="0" i="0" smtClean="0">
                <a:solidFill>
                  <a:srgbClr val="242021"/>
                </a:solidFill>
                <a:effectLst/>
                <a:latin typeface="BLotus"/>
                <a:cs typeface="B Zar" panose="00000400000000000000" pitchFamily="2" charset="-78"/>
              </a:rPr>
              <a:t>معرض مجموعهروابط </a:t>
            </a:r>
            <a:r>
              <a:rPr lang="fa-IR" b="0" i="0" smtClean="0">
                <a:solidFill>
                  <a:srgbClr val="242021"/>
                </a:solidFill>
                <a:effectLst/>
                <a:latin typeface="BLotus"/>
                <a:cs typeface="B Zar" panose="00000400000000000000" pitchFamily="2" charset="-78"/>
              </a:rPr>
              <a:t>نهادی متفاوتی قرار میگیرند که این امر تأثیرات قابلملاحظهای بر </a:t>
            </a:r>
            <a:r>
              <a:rPr lang="fa-IR" b="0" i="0" smtClean="0">
                <a:solidFill>
                  <a:srgbClr val="242021"/>
                </a:solidFill>
                <a:effectLst/>
                <a:latin typeface="BLotus"/>
                <a:cs typeface="B Zar" panose="00000400000000000000" pitchFamily="2" charset="-78"/>
              </a:rPr>
              <a:t>گرایشهای فرهنگی </a:t>
            </a:r>
            <a:r>
              <a:rPr lang="fa-IR" b="0" i="0" smtClean="0">
                <a:solidFill>
                  <a:srgbClr val="242021"/>
                </a:solidFill>
                <a:effectLst/>
                <a:latin typeface="BLotus"/>
                <a:cs typeface="B Zar" panose="00000400000000000000" pitchFamily="2" charset="-78"/>
              </a:rPr>
              <a:t>آنهامیگذارد. همچنین دانشجویان </a:t>
            </a:r>
            <a:r>
              <a:rPr lang="fa-IR" b="0" i="0" smtClean="0">
                <a:solidFill>
                  <a:srgbClr val="242021"/>
                </a:solidFill>
                <a:effectLst/>
                <a:latin typeface="BLotus"/>
                <a:cs typeface="B Zar" panose="00000400000000000000" pitchFamily="2" charset="-78"/>
              </a:rPr>
              <a:t>خوابگاهی به دلیل اینکه به طور </a:t>
            </a:r>
            <a:r>
              <a:rPr lang="fa-IR" b="0" i="0" smtClean="0">
                <a:solidFill>
                  <a:srgbClr val="242021"/>
                </a:solidFill>
                <a:effectLst/>
                <a:latin typeface="BLotus"/>
                <a:cs typeface="B Zar" panose="00000400000000000000" pitchFamily="2" charset="-78"/>
              </a:rPr>
              <a:t>متوسط بیشتر از </a:t>
            </a:r>
            <a:r>
              <a:rPr lang="fa-IR" b="0" i="0" smtClean="0">
                <a:solidFill>
                  <a:srgbClr val="242021"/>
                </a:solidFill>
                <a:effectLst/>
                <a:latin typeface="BLotus"/>
                <a:cs typeface="B Zar" panose="00000400000000000000" pitchFamily="2" charset="-78"/>
              </a:rPr>
              <a:t>شهرهای کوچکتر </a:t>
            </a:r>
            <a:r>
              <a:rPr lang="fa-IR" b="0" i="0" smtClean="0">
                <a:solidFill>
                  <a:srgbClr val="242021"/>
                </a:solidFill>
                <a:effectLst/>
                <a:latin typeface="BLotus"/>
                <a:cs typeface="B Zar" panose="00000400000000000000" pitchFamily="2" charset="-78"/>
              </a:rPr>
              <a:t>آمدهاند از وضعیت طبقاتی و زمینة فرهنگی متفاوتی برخوردارند </a:t>
            </a:r>
            <a:r>
              <a:rPr lang="fa-IR" b="0" i="0" smtClean="0">
                <a:solidFill>
                  <a:srgbClr val="242021"/>
                </a:solidFill>
                <a:effectLst/>
                <a:latin typeface="BLotus"/>
                <a:cs typeface="B Zar" panose="00000400000000000000" pitchFamily="2" charset="-78"/>
              </a:rPr>
              <a:t>که جهتگیری ارزشی آنان </a:t>
            </a:r>
            <a:r>
              <a:rPr lang="fa-IR" b="0" i="0" smtClean="0">
                <a:solidFill>
                  <a:srgbClr val="242021"/>
                </a:solidFill>
                <a:effectLst/>
                <a:latin typeface="BLotus"/>
                <a:cs typeface="B Zar" panose="00000400000000000000" pitchFamily="2" charset="-78"/>
              </a:rPr>
              <a:t>را متفاوت میسازد. رفتارها و نگرشهای آنان به فراغت نیز متأثر از این امر خواهد بود.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98609"/>
            <a:ext cx="4389120"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وضعیت طبقاتی و زمینة فرهنگی</a:t>
            </a:r>
            <a:endParaRPr lang="fa-IR" b="1">
              <a:solidFill>
                <a:srgbClr val="FF0000"/>
              </a:solidFill>
            </a:endParaRPr>
          </a:p>
        </p:txBody>
      </p:sp>
    </p:spTree>
    <p:extLst>
      <p:ext uri="{BB962C8B-B14F-4D97-AF65-F5344CB8AC3E}">
        <p14:creationId xmlns:p14="http://schemas.microsoft.com/office/powerpoint/2010/main" val="6108108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تعریف مفاهيم</a:t>
            </a:r>
            <a:br>
              <a:rPr lang="fa-IR" b="1">
                <a:solidFill>
                  <a:srgbClr val="FF0000"/>
                </a:solidFill>
                <a:latin typeface="BMitraBold"/>
                <a:cs typeface="B Zar" panose="00000400000000000000" pitchFamily="2" charset="-78"/>
              </a:rPr>
            </a:br>
            <a:r>
              <a:rPr lang="fa-IR" sz="4000" b="1">
                <a:solidFill>
                  <a:srgbClr val="FF0000"/>
                </a:solidFill>
                <a:latin typeface="BMitraBold"/>
                <a:cs typeface="B Zar" panose="00000400000000000000" pitchFamily="2" charset="-78"/>
              </a:rPr>
              <a:t>ارزشها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ارزشها </a:t>
            </a:r>
            <a:r>
              <a:rPr lang="fa-IR" b="0" i="0" smtClean="0">
                <a:solidFill>
                  <a:srgbClr val="242021"/>
                </a:solidFill>
                <a:effectLst/>
                <a:latin typeface="BLotus"/>
                <a:cs typeface="B Zar" panose="00000400000000000000" pitchFamily="2" charset="-78"/>
              </a:rPr>
              <a:t>«آرمانهای انتزاعی هستند» که خوب و بد اخلاقی را مشخص میکنند (گیدنز،.)</a:t>
            </a:r>
            <a:r>
              <a:rPr lang="fa-IR" b="0" i="0" smtClean="0">
                <a:solidFill>
                  <a:srgbClr val="242021"/>
                </a:solidFill>
                <a:effectLst/>
                <a:latin typeface="BLotus"/>
                <a:cs typeface="B Zar" panose="00000400000000000000" pitchFamily="2" charset="-78"/>
              </a:rPr>
              <a:t>1376 جایگاه </a:t>
            </a:r>
            <a:r>
              <a:rPr lang="fa-IR" b="0" i="0" smtClean="0">
                <a:solidFill>
                  <a:srgbClr val="242021"/>
                </a:solidFill>
                <a:effectLst/>
                <a:latin typeface="BLotus"/>
                <a:cs typeface="B Zar" panose="00000400000000000000" pitchFamily="2" charset="-78"/>
              </a:rPr>
              <a:t>بررسی ارزشها در جامعهشناسی تا آنجاست که بودون و بوریکو پایدارترین صفت</a:t>
            </a:r>
            <a:r>
              <a:rPr lang="fa-IR" smtClean="0">
                <a:cs typeface="B Zar" panose="00000400000000000000" pitchFamily="2" charset="-78"/>
              </a:rPr>
              <a:t> </a:t>
            </a:r>
            <a:r>
              <a:rPr lang="fa-IR" smtClean="0">
                <a:cs typeface="B Zar" panose="00000400000000000000" pitchFamily="2" charset="-78"/>
              </a:rPr>
              <a:t> </a:t>
            </a:r>
            <a:r>
              <a:rPr lang="fa-IR" b="0" i="0" smtClean="0">
                <a:solidFill>
                  <a:srgbClr val="242021"/>
                </a:solidFill>
                <a:effectLst/>
                <a:latin typeface="BLotus"/>
                <a:cs typeface="B Zar" panose="00000400000000000000" pitchFamily="2" charset="-78"/>
              </a:rPr>
              <a:t>جامعهشناسان </a:t>
            </a:r>
            <a:r>
              <a:rPr lang="fa-IR" b="0" i="0" smtClean="0">
                <a:solidFill>
                  <a:srgbClr val="242021"/>
                </a:solidFill>
                <a:effectLst/>
                <a:latin typeface="BLotus"/>
                <a:cs typeface="B Zar" panose="00000400000000000000" pitchFamily="2" charset="-78"/>
              </a:rPr>
              <a:t>کلاسیک مانند دورکیم و وبر را ارجاع به ارزشها میدانند. خاستگاه </a:t>
            </a:r>
            <a:r>
              <a:rPr lang="fa-IR" b="0" i="0" smtClean="0">
                <a:solidFill>
                  <a:srgbClr val="242021"/>
                </a:solidFill>
                <a:effectLst/>
                <a:latin typeface="BLotus"/>
                <a:cs typeface="B Zar" panose="00000400000000000000" pitchFamily="2" charset="-78"/>
              </a:rPr>
              <a:t>این ارزشها </a:t>
            </a:r>
            <a:r>
              <a:rPr lang="fa-IR" b="0" i="0" smtClean="0">
                <a:solidFill>
                  <a:srgbClr val="242021"/>
                </a:solidFill>
                <a:effectLst/>
                <a:latin typeface="BLotus"/>
                <a:cs typeface="B Zar" panose="00000400000000000000" pitchFamily="2" charset="-78"/>
              </a:rPr>
              <a:t>که عموماً غایی و نهایی توصیف شدهاند، در تجربة دینی است. ارزشها را </a:t>
            </a:r>
            <a:r>
              <a:rPr lang="fa-IR" b="0" i="0" smtClean="0">
                <a:solidFill>
                  <a:srgbClr val="242021"/>
                </a:solidFill>
                <a:effectLst/>
                <a:latin typeface="BLotus"/>
                <a:cs typeface="B Zar" panose="00000400000000000000" pitchFamily="2" charset="-78"/>
              </a:rPr>
              <a:t>نمیتوان به </a:t>
            </a:r>
            <a:r>
              <a:rPr lang="fa-IR" b="0" i="0" smtClean="0">
                <a:solidFill>
                  <a:srgbClr val="242021"/>
                </a:solidFill>
                <a:effectLst/>
                <a:latin typeface="BLotus"/>
                <a:cs typeface="B Zar" panose="00000400000000000000" pitchFamily="2" charset="-78"/>
              </a:rPr>
              <a:t>ترجیحات فردی تقلیل داد، چراکه آنها از مناقشهها، کشمکشها و مصالحه و </a:t>
            </a:r>
            <a:r>
              <a:rPr lang="fa-IR" b="0" i="0" smtClean="0">
                <a:solidFill>
                  <a:srgbClr val="242021"/>
                </a:solidFill>
                <a:effectLst/>
                <a:latin typeface="BLotus"/>
                <a:cs typeface="B Zar" panose="00000400000000000000" pitchFamily="2" charset="-78"/>
              </a:rPr>
              <a:t>سازشهای میان </a:t>
            </a:r>
            <a:r>
              <a:rPr lang="fa-IR" b="0" i="0" smtClean="0">
                <a:solidFill>
                  <a:srgbClr val="242021"/>
                </a:solidFill>
                <a:effectLst/>
                <a:latin typeface="BLotus"/>
                <a:cs typeface="B Zar" panose="00000400000000000000" pitchFamily="2" charset="-78"/>
              </a:rPr>
              <a:t>دیدگاهها و عقاید گوناگون برخاسته و کسانی را که به آنها باور دارند، متعهد </a:t>
            </a:r>
            <a:r>
              <a:rPr lang="fa-IR" b="0" i="0" smtClean="0">
                <a:solidFill>
                  <a:srgbClr val="242021"/>
                </a:solidFill>
                <a:effectLst/>
                <a:latin typeface="BLotus"/>
                <a:cs typeface="B Zar" panose="00000400000000000000" pitchFamily="2" charset="-78"/>
              </a:rPr>
              <a:t>میسازند (بودون </a:t>
            </a:r>
            <a:r>
              <a:rPr lang="fa-IR" b="0" i="0" smtClean="0">
                <a:solidFill>
                  <a:srgbClr val="242021"/>
                </a:solidFill>
                <a:effectLst/>
                <a:latin typeface="BLotus"/>
                <a:cs typeface="B Zar" panose="00000400000000000000" pitchFamily="2" charset="-78"/>
              </a:rPr>
              <a:t>و بوریکو، .)</a:t>
            </a:r>
            <a:r>
              <a:rPr lang="fa-IR" b="0" i="0" smtClean="0">
                <a:solidFill>
                  <a:srgbClr val="242021"/>
                </a:solidFill>
                <a:effectLst/>
                <a:latin typeface="BLotus"/>
                <a:cs typeface="B Zar" panose="00000400000000000000" pitchFamily="2" charset="-78"/>
              </a:rPr>
              <a:t>1385</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846363" y="4642339"/>
            <a:ext cx="6499274"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ارزشها را نمیتوان به ترجیحات فردی تقلیل داد</a:t>
            </a:r>
            <a:endParaRPr lang="fa-IR" b="1">
              <a:solidFill>
                <a:srgbClr val="FF0000"/>
              </a:solidFill>
            </a:endParaRPr>
          </a:p>
        </p:txBody>
      </p:sp>
    </p:spTree>
    <p:extLst>
      <p:ext uri="{BB962C8B-B14F-4D97-AF65-F5344CB8AC3E}">
        <p14:creationId xmlns:p14="http://schemas.microsoft.com/office/powerpoint/2010/main" val="28454442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ارزشها در تعیین ترجیحات و همچنین مطلوب و یا نامطلوب ارزیابی کردن حوزههای مختلف نظام اجتماعی تأثیر خود را میگذارند. ارزشها قضاوتهای ما دربارة وضعیت جاری و همچنین اولویتها را نیز جهت میدهند. ازاینرو، این مقاله با بررسی دغدغهها و همچنین داوریهای دانشجویان در زمینة مسائل اجتماعی و فرهنگی در سطح جامعه یا دانشگاه به شناخت جهتگیری ارزشی دانشجویان نزدیک میشود. </a:t>
            </a:r>
            <a:endParaRPr lang="fa-IR"/>
          </a:p>
        </p:txBody>
      </p:sp>
      <p:sp>
        <p:nvSpPr>
          <p:cNvPr id="4" name="Flowchart: Process 3"/>
          <p:cNvSpPr/>
          <p:nvPr/>
        </p:nvSpPr>
        <p:spPr>
          <a:xfrm>
            <a:off x="838200" y="4206240"/>
            <a:ext cx="3629464"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شناخت </a:t>
            </a:r>
            <a:r>
              <a:rPr lang="fa-IR" sz="2800" b="1" smtClean="0">
                <a:solidFill>
                  <a:srgbClr val="FF0000"/>
                </a:solidFill>
                <a:latin typeface="BLotus"/>
                <a:cs typeface="B Zar" panose="00000400000000000000" pitchFamily="2" charset="-78"/>
              </a:rPr>
              <a:t>جهت گیری </a:t>
            </a:r>
            <a:r>
              <a:rPr lang="fa-IR" sz="2800" b="1">
                <a:solidFill>
                  <a:srgbClr val="FF0000"/>
                </a:solidFill>
                <a:latin typeface="BLotus"/>
                <a:cs typeface="B Zar" panose="00000400000000000000" pitchFamily="2" charset="-78"/>
              </a:rPr>
              <a:t>ارزشی</a:t>
            </a:r>
            <a:endParaRPr lang="fa-IR" b="1">
              <a:solidFill>
                <a:srgbClr val="FF0000"/>
              </a:solidFill>
            </a:endParaRPr>
          </a:p>
        </p:txBody>
      </p:sp>
    </p:spTree>
    <p:extLst>
      <p:ext uri="{BB962C8B-B14F-4D97-AF65-F5344CB8AC3E}">
        <p14:creationId xmlns:p14="http://schemas.microsoft.com/office/powerpoint/2010/main" val="34450397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a:solidFill>
                  <a:srgbClr val="242021"/>
                </a:solidFill>
                <a:latin typeface="BLotus"/>
                <a:ea typeface="+mn-ea"/>
                <a:cs typeface="B Zar" panose="00000400000000000000" pitchFamily="2" charset="-78"/>
              </a:rPr>
              <a:t>بدینسان گرایشهای ارزشی با مؤلفههای زیر سنجیده شد:</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42021"/>
                </a:solidFill>
                <a:effectLst/>
                <a:latin typeface="BLotus"/>
                <a:cs typeface="B Zar" panose="00000400000000000000" pitchFamily="2" charset="-78"/>
              </a:rPr>
              <a:t>اهداف زندگی، دغدغهها برای دانشگاه، نگرانیها، دغدغهها دربارة تحولات فرهنگی </a:t>
            </a:r>
            <a:r>
              <a:rPr lang="fa-IR" b="0" i="0" smtClean="0">
                <a:solidFill>
                  <a:srgbClr val="242021"/>
                </a:solidFill>
                <a:effectLst/>
                <a:latin typeface="BLotus"/>
                <a:cs typeface="B Zar" panose="00000400000000000000" pitchFamily="2" charset="-78"/>
              </a:rPr>
              <a:t>کشور و </a:t>
            </a:r>
            <a:r>
              <a:rPr lang="fa-IR" b="0" i="0" smtClean="0">
                <a:solidFill>
                  <a:srgbClr val="242021"/>
                </a:solidFill>
                <a:effectLst/>
                <a:latin typeface="BLotus"/>
                <a:cs typeface="B Zar" panose="00000400000000000000" pitchFamily="2" charset="-78"/>
              </a:rPr>
              <a:t>نظرشان دربارة مهمترین عوامل برای کسب موفقیت</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5327522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اوقات فراغت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نگاه </a:t>
            </a:r>
            <a:r>
              <a:rPr lang="fa-IR" b="0" i="0" smtClean="0">
                <a:solidFill>
                  <a:srgbClr val="242021"/>
                </a:solidFill>
                <a:effectLst/>
                <a:latin typeface="BLotus"/>
                <a:cs typeface="B Zar" panose="00000400000000000000" pitchFamily="2" charset="-78"/>
              </a:rPr>
              <a:t>غالب در میان جامعهشناسان این است که پیدایش مفهوم اوقات فراغت را به دوران مدرن</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و تحولات پس از انقلاب صنعتی نسبت میدهند. در این رویکرد فراغت در تمایز با زمان</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کار صنعتی شکل گرفت. اگرچه در مقابل برخی نیز معتقدندکه زمان فراغت در تمام مراحل</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تاریخی وجود داشته است. </a:t>
            </a:r>
            <a:endParaRPr lang="fa-IR" b="0" i="0" smtClean="0">
              <a:solidFill>
                <a:srgbClr val="242021"/>
              </a:solidFill>
              <a:effectLst/>
              <a:latin typeface="BLotus"/>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785846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بههرحال، اوقات فراغت دارای پیشینة نظری گستردهای </a:t>
            </a:r>
            <a:r>
              <a:rPr lang="fa-IR">
                <a:solidFill>
                  <a:srgbClr val="242021"/>
                </a:solidFill>
                <a:latin typeface="BLotus"/>
                <a:cs typeface="B Zar" panose="00000400000000000000" pitchFamily="2" charset="-78"/>
              </a:rPr>
              <a:t>در </a:t>
            </a:r>
            <a:r>
              <a:rPr lang="fa-IR" smtClean="0">
                <a:solidFill>
                  <a:srgbClr val="242021"/>
                </a:solidFill>
                <a:latin typeface="BLotus"/>
                <a:cs typeface="B Zar" panose="00000400000000000000" pitchFamily="2" charset="-78"/>
              </a:rPr>
              <a:t>آرای نظریهپردازانی </a:t>
            </a:r>
            <a:r>
              <a:rPr lang="fa-IR">
                <a:solidFill>
                  <a:srgbClr val="242021"/>
                </a:solidFill>
                <a:latin typeface="BLotus"/>
                <a:cs typeface="B Zar" panose="00000400000000000000" pitchFamily="2" charset="-78"/>
              </a:rPr>
              <a:t>چون وبلن ،</a:t>
            </a:r>
            <a:r>
              <a:rPr lang="fa-IR" sz="1200">
                <a:solidFill>
                  <a:srgbClr val="242021"/>
                </a:solidFill>
                <a:latin typeface="BLotus"/>
                <a:cs typeface="B Zar" panose="00000400000000000000" pitchFamily="2" charset="-78"/>
              </a:rPr>
              <a:t>1</a:t>
            </a:r>
            <a:r>
              <a:rPr lang="fa-IR">
                <a:solidFill>
                  <a:srgbClr val="242021"/>
                </a:solidFill>
                <a:latin typeface="BLotus"/>
                <a:cs typeface="B Zar" panose="00000400000000000000" pitchFamily="2" charset="-78"/>
              </a:rPr>
              <a:t>رایزمن ،</a:t>
            </a:r>
            <a:r>
              <a:rPr lang="fa-IR" sz="1200">
                <a:solidFill>
                  <a:srgbClr val="242021"/>
                </a:solidFill>
                <a:latin typeface="BLotus"/>
                <a:cs typeface="B Zar" panose="00000400000000000000" pitchFamily="2" charset="-78"/>
              </a:rPr>
              <a:t>2</a:t>
            </a:r>
            <a:r>
              <a:rPr lang="fa-IR">
                <a:solidFill>
                  <a:srgbClr val="242021"/>
                </a:solidFill>
                <a:latin typeface="BLotus"/>
                <a:cs typeface="B Zar" panose="00000400000000000000" pitchFamily="2" charset="-78"/>
              </a:rPr>
              <a:t>مارگارتمید ،</a:t>
            </a:r>
            <a:r>
              <a:rPr lang="fa-IR" sz="1200">
                <a:solidFill>
                  <a:srgbClr val="242021"/>
                </a:solidFill>
                <a:latin typeface="BLotus"/>
                <a:cs typeface="B Zar" panose="00000400000000000000" pitchFamily="2" charset="-78"/>
              </a:rPr>
              <a:t>3</a:t>
            </a:r>
            <a:r>
              <a:rPr lang="fa-IR">
                <a:solidFill>
                  <a:srgbClr val="242021"/>
                </a:solidFill>
                <a:latin typeface="BLotus"/>
                <a:cs typeface="B Zar" panose="00000400000000000000" pitchFamily="2" charset="-78"/>
              </a:rPr>
              <a:t>گرازیا ،</a:t>
            </a:r>
            <a:r>
              <a:rPr lang="fa-IR" sz="1200">
                <a:solidFill>
                  <a:srgbClr val="242021"/>
                </a:solidFill>
                <a:latin typeface="BLotus"/>
                <a:cs typeface="B Zar" panose="00000400000000000000" pitchFamily="2" charset="-78"/>
              </a:rPr>
              <a:t>4</a:t>
            </a:r>
            <a:r>
              <a:rPr lang="fa-IR">
                <a:solidFill>
                  <a:srgbClr val="242021"/>
                </a:solidFill>
                <a:latin typeface="BLotus"/>
                <a:cs typeface="B Zar" panose="00000400000000000000" pitchFamily="2" charset="-78"/>
              </a:rPr>
              <a:t>ماکسکاپلان ،</a:t>
            </a:r>
            <a:r>
              <a:rPr lang="fa-IR" sz="1200">
                <a:solidFill>
                  <a:srgbClr val="242021"/>
                </a:solidFill>
                <a:latin typeface="BLotus"/>
                <a:cs typeface="B Zar" panose="00000400000000000000" pitchFamily="2" charset="-78"/>
              </a:rPr>
              <a:t>5</a:t>
            </a:r>
            <a:r>
              <a:rPr lang="fa-IR">
                <a:solidFill>
                  <a:srgbClr val="242021"/>
                </a:solidFill>
                <a:latin typeface="BLotus"/>
                <a:cs typeface="B Zar" panose="00000400000000000000" pitchFamily="2" charset="-78"/>
              </a:rPr>
              <a:t>هاوس </a:t>
            </a:r>
            <a:r>
              <a:rPr lang="fa-IR">
                <a:solidFill>
                  <a:srgbClr val="242021"/>
                </a:solidFill>
                <a:latin typeface="BLotus"/>
                <a:cs typeface="B Zar" panose="00000400000000000000" pitchFamily="2" charset="-78"/>
              </a:rPr>
              <a:t>،</a:t>
            </a:r>
            <a:r>
              <a:rPr lang="fa-IR" sz="1200" smtClean="0">
                <a:solidFill>
                  <a:srgbClr val="242021"/>
                </a:solidFill>
                <a:latin typeface="BLotus"/>
                <a:cs typeface="B Zar" panose="00000400000000000000" pitchFamily="2" charset="-78"/>
              </a:rPr>
              <a:t>6</a:t>
            </a:r>
            <a:r>
              <a:rPr lang="fa-IR" smtClean="0">
                <a:solidFill>
                  <a:srgbClr val="242021"/>
                </a:solidFill>
                <a:latin typeface="BLotus"/>
                <a:cs typeface="B Zar" panose="00000400000000000000" pitchFamily="2" charset="-78"/>
              </a:rPr>
              <a:t>مارکوزه</a:t>
            </a:r>
            <a:r>
              <a:rPr lang="fa-IR" sz="1200" smtClean="0">
                <a:solidFill>
                  <a:srgbClr val="242021"/>
                </a:solidFill>
                <a:latin typeface="BLotus"/>
                <a:cs typeface="B Zar" panose="00000400000000000000" pitchFamily="2" charset="-78"/>
              </a:rPr>
              <a:t>7 </a:t>
            </a:r>
            <a:r>
              <a:rPr lang="fa-IR" smtClean="0">
                <a:solidFill>
                  <a:srgbClr val="242021"/>
                </a:solidFill>
                <a:latin typeface="BLotus"/>
                <a:cs typeface="B Zar" panose="00000400000000000000" pitchFamily="2" charset="-78"/>
              </a:rPr>
              <a:t>فروم </a:t>
            </a:r>
            <a:r>
              <a:rPr lang="fa-IR" sz="1200">
                <a:solidFill>
                  <a:srgbClr val="242021"/>
                </a:solidFill>
                <a:latin typeface="BLotus"/>
                <a:cs typeface="B Zar" panose="00000400000000000000" pitchFamily="2" charset="-78"/>
              </a:rPr>
              <a:t>8</a:t>
            </a:r>
            <a:r>
              <a:rPr lang="fa-IR">
                <a:solidFill>
                  <a:srgbClr val="242021"/>
                </a:solidFill>
                <a:latin typeface="BLotus"/>
                <a:cs typeface="B Zar" panose="00000400000000000000" pitchFamily="2" charset="-78"/>
              </a:rPr>
              <a:t>و .... است. فهم این مقاله از فراغت متأثر از تعریف جانسون دربارة </a:t>
            </a:r>
            <a:r>
              <a:rPr lang="fa-IR">
                <a:solidFill>
                  <a:srgbClr val="242021"/>
                </a:solidFill>
                <a:latin typeface="BLotus"/>
                <a:cs typeface="B Zar" panose="00000400000000000000" pitchFamily="2" charset="-78"/>
              </a:rPr>
              <a:t>فراغت </a:t>
            </a:r>
            <a:r>
              <a:rPr lang="fa-IR" smtClean="0">
                <a:solidFill>
                  <a:srgbClr val="242021"/>
                </a:solidFill>
                <a:latin typeface="BLotus"/>
                <a:cs typeface="B Zar" panose="00000400000000000000" pitchFamily="2" charset="-78"/>
              </a:rPr>
              <a:t>است. جانسون </a:t>
            </a:r>
            <a:r>
              <a:rPr lang="fa-IR">
                <a:solidFill>
                  <a:srgbClr val="242021"/>
                </a:solidFill>
                <a:latin typeface="BLotus"/>
                <a:cs typeface="B Zar" panose="00000400000000000000" pitchFamily="2" charset="-78"/>
              </a:rPr>
              <a:t>فراغت را زمانی غیر از وقت کاری میداند که برای تفریح، کسب آرامش</a:t>
            </a:r>
            <a:r>
              <a:rPr lang="fa-IR">
                <a:solidFill>
                  <a:srgbClr val="242021"/>
                </a:solidFill>
                <a:latin typeface="BLotus"/>
                <a:cs typeface="B Zar" panose="00000400000000000000" pitchFamily="2" charset="-78"/>
              </a:rPr>
              <a:t>، </a:t>
            </a:r>
            <a:r>
              <a:rPr lang="fa-IR" smtClean="0">
                <a:solidFill>
                  <a:srgbClr val="242021"/>
                </a:solidFill>
                <a:latin typeface="BLotus"/>
                <a:cs typeface="B Zar" panose="00000400000000000000" pitchFamily="2" charset="-78"/>
              </a:rPr>
              <a:t>استراحت و </a:t>
            </a:r>
            <a:r>
              <a:rPr lang="fa-IR">
                <a:solidFill>
                  <a:srgbClr val="242021"/>
                </a:solidFill>
                <a:latin typeface="BLotus"/>
                <a:cs typeface="B Zar" panose="00000400000000000000" pitchFamily="2" charset="-78"/>
              </a:rPr>
              <a:t>مانند آن صرف میشود. </a:t>
            </a:r>
            <a:r>
              <a:rPr lang="fa-IR" b="1">
                <a:solidFill>
                  <a:srgbClr val="FF0000"/>
                </a:solidFill>
                <a:latin typeface="BLotus"/>
                <a:cs typeface="B Zar" panose="00000400000000000000" pitchFamily="2" charset="-78"/>
              </a:rPr>
              <a:t>از </a:t>
            </a:r>
            <a:r>
              <a:rPr lang="fa-IR" b="1">
                <a:solidFill>
                  <a:srgbClr val="FF0000"/>
                </a:solidFill>
                <a:latin typeface="BLotus"/>
                <a:cs typeface="B Zar" panose="00000400000000000000" pitchFamily="2" charset="-78"/>
              </a:rPr>
              <a:t>دیدگاه </a:t>
            </a:r>
            <a:r>
              <a:rPr lang="fa-IR" b="1" smtClean="0">
                <a:solidFill>
                  <a:srgbClr val="FF0000"/>
                </a:solidFill>
                <a:latin typeface="BLotus"/>
                <a:cs typeface="B Zar" panose="00000400000000000000" pitchFamily="2" charset="-78"/>
              </a:rPr>
              <a:t>جامعه شناختی، </a:t>
            </a:r>
            <a:r>
              <a:rPr lang="fa-IR" b="1">
                <a:solidFill>
                  <a:srgbClr val="FF0000"/>
                </a:solidFill>
                <a:latin typeface="BLotus"/>
                <a:cs typeface="B Zar" panose="00000400000000000000" pitchFamily="2" charset="-78"/>
              </a:rPr>
              <a:t>فراغت با جدایی از شغل </a:t>
            </a:r>
            <a:r>
              <a:rPr lang="fa-IR" b="1">
                <a:solidFill>
                  <a:srgbClr val="FF0000"/>
                </a:solidFill>
                <a:latin typeface="BLotus"/>
                <a:cs typeface="B Zar" panose="00000400000000000000" pitchFamily="2" charset="-78"/>
              </a:rPr>
              <a:t>مرتبط </a:t>
            </a:r>
            <a:r>
              <a:rPr lang="fa-IR" b="1" smtClean="0">
                <a:solidFill>
                  <a:srgbClr val="FF0000"/>
                </a:solidFill>
                <a:latin typeface="BLotus"/>
                <a:cs typeface="B Zar" panose="00000400000000000000" pitchFamily="2" charset="-78"/>
              </a:rPr>
              <a:t>است</a:t>
            </a:r>
          </a:p>
          <a:p>
            <a:pPr algn="just"/>
            <a:endParaRPr lang="fa-IR"/>
          </a:p>
        </p:txBody>
      </p:sp>
    </p:spTree>
    <p:extLst>
      <p:ext uri="{BB962C8B-B14F-4D97-AF65-F5344CB8AC3E}">
        <p14:creationId xmlns:p14="http://schemas.microsoft.com/office/powerpoint/2010/main" val="36864797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و زمان باقیمانده پس از احتساب زمان لازم برای کار، مخصوص خواب و سایر </a:t>
            </a:r>
            <a:r>
              <a:rPr lang="fa-IR" b="0" i="0" smtClean="0">
                <a:solidFill>
                  <a:srgbClr val="242021"/>
                </a:solidFill>
                <a:effectLst/>
                <a:latin typeface="BLotus"/>
                <a:cs typeface="B Zar" panose="00000400000000000000" pitchFamily="2" charset="-78"/>
              </a:rPr>
              <a:t>نیازهای ضروری </a:t>
            </a:r>
            <a:r>
              <a:rPr lang="fa-IR" b="0" i="0" smtClean="0">
                <a:solidFill>
                  <a:srgbClr val="242021"/>
                </a:solidFill>
                <a:effectLst/>
                <a:latin typeface="BLotus"/>
                <a:cs typeface="B Zar" panose="00000400000000000000" pitchFamily="2" charset="-78"/>
              </a:rPr>
              <a:t>زندگی است. فراغت از نظر محتوا با استراحت، تفریح و سرگرمی، تحرک، </a:t>
            </a:r>
            <a:r>
              <a:rPr lang="fa-IR" b="0" i="0" smtClean="0">
                <a:solidFill>
                  <a:srgbClr val="242021"/>
                </a:solidFill>
                <a:effectLst/>
                <a:latin typeface="BLotus"/>
                <a:cs typeface="B Zar" panose="00000400000000000000" pitchFamily="2" charset="-78"/>
              </a:rPr>
              <a:t>جمعهای دوستانه،آزادی </a:t>
            </a:r>
            <a:r>
              <a:rPr lang="fa-IR" b="0" i="0" smtClean="0">
                <a:solidFill>
                  <a:srgbClr val="242021"/>
                </a:solidFill>
                <a:effectLst/>
                <a:latin typeface="BLotus"/>
                <a:cs typeface="B Zar" panose="00000400000000000000" pitchFamily="2" charset="-78"/>
              </a:rPr>
              <a:t>از قید و بندهای مرسوم و لذات روحی همراه است (جانسون، 2000و جانسون</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و همکاران، </a:t>
            </a:r>
            <a:r>
              <a:rPr lang="fa-IR" b="0" i="0" smtClean="0">
                <a:solidFill>
                  <a:srgbClr val="242021"/>
                </a:solidFill>
                <a:effectLst/>
                <a:latin typeface="BLotus"/>
                <a:cs typeface="B Zar" panose="00000400000000000000" pitchFamily="2" charset="-78"/>
              </a:rPr>
              <a:t>1991)</a:t>
            </a:r>
            <a:r>
              <a:rPr lang="fa-IR">
                <a:solidFill>
                  <a:srgbClr val="242021"/>
                </a:solidFill>
                <a:latin typeface="BLotus"/>
                <a:cs typeface="B Zar" panose="00000400000000000000" pitchFamily="2" charset="-78"/>
              </a:rPr>
              <a:t> در این مقاله شاخصهای سنجش اوقات فراغت نیز عبارتاند از: همراه گذران اوقات فراغت، چگونگی گذران اوقات فراغت، فعالیتهای دلخواه برای گذران اوقات فراغت، نظر افراد دربارة موانع موجود برای گذران اوقات فراغت و امکانات موجود برای گذران اوقات فراغت</a:t>
            </a:r>
            <a:r>
              <a:rPr lang="fa-IR">
                <a:solidFill>
                  <a:prstClr val="black"/>
                </a:solidFill>
                <a:cs typeface="B Zar" panose="00000400000000000000" pitchFamily="2" charset="-78"/>
              </a:rPr>
              <a:t>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719487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روش و نوع 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42021"/>
                </a:solidFill>
                <a:effectLst/>
                <a:latin typeface="BLotus"/>
                <a:cs typeface="B Zar" panose="00000400000000000000" pitchFamily="2" charset="-78"/>
              </a:rPr>
              <a:t>نوع </a:t>
            </a:r>
            <a:r>
              <a:rPr lang="fa-IR" b="0" i="0" smtClean="0">
                <a:solidFill>
                  <a:srgbClr val="242021"/>
                </a:solidFill>
                <a:effectLst/>
                <a:latin typeface="BLotus"/>
                <a:cs typeface="B Zar" panose="00000400000000000000" pitchFamily="2" charset="-78"/>
              </a:rPr>
              <a:t>پژوهش در مطالعة حاضر، از حیث هدف اجرا، جزو مطالعات کاربردی، از لحاظ </a:t>
            </a:r>
            <a:r>
              <a:rPr lang="fa-IR" b="0" i="0" smtClean="0">
                <a:solidFill>
                  <a:srgbClr val="242021"/>
                </a:solidFill>
                <a:effectLst/>
                <a:latin typeface="BLotus"/>
                <a:cs typeface="B Zar" panose="00000400000000000000" pitchFamily="2" charset="-78"/>
              </a:rPr>
              <a:t>شیوة گردآوری </a:t>
            </a:r>
            <a:r>
              <a:rPr lang="fa-IR" b="0" i="0" smtClean="0">
                <a:solidFill>
                  <a:srgbClr val="242021"/>
                </a:solidFill>
                <a:effectLst/>
                <a:latin typeface="BLotus"/>
                <a:cs typeface="B Zar" panose="00000400000000000000" pitchFamily="2" charset="-78"/>
              </a:rPr>
              <a:t>دادهها جزو مطالعات پیمایشی، به لحاظ شیوة تحلیل دادهها توصیفی و تبیینی و </a:t>
            </a:r>
            <a:r>
              <a:rPr lang="fa-IR" b="0" i="0" smtClean="0">
                <a:solidFill>
                  <a:srgbClr val="242021"/>
                </a:solidFill>
                <a:effectLst/>
                <a:latin typeface="BLotus"/>
                <a:cs typeface="B Zar" panose="00000400000000000000" pitchFamily="2" charset="-78"/>
              </a:rPr>
              <a:t>از لحاظ </a:t>
            </a:r>
            <a:r>
              <a:rPr lang="fa-IR" b="0" i="0" smtClean="0">
                <a:solidFill>
                  <a:srgbClr val="242021"/>
                </a:solidFill>
                <a:effectLst/>
                <a:latin typeface="BLotus"/>
                <a:cs typeface="B Zar" panose="00000400000000000000" pitchFamily="2" charset="-78"/>
              </a:rPr>
              <a:t>دستهبندی تحقیقات بر حسب مدت زمان اجرا، جزو مطالعات مقطعی محسوب </a:t>
            </a:r>
            <a:r>
              <a:rPr lang="fa-IR" b="0" i="0" smtClean="0">
                <a:solidFill>
                  <a:srgbClr val="242021"/>
                </a:solidFill>
                <a:effectLst/>
                <a:latin typeface="BLotus"/>
                <a:cs typeface="B Zar" panose="00000400000000000000" pitchFamily="2" charset="-78"/>
              </a:rPr>
              <a:t>میشود که </a:t>
            </a:r>
            <a:r>
              <a:rPr lang="fa-IR" b="0" i="0" smtClean="0">
                <a:solidFill>
                  <a:srgbClr val="242021"/>
                </a:solidFill>
                <a:effectLst/>
                <a:latin typeface="BLotus"/>
                <a:cs typeface="B Zar" panose="00000400000000000000" pitchFamily="2" charset="-78"/>
              </a:rPr>
              <a:t>در آن دادههای مورد نیاز در یک بازة زمانی محدود گردآوری </a:t>
            </a:r>
            <a:r>
              <a:rPr lang="fa-IR" b="0" i="0" smtClean="0">
                <a:solidFill>
                  <a:srgbClr val="242021"/>
                </a:solidFill>
                <a:effectLst/>
                <a:latin typeface="BLotus"/>
                <a:cs typeface="B Zar" panose="00000400000000000000" pitchFamily="2" charset="-78"/>
              </a:rPr>
              <a:t>میشود. این </a:t>
            </a:r>
            <a:r>
              <a:rPr lang="fa-IR" b="0" i="0" smtClean="0">
                <a:solidFill>
                  <a:srgbClr val="242021"/>
                </a:solidFill>
                <a:effectLst/>
                <a:latin typeface="BLotus"/>
                <a:cs typeface="B Zar" panose="00000400000000000000" pitchFamily="2" charset="-78"/>
              </a:rPr>
              <a:t>پژوهش با هدف آگاهی از وضعیت موجود و احساس نیاز انجام گرفته است. «</a:t>
            </a:r>
            <a:r>
              <a:rPr lang="fa-IR" b="0" i="0" smtClean="0">
                <a:solidFill>
                  <a:srgbClr val="242021"/>
                </a:solidFill>
                <a:effectLst/>
                <a:latin typeface="BLotus"/>
                <a:cs typeface="B Zar" panose="00000400000000000000" pitchFamily="2" charset="-78"/>
              </a:rPr>
              <a:t>توصیف عبارت </a:t>
            </a:r>
            <a:r>
              <a:rPr lang="fa-IR" b="0" i="0" smtClean="0">
                <a:solidFill>
                  <a:srgbClr val="242021"/>
                </a:solidFill>
                <a:effectLst/>
                <a:latin typeface="BLotus"/>
                <a:cs typeface="B Zar" panose="00000400000000000000" pitchFamily="2" charset="-78"/>
              </a:rPr>
              <a:t>است از فراهم آوردن شرح کامل و دقیق یا اندازهگیری دقیق و گزارش </a:t>
            </a:r>
            <a:r>
              <a:rPr lang="fa-IR" b="0" i="0" smtClean="0">
                <a:solidFill>
                  <a:srgbClr val="242021"/>
                </a:solidFill>
                <a:effectLst/>
                <a:latin typeface="BLotus"/>
                <a:cs typeface="B Zar" panose="00000400000000000000" pitchFamily="2" charset="-78"/>
              </a:rPr>
              <a:t>ویژگیهای جمعیتها</a:t>
            </a:r>
            <a:r>
              <a:rPr lang="fa-IR" b="0" i="0" smtClean="0">
                <a:solidFill>
                  <a:srgbClr val="242021"/>
                </a:solidFill>
                <a:effectLst/>
                <a:latin typeface="BLotus"/>
                <a:cs typeface="B Zar" panose="00000400000000000000" pitchFamily="2" charset="-78"/>
              </a:rPr>
              <a:t>، گروهها، یا پدیدهها که شامل اثبات وجود توالیهای منظم نیز میشود» (بلیکی</a:t>
            </a:r>
            <a:r>
              <a:rPr lang="fa-IR" b="0" i="0" smtClean="0">
                <a:solidFill>
                  <a:srgbClr val="242021"/>
                </a:solidFill>
                <a:effectLst/>
                <a:latin typeface="BLotus"/>
                <a:cs typeface="B Zar" panose="00000400000000000000" pitchFamily="2" charset="-78"/>
              </a:rPr>
              <a:t>،.101 </a:t>
            </a:r>
            <a:r>
              <a:rPr lang="fa-IR" b="0" i="0" smtClean="0">
                <a:solidFill>
                  <a:srgbClr val="242021"/>
                </a:solidFill>
                <a:effectLst/>
                <a:latin typeface="BLotus"/>
                <a:cs typeface="B Zar" panose="00000400000000000000" pitchFamily="2" charset="-78"/>
              </a:rPr>
              <a:t>:</a:t>
            </a:r>
            <a:r>
              <a:rPr lang="fa-IR" b="0" i="0" smtClean="0">
                <a:solidFill>
                  <a:srgbClr val="242021"/>
                </a:solidFill>
                <a:effectLst/>
                <a:latin typeface="BLotus"/>
                <a:cs typeface="B Zar" panose="00000400000000000000" pitchFamily="2" charset="-78"/>
              </a:rPr>
              <a:t>1384) این </a:t>
            </a:r>
            <a:r>
              <a:rPr lang="fa-IR" b="0" i="0" smtClean="0">
                <a:solidFill>
                  <a:srgbClr val="242021"/>
                </a:solidFill>
                <a:effectLst/>
                <a:latin typeface="BLotus"/>
                <a:cs typeface="B Zar" panose="00000400000000000000" pitchFamily="2" charset="-78"/>
              </a:rPr>
              <a:t>پژوهش با روش ّ کمیانجام گرفته است. روشهای ّ کمیدر کل با </a:t>
            </a:r>
            <a:r>
              <a:rPr lang="fa-IR" b="0" i="0" smtClean="0">
                <a:solidFill>
                  <a:srgbClr val="242021"/>
                </a:solidFill>
                <a:effectLst/>
                <a:latin typeface="BLotus"/>
                <a:cs typeface="B Zar" panose="00000400000000000000" pitchFamily="2" charset="-78"/>
              </a:rPr>
              <a:t>شمارش اندازهگیری </a:t>
            </a:r>
            <a:r>
              <a:rPr lang="fa-IR" b="0" i="0" smtClean="0">
                <a:solidFill>
                  <a:srgbClr val="242021"/>
                </a:solidFill>
                <a:effectLst/>
                <a:latin typeface="BLotus"/>
                <a:cs typeface="B Zar" panose="00000400000000000000" pitchFamily="2" charset="-78"/>
              </a:rPr>
              <a:t>جنبههایی از زندگی اجتماعی سروکار دارند» (همان: </a:t>
            </a:r>
            <a:r>
              <a:rPr lang="fa-IR" b="0" i="0" smtClean="0">
                <a:solidFill>
                  <a:srgbClr val="242021"/>
                </a:solidFill>
                <a:effectLst/>
                <a:latin typeface="BLotus"/>
                <a:cs typeface="B Zar" panose="00000400000000000000" pitchFamily="2" charset="-78"/>
              </a:rPr>
              <a:t>301) پیمایشهای نمونهای یکی </a:t>
            </a:r>
            <a:r>
              <a:rPr lang="fa-IR" b="0" i="0" smtClean="0">
                <a:solidFill>
                  <a:srgbClr val="242021"/>
                </a:solidFill>
                <a:effectLst/>
                <a:latin typeface="BLotus"/>
                <a:cs typeface="B Zar" panose="00000400000000000000" pitchFamily="2" charset="-78"/>
              </a:rPr>
              <a:t>از روشهای ّ </a:t>
            </a:r>
            <a:r>
              <a:rPr lang="fa-IR" b="0" i="0" smtClean="0">
                <a:solidFill>
                  <a:srgbClr val="242021"/>
                </a:solidFill>
                <a:effectLst/>
                <a:latin typeface="BLotus"/>
                <a:cs typeface="B Zar" panose="00000400000000000000" pitchFamily="2" charset="-78"/>
              </a:rPr>
              <a:t>کمی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80160" y="4994031"/>
            <a:ext cx="2349305" cy="84406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Lotus"/>
                <a:cs typeface="B Zar" panose="00000400000000000000" pitchFamily="2" charset="-78"/>
              </a:rPr>
              <a:t>مطالعات مقطعی</a:t>
            </a:r>
            <a:endParaRPr lang="fa-IR">
              <a:solidFill>
                <a:srgbClr val="FF0000"/>
              </a:solidFill>
            </a:endParaRPr>
          </a:p>
        </p:txBody>
      </p:sp>
    </p:spTree>
    <p:extLst>
      <p:ext uri="{BB962C8B-B14F-4D97-AF65-F5344CB8AC3E}">
        <p14:creationId xmlns:p14="http://schemas.microsoft.com/office/powerpoint/2010/main" val="35463091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42021"/>
                </a:solidFill>
                <a:effectLst/>
                <a:latin typeface="BLotus"/>
                <a:cs typeface="B Zar" panose="00000400000000000000" pitchFamily="2" charset="-78"/>
              </a:rPr>
              <a:t>جامعة آماري شامل دانشجویان دختر و پسر شاغل به تحصیل در دانشگاههای دولتی، </a:t>
            </a:r>
            <a:r>
              <a:rPr lang="fa-IR" b="0" i="0" smtClean="0">
                <a:solidFill>
                  <a:srgbClr val="242021"/>
                </a:solidFill>
                <a:effectLst/>
                <a:latin typeface="BLotus"/>
                <a:cs typeface="B Zar" panose="00000400000000000000" pitchFamily="2" charset="-78"/>
              </a:rPr>
              <a:t>پیام نور</a:t>
            </a:r>
            <a:r>
              <a:rPr lang="fa-IR" b="0" i="0" smtClean="0">
                <a:solidFill>
                  <a:srgbClr val="242021"/>
                </a:solidFill>
                <a:effectLst/>
                <a:latin typeface="BLotus"/>
                <a:cs typeface="B Zar" panose="00000400000000000000" pitchFamily="2" charset="-78"/>
              </a:rPr>
              <a:t>، علمیـکاربردی و غیرانتفاعی در زمان اجرای مطالعة، اعم از خوابگاهی و </a:t>
            </a:r>
            <a:r>
              <a:rPr lang="fa-IR" b="0" i="0" smtClean="0">
                <a:solidFill>
                  <a:srgbClr val="242021"/>
                </a:solidFill>
                <a:effectLst/>
                <a:latin typeface="BLotus"/>
                <a:cs typeface="B Zar" panose="00000400000000000000" pitchFamily="2" charset="-78"/>
              </a:rPr>
              <a:t>غیرخوابگاهی، است</a:t>
            </a:r>
            <a:r>
              <a:rPr lang="fa-IR" b="0" i="0" smtClean="0">
                <a:solidFill>
                  <a:srgbClr val="242021"/>
                </a:solidFill>
                <a:effectLst/>
                <a:latin typeface="BLotus"/>
                <a:cs typeface="B Zar" panose="00000400000000000000" pitchFamily="2" charset="-78"/>
              </a:rPr>
              <a:t>. برای نمونهگیری در این مطالعه، از روش نمونهگیری خوشهای سهمرحلهای استفاده </a:t>
            </a:r>
            <a:r>
              <a:rPr lang="fa-IR" b="0" i="0" smtClean="0">
                <a:solidFill>
                  <a:srgbClr val="242021"/>
                </a:solidFill>
                <a:effectLst/>
                <a:latin typeface="BLotus"/>
                <a:cs typeface="B Zar" panose="00000400000000000000" pitchFamily="2" charset="-78"/>
              </a:rPr>
              <a:t>شده است</a:t>
            </a:r>
            <a:r>
              <a:rPr lang="fa-IR" b="0" i="0" smtClean="0">
                <a:solidFill>
                  <a:srgbClr val="242021"/>
                </a:solidFill>
                <a:effectLst/>
                <a:latin typeface="BLotus"/>
                <a:cs typeface="B Zar" panose="00000400000000000000" pitchFamily="2" charset="-78"/>
              </a:rPr>
              <a:t>. بدین منظور در مرحلة اول از بین 31استان کشور شش استان انتخاب شد و </a:t>
            </a:r>
            <a:r>
              <a:rPr lang="fa-IR" b="0" i="0" smtClean="0">
                <a:solidFill>
                  <a:srgbClr val="242021"/>
                </a:solidFill>
                <a:effectLst/>
                <a:latin typeface="BLotus"/>
                <a:cs typeface="B Zar" panose="00000400000000000000" pitchFamily="2" charset="-78"/>
              </a:rPr>
              <a:t>سپس در </a:t>
            </a:r>
            <a:r>
              <a:rPr lang="fa-IR" b="0" i="0" smtClean="0">
                <a:solidFill>
                  <a:srgbClr val="242021"/>
                </a:solidFill>
                <a:effectLst/>
                <a:latin typeface="BLotus"/>
                <a:cs typeface="B Zar" panose="00000400000000000000" pitchFamily="2" charset="-78"/>
              </a:rPr>
              <a:t>مرحلة دوم از بین دانشگاههای دولتی، پیامنور، علمیـکاربردی و غیرانتفاعی تعدادی </a:t>
            </a:r>
            <a:r>
              <a:rPr lang="fa-IR" b="0" i="0" smtClean="0">
                <a:solidFill>
                  <a:srgbClr val="242021"/>
                </a:solidFill>
                <a:effectLst/>
                <a:latin typeface="BLotus"/>
                <a:cs typeface="B Zar" panose="00000400000000000000" pitchFamily="2" charset="-78"/>
              </a:rPr>
              <a:t>از واحدهای </a:t>
            </a:r>
            <a:r>
              <a:rPr lang="fa-IR" b="0" i="0" smtClean="0">
                <a:solidFill>
                  <a:srgbClr val="242021"/>
                </a:solidFill>
                <a:effectLst/>
                <a:latin typeface="BLotus"/>
                <a:cs typeface="B Zar" panose="00000400000000000000" pitchFamily="2" charset="-78"/>
              </a:rPr>
              <a:t>دانشگاهی و در مرحلة سوم تعدادی از دانشجویان ساکن در خوابگاهها یا </a:t>
            </a:r>
            <a:r>
              <a:rPr lang="fa-IR" b="0" i="0" smtClean="0">
                <a:solidFill>
                  <a:srgbClr val="242021"/>
                </a:solidFill>
                <a:effectLst/>
                <a:latin typeface="BLotus"/>
                <a:cs typeface="B Zar" panose="00000400000000000000" pitchFamily="2" charset="-78"/>
              </a:rPr>
              <a:t>داخل دانشکدهها </a:t>
            </a:r>
            <a:r>
              <a:rPr lang="fa-IR" b="0" i="0" smtClean="0">
                <a:solidFill>
                  <a:srgbClr val="242021"/>
                </a:solidFill>
                <a:effectLst/>
                <a:latin typeface="BLotus"/>
                <a:cs typeface="B Zar" panose="00000400000000000000" pitchFamily="2" charset="-78"/>
              </a:rPr>
              <a:t>بر حسب تصادف انتخاب شدند.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400073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242021"/>
                </a:solidFill>
                <a:latin typeface="BLotus"/>
                <a:cs typeface="B Zar" panose="00000400000000000000" pitchFamily="2" charset="-78"/>
              </a:rPr>
              <a:t>تعداد اعضای جامعة آماری، 2330850نفر وحداقل حجم نمونة لازم طبق محاسبه، 2398دانشجو بود که برای اطمینان حجم نمونه به</a:t>
            </a:r>
            <a:r>
              <a:rPr lang="fa-IR" sz="2600">
                <a:solidFill>
                  <a:prstClr val="black"/>
                </a:solidFill>
                <a:cs typeface="B Zar" panose="00000400000000000000" pitchFamily="2" charset="-78"/>
              </a:rPr>
              <a:t> </a:t>
            </a:r>
            <a:r>
              <a:rPr lang="fa-IR" sz="2600">
                <a:solidFill>
                  <a:srgbClr val="242021"/>
                </a:solidFill>
                <a:latin typeface="BLotus"/>
                <a:cs typeface="B Zar" panose="00000400000000000000" pitchFamily="2" charset="-78"/>
              </a:rPr>
              <a:t>500دانشجو افزایش داده شدکه با توجه به احتمال عدم بازگشت تعدادی </a:t>
            </a:r>
            <a:r>
              <a:rPr lang="fa-IR" sz="2600">
                <a:solidFill>
                  <a:srgbClr val="242021"/>
                </a:solidFill>
                <a:latin typeface="BLotus"/>
                <a:cs typeface="B Zar" panose="00000400000000000000" pitchFamily="2" charset="-78"/>
              </a:rPr>
              <a:t>از </a:t>
            </a:r>
            <a:r>
              <a:rPr lang="fa-IR" sz="2600" smtClean="0">
                <a:solidFill>
                  <a:srgbClr val="242021"/>
                </a:solidFill>
                <a:latin typeface="BLotus"/>
                <a:cs typeface="B Zar" panose="00000400000000000000" pitchFamily="2" charset="-78"/>
              </a:rPr>
              <a:t>پرسشنامهها، برای </a:t>
            </a:r>
            <a:r>
              <a:rPr lang="fa-IR" sz="2600">
                <a:solidFill>
                  <a:srgbClr val="242021"/>
                </a:solidFill>
                <a:latin typeface="BLotus"/>
                <a:cs typeface="B Zar" panose="00000400000000000000" pitchFamily="2" charset="-78"/>
              </a:rPr>
              <a:t>هر شهر تعداد ده پرسشنامه بیشتر در نظر گرفته شد. سرانجام پس از </a:t>
            </a:r>
            <a:r>
              <a:rPr lang="fa-IR" sz="2600">
                <a:solidFill>
                  <a:srgbClr val="242021"/>
                </a:solidFill>
                <a:latin typeface="BLotus"/>
                <a:cs typeface="B Zar" panose="00000400000000000000" pitchFamily="2" charset="-78"/>
              </a:rPr>
              <a:t>گردآوری </a:t>
            </a:r>
            <a:r>
              <a:rPr lang="fa-IR" sz="2600" smtClean="0">
                <a:solidFill>
                  <a:srgbClr val="242021"/>
                </a:solidFill>
                <a:latin typeface="BLotus"/>
                <a:cs typeface="B Zar" panose="00000400000000000000" pitchFamily="2" charset="-78"/>
              </a:rPr>
              <a:t>اطلاعات از </a:t>
            </a:r>
            <a:r>
              <a:rPr lang="fa-IR" sz="2600">
                <a:solidFill>
                  <a:srgbClr val="242021"/>
                </a:solidFill>
                <a:latin typeface="BLotus"/>
                <a:cs typeface="B Zar" panose="00000400000000000000" pitchFamily="2" charset="-78"/>
              </a:rPr>
              <a:t>نمونهها، اطلاعات تعداد 2486دانشجو، قابل استفاده تشخیص داده شد. در جدول </a:t>
            </a:r>
            <a:r>
              <a:rPr lang="fa-IR" sz="2600">
                <a:solidFill>
                  <a:srgbClr val="242021"/>
                </a:solidFill>
                <a:latin typeface="BLotus"/>
                <a:cs typeface="B Zar" panose="00000400000000000000" pitchFamily="2" charset="-78"/>
              </a:rPr>
              <a:t>زیر </a:t>
            </a:r>
            <a:r>
              <a:rPr lang="fa-IR" sz="2600" smtClean="0">
                <a:solidFill>
                  <a:srgbClr val="242021"/>
                </a:solidFill>
                <a:latin typeface="BLotus"/>
                <a:cs typeface="B Zar" panose="00000400000000000000" pitchFamily="2" charset="-78"/>
              </a:rPr>
              <a:t>حجم نمونة </a:t>
            </a:r>
            <a:r>
              <a:rPr lang="fa-IR" sz="2600">
                <a:solidFill>
                  <a:srgbClr val="242021"/>
                </a:solidFill>
                <a:latin typeface="BLotus"/>
                <a:cs typeface="B Zar" panose="00000400000000000000" pitchFamily="2" charset="-78"/>
              </a:rPr>
              <a:t>انتخابشده از دانشجویان ارائه شده است.</a:t>
            </a:r>
            <a:endParaRPr lang="fa-IR"/>
          </a:p>
        </p:txBody>
      </p:sp>
    </p:spTree>
    <p:extLst>
      <p:ext uri="{BB962C8B-B14F-4D97-AF65-F5344CB8AC3E}">
        <p14:creationId xmlns:p14="http://schemas.microsoft.com/office/powerpoint/2010/main" val="79294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مقدمه و بيان مسئله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جوانان همواره از مهمترین گروههای سنی برای پژوهشهای فرهنگی و همچنین سیاستگذاریهای فرهنگی بودهاند، چراکه جوان بیشتر از دیگر گروههای سنی در معرض تغییرات فرهنگی قرار دارند. همچنین جوانان نوید تحول جامعة آتی هستند و ازاینرو موجی از احساسات و دغدغهها در خصوص تداوم یا گسست فرهنگی متوجه ایشان است. فرهنگ جوانان هم موجب نگرانی از بابت از دست رفتن میراث فرهنگی یک جامعه است و هم سبب ً ساز امید به آیندة یک کشور، و جوانان و فرهنگ جوانی عموما همزمان این دو احساس تضاد را برمیانگیزند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569493" y="4749421"/>
            <a:ext cx="2988859" cy="982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احساس تضاد</a:t>
            </a:r>
            <a:endParaRPr lang="fa-IR" b="1">
              <a:solidFill>
                <a:srgbClr val="FF0000"/>
              </a:solidFill>
            </a:endParaRPr>
          </a:p>
        </p:txBody>
      </p:sp>
    </p:spTree>
    <p:extLst>
      <p:ext uri="{BB962C8B-B14F-4D97-AF65-F5344CB8AC3E}">
        <p14:creationId xmlns:p14="http://schemas.microsoft.com/office/powerpoint/2010/main" val="38907185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تکنیک </a:t>
            </a:r>
            <a:r>
              <a:rPr lang="fa-IR" b="0" i="0" smtClean="0">
                <a:solidFill>
                  <a:srgbClr val="242021"/>
                </a:solidFill>
                <a:effectLst/>
                <a:latin typeface="BLotus"/>
                <a:cs typeface="B Zar" panose="00000400000000000000" pitchFamily="2" charset="-78"/>
              </a:rPr>
              <a:t>گردآوري اطلاعات در این پروژه شامل تکمیل پرسشنامه به روش </a:t>
            </a:r>
            <a:r>
              <a:rPr lang="fa-IR" b="0" i="0" smtClean="0">
                <a:solidFill>
                  <a:srgbClr val="242021"/>
                </a:solidFill>
                <a:effectLst/>
                <a:latin typeface="BLotus"/>
                <a:cs typeface="B Zar" panose="00000400000000000000" pitchFamily="2" charset="-78"/>
              </a:rPr>
              <a:t>مصاحبة حضوری </a:t>
            </a:r>
            <a:r>
              <a:rPr lang="fa-IR" b="0" i="0" smtClean="0">
                <a:solidFill>
                  <a:srgbClr val="242021"/>
                </a:solidFill>
                <a:effectLst/>
                <a:latin typeface="BLotus"/>
                <a:cs typeface="B Zar" panose="00000400000000000000" pitchFamily="2" charset="-78"/>
              </a:rPr>
              <a:t>و خودتکمیلی است. براي تعیین روایي پرسشنامه در این پژوهش، از روش </a:t>
            </a:r>
            <a:r>
              <a:rPr lang="fa-IR" b="0" i="0" smtClean="0">
                <a:solidFill>
                  <a:srgbClr val="242021"/>
                </a:solidFill>
                <a:effectLst/>
                <a:latin typeface="BLotus"/>
                <a:cs typeface="B Zar" panose="00000400000000000000" pitchFamily="2" charset="-78"/>
              </a:rPr>
              <a:t>روایي صوری </a:t>
            </a:r>
            <a:r>
              <a:rPr lang="fa-IR" b="0" i="0" smtClean="0">
                <a:solidFill>
                  <a:srgbClr val="242021"/>
                </a:solidFill>
                <a:effectLst/>
                <a:latin typeface="BLotus"/>
                <a:cs typeface="B Zar" panose="00000400000000000000" pitchFamily="2" charset="-78"/>
              </a:rPr>
              <a:t>و محتوا استفاده شد. برای تعیین پایایی نیز ضریب آلفای کرونباخ محاسبه شده </a:t>
            </a:r>
            <a:r>
              <a:rPr lang="fa-IR" b="0" i="0" smtClean="0">
                <a:solidFill>
                  <a:srgbClr val="242021"/>
                </a:solidFill>
                <a:effectLst/>
                <a:latin typeface="BLotus"/>
                <a:cs typeface="B Zar" panose="00000400000000000000" pitchFamily="2" charset="-78"/>
              </a:rPr>
              <a:t>است که </a:t>
            </a:r>
            <a:r>
              <a:rPr lang="fa-IR" b="0" i="0" smtClean="0">
                <a:solidFill>
                  <a:srgbClr val="242021"/>
                </a:solidFill>
                <a:effectLst/>
                <a:latin typeface="BLotus"/>
                <a:cs typeface="B Zar" panose="00000400000000000000" pitchFamily="2" charset="-78"/>
              </a:rPr>
              <a:t>نتایج محاسبات انجامشده برای هر بُعد از سؤالات پرسشنامه، حاکي از پایایي </a:t>
            </a:r>
            <a:r>
              <a:rPr lang="fa-IR" b="0" i="0" smtClean="0">
                <a:solidFill>
                  <a:srgbClr val="242021"/>
                </a:solidFill>
                <a:effectLst/>
                <a:latin typeface="BLotus"/>
                <a:cs typeface="B Zar" panose="00000400000000000000" pitchFamily="2" charset="-78"/>
              </a:rPr>
              <a:t>مناسب سؤالات </a:t>
            </a:r>
            <a:r>
              <a:rPr lang="fa-IR" b="0" i="0" smtClean="0">
                <a:solidFill>
                  <a:srgbClr val="242021"/>
                </a:solidFill>
                <a:effectLst/>
                <a:latin typeface="BLotus"/>
                <a:cs typeface="B Zar" panose="00000400000000000000" pitchFamily="2" charset="-78"/>
              </a:rPr>
              <a:t>پرسشنامه است</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770142"/>
            <a:ext cx="2658794"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روش روایي صوری و محتوا</a:t>
            </a:r>
            <a:endParaRPr lang="fa-IR" b="1">
              <a:solidFill>
                <a:srgbClr val="FF0000"/>
              </a:solidFill>
            </a:endParaRPr>
          </a:p>
        </p:txBody>
      </p:sp>
    </p:spTree>
    <p:extLst>
      <p:ext uri="{BB962C8B-B14F-4D97-AF65-F5344CB8AC3E}">
        <p14:creationId xmlns:p14="http://schemas.microsoft.com/office/powerpoint/2010/main" val="22678006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یافته های </a:t>
            </a:r>
            <a:r>
              <a:rPr lang="fa-IR" b="1" i="0" smtClean="0">
                <a:solidFill>
                  <a:srgbClr val="FF0000"/>
                </a:solidFill>
                <a:effectLst/>
                <a:latin typeface="BMitraBold"/>
                <a:cs typeface="B Zar" panose="00000400000000000000" pitchFamily="2" charset="-78"/>
              </a:rPr>
              <a:t>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بررسی محل سکونت دانشجویان نشان میدهد که محل زندگی 39/1درصد دانشجویان </a:t>
            </a:r>
            <a:r>
              <a:rPr lang="fa-IR" b="0" i="0" smtClean="0">
                <a:solidFill>
                  <a:srgbClr val="242021"/>
                </a:solidFill>
                <a:effectLst/>
                <a:latin typeface="BLotus"/>
                <a:cs typeface="B Zar" panose="00000400000000000000" pitchFamily="2" charset="-78"/>
              </a:rPr>
              <a:t>در خوابگاه</a:t>
            </a:r>
            <a:r>
              <a:rPr lang="fa-IR" b="0" i="0" smtClean="0">
                <a:solidFill>
                  <a:srgbClr val="242021"/>
                </a:solidFill>
                <a:effectLst/>
                <a:latin typeface="BLotus"/>
                <a:cs typeface="B Zar" panose="00000400000000000000" pitchFamily="2" charset="-78"/>
              </a:rPr>
              <a:t>، 10/2درصد در پانسیون یا منزل استیجاری، 43/4درصد در منزل پدری، </a:t>
            </a:r>
            <a:r>
              <a:rPr lang="fa-IR" b="0" i="0" smtClean="0">
                <a:solidFill>
                  <a:srgbClr val="242021"/>
                </a:solidFill>
                <a:effectLst/>
                <a:latin typeface="BLotus"/>
                <a:cs typeface="B Zar" panose="00000400000000000000" pitchFamily="2" charset="-78"/>
              </a:rPr>
              <a:t>1/3درصد در </a:t>
            </a:r>
            <a:r>
              <a:rPr lang="fa-IR" b="0" i="0" smtClean="0">
                <a:solidFill>
                  <a:srgbClr val="242021"/>
                </a:solidFill>
                <a:effectLst/>
                <a:latin typeface="BLotus"/>
                <a:cs typeface="B Zar" panose="00000400000000000000" pitchFamily="2" charset="-78"/>
              </a:rPr>
              <a:t>منزل اقوام و 5/5درصد در منزل شخصی است</a:t>
            </a:r>
            <a:r>
              <a:rPr lang="fa-IR" b="0" i="0" smtClean="0">
                <a:solidFill>
                  <a:srgbClr val="242021"/>
                </a:solidFill>
                <a:effectLst/>
                <a:latin typeface="BLotus"/>
                <a:cs typeface="B Zar" panose="00000400000000000000" pitchFamily="2" charset="-78"/>
              </a:rPr>
              <a:t>.</a:t>
            </a:r>
          </a:p>
          <a:p>
            <a:pPr algn="just"/>
            <a:r>
              <a:rPr lang="fa-IR" b="0" i="0" smtClean="0">
                <a:solidFill>
                  <a:srgbClr val="242021"/>
                </a:solidFill>
                <a:effectLst/>
                <a:latin typeface="BLotus"/>
                <a:cs typeface="B Zar" panose="00000400000000000000" pitchFamily="2" charset="-78"/>
              </a:rPr>
              <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تحلیل </a:t>
            </a:r>
            <a:r>
              <a:rPr lang="fa-IR" b="0" i="0" smtClean="0">
                <a:solidFill>
                  <a:srgbClr val="242021"/>
                </a:solidFill>
                <a:effectLst/>
                <a:latin typeface="BLotus"/>
                <a:cs typeface="B Zar" panose="00000400000000000000" pitchFamily="2" charset="-78"/>
              </a:rPr>
              <a:t>داده های گردآوری شده </a:t>
            </a:r>
            <a:r>
              <a:rPr lang="fa-IR" b="0" i="0" smtClean="0">
                <a:solidFill>
                  <a:srgbClr val="242021"/>
                </a:solidFill>
                <a:effectLst/>
                <a:latin typeface="BLotus"/>
                <a:cs typeface="B Zar" panose="00000400000000000000" pitchFamily="2" charset="-78"/>
              </a:rPr>
              <a:t>در خصوص میزان پرداختن به امور مختلف در اوقات فراغت</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نشان میدهد که دانشجویان غیرخوابگاهی در اوقات فراغت خود بهترتیب به فعالیتهایی</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همچون تفکر، تماشای ماهواره، گوشدادن به موسیقی، معاشرت با دوستان، استفاده از اینترنت،</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استفادة علمی از رایانه، مطالعة کتاب، روزنامه و مجلات، تماشای تلویزیون، ورزش کردن،</a:t>
            </a:r>
            <a:br>
              <a:rPr lang="fa-IR" b="0" i="0" smtClean="0">
                <a:solidFill>
                  <a:srgbClr val="242021"/>
                </a:solidFill>
                <a:effectLst/>
                <a:latin typeface="BLotus"/>
                <a:cs typeface="B Zar" panose="00000400000000000000" pitchFamily="2" charset="-78"/>
              </a:rPr>
            </a:br>
            <a:r>
              <a:rPr lang="fa-IR" b="0" i="0" smtClean="0">
                <a:solidFill>
                  <a:srgbClr val="242021"/>
                </a:solidFill>
                <a:effectLst/>
                <a:latin typeface="BLotus"/>
                <a:cs typeface="B Zar" panose="00000400000000000000" pitchFamily="2" charset="-78"/>
              </a:rPr>
              <a:t>رفتن به پارک و مراکز تفریحی، شرکت در مهمانیهای دوستانه و معاشرت با اقوام میپردازند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045002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42021"/>
                </a:solidFill>
                <a:effectLst/>
                <a:latin typeface="BLotus"/>
                <a:cs typeface="B Zar" panose="00000400000000000000" pitchFamily="2" charset="-78"/>
              </a:rPr>
              <a:t>دانشجویان خوابگاهی در اوقات فراغت خود به فعالیتهایی همچون تفکر، گوش دادن </a:t>
            </a:r>
            <a:r>
              <a:rPr lang="fa-IR" b="0" i="0" smtClean="0">
                <a:solidFill>
                  <a:srgbClr val="242021"/>
                </a:solidFill>
                <a:effectLst/>
                <a:latin typeface="BLotus"/>
                <a:cs typeface="B Zar" panose="00000400000000000000" pitchFamily="2" charset="-78"/>
              </a:rPr>
              <a:t>به موسیقی</a:t>
            </a:r>
            <a:r>
              <a:rPr lang="fa-IR" b="0" i="0" smtClean="0">
                <a:solidFill>
                  <a:srgbClr val="242021"/>
                </a:solidFill>
                <a:effectLst/>
                <a:latin typeface="BLotus"/>
                <a:cs typeface="B Zar" panose="00000400000000000000" pitchFamily="2" charset="-78"/>
              </a:rPr>
              <a:t>، معاشرت با دوستان، استفادة علمی از رایانه، استفاده از اینترنت، مطالعة کتاب، </a:t>
            </a:r>
            <a:r>
              <a:rPr lang="fa-IR" b="0" i="0" smtClean="0">
                <a:solidFill>
                  <a:srgbClr val="242021"/>
                </a:solidFill>
                <a:effectLst/>
                <a:latin typeface="BLotus"/>
                <a:cs typeface="B Zar" panose="00000400000000000000" pitchFamily="2" charset="-78"/>
              </a:rPr>
              <a:t>روزنامه و </a:t>
            </a:r>
            <a:r>
              <a:rPr lang="fa-IR" b="0" i="0" smtClean="0">
                <a:solidFill>
                  <a:srgbClr val="242021"/>
                </a:solidFill>
                <a:effectLst/>
                <a:latin typeface="BLotus"/>
                <a:cs typeface="B Zar" panose="00000400000000000000" pitchFamily="2" charset="-78"/>
              </a:rPr>
              <a:t>مجلات، ورزش کردن و رفتن به پارک و مراکز تفریحی میپردازند. همچنان که در </a:t>
            </a:r>
            <a:r>
              <a:rPr lang="fa-IR" b="0" i="0" smtClean="0">
                <a:solidFill>
                  <a:srgbClr val="242021"/>
                </a:solidFill>
                <a:effectLst/>
                <a:latin typeface="BLotus"/>
                <a:cs typeface="B Zar" panose="00000400000000000000" pitchFamily="2" charset="-78"/>
              </a:rPr>
              <a:t>مقایسه مي </a:t>
            </a:r>
            <a:r>
              <a:rPr lang="fa-IR" b="0" i="0" smtClean="0">
                <a:solidFill>
                  <a:srgbClr val="242021"/>
                </a:solidFill>
                <a:effectLst/>
                <a:latin typeface="BLotus"/>
                <a:cs typeface="B Zar" panose="00000400000000000000" pitchFamily="2" charset="-78"/>
              </a:rPr>
              <a:t>ً توان دید برای دانشجویان غیرخوابگاهی تماشای ماهواره جایگاهی نسبتا بالایی دارد </a:t>
            </a:r>
            <a:r>
              <a:rPr lang="fa-IR" b="0" i="0" smtClean="0">
                <a:solidFill>
                  <a:srgbClr val="242021"/>
                </a:solidFill>
                <a:effectLst/>
                <a:latin typeface="BLotus"/>
                <a:cs typeface="B Zar" panose="00000400000000000000" pitchFamily="2" charset="-78"/>
              </a:rPr>
              <a:t>که در </a:t>
            </a:r>
            <a:r>
              <a:rPr lang="fa-IR" b="0" i="0" smtClean="0">
                <a:solidFill>
                  <a:srgbClr val="242021"/>
                </a:solidFill>
                <a:effectLst/>
                <a:latin typeface="BLotus"/>
                <a:cs typeface="B Zar" panose="00000400000000000000" pitchFamily="2" charset="-78"/>
              </a:rPr>
              <a:t>اوقات فراغت دانشجویان خوابگاهی دیده نمیشود. همچنین مهمانیهای دوستانه در </a:t>
            </a:r>
            <a:r>
              <a:rPr lang="fa-IR" b="0" i="0" smtClean="0">
                <a:solidFill>
                  <a:srgbClr val="242021"/>
                </a:solidFill>
                <a:effectLst/>
                <a:latin typeface="BLotus"/>
                <a:cs typeface="B Zar" panose="00000400000000000000" pitchFamily="2" charset="-78"/>
              </a:rPr>
              <a:t>میان دانشجویان </a:t>
            </a:r>
            <a:r>
              <a:rPr lang="fa-IR" b="0" i="0" smtClean="0">
                <a:solidFill>
                  <a:srgbClr val="242021"/>
                </a:solidFill>
                <a:effectLst/>
                <a:latin typeface="BLotus"/>
                <a:cs typeface="B Zar" panose="00000400000000000000" pitchFamily="2" charset="-78"/>
              </a:rPr>
              <a:t>خوابگاهی بیشتر است.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1435476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242021"/>
                </a:solidFill>
                <a:latin typeface="BLotus"/>
                <a:cs typeface="B Zar" panose="00000400000000000000" pitchFamily="2" charset="-78"/>
              </a:rPr>
              <a:t>نتایج بدست آمده حاکی از آن است که برخلاف نتایج تحقیقات پیشین در بخش ادبیات به تفصیل شرح نمودیم، تماشای تلویزیون بعنوان یکی از مهمترین اشکال گذران اوقات فراغت، اهمیت و جایگاه خود را از دست داده و تکنولوژیهای</a:t>
            </a:r>
            <a:r>
              <a:rPr lang="fa-IR">
                <a:solidFill>
                  <a:prstClr val="black"/>
                </a:solidFill>
                <a:cs typeface="B Zar" panose="00000400000000000000" pitchFamily="2" charset="-78"/>
              </a:rPr>
              <a:t> </a:t>
            </a:r>
            <a:r>
              <a:rPr lang="fa-IR" b="0" i="0" smtClean="0">
                <a:solidFill>
                  <a:srgbClr val="242021"/>
                </a:solidFill>
                <a:effectLst/>
                <a:latin typeface="BLotus"/>
                <a:cs typeface="B Zar" panose="00000400000000000000" pitchFamily="2" charset="-78"/>
              </a:rPr>
              <a:t>دیگر </a:t>
            </a:r>
            <a:r>
              <a:rPr lang="fa-IR" b="0" i="0" smtClean="0">
                <a:solidFill>
                  <a:srgbClr val="242021"/>
                </a:solidFill>
                <a:effectLst/>
                <a:latin typeface="BLotus"/>
                <a:cs typeface="B Zar" panose="00000400000000000000" pitchFamily="2" charset="-78"/>
              </a:rPr>
              <a:t>مانند کامپیوتر و رایانه جایگزین آن شدهاند. علاوه بر این تفکر در اوقات فراغت، </a:t>
            </a:r>
            <a:r>
              <a:rPr lang="fa-IR" b="0" i="0" smtClean="0">
                <a:solidFill>
                  <a:srgbClr val="242021"/>
                </a:solidFill>
                <a:effectLst/>
                <a:latin typeface="BLotus"/>
                <a:cs typeface="B Zar" panose="00000400000000000000" pitchFamily="2" charset="-78"/>
              </a:rPr>
              <a:t>در الگوهای </a:t>
            </a:r>
            <a:r>
              <a:rPr lang="fa-IR" b="0" i="0" smtClean="0">
                <a:solidFill>
                  <a:srgbClr val="242021"/>
                </a:solidFill>
                <a:effectLst/>
                <a:latin typeface="BLotus"/>
                <a:cs typeface="B Zar" panose="00000400000000000000" pitchFamily="2" charset="-78"/>
              </a:rPr>
              <a:t>فراغتی پاسخگویان تحقیقات پیشین نبوده است.</a:t>
            </a:r>
            <a:br>
              <a:rPr lang="fa-IR" b="0" i="0" smtClean="0">
                <a:solidFill>
                  <a:srgbClr val="242021"/>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521941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242021"/>
                </a:solidFill>
                <a:latin typeface="BLotus"/>
                <a:cs typeface="B Zar" panose="00000400000000000000" pitchFamily="2" charset="-78"/>
              </a:rPr>
              <a:t>در بررسی وضعیت گذراندن اوقات فراغت دانشجویان خوابگاهی و </a:t>
            </a:r>
            <a:r>
              <a:rPr lang="fa-IR" sz="2600">
                <a:solidFill>
                  <a:srgbClr val="242021"/>
                </a:solidFill>
                <a:latin typeface="BLotus"/>
                <a:cs typeface="B Zar" panose="00000400000000000000" pitchFamily="2" charset="-78"/>
              </a:rPr>
              <a:t>غیرخوابگاهی </a:t>
            </a:r>
            <a:r>
              <a:rPr lang="fa-IR" sz="2600" smtClean="0">
                <a:solidFill>
                  <a:srgbClr val="242021"/>
                </a:solidFill>
                <a:latin typeface="BLotus"/>
                <a:cs typeface="B Zar" panose="00000400000000000000" pitchFamily="2" charset="-78"/>
              </a:rPr>
              <a:t>تحلیل دادههای </a:t>
            </a:r>
            <a:r>
              <a:rPr lang="fa-IR" sz="2600">
                <a:solidFill>
                  <a:srgbClr val="242021"/>
                </a:solidFill>
                <a:latin typeface="BLotus"/>
                <a:cs typeface="B Zar" panose="00000400000000000000" pitchFamily="2" charset="-78"/>
              </a:rPr>
              <a:t>گردآوریشده نشان میدهد که 18/4درصد دانشجویان خوابگاهی با </a:t>
            </a:r>
            <a:r>
              <a:rPr lang="fa-IR" sz="2600">
                <a:solidFill>
                  <a:srgbClr val="242021"/>
                </a:solidFill>
                <a:latin typeface="BLotus"/>
                <a:cs typeface="B Zar" panose="00000400000000000000" pitchFamily="2" charset="-78"/>
              </a:rPr>
              <a:t>اعضای </a:t>
            </a:r>
            <a:r>
              <a:rPr lang="fa-IR" sz="2600" smtClean="0">
                <a:solidFill>
                  <a:srgbClr val="242021"/>
                </a:solidFill>
                <a:latin typeface="BLotus"/>
                <a:cs typeface="B Zar" panose="00000400000000000000" pitchFamily="2" charset="-78"/>
              </a:rPr>
              <a:t>خانواده، 71/3درصد </a:t>
            </a:r>
            <a:r>
              <a:rPr lang="fa-IR" sz="2600">
                <a:solidFill>
                  <a:srgbClr val="242021"/>
                </a:solidFill>
                <a:latin typeface="BLotus"/>
                <a:cs typeface="B Zar" panose="00000400000000000000" pitchFamily="2" charset="-78"/>
              </a:rPr>
              <a:t>با دوستان، 1/8درصد با همکاران، 2درصد با اقوام و خویشان </a:t>
            </a:r>
            <a:r>
              <a:rPr lang="fa-IR" sz="2600">
                <a:solidFill>
                  <a:srgbClr val="242021"/>
                </a:solidFill>
                <a:latin typeface="BLotus"/>
                <a:cs typeface="B Zar" panose="00000400000000000000" pitchFamily="2" charset="-78"/>
              </a:rPr>
              <a:t>و </a:t>
            </a:r>
            <a:r>
              <a:rPr lang="fa-IR" sz="2600" smtClean="0">
                <a:solidFill>
                  <a:srgbClr val="242021"/>
                </a:solidFill>
                <a:latin typeface="BLotus"/>
                <a:cs typeface="B Zar" panose="00000400000000000000" pitchFamily="2" charset="-78"/>
              </a:rPr>
              <a:t>6/1درصد بهتنهایی </a:t>
            </a:r>
            <a:r>
              <a:rPr lang="fa-IR" sz="2600">
                <a:solidFill>
                  <a:srgbClr val="242021"/>
                </a:solidFill>
                <a:latin typeface="BLotus"/>
                <a:cs typeface="B Zar" panose="00000400000000000000" pitchFamily="2" charset="-78"/>
              </a:rPr>
              <a:t>اوقات فراغت خود را میگذرانند؛ در حالیکه 42/8درصد </a:t>
            </a:r>
            <a:r>
              <a:rPr lang="fa-IR" sz="2600">
                <a:solidFill>
                  <a:srgbClr val="242021"/>
                </a:solidFill>
                <a:latin typeface="BLotus"/>
                <a:cs typeface="B Zar" panose="00000400000000000000" pitchFamily="2" charset="-78"/>
              </a:rPr>
              <a:t>دانشجویان </a:t>
            </a:r>
            <a:r>
              <a:rPr lang="fa-IR" sz="2600" smtClean="0">
                <a:solidFill>
                  <a:srgbClr val="242021"/>
                </a:solidFill>
                <a:latin typeface="BLotus"/>
                <a:cs typeface="B Zar" panose="00000400000000000000" pitchFamily="2" charset="-78"/>
              </a:rPr>
              <a:t>غیرخوابگاهی همراه </a:t>
            </a:r>
            <a:r>
              <a:rPr lang="fa-IR" sz="2600">
                <a:solidFill>
                  <a:srgbClr val="242021"/>
                </a:solidFill>
                <a:latin typeface="BLotus"/>
                <a:cs typeface="B Zar" panose="00000400000000000000" pitchFamily="2" charset="-78"/>
              </a:rPr>
              <a:t>با اعضای خانواده و 44درصد با دوستان اوقات فراغتشان را سپری میکنند. </a:t>
            </a:r>
            <a:r>
              <a:rPr lang="fa-IR" sz="2600">
                <a:solidFill>
                  <a:srgbClr val="242021"/>
                </a:solidFill>
                <a:latin typeface="BLotus"/>
                <a:cs typeface="B Zar" panose="00000400000000000000" pitchFamily="2" charset="-78"/>
              </a:rPr>
              <a:t>مشابه </a:t>
            </a:r>
            <a:r>
              <a:rPr lang="fa-IR" sz="2600" smtClean="0">
                <a:solidFill>
                  <a:srgbClr val="242021"/>
                </a:solidFill>
                <a:latin typeface="BLotus"/>
                <a:cs typeface="B Zar" panose="00000400000000000000" pitchFamily="2" charset="-78"/>
              </a:rPr>
              <a:t>با پژوهش </a:t>
            </a:r>
            <a:r>
              <a:rPr lang="fa-IR" sz="2600">
                <a:solidFill>
                  <a:srgbClr val="242021"/>
                </a:solidFill>
                <a:latin typeface="BLotus"/>
                <a:cs typeface="B Zar" panose="00000400000000000000" pitchFamily="2" charset="-78"/>
              </a:rPr>
              <a:t>های پیشین، در هر دو گروه، دوستان سهم عمدهای در گذران اوقات فراغت </a:t>
            </a:r>
            <a:r>
              <a:rPr lang="fa-IR" sz="2600">
                <a:solidFill>
                  <a:srgbClr val="242021"/>
                </a:solidFill>
                <a:latin typeface="BLotus"/>
                <a:cs typeface="B Zar" panose="00000400000000000000" pitchFamily="2" charset="-78"/>
              </a:rPr>
              <a:t>داشته </a:t>
            </a:r>
            <a:r>
              <a:rPr lang="fa-IR" sz="2600" smtClean="0">
                <a:solidFill>
                  <a:srgbClr val="242021"/>
                </a:solidFill>
                <a:latin typeface="BLotus"/>
                <a:cs typeface="B Zar" panose="00000400000000000000" pitchFamily="2" charset="-78"/>
              </a:rPr>
              <a:t>اند. در </a:t>
            </a:r>
            <a:r>
              <a:rPr lang="fa-IR" sz="2600">
                <a:solidFill>
                  <a:srgbClr val="242021"/>
                </a:solidFill>
                <a:latin typeface="BLotus"/>
                <a:cs typeface="B Zar" panose="00000400000000000000" pitchFamily="2" charset="-78"/>
              </a:rPr>
              <a:t>پیمایش ملي وضعیت و نگرش و مسائل جوانان ایران ( )1383این میزان </a:t>
            </a:r>
            <a:r>
              <a:rPr lang="fa-IR" sz="2600">
                <a:solidFill>
                  <a:srgbClr val="242021"/>
                </a:solidFill>
                <a:latin typeface="BLotus"/>
                <a:cs typeface="B Zar" panose="00000400000000000000" pitchFamily="2" charset="-78"/>
              </a:rPr>
              <a:t>حدود </a:t>
            </a:r>
            <a:r>
              <a:rPr lang="fa-IR" sz="2600" smtClean="0">
                <a:solidFill>
                  <a:srgbClr val="242021"/>
                </a:solidFill>
                <a:latin typeface="BLotus"/>
                <a:cs typeface="B Zar" panose="00000400000000000000" pitchFamily="2" charset="-78"/>
              </a:rPr>
              <a:t>24درصد، در </a:t>
            </a:r>
            <a:r>
              <a:rPr lang="fa-IR" sz="2600">
                <a:solidFill>
                  <a:srgbClr val="242021"/>
                </a:solidFill>
                <a:latin typeface="BLotus"/>
                <a:cs typeface="B Zar" panose="00000400000000000000" pitchFamily="2" charset="-78"/>
              </a:rPr>
              <a:t>پیمایش ملی ارزشها و نگرش های جوانان ایران ( 29 )1386درصد و در </a:t>
            </a:r>
            <a:r>
              <a:rPr lang="fa-IR" sz="2600">
                <a:solidFill>
                  <a:srgbClr val="242021"/>
                </a:solidFill>
                <a:latin typeface="BLotus"/>
                <a:cs typeface="B Zar" panose="00000400000000000000" pitchFamily="2" charset="-78"/>
              </a:rPr>
              <a:t>پژوهش </a:t>
            </a:r>
            <a:r>
              <a:rPr lang="fa-IR" sz="2600" smtClean="0">
                <a:solidFill>
                  <a:srgbClr val="242021"/>
                </a:solidFill>
                <a:latin typeface="BLotus"/>
                <a:cs typeface="B Zar" panose="00000400000000000000" pitchFamily="2" charset="-78"/>
              </a:rPr>
              <a:t>سبکهای فراغتی </a:t>
            </a:r>
            <a:r>
              <a:rPr lang="fa-IR" sz="2600">
                <a:solidFill>
                  <a:srgbClr val="242021"/>
                </a:solidFill>
                <a:latin typeface="BLotus"/>
                <a:cs typeface="B Zar" panose="00000400000000000000" pitchFamily="2" charset="-78"/>
              </a:rPr>
              <a:t>دانشجویان شهر تهران ( 40 )1389درصد بوده است</a:t>
            </a:r>
            <a:endParaRPr lang="fa-IR"/>
          </a:p>
        </p:txBody>
      </p:sp>
    </p:spTree>
    <p:extLst>
      <p:ext uri="{BB962C8B-B14F-4D97-AF65-F5344CB8AC3E}">
        <p14:creationId xmlns:p14="http://schemas.microsoft.com/office/powerpoint/2010/main" val="42525667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یافتة فوق نشان میدهد که </a:t>
            </a:r>
            <a:r>
              <a:rPr lang="fa-IR" b="0" i="0" smtClean="0">
                <a:solidFill>
                  <a:srgbClr val="242021"/>
                </a:solidFill>
                <a:effectLst/>
                <a:latin typeface="BLotus"/>
                <a:cs typeface="B Zar" panose="00000400000000000000" pitchFamily="2" charset="-78"/>
              </a:rPr>
              <a:t>مطابق انتظار</a:t>
            </a:r>
            <a:r>
              <a:rPr lang="fa-IR" b="0" i="0" smtClean="0">
                <a:solidFill>
                  <a:srgbClr val="242021"/>
                </a:solidFill>
                <a:effectLst/>
                <a:latin typeface="BLotus"/>
                <a:cs typeface="B Zar" panose="00000400000000000000" pitchFamily="2" charset="-78"/>
              </a:rPr>
              <a:t>، نقش خانواده در اوقات فراغت دانشجویان خوابگاهی به دوستان واگذار میشود و </a:t>
            </a:r>
            <a:r>
              <a:rPr lang="fa-IR" b="0" i="0" smtClean="0">
                <a:solidFill>
                  <a:srgbClr val="242021"/>
                </a:solidFill>
                <a:effectLst/>
                <a:latin typeface="BLotus"/>
                <a:cs typeface="B Zar" panose="00000400000000000000" pitchFamily="2" charset="-78"/>
              </a:rPr>
              <a:t>تفاوت جدیای </a:t>
            </a:r>
            <a:r>
              <a:rPr lang="fa-IR" b="0" i="0" smtClean="0">
                <a:solidFill>
                  <a:srgbClr val="242021"/>
                </a:solidFill>
                <a:effectLst/>
                <a:latin typeface="BLotus"/>
                <a:cs typeface="B Zar" panose="00000400000000000000" pitchFamily="2" charset="-78"/>
              </a:rPr>
              <a:t>در این زمینه میان دانشجویان خوابگاهی و غیرخوابگاهی وجود دارد. همچنین </a:t>
            </a:r>
            <a:r>
              <a:rPr lang="fa-IR" b="0" i="0" smtClean="0">
                <a:solidFill>
                  <a:srgbClr val="242021"/>
                </a:solidFill>
                <a:effectLst/>
                <a:latin typeface="BLotus"/>
                <a:cs typeface="B Zar" panose="00000400000000000000" pitchFamily="2" charset="-78"/>
              </a:rPr>
              <a:t>بهطور کلی </a:t>
            </a:r>
            <a:r>
              <a:rPr lang="fa-IR" b="0" i="0" smtClean="0">
                <a:solidFill>
                  <a:srgbClr val="242021"/>
                </a:solidFill>
                <a:effectLst/>
                <a:latin typeface="BLotus"/>
                <a:cs typeface="B Zar" panose="00000400000000000000" pitchFamily="2" charset="-78"/>
              </a:rPr>
              <a:t>نقش دوستان در گذران اوقات فراغت در طول زمان افزایش یافته است</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479545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در مقایسه موانع (محدودیتهایي) که دانشجویان خوابگاهی و غیرخوابگاهی در </a:t>
            </a:r>
            <a:r>
              <a:rPr lang="fa-IR" b="0" i="0" smtClean="0">
                <a:solidFill>
                  <a:srgbClr val="242021"/>
                </a:solidFill>
                <a:effectLst/>
                <a:latin typeface="BLotus"/>
                <a:cs typeface="B Zar" panose="00000400000000000000" pitchFamily="2" charset="-78"/>
              </a:rPr>
              <a:t>مورد گذراندن </a:t>
            </a:r>
            <a:r>
              <a:rPr lang="fa-IR" b="0" i="0" smtClean="0">
                <a:solidFill>
                  <a:srgbClr val="242021"/>
                </a:solidFill>
                <a:effectLst/>
                <a:latin typeface="BLotus"/>
                <a:cs typeface="B Zar" panose="00000400000000000000" pitchFamily="2" charset="-78"/>
              </a:rPr>
              <a:t>اوقات فراغت خویش حس میکنند، یافتهها نشان میدهد که در مورد </a:t>
            </a:r>
            <a:r>
              <a:rPr lang="fa-IR" b="0" i="0" smtClean="0">
                <a:solidFill>
                  <a:srgbClr val="242021"/>
                </a:solidFill>
                <a:effectLst/>
                <a:latin typeface="BLotus"/>
                <a:cs typeface="B Zar" panose="00000400000000000000" pitchFamily="2" charset="-78"/>
              </a:rPr>
              <a:t>دانشجویان خوابگاهی </a:t>
            </a:r>
            <a:r>
              <a:rPr lang="fa-IR" b="0" i="0" smtClean="0">
                <a:solidFill>
                  <a:srgbClr val="242021"/>
                </a:solidFill>
                <a:effectLst/>
                <a:latin typeface="BLotus"/>
                <a:cs typeface="B Zar" panose="00000400000000000000" pitchFamily="2" charset="-78"/>
              </a:rPr>
              <a:t>بهترتیب نداشتن امکانات مالی با 39درصد، حساسیتهای اجتماعی و فرهنگی </a:t>
            </a:r>
            <a:r>
              <a:rPr lang="fa-IR" b="0" i="0" smtClean="0">
                <a:solidFill>
                  <a:srgbClr val="242021"/>
                </a:solidFill>
                <a:effectLst/>
                <a:latin typeface="BLotus"/>
                <a:cs typeface="B Zar" panose="00000400000000000000" pitchFamily="2" charset="-78"/>
              </a:rPr>
              <a:t>با حدود </a:t>
            </a:r>
            <a:r>
              <a:rPr lang="fa-IR" b="0" i="0" smtClean="0">
                <a:solidFill>
                  <a:srgbClr val="242021"/>
                </a:solidFill>
                <a:effectLst/>
                <a:latin typeface="BLotus"/>
                <a:cs typeface="B Zar" panose="00000400000000000000" pitchFamily="2" charset="-78"/>
              </a:rPr>
              <a:t>25درصد، در دسترس نبودن امکانات با 20/2درصد، نداشتن وقت با 11/6درصد </a:t>
            </a:r>
            <a:r>
              <a:rPr lang="fa-IR" b="0" i="0" smtClean="0">
                <a:solidFill>
                  <a:srgbClr val="242021"/>
                </a:solidFill>
                <a:effectLst/>
                <a:latin typeface="BLotus"/>
                <a:cs typeface="B Zar" panose="00000400000000000000" pitchFamily="2" charset="-78"/>
              </a:rPr>
              <a:t>و مخالفت </a:t>
            </a:r>
            <a:r>
              <a:rPr lang="fa-IR" b="0" i="0" smtClean="0">
                <a:solidFill>
                  <a:srgbClr val="242021"/>
                </a:solidFill>
                <a:effectLst/>
                <a:latin typeface="BLotus"/>
                <a:cs typeface="B Zar" panose="00000400000000000000" pitchFamily="2" charset="-78"/>
              </a:rPr>
              <a:t>خانواده و اطرافیان با 3/6درصد مهمترین موانع و محدودیتها در انجام </a:t>
            </a:r>
            <a:r>
              <a:rPr lang="fa-IR" b="0" i="0" smtClean="0">
                <a:solidFill>
                  <a:srgbClr val="242021"/>
                </a:solidFill>
                <a:effectLst/>
                <a:latin typeface="BLotus"/>
                <a:cs typeface="B Zar" panose="00000400000000000000" pitchFamily="2" charset="-78"/>
              </a:rPr>
              <a:t>فعالیتهای دانشجویان </a:t>
            </a:r>
            <a:r>
              <a:rPr lang="fa-IR" b="0" i="0" smtClean="0">
                <a:solidFill>
                  <a:srgbClr val="242021"/>
                </a:solidFill>
                <a:effectLst/>
                <a:latin typeface="BLotus"/>
                <a:cs typeface="B Zar" panose="00000400000000000000" pitchFamily="2" charset="-78"/>
              </a:rPr>
              <a:t>دختر و پسر بهشمار میروند.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80050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42021"/>
                </a:solidFill>
                <a:effectLst/>
                <a:latin typeface="BLotus"/>
                <a:cs typeface="B Zar" panose="00000400000000000000" pitchFamily="2" charset="-78"/>
              </a:rPr>
              <a:t>در مورد دانشجویان غیرخوابگاهی بهترتیب حساسیتهای اجتماعی و فرهنگی با </a:t>
            </a:r>
            <a:r>
              <a:rPr lang="fa-IR" b="0" i="0" smtClean="0">
                <a:solidFill>
                  <a:srgbClr val="242021"/>
                </a:solidFill>
                <a:effectLst/>
                <a:latin typeface="BLotus"/>
                <a:cs typeface="B Zar" panose="00000400000000000000" pitchFamily="2" charset="-78"/>
              </a:rPr>
              <a:t>25/2 درصد</a:t>
            </a:r>
            <a:r>
              <a:rPr lang="fa-IR" b="0" i="0" smtClean="0">
                <a:solidFill>
                  <a:srgbClr val="242021"/>
                </a:solidFill>
                <a:effectLst/>
                <a:latin typeface="BLotus"/>
                <a:cs typeface="B Zar" panose="00000400000000000000" pitchFamily="2" charset="-78"/>
              </a:rPr>
              <a:t>، نداشتن امکانات مالی با 23/8درصد، نداشتن وقت با 18/8درصد، در دسترس </a:t>
            </a:r>
            <a:r>
              <a:rPr lang="fa-IR" b="0" i="0" smtClean="0">
                <a:solidFill>
                  <a:srgbClr val="242021"/>
                </a:solidFill>
                <a:effectLst/>
                <a:latin typeface="BLotus"/>
                <a:cs typeface="B Zar" panose="00000400000000000000" pitchFamily="2" charset="-78"/>
              </a:rPr>
              <a:t>نبودن امکانات </a:t>
            </a:r>
            <a:r>
              <a:rPr lang="fa-IR" b="0" i="0" smtClean="0">
                <a:solidFill>
                  <a:srgbClr val="242021"/>
                </a:solidFill>
                <a:effectLst/>
                <a:latin typeface="BLotus"/>
                <a:cs typeface="B Zar" panose="00000400000000000000" pitchFamily="2" charset="-78"/>
              </a:rPr>
              <a:t>با 18/1درصد و مخالفت خانواده و اطرافیان با 13/7درصد مهمترین موانع </a:t>
            </a:r>
            <a:r>
              <a:rPr lang="fa-IR" b="0" i="0" smtClean="0">
                <a:solidFill>
                  <a:srgbClr val="242021"/>
                </a:solidFill>
                <a:effectLst/>
                <a:latin typeface="BLotus"/>
                <a:cs typeface="B Zar" panose="00000400000000000000" pitchFamily="2" charset="-78"/>
              </a:rPr>
              <a:t>و محدودیتها </a:t>
            </a:r>
            <a:r>
              <a:rPr lang="fa-IR" b="0" i="0" smtClean="0">
                <a:solidFill>
                  <a:srgbClr val="242021"/>
                </a:solidFill>
                <a:effectLst/>
                <a:latin typeface="BLotus"/>
                <a:cs typeface="B Zar" panose="00000400000000000000" pitchFamily="2" charset="-78"/>
              </a:rPr>
              <a:t>در انجام فعالیتهای دانشجویان بهشمار میروند. همانگونه که مشاهده </a:t>
            </a:r>
            <a:r>
              <a:rPr lang="fa-IR" b="0" i="0" smtClean="0">
                <a:solidFill>
                  <a:srgbClr val="242021"/>
                </a:solidFill>
                <a:effectLst/>
                <a:latin typeface="BLotus"/>
                <a:cs typeface="B Zar" panose="00000400000000000000" pitchFamily="2" charset="-78"/>
              </a:rPr>
              <a:t>میشود در </a:t>
            </a:r>
            <a:r>
              <a:rPr lang="fa-IR" b="0" i="0" smtClean="0">
                <a:solidFill>
                  <a:srgbClr val="242021"/>
                </a:solidFill>
                <a:effectLst/>
                <a:latin typeface="BLotus"/>
                <a:cs typeface="B Zar" panose="00000400000000000000" pitchFamily="2" charset="-78"/>
              </a:rPr>
              <a:t>مقایسة دو گروه، دانشجویان خوابگاهی با محدودیتهای مالی بیشتری نسبت به </a:t>
            </a:r>
            <a:r>
              <a:rPr lang="fa-IR" b="0" i="0" smtClean="0">
                <a:solidFill>
                  <a:srgbClr val="242021"/>
                </a:solidFill>
                <a:effectLst/>
                <a:latin typeface="BLotus"/>
                <a:cs typeface="B Zar" panose="00000400000000000000" pitchFamily="2" charset="-78"/>
              </a:rPr>
              <a:t>دانشجویان غیرخوابگاهی </a:t>
            </a:r>
            <a:r>
              <a:rPr lang="fa-IR" b="0" i="0" smtClean="0">
                <a:solidFill>
                  <a:srgbClr val="242021"/>
                </a:solidFill>
                <a:effectLst/>
                <a:latin typeface="BLotus"/>
                <a:cs typeface="B Zar" panose="00000400000000000000" pitchFamily="2" charset="-78"/>
              </a:rPr>
              <a:t>مواجه هستند و در مقابل دانشجویان غیرخوابگاهی با نظارت و اعمال </a:t>
            </a:r>
            <a:r>
              <a:rPr lang="fa-IR" b="0" i="0" smtClean="0">
                <a:solidFill>
                  <a:srgbClr val="242021"/>
                </a:solidFill>
                <a:effectLst/>
                <a:latin typeface="BLotus"/>
                <a:cs typeface="B Zar" panose="00000400000000000000" pitchFamily="2" charset="-78"/>
              </a:rPr>
              <a:t>محدودیت خانواده </a:t>
            </a:r>
            <a:r>
              <a:rPr lang="fa-IR" b="0" i="0" smtClean="0">
                <a:solidFill>
                  <a:srgbClr val="242021"/>
                </a:solidFill>
                <a:effectLst/>
                <a:latin typeface="BLotus"/>
                <a:cs typeface="B Zar" panose="00000400000000000000" pitchFamily="2" charset="-78"/>
              </a:rPr>
              <a:t>بیشتر مواجهاند.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204856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242021"/>
                </a:solidFill>
                <a:latin typeface="BLotus"/>
                <a:cs typeface="B Zar" panose="00000400000000000000" pitchFamily="2" charset="-78"/>
              </a:rPr>
              <a:t>با این حال در پژوهش سبکهای فراغتی دانشجویان </a:t>
            </a:r>
            <a:r>
              <a:rPr lang="fa-IR">
                <a:solidFill>
                  <a:srgbClr val="242021"/>
                </a:solidFill>
                <a:latin typeface="BLotus"/>
                <a:cs typeface="B Zar" panose="00000400000000000000" pitchFamily="2" charset="-78"/>
              </a:rPr>
              <a:t>شهر </a:t>
            </a:r>
            <a:r>
              <a:rPr lang="fa-IR" smtClean="0">
                <a:solidFill>
                  <a:srgbClr val="242021"/>
                </a:solidFill>
                <a:latin typeface="BLotus"/>
                <a:cs typeface="B Zar" panose="00000400000000000000" pitchFamily="2" charset="-78"/>
              </a:rPr>
              <a:t>تهران(</a:t>
            </a:r>
            <a:r>
              <a:rPr lang="fa-IR" b="0" i="0" smtClean="0">
                <a:solidFill>
                  <a:srgbClr val="242021"/>
                </a:solidFill>
                <a:effectLst/>
                <a:latin typeface="BLotus"/>
                <a:cs typeface="B Zar" panose="00000400000000000000" pitchFamily="2" charset="-78"/>
              </a:rPr>
              <a:t>1389) محدودیت </a:t>
            </a:r>
            <a:r>
              <a:rPr lang="fa-IR" b="0" i="0" smtClean="0">
                <a:solidFill>
                  <a:srgbClr val="242021"/>
                </a:solidFill>
                <a:effectLst/>
                <a:latin typeface="BLotus"/>
                <a:cs typeface="B Zar" panose="00000400000000000000" pitchFamily="2" charset="-78"/>
              </a:rPr>
              <a:t>مدیریتی به عنوان مهمترین محدودیت بیان شده است. این بدین </a:t>
            </a:r>
            <a:r>
              <a:rPr lang="fa-IR" b="0" i="0" smtClean="0">
                <a:solidFill>
                  <a:srgbClr val="242021"/>
                </a:solidFill>
                <a:effectLst/>
                <a:latin typeface="BLotus"/>
                <a:cs typeface="B Zar" panose="00000400000000000000" pitchFamily="2" charset="-78"/>
              </a:rPr>
              <a:t>معناست که </a:t>
            </a:r>
            <a:r>
              <a:rPr lang="fa-IR" b="0" i="0" smtClean="0">
                <a:solidFill>
                  <a:srgbClr val="242021"/>
                </a:solidFill>
                <a:effectLst/>
                <a:latin typeface="BLotus"/>
                <a:cs typeface="B Zar" panose="00000400000000000000" pitchFamily="2" charset="-78"/>
              </a:rPr>
              <a:t>احتمالا در طول زمان موانع نظارتی و مدیریتی در فراغت دانشجویان کاهش یافته </a:t>
            </a:r>
            <a:r>
              <a:rPr lang="fa-IR" b="0" i="0" smtClean="0">
                <a:solidFill>
                  <a:srgbClr val="242021"/>
                </a:solidFill>
                <a:effectLst/>
                <a:latin typeface="BLotus"/>
                <a:cs typeface="B Zar" panose="00000400000000000000" pitchFamily="2" charset="-78"/>
              </a:rPr>
              <a:t>اما همچنان </a:t>
            </a:r>
            <a:r>
              <a:rPr lang="fa-IR" b="0" i="0" smtClean="0">
                <a:solidFill>
                  <a:srgbClr val="242021"/>
                </a:solidFill>
                <a:effectLst/>
                <a:latin typeface="BLotus"/>
                <a:cs typeface="B Zar" panose="00000400000000000000" pitchFamily="2" charset="-78"/>
              </a:rPr>
              <a:t>مسایل مالی و کمبود امکانات، مانع ایجاد میکند. در پژوهش سعیدی نیز تورم </a:t>
            </a:r>
            <a:r>
              <a:rPr lang="fa-IR" b="0" i="0" smtClean="0">
                <a:solidFill>
                  <a:srgbClr val="242021"/>
                </a:solidFill>
                <a:effectLst/>
                <a:latin typeface="BLotus"/>
                <a:cs typeface="B Zar" panose="00000400000000000000" pitchFamily="2" charset="-78"/>
              </a:rPr>
              <a:t>و کمبود </a:t>
            </a:r>
            <a:r>
              <a:rPr lang="fa-IR" b="0" i="0" smtClean="0">
                <a:solidFill>
                  <a:srgbClr val="242021"/>
                </a:solidFill>
                <a:effectLst/>
                <a:latin typeface="BLotus"/>
                <a:cs typeface="B Zar" panose="00000400000000000000" pitchFamily="2" charset="-78"/>
              </a:rPr>
              <a:t>مالی یکی از موانع مهم فراغتی بیان شده </a:t>
            </a:r>
            <a:r>
              <a:rPr lang="fa-IR" b="0" i="0" smtClean="0">
                <a:solidFill>
                  <a:srgbClr val="242021"/>
                </a:solidFill>
                <a:effectLst/>
                <a:latin typeface="BLotus"/>
                <a:cs typeface="B Zar" panose="00000400000000000000" pitchFamily="2" charset="-78"/>
              </a:rPr>
              <a:t>است. در </a:t>
            </a:r>
            <a:r>
              <a:rPr lang="fa-IR" b="0" i="0" smtClean="0">
                <a:solidFill>
                  <a:srgbClr val="242021"/>
                </a:solidFill>
                <a:effectLst/>
                <a:latin typeface="BLotus"/>
                <a:cs typeface="B Zar" panose="00000400000000000000" pitchFamily="2" charset="-78"/>
              </a:rPr>
              <a:t>بررسی امکانات و وسایل در اختیار دانشجویان غیرخوابگاهی برای گذران </a:t>
            </a:r>
            <a:r>
              <a:rPr lang="fa-IR" b="0" i="0" smtClean="0">
                <a:solidFill>
                  <a:srgbClr val="242021"/>
                </a:solidFill>
                <a:effectLst/>
                <a:latin typeface="BLotus"/>
                <a:cs typeface="B Zar" panose="00000400000000000000" pitchFamily="2" charset="-78"/>
              </a:rPr>
              <a:t>اوقات فراغت</a:t>
            </a:r>
            <a:r>
              <a:rPr lang="fa-IR" b="0" i="0" smtClean="0">
                <a:solidFill>
                  <a:srgbClr val="242021"/>
                </a:solidFill>
                <a:effectLst/>
                <a:latin typeface="BLotus"/>
                <a:cs typeface="B Zar" panose="00000400000000000000" pitchFamily="2" charset="-78"/>
              </a:rPr>
              <a:t>، یافتهها نشان میدهد که از بین کل دانشجویان غیرخوابگاهی شرکتکننده در </a:t>
            </a:r>
            <a:r>
              <a:rPr lang="fa-IR" b="0" i="0" smtClean="0">
                <a:solidFill>
                  <a:srgbClr val="242021"/>
                </a:solidFill>
                <a:effectLst/>
                <a:latin typeface="BLotus"/>
                <a:cs typeface="B Zar" panose="00000400000000000000" pitchFamily="2" charset="-78"/>
              </a:rPr>
              <a:t>تحقیق، بهترتیب </a:t>
            </a:r>
            <a:r>
              <a:rPr lang="fa-IR" b="0" i="0" smtClean="0">
                <a:solidFill>
                  <a:srgbClr val="242021"/>
                </a:solidFill>
                <a:effectLst/>
                <a:latin typeface="BLotus"/>
                <a:cs typeface="B Zar" panose="00000400000000000000" pitchFamily="2" charset="-78"/>
              </a:rPr>
              <a:t>89/9درصد تلویزیون، 79/1درصد رایانه، 77/1درصد کتاب، 69/5درصد </a:t>
            </a:r>
            <a:r>
              <a:rPr lang="fa-IR" b="0" i="0" smtClean="0">
                <a:solidFill>
                  <a:srgbClr val="242021"/>
                </a:solidFill>
                <a:effectLst/>
                <a:latin typeface="BLotus"/>
                <a:cs typeface="B Zar" panose="00000400000000000000" pitchFamily="2" charset="-78"/>
              </a:rPr>
              <a:t>اینترنت، 68/2درصد </a:t>
            </a:r>
            <a:r>
              <a:rPr lang="fa-IR" b="0" i="0" smtClean="0">
                <a:solidFill>
                  <a:srgbClr val="242021"/>
                </a:solidFill>
                <a:effectLst/>
                <a:latin typeface="BLotus"/>
                <a:cs typeface="B Zar" panose="00000400000000000000" pitchFamily="2" charset="-78"/>
              </a:rPr>
              <a:t>ماهواره، 63/2درصد دستگاه پخش دیویدی و ویدئو و 42/1درصد </a:t>
            </a:r>
            <a:r>
              <a:rPr lang="fa-IR" b="0" i="0" smtClean="0">
                <a:solidFill>
                  <a:srgbClr val="242021"/>
                </a:solidFill>
                <a:effectLst/>
                <a:latin typeface="BLotus"/>
                <a:cs typeface="B Zar" panose="00000400000000000000" pitchFamily="2" charset="-78"/>
              </a:rPr>
              <a:t>بازیهای رایانهای </a:t>
            </a:r>
            <a:r>
              <a:rPr lang="fa-IR" b="0" i="0" smtClean="0">
                <a:solidFill>
                  <a:srgbClr val="242021"/>
                </a:solidFill>
                <a:effectLst/>
                <a:latin typeface="BLotus"/>
                <a:cs typeface="B Zar" panose="00000400000000000000" pitchFamily="2" charset="-78"/>
              </a:rPr>
              <a:t>و 33/9درصد وسایل ورزشی را در اختیار دارند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1125415" y="5008098"/>
            <a:ext cx="2729133" cy="116886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تورم و کمبود مالی</a:t>
            </a:r>
            <a:endParaRPr lang="fa-IR" b="1">
              <a:solidFill>
                <a:srgbClr val="FF0000"/>
              </a:solidFill>
            </a:endParaRPr>
          </a:p>
        </p:txBody>
      </p:sp>
    </p:spTree>
    <p:extLst>
      <p:ext uri="{BB962C8B-B14F-4D97-AF65-F5344CB8AC3E}">
        <p14:creationId xmlns:p14="http://schemas.microsoft.com/office/powerpoint/2010/main" val="21842713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از بین کل دانشجویان خوابگاهی </a:t>
            </a:r>
            <a:r>
              <a:rPr lang="fa-IR" b="0" i="0" smtClean="0">
                <a:solidFill>
                  <a:srgbClr val="242021"/>
                </a:solidFill>
                <a:effectLst/>
                <a:latin typeface="BLotus"/>
                <a:cs typeface="B Zar" panose="00000400000000000000" pitchFamily="2" charset="-78"/>
              </a:rPr>
              <a:t>شرکت کننده </a:t>
            </a:r>
            <a:r>
              <a:rPr lang="fa-IR" b="0" i="0" smtClean="0">
                <a:solidFill>
                  <a:srgbClr val="242021"/>
                </a:solidFill>
                <a:effectLst/>
                <a:latin typeface="BLotus"/>
                <a:cs typeface="B Zar" panose="00000400000000000000" pitchFamily="2" charset="-78"/>
              </a:rPr>
              <a:t>در این تحقیق، بهترتیب </a:t>
            </a:r>
            <a:r>
              <a:rPr lang="fa-IR" b="0" i="0" smtClean="0">
                <a:solidFill>
                  <a:srgbClr val="242021"/>
                </a:solidFill>
                <a:effectLst/>
                <a:latin typeface="BLotus"/>
                <a:cs typeface="B Zar" panose="00000400000000000000" pitchFamily="2" charset="-78"/>
              </a:rPr>
              <a:t>81/5درصد تلویزیون</a:t>
            </a:r>
            <a:r>
              <a:rPr lang="fa-IR" b="0" i="0" smtClean="0">
                <a:solidFill>
                  <a:srgbClr val="242021"/>
                </a:solidFill>
                <a:effectLst/>
                <a:latin typeface="BLotus"/>
                <a:cs typeface="B Zar" panose="00000400000000000000" pitchFamily="2" charset="-78"/>
              </a:rPr>
              <a:t>، 53/7درصد اینترنت، 40/5درصد رایانه، 37/8درصد کتاب و 16/2درصد </a:t>
            </a:r>
            <a:r>
              <a:rPr lang="fa-IR" b="0" i="0" smtClean="0">
                <a:solidFill>
                  <a:srgbClr val="242021"/>
                </a:solidFill>
                <a:effectLst/>
                <a:latin typeface="BLotus"/>
                <a:cs typeface="B Zar" panose="00000400000000000000" pitchFamily="2" charset="-78"/>
              </a:rPr>
              <a:t>لوازم ورزشی </a:t>
            </a:r>
            <a:r>
              <a:rPr lang="fa-IR" b="0" i="0" smtClean="0">
                <a:solidFill>
                  <a:srgbClr val="242021"/>
                </a:solidFill>
                <a:effectLst/>
                <a:latin typeface="BLotus"/>
                <a:cs typeface="B Zar" panose="00000400000000000000" pitchFamily="2" charset="-78"/>
              </a:rPr>
              <a:t>و 12/8درصد دستگاه پخش </a:t>
            </a:r>
            <a:r>
              <a:rPr lang="fa-IR" b="0" i="0" smtClean="0">
                <a:solidFill>
                  <a:srgbClr val="242021"/>
                </a:solidFill>
                <a:effectLst/>
                <a:latin typeface="BLotus"/>
                <a:cs typeface="B Zar" panose="00000400000000000000" pitchFamily="2" charset="-78"/>
              </a:rPr>
              <a:t>ویدیئویی </a:t>
            </a:r>
            <a:r>
              <a:rPr lang="fa-IR" b="0" i="0" smtClean="0">
                <a:solidFill>
                  <a:srgbClr val="242021"/>
                </a:solidFill>
                <a:effectLst/>
                <a:latin typeface="BLotus"/>
                <a:cs typeface="B Zar" panose="00000400000000000000" pitchFamily="2" charset="-78"/>
              </a:rPr>
              <a:t>و کمتر از 10درصد آنها سایر </a:t>
            </a:r>
            <a:r>
              <a:rPr lang="fa-IR" b="0" i="0" smtClean="0">
                <a:solidFill>
                  <a:srgbClr val="242021"/>
                </a:solidFill>
                <a:effectLst/>
                <a:latin typeface="BLotus"/>
                <a:cs typeface="B Zar" panose="00000400000000000000" pitchFamily="2" charset="-78"/>
              </a:rPr>
              <a:t>امکانات را </a:t>
            </a:r>
            <a:r>
              <a:rPr lang="fa-IR" b="0" i="0" smtClean="0">
                <a:solidFill>
                  <a:srgbClr val="242021"/>
                </a:solidFill>
                <a:effectLst/>
                <a:latin typeface="BLotus"/>
                <a:cs typeface="B Zar" panose="00000400000000000000" pitchFamily="2" charset="-78"/>
              </a:rPr>
              <a:t>در اختیار دارند. این یافتهها حاکی از تفاوت </a:t>
            </a:r>
            <a:r>
              <a:rPr lang="fa-IR" b="0" i="0" smtClean="0">
                <a:solidFill>
                  <a:srgbClr val="242021"/>
                </a:solidFill>
                <a:effectLst/>
                <a:latin typeface="BLotus"/>
                <a:cs typeface="B Zar" panose="00000400000000000000" pitchFamily="2" charset="-78"/>
              </a:rPr>
              <a:t>قابل ملاحظه </a:t>
            </a:r>
            <a:r>
              <a:rPr lang="fa-IR" b="0" i="0" smtClean="0">
                <a:solidFill>
                  <a:srgbClr val="242021"/>
                </a:solidFill>
                <a:effectLst/>
                <a:latin typeface="BLotus"/>
                <a:cs typeface="B Zar" panose="00000400000000000000" pitchFamily="2" charset="-78"/>
              </a:rPr>
              <a:t>میان دانشجویان خوابگاهی </a:t>
            </a:r>
            <a:r>
              <a:rPr lang="fa-IR" b="0" i="0" smtClean="0">
                <a:solidFill>
                  <a:srgbClr val="242021"/>
                </a:solidFill>
                <a:effectLst/>
                <a:latin typeface="BLotus"/>
                <a:cs typeface="B Zar" panose="00000400000000000000" pitchFamily="2" charset="-78"/>
              </a:rPr>
              <a:t>و غیرخوابگاهی </a:t>
            </a:r>
            <a:r>
              <a:rPr lang="fa-IR" b="0" i="0" smtClean="0">
                <a:solidFill>
                  <a:srgbClr val="242021"/>
                </a:solidFill>
                <a:effectLst/>
                <a:latin typeface="BLotus"/>
                <a:cs typeface="B Zar" panose="00000400000000000000" pitchFamily="2" charset="-78"/>
              </a:rPr>
              <a:t>است و درصد دسترسی دانشجویان خوابگاهی به بسیاری از وسایل و </a:t>
            </a:r>
            <a:r>
              <a:rPr lang="fa-IR" b="0" i="0" smtClean="0">
                <a:solidFill>
                  <a:srgbClr val="242021"/>
                </a:solidFill>
                <a:effectLst/>
                <a:latin typeface="BLotus"/>
                <a:cs typeface="B Zar" panose="00000400000000000000" pitchFamily="2" charset="-78"/>
              </a:rPr>
              <a:t>امکانات در </a:t>
            </a:r>
            <a:r>
              <a:rPr lang="fa-IR" b="0" i="0" smtClean="0">
                <a:solidFill>
                  <a:srgbClr val="242021"/>
                </a:solidFill>
                <a:effectLst/>
                <a:latin typeface="BLotus"/>
                <a:cs typeface="B Zar" panose="00000400000000000000" pitchFamily="2" charset="-78"/>
              </a:rPr>
              <a:t>حدود نیمی از دانشجویان غیرخوابگاهی است</a:t>
            </a:r>
            <a:r>
              <a:rPr lang="fa-IR" b="0" i="0" smtClean="0">
                <a:solidFill>
                  <a:srgbClr val="242021"/>
                </a:solidFill>
                <a:effectLst/>
                <a:latin typeface="BLotus"/>
                <a:cs typeface="B Zar" panose="00000400000000000000" pitchFamily="2" charset="-78"/>
              </a:rPr>
              <a:t>.</a:t>
            </a:r>
          </a:p>
          <a:p>
            <a:pPr marL="0" indent="0" algn="just">
              <a:buNone/>
            </a:pPr>
            <a:r>
              <a:rPr lang="fa-IR" b="0" i="0" smtClean="0">
                <a:solidFill>
                  <a:srgbClr val="242021"/>
                </a:solidFill>
                <a:effectLst/>
                <a:latin typeface="BLotus"/>
                <a:cs typeface="B Zar" panose="00000400000000000000" pitchFamily="2" charset="-78"/>
              </a:rPr>
              <a:t/>
            </a:r>
            <a:br>
              <a:rPr lang="fa-IR" b="0" i="0" smtClean="0">
                <a:solidFill>
                  <a:srgbClr val="242021"/>
                </a:solidFill>
                <a:effectLst/>
                <a:latin typeface="BLot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9798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ازاینرو، مطالعة جنبه های مختلف و گروههای متفاوت جوانان از موضوعهای مهم در پژوهشهای جامعه شناسی فرهنگی است. شناخت توصیفی و تبیینی از فرهنگ جوانان، ضرورتی بنیادی برای هرگونه سیاستگذاری فرهنگی است؛ چراکه جوانان عمدهترین هدف دستگاههای درگیر در سیاستگذاری فرهنگی در اکثر کشورهای جهان هستند.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756074"/>
            <a:ext cx="3643532"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شناخت توصیفی و تبیینی</a:t>
            </a:r>
            <a:endParaRPr lang="fa-IR" b="1">
              <a:solidFill>
                <a:srgbClr val="FF0000"/>
              </a:solidFill>
            </a:endParaRPr>
          </a:p>
        </p:txBody>
      </p:sp>
    </p:spTree>
    <p:extLst>
      <p:ext uri="{BB962C8B-B14F-4D97-AF65-F5344CB8AC3E}">
        <p14:creationId xmlns:p14="http://schemas.microsoft.com/office/powerpoint/2010/main" val="20546890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242021"/>
                </a:solidFill>
                <a:latin typeface="BLotus"/>
                <a:cs typeface="B Zar" panose="00000400000000000000" pitchFamily="2" charset="-78"/>
              </a:rPr>
              <a:t>مقایسة </a:t>
            </a:r>
            <a:r>
              <a:rPr lang="fa-IR" sz="2600">
                <a:solidFill>
                  <a:srgbClr val="242021"/>
                </a:solidFill>
                <a:latin typeface="BLotus"/>
                <a:cs typeface="B Zar" panose="00000400000000000000" pitchFamily="2" charset="-78"/>
              </a:rPr>
              <a:t>نتایج </a:t>
            </a:r>
            <a:r>
              <a:rPr lang="fa-IR" sz="2600" smtClean="0">
                <a:solidFill>
                  <a:srgbClr val="242021"/>
                </a:solidFill>
                <a:latin typeface="BLotus"/>
                <a:cs typeface="B Zar" panose="00000400000000000000" pitchFamily="2" charset="-78"/>
              </a:rPr>
              <a:t>به دست آمده </a:t>
            </a:r>
            <a:r>
              <a:rPr lang="fa-IR" sz="2600">
                <a:solidFill>
                  <a:srgbClr val="242021"/>
                </a:solidFill>
                <a:latin typeface="BLotus"/>
                <a:cs typeface="B Zar" panose="00000400000000000000" pitchFamily="2" charset="-78"/>
              </a:rPr>
              <a:t>در خصوص ترجیحات دانشجویان خوابگاهی </a:t>
            </a:r>
            <a:r>
              <a:rPr lang="fa-IR" sz="2600">
                <a:solidFill>
                  <a:srgbClr val="242021"/>
                </a:solidFill>
                <a:latin typeface="BLotus"/>
                <a:cs typeface="B Zar" panose="00000400000000000000" pitchFamily="2" charset="-78"/>
              </a:rPr>
              <a:t>و </a:t>
            </a:r>
            <a:r>
              <a:rPr lang="fa-IR" sz="2600" smtClean="0">
                <a:solidFill>
                  <a:srgbClr val="242021"/>
                </a:solidFill>
                <a:latin typeface="BLotus"/>
                <a:cs typeface="B Zar" panose="00000400000000000000" pitchFamily="2" charset="-78"/>
              </a:rPr>
              <a:t>غیرخوابگاهی در </a:t>
            </a:r>
            <a:r>
              <a:rPr lang="fa-IR" sz="2600">
                <a:solidFill>
                  <a:srgbClr val="242021"/>
                </a:solidFill>
                <a:latin typeface="BLotus"/>
                <a:cs typeface="B Zar" panose="00000400000000000000" pitchFamily="2" charset="-78"/>
              </a:rPr>
              <a:t>گذران اوقات فراغت نشان میدهد که دانشجویان غیرخوابگاهی ترجیح میدهند </a:t>
            </a:r>
            <a:r>
              <a:rPr lang="fa-IR" sz="2600">
                <a:solidFill>
                  <a:srgbClr val="242021"/>
                </a:solidFill>
                <a:latin typeface="BLotus"/>
                <a:cs typeface="B Zar" panose="00000400000000000000" pitchFamily="2" charset="-78"/>
              </a:rPr>
              <a:t>در </a:t>
            </a:r>
            <a:r>
              <a:rPr lang="fa-IR" sz="2600" smtClean="0">
                <a:solidFill>
                  <a:srgbClr val="242021"/>
                </a:solidFill>
                <a:latin typeface="BLotus"/>
                <a:cs typeface="B Zar" panose="00000400000000000000" pitchFamily="2" charset="-78"/>
              </a:rPr>
              <a:t>صورت فراهم </a:t>
            </a:r>
            <a:r>
              <a:rPr lang="fa-IR" sz="2600">
                <a:solidFill>
                  <a:srgbClr val="242021"/>
                </a:solidFill>
                <a:latin typeface="BLotus"/>
                <a:cs typeface="B Zar" panose="00000400000000000000" pitchFamily="2" charset="-78"/>
              </a:rPr>
              <a:t>بودن همة نوع امکانات، بهترتیب به گردش و تفریح، مطالعة کتاب، معاشرت </a:t>
            </a:r>
            <a:r>
              <a:rPr lang="fa-IR" sz="2600">
                <a:solidFill>
                  <a:srgbClr val="242021"/>
                </a:solidFill>
                <a:latin typeface="BLotus"/>
                <a:cs typeface="B Zar" panose="00000400000000000000" pitchFamily="2" charset="-78"/>
              </a:rPr>
              <a:t>با </a:t>
            </a:r>
            <a:r>
              <a:rPr lang="fa-IR" sz="2600" smtClean="0">
                <a:solidFill>
                  <a:srgbClr val="242021"/>
                </a:solidFill>
                <a:latin typeface="BLotus"/>
                <a:cs typeface="B Zar" panose="00000400000000000000" pitchFamily="2" charset="-78"/>
              </a:rPr>
              <a:t>دوستان، ورزشکردن</a:t>
            </a:r>
            <a:r>
              <a:rPr lang="fa-IR" sz="2600">
                <a:solidFill>
                  <a:srgbClr val="242021"/>
                </a:solidFill>
                <a:latin typeface="BLotus"/>
                <a:cs typeface="B Zar" panose="00000400000000000000" pitchFamily="2" charset="-78"/>
              </a:rPr>
              <a:t>، تماشای ماهواره، کار با اینترنت، تماشای تلویزیون و کارهای علمی و </a:t>
            </a:r>
            <a:r>
              <a:rPr lang="fa-IR" sz="2600">
                <a:solidFill>
                  <a:srgbClr val="242021"/>
                </a:solidFill>
                <a:latin typeface="BLotus"/>
                <a:cs typeface="B Zar" panose="00000400000000000000" pitchFamily="2" charset="-78"/>
              </a:rPr>
              <a:t>کمک </a:t>
            </a:r>
            <a:r>
              <a:rPr lang="fa-IR" sz="2600" smtClean="0">
                <a:solidFill>
                  <a:srgbClr val="242021"/>
                </a:solidFill>
                <a:latin typeface="BLotus"/>
                <a:cs typeface="B Zar" panose="00000400000000000000" pitchFamily="2" charset="-78"/>
              </a:rPr>
              <a:t>به کارهای </a:t>
            </a:r>
            <a:r>
              <a:rPr lang="fa-IR" sz="2600">
                <a:solidFill>
                  <a:srgbClr val="242021"/>
                </a:solidFill>
                <a:latin typeface="BLotus"/>
                <a:cs typeface="B Zar" panose="00000400000000000000" pitchFamily="2" charset="-78"/>
              </a:rPr>
              <a:t>خانواده بپردازند. در مورد دانشجویان خوابگاهی </a:t>
            </a:r>
            <a:r>
              <a:rPr lang="fa-IR" sz="2600">
                <a:solidFill>
                  <a:srgbClr val="242021"/>
                </a:solidFill>
                <a:latin typeface="BLotus"/>
                <a:cs typeface="B Zar" panose="00000400000000000000" pitchFamily="2" charset="-78"/>
              </a:rPr>
              <a:t>نتایج </a:t>
            </a:r>
            <a:r>
              <a:rPr lang="fa-IR" sz="2600" smtClean="0">
                <a:solidFill>
                  <a:srgbClr val="242021"/>
                </a:solidFill>
                <a:latin typeface="BLotus"/>
                <a:cs typeface="B Zar" panose="00000400000000000000" pitchFamily="2" charset="-78"/>
              </a:rPr>
              <a:t>به دست آمده نشان </a:t>
            </a:r>
            <a:r>
              <a:rPr lang="fa-IR" sz="2600">
                <a:solidFill>
                  <a:srgbClr val="242021"/>
                </a:solidFill>
                <a:latin typeface="BLotus"/>
                <a:cs typeface="B Zar" panose="00000400000000000000" pitchFamily="2" charset="-78"/>
              </a:rPr>
              <a:t>میدهد </a:t>
            </a:r>
            <a:r>
              <a:rPr lang="fa-IR" sz="2600" smtClean="0">
                <a:solidFill>
                  <a:srgbClr val="242021"/>
                </a:solidFill>
                <a:latin typeface="BLotus"/>
                <a:cs typeface="B Zar" panose="00000400000000000000" pitchFamily="2" charset="-78"/>
              </a:rPr>
              <a:t>که دانشجویان </a:t>
            </a:r>
            <a:r>
              <a:rPr lang="fa-IR" sz="2600">
                <a:solidFill>
                  <a:srgbClr val="242021"/>
                </a:solidFill>
                <a:latin typeface="BLotus"/>
                <a:cs typeface="B Zar" panose="00000400000000000000" pitchFamily="2" charset="-78"/>
              </a:rPr>
              <a:t>ترجیح میدهند بهترتیب به گردش و تفریح، معاشرت با دوستان، </a:t>
            </a:r>
            <a:r>
              <a:rPr lang="fa-IR" sz="2600">
                <a:solidFill>
                  <a:srgbClr val="242021"/>
                </a:solidFill>
                <a:latin typeface="BLotus"/>
                <a:cs typeface="B Zar" panose="00000400000000000000" pitchFamily="2" charset="-78"/>
              </a:rPr>
              <a:t>مطالعة </a:t>
            </a:r>
            <a:r>
              <a:rPr lang="fa-IR" sz="2600" smtClean="0">
                <a:solidFill>
                  <a:srgbClr val="242021"/>
                </a:solidFill>
                <a:latin typeface="BLotus"/>
                <a:cs typeface="B Zar" panose="00000400000000000000" pitchFamily="2" charset="-78"/>
              </a:rPr>
              <a:t>کتاب، ورزش </a:t>
            </a:r>
            <a:r>
              <a:rPr lang="fa-IR" sz="2600">
                <a:solidFill>
                  <a:srgbClr val="242021"/>
                </a:solidFill>
                <a:latin typeface="BLotus"/>
                <a:cs typeface="B Zar" panose="00000400000000000000" pitchFamily="2" charset="-78"/>
              </a:rPr>
              <a:t>کردن، کارهای علمی، تفکر و کار با اینترنت بپردازند که در این مورد نیز </a:t>
            </a:r>
            <a:r>
              <a:rPr lang="fa-IR" sz="2600">
                <a:solidFill>
                  <a:srgbClr val="242021"/>
                </a:solidFill>
                <a:latin typeface="BLotus"/>
                <a:cs typeface="B Zar" panose="00000400000000000000" pitchFamily="2" charset="-78"/>
              </a:rPr>
              <a:t>تفاوت </a:t>
            </a:r>
            <a:r>
              <a:rPr lang="fa-IR" sz="2600" smtClean="0">
                <a:solidFill>
                  <a:srgbClr val="242021"/>
                </a:solidFill>
                <a:latin typeface="BLotus"/>
                <a:cs typeface="B Zar" panose="00000400000000000000" pitchFamily="2" charset="-78"/>
              </a:rPr>
              <a:t>میان اولویتها </a:t>
            </a:r>
            <a:r>
              <a:rPr lang="fa-IR" sz="2600">
                <a:solidFill>
                  <a:srgbClr val="242021"/>
                </a:solidFill>
                <a:latin typeface="BLotus"/>
                <a:cs typeface="B Zar" panose="00000400000000000000" pitchFamily="2" charset="-78"/>
              </a:rPr>
              <a:t>دیده </a:t>
            </a:r>
            <a:r>
              <a:rPr lang="fa-IR" sz="2600">
                <a:solidFill>
                  <a:srgbClr val="242021"/>
                </a:solidFill>
                <a:latin typeface="BLotus"/>
                <a:cs typeface="B Zar" panose="00000400000000000000" pitchFamily="2" charset="-78"/>
              </a:rPr>
              <a:t>میشود</a:t>
            </a:r>
            <a:r>
              <a:rPr lang="fa-IR" sz="2600">
                <a:solidFill>
                  <a:prstClr val="black"/>
                </a:solidFill>
                <a:cs typeface="B Zar" panose="00000400000000000000" pitchFamily="2" charset="-78"/>
              </a:rPr>
              <a:t> </a:t>
            </a:r>
            <a:endParaRPr lang="fa-IR" sz="2600" smtClean="0">
              <a:solidFill>
                <a:prstClr val="black"/>
              </a:solidFill>
              <a:cs typeface="B Zar" panose="00000400000000000000" pitchFamily="2" charset="-78"/>
            </a:endParaRPr>
          </a:p>
          <a:p>
            <a:pPr lvl="0" algn="just"/>
            <a:r>
              <a:rPr lang="fa-IR" sz="2600">
                <a:solidFill>
                  <a:prstClr val="black"/>
                </a:solidFill>
                <a:cs typeface="B Zar" panose="00000400000000000000" pitchFamily="2" charset="-78"/>
              </a:rPr>
              <a:t/>
            </a:r>
            <a:br>
              <a:rPr lang="fa-IR" sz="2600">
                <a:solidFill>
                  <a:prstClr val="black"/>
                </a:solidFill>
                <a:cs typeface="B Zar" panose="00000400000000000000" pitchFamily="2" charset="-78"/>
              </a:rPr>
            </a:br>
            <a:endParaRPr lang="fa-IR" sz="2600">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27168062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در ادامه به بررسی </a:t>
            </a:r>
            <a:r>
              <a:rPr lang="fa-IR" b="0" i="0" smtClean="0">
                <a:solidFill>
                  <a:srgbClr val="242021"/>
                </a:solidFill>
                <a:effectLst/>
                <a:latin typeface="BLotus"/>
                <a:cs typeface="B Zar" panose="00000400000000000000" pitchFamily="2" charset="-78"/>
              </a:rPr>
              <a:t>رابطه های </a:t>
            </a:r>
            <a:r>
              <a:rPr lang="fa-IR" b="0" i="0" smtClean="0">
                <a:solidFill>
                  <a:srgbClr val="242021"/>
                </a:solidFill>
                <a:effectLst/>
                <a:latin typeface="BLotus"/>
                <a:cs typeface="B Zar" panose="00000400000000000000" pitchFamily="2" charset="-78"/>
              </a:rPr>
              <a:t>همبستگی میان خوابگاهی یا غیرخوابگاهی بودن و برخی </a:t>
            </a:r>
            <a:r>
              <a:rPr lang="fa-IR" b="0" i="0" smtClean="0">
                <a:solidFill>
                  <a:srgbClr val="242021"/>
                </a:solidFill>
                <a:effectLst/>
                <a:latin typeface="BLotus"/>
                <a:cs typeface="B Zar" panose="00000400000000000000" pitchFamily="2" charset="-78"/>
              </a:rPr>
              <a:t>از گرایشهای </a:t>
            </a:r>
            <a:r>
              <a:rPr lang="fa-IR" b="0" i="0" smtClean="0">
                <a:solidFill>
                  <a:srgbClr val="242021"/>
                </a:solidFill>
                <a:effectLst/>
                <a:latin typeface="BLotus"/>
                <a:cs typeface="B Zar" panose="00000400000000000000" pitchFamily="2" charset="-78"/>
              </a:rPr>
              <a:t>ارزشی دانشجویان ميپردازیم؛ مواردی چون نوع نگرانی دربارة آینده خود، </a:t>
            </a:r>
            <a:r>
              <a:rPr lang="fa-IR" b="0" i="0" smtClean="0">
                <a:solidFill>
                  <a:srgbClr val="242021"/>
                </a:solidFill>
                <a:effectLst/>
                <a:latin typeface="BLotus"/>
                <a:cs typeface="B Zar" panose="00000400000000000000" pitchFamily="2" charset="-78"/>
              </a:rPr>
              <a:t>اهداف زندگی</a:t>
            </a:r>
            <a:r>
              <a:rPr lang="fa-IR" b="0" i="0" smtClean="0">
                <a:solidFill>
                  <a:srgbClr val="242021"/>
                </a:solidFill>
                <a:effectLst/>
                <a:latin typeface="BLotus"/>
                <a:cs typeface="B Zar" panose="00000400000000000000" pitchFamily="2" charset="-78"/>
              </a:rPr>
              <a:t>، </a:t>
            </a:r>
            <a:r>
              <a:rPr lang="fa-IR" b="0" i="0" smtClean="0">
                <a:solidFill>
                  <a:srgbClr val="242021"/>
                </a:solidFill>
                <a:effectLst/>
                <a:latin typeface="BLotus"/>
                <a:cs typeface="B Zar" panose="00000400000000000000" pitchFamily="2" charset="-78"/>
              </a:rPr>
              <a:t>دغدغه ها </a:t>
            </a:r>
            <a:r>
              <a:rPr lang="fa-IR" b="0" i="0" smtClean="0">
                <a:solidFill>
                  <a:srgbClr val="242021"/>
                </a:solidFill>
                <a:effectLst/>
                <a:latin typeface="BLotus"/>
                <a:cs typeface="B Zar" panose="00000400000000000000" pitchFamily="2" charset="-78"/>
              </a:rPr>
              <a:t>برای جامعه و دانشگاه و ...؛ چراکه گرایشهای ارزشی بهمثابه معیارهای </a:t>
            </a:r>
            <a:r>
              <a:rPr lang="fa-IR" b="0" i="0" smtClean="0">
                <a:solidFill>
                  <a:srgbClr val="242021"/>
                </a:solidFill>
                <a:effectLst/>
                <a:latin typeface="BLotus"/>
                <a:cs typeface="B Zar" panose="00000400000000000000" pitchFamily="2" charset="-78"/>
              </a:rPr>
              <a:t>خوب و </a:t>
            </a:r>
            <a:r>
              <a:rPr lang="fa-IR" b="0" i="0" smtClean="0">
                <a:solidFill>
                  <a:srgbClr val="242021"/>
                </a:solidFill>
                <a:effectLst/>
                <a:latin typeface="BLotus"/>
                <a:cs typeface="B Zar" panose="00000400000000000000" pitchFamily="2" charset="-78"/>
              </a:rPr>
              <a:t>بد، نوع قضاوتها و دغدغهها را متأثر میسازند و همچنین اهداف زندگی را شکل میدهند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4290646" y="4178104"/>
            <a:ext cx="3938954" cy="151931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گرایشهای ارزشی</a:t>
            </a:r>
            <a:endParaRPr lang="fa-IR" b="1">
              <a:solidFill>
                <a:srgbClr val="FF0000"/>
              </a:solidFill>
            </a:endParaRPr>
          </a:p>
        </p:txBody>
      </p:sp>
    </p:spTree>
    <p:extLst>
      <p:ext uri="{BB962C8B-B14F-4D97-AF65-F5344CB8AC3E}">
        <p14:creationId xmlns:p14="http://schemas.microsoft.com/office/powerpoint/2010/main" val="28869298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بررسی همبستگی ميان خوابگاهی یا غيرخوابگاهی بودن با برخی گرایشهای ارزشی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نتایج این تحقیق نشان میدهد که مهمترین دغدغه جوانان مورد بررسی، مسأله اشتغال </a:t>
            </a:r>
            <a:r>
              <a:rPr lang="fa-IR" b="0" i="0" smtClean="0">
                <a:solidFill>
                  <a:srgbClr val="242021"/>
                </a:solidFill>
                <a:effectLst/>
                <a:latin typeface="BLotus"/>
                <a:cs typeface="B Zar" panose="00000400000000000000" pitchFamily="2" charset="-78"/>
              </a:rPr>
              <a:t>مناسب است</a:t>
            </a:r>
            <a:r>
              <a:rPr lang="fa-IR" b="0" i="0" smtClean="0">
                <a:solidFill>
                  <a:srgbClr val="242021"/>
                </a:solidFill>
                <a:effectLst/>
                <a:latin typeface="BLotus"/>
                <a:cs typeface="B Zar" panose="00000400000000000000" pitchFamily="2" charset="-78"/>
              </a:rPr>
              <a:t>. پس از آن نیز مسایل مالی و اقتصادی مهمترین مسأله آنان به شمار میرود. این نتایج </a:t>
            </a:r>
            <a:r>
              <a:rPr lang="fa-IR" b="0" i="0" smtClean="0">
                <a:solidFill>
                  <a:srgbClr val="242021"/>
                </a:solidFill>
                <a:effectLst/>
                <a:latin typeface="BLotus"/>
                <a:cs typeface="B Zar" panose="00000400000000000000" pitchFamily="2" charset="-78"/>
              </a:rPr>
              <a:t>با یافتههای </a:t>
            </a:r>
            <a:r>
              <a:rPr lang="fa-IR" sz="2000" b="1" i="0" smtClean="0">
                <a:solidFill>
                  <a:srgbClr val="242021"/>
                </a:solidFill>
                <a:effectLst/>
                <a:latin typeface="BLotusBold"/>
                <a:cs typeface="B Zar" panose="00000400000000000000" pitchFamily="2" charset="-78"/>
              </a:rPr>
              <a:t>پیمایش ملي ارزشها و نگرشهاي جوانان ایران </a:t>
            </a:r>
            <a:r>
              <a:rPr lang="fa-IR" b="0" i="0" smtClean="0">
                <a:solidFill>
                  <a:srgbClr val="242021"/>
                </a:solidFill>
                <a:effectLst/>
                <a:latin typeface="BLotus"/>
                <a:cs typeface="B Zar" panose="00000400000000000000" pitchFamily="2" charset="-78"/>
              </a:rPr>
              <a:t>(1383) در </a:t>
            </a:r>
            <a:r>
              <a:rPr lang="fa-IR" b="0" i="0" smtClean="0">
                <a:solidFill>
                  <a:srgbClr val="242021"/>
                </a:solidFill>
                <a:effectLst/>
                <a:latin typeface="BLotus"/>
                <a:cs typeface="B Zar" panose="00000400000000000000" pitchFamily="2" charset="-78"/>
              </a:rPr>
              <a:t>مورد اولویت مسأله </a:t>
            </a:r>
            <a:r>
              <a:rPr lang="fa-IR" b="0" i="0" smtClean="0">
                <a:solidFill>
                  <a:srgbClr val="242021"/>
                </a:solidFill>
                <a:effectLst/>
                <a:latin typeface="BLotus"/>
                <a:cs typeface="B Zar" panose="00000400000000000000" pitchFamily="2" charset="-78"/>
              </a:rPr>
              <a:t>اشتغال و </a:t>
            </a:r>
            <a:r>
              <a:rPr lang="fa-IR" b="0" i="0" smtClean="0">
                <a:solidFill>
                  <a:srgbClr val="242021"/>
                </a:solidFill>
                <a:effectLst/>
                <a:latin typeface="BLotus"/>
                <a:cs typeface="B Zar" panose="00000400000000000000" pitchFamily="2" charset="-78"/>
              </a:rPr>
              <a:t>مسایل مالی مشابهت دارد</a:t>
            </a:r>
            <a:r>
              <a:rPr lang="fa-IR" b="0" i="0" smtClean="0">
                <a:solidFill>
                  <a:srgbClr val="242021"/>
                </a:solidFill>
                <a:effectLst/>
                <a:latin typeface="BLotus"/>
                <a:cs typeface="B Zar" panose="00000400000000000000" pitchFamily="2" charset="-78"/>
              </a:rPr>
              <a:t>.</a:t>
            </a:r>
          </a:p>
          <a:p>
            <a:pPr algn="just"/>
            <a:r>
              <a:rPr lang="fa-IR" b="0" i="0" smtClean="0">
                <a:solidFill>
                  <a:srgbClr val="242021"/>
                </a:solidFill>
                <a:effectLst/>
                <a:latin typeface="BLotus"/>
                <a:cs typeface="B Zar" panose="00000400000000000000" pitchFamily="2" charset="-78"/>
              </a:rPr>
              <a:t/>
            </a:r>
            <a:br>
              <a:rPr lang="fa-IR" b="0" i="0" smtClean="0">
                <a:solidFill>
                  <a:srgbClr val="242021"/>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800665" y="3910818"/>
            <a:ext cx="2630658" cy="113948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مسأله اشتغال مناسب</a:t>
            </a:r>
            <a:endParaRPr lang="fa-IR" b="1">
              <a:solidFill>
                <a:srgbClr val="FF0000"/>
              </a:solidFill>
            </a:endParaRPr>
          </a:p>
        </p:txBody>
      </p:sp>
    </p:spTree>
    <p:extLst>
      <p:ext uri="{BB962C8B-B14F-4D97-AF65-F5344CB8AC3E}">
        <p14:creationId xmlns:p14="http://schemas.microsoft.com/office/powerpoint/2010/main" val="37093214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نتایج آزمون کای دو در خصوص همبستگی بین مهمترین نگرانی دانشجویان </a:t>
            </a:r>
            <a:r>
              <a:rPr lang="fa-IR">
                <a:solidFill>
                  <a:srgbClr val="242021"/>
                </a:solidFill>
                <a:latin typeface="BLotus"/>
                <a:cs typeface="B Zar" panose="00000400000000000000" pitchFamily="2" charset="-78"/>
              </a:rPr>
              <a:t>و </a:t>
            </a:r>
            <a:r>
              <a:rPr lang="fa-IR" smtClean="0">
                <a:solidFill>
                  <a:srgbClr val="242021"/>
                </a:solidFill>
                <a:latin typeface="BLotus"/>
                <a:cs typeface="B Zar" panose="00000400000000000000" pitchFamily="2" charset="-78"/>
              </a:rPr>
              <a:t>محل سکونت </a:t>
            </a:r>
            <a:r>
              <a:rPr lang="fa-IR">
                <a:solidFill>
                  <a:srgbClr val="242021"/>
                </a:solidFill>
                <a:latin typeface="BLotus"/>
                <a:cs typeface="B Zar" panose="00000400000000000000" pitchFamily="2" charset="-78"/>
              </a:rPr>
              <a:t>آنها در جدول زیر نشان میدهد که چون سطح معناداری آزمون 0/00از </a:t>
            </a:r>
            <a:r>
              <a:rPr lang="fa-IR">
                <a:solidFill>
                  <a:srgbClr val="242021"/>
                </a:solidFill>
                <a:latin typeface="BLotus"/>
                <a:cs typeface="B Zar" panose="00000400000000000000" pitchFamily="2" charset="-78"/>
              </a:rPr>
              <a:t>سطح </a:t>
            </a:r>
            <a:r>
              <a:rPr lang="fa-IR" smtClean="0">
                <a:solidFill>
                  <a:srgbClr val="242021"/>
                </a:solidFill>
                <a:latin typeface="BLotus"/>
                <a:cs typeface="B Zar" panose="00000400000000000000" pitchFamily="2" charset="-78"/>
              </a:rPr>
              <a:t>آزمون ( </a:t>
            </a:r>
            <a:r>
              <a:rPr lang="fa-IR">
                <a:solidFill>
                  <a:srgbClr val="242021"/>
                </a:solidFill>
                <a:latin typeface="BLotus"/>
                <a:cs typeface="B Zar" panose="00000400000000000000" pitchFamily="2" charset="-78"/>
              </a:rPr>
              <a:t>)</a:t>
            </a:r>
            <a:r>
              <a:rPr lang="el-GR" sz="2000">
                <a:solidFill>
                  <a:srgbClr val="242021"/>
                </a:solidFill>
                <a:latin typeface="MinionPro-Regular"/>
                <a:cs typeface="B Zar" panose="00000400000000000000" pitchFamily="2" charset="-78"/>
              </a:rPr>
              <a:t>α</a:t>
            </a:r>
            <a:r>
              <a:rPr lang="el-GR">
                <a:solidFill>
                  <a:srgbClr val="242021"/>
                </a:solidFill>
                <a:latin typeface="BLotus"/>
                <a:cs typeface="B Zar" panose="00000400000000000000" pitchFamily="2" charset="-78"/>
              </a:rPr>
              <a:t>=0/05</a:t>
            </a:r>
            <a:r>
              <a:rPr lang="fa-IR">
                <a:solidFill>
                  <a:srgbClr val="242021"/>
                </a:solidFill>
                <a:latin typeface="BLotus"/>
                <a:cs typeface="B Zar" panose="00000400000000000000" pitchFamily="2" charset="-78"/>
              </a:rPr>
              <a:t>کوچکتر است، لذا فرض استقلال و عدم همبستگی بین نوع نگرانی </a:t>
            </a:r>
            <a:r>
              <a:rPr lang="fa-IR">
                <a:solidFill>
                  <a:srgbClr val="242021"/>
                </a:solidFill>
                <a:latin typeface="BLotus"/>
                <a:cs typeface="B Zar" panose="00000400000000000000" pitchFamily="2" charset="-78"/>
              </a:rPr>
              <a:t>دانشجویان </a:t>
            </a:r>
            <a:r>
              <a:rPr lang="fa-IR" smtClean="0">
                <a:solidFill>
                  <a:srgbClr val="242021"/>
                </a:solidFill>
                <a:latin typeface="BLotus"/>
                <a:cs typeface="B Zar" panose="00000400000000000000" pitchFamily="2" charset="-78"/>
              </a:rPr>
              <a:t>و محل </a:t>
            </a:r>
            <a:r>
              <a:rPr lang="fa-IR">
                <a:solidFill>
                  <a:srgbClr val="242021"/>
                </a:solidFill>
                <a:latin typeface="BLotus"/>
                <a:cs typeface="B Zar" panose="00000400000000000000" pitchFamily="2" charset="-78"/>
              </a:rPr>
              <a:t>سکونت آنها با اطمینان 95درصد رد میشود</a:t>
            </a:r>
            <a:endParaRPr lang="fa-IR"/>
          </a:p>
        </p:txBody>
      </p:sp>
    </p:spTree>
    <p:extLst>
      <p:ext uri="{BB962C8B-B14F-4D97-AF65-F5344CB8AC3E}">
        <p14:creationId xmlns:p14="http://schemas.microsoft.com/office/powerpoint/2010/main" val="32567724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815922" y="444400"/>
            <a:ext cx="9298546" cy="5732563"/>
          </a:xfrm>
          <a:prstGeom prst="rect">
            <a:avLst/>
          </a:prstGeom>
        </p:spPr>
      </p:pic>
    </p:spTree>
    <p:extLst>
      <p:ext uri="{BB962C8B-B14F-4D97-AF65-F5344CB8AC3E}">
        <p14:creationId xmlns:p14="http://schemas.microsoft.com/office/powerpoint/2010/main" val="22542025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92083" y="1403799"/>
            <a:ext cx="9235658" cy="4758264"/>
          </a:xfrm>
          <a:prstGeom prst="rect">
            <a:avLst/>
          </a:prstGeom>
        </p:spPr>
      </p:pic>
    </p:spTree>
    <p:extLst>
      <p:ext uri="{BB962C8B-B14F-4D97-AF65-F5344CB8AC3E}">
        <p14:creationId xmlns:p14="http://schemas.microsoft.com/office/powerpoint/2010/main" val="36629564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همانطور که در جدول زیر ملاحظه میشود، مهمترین هدف دانشجویان پیدا کردن </a:t>
            </a:r>
            <a:r>
              <a:rPr lang="fa-IR" b="0" i="0" smtClean="0">
                <a:solidFill>
                  <a:srgbClr val="242021"/>
                </a:solidFill>
                <a:effectLst/>
                <a:latin typeface="BLotus"/>
                <a:cs typeface="B Zar" panose="00000400000000000000" pitchFamily="2" charset="-78"/>
              </a:rPr>
              <a:t>شغل مناسب </a:t>
            </a:r>
            <a:r>
              <a:rPr lang="fa-IR" b="0" i="0" smtClean="0">
                <a:solidFill>
                  <a:srgbClr val="242021"/>
                </a:solidFill>
                <a:effectLst/>
                <a:latin typeface="BLotus"/>
                <a:cs typeface="B Zar" panose="00000400000000000000" pitchFamily="2" charset="-78"/>
              </a:rPr>
              <a:t>و ادامه تحصیل است. این با نتایج پیمایش ملي وضعیت و نگرش و مسائل جوانان </a:t>
            </a:r>
            <a:r>
              <a:rPr lang="fa-IR" b="0" i="0" smtClean="0">
                <a:solidFill>
                  <a:srgbClr val="242021"/>
                </a:solidFill>
                <a:effectLst/>
                <a:latin typeface="BLotus"/>
                <a:cs typeface="B Zar" panose="00000400000000000000" pitchFamily="2" charset="-78"/>
              </a:rPr>
              <a:t>ایران ( </a:t>
            </a:r>
            <a:r>
              <a:rPr lang="fa-IR" b="0" i="0" smtClean="0">
                <a:solidFill>
                  <a:srgbClr val="242021"/>
                </a:solidFill>
                <a:effectLst/>
                <a:latin typeface="BLotus"/>
                <a:cs typeface="B Zar" panose="00000400000000000000" pitchFamily="2" charset="-78"/>
              </a:rPr>
              <a:t>)1381که مهمترین هدف و آرزو خدمت به مردم بیان شده است، متفاوت </a:t>
            </a:r>
            <a:r>
              <a:rPr lang="fa-IR" b="0" i="0" smtClean="0">
                <a:solidFill>
                  <a:srgbClr val="242021"/>
                </a:solidFill>
                <a:effectLst/>
                <a:latin typeface="BLotus"/>
                <a:cs typeface="B Zar" panose="00000400000000000000" pitchFamily="2" charset="-78"/>
              </a:rPr>
              <a:t>است. نتایج </a:t>
            </a:r>
            <a:r>
              <a:rPr lang="fa-IR" b="0" i="0" smtClean="0">
                <a:solidFill>
                  <a:srgbClr val="242021"/>
                </a:solidFill>
                <a:effectLst/>
                <a:latin typeface="BLotus"/>
                <a:cs typeface="B Zar" panose="00000400000000000000" pitchFamily="2" charset="-78"/>
              </a:rPr>
              <a:t>آزمون کای دو در خصوص همبستگی بین مهمترین هدف دانشجویان و نوع </a:t>
            </a:r>
            <a:r>
              <a:rPr lang="fa-IR" b="0" i="0" smtClean="0">
                <a:solidFill>
                  <a:srgbClr val="242021"/>
                </a:solidFill>
                <a:effectLst/>
                <a:latin typeface="BLotus"/>
                <a:cs typeface="B Zar" panose="00000400000000000000" pitchFamily="2" charset="-78"/>
              </a:rPr>
              <a:t>سکونت آنها </a:t>
            </a:r>
            <a:r>
              <a:rPr lang="fa-IR" b="0" i="0" smtClean="0">
                <a:solidFill>
                  <a:srgbClr val="242021"/>
                </a:solidFill>
                <a:effectLst/>
                <a:latin typeface="BLotus"/>
                <a:cs typeface="B Zar" panose="00000400000000000000" pitchFamily="2" charset="-78"/>
              </a:rPr>
              <a:t>در جدول شمارة 2نشان میدهد که چون سطح معناداری آزمون 0/00از سطح </a:t>
            </a:r>
            <a:r>
              <a:rPr lang="fa-IR" b="0" i="0" smtClean="0">
                <a:solidFill>
                  <a:srgbClr val="242021"/>
                </a:solidFill>
                <a:effectLst/>
                <a:latin typeface="BLotus"/>
                <a:cs typeface="B Zar" panose="00000400000000000000" pitchFamily="2" charset="-78"/>
              </a:rPr>
              <a:t>آزمون ( </a:t>
            </a:r>
            <a:r>
              <a:rPr lang="fa-IR" b="0" i="0" smtClean="0">
                <a:solidFill>
                  <a:srgbClr val="242021"/>
                </a:solidFill>
                <a:effectLst/>
                <a:latin typeface="BLotus"/>
                <a:cs typeface="B Zar" panose="00000400000000000000" pitchFamily="2" charset="-78"/>
              </a:rPr>
              <a:t>)</a:t>
            </a:r>
            <a:r>
              <a:rPr lang="el-GR" sz="2000" b="0" i="0" smtClean="0">
                <a:solidFill>
                  <a:srgbClr val="242021"/>
                </a:solidFill>
                <a:effectLst/>
                <a:latin typeface="MinionPro-Regular"/>
                <a:cs typeface="B Zar" panose="00000400000000000000" pitchFamily="2" charset="-78"/>
              </a:rPr>
              <a:t>α</a:t>
            </a:r>
            <a:r>
              <a:rPr lang="el-GR" b="0" i="0" smtClean="0">
                <a:solidFill>
                  <a:srgbClr val="242021"/>
                </a:solidFill>
                <a:effectLst/>
                <a:latin typeface="BLotus"/>
                <a:cs typeface="B Zar" panose="00000400000000000000" pitchFamily="2" charset="-78"/>
              </a:rPr>
              <a:t>=0/05</a:t>
            </a:r>
            <a:r>
              <a:rPr lang="fa-IR" b="0" i="0" smtClean="0">
                <a:solidFill>
                  <a:srgbClr val="242021"/>
                </a:solidFill>
                <a:effectLst/>
                <a:latin typeface="BLotus"/>
                <a:cs typeface="B Zar" panose="00000400000000000000" pitchFamily="2" charset="-78"/>
              </a:rPr>
              <a:t>کوچکتر است، لذا فرض استقلال و عدم همبستگی بین مهمترین هدف و </a:t>
            </a:r>
            <a:r>
              <a:rPr lang="fa-IR" b="0" i="0" smtClean="0">
                <a:solidFill>
                  <a:srgbClr val="242021"/>
                </a:solidFill>
                <a:effectLst/>
                <a:latin typeface="BLotus"/>
                <a:cs typeface="B Zar" panose="00000400000000000000" pitchFamily="2" charset="-78"/>
              </a:rPr>
              <a:t>محل سکونت </a:t>
            </a:r>
            <a:r>
              <a:rPr lang="fa-IR" b="0" i="0" smtClean="0">
                <a:solidFill>
                  <a:srgbClr val="242021"/>
                </a:solidFill>
                <a:effectLst/>
                <a:latin typeface="BLotus"/>
                <a:cs typeface="B Zar" panose="00000400000000000000" pitchFamily="2" charset="-78"/>
              </a:rPr>
              <a:t>آنها با اطمینان 95درصد رد میشود. بر این اساس میتوان گفت </a:t>
            </a:r>
            <a:r>
              <a:rPr lang="fa-IR" b="0" i="0" smtClean="0">
                <a:solidFill>
                  <a:srgbClr val="242021"/>
                </a:solidFill>
                <a:effectLst/>
                <a:latin typeface="BLotus"/>
                <a:cs typeface="B Zar" panose="00000400000000000000" pitchFamily="2" charset="-78"/>
              </a:rPr>
              <a:t>که مهمترین هدف دانشجویان </a:t>
            </a:r>
            <a:r>
              <a:rPr lang="fa-IR" b="0" i="0" smtClean="0">
                <a:solidFill>
                  <a:srgbClr val="242021"/>
                </a:solidFill>
                <a:effectLst/>
                <a:latin typeface="BLotus"/>
                <a:cs typeface="B Zar" panose="00000400000000000000" pitchFamily="2" charset="-78"/>
              </a:rPr>
              <a:t>با نوع سکونت آنها همبستگی معناداری دارد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929861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751527" y="1468192"/>
            <a:ext cx="9053955" cy="4444005"/>
          </a:xfrm>
          <a:prstGeom prst="rect">
            <a:avLst/>
          </a:prstGeom>
        </p:spPr>
      </p:pic>
    </p:spTree>
    <p:extLst>
      <p:ext uri="{BB962C8B-B14F-4D97-AF65-F5344CB8AC3E}">
        <p14:creationId xmlns:p14="http://schemas.microsoft.com/office/powerpoint/2010/main" val="1533558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81070" y="608068"/>
            <a:ext cx="9530367" cy="5568895"/>
          </a:xfrm>
          <a:prstGeom prst="rect">
            <a:avLst/>
          </a:prstGeom>
        </p:spPr>
      </p:pic>
    </p:spTree>
    <p:extLst>
      <p:ext uri="{BB962C8B-B14F-4D97-AF65-F5344CB8AC3E}">
        <p14:creationId xmlns:p14="http://schemas.microsoft.com/office/powerpoint/2010/main" val="25536171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نتایج بررسی ها نشان می دهد که مهمترین دغدغه دانشجویان در زمینه تحولات </a:t>
            </a:r>
            <a:r>
              <a:rPr lang="fa-IR" b="0" i="0" smtClean="0">
                <a:solidFill>
                  <a:srgbClr val="242021"/>
                </a:solidFill>
                <a:effectLst/>
                <a:latin typeface="BLotus"/>
                <a:cs typeface="B Zar" panose="00000400000000000000" pitchFamily="2" charset="-78"/>
              </a:rPr>
              <a:t>فرهنگی، کاهش </a:t>
            </a:r>
            <a:r>
              <a:rPr lang="fa-IR" b="0" i="0" smtClean="0">
                <a:solidFill>
                  <a:srgbClr val="242021"/>
                </a:solidFill>
                <a:effectLst/>
                <a:latin typeface="BLotus"/>
                <a:cs typeface="B Zar" panose="00000400000000000000" pitchFamily="2" charset="-78"/>
              </a:rPr>
              <a:t>امید و اعتماد اجتماعی، کاهش مدارای اجتماعی و افول اخلاقیات است. نتایج </a:t>
            </a:r>
            <a:r>
              <a:rPr lang="fa-IR" b="0" i="0" smtClean="0">
                <a:solidFill>
                  <a:srgbClr val="242021"/>
                </a:solidFill>
                <a:effectLst/>
                <a:latin typeface="BLotus"/>
                <a:cs typeface="B Zar" panose="00000400000000000000" pitchFamily="2" charset="-78"/>
              </a:rPr>
              <a:t>آزمون کای </a:t>
            </a:r>
            <a:r>
              <a:rPr lang="fa-IR" b="0" i="0" smtClean="0">
                <a:solidFill>
                  <a:srgbClr val="242021"/>
                </a:solidFill>
                <a:effectLst/>
                <a:latin typeface="BLotus"/>
                <a:cs typeface="B Zar" panose="00000400000000000000" pitchFamily="2" charset="-78"/>
              </a:rPr>
              <a:t>دو در خصوص همبستگی بین مهمترین دغدغة دانشجویان در زمینة تحولات </a:t>
            </a:r>
            <a:r>
              <a:rPr lang="fa-IR" b="0" i="0" smtClean="0">
                <a:solidFill>
                  <a:srgbClr val="242021"/>
                </a:solidFill>
                <a:effectLst/>
                <a:latin typeface="BLotus"/>
                <a:cs typeface="B Zar" panose="00000400000000000000" pitchFamily="2" charset="-78"/>
              </a:rPr>
              <a:t>فرهنگی کشور </a:t>
            </a:r>
            <a:r>
              <a:rPr lang="fa-IR" b="0" i="0" smtClean="0">
                <a:solidFill>
                  <a:srgbClr val="242021"/>
                </a:solidFill>
                <a:effectLst/>
                <a:latin typeface="BLotus"/>
                <a:cs typeface="B Zar" panose="00000400000000000000" pitchFamily="2" charset="-78"/>
              </a:rPr>
              <a:t>و نوع سکونت آنها نشان میدهد که چون سطح معناداری آزمون 0/00از سطح </a:t>
            </a:r>
            <a:r>
              <a:rPr lang="fa-IR" b="0" i="0" smtClean="0">
                <a:solidFill>
                  <a:srgbClr val="242021"/>
                </a:solidFill>
                <a:effectLst/>
                <a:latin typeface="BLotus"/>
                <a:cs typeface="B Zar" panose="00000400000000000000" pitchFamily="2" charset="-78"/>
              </a:rPr>
              <a:t>آزمون ( </a:t>
            </a:r>
            <a:r>
              <a:rPr lang="fa-IR" b="0" i="0" smtClean="0">
                <a:solidFill>
                  <a:srgbClr val="242021"/>
                </a:solidFill>
                <a:effectLst/>
                <a:latin typeface="BLotus"/>
                <a:cs typeface="B Zar" panose="00000400000000000000" pitchFamily="2" charset="-78"/>
              </a:rPr>
              <a:t>)</a:t>
            </a:r>
            <a:r>
              <a:rPr lang="el-GR" sz="2000" b="0" i="0" smtClean="0">
                <a:solidFill>
                  <a:srgbClr val="242021"/>
                </a:solidFill>
                <a:effectLst/>
                <a:latin typeface="MinionPro-Regular"/>
                <a:cs typeface="B Zar" panose="00000400000000000000" pitchFamily="2" charset="-78"/>
              </a:rPr>
              <a:t>α</a:t>
            </a:r>
            <a:r>
              <a:rPr lang="el-GR" b="0" i="0" smtClean="0">
                <a:solidFill>
                  <a:srgbClr val="242021"/>
                </a:solidFill>
                <a:effectLst/>
                <a:latin typeface="BLotus"/>
                <a:cs typeface="B Zar" panose="00000400000000000000" pitchFamily="2" charset="-78"/>
              </a:rPr>
              <a:t>=0/05</a:t>
            </a:r>
            <a:r>
              <a:rPr lang="fa-IR" b="0" i="0" smtClean="0">
                <a:solidFill>
                  <a:srgbClr val="242021"/>
                </a:solidFill>
                <a:effectLst/>
                <a:latin typeface="BLotus"/>
                <a:cs typeface="B Zar" panose="00000400000000000000" pitchFamily="2" charset="-78"/>
              </a:rPr>
              <a:t>کوچکتر است، لذا با اطمینان 95درصد میتوان گفت که بین مهمترین </a:t>
            </a:r>
            <a:r>
              <a:rPr lang="fa-IR" b="0" i="0" smtClean="0">
                <a:solidFill>
                  <a:srgbClr val="242021"/>
                </a:solidFill>
                <a:effectLst/>
                <a:latin typeface="BLotus"/>
                <a:cs typeface="B Zar" panose="00000400000000000000" pitchFamily="2" charset="-78"/>
              </a:rPr>
              <a:t>دغدغة دانشجویان </a:t>
            </a:r>
            <a:r>
              <a:rPr lang="fa-IR" b="0" i="0" smtClean="0">
                <a:solidFill>
                  <a:srgbClr val="242021"/>
                </a:solidFill>
                <a:effectLst/>
                <a:latin typeface="BLotus"/>
                <a:cs typeface="B Zar" panose="00000400000000000000" pitchFamily="2" charset="-78"/>
              </a:rPr>
              <a:t>در زمینة تحولات فرهنگی با نوع سکونت آنها همبستگی معناداری وجود دارد.</a:t>
            </a:r>
            <a:r>
              <a:rPr lang="fa-IR" smtClean="0">
                <a:cs typeface="B Zar" panose="00000400000000000000" pitchFamily="2" charset="-78"/>
              </a:rPr>
              <a:t> </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1799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از آموزش و پرورش تا </a:t>
            </a:r>
            <a:r>
              <a:rPr lang="fa-IR" smtClean="0">
                <a:solidFill>
                  <a:srgbClr val="242021"/>
                </a:solidFill>
                <a:latin typeface="BLotus"/>
                <a:cs typeface="B Zar" panose="00000400000000000000" pitchFamily="2" charset="-78"/>
              </a:rPr>
              <a:t>هنر، از </a:t>
            </a:r>
            <a:r>
              <a:rPr lang="fa-IR">
                <a:solidFill>
                  <a:srgbClr val="242021"/>
                </a:solidFill>
                <a:latin typeface="BLotus"/>
                <a:cs typeface="B Zar" panose="00000400000000000000" pitchFamily="2" charset="-78"/>
              </a:rPr>
              <a:t>رادیو و تلویزیون گرفته تا اوقات فراغت، جوانان مهمترین گروههای هدف </a:t>
            </a:r>
            <a:r>
              <a:rPr lang="fa-IR" smtClean="0">
                <a:solidFill>
                  <a:srgbClr val="242021"/>
                </a:solidFill>
                <a:latin typeface="BLotus"/>
                <a:cs typeface="B Zar" panose="00000400000000000000" pitchFamily="2" charset="-78"/>
              </a:rPr>
              <a:t>هستند. برای </a:t>
            </a:r>
            <a:r>
              <a:rPr lang="fa-IR">
                <a:solidFill>
                  <a:srgbClr val="242021"/>
                </a:solidFill>
                <a:latin typeface="BLotus"/>
                <a:cs typeface="B Zar" panose="00000400000000000000" pitchFamily="2" charset="-78"/>
              </a:rPr>
              <a:t>ایران با جمعیت بالای جوان این پدیده اهمیت خاص خود را دارد، بهویژه </a:t>
            </a:r>
            <a:r>
              <a:rPr lang="fa-IR" smtClean="0">
                <a:solidFill>
                  <a:srgbClr val="242021"/>
                </a:solidFill>
                <a:latin typeface="BLotus"/>
                <a:cs typeface="B Zar" panose="00000400000000000000" pitchFamily="2" charset="-78"/>
              </a:rPr>
              <a:t>آنکه انقلاب </a:t>
            </a:r>
            <a:r>
              <a:rPr lang="fa-IR">
                <a:solidFill>
                  <a:srgbClr val="242021"/>
                </a:solidFill>
                <a:latin typeface="BLotus"/>
                <a:cs typeface="B Zar" panose="00000400000000000000" pitchFamily="2" charset="-78"/>
              </a:rPr>
              <a:t>اسلامی با </a:t>
            </a:r>
            <a:r>
              <a:rPr lang="fa-IR" smtClean="0">
                <a:solidFill>
                  <a:srgbClr val="242021"/>
                </a:solidFill>
                <a:latin typeface="BLotus"/>
                <a:cs typeface="B Zar" panose="00000400000000000000" pitchFamily="2" charset="-78"/>
              </a:rPr>
              <a:t>داعیه های </a:t>
            </a:r>
            <a:r>
              <a:rPr lang="fa-IR">
                <a:solidFill>
                  <a:srgbClr val="242021"/>
                </a:solidFill>
                <a:latin typeface="BLotus"/>
                <a:cs typeface="B Zar" panose="00000400000000000000" pitchFamily="2" charset="-78"/>
              </a:rPr>
              <a:t>خاص فرهنگی خود از انقلابهای دیگر متمایز ميشود. در </a:t>
            </a:r>
            <a:r>
              <a:rPr lang="fa-IR" smtClean="0">
                <a:solidFill>
                  <a:srgbClr val="242021"/>
                </a:solidFill>
                <a:latin typeface="BLotus"/>
                <a:cs typeface="B Zar" panose="00000400000000000000" pitchFamily="2" charset="-78"/>
              </a:rPr>
              <a:t>میان گروههای </a:t>
            </a:r>
            <a:r>
              <a:rPr lang="fa-IR">
                <a:solidFill>
                  <a:srgbClr val="242021"/>
                </a:solidFill>
                <a:latin typeface="BLotus"/>
                <a:cs typeface="B Zar" panose="00000400000000000000" pitchFamily="2" charset="-78"/>
              </a:rPr>
              <a:t>مختلف جوانان نیز دانشجویان اهمیت ویژهای دارند، چراکه احتمالاًدر آینده </a:t>
            </a:r>
            <a:r>
              <a:rPr lang="fa-IR" smtClean="0">
                <a:solidFill>
                  <a:srgbClr val="242021"/>
                </a:solidFill>
                <a:latin typeface="BLotus"/>
                <a:cs typeface="B Zar" panose="00000400000000000000" pitchFamily="2" charset="-78"/>
              </a:rPr>
              <a:t>این گروه </a:t>
            </a:r>
            <a:r>
              <a:rPr lang="fa-IR">
                <a:solidFill>
                  <a:srgbClr val="242021"/>
                </a:solidFill>
                <a:latin typeface="BLotus"/>
                <a:cs typeface="B Zar" panose="00000400000000000000" pitchFamily="2" charset="-78"/>
              </a:rPr>
              <a:t>از جوانان مسئولیت مهمترین مناصب اجتماعی را برعهده خواهند داشت. </a:t>
            </a:r>
            <a:r>
              <a:rPr lang="fa-IR">
                <a:solidFill>
                  <a:srgbClr val="FF0000"/>
                </a:solidFill>
                <a:latin typeface="BLotus"/>
                <a:cs typeface="B Zar" panose="00000400000000000000" pitchFamily="2" charset="-78"/>
              </a:rPr>
              <a:t>به این </a:t>
            </a:r>
            <a:r>
              <a:rPr lang="fa-IR" smtClean="0">
                <a:solidFill>
                  <a:srgbClr val="FF0000"/>
                </a:solidFill>
                <a:latin typeface="BLotus"/>
                <a:cs typeface="B Zar" panose="00000400000000000000" pitchFamily="2" charset="-78"/>
              </a:rPr>
              <a:t>دلیل، این </a:t>
            </a:r>
            <a:r>
              <a:rPr lang="fa-IR">
                <a:solidFill>
                  <a:srgbClr val="FF0000"/>
                </a:solidFill>
                <a:latin typeface="BLotus"/>
                <a:cs typeface="B Zar" panose="00000400000000000000" pitchFamily="2" charset="-78"/>
              </a:rPr>
              <a:t>مقاله به بررسی برخی از ابعاد گرایشهای فرهنگی دانشجویان میپردازد</a:t>
            </a:r>
            <a:endParaRPr lang="fa-IR">
              <a:solidFill>
                <a:srgbClr val="FF0000"/>
              </a:solidFill>
            </a:endParaRPr>
          </a:p>
        </p:txBody>
      </p:sp>
    </p:spTree>
    <p:extLst>
      <p:ext uri="{BB962C8B-B14F-4D97-AF65-F5344CB8AC3E}">
        <p14:creationId xmlns:p14="http://schemas.microsoft.com/office/powerpoint/2010/main" val="7733745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81071" y="518125"/>
            <a:ext cx="9659154" cy="5898695"/>
          </a:xfrm>
          <a:prstGeom prst="rect">
            <a:avLst/>
          </a:prstGeom>
        </p:spPr>
      </p:pic>
    </p:spTree>
    <p:extLst>
      <p:ext uri="{BB962C8B-B14F-4D97-AF65-F5344CB8AC3E}">
        <p14:creationId xmlns:p14="http://schemas.microsoft.com/office/powerpoint/2010/main" val="686203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70937" y="1195332"/>
            <a:ext cx="10182863" cy="5063801"/>
          </a:xfrm>
          <a:prstGeom prst="rect">
            <a:avLst/>
          </a:prstGeom>
        </p:spPr>
      </p:pic>
    </p:spTree>
    <p:extLst>
      <p:ext uri="{BB962C8B-B14F-4D97-AF65-F5344CB8AC3E}">
        <p14:creationId xmlns:p14="http://schemas.microsoft.com/office/powerpoint/2010/main" val="36913937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دانشجویان بررسی شده در این تحقیق محدودیتهای سیاسی، ضعف مدیریت و </a:t>
            </a:r>
            <a:r>
              <a:rPr lang="fa-IR" b="0" i="0" smtClean="0">
                <a:solidFill>
                  <a:srgbClr val="242021"/>
                </a:solidFill>
                <a:effectLst/>
                <a:latin typeface="BLotus"/>
                <a:cs typeface="B Zar" panose="00000400000000000000" pitchFamily="2" charset="-78"/>
              </a:rPr>
              <a:t>عدم پویایی </a:t>
            </a:r>
            <a:r>
              <a:rPr lang="fa-IR" b="0" i="0" smtClean="0">
                <a:solidFill>
                  <a:srgbClr val="242021"/>
                </a:solidFill>
                <a:effectLst/>
                <a:latin typeface="BLotus"/>
                <a:cs typeface="B Zar" panose="00000400000000000000" pitchFamily="2" charset="-78"/>
              </a:rPr>
              <a:t>علمی اساتید را مهمترین مشکلات دانشگاههای ایران دانستهاند. نتایج آزمون </a:t>
            </a:r>
            <a:r>
              <a:rPr lang="fa-IR" b="0" i="0" smtClean="0">
                <a:solidFill>
                  <a:srgbClr val="242021"/>
                </a:solidFill>
                <a:effectLst/>
                <a:latin typeface="BLotus"/>
                <a:cs typeface="B Zar" panose="00000400000000000000" pitchFamily="2" charset="-78"/>
              </a:rPr>
              <a:t>کای دو </a:t>
            </a:r>
            <a:r>
              <a:rPr lang="fa-IR" b="0" i="0" smtClean="0">
                <a:solidFill>
                  <a:srgbClr val="242021"/>
                </a:solidFill>
                <a:effectLst/>
                <a:latin typeface="BLotus"/>
                <a:cs typeface="B Zar" panose="00000400000000000000" pitchFamily="2" charset="-78"/>
              </a:rPr>
              <a:t>در خصوص همبستگی بین مهمترین مسائل دانشگاههای ایران از دید دانشجویان و </a:t>
            </a:r>
            <a:r>
              <a:rPr lang="fa-IR" b="0" i="0" smtClean="0">
                <a:solidFill>
                  <a:srgbClr val="242021"/>
                </a:solidFill>
                <a:effectLst/>
                <a:latin typeface="BLotus"/>
                <a:cs typeface="B Zar" panose="00000400000000000000" pitchFamily="2" charset="-78"/>
              </a:rPr>
              <a:t>نوع سکونت </a:t>
            </a:r>
            <a:r>
              <a:rPr lang="fa-IR" b="0" i="0" smtClean="0">
                <a:solidFill>
                  <a:srgbClr val="242021"/>
                </a:solidFill>
                <a:effectLst/>
                <a:latin typeface="BLotus"/>
                <a:cs typeface="B Zar" panose="00000400000000000000" pitchFamily="2" charset="-78"/>
              </a:rPr>
              <a:t>آنها در جدول زیر نشان میدهد که چون سطح معناداری آزمون 0/00از سطح </a:t>
            </a:r>
            <a:r>
              <a:rPr lang="fa-IR" b="0" i="0" smtClean="0">
                <a:solidFill>
                  <a:srgbClr val="242021"/>
                </a:solidFill>
                <a:effectLst/>
                <a:latin typeface="BLotus"/>
                <a:cs typeface="B Zar" panose="00000400000000000000" pitchFamily="2" charset="-78"/>
              </a:rPr>
              <a:t>آزمون ( </a:t>
            </a:r>
            <a:r>
              <a:rPr lang="fa-IR" b="0" i="0" smtClean="0">
                <a:solidFill>
                  <a:srgbClr val="242021"/>
                </a:solidFill>
                <a:effectLst/>
                <a:latin typeface="BLotus"/>
                <a:cs typeface="B Zar" panose="00000400000000000000" pitchFamily="2" charset="-78"/>
              </a:rPr>
              <a:t>)</a:t>
            </a:r>
            <a:r>
              <a:rPr lang="el-GR" sz="2000" b="0" i="0" smtClean="0">
                <a:solidFill>
                  <a:srgbClr val="242021"/>
                </a:solidFill>
                <a:effectLst/>
                <a:latin typeface="MinionPro-Regular"/>
                <a:cs typeface="B Zar" panose="00000400000000000000" pitchFamily="2" charset="-78"/>
              </a:rPr>
              <a:t>α</a:t>
            </a:r>
            <a:r>
              <a:rPr lang="el-GR" b="0" i="0" smtClean="0">
                <a:solidFill>
                  <a:srgbClr val="242021"/>
                </a:solidFill>
                <a:effectLst/>
                <a:latin typeface="BLotus"/>
                <a:cs typeface="B Zar" panose="00000400000000000000" pitchFamily="2" charset="-78"/>
              </a:rPr>
              <a:t>=0/05</a:t>
            </a:r>
            <a:r>
              <a:rPr lang="fa-IR" b="0" i="0" smtClean="0">
                <a:solidFill>
                  <a:srgbClr val="242021"/>
                </a:solidFill>
                <a:effectLst/>
                <a:latin typeface="BLotus"/>
                <a:cs typeface="B Zar" panose="00000400000000000000" pitchFamily="2" charset="-78"/>
              </a:rPr>
              <a:t>کوچکتر است، لذا با اطمینان 95درصد میتوان گفت که بین مهمترین </a:t>
            </a:r>
            <a:r>
              <a:rPr lang="fa-IR" b="0" i="0" smtClean="0">
                <a:solidFill>
                  <a:srgbClr val="242021"/>
                </a:solidFill>
                <a:effectLst/>
                <a:latin typeface="BLotus"/>
                <a:cs typeface="B Zar" panose="00000400000000000000" pitchFamily="2" charset="-78"/>
              </a:rPr>
              <a:t>مسئلة دانشگاههای </a:t>
            </a:r>
            <a:r>
              <a:rPr lang="fa-IR" b="0" i="0" smtClean="0">
                <a:solidFill>
                  <a:srgbClr val="242021"/>
                </a:solidFill>
                <a:effectLst/>
                <a:latin typeface="BLotus"/>
                <a:cs typeface="B Zar" panose="00000400000000000000" pitchFamily="2" charset="-78"/>
              </a:rPr>
              <a:t>ایرانی با نوع سکونت آنها همبستگی معناداری وجود دارد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80661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675318"/>
            <a:ext cx="10392177" cy="5501645"/>
          </a:xfrm>
          <a:prstGeom prst="rect">
            <a:avLst/>
          </a:prstGeom>
        </p:spPr>
      </p:pic>
    </p:spTree>
    <p:extLst>
      <p:ext uri="{BB962C8B-B14F-4D97-AF65-F5344CB8AC3E}">
        <p14:creationId xmlns:p14="http://schemas.microsoft.com/office/powerpoint/2010/main" val="19768330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همچنین یافته های </a:t>
            </a:r>
            <a:r>
              <a:rPr lang="fa-IR" b="0" i="0" smtClean="0">
                <a:solidFill>
                  <a:srgbClr val="242021"/>
                </a:solidFill>
                <a:effectLst/>
                <a:latin typeface="BLotus"/>
                <a:cs typeface="B Zar" panose="00000400000000000000" pitchFamily="2" charset="-78"/>
              </a:rPr>
              <a:t>پژوهش در زمینة مقایسة میانگین امتیازات عوامل موفقیت در زندگی </a:t>
            </a:r>
            <a:r>
              <a:rPr lang="fa-IR" b="0" i="0" smtClean="0">
                <a:solidFill>
                  <a:srgbClr val="242021"/>
                </a:solidFill>
                <a:effectLst/>
                <a:latin typeface="BLotus"/>
                <a:cs typeface="B Zar" panose="00000400000000000000" pitchFamily="2" charset="-78"/>
              </a:rPr>
              <a:t>آیندة دانشجویان </a:t>
            </a:r>
            <a:r>
              <a:rPr lang="fa-IR" b="0" i="0" smtClean="0">
                <a:solidFill>
                  <a:srgbClr val="242021"/>
                </a:solidFill>
                <a:effectLst/>
                <a:latin typeface="BLotus"/>
                <a:cs typeface="B Zar" panose="00000400000000000000" pitchFamily="2" charset="-78"/>
              </a:rPr>
              <a:t>خوابگاهی و غیرخوابگاهی (بر حسب تلقی خود ایشان) نشان میدهد که </a:t>
            </a:r>
            <a:r>
              <a:rPr lang="fa-IR" b="0" i="0" smtClean="0">
                <a:solidFill>
                  <a:srgbClr val="242021"/>
                </a:solidFill>
                <a:effectLst/>
                <a:latin typeface="BLotus"/>
                <a:cs typeface="B Zar" panose="00000400000000000000" pitchFamily="2" charset="-78"/>
              </a:rPr>
              <a:t>تفاوت معناداری </a:t>
            </a:r>
            <a:r>
              <a:rPr lang="fa-IR" b="0" i="0" smtClean="0">
                <a:solidFill>
                  <a:srgbClr val="242021"/>
                </a:solidFill>
                <a:effectLst/>
                <a:latin typeface="BLotus"/>
                <a:cs typeface="B Zar" panose="00000400000000000000" pitchFamily="2" charset="-78"/>
              </a:rPr>
              <a:t>بین دیدگاههای دو گروه دانشجویان خوابگاهی و غیرخوابگاهی به لحاظ میزان </a:t>
            </a:r>
            <a:r>
              <a:rPr lang="fa-IR" b="0" i="0" smtClean="0">
                <a:solidFill>
                  <a:srgbClr val="242021"/>
                </a:solidFill>
                <a:effectLst/>
                <a:latin typeface="BLotus"/>
                <a:cs typeface="B Zar" panose="00000400000000000000" pitchFamily="2" charset="-78"/>
              </a:rPr>
              <a:t>اهمیت داشتن </a:t>
            </a:r>
            <a:r>
              <a:rPr lang="fa-IR" b="0" i="0" smtClean="0">
                <a:solidFill>
                  <a:srgbClr val="242021"/>
                </a:solidFill>
                <a:effectLst/>
                <a:latin typeface="BLotus"/>
                <a:cs typeface="B Zar" panose="00000400000000000000" pitchFamily="2" charset="-78"/>
              </a:rPr>
              <a:t>یک شغل مناسب، داشتن یک حرفه و تخصص و داشتن سلامتی در تأمین آینده </a:t>
            </a:r>
            <a:r>
              <a:rPr lang="fa-IR" b="0" i="0" smtClean="0">
                <a:solidFill>
                  <a:srgbClr val="242021"/>
                </a:solidFill>
                <a:effectLst/>
                <a:latin typeface="BLotus"/>
                <a:cs typeface="B Zar" panose="00000400000000000000" pitchFamily="2" charset="-78"/>
              </a:rPr>
              <a:t>وجود ندارد</a:t>
            </a:r>
            <a:r>
              <a:rPr lang="fa-IR" b="0" i="0" smtClean="0">
                <a:solidFill>
                  <a:srgbClr val="242021"/>
                </a:solidFill>
                <a:effectLst/>
                <a:latin typeface="BLotus"/>
                <a:cs typeface="B Zar" panose="00000400000000000000" pitchFamily="2" charset="-78"/>
              </a:rPr>
              <a:t>، اما از دید این دو دسته از دانشجویان تفاوت معناداری بین اهمیت داشتن </a:t>
            </a:r>
            <a:r>
              <a:rPr lang="fa-IR" b="0" i="0" smtClean="0">
                <a:solidFill>
                  <a:srgbClr val="242021"/>
                </a:solidFill>
                <a:effectLst/>
                <a:latin typeface="BLotus"/>
                <a:cs typeface="B Zar" panose="00000400000000000000" pitchFamily="2" charset="-78"/>
              </a:rPr>
              <a:t>تحصیلات عالی</a:t>
            </a:r>
            <a:r>
              <a:rPr lang="fa-IR" b="0" i="0" smtClean="0">
                <a:solidFill>
                  <a:srgbClr val="242021"/>
                </a:solidFill>
                <a:effectLst/>
                <a:latin typeface="BLotus"/>
                <a:cs typeface="B Zar" panose="00000400000000000000" pitchFamily="2" charset="-78"/>
              </a:rPr>
              <a:t>، داشتن خانه، درآمد بالا، والدین </a:t>
            </a:r>
            <a:r>
              <a:rPr lang="fa-IR" b="0" i="0" smtClean="0">
                <a:solidFill>
                  <a:srgbClr val="242021"/>
                </a:solidFill>
                <a:effectLst/>
                <a:latin typeface="BLotus"/>
                <a:cs typeface="B Zar" panose="00000400000000000000" pitchFamily="2" charset="-78"/>
              </a:rPr>
              <a:t>حمایت کننده</a:t>
            </a:r>
            <a:r>
              <a:rPr lang="fa-IR" b="0" i="0" smtClean="0">
                <a:solidFill>
                  <a:srgbClr val="242021"/>
                </a:solidFill>
                <a:effectLst/>
                <a:latin typeface="BLotus"/>
                <a:cs typeface="B Zar" panose="00000400000000000000" pitchFamily="2" charset="-78"/>
              </a:rPr>
              <a:t>، همسر خوب، با ایمان بودن و اخلاق نیکو </a:t>
            </a:r>
            <a:r>
              <a:rPr lang="fa-IR" b="0" i="0" smtClean="0">
                <a:solidFill>
                  <a:srgbClr val="242021"/>
                </a:solidFill>
                <a:effectLst/>
                <a:latin typeface="BLotus"/>
                <a:cs typeface="B Zar" panose="00000400000000000000" pitchFamily="2" charset="-78"/>
              </a:rPr>
              <a:t>و پسندیده </a:t>
            </a:r>
            <a:r>
              <a:rPr lang="fa-IR" b="0" i="0" smtClean="0">
                <a:solidFill>
                  <a:srgbClr val="242021"/>
                </a:solidFill>
                <a:effectLst/>
                <a:latin typeface="BLotus"/>
                <a:cs typeface="B Zar" panose="00000400000000000000" pitchFamily="2" charset="-78"/>
              </a:rPr>
              <a:t>در تأمین آیندة جوانان وجود دارد. </a:t>
            </a:r>
            <a:endParaRPr lang="fa-IR" b="0" i="0" smtClean="0">
              <a:solidFill>
                <a:srgbClr val="242021"/>
              </a:solidFill>
              <a:effectLst/>
              <a:latin typeface="BLotus"/>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816522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242021"/>
                </a:solidFill>
                <a:latin typeface="BLotus"/>
                <a:cs typeface="B Zar" panose="00000400000000000000" pitchFamily="2" charset="-78"/>
              </a:rPr>
              <a:t>در مقایسة میانگین امتیازات دیدگاههای این دو دسته مشاهده میشود که دانشجویان خوابگاهی اهمیت اخلاق نیکو و پسندیده، باایمان بودن، داشتن همسر خوب و والدین حمایتکننده را بیش از دانشجویان غیرخوابگاهی ارزیابی کردهاند و در مقابل دانشجویان غیرخوابگاهی اهمیت داشتن تحصیلات عالی، داشتن خانه و داشتن درآمد بالا را بیش از دانشجویان خوابگاهی در تأمین آینده مهم دانستهاند</a:t>
            </a:r>
            <a:endParaRPr lang="fa-IR"/>
          </a:p>
        </p:txBody>
      </p:sp>
    </p:spTree>
    <p:extLst>
      <p:ext uri="{BB962C8B-B14F-4D97-AF65-F5344CB8AC3E}">
        <p14:creationId xmlns:p14="http://schemas.microsoft.com/office/powerpoint/2010/main" val="743469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نتيجه گيری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خوابگاهی یا غیرخوابگاهی بودن خواه متأثر از تأثیرات خوابگاه و جدایی از خانواده باشد </a:t>
            </a:r>
            <a:r>
              <a:rPr lang="fa-IR" b="0" i="0" smtClean="0">
                <a:solidFill>
                  <a:srgbClr val="242021"/>
                </a:solidFill>
                <a:effectLst/>
                <a:latin typeface="BLotus"/>
                <a:cs typeface="B Zar" panose="00000400000000000000" pitchFamily="2" charset="-78"/>
              </a:rPr>
              <a:t>و خواه </a:t>
            </a:r>
            <a:r>
              <a:rPr lang="fa-IR" b="0" i="0" smtClean="0">
                <a:solidFill>
                  <a:srgbClr val="242021"/>
                </a:solidFill>
                <a:effectLst/>
                <a:latin typeface="BLotus"/>
                <a:cs typeface="B Zar" panose="00000400000000000000" pitchFamily="2" charset="-78"/>
              </a:rPr>
              <a:t>متأثر از متغیرهای دیگری که خود خوابگاهی بودن را سبب </a:t>
            </a:r>
            <a:r>
              <a:rPr lang="fa-IR" b="0" i="0" smtClean="0">
                <a:solidFill>
                  <a:srgbClr val="242021"/>
                </a:solidFill>
                <a:effectLst/>
                <a:latin typeface="BLotus"/>
                <a:cs typeface="B Zar" panose="00000400000000000000" pitchFamily="2" charset="-78"/>
              </a:rPr>
              <a:t>شده اند </a:t>
            </a:r>
            <a:r>
              <a:rPr lang="fa-IR" b="0" i="0" smtClean="0">
                <a:solidFill>
                  <a:srgbClr val="242021"/>
                </a:solidFill>
                <a:effectLst/>
                <a:latin typeface="BLotus"/>
                <a:cs typeface="B Zar" panose="00000400000000000000" pitchFamily="2" charset="-78"/>
              </a:rPr>
              <a:t>بر گرایشهای </a:t>
            </a:r>
            <a:r>
              <a:rPr lang="fa-IR" b="0" i="0" smtClean="0">
                <a:solidFill>
                  <a:srgbClr val="242021"/>
                </a:solidFill>
                <a:effectLst/>
                <a:latin typeface="BLotus"/>
                <a:cs typeface="B Zar" panose="00000400000000000000" pitchFamily="2" charset="-78"/>
              </a:rPr>
              <a:t>ارزشی دانشجویان </a:t>
            </a:r>
            <a:r>
              <a:rPr lang="fa-IR" b="0" i="0" smtClean="0">
                <a:solidFill>
                  <a:srgbClr val="242021"/>
                </a:solidFill>
                <a:effectLst/>
                <a:latin typeface="BLotus"/>
                <a:cs typeface="B Zar" panose="00000400000000000000" pitchFamily="2" charset="-78"/>
              </a:rPr>
              <a:t>و چگونگی گذران اوقات فراغت ایشان تأثیر </a:t>
            </a:r>
            <a:r>
              <a:rPr lang="fa-IR" b="0" i="0" smtClean="0">
                <a:solidFill>
                  <a:srgbClr val="242021"/>
                </a:solidFill>
                <a:effectLst/>
                <a:latin typeface="BLotus"/>
                <a:cs typeface="B Zar" panose="00000400000000000000" pitchFamily="2" charset="-78"/>
              </a:rPr>
              <a:t>میگذارد. برای </a:t>
            </a:r>
            <a:r>
              <a:rPr lang="fa-IR" b="0" i="0" smtClean="0">
                <a:solidFill>
                  <a:srgbClr val="242021"/>
                </a:solidFill>
                <a:effectLst/>
                <a:latin typeface="BLotus"/>
                <a:cs typeface="B Zar" panose="00000400000000000000" pitchFamily="2" charset="-78"/>
              </a:rPr>
              <a:t>نمونه در زمینة اوقات فراغت، در میان دانشجویان غیرخوابگاهی تماشای </a:t>
            </a:r>
            <a:r>
              <a:rPr lang="fa-IR" b="0" i="0" smtClean="0">
                <a:solidFill>
                  <a:srgbClr val="242021"/>
                </a:solidFill>
                <a:effectLst/>
                <a:latin typeface="BLotus"/>
                <a:cs typeface="B Zar" panose="00000400000000000000" pitchFamily="2" charset="-78"/>
              </a:rPr>
              <a:t>ماهواره رایج </a:t>
            </a:r>
            <a:r>
              <a:rPr lang="fa-IR" b="0" i="0" smtClean="0">
                <a:solidFill>
                  <a:srgbClr val="242021"/>
                </a:solidFill>
                <a:effectLst/>
                <a:latin typeface="BLotus"/>
                <a:cs typeface="B Zar" panose="00000400000000000000" pitchFamily="2" charset="-78"/>
              </a:rPr>
              <a:t>است، در حالی که در اوقات فراغت دانشجویان خوابگاهی این امر وجود ندارد و </a:t>
            </a:r>
            <a:r>
              <a:rPr lang="fa-IR" b="0" i="0" smtClean="0">
                <a:solidFill>
                  <a:srgbClr val="242021"/>
                </a:solidFill>
                <a:effectLst/>
                <a:latin typeface="BLotus"/>
                <a:cs typeface="B Zar" panose="00000400000000000000" pitchFamily="2" charset="-78"/>
              </a:rPr>
              <a:t>یا برعکس </a:t>
            </a:r>
            <a:r>
              <a:rPr lang="fa-IR" b="0" i="0" smtClean="0">
                <a:solidFill>
                  <a:srgbClr val="242021"/>
                </a:solidFill>
                <a:effectLst/>
                <a:latin typeface="BLotus"/>
                <a:cs typeface="B Zar" panose="00000400000000000000" pitchFamily="2" charset="-78"/>
              </a:rPr>
              <a:t>مهمانیهای دوستانه در میان دانشجویان خوابگاهی بیشتر است</a:t>
            </a:r>
            <a:r>
              <a:rPr lang="fa-IR" b="0" i="0" smtClean="0">
                <a:solidFill>
                  <a:srgbClr val="242021"/>
                </a:solidFill>
                <a:effectLst/>
                <a:latin typeface="BLotus"/>
                <a:cs typeface="B Zar" panose="00000400000000000000" pitchFamily="2" charset="-78"/>
              </a:rPr>
              <a:t>.</a:t>
            </a:r>
          </a:p>
          <a:p>
            <a:pPr marL="0" indent="0" algn="just">
              <a:buNone/>
            </a:pPr>
            <a:r>
              <a:rPr lang="fa-IR" b="0" i="0" smtClean="0">
                <a:solidFill>
                  <a:srgbClr val="242021"/>
                </a:solidFill>
                <a:effectLst/>
                <a:latin typeface="BLotus"/>
                <a:cs typeface="B Zar" panose="00000400000000000000" pitchFamily="2" charset="-78"/>
              </a:rPr>
              <a:t/>
            </a:r>
            <a:br>
              <a:rPr lang="fa-IR" b="0" i="0" smtClean="0">
                <a:solidFill>
                  <a:srgbClr val="242021"/>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191960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242021"/>
                </a:solidFill>
                <a:latin typeface="BLotus"/>
                <a:cs typeface="B Zar" panose="00000400000000000000" pitchFamily="2" charset="-78"/>
              </a:rPr>
              <a:t>در همین زمینه یافتهها نشانمیدهد که نقش خانواده در اوقات فراغت دانشجویان </a:t>
            </a:r>
            <a:r>
              <a:rPr lang="fa-IR" sz="2600">
                <a:solidFill>
                  <a:srgbClr val="242021"/>
                </a:solidFill>
                <a:latin typeface="BLotus"/>
                <a:cs typeface="B Zar" panose="00000400000000000000" pitchFamily="2" charset="-78"/>
              </a:rPr>
              <a:t>خوابگاهی </a:t>
            </a:r>
            <a:r>
              <a:rPr lang="fa-IR" sz="2600" smtClean="0">
                <a:solidFill>
                  <a:srgbClr val="242021"/>
                </a:solidFill>
                <a:latin typeface="BLotus"/>
                <a:cs typeface="B Zar" panose="00000400000000000000" pitchFamily="2" charset="-78"/>
              </a:rPr>
              <a:t>به دوستان </a:t>
            </a:r>
            <a:r>
              <a:rPr lang="fa-IR" sz="2600">
                <a:solidFill>
                  <a:srgbClr val="242021"/>
                </a:solidFill>
                <a:latin typeface="BLotus"/>
                <a:cs typeface="B Zar" panose="00000400000000000000" pitchFamily="2" charset="-78"/>
              </a:rPr>
              <a:t>واگذارمیشود </a:t>
            </a:r>
            <a:r>
              <a:rPr lang="fa-IR" sz="2600">
                <a:solidFill>
                  <a:srgbClr val="242021"/>
                </a:solidFill>
                <a:latin typeface="BLotus"/>
                <a:cs typeface="B Zar" panose="00000400000000000000" pitchFamily="2" charset="-78"/>
              </a:rPr>
              <a:t>و </a:t>
            </a:r>
            <a:r>
              <a:rPr lang="fa-IR" sz="2600" smtClean="0">
                <a:solidFill>
                  <a:srgbClr val="242021"/>
                </a:solidFill>
                <a:latin typeface="BLotus"/>
                <a:cs typeface="B Zar" panose="00000400000000000000" pitchFamily="2" charset="-78"/>
              </a:rPr>
              <a:t>تفاوت جدی ای </a:t>
            </a:r>
            <a:r>
              <a:rPr lang="fa-IR" sz="2600">
                <a:solidFill>
                  <a:srgbClr val="242021"/>
                </a:solidFill>
                <a:latin typeface="BLotus"/>
                <a:cs typeface="B Zar" panose="00000400000000000000" pitchFamily="2" charset="-78"/>
              </a:rPr>
              <a:t>در این زمینه میان دانشجویان خوابگاهی </a:t>
            </a:r>
            <a:r>
              <a:rPr lang="fa-IR" sz="2600">
                <a:solidFill>
                  <a:srgbClr val="242021"/>
                </a:solidFill>
                <a:latin typeface="BLotus"/>
                <a:cs typeface="B Zar" panose="00000400000000000000" pitchFamily="2" charset="-78"/>
              </a:rPr>
              <a:t>و </a:t>
            </a:r>
            <a:r>
              <a:rPr lang="fa-IR" sz="2600" smtClean="0">
                <a:solidFill>
                  <a:srgbClr val="242021"/>
                </a:solidFill>
                <a:latin typeface="BLotus"/>
                <a:cs typeface="B Zar" panose="00000400000000000000" pitchFamily="2" charset="-78"/>
              </a:rPr>
              <a:t>غیرخوابگاهی وجود </a:t>
            </a:r>
            <a:r>
              <a:rPr lang="fa-IR" sz="2600">
                <a:solidFill>
                  <a:srgbClr val="242021"/>
                </a:solidFill>
                <a:latin typeface="BLotus"/>
                <a:cs typeface="B Zar" panose="00000400000000000000" pitchFamily="2" charset="-78"/>
              </a:rPr>
              <a:t>دارد. بررسی محدودیتها و موانعی که دانشجویان خوابگاهی و غیرخوابگاهی </a:t>
            </a:r>
            <a:r>
              <a:rPr lang="fa-IR" sz="2600">
                <a:solidFill>
                  <a:srgbClr val="242021"/>
                </a:solidFill>
                <a:latin typeface="BLotus"/>
                <a:cs typeface="B Zar" panose="00000400000000000000" pitchFamily="2" charset="-78"/>
              </a:rPr>
              <a:t>در </a:t>
            </a:r>
            <a:r>
              <a:rPr lang="fa-IR" sz="2600" smtClean="0">
                <a:solidFill>
                  <a:srgbClr val="242021"/>
                </a:solidFill>
                <a:latin typeface="BLotus"/>
                <a:cs typeface="B Zar" panose="00000400000000000000" pitchFamily="2" charset="-78"/>
              </a:rPr>
              <a:t>زمینة اوقات </a:t>
            </a:r>
            <a:r>
              <a:rPr lang="fa-IR" sz="2600">
                <a:solidFill>
                  <a:srgbClr val="242021"/>
                </a:solidFill>
                <a:latin typeface="BLotus"/>
                <a:cs typeface="B Zar" panose="00000400000000000000" pitchFamily="2" charset="-78"/>
              </a:rPr>
              <a:t>فراغت خود احساس میکنند نشان ميدهد که در مقایسه، </a:t>
            </a:r>
            <a:r>
              <a:rPr lang="fa-IR" sz="2600">
                <a:solidFill>
                  <a:srgbClr val="242021"/>
                </a:solidFill>
                <a:latin typeface="BLotus"/>
                <a:cs typeface="B Zar" panose="00000400000000000000" pitchFamily="2" charset="-78"/>
              </a:rPr>
              <a:t>دانشجویان </a:t>
            </a:r>
            <a:r>
              <a:rPr lang="fa-IR" sz="2600" smtClean="0">
                <a:solidFill>
                  <a:srgbClr val="242021"/>
                </a:solidFill>
                <a:latin typeface="BLotus"/>
                <a:cs typeface="B Zar" panose="00000400000000000000" pitchFamily="2" charset="-78"/>
              </a:rPr>
              <a:t>خوابگاهی با </a:t>
            </a:r>
            <a:r>
              <a:rPr lang="fa-IR" sz="2600">
                <a:solidFill>
                  <a:srgbClr val="242021"/>
                </a:solidFill>
                <a:latin typeface="BLotus"/>
                <a:cs typeface="B Zar" panose="00000400000000000000" pitchFamily="2" charset="-78"/>
              </a:rPr>
              <a:t>محدودیتهای مالی بیشتری نسبت به دانشجویان غیرخوابگاهی مواجه هستند و </a:t>
            </a:r>
            <a:r>
              <a:rPr lang="fa-IR" sz="2600">
                <a:solidFill>
                  <a:srgbClr val="242021"/>
                </a:solidFill>
                <a:latin typeface="BLotus"/>
                <a:cs typeface="B Zar" panose="00000400000000000000" pitchFamily="2" charset="-78"/>
              </a:rPr>
              <a:t>در </a:t>
            </a:r>
            <a:r>
              <a:rPr lang="fa-IR" sz="2600" smtClean="0">
                <a:solidFill>
                  <a:srgbClr val="242021"/>
                </a:solidFill>
                <a:latin typeface="BLotus"/>
                <a:cs typeface="B Zar" panose="00000400000000000000" pitchFamily="2" charset="-78"/>
              </a:rPr>
              <a:t>مقابل دانشجویان </a:t>
            </a:r>
            <a:r>
              <a:rPr lang="fa-IR" sz="2600">
                <a:solidFill>
                  <a:srgbClr val="242021"/>
                </a:solidFill>
                <a:latin typeface="BLotus"/>
                <a:cs typeface="B Zar" panose="00000400000000000000" pitchFamily="2" charset="-78"/>
              </a:rPr>
              <a:t>غیرخوابگاهی با نظارت و اعمال محدودیت خانواده بیشتر مواجهاند</a:t>
            </a:r>
            <a:endParaRPr lang="fa-IR"/>
          </a:p>
        </p:txBody>
      </p:sp>
      <p:sp>
        <p:nvSpPr>
          <p:cNvPr id="4" name="Flowchart: Process 3"/>
          <p:cNvSpPr/>
          <p:nvPr/>
        </p:nvSpPr>
        <p:spPr>
          <a:xfrm>
            <a:off x="838200" y="4206240"/>
            <a:ext cx="3002280" cy="12878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Lotus"/>
                <a:cs typeface="B Zar" panose="00000400000000000000" pitchFamily="2" charset="-78"/>
              </a:rPr>
              <a:t>نظارت و اعمال محدودیت خانواده</a:t>
            </a:r>
            <a:endParaRPr lang="fa-IR" b="1">
              <a:solidFill>
                <a:srgbClr val="FF0000"/>
              </a:solidFill>
            </a:endParaRPr>
          </a:p>
        </p:txBody>
      </p:sp>
    </p:spTree>
    <p:extLst>
      <p:ext uri="{BB962C8B-B14F-4D97-AF65-F5344CB8AC3E}">
        <p14:creationId xmlns:p14="http://schemas.microsoft.com/office/powerpoint/2010/main" val="20978270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42021"/>
                </a:solidFill>
                <a:effectLst/>
                <a:latin typeface="BLotus"/>
                <a:cs typeface="B Zar" panose="00000400000000000000" pitchFamily="2" charset="-78"/>
              </a:rPr>
              <a:t>همچنین یافتهها حاکی از تفاوت </a:t>
            </a:r>
            <a:r>
              <a:rPr lang="fa-IR" b="0" i="0" smtClean="0">
                <a:solidFill>
                  <a:srgbClr val="242021"/>
                </a:solidFill>
                <a:effectLst/>
                <a:latin typeface="BLotus"/>
                <a:cs typeface="B Zar" panose="00000400000000000000" pitchFamily="2" charset="-78"/>
              </a:rPr>
              <a:t>قابل ملاحظه </a:t>
            </a:r>
            <a:r>
              <a:rPr lang="fa-IR" b="0" i="0" smtClean="0">
                <a:solidFill>
                  <a:srgbClr val="242021"/>
                </a:solidFill>
                <a:effectLst/>
                <a:latin typeface="BLotus"/>
                <a:cs typeface="B Zar" panose="00000400000000000000" pitchFamily="2" charset="-78"/>
              </a:rPr>
              <a:t>میان دانشجویان خوابگاهی و </a:t>
            </a:r>
            <a:r>
              <a:rPr lang="fa-IR" b="0" i="0" smtClean="0">
                <a:solidFill>
                  <a:srgbClr val="242021"/>
                </a:solidFill>
                <a:effectLst/>
                <a:latin typeface="BLotus"/>
                <a:cs typeface="B Zar" panose="00000400000000000000" pitchFamily="2" charset="-78"/>
              </a:rPr>
              <a:t>غیرخوابگاهی است </a:t>
            </a:r>
            <a:r>
              <a:rPr lang="fa-IR" b="0" i="0" smtClean="0">
                <a:solidFill>
                  <a:srgbClr val="242021"/>
                </a:solidFill>
                <a:effectLst/>
                <a:latin typeface="BLotus"/>
                <a:cs typeface="B Zar" panose="00000400000000000000" pitchFamily="2" charset="-78"/>
              </a:rPr>
              <a:t>و درصد دسترسی دانشجویان خوابگاهی به بسیاری از وسایل و امکانات در حدود </a:t>
            </a:r>
            <a:r>
              <a:rPr lang="fa-IR" b="0" i="0" smtClean="0">
                <a:solidFill>
                  <a:srgbClr val="242021"/>
                </a:solidFill>
                <a:effectLst/>
                <a:latin typeface="BLotus"/>
                <a:cs typeface="B Zar" panose="00000400000000000000" pitchFamily="2" charset="-78"/>
              </a:rPr>
              <a:t>نیمی از </a:t>
            </a:r>
            <a:r>
              <a:rPr lang="fa-IR" b="0" i="0" smtClean="0">
                <a:solidFill>
                  <a:srgbClr val="242021"/>
                </a:solidFill>
                <a:effectLst/>
                <a:latin typeface="BLotus"/>
                <a:cs typeface="B Zar" panose="00000400000000000000" pitchFamily="2" charset="-78"/>
              </a:rPr>
              <a:t>دانشجویان غیرخوابگاهی است که ضرورت توجه به این مسائل از سوی </a:t>
            </a:r>
            <a:r>
              <a:rPr lang="fa-IR" b="0" i="0" smtClean="0">
                <a:solidFill>
                  <a:srgbClr val="242021"/>
                </a:solidFill>
                <a:effectLst/>
                <a:latin typeface="BLotus"/>
                <a:cs typeface="B Zar" panose="00000400000000000000" pitchFamily="2" charset="-78"/>
              </a:rPr>
              <a:t>معاونتهای فرهنگی </a:t>
            </a:r>
            <a:r>
              <a:rPr lang="fa-IR" b="0" i="0" smtClean="0">
                <a:solidFill>
                  <a:srgbClr val="242021"/>
                </a:solidFill>
                <a:effectLst/>
                <a:latin typeface="BLotus"/>
                <a:cs typeface="B Zar" panose="00000400000000000000" pitchFamily="2" charset="-78"/>
              </a:rPr>
              <a:t>و دانشجویی و تقویت امکانات فرهنگی ـ فراغتی خوابگاهها را خاطر نشان میکند.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041247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42021"/>
                </a:solidFill>
                <a:effectLst/>
                <a:latin typeface="BLotus"/>
                <a:cs typeface="B Zar" panose="00000400000000000000" pitchFamily="2" charset="-78"/>
              </a:rPr>
              <a:t>بررسی اولویتهای ترجیحی در زمینة گذران اوقات فراغت نیز نشان میدهد که </a:t>
            </a:r>
            <a:r>
              <a:rPr lang="fa-IR" b="0" i="0" smtClean="0">
                <a:solidFill>
                  <a:srgbClr val="242021"/>
                </a:solidFill>
                <a:effectLst/>
                <a:latin typeface="BLotus"/>
                <a:cs typeface="B Zar" panose="00000400000000000000" pitchFamily="2" charset="-78"/>
              </a:rPr>
              <a:t>تفاوتهای معناداری </a:t>
            </a:r>
            <a:r>
              <a:rPr lang="fa-IR" b="0" i="0" smtClean="0">
                <a:solidFill>
                  <a:srgbClr val="242021"/>
                </a:solidFill>
                <a:effectLst/>
                <a:latin typeface="BLotus"/>
                <a:cs typeface="B Zar" panose="00000400000000000000" pitchFamily="2" charset="-78"/>
              </a:rPr>
              <a:t>در این زمینه وجود </a:t>
            </a:r>
            <a:r>
              <a:rPr lang="fa-IR" b="0" i="0" smtClean="0">
                <a:solidFill>
                  <a:srgbClr val="242021"/>
                </a:solidFill>
                <a:effectLst/>
                <a:latin typeface="BLotus"/>
                <a:cs typeface="B Zar" panose="00000400000000000000" pitchFamily="2" charset="-78"/>
              </a:rPr>
              <a:t>دارد. بررسی </a:t>
            </a:r>
            <a:r>
              <a:rPr lang="fa-IR" b="0" i="0" smtClean="0">
                <a:solidFill>
                  <a:srgbClr val="242021"/>
                </a:solidFill>
                <a:effectLst/>
                <a:latin typeface="BLotus"/>
                <a:cs typeface="B Zar" panose="00000400000000000000" pitchFamily="2" charset="-78"/>
              </a:rPr>
              <a:t>رابطة میان مهمترینهای هدفهای زندگی، دغدغهها برای دانشگاه و </a:t>
            </a:r>
            <a:r>
              <a:rPr lang="fa-IR" b="0" i="0" smtClean="0">
                <a:solidFill>
                  <a:srgbClr val="242021"/>
                </a:solidFill>
                <a:effectLst/>
                <a:latin typeface="BLotus"/>
                <a:cs typeface="B Zar" panose="00000400000000000000" pitchFamily="2" charset="-78"/>
              </a:rPr>
              <a:t>جامعه و </a:t>
            </a:r>
            <a:r>
              <a:rPr lang="fa-IR" b="0" i="0" smtClean="0">
                <a:solidFill>
                  <a:srgbClr val="242021"/>
                </a:solidFill>
                <a:effectLst/>
                <a:latin typeface="BLotus"/>
                <a:cs typeface="B Zar" panose="00000400000000000000" pitchFamily="2" charset="-78"/>
              </a:rPr>
              <a:t>نوع نگرانیها دربارة خود با خوابگاهی یا غیرخوابگاهی بودن نیز نشان میدهد که </a:t>
            </a:r>
            <a:r>
              <a:rPr lang="fa-IR" b="0" i="0" smtClean="0">
                <a:solidFill>
                  <a:srgbClr val="242021"/>
                </a:solidFill>
                <a:effectLst/>
                <a:latin typeface="BLotus"/>
                <a:cs typeface="B Zar" panose="00000400000000000000" pitchFamily="2" charset="-78"/>
              </a:rPr>
              <a:t>میان این </a:t>
            </a:r>
            <a:r>
              <a:rPr lang="fa-IR" b="0" i="0" smtClean="0">
                <a:solidFill>
                  <a:srgbClr val="242021"/>
                </a:solidFill>
                <a:effectLst/>
                <a:latin typeface="BLotus"/>
                <a:cs typeface="B Zar" panose="00000400000000000000" pitchFamily="2" charset="-78"/>
              </a:rPr>
              <a:t>گرایشهای فرهنگی با خوابگاهی بودن یا نبودن رابطه وجود دارد و انتظار میرود </a:t>
            </a:r>
            <a:r>
              <a:rPr lang="fa-IR" b="0" i="0" smtClean="0">
                <a:solidFill>
                  <a:srgbClr val="242021"/>
                </a:solidFill>
                <a:effectLst/>
                <a:latin typeface="BLotus"/>
                <a:cs typeface="B Zar" panose="00000400000000000000" pitchFamily="2" charset="-78"/>
              </a:rPr>
              <a:t>که خوابگاهی </a:t>
            </a:r>
            <a:r>
              <a:rPr lang="fa-IR" b="0" i="0" smtClean="0">
                <a:solidFill>
                  <a:srgbClr val="242021"/>
                </a:solidFill>
                <a:effectLst/>
                <a:latin typeface="BLotus"/>
                <a:cs typeface="B Zar" panose="00000400000000000000" pitchFamily="2" charset="-78"/>
              </a:rPr>
              <a:t>شدن این گرایشهای ارزشی را تحت تأثیر قرار دهد. انتخاب هدف برای </a:t>
            </a:r>
            <a:r>
              <a:rPr lang="fa-IR" b="0" i="0" smtClean="0">
                <a:solidFill>
                  <a:srgbClr val="242021"/>
                </a:solidFill>
                <a:effectLst/>
                <a:latin typeface="BLotus"/>
                <a:cs typeface="B Zar" panose="00000400000000000000" pitchFamily="2" charset="-78"/>
              </a:rPr>
              <a:t>زندگی، نوع </a:t>
            </a:r>
            <a:r>
              <a:rPr lang="fa-IR" b="0" i="0" smtClean="0">
                <a:solidFill>
                  <a:srgbClr val="242021"/>
                </a:solidFill>
                <a:effectLst/>
                <a:latin typeface="BLotus"/>
                <a:cs typeface="B Zar" panose="00000400000000000000" pitchFamily="2" charset="-78"/>
              </a:rPr>
              <a:t>دغدغه دربارة آینده خود و جامعه و همچنین تلقی از مهمترین مسائل دانشگاهها متأثر </a:t>
            </a:r>
            <a:r>
              <a:rPr lang="fa-IR" b="0" i="0" smtClean="0">
                <a:solidFill>
                  <a:srgbClr val="242021"/>
                </a:solidFill>
                <a:effectLst/>
                <a:latin typeface="BLotus"/>
                <a:cs typeface="B Zar" panose="00000400000000000000" pitchFamily="2" charset="-78"/>
              </a:rPr>
              <a:t>از نظام </a:t>
            </a:r>
            <a:r>
              <a:rPr lang="fa-IR" b="0" i="0" smtClean="0">
                <a:solidFill>
                  <a:srgbClr val="242021"/>
                </a:solidFill>
                <a:effectLst/>
                <a:latin typeface="BLotus"/>
                <a:cs typeface="B Zar" panose="00000400000000000000" pitchFamily="2" charset="-78"/>
              </a:rPr>
              <a:t>ارزشی دانشجو نیز هست و میان دانشجویان خوابگاهی و غیرخوابگاهی در این </a:t>
            </a:r>
            <a:r>
              <a:rPr lang="fa-IR" b="0" i="0" smtClean="0">
                <a:solidFill>
                  <a:srgbClr val="242021"/>
                </a:solidFill>
                <a:effectLst/>
                <a:latin typeface="BLotus"/>
                <a:cs typeface="B Zar" panose="00000400000000000000" pitchFamily="2" charset="-78"/>
              </a:rPr>
              <a:t>زمینه تفاوت </a:t>
            </a:r>
            <a:r>
              <a:rPr lang="fa-IR" b="0" i="0" smtClean="0">
                <a:solidFill>
                  <a:srgbClr val="242021"/>
                </a:solidFill>
                <a:effectLst/>
                <a:latin typeface="BLotus"/>
                <a:cs typeface="B Zar" panose="00000400000000000000" pitchFamily="2" charset="-78"/>
              </a:rPr>
              <a:t>معناداری وجود دارد</a:t>
            </a:r>
            <a:r>
              <a:rPr lang="fa-IR" smtClean="0">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783015"/>
            <a:ext cx="2475914"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نظام ارزشی دانشجو</a:t>
            </a:r>
            <a:endParaRPr lang="fa-IR" b="1">
              <a:solidFill>
                <a:srgbClr val="FF0000"/>
              </a:solidFill>
            </a:endParaRPr>
          </a:p>
        </p:txBody>
      </p:sp>
    </p:spTree>
    <p:extLst>
      <p:ext uri="{BB962C8B-B14F-4D97-AF65-F5344CB8AC3E}">
        <p14:creationId xmlns:p14="http://schemas.microsoft.com/office/powerpoint/2010/main" val="2292948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7407</Words>
  <Application>Microsoft Office PowerPoint</Application>
  <PresentationFormat>Widescreen</PresentationFormat>
  <Paragraphs>200</Paragraphs>
  <Slides>102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102</vt:i4>
      </vt:variant>
    </vt:vector>
  </HeadingPairs>
  <TitlesOfParts>
    <vt:vector size="113" baseType="lpstr">
      <vt:lpstr>Arial</vt:lpstr>
      <vt:lpstr>B Zar</vt:lpstr>
      <vt:lpstr>BLotus</vt:lpstr>
      <vt:lpstr>BLotusBold</vt:lpstr>
      <vt:lpstr>BMitraBold</vt:lpstr>
      <vt:lpstr>Calibri</vt:lpstr>
      <vt:lpstr>Calibri Light</vt:lpstr>
      <vt:lpstr>MinionPro-Regular</vt:lpstr>
      <vt:lpstr>Times New Roman</vt:lpstr>
      <vt:lpstr>TimesNewRomanPSMT</vt:lpstr>
      <vt:lpstr>Office Theme</vt:lpstr>
      <vt:lpstr>عنوان مقاله: بررسی تطبيقی گرایشهای فرهنگی دانشجویان خوابگاهی و غيرخوابگاهی کشور</vt:lpstr>
      <vt:lpstr>PowerPoint Presentation</vt:lpstr>
      <vt:lpstr>PowerPoint Presentation</vt:lpstr>
      <vt:lpstr>PowerPoint Presentation</vt:lpstr>
      <vt:lpstr>PowerPoint Presentation</vt:lpstr>
      <vt:lpstr>کلیدواژه: </vt:lpstr>
      <vt:lpstr>مقدمه و بيان مسئله</vt:lpstr>
      <vt:lpstr>PowerPoint Presentation</vt:lpstr>
      <vt:lpstr>PowerPoint Presentation</vt:lpstr>
      <vt:lpstr>PowerPoint Presentation</vt:lpstr>
      <vt:lpstr>PowerPoint Presentation</vt:lpstr>
      <vt:lpstr>PowerPoint Presentation</vt:lpstr>
      <vt:lpstr>PowerPoint Presentation</vt:lpstr>
      <vt:lpstr>مرور ادبيات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عمده ترین نتایج بهدستآمده از این تحقیق شامل موارد زیر بود: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چارچوب نظری</vt:lpstr>
      <vt:lpstr>دیدگاه منهایم: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نظریة نهادی: </vt:lpstr>
      <vt:lpstr>PowerPoint Presentation</vt:lpstr>
      <vt:lpstr>نظریة کرافورد و گادبی: </vt:lpstr>
      <vt:lpstr>PowerPoint Presentation</vt:lpstr>
      <vt:lpstr>PowerPoint Presentation</vt:lpstr>
      <vt:lpstr>PowerPoint Presentation</vt:lpstr>
      <vt:lpstr>تعریف مفاهيم ارزشها</vt:lpstr>
      <vt:lpstr>PowerPoint Presentation</vt:lpstr>
      <vt:lpstr>بدینسان گرایشهای ارزشی با مؤلفههای زیر سنجیده شد:</vt:lpstr>
      <vt:lpstr>اوقات فراغت</vt:lpstr>
      <vt:lpstr>PowerPoint Presentation</vt:lpstr>
      <vt:lpstr>PowerPoint Presentation</vt:lpstr>
      <vt:lpstr>روش و نوع پژوهش</vt:lpstr>
      <vt:lpstr>PowerPoint Presentation</vt:lpstr>
      <vt:lpstr>PowerPoint Presentation</vt:lpstr>
      <vt:lpstr>PowerPoint Presentation</vt:lpstr>
      <vt:lpstr>یافته های پژوهش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بررسی همبستگی ميان خوابگاهی یا غيرخوابگاهی بودن با برخی گرایشهای ارزشی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نتيجه گيری</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MaZz!i</dc:creator>
  <cp:lastModifiedBy>MaZz!i</cp:lastModifiedBy>
  <cp:revision>19</cp:revision>
  <dcterms:created xsi:type="dcterms:W3CDTF">2023-06-30T16:27:37Z</dcterms:created>
  <dcterms:modified xsi:type="dcterms:W3CDTF">2023-07-01T07:04:59Z</dcterms:modified>
</cp:coreProperties>
</file>