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20" r:id="rId4"/>
    <p:sldId id="258" r:id="rId5"/>
    <p:sldId id="259" r:id="rId6"/>
    <p:sldId id="321" r:id="rId7"/>
    <p:sldId id="260" r:id="rId8"/>
    <p:sldId id="261" r:id="rId9"/>
    <p:sldId id="262" r:id="rId10"/>
    <p:sldId id="322" r:id="rId11"/>
    <p:sldId id="263" r:id="rId12"/>
    <p:sldId id="264" r:id="rId13"/>
    <p:sldId id="265" r:id="rId14"/>
    <p:sldId id="323" r:id="rId15"/>
    <p:sldId id="266" r:id="rId16"/>
    <p:sldId id="324" r:id="rId17"/>
    <p:sldId id="267" r:id="rId18"/>
    <p:sldId id="268" r:id="rId19"/>
    <p:sldId id="325" r:id="rId20"/>
    <p:sldId id="269" r:id="rId21"/>
    <p:sldId id="270" r:id="rId22"/>
    <p:sldId id="326" r:id="rId23"/>
    <p:sldId id="271" r:id="rId24"/>
    <p:sldId id="272" r:id="rId25"/>
    <p:sldId id="273" r:id="rId26"/>
    <p:sldId id="274" r:id="rId27"/>
    <p:sldId id="275" r:id="rId28"/>
    <p:sldId id="276" r:id="rId29"/>
    <p:sldId id="277" r:id="rId30"/>
    <p:sldId id="327" r:id="rId31"/>
    <p:sldId id="278" r:id="rId32"/>
    <p:sldId id="279" r:id="rId33"/>
    <p:sldId id="280" r:id="rId34"/>
    <p:sldId id="328" r:id="rId35"/>
    <p:sldId id="281" r:id="rId36"/>
    <p:sldId id="282" r:id="rId37"/>
    <p:sldId id="283" r:id="rId38"/>
    <p:sldId id="337" r:id="rId39"/>
    <p:sldId id="284" r:id="rId40"/>
    <p:sldId id="285" r:id="rId41"/>
    <p:sldId id="286" r:id="rId42"/>
    <p:sldId id="329" r:id="rId43"/>
    <p:sldId id="287" r:id="rId44"/>
    <p:sldId id="330" r:id="rId45"/>
    <p:sldId id="288" r:id="rId46"/>
    <p:sldId id="331" r:id="rId47"/>
    <p:sldId id="289" r:id="rId48"/>
    <p:sldId id="332" r:id="rId49"/>
    <p:sldId id="290" r:id="rId50"/>
    <p:sldId id="333" r:id="rId51"/>
    <p:sldId id="291" r:id="rId52"/>
    <p:sldId id="334" r:id="rId53"/>
    <p:sldId id="292" r:id="rId54"/>
    <p:sldId id="293" r:id="rId55"/>
    <p:sldId id="294" r:id="rId56"/>
    <p:sldId id="336" r:id="rId57"/>
    <p:sldId id="295" r:id="rId58"/>
    <p:sldId id="297" r:id="rId59"/>
    <p:sldId id="298" r:id="rId60"/>
    <p:sldId id="299" r:id="rId61"/>
    <p:sldId id="300" r:id="rId62"/>
    <p:sldId id="301" r:id="rId63"/>
    <p:sldId id="302" r:id="rId64"/>
    <p:sldId id="303" r:id="rId65"/>
    <p:sldId id="338" r:id="rId66"/>
    <p:sldId id="304" r:id="rId67"/>
    <p:sldId id="305" r:id="rId68"/>
    <p:sldId id="339" r:id="rId69"/>
    <p:sldId id="306" r:id="rId70"/>
    <p:sldId id="340" r:id="rId71"/>
    <p:sldId id="307" r:id="rId72"/>
    <p:sldId id="308" r:id="rId73"/>
    <p:sldId id="341" r:id="rId74"/>
    <p:sldId id="309" r:id="rId75"/>
    <p:sldId id="310" r:id="rId76"/>
    <p:sldId id="311" r:id="rId77"/>
    <p:sldId id="312" r:id="rId78"/>
    <p:sldId id="313" r:id="rId79"/>
    <p:sldId id="314" r:id="rId80"/>
    <p:sldId id="335" r:id="rId81"/>
    <p:sldId id="315" r:id="rId82"/>
    <p:sldId id="316" r:id="rId83"/>
    <p:sldId id="317" r:id="rId84"/>
    <p:sldId id="318" r:id="rId85"/>
    <p:sldId id="319" r:id="rId8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156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EADAE4C-FF7C-403D-9363-B64204FDCF23}" type="datetimeFigureOut">
              <a:rPr lang="fa-IR" smtClean="0"/>
              <a:t>18/12/1444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10347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EADAE4C-FF7C-403D-9363-B64204FDCF23}" type="datetimeFigureOut">
              <a:rPr lang="fa-IR" smtClean="0"/>
              <a:t>18/12/1444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206940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EADAE4C-FF7C-403D-9363-B64204FDCF23}" type="datetimeFigureOut">
              <a:rPr lang="fa-IR" smtClean="0"/>
              <a:t>18/12/1444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415320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EADAE4C-FF7C-403D-9363-B64204FDCF23}" type="datetimeFigureOut">
              <a:rPr lang="fa-IR" smtClean="0"/>
              <a:t>18/12/1444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2955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ADAE4C-FF7C-403D-9363-B64204FDCF23}" type="datetimeFigureOut">
              <a:rPr lang="fa-IR" smtClean="0"/>
              <a:t>18/12/1444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81925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EADAE4C-FF7C-403D-9363-B64204FDCF23}" type="datetimeFigureOut">
              <a:rPr lang="fa-IR" smtClean="0"/>
              <a:t>18/12/1444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37525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EADAE4C-FF7C-403D-9363-B64204FDCF23}" type="datetimeFigureOut">
              <a:rPr lang="fa-IR" smtClean="0"/>
              <a:t>18/12/1444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340926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EADAE4C-FF7C-403D-9363-B64204FDCF23}" type="datetimeFigureOut">
              <a:rPr lang="fa-IR" smtClean="0"/>
              <a:t>18/12/1444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24906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DAE4C-FF7C-403D-9363-B64204FDCF23}" type="datetimeFigureOut">
              <a:rPr lang="fa-IR" smtClean="0"/>
              <a:t>18/12/1444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7203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DAE4C-FF7C-403D-9363-B64204FDCF23}" type="datetimeFigureOut">
              <a:rPr lang="fa-IR" smtClean="0"/>
              <a:t>18/12/1444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377611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DAE4C-FF7C-403D-9363-B64204FDCF23}" type="datetimeFigureOut">
              <a:rPr lang="fa-IR" smtClean="0"/>
              <a:t>18/12/1444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D0DC6F-C23D-4B1E-8558-CB436CE9322E}" type="slidenum">
              <a:rPr lang="fa-IR" smtClean="0"/>
              <a:t>‹#›</a:t>
            </a:fld>
            <a:endParaRPr lang="fa-IR"/>
          </a:p>
        </p:txBody>
      </p:sp>
    </p:spTree>
    <p:extLst>
      <p:ext uri="{BB962C8B-B14F-4D97-AF65-F5344CB8AC3E}">
        <p14:creationId xmlns:p14="http://schemas.microsoft.com/office/powerpoint/2010/main" val="256475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ADAE4C-FF7C-403D-9363-B64204FDCF23}" type="datetimeFigureOut">
              <a:rPr lang="fa-IR" smtClean="0"/>
              <a:t>18/12/1444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D0DC6F-C23D-4B1E-8558-CB436CE9322E}" type="slidenum">
              <a:rPr lang="fa-IR" smtClean="0"/>
              <a:t>‹#›</a:t>
            </a:fld>
            <a:endParaRPr lang="fa-IR"/>
          </a:p>
        </p:txBody>
      </p:sp>
    </p:spTree>
    <p:extLst>
      <p:ext uri="{BB962C8B-B14F-4D97-AF65-F5344CB8AC3E}">
        <p14:creationId xmlns:p14="http://schemas.microsoft.com/office/powerpoint/2010/main" val="48301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i="0" smtClean="0">
                <a:solidFill>
                  <a:srgbClr val="FF0000"/>
                </a:solidFill>
                <a:effectLst/>
                <a:latin typeface="B zar "/>
                <a:cs typeface="B Zar" panose="00000400000000000000" pitchFamily="2" charset="-78"/>
              </a:rPr>
              <a:t>عنوان مقاله</a:t>
            </a:r>
            <a:r>
              <a:rPr lang="fa-IR" sz="4400" i="0" smtClean="0">
                <a:solidFill>
                  <a:srgbClr val="000000"/>
                </a:solidFill>
                <a:effectLst/>
                <a:latin typeface="B zar "/>
                <a:cs typeface="B Zar" panose="00000400000000000000" pitchFamily="2" charset="-78"/>
              </a:rPr>
              <a:t>: بررسی تبعیض مثبت در اسناد سیاستگذاري بر مبناي جنسیت</a:t>
            </a:r>
            <a:r>
              <a:rPr lang="fa-IR" sz="4400" smtClean="0">
                <a:latin typeface="B zar "/>
                <a:cs typeface="B Zar" panose="00000400000000000000" pitchFamily="2" charset="-78"/>
              </a:rPr>
              <a:t> </a:t>
            </a:r>
            <a:endParaRPr lang="fa-IR" sz="4400">
              <a:latin typeface="B zar "/>
              <a:cs typeface="B Zar" panose="00000400000000000000" pitchFamily="2" charset="-78"/>
            </a:endParaRPr>
          </a:p>
        </p:txBody>
      </p:sp>
      <p:sp>
        <p:nvSpPr>
          <p:cNvPr id="3" name="Subtitle 2"/>
          <p:cNvSpPr>
            <a:spLocks noGrp="1"/>
          </p:cNvSpPr>
          <p:nvPr>
            <p:ph type="subTitle" idx="1"/>
          </p:nvPr>
        </p:nvSpPr>
        <p:spPr/>
        <p:txBody>
          <a:bodyPr>
            <a:normAutofit fontScale="85000" lnSpcReduction="20000"/>
          </a:bodyPr>
          <a:lstStyle/>
          <a:p>
            <a:r>
              <a:rPr lang="fa-IR" sz="3000" i="0" smtClean="0">
                <a:solidFill>
                  <a:srgbClr val="FF0000"/>
                </a:solidFill>
                <a:effectLst/>
                <a:latin typeface="B zar "/>
                <a:cs typeface="B Zar" panose="00000400000000000000" pitchFamily="2" charset="-78"/>
              </a:rPr>
              <a:t>نویسندگان</a:t>
            </a:r>
            <a:r>
              <a:rPr lang="fa-IR" sz="3000" b="1" i="0" smtClean="0">
                <a:solidFill>
                  <a:srgbClr val="FF0000"/>
                </a:solidFill>
                <a:effectLst/>
                <a:latin typeface="B zar "/>
                <a:cs typeface="B Zar" panose="00000400000000000000" pitchFamily="2" charset="-78"/>
              </a:rPr>
              <a:t>: </a:t>
            </a:r>
            <a:r>
              <a:rPr lang="fa-IR" sz="3000" i="0" smtClean="0">
                <a:solidFill>
                  <a:srgbClr val="000000"/>
                </a:solidFill>
                <a:effectLst/>
                <a:latin typeface="B zar "/>
                <a:cs typeface="B Zar" panose="00000400000000000000" pitchFamily="2" charset="-78"/>
              </a:rPr>
              <a:t>محمدتقی کرمی قهی</a:t>
            </a:r>
            <a:r>
              <a:rPr lang="fa-IR" sz="3000" smtClean="0">
                <a:latin typeface="B zar "/>
                <a:cs typeface="B Zar" panose="00000400000000000000" pitchFamily="2" charset="-78"/>
              </a:rPr>
              <a:t> ، </a:t>
            </a:r>
            <a:r>
              <a:rPr lang="fa-IR" sz="3000" i="0" smtClean="0">
                <a:solidFill>
                  <a:srgbClr val="000000"/>
                </a:solidFill>
                <a:effectLst/>
                <a:latin typeface="B zar "/>
                <a:cs typeface="B Zar" panose="00000400000000000000" pitchFamily="2" charset="-78"/>
              </a:rPr>
              <a:t>مریم ابراهیمی</a:t>
            </a:r>
            <a:r>
              <a:rPr lang="fa-IR" sz="3000" smtClean="0">
                <a:latin typeface="B zar "/>
                <a:cs typeface="B Zar" panose="00000400000000000000" pitchFamily="2" charset="-78"/>
              </a:rPr>
              <a:t> </a:t>
            </a:r>
            <a:br>
              <a:rPr lang="fa-IR" sz="3000" smtClean="0">
                <a:latin typeface="B zar "/>
                <a:cs typeface="B Zar" panose="00000400000000000000" pitchFamily="2" charset="-78"/>
              </a:rPr>
            </a:br>
            <a:r>
              <a:rPr lang="fa-IR" sz="3000" smtClean="0">
                <a:solidFill>
                  <a:srgbClr val="FF0000"/>
                </a:solidFill>
                <a:latin typeface="B zar "/>
                <a:cs typeface="B Zar" panose="00000400000000000000" pitchFamily="2" charset="-78"/>
              </a:rPr>
              <a:t>منبع: </a:t>
            </a:r>
            <a:r>
              <a:rPr lang="fa-IR" sz="3000" smtClean="0">
                <a:solidFill>
                  <a:srgbClr val="000000"/>
                </a:solidFill>
                <a:latin typeface="B zar "/>
                <a:cs typeface="B Zar" panose="00000400000000000000" pitchFamily="2" charset="-78"/>
              </a:rPr>
              <a:t>فصلنامه </a:t>
            </a:r>
            <a:r>
              <a:rPr lang="fa-IR" sz="3000">
                <a:solidFill>
                  <a:srgbClr val="000000"/>
                </a:solidFill>
                <a:latin typeface="B zar "/>
                <a:cs typeface="B Zar" panose="00000400000000000000" pitchFamily="2" charset="-78"/>
              </a:rPr>
              <a:t>علمی برنامهریزي رفاه و توسعه </a:t>
            </a:r>
            <a:r>
              <a:rPr lang="fa-IR" sz="3000" smtClean="0">
                <a:solidFill>
                  <a:srgbClr val="000000"/>
                </a:solidFill>
                <a:latin typeface="B zar "/>
                <a:cs typeface="B Zar" panose="00000400000000000000" pitchFamily="2" charset="-78"/>
              </a:rPr>
              <a:t>اجتماعی دوره </a:t>
            </a:r>
            <a:r>
              <a:rPr lang="fa-IR" sz="3000">
                <a:solidFill>
                  <a:srgbClr val="000000"/>
                </a:solidFill>
                <a:latin typeface="B zar "/>
                <a:cs typeface="B Zar" panose="00000400000000000000" pitchFamily="2" charset="-78"/>
              </a:rPr>
              <a:t>سیزدهم، شماره </a:t>
            </a:r>
            <a:r>
              <a:rPr lang="fa-IR" sz="3000" smtClean="0">
                <a:solidFill>
                  <a:srgbClr val="000000"/>
                </a:solidFill>
                <a:latin typeface="B zar "/>
                <a:cs typeface="B Zar" panose="00000400000000000000" pitchFamily="2" charset="-78"/>
              </a:rPr>
              <a:t>52 پاییز 1401 </a:t>
            </a:r>
          </a:p>
          <a:p>
            <a:r>
              <a:rPr lang="fa-IR" sz="3000" smtClean="0">
                <a:solidFill>
                  <a:srgbClr val="000000"/>
                </a:solidFill>
                <a:latin typeface="B zar "/>
                <a:cs typeface="B Zar" panose="00000400000000000000" pitchFamily="2" charset="-78"/>
              </a:rPr>
              <a:t>صص 71-43</a:t>
            </a:r>
            <a:endParaRPr lang="fa-IR" sz="3000" smtClean="0">
              <a:latin typeface="B zar "/>
              <a:cs typeface="B Zar" panose="00000400000000000000" pitchFamily="2" charset="-78"/>
            </a:endParaRPr>
          </a:p>
          <a:p>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4290646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زنان باري </a:t>
            </a:r>
            <a:r>
              <a:rPr lang="fa-IR" smtClean="0">
                <a:solidFill>
                  <a:srgbClr val="000000"/>
                </a:solidFill>
                <a:latin typeface="B zar "/>
                <a:cs typeface="B Zar" panose="00000400000000000000" pitchFamily="2" charset="-78"/>
              </a:rPr>
              <a:t>از نابرابريها </a:t>
            </a:r>
            <a:r>
              <a:rPr lang="fa-IR">
                <a:solidFill>
                  <a:srgbClr val="000000"/>
                </a:solidFill>
                <a:latin typeface="B zar "/>
                <a:cs typeface="B Zar" panose="00000400000000000000" pitchFamily="2" charset="-78"/>
              </a:rPr>
              <a:t>را در حوزههاي مختلف رفاهی بر دوش میکشند، در حوزه اشتغال </a:t>
            </a:r>
            <a:r>
              <a:rPr lang="fa-IR" smtClean="0">
                <a:solidFill>
                  <a:srgbClr val="000000"/>
                </a:solidFill>
                <a:latin typeface="B zar "/>
                <a:cs typeface="B Zar" panose="00000400000000000000" pitchFamily="2" charset="-78"/>
              </a:rPr>
              <a:t>نرخ مشارکت </a:t>
            </a:r>
            <a:r>
              <a:rPr lang="fa-IR">
                <a:solidFill>
                  <a:srgbClr val="000000"/>
                </a:solidFill>
                <a:latin typeface="B zar "/>
                <a:cs typeface="B Zar" panose="00000400000000000000" pitchFamily="2" charset="-78"/>
              </a:rPr>
              <a:t>اقتصادي مردان در 62,1 ،1380درصد و نرخ مشارکت اقتصادي زنان در </a:t>
            </a:r>
            <a:r>
              <a:rPr lang="fa-IR" smtClean="0">
                <a:solidFill>
                  <a:srgbClr val="000000"/>
                </a:solidFill>
                <a:latin typeface="B zar "/>
                <a:cs typeface="B Zar" panose="00000400000000000000" pitchFamily="2" charset="-78"/>
              </a:rPr>
              <a:t>آن سال </a:t>
            </a:r>
            <a:r>
              <a:rPr lang="fa-IR">
                <a:solidFill>
                  <a:srgbClr val="000000"/>
                </a:solidFill>
                <a:latin typeface="B zar "/>
                <a:cs typeface="B Zar" panose="00000400000000000000" pitchFamily="2" charset="-78"/>
              </a:rPr>
              <a:t>11,8درصد بوده است. این نرخها در 1385براي مردان، 63,9درصد و براي </a:t>
            </a:r>
            <a:r>
              <a:rPr lang="fa-IR" smtClean="0">
                <a:solidFill>
                  <a:srgbClr val="000000"/>
                </a:solidFill>
                <a:latin typeface="B zar "/>
                <a:cs typeface="B Zar" panose="00000400000000000000" pitchFamily="2" charset="-78"/>
              </a:rPr>
              <a:t>زنان 16,4درصد </a:t>
            </a:r>
            <a:r>
              <a:rPr lang="fa-IR">
                <a:solidFill>
                  <a:srgbClr val="000000"/>
                </a:solidFill>
                <a:latin typeface="B zar "/>
                <a:cs typeface="B Zar" panose="00000400000000000000" pitchFamily="2" charset="-78"/>
              </a:rPr>
              <a:t>و در سال 1390براي مردان 60,7و براي زنان 12,6درصد است )</a:t>
            </a:r>
            <a:r>
              <a:rPr lang="fa-IR" smtClean="0">
                <a:solidFill>
                  <a:srgbClr val="000000"/>
                </a:solidFill>
                <a:latin typeface="B zar "/>
                <a:cs typeface="B Zar" panose="00000400000000000000" pitchFamily="2" charset="-78"/>
              </a:rPr>
              <a:t>سیگر، مدنی</a:t>
            </a:r>
            <a:r>
              <a:rPr lang="fa-IR">
                <a:solidFill>
                  <a:srgbClr val="000000"/>
                </a:solidFill>
                <a:latin typeface="B zar "/>
                <a:cs typeface="B Zar" panose="00000400000000000000" pitchFamily="2" charset="-78"/>
              </a:rPr>
              <a:t>، (168 :1395به عبارتی همواره زنان سهم پایینتري از مشارکت اقتصادي داشتهاند</a:t>
            </a:r>
            <a:endParaRPr lang="fa-IR"/>
          </a:p>
        </p:txBody>
      </p:sp>
    </p:spTree>
    <p:extLst>
      <p:ext uri="{BB962C8B-B14F-4D97-AF65-F5344CB8AC3E}">
        <p14:creationId xmlns:p14="http://schemas.microsoft.com/office/powerpoint/2010/main" val="242398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000000"/>
                </a:solidFill>
                <a:effectLst/>
                <a:latin typeface="B zar "/>
                <a:cs typeface="B Zar" panose="00000400000000000000" pitchFamily="2" charset="-78"/>
              </a:rPr>
              <a:t>در حوزه آموزش نیز اگرچه تعداد زنان طی سال مختلف در آموزش عمومی و عالی روند صعودي داشته است بهعنوانمثال درمجموع نرخ باسوادي مردان نسبت به سال ،1355 یک و نیم برابر و نرخ باسوادي زنان در این بازه زمانی 2,4برابر شده است بااینوجود هنوز هم نسبت باسوادي مردان بیشتر از زنان است )مزینانی، ابراهیمی، .(47 :1400در خصوص آموزش عالی، در طی سالهاي پساانقلاب ورود زنان به آموزش عالی روند صعودي دارد. سهم دختران دانشجو از کل دانشجویان در فاصله تحصیلی 1375-76تا 1391-92از</a:t>
            </a:r>
            <a:r>
              <a:rPr lang="fa-IR" smtClean="0">
                <a:latin typeface="B zar "/>
                <a:cs typeface="B Zar" panose="00000400000000000000" pitchFamily="2" charset="-78"/>
              </a:rPr>
              <a:t> </a:t>
            </a:r>
            <a:br>
              <a:rPr lang="fa-IR" smtClean="0">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998806" y="4248443"/>
            <a:ext cx="2841674"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نرخ باسوادي</a:t>
            </a:r>
            <a:endParaRPr lang="fa-IR" b="1">
              <a:solidFill>
                <a:srgbClr val="FF0000"/>
              </a:solidFill>
            </a:endParaRPr>
          </a:p>
        </p:txBody>
      </p:sp>
    </p:spTree>
    <p:extLst>
      <p:ext uri="{BB962C8B-B14F-4D97-AF65-F5344CB8AC3E}">
        <p14:creationId xmlns:p14="http://schemas.microsoft.com/office/powerpoint/2010/main" val="89542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
                <a:cs typeface="B Zar" panose="00000400000000000000" pitchFamily="2" charset="-78"/>
              </a:rPr>
              <a:t>7درصد به 47,12درصد رسیده است و حتی در مقاطعی از پسران بیشتر بوده است )سیگر، مدنی، (178 :1389اما چنانکه آمار مشارکت اقتصادي نشان میدهد؛ موجب افزایش ورود به بازار کار نشده است. درحالیکه تغییرات و تحولات جامعه همگامی نگرش ایرانیان و استقبال از اشتغال زنان را نشان میدهند، بهطوريکه مطابق پیمایش نگرشها و ارزشهاي ایرانیان )،(1382 72درصد موافق کار کردن زنان در بیرون از خانه بودهاند )پیمایش ارزشها و نگرشهاي ایرانیان، .(64 :</a:t>
            </a:r>
            <a:r>
              <a:rPr lang="fa-IR" b="0" i="0" smtClean="0">
                <a:solidFill>
                  <a:srgbClr val="FF0000"/>
                </a:solidFill>
                <a:effectLst/>
                <a:latin typeface="B zar "/>
                <a:cs typeface="B Zar" panose="00000400000000000000" pitchFamily="2" charset="-78"/>
              </a:rPr>
              <a:t>1382بر این اساس این مطالعه به بررسی وجود یا عدم وجود سیاستهاي تبعیض مثبت در مجموعه سیاستهاي زنان در دوران پساانقلاب میپردازد</a:t>
            </a:r>
            <a:r>
              <a:rPr lang="fa-IR" smtClean="0">
                <a:solidFill>
                  <a:srgbClr val="FF0000"/>
                </a:solidFill>
                <a:latin typeface="B zar "/>
                <a:cs typeface="B Zar" panose="00000400000000000000" pitchFamily="2" charset="-78"/>
              </a:rPr>
              <a:t> </a:t>
            </a:r>
          </a:p>
          <a:p>
            <a:pPr algn="just"/>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498232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 zar "/>
                <a:cs typeface="B Zar" panose="00000400000000000000" pitchFamily="2" charset="-78"/>
              </a:rPr>
              <a:t>چارچوب مفهومی</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
                <a:cs typeface="B Zar" panose="00000400000000000000" pitchFamily="2" charset="-78"/>
              </a:rPr>
              <a:t>تبعیض/اقدام مثبت</a:t>
            </a:r>
            <a:r>
              <a:rPr lang="fa-IR" sz="1400" b="0" i="0" smtClean="0">
                <a:solidFill>
                  <a:srgbClr val="000000"/>
                </a:solidFill>
                <a:effectLst/>
                <a:latin typeface="B zar "/>
                <a:cs typeface="B Zar" panose="00000400000000000000" pitchFamily="2" charset="-78"/>
              </a:rPr>
              <a:t>1</a:t>
            </a:r>
            <a:r>
              <a:rPr lang="fa-IR" b="0" i="0" smtClean="0">
                <a:solidFill>
                  <a:srgbClr val="000000"/>
                </a:solidFill>
                <a:effectLst/>
                <a:latin typeface="B zar "/>
                <a:cs typeface="B Zar" panose="00000400000000000000" pitchFamily="2" charset="-78"/>
              </a:rPr>
              <a:t>به مجموعهاي از سیاستها و اقدامات جهت باز توزیع فرصتها گفته میشود؛ از منظر رویکرد عدالت-محور، بهمنظور رفع آثار تبعیضات تاریخی علیه برخی نژادها، اقلیتها و زنان، سیاستهاي تبعیض مثبت ضروري است. سیاستهاي تبعیض مثبت علاوه بر استقبال از سوي عدالتطلبان؛ از جانب رویکردهاي راست یا سود-محور نیز مورد استقبال قرارگرفته است؛ </a:t>
            </a:r>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758462" y="4164037"/>
            <a:ext cx="2532184"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سود-محور</a:t>
            </a:r>
            <a:endParaRPr lang="fa-IR" b="1">
              <a:solidFill>
                <a:srgbClr val="FF0000"/>
              </a:solidFill>
            </a:endParaRPr>
          </a:p>
        </p:txBody>
      </p:sp>
    </p:spTree>
    <p:extLst>
      <p:ext uri="{BB962C8B-B14F-4D97-AF65-F5344CB8AC3E}">
        <p14:creationId xmlns:p14="http://schemas.microsoft.com/office/powerpoint/2010/main" val="2773349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به این معنا که در این رویکرد وجود گروههاي متنوع </a:t>
            </a:r>
            <a:r>
              <a:rPr lang="fa-IR" sz="2600" smtClean="0">
                <a:solidFill>
                  <a:srgbClr val="000000"/>
                </a:solidFill>
                <a:latin typeface="B zar "/>
                <a:cs typeface="B Zar" panose="00000400000000000000" pitchFamily="2" charset="-78"/>
              </a:rPr>
              <a:t>و استفاده </a:t>
            </a:r>
            <a:r>
              <a:rPr lang="fa-IR" sz="2600">
                <a:solidFill>
                  <a:srgbClr val="000000"/>
                </a:solidFill>
                <a:latin typeface="B zar "/>
                <a:cs typeface="B Zar" panose="00000400000000000000" pitchFamily="2" charset="-78"/>
              </a:rPr>
              <a:t>از نیروي زنان میتواند بر کارآیی سازمان بیفزاید و عملکرد آن سازمان را در </a:t>
            </a:r>
            <a:r>
              <a:rPr lang="fa-IR" sz="2600" smtClean="0">
                <a:solidFill>
                  <a:srgbClr val="000000"/>
                </a:solidFill>
                <a:latin typeface="B zar "/>
                <a:cs typeface="B Zar" panose="00000400000000000000" pitchFamily="2" charset="-78"/>
              </a:rPr>
              <a:t>قبال چالشهاي </a:t>
            </a:r>
            <a:r>
              <a:rPr lang="fa-IR" sz="2600">
                <a:solidFill>
                  <a:srgbClr val="000000"/>
                </a:solidFill>
                <a:latin typeface="B zar "/>
                <a:cs typeface="B Zar" panose="00000400000000000000" pitchFamily="2" charset="-78"/>
              </a:rPr>
              <a:t>برونسازمانی افزایش دهد ) .(</a:t>
            </a:r>
            <a:r>
              <a:rPr lang="en-US" sz="1900">
                <a:solidFill>
                  <a:srgbClr val="000000"/>
                </a:solidFill>
                <a:latin typeface="B zar "/>
                <a:cs typeface="B Zar" panose="00000400000000000000" pitchFamily="2" charset="-78"/>
              </a:rPr>
              <a:t>Kellough, 2006: 86</a:t>
            </a:r>
            <a:r>
              <a:rPr lang="fa-IR" sz="2600">
                <a:solidFill>
                  <a:srgbClr val="000000"/>
                </a:solidFill>
                <a:latin typeface="B zar "/>
                <a:cs typeface="B Zar" panose="00000400000000000000" pitchFamily="2" charset="-78"/>
              </a:rPr>
              <a:t>بر این مبنا براي باز </a:t>
            </a:r>
            <a:r>
              <a:rPr lang="fa-IR" sz="2600" smtClean="0">
                <a:solidFill>
                  <a:srgbClr val="000000"/>
                </a:solidFill>
                <a:latin typeface="B zar "/>
                <a:cs typeface="B Zar" panose="00000400000000000000" pitchFamily="2" charset="-78"/>
              </a:rPr>
              <a:t>توزیع عادلانه </a:t>
            </a:r>
            <a:r>
              <a:rPr lang="fa-IR" sz="2600">
                <a:solidFill>
                  <a:srgbClr val="000000"/>
                </a:solidFill>
                <a:latin typeface="B zar "/>
                <a:cs typeface="B Zar" panose="00000400000000000000" pitchFamily="2" charset="-78"/>
              </a:rPr>
              <a:t>فرصتها و رفع تبعیضات ساختاري سیاستهاي حمایتی ا ویژه ي ضروري </a:t>
            </a:r>
            <a:r>
              <a:rPr lang="fa-IR" sz="2600" smtClean="0">
                <a:solidFill>
                  <a:srgbClr val="000000"/>
                </a:solidFill>
                <a:latin typeface="B zar "/>
                <a:cs typeface="B Zar" panose="00000400000000000000" pitchFamily="2" charset="-78"/>
              </a:rPr>
              <a:t>است. نکته </a:t>
            </a:r>
            <a:r>
              <a:rPr lang="fa-IR" sz="2600">
                <a:solidFill>
                  <a:srgbClr val="000000"/>
                </a:solidFill>
                <a:latin typeface="B zar "/>
                <a:cs typeface="B Zar" panose="00000400000000000000" pitchFamily="2" charset="-78"/>
              </a:rPr>
              <a:t>ویژهاي که شریدان </a:t>
            </a:r>
            <a:r>
              <a:rPr lang="fa-IR" sz="1300">
                <a:solidFill>
                  <a:srgbClr val="000000"/>
                </a:solidFill>
                <a:latin typeface="B zar "/>
                <a:cs typeface="B Zar" panose="00000400000000000000" pitchFamily="2" charset="-78"/>
              </a:rPr>
              <a:t>2</a:t>
            </a:r>
            <a:r>
              <a:rPr lang="fa-IR" sz="2600">
                <a:solidFill>
                  <a:srgbClr val="000000"/>
                </a:solidFill>
                <a:latin typeface="B zar "/>
                <a:cs typeface="B Zar" panose="00000400000000000000" pitchFamily="2" charset="-78"/>
              </a:rPr>
              <a:t>نیز به آن اشاره میکند؛ منعطف بودن سیاستهاي </a:t>
            </a:r>
            <a:r>
              <a:rPr lang="fa-IR" sz="2600" smtClean="0">
                <a:solidFill>
                  <a:srgbClr val="000000"/>
                </a:solidFill>
                <a:latin typeface="B zar "/>
                <a:cs typeface="B Zar" panose="00000400000000000000" pitchFamily="2" charset="-78"/>
              </a:rPr>
              <a:t>اقدام/تبعیض مثبت </a:t>
            </a:r>
            <a:r>
              <a:rPr lang="fa-IR" sz="2600">
                <a:solidFill>
                  <a:srgbClr val="000000"/>
                </a:solidFill>
                <a:latin typeface="B zar "/>
                <a:cs typeface="B Zar" panose="00000400000000000000" pitchFamily="2" charset="-78"/>
              </a:rPr>
              <a:t>است که بسته به مسئله میتوان از ابزارهاي مختلفی چون ابزارهاي قانونی و </a:t>
            </a:r>
            <a:r>
              <a:rPr lang="fa-IR" sz="2600" smtClean="0">
                <a:solidFill>
                  <a:srgbClr val="000000"/>
                </a:solidFill>
                <a:latin typeface="B zar "/>
                <a:cs typeface="B Zar" panose="00000400000000000000" pitchFamily="2" charset="-78"/>
              </a:rPr>
              <a:t>سهمیهاي (. </a:t>
            </a:r>
            <a:r>
              <a:rPr lang="en-US" sz="1900">
                <a:solidFill>
                  <a:srgbClr val="000000"/>
                </a:solidFill>
                <a:latin typeface="B zar "/>
                <a:cs typeface="B Zar" panose="00000400000000000000" pitchFamily="2" charset="-78"/>
              </a:rPr>
              <a:t>Sheridan, 1998: 34</a:t>
            </a:r>
            <a:r>
              <a:rPr lang="en-US" sz="2600">
                <a:solidFill>
                  <a:srgbClr val="000000"/>
                </a:solidFill>
                <a:latin typeface="B zar "/>
                <a:cs typeface="B Zar" panose="00000400000000000000" pitchFamily="2" charset="-78"/>
              </a:rPr>
              <a:t>) </a:t>
            </a:r>
            <a:r>
              <a:rPr lang="fa-IR" sz="2600" smtClean="0">
                <a:solidFill>
                  <a:srgbClr val="000000"/>
                </a:solidFill>
                <a:latin typeface="B zar "/>
                <a:cs typeface="B Zar" panose="00000400000000000000" pitchFamily="2" charset="-78"/>
              </a:rPr>
              <a:t>اس</a:t>
            </a:r>
          </a:p>
          <a:p>
            <a:pPr algn="just"/>
            <a:endParaRPr lang="fa-IR"/>
          </a:p>
        </p:txBody>
      </p:sp>
      <p:sp>
        <p:nvSpPr>
          <p:cNvPr id="4" name="Flowchart: Process 3"/>
          <p:cNvSpPr/>
          <p:nvPr/>
        </p:nvSpPr>
        <p:spPr>
          <a:xfrm>
            <a:off x="1575582" y="4332849"/>
            <a:ext cx="3615396"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 zar "/>
                <a:cs typeface="B Zar" panose="00000400000000000000" pitchFamily="2" charset="-78"/>
              </a:rPr>
              <a:t>چالشهاي </a:t>
            </a:r>
            <a:r>
              <a:rPr lang="fa-IR" sz="2600" b="1" smtClean="0">
                <a:solidFill>
                  <a:srgbClr val="FF0000"/>
                </a:solidFill>
                <a:latin typeface="B zar "/>
                <a:cs typeface="B Zar" panose="00000400000000000000" pitchFamily="2" charset="-78"/>
              </a:rPr>
              <a:t>برون سازمانی</a:t>
            </a:r>
            <a:endParaRPr lang="fa-IR" b="1">
              <a:solidFill>
                <a:srgbClr val="FF0000"/>
              </a:solidFill>
            </a:endParaRPr>
          </a:p>
        </p:txBody>
      </p:sp>
    </p:spTree>
    <p:extLst>
      <p:ext uri="{BB962C8B-B14F-4D97-AF65-F5344CB8AC3E}">
        <p14:creationId xmlns:p14="http://schemas.microsoft.com/office/powerpoint/2010/main" val="3858934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 zar "/>
                <a:cs typeface="B Zar" panose="00000400000000000000" pitchFamily="2" charset="-78"/>
              </a:rPr>
              <a:t>ازآنجاییکه اقدام/تبعیضمثبت مجموعهاي از راهکارهاي سیاستگذاران براي رفع تبعیض است؛ دولتها نقش تعیینکنندهاي در وضع و اجراي آن دارند؛ بعنوان مثال در ایالاتمتحده آمریکا؛ به بیان هولزر</a:t>
            </a:r>
            <a:r>
              <a:rPr lang="fa-IR" sz="1400" b="0" i="0" smtClean="0">
                <a:solidFill>
                  <a:srgbClr val="000000"/>
                </a:solidFill>
                <a:effectLst/>
                <a:latin typeface="B zar "/>
                <a:cs typeface="B Zar" panose="00000400000000000000" pitchFamily="2" charset="-78"/>
              </a:rPr>
              <a:t>1</a:t>
            </a:r>
            <a:r>
              <a:rPr lang="fa-IR" b="0" i="0" smtClean="0">
                <a:solidFill>
                  <a:srgbClr val="000000"/>
                </a:solidFill>
                <a:effectLst/>
                <a:latin typeface="B zar "/>
                <a:cs typeface="B Zar" panose="00000400000000000000" pitchFamily="2" charset="-78"/>
              </a:rPr>
              <a:t>؛ دو نوع سیاست براي بهبود وضعیت اقتصادي اقلیتها و زنان شامل: .1قوانین ضد تبعیض و .2برنامههاي اقدام مثبت بکار رفته است ) </a:t>
            </a:r>
            <a:r>
              <a:rPr lang="fa-IR" sz="2000" b="0" i="0" smtClean="0">
                <a:solidFill>
                  <a:srgbClr val="000000"/>
                </a:solidFill>
                <a:effectLst/>
                <a:latin typeface="B zar "/>
                <a:cs typeface="B Zar" panose="00000400000000000000" pitchFamily="2" charset="-78"/>
              </a:rPr>
              <a:t>,</a:t>
            </a:r>
            <a:r>
              <a:rPr lang="en-US" sz="2000" b="0" i="0" smtClean="0">
                <a:solidFill>
                  <a:srgbClr val="000000"/>
                </a:solidFill>
                <a:effectLst/>
                <a:latin typeface="B zar "/>
                <a:cs typeface="B Zar" panose="00000400000000000000" pitchFamily="2" charset="-78"/>
              </a:rPr>
              <a:t>Holzer </a:t>
            </a:r>
            <a:r>
              <a:rPr lang="en-US" b="0" i="0" smtClean="0">
                <a:solidFill>
                  <a:srgbClr val="000000"/>
                </a:solidFill>
                <a:effectLst/>
                <a:latin typeface="B zar "/>
                <a:cs typeface="B Zar" panose="00000400000000000000" pitchFamily="2" charset="-78"/>
              </a:rPr>
              <a:t>.(</a:t>
            </a:r>
            <a:r>
              <a:rPr lang="en-US" sz="2000" b="0" i="0" smtClean="0">
                <a:solidFill>
                  <a:srgbClr val="000000"/>
                </a:solidFill>
                <a:effectLst/>
                <a:latin typeface="B zar "/>
                <a:cs typeface="B Zar" panose="00000400000000000000" pitchFamily="2" charset="-78"/>
              </a:rPr>
              <a:t>2007: 15</a:t>
            </a:r>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113560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این سیاستها داراي ترتیب زمانی نیز هستند به این معنا که در ابتدا و همزمان با مسائل مربوط به تبعیض نژادي و تدوین لایحه حقوق شهروندي در دهه 50و 60در ایالاتمتحده قوانین مربوط به ممنوعیت تبعیض بر مبناي جنس و نژاد تدوین شد و پسازآن مجموعهاي از اقدامات چون تجزیهوتحلیل نیروي کار، حذف موانع و محدودیتهاي حضور زنان در حوزه عمومی و برنامههاي توانمندسازي و ایجاد تحرك اجتماعی و تلاش براي اولویت دادن به استخدام زنان صورت گرفت و در ادامه برنامههاي سهمیهاي چون درصدهاي مشخصی از مشاغل و سهمیههاي مشخصی در حوزه آموزش براي زنان در نظر گرفته شد ).</a:t>
            </a:r>
            <a:endParaRPr lang="fa-IR"/>
          </a:p>
        </p:txBody>
      </p:sp>
      <p:sp>
        <p:nvSpPr>
          <p:cNvPr id="4" name="Flowchart: Process 3"/>
          <p:cNvSpPr/>
          <p:nvPr/>
        </p:nvSpPr>
        <p:spPr>
          <a:xfrm>
            <a:off x="1617785" y="4628271"/>
            <a:ext cx="4178104"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latin typeface="B zar "/>
                <a:cs typeface="B Zar" panose="00000400000000000000" pitchFamily="2" charset="-78"/>
              </a:rPr>
              <a:t>برنامه هاي </a:t>
            </a:r>
            <a:r>
              <a:rPr lang="fa-IR" sz="2800" b="1">
                <a:solidFill>
                  <a:srgbClr val="FF0000"/>
                </a:solidFill>
                <a:latin typeface="B zar "/>
                <a:cs typeface="B Zar" panose="00000400000000000000" pitchFamily="2" charset="-78"/>
              </a:rPr>
              <a:t>توانمندسازي و ایجاد تحرك اجتماعی</a:t>
            </a:r>
            <a:endParaRPr lang="fa-IR" b="1">
              <a:solidFill>
                <a:srgbClr val="FF0000"/>
              </a:solidFill>
            </a:endParaRPr>
          </a:p>
        </p:txBody>
      </p:sp>
    </p:spTree>
    <p:extLst>
      <p:ext uri="{BB962C8B-B14F-4D97-AF65-F5344CB8AC3E}">
        <p14:creationId xmlns:p14="http://schemas.microsoft.com/office/powerpoint/2010/main" val="1385698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در هند نیز همزمان با برنامههاي رفع اقتدار برهمنها سهمیههاي مشخصی </a:t>
            </a:r>
            <a:r>
              <a:rPr lang="fa-IR" smtClean="0">
                <a:solidFill>
                  <a:srgbClr val="000000"/>
                </a:solidFill>
                <a:latin typeface="B zar "/>
                <a:cs typeface="B Zar" panose="00000400000000000000" pitchFamily="2" charset="-78"/>
              </a:rPr>
              <a:t>براي گروههاي </a:t>
            </a:r>
            <a:r>
              <a:rPr lang="fa-IR">
                <a:solidFill>
                  <a:srgbClr val="000000"/>
                </a:solidFill>
                <a:latin typeface="B zar "/>
                <a:cs typeface="B Zar" panose="00000400000000000000" pitchFamily="2" charset="-78"/>
              </a:rPr>
              <a:t>دیگر بهمنظور رفع تبعیضات ساختاري رایج در فرهنگ هند اتخاذ و دولت </a:t>
            </a:r>
            <a:r>
              <a:rPr lang="fa-IR" smtClean="0">
                <a:solidFill>
                  <a:srgbClr val="000000"/>
                </a:solidFill>
                <a:latin typeface="B zar "/>
                <a:cs typeface="B Zar" panose="00000400000000000000" pitchFamily="2" charset="-78"/>
              </a:rPr>
              <a:t>نقش پررنگی </a:t>
            </a:r>
            <a:r>
              <a:rPr lang="fa-IR">
                <a:solidFill>
                  <a:srgbClr val="000000"/>
                </a:solidFill>
                <a:latin typeface="B zar "/>
                <a:cs typeface="B Zar" panose="00000400000000000000" pitchFamily="2" charset="-78"/>
              </a:rPr>
              <a:t>در پیادهسازي این سیستم دارد. در آمریکا نیز علیرغم نقش مؤثر دولتها در </a:t>
            </a:r>
            <a:r>
              <a:rPr lang="fa-IR" smtClean="0">
                <a:solidFill>
                  <a:srgbClr val="000000"/>
                </a:solidFill>
                <a:latin typeface="B zar "/>
                <a:cs typeface="B Zar" panose="00000400000000000000" pitchFamily="2" charset="-78"/>
              </a:rPr>
              <a:t>رفع تبعیض</a:t>
            </a:r>
            <a:r>
              <a:rPr lang="fa-IR">
                <a:solidFill>
                  <a:srgbClr val="000000"/>
                </a:solidFill>
                <a:latin typeface="B zar "/>
                <a:cs typeface="B Zar" panose="00000400000000000000" pitchFamily="2" charset="-78"/>
              </a:rPr>
              <a:t>، سازمانهاي غیردولتی و خصوصی نیز در فرآیند اجراي برنامههاي تبعیض </a:t>
            </a:r>
            <a:r>
              <a:rPr lang="fa-IR" smtClean="0">
                <a:solidFill>
                  <a:srgbClr val="000000"/>
                </a:solidFill>
                <a:latin typeface="B zar "/>
                <a:cs typeface="B Zar" panose="00000400000000000000" pitchFamily="2" charset="-78"/>
              </a:rPr>
              <a:t>مثبت کمکهاي </a:t>
            </a:r>
            <a:r>
              <a:rPr lang="fa-IR">
                <a:solidFill>
                  <a:srgbClr val="000000"/>
                </a:solidFill>
                <a:latin typeface="B zar "/>
                <a:cs typeface="B Zar" panose="00000400000000000000" pitchFamily="2" charset="-78"/>
              </a:rPr>
              <a:t>مؤثري داشتهاند ) .(</a:t>
            </a:r>
            <a:r>
              <a:rPr lang="en-US" sz="2000">
                <a:solidFill>
                  <a:srgbClr val="000000"/>
                </a:solidFill>
                <a:latin typeface="B zar "/>
                <a:cs typeface="B Zar" panose="00000400000000000000" pitchFamily="2" charset="-78"/>
              </a:rPr>
              <a:t>Weisskopf, 2007: 35</a:t>
            </a:r>
            <a:r>
              <a:rPr lang="fa-IR">
                <a:solidFill>
                  <a:srgbClr val="000000"/>
                </a:solidFill>
                <a:latin typeface="B zar "/>
                <a:cs typeface="B Zar" panose="00000400000000000000" pitchFamily="2" charset="-78"/>
              </a:rPr>
              <a:t>بهطور ویژه در خصوص </a:t>
            </a:r>
            <a:r>
              <a:rPr lang="fa-IR" smtClean="0">
                <a:solidFill>
                  <a:srgbClr val="000000"/>
                </a:solidFill>
                <a:latin typeface="B zar "/>
                <a:cs typeface="B Zar" panose="00000400000000000000" pitchFamily="2" charset="-78"/>
              </a:rPr>
              <a:t>زنان اقدامات/تبعیضات </a:t>
            </a:r>
            <a:r>
              <a:rPr lang="fa-IR">
                <a:solidFill>
                  <a:srgbClr val="000000"/>
                </a:solidFill>
                <a:latin typeface="B zar "/>
                <a:cs typeface="B Zar" panose="00000400000000000000" pitchFamily="2" charset="-78"/>
              </a:rPr>
              <a:t>مثبت یا در جهت رفع موانع ساختاري و یا فرض ناتوانی زنان به </a:t>
            </a:r>
            <a:r>
              <a:rPr lang="fa-IR" smtClean="0">
                <a:solidFill>
                  <a:srgbClr val="000000"/>
                </a:solidFill>
                <a:latin typeface="B zar "/>
                <a:cs typeface="B Zar" panose="00000400000000000000" pitchFamily="2" charset="-78"/>
              </a:rPr>
              <a:t>دلیل ویژگیهاي </a:t>
            </a:r>
            <a:r>
              <a:rPr lang="fa-IR">
                <a:solidFill>
                  <a:srgbClr val="000000"/>
                </a:solidFill>
                <a:latin typeface="B zar "/>
                <a:cs typeface="B Zar" panose="00000400000000000000" pitchFamily="2" charset="-78"/>
              </a:rPr>
              <a:t>متفاوت فیزیولوژیکی است که موانعی را براي حضور مؤثر و فعال در </a:t>
            </a:r>
            <a:r>
              <a:rPr lang="fa-IR" smtClean="0">
                <a:solidFill>
                  <a:srgbClr val="000000"/>
                </a:solidFill>
                <a:latin typeface="B zar "/>
                <a:cs typeface="B Zar" panose="00000400000000000000" pitchFamily="2" charset="-78"/>
              </a:rPr>
              <a:t>فضاي آموزشی </a:t>
            </a:r>
            <a:r>
              <a:rPr lang="fa-IR">
                <a:solidFill>
                  <a:srgbClr val="000000"/>
                </a:solidFill>
                <a:latin typeface="B zar "/>
                <a:cs typeface="B Zar" panose="00000400000000000000" pitchFamily="2" charset="-78"/>
              </a:rPr>
              <a:t>و شغلی ایجاد میکنند و یا با پذیرش نقشهاي متفاوت زنان در فضاي عمومی </a:t>
            </a:r>
            <a:r>
              <a:rPr lang="fa-IR" smtClean="0">
                <a:solidFill>
                  <a:srgbClr val="000000"/>
                </a:solidFill>
                <a:latin typeface="B zar "/>
                <a:cs typeface="B Zar" panose="00000400000000000000" pitchFamily="2" charset="-78"/>
              </a:rPr>
              <a:t>و خصوصی </a:t>
            </a:r>
            <a:r>
              <a:rPr lang="fa-IR">
                <a:solidFill>
                  <a:srgbClr val="000000"/>
                </a:solidFill>
                <a:latin typeface="B zar "/>
                <a:cs typeface="B Zar" panose="00000400000000000000" pitchFamily="2" charset="-78"/>
              </a:rPr>
              <a:t>صورت میگیرد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20665" y="5032530"/>
            <a:ext cx="1705415" cy="955032"/>
          </a:xfrm>
          <a:prstGeom prst="rect">
            <a:avLst/>
          </a:prstGeom>
        </p:spPr>
      </p:pic>
      <p:sp>
        <p:nvSpPr>
          <p:cNvPr id="5" name="Flowchart: Process 4"/>
          <p:cNvSpPr/>
          <p:nvPr/>
        </p:nvSpPr>
        <p:spPr>
          <a:xfrm>
            <a:off x="4220308" y="4985838"/>
            <a:ext cx="2686929" cy="10587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تبعیضات ساختاري رایج</a:t>
            </a:r>
            <a:endParaRPr lang="fa-IR" b="1">
              <a:solidFill>
                <a:srgbClr val="FF0000"/>
              </a:solidFill>
            </a:endParaRPr>
          </a:p>
        </p:txBody>
      </p:sp>
    </p:spTree>
    <p:extLst>
      <p:ext uri="{BB962C8B-B14F-4D97-AF65-F5344CB8AC3E}">
        <p14:creationId xmlns:p14="http://schemas.microsoft.com/office/powerpoint/2010/main" val="3335485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در این حوزه کانتر (1976) </a:t>
            </a:r>
            <a:r>
              <a:rPr lang="fa-IR" sz="1400">
                <a:solidFill>
                  <a:srgbClr val="000000"/>
                </a:solidFill>
                <a:latin typeface="B zar "/>
                <a:cs typeface="B Zar" panose="00000400000000000000" pitchFamily="2" charset="-78"/>
              </a:rPr>
              <a:t>1</a:t>
            </a:r>
            <a:r>
              <a:rPr lang="fa-IR">
                <a:solidFill>
                  <a:srgbClr val="000000"/>
                </a:solidFill>
                <a:latin typeface="B zar "/>
                <a:cs typeface="B Zar" panose="00000400000000000000" pitchFamily="2" charset="-78"/>
              </a:rPr>
              <a:t>پس از تحلیل انواع اقدامات/تبعیضات مثبت به نفع </a:t>
            </a:r>
            <a:r>
              <a:rPr lang="fa-IR" smtClean="0">
                <a:solidFill>
                  <a:srgbClr val="000000"/>
                </a:solidFill>
                <a:latin typeface="B zar "/>
                <a:cs typeface="B Zar" panose="00000400000000000000" pitchFamily="2" charset="-78"/>
              </a:rPr>
              <a:t>زنان در ایالاتمتحده </a:t>
            </a:r>
            <a:r>
              <a:rPr lang="fa-IR">
                <a:solidFill>
                  <a:srgbClr val="000000"/>
                </a:solidFill>
                <a:latin typeface="B zar "/>
                <a:cs typeface="B Zar" panose="00000400000000000000" pitchFamily="2" charset="-78"/>
              </a:rPr>
              <a:t>آمریکا مدل سهگانهاي از تبعیضات مثبت؛ ارائه میدهد. کانتر </a:t>
            </a:r>
            <a:r>
              <a:rPr lang="fa-IR" b="1">
                <a:solidFill>
                  <a:srgbClr val="FF0000"/>
                </a:solidFill>
                <a:latin typeface="B zar "/>
                <a:cs typeface="B Zar" panose="00000400000000000000" pitchFamily="2" charset="-78"/>
              </a:rPr>
              <a:t>سه الگو </a:t>
            </a:r>
            <a:r>
              <a:rPr lang="fa-IR" smtClean="0">
                <a:solidFill>
                  <a:srgbClr val="000000"/>
                </a:solidFill>
                <a:latin typeface="B zar "/>
                <a:cs typeface="B Zar" panose="00000400000000000000" pitchFamily="2" charset="-78"/>
              </a:rPr>
              <a:t>را مطرح </a:t>
            </a:r>
            <a:r>
              <a:rPr lang="fa-IR">
                <a:solidFill>
                  <a:srgbClr val="000000"/>
                </a:solidFill>
                <a:latin typeface="B zar "/>
                <a:cs typeface="B Zar" panose="00000400000000000000" pitchFamily="2" charset="-78"/>
              </a:rPr>
              <a:t>میکند: سیاستهاي اقدام/تبعیضمثبت مبتنی بر طبیعت، بر این اساس زنان از </a:t>
            </a:r>
            <a:r>
              <a:rPr lang="fa-IR" smtClean="0">
                <a:solidFill>
                  <a:srgbClr val="000000"/>
                </a:solidFill>
                <a:latin typeface="B zar "/>
                <a:cs typeface="B Zar" panose="00000400000000000000" pitchFamily="2" charset="-78"/>
              </a:rPr>
              <a:t>منظر ویژگیهاي </a:t>
            </a:r>
            <a:r>
              <a:rPr lang="fa-IR">
                <a:solidFill>
                  <a:srgbClr val="000000"/>
                </a:solidFill>
                <a:latin typeface="B zar "/>
                <a:cs typeface="B Zar" panose="00000400000000000000" pitchFamily="2" charset="-78"/>
              </a:rPr>
              <a:t>ذاتی؛ با مردان متفاوتند؛ زنان شخصیت متفاوتی دارند؛ خلقوخوي، </a:t>
            </a:r>
            <a:r>
              <a:rPr lang="fa-IR" smtClean="0">
                <a:solidFill>
                  <a:srgbClr val="000000"/>
                </a:solidFill>
                <a:latin typeface="B zar "/>
                <a:cs typeface="B Zar" panose="00000400000000000000" pitchFamily="2" charset="-78"/>
              </a:rPr>
              <a:t>نگرشها، اعتمادبهنفس </a:t>
            </a:r>
            <a:r>
              <a:rPr lang="fa-IR">
                <a:solidFill>
                  <a:srgbClr val="000000"/>
                </a:solidFill>
                <a:latin typeface="B zar "/>
                <a:cs typeface="B Zar" panose="00000400000000000000" pitchFamily="2" charset="-78"/>
              </a:rPr>
              <a:t>و در رفتارهاي بین فردي همه متفاوت از مردان عمل میکنند و اگر </a:t>
            </a:r>
            <a:r>
              <a:rPr lang="fa-IR" smtClean="0">
                <a:solidFill>
                  <a:srgbClr val="000000"/>
                </a:solidFill>
                <a:latin typeface="B zar "/>
                <a:cs typeface="B Zar" panose="00000400000000000000" pitchFamily="2" charset="-78"/>
              </a:rPr>
              <a:t>تبعیض مثبتی </a:t>
            </a:r>
            <a:r>
              <a:rPr lang="fa-IR">
                <a:solidFill>
                  <a:srgbClr val="000000"/>
                </a:solidFill>
                <a:latin typeface="B zar "/>
                <a:cs typeface="B Zar" panose="00000400000000000000" pitchFamily="2" charset="-78"/>
              </a:rPr>
              <a:t>صورت گیرد باید مبتنی بر کاستن تأثیر این تفاوتها بر قدرت بخشی زنان در </a:t>
            </a:r>
            <a:r>
              <a:rPr lang="fa-IR" smtClean="0">
                <a:solidFill>
                  <a:srgbClr val="000000"/>
                </a:solidFill>
                <a:latin typeface="B zar "/>
                <a:cs typeface="B Zar" panose="00000400000000000000" pitchFamily="2" charset="-78"/>
              </a:rPr>
              <a:t>فضاي عمومی </a:t>
            </a:r>
            <a:r>
              <a:rPr lang="fa-IR">
                <a:solidFill>
                  <a:srgbClr val="000000"/>
                </a:solidFill>
                <a:latin typeface="B zar "/>
                <a:cs typeface="B Zar" panose="00000400000000000000" pitchFamily="2" charset="-78"/>
              </a:rPr>
              <a:t>باشد؛ پیشفرض تشابه زن و مرد به لحاظ حقوقی و انسانی و ارائه </a:t>
            </a:r>
            <a:r>
              <a:rPr lang="fa-IR" smtClean="0">
                <a:solidFill>
                  <a:srgbClr val="000000"/>
                </a:solidFill>
                <a:latin typeface="B zar "/>
                <a:cs typeface="B Zar" panose="00000400000000000000" pitchFamily="2" charset="-78"/>
              </a:rPr>
              <a:t>سیاستهاي منجر </a:t>
            </a:r>
            <a:r>
              <a:rPr lang="fa-IR">
                <a:solidFill>
                  <a:srgbClr val="000000"/>
                </a:solidFill>
                <a:latin typeface="B zar "/>
                <a:cs typeface="B Zar" panose="00000400000000000000" pitchFamily="2" charset="-78"/>
              </a:rPr>
              <a:t>به برابري بیشتر در این سبک سیاستهاي تبعیض مثبت قابلمشاهده است؛ </a:t>
            </a:r>
            <a:endParaRPr lang="fa-IR">
              <a:latin typeface="B zar "/>
              <a:cs typeface="B Zar" panose="00000400000000000000" pitchFamily="2" charset="-78"/>
            </a:endParaRPr>
          </a:p>
        </p:txBody>
      </p:sp>
    </p:spTree>
    <p:extLst>
      <p:ext uri="{BB962C8B-B14F-4D97-AF65-F5344CB8AC3E}">
        <p14:creationId xmlns:p14="http://schemas.microsoft.com/office/powerpoint/2010/main" val="374530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 zar "/>
                <a:cs typeface="B Zar" panose="00000400000000000000" pitchFamily="2" charset="-78"/>
              </a:rPr>
              <a:t>بنابراین با این تصور زنان اعتمادبهنفس کمتري دارند و یا مشکلاتی از این قبیل که آنها را در جایگاه فرودستانه اي نسبت به مردان قرار میدهد که بخشی از این عوامل ناشی از طبیعت متفاوت زن و مرد است؛ بر این مبنا سیاستگذاري جهت رفع این مشکلات انجام میشود. بعنوان مثال کارگاههایی براي رفع مشکل زنان در فضاهاي کاري و یا کارگاههایی براي آموزش مهارتهاي مدیریتی، یا سمینارهایی براي توانمند کردن زنان در فضاهاي اجتماعی و تغییر رویکرد آنان نسبت به خود برگزار میشود</a:t>
            </a:r>
            <a:r>
              <a:rPr lang="fa-IR" sz="2600">
                <a:solidFill>
                  <a:prstClr val="black"/>
                </a:solidFill>
                <a:latin typeface="B zar "/>
                <a:cs typeface="B Zar" panose="00000400000000000000" pitchFamily="2" charset="-78"/>
              </a:rPr>
              <a:t> </a:t>
            </a:r>
            <a:endParaRPr lang="fa-IR" sz="2600" smtClean="0">
              <a:solidFill>
                <a:prstClr val="black"/>
              </a:solidFill>
              <a:latin typeface="B zar "/>
              <a:cs typeface="B Zar" panose="00000400000000000000" pitchFamily="2" charset="-78"/>
            </a:endParaRPr>
          </a:p>
          <a:p>
            <a:pPr lvl="0" algn="just"/>
            <a:r>
              <a:rPr lang="fa-IR" sz="2600">
                <a:solidFill>
                  <a:prstClr val="black"/>
                </a:solidFill>
                <a:latin typeface="B zar "/>
                <a:cs typeface="B Zar" panose="00000400000000000000" pitchFamily="2" charset="-78"/>
              </a:rPr>
              <a:t/>
            </a:r>
            <a:br>
              <a:rPr lang="fa-IR" sz="2600">
                <a:solidFill>
                  <a:prstClr val="black"/>
                </a:solidFill>
                <a:latin typeface="B zar "/>
                <a:cs typeface="B Zar" panose="00000400000000000000" pitchFamily="2" charset="-78"/>
              </a:rPr>
            </a:br>
            <a:endParaRPr lang="fa-IR" sz="2600">
              <a:solidFill>
                <a:prstClr val="black"/>
              </a:solidFill>
              <a:latin typeface="B zar "/>
              <a:cs typeface="B Zar" panose="00000400000000000000" pitchFamily="2" charset="-78"/>
            </a:endParaRPr>
          </a:p>
          <a:p>
            <a:endParaRPr lang="fa-IR"/>
          </a:p>
        </p:txBody>
      </p:sp>
    </p:spTree>
    <p:extLst>
      <p:ext uri="{BB962C8B-B14F-4D97-AF65-F5344CB8AC3E}">
        <p14:creationId xmlns:p14="http://schemas.microsoft.com/office/powerpoint/2010/main" val="170931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
                <a:cs typeface="B Zar" panose="00000400000000000000" pitchFamily="2" charset="-78"/>
              </a:rPr>
              <a:t>اقدام/تبعیض مثبت اشکال مختلفی دارد؛ از سیاستهاي منع تبعیض تا سیاستهاي سختگیرانه سهمیهاي همه اشکالی از اقدام/تبعیض مثبت هستند. بنابراین رویکردهاي مختلف جنسیتی میتوانند در جهت اهداف مختلف از این سیاستها استفاده کنند ض . تبعی / اقدام مثبت به مجموعه قوانین، سیاستها و آییننامهها و فرآیندهایی گفته میشود که با هدف قرارگیري گروههاي نا برخوردار در موضع برابر با گروههاي برخوردار و یا در موضع موردنظر سیاستگذار، وضع میشود. از زمان برنامه سوم توسعه بهصورت رسمی بخشی مربوط به زنان در برنامهها در نظر گرفته شده اما باوجود سیاستهاي مختلفی که براي ورود زنان به بحث توسعه مدنظر بوده همچنان مسائلی در این حوزه مطرح است. </a:t>
            </a:r>
          </a:p>
          <a:p>
            <a:pPr algn="just"/>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01183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latin typeface="B zar "/>
                <a:cs typeface="B Zar" panose="00000400000000000000" pitchFamily="2" charset="-78"/>
              </a:rPr>
              <a:t>مدل دیگري که </a:t>
            </a:r>
            <a:r>
              <a:rPr lang="fa-IR" b="1">
                <a:solidFill>
                  <a:srgbClr val="FF0000"/>
                </a:solidFill>
                <a:latin typeface="B zar "/>
                <a:cs typeface="B Zar" panose="00000400000000000000" pitchFamily="2" charset="-78"/>
              </a:rPr>
              <a:t>تبعیضات مثبت </a:t>
            </a:r>
            <a:r>
              <a:rPr lang="fa-IR">
                <a:latin typeface="B zar "/>
                <a:cs typeface="B Zar" panose="00000400000000000000" pitchFamily="2" charset="-78"/>
              </a:rPr>
              <a:t>بر اساس آن صورت میگیرد بهزعم </a:t>
            </a:r>
            <a:r>
              <a:rPr lang="fa-IR" smtClean="0">
                <a:latin typeface="B zar "/>
                <a:cs typeface="B Zar" panose="00000400000000000000" pitchFamily="2" charset="-78"/>
              </a:rPr>
              <a:t>کانتر، سیاستهاي </a:t>
            </a:r>
            <a:r>
              <a:rPr lang="fa-IR">
                <a:latin typeface="B zar "/>
                <a:cs typeface="B Zar" panose="00000400000000000000" pitchFamily="2" charset="-78"/>
              </a:rPr>
              <a:t>تسهیل انجام نقشهاي مختلف است که بر این اساس حمایت از زنان </a:t>
            </a:r>
            <a:r>
              <a:rPr lang="fa-IR" smtClean="0">
                <a:latin typeface="B zar "/>
                <a:cs typeface="B Zar" panose="00000400000000000000" pitchFamily="2" charset="-78"/>
              </a:rPr>
              <a:t>براي مدیریت </a:t>
            </a:r>
            <a:r>
              <a:rPr lang="fa-IR">
                <a:latin typeface="B zar "/>
                <a:cs typeface="B Zar" panose="00000400000000000000" pitchFamily="2" charset="-78"/>
              </a:rPr>
              <a:t>هردو نقش خانوادگی و کاري صورت میگیرد. در این فضا اقداماتی </a:t>
            </a:r>
            <a:r>
              <a:rPr lang="fa-IR" smtClean="0">
                <a:latin typeface="B zar "/>
                <a:cs typeface="B Zar" panose="00000400000000000000" pitchFamily="2" charset="-78"/>
              </a:rPr>
              <a:t>چون گسترش </a:t>
            </a:r>
            <a:r>
              <a:rPr lang="fa-IR">
                <a:latin typeface="B zar "/>
                <a:cs typeface="B Zar" panose="00000400000000000000" pitchFamily="2" charset="-78"/>
              </a:rPr>
              <a:t>مشاغل نیمهوقت، انعطافپذیري ساعات کاري، توجه خاص به پرداخت مزایا </a:t>
            </a:r>
            <a:r>
              <a:rPr lang="fa-IR" smtClean="0">
                <a:latin typeface="B zar "/>
                <a:cs typeface="B Zar" panose="00000400000000000000" pitchFamily="2" charset="-78"/>
              </a:rPr>
              <a:t>در زمان </a:t>
            </a:r>
            <a:r>
              <a:rPr lang="fa-IR">
                <a:latin typeface="B zar "/>
                <a:cs typeface="B Zar" panose="00000400000000000000" pitchFamily="2" charset="-78"/>
              </a:rPr>
              <a:t>ترك کار به دلایلی چون زایمان، و سیاستهایی که به زنان در ایفاي هر دو </a:t>
            </a:r>
            <a:r>
              <a:rPr lang="fa-IR" smtClean="0">
                <a:latin typeface="B zar "/>
                <a:cs typeface="B Zar" panose="00000400000000000000" pitchFamily="2" charset="-78"/>
              </a:rPr>
              <a:t>نقش کمک </a:t>
            </a:r>
            <a:r>
              <a:rPr lang="fa-IR">
                <a:latin typeface="B zar "/>
                <a:cs typeface="B Zar" panose="00000400000000000000" pitchFamily="2" charset="-78"/>
              </a:rPr>
              <a:t>میکند. این سیاستها شامل گسترش مهدکودكها، انعطافپذیري فضاي </a:t>
            </a:r>
            <a:r>
              <a:rPr lang="fa-IR" smtClean="0">
                <a:latin typeface="B zar "/>
                <a:cs typeface="B Zar" panose="00000400000000000000" pitchFamily="2" charset="-78"/>
              </a:rPr>
              <a:t>کاري، و </a:t>
            </a:r>
            <a:r>
              <a:rPr lang="fa-IR">
                <a:latin typeface="B zar "/>
                <a:cs typeface="B Zar" panose="00000400000000000000" pitchFamily="2" charset="-78"/>
              </a:rPr>
              <a:t>کلیه اقداماتی است که زنان را قادر به ایفاي هردو نقش )در حوزه خصوصی و </a:t>
            </a:r>
            <a:r>
              <a:rPr lang="fa-IR" smtClean="0">
                <a:latin typeface="B zar "/>
                <a:cs typeface="B Zar" panose="00000400000000000000" pitchFamily="2" charset="-78"/>
              </a:rPr>
              <a:t>عمومی( کند</a:t>
            </a:r>
            <a:r>
              <a:rPr lang="fa-IR">
                <a:latin typeface="B zar "/>
                <a:cs typeface="B Zar" panose="00000400000000000000" pitchFamily="2" charset="-78"/>
              </a:rPr>
              <a:t>. مدل دیگر مدل ساختاري-اجتماعی 2که ساختار را در نابرابري دخیل میداند و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2923223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اقدامات/ تبعیضات مثبت باید در راستاي کاهش این نابرابريها باشد؛ به این منظور </a:t>
            </a:r>
            <a:r>
              <a:rPr lang="fa-IR" smtClean="0">
                <a:solidFill>
                  <a:srgbClr val="000000"/>
                </a:solidFill>
                <a:latin typeface="B zar "/>
                <a:cs typeface="B Zar" panose="00000400000000000000" pitchFamily="2" charset="-78"/>
              </a:rPr>
              <a:t>عوامل ساختاري </a:t>
            </a:r>
            <a:r>
              <a:rPr lang="fa-IR">
                <a:solidFill>
                  <a:srgbClr val="000000"/>
                </a:solidFill>
                <a:latin typeface="B zar "/>
                <a:cs typeface="B Zar" panose="00000400000000000000" pitchFamily="2" charset="-78"/>
              </a:rPr>
              <a:t>مؤثر در وضعیت زنان مورد بازبینی قرار میگیرند. ) .(</a:t>
            </a:r>
            <a:r>
              <a:rPr lang="en-US" sz="2000">
                <a:solidFill>
                  <a:srgbClr val="000000"/>
                </a:solidFill>
                <a:latin typeface="B zar "/>
                <a:cs typeface="B Zar" panose="00000400000000000000" pitchFamily="2" charset="-78"/>
              </a:rPr>
              <a:t>Sheridan, 1998: 35</a:t>
            </a:r>
            <a:r>
              <a:rPr lang="fa-IR" smtClean="0">
                <a:solidFill>
                  <a:srgbClr val="000000"/>
                </a:solidFill>
                <a:latin typeface="B zar "/>
                <a:cs typeface="B Zar" panose="00000400000000000000" pitchFamily="2" charset="-78"/>
              </a:rPr>
              <a:t>این عوامل </a:t>
            </a:r>
            <a:r>
              <a:rPr lang="fa-IR">
                <a:solidFill>
                  <a:srgbClr val="000000"/>
                </a:solidFill>
                <a:latin typeface="B zar "/>
                <a:cs typeface="B Zar" panose="00000400000000000000" pitchFamily="2" charset="-78"/>
              </a:rPr>
              <a:t>شامل مجموعهاي از عوامل فرهنگی و قانونی هستند که در شکلگیري </a:t>
            </a:r>
            <a:r>
              <a:rPr lang="fa-IR" smtClean="0">
                <a:solidFill>
                  <a:srgbClr val="000000"/>
                </a:solidFill>
                <a:latin typeface="B zar "/>
                <a:cs typeface="B Zar" panose="00000400000000000000" pitchFamily="2" charset="-78"/>
              </a:rPr>
              <a:t>ساختار خانواده </a:t>
            </a:r>
            <a:r>
              <a:rPr lang="fa-IR">
                <a:solidFill>
                  <a:srgbClr val="000000"/>
                </a:solidFill>
                <a:latin typeface="B zar "/>
                <a:cs typeface="B Zar" panose="00000400000000000000" pitchFamily="2" charset="-78"/>
              </a:rPr>
              <a:t>اثرگذار هستند</a:t>
            </a:r>
            <a:r>
              <a:rPr lang="fa-IR" smtClean="0">
                <a:solidFill>
                  <a:srgbClr val="000000"/>
                </a:solidFill>
                <a:latin typeface="B zar "/>
                <a:cs typeface="B Zar" panose="00000400000000000000" pitchFamily="2" charset="-78"/>
              </a:rPr>
              <a:t>.</a:t>
            </a:r>
          </a:p>
          <a:p>
            <a:pPr algn="just"/>
            <a:r>
              <a:rPr lang="fa-IR">
                <a:solidFill>
                  <a:srgbClr val="000000"/>
                </a:solidFill>
                <a:latin typeface="B zar "/>
                <a:cs typeface="B Zar" panose="00000400000000000000" pitchFamily="2" charset="-78"/>
              </a:rPr>
              <a:t/>
            </a:r>
            <a:br>
              <a:rPr lang="fa-IR">
                <a:solidFill>
                  <a:srgbClr val="000000"/>
                </a:solidFill>
                <a:latin typeface="B zar "/>
                <a:cs typeface="B Zar" panose="00000400000000000000" pitchFamily="2" charset="-78"/>
              </a:rPr>
            </a:b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001294"/>
            <a:ext cx="2630658"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عوامل ساختاري</a:t>
            </a:r>
            <a:endParaRPr lang="fa-IR" b="1">
              <a:solidFill>
                <a:srgbClr val="FF0000"/>
              </a:solidFill>
            </a:endParaRPr>
          </a:p>
        </p:txBody>
      </p:sp>
    </p:spTree>
    <p:extLst>
      <p:ext uri="{BB962C8B-B14F-4D97-AF65-F5344CB8AC3E}">
        <p14:creationId xmlns:p14="http://schemas.microsoft.com/office/powerpoint/2010/main" val="3549085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از منظر مفهومی برخی منابع میان اقدام مثبت و تبعیض مثبت تفاوتهایی قائل </a:t>
            </a:r>
            <a:r>
              <a:rPr lang="fa-IR" sz="2600" smtClean="0">
                <a:solidFill>
                  <a:srgbClr val="000000"/>
                </a:solidFill>
                <a:latin typeface="B zar "/>
                <a:cs typeface="B Zar" panose="00000400000000000000" pitchFamily="2" charset="-78"/>
              </a:rPr>
              <a:t>هستند و </a:t>
            </a:r>
            <a:r>
              <a:rPr lang="fa-IR" sz="2600">
                <a:solidFill>
                  <a:srgbClr val="000000"/>
                </a:solidFill>
                <a:latin typeface="B zar "/>
                <a:cs typeface="B Zar" panose="00000400000000000000" pitchFamily="2" charset="-78"/>
              </a:rPr>
              <a:t>برخی نیز این دو را مترادف میدانند. در دیکشنري آکسفورد در این خصوص </a:t>
            </a:r>
            <a:r>
              <a:rPr lang="fa-IR" sz="2600" smtClean="0">
                <a:solidFill>
                  <a:srgbClr val="000000"/>
                </a:solidFill>
                <a:latin typeface="B zar "/>
                <a:cs typeface="B Zar" panose="00000400000000000000" pitchFamily="2" charset="-78"/>
              </a:rPr>
              <a:t>چنین آمده </a:t>
            </a:r>
            <a:r>
              <a:rPr lang="fa-IR" sz="2600">
                <a:solidFill>
                  <a:srgbClr val="000000"/>
                </a:solidFill>
                <a:latin typeface="B zar "/>
                <a:cs typeface="B Zar" panose="00000400000000000000" pitchFamily="2" charset="-78"/>
              </a:rPr>
              <a:t>است: اقدام مثبت </a:t>
            </a:r>
            <a:r>
              <a:rPr lang="fa-IR" sz="1300">
                <a:solidFill>
                  <a:srgbClr val="000000"/>
                </a:solidFill>
                <a:latin typeface="B zar "/>
                <a:cs typeface="B Zar" panose="00000400000000000000" pitchFamily="2" charset="-78"/>
              </a:rPr>
              <a:t>1</a:t>
            </a:r>
            <a:r>
              <a:rPr lang="fa-IR" sz="2600">
                <a:solidFill>
                  <a:srgbClr val="000000"/>
                </a:solidFill>
                <a:latin typeface="B zar "/>
                <a:cs typeface="B Zar" panose="00000400000000000000" pitchFamily="2" charset="-78"/>
              </a:rPr>
              <a:t>به مجموعه اقداماتی که به نفع گروهها براي جبران </a:t>
            </a:r>
            <a:r>
              <a:rPr lang="fa-IR" sz="2600" smtClean="0">
                <a:solidFill>
                  <a:srgbClr val="000000"/>
                </a:solidFill>
                <a:latin typeface="B zar "/>
                <a:cs typeface="B Zar" panose="00000400000000000000" pitchFamily="2" charset="-78"/>
              </a:rPr>
              <a:t>تبعیضات گذشته </a:t>
            </a:r>
            <a:r>
              <a:rPr lang="fa-IR" sz="2600">
                <a:solidFill>
                  <a:srgbClr val="000000"/>
                </a:solidFill>
                <a:latin typeface="B zar "/>
                <a:cs typeface="B Zar" panose="00000400000000000000" pitchFamily="2" charset="-78"/>
              </a:rPr>
              <a:t>انجام میشود و آن را مترادف با تبعیضمثبت خوانده است. اما در منابع دیگر </a:t>
            </a:r>
            <a:r>
              <a:rPr lang="fa-IR" sz="2600" smtClean="0">
                <a:solidFill>
                  <a:srgbClr val="000000"/>
                </a:solidFill>
                <a:latin typeface="B zar "/>
                <a:cs typeface="B Zar" panose="00000400000000000000" pitchFamily="2" charset="-78"/>
              </a:rPr>
              <a:t>اقدام مثبت </a:t>
            </a:r>
            <a:r>
              <a:rPr lang="fa-IR" sz="2600">
                <a:solidFill>
                  <a:srgbClr val="000000"/>
                </a:solidFill>
                <a:latin typeface="B zar "/>
                <a:cs typeface="B Zar" panose="00000400000000000000" pitchFamily="2" charset="-78"/>
              </a:rPr>
              <a:t>را مجموعهاي از اقدامات رسمی خواندهاند و تعاریف و تفاسیر گستردهاي را </a:t>
            </a:r>
            <a:r>
              <a:rPr lang="fa-IR" sz="2600" smtClean="0">
                <a:solidFill>
                  <a:srgbClr val="000000"/>
                </a:solidFill>
                <a:latin typeface="B zar "/>
                <a:cs typeface="B Zar" panose="00000400000000000000" pitchFamily="2" charset="-78"/>
              </a:rPr>
              <a:t>در مورد </a:t>
            </a:r>
            <a:r>
              <a:rPr lang="fa-IR" sz="2600">
                <a:solidFill>
                  <a:srgbClr val="000000"/>
                </a:solidFill>
                <a:latin typeface="B zar "/>
                <a:cs typeface="B Zar" panose="00000400000000000000" pitchFamily="2" charset="-78"/>
              </a:rPr>
              <a:t>اقدام مثبت شامل مزایاي استخدام در بخش خصوصی و عمومی، بهبود شرایط </a:t>
            </a:r>
            <a:r>
              <a:rPr lang="fa-IR" sz="2600" smtClean="0">
                <a:solidFill>
                  <a:srgbClr val="000000"/>
                </a:solidFill>
                <a:latin typeface="B zar "/>
                <a:cs typeface="B Zar" panose="00000400000000000000" pitchFamily="2" charset="-78"/>
              </a:rPr>
              <a:t>کار، سیاستهاي </a:t>
            </a:r>
            <a:r>
              <a:rPr lang="fa-IR" sz="2600">
                <a:solidFill>
                  <a:srgbClr val="000000"/>
                </a:solidFill>
                <a:latin typeface="B zar "/>
                <a:cs typeface="B Zar" panose="00000400000000000000" pitchFamily="2" charset="-78"/>
              </a:rPr>
              <a:t>تسهیلگر هماهنگی زندگی خانوادگی و کار، و کلیه سیاستهایی که </a:t>
            </a:r>
            <a:r>
              <a:rPr lang="fa-IR" sz="2600" smtClean="0">
                <a:solidFill>
                  <a:srgbClr val="000000"/>
                </a:solidFill>
                <a:latin typeface="B zar "/>
                <a:cs typeface="B Zar" panose="00000400000000000000" pitchFamily="2" charset="-78"/>
              </a:rPr>
              <a:t>بهنوعی به </a:t>
            </a:r>
            <a:r>
              <a:rPr lang="fa-IR" sz="2600">
                <a:solidFill>
                  <a:srgbClr val="000000"/>
                </a:solidFill>
                <a:latin typeface="B zar "/>
                <a:cs typeface="B Zar" panose="00000400000000000000" pitchFamily="2" charset="-78"/>
              </a:rPr>
              <a:t>زنان کمک کرده و شرایط آنان را بهبود میبخشد ) .(</a:t>
            </a:r>
            <a:r>
              <a:rPr lang="en-US" sz="1900">
                <a:solidFill>
                  <a:srgbClr val="000000"/>
                </a:solidFill>
                <a:latin typeface="B zar "/>
                <a:cs typeface="B Zar" panose="00000400000000000000" pitchFamily="2" charset="-78"/>
              </a:rPr>
              <a:t>Martin, 2014: </a:t>
            </a:r>
            <a:r>
              <a:rPr lang="en-US" sz="1900" smtClean="0">
                <a:solidFill>
                  <a:srgbClr val="000000"/>
                </a:solidFill>
                <a:latin typeface="B zar "/>
                <a:cs typeface="B Zar" panose="00000400000000000000" pitchFamily="2" charset="-78"/>
              </a:rPr>
              <a:t>21</a:t>
            </a:r>
          </a:p>
          <a:p>
            <a:pPr algn="just"/>
            <a:endParaRPr lang="fa-IR"/>
          </a:p>
        </p:txBody>
      </p:sp>
      <p:sp>
        <p:nvSpPr>
          <p:cNvPr id="4" name="Flowchart: Process 3"/>
          <p:cNvSpPr/>
          <p:nvPr/>
        </p:nvSpPr>
        <p:spPr>
          <a:xfrm>
            <a:off x="1533378" y="4557932"/>
            <a:ext cx="2743200"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 zar "/>
                <a:cs typeface="B Zar" panose="00000400000000000000" pitchFamily="2" charset="-78"/>
              </a:rPr>
              <a:t>سیاستهاي تسهیلگر</a:t>
            </a:r>
            <a:endParaRPr lang="fa-IR" b="1">
              <a:solidFill>
                <a:srgbClr val="FF0000"/>
              </a:solidFill>
            </a:endParaRPr>
          </a:p>
        </p:txBody>
      </p:sp>
    </p:spTree>
    <p:extLst>
      <p:ext uri="{BB962C8B-B14F-4D97-AF65-F5344CB8AC3E}">
        <p14:creationId xmlns:p14="http://schemas.microsoft.com/office/powerpoint/2010/main" val="2113226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sz="2200">
                <a:solidFill>
                  <a:srgbClr val="000000"/>
                </a:solidFill>
                <a:latin typeface="B zar "/>
                <a:cs typeface="B Zar" panose="00000400000000000000" pitchFamily="2" charset="-78"/>
              </a:rPr>
              <a:t>در برخی </a:t>
            </a:r>
            <a:r>
              <a:rPr lang="fa-IR" sz="2200" smtClean="0">
                <a:solidFill>
                  <a:srgbClr val="000000"/>
                </a:solidFill>
                <a:latin typeface="B zar "/>
                <a:cs typeface="B Zar" panose="00000400000000000000" pitchFamily="2" charset="-78"/>
              </a:rPr>
              <a:t>از منابع </a:t>
            </a:r>
            <a:r>
              <a:rPr lang="fa-IR" sz="2200">
                <a:solidFill>
                  <a:srgbClr val="000000"/>
                </a:solidFill>
                <a:latin typeface="B zar "/>
                <a:cs typeface="B Zar" panose="00000400000000000000" pitchFamily="2" charset="-78"/>
              </a:rPr>
              <a:t>بین این دو تفاوت قائل هستند و تبعیض مثبت را مجموعه اقدامات براي </a:t>
            </a:r>
            <a:r>
              <a:rPr lang="fa-IR" sz="2200" smtClean="0">
                <a:solidFill>
                  <a:srgbClr val="000000"/>
                </a:solidFill>
                <a:latin typeface="B zar "/>
                <a:cs typeface="B Zar" panose="00000400000000000000" pitchFamily="2" charset="-78"/>
              </a:rPr>
              <a:t>رفع نابرابريهاي </a:t>
            </a:r>
            <a:r>
              <a:rPr lang="fa-IR" sz="2200">
                <a:solidFill>
                  <a:srgbClr val="000000"/>
                </a:solidFill>
                <a:latin typeface="B zar "/>
                <a:cs typeface="B Zar" panose="00000400000000000000" pitchFamily="2" charset="-78"/>
              </a:rPr>
              <a:t>گذشته و اقدامات مثبت را یکسري حمایتهاي قانونی به نفع برخی </a:t>
            </a:r>
            <a:r>
              <a:rPr lang="fa-IR" sz="2200" smtClean="0">
                <a:solidFill>
                  <a:srgbClr val="000000"/>
                </a:solidFill>
                <a:latin typeface="B zar "/>
                <a:cs typeface="B Zar" panose="00000400000000000000" pitchFamily="2" charset="-78"/>
              </a:rPr>
              <a:t>گروهها  مثل </a:t>
            </a:r>
            <a:r>
              <a:rPr lang="fa-IR" sz="2200">
                <a:solidFill>
                  <a:srgbClr val="000000"/>
                </a:solidFill>
                <a:latin typeface="B zar "/>
                <a:cs typeface="B Zar" panose="00000400000000000000" pitchFamily="2" charset="-78"/>
              </a:rPr>
              <a:t>زنان معرفی کردهاند. در این مطالعه هرگونه سیاست و اقدامی که هم در جهت </a:t>
            </a:r>
            <a:r>
              <a:rPr lang="fa-IR" sz="2200" smtClean="0">
                <a:solidFill>
                  <a:srgbClr val="000000"/>
                </a:solidFill>
                <a:latin typeface="B zar "/>
                <a:cs typeface="B Zar" panose="00000400000000000000" pitchFamily="2" charset="-78"/>
              </a:rPr>
              <a:t>رفع نابرابريهاي </a:t>
            </a:r>
            <a:r>
              <a:rPr lang="fa-IR" sz="2200">
                <a:solidFill>
                  <a:srgbClr val="000000"/>
                </a:solidFill>
                <a:latin typeface="B zar "/>
                <a:cs typeface="B Zar" panose="00000400000000000000" pitchFamily="2" charset="-78"/>
              </a:rPr>
              <a:t>گذشته و هم جنبه حمایتی براي زنان داشته باشد مورد بررسی قرار میگیرد</a:t>
            </a:r>
            <a:endParaRPr lang="fa-IR">
              <a:latin typeface="B zar "/>
              <a:cs typeface="B Zar" panose="00000400000000000000" pitchFamily="2" charset="-78"/>
            </a:endParaRPr>
          </a:p>
        </p:txBody>
      </p:sp>
      <p:sp>
        <p:nvSpPr>
          <p:cNvPr id="4" name="Flowchart: Process 3"/>
          <p:cNvSpPr/>
          <p:nvPr/>
        </p:nvSpPr>
        <p:spPr>
          <a:xfrm>
            <a:off x="1645920" y="3770142"/>
            <a:ext cx="2686929"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a:solidFill>
                  <a:srgbClr val="FF0000"/>
                </a:solidFill>
                <a:latin typeface="B zar "/>
                <a:cs typeface="B Zar" panose="00000400000000000000" pitchFamily="2" charset="-78"/>
              </a:rPr>
              <a:t>حمایتهاي قانونی به نفع برخی گروهها</a:t>
            </a:r>
            <a:endParaRPr lang="fa-IR" b="1">
              <a:solidFill>
                <a:srgbClr val="FF0000"/>
              </a:solidFill>
            </a:endParaRPr>
          </a:p>
        </p:txBody>
      </p:sp>
    </p:spTree>
    <p:extLst>
      <p:ext uri="{BB962C8B-B14F-4D97-AF65-F5344CB8AC3E}">
        <p14:creationId xmlns:p14="http://schemas.microsoft.com/office/powerpoint/2010/main" val="3058465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 کشورهایی که بحث تبعیض مثبت را در سیاستگذاريها مدنظر دارند </a:t>
            </a:r>
            <a:r>
              <a:rPr lang="fa-IR" smtClean="0">
                <a:solidFill>
                  <a:srgbClr val="000000"/>
                </a:solidFill>
                <a:latin typeface="B zar "/>
                <a:cs typeface="B Zar" panose="00000400000000000000" pitchFamily="2" charset="-78"/>
              </a:rPr>
              <a:t>همواره سهمی </a:t>
            </a:r>
            <a:r>
              <a:rPr lang="fa-IR">
                <a:solidFill>
                  <a:srgbClr val="000000"/>
                </a:solidFill>
                <a:latin typeface="B zar "/>
                <a:cs typeface="B Zar" panose="00000400000000000000" pitchFamily="2" charset="-78"/>
              </a:rPr>
              <a:t>از اشتغال، آموزش، مشاغل دولتی و.. براي گروههایی که به دلیل </a:t>
            </a:r>
            <a:r>
              <a:rPr lang="fa-IR" smtClean="0">
                <a:solidFill>
                  <a:srgbClr val="000000"/>
                </a:solidFill>
                <a:latin typeface="B zar "/>
                <a:cs typeface="B Zar" panose="00000400000000000000" pitchFamily="2" charset="-78"/>
              </a:rPr>
              <a:t>نابرابريهاي گذشته </a:t>
            </a:r>
            <a:r>
              <a:rPr lang="fa-IR">
                <a:solidFill>
                  <a:srgbClr val="000000"/>
                </a:solidFill>
                <a:latin typeface="B zar "/>
                <a:cs typeface="B Zar" panose="00000400000000000000" pitchFamily="2" charset="-78"/>
              </a:rPr>
              <a:t>در معرض تبعیض قرار دارند در نظرگرفته میشود. بنابراین اقدام/تبعیضمثبت </a:t>
            </a:r>
            <a:r>
              <a:rPr lang="fa-IR" smtClean="0">
                <a:solidFill>
                  <a:srgbClr val="000000"/>
                </a:solidFill>
                <a:latin typeface="B zar "/>
                <a:cs typeface="B Zar" panose="00000400000000000000" pitchFamily="2" charset="-78"/>
              </a:rPr>
              <a:t>بر اساس </a:t>
            </a:r>
            <a:r>
              <a:rPr lang="fa-IR">
                <a:solidFill>
                  <a:srgbClr val="000000"/>
                </a:solidFill>
                <a:latin typeface="B zar "/>
                <a:cs typeface="B Zar" panose="00000400000000000000" pitchFamily="2" charset="-78"/>
              </a:rPr>
              <a:t>نوع نگاه کلان هب زن و وضعیت زنان متفاوت است. بر اساس مطالعات مربوط </a:t>
            </a:r>
            <a:r>
              <a:rPr lang="fa-IR" smtClean="0">
                <a:solidFill>
                  <a:srgbClr val="000000"/>
                </a:solidFill>
                <a:latin typeface="B zar "/>
                <a:cs typeface="B Zar" panose="00000400000000000000" pitchFamily="2" charset="-78"/>
              </a:rPr>
              <a:t>به تحلیل </a:t>
            </a:r>
            <a:r>
              <a:rPr lang="fa-IR">
                <a:solidFill>
                  <a:srgbClr val="000000"/>
                </a:solidFill>
                <a:latin typeface="B zar "/>
                <a:cs typeface="B Zar" panose="00000400000000000000" pitchFamily="2" charset="-78"/>
              </a:rPr>
              <a:t>جنسیتی سیاستگذاري اجتماعی در ایران، بهطورکلی در مجموع اسناد مربوط </a:t>
            </a:r>
            <a:r>
              <a:rPr lang="fa-IR" smtClean="0">
                <a:solidFill>
                  <a:srgbClr val="000000"/>
                </a:solidFill>
                <a:latin typeface="B zar "/>
                <a:cs typeface="B Zar" panose="00000400000000000000" pitchFamily="2" charset="-78"/>
              </a:rPr>
              <a:t>به سیاستگذاري </a:t>
            </a:r>
            <a:r>
              <a:rPr lang="fa-IR">
                <a:solidFill>
                  <a:srgbClr val="000000"/>
                </a:solidFill>
                <a:latin typeface="B zar "/>
                <a:cs typeface="B Zar" panose="00000400000000000000" pitchFamily="2" charset="-78"/>
              </a:rPr>
              <a:t>زنان </a:t>
            </a:r>
            <a:r>
              <a:rPr lang="fa-IR" b="1">
                <a:solidFill>
                  <a:srgbClr val="FF0000"/>
                </a:solidFill>
                <a:latin typeface="B zar "/>
                <a:cs typeface="B Zar" panose="00000400000000000000" pitchFamily="2" charset="-78"/>
              </a:rPr>
              <a:t>دو نوع گفتمان </a:t>
            </a:r>
            <a:r>
              <a:rPr lang="fa-IR" smtClean="0">
                <a:solidFill>
                  <a:srgbClr val="000000"/>
                </a:solidFill>
                <a:latin typeface="B zar "/>
                <a:cs typeface="B Zar" panose="00000400000000000000" pitchFamily="2" charset="-78"/>
              </a:rPr>
              <a:t>قابل شناسایی </a:t>
            </a:r>
            <a:r>
              <a:rPr lang="fa-IR">
                <a:solidFill>
                  <a:srgbClr val="000000"/>
                </a:solidFill>
                <a:latin typeface="B zar "/>
                <a:cs typeface="B Zar" panose="00000400000000000000" pitchFamily="2" charset="-78"/>
              </a:rPr>
              <a:t>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505243" y="4403188"/>
            <a:ext cx="4586068"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تحلیل جنسیتی سیاستگذاري اجتماعی</a:t>
            </a:r>
            <a:endParaRPr lang="fa-IR" b="1">
              <a:solidFill>
                <a:srgbClr val="FF0000"/>
              </a:solidFill>
            </a:endParaRPr>
          </a:p>
        </p:txBody>
      </p:sp>
    </p:spTree>
    <p:extLst>
      <p:ext uri="{BB962C8B-B14F-4D97-AF65-F5344CB8AC3E}">
        <p14:creationId xmlns:p14="http://schemas.microsoft.com/office/powerpoint/2010/main" val="37355322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نخست گفتمان تمایزمحور که نقشها و وظایف متفاوتی را براي زنان و مردان در </a:t>
            </a:r>
            <a:r>
              <a:rPr lang="fa-IR" smtClean="0">
                <a:solidFill>
                  <a:srgbClr val="000000"/>
                </a:solidFill>
                <a:latin typeface="B zar "/>
                <a:cs typeface="B Zar" panose="00000400000000000000" pitchFamily="2" charset="-78"/>
              </a:rPr>
              <a:t>نظر داشته </a:t>
            </a:r>
            <a:r>
              <a:rPr lang="fa-IR">
                <a:solidFill>
                  <a:srgbClr val="000000"/>
                </a:solidFill>
                <a:latin typeface="B zar "/>
                <a:cs typeface="B Zar" panose="00000400000000000000" pitchFamily="2" charset="-78"/>
              </a:rPr>
              <a:t>و این نقشها را در راستاي اهداف خلقت میداند. این گفتمان بهویژه در دهه </a:t>
            </a:r>
            <a:r>
              <a:rPr lang="fa-IR" smtClean="0">
                <a:solidFill>
                  <a:srgbClr val="000000"/>
                </a:solidFill>
                <a:latin typeface="B zar "/>
                <a:cs typeface="B Zar" panose="00000400000000000000" pitchFamily="2" charset="-78"/>
              </a:rPr>
              <a:t>اول انقلاب </a:t>
            </a:r>
            <a:r>
              <a:rPr lang="fa-IR">
                <a:solidFill>
                  <a:srgbClr val="000000"/>
                </a:solidFill>
                <a:latin typeface="B zar "/>
                <a:cs typeface="B Zar" panose="00000400000000000000" pitchFamily="2" charset="-78"/>
              </a:rPr>
              <a:t>و پسازآن از سوي رویکرد اصولگرا و در دوران تسلط آن دنبال شده </a:t>
            </a:r>
            <a:r>
              <a:rPr lang="fa-IR" smtClean="0">
                <a:solidFill>
                  <a:srgbClr val="000000"/>
                </a:solidFill>
                <a:latin typeface="B zar "/>
                <a:cs typeface="B Zar" panose="00000400000000000000" pitchFamily="2" charset="-78"/>
              </a:rPr>
              <a:t>است. گفتمان </a:t>
            </a:r>
            <a:r>
              <a:rPr lang="fa-IR">
                <a:solidFill>
                  <a:srgbClr val="000000"/>
                </a:solidFill>
                <a:latin typeface="B zar "/>
                <a:cs typeface="B Zar" panose="00000400000000000000" pitchFamily="2" charset="-78"/>
              </a:rPr>
              <a:t>دوم تشابهمحور بوده و تحت تأثیر مدافعان داخلی و رویکرد جهانی نسبت </a:t>
            </a:r>
            <a:r>
              <a:rPr lang="fa-IR" smtClean="0">
                <a:solidFill>
                  <a:srgbClr val="000000"/>
                </a:solidFill>
                <a:latin typeface="B zar "/>
                <a:cs typeface="B Zar" panose="00000400000000000000" pitchFamily="2" charset="-78"/>
              </a:rPr>
              <a:t>به گ </a:t>
            </a:r>
            <a:r>
              <a:rPr lang="fa-IR">
                <a:solidFill>
                  <a:srgbClr val="000000"/>
                </a:solidFill>
                <a:latin typeface="B zar "/>
                <a:cs typeface="B Zar" panose="00000400000000000000" pitchFamily="2" charset="-78"/>
              </a:rPr>
              <a:t>مواضع جنسیتی در سیاست ذاري به دنبال دستیابی به حقوق برابر میان دو جنس بوده </a:t>
            </a:r>
            <a:r>
              <a:rPr lang="fa-IR" smtClean="0">
                <a:solidFill>
                  <a:srgbClr val="000000"/>
                </a:solidFill>
                <a:latin typeface="B zar "/>
                <a:cs typeface="B Zar" panose="00000400000000000000" pitchFamily="2" charset="-78"/>
              </a:rPr>
              <a:t>است که </a:t>
            </a:r>
            <a:r>
              <a:rPr lang="fa-IR">
                <a:solidFill>
                  <a:srgbClr val="000000"/>
                </a:solidFill>
                <a:latin typeface="B zar "/>
                <a:cs typeface="B Zar" panose="00000400000000000000" pitchFamily="2" charset="-78"/>
              </a:rPr>
              <a:t>بهویژه نمود آن در برنامه چهارم توسعه قابل بازیابی است )تاج مزینانی، ابراهیمی</a:t>
            </a:r>
            <a:r>
              <a:rPr lang="fa-IR" smtClean="0">
                <a:solidFill>
                  <a:srgbClr val="000000"/>
                </a:solidFill>
                <a:latin typeface="B zar "/>
                <a:cs typeface="B Zar" panose="00000400000000000000" pitchFamily="2" charset="-78"/>
              </a:rPr>
              <a:t>، .(</a:t>
            </a:r>
            <a:r>
              <a:rPr lang="fa-IR">
                <a:solidFill>
                  <a:srgbClr val="000000"/>
                </a:solidFill>
                <a:latin typeface="B zar "/>
                <a:cs typeface="B Zar" panose="00000400000000000000" pitchFamily="2" charset="-78"/>
              </a:rPr>
              <a:t>26 :1398 ،ک</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Connector 3"/>
          <p:cNvSpPr/>
          <p:nvPr/>
        </p:nvSpPr>
        <p:spPr>
          <a:xfrm>
            <a:off x="1744394" y="4417255"/>
            <a:ext cx="1941341" cy="154041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zar "/>
                <a:cs typeface="B Zar" panose="00000400000000000000" pitchFamily="2" charset="-78"/>
              </a:rPr>
              <a:t>گفتمان تمایزمحور</a:t>
            </a:r>
            <a:endParaRPr lang="fa-IR" sz="1600">
              <a:solidFill>
                <a:srgbClr val="FF0000"/>
              </a:solidFill>
            </a:endParaRPr>
          </a:p>
        </p:txBody>
      </p:sp>
      <p:sp>
        <p:nvSpPr>
          <p:cNvPr id="5" name="Flowchart: Connector 4"/>
          <p:cNvSpPr/>
          <p:nvPr/>
        </p:nvSpPr>
        <p:spPr>
          <a:xfrm>
            <a:off x="6935373" y="4339882"/>
            <a:ext cx="2405576" cy="161778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گفتمان دوم </a:t>
            </a:r>
            <a:r>
              <a:rPr lang="fa-IR" sz="2800" b="1" smtClean="0">
                <a:solidFill>
                  <a:srgbClr val="FF0000"/>
                </a:solidFill>
                <a:latin typeface="B zar "/>
                <a:cs typeface="B Zar" panose="00000400000000000000" pitchFamily="2" charset="-78"/>
              </a:rPr>
              <a:t>تشابه محور</a:t>
            </a:r>
            <a:endParaRPr lang="fa-IR" b="1">
              <a:solidFill>
                <a:srgbClr val="FF0000"/>
              </a:solidFill>
            </a:endParaRPr>
          </a:p>
        </p:txBody>
      </p:sp>
    </p:spTree>
    <p:extLst>
      <p:ext uri="{BB962C8B-B14F-4D97-AF65-F5344CB8AC3E}">
        <p14:creationId xmlns:p14="http://schemas.microsoft.com/office/powerpoint/2010/main" val="2745467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تسلط هرکدام از این گفتمان بر نوع سیاست اقدام/تبعیض مثبت اثرگذار بوده </a:t>
            </a:r>
            <a:r>
              <a:rPr lang="fa-IR" smtClean="0">
                <a:solidFill>
                  <a:srgbClr val="000000"/>
                </a:solidFill>
                <a:latin typeface="B zar "/>
                <a:cs typeface="B Zar" panose="00000400000000000000" pitchFamily="2" charset="-78"/>
              </a:rPr>
              <a:t>است. بهعبارتدیگر </a:t>
            </a:r>
            <a:r>
              <a:rPr lang="fa-IR">
                <a:solidFill>
                  <a:srgbClr val="000000"/>
                </a:solidFill>
                <a:latin typeface="B zar "/>
                <a:cs typeface="B Zar" panose="00000400000000000000" pitchFamily="2" charset="-78"/>
              </a:rPr>
              <a:t>تفوق گفتمان مبتنی بر حفظ تمایز میان دو جنس با اولویت نقشهاي </a:t>
            </a:r>
            <a:r>
              <a:rPr lang="fa-IR" smtClean="0">
                <a:solidFill>
                  <a:srgbClr val="000000"/>
                </a:solidFill>
                <a:latin typeface="B zar "/>
                <a:cs typeface="B Zar" panose="00000400000000000000" pitchFamily="2" charset="-78"/>
              </a:rPr>
              <a:t>مادري و </a:t>
            </a:r>
            <a:r>
              <a:rPr lang="fa-IR">
                <a:solidFill>
                  <a:srgbClr val="000000"/>
                </a:solidFill>
                <a:latin typeface="B zar "/>
                <a:cs typeface="B Zar" panose="00000400000000000000" pitchFamily="2" charset="-78"/>
              </a:rPr>
              <a:t>همسري زنان بر نوع سیاستهاي اقدام/تبعیض مثبت و دوام نوع خاص مبتنی بر </a:t>
            </a:r>
            <a:r>
              <a:rPr lang="fa-IR" smtClean="0">
                <a:solidFill>
                  <a:srgbClr val="000000"/>
                </a:solidFill>
                <a:latin typeface="B zar "/>
                <a:cs typeface="B Zar" panose="00000400000000000000" pitchFamily="2" charset="-78"/>
              </a:rPr>
              <a:t>این گفتمان </a:t>
            </a:r>
            <a:r>
              <a:rPr lang="fa-IR">
                <a:solidFill>
                  <a:srgbClr val="000000"/>
                </a:solidFill>
                <a:latin typeface="B zar "/>
                <a:cs typeface="B Zar" panose="00000400000000000000" pitchFamily="2" charset="-78"/>
              </a:rPr>
              <a:t>اثر داشته است. اما در دورههایی که رویکرد جنسیتی غالب به سمت تشابه بیشتر </a:t>
            </a:r>
            <a:r>
              <a:rPr lang="fa-IR" smtClean="0">
                <a:solidFill>
                  <a:srgbClr val="000000"/>
                </a:solidFill>
                <a:latin typeface="B zar "/>
                <a:cs typeface="B Zar" panose="00000400000000000000" pitchFamily="2" charset="-78"/>
              </a:rPr>
              <a:t>و تمایز </a:t>
            </a:r>
            <a:r>
              <a:rPr lang="fa-IR">
                <a:solidFill>
                  <a:srgbClr val="000000"/>
                </a:solidFill>
                <a:latin typeface="B zar "/>
                <a:cs typeface="B Zar" panose="00000400000000000000" pitchFamily="2" charset="-78"/>
              </a:rPr>
              <a:t>کمتر در نقشهاي حوزه عمومی بوده است سیاستهاي اقدام/تبعیض مثبت </a:t>
            </a:r>
            <a:r>
              <a:rPr lang="fa-IR" smtClean="0">
                <a:solidFill>
                  <a:srgbClr val="000000"/>
                </a:solidFill>
                <a:latin typeface="B zar "/>
                <a:cs typeface="B Zar" panose="00000400000000000000" pitchFamily="2" charset="-78"/>
              </a:rPr>
              <a:t>محورانه به </a:t>
            </a:r>
            <a:r>
              <a:rPr lang="fa-IR">
                <a:solidFill>
                  <a:srgbClr val="000000"/>
                </a:solidFill>
                <a:latin typeface="B zar "/>
                <a:cs typeface="B Zar" panose="00000400000000000000" pitchFamily="2" charset="-78"/>
              </a:rPr>
              <a:t>سمت رویکردهاي فردگرایانه زنان در حوزه عمومی فارغ از نقشهاي جنسیتی </a:t>
            </a:r>
            <a:r>
              <a:rPr lang="fa-IR" smtClean="0">
                <a:solidFill>
                  <a:srgbClr val="000000"/>
                </a:solidFill>
                <a:latin typeface="B zar "/>
                <a:cs typeface="B Zar" panose="00000400000000000000" pitchFamily="2" charset="-78"/>
              </a:rPr>
              <a:t>سوق پیدا </a:t>
            </a:r>
            <a:r>
              <a:rPr lang="fa-IR">
                <a:solidFill>
                  <a:srgbClr val="000000"/>
                </a:solidFill>
                <a:latin typeface="B zar "/>
                <a:cs typeface="B Zar" panose="00000400000000000000" pitchFamily="2" charset="-78"/>
              </a:rPr>
              <a:t>کرده 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647114" y="4501661"/>
            <a:ext cx="3924886" cy="12942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رویکردهاي فردگرایانه زنان</a:t>
            </a:r>
            <a:endParaRPr lang="fa-IR" b="1">
              <a:solidFill>
                <a:srgbClr val="FF0000"/>
              </a:solidFill>
            </a:endParaRPr>
          </a:p>
        </p:txBody>
      </p:sp>
    </p:spTree>
    <p:extLst>
      <p:ext uri="{BB962C8B-B14F-4D97-AF65-F5344CB8AC3E}">
        <p14:creationId xmlns:p14="http://schemas.microsoft.com/office/powerpoint/2010/main" val="292235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این موضوع که پیشفرض سیاستگذار از نقشها، وظایف و توانمنديهاي </a:t>
            </a:r>
            <a:r>
              <a:rPr lang="fa-IR" smtClean="0">
                <a:solidFill>
                  <a:srgbClr val="000000"/>
                </a:solidFill>
                <a:latin typeface="B zar "/>
                <a:cs typeface="B Zar" panose="00000400000000000000" pitchFamily="2" charset="-78"/>
              </a:rPr>
              <a:t>زنان چگونه </a:t>
            </a:r>
            <a:r>
              <a:rPr lang="fa-IR">
                <a:solidFill>
                  <a:srgbClr val="000000"/>
                </a:solidFill>
                <a:latin typeface="B zar "/>
                <a:cs typeface="B Zar" panose="00000400000000000000" pitchFamily="2" charset="-78"/>
              </a:rPr>
              <a:t>است؟ آیا حقوق مشابه یا متفاوتی براي زنان و مردان قائل بوده و یا آنها را </a:t>
            </a:r>
            <a:r>
              <a:rPr lang="fa-IR" smtClean="0">
                <a:solidFill>
                  <a:srgbClr val="000000"/>
                </a:solidFill>
                <a:latin typeface="B zar "/>
                <a:cs typeface="B Zar" panose="00000400000000000000" pitchFamily="2" charset="-78"/>
              </a:rPr>
              <a:t>متفاوت میبیند </a:t>
            </a:r>
            <a:r>
              <a:rPr lang="fa-IR">
                <a:solidFill>
                  <a:srgbClr val="000000"/>
                </a:solidFill>
                <a:latin typeface="B zar "/>
                <a:cs typeface="B Zar" panose="00000400000000000000" pitchFamily="2" charset="-78"/>
              </a:rPr>
              <a:t>در نوع سیاستهاي تبعیض مثبت اثر میگذارد. بهعنوانمثال قوانینی چون </a:t>
            </a:r>
            <a:r>
              <a:rPr lang="fa-IR" smtClean="0">
                <a:solidFill>
                  <a:srgbClr val="000000"/>
                </a:solidFill>
                <a:latin typeface="B zar "/>
                <a:cs typeface="B Zar" panose="00000400000000000000" pitchFamily="2" charset="-78"/>
              </a:rPr>
              <a:t>منع تبعیض </a:t>
            </a:r>
            <a:r>
              <a:rPr lang="fa-IR">
                <a:solidFill>
                  <a:srgbClr val="000000"/>
                </a:solidFill>
                <a:latin typeface="B zar "/>
                <a:cs typeface="B Zar" panose="00000400000000000000" pitchFamily="2" charset="-78"/>
              </a:rPr>
              <a:t>در استخدام که جزء اقدامات مثبت دستهبندي میشود با پیشفرض تشابه </a:t>
            </a:r>
            <a:r>
              <a:rPr lang="fa-IR" smtClean="0">
                <a:solidFill>
                  <a:srgbClr val="000000"/>
                </a:solidFill>
                <a:latin typeface="B zar "/>
                <a:cs typeface="B Zar" panose="00000400000000000000" pitchFamily="2" charset="-78"/>
              </a:rPr>
              <a:t>حقوقی دو </a:t>
            </a:r>
            <a:r>
              <a:rPr lang="fa-IR">
                <a:solidFill>
                  <a:srgbClr val="000000"/>
                </a:solidFill>
                <a:latin typeface="B zar "/>
                <a:cs typeface="B Zar" panose="00000400000000000000" pitchFamily="2" charset="-78"/>
              </a:rPr>
              <a:t>جنس تدوینشده است اما سیاستهاي تسهیل انجام نقشهاي مختلف، تمایزات </a:t>
            </a:r>
            <a:r>
              <a:rPr lang="fa-IR" smtClean="0">
                <a:solidFill>
                  <a:srgbClr val="000000"/>
                </a:solidFill>
                <a:latin typeface="B zar "/>
                <a:cs typeface="B Zar" panose="00000400000000000000" pitchFamily="2" charset="-78"/>
              </a:rPr>
              <a:t>میان دو </a:t>
            </a:r>
            <a:r>
              <a:rPr lang="fa-IR">
                <a:solidFill>
                  <a:srgbClr val="000000"/>
                </a:solidFill>
                <a:latin typeface="B zar "/>
                <a:cs typeface="B Zar" panose="00000400000000000000" pitchFamily="2" charset="-78"/>
              </a:rPr>
              <a:t>جنس را در نظر گرفته است.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332850"/>
            <a:ext cx="2996418"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تشابه حقوقی دو جنس</a:t>
            </a:r>
            <a:endParaRPr lang="fa-IR" b="1">
              <a:solidFill>
                <a:srgbClr val="FF0000"/>
              </a:solidFill>
            </a:endParaRPr>
          </a:p>
        </p:txBody>
      </p:sp>
    </p:spTree>
    <p:extLst>
      <p:ext uri="{BB962C8B-B14F-4D97-AF65-F5344CB8AC3E}">
        <p14:creationId xmlns:p14="http://schemas.microsoft.com/office/powerpoint/2010/main" val="38725828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 zar "/>
                <a:cs typeface="B Zar" panose="00000400000000000000" pitchFamily="2" charset="-78"/>
              </a:rPr>
              <a:t>اما آنچه بهطور مشخص این مقاله به آن میپردازد این است که آیا اساساً چنین مفاهیمی در قوانین و سیاستهاي اجتماعی مربوط به زنان لحاظ شده است و اگر لحاظ شده قابلیت اجرایی داشته است، یا اینکه سیاستهاي اقدام/ تبعیض مثبت در ایران بر مبناي چه رویکردي بوده است؛ </a:t>
            </a:r>
            <a:r>
              <a:rPr lang="fa-IR" smtClean="0">
                <a:solidFill>
                  <a:srgbClr val="000000"/>
                </a:solidFill>
                <a:latin typeface="B zar "/>
                <a:cs typeface="B Zar" panose="00000400000000000000" pitchFamily="2" charset="-78"/>
              </a:rPr>
              <a:t>توانمندسازي </a:t>
            </a:r>
            <a:r>
              <a:rPr lang="fa-IR">
                <a:solidFill>
                  <a:srgbClr val="000000"/>
                </a:solidFill>
                <a:latin typeface="B zar "/>
                <a:cs typeface="B Zar" panose="00000400000000000000" pitchFamily="2" charset="-78"/>
              </a:rPr>
              <a:t>زنان به دلیل تفاوتهاي</a:t>
            </a:r>
            <a:r>
              <a:rPr lang="fa-IR">
                <a:solidFill>
                  <a:prstClr val="black"/>
                </a:solidFill>
                <a:latin typeface="B zar "/>
                <a:cs typeface="B Zar" panose="00000400000000000000" pitchFamily="2" charset="-78"/>
              </a:rPr>
              <a:t> </a:t>
            </a:r>
            <a:r>
              <a:rPr lang="fa-IR" smtClean="0">
                <a:solidFill>
                  <a:srgbClr val="000000"/>
                </a:solidFill>
                <a:latin typeface="B zar "/>
                <a:cs typeface="B Zar" panose="00000400000000000000" pitchFamily="2" charset="-78"/>
              </a:rPr>
              <a:t>مبتنی </a:t>
            </a:r>
            <a:r>
              <a:rPr lang="fa-IR">
                <a:solidFill>
                  <a:srgbClr val="000000"/>
                </a:solidFill>
                <a:latin typeface="B zar "/>
                <a:cs typeface="B Zar" panose="00000400000000000000" pitchFamily="2" charset="-78"/>
              </a:rPr>
              <a:t>بر طبیعت متفاوت زنان؛ تبعیضات مثبت در جهت تسهیل انجام نقشها؛ </a:t>
            </a:r>
            <a:r>
              <a:rPr lang="fa-IR" smtClean="0">
                <a:solidFill>
                  <a:srgbClr val="000000"/>
                </a:solidFill>
                <a:latin typeface="B zar "/>
                <a:cs typeface="B Zar" panose="00000400000000000000" pitchFamily="2" charset="-78"/>
              </a:rPr>
              <a:t>تبعیضات مثبت </a:t>
            </a:r>
            <a:r>
              <a:rPr lang="fa-IR">
                <a:solidFill>
                  <a:srgbClr val="000000"/>
                </a:solidFill>
                <a:latin typeface="B zar "/>
                <a:cs typeface="B Zar" panose="00000400000000000000" pitchFamily="2" charset="-78"/>
              </a:rPr>
              <a:t>در جهت تغییرات ساختاري</a:t>
            </a:r>
            <a:r>
              <a:rPr lang="fa-IR">
                <a:latin typeface="B zar "/>
                <a:cs typeface="B Zar" panose="00000400000000000000" pitchFamily="2" charset="-78"/>
              </a:rPr>
              <a:t>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503769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 zar "/>
                <a:cs typeface="B Zar" panose="00000400000000000000" pitchFamily="2" charset="-78"/>
              </a:rPr>
              <a:t>روش تحقیق</a:t>
            </a: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 zar "/>
                <a:cs typeface="B Zar" panose="00000400000000000000" pitchFamily="2" charset="-78"/>
              </a:rPr>
              <a:t>در </a:t>
            </a:r>
            <a:r>
              <a:rPr lang="fa-IR">
                <a:solidFill>
                  <a:srgbClr val="000000"/>
                </a:solidFill>
                <a:latin typeface="B zar "/>
                <a:cs typeface="B Zar" panose="00000400000000000000" pitchFamily="2" charset="-78"/>
              </a:rPr>
              <a:t>این مطالعه براي شناسایی مفاهیم مربوط به تبعیض مثبت از روش </a:t>
            </a:r>
            <a:r>
              <a:rPr lang="fa-IR" sz="3200" b="1">
                <a:solidFill>
                  <a:srgbClr val="FF0000"/>
                </a:solidFill>
                <a:latin typeface="B zar "/>
                <a:cs typeface="B Zar" panose="00000400000000000000" pitchFamily="2" charset="-78"/>
              </a:rPr>
              <a:t>تحلیل محتواي </a:t>
            </a:r>
            <a:r>
              <a:rPr lang="fa-IR" sz="3200" b="1" smtClean="0">
                <a:solidFill>
                  <a:srgbClr val="FF0000"/>
                </a:solidFill>
                <a:latin typeface="B zar "/>
                <a:cs typeface="B Zar" panose="00000400000000000000" pitchFamily="2" charset="-78"/>
              </a:rPr>
              <a:t>کیفی </a:t>
            </a:r>
            <a:r>
              <a:rPr lang="fa-IR" smtClean="0">
                <a:solidFill>
                  <a:srgbClr val="000000"/>
                </a:solidFill>
                <a:latin typeface="B zar "/>
                <a:cs typeface="B Zar" panose="00000400000000000000" pitchFamily="2" charset="-78"/>
              </a:rPr>
              <a:t>استفاده </a:t>
            </a:r>
            <a:r>
              <a:rPr lang="fa-IR">
                <a:solidFill>
                  <a:srgbClr val="000000"/>
                </a:solidFill>
                <a:latin typeface="B zar "/>
                <a:cs typeface="B Zar" panose="00000400000000000000" pitchFamily="2" charset="-78"/>
              </a:rPr>
              <a:t>شد. در تحلیل محتواي کیفی گزارههایی که ارتباط چندانی با پرسش تحقیق </a:t>
            </a:r>
            <a:r>
              <a:rPr lang="fa-IR" smtClean="0">
                <a:solidFill>
                  <a:srgbClr val="000000"/>
                </a:solidFill>
                <a:latin typeface="B zar "/>
                <a:cs typeface="B Zar" panose="00000400000000000000" pitchFamily="2" charset="-78"/>
              </a:rPr>
              <a:t>ندارند یا </a:t>
            </a:r>
            <a:r>
              <a:rPr lang="fa-IR">
                <a:solidFill>
                  <a:srgbClr val="000000"/>
                </a:solidFill>
                <a:latin typeface="B zar "/>
                <a:cs typeface="B Zar" panose="00000400000000000000" pitchFamily="2" charset="-78"/>
              </a:rPr>
              <a:t>آنهاییکه معناي مشابهی با سایر عبارتها دارند کنار گذاشته میشوند )تلخیص اول( </a:t>
            </a:r>
            <a:r>
              <a:rPr lang="fa-IR" smtClean="0">
                <a:solidFill>
                  <a:srgbClr val="000000"/>
                </a:solidFill>
                <a:latin typeface="B zar "/>
                <a:cs typeface="B Zar" panose="00000400000000000000" pitchFamily="2" charset="-78"/>
              </a:rPr>
              <a:t>و گزارههاي </a:t>
            </a:r>
            <a:r>
              <a:rPr lang="fa-IR">
                <a:solidFill>
                  <a:srgbClr val="000000"/>
                </a:solidFill>
                <a:latin typeface="B zar "/>
                <a:cs typeface="B Zar" panose="00000400000000000000" pitchFamily="2" charset="-78"/>
              </a:rPr>
              <a:t>مشابه دستهبندي و خلاصه میشوند )تلخیص دوم( و در نهایت گزارهها </a:t>
            </a:r>
            <a:r>
              <a:rPr lang="fa-IR" smtClean="0">
                <a:solidFill>
                  <a:srgbClr val="000000"/>
                </a:solidFill>
                <a:latin typeface="B zar "/>
                <a:cs typeface="B Zar" panose="00000400000000000000" pitchFamily="2" charset="-78"/>
              </a:rPr>
              <a:t>در سطح </a:t>
            </a:r>
            <a:r>
              <a:rPr lang="fa-IR">
                <a:solidFill>
                  <a:srgbClr val="000000"/>
                </a:solidFill>
                <a:latin typeface="B zar "/>
                <a:cs typeface="B Zar" panose="00000400000000000000" pitchFamily="2" charset="-78"/>
              </a:rPr>
              <a:t>انتزاعیتر تلخیص میشوند )فلیک، (348 :</a:t>
            </a:r>
            <a:r>
              <a:rPr lang="fa-IR" smtClean="0">
                <a:solidFill>
                  <a:srgbClr val="000000"/>
                </a:solidFill>
                <a:latin typeface="B zar "/>
                <a:cs typeface="B Zar" panose="00000400000000000000" pitchFamily="2" charset="-78"/>
              </a:rPr>
              <a:t>1391</a:t>
            </a: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73165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در این مطالعه به روش تحلیل </a:t>
            </a:r>
            <a:r>
              <a:rPr lang="fa-IR" sz="2600" smtClean="0">
                <a:solidFill>
                  <a:srgbClr val="000000"/>
                </a:solidFill>
                <a:latin typeface="B zar "/>
                <a:cs typeface="B Zar" panose="00000400000000000000" pitchFamily="2" charset="-78"/>
              </a:rPr>
              <a:t>محتواي کیفی </a:t>
            </a:r>
            <a:r>
              <a:rPr lang="fa-IR" sz="2600">
                <a:solidFill>
                  <a:srgbClr val="000000"/>
                </a:solidFill>
                <a:latin typeface="B zar "/>
                <a:cs typeface="B Zar" panose="00000400000000000000" pitchFamily="2" charset="-78"/>
              </a:rPr>
              <a:t>به بررسی اسناد سیاستگذاري در حوزههاي آموزش، اشتغال از منظر تبعیض / اقدام مثبت </a:t>
            </a:r>
            <a:r>
              <a:rPr lang="fa-IR" sz="2600" smtClean="0">
                <a:solidFill>
                  <a:srgbClr val="000000"/>
                </a:solidFill>
                <a:latin typeface="B zar "/>
                <a:cs typeface="B Zar" panose="00000400000000000000" pitchFamily="2" charset="-78"/>
              </a:rPr>
              <a:t>پرداخته شد</a:t>
            </a:r>
            <a:r>
              <a:rPr lang="fa-IR" sz="2600">
                <a:solidFill>
                  <a:srgbClr val="000000"/>
                </a:solidFill>
                <a:latin typeface="B zar "/>
                <a:cs typeface="B Zar" panose="00000400000000000000" pitchFamily="2" charset="-78"/>
              </a:rPr>
              <a:t>. نتایج نشان میدهد که سیاستهاي این حوزه در درجه اول مبتنی بر رویکرد تسهیل انجام نقشها، </a:t>
            </a:r>
            <a:r>
              <a:rPr lang="fa-IR" sz="2600" smtClean="0">
                <a:solidFill>
                  <a:srgbClr val="000000"/>
                </a:solidFill>
                <a:latin typeface="B zar "/>
                <a:cs typeface="B Zar" panose="00000400000000000000" pitchFamily="2" charset="-78"/>
              </a:rPr>
              <a:t>در درجه </a:t>
            </a:r>
            <a:r>
              <a:rPr lang="fa-IR" sz="2600">
                <a:solidFill>
                  <a:srgbClr val="000000"/>
                </a:solidFill>
                <a:latin typeface="B zar "/>
                <a:cs typeface="B Zar" panose="00000400000000000000" pitchFamily="2" charset="-78"/>
              </a:rPr>
              <a:t>دوم مبتنی بر توانمندسازي و در درجه سوم بر مبناي اصلاحات ساختاري به سمت تشابه حقوقی زن </a:t>
            </a:r>
            <a:r>
              <a:rPr lang="fa-IR" sz="2600" smtClean="0">
                <a:solidFill>
                  <a:srgbClr val="000000"/>
                </a:solidFill>
                <a:latin typeface="B zar "/>
                <a:cs typeface="B Zar" panose="00000400000000000000" pitchFamily="2" charset="-78"/>
              </a:rPr>
              <a:t>و مرد </a:t>
            </a:r>
            <a:r>
              <a:rPr lang="fa-IR" sz="2600">
                <a:solidFill>
                  <a:srgbClr val="000000"/>
                </a:solidFill>
                <a:latin typeface="B zar "/>
                <a:cs typeface="B Zar" panose="00000400000000000000" pitchFamily="2" charset="-78"/>
              </a:rPr>
              <a:t>بوده است؛ اما این سیاستها به دلیل فقدان وفاق در سطح گفتمانی، فقدان وجود زیرساختهاي </a:t>
            </a:r>
            <a:r>
              <a:rPr lang="fa-IR" sz="2600" smtClean="0">
                <a:solidFill>
                  <a:srgbClr val="000000"/>
                </a:solidFill>
                <a:latin typeface="B zar "/>
                <a:cs typeface="B Zar" panose="00000400000000000000" pitchFamily="2" charset="-78"/>
              </a:rPr>
              <a:t>لازم نهتنها </a:t>
            </a:r>
            <a:r>
              <a:rPr lang="fa-IR" sz="2600">
                <a:solidFill>
                  <a:srgbClr val="000000"/>
                </a:solidFill>
                <a:latin typeface="B zar "/>
                <a:cs typeface="B Zar" panose="00000400000000000000" pitchFamily="2" charset="-78"/>
              </a:rPr>
              <a:t>قابلیت اجرا نیافته بلکه از حیث شمولیت تنها دو گروه از زنان شامل زنان نخبه موردنظر </a:t>
            </a:r>
            <a:r>
              <a:rPr lang="fa-IR" sz="2600" smtClean="0">
                <a:solidFill>
                  <a:srgbClr val="000000"/>
                </a:solidFill>
                <a:latin typeface="B zar "/>
                <a:cs typeface="B Zar" panose="00000400000000000000" pitchFamily="2" charset="-78"/>
              </a:rPr>
              <a:t>سیاستگذار و </a:t>
            </a:r>
            <a:r>
              <a:rPr lang="fa-IR" sz="2600">
                <a:solidFill>
                  <a:srgbClr val="000000"/>
                </a:solidFill>
                <a:latin typeface="B zar "/>
                <a:cs typeface="B Zar" panose="00000400000000000000" pitchFamily="2" charset="-78"/>
              </a:rPr>
              <a:t>زنان محروم را در </a:t>
            </a:r>
            <a:r>
              <a:rPr lang="fa-IR" sz="2600" smtClean="0">
                <a:solidFill>
                  <a:srgbClr val="000000"/>
                </a:solidFill>
                <a:latin typeface="B zar "/>
                <a:cs typeface="B Zar" panose="00000400000000000000" pitchFamily="2" charset="-78"/>
              </a:rPr>
              <a:t>برمیگیرد</a:t>
            </a:r>
          </a:p>
          <a:p>
            <a:pPr algn="just"/>
            <a:endParaRPr lang="fa-IR"/>
          </a:p>
        </p:txBody>
      </p:sp>
      <p:sp>
        <p:nvSpPr>
          <p:cNvPr id="4" name="Flowchart: Process 3"/>
          <p:cNvSpPr/>
          <p:nvPr/>
        </p:nvSpPr>
        <p:spPr>
          <a:xfrm>
            <a:off x="838200" y="4376732"/>
            <a:ext cx="3493827" cy="12555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 zar "/>
                <a:cs typeface="B Zar" panose="00000400000000000000" pitchFamily="2" charset="-78"/>
              </a:rPr>
              <a:t>بررسی اسناد سیاستگذاري</a:t>
            </a:r>
            <a:endParaRPr lang="fa-IR" b="1">
              <a:solidFill>
                <a:srgbClr val="FF0000"/>
              </a:solidFill>
            </a:endParaRPr>
          </a:p>
        </p:txBody>
      </p:sp>
    </p:spTree>
    <p:extLst>
      <p:ext uri="{BB962C8B-B14F-4D97-AF65-F5344CB8AC3E}">
        <p14:creationId xmlns:p14="http://schemas.microsoft.com/office/powerpoint/2010/main" val="599110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با این هدف، کلیه متون قوانین </a:t>
            </a:r>
            <a:r>
              <a:rPr lang="fa-IR" sz="2600" smtClean="0">
                <a:solidFill>
                  <a:srgbClr val="000000"/>
                </a:solidFill>
                <a:latin typeface="B zar "/>
                <a:cs typeface="B Zar" panose="00000400000000000000" pitchFamily="2" charset="-78"/>
              </a:rPr>
              <a:t>و مصوبات </a:t>
            </a:r>
            <a:r>
              <a:rPr lang="fa-IR" sz="2600">
                <a:solidFill>
                  <a:srgbClr val="000000"/>
                </a:solidFill>
                <a:latin typeface="B zar "/>
                <a:cs typeface="B Zar" panose="00000400000000000000" pitchFamily="2" charset="-78"/>
              </a:rPr>
              <a:t>قوه مقننه، قوه مجریه، مجمع تشخیص مصلحت نظام و شوراي عالی </a:t>
            </a:r>
            <a:r>
              <a:rPr lang="fa-IR" sz="2600" smtClean="0">
                <a:solidFill>
                  <a:srgbClr val="000000"/>
                </a:solidFill>
                <a:latin typeface="B zar "/>
                <a:cs typeface="B Zar" panose="00000400000000000000" pitchFamily="2" charset="-78"/>
              </a:rPr>
              <a:t>انقلاب فرهنگی </a:t>
            </a:r>
            <a:r>
              <a:rPr lang="fa-IR" sz="2600">
                <a:solidFill>
                  <a:srgbClr val="000000"/>
                </a:solidFill>
                <a:latin typeface="B zar "/>
                <a:cs typeface="B Zar" panose="00000400000000000000" pitchFamily="2" charset="-78"/>
              </a:rPr>
              <a:t>و همچنین مشروح جلسات مذاکرات مجلس در خصوص قوانین در مجلس </a:t>
            </a:r>
            <a:r>
              <a:rPr lang="fa-IR" sz="2600" smtClean="0">
                <a:solidFill>
                  <a:srgbClr val="000000"/>
                </a:solidFill>
                <a:latin typeface="B zar "/>
                <a:cs typeface="B Zar" panose="00000400000000000000" pitchFamily="2" charset="-78"/>
              </a:rPr>
              <a:t>تا سال </a:t>
            </a:r>
            <a:r>
              <a:rPr lang="fa-IR" sz="2600">
                <a:solidFill>
                  <a:srgbClr val="000000"/>
                </a:solidFill>
                <a:latin typeface="B zar "/>
                <a:cs typeface="B Zar" panose="00000400000000000000" pitchFamily="2" charset="-78"/>
              </a:rPr>
              <a:t>1396بهعنوان موارد انتخابی و مورد تحلیل پژوهش احصاء گردید. این مصوبات </a:t>
            </a:r>
            <a:r>
              <a:rPr lang="fa-IR" sz="2600" smtClean="0">
                <a:solidFill>
                  <a:srgbClr val="000000"/>
                </a:solidFill>
                <a:latin typeface="B zar "/>
                <a:cs typeface="B Zar" panose="00000400000000000000" pitchFamily="2" charset="-78"/>
              </a:rPr>
              <a:t>تمام شماري </a:t>
            </a:r>
            <a:r>
              <a:rPr lang="fa-IR" sz="2600">
                <a:solidFill>
                  <a:srgbClr val="000000"/>
                </a:solidFill>
                <a:latin typeface="B zar "/>
                <a:cs typeface="B Zar" panose="00000400000000000000" pitchFamily="2" charset="-78"/>
              </a:rPr>
              <a:t>و تحلیل محتواي کیفی شد و طی سه مرحله، کدگذاري باز )تلخیص اول</a:t>
            </a:r>
            <a:r>
              <a:rPr lang="fa-IR" sz="2600" smtClean="0">
                <a:solidFill>
                  <a:srgbClr val="000000"/>
                </a:solidFill>
                <a:latin typeface="B zar "/>
                <a:cs typeface="B Zar" panose="00000400000000000000" pitchFamily="2" charset="-78"/>
              </a:rPr>
              <a:t>(، محوري </a:t>
            </a:r>
            <a:r>
              <a:rPr lang="fa-IR" sz="2600">
                <a:solidFill>
                  <a:srgbClr val="000000"/>
                </a:solidFill>
                <a:latin typeface="B zar "/>
                <a:cs typeface="B Zar" panose="00000400000000000000" pitchFamily="2" charset="-78"/>
              </a:rPr>
              <a:t>)تلخیص دوم( )و گزینشی تلخیص سوم( شد و محقق مفاهیمی را مرتبط </a:t>
            </a:r>
            <a:r>
              <a:rPr lang="fa-IR" sz="2600" smtClean="0">
                <a:solidFill>
                  <a:srgbClr val="000000"/>
                </a:solidFill>
                <a:latin typeface="B zar "/>
                <a:cs typeface="B Zar" panose="00000400000000000000" pitchFamily="2" charset="-78"/>
              </a:rPr>
              <a:t>با پرسشهاي </a:t>
            </a:r>
            <a:r>
              <a:rPr lang="fa-IR" sz="2600">
                <a:solidFill>
                  <a:srgbClr val="000000"/>
                </a:solidFill>
                <a:latin typeface="B zar "/>
                <a:cs typeface="B Zar" panose="00000400000000000000" pitchFamily="2" charset="-78"/>
              </a:rPr>
              <a:t>پژوهش و مضامین چارچوب مفهومی دنبال کرد. همچنین پایایی تحقیق </a:t>
            </a:r>
            <a:r>
              <a:rPr lang="fa-IR" sz="2600" smtClean="0">
                <a:solidFill>
                  <a:srgbClr val="000000"/>
                </a:solidFill>
                <a:latin typeface="B zar "/>
                <a:cs typeface="B Zar" panose="00000400000000000000" pitchFamily="2" charset="-78"/>
              </a:rPr>
              <a:t>بر مبناي </a:t>
            </a:r>
            <a:r>
              <a:rPr lang="fa-IR" sz="2600">
                <a:solidFill>
                  <a:srgbClr val="000000"/>
                </a:solidFill>
                <a:latin typeface="B zar "/>
                <a:cs typeface="B Zar" panose="00000400000000000000" pitchFamily="2" charset="-78"/>
              </a:rPr>
              <a:t>توافق بین کدگذاران و بازبینی مکرر مضامین و مقولات است</a:t>
            </a:r>
            <a:r>
              <a:rPr lang="fa-IR" sz="2600">
                <a:solidFill>
                  <a:prstClr val="black"/>
                </a:solidFill>
                <a:latin typeface="B zar "/>
                <a:cs typeface="B Zar" panose="00000400000000000000" pitchFamily="2" charset="-78"/>
              </a:rPr>
              <a:t> </a:t>
            </a:r>
            <a:endParaRPr lang="fa-IR" sz="2600" smtClean="0">
              <a:solidFill>
                <a:prstClr val="black"/>
              </a:solidFill>
              <a:latin typeface="B zar "/>
              <a:cs typeface="B Zar" panose="00000400000000000000" pitchFamily="2" charset="-78"/>
            </a:endParaRPr>
          </a:p>
          <a:p>
            <a:pPr algn="just"/>
            <a:endParaRPr lang="fa-IR"/>
          </a:p>
        </p:txBody>
      </p:sp>
      <p:sp>
        <p:nvSpPr>
          <p:cNvPr id="4" name="Flowchart: Process 3"/>
          <p:cNvSpPr/>
          <p:nvPr/>
        </p:nvSpPr>
        <p:spPr>
          <a:xfrm>
            <a:off x="4541520" y="4642339"/>
            <a:ext cx="3108960"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 zar "/>
                <a:cs typeface="B Zar" panose="00000400000000000000" pitchFamily="2" charset="-78"/>
              </a:rPr>
              <a:t>مضامین و مقولات</a:t>
            </a:r>
            <a:endParaRPr lang="fa-IR" b="1">
              <a:solidFill>
                <a:srgbClr val="FF0000"/>
              </a:solidFill>
            </a:endParaRPr>
          </a:p>
        </p:txBody>
      </p:sp>
    </p:spTree>
    <p:extLst>
      <p:ext uri="{BB962C8B-B14F-4D97-AF65-F5344CB8AC3E}">
        <p14:creationId xmlns:p14="http://schemas.microsoft.com/office/powerpoint/2010/main" val="18110214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zar "/>
                <a:cs typeface="B Zar" panose="00000400000000000000" pitchFamily="2" charset="-78"/>
              </a:rPr>
              <a:t>یافته تحقیق</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 zar "/>
                <a:cs typeface="B Zar" panose="00000400000000000000" pitchFamily="2" charset="-78"/>
              </a:rPr>
              <a:t>نتایج </a:t>
            </a:r>
            <a:r>
              <a:rPr lang="fa-IR">
                <a:solidFill>
                  <a:srgbClr val="000000"/>
                </a:solidFill>
                <a:latin typeface="B zar "/>
                <a:cs typeface="B Zar" panose="00000400000000000000" pitchFamily="2" charset="-78"/>
              </a:rPr>
              <a:t>این مطالعه نشان میدهد که اشکالی از سیاستهاي تبعیض/اقدام مثبت در </a:t>
            </a:r>
            <a:r>
              <a:rPr lang="fa-IR" smtClean="0">
                <a:solidFill>
                  <a:srgbClr val="000000"/>
                </a:solidFill>
                <a:latin typeface="B zar "/>
                <a:cs typeface="B Zar" panose="00000400000000000000" pitchFamily="2" charset="-78"/>
              </a:rPr>
              <a:t>مجموعه سیاستهاي </a:t>
            </a:r>
            <a:r>
              <a:rPr lang="fa-IR">
                <a:solidFill>
                  <a:srgbClr val="000000"/>
                </a:solidFill>
                <a:latin typeface="B zar "/>
                <a:cs typeface="B Zar" panose="00000400000000000000" pitchFamily="2" charset="-78"/>
              </a:rPr>
              <a:t>حوزه زنان وجود دارد و در مجموع 5مقوله کلی از تحلیل محتواي </a:t>
            </a:r>
            <a:r>
              <a:rPr lang="fa-IR" smtClean="0">
                <a:solidFill>
                  <a:srgbClr val="000000"/>
                </a:solidFill>
                <a:latin typeface="B zar "/>
                <a:cs typeface="B Zar" panose="00000400000000000000" pitchFamily="2" charset="-78"/>
              </a:rPr>
              <a:t>کیفی اسناد </a:t>
            </a:r>
            <a:r>
              <a:rPr lang="fa-IR">
                <a:solidFill>
                  <a:srgbClr val="000000"/>
                </a:solidFill>
                <a:latin typeface="B zar "/>
                <a:cs typeface="B Zar" panose="00000400000000000000" pitchFamily="2" charset="-78"/>
              </a:rPr>
              <a:t>شناسایی شد. این مقولات شامل: فرصت توانمندسازي، سیاستهاي تسهیل </a:t>
            </a:r>
            <a:r>
              <a:rPr lang="fa-IR" smtClean="0">
                <a:solidFill>
                  <a:srgbClr val="000000"/>
                </a:solidFill>
                <a:latin typeface="B zar "/>
                <a:cs typeface="B Zar" panose="00000400000000000000" pitchFamily="2" charset="-78"/>
              </a:rPr>
              <a:t>انجام نقشها</a:t>
            </a:r>
            <a:r>
              <a:rPr lang="fa-IR">
                <a:solidFill>
                  <a:srgbClr val="000000"/>
                </a:solidFill>
                <a:latin typeface="B zar "/>
                <a:cs typeface="B Zar" panose="00000400000000000000" pitchFamily="2" charset="-78"/>
              </a:rPr>
              <a:t>، تغییرات ساختاري، رویکرد سهمیهاي و عدم وفاق در گفتمان جنسیتی حاکم </a:t>
            </a:r>
            <a:r>
              <a:rPr lang="fa-IR" smtClean="0">
                <a:solidFill>
                  <a:srgbClr val="000000"/>
                </a:solidFill>
                <a:latin typeface="B zar "/>
                <a:cs typeface="B Zar" panose="00000400000000000000" pitchFamily="2" charset="-78"/>
              </a:rPr>
              <a:t>بر سیاستگذاري </a:t>
            </a:r>
            <a:r>
              <a:rPr lang="fa-IR">
                <a:solidFill>
                  <a:srgbClr val="000000"/>
                </a:solidFill>
                <a:latin typeface="B zar "/>
                <a:cs typeface="B Zar" panose="00000400000000000000" pitchFamily="2" charset="-78"/>
              </a:rPr>
              <a:t>است که هرکدام از چندین مفهوم گرفته شدهاند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127902"/>
            <a:ext cx="3742006" cy="16257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عدم وفاق در گفتمان جنسیتی</a:t>
            </a:r>
            <a:endParaRPr lang="fa-IR" b="1">
              <a:solidFill>
                <a:srgbClr val="FF0000"/>
              </a:solidFill>
            </a:endParaRPr>
          </a:p>
        </p:txBody>
      </p:sp>
    </p:spTree>
    <p:extLst>
      <p:ext uri="{BB962C8B-B14F-4D97-AF65-F5344CB8AC3E}">
        <p14:creationId xmlns:p14="http://schemas.microsoft.com/office/powerpoint/2010/main" val="22665851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zar "/>
                <a:cs typeface="B Zar" panose="00000400000000000000" pitchFamily="2" charset="-78"/>
              </a:rPr>
              <a:t>فرصت توانمندسازي</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 zar "/>
                <a:cs typeface="B Zar" panose="00000400000000000000" pitchFamily="2" charset="-78"/>
              </a:rPr>
              <a:t>در </a:t>
            </a:r>
            <a:r>
              <a:rPr lang="fa-IR">
                <a:solidFill>
                  <a:srgbClr val="000000"/>
                </a:solidFill>
                <a:latin typeface="B zar "/>
                <a:cs typeface="B Zar" panose="00000400000000000000" pitchFamily="2" charset="-78"/>
              </a:rPr>
              <a:t>مقوله فرصت توانمندسازي دو مقوله فرعیِ توانمندسازي فردي و </a:t>
            </a:r>
            <a:r>
              <a:rPr lang="fa-IR" smtClean="0">
                <a:solidFill>
                  <a:srgbClr val="000000"/>
                </a:solidFill>
                <a:latin typeface="B zar "/>
                <a:cs typeface="B Zar" panose="00000400000000000000" pitchFamily="2" charset="-78"/>
              </a:rPr>
              <a:t>توانمندسازي نهادي</a:t>
            </a:r>
            <a:r>
              <a:rPr lang="fa-IR">
                <a:solidFill>
                  <a:srgbClr val="000000"/>
                </a:solidFill>
                <a:latin typeface="B zar "/>
                <a:cs typeface="B Zar" panose="00000400000000000000" pitchFamily="2" charset="-78"/>
              </a:rPr>
              <a:t>، قابلشناسایی است. </a:t>
            </a:r>
            <a:r>
              <a:rPr lang="fa-IR" smtClean="0">
                <a:solidFill>
                  <a:srgbClr val="000000"/>
                </a:solidFill>
                <a:latin typeface="B zar "/>
                <a:cs typeface="B Zar" panose="00000400000000000000" pitchFamily="2" charset="-78"/>
              </a:rPr>
              <a:t>توانمندسازي </a:t>
            </a:r>
            <a:r>
              <a:rPr lang="fa-IR" b="1" smtClean="0">
                <a:solidFill>
                  <a:srgbClr val="FF0000"/>
                </a:solidFill>
                <a:latin typeface="B zar "/>
                <a:cs typeface="B Zar" panose="00000400000000000000" pitchFamily="2" charset="-78"/>
              </a:rPr>
              <a:t>فردي</a:t>
            </a:r>
            <a:r>
              <a:rPr lang="fa-IR" smtClean="0">
                <a:solidFill>
                  <a:srgbClr val="000000"/>
                </a:solidFill>
                <a:latin typeface="B zar "/>
                <a:cs typeface="B Zar" panose="00000400000000000000" pitchFamily="2" charset="-78"/>
              </a:rPr>
              <a:t> شامل برنامه هاي </a:t>
            </a:r>
            <a:r>
              <a:rPr lang="fa-IR">
                <a:solidFill>
                  <a:srgbClr val="000000"/>
                </a:solidFill>
                <a:latin typeface="B zar "/>
                <a:cs typeface="B Zar" panose="00000400000000000000" pitchFamily="2" charset="-78"/>
              </a:rPr>
              <a:t>توانمندسازي براي </a:t>
            </a:r>
            <a:r>
              <a:rPr lang="fa-IR" smtClean="0">
                <a:solidFill>
                  <a:srgbClr val="000000"/>
                </a:solidFill>
                <a:latin typeface="B zar "/>
                <a:cs typeface="B Zar" panose="00000400000000000000" pitchFamily="2" charset="-78"/>
              </a:rPr>
              <a:t>دو گروه </a:t>
            </a:r>
            <a:r>
              <a:rPr lang="fa-IR">
                <a:solidFill>
                  <a:srgbClr val="000000"/>
                </a:solidFill>
                <a:latin typeface="B zar "/>
                <a:cs typeface="B Zar" panose="00000400000000000000" pitchFamily="2" charset="-78"/>
              </a:rPr>
              <a:t>از زنان شامل زنان نخبه و زنان محروم است. </a:t>
            </a:r>
            <a:r>
              <a:rPr lang="fa-IR" smtClean="0">
                <a:solidFill>
                  <a:srgbClr val="000000"/>
                </a:solidFill>
                <a:latin typeface="B zar "/>
                <a:cs typeface="B Zar" panose="00000400000000000000" pitchFamily="2" charset="-78"/>
              </a:rPr>
              <a:t>به </a:t>
            </a:r>
            <a:r>
              <a:rPr lang="fa-IR">
                <a:solidFill>
                  <a:srgbClr val="000000"/>
                </a:solidFill>
                <a:latin typeface="B zar "/>
                <a:cs typeface="B Zar" panose="00000400000000000000" pitchFamily="2" charset="-78"/>
              </a:rPr>
              <a:t>عبارتی سیاستگذار از دو طیف </a:t>
            </a:r>
            <a:r>
              <a:rPr lang="fa-IR" smtClean="0">
                <a:solidFill>
                  <a:srgbClr val="000000"/>
                </a:solidFill>
                <a:latin typeface="B zar "/>
                <a:cs typeface="B Zar" panose="00000400000000000000" pitchFamily="2" charset="-78"/>
              </a:rPr>
              <a:t>زنان حمایت </a:t>
            </a:r>
            <a:r>
              <a:rPr lang="fa-IR">
                <a:solidFill>
                  <a:srgbClr val="000000"/>
                </a:solidFill>
                <a:latin typeface="B zar "/>
                <a:cs typeface="B Zar" panose="00000400000000000000" pitchFamily="2" charset="-78"/>
              </a:rPr>
              <a:t>کرده است. زنان نخبه که معتقد است نیازمند توانمندسازي بیشتر هستند و </a:t>
            </a:r>
            <a:r>
              <a:rPr lang="fa-IR" smtClean="0">
                <a:solidFill>
                  <a:srgbClr val="000000"/>
                </a:solidFill>
                <a:latin typeface="B zar "/>
                <a:cs typeface="B Zar" panose="00000400000000000000" pitchFamily="2" charset="-78"/>
              </a:rPr>
              <a:t>زنان محروم </a:t>
            </a:r>
            <a:r>
              <a:rPr lang="fa-IR">
                <a:solidFill>
                  <a:srgbClr val="000000"/>
                </a:solidFill>
                <a:latin typeface="B zar "/>
                <a:cs typeface="B Zar" panose="00000400000000000000" pitchFamily="2" charset="-78"/>
              </a:rPr>
              <a:t>که از منظر سیاستگذار باید موردحمایت قرار گیرند. طبق گزارش اجراي </a:t>
            </a:r>
            <a:r>
              <a:rPr lang="fa-IR" smtClean="0">
                <a:solidFill>
                  <a:srgbClr val="000000"/>
                </a:solidFill>
                <a:latin typeface="B zar "/>
                <a:cs typeface="B Zar" panose="00000400000000000000" pitchFamily="2" charset="-78"/>
              </a:rPr>
              <a:t>ماده 158قانون </a:t>
            </a:r>
            <a:r>
              <a:rPr lang="fa-IR">
                <a:solidFill>
                  <a:srgbClr val="000000"/>
                </a:solidFill>
                <a:latin typeface="B zar "/>
                <a:cs typeface="B Zar" panose="00000400000000000000" pitchFamily="2" charset="-78"/>
              </a:rPr>
              <a:t>برنامه سوم )که بهعنوان بخش مربوط به زنان مطرح است( طرحهایی </a:t>
            </a:r>
            <a:r>
              <a:rPr lang="fa-IR" smtClean="0">
                <a:solidFill>
                  <a:srgbClr val="000000"/>
                </a:solidFill>
                <a:latin typeface="B zar "/>
                <a:cs typeface="B Zar" panose="00000400000000000000" pitchFamily="2" charset="-78"/>
              </a:rPr>
              <a:t>چون توانمندسازي </a:t>
            </a:r>
            <a:r>
              <a:rPr lang="fa-IR">
                <a:solidFill>
                  <a:srgbClr val="000000"/>
                </a:solidFill>
                <a:latin typeface="B zar "/>
                <a:cs typeface="B Zar" panose="00000400000000000000" pitchFamily="2" charset="-78"/>
              </a:rPr>
              <a:t>مدیران زن از برنامههاي اجرایی این ماده بوده است؛ در کنار زنان </a:t>
            </a:r>
            <a:r>
              <a:rPr lang="fa-IR" smtClean="0">
                <a:solidFill>
                  <a:srgbClr val="000000"/>
                </a:solidFill>
                <a:latin typeface="B zar "/>
                <a:cs typeface="B Zar" panose="00000400000000000000" pitchFamily="2" charset="-78"/>
              </a:rPr>
              <a:t>نخبه؛ سیاستگذار</a:t>
            </a:r>
            <a:r>
              <a:rPr lang="fa-IR">
                <a:solidFill>
                  <a:srgbClr val="000000"/>
                </a:solidFill>
                <a:latin typeface="B zar "/>
                <a:cs typeface="B Zar" panose="00000400000000000000" pitchFamily="2" charset="-78"/>
              </a:rPr>
              <a:t>، طرحهاي ویژه براي تحت پوشش قرار دادن زنان لازمالتعلیم در </a:t>
            </a:r>
            <a:r>
              <a:rPr lang="fa-IR" smtClean="0">
                <a:solidFill>
                  <a:srgbClr val="000000"/>
                </a:solidFill>
                <a:latin typeface="B zar "/>
                <a:cs typeface="B Zar" panose="00000400000000000000" pitchFamily="2" charset="-78"/>
              </a:rPr>
              <a:t>مناطق روستایی </a:t>
            </a:r>
            <a:r>
              <a:rPr lang="fa-IR">
                <a:solidFill>
                  <a:srgbClr val="000000"/>
                </a:solidFill>
                <a:latin typeface="B zar "/>
                <a:cs typeface="B Zar" panose="00000400000000000000" pitchFamily="2" charset="-78"/>
              </a:rPr>
              <a:t>دارد )گزارش اجراي ماده 158قانون برنامه سوم توسعه، .</a:t>
            </a:r>
            <a:r>
              <a:rPr lang="fa-IR">
                <a:latin typeface="B zar "/>
                <a:cs typeface="B Zar" panose="00000400000000000000" pitchFamily="2" charset="-78"/>
              </a:rPr>
              <a:t>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14604919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ر این برنامه دو طیف از زنان موردحمایت ویژه قرار گرفتهاند؛ طیف نخست </a:t>
            </a:r>
            <a:r>
              <a:rPr lang="fa-IR" smtClean="0">
                <a:solidFill>
                  <a:srgbClr val="000000"/>
                </a:solidFill>
                <a:latin typeface="B zar "/>
                <a:cs typeface="B Zar" panose="00000400000000000000" pitchFamily="2" charset="-78"/>
              </a:rPr>
              <a:t>زنانی که </a:t>
            </a:r>
            <a:r>
              <a:rPr lang="fa-IR">
                <a:solidFill>
                  <a:srgbClr val="000000"/>
                </a:solidFill>
                <a:latin typeface="B zar "/>
                <a:cs typeface="B Zar" panose="00000400000000000000" pitchFamily="2" charset="-78"/>
              </a:rPr>
              <a:t>به دلایلی چون زندگی در روستاها، مرگ و یا فقدان سرپرست خانواده؛ نیازمند </a:t>
            </a:r>
            <a:r>
              <a:rPr lang="fa-IR" smtClean="0">
                <a:solidFill>
                  <a:srgbClr val="000000"/>
                </a:solidFill>
                <a:latin typeface="B zar "/>
                <a:cs typeface="B Zar" panose="00000400000000000000" pitchFamily="2" charset="-78"/>
              </a:rPr>
              <a:t>توجه هستند </a:t>
            </a:r>
            <a:r>
              <a:rPr lang="fa-IR">
                <a:solidFill>
                  <a:srgbClr val="000000"/>
                </a:solidFill>
                <a:latin typeface="B zar "/>
                <a:cs typeface="B Zar" panose="00000400000000000000" pitchFamily="2" charset="-78"/>
              </a:rPr>
              <a:t>و طیف دیگر زنانی که در ردههایی چون مشاغل مدیریتی قرار گرفتهاند. </a:t>
            </a:r>
            <a:r>
              <a:rPr lang="fa-IR" smtClean="0">
                <a:solidFill>
                  <a:srgbClr val="000000"/>
                </a:solidFill>
                <a:latin typeface="B zar "/>
                <a:cs typeface="B Zar" panose="00000400000000000000" pitchFamily="2" charset="-78"/>
              </a:rPr>
              <a:t>حمایت اصلی </a:t>
            </a:r>
            <a:r>
              <a:rPr lang="fa-IR">
                <a:solidFill>
                  <a:srgbClr val="000000"/>
                </a:solidFill>
                <a:latin typeface="B zar "/>
                <a:cs typeface="B Zar" panose="00000400000000000000" pitchFamily="2" charset="-78"/>
              </a:rPr>
              <a:t>سیاستگذار از دیگر زنان در حوزه خوداشتغالی و یا تقویت مشاغل خانگی </a:t>
            </a:r>
            <a:r>
              <a:rPr lang="fa-IR" smtClean="0">
                <a:solidFill>
                  <a:srgbClr val="000000"/>
                </a:solidFill>
                <a:latin typeface="B zar "/>
                <a:cs typeface="B Zar" panose="00000400000000000000" pitchFamily="2" charset="-78"/>
              </a:rPr>
              <a:t>و نهادسازي </a:t>
            </a:r>
            <a:r>
              <a:rPr lang="fa-IR">
                <a:solidFill>
                  <a:srgbClr val="000000"/>
                </a:solidFill>
                <a:latin typeface="B zar "/>
                <a:cs typeface="B Zar" panose="00000400000000000000" pitchFamily="2" charset="-78"/>
              </a:rPr>
              <a:t>به شکل تعاونی و همکاري گروهی است. از منظر فردي؛ از حوزههاي </a:t>
            </a:r>
            <a:r>
              <a:rPr lang="fa-IR" smtClean="0">
                <a:solidFill>
                  <a:srgbClr val="000000"/>
                </a:solidFill>
                <a:latin typeface="B zar "/>
                <a:cs typeface="B Zar" panose="00000400000000000000" pitchFamily="2" charset="-78"/>
              </a:rPr>
              <a:t>دیگر اقدام/تبعیض </a:t>
            </a:r>
            <a:r>
              <a:rPr lang="fa-IR">
                <a:solidFill>
                  <a:srgbClr val="000000"/>
                </a:solidFill>
                <a:latin typeface="B zar "/>
                <a:cs typeface="B Zar" panose="00000400000000000000" pitchFamily="2" charset="-78"/>
              </a:rPr>
              <a:t>مثبت در نظر گ سیاست ذار؛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757348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solidFill>
                  <a:srgbClr val="000000"/>
                </a:solidFill>
                <a:latin typeface="B zar "/>
                <a:cs typeface="B Zar" panose="00000400000000000000" pitchFamily="2" charset="-78"/>
              </a:rPr>
              <a:t>در نظر گرفتن تفاوت جسمانی زنان و مردان و اتخاذ سیاستهاي حمایتی از زنان است.بهعبارتدیگر تفاوتهاي جسمی زنان مولد برخی قوانین خاص ازجمله مواد 106منشور حقوق و مسئولیتهاي زنان و 75قانون کار، مبنی بر ممنوعیت انجام کار سخت و زیانآور در محیط کار است ). منشور حقوق و مسئولیتهاي زنان در جمهوري اسلامی ایران، 1383؛ قانون کار، .(1369ممکن است این موضوع هایی براي ورود موجب محدودیت زنان در برخی مشاغل شود</a:t>
            </a:r>
            <a:endParaRPr lang="fa-IR"/>
          </a:p>
        </p:txBody>
      </p:sp>
    </p:spTree>
    <p:extLst>
      <p:ext uri="{BB962C8B-B14F-4D97-AF65-F5344CB8AC3E}">
        <p14:creationId xmlns:p14="http://schemas.microsoft.com/office/powerpoint/2010/main" val="11611606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سیاستگذار در دوران پساانقلاب با </a:t>
            </a:r>
            <a:r>
              <a:rPr lang="fa-IR" b="1">
                <a:solidFill>
                  <a:srgbClr val="FF0000"/>
                </a:solidFill>
                <a:latin typeface="B zar "/>
                <a:cs typeface="B Zar" panose="00000400000000000000" pitchFamily="2" charset="-78"/>
              </a:rPr>
              <a:t>اعتقاد به حقوق و تکالیف متفاوت </a:t>
            </a:r>
            <a:r>
              <a:rPr lang="fa-IR">
                <a:solidFill>
                  <a:srgbClr val="000000"/>
                </a:solidFill>
                <a:latin typeface="B zar "/>
                <a:cs typeface="B Zar" panose="00000400000000000000" pitchFamily="2" charset="-78"/>
              </a:rPr>
              <a:t>زنان و </a:t>
            </a:r>
            <a:r>
              <a:rPr lang="fa-IR" smtClean="0">
                <a:solidFill>
                  <a:srgbClr val="000000"/>
                </a:solidFill>
                <a:latin typeface="B zar "/>
                <a:cs typeface="B Zar" panose="00000400000000000000" pitchFamily="2" charset="-78"/>
              </a:rPr>
              <a:t>مردان و </a:t>
            </a:r>
            <a:r>
              <a:rPr lang="fa-IR">
                <a:solidFill>
                  <a:srgbClr val="000000"/>
                </a:solidFill>
                <a:latin typeface="B zar "/>
                <a:cs typeface="B Zar" panose="00000400000000000000" pitchFamily="2" charset="-78"/>
              </a:rPr>
              <a:t>اولویت نقش مادري و همسري و تناسب نوع شغل و جنسیت عملاً ورود زنان به </a:t>
            </a:r>
            <a:r>
              <a:rPr lang="fa-IR" smtClean="0">
                <a:solidFill>
                  <a:srgbClr val="000000"/>
                </a:solidFill>
                <a:latin typeface="B zar "/>
                <a:cs typeface="B Zar" panose="00000400000000000000" pitchFamily="2" charset="-78"/>
              </a:rPr>
              <a:t>برخی مشاغل </a:t>
            </a:r>
            <a:r>
              <a:rPr lang="fa-IR">
                <a:solidFill>
                  <a:srgbClr val="000000"/>
                </a:solidFill>
                <a:latin typeface="B zar "/>
                <a:cs typeface="B Zar" panose="00000400000000000000" pitchFamily="2" charset="-78"/>
              </a:rPr>
              <a:t>را ممنوع کرده است بهعنوانمثال در ماده </a:t>
            </a:r>
            <a:r>
              <a:rPr lang="fa-IR" smtClean="0">
                <a:solidFill>
                  <a:srgbClr val="000000"/>
                </a:solidFill>
                <a:latin typeface="B zar "/>
                <a:cs typeface="B Zar" panose="00000400000000000000" pitchFamily="2" charset="-78"/>
              </a:rPr>
              <a:t>5 سیاستهاي </a:t>
            </a:r>
            <a:r>
              <a:rPr lang="fa-IR">
                <a:solidFill>
                  <a:srgbClr val="000000"/>
                </a:solidFill>
                <a:latin typeface="B zar "/>
                <a:cs typeface="B Zar" panose="00000400000000000000" pitchFamily="2" charset="-78"/>
              </a:rPr>
              <a:t>اشتغال زنان، </a:t>
            </a:r>
            <a:r>
              <a:rPr lang="fa-IR" smtClean="0">
                <a:solidFill>
                  <a:srgbClr val="000000"/>
                </a:solidFill>
                <a:latin typeface="B zar "/>
                <a:cs typeface="B Zar" panose="00000400000000000000" pitchFamily="2" charset="-78"/>
              </a:rPr>
              <a:t>دسته بندي</a:t>
            </a:r>
            <a:r>
              <a:rPr lang="fa-IR" smtClean="0">
                <a:latin typeface="B zar "/>
                <a:cs typeface="B Zar" panose="00000400000000000000" pitchFamily="2" charset="-78"/>
              </a:rPr>
              <a:t> </a:t>
            </a:r>
            <a:r>
              <a:rPr lang="fa-IR">
                <a:solidFill>
                  <a:srgbClr val="000000"/>
                </a:solidFill>
                <a:latin typeface="B zar "/>
                <a:cs typeface="B Zar" panose="00000400000000000000" pitchFamily="2" charset="-78"/>
              </a:rPr>
              <a:t>مشخصی از مشاغل دارد و برخی مشاغل چون مامایی و </a:t>
            </a:r>
            <a:r>
              <a:rPr lang="fa-IR" smtClean="0">
                <a:solidFill>
                  <a:srgbClr val="000000"/>
                </a:solidFill>
                <a:latin typeface="B zar "/>
                <a:cs typeface="B Zar" panose="00000400000000000000" pitchFamily="2" charset="-78"/>
              </a:rPr>
              <a:t>رشته هاي </a:t>
            </a:r>
            <a:r>
              <a:rPr lang="fa-IR">
                <a:solidFill>
                  <a:srgbClr val="000000"/>
                </a:solidFill>
                <a:latin typeface="B zar "/>
                <a:cs typeface="B Zar" panose="00000400000000000000" pitchFamily="2" charset="-78"/>
              </a:rPr>
              <a:t>پزشکی و تدریس </a:t>
            </a:r>
            <a:r>
              <a:rPr lang="fa-IR" smtClean="0">
                <a:solidFill>
                  <a:srgbClr val="000000"/>
                </a:solidFill>
                <a:latin typeface="B zar "/>
                <a:cs typeface="B Zar" panose="00000400000000000000" pitchFamily="2" charset="-78"/>
              </a:rPr>
              <a:t>را مطلوب </a:t>
            </a:r>
            <a:r>
              <a:rPr lang="fa-IR">
                <a:solidFill>
                  <a:srgbClr val="000000"/>
                </a:solidFill>
                <a:latin typeface="B zar "/>
                <a:cs typeface="B Zar" panose="00000400000000000000" pitchFamily="2" charset="-78"/>
              </a:rPr>
              <a:t>شارع میداند. </a:t>
            </a:r>
            <a:endParaRPr lang="fa-IR" smtClean="0">
              <a:solidFill>
                <a:srgbClr val="000000"/>
              </a:solidFill>
              <a:latin typeface="B zar "/>
              <a:cs typeface="B Zar" panose="00000400000000000000" pitchFamily="2" charset="-78"/>
            </a:endParaRPr>
          </a:p>
          <a:p>
            <a:pPr marL="0" indent="0" algn="just">
              <a:buNone/>
            </a:pP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813696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 zar "/>
                <a:cs typeface="B Zar" panose="00000400000000000000" pitchFamily="2" charset="-78"/>
              </a:rPr>
              <a:t>برخی </a:t>
            </a:r>
            <a:r>
              <a:rPr lang="fa-IR">
                <a:solidFill>
                  <a:srgbClr val="000000"/>
                </a:solidFill>
                <a:latin typeface="B zar "/>
                <a:cs typeface="B Zar" panose="00000400000000000000" pitchFamily="2" charset="-78"/>
              </a:rPr>
              <a:t>مشاغل چون داروسازي، مددکاري، مترجمی.. را مناسب </a:t>
            </a:r>
            <a:r>
              <a:rPr lang="fa-IR" smtClean="0">
                <a:solidFill>
                  <a:srgbClr val="000000"/>
                </a:solidFill>
                <a:latin typeface="B zar "/>
                <a:cs typeface="B Zar" panose="00000400000000000000" pitchFamily="2" charset="-78"/>
              </a:rPr>
              <a:t>با ویژگیهاي روح </a:t>
            </a:r>
            <a:r>
              <a:rPr lang="fa-IR">
                <a:solidFill>
                  <a:srgbClr val="000000"/>
                </a:solidFill>
                <a:latin typeface="B zar "/>
                <a:cs typeface="B Zar" panose="00000400000000000000" pitchFamily="2" charset="-78"/>
              </a:rPr>
              <a:t>و جسمی زنان و برخی مشاغل چون قضا و آتشنشانی را خشن </a:t>
            </a:r>
            <a:r>
              <a:rPr lang="fa-IR" smtClean="0">
                <a:solidFill>
                  <a:srgbClr val="000000"/>
                </a:solidFill>
                <a:latin typeface="B zar "/>
                <a:cs typeface="B Zar" panose="00000400000000000000" pitchFamily="2" charset="-78"/>
              </a:rPr>
              <a:t>و نامناسب </a:t>
            </a:r>
            <a:r>
              <a:rPr lang="fa-IR">
                <a:solidFill>
                  <a:srgbClr val="000000"/>
                </a:solidFill>
                <a:latin typeface="B zar "/>
                <a:cs typeface="B Zar" panose="00000400000000000000" pitchFamily="2" charset="-78"/>
              </a:rPr>
              <a:t>براي زنان میداند )منشور سیاستهاي اشتغال زنان، .(1371اما مطابق </a:t>
            </a:r>
            <a:r>
              <a:rPr lang="fa-IR" smtClean="0">
                <a:solidFill>
                  <a:srgbClr val="000000"/>
                </a:solidFill>
                <a:latin typeface="B zar "/>
                <a:cs typeface="B Zar" panose="00000400000000000000" pitchFamily="2" charset="-78"/>
              </a:rPr>
              <a:t>مدل شریدان </a:t>
            </a:r>
            <a:r>
              <a:rPr lang="fa-IR">
                <a:solidFill>
                  <a:srgbClr val="000000"/>
                </a:solidFill>
                <a:latin typeface="B zar "/>
                <a:cs typeface="B Zar" panose="00000400000000000000" pitchFamily="2" charset="-78"/>
              </a:rPr>
              <a:t>لحاظ تفاوتهاي فیزیولوژیک و کاهش آثار آن بر میزان قدرت بخشی زنان </a:t>
            </a:r>
            <a:r>
              <a:rPr lang="fa-IR" smtClean="0">
                <a:solidFill>
                  <a:srgbClr val="000000"/>
                </a:solidFill>
                <a:latin typeface="B zar "/>
                <a:cs typeface="B Zar" panose="00000400000000000000" pitchFamily="2" charset="-78"/>
              </a:rPr>
              <a:t>را میتوان </a:t>
            </a:r>
            <a:r>
              <a:rPr lang="fa-IR">
                <a:solidFill>
                  <a:srgbClr val="000000"/>
                </a:solidFill>
                <a:latin typeface="B zar "/>
                <a:cs typeface="B Zar" panose="00000400000000000000" pitchFamily="2" charset="-78"/>
              </a:rPr>
              <a:t>تبعیض/اقدام مثبت در نظر گرفت. گرچه به نظر میرسد این سیاست بیشتر مبتنی </a:t>
            </a:r>
            <a:r>
              <a:rPr lang="fa-IR" smtClean="0">
                <a:solidFill>
                  <a:srgbClr val="000000"/>
                </a:solidFill>
                <a:latin typeface="B zar "/>
                <a:cs typeface="B Zar" panose="00000400000000000000" pitchFamily="2" charset="-78"/>
              </a:rPr>
              <a:t>بر اهداف </a:t>
            </a:r>
            <a:r>
              <a:rPr lang="fa-IR">
                <a:solidFill>
                  <a:srgbClr val="000000"/>
                </a:solidFill>
                <a:latin typeface="B zar "/>
                <a:cs typeface="B Zar" panose="00000400000000000000" pitchFamily="2" charset="-78"/>
              </a:rPr>
              <a:t>رویکرد جنسیتی تمایز محور سیاستگذار باشد.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276578"/>
            <a:ext cx="3418449"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رویکرد جنسیتی</a:t>
            </a:r>
            <a:endParaRPr lang="fa-IR" b="1">
              <a:solidFill>
                <a:srgbClr val="FF0000"/>
              </a:solidFill>
            </a:endParaRPr>
          </a:p>
        </p:txBody>
      </p:sp>
    </p:spTree>
    <p:extLst>
      <p:ext uri="{BB962C8B-B14F-4D97-AF65-F5344CB8AC3E}">
        <p14:creationId xmlns:p14="http://schemas.microsoft.com/office/powerpoint/2010/main" val="5843885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طرحهایی براي مهارت افزایی بهدلیل فقدان مهارت کافی در زنان؛ یکی دیگر </a:t>
            </a:r>
            <a:r>
              <a:rPr lang="fa-IR" smtClean="0">
                <a:solidFill>
                  <a:srgbClr val="000000"/>
                </a:solidFill>
                <a:latin typeface="B zar "/>
                <a:cs typeface="B Zar" panose="00000400000000000000" pitchFamily="2" charset="-78"/>
              </a:rPr>
              <a:t>از موارد </a:t>
            </a:r>
            <a:r>
              <a:rPr lang="fa-IR">
                <a:solidFill>
                  <a:srgbClr val="000000"/>
                </a:solidFill>
                <a:latin typeface="B zar "/>
                <a:cs typeface="B Zar" panose="00000400000000000000" pitchFamily="2" charset="-78"/>
              </a:rPr>
              <a:t>اقدام/تبعیض مثبت در قوانین ایران است. این پیشفرض که زنان توانمندي لازم </a:t>
            </a:r>
            <a:r>
              <a:rPr lang="fa-IR" smtClean="0">
                <a:solidFill>
                  <a:srgbClr val="000000"/>
                </a:solidFill>
                <a:latin typeface="B zar "/>
                <a:cs typeface="B Zar" panose="00000400000000000000" pitchFamily="2" charset="-78"/>
              </a:rPr>
              <a:t>براي انجام </a:t>
            </a:r>
            <a:r>
              <a:rPr lang="fa-IR">
                <a:solidFill>
                  <a:srgbClr val="000000"/>
                </a:solidFill>
                <a:latin typeface="B zar "/>
                <a:cs typeface="B Zar" panose="00000400000000000000" pitchFamily="2" charset="-78"/>
              </a:rPr>
              <a:t>مسئولیتهاي موردنیاز جامعه ازجمله تحولات فناوري ندارند؛ در برنامه </a:t>
            </a:r>
            <a:r>
              <a:rPr lang="fa-IR" smtClean="0">
                <a:solidFill>
                  <a:srgbClr val="000000"/>
                </a:solidFill>
                <a:latin typeface="B zar "/>
                <a:cs typeface="B Zar" panose="00000400000000000000" pitchFamily="2" charset="-78"/>
              </a:rPr>
              <a:t>چهارم توسعه </a:t>
            </a:r>
            <a:r>
              <a:rPr lang="fa-IR">
                <a:solidFill>
                  <a:srgbClr val="000000"/>
                </a:solidFill>
                <a:latin typeface="B zar "/>
                <a:cs typeface="B Zar" panose="00000400000000000000" pitchFamily="2" charset="-78"/>
              </a:rPr>
              <a:t>)ماده (111موردتوجه و آموزشهاي ضمن خدمت براي رفع این نقص پیشنهاد </a:t>
            </a:r>
            <a:r>
              <a:rPr lang="fa-IR" smtClean="0">
                <a:solidFill>
                  <a:srgbClr val="000000"/>
                </a:solidFill>
                <a:latin typeface="B zar "/>
                <a:cs typeface="B Zar" panose="00000400000000000000" pitchFamily="2" charset="-78"/>
              </a:rPr>
              <a:t>شده است</a:t>
            </a:r>
            <a:r>
              <a:rPr lang="fa-IR">
                <a:solidFill>
                  <a:srgbClr val="000000"/>
                </a:solidFill>
                <a:latin typeface="B zar "/>
                <a:cs typeface="B Zar" panose="00000400000000000000" pitchFamily="2" charset="-78"/>
              </a:rPr>
              <a:t>. </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0742789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
                <a:cs typeface="B Zar" panose="00000400000000000000" pitchFamily="2" charset="-78"/>
              </a:rPr>
              <a:t>گروههاي زنان موردنظر در این پیشفرض کلیه زنان هستند به عبارتی؛ زنان شاغل و د خانه ار و خودسرپرست همه نیازمند توانمندسازي شناختهشدهاند. همچنین در برنامه پنجم؛ تحت عناوین مختلف ازجمله توانمندسازي زنان سرپرست خانوار، ارتقاء توانمندي زنان، توسعه مهارتآموزي و توانمندسازي، نیاز ویژه زنان به </a:t>
            </a:r>
            <a:r>
              <a:rPr lang="fa-IR" b="1">
                <a:solidFill>
                  <a:srgbClr val="FF0000"/>
                </a:solidFill>
                <a:latin typeface="B zar "/>
                <a:cs typeface="B Zar" panose="00000400000000000000" pitchFamily="2" charset="-78"/>
              </a:rPr>
              <a:t>توانمندشدن از منظر سیاستگذار </a:t>
            </a:r>
            <a:r>
              <a:rPr lang="fa-IR">
                <a:solidFill>
                  <a:srgbClr val="000000"/>
                </a:solidFill>
                <a:latin typeface="B zar "/>
                <a:cs typeface="B Zar" panose="00000400000000000000" pitchFamily="2" charset="-78"/>
              </a:rPr>
              <a:t>مطرح شده است</a:t>
            </a:r>
            <a:r>
              <a:rPr lang="fa-IR">
                <a:solidFill>
                  <a:prstClr val="black"/>
                </a:solidFill>
                <a:latin typeface="B zar "/>
                <a:cs typeface="B Zar" panose="00000400000000000000" pitchFamily="2" charset="-78"/>
              </a:rPr>
              <a:t> </a:t>
            </a:r>
          </a:p>
          <a:p>
            <a:endParaRPr lang="fa-IR"/>
          </a:p>
        </p:txBody>
      </p:sp>
    </p:spTree>
    <p:extLst>
      <p:ext uri="{BB962C8B-B14F-4D97-AF65-F5344CB8AC3E}">
        <p14:creationId xmlns:p14="http://schemas.microsoft.com/office/powerpoint/2010/main" val="2152943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از راهکارهاي اقدام/تبعیضمثبت سیاستگذار در حوزه اشتغال و حضور زنان </a:t>
            </a:r>
            <a:r>
              <a:rPr lang="fa-IR" smtClean="0">
                <a:solidFill>
                  <a:srgbClr val="000000"/>
                </a:solidFill>
                <a:latin typeface="B zar "/>
                <a:cs typeface="B Zar" panose="00000400000000000000" pitchFamily="2" charset="-78"/>
              </a:rPr>
              <a:t>در حوزه </a:t>
            </a:r>
            <a:r>
              <a:rPr lang="fa-IR">
                <a:solidFill>
                  <a:srgbClr val="000000"/>
                </a:solidFill>
                <a:latin typeface="B zar "/>
                <a:cs typeface="B Zar" panose="00000400000000000000" pitchFamily="2" charset="-78"/>
              </a:rPr>
              <a:t>عمومی، توانمندسازي نهادي است، طرحهاي مربوط به گسترش و تقویت </a:t>
            </a:r>
            <a:r>
              <a:rPr lang="fa-IR" smtClean="0">
                <a:solidFill>
                  <a:srgbClr val="000000"/>
                </a:solidFill>
                <a:latin typeface="B zar "/>
                <a:cs typeface="B Zar" panose="00000400000000000000" pitchFamily="2" charset="-78"/>
              </a:rPr>
              <a:t>تعاونیها و </a:t>
            </a:r>
            <a:r>
              <a:rPr lang="fa-IR">
                <a:solidFill>
                  <a:srgbClr val="000000"/>
                </a:solidFill>
                <a:latin typeface="B zar "/>
                <a:cs typeface="B Zar" panose="00000400000000000000" pitchFamily="2" charset="-78"/>
              </a:rPr>
              <a:t>خوداشتغالی زنان و متمرکز بر زنان روستایی از طرحهاي اجرایی در برنامه سوم </a:t>
            </a:r>
            <a:r>
              <a:rPr lang="fa-IR" smtClean="0">
                <a:solidFill>
                  <a:srgbClr val="000000"/>
                </a:solidFill>
                <a:latin typeface="B zar "/>
                <a:cs typeface="B Zar" panose="00000400000000000000" pitchFamily="2" charset="-78"/>
              </a:rPr>
              <a:t>توسعه بوده </a:t>
            </a:r>
            <a:r>
              <a:rPr lang="fa-IR">
                <a:solidFill>
                  <a:srgbClr val="000000"/>
                </a:solidFill>
                <a:latin typeface="B zar "/>
                <a:cs typeface="B Zar" panose="00000400000000000000" pitchFamily="2" charset="-78"/>
              </a:rPr>
              <a:t>و در برنامه چهارم نیز جهت تقویت و گسترش سازمانهاي زنان مانند </a:t>
            </a:r>
            <a:r>
              <a:rPr lang="fa-IR" smtClean="0">
                <a:solidFill>
                  <a:srgbClr val="000000"/>
                </a:solidFill>
                <a:latin typeface="B zar "/>
                <a:cs typeface="B Zar" panose="00000400000000000000" pitchFamily="2" charset="-78"/>
              </a:rPr>
              <a:t>انواع سازمانهاي </a:t>
            </a:r>
            <a:r>
              <a:rPr lang="fa-IR">
                <a:solidFill>
                  <a:srgbClr val="000000"/>
                </a:solidFill>
                <a:latin typeface="B zar "/>
                <a:cs typeface="B Zar" panose="00000400000000000000" pitchFamily="2" charset="-78"/>
              </a:rPr>
              <a:t>غیردولتی </a:t>
            </a:r>
            <a:r>
              <a:rPr lang="fa-IR" sz="1400">
                <a:solidFill>
                  <a:srgbClr val="000000"/>
                </a:solidFill>
                <a:latin typeface="B zar "/>
                <a:cs typeface="B Zar" panose="00000400000000000000" pitchFamily="2" charset="-78"/>
              </a:rPr>
              <a:t>1</a:t>
            </a:r>
            <a:r>
              <a:rPr lang="fa-IR">
                <a:solidFill>
                  <a:srgbClr val="000000"/>
                </a:solidFill>
                <a:latin typeface="B zar "/>
                <a:cs typeface="B Zar" panose="00000400000000000000" pitchFamily="2" charset="-78"/>
              </a:rPr>
              <a:t>زنان حمایتهایی در نظر گرفتهشده است. هر دو این نگرش </a:t>
            </a:r>
            <a:r>
              <a:rPr lang="fa-IR" smtClean="0">
                <a:solidFill>
                  <a:srgbClr val="000000"/>
                </a:solidFill>
                <a:latin typeface="B zar "/>
                <a:cs typeface="B Zar" panose="00000400000000000000" pitchFamily="2" charset="-78"/>
              </a:rPr>
              <a:t>به توانمندسازي زنان در دوران اصلاحات که </a:t>
            </a:r>
            <a:r>
              <a:rPr lang="fa-IR">
                <a:solidFill>
                  <a:srgbClr val="000000"/>
                </a:solidFill>
                <a:latin typeface="B zar "/>
                <a:cs typeface="B Zar" panose="00000400000000000000" pitchFamily="2" charset="-78"/>
              </a:rPr>
              <a:t>رویکرد دولت از منظر جنسیتی به </a:t>
            </a:r>
            <a:r>
              <a:rPr lang="fa-IR" smtClean="0">
                <a:solidFill>
                  <a:srgbClr val="000000"/>
                </a:solidFill>
                <a:latin typeface="B zar "/>
                <a:cs typeface="B Zar" panose="00000400000000000000" pitchFamily="2" charset="-78"/>
              </a:rPr>
              <a:t>سیاستهاي تشابهمحورانه </a:t>
            </a:r>
            <a:r>
              <a:rPr lang="fa-IR">
                <a:solidFill>
                  <a:srgbClr val="000000"/>
                </a:solidFill>
                <a:latin typeface="B zar "/>
                <a:cs typeface="B Zar" panose="00000400000000000000" pitchFamily="2" charset="-78"/>
              </a:rPr>
              <a:t>حقوقی نزدیک شده است از تحلیل اسناد قابلشناسایی است. </a:t>
            </a:r>
            <a:endParaRPr lang="fa-IR">
              <a:latin typeface="B zar "/>
              <a:cs typeface="B Zar" panose="00000400000000000000" pitchFamily="2" charset="-78"/>
            </a:endParaRPr>
          </a:p>
        </p:txBody>
      </p:sp>
      <p:sp>
        <p:nvSpPr>
          <p:cNvPr id="4" name="Flowchart: Process 3"/>
          <p:cNvSpPr/>
          <p:nvPr/>
        </p:nvSpPr>
        <p:spPr>
          <a:xfrm>
            <a:off x="838200" y="4567380"/>
            <a:ext cx="4080680" cy="10372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latin typeface="B zar "/>
                <a:cs typeface="B Zar" panose="00000400000000000000" pitchFamily="2" charset="-78"/>
              </a:rPr>
              <a:t>توانمندسازي</a:t>
            </a:r>
            <a:r>
              <a:rPr lang="fa-IR" sz="2800" b="1">
                <a:solidFill>
                  <a:srgbClr val="FF0000"/>
                </a:solidFill>
                <a:latin typeface="B zar "/>
                <a:cs typeface="B Zar" panose="00000400000000000000" pitchFamily="2" charset="-78"/>
              </a:rPr>
              <a:t> زنان در دوران اصلاحات </a:t>
            </a:r>
            <a:endParaRPr lang="fa-IR" b="1">
              <a:solidFill>
                <a:srgbClr val="FF0000"/>
              </a:solidFill>
            </a:endParaRPr>
          </a:p>
        </p:txBody>
      </p:sp>
    </p:spTree>
    <p:extLst>
      <p:ext uri="{BB962C8B-B14F-4D97-AF65-F5344CB8AC3E}">
        <p14:creationId xmlns:p14="http://schemas.microsoft.com/office/powerpoint/2010/main" val="1712315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016"/>
            <a:ext cx="10515600" cy="1325563"/>
          </a:xfrm>
        </p:spPr>
        <p:txBody>
          <a:bodyPr>
            <a:normAutofit/>
          </a:bodyPr>
          <a:lstStyle/>
          <a:p>
            <a:pPr algn="ctr"/>
            <a:r>
              <a:rPr lang="fa-IR" sz="4800" b="1" i="0" smtClean="0">
                <a:solidFill>
                  <a:srgbClr val="FF0000"/>
                </a:solidFill>
                <a:effectLst/>
                <a:latin typeface="B zar "/>
                <a:cs typeface="B Zar" panose="00000400000000000000" pitchFamily="2" charset="-78"/>
              </a:rPr>
              <a:t>واژه هاي کلیدي:</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000000"/>
                </a:solidFill>
                <a:effectLst/>
                <a:latin typeface="B zar "/>
                <a:cs typeface="B Zar" panose="00000400000000000000" pitchFamily="2" charset="-78"/>
              </a:rPr>
              <a:t>تبعیض مثبت، زنان، سیاستگذاري آموزش، اشتغال</a:t>
            </a:r>
            <a:r>
              <a:rPr lang="fa-IR" smtClean="0">
                <a:latin typeface="B zar "/>
                <a:cs typeface="B Zar" panose="00000400000000000000" pitchFamily="2" charset="-78"/>
              </a:rPr>
              <a:t> </a:t>
            </a:r>
            <a:endParaRPr lang="fa-IR">
              <a:latin typeface="B zar "/>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291840" y="2841674"/>
            <a:ext cx="6734906" cy="2886388"/>
          </a:xfrm>
          <a:prstGeom prst="rect">
            <a:avLst/>
          </a:prstGeom>
        </p:spPr>
      </p:pic>
    </p:spTree>
    <p:extLst>
      <p:ext uri="{BB962C8B-B14F-4D97-AF65-F5344CB8AC3E}">
        <p14:creationId xmlns:p14="http://schemas.microsoft.com/office/powerpoint/2010/main" val="8066523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مطابق بند د</a:t>
            </a:r>
            <a:r>
              <a:rPr lang="fa-IR">
                <a:solidFill>
                  <a:prstClr val="black"/>
                </a:solidFill>
                <a:latin typeface="B zar "/>
                <a:cs typeface="B Zar" panose="00000400000000000000" pitchFamily="2" charset="-78"/>
              </a:rPr>
              <a:t> </a:t>
            </a:r>
            <a:r>
              <a:rPr lang="fa-IR" smtClean="0">
                <a:solidFill>
                  <a:prstClr val="black"/>
                </a:solidFill>
                <a:latin typeface="B zar "/>
                <a:cs typeface="B Zar" panose="00000400000000000000" pitchFamily="2" charset="-78"/>
              </a:rPr>
              <a:t> </a:t>
            </a:r>
            <a:r>
              <a:rPr lang="fa-IR" smtClean="0">
                <a:solidFill>
                  <a:srgbClr val="000000"/>
                </a:solidFill>
                <a:latin typeface="B zar "/>
                <a:cs typeface="B Zar" panose="00000400000000000000" pitchFamily="2" charset="-78"/>
              </a:rPr>
              <a:t>اده </a:t>
            </a:r>
            <a:r>
              <a:rPr lang="fa-IR">
                <a:solidFill>
                  <a:srgbClr val="000000"/>
                </a:solidFill>
                <a:latin typeface="B zar "/>
                <a:cs typeface="B Zar" panose="00000400000000000000" pitchFamily="2" charset="-78"/>
              </a:rPr>
              <a:t>111قانون چهارم توسعه دولت موظف به تقدیم لایحه حمایت از ایجاد و گسترش</a:t>
            </a:r>
            <a:br>
              <a:rPr lang="fa-IR">
                <a:solidFill>
                  <a:srgbClr val="000000"/>
                </a:solidFill>
                <a:latin typeface="B zar "/>
                <a:cs typeface="B Zar" panose="00000400000000000000" pitchFamily="2" charset="-78"/>
              </a:rPr>
            </a:br>
            <a:r>
              <a:rPr lang="fa-IR">
                <a:solidFill>
                  <a:srgbClr val="000000"/>
                </a:solidFill>
                <a:latin typeface="B zar "/>
                <a:cs typeface="B Zar" panose="00000400000000000000" pitchFamily="2" charset="-78"/>
              </a:rPr>
              <a:t>سازمانهاي غیردولتی، نهادهاي مدنی و تشکلهاي زنان است. سیاستگذار </a:t>
            </a:r>
            <a:r>
              <a:rPr lang="fa-IR" smtClean="0">
                <a:solidFill>
                  <a:srgbClr val="000000"/>
                </a:solidFill>
                <a:latin typeface="B zar "/>
                <a:cs typeface="B Zar" panose="00000400000000000000" pitchFamily="2" charset="-78"/>
              </a:rPr>
              <a:t>تقویت نهادهاي </a:t>
            </a:r>
            <a:r>
              <a:rPr lang="fa-IR">
                <a:solidFill>
                  <a:srgbClr val="000000"/>
                </a:solidFill>
                <a:latin typeface="B zar "/>
                <a:cs typeface="B Zar" panose="00000400000000000000" pitchFamily="2" charset="-78"/>
              </a:rPr>
              <a:t>زنانه در بخش سوم را جهت قدرت بخشی زنان در نظر گرفته 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3854548"/>
            <a:ext cx="3094892"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تقویت نهادهاي زنانه</a:t>
            </a:r>
            <a:endParaRPr lang="fa-IR" b="1">
              <a:solidFill>
                <a:srgbClr val="FF0000"/>
              </a:solidFill>
            </a:endParaRPr>
          </a:p>
        </p:txBody>
      </p:sp>
    </p:spTree>
    <p:extLst>
      <p:ext uri="{BB962C8B-B14F-4D97-AF65-F5344CB8AC3E}">
        <p14:creationId xmlns:p14="http://schemas.microsoft.com/office/powerpoint/2010/main" val="24223811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zar "/>
                <a:cs typeface="B Zar" panose="00000400000000000000" pitchFamily="2" charset="-78"/>
              </a:rPr>
              <a:t>تسهیل انجام نقشها یا سیاستهاي مرتبط با نقش</a:t>
            </a:r>
            <a:r>
              <a:rPr lang="fa-IR" sz="2400" b="1">
                <a:solidFill>
                  <a:srgbClr val="000000"/>
                </a:solidFill>
                <a:latin typeface="B zar "/>
                <a:cs typeface="B Zar" panose="00000400000000000000" pitchFamily="2" charset="-78"/>
              </a:rPr>
              <a:t>1</a:t>
            </a:r>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 zar "/>
                <a:cs typeface="B Zar" panose="00000400000000000000" pitchFamily="2" charset="-78"/>
              </a:rPr>
              <a:t>در </a:t>
            </a:r>
            <a:r>
              <a:rPr lang="fa-IR">
                <a:solidFill>
                  <a:srgbClr val="000000"/>
                </a:solidFill>
                <a:latin typeface="B zar "/>
                <a:cs typeface="B Zar" panose="00000400000000000000" pitchFamily="2" charset="-78"/>
              </a:rPr>
              <a:t>مقوله تسهیل نقشها، تسهیل آموزش، تسهیل مراقبت بهعنوان </a:t>
            </a:r>
            <a:r>
              <a:rPr lang="fa-IR" b="1">
                <a:solidFill>
                  <a:srgbClr val="FF0000"/>
                </a:solidFill>
                <a:latin typeface="B zar "/>
                <a:cs typeface="B Zar" panose="00000400000000000000" pitchFamily="2" charset="-78"/>
              </a:rPr>
              <a:t>مقولههاي </a:t>
            </a:r>
            <a:r>
              <a:rPr lang="fa-IR" b="1" smtClean="0">
                <a:solidFill>
                  <a:srgbClr val="FF0000"/>
                </a:solidFill>
                <a:latin typeface="B zar "/>
                <a:cs typeface="B Zar" panose="00000400000000000000" pitchFamily="2" charset="-78"/>
              </a:rPr>
              <a:t>فرعی </a:t>
            </a:r>
            <a:r>
              <a:rPr lang="fa-IR" smtClean="0">
                <a:solidFill>
                  <a:srgbClr val="000000"/>
                </a:solidFill>
                <a:latin typeface="B zar "/>
                <a:cs typeface="B Zar" panose="00000400000000000000" pitchFamily="2" charset="-78"/>
              </a:rPr>
              <a:t>قابلشناسایی است. سیاستهاي </a:t>
            </a:r>
            <a:r>
              <a:rPr lang="fa-IR">
                <a:solidFill>
                  <a:srgbClr val="000000"/>
                </a:solidFill>
                <a:latin typeface="B zar "/>
                <a:cs typeface="B Zar" panose="00000400000000000000" pitchFamily="2" charset="-78"/>
              </a:rPr>
              <a:t>مرتبط با نقش یا تسهیل انجام نقشها، سیاستهایی هستند که </a:t>
            </a:r>
            <a:r>
              <a:rPr lang="fa-IR" smtClean="0">
                <a:solidFill>
                  <a:srgbClr val="000000"/>
                </a:solidFill>
                <a:latin typeface="B zar "/>
                <a:cs typeface="B Zar" panose="00000400000000000000" pitchFamily="2" charset="-78"/>
              </a:rPr>
              <a:t>فرض تفاوتهاي </a:t>
            </a:r>
            <a:r>
              <a:rPr lang="fa-IR">
                <a:solidFill>
                  <a:srgbClr val="000000"/>
                </a:solidFill>
                <a:latin typeface="B zar "/>
                <a:cs typeface="B Zar" panose="00000400000000000000" pitchFamily="2" charset="-78"/>
              </a:rPr>
              <a:t>فیزیولوژیک میان زن و مرد را پذیرفتهاند و معتقد به تفاوت میان دو جنس </a:t>
            </a:r>
            <a:r>
              <a:rPr lang="fa-IR" smtClean="0">
                <a:solidFill>
                  <a:srgbClr val="000000"/>
                </a:solidFill>
                <a:latin typeface="B zar "/>
                <a:cs typeface="B Zar" panose="00000400000000000000" pitchFamily="2" charset="-78"/>
              </a:rPr>
              <a:t>به دلیل </a:t>
            </a:r>
            <a:r>
              <a:rPr lang="fa-IR">
                <a:solidFill>
                  <a:srgbClr val="000000"/>
                </a:solidFill>
                <a:latin typeface="B zar "/>
                <a:cs typeface="B Zar" panose="00000400000000000000" pitchFamily="2" charset="-78"/>
              </a:rPr>
              <a:t>فیزیولوژي متفاوت آن دو هستند؛ اما </a:t>
            </a:r>
            <a:r>
              <a:rPr lang="fa-IR" smtClean="0">
                <a:solidFill>
                  <a:srgbClr val="000000"/>
                </a:solidFill>
                <a:latin typeface="B zar "/>
                <a:cs typeface="B Zar" panose="00000400000000000000" pitchFamily="2" charset="-78"/>
              </a:rPr>
              <a:t>به دلیل </a:t>
            </a:r>
            <a:r>
              <a:rPr lang="fa-IR">
                <a:solidFill>
                  <a:srgbClr val="000000"/>
                </a:solidFill>
                <a:latin typeface="B zar "/>
                <a:cs typeface="B Zar" panose="00000400000000000000" pitchFamily="2" charset="-78"/>
              </a:rPr>
              <a:t>پذیرش حق اشتغال و آموزش براي </a:t>
            </a:r>
            <a:r>
              <a:rPr lang="fa-IR" smtClean="0">
                <a:solidFill>
                  <a:srgbClr val="000000"/>
                </a:solidFill>
                <a:latin typeface="B zar "/>
                <a:cs typeface="B Zar" panose="00000400000000000000" pitchFamily="2" charset="-78"/>
              </a:rPr>
              <a:t>زنان حمایتهایی </a:t>
            </a:r>
            <a:r>
              <a:rPr lang="fa-IR">
                <a:solidFill>
                  <a:srgbClr val="000000"/>
                </a:solidFill>
                <a:latin typeface="B zar "/>
                <a:cs typeface="B Zar" panose="00000400000000000000" pitchFamily="2" charset="-78"/>
              </a:rPr>
              <a:t>را در جهت کمک به زنان براي فعالیت در </a:t>
            </a:r>
            <a:r>
              <a:rPr lang="fa-IR" smtClean="0">
                <a:solidFill>
                  <a:srgbClr val="000000"/>
                </a:solidFill>
                <a:latin typeface="B zar "/>
                <a:cs typeface="B Zar" panose="00000400000000000000" pitchFamily="2" charset="-78"/>
              </a:rPr>
              <a:t> ین </a:t>
            </a:r>
            <a:r>
              <a:rPr lang="fa-IR">
                <a:solidFill>
                  <a:srgbClr val="000000"/>
                </a:solidFill>
                <a:latin typeface="B zar "/>
                <a:cs typeface="B Zar" panose="00000400000000000000" pitchFamily="2" charset="-78"/>
              </a:rPr>
              <a:t>حوزهها دنبال </a:t>
            </a:r>
            <a:r>
              <a:rPr lang="fa-IR" smtClean="0">
                <a:solidFill>
                  <a:srgbClr val="000000"/>
                </a:solidFill>
                <a:latin typeface="B zar "/>
                <a:cs typeface="B Zar" panose="00000400000000000000" pitchFamily="2" charset="-78"/>
              </a:rPr>
              <a:t>میکنند</a:t>
            </a: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596325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 با توجه به اهمیت خانواده با محوریت زن در گفتمان کلان جمهوري اسلامی مجموعهاي از سیاستها جهت انجام همزمان نقشهاي مختلف در حوزه مادري، مراقبتی و شغلی براي زنان تدوینشده است. این سیاستها در قوانین مختلف ازجمله قانون کار به لزوم حمایت کارفرمایان از مقررات بارداري و شیردهی جهت جلوگیري از اخراج زنان به دلیل درگیري در نقشهاي مادري است؛ همچنین در ماده 78قانون کار کارفرما را مکلف به ساخت و در نظرگیري مراکز مربوط به نگهداري و مراقبت از قبیل شیرخوارگاه و مهدکودك با در نظر گرفتن شرایط سنی میکند که آییننامههاي مربوط نیز در سال 1370به تصویب رسیده است.</a:t>
            </a:r>
            <a:endParaRPr lang="fa-IR"/>
          </a:p>
        </p:txBody>
      </p:sp>
    </p:spTree>
    <p:extLst>
      <p:ext uri="{BB962C8B-B14F-4D97-AF65-F5344CB8AC3E}">
        <p14:creationId xmlns:p14="http://schemas.microsoft.com/office/powerpoint/2010/main" val="36572862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 zar "/>
                <a:cs typeface="B Zar" panose="00000400000000000000" pitchFamily="2" charset="-78"/>
              </a:rPr>
              <a:t>در حوزه تسهیل انجام نقشها؛ سیاستگذار بر دو نوع نقش مادري و همسري </a:t>
            </a:r>
            <a:r>
              <a:rPr lang="fa-IR" smtClean="0">
                <a:solidFill>
                  <a:srgbClr val="000000"/>
                </a:solidFill>
                <a:latin typeface="B zar "/>
                <a:cs typeface="B Zar" panose="00000400000000000000" pitchFamily="2" charset="-78"/>
              </a:rPr>
              <a:t>تأکید و </a:t>
            </a:r>
            <a:r>
              <a:rPr lang="fa-IR">
                <a:solidFill>
                  <a:srgbClr val="000000"/>
                </a:solidFill>
                <a:latin typeface="B zar "/>
                <a:cs typeface="B Zar" panose="00000400000000000000" pitchFamily="2" charset="-78"/>
              </a:rPr>
              <a:t>نقش مادر در سالهاي اولیه زندگی کودك را پررنگتر دیده است؛ در </a:t>
            </a:r>
            <a:r>
              <a:rPr lang="fa-IR" smtClean="0">
                <a:solidFill>
                  <a:srgbClr val="000000"/>
                </a:solidFill>
                <a:latin typeface="B zar "/>
                <a:cs typeface="B Zar" panose="00000400000000000000" pitchFamily="2" charset="-78"/>
              </a:rPr>
              <a:t>خصوص وظایف </a:t>
            </a:r>
            <a:r>
              <a:rPr lang="fa-IR">
                <a:solidFill>
                  <a:srgbClr val="000000"/>
                </a:solidFill>
                <a:latin typeface="B zar "/>
                <a:cs typeface="B Zar" panose="00000400000000000000" pitchFamily="2" charset="-78"/>
              </a:rPr>
              <a:t>همسري در دوران پساانقلاب با غلبه گفتمان اسلامی و خوانش تمایزمحور از فقه،</a:t>
            </a:r>
            <a:r>
              <a:rPr lang="fa-IR">
                <a:latin typeface="B zar "/>
                <a:cs typeface="B Zar" panose="00000400000000000000" pitchFamily="2" charset="-78"/>
              </a:rPr>
              <a:t> </a:t>
            </a:r>
            <a:r>
              <a:rPr lang="fa-IR" smtClean="0">
                <a:latin typeface="B zar "/>
                <a:cs typeface="B Zar" panose="00000400000000000000" pitchFamily="2" charset="-78"/>
              </a:rPr>
              <a:t> </a:t>
            </a:r>
            <a:r>
              <a:rPr lang="fa-IR" smtClean="0">
                <a:solidFill>
                  <a:srgbClr val="000000"/>
                </a:solidFill>
                <a:latin typeface="B zar "/>
                <a:cs typeface="B Zar" panose="00000400000000000000" pitchFamily="2" charset="-78"/>
              </a:rPr>
              <a:t>شغل </a:t>
            </a:r>
            <a:r>
              <a:rPr lang="fa-IR">
                <a:solidFill>
                  <a:srgbClr val="000000"/>
                </a:solidFill>
                <a:latin typeface="B zar "/>
                <a:cs typeface="B Zar" panose="00000400000000000000" pitchFamily="2" charset="-78"/>
              </a:rPr>
              <a:t>اصلی زن در خانواده در نظر گرفته شده است؛ تقلیل ساعت کار جهت انجام </a:t>
            </a:r>
            <a:r>
              <a:rPr lang="fa-IR" smtClean="0">
                <a:solidFill>
                  <a:srgbClr val="000000"/>
                </a:solidFill>
                <a:latin typeface="B zar "/>
                <a:cs typeface="B Zar" panose="00000400000000000000" pitchFamily="2" charset="-78"/>
              </a:rPr>
              <a:t>وظایف خانگی </a:t>
            </a:r>
            <a:r>
              <a:rPr lang="fa-IR">
                <a:solidFill>
                  <a:srgbClr val="000000"/>
                </a:solidFill>
                <a:latin typeface="B zar "/>
                <a:cs typeface="B Zar" panose="00000400000000000000" pitchFamily="2" charset="-78"/>
              </a:rPr>
              <a:t>در اسناد لحاظ شده است )منشور سیاستهاي اشتغال زنان،(1371؛ </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645920" y="4192172"/>
            <a:ext cx="3348110" cy="14707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تقلیل ساعت کار جهت انجام وظایف </a:t>
            </a:r>
            <a:r>
              <a:rPr lang="fa-IR" sz="2800" b="1" smtClean="0">
                <a:solidFill>
                  <a:srgbClr val="FF0000"/>
                </a:solidFill>
                <a:latin typeface="B zar "/>
                <a:cs typeface="B Zar" panose="00000400000000000000" pitchFamily="2" charset="-78"/>
              </a:rPr>
              <a:t>خانگی</a:t>
            </a:r>
            <a:endParaRPr lang="fa-IR" b="1">
              <a:solidFill>
                <a:srgbClr val="FF0000"/>
              </a:solidFill>
            </a:endParaRPr>
          </a:p>
        </p:txBody>
      </p:sp>
    </p:spTree>
    <p:extLst>
      <p:ext uri="{BB962C8B-B14F-4D97-AF65-F5344CB8AC3E}">
        <p14:creationId xmlns:p14="http://schemas.microsoft.com/office/powerpoint/2010/main" val="32343409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همچنین با </a:t>
            </a:r>
            <a:r>
              <a:rPr lang="fa-IR" sz="2600" b="1">
                <a:solidFill>
                  <a:srgbClr val="FF0000"/>
                </a:solidFill>
                <a:latin typeface="B zar "/>
                <a:cs typeface="B Zar" panose="00000400000000000000" pitchFamily="2" charset="-78"/>
              </a:rPr>
              <a:t>هژمونی گفتمان تمایزمحور جنسیتی </a:t>
            </a:r>
            <a:r>
              <a:rPr lang="fa-IR" sz="2600">
                <a:solidFill>
                  <a:srgbClr val="000000"/>
                </a:solidFill>
                <a:latin typeface="B zar "/>
                <a:cs typeface="B Zar" panose="00000400000000000000" pitchFamily="2" charset="-78"/>
              </a:rPr>
              <a:t>در دهه اول انقلاب، قانونی تحت عنوان قانون اشتغال نیمهوقت؛ بهمنظور انجام نقشهاي همسري و مادري زنان مصوب شده است که این قانون مربوط به کارکنان ثابت و رسمی وزارتخانهها و مؤسسات مشمول قانون استخدام کشور و شرکتهاي دولتی و مؤسساتی که شمول قانون بر آنها مستلزم ذکر نام است مطرح؛ و بر اساس این قانون زنان نصف میزان حقوق و مزایا را دریافت میکنند و مشمول حداقل پرداخت هم نیستند، این قانون در دوران اصلاحات، در سال 76بر اساس الحاق یک تبصره در مجلس پنجم براي همان دسته قبلی زنان بنا به درخواست و موافقت مقام مسئول به سهچهارم تغییر میکند )قانون الحاق یک تبصره به قانون راجع به خدمت نیمهوقت بانوان، (1376این قانون در سال ،89مادران داراي فرزند معلول را نیز مشمول و شرایط رسمی و ثابت بودن را در خصوص این مادران حذف میکند )قانون اشتغال نیمهوقت بانوان، .(13</a:t>
            </a:r>
            <a:endParaRPr lang="fa-IR"/>
          </a:p>
        </p:txBody>
      </p:sp>
    </p:spTree>
    <p:extLst>
      <p:ext uri="{BB962C8B-B14F-4D97-AF65-F5344CB8AC3E}">
        <p14:creationId xmlns:p14="http://schemas.microsoft.com/office/powerpoint/2010/main" val="155782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بر این مبنا سیاستگذار نقش مادري در سالهاي اولیه زندگی کودك را بیشتر </a:t>
            </a:r>
            <a:r>
              <a:rPr lang="fa-IR" smtClean="0">
                <a:solidFill>
                  <a:srgbClr val="000000"/>
                </a:solidFill>
                <a:latin typeface="B zar "/>
                <a:cs typeface="B Zar" panose="00000400000000000000" pitchFamily="2" charset="-78"/>
              </a:rPr>
              <a:t>از نقش </a:t>
            </a:r>
            <a:r>
              <a:rPr lang="fa-IR">
                <a:solidFill>
                  <a:srgbClr val="000000"/>
                </a:solidFill>
                <a:latin typeface="B zar "/>
                <a:cs typeface="B Zar" panose="00000400000000000000" pitchFamily="2" charset="-78"/>
              </a:rPr>
              <a:t>مادري و همسري و خانهداري در سالهاي بعد موردحمایت قرار داده است. در </a:t>
            </a:r>
            <a:r>
              <a:rPr lang="fa-IR" smtClean="0">
                <a:solidFill>
                  <a:srgbClr val="000000"/>
                </a:solidFill>
                <a:latin typeface="B zar "/>
                <a:cs typeface="B Zar" panose="00000400000000000000" pitchFamily="2" charset="-78"/>
              </a:rPr>
              <a:t>سند مهندسی </a:t>
            </a:r>
            <a:r>
              <a:rPr lang="fa-IR">
                <a:solidFill>
                  <a:srgbClr val="000000"/>
                </a:solidFill>
                <a:latin typeface="B zar "/>
                <a:cs typeface="B Zar" panose="00000400000000000000" pitchFamily="2" charset="-78"/>
              </a:rPr>
              <a:t>فرهنگی کشور مصوبه خردادماه سال 1392نیز؛ با اعتقاد به برابري زن و مرد </a:t>
            </a:r>
            <a:r>
              <a:rPr lang="fa-IR" smtClean="0">
                <a:solidFill>
                  <a:srgbClr val="000000"/>
                </a:solidFill>
                <a:latin typeface="B zar "/>
                <a:cs typeface="B Zar" panose="00000400000000000000" pitchFamily="2" charset="-78"/>
              </a:rPr>
              <a:t>فارغ از </a:t>
            </a:r>
            <a:r>
              <a:rPr lang="fa-IR">
                <a:solidFill>
                  <a:srgbClr val="000000"/>
                </a:solidFill>
                <a:latin typeface="B zar "/>
                <a:cs typeface="B Zar" panose="00000400000000000000" pitchFamily="2" charset="-78"/>
              </a:rPr>
              <a:t>جنسیت در امکان کسب ارزشها؛ حقوق و مسئولیتهاي آن دو را متفاوت و متناسب </a:t>
            </a:r>
            <a:r>
              <a:rPr lang="fa-IR" smtClean="0">
                <a:solidFill>
                  <a:srgbClr val="000000"/>
                </a:solidFill>
                <a:latin typeface="B zar "/>
                <a:cs typeface="B Zar" panose="00000400000000000000" pitchFamily="2" charset="-78"/>
              </a:rPr>
              <a:t>با خلقت </a:t>
            </a:r>
            <a:r>
              <a:rPr lang="fa-IR">
                <a:solidFill>
                  <a:srgbClr val="000000"/>
                </a:solidFill>
                <a:latin typeface="B zar "/>
                <a:cs typeface="B Zar" panose="00000400000000000000" pitchFamily="2" charset="-78"/>
              </a:rPr>
              <a:t>زن و مرد میداند؛ بر این اساس نقشهاي متفاوتی را براي زن و مرد تعریف </a:t>
            </a:r>
            <a:r>
              <a:rPr lang="fa-IR" smtClean="0">
                <a:solidFill>
                  <a:srgbClr val="000000"/>
                </a:solidFill>
                <a:latin typeface="B zar "/>
                <a:cs typeface="B Zar" panose="00000400000000000000" pitchFamily="2" charset="-78"/>
              </a:rPr>
              <a:t>میکند. </a:t>
            </a: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135902"/>
            <a:ext cx="3671668" cy="14707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سند مهندسی فرهنگی کشور</a:t>
            </a:r>
            <a:endParaRPr lang="fa-IR" b="1">
              <a:solidFill>
                <a:srgbClr val="FF0000"/>
              </a:solidFill>
            </a:endParaRPr>
          </a:p>
        </p:txBody>
      </p:sp>
    </p:spTree>
    <p:extLst>
      <p:ext uri="{BB962C8B-B14F-4D97-AF65-F5344CB8AC3E}">
        <p14:creationId xmlns:p14="http://schemas.microsoft.com/office/powerpoint/2010/main" val="3234637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 این سند در حوزه تسهیل انجام نقشها؛ در راهبرد کلان 4؛ جهت افزایش نرخ باروري کل و ارتقاء آن سیاستهایی چون افزایش مرخصی استعلاجی زایمان به 9ماه و مرخصی بدون حقوق به 21ماه و جمعاً به مدت 30ماه به ازاء هر فرزند و در مجموع ده سال بهصورت شناور با حفظ شغل براي کلیه شاغلان بخش دولتی و غیردولتی و افزایش سنوات تحصیلی دانشجویان مادر به ازاي هر فرزند تا 4,5سال و کاهش سقف واحدهاي درسی این مادران و امکان گذراندن تا 50درصد واحدهاي آموزشی براي مادران داراي فرزند</a:t>
            </a:r>
            <a:endParaRPr lang="fa-IR"/>
          </a:p>
        </p:txBody>
      </p:sp>
    </p:spTree>
    <p:extLst>
      <p:ext uri="{BB962C8B-B14F-4D97-AF65-F5344CB8AC3E}">
        <p14:creationId xmlns:p14="http://schemas.microsoft.com/office/powerpoint/2010/main" val="1433488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 zar "/>
                <a:cs typeface="B Zar" panose="00000400000000000000" pitchFamily="2" charset="-78"/>
              </a:rPr>
              <a:t>زیر سه سال و ساعت کاري منعطف براي زنان باردار و داراي فرزند زیر سه سال در </a:t>
            </a:r>
            <a:r>
              <a:rPr lang="fa-IR" smtClean="0">
                <a:solidFill>
                  <a:srgbClr val="000000"/>
                </a:solidFill>
                <a:latin typeface="B zar "/>
                <a:cs typeface="B Zar" panose="00000400000000000000" pitchFamily="2" charset="-78"/>
              </a:rPr>
              <a:t>نظر گرفته </a:t>
            </a:r>
            <a:r>
              <a:rPr lang="fa-IR">
                <a:solidFill>
                  <a:srgbClr val="000000"/>
                </a:solidFill>
                <a:latin typeface="B zar "/>
                <a:cs typeface="B Zar" panose="00000400000000000000" pitchFamily="2" charset="-78"/>
              </a:rPr>
              <a:t>شده است؛ همچنین دولتی شدن مهدکودكها از راهکارهاي مدنظر این سند </a:t>
            </a:r>
            <a:r>
              <a:rPr lang="fa-IR" smtClean="0">
                <a:solidFill>
                  <a:srgbClr val="000000"/>
                </a:solidFill>
                <a:latin typeface="B zar "/>
                <a:cs typeface="B Zar" panose="00000400000000000000" pitchFamily="2" charset="-78"/>
              </a:rPr>
              <a:t>در حوزه </a:t>
            </a:r>
            <a:r>
              <a:rPr lang="fa-IR">
                <a:solidFill>
                  <a:srgbClr val="000000"/>
                </a:solidFill>
                <a:latin typeface="B zar "/>
                <a:cs typeface="B Zar" panose="00000400000000000000" pitchFamily="2" charset="-78"/>
              </a:rPr>
              <a:t>تسهیل انجام نقشها است. )سند مهندسی فرهنگی کشور، .(</a:t>
            </a:r>
            <a:r>
              <a:rPr lang="fa-IR" smtClean="0">
                <a:solidFill>
                  <a:srgbClr val="000000"/>
                </a:solidFill>
                <a:latin typeface="B zar "/>
                <a:cs typeface="B Zar" panose="00000400000000000000" pitchFamily="2" charset="-78"/>
              </a:rPr>
              <a:t>1392 در </a:t>
            </a:r>
            <a:r>
              <a:rPr lang="fa-IR">
                <a:solidFill>
                  <a:srgbClr val="000000"/>
                </a:solidFill>
                <a:latin typeface="B zar "/>
                <a:cs typeface="B Zar" panose="00000400000000000000" pitchFamily="2" charset="-78"/>
              </a:rPr>
              <a:t>حوزه آموزش نیز در سند سیاستهاي ارتقاء مشارکت زنان در آموزش </a:t>
            </a:r>
            <a:r>
              <a:rPr lang="fa-IR" smtClean="0">
                <a:solidFill>
                  <a:srgbClr val="000000"/>
                </a:solidFill>
                <a:latin typeface="B zar "/>
                <a:cs typeface="B Zar" panose="00000400000000000000" pitchFamily="2" charset="-78"/>
              </a:rPr>
              <a:t>عالی مصوب </a:t>
            </a:r>
            <a:r>
              <a:rPr lang="fa-IR">
                <a:solidFill>
                  <a:srgbClr val="000000"/>
                </a:solidFill>
                <a:latin typeface="B zar "/>
                <a:cs typeface="B Zar" panose="00000400000000000000" pitchFamily="2" charset="-78"/>
              </a:rPr>
              <a:t>1384ضمن بیان لزوم تدابیر قانونی و آموزشی انعطافپذیر و متناسب </a:t>
            </a:r>
            <a:r>
              <a:rPr lang="fa-IR" smtClean="0">
                <a:solidFill>
                  <a:srgbClr val="000000"/>
                </a:solidFill>
                <a:latin typeface="B zar "/>
                <a:cs typeface="B Zar" panose="00000400000000000000" pitchFamily="2" charset="-78"/>
              </a:rPr>
              <a:t>با مسئولیتهاي </a:t>
            </a:r>
            <a:r>
              <a:rPr lang="fa-IR">
                <a:solidFill>
                  <a:srgbClr val="000000"/>
                </a:solidFill>
                <a:latin typeface="B zar "/>
                <a:cs typeface="B Zar" panose="00000400000000000000" pitchFamily="2" charset="-78"/>
              </a:rPr>
              <a:t>خانوادگی زنان؛ راهکارهاي عملیاتی ذکرشده در این سند نیز بیشتر </a:t>
            </a:r>
            <a:r>
              <a:rPr lang="fa-IR" smtClean="0">
                <a:solidFill>
                  <a:srgbClr val="000000"/>
                </a:solidFill>
                <a:latin typeface="B zar "/>
                <a:cs typeface="B Zar" panose="00000400000000000000" pitchFamily="2" charset="-78"/>
              </a:rPr>
              <a:t>محدود به </a:t>
            </a:r>
            <a:r>
              <a:rPr lang="fa-IR">
                <a:solidFill>
                  <a:srgbClr val="000000"/>
                </a:solidFill>
                <a:latin typeface="B zar "/>
                <a:cs typeface="B Zar" panose="00000400000000000000" pitchFamily="2" charset="-78"/>
              </a:rPr>
              <a:t>سالهاي اولیه مادري و مرخصی زایمان و ساعات شیردهی و امکان نگهداري </a:t>
            </a:r>
            <a:r>
              <a:rPr lang="fa-IR" smtClean="0">
                <a:solidFill>
                  <a:srgbClr val="000000"/>
                </a:solidFill>
                <a:latin typeface="B zar "/>
                <a:cs typeface="B Zar" panose="00000400000000000000" pitchFamily="2" charset="-78"/>
              </a:rPr>
              <a:t>فرزند است </a:t>
            </a:r>
            <a:r>
              <a:rPr lang="fa-IR">
                <a:solidFill>
                  <a:srgbClr val="000000"/>
                </a:solidFill>
                <a:latin typeface="B zar "/>
                <a:cs typeface="B Zar" panose="00000400000000000000" pitchFamily="2" charset="-78"/>
              </a:rPr>
              <a:t>)سیاستهاي ارتقاء مشارکت زنان در آموزش عالی، .(</a:t>
            </a:r>
            <a:r>
              <a:rPr lang="fa-IR" smtClean="0">
                <a:solidFill>
                  <a:srgbClr val="000000"/>
                </a:solidFill>
                <a:latin typeface="B zar "/>
                <a:cs typeface="B Zar" panose="00000400000000000000" pitchFamily="2" charset="-78"/>
              </a:rPr>
              <a:t>1384</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12432609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از منظر تشابه حقوقی این قوانین بیشتر منجر به کاهش حضور زنان در فضاي کاري میشود و بهویژه در دوران تسلط گفتمان اصولگرا که رویکرد تمایزمحور سیاستگذار جایگاه مسلط در سیاستگذاري داشته است این رویکرد تقویت میشود اما بر مبناي مدل شریدان، سیاستهایی که به انجام همزمان نقشهاي مختلف زنان کمک کنند جزء نوعی از سیاستهاي تبعیض/اقدام مثبت دستهبندي میشوند. اما به نظر میرسد این سیاست به دلیل اولویت مادري در تفکر سیاستگذار و براي حضور بیشتر زنان در حوزه خانگی تدوین شده است</a:t>
            </a:r>
            <a:r>
              <a:rPr lang="fa-IR">
                <a:latin typeface="B zar "/>
                <a:cs typeface="B Zar" panose="00000400000000000000" pitchFamily="2" charset="-78"/>
              </a:rPr>
              <a:t> </a:t>
            </a:r>
            <a:endParaRPr lang="fa-IR"/>
          </a:p>
        </p:txBody>
      </p:sp>
      <p:sp>
        <p:nvSpPr>
          <p:cNvPr id="4" name="Flowchart: Process 3"/>
          <p:cNvSpPr/>
          <p:nvPr/>
        </p:nvSpPr>
        <p:spPr>
          <a:xfrm>
            <a:off x="838200" y="4529797"/>
            <a:ext cx="4375052"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اولویت مادري در تفکر سیاستگذار</a:t>
            </a:r>
            <a:endParaRPr lang="fa-IR" b="1">
              <a:solidFill>
                <a:srgbClr val="FF0000"/>
              </a:solidFill>
            </a:endParaRPr>
          </a:p>
        </p:txBody>
      </p:sp>
    </p:spTree>
    <p:extLst>
      <p:ext uri="{BB962C8B-B14F-4D97-AF65-F5344CB8AC3E}">
        <p14:creationId xmlns:p14="http://schemas.microsoft.com/office/powerpoint/2010/main" val="8094485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zar "/>
                <a:cs typeface="B Zar" panose="00000400000000000000" pitchFamily="2" charset="-78"/>
              </a:rPr>
              <a:t>تغییرات ساختاري</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 zar "/>
                <a:cs typeface="B Zar" panose="00000400000000000000" pitchFamily="2" charset="-78"/>
              </a:rPr>
              <a:t>در </a:t>
            </a:r>
            <a:r>
              <a:rPr lang="fa-IR">
                <a:solidFill>
                  <a:srgbClr val="000000"/>
                </a:solidFill>
                <a:latin typeface="B zar "/>
                <a:cs typeface="B Zar" panose="00000400000000000000" pitchFamily="2" charset="-78"/>
              </a:rPr>
              <a:t>این مقوله بازنگري حقوقی، تغییرات فرهنگی و نقش پدرانه بهعنوان </a:t>
            </a:r>
            <a:r>
              <a:rPr lang="fa-IR" smtClean="0">
                <a:solidFill>
                  <a:srgbClr val="000000"/>
                </a:solidFill>
                <a:latin typeface="B zar "/>
                <a:cs typeface="B Zar" panose="00000400000000000000" pitchFamily="2" charset="-78"/>
              </a:rPr>
              <a:t>مقولات فرعی </a:t>
            </a:r>
            <a:r>
              <a:rPr lang="fa-IR">
                <a:solidFill>
                  <a:srgbClr val="000000"/>
                </a:solidFill>
                <a:latin typeface="B zar "/>
                <a:cs typeface="B Zar" panose="00000400000000000000" pitchFamily="2" charset="-78"/>
              </a:rPr>
              <a:t>قابلشناسایی </a:t>
            </a:r>
            <a:r>
              <a:rPr lang="fa-IR" smtClean="0">
                <a:solidFill>
                  <a:srgbClr val="000000"/>
                </a:solidFill>
                <a:latin typeface="B zar "/>
                <a:cs typeface="B Zar" panose="00000400000000000000" pitchFamily="2" charset="-78"/>
              </a:rPr>
              <a:t>هستند. از </a:t>
            </a:r>
            <a:r>
              <a:rPr lang="fa-IR">
                <a:solidFill>
                  <a:srgbClr val="000000"/>
                </a:solidFill>
                <a:latin typeface="B zar "/>
                <a:cs typeface="B Zar" panose="00000400000000000000" pitchFamily="2" charset="-78"/>
              </a:rPr>
              <a:t>منظر اقدام/تبعیض مثبت؛ هرگونه سیاستگذاري که موجب تغییر شرایط زنان </a:t>
            </a:r>
            <a:r>
              <a:rPr lang="fa-IR" smtClean="0">
                <a:solidFill>
                  <a:srgbClr val="000000"/>
                </a:solidFill>
                <a:latin typeface="B zar "/>
                <a:cs typeface="B Zar" panose="00000400000000000000" pitchFamily="2" charset="-78"/>
              </a:rPr>
              <a:t>به سمت </a:t>
            </a:r>
            <a:r>
              <a:rPr lang="fa-IR">
                <a:solidFill>
                  <a:srgbClr val="000000"/>
                </a:solidFill>
                <a:latin typeface="B zar "/>
                <a:cs typeface="B Zar" panose="00000400000000000000" pitchFamily="2" charset="-78"/>
              </a:rPr>
              <a:t>رویکرد برابرانه شود تحت عنوان تغییرات ساختاري در نظر گرفته </a:t>
            </a:r>
            <a:r>
              <a:rPr lang="fa-IR" smtClean="0">
                <a:solidFill>
                  <a:srgbClr val="000000"/>
                </a:solidFill>
                <a:latin typeface="B zar "/>
                <a:cs typeface="B Zar" panose="00000400000000000000" pitchFamily="2" charset="-78"/>
              </a:rPr>
              <a:t>میشود ) </a:t>
            </a:r>
            <a:r>
              <a:rPr lang="fa-IR">
                <a:solidFill>
                  <a:srgbClr val="000000"/>
                </a:solidFill>
                <a:latin typeface="B zar "/>
                <a:cs typeface="B Zar" panose="00000400000000000000" pitchFamily="2" charset="-78"/>
              </a:rPr>
              <a:t>.(</a:t>
            </a:r>
            <a:r>
              <a:rPr lang="en-US">
                <a:solidFill>
                  <a:srgbClr val="000000"/>
                </a:solidFill>
                <a:latin typeface="B zar "/>
                <a:cs typeface="B Zar" panose="00000400000000000000" pitchFamily="2" charset="-78"/>
              </a:rPr>
              <a:t>Sheridan, 1998: 36</a:t>
            </a:r>
            <a:r>
              <a:rPr lang="fa-IR">
                <a:solidFill>
                  <a:srgbClr val="000000"/>
                </a:solidFill>
                <a:latin typeface="B zar "/>
                <a:cs typeface="B Zar" panose="00000400000000000000" pitchFamily="2" charset="-78"/>
              </a:rPr>
              <a:t>در این بخش سیاستگذار ساختار خانواده با مسئولیت </a:t>
            </a:r>
            <a:r>
              <a:rPr lang="fa-IR" smtClean="0">
                <a:solidFill>
                  <a:srgbClr val="000000"/>
                </a:solidFill>
                <a:latin typeface="B zar "/>
                <a:cs typeface="B Zar" panose="00000400000000000000" pitchFamily="2" charset="-78"/>
              </a:rPr>
              <a:t>مشترك زن </a:t>
            </a:r>
            <a:r>
              <a:rPr lang="fa-IR">
                <a:solidFill>
                  <a:srgbClr val="000000"/>
                </a:solidFill>
                <a:latin typeface="B zar "/>
                <a:cs typeface="B Zar" panose="00000400000000000000" pitchFamily="2" charset="-78"/>
              </a:rPr>
              <a:t>و مرد را ایدهآل قرار داده است.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231437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 zar "/>
                <a:cs typeface="B Zar" panose="00000400000000000000" pitchFamily="2" charset="-78"/>
              </a:rPr>
              <a:t>مقدمه و بیان مسئله</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
                <a:cs typeface="B Zar" panose="00000400000000000000" pitchFamily="2" charset="-78"/>
              </a:rPr>
              <a:t>انقلاب صنعتی با گسستن پیوند میان کار و خانه و درعینحال حفظ این پنداشت که زنان باید از خانواده نگهداري کنند، ادامه فعالیت زنان در کارهاي مولد را با دشواري مواجه ساخت )لگیت، (34 :1389این تقسیمبندي و جدایی فضاي عمومی از خصوصی و قرارگیري زنان در جایگاه کار غیر مولد و مردان در جایگاه کار مولد شرایط جدیدي را براي زنان ایجاد کرد، صنعتی شدن و ساخت ماشین و جدایی فضاي کار از خانه موجب بیکاري انبوهی از زنان و کاهش عظیم منزلت و قدرت اقتصادي زنان و افزایش وابستگی به مردان شد )هال، گیبن، .(258 : 1390ا</a:t>
            </a:r>
          </a:p>
          <a:p>
            <a:pPr algn="just"/>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448972" y="4684542"/>
            <a:ext cx="3348111"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گسستن پیوند میان کار و خانه</a:t>
            </a:r>
            <a:endParaRPr lang="fa-IR" b="1">
              <a:solidFill>
                <a:srgbClr val="FF0000"/>
              </a:solidFill>
            </a:endParaRPr>
          </a:p>
        </p:txBody>
      </p:sp>
    </p:spTree>
    <p:extLst>
      <p:ext uri="{BB962C8B-B14F-4D97-AF65-F5344CB8AC3E}">
        <p14:creationId xmlns:p14="http://schemas.microsoft.com/office/powerpoint/2010/main" val="25464532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
                <a:cs typeface="B Zar" panose="00000400000000000000" pitchFamily="2" charset="-78"/>
              </a:rPr>
              <a:t>تغییر نگرش جامعه نسبت به تواناییهاي زنان و</a:t>
            </a:r>
            <a:r>
              <a:rPr lang="fa-IR">
                <a:solidFill>
                  <a:prstClr val="black"/>
                </a:solidFill>
                <a:latin typeface="B zar "/>
                <a:cs typeface="B Zar" panose="00000400000000000000" pitchFamily="2" charset="-78"/>
              </a:rPr>
              <a:t> </a:t>
            </a:r>
            <a:r>
              <a:rPr lang="fa-IR">
                <a:solidFill>
                  <a:srgbClr val="000000"/>
                </a:solidFill>
                <a:latin typeface="B zar "/>
                <a:cs typeface="B Zar" panose="00000400000000000000" pitchFamily="2" charset="-78"/>
              </a:rPr>
              <a:t>پیشفرضهاي فرهنگی مبتنی بر ناتوانی آنها و تغییر قوانین به سمت برابري و تشابه حقوقی زن و مرد از مفاهیم اصلی رویکرد ساختاري سیاستهاي اقدام/تبعیض مثبت است. تحلیل ه سیاست ا نشان میدهد که علیرغم مبنا قرار دادن خانواده با محوریت زنِ همسر و مادر و مرد نانآور و سرپرست در اسناد بالادستی، در برخی سندها مفاهیم مربوط به تغییرات ساختاري آمده است. </a:t>
            </a:r>
          </a:p>
          <a:p>
            <a:endParaRPr lang="fa-IR"/>
          </a:p>
        </p:txBody>
      </p:sp>
      <p:sp>
        <p:nvSpPr>
          <p:cNvPr id="4" name="Flowchart: Process 3"/>
          <p:cNvSpPr/>
          <p:nvPr/>
        </p:nvSpPr>
        <p:spPr>
          <a:xfrm>
            <a:off x="689317" y="4234376"/>
            <a:ext cx="3362179"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مفاهیم اصلی رویکرد ساختاري</a:t>
            </a:r>
            <a:endParaRPr lang="fa-IR" b="1">
              <a:solidFill>
                <a:srgbClr val="FF0000"/>
              </a:solidFill>
            </a:endParaRPr>
          </a:p>
        </p:txBody>
      </p:sp>
    </p:spTree>
    <p:extLst>
      <p:ext uri="{BB962C8B-B14F-4D97-AF65-F5344CB8AC3E}">
        <p14:creationId xmlns:p14="http://schemas.microsoft.com/office/powerpoint/2010/main" val="21853706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 zar "/>
                <a:cs typeface="B Zar" panose="00000400000000000000" pitchFamily="2" charset="-78"/>
              </a:rPr>
              <a:t>بهعنوانمثال </a:t>
            </a:r>
            <a:r>
              <a:rPr lang="fa-IR">
                <a:solidFill>
                  <a:srgbClr val="000000"/>
                </a:solidFill>
                <a:latin typeface="B zar "/>
                <a:cs typeface="B Zar" panose="00000400000000000000" pitchFamily="2" charset="-78"/>
              </a:rPr>
              <a:t>در برنامه سوم در گزارش اجراي ماده </a:t>
            </a:r>
            <a:r>
              <a:rPr lang="fa-IR" smtClean="0">
                <a:solidFill>
                  <a:srgbClr val="000000"/>
                </a:solidFill>
                <a:latin typeface="B zar "/>
                <a:cs typeface="B Zar" panose="00000400000000000000" pitchFamily="2" charset="-78"/>
              </a:rPr>
              <a:t>158 برنامه </a:t>
            </a:r>
            <a:r>
              <a:rPr lang="fa-IR">
                <a:solidFill>
                  <a:srgbClr val="000000"/>
                </a:solidFill>
                <a:latin typeface="B zar "/>
                <a:cs typeface="B Zar" panose="00000400000000000000" pitchFamily="2" charset="-78"/>
              </a:rPr>
              <a:t>کارگاه مجموعهاي از هاي آموزشی جهت تغییر نگرش به سمت برابري دو </a:t>
            </a:r>
            <a:r>
              <a:rPr lang="fa-IR" smtClean="0">
                <a:solidFill>
                  <a:srgbClr val="000000"/>
                </a:solidFill>
                <a:latin typeface="B zar "/>
                <a:cs typeface="B Zar" panose="00000400000000000000" pitchFamily="2" charset="-78"/>
              </a:rPr>
              <a:t>جنس برگزار </a:t>
            </a:r>
            <a:r>
              <a:rPr lang="fa-IR">
                <a:solidFill>
                  <a:srgbClr val="000000"/>
                </a:solidFill>
                <a:latin typeface="B zar "/>
                <a:cs typeface="B Zar" panose="00000400000000000000" pitchFamily="2" charset="-78"/>
              </a:rPr>
              <a:t>شد )گزارش اجراي ماده 158برنامه سوم توسعه، .(112 :1384در بند ج ماده </a:t>
            </a:r>
            <a:r>
              <a:rPr lang="fa-IR" smtClean="0">
                <a:solidFill>
                  <a:srgbClr val="000000"/>
                </a:solidFill>
                <a:latin typeface="B zar "/>
                <a:cs typeface="B Zar" panose="00000400000000000000" pitchFamily="2" charset="-78"/>
              </a:rPr>
              <a:t>158 و </a:t>
            </a:r>
            <a:r>
              <a:rPr lang="fa-IR">
                <a:solidFill>
                  <a:srgbClr val="000000"/>
                </a:solidFill>
                <a:latin typeface="B zar "/>
                <a:cs typeface="B Zar" panose="00000400000000000000" pitchFamily="2" charset="-78"/>
              </a:rPr>
              <a:t>بند ه آییننامه اجرایی این ماده طرحی تحت عنوان نظام جامع حقوقی و قضایی زنان </a:t>
            </a:r>
            <a:r>
              <a:rPr lang="fa-IR" smtClean="0">
                <a:solidFill>
                  <a:srgbClr val="000000"/>
                </a:solidFill>
                <a:latin typeface="B zar "/>
                <a:cs typeface="B Zar" panose="00000400000000000000" pitchFamily="2" charset="-78"/>
              </a:rPr>
              <a:t>اجرا شد </a:t>
            </a:r>
            <a:r>
              <a:rPr lang="fa-IR">
                <a:solidFill>
                  <a:srgbClr val="000000"/>
                </a:solidFill>
                <a:latin typeface="B zar "/>
                <a:cs typeface="B Zar" panose="00000400000000000000" pitchFamily="2" charset="-78"/>
              </a:rPr>
              <a:t>که پیشنهادهاي اصلاحی در مورد قانون مدنی شامل ارث زوجه، تابعیت، تعدیل </a:t>
            </a:r>
            <a:r>
              <a:rPr lang="fa-IR" smtClean="0">
                <a:solidFill>
                  <a:srgbClr val="000000"/>
                </a:solidFill>
                <a:latin typeface="B zar "/>
                <a:cs typeface="B Zar" panose="00000400000000000000" pitchFamily="2" charset="-78"/>
              </a:rPr>
              <a:t>شرایط طلاق </a:t>
            </a:r>
            <a:r>
              <a:rPr lang="fa-IR">
                <a:solidFill>
                  <a:srgbClr val="000000"/>
                </a:solidFill>
                <a:latin typeface="B zar "/>
                <a:cs typeface="B Zar" panose="00000400000000000000" pitchFamily="2" charset="-78"/>
              </a:rPr>
              <a:t>زوجه غایب مفقودالاثر، مسئولیت مدنی ناشی از برهم زدن نامزدي، مهریه، </a:t>
            </a:r>
            <a:r>
              <a:rPr lang="fa-IR" smtClean="0">
                <a:solidFill>
                  <a:srgbClr val="000000"/>
                </a:solidFill>
                <a:latin typeface="B zar "/>
                <a:cs typeface="B Zar" panose="00000400000000000000" pitchFamily="2" charset="-78"/>
              </a:rPr>
              <a:t>مدیریت خانواده</a:t>
            </a:r>
            <a:r>
              <a:rPr lang="fa-IR">
                <a:solidFill>
                  <a:srgbClr val="000000"/>
                </a:solidFill>
                <a:latin typeface="B zar "/>
                <a:cs typeface="B Zar" panose="00000400000000000000" pitchFamily="2" charset="-78"/>
              </a:rPr>
              <a:t>، نفقه، منع از اشتغال همسر، امکان فسخ نکاح و جدایی، توکیل مطلق زوجه </a:t>
            </a:r>
            <a:r>
              <a:rPr lang="fa-IR" smtClean="0">
                <a:solidFill>
                  <a:srgbClr val="000000"/>
                </a:solidFill>
                <a:latin typeface="B zar "/>
                <a:cs typeface="B Zar" panose="00000400000000000000" pitchFamily="2" charset="-78"/>
              </a:rPr>
              <a:t>در طلاق </a:t>
            </a:r>
            <a:r>
              <a:rPr lang="fa-IR">
                <a:solidFill>
                  <a:srgbClr val="000000"/>
                </a:solidFill>
                <a:latin typeface="B zar "/>
                <a:cs typeface="B Zar" panose="00000400000000000000" pitchFamily="2" charset="-78"/>
              </a:rPr>
              <a:t>و حضانت اطفال، اصلاحاتی در خصوص قانون مجازات کیفري، قانون </a:t>
            </a:r>
            <a:r>
              <a:rPr lang="fa-IR" smtClean="0">
                <a:solidFill>
                  <a:srgbClr val="000000"/>
                </a:solidFill>
                <a:latin typeface="B zar "/>
                <a:cs typeface="B Zar" panose="00000400000000000000" pitchFamily="2" charset="-78"/>
              </a:rPr>
              <a:t>شرایط انتخاب </a:t>
            </a:r>
            <a:r>
              <a:rPr lang="fa-IR">
                <a:solidFill>
                  <a:srgbClr val="000000"/>
                </a:solidFill>
                <a:latin typeface="B zar "/>
                <a:cs typeface="B Zar" panose="00000400000000000000" pitchFamily="2" charset="-78"/>
              </a:rPr>
              <a:t>قضات دادگستري در خصوص رفع ممنوعیت استخدام زنان، قانون تصدي </a:t>
            </a:r>
            <a:r>
              <a:rPr lang="fa-IR" smtClean="0">
                <a:solidFill>
                  <a:srgbClr val="000000"/>
                </a:solidFill>
                <a:latin typeface="B zar "/>
                <a:cs typeface="B Zar" panose="00000400000000000000" pitchFamily="2" charset="-78"/>
              </a:rPr>
              <a:t>ریاست جمهوري </a:t>
            </a:r>
            <a:r>
              <a:rPr lang="fa-IR">
                <a:solidFill>
                  <a:srgbClr val="000000"/>
                </a:solidFill>
                <a:latin typeface="B zar "/>
                <a:cs typeface="B Zar" panose="00000400000000000000" pitchFamily="2" charset="-78"/>
              </a:rPr>
              <a:t>زنان و اصلاحاتی در قانون کار ارائه </a:t>
            </a:r>
            <a:r>
              <a:rPr lang="fa-IR" smtClean="0">
                <a:solidFill>
                  <a:srgbClr val="000000"/>
                </a:solidFill>
                <a:latin typeface="B zar "/>
                <a:cs typeface="B Zar" panose="00000400000000000000" pitchFamily="2" charset="-78"/>
              </a:rPr>
              <a:t>شد</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23825623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همچنین کمیته حقوقی نیز تشکیل و پیشنهاد اصلاح مواد 82 ،81و 86قانون تأمین اجتماعی مبنی بر بهرهمندي زنان مطلقه از مستمري همسر اول، امکان برخورداري فرزندان از مستمري مادر متوفی درصورتیکه پدر در قید حیات باشد و پرداخت کمکهزینه عائلهمندي به همسر، پیشنهاد اصلاح ماده 82 قانون استخدام کشوري مبنی بر برخورداري وراث زن شاغل یا بازنشسته از کسورات بازنشستگی یا سایر مزایاي دوران خدمت و پیشنهادهایی راجع به مقررات دوران شیردهی و.. ارائه شده است )همان: .(1</a:t>
            </a:r>
            <a:r>
              <a:rPr lang="fa-IR" sz="2600">
                <a:solidFill>
                  <a:prstClr val="black"/>
                </a:solidFill>
                <a:latin typeface="B zar "/>
                <a:cs typeface="B Zar" panose="00000400000000000000" pitchFamily="2" charset="-78"/>
              </a:rPr>
              <a:t> </a:t>
            </a:r>
            <a:r>
              <a:rPr lang="fa-IR" sz="2600">
                <a:solidFill>
                  <a:srgbClr val="000000"/>
                </a:solidFill>
                <a:latin typeface="B zar "/>
                <a:cs typeface="B Zar" panose="00000400000000000000" pitchFamily="2" charset="-78"/>
              </a:rPr>
              <a:t>؛ </a:t>
            </a:r>
            <a:endParaRPr lang="fa-IR"/>
          </a:p>
        </p:txBody>
      </p:sp>
    </p:spTree>
    <p:extLst>
      <p:ext uri="{BB962C8B-B14F-4D97-AF65-F5344CB8AC3E}">
        <p14:creationId xmlns:p14="http://schemas.microsoft.com/office/powerpoint/2010/main" val="21070244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 zar "/>
                <a:cs typeface="B Zar" panose="00000400000000000000" pitchFamily="2" charset="-78"/>
              </a:rPr>
              <a:t>ازنگري قوانین در برنامه چهارم نیز مطرح شد و سیاستگذار در زیرساختهاي</a:t>
            </a:r>
            <a:br>
              <a:rPr lang="fa-IR">
                <a:solidFill>
                  <a:srgbClr val="000000"/>
                </a:solidFill>
                <a:latin typeface="B zar "/>
                <a:cs typeface="B Zar" panose="00000400000000000000" pitchFamily="2" charset="-78"/>
              </a:rPr>
            </a:br>
            <a:r>
              <a:rPr lang="fa-IR">
                <a:solidFill>
                  <a:srgbClr val="000000"/>
                </a:solidFill>
                <a:latin typeface="B zar "/>
                <a:cs typeface="B Zar" panose="00000400000000000000" pitchFamily="2" charset="-78"/>
              </a:rPr>
              <a:t>نظري برنامه چهارم نقطه مطلوب را جایی که هیچ عامل محدودکنندهاي بر اساس جنسیت</a:t>
            </a:r>
            <a:br>
              <a:rPr lang="fa-IR">
                <a:solidFill>
                  <a:srgbClr val="000000"/>
                </a:solidFill>
                <a:latin typeface="B zar "/>
                <a:cs typeface="B Zar" panose="00000400000000000000" pitchFamily="2" charset="-78"/>
              </a:rPr>
            </a:br>
            <a:r>
              <a:rPr lang="fa-IR">
                <a:solidFill>
                  <a:srgbClr val="000000"/>
                </a:solidFill>
                <a:latin typeface="B zar "/>
                <a:cs typeface="B Zar" panose="00000400000000000000" pitchFamily="2" charset="-78"/>
              </a:rPr>
              <a:t>وجود نداشته باشد؛ عنوان میکند )مرکز امور مشارکت زنان، .(21 :1381ماده 111ماده</a:t>
            </a:r>
            <a:br>
              <a:rPr lang="fa-IR">
                <a:solidFill>
                  <a:srgbClr val="000000"/>
                </a:solidFill>
                <a:latin typeface="B zar "/>
                <a:cs typeface="B Zar" panose="00000400000000000000" pitchFamily="2" charset="-78"/>
              </a:rPr>
            </a:br>
            <a:r>
              <a:rPr lang="fa-IR">
                <a:solidFill>
                  <a:srgbClr val="000000"/>
                </a:solidFill>
                <a:latin typeface="B zar "/>
                <a:cs typeface="B Zar" panose="00000400000000000000" pitchFamily="2" charset="-78"/>
              </a:rPr>
              <a:t>برجسته این قانون در خصوص زنان میباشد که از منظر ساختاري؛ اجراي برنامههایی براي</a:t>
            </a:r>
            <a:r>
              <a:rPr lang="fa-IR">
                <a:latin typeface="B zar "/>
                <a:cs typeface="B Zar" panose="00000400000000000000" pitchFamily="2" charset="-78"/>
              </a:rPr>
              <a:t>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536660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 zar "/>
                <a:cs typeface="B Zar" panose="00000400000000000000" pitchFamily="2" charset="-78"/>
              </a:rPr>
              <a:t>تغییر باور جامعه نسبت به زنان را پیشنهاد میدهد )قانون برنامه چهارم توسعه، (. </a:t>
            </a:r>
            <a:r>
              <a:rPr lang="fa-IR" smtClean="0">
                <a:solidFill>
                  <a:srgbClr val="000000"/>
                </a:solidFill>
                <a:latin typeface="B zar "/>
                <a:cs typeface="B Zar" panose="00000400000000000000" pitchFamily="2" charset="-78"/>
              </a:rPr>
              <a:t>1384در رویکرد </a:t>
            </a:r>
            <a:r>
              <a:rPr lang="fa-IR">
                <a:solidFill>
                  <a:srgbClr val="000000"/>
                </a:solidFill>
                <a:latin typeface="B zar "/>
                <a:cs typeface="B Zar" panose="00000400000000000000" pitchFamily="2" charset="-78"/>
              </a:rPr>
              <a:t>ساختاري مرخصی پدرانه در برنامه ششم توسعه و مرخصی دوهفتهاي به پدران </a:t>
            </a:r>
            <a:r>
              <a:rPr lang="fa-IR" smtClean="0">
                <a:solidFill>
                  <a:srgbClr val="000000"/>
                </a:solidFill>
                <a:latin typeface="B zar "/>
                <a:cs typeface="B Zar" panose="00000400000000000000" pitchFamily="2" charset="-78"/>
              </a:rPr>
              <a:t>در سند </a:t>
            </a:r>
            <a:r>
              <a:rPr lang="fa-IR">
                <a:solidFill>
                  <a:srgbClr val="000000"/>
                </a:solidFill>
                <a:latin typeface="B zar "/>
                <a:cs typeface="B Zar" panose="00000400000000000000" pitchFamily="2" charset="-78"/>
              </a:rPr>
              <a:t>مهندسی فرهنگی کشور؛ و ماده سوم </a:t>
            </a:r>
            <a:r>
              <a:rPr lang="fa-IR" b="1">
                <a:solidFill>
                  <a:srgbClr val="FF0000"/>
                </a:solidFill>
                <a:latin typeface="B zar "/>
                <a:cs typeface="B Zar" panose="00000400000000000000" pitchFamily="2" charset="-78"/>
              </a:rPr>
              <a:t>سند منشور سیاستهاي اشتغال زنان </a:t>
            </a:r>
            <a:r>
              <a:rPr lang="fa-IR" smtClean="0">
                <a:solidFill>
                  <a:srgbClr val="000000"/>
                </a:solidFill>
                <a:latin typeface="B zar "/>
                <a:cs typeface="B Zar" panose="00000400000000000000" pitchFamily="2" charset="-78"/>
              </a:rPr>
              <a:t>در جمهوري </a:t>
            </a:r>
            <a:r>
              <a:rPr lang="fa-IR">
                <a:solidFill>
                  <a:srgbClr val="000000"/>
                </a:solidFill>
                <a:latin typeface="B zar "/>
                <a:cs typeface="B Zar" panose="00000400000000000000" pitchFamily="2" charset="-78"/>
              </a:rPr>
              <a:t>اسلامی ایران الزام به همکاري اعضاي خانواده براي ایفاي بهتر </a:t>
            </a:r>
            <a:r>
              <a:rPr lang="fa-IR" smtClean="0">
                <a:solidFill>
                  <a:srgbClr val="000000"/>
                </a:solidFill>
                <a:latin typeface="B zar "/>
                <a:cs typeface="B Zar" panose="00000400000000000000" pitchFamily="2" charset="-78"/>
              </a:rPr>
              <a:t>مسئولیتهاي اجتماعی</a:t>
            </a:r>
            <a:r>
              <a:rPr lang="fa-IR">
                <a:solidFill>
                  <a:srgbClr val="000000"/>
                </a:solidFill>
                <a:latin typeface="B zar "/>
                <a:cs typeface="B Zar" panose="00000400000000000000" pitchFamily="2" charset="-78"/>
              </a:rPr>
              <a:t>؛ در راستاي حضور بیشتر پدران در فضاي خانگی تفسیر میشود</a:t>
            </a:r>
            <a:r>
              <a:rPr lang="fa-IR">
                <a:latin typeface="B zar "/>
                <a:cs typeface="B Zar" panose="00000400000000000000" pitchFamily="2" charset="-78"/>
              </a:rPr>
              <a:t> </a:t>
            </a:r>
            <a:r>
              <a:rPr lang="fa-IR">
                <a:solidFill>
                  <a:srgbClr val="000000"/>
                </a:solidFill>
                <a:latin typeface="B zar "/>
                <a:cs typeface="B Zar" panose="00000400000000000000" pitchFamily="2" charset="-78"/>
              </a:rPr>
              <a:t>از مقولات دیگري که در مجموعه سیاستگذاريهاي حوزه زنان قابلشناسایی است رویکرد سهمیهاي است. </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40101785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zar "/>
                <a:cs typeface="B Zar" panose="00000400000000000000" pitchFamily="2" charset="-78"/>
              </a:rPr>
              <a:t>رویکرد </a:t>
            </a:r>
            <a:r>
              <a:rPr lang="fa-IR" b="1" smtClean="0">
                <a:solidFill>
                  <a:srgbClr val="FF0000"/>
                </a:solidFill>
                <a:latin typeface="B zar "/>
                <a:cs typeface="B Zar" panose="00000400000000000000" pitchFamily="2" charset="-78"/>
              </a:rPr>
              <a:t>سهمیه اي</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a:xfrm>
            <a:off x="838200" y="1890790"/>
            <a:ext cx="10515600" cy="4351338"/>
          </a:xfrm>
        </p:spPr>
        <p:txBody>
          <a:bodyPr>
            <a:normAutofit/>
          </a:bodyPr>
          <a:lstStyle/>
          <a:p>
            <a:pPr algn="just"/>
            <a:r>
              <a:rPr lang="fa-IR" smtClean="0">
                <a:solidFill>
                  <a:srgbClr val="000000"/>
                </a:solidFill>
                <a:latin typeface="B zar "/>
                <a:cs typeface="B Zar" panose="00000400000000000000" pitchFamily="2" charset="-78"/>
              </a:rPr>
              <a:t>دو </a:t>
            </a:r>
            <a:r>
              <a:rPr lang="fa-IR">
                <a:solidFill>
                  <a:srgbClr val="000000"/>
                </a:solidFill>
                <a:latin typeface="B zar "/>
                <a:cs typeface="B Zar" panose="00000400000000000000" pitchFamily="2" charset="-78"/>
              </a:rPr>
              <a:t>مقوله فرعی مشخص در زیرمجموعه این مقوله قرار </a:t>
            </a:r>
            <a:r>
              <a:rPr lang="fa-IR" smtClean="0">
                <a:solidFill>
                  <a:srgbClr val="000000"/>
                </a:solidFill>
                <a:latin typeface="B zar "/>
                <a:cs typeface="B Zar" panose="00000400000000000000" pitchFamily="2" charset="-78"/>
              </a:rPr>
              <a:t>میگیرند که </a:t>
            </a:r>
            <a:r>
              <a:rPr lang="fa-IR">
                <a:solidFill>
                  <a:srgbClr val="000000"/>
                </a:solidFill>
                <a:latin typeface="B zar "/>
                <a:cs typeface="B Zar" panose="00000400000000000000" pitchFamily="2" charset="-78"/>
              </a:rPr>
              <a:t>عبارت از، سهمیه در جهت تفکیک جنسیتی، سهمیه زنان </a:t>
            </a:r>
            <a:r>
              <a:rPr lang="fa-IR" smtClean="0">
                <a:solidFill>
                  <a:srgbClr val="000000"/>
                </a:solidFill>
                <a:latin typeface="B zar "/>
                <a:cs typeface="B Zar" panose="00000400000000000000" pitchFamily="2" charset="-78"/>
              </a:rPr>
              <a:t>نخبه. استفاده </a:t>
            </a:r>
            <a:r>
              <a:rPr lang="fa-IR">
                <a:solidFill>
                  <a:srgbClr val="000000"/>
                </a:solidFill>
                <a:latin typeface="B zar "/>
                <a:cs typeface="B Zar" panose="00000400000000000000" pitchFamily="2" charset="-78"/>
              </a:rPr>
              <a:t>از سهمیهبندي از راهکارهاي عملیاتی در حوزه اقدام/تبعیض مثبت </a:t>
            </a:r>
            <a:r>
              <a:rPr lang="fa-IR" smtClean="0">
                <a:solidFill>
                  <a:srgbClr val="000000"/>
                </a:solidFill>
                <a:latin typeface="B zar "/>
                <a:cs typeface="B Zar" panose="00000400000000000000" pitchFamily="2" charset="-78"/>
              </a:rPr>
              <a:t>است؛ چنانکه </a:t>
            </a:r>
            <a:r>
              <a:rPr lang="fa-IR">
                <a:solidFill>
                  <a:srgbClr val="000000"/>
                </a:solidFill>
                <a:latin typeface="B zar "/>
                <a:cs typeface="B Zar" panose="00000400000000000000" pitchFamily="2" charset="-78"/>
              </a:rPr>
              <a:t>پیشازاین آمد؛ در کشورهایی چون ایالاتمتحده آمریکا پس از انجام </a:t>
            </a:r>
            <a:r>
              <a:rPr lang="fa-IR" smtClean="0">
                <a:solidFill>
                  <a:srgbClr val="000000"/>
                </a:solidFill>
                <a:latin typeface="B zar "/>
                <a:cs typeface="B Zar" panose="00000400000000000000" pitchFamily="2" charset="-78"/>
              </a:rPr>
              <a:t>اقدامات توانمندساز</a:t>
            </a:r>
            <a:r>
              <a:rPr lang="fa-IR">
                <a:solidFill>
                  <a:srgbClr val="000000"/>
                </a:solidFill>
                <a:latin typeface="B zar "/>
                <a:cs typeface="B Zar" panose="00000400000000000000" pitchFamily="2" charset="-78"/>
              </a:rPr>
              <a:t>؛ برنامههاي سهمیهاي جهت اجراي سیاستهاي اقدام/تبعیض مثبت اجرا </a:t>
            </a:r>
            <a:r>
              <a:rPr lang="fa-IR" smtClean="0">
                <a:solidFill>
                  <a:srgbClr val="000000"/>
                </a:solidFill>
                <a:latin typeface="B zar "/>
                <a:cs typeface="B Zar" panose="00000400000000000000" pitchFamily="2" charset="-78"/>
              </a:rPr>
              <a:t>شده است</a:t>
            </a:r>
            <a:r>
              <a:rPr lang="fa-IR">
                <a:solidFill>
                  <a:srgbClr val="000000"/>
                </a:solidFill>
                <a:latin typeface="B zar "/>
                <a:cs typeface="B Zar" panose="00000400000000000000" pitchFamily="2" charset="-78"/>
              </a:rPr>
              <a:t>. این برنامهها در دیگر کشورها در قالب سهمیه اشتغال زنان در حال </a:t>
            </a:r>
            <a:r>
              <a:rPr lang="fa-IR" smtClean="0">
                <a:solidFill>
                  <a:srgbClr val="000000"/>
                </a:solidFill>
                <a:latin typeface="B zar "/>
                <a:cs typeface="B Zar" panose="00000400000000000000" pitchFamily="2" charset="-78"/>
              </a:rPr>
              <a:t>اجراست؛ </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2307102" y="4853354"/>
            <a:ext cx="2926080" cy="8799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سهمیه اشتغال زنان</a:t>
            </a:r>
            <a:endParaRPr lang="fa-IR" b="1">
              <a:solidFill>
                <a:srgbClr val="FF0000"/>
              </a:solidFill>
            </a:endParaRPr>
          </a:p>
        </p:txBody>
      </p:sp>
    </p:spTree>
    <p:extLst>
      <p:ext uri="{BB962C8B-B14F-4D97-AF65-F5344CB8AC3E}">
        <p14:creationId xmlns:p14="http://schemas.microsoft.com/office/powerpoint/2010/main" val="30094153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بهگونهاي که شرکتها موظف به استخدام سهمی از نیروها از میان زنان هستند؛ در مجموعه سیاستگذاري براي زنان با توجه به غلبه رویکرد تمایز محور و اعتقاد سیاستگذار بر حضور اولیه زن در نقش همسري و مادري و تفکیک وظایف بر مبناي جنسیت این سیاست تنها در دورههایی که گفتمان تشابه محور در قالب دولت اصلاحطلب در قدرت قرار میگیرد از جانب زنان همسو با مطالبات جامعه مورد درخواست قرار میگیرد بهعنوانمثال در برنامه ششم ترکیب سهمیهاي تبعیض مثبت در خصوص حضور زنان در مدیریت حرفهاي لحاظ شده است</a:t>
            </a:r>
            <a:endParaRPr lang="fa-IR"/>
          </a:p>
        </p:txBody>
      </p:sp>
      <p:sp>
        <p:nvSpPr>
          <p:cNvPr id="4" name="Flowchart: Process 3"/>
          <p:cNvSpPr/>
          <p:nvPr/>
        </p:nvSpPr>
        <p:spPr>
          <a:xfrm>
            <a:off x="2335237" y="4375052"/>
            <a:ext cx="3108960"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 zar "/>
                <a:cs typeface="B Zar" panose="00000400000000000000" pitchFamily="2" charset="-78"/>
              </a:rPr>
              <a:t>گفتمان تشابه محور</a:t>
            </a:r>
            <a:endParaRPr lang="fa-IR" b="1">
              <a:solidFill>
                <a:srgbClr val="FF0000"/>
              </a:solidFill>
            </a:endParaRPr>
          </a:p>
        </p:txBody>
      </p:sp>
    </p:spTree>
    <p:extLst>
      <p:ext uri="{BB962C8B-B14F-4D97-AF65-F5344CB8AC3E}">
        <p14:creationId xmlns:p14="http://schemas.microsoft.com/office/powerpoint/2010/main" val="838987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مطابق تبصره دو ماده پنج تصویبنامه </a:t>
            </a:r>
            <a:r>
              <a:rPr lang="fa-IR" smtClean="0">
                <a:solidFill>
                  <a:srgbClr val="000000"/>
                </a:solidFill>
                <a:latin typeface="B zar "/>
                <a:cs typeface="B Zar" panose="00000400000000000000" pitchFamily="2" charset="-78"/>
              </a:rPr>
              <a:t>شوراي عالی </a:t>
            </a:r>
            <a:r>
              <a:rPr lang="fa-IR">
                <a:solidFill>
                  <a:srgbClr val="000000"/>
                </a:solidFill>
                <a:latin typeface="B zar "/>
                <a:cs typeface="B Zar" panose="00000400000000000000" pitchFamily="2" charset="-78"/>
              </a:rPr>
              <a:t>اداري تا پایان برنامه ششم توسعه نسبت مدیران زن در پستهاي مدیریتی به </a:t>
            </a:r>
            <a:r>
              <a:rPr lang="fa-IR" smtClean="0">
                <a:solidFill>
                  <a:srgbClr val="000000"/>
                </a:solidFill>
                <a:latin typeface="B zar "/>
                <a:cs typeface="B Zar" panose="00000400000000000000" pitchFamily="2" charset="-78"/>
              </a:rPr>
              <a:t>30 درصد </a:t>
            </a:r>
            <a:r>
              <a:rPr lang="fa-IR">
                <a:solidFill>
                  <a:srgbClr val="000000"/>
                </a:solidFill>
                <a:latin typeface="B zar "/>
                <a:cs typeface="B Zar" panose="00000400000000000000" pitchFamily="2" charset="-78"/>
              </a:rPr>
              <a:t>افزایش یابد</a:t>
            </a:r>
            <a:r>
              <a:rPr lang="fa-IR">
                <a:latin typeface="B zar "/>
                <a:cs typeface="B Zar" panose="00000400000000000000" pitchFamily="2" charset="-78"/>
              </a:rPr>
              <a:t> </a:t>
            </a:r>
            <a:r>
              <a:rPr lang="fa-IR">
                <a:solidFill>
                  <a:srgbClr val="000000"/>
                </a:solidFill>
                <a:latin typeface="B zar "/>
                <a:cs typeface="B Zar" panose="00000400000000000000" pitchFamily="2" charset="-78"/>
              </a:rPr>
              <a:t>اما سیاستگذار از سیاستهاي سهمیهاي بیشتر در راستاي اهداف جنسیتی خود بهره برده است. بهعنوانمثال قانون تخصیص سهمیه به زنان در دستیاري پزشکی از سال 1372و اختصاص صد درصد پذیرش در رشته زنان و زایمان به خانمها در راستاي دستیابی به این هدف است. اگرچه این قانون در ظاهر در دسته سهمیهاي قرار میگیرد اما بیشتر در جهت اهداف جنسیتی تفکیک و تمایز محور سیاستگذار است ). قانون برقراري عدالت آموزشی ه در پذیرش دانشجو در دوره اي تحصیلات تکمیلی و تخصصی، .</a:t>
            </a:r>
            <a:r>
              <a:rPr lang="fa-IR">
                <a:solidFill>
                  <a:prstClr val="black"/>
                </a:solidFill>
                <a:latin typeface="B zar "/>
                <a:cs typeface="B Zar" panose="00000400000000000000" pitchFamily="2" charset="-78"/>
              </a:rPr>
              <a:t> </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2363977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a:solidFill>
                  <a:srgbClr val="FF0000"/>
                </a:solidFill>
                <a:latin typeface="B zar "/>
                <a:cs typeface="B Zar" panose="00000400000000000000" pitchFamily="2" charset="-78"/>
              </a:rPr>
              <a:t>عدم وفاق در گفتمان جنسیتی حاکم بر سیاستگذاري</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 zar "/>
                <a:cs typeface="B Zar" panose="00000400000000000000" pitchFamily="2" charset="-78"/>
              </a:rPr>
              <a:t>دو </a:t>
            </a:r>
            <a:r>
              <a:rPr lang="fa-IR">
                <a:solidFill>
                  <a:srgbClr val="000000"/>
                </a:solidFill>
                <a:latin typeface="B zar "/>
                <a:cs typeface="B Zar" panose="00000400000000000000" pitchFamily="2" charset="-78"/>
              </a:rPr>
              <a:t>طیف مهم اثرگذار بر وضعیت سیاستگذاري جنسیتی در ایران؛ </a:t>
            </a:r>
            <a:r>
              <a:rPr lang="fa-IR" smtClean="0">
                <a:solidFill>
                  <a:srgbClr val="000000"/>
                </a:solidFill>
                <a:latin typeface="B zar "/>
                <a:cs typeface="B Zar" panose="00000400000000000000" pitchFamily="2" charset="-78"/>
              </a:rPr>
              <a:t>گزارههاي متفاوتی </a:t>
            </a:r>
            <a:r>
              <a:rPr lang="fa-IR">
                <a:solidFill>
                  <a:srgbClr val="000000"/>
                </a:solidFill>
                <a:latin typeface="B zar "/>
                <a:cs typeface="B Zar" panose="00000400000000000000" pitchFamily="2" charset="-78"/>
              </a:rPr>
              <a:t>در حوزه زنان دارند که اغلب فاقد یک رویکرد وفاق آمیز بوده و مناقشاتی را </a:t>
            </a:r>
            <a:r>
              <a:rPr lang="fa-IR" smtClean="0">
                <a:solidFill>
                  <a:srgbClr val="000000"/>
                </a:solidFill>
                <a:latin typeface="B zar "/>
                <a:cs typeface="B Zar" panose="00000400000000000000" pitchFamily="2" charset="-78"/>
              </a:rPr>
              <a:t>به دنبال </a:t>
            </a:r>
            <a:r>
              <a:rPr lang="fa-IR">
                <a:solidFill>
                  <a:srgbClr val="000000"/>
                </a:solidFill>
                <a:latin typeface="B zar "/>
                <a:cs typeface="B Zar" panose="00000400000000000000" pitchFamily="2" charset="-78"/>
              </a:rPr>
              <a:t>داشته است. وجه تفاوت اصلی این دو طیف بر اهمیت خانواده با محوریت زن در </a:t>
            </a:r>
            <a:r>
              <a:rPr lang="fa-IR" smtClean="0">
                <a:solidFill>
                  <a:srgbClr val="000000"/>
                </a:solidFill>
                <a:latin typeface="B zar "/>
                <a:cs typeface="B Zar" panose="00000400000000000000" pitchFamily="2" charset="-78"/>
              </a:rPr>
              <a:t>آن و </a:t>
            </a:r>
            <a:r>
              <a:rPr lang="fa-IR">
                <a:solidFill>
                  <a:srgbClr val="000000"/>
                </a:solidFill>
                <a:latin typeface="B zar "/>
                <a:cs typeface="B Zar" panose="00000400000000000000" pitchFamily="2" charset="-78"/>
              </a:rPr>
              <a:t>زن محوري فارغ از خانواده در سیاستهاست. به این معنا که طیف نخست خانواده </a:t>
            </a:r>
            <a:r>
              <a:rPr lang="fa-IR" smtClean="0">
                <a:solidFill>
                  <a:srgbClr val="000000"/>
                </a:solidFill>
                <a:latin typeface="B zar "/>
                <a:cs typeface="B Zar" panose="00000400000000000000" pitchFamily="2" charset="-78"/>
              </a:rPr>
              <a:t>با محوریت </a:t>
            </a:r>
            <a:r>
              <a:rPr lang="fa-IR">
                <a:solidFill>
                  <a:srgbClr val="000000"/>
                </a:solidFill>
                <a:latin typeface="B zar "/>
                <a:cs typeface="B Zar" panose="00000400000000000000" pitchFamily="2" charset="-78"/>
              </a:rPr>
              <a:t>مرد سرپرست و نانآور و زن همسر و مادر را اصل مبنایی در </a:t>
            </a:r>
            <a:r>
              <a:rPr lang="fa-IR" smtClean="0">
                <a:solidFill>
                  <a:srgbClr val="000000"/>
                </a:solidFill>
                <a:latin typeface="B zar "/>
                <a:cs typeface="B Zar" panose="00000400000000000000" pitchFamily="2" charset="-78"/>
              </a:rPr>
              <a:t>انواع سیاستگذاريها </a:t>
            </a:r>
            <a:r>
              <a:rPr lang="fa-IR">
                <a:solidFill>
                  <a:srgbClr val="000000"/>
                </a:solidFill>
                <a:latin typeface="B zar "/>
                <a:cs typeface="B Zar" panose="00000400000000000000" pitchFamily="2" charset="-78"/>
              </a:rPr>
              <a:t>در نظر میگیرد.</a:t>
            </a:r>
            <a:br>
              <a:rPr lang="fa-IR">
                <a:solidFill>
                  <a:srgbClr val="000000"/>
                </a:solidFill>
                <a:latin typeface="B zar "/>
                <a:cs typeface="B Zar" panose="00000400000000000000" pitchFamily="2" charset="-78"/>
              </a:rPr>
            </a:b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23183895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sz="2200">
                <a:solidFill>
                  <a:srgbClr val="000000"/>
                </a:solidFill>
                <a:latin typeface="B zar "/>
                <a:cs typeface="B Zar" panose="00000400000000000000" pitchFamily="2" charset="-78"/>
              </a:rPr>
              <a:t>در این طیف تفاوتهاي تکوینی زنان با مردان مولد کارکردها و حقوق و </a:t>
            </a:r>
            <a:r>
              <a:rPr lang="fa-IR" sz="2200" smtClean="0">
                <a:solidFill>
                  <a:srgbClr val="000000"/>
                </a:solidFill>
                <a:latin typeface="B zar "/>
                <a:cs typeface="B Zar" panose="00000400000000000000" pitchFamily="2" charset="-78"/>
              </a:rPr>
              <a:t>وظایف متفاوت </a:t>
            </a:r>
            <a:r>
              <a:rPr lang="fa-IR" sz="2200">
                <a:solidFill>
                  <a:srgbClr val="000000"/>
                </a:solidFill>
                <a:latin typeface="B zar "/>
                <a:cs typeface="B Zar" panose="00000400000000000000" pitchFamily="2" charset="-78"/>
              </a:rPr>
              <a:t>با مردان در نظرگرفته میشود و هدف از آن نیز تکامل و وحدت عنوان شده </a:t>
            </a:r>
            <a:r>
              <a:rPr lang="fa-IR" sz="2200" smtClean="0">
                <a:solidFill>
                  <a:srgbClr val="000000"/>
                </a:solidFill>
                <a:latin typeface="B zar "/>
                <a:cs typeface="B Zar" panose="00000400000000000000" pitchFamily="2" charset="-78"/>
              </a:rPr>
              <a:t>است؛ بنابراین </a:t>
            </a:r>
            <a:r>
              <a:rPr lang="fa-IR" sz="2200">
                <a:solidFill>
                  <a:srgbClr val="000000"/>
                </a:solidFill>
                <a:latin typeface="B zar "/>
                <a:cs typeface="B Zar" panose="00000400000000000000" pitchFamily="2" charset="-78"/>
              </a:rPr>
              <a:t>در حوزه آموزش؛ محتوا و سرفصلها متناسب با جنسیت و در جهت هماهنگی </a:t>
            </a:r>
            <a:r>
              <a:rPr lang="fa-IR" sz="2200" smtClean="0">
                <a:solidFill>
                  <a:srgbClr val="000000"/>
                </a:solidFill>
                <a:latin typeface="B zar "/>
                <a:cs typeface="B Zar" panose="00000400000000000000" pitchFamily="2" charset="-78"/>
              </a:rPr>
              <a:t>با وظایف </a:t>
            </a:r>
            <a:r>
              <a:rPr lang="fa-IR" sz="2200">
                <a:solidFill>
                  <a:srgbClr val="000000"/>
                </a:solidFill>
                <a:latin typeface="B zar "/>
                <a:cs typeface="B Zar" panose="00000400000000000000" pitchFamily="2" charset="-78"/>
              </a:rPr>
              <a:t>تکوینی زن در حوزه مادري و همسري در نظرگرفته میشود. در حوزه اشتغال </a:t>
            </a:r>
            <a:r>
              <a:rPr lang="fa-IR" sz="2200" smtClean="0">
                <a:solidFill>
                  <a:srgbClr val="000000"/>
                </a:solidFill>
                <a:latin typeface="B zar "/>
                <a:cs typeface="B Zar" panose="00000400000000000000" pitchFamily="2" charset="-78"/>
              </a:rPr>
              <a:t>نیز وظایف </a:t>
            </a:r>
            <a:r>
              <a:rPr lang="fa-IR" sz="2200">
                <a:solidFill>
                  <a:srgbClr val="000000"/>
                </a:solidFill>
                <a:latin typeface="B zar "/>
                <a:cs typeface="B Zar" panose="00000400000000000000" pitchFamily="2" charset="-78"/>
              </a:rPr>
              <a:t>مادري و همسري بعنوان اولین و مهمترین مشغله زنان و سیاستگذاري این </a:t>
            </a:r>
            <a:r>
              <a:rPr lang="fa-IR" sz="2200" smtClean="0">
                <a:solidFill>
                  <a:srgbClr val="000000"/>
                </a:solidFill>
                <a:latin typeface="B zar "/>
                <a:cs typeface="B Zar" panose="00000400000000000000" pitchFamily="2" charset="-78"/>
              </a:rPr>
              <a:t>حوزه نیز </a:t>
            </a:r>
            <a:r>
              <a:rPr lang="fa-IR" sz="2200">
                <a:solidFill>
                  <a:srgbClr val="000000"/>
                </a:solidFill>
                <a:latin typeface="B zar "/>
                <a:cs typeface="B Zar" panose="00000400000000000000" pitchFamily="2" charset="-78"/>
              </a:rPr>
              <a:t>با لحاظ این اصل تدوین میشود. بر این اساس اشتغال در صورت اضطرار و با </a:t>
            </a:r>
            <a:r>
              <a:rPr lang="fa-IR" sz="2200" smtClean="0">
                <a:solidFill>
                  <a:srgbClr val="000000"/>
                </a:solidFill>
                <a:latin typeface="B zar "/>
                <a:cs typeface="B Zar" panose="00000400000000000000" pitchFamily="2" charset="-78"/>
              </a:rPr>
              <a:t>فرض نبود </a:t>
            </a:r>
            <a:r>
              <a:rPr lang="fa-IR" sz="2200">
                <a:solidFill>
                  <a:srgbClr val="000000"/>
                </a:solidFill>
                <a:latin typeface="B zar "/>
                <a:cs typeface="B Zar" panose="00000400000000000000" pitchFamily="2" charset="-78"/>
              </a:rPr>
              <a:t>سرپرست خانوار و یا عدم امکان حمایت از جانب خانواده شوهر؛ و یا بعد از </a:t>
            </a:r>
            <a:r>
              <a:rPr lang="fa-IR" sz="2200" smtClean="0">
                <a:solidFill>
                  <a:srgbClr val="000000"/>
                </a:solidFill>
                <a:latin typeface="B zar "/>
                <a:cs typeface="B Zar" panose="00000400000000000000" pitchFamily="2" charset="-78"/>
              </a:rPr>
              <a:t>انجام وظایف </a:t>
            </a:r>
            <a:r>
              <a:rPr lang="fa-IR" sz="2200">
                <a:solidFill>
                  <a:srgbClr val="000000"/>
                </a:solidFill>
                <a:latin typeface="B zar "/>
                <a:cs typeface="B Zar" panose="00000400000000000000" pitchFamily="2" charset="-78"/>
              </a:rPr>
              <a:t>همسري و مادري و در حوزههاي فرهنگی و خیریهاي تعریف میشود؛ </a:t>
            </a:r>
            <a:r>
              <a:rPr lang="fa-IR" sz="2200" smtClean="0">
                <a:solidFill>
                  <a:srgbClr val="000000"/>
                </a:solidFill>
                <a:latin typeface="B zar "/>
                <a:cs typeface="B Zar" panose="00000400000000000000" pitchFamily="2" charset="-78"/>
              </a:rPr>
              <a:t>بنابراین زنانی </a:t>
            </a:r>
            <a:r>
              <a:rPr lang="fa-IR" sz="2200">
                <a:solidFill>
                  <a:srgbClr val="000000"/>
                </a:solidFill>
                <a:latin typeface="B zar "/>
                <a:cs typeface="B Zar" panose="00000400000000000000" pitchFamily="2" charset="-78"/>
              </a:rPr>
              <a:t>که به تعبیر سیاستگذار فاقد سرپرست هستند در اولویت حمایت و یا </a:t>
            </a:r>
            <a:r>
              <a:rPr lang="fa-IR" sz="2200" smtClean="0">
                <a:solidFill>
                  <a:srgbClr val="000000"/>
                </a:solidFill>
                <a:latin typeface="B zar "/>
                <a:cs typeface="B Zar" panose="00000400000000000000" pitchFamily="2" charset="-78"/>
              </a:rPr>
              <a:t>برنامههاي اقدام/تبعیض </a:t>
            </a:r>
            <a:r>
              <a:rPr lang="fa-IR" sz="2200">
                <a:solidFill>
                  <a:srgbClr val="000000"/>
                </a:solidFill>
                <a:latin typeface="B zar "/>
                <a:cs typeface="B Zar" panose="00000400000000000000" pitchFamily="2" charset="-78"/>
              </a:rPr>
              <a:t>مثبت اشتغال قرار دارند</a:t>
            </a:r>
            <a:endParaRPr lang="fa-IR">
              <a:latin typeface="B zar "/>
              <a:cs typeface="B Zar" panose="00000400000000000000" pitchFamily="2" charset="-78"/>
            </a:endParaRPr>
          </a:p>
        </p:txBody>
      </p:sp>
    </p:spTree>
    <p:extLst>
      <p:ext uri="{BB962C8B-B14F-4D97-AF65-F5344CB8AC3E}">
        <p14:creationId xmlns:p14="http://schemas.microsoft.com/office/powerpoint/2010/main" val="113130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
                <a:cs typeface="B Zar" panose="00000400000000000000" pitchFamily="2" charset="-78"/>
              </a:rPr>
              <a:t>ما این وضعیت در جامعه مدرن پایدار </a:t>
            </a:r>
            <a:r>
              <a:rPr lang="fa-IR" sz="2600" smtClean="0">
                <a:solidFill>
                  <a:srgbClr val="000000"/>
                </a:solidFill>
                <a:latin typeface="B zar "/>
                <a:cs typeface="B Zar" panose="00000400000000000000" pitchFamily="2" charset="-78"/>
              </a:rPr>
              <a:t>نماند. کشورهاي </a:t>
            </a:r>
            <a:r>
              <a:rPr lang="fa-IR" sz="2600">
                <a:solidFill>
                  <a:srgbClr val="000000"/>
                </a:solidFill>
                <a:latin typeface="B zar "/>
                <a:cs typeface="B Zar" panose="00000400000000000000" pitchFamily="2" charset="-78"/>
              </a:rPr>
              <a:t>اروپایی در یک قرن و نیم اخیر سیاستهاي گستردهاي در راستاي رفع </a:t>
            </a:r>
            <a:r>
              <a:rPr lang="fa-IR" sz="2600" smtClean="0">
                <a:solidFill>
                  <a:srgbClr val="000000"/>
                </a:solidFill>
                <a:latin typeface="B zar "/>
                <a:cs typeface="B Zar" panose="00000400000000000000" pitchFamily="2" charset="-78"/>
              </a:rPr>
              <a:t>این نابرابريها </a:t>
            </a:r>
            <a:r>
              <a:rPr lang="fa-IR" sz="2600">
                <a:solidFill>
                  <a:srgbClr val="000000"/>
                </a:solidFill>
                <a:latin typeface="B zar "/>
                <a:cs typeface="B Zar" panose="00000400000000000000" pitchFamily="2" charset="-78"/>
              </a:rPr>
              <a:t>اتخاذ و دولتها نقش برجستهاي در این زمینه داشتهاند. گروههاي مختلف </a:t>
            </a:r>
            <a:r>
              <a:rPr lang="fa-IR" sz="2600" smtClean="0">
                <a:solidFill>
                  <a:srgbClr val="000000"/>
                </a:solidFill>
                <a:latin typeface="B zar "/>
                <a:cs typeface="B Zar" panose="00000400000000000000" pitchFamily="2" charset="-78"/>
              </a:rPr>
              <a:t>حامی حقوق </a:t>
            </a:r>
            <a:r>
              <a:rPr lang="fa-IR" sz="2600">
                <a:solidFill>
                  <a:srgbClr val="000000"/>
                </a:solidFill>
                <a:latin typeface="B zar "/>
                <a:cs typeface="B Zar" panose="00000400000000000000" pitchFamily="2" charset="-78"/>
              </a:rPr>
              <a:t>زنان نیز به دنبال حل مسئله نابرابري بین دو جنس، راهکارهاي مختلفی را </a:t>
            </a:r>
            <a:r>
              <a:rPr lang="fa-IR" sz="2600" smtClean="0">
                <a:solidFill>
                  <a:srgbClr val="000000"/>
                </a:solidFill>
                <a:latin typeface="B zar "/>
                <a:cs typeface="B Zar" panose="00000400000000000000" pitchFamily="2" charset="-78"/>
              </a:rPr>
              <a:t>ارائه دادهاند</a:t>
            </a:r>
            <a:r>
              <a:rPr lang="fa-IR" sz="2600">
                <a:solidFill>
                  <a:srgbClr val="000000"/>
                </a:solidFill>
                <a:latin typeface="B zar "/>
                <a:cs typeface="B Zar" panose="00000400000000000000" pitchFamily="2" charset="-78"/>
              </a:rPr>
              <a:t>؛ تا از این فاصله بکاهند و دولتها در مقابل این مطالبات ملزم به اتخاذ </a:t>
            </a:r>
            <a:r>
              <a:rPr lang="fa-IR" sz="2600" smtClean="0">
                <a:solidFill>
                  <a:srgbClr val="000000"/>
                </a:solidFill>
                <a:latin typeface="B zar "/>
                <a:cs typeface="B Zar" panose="00000400000000000000" pitchFamily="2" charset="-78"/>
              </a:rPr>
              <a:t>تصمیم شدند</a:t>
            </a:r>
            <a:r>
              <a:rPr lang="fa-IR" sz="2600" smtClean="0">
                <a:solidFill>
                  <a:prstClr val="black"/>
                </a:solidFill>
                <a:latin typeface="B zar "/>
                <a:cs typeface="B Zar" panose="00000400000000000000" pitchFamily="2" charset="-78"/>
              </a:rPr>
              <a:t> </a:t>
            </a:r>
          </a:p>
          <a:p>
            <a:pPr algn="just"/>
            <a:endParaRPr lang="fa-IR"/>
          </a:p>
        </p:txBody>
      </p:sp>
      <p:sp>
        <p:nvSpPr>
          <p:cNvPr id="4" name="Flowchart: Process 3"/>
          <p:cNvSpPr/>
          <p:nvPr/>
        </p:nvSpPr>
        <p:spPr>
          <a:xfrm>
            <a:off x="1645920" y="4023360"/>
            <a:ext cx="4009292"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 zar "/>
                <a:cs typeface="B Zar" panose="00000400000000000000" pitchFamily="2" charset="-78"/>
              </a:rPr>
              <a:t>حل مسئله نابرابري بین دو جنس</a:t>
            </a:r>
            <a:endParaRPr lang="fa-IR" b="1">
              <a:solidFill>
                <a:srgbClr val="FF0000"/>
              </a:solidFill>
            </a:endParaRPr>
          </a:p>
        </p:txBody>
      </p:sp>
    </p:spTree>
    <p:extLst>
      <p:ext uri="{BB962C8B-B14F-4D97-AF65-F5344CB8AC3E}">
        <p14:creationId xmlns:p14="http://schemas.microsoft.com/office/powerpoint/2010/main" val="1533187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 مقابل، طیف معتقد به برابري حقوقی و انسانی زن و مرد با محوریت زن </a:t>
            </a:r>
            <a:r>
              <a:rPr lang="fa-IR" smtClean="0">
                <a:solidFill>
                  <a:srgbClr val="000000"/>
                </a:solidFill>
                <a:latin typeface="B zar "/>
                <a:cs typeface="B Zar" panose="00000400000000000000" pitchFamily="2" charset="-78"/>
              </a:rPr>
              <a:t>در سیاستگذاري</a:t>
            </a:r>
            <a:r>
              <a:rPr lang="fa-IR">
                <a:solidFill>
                  <a:srgbClr val="000000"/>
                </a:solidFill>
                <a:latin typeface="B zar "/>
                <a:cs typeface="B Zar" panose="00000400000000000000" pitchFamily="2" charset="-78"/>
              </a:rPr>
              <a:t>؛ در حوزه آموزش و اشتغال امکان مشابه حضور زنان و مردان را </a:t>
            </a:r>
            <a:r>
              <a:rPr lang="fa-IR" smtClean="0">
                <a:solidFill>
                  <a:srgbClr val="000000"/>
                </a:solidFill>
                <a:latin typeface="B zar "/>
                <a:cs typeface="B Zar" panose="00000400000000000000" pitchFamily="2" charset="-78"/>
              </a:rPr>
              <a:t>مطالبه میکند </a:t>
            </a:r>
            <a:r>
              <a:rPr lang="fa-IR">
                <a:solidFill>
                  <a:srgbClr val="000000"/>
                </a:solidFill>
                <a:latin typeface="B zar "/>
                <a:cs typeface="B Zar" panose="00000400000000000000" pitchFamily="2" charset="-78"/>
              </a:rPr>
              <a:t>و از منظر این طیف سیاستگذاري اجتماعی براي زنان مشابه مردان است و </a:t>
            </a:r>
            <a:r>
              <a:rPr lang="fa-IR" smtClean="0">
                <a:solidFill>
                  <a:srgbClr val="000000"/>
                </a:solidFill>
                <a:latin typeface="B zar "/>
                <a:cs typeface="B Zar" panose="00000400000000000000" pitchFamily="2" charset="-78"/>
              </a:rPr>
              <a:t>عوامل محدودکننده </a:t>
            </a:r>
            <a:r>
              <a:rPr lang="fa-IR">
                <a:solidFill>
                  <a:srgbClr val="000000"/>
                </a:solidFill>
                <a:latin typeface="B zar "/>
                <a:cs typeface="B Zar" panose="00000400000000000000" pitchFamily="2" charset="-78"/>
              </a:rPr>
              <a:t>حضور زنان در عرصه عمومی مانند مسئولیتهاي مادري و مراقبتی </a:t>
            </a:r>
            <a:r>
              <a:rPr lang="fa-IR" smtClean="0">
                <a:solidFill>
                  <a:srgbClr val="000000"/>
                </a:solidFill>
                <a:latin typeface="B zar "/>
                <a:cs typeface="B Zar" panose="00000400000000000000" pitchFamily="2" charset="-78"/>
              </a:rPr>
              <a:t>و توانمندسازي </a:t>
            </a:r>
            <a:r>
              <a:rPr lang="fa-IR">
                <a:solidFill>
                  <a:srgbClr val="000000"/>
                </a:solidFill>
                <a:latin typeface="B zar "/>
                <a:cs typeface="B Zar" panose="00000400000000000000" pitchFamily="2" charset="-78"/>
              </a:rPr>
              <a:t>زنان در جهت رفع محرومیتهاي گذشته و رفع موانع ساختاري </a:t>
            </a:r>
            <a:r>
              <a:rPr lang="fa-IR" smtClean="0">
                <a:solidFill>
                  <a:srgbClr val="000000"/>
                </a:solidFill>
                <a:latin typeface="B zar "/>
                <a:cs typeface="B Zar" panose="00000400000000000000" pitchFamily="2" charset="-78"/>
              </a:rPr>
              <a:t>اجتماعی، حقوقی</a:t>
            </a:r>
            <a:r>
              <a:rPr lang="fa-IR">
                <a:solidFill>
                  <a:srgbClr val="000000"/>
                </a:solidFill>
                <a:latin typeface="B zar "/>
                <a:cs typeface="B Zar" panose="00000400000000000000" pitchFamily="2" charset="-78"/>
              </a:rPr>
              <a:t>، فرهنگی و سیاسی با سیاستهاي حمایتی جبران میشود. بنابراین دو طیف </a:t>
            </a:r>
            <a:r>
              <a:rPr lang="fa-IR" smtClean="0">
                <a:solidFill>
                  <a:srgbClr val="000000"/>
                </a:solidFill>
                <a:latin typeface="B zar "/>
                <a:cs typeface="B Zar" panose="00000400000000000000" pitchFamily="2" charset="-78"/>
              </a:rPr>
              <a:t>اصلی سیاستگذاري </a:t>
            </a:r>
            <a:r>
              <a:rPr lang="fa-IR">
                <a:solidFill>
                  <a:srgbClr val="000000"/>
                </a:solidFill>
                <a:latin typeface="B zar "/>
                <a:cs typeface="B Zar" panose="00000400000000000000" pitchFamily="2" charset="-78"/>
              </a:rPr>
              <a:t>زنان دو نوع گزارههاي مختلف را مطالبه میکنند که در پارهاي </a:t>
            </a:r>
            <a:r>
              <a:rPr lang="fa-IR" smtClean="0">
                <a:solidFill>
                  <a:srgbClr val="000000"/>
                </a:solidFill>
                <a:latin typeface="B zar "/>
                <a:cs typeface="B Zar" panose="00000400000000000000" pitchFamily="2" charset="-78"/>
              </a:rPr>
              <a:t>موارد علاوه </a:t>
            </a:r>
            <a:r>
              <a:rPr lang="fa-IR">
                <a:solidFill>
                  <a:srgbClr val="000000"/>
                </a:solidFill>
                <a:latin typeface="B zar "/>
                <a:cs typeface="B Zar" panose="00000400000000000000" pitchFamily="2" charset="-78"/>
              </a:rPr>
              <a:t>بر تخاصم و عدم وفاق در این حوزه افتوخیزهاي فراوانی را نیز به همراه </a:t>
            </a:r>
            <a:r>
              <a:rPr lang="fa-IR" smtClean="0">
                <a:solidFill>
                  <a:srgbClr val="000000"/>
                </a:solidFill>
                <a:latin typeface="B zar "/>
                <a:cs typeface="B Zar" panose="00000400000000000000" pitchFamily="2" charset="-78"/>
              </a:rPr>
              <a:t>داشته است</a:t>
            </a:r>
            <a:r>
              <a:rPr lang="fa-IR" smtClean="0">
                <a:latin typeface="B zar "/>
                <a:cs typeface="B Zar" panose="00000400000000000000" pitchFamily="2" charset="-78"/>
              </a:rPr>
              <a:t> </a:t>
            </a: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223889" y="4937760"/>
            <a:ext cx="3151163" cy="8018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سیاستگذاري اجتماعی</a:t>
            </a:r>
            <a:endParaRPr lang="fa-IR" b="1">
              <a:solidFill>
                <a:srgbClr val="FF0000"/>
              </a:solidFill>
            </a:endParaRPr>
          </a:p>
        </p:txBody>
      </p:sp>
    </p:spTree>
    <p:extLst>
      <p:ext uri="{BB962C8B-B14F-4D97-AF65-F5344CB8AC3E}">
        <p14:creationId xmlns:p14="http://schemas.microsoft.com/office/powerpoint/2010/main" val="6391931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این افتوخیزها، علاوه بر تأثیر بر عدم اجراي سیاستهاي اقدام/تبعیض </a:t>
            </a:r>
            <a:r>
              <a:rPr lang="fa-IR" smtClean="0">
                <a:solidFill>
                  <a:srgbClr val="000000"/>
                </a:solidFill>
                <a:latin typeface="B zar "/>
                <a:cs typeface="B Zar" panose="00000400000000000000" pitchFamily="2" charset="-78"/>
              </a:rPr>
              <a:t>مثبت؛ جریانهاي </a:t>
            </a:r>
            <a:r>
              <a:rPr lang="fa-IR">
                <a:solidFill>
                  <a:srgbClr val="000000"/>
                </a:solidFill>
                <a:latin typeface="B zar "/>
                <a:cs typeface="B Zar" panose="00000400000000000000" pitchFamily="2" charset="-78"/>
              </a:rPr>
              <a:t>ناهمگونی از سیاستگذاري جنسیتی را پدید آورده است. بهعنوانمثال، </a:t>
            </a:r>
            <a:r>
              <a:rPr lang="fa-IR" smtClean="0">
                <a:solidFill>
                  <a:srgbClr val="000000"/>
                </a:solidFill>
                <a:latin typeface="B zar "/>
                <a:cs typeface="B Zar" panose="00000400000000000000" pitchFamily="2" charset="-78"/>
              </a:rPr>
              <a:t>در برنامه </a:t>
            </a:r>
            <a:r>
              <a:rPr lang="fa-IR">
                <a:solidFill>
                  <a:srgbClr val="000000"/>
                </a:solidFill>
                <a:latin typeface="B zar "/>
                <a:cs typeface="B Zar" panose="00000400000000000000" pitchFamily="2" charset="-78"/>
              </a:rPr>
              <a:t>سوم توسعه علیرغم تعریف نقش زن در خانواده؛ کارگاههایی با محوریت </a:t>
            </a:r>
            <a:r>
              <a:rPr lang="fa-IR" smtClean="0">
                <a:solidFill>
                  <a:srgbClr val="000000"/>
                </a:solidFill>
                <a:latin typeface="B zar "/>
                <a:cs typeface="B Zar" panose="00000400000000000000" pitchFamily="2" charset="-78"/>
              </a:rPr>
              <a:t>برابري جنسیتی </a:t>
            </a:r>
            <a:r>
              <a:rPr lang="fa-IR">
                <a:solidFill>
                  <a:srgbClr val="000000"/>
                </a:solidFill>
                <a:latin typeface="B zar "/>
                <a:cs typeface="B Zar" panose="00000400000000000000" pitchFamily="2" charset="-78"/>
              </a:rPr>
              <a:t>و با گروه هدف زنانه برگزار شد. توانمندسازي دو گروه نخبه و محروم از زنان </a:t>
            </a:r>
            <a:r>
              <a:rPr lang="fa-IR" smtClean="0">
                <a:solidFill>
                  <a:srgbClr val="000000"/>
                </a:solidFill>
                <a:latin typeface="B zar "/>
                <a:cs typeface="B Zar" panose="00000400000000000000" pitchFamily="2" charset="-78"/>
              </a:rPr>
              <a:t>نیز در </a:t>
            </a:r>
            <a:r>
              <a:rPr lang="fa-IR">
                <a:solidFill>
                  <a:srgbClr val="000000"/>
                </a:solidFill>
                <a:latin typeface="B zar "/>
                <a:cs typeface="B Zar" panose="00000400000000000000" pitchFamily="2" charset="-78"/>
              </a:rPr>
              <a:t>تدوین برنامه موردتوجه قرار گرفتهاست و از منظر تغییر قوانین به سمت فضاي </a:t>
            </a:r>
            <a:r>
              <a:rPr lang="fa-IR" smtClean="0">
                <a:solidFill>
                  <a:srgbClr val="000000"/>
                </a:solidFill>
                <a:latin typeface="B zar "/>
                <a:cs typeface="B Zar" panose="00000400000000000000" pitchFamily="2" charset="-78"/>
              </a:rPr>
              <a:t>برابري جنسیتی </a:t>
            </a:r>
            <a:r>
              <a:rPr lang="fa-IR">
                <a:solidFill>
                  <a:srgbClr val="000000"/>
                </a:solidFill>
                <a:latin typeface="B zar "/>
                <a:cs typeface="B Zar" panose="00000400000000000000" pitchFamily="2" charset="-78"/>
              </a:rPr>
              <a:t>در حقوق نیز پیشنهادهایی در جهت اصلاح قوانین در بند ج) ه ( ماد 158ه)و بند </a:t>
            </a:r>
            <a:r>
              <a:rPr lang="fa-IR" smtClean="0">
                <a:solidFill>
                  <a:srgbClr val="000000"/>
                </a:solidFill>
                <a:latin typeface="B zar "/>
                <a:cs typeface="B Zar" panose="00000400000000000000" pitchFamily="2" charset="-78"/>
              </a:rPr>
              <a:t>( آییننامه </a:t>
            </a:r>
            <a:r>
              <a:rPr lang="fa-IR">
                <a:solidFill>
                  <a:srgbClr val="000000"/>
                </a:solidFill>
                <a:latin typeface="B zar "/>
                <a:cs typeface="B Zar" panose="00000400000000000000" pitchFamily="2" charset="-78"/>
              </a:rPr>
              <a:t>اجرایی و طرحی تحت عنوان نظام جامع حقوقی و قضایی زنان اجرا و </a:t>
            </a:r>
            <a:r>
              <a:rPr lang="fa-IR" smtClean="0">
                <a:solidFill>
                  <a:srgbClr val="000000"/>
                </a:solidFill>
                <a:latin typeface="B zar "/>
                <a:cs typeface="B Zar" panose="00000400000000000000" pitchFamily="2" charset="-78"/>
              </a:rPr>
              <a:t>پیشنهادهاي اصلاحی </a:t>
            </a:r>
            <a:r>
              <a:rPr lang="fa-IR">
                <a:solidFill>
                  <a:srgbClr val="000000"/>
                </a:solidFill>
                <a:latin typeface="B zar "/>
                <a:cs typeface="B Zar" panose="00000400000000000000" pitchFamily="2" charset="-78"/>
              </a:rPr>
              <a:t>ارائه میشود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519311" y="4726745"/>
            <a:ext cx="2658794"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فضاي برابري جنسیتی</a:t>
            </a:r>
            <a:endParaRPr lang="fa-IR" b="1">
              <a:solidFill>
                <a:srgbClr val="FF0000"/>
              </a:solidFill>
            </a:endParaRPr>
          </a:p>
        </p:txBody>
      </p:sp>
    </p:spTree>
    <p:extLst>
      <p:ext uri="{BB962C8B-B14F-4D97-AF65-F5344CB8AC3E}">
        <p14:creationId xmlns:p14="http://schemas.microsoft.com/office/powerpoint/2010/main" val="6104137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 برنامه چهارم طیف سیاستگذاري با محوریت زن پررنگتر </a:t>
            </a:r>
            <a:r>
              <a:rPr lang="fa-IR" smtClean="0">
                <a:solidFill>
                  <a:srgbClr val="000000"/>
                </a:solidFill>
                <a:latin typeface="B zar "/>
                <a:cs typeface="B Zar" panose="00000400000000000000" pitchFamily="2" charset="-78"/>
              </a:rPr>
              <a:t>میشود؛ زیرساختهاي </a:t>
            </a:r>
            <a:r>
              <a:rPr lang="fa-IR">
                <a:solidFill>
                  <a:srgbClr val="000000"/>
                </a:solidFill>
                <a:latin typeface="B zar "/>
                <a:cs typeface="B Zar" panose="00000400000000000000" pitchFamily="2" charset="-78"/>
              </a:rPr>
              <a:t>نظري برنامه نیز رفع جنسیت بهعنوان عامل محدودکننده را مطرح کرده </a:t>
            </a:r>
            <a:r>
              <a:rPr lang="fa-IR" smtClean="0">
                <a:solidFill>
                  <a:srgbClr val="000000"/>
                </a:solidFill>
                <a:latin typeface="B zar "/>
                <a:cs typeface="B Zar" panose="00000400000000000000" pitchFamily="2" charset="-78"/>
              </a:rPr>
              <a:t>و مواضعی </a:t>
            </a:r>
            <a:r>
              <a:rPr lang="fa-IR">
                <a:solidFill>
                  <a:srgbClr val="000000"/>
                </a:solidFill>
                <a:latin typeface="B zar "/>
                <a:cs typeface="B Zar" panose="00000400000000000000" pitchFamily="2" charset="-78"/>
              </a:rPr>
              <a:t>در خصوص اصلاحات ساختاري در حوزه قوانین، تغییر فرهنگ و نگرش </a:t>
            </a:r>
            <a:r>
              <a:rPr lang="fa-IR" smtClean="0">
                <a:solidFill>
                  <a:srgbClr val="000000"/>
                </a:solidFill>
                <a:latin typeface="B zar "/>
                <a:cs typeface="B Zar" panose="00000400000000000000" pitchFamily="2" charset="-78"/>
              </a:rPr>
              <a:t>جامعه</a:t>
            </a:r>
            <a:r>
              <a:rPr lang="fa-IR" sz="1400" smtClean="0">
                <a:solidFill>
                  <a:srgbClr val="000000"/>
                </a:solidFill>
                <a:latin typeface="B zar "/>
                <a:cs typeface="B Zar" panose="00000400000000000000" pitchFamily="2" charset="-78"/>
              </a:rPr>
              <a:t>1 </a:t>
            </a:r>
            <a:r>
              <a:rPr lang="fa-IR" smtClean="0">
                <a:solidFill>
                  <a:srgbClr val="000000"/>
                </a:solidFill>
                <a:latin typeface="B zar "/>
                <a:cs typeface="B Zar" panose="00000400000000000000" pitchFamily="2" charset="-78"/>
              </a:rPr>
              <a:t>به </a:t>
            </a:r>
            <a:r>
              <a:rPr lang="fa-IR">
                <a:solidFill>
                  <a:srgbClr val="000000"/>
                </a:solidFill>
                <a:latin typeface="B zar "/>
                <a:cs typeface="B Zar" panose="00000400000000000000" pitchFamily="2" charset="-78"/>
              </a:rPr>
              <a:t>سمت توجه به توانمنديهاي زنان در حوزه عمومی ارائه میکنند. همچنین توجه </a:t>
            </a:r>
            <a:r>
              <a:rPr lang="fa-IR" smtClean="0">
                <a:solidFill>
                  <a:srgbClr val="000000"/>
                </a:solidFill>
                <a:latin typeface="B zar "/>
                <a:cs typeface="B Zar" panose="00000400000000000000" pitchFamily="2" charset="-78"/>
              </a:rPr>
              <a:t>به ترکیب </a:t>
            </a:r>
            <a:r>
              <a:rPr lang="fa-IR">
                <a:solidFill>
                  <a:srgbClr val="000000"/>
                </a:solidFill>
                <a:latin typeface="B zar "/>
                <a:cs typeface="B Zar" panose="00000400000000000000" pitchFamily="2" charset="-78"/>
              </a:rPr>
              <a:t>جنسیتی نیروي کار و افزایش اشتغال زنان و مشوقهاي مالیاتی براي کارفرمایانی</a:t>
            </a:r>
            <a:r>
              <a:rPr lang="fa-IR">
                <a:latin typeface="B zar "/>
                <a:cs typeface="B Zar" panose="00000400000000000000" pitchFamily="2" charset="-78"/>
              </a:rPr>
              <a:t> </a:t>
            </a:r>
            <a:r>
              <a:rPr lang="fa-IR">
                <a:solidFill>
                  <a:srgbClr val="000000"/>
                </a:solidFill>
                <a:latin typeface="B zar "/>
                <a:cs typeface="B Zar" panose="00000400000000000000" pitchFamily="2" charset="-78"/>
              </a:rPr>
              <a:t>که زنان سرپرست خانوار را بکار گیرند؛ از اقدامات حمایتی این برنامه است.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332849"/>
            <a:ext cx="3587261"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 zar "/>
                <a:cs typeface="B Zar" panose="00000400000000000000" pitchFamily="2" charset="-78"/>
              </a:rPr>
              <a:t>توانمنديهاي زنان در حوزه عمومی</a:t>
            </a:r>
            <a:endParaRPr lang="fa-IR" sz="2000" b="1">
              <a:solidFill>
                <a:srgbClr val="FF0000"/>
              </a:solidFill>
            </a:endParaRPr>
          </a:p>
        </p:txBody>
      </p:sp>
    </p:spTree>
    <p:extLst>
      <p:ext uri="{BB962C8B-B14F-4D97-AF65-F5344CB8AC3E}">
        <p14:creationId xmlns:p14="http://schemas.microsoft.com/office/powerpoint/2010/main" val="13788051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a:xfrm>
            <a:off x="838200" y="1927273"/>
            <a:ext cx="10515600" cy="4249689"/>
          </a:xfrm>
        </p:spPr>
        <p:txBody>
          <a:bodyPr/>
          <a:lstStyle/>
          <a:p>
            <a:pPr algn="just"/>
            <a:r>
              <a:rPr lang="fa-IR" smtClean="0">
                <a:solidFill>
                  <a:srgbClr val="000000"/>
                </a:solidFill>
                <a:latin typeface="B zar "/>
                <a:cs typeface="B Zar" panose="00000400000000000000" pitchFamily="2" charset="-78"/>
              </a:rPr>
              <a:t>در </a:t>
            </a:r>
            <a:r>
              <a:rPr lang="fa-IR">
                <a:solidFill>
                  <a:srgbClr val="000000"/>
                </a:solidFill>
                <a:latin typeface="B zar "/>
                <a:cs typeface="B Zar" panose="00000400000000000000" pitchFamily="2" charset="-78"/>
              </a:rPr>
              <a:t>این </a:t>
            </a:r>
            <a:r>
              <a:rPr lang="fa-IR" smtClean="0">
                <a:solidFill>
                  <a:srgbClr val="000000"/>
                </a:solidFill>
                <a:latin typeface="B zar "/>
                <a:cs typeface="B Zar" panose="00000400000000000000" pitchFamily="2" charset="-78"/>
              </a:rPr>
              <a:t>برنامه با </a:t>
            </a:r>
            <a:r>
              <a:rPr lang="fa-IR">
                <a:solidFill>
                  <a:srgbClr val="000000"/>
                </a:solidFill>
                <a:latin typeface="B zar "/>
                <a:cs typeface="B Zar" panose="00000400000000000000" pitchFamily="2" charset="-78"/>
              </a:rPr>
              <a:t>توجه به نقش پررنگتر رویکرد زن-محوردر سیاستگذاري علاوه بر </a:t>
            </a:r>
            <a:r>
              <a:rPr lang="fa-IR" smtClean="0">
                <a:solidFill>
                  <a:srgbClr val="000000"/>
                </a:solidFill>
                <a:latin typeface="B zar "/>
                <a:cs typeface="B Zar" panose="00000400000000000000" pitchFamily="2" charset="-78"/>
              </a:rPr>
              <a:t>پیشنهادهاي ساختاري</a:t>
            </a:r>
            <a:r>
              <a:rPr lang="fa-IR">
                <a:solidFill>
                  <a:srgbClr val="000000"/>
                </a:solidFill>
                <a:latin typeface="B zar "/>
                <a:cs typeface="B Zar" panose="00000400000000000000" pitchFamily="2" charset="-78"/>
              </a:rPr>
              <a:t>؛ اقدامات متنوعی در راستاي برنامههاي توانمندسازي و در طیف گستردهتر از </a:t>
            </a:r>
            <a:r>
              <a:rPr lang="fa-IR" smtClean="0">
                <a:solidFill>
                  <a:srgbClr val="000000"/>
                </a:solidFill>
                <a:latin typeface="B zar "/>
                <a:cs typeface="B Zar" panose="00000400000000000000" pitchFamily="2" charset="-78"/>
              </a:rPr>
              <a:t>زن محروم </a:t>
            </a:r>
            <a:r>
              <a:rPr lang="fa-IR">
                <a:solidFill>
                  <a:srgbClr val="000000"/>
                </a:solidFill>
                <a:latin typeface="B zar "/>
                <a:cs typeface="B Zar" panose="00000400000000000000" pitchFamily="2" charset="-78"/>
              </a:rPr>
              <a:t>و نخبه ازجمله آموزش ضمن خدمت، در نظرگیري تحولات فناوري و آموزش </a:t>
            </a:r>
            <a:r>
              <a:rPr lang="fa-IR" smtClean="0">
                <a:solidFill>
                  <a:srgbClr val="000000"/>
                </a:solidFill>
                <a:latin typeface="B zar "/>
                <a:cs typeface="B Zar" panose="00000400000000000000" pitchFamily="2" charset="-78"/>
              </a:rPr>
              <a:t>آن به </a:t>
            </a:r>
            <a:r>
              <a:rPr lang="fa-IR">
                <a:solidFill>
                  <a:srgbClr val="000000"/>
                </a:solidFill>
                <a:latin typeface="B zar "/>
                <a:cs typeface="B Zar" panose="00000400000000000000" pitchFamily="2" charset="-78"/>
              </a:rPr>
              <a:t>زنان، </a:t>
            </a:r>
            <a:r>
              <a:rPr lang="fa-IR" b="1">
                <a:solidFill>
                  <a:srgbClr val="FF0000"/>
                </a:solidFill>
                <a:latin typeface="B zar "/>
                <a:cs typeface="B Zar" panose="00000400000000000000" pitchFamily="2" charset="-78"/>
              </a:rPr>
              <a:t>حمایت از نهادسازيهاي زنان و گسترش قدرت تصمیمگیري زنان </a:t>
            </a:r>
            <a:r>
              <a:rPr lang="fa-IR">
                <a:solidFill>
                  <a:srgbClr val="000000"/>
                </a:solidFill>
                <a:latin typeface="B zar "/>
                <a:cs typeface="B Zar" panose="00000400000000000000" pitchFamily="2" charset="-78"/>
              </a:rPr>
              <a:t>از </a:t>
            </a:r>
            <a:r>
              <a:rPr lang="fa-IR" smtClean="0">
                <a:solidFill>
                  <a:srgbClr val="000000"/>
                </a:solidFill>
                <a:latin typeface="B zar "/>
                <a:cs typeface="B Zar" panose="00000400000000000000" pitchFamily="2" charset="-78"/>
              </a:rPr>
              <a:t>طریق دخالت </a:t>
            </a:r>
            <a:r>
              <a:rPr lang="fa-IR">
                <a:solidFill>
                  <a:srgbClr val="000000"/>
                </a:solidFill>
                <a:latin typeface="B zar "/>
                <a:cs typeface="B Zar" panose="00000400000000000000" pitchFamily="2" charset="-78"/>
              </a:rPr>
              <a:t>مسئول دولتی زنان </a:t>
            </a:r>
            <a:r>
              <a:rPr lang="fa-IR" sz="1400">
                <a:solidFill>
                  <a:srgbClr val="000000"/>
                </a:solidFill>
                <a:latin typeface="B zar "/>
                <a:cs typeface="B Zar" panose="00000400000000000000" pitchFamily="2" charset="-78"/>
              </a:rPr>
              <a:t>1</a:t>
            </a:r>
            <a:r>
              <a:rPr lang="fa-IR">
                <a:solidFill>
                  <a:srgbClr val="000000"/>
                </a:solidFill>
                <a:latin typeface="B zar "/>
                <a:cs typeface="B Zar" panose="00000400000000000000" pitchFamily="2" charset="-78"/>
              </a:rPr>
              <a:t>در سیاستگذاري؛ مطرح میشود. اما این برنامه با تغییر </a:t>
            </a:r>
            <a:r>
              <a:rPr lang="fa-IR" smtClean="0">
                <a:solidFill>
                  <a:srgbClr val="000000"/>
                </a:solidFill>
                <a:latin typeface="B zar "/>
                <a:cs typeface="B Zar" panose="00000400000000000000" pitchFamily="2" charset="-78"/>
              </a:rPr>
              <a:t>دولت و </a:t>
            </a:r>
            <a:r>
              <a:rPr lang="fa-IR">
                <a:solidFill>
                  <a:srgbClr val="000000"/>
                </a:solidFill>
                <a:latin typeface="B zar "/>
                <a:cs typeface="B Zar" panose="00000400000000000000" pitchFamily="2" charset="-78"/>
              </a:rPr>
              <a:t>مواجهه با تفوق رویکرد خانواده-محور در اندیشه سیاستگذار بعد اجرایی نمییابد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26821163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در برنامه پنجم با قوت گرفتن گفتمان زن در خانواده؛ درعینحال که ماده مربوط </a:t>
            </a:r>
            <a:r>
              <a:rPr lang="fa-IR" smtClean="0">
                <a:solidFill>
                  <a:srgbClr val="000000"/>
                </a:solidFill>
                <a:latin typeface="B zar "/>
                <a:cs typeface="B Zar" panose="00000400000000000000" pitchFamily="2" charset="-78"/>
              </a:rPr>
              <a:t>به بازنگري </a:t>
            </a:r>
            <a:r>
              <a:rPr lang="fa-IR">
                <a:solidFill>
                  <a:srgbClr val="000000"/>
                </a:solidFill>
                <a:latin typeface="B zar "/>
                <a:cs typeface="B Zar" panose="00000400000000000000" pitchFamily="2" charset="-78"/>
              </a:rPr>
              <a:t>قوانین به این برنامه نیز منتقل میشود؛ حمایت از زنان به حوزه خانگی منتقل و </a:t>
            </a:r>
            <a:r>
              <a:rPr lang="fa-IR" smtClean="0">
                <a:solidFill>
                  <a:srgbClr val="000000"/>
                </a:solidFill>
                <a:latin typeface="B zar "/>
                <a:cs typeface="B Zar" panose="00000400000000000000" pitchFamily="2" charset="-78"/>
              </a:rPr>
              <a:t>در جهت </a:t>
            </a:r>
            <a:r>
              <a:rPr lang="fa-IR">
                <a:solidFill>
                  <a:srgbClr val="000000"/>
                </a:solidFill>
                <a:latin typeface="B zar "/>
                <a:cs typeface="B Zar" panose="00000400000000000000" pitchFamily="2" charset="-78"/>
              </a:rPr>
              <a:t>بهبود و توانمندسازي زنان در فضاي خانگی از طریق ارزشمداري کار زنان </a:t>
            </a:r>
            <a:r>
              <a:rPr lang="fa-IR" smtClean="0">
                <a:solidFill>
                  <a:srgbClr val="000000"/>
                </a:solidFill>
                <a:latin typeface="B zar "/>
                <a:cs typeface="B Zar" panose="00000400000000000000" pitchFamily="2" charset="-78"/>
              </a:rPr>
              <a:t>خانه دار و </a:t>
            </a:r>
            <a:r>
              <a:rPr lang="fa-IR">
                <a:solidFill>
                  <a:srgbClr val="000000"/>
                </a:solidFill>
                <a:latin typeface="B zar "/>
                <a:cs typeface="B Zar" panose="00000400000000000000" pitchFamily="2" charset="-78"/>
              </a:rPr>
              <a:t>گسترش مشاغل خانگی انجام میشود.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7502331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
                <a:cs typeface="B Zar" panose="00000400000000000000" pitchFamily="2" charset="-78"/>
              </a:rPr>
              <a:t>بنا به آنچه مطرح شد فقدان وفاق در خصوص حضور یا عدم حضور زن در حوزه عمومی بر اتخاذ هدفمند سیاستهاي تبعیض مثبت معطوف به تفوق حوزه عمومی اثرگذار بوده است و مسئله اصلاحات ساختاري در حوزه قوانین و یا تغییر ساختار خانواده از نوع مرد نان-آور و سرپرست و زنِ همسر و مادر و به عبارتی خانواده با محوریت زن به سیاستگذاري زن-محور و تشابه حقوقی با موانع جدي روبرو بوده است</a:t>
            </a:r>
            <a:r>
              <a:rPr lang="fa-IR">
                <a:solidFill>
                  <a:prstClr val="black"/>
                </a:solidFill>
                <a:latin typeface="B zar "/>
                <a:cs typeface="B Zar" panose="00000400000000000000" pitchFamily="2" charset="-78"/>
              </a:rPr>
              <a:t> </a:t>
            </a:r>
          </a:p>
          <a:p>
            <a:endParaRPr lang="fa-IR"/>
          </a:p>
        </p:txBody>
      </p:sp>
      <p:sp>
        <p:nvSpPr>
          <p:cNvPr id="4" name="Flowchart: Process 3"/>
          <p:cNvSpPr/>
          <p:nvPr/>
        </p:nvSpPr>
        <p:spPr>
          <a:xfrm>
            <a:off x="1941342" y="4178105"/>
            <a:ext cx="2996418"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تغییر ساختار خانواده</a:t>
            </a:r>
            <a:endParaRPr lang="fa-IR" b="1">
              <a:solidFill>
                <a:srgbClr val="FF0000"/>
              </a:solidFill>
            </a:endParaRPr>
          </a:p>
        </p:txBody>
      </p:sp>
    </p:spTree>
    <p:extLst>
      <p:ext uri="{BB962C8B-B14F-4D97-AF65-F5344CB8AC3E}">
        <p14:creationId xmlns:p14="http://schemas.microsoft.com/office/powerpoint/2010/main" val="2742720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درعینحال که رویکرد دولتها در حوزه جنسیت مشخص بوده اما گزارههایی </a:t>
            </a:r>
            <a:r>
              <a:rPr lang="fa-IR" smtClean="0">
                <a:solidFill>
                  <a:srgbClr val="000000"/>
                </a:solidFill>
                <a:latin typeface="B zar "/>
                <a:cs typeface="B Zar" panose="00000400000000000000" pitchFamily="2" charset="-78"/>
              </a:rPr>
              <a:t>از هردو </a:t>
            </a:r>
            <a:r>
              <a:rPr lang="fa-IR">
                <a:solidFill>
                  <a:srgbClr val="000000"/>
                </a:solidFill>
                <a:latin typeface="B zar "/>
                <a:cs typeface="B Zar" panose="00000400000000000000" pitchFamily="2" charset="-78"/>
              </a:rPr>
              <a:t>نوع گفتمان در برنامهها وجود دارد که از منظر اجرا با واکنشهاي متفاوتی </a:t>
            </a:r>
            <a:r>
              <a:rPr lang="fa-IR" smtClean="0">
                <a:solidFill>
                  <a:srgbClr val="000000"/>
                </a:solidFill>
                <a:latin typeface="B zar "/>
                <a:cs typeface="B Zar" panose="00000400000000000000" pitchFamily="2" charset="-78"/>
              </a:rPr>
              <a:t>روبرو بوده </a:t>
            </a:r>
            <a:r>
              <a:rPr lang="fa-IR">
                <a:solidFill>
                  <a:srgbClr val="000000"/>
                </a:solidFill>
                <a:latin typeface="B zar "/>
                <a:cs typeface="B Zar" panose="00000400000000000000" pitchFamily="2" charset="-78"/>
              </a:rPr>
              <a:t>است.در برنامه ششم توسعه در کنار تقویت نهاد خانواده و جایگاه زن در </a:t>
            </a:r>
            <a:r>
              <a:rPr lang="fa-IR" smtClean="0">
                <a:solidFill>
                  <a:srgbClr val="000000"/>
                </a:solidFill>
                <a:latin typeface="B zar "/>
                <a:cs typeface="B Zar" panose="00000400000000000000" pitchFamily="2" charset="-78"/>
              </a:rPr>
              <a:t>آن؛ سیاستهاي </a:t>
            </a:r>
            <a:r>
              <a:rPr lang="fa-IR">
                <a:solidFill>
                  <a:srgbClr val="000000"/>
                </a:solidFill>
                <a:latin typeface="B zar "/>
                <a:cs typeface="B Zar" panose="00000400000000000000" pitchFamily="2" charset="-78"/>
              </a:rPr>
              <a:t>اصلاحی در جهت حضور بیشتر در خانواده، سیاستهاي </a:t>
            </a:r>
            <a:r>
              <a:rPr lang="fa-IR" smtClean="0">
                <a:solidFill>
                  <a:srgbClr val="000000"/>
                </a:solidFill>
                <a:latin typeface="B zar "/>
                <a:cs typeface="B Zar" panose="00000400000000000000" pitchFamily="2" charset="-78"/>
              </a:rPr>
              <a:t>سهمیه اي جهت ورود </a:t>
            </a:r>
            <a:r>
              <a:rPr lang="fa-IR">
                <a:solidFill>
                  <a:srgbClr val="000000"/>
                </a:solidFill>
                <a:latin typeface="B zar "/>
                <a:cs typeface="B Zar" panose="00000400000000000000" pitchFamily="2" charset="-78"/>
              </a:rPr>
              <a:t>بیشتر زنان در عرصه مدیریت حرفهاي و به عبارتی سیاست سهمیهاي جهت </a:t>
            </a:r>
            <a:r>
              <a:rPr lang="fa-IR" smtClean="0">
                <a:solidFill>
                  <a:srgbClr val="000000"/>
                </a:solidFill>
                <a:latin typeface="B zar "/>
                <a:cs typeface="B Zar" panose="00000400000000000000" pitchFamily="2" charset="-78"/>
              </a:rPr>
              <a:t>ارتقاء طیف </a:t>
            </a:r>
            <a:r>
              <a:rPr lang="fa-IR">
                <a:solidFill>
                  <a:srgbClr val="000000"/>
                </a:solidFill>
                <a:latin typeface="B zar "/>
                <a:cs typeface="B Zar" panose="00000400000000000000" pitchFamily="2" charset="-78"/>
              </a:rPr>
              <a:t>زنان نخبه مطرح میشود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529797"/>
            <a:ext cx="3207434" cy="97067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سیاستهاي سهمیه اي</a:t>
            </a:r>
            <a:endParaRPr lang="fa-IR" b="1">
              <a:solidFill>
                <a:srgbClr val="FF0000"/>
              </a:solidFill>
            </a:endParaRPr>
          </a:p>
        </p:txBody>
      </p:sp>
    </p:spTree>
    <p:extLst>
      <p:ext uri="{BB962C8B-B14F-4D97-AF65-F5344CB8AC3E}">
        <p14:creationId xmlns:p14="http://schemas.microsoft.com/office/powerpoint/2010/main" val="35445590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حوزه زنان در کنار برنامههاي توسعه؛ از منظر راهبردي داراي اسناد مهمی </a:t>
            </a:r>
            <a:r>
              <a:rPr lang="fa-IR" smtClean="0">
                <a:solidFill>
                  <a:srgbClr val="000000"/>
                </a:solidFill>
                <a:latin typeface="B zar "/>
                <a:cs typeface="B Zar" panose="00000400000000000000" pitchFamily="2" charset="-78"/>
              </a:rPr>
              <a:t>دیگري است</a:t>
            </a:r>
            <a:r>
              <a:rPr lang="fa-IR">
                <a:solidFill>
                  <a:srgbClr val="000000"/>
                </a:solidFill>
                <a:latin typeface="B zar "/>
                <a:cs typeface="B Zar" panose="00000400000000000000" pitchFamily="2" charset="-78"/>
              </a:rPr>
              <a:t>. این اسناد در جهتگیري جنسیتی سایر برنامهها و سیاستهاي عملیاتی و </a:t>
            </a:r>
            <a:r>
              <a:rPr lang="fa-IR" smtClean="0">
                <a:solidFill>
                  <a:srgbClr val="000000"/>
                </a:solidFill>
                <a:latin typeface="B zar "/>
                <a:cs typeface="B Zar" panose="00000400000000000000" pitchFamily="2" charset="-78"/>
              </a:rPr>
              <a:t>قوانین حوزه </a:t>
            </a:r>
            <a:r>
              <a:rPr lang="fa-IR">
                <a:solidFill>
                  <a:srgbClr val="000000"/>
                </a:solidFill>
                <a:latin typeface="B zar "/>
                <a:cs typeface="B Zar" panose="00000400000000000000" pitchFamily="2" charset="-78"/>
              </a:rPr>
              <a:t>زنان اثرگذار هستند. فقدان وفاق میان اسناد مختلف حوزه زنان فراتر از </a:t>
            </a:r>
            <a:r>
              <a:rPr lang="fa-IR" smtClean="0">
                <a:solidFill>
                  <a:srgbClr val="000000"/>
                </a:solidFill>
                <a:latin typeface="B zar "/>
                <a:cs typeface="B Zar" panose="00000400000000000000" pitchFamily="2" charset="-78"/>
              </a:rPr>
              <a:t>برنامههاي توسعه </a:t>
            </a:r>
            <a:r>
              <a:rPr lang="fa-IR">
                <a:solidFill>
                  <a:srgbClr val="000000"/>
                </a:solidFill>
                <a:latin typeface="B zar "/>
                <a:cs typeface="B Zar" panose="00000400000000000000" pitchFamily="2" charset="-78"/>
              </a:rPr>
              <a:t>است و این فقدان هماهنگی با برنامههاي دیگر دولتها نیز محسوس </a:t>
            </a:r>
            <a:r>
              <a:rPr lang="fa-IR" smtClean="0">
                <a:solidFill>
                  <a:srgbClr val="000000"/>
                </a:solidFill>
                <a:latin typeface="B zar "/>
                <a:cs typeface="B Zar" panose="00000400000000000000" pitchFamily="2" charset="-78"/>
              </a:rPr>
              <a:t>است. بهعنوانمثال </a:t>
            </a:r>
            <a:r>
              <a:rPr lang="fa-IR">
                <a:solidFill>
                  <a:srgbClr val="000000"/>
                </a:solidFill>
                <a:latin typeface="B zar "/>
                <a:cs typeface="B Zar" panose="00000400000000000000" pitchFamily="2" charset="-78"/>
              </a:rPr>
              <a:t>در سند مهندسی فرهنگی کشور که مبتنی بر گفتمان خانواده محور )با </a:t>
            </a:r>
            <a:r>
              <a:rPr lang="fa-IR" smtClean="0">
                <a:solidFill>
                  <a:srgbClr val="000000"/>
                </a:solidFill>
                <a:latin typeface="B zar "/>
                <a:cs typeface="B Zar" panose="00000400000000000000" pitchFamily="2" charset="-78"/>
              </a:rPr>
              <a:t>تعریفی که </a:t>
            </a:r>
            <a:r>
              <a:rPr lang="fa-IR">
                <a:solidFill>
                  <a:srgbClr val="000000"/>
                </a:solidFill>
                <a:latin typeface="B zar "/>
                <a:cs typeface="B Zar" panose="00000400000000000000" pitchFamily="2" charset="-78"/>
              </a:rPr>
              <a:t>پیشازاین آمد( </a:t>
            </a:r>
            <a:r>
              <a:rPr lang="fa-IR" smtClean="0">
                <a:solidFill>
                  <a:srgbClr val="000000"/>
                </a:solidFill>
                <a:latin typeface="B zar "/>
                <a:cs typeface="B Zar" panose="00000400000000000000" pitchFamily="2" charset="-78"/>
              </a:rPr>
              <a:t>است</a:t>
            </a:r>
            <a:endParaRPr lang="fa-IR">
              <a:latin typeface="B zar "/>
              <a:cs typeface="B Zar" panose="00000400000000000000" pitchFamily="2" charset="-78"/>
            </a:endParaRPr>
          </a:p>
        </p:txBody>
      </p:sp>
      <p:sp>
        <p:nvSpPr>
          <p:cNvPr id="4" name="Flowchart: Process 3"/>
          <p:cNvSpPr/>
          <p:nvPr/>
        </p:nvSpPr>
        <p:spPr>
          <a:xfrm>
            <a:off x="838200" y="4262511"/>
            <a:ext cx="3418449"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فقدان هماهنگی با برنامههاي دیگر دولتها</a:t>
            </a:r>
            <a:endParaRPr lang="fa-IR" b="1">
              <a:solidFill>
                <a:srgbClr val="FF0000"/>
              </a:solidFill>
            </a:endParaRPr>
          </a:p>
        </p:txBody>
      </p:sp>
    </p:spTree>
    <p:extLst>
      <p:ext uri="{BB962C8B-B14F-4D97-AF65-F5344CB8AC3E}">
        <p14:creationId xmlns:p14="http://schemas.microsoft.com/office/powerpoint/2010/main" val="23223295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و ضمن برابري انسانی دو جنس تفاوتهاي تکوینی را در تدوین حقوق زن و مرد اثرگذار میداند و بازنگري در سیاستها و قوانین و برنامهها و الگوهاي اشتغال زنان را با تأکید بر نیازهاي جامعه و متناسبسازي آن با نقشهاي اساسی مادري، همسري و خانوادگی و صیانت از زن در چارچوب فرهنگ اسلامی انسانی میداند. بهنوعی مجموعهاي از حمایتها در جهت تسهیل انجام نقشهاي زنان را پیشنهاد میدهد؛ اما عملاً این سیاست با اقدامات دولت در جهت گسترش خصوصیسازي و تعطیلی مهدکودكهاي دولتی از سال ،1386کارکرد خود را از دست میدهد</a:t>
            </a:r>
            <a:r>
              <a:rPr lang="fa-IR">
                <a:solidFill>
                  <a:prstClr val="black"/>
                </a:solidFill>
                <a:latin typeface="B zar "/>
                <a:cs typeface="B Zar" panose="00000400000000000000" pitchFamily="2" charset="-78"/>
              </a:rPr>
              <a:t> </a:t>
            </a:r>
            <a:endParaRPr lang="fa-IR" smtClean="0">
              <a:solidFill>
                <a:prstClr val="black"/>
              </a:solidFill>
              <a:latin typeface="B zar "/>
              <a:cs typeface="B Zar" panose="00000400000000000000" pitchFamily="2" charset="-78"/>
            </a:endParaRPr>
          </a:p>
          <a:p>
            <a:pPr algn="just"/>
            <a:r>
              <a:rPr lang="fa-IR">
                <a:solidFill>
                  <a:prstClr val="black"/>
                </a:solidFill>
                <a:latin typeface="B zar "/>
                <a:cs typeface="B Zar" panose="00000400000000000000" pitchFamily="2" charset="-78"/>
              </a:rPr>
              <a:t/>
            </a:r>
            <a:br>
              <a:rPr lang="fa-IR">
                <a:solidFill>
                  <a:prstClr val="black"/>
                </a:solidFill>
                <a:latin typeface="B zar "/>
                <a:cs typeface="B Zar" panose="00000400000000000000" pitchFamily="2" charset="-78"/>
              </a:rPr>
            </a:br>
            <a:endParaRPr lang="fa-IR"/>
          </a:p>
        </p:txBody>
      </p:sp>
      <p:sp>
        <p:nvSpPr>
          <p:cNvPr id="5" name="Flowchart: Process 4"/>
          <p:cNvSpPr/>
          <p:nvPr/>
        </p:nvSpPr>
        <p:spPr>
          <a:xfrm>
            <a:off x="838200" y="4529797"/>
            <a:ext cx="3418449" cy="13798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تسهیل انجام نقشهاي زنان</a:t>
            </a:r>
            <a:endParaRPr lang="fa-IR" b="1">
              <a:solidFill>
                <a:srgbClr val="FF0000"/>
              </a:solidFill>
            </a:endParaRPr>
          </a:p>
        </p:txBody>
      </p:sp>
    </p:spTree>
    <p:extLst>
      <p:ext uri="{BB962C8B-B14F-4D97-AF65-F5344CB8AC3E}">
        <p14:creationId xmlns:p14="http://schemas.microsoft.com/office/powerpoint/2010/main" val="35730013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 zar "/>
                <a:cs typeface="B Zar" panose="00000400000000000000" pitchFamily="2" charset="-78"/>
              </a:rPr>
              <a:t>پیش از تدوین سند فوق، منشور حقوق و مسئولیتهاي زنان نیز در سال </a:t>
            </a:r>
            <a:r>
              <a:rPr lang="fa-IR" smtClean="0">
                <a:solidFill>
                  <a:srgbClr val="000000"/>
                </a:solidFill>
                <a:latin typeface="B zar "/>
                <a:cs typeface="B Zar" panose="00000400000000000000" pitchFamily="2" charset="-78"/>
              </a:rPr>
              <a:t>1383تدوین شد</a:t>
            </a:r>
            <a:r>
              <a:rPr lang="fa-IR">
                <a:solidFill>
                  <a:srgbClr val="000000"/>
                </a:solidFill>
                <a:latin typeface="B zar "/>
                <a:cs typeface="B Zar" panose="00000400000000000000" pitchFamily="2" charset="-78"/>
              </a:rPr>
              <a:t>؛ در این سند تفاوتهاي زن و مرد مقبول اما فاقد توجیه براي تبعیض در زمینه </a:t>
            </a:r>
            <a:r>
              <a:rPr lang="fa-IR" smtClean="0">
                <a:solidFill>
                  <a:srgbClr val="000000"/>
                </a:solidFill>
                <a:latin typeface="B zar "/>
                <a:cs typeface="B Zar" panose="00000400000000000000" pitchFamily="2" charset="-78"/>
              </a:rPr>
              <a:t>حقوق انسانی </a:t>
            </a:r>
            <a:r>
              <a:rPr lang="fa-IR">
                <a:solidFill>
                  <a:srgbClr val="000000"/>
                </a:solidFill>
                <a:latin typeface="B zar "/>
                <a:cs typeface="B Zar" panose="00000400000000000000" pitchFamily="2" charset="-78"/>
              </a:rPr>
              <a:t>است و ضمن پذیرش تفاوت میان دو جنس و به عبارتی حمایت از </a:t>
            </a:r>
            <a:r>
              <a:rPr lang="fa-IR" smtClean="0">
                <a:solidFill>
                  <a:srgbClr val="000000"/>
                </a:solidFill>
                <a:latin typeface="B zar "/>
                <a:cs typeface="B Zar" panose="00000400000000000000" pitchFamily="2" charset="-78"/>
              </a:rPr>
              <a:t>سیاستهاي تسهیل </a:t>
            </a:r>
            <a:r>
              <a:rPr lang="fa-IR">
                <a:solidFill>
                  <a:srgbClr val="000000"/>
                </a:solidFill>
                <a:latin typeface="B zar "/>
                <a:cs typeface="B Zar" panose="00000400000000000000" pitchFamily="2" charset="-78"/>
              </a:rPr>
              <a:t>دهنده انجام نقشها؛ بدون ارائه راهکار عملیاتی حمایتی، دو طیف از زنان را </a:t>
            </a:r>
            <a:r>
              <a:rPr lang="fa-IR" smtClean="0">
                <a:solidFill>
                  <a:srgbClr val="000000"/>
                </a:solidFill>
                <a:latin typeface="B zar "/>
                <a:cs typeface="B Zar" panose="00000400000000000000" pitchFamily="2" charset="-78"/>
              </a:rPr>
              <a:t>شامل: طیف </a:t>
            </a:r>
            <a:r>
              <a:rPr lang="fa-IR">
                <a:solidFill>
                  <a:srgbClr val="000000"/>
                </a:solidFill>
                <a:latin typeface="B zar "/>
                <a:cs typeface="B Zar" panose="00000400000000000000" pitchFamily="2" charset="-78"/>
              </a:rPr>
              <a:t>اول زنان توانمند و لزوم استفاده از توانمندي آنان و حمایت از مراکز تحقیقاتی </a:t>
            </a:r>
            <a:r>
              <a:rPr lang="fa-IR" smtClean="0">
                <a:solidFill>
                  <a:srgbClr val="000000"/>
                </a:solidFill>
                <a:latin typeface="B zar "/>
                <a:cs typeface="B Zar" panose="00000400000000000000" pitchFamily="2" charset="-78"/>
              </a:rPr>
              <a:t>با مدیریت </a:t>
            </a:r>
            <a:r>
              <a:rPr lang="fa-IR">
                <a:solidFill>
                  <a:srgbClr val="000000"/>
                </a:solidFill>
                <a:latin typeface="B zar "/>
                <a:cs typeface="B Zar" panose="00000400000000000000" pitchFamily="2" charset="-78"/>
              </a:rPr>
              <a:t>زنان و طیف دوم بانوان ساکن در مناطق محروم و زنان فاقد سرپرست، </a:t>
            </a:r>
            <a:r>
              <a:rPr lang="fa-IR" smtClean="0">
                <a:solidFill>
                  <a:srgbClr val="000000"/>
                </a:solidFill>
                <a:latin typeface="B zar "/>
                <a:cs typeface="B Zar" panose="00000400000000000000" pitchFamily="2" charset="-78"/>
              </a:rPr>
              <a:t>آسیبدیده را </a:t>
            </a:r>
            <a:r>
              <a:rPr lang="fa-IR">
                <a:solidFill>
                  <a:srgbClr val="000000"/>
                </a:solidFill>
                <a:latin typeface="B zar "/>
                <a:cs typeface="B Zar" panose="00000400000000000000" pitchFamily="2" charset="-78"/>
              </a:rPr>
              <a:t>موردتوجه قرار میدهد.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507417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
                <a:cs typeface="B Zar" panose="00000400000000000000" pitchFamily="2" charset="-78"/>
              </a:rPr>
              <a:t>یکی از این اقدامات که از جانب دولتها اجرا شده است؛ سیاستهاي تبعیض مثبت است که بر مبناي آن، گذشته نابرابر دو جنس موردتوجه قرار میگیرد.تبعیض مثبت </a:t>
            </a:r>
            <a:r>
              <a:rPr lang="fa-IR" sz="1400" b="0" i="0" smtClean="0">
                <a:solidFill>
                  <a:srgbClr val="000000"/>
                </a:solidFill>
                <a:effectLst/>
                <a:latin typeface="B zar "/>
                <a:cs typeface="B Zar" panose="00000400000000000000" pitchFamily="2" charset="-78"/>
              </a:rPr>
              <a:t>1</a:t>
            </a:r>
            <a:r>
              <a:rPr lang="fa-IR" b="0" i="0" smtClean="0">
                <a:solidFill>
                  <a:srgbClr val="000000"/>
                </a:solidFill>
                <a:effectLst/>
                <a:latin typeface="B zar "/>
                <a:cs typeface="B Zar" panose="00000400000000000000" pitchFamily="2" charset="-78"/>
              </a:rPr>
              <a:t>به مجموعهاي از قوانین، مقررات، آییننامهها، دستورالعملها، اشکال اجرایی و عملی اطلاق میشود که در دورههاي خاص به کار گرفته میشوند، تا یک گروه اجتماعی، اقلیت سیاسی، دینی، جنسیتی و ار.. از موقعیت نامطلوب در تناسب با کل جامعه خارج کند و با پیشبینی سازوکارهایی وضعیت این گروه را نسبت به جامعه ارتقاء بهبودو بخشند (. </a:t>
            </a:r>
            <a:r>
              <a:rPr lang="en-US" sz="2000" b="0" i="0" smtClean="0">
                <a:solidFill>
                  <a:srgbClr val="000000"/>
                </a:solidFill>
                <a:effectLst/>
                <a:latin typeface="B zar "/>
                <a:cs typeface="B Zar" panose="00000400000000000000" pitchFamily="2" charset="-78"/>
              </a:rPr>
              <a:t>Crudden, 2019: 28</a:t>
            </a:r>
            <a:r>
              <a:rPr lang="en-US" b="0" i="0" smtClean="0">
                <a:solidFill>
                  <a:srgbClr val="000000"/>
                </a:solidFill>
                <a:effectLst/>
                <a:latin typeface="B zar "/>
                <a:cs typeface="B Zar" panose="00000400000000000000" pitchFamily="2" charset="-78"/>
              </a:rPr>
              <a:t>) </a:t>
            </a:r>
            <a:r>
              <a:rPr lang="fa-IR" b="0" i="0" smtClean="0">
                <a:solidFill>
                  <a:srgbClr val="000000"/>
                </a:solidFill>
                <a:effectLst/>
                <a:latin typeface="B zar "/>
                <a:cs typeface="B Zar" panose="00000400000000000000" pitchFamily="2" charset="-78"/>
              </a:rPr>
              <a:t>سیاستهاي تبعیض / اقدام مثبت در راستاي ایجاد برابري فرصت از دو سوي طیف ایدئولوژيهاي رفاهی مورد استفاده قرار میگیرند. به عبارتی هم اندیشه چپ که به دنبال</a:t>
            </a:r>
            <a:r>
              <a:rPr lang="fa-IR" smtClean="0">
                <a:latin typeface="B zar "/>
                <a:cs typeface="B Zar" panose="00000400000000000000" pitchFamily="2" charset="-78"/>
              </a:rPr>
              <a:t> </a:t>
            </a:r>
          </a:p>
          <a:p>
            <a:pPr algn="just"/>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2363372" y="4811151"/>
            <a:ext cx="3432517"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ایدئولوژيهاي رفاهی</a:t>
            </a:r>
            <a:endParaRPr lang="fa-IR" b="1">
              <a:solidFill>
                <a:srgbClr val="FF0000"/>
              </a:solidFill>
            </a:endParaRPr>
          </a:p>
        </p:txBody>
      </p:sp>
    </p:spTree>
    <p:extLst>
      <p:ext uri="{BB962C8B-B14F-4D97-AF65-F5344CB8AC3E}">
        <p14:creationId xmlns:p14="http://schemas.microsoft.com/office/powerpoint/2010/main" val="23454654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
                <a:cs typeface="B Zar" panose="00000400000000000000" pitchFamily="2" charset="-78"/>
              </a:rPr>
              <a:t>در میان دیگر اسناد مهم در حوزه آموزش؛ سند تحول بنیادین آموزشوپرورش و مجموعه مصوبات شوراي عالی آموزشوپرورش بعنوان اسناد مهم در ساحت نهاد آموزشوپرورش هستند که این اسناد نیز با لحاظ اهمیت تناسب جنسیتی در حوزه عدالت کیفی آموزش؛ رویکرد شکلدهی هویت افراد بر مبناي جنسیت را دنبال میکند</a:t>
            </a:r>
            <a:r>
              <a:rPr lang="fa-IR">
                <a:solidFill>
                  <a:prstClr val="black"/>
                </a:solidFill>
                <a:latin typeface="B zar "/>
                <a:cs typeface="B Zar" panose="00000400000000000000" pitchFamily="2" charset="-78"/>
              </a:rPr>
              <a:t> </a:t>
            </a:r>
          </a:p>
          <a:p>
            <a:endParaRPr lang="fa-IR"/>
          </a:p>
        </p:txBody>
      </p:sp>
      <p:sp>
        <p:nvSpPr>
          <p:cNvPr id="4" name="Flowchart: Process 3"/>
          <p:cNvSpPr/>
          <p:nvPr/>
        </p:nvSpPr>
        <p:spPr>
          <a:xfrm>
            <a:off x="2321169" y="4009292"/>
            <a:ext cx="3530991"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شکلدهی هویت افراد بر مبناي جنسیت</a:t>
            </a:r>
            <a:endParaRPr lang="fa-IR" b="1">
              <a:solidFill>
                <a:srgbClr val="FF0000"/>
              </a:solidFill>
            </a:endParaRPr>
          </a:p>
        </p:txBody>
      </p:sp>
    </p:spTree>
    <p:extLst>
      <p:ext uri="{BB962C8B-B14F-4D97-AF65-F5344CB8AC3E}">
        <p14:creationId xmlns:p14="http://schemas.microsoft.com/office/powerpoint/2010/main" val="11387510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اگرچه در سطح آموزش عمومی تنها حمایت ویژه از امکان تعلیم زنان در </a:t>
            </a:r>
            <a:r>
              <a:rPr lang="fa-IR" smtClean="0">
                <a:solidFill>
                  <a:srgbClr val="000000"/>
                </a:solidFill>
                <a:latin typeface="B zar "/>
                <a:cs typeface="B Zar" panose="00000400000000000000" pitchFamily="2" charset="-78"/>
              </a:rPr>
              <a:t>مناطق محروم </a:t>
            </a:r>
            <a:r>
              <a:rPr lang="fa-IR">
                <a:solidFill>
                  <a:srgbClr val="000000"/>
                </a:solidFill>
                <a:latin typeface="B zar "/>
                <a:cs typeface="B Zar" panose="00000400000000000000" pitchFamily="2" charset="-78"/>
              </a:rPr>
              <a:t>با عنوان اقدام/تبعیض مثبت قابل دستهبندي است. در سطح آموزش </a:t>
            </a:r>
            <a:r>
              <a:rPr lang="fa-IR" smtClean="0">
                <a:solidFill>
                  <a:srgbClr val="000000"/>
                </a:solidFill>
                <a:latin typeface="B zar "/>
                <a:cs typeface="B Zar" panose="00000400000000000000" pitchFamily="2" charset="-78"/>
              </a:rPr>
              <a:t>عالی؛ سیاستگذار </a:t>
            </a:r>
            <a:r>
              <a:rPr lang="fa-IR">
                <a:solidFill>
                  <a:srgbClr val="000000"/>
                </a:solidFill>
                <a:latin typeface="B zar "/>
                <a:cs typeface="B Zar" panose="00000400000000000000" pitchFamily="2" charset="-78"/>
              </a:rPr>
              <a:t>با توجه به استقبال زنان از طی مراحل عالی آموزشی سیاستهاي متفاوتی </a:t>
            </a:r>
            <a:r>
              <a:rPr lang="fa-IR" smtClean="0">
                <a:solidFill>
                  <a:srgbClr val="000000"/>
                </a:solidFill>
                <a:latin typeface="B zar "/>
                <a:cs typeface="B Zar" panose="00000400000000000000" pitchFamily="2" charset="-78"/>
              </a:rPr>
              <a:t>را تدوین </a:t>
            </a:r>
            <a:r>
              <a:rPr lang="fa-IR">
                <a:solidFill>
                  <a:srgbClr val="000000"/>
                </a:solidFill>
                <a:latin typeface="B zar "/>
                <a:cs typeface="B Zar" panose="00000400000000000000" pitchFamily="2" charset="-78"/>
              </a:rPr>
              <a:t>میکند. این سیاستها در راستاي توانمندي و حضور بیشتر در حوزه عمومی، ملی </a:t>
            </a:r>
            <a:r>
              <a:rPr lang="fa-IR" smtClean="0">
                <a:solidFill>
                  <a:srgbClr val="000000"/>
                </a:solidFill>
                <a:latin typeface="B zar "/>
                <a:cs typeface="B Zar" panose="00000400000000000000" pitchFamily="2" charset="-78"/>
              </a:rPr>
              <a:t>و بینالمللی </a:t>
            </a:r>
            <a:r>
              <a:rPr lang="fa-IR">
                <a:solidFill>
                  <a:srgbClr val="000000"/>
                </a:solidFill>
                <a:latin typeface="B zar "/>
                <a:cs typeface="B Zar" panose="00000400000000000000" pitchFamily="2" charset="-78"/>
              </a:rPr>
              <a:t>است؛ همچنین چنانکه آمد تنها سیاست سهمیهاي در قانون تخصیص سهمیه </a:t>
            </a:r>
            <a:r>
              <a:rPr lang="fa-IR" smtClean="0">
                <a:solidFill>
                  <a:srgbClr val="000000"/>
                </a:solidFill>
                <a:latin typeface="B zar "/>
                <a:cs typeface="B Zar" panose="00000400000000000000" pitchFamily="2" charset="-78"/>
              </a:rPr>
              <a:t>به زنان </a:t>
            </a:r>
            <a:r>
              <a:rPr lang="fa-IR">
                <a:solidFill>
                  <a:srgbClr val="000000"/>
                </a:solidFill>
                <a:latin typeface="B zar "/>
                <a:cs typeface="B Zar" panose="00000400000000000000" pitchFamily="2" charset="-78"/>
              </a:rPr>
              <a:t>در دستیاري پزشکی و اختصاص صد درصد پذیرش در رشته زنان و زایمان به </a:t>
            </a:r>
            <a:r>
              <a:rPr lang="fa-IR" smtClean="0">
                <a:solidFill>
                  <a:srgbClr val="000000"/>
                </a:solidFill>
                <a:latin typeface="B zar "/>
                <a:cs typeface="B Zar" panose="00000400000000000000" pitchFamily="2" charset="-78"/>
              </a:rPr>
              <a:t>خانمها است</a:t>
            </a:r>
            <a:r>
              <a:rPr lang="fa-IR" smtClean="0">
                <a:latin typeface="B zar "/>
                <a:cs typeface="B Zar" panose="00000400000000000000" pitchFamily="2" charset="-78"/>
              </a:rPr>
              <a:t> </a:t>
            </a: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2110154" y="4628271"/>
            <a:ext cx="3066757"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حوزه عمومی، ملی و </a:t>
            </a:r>
            <a:r>
              <a:rPr lang="fa-IR" sz="2800" b="1" smtClean="0">
                <a:solidFill>
                  <a:srgbClr val="FF0000"/>
                </a:solidFill>
                <a:latin typeface="B zar "/>
                <a:cs typeface="B Zar" panose="00000400000000000000" pitchFamily="2" charset="-78"/>
              </a:rPr>
              <a:t>بین المللی</a:t>
            </a:r>
            <a:endParaRPr lang="fa-IR" b="1">
              <a:solidFill>
                <a:srgbClr val="FF0000"/>
              </a:solidFill>
            </a:endParaRPr>
          </a:p>
        </p:txBody>
      </p:sp>
    </p:spTree>
    <p:extLst>
      <p:ext uri="{BB962C8B-B14F-4D97-AF65-F5344CB8AC3E}">
        <p14:creationId xmlns:p14="http://schemas.microsoft.com/office/powerpoint/2010/main" val="16593901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 zar "/>
                <a:cs typeface="B Zar" panose="00000400000000000000" pitchFamily="2" charset="-78"/>
              </a:rPr>
              <a:t>سند دیگر در آموزش عالی، سیاستهاي ارتقاء مشارکت زنان در آموزش است </a:t>
            </a:r>
            <a:r>
              <a:rPr lang="fa-IR" smtClean="0">
                <a:solidFill>
                  <a:srgbClr val="000000"/>
                </a:solidFill>
                <a:latin typeface="B zar "/>
                <a:cs typeface="B Zar" panose="00000400000000000000" pitchFamily="2" charset="-78"/>
              </a:rPr>
              <a:t>عالی که </a:t>
            </a:r>
            <a:r>
              <a:rPr lang="fa-IR">
                <a:solidFill>
                  <a:srgbClr val="000000"/>
                </a:solidFill>
                <a:latin typeface="B zar "/>
                <a:cs typeface="B Zar" panose="00000400000000000000" pitchFamily="2" charset="-78"/>
              </a:rPr>
              <a:t>این سند تحت تأثیر دیدگاه خانواده-محور زنان را بهعنوان پرورشدهندگان نسل </a:t>
            </a:r>
            <a:r>
              <a:rPr lang="fa-IR" smtClean="0">
                <a:solidFill>
                  <a:srgbClr val="000000"/>
                </a:solidFill>
                <a:latin typeface="B zar "/>
                <a:cs typeface="B Zar" panose="00000400000000000000" pitchFamily="2" charset="-78"/>
              </a:rPr>
              <a:t>آینده معرفی </a:t>
            </a:r>
            <a:r>
              <a:rPr lang="fa-IR">
                <a:solidFill>
                  <a:srgbClr val="000000"/>
                </a:solidFill>
                <a:latin typeface="B zar "/>
                <a:cs typeface="B Zar" panose="00000400000000000000" pitchFamily="2" charset="-78"/>
              </a:rPr>
              <a:t>میکند و در سایر مواد دو نوع حمایت در قالب توانمندسازي در حوزه ملی </a:t>
            </a:r>
            <a:r>
              <a:rPr lang="fa-IR" smtClean="0">
                <a:solidFill>
                  <a:srgbClr val="000000"/>
                </a:solidFill>
                <a:latin typeface="B zar "/>
                <a:cs typeface="B Zar" panose="00000400000000000000" pitchFamily="2" charset="-78"/>
              </a:rPr>
              <a:t>و فراملی </a:t>
            </a:r>
            <a:r>
              <a:rPr lang="fa-IR">
                <a:solidFill>
                  <a:srgbClr val="000000"/>
                </a:solidFill>
                <a:latin typeface="B zar "/>
                <a:cs typeface="B Zar" panose="00000400000000000000" pitchFamily="2" charset="-78"/>
              </a:rPr>
              <a:t>و حمایت و پشتیبانی از زنان در جهت درخشش در عرصه علمی و حمایت </a:t>
            </a:r>
            <a:r>
              <a:rPr lang="fa-IR" smtClean="0">
                <a:solidFill>
                  <a:srgbClr val="000000"/>
                </a:solidFill>
                <a:latin typeface="B zar "/>
                <a:cs typeface="B Zar" panose="00000400000000000000" pitchFamily="2" charset="-78"/>
              </a:rPr>
              <a:t>از نهادسازي </a:t>
            </a:r>
            <a:r>
              <a:rPr lang="fa-IR">
                <a:solidFill>
                  <a:srgbClr val="000000"/>
                </a:solidFill>
                <a:latin typeface="B zar "/>
                <a:cs typeface="B Zar" panose="00000400000000000000" pitchFamily="2" charset="-78"/>
              </a:rPr>
              <a:t>در عرصه علمی را مطرح میکند. </a:t>
            </a:r>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10380667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solidFill>
                  <a:srgbClr val="000000"/>
                </a:solidFill>
                <a:latin typeface="B zar "/>
                <a:cs typeface="B Zar" panose="00000400000000000000" pitchFamily="2" charset="-78"/>
              </a:rPr>
              <a:t>در کنار این دیدگاه در بند چهار سیاستهاي مربوط به برنامههاي آموزشی حمایتهایی در جهت انجام نقشهاي مختلف براي زنان مطرح میشود که به نظر میرسد تحت تأثیر جریان خانواده محور قرار دارد اما این سیاستها از بعد اجرایی با تناقضاتی مواجه است. بهعنوانمثال اگرچه در سیاست افزایش سنوات تحصیلی مادران امکان بیشتري براي مدیریت نقشهاي مختلف فراهم میشود؛</a:t>
            </a:r>
            <a:endParaRPr lang="fa-IR"/>
          </a:p>
        </p:txBody>
      </p:sp>
    </p:spTree>
    <p:extLst>
      <p:ext uri="{BB962C8B-B14F-4D97-AF65-F5344CB8AC3E}">
        <p14:creationId xmlns:p14="http://schemas.microsoft.com/office/powerpoint/2010/main" val="33201906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sz="2400" smtClean="0">
                <a:solidFill>
                  <a:srgbClr val="000000"/>
                </a:solidFill>
                <a:latin typeface="B zar "/>
                <a:cs typeface="B Zar" panose="00000400000000000000" pitchFamily="2" charset="-78"/>
              </a:rPr>
              <a:t>اما طولانی </a:t>
            </a:r>
            <a:r>
              <a:rPr lang="fa-IR" sz="2400">
                <a:solidFill>
                  <a:srgbClr val="000000"/>
                </a:solidFill>
                <a:latin typeface="B zar "/>
                <a:cs typeface="B Zar" panose="00000400000000000000" pitchFamily="2" charset="-78"/>
              </a:rPr>
              <a:t>شدن سالهاي تحصیل عملاً فرصت برابر براي قرارگیري در جایگاه شغلی </a:t>
            </a:r>
            <a:r>
              <a:rPr lang="fa-IR" sz="2400" smtClean="0">
                <a:solidFill>
                  <a:srgbClr val="000000"/>
                </a:solidFill>
                <a:latin typeface="B zar "/>
                <a:cs typeface="B Zar" panose="00000400000000000000" pitchFamily="2" charset="-78"/>
              </a:rPr>
              <a:t>را مخدوش </a:t>
            </a:r>
            <a:r>
              <a:rPr lang="fa-IR" sz="2400">
                <a:solidFill>
                  <a:srgbClr val="000000"/>
                </a:solidFill>
                <a:latin typeface="B zar "/>
                <a:cs typeface="B Zar" panose="00000400000000000000" pitchFamily="2" charset="-78"/>
              </a:rPr>
              <a:t>میسازد؛ و این در حالی است که شرایط سنی براي ورود به مشاغل کورجنس </a:t>
            </a:r>
            <a:r>
              <a:rPr lang="fa-IR" sz="2400" smtClean="0">
                <a:solidFill>
                  <a:srgbClr val="000000"/>
                </a:solidFill>
                <a:latin typeface="B zar "/>
                <a:cs typeface="B Zar" panose="00000400000000000000" pitchFamily="2" charset="-78"/>
              </a:rPr>
              <a:t>در نظر </a:t>
            </a:r>
            <a:r>
              <a:rPr lang="fa-IR" sz="2400">
                <a:solidFill>
                  <a:srgbClr val="000000"/>
                </a:solidFill>
                <a:latin typeface="B zar "/>
                <a:cs typeface="B Zar" panose="00000400000000000000" pitchFamily="2" charset="-78"/>
              </a:rPr>
              <a:t>گرفتهشده است. اگرچه در سیاستهاي اقدام/ تبعیض مثبت در حوزه آموزش </a:t>
            </a:r>
            <a:r>
              <a:rPr lang="fa-IR" sz="2400" smtClean="0">
                <a:solidFill>
                  <a:srgbClr val="000000"/>
                </a:solidFill>
                <a:latin typeface="B zar "/>
                <a:cs typeface="B Zar" panose="00000400000000000000" pitchFamily="2" charset="-78"/>
              </a:rPr>
              <a:t>عالی تأثیر </a:t>
            </a:r>
            <a:r>
              <a:rPr lang="fa-IR" sz="2400">
                <a:solidFill>
                  <a:srgbClr val="000000"/>
                </a:solidFill>
                <a:latin typeface="B zar "/>
                <a:cs typeface="B Zar" panose="00000400000000000000" pitchFamily="2" charset="-78"/>
              </a:rPr>
              <a:t>هر دو گفتمان خانواده محور و زن محور وجود دارد اما هم در بعد اجرا و هم </a:t>
            </a:r>
            <a:r>
              <a:rPr lang="fa-IR" sz="2400" smtClean="0">
                <a:solidFill>
                  <a:srgbClr val="000000"/>
                </a:solidFill>
                <a:latin typeface="B zar "/>
                <a:cs typeface="B Zar" panose="00000400000000000000" pitchFamily="2" charset="-78"/>
              </a:rPr>
              <a:t>در نتایج </a:t>
            </a:r>
            <a:r>
              <a:rPr lang="fa-IR" sz="2400">
                <a:solidFill>
                  <a:srgbClr val="000000"/>
                </a:solidFill>
                <a:latin typeface="B zar "/>
                <a:cs typeface="B Zar" panose="00000400000000000000" pitchFamily="2" charset="-78"/>
              </a:rPr>
              <a:t>حمایت مؤثري از زنان صورت نگرفته است. فقدان نگاه چندبعدي به مسئله زنان </a:t>
            </a:r>
            <a:r>
              <a:rPr lang="fa-IR" sz="2400" smtClean="0">
                <a:solidFill>
                  <a:srgbClr val="000000"/>
                </a:solidFill>
                <a:latin typeface="B zar "/>
                <a:cs typeface="B Zar" panose="00000400000000000000" pitchFamily="2" charset="-78"/>
              </a:rPr>
              <a:t>و عدم </a:t>
            </a:r>
            <a:r>
              <a:rPr lang="fa-IR" sz="2400">
                <a:solidFill>
                  <a:srgbClr val="000000"/>
                </a:solidFill>
                <a:latin typeface="B zar "/>
                <a:cs typeface="B Zar" panose="00000400000000000000" pitchFamily="2" charset="-78"/>
              </a:rPr>
              <a:t>وفاق در خصوص نقش آموزش عالی در ورود به فضاي کاري، با ثانویه </a:t>
            </a:r>
            <a:r>
              <a:rPr lang="fa-IR" sz="2400" smtClean="0">
                <a:solidFill>
                  <a:srgbClr val="000000"/>
                </a:solidFill>
                <a:latin typeface="B zar "/>
                <a:cs typeface="B Zar" panose="00000400000000000000" pitchFamily="2" charset="-78"/>
              </a:rPr>
              <a:t>خواندن اشتغال </a:t>
            </a:r>
            <a:r>
              <a:rPr lang="fa-IR" sz="2400">
                <a:solidFill>
                  <a:srgbClr val="000000"/>
                </a:solidFill>
                <a:latin typeface="B zar "/>
                <a:cs typeface="B Zar" panose="00000400000000000000" pitchFamily="2" charset="-78"/>
              </a:rPr>
              <a:t>زنان کارکرد این سیاستها را مختل ساخته </a:t>
            </a:r>
            <a:r>
              <a:rPr lang="fa-IR" sz="2400" smtClean="0">
                <a:solidFill>
                  <a:srgbClr val="000000"/>
                </a:solidFill>
                <a:latin typeface="B zar "/>
                <a:cs typeface="B Zar" panose="00000400000000000000" pitchFamily="2" charset="-78"/>
              </a:rPr>
              <a:t>است</a:t>
            </a:r>
          </a:p>
          <a:p>
            <a:pPr algn="just"/>
            <a:endParaRPr lang="fa-IR">
              <a:latin typeface="B zar "/>
              <a:cs typeface="B Zar" panose="00000400000000000000" pitchFamily="2" charset="-78"/>
            </a:endParaRPr>
          </a:p>
        </p:txBody>
      </p:sp>
      <p:sp>
        <p:nvSpPr>
          <p:cNvPr id="4" name="Flowchart: Process 3"/>
          <p:cNvSpPr/>
          <p:nvPr/>
        </p:nvSpPr>
        <p:spPr>
          <a:xfrm>
            <a:off x="838200" y="3756072"/>
            <a:ext cx="3924887" cy="17021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a:solidFill>
                  <a:srgbClr val="FF0000"/>
                </a:solidFill>
                <a:latin typeface="B zar "/>
                <a:cs typeface="B Zar" panose="00000400000000000000" pitchFamily="2" charset="-78"/>
              </a:rPr>
              <a:t>فقدان نگاه چندبعدي به مسئله زنان</a:t>
            </a:r>
            <a:endParaRPr lang="fa-IR" b="1">
              <a:solidFill>
                <a:srgbClr val="FF0000"/>
              </a:solidFill>
            </a:endParaRPr>
          </a:p>
        </p:txBody>
      </p:sp>
    </p:spTree>
    <p:extLst>
      <p:ext uri="{BB962C8B-B14F-4D97-AF65-F5344CB8AC3E}">
        <p14:creationId xmlns:p14="http://schemas.microsoft.com/office/powerpoint/2010/main" val="7135802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 حوزه اشتغال نیز قوانین از منظر اقدام/تبعیض مثبت درگیر مسئله فقدان وفاق </a:t>
            </a:r>
            <a:r>
              <a:rPr lang="fa-IR" smtClean="0">
                <a:solidFill>
                  <a:srgbClr val="000000"/>
                </a:solidFill>
                <a:latin typeface="B zar "/>
                <a:cs typeface="B Zar" panose="00000400000000000000" pitchFamily="2" charset="-78"/>
              </a:rPr>
              <a:t>و جهتگیري </a:t>
            </a:r>
            <a:r>
              <a:rPr lang="fa-IR">
                <a:solidFill>
                  <a:srgbClr val="000000"/>
                </a:solidFill>
                <a:latin typeface="B zar "/>
                <a:cs typeface="B Zar" panose="00000400000000000000" pitchFamily="2" charset="-78"/>
              </a:rPr>
              <a:t>معطوف به نتیجه هستند. از طرفی قانون کار با نگاه زن محور و کور </a:t>
            </a:r>
            <a:r>
              <a:rPr lang="fa-IR" smtClean="0">
                <a:solidFill>
                  <a:srgbClr val="000000"/>
                </a:solidFill>
                <a:latin typeface="B zar "/>
                <a:cs typeface="B Zar" panose="00000400000000000000" pitchFamily="2" charset="-78"/>
              </a:rPr>
              <a:t>جنس تساوي </a:t>
            </a:r>
            <a:r>
              <a:rPr lang="fa-IR">
                <a:solidFill>
                  <a:srgbClr val="000000"/>
                </a:solidFill>
                <a:latin typeface="B zar "/>
                <a:cs typeface="B Zar" panose="00000400000000000000" pitchFamily="2" charset="-78"/>
              </a:rPr>
              <a:t>و برابري مزد به ازايِ کار مشابه و ممنوعیت تبعیض را مطرح میسازد و از </a:t>
            </a:r>
            <a:r>
              <a:rPr lang="fa-IR" smtClean="0">
                <a:solidFill>
                  <a:srgbClr val="000000"/>
                </a:solidFill>
                <a:latin typeface="B zar "/>
                <a:cs typeface="B Zar" panose="00000400000000000000" pitchFamily="2" charset="-78"/>
              </a:rPr>
              <a:t>منظر تبعیض/اقدام </a:t>
            </a:r>
            <a:r>
              <a:rPr lang="fa-IR">
                <a:solidFill>
                  <a:srgbClr val="000000"/>
                </a:solidFill>
                <a:latin typeface="B zar "/>
                <a:cs typeface="B Zar" panose="00000400000000000000" pitchFamily="2" charset="-78"/>
              </a:rPr>
              <a:t>مثبت تغییرات ساختاري در جهت تشابه را دنبال میکند و در چند </a:t>
            </a:r>
            <a:r>
              <a:rPr lang="fa-IR" smtClean="0">
                <a:solidFill>
                  <a:srgbClr val="000000"/>
                </a:solidFill>
                <a:latin typeface="B zar "/>
                <a:cs typeface="B Zar" panose="00000400000000000000" pitchFamily="2" charset="-78"/>
              </a:rPr>
              <a:t>ماده مخصوص </a:t>
            </a:r>
            <a:r>
              <a:rPr lang="fa-IR">
                <a:solidFill>
                  <a:srgbClr val="000000"/>
                </a:solidFill>
                <a:latin typeface="B zar "/>
                <a:cs typeface="B Zar" panose="00000400000000000000" pitchFamily="2" charset="-78"/>
              </a:rPr>
              <a:t>زنان به تفاوت فیزیولوژیک زنان از طریق ممنوعیت کار سخت و </a:t>
            </a:r>
            <a:r>
              <a:rPr lang="fa-IR" smtClean="0">
                <a:solidFill>
                  <a:srgbClr val="000000"/>
                </a:solidFill>
                <a:latin typeface="B zar "/>
                <a:cs typeface="B Zar" panose="00000400000000000000" pitchFamily="2" charset="-78"/>
              </a:rPr>
              <a:t>زیانآور پرداخته </a:t>
            </a:r>
            <a:r>
              <a:rPr lang="fa-IR">
                <a:solidFill>
                  <a:srgbClr val="000000"/>
                </a:solidFill>
                <a:latin typeface="B zar "/>
                <a:cs typeface="B Zar" panose="00000400000000000000" pitchFamily="2" charset="-78"/>
              </a:rPr>
              <a:t>و در تعداد بیشتر ماده به تسهیل اجرايِ نقشها و حمایت از زنان شاغل </a:t>
            </a:r>
            <a:r>
              <a:rPr lang="fa-IR" smtClean="0">
                <a:solidFill>
                  <a:srgbClr val="000000"/>
                </a:solidFill>
                <a:latin typeface="B zar "/>
                <a:cs typeface="B Zar" panose="00000400000000000000" pitchFamily="2" charset="-78"/>
              </a:rPr>
              <a:t>جهت مدیریت </a:t>
            </a:r>
            <a:r>
              <a:rPr lang="fa-IR">
                <a:solidFill>
                  <a:srgbClr val="000000"/>
                </a:solidFill>
                <a:latin typeface="B zar "/>
                <a:cs typeface="B Zar" panose="00000400000000000000" pitchFamily="2" charset="-78"/>
              </a:rPr>
              <a:t>نقشهاي مادري و شغلی میپردازد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346917"/>
            <a:ext cx="2912012" cy="1434905"/>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مدیریت نقشهاي مادري و شغلی</a:t>
            </a:r>
            <a:endParaRPr lang="fa-IR" b="1">
              <a:solidFill>
                <a:srgbClr val="FF0000"/>
              </a:solidFill>
            </a:endParaRPr>
          </a:p>
        </p:txBody>
      </p:sp>
    </p:spTree>
    <p:extLst>
      <p:ext uri="{BB962C8B-B14F-4D97-AF65-F5344CB8AC3E}">
        <p14:creationId xmlns:p14="http://schemas.microsoft.com/office/powerpoint/2010/main" val="6882540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قانون کار با نگاه کورجنس به مسئله زنان و تأکید بر رویکرد زن محور </a:t>
            </a:r>
            <a:r>
              <a:rPr lang="fa-IR" smtClean="0">
                <a:solidFill>
                  <a:srgbClr val="000000"/>
                </a:solidFill>
                <a:latin typeface="B zar "/>
                <a:cs typeface="B Zar" panose="00000400000000000000" pitchFamily="2" charset="-78"/>
              </a:rPr>
              <a:t>در سیاستگذاري</a:t>
            </a:r>
            <a:r>
              <a:rPr lang="fa-IR">
                <a:solidFill>
                  <a:srgbClr val="000000"/>
                </a:solidFill>
                <a:latin typeface="B zar "/>
                <a:cs typeface="B Zar" panose="00000400000000000000" pitchFamily="2" charset="-78"/>
              </a:rPr>
              <a:t>؛ ازآنجاییکه با سایر اسناد حوزه زنان در یک راستا قرار ندارد، به </a:t>
            </a:r>
            <a:r>
              <a:rPr lang="fa-IR" smtClean="0">
                <a:solidFill>
                  <a:srgbClr val="000000"/>
                </a:solidFill>
                <a:latin typeface="B zar "/>
                <a:cs typeface="B Zar" panose="00000400000000000000" pitchFamily="2" charset="-78"/>
              </a:rPr>
              <a:t>تداوم عدم </a:t>
            </a:r>
            <a:r>
              <a:rPr lang="fa-IR">
                <a:solidFill>
                  <a:srgbClr val="000000"/>
                </a:solidFill>
                <a:latin typeface="B zar "/>
                <a:cs typeface="B Zar" panose="00000400000000000000" pitchFamily="2" charset="-78"/>
              </a:rPr>
              <a:t>وفاق در حوزه گفتمانی سیاستگذاري اشتغال زنان افزاید می . سند مهم دیگر، </a:t>
            </a:r>
            <a:r>
              <a:rPr lang="fa-IR" smtClean="0">
                <a:solidFill>
                  <a:srgbClr val="000000"/>
                </a:solidFill>
                <a:latin typeface="B zar "/>
                <a:cs typeface="B Zar" panose="00000400000000000000" pitchFamily="2" charset="-78"/>
              </a:rPr>
              <a:t>منشور سیاستهاي </a:t>
            </a:r>
            <a:r>
              <a:rPr lang="fa-IR">
                <a:solidFill>
                  <a:srgbClr val="000000"/>
                </a:solidFill>
                <a:latin typeface="B zar "/>
                <a:cs typeface="B Zar" panose="00000400000000000000" pitchFamily="2" charset="-78"/>
              </a:rPr>
              <a:t>اشتغال زنان در جمهوري اسلامی ایران </a:t>
            </a:r>
            <a:r>
              <a:rPr lang="fa-IR" sz="1400">
                <a:solidFill>
                  <a:srgbClr val="000000"/>
                </a:solidFill>
                <a:latin typeface="B zar "/>
                <a:cs typeface="B Zar" panose="00000400000000000000" pitchFamily="2" charset="-78"/>
              </a:rPr>
              <a:t>1</a:t>
            </a:r>
            <a:r>
              <a:rPr lang="fa-IR">
                <a:solidFill>
                  <a:srgbClr val="000000"/>
                </a:solidFill>
                <a:latin typeface="B zar "/>
                <a:cs typeface="B Zar" panose="00000400000000000000" pitchFamily="2" charset="-78"/>
              </a:rPr>
              <a:t>است. این سند خانواده محوري </a:t>
            </a:r>
            <a:r>
              <a:rPr lang="fa-IR" smtClean="0">
                <a:solidFill>
                  <a:srgbClr val="000000"/>
                </a:solidFill>
                <a:latin typeface="B zar "/>
                <a:cs typeface="B Zar" panose="00000400000000000000" pitchFamily="2" charset="-78"/>
              </a:rPr>
              <a:t>مبتنی بر </a:t>
            </a:r>
            <a:r>
              <a:rPr lang="fa-IR">
                <a:solidFill>
                  <a:srgbClr val="000000"/>
                </a:solidFill>
                <a:latin typeface="B zar "/>
                <a:cs typeface="B Zar" panose="00000400000000000000" pitchFamily="2" charset="-78"/>
              </a:rPr>
              <a:t>مرد سرپرست و زن مادر و همسر را مبناي سیاستگذاري قرار داده است و در </a:t>
            </a:r>
            <a:r>
              <a:rPr lang="fa-IR" smtClean="0">
                <a:solidFill>
                  <a:srgbClr val="000000"/>
                </a:solidFill>
                <a:latin typeface="B zar "/>
                <a:cs typeface="B Zar" panose="00000400000000000000" pitchFamily="2" charset="-78"/>
              </a:rPr>
              <a:t>راستاي تسهیل </a:t>
            </a:r>
            <a:r>
              <a:rPr lang="fa-IR">
                <a:solidFill>
                  <a:srgbClr val="000000"/>
                </a:solidFill>
                <a:latin typeface="B zar "/>
                <a:cs typeface="B Zar" panose="00000400000000000000" pitchFamily="2" charset="-78"/>
              </a:rPr>
              <a:t>انجام نقشها حمایتهاي ویژه از زنان نخبه و اشتغالزایی براي زنان محروم و </a:t>
            </a:r>
            <a:r>
              <a:rPr lang="fa-IR" smtClean="0">
                <a:solidFill>
                  <a:srgbClr val="000000"/>
                </a:solidFill>
                <a:latin typeface="B zar "/>
                <a:cs typeface="B Zar" panose="00000400000000000000" pitchFamily="2" charset="-78"/>
              </a:rPr>
              <a:t>در درجه </a:t>
            </a:r>
            <a:r>
              <a:rPr lang="fa-IR">
                <a:solidFill>
                  <a:srgbClr val="000000"/>
                </a:solidFill>
                <a:latin typeface="B zar "/>
                <a:cs typeface="B Zar" panose="00000400000000000000" pitchFamily="2" charset="-78"/>
              </a:rPr>
              <a:t>بعد حمایت از خوداشتغالی زنان </a:t>
            </a:r>
            <a:r>
              <a:rPr lang="fa-IR" smtClean="0">
                <a:solidFill>
                  <a:srgbClr val="000000"/>
                </a:solidFill>
                <a:latin typeface="B zar "/>
                <a:cs typeface="B Zar" panose="00000400000000000000" pitchFamily="2" charset="-78"/>
              </a:rPr>
              <a:t>خانه دار </a:t>
            </a:r>
            <a:r>
              <a:rPr lang="fa-IR">
                <a:solidFill>
                  <a:srgbClr val="000000"/>
                </a:solidFill>
                <a:latin typeface="B zar "/>
                <a:cs typeface="B Zar" panose="00000400000000000000" pitchFamily="2" charset="-78"/>
              </a:rPr>
              <a:t>را در دستور کار قرار داده 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614204"/>
            <a:ext cx="3516924"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خوداشتغالی زنان خانه دار</a:t>
            </a:r>
            <a:endParaRPr lang="fa-IR" b="1">
              <a:solidFill>
                <a:srgbClr val="FF0000"/>
              </a:solidFill>
            </a:endParaRPr>
          </a:p>
        </p:txBody>
      </p:sp>
    </p:spTree>
    <p:extLst>
      <p:ext uri="{BB962C8B-B14F-4D97-AF65-F5344CB8AC3E}">
        <p14:creationId xmlns:p14="http://schemas.microsoft.com/office/powerpoint/2010/main" val="3589955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 zar "/>
                <a:cs typeface="B Zar" panose="00000400000000000000" pitchFamily="2" charset="-78"/>
              </a:rPr>
              <a:t>این سند مجموعهاي از رویکردهاي متفاوت نسبت به اشتغال زنان را در خود </a:t>
            </a:r>
            <a:r>
              <a:rPr lang="fa-IR" smtClean="0">
                <a:solidFill>
                  <a:srgbClr val="000000"/>
                </a:solidFill>
                <a:latin typeface="B zar "/>
                <a:cs typeface="B Zar" panose="00000400000000000000" pitchFamily="2" charset="-78"/>
              </a:rPr>
              <a:t>جاي داده </a:t>
            </a:r>
            <a:r>
              <a:rPr lang="fa-IR">
                <a:solidFill>
                  <a:srgbClr val="000000"/>
                </a:solidFill>
                <a:latin typeface="B zar "/>
                <a:cs typeface="B Zar" panose="00000400000000000000" pitchFamily="2" charset="-78"/>
              </a:rPr>
              <a:t>است. از طرفی اشتغال زنان در مشاغل فرهنگی اجتماعی، اقتصادي را از لوازم </a:t>
            </a:r>
            <a:r>
              <a:rPr lang="fa-IR" b="1" smtClean="0">
                <a:solidFill>
                  <a:srgbClr val="FF0000"/>
                </a:solidFill>
                <a:latin typeface="B zar "/>
                <a:cs typeface="B Zar" panose="00000400000000000000" pitchFamily="2" charset="-78"/>
              </a:rPr>
              <a:t>تحقق عدالت </a:t>
            </a:r>
            <a:r>
              <a:rPr lang="fa-IR" b="1">
                <a:solidFill>
                  <a:srgbClr val="FF0000"/>
                </a:solidFill>
                <a:latin typeface="B zar "/>
                <a:cs typeface="B Zar" panose="00000400000000000000" pitchFamily="2" charset="-78"/>
              </a:rPr>
              <a:t>اجتماعی </a:t>
            </a:r>
            <a:r>
              <a:rPr lang="fa-IR">
                <a:solidFill>
                  <a:srgbClr val="000000"/>
                </a:solidFill>
                <a:latin typeface="B zar "/>
                <a:cs typeface="B Zar" panose="00000400000000000000" pitchFamily="2" charset="-78"/>
              </a:rPr>
              <a:t>معرفی میکند و در کنار آن تمام وظایف خانگی ازجمله تربیت </a:t>
            </a:r>
            <a:r>
              <a:rPr lang="fa-IR" smtClean="0">
                <a:solidFill>
                  <a:srgbClr val="000000"/>
                </a:solidFill>
                <a:latin typeface="B zar "/>
                <a:cs typeface="B Zar" panose="00000400000000000000" pitchFamily="2" charset="-78"/>
              </a:rPr>
              <a:t>نسل آینده</a:t>
            </a:r>
            <a:r>
              <a:rPr lang="fa-IR">
                <a:solidFill>
                  <a:srgbClr val="000000"/>
                </a:solidFill>
                <a:latin typeface="B zar "/>
                <a:cs typeface="B Zar" panose="00000400000000000000" pitchFamily="2" charset="-78"/>
              </a:rPr>
              <a:t>، همسري و مادري و قداست مادري را منحصر به زنان میداند. از منظر </a:t>
            </a:r>
            <a:r>
              <a:rPr lang="fa-IR" smtClean="0">
                <a:solidFill>
                  <a:srgbClr val="000000"/>
                </a:solidFill>
                <a:latin typeface="B zar "/>
                <a:cs typeface="B Zar" panose="00000400000000000000" pitchFamily="2" charset="-78"/>
              </a:rPr>
              <a:t>اقدام/تبعیض مثبت </a:t>
            </a:r>
            <a:r>
              <a:rPr lang="fa-IR">
                <a:solidFill>
                  <a:srgbClr val="000000"/>
                </a:solidFill>
                <a:latin typeface="B zar "/>
                <a:cs typeface="B Zar" panose="00000400000000000000" pitchFamily="2" charset="-78"/>
              </a:rPr>
              <a:t>در بهترین حالت این سند مبتنی بر رویکرد تسهیل انجام نقشها است اما در </a:t>
            </a:r>
            <a:r>
              <a:rPr lang="fa-IR" smtClean="0">
                <a:solidFill>
                  <a:srgbClr val="000000"/>
                </a:solidFill>
                <a:latin typeface="B zar "/>
                <a:cs typeface="B Zar" panose="00000400000000000000" pitchFamily="2" charset="-78"/>
              </a:rPr>
              <a:t>کنار اهمیت </a:t>
            </a:r>
            <a:r>
              <a:rPr lang="fa-IR">
                <a:solidFill>
                  <a:srgbClr val="000000"/>
                </a:solidFill>
                <a:latin typeface="B zar "/>
                <a:cs typeface="B Zar" panose="00000400000000000000" pitchFamily="2" charset="-78"/>
              </a:rPr>
              <a:t>حوزه خصوصی و نقش زنان در حوزه خصوصی؛ حضور زنان در توسعه و </a:t>
            </a:r>
            <a:r>
              <a:rPr lang="fa-IR" smtClean="0">
                <a:solidFill>
                  <a:srgbClr val="000000"/>
                </a:solidFill>
                <a:latin typeface="B zar "/>
                <a:cs typeface="B Zar" panose="00000400000000000000" pitchFamily="2" charset="-78"/>
              </a:rPr>
              <a:t>لزوم اتخاذ </a:t>
            </a:r>
            <a:r>
              <a:rPr lang="fa-IR">
                <a:solidFill>
                  <a:srgbClr val="000000"/>
                </a:solidFill>
                <a:latin typeface="B zar "/>
                <a:cs typeface="B Zar" panose="00000400000000000000" pitchFamily="2" charset="-78"/>
              </a:rPr>
              <a:t>سیاستهاي حمایتی جهت حضور فعال زنان در عرصه عمومی را پیشنهاد </a:t>
            </a:r>
            <a:r>
              <a:rPr lang="fa-IR" smtClean="0">
                <a:solidFill>
                  <a:srgbClr val="000000"/>
                </a:solidFill>
                <a:latin typeface="B zar "/>
                <a:cs typeface="B Zar" panose="00000400000000000000" pitchFamily="2" charset="-78"/>
              </a:rPr>
              <a:t>میدهد؛ بنابراین </a:t>
            </a:r>
            <a:r>
              <a:rPr lang="fa-IR">
                <a:solidFill>
                  <a:srgbClr val="000000"/>
                </a:solidFill>
                <a:latin typeface="B zar "/>
                <a:cs typeface="B Zar" panose="00000400000000000000" pitchFamily="2" charset="-78"/>
              </a:rPr>
              <a:t>در مقابل قانون کار که مبتنی بر زن محوري و سیاستهاي تسهیل انجام نقشها</a:t>
            </a:r>
            <a:r>
              <a:rPr lang="fa-IR">
                <a:latin typeface="B zar "/>
                <a:cs typeface="B Zar" panose="00000400000000000000" pitchFamily="2" charset="-78"/>
              </a:rPr>
              <a:t> </a:t>
            </a:r>
            <a:r>
              <a:rPr lang="fa-IR">
                <a:solidFill>
                  <a:srgbClr val="000000"/>
                </a:solidFill>
                <a:latin typeface="B zar "/>
                <a:cs typeface="B Zar" panose="00000400000000000000" pitchFamily="2" charset="-78"/>
              </a:rPr>
              <a:t>است این سند که جزء اسناد مهم در حوزه اشتغال زنان است مبتنی بر خانواده با محوریت زن در آن و حضور پررنگ زن در حوزه خصوصی و عمومی است و سیاستهاي آشتی نقش را نیز پیشنهاد میدهد.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4300959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 zar "/>
                <a:cs typeface="B Zar" panose="00000400000000000000" pitchFamily="2" charset="-78"/>
              </a:rPr>
              <a:t>علاوه </a:t>
            </a:r>
            <a:r>
              <a:rPr lang="fa-IR">
                <a:solidFill>
                  <a:srgbClr val="000000"/>
                </a:solidFill>
                <a:latin typeface="B zar "/>
                <a:cs typeface="B Zar" panose="00000400000000000000" pitchFamily="2" charset="-78"/>
              </a:rPr>
              <a:t>بر تناقضات میان این دو سند مهم حوزه اشتغال؛ قوت و ضعف هرکدام </a:t>
            </a:r>
            <a:r>
              <a:rPr lang="fa-IR" smtClean="0">
                <a:solidFill>
                  <a:srgbClr val="000000"/>
                </a:solidFill>
                <a:latin typeface="B zar "/>
                <a:cs typeface="B Zar" panose="00000400000000000000" pitchFamily="2" charset="-78"/>
              </a:rPr>
              <a:t>از رویکردها )خانواده </a:t>
            </a:r>
            <a:r>
              <a:rPr lang="fa-IR">
                <a:solidFill>
                  <a:srgbClr val="000000"/>
                </a:solidFill>
                <a:latin typeface="B zar "/>
                <a:cs typeface="B Zar" panose="00000400000000000000" pitchFamily="2" charset="-78"/>
              </a:rPr>
              <a:t>با محوریت زن و زن محور( در دورههاي مختلف بر </a:t>
            </a:r>
            <a:r>
              <a:rPr lang="fa-IR" smtClean="0">
                <a:solidFill>
                  <a:srgbClr val="000000"/>
                </a:solidFill>
                <a:latin typeface="B zar "/>
                <a:cs typeface="B Zar" panose="00000400000000000000" pitchFamily="2" charset="-78"/>
              </a:rPr>
              <a:t>فرآیند سیاستگذاري </a:t>
            </a:r>
            <a:r>
              <a:rPr lang="fa-IR">
                <a:solidFill>
                  <a:srgbClr val="000000"/>
                </a:solidFill>
                <a:latin typeface="B zar "/>
                <a:cs typeface="B Zar" panose="00000400000000000000" pitchFamily="2" charset="-78"/>
              </a:rPr>
              <a:t>اشتغال زنان اثرگذار بوده است و نوع سیاستهاي اقدام/تبعیض مثبت </a:t>
            </a:r>
            <a:r>
              <a:rPr lang="fa-IR" smtClean="0">
                <a:solidFill>
                  <a:srgbClr val="000000"/>
                </a:solidFill>
                <a:latin typeface="B zar "/>
                <a:cs typeface="B Zar" panose="00000400000000000000" pitchFamily="2" charset="-78"/>
              </a:rPr>
              <a:t>مبتنی بر </a:t>
            </a:r>
            <a:r>
              <a:rPr lang="fa-IR">
                <a:solidFill>
                  <a:srgbClr val="000000"/>
                </a:solidFill>
                <a:latin typeface="B zar "/>
                <a:cs typeface="B Zar" panose="00000400000000000000" pitchFamily="2" charset="-78"/>
              </a:rPr>
              <a:t>تسهیل انجام نقشها را با دعوت زنان به فعالیت شغلی در فضاي خصوصی تحت </a:t>
            </a:r>
            <a:r>
              <a:rPr lang="fa-IR" smtClean="0">
                <a:solidFill>
                  <a:srgbClr val="000000"/>
                </a:solidFill>
                <a:latin typeface="B zar "/>
                <a:cs typeface="B Zar" panose="00000400000000000000" pitchFamily="2" charset="-78"/>
              </a:rPr>
              <a:t>تأثیر قرار </a:t>
            </a:r>
            <a:r>
              <a:rPr lang="fa-IR">
                <a:solidFill>
                  <a:srgbClr val="000000"/>
                </a:solidFill>
                <a:latin typeface="B zar "/>
                <a:cs typeface="B Zar" panose="00000400000000000000" pitchFamily="2" charset="-78"/>
              </a:rPr>
              <a:t>داده 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30138481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zar "/>
                <a:cs typeface="B Zar" panose="00000400000000000000" pitchFamily="2" charset="-78"/>
              </a:rPr>
              <a:t>بحث و </a:t>
            </a:r>
            <a:r>
              <a:rPr lang="fa-IR" b="1" smtClean="0">
                <a:solidFill>
                  <a:srgbClr val="FF0000"/>
                </a:solidFill>
                <a:latin typeface="B zar "/>
                <a:cs typeface="B Zar" panose="00000400000000000000" pitchFamily="2" charset="-78"/>
              </a:rPr>
              <a:t>نتیجه گیري</a:t>
            </a:r>
            <a:endParaRPr lang="fa-IR">
              <a:solidFill>
                <a:srgbClr val="FF0000"/>
              </a:solidFill>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 zar "/>
                <a:cs typeface="B Zar" panose="00000400000000000000" pitchFamily="2" charset="-78"/>
              </a:rPr>
              <a:t>تبعیض/اقدام </a:t>
            </a:r>
            <a:r>
              <a:rPr lang="fa-IR">
                <a:solidFill>
                  <a:srgbClr val="000000"/>
                </a:solidFill>
                <a:latin typeface="B zar "/>
                <a:cs typeface="B Zar" panose="00000400000000000000" pitchFamily="2" charset="-78"/>
              </a:rPr>
              <a:t>مثبت؛ مجموعهاي از راهکارهاي سیاستگذار بهمنظور ایجاد امکان </a:t>
            </a:r>
            <a:r>
              <a:rPr lang="fa-IR" smtClean="0">
                <a:solidFill>
                  <a:srgbClr val="000000"/>
                </a:solidFill>
                <a:latin typeface="B zar "/>
                <a:cs typeface="B Zar" panose="00000400000000000000" pitchFamily="2" charset="-78"/>
              </a:rPr>
              <a:t>فرصت برابر </a:t>
            </a:r>
            <a:r>
              <a:rPr lang="fa-IR">
                <a:solidFill>
                  <a:srgbClr val="000000"/>
                </a:solidFill>
                <a:latin typeface="B zar "/>
                <a:cs typeface="B Zar" panose="00000400000000000000" pitchFamily="2" charset="-78"/>
              </a:rPr>
              <a:t>براي گروههایی است که شرایط نابرابرانهاي را تجربه کردهاند. در حوزه </a:t>
            </a:r>
            <a:r>
              <a:rPr lang="fa-IR" smtClean="0">
                <a:solidFill>
                  <a:srgbClr val="000000"/>
                </a:solidFill>
                <a:latin typeface="B zar "/>
                <a:cs typeface="B Zar" panose="00000400000000000000" pitchFamily="2" charset="-78"/>
              </a:rPr>
              <a:t>جنسیت فلسفه </a:t>
            </a:r>
            <a:r>
              <a:rPr lang="fa-IR">
                <a:solidFill>
                  <a:srgbClr val="000000"/>
                </a:solidFill>
                <a:latin typeface="B zar "/>
                <a:cs typeface="B Zar" panose="00000400000000000000" pitchFamily="2" charset="-78"/>
              </a:rPr>
              <a:t>برابرطلبانه تبعیض مثبت مجموعهاي از مناقشات گفتمانی را به همراه دارد. </a:t>
            </a:r>
            <a:r>
              <a:rPr lang="fa-IR" smtClean="0">
                <a:solidFill>
                  <a:srgbClr val="000000"/>
                </a:solidFill>
                <a:latin typeface="B zar "/>
                <a:cs typeface="B Zar" panose="00000400000000000000" pitchFamily="2" charset="-78"/>
              </a:rPr>
              <a:t>فرض برابري </a:t>
            </a:r>
            <a:r>
              <a:rPr lang="fa-IR">
                <a:solidFill>
                  <a:srgbClr val="000000"/>
                </a:solidFill>
                <a:latin typeface="B zar "/>
                <a:cs typeface="B Zar" panose="00000400000000000000" pitchFamily="2" charset="-78"/>
              </a:rPr>
              <a:t>انسانی و تشابه حقوقی زن و مرد؛ مولد مجموعهاي از سیاستهاي تبعیض </a:t>
            </a:r>
            <a:r>
              <a:rPr lang="fa-IR" smtClean="0">
                <a:solidFill>
                  <a:srgbClr val="000000"/>
                </a:solidFill>
                <a:latin typeface="B zar "/>
                <a:cs typeface="B Zar" panose="00000400000000000000" pitchFamily="2" charset="-78"/>
              </a:rPr>
              <a:t>مثبت بهمنظور </a:t>
            </a:r>
            <a:r>
              <a:rPr lang="fa-IR">
                <a:solidFill>
                  <a:srgbClr val="000000"/>
                </a:solidFill>
                <a:latin typeface="B zar "/>
                <a:cs typeface="B Zar" panose="00000400000000000000" pitchFamily="2" charset="-78"/>
              </a:rPr>
              <a:t>ورود زنان به حوزه عمومی بوده است؛ </a:t>
            </a:r>
            <a:endParaRPr lang="fa-IR" smtClean="0">
              <a:solidFill>
                <a:srgbClr val="000000"/>
              </a:solidFill>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433356"/>
            <a:ext cx="2615411" cy="1743607"/>
          </a:xfrm>
          <a:prstGeom prst="rect">
            <a:avLst/>
          </a:prstGeom>
        </p:spPr>
      </p:pic>
    </p:spTree>
    <p:extLst>
      <p:ext uri="{BB962C8B-B14F-4D97-AF65-F5344CB8AC3E}">
        <p14:creationId xmlns:p14="http://schemas.microsoft.com/office/powerpoint/2010/main" val="185949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
                <a:cs typeface="B Zar" panose="00000400000000000000" pitchFamily="2" charset="-78"/>
              </a:rPr>
              <a:t>برابري نتیجه است و اندیشه راست که نابرابري را میپذیرد اما افزایش کارایی از طریق استفاده از نیروهاي مختلف انسانی در جامعه را مدنظر دارد؛ سیاستهاي اقدام مثبت تا تبعیض مثبت را به درجاتی میپذیرند. تمایز بین سیاستگذاري حداقلی و سیاستگذاري حداکثري را میتوان در قالب سیاستگذاريهاي طرفدار اقدام ایجابی تا تبعیض مثبت و بهعنوان سیاستگذاري بین ضعیف و سخت، دستهبندي کرد که این موضوع موجب میشود سیاستگذاران در راستاي ایجاد برابري فرصت از اقدامات ایجابی تا تبعیضات مثبت استفاده کنند )بلیک مور، .(47 :1391بهعبارتدیگر سیاستهاي اقدام/تبعیض مثبت طیف گستردهاي از سیاستها را تشکیل میدهند</a:t>
            </a:r>
            <a:r>
              <a:rPr lang="fa-IR" smtClean="0">
                <a:latin typeface="B zar "/>
                <a:cs typeface="B Zar" panose="00000400000000000000" pitchFamily="2" charset="-78"/>
              </a:rPr>
              <a:t> </a:t>
            </a:r>
          </a:p>
          <a:p>
            <a:pPr algn="just"/>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195754" y="4628271"/>
            <a:ext cx="3896751"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سیاستگذاري حداقلی و سیاستگذاري حداکثري</a:t>
            </a:r>
            <a:endParaRPr lang="fa-IR" b="1">
              <a:solidFill>
                <a:srgbClr val="FF0000"/>
              </a:solidFill>
            </a:endParaRPr>
          </a:p>
        </p:txBody>
      </p:sp>
    </p:spTree>
    <p:extLst>
      <p:ext uri="{BB962C8B-B14F-4D97-AF65-F5344CB8AC3E}">
        <p14:creationId xmlns:p14="http://schemas.microsoft.com/office/powerpoint/2010/main" val="2354018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در این راستا مجموعهاي از </a:t>
            </a:r>
            <a:r>
              <a:rPr lang="fa-IR" b="1">
                <a:solidFill>
                  <a:srgbClr val="FF0000"/>
                </a:solidFill>
                <a:latin typeface="B zar "/>
                <a:cs typeface="B Zar" panose="00000400000000000000" pitchFamily="2" charset="-78"/>
              </a:rPr>
              <a:t>قوانین ضدتبعیض </a:t>
            </a:r>
            <a:r>
              <a:rPr lang="fa-IR">
                <a:solidFill>
                  <a:srgbClr val="000000"/>
                </a:solidFill>
                <a:latin typeface="B zar "/>
                <a:cs typeface="B Zar" panose="00000400000000000000" pitchFamily="2" charset="-78"/>
              </a:rPr>
              <a:t>در حوزههایی چون استخدام و دستمزد و پذیرش در حوزه آموزش تدوین شده است. راهکارهاي سهمیهاي، درصدي، بعنوان راهکارهاي عملیاتی مطرح در حوزه تبعیض مثبت بکارگرفته میشوند. بنابراین در حوزه جنسیت در اتخاذ و یا عدم اتخاذ سیاستهاي تبعیض مثبت؛ باور سیاستگذار به وجود تبعیض میان دو جنس است. و این بحث فراتر از وجود یا عدم وجود سنت استقراریافته برنامهریزي در عرصه سیاستگذاري قابلبحث است</a:t>
            </a:r>
            <a:endParaRPr lang="fa-IR"/>
          </a:p>
        </p:txBody>
      </p:sp>
    </p:spTree>
    <p:extLst>
      <p:ext uri="{BB962C8B-B14F-4D97-AF65-F5344CB8AC3E}">
        <p14:creationId xmlns:p14="http://schemas.microsoft.com/office/powerpoint/2010/main" val="41577479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نتایج تحلیل اسناد نشان میدهد که در میان سیاستهاي حوزه زنان تأکید بر </a:t>
            </a:r>
            <a:r>
              <a:rPr lang="fa-IR" smtClean="0">
                <a:solidFill>
                  <a:srgbClr val="000000"/>
                </a:solidFill>
                <a:latin typeface="B zar "/>
                <a:cs typeface="B Zar" panose="00000400000000000000" pitchFamily="2" charset="-78"/>
              </a:rPr>
              <a:t>تسهیل انجام </a:t>
            </a:r>
            <a:r>
              <a:rPr lang="fa-IR">
                <a:solidFill>
                  <a:srgbClr val="000000"/>
                </a:solidFill>
                <a:latin typeface="B zar "/>
                <a:cs typeface="B Zar" panose="00000400000000000000" pitchFamily="2" charset="-78"/>
              </a:rPr>
              <a:t>نقشها؛ توانمندسازي و اصلاحات ساختاري؛ در مجموعه سیاستهاي </a:t>
            </a:r>
            <a:r>
              <a:rPr lang="fa-IR" smtClean="0">
                <a:solidFill>
                  <a:srgbClr val="000000"/>
                </a:solidFill>
                <a:latin typeface="B zar "/>
                <a:cs typeface="B Zar" panose="00000400000000000000" pitchFamily="2" charset="-78"/>
              </a:rPr>
              <a:t>حوزههاي آموزش </a:t>
            </a:r>
            <a:r>
              <a:rPr lang="fa-IR">
                <a:solidFill>
                  <a:srgbClr val="000000"/>
                </a:solidFill>
                <a:latin typeface="B zar "/>
                <a:cs typeface="B Zar" panose="00000400000000000000" pitchFamily="2" charset="-78"/>
              </a:rPr>
              <a:t>و اشتغال زنان، اولویت با تدوین سیاستهاي تسهیل انجام نقشها بوده است </a:t>
            </a:r>
            <a:r>
              <a:rPr lang="fa-IR" smtClean="0">
                <a:solidFill>
                  <a:srgbClr val="000000"/>
                </a:solidFill>
                <a:latin typeface="B zar "/>
                <a:cs typeface="B Zar" panose="00000400000000000000" pitchFamily="2" charset="-78"/>
              </a:rPr>
              <a:t>که این </a:t>
            </a:r>
            <a:r>
              <a:rPr lang="fa-IR">
                <a:solidFill>
                  <a:srgbClr val="000000"/>
                </a:solidFill>
                <a:latin typeface="B zar "/>
                <a:cs typeface="B Zar" panose="00000400000000000000" pitchFamily="2" charset="-78"/>
              </a:rPr>
              <a:t>سیاستها به دلایلی چون غلبه رویکرد خصوصیسازي در خصوص ایجاد فضاي </a:t>
            </a:r>
            <a:r>
              <a:rPr lang="fa-IR" smtClean="0">
                <a:solidFill>
                  <a:srgbClr val="000000"/>
                </a:solidFill>
                <a:latin typeface="B zar "/>
                <a:cs typeface="B Zar" panose="00000400000000000000" pitchFamily="2" charset="-78"/>
              </a:rPr>
              <a:t>براي نگهداري </a:t>
            </a:r>
            <a:r>
              <a:rPr lang="fa-IR">
                <a:solidFill>
                  <a:srgbClr val="000000"/>
                </a:solidFill>
                <a:latin typeface="B zar "/>
                <a:cs typeface="B Zar" panose="00000400000000000000" pitchFamily="2" charset="-78"/>
              </a:rPr>
              <a:t>کودك، فقدان زیرساختهاي لازم در حوزه اشتغال فاقد قابلیت اجرایی </a:t>
            </a:r>
            <a:r>
              <a:rPr lang="fa-IR" smtClean="0">
                <a:solidFill>
                  <a:srgbClr val="000000"/>
                </a:solidFill>
                <a:latin typeface="B zar "/>
                <a:cs typeface="B Zar" panose="00000400000000000000" pitchFamily="2" charset="-78"/>
              </a:rPr>
              <a:t>عمومی هستند</a:t>
            </a:r>
            <a:r>
              <a:rPr lang="fa-IR">
                <a:solidFill>
                  <a:srgbClr val="000000"/>
                </a:solidFill>
                <a:latin typeface="B zar "/>
                <a:cs typeface="B Zar" panose="00000400000000000000" pitchFamily="2" charset="-78"/>
              </a:rPr>
              <a:t>. </a:t>
            </a:r>
            <a:r>
              <a:rPr lang="fa-IR" smtClean="0">
                <a:solidFill>
                  <a:srgbClr val="000000"/>
                </a:solidFill>
                <a:latin typeface="B zar "/>
                <a:cs typeface="B Zar" panose="00000400000000000000" pitchFamily="2" charset="-78"/>
              </a:rPr>
              <a:t>به عبارت دیگر </a:t>
            </a:r>
            <a:r>
              <a:rPr lang="fa-IR">
                <a:solidFill>
                  <a:srgbClr val="000000"/>
                </a:solidFill>
                <a:latin typeface="B zar "/>
                <a:cs typeface="B Zar" panose="00000400000000000000" pitchFamily="2" charset="-78"/>
              </a:rPr>
              <a:t>یکی از زیرساختهاي لازم جهت ورود زنان به حوزه اشتغال، </a:t>
            </a:r>
            <a:r>
              <a:rPr lang="fa-IR" smtClean="0">
                <a:solidFill>
                  <a:srgbClr val="000000"/>
                </a:solidFill>
                <a:latin typeface="B zar "/>
                <a:cs typeface="B Zar" panose="00000400000000000000" pitchFamily="2" charset="-78"/>
              </a:rPr>
              <a:t>ایجاد مهدکودكها </a:t>
            </a:r>
            <a:r>
              <a:rPr lang="fa-IR">
                <a:solidFill>
                  <a:srgbClr val="000000"/>
                </a:solidFill>
                <a:latin typeface="B zar "/>
                <a:cs typeface="B Zar" panose="00000400000000000000" pitchFamily="2" charset="-78"/>
              </a:rPr>
              <a:t>و مراکز مناسب نگهداري کودك است که از سال </a:t>
            </a:r>
            <a:r>
              <a:rPr lang="fa-IR" smtClean="0">
                <a:solidFill>
                  <a:srgbClr val="000000"/>
                </a:solidFill>
                <a:latin typeface="B zar "/>
                <a:cs typeface="B Zar" panose="00000400000000000000" pitchFamily="2" charset="-78"/>
              </a:rPr>
              <a:t>1384ایجاد مهدکودكهاي </a:t>
            </a:r>
            <a:r>
              <a:rPr lang="fa-IR">
                <a:solidFill>
                  <a:srgbClr val="000000"/>
                </a:solidFill>
                <a:latin typeface="B zar "/>
                <a:cs typeface="B Zar" panose="00000400000000000000" pitchFamily="2" charset="-78"/>
              </a:rPr>
              <a:t>دولتی در ادارات ممنوع میشود )تاج مزینانی و ابراهیمی و ذکایی، :</a:t>
            </a:r>
            <a:r>
              <a:rPr lang="fa-IR" smtClean="0">
                <a:solidFill>
                  <a:srgbClr val="000000"/>
                </a:solidFill>
                <a:latin typeface="B zar "/>
                <a:cs typeface="B Zar" panose="00000400000000000000" pitchFamily="2" charset="-78"/>
              </a:rPr>
              <a:t>1399 .(</a:t>
            </a:r>
            <a:r>
              <a:rPr lang="fa-IR">
                <a:solidFill>
                  <a:srgbClr val="000000"/>
                </a:solidFill>
                <a:latin typeface="B zar "/>
                <a:cs typeface="B Zar" panose="00000400000000000000" pitchFamily="2" charset="-78"/>
              </a:rPr>
              <a:t>292</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838200" y="4740812"/>
            <a:ext cx="3038622"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فاقد قابلیت اجرایی عمومی</a:t>
            </a:r>
            <a:endParaRPr lang="fa-IR" b="1">
              <a:solidFill>
                <a:srgbClr val="FF0000"/>
              </a:solidFill>
            </a:endParaRPr>
          </a:p>
        </p:txBody>
      </p:sp>
    </p:spTree>
    <p:extLst>
      <p:ext uri="{BB962C8B-B14F-4D97-AF65-F5344CB8AC3E}">
        <p14:creationId xmlns:p14="http://schemas.microsoft.com/office/powerpoint/2010/main" val="26673732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 zar "/>
                <a:cs typeface="B Zar" panose="00000400000000000000" pitchFamily="2" charset="-78"/>
              </a:rPr>
              <a:t>در درجه دوم رویکرد توانمندسازي و ضعف فیزیولوژیک زنان غلبه دارد که </a:t>
            </a:r>
            <a:r>
              <a:rPr lang="fa-IR" smtClean="0">
                <a:solidFill>
                  <a:srgbClr val="000000"/>
                </a:solidFill>
                <a:latin typeface="B zar "/>
                <a:cs typeface="B Zar" panose="00000400000000000000" pitchFamily="2" charset="-78"/>
              </a:rPr>
              <a:t>بهویژه در </a:t>
            </a:r>
            <a:r>
              <a:rPr lang="fa-IR">
                <a:solidFill>
                  <a:srgbClr val="000000"/>
                </a:solidFill>
                <a:latin typeface="B zar "/>
                <a:cs typeface="B Zar" panose="00000400000000000000" pitchFamily="2" charset="-78"/>
              </a:rPr>
              <a:t>حوزه آموزش عمومی بر حمایت از زنان محروم تأکید شده است اما در مجموع </a:t>
            </a:r>
            <a:r>
              <a:rPr lang="fa-IR" smtClean="0">
                <a:solidFill>
                  <a:srgbClr val="000000"/>
                </a:solidFill>
                <a:latin typeface="B zar "/>
                <a:cs typeface="B Zar" panose="00000400000000000000" pitchFamily="2" charset="-78"/>
              </a:rPr>
              <a:t>دو گروه </a:t>
            </a:r>
            <a:r>
              <a:rPr lang="fa-IR">
                <a:solidFill>
                  <a:srgbClr val="000000"/>
                </a:solidFill>
                <a:latin typeface="B zar "/>
                <a:cs typeface="B Zar" panose="00000400000000000000" pitchFamily="2" charset="-78"/>
              </a:rPr>
              <a:t>از زنان شامل زنان نخبه و زنان محروم موردتوجه سیاستگذار از منظر </a:t>
            </a:r>
            <a:r>
              <a:rPr lang="fa-IR" smtClean="0">
                <a:solidFill>
                  <a:srgbClr val="000000"/>
                </a:solidFill>
                <a:latin typeface="B zar "/>
                <a:cs typeface="B Zar" panose="00000400000000000000" pitchFamily="2" charset="-78"/>
              </a:rPr>
              <a:t>اقدام/تبعیض مثبت </a:t>
            </a:r>
            <a:r>
              <a:rPr lang="fa-IR">
                <a:solidFill>
                  <a:srgbClr val="000000"/>
                </a:solidFill>
                <a:latin typeface="B zar "/>
                <a:cs typeface="B Zar" panose="00000400000000000000" pitchFamily="2" charset="-78"/>
              </a:rPr>
              <a:t>بودهاند. درواقع موضع تبعیض مثبت در مجموعه این سیاستها در موضع </a:t>
            </a:r>
            <a:r>
              <a:rPr lang="fa-IR" smtClean="0">
                <a:solidFill>
                  <a:srgbClr val="000000"/>
                </a:solidFill>
                <a:latin typeface="B zar "/>
                <a:cs typeface="B Zar" panose="00000400000000000000" pitchFamily="2" charset="-78"/>
              </a:rPr>
              <a:t>عدالت آموزشی </a:t>
            </a:r>
            <a:r>
              <a:rPr lang="fa-IR">
                <a:solidFill>
                  <a:srgbClr val="000000"/>
                </a:solidFill>
                <a:latin typeface="B zar "/>
                <a:cs typeface="B Zar" panose="00000400000000000000" pitchFamily="2" charset="-78"/>
              </a:rPr>
              <a:t>بر اساس تحت پوشش قرار دادن زنان لازمالتعلیم است که این تحقیق نیز </a:t>
            </a:r>
            <a:r>
              <a:rPr lang="fa-IR" smtClean="0">
                <a:solidFill>
                  <a:srgbClr val="000000"/>
                </a:solidFill>
                <a:latin typeface="B zar "/>
                <a:cs typeface="B Zar" panose="00000400000000000000" pitchFamily="2" charset="-78"/>
              </a:rPr>
              <a:t>مشابه شرکائی </a:t>
            </a:r>
            <a:r>
              <a:rPr lang="fa-IR">
                <a:solidFill>
                  <a:srgbClr val="000000"/>
                </a:solidFill>
                <a:latin typeface="B zar "/>
                <a:cs typeface="B Zar" panose="00000400000000000000" pitchFamily="2" charset="-78"/>
              </a:rPr>
              <a:t>اردکانی و همکاران نشان میدهد در مجموعه اهداف بهجز موضوع زنان </a:t>
            </a:r>
            <a:r>
              <a:rPr lang="fa-IR" smtClean="0">
                <a:solidFill>
                  <a:srgbClr val="000000"/>
                </a:solidFill>
                <a:latin typeface="B zar "/>
                <a:cs typeface="B Zar" panose="00000400000000000000" pitchFamily="2" charset="-78"/>
              </a:rPr>
              <a:t>لازم التعلیم </a:t>
            </a:r>
            <a:r>
              <a:rPr lang="fa-IR">
                <a:solidFill>
                  <a:srgbClr val="000000"/>
                </a:solidFill>
                <a:latin typeface="B zar "/>
                <a:cs typeface="B Zar" panose="00000400000000000000" pitchFamily="2" charset="-78"/>
              </a:rPr>
              <a:t>موضع تبعیض/اقدام مثبتی براي دختران ارائه نشده است )شرکائی </a:t>
            </a:r>
            <a:r>
              <a:rPr lang="fa-IR" smtClean="0">
                <a:solidFill>
                  <a:srgbClr val="000000"/>
                </a:solidFill>
                <a:latin typeface="B zar "/>
                <a:cs typeface="B Zar" panose="00000400000000000000" pitchFamily="2" charset="-78"/>
              </a:rPr>
              <a:t>اردکانی، ریاحینژاد </a:t>
            </a:r>
            <a:r>
              <a:rPr lang="fa-IR">
                <a:solidFill>
                  <a:srgbClr val="000000"/>
                </a:solidFill>
                <a:latin typeface="B zar "/>
                <a:cs typeface="B Zar" panose="00000400000000000000" pitchFamily="2" charset="-78"/>
              </a:rPr>
              <a:t>و رزاقی، .(31 :1391در حوزه اصلاحات ساختاري و دستیابی به رویکرد </a:t>
            </a:r>
            <a:r>
              <a:rPr lang="fa-IR" smtClean="0">
                <a:solidFill>
                  <a:srgbClr val="000000"/>
                </a:solidFill>
                <a:latin typeface="B zar "/>
                <a:cs typeface="B Zar" panose="00000400000000000000" pitchFamily="2" charset="-78"/>
              </a:rPr>
              <a:t>تشابه محوري </a:t>
            </a:r>
            <a:r>
              <a:rPr lang="fa-IR">
                <a:solidFill>
                  <a:srgbClr val="000000"/>
                </a:solidFill>
                <a:latin typeface="B zar "/>
                <a:cs typeface="B Zar" panose="00000400000000000000" pitchFamily="2" charset="-78"/>
              </a:rPr>
              <a:t>حقوقی علیرغم تکرار ماده مربوط در برنامههاي توسعه تنها در چند حوزه </a:t>
            </a:r>
            <a:r>
              <a:rPr lang="fa-IR" smtClean="0">
                <a:solidFill>
                  <a:srgbClr val="000000"/>
                </a:solidFill>
                <a:latin typeface="B zar "/>
                <a:cs typeface="B Zar" panose="00000400000000000000" pitchFamily="2" charset="-78"/>
              </a:rPr>
              <a:t>ازجمله تغییر </a:t>
            </a:r>
            <a:r>
              <a:rPr lang="fa-IR">
                <a:solidFill>
                  <a:srgbClr val="000000"/>
                </a:solidFill>
                <a:latin typeface="B zar "/>
                <a:cs typeface="B Zar" panose="00000400000000000000" pitchFamily="2" charset="-78"/>
              </a:rPr>
              <a:t>نگرش جامعه نسبت به توانمندي زنان و سیاستگذاري براي حضور بیشتر پدر </a:t>
            </a:r>
            <a:r>
              <a:rPr lang="fa-IR" smtClean="0">
                <a:solidFill>
                  <a:srgbClr val="000000"/>
                </a:solidFill>
                <a:latin typeface="B zar "/>
                <a:cs typeface="B Zar" panose="00000400000000000000" pitchFamily="2" charset="-78"/>
              </a:rPr>
              <a:t>در واقعه </a:t>
            </a:r>
            <a:r>
              <a:rPr lang="fa-IR">
                <a:solidFill>
                  <a:srgbClr val="000000"/>
                </a:solidFill>
                <a:latin typeface="B zar "/>
                <a:cs typeface="B Zar" panose="00000400000000000000" pitchFamily="2" charset="-78"/>
              </a:rPr>
              <a:t>تولد اقدام تبعیض مثبتی صورت نگرفته 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Tree>
    <p:extLst>
      <p:ext uri="{BB962C8B-B14F-4D97-AF65-F5344CB8AC3E}">
        <p14:creationId xmlns:p14="http://schemas.microsoft.com/office/powerpoint/2010/main" val="6379109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 zar "/>
                <a:cs typeface="B Zar" panose="00000400000000000000" pitchFamily="2" charset="-78"/>
              </a:rPr>
              <a:t>یکی از مسائلی که تبعیضات مثبت به نفع زنان را به درجاتی خنثی میسازد، </a:t>
            </a:r>
            <a:r>
              <a:rPr lang="fa-IR" smtClean="0">
                <a:solidFill>
                  <a:srgbClr val="000000"/>
                </a:solidFill>
                <a:latin typeface="B zar "/>
                <a:cs typeface="B Zar" panose="00000400000000000000" pitchFamily="2" charset="-78"/>
              </a:rPr>
              <a:t>فقدان نگاه </a:t>
            </a:r>
            <a:r>
              <a:rPr lang="fa-IR">
                <a:solidFill>
                  <a:srgbClr val="000000"/>
                </a:solidFill>
                <a:latin typeface="B zar "/>
                <a:cs typeface="B Zar" panose="00000400000000000000" pitchFamily="2" charset="-78"/>
              </a:rPr>
              <a:t>همهجانبه نگرانه نسبت به اجراي سیاست است. در واقع اجراي بخش کوچکی از </a:t>
            </a:r>
            <a:r>
              <a:rPr lang="fa-IR" smtClean="0">
                <a:solidFill>
                  <a:srgbClr val="000000"/>
                </a:solidFill>
                <a:latin typeface="B zar "/>
                <a:cs typeface="B Zar" panose="00000400000000000000" pitchFamily="2" charset="-78"/>
              </a:rPr>
              <a:t>یک سیاست </a:t>
            </a:r>
            <a:r>
              <a:rPr lang="fa-IR">
                <a:solidFill>
                  <a:srgbClr val="000000"/>
                </a:solidFill>
                <a:latin typeface="B zar "/>
                <a:cs typeface="B Zar" panose="00000400000000000000" pitchFamily="2" charset="-78"/>
              </a:rPr>
              <a:t>ولو اینکه مبتنی بر اقدام/تبعیض مثبت باشد بدون در نظر گرفتن سایر ابعاد، </a:t>
            </a:r>
            <a:r>
              <a:rPr lang="fa-IR" smtClean="0">
                <a:solidFill>
                  <a:srgbClr val="000000"/>
                </a:solidFill>
                <a:latin typeface="B zar "/>
                <a:cs typeface="B Zar" panose="00000400000000000000" pitchFamily="2" charset="-78"/>
              </a:rPr>
              <a:t>عملاً آن </a:t>
            </a:r>
            <a:r>
              <a:rPr lang="fa-IR">
                <a:solidFill>
                  <a:srgbClr val="000000"/>
                </a:solidFill>
                <a:latin typeface="B zar "/>
                <a:cs typeface="B Zar" panose="00000400000000000000" pitchFamily="2" charset="-78"/>
              </a:rPr>
              <a:t>سیاست را از منظر اجرایی با چالش مواجه </a:t>
            </a:r>
            <a:r>
              <a:rPr lang="fa-IR" smtClean="0">
                <a:solidFill>
                  <a:srgbClr val="000000"/>
                </a:solidFill>
                <a:latin typeface="B zar "/>
                <a:cs typeface="B Zar" panose="00000400000000000000" pitchFamily="2" charset="-78"/>
              </a:rPr>
              <a:t>میسازد</a:t>
            </a:r>
            <a:endParaRPr lang="fa-IR">
              <a:latin typeface="B zar "/>
              <a:cs typeface="B Zar" panose="00000400000000000000" pitchFamily="2" charset="-78"/>
            </a:endParaRPr>
          </a:p>
        </p:txBody>
      </p:sp>
    </p:spTree>
    <p:extLst>
      <p:ext uri="{BB962C8B-B14F-4D97-AF65-F5344CB8AC3E}">
        <p14:creationId xmlns:p14="http://schemas.microsoft.com/office/powerpoint/2010/main" val="24049263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srgbClr val="000000"/>
                </a:solidFill>
                <a:latin typeface="B zar "/>
                <a:cs typeface="B Zar" panose="00000400000000000000" pitchFamily="2" charset="-78"/>
              </a:rPr>
              <a:t>بعنوان مثال در سند مربوط به توسعه</a:t>
            </a:r>
            <a:r>
              <a:rPr lang="fa-IR">
                <a:solidFill>
                  <a:prstClr val="black"/>
                </a:solidFill>
                <a:latin typeface="B zar "/>
                <a:cs typeface="B Zar" panose="00000400000000000000" pitchFamily="2" charset="-78"/>
              </a:rPr>
              <a:t>  </a:t>
            </a:r>
            <a:r>
              <a:rPr lang="fa-IR" smtClean="0">
                <a:solidFill>
                  <a:srgbClr val="000000"/>
                </a:solidFill>
                <a:latin typeface="B zar "/>
                <a:cs typeface="B Zar" panose="00000400000000000000" pitchFamily="2" charset="-78"/>
              </a:rPr>
              <a:t>آموزش </a:t>
            </a:r>
            <a:r>
              <a:rPr lang="fa-IR">
                <a:solidFill>
                  <a:srgbClr val="000000"/>
                </a:solidFill>
                <a:latin typeface="B zar "/>
                <a:cs typeface="B Zar" panose="00000400000000000000" pitchFamily="2" charset="-78"/>
              </a:rPr>
              <a:t>عالی زنان و بهمنظور آشتی فعالیتهاي تحصیلی و خانوادگی علاوه بر </a:t>
            </a:r>
            <a:r>
              <a:rPr lang="fa-IR" smtClean="0">
                <a:solidFill>
                  <a:srgbClr val="000000"/>
                </a:solidFill>
                <a:latin typeface="B zar "/>
                <a:cs typeface="B Zar" panose="00000400000000000000" pitchFamily="2" charset="-78"/>
              </a:rPr>
              <a:t>مرخصی بدون </a:t>
            </a:r>
            <a:r>
              <a:rPr lang="fa-IR">
                <a:solidFill>
                  <a:srgbClr val="000000"/>
                </a:solidFill>
                <a:latin typeface="B zar "/>
                <a:cs typeface="B Zar" panose="00000400000000000000" pitchFamily="2" charset="-78"/>
              </a:rPr>
              <a:t>احتساب سنوات بر ایجاد فضاي مراقبتی از کودك تأکید شده ولی چنانکه مطرح </a:t>
            </a:r>
            <a:r>
              <a:rPr lang="fa-IR" smtClean="0">
                <a:solidFill>
                  <a:srgbClr val="000000"/>
                </a:solidFill>
                <a:latin typeface="B zar "/>
                <a:cs typeface="B Zar" panose="00000400000000000000" pitchFamily="2" charset="-78"/>
              </a:rPr>
              <a:t>شد در </a:t>
            </a:r>
            <a:r>
              <a:rPr lang="fa-IR">
                <a:solidFill>
                  <a:srgbClr val="000000"/>
                </a:solidFill>
                <a:latin typeface="B zar "/>
                <a:cs typeface="B Zar" panose="00000400000000000000" pitchFamily="2" charset="-78"/>
              </a:rPr>
              <a:t>جریان خصوصیسازي یکی از بخشهایی که تحت تأثیر این جریان قرار </a:t>
            </a:r>
            <a:r>
              <a:rPr lang="fa-IR" smtClean="0">
                <a:solidFill>
                  <a:srgbClr val="000000"/>
                </a:solidFill>
                <a:latin typeface="B zar "/>
                <a:cs typeface="B Zar" panose="00000400000000000000" pitchFamily="2" charset="-78"/>
              </a:rPr>
              <a:t>گرفت مهدکودكها </a:t>
            </a:r>
            <a:r>
              <a:rPr lang="fa-IR">
                <a:solidFill>
                  <a:srgbClr val="000000"/>
                </a:solidFill>
                <a:latin typeface="B zar "/>
                <a:cs typeface="B Zar" panose="00000400000000000000" pitchFamily="2" charset="-78"/>
              </a:rPr>
              <a:t>بود، درواقع عملاً این سیاست در حوزههایی اجرایی شده و فاقد </a:t>
            </a:r>
            <a:r>
              <a:rPr lang="fa-IR" smtClean="0">
                <a:solidFill>
                  <a:srgbClr val="000000"/>
                </a:solidFill>
                <a:latin typeface="B zar "/>
                <a:cs typeface="B Zar" panose="00000400000000000000" pitchFamily="2" charset="-78"/>
              </a:rPr>
              <a:t>یک رویکرد </a:t>
            </a:r>
            <a:r>
              <a:rPr lang="fa-IR">
                <a:solidFill>
                  <a:srgbClr val="000000"/>
                </a:solidFill>
                <a:latin typeface="B zar "/>
                <a:cs typeface="B Zar" panose="00000400000000000000" pitchFamily="2" charset="-78"/>
              </a:rPr>
              <a:t>همه جانبهگرایانه بوده است؛ همچنین در خصوص آموزش به توسعه کمی </a:t>
            </a:r>
            <a:r>
              <a:rPr lang="fa-IR" smtClean="0">
                <a:solidFill>
                  <a:srgbClr val="000000"/>
                </a:solidFill>
                <a:latin typeface="B zar "/>
                <a:cs typeface="B Zar" panose="00000400000000000000" pitchFamily="2" charset="-78"/>
              </a:rPr>
              <a:t>آن توجه </a:t>
            </a:r>
            <a:r>
              <a:rPr lang="fa-IR">
                <a:solidFill>
                  <a:srgbClr val="000000"/>
                </a:solidFill>
                <a:latin typeface="B zar "/>
                <a:cs typeface="B Zar" panose="00000400000000000000" pitchFamily="2" charset="-78"/>
              </a:rPr>
              <a:t>شده ولی سالهاي طولانی آموزش ورود زنان به بازار کار را به تأخیر انداخته و </a:t>
            </a:r>
            <a:r>
              <a:rPr lang="fa-IR" smtClean="0">
                <a:solidFill>
                  <a:srgbClr val="000000"/>
                </a:solidFill>
                <a:latin typeface="B zar "/>
                <a:cs typeface="B Zar" panose="00000400000000000000" pitchFamily="2" charset="-78"/>
              </a:rPr>
              <a:t>تنها انتظارات </a:t>
            </a:r>
            <a:r>
              <a:rPr lang="fa-IR">
                <a:solidFill>
                  <a:srgbClr val="000000"/>
                </a:solidFill>
                <a:latin typeface="B zar "/>
                <a:cs typeface="B Zar" panose="00000400000000000000" pitchFamily="2" charset="-78"/>
              </a:rPr>
              <a:t>آنان را افزایش داده است</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4459458" y="4487593"/>
            <a:ext cx="2940148"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رویکرد همه جانبهگرایانه</a:t>
            </a:r>
            <a:endParaRPr lang="fa-IR" b="1">
              <a:solidFill>
                <a:srgbClr val="FF0000"/>
              </a:solidFill>
            </a:endParaRPr>
          </a:p>
        </p:txBody>
      </p:sp>
    </p:spTree>
    <p:extLst>
      <p:ext uri="{BB962C8B-B14F-4D97-AF65-F5344CB8AC3E}">
        <p14:creationId xmlns:p14="http://schemas.microsoft.com/office/powerpoint/2010/main" val="15697036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 zar "/>
                <a:cs typeface="B Zar" panose="00000400000000000000" pitchFamily="2" charset="-78"/>
              </a:rPr>
              <a:t>نابراین اگرچه صورتهایی از سیاستهاي اقدام/ تبعیض مثبت در مجموعه </a:t>
            </a:r>
            <a:r>
              <a:rPr lang="fa-IR" smtClean="0">
                <a:solidFill>
                  <a:srgbClr val="000000"/>
                </a:solidFill>
                <a:latin typeface="B zar "/>
                <a:cs typeface="B Zar" panose="00000400000000000000" pitchFamily="2" charset="-78"/>
              </a:rPr>
              <a:t>قوانین زنان </a:t>
            </a:r>
            <a:r>
              <a:rPr lang="fa-IR">
                <a:solidFill>
                  <a:srgbClr val="000000"/>
                </a:solidFill>
                <a:latin typeface="B zar "/>
                <a:cs typeface="B Zar" panose="00000400000000000000" pitchFamily="2" charset="-78"/>
              </a:rPr>
              <a:t>در حوزههاي آموزش و اشتغال وجود دارد اما به نظر میرسد این سیاستها </a:t>
            </a:r>
            <a:r>
              <a:rPr lang="fa-IR" smtClean="0">
                <a:solidFill>
                  <a:srgbClr val="000000"/>
                </a:solidFill>
                <a:latin typeface="B zar "/>
                <a:cs typeface="B Zar" panose="00000400000000000000" pitchFamily="2" charset="-78"/>
              </a:rPr>
              <a:t>تحت تأثیر </a:t>
            </a:r>
            <a:r>
              <a:rPr lang="fa-IR">
                <a:solidFill>
                  <a:srgbClr val="000000"/>
                </a:solidFill>
                <a:latin typeface="B zar "/>
                <a:cs typeface="B Zar" panose="00000400000000000000" pitchFamily="2" charset="-78"/>
              </a:rPr>
              <a:t>فقدان وفاق گفتمانی در حوزه زنان از ماهیت و کارکرد خود خارج شدهاند. </a:t>
            </a:r>
            <a:r>
              <a:rPr lang="fa-IR" smtClean="0">
                <a:solidFill>
                  <a:srgbClr val="000000"/>
                </a:solidFill>
                <a:latin typeface="B zar "/>
                <a:cs typeface="B Zar" panose="00000400000000000000" pitchFamily="2" charset="-78"/>
              </a:rPr>
              <a:t>به عبارتی </a:t>
            </a:r>
            <a:r>
              <a:rPr lang="fa-IR">
                <a:solidFill>
                  <a:srgbClr val="000000"/>
                </a:solidFill>
                <a:latin typeface="B zar "/>
                <a:cs typeface="B Zar" panose="00000400000000000000" pitchFamily="2" charset="-78"/>
              </a:rPr>
              <a:t>یا با فضاي گفتمانی در تضاد بوده و قابلیت اجرایی نیافتهاند و یا در برخی ابعاد </a:t>
            </a:r>
            <a:r>
              <a:rPr lang="fa-IR" smtClean="0">
                <a:solidFill>
                  <a:srgbClr val="000000"/>
                </a:solidFill>
                <a:latin typeface="B zar "/>
                <a:cs typeface="B Zar" panose="00000400000000000000" pitchFamily="2" charset="-78"/>
              </a:rPr>
              <a:t>اجرا شدهاند </a:t>
            </a:r>
            <a:r>
              <a:rPr lang="fa-IR">
                <a:solidFill>
                  <a:srgbClr val="000000"/>
                </a:solidFill>
                <a:latin typeface="B zar "/>
                <a:cs typeface="B Zar" panose="00000400000000000000" pitchFamily="2" charset="-78"/>
              </a:rPr>
              <a:t>و در وضعیت کلی زنان تأثیر چندانی نداشتهاند</a:t>
            </a:r>
            <a:r>
              <a:rPr lang="fa-IR">
                <a:latin typeface="B zar "/>
                <a:cs typeface="B Zar" panose="00000400000000000000" pitchFamily="2" charset="-78"/>
              </a:rPr>
              <a:t> </a:t>
            </a:r>
            <a:endParaRPr lang="fa-IR" smtClean="0">
              <a:latin typeface="B zar "/>
              <a:cs typeface="B Zar" panose="00000400000000000000" pitchFamily="2" charset="-78"/>
            </a:endParaRPr>
          </a:p>
          <a:p>
            <a:pPr algn="just"/>
            <a:r>
              <a:rPr lang="fa-IR">
                <a:latin typeface="B zar "/>
                <a:cs typeface="B Zar" panose="00000400000000000000" pitchFamily="2" charset="-78"/>
              </a:rPr>
              <a:t/>
            </a:r>
            <a:br>
              <a:rPr lang="fa-IR">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446663" y="4367284"/>
            <a:ext cx="2156346" cy="13632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فضاي گفتمانی</a:t>
            </a:r>
            <a:endParaRPr lang="fa-IR" b="1">
              <a:solidFill>
                <a:srgbClr val="FF0000"/>
              </a:solidFill>
            </a:endParaRPr>
          </a:p>
        </p:txBody>
      </p:sp>
    </p:spTree>
    <p:extLst>
      <p:ext uri="{BB962C8B-B14F-4D97-AF65-F5344CB8AC3E}">
        <p14:creationId xmlns:p14="http://schemas.microsoft.com/office/powerpoint/2010/main" val="336944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atin typeface="B zar "/>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
                <a:cs typeface="B Zar" panose="00000400000000000000" pitchFamily="2" charset="-78"/>
              </a:rPr>
              <a:t>بر این اساس این ها سیاست در دوران بعد از انقلاب اسلامی بهویژه از دوران برنامه سوم توسعه که بخش مربوط به زنان در برنامه شکل گرفت، موردتوجه سیاستگذاران بوده است و قوانین مربوط به افزایش سهمیه زنان در برخی مشاغل تا سیاست سهمی هاي در انتخاب مدیران زن مصادیقی از این توجه هستند. بااینوجود، زنان اگرچه نیمی از جمعیت کشور را تشکیل میدهند اما عملاً در بسیاري از حوزهها حضور ندارند. </a:t>
            </a:r>
          </a:p>
          <a:p>
            <a:pPr algn="just"/>
            <a:r>
              <a:rPr lang="fa-IR" smtClean="0">
                <a:latin typeface="B zar "/>
                <a:cs typeface="B Zar" panose="00000400000000000000" pitchFamily="2" charset="-78"/>
              </a:rPr>
              <a:t/>
            </a:r>
            <a:br>
              <a:rPr lang="fa-IR" smtClean="0">
                <a:latin typeface="B zar "/>
                <a:cs typeface="B Zar" panose="00000400000000000000" pitchFamily="2" charset="-78"/>
              </a:rPr>
            </a:br>
            <a:endParaRPr lang="fa-IR">
              <a:latin typeface="B zar "/>
              <a:cs typeface="B Zar" panose="00000400000000000000" pitchFamily="2" charset="-78"/>
            </a:endParaRPr>
          </a:p>
        </p:txBody>
      </p:sp>
      <p:sp>
        <p:nvSpPr>
          <p:cNvPr id="4" name="Flowchart: Process 3"/>
          <p:cNvSpPr/>
          <p:nvPr/>
        </p:nvSpPr>
        <p:spPr>
          <a:xfrm>
            <a:off x="1547446" y="4220308"/>
            <a:ext cx="3291840"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zar "/>
                <a:cs typeface="B Zar" panose="00000400000000000000" pitchFamily="2" charset="-78"/>
              </a:rPr>
              <a:t>افزایش سهمیه زنان</a:t>
            </a:r>
            <a:endParaRPr lang="fa-IR" b="1">
              <a:solidFill>
                <a:srgbClr val="FF0000"/>
              </a:solidFill>
            </a:endParaRPr>
          </a:p>
        </p:txBody>
      </p:sp>
    </p:spTree>
    <p:extLst>
      <p:ext uri="{BB962C8B-B14F-4D97-AF65-F5344CB8AC3E}">
        <p14:creationId xmlns:p14="http://schemas.microsoft.com/office/powerpoint/2010/main" val="3377069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7632</Words>
  <Application>Microsoft Office PowerPoint</Application>
  <PresentationFormat>Widescreen</PresentationFormat>
  <Paragraphs>185</Paragraphs>
  <Slides>85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85</vt:i4>
      </vt:variant>
    </vt:vector>
  </HeadingPairs>
  <TitlesOfParts>
    <vt:vector size="92" baseType="lpstr">
      <vt:lpstr>Arial</vt:lpstr>
      <vt:lpstr>B Zar</vt:lpstr>
      <vt:lpstr>B zar </vt:lpstr>
      <vt:lpstr>Calibri</vt:lpstr>
      <vt:lpstr>Calibri Light</vt:lpstr>
      <vt:lpstr>Times New Roman</vt:lpstr>
      <vt:lpstr>Office Theme</vt:lpstr>
      <vt:lpstr>عنوان مقاله: بررسی تبعیض مثبت در اسناد سیاستگذاري بر مبناي جنسیت </vt:lpstr>
      <vt:lpstr>PowerPoint Presentation</vt:lpstr>
      <vt:lpstr>PowerPoint Presentation</vt:lpstr>
      <vt:lpstr>واژه هاي کلیدي:</vt:lpstr>
      <vt:lpstr>مقدمه و بیان مسئله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چارچوب مفهومی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تحقیق</vt:lpstr>
      <vt:lpstr>PowerPoint Presentation</vt:lpstr>
      <vt:lpstr>یافته تحقیق</vt:lpstr>
      <vt:lpstr>فرصت توانمندسازي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تسهیل انجام نقشها یا سیاستهاي مرتبط با نقش1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تغییرات ساختاري</vt:lpstr>
      <vt:lpstr>PowerPoint Presentation</vt:lpstr>
      <vt:lpstr>PowerPoint Presentation</vt:lpstr>
      <vt:lpstr>PowerPoint Presentation</vt:lpstr>
      <vt:lpstr>PowerPoint Presentation</vt:lpstr>
      <vt:lpstr>PowerPoint Presentation</vt:lpstr>
      <vt:lpstr>رویکرد سهمیه اي</vt:lpstr>
      <vt:lpstr>PowerPoint Presentation</vt:lpstr>
      <vt:lpstr>PowerPoint Presentation</vt:lpstr>
      <vt:lpstr>عدم وفاق در گفتمان جنسیتی حاکم بر سیاستگذاري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بحث و نتیجه گیري</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تبعیض مثبت در اسناد سیاستگذاري بر مبناي جنسیت</dc:title>
  <dc:creator>MaZz!i</dc:creator>
  <cp:lastModifiedBy>MaZz!i</cp:lastModifiedBy>
  <cp:revision>22</cp:revision>
  <dcterms:created xsi:type="dcterms:W3CDTF">2023-07-06T09:03:46Z</dcterms:created>
  <dcterms:modified xsi:type="dcterms:W3CDTF">2023-07-06T12:00:48Z</dcterms:modified>
</cp:coreProperties>
</file>