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5" r:id="rId12"/>
    <p:sldId id="266" r:id="rId13"/>
    <p:sldId id="276" r:id="rId14"/>
    <p:sldId id="267" r:id="rId15"/>
    <p:sldId id="268" r:id="rId16"/>
    <p:sldId id="277" r:id="rId17"/>
    <p:sldId id="278" r:id="rId18"/>
    <p:sldId id="269" r:id="rId19"/>
    <p:sldId id="270" r:id="rId20"/>
    <p:sldId id="271" r:id="rId21"/>
    <p:sldId id="272" r:id="rId22"/>
    <p:sldId id="273" r:id="rId23"/>
    <p:sldId id="274" r:id="rId24"/>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70" d="100"/>
          <a:sy n="70" d="100"/>
        </p:scale>
        <p:origin x="726" y="72"/>
      </p:cViewPr>
      <p:guideLst/>
    </p:cSldViewPr>
  </p:slideViewPr>
  <p:outlineViewPr>
    <p:cViewPr>
      <p:scale>
        <a:sx n="33" d="100"/>
        <a:sy n="33" d="100"/>
      </p:scale>
      <p:origin x="0" y="-1437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3FA4404F-6B9F-452A-A864-D8513AD19FD7}" type="datetimeFigureOut">
              <a:rPr lang="fa-IR" smtClean="0"/>
              <a:t>30/01/1445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B63B5B-4E1A-4403-910F-F907FB903BDA}" type="slidenum">
              <a:rPr lang="fa-IR" smtClean="0"/>
              <a:t>‹#›</a:t>
            </a:fld>
            <a:endParaRPr lang="fa-IR"/>
          </a:p>
        </p:txBody>
      </p:sp>
    </p:spTree>
    <p:extLst>
      <p:ext uri="{BB962C8B-B14F-4D97-AF65-F5344CB8AC3E}">
        <p14:creationId xmlns:p14="http://schemas.microsoft.com/office/powerpoint/2010/main" val="587226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FA4404F-6B9F-452A-A864-D8513AD19FD7}" type="datetimeFigureOut">
              <a:rPr lang="fa-IR" smtClean="0"/>
              <a:t>30/01/1445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B63B5B-4E1A-4403-910F-F907FB903BDA}" type="slidenum">
              <a:rPr lang="fa-IR" smtClean="0"/>
              <a:t>‹#›</a:t>
            </a:fld>
            <a:endParaRPr lang="fa-IR"/>
          </a:p>
        </p:txBody>
      </p:sp>
    </p:spTree>
    <p:extLst>
      <p:ext uri="{BB962C8B-B14F-4D97-AF65-F5344CB8AC3E}">
        <p14:creationId xmlns:p14="http://schemas.microsoft.com/office/powerpoint/2010/main" val="3877552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FA4404F-6B9F-452A-A864-D8513AD19FD7}" type="datetimeFigureOut">
              <a:rPr lang="fa-IR" smtClean="0"/>
              <a:t>30/01/1445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B63B5B-4E1A-4403-910F-F907FB903BDA}" type="slidenum">
              <a:rPr lang="fa-IR" smtClean="0"/>
              <a:t>‹#›</a:t>
            </a:fld>
            <a:endParaRPr lang="fa-IR"/>
          </a:p>
        </p:txBody>
      </p:sp>
    </p:spTree>
    <p:extLst>
      <p:ext uri="{BB962C8B-B14F-4D97-AF65-F5344CB8AC3E}">
        <p14:creationId xmlns:p14="http://schemas.microsoft.com/office/powerpoint/2010/main" val="1330368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FA4404F-6B9F-452A-A864-D8513AD19FD7}" type="datetimeFigureOut">
              <a:rPr lang="fa-IR" smtClean="0"/>
              <a:t>30/01/1445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B63B5B-4E1A-4403-910F-F907FB903BDA}" type="slidenum">
              <a:rPr lang="fa-IR" smtClean="0"/>
              <a:t>‹#›</a:t>
            </a:fld>
            <a:endParaRPr lang="fa-IR"/>
          </a:p>
        </p:txBody>
      </p:sp>
    </p:spTree>
    <p:extLst>
      <p:ext uri="{BB962C8B-B14F-4D97-AF65-F5344CB8AC3E}">
        <p14:creationId xmlns:p14="http://schemas.microsoft.com/office/powerpoint/2010/main" val="493686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A4404F-6B9F-452A-A864-D8513AD19FD7}" type="datetimeFigureOut">
              <a:rPr lang="fa-IR" smtClean="0"/>
              <a:t>30/01/1445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B63B5B-4E1A-4403-910F-F907FB903BDA}" type="slidenum">
              <a:rPr lang="fa-IR" smtClean="0"/>
              <a:t>‹#›</a:t>
            </a:fld>
            <a:endParaRPr lang="fa-IR"/>
          </a:p>
        </p:txBody>
      </p:sp>
    </p:spTree>
    <p:extLst>
      <p:ext uri="{BB962C8B-B14F-4D97-AF65-F5344CB8AC3E}">
        <p14:creationId xmlns:p14="http://schemas.microsoft.com/office/powerpoint/2010/main" val="24382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3FA4404F-6B9F-452A-A864-D8513AD19FD7}" type="datetimeFigureOut">
              <a:rPr lang="fa-IR" smtClean="0"/>
              <a:t>30/01/1445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8B63B5B-4E1A-4403-910F-F907FB903BDA}" type="slidenum">
              <a:rPr lang="fa-IR" smtClean="0"/>
              <a:t>‹#›</a:t>
            </a:fld>
            <a:endParaRPr lang="fa-IR"/>
          </a:p>
        </p:txBody>
      </p:sp>
    </p:spTree>
    <p:extLst>
      <p:ext uri="{BB962C8B-B14F-4D97-AF65-F5344CB8AC3E}">
        <p14:creationId xmlns:p14="http://schemas.microsoft.com/office/powerpoint/2010/main" val="1288263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3FA4404F-6B9F-452A-A864-D8513AD19FD7}" type="datetimeFigureOut">
              <a:rPr lang="fa-IR" smtClean="0"/>
              <a:t>30/01/1445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8B63B5B-4E1A-4403-910F-F907FB903BDA}" type="slidenum">
              <a:rPr lang="fa-IR" smtClean="0"/>
              <a:t>‹#›</a:t>
            </a:fld>
            <a:endParaRPr lang="fa-IR"/>
          </a:p>
        </p:txBody>
      </p:sp>
    </p:spTree>
    <p:extLst>
      <p:ext uri="{BB962C8B-B14F-4D97-AF65-F5344CB8AC3E}">
        <p14:creationId xmlns:p14="http://schemas.microsoft.com/office/powerpoint/2010/main" val="3701957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3FA4404F-6B9F-452A-A864-D8513AD19FD7}" type="datetimeFigureOut">
              <a:rPr lang="fa-IR" smtClean="0"/>
              <a:t>30/01/1445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8B63B5B-4E1A-4403-910F-F907FB903BDA}" type="slidenum">
              <a:rPr lang="fa-IR" smtClean="0"/>
              <a:t>‹#›</a:t>
            </a:fld>
            <a:endParaRPr lang="fa-IR"/>
          </a:p>
        </p:txBody>
      </p:sp>
    </p:spTree>
    <p:extLst>
      <p:ext uri="{BB962C8B-B14F-4D97-AF65-F5344CB8AC3E}">
        <p14:creationId xmlns:p14="http://schemas.microsoft.com/office/powerpoint/2010/main" val="2430054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4404F-6B9F-452A-A864-D8513AD19FD7}" type="datetimeFigureOut">
              <a:rPr lang="fa-IR" smtClean="0"/>
              <a:t>30/01/1445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8B63B5B-4E1A-4403-910F-F907FB903BDA}" type="slidenum">
              <a:rPr lang="fa-IR" smtClean="0"/>
              <a:t>‹#›</a:t>
            </a:fld>
            <a:endParaRPr lang="fa-IR"/>
          </a:p>
        </p:txBody>
      </p:sp>
    </p:spTree>
    <p:extLst>
      <p:ext uri="{BB962C8B-B14F-4D97-AF65-F5344CB8AC3E}">
        <p14:creationId xmlns:p14="http://schemas.microsoft.com/office/powerpoint/2010/main" val="3041263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4404F-6B9F-452A-A864-D8513AD19FD7}" type="datetimeFigureOut">
              <a:rPr lang="fa-IR" smtClean="0"/>
              <a:t>30/01/1445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8B63B5B-4E1A-4403-910F-F907FB903BDA}" type="slidenum">
              <a:rPr lang="fa-IR" smtClean="0"/>
              <a:t>‹#›</a:t>
            </a:fld>
            <a:endParaRPr lang="fa-IR"/>
          </a:p>
        </p:txBody>
      </p:sp>
    </p:spTree>
    <p:extLst>
      <p:ext uri="{BB962C8B-B14F-4D97-AF65-F5344CB8AC3E}">
        <p14:creationId xmlns:p14="http://schemas.microsoft.com/office/powerpoint/2010/main" val="3484814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4404F-6B9F-452A-A864-D8513AD19FD7}" type="datetimeFigureOut">
              <a:rPr lang="fa-IR" smtClean="0"/>
              <a:t>30/01/1445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8B63B5B-4E1A-4403-910F-F907FB903BDA}" type="slidenum">
              <a:rPr lang="fa-IR" smtClean="0"/>
              <a:t>‹#›</a:t>
            </a:fld>
            <a:endParaRPr lang="fa-IR"/>
          </a:p>
        </p:txBody>
      </p:sp>
    </p:spTree>
    <p:extLst>
      <p:ext uri="{BB962C8B-B14F-4D97-AF65-F5344CB8AC3E}">
        <p14:creationId xmlns:p14="http://schemas.microsoft.com/office/powerpoint/2010/main" val="2085851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FA4404F-6B9F-452A-A864-D8513AD19FD7}" type="datetimeFigureOut">
              <a:rPr lang="fa-IR" smtClean="0"/>
              <a:t>30/01/1445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8B63B5B-4E1A-4403-910F-F907FB903BDA}" type="slidenum">
              <a:rPr lang="fa-IR" smtClean="0"/>
              <a:t>‹#›</a:t>
            </a:fld>
            <a:endParaRPr lang="fa-IR"/>
          </a:p>
        </p:txBody>
      </p:sp>
    </p:spTree>
    <p:extLst>
      <p:ext uri="{BB962C8B-B14F-4D97-AF65-F5344CB8AC3E}">
        <p14:creationId xmlns:p14="http://schemas.microsoft.com/office/powerpoint/2010/main" val="1226021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solidFill>
                  <a:srgbClr val="FF0000"/>
                </a:solidFill>
                <a:cs typeface="B Zar" panose="00000400000000000000" pitchFamily="2" charset="-78"/>
              </a:rPr>
              <a:t>عنوان مقاله: </a:t>
            </a:r>
            <a:r>
              <a:rPr lang="fa-IR" smtClean="0">
                <a:cs typeface="B Zar" panose="00000400000000000000" pitchFamily="2" charset="-78"/>
              </a:rPr>
              <a:t/>
            </a:r>
            <a:br>
              <a:rPr lang="fa-IR" smtClean="0">
                <a:cs typeface="B Zar" panose="00000400000000000000" pitchFamily="2" charset="-78"/>
              </a:rPr>
            </a:br>
            <a:r>
              <a:rPr lang="fa-IR" smtClean="0">
                <a:cs typeface="B Zar" panose="00000400000000000000" pitchFamily="2" charset="-78"/>
              </a:rPr>
              <a:t>دو نگرش اساسی به جامعه</a:t>
            </a:r>
            <a:endParaRPr lang="fa-IR">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a:t>
            </a:r>
            <a:r>
              <a:rPr lang="fa-IR" smtClean="0">
                <a:cs typeface="B Zar" panose="00000400000000000000" pitchFamily="2" charset="-78"/>
              </a:rPr>
              <a:t>: محمد توکل</a:t>
            </a:r>
          </a:p>
          <a:p>
            <a:r>
              <a:rPr lang="fa-IR" smtClean="0">
                <a:solidFill>
                  <a:srgbClr val="FF0000"/>
                </a:solidFill>
                <a:cs typeface="B Zar" panose="00000400000000000000" pitchFamily="2" charset="-78"/>
              </a:rPr>
              <a:t>منبع</a:t>
            </a:r>
            <a:r>
              <a:rPr lang="fa-IR" smtClean="0">
                <a:cs typeface="B Zar" panose="00000400000000000000" pitchFamily="2" charset="-78"/>
              </a:rPr>
              <a:t>: رشد آمورش علوم اجتماعی پاییز 1368، شماره 1</a:t>
            </a:r>
          </a:p>
          <a:p>
            <a:endParaRPr lang="fa-IR">
              <a:cs typeface="B Zar" panose="00000400000000000000" pitchFamily="2" charset="-78"/>
            </a:endParaRPr>
          </a:p>
        </p:txBody>
      </p:sp>
    </p:spTree>
    <p:extLst>
      <p:ext uri="{BB962C8B-B14F-4D97-AF65-F5344CB8AC3E}">
        <p14:creationId xmlns:p14="http://schemas.microsoft.com/office/powerpoint/2010/main" val="3665904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مقابل این دیدگاه نسبت به جامعه، چشم انداز متفاوت دیگری وجود دارد و آن دیدگاهی است که جامعه را مشتکل از بخش های گوناگون مجزا می داند و سابقه تاریخی آن به  شکل گیری خود رشته جامعه شناسی بر می گردد. از پیشگامان این نگرش می توان از «چارلز کاری» نام برد که کتاب سه جلدی اش، تحت عنوان  «</a:t>
            </a:r>
            <a:r>
              <a:rPr lang="fa-IR" b="1" smtClean="0">
                <a:solidFill>
                  <a:srgbClr val="FF0000"/>
                </a:solidFill>
                <a:cs typeface="B Zar" panose="00000400000000000000" pitchFamily="2" charset="-78"/>
              </a:rPr>
              <a:t>اصول علم اجتماعی</a:t>
            </a:r>
            <a:r>
              <a:rPr lang="fa-IR" smtClean="0">
                <a:cs typeface="B Zar" panose="00000400000000000000" pitchFamily="2" charset="-78"/>
              </a:rPr>
              <a:t>» در سال های 1858-59 به چاپ رسید.  </a:t>
            </a:r>
            <a:endParaRPr lang="fa-IR">
              <a:cs typeface="B Zar" panose="00000400000000000000" pitchFamily="2" charset="-78"/>
            </a:endParaRPr>
          </a:p>
        </p:txBody>
      </p:sp>
    </p:spTree>
    <p:extLst>
      <p:ext uri="{BB962C8B-B14F-4D97-AF65-F5344CB8AC3E}">
        <p14:creationId xmlns:p14="http://schemas.microsoft.com/office/powerpoint/2010/main" val="3096686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در حقیقت او  جامعه را به مجموعه ای از افراد تقلیل داد و سعی کرد اصول و قواعد و نیز اصطلاحات سیستم های علم مکانیک . فیزیک را برای جامعه به کار برد،  واژه هایی مثل «</a:t>
            </a:r>
            <a:r>
              <a:rPr lang="fa-IR">
                <a:solidFill>
                  <a:srgbClr val="FF0000"/>
                </a:solidFill>
                <a:cs typeface="B Zar" panose="00000400000000000000" pitchFamily="2" charset="-78"/>
              </a:rPr>
              <a:t>جاذبه اجتماعی</a:t>
            </a:r>
            <a:r>
              <a:rPr lang="fa-IR">
                <a:solidFill>
                  <a:prstClr val="black"/>
                </a:solidFill>
                <a:cs typeface="B Zar" panose="00000400000000000000" pitchFamily="2" charset="-78"/>
              </a:rPr>
              <a:t>» ، «</a:t>
            </a:r>
            <a:r>
              <a:rPr lang="fa-IR">
                <a:solidFill>
                  <a:srgbClr val="FF0000"/>
                </a:solidFill>
                <a:cs typeface="B Zar" panose="00000400000000000000" pitchFamily="2" charset="-78"/>
              </a:rPr>
              <a:t>فاصله اجتماعی</a:t>
            </a:r>
            <a:r>
              <a:rPr lang="fa-IR">
                <a:solidFill>
                  <a:prstClr val="black"/>
                </a:solidFill>
                <a:cs typeface="B Zar" panose="00000400000000000000" pitchFamily="2" charset="-78"/>
              </a:rPr>
              <a:t>»  و یا به عنوان مثال تفسیر اجتماعی از تئوری های گرما و حرکت و نتیجه گیریهایی مثل این که هر چه تفاوت بین افراد بیشتر است (مثلا جاییکه تقسیم کار وجود دارد. تماس اجتماعی در سال 1910 به چاپ رسید. </a:t>
            </a:r>
          </a:p>
          <a:p>
            <a:endParaRPr lang="fa-IR"/>
          </a:p>
        </p:txBody>
      </p:sp>
    </p:spTree>
    <p:extLst>
      <p:ext uri="{BB962C8B-B14F-4D97-AF65-F5344CB8AC3E}">
        <p14:creationId xmlns:p14="http://schemas.microsoft.com/office/powerpoint/2010/main" val="2705755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2912012" y="1825625"/>
            <a:ext cx="8441788" cy="4351338"/>
          </a:xfrm>
        </p:spPr>
        <p:txBody>
          <a:bodyPr>
            <a:normAutofit/>
          </a:bodyPr>
          <a:lstStyle/>
          <a:p>
            <a:pPr algn="just"/>
            <a:r>
              <a:rPr lang="fa-IR" smtClean="0">
                <a:cs typeface="B Zar" panose="00000400000000000000" pitchFamily="2" charset="-78"/>
              </a:rPr>
              <a:t> نیز دیدگاهی  مشابه با چارلز کاری دارد. در این  کتاب به عنوان مثال او فضای اجتماعی را با فضای فیزیکی مقایسه  می کند و عوامل اقتصادی، فکری و اخلاقی را به عنوان 3 محور  معادل  </a:t>
            </a:r>
            <a:r>
              <a:rPr lang="en-US" smtClean="0">
                <a:cs typeface="B Zar" panose="00000400000000000000" pitchFamily="2" charset="-78"/>
              </a:rPr>
              <a:t>oz</a:t>
            </a:r>
            <a:r>
              <a:rPr lang="fa-IR" smtClean="0">
                <a:cs typeface="B Zar" panose="00000400000000000000" pitchFamily="2" charset="-78"/>
              </a:rPr>
              <a:t>، </a:t>
            </a:r>
            <a:r>
              <a:rPr lang="en-US" smtClean="0">
                <a:cs typeface="B Zar" panose="00000400000000000000" pitchFamily="2" charset="-78"/>
              </a:rPr>
              <a:t>oy</a:t>
            </a:r>
            <a:r>
              <a:rPr lang="fa-IR" smtClean="0">
                <a:cs typeface="B Zar" panose="00000400000000000000" pitchFamily="2" charset="-78"/>
              </a:rPr>
              <a:t>، </a:t>
            </a:r>
            <a:r>
              <a:rPr lang="en-US" smtClean="0">
                <a:cs typeface="B Zar" panose="00000400000000000000" pitchFamily="2" charset="-78"/>
              </a:rPr>
              <a:t>ox</a:t>
            </a:r>
            <a:r>
              <a:rPr lang="fa-IR" smtClean="0">
                <a:cs typeface="B Zar" panose="00000400000000000000" pitchFamily="2" charset="-78"/>
              </a:rPr>
              <a:t> فضای سه بعدی  می گیرید از جامعه شناسان مشهورتر می بایست به «پارتو» اشاره کنیم که کتابش موسوم به «ذهن و جامعه» در سال 1916 به چاپ رسید و در سال 1935 به انگلیسی ترجمه شد. از نظر </a:t>
            </a:r>
            <a:r>
              <a:rPr lang="fa-IR" b="1" smtClean="0">
                <a:solidFill>
                  <a:srgbClr val="FF0000"/>
                </a:solidFill>
                <a:cs typeface="B Zar" panose="00000400000000000000" pitchFamily="2" charset="-78"/>
              </a:rPr>
              <a:t>پارتو</a:t>
            </a:r>
            <a:r>
              <a:rPr lang="fa-IR" smtClean="0">
                <a:cs typeface="B Zar" panose="00000400000000000000" pitchFamily="2" charset="-78"/>
              </a:rPr>
              <a:t>، اشاره کنیم که کتابش موسوم به «ذهن و جامعه»  در سال 1916 به چاپ رسید و در سال 1935 به انگلیسی ترجمه شد. از نظر پارتو افراد مولکلوهای نظم اجتماعی هستند»</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1847850" cy="2466975"/>
          </a:xfrm>
          <a:prstGeom prst="rect">
            <a:avLst/>
          </a:prstGeom>
        </p:spPr>
      </p:pic>
      <p:sp>
        <p:nvSpPr>
          <p:cNvPr id="5" name="TextBox 4"/>
          <p:cNvSpPr txBox="1"/>
          <p:nvPr/>
        </p:nvSpPr>
        <p:spPr>
          <a:xfrm>
            <a:off x="1012874" y="4628271"/>
            <a:ext cx="1392701" cy="369332"/>
          </a:xfrm>
          <a:prstGeom prst="rect">
            <a:avLst/>
          </a:prstGeom>
          <a:noFill/>
        </p:spPr>
        <p:txBody>
          <a:bodyPr wrap="square" rtlCol="1">
            <a:spAutoFit/>
          </a:bodyPr>
          <a:lstStyle/>
          <a:p>
            <a:pPr algn="ctr"/>
            <a:r>
              <a:rPr lang="fa-IR" b="1" smtClean="0">
                <a:solidFill>
                  <a:srgbClr val="FF0000"/>
                </a:solidFill>
                <a:cs typeface="B Zar" panose="00000400000000000000" pitchFamily="2" charset="-78"/>
              </a:rPr>
              <a:t>پارتو</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2236501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او می گوید : « من به دنبال بنا نهادن  یک نظام جامعه شناسی بر پایه مدل مکانیک، فیزیک، شیمی هستیم. « «ویس» نیز نظری مشابه دارد. برای او آگاهی  یک تجمع الکترون- پروتن است. چنین شیوه تفکری حداقل به شکل پروتن است. چنین شیوه تفکری  حداقل به شکل تند افراطی به شکل تند افراطی و صریحش هر چند از مد افتاد با این حال همچنان در سایه «</a:t>
            </a:r>
            <a:r>
              <a:rPr lang="fa-IR" b="1">
                <a:solidFill>
                  <a:srgbClr val="FF0000"/>
                </a:solidFill>
                <a:cs typeface="B Zar" panose="00000400000000000000" pitchFamily="2" charset="-78"/>
              </a:rPr>
              <a:t>روش های جامعه شناختی</a:t>
            </a:r>
            <a:r>
              <a:rPr lang="fa-IR">
                <a:solidFill>
                  <a:prstClr val="black"/>
                </a:solidFill>
                <a:cs typeface="B Zar" panose="00000400000000000000" pitchFamily="2" charset="-78"/>
              </a:rPr>
              <a:t>» متعددی باقی ماند، مقل جامعه شناسی «</a:t>
            </a:r>
            <a:r>
              <a:rPr lang="fa-IR" b="1">
                <a:solidFill>
                  <a:srgbClr val="FF0000"/>
                </a:solidFill>
                <a:cs typeface="B Zar" panose="00000400000000000000" pitchFamily="2" charset="-78"/>
              </a:rPr>
              <a:t>رفتار گرایانه</a:t>
            </a:r>
            <a:r>
              <a:rPr lang="fa-IR">
                <a:solidFill>
                  <a:prstClr val="black"/>
                </a:solidFill>
                <a:cs typeface="B Zar" panose="00000400000000000000" pitchFamily="2" charset="-78"/>
              </a:rPr>
              <a:t>» و جامعه شناسی «عملی» (شبیه روان شناسی رفتاری و عملی)</a:t>
            </a:r>
          </a:p>
          <a:p>
            <a:endParaRPr lang="fa-IR"/>
          </a:p>
        </p:txBody>
      </p:sp>
    </p:spTree>
    <p:extLst>
      <p:ext uri="{BB962C8B-B14F-4D97-AF65-F5344CB8AC3E}">
        <p14:creationId xmlns:p14="http://schemas.microsoft.com/office/powerpoint/2010/main" val="438631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2733674" y="1825625"/>
            <a:ext cx="8620125" cy="4351338"/>
          </a:xfrm>
        </p:spPr>
        <p:txBody>
          <a:bodyPr/>
          <a:lstStyle/>
          <a:p>
            <a:pPr algn="just"/>
            <a:r>
              <a:rPr lang="fa-IR" smtClean="0">
                <a:cs typeface="B Zar" panose="00000400000000000000" pitchFamily="2" charset="-78"/>
              </a:rPr>
              <a:t>ممکن است شود که چرا تاکنون نامی از مارکس جزئ طرفدار نگرش تفکیکی به میان نیاورده ایم. اگرچه ممکن است مارکس را مسئول تحول بعدی </a:t>
            </a:r>
            <a:r>
              <a:rPr lang="fa-IR" b="1" smtClean="0">
                <a:solidFill>
                  <a:srgbClr val="FF0000"/>
                </a:solidFill>
                <a:cs typeface="B Zar" panose="00000400000000000000" pitchFamily="2" charset="-78"/>
              </a:rPr>
              <a:t>مارکسیسم  انسانی  ماتریالیستی </a:t>
            </a:r>
            <a:r>
              <a:rPr lang="fa-IR" smtClean="0">
                <a:cs typeface="B Zar" panose="00000400000000000000" pitchFamily="2" charset="-78"/>
              </a:rPr>
              <a:t>( و الزاما دارای نگرش دوم) به حساب آورد. با این وجود تا ان جا که  به شخص خود او مربوط می شود او به کلیت جامعه معتقد بود. البته او در جایی  گفته است که در نظر گرفتن  جامعه  به عنوان یک موضوع  جداگانه و تنها، تصوری غلط و خیالی است»</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1895475" cy="2409825"/>
          </a:xfrm>
          <a:prstGeom prst="rect">
            <a:avLst/>
          </a:prstGeom>
        </p:spPr>
      </p:pic>
    </p:spTree>
    <p:extLst>
      <p:ext uri="{BB962C8B-B14F-4D97-AF65-F5344CB8AC3E}">
        <p14:creationId xmlns:p14="http://schemas.microsoft.com/office/powerpoint/2010/main" val="3332532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cs typeface="B Zar" panose="00000400000000000000" pitchFamily="2" charset="-78"/>
              </a:rPr>
              <a:t>ام مارکس در نوشتجات اقتصادی و فلسفی بیشتر به تشریح این مساله پرداخته  است. در این تالیف او می گوید :» بالاتر از هر چیز لازم  است که از فرض مجدد جامعه به عنوان یک انتزاع و قرار دادن آن در مقابل فرد اجتناب به عمل آورد. فرد یک موجود اجتماعی است...</a:t>
            </a:r>
          </a:p>
        </p:txBody>
      </p:sp>
    </p:spTree>
    <p:extLst>
      <p:ext uri="{BB962C8B-B14F-4D97-AF65-F5344CB8AC3E}">
        <p14:creationId xmlns:p14="http://schemas.microsoft.com/office/powerpoint/2010/main" val="2045361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r>
              <a:rPr lang="fa-IR" sz="2600">
                <a:solidFill>
                  <a:prstClr val="black"/>
                </a:solidFill>
                <a:cs typeface="B Zar" panose="00000400000000000000" pitchFamily="2" charset="-78"/>
              </a:rPr>
              <a:t>اگرچه انسان یک فرد بیگانه  است- و این ویژگی اوست که او را تبدیل به یک فرد م  کند، یک وجد اجتماعی واقعا فردی – به همان سان انسان کل است. کل ایده آل، هستی ذهنی جامعه آن طور که اندیشیده شده است، آن طور که تجربه شده است... در حقیقت  اندیشه و وجود از هم مجزا هستند. اما در ضمن هر دو یک وحدت را تشکیل می دهند. </a:t>
            </a:r>
            <a:endParaRPr lang="fa-IR"/>
          </a:p>
        </p:txBody>
      </p:sp>
    </p:spTree>
    <p:extLst>
      <p:ext uri="{BB962C8B-B14F-4D97-AF65-F5344CB8AC3E}">
        <p14:creationId xmlns:p14="http://schemas.microsoft.com/office/powerpoint/2010/main" val="1170428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prstClr val="black"/>
                </a:solidFill>
                <a:cs typeface="B Zar" panose="00000400000000000000" pitchFamily="2" charset="-78"/>
              </a:rPr>
              <a:t>به هر حال طبقه بندی مارکس از زیر بنا و رو بنا با تاکید بر شیوه های تولید به عنوان زیر بنا به طور خاص و فاکتورهای </a:t>
            </a:r>
            <a:r>
              <a:rPr lang="fa-IR" sz="2600" smtClean="0">
                <a:solidFill>
                  <a:prstClr val="black"/>
                </a:solidFill>
                <a:cs typeface="B Zar" panose="00000400000000000000" pitchFamily="2" charset="-78"/>
              </a:rPr>
              <a:t> اقتصادی </a:t>
            </a:r>
            <a:r>
              <a:rPr lang="fa-IR" sz="2600">
                <a:solidFill>
                  <a:prstClr val="black"/>
                </a:solidFill>
                <a:cs typeface="B Zar" panose="00000400000000000000" pitchFamily="2" charset="-78"/>
              </a:rPr>
              <a:t>به طور عام، زمینه را برای برداشت های جبرگرایانه  و تک عاملی متفاوت  از اقتصادی به طور عام، زمینه را برای برداشت های جبر گرایانه و تک عاملی متفاوت، از  اقتصاد گرایی (انگلس، کاوتسکی، برنشتاین) تکنیک گرایی (</a:t>
            </a:r>
            <a:r>
              <a:rPr lang="fa-IR" sz="2600" smtClean="0">
                <a:solidFill>
                  <a:prstClr val="black"/>
                </a:solidFill>
                <a:cs typeface="B Zar" panose="00000400000000000000" pitchFamily="2" charset="-78"/>
              </a:rPr>
              <a:t>بوخارین، </a:t>
            </a:r>
            <a:r>
              <a:rPr lang="fa-IR" sz="2600">
                <a:solidFill>
                  <a:prstClr val="black"/>
                </a:solidFill>
                <a:cs typeface="B Zar" panose="00000400000000000000" pitchFamily="2" charset="-78"/>
              </a:rPr>
              <a:t>ویت فوگل، بوگدانو) تا </a:t>
            </a:r>
            <a:r>
              <a:rPr lang="fa-IR" sz="2600" b="1">
                <a:solidFill>
                  <a:srgbClr val="FF0000"/>
                </a:solidFill>
                <a:cs typeface="B Zar" panose="00000400000000000000" pitchFamily="2" charset="-78"/>
              </a:rPr>
              <a:t>جغرافیاگرایی</a:t>
            </a:r>
            <a:r>
              <a:rPr lang="fa-IR" sz="2600">
                <a:solidFill>
                  <a:prstClr val="black"/>
                </a:solidFill>
                <a:cs typeface="B Zar" panose="00000400000000000000" pitchFamily="2" charset="-78"/>
              </a:rPr>
              <a:t>  با </a:t>
            </a:r>
            <a:r>
              <a:rPr lang="fa-IR" sz="2600" b="1">
                <a:solidFill>
                  <a:srgbClr val="FF0000"/>
                </a:solidFill>
                <a:cs typeface="B Zar" panose="00000400000000000000" pitchFamily="2" charset="-78"/>
              </a:rPr>
              <a:t>محیط گرایی </a:t>
            </a:r>
            <a:r>
              <a:rPr lang="fa-IR" sz="2600">
                <a:solidFill>
                  <a:prstClr val="black"/>
                </a:solidFill>
                <a:cs typeface="B Zar" panose="00000400000000000000" pitchFamily="2" charset="-78"/>
              </a:rPr>
              <a:t>(پله خانو) و غیره  هموار کرد. لازم است به منظور تکمیل بحث این دو دیدگاه نسبت به جامعه تذکراتی را افزود.</a:t>
            </a:r>
          </a:p>
          <a:p>
            <a:endParaRPr lang="fa-IR"/>
          </a:p>
        </p:txBody>
      </p:sp>
      <p:sp>
        <p:nvSpPr>
          <p:cNvPr id="4" name="Flowchart: Process 3"/>
          <p:cNvSpPr/>
          <p:nvPr/>
        </p:nvSpPr>
        <p:spPr>
          <a:xfrm>
            <a:off x="838200" y="4431323"/>
            <a:ext cx="3052690" cy="140676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cs typeface="B Zar" panose="00000400000000000000" pitchFamily="2" charset="-78"/>
              </a:rPr>
              <a:t>برداشت های جبرگرایانه  و تک عاملی</a:t>
            </a:r>
            <a:endParaRPr lang="fa-IR" b="1">
              <a:solidFill>
                <a:srgbClr val="FF0000"/>
              </a:solidFill>
            </a:endParaRPr>
          </a:p>
        </p:txBody>
      </p:sp>
    </p:spTree>
    <p:extLst>
      <p:ext uri="{BB962C8B-B14F-4D97-AF65-F5344CB8AC3E}">
        <p14:creationId xmlns:p14="http://schemas.microsoft.com/office/powerpoint/2010/main" val="1375231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الف- بعضی نظریه پردازان اجتماعی هستند که با آن که رویکرد اول را به جامعه داشته اند یعنی برای جامعه وحدت کلی اساسی قایل شده اند،  با این حال جامعه را به عنوان یک مفهوم ایستا در نظر گرفته اند و عامل دینامیک  زمان را نیز در این مفهوم وارد کرده اند. باین طریق این دسته امکان یافته اند موانع بین دو نگرش مذکور را از بین نگرش مذکور را از بین ببرند. </a:t>
            </a:r>
            <a:endParaRPr lang="fa-IR">
              <a:cs typeface="B Zar" panose="00000400000000000000" pitchFamily="2" charset="-78"/>
            </a:endParaRPr>
          </a:p>
        </p:txBody>
      </p:sp>
      <p:sp>
        <p:nvSpPr>
          <p:cNvPr id="4" name="Flowchart: Process 3"/>
          <p:cNvSpPr/>
          <p:nvPr/>
        </p:nvSpPr>
        <p:spPr>
          <a:xfrm>
            <a:off x="838200" y="3798277"/>
            <a:ext cx="2489982" cy="14630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مفهوم ایستا</a:t>
            </a:r>
            <a:endParaRPr lang="fa-IR" b="1">
              <a:solidFill>
                <a:srgbClr val="FF0000"/>
              </a:solidFill>
            </a:endParaRPr>
          </a:p>
        </p:txBody>
      </p:sp>
    </p:spTree>
    <p:extLst>
      <p:ext uri="{BB962C8B-B14F-4D97-AF65-F5344CB8AC3E}">
        <p14:creationId xmlns:p14="http://schemas.microsoft.com/office/powerpoint/2010/main" val="1848434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«تونیس « با روش سیستماتیک موفق به ایجاد یک تمایز بین جامعه (گمل شافت و اجتماع(گمن شافت) و اجتماع (گمن شافت) گردید. ولی این ماکس شلر بود که به بعدا به گونه ای موثرتر فرایند زمانی را در تقسیم بندی وارد کرده و یک پویایی  و استمرار تاریخی به آن داد.  شلر «اجتماع» و «جامعه» و «توده» را این گونه تشریح می کند:</a:t>
            </a:r>
            <a:endParaRPr lang="fa-IR">
              <a:cs typeface="B Zar" panose="00000400000000000000" pitchFamily="2" charset="-78"/>
            </a:endParaRPr>
          </a:p>
        </p:txBody>
      </p:sp>
      <p:sp>
        <p:nvSpPr>
          <p:cNvPr id="4" name="Flowchart: Process 3"/>
          <p:cNvSpPr/>
          <p:nvPr/>
        </p:nvSpPr>
        <p:spPr>
          <a:xfrm>
            <a:off x="6513342" y="4001294"/>
            <a:ext cx="3207434" cy="13786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روش سیستماتیک</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838200" y="3056939"/>
            <a:ext cx="2903806" cy="2495550"/>
          </a:xfrm>
          <a:prstGeom prst="rect">
            <a:avLst/>
          </a:prstGeom>
        </p:spPr>
      </p:pic>
      <p:sp>
        <p:nvSpPr>
          <p:cNvPr id="7" name="TextBox 6"/>
          <p:cNvSpPr txBox="1"/>
          <p:nvPr/>
        </p:nvSpPr>
        <p:spPr>
          <a:xfrm>
            <a:off x="1308295" y="5936566"/>
            <a:ext cx="1477108" cy="523220"/>
          </a:xfrm>
          <a:prstGeom prst="rect">
            <a:avLst/>
          </a:prstGeom>
          <a:noFill/>
        </p:spPr>
        <p:txBody>
          <a:bodyPr wrap="square" rtlCol="1">
            <a:spAutoFit/>
          </a:bodyPr>
          <a:lstStyle/>
          <a:p>
            <a:r>
              <a:rPr lang="fa-IR" sz="2800" b="1">
                <a:solidFill>
                  <a:srgbClr val="FF0000"/>
                </a:solidFill>
                <a:cs typeface="B Zar" panose="00000400000000000000" pitchFamily="2" charset="-78"/>
              </a:rPr>
              <a:t>ماکس شلر</a:t>
            </a:r>
            <a:endParaRPr lang="fa-IR" b="1">
              <a:solidFill>
                <a:srgbClr val="FF0000"/>
              </a:solidFill>
            </a:endParaRPr>
          </a:p>
        </p:txBody>
      </p:sp>
    </p:spTree>
    <p:extLst>
      <p:ext uri="{BB962C8B-B14F-4D97-AF65-F5344CB8AC3E}">
        <p14:creationId xmlns:p14="http://schemas.microsoft.com/office/powerpoint/2010/main" val="4240302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تعاریفی که از مفهوم جامعه در فلسفه های گوناگون اجتماعی بدست داده شده است. آنقدر  زیاد است که با اطمینان می توانیم بگوییم تعداد این تعاریف لااقل  به اندازه تعداد فیلسوفان اجتماعی و نظریه پردازان  اجتماعی است که در این خصوص نظر داده اند. با این وجود قطعا این مسئله مشکل غیر قابل حلی در جهت رسیدن به شناختی از مفهوم جامعه نمی تواند باشد به نظر ما می توان همه این تفاسیر کاملا متفاوت را در دودسته (تیپ، طبقه بندی کرد. </a:t>
            </a:r>
          </a:p>
          <a:p>
            <a:r>
              <a:rPr lang="fa-IR" smtClean="0">
                <a:cs typeface="B Zar" panose="00000400000000000000" pitchFamily="2" charset="-78"/>
              </a:rPr>
              <a:t>الف- در تعاریف دسته اولف جامعه به عنوان یک وحدت در بر گیرنده در نظر گرفته یم شود. </a:t>
            </a:r>
          </a:p>
          <a:p>
            <a:r>
              <a:rPr lang="fa-IR" smtClean="0">
                <a:cs typeface="B Zar" panose="00000400000000000000" pitchFamily="2" charset="-78"/>
              </a:rPr>
              <a:t>ب- در این دسته جامعه به عنوان  مجموعه ای از بخش های متفاوت  و مجزا به حساب می آید. </a:t>
            </a:r>
            <a:endParaRPr lang="fa-IR">
              <a:cs typeface="B Zar" panose="00000400000000000000" pitchFamily="2" charset="-78"/>
            </a:endParaRPr>
          </a:p>
        </p:txBody>
      </p:sp>
      <p:sp>
        <p:nvSpPr>
          <p:cNvPr id="4" name="Flowchart: Process 3"/>
          <p:cNvSpPr/>
          <p:nvPr/>
        </p:nvSpPr>
        <p:spPr>
          <a:xfrm>
            <a:off x="1924334" y="5158854"/>
            <a:ext cx="3193576" cy="8598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فلسفه های گوناگون اجتماعی</a:t>
            </a:r>
            <a:endParaRPr lang="fa-IR" b="1">
              <a:solidFill>
                <a:srgbClr val="FF0000"/>
              </a:solidFill>
            </a:endParaRPr>
          </a:p>
        </p:txBody>
      </p:sp>
    </p:spTree>
    <p:extLst>
      <p:ext uri="{BB962C8B-B14F-4D97-AF65-F5344CB8AC3E}">
        <p14:creationId xmlns:p14="http://schemas.microsoft.com/office/powerpoint/2010/main" val="3608450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حقیقت «جامعه» یک مفهوم  فراگیر  نیست که بتواند معرف  همه «اجتماعاتی» باشد.که از طریق خون،  سنت و تاریخ با یکدیگر پیوند داشته  و متحد هستند و بر عکس جامعه تنها متشکل از بقایا  و ویرانه هایی است که از هم پاشیدگی  و تلاش داخلی  اجتماعات، ایجاد شده است . انگاه  ک دیگر  وحدت – حیات  اجتماعی حاکم نباشد. ان زمان که </a:t>
            </a:r>
            <a:r>
              <a:rPr lang="fa-IR" b="1" smtClean="0">
                <a:solidFill>
                  <a:srgbClr val="FF0000"/>
                </a:solidFill>
                <a:cs typeface="B Zar" panose="00000400000000000000" pitchFamily="2" charset="-78"/>
              </a:rPr>
              <a:t>اجماع قدرت ایجاد پیوستگی و تشبه در افراد  </a:t>
            </a:r>
            <a:r>
              <a:rPr lang="fa-IR" smtClean="0">
                <a:cs typeface="B Zar" panose="00000400000000000000" pitchFamily="2" charset="-78"/>
              </a:rPr>
              <a:t>و تبدیل  آنها به اعضا زنده را نداشته باشد) انگاه به یک جامعه می رسیم یعنی واحدی که تنها بر توافق قراردادی استوار است. هنگامی که «قرارداد» و اعتبار آن از بین می رود، نتیجه آن ایجاد «توده ای» سازمان نیافته  است که تنها عامل پیوستگی و وحدت آن محرک های حسی لحظه ای و تاثیر پذیری متقابل است. </a:t>
            </a:r>
            <a:endParaRPr lang="fa-IR">
              <a:cs typeface="B Zar" panose="00000400000000000000" pitchFamily="2" charset="-78"/>
            </a:endParaRPr>
          </a:p>
        </p:txBody>
      </p:sp>
    </p:spTree>
    <p:extLst>
      <p:ext uri="{BB962C8B-B14F-4D97-AF65-F5344CB8AC3E}">
        <p14:creationId xmlns:p14="http://schemas.microsoft.com/office/powerpoint/2010/main" val="1079351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راستا لازم است اهمیت ماکس وبر  به خصوص مناسبتی را که نظریه ای در باب عقلانی شدن برای ساختار رو به تغییر جامعه دارد متذکر شویم: ح یعنی تغییر ساختاری جامعه تحت تحول زمان دار  از غیر عقلانی به عقلانی. </a:t>
            </a:r>
          </a:p>
          <a:p>
            <a:pPr algn="just"/>
            <a:r>
              <a:rPr lang="fa-IR" smtClean="0">
                <a:cs typeface="B Zar" panose="00000400000000000000" pitchFamily="2" charset="-78"/>
              </a:rPr>
              <a:t>ب- ممکن است در مورد مفاهیم و تعاریف جامعه دوتایی ها (کوپل ها) دیگری یافت شوند،  موازی با آنچه ما گفتیم به عنوان مثال بعضی جامعه شناسان علاقه مندند که جامعه را  تحت تئوری های ارگانیکی و مکانیکی و یا به مقولات کل گرایانه و تحلیلی، و یا کل گرایانه و فرد گرایانه تقسیم کنند. بهر تقدیر دوتایی را که ما انتخاب کردیم در برگیرنده آنهاست و راهگشایی بیشتری دارد در فهم نظریات  و بینش های شمار در فلسفه های اجتماعی و اندیشه های جامعه شناختی</a:t>
            </a:r>
            <a:endParaRPr lang="fa-IR">
              <a:cs typeface="B Zar" panose="00000400000000000000" pitchFamily="2" charset="-78"/>
            </a:endParaRPr>
          </a:p>
        </p:txBody>
      </p:sp>
      <p:sp>
        <p:nvSpPr>
          <p:cNvPr id="4" name="Flowchart: Process 3"/>
          <p:cNvSpPr/>
          <p:nvPr/>
        </p:nvSpPr>
        <p:spPr>
          <a:xfrm>
            <a:off x="1069145" y="5396254"/>
            <a:ext cx="3024554" cy="91564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مقولات کل گرایانه و تحلیلی</a:t>
            </a:r>
            <a:endParaRPr lang="fa-IR" b="1">
              <a:solidFill>
                <a:srgbClr val="FF0000"/>
              </a:solidFill>
            </a:endParaRPr>
          </a:p>
        </p:txBody>
      </p:sp>
    </p:spTree>
    <p:extLst>
      <p:ext uri="{BB962C8B-B14F-4D97-AF65-F5344CB8AC3E}">
        <p14:creationId xmlns:p14="http://schemas.microsoft.com/office/powerpoint/2010/main" val="1889809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339403" y="827464"/>
            <a:ext cx="9569003" cy="5349499"/>
          </a:xfrm>
          <a:prstGeom prst="rect">
            <a:avLst/>
          </a:prstGeom>
        </p:spPr>
      </p:pic>
    </p:spTree>
    <p:extLst>
      <p:ext uri="{BB962C8B-B14F-4D97-AF65-F5344CB8AC3E}">
        <p14:creationId xmlns:p14="http://schemas.microsoft.com/office/powerpoint/2010/main" val="2255564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838200" y="769038"/>
            <a:ext cx="10662633" cy="5407925"/>
          </a:xfrm>
          <a:prstGeom prst="rect">
            <a:avLst/>
          </a:prstGeom>
        </p:spPr>
      </p:pic>
    </p:spTree>
    <p:extLst>
      <p:ext uri="{BB962C8B-B14F-4D97-AF65-F5344CB8AC3E}">
        <p14:creationId xmlns:p14="http://schemas.microsoft.com/office/powerpoint/2010/main" val="3637681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روشن است که تقسیم بندی این انواع مثالی(تیپ های ایده آل) تنها یک تقسیم بندی، روش شناسانه است و همچون انواع مثالی در نظریه و  این پیش فرض درباره آن وجود دارد که احتمالا برداشت های متفاوتی از هر نوع  وجود دارد اما انها در ضمن تفاوت های جزیی که با یکدیگر دارند، با این حال همه متقارند به همان </a:t>
            </a:r>
            <a:r>
              <a:rPr lang="fa-IR" b="1" smtClean="0">
                <a:solidFill>
                  <a:srgbClr val="FF0000"/>
                </a:solidFill>
                <a:cs typeface="B Zar" panose="00000400000000000000" pitchFamily="2" charset="-78"/>
              </a:rPr>
              <a:t>چپ مفهومی</a:t>
            </a:r>
            <a:r>
              <a:rPr lang="fa-IR"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212695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اولین نرخ مثالی، با آنکه جامعه به عنوان واحدی دارای تقسیم بندی ها، کارکردها بخش ها و سطوح مختلف در نظر گرفته می شود. در همان حال همه این جنبه های متفاوت در کل، واحدی یکپارچه و پیوسته را تشکیل می دهد و اصولا بدون چنین پیوستگی این جنبه های متفاوت معنا و مفهومی نخواهد داشت. در نوع دوم مثالی، تقسیم بندی ها، بخش ها و سطوح مختلف نقش خودمختار داشته و تفکیک پذیر به خودش ختم می شود و نه به کلیت حال در این چهارچوب به بحث در باب تئوری های اجتماعی می پردازیم و برای رعایت اختصار تنها تئوریهای مهم را مورد بررسی قرار خواهیم داد. </a:t>
            </a:r>
            <a:endParaRPr lang="fa-IR">
              <a:cs typeface="B Zar" panose="00000400000000000000" pitchFamily="2" charset="-78"/>
            </a:endParaRPr>
          </a:p>
        </p:txBody>
      </p:sp>
      <p:sp>
        <p:nvSpPr>
          <p:cNvPr id="5" name="Flowchart: Process 4"/>
          <p:cNvSpPr/>
          <p:nvPr/>
        </p:nvSpPr>
        <p:spPr>
          <a:xfrm>
            <a:off x="838200" y="4600135"/>
            <a:ext cx="3812345"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واحدی یکپارچه و پیوسته</a:t>
            </a:r>
            <a:endParaRPr lang="fa-IR" b="1">
              <a:solidFill>
                <a:srgbClr val="FF0000"/>
              </a:solidFill>
            </a:endParaRPr>
          </a:p>
        </p:txBody>
      </p:sp>
    </p:spTree>
    <p:extLst>
      <p:ext uri="{BB962C8B-B14F-4D97-AF65-F5344CB8AC3E}">
        <p14:creationId xmlns:p14="http://schemas.microsoft.com/office/powerpoint/2010/main" val="977282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2855742" y="1825625"/>
            <a:ext cx="8498058" cy="4351338"/>
          </a:xfrm>
        </p:spPr>
        <p:txBody>
          <a:bodyPr/>
          <a:lstStyle/>
          <a:p>
            <a:pPr algn="just"/>
            <a:r>
              <a:rPr lang="fa-IR" smtClean="0">
                <a:cs typeface="B Zar" panose="00000400000000000000" pitchFamily="2" charset="-78"/>
              </a:rPr>
              <a:t>افلاطون و ارسطو در زمره اولین ها بودند که جمعی بودن جامعه را مرد تاکید قرار دادند. ارسطو در همان حال که غریزه اجتماعی را طبعا در نهاد همه افراد موجود می دانست.  معنی اجتماعی بودن را به عنوان یک نیروی داخلی  یا ذاتی برای انسان تصور می کرد- در همان حال  انرا عامل در حد یک نیروی خارجی نیز می پنداشت (مثلا فراهم آوردن یک زندگی آسوده) و به خاطر همین است که می بینیم ارسطو بر مفهوم عدالت که می توان آن را با آموزش و مقررات و قوانین کنترل تنبیه و غیره پایدار نگاه داشت اصرار می ورزد</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1905000" cy="2619375"/>
          </a:xfrm>
          <a:prstGeom prst="rect">
            <a:avLst/>
          </a:prstGeom>
        </p:spPr>
      </p:pic>
      <p:sp>
        <p:nvSpPr>
          <p:cNvPr id="5" name="TextBox 4"/>
          <p:cNvSpPr txBox="1"/>
          <p:nvPr/>
        </p:nvSpPr>
        <p:spPr>
          <a:xfrm>
            <a:off x="1115451" y="4579937"/>
            <a:ext cx="1350498"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افلاطون</a:t>
            </a:r>
            <a:endParaRPr lang="fa-IR">
              <a:solidFill>
                <a:srgbClr val="FF0000"/>
              </a:solidFill>
            </a:endParaRPr>
          </a:p>
        </p:txBody>
      </p:sp>
    </p:spTree>
    <p:extLst>
      <p:ext uri="{BB962C8B-B14F-4D97-AF65-F5344CB8AC3E}">
        <p14:creationId xmlns:p14="http://schemas.microsoft.com/office/powerpoint/2010/main" val="3638314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3052688" y="1825625"/>
            <a:ext cx="8301111" cy="4351338"/>
          </a:xfrm>
        </p:spPr>
        <p:txBody>
          <a:bodyPr/>
          <a:lstStyle/>
          <a:p>
            <a:pPr algn="just"/>
            <a:r>
              <a:rPr lang="fa-IR" smtClean="0">
                <a:cs typeface="B Zar" panose="00000400000000000000" pitchFamily="2" charset="-78"/>
              </a:rPr>
              <a:t>همین مفهوم وحدت و جمعی بودن جامعه را می شود به طور طور صریح یا ضمنی در بیشتر تعالیم  اجتماعی مذهبی دید. اگر بخواهیم در این خصوص تنها یک مثال بباوریم  می توانیم از «توماس آکوییناس» نام ببریم که نظریه اش بسیار شبیه نظر ارسطو است. در نظر او جامعه یک کل است و به علاوه، جامعه انسانی بسوی یک وحدت هماهنگ و متشکل هماهنگ و مشکل پیش می رود.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05794"/>
            <a:ext cx="2095500" cy="2095500"/>
          </a:xfrm>
          <a:prstGeom prst="rect">
            <a:avLst/>
          </a:prstGeom>
        </p:spPr>
      </p:pic>
      <p:sp>
        <p:nvSpPr>
          <p:cNvPr id="5" name="TextBox 4"/>
          <p:cNvSpPr txBox="1"/>
          <p:nvPr/>
        </p:nvSpPr>
        <p:spPr>
          <a:xfrm>
            <a:off x="838200" y="4216400"/>
            <a:ext cx="1794217" cy="954107"/>
          </a:xfrm>
          <a:prstGeom prst="rect">
            <a:avLst/>
          </a:prstGeom>
          <a:noFill/>
        </p:spPr>
        <p:txBody>
          <a:bodyPr wrap="square" rtlCol="1">
            <a:spAutoFit/>
          </a:bodyPr>
          <a:lstStyle/>
          <a:p>
            <a:pPr algn="ctr"/>
            <a:r>
              <a:rPr lang="fa-IR" sz="2800">
                <a:solidFill>
                  <a:srgbClr val="FF0000"/>
                </a:solidFill>
                <a:cs typeface="B Zar" panose="00000400000000000000" pitchFamily="2" charset="-78"/>
              </a:rPr>
              <a:t>توماس آکوییناس</a:t>
            </a:r>
            <a:endParaRPr lang="fa-IR">
              <a:solidFill>
                <a:srgbClr val="FF0000"/>
              </a:solidFill>
            </a:endParaRPr>
          </a:p>
        </p:txBody>
      </p:sp>
    </p:spTree>
    <p:extLst>
      <p:ext uri="{BB962C8B-B14F-4D97-AF65-F5344CB8AC3E}">
        <p14:creationId xmlns:p14="http://schemas.microsoft.com/office/powerpoint/2010/main" val="2222743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3457574" y="1825625"/>
            <a:ext cx="7896225" cy="4351338"/>
          </a:xfrm>
        </p:spPr>
        <p:txBody>
          <a:bodyPr/>
          <a:lstStyle/>
          <a:p>
            <a:pPr algn="just"/>
            <a:r>
              <a:rPr lang="fa-IR" smtClean="0">
                <a:cs typeface="B Zar" panose="00000400000000000000" pitchFamily="2" charset="-78"/>
              </a:rPr>
              <a:t>با نزدیک تر شدن به زمان خودمان، در نظریات منتسکیو به عنوان مثال، نیز  به مفهوم مشابهی از جامعه بر می خوریم در جامعه شناسی معاصر در حقیقت دورکیم، یکی از برجسته ترین جامعه شناسانی است که در عامل جمعی بودن جامعه تاکید می ورزد. او می گوید «روش ها و شیوه های جمعی کار و تفکر دارای یک واقعیت در ورای افرادند. افرادیکه  در هر لحظه از زمان خود را با این شیوه ها مطابق و هماهنگ می کنند...»</a:t>
            </a:r>
          </a:p>
          <a:p>
            <a:endParaRPr lang="fa-IR">
              <a:cs typeface="B Zar"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825625"/>
            <a:ext cx="2619375" cy="1743075"/>
          </a:xfrm>
          <a:prstGeom prst="rect">
            <a:avLst/>
          </a:prstGeom>
        </p:spPr>
      </p:pic>
      <p:sp>
        <p:nvSpPr>
          <p:cNvPr id="5" name="TextBox 4"/>
          <p:cNvSpPr txBox="1"/>
          <p:nvPr/>
        </p:nvSpPr>
        <p:spPr>
          <a:xfrm>
            <a:off x="1395265" y="4001294"/>
            <a:ext cx="1505243"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منتسکیو</a:t>
            </a:r>
            <a:endParaRPr lang="fa-IR">
              <a:solidFill>
                <a:srgbClr val="FF0000"/>
              </a:solidFill>
            </a:endParaRPr>
          </a:p>
        </p:txBody>
      </p:sp>
    </p:spTree>
    <p:extLst>
      <p:ext uri="{BB962C8B-B14F-4D97-AF65-F5344CB8AC3E}">
        <p14:creationId xmlns:p14="http://schemas.microsoft.com/office/powerpoint/2010/main" val="3744777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2841674" y="1825625"/>
            <a:ext cx="8512126" cy="4351338"/>
          </a:xfrm>
        </p:spPr>
        <p:txBody>
          <a:bodyPr/>
          <a:lstStyle/>
          <a:p>
            <a:pPr algn="just"/>
            <a:r>
              <a:rPr lang="fa-IR" smtClean="0">
                <a:cs typeface="B Zar" panose="00000400000000000000" pitchFamily="2" charset="-78"/>
              </a:rPr>
              <a:t>وبر نیز به کیفیت جامعه اذعان داشت. اما نظر او  با دورکیم متفاوت است. او در همان  حال که به کلیت جامعه اعتقاد داشت و نقش افراد نیز تاکید می ورزید و از این رو در مقابل تاکیدی که دورکیم بر نهادهای اجتماعی داشت، و وبر نیز بر کنش اجتماعی تاکید می کرد: او می گوید «فرد...عامل و تنها عامل رفتار معنی دار است» به عنوان تذکری گذرا در اینجا باید اهمیت بسیار زیادی را که این تاکید متفاوت در مسئله جبر اجتماعی دارد متذکر شویم.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1828800" cy="2505075"/>
          </a:xfrm>
          <a:prstGeom prst="rect">
            <a:avLst/>
          </a:prstGeom>
        </p:spPr>
      </p:pic>
      <p:sp>
        <p:nvSpPr>
          <p:cNvPr id="5" name="Flowchart: Process 4"/>
          <p:cNvSpPr/>
          <p:nvPr/>
        </p:nvSpPr>
        <p:spPr>
          <a:xfrm>
            <a:off x="3212123" y="4614202"/>
            <a:ext cx="2208628" cy="13786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نهادهای اجتماعی</a:t>
            </a:r>
            <a:endParaRPr lang="fa-IR" b="1">
              <a:solidFill>
                <a:srgbClr val="FF0000"/>
              </a:solidFill>
            </a:endParaRPr>
          </a:p>
        </p:txBody>
      </p:sp>
    </p:spTree>
    <p:extLst>
      <p:ext uri="{BB962C8B-B14F-4D97-AF65-F5344CB8AC3E}">
        <p14:creationId xmlns:p14="http://schemas.microsoft.com/office/powerpoint/2010/main" val="3144644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2940148" y="1825625"/>
            <a:ext cx="8413652" cy="4351338"/>
          </a:xfrm>
        </p:spPr>
        <p:txBody>
          <a:bodyPr/>
          <a:lstStyle/>
          <a:p>
            <a:pPr algn="just"/>
            <a:r>
              <a:rPr lang="fa-IR" smtClean="0">
                <a:cs typeface="B Zar" panose="00000400000000000000" pitchFamily="2" charset="-78"/>
              </a:rPr>
              <a:t>«موریس بلاندل» به اختصار نظریه مشابهی را مطرح کرده است. او می گوید جامعه واقعیتی است که در آن همگرایی از نیروهای مادی، حیاتی و معنوی وجود دارد. از میان مکاتب جدیدتر جامعه شناختی می بایستی همچنین از فونکسیونالیست ها به عنوان طرفداران مفهوم وحدت کلی جامعه نام برد.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690688"/>
            <a:ext cx="1876425" cy="2438400"/>
          </a:xfrm>
          <a:prstGeom prst="rect">
            <a:avLst/>
          </a:prstGeom>
        </p:spPr>
      </p:pic>
      <p:sp>
        <p:nvSpPr>
          <p:cNvPr id="5" name="Flowchart: Process 4"/>
          <p:cNvSpPr/>
          <p:nvPr/>
        </p:nvSpPr>
        <p:spPr>
          <a:xfrm>
            <a:off x="5669280" y="4276579"/>
            <a:ext cx="2405575"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فونکسیونالیست ها</a:t>
            </a:r>
            <a:endParaRPr lang="fa-IR" b="1">
              <a:solidFill>
                <a:srgbClr val="FF0000"/>
              </a:solidFill>
            </a:endParaRPr>
          </a:p>
        </p:txBody>
      </p:sp>
    </p:spTree>
    <p:extLst>
      <p:ext uri="{BB962C8B-B14F-4D97-AF65-F5344CB8AC3E}">
        <p14:creationId xmlns:p14="http://schemas.microsoft.com/office/powerpoint/2010/main" val="3872899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1936</Words>
  <Application>Microsoft Office PowerPoint</Application>
  <PresentationFormat>Widescreen</PresentationFormat>
  <Paragraphs>39</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B Zar</vt:lpstr>
      <vt:lpstr>Calibri</vt:lpstr>
      <vt:lpstr>Calibri Light</vt:lpstr>
      <vt:lpstr>Times New Roman</vt:lpstr>
      <vt:lpstr>Office Theme</vt:lpstr>
      <vt:lpstr>عنوان مقاله:  دو نگرش اساسی به جامعه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جامعه دو نگرش اساسی به جامعه</dc:title>
  <dc:creator>MaZz!i</dc:creator>
  <cp:lastModifiedBy>MaZz!i</cp:lastModifiedBy>
  <cp:revision>30</cp:revision>
  <dcterms:created xsi:type="dcterms:W3CDTF">2023-08-15T15:29:27Z</dcterms:created>
  <dcterms:modified xsi:type="dcterms:W3CDTF">2023-08-16T17:10:45Z</dcterms:modified>
</cp:coreProperties>
</file>