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347"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348" r:id="rId20"/>
    <p:sldId id="273" r:id="rId21"/>
    <p:sldId id="274" r:id="rId22"/>
    <p:sldId id="349" r:id="rId23"/>
    <p:sldId id="275" r:id="rId24"/>
    <p:sldId id="276" r:id="rId25"/>
    <p:sldId id="277" r:id="rId26"/>
    <p:sldId id="350" r:id="rId27"/>
    <p:sldId id="278" r:id="rId28"/>
    <p:sldId id="351" r:id="rId29"/>
    <p:sldId id="279" r:id="rId30"/>
    <p:sldId id="280" r:id="rId31"/>
    <p:sldId id="281" r:id="rId32"/>
    <p:sldId id="352" r:id="rId33"/>
    <p:sldId id="282" r:id="rId34"/>
    <p:sldId id="283" r:id="rId35"/>
    <p:sldId id="284" r:id="rId36"/>
    <p:sldId id="285" r:id="rId37"/>
    <p:sldId id="286" r:id="rId38"/>
    <p:sldId id="287" r:id="rId39"/>
    <p:sldId id="353" r:id="rId40"/>
    <p:sldId id="288" r:id="rId41"/>
    <p:sldId id="354" r:id="rId42"/>
    <p:sldId id="289" r:id="rId43"/>
    <p:sldId id="355" r:id="rId44"/>
    <p:sldId id="290" r:id="rId45"/>
    <p:sldId id="291" r:id="rId46"/>
    <p:sldId id="357" r:id="rId47"/>
    <p:sldId id="356" r:id="rId48"/>
    <p:sldId id="292" r:id="rId49"/>
    <p:sldId id="358" r:id="rId50"/>
    <p:sldId id="293" r:id="rId51"/>
    <p:sldId id="294" r:id="rId52"/>
    <p:sldId id="295" r:id="rId53"/>
    <p:sldId id="359" r:id="rId54"/>
    <p:sldId id="296" r:id="rId55"/>
    <p:sldId id="297" r:id="rId56"/>
    <p:sldId id="298" r:id="rId57"/>
    <p:sldId id="299" r:id="rId58"/>
    <p:sldId id="300" r:id="rId59"/>
    <p:sldId id="360" r:id="rId60"/>
    <p:sldId id="302" r:id="rId61"/>
    <p:sldId id="303" r:id="rId62"/>
    <p:sldId id="304" r:id="rId63"/>
    <p:sldId id="305" r:id="rId64"/>
    <p:sldId id="306" r:id="rId65"/>
    <p:sldId id="307" r:id="rId66"/>
    <p:sldId id="308" r:id="rId67"/>
    <p:sldId id="361" r:id="rId68"/>
    <p:sldId id="309" r:id="rId69"/>
    <p:sldId id="362" r:id="rId70"/>
    <p:sldId id="310" r:id="rId71"/>
    <p:sldId id="311" r:id="rId72"/>
    <p:sldId id="312" r:id="rId73"/>
    <p:sldId id="313" r:id="rId74"/>
    <p:sldId id="314" r:id="rId75"/>
    <p:sldId id="363" r:id="rId76"/>
    <p:sldId id="315" r:id="rId77"/>
    <p:sldId id="364" r:id="rId78"/>
    <p:sldId id="316" r:id="rId79"/>
    <p:sldId id="317" r:id="rId80"/>
    <p:sldId id="365" r:id="rId81"/>
    <p:sldId id="318" r:id="rId82"/>
    <p:sldId id="367" r:id="rId83"/>
    <p:sldId id="366" r:id="rId84"/>
    <p:sldId id="319" r:id="rId85"/>
    <p:sldId id="368" r:id="rId86"/>
    <p:sldId id="320" r:id="rId87"/>
    <p:sldId id="321" r:id="rId88"/>
    <p:sldId id="322" r:id="rId89"/>
    <p:sldId id="323" r:id="rId90"/>
    <p:sldId id="324" r:id="rId91"/>
    <p:sldId id="369" r:id="rId92"/>
    <p:sldId id="325" r:id="rId93"/>
    <p:sldId id="326" r:id="rId94"/>
    <p:sldId id="327" r:id="rId95"/>
    <p:sldId id="328" r:id="rId96"/>
    <p:sldId id="370" r:id="rId97"/>
    <p:sldId id="371" r:id="rId98"/>
    <p:sldId id="329" r:id="rId99"/>
    <p:sldId id="375" r:id="rId100"/>
    <p:sldId id="330" r:id="rId101"/>
    <p:sldId id="372" r:id="rId102"/>
    <p:sldId id="331" r:id="rId103"/>
    <p:sldId id="373" r:id="rId104"/>
    <p:sldId id="332" r:id="rId105"/>
    <p:sldId id="376" r:id="rId106"/>
    <p:sldId id="374" r:id="rId107"/>
    <p:sldId id="377" r:id="rId108"/>
    <p:sldId id="333" r:id="rId109"/>
    <p:sldId id="334" r:id="rId110"/>
    <p:sldId id="378" r:id="rId111"/>
    <p:sldId id="335" r:id="rId112"/>
    <p:sldId id="379" r:id="rId113"/>
    <p:sldId id="336" r:id="rId114"/>
    <p:sldId id="380" r:id="rId115"/>
    <p:sldId id="337" r:id="rId116"/>
    <p:sldId id="338" r:id="rId117"/>
    <p:sldId id="339" r:id="rId118"/>
    <p:sldId id="381" r:id="rId119"/>
    <p:sldId id="340" r:id="rId120"/>
    <p:sldId id="382" r:id="rId121"/>
    <p:sldId id="341" r:id="rId122"/>
    <p:sldId id="383" r:id="rId123"/>
    <p:sldId id="384" r:id="rId124"/>
    <p:sldId id="342" r:id="rId125"/>
    <p:sldId id="344" r:id="rId126"/>
    <p:sldId id="385" r:id="rId127"/>
    <p:sldId id="386" r:id="rId128"/>
    <p:sldId id="345" r:id="rId129"/>
    <p:sldId id="387" r:id="rId130"/>
    <p:sldId id="346" r:id="rId131"/>
    <p:sldId id="388" r:id="rId13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291" autoAdjust="0"/>
    <p:restoredTop sz="94434" autoAdjust="0"/>
  </p:normalViewPr>
  <p:slideViewPr>
    <p:cSldViewPr snapToGrid="0">
      <p:cViewPr varScale="1">
        <p:scale>
          <a:sx n="70" d="100"/>
          <a:sy n="70" d="100"/>
        </p:scale>
        <p:origin x="900" y="72"/>
      </p:cViewPr>
      <p:guideLst/>
    </p:cSldViewPr>
  </p:slideViewPr>
  <p:outlineViewPr>
    <p:cViewPr>
      <p:scale>
        <a:sx n="33" d="100"/>
        <a:sy n="33" d="100"/>
      </p:scale>
      <p:origin x="0" y="-1392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1B7839D-A79E-41AA-BB8B-DE3702E2F0CD}" type="datetimeFigureOut">
              <a:rPr lang="fa-IR" smtClean="0"/>
              <a:t>28/01/1445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276F801-D50F-4278-B68A-B5D0E1CB4108}" type="slidenum">
              <a:rPr lang="fa-IR" smtClean="0"/>
              <a:t>‹#›</a:t>
            </a:fld>
            <a:endParaRPr lang="fa-IR"/>
          </a:p>
        </p:txBody>
      </p:sp>
    </p:spTree>
    <p:extLst>
      <p:ext uri="{BB962C8B-B14F-4D97-AF65-F5344CB8AC3E}">
        <p14:creationId xmlns:p14="http://schemas.microsoft.com/office/powerpoint/2010/main" val="4058745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1B7839D-A79E-41AA-BB8B-DE3702E2F0CD}" type="datetimeFigureOut">
              <a:rPr lang="fa-IR" smtClean="0"/>
              <a:t>28/01/1445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276F801-D50F-4278-B68A-B5D0E1CB4108}" type="slidenum">
              <a:rPr lang="fa-IR" smtClean="0"/>
              <a:t>‹#›</a:t>
            </a:fld>
            <a:endParaRPr lang="fa-IR"/>
          </a:p>
        </p:txBody>
      </p:sp>
    </p:spTree>
    <p:extLst>
      <p:ext uri="{BB962C8B-B14F-4D97-AF65-F5344CB8AC3E}">
        <p14:creationId xmlns:p14="http://schemas.microsoft.com/office/powerpoint/2010/main" val="3181088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1B7839D-A79E-41AA-BB8B-DE3702E2F0CD}" type="datetimeFigureOut">
              <a:rPr lang="fa-IR" smtClean="0"/>
              <a:t>28/01/1445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276F801-D50F-4278-B68A-B5D0E1CB4108}" type="slidenum">
              <a:rPr lang="fa-IR" smtClean="0"/>
              <a:t>‹#›</a:t>
            </a:fld>
            <a:endParaRPr lang="fa-IR"/>
          </a:p>
        </p:txBody>
      </p:sp>
    </p:spTree>
    <p:extLst>
      <p:ext uri="{BB962C8B-B14F-4D97-AF65-F5344CB8AC3E}">
        <p14:creationId xmlns:p14="http://schemas.microsoft.com/office/powerpoint/2010/main" val="125208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1B7839D-A79E-41AA-BB8B-DE3702E2F0CD}" type="datetimeFigureOut">
              <a:rPr lang="fa-IR" smtClean="0"/>
              <a:t>28/01/1445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276F801-D50F-4278-B68A-B5D0E1CB4108}" type="slidenum">
              <a:rPr lang="fa-IR" smtClean="0"/>
              <a:t>‹#›</a:t>
            </a:fld>
            <a:endParaRPr lang="fa-IR"/>
          </a:p>
        </p:txBody>
      </p:sp>
    </p:spTree>
    <p:extLst>
      <p:ext uri="{BB962C8B-B14F-4D97-AF65-F5344CB8AC3E}">
        <p14:creationId xmlns:p14="http://schemas.microsoft.com/office/powerpoint/2010/main" val="3751429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7839D-A79E-41AA-BB8B-DE3702E2F0CD}" type="datetimeFigureOut">
              <a:rPr lang="fa-IR" smtClean="0"/>
              <a:t>28/01/1445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276F801-D50F-4278-B68A-B5D0E1CB4108}" type="slidenum">
              <a:rPr lang="fa-IR" smtClean="0"/>
              <a:t>‹#›</a:t>
            </a:fld>
            <a:endParaRPr lang="fa-IR"/>
          </a:p>
        </p:txBody>
      </p:sp>
    </p:spTree>
    <p:extLst>
      <p:ext uri="{BB962C8B-B14F-4D97-AF65-F5344CB8AC3E}">
        <p14:creationId xmlns:p14="http://schemas.microsoft.com/office/powerpoint/2010/main" val="404910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1B7839D-A79E-41AA-BB8B-DE3702E2F0CD}" type="datetimeFigureOut">
              <a:rPr lang="fa-IR" smtClean="0"/>
              <a:t>28/01/1445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276F801-D50F-4278-B68A-B5D0E1CB4108}" type="slidenum">
              <a:rPr lang="fa-IR" smtClean="0"/>
              <a:t>‹#›</a:t>
            </a:fld>
            <a:endParaRPr lang="fa-IR"/>
          </a:p>
        </p:txBody>
      </p:sp>
    </p:spTree>
    <p:extLst>
      <p:ext uri="{BB962C8B-B14F-4D97-AF65-F5344CB8AC3E}">
        <p14:creationId xmlns:p14="http://schemas.microsoft.com/office/powerpoint/2010/main" val="207347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1B7839D-A79E-41AA-BB8B-DE3702E2F0CD}" type="datetimeFigureOut">
              <a:rPr lang="fa-IR" smtClean="0"/>
              <a:t>28/01/1445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276F801-D50F-4278-B68A-B5D0E1CB4108}" type="slidenum">
              <a:rPr lang="fa-IR" smtClean="0"/>
              <a:t>‹#›</a:t>
            </a:fld>
            <a:endParaRPr lang="fa-IR"/>
          </a:p>
        </p:txBody>
      </p:sp>
    </p:spTree>
    <p:extLst>
      <p:ext uri="{BB962C8B-B14F-4D97-AF65-F5344CB8AC3E}">
        <p14:creationId xmlns:p14="http://schemas.microsoft.com/office/powerpoint/2010/main" val="299989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1B7839D-A79E-41AA-BB8B-DE3702E2F0CD}" type="datetimeFigureOut">
              <a:rPr lang="fa-IR" smtClean="0"/>
              <a:t>28/01/1445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276F801-D50F-4278-B68A-B5D0E1CB4108}" type="slidenum">
              <a:rPr lang="fa-IR" smtClean="0"/>
              <a:t>‹#›</a:t>
            </a:fld>
            <a:endParaRPr lang="fa-IR"/>
          </a:p>
        </p:txBody>
      </p:sp>
    </p:spTree>
    <p:extLst>
      <p:ext uri="{BB962C8B-B14F-4D97-AF65-F5344CB8AC3E}">
        <p14:creationId xmlns:p14="http://schemas.microsoft.com/office/powerpoint/2010/main" val="1036340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7839D-A79E-41AA-BB8B-DE3702E2F0CD}" type="datetimeFigureOut">
              <a:rPr lang="fa-IR" smtClean="0"/>
              <a:t>28/01/1445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276F801-D50F-4278-B68A-B5D0E1CB4108}" type="slidenum">
              <a:rPr lang="fa-IR" smtClean="0"/>
              <a:t>‹#›</a:t>
            </a:fld>
            <a:endParaRPr lang="fa-IR"/>
          </a:p>
        </p:txBody>
      </p:sp>
    </p:spTree>
    <p:extLst>
      <p:ext uri="{BB962C8B-B14F-4D97-AF65-F5344CB8AC3E}">
        <p14:creationId xmlns:p14="http://schemas.microsoft.com/office/powerpoint/2010/main" val="1958940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7839D-A79E-41AA-BB8B-DE3702E2F0CD}" type="datetimeFigureOut">
              <a:rPr lang="fa-IR" smtClean="0"/>
              <a:t>28/01/1445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276F801-D50F-4278-B68A-B5D0E1CB4108}" type="slidenum">
              <a:rPr lang="fa-IR" smtClean="0"/>
              <a:t>‹#›</a:t>
            </a:fld>
            <a:endParaRPr lang="fa-IR"/>
          </a:p>
        </p:txBody>
      </p:sp>
    </p:spTree>
    <p:extLst>
      <p:ext uri="{BB962C8B-B14F-4D97-AF65-F5344CB8AC3E}">
        <p14:creationId xmlns:p14="http://schemas.microsoft.com/office/powerpoint/2010/main" val="178461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7839D-A79E-41AA-BB8B-DE3702E2F0CD}" type="datetimeFigureOut">
              <a:rPr lang="fa-IR" smtClean="0"/>
              <a:t>28/01/1445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276F801-D50F-4278-B68A-B5D0E1CB4108}" type="slidenum">
              <a:rPr lang="fa-IR" smtClean="0"/>
              <a:t>‹#›</a:t>
            </a:fld>
            <a:endParaRPr lang="fa-IR"/>
          </a:p>
        </p:txBody>
      </p:sp>
    </p:spTree>
    <p:extLst>
      <p:ext uri="{BB962C8B-B14F-4D97-AF65-F5344CB8AC3E}">
        <p14:creationId xmlns:p14="http://schemas.microsoft.com/office/powerpoint/2010/main" val="1635167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1B7839D-A79E-41AA-BB8B-DE3702E2F0CD}" type="datetimeFigureOut">
              <a:rPr lang="fa-IR" smtClean="0"/>
              <a:t>28/01/1445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276F801-D50F-4278-B68A-B5D0E1CB4108}" type="slidenum">
              <a:rPr lang="fa-IR" smtClean="0"/>
              <a:t>‹#›</a:t>
            </a:fld>
            <a:endParaRPr lang="fa-IR"/>
          </a:p>
        </p:txBody>
      </p:sp>
    </p:spTree>
    <p:extLst>
      <p:ext uri="{BB962C8B-B14F-4D97-AF65-F5344CB8AC3E}">
        <p14:creationId xmlns:p14="http://schemas.microsoft.com/office/powerpoint/2010/main" val="1834306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 مطالعات علم و فن آوری</a:t>
            </a:r>
            <a:br>
              <a:rPr lang="fa-IR" smtClean="0">
                <a:cs typeface="B Zar" panose="00000400000000000000" pitchFamily="2" charset="-78"/>
              </a:rPr>
            </a:br>
            <a:r>
              <a:rPr lang="fa-IR" smtClean="0">
                <a:cs typeface="B Zar" panose="00000400000000000000" pitchFamily="2" charset="-78"/>
              </a:rPr>
              <a:t>مروری بر زمینه های جامعه شناسی فن آوری</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نویسندگان</a:t>
            </a:r>
            <a:r>
              <a:rPr lang="fa-IR" smtClean="0">
                <a:cs typeface="B Zar" panose="00000400000000000000" pitchFamily="2" charset="-78"/>
              </a:rPr>
              <a:t>: محمد رضا مهدی زاده، محمد توکل</a:t>
            </a:r>
          </a:p>
          <a:p>
            <a:r>
              <a:rPr lang="fa-IR" smtClean="0">
                <a:solidFill>
                  <a:srgbClr val="FF0000"/>
                </a:solidFill>
                <a:cs typeface="B Zar" panose="00000400000000000000" pitchFamily="2" charset="-78"/>
              </a:rPr>
              <a:t>منبع: </a:t>
            </a:r>
            <a:r>
              <a:rPr lang="fa-IR" smtClean="0">
                <a:cs typeface="B Zar" panose="00000400000000000000" pitchFamily="2" charset="-78"/>
              </a:rPr>
              <a:t>دو فصلنامه برنامه و بودجه شماره 105</a:t>
            </a:r>
          </a:p>
          <a:p>
            <a:r>
              <a:rPr lang="fa-IR" smtClean="0">
                <a:cs typeface="B Zar" panose="00000400000000000000" pitchFamily="2" charset="-78"/>
              </a:rPr>
              <a:t>صص 105-135</a:t>
            </a:r>
          </a:p>
          <a:p>
            <a:endParaRPr lang="fa-IR" smtClean="0">
              <a:cs typeface="B Zar" panose="00000400000000000000" pitchFamily="2" charset="-78"/>
            </a:endParaRPr>
          </a:p>
        </p:txBody>
      </p:sp>
    </p:spTree>
    <p:extLst>
      <p:ext uri="{BB962C8B-B14F-4D97-AF65-F5344CB8AC3E}">
        <p14:creationId xmlns:p14="http://schemas.microsoft.com/office/powerpoint/2010/main" val="3092340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1- بررسی آثار (اجتماعی، اقتصادی، فرهنگی و سیاسی) تکنولوژی بر جامعه، گروه ها و سازمان های اجتماعی مانند آثار تکنولوژی ارتباطات یا انرژی هسته ای بر جامعه. </a:t>
            </a:r>
          </a:p>
          <a:p>
            <a:pPr algn="just"/>
            <a:r>
              <a:rPr lang="fa-IR" smtClean="0">
                <a:cs typeface="B Zar" panose="00000400000000000000" pitchFamily="2" charset="-78"/>
              </a:rPr>
              <a:t>2- بررسی مسیر، شدت و میزان نوآوری تکنولوژیک و به عبارت دیگر، مطالعه در زماین تکنولوژی، همانند سیر ابداعات فنی در تلفن همراه و تاثیر پذیری آنها از جامعه</a:t>
            </a:r>
          </a:p>
          <a:p>
            <a:pPr algn="just"/>
            <a:r>
              <a:rPr lang="fa-IR" smtClean="0">
                <a:cs typeface="B Zar" panose="00000400000000000000" pitchFamily="2" charset="-78"/>
              </a:rPr>
              <a:t>3- بررسی پدیداری خود تکنولوژی درباره چیستی و ماهیت، تکنولوژی، نظرات مختلفی بیان شده است و عمدتا تکنولوژی را به ماثبه شی(ابزار مادی و فیزیکی) دانش (دانش چگونگی ثبت اشیا) فعالیت (مهارت، روش، دستورالعمل) فرایند (با نیاز آغاز شدن و به راه حل ختم شدن) یا سیستم اجتماعی فنی (مانند استفاده از اشیاء با افراد در یک مجموعه) مورد توجه قرار داده اند. در این نگرش ها، تکنولوژی 1) با علم ارتباط و پیوند دارد. 2) مستلزم طراحی و فرایند شکل گیری است 3) چندبعدی و مستلزم تکنولوژی های پیرامونی است</a:t>
            </a:r>
            <a:endParaRPr lang="fa-IR">
              <a:cs typeface="B Zar" panose="00000400000000000000" pitchFamily="2" charset="-78"/>
            </a:endParaRPr>
          </a:p>
        </p:txBody>
      </p:sp>
    </p:spTree>
    <p:extLst>
      <p:ext uri="{BB962C8B-B14F-4D97-AF65-F5344CB8AC3E}">
        <p14:creationId xmlns:p14="http://schemas.microsoft.com/office/powerpoint/2010/main" val="2065300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Mitra"/>
                <a:cs typeface="B Zar" panose="00000400000000000000" pitchFamily="2" charset="-78"/>
              </a:rPr>
              <a:t>اما سنت جديد بر انجام عملي كـار علمـي </a:t>
            </a:r>
            <a:r>
              <a:rPr lang="fa-IR" smtClean="0">
                <a:solidFill>
                  <a:srgbClr val="000000"/>
                </a:solidFill>
                <a:latin typeface="BMitra"/>
                <a:cs typeface="B Zar" panose="00000400000000000000" pitchFamily="2" charset="-78"/>
              </a:rPr>
              <a:t>(علـم </a:t>
            </a:r>
            <a:r>
              <a:rPr lang="fa-IR">
                <a:solidFill>
                  <a:srgbClr val="000000"/>
                </a:solidFill>
                <a:latin typeface="BMitra"/>
                <a:cs typeface="B Zar" panose="00000400000000000000" pitchFamily="2" charset="-78"/>
              </a:rPr>
              <a:t>حـين</a:t>
            </a:r>
            <a:r>
              <a:rPr lang="fa-IR">
                <a:solidFill>
                  <a:prstClr val="black"/>
                </a:solidFill>
                <a:cs typeface="B Zar" panose="00000400000000000000" pitchFamily="2" charset="-78"/>
              </a:rPr>
              <a:t> </a:t>
            </a:r>
            <a:r>
              <a:rPr lang="fa-IR" b="0" i="0" smtClean="0">
                <a:solidFill>
                  <a:srgbClr val="000000"/>
                </a:solidFill>
                <a:effectLst/>
                <a:latin typeface="BMitra"/>
                <a:cs typeface="B Zar" panose="00000400000000000000" pitchFamily="2" charset="-78"/>
              </a:rPr>
              <a:t>عمل) به جاي محصولات به اصطلاح مقتدرانة كار علمي مؤفق، تأكيد ميكنـد (اگلـش وهمكـاران،</a:t>
            </a:r>
            <a:r>
              <a:rPr lang="fa-IR" sz="1200" b="0" i="0" smtClean="0">
                <a:solidFill>
                  <a:srgbClr val="000000"/>
                </a:solidFill>
                <a:effectLst/>
                <a:latin typeface="BMitra"/>
                <a:cs typeface="B Zar" panose="00000400000000000000" pitchFamily="2" charset="-78"/>
              </a:rPr>
              <a:t>1 </a:t>
            </a:r>
            <a:r>
              <a:rPr lang="fa-IR" b="0" i="0" smtClean="0">
                <a:solidFill>
                  <a:srgbClr val="000000"/>
                </a:solidFill>
                <a:effectLst/>
                <a:latin typeface="BMitra"/>
                <a:cs typeface="B Zar" panose="00000400000000000000" pitchFamily="2" charset="-78"/>
              </a:rPr>
              <a:t>.2004) لاتور و ساير حاميان نظرية كنشگر شبكه، درصدد هستند تـا تمـايزي را كـه مدرنيتـه ميـان طبيعت و جامعه و نيز علم و تكنولوژي پديد آورده است، از بين ببرند.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698543"/>
            <a:ext cx="3138985" cy="13920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مدرنيتـه ميـان طبيعت و جامعه</a:t>
            </a:r>
            <a:endParaRPr lang="fa-IR" b="1">
              <a:solidFill>
                <a:srgbClr val="FF0000"/>
              </a:solidFill>
            </a:endParaRPr>
          </a:p>
        </p:txBody>
      </p:sp>
    </p:spTree>
    <p:extLst>
      <p:ext uri="{BB962C8B-B14F-4D97-AF65-F5344CB8AC3E}">
        <p14:creationId xmlns:p14="http://schemas.microsoft.com/office/powerpoint/2010/main" val="130852191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از اين رو، لاتور در كتـاب خـود با نام </a:t>
            </a:r>
            <a:r>
              <a:rPr lang="fa-IR">
                <a:solidFill>
                  <a:srgbClr val="000000"/>
                </a:solidFill>
                <a:latin typeface="TimesNewRomanPSMT"/>
                <a:cs typeface="B Zar" panose="00000400000000000000" pitchFamily="2" charset="-78"/>
              </a:rPr>
              <a:t>"</a:t>
            </a:r>
            <a:r>
              <a:rPr lang="fa-IR" b="1">
                <a:solidFill>
                  <a:srgbClr val="FF0000"/>
                </a:solidFill>
                <a:latin typeface="BMitra"/>
                <a:cs typeface="B Zar" panose="00000400000000000000" pitchFamily="2" charset="-78"/>
              </a:rPr>
              <a:t>ما هرگز مدرن </a:t>
            </a:r>
            <a:r>
              <a:rPr lang="fa-IR" b="1" smtClean="0">
                <a:solidFill>
                  <a:srgbClr val="FF0000"/>
                </a:solidFill>
                <a:latin typeface="BMitra"/>
                <a:cs typeface="B Zar" panose="00000400000000000000" pitchFamily="2" charset="-78"/>
              </a:rPr>
              <a:t>نبوده ايم</a:t>
            </a:r>
            <a:r>
              <a:rPr lang="fa-IR">
                <a:solidFill>
                  <a:srgbClr val="000000"/>
                </a:solidFill>
                <a:latin typeface="TimesNewRomanPSMT"/>
                <a:cs typeface="B Zar" panose="00000400000000000000" pitchFamily="2" charset="-78"/>
              </a:rPr>
              <a:t>" </a:t>
            </a:r>
            <a:r>
              <a:rPr lang="fa-IR">
                <a:solidFill>
                  <a:srgbClr val="000000"/>
                </a:solidFill>
                <a:latin typeface="BMitra"/>
                <a:cs typeface="B Zar" panose="00000400000000000000" pitchFamily="2" charset="-78"/>
              </a:rPr>
              <a:t>(1993) تفكيـك معرفـتشناسـانة مدرنيسـتي طبيعـت </a:t>
            </a:r>
            <a:r>
              <a:rPr lang="fa-IR" smtClean="0">
                <a:solidFill>
                  <a:srgbClr val="000000"/>
                </a:solidFill>
                <a:latin typeface="BMitra"/>
                <a:cs typeface="B Zar" panose="00000400000000000000" pitchFamily="2" charset="-78"/>
              </a:rPr>
              <a:t>كـه </a:t>
            </a:r>
            <a:r>
              <a:rPr lang="fa-IR">
                <a:solidFill>
                  <a:srgbClr val="000000"/>
                </a:solidFill>
                <a:latin typeface="BMitra"/>
                <a:cs typeface="B Zar" panose="00000400000000000000" pitchFamily="2" charset="-78"/>
              </a:rPr>
              <a:t>كـاملاً مشاهدهپذير است و در ساخت آن، دخالت انسان وجود ندارد( را از جامعه </a:t>
            </a:r>
            <a:r>
              <a:rPr lang="fa-IR" smtClean="0">
                <a:solidFill>
                  <a:srgbClr val="000000"/>
                </a:solidFill>
                <a:latin typeface="BMitra"/>
                <a:cs typeface="B Zar" panose="00000400000000000000" pitchFamily="2" charset="-78"/>
              </a:rPr>
              <a:t>(كـه </a:t>
            </a:r>
            <a:r>
              <a:rPr lang="fa-IR">
                <a:solidFill>
                  <a:srgbClr val="000000"/>
                </a:solidFill>
                <a:latin typeface="BMitra"/>
                <a:cs typeface="B Zar" panose="00000400000000000000" pitchFamily="2" charset="-78"/>
              </a:rPr>
              <a:t>كـاملاً انسـان سـاخته تلقي </a:t>
            </a:r>
            <a:r>
              <a:rPr lang="fa-IR" smtClean="0">
                <a:solidFill>
                  <a:srgbClr val="000000"/>
                </a:solidFill>
                <a:latin typeface="BMitra"/>
                <a:cs typeface="B Zar" panose="00000400000000000000" pitchFamily="2" charset="-78"/>
              </a:rPr>
              <a:t>ميشود) </a:t>
            </a:r>
            <a:r>
              <a:rPr lang="fa-IR">
                <a:solidFill>
                  <a:srgbClr val="000000"/>
                </a:solidFill>
                <a:latin typeface="BMitra"/>
                <a:cs typeface="B Zar" panose="00000400000000000000" pitchFamily="2" charset="-78"/>
              </a:rPr>
              <a:t>به چالش ميخواند. وي از جامعهشناسان ميخواهد با ترك تمـام </a:t>
            </a:r>
            <a:r>
              <a:rPr lang="fa-IR" b="1">
                <a:solidFill>
                  <a:srgbClr val="FF0000"/>
                </a:solidFill>
                <a:latin typeface="BMitra"/>
                <a:cs typeface="B Zar" panose="00000400000000000000" pitchFamily="2" charset="-78"/>
              </a:rPr>
              <a:t>تمـايزات ذاتگرايانـة پيشيني</a:t>
            </a:r>
            <a:r>
              <a:rPr lang="fa-IR">
                <a:solidFill>
                  <a:srgbClr val="000000"/>
                </a:solidFill>
                <a:latin typeface="BMitra"/>
                <a:cs typeface="B Zar" panose="00000400000000000000" pitchFamily="2" charset="-78"/>
              </a:rPr>
              <a:t>، نوعي تقارن تعميميافته را ميان رويدادهاي طبيعي و اجتمـاعي ايجـاد كننـد )تعمـيم اصـول اجتماعي و رواني برسازندة رويدادها به برساخته شدن رويدادهاي طبيعي وفني</a:t>
            </a:r>
            <a:r>
              <a:rPr lang="fa-IR" smtClean="0">
                <a:solidFill>
                  <a:srgbClr val="000000"/>
                </a:solidFill>
                <a:latin typeface="BMitra"/>
                <a:cs typeface="B Zar" panose="00000400000000000000" pitchFamily="2" charset="-78"/>
              </a:rPr>
              <a:t>.</a:t>
            </a:r>
            <a:endParaRPr lang="fa-IR"/>
          </a:p>
        </p:txBody>
      </p:sp>
    </p:spTree>
    <p:extLst>
      <p:ext uri="{BB962C8B-B14F-4D97-AF65-F5344CB8AC3E}">
        <p14:creationId xmlns:p14="http://schemas.microsoft.com/office/powerpoint/2010/main" val="409771191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يكي از ريشههاي فكري نظرية </a:t>
            </a:r>
            <a:r>
              <a:rPr lang="en-US" b="0" i="0" smtClean="0">
                <a:solidFill>
                  <a:srgbClr val="000000"/>
                </a:solidFill>
                <a:effectLst/>
                <a:latin typeface="TimesNewRomanPSMT"/>
                <a:cs typeface="B Zar" panose="00000400000000000000" pitchFamily="2" charset="-78"/>
              </a:rPr>
              <a:t>ANT</a:t>
            </a:r>
            <a:r>
              <a:rPr lang="fa-IR" b="0" i="0" smtClean="0">
                <a:solidFill>
                  <a:srgbClr val="000000"/>
                </a:solidFill>
                <a:effectLst/>
                <a:latin typeface="BMitra"/>
                <a:cs typeface="B Zar" panose="00000400000000000000" pitchFamily="2" charset="-78"/>
              </a:rPr>
              <a:t>نيز به برنامههاي قوي ديويد بلور برمـيگـردد كـه در</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بردارندة اصل تقارن هستيشناسي است و از اين رو، براي بررسي يك پديـده، در نظـر گـرفتن كليـة</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عناصر مربوط به آن را در يك مجموعه و شبكهاي از عناصر نامتجـانس لازم مـيدانـد. ايـن اصـل،</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عموماً در نقد نظريات قبلي </a:t>
            </a:r>
            <a:r>
              <a:rPr lang="fa-IR" b="1" i="0" smtClean="0">
                <a:solidFill>
                  <a:srgbClr val="FF0000"/>
                </a:solidFill>
                <a:effectLst/>
                <a:latin typeface="BMitra"/>
                <a:cs typeface="B Zar" panose="00000400000000000000" pitchFamily="2" charset="-78"/>
              </a:rPr>
              <a:t>جبرگرايي تكنولوژيك </a:t>
            </a:r>
            <a:r>
              <a:rPr lang="fa-IR" b="0" i="0" smtClean="0">
                <a:solidFill>
                  <a:srgbClr val="000000"/>
                </a:solidFill>
                <a:effectLst/>
                <a:latin typeface="BMitra"/>
                <a:cs typeface="B Zar" panose="00000400000000000000" pitchFamily="2" charset="-78"/>
              </a:rPr>
              <a:t>و </a:t>
            </a:r>
            <a:r>
              <a:rPr lang="fa-IR" b="1" i="0" smtClean="0">
                <a:solidFill>
                  <a:srgbClr val="FF0000"/>
                </a:solidFill>
                <a:effectLst/>
                <a:latin typeface="BMitra"/>
                <a:cs typeface="B Zar" panose="00000400000000000000" pitchFamily="2" charset="-78"/>
              </a:rPr>
              <a:t>شكلدهي اجتماعي تكنولوژي </a:t>
            </a:r>
            <a:r>
              <a:rPr lang="fa-IR" b="0" i="0" smtClean="0">
                <a:solidFill>
                  <a:srgbClr val="000000"/>
                </a:solidFill>
                <a:effectLst/>
                <a:latin typeface="BMitra"/>
                <a:cs typeface="B Zar" panose="00000400000000000000" pitchFamily="2" charset="-78"/>
              </a:rPr>
              <a:t>بيان ميشـود كـه يكي بر تعين تكنولوژيك و ديگر بر تعين اجتماعي و نقش عوامـل اجتمـاعي بـر ايجـاد تكنولـوژي و توسعة آن تأكيد داشتند.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90317019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Mitra"/>
                <a:cs typeface="B Zar" panose="00000400000000000000" pitchFamily="2" charset="-78"/>
              </a:rPr>
              <a:t>نظرية ،</a:t>
            </a:r>
            <a:r>
              <a:rPr lang="en-US" sz="2600">
                <a:solidFill>
                  <a:srgbClr val="000000"/>
                </a:solidFill>
                <a:latin typeface="TimesNewRomanPSMT"/>
                <a:cs typeface="B Zar" panose="00000400000000000000" pitchFamily="2" charset="-78"/>
              </a:rPr>
              <a:t>ANT</a:t>
            </a:r>
            <a:r>
              <a:rPr lang="fa-IR" sz="2600">
                <a:solidFill>
                  <a:srgbClr val="000000"/>
                </a:solidFill>
                <a:latin typeface="BMitra"/>
                <a:cs typeface="B Zar" panose="00000400000000000000" pitchFamily="2" charset="-78"/>
              </a:rPr>
              <a:t>همة عناصر را با يكديگر ادغام و تركيـب مـيكنـد. </a:t>
            </a:r>
            <a:r>
              <a:rPr lang="en-US" sz="2600" smtClean="0">
                <a:solidFill>
                  <a:srgbClr val="000000"/>
                </a:solidFill>
                <a:latin typeface="TimesNewRomanPSMT"/>
                <a:cs typeface="B Zar" panose="00000400000000000000" pitchFamily="2" charset="-78"/>
              </a:rPr>
              <a:t>ANT </a:t>
            </a:r>
            <a:r>
              <a:rPr lang="fa-IR" sz="2600" smtClean="0">
                <a:solidFill>
                  <a:srgbClr val="000000"/>
                </a:solidFill>
                <a:latin typeface="BMitra"/>
                <a:cs typeface="B Zar" panose="00000400000000000000" pitchFamily="2" charset="-78"/>
              </a:rPr>
              <a:t>روابط </a:t>
            </a:r>
            <a:r>
              <a:rPr lang="fa-IR" sz="2600">
                <a:solidFill>
                  <a:srgbClr val="000000"/>
                </a:solidFill>
                <a:latin typeface="BMitra"/>
                <a:cs typeface="B Zar" panose="00000400000000000000" pitchFamily="2" charset="-78"/>
              </a:rPr>
              <a:t>صرفاً اجتماعي يا فني را انكار ميكند و معتقد است جهان، پر از هويتهاي مخـتلط و </a:t>
            </a:r>
            <a:r>
              <a:rPr lang="fa-IR" sz="2600" smtClean="0">
                <a:solidFill>
                  <a:srgbClr val="000000"/>
                </a:solidFill>
                <a:latin typeface="BMitra"/>
                <a:cs typeface="B Zar" panose="00000400000000000000" pitchFamily="2" charset="-78"/>
              </a:rPr>
              <a:t>چندرگـه (هيبريدي) </a:t>
            </a:r>
            <a:r>
              <a:rPr lang="fa-IR" sz="2600">
                <a:solidFill>
                  <a:srgbClr val="000000"/>
                </a:solidFill>
                <a:latin typeface="BMitra"/>
                <a:cs typeface="B Zar" panose="00000400000000000000" pitchFamily="2" charset="-78"/>
              </a:rPr>
              <a:t>است. از اين رو، مفهوم هويتهاي نامتجانس، پرسش در اين بـاره كـه </a:t>
            </a:r>
            <a:r>
              <a:rPr lang="fa-IR" sz="2600" b="1">
                <a:solidFill>
                  <a:srgbClr val="FF0000"/>
                </a:solidFill>
                <a:latin typeface="BMitra"/>
                <a:cs typeface="B Zar" panose="00000400000000000000" pitchFamily="2" charset="-78"/>
              </a:rPr>
              <a:t>آيـا ايـن </a:t>
            </a:r>
            <a:r>
              <a:rPr lang="fa-IR" sz="2600" b="1" smtClean="0">
                <a:solidFill>
                  <a:srgbClr val="FF0000"/>
                </a:solidFill>
                <a:latin typeface="BMitra"/>
                <a:cs typeface="B Zar" panose="00000400000000000000" pitchFamily="2" charset="-78"/>
              </a:rPr>
              <a:t>رويـداد، اجتماعي </a:t>
            </a:r>
            <a:r>
              <a:rPr lang="fa-IR" sz="2600" b="1">
                <a:solidFill>
                  <a:srgbClr val="FF0000"/>
                </a:solidFill>
                <a:latin typeface="BMitra"/>
                <a:cs typeface="B Zar" panose="00000400000000000000" pitchFamily="2" charset="-78"/>
              </a:rPr>
              <a:t>است يا تكنيكي</a:t>
            </a:r>
            <a:r>
              <a:rPr lang="fa-IR" sz="2600">
                <a:solidFill>
                  <a:srgbClr val="000000"/>
                </a:solidFill>
                <a:latin typeface="BMitra"/>
                <a:cs typeface="B Zar" panose="00000400000000000000" pitchFamily="2" charset="-78"/>
              </a:rPr>
              <a:t>؟ را منتفي كرده به جاي آن، اين سؤال را مطرح ميكند كه آيا اين پيوند، </a:t>
            </a:r>
            <a:r>
              <a:rPr lang="fa-IR" sz="2600" smtClean="0">
                <a:solidFill>
                  <a:srgbClr val="000000"/>
                </a:solidFill>
                <a:latin typeface="BMitra"/>
                <a:cs typeface="B Zar" panose="00000400000000000000" pitchFamily="2" charset="-78"/>
              </a:rPr>
              <a:t>از آن </a:t>
            </a:r>
            <a:r>
              <a:rPr lang="fa-IR" sz="2600">
                <a:solidFill>
                  <a:srgbClr val="000000"/>
                </a:solidFill>
                <a:latin typeface="BMitra"/>
                <a:cs typeface="B Zar" panose="00000400000000000000" pitchFamily="2" charset="-78"/>
              </a:rPr>
              <a:t>يكي قويتر است يا ضعيفتر </a:t>
            </a:r>
            <a:r>
              <a:rPr lang="fa-IR" sz="2600" smtClean="0">
                <a:solidFill>
                  <a:srgbClr val="000000"/>
                </a:solidFill>
                <a:latin typeface="BMitra"/>
                <a:cs typeface="B Zar" panose="00000400000000000000" pitchFamily="2" charset="-78"/>
              </a:rPr>
              <a:t>(لاتور</a:t>
            </a:r>
            <a:r>
              <a:rPr lang="fa-IR" sz="2600">
                <a:solidFill>
                  <a:srgbClr val="000000"/>
                </a:solidFill>
                <a:latin typeface="BMitra"/>
                <a:cs typeface="B Zar" panose="00000400000000000000" pitchFamily="2" charset="-78"/>
              </a:rPr>
              <a:t>، </a:t>
            </a:r>
            <a:r>
              <a:rPr lang="fa-IR" sz="2600" smtClean="0">
                <a:solidFill>
                  <a:srgbClr val="000000"/>
                </a:solidFill>
                <a:latin typeface="BMitra"/>
                <a:cs typeface="B Zar" panose="00000400000000000000" pitchFamily="2" charset="-78"/>
              </a:rPr>
              <a:t>.27 </a:t>
            </a:r>
            <a:r>
              <a:rPr lang="fa-IR" sz="2600">
                <a:solidFill>
                  <a:srgbClr val="000000"/>
                </a:solidFill>
                <a:latin typeface="BMitra"/>
                <a:cs typeface="B Zar" panose="00000400000000000000" pitchFamily="2" charset="-78"/>
              </a:rPr>
              <a:t>:</a:t>
            </a:r>
            <a:r>
              <a:rPr lang="fa-IR" sz="2600" smtClean="0">
                <a:solidFill>
                  <a:srgbClr val="000000"/>
                </a:solidFill>
                <a:latin typeface="BMitra"/>
                <a:cs typeface="B Zar" panose="00000400000000000000" pitchFamily="2" charset="-78"/>
              </a:rPr>
              <a:t>1988)بدين </a:t>
            </a:r>
            <a:r>
              <a:rPr lang="fa-IR" sz="2600">
                <a:solidFill>
                  <a:srgbClr val="000000"/>
                </a:solidFill>
                <a:latin typeface="BMitra"/>
                <a:cs typeface="B Zar" panose="00000400000000000000" pitchFamily="2" charset="-78"/>
              </a:rPr>
              <a:t>ترتيب، اين نگاه همة ايـن عوامـل را </a:t>
            </a:r>
            <a:r>
              <a:rPr lang="fa-IR" sz="2600" smtClean="0">
                <a:solidFill>
                  <a:srgbClr val="000000"/>
                </a:solidFill>
                <a:latin typeface="BMitra"/>
                <a:cs typeface="B Zar" panose="00000400000000000000" pitchFamily="2" charset="-78"/>
              </a:rPr>
              <a:t>در يك </a:t>
            </a:r>
            <a:r>
              <a:rPr lang="fa-IR" sz="2600">
                <a:solidFill>
                  <a:srgbClr val="000000"/>
                </a:solidFill>
                <a:latin typeface="BMitra"/>
                <a:cs typeface="B Zar" panose="00000400000000000000" pitchFamily="2" charset="-78"/>
              </a:rPr>
              <a:t>شبكة متعامل از كنشگران مورد توجه قرار ميدهد و بنابراين، در تحليل بين موضوعات </a:t>
            </a:r>
            <a:r>
              <a:rPr lang="fa-IR" sz="2600" smtClean="0">
                <a:solidFill>
                  <a:srgbClr val="000000"/>
                </a:solidFill>
                <a:latin typeface="BMitra"/>
                <a:cs typeface="B Zar" panose="00000400000000000000" pitchFamily="2" charset="-78"/>
              </a:rPr>
              <a:t>فيزيكي، مادي</a:t>
            </a:r>
            <a:r>
              <a:rPr lang="fa-IR" sz="2600">
                <a:solidFill>
                  <a:srgbClr val="000000"/>
                </a:solidFill>
                <a:latin typeface="BMitra"/>
                <a:cs typeface="B Zar" panose="00000400000000000000" pitchFamily="2" charset="-78"/>
              </a:rPr>
              <a:t>، غيرمادي و انساني تمايز قائل نميشود</a:t>
            </a:r>
            <a:endParaRPr lang="fa-IR"/>
          </a:p>
        </p:txBody>
      </p:sp>
    </p:spTree>
    <p:extLst>
      <p:ext uri="{BB962C8B-B14F-4D97-AF65-F5344CB8AC3E}">
        <p14:creationId xmlns:p14="http://schemas.microsoft.com/office/powerpoint/2010/main" val="36736341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أكيد و توجة عمده در نظرية كنشگر</a:t>
            </a:r>
            <a:r>
              <a:rPr lang="fa-IR"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Mitra"/>
                <a:cs typeface="B Zar" panose="00000400000000000000" pitchFamily="2" charset="-78"/>
              </a:rPr>
              <a:t>شبكه به شبكهسازي، كنشگران، ائتلافها و شبكههايي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كه ساخته ميشود و گفتگوها و چانهزني ميان كنشگران )انسان- انسـان، انسـان- غيـر انسـان و (..</a:t>
            </a:r>
            <a:r>
              <a:rPr lang="fa-IR" smtClean="0">
                <a:cs typeface="B Zar" panose="00000400000000000000" pitchFamily="2" charset="-78"/>
              </a:rPr>
              <a:t> </a:t>
            </a:r>
            <a:br>
              <a:rPr lang="fa-IR" smtClean="0">
                <a:cs typeface="B Zar" panose="00000400000000000000" pitchFamily="2" charset="-78"/>
              </a:rPr>
            </a:br>
            <a:r>
              <a:rPr lang="fa-IR" b="0" i="0" smtClean="0">
                <a:solidFill>
                  <a:srgbClr val="000000"/>
                </a:solidFill>
                <a:effectLst/>
                <a:latin typeface="BMitra"/>
                <a:cs typeface="B Zar" panose="00000400000000000000" pitchFamily="2" charset="-78"/>
              </a:rPr>
              <a:t>است و مفهوم محوري آن، ترجمه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است. در اين رهيافت، ستيز براي ايجاد يك شبكه و نظام، بسـيار اساسي است و هدف اين نظريه، كشف و توصيف فرايندهاي داخلي الگويابي، نظمگيـري اجتمـاعي،</a:t>
            </a:r>
            <a:r>
              <a:rPr lang="fa-IR" sz="1200" b="0" i="0" smtClean="0">
                <a:solidFill>
                  <a:srgbClr val="000000"/>
                </a:solidFill>
                <a:effectLst/>
                <a:latin typeface="BMitra"/>
                <a:cs typeface="B Zar" panose="00000400000000000000" pitchFamily="2" charset="-78"/>
              </a:rPr>
              <a:t>2 </a:t>
            </a:r>
            <a:r>
              <a:rPr lang="fa-IR" b="0" i="0" smtClean="0">
                <a:solidFill>
                  <a:srgbClr val="000000"/>
                </a:solidFill>
                <a:effectLst/>
                <a:latin typeface="BMitra"/>
                <a:cs typeface="B Zar" panose="00000400000000000000" pitchFamily="2" charset="-78"/>
              </a:rPr>
              <a:t>نظمبخشي و مقاومت (لاو، 387 :1992)</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203510"/>
            <a:ext cx="4176215" cy="13511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كشف و توصيف فرايندهاي داخلي الگويابي</a:t>
            </a:r>
            <a:endParaRPr lang="fa-IR" b="1">
              <a:solidFill>
                <a:srgbClr val="FF0000"/>
              </a:solidFill>
            </a:endParaRPr>
          </a:p>
        </p:txBody>
      </p:sp>
    </p:spTree>
    <p:extLst>
      <p:ext uri="{BB962C8B-B14F-4D97-AF65-F5344CB8AC3E}">
        <p14:creationId xmlns:p14="http://schemas.microsoft.com/office/powerpoint/2010/main" val="208922663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Mitra"/>
                <a:cs typeface="B Zar" panose="00000400000000000000" pitchFamily="2" charset="-78"/>
              </a:rPr>
              <a:t>و به عبارت ديگر، كشف فرايندهايي است كه اغلب ترجمـه ناميده ميشوند. ترجمه، فرايندهايي است كه آثار نظمدهنده ايجاد ميكنند. ترجمـه، مبـين دگرگـوني (تغيير شكل) و امكان برابر نهاده شدن يك كنشگر با چيزي ديگر، مانند يك </a:t>
            </a:r>
            <a:r>
              <a:rPr lang="fa-IR" b="1">
                <a:solidFill>
                  <a:srgbClr val="FF0000"/>
                </a:solidFill>
                <a:latin typeface="BMitra"/>
                <a:cs typeface="B Zar" panose="00000400000000000000" pitchFamily="2" charset="-78"/>
              </a:rPr>
              <a:t>شـبكه</a:t>
            </a:r>
            <a:r>
              <a:rPr lang="fa-IR">
                <a:solidFill>
                  <a:srgbClr val="000000"/>
                </a:solidFill>
                <a:latin typeface="BMitra"/>
                <a:cs typeface="B Zar" panose="00000400000000000000" pitchFamily="2" charset="-78"/>
              </a:rPr>
              <a:t> اسـت. </a:t>
            </a:r>
          </a:p>
          <a:p>
            <a:endParaRPr lang="fa-IR"/>
          </a:p>
        </p:txBody>
      </p:sp>
    </p:spTree>
    <p:extLst>
      <p:ext uri="{BB962C8B-B14F-4D97-AF65-F5344CB8AC3E}">
        <p14:creationId xmlns:p14="http://schemas.microsoft.com/office/powerpoint/2010/main" val="232317199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solidFill>
                  <a:srgbClr val="000000"/>
                </a:solidFill>
                <a:latin typeface="BMitra"/>
                <a:cs typeface="B Zar" panose="00000400000000000000" pitchFamily="2" charset="-78"/>
              </a:rPr>
              <a:t>بـهطـور ساده</a:t>
            </a:r>
            <a:r>
              <a:rPr lang="fa-IR">
                <a:solidFill>
                  <a:srgbClr val="000000"/>
                </a:solidFill>
                <a:latin typeface="BMitra"/>
                <a:cs typeface="B Zar" panose="00000400000000000000" pitchFamily="2" charset="-78"/>
              </a:rPr>
              <a:t>، ترجمه بازگرداندن ارادة در حال مقاومت ديگران، به ارادة يك كنشگر در شبكه اسـت. در </a:t>
            </a:r>
            <a:r>
              <a:rPr lang="fa-IR" smtClean="0">
                <a:solidFill>
                  <a:srgbClr val="000000"/>
                </a:solidFill>
                <a:latin typeface="BMitra"/>
                <a:cs typeface="B Zar" panose="00000400000000000000" pitchFamily="2" charset="-78"/>
              </a:rPr>
              <a:t>ايـن رهيافت</a:t>
            </a:r>
            <a:r>
              <a:rPr lang="fa-IR">
                <a:solidFill>
                  <a:srgbClr val="000000"/>
                </a:solidFill>
                <a:latin typeface="BMitra"/>
                <a:cs typeface="B Zar" panose="00000400000000000000" pitchFamily="2" charset="-78"/>
              </a:rPr>
              <a:t>، بايد بخشي از تكنولوژي را به صورتي ترجمه كرد كه بتواند پذيرفته شود. براي اين كـار </a:t>
            </a:r>
            <a:r>
              <a:rPr lang="fa-IR" smtClean="0">
                <a:solidFill>
                  <a:srgbClr val="000000"/>
                </a:solidFill>
                <a:latin typeface="BMitra"/>
                <a:cs typeface="B Zar" panose="00000400000000000000" pitchFamily="2" charset="-78"/>
              </a:rPr>
              <a:t>نيـز ميتوان </a:t>
            </a:r>
            <a:r>
              <a:rPr lang="fa-IR">
                <a:solidFill>
                  <a:srgbClr val="000000"/>
                </a:solidFill>
                <a:latin typeface="BMitra"/>
                <a:cs typeface="B Zar" panose="00000400000000000000" pitchFamily="2" charset="-78"/>
              </a:rPr>
              <a:t>برخي عناصر تكنولوژي را انتخاب كرد و بقيه را وانهاد كه نتيجه، چيزي است كـه در </a:t>
            </a:r>
            <a:r>
              <a:rPr lang="fa-IR" smtClean="0">
                <a:solidFill>
                  <a:srgbClr val="000000"/>
                </a:solidFill>
                <a:latin typeface="BMitra"/>
                <a:cs typeface="B Zar" panose="00000400000000000000" pitchFamily="2" charset="-78"/>
              </a:rPr>
              <a:t>نهايـت )با </a:t>
            </a:r>
            <a:r>
              <a:rPr lang="fa-IR">
                <a:solidFill>
                  <a:srgbClr val="000000"/>
                </a:solidFill>
                <a:latin typeface="BMitra"/>
                <a:cs typeface="B Zar" panose="00000400000000000000" pitchFamily="2" charset="-78"/>
              </a:rPr>
              <a:t>غلبه بر مقاومتها( پذيرفته ميشود. </a:t>
            </a:r>
            <a:endParaRPr lang="fa-IR" smtClean="0">
              <a:solidFill>
                <a:srgbClr val="000000"/>
              </a:solidFill>
              <a:latin typeface="BMitra"/>
              <a:cs typeface="B Zar" panose="00000400000000000000" pitchFamily="2" charset="-78"/>
            </a:endParaRPr>
          </a:p>
          <a:p>
            <a:pPr algn="just"/>
            <a:endParaRPr lang="fa-IR"/>
          </a:p>
        </p:txBody>
      </p:sp>
      <p:sp>
        <p:nvSpPr>
          <p:cNvPr id="4" name="Flowchart: Process 3"/>
          <p:cNvSpPr/>
          <p:nvPr/>
        </p:nvSpPr>
        <p:spPr>
          <a:xfrm>
            <a:off x="838200" y="3821373"/>
            <a:ext cx="2579427" cy="118735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عناصر تكنولوژي</a:t>
            </a:r>
            <a:endParaRPr lang="fa-IR" b="1">
              <a:solidFill>
                <a:srgbClr val="FF0000"/>
              </a:solidFill>
            </a:endParaRPr>
          </a:p>
        </p:txBody>
      </p:sp>
    </p:spTree>
    <p:extLst>
      <p:ext uri="{BB962C8B-B14F-4D97-AF65-F5344CB8AC3E}">
        <p14:creationId xmlns:p14="http://schemas.microsoft.com/office/powerpoint/2010/main" val="9668810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Mitra"/>
                <a:cs typeface="B Zar" panose="00000400000000000000" pitchFamily="2" charset="-78"/>
              </a:rPr>
              <a:t>در اينجا، نـوآوري بـه صـورت اوليـهاش وجـود نـدارد، </a:t>
            </a:r>
            <a:r>
              <a:rPr lang="fa-IR" smtClean="0">
                <a:solidFill>
                  <a:srgbClr val="000000"/>
                </a:solidFill>
                <a:latin typeface="BMitra"/>
                <a:cs typeface="B Zar" panose="00000400000000000000" pitchFamily="2" charset="-78"/>
              </a:rPr>
              <a:t>بلكـه ترجمهاي </a:t>
            </a:r>
            <a:r>
              <a:rPr lang="fa-IR">
                <a:solidFill>
                  <a:srgbClr val="000000"/>
                </a:solidFill>
                <a:latin typeface="BMitra"/>
                <a:cs typeface="B Zar" panose="00000400000000000000" pitchFamily="2" charset="-78"/>
              </a:rPr>
              <a:t>از آن و به صورتي است كه براي استفاده توسط شركتهاي كوچكتر پذيرندة آن، </a:t>
            </a:r>
            <a:r>
              <a:rPr lang="fa-IR" smtClean="0">
                <a:solidFill>
                  <a:srgbClr val="000000"/>
                </a:solidFill>
                <a:latin typeface="BMitra"/>
                <a:cs typeface="B Zar" panose="00000400000000000000" pitchFamily="2" charset="-78"/>
              </a:rPr>
              <a:t>مناسـب است</a:t>
            </a:r>
            <a:r>
              <a:rPr lang="fa-IR">
                <a:solidFill>
                  <a:srgbClr val="000000"/>
                </a:solidFill>
                <a:latin typeface="BMitra"/>
                <a:cs typeface="B Zar" panose="00000400000000000000" pitchFamily="2" charset="-78"/>
              </a:rPr>
              <a:t>. از اين رو، اين نظريه را، نظرية ترجمه )شكلدهي نوآوري مطابق با نيازهاي خود( نيز </a:t>
            </a:r>
            <a:r>
              <a:rPr lang="fa-IR" smtClean="0">
                <a:solidFill>
                  <a:srgbClr val="000000"/>
                </a:solidFill>
                <a:latin typeface="BMitra"/>
                <a:cs typeface="B Zar" panose="00000400000000000000" pitchFamily="2" charset="-78"/>
              </a:rPr>
              <a:t>ناميدهانـد و </a:t>
            </a:r>
            <a:r>
              <a:rPr lang="fa-IR">
                <a:solidFill>
                  <a:srgbClr val="000000"/>
                </a:solidFill>
                <a:latin typeface="BMitra"/>
                <a:cs typeface="B Zar" panose="00000400000000000000" pitchFamily="2" charset="-78"/>
              </a:rPr>
              <a:t>آن را در حوزههاي مختلف و بهويژه جامعهشناسي علم و تكنولوژي در بررسي مسـايل مـديريت </a:t>
            </a:r>
            <a:r>
              <a:rPr lang="fa-IR" smtClean="0">
                <a:solidFill>
                  <a:srgbClr val="000000"/>
                </a:solidFill>
                <a:latin typeface="BMitra"/>
                <a:cs typeface="B Zar" panose="00000400000000000000" pitchFamily="2" charset="-78"/>
              </a:rPr>
              <a:t>و ساماندهي </a:t>
            </a:r>
            <a:r>
              <a:rPr lang="fa-IR">
                <a:solidFill>
                  <a:srgbClr val="000000"/>
                </a:solidFill>
                <a:latin typeface="BMitra"/>
                <a:cs typeface="B Zar" panose="00000400000000000000" pitchFamily="2" charset="-78"/>
              </a:rPr>
              <a:t>اجتماعي </a:t>
            </a:r>
            <a:r>
              <a:rPr lang="fa-IR">
                <a:solidFill>
                  <a:srgbClr val="000000"/>
                </a:solidFill>
                <a:latin typeface="TimesNewRomanPSMT"/>
                <a:cs typeface="B Zar" panose="00000400000000000000" pitchFamily="2" charset="-78"/>
              </a:rPr>
              <a:t>- </a:t>
            </a:r>
            <a:r>
              <a:rPr lang="fa-IR">
                <a:solidFill>
                  <a:srgbClr val="000000"/>
                </a:solidFill>
                <a:latin typeface="BMitra"/>
                <a:cs typeface="B Zar" panose="00000400000000000000" pitchFamily="2" charset="-78"/>
              </a:rPr>
              <a:t>تكنيكي و موفقيت شماري از نوآوريهاي تكنولوژيكي از قبيل بررسـي </a:t>
            </a:r>
            <a:r>
              <a:rPr lang="fa-IR" smtClean="0">
                <a:solidFill>
                  <a:srgbClr val="000000"/>
                </a:solidFill>
                <a:latin typeface="BMitra"/>
                <a:cs typeface="B Zar" panose="00000400000000000000" pitchFamily="2" charset="-78"/>
              </a:rPr>
              <a:t>طـرح خودروهاي </a:t>
            </a:r>
            <a:r>
              <a:rPr lang="fa-IR">
                <a:solidFill>
                  <a:srgbClr val="000000"/>
                </a:solidFill>
                <a:latin typeface="BMitra"/>
                <a:cs typeface="B Zar" panose="00000400000000000000" pitchFamily="2" charset="-78"/>
              </a:rPr>
              <a:t>الكتريكي و برقي در فرانسه )كـالن، الـف ،(1986سـاخت هواپيمـاي مـافوق صـوت )</a:t>
            </a:r>
            <a:r>
              <a:rPr lang="fa-IR" smtClean="0">
                <a:solidFill>
                  <a:srgbClr val="000000"/>
                </a:solidFill>
                <a:latin typeface="BMitra"/>
                <a:cs typeface="B Zar" panose="00000400000000000000" pitchFamily="2" charset="-78"/>
              </a:rPr>
              <a:t>لاو وكالن</a:t>
            </a:r>
            <a:r>
              <a:rPr lang="fa-IR">
                <a:solidFill>
                  <a:srgbClr val="000000"/>
                </a:solidFill>
                <a:latin typeface="BMitra"/>
                <a:cs typeface="B Zar" panose="00000400000000000000" pitchFamily="2" charset="-78"/>
              </a:rPr>
              <a:t>، ،(1988كداك و بازار انبوه عكاسي غيرحرفهاي )لاتـور، (1991و راهانـدازي سيسـتم </a:t>
            </a:r>
            <a:r>
              <a:rPr lang="fa-IR" smtClean="0">
                <a:solidFill>
                  <a:srgbClr val="000000"/>
                </a:solidFill>
                <a:latin typeface="BMitra"/>
                <a:cs typeface="B Zar" panose="00000400000000000000" pitchFamily="2" charset="-78"/>
              </a:rPr>
              <a:t>راهآهـن شهري </a:t>
            </a:r>
            <a:r>
              <a:rPr lang="fa-IR">
                <a:solidFill>
                  <a:srgbClr val="000000"/>
                </a:solidFill>
                <a:latin typeface="BMitra"/>
                <a:cs typeface="B Zar" panose="00000400000000000000" pitchFamily="2" charset="-78"/>
              </a:rPr>
              <a:t>جديد پاريس </a:t>
            </a:r>
            <a:r>
              <a:rPr lang="fa-IR" smtClean="0">
                <a:solidFill>
                  <a:srgbClr val="000000"/>
                </a:solidFill>
                <a:latin typeface="BMitra"/>
                <a:cs typeface="B Zar" panose="00000400000000000000" pitchFamily="2" charset="-78"/>
              </a:rPr>
              <a:t>( </a:t>
            </a:r>
            <a:r>
              <a:rPr lang="fa-IR">
                <a:solidFill>
                  <a:srgbClr val="000000"/>
                </a:solidFill>
                <a:latin typeface="BMitra"/>
                <a:cs typeface="B Zar" panose="00000400000000000000" pitchFamily="2" charset="-78"/>
              </a:rPr>
              <a:t>لاتور، </a:t>
            </a:r>
            <a:r>
              <a:rPr lang="fa-IR" smtClean="0">
                <a:solidFill>
                  <a:srgbClr val="000000"/>
                </a:solidFill>
                <a:latin typeface="BMitra"/>
                <a:cs typeface="B Zar" panose="00000400000000000000" pitchFamily="2" charset="-78"/>
              </a:rPr>
              <a:t>1996) به </a:t>
            </a:r>
            <a:r>
              <a:rPr lang="fa-IR">
                <a:solidFill>
                  <a:srgbClr val="000000"/>
                </a:solidFill>
                <a:latin typeface="BMitra"/>
                <a:cs typeface="B Zar" panose="00000400000000000000" pitchFamily="2" charset="-78"/>
              </a:rPr>
              <a:t>كار گرفتهاند</a:t>
            </a:r>
            <a:endParaRPr lang="fa-IR" sz="3600">
              <a:solidFill>
                <a:prstClr val="black"/>
              </a:solidFill>
            </a:endParaRPr>
          </a:p>
          <a:p>
            <a:endParaRPr lang="fa-IR"/>
          </a:p>
        </p:txBody>
      </p:sp>
      <p:sp>
        <p:nvSpPr>
          <p:cNvPr id="4" name="Flowchart: Process 3"/>
          <p:cNvSpPr/>
          <p:nvPr/>
        </p:nvSpPr>
        <p:spPr>
          <a:xfrm>
            <a:off x="838200" y="4858602"/>
            <a:ext cx="2975212" cy="109182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نوآوريهاي تكنولوژيكي</a:t>
            </a:r>
            <a:endParaRPr lang="fa-IR" b="1">
              <a:solidFill>
                <a:srgbClr val="FF0000"/>
              </a:solidFill>
            </a:endParaRPr>
          </a:p>
        </p:txBody>
      </p:sp>
    </p:spTree>
    <p:extLst>
      <p:ext uri="{BB962C8B-B14F-4D97-AF65-F5344CB8AC3E}">
        <p14:creationId xmlns:p14="http://schemas.microsoft.com/office/powerpoint/2010/main" val="181643575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Mitra"/>
                <a:cs typeface="B Zar" panose="00000400000000000000" pitchFamily="2" charset="-78"/>
              </a:rPr>
              <a:t>كرافورد (2 :2004)</a:t>
            </a:r>
            <a:r>
              <a:rPr lang="fa-IR" sz="1200" b="0" i="0" smtClean="0">
                <a:solidFill>
                  <a:srgbClr val="000000"/>
                </a:solidFill>
                <a:effectLst/>
                <a:latin typeface="BMitra"/>
                <a:cs typeface="B Zar" panose="00000400000000000000" pitchFamily="2" charset="-78"/>
              </a:rPr>
              <a:t>3</a:t>
            </a:r>
            <a:r>
              <a:rPr lang="fa-IR" b="0" i="0" smtClean="0">
                <a:solidFill>
                  <a:srgbClr val="000000"/>
                </a:solidFill>
                <a:effectLst/>
                <a:latin typeface="BMitra"/>
                <a:cs typeface="B Zar" panose="00000400000000000000" pitchFamily="2" charset="-78"/>
              </a:rPr>
              <a:t>و تاتنال و گيلدينگ ،(957-959 :1999) </a:t>
            </a:r>
            <a:r>
              <a:rPr lang="fa-IR" sz="1200" b="0" i="0" smtClean="0">
                <a:solidFill>
                  <a:srgbClr val="000000"/>
                </a:solidFill>
                <a:effectLst/>
                <a:latin typeface="BMitra"/>
                <a:cs typeface="B Zar" panose="00000400000000000000" pitchFamily="2" charset="-78"/>
              </a:rPr>
              <a:t>4</a:t>
            </a:r>
            <a:r>
              <a:rPr lang="fa-IR" b="0" i="0" smtClean="0">
                <a:solidFill>
                  <a:srgbClr val="000000"/>
                </a:solidFill>
                <a:effectLst/>
                <a:latin typeface="BMitra"/>
                <a:cs typeface="B Zar" panose="00000400000000000000" pitchFamily="2" charset="-78"/>
              </a:rPr>
              <a:t>مباني معرفتي و اصول سهگانـه</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و بنيادي نظرية كنشگر شبكه را اينطور دستهبندي ميكنند:</a:t>
            </a:r>
          </a:p>
          <a:p>
            <a:pPr algn="just"/>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endParaRPr lang="fa-IR" b="0" i="0" smtClean="0">
              <a:solidFill>
                <a:srgbClr val="000000"/>
              </a:solidFill>
              <a:effectLst/>
              <a:latin typeface="BMitra"/>
              <a:cs typeface="B Zar" panose="00000400000000000000" pitchFamily="2" charset="-78"/>
            </a:endParaRPr>
          </a:p>
          <a:p>
            <a:r>
              <a:rPr lang="fa-IR" b="0" i="0" smtClean="0">
                <a:solidFill>
                  <a:srgbClr val="000000"/>
                </a:solidFill>
                <a:effectLst/>
                <a:latin typeface="BMitra"/>
                <a:cs typeface="B Zar" panose="00000400000000000000" pitchFamily="2" charset="-78"/>
              </a:rPr>
              <a:t>1) اادريگري :</a:t>
            </a:r>
            <a:r>
              <a:rPr lang="fa-IR" sz="1200" b="0" i="0" smtClean="0">
                <a:solidFill>
                  <a:srgbClr val="000000"/>
                </a:solidFill>
                <a:effectLst/>
                <a:latin typeface="BMitra"/>
                <a:cs typeface="B Zar" panose="00000400000000000000" pitchFamily="2" charset="-78"/>
              </a:rPr>
              <a:t>5</a:t>
            </a:r>
            <a:r>
              <a:rPr lang="fa-IR" b="0" i="0" smtClean="0">
                <a:solidFill>
                  <a:srgbClr val="000000"/>
                </a:solidFill>
                <a:effectLst/>
                <a:latin typeface="BMitra"/>
                <a:cs typeface="B Zar" panose="00000400000000000000" pitchFamily="2" charset="-78"/>
              </a:rPr>
              <a:t>بيطرفي تحليلي در قبال تمام كنشگران دخيل در يك پروژه ضروري اسـت، چه آنها انسان باشند چه غيرانسان. به عبارت ديگر، از وضعيت كنشگران آگاهي نداريم يا فرض را بـر عدم آگاهي ميگذاريم</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5057847"/>
            <a:ext cx="3330053" cy="11191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وضعيت كنشگران</a:t>
            </a:r>
            <a:endParaRPr lang="fa-IR" b="1">
              <a:solidFill>
                <a:srgbClr val="FF0000"/>
              </a:solidFill>
            </a:endParaRPr>
          </a:p>
        </p:txBody>
      </p:sp>
    </p:spTree>
    <p:extLst>
      <p:ext uri="{BB962C8B-B14F-4D97-AF65-F5344CB8AC3E}">
        <p14:creationId xmlns:p14="http://schemas.microsoft.com/office/powerpoint/2010/main" val="318804208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2) </a:t>
            </a:r>
            <a:r>
              <a:rPr lang="fa-IR" b="1" i="0" smtClean="0">
                <a:solidFill>
                  <a:srgbClr val="FF0000"/>
                </a:solidFill>
                <a:effectLst/>
                <a:latin typeface="BMitra"/>
                <a:cs typeface="B Zar" panose="00000400000000000000" pitchFamily="2" charset="-78"/>
              </a:rPr>
              <a:t>تقارن تعميم يافته </a:t>
            </a:r>
            <a:r>
              <a:rPr lang="fa-IR" b="0" i="0" smtClean="0">
                <a:solidFill>
                  <a:srgbClr val="000000"/>
                </a:solidFill>
                <a:effectLst/>
                <a:latin typeface="BMitra"/>
                <a:cs typeface="B Zar" panose="00000400000000000000" pitchFamily="2" charset="-78"/>
              </a:rPr>
              <a:t>:</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اين اصل براي تبيين ديدگاههاي متضاد و كنشگران مختلف، به تعامـل</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يكسان با آنها و بهرهگيري از ادبيات خنثي و انتزاعي مبادرت مـيكنـد و بـراي كنشـگران انسـاني و</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غيرانساني، بهطور يكسان و بدون استفاده از ادبيات يا الفاظ جهتدار عمل ميكند، زيرا هيچ كدام از</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عناصر اجتماعي يا عناصر تكنيكي در اين </a:t>
            </a:r>
            <a:r>
              <a:rPr lang="fa-IR" b="0" i="0" smtClean="0">
                <a:solidFill>
                  <a:srgbClr val="000000"/>
                </a:solidFill>
                <a:effectLst/>
                <a:latin typeface="TimesNewRomanPSMT"/>
                <a:cs typeface="B Zar" panose="00000400000000000000" pitchFamily="2" charset="-78"/>
              </a:rPr>
              <a:t>"</a:t>
            </a:r>
            <a:r>
              <a:rPr lang="fa-IR" b="1" i="0" smtClean="0">
                <a:solidFill>
                  <a:srgbClr val="FF0000"/>
                </a:solidFill>
                <a:effectLst/>
                <a:latin typeface="BMitra"/>
                <a:cs typeface="B Zar" panose="00000400000000000000" pitchFamily="2" charset="-78"/>
              </a:rPr>
              <a:t>شبكههاي نامتجانس</a:t>
            </a:r>
            <a:r>
              <a:rPr lang="fa-IR" b="0" i="0" smtClean="0">
                <a:solidFill>
                  <a:srgbClr val="000000"/>
                </a:solidFill>
                <a:effectLst/>
                <a:latin typeface="TimesNewRomanPSMT"/>
                <a:cs typeface="B Zar" panose="00000400000000000000" pitchFamily="2" charset="-78"/>
              </a:rPr>
              <a:t>"</a:t>
            </a:r>
            <a:r>
              <a:rPr lang="fa-IR" b="0" i="0" smtClean="0">
                <a:solidFill>
                  <a:srgbClr val="000000"/>
                </a:solidFill>
                <a:effectLst/>
                <a:latin typeface="BMitra"/>
                <a:cs typeface="B Zar" panose="00000400000000000000" pitchFamily="2" charset="-78"/>
              </a:rPr>
              <a:t>، نبايد جايگاه تبييني خاصـي پيـدا كنند.</a:t>
            </a:r>
          </a:p>
          <a:p>
            <a:pPr algn="just"/>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260692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4) براوردن نیازها را بر عهده دارد  5) معطوف به یک ارزش است(با یک معیار شکل می گیرد) و در نهایت 6) به صورت اجتماعی (و متثر از منافع گروه های اجتماعی  مصرف کننده تولید کنننده و ...) شکل می گیرد و تغییر می کند. </a:t>
            </a:r>
          </a:p>
          <a:p>
            <a:r>
              <a:rPr lang="fa-IR" smtClean="0">
                <a:cs typeface="B Zar" panose="00000400000000000000" pitchFamily="2" charset="-78"/>
              </a:rPr>
              <a:t>کوین تانیلا (1998) تامل درباره تکنولوژی و تغییرات آن را در </a:t>
            </a:r>
            <a:r>
              <a:rPr lang="fa-IR" b="1" smtClean="0">
                <a:solidFill>
                  <a:srgbClr val="FF0000"/>
                </a:solidFill>
                <a:cs typeface="B Zar" panose="00000400000000000000" pitchFamily="2" charset="-78"/>
              </a:rPr>
              <a:t>سه دسته </a:t>
            </a:r>
            <a:r>
              <a:rPr lang="fa-IR" smtClean="0">
                <a:cs typeface="B Zar" panose="00000400000000000000" pitchFamily="2" charset="-78"/>
              </a:rPr>
              <a:t>قرار می دد که عبارتند از:</a:t>
            </a:r>
          </a:p>
          <a:p>
            <a:pPr algn="just"/>
            <a:r>
              <a:rPr lang="fa-IR" smtClean="0">
                <a:cs typeface="B Zar" panose="00000400000000000000" pitchFamily="2" charset="-78"/>
              </a:rPr>
              <a:t>1- </a:t>
            </a:r>
            <a:r>
              <a:rPr lang="fa-IR" b="1" smtClean="0">
                <a:solidFill>
                  <a:srgbClr val="FF0000"/>
                </a:solidFill>
                <a:cs typeface="B Zar" panose="00000400000000000000" pitchFamily="2" charset="-78"/>
              </a:rPr>
              <a:t>نگاه شناختی</a:t>
            </a:r>
            <a:r>
              <a:rPr lang="fa-IR" smtClean="0">
                <a:cs typeface="B Zar" panose="00000400000000000000" pitchFamily="2" charset="-78"/>
              </a:rPr>
              <a:t>:  تکنولوژی، شکلی از دانش عملی مبتنی بر علم است که موجب طرحی مصنوعات کارمد و حل مسائل می شود. تغییر تکنولوژیک نیز با پژوهش علمی کاربردی و گسترش دانش تکنولوژیک پدید می آید. </a:t>
            </a:r>
            <a:endParaRPr lang="fa-IR">
              <a:cs typeface="B Zar" panose="00000400000000000000" pitchFamily="2" charset="-78"/>
            </a:endParaRPr>
          </a:p>
        </p:txBody>
      </p:sp>
    </p:spTree>
    <p:extLst>
      <p:ext uri="{BB962C8B-B14F-4D97-AF65-F5344CB8AC3E}">
        <p14:creationId xmlns:p14="http://schemas.microsoft.com/office/powerpoint/2010/main" val="151306897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solidFill>
                  <a:srgbClr val="000000"/>
                </a:solidFill>
                <a:latin typeface="BMitra"/>
                <a:cs typeface="B Zar" panose="00000400000000000000" pitchFamily="2" charset="-78"/>
              </a:rPr>
              <a:t>3) </a:t>
            </a:r>
            <a:r>
              <a:rPr lang="fa-IR" b="1" smtClean="0">
                <a:solidFill>
                  <a:srgbClr val="FF0000"/>
                </a:solidFill>
                <a:latin typeface="BMitra"/>
                <a:cs typeface="B Zar" panose="00000400000000000000" pitchFamily="2" charset="-78"/>
              </a:rPr>
              <a:t>همبسـتگي </a:t>
            </a:r>
            <a:r>
              <a:rPr lang="fa-IR" b="1">
                <a:solidFill>
                  <a:srgbClr val="FF0000"/>
                </a:solidFill>
                <a:latin typeface="BMitra"/>
                <a:cs typeface="B Zar" panose="00000400000000000000" pitchFamily="2" charset="-78"/>
              </a:rPr>
              <a:t>آزادانـه </a:t>
            </a:r>
            <a:r>
              <a:rPr lang="fa-IR">
                <a:solidFill>
                  <a:srgbClr val="000000"/>
                </a:solidFill>
                <a:latin typeface="BMitra"/>
                <a:cs typeface="B Zar" panose="00000400000000000000" pitchFamily="2" charset="-78"/>
              </a:rPr>
              <a:t>:</a:t>
            </a:r>
            <a:r>
              <a:rPr lang="fa-IR" sz="1200">
                <a:solidFill>
                  <a:srgbClr val="000000"/>
                </a:solidFill>
                <a:latin typeface="BMitra"/>
                <a:cs typeface="B Zar" panose="00000400000000000000" pitchFamily="2" charset="-78"/>
              </a:rPr>
              <a:t>2</a:t>
            </a:r>
            <a:r>
              <a:rPr lang="fa-IR">
                <a:solidFill>
                  <a:srgbClr val="000000"/>
                </a:solidFill>
                <a:latin typeface="BMitra"/>
                <a:cs typeface="B Zar" panose="00000400000000000000" pitchFamily="2" charset="-78"/>
              </a:rPr>
              <a:t>مسـتلزم تـرك و حـذف تمـام تمـايزات پيشـيني در خصـوص امـر</a:t>
            </a:r>
            <a:br>
              <a:rPr lang="fa-IR">
                <a:solidFill>
                  <a:srgbClr val="000000"/>
                </a:solidFill>
                <a:latin typeface="BMitra"/>
                <a:cs typeface="B Zar" panose="00000400000000000000" pitchFamily="2" charset="-78"/>
              </a:rPr>
            </a:br>
            <a:r>
              <a:rPr lang="fa-IR">
                <a:solidFill>
                  <a:srgbClr val="000000"/>
                </a:solidFill>
                <a:latin typeface="BMitra"/>
                <a:cs typeface="B Zar" panose="00000400000000000000" pitchFamily="2" charset="-78"/>
              </a:rPr>
              <a:t>تكنولوژيكي، طبيعي يا اجتماعي است. به عبارت ديگر، هر عنصر ميتواند با عنصر ديگر چـه </a:t>
            </a:r>
            <a:r>
              <a:rPr lang="fa-IR" smtClean="0">
                <a:solidFill>
                  <a:srgbClr val="000000"/>
                </a:solidFill>
                <a:latin typeface="BMitra"/>
                <a:cs typeface="B Zar" panose="00000400000000000000" pitchFamily="2" charset="-78"/>
              </a:rPr>
              <a:t>انسـان، چه </a:t>
            </a:r>
            <a:r>
              <a:rPr lang="fa-IR">
                <a:solidFill>
                  <a:srgbClr val="000000"/>
                </a:solidFill>
                <a:latin typeface="BMitra"/>
                <a:cs typeface="B Zar" panose="00000400000000000000" pitchFamily="2" charset="-78"/>
              </a:rPr>
              <a:t>غيرانسان </a:t>
            </a:r>
            <a:r>
              <a:rPr lang="fa-IR" smtClean="0">
                <a:solidFill>
                  <a:srgbClr val="000000"/>
                </a:solidFill>
                <a:latin typeface="BMitra"/>
                <a:cs typeface="B Zar" panose="00000400000000000000" pitchFamily="2" charset="-78"/>
              </a:rPr>
              <a:t>(تكنيكي) </a:t>
            </a:r>
            <a:r>
              <a:rPr lang="fa-IR">
                <a:solidFill>
                  <a:srgbClr val="000000"/>
                </a:solidFill>
                <a:latin typeface="BMitra"/>
                <a:cs typeface="B Zar" panose="00000400000000000000" pitchFamily="2" charset="-78"/>
              </a:rPr>
              <a:t>همراه شود و شبكه و هدفي را دنبال كند و ضروري نيست كه حتماً </a:t>
            </a:r>
            <a:r>
              <a:rPr lang="fa-IR" smtClean="0">
                <a:solidFill>
                  <a:srgbClr val="000000"/>
                </a:solidFill>
                <a:latin typeface="BMitra"/>
                <a:cs typeface="B Zar" panose="00000400000000000000" pitchFamily="2" charset="-78"/>
              </a:rPr>
              <a:t>كنشـگر تكنيكي </a:t>
            </a:r>
            <a:r>
              <a:rPr lang="fa-IR">
                <a:solidFill>
                  <a:srgbClr val="000000"/>
                </a:solidFill>
                <a:latin typeface="BMitra"/>
                <a:cs typeface="B Zar" panose="00000400000000000000" pitchFamily="2" charset="-78"/>
              </a:rPr>
              <a:t>با تكنيكي و كنشگر غيرتكنيكي با نوع خود همراه شود</a:t>
            </a:r>
            <a:endParaRPr lang="fa-IR"/>
          </a:p>
        </p:txBody>
      </p:sp>
      <p:sp>
        <p:nvSpPr>
          <p:cNvPr id="4" name="Flowchart: Process 3"/>
          <p:cNvSpPr/>
          <p:nvPr/>
        </p:nvSpPr>
        <p:spPr>
          <a:xfrm>
            <a:off x="838200" y="3725841"/>
            <a:ext cx="4053386" cy="173326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latin typeface="BMitra"/>
                <a:cs typeface="B Zar" panose="00000400000000000000" pitchFamily="2" charset="-78"/>
              </a:rPr>
              <a:t>امـر تكنولوژيكي</a:t>
            </a:r>
            <a:r>
              <a:rPr lang="fa-IR" sz="2800" b="1">
                <a:solidFill>
                  <a:srgbClr val="FF0000"/>
                </a:solidFill>
                <a:latin typeface="BMitra"/>
                <a:cs typeface="B Zar" panose="00000400000000000000" pitchFamily="2" charset="-78"/>
              </a:rPr>
              <a:t>، طبيعي يا اجتماعي</a:t>
            </a:r>
            <a:endParaRPr lang="fa-IR" b="1">
              <a:solidFill>
                <a:srgbClr val="FF0000"/>
              </a:solidFill>
            </a:endParaRPr>
          </a:p>
        </p:txBody>
      </p:sp>
    </p:spTree>
    <p:extLst>
      <p:ext uri="{BB962C8B-B14F-4D97-AF65-F5344CB8AC3E}">
        <p14:creationId xmlns:p14="http://schemas.microsoft.com/office/powerpoint/2010/main" val="324961799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تمايز با ساير نظريـات، </a:t>
            </a:r>
            <a:r>
              <a:rPr lang="fa-IR" b="1" i="0" smtClean="0">
                <a:solidFill>
                  <a:srgbClr val="FF0000"/>
                </a:solidFill>
                <a:effectLst/>
                <a:latin typeface="BMitra"/>
                <a:cs typeface="B Zar" panose="00000400000000000000" pitchFamily="2" charset="-78"/>
              </a:rPr>
              <a:t>بررسـي اجتمـاعي تكنولـوژي </a:t>
            </a:r>
            <a:r>
              <a:rPr lang="fa-IR" b="0" i="0" smtClean="0">
                <a:solidFill>
                  <a:srgbClr val="000000"/>
                </a:solidFill>
                <a:effectLst/>
                <a:latin typeface="BMitra"/>
                <a:cs typeface="B Zar" panose="00000400000000000000" pitchFamily="2" charset="-78"/>
              </a:rPr>
              <a:t>در تعريـف آن از كـنش و نيـز</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عامليت است (بران و هرينن .103 : 2003) ،</a:t>
            </a:r>
            <a:r>
              <a:rPr lang="fa-IR" sz="1200" b="0" i="0" smtClean="0">
                <a:solidFill>
                  <a:srgbClr val="000000"/>
                </a:solidFill>
                <a:effectLst/>
                <a:latin typeface="BMitra"/>
                <a:cs typeface="B Zar" panose="00000400000000000000" pitchFamily="2" charset="-78"/>
              </a:rPr>
              <a:t>3</a:t>
            </a:r>
            <a:r>
              <a:rPr lang="fa-IR" b="0" i="0" smtClean="0">
                <a:solidFill>
                  <a:srgbClr val="000000"/>
                </a:solidFill>
                <a:effectLst/>
                <a:latin typeface="BMitra"/>
                <a:cs typeface="B Zar" panose="00000400000000000000" pitchFamily="2" charset="-78"/>
              </a:rPr>
              <a:t>در اين نگاه، بين كنشگر يا عامل انسـاني و غيرانسـاني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تفاوتي وجود ندارد. از اين رو، عوامل حيواني (ويروس و ميكروبها) و الكترونها و اشياء فيزيكي، بـه اندازة انسان عامليت دارند. هم افراد و هم اشـياء در </a:t>
            </a:r>
            <a:r>
              <a:rPr lang="fa-IR" b="1" i="0" smtClean="0">
                <a:solidFill>
                  <a:srgbClr val="FF0000"/>
                </a:solidFill>
                <a:effectLst/>
                <a:latin typeface="BMitra"/>
                <a:cs typeface="B Zar" panose="00000400000000000000" pitchFamily="2" charset="-78"/>
              </a:rPr>
              <a:t>شـبكة تكنولوژي</a:t>
            </a:r>
            <a:r>
              <a:rPr lang="fa-IR" b="0" i="0" smtClean="0">
                <a:solidFill>
                  <a:srgbClr val="000000"/>
                </a:solidFill>
                <a:effectLst/>
                <a:latin typeface="BMitra"/>
                <a:cs typeface="B Zar" panose="00000400000000000000" pitchFamily="2" charset="-78"/>
              </a:rPr>
              <a:t>،كنشـگر محسـوب مـيشـوند. ساختمانها، متون يا پول معمولاً به عنوان منبع يا مانع تلقي ميشوند. اما اگر اشياء را به صـورتي در نظر بگيريم كه نقش فعال، نه منفعل در ايجاد يك سازمان داشته باشد،</a:t>
            </a:r>
            <a:r>
              <a:rPr lang="fa-IR" sz="2600">
                <a:solidFill>
                  <a:srgbClr val="000000"/>
                </a:solidFill>
                <a:latin typeface="BMitra"/>
                <a:cs typeface="B Zar" panose="00000400000000000000" pitchFamily="2" charset="-78"/>
              </a:rPr>
              <a:t> آنگاه نقش اين اشياء عـوض ميشود</a:t>
            </a:r>
            <a:r>
              <a:rPr lang="fa-IR" b="0" i="0" smtClean="0">
                <a:solidFill>
                  <a:srgbClr val="000000"/>
                </a:solidFill>
                <a:effectLst/>
                <a:latin typeface="BMitra"/>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6604996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smtClean="0">
                <a:solidFill>
                  <a:srgbClr val="000000"/>
                </a:solidFill>
                <a:latin typeface="BMitra"/>
                <a:cs typeface="B Zar" panose="00000400000000000000" pitchFamily="2" charset="-78"/>
              </a:rPr>
              <a:t>. </a:t>
            </a:r>
            <a:r>
              <a:rPr lang="fa-IR" sz="2600">
                <a:solidFill>
                  <a:srgbClr val="000000"/>
                </a:solidFill>
                <a:latin typeface="BMitra"/>
                <a:cs typeface="B Zar" panose="00000400000000000000" pitchFamily="2" charset="-78"/>
              </a:rPr>
              <a:t>همانطور كه افراد بر اشياء اثر ميگذارند، اشياء نيز به همان اندازه بر آنها تـأثير </a:t>
            </a:r>
            <a:r>
              <a:rPr lang="fa-IR" sz="2600" smtClean="0">
                <a:solidFill>
                  <a:srgbClr val="000000"/>
                </a:solidFill>
                <a:latin typeface="BMitra"/>
                <a:cs typeface="B Zar" panose="00000400000000000000" pitchFamily="2" charset="-78"/>
              </a:rPr>
              <a:t>مـيگذارنـد. مثلاً </a:t>
            </a:r>
            <a:r>
              <a:rPr lang="fa-IR" sz="2600">
                <a:solidFill>
                  <a:srgbClr val="000000"/>
                </a:solidFill>
                <a:latin typeface="BMitra"/>
                <a:cs typeface="B Zar" panose="00000400000000000000" pitchFamily="2" charset="-78"/>
              </a:rPr>
              <a:t>يك لامپ سوختة پروژكتور، نه تنها كنشهاي ارائهكنندة مطلب را تغيير ميدهد </a:t>
            </a:r>
            <a:r>
              <a:rPr lang="fa-IR" sz="2600" smtClean="0">
                <a:solidFill>
                  <a:srgbClr val="000000"/>
                </a:solidFill>
                <a:latin typeface="BMitra"/>
                <a:cs typeface="B Zar" panose="00000400000000000000" pitchFamily="2" charset="-78"/>
              </a:rPr>
              <a:t>(كه </a:t>
            </a:r>
            <a:r>
              <a:rPr lang="fa-IR" sz="2600">
                <a:solidFill>
                  <a:srgbClr val="000000"/>
                </a:solidFill>
                <a:latin typeface="BMitra"/>
                <a:cs typeface="B Zar" panose="00000400000000000000" pitchFamily="2" charset="-78"/>
              </a:rPr>
              <a:t>بايد </a:t>
            </a:r>
            <a:r>
              <a:rPr lang="fa-IR" sz="2600" smtClean="0">
                <a:solidFill>
                  <a:srgbClr val="000000"/>
                </a:solidFill>
                <a:latin typeface="BMitra"/>
                <a:cs typeface="B Zar" panose="00000400000000000000" pitchFamily="2" charset="-78"/>
              </a:rPr>
              <a:t>بـدون استفاده </a:t>
            </a:r>
            <a:r>
              <a:rPr lang="fa-IR" sz="2600">
                <a:solidFill>
                  <a:srgbClr val="000000"/>
                </a:solidFill>
                <a:latin typeface="BMitra"/>
                <a:cs typeface="B Zar" panose="00000400000000000000" pitchFamily="2" charset="-78"/>
              </a:rPr>
              <a:t>از پروژكتور و... سخن </a:t>
            </a:r>
            <a:r>
              <a:rPr lang="fa-IR" sz="2600" smtClean="0">
                <a:solidFill>
                  <a:srgbClr val="000000"/>
                </a:solidFill>
                <a:latin typeface="BMitra"/>
                <a:cs typeface="B Zar" panose="00000400000000000000" pitchFamily="2" charset="-78"/>
              </a:rPr>
              <a:t>بگويد) </a:t>
            </a:r>
            <a:r>
              <a:rPr lang="fa-IR" sz="2600">
                <a:solidFill>
                  <a:srgbClr val="000000"/>
                </a:solidFill>
                <a:latin typeface="BMitra"/>
                <a:cs typeface="B Zar" panose="00000400000000000000" pitchFamily="2" charset="-78"/>
              </a:rPr>
              <a:t>بلكه ثمربخشي خود پروژكتور را نيز كـه خـاموش شـده </a:t>
            </a:r>
            <a:r>
              <a:rPr lang="fa-IR" sz="2600" smtClean="0">
                <a:solidFill>
                  <a:srgbClr val="000000"/>
                </a:solidFill>
                <a:latin typeface="BMitra"/>
                <a:cs typeface="B Zar" panose="00000400000000000000" pitchFamily="2" charset="-78"/>
              </a:rPr>
              <a:t>اسـت، تغيير </a:t>
            </a:r>
            <a:r>
              <a:rPr lang="fa-IR" sz="2600">
                <a:solidFill>
                  <a:srgbClr val="000000"/>
                </a:solidFill>
                <a:latin typeface="BMitra"/>
                <a:cs typeface="B Zar" panose="00000400000000000000" pitchFamily="2" charset="-78"/>
              </a:rPr>
              <a:t>ميدهد. البته نكتة مهمتر اين است كه عامليت، به شبكهاي وابسته است كه كنشگر در آن </a:t>
            </a:r>
            <a:r>
              <a:rPr lang="fa-IR" sz="2600" smtClean="0">
                <a:solidFill>
                  <a:srgbClr val="000000"/>
                </a:solidFill>
                <a:latin typeface="BMitra"/>
                <a:cs typeface="B Zar" panose="00000400000000000000" pitchFamily="2" charset="-78"/>
              </a:rPr>
              <a:t>قرار دارد</a:t>
            </a:r>
            <a:r>
              <a:rPr lang="fa-IR" sz="2600">
                <a:solidFill>
                  <a:srgbClr val="000000"/>
                </a:solidFill>
                <a:latin typeface="BMitra"/>
                <a:cs typeface="B Zar" panose="00000400000000000000" pitchFamily="2" charset="-78"/>
              </a:rPr>
              <a:t>. از اين رو، يك فرد يا يك متن بدون شبكه هيچ نيستند، همانطور كه با اين نگاه، يـك </a:t>
            </a:r>
            <a:r>
              <a:rPr lang="fa-IR" sz="2600" smtClean="0">
                <a:solidFill>
                  <a:srgbClr val="000000"/>
                </a:solidFill>
                <a:latin typeface="BMitra"/>
                <a:cs typeface="B Zar" panose="00000400000000000000" pitchFamily="2" charset="-78"/>
              </a:rPr>
              <a:t>رئـيس دانشكده </a:t>
            </a:r>
            <a:r>
              <a:rPr lang="fa-IR" sz="2600">
                <a:solidFill>
                  <a:srgbClr val="000000"/>
                </a:solidFill>
                <a:latin typeface="BMitra"/>
                <a:cs typeface="B Zar" panose="00000400000000000000" pitchFamily="2" charset="-78"/>
              </a:rPr>
              <a:t>و دانشجويان دانشگاه را با يك كارمند يا يك كامپيوتر، داراي نقش برابر ميدانند. </a:t>
            </a:r>
            <a:r>
              <a:rPr lang="fa-IR" sz="2600" smtClean="0">
                <a:solidFill>
                  <a:srgbClr val="000000"/>
                </a:solidFill>
                <a:latin typeface="BMitra"/>
                <a:cs typeface="B Zar" panose="00000400000000000000" pitchFamily="2" charset="-78"/>
              </a:rPr>
              <a:t>بنـابراين</a:t>
            </a:r>
            <a:r>
              <a:rPr lang="fa-IR" sz="2600">
                <a:solidFill>
                  <a:srgbClr val="000000"/>
                </a:solidFill>
                <a:latin typeface="BMitra"/>
                <a:cs typeface="B Zar" panose="00000400000000000000" pitchFamily="2" charset="-78"/>
              </a:rPr>
              <a:t> لاتور </a:t>
            </a:r>
            <a:r>
              <a:rPr lang="fa-IR" sz="2600" smtClean="0">
                <a:solidFill>
                  <a:srgbClr val="000000"/>
                </a:solidFill>
                <a:latin typeface="BMitra"/>
                <a:cs typeface="B Zar" panose="00000400000000000000" pitchFamily="2" charset="-78"/>
              </a:rPr>
              <a:t>(</a:t>
            </a:r>
            <a:r>
              <a:rPr lang="fa-IR" sz="2600">
                <a:solidFill>
                  <a:srgbClr val="000000"/>
                </a:solidFill>
                <a:latin typeface="BMitra"/>
                <a:cs typeface="B Zar" panose="00000400000000000000" pitchFamily="2" charset="-78"/>
              </a:rPr>
              <a:t>6 :</a:t>
            </a:r>
            <a:r>
              <a:rPr lang="fa-IR" sz="2600" smtClean="0">
                <a:solidFill>
                  <a:srgbClr val="000000"/>
                </a:solidFill>
                <a:latin typeface="BMitra"/>
                <a:cs typeface="B Zar" panose="00000400000000000000" pitchFamily="2" charset="-78"/>
              </a:rPr>
              <a:t>1997) به </a:t>
            </a:r>
            <a:r>
              <a:rPr lang="fa-IR" sz="2600">
                <a:solidFill>
                  <a:srgbClr val="000000"/>
                </a:solidFill>
                <a:latin typeface="BMitra"/>
                <a:cs typeface="B Zar" panose="00000400000000000000" pitchFamily="2" charset="-78"/>
              </a:rPr>
              <a:t>جاي كلمة كنشگر، از كلمة </a:t>
            </a:r>
            <a:r>
              <a:rPr lang="en-US" sz="2600">
                <a:solidFill>
                  <a:srgbClr val="000000"/>
                </a:solidFill>
                <a:latin typeface="TimesNewRomanPSMT"/>
                <a:cs typeface="B Zar" panose="00000400000000000000" pitchFamily="2" charset="-78"/>
              </a:rPr>
              <a:t>actant</a:t>
            </a:r>
            <a:r>
              <a:rPr lang="fa-IR" sz="2600">
                <a:solidFill>
                  <a:srgbClr val="000000"/>
                </a:solidFill>
                <a:latin typeface="BMitra"/>
                <a:cs typeface="B Zar" panose="00000400000000000000" pitchFamily="2" charset="-78"/>
              </a:rPr>
              <a:t>استفاده ميكند تا تعريفي معناشناسانه از </a:t>
            </a:r>
            <a:r>
              <a:rPr lang="fa-IR" sz="2600" smtClean="0">
                <a:solidFill>
                  <a:srgbClr val="000000"/>
                </a:solidFill>
                <a:latin typeface="BMitra"/>
                <a:cs typeface="B Zar" panose="00000400000000000000" pitchFamily="2" charset="-78"/>
              </a:rPr>
              <a:t>آن ارائه </a:t>
            </a:r>
            <a:r>
              <a:rPr lang="fa-IR" sz="2600">
                <a:solidFill>
                  <a:srgbClr val="000000"/>
                </a:solidFill>
                <a:latin typeface="BMitra"/>
                <a:cs typeface="B Zar" panose="00000400000000000000" pitchFamily="2" charset="-78"/>
              </a:rPr>
              <a:t>كند، يعني چيزي كه كنش ميكند يا توسط ديگران، به آن كنشي اعطا ميشود.</a:t>
            </a:r>
            <a:endParaRPr lang="fa-IR"/>
          </a:p>
        </p:txBody>
      </p:sp>
      <p:sp>
        <p:nvSpPr>
          <p:cNvPr id="4" name="Flowchart: Process 3"/>
          <p:cNvSpPr/>
          <p:nvPr/>
        </p:nvSpPr>
        <p:spPr>
          <a:xfrm>
            <a:off x="838200" y="4749421"/>
            <a:ext cx="2715904" cy="12010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تعريفي معناشناسانه</a:t>
            </a:r>
            <a:endParaRPr lang="fa-IR" b="1">
              <a:solidFill>
                <a:srgbClr val="FF0000"/>
              </a:solidFill>
            </a:endParaRPr>
          </a:p>
        </p:txBody>
      </p:sp>
    </p:spTree>
    <p:extLst>
      <p:ext uri="{BB962C8B-B14F-4D97-AF65-F5344CB8AC3E}">
        <p14:creationId xmlns:p14="http://schemas.microsoft.com/office/powerpoint/2010/main" val="352775362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با اين نگاه به عامليت، تعريف كنش نيز عوض ميشـود. در اينجـا، كـنش مداخلـه در جهـان، متناسب با برخي مقاصد و نيات است و كنشگر نيز عنصـري اسـت كـه فضـاي پيرامـونش را تغييـر ميدهد تا ساير عناصر را به خودش وابسته كند و ارادة آنها را به زبان خودش ترجمه كند.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96101502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Mitra"/>
                <a:cs typeface="B Zar" panose="00000400000000000000" pitchFamily="2" charset="-78"/>
              </a:rPr>
              <a:t>در نتيجـه، كنش نه اجرا كردن نيات و مقاصد، بلكه برساختن يا شكل دادن هدفمند روابط دنياي واقعـي اسـت. روابطي نيز كه شبكهها را ميسازند، موجب كنش ميشوند، زيرا اين </a:t>
            </a:r>
            <a:r>
              <a:rPr lang="fa-IR" b="1">
                <a:solidFill>
                  <a:srgbClr val="FF0000"/>
                </a:solidFill>
                <a:latin typeface="BMitra"/>
                <a:cs typeface="B Zar" panose="00000400000000000000" pitchFamily="2" charset="-78"/>
              </a:rPr>
              <a:t>شبكة روابط </a:t>
            </a:r>
            <a:r>
              <a:rPr lang="fa-IR">
                <a:solidFill>
                  <a:srgbClr val="000000"/>
                </a:solidFill>
                <a:latin typeface="BMitra"/>
                <a:cs typeface="B Zar" panose="00000400000000000000" pitchFamily="2" charset="-78"/>
              </a:rPr>
              <a:t>است كه به كنشـگر )انساني/ غيرانساني( قابليت كنش (عامليت) ميدهد. با تمركز بر ترجمه و كشف آن، مـيتـوان تمـام چانهزنيها، توطئهها، محاسبات، اعمال </a:t>
            </a:r>
            <a:r>
              <a:rPr lang="fa-IR" smtClean="0">
                <a:solidFill>
                  <a:srgbClr val="000000"/>
                </a:solidFill>
                <a:latin typeface="BMitra"/>
                <a:cs typeface="B Zar" panose="00000400000000000000" pitchFamily="2" charset="-78"/>
              </a:rPr>
              <a:t>اقناع كننده </a:t>
            </a:r>
            <a:r>
              <a:rPr lang="fa-IR">
                <a:solidFill>
                  <a:srgbClr val="000000"/>
                </a:solidFill>
                <a:latin typeface="BMitra"/>
                <a:cs typeface="B Zar" panose="00000400000000000000" pitchFamily="2" charset="-78"/>
              </a:rPr>
              <a:t>و خشونتباري را دريافت كـه بـه مددشـان، يـك كنشگر عمل ميكند يا اقتدار سخن گفتن از جانب ديگران را مييابد.</a:t>
            </a:r>
            <a:r>
              <a:rPr lang="fa-IR">
                <a:solidFill>
                  <a:prstClr val="black"/>
                </a:solidFill>
                <a:cs typeface="B Zar" panose="00000400000000000000" pitchFamily="2" charset="-78"/>
              </a:rPr>
              <a:t> </a:t>
            </a:r>
          </a:p>
          <a:p>
            <a:endParaRPr lang="fa-IR"/>
          </a:p>
        </p:txBody>
      </p:sp>
    </p:spTree>
    <p:extLst>
      <p:ext uri="{BB962C8B-B14F-4D97-AF65-F5344CB8AC3E}">
        <p14:creationId xmlns:p14="http://schemas.microsoft.com/office/powerpoint/2010/main" val="332996455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دوام هر شبكه، به دوام پيوندهايي بستگي دارد كه خود آن را ميسازند. بـدين ترتيـب، قـدرت</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پيوندها و قدرت عامليت، شبكه را نيز قوي ميكند. هر چه عامل بتواند </a:t>
            </a:r>
            <a:r>
              <a:rPr lang="fa-IR" b="1" i="0" smtClean="0">
                <a:solidFill>
                  <a:srgbClr val="FF0000"/>
                </a:solidFill>
                <a:effectLst/>
                <a:latin typeface="BMitra"/>
                <a:cs typeface="B Zar" panose="00000400000000000000" pitchFamily="2" charset="-78"/>
              </a:rPr>
              <a:t>اعتبار سـخنگويي دسـتههـاي راهبردي</a:t>
            </a:r>
            <a:r>
              <a:rPr lang="fa-IR" b="0" i="0" smtClean="0">
                <a:solidFill>
                  <a:srgbClr val="000000"/>
                </a:solidFill>
                <a:effectLst/>
                <a:latin typeface="BMitra"/>
                <a:cs typeface="B Zar" panose="00000400000000000000" pitchFamily="2" charset="-78"/>
              </a:rPr>
              <a:t> از افراد و اشياء و سازمانها، فرايندها و ... را به دست آورد و كمتر مـورد سـؤال واقـع شـود، قويتر ميشود. اندازه و قدرت يك شبكه، با ورود كنشگران بيشـتر بـه آن، افـزايش مـييابـد. البتـه افزودن صرف افراد به شبكه كافي نيست، بلكه اشياء نيز قدرتمند شـدن شـبكه را تسـهيل مـيكننـد مثلاً كامپيوتر، وسايل سمعي بصري، كلاس، متون و... قدرت شبكة تدريس را بالا ميبرند.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48364551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فرايند مهم ديگري كه در اين رهيافت، مورد توجه قرار ميگيرد، فرايند تبديل يـك شـبكه بـه</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جعبة سياه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است. يك شبكة مستقر، در نهايت به يك جعبة سياه تبديل ميشود )مانند شيوة آمـوزش سـنتي پزشـكي (بـوش 1997) ،</a:t>
            </a:r>
            <a:r>
              <a:rPr lang="fa-IR" sz="1200" b="0" i="0" smtClean="0">
                <a:solidFill>
                  <a:srgbClr val="000000"/>
                </a:solidFill>
                <a:effectLst/>
                <a:latin typeface="BMitra"/>
                <a:cs typeface="B Zar" panose="00000400000000000000" pitchFamily="2" charset="-78"/>
              </a:rPr>
              <a:t>2</a:t>
            </a:r>
            <a:r>
              <a:rPr lang="fa-IR" b="0" i="0" smtClean="0">
                <a:solidFill>
                  <a:srgbClr val="000000"/>
                </a:solidFill>
                <a:effectLst/>
                <a:latin typeface="BMitra"/>
                <a:cs typeface="B Zar" panose="00000400000000000000" pitchFamily="2" charset="-78"/>
              </a:rPr>
              <a:t>در يـك دانشـگاه ماننـد هـاروارد(؛ زيـرا هـيچ كـس، سـاختار يـا</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معرفتشناسي تثبيت شدة اين شبكه را مورد سؤال قرار نميدهد، چون اين شبكه يـا عناصـر آن )بـه</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دليل ساده شدن مفرط( بديهي انگاشته ميشوند و بيتفاوت از كنار آنها گذشته ميشـود. جعبـههـاي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سياه، ميتوانند افراد، اشياء يا شبكهها باشـند. </a:t>
            </a:r>
            <a:endParaRPr lang="fa-IR">
              <a:cs typeface="B Zar" panose="00000400000000000000" pitchFamily="2" charset="-78"/>
            </a:endParaRPr>
          </a:p>
        </p:txBody>
      </p:sp>
    </p:spTree>
    <p:extLst>
      <p:ext uri="{BB962C8B-B14F-4D97-AF65-F5344CB8AC3E}">
        <p14:creationId xmlns:p14="http://schemas.microsoft.com/office/powerpoint/2010/main" val="85556942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lvl="0" algn="just"/>
            <a:r>
              <a:rPr lang="fa-IR">
                <a:solidFill>
                  <a:srgbClr val="000000"/>
                </a:solidFill>
                <a:latin typeface="BMitra"/>
                <a:cs typeface="B Zar" panose="00000400000000000000" pitchFamily="2" charset="-78"/>
              </a:rPr>
              <a:t>مـثلاً متـون مرجـع، جـدولهـا، كـامپيوتر، واقعيـات و</a:t>
            </a:r>
            <a:r>
              <a:rPr lang="fa-IR">
                <a:solidFill>
                  <a:prstClr val="black"/>
                </a:solidFill>
                <a:cs typeface="B Zar" panose="00000400000000000000" pitchFamily="2" charset="-78"/>
              </a:rPr>
              <a:t>  </a:t>
            </a:r>
            <a:r>
              <a:rPr lang="fa-IR" b="0" i="0" smtClean="0">
                <a:solidFill>
                  <a:srgbClr val="000000"/>
                </a:solidFill>
                <a:effectLst/>
                <a:latin typeface="BMitra"/>
                <a:cs typeface="B Zar" panose="00000400000000000000" pitchFamily="2" charset="-78"/>
              </a:rPr>
              <a:t>استانداردها، مجموعهاي بديهي انگاشته از عناصر نامتجانس هسـتند كـه در زنـدگي روزانـة اعضـاي شبكه، دمدستي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محسوب ميشوند. رهيافت كنشگر شبكه، چگونگي شكلگيري اين جعبههاي سـياه را در ارتباطات عناصر شبكه بررسي ميكند و اين جعبههاي سياه را باز ميگشايد. </a:t>
            </a:r>
          </a:p>
          <a:p>
            <a:pPr lvl="0"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26483652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بـه نظـر جـان </a:t>
            </a:r>
            <a:r>
              <a:rPr lang="fa-IR" smtClean="0">
                <a:solidFill>
                  <a:srgbClr val="000000"/>
                </a:solidFill>
                <a:latin typeface="BMitra"/>
                <a:cs typeface="B Zar" panose="00000400000000000000" pitchFamily="2" charset="-78"/>
              </a:rPr>
              <a:t>لاو </a:t>
            </a:r>
            <a:r>
              <a:rPr lang="fa-IR">
                <a:solidFill>
                  <a:srgbClr val="000000"/>
                </a:solidFill>
                <a:latin typeface="BMitra"/>
                <a:cs typeface="B Zar" panose="00000400000000000000" pitchFamily="2" charset="-78"/>
              </a:rPr>
              <a:t>(</a:t>
            </a:r>
            <a:r>
              <a:rPr lang="fa-IR" smtClean="0">
                <a:solidFill>
                  <a:srgbClr val="000000"/>
                </a:solidFill>
                <a:latin typeface="BMitra"/>
                <a:cs typeface="B Zar" panose="00000400000000000000" pitchFamily="2" charset="-78"/>
              </a:rPr>
              <a:t>2003) شبكههايي </a:t>
            </a:r>
            <a:r>
              <a:rPr lang="fa-IR">
                <a:solidFill>
                  <a:srgbClr val="000000"/>
                </a:solidFill>
                <a:latin typeface="BMitra"/>
                <a:cs typeface="B Zar" panose="00000400000000000000" pitchFamily="2" charset="-78"/>
              </a:rPr>
              <a:t>كه به جعبه سياه تبديل شدهاند، فقط با شكست، وقفه يا كاستي مرئي </a:t>
            </a:r>
            <a:r>
              <a:rPr lang="fa-IR" smtClean="0">
                <a:solidFill>
                  <a:srgbClr val="000000"/>
                </a:solidFill>
                <a:latin typeface="BMitra"/>
                <a:cs typeface="B Zar" panose="00000400000000000000" pitchFamily="2" charset="-78"/>
              </a:rPr>
              <a:t>مـيشـوند (مانند </a:t>
            </a:r>
            <a:r>
              <a:rPr lang="fa-IR">
                <a:solidFill>
                  <a:srgbClr val="000000"/>
                </a:solidFill>
                <a:latin typeface="BMitra"/>
                <a:cs typeface="B Zar" panose="00000400000000000000" pitchFamily="2" charset="-78"/>
              </a:rPr>
              <a:t>تلويزيون كه شي يكپارچه تلقي ميشود و وقتي خراب شود، ميفهميم كه تلويزيون، </a:t>
            </a:r>
            <a:r>
              <a:rPr lang="fa-IR" smtClean="0">
                <a:solidFill>
                  <a:srgbClr val="000000"/>
                </a:solidFill>
                <a:latin typeface="BMitra"/>
                <a:cs typeface="B Zar" panose="00000400000000000000" pitchFamily="2" charset="-78"/>
              </a:rPr>
              <a:t>شـبكهاي از </a:t>
            </a:r>
            <a:r>
              <a:rPr lang="fa-IR">
                <a:solidFill>
                  <a:srgbClr val="000000"/>
                </a:solidFill>
                <a:latin typeface="BMitra"/>
                <a:cs typeface="B Zar" panose="00000400000000000000" pitchFamily="2" charset="-78"/>
              </a:rPr>
              <a:t>عناصر و اجزاي الكترونيكي و تعاملات انساني است</a:t>
            </a:r>
            <a:r>
              <a:rPr lang="fa-IR" smtClean="0">
                <a:solidFill>
                  <a:srgbClr val="000000"/>
                </a:solidFill>
                <a:latin typeface="BMitra"/>
                <a:cs typeface="B Zar" panose="00000400000000000000" pitchFamily="2" charset="-78"/>
              </a:rPr>
              <a:t>.) </a:t>
            </a:r>
            <a:r>
              <a:rPr lang="fa-IR">
                <a:solidFill>
                  <a:srgbClr val="000000"/>
                </a:solidFill>
                <a:latin typeface="BMitra"/>
                <a:cs typeface="B Zar" panose="00000400000000000000" pitchFamily="2" charset="-78"/>
              </a:rPr>
              <a:t>دليل نامرئي شدن </a:t>
            </a:r>
            <a:r>
              <a:rPr lang="fa-IR" smtClean="0">
                <a:solidFill>
                  <a:srgbClr val="000000"/>
                </a:solidFill>
                <a:latin typeface="BMitra"/>
                <a:cs typeface="B Zar" panose="00000400000000000000" pitchFamily="2" charset="-78"/>
              </a:rPr>
              <a:t>بكهها </a:t>
            </a:r>
            <a:r>
              <a:rPr lang="fa-IR">
                <a:solidFill>
                  <a:srgbClr val="000000"/>
                </a:solidFill>
                <a:latin typeface="BMitra"/>
                <a:cs typeface="B Zar" panose="00000400000000000000" pitchFamily="2" charset="-78"/>
              </a:rPr>
              <a:t>نيـز </a:t>
            </a:r>
            <a:r>
              <a:rPr lang="fa-IR" smtClean="0">
                <a:solidFill>
                  <a:srgbClr val="000000"/>
                </a:solidFill>
                <a:latin typeface="BMitra"/>
                <a:cs typeface="B Zar" panose="00000400000000000000" pitchFamily="2" charset="-78"/>
              </a:rPr>
              <a:t>سـاده سـازي است</a:t>
            </a:r>
            <a:r>
              <a:rPr lang="fa-IR">
                <a:solidFill>
                  <a:srgbClr val="000000"/>
                </a:solidFill>
                <a:latin typeface="BMitra"/>
                <a:cs typeface="B Zar" panose="00000400000000000000" pitchFamily="2" charset="-78"/>
              </a:rPr>
              <a:t>، زيرا تمام پديدهها، اثر يا محصول </a:t>
            </a:r>
            <a:r>
              <a:rPr lang="fa-IR" smtClean="0">
                <a:solidFill>
                  <a:srgbClr val="000000"/>
                </a:solidFill>
                <a:latin typeface="BMitra"/>
                <a:cs typeface="B Zar" panose="00000400000000000000" pitchFamily="2" charset="-78"/>
              </a:rPr>
              <a:t>شبكه هاي </a:t>
            </a:r>
            <a:r>
              <a:rPr lang="fa-IR">
                <a:solidFill>
                  <a:srgbClr val="000000"/>
                </a:solidFill>
                <a:latin typeface="BMitra"/>
                <a:cs typeface="B Zar" panose="00000400000000000000" pitchFamily="2" charset="-78"/>
              </a:rPr>
              <a:t>نامتجانس هستند، امـا در عمـل، نمـيتـوانيم </a:t>
            </a:r>
            <a:r>
              <a:rPr lang="fa-IR" smtClean="0">
                <a:solidFill>
                  <a:srgbClr val="000000"/>
                </a:solidFill>
                <a:latin typeface="BMitra"/>
                <a:cs typeface="B Zar" panose="00000400000000000000" pitchFamily="2" charset="-78"/>
              </a:rPr>
              <a:t>بـر شاخه </a:t>
            </a:r>
            <a:r>
              <a:rPr lang="fa-IR">
                <a:solidFill>
                  <a:srgbClr val="000000"/>
                </a:solidFill>
                <a:latin typeface="BMitra"/>
                <a:cs typeface="B Zar" panose="00000400000000000000" pitchFamily="2" charset="-78"/>
              </a:rPr>
              <a:t>شاخه شدن بيپايان شبكه غلبه كنيم، زيرا در واقع، بيشتر اوقات حتي در موضعي نيسـتيم </a:t>
            </a:r>
            <a:r>
              <a:rPr lang="fa-IR" smtClean="0">
                <a:solidFill>
                  <a:srgbClr val="000000"/>
                </a:solidFill>
                <a:latin typeface="BMitra"/>
                <a:cs typeface="B Zar" panose="00000400000000000000" pitchFamily="2" charset="-78"/>
              </a:rPr>
              <a:t>كـه پيچيدگي هاي </a:t>
            </a:r>
            <a:r>
              <a:rPr lang="fa-IR">
                <a:solidFill>
                  <a:srgbClr val="000000"/>
                </a:solidFill>
                <a:latin typeface="BMitra"/>
                <a:cs typeface="B Zar" panose="00000400000000000000" pitchFamily="2" charset="-78"/>
              </a:rPr>
              <a:t>شبكه را كشف كنيم و از اين رو، پس از مدتي، آنها دمدستي ميشوند</a:t>
            </a:r>
            <a:endParaRPr lang="fa-IR"/>
          </a:p>
        </p:txBody>
      </p:sp>
      <p:sp>
        <p:nvSpPr>
          <p:cNvPr id="4" name="Flowchart: Process 3"/>
          <p:cNvSpPr/>
          <p:nvPr/>
        </p:nvSpPr>
        <p:spPr>
          <a:xfrm>
            <a:off x="838200" y="4626592"/>
            <a:ext cx="3480179" cy="11191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اثر يا محصول شبكههاي نامتجانس</a:t>
            </a:r>
            <a:endParaRPr lang="fa-IR" b="1">
              <a:solidFill>
                <a:srgbClr val="FF0000"/>
              </a:solidFill>
            </a:endParaRPr>
          </a:p>
        </p:txBody>
      </p:sp>
    </p:spTree>
    <p:extLst>
      <p:ext uri="{BB962C8B-B14F-4D97-AF65-F5344CB8AC3E}">
        <p14:creationId xmlns:p14="http://schemas.microsoft.com/office/powerpoint/2010/main" val="249988519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000000"/>
                </a:solidFill>
                <a:effectLst/>
                <a:latin typeface="BMitra"/>
                <a:cs typeface="B Zar" panose="00000400000000000000" pitchFamily="2" charset="-78"/>
              </a:rPr>
              <a:t>هطوركلي، كالن ب (202-208 :1986) </a:t>
            </a:r>
            <a:r>
              <a:rPr lang="fa-IR" b="1" i="0" smtClean="0">
                <a:solidFill>
                  <a:srgbClr val="FF0000"/>
                </a:solidFill>
                <a:effectLst/>
                <a:latin typeface="BMitra"/>
                <a:cs typeface="B Zar" panose="00000400000000000000" pitchFamily="2" charset="-78"/>
              </a:rPr>
              <a:t>چهار مرحله </a:t>
            </a:r>
            <a:r>
              <a:rPr lang="fa-IR" b="0" i="0" smtClean="0">
                <a:solidFill>
                  <a:srgbClr val="000000"/>
                </a:solidFill>
                <a:effectLst/>
                <a:latin typeface="BMitra"/>
                <a:cs typeface="B Zar" panose="00000400000000000000" pitchFamily="2" charset="-78"/>
              </a:rPr>
              <a:t>را براي ترجمـة يـك نـوآوري يـا ايجـاد</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شبكهاي از كنشگران ذكر ميكند كه عبارتاند از:</a:t>
            </a:r>
          </a:p>
          <a:p>
            <a:pPr algn="just"/>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endParaRPr lang="fa-IR" b="0" i="0" smtClean="0">
              <a:solidFill>
                <a:srgbClr val="000000"/>
              </a:solidFill>
              <a:effectLst/>
              <a:latin typeface="BMitra"/>
              <a:cs typeface="B Zar" panose="00000400000000000000" pitchFamily="2" charset="-78"/>
            </a:endParaRPr>
          </a:p>
          <a:p>
            <a:pPr algn="just"/>
            <a:r>
              <a:rPr lang="fa-IR" b="0" i="0" smtClean="0">
                <a:solidFill>
                  <a:srgbClr val="000000"/>
                </a:solidFill>
                <a:effectLst/>
                <a:latin typeface="BMitra"/>
                <a:cs typeface="B Zar" panose="00000400000000000000" pitchFamily="2" charset="-78"/>
              </a:rPr>
              <a:t>1)</a:t>
            </a:r>
            <a:r>
              <a:rPr lang="fa-IR" b="1" i="0" smtClean="0">
                <a:solidFill>
                  <a:srgbClr val="FF0000"/>
                </a:solidFill>
                <a:effectLst/>
                <a:latin typeface="BMitra"/>
                <a:cs typeface="B Zar" panose="00000400000000000000" pitchFamily="2" charset="-78"/>
              </a:rPr>
              <a:t>مسئله سازي</a:t>
            </a:r>
            <a:r>
              <a:rPr lang="fa-IR" b="0" i="0" smtClean="0">
                <a:solidFill>
                  <a:srgbClr val="000000"/>
                </a:solidFill>
                <a:effectLst/>
                <a:latin typeface="BMitra"/>
                <a:cs typeface="B Zar" panose="00000400000000000000" pitchFamily="2" charset="-78"/>
              </a:rPr>
              <a:t> </a:t>
            </a:r>
            <a:r>
              <a:rPr lang="fa-IR" sz="1200" b="0" i="0" smtClean="0">
                <a:solidFill>
                  <a:srgbClr val="000000"/>
                </a:solidFill>
                <a:effectLst/>
                <a:latin typeface="BMitra"/>
                <a:cs typeface="B Zar" panose="00000400000000000000" pitchFamily="2" charset="-78"/>
              </a:rPr>
              <a:t>2</a:t>
            </a:r>
            <a:r>
              <a:rPr lang="fa-IR" b="0" i="0" smtClean="0">
                <a:solidFill>
                  <a:srgbClr val="000000"/>
                </a:solidFill>
                <a:effectLst/>
                <a:latin typeface="BMitra"/>
                <a:cs typeface="B Zar" panose="00000400000000000000" pitchFamily="2" charset="-78"/>
              </a:rPr>
              <a:t>كه چگونگي ناگزير شدن يك انتخاب اسـت. در ايـن مرحلـه، يـك يـا چنـد</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كنشگر كليدي، ماهيت مسئله و نقشهاي ساير كنشگران را براي مناسبسازي راهحـل طـرح شـده،</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تعريف ميكنند. كنشگران، مسئله را از لحاظ راهحلهاي ارائه شده، دوباره تعريف ميكنند، كنشگراني كه سعي دارند خودشان را به مثابة </a:t>
            </a:r>
            <a:r>
              <a:rPr lang="fa-IR" b="0" i="0" smtClean="0">
                <a:solidFill>
                  <a:srgbClr val="000000"/>
                </a:solidFill>
                <a:effectLst/>
                <a:latin typeface="TimesNewRomanPSMT"/>
                <a:cs typeface="B Zar" panose="00000400000000000000" pitchFamily="2" charset="-78"/>
              </a:rPr>
              <a:t>"</a:t>
            </a:r>
            <a:r>
              <a:rPr lang="fa-IR" b="1" i="0" smtClean="0">
                <a:solidFill>
                  <a:srgbClr val="FF0000"/>
                </a:solidFill>
                <a:effectLst/>
                <a:latin typeface="BMitra"/>
                <a:cs typeface="B Zar" panose="00000400000000000000" pitchFamily="2" charset="-78"/>
              </a:rPr>
              <a:t>يك نقطة گذر الزامي</a:t>
            </a:r>
            <a:r>
              <a:rPr lang="fa-IR" b="0" i="0" smtClean="0">
                <a:solidFill>
                  <a:srgbClr val="000000"/>
                </a:solidFill>
                <a:effectLst/>
                <a:latin typeface="TimesNewRomanPSMT"/>
                <a:cs typeface="B Zar" panose="00000400000000000000" pitchFamily="2" charset="-78"/>
              </a:rPr>
              <a:t>" </a:t>
            </a:r>
            <a:r>
              <a:rPr lang="fa-IR" sz="1200" b="0" i="0" smtClean="0">
                <a:solidFill>
                  <a:srgbClr val="000000"/>
                </a:solidFill>
                <a:effectLst/>
                <a:latin typeface="BMitra"/>
                <a:cs typeface="B Zar" panose="00000400000000000000" pitchFamily="2" charset="-78"/>
              </a:rPr>
              <a:t>3</a:t>
            </a:r>
            <a:r>
              <a:rPr lang="fa-IR" b="0" i="0" smtClean="0">
                <a:solidFill>
                  <a:srgbClr val="000000"/>
                </a:solidFill>
                <a:effectLst/>
                <a:latin typeface="BMitra"/>
                <a:cs typeface="B Zar" panose="00000400000000000000" pitchFamily="2" charset="-78"/>
              </a:rPr>
              <a:t>تثبيت كنند. اين نقطه، بايـد بـه عنـوان جزئي از راهحل آنها مورد بحث قرار گيرد.</a:t>
            </a:r>
          </a:p>
          <a:p>
            <a:pPr algn="just"/>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035449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2-</a:t>
            </a:r>
            <a:r>
              <a:rPr lang="fa-IR" smtClean="0">
                <a:solidFill>
                  <a:srgbClr val="FF0000"/>
                </a:solidFill>
                <a:cs typeface="B Zar" panose="00000400000000000000" pitchFamily="2" charset="-78"/>
              </a:rPr>
              <a:t> نگاه ابزاری</a:t>
            </a:r>
            <a:r>
              <a:rPr lang="fa-IR" smtClean="0">
                <a:cs typeface="B Zar" panose="00000400000000000000" pitchFamily="2" charset="-78"/>
              </a:rPr>
              <a:t>: تکنولوژی مجموعه مصنوعاتی هستند که به طور هدفمند، طراحی و تولید می شود تا کارکرد های خاصی را انجام دهند و نیازهای بشری را رفع کنند. در این جا تغییر تکنولوژیک نیز متشکل از افزایش کمیت و تنوع مصنوعات است. </a:t>
            </a:r>
          </a:p>
          <a:p>
            <a:pPr algn="just"/>
            <a:r>
              <a:rPr lang="fa-IR" b="1" smtClean="0">
                <a:solidFill>
                  <a:srgbClr val="FF0000"/>
                </a:solidFill>
                <a:cs typeface="B Zar" panose="00000400000000000000" pitchFamily="2" charset="-78"/>
              </a:rPr>
              <a:t>3- نگاه عملگرایانه</a:t>
            </a:r>
            <a:r>
              <a:rPr lang="fa-IR" smtClean="0">
                <a:cs typeface="B Zar" panose="00000400000000000000" pitchFamily="2" charset="-78"/>
              </a:rPr>
              <a:t>: در این چشم انداز، تکنولوژی ها صرفا نظام های دانشی با مجموعه مصنوعات نیستند، بلکه مشتکل از نظام های کنشی پیچیده هستند. این نظام ها، با مصنوعات و همراه با کاربران با کارکردهای هدفمند آنها شکل می گیرند. به عبارت دیگر، نظام های کنشی ای هستند که به طور هدفمند به سوی دگرگونی ابژه های انضمامی به منظور گزینش راه بهتر  و نتیجه ارزشمندتر گرایش دارند، از این رو به تغییر تکنولوژیک نیز طراحی و تولید نظام های تکنولوژیک جدیدو توسط کارای آنهاست. به عبارت دیگر، در اینجا پیشرفت تکنولوژیک مستلزم کارامدی (نسبت نتایج اهداف محقق شده به نتایج مورد نظر) و بهره وری (ارزش نتایج حاصله به هزینه اعمال انجام شده) است.</a:t>
            </a:r>
            <a:endParaRPr lang="fa-IR">
              <a:cs typeface="B Zar" panose="00000400000000000000" pitchFamily="2" charset="-78"/>
            </a:endParaRPr>
          </a:p>
        </p:txBody>
      </p:sp>
    </p:spTree>
    <p:extLst>
      <p:ext uri="{BB962C8B-B14F-4D97-AF65-F5344CB8AC3E}">
        <p14:creationId xmlns:p14="http://schemas.microsoft.com/office/powerpoint/2010/main" val="239246825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smtClean="0">
                <a:solidFill>
                  <a:srgbClr val="FF0000"/>
                </a:solidFill>
                <a:latin typeface="BMitra"/>
                <a:cs typeface="B Zar" panose="00000400000000000000" pitchFamily="2" charset="-78"/>
              </a:rPr>
              <a:t>2) علاقهمندسازي </a:t>
            </a:r>
            <a:r>
              <a:rPr lang="fa-IR" sz="2600">
                <a:solidFill>
                  <a:srgbClr val="000000"/>
                </a:solidFill>
                <a:latin typeface="BMitra"/>
                <a:cs typeface="B Zar" panose="00000400000000000000" pitchFamily="2" charset="-78"/>
              </a:rPr>
              <a:t>:</a:t>
            </a:r>
            <a:r>
              <a:rPr lang="fa-IR" sz="1100">
                <a:solidFill>
                  <a:srgbClr val="000000"/>
                </a:solidFill>
                <a:latin typeface="BMitra"/>
                <a:cs typeface="B Zar" panose="00000400000000000000" pitchFamily="2" charset="-78"/>
              </a:rPr>
              <a:t>4</a:t>
            </a:r>
            <a:r>
              <a:rPr lang="fa-IR" sz="2600">
                <a:solidFill>
                  <a:srgbClr val="000000"/>
                </a:solidFill>
                <a:latin typeface="BMitra"/>
                <a:cs typeface="B Zar" panose="00000400000000000000" pitchFamily="2" charset="-78"/>
              </a:rPr>
              <a:t>چگونگي قفل كردن متحـدان بـه مكـاني در شـبكه اسـت. ايـن </a:t>
            </a:r>
            <a:r>
              <a:rPr lang="fa-IR" sz="2600" smtClean="0">
                <a:solidFill>
                  <a:srgbClr val="000000"/>
                </a:solidFill>
                <a:latin typeface="BMitra"/>
                <a:cs typeface="B Zar" panose="00000400000000000000" pitchFamily="2" charset="-78"/>
              </a:rPr>
              <a:t>مرحلـه، مجموعه </a:t>
            </a:r>
            <a:r>
              <a:rPr lang="fa-IR" sz="2600">
                <a:solidFill>
                  <a:srgbClr val="000000"/>
                </a:solidFill>
                <a:latin typeface="BMitra"/>
                <a:cs typeface="B Zar" panose="00000400000000000000" pitchFamily="2" charset="-78"/>
              </a:rPr>
              <a:t>فرايندها و تلاشها براي تحميل هويتها و نقشهاي تعريف شده در مسئلهپردازي </a:t>
            </a:r>
            <a:r>
              <a:rPr lang="fa-IR" sz="2600" smtClean="0">
                <a:solidFill>
                  <a:srgbClr val="000000"/>
                </a:solidFill>
                <a:latin typeface="BMitra"/>
                <a:cs typeface="B Zar" panose="00000400000000000000" pitchFamily="2" charset="-78"/>
              </a:rPr>
              <a:t>مرحلـةيك </a:t>
            </a:r>
            <a:r>
              <a:rPr lang="fa-IR" sz="2600">
                <a:solidFill>
                  <a:srgbClr val="000000"/>
                </a:solidFill>
                <a:latin typeface="BMitra"/>
                <a:cs typeface="B Zar" panose="00000400000000000000" pitchFamily="2" charset="-78"/>
              </a:rPr>
              <a:t>بر كنشگران ديگر؛ يعني علاقمندسازي و جذب كنشگر و به ميان آوردن وي و سـاير </a:t>
            </a:r>
            <a:r>
              <a:rPr lang="fa-IR" sz="2600" smtClean="0">
                <a:solidFill>
                  <a:srgbClr val="000000"/>
                </a:solidFill>
                <a:latin typeface="BMitra"/>
                <a:cs typeface="B Zar" panose="00000400000000000000" pitchFamily="2" charset="-78"/>
              </a:rPr>
              <a:t>كنشـگران است</a:t>
            </a:r>
            <a:r>
              <a:rPr lang="fa-IR" sz="2600" smtClean="0">
                <a:solidFill>
                  <a:prstClr val="black"/>
                </a:solidFill>
                <a:cs typeface="B Zar" panose="00000400000000000000" pitchFamily="2" charset="-78"/>
              </a:rPr>
              <a:t> </a:t>
            </a:r>
          </a:p>
          <a:p>
            <a:pPr lvl="0" algn="just"/>
            <a:r>
              <a:rPr lang="fa-IR" sz="2600">
                <a:solidFill>
                  <a:prstClr val="black"/>
                </a:solidFill>
                <a:cs typeface="B Zar" panose="00000400000000000000" pitchFamily="2" charset="-78"/>
              </a:rPr>
              <a:t/>
            </a:r>
            <a:br>
              <a:rPr lang="fa-IR" sz="2600">
                <a:solidFill>
                  <a:prstClr val="black"/>
                </a:solidFill>
                <a:cs typeface="B Zar" panose="00000400000000000000" pitchFamily="2" charset="-78"/>
              </a:rPr>
            </a:br>
            <a:endParaRPr lang="fa-IR" sz="2600">
              <a:solidFill>
                <a:prstClr val="black"/>
              </a:solidFill>
              <a:cs typeface="B Zar" panose="00000400000000000000" pitchFamily="2" charset="-78"/>
            </a:endParaRPr>
          </a:p>
          <a:p>
            <a:endParaRPr lang="fa-IR"/>
          </a:p>
        </p:txBody>
      </p:sp>
      <p:sp>
        <p:nvSpPr>
          <p:cNvPr id="4" name="Flowchart: Process 3"/>
          <p:cNvSpPr/>
          <p:nvPr/>
        </p:nvSpPr>
        <p:spPr>
          <a:xfrm>
            <a:off x="838200" y="3357349"/>
            <a:ext cx="3575713" cy="18560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تحميل هويتها و نقشهاي تعريف شده</a:t>
            </a:r>
            <a:endParaRPr lang="fa-IR" b="1">
              <a:solidFill>
                <a:srgbClr val="FF0000"/>
              </a:solidFill>
            </a:endParaRPr>
          </a:p>
        </p:txBody>
      </p:sp>
    </p:spTree>
    <p:extLst>
      <p:ext uri="{BB962C8B-B14F-4D97-AF65-F5344CB8AC3E}">
        <p14:creationId xmlns:p14="http://schemas.microsoft.com/office/powerpoint/2010/main" val="157340926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fa-IR" b="0" i="0" smtClean="0">
                <a:solidFill>
                  <a:srgbClr val="000000"/>
                </a:solidFill>
                <a:effectLst/>
                <a:latin typeface="BMitra"/>
                <a:cs typeface="B Zar" panose="00000400000000000000" pitchFamily="2" charset="-78"/>
              </a:rPr>
              <a:t>درگير كـردن و بـه عضـويت در آوردن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ايـن مرحلـه، </a:t>
            </a:r>
            <a:r>
              <a:rPr lang="fa-IR" b="1" i="0" smtClean="0">
                <a:solidFill>
                  <a:srgbClr val="FF0000"/>
                </a:solidFill>
                <a:effectLst/>
                <a:latin typeface="BMitra"/>
                <a:cs typeface="B Zar" panose="00000400000000000000" pitchFamily="2" charset="-78"/>
              </a:rPr>
              <a:t>درصـد تعريـف و هماهنـگسـازي </a:t>
            </a:r>
            <a:r>
              <a:rPr lang="fa-IR" b="0" i="0" smtClean="0">
                <a:solidFill>
                  <a:srgbClr val="000000"/>
                </a:solidFill>
                <a:effectLst/>
                <a:latin typeface="BMitra"/>
                <a:cs typeface="B Zar" panose="00000400000000000000" pitchFamily="2" charset="-78"/>
              </a:rPr>
              <a:t>نقشهاست و موجب استقرار يك شبكة باثبات از متحدان ميشـود. موفقيـت ايـن فراينـد، بيشـتر از صرف يك مجموعه از كنشگران و مستلزم تحميل اراده بر ديگران و بهره بردن از آنهاست. </a:t>
            </a:r>
          </a:p>
          <a:p>
            <a:pPr algn="just"/>
            <a:r>
              <a:rPr lang="fa-IR" b="0" i="0" smtClean="0">
                <a:solidFill>
                  <a:srgbClr val="000000"/>
                </a:solidFill>
                <a:effectLst/>
                <a:latin typeface="BMitra"/>
                <a:cs typeface="B Zar" panose="00000400000000000000" pitchFamily="2" charset="-78"/>
              </a:rPr>
              <a:t>4)</a:t>
            </a:r>
            <a:r>
              <a:rPr lang="fa-IR" b="1" i="0" smtClean="0">
                <a:solidFill>
                  <a:srgbClr val="FF0000"/>
                </a:solidFill>
                <a:effectLst/>
                <a:latin typeface="BMitra"/>
                <a:cs typeface="B Zar" panose="00000400000000000000" pitchFamily="2" charset="-78"/>
              </a:rPr>
              <a:t> بسيج </a:t>
            </a:r>
            <a:r>
              <a:rPr lang="fa-IR" b="0" i="0" smtClean="0">
                <a:solidFill>
                  <a:srgbClr val="000000"/>
                </a:solidFill>
                <a:effectLst/>
                <a:latin typeface="BMitra"/>
                <a:cs typeface="B Zar" panose="00000400000000000000" pitchFamily="2" charset="-78"/>
              </a:rPr>
              <a:t>:</a:t>
            </a:r>
            <a:r>
              <a:rPr lang="fa-IR" sz="1200" b="0" i="0" smtClean="0">
                <a:solidFill>
                  <a:srgbClr val="000000"/>
                </a:solidFill>
                <a:effectLst/>
                <a:latin typeface="BMitra"/>
                <a:cs typeface="B Zar" panose="00000400000000000000" pitchFamily="2" charset="-78"/>
              </a:rPr>
              <a:t>2</a:t>
            </a:r>
            <a:r>
              <a:rPr lang="fa-IR" b="0" i="0" smtClean="0">
                <a:solidFill>
                  <a:srgbClr val="000000"/>
                </a:solidFill>
                <a:effectLst/>
                <a:latin typeface="BMitra"/>
                <a:cs typeface="B Zar" panose="00000400000000000000" pitchFamily="2" charset="-78"/>
              </a:rPr>
              <a:t>در اين مرحله، راهحل ارائه شده، پذيرش گستردهتري به دسـت مـيآورد و حتـي از طريق برخي كنشگران، شبكة بزرگتري از هويتهاي غايب، ايجاد ميشود كه به عنوان سـخنگوي ديگران عمل ميكند. اين كار بسيج غايبان به كمك نماينده و سخنگوي آنهاست. در طي اين مراحل، شبكهها به سوي همگرايي يا واگرايي پيش ميروند و از ترجمه، واسطههـا و عضويت كنشگران )بـا توجـه بـه ارزشهـاي آنهـا و در نتيجـه اسـتفاده از زبـان آنهـا بـراي وارد كردنشان در شبكه استفاده ميشود. وقتي هم تمام ترجمهها به موفقيت نايل شدند، تكنولوژي محـو ميشود )يعني شفاف، بديهي و به جعبههاي سياه تبديل ميشود.(</a:t>
            </a:r>
          </a:p>
          <a:p>
            <a:pPr algn="just"/>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16715699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z="2400">
                <a:solidFill>
                  <a:srgbClr val="000000"/>
                </a:solidFill>
                <a:latin typeface="BMitra"/>
                <a:cs typeface="B Zar" panose="00000400000000000000" pitchFamily="2" charset="-78"/>
              </a:rPr>
              <a:t>بهطور كلي، اين نظريه، يك </a:t>
            </a:r>
            <a:r>
              <a:rPr lang="fa-IR" sz="2400" b="1">
                <a:solidFill>
                  <a:srgbClr val="FF0000"/>
                </a:solidFill>
                <a:latin typeface="BMitra"/>
                <a:cs typeface="B Zar" panose="00000400000000000000" pitchFamily="2" charset="-78"/>
              </a:rPr>
              <a:t>نظرية تفسيري </a:t>
            </a:r>
            <a:r>
              <a:rPr lang="fa-IR" sz="2400">
                <a:solidFill>
                  <a:srgbClr val="000000"/>
                </a:solidFill>
                <a:latin typeface="BMitra"/>
                <a:cs typeface="B Zar" panose="00000400000000000000" pitchFamily="2" charset="-78"/>
              </a:rPr>
              <a:t>براي بازگشـودن تكنولـوژيهـايي اسـت كـه </a:t>
            </a:r>
            <a:r>
              <a:rPr lang="fa-IR" sz="2400" smtClean="0">
                <a:solidFill>
                  <a:srgbClr val="000000"/>
                </a:solidFill>
                <a:latin typeface="BMitra"/>
                <a:cs typeface="B Zar" panose="00000400000000000000" pitchFamily="2" charset="-78"/>
              </a:rPr>
              <a:t>بـه جعبههاي </a:t>
            </a:r>
            <a:r>
              <a:rPr lang="fa-IR" sz="2400">
                <a:solidFill>
                  <a:srgbClr val="000000"/>
                </a:solidFill>
                <a:latin typeface="BMitra"/>
                <a:cs typeface="B Zar" panose="00000400000000000000" pitchFamily="2" charset="-78"/>
              </a:rPr>
              <a:t>سياه تبديل شده و از ديد خارج گشتهاند. از اين رو، آن را نظرية ترجمه نيز ناميدهانـد، </a:t>
            </a:r>
            <a:r>
              <a:rPr lang="fa-IR" sz="2400" smtClean="0">
                <a:solidFill>
                  <a:srgbClr val="000000"/>
                </a:solidFill>
                <a:latin typeface="BMitra"/>
                <a:cs typeface="B Zar" panose="00000400000000000000" pitchFamily="2" charset="-78"/>
              </a:rPr>
              <a:t>زيـرا بر </a:t>
            </a:r>
            <a:r>
              <a:rPr lang="fa-IR" sz="2400">
                <a:solidFill>
                  <a:srgbClr val="000000"/>
                </a:solidFill>
                <a:latin typeface="BMitra"/>
                <a:cs typeface="B Zar" panose="00000400000000000000" pitchFamily="2" charset="-78"/>
              </a:rPr>
              <a:t>طبق آن، راههاي رسيدن به يك هدف، بيش از يك راه است، زيرا ممكن است با نيتي واحد، </a:t>
            </a:r>
            <a:r>
              <a:rPr lang="fa-IR" sz="2400" smtClean="0">
                <a:solidFill>
                  <a:srgbClr val="000000"/>
                </a:solidFill>
                <a:latin typeface="BMitra"/>
                <a:cs typeface="B Zar" panose="00000400000000000000" pitchFamily="2" charset="-78"/>
              </a:rPr>
              <a:t>بيش از </a:t>
            </a:r>
            <a:r>
              <a:rPr lang="fa-IR" sz="2400">
                <a:solidFill>
                  <a:srgbClr val="000000"/>
                </a:solidFill>
                <a:latin typeface="BMitra"/>
                <a:cs typeface="B Zar" panose="00000400000000000000" pitchFamily="2" charset="-78"/>
              </a:rPr>
              <a:t>دو نوع منافع، بر روي دو محصول يا تكنولوژي متفاوت، ترجمه و در نتيجه انتساب و نگاشته </a:t>
            </a:r>
            <a:r>
              <a:rPr lang="fa-IR" sz="1000" smtClean="0">
                <a:solidFill>
                  <a:srgbClr val="000000"/>
                </a:solidFill>
                <a:latin typeface="BMitra"/>
                <a:cs typeface="B Zar" panose="00000400000000000000" pitchFamily="2" charset="-78"/>
              </a:rPr>
              <a:t>3</a:t>
            </a:r>
            <a:r>
              <a:rPr lang="fa-IR" sz="2400" smtClean="0">
                <a:solidFill>
                  <a:srgbClr val="000000"/>
                </a:solidFill>
                <a:latin typeface="BMitra"/>
                <a:cs typeface="B Zar" panose="00000400000000000000" pitchFamily="2" charset="-78"/>
              </a:rPr>
              <a:t>شود. </a:t>
            </a:r>
            <a:endParaRPr lang="fa-IR" sz="3600"/>
          </a:p>
        </p:txBody>
      </p:sp>
    </p:spTree>
    <p:extLst>
      <p:ext uri="{BB962C8B-B14F-4D97-AF65-F5344CB8AC3E}">
        <p14:creationId xmlns:p14="http://schemas.microsoft.com/office/powerpoint/2010/main" val="199467443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solidFill>
                  <a:srgbClr val="000000"/>
                </a:solidFill>
                <a:latin typeface="BMitra"/>
                <a:cs typeface="B Zar" panose="00000400000000000000" pitchFamily="2" charset="-78"/>
              </a:rPr>
              <a:t>مثلاً منفعت دولت در رانندگي خودرو، كاهش مخاطرات و تصادفات </a:t>
            </a:r>
            <a:r>
              <a:rPr lang="fa-IR" smtClean="0">
                <a:solidFill>
                  <a:srgbClr val="000000"/>
                </a:solidFill>
                <a:latin typeface="BMitra"/>
                <a:cs typeface="B Zar" panose="00000400000000000000" pitchFamily="2" charset="-78"/>
              </a:rPr>
              <a:t>(و </a:t>
            </a:r>
            <a:r>
              <a:rPr lang="fa-IR">
                <a:solidFill>
                  <a:srgbClr val="000000"/>
                </a:solidFill>
                <a:latin typeface="BMitra"/>
                <a:cs typeface="B Zar" panose="00000400000000000000" pitchFamily="2" charset="-78"/>
              </a:rPr>
              <a:t>در نتيجـه كـاهش </a:t>
            </a:r>
            <a:r>
              <a:rPr lang="fa-IR" smtClean="0">
                <a:solidFill>
                  <a:srgbClr val="000000"/>
                </a:solidFill>
                <a:latin typeface="BMitra"/>
                <a:cs typeface="B Zar" panose="00000400000000000000" pitchFamily="2" charset="-78"/>
              </a:rPr>
              <a:t>هزينـههـا) </a:t>
            </a:r>
            <a:r>
              <a:rPr lang="fa-IR">
                <a:solidFill>
                  <a:srgbClr val="000000"/>
                </a:solidFill>
                <a:latin typeface="BMitra"/>
                <a:cs typeface="B Zar" panose="00000400000000000000" pitchFamily="2" charset="-78"/>
              </a:rPr>
              <a:t>است كه بهطورعموم اين </a:t>
            </a:r>
            <a:r>
              <a:rPr lang="fa-IR" b="1">
                <a:solidFill>
                  <a:srgbClr val="FF0000"/>
                </a:solidFill>
                <a:latin typeface="BMitra"/>
                <a:cs typeface="B Zar" panose="00000400000000000000" pitchFamily="2" charset="-78"/>
              </a:rPr>
              <a:t>منفعت دولت </a:t>
            </a:r>
            <a:r>
              <a:rPr lang="fa-IR">
                <a:solidFill>
                  <a:srgbClr val="000000"/>
                </a:solidFill>
                <a:latin typeface="BMitra"/>
                <a:cs typeface="B Zar" panose="00000400000000000000" pitchFamily="2" charset="-78"/>
              </a:rPr>
              <a:t>به قوانين و مقررات ترجمـه و نگاشـته مـيشـود؛ امـا منـافع خودروسازان، فروش هر چه بيشتر خودرو است و اين نفع، بر چراغهاي چشمكزن و خطـر ترجمـه و نگاشته ميشود. از اين رو، هدف اين نظريه نيز دنبال كـردن فراينـد ترجمـه و نگاشـتهـا در طـول توسعة محصول، زمان </a:t>
            </a:r>
            <a:r>
              <a:rPr lang="fa-IR" smtClean="0">
                <a:solidFill>
                  <a:srgbClr val="000000"/>
                </a:solidFill>
                <a:latin typeface="BMitra"/>
                <a:cs typeface="B Zar" panose="00000400000000000000" pitchFamily="2" charset="-78"/>
              </a:rPr>
              <a:t>ترجمه هاي </a:t>
            </a:r>
            <a:r>
              <a:rPr lang="fa-IR">
                <a:solidFill>
                  <a:srgbClr val="000000"/>
                </a:solidFill>
                <a:latin typeface="BMitra"/>
                <a:cs typeface="B Zar" panose="00000400000000000000" pitchFamily="2" charset="-78"/>
              </a:rPr>
              <a:t>متفاوت، ابعاد نگاشتن </a:t>
            </a:r>
            <a:r>
              <a:rPr lang="fa-IR" smtClean="0">
                <a:solidFill>
                  <a:srgbClr val="000000"/>
                </a:solidFill>
                <a:latin typeface="BMitra"/>
                <a:cs typeface="B Zar" panose="00000400000000000000" pitchFamily="2" charset="-78"/>
              </a:rPr>
              <a:t>(هـدف </a:t>
            </a:r>
            <a:r>
              <a:rPr lang="fa-IR">
                <a:solidFill>
                  <a:srgbClr val="000000"/>
                </a:solidFill>
                <a:latin typeface="BMitra"/>
                <a:cs typeface="B Zar" panose="00000400000000000000" pitchFamily="2" charset="-78"/>
              </a:rPr>
              <a:t>از نگاشـتن، كسـي كـه مـينگـارد، مادهاي كه بر آن نگاشته ميشود و ميزان قدرت </a:t>
            </a:r>
            <a:r>
              <a:rPr lang="fa-IR" smtClean="0">
                <a:solidFill>
                  <a:srgbClr val="000000"/>
                </a:solidFill>
                <a:latin typeface="BMitra"/>
                <a:cs typeface="B Zar" panose="00000400000000000000" pitchFamily="2" charset="-78"/>
              </a:rPr>
              <a:t>نگاشته) </a:t>
            </a:r>
            <a:r>
              <a:rPr lang="fa-IR">
                <a:solidFill>
                  <a:srgbClr val="000000"/>
                </a:solidFill>
                <a:latin typeface="BMitra"/>
                <a:cs typeface="B Zar" panose="00000400000000000000" pitchFamily="2" charset="-78"/>
              </a:rPr>
              <a:t>است</a:t>
            </a:r>
            <a:endParaRPr lang="fa-IR" sz="4000"/>
          </a:p>
        </p:txBody>
      </p:sp>
    </p:spTree>
    <p:extLst>
      <p:ext uri="{BB962C8B-B14F-4D97-AF65-F5344CB8AC3E}">
        <p14:creationId xmlns:p14="http://schemas.microsoft.com/office/powerpoint/2010/main" val="310583556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در مجموع، لاتور (1999) معتقد است از قابليتهاي اين رهيافت، هنوز كـاملاً اسـتفاده نشـده</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است، بهويژه دلالتهاي سياسي نظريهاي اجتماعي كـه مـدعي تبيـين واكـنشهـا و رفتاركنشـگران</a:t>
            </a:r>
            <a:r>
              <a:rPr lang="fa-IR" smtClean="0">
                <a:cs typeface="B Zar" panose="00000400000000000000" pitchFamily="2" charset="-78"/>
              </a:rPr>
              <a:t> </a:t>
            </a:r>
            <a:r>
              <a:rPr lang="fa-IR">
                <a:solidFill>
                  <a:srgbClr val="000000"/>
                </a:solidFill>
                <a:latin typeface="BMitra"/>
                <a:cs typeface="B Zar" panose="00000400000000000000" pitchFamily="2" charset="-78"/>
              </a:rPr>
              <a:t>نيست، بلكه فقط مدعي يافتن رويههايي است كه موجب ميشود گفتگوي كنشگران از خـلال </a:t>
            </a:r>
            <a:r>
              <a:rPr lang="fa-IR" smtClean="0">
                <a:solidFill>
                  <a:srgbClr val="000000"/>
                </a:solidFill>
                <a:latin typeface="BMitra"/>
                <a:cs typeface="B Zar" panose="00000400000000000000" pitchFamily="2" charset="-78"/>
              </a:rPr>
              <a:t>عمـل جهانبيني </a:t>
            </a:r>
            <a:r>
              <a:rPr lang="fa-IR">
                <a:solidFill>
                  <a:srgbClr val="000000"/>
                </a:solidFill>
                <a:latin typeface="BMitra"/>
                <a:cs typeface="B Zar" panose="00000400000000000000" pitchFamily="2" charset="-78"/>
              </a:rPr>
              <a:t>و دنياسازي يكديگر درباره شيوههاي خود مورد توجه قرار نگرفته باشـد. از نظـر جـان </a:t>
            </a:r>
            <a:r>
              <a:rPr lang="fa-IR" smtClean="0">
                <a:solidFill>
                  <a:srgbClr val="000000"/>
                </a:solidFill>
                <a:latin typeface="BMitra"/>
                <a:cs typeface="B Zar" panose="00000400000000000000" pitchFamily="2" charset="-78"/>
              </a:rPr>
              <a:t>لاو (2003) رسالت </a:t>
            </a:r>
            <a:r>
              <a:rPr lang="fa-IR">
                <a:solidFill>
                  <a:srgbClr val="000000"/>
                </a:solidFill>
                <a:latin typeface="BMitra"/>
                <a:cs typeface="B Zar" panose="00000400000000000000" pitchFamily="2" charset="-78"/>
              </a:rPr>
              <a:t>جامعهشناسي، مشخص كردن اين </a:t>
            </a:r>
            <a:r>
              <a:rPr lang="fa-IR" smtClean="0">
                <a:solidFill>
                  <a:srgbClr val="000000"/>
                </a:solidFill>
                <a:latin typeface="BMitra"/>
                <a:cs typeface="B Zar" panose="00000400000000000000" pitchFamily="2" charset="-78"/>
              </a:rPr>
              <a:t>شبكه ها</a:t>
            </a:r>
            <a:r>
              <a:rPr lang="fa-IR">
                <a:solidFill>
                  <a:srgbClr val="000000"/>
                </a:solidFill>
                <a:latin typeface="BMitra"/>
                <a:cs typeface="B Zar" panose="00000400000000000000" pitchFamily="2" charset="-78"/>
              </a:rPr>
              <a:t>، عدم تجانس آنها و تبيين اين نكته </a:t>
            </a:r>
            <a:r>
              <a:rPr lang="fa-IR" smtClean="0">
                <a:solidFill>
                  <a:srgbClr val="000000"/>
                </a:solidFill>
                <a:latin typeface="BMitra"/>
                <a:cs typeface="B Zar" panose="00000400000000000000" pitchFamily="2" charset="-78"/>
              </a:rPr>
              <a:t>اسـت كه </a:t>
            </a:r>
            <a:r>
              <a:rPr lang="fa-IR">
                <a:solidFill>
                  <a:srgbClr val="000000"/>
                </a:solidFill>
                <a:latin typeface="BMitra"/>
                <a:cs typeface="B Zar" panose="00000400000000000000" pitchFamily="2" charset="-78"/>
              </a:rPr>
              <a:t>چگونه اين شبكهها، الگومند ميشوند تا آثاري مانند </a:t>
            </a:r>
            <a:r>
              <a:rPr lang="fa-IR" b="1">
                <a:solidFill>
                  <a:srgbClr val="FF0000"/>
                </a:solidFill>
                <a:latin typeface="BMitra"/>
                <a:cs typeface="B Zar" panose="00000400000000000000" pitchFamily="2" charset="-78"/>
              </a:rPr>
              <a:t>سازمان، نابرابري و قدرت </a:t>
            </a:r>
            <a:r>
              <a:rPr lang="fa-IR">
                <a:solidFill>
                  <a:srgbClr val="000000"/>
                </a:solidFill>
                <a:latin typeface="BMitra"/>
                <a:cs typeface="B Zar" panose="00000400000000000000" pitchFamily="2" charset="-78"/>
              </a:rPr>
              <a:t>را ايجاد كنند و </a:t>
            </a:r>
            <a:r>
              <a:rPr lang="fa-IR" smtClean="0">
                <a:solidFill>
                  <a:srgbClr val="000000"/>
                </a:solidFill>
                <a:latin typeface="BMitra"/>
                <a:cs typeface="B Zar" panose="00000400000000000000" pitchFamily="2" charset="-78"/>
              </a:rPr>
              <a:t>بـر مقاومت </a:t>
            </a:r>
            <a:r>
              <a:rPr lang="fa-IR">
                <a:solidFill>
                  <a:srgbClr val="000000"/>
                </a:solidFill>
                <a:latin typeface="BMitra"/>
                <a:cs typeface="B Zar" panose="00000400000000000000" pitchFamily="2" charset="-78"/>
              </a:rPr>
              <a:t>در برابر نظمبخشي غلبه نمايند</a:t>
            </a:r>
            <a:r>
              <a:rPr lang="fa-IR">
                <a:solidFill>
                  <a:prstClr val="black"/>
                </a:solidFill>
                <a:cs typeface="B Zar" panose="00000400000000000000" pitchFamily="2" charset="-78"/>
              </a:rPr>
              <a:t> </a:t>
            </a:r>
            <a:endParaRPr lang="fa-IR" smtClean="0">
              <a:solidFill>
                <a:prstClr val="black"/>
              </a:solidFill>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27308023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975212" y="1825625"/>
            <a:ext cx="8378588" cy="4351338"/>
          </a:xfrm>
        </p:spPr>
        <p:txBody>
          <a:bodyPr>
            <a:normAutofit lnSpcReduction="10000"/>
          </a:bodyPr>
          <a:lstStyle/>
          <a:p>
            <a:pPr algn="just"/>
            <a:r>
              <a:rPr lang="fa-IR" b="0" i="0" smtClean="0">
                <a:solidFill>
                  <a:srgbClr val="000000"/>
                </a:solidFill>
                <a:effectLst/>
                <a:latin typeface="BMitra"/>
                <a:cs typeface="B Zar" panose="00000400000000000000" pitchFamily="2" charset="-78"/>
              </a:rPr>
              <a:t>عمده انتقادات وارد شده بر اين رهيافت اتهام نگاه ماكياوليستي (شاپين 1988)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و تفسير منفي از قدرت در آن است. زيرا نگاه </a:t>
            </a:r>
            <a:r>
              <a:rPr lang="fa-IR" b="1" i="0" smtClean="0">
                <a:solidFill>
                  <a:srgbClr val="FF0000"/>
                </a:solidFill>
                <a:effectLst/>
                <a:latin typeface="BMitra"/>
                <a:cs typeface="B Zar" panose="00000400000000000000" pitchFamily="2" charset="-78"/>
              </a:rPr>
              <a:t>شبكه اي و زنجيره اي </a:t>
            </a:r>
            <a:r>
              <a:rPr lang="fa-IR" b="0" i="0" smtClean="0">
                <a:solidFill>
                  <a:srgbClr val="000000"/>
                </a:solidFill>
                <a:effectLst/>
                <a:latin typeface="BMitra"/>
                <a:cs typeface="B Zar" panose="00000400000000000000" pitchFamily="2" charset="-78"/>
              </a:rPr>
              <a:t>از عوامـل، جـاي زيـادي را بـراي پـرداختن بـه عامليت )جز پرسش از درجه اهميت آن( باقي نميگذارد. بر اساس </a:t>
            </a:r>
            <a:r>
              <a:rPr lang="en-US" b="0" i="0" smtClean="0">
                <a:solidFill>
                  <a:srgbClr val="000000"/>
                </a:solidFill>
                <a:effectLst/>
                <a:latin typeface="TimesNewRomanPSMT"/>
                <a:cs typeface="B Zar" panose="00000400000000000000" pitchFamily="2" charset="-78"/>
              </a:rPr>
              <a:t>ANT</a:t>
            </a:r>
            <a:r>
              <a:rPr lang="fa-IR" b="0" i="0" smtClean="0">
                <a:solidFill>
                  <a:srgbClr val="000000"/>
                </a:solidFill>
                <a:effectLst/>
                <a:latin typeface="BMitra"/>
                <a:cs typeface="B Zar" panose="00000400000000000000" pitchFamily="2" charset="-78"/>
              </a:rPr>
              <a:t>كنشـگران شـبكه زمـاني قوي ميشوند كه اعتبار سخنگويي مسايل استراتژيك سازمانها، افـراد، اشـيا و فراينـدها را بدسـت آورند و اگر اين سخنگويي و نمايندگي به واسطه زير سؤال بردن كنشگر توسط ديگران از بين بـرود تضعيف ميگردند. لذا همانگونه كه ميبينيم داشتن قدرت وكسب و تقويت آن بسيار اهميت مييابد.</a:t>
            </a:r>
          </a:p>
          <a:p>
            <a:pPr algn="just"/>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885950" cy="2428875"/>
          </a:xfrm>
          <a:prstGeom prst="rect">
            <a:avLst/>
          </a:prstGeom>
        </p:spPr>
      </p:pic>
    </p:spTree>
    <p:extLst>
      <p:ext uri="{BB962C8B-B14F-4D97-AF65-F5344CB8AC3E}">
        <p14:creationId xmlns:p14="http://schemas.microsoft.com/office/powerpoint/2010/main" val="351568137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743200" y="1825625"/>
            <a:ext cx="8610600" cy="4351338"/>
          </a:xfrm>
        </p:spPr>
        <p:txBody>
          <a:bodyPr>
            <a:normAutofit/>
          </a:bodyPr>
          <a:lstStyle/>
          <a:p>
            <a:pPr algn="just"/>
            <a:r>
              <a:rPr lang="fa-IR">
                <a:solidFill>
                  <a:srgbClr val="000000"/>
                </a:solidFill>
                <a:latin typeface="BMitra"/>
                <a:cs typeface="B Zar" panose="00000400000000000000" pitchFamily="2" charset="-78"/>
              </a:rPr>
              <a:t>اما برن وهاكينن (104-105 :2003) </a:t>
            </a:r>
            <a:r>
              <a:rPr lang="fa-IR" sz="1050">
                <a:solidFill>
                  <a:srgbClr val="000000"/>
                </a:solidFill>
                <a:latin typeface="BMitra"/>
                <a:cs typeface="B Zar" panose="00000400000000000000" pitchFamily="2" charset="-78"/>
              </a:rPr>
              <a:t>2</a:t>
            </a:r>
            <a:r>
              <a:rPr lang="fa-IR">
                <a:solidFill>
                  <a:srgbClr val="000000"/>
                </a:solidFill>
                <a:latin typeface="BMitra"/>
                <a:cs typeface="B Zar" panose="00000400000000000000" pitchFamily="2" charset="-78"/>
              </a:rPr>
              <a:t>معتقدند كسب قدرت در شبكه ضرورتاً به معني سركوب </a:t>
            </a:r>
            <a:r>
              <a:rPr lang="fa-IR" smtClean="0">
                <a:solidFill>
                  <a:srgbClr val="000000"/>
                </a:solidFill>
                <a:latin typeface="BMitra"/>
                <a:cs typeface="B Zar" panose="00000400000000000000" pitchFamily="2" charset="-78"/>
              </a:rPr>
              <a:t>نيست حتي </a:t>
            </a:r>
            <a:r>
              <a:rPr lang="fa-IR">
                <a:solidFill>
                  <a:srgbClr val="000000"/>
                </a:solidFill>
                <a:latin typeface="BMitra"/>
                <a:cs typeface="B Zar" panose="00000400000000000000" pitchFamily="2" charset="-78"/>
              </a:rPr>
              <a:t>ميتواند گاه ناآگاهانه باشد و ضرورتاً به سوي نفوذ و قدرتمند شدن در شبكه جهتگيري </a:t>
            </a:r>
            <a:r>
              <a:rPr lang="fa-IR" smtClean="0">
                <a:solidFill>
                  <a:srgbClr val="000000"/>
                </a:solidFill>
                <a:latin typeface="BMitra"/>
                <a:cs typeface="B Zar" panose="00000400000000000000" pitchFamily="2" charset="-78"/>
              </a:rPr>
              <a:t>نكنـد. آنها </a:t>
            </a:r>
            <a:r>
              <a:rPr lang="fa-IR">
                <a:solidFill>
                  <a:srgbClr val="000000"/>
                </a:solidFill>
                <a:latin typeface="BMitra"/>
                <a:cs typeface="B Zar" panose="00000400000000000000" pitchFamily="2" charset="-78"/>
              </a:rPr>
              <a:t>اين نگاه را مانند نگاه فوكو به قدرت مثبت تلقي ميكننـد و كاسـتي </a:t>
            </a:r>
            <a:r>
              <a:rPr lang="fa-IR" b="1">
                <a:solidFill>
                  <a:srgbClr val="FF0000"/>
                </a:solidFill>
                <a:latin typeface="BMitra"/>
                <a:cs typeface="B Zar" panose="00000400000000000000" pitchFamily="2" charset="-78"/>
              </a:rPr>
              <a:t>رهيافـت كنشـگر شـبكه </a:t>
            </a:r>
            <a:r>
              <a:rPr lang="fa-IR" smtClean="0">
                <a:solidFill>
                  <a:srgbClr val="000000"/>
                </a:solidFill>
                <a:latin typeface="BMitra"/>
                <a:cs typeface="B Zar" panose="00000400000000000000" pitchFamily="2" charset="-78"/>
              </a:rPr>
              <a:t>را يتوجهي </a:t>
            </a:r>
            <a:r>
              <a:rPr lang="fa-IR">
                <a:solidFill>
                  <a:srgbClr val="000000"/>
                </a:solidFill>
                <a:latin typeface="BMitra"/>
                <a:cs typeface="B Zar" panose="00000400000000000000" pitchFamily="2" charset="-78"/>
              </a:rPr>
              <a:t>به بعد علي كنش ميدانند. </a:t>
            </a:r>
            <a:endParaRPr lang="fa-IR" sz="3600"/>
          </a:p>
        </p:txBody>
      </p:sp>
      <p:pic>
        <p:nvPicPr>
          <p:cNvPr id="4" name="Picture 3"/>
          <p:cNvPicPr>
            <a:picLocks noChangeAspect="1"/>
          </p:cNvPicPr>
          <p:nvPr/>
        </p:nvPicPr>
        <p:blipFill>
          <a:blip r:embed="rId2"/>
          <a:stretch>
            <a:fillRect/>
          </a:stretch>
        </p:blipFill>
        <p:spPr>
          <a:xfrm>
            <a:off x="838200" y="1825625"/>
            <a:ext cx="1905000" cy="2343150"/>
          </a:xfrm>
          <a:prstGeom prst="rect">
            <a:avLst/>
          </a:prstGeom>
        </p:spPr>
      </p:pic>
      <p:sp>
        <p:nvSpPr>
          <p:cNvPr id="5" name="TextBox 4"/>
          <p:cNvSpPr txBox="1"/>
          <p:nvPr/>
        </p:nvSpPr>
        <p:spPr>
          <a:xfrm>
            <a:off x="1105469" y="4490113"/>
            <a:ext cx="1201003" cy="400110"/>
          </a:xfrm>
          <a:prstGeom prst="rect">
            <a:avLst/>
          </a:prstGeom>
          <a:noFill/>
        </p:spPr>
        <p:txBody>
          <a:bodyPr wrap="square" rtlCol="1">
            <a:spAutoFit/>
          </a:bodyPr>
          <a:lstStyle/>
          <a:p>
            <a:pPr algn="ctr"/>
            <a:r>
              <a:rPr lang="fa-IR" sz="2000" smtClean="0">
                <a:solidFill>
                  <a:srgbClr val="FF0000"/>
                </a:solidFill>
                <a:cs typeface="B Zar" panose="00000400000000000000" pitchFamily="2" charset="-78"/>
              </a:rPr>
              <a:t>فوکو</a:t>
            </a:r>
            <a:endParaRPr lang="fa-IR" sz="2000">
              <a:solidFill>
                <a:srgbClr val="FF0000"/>
              </a:solidFill>
              <a:cs typeface="B Zar" panose="00000400000000000000" pitchFamily="2" charset="-78"/>
            </a:endParaRPr>
          </a:p>
        </p:txBody>
      </p:sp>
    </p:spTree>
    <p:extLst>
      <p:ext uri="{BB962C8B-B14F-4D97-AF65-F5344CB8AC3E}">
        <p14:creationId xmlns:p14="http://schemas.microsoft.com/office/powerpoint/2010/main" val="252486761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Mitra"/>
                <a:cs typeface="B Zar" panose="00000400000000000000" pitchFamily="2" charset="-78"/>
              </a:rPr>
              <a:t>زيرا اين نگاه نسبت به دلايل فينفسه و ذاتيِ كنشِ </a:t>
            </a:r>
            <a:r>
              <a:rPr lang="fa-IR" smtClean="0">
                <a:solidFill>
                  <a:srgbClr val="000000"/>
                </a:solidFill>
                <a:latin typeface="BMitra"/>
                <a:cs typeface="B Zar" panose="00000400000000000000" pitchFamily="2" charset="-78"/>
              </a:rPr>
              <a:t>كنشگران، درشبكه </a:t>
            </a:r>
            <a:r>
              <a:rPr lang="fa-IR">
                <a:solidFill>
                  <a:srgbClr val="000000"/>
                </a:solidFill>
                <a:latin typeface="BMitra"/>
                <a:cs typeface="B Zar" panose="00000400000000000000" pitchFamily="2" charset="-78"/>
              </a:rPr>
              <a:t>ساكت است و در نهايت به شيوه برساخته شدن كـنش در شـبكه اشـاره مـيكنـد و خـود </a:t>
            </a:r>
            <a:r>
              <a:rPr lang="fa-IR" smtClean="0">
                <a:solidFill>
                  <a:srgbClr val="000000"/>
                </a:solidFill>
                <a:latin typeface="BMitra"/>
                <a:cs typeface="B Zar" panose="00000400000000000000" pitchFamily="2" charset="-78"/>
              </a:rPr>
              <a:t>را بينياز </a:t>
            </a:r>
            <a:r>
              <a:rPr lang="fa-IR">
                <a:solidFill>
                  <a:srgbClr val="000000"/>
                </a:solidFill>
                <a:latin typeface="BMitra"/>
                <a:cs typeface="B Zar" panose="00000400000000000000" pitchFamily="2" charset="-78"/>
              </a:rPr>
              <a:t>از ارائه يك نظريه علي از دلايل كنش ميداند. لذا آنها پيشنهاد تركيب دو رهيافت سابق </a:t>
            </a:r>
            <a:r>
              <a:rPr lang="fa-IR" smtClean="0">
                <a:solidFill>
                  <a:srgbClr val="000000"/>
                </a:solidFill>
                <a:latin typeface="BMitra"/>
                <a:cs typeface="B Zar" panose="00000400000000000000" pitchFamily="2" charset="-78"/>
              </a:rPr>
              <a:t>الذكر را </a:t>
            </a:r>
            <a:r>
              <a:rPr lang="fa-IR">
                <a:solidFill>
                  <a:srgbClr val="000000"/>
                </a:solidFill>
                <a:latin typeface="BMitra"/>
                <a:cs typeface="B Zar" panose="00000400000000000000" pitchFamily="2" charset="-78"/>
              </a:rPr>
              <a:t>با اين رهيافت براي تصحيح بعد علي كنش ارائه ميكنند و به اين ترتيب با پرداختن بيشتر به </a:t>
            </a:r>
            <a:r>
              <a:rPr lang="fa-IR" smtClean="0">
                <a:solidFill>
                  <a:srgbClr val="000000"/>
                </a:solidFill>
                <a:latin typeface="BMitra"/>
                <a:cs typeface="B Zar" panose="00000400000000000000" pitchFamily="2" charset="-78"/>
              </a:rPr>
              <a:t>علت كنشها </a:t>
            </a:r>
            <a:r>
              <a:rPr lang="fa-IR">
                <a:solidFill>
                  <a:srgbClr val="000000"/>
                </a:solidFill>
                <a:latin typeface="BMitra"/>
                <a:cs typeface="B Zar" panose="00000400000000000000" pitchFamily="2" charset="-78"/>
              </a:rPr>
              <a:t>آن را كامل ميكنند. با اين حال اين رهيافت همـانگونـه كـه جـان لاو </a:t>
            </a:r>
            <a:r>
              <a:rPr lang="fa-IR" smtClean="0">
                <a:solidFill>
                  <a:srgbClr val="000000"/>
                </a:solidFill>
                <a:latin typeface="BMitra"/>
                <a:cs typeface="B Zar" panose="00000400000000000000" pitchFamily="2" charset="-78"/>
              </a:rPr>
              <a:t> </a:t>
            </a:r>
            <a:r>
              <a:rPr lang="fa-IR">
                <a:solidFill>
                  <a:srgbClr val="000000"/>
                </a:solidFill>
                <a:latin typeface="BMitra"/>
                <a:cs typeface="B Zar" panose="00000400000000000000" pitchFamily="2" charset="-78"/>
              </a:rPr>
              <a:t>(</a:t>
            </a:r>
            <a:r>
              <a:rPr lang="fa-IR" smtClean="0">
                <a:solidFill>
                  <a:srgbClr val="000000"/>
                </a:solidFill>
                <a:latin typeface="BMitra"/>
                <a:cs typeface="B Zar" panose="00000400000000000000" pitchFamily="2" charset="-78"/>
              </a:rPr>
              <a:t>1997) در بررسـي آخرين </a:t>
            </a:r>
            <a:r>
              <a:rPr lang="fa-IR">
                <a:solidFill>
                  <a:srgbClr val="000000"/>
                </a:solidFill>
                <a:latin typeface="BMitra"/>
                <a:cs typeface="B Zar" panose="00000400000000000000" pitchFamily="2" charset="-78"/>
              </a:rPr>
              <a:t>نمونههاي تحقيقات انجام شده در اين چارچوب ميگويد، مسير تكامل و دگرگوني خود را </a:t>
            </a:r>
            <a:r>
              <a:rPr lang="fa-IR" smtClean="0">
                <a:solidFill>
                  <a:srgbClr val="000000"/>
                </a:solidFill>
                <a:latin typeface="BMitra"/>
                <a:cs typeface="B Zar" panose="00000400000000000000" pitchFamily="2" charset="-78"/>
              </a:rPr>
              <a:t>طي ميكند </a:t>
            </a:r>
            <a:r>
              <a:rPr lang="fa-IR">
                <a:solidFill>
                  <a:srgbClr val="000000"/>
                </a:solidFill>
                <a:latin typeface="BMitra"/>
                <a:cs typeface="B Zar" panose="00000400000000000000" pitchFamily="2" charset="-78"/>
              </a:rPr>
              <a:t>و قابليت خود را هر روز بيشتر نشان ميدهد</a:t>
            </a:r>
            <a:endParaRPr lang="fa-IR" sz="3600">
              <a:solidFill>
                <a:prstClr val="black"/>
              </a:solidFill>
            </a:endParaRPr>
          </a:p>
          <a:p>
            <a:endParaRPr lang="fa-IR"/>
          </a:p>
        </p:txBody>
      </p:sp>
      <p:sp>
        <p:nvSpPr>
          <p:cNvPr id="4" name="Flowchart: Process 3"/>
          <p:cNvSpPr/>
          <p:nvPr/>
        </p:nvSpPr>
        <p:spPr>
          <a:xfrm>
            <a:off x="838200" y="4544705"/>
            <a:ext cx="3302758" cy="13223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ارائه يك نظريه علي از دلايل كنش</a:t>
            </a:r>
            <a:endParaRPr lang="fa-IR" b="1">
              <a:solidFill>
                <a:srgbClr val="FF0000"/>
              </a:solidFill>
            </a:endParaRPr>
          </a:p>
        </p:txBody>
      </p:sp>
    </p:spTree>
    <p:extLst>
      <p:ext uri="{BB962C8B-B14F-4D97-AF65-F5344CB8AC3E}">
        <p14:creationId xmlns:p14="http://schemas.microsoft.com/office/powerpoint/2010/main" val="228774157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NazaninBold"/>
                <a:cs typeface="B Zar" panose="00000400000000000000" pitchFamily="2" charset="-78"/>
              </a:rPr>
              <a:t>5- </a:t>
            </a:r>
            <a:r>
              <a:rPr lang="fa-IR" b="1" smtClean="0">
                <a:solidFill>
                  <a:srgbClr val="FF0000"/>
                </a:solidFill>
                <a:latin typeface="BMitraBold"/>
                <a:cs typeface="B Zar" panose="00000400000000000000" pitchFamily="2" charset="-78"/>
              </a:rPr>
              <a:t>نتيجهگيري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با رشد فزايندة تأثير تكنولوژي در زندگي و اجتماع انساني، مطالعة جامعهشناسانة آن نيز بيشـتر آشكار ميشود. مسايل اجتماعي ناشي از اين امر، به اندازهاي اهميت دارند كه نظريهپردازان بزرگي را به تأمل واداشته است. اولريش بك (1388 ،1992) ابعاد مخاطرهآميز مدرنيته و تكنولوژي جديد را در اكثر آثارش مورد بررسي قرار داده است و لزوم بسط دموكراسي و عدم جزميت بر نظرات كارشناسـي را براي اين مخاطرات مطرح ميكند كه اكنون، جنبة جهاني نيز يافتهاند.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719279" y="4208841"/>
            <a:ext cx="2619375" cy="1743075"/>
          </a:xfrm>
          <a:prstGeom prst="rect">
            <a:avLst/>
          </a:prstGeom>
        </p:spPr>
      </p:pic>
    </p:spTree>
    <p:extLst>
      <p:ext uri="{BB962C8B-B14F-4D97-AF65-F5344CB8AC3E}">
        <p14:creationId xmlns:p14="http://schemas.microsoft.com/office/powerpoint/2010/main" val="330839501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جنبش سبز و محيط زيست و نيز توسعة پايدار، در تمام كشورها </a:t>
            </a:r>
            <a:r>
              <a:rPr lang="fa-IR" b="1">
                <a:solidFill>
                  <a:srgbClr val="FF0000"/>
                </a:solidFill>
                <a:latin typeface="BMitra"/>
                <a:cs typeface="B Zar" panose="00000400000000000000" pitchFamily="2" charset="-78"/>
              </a:rPr>
              <a:t>ارتباط تنگاتنگي با تكنولوژي </a:t>
            </a:r>
            <a:r>
              <a:rPr lang="fa-IR">
                <a:solidFill>
                  <a:srgbClr val="000000"/>
                </a:solidFill>
                <a:latin typeface="BMitra"/>
                <a:cs typeface="B Zar" panose="00000400000000000000" pitchFamily="2" charset="-78"/>
              </a:rPr>
              <a:t>دارد و آيندة اين حوزه را </a:t>
            </a:r>
            <a:r>
              <a:rPr lang="fa-IR" smtClean="0">
                <a:solidFill>
                  <a:srgbClr val="000000"/>
                </a:solidFill>
                <a:latin typeface="BMitra"/>
                <a:cs typeface="B Zar" panose="00000400000000000000" pitchFamily="2" charset="-78"/>
              </a:rPr>
              <a:t>برجسته تـر </a:t>
            </a:r>
            <a:r>
              <a:rPr lang="fa-IR">
                <a:solidFill>
                  <a:srgbClr val="000000"/>
                </a:solidFill>
                <a:latin typeface="BMitra"/>
                <a:cs typeface="B Zar" panose="00000400000000000000" pitchFamily="2" charset="-78"/>
              </a:rPr>
              <a:t>ميكنند. علاوهبراين، تصميم و انتخاب، مفهوم محوري در گزينش و توسعة هـر تكنولـوژي اسـت و شيوه و الزامات اتخاذ اين تصميمها در هر عصر و جامعه و مهمتر از آن توسـط گـروههـا و نهادهـاي تصميمگير و تصميمساز، بزرگترين مسئلة مورد توجة جامعهشناسان خواهد بود</a:t>
            </a:r>
            <a:endParaRPr lang="fa-IR"/>
          </a:p>
        </p:txBody>
      </p:sp>
    </p:spTree>
    <p:extLst>
      <p:ext uri="{BB962C8B-B14F-4D97-AF65-F5344CB8AC3E}">
        <p14:creationId xmlns:p14="http://schemas.microsoft.com/office/powerpoint/2010/main" val="1652422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تکنولوژی ها، با هر نگاهی که مورد تامل قرار گیرند،  در بستری اجتماعی و توسط کنشگران دارای آگاهی پدید می آیند، به عبارت دیگر، آنها بدون ارتباط با جامعه تعریف نمی شوند. از این رو تعریف و روش بررسی آنها نیز باید با توجه به عوامل اجتماعی انجام شود، اما خصایص تکنولوژی، چگونه در ارتباط با جامعه، مورد بررسی و تحقیق قرار می گیرند؟ آیا  اصولا تکنولوژی، خود مختار است و نمی توان آن رابا عوامل غیر فنی دیگر، در ارتباط قرار داد با آن که به طور کامل، وابسته به زمینه اجتماعی است و کاملا از آن متعین می شود؟ پاسخ به این سوال به نگاه و ایستار محقق و پارادایمی بستگی دارد که تحلیل در چارچوب آن انجام می شود. </a:t>
            </a:r>
            <a:endParaRPr lang="fa-IR">
              <a:cs typeface="B Zar" panose="00000400000000000000" pitchFamily="2" charset="-78"/>
            </a:endParaRPr>
          </a:p>
        </p:txBody>
      </p:sp>
    </p:spTree>
    <p:extLst>
      <p:ext uri="{BB962C8B-B14F-4D97-AF65-F5344CB8AC3E}">
        <p14:creationId xmlns:p14="http://schemas.microsoft.com/office/powerpoint/2010/main" val="92980518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کشورهاي جهان سوم و ايران نيز با وجود تأخير در </a:t>
            </a:r>
            <a:r>
              <a:rPr lang="fa-IR" b="1" i="0" smtClean="0">
                <a:solidFill>
                  <a:srgbClr val="FF0000"/>
                </a:solidFill>
                <a:effectLst/>
                <a:latin typeface="BMitra"/>
                <a:cs typeface="B Zar" panose="00000400000000000000" pitchFamily="2" charset="-78"/>
              </a:rPr>
              <a:t>توسعة تكنولوژيك</a:t>
            </a:r>
            <a:r>
              <a:rPr lang="fa-IR" b="0" i="0" smtClean="0">
                <a:solidFill>
                  <a:srgbClr val="000000"/>
                </a:solidFill>
                <a:effectLst/>
                <a:latin typeface="BMitra"/>
                <a:cs typeface="B Zar" panose="00000400000000000000" pitchFamily="2" charset="-78"/>
              </a:rPr>
              <a:t>، هم در معرض تأثيرات قابل (وغيرقابل) رؤيت اين تكنولوژيها بر اجتماعات و مردم خود قرار دارند و هم مجبور به انتخاب و گزينش تمام يا بخشي از آنها هستند. </a:t>
            </a:r>
            <a:r>
              <a:rPr lang="fa-IR" b="1" i="0" smtClean="0">
                <a:solidFill>
                  <a:srgbClr val="FF0000"/>
                </a:solidFill>
                <a:effectLst/>
                <a:latin typeface="BMitra"/>
                <a:cs typeface="B Zar" panose="00000400000000000000" pitchFamily="2" charset="-78"/>
              </a:rPr>
              <a:t>ارزيابي آثار كوتاهمدت و بلندمدت اجتماعي آنها</a:t>
            </a:r>
            <a:r>
              <a:rPr lang="fa-IR" b="0" i="0" smtClean="0">
                <a:solidFill>
                  <a:srgbClr val="000000"/>
                </a:solidFill>
                <a:effectLst/>
                <a:latin typeface="BMitra"/>
                <a:cs typeface="B Zar" panose="00000400000000000000" pitchFamily="2" charset="-78"/>
              </a:rPr>
              <a:t>، انطباق و سازگاري صوري و محتوايي تكنولوژيها با هنجارها، ارزشها و فرهنگ اجتماعات، مسايل جامعه شناسانة جديد اين كشورهاست. </a:t>
            </a:r>
          </a:p>
          <a:p>
            <a:pPr algn="just"/>
            <a:endParaRPr lang="fa-IR">
              <a:cs typeface="B Zar" panose="00000400000000000000" pitchFamily="2" charset="-78"/>
            </a:endParaRPr>
          </a:p>
        </p:txBody>
      </p:sp>
    </p:spTree>
    <p:extLst>
      <p:ext uri="{BB962C8B-B14F-4D97-AF65-F5344CB8AC3E}">
        <p14:creationId xmlns:p14="http://schemas.microsoft.com/office/powerpoint/2010/main" val="354616832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از سويي </a:t>
            </a:r>
            <a:r>
              <a:rPr lang="fa-IR" b="1">
                <a:solidFill>
                  <a:srgbClr val="FF0000"/>
                </a:solidFill>
                <a:latin typeface="BMitra"/>
                <a:cs typeface="B Zar" panose="00000400000000000000" pitchFamily="2" charset="-78"/>
              </a:rPr>
              <a:t>بازخواني تكنولوژيهاي بومي</a:t>
            </a:r>
            <a:r>
              <a:rPr lang="fa-IR">
                <a:solidFill>
                  <a:srgbClr val="000000"/>
                </a:solidFill>
                <a:latin typeface="BMitra"/>
                <a:cs typeface="B Zar" panose="00000400000000000000" pitchFamily="2" charset="-78"/>
              </a:rPr>
              <a:t>، </a:t>
            </a:r>
            <a:r>
              <a:rPr lang="fa-IR" b="1">
                <a:solidFill>
                  <a:srgbClr val="0070C0"/>
                </a:solidFill>
                <a:latin typeface="BMitra"/>
                <a:cs typeface="B Zar" panose="00000400000000000000" pitchFamily="2" charset="-78"/>
              </a:rPr>
              <a:t>دلايل اضمحلال </a:t>
            </a:r>
            <a:r>
              <a:rPr lang="fa-IR" b="1" smtClean="0">
                <a:solidFill>
                  <a:srgbClr val="0070C0"/>
                </a:solidFill>
                <a:latin typeface="BMitra"/>
                <a:cs typeface="B Zar" panose="00000400000000000000" pitchFamily="2" charset="-78"/>
              </a:rPr>
              <a:t>يا ناكارآمدي </a:t>
            </a:r>
            <a:r>
              <a:rPr lang="fa-IR">
                <a:solidFill>
                  <a:srgbClr val="000000"/>
                </a:solidFill>
                <a:latin typeface="BMitra"/>
                <a:cs typeface="B Zar" panose="00000400000000000000" pitchFamily="2" charset="-78"/>
              </a:rPr>
              <a:t>و </a:t>
            </a:r>
            <a:r>
              <a:rPr lang="fa-IR" b="1">
                <a:solidFill>
                  <a:srgbClr val="00B050"/>
                </a:solidFill>
                <a:latin typeface="BMitra"/>
                <a:cs typeface="B Zar" panose="00000400000000000000" pitchFamily="2" charset="-78"/>
              </a:rPr>
              <a:t>عقبماندگي تكنولوژيهاي محلي و سنتي و فقدان رقابتپذيري آنها </a:t>
            </a:r>
            <a:r>
              <a:rPr lang="fa-IR">
                <a:solidFill>
                  <a:srgbClr val="000000"/>
                </a:solidFill>
                <a:latin typeface="BMitra"/>
                <a:cs typeface="B Zar" panose="00000400000000000000" pitchFamily="2" charset="-78"/>
              </a:rPr>
              <a:t>از </a:t>
            </a:r>
            <a:r>
              <a:rPr lang="fa-IR" smtClean="0">
                <a:solidFill>
                  <a:srgbClr val="000000"/>
                </a:solidFill>
                <a:latin typeface="BMitra"/>
                <a:cs typeface="B Zar" panose="00000400000000000000" pitchFamily="2" charset="-78"/>
              </a:rPr>
              <a:t>خلال بررسيهاي </a:t>
            </a:r>
            <a:r>
              <a:rPr lang="fa-IR">
                <a:solidFill>
                  <a:srgbClr val="000000"/>
                </a:solidFill>
                <a:latin typeface="BMitra"/>
                <a:cs typeface="B Zar" panose="00000400000000000000" pitchFamily="2" charset="-78"/>
              </a:rPr>
              <a:t>تاريخي، از موضوعات بسيار جالب اين حوزه است كه هنوز مورد توجه قرار نگرفته </a:t>
            </a:r>
            <a:r>
              <a:rPr lang="fa-IR" smtClean="0">
                <a:solidFill>
                  <a:srgbClr val="000000"/>
                </a:solidFill>
                <a:latin typeface="BMitra"/>
                <a:cs typeface="B Zar" panose="00000400000000000000" pitchFamily="2" charset="-78"/>
              </a:rPr>
              <a:t>است. با </a:t>
            </a:r>
            <a:r>
              <a:rPr lang="fa-IR">
                <a:solidFill>
                  <a:srgbClr val="000000"/>
                </a:solidFill>
                <a:latin typeface="BMitra"/>
                <a:cs typeface="B Zar" panose="00000400000000000000" pitchFamily="2" charset="-78"/>
              </a:rPr>
              <a:t>اين حال، توليد ادبيات نظري و موردي مربوط به اين حوزه، يكي از راههاي تشويق و ترغيب </a:t>
            </a:r>
            <a:r>
              <a:rPr lang="fa-IR" smtClean="0">
                <a:solidFill>
                  <a:srgbClr val="000000"/>
                </a:solidFill>
                <a:latin typeface="BMitra"/>
                <a:cs typeface="B Zar" panose="00000400000000000000" pitchFamily="2" charset="-78"/>
              </a:rPr>
              <a:t>انجام اين </a:t>
            </a:r>
            <a:r>
              <a:rPr lang="fa-IR">
                <a:solidFill>
                  <a:srgbClr val="000000"/>
                </a:solidFill>
                <a:latin typeface="BMitra"/>
                <a:cs typeface="B Zar" panose="00000400000000000000" pitchFamily="2" charset="-78"/>
              </a:rPr>
              <a:t>نوع تحقيقات و پژوهشها و ورود دانشوران به آن خواهد بود</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a:p>
            <a:endParaRPr lang="fa-IR"/>
          </a:p>
        </p:txBody>
      </p:sp>
    </p:spTree>
    <p:extLst>
      <p:ext uri="{BB962C8B-B14F-4D97-AF65-F5344CB8AC3E}">
        <p14:creationId xmlns:p14="http://schemas.microsoft.com/office/powerpoint/2010/main" val="699106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مطالعات جامعه شناسی تکنولوژی، می توان </a:t>
            </a:r>
            <a:r>
              <a:rPr lang="fa-IR" b="1" smtClean="0">
                <a:solidFill>
                  <a:srgbClr val="FF0000"/>
                </a:solidFill>
                <a:cs typeface="B Zar" panose="00000400000000000000" pitchFamily="2" charset="-78"/>
              </a:rPr>
              <a:t>دو پارادایم </a:t>
            </a:r>
            <a:r>
              <a:rPr lang="fa-IR" smtClean="0">
                <a:cs typeface="B Zar" panose="00000400000000000000" pitchFamily="2" charset="-78"/>
              </a:rPr>
              <a:t>را از یکدیگر متمایز کرد. یکی از آنا، </a:t>
            </a:r>
            <a:r>
              <a:rPr lang="fa-IR" b="1" smtClean="0">
                <a:solidFill>
                  <a:srgbClr val="FF0000"/>
                </a:solidFill>
                <a:cs typeface="B Zar" panose="00000400000000000000" pitchFamily="2" charset="-78"/>
              </a:rPr>
              <a:t>جبرگرایی تکنولوژیک</a:t>
            </a:r>
            <a:r>
              <a:rPr lang="fa-IR" smtClean="0">
                <a:cs typeface="B Zar" panose="00000400000000000000" pitchFamily="2" charset="-78"/>
              </a:rPr>
              <a:t> و دیگری برساختگی اقتصادی، فرهنگی و اجتماعی تکنولوژی است. بدون فم مباحث و منازعات این دو پارادایم، شناخت تکنولوژی و ارتباط آن با جامعه، آسان نخواهد بود. </a:t>
            </a:r>
            <a:endParaRPr lang="fa-IR">
              <a:cs typeface="B Zar" panose="00000400000000000000" pitchFamily="2" charset="-78"/>
            </a:endParaRPr>
          </a:p>
        </p:txBody>
      </p:sp>
    </p:spTree>
    <p:extLst>
      <p:ext uri="{BB962C8B-B14F-4D97-AF65-F5344CB8AC3E}">
        <p14:creationId xmlns:p14="http://schemas.microsoft.com/office/powerpoint/2010/main" val="1294290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مطالعات جامعه شناسی تکنولوژی می توان </a:t>
            </a:r>
            <a:r>
              <a:rPr lang="fa-IR" b="1" smtClean="0">
                <a:solidFill>
                  <a:srgbClr val="FF0000"/>
                </a:solidFill>
                <a:cs typeface="B Zar" panose="00000400000000000000" pitchFamily="2" charset="-78"/>
              </a:rPr>
              <a:t>دو پارادایم </a:t>
            </a:r>
            <a:r>
              <a:rPr lang="fa-IR" smtClean="0">
                <a:cs typeface="B Zar" panose="00000400000000000000" pitchFamily="2" charset="-78"/>
              </a:rPr>
              <a:t>را از یکدیگر متمایز کرد: یکی از آنها، جبرگرایی تکنولوژیک و دیگری برساختگی اقتصادی، فرهنگی و اجتماعی تکنولوژی است. بدون فهم مباحث و منازعات این دو پارادایم تکنولوژی و  ارتباط آن با جامعه آسان نخواهد بود.</a:t>
            </a:r>
            <a:endParaRPr lang="fa-IR">
              <a:cs typeface="B Zar" panose="00000400000000000000" pitchFamily="2" charset="-78"/>
            </a:endParaRPr>
          </a:p>
        </p:txBody>
      </p:sp>
    </p:spTree>
    <p:extLst>
      <p:ext uri="{BB962C8B-B14F-4D97-AF65-F5344CB8AC3E}">
        <p14:creationId xmlns:p14="http://schemas.microsoft.com/office/powerpoint/2010/main" val="3405279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 پارادایم جبرگرایی تکنولوژیک</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سابقه </a:t>
            </a:r>
            <a:r>
              <a:rPr lang="fa-IR" b="1" smtClean="0">
                <a:solidFill>
                  <a:srgbClr val="FF0000"/>
                </a:solidFill>
                <a:cs typeface="B Zar" panose="00000400000000000000" pitchFamily="2" charset="-78"/>
              </a:rPr>
              <a:t>جبرگرایی تکنولوژیک </a:t>
            </a:r>
            <a:r>
              <a:rPr lang="fa-IR" smtClean="0">
                <a:cs typeface="B Zar" panose="00000400000000000000" pitchFamily="2" charset="-78"/>
              </a:rPr>
              <a:t>به مراحل اولیه انقلاب صنعتی بر می گردد. در آن عصر، تکنولوژی یک نیروی کلیدی مهم محسوب می شد و بسیار مورد توجه رهبران روشنگری قرن 18 قرار گرفت و در فرهنگ آمریکایی که ایده پیشرفت بسیار ارزشمند شده بود به سرعت بارور گردید و به پارادایمی تبدیل شد که تحقیقات زیادی را در حوزه های مختلفی مانند ارتباطات و رسانه ها و... هدایت کرد. به عنوان مثال در آمریکا جبرگرایی تکنولوژیک، نه تنها توسط صنعت گرایی آمریکایی، بلکه با آثاری در زمینه تبلیغات، ادبیات و هنرهای آمریکا نیز تقویت شد. یا حتی برخی مارکس را نیز به دلیل برخی عقایدش در کتاب فقر فلسفه، (اینکه آسیای بادی، جامعه فئودال و ارباب های زمین باز و آسیای بخاری، جامعه ای با سرمایه دار صنعتی را پدید می آورد) یک جبرگرایی تکنولوژیک، تلقی کرده اند (مکنزی، </a:t>
            </a:r>
            <a:r>
              <a:rPr lang="en-US" smtClean="0">
                <a:cs typeface="B Zar" panose="00000400000000000000" pitchFamily="2" charset="-78"/>
              </a:rPr>
              <a:t>1377</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2017138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طور کلی، پارادایم </a:t>
            </a:r>
            <a:r>
              <a:rPr lang="fa-IR" b="1" smtClean="0">
                <a:solidFill>
                  <a:srgbClr val="FF0000"/>
                </a:solidFill>
                <a:cs typeface="B Zar" panose="00000400000000000000" pitchFamily="2" charset="-78"/>
              </a:rPr>
              <a:t>جبرگرایی تکنولوژیک تکنولوژی </a:t>
            </a:r>
            <a:r>
              <a:rPr lang="fa-IR" smtClean="0">
                <a:cs typeface="B Zar" panose="00000400000000000000" pitchFamily="2" charset="-78"/>
              </a:rPr>
              <a:t>را دارای ماهیت و نیز هویتی خودآیین و مستقل می داند، که توسعه و گسترش آن نیز بر اساس یک منطق درونی، منحصر به فرد و در مسیری  مربوط به خودش صورت می گیرد که خیلی زیاد از عوامل بیرونی، متاثر نیست بلکه آثار جبری نیز بر جامعه دارد. نظرات ژاک الول در کتاب جامعه تکنولوژیکی (1966) و نیز نظریه مارشال مک لوهان، در ارتباطات و تاکید زیاد بر رسانه و اثرگذاری ان بر جامعه، موجب موجب توسعه این چشم انداز شده اند. در این نگاه توسعه تکنولوژی نیز با همین سیاق درونی و بر طبق الگوی خطی نوآوری انجام می شود. </a:t>
            </a:r>
            <a:endParaRPr lang="fa-IR">
              <a:cs typeface="B Zar" panose="00000400000000000000" pitchFamily="2" charset="-78"/>
            </a:endParaRPr>
          </a:p>
        </p:txBody>
      </p:sp>
    </p:spTree>
    <p:extLst>
      <p:ext uri="{BB962C8B-B14F-4D97-AF65-F5344CB8AC3E}">
        <p14:creationId xmlns:p14="http://schemas.microsoft.com/office/powerpoint/2010/main" val="999969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رویکرد بیشتر اندیشمندان  علم و تکنولوژی را تا اوایل دهه 1980 می توان در ذیل جبرگرایان تکنولوژیک قرار دارد. سلطه این نگاه، موجب می شود که بیشتر در این باره تامل کنیم  که چگونه با تغییر تکنولوژیک انطباق پیدا کنیم. تا انکه چگونه آن را شکل دهیم» (مک کنزی و واجمن، 1992، 50) به عبارت دیگر این نگرش موجب حذف برخی از ابعاد حیاتی تکنولوژی از بحث و بررسی عمومی ، انتخاب و سیاست گذاری  می شود. این رو، اندیشمندان جدید، (گیدنز، 1378، بک، 1388)</a:t>
            </a:r>
            <a:endParaRPr lang="fa-IR">
              <a:cs typeface="B Zar" panose="00000400000000000000" pitchFamily="2" charset="-78"/>
            </a:endParaRPr>
          </a:p>
        </p:txBody>
      </p:sp>
    </p:spTree>
    <p:extLst>
      <p:ext uri="{BB962C8B-B14F-4D97-AF65-F5344CB8AC3E}">
        <p14:creationId xmlns:p14="http://schemas.microsoft.com/office/powerpoint/2010/main" val="21795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به جای ان که </a:t>
            </a:r>
            <a:r>
              <a:rPr lang="fa-IR" b="1">
                <a:solidFill>
                  <a:srgbClr val="FF0000"/>
                </a:solidFill>
                <a:cs typeface="B Zar" panose="00000400000000000000" pitchFamily="2" charset="-78"/>
              </a:rPr>
              <a:t>مدرنیزاسیون</a:t>
            </a:r>
            <a:r>
              <a:rPr lang="fa-IR">
                <a:solidFill>
                  <a:prstClr val="black"/>
                </a:solidFill>
                <a:cs typeface="B Zar" panose="00000400000000000000" pitchFamily="2" charset="-78"/>
              </a:rPr>
              <a:t>  و </a:t>
            </a:r>
            <a:r>
              <a:rPr lang="fa-IR" b="1">
                <a:solidFill>
                  <a:srgbClr val="0070C0"/>
                </a:solidFill>
                <a:cs typeface="B Zar" panose="00000400000000000000" pitchFamily="2" charset="-78"/>
              </a:rPr>
              <a:t>پیشرفت تکنولوژیک </a:t>
            </a:r>
            <a:r>
              <a:rPr lang="fa-IR">
                <a:solidFill>
                  <a:prstClr val="black"/>
                </a:solidFill>
                <a:cs typeface="B Zar" panose="00000400000000000000" pitchFamily="2" charset="-78"/>
              </a:rPr>
              <a:t>را فرایندی بدانند که بر جوامع حادث می شوند، (در غیاب  انتخاب و توانایی آنها) قصد دارند با دادن جنبه ای تاملی و بازتابی، آن را به فرایندی تبدیل کنند که جنبه فعالانه  دارد، </a:t>
            </a:r>
            <a:r>
              <a:rPr lang="fa-IR" b="1">
                <a:solidFill>
                  <a:srgbClr val="FF0000"/>
                </a:solidFill>
                <a:cs typeface="B Zar" panose="00000400000000000000" pitchFamily="2" charset="-78"/>
              </a:rPr>
              <a:t>دموکراتیک</a:t>
            </a:r>
            <a:r>
              <a:rPr lang="fa-IR">
                <a:solidFill>
                  <a:prstClr val="black"/>
                </a:solidFill>
                <a:cs typeface="B Zar" panose="00000400000000000000" pitchFamily="2" charset="-78"/>
              </a:rPr>
              <a:t> است و توسط خود افراد شکل می گیرد و در این راه، مبنای نظری را برای جنبش های زیست محیطی و سبز فراهم کرده اند. </a:t>
            </a:r>
          </a:p>
          <a:p>
            <a:endParaRPr lang="fa-IR"/>
          </a:p>
        </p:txBody>
      </p:sp>
    </p:spTree>
    <p:extLst>
      <p:ext uri="{BB962C8B-B14F-4D97-AF65-F5344CB8AC3E}">
        <p14:creationId xmlns:p14="http://schemas.microsoft.com/office/powerpoint/2010/main" val="2965637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مقاله حاضر با اشاره با اهمیت و ماهیت تکنولوژی و ارتباط آن با علم، به مرور نظریات جامعه شناختی تکنولوژی می پردازد. برای این منظور، نخست دو پارادایم جبر گرایی تکنولوژیک و تعیین اجتماعی اقتصادی و سیاسی تکنولوژی مورد بررسی قرار می گیرد و انتقاد های وارد بر هر یک، بیان می شود. سپس به رهیافت مطرح در پارادایم تعین اجتماعی، اقتصادی و سیاسی تکنولوژی (نظریات برساختگرایانه، نظم های تکنیکی – اجتماعی و کنشگر – شبکه) و دلالت های این نظریات در جامعه شناسی تکنولوژی به تفصیل تشریح می شود. </a:t>
            </a:r>
            <a:endParaRPr lang="fa-IR">
              <a:cs typeface="B Zar" panose="00000400000000000000" pitchFamily="2" charset="-78"/>
            </a:endParaRPr>
          </a:p>
        </p:txBody>
      </p:sp>
      <p:sp>
        <p:nvSpPr>
          <p:cNvPr id="4" name="Flowchart: Process 3"/>
          <p:cNvSpPr/>
          <p:nvPr/>
        </p:nvSpPr>
        <p:spPr>
          <a:xfrm>
            <a:off x="1536700" y="4597400"/>
            <a:ext cx="2717800" cy="1054100"/>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B050"/>
                </a:solidFill>
                <a:cs typeface="B Zar" panose="00000400000000000000" pitchFamily="2" charset="-78"/>
              </a:rPr>
              <a:t>جبر گرایی تکنولوژیک</a:t>
            </a:r>
            <a:endParaRPr lang="fa-IR" b="1">
              <a:solidFill>
                <a:srgbClr val="00B050"/>
              </a:solidFill>
            </a:endParaRPr>
          </a:p>
        </p:txBody>
      </p:sp>
      <p:sp>
        <p:nvSpPr>
          <p:cNvPr id="5" name="Flowchart: Process 4"/>
          <p:cNvSpPr/>
          <p:nvPr/>
        </p:nvSpPr>
        <p:spPr>
          <a:xfrm>
            <a:off x="6807200" y="4597400"/>
            <a:ext cx="2832100" cy="10541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تعیین اجتماعی اقتصادی و سیاسی تکنولوژی</a:t>
            </a:r>
            <a:endParaRPr lang="fa-IR">
              <a:solidFill>
                <a:srgbClr val="FF0000"/>
              </a:solidFill>
            </a:endParaRPr>
          </a:p>
        </p:txBody>
      </p:sp>
    </p:spTree>
    <p:extLst>
      <p:ext uri="{BB962C8B-B14F-4D97-AF65-F5344CB8AC3E}">
        <p14:creationId xmlns:p14="http://schemas.microsoft.com/office/powerpoint/2010/main" val="275002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جبرگرایی  تکنولوژیک </a:t>
            </a:r>
            <a:r>
              <a:rPr lang="fa-IR" smtClean="0">
                <a:cs typeface="B Zar" panose="00000400000000000000" pitchFamily="2" charset="-78"/>
              </a:rPr>
              <a:t>به صورت های نرم و سخ  ظهور کرده است. به عبارت دیگر، به مرور  زمان هویت سخت تکنولوژی به انواع نرم آن تبدیل شده است. از این رو، همراستا با پذیرش تعیین اجتماعی علم، حداقل در تمام موارد به جز محتوای آن (توکل، 1987، 154-148) نگاه جبرگرایانه سخت به تکنولوژی نیز در گذر زمان اندکی تعدیل شد  و با انتقادات وارد بر آن به موجبیت تکنولوژیک تبدیل گشت، پیشتاز این نگاه لنگدون واینر است که در کتاب تصویر مخالفت می کند که تکنولوژی ذاتا مدعی است و اعتقاد دارد تکنولوژی ماهیتا سیاسی است زیرا:</a:t>
            </a:r>
            <a:endParaRPr lang="fa-IR">
              <a:cs typeface="B Zar" panose="00000400000000000000" pitchFamily="2" charset="-78"/>
            </a:endParaRPr>
          </a:p>
        </p:txBody>
      </p:sp>
    </p:spTree>
    <p:extLst>
      <p:ext uri="{BB962C8B-B14F-4D97-AF65-F5344CB8AC3E}">
        <p14:creationId xmlns:p14="http://schemas.microsoft.com/office/powerpoint/2010/main" val="2356093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1) می تواند آگاهانه یا نااگاهانه برای برخی گزینه های اجتماعی و حذف برخی دیگر طراحی شود. به اعتقاد ی نمونه این موضوع پل </a:t>
            </a:r>
            <a:r>
              <a:rPr lang="fa-IR" b="1" smtClean="0">
                <a:solidFill>
                  <a:srgbClr val="FF0000"/>
                </a:solidFill>
                <a:cs typeface="B Zar" panose="00000400000000000000" pitchFamily="2" charset="-78"/>
              </a:rPr>
              <a:t>روبرت مورس</a:t>
            </a:r>
            <a:r>
              <a:rPr lang="fa-IR" smtClean="0">
                <a:cs typeface="B Zar" panose="00000400000000000000" pitchFamily="2" charset="-78"/>
              </a:rPr>
              <a:t>، در نیویورک است که وی آن را به گونه ای طراحی کرده بود که حرکت و مسفرت برخی افراد را تسهیل می کرد و مانع عبور برخی دیگر می شد. به نظر واینر، این استاد پل سازی دهه 1920، تا 1970  به دلیل تعصب طبقاتی و پیش داوری نژادی، قصد داشت که سفید پوستان  طبقات بالا و پولدار های طبقات متوسط که صاحب ماشین بودند، آزاد باشند و بتواند از بزرگراه لانگ آیلند (ساخته وی) برای تفریح و رفت آمد استفاده کنند. </a:t>
            </a:r>
            <a:endParaRPr lang="fa-IR">
              <a:cs typeface="B Zar" panose="00000400000000000000" pitchFamily="2" charset="-78"/>
            </a:endParaRPr>
          </a:p>
        </p:txBody>
      </p:sp>
    </p:spTree>
    <p:extLst>
      <p:ext uri="{BB962C8B-B14F-4D97-AF65-F5344CB8AC3E}">
        <p14:creationId xmlns:p14="http://schemas.microsoft.com/office/powerpoint/2010/main" val="4194263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اما مردم تنگدست و سیاهان که اغلب از وسایل نقلیه عمومی استفاده می کردند، از عبور از این خیابان محروم بودند، زیرا اتوبوس های با بلند چهار متر نمی توانستند از زیر  این رو گذر ها عبور کنند و در نتیجه، آنها از پارک عمومی  سرسبزی که وی در ساحل نزدیک ان ساخته بود، نیز بی بهره بودند، از  این رو، وی برخی ساختمان ها را مظهر </a:t>
            </a:r>
            <a:r>
              <a:rPr lang="fa-IR" b="1">
                <a:solidFill>
                  <a:srgbClr val="FF0000"/>
                </a:solidFill>
                <a:cs typeface="B Zar" panose="00000400000000000000" pitchFamily="2" charset="-78"/>
              </a:rPr>
              <a:t>نابرابری اجتماعی </a:t>
            </a:r>
            <a:r>
              <a:rPr lang="fa-IR">
                <a:solidFill>
                  <a:prstClr val="black"/>
                </a:solidFill>
                <a:cs typeface="B Zar" panose="00000400000000000000" pitchFamily="2" charset="-78"/>
              </a:rPr>
              <a:t>و </a:t>
            </a:r>
            <a:r>
              <a:rPr lang="fa-IR" b="1">
                <a:solidFill>
                  <a:srgbClr val="0070C0"/>
                </a:solidFill>
                <a:cs typeface="B Zar" panose="00000400000000000000" pitchFamily="2" charset="-78"/>
              </a:rPr>
              <a:t>گرایش های نژادی </a:t>
            </a:r>
            <a:r>
              <a:rPr lang="fa-IR">
                <a:solidFill>
                  <a:prstClr val="black"/>
                </a:solidFill>
                <a:cs typeface="B Zar" panose="00000400000000000000" pitchFamily="2" charset="-78"/>
              </a:rPr>
              <a:t>برخی طراحان می داند (واینر، 1986، 19-29)</a:t>
            </a:r>
          </a:p>
          <a:p>
            <a:endParaRPr lang="fa-IR"/>
          </a:p>
        </p:txBody>
      </p:sp>
    </p:spTree>
    <p:extLst>
      <p:ext uri="{BB962C8B-B14F-4D97-AF65-F5344CB8AC3E}">
        <p14:creationId xmlns:p14="http://schemas.microsoft.com/office/powerpoint/2010/main" val="2258372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2) نه تنها برخی از ابعاد طراحی تکنولوژی ها می توانند سیاسی باشند، بلکه برخی از تکنولوژی ها از اساس، کلا سیاسی هستند، زیرا در وضعیت های اجتماعی خاص، با برخی روابط اجتماعی، بیشتر از روابط  دیگر سازگارند،  مانند انرژی اتمی که موجب افزایش فشار نظارتی دولت، برای جلوگیری از سرقت پلوتونیوم و در نتیجه سلب آزادی های مدنی می شود (مک کنزی و واجمن، 1999، 4-5)</a:t>
            </a:r>
            <a:endParaRPr lang="fa-IR">
              <a:cs typeface="B Zar" panose="00000400000000000000" pitchFamily="2" charset="-78"/>
            </a:endParaRPr>
          </a:p>
        </p:txBody>
      </p:sp>
      <p:sp>
        <p:nvSpPr>
          <p:cNvPr id="4" name="Flowchart: Process 3"/>
          <p:cNvSpPr/>
          <p:nvPr/>
        </p:nvSpPr>
        <p:spPr>
          <a:xfrm>
            <a:off x="838200" y="3886200"/>
            <a:ext cx="3263900" cy="15240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آزادی های مدنی</a:t>
            </a:r>
            <a:endParaRPr lang="fa-IR" b="1">
              <a:solidFill>
                <a:srgbClr val="FF0000"/>
              </a:solidFill>
            </a:endParaRPr>
          </a:p>
        </p:txBody>
      </p:sp>
    </p:spTree>
    <p:extLst>
      <p:ext uri="{BB962C8B-B14F-4D97-AF65-F5344CB8AC3E}">
        <p14:creationId xmlns:p14="http://schemas.microsoft.com/office/powerpoint/2010/main" val="1901327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واینر (1977) تکنولوژی را نیروی علی رغم تغییر اجتماعی مگرفی داند و تلاش می کند حرکتی ذاتی را در تغییرات تکنولوژیک کشف کند و یا در نظر گرفتن آن به مثابه نیرویی زمینه زدایی شده، ساختار اجتماعی را نیز به مثابه فراورده و </a:t>
            </a:r>
            <a:r>
              <a:rPr lang="fa-IR" b="1" smtClean="0">
                <a:solidFill>
                  <a:srgbClr val="FF0000"/>
                </a:solidFill>
                <a:cs typeface="B Zar" panose="00000400000000000000" pitchFamily="2" charset="-78"/>
              </a:rPr>
              <a:t>محصول ضروری مادیت تکنولوژی</a:t>
            </a:r>
            <a:r>
              <a:rPr lang="fa-IR" smtClean="0">
                <a:cs typeface="B Zar" panose="00000400000000000000" pitchFamily="2" charset="-78"/>
              </a:rPr>
              <a:t> می داند.  </a:t>
            </a:r>
            <a:endParaRPr lang="fa-IR">
              <a:cs typeface="B Zar" panose="00000400000000000000" pitchFamily="2" charset="-78"/>
            </a:endParaRPr>
          </a:p>
        </p:txBody>
      </p:sp>
    </p:spTree>
    <p:extLst>
      <p:ext uri="{BB962C8B-B14F-4D97-AF65-F5344CB8AC3E}">
        <p14:creationId xmlns:p14="http://schemas.microsoft.com/office/powerpoint/2010/main" val="3828220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به طور کلی، نگاه جبر گرایانه به تکنولوژی به ویژه نگاه جبرگرایی سخت، با نقدهای زیادی روبرو شده است. این نگاه به طور ضمنی هر گونه امکان انتخاب مسیر توسعه تکنولوژیک و تغییرات  اجتماعی پیامد آن را رد می کند و سیاست گذاری عمومی نیز از این منظر، محدود به تصویر و پایش پیشرفت تکنولوژی در مسیر ناگزیرش و یافتن راه هایی برای شتاب بخشیدن به ان، (با فراهم کردن منابع لازم و حذف موانع) و تسهیل پذیرش آام و نرم تغییرات ناشی از ان توسط جامعه می شود (راسل، ویلیامز ، 1988) فمینیست ها و نیز اولین ممفورد (1996) جبرگرایی تکنولوژیک را معرف نگاه مسلط مردانه به تجربه انسانی می دانند و ویلیامز (1996، 235-217)</a:t>
            </a:r>
            <a:endParaRPr lang="fa-IR">
              <a:cs typeface="B Zar" panose="00000400000000000000" pitchFamily="2" charset="-78"/>
            </a:endParaRPr>
          </a:p>
        </p:txBody>
      </p:sp>
    </p:spTree>
    <p:extLst>
      <p:ext uri="{BB962C8B-B14F-4D97-AF65-F5344CB8AC3E}">
        <p14:creationId xmlns:p14="http://schemas.microsoft.com/office/powerpoint/2010/main" val="1861418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آن را </a:t>
            </a:r>
            <a:r>
              <a:rPr lang="fa-IR" sz="2600" b="1">
                <a:solidFill>
                  <a:srgbClr val="FF0000"/>
                </a:solidFill>
                <a:cs typeface="B Zar" panose="00000400000000000000" pitchFamily="2" charset="-78"/>
              </a:rPr>
              <a:t>بازتابنده سودگرایی </a:t>
            </a:r>
            <a:r>
              <a:rPr lang="fa-IR" sz="2600">
                <a:solidFill>
                  <a:prstClr val="black"/>
                </a:solidFill>
                <a:cs typeface="B Zar" panose="00000400000000000000" pitchFamily="2" charset="-78"/>
              </a:rPr>
              <a:t>به نفع تولید کنندگان و نه مصرف کنندگان تلقی می کند و معتقد است جبر گرایی تکنولوژیک ، حامی انگیزه سیاسی، اقتصادی و ایدئولوژیکی کسانی است که سرمایه گذاری در نظام های تکنولوژیک را کنترل می کنند و باعث کاهش  دامنه انتخاب های انسانی در استفاده از تکنولوژی می شوند. در ضمن این دیدگاه که نوعی جهان شمولی ساختارهای نهادین تکنولوژی را بر اذهان حاکم می کند، معرف یکدستی و یکنواختی ناممکن می کند (فینبرگر، 1991) و مداخله اجتماعی سیاسی را در مسیر پیشرفت تکنولوژی ناممکن می کند (حفظ وضع موجود) زیرا در ان تکنولوژی به میزان زیادی تعین بخش توسعه جامعه است. </a:t>
            </a:r>
          </a:p>
          <a:p>
            <a:endParaRPr lang="fa-IR"/>
          </a:p>
        </p:txBody>
      </p:sp>
    </p:spTree>
    <p:extLst>
      <p:ext uri="{BB962C8B-B14F-4D97-AF65-F5344CB8AC3E}">
        <p14:creationId xmlns:p14="http://schemas.microsoft.com/office/powerpoint/2010/main" val="1084523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 پارادایم بررسی تعیین اجتماعی، سیسای و فرهنگی تکنولوژی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خاستگاه مطالعات مربوط به شکل گیری اجتماعی تکنولوژی، نقد اشکال خام جبر گرایی تکنولوژیک است. مدافعان تحلیل های انجام شده از تکنولوژی که تا ان هنگام معتقد به «منطق درونی تکنولوژی» یا «جبر و الزام اقتصادی» بودند، تغییرات آن را (که متاثر از بیرون بود) بسیار مهم و مسئله زا نمی دانستند و بالعکس از نظر آنها، تکنولوژی آثار اجتماعی و سیاسی را پدید می آورد. از این رو ، یک نوع ایدئولوژی «</a:t>
            </a:r>
            <a:r>
              <a:rPr lang="fa-IR" b="1" smtClean="0">
                <a:solidFill>
                  <a:srgbClr val="FF0000"/>
                </a:solidFill>
                <a:cs typeface="B Zar" panose="00000400000000000000" pitchFamily="2" charset="-78"/>
              </a:rPr>
              <a:t>جبر تکنولوژی</a:t>
            </a:r>
            <a:r>
              <a:rPr lang="fa-IR" smtClean="0">
                <a:cs typeface="B Zar" panose="00000400000000000000" pitchFamily="2" charset="-78"/>
              </a:rPr>
              <a:t>» پدید آمده بود که از دهه 1970 تا 1980  بردولت و صنعت برتانیا نیز حاکم بود (ویلیامز و اج، 1996،  9-856)</a:t>
            </a:r>
            <a:endParaRPr lang="fa-IR">
              <a:cs typeface="B Zar" panose="00000400000000000000" pitchFamily="2" charset="-78"/>
            </a:endParaRPr>
          </a:p>
        </p:txBody>
      </p:sp>
      <p:sp>
        <p:nvSpPr>
          <p:cNvPr id="4" name="Flowchart: Process 3"/>
          <p:cNvSpPr/>
          <p:nvPr/>
        </p:nvSpPr>
        <p:spPr>
          <a:xfrm>
            <a:off x="838200" y="4330700"/>
            <a:ext cx="2997200" cy="11176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شکل گیری اجتماعی تکنولوژی</a:t>
            </a:r>
            <a:endParaRPr lang="fa-IR" b="1">
              <a:solidFill>
                <a:srgbClr val="FF0000"/>
              </a:solidFill>
            </a:endParaRPr>
          </a:p>
        </p:txBody>
      </p:sp>
    </p:spTree>
    <p:extLst>
      <p:ext uri="{BB962C8B-B14F-4D97-AF65-F5344CB8AC3E}">
        <p14:creationId xmlns:p14="http://schemas.microsoft.com/office/powerpoint/2010/main" val="2980577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و مسیر خاص تغییر تکنولوژیکی را اجتناب ناپذیر می دانست این نگاه بیشتر تحقیقات را به سوی آثار و پیامدهای تکنولوژی و همنوایی با نگاه مسلط آن عصر به تکنولوژی (به عنوان امری پیش داده شده و بدیهی) سوق داد. حتی نویسندگان اولیه دیدگاه فرایند کار (مانند بریورمن، 1974) رویکردی بدبینانه و مبتنی بر بی </a:t>
            </a:r>
            <a:r>
              <a:rPr lang="fa-IR">
                <a:solidFill>
                  <a:srgbClr val="FF0000"/>
                </a:solidFill>
                <a:cs typeface="B Zar" panose="00000400000000000000" pitchFamily="2" charset="-78"/>
              </a:rPr>
              <a:t>ارزش شدن فرایند کار</a:t>
            </a:r>
            <a:r>
              <a:rPr lang="fa-IR">
                <a:solidFill>
                  <a:prstClr val="black"/>
                </a:solidFill>
                <a:cs typeface="B Zar" panose="00000400000000000000" pitchFamily="2" charset="-78"/>
              </a:rPr>
              <a:t>، </a:t>
            </a:r>
            <a:r>
              <a:rPr lang="fa-IR">
                <a:solidFill>
                  <a:srgbClr val="0070C0"/>
                </a:solidFill>
                <a:cs typeface="B Zar" panose="00000400000000000000" pitchFamily="2" charset="-78"/>
              </a:rPr>
              <a:t>مهارت زدایی </a:t>
            </a:r>
            <a:r>
              <a:rPr lang="fa-IR">
                <a:solidFill>
                  <a:prstClr val="black"/>
                </a:solidFill>
                <a:cs typeface="B Zar" panose="00000400000000000000" pitchFamily="2" charset="-78"/>
              </a:rPr>
              <a:t>و </a:t>
            </a:r>
            <a:r>
              <a:rPr lang="fa-IR" b="1">
                <a:solidFill>
                  <a:srgbClr val="FF0000"/>
                </a:solidFill>
                <a:cs typeface="B Zar" panose="00000400000000000000" pitchFamily="2" charset="-78"/>
              </a:rPr>
              <a:t>افزایش کنترل مدیریت </a:t>
            </a:r>
            <a:r>
              <a:rPr lang="fa-IR">
                <a:solidFill>
                  <a:prstClr val="black"/>
                </a:solidFill>
                <a:cs typeface="B Zar" panose="00000400000000000000" pitchFamily="2" charset="-78"/>
              </a:rPr>
              <a:t>را درباره تکنولوژی داشتند و از تاثیرات  عوامل شکل دهنده و پددی آورنده این پیامدها، غافل بودند. </a:t>
            </a:r>
          </a:p>
          <a:p>
            <a:endParaRPr lang="fa-IR"/>
          </a:p>
        </p:txBody>
      </p:sp>
    </p:spTree>
    <p:extLst>
      <p:ext uri="{BB962C8B-B14F-4D97-AF65-F5344CB8AC3E}">
        <p14:creationId xmlns:p14="http://schemas.microsoft.com/office/powerpoint/2010/main" val="3172542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بدین ترتیب بررسی عوامل موثر در پیدایش و توسعه تکنولوژی با همکاری رشته های جامعه شناسی علم و معرفت جامعه شناسی سازمان صنعتی، مطالعات تاریخ تکنولوژی سیاست تکنولوژی  و اقتصاد (تکاملی) اغاز شد و </a:t>
            </a:r>
            <a:r>
              <a:rPr lang="fa-IR" b="1" smtClean="0">
                <a:solidFill>
                  <a:srgbClr val="FF0000"/>
                </a:solidFill>
                <a:cs typeface="B Zar" panose="00000400000000000000" pitchFamily="2" charset="-78"/>
              </a:rPr>
              <a:t>رشته مطالعات علم و تکنولوژی </a:t>
            </a:r>
            <a:r>
              <a:rPr lang="fa-IR" smtClean="0">
                <a:cs typeface="B Zar" panose="00000400000000000000" pitchFamily="2" charset="-78"/>
              </a:rPr>
              <a:t>ایجاد گردید و نقش گروه های اجتماعی قدرت، داشن انتخاب، و انعطاف در رشد تکنولوژی مورد توجه قرار گرفت. </a:t>
            </a:r>
          </a:p>
          <a:p>
            <a:r>
              <a:rPr lang="fa-IR" smtClean="0">
                <a:cs typeface="B Zar" panose="00000400000000000000" pitchFamily="2" charset="-78"/>
              </a:rPr>
              <a:t>در پارادایم جدید جامعه شنسی تکنولوژی به دیدگاه زیر مسلط هستند که هر یک به طور جداگانه مورد بررسی قرار می گیرد: 1) برساختگی اجتماعی تکنولوژی 2) نظام های اجتماعی- تکنیکی  3) نظریه کنشگر - شبکه</a:t>
            </a:r>
            <a:endParaRPr lang="fa-IR">
              <a:cs typeface="B Zar" panose="00000400000000000000" pitchFamily="2" charset="-78"/>
            </a:endParaRPr>
          </a:p>
        </p:txBody>
      </p:sp>
    </p:spTree>
    <p:extLst>
      <p:ext uri="{BB962C8B-B14F-4D97-AF65-F5344CB8AC3E}">
        <p14:creationId xmlns:p14="http://schemas.microsoft.com/office/powerpoint/2010/main" val="712240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واژگان کلیدی: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تکنولوژی، نظریه های جامعه شناختی، برساختگی اجتماعی، کنشگر شبکه، نظام های تکنولوژیک</a:t>
            </a:r>
            <a:endParaRPr lang="fa-IR">
              <a:cs typeface="B Zar" panose="00000400000000000000" pitchFamily="2" charset="-78"/>
            </a:endParaRPr>
          </a:p>
        </p:txBody>
      </p:sp>
    </p:spTree>
    <p:extLst>
      <p:ext uri="{BB962C8B-B14F-4D97-AF65-F5344CB8AC3E}">
        <p14:creationId xmlns:p14="http://schemas.microsoft.com/office/powerpoint/2010/main" val="1989850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1-4 بر ساختگی  اجتماعی تکنولوژی یا شکل گیری اجتماعی تکنولوژی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پیدایش رهیافت بر ساخته شدن اجتماعی تکنولوژی (</a:t>
            </a:r>
            <a:r>
              <a:rPr lang="en-US" smtClean="0">
                <a:cs typeface="B Zar" panose="00000400000000000000" pitchFamily="2" charset="-78"/>
              </a:rPr>
              <a:t>SCOT</a:t>
            </a:r>
            <a:r>
              <a:rPr lang="fa-IR" smtClean="0">
                <a:cs typeface="B Zar" panose="00000400000000000000" pitchFamily="2" charset="-78"/>
              </a:rPr>
              <a:t>) با تالیف مقاله بیجکر و پینج (1987) به نام «برساختن اجتماعی واقعیات و مصنوعات» و انتقاد بر </a:t>
            </a:r>
            <a:r>
              <a:rPr lang="fa-IR" b="1" smtClean="0">
                <a:solidFill>
                  <a:srgbClr val="FF0000"/>
                </a:solidFill>
                <a:cs typeface="B Zar" panose="00000400000000000000" pitchFamily="2" charset="-78"/>
              </a:rPr>
              <a:t>جبرگرایی تکنولوژیک </a:t>
            </a:r>
            <a:r>
              <a:rPr lang="fa-IR" smtClean="0">
                <a:cs typeface="B Zar" panose="00000400000000000000" pitchFamily="2" charset="-78"/>
              </a:rPr>
              <a:t>آغاز شد. انها در صدد بودند تا نشان دهند کار و فعالیت تکنولوژیک، به صورت اجتماعی تکوین می یابد. این رهیافت نخست دغدغه و تاملی آکادمیک بود، اما بعدها کاربرد هایی را را در حوزه سیاست، مدیریت نوآوری و بحث درباره اشکال جدید دموکراسی به دست اورد. </a:t>
            </a:r>
            <a:endParaRPr lang="fa-IR">
              <a:cs typeface="B Zar" panose="00000400000000000000" pitchFamily="2" charset="-78"/>
            </a:endParaRPr>
          </a:p>
        </p:txBody>
      </p:sp>
    </p:spTree>
    <p:extLst>
      <p:ext uri="{BB962C8B-B14F-4D97-AF65-F5344CB8AC3E}">
        <p14:creationId xmlns:p14="http://schemas.microsoft.com/office/powerpoint/2010/main" val="144177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ریشه این رهیافت، به کتاب ساخت واقعیت اجتماعی می رسد که در آن برگر و لاکمن (1375)  در صدد بودند. فرایند های برساختن اجتماعی واقعیت و نهادهای اجتماعی را به موضوع  جامعه شنسی معرفت تبدیل کنند. بعد ها نظریات برساختگی اجتماعی، پدیده های مانند بیماری ذهنی، طلاق، جنسیت، حقوق و طبقه در علوم اجتماعی در راستای همین اندیشه (که بر آمده از پدیدارشناسی آلفرد شوتز بود) توسعه یافت.  </a:t>
            </a:r>
            <a:endParaRPr lang="fa-IR">
              <a:cs typeface="B Zar" panose="00000400000000000000" pitchFamily="2" charset="-78"/>
            </a:endParaRPr>
          </a:p>
        </p:txBody>
      </p:sp>
    </p:spTree>
    <p:extLst>
      <p:ext uri="{BB962C8B-B14F-4D97-AF65-F5344CB8AC3E}">
        <p14:creationId xmlns:p14="http://schemas.microsoft.com/office/powerpoint/2010/main" val="630300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سال 1986  لاتور وولگار بر </a:t>
            </a:r>
            <a:r>
              <a:rPr lang="fa-IR" b="1">
                <a:solidFill>
                  <a:srgbClr val="FF0000"/>
                </a:solidFill>
                <a:cs typeface="B Zar" panose="00000400000000000000" pitchFamily="2" charset="-78"/>
              </a:rPr>
              <a:t>ساختگی اجتماعی </a:t>
            </a:r>
            <a:r>
              <a:rPr lang="fa-IR">
                <a:solidFill>
                  <a:prstClr val="black"/>
                </a:solidFill>
                <a:cs typeface="B Zar" panose="00000400000000000000" pitchFamily="2" charset="-78"/>
              </a:rPr>
              <a:t>واقعیت های علمی و بیجکر نیز در مقاله سال 1987 خود- برساختگی اجتماعی واقعیت و نهاد های اجتماعی و جامعه را به موضوع جامعه شناسی معرفت تبدیل کردند. و از برساختگی اجتماعی مصنوعات سخن گفتند. بدین ترتیب خاستگاه فکری </a:t>
            </a:r>
            <a:r>
              <a:rPr lang="en-US">
                <a:solidFill>
                  <a:prstClr val="black"/>
                </a:solidFill>
                <a:cs typeface="B Zar" panose="00000400000000000000" pitchFamily="2" charset="-78"/>
              </a:rPr>
              <a:t>SCOT</a:t>
            </a:r>
            <a:r>
              <a:rPr lang="fa-IR">
                <a:solidFill>
                  <a:prstClr val="black"/>
                </a:solidFill>
                <a:cs typeface="B Zar" panose="00000400000000000000" pitchFamily="2" charset="-78"/>
              </a:rPr>
              <a:t> جامعه شناسی معرفت علمی دهه 1970 در انگلیس بود که روش شناسی موسوم به «برنامه های قوی» (و اصل تقارن آن) را برای تکنولوژی نیز دارای کاربرد می دانست. برنامه های قوی، طرحی ارائه شده از فیلسوف علم دانشگاه ادینبور ، دیوید بلور، (1991) بود که مدعی لزوم اعمال تقارن در تبیین پدیده ها بود.</a:t>
            </a:r>
          </a:p>
          <a:p>
            <a:endParaRPr lang="fa-IR"/>
          </a:p>
        </p:txBody>
      </p:sp>
    </p:spTree>
    <p:extLst>
      <p:ext uri="{BB962C8B-B14F-4D97-AF65-F5344CB8AC3E}">
        <p14:creationId xmlns:p14="http://schemas.microsoft.com/office/powerpoint/2010/main" val="31005927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بلور مخالف این تفکر مسلط بود  که معرفت علمی صادق نتیجه عقلانیت دست خالی بشری و داده های علمی جهان مادی است وی به جای این که فرایند های اجتماعی را فقط برای تبیین اعتبار باورهای نادرست مد نظر قرار دهد، تبیین مناسب کل معرفت  درست و نادرست را، مستلزم رجوع به داده های مادی، فرایند های روانشناختی و فرایند های اجتماعی می دانست (به نقل  از مکنزی و واجمن،  1999، 21) این تقارن تبیین معرفت صادق و کاذب با عوامل اجتماعی و  روانی، تکنولوژی را از </a:t>
            </a:r>
            <a:r>
              <a:rPr lang="fa-IR" b="1" smtClean="0">
                <a:solidFill>
                  <a:srgbClr val="FF0000"/>
                </a:solidFill>
                <a:cs typeface="B Zar" panose="00000400000000000000" pitchFamily="2" charset="-78"/>
              </a:rPr>
              <a:t>انحصار مطالعه تکنیکی و فیزیکی </a:t>
            </a:r>
            <a:r>
              <a:rPr lang="fa-IR" smtClean="0">
                <a:cs typeface="B Zar" panose="00000400000000000000" pitchFamily="2" charset="-78"/>
              </a:rPr>
              <a:t>خارج کرد و آن را وارد حوزه جامعه شناسی کرد. در نتیجه  تکنولوژی صرفا نباید با کنش های عقلانی صرف و بدون تاثیر پذیری از سایر عوامل غیرفنی تبیین شود. </a:t>
            </a:r>
            <a:endParaRPr lang="fa-IR">
              <a:cs typeface="B Zar" panose="00000400000000000000" pitchFamily="2" charset="-78"/>
            </a:endParaRPr>
          </a:p>
        </p:txBody>
      </p:sp>
    </p:spTree>
    <p:extLst>
      <p:ext uri="{BB962C8B-B14F-4D97-AF65-F5344CB8AC3E}">
        <p14:creationId xmlns:p14="http://schemas.microsoft.com/office/powerpoint/2010/main" val="2843569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جنبش علم، تکنولوژی و جامعه نیز عموما در دهه 1970  در هلند، انگلیس و آمریکا آغاز شد و هدف آن، غنی کردن رشته های دانشگاهی و دبیرستان ها با مطالعه مسایلی مانند مسئولیت اجتماعی دانشمندان مخاطرات هسته ای تکثیر </a:t>
            </a:r>
            <a:r>
              <a:rPr lang="fa-IR" b="1" smtClean="0">
                <a:solidFill>
                  <a:srgbClr val="FF0000"/>
                </a:solidFill>
                <a:cs typeface="B Zar" panose="00000400000000000000" pitchFamily="2" charset="-78"/>
              </a:rPr>
              <a:t>سلاح های هسته ای و آلودگی زیست محیطی </a:t>
            </a:r>
            <a:r>
              <a:rPr lang="fa-IR" smtClean="0">
                <a:cs typeface="B Zar" panose="00000400000000000000" pitchFamily="2" charset="-78"/>
              </a:rPr>
              <a:t>بود و در ورود به دانشکده های علوم و مهندسی نیز موفق شد. این جنبش بستر اجتماعی شکل گیری و توسعه رهیافت </a:t>
            </a:r>
            <a:r>
              <a:rPr lang="en-US" smtClean="0">
                <a:cs typeface="B Zar" panose="00000400000000000000" pitchFamily="2" charset="-78"/>
              </a:rPr>
              <a:t>SCOT</a:t>
            </a:r>
            <a:r>
              <a:rPr lang="fa-IR" smtClean="0">
                <a:cs typeface="B Zar" panose="00000400000000000000" pitchFamily="2" charset="-78"/>
              </a:rPr>
              <a:t> را فراهم کرد. </a:t>
            </a:r>
            <a:endParaRPr lang="fa-IR">
              <a:cs typeface="B Zar" panose="00000400000000000000" pitchFamily="2" charset="-78"/>
            </a:endParaRPr>
          </a:p>
        </p:txBody>
      </p:sp>
    </p:spTree>
    <p:extLst>
      <p:ext uri="{BB962C8B-B14F-4D97-AF65-F5344CB8AC3E}">
        <p14:creationId xmlns:p14="http://schemas.microsoft.com/office/powerpoint/2010/main" val="2840751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توصیف و ترسیم رهیافت </a:t>
            </a:r>
            <a:r>
              <a:rPr lang="en-US" smtClean="0">
                <a:cs typeface="B Zar" panose="00000400000000000000" pitchFamily="2" charset="-78"/>
              </a:rPr>
              <a:t>SCOT</a:t>
            </a:r>
            <a:r>
              <a:rPr lang="fa-IR" smtClean="0">
                <a:cs typeface="B Zar" panose="00000400000000000000" pitchFamily="2" charset="-78"/>
              </a:rPr>
              <a:t> را با ترسیم دو نگاه و تعریف معیار و برساخت گرایانه از تکنولوژی در جدول (1) (بیجکر، 1996) باید آغاز کرد. تصویر معیار و استاندارد تا دهه 1980 در میان دانشجویان شهروندان سیاست مدران و کارگزاران نگاه مسلط بود. در تصویر معیار از علم، دانش علمی ، عینی، و رها از ارزش است و توسط متخصصان کشف می شود و به همان نحو، </a:t>
            </a:r>
            <a:r>
              <a:rPr lang="fa-IR" b="1" smtClean="0">
                <a:solidFill>
                  <a:srgbClr val="FF0000"/>
                </a:solidFill>
                <a:cs typeface="B Zar" panose="00000400000000000000" pitchFamily="2" charset="-78"/>
              </a:rPr>
              <a:t>تکنولوژی نیروی خودمختار در جامعه است </a:t>
            </a:r>
            <a:r>
              <a:rPr lang="fa-IR" smtClean="0">
                <a:cs typeface="B Zar" panose="00000400000000000000" pitchFamily="2" charset="-78"/>
              </a:rPr>
              <a:t>و عملکرد تکنولوژی، ویژگی ذاتی فرایند ها و ماشین های تکنیکی است (بیجکر، 2005، 683)</a:t>
            </a:r>
            <a:endParaRPr lang="fa-IR">
              <a:cs typeface="B Zar" panose="00000400000000000000" pitchFamily="2" charset="-78"/>
            </a:endParaRPr>
          </a:p>
        </p:txBody>
      </p:sp>
    </p:spTree>
    <p:extLst>
      <p:ext uri="{BB962C8B-B14F-4D97-AF65-F5344CB8AC3E}">
        <p14:creationId xmlns:p14="http://schemas.microsoft.com/office/powerpoint/2010/main" val="10961228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185661" y="1571224"/>
            <a:ext cx="9549790" cy="4386788"/>
          </a:xfrm>
          <a:prstGeom prst="rect">
            <a:avLst/>
          </a:prstGeom>
        </p:spPr>
      </p:pic>
    </p:spTree>
    <p:extLst>
      <p:ext uri="{BB962C8B-B14F-4D97-AF65-F5344CB8AC3E}">
        <p14:creationId xmlns:p14="http://schemas.microsoft.com/office/powerpoint/2010/main" val="28524465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618186" y="834723"/>
            <a:ext cx="10856890" cy="5710947"/>
          </a:xfrm>
          <a:prstGeom prst="rect">
            <a:avLst/>
          </a:prstGeom>
        </p:spPr>
      </p:pic>
    </p:spTree>
    <p:extLst>
      <p:ext uri="{BB962C8B-B14F-4D97-AF65-F5344CB8AC3E}">
        <p14:creationId xmlns:p14="http://schemas.microsoft.com/office/powerpoint/2010/main" val="1826754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همانطور كه ممكن است با زدن مهر علم بر مفـاهيم، آنهـا از نـوعي اعتبـار ممتـاز برخـوردار</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شوند، نتيجة نگاه معيار، تبديل علم و تكنولوژي به عنـوان كانديـداي برجسـتة حـل تمـام مسـايل و</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تبديل آن )در حوزة سياسي( به </a:t>
            </a:r>
            <a:r>
              <a:rPr lang="fa-IR" b="1" i="0" smtClean="0">
                <a:solidFill>
                  <a:srgbClr val="FF0000"/>
                </a:solidFill>
                <a:effectLst/>
                <a:latin typeface="BMitra"/>
                <a:cs typeface="B Zar" panose="00000400000000000000" pitchFamily="2" charset="-78"/>
              </a:rPr>
              <a:t>طرحهاي تكنوكراتيك </a:t>
            </a:r>
            <a:r>
              <a:rPr lang="fa-IR" b="0" i="0" smtClean="0">
                <a:solidFill>
                  <a:srgbClr val="000000"/>
                </a:solidFill>
                <a:effectLst/>
                <a:latin typeface="BMitra"/>
                <a:cs typeface="B Zar" panose="00000400000000000000" pitchFamily="2" charset="-78"/>
              </a:rPr>
              <a:t>اسـت كـه ايـن تصـور را بـه همـراه دارد كـه تكنولوژي به خودي خود ميتواند به عنوان هدفي مناسب تلقـي شـود و ارزش، بهـرهوري، قـدرت و عقلانيت نيز در آن مستقل از زمينه ارزيابي شود.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3505281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Mitra"/>
                <a:cs typeface="B Zar" panose="00000400000000000000" pitchFamily="2" charset="-78"/>
              </a:rPr>
              <a:t>اما اكنون كه باور به دانش علمي درست و حقيقي </a:t>
            </a:r>
            <a:r>
              <a:rPr lang="fa-IR" sz="2600" smtClean="0">
                <a:solidFill>
                  <a:srgbClr val="000000"/>
                </a:solidFill>
                <a:latin typeface="BMitra"/>
                <a:cs typeface="B Zar" panose="00000400000000000000" pitchFamily="2" charset="-78"/>
              </a:rPr>
              <a:t>و اعتماد </a:t>
            </a:r>
            <a:r>
              <a:rPr lang="fa-IR" sz="2600">
                <a:solidFill>
                  <a:srgbClr val="000000"/>
                </a:solidFill>
                <a:latin typeface="BMitra"/>
                <a:cs typeface="B Zar" panose="00000400000000000000" pitchFamily="2" charset="-78"/>
              </a:rPr>
              <a:t>كامل به متخصصين و تمايز ميان كارشناسان و غيركارشناسان، سست شده است، در </a:t>
            </a:r>
            <a:r>
              <a:rPr lang="fa-IR" sz="2600" b="1" smtClean="0">
                <a:solidFill>
                  <a:srgbClr val="FF0000"/>
                </a:solidFill>
                <a:latin typeface="BMitra"/>
                <a:cs typeface="B Zar" panose="00000400000000000000" pitchFamily="2" charset="-78"/>
              </a:rPr>
              <a:t>الگوهاي برساختگرا </a:t>
            </a:r>
            <a:r>
              <a:rPr lang="fa-IR" sz="2600">
                <a:solidFill>
                  <a:srgbClr val="000000"/>
                </a:solidFill>
                <a:latin typeface="BMitra"/>
                <a:cs typeface="B Zar" panose="00000400000000000000" pitchFamily="2" charset="-78"/>
              </a:rPr>
              <a:t>تأكيد ميشود تكنولوژي نه از حركت ذاتي )منطقي دروني( خود پيروي مـيكنـد و نـه </a:t>
            </a:r>
            <a:r>
              <a:rPr lang="fa-IR" sz="2600" smtClean="0">
                <a:solidFill>
                  <a:srgbClr val="000000"/>
                </a:solidFill>
                <a:latin typeface="BMitra"/>
                <a:cs typeface="B Zar" panose="00000400000000000000" pitchFamily="2" charset="-78"/>
              </a:rPr>
              <a:t>از مسير </a:t>
            </a:r>
            <a:r>
              <a:rPr lang="fa-IR" sz="2600">
                <a:solidFill>
                  <a:srgbClr val="000000"/>
                </a:solidFill>
                <a:latin typeface="BMitra"/>
                <a:cs typeface="B Zar" panose="00000400000000000000" pitchFamily="2" charset="-78"/>
              </a:rPr>
              <a:t>حل عقلايي مسئلهاي كه معطوف به هدف است، بلكه بـا عوامـل اجتمـاعي شـكل </a:t>
            </a:r>
            <a:r>
              <a:rPr lang="fa-IR" sz="2600" smtClean="0">
                <a:solidFill>
                  <a:srgbClr val="000000"/>
                </a:solidFill>
                <a:latin typeface="BMitra"/>
                <a:cs typeface="B Zar" panose="00000400000000000000" pitchFamily="2" charset="-78"/>
              </a:rPr>
              <a:t>مـيگيـرد.(</a:t>
            </a:r>
            <a:r>
              <a:rPr lang="fa-IR" sz="2600">
                <a:solidFill>
                  <a:srgbClr val="000000"/>
                </a:solidFill>
                <a:latin typeface="BMitra"/>
                <a:cs typeface="B Zar" panose="00000400000000000000" pitchFamily="2" charset="-78"/>
              </a:rPr>
              <a:t>2005 :684 ،)بي</a:t>
            </a:r>
            <a:r>
              <a:rPr lang="fa-IR" sz="2600">
                <a:solidFill>
                  <a:prstClr val="black"/>
                </a:solidFill>
                <a:cs typeface="B Zar" panose="00000400000000000000" pitchFamily="2" charset="-78"/>
              </a:rPr>
              <a:t> </a:t>
            </a:r>
          </a:p>
          <a:p>
            <a:endParaRPr lang="fa-IR"/>
          </a:p>
        </p:txBody>
      </p:sp>
    </p:spTree>
    <p:extLst>
      <p:ext uri="{BB962C8B-B14F-4D97-AF65-F5344CB8AC3E}">
        <p14:creationId xmlns:p14="http://schemas.microsoft.com/office/powerpoint/2010/main" val="2415904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 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امروزه تکنولوژی  در کوچک ترین زوایای زندگی روزمره و تخصصی انسان ها، رخنه کرده است، اگر  در گذشته تکنولوژی خود را از لا به لای تصاویر تلویزیون ها و دستگاه های غول پیکر مجتمع های صنعتی بزرگ، برجسته می ساخت، امروزه تکنولوژی اطلاعات به نهان خانه منازل پای نهاده و علم زیستی، نقشه هستی آدمی را باز گشوده است. با کمک </a:t>
            </a:r>
            <a:r>
              <a:rPr lang="fa-IR" b="1" smtClean="0">
                <a:solidFill>
                  <a:srgbClr val="FF0000"/>
                </a:solidFill>
                <a:cs typeface="B Zar" panose="00000400000000000000" pitchFamily="2" charset="-78"/>
              </a:rPr>
              <a:t>بیوتکنولوژی</a:t>
            </a:r>
            <a:r>
              <a:rPr lang="fa-IR" smtClean="0">
                <a:cs typeface="B Zar" panose="00000400000000000000" pitchFamily="2" charset="-78"/>
              </a:rPr>
              <a:t> ، از سلول  های بنیادی مخلوقات زنده، طرح می افکند و به یاری ذراتی بسیار ریز و نانونیی و شکافتن دل هر ذره، دنیایی جدید را آشکار می سازند. این رشد خیره کننده  و انقلابی که برخی مفسران آن را مبشر موج سوم حیات بشریت (تافلر، 1362) و برخی دیگر، شیوه جدیدی از تولید مصرف و ظهور جامعه فرا صنعتی (بل، 1382)</a:t>
            </a:r>
            <a:endParaRPr lang="fa-IR">
              <a:cs typeface="B Zar" panose="00000400000000000000" pitchFamily="2" charset="-78"/>
            </a:endParaRPr>
          </a:p>
        </p:txBody>
      </p:sp>
    </p:spTree>
    <p:extLst>
      <p:ext uri="{BB962C8B-B14F-4D97-AF65-F5344CB8AC3E}">
        <p14:creationId xmlns:p14="http://schemas.microsoft.com/office/powerpoint/2010/main" val="24818316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000000"/>
                </a:solidFill>
                <a:effectLst/>
                <a:latin typeface="BMitra"/>
                <a:cs typeface="B Zar" panose="00000400000000000000" pitchFamily="2" charset="-78"/>
              </a:rPr>
              <a:t>نقطــه شــروع » </a:t>
            </a:r>
            <a:r>
              <a:rPr lang="en-US" b="0" i="0" smtClean="0">
                <a:solidFill>
                  <a:srgbClr val="000000"/>
                </a:solidFill>
                <a:effectLst/>
                <a:latin typeface="TimesNewRomanPSMT"/>
                <a:cs typeface="B Zar" panose="00000400000000000000" pitchFamily="2" charset="-78"/>
              </a:rPr>
              <a:t>SCOT</a:t>
            </a:r>
            <a:r>
              <a:rPr lang="fa-IR" b="0" i="0" smtClean="0">
                <a:solidFill>
                  <a:srgbClr val="000000"/>
                </a:solidFill>
                <a:effectLst/>
                <a:latin typeface="BMitra"/>
                <a:cs typeface="B Zar" panose="00000400000000000000" pitchFamily="2" charset="-78"/>
              </a:rPr>
              <a:t>گروههــاي اجتمــاعي ذيــربط«</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اســت و تكنولــوژي و مصــنوعات</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تكنولوژيك از ديد اين گروهها و تفاسير بارشده و نهاده شده بر مصنوعات از سوي آنها ديده ميشـود.</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تعامل در درون اين گروهها و بين اين گروهها براي تفسير و تعيين معنا و ارزش يك تكنولوژي عامل</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مهم تثبيت و شكلگيري آن است. </a:t>
            </a:r>
            <a:endParaRPr lang="fa-IR">
              <a:cs typeface="B Zar" panose="00000400000000000000" pitchFamily="2" charset="-78"/>
            </a:endParaRPr>
          </a:p>
        </p:txBody>
      </p:sp>
    </p:spTree>
    <p:extLst>
      <p:ext uri="{BB962C8B-B14F-4D97-AF65-F5344CB8AC3E}">
        <p14:creationId xmlns:p14="http://schemas.microsoft.com/office/powerpoint/2010/main" val="3680457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Mitra"/>
                <a:cs typeface="B Zar" panose="00000400000000000000" pitchFamily="2" charset="-78"/>
              </a:rPr>
              <a:t>مثلاً ممكن اسـت يـك راكتـور اتمـي، از نظـر رهبـران </a:t>
            </a:r>
            <a:r>
              <a:rPr lang="fa-IR" sz="2600" smtClean="0">
                <a:solidFill>
                  <a:srgbClr val="000000"/>
                </a:solidFill>
                <a:latin typeface="BMitra"/>
                <a:cs typeface="B Zar" panose="00000400000000000000" pitchFamily="2" charset="-78"/>
              </a:rPr>
              <a:t>اتحاديـة كارگري</a:t>
            </a:r>
            <a:r>
              <a:rPr lang="fa-IR" sz="2600">
                <a:solidFill>
                  <a:srgbClr val="000000"/>
                </a:solidFill>
                <a:latin typeface="BMitra"/>
                <a:cs typeface="B Zar" panose="00000400000000000000" pitchFamily="2" charset="-78"/>
              </a:rPr>
              <a:t>، كاملاً ايمن و فاقد خطر در حين كار باشد، اما گروهي از تحليلگران روابط بينالمللـي، آن </a:t>
            </a:r>
            <a:r>
              <a:rPr lang="fa-IR" sz="2600" smtClean="0">
                <a:solidFill>
                  <a:srgbClr val="000000"/>
                </a:solidFill>
                <a:latin typeface="BMitra"/>
                <a:cs typeface="B Zar" panose="00000400000000000000" pitchFamily="2" charset="-78"/>
              </a:rPr>
              <a:t>را معرف </a:t>
            </a:r>
            <a:r>
              <a:rPr lang="fa-IR" sz="2600">
                <a:solidFill>
                  <a:srgbClr val="000000"/>
                </a:solidFill>
                <a:latin typeface="BMitra"/>
                <a:cs typeface="B Zar" panose="00000400000000000000" pitchFamily="2" charset="-78"/>
              </a:rPr>
              <a:t>تهديد ساخت بمب اتمي و تشعشع راديواكتيو يا داراي قابليـت ايجـاد شـغل بداننـد. </a:t>
            </a:r>
            <a:r>
              <a:rPr lang="fa-IR" sz="2600" smtClean="0">
                <a:solidFill>
                  <a:srgbClr val="000000"/>
                </a:solidFill>
                <a:latin typeface="BMitra"/>
                <a:cs typeface="B Zar" panose="00000400000000000000" pitchFamily="2" charset="-78"/>
              </a:rPr>
              <a:t>ايـنگونـه </a:t>
            </a:r>
            <a:r>
              <a:rPr lang="fa-IR" sz="2600" smtClean="0">
                <a:solidFill>
                  <a:srgbClr val="000000"/>
                </a:solidFill>
                <a:latin typeface="TimesNewRomanPSMT"/>
                <a:cs typeface="B Zar" panose="00000400000000000000" pitchFamily="2" charset="-78"/>
              </a:rPr>
              <a:t>"</a:t>
            </a:r>
            <a:r>
              <a:rPr lang="fa-IR" sz="2600" b="1" smtClean="0">
                <a:solidFill>
                  <a:srgbClr val="FF0000"/>
                </a:solidFill>
                <a:latin typeface="BMitra"/>
                <a:cs typeface="B Zar" panose="00000400000000000000" pitchFamily="2" charset="-78"/>
              </a:rPr>
              <a:t>تفسيرهاي </a:t>
            </a:r>
            <a:r>
              <a:rPr lang="fa-IR" sz="2600" b="1">
                <a:solidFill>
                  <a:srgbClr val="FF0000"/>
                </a:solidFill>
                <a:latin typeface="BMitra"/>
                <a:cs typeface="B Zar" panose="00000400000000000000" pitchFamily="2" charset="-78"/>
              </a:rPr>
              <a:t>منعطف</a:t>
            </a:r>
            <a:r>
              <a:rPr lang="fa-IR" sz="2600">
                <a:solidFill>
                  <a:srgbClr val="000000"/>
                </a:solidFill>
                <a:latin typeface="TimesNewRomanPSMT"/>
                <a:cs typeface="B Zar" panose="00000400000000000000" pitchFamily="2" charset="-78"/>
              </a:rPr>
              <a:t>" </a:t>
            </a:r>
            <a:r>
              <a:rPr lang="fa-IR" sz="1100">
                <a:solidFill>
                  <a:srgbClr val="000000"/>
                </a:solidFill>
                <a:latin typeface="BMitra"/>
                <a:cs typeface="B Zar" panose="00000400000000000000" pitchFamily="2" charset="-78"/>
              </a:rPr>
              <a:t>2</a:t>
            </a:r>
            <a:r>
              <a:rPr lang="fa-IR" sz="2600">
                <a:solidFill>
                  <a:srgbClr val="000000"/>
                </a:solidFill>
                <a:latin typeface="BMitra"/>
                <a:cs typeface="B Zar" panose="00000400000000000000" pitchFamily="2" charset="-78"/>
              </a:rPr>
              <a:t>گروههاي ذيربط را ميتوان نقطة شروع بررسيهـاي نگـاه </a:t>
            </a:r>
            <a:r>
              <a:rPr lang="fa-IR" sz="2600" smtClean="0">
                <a:solidFill>
                  <a:srgbClr val="000000"/>
                </a:solidFill>
                <a:latin typeface="BMitra"/>
                <a:cs typeface="B Zar" panose="00000400000000000000" pitchFamily="2" charset="-78"/>
              </a:rPr>
              <a:t>برسـاختگرايـي اجتماعي </a:t>
            </a:r>
            <a:r>
              <a:rPr lang="fa-IR" sz="2600">
                <a:solidFill>
                  <a:srgbClr val="000000"/>
                </a:solidFill>
                <a:latin typeface="BMitra"/>
                <a:cs typeface="B Zar" panose="00000400000000000000" pitchFamily="2" charset="-78"/>
              </a:rPr>
              <a:t>تكنولوژي دانست. به عبارت ديگر، </a:t>
            </a:r>
            <a:r>
              <a:rPr lang="fa-IR" sz="2600">
                <a:solidFill>
                  <a:srgbClr val="000000"/>
                </a:solidFill>
                <a:latin typeface="TimesNewRomanPSMT"/>
                <a:cs typeface="B Zar" panose="00000400000000000000" pitchFamily="2" charset="-78"/>
              </a:rPr>
              <a:t>"</a:t>
            </a:r>
            <a:r>
              <a:rPr lang="fa-IR" sz="2600">
                <a:solidFill>
                  <a:srgbClr val="000000"/>
                </a:solidFill>
                <a:latin typeface="BMitra"/>
                <a:cs typeface="B Zar" panose="00000400000000000000" pitchFamily="2" charset="-78"/>
              </a:rPr>
              <a:t>نـه هويـت مصـنوع</a:t>
            </a:r>
            <a:r>
              <a:rPr lang="fa-IR" sz="2600">
                <a:solidFill>
                  <a:srgbClr val="000000"/>
                </a:solidFill>
                <a:latin typeface="TimesNewRomanPSMT"/>
                <a:cs typeface="B Zar" panose="00000400000000000000" pitchFamily="2" charset="-78"/>
              </a:rPr>
              <a:t>"</a:t>
            </a:r>
            <a:r>
              <a:rPr lang="fa-IR" sz="2600">
                <a:solidFill>
                  <a:srgbClr val="000000"/>
                </a:solidFill>
                <a:latin typeface="BMitra"/>
                <a:cs typeface="B Zar" panose="00000400000000000000" pitchFamily="2" charset="-78"/>
              </a:rPr>
              <a:t>، نـه </a:t>
            </a:r>
            <a:r>
              <a:rPr lang="fa-IR" sz="2600">
                <a:solidFill>
                  <a:srgbClr val="000000"/>
                </a:solidFill>
                <a:latin typeface="TimesNewRomanPSMT"/>
                <a:cs typeface="B Zar" panose="00000400000000000000" pitchFamily="2" charset="-78"/>
              </a:rPr>
              <a:t>"</a:t>
            </a:r>
            <a:r>
              <a:rPr lang="fa-IR" sz="2600" b="1">
                <a:solidFill>
                  <a:srgbClr val="FF0000"/>
                </a:solidFill>
                <a:latin typeface="BMitra"/>
                <a:cs typeface="B Zar" panose="00000400000000000000" pitchFamily="2" charset="-78"/>
              </a:rPr>
              <a:t>موفقيـت</a:t>
            </a:r>
            <a:r>
              <a:rPr lang="fa-IR" sz="2600">
                <a:solidFill>
                  <a:srgbClr val="000000"/>
                </a:solidFill>
                <a:latin typeface="TimesNewRomanPSMT"/>
                <a:cs typeface="B Zar" panose="00000400000000000000" pitchFamily="2" charset="-78"/>
              </a:rPr>
              <a:t>" </a:t>
            </a:r>
            <a:r>
              <a:rPr lang="fa-IR" sz="2600">
                <a:solidFill>
                  <a:srgbClr val="000000"/>
                </a:solidFill>
                <a:latin typeface="BMitra"/>
                <a:cs typeface="B Zar" panose="00000400000000000000" pitchFamily="2" charset="-78"/>
              </a:rPr>
              <a:t>تكنيكـي و </a:t>
            </a:r>
            <a:r>
              <a:rPr lang="fa-IR" sz="2600" smtClean="0">
                <a:solidFill>
                  <a:srgbClr val="000000"/>
                </a:solidFill>
                <a:latin typeface="BMitra"/>
                <a:cs typeface="B Zar" panose="00000400000000000000" pitchFamily="2" charset="-78"/>
              </a:rPr>
              <a:t>نـه </a:t>
            </a:r>
            <a:r>
              <a:rPr lang="fa-IR" sz="2600" smtClean="0">
                <a:solidFill>
                  <a:srgbClr val="000000"/>
                </a:solidFill>
                <a:latin typeface="TimesNewRomanPSMT"/>
                <a:cs typeface="B Zar" panose="00000400000000000000" pitchFamily="2" charset="-78"/>
              </a:rPr>
              <a:t>"</a:t>
            </a:r>
            <a:r>
              <a:rPr lang="fa-IR" sz="2600" b="1" smtClean="0">
                <a:solidFill>
                  <a:srgbClr val="FF0000"/>
                </a:solidFill>
                <a:latin typeface="BMitra"/>
                <a:cs typeface="B Zar" panose="00000400000000000000" pitchFamily="2" charset="-78"/>
              </a:rPr>
              <a:t>شكست</a:t>
            </a:r>
            <a:r>
              <a:rPr lang="fa-IR" sz="2600">
                <a:solidFill>
                  <a:srgbClr val="000000"/>
                </a:solidFill>
                <a:latin typeface="TimesNewRomanPSMT"/>
                <a:cs typeface="B Zar" panose="00000400000000000000" pitchFamily="2" charset="-78"/>
              </a:rPr>
              <a:t>" </a:t>
            </a:r>
            <a:r>
              <a:rPr lang="fa-IR" sz="2600">
                <a:solidFill>
                  <a:srgbClr val="000000"/>
                </a:solidFill>
                <a:latin typeface="BMitra"/>
                <a:cs typeface="B Zar" panose="00000400000000000000" pitchFamily="2" charset="-78"/>
              </a:rPr>
              <a:t>تكنيكي ، ويژگي ذاتي مصنوع نيستند، بلكه متأثر از متغيرهاي اجتماعي هستند</a:t>
            </a:r>
            <a:r>
              <a:rPr lang="fa-IR" sz="2600">
                <a:solidFill>
                  <a:prstClr val="black"/>
                </a:solidFill>
                <a:cs typeface="B Zar" panose="00000400000000000000" pitchFamily="2" charset="-78"/>
              </a:rPr>
              <a:t> </a:t>
            </a:r>
            <a:endParaRPr lang="fa-IR" sz="2600" smtClean="0">
              <a:solidFill>
                <a:prstClr val="black"/>
              </a:solidFill>
              <a:cs typeface="B Zar" panose="00000400000000000000" pitchFamily="2" charset="-78"/>
            </a:endParaRPr>
          </a:p>
          <a:p>
            <a:pPr lvl="0" algn="just"/>
            <a:r>
              <a:rPr lang="fa-IR" sz="2600">
                <a:solidFill>
                  <a:prstClr val="black"/>
                </a:solidFill>
                <a:cs typeface="B Zar" panose="00000400000000000000" pitchFamily="2" charset="-78"/>
              </a:rPr>
              <a:t/>
            </a:r>
            <a:br>
              <a:rPr lang="fa-IR" sz="2600">
                <a:solidFill>
                  <a:prstClr val="black"/>
                </a:solidFill>
                <a:cs typeface="B Zar" panose="00000400000000000000" pitchFamily="2" charset="-78"/>
              </a:rPr>
            </a:br>
            <a:endParaRPr lang="fa-IR" sz="2600">
              <a:solidFill>
                <a:prstClr val="black"/>
              </a:solidFill>
              <a:cs typeface="B Zar" panose="00000400000000000000" pitchFamily="2" charset="-78"/>
            </a:endParaRPr>
          </a:p>
        </p:txBody>
      </p:sp>
    </p:spTree>
    <p:extLst>
      <p:ext uri="{BB962C8B-B14F-4D97-AF65-F5344CB8AC3E}">
        <p14:creationId xmlns:p14="http://schemas.microsoft.com/office/powerpoint/2010/main" val="30821900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راحل اولية شكلگيري نظرية ،</a:t>
            </a:r>
            <a:r>
              <a:rPr lang="en-US" b="0" i="0" smtClean="0">
                <a:solidFill>
                  <a:srgbClr val="000000"/>
                </a:solidFill>
                <a:effectLst/>
                <a:latin typeface="TimesNewRomanPSMT"/>
                <a:cs typeface="B Zar" panose="00000400000000000000" pitchFamily="2" charset="-78"/>
              </a:rPr>
              <a:t>SCOT</a:t>
            </a:r>
            <a:r>
              <a:rPr lang="fa-IR" b="0" i="0" smtClean="0">
                <a:solidFill>
                  <a:srgbClr val="000000"/>
                </a:solidFill>
                <a:effectLst/>
                <a:latin typeface="BMitra"/>
                <a:cs typeface="B Zar" panose="00000400000000000000" pitchFamily="2" charset="-78"/>
              </a:rPr>
              <a:t>با تشريح و توصيف سه مفهوم گروههـاي اجتمـاعي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ذيربط، انعطافپذيري تفسيري و تثبيت يا اختتام </a:t>
            </a:r>
            <a:r>
              <a:rPr lang="fa-IR" sz="1200" b="0" i="0" smtClean="0">
                <a:solidFill>
                  <a:srgbClr val="000000"/>
                </a:solidFill>
                <a:effectLst/>
                <a:latin typeface="BMitra"/>
                <a:cs typeface="B Zar" panose="00000400000000000000" pitchFamily="2" charset="-78"/>
              </a:rPr>
              <a:t>3</a:t>
            </a:r>
            <a:r>
              <a:rPr lang="fa-IR" b="0" i="0" smtClean="0">
                <a:solidFill>
                  <a:srgbClr val="000000"/>
                </a:solidFill>
                <a:effectLst/>
                <a:latin typeface="BMitra"/>
                <a:cs typeface="B Zar" panose="00000400000000000000" pitchFamily="2" charset="-78"/>
              </a:rPr>
              <a:t>در برساخته شدن اجتماعي تكنولـوژي همـراه بـود.</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بعدها با مورد توجه قرار دادن نظر منتقدان، مفهوم سـاختاريتـر </a:t>
            </a:r>
            <a:r>
              <a:rPr lang="fa-IR" b="1" i="0" smtClean="0">
                <a:solidFill>
                  <a:srgbClr val="FF0000"/>
                </a:solidFill>
                <a:effectLst/>
                <a:latin typeface="BMitra"/>
                <a:cs typeface="B Zar" panose="00000400000000000000" pitchFamily="2" charset="-78"/>
              </a:rPr>
              <a:t>چهـارچوب تكنولوژيـك </a:t>
            </a:r>
            <a:r>
              <a:rPr lang="fa-IR" b="0" i="0" smtClean="0">
                <a:solidFill>
                  <a:srgbClr val="000000"/>
                </a:solidFill>
                <a:effectLst/>
                <a:latin typeface="BMitra"/>
                <a:cs typeface="B Zar" panose="00000400000000000000" pitchFamily="2" charset="-78"/>
              </a:rPr>
              <a:t>نيـز بـه آن اضافه شد. اين مفاهيم محوري را به صورت زير ميتوان تعريف كرد.</a:t>
            </a:r>
          </a:p>
          <a:p>
            <a:pPr algn="just"/>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4992611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Mitra"/>
                <a:cs typeface="B Zar" panose="00000400000000000000" pitchFamily="2" charset="-78"/>
              </a:rPr>
              <a:t>(1</a:t>
            </a:r>
            <a:r>
              <a:rPr lang="fa-IR" sz="2600" b="1">
                <a:solidFill>
                  <a:srgbClr val="000000"/>
                </a:solidFill>
                <a:latin typeface="BMitraBold"/>
                <a:cs typeface="B Zar" panose="00000400000000000000" pitchFamily="2" charset="-78"/>
              </a:rPr>
              <a:t>گروههاي اجتماعي ذيربط</a:t>
            </a:r>
            <a:r>
              <a:rPr lang="fa-IR" sz="2600">
                <a:solidFill>
                  <a:srgbClr val="000000"/>
                </a:solidFill>
                <a:latin typeface="BMitra"/>
                <a:cs typeface="B Zar" panose="00000400000000000000" pitchFamily="2" charset="-78"/>
              </a:rPr>
              <a:t>: يـك </a:t>
            </a:r>
            <a:r>
              <a:rPr lang="fa-IR" sz="2600" b="1">
                <a:solidFill>
                  <a:srgbClr val="FF0000"/>
                </a:solidFill>
                <a:latin typeface="BMitra"/>
                <a:cs typeface="B Zar" panose="00000400000000000000" pitchFamily="2" charset="-78"/>
              </a:rPr>
              <a:t>مصـنوع و تكنولـوژي </a:t>
            </a:r>
            <a:r>
              <a:rPr lang="fa-IR" sz="2600">
                <a:solidFill>
                  <a:srgbClr val="000000"/>
                </a:solidFill>
                <a:latin typeface="BMitra"/>
                <a:cs typeface="B Zar" panose="00000400000000000000" pitchFamily="2" charset="-78"/>
              </a:rPr>
              <a:t>هميشـه از نگـاه گـروههـاي</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اجتماعي مرتبط با آن ديده ميشود، زيرا اين گروهها با صراحت، يك معنا را به آن منسوب ميكننـد.</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»گروههاي اجتماعي ذيربط را ميتوان با جستجوي كنشگراني شناخت كه به شكلي به يك موضوع</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ارجاع ميدهند. مثلاً در دهة ،1870اين گروهها براي مصنوعي مانند دوچرخة معمولي با چـرخ بلنـد،</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سازندگان، ورزشكاران جوان، دوچرخهسواران زن و مخالفان دوچرخهسواري بودنـد« )بيجكـر، :2001</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.(15253</a:t>
            </a:r>
            <a:endParaRPr lang="fa-IR"/>
          </a:p>
        </p:txBody>
      </p:sp>
    </p:spTree>
    <p:extLst>
      <p:ext uri="{BB962C8B-B14F-4D97-AF65-F5344CB8AC3E}">
        <p14:creationId xmlns:p14="http://schemas.microsoft.com/office/powerpoint/2010/main" val="33972998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i="0" smtClean="0">
                <a:solidFill>
                  <a:srgbClr val="000000"/>
                </a:solidFill>
                <a:effectLst/>
                <a:latin typeface="BMitraBold"/>
                <a:cs typeface="B Zar" panose="00000400000000000000" pitchFamily="2" charset="-78"/>
              </a:rPr>
              <a:t>تفسير منعطف</a:t>
            </a:r>
            <a:r>
              <a:rPr lang="fa-IR" b="0" i="0" smtClean="0">
                <a:solidFill>
                  <a:srgbClr val="000000"/>
                </a:solidFill>
                <a:effectLst/>
                <a:latin typeface="BMitra"/>
                <a:cs typeface="B Zar" panose="00000400000000000000" pitchFamily="2" charset="-78"/>
              </a:rPr>
              <a:t>: هميشه در فرايند توسعة يك مصـنوع و محصـول، يـك مصـنوع وجـود</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ندارد. بلكه بنا به تفسير گروههاي ذيربط، مصنوعات بسيار داريم. اين امر، ناشـي از انعطـافپـذيري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تكنولوژي است كه گروهها بر طبق علايق خود، به آن مينگرند. مثلاً دوچرخه از ديد زنـان، ماشـيني</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001294"/>
            <a:ext cx="2781300" cy="12573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انعطـافپـذيري</a:t>
            </a:r>
            <a:br>
              <a:rPr lang="fa-IR" sz="2800" b="1">
                <a:solidFill>
                  <a:srgbClr val="FF0000"/>
                </a:solidFill>
                <a:latin typeface="BMitra"/>
                <a:cs typeface="B Zar" panose="00000400000000000000" pitchFamily="2" charset="-78"/>
              </a:rPr>
            </a:br>
            <a:r>
              <a:rPr lang="fa-IR" sz="2800" b="1">
                <a:solidFill>
                  <a:srgbClr val="FF0000"/>
                </a:solidFill>
                <a:latin typeface="BMitra"/>
                <a:cs typeface="B Zar" panose="00000400000000000000" pitchFamily="2" charset="-78"/>
              </a:rPr>
              <a:t>تكنولوژي</a:t>
            </a:r>
            <a:endParaRPr lang="fa-IR" b="1">
              <a:solidFill>
                <a:srgbClr val="FF0000"/>
              </a:solidFill>
            </a:endParaRPr>
          </a:p>
        </p:txBody>
      </p:sp>
    </p:spTree>
    <p:extLst>
      <p:ext uri="{BB962C8B-B14F-4D97-AF65-F5344CB8AC3E}">
        <p14:creationId xmlns:p14="http://schemas.microsoft.com/office/powerpoint/2010/main" val="41086687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000000"/>
                </a:solidFill>
                <a:effectLst/>
                <a:latin typeface="BMitra"/>
                <a:cs typeface="B Zar" panose="00000400000000000000" pitchFamily="2" charset="-78"/>
              </a:rPr>
              <a:t>ناايمن بود )زيرا دامن بلندشان به آن گير ميكرد( و از نگاه مـردان جـوان، وسـيلهاي اثرگـذار )بـراي خودنمايي در برابر زنان( تلقي ميشد.</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0147664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(3</a:t>
            </a:r>
            <a:r>
              <a:rPr lang="fa-IR" b="1">
                <a:solidFill>
                  <a:srgbClr val="000000"/>
                </a:solidFill>
                <a:latin typeface="BMitraBold"/>
                <a:cs typeface="B Zar" panose="00000400000000000000" pitchFamily="2" charset="-78"/>
              </a:rPr>
              <a:t>تثبيت يا اختتام تفسيرها</a:t>
            </a:r>
            <a:r>
              <a:rPr lang="fa-IR">
                <a:solidFill>
                  <a:srgbClr val="000000"/>
                </a:solidFill>
                <a:latin typeface="BMitra"/>
                <a:cs typeface="B Zar" panose="00000400000000000000" pitchFamily="2" charset="-78"/>
              </a:rPr>
              <a:t>: با پايان بحث دربارة تكنولوژي و غلبة يكي از اين تفسـيرها بر بقيه، نتيجه </a:t>
            </a:r>
            <a:r>
              <a:rPr lang="fa-IR" smtClean="0">
                <a:solidFill>
                  <a:srgbClr val="000000"/>
                </a:solidFill>
                <a:latin typeface="BMitra"/>
                <a:cs typeface="B Zar" panose="00000400000000000000" pitchFamily="2" charset="-78"/>
              </a:rPr>
              <a:t>فرايند ساخته شدن اجتماعي تكنولوژي است </a:t>
            </a:r>
            <a:r>
              <a:rPr lang="fa-IR">
                <a:solidFill>
                  <a:srgbClr val="000000"/>
                </a:solidFill>
                <a:latin typeface="BMitra"/>
                <a:cs typeface="B Zar" panose="00000400000000000000" pitchFamily="2" charset="-78"/>
              </a:rPr>
              <a:t>كه چندين سـال بـه طـول مـيانجامـد. فرايند تثبيت، به آرامي و تا لحظة ختم مباحث دربارة يك تكنولوژي و مصنوع تداوم مييابـد. اختتـام، نقطة پاياني برگشتناپذير يك فرايند ناهماهنگ است كه در آن چندين مصنوع، در كنار يكديگر زنده و فعال هستند.</a:t>
            </a:r>
            <a:endParaRPr lang="fa-IR"/>
          </a:p>
        </p:txBody>
      </p:sp>
      <p:sp>
        <p:nvSpPr>
          <p:cNvPr id="4" name="Flowchart: Process 3"/>
          <p:cNvSpPr/>
          <p:nvPr/>
        </p:nvSpPr>
        <p:spPr>
          <a:xfrm>
            <a:off x="838200" y="4001294"/>
            <a:ext cx="3060700" cy="14605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فرايند ساخته شدن اجتماعي تكنولوژي</a:t>
            </a:r>
            <a:endParaRPr lang="fa-IR" b="1">
              <a:solidFill>
                <a:srgbClr val="FF0000"/>
              </a:solidFill>
            </a:endParaRPr>
          </a:p>
        </p:txBody>
      </p:sp>
    </p:spTree>
    <p:extLst>
      <p:ext uri="{BB962C8B-B14F-4D97-AF65-F5344CB8AC3E}">
        <p14:creationId xmlns:p14="http://schemas.microsoft.com/office/powerpoint/2010/main" val="21713740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000000"/>
                </a:solidFill>
                <a:latin typeface="BMitra"/>
                <a:cs typeface="B Zar" panose="00000400000000000000" pitchFamily="2" charset="-78"/>
              </a:rPr>
              <a:t>(4</a:t>
            </a:r>
            <a:r>
              <a:rPr lang="fa-IR" sz="2400" b="1">
                <a:solidFill>
                  <a:srgbClr val="000000"/>
                </a:solidFill>
                <a:latin typeface="BMitraBold"/>
                <a:cs typeface="B Zar" panose="00000400000000000000" pitchFamily="2" charset="-78"/>
              </a:rPr>
              <a:t>چارچوب تكنولوژيك</a:t>
            </a:r>
            <a:r>
              <a:rPr lang="fa-IR" sz="2400">
                <a:solidFill>
                  <a:srgbClr val="000000"/>
                </a:solidFill>
                <a:latin typeface="BMitra"/>
                <a:cs typeface="B Zar" panose="00000400000000000000" pitchFamily="2" charset="-78"/>
              </a:rPr>
              <a:t>: اين چارچوب، تعاملات ميان اعضاي گـروه اجتمـاعي ذيربـط </a:t>
            </a:r>
            <a:r>
              <a:rPr lang="fa-IR" sz="2400" smtClean="0">
                <a:solidFill>
                  <a:srgbClr val="000000"/>
                </a:solidFill>
                <a:latin typeface="BMitra"/>
                <a:cs typeface="B Zar" panose="00000400000000000000" pitchFamily="2" charset="-78"/>
              </a:rPr>
              <a:t>را ساختبندي </a:t>
            </a:r>
            <a:r>
              <a:rPr lang="fa-IR" sz="2400">
                <a:solidFill>
                  <a:srgbClr val="000000"/>
                </a:solidFill>
                <a:latin typeface="BMitra"/>
                <a:cs typeface="B Zar" panose="00000400000000000000" pitchFamily="2" charset="-78"/>
              </a:rPr>
              <a:t>ميكند و فكر و عملشان را شكل ميدهد. اين مفهوم، مشـابة مفهـوم پـارادايم </a:t>
            </a:r>
            <a:r>
              <a:rPr lang="fa-IR" sz="2400" smtClean="0">
                <a:solidFill>
                  <a:srgbClr val="000000"/>
                </a:solidFill>
                <a:latin typeface="BMitra"/>
                <a:cs typeface="B Zar" panose="00000400000000000000" pitchFamily="2" charset="-78"/>
              </a:rPr>
              <a:t>كـوهن است </a:t>
            </a:r>
            <a:r>
              <a:rPr lang="fa-IR" sz="2400">
                <a:solidFill>
                  <a:srgbClr val="000000"/>
                </a:solidFill>
                <a:latin typeface="BMitra"/>
                <a:cs typeface="B Zar" panose="00000400000000000000" pitchFamily="2" charset="-78"/>
              </a:rPr>
              <a:t>و در واقع، در پاسخ به اين سؤال طـرح مـيشـود كـه چـرا ايجـاد و برسـاختن اجتمـاعي </a:t>
            </a:r>
            <a:r>
              <a:rPr lang="fa-IR" sz="2400" smtClean="0">
                <a:solidFill>
                  <a:srgbClr val="000000"/>
                </a:solidFill>
                <a:latin typeface="BMitra"/>
                <a:cs typeface="B Zar" panose="00000400000000000000" pitchFamily="2" charset="-78"/>
              </a:rPr>
              <a:t>يـك تكنولوژي</a:t>
            </a:r>
            <a:r>
              <a:rPr lang="fa-IR" sz="2400">
                <a:solidFill>
                  <a:srgbClr val="000000"/>
                </a:solidFill>
                <a:latin typeface="BMitra"/>
                <a:cs typeface="B Zar" panose="00000400000000000000" pitchFamily="2" charset="-78"/>
              </a:rPr>
              <a:t>، اين مسير را ميپيمايد و نه مسيري ديگر را؟ فـرق چـارچوب تكنولوژيـك و پـاراديم </a:t>
            </a:r>
            <a:r>
              <a:rPr lang="fa-IR" sz="2400" smtClean="0">
                <a:solidFill>
                  <a:srgbClr val="000000"/>
                </a:solidFill>
                <a:latin typeface="BMitra"/>
                <a:cs typeface="B Zar" panose="00000400000000000000" pitchFamily="2" charset="-78"/>
              </a:rPr>
              <a:t>ايـن است </a:t>
            </a:r>
            <a:r>
              <a:rPr lang="fa-IR" sz="2400">
                <a:solidFill>
                  <a:srgbClr val="000000"/>
                </a:solidFill>
                <a:latin typeface="BMitra"/>
                <a:cs typeface="B Zar" panose="00000400000000000000" pitchFamily="2" charset="-78"/>
              </a:rPr>
              <a:t>كه اين چارچوب بايد براي تمام گروههاي ذيربط به كار گرفته شود )نه صرفاً </a:t>
            </a:r>
            <a:r>
              <a:rPr lang="fa-IR" sz="2400" smtClean="0">
                <a:solidFill>
                  <a:srgbClr val="000000"/>
                </a:solidFill>
                <a:latin typeface="BMitra"/>
                <a:cs typeface="B Zar" panose="00000400000000000000" pitchFamily="2" charset="-78"/>
              </a:rPr>
              <a:t>تكنولوژيستهـا( و </a:t>
            </a:r>
            <a:r>
              <a:rPr lang="fa-IR" sz="2400">
                <a:solidFill>
                  <a:srgbClr val="000000"/>
                </a:solidFill>
                <a:latin typeface="BMitra"/>
                <a:cs typeface="B Zar" panose="00000400000000000000" pitchFamily="2" charset="-78"/>
              </a:rPr>
              <a:t>زماني پديد ميآيد كه در خصوص يك مصنوع، تعامل پديد آيد، امـا پـارادايم، مخـتص </a:t>
            </a:r>
            <a:r>
              <a:rPr lang="fa-IR" sz="2400" smtClean="0">
                <a:solidFill>
                  <a:srgbClr val="000000"/>
                </a:solidFill>
                <a:latin typeface="BMitra"/>
                <a:cs typeface="B Zar" panose="00000400000000000000" pitchFamily="2" charset="-78"/>
              </a:rPr>
              <a:t>اجتماعـات علمي </a:t>
            </a:r>
            <a:r>
              <a:rPr lang="fa-IR" sz="2400">
                <a:solidFill>
                  <a:srgbClr val="000000"/>
                </a:solidFill>
                <a:latin typeface="BMitra"/>
                <a:cs typeface="B Zar" panose="00000400000000000000" pitchFamily="2" charset="-78"/>
              </a:rPr>
              <a:t>است. چارچوب تكنولوژيك، شكل حلقوي زير را دارد</a:t>
            </a:r>
            <a:endParaRPr lang="fa-IR"/>
          </a:p>
        </p:txBody>
      </p:sp>
      <p:sp>
        <p:nvSpPr>
          <p:cNvPr id="4" name="Flowchart: Process 3"/>
          <p:cNvSpPr/>
          <p:nvPr/>
        </p:nvSpPr>
        <p:spPr>
          <a:xfrm>
            <a:off x="2070100" y="4419600"/>
            <a:ext cx="3517900" cy="10668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مفهـوم پـارادايم كـوهن</a:t>
            </a:r>
            <a:endParaRPr lang="fa-IR" b="1">
              <a:solidFill>
                <a:srgbClr val="FF0000"/>
              </a:solidFill>
            </a:endParaRPr>
          </a:p>
        </p:txBody>
      </p:sp>
    </p:spTree>
    <p:extLst>
      <p:ext uri="{BB962C8B-B14F-4D97-AF65-F5344CB8AC3E}">
        <p14:creationId xmlns:p14="http://schemas.microsoft.com/office/powerpoint/2010/main" val="41086574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در ضمن يك فرد ميتواند به بيش از يك گروه ذيربط و در نتيجه به بيش از يـك چـارچوب</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تكنولوژيك تعلق داشته باشد.</a:t>
            </a:r>
          </a:p>
          <a:p>
            <a:pPr algn="just"/>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بهطور كلي، به اعتقاد بيجكر، سرسختترين مدافع اين رويكرد، در فرهنگ تكنولوژيك كنوني،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اين رويكرد دلالتها و كاربردهاي بسياري خواهد داشت:</a:t>
            </a:r>
          </a:p>
          <a:p>
            <a:pPr algn="just"/>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435522"/>
            <a:ext cx="2579427" cy="125559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فرهنگ تكنولوژيك كنوني</a:t>
            </a:r>
            <a:endParaRPr lang="fa-IR" b="1">
              <a:solidFill>
                <a:srgbClr val="FF0000"/>
              </a:solidFill>
            </a:endParaRPr>
          </a:p>
        </p:txBody>
      </p:sp>
    </p:spTree>
    <p:extLst>
      <p:ext uri="{BB962C8B-B14F-4D97-AF65-F5344CB8AC3E}">
        <p14:creationId xmlns:p14="http://schemas.microsoft.com/office/powerpoint/2010/main" val="23726965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»تنها با تحليلي از </a:t>
            </a:r>
            <a:r>
              <a:rPr lang="fa-IR">
                <a:solidFill>
                  <a:srgbClr val="000000"/>
                </a:solidFill>
                <a:latin typeface="TimesNewRomanPSMT"/>
                <a:cs typeface="B Zar" panose="00000400000000000000" pitchFamily="2" charset="-78"/>
              </a:rPr>
              <a:t>"</a:t>
            </a:r>
            <a:r>
              <a:rPr lang="fa-IR" b="1">
                <a:solidFill>
                  <a:srgbClr val="FF0000"/>
                </a:solidFill>
                <a:latin typeface="BMitra"/>
                <a:cs typeface="B Zar" panose="00000400000000000000" pitchFamily="2" charset="-78"/>
              </a:rPr>
              <a:t>پيچ و </a:t>
            </a:r>
            <a:r>
              <a:rPr lang="fa-IR" b="1" smtClean="0">
                <a:solidFill>
                  <a:srgbClr val="FF0000"/>
                </a:solidFill>
                <a:latin typeface="BMitra"/>
                <a:cs typeface="B Zar" panose="00000400000000000000" pitchFamily="2" charset="-78"/>
              </a:rPr>
              <a:t>مهره هاي</a:t>
            </a:r>
            <a:r>
              <a:rPr lang="fa-IR">
                <a:solidFill>
                  <a:srgbClr val="000000"/>
                </a:solidFill>
                <a:latin typeface="TimesNewRomanPSMT"/>
                <a:cs typeface="B Zar" panose="00000400000000000000" pitchFamily="2" charset="-78"/>
              </a:rPr>
              <a:t>" </a:t>
            </a:r>
            <a:r>
              <a:rPr lang="fa-IR">
                <a:solidFill>
                  <a:srgbClr val="000000"/>
                </a:solidFill>
                <a:latin typeface="BMitra"/>
                <a:cs typeface="B Zar" panose="00000400000000000000" pitchFamily="2" charset="-78"/>
              </a:rPr>
              <a:t>تكنولوژي موشك و پيچيدگي دقت آزمايشات است كـه</a:t>
            </a:r>
            <a:br>
              <a:rPr lang="fa-IR">
                <a:solidFill>
                  <a:srgbClr val="000000"/>
                </a:solidFill>
                <a:latin typeface="BMitra"/>
                <a:cs typeface="B Zar" panose="00000400000000000000" pitchFamily="2" charset="-78"/>
              </a:rPr>
            </a:br>
            <a:r>
              <a:rPr lang="fa-IR">
                <a:solidFill>
                  <a:srgbClr val="000000"/>
                </a:solidFill>
                <a:latin typeface="BMitra"/>
                <a:cs typeface="B Zar" panose="00000400000000000000" pitchFamily="2" charset="-78"/>
              </a:rPr>
              <a:t>ميتوانيم بهطور كامل، سياست خارجي آمريكا را از دهة 1950به بعد دريابيم. فقط از طريـق تحليـل</a:t>
            </a:r>
            <a:br>
              <a:rPr lang="fa-IR">
                <a:solidFill>
                  <a:srgbClr val="000000"/>
                </a:solidFill>
                <a:latin typeface="BMitra"/>
                <a:cs typeface="B Zar" panose="00000400000000000000" pitchFamily="2" charset="-78"/>
              </a:rPr>
            </a:br>
            <a:r>
              <a:rPr lang="fa-IR">
                <a:solidFill>
                  <a:srgbClr val="000000"/>
                </a:solidFill>
                <a:latin typeface="BMitra"/>
                <a:cs typeface="B Zar" panose="00000400000000000000" pitchFamily="2" charset="-78"/>
              </a:rPr>
              <a:t>جزئيات طراحي راكتور هستهاي و اثر آن بر ميزان مواد شكافپذير در ضـايعات </a:t>
            </a:r>
            <a:r>
              <a:rPr lang="fa-IR" smtClean="0">
                <a:solidFill>
                  <a:srgbClr val="000000"/>
                </a:solidFill>
                <a:latin typeface="BMitra"/>
                <a:cs typeface="B Zar" panose="00000400000000000000" pitchFamily="2" charset="-78"/>
              </a:rPr>
              <a:t>هسـته اي </a:t>
            </a:r>
            <a:r>
              <a:rPr lang="fa-IR">
                <a:solidFill>
                  <a:srgbClr val="000000"/>
                </a:solidFill>
                <a:latin typeface="BMitra"/>
                <a:cs typeface="B Zar" panose="00000400000000000000" pitchFamily="2" charset="-78"/>
              </a:rPr>
              <a:t>اسـت </a:t>
            </a:r>
            <a:r>
              <a:rPr lang="fa-IR" smtClean="0">
                <a:solidFill>
                  <a:srgbClr val="000000"/>
                </a:solidFill>
                <a:latin typeface="BMitra"/>
                <a:cs typeface="B Zar" panose="00000400000000000000" pitchFamily="2" charset="-78"/>
              </a:rPr>
              <a:t>كـه ميتوانيم </a:t>
            </a:r>
            <a:r>
              <a:rPr lang="fa-IR">
                <a:solidFill>
                  <a:srgbClr val="000000"/>
                </a:solidFill>
                <a:latin typeface="BMitra"/>
                <a:cs typeface="B Zar" panose="00000400000000000000" pitchFamily="2" charset="-78"/>
              </a:rPr>
              <a:t>سياست سلاحهاي هستهاي فرانسه را دريابيم و من گفتهام كه ايـن موضـوع، بـراي </a:t>
            </a:r>
            <a:r>
              <a:rPr lang="fa-IR" smtClean="0">
                <a:solidFill>
                  <a:srgbClr val="000000"/>
                </a:solidFill>
                <a:latin typeface="BMitra"/>
                <a:cs typeface="B Zar" panose="00000400000000000000" pitchFamily="2" charset="-78"/>
              </a:rPr>
              <a:t>تمـام </a:t>
            </a:r>
            <a:r>
              <a:rPr lang="fa-IR">
                <a:solidFill>
                  <a:srgbClr val="000000"/>
                </a:solidFill>
                <a:latin typeface="BMitra"/>
                <a:cs typeface="B Zar" panose="00000400000000000000" pitchFamily="2" charset="-78"/>
              </a:rPr>
              <a:t>در ضمن يك فرد ميتواند به بيش از يك گروه ذيربط و در نتيجه به بيش از يـك چـارچوب</a:t>
            </a:r>
            <a:br>
              <a:rPr lang="fa-IR">
                <a:solidFill>
                  <a:srgbClr val="000000"/>
                </a:solidFill>
                <a:latin typeface="BMitra"/>
                <a:cs typeface="B Zar" panose="00000400000000000000" pitchFamily="2" charset="-78"/>
              </a:rPr>
            </a:br>
            <a:r>
              <a:rPr lang="fa-IR">
                <a:solidFill>
                  <a:srgbClr val="000000"/>
                </a:solidFill>
                <a:latin typeface="BMitra"/>
                <a:cs typeface="B Zar" panose="00000400000000000000" pitchFamily="2" charset="-78"/>
              </a:rPr>
              <a:t>تكنولوژيك تعلق داشته باشد.</a:t>
            </a:r>
            <a:endParaRPr lang="fa-IR"/>
          </a:p>
        </p:txBody>
      </p:sp>
      <p:sp>
        <p:nvSpPr>
          <p:cNvPr id="4" name="Flowchart: Process 3"/>
          <p:cNvSpPr/>
          <p:nvPr/>
        </p:nvSpPr>
        <p:spPr>
          <a:xfrm>
            <a:off x="838200" y="4312693"/>
            <a:ext cx="2770495" cy="12010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چـارچوب</a:t>
            </a:r>
            <a:br>
              <a:rPr lang="fa-IR" sz="2800" b="1">
                <a:solidFill>
                  <a:srgbClr val="FF0000"/>
                </a:solidFill>
                <a:latin typeface="BMitra"/>
                <a:cs typeface="B Zar" panose="00000400000000000000" pitchFamily="2" charset="-78"/>
              </a:rPr>
            </a:br>
            <a:r>
              <a:rPr lang="fa-IR" sz="2800" b="1">
                <a:solidFill>
                  <a:srgbClr val="FF0000"/>
                </a:solidFill>
                <a:latin typeface="BMitra"/>
                <a:cs typeface="B Zar" panose="00000400000000000000" pitchFamily="2" charset="-78"/>
              </a:rPr>
              <a:t>تكنولوژيك</a:t>
            </a:r>
            <a:endParaRPr lang="fa-IR" b="1">
              <a:solidFill>
                <a:srgbClr val="FF0000"/>
              </a:solidFill>
            </a:endParaRPr>
          </a:p>
        </p:txBody>
      </p:sp>
    </p:spTree>
    <p:extLst>
      <p:ext uri="{BB962C8B-B14F-4D97-AF65-F5344CB8AC3E}">
        <p14:creationId xmlns:p14="http://schemas.microsoft.com/office/powerpoint/2010/main" val="412369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و سیطره کاملل نمادهای الکترونیک و مجازیت و غرق شدن در وانموده ها (بودریار، 1374) دانسته اند، پیامدهای اجتماعی و به ویژه اخلاقی تازه ای را رویارویی بشریت نهاده است یا خواهد نهاد. این تاثیرات به گونه ای است که متفکر برجسته ای مانند فوکویاما، با روی آوردن به تامل درباره آینده انسانی بشر و اثر تکنولوژی جدید بر روابط اجتماعی و سیاسی آینده، معتقد است ما به پایان تاریخ نرسیده ایم، زیرا هنوز  به پایان علم نرسیده ایم. (فوکویاما، 2002)</a:t>
            </a:r>
            <a:endParaRPr lang="fa-IR">
              <a:cs typeface="B Zar" panose="00000400000000000000" pitchFamily="2" charset="-78"/>
            </a:endParaRPr>
          </a:p>
        </p:txBody>
      </p:sp>
    </p:spTree>
    <p:extLst>
      <p:ext uri="{BB962C8B-B14F-4D97-AF65-F5344CB8AC3E}">
        <p14:creationId xmlns:p14="http://schemas.microsoft.com/office/powerpoint/2010/main" val="7440857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77500" lnSpcReduction="20000"/>
          </a:bodyPr>
          <a:lstStyle/>
          <a:p>
            <a:pPr algn="just"/>
            <a:r>
              <a:rPr lang="fa-IR" b="0" i="0" smtClean="0">
                <a:solidFill>
                  <a:srgbClr val="000000"/>
                </a:solidFill>
                <a:effectLst/>
                <a:latin typeface="BMitra"/>
                <a:cs typeface="B Zar" panose="00000400000000000000" pitchFamily="2" charset="-78"/>
              </a:rPr>
              <a:t>بهطور كلي، به اعتقاد بيجكر، سرسختترين مدافع اين رويكرد، در فرهنگ تكنولوژيك كنوني،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اين رويكرد دلالتها و كاربردهاي بسياري خواهد داشت:</a:t>
            </a:r>
          </a:p>
          <a:p>
            <a:pPr marL="0" indent="0" algn="just">
              <a:buNone/>
            </a:pPr>
            <a:r>
              <a:rPr lang="fa-IR" sz="3500" b="0" i="0" smtClean="0">
                <a:solidFill>
                  <a:srgbClr val="000000"/>
                </a:solidFill>
                <a:effectLst/>
                <a:latin typeface="BMitra"/>
                <a:cs typeface="B Zar" panose="00000400000000000000" pitchFamily="2" charset="-78"/>
              </a:rPr>
              <a:t>»تنها با تحليلي از </a:t>
            </a:r>
            <a:r>
              <a:rPr lang="fa-IR" sz="3500" b="0" i="0" smtClean="0">
                <a:solidFill>
                  <a:srgbClr val="000000"/>
                </a:solidFill>
                <a:effectLst/>
                <a:latin typeface="TimesNewRomanPSMT"/>
                <a:cs typeface="B Zar" panose="00000400000000000000" pitchFamily="2" charset="-78"/>
              </a:rPr>
              <a:t>"</a:t>
            </a:r>
            <a:r>
              <a:rPr lang="fa-IR" sz="3500" b="0" i="0" smtClean="0">
                <a:solidFill>
                  <a:srgbClr val="000000"/>
                </a:solidFill>
                <a:effectLst/>
                <a:latin typeface="BMitra"/>
                <a:cs typeface="B Zar" panose="00000400000000000000" pitchFamily="2" charset="-78"/>
              </a:rPr>
              <a:t>پيچ و مهره هاي</a:t>
            </a:r>
            <a:r>
              <a:rPr lang="fa-IR" sz="3500" b="0" i="0" smtClean="0">
                <a:solidFill>
                  <a:srgbClr val="000000"/>
                </a:solidFill>
                <a:effectLst/>
                <a:latin typeface="TimesNewRomanPSMT"/>
                <a:cs typeface="B Zar" panose="00000400000000000000" pitchFamily="2" charset="-78"/>
              </a:rPr>
              <a:t>" </a:t>
            </a:r>
            <a:r>
              <a:rPr lang="fa-IR" sz="3500" b="0" i="0" smtClean="0">
                <a:solidFill>
                  <a:srgbClr val="000000"/>
                </a:solidFill>
                <a:effectLst/>
                <a:latin typeface="BMitra"/>
                <a:cs typeface="B Zar" panose="00000400000000000000" pitchFamily="2" charset="-78"/>
              </a:rPr>
              <a:t>تكنولوژي موشك و پيچيدگي دقت آزمايشات است كـه</a:t>
            </a:r>
            <a:br>
              <a:rPr lang="fa-IR" sz="3500" b="0" i="0" smtClean="0">
                <a:solidFill>
                  <a:srgbClr val="000000"/>
                </a:solidFill>
                <a:effectLst/>
                <a:latin typeface="BMitra"/>
                <a:cs typeface="B Zar" panose="00000400000000000000" pitchFamily="2" charset="-78"/>
              </a:rPr>
            </a:br>
            <a:r>
              <a:rPr lang="fa-IR" sz="3500" b="0" i="0" smtClean="0">
                <a:solidFill>
                  <a:srgbClr val="000000"/>
                </a:solidFill>
                <a:effectLst/>
                <a:latin typeface="BMitra"/>
                <a:cs typeface="B Zar" panose="00000400000000000000" pitchFamily="2" charset="-78"/>
              </a:rPr>
              <a:t>ميتوانيم بهطور كامل، سياست خارجي آمريكا را از دهة 1950به بعد دريابيم. فقط از طريـق تحليـل</a:t>
            </a:r>
            <a:br>
              <a:rPr lang="fa-IR" sz="3500" b="0" i="0" smtClean="0">
                <a:solidFill>
                  <a:srgbClr val="000000"/>
                </a:solidFill>
                <a:effectLst/>
                <a:latin typeface="BMitra"/>
                <a:cs typeface="B Zar" panose="00000400000000000000" pitchFamily="2" charset="-78"/>
              </a:rPr>
            </a:br>
            <a:r>
              <a:rPr lang="fa-IR" sz="3500" b="0" i="0" smtClean="0">
                <a:solidFill>
                  <a:srgbClr val="000000"/>
                </a:solidFill>
                <a:effectLst/>
                <a:latin typeface="BMitra"/>
                <a:cs typeface="B Zar" panose="00000400000000000000" pitchFamily="2" charset="-78"/>
              </a:rPr>
              <a:t>جزئيات طراحي راكتور هستهاي و اثر آن بر ميزان مواد شكافپذير در ضـايعات هسـته اي اسـت كـه</a:t>
            </a:r>
            <a:br>
              <a:rPr lang="fa-IR" sz="3500" b="0" i="0" smtClean="0">
                <a:solidFill>
                  <a:srgbClr val="000000"/>
                </a:solidFill>
                <a:effectLst/>
                <a:latin typeface="BMitra"/>
                <a:cs typeface="B Zar" panose="00000400000000000000" pitchFamily="2" charset="-78"/>
              </a:rPr>
            </a:br>
            <a:r>
              <a:rPr lang="fa-IR" sz="3500" b="0" i="0" smtClean="0">
                <a:solidFill>
                  <a:srgbClr val="000000"/>
                </a:solidFill>
                <a:effectLst/>
                <a:latin typeface="BMitra"/>
                <a:cs typeface="B Zar" panose="00000400000000000000" pitchFamily="2" charset="-78"/>
              </a:rPr>
              <a:t>ميتوانيم سياست سلاحهاي هستهاي فرانسه را دريابيم و من گفتهام كه ايـن موضـوع، بـراي تمـام</a:t>
            </a:r>
            <a:r>
              <a:rPr lang="fa-IR" sz="3500">
                <a:cs typeface="B Zar" panose="00000400000000000000" pitchFamily="2" charset="-78"/>
              </a:rPr>
              <a:t> </a:t>
            </a:r>
            <a:r>
              <a:rPr lang="fa-IR" sz="3500" smtClean="0">
                <a:solidFill>
                  <a:srgbClr val="000000"/>
                </a:solidFill>
                <a:latin typeface="BMitra"/>
                <a:cs typeface="B Zar" panose="00000400000000000000" pitchFamily="2" charset="-78"/>
              </a:rPr>
              <a:t>تكنولوژيها </a:t>
            </a:r>
            <a:r>
              <a:rPr lang="fa-IR" sz="3500">
                <a:solidFill>
                  <a:srgbClr val="000000"/>
                </a:solidFill>
                <a:latin typeface="BMitra"/>
                <a:cs typeface="B Zar" panose="00000400000000000000" pitchFamily="2" charset="-78"/>
              </a:rPr>
              <a:t>صادق است </a:t>
            </a:r>
            <a:r>
              <a:rPr lang="fa-IR" sz="3500" smtClean="0">
                <a:solidFill>
                  <a:srgbClr val="000000"/>
                </a:solidFill>
                <a:latin typeface="BMitra"/>
                <a:cs typeface="B Zar" panose="00000400000000000000" pitchFamily="2" charset="-78"/>
              </a:rPr>
              <a:t>(از </a:t>
            </a:r>
            <a:r>
              <a:rPr lang="fa-IR" sz="3500">
                <a:solidFill>
                  <a:srgbClr val="000000"/>
                </a:solidFill>
                <a:latin typeface="BMitra"/>
                <a:cs typeface="B Zar" panose="00000400000000000000" pitchFamily="2" charset="-78"/>
              </a:rPr>
              <a:t>دوچرخه تا خانهسازي انبوه، از توزيع برق تا </a:t>
            </a:r>
            <a:r>
              <a:rPr lang="fa-IR" sz="3500" smtClean="0">
                <a:solidFill>
                  <a:srgbClr val="000000"/>
                </a:solidFill>
                <a:latin typeface="BMitra"/>
                <a:cs typeface="B Zar" panose="00000400000000000000" pitchFamily="2" charset="-78"/>
              </a:rPr>
              <a:t>راه  آهن) </a:t>
            </a:r>
            <a:r>
              <a:rPr lang="fa-IR" sz="3500">
                <a:solidFill>
                  <a:srgbClr val="000000"/>
                </a:solidFill>
                <a:latin typeface="BMitra"/>
                <a:cs typeface="B Zar" panose="00000400000000000000" pitchFamily="2" charset="-78"/>
              </a:rPr>
              <a:t>زيرا ما در </a:t>
            </a:r>
            <a:r>
              <a:rPr lang="fa-IR" sz="3500">
                <a:solidFill>
                  <a:srgbClr val="000000"/>
                </a:solidFill>
                <a:latin typeface="TimesNewRomanPSMT"/>
                <a:cs typeface="B Zar" panose="00000400000000000000" pitchFamily="2" charset="-78"/>
              </a:rPr>
              <a:t>"</a:t>
            </a:r>
            <a:r>
              <a:rPr lang="fa-IR" sz="3500" b="1" smtClean="0">
                <a:solidFill>
                  <a:srgbClr val="FF0000"/>
                </a:solidFill>
                <a:latin typeface="BMitra"/>
                <a:cs typeface="B Zar" panose="00000400000000000000" pitchFamily="2" charset="-78"/>
              </a:rPr>
              <a:t>فرهنـگ تكنولوژيكي</a:t>
            </a:r>
            <a:r>
              <a:rPr lang="fa-IR" sz="3500">
                <a:solidFill>
                  <a:srgbClr val="000000"/>
                </a:solidFill>
                <a:latin typeface="TimesNewRomanPSMT"/>
                <a:cs typeface="B Zar" panose="00000400000000000000" pitchFamily="2" charset="-78"/>
              </a:rPr>
              <a:t>" </a:t>
            </a:r>
            <a:r>
              <a:rPr lang="fa-IR" sz="3500">
                <a:solidFill>
                  <a:srgbClr val="000000"/>
                </a:solidFill>
                <a:latin typeface="BMitra"/>
                <a:cs typeface="B Zar" panose="00000400000000000000" pitchFamily="2" charset="-78"/>
              </a:rPr>
              <a:t>جامعهاي زندگي ميكنيم كه با علم و دانش، پديد ميآيد« </a:t>
            </a:r>
            <a:r>
              <a:rPr lang="fa-IR" sz="3500" smtClean="0">
                <a:solidFill>
                  <a:srgbClr val="000000"/>
                </a:solidFill>
                <a:latin typeface="BMitra"/>
                <a:cs typeface="B Zar" panose="00000400000000000000" pitchFamily="2" charset="-78"/>
              </a:rPr>
              <a:t>(بيجكر</a:t>
            </a:r>
            <a:r>
              <a:rPr lang="fa-IR" sz="3500">
                <a:solidFill>
                  <a:srgbClr val="000000"/>
                </a:solidFill>
                <a:latin typeface="BMitra"/>
                <a:cs typeface="B Zar" panose="00000400000000000000" pitchFamily="2" charset="-78"/>
              </a:rPr>
              <a:t>، </a:t>
            </a:r>
            <a:r>
              <a:rPr lang="fa-IR" sz="3500" smtClean="0">
                <a:solidFill>
                  <a:srgbClr val="000000"/>
                </a:solidFill>
                <a:latin typeface="BMitra"/>
                <a:cs typeface="B Zar" panose="00000400000000000000" pitchFamily="2" charset="-78"/>
              </a:rPr>
              <a:t>.701 </a:t>
            </a:r>
            <a:r>
              <a:rPr lang="fa-IR" sz="3500">
                <a:solidFill>
                  <a:srgbClr val="000000"/>
                </a:solidFill>
                <a:latin typeface="BMitra"/>
                <a:cs typeface="B Zar" panose="00000400000000000000" pitchFamily="2" charset="-78"/>
              </a:rPr>
              <a:t>:</a:t>
            </a:r>
            <a:r>
              <a:rPr lang="fa-IR" sz="3500" smtClean="0">
                <a:solidFill>
                  <a:srgbClr val="000000"/>
                </a:solidFill>
                <a:latin typeface="BMitra"/>
                <a:cs typeface="B Zar" panose="00000400000000000000" pitchFamily="2" charset="-78"/>
              </a:rPr>
              <a:t>2005) نقدهايي </a:t>
            </a:r>
            <a:r>
              <a:rPr lang="fa-IR" sz="3500">
                <a:solidFill>
                  <a:srgbClr val="000000"/>
                </a:solidFill>
                <a:latin typeface="BMitra"/>
                <a:cs typeface="B Zar" panose="00000400000000000000" pitchFamily="2" charset="-78"/>
              </a:rPr>
              <a:t>بر اين نظريه وارد شده است كه مشهورترين آن، نقد واينر </a:t>
            </a:r>
            <a:r>
              <a:rPr lang="fa-IR" sz="3500" smtClean="0">
                <a:solidFill>
                  <a:srgbClr val="000000"/>
                </a:solidFill>
                <a:latin typeface="BMitra"/>
                <a:cs typeface="B Zar" panose="00000400000000000000" pitchFamily="2" charset="-78"/>
              </a:rPr>
              <a:t>(1993) و </a:t>
            </a:r>
            <a:r>
              <a:rPr lang="fa-IR" sz="3500">
                <a:solidFill>
                  <a:srgbClr val="000000"/>
                </a:solidFill>
                <a:latin typeface="BMitra"/>
                <a:cs typeface="B Zar" panose="00000400000000000000" pitchFamily="2" charset="-78"/>
              </a:rPr>
              <a:t>نيز نقد كلـين </a:t>
            </a:r>
            <a:r>
              <a:rPr lang="fa-IR" sz="3500" smtClean="0">
                <a:solidFill>
                  <a:srgbClr val="000000"/>
                </a:solidFill>
                <a:latin typeface="BMitra"/>
                <a:cs typeface="B Zar" panose="00000400000000000000" pitchFamily="2" charset="-78"/>
              </a:rPr>
              <a:t>و كلينمن </a:t>
            </a:r>
            <a:r>
              <a:rPr lang="fa-IR" sz="3500">
                <a:solidFill>
                  <a:srgbClr val="000000"/>
                </a:solidFill>
                <a:latin typeface="BMitra"/>
                <a:cs typeface="B Zar" panose="00000400000000000000" pitchFamily="2" charset="-78"/>
              </a:rPr>
              <a:t>(2002) 1بوده </a:t>
            </a:r>
            <a:r>
              <a:rPr lang="fa-IR" sz="3500" smtClean="0">
                <a:solidFill>
                  <a:srgbClr val="000000"/>
                </a:solidFill>
                <a:latin typeface="BMitra"/>
                <a:cs typeface="B Zar" panose="00000400000000000000" pitchFamily="2" charset="-78"/>
              </a:rPr>
              <a:t>است</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8460826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solidFill>
                  <a:srgbClr val="000000"/>
                </a:solidFill>
                <a:latin typeface="BMitra"/>
                <a:cs typeface="B Zar" panose="00000400000000000000" pitchFamily="2" charset="-78"/>
              </a:rPr>
              <a:t>واينر معتقد است كه </a:t>
            </a:r>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fa-IR" b="0" i="0" smtClean="0">
                <a:solidFill>
                  <a:srgbClr val="000000"/>
                </a:solidFill>
                <a:effectLst/>
                <a:latin typeface="BMitra"/>
                <a:cs typeface="B Zar" panose="00000400000000000000" pitchFamily="2" charset="-78"/>
              </a:rPr>
              <a:t>. </a:t>
            </a:r>
            <a:r>
              <a:rPr lang="en-US"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به دليل تأكيد بيشتر بر جامعهشناسي نوآوري، تقريباً از پيامدهاي انتخابهاي تكنيكي افـراد و گروههاي اجتماعي، غفلت كرده است. درحاليكه اين پيامدها را در جامعة كنوني نمـيتـوان ناديـده گرفت.</a:t>
            </a:r>
            <a:br>
              <a:rPr lang="fa-IR" b="0" i="0" smtClean="0">
                <a:solidFill>
                  <a:srgbClr val="000000"/>
                </a:solidFill>
                <a:effectLst/>
                <a:latin typeface="BMitra"/>
                <a:cs typeface="B Zar" panose="00000400000000000000" pitchFamily="2" charset="-78"/>
              </a:rPr>
            </a:br>
            <a:endParaRPr lang="fa-IR" b="0" i="0" smtClean="0">
              <a:solidFill>
                <a:srgbClr val="000000"/>
              </a:solidFill>
              <a:effectLst/>
              <a:latin typeface="BMitra"/>
              <a:cs typeface="B Zar" panose="00000400000000000000" pitchFamily="2" charset="-78"/>
            </a:endParaRPr>
          </a:p>
          <a:p>
            <a:pPr algn="just"/>
            <a:r>
              <a:rPr lang="fa-IR" b="0" i="0" smtClean="0">
                <a:solidFill>
                  <a:srgbClr val="000000"/>
                </a:solidFill>
                <a:effectLst/>
                <a:latin typeface="BMitra"/>
                <a:cs typeface="B Zar" panose="00000400000000000000" pitchFamily="2" charset="-78"/>
              </a:rPr>
              <a:t>(2مسئلة پلوراليسم سياسي را ناديده ميگيرد، زيرا صرفاً گروههايي را مورد توجه قرار ميدهـد كه در برساختن تكنولوژي نقش دارند، نه گروههايي كه از آن تأثير ميپذيرند، اما از ايفـاي نقـش در تداوم توسعه/عدم توسعة آن، منع يا محدود ميشوند.</a:t>
            </a:r>
          </a:p>
          <a:p>
            <a:pPr marL="0" indent="0" algn="just">
              <a:buNone/>
            </a:pPr>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endParaRPr lang="fa-IR" b="0" i="0" smtClean="0">
              <a:solidFill>
                <a:srgbClr val="000000"/>
              </a:solidFill>
              <a:effectLst/>
              <a:latin typeface="BMitra"/>
              <a:cs typeface="B Zar" panose="00000400000000000000" pitchFamily="2" charset="-78"/>
            </a:endParaRPr>
          </a:p>
          <a:p>
            <a:pPr algn="just"/>
            <a:r>
              <a:rPr lang="fa-IR" b="0" i="0" smtClean="0">
                <a:solidFill>
                  <a:srgbClr val="000000"/>
                </a:solidFill>
                <a:effectLst/>
                <a:latin typeface="BMitra"/>
                <a:cs typeface="B Zar" panose="00000400000000000000" pitchFamily="2" charset="-78"/>
              </a:rPr>
              <a:t>(3امكان پوياييهاي موجود در تغيير تكنولوژيكي كه ناشي از گروههاي اجتماعي نامرئي است را ناديده ميگيرد. زيرا تغييرات تكنولوژي، ميتواند خود ناشي از عواملي به جـز گـروههـاي ذيربـط باشد و در ماهيت خودآيين تكنولوژي يا انتخابهايي ريشه داشته باشد كه منشاء فرهنگـي، فكـري و اجتماعي عميقتر دارند.</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955343" y="5506682"/>
            <a:ext cx="2129051" cy="8052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پلوراليسم سياسي</a:t>
            </a:r>
            <a:endParaRPr lang="fa-IR" b="1">
              <a:solidFill>
                <a:srgbClr val="FF0000"/>
              </a:solidFill>
            </a:endParaRPr>
          </a:p>
        </p:txBody>
      </p:sp>
    </p:spTree>
    <p:extLst>
      <p:ext uri="{BB962C8B-B14F-4D97-AF65-F5344CB8AC3E}">
        <p14:creationId xmlns:p14="http://schemas.microsoft.com/office/powerpoint/2010/main" val="38040610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فاقد رويكردي ارزيابانه يا گزارههايي است كه اصـول اخلاقـي يـا سياسـي را در خصـوص تكنولوژي طرح ميكنند تا به افراد براي قضاوت دربارة قابليتها و امكانات تكنولوژيك كمـك كنـد. به عبارت ديگر، فاقد رويكردي نظري يا عملي در خصوص جامعه و تكنولـوژي اسـت (بـري، :1997 16)</a:t>
            </a:r>
          </a:p>
          <a:p>
            <a:pPr algn="just"/>
            <a:r>
              <a:rPr lang="fa-IR" b="0" i="0" smtClean="0">
                <a:solidFill>
                  <a:srgbClr val="000000"/>
                </a:solidFill>
                <a:effectLst/>
                <a:latin typeface="BMitra"/>
                <a:cs typeface="B Zar" panose="00000400000000000000" pitchFamily="2" charset="-78"/>
              </a:rPr>
              <a:t>اما نقد كلين و كلينمن ) (46-40 :2002بيشتر بر عامليتمحور بـودن </a:t>
            </a:r>
            <a:r>
              <a:rPr lang="en-US" b="0" i="0" smtClean="0">
                <a:solidFill>
                  <a:srgbClr val="000000"/>
                </a:solidFill>
                <a:effectLst/>
                <a:latin typeface="TimesNewRomanPSMT"/>
                <a:cs typeface="B Zar" panose="00000400000000000000" pitchFamily="2" charset="-78"/>
              </a:rPr>
              <a:t>SCOT</a:t>
            </a:r>
            <a:r>
              <a:rPr lang="fa-IR" b="0" i="0" smtClean="0">
                <a:solidFill>
                  <a:srgbClr val="000000"/>
                </a:solidFill>
                <a:effectLst/>
                <a:latin typeface="BMitra"/>
                <a:cs typeface="B Zar" panose="00000400000000000000" pitchFamily="2" charset="-78"/>
              </a:rPr>
              <a:t>و در نتيجـه، فقـدان ابعاد ساختاريتر در آن و دشواري شناخت گروههاي ذيربط مربوط است. اين امـر، موجـب غفلـت از تأثيرات ساختار اجتماعي بر آن و ناتواني از تبيين شكست و پيروزي در ستيز بـراي ايجـاد تكنولـوژي ميشود.</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4245070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Mitra"/>
                <a:cs typeface="B Zar" panose="00000400000000000000" pitchFamily="2" charset="-78"/>
              </a:rPr>
              <a:t> اين عدم توجه به نقش ساختارها در شكلگيري تكنولـوژي، خـود ناشـي از عـدم توجـه بـه نابرابري قدرت است. بنابراين، بايد ديد چرا تعاريف مورد نظر برخي گروهها از يك تكنولـوژي، بيشـتر</a:t>
            </a:r>
            <a:r>
              <a:rPr lang="fa-IR" sz="2600">
                <a:solidFill>
                  <a:prstClr val="black"/>
                </a:solidFill>
                <a:cs typeface="B Zar" panose="00000400000000000000" pitchFamily="2" charset="-78"/>
              </a:rPr>
              <a:t> </a:t>
            </a:r>
            <a:r>
              <a:rPr lang="fa-IR" sz="2600">
                <a:solidFill>
                  <a:srgbClr val="000000"/>
                </a:solidFill>
                <a:latin typeface="BMitra"/>
                <a:cs typeface="B Zar" panose="00000400000000000000" pitchFamily="2" charset="-78"/>
              </a:rPr>
              <a:t>با يك اختراع ارتباط دارد، يا تأثير گروههاي از قبل موجود يا كساني كه با موضوع ارتباط كمي دارنـد،</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بر تكنولوژي چيست، يا نقش گروه طراحان، تصميمگران سازماني و دولـت، بـر شـكلگيـري تصـور</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گروهها از تكنولوژي چيست. اين دو محقق قصد دارند بـا وارد كـردن عناصـري سـاختاري بـه ايـن</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نظريه، قدرت بيشتري به </a:t>
            </a:r>
            <a:r>
              <a:rPr lang="en-US" sz="2600">
                <a:solidFill>
                  <a:srgbClr val="000000"/>
                </a:solidFill>
                <a:latin typeface="TimesNewRomanPSMT"/>
                <a:cs typeface="B Zar" panose="00000400000000000000" pitchFamily="2" charset="-78"/>
              </a:rPr>
              <a:t>SCOT</a:t>
            </a:r>
            <a:r>
              <a:rPr lang="fa-IR" sz="2600">
                <a:solidFill>
                  <a:srgbClr val="000000"/>
                </a:solidFill>
                <a:latin typeface="BMitra"/>
                <a:cs typeface="B Zar" panose="00000400000000000000" pitchFamily="2" charset="-78"/>
              </a:rPr>
              <a:t>ببخشند. از اين رو، آنها پيشنهاد ميكنند به ميـزان دسترسـي بـه</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منابع )اقتصادي، سياسي و فرهنگي( و مهمتر از همه ميراث تكنولوژيـك )از جملـه ابـداعات نظـري</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آنها( توجه بيشتري شود. </a:t>
            </a:r>
            <a:endParaRPr lang="fa-IR" sz="2600">
              <a:solidFill>
                <a:prstClr val="black"/>
              </a:solidFill>
              <a:cs typeface="B Zar" panose="00000400000000000000" pitchFamily="2" charset="-78"/>
            </a:endParaRPr>
          </a:p>
          <a:p>
            <a:endParaRPr lang="fa-IR"/>
          </a:p>
        </p:txBody>
      </p:sp>
      <p:sp>
        <p:nvSpPr>
          <p:cNvPr id="4" name="Flowchart: Process 3"/>
          <p:cNvSpPr/>
          <p:nvPr/>
        </p:nvSpPr>
        <p:spPr>
          <a:xfrm>
            <a:off x="838200" y="4872251"/>
            <a:ext cx="3166281" cy="102358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تصميمگران سازماني و دولـت</a:t>
            </a:r>
            <a:endParaRPr lang="fa-IR" b="1">
              <a:solidFill>
                <a:srgbClr val="FF0000"/>
              </a:solidFill>
            </a:endParaRPr>
          </a:p>
        </p:txBody>
      </p:sp>
    </p:spTree>
    <p:extLst>
      <p:ext uri="{BB962C8B-B14F-4D97-AF65-F5344CB8AC3E}">
        <p14:creationId xmlns:p14="http://schemas.microsoft.com/office/powerpoint/2010/main" val="4630980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زيرا ميزان موفقيت در توسعة يك تكنولـوژي، بـه همگرايـي يـا واگرايـي و دامنة عرضه و تقاضا و توان هماهنگي براي دسترسي به منـابع توسـط گـروههـاي اجتمـاعي بـراي شكلدهي به تكنولوژي وابسته است. علاوهبراين، »ميراث تكنولوژيك كه به مثابة منبعـي در دسـت گروههاي اجتماعي، براي شكلدهي معناي يك تكنولوژي در حال ظهور است«، عامل مهمـي بـراي توسعة آن ميباشد، زيرا »...گروههايي كه درصدد ارتقا و توسعة مصنوعي با صورتبندي خاصـي )يـا معنايي كه در مورد آن، بحث و منازعه وجود دارد هستند، اگر اين تكنولوژي شايع كنوني را بـه نـوع جديدي پيوند زنند، به يك مزيت و برتري دست خواهند يافت« (همان، .</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692322" y="4763069"/>
            <a:ext cx="3125338" cy="113276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ميراث تكنولوژيك</a:t>
            </a:r>
            <a:endParaRPr lang="fa-IR" b="1">
              <a:solidFill>
                <a:srgbClr val="FF0000"/>
              </a:solidFill>
            </a:endParaRPr>
          </a:p>
        </p:txBody>
      </p:sp>
      <p:sp>
        <p:nvSpPr>
          <p:cNvPr id="5" name="Flowchart: Process 4"/>
          <p:cNvSpPr/>
          <p:nvPr/>
        </p:nvSpPr>
        <p:spPr>
          <a:xfrm>
            <a:off x="7096835" y="4763069"/>
            <a:ext cx="2702257" cy="113276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همگرايـي يـا واگرايـي</a:t>
            </a:r>
            <a:endParaRPr lang="fa-IR" b="1">
              <a:solidFill>
                <a:srgbClr val="FF0000"/>
              </a:solidFill>
            </a:endParaRPr>
          </a:p>
        </p:txBody>
      </p:sp>
    </p:spTree>
    <p:extLst>
      <p:ext uri="{BB962C8B-B14F-4D97-AF65-F5344CB8AC3E}">
        <p14:creationId xmlns:p14="http://schemas.microsoft.com/office/powerpoint/2010/main" val="17771877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MitraBold"/>
                <a:cs typeface="B Zar" panose="00000400000000000000" pitchFamily="2" charset="-78"/>
              </a:rPr>
              <a:t>نظرية نظامهاي اجتماعي- تكنيكي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000000"/>
                </a:solidFill>
                <a:effectLst/>
                <a:latin typeface="BMitra"/>
                <a:cs typeface="B Zar" panose="00000400000000000000" pitchFamily="2" charset="-78"/>
              </a:rPr>
              <a:t>نگاه نظامهاي اقتصادي - تكنيكي به تكنولوژي، نگـاهي تكـاملي اسـت كـه تكنولـوژي را در بستر نظامهاي اجتماعي و اقتصادي بررسي ميكنـد و تغييـرات تكنولـوژي را عامـل محقـق كـردن كاركردهاي جامعه تلقي ميكند. نمونة اين تغييـرات، تبـديل تكنولـوژي كشـتي بادبـاني بـه بخـاري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 (1840 -1890) يا گذر از حملونقل حيواني (اسب به ماشيني خودرو) است. اين تغييرات، صـرفاً در تكنولوژي يا به واسطة آن پديد نميآيد، بلكه در اعمـال و رفتـار مصـرفكننـده، قـوانين و مقـررات، شبكههاي صنعتي )تأمين، توليد و توزيع(، زيرساختها و فرهنگ يا معناي نمادين نيز رخ ميدهد. بنيانگذار نگاه سيستمي به تكنولوژي، هيوس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بود كه ظهور شبكة توزيع برق در ايالاتمتحـده را با تحليل تاريخي و با تأكيد بر نقش توماس اديسون )به عنوان يك نوآور و كارآفرين مورد بررسي قرار داد (هيوس، 1983)</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840530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Mitra"/>
                <a:cs typeface="B Zar" panose="00000400000000000000" pitchFamily="2" charset="-78"/>
              </a:rPr>
              <a:t>و مفهوم نظامهاي تكنولوژيك را براي بررسي پيوند نظـامهـاي اجتمـاعي </a:t>
            </a:r>
            <a:r>
              <a:rPr lang="fa-IR" smtClean="0">
                <a:solidFill>
                  <a:srgbClr val="000000"/>
                </a:solidFill>
                <a:latin typeface="BMitra"/>
                <a:cs typeface="B Zar" panose="00000400000000000000" pitchFamily="2" charset="-78"/>
              </a:rPr>
              <a:t>و</a:t>
            </a:r>
            <a:r>
              <a:rPr lang="fa-IR">
                <a:solidFill>
                  <a:srgbClr val="000000"/>
                </a:solidFill>
                <a:latin typeface="BMitra"/>
                <a:cs typeface="B Zar" panose="00000400000000000000" pitchFamily="2" charset="-78"/>
              </a:rPr>
              <a:t> </a:t>
            </a:r>
            <a:r>
              <a:rPr lang="fa-IR" b="0" i="0" smtClean="0">
                <a:solidFill>
                  <a:srgbClr val="000000"/>
                </a:solidFill>
                <a:effectLst/>
                <a:latin typeface="BMitra"/>
                <a:cs typeface="B Zar" panose="00000400000000000000" pitchFamily="2" charset="-78"/>
              </a:rPr>
              <a:t>تكنيكي ابداع كرد (هيوس، 1987و .1987) همزمان با توسعة تكنولـوژيهـا، بررسـي سـير تـاريخي تكوين آنها نيز ادامه يافت. مـثلاً نوبـل (1984) نقـش محـوري قـدرت را در انتخـاب نـوع طراحـي ماشينهاي كنترل عددي نشان داد و بيان كرد كه اين ابزارها، صرفاً به واسطة پول يا زمان گسترش نيافتهاند، بلكه به دليل ايدئولوژي كنترل مديريتها توسعه يافتهاند تا بر كارگـاههـا، اعمـال قـدرت و كنترل كنند. به عبارت ديگر، تغيير تكنيكي ضرورتاً از عقلانيت تكنيكـي و بـه عبـارتي، بهـرهوري و كارايي حاصل نميشود كه همواره جبرگرايان تكنولوژيك ادعا ميكنند. نزاع قدرت، عامل مهمـي در انتخابهاي تكنولوژيكي بوده است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119115" y="4776717"/>
            <a:ext cx="2825087" cy="12692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نقـش محـوري قـدرت</a:t>
            </a:r>
            <a:endParaRPr lang="fa-IR" b="1">
              <a:solidFill>
                <a:srgbClr val="FF0000"/>
              </a:solidFill>
            </a:endParaRPr>
          </a:p>
        </p:txBody>
      </p:sp>
    </p:spTree>
    <p:extLst>
      <p:ext uri="{BB962C8B-B14F-4D97-AF65-F5344CB8AC3E}">
        <p14:creationId xmlns:p14="http://schemas.microsoft.com/office/powerpoint/2010/main" val="30305554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شاتزبرگ (1999)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نيز تغيير از مـواد چـوبي بـه فلـزي در هواپيماسـازي و بـه عبـارتي، تغييـر</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تكنولوژي چوبي در هواپيماسازي به آلومينيومي را بررسي كرده است و اعتقاد دارد كه گذر به فلز، بـا </a:t>
            </a:r>
            <a:r>
              <a:rPr lang="fa-IR" b="0" i="0" smtClean="0">
                <a:solidFill>
                  <a:srgbClr val="000000"/>
                </a:solidFill>
                <a:effectLst/>
                <a:latin typeface="TimesNewRomanPSMT"/>
                <a:cs typeface="B Zar" panose="00000400000000000000" pitchFamily="2" charset="-78"/>
              </a:rPr>
              <a:t>"</a:t>
            </a:r>
            <a:r>
              <a:rPr lang="fa-IR" b="1" i="0" smtClean="0">
                <a:solidFill>
                  <a:srgbClr val="FF0000"/>
                </a:solidFill>
                <a:effectLst/>
                <a:latin typeface="BMitra"/>
                <a:cs typeface="B Zar" panose="00000400000000000000" pitchFamily="2" charset="-78"/>
              </a:rPr>
              <a:t>ايدئولوژي پيشرفت فلز</a:t>
            </a:r>
            <a:r>
              <a:rPr lang="fa-IR"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Mitra"/>
                <a:cs typeface="B Zar" panose="00000400000000000000" pitchFamily="2" charset="-78"/>
              </a:rPr>
              <a:t>تقويت شد، به عبارت ديگـر، معنـاي نمـادين مـواد، خنثـي نيسـت، بلكـه ميتواند با نظامهاي قدرت، به گونهاي ارتباط يابد كه درك انسانها را منحرف سازد و انتخاب انسان را محدود كند. در اين موارد، نظامهاي نمادين به ايدئولوژي تبديل ميشوند و اين ايدئولوژي ميتواند بر تغيير تكنولوژيك تأثير قوي بگذارد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544705"/>
            <a:ext cx="2743200" cy="7915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نظامهاي نمادين</a:t>
            </a:r>
            <a:endParaRPr lang="fa-IR" b="1">
              <a:solidFill>
                <a:srgbClr val="FF0000"/>
              </a:solidFill>
            </a:endParaRPr>
          </a:p>
        </p:txBody>
      </p:sp>
    </p:spTree>
    <p:extLst>
      <p:ext uri="{BB962C8B-B14F-4D97-AF65-F5344CB8AC3E}">
        <p14:creationId xmlns:p14="http://schemas.microsoft.com/office/powerpoint/2010/main" val="1230725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000000"/>
                </a:solidFill>
                <a:effectLst/>
                <a:latin typeface="BMitra"/>
                <a:cs typeface="B Zar" panose="00000400000000000000" pitchFamily="2" charset="-78"/>
              </a:rPr>
              <a:t>مبناي فكري اين نگرش، به مطالعات تاريخي و تحقيقات تاريخ تكنولوژي برميگردد كه بعدها با انديشة اقتصادگرايان تكاملي تركيب شد و موجب توسعة آن گشت. مثلا لوئيس ممفـرد (1934) در</a:t>
            </a:r>
            <a:r>
              <a:rPr lang="fa-IR">
                <a:solidFill>
                  <a:srgbClr val="000000"/>
                </a:solidFill>
                <a:latin typeface="BMitra"/>
                <a:cs typeface="B Zar" panose="00000400000000000000" pitchFamily="2" charset="-78"/>
              </a:rPr>
              <a:t> </a:t>
            </a:r>
            <a:r>
              <a:rPr lang="fa-IR" b="0" i="0" smtClean="0">
                <a:solidFill>
                  <a:srgbClr val="000000"/>
                </a:solidFill>
                <a:effectLst/>
                <a:latin typeface="BMitra"/>
                <a:cs typeface="B Zar" panose="00000400000000000000" pitchFamily="2" charset="-78"/>
              </a:rPr>
              <a:t>كتاب تكنيك و تمدن، سه نوع تمدن را با سه نوع تكنولوژي در ارتباط ميدانست و به عبارت ديگـر، آنها را بر اساس ماديت تكنولوژي تبيين ميكرد.</a:t>
            </a:r>
            <a:br>
              <a:rPr lang="fa-IR" b="0" i="0" smtClean="0">
                <a:solidFill>
                  <a:srgbClr val="000000"/>
                </a:solidFill>
                <a:effectLst/>
                <a:latin typeface="BMitra"/>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7229822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Mitra"/>
                <a:cs typeface="B Zar" panose="00000400000000000000" pitchFamily="2" charset="-78"/>
              </a:rPr>
              <a:t>مبناي جامعهشناختي نظرية نظامهاي اجتماعي - تكنيكي، دو اصلي است كـه از آثـار هيـوس سرچشمه ميگيرد. وي (هيوس، 1986)استعارة </a:t>
            </a:r>
            <a:r>
              <a:rPr lang="fa-IR">
                <a:solidFill>
                  <a:srgbClr val="000000"/>
                </a:solidFill>
                <a:latin typeface="TimesNewRomanPSMT"/>
                <a:cs typeface="B Zar" panose="00000400000000000000" pitchFamily="2" charset="-78"/>
              </a:rPr>
              <a:t>"</a:t>
            </a:r>
            <a:r>
              <a:rPr lang="fa-IR" b="1">
                <a:solidFill>
                  <a:srgbClr val="FF0000"/>
                </a:solidFill>
                <a:latin typeface="BMitra"/>
                <a:cs typeface="B Zar" panose="00000400000000000000" pitchFamily="2" charset="-78"/>
              </a:rPr>
              <a:t>شبكههاي ناهمسان</a:t>
            </a:r>
            <a:r>
              <a:rPr lang="fa-IR">
                <a:solidFill>
                  <a:srgbClr val="000000"/>
                </a:solidFill>
                <a:latin typeface="TimesNewRomanPSMT"/>
                <a:cs typeface="B Zar" panose="00000400000000000000" pitchFamily="2" charset="-78"/>
              </a:rPr>
              <a:t>" </a:t>
            </a:r>
            <a:r>
              <a:rPr lang="fa-IR" sz="1200">
                <a:solidFill>
                  <a:srgbClr val="000000"/>
                </a:solidFill>
                <a:latin typeface="BMitra"/>
                <a:cs typeface="B Zar" panose="00000400000000000000" pitchFamily="2" charset="-78"/>
              </a:rPr>
              <a:t>2</a:t>
            </a:r>
            <a:r>
              <a:rPr lang="fa-IR">
                <a:solidFill>
                  <a:srgbClr val="000000"/>
                </a:solidFill>
                <a:latin typeface="BMitra"/>
                <a:cs typeface="B Zar" panose="00000400000000000000" pitchFamily="2" charset="-78"/>
              </a:rPr>
              <a:t>را براي توصـيف </a:t>
            </a:r>
            <a:r>
              <a:rPr lang="fa-IR" smtClean="0">
                <a:solidFill>
                  <a:srgbClr val="000000"/>
                </a:solidFill>
                <a:latin typeface="BMitra"/>
                <a:cs typeface="B Zar" panose="00000400000000000000" pitchFamily="2" charset="-78"/>
              </a:rPr>
              <a:t>چگـونگي عمل </a:t>
            </a:r>
            <a:r>
              <a:rPr lang="fa-IR">
                <a:solidFill>
                  <a:srgbClr val="000000"/>
                </a:solidFill>
                <a:latin typeface="BMitra"/>
                <a:cs typeface="B Zar" panose="00000400000000000000" pitchFamily="2" charset="-78"/>
              </a:rPr>
              <a:t>مصنوعات فيزيكي، سازمانها )شركتهاي سازنده، بانـكهـاي سـرمايهگـذار، آزمايشـگاههـاي تحقيق و </a:t>
            </a:r>
            <a:r>
              <a:rPr lang="fa-IR" smtClean="0">
                <a:solidFill>
                  <a:srgbClr val="000000"/>
                </a:solidFill>
                <a:latin typeface="BMitra"/>
                <a:cs typeface="B Zar" panose="00000400000000000000" pitchFamily="2" charset="-78"/>
              </a:rPr>
              <a:t>توسعه، </a:t>
            </a:r>
            <a:r>
              <a:rPr lang="fa-IR">
                <a:solidFill>
                  <a:srgbClr val="000000"/>
                </a:solidFill>
                <a:latin typeface="BMitra"/>
                <a:cs typeface="B Zar" panose="00000400000000000000" pitchFamily="2" charset="-78"/>
              </a:rPr>
              <a:t>منابع طبيعي، عناصر علمي (كتب و مقالات)، مؤلفههاي قانونگذار </a:t>
            </a:r>
            <a:r>
              <a:rPr lang="fa-IR" smtClean="0">
                <a:solidFill>
                  <a:srgbClr val="000000"/>
                </a:solidFill>
                <a:latin typeface="BMitra"/>
                <a:cs typeface="B Zar" panose="00000400000000000000" pitchFamily="2" charset="-78"/>
              </a:rPr>
              <a:t>(قوانين) </a:t>
            </a:r>
            <a:r>
              <a:rPr lang="fa-IR">
                <a:solidFill>
                  <a:srgbClr val="000000"/>
                </a:solidFill>
                <a:latin typeface="BMitra"/>
                <a:cs typeface="B Zar" panose="00000400000000000000" pitchFamily="2" charset="-78"/>
              </a:rPr>
              <a:t>بـه كـار گرفته است تا نشان دهد كه اين اجزاء، چگونه با يكديگر تركيب ميشوند تا يك سيستم )مثلاً شبكة</a:t>
            </a:r>
            <a:r>
              <a:rPr lang="fa-IR">
                <a:solidFill>
                  <a:prstClr val="black"/>
                </a:solidFill>
                <a:cs typeface="B Zar" panose="00000400000000000000" pitchFamily="2" charset="-78"/>
              </a:rPr>
              <a:t> </a:t>
            </a:r>
            <a:r>
              <a:rPr lang="fa-IR">
                <a:solidFill>
                  <a:srgbClr val="000000"/>
                </a:solidFill>
                <a:latin typeface="BMitra"/>
                <a:cs typeface="B Zar" panose="00000400000000000000" pitchFamily="2" charset="-78"/>
              </a:rPr>
              <a:t>برقرساني( بتواند كار كند. يك نمونة اين نظامها، در شكل زيـر ديـده مـيشـود كـه بـراي سيسـتم حملونقل جادهاي </a:t>
            </a:r>
            <a:r>
              <a:rPr lang="fa-IR" smtClean="0">
                <a:solidFill>
                  <a:srgbClr val="000000"/>
                </a:solidFill>
                <a:latin typeface="BMitra"/>
                <a:cs typeface="B Zar" panose="00000400000000000000" pitchFamily="2" charset="-78"/>
              </a:rPr>
              <a:t>(گيلز</a:t>
            </a:r>
            <a:r>
              <a:rPr lang="fa-IR">
                <a:solidFill>
                  <a:srgbClr val="000000"/>
                </a:solidFill>
                <a:latin typeface="BMitra"/>
                <a:cs typeface="B Zar" panose="00000400000000000000" pitchFamily="2" charset="-78"/>
              </a:rPr>
              <a:t>، </a:t>
            </a:r>
            <a:r>
              <a:rPr lang="fa-IR" smtClean="0">
                <a:solidFill>
                  <a:srgbClr val="000000"/>
                </a:solidFill>
                <a:latin typeface="BMitra"/>
                <a:cs typeface="B Zar" panose="00000400000000000000" pitchFamily="2" charset="-78"/>
              </a:rPr>
              <a:t>20- </a:t>
            </a:r>
            <a:r>
              <a:rPr lang="fa-IR">
                <a:solidFill>
                  <a:srgbClr val="000000"/>
                </a:solidFill>
                <a:latin typeface="BMitra"/>
                <a:cs typeface="B Zar" panose="00000400000000000000" pitchFamily="2" charset="-78"/>
              </a:rPr>
              <a:t>19 : </a:t>
            </a:r>
            <a:r>
              <a:rPr lang="fa-IR" smtClean="0">
                <a:solidFill>
                  <a:srgbClr val="000000"/>
                </a:solidFill>
                <a:latin typeface="BMitra"/>
                <a:cs typeface="B Zar" panose="00000400000000000000" pitchFamily="2" charset="-78"/>
              </a:rPr>
              <a:t>2004) است</a:t>
            </a:r>
            <a:r>
              <a:rPr lang="fa-IR" smtClean="0">
                <a:solidFill>
                  <a:prstClr val="black"/>
                </a:solidFill>
                <a:cs typeface="B Zar" panose="00000400000000000000" pitchFamily="2" charset="-78"/>
              </a:rPr>
              <a:t> </a:t>
            </a:r>
            <a:endParaRPr lang="fa-IR">
              <a:solidFill>
                <a:prstClr val="black"/>
              </a:solidFill>
              <a:cs typeface="B Zar" panose="00000400000000000000" pitchFamily="2" charset="-78"/>
            </a:endParaRPr>
          </a:p>
          <a:p>
            <a:endParaRPr lang="fa-IR"/>
          </a:p>
        </p:txBody>
      </p:sp>
    </p:spTree>
    <p:extLst>
      <p:ext uri="{BB962C8B-B14F-4D97-AF65-F5344CB8AC3E}">
        <p14:creationId xmlns:p14="http://schemas.microsoft.com/office/powerpoint/2010/main" val="1639208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 فوکویوما از </a:t>
            </a:r>
            <a:r>
              <a:rPr lang="fa-IR" b="1">
                <a:solidFill>
                  <a:srgbClr val="FF0000"/>
                </a:solidFill>
                <a:cs typeface="B Zar" panose="00000400000000000000" pitchFamily="2" charset="-78"/>
              </a:rPr>
              <a:t>رابطه تغییرات بیوتکنولوژیک  جدید </a:t>
            </a:r>
            <a:r>
              <a:rPr lang="fa-IR">
                <a:solidFill>
                  <a:prstClr val="black"/>
                </a:solidFill>
                <a:cs typeface="B Zar" panose="00000400000000000000" pitchFamily="2" charset="-78"/>
              </a:rPr>
              <a:t>و </a:t>
            </a:r>
            <a:r>
              <a:rPr lang="fa-IR">
                <a:solidFill>
                  <a:srgbClr val="0070C0"/>
                </a:solidFill>
                <a:cs typeface="B Zar" panose="00000400000000000000" pitchFamily="2" charset="-78"/>
              </a:rPr>
              <a:t>تغییرات اجتماعی </a:t>
            </a:r>
            <a:r>
              <a:rPr lang="fa-IR">
                <a:solidFill>
                  <a:prstClr val="black"/>
                </a:solidFill>
                <a:cs typeface="B Zar" panose="00000400000000000000" pitchFamily="2" charset="-78"/>
              </a:rPr>
              <a:t>و </a:t>
            </a:r>
            <a:r>
              <a:rPr lang="fa-IR">
                <a:solidFill>
                  <a:srgbClr val="00B050"/>
                </a:solidFill>
                <a:cs typeface="B Zar" panose="00000400000000000000" pitchFamily="2" charset="-78"/>
              </a:rPr>
              <a:t>اثرش بر دموکراسی و سایر حوزه ها</a:t>
            </a:r>
            <a:r>
              <a:rPr lang="fa-IR">
                <a:solidFill>
                  <a:prstClr val="black"/>
                </a:solidFill>
                <a:cs typeface="B Zar" panose="00000400000000000000" pitchFamily="2" charset="-78"/>
              </a:rPr>
              <a:t> (مانند ورزش و بازی های المپیک کار، حقوق و قوانین، بیوتروریسم و...) سخن می گوید و بیجکر – یکی از بنیانگذاران جامعه شناسی تکنولوژی- آسیب پذیری تکنولوژیکی را جزء جدایی ناپذیر تکنولوژی های جدید می داند که جامعه شناسان باید آن را به عنوان یکی از حوزه های جدید پژوهش، به طور جدی مورد توجه قرار دهند (بیجکر،  2004، 1)</a:t>
            </a:r>
          </a:p>
        </p:txBody>
      </p:sp>
    </p:spTree>
    <p:extLst>
      <p:ext uri="{BB962C8B-B14F-4D97-AF65-F5344CB8AC3E}">
        <p14:creationId xmlns:p14="http://schemas.microsoft.com/office/powerpoint/2010/main" val="7498681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98120" y="1690688"/>
            <a:ext cx="8804486" cy="4497466"/>
          </a:xfrm>
          <a:prstGeom prst="rect">
            <a:avLst/>
          </a:prstGeom>
        </p:spPr>
      </p:pic>
    </p:spTree>
    <p:extLst>
      <p:ext uri="{BB962C8B-B14F-4D97-AF65-F5344CB8AC3E}">
        <p14:creationId xmlns:p14="http://schemas.microsoft.com/office/powerpoint/2010/main" val="36512387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fa-IR" b="0" i="0" smtClean="0">
                <a:solidFill>
                  <a:srgbClr val="000000"/>
                </a:solidFill>
                <a:effectLst/>
                <a:latin typeface="BMitra"/>
                <a:cs typeface="B Zar" panose="00000400000000000000" pitchFamily="2" charset="-78"/>
              </a:rPr>
              <a:t>ه نظر هيوس (113 : 1987) نظامها اغلب به صورت تكنولوژيك پديد ميآينـد، امـا در طـول زمان، رشد ميكنند، توسعه مييابند و كنشگران و عوامل اجتماعي و تكنيكي بيشتري را در خود وارد ميكنند. همزمان با رشد اين نظام، </a:t>
            </a:r>
            <a:r>
              <a:rPr lang="fa-IR" b="1" i="0" smtClean="0">
                <a:solidFill>
                  <a:srgbClr val="FF0000"/>
                </a:solidFill>
                <a:effectLst/>
                <a:latin typeface="BMitra"/>
                <a:cs typeface="B Zar" panose="00000400000000000000" pitchFamily="2" charset="-78"/>
              </a:rPr>
              <a:t>مومنتوم</a:t>
            </a:r>
            <a:r>
              <a:rPr lang="fa-IR" b="0" i="0" smtClean="0">
                <a:solidFill>
                  <a:srgbClr val="000000"/>
                </a:solidFill>
                <a:effectLst/>
                <a:latin typeface="BMitra"/>
                <a:cs typeface="B Zar" panose="00000400000000000000" pitchFamily="2" charset="-78"/>
              </a:rPr>
              <a:t> يا </a:t>
            </a:r>
            <a:r>
              <a:rPr lang="fa-IR" b="1" i="0" smtClean="0">
                <a:solidFill>
                  <a:srgbClr val="FF0000"/>
                </a:solidFill>
                <a:effectLst/>
                <a:latin typeface="BMitra"/>
                <a:cs typeface="B Zar" panose="00000400000000000000" pitchFamily="2" charset="-78"/>
              </a:rPr>
              <a:t>تكانة تكنولوژيكي </a:t>
            </a:r>
            <a:r>
              <a:rPr lang="fa-IR" b="0" i="0" smtClean="0">
                <a:solidFill>
                  <a:srgbClr val="000000"/>
                </a:solidFill>
                <a:effectLst/>
                <a:latin typeface="BMitra"/>
                <a:cs typeface="B Zar" panose="00000400000000000000" pitchFamily="2" charset="-78"/>
              </a:rPr>
              <a:t>آن نيز افزايش مييابد (هر چند يك</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ركود، ميتواند آن را درهم شكند.) از اين رو، ميتوان اين دو اصل را چنين بيان كرد:</a:t>
            </a:r>
          </a:p>
          <a:p>
            <a:pPr algn="just"/>
            <a:endParaRPr lang="fa-IR" b="0" i="0" smtClean="0">
              <a:solidFill>
                <a:srgbClr val="000000"/>
              </a:solidFill>
              <a:effectLst/>
              <a:latin typeface="BMitra"/>
              <a:cs typeface="B Zar" panose="00000400000000000000" pitchFamily="2" charset="-78"/>
            </a:endParaRPr>
          </a:p>
          <a:p>
            <a:pPr algn="just"/>
            <a:r>
              <a:rPr lang="fa-IR" b="0" i="0" smtClean="0">
                <a:solidFill>
                  <a:srgbClr val="000000"/>
                </a:solidFill>
                <a:effectLst/>
                <a:latin typeface="BMitra"/>
                <a:cs typeface="B Zar" panose="00000400000000000000" pitchFamily="2" charset="-78"/>
              </a:rPr>
              <a:t>1- </a:t>
            </a:r>
            <a:r>
              <a:rPr lang="fa-IR" b="1" i="0" smtClean="0">
                <a:solidFill>
                  <a:srgbClr val="FF0000"/>
                </a:solidFill>
                <a:effectLst/>
                <a:latin typeface="BMitra"/>
                <a:cs typeface="B Zar" panose="00000400000000000000" pitchFamily="2" charset="-78"/>
              </a:rPr>
              <a:t>نامتجانس بودن تكنولوژي</a:t>
            </a:r>
            <a:r>
              <a:rPr lang="fa-IR" b="0" i="0" smtClean="0">
                <a:solidFill>
                  <a:srgbClr val="000000"/>
                </a:solidFill>
                <a:effectLst/>
                <a:latin typeface="BMitra"/>
                <a:cs typeface="B Zar" panose="00000400000000000000" pitchFamily="2" charset="-78"/>
              </a:rPr>
              <a:t>: اينكه تكنولوژي، اختراع و ابداعي صـرفاً مـادي نيسـت، بلكـه </a:t>
            </a:r>
            <a:r>
              <a:rPr lang="fa-IR" smtClean="0"/>
              <a:t>نوعيت مهندسي</a:t>
            </a:r>
            <a:r>
              <a:rPr lang="fa-IR" b="0" i="0" smtClean="0">
                <a:solidFill>
                  <a:srgbClr val="000000"/>
                </a:solidFill>
                <a:effectLst/>
                <a:latin typeface="BMitra"/>
                <a:cs typeface="B Zar" panose="00000400000000000000" pitchFamily="2" charset="-78"/>
              </a:rPr>
              <a:t> نامتجانس است.</a:t>
            </a:r>
          </a:p>
          <a:p>
            <a:pPr marL="0" indent="0" algn="just">
              <a:buNone/>
            </a:pPr>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endParaRPr lang="fa-IR" b="0" i="0" smtClean="0">
              <a:solidFill>
                <a:srgbClr val="000000"/>
              </a:solidFill>
              <a:effectLst/>
              <a:latin typeface="BMitra"/>
              <a:cs typeface="B Zar" panose="00000400000000000000" pitchFamily="2" charset="-78"/>
            </a:endParaRPr>
          </a:p>
          <a:p>
            <a:pPr algn="just"/>
            <a:r>
              <a:rPr lang="fa-IR" b="0" i="0" smtClean="0">
                <a:solidFill>
                  <a:srgbClr val="000000"/>
                </a:solidFill>
                <a:effectLst/>
                <a:latin typeface="BMitra"/>
                <a:cs typeface="B Zar" panose="00000400000000000000" pitchFamily="2" charset="-78"/>
              </a:rPr>
              <a:t>2- </a:t>
            </a:r>
            <a:r>
              <a:rPr lang="fa-IR" b="1" i="0" smtClean="0">
                <a:solidFill>
                  <a:srgbClr val="FF0000"/>
                </a:solidFill>
                <a:effectLst/>
                <a:latin typeface="BMitra"/>
                <a:cs typeface="B Zar" panose="00000400000000000000" pitchFamily="2" charset="-78"/>
              </a:rPr>
              <a:t>كاركردهاي مبتني بر پيوندهاي نامتجانس</a:t>
            </a:r>
            <a:r>
              <a:rPr lang="fa-IR" b="0" i="0" smtClean="0">
                <a:solidFill>
                  <a:srgbClr val="000000"/>
                </a:solidFill>
                <a:effectLst/>
                <a:latin typeface="BMitra"/>
                <a:cs typeface="B Zar" panose="00000400000000000000" pitchFamily="2" charset="-78"/>
              </a:rPr>
              <a:t>: اينكه كاركرد تكنولوژيها و سيستمهاي فنـي، مستلزم پيوند ميان عناصر نامتجانس است</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2553419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MitraBold"/>
                <a:cs typeface="B Zar" panose="00000400000000000000" pitchFamily="2" charset="-78"/>
              </a:rPr>
              <a:t>ظامهاي اجتماعي - تكنيكي چندسطحي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1" i="0" smtClean="0">
                <a:solidFill>
                  <a:srgbClr val="FF0000"/>
                </a:solidFill>
                <a:effectLst/>
                <a:latin typeface="BMitra"/>
                <a:cs typeface="B Zar" panose="00000400000000000000" pitchFamily="2" charset="-78"/>
              </a:rPr>
              <a:t>نظامهاي اجتماعي - تكنيكي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چندسطحي متشكل از خوشهاي از عناصر، از قبيل تكنولـوژي، قوانين و مقررات، رفتار كاربران و بازارها، معاني فرهنگـي، زيرسـاختهـا، شـبكههـاي نگهداشـت </a:t>
            </a:r>
            <a:r>
              <a:rPr lang="fa-IR" smtClean="0">
                <a:solidFill>
                  <a:srgbClr val="000000"/>
                </a:solidFill>
                <a:latin typeface="BMitra"/>
                <a:cs typeface="B Zar" panose="00000400000000000000" pitchFamily="2" charset="-78"/>
              </a:rPr>
              <a:t>شبكه هاي </a:t>
            </a:r>
            <a:r>
              <a:rPr lang="fa-IR">
                <a:solidFill>
                  <a:srgbClr val="000000"/>
                </a:solidFill>
                <a:latin typeface="BMitra"/>
                <a:cs typeface="B Zar" panose="00000400000000000000" pitchFamily="2" charset="-78"/>
              </a:rPr>
              <a:t>تأمين است </a:t>
            </a:r>
            <a:r>
              <a:rPr lang="fa-IR" smtClean="0">
                <a:solidFill>
                  <a:srgbClr val="000000"/>
                </a:solidFill>
                <a:latin typeface="BMitra"/>
                <a:cs typeface="B Zar" panose="00000400000000000000" pitchFamily="2" charset="-78"/>
              </a:rPr>
              <a:t>(گيلز</a:t>
            </a:r>
            <a:r>
              <a:rPr lang="fa-IR">
                <a:solidFill>
                  <a:srgbClr val="000000"/>
                </a:solidFill>
                <a:latin typeface="BMitra"/>
                <a:cs typeface="B Zar" panose="00000400000000000000" pitchFamily="2" charset="-78"/>
              </a:rPr>
              <a:t>، </a:t>
            </a:r>
            <a:r>
              <a:rPr lang="fa-IR" smtClean="0">
                <a:solidFill>
                  <a:srgbClr val="000000"/>
                </a:solidFill>
                <a:latin typeface="BMitra"/>
                <a:cs typeface="B Zar" panose="00000400000000000000" pitchFamily="2" charset="-78"/>
              </a:rPr>
              <a:t>.365 </a:t>
            </a:r>
            <a:r>
              <a:rPr lang="fa-IR">
                <a:solidFill>
                  <a:srgbClr val="000000"/>
                </a:solidFill>
                <a:latin typeface="BMitra"/>
                <a:cs typeface="B Zar" panose="00000400000000000000" pitchFamily="2" charset="-78"/>
              </a:rPr>
              <a:t>:</a:t>
            </a:r>
            <a:r>
              <a:rPr lang="fa-IR" smtClean="0">
                <a:solidFill>
                  <a:srgbClr val="000000"/>
                </a:solidFill>
                <a:latin typeface="BMitra"/>
                <a:cs typeface="B Zar" panose="00000400000000000000" pitchFamily="2" charset="-78"/>
              </a:rPr>
              <a:t>2005) اين </a:t>
            </a:r>
            <a:r>
              <a:rPr lang="fa-IR">
                <a:solidFill>
                  <a:srgbClr val="000000"/>
                </a:solidFill>
                <a:latin typeface="BMitra"/>
                <a:cs typeface="B Zar" panose="00000400000000000000" pitchFamily="2" charset="-78"/>
              </a:rPr>
              <a:t>نظريه، اخيـراً توسـط فرانـك گيلـز </a:t>
            </a:r>
            <a:r>
              <a:rPr lang="fa-IR" smtClean="0">
                <a:solidFill>
                  <a:srgbClr val="000000"/>
                </a:solidFill>
                <a:latin typeface="BMitra"/>
                <a:cs typeface="B Zar" panose="00000400000000000000" pitchFamily="2" charset="-78"/>
              </a:rPr>
              <a:t>( </a:t>
            </a:r>
            <a:r>
              <a:rPr lang="fa-IR">
                <a:solidFill>
                  <a:srgbClr val="000000"/>
                </a:solidFill>
                <a:latin typeface="BMitra"/>
                <a:cs typeface="B Zar" panose="00000400000000000000" pitchFamily="2" charset="-78"/>
              </a:rPr>
              <a:t>2005 ،</a:t>
            </a:r>
            <a:r>
              <a:rPr lang="fa-IR" smtClean="0">
                <a:solidFill>
                  <a:srgbClr val="000000"/>
                </a:solidFill>
                <a:latin typeface="BMitra"/>
                <a:cs typeface="B Zar" panose="00000400000000000000" pitchFamily="2" charset="-78"/>
              </a:rPr>
              <a:t>2002و 2004)و </a:t>
            </a:r>
            <a:r>
              <a:rPr lang="fa-IR">
                <a:solidFill>
                  <a:srgbClr val="000000"/>
                </a:solidFill>
                <a:latin typeface="BMitra"/>
                <a:cs typeface="B Zar" panose="00000400000000000000" pitchFamily="2" charset="-78"/>
              </a:rPr>
              <a:t>همكارانش </a:t>
            </a:r>
            <a:r>
              <a:rPr lang="fa-IR" smtClean="0">
                <a:solidFill>
                  <a:srgbClr val="000000"/>
                </a:solidFill>
                <a:latin typeface="BMitra"/>
                <a:cs typeface="B Zar" panose="00000400000000000000" pitchFamily="2" charset="-78"/>
              </a:rPr>
              <a:t>(اسكات والزن) </a:t>
            </a:r>
            <a:r>
              <a:rPr lang="fa-IR">
                <a:solidFill>
                  <a:srgbClr val="000000"/>
                </a:solidFill>
                <a:latin typeface="BMitra"/>
                <a:cs typeface="B Zar" panose="00000400000000000000" pitchFamily="2" charset="-78"/>
              </a:rPr>
              <a:t>با توسعة نظرية نظامهاي هيوس و تلفيق مفـاهيمي از </a:t>
            </a:r>
            <a:r>
              <a:rPr lang="fa-IR" b="1" smtClean="0">
                <a:solidFill>
                  <a:srgbClr val="FF0000"/>
                </a:solidFill>
                <a:latin typeface="BMitra"/>
                <a:cs typeface="B Zar" panose="00000400000000000000" pitchFamily="2" charset="-78"/>
              </a:rPr>
              <a:t>نظريـات اقتصاد </a:t>
            </a:r>
            <a:r>
              <a:rPr lang="fa-IR" b="1">
                <a:solidFill>
                  <a:srgbClr val="FF0000"/>
                </a:solidFill>
                <a:latin typeface="BMitra"/>
                <a:cs typeface="B Zar" panose="00000400000000000000" pitchFamily="2" charset="-78"/>
              </a:rPr>
              <a:t>تكاملي در </a:t>
            </a:r>
            <a:r>
              <a:rPr lang="fa-IR" b="1" smtClean="0">
                <a:solidFill>
                  <a:srgbClr val="FF0000"/>
                </a:solidFill>
                <a:latin typeface="BMitra"/>
                <a:cs typeface="B Zar" panose="00000400000000000000" pitchFamily="2" charset="-78"/>
              </a:rPr>
              <a:t>جامعه شناسي </a:t>
            </a:r>
            <a:r>
              <a:rPr lang="fa-IR" b="1">
                <a:solidFill>
                  <a:srgbClr val="FF0000"/>
                </a:solidFill>
                <a:latin typeface="BMitra"/>
                <a:cs typeface="B Zar" panose="00000400000000000000" pitchFamily="2" charset="-78"/>
              </a:rPr>
              <a:t>تكنولوژي</a:t>
            </a:r>
            <a:r>
              <a:rPr lang="fa-IR">
                <a:solidFill>
                  <a:srgbClr val="000000"/>
                </a:solidFill>
                <a:latin typeface="BMitra"/>
                <a:cs typeface="B Zar" panose="00000400000000000000" pitchFamily="2" charset="-78"/>
              </a:rPr>
              <a:t>، براي تبيين پيدايش نـوآوريهـاي سيسـتمي و </a:t>
            </a:r>
            <a:r>
              <a:rPr lang="fa-IR" smtClean="0">
                <a:solidFill>
                  <a:srgbClr val="000000"/>
                </a:solidFill>
                <a:latin typeface="BMitra"/>
                <a:cs typeface="B Zar" panose="00000400000000000000" pitchFamily="2" charset="-78"/>
              </a:rPr>
              <a:t>چگـونگي گذار </a:t>
            </a:r>
            <a:r>
              <a:rPr lang="fa-IR">
                <a:solidFill>
                  <a:srgbClr val="000000"/>
                </a:solidFill>
                <a:latin typeface="BMitra"/>
                <a:cs typeface="B Zar" panose="00000400000000000000" pitchFamily="2" charset="-78"/>
              </a:rPr>
              <a:t>از يك نظام تكنولوژيك به نظامي ديگر مطرح </a:t>
            </a:r>
            <a:r>
              <a:rPr lang="fa-IR" smtClean="0">
                <a:solidFill>
                  <a:srgbClr val="000000"/>
                </a:solidFill>
                <a:latin typeface="BMitra"/>
                <a:cs typeface="B Zar" panose="00000400000000000000" pitchFamily="2" charset="-78"/>
              </a:rPr>
              <a:t>شد</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1660736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 مبداء نظرية آنهـا، بررسـي اثرگـذاري انـواع نـوآوري نـوآوري تـدريجي، بنيـادين، نـوآوري در نظـام تكنولـوژيكي و نـوآوري فنـي </a:t>
            </a:r>
            <a:r>
              <a:rPr lang="fa-IR" b="0" i="0" smtClean="0">
                <a:solidFill>
                  <a:srgbClr val="000000"/>
                </a:solidFill>
                <a:effectLst/>
                <a:latin typeface="TimesNewRomanPSMT"/>
                <a:cs typeface="B Zar" panose="00000400000000000000" pitchFamily="2" charset="-78"/>
              </a:rPr>
              <a:t>_ </a:t>
            </a:r>
            <a:r>
              <a:rPr lang="fa-IR" b="0" i="0" smtClean="0">
                <a:solidFill>
                  <a:srgbClr val="000000"/>
                </a:solidFill>
                <a:effectLst/>
                <a:latin typeface="BMitra"/>
                <a:cs typeface="B Zar" panose="00000400000000000000" pitchFamily="2" charset="-78"/>
              </a:rPr>
              <a:t>اجتمـاعي (پارادايمي) يا به عبارتي امواج بلند (آبرنتي و كلارك 1985)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بر بازار و چگونگي توسـعة نظـامهـاي اجتماعي تكنيكي با آنهاست</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643952"/>
            <a:ext cx="3193576" cy="14466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نـوآوري فنـي </a:t>
            </a:r>
            <a:r>
              <a:rPr lang="fa-IR" sz="2800" b="1">
                <a:solidFill>
                  <a:srgbClr val="FF0000"/>
                </a:solidFill>
                <a:latin typeface="TimesNewRomanPSMT"/>
                <a:cs typeface="B Zar" panose="00000400000000000000" pitchFamily="2" charset="-78"/>
              </a:rPr>
              <a:t>_ </a:t>
            </a:r>
            <a:r>
              <a:rPr lang="fa-IR" sz="2800" b="1">
                <a:solidFill>
                  <a:srgbClr val="FF0000"/>
                </a:solidFill>
                <a:latin typeface="BMitra"/>
                <a:cs typeface="B Zar" panose="00000400000000000000" pitchFamily="2" charset="-78"/>
              </a:rPr>
              <a:t>اجتمـاعي</a:t>
            </a:r>
            <a:endParaRPr lang="fa-IR" b="1">
              <a:solidFill>
                <a:srgbClr val="FF0000"/>
              </a:solidFill>
            </a:endParaRPr>
          </a:p>
        </p:txBody>
      </p:sp>
    </p:spTree>
    <p:extLst>
      <p:ext uri="{BB962C8B-B14F-4D97-AF65-F5344CB8AC3E}">
        <p14:creationId xmlns:p14="http://schemas.microsoft.com/office/powerpoint/2010/main" val="22141208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آبرنتــي و كــلارك (13-14 :1985) چهارگونــه نــوآوري مــذكور را بــا دو بعــد قابليــتهــاي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تكنولوژيك و ويژگي رابطة مشتريان با شركتهاي دارندة تكنولوژي پيوند زدهاند و هـر يـك از ايـن نوآوريها را متأثر از يك نوع پيوند و قابليت ميدانند. </a:t>
            </a:r>
            <a:r>
              <a:rPr lang="fa-IR" b="1" i="0" smtClean="0">
                <a:solidFill>
                  <a:srgbClr val="FF0000"/>
                </a:solidFill>
                <a:effectLst/>
                <a:latin typeface="BMitra"/>
                <a:cs typeface="B Zar" panose="00000400000000000000" pitchFamily="2" charset="-78"/>
              </a:rPr>
              <a:t>نوآوري تدريجي</a:t>
            </a:r>
            <a:r>
              <a:rPr lang="fa-IR" b="0" i="0" smtClean="0">
                <a:solidFill>
                  <a:srgbClr val="000000"/>
                </a:solidFill>
                <a:effectLst/>
                <a:latin typeface="BMitra"/>
                <a:cs typeface="B Zar" panose="00000400000000000000" pitchFamily="2" charset="-78"/>
              </a:rPr>
              <a:t>، حفظ كنندة تكنولوژي موجـود و نيز كاربران آن است. درحاليكه نوآوري ريشهاي يا انقلابي، بـا حفـظ پيونـدهاي موجـود بـازار بـا مشتري، موجب از بين بردن قابليتهاي تكنولوژي موجـود مـيشـود. تأثيرگـذارترين نـوع نـوآوري، معمارانه يا نوآوري در تغيير نظام اجتماعي</a:t>
            </a:r>
            <a:r>
              <a:rPr lang="fa-IR" b="0" i="0" smtClean="0">
                <a:solidFill>
                  <a:srgbClr val="000000"/>
                </a:solidFill>
                <a:effectLst/>
                <a:latin typeface="TimesNewRomanPSMT"/>
                <a:cs typeface="B Zar" panose="00000400000000000000" pitchFamily="2" charset="-78"/>
              </a:rPr>
              <a:t>_</a:t>
            </a:r>
            <a:r>
              <a:rPr lang="fa-IR" b="0" i="0" smtClean="0">
                <a:solidFill>
                  <a:srgbClr val="000000"/>
                </a:solidFill>
                <a:effectLst/>
                <a:latin typeface="BMitra"/>
                <a:cs typeface="B Zar" panose="00000400000000000000" pitchFamily="2" charset="-78"/>
              </a:rPr>
              <a:t>تكنيكي (پارادايمي) است كـه هـم تكنولـوژي كنـوني را منسوخ ميكند و هم رابطة كاربران آن را با بازار دگرگون ميسازد</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913195"/>
            <a:ext cx="2442949" cy="11054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نوآوري تدريجي</a:t>
            </a:r>
            <a:endParaRPr lang="fa-IR" b="1">
              <a:solidFill>
                <a:srgbClr val="FF0000"/>
              </a:solidFill>
            </a:endParaRPr>
          </a:p>
        </p:txBody>
      </p:sp>
      <p:sp>
        <p:nvSpPr>
          <p:cNvPr id="5" name="Flowchart: Process 4"/>
          <p:cNvSpPr/>
          <p:nvPr/>
        </p:nvSpPr>
        <p:spPr>
          <a:xfrm>
            <a:off x="6864824" y="4817660"/>
            <a:ext cx="2825087" cy="12010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تغيير نظام اجتماعي</a:t>
            </a:r>
            <a:r>
              <a:rPr lang="fa-IR" sz="2800" b="1">
                <a:solidFill>
                  <a:srgbClr val="FF0000"/>
                </a:solidFill>
                <a:latin typeface="TimesNewRomanPSMT"/>
                <a:cs typeface="B Zar" panose="00000400000000000000" pitchFamily="2" charset="-78"/>
              </a:rPr>
              <a:t>_</a:t>
            </a:r>
            <a:r>
              <a:rPr lang="fa-IR" sz="2800" b="1">
                <a:solidFill>
                  <a:srgbClr val="FF0000"/>
                </a:solidFill>
                <a:latin typeface="BMitra"/>
                <a:cs typeface="B Zar" panose="00000400000000000000" pitchFamily="2" charset="-78"/>
              </a:rPr>
              <a:t>تكنيكي</a:t>
            </a:r>
            <a:endParaRPr lang="fa-IR" b="1">
              <a:solidFill>
                <a:srgbClr val="FF0000"/>
              </a:solidFill>
            </a:endParaRPr>
          </a:p>
        </p:txBody>
      </p:sp>
    </p:spTree>
    <p:extLst>
      <p:ext uri="{BB962C8B-B14F-4D97-AF65-F5344CB8AC3E}">
        <p14:creationId xmlns:p14="http://schemas.microsoft.com/office/powerpoint/2010/main" val="28650050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175288" y="1690688"/>
            <a:ext cx="7841423" cy="4201251"/>
          </a:xfrm>
          <a:prstGeom prst="rect">
            <a:avLst/>
          </a:prstGeom>
        </p:spPr>
      </p:pic>
    </p:spTree>
    <p:extLst>
      <p:ext uri="{BB962C8B-B14F-4D97-AF65-F5344CB8AC3E}">
        <p14:creationId xmlns:p14="http://schemas.microsoft.com/office/powerpoint/2010/main" val="10794647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خلق يك موقعيت نو يا بازاري، با حفظ يا گسترش تكنولوژي موجود، اما از بين رفـتن پيونـدها</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همراه است. به عبارت ديگر، بازارهايي جديد با محصولاتي نـو كشـف مـيشـوند. نـوآوري راديكـال بنيادين نيز گرچه تكنولوژي موجود را از بين ميبرد، اما بازار قبلي )پيونـد ميـان مصـرفكننـدگان( را حفظ ميكند.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5154699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Mitra"/>
                <a:cs typeface="B Zar" panose="00000400000000000000" pitchFamily="2" charset="-78"/>
              </a:rPr>
              <a:t>به نظر </a:t>
            </a:r>
            <a:r>
              <a:rPr lang="fa-IR" b="1">
                <a:solidFill>
                  <a:srgbClr val="FF0000"/>
                </a:solidFill>
                <a:latin typeface="BMitra"/>
                <a:cs typeface="B Zar" panose="00000400000000000000" pitchFamily="2" charset="-78"/>
              </a:rPr>
              <a:t>گيلز</a:t>
            </a:r>
            <a:r>
              <a:rPr lang="fa-IR">
                <a:solidFill>
                  <a:srgbClr val="000000"/>
                </a:solidFill>
                <a:latin typeface="BMitra"/>
                <a:cs typeface="B Zar" panose="00000400000000000000" pitchFamily="2" charset="-78"/>
              </a:rPr>
              <a:t> اين چهار نوع نوآوري، باعث ايجاد تغييرات كوچك يـا سيسـتمي در نظـام نوآوري يا به عبارتي نظام اجتمـاعي - تكنيكـي مـيشـوند، امـا تعريـف وي از ايـن نظـام چيسـت؟ نظامهاي اجتماعي</a:t>
            </a:r>
            <a:r>
              <a:rPr lang="fa-IR">
                <a:solidFill>
                  <a:srgbClr val="000000"/>
                </a:solidFill>
                <a:latin typeface="TimesNewRomanPSMT"/>
                <a:cs typeface="B Zar" panose="00000400000000000000" pitchFamily="2" charset="-78"/>
              </a:rPr>
              <a:t>_ </a:t>
            </a:r>
            <a:r>
              <a:rPr lang="fa-IR">
                <a:solidFill>
                  <a:srgbClr val="000000"/>
                </a:solidFill>
                <a:latin typeface="BMitra"/>
                <a:cs typeface="B Zar" panose="00000400000000000000" pitchFamily="2" charset="-78"/>
              </a:rPr>
              <a:t>تكنيكي، متشكل از خوشهاي از عناصر از قبيـل تكنولـوژي، قـوانين و مقـررات، رفتار كاربران و بازارها، معاني فرهنگي، زيرساختها، </a:t>
            </a:r>
            <a:r>
              <a:rPr lang="fa-IR" smtClean="0">
                <a:solidFill>
                  <a:srgbClr val="000000"/>
                </a:solidFill>
                <a:latin typeface="BMitra"/>
                <a:cs typeface="B Zar" panose="00000400000000000000" pitchFamily="2" charset="-78"/>
              </a:rPr>
              <a:t>شبكه هاي </a:t>
            </a:r>
            <a:r>
              <a:rPr lang="fa-IR">
                <a:solidFill>
                  <a:srgbClr val="000000"/>
                </a:solidFill>
                <a:latin typeface="BMitra"/>
                <a:cs typeface="B Zar" panose="00000400000000000000" pitchFamily="2" charset="-78"/>
              </a:rPr>
              <a:t>نگهداشت و </a:t>
            </a:r>
            <a:r>
              <a:rPr lang="fa-IR" smtClean="0">
                <a:solidFill>
                  <a:srgbClr val="000000"/>
                </a:solidFill>
                <a:latin typeface="BMitra"/>
                <a:cs typeface="B Zar" panose="00000400000000000000" pitchFamily="2" charset="-78"/>
              </a:rPr>
              <a:t>شبكه هاي </a:t>
            </a:r>
            <a:r>
              <a:rPr lang="fa-IR">
                <a:solidFill>
                  <a:srgbClr val="000000"/>
                </a:solidFill>
                <a:latin typeface="BMitra"/>
                <a:cs typeface="B Zar" panose="00000400000000000000" pitchFamily="2" charset="-78"/>
              </a:rPr>
              <a:t>تأمين است</a:t>
            </a:r>
            <a:r>
              <a:rPr lang="fa-IR">
                <a:solidFill>
                  <a:prstClr val="black"/>
                </a:solidFill>
                <a:cs typeface="B Zar" panose="00000400000000000000" pitchFamily="2" charset="-78"/>
              </a:rPr>
              <a:t> </a:t>
            </a:r>
          </a:p>
          <a:p>
            <a:endParaRPr lang="fa-IR"/>
          </a:p>
        </p:txBody>
      </p:sp>
      <p:sp>
        <p:nvSpPr>
          <p:cNvPr id="4" name="Flowchart: Process 3"/>
          <p:cNvSpPr/>
          <p:nvPr/>
        </p:nvSpPr>
        <p:spPr>
          <a:xfrm>
            <a:off x="838200" y="4121625"/>
            <a:ext cx="3630305" cy="116005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نظام اجتمـاعي - تكنيكـي</a:t>
            </a:r>
            <a:endParaRPr lang="fa-IR" b="1">
              <a:solidFill>
                <a:srgbClr val="FF0000"/>
              </a:solidFill>
            </a:endParaRPr>
          </a:p>
        </p:txBody>
      </p:sp>
    </p:spTree>
    <p:extLst>
      <p:ext uri="{BB962C8B-B14F-4D97-AF65-F5344CB8AC3E}">
        <p14:creationId xmlns:p14="http://schemas.microsoft.com/office/powerpoint/2010/main" val="34439923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گيلز براي تبيين چگونگي تغيير يك نظام اجتماعي </a:t>
            </a:r>
            <a:r>
              <a:rPr lang="fa-IR" b="0" i="0" smtClean="0">
                <a:solidFill>
                  <a:srgbClr val="000000"/>
                </a:solidFill>
                <a:effectLst/>
                <a:latin typeface="TimesNewRomanPSMT"/>
                <a:cs typeface="B Zar" panose="00000400000000000000" pitchFamily="2" charset="-78"/>
              </a:rPr>
              <a:t>_ </a:t>
            </a:r>
            <a:r>
              <a:rPr lang="fa-IR" b="0" i="0" smtClean="0">
                <a:solidFill>
                  <a:srgbClr val="000000"/>
                </a:solidFill>
                <a:effectLst/>
                <a:latin typeface="BMitra"/>
                <a:cs typeface="B Zar" panose="00000400000000000000" pitchFamily="2" charset="-78"/>
              </a:rPr>
              <a:t>تكنيكـي، ايـن نظـامهـا را چندسـطحي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تصوير ميكند تا بتواند روابط بين اجزاي مختلف را در آن تبيين كنـد. وي برخـي از مفـاهيمش را از نظرية تكاملي نلسون و وينتر (1982) اقتباس مـيكنـد. گرچـه معتقـد اسـت نظريـة آنهـا، صـرفاً در خصوص شركتها و بنگاهها و بر مبناي عقلانيت محدود</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اقتصاد نئوكلاسيك) و رويههـاي ثـابتي</a:t>
            </a:r>
            <a:r>
              <a:rPr lang="fa-IR" sz="1200" b="0" i="0" smtClean="0">
                <a:solidFill>
                  <a:srgbClr val="000000"/>
                </a:solidFill>
                <a:effectLst/>
                <a:latin typeface="BMitra"/>
                <a:cs typeface="B Zar" panose="00000400000000000000" pitchFamily="2" charset="-78"/>
              </a:rPr>
              <a:t>2 </a:t>
            </a:r>
            <a:r>
              <a:rPr lang="fa-IR" b="0" i="0" smtClean="0">
                <a:solidFill>
                  <a:srgbClr val="000000"/>
                </a:solidFill>
                <a:effectLst/>
                <a:latin typeface="BMitra"/>
                <a:cs typeface="B Zar" panose="00000400000000000000" pitchFamily="2" charset="-78"/>
              </a:rPr>
              <a:t>است كه جهتدهندة كنش هستند. از نظر نلسون و وينتر، رويههاي ثابت سازماني و شـناختي، نقـش مهمي در كنشهاي سازمانها دارند. زيرا جستجوي شـناختي و فعاليـتهـاي تحقيقـي مهندسـان و مؤسسات تحقق و توسعه را به مسيرهاي خاص سوق ميدهند.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4318026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400">
                <a:solidFill>
                  <a:srgbClr val="000000"/>
                </a:solidFill>
                <a:latin typeface="BMitra"/>
                <a:cs typeface="B Zar" panose="00000400000000000000" pitchFamily="2" charset="-78"/>
              </a:rPr>
              <a:t>اين مسيرهاي خـاص </a:t>
            </a:r>
            <a:r>
              <a:rPr lang="fa-IR" sz="1000">
                <a:solidFill>
                  <a:srgbClr val="000000"/>
                </a:solidFill>
                <a:latin typeface="BMitra"/>
                <a:cs typeface="B Zar" panose="00000400000000000000" pitchFamily="2" charset="-78"/>
              </a:rPr>
              <a:t>3</a:t>
            </a:r>
            <a:r>
              <a:rPr lang="fa-IR" sz="2400">
                <a:solidFill>
                  <a:srgbClr val="000000"/>
                </a:solidFill>
                <a:latin typeface="BMitra"/>
                <a:cs typeface="B Zar" panose="00000400000000000000" pitchFamily="2" charset="-78"/>
              </a:rPr>
              <a:t>در اسـاس بـه واسطة </a:t>
            </a:r>
            <a:r>
              <a:rPr lang="fa-IR" sz="2400" smtClean="0">
                <a:solidFill>
                  <a:srgbClr val="000000"/>
                </a:solidFill>
                <a:latin typeface="BMitra"/>
                <a:cs typeface="B Zar" panose="00000400000000000000" pitchFamily="2" charset="-78"/>
              </a:rPr>
              <a:t>رويه هاي </a:t>
            </a:r>
            <a:r>
              <a:rPr lang="fa-IR" sz="2400">
                <a:solidFill>
                  <a:srgbClr val="000000"/>
                </a:solidFill>
                <a:latin typeface="BMitra"/>
                <a:cs typeface="B Zar" panose="00000400000000000000" pitchFamily="2" charset="-78"/>
              </a:rPr>
              <a:t>ثابتي پديد ميآيند كه وابستگي به مسير </a:t>
            </a:r>
            <a:r>
              <a:rPr lang="fa-IR" sz="1000">
                <a:solidFill>
                  <a:srgbClr val="000000"/>
                </a:solidFill>
                <a:latin typeface="BMitra"/>
                <a:cs typeface="B Zar" panose="00000400000000000000" pitchFamily="2" charset="-78"/>
              </a:rPr>
              <a:t>4</a:t>
            </a:r>
            <a:r>
              <a:rPr lang="fa-IR" sz="2400">
                <a:solidFill>
                  <a:srgbClr val="000000"/>
                </a:solidFill>
                <a:latin typeface="BMitra"/>
                <a:cs typeface="B Zar" panose="00000400000000000000" pitchFamily="2" charset="-78"/>
              </a:rPr>
              <a:t>تكنولـوژي و ثبـات را در طـول زمـان، </a:t>
            </a:r>
            <a:r>
              <a:rPr lang="fa-IR" sz="2400" smtClean="0">
                <a:solidFill>
                  <a:srgbClr val="000000"/>
                </a:solidFill>
                <a:latin typeface="BMitra"/>
                <a:cs typeface="B Zar" panose="00000400000000000000" pitchFamily="2" charset="-78"/>
              </a:rPr>
              <a:t>در يك </a:t>
            </a:r>
            <a:r>
              <a:rPr lang="fa-IR" sz="2400">
                <a:solidFill>
                  <a:srgbClr val="000000"/>
                </a:solidFill>
                <a:latin typeface="BMitra"/>
                <a:cs typeface="B Zar" panose="00000400000000000000" pitchFamily="2" charset="-78"/>
              </a:rPr>
              <a:t>نظام تكنولوژيك پديد ميآورند. تفاوت شركتها و سرآمدي آنهـا، مربـوط بـه مسـيرهاي ثابـت</a:t>
            </a:r>
            <a:r>
              <a:rPr lang="fa-IR" sz="2400">
                <a:solidFill>
                  <a:prstClr val="black"/>
                </a:solidFill>
                <a:cs typeface="B Zar" panose="00000400000000000000" pitchFamily="2" charset="-78"/>
              </a:rPr>
              <a:t>  </a:t>
            </a:r>
            <a:r>
              <a:rPr lang="fa-IR" sz="2400">
                <a:solidFill>
                  <a:srgbClr val="000000"/>
                </a:solidFill>
                <a:latin typeface="BMitra"/>
                <a:cs typeface="B Zar" panose="00000400000000000000" pitchFamily="2" charset="-78"/>
              </a:rPr>
              <a:t> شـناختي و سـازماني آنهـا و مسـيرهاي پـژوهش تكنولـوژيكي و در نتيجـه محصـولات آنهاسـت. حصولات </a:t>
            </a:r>
            <a:r>
              <a:rPr lang="fa-IR" sz="2400" smtClean="0">
                <a:solidFill>
                  <a:srgbClr val="000000"/>
                </a:solidFill>
                <a:latin typeface="BMitra"/>
                <a:cs typeface="B Zar" panose="00000400000000000000" pitchFamily="2" charset="-78"/>
              </a:rPr>
              <a:t>(و شركتهاي) </a:t>
            </a:r>
            <a:r>
              <a:rPr lang="fa-IR" sz="2400">
                <a:solidFill>
                  <a:srgbClr val="000000"/>
                </a:solidFill>
                <a:latin typeface="BMitra"/>
                <a:cs typeface="B Zar" panose="00000400000000000000" pitchFamily="2" charset="-78"/>
              </a:rPr>
              <a:t>موفق، اين مسيرهاي ثابت را ادامه ميدهند و شـركتهـاي بـا موفقيـت كمتر، حذف ميشوند يا ناچار به انطباق با اين مسير جديد تكنولوژيك مـيشـوند (گيلـز، 29 :2004) وقتي بقية شركتها با هم اين مسير ثابت را انتخاب كردند، مسير ثابت به يك پارادايم يا روية (رژيم تكنولوژيك) تبديل ميشود</a:t>
            </a:r>
          </a:p>
          <a:p>
            <a:endParaRPr lang="fa-IR"/>
          </a:p>
        </p:txBody>
      </p:sp>
      <p:sp>
        <p:nvSpPr>
          <p:cNvPr id="4" name="Flowchart: Process 3"/>
          <p:cNvSpPr/>
          <p:nvPr/>
        </p:nvSpPr>
        <p:spPr>
          <a:xfrm>
            <a:off x="838200" y="4244454"/>
            <a:ext cx="2565779" cy="102358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نظام تكنولوژيك</a:t>
            </a:r>
            <a:endParaRPr lang="fa-IR" b="1">
              <a:solidFill>
                <a:srgbClr val="FF0000"/>
              </a:solidFill>
            </a:endParaRPr>
          </a:p>
        </p:txBody>
      </p:sp>
    </p:spTree>
    <p:extLst>
      <p:ext uri="{BB962C8B-B14F-4D97-AF65-F5344CB8AC3E}">
        <p14:creationId xmlns:p14="http://schemas.microsoft.com/office/powerpoint/2010/main" val="217038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وجود اهمیت فزاینده این حوزه هنوز جامعه شناسی تکنولوژی، جایگاه مناسب  خود در کشور ما به دست نیاورده و تحقیقات زیادی در این باره انجام نشده است. گرچه اخیرا فلسفه و جامعه شناسی علم با اقبال و توجه روبرو شده است اما رشته جامعه شناسی علم و تکنولوژی، نیازمند توجه و تامل بیشتری است و بررسی نظریات تکنولوژی، می تواند به رشد و توسعه این رشته نوپا کمک بیشتری کند. از آنجایی که بررسی چشم اندازهای نظری جامعه شناسی تکنولوژی، بدون توجه به خود تکنولوژی و حوزه مطالعاتی علم و تکنولوژی میسر نیست، از این رو در آغاز آنها را مرور می کنیم. </a:t>
            </a:r>
            <a:endParaRPr lang="fa-IR">
              <a:cs typeface="B Zar" panose="00000400000000000000" pitchFamily="2" charset="-78"/>
            </a:endParaRPr>
          </a:p>
        </p:txBody>
      </p:sp>
      <p:sp>
        <p:nvSpPr>
          <p:cNvPr id="4" name="Flowchart: Process 3"/>
          <p:cNvSpPr/>
          <p:nvPr/>
        </p:nvSpPr>
        <p:spPr>
          <a:xfrm>
            <a:off x="927100" y="4597400"/>
            <a:ext cx="3136900" cy="12827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جامعه شناسی تکنولوژی</a:t>
            </a:r>
            <a:endParaRPr lang="fa-IR" b="1">
              <a:solidFill>
                <a:srgbClr val="FF0000"/>
              </a:solidFill>
            </a:endParaRPr>
          </a:p>
        </p:txBody>
      </p:sp>
    </p:spTree>
    <p:extLst>
      <p:ext uri="{BB962C8B-B14F-4D97-AF65-F5344CB8AC3E}">
        <p14:creationId xmlns:p14="http://schemas.microsoft.com/office/powerpoint/2010/main" val="1731131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 اين باورهاي شناختي و رويه هاي ثابـت مشـترك، يـك مسـير طبيعـي را پديد ميآورند كه مهندسان همة شركتها، در راستا و مطابق با اين مسـير كـار مـيكننـد. نلسـون و وينتر (258-59 : 1982) مسيرهاي طبيعي را اينطور تعريف ميكنند</a:t>
            </a:r>
            <a:r>
              <a:rPr lang="fa-IR">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224585" y="3971499"/>
            <a:ext cx="2511188" cy="13511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رويه هاي ثابـت مشـترك</a:t>
            </a:r>
            <a:endParaRPr lang="fa-IR" b="1">
              <a:solidFill>
                <a:srgbClr val="FF0000"/>
              </a:solidFill>
            </a:endParaRPr>
          </a:p>
        </p:txBody>
      </p:sp>
      <p:sp>
        <p:nvSpPr>
          <p:cNvPr id="5" name="Flowchart: Process 4"/>
          <p:cNvSpPr/>
          <p:nvPr/>
        </p:nvSpPr>
        <p:spPr>
          <a:xfrm>
            <a:off x="6673755" y="3971499"/>
            <a:ext cx="2947917" cy="13511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باورهاي شناختي</a:t>
            </a:r>
            <a:endParaRPr lang="fa-IR" b="1">
              <a:solidFill>
                <a:srgbClr val="FF0000"/>
              </a:solidFill>
            </a:endParaRPr>
          </a:p>
        </p:txBody>
      </p:sp>
    </p:spTree>
    <p:extLst>
      <p:ext uri="{BB962C8B-B14F-4D97-AF65-F5344CB8AC3E}">
        <p14:creationId xmlns:p14="http://schemas.microsoft.com/office/powerpoint/2010/main" val="12675463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مسيرهاي طبيعي، مختص يك تكنولوژي خاص يا به عبارتي كلـيتـر، رويـههـا )رژيـمهـاي(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تكنولوژيك است (...) تصور مـا {از رژيـمهـاي تكنولوژيـك}</a:t>
            </a:r>
            <a:r>
              <a:rPr lang="fa-IR"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Mitra"/>
                <a:cs typeface="B Zar" panose="00000400000000000000" pitchFamily="2" charset="-78"/>
              </a:rPr>
              <a:t>بيشـتر شـناختي اسـت و بـه باورهـاي تكنسينها دربارة چيزي مربوط است كه عملي است يا حداقل به زحمت انجام دادنش مـيارزد. مـثلاً توسعه </a:t>
            </a:r>
            <a:r>
              <a:rPr lang="fa-IR"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Mitra"/>
                <a:cs typeface="B Zar" panose="00000400000000000000" pitchFamily="2" charset="-78"/>
              </a:rPr>
              <a:t>هواپيماي}</a:t>
            </a:r>
            <a:r>
              <a:rPr lang="fa-IR" b="0" i="0" smtClean="0">
                <a:solidFill>
                  <a:srgbClr val="000000"/>
                </a:solidFill>
                <a:effectLst/>
                <a:latin typeface="TimesNewRomanPSMT"/>
                <a:cs typeface="B Zar" panose="00000400000000000000" pitchFamily="2" charset="-78"/>
              </a:rPr>
              <a:t> </a:t>
            </a:r>
            <a:r>
              <a:rPr lang="en-US" sz="2400" b="0" i="0" smtClean="0">
                <a:solidFill>
                  <a:srgbClr val="000000"/>
                </a:solidFill>
                <a:effectLst/>
                <a:latin typeface="TimesNewRomanPSMT"/>
                <a:cs typeface="B Zar" panose="00000400000000000000" pitchFamily="2" charset="-78"/>
              </a:rPr>
              <a:t>DC-3</a:t>
            </a:r>
            <a:r>
              <a:rPr lang="fa-IR" b="0" i="0" smtClean="0">
                <a:solidFill>
                  <a:srgbClr val="000000"/>
                </a:solidFill>
                <a:effectLst/>
                <a:latin typeface="BMitra"/>
                <a:cs typeface="B Zar" panose="00000400000000000000" pitchFamily="2" charset="-78"/>
              </a:rPr>
              <a:t>در دهة ،1930روية (رژيم) تكنولوژيك خاصي را تعريـف كـرد: پوسـتة فلزي، بال كم و هواپيماي پيستوني. مهندسان دربارة ظرفيت اين رويه )رژيم( تصـوراتي داشـتند و دو دهه نوآوري در هواپيما، اصولاً مستلزم بهره برداري بهتـر از ايـن ظرفيـتهـا ماننـد بهبـود موتورهـا، بزرگسازي هواپيماها، كاراتر ساختن آنها بود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831307"/>
            <a:ext cx="2265528" cy="9826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تكنولوژي خاص</a:t>
            </a:r>
            <a:endParaRPr lang="fa-IR" b="1">
              <a:solidFill>
                <a:srgbClr val="FF0000"/>
              </a:solidFill>
            </a:endParaRPr>
          </a:p>
        </p:txBody>
      </p:sp>
    </p:spTree>
    <p:extLst>
      <p:ext uri="{BB962C8B-B14F-4D97-AF65-F5344CB8AC3E}">
        <p14:creationId xmlns:p14="http://schemas.microsoft.com/office/powerpoint/2010/main" val="39445885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اين رويهها، به دليل ايجاد يك مسير براي گسـترش نـوآوريهـاي تـدريجي، ثبـات را نيـز در</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سيستم فراهم ميكنند. اما گيلز و همكارانش (الزن، 25 :2004) با فراتر رفتن از سـازمانهـا بـه كـل</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جامعه و واردكردن عنصر جامعه شناختي گروههاي كنشگر، نظرية اجتمـاعي تكنيكـي را بـراي تبيـين دگرگونيها، تغييرات و گذارهاي تكنولوژيك طرح كردهاند و با آن تغيير و گذار نظـامهـاي اجتمـاعي تكنيكي آب آشاميدني هلند، در طول سالهاي (1930-1850) تغيير نظـام كشـتيهـاي بادبـاني بـه كشتي تجاري از 1900تا 1780در اروپا را به صورت تجربي تبيين كردهاند</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449170"/>
            <a:ext cx="3944203" cy="114641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جامعه شناختي گروههاي كنشگر</a:t>
            </a:r>
            <a:endParaRPr lang="fa-IR" b="1">
              <a:solidFill>
                <a:srgbClr val="FF0000"/>
              </a:solidFill>
            </a:endParaRPr>
          </a:p>
        </p:txBody>
      </p:sp>
    </p:spTree>
    <p:extLst>
      <p:ext uri="{BB962C8B-B14F-4D97-AF65-F5344CB8AC3E}">
        <p14:creationId xmlns:p14="http://schemas.microsoft.com/office/powerpoint/2010/main" val="308414633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3139090" y="1690688"/>
            <a:ext cx="7176987" cy="3926234"/>
          </a:xfrm>
          <a:prstGeom prst="rect">
            <a:avLst/>
          </a:prstGeom>
        </p:spPr>
      </p:pic>
    </p:spTree>
    <p:extLst>
      <p:ext uri="{BB962C8B-B14F-4D97-AF65-F5344CB8AC3E}">
        <p14:creationId xmlns:p14="http://schemas.microsoft.com/office/powerpoint/2010/main" val="17089296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راي تشريح اين الگو از سطح رويـه (رژيـم) هـاي اجتمـاعي- تكنيكـي (شـكل بـالا) شـروع</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ميكنيم كه وضعيت موجود و كنوني آن را نشان ميدهد. يك نظام، علاوه بر تكنولوژي از عناصـر و</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نهادهايي تشكيل شده است كه تحت يك روية (رژيم) اجتماعي تكنيكي خاص عمل ميكننـد. گيلـز اين مفهوم را از رويههاي تكنولوژي نلسون و وينتر (1982) اقتباس كرده است كه به رويههاي ثابـت شناختي ذهن مهندسان مربوط ميشود و آن را به رويههاي اجتماعي تكنيكي تبديل كرده اسـت. بـه اعتقاد وي، دو عامل كنشگران متعدد (علاوه بر مهندسـان) و مجموعـه قواعـد گسـترده، رويـه هـاي اجتماعي تكنيكي را ميسازند، همانطور كه ريپ و كمپ (340 :1998)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ميگويند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749421"/>
            <a:ext cx="3847531" cy="114641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رويههاي ثابـت شناختي ذهن مهندسان</a:t>
            </a:r>
            <a:endParaRPr lang="fa-IR" b="1">
              <a:solidFill>
                <a:srgbClr val="FF0000"/>
              </a:solidFill>
            </a:endParaRPr>
          </a:p>
        </p:txBody>
      </p:sp>
      <p:sp>
        <p:nvSpPr>
          <p:cNvPr id="5" name="Flowchart: Process 4"/>
          <p:cNvSpPr/>
          <p:nvPr/>
        </p:nvSpPr>
        <p:spPr>
          <a:xfrm>
            <a:off x="6387152" y="4749421"/>
            <a:ext cx="2893326" cy="125559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رويـه هـاي اجتماعي تكنيكي</a:t>
            </a:r>
            <a:endParaRPr lang="fa-IR" b="1">
              <a:solidFill>
                <a:srgbClr val="FF0000"/>
              </a:solidFill>
            </a:endParaRPr>
          </a:p>
        </p:txBody>
      </p:sp>
    </p:spTree>
    <p:extLst>
      <p:ext uri="{BB962C8B-B14F-4D97-AF65-F5344CB8AC3E}">
        <p14:creationId xmlns:p14="http://schemas.microsoft.com/office/powerpoint/2010/main" val="14659567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يك رويه (رژيم) تكنولوژيك، مجموعه قواعد يا گرامري است كه در مجموعهاي از رفتارهـاي</a:t>
            </a:r>
            <a:br>
              <a:rPr lang="fa-IR">
                <a:solidFill>
                  <a:srgbClr val="000000"/>
                </a:solidFill>
                <a:latin typeface="BMitra"/>
                <a:cs typeface="B Zar" panose="00000400000000000000" pitchFamily="2" charset="-78"/>
              </a:rPr>
            </a:br>
            <a:r>
              <a:rPr lang="fa-IR">
                <a:solidFill>
                  <a:srgbClr val="000000"/>
                </a:solidFill>
                <a:latin typeface="BMitra"/>
                <a:cs typeface="B Zar" panose="00000400000000000000" pitchFamily="2" charset="-78"/>
              </a:rPr>
              <a:t>مهندسان، تكنولوژيهاي فرآيند توليد، مشخصات محصولات، مهارتها و رويهها، شيوههاي كـاربري و تعامل با مصنوعات و انسانها و شيوههاي تعريف مسئله جاي گرفته و همة اين قواعد، در نهادها و زيرساختها، جاري و تثبيت شدهاند (گيلز،.6 :2002)</a:t>
            </a:r>
            <a:endParaRPr lang="fa-IR"/>
          </a:p>
        </p:txBody>
      </p:sp>
      <p:sp>
        <p:nvSpPr>
          <p:cNvPr id="4" name="Flowchart: Process 3"/>
          <p:cNvSpPr/>
          <p:nvPr/>
        </p:nvSpPr>
        <p:spPr>
          <a:xfrm>
            <a:off x="941695" y="3821373"/>
            <a:ext cx="4312693" cy="17878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رفتارهـاي</a:t>
            </a:r>
            <a:br>
              <a:rPr lang="fa-IR" sz="2800" b="1">
                <a:solidFill>
                  <a:srgbClr val="FF0000"/>
                </a:solidFill>
                <a:latin typeface="BMitra"/>
                <a:cs typeface="B Zar" panose="00000400000000000000" pitchFamily="2" charset="-78"/>
              </a:rPr>
            </a:br>
            <a:r>
              <a:rPr lang="fa-IR" sz="2800" b="1">
                <a:solidFill>
                  <a:srgbClr val="FF0000"/>
                </a:solidFill>
                <a:latin typeface="BMitra"/>
                <a:cs typeface="B Zar" panose="00000400000000000000" pitchFamily="2" charset="-78"/>
              </a:rPr>
              <a:t>مهندسان، تكنولوژيهاي فرآيند توليد</a:t>
            </a:r>
            <a:endParaRPr lang="fa-IR" b="1">
              <a:solidFill>
                <a:srgbClr val="FF0000"/>
              </a:solidFill>
            </a:endParaRPr>
          </a:p>
        </p:txBody>
      </p:sp>
    </p:spTree>
    <p:extLst>
      <p:ext uri="{BB962C8B-B14F-4D97-AF65-F5344CB8AC3E}">
        <p14:creationId xmlns:p14="http://schemas.microsoft.com/office/powerpoint/2010/main" val="335630033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گيلز معتقد است مسيرهاي تكنولوژيك، صرفاً نه از مهندسان، بلكه ازكنشگران ديگـري ماننـد كاربران، سياستگذاران، گروههاي اجتماعي، تأمينكنندگان، دانشمندان، بانكها و... نيز تأثير ميپذيرد و رژيم تكنولوژيك حاكم بر آنها، مجموعه قواعد منسجمي است كه از سـوي ايـن گـروههـا پيـروي ميشود و موجب ثبات ميشود.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3789322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نوآوري نيز طبق اين قواعد، به صورت</a:t>
            </a:r>
            <a:r>
              <a:rPr lang="fa-IR" b="1">
                <a:solidFill>
                  <a:srgbClr val="FF0000"/>
                </a:solidFill>
                <a:latin typeface="BMitra"/>
                <a:cs typeface="B Zar" panose="00000400000000000000" pitchFamily="2" charset="-78"/>
              </a:rPr>
              <a:t> تدريجي </a:t>
            </a:r>
            <a:r>
              <a:rPr lang="fa-IR">
                <a:solidFill>
                  <a:srgbClr val="000000"/>
                </a:solidFill>
                <a:latin typeface="BMitra"/>
                <a:cs typeface="B Zar" panose="00000400000000000000" pitchFamily="2" charset="-78"/>
              </a:rPr>
              <a:t>انجام ميشـود. ثبـات</a:t>
            </a:r>
            <a:r>
              <a:rPr lang="fa-IR">
                <a:solidFill>
                  <a:prstClr val="black"/>
                </a:solidFill>
                <a:cs typeface="B Zar" panose="00000400000000000000" pitchFamily="2" charset="-78"/>
              </a:rPr>
              <a:t> </a:t>
            </a:r>
            <a:r>
              <a:rPr lang="fa-IR" sz="2600">
                <a:solidFill>
                  <a:srgbClr val="000000"/>
                </a:solidFill>
                <a:latin typeface="BMitra"/>
                <a:cs typeface="B Zar" panose="00000400000000000000" pitchFamily="2" charset="-78"/>
              </a:rPr>
              <a:t>پديد آمده، موجب شكلگيري مسيرهاي داراي تعامل با يكديگر در ابعاد چندگانة نظامهاي اجتمـاعي تكنيكي (تكنولوژي، دانش علمي، بازار، زيرساخت، فرهنگ، شبكة صنعت و سياستگذاري) مـيشـود. البته فعاليتهاي گروههاي مختلف و مسيرهاي تكنولوژيك ناشي از آنها، ممكن است جهات مختلفي بيابد و موجب </a:t>
            </a:r>
            <a:r>
              <a:rPr lang="fa-IR" sz="2600" b="1">
                <a:solidFill>
                  <a:srgbClr val="FF0000"/>
                </a:solidFill>
                <a:latin typeface="BMitra"/>
                <a:cs typeface="B Zar" panose="00000400000000000000" pitchFamily="2" charset="-78"/>
              </a:rPr>
              <a:t>عدم ثبات و ناهمنوايي </a:t>
            </a:r>
            <a:r>
              <a:rPr lang="fa-IR" sz="2600">
                <a:solidFill>
                  <a:srgbClr val="000000"/>
                </a:solidFill>
                <a:latin typeface="BMitra"/>
                <a:cs typeface="B Zar" panose="00000400000000000000" pitchFamily="2" charset="-78"/>
              </a:rPr>
              <a:t>شود و رژيم جديدي را پديد آورد.</a:t>
            </a:r>
            <a:endParaRPr lang="fa-IR"/>
          </a:p>
        </p:txBody>
      </p:sp>
    </p:spTree>
    <p:extLst>
      <p:ext uri="{BB962C8B-B14F-4D97-AF65-F5344CB8AC3E}">
        <p14:creationId xmlns:p14="http://schemas.microsoft.com/office/powerpoint/2010/main" val="21784411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وقتي رويه (رژيم) هاي تكنولوژيك، قويتر شوند و پذيرش فراگيرتري يابند و در جامعه مستقر</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شوند، به رويه )رژيم (هاي اجتماعي - تكنيكي تغيير مييابند. بعضي از بازارها، ساختار قوانين معـاني فرهنگي و زيرساختها، با رژيم تكنيكي جديد همراستا ميشوند و سازمان مييابند و مجموعه قواعـد گستردهتري پديد ميآيد (گيلز، .2005) پس رويه هـا، عامـل ثبـات هسـتند و </a:t>
            </a:r>
            <a:r>
              <a:rPr lang="fa-IR" b="1" i="0" smtClean="0">
                <a:solidFill>
                  <a:srgbClr val="FF0000"/>
                </a:solidFill>
                <a:effectLst/>
                <a:latin typeface="BMitra"/>
                <a:cs typeface="B Zar" panose="00000400000000000000" pitchFamily="2" charset="-78"/>
              </a:rPr>
              <a:t>دو جـزء اصـلي قواعـد</a:t>
            </a:r>
            <a:r>
              <a:rPr lang="fa-IR" b="1">
                <a:solidFill>
                  <a:srgbClr val="FF0000"/>
                </a:solidFill>
                <a:latin typeface="BMitra"/>
                <a:cs typeface="B Zar" panose="00000400000000000000" pitchFamily="2" charset="-78"/>
              </a:rPr>
              <a:t> </a:t>
            </a:r>
            <a:r>
              <a:rPr lang="fa-IR" b="1" i="0" smtClean="0">
                <a:solidFill>
                  <a:srgbClr val="FF0000"/>
                </a:solidFill>
                <a:effectLst/>
                <a:latin typeface="BMitra"/>
                <a:cs typeface="B Zar" panose="00000400000000000000" pitchFamily="2" charset="-78"/>
              </a:rPr>
              <a:t>جهتدهنده وكنشگران متعدد </a:t>
            </a:r>
            <a:r>
              <a:rPr lang="fa-IR" b="0" i="0" smtClean="0">
                <a:solidFill>
                  <a:srgbClr val="000000"/>
                </a:solidFill>
                <a:effectLst/>
                <a:latin typeface="BMitra"/>
                <a:cs typeface="B Zar" panose="00000400000000000000" pitchFamily="2" charset="-78"/>
              </a:rPr>
              <a:t>آنها را پديد ميآورند. معمولاً يك رويه، متشكل از عناصـر زيـر اسـت: شبكههاي صنعتي، زيرساختها، ترجيحات كاربران/ بازار، تكنولوژي، دانش علمـي، معـاني نمـادين/ فرهنگي، سياستگذاري/ نهاده</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4777877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000000"/>
                </a:solidFill>
                <a:effectLst/>
                <a:latin typeface="BMitra"/>
                <a:cs typeface="B Zar" panose="00000400000000000000" pitchFamily="2" charset="-78"/>
              </a:rPr>
              <a:t>ما رويههاي مختلف يا مشابه، در سايه و پوشش يك چشـمانـداز اجتمـاعي </a:t>
            </a:r>
            <a:r>
              <a:rPr lang="fa-IR"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Mitra"/>
                <a:cs typeface="B Zar" panose="00000400000000000000" pitchFamily="2" charset="-78"/>
              </a:rPr>
              <a:t>تكنيكـي عمـل</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ميكنند كه مرحلة ساختاري عميقي را براي شكلگيري طي كـرده اسـت. ايـن چشـمانـداز عمـري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طولاني دارد و به سادگي از بين نميرود. گيلز استعارة چشمانداز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را بـه دليـل معنـاي ضـمني ثبـات</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نسبي و بسترهاي جامعة درون آن انتخاب كرده است. </a:t>
            </a:r>
            <a:endParaRPr lang="fa-IR">
              <a:cs typeface="B Zar" panose="00000400000000000000" pitchFamily="2" charset="-78"/>
            </a:endParaRPr>
          </a:p>
        </p:txBody>
      </p:sp>
    </p:spTree>
    <p:extLst>
      <p:ext uri="{BB962C8B-B14F-4D97-AF65-F5344CB8AC3E}">
        <p14:creationId xmlns:p14="http://schemas.microsoft.com/office/powerpoint/2010/main" val="2289222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339725"/>
            <a:ext cx="10515600" cy="1325563"/>
          </a:xfrm>
        </p:spPr>
        <p:txBody>
          <a:bodyPr/>
          <a:lstStyle/>
          <a:p>
            <a:pPr algn="ctr"/>
            <a:r>
              <a:rPr lang="fa-IR" smtClean="0">
                <a:solidFill>
                  <a:srgbClr val="FF0000"/>
                </a:solidFill>
                <a:cs typeface="B Zar" panose="00000400000000000000" pitchFamily="2" charset="-78"/>
              </a:rPr>
              <a:t>2- مطالعات علم و تکنولوژی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مطالعات علم و تکنولوژی، حوزه در حال گسترش است که در صدد شناخت این امر است که علم و تکنولوژی چقدر و چگونه، زندگی و شیوه حیات را شکل می دهند و جامعه و فرهنگ به نوبه خود چگونه بر توسعه و رشد علم و تکنولوژی اثر می گذارد. مطالعات علم و تکنولوژی، با تمرکز بر علم و تکنولوژی، به عنوان نهادهایی انسانی که در زمینه های سیاسی، اجتماعی و تاریخی گسترده تر قرار دارند، افق ها و دیدگاه های نوینی را درباره </a:t>
            </a:r>
            <a:r>
              <a:rPr lang="fa-IR" b="1" smtClean="0">
                <a:solidFill>
                  <a:srgbClr val="FF0000"/>
                </a:solidFill>
                <a:cs typeface="B Zar" panose="00000400000000000000" pitchFamily="2" charset="-78"/>
              </a:rPr>
              <a:t>رابطه علم و تکنولوژی  </a:t>
            </a:r>
            <a:r>
              <a:rPr lang="fa-IR" smtClean="0">
                <a:cs typeface="B Zar" panose="00000400000000000000" pitchFamily="2" charset="-78"/>
              </a:rPr>
              <a:t>با موضوعات  بنیادین اجتماعی مانند جنسیت و نژاد فقر و توسعه، اعتماد و اعتبار، مشارکت و دموکراسی،  بهداشت و آسیب شناسی، مخاطره و قطعیت جهانی شدن و حفظ محیط زیست و...مطرح می کند. </a:t>
            </a:r>
            <a:endParaRPr lang="fa-IR">
              <a:cs typeface="B Zar" panose="00000400000000000000" pitchFamily="2" charset="-78"/>
            </a:endParaRPr>
          </a:p>
        </p:txBody>
      </p:sp>
    </p:spTree>
    <p:extLst>
      <p:ext uri="{BB962C8B-B14F-4D97-AF65-F5344CB8AC3E}">
        <p14:creationId xmlns:p14="http://schemas.microsoft.com/office/powerpoint/2010/main" val="12065014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Mitra"/>
                <a:cs typeface="B Zar" panose="00000400000000000000" pitchFamily="2" charset="-78"/>
              </a:rPr>
              <a:t>تعريف وي از چشمانداز اجتماعي، عبارت </a:t>
            </a:r>
            <a:r>
              <a:rPr lang="fa-IR" smtClean="0">
                <a:solidFill>
                  <a:srgbClr val="000000"/>
                </a:solidFill>
                <a:latin typeface="BMitra"/>
                <a:cs typeface="B Zar" panose="00000400000000000000" pitchFamily="2" charset="-78"/>
              </a:rPr>
              <a:t>است از</a:t>
            </a:r>
            <a:r>
              <a:rPr lang="fa-IR">
                <a:solidFill>
                  <a:srgbClr val="000000"/>
                </a:solidFill>
                <a:latin typeface="BMitra"/>
                <a:cs typeface="B Zar" panose="00000400000000000000" pitchFamily="2" charset="-78"/>
              </a:rPr>
              <a:t>: »مجموعه عوامـل نامتجـانس و داراي تغييـر انـدك، از قبيـل ارزشهـاي فرهنگـي و </a:t>
            </a:r>
            <a:r>
              <a:rPr lang="fa-IR" smtClean="0">
                <a:solidFill>
                  <a:srgbClr val="000000"/>
                </a:solidFill>
                <a:latin typeface="BMitra"/>
                <a:cs typeface="B Zar" panose="00000400000000000000" pitchFamily="2" charset="-78"/>
              </a:rPr>
              <a:t>هنجـاري، ائتلافهاي </a:t>
            </a:r>
            <a:r>
              <a:rPr lang="fa-IR">
                <a:solidFill>
                  <a:srgbClr val="000000"/>
                </a:solidFill>
                <a:latin typeface="BMitra"/>
                <a:cs typeface="B Zar" panose="00000400000000000000" pitchFamily="2" charset="-78"/>
              </a:rPr>
              <a:t>سياسي گسترده، توسعة اقتصادي درازمدت، رشد مسايل </a:t>
            </a:r>
            <a:r>
              <a:rPr lang="fa-IR" smtClean="0">
                <a:solidFill>
                  <a:srgbClr val="000000"/>
                </a:solidFill>
                <a:latin typeface="BMitra"/>
                <a:cs typeface="B Zar" panose="00000400000000000000" pitchFamily="2" charset="-78"/>
              </a:rPr>
              <a:t>زيست محيطي </a:t>
            </a:r>
            <a:r>
              <a:rPr lang="fa-IR">
                <a:solidFill>
                  <a:srgbClr val="000000"/>
                </a:solidFill>
                <a:latin typeface="BMitra"/>
                <a:cs typeface="B Zar" panose="00000400000000000000" pitchFamily="2" charset="-78"/>
              </a:rPr>
              <a:t>و مهاجرت. </a:t>
            </a:r>
            <a:r>
              <a:rPr lang="fa-IR" smtClean="0">
                <a:solidFill>
                  <a:srgbClr val="000000"/>
                </a:solidFill>
                <a:latin typeface="BMitra"/>
                <a:cs typeface="B Zar" panose="00000400000000000000" pitchFamily="2" charset="-78"/>
              </a:rPr>
              <a:t>البتـه اين </a:t>
            </a:r>
            <a:r>
              <a:rPr lang="fa-IR">
                <a:solidFill>
                  <a:srgbClr val="000000"/>
                </a:solidFill>
                <a:latin typeface="BMitra"/>
                <a:cs typeface="B Zar" panose="00000400000000000000" pitchFamily="2" charset="-78"/>
              </a:rPr>
              <a:t>چشمانداز، تكانهها </a:t>
            </a:r>
            <a:r>
              <a:rPr lang="fa-IR" smtClean="0">
                <a:solidFill>
                  <a:srgbClr val="000000"/>
                </a:solidFill>
                <a:latin typeface="BMitra"/>
                <a:cs typeface="B Zar" panose="00000400000000000000" pitchFamily="2" charset="-78"/>
              </a:rPr>
              <a:t>(شوكها) </a:t>
            </a:r>
            <a:r>
              <a:rPr lang="fa-IR">
                <a:solidFill>
                  <a:srgbClr val="000000"/>
                </a:solidFill>
                <a:latin typeface="BMitra"/>
                <a:cs typeface="B Zar" panose="00000400000000000000" pitchFamily="2" charset="-78"/>
              </a:rPr>
              <a:t>و تغييرات خيرهكننده مانند جنگها، افزايش شـديد قيمـت نفـت </a:t>
            </a:r>
            <a:r>
              <a:rPr lang="fa-IR" smtClean="0">
                <a:solidFill>
                  <a:srgbClr val="000000"/>
                </a:solidFill>
                <a:latin typeface="BMitra"/>
                <a:cs typeface="B Zar" panose="00000400000000000000" pitchFamily="2" charset="-78"/>
              </a:rPr>
              <a:t>را نيز </a:t>
            </a:r>
            <a:r>
              <a:rPr lang="fa-IR">
                <a:solidFill>
                  <a:srgbClr val="000000"/>
                </a:solidFill>
                <a:latin typeface="BMitra"/>
                <a:cs typeface="B Zar" panose="00000400000000000000" pitchFamily="2" charset="-78"/>
              </a:rPr>
              <a:t>در برميگيرد« </a:t>
            </a:r>
            <a:r>
              <a:rPr lang="fa-IR" smtClean="0">
                <a:solidFill>
                  <a:srgbClr val="000000"/>
                </a:solidFill>
                <a:latin typeface="BMitra"/>
                <a:cs typeface="B Zar" panose="00000400000000000000" pitchFamily="2" charset="-78"/>
              </a:rPr>
              <a:t>(اسكات </a:t>
            </a:r>
            <a:r>
              <a:rPr lang="fa-IR">
                <a:solidFill>
                  <a:srgbClr val="000000"/>
                </a:solidFill>
                <a:latin typeface="BMitra"/>
                <a:cs typeface="B Zar" panose="00000400000000000000" pitchFamily="2" charset="-78"/>
              </a:rPr>
              <a:t>و گيلز، 2007؛ گيلز، </a:t>
            </a:r>
            <a:r>
              <a:rPr lang="fa-IR" smtClean="0">
                <a:solidFill>
                  <a:srgbClr val="000000"/>
                </a:solidFill>
                <a:latin typeface="BMitra"/>
                <a:cs typeface="B Zar" panose="00000400000000000000" pitchFamily="2" charset="-78"/>
              </a:rPr>
              <a:t>.6 </a:t>
            </a:r>
            <a:r>
              <a:rPr lang="fa-IR">
                <a:solidFill>
                  <a:srgbClr val="000000"/>
                </a:solidFill>
                <a:latin typeface="BMitra"/>
                <a:cs typeface="B Zar" panose="00000400000000000000" pitchFamily="2" charset="-78"/>
              </a:rPr>
              <a:t>:</a:t>
            </a:r>
            <a:r>
              <a:rPr lang="fa-IR" smtClean="0">
                <a:solidFill>
                  <a:srgbClr val="000000"/>
                </a:solidFill>
                <a:latin typeface="BMitra"/>
                <a:cs typeface="B Zar" panose="00000400000000000000" pitchFamily="2" charset="-78"/>
              </a:rPr>
              <a:t>2002) چشـمانـداز</a:t>
            </a:r>
            <a:r>
              <a:rPr lang="fa-IR">
                <a:solidFill>
                  <a:srgbClr val="000000"/>
                </a:solidFill>
                <a:latin typeface="BMitra"/>
                <a:cs typeface="B Zar" panose="00000400000000000000" pitchFamily="2" charset="-78"/>
              </a:rPr>
              <a:t>، بسـتري خـارجي اسـت </a:t>
            </a:r>
            <a:r>
              <a:rPr lang="fa-IR" smtClean="0">
                <a:solidFill>
                  <a:srgbClr val="000000"/>
                </a:solidFill>
                <a:latin typeface="BMitra"/>
                <a:cs typeface="B Zar" panose="00000400000000000000" pitchFamily="2" charset="-78"/>
              </a:rPr>
              <a:t>كـه رويهها </a:t>
            </a:r>
            <a:r>
              <a:rPr lang="fa-IR">
                <a:solidFill>
                  <a:srgbClr val="000000"/>
                </a:solidFill>
                <a:latin typeface="BMitra"/>
                <a:cs typeface="B Zar" panose="00000400000000000000" pitchFamily="2" charset="-78"/>
              </a:rPr>
              <a:t>و نيز وضعيت بارقهاي كنشگران درون اين نظام را شامل ميشود</a:t>
            </a:r>
            <a:r>
              <a:rPr lang="fa-IR">
                <a:solidFill>
                  <a:prstClr val="black"/>
                </a:solidFill>
                <a:cs typeface="B Zar" panose="00000400000000000000" pitchFamily="2" charset="-78"/>
              </a:rPr>
              <a:t> </a:t>
            </a:r>
            <a:endParaRPr lang="fa-IR" smtClean="0">
              <a:solidFill>
                <a:prstClr val="black"/>
              </a:solidFill>
              <a:cs typeface="B Zar" panose="00000400000000000000" pitchFamily="2" charset="-78"/>
            </a:endParaRPr>
          </a:p>
          <a:p>
            <a:pPr lvl="0" algn="just"/>
            <a:r>
              <a:rPr lang="fa-IR">
                <a:solidFill>
                  <a:prstClr val="black"/>
                </a:solidFill>
                <a:cs typeface="B Zar" panose="00000400000000000000" pitchFamily="2" charset="-78"/>
              </a:rPr>
              <a:t/>
            </a:r>
            <a:br>
              <a:rPr lang="fa-IR">
                <a:solidFill>
                  <a:prstClr val="black"/>
                </a:solidFill>
                <a:cs typeface="B Zar" panose="00000400000000000000" pitchFamily="2" charset="-78"/>
              </a:rPr>
            </a:br>
            <a:endParaRPr lang="fa-IR">
              <a:solidFill>
                <a:prstClr val="black"/>
              </a:solidFill>
              <a:cs typeface="B Zar" panose="00000400000000000000" pitchFamily="2" charset="-78"/>
            </a:endParaRPr>
          </a:p>
          <a:p>
            <a:endParaRPr lang="fa-IR"/>
          </a:p>
        </p:txBody>
      </p:sp>
      <p:sp>
        <p:nvSpPr>
          <p:cNvPr id="4" name="Flowchart: Process 3"/>
          <p:cNvSpPr/>
          <p:nvPr/>
        </p:nvSpPr>
        <p:spPr>
          <a:xfrm>
            <a:off x="838200" y="4408227"/>
            <a:ext cx="4244454" cy="124194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مجموعه عوامـل نامتجـانس</a:t>
            </a:r>
            <a:endParaRPr lang="fa-IR" b="1">
              <a:solidFill>
                <a:srgbClr val="FF0000"/>
              </a:solidFill>
            </a:endParaRPr>
          </a:p>
        </p:txBody>
      </p:sp>
    </p:spTree>
    <p:extLst>
      <p:ext uri="{BB962C8B-B14F-4D97-AF65-F5344CB8AC3E}">
        <p14:creationId xmlns:p14="http://schemas.microsoft.com/office/powerpoint/2010/main" val="6149169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اما وضعيتهاي بارقهاي </a:t>
            </a:r>
            <a:r>
              <a:rPr lang="fa-IR" sz="1200" b="0" i="0" smtClean="0">
                <a:solidFill>
                  <a:srgbClr val="000000"/>
                </a:solidFill>
                <a:effectLst/>
                <a:latin typeface="BMitra"/>
                <a:cs typeface="B Zar" panose="00000400000000000000" pitchFamily="2" charset="-78"/>
              </a:rPr>
              <a:t>2</a:t>
            </a:r>
            <a:r>
              <a:rPr lang="fa-IR" b="0" i="0" smtClean="0">
                <a:solidFill>
                  <a:srgbClr val="000000"/>
                </a:solidFill>
                <a:effectLst/>
                <a:latin typeface="BMitra"/>
                <a:cs typeface="B Zar" panose="00000400000000000000" pitchFamily="2" charset="-78"/>
              </a:rPr>
              <a:t>كدامند؟ آنها در پايينترين سطح نظامهاي اجتماعي</a:t>
            </a:r>
            <a:r>
              <a:rPr lang="fa-IR"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Mitra"/>
                <a:cs typeface="B Zar" panose="00000400000000000000" pitchFamily="2" charset="-78"/>
              </a:rPr>
              <a:t>تكنيكـي قـرار ميگيرند. درحاليكه در رويه ها، </a:t>
            </a:r>
            <a:r>
              <a:rPr lang="fa-IR" b="1" i="0" smtClean="0">
                <a:solidFill>
                  <a:srgbClr val="FF0000"/>
                </a:solidFill>
                <a:effectLst/>
                <a:latin typeface="BMitra"/>
                <a:cs typeface="B Zar" panose="00000400000000000000" pitchFamily="2" charset="-78"/>
              </a:rPr>
              <a:t>نوآوريهاي تدريجي </a:t>
            </a:r>
            <a:r>
              <a:rPr lang="fa-IR" b="0" i="0" smtClean="0">
                <a:solidFill>
                  <a:srgbClr val="000000"/>
                </a:solidFill>
                <a:effectLst/>
                <a:latin typeface="BMitra"/>
                <a:cs typeface="B Zar" panose="00000400000000000000" pitchFamily="2" charset="-78"/>
              </a:rPr>
              <a:t>پديد ميآيند، در وضعيتهاي بارقهاي، نـوآوري</a:t>
            </a:r>
            <a:r>
              <a:rPr lang="fa-IR" smtClean="0">
                <a:cs typeface="B Zar" panose="00000400000000000000" pitchFamily="2" charset="-78"/>
              </a:rPr>
              <a:t> </a:t>
            </a:r>
            <a:r>
              <a:rPr lang="fa-IR" b="0" i="0" smtClean="0">
                <a:solidFill>
                  <a:srgbClr val="000000"/>
                </a:solidFill>
                <a:effectLst/>
                <a:latin typeface="BMitra"/>
                <a:cs typeface="B Zar" panose="00000400000000000000" pitchFamily="2" charset="-78"/>
              </a:rPr>
              <a:t>نيادين رخ ميدهد. اين وضعيتهاي بارقهاي، از گزينش طبيعي بازار محافظت ميشوند و بـه مثابـة مراكز رشد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نوآوريهاي بنيادين عمل ميكنند. </a:t>
            </a:r>
          </a:p>
          <a:p>
            <a:pPr algn="just"/>
            <a:endParaRPr lang="fa-IR" b="0" i="0" smtClean="0">
              <a:solidFill>
                <a:srgbClr val="000000"/>
              </a:solidFill>
              <a:effectLst/>
              <a:latin typeface="BMitra"/>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1120134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زيـرا تكنولـوژيهـاي بنيـادين جديـد، نيـاز بـه </a:t>
            </a:r>
            <a:r>
              <a:rPr lang="fa-IR" smtClean="0">
                <a:solidFill>
                  <a:srgbClr val="000000"/>
                </a:solidFill>
                <a:latin typeface="BMitra"/>
                <a:cs typeface="B Zar" panose="00000400000000000000" pitchFamily="2" charset="-78"/>
              </a:rPr>
              <a:t>ايـن حمايتها </a:t>
            </a:r>
            <a:r>
              <a:rPr lang="fa-IR">
                <a:solidFill>
                  <a:srgbClr val="000000"/>
                </a:solidFill>
                <a:latin typeface="BMitra"/>
                <a:cs typeface="B Zar" panose="00000400000000000000" pitchFamily="2" charset="-78"/>
              </a:rPr>
              <a:t>دارند. يك نمونة اين فرصتهاي بارقهاي، ارتش است كه بسياري از نوآوريهـاي </a:t>
            </a:r>
            <a:r>
              <a:rPr lang="fa-IR" smtClean="0">
                <a:solidFill>
                  <a:srgbClr val="000000"/>
                </a:solidFill>
                <a:latin typeface="BMitra"/>
                <a:cs typeface="B Zar" panose="00000400000000000000" pitchFamily="2" charset="-78"/>
              </a:rPr>
              <a:t>بنيـادين را </a:t>
            </a:r>
            <a:r>
              <a:rPr lang="fa-IR">
                <a:solidFill>
                  <a:srgbClr val="000000"/>
                </a:solidFill>
                <a:latin typeface="BMitra"/>
                <a:cs typeface="B Zar" panose="00000400000000000000" pitchFamily="2" charset="-78"/>
              </a:rPr>
              <a:t>در مراحل اوليهشان برانگيخت )مانند كامپيوترها، رادار، موتور </a:t>
            </a:r>
            <a:r>
              <a:rPr lang="fa-IR" smtClean="0">
                <a:solidFill>
                  <a:srgbClr val="000000"/>
                </a:solidFill>
                <a:latin typeface="BMitra"/>
                <a:cs typeface="B Zar" panose="00000400000000000000" pitchFamily="2" charset="-78"/>
              </a:rPr>
              <a:t>جت). </a:t>
            </a:r>
            <a:r>
              <a:rPr lang="fa-IR">
                <a:solidFill>
                  <a:srgbClr val="000000"/>
                </a:solidFill>
                <a:latin typeface="BMitra"/>
                <a:cs typeface="B Zar" panose="00000400000000000000" pitchFamily="2" charset="-78"/>
              </a:rPr>
              <a:t>اين وضعيتها، فضايي را </a:t>
            </a:r>
            <a:r>
              <a:rPr lang="fa-IR" smtClean="0">
                <a:solidFill>
                  <a:srgbClr val="000000"/>
                </a:solidFill>
                <a:latin typeface="BMitra"/>
                <a:cs typeface="B Zar" panose="00000400000000000000" pitchFamily="2" charset="-78"/>
              </a:rPr>
              <a:t>براي ايجاد شبكه هاي </a:t>
            </a:r>
            <a:r>
              <a:rPr lang="fa-IR">
                <a:solidFill>
                  <a:srgbClr val="000000"/>
                </a:solidFill>
                <a:latin typeface="BMitra"/>
                <a:cs typeface="B Zar" panose="00000400000000000000" pitchFamily="2" charset="-78"/>
              </a:rPr>
              <a:t>اجتماعي فراهم ميكنند كه حامي نوآوري هستند </a:t>
            </a:r>
            <a:r>
              <a:rPr lang="fa-IR" smtClean="0">
                <a:solidFill>
                  <a:srgbClr val="000000"/>
                </a:solidFill>
                <a:latin typeface="BMitra"/>
                <a:cs typeface="B Zar" panose="00000400000000000000" pitchFamily="2" charset="-78"/>
              </a:rPr>
              <a:t>(ماننـد </a:t>
            </a:r>
            <a:r>
              <a:rPr lang="fa-IR">
                <a:solidFill>
                  <a:srgbClr val="000000"/>
                </a:solidFill>
                <a:latin typeface="BMitra"/>
                <a:cs typeface="B Zar" panose="00000400000000000000" pitchFamily="2" charset="-78"/>
              </a:rPr>
              <a:t>زنجيـرة تـأمين يـا </a:t>
            </a:r>
            <a:r>
              <a:rPr lang="fa-IR" smtClean="0">
                <a:solidFill>
                  <a:srgbClr val="000000"/>
                </a:solidFill>
                <a:latin typeface="BMitra"/>
                <a:cs typeface="B Zar" panose="00000400000000000000" pitchFamily="2" charset="-78"/>
              </a:rPr>
              <a:t>روابـط توليدكننده – مصرفكننده) </a:t>
            </a:r>
            <a:r>
              <a:rPr lang="fa-IR">
                <a:solidFill>
                  <a:srgbClr val="000000"/>
                </a:solidFill>
                <a:latin typeface="BMitra"/>
                <a:cs typeface="B Zar" panose="00000400000000000000" pitchFamily="2" charset="-78"/>
              </a:rPr>
              <a:t>و لذا فرايندهاي يادگيري </a:t>
            </a:r>
            <a:r>
              <a:rPr lang="fa-IR" smtClean="0">
                <a:solidFill>
                  <a:srgbClr val="000000"/>
                </a:solidFill>
                <a:latin typeface="BMitra"/>
                <a:cs typeface="B Zar" panose="00000400000000000000" pitchFamily="2" charset="-78"/>
              </a:rPr>
              <a:t>(در </a:t>
            </a:r>
            <a:r>
              <a:rPr lang="fa-IR">
                <a:solidFill>
                  <a:srgbClr val="000000"/>
                </a:solidFill>
                <a:latin typeface="BMitra"/>
                <a:cs typeface="B Zar" panose="00000400000000000000" pitchFamily="2" charset="-78"/>
              </a:rPr>
              <a:t>حين عمل، يادگيري با اسـتفاده و </a:t>
            </a:r>
            <a:r>
              <a:rPr lang="fa-IR" smtClean="0">
                <a:solidFill>
                  <a:srgbClr val="000000"/>
                </a:solidFill>
                <a:latin typeface="BMitra"/>
                <a:cs typeface="B Zar" panose="00000400000000000000" pitchFamily="2" charset="-78"/>
              </a:rPr>
              <a:t>يـادگيري با تعامل) </a:t>
            </a:r>
            <a:r>
              <a:rPr lang="fa-IR">
                <a:solidFill>
                  <a:srgbClr val="000000"/>
                </a:solidFill>
                <a:latin typeface="BMitra"/>
                <a:cs typeface="B Zar" panose="00000400000000000000" pitchFamily="2" charset="-78"/>
              </a:rPr>
              <a:t>را پديد ميآورند. گيلز ) (7 :2001</a:t>
            </a:r>
            <a:endParaRPr lang="fa-IR"/>
          </a:p>
        </p:txBody>
      </p:sp>
      <p:sp>
        <p:nvSpPr>
          <p:cNvPr id="4" name="Flowchart: Process 3"/>
          <p:cNvSpPr/>
          <p:nvPr/>
        </p:nvSpPr>
        <p:spPr>
          <a:xfrm>
            <a:off x="1460310" y="4312693"/>
            <a:ext cx="2838735" cy="143301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شبكه هاي اجتماعي</a:t>
            </a:r>
            <a:endParaRPr lang="fa-IR" b="1">
              <a:solidFill>
                <a:srgbClr val="FF0000"/>
              </a:solidFill>
            </a:endParaRPr>
          </a:p>
        </p:txBody>
      </p:sp>
    </p:spTree>
    <p:extLst>
      <p:ext uri="{BB962C8B-B14F-4D97-AF65-F5344CB8AC3E}">
        <p14:creationId xmlns:p14="http://schemas.microsoft.com/office/powerpoint/2010/main" val="42322395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000000"/>
                </a:solidFill>
                <a:latin typeface="BMitra"/>
                <a:cs typeface="B Zar" panose="00000400000000000000" pitchFamily="2" charset="-78"/>
              </a:rPr>
              <a:t>وضعيتهاي بارقهاي را حوضة كاربردي خاص ميداند </a:t>
            </a:r>
            <a:r>
              <a:rPr lang="fa-IR" sz="2400" smtClean="0">
                <a:solidFill>
                  <a:srgbClr val="000000"/>
                </a:solidFill>
                <a:latin typeface="BMitra"/>
                <a:cs typeface="B Zar" panose="00000400000000000000" pitchFamily="2" charset="-78"/>
              </a:rPr>
              <a:t>كه در </a:t>
            </a:r>
            <a:r>
              <a:rPr lang="fa-IR" sz="2400">
                <a:solidFill>
                  <a:srgbClr val="000000"/>
                </a:solidFill>
                <a:latin typeface="BMitra"/>
                <a:cs typeface="B Zar" panose="00000400000000000000" pitchFamily="2" charset="-78"/>
              </a:rPr>
              <a:t>آن توليدكنندگان و مصرفكنندگان )گاه با يكديگر و گاه با طرف ثالـث، ماننـد دولـت( ائتلافـي </a:t>
            </a:r>
            <a:r>
              <a:rPr lang="fa-IR" sz="2400" smtClean="0">
                <a:solidFill>
                  <a:srgbClr val="000000"/>
                </a:solidFill>
                <a:latin typeface="BMitra"/>
                <a:cs typeface="B Zar" panose="00000400000000000000" pitchFamily="2" charset="-78"/>
              </a:rPr>
              <a:t>را براي </a:t>
            </a:r>
            <a:r>
              <a:rPr lang="fa-IR" sz="2400">
                <a:solidFill>
                  <a:srgbClr val="000000"/>
                </a:solidFill>
                <a:latin typeface="BMitra"/>
                <a:cs typeface="B Zar" panose="00000400000000000000" pitchFamily="2" charset="-78"/>
              </a:rPr>
              <a:t>حمايت از يك تكنولوژي جديد در برابر انتخاب و گزينش خشن بـازار تشـكيل مـيدهنـد. </a:t>
            </a:r>
            <a:r>
              <a:rPr lang="fa-IR" sz="2400" smtClean="0">
                <a:solidFill>
                  <a:srgbClr val="000000"/>
                </a:solidFill>
                <a:latin typeface="BMitra"/>
                <a:cs typeface="B Zar" panose="00000400000000000000" pitchFamily="2" charset="-78"/>
              </a:rPr>
              <a:t>آنهـا معتقدند </a:t>
            </a:r>
            <a:r>
              <a:rPr lang="fa-IR" sz="2400">
                <a:solidFill>
                  <a:srgbClr val="000000"/>
                </a:solidFill>
                <a:latin typeface="BMitra"/>
                <a:cs typeface="B Zar" panose="00000400000000000000" pitchFamily="2" charset="-78"/>
              </a:rPr>
              <a:t>توسعة وضعيتهاي </a:t>
            </a:r>
            <a:r>
              <a:rPr lang="fa-IR" sz="2400" smtClean="0">
                <a:solidFill>
                  <a:srgbClr val="000000"/>
                </a:solidFill>
                <a:latin typeface="BMitra"/>
                <a:cs typeface="B Zar" panose="00000400000000000000" pitchFamily="2" charset="-78"/>
              </a:rPr>
              <a:t>بارقه اي </a:t>
            </a:r>
            <a:r>
              <a:rPr lang="fa-IR" sz="2400">
                <a:solidFill>
                  <a:srgbClr val="000000"/>
                </a:solidFill>
                <a:latin typeface="BMitra"/>
                <a:cs typeface="B Zar" panose="00000400000000000000" pitchFamily="2" charset="-78"/>
              </a:rPr>
              <a:t>براي بازار يا بـراي تكنولـوژي رخ مـيدهـد. وضـعيت </a:t>
            </a:r>
            <a:r>
              <a:rPr lang="fa-IR" sz="2400" smtClean="0">
                <a:solidFill>
                  <a:srgbClr val="000000"/>
                </a:solidFill>
                <a:latin typeface="BMitra"/>
                <a:cs typeface="B Zar" panose="00000400000000000000" pitchFamily="2" charset="-78"/>
              </a:rPr>
              <a:t>بارقـهاي تكنولوژيك </a:t>
            </a:r>
            <a:r>
              <a:rPr lang="fa-IR" sz="2400">
                <a:solidFill>
                  <a:srgbClr val="000000"/>
                </a:solidFill>
                <a:latin typeface="BMitra"/>
                <a:cs typeface="B Zar" panose="00000400000000000000" pitchFamily="2" charset="-78"/>
              </a:rPr>
              <a:t>)تأثير يك تكنولوژي نو در تغيير جهت بازار (</a:t>
            </a:r>
            <a:r>
              <a:rPr lang="fa-IR" sz="1000">
                <a:solidFill>
                  <a:srgbClr val="000000"/>
                </a:solidFill>
                <a:latin typeface="BMitra"/>
                <a:cs typeface="B Zar" panose="00000400000000000000" pitchFamily="2" charset="-78"/>
              </a:rPr>
              <a:t>2</a:t>
            </a:r>
            <a:r>
              <a:rPr lang="fa-IR" sz="2400">
                <a:solidFill>
                  <a:srgbClr val="000000"/>
                </a:solidFill>
                <a:latin typeface="BMitra"/>
                <a:cs typeface="B Zar" panose="00000400000000000000" pitchFamily="2" charset="-78"/>
              </a:rPr>
              <a:t>ميتواند به وضعيت بارقهاي بـازاري )</a:t>
            </a:r>
            <a:r>
              <a:rPr lang="fa-IR" sz="2400" smtClean="0">
                <a:solidFill>
                  <a:srgbClr val="000000"/>
                </a:solidFill>
                <a:latin typeface="BMitra"/>
                <a:cs typeface="B Zar" panose="00000400000000000000" pitchFamily="2" charset="-78"/>
              </a:rPr>
              <a:t>فشـار بازار </a:t>
            </a:r>
            <a:r>
              <a:rPr lang="fa-IR" sz="2400">
                <a:solidFill>
                  <a:srgbClr val="000000"/>
                </a:solidFill>
                <a:latin typeface="BMitra"/>
                <a:cs typeface="B Zar" panose="00000400000000000000" pitchFamily="2" charset="-78"/>
              </a:rPr>
              <a:t>براي ايجاد يك تكنولوژي (</a:t>
            </a:r>
            <a:r>
              <a:rPr lang="fa-IR" sz="1000">
                <a:solidFill>
                  <a:srgbClr val="000000"/>
                </a:solidFill>
                <a:latin typeface="BMitra"/>
                <a:cs typeface="B Zar" panose="00000400000000000000" pitchFamily="2" charset="-78"/>
              </a:rPr>
              <a:t>3</a:t>
            </a:r>
            <a:r>
              <a:rPr lang="fa-IR" sz="2400">
                <a:solidFill>
                  <a:srgbClr val="000000"/>
                </a:solidFill>
                <a:latin typeface="BMitra"/>
                <a:cs typeface="B Zar" panose="00000400000000000000" pitchFamily="2" charset="-78"/>
              </a:rPr>
              <a:t>توسعه يابد )مانند خودروهاي برقي در شهرهاي مختلف اروپـايي( و</a:t>
            </a:r>
            <a:br>
              <a:rPr lang="fa-IR" sz="2400">
                <a:solidFill>
                  <a:srgbClr val="000000"/>
                </a:solidFill>
                <a:latin typeface="BMitra"/>
                <a:cs typeface="B Zar" panose="00000400000000000000" pitchFamily="2" charset="-78"/>
              </a:rPr>
            </a:br>
            <a:r>
              <a:rPr lang="fa-IR" sz="2400">
                <a:solidFill>
                  <a:srgbClr val="000000"/>
                </a:solidFill>
                <a:latin typeface="BMitra"/>
                <a:cs typeface="B Zar" panose="00000400000000000000" pitchFamily="2" charset="-78"/>
              </a:rPr>
              <a:t>در ضمن فرايندهاي يادگيري نيز به آن ارتباط دارد</a:t>
            </a:r>
            <a:r>
              <a:rPr lang="fa-IR" sz="2400">
                <a:solidFill>
                  <a:prstClr val="black"/>
                </a:solidFill>
                <a:cs typeface="B Zar" panose="00000400000000000000" pitchFamily="2" charset="-78"/>
              </a:rPr>
              <a:t> </a:t>
            </a:r>
            <a:endParaRPr lang="fa-IR"/>
          </a:p>
        </p:txBody>
      </p:sp>
      <p:sp>
        <p:nvSpPr>
          <p:cNvPr id="4" name="Flowchart: Process 3"/>
          <p:cNvSpPr/>
          <p:nvPr/>
        </p:nvSpPr>
        <p:spPr>
          <a:xfrm>
            <a:off x="838200" y="4230806"/>
            <a:ext cx="2934269" cy="136477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توسعة وضعيتهاي بارقه اي براي بازار</a:t>
            </a:r>
            <a:endParaRPr lang="fa-IR" b="1">
              <a:solidFill>
                <a:srgbClr val="FF0000"/>
              </a:solidFill>
            </a:endParaRPr>
          </a:p>
        </p:txBody>
      </p:sp>
    </p:spTree>
    <p:extLst>
      <p:ext uri="{BB962C8B-B14F-4D97-AF65-F5344CB8AC3E}">
        <p14:creationId xmlns:p14="http://schemas.microsoft.com/office/powerpoint/2010/main" val="261394666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000000"/>
                </a:solidFill>
                <a:effectLst/>
                <a:latin typeface="BMitra"/>
                <a:cs typeface="B Zar" panose="00000400000000000000" pitchFamily="2" charset="-78"/>
              </a:rPr>
              <a:t>نيادين رخ ميدهد. اين وضعيتهاي بارقهاي، از گزينش طبيعي بازار محافظت ميشوند و بـه مثابـة مراكز رشد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نوآوريهاي بنيادين عمل ميكنند. زيـرا تكنولـوژيهـاي بنيـادين جديـد، نيـاز بـه ايـن حمايتها دارند. يك نمونة اين فرصتهاي بارقهاي، ارتش است كه بسياري از نوآوريهـاي بنيـادين را در مراحل اوليهشان برانگيخت )مانند كامپيوترها، رادار، موتور جت.( اين وضعيتها، فضايي را براي ايجاد شبكههاي اجتماعي فراهم ميكنند كه حامي نوآوري هستند )ماننـد زنجيـرة تـأمين يـا روابـط توليدكننده - مصرفكننده( و لذا فرايندهاي يادگيري )در حين عمل، يادگيري با اسـتفاده و يـادگيري با تعامل( را پديد ميآورند. گيلز ) (7 :2001</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5850744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Mitra"/>
                <a:cs typeface="B Zar" panose="00000400000000000000" pitchFamily="2" charset="-78"/>
              </a:rPr>
              <a:t>وضعيتهاي بارقهاي را حوضة كاربردي خاص ميداند كه در آن توليدكنندگان و مصرفكنندگان </a:t>
            </a:r>
            <a:r>
              <a:rPr lang="fa-IR" sz="2600" smtClean="0">
                <a:solidFill>
                  <a:srgbClr val="000000"/>
                </a:solidFill>
                <a:latin typeface="BMitra"/>
                <a:cs typeface="B Zar" panose="00000400000000000000" pitchFamily="2" charset="-78"/>
              </a:rPr>
              <a:t>(گاه </a:t>
            </a:r>
            <a:r>
              <a:rPr lang="fa-IR" sz="2600">
                <a:solidFill>
                  <a:srgbClr val="000000"/>
                </a:solidFill>
                <a:latin typeface="BMitra"/>
                <a:cs typeface="B Zar" panose="00000400000000000000" pitchFamily="2" charset="-78"/>
              </a:rPr>
              <a:t>با يكديگر و گاه با طرف ثالـث، ماننـد </a:t>
            </a:r>
            <a:r>
              <a:rPr lang="fa-IR" sz="2600" smtClean="0">
                <a:solidFill>
                  <a:srgbClr val="000000"/>
                </a:solidFill>
                <a:latin typeface="BMitra"/>
                <a:cs typeface="B Zar" panose="00000400000000000000" pitchFamily="2" charset="-78"/>
              </a:rPr>
              <a:t>دولـت) </a:t>
            </a:r>
            <a:r>
              <a:rPr lang="fa-IR" sz="2600">
                <a:solidFill>
                  <a:srgbClr val="000000"/>
                </a:solidFill>
                <a:latin typeface="BMitra"/>
                <a:cs typeface="B Zar" panose="00000400000000000000" pitchFamily="2" charset="-78"/>
              </a:rPr>
              <a:t>ائتلافـي را براي حمايت از يك تكنولوژي جديد در برابر انتخاب و گزينش خشن بـازار تشـكيل مـيدهنـد. آنهـا معتقدند توسعة وضعيتهاي بارقهاي براي بازار يا بـراي تكنولـوژي رخ مـيدهـد. </a:t>
            </a:r>
            <a:r>
              <a:rPr lang="fa-IR" sz="2600" b="1">
                <a:solidFill>
                  <a:srgbClr val="FF0000"/>
                </a:solidFill>
                <a:latin typeface="BMitra"/>
                <a:cs typeface="B Zar" panose="00000400000000000000" pitchFamily="2" charset="-78"/>
              </a:rPr>
              <a:t>وضـعيت </a:t>
            </a:r>
            <a:r>
              <a:rPr lang="fa-IR" sz="2600" b="1" smtClean="0">
                <a:solidFill>
                  <a:srgbClr val="FF0000"/>
                </a:solidFill>
                <a:latin typeface="BMitra"/>
                <a:cs typeface="B Zar" panose="00000400000000000000" pitchFamily="2" charset="-78"/>
              </a:rPr>
              <a:t>بارقـه اي </a:t>
            </a:r>
            <a:r>
              <a:rPr lang="fa-IR" sz="2600" b="1">
                <a:solidFill>
                  <a:srgbClr val="FF0000"/>
                </a:solidFill>
                <a:latin typeface="BMitra"/>
                <a:cs typeface="B Zar" panose="00000400000000000000" pitchFamily="2" charset="-78"/>
              </a:rPr>
              <a:t>تكنولوژيك </a:t>
            </a:r>
            <a:r>
              <a:rPr lang="fa-IR" sz="2600" smtClean="0">
                <a:solidFill>
                  <a:srgbClr val="000000"/>
                </a:solidFill>
                <a:latin typeface="BMitra"/>
                <a:cs typeface="B Zar" panose="00000400000000000000" pitchFamily="2" charset="-78"/>
              </a:rPr>
              <a:t>(تأثير </a:t>
            </a:r>
            <a:r>
              <a:rPr lang="fa-IR" sz="2600">
                <a:solidFill>
                  <a:srgbClr val="000000"/>
                </a:solidFill>
                <a:latin typeface="BMitra"/>
                <a:cs typeface="B Zar" panose="00000400000000000000" pitchFamily="2" charset="-78"/>
              </a:rPr>
              <a:t>يك تكنولوژي نو در تغيير جهت </a:t>
            </a:r>
            <a:r>
              <a:rPr lang="fa-IR" sz="2600" smtClean="0">
                <a:solidFill>
                  <a:srgbClr val="000000"/>
                </a:solidFill>
                <a:latin typeface="BMitra"/>
                <a:cs typeface="B Zar" panose="00000400000000000000" pitchFamily="2" charset="-78"/>
              </a:rPr>
              <a:t>بازار) </a:t>
            </a:r>
            <a:r>
              <a:rPr lang="fa-IR" sz="1100" smtClean="0">
                <a:solidFill>
                  <a:srgbClr val="000000"/>
                </a:solidFill>
                <a:latin typeface="BMitra"/>
                <a:cs typeface="B Zar" panose="00000400000000000000" pitchFamily="2" charset="-78"/>
              </a:rPr>
              <a:t>2</a:t>
            </a:r>
            <a:r>
              <a:rPr lang="fa-IR" sz="2600" smtClean="0">
                <a:solidFill>
                  <a:srgbClr val="000000"/>
                </a:solidFill>
                <a:latin typeface="BMitra"/>
                <a:cs typeface="B Zar" panose="00000400000000000000" pitchFamily="2" charset="-78"/>
              </a:rPr>
              <a:t>ميتواند </a:t>
            </a:r>
            <a:r>
              <a:rPr lang="fa-IR" sz="2600">
                <a:solidFill>
                  <a:srgbClr val="000000"/>
                </a:solidFill>
                <a:latin typeface="BMitra"/>
                <a:cs typeface="B Zar" panose="00000400000000000000" pitchFamily="2" charset="-78"/>
              </a:rPr>
              <a:t>به وضعيت بارقهاي بـازاري )فشـار بازار براي ايجاد يك تكنولوژي (</a:t>
            </a:r>
            <a:r>
              <a:rPr lang="fa-IR" sz="1100">
                <a:solidFill>
                  <a:srgbClr val="000000"/>
                </a:solidFill>
                <a:latin typeface="BMitra"/>
                <a:cs typeface="B Zar" panose="00000400000000000000" pitchFamily="2" charset="-78"/>
              </a:rPr>
              <a:t>3</a:t>
            </a:r>
            <a:r>
              <a:rPr lang="fa-IR" sz="2600">
                <a:solidFill>
                  <a:srgbClr val="000000"/>
                </a:solidFill>
                <a:latin typeface="BMitra"/>
                <a:cs typeface="B Zar" panose="00000400000000000000" pitchFamily="2" charset="-78"/>
              </a:rPr>
              <a:t>توسعه يابد </a:t>
            </a:r>
            <a:r>
              <a:rPr lang="fa-IR" sz="2600" smtClean="0">
                <a:solidFill>
                  <a:srgbClr val="000000"/>
                </a:solidFill>
                <a:latin typeface="BMitra"/>
                <a:cs typeface="B Zar" panose="00000400000000000000" pitchFamily="2" charset="-78"/>
              </a:rPr>
              <a:t>(مانند </a:t>
            </a:r>
            <a:r>
              <a:rPr lang="fa-IR" sz="2600">
                <a:solidFill>
                  <a:srgbClr val="000000"/>
                </a:solidFill>
                <a:latin typeface="BMitra"/>
                <a:cs typeface="B Zar" panose="00000400000000000000" pitchFamily="2" charset="-78"/>
              </a:rPr>
              <a:t>خودروهاي برقي در شهرهاي مختلف اروپـايي) و در ضمن فرايندهاي يادگيري نيز به آن ارتباط دارد</a:t>
            </a:r>
            <a:r>
              <a:rPr lang="fa-IR" sz="2600">
                <a:solidFill>
                  <a:prstClr val="black"/>
                </a:solidFill>
                <a:cs typeface="B Zar" panose="00000400000000000000" pitchFamily="2" charset="-78"/>
              </a:rPr>
              <a:t> </a:t>
            </a:r>
            <a:endParaRPr lang="fa-IR"/>
          </a:p>
        </p:txBody>
      </p:sp>
    </p:spTree>
    <p:extLst>
      <p:ext uri="{BB962C8B-B14F-4D97-AF65-F5344CB8AC3E}">
        <p14:creationId xmlns:p14="http://schemas.microsoft.com/office/powerpoint/2010/main" val="21336793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فاوت وضعيتهاي بارقهاي با رويه ها، در ثبـات و خـاص بـودن بيشـتر قواعـد رويـههـا و در</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شبكههاي بزرگ و پايدار آنها در مقايسه با وضعيتهاي بارقـه اي اسـت. زيـرا در وضـعيت بارقـهاي، كنشگران بايد </a:t>
            </a:r>
            <a:r>
              <a:rPr lang="fa-IR" b="1" i="0" smtClean="0">
                <a:solidFill>
                  <a:srgbClr val="FF0000"/>
                </a:solidFill>
                <a:effectLst/>
                <a:latin typeface="BMitra"/>
                <a:cs typeface="B Zar" panose="00000400000000000000" pitchFamily="2" charset="-78"/>
              </a:rPr>
              <a:t>شبكه هاي كوچك و ناپايدار </a:t>
            </a:r>
            <a:r>
              <a:rPr lang="fa-IR" b="0" i="0" smtClean="0">
                <a:solidFill>
                  <a:srgbClr val="000000"/>
                </a:solidFill>
                <a:effectLst/>
                <a:latin typeface="BMitra"/>
                <a:cs typeface="B Zar" panose="00000400000000000000" pitchFamily="2" charset="-78"/>
              </a:rPr>
              <a:t>را مديريت كنند و كنشگراني ديگر را وارد آنها كنند و اين كار را، گاه با اجتماعات و انجمنها، كنفرانسها، نشريهها و... انجـام دهنـد. عـلاوهبـراين، در سـطح وضعيتهاي بارقهاي، قواعد سيال هستند و به مثابة يك راهنماي كلياند كه افق فعاليتها را تعيـين ميكنند و ثبات ندارند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458936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Mitra"/>
                <a:cs typeface="B Zar" panose="00000400000000000000" pitchFamily="2" charset="-78"/>
              </a:rPr>
              <a:t>ا اين حال، وضعيتهاي بارقهاي براي توسعة يك تكنولوژي جديـد، بسـيار ضـروري هسـتند، زيرا فضايي را براي صورتبندي و بازتعريف نگـاههـا، فراينـدهاي يـادگيري و سـبكسـازي فـراهم ميكنند و به عبارت ديگر »بذر تغيير را در نظام ميپاشند و </a:t>
            </a:r>
            <a:r>
              <a:rPr lang="fa-IR" b="1" i="0" smtClean="0">
                <a:solidFill>
                  <a:srgbClr val="FF0000"/>
                </a:solidFill>
                <a:effectLst/>
                <a:latin typeface="BMitra"/>
                <a:cs typeface="B Zar" panose="00000400000000000000" pitchFamily="2" charset="-78"/>
              </a:rPr>
              <a:t>بنيـانهـاي گـذار سيسـتم </a:t>
            </a:r>
            <a:r>
              <a:rPr lang="fa-IR" b="0" i="0" smtClean="0">
                <a:solidFill>
                  <a:srgbClr val="000000"/>
                </a:solidFill>
                <a:effectLst/>
                <a:latin typeface="BMitra"/>
                <a:cs typeface="B Zar" panose="00000400000000000000" pitchFamily="2" charset="-78"/>
              </a:rPr>
              <a:t>هسـتند«، بـه</a:t>
            </a:r>
            <a:r>
              <a:rPr lang="fa-IR" smtClean="0">
                <a:cs typeface="B Zar" panose="00000400000000000000" pitchFamily="2" charset="-78"/>
              </a:rPr>
              <a:t> </a:t>
            </a:r>
            <a:r>
              <a:rPr lang="fa-IR" sz="2600">
                <a:solidFill>
                  <a:srgbClr val="000000"/>
                </a:solidFill>
                <a:latin typeface="BMitra"/>
                <a:cs typeface="B Zar" panose="00000400000000000000" pitchFamily="2" charset="-78"/>
              </a:rPr>
              <a:t>گونهاي كه تمام </a:t>
            </a:r>
            <a:r>
              <a:rPr lang="fa-IR" sz="2600" b="1">
                <a:solidFill>
                  <a:srgbClr val="FF0000"/>
                </a:solidFill>
                <a:latin typeface="BMitra"/>
                <a:cs typeface="B Zar" panose="00000400000000000000" pitchFamily="2" charset="-78"/>
              </a:rPr>
              <a:t>گذارهاي تكنولوژيك تاريخ </a:t>
            </a:r>
            <a:r>
              <a:rPr lang="fa-IR" sz="2600">
                <a:solidFill>
                  <a:srgbClr val="000000"/>
                </a:solidFill>
                <a:latin typeface="BMitra"/>
                <a:cs typeface="B Zar" panose="00000400000000000000" pitchFamily="2" charset="-78"/>
              </a:rPr>
              <a:t>در وضعيتهاي بارقهاي بازار يا تكنولوژي آغاز </a:t>
            </a:r>
            <a:r>
              <a:rPr lang="fa-IR" sz="2600" smtClean="0">
                <a:solidFill>
                  <a:srgbClr val="000000"/>
                </a:solidFill>
                <a:latin typeface="BMitra"/>
                <a:cs typeface="B Zar" panose="00000400000000000000" pitchFamily="2" charset="-78"/>
              </a:rPr>
              <a:t>شـدهانـد (گيلز،2002) مثلاً </a:t>
            </a:r>
            <a:r>
              <a:rPr lang="fa-IR" sz="2600">
                <a:solidFill>
                  <a:srgbClr val="000000"/>
                </a:solidFill>
                <a:latin typeface="BMitra"/>
                <a:cs typeface="B Zar" panose="00000400000000000000" pitchFamily="2" charset="-78"/>
              </a:rPr>
              <a:t>موتور بخاري باعث شد تا آب را در معادن پمپ كنند يا خودروهاي بنزينـي، </a:t>
            </a:r>
            <a:r>
              <a:rPr lang="fa-IR" sz="2600" smtClean="0">
                <a:solidFill>
                  <a:srgbClr val="000000"/>
                </a:solidFill>
                <a:latin typeface="BMitra"/>
                <a:cs typeface="B Zar" panose="00000400000000000000" pitchFamily="2" charset="-78"/>
              </a:rPr>
              <a:t>ابتـدا براي </a:t>
            </a:r>
            <a:r>
              <a:rPr lang="fa-IR" sz="2600">
                <a:solidFill>
                  <a:srgbClr val="000000"/>
                </a:solidFill>
                <a:latin typeface="BMitra"/>
                <a:cs typeface="B Zar" panose="00000400000000000000" pitchFamily="2" charset="-78"/>
              </a:rPr>
              <a:t>مسابقه در اروپا توسعه </a:t>
            </a:r>
            <a:r>
              <a:rPr lang="fa-IR" sz="2600" smtClean="0">
                <a:solidFill>
                  <a:srgbClr val="000000"/>
                </a:solidFill>
                <a:latin typeface="BMitra"/>
                <a:cs typeface="B Zar" panose="00000400000000000000" pitchFamily="2" charset="-78"/>
              </a:rPr>
              <a:t>يافتند</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13698091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 در ابتدا نوآوريها ممكن است به منظـور غلبـه بـر يـك تنگنـاي خاص از تكنولوژي قديمي پديد آيند، ولي بعدها موجب ظهور </a:t>
            </a:r>
            <a:r>
              <a:rPr lang="fa-IR" b="1" i="0" smtClean="0">
                <a:solidFill>
                  <a:srgbClr val="FF0000"/>
                </a:solidFill>
                <a:effectLst/>
                <a:latin typeface="BMitra"/>
                <a:cs typeface="B Zar" panose="00000400000000000000" pitchFamily="2" charset="-78"/>
              </a:rPr>
              <a:t>رژيـمهـاي تكنولوژيـك </a:t>
            </a:r>
            <a:r>
              <a:rPr lang="fa-IR" b="0" i="0" smtClean="0">
                <a:solidFill>
                  <a:srgbClr val="000000"/>
                </a:solidFill>
                <a:effectLst/>
                <a:latin typeface="BMitra"/>
                <a:cs typeface="B Zar" panose="00000400000000000000" pitchFamily="2" charset="-78"/>
              </a:rPr>
              <a:t>جديـد شـوند. اسكات و گيلز ( 2005) با يك الگوي چهار وجهي، نقش اين وضـعيتهـا را در پيـدايش رويـه هـاي اجتماعي- تكنيكي با يك رويكرد تكاملي بررسي كردهاند. اين تغيير يا </a:t>
            </a:r>
          </a:p>
          <a:p>
            <a:r>
              <a:rPr lang="fa-IR" b="0" i="0" smtClean="0">
                <a:solidFill>
                  <a:srgbClr val="000000"/>
                </a:solidFill>
                <a:effectLst/>
                <a:latin typeface="BMitra"/>
                <a:cs typeface="B Zar" panose="00000400000000000000" pitchFamily="2" charset="-78"/>
              </a:rPr>
              <a:t> (1با انباشت تغييرات كوچك (جهشهاي كوچك) و تغيير رويه با انتخاب طبيعي است يا </a:t>
            </a:r>
          </a:p>
          <a:p>
            <a:r>
              <a:rPr lang="fa-IR" b="0" i="0" smtClean="0">
                <a:solidFill>
                  <a:srgbClr val="000000"/>
                </a:solidFill>
                <a:effectLst/>
                <a:latin typeface="BMitra"/>
                <a:cs typeface="B Zar" panose="00000400000000000000" pitchFamily="2" charset="-78"/>
              </a:rPr>
              <a:t>(2با ظهور يك نوآوري بنيادين و جهش عظيم يا </a:t>
            </a:r>
          </a:p>
          <a:p>
            <a:r>
              <a:rPr lang="fa-IR" b="0" i="0" smtClean="0">
                <a:solidFill>
                  <a:srgbClr val="000000"/>
                </a:solidFill>
                <a:effectLst/>
                <a:latin typeface="BMitra"/>
                <a:cs typeface="B Zar" panose="00000400000000000000" pitchFamily="2" charset="-78"/>
              </a:rPr>
              <a:t>(3با جهش عظيم درون سيستمي (جذب وضعيتهاي بارقـهاي توسـط بـازار) و يـا </a:t>
            </a:r>
          </a:p>
          <a:p>
            <a:r>
              <a:rPr lang="fa-IR" b="0" i="0" smtClean="0">
                <a:solidFill>
                  <a:srgbClr val="000000"/>
                </a:solidFill>
                <a:effectLst/>
                <a:latin typeface="BMitra"/>
                <a:cs typeface="B Zar" panose="00000400000000000000" pitchFamily="2" charset="-78"/>
              </a:rPr>
              <a:t>(4)بـا</a:t>
            </a:r>
            <a:r>
              <a:rPr lang="fa-IR">
                <a:solidFill>
                  <a:srgbClr val="000000"/>
                </a:solidFill>
                <a:latin typeface="BMitra"/>
                <a:cs typeface="B Zar" panose="00000400000000000000" pitchFamily="2" charset="-78"/>
              </a:rPr>
              <a:t> </a:t>
            </a:r>
            <a:r>
              <a:rPr lang="fa-IR" b="0" i="0" smtClean="0">
                <a:solidFill>
                  <a:srgbClr val="000000"/>
                </a:solidFill>
                <a:effectLst/>
                <a:latin typeface="BMitra"/>
                <a:cs typeface="B Zar" panose="00000400000000000000" pitchFamily="2" charset="-78"/>
              </a:rPr>
              <a:t>جهشهاي عظيم برونسيستمي )جذب وضعيتهاي بارقهاي توسط تكنولوژي( صورت ميگيرد</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84896126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عوامل خارجي نيز ميتوانند بر هر يك از اين سطوح اثر بگذارند و فرصتهايي را براي نوآوري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پديد آورند يا موجب عدم هماهنگي </a:t>
            </a:r>
            <a:r>
              <a:rPr lang="fa-IR" b="1" i="0" smtClean="0">
                <a:solidFill>
                  <a:srgbClr val="FF0000"/>
                </a:solidFill>
                <a:effectLst/>
                <a:latin typeface="BMitra"/>
                <a:cs typeface="B Zar" panose="00000400000000000000" pitchFamily="2" charset="-78"/>
              </a:rPr>
              <a:t>گروههاي اجتماعي </a:t>
            </a:r>
            <a:r>
              <a:rPr lang="fa-IR" b="0" i="0" smtClean="0">
                <a:solidFill>
                  <a:srgbClr val="000000"/>
                </a:solidFill>
                <a:effectLst/>
                <a:latin typeface="BMitra"/>
                <a:cs typeface="B Zar" panose="00000400000000000000" pitchFamily="2" charset="-78"/>
              </a:rPr>
              <a:t>شوند كه خـود سـرآغاز پيـدايش يـك رويـة جديد شود. مثلاً تغييرات آب و هوايي، امروزه بر بخشهاي حمل ونقل و انرژي فشار وارد ميكنـد يـا تغييرات گستردة فرهنگي، ارزشي، ايدئولوژيك يا تغيير ائتلافهاي سياسي ميتوانـد بـر آنهـا اعمـال فشار كند، همانطور كه محدوديتهاي انتشار آلايندگي در كاليفرنيا، موجب پيدايش فرصت بارقـهاي و توسعة خودروهاي الكتريكي در 1990شد (اسكات و گليز، .8 :</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323593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محققان این رشته، با ت</a:t>
            </a:r>
            <a:r>
              <a:rPr lang="fa-IR" smtClean="0">
                <a:solidFill>
                  <a:srgbClr val="FF0000"/>
                </a:solidFill>
                <a:cs typeface="B Zar" panose="00000400000000000000" pitchFamily="2" charset="-78"/>
              </a:rPr>
              <a:t>وسعه سریع علم و تکنولوژی</a:t>
            </a:r>
            <a:r>
              <a:rPr lang="fa-IR" smtClean="0">
                <a:cs typeface="B Zar" panose="00000400000000000000" pitchFamily="2" charset="-78"/>
              </a:rPr>
              <a:t>، </a:t>
            </a:r>
            <a:r>
              <a:rPr lang="fa-IR" smtClean="0">
                <a:solidFill>
                  <a:srgbClr val="00B0F0"/>
                </a:solidFill>
                <a:cs typeface="B Zar" panose="00000400000000000000" pitchFamily="2" charset="-78"/>
              </a:rPr>
              <a:t>افزایش وابستگی متقابل علوم </a:t>
            </a:r>
            <a:r>
              <a:rPr lang="fa-IR" smtClean="0">
                <a:cs typeface="B Zar" panose="00000400000000000000" pitchFamily="2" charset="-78"/>
              </a:rPr>
              <a:t>و </a:t>
            </a:r>
            <a:r>
              <a:rPr lang="fa-IR" b="1" smtClean="0">
                <a:solidFill>
                  <a:srgbClr val="FF0000"/>
                </a:solidFill>
                <a:cs typeface="B Zar" panose="00000400000000000000" pitchFamily="2" charset="-78"/>
              </a:rPr>
              <a:t>چند رشته ای شدن آنها </a:t>
            </a:r>
            <a:r>
              <a:rPr lang="fa-IR" smtClean="0">
                <a:cs typeface="B Zar" panose="00000400000000000000" pitchFamily="2" charset="-78"/>
              </a:rPr>
              <a:t>و تاثیر عمیق شان  بر جوامع، حوزه های جامعه شناسی علم و تکنولوژی را با سایر حوزه ها تلفیق کرده اند و مسایل و موضوعات موجود را به صورت همه جانبه و گروهی، به یاری جامعه شناسان، مورخان، فلاسفه، متخصصان علوم سیاسی و علم و تکنولوژی، مورد بررسی قرار می دهند. بیشتر پژوهش های این حوزه نیز در یکی از این سه قلمرو شکل می گیرند:</a:t>
            </a:r>
            <a:endParaRPr lang="fa-IR">
              <a:cs typeface="B Zar" panose="00000400000000000000" pitchFamily="2" charset="-78"/>
            </a:endParaRPr>
          </a:p>
        </p:txBody>
      </p:sp>
    </p:spTree>
    <p:extLst>
      <p:ext uri="{BB962C8B-B14F-4D97-AF65-F5344CB8AC3E}">
        <p14:creationId xmlns:p14="http://schemas.microsoft.com/office/powerpoint/2010/main" val="231881806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000000"/>
                </a:solidFill>
                <a:effectLst/>
                <a:latin typeface="BMitra"/>
                <a:cs typeface="B Zar" panose="00000400000000000000" pitchFamily="2" charset="-78"/>
              </a:rPr>
              <a:t>هطوركلي رويه )رژيم(ي اجتماعي </a:t>
            </a:r>
            <a:r>
              <a:rPr lang="fa-IR"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Mitra"/>
                <a:cs typeface="B Zar" panose="00000400000000000000" pitchFamily="2" charset="-78"/>
              </a:rPr>
              <a:t>تكنيكي به مثابه موزائيكي هستند، متشـكل از عناصـر و اجزاي نامتجانس)شبكههاي ناهمانند(، و موقعيتهاي بارقهاي به مثابه تكههاي اين موزائيـكهـا و مكاني هستند كه در آنها عناصر جديد پديد ميآيد. تغييـر از يـك نظـام ماننـد شـكل زيـر، تغييـر در چشمانداز آن است، زيرا با يك تغيير فرهنگي، ميزان آگاهي بالا ميرود و ايـن افـزايش آگـاهي، بـر رويهها و رژيمها )مانند حملونقل و توليد برق( فشار وارد ميكنـد.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1142158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گـاه رونـدهاي سياسـي گسـترده، مانند آزادسازي </a:t>
            </a:r>
            <a:r>
              <a:rPr lang="fa-IR" smtClean="0">
                <a:solidFill>
                  <a:srgbClr val="000000"/>
                </a:solidFill>
                <a:latin typeface="BMitra"/>
                <a:cs typeface="B Zar" panose="00000400000000000000" pitchFamily="2" charset="-78"/>
              </a:rPr>
              <a:t>(نئوليبراليسم) </a:t>
            </a:r>
            <a:r>
              <a:rPr lang="fa-IR">
                <a:solidFill>
                  <a:srgbClr val="000000"/>
                </a:solidFill>
                <a:latin typeface="BMitra"/>
                <a:cs typeface="B Zar" panose="00000400000000000000" pitchFamily="2" charset="-78"/>
              </a:rPr>
              <a:t>بر اين بخشها فشار وارد ميكند و موجب ايجاد تكنولوژيهاي جديـد </a:t>
            </a:r>
            <a:r>
              <a:rPr lang="fa-IR" smtClean="0">
                <a:solidFill>
                  <a:srgbClr val="000000"/>
                </a:solidFill>
                <a:latin typeface="BMitra"/>
                <a:cs typeface="B Zar" panose="00000400000000000000" pitchFamily="2" charset="-78"/>
              </a:rPr>
              <a:t>(مانند </a:t>
            </a:r>
            <a:r>
              <a:rPr lang="fa-IR">
                <a:solidFill>
                  <a:srgbClr val="000000"/>
                </a:solidFill>
                <a:latin typeface="BMitra"/>
                <a:cs typeface="B Zar" panose="00000400000000000000" pitchFamily="2" charset="-78"/>
              </a:rPr>
              <a:t>توربين </a:t>
            </a:r>
            <a:r>
              <a:rPr lang="fa-IR" smtClean="0">
                <a:solidFill>
                  <a:srgbClr val="000000"/>
                </a:solidFill>
                <a:latin typeface="BMitra"/>
                <a:cs typeface="B Zar" panose="00000400000000000000" pitchFamily="2" charset="-78"/>
              </a:rPr>
              <a:t>گاز)، </a:t>
            </a:r>
            <a:r>
              <a:rPr lang="fa-IR">
                <a:solidFill>
                  <a:srgbClr val="000000"/>
                </a:solidFill>
                <a:latin typeface="BMitra"/>
                <a:cs typeface="B Zar" panose="00000400000000000000" pitchFamily="2" charset="-78"/>
              </a:rPr>
              <a:t>كنشگران جديد )مانند سازمان تجارت برق( و بازارهاي جديـد (</a:t>
            </a:r>
            <a:r>
              <a:rPr lang="fa-IR" smtClean="0">
                <a:solidFill>
                  <a:srgbClr val="000000"/>
                </a:solidFill>
                <a:latin typeface="BMitra"/>
                <a:cs typeface="B Zar" panose="00000400000000000000" pitchFamily="2" charset="-78"/>
              </a:rPr>
              <a:t>ماننـد </a:t>
            </a:r>
            <a:r>
              <a:rPr lang="fa-IR">
                <a:solidFill>
                  <a:srgbClr val="000000"/>
                </a:solidFill>
                <a:latin typeface="BMitra"/>
                <a:cs typeface="B Zar" panose="00000400000000000000" pitchFamily="2" charset="-78"/>
              </a:rPr>
              <a:t>بـرق </a:t>
            </a:r>
            <a:r>
              <a:rPr lang="fa-IR" smtClean="0">
                <a:solidFill>
                  <a:srgbClr val="000000"/>
                </a:solidFill>
                <a:latin typeface="BMitra"/>
                <a:cs typeface="B Zar" panose="00000400000000000000" pitchFamily="2" charset="-78"/>
              </a:rPr>
              <a:t>سـبز) </a:t>
            </a:r>
            <a:r>
              <a:rPr lang="fa-IR">
                <a:solidFill>
                  <a:srgbClr val="000000"/>
                </a:solidFill>
                <a:latin typeface="BMitra"/>
                <a:cs typeface="B Zar" panose="00000400000000000000" pitchFamily="2" charset="-78"/>
              </a:rPr>
              <a:t>ميشود. نوآوريهاي جديد يا شكست ميخورند يا گسترش مييابند و با فرايندهاي يك يا چند رويـه يا چشمانداز پيوند ميخورند يا ممكن است به صورت ابزار كمكي يا پشتيباني تكنولوژي جديد </a:t>
            </a:r>
            <a:r>
              <a:rPr lang="fa-IR" smtClean="0">
                <a:solidFill>
                  <a:srgbClr val="000000"/>
                </a:solidFill>
                <a:latin typeface="BMitra"/>
                <a:cs typeface="B Zar" panose="00000400000000000000" pitchFamily="2" charset="-78"/>
              </a:rPr>
              <a:t>ظـاهر</a:t>
            </a:r>
            <a:r>
              <a:rPr lang="fa-IR">
                <a:solidFill>
                  <a:srgbClr val="000000"/>
                </a:solidFill>
                <a:latin typeface="BMitra"/>
                <a:cs typeface="B Zar" panose="00000400000000000000" pitchFamily="2" charset="-78"/>
              </a:rPr>
              <a:t> شوند و با آن تركيب شوند </a:t>
            </a:r>
            <a:r>
              <a:rPr lang="fa-IR" sz="1200">
                <a:solidFill>
                  <a:srgbClr val="000000"/>
                </a:solidFill>
                <a:latin typeface="BMitra"/>
                <a:cs typeface="B Zar" panose="00000400000000000000" pitchFamily="2" charset="-78"/>
              </a:rPr>
              <a:t>1</a:t>
            </a:r>
            <a:r>
              <a:rPr lang="fa-IR">
                <a:solidFill>
                  <a:srgbClr val="000000"/>
                </a:solidFill>
                <a:latin typeface="BMitra"/>
                <a:cs typeface="B Zar" panose="00000400000000000000" pitchFamily="2" charset="-78"/>
              </a:rPr>
              <a:t>تا مسئلهاي را حل كنند. اگر اين پيوندها و تعاملات، موفقيتآميز باشـد </a:t>
            </a:r>
            <a:r>
              <a:rPr lang="fa-IR" smtClean="0">
                <a:solidFill>
                  <a:srgbClr val="000000"/>
                </a:solidFill>
                <a:latin typeface="BMitra"/>
                <a:cs typeface="B Zar" panose="00000400000000000000" pitchFamily="2" charset="-78"/>
              </a:rPr>
              <a:t>و هر </a:t>
            </a:r>
            <a:r>
              <a:rPr lang="fa-IR">
                <a:solidFill>
                  <a:srgbClr val="000000"/>
                </a:solidFill>
                <a:latin typeface="BMitra"/>
                <a:cs typeface="B Zar" panose="00000400000000000000" pitchFamily="2" charset="-78"/>
              </a:rPr>
              <a:t>يك از اجزاي رويه </a:t>
            </a:r>
            <a:r>
              <a:rPr lang="fa-IR" smtClean="0">
                <a:solidFill>
                  <a:srgbClr val="000000"/>
                </a:solidFill>
                <a:latin typeface="BMitra"/>
                <a:cs typeface="B Zar" panose="00000400000000000000" pitchFamily="2" charset="-78"/>
              </a:rPr>
              <a:t>(رژيم) </a:t>
            </a:r>
            <a:r>
              <a:rPr lang="fa-IR">
                <a:solidFill>
                  <a:srgbClr val="000000"/>
                </a:solidFill>
                <a:latin typeface="BMitra"/>
                <a:cs typeface="B Zar" panose="00000400000000000000" pitchFamily="2" charset="-78"/>
              </a:rPr>
              <a:t>نيز توسعه يابند، روية جديدي پديد ميآيد و در نهايت چشـمانـداز </a:t>
            </a:r>
            <a:r>
              <a:rPr lang="fa-IR" smtClean="0">
                <a:solidFill>
                  <a:srgbClr val="000000"/>
                </a:solidFill>
                <a:latin typeface="BMitra"/>
                <a:cs typeface="B Zar" panose="00000400000000000000" pitchFamily="2" charset="-78"/>
              </a:rPr>
              <a:t>نيـز تغيير </a:t>
            </a:r>
            <a:r>
              <a:rPr lang="fa-IR">
                <a:solidFill>
                  <a:srgbClr val="000000"/>
                </a:solidFill>
                <a:latin typeface="BMitra"/>
                <a:cs typeface="B Zar" panose="00000400000000000000" pitchFamily="2" charset="-78"/>
              </a:rPr>
              <a:t>ميكند، به عبارت ديگر، اين تغييرات دوطرفه هستند</a:t>
            </a:r>
            <a:r>
              <a:rPr lang="fa-IR">
                <a:solidFill>
                  <a:prstClr val="black"/>
                </a:solidFill>
                <a:cs typeface="B Zar" panose="00000400000000000000" pitchFamily="2" charset="-78"/>
              </a:rPr>
              <a:t> </a:t>
            </a:r>
            <a:endParaRPr lang="fa-IR"/>
          </a:p>
        </p:txBody>
      </p:sp>
      <p:sp>
        <p:nvSpPr>
          <p:cNvPr id="4" name="Flowchart: Process 3"/>
          <p:cNvSpPr/>
          <p:nvPr/>
        </p:nvSpPr>
        <p:spPr>
          <a:xfrm>
            <a:off x="838200" y="5016903"/>
            <a:ext cx="3507474" cy="11600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پشتيباني تكنولوژي جديد</a:t>
            </a:r>
            <a:endParaRPr lang="fa-IR" b="1">
              <a:solidFill>
                <a:srgbClr val="FF0000"/>
              </a:solidFill>
            </a:endParaRPr>
          </a:p>
        </p:txBody>
      </p:sp>
    </p:spTree>
    <p:extLst>
      <p:ext uri="{BB962C8B-B14F-4D97-AF65-F5344CB8AC3E}">
        <p14:creationId xmlns:p14="http://schemas.microsoft.com/office/powerpoint/2010/main" val="342220432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5637791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351715" y="854233"/>
            <a:ext cx="7488570" cy="5894230"/>
          </a:xfrm>
          <a:prstGeom prst="rect">
            <a:avLst/>
          </a:prstGeom>
        </p:spPr>
      </p:pic>
    </p:spTree>
    <p:extLst>
      <p:ext uri="{BB962C8B-B14F-4D97-AF65-F5344CB8AC3E}">
        <p14:creationId xmlns:p14="http://schemas.microsoft.com/office/powerpoint/2010/main" val="206775417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MitraBold"/>
                <a:cs typeface="B Zar" panose="00000400000000000000" pitchFamily="2" charset="-78"/>
              </a:rPr>
              <a:t>نظرية كنشگر- شبكه</a:t>
            </a:r>
            <a:r>
              <a:rPr lang="fa-IR" sz="2000" b="1">
                <a:solidFill>
                  <a:srgbClr val="FF0000"/>
                </a:solidFill>
                <a:latin typeface="BMitraBold"/>
                <a:cs typeface="B Zar" panose="00000400000000000000" pitchFamily="2" charset="-78"/>
              </a:rPr>
              <a:t>2</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Mitra"/>
                <a:cs typeface="B Zar" panose="00000400000000000000" pitchFamily="2" charset="-78"/>
              </a:rPr>
              <a:t>همانطور كه ديديم رهيافت نظامهاي اجتماعي </a:t>
            </a:r>
            <a:r>
              <a:rPr lang="fa-IR" b="0" i="0" smtClean="0">
                <a:solidFill>
                  <a:srgbClr val="000000"/>
                </a:solidFill>
                <a:effectLst/>
                <a:latin typeface="TimesNewRomanPSMT"/>
                <a:cs typeface="B Zar" panose="00000400000000000000" pitchFamily="2" charset="-78"/>
              </a:rPr>
              <a:t>_ </a:t>
            </a:r>
            <a:r>
              <a:rPr lang="fa-IR" b="0" i="0" smtClean="0">
                <a:solidFill>
                  <a:srgbClr val="000000"/>
                </a:solidFill>
                <a:effectLst/>
                <a:latin typeface="BMitra"/>
                <a:cs typeface="B Zar" panose="00000400000000000000" pitchFamily="2" charset="-78"/>
              </a:rPr>
              <a:t>تكنيكي، بيشتر اقتصادي، تكاملي و تاريخي است. نظرية كنشگر شبكه، نگاه سيستماتيك نظرية قبلي را حفظ ميكند، امـا بيشـتر بـر پيونـدهاي ميان </a:t>
            </a:r>
            <a:r>
              <a:rPr lang="fa-IR" b="1" i="0" smtClean="0">
                <a:solidFill>
                  <a:srgbClr val="FF0000"/>
                </a:solidFill>
                <a:effectLst/>
                <a:latin typeface="BMitra"/>
                <a:cs typeface="B Zar" panose="00000400000000000000" pitchFamily="2" charset="-78"/>
              </a:rPr>
              <a:t>كنشگران و شبكه سازي </a:t>
            </a:r>
            <a:r>
              <a:rPr lang="fa-IR" b="0" i="0" smtClean="0">
                <a:solidFill>
                  <a:srgbClr val="000000"/>
                </a:solidFill>
                <a:effectLst/>
                <a:latin typeface="BMitra"/>
                <a:cs typeface="B Zar" panose="00000400000000000000" pitchFamily="2" charset="-78"/>
              </a:rPr>
              <a:t>آنها تأكيد ميكند و در ضمن، نقـش قـدرت را نيـز در ايـن شـبكههـا برجستهتر ميسازد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78869008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b="0" i="0" smtClean="0">
                <a:solidFill>
                  <a:srgbClr val="000000"/>
                </a:solidFill>
                <a:effectLst/>
                <a:latin typeface="BMitra"/>
                <a:cs typeface="B Zar" panose="00000400000000000000" pitchFamily="2" charset="-78"/>
              </a:rPr>
              <a:t>ين رهيافت در جامعهشناسي علم و تكنولوژي پسامرتني به وجود آمد. جامعهشناسي اولية علم،</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جامعهشناسي كاركردگرايي بود كه كانون توجة آن، جامعهشناسي علم مرتني بود و علـم را بـه مثابـة</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يك نظام خودسامان بخش توليد دانش تلقي ميكرد كـه بـا يـك نظـام پـاداش، جبـران خـدمات و</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هنجارها )يا اين امر كه ساختار و فرايند علم، متمايز يـا مجـزا از گفتمـان و عمـل غيرعلمـي اسـت(</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امكانپذير مي شد. اين جامعهشناسي، موضعگيري علمي را عملي واقعگرا، ذاتگرا و كـاملاً عقلايـي</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ميدانست. اما جامعهشناسي علم پسامرتني، عمل و توليد دانش علمي را اسطورهزدايي كـرده اسـت و</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اعتقاد دارد علم نميتواند بر اساس </a:t>
            </a:r>
            <a:r>
              <a:rPr lang="fa-IR" b="0" i="0" smtClean="0">
                <a:solidFill>
                  <a:srgbClr val="000000"/>
                </a:solidFill>
                <a:effectLst/>
                <a:latin typeface="TimesNewRomanPSMT"/>
                <a:cs typeface="B Zar" panose="00000400000000000000" pitchFamily="2" charset="-78"/>
              </a:rPr>
              <a:t>"</a:t>
            </a:r>
            <a:r>
              <a:rPr lang="fa-IR" b="0" i="0" smtClean="0">
                <a:solidFill>
                  <a:srgbClr val="000000"/>
                </a:solidFill>
                <a:effectLst/>
                <a:latin typeface="BMitra"/>
                <a:cs typeface="B Zar" panose="00000400000000000000" pitchFamily="2" charset="-78"/>
              </a:rPr>
              <a:t>قواعد تصميمگيـري خـودش</a:t>
            </a:r>
            <a:r>
              <a:rPr lang="fa-IR"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Mitra"/>
                <a:cs typeface="B Zar" panose="00000400000000000000" pitchFamily="2" charset="-78"/>
              </a:rPr>
              <a:t>از غيـرعلم متمـايز شـود )باتـل،</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.(689 :1991 </a:t>
            </a:r>
          </a:p>
          <a:p>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8903594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solidFill>
                  <a:srgbClr val="000000"/>
                </a:solidFill>
                <a:latin typeface="BMitra"/>
                <a:cs typeface="B Zar" panose="00000400000000000000" pitchFamily="2" charset="-78"/>
              </a:rPr>
              <a:t>اين جامعهشناسي ميخواهد نشان دهد كه »دانش علمي، نه يك تأمل بدون مسئله، </a:t>
            </a:r>
            <a:r>
              <a:rPr lang="fa-IR" smtClean="0">
                <a:solidFill>
                  <a:srgbClr val="000000"/>
                </a:solidFill>
                <a:latin typeface="BMitra"/>
                <a:cs typeface="B Zar" panose="00000400000000000000" pitchFamily="2" charset="-78"/>
              </a:rPr>
              <a:t>در واقعيت </a:t>
            </a:r>
            <a:r>
              <a:rPr lang="fa-IR">
                <a:solidFill>
                  <a:srgbClr val="000000"/>
                </a:solidFill>
                <a:latin typeface="BMitra"/>
                <a:cs typeface="B Zar" panose="00000400000000000000" pitchFamily="2" charset="-78"/>
              </a:rPr>
              <a:t>طبيعي است، نه يك استنتاج مستقيم از تجربه و مشاهده« بلكه جامعهشناسـي علـم و </a:t>
            </a:r>
            <a:r>
              <a:rPr lang="fa-IR" smtClean="0">
                <a:solidFill>
                  <a:srgbClr val="000000"/>
                </a:solidFill>
                <a:latin typeface="BMitra"/>
                <a:cs typeface="B Zar" panose="00000400000000000000" pitchFamily="2" charset="-78"/>
              </a:rPr>
              <a:t>حـوزة بزرگتر </a:t>
            </a:r>
            <a:r>
              <a:rPr lang="fa-IR">
                <a:solidFill>
                  <a:srgbClr val="000000"/>
                </a:solidFill>
                <a:latin typeface="BMitra"/>
                <a:cs typeface="B Zar" panose="00000400000000000000" pitchFamily="2" charset="-78"/>
              </a:rPr>
              <a:t>مطالعات اجتماعي علم، تغيير جهت اساسي داده و از»جامعـهشناسـي دانشـمندان مرتنـي </a:t>
            </a:r>
            <a:r>
              <a:rPr lang="fa-IR" smtClean="0">
                <a:solidFill>
                  <a:srgbClr val="000000"/>
                </a:solidFill>
                <a:latin typeface="BMitra"/>
                <a:cs typeface="B Zar" panose="00000400000000000000" pitchFamily="2" charset="-78"/>
              </a:rPr>
              <a:t>بـه سوي </a:t>
            </a:r>
            <a:r>
              <a:rPr lang="fa-IR">
                <a:solidFill>
                  <a:srgbClr val="000000"/>
                </a:solidFill>
                <a:latin typeface="BMitra"/>
                <a:cs typeface="B Zar" panose="00000400000000000000" pitchFamily="2" charset="-78"/>
              </a:rPr>
              <a:t>جامعهشناسي توليد دانش علمي« تغيير كرده است و اكنـون، در آن مفـاهيمي ماننـد </a:t>
            </a:r>
            <a:r>
              <a:rPr lang="fa-IR" smtClean="0">
                <a:solidFill>
                  <a:srgbClr val="000000"/>
                </a:solidFill>
                <a:latin typeface="BMitra"/>
                <a:cs typeface="B Zar" panose="00000400000000000000" pitchFamily="2" charset="-78"/>
              </a:rPr>
              <a:t>برسـاختن (ايجاد) </a:t>
            </a:r>
            <a:r>
              <a:rPr lang="fa-IR">
                <a:solidFill>
                  <a:srgbClr val="000000"/>
                </a:solidFill>
                <a:latin typeface="BMitra"/>
                <a:cs typeface="B Zar" panose="00000400000000000000" pitchFamily="2" charset="-78"/>
              </a:rPr>
              <a:t>اجتماعي، نسبيگرايي، بازتابندگي و بازنمايي، مفاهيمي بسيار محوري هستند </a:t>
            </a:r>
            <a:r>
              <a:rPr lang="fa-IR" smtClean="0">
                <a:solidFill>
                  <a:srgbClr val="000000"/>
                </a:solidFill>
                <a:latin typeface="BMitra"/>
                <a:cs typeface="B Zar" panose="00000400000000000000" pitchFamily="2" charset="-78"/>
              </a:rPr>
              <a:t>(همان</a:t>
            </a:r>
            <a:r>
              <a:rPr lang="fa-IR">
                <a:solidFill>
                  <a:srgbClr val="000000"/>
                </a:solidFill>
                <a:latin typeface="BMitra"/>
                <a:cs typeface="B Zar" panose="00000400000000000000" pitchFamily="2" charset="-78"/>
              </a:rPr>
              <a:t>: </a:t>
            </a:r>
            <a:r>
              <a:rPr lang="fa-IR" smtClean="0">
                <a:solidFill>
                  <a:srgbClr val="000000"/>
                </a:solidFill>
                <a:latin typeface="BMitra"/>
                <a:cs typeface="B Zar" panose="00000400000000000000" pitchFamily="2" charset="-78"/>
              </a:rPr>
              <a:t>.569)</a:t>
            </a:r>
            <a:endParaRPr lang="fa-IR" sz="3600"/>
          </a:p>
        </p:txBody>
      </p:sp>
    </p:spTree>
    <p:extLst>
      <p:ext uri="{BB962C8B-B14F-4D97-AF65-F5344CB8AC3E}">
        <p14:creationId xmlns:p14="http://schemas.microsoft.com/office/powerpoint/2010/main" val="299242222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جامعهشناسي پسامرتني معتقد است جامعهشناسي </a:t>
            </a:r>
            <a:r>
              <a:rPr lang="fa-IR" smtClean="0">
                <a:solidFill>
                  <a:srgbClr val="000000"/>
                </a:solidFill>
                <a:latin typeface="BMitra"/>
                <a:cs typeface="B Zar" panose="00000400000000000000" pitchFamily="2" charset="-78"/>
              </a:rPr>
              <a:t>(قبلي) </a:t>
            </a:r>
            <a:r>
              <a:rPr lang="fa-IR">
                <a:solidFill>
                  <a:srgbClr val="000000"/>
                </a:solidFill>
                <a:latin typeface="BMitra"/>
                <a:cs typeface="B Zar" panose="00000400000000000000" pitchFamily="2" charset="-78"/>
              </a:rPr>
              <a:t>مرتني علم از روابط جامعـه </a:t>
            </a:r>
            <a:r>
              <a:rPr lang="fa-IR">
                <a:solidFill>
                  <a:srgbClr val="000000"/>
                </a:solidFill>
                <a:latin typeface="TimesNewRomanPSMT"/>
                <a:cs typeface="B Zar" panose="00000400000000000000" pitchFamily="2" charset="-78"/>
              </a:rPr>
              <a:t>_ </a:t>
            </a:r>
            <a:r>
              <a:rPr lang="fa-IR">
                <a:solidFill>
                  <a:srgbClr val="000000"/>
                </a:solidFill>
                <a:latin typeface="BMitra"/>
                <a:cs typeface="B Zar" panose="00000400000000000000" pitchFamily="2" charset="-78"/>
              </a:rPr>
              <a:t>علـم غفلـت كرده است، زيرا صرفاً به ايجاد دانش علمي پرداخته و به نقش علم، به عنوان </a:t>
            </a:r>
            <a:r>
              <a:rPr lang="fa-IR" b="1">
                <a:solidFill>
                  <a:srgbClr val="FF0000"/>
                </a:solidFill>
                <a:latin typeface="BMitra"/>
                <a:cs typeface="B Zar" panose="00000400000000000000" pitchFamily="2" charset="-78"/>
              </a:rPr>
              <a:t>نيـروي مصـالحسـاز و سياسي </a:t>
            </a:r>
            <a:r>
              <a:rPr lang="fa-IR" b="1">
                <a:solidFill>
                  <a:srgbClr val="FF0000"/>
                </a:solidFill>
                <a:latin typeface="TimesNewRomanPSMT"/>
                <a:cs typeface="B Zar" panose="00000400000000000000" pitchFamily="2" charset="-78"/>
              </a:rPr>
              <a:t>_ </a:t>
            </a:r>
            <a:r>
              <a:rPr lang="fa-IR" b="1">
                <a:solidFill>
                  <a:srgbClr val="FF0000"/>
                </a:solidFill>
                <a:latin typeface="BMitra"/>
                <a:cs typeface="B Zar" panose="00000400000000000000" pitchFamily="2" charset="-78"/>
              </a:rPr>
              <a:t>ايدئولوژيك</a:t>
            </a:r>
            <a:r>
              <a:rPr lang="fa-IR">
                <a:solidFill>
                  <a:srgbClr val="000000"/>
                </a:solidFill>
                <a:latin typeface="BMitra"/>
                <a:cs typeface="B Zar" panose="00000400000000000000" pitchFamily="2" charset="-78"/>
              </a:rPr>
              <a:t> در تغيير اجتماعي، بسيار توجه نكرده است. در ضـمن، جامعـهشناسـي جديـد، منتقد تمايز غلط ظاهراً بديهي ميان علم و تكنولوژي است.</a:t>
            </a:r>
            <a:endParaRPr lang="fa-IR"/>
          </a:p>
        </p:txBody>
      </p:sp>
      <p:sp>
        <p:nvSpPr>
          <p:cNvPr id="4" name="Flowchart: Process 3"/>
          <p:cNvSpPr/>
          <p:nvPr/>
        </p:nvSpPr>
        <p:spPr>
          <a:xfrm>
            <a:off x="838200" y="3889612"/>
            <a:ext cx="2702257" cy="144666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latin typeface="BMitra"/>
                <a:cs typeface="B Zar" panose="00000400000000000000" pitchFamily="2" charset="-78"/>
              </a:rPr>
              <a:t>جامعه شناسي </a:t>
            </a:r>
            <a:r>
              <a:rPr lang="fa-IR" sz="2800" b="1">
                <a:solidFill>
                  <a:srgbClr val="FF0000"/>
                </a:solidFill>
                <a:latin typeface="BMitra"/>
                <a:cs typeface="B Zar" panose="00000400000000000000" pitchFamily="2" charset="-78"/>
              </a:rPr>
              <a:t>پسامرتني</a:t>
            </a:r>
            <a:endParaRPr lang="fa-IR" b="1">
              <a:solidFill>
                <a:srgbClr val="FF0000"/>
              </a:solidFill>
            </a:endParaRPr>
          </a:p>
        </p:txBody>
      </p:sp>
    </p:spTree>
    <p:extLst>
      <p:ext uri="{BB962C8B-B14F-4D97-AF65-F5344CB8AC3E}">
        <p14:creationId xmlns:p14="http://schemas.microsoft.com/office/powerpoint/2010/main" val="39742350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از اين رو، لاتور و ولگار در كتاب زنـدگي آزمايشگاهي (1979) واژة تكنوساينس </a:t>
            </a:r>
            <a:r>
              <a:rPr lang="fa-IR" sz="12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يا علم/ تكنولوژي را براي غلبه بر اين تمايز و دوگانگي وضع كردند تا مصنوعي بودن تمايز ميان علم و تكنولوژي را نشان دهند و بر لزوم توجه به زمينة اجتماعي گسترده تر علم تأكيد كنند )با اين اصطلاح، به تكرار دو واژه نيز نيازي نيست،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4169637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Mitra"/>
                <a:cs typeface="B Zar" panose="00000400000000000000" pitchFamily="2" charset="-78"/>
              </a:rPr>
              <a:t>زيرا بـين آن دو، مـرز شفافي نيز نميتوان قائل شـد.( بـاايـن كتـاب، لاتـور و ولگـار بـا قطـع رابطـه بـا سـنت مرتنـي و پوزيتيويستي، سنت جديدي )م طالعات آزمايشگاهي) را پديد آوردند. زيرا سـنت مرتنـي، الگـوي يـك نظام اجتماعي از علم بود كه در آن، دانشمندان در محيطي اجتماعي به دنبال علم بودنـد و بـه دليـل همين كار، انتظار كسب تشخيص نيز داشتند. </a:t>
            </a:r>
          </a:p>
          <a:p>
            <a:endParaRPr lang="fa-IR"/>
          </a:p>
        </p:txBody>
      </p:sp>
      <p:sp>
        <p:nvSpPr>
          <p:cNvPr id="4" name="Flowchart: Process 3"/>
          <p:cNvSpPr/>
          <p:nvPr/>
        </p:nvSpPr>
        <p:spPr>
          <a:xfrm>
            <a:off x="838200" y="3684896"/>
            <a:ext cx="3411940" cy="122829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سـنت مرتنـي و پوزيتيويستي</a:t>
            </a:r>
            <a:endParaRPr lang="fa-IR" b="1">
              <a:solidFill>
                <a:srgbClr val="FF0000"/>
              </a:solidFill>
            </a:endParaRPr>
          </a:p>
        </p:txBody>
      </p:sp>
    </p:spTree>
    <p:extLst>
      <p:ext uri="{BB962C8B-B14F-4D97-AF65-F5344CB8AC3E}">
        <p14:creationId xmlns:p14="http://schemas.microsoft.com/office/powerpoint/2010/main" val="1446950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9206</Words>
  <Application>Microsoft Office PowerPoint</Application>
  <PresentationFormat>Widescreen</PresentationFormat>
  <Paragraphs>249</Paragraphs>
  <Slides>131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131</vt:i4>
      </vt:variant>
    </vt:vector>
  </HeadingPairs>
  <TitlesOfParts>
    <vt:vector size="141" baseType="lpstr">
      <vt:lpstr>Arial</vt:lpstr>
      <vt:lpstr>B Zar</vt:lpstr>
      <vt:lpstr>BMitra</vt:lpstr>
      <vt:lpstr>BMitraBold</vt:lpstr>
      <vt:lpstr>BNazaninBold</vt:lpstr>
      <vt:lpstr>Calibri</vt:lpstr>
      <vt:lpstr>Calibri Light</vt:lpstr>
      <vt:lpstr>Times New Roman</vt:lpstr>
      <vt:lpstr>TimesNewRomanPSMT</vt:lpstr>
      <vt:lpstr>Office Theme</vt:lpstr>
      <vt:lpstr>عنوان مقاله: مطالعات علم و فن آوری مروری بر زمینه های جامعه شناسی فن آوری</vt:lpstr>
      <vt:lpstr>PowerPoint Presentation</vt:lpstr>
      <vt:lpstr>واژگان کلیدی:</vt:lpstr>
      <vt:lpstr>1- مقدمه</vt:lpstr>
      <vt:lpstr>PowerPoint Presentation</vt:lpstr>
      <vt:lpstr>PowerPoint Presentation</vt:lpstr>
      <vt:lpstr>PowerPoint Presentation</vt:lpstr>
      <vt:lpstr>2- مطالعات علم و تکنولوژی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پارادایم جبرگرایی تکنولوژیک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پارادایم بررسی تعیین اجتماعی، سیسای و فرهنگی تکنولوژی</vt:lpstr>
      <vt:lpstr>PowerPoint Presentation</vt:lpstr>
      <vt:lpstr>PowerPoint Presentation</vt:lpstr>
      <vt:lpstr>1-4 بر ساختگی  اجتماعی تکنولوژی یا شکل گیری اجتماعی تکنولوژی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واينر معتقد است كه </vt:lpstr>
      <vt:lpstr>PowerPoint Presentation</vt:lpstr>
      <vt:lpstr>PowerPoint Presentation</vt:lpstr>
      <vt:lpstr>PowerPoint Presentation</vt:lpstr>
      <vt:lpstr>نظرية نظامهاي اجتماعي- تكنيكي</vt:lpstr>
      <vt:lpstr>PowerPoint Presentation</vt:lpstr>
      <vt:lpstr>PowerPoint Presentation</vt:lpstr>
      <vt:lpstr>PowerPoint Presentation</vt:lpstr>
      <vt:lpstr>PowerPoint Presentation</vt:lpstr>
      <vt:lpstr>PowerPoint Presentation</vt:lpstr>
      <vt:lpstr>PowerPoint Presentation</vt:lpstr>
      <vt:lpstr>ظامهاي اجتماعي - تكنيكي چندسطحي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نظرية كنشگر- شبكه2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نتيجهگيري</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مطالعات علم و فن آوری مروری بر زمینه های جامعه شناسی فن آوری</dc:title>
  <dc:creator>MaZz!i</dc:creator>
  <cp:lastModifiedBy>MaZz!i</cp:lastModifiedBy>
  <cp:revision>80</cp:revision>
  <dcterms:created xsi:type="dcterms:W3CDTF">2023-08-12T03:27:32Z</dcterms:created>
  <dcterms:modified xsi:type="dcterms:W3CDTF">2023-08-14T15:41:49Z</dcterms:modified>
</cp:coreProperties>
</file>